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FDCD2C60-6D27-C035-F484-215D3CD5B1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37FCB08-BF2C-597F-B43F-4E961C4DD3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9BD49-1CA8-4493-AFA0-7F4E95FCCB12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1D7398-990B-0A26-9819-9F1119A126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F35664-F4DE-AC09-AAD8-402AA32555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AFB56-E89B-4106-A6C0-CA4C7204F1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047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2ED8A-1445-4E56-BFD8-275C0BB93612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04C21-DE9E-4B58-B4C6-C45467F52A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391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52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565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5039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007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4686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111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873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07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99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36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9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67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71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60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62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86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16E79-B400-4B2A-83D4-4F14154899FA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DCB114-C5F2-457C-AEAD-01E080AF87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4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Sotapäällikön uskon askeleet » Turun Kotikirkko">
            <a:extLst>
              <a:ext uri="{FF2B5EF4-FFF2-40B4-BE49-F238E27FC236}">
                <a16:creationId xmlns:a16="http://schemas.microsoft.com/office/drawing/2014/main" id="{894FD228-D949-161F-B0A1-729B55C0F118}"/>
              </a:ext>
            </a:extLst>
          </p:cNvPr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0" y="0"/>
            <a:ext cx="12192000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6DCFC1F-C6F5-CA51-A863-30C6C210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960" y="3087148"/>
            <a:ext cx="10103840" cy="3770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sz="4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i-FI" sz="4400" dirty="0">
                <a:solidFill>
                  <a:schemeClr val="accent6">
                    <a:lumMod val="75000"/>
                  </a:schemeClr>
                </a:solidFill>
              </a:rPr>
              <a:t>   Maahanmuuttajaopiskelijat </a:t>
            </a:r>
          </a:p>
          <a:p>
            <a:pPr marL="0" indent="0">
              <a:buNone/>
            </a:pPr>
            <a:r>
              <a:rPr lang="fi-FI" sz="4400" dirty="0">
                <a:solidFill>
                  <a:schemeClr val="accent6">
                    <a:lumMod val="75000"/>
                  </a:schemeClr>
                </a:solidFill>
              </a:rPr>
              <a:t>         ja erityinen tuki</a:t>
            </a:r>
          </a:p>
          <a:p>
            <a:pPr marL="0" indent="0">
              <a:buNone/>
            </a:pPr>
            <a:endParaRPr lang="fi-FI" sz="4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i-FI" sz="4400" dirty="0">
                <a:solidFill>
                  <a:schemeClr val="accent6">
                    <a:lumMod val="75000"/>
                  </a:schemeClr>
                </a:solidFill>
              </a:rPr>
              <a:t>     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28B17D1-CFD0-4E45-D689-864AD5B86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3038899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DEDA4A11-01A9-EDF6-15A6-735E8585FE36}"/>
              </a:ext>
            </a:extLst>
          </p:cNvPr>
          <p:cNvCxnSpPr/>
          <p:nvPr/>
        </p:nvCxnSpPr>
        <p:spPr>
          <a:xfrm>
            <a:off x="0" y="3038899"/>
            <a:ext cx="12192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>
            <a:extLst>
              <a:ext uri="{FF2B5EF4-FFF2-40B4-BE49-F238E27FC236}">
                <a16:creationId xmlns:a16="http://schemas.microsoft.com/office/drawing/2014/main" id="{52930F71-A8AE-2252-2BB7-E2B1A4035FCE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14" name="Kuva 13" descr="Itä-Karjalan Kansanopisto">
            <a:extLst>
              <a:ext uri="{FF2B5EF4-FFF2-40B4-BE49-F238E27FC236}">
                <a16:creationId xmlns:a16="http://schemas.microsoft.com/office/drawing/2014/main" id="{612AEEB1-6D1D-7446-0684-7F2D1B61AC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147850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6397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4773B8-D743-1BC4-BC48-59F9C360C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057" y="1104551"/>
            <a:ext cx="8596668" cy="1320800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Opiskelijalla voi olla ”tavallinen” oppimisvaikeus esim. kielellinen erityisvaikeus, tarkkaavaisuuden vaikeus tai lievä kehityksen viivästymä tai ongelmia muissa elämän osa-alueissa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1B2A840-8BC4-0F2A-5305-19CC4012617D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6" name="Kuva 5" descr="Itä-Karjalan Kansanopisto">
            <a:extLst>
              <a:ext uri="{FF2B5EF4-FFF2-40B4-BE49-F238E27FC236}">
                <a16:creationId xmlns:a16="http://schemas.microsoft.com/office/drawing/2014/main" id="{1648854D-B8F8-680A-B9B7-7174BE64BA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27029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3021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FFE938-E38A-8AC5-B679-B5C38255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616741"/>
          </a:xfrm>
        </p:spPr>
        <p:txBody>
          <a:bodyPr>
            <a:noAutofit/>
          </a:bodyPr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On ehkä tyydyttävä siihen, että oppimisvaikeuden syyt ja taustat eivät koskaan selviä.</a:t>
            </a:r>
            <a:br>
              <a:rPr lang="fi-FI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i-F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Voimavarat on syytä suunnata toimivien tukitoimien löytämiseen.</a:t>
            </a:r>
            <a:br>
              <a:rPr lang="fi-FI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i-F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Tämä on haaste oman opetuksen ja ohjauksen kehittämiselle.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3201D8D-EFAE-17C0-C374-0B27511571A8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6" name="Kuva 5" descr="Itä-Karjalan Kansanopisto">
            <a:extLst>
              <a:ext uri="{FF2B5EF4-FFF2-40B4-BE49-F238E27FC236}">
                <a16:creationId xmlns:a16="http://schemas.microsoft.com/office/drawing/2014/main" id="{B58F90CB-A502-1F4B-4D13-F2CB127791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26344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799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A27597-2823-6DEB-BEE8-82CF385F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90" y="1196829"/>
            <a:ext cx="8596668" cy="3954011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Keskiöön nousevat opiskelijan itsetunnon vahvistaminen ja voimaannuttaminen.</a:t>
            </a:r>
            <a:br>
              <a:rPr lang="fi-FI" sz="4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fi-FI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Onnistumisen kokemukset motivoivat opiskeluun.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B1FCD83-3234-3352-A1DD-941C29017109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6" name="Kuva 5" descr="Itä-Karjalan Kansanopisto">
            <a:extLst>
              <a:ext uri="{FF2B5EF4-FFF2-40B4-BE49-F238E27FC236}">
                <a16:creationId xmlns:a16="http://schemas.microsoft.com/office/drawing/2014/main" id="{A5F8F314-7EB2-BBA5-0E79-5CFC84213C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63" y="6012348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6683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C33DEA-E0A0-B9B7-BFE0-AAF9BDC50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Oman opettamisen kehittämisen tuki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24E734-B37F-EB22-34C9-9F4055F0B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Opettajien ja ohjaajien välinen yhteistyö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Moniammatillinen yhteistyö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Havaintojen ja kokemusten jakaminen tärkeää!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Tärkeää on nähdä oppimisen haasteet myös opettamisen ja ohjaamisen haasteina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7A8E6C7-D0B1-6C7B-5C9C-36FCB8CBB610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8" name="Kuva 7" descr="Itä-Karjalan Kansanopisto">
            <a:extLst>
              <a:ext uri="{FF2B5EF4-FFF2-40B4-BE49-F238E27FC236}">
                <a16:creationId xmlns:a16="http://schemas.microsoft.com/office/drawing/2014/main" id="{92332BDD-8C0D-3924-AF16-2563EAB11B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41362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6264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294AF-4654-4A6A-38EB-1115C7A28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39" y="2656514"/>
            <a:ext cx="8596668" cy="1320800"/>
          </a:xfrm>
        </p:spPr>
        <p:txBody>
          <a:bodyPr/>
          <a:lstStyle/>
          <a:p>
            <a:r>
              <a:rPr lang="fi-FI" dirty="0"/>
              <a:t>         </a:t>
            </a:r>
            <a:r>
              <a:rPr lang="fi-FI" sz="4800" dirty="0">
                <a:solidFill>
                  <a:schemeClr val="accent1">
                    <a:lumMod val="75000"/>
                  </a:schemeClr>
                </a:solidFill>
              </a:rPr>
              <a:t>KIITOS MIELENKIINNOSTA</a:t>
            </a:r>
          </a:p>
        </p:txBody>
      </p:sp>
      <p:sp>
        <p:nvSpPr>
          <p:cNvPr id="3" name="Aurinko 2">
            <a:extLst>
              <a:ext uri="{FF2B5EF4-FFF2-40B4-BE49-F238E27FC236}">
                <a16:creationId xmlns:a16="http://schemas.microsoft.com/office/drawing/2014/main" id="{D1D27CA3-6C8E-38F0-45D8-B3354A9338A1}"/>
              </a:ext>
            </a:extLst>
          </p:cNvPr>
          <p:cNvSpPr/>
          <p:nvPr/>
        </p:nvSpPr>
        <p:spPr>
          <a:xfrm>
            <a:off x="469783" y="2575421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FD20E457-016F-603D-7728-F14ED3E97BDA}"/>
              </a:ext>
            </a:extLst>
          </p:cNvPr>
          <p:cNvCxnSpPr/>
          <p:nvPr/>
        </p:nvCxnSpPr>
        <p:spPr>
          <a:xfrm>
            <a:off x="0" y="2155971"/>
            <a:ext cx="9966121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198B0A68-04C0-D1C7-76A7-A10DFA61EA73}"/>
              </a:ext>
            </a:extLst>
          </p:cNvPr>
          <p:cNvCxnSpPr/>
          <p:nvPr/>
        </p:nvCxnSpPr>
        <p:spPr>
          <a:xfrm flipV="1">
            <a:off x="0" y="3917659"/>
            <a:ext cx="10050011" cy="59655"/>
          </a:xfrm>
          <a:prstGeom prst="line">
            <a:avLst/>
          </a:prstGeom>
          <a:ln w="762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Tekstiruutu 11">
            <a:extLst>
              <a:ext uri="{FF2B5EF4-FFF2-40B4-BE49-F238E27FC236}">
                <a16:creationId xmlns:a16="http://schemas.microsoft.com/office/drawing/2014/main" id="{03657E3B-2B94-54C8-2625-5737DB3D486F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13" name="Kuva 12" descr="Itä-Karjalan Kansanopisto">
            <a:extLst>
              <a:ext uri="{FF2B5EF4-FFF2-40B4-BE49-F238E27FC236}">
                <a16:creationId xmlns:a16="http://schemas.microsoft.com/office/drawing/2014/main" id="{1C0BEF66-EBD5-B56B-7141-ECCEF5D2F8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12348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180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D436E-B8AA-14D6-30D5-DEBF9AA39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292991"/>
          </a:xfrm>
        </p:spPr>
        <p:txBody>
          <a:bodyPr>
            <a:noAutofit/>
          </a:bodyPr>
          <a:lstStyle/>
          <a:p>
            <a:r>
              <a:rPr lang="fi-FI" kern="1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M</a:t>
            </a:r>
            <a:r>
              <a:rPr lang="fi-FI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aahanmuuttajataustainen ammattiin opiskeleva ei ole kielellisesti vielä valmis.</a:t>
            </a:r>
            <a:br>
              <a:rPr lang="fi-FI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</a:br>
            <a:r>
              <a:rPr lang="fi-FI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 </a:t>
            </a:r>
            <a:br>
              <a:rPr lang="fi-FI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</a:br>
            <a:r>
              <a:rPr lang="fi-FI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Kuten hän ei ole ammatillisestikaan osaamisensa suhteen valmis.</a:t>
            </a:r>
            <a:br>
              <a:rPr lang="fi-FI" kern="1000" dirty="0">
                <a:solidFill>
                  <a:srgbClr val="17406D"/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</a:br>
            <a:endParaRPr lang="fi-FI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E7669E-10A0-7407-561A-809D9512D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77717"/>
            <a:ext cx="8596668" cy="1863645"/>
          </a:xfrm>
        </p:spPr>
        <p:txBody>
          <a:bodyPr/>
          <a:lstStyle/>
          <a:p>
            <a:pPr marL="114300" marR="457200" indent="0">
              <a:spcBef>
                <a:spcPts val="200"/>
              </a:spcBef>
              <a:buNone/>
            </a:pPr>
            <a:r>
              <a:rPr lang="fi-FI" sz="3600" b="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Ammattiin oppiminen sekä sisällön, että kielen osalta tapahtuu samanaikaisesti. </a:t>
            </a:r>
            <a:endParaRPr lang="fi-FI" sz="3600" b="1" kern="1000" dirty="0">
              <a:solidFill>
                <a:schemeClr val="accent1">
                  <a:lumMod val="75000"/>
                </a:schemeClr>
              </a:solidFill>
              <a:effectLst/>
              <a:latin typeface="Trebuchet MS" panose="020B06030202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4C1BB3A-12ED-D7F0-8AFD-A993414766EA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8B3AC363-9A9C-6BCD-1AEE-45F5162EFC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50" y="6057361"/>
            <a:ext cx="1063126" cy="512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889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5EC67-F03D-13D3-EC20-7A9CA68A4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280" y="2768600"/>
            <a:ext cx="8596668" cy="1320800"/>
          </a:xfrm>
        </p:spPr>
        <p:txBody>
          <a:bodyPr>
            <a:noAutofit/>
          </a:bodyPr>
          <a:lstStyle/>
          <a:p>
            <a:r>
              <a:rPr lang="fi-FI" sz="4800" dirty="0">
                <a:solidFill>
                  <a:schemeClr val="accent1">
                    <a:lumMod val="75000"/>
                  </a:schemeClr>
                </a:solidFill>
              </a:rPr>
              <a:t>Menetelmiä oppimisen avuksi</a:t>
            </a:r>
            <a:endParaRPr lang="fi-FI" sz="48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43AF4FD-BB05-ED6E-A656-D073E7CD761F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6" name="Kuva 5" descr="Itä-Karjalan Kansanopisto">
            <a:extLst>
              <a:ext uri="{FF2B5EF4-FFF2-40B4-BE49-F238E27FC236}">
                <a16:creationId xmlns:a16="http://schemas.microsoft.com/office/drawing/2014/main" id="{78A6395B-B846-CD5A-1B2B-76BC5D78E2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82755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687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2B6D35-7F3F-3727-6F4A-F74757785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945" y="1632082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600" dirty="0">
                <a:solidFill>
                  <a:schemeClr val="accent1">
                    <a:lumMod val="75000"/>
                  </a:schemeClr>
                </a:solidFill>
              </a:rPr>
              <a:t>Vuorovaikutus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600" dirty="0">
                <a:solidFill>
                  <a:schemeClr val="accent1">
                    <a:lumMod val="75000"/>
                  </a:schemeClr>
                </a:solidFill>
              </a:rPr>
              <a:t>Opetusmenetelmät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600" dirty="0">
                <a:solidFill>
                  <a:schemeClr val="accent1">
                    <a:lumMod val="75000"/>
                  </a:schemeClr>
                </a:solidFill>
              </a:rPr>
              <a:t>Oppimisympäristöt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600" dirty="0">
                <a:solidFill>
                  <a:schemeClr val="accent1">
                    <a:lumMod val="75000"/>
                  </a:schemeClr>
                </a:solidFill>
              </a:rPr>
              <a:t>Opetusmateriaalit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6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Maahanmuuttajaa ohjatessa on hyvä varautua siihen, että ohjaus vie aikaa.</a:t>
            </a:r>
            <a:endParaRPr lang="fi-FI" sz="36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B1F5A95-F433-8F46-25D5-54F24EB3C200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86974186-763A-9A02-8EE6-723E1FC58F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73" y="6082755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100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61FC12-1273-08F2-74C0-300BBD10C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Hyvä vuorovaikutus on vastavuoroista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3E5371-5211-2D6C-D182-124349C0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86424"/>
            <a:ext cx="8596668" cy="388077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Tunnelma on ystävällinen ja myönteinen ja arvostava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Kuulen, mitä keskustelukumppani sanoo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Saan selvää hänen puheestaan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Saan tilaisuuden kysyä ja vastata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Kohtaaminen on kiireetön ja häiriöttömässä tilassa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8219195-D58C-332F-6904-4D4ECB848FA3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19D75920-A417-BC60-3DD4-81BD1D0F31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41" y="6283354"/>
            <a:ext cx="920135" cy="443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12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A1ABAD-2BDA-BF5B-8362-22DC22BE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Kielitietoisuus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DAACA4-D301-9764-CEE8-526D74CC9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Pyrit kaikessa toiminnassasi selkeyteen</a:t>
            </a:r>
          </a:p>
          <a:p>
            <a:pPr marR="457200" lvl="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Käytät selkeää kieltä ja puhut rauhallisesti</a:t>
            </a:r>
          </a:p>
          <a:p>
            <a:pPr marR="457200" lvl="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Käytät kirjakieltä ja koitat välttää murteita ja slangia</a:t>
            </a:r>
          </a:p>
          <a:p>
            <a:pPr marR="457200" lvl="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Yhdenmukainen termistö</a:t>
            </a:r>
          </a:p>
          <a:p>
            <a:pPr marR="457200" lvl="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Avaat käsitteitä esimerkein</a:t>
            </a:r>
          </a:p>
          <a:p>
            <a:pPr marR="457200" lvl="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Sanoitat toimintaasi ja varmistat opiskelijan ymmärryksen eri tavoin. Esimerkiksi pyydät häntä kertomaan asian omin sanoin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kern="1000" dirty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Käytät tarvittaessa kuvallisia ohjeita apuna esim. työvälineistä ja työtavoista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Esittäminen, mallintaminen, näytteleminen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Toistuvat käytänteet, rutiinit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Käsiteltävien asioiden on hyvä olla selkeästi jäsentyneinä omassa mielessä (esim. ”apupaperi”) 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Puhelimessa asiointi usein erityisen haastavaa </a:t>
            </a:r>
          </a:p>
          <a:p>
            <a:pPr marR="4572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Tulkin käyttö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463A5EA-9D12-5364-A5FC-230395C13679}"/>
              </a:ext>
            </a:extLst>
          </p:cNvPr>
          <p:cNvSpPr txBox="1"/>
          <p:nvPr/>
        </p:nvSpPr>
        <p:spPr>
          <a:xfrm>
            <a:off x="1652631" y="6459523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DC27D45B-DBF4-7BAA-F186-B1E92CFC22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09" y="6459523"/>
            <a:ext cx="865053" cy="416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8172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5BDB8-333B-7172-91DE-709DEC082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Erityisen tuen tarve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D1044E-BFF0-9BF2-1353-60E79AF8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6259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>
                <a:solidFill>
                  <a:schemeClr val="accent1">
                    <a:lumMod val="75000"/>
                  </a:schemeClr>
                </a:solidFill>
              </a:rPr>
              <a:t>Jos oppiminen sujuu selvästi tavanomaista hitaammin tai työläämmin, on opiskelijalla erityisen tuen tarve 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93E918B-61A5-D148-0E93-487F62960467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608FF325-CAC2-B02F-0080-D09C7AC252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12348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441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DBA2D8-5794-DD53-2776-19735BB35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chemeClr val="accent1">
                    <a:lumMod val="75000"/>
                  </a:schemeClr>
                </a:solidFill>
              </a:rPr>
              <a:t>Erityisen tuen tarve voi johtua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7AF190-AA0D-99FF-691D-275476680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Oppimisvaikeudesta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Vähäisestä tai puuttuvasta koulutaustasta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Kielitaidon puutteesta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Opiskelutaitojen puutteesta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Elämäntilanteesta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Terveydentilasta: psyykkisistä oireista, esim. traumoista, masennuksesta tai fyysisistä rajoitteista tai sairauksista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chemeClr val="accent1">
                    <a:lumMod val="75000"/>
                  </a:schemeClr>
                </a:solidFill>
              </a:rPr>
              <a:t>Sosiaalisista ongelmista, esim. taloudellisista ongelmista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64BF763-49AD-F4F0-8883-641733B79826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096282AA-508E-DBFF-3B7F-A6D8C89F1C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40" y="6041362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6779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28DE7-572F-DDB4-1F67-2409F8C0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Milloin tarkempi arviointi on tarpeen?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F0FF97-9F2D-315E-7569-AB1EF5EC0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8526"/>
            <a:ext cx="8596668" cy="388077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Perustaidot kehittyvät hyvin hitaasti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Annetusta lisätuesta huolimatta oppiminen ei etene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Haasteita ilmenee myös arjen taidoissa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Opiskelijalla on haasteita myös omalla äidinkielellä työskennellessä tai jää oman kielisessäkin porukassa syrjään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Opiskelijan kokemus omasta oppimisesta nyt ja aiemmin on vääristynyt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Opiskelija on koko ajan väsynyt tai käy ylikierroksilla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Opiskelija on tunnilla ja ohjaustilanteissa keskittymätön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accent1">
                    <a:lumMod val="75000"/>
                  </a:schemeClr>
                </a:solidFill>
              </a:rPr>
              <a:t>On tiedossa, että opiskelijalla on oppimista rajoittavia psyykkisiä tai henkisiä haasteita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A3A0C2D-8ACA-05E0-235D-41CE0DB41EAF}"/>
              </a:ext>
            </a:extLst>
          </p:cNvPr>
          <p:cNvSpPr txBox="1"/>
          <p:nvPr/>
        </p:nvSpPr>
        <p:spPr>
          <a:xfrm>
            <a:off x="1694576" y="6283354"/>
            <a:ext cx="2449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rgbClr val="00B0F0"/>
                </a:solidFill>
              </a:rPr>
              <a:t>Itä-Karjalan Kansanopisto</a:t>
            </a:r>
          </a:p>
        </p:txBody>
      </p:sp>
      <p:pic>
        <p:nvPicPr>
          <p:cNvPr id="7" name="Kuva 6" descr="Itä-Karjalan Kansanopisto">
            <a:extLst>
              <a:ext uri="{FF2B5EF4-FFF2-40B4-BE49-F238E27FC236}">
                <a16:creationId xmlns:a16="http://schemas.microsoft.com/office/drawing/2014/main" id="{888DD85C-82F6-BE37-C96F-F917AC62FB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1" y="6035418"/>
            <a:ext cx="1137285" cy="548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3415258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TM02900688[[fn=Pinta]]</Template>
  <TotalTime>244</TotalTime>
  <Words>425</Words>
  <Application>Microsoft Office PowerPoint</Application>
  <PresentationFormat>Laajakuva</PresentationFormat>
  <Paragraphs>74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Pinta</vt:lpstr>
      <vt:lpstr>PowerPoint-esitys</vt:lpstr>
      <vt:lpstr>Maahanmuuttajataustainen ammattiin opiskeleva ei ole kielellisesti vielä valmis.   Kuten hän ei ole ammatillisestikaan osaamisensa suhteen valmis. </vt:lpstr>
      <vt:lpstr>Menetelmiä oppimisen avuksi</vt:lpstr>
      <vt:lpstr>PowerPoint-esitys</vt:lpstr>
      <vt:lpstr>Hyvä vuorovaikutus on vastavuoroista</vt:lpstr>
      <vt:lpstr>Kielitietoisuus</vt:lpstr>
      <vt:lpstr>Erityisen tuen tarve</vt:lpstr>
      <vt:lpstr>Erityisen tuen tarve voi johtua </vt:lpstr>
      <vt:lpstr>Milloin tarkempi arviointi on tarpeen? </vt:lpstr>
      <vt:lpstr>Opiskelijalla voi olla ”tavallinen” oppimisvaikeus esim. kielellinen erityisvaikeus, tarkkaavaisuuden vaikeus tai lievä kehityksen viivästymä tai ongelmia muissa elämän osa-alueissa</vt:lpstr>
      <vt:lpstr>On ehkä tyydyttävä siihen, että oppimisvaikeuden syyt ja taustat eivät koskaan selviä.  Voimavarat on syytä suunnata toimivien tukitoimien löytämiseen.  Tämä on haaste oman opetuksen ja ohjauksen kehittämiselle.</vt:lpstr>
      <vt:lpstr>Keskiöön nousevat opiskelijan itsetunnon vahvistaminen ja voimaannuttaminen.  Onnistumisen kokemukset motivoivat opiskeluun.</vt:lpstr>
      <vt:lpstr>Oman opettamisen kehittämisen tuki </vt:lpstr>
      <vt:lpstr>         KIITOS MIELENKIINNOSTA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Tiina Eklund</dc:creator>
  <cp:lastModifiedBy>Tiina Eklund</cp:lastModifiedBy>
  <cp:revision>2</cp:revision>
  <dcterms:created xsi:type="dcterms:W3CDTF">2024-03-14T09:23:07Z</dcterms:created>
  <dcterms:modified xsi:type="dcterms:W3CDTF">2024-03-14T13:27:14Z</dcterms:modified>
</cp:coreProperties>
</file>