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GoogleSlidesCustomDataVersion2">
      <go:slidesCustomData xmlns:go="http://customooxmlschemas.google.com/" r:id="rId20" roundtripDataSignature="AMtx7mingRY1+8FKWj4ZzaRbOruwTWX7M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customschemas.google.com/relationships/presentationmetadata" Target="metadata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19" Type="http://schemas.openxmlformats.org/officeDocument/2006/relationships/slide" Target="slides/slide14.xml"/><Relationship Id="rId6" Type="http://schemas.openxmlformats.org/officeDocument/2006/relationships/slide" Target="slides/slide1.xml"/><Relationship Id="rId18" Type="http://schemas.openxmlformats.org/officeDocument/2006/relationships/slide" Target="slides/slide13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2" name="Google Shape;82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g2954412aaff_0_5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7" name="Google Shape;137;g2954412aaff_0_5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g2954412aaff_0_5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3" name="Google Shape;143;g2954412aaff_0_5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g2954412aaff_0_6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0" name="Google Shape;150;g2954412aaff_0_6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g2954412aaff_0_6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6" name="Google Shape;156;g2954412aaff_0_6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g2954412aaff_0_7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2" name="Google Shape;162;g2954412aaff_0_7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2954412aaff_0_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2954412aaff_0_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2954412aaff_0_1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Google Shape;94;g2954412aaff_0_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g2954412aaff_0_2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0" name="Google Shape;100;g2954412aaff_0_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g2954412aaff_0_2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6" name="Google Shape;106;g2954412aaff_0_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g2954412aaff_0_3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2" name="Google Shape;112;g2954412aaff_0_3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g2954412aaff_0_3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9" name="Google Shape;119;g2954412aaff_0_3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g2954412aaff_0_4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5" name="Google Shape;125;g2954412aaff_0_4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g2954412aaff_0_4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1" name="Google Shape;131;g2954412aaff_0_4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tsikkodia" type="title">
  <p:cSld name="TITLE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5"/>
          <p:cNvSpPr txBox="1"/>
          <p:nvPr>
            <p:ph type="ctrTitle"/>
          </p:nvPr>
        </p:nvSpPr>
        <p:spPr>
          <a:xfrm>
            <a:off x="685800" y="1597819"/>
            <a:ext cx="7772400" cy="1102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>
            <a:lvl1pPr lv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 b="1" i="0" sz="3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9pPr>
          </a:lstStyle>
          <a:p/>
        </p:txBody>
      </p:sp>
      <p:sp>
        <p:nvSpPr>
          <p:cNvPr id="13" name="Google Shape;13;p35"/>
          <p:cNvSpPr txBox="1"/>
          <p:nvPr>
            <p:ph idx="1" type="subTitle"/>
          </p:nvPr>
        </p:nvSpPr>
        <p:spPr>
          <a:xfrm>
            <a:off x="1371600" y="2914650"/>
            <a:ext cx="6400800" cy="1314600"/>
          </a:xfrm>
          <a:prstGeom prst="rect">
            <a:avLst/>
          </a:prstGeom>
          <a:noFill/>
          <a:ln>
            <a:noFill/>
          </a:ln>
        </p:spPr>
        <p:txBody>
          <a:bodyPr anchorCtr="0" anchor="t" bIns="68575" lIns="68575" spcFirstLastPara="1" rIns="68575" wrap="square" tIns="68575">
            <a:noAutofit/>
          </a:bodyPr>
          <a:lstStyle>
            <a:lvl1pPr lvl="0" marR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100"/>
              <a:buFont typeface="Arial"/>
              <a:buNone/>
              <a:defRPr b="0" i="0" sz="21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algn="ctr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888888"/>
              </a:buClr>
              <a:buSzPts val="1500"/>
              <a:buFont typeface="Arial"/>
              <a:buNone/>
              <a:defRPr b="0" i="0" sz="15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algn="ctr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888888"/>
              </a:buClr>
              <a:buSzPts val="1500"/>
              <a:buFont typeface="Arial"/>
              <a:buNone/>
              <a:defRPr b="0" i="0" sz="15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algn="ctr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888888"/>
              </a:buClr>
              <a:buSzPts val="1500"/>
              <a:buFont typeface="Arial"/>
              <a:buNone/>
              <a:defRPr b="0" i="0" sz="15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algn="ctr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888888"/>
              </a:buClr>
              <a:buSzPts val="1500"/>
              <a:buFont typeface="Arial"/>
              <a:buNone/>
              <a:defRPr b="0" i="0" sz="15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algn="ctr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888888"/>
              </a:buClr>
              <a:buSzPts val="1500"/>
              <a:buFont typeface="Arial"/>
              <a:buNone/>
              <a:defRPr b="0" i="0" sz="15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algn="ctr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888888"/>
              </a:buClr>
              <a:buSzPts val="1500"/>
              <a:buFont typeface="Arial"/>
              <a:buNone/>
              <a:defRPr b="0" i="0" sz="15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35"/>
          <p:cNvSpPr txBox="1"/>
          <p:nvPr>
            <p:ph idx="10" type="dt"/>
          </p:nvPr>
        </p:nvSpPr>
        <p:spPr>
          <a:xfrm>
            <a:off x="457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>
            <a:lvl1pPr lv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5" name="Google Shape;15;p35"/>
          <p:cNvSpPr txBox="1"/>
          <p:nvPr>
            <p:ph idx="11" type="ftr"/>
          </p:nvPr>
        </p:nvSpPr>
        <p:spPr>
          <a:xfrm>
            <a:off x="3124200" y="4767263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>
            <a:lvl1pPr lv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6" name="Google Shape;16;p35"/>
          <p:cNvSpPr txBox="1"/>
          <p:nvPr>
            <p:ph idx="12" type="sldNum"/>
          </p:nvPr>
        </p:nvSpPr>
        <p:spPr>
          <a:xfrm>
            <a:off x="6553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tsikko ja pystysuora teksti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44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>
            <a:lvl1pPr lv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 b="1" i="0" sz="3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9pPr>
          </a:lstStyle>
          <a:p/>
        </p:txBody>
      </p:sp>
      <p:sp>
        <p:nvSpPr>
          <p:cNvPr id="70" name="Google Shape;70;p44"/>
          <p:cNvSpPr txBox="1"/>
          <p:nvPr>
            <p:ph idx="1" type="body"/>
          </p:nvPr>
        </p:nvSpPr>
        <p:spPr>
          <a:xfrm rot="5400000">
            <a:off x="2874751" y="-1217399"/>
            <a:ext cx="3394500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68575" lIns="68575" spcFirstLastPara="1" rIns="68575" wrap="square" tIns="68575">
            <a:noAutofit/>
          </a:bodyPr>
          <a:lstStyle>
            <a:lvl1pPr indent="-381000" lvl="0" marL="457200" marR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61950" lvl="1" marL="914400" marR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–"/>
              <a:defRPr b="0" i="0" sz="2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42900" lvl="2" marL="1371600" marR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23850" lvl="3" marL="1828800" marR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–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23850" lvl="4" marL="2286000" marR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»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23850" lvl="5" marL="2743200" marR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23850" lvl="6" marL="3200400" marR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23850" lvl="7" marL="3657600" marR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23850" lvl="8" marL="4114800" marR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1" name="Google Shape;71;p44"/>
          <p:cNvSpPr txBox="1"/>
          <p:nvPr>
            <p:ph idx="10" type="dt"/>
          </p:nvPr>
        </p:nvSpPr>
        <p:spPr>
          <a:xfrm>
            <a:off x="457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>
            <a:lvl1pPr lv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2" name="Google Shape;72;p44"/>
          <p:cNvSpPr txBox="1"/>
          <p:nvPr>
            <p:ph idx="11" type="ftr"/>
          </p:nvPr>
        </p:nvSpPr>
        <p:spPr>
          <a:xfrm>
            <a:off x="3124200" y="4767263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>
            <a:lvl1pPr lv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3" name="Google Shape;73;p44"/>
          <p:cNvSpPr txBox="1"/>
          <p:nvPr>
            <p:ph idx="12" type="sldNum"/>
          </p:nvPr>
        </p:nvSpPr>
        <p:spPr>
          <a:xfrm>
            <a:off x="6553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ystysuora otsikko ja teksti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45"/>
          <p:cNvSpPr txBox="1"/>
          <p:nvPr>
            <p:ph type="title"/>
          </p:nvPr>
        </p:nvSpPr>
        <p:spPr>
          <a:xfrm rot="5400000">
            <a:off x="5463749" y="1371630"/>
            <a:ext cx="4388700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>
            <a:lvl1pPr lv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 b="1" i="0" sz="3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9pPr>
          </a:lstStyle>
          <a:p/>
        </p:txBody>
      </p:sp>
      <p:sp>
        <p:nvSpPr>
          <p:cNvPr id="76" name="Google Shape;76;p45"/>
          <p:cNvSpPr txBox="1"/>
          <p:nvPr>
            <p:ph idx="1" type="body"/>
          </p:nvPr>
        </p:nvSpPr>
        <p:spPr>
          <a:xfrm rot="5400000">
            <a:off x="1272749" y="-609571"/>
            <a:ext cx="4388700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68575" lIns="68575" spcFirstLastPara="1" rIns="68575" wrap="square" tIns="68575">
            <a:noAutofit/>
          </a:bodyPr>
          <a:lstStyle>
            <a:lvl1pPr indent="-381000" lvl="0" marL="457200" marR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61950" lvl="1" marL="914400" marR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–"/>
              <a:defRPr b="0" i="0" sz="2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42900" lvl="2" marL="1371600" marR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23850" lvl="3" marL="1828800" marR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–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23850" lvl="4" marL="2286000" marR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»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23850" lvl="5" marL="2743200" marR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23850" lvl="6" marL="3200400" marR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23850" lvl="7" marL="3657600" marR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23850" lvl="8" marL="4114800" marR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7" name="Google Shape;77;p45"/>
          <p:cNvSpPr txBox="1"/>
          <p:nvPr>
            <p:ph idx="10" type="dt"/>
          </p:nvPr>
        </p:nvSpPr>
        <p:spPr>
          <a:xfrm>
            <a:off x="457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>
            <a:lvl1pPr lv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8" name="Google Shape;78;p45"/>
          <p:cNvSpPr txBox="1"/>
          <p:nvPr>
            <p:ph idx="11" type="ftr"/>
          </p:nvPr>
        </p:nvSpPr>
        <p:spPr>
          <a:xfrm>
            <a:off x="3124200" y="4767263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>
            <a:lvl1pPr lv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9" name="Google Shape;79;p45"/>
          <p:cNvSpPr txBox="1"/>
          <p:nvPr>
            <p:ph idx="12" type="sldNum"/>
          </p:nvPr>
        </p:nvSpPr>
        <p:spPr>
          <a:xfrm>
            <a:off x="6553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tsikko ja sisältö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6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>
            <a:lvl1pPr lv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 b="1" i="0" sz="3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9pPr>
          </a:lstStyle>
          <a:p/>
        </p:txBody>
      </p:sp>
      <p:sp>
        <p:nvSpPr>
          <p:cNvPr id="19" name="Google Shape;19;p36"/>
          <p:cNvSpPr txBox="1"/>
          <p:nvPr>
            <p:ph idx="1" type="body"/>
          </p:nvPr>
        </p:nvSpPr>
        <p:spPr>
          <a:xfrm>
            <a:off x="457200" y="1200151"/>
            <a:ext cx="8229600" cy="3394500"/>
          </a:xfrm>
          <a:prstGeom prst="rect">
            <a:avLst/>
          </a:prstGeom>
          <a:noFill/>
          <a:ln>
            <a:noFill/>
          </a:ln>
        </p:spPr>
        <p:txBody>
          <a:bodyPr anchorCtr="0" anchor="t" bIns="68575" lIns="68575" spcFirstLastPara="1" rIns="68575" wrap="square" tIns="68575">
            <a:noAutofit/>
          </a:bodyPr>
          <a:lstStyle>
            <a:lvl1pPr indent="-381000" lvl="0" marL="457200" marR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61950" lvl="1" marL="914400" marR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–"/>
              <a:defRPr b="0" i="0" sz="2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42900" lvl="2" marL="1371600" marR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23850" lvl="3" marL="1828800" marR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–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23850" lvl="4" marL="2286000" marR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»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23850" lvl="5" marL="2743200" marR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23850" lvl="6" marL="3200400" marR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23850" lvl="7" marL="3657600" marR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23850" lvl="8" marL="4114800" marR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0" name="Google Shape;20;p36"/>
          <p:cNvSpPr txBox="1"/>
          <p:nvPr>
            <p:ph idx="10" type="dt"/>
          </p:nvPr>
        </p:nvSpPr>
        <p:spPr>
          <a:xfrm>
            <a:off x="457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>
            <a:lvl1pPr lv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1" name="Google Shape;21;p36"/>
          <p:cNvSpPr txBox="1"/>
          <p:nvPr>
            <p:ph idx="11" type="ftr"/>
          </p:nvPr>
        </p:nvSpPr>
        <p:spPr>
          <a:xfrm>
            <a:off x="3124200" y="4767263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>
            <a:lvl1pPr lv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2" name="Google Shape;22;p36"/>
          <p:cNvSpPr txBox="1"/>
          <p:nvPr>
            <p:ph idx="12" type="sldNum"/>
          </p:nvPr>
        </p:nvSpPr>
        <p:spPr>
          <a:xfrm>
            <a:off x="6553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ailu" type="twoTxTwoObj">
  <p:cSld name="TWO_OBJECTS_WITH_TEXT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37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>
            <a:lvl1pPr lv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 b="1" i="0" sz="3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9pPr>
          </a:lstStyle>
          <a:p/>
        </p:txBody>
      </p:sp>
      <p:sp>
        <p:nvSpPr>
          <p:cNvPr id="25" name="Google Shape;25;p37"/>
          <p:cNvSpPr txBox="1"/>
          <p:nvPr>
            <p:ph idx="1" type="body"/>
          </p:nvPr>
        </p:nvSpPr>
        <p:spPr>
          <a:xfrm>
            <a:off x="457200" y="1151335"/>
            <a:ext cx="4040100" cy="479700"/>
          </a:xfrm>
          <a:prstGeom prst="rect">
            <a:avLst/>
          </a:prstGeom>
          <a:noFill/>
          <a:ln>
            <a:noFill/>
          </a:ln>
        </p:spPr>
        <p:txBody>
          <a:bodyPr anchorCtr="0" anchor="b" bIns="68575" lIns="68575" spcFirstLastPara="1" rIns="68575" wrap="square" tIns="68575">
            <a:noAutofit/>
          </a:bodyPr>
          <a:lstStyle>
            <a:lvl1pPr indent="-228600" lvl="0" marL="457200" marR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b="1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1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1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1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1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1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1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1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6" name="Google Shape;26;p37"/>
          <p:cNvSpPr txBox="1"/>
          <p:nvPr>
            <p:ph idx="2" type="body"/>
          </p:nvPr>
        </p:nvSpPr>
        <p:spPr>
          <a:xfrm>
            <a:off x="457200" y="1631156"/>
            <a:ext cx="4040100" cy="2963400"/>
          </a:xfrm>
          <a:prstGeom prst="rect">
            <a:avLst/>
          </a:prstGeom>
          <a:noFill/>
          <a:ln>
            <a:noFill/>
          </a:ln>
        </p:spPr>
        <p:txBody>
          <a:bodyPr anchorCtr="0" anchor="t" bIns="68575" lIns="68575" spcFirstLastPara="1" rIns="68575" wrap="square" tIns="68575">
            <a:noAutofit/>
          </a:bodyPr>
          <a:lstStyle>
            <a:lvl1pPr indent="-342900" lvl="0" marL="457200" marR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23850" lvl="1" marL="914400" marR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–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17500" lvl="2" marL="1371600" marR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04800" lvl="3" marL="1828800" marR="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–"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04800" lvl="4" marL="2286000" marR="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»"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04800" lvl="5" marL="2743200" marR="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04800" lvl="6" marL="3200400" marR="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04800" lvl="7" marL="3657600" marR="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04800" lvl="8" marL="4114800" marR="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7" name="Google Shape;27;p37"/>
          <p:cNvSpPr txBox="1"/>
          <p:nvPr>
            <p:ph idx="3" type="body"/>
          </p:nvPr>
        </p:nvSpPr>
        <p:spPr>
          <a:xfrm>
            <a:off x="4645026" y="1151335"/>
            <a:ext cx="4041900" cy="479700"/>
          </a:xfrm>
          <a:prstGeom prst="rect">
            <a:avLst/>
          </a:prstGeom>
          <a:noFill/>
          <a:ln>
            <a:noFill/>
          </a:ln>
        </p:spPr>
        <p:txBody>
          <a:bodyPr anchorCtr="0" anchor="b" bIns="68575" lIns="68575" spcFirstLastPara="1" rIns="68575" wrap="square" tIns="68575">
            <a:noAutofit/>
          </a:bodyPr>
          <a:lstStyle>
            <a:lvl1pPr indent="-228600" lvl="0" marL="457200" marR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b="1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1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1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1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1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1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1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1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8" name="Google Shape;28;p37"/>
          <p:cNvSpPr txBox="1"/>
          <p:nvPr>
            <p:ph idx="4" type="body"/>
          </p:nvPr>
        </p:nvSpPr>
        <p:spPr>
          <a:xfrm>
            <a:off x="4645026" y="1631156"/>
            <a:ext cx="4041900" cy="2963400"/>
          </a:xfrm>
          <a:prstGeom prst="rect">
            <a:avLst/>
          </a:prstGeom>
          <a:noFill/>
          <a:ln>
            <a:noFill/>
          </a:ln>
        </p:spPr>
        <p:txBody>
          <a:bodyPr anchorCtr="0" anchor="t" bIns="68575" lIns="68575" spcFirstLastPara="1" rIns="68575" wrap="square" tIns="68575">
            <a:noAutofit/>
          </a:bodyPr>
          <a:lstStyle>
            <a:lvl1pPr indent="-342900" lvl="0" marL="457200" marR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23850" lvl="1" marL="914400" marR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–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17500" lvl="2" marL="1371600" marR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04800" lvl="3" marL="1828800" marR="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–"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04800" lvl="4" marL="2286000" marR="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»"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04800" lvl="5" marL="2743200" marR="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04800" lvl="6" marL="3200400" marR="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04800" lvl="7" marL="3657600" marR="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04800" lvl="8" marL="4114800" marR="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9" name="Google Shape;29;p37"/>
          <p:cNvSpPr txBox="1"/>
          <p:nvPr>
            <p:ph idx="10" type="dt"/>
          </p:nvPr>
        </p:nvSpPr>
        <p:spPr>
          <a:xfrm>
            <a:off x="457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>
            <a:lvl1pPr lv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0" name="Google Shape;30;p37"/>
          <p:cNvSpPr txBox="1"/>
          <p:nvPr>
            <p:ph idx="11" type="ftr"/>
          </p:nvPr>
        </p:nvSpPr>
        <p:spPr>
          <a:xfrm>
            <a:off x="3124200" y="4767263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>
            <a:lvl1pPr lv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1" name="Google Shape;31;p37"/>
          <p:cNvSpPr txBox="1"/>
          <p:nvPr>
            <p:ph idx="12" type="sldNum"/>
          </p:nvPr>
        </p:nvSpPr>
        <p:spPr>
          <a:xfrm>
            <a:off x="6553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san ylätunniste" type="secHead">
  <p:cSld name="SECTION_HEADER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38"/>
          <p:cNvSpPr txBox="1"/>
          <p:nvPr>
            <p:ph type="title"/>
          </p:nvPr>
        </p:nvSpPr>
        <p:spPr>
          <a:xfrm>
            <a:off x="722313" y="3305176"/>
            <a:ext cx="7772400" cy="1021500"/>
          </a:xfrm>
          <a:prstGeom prst="rect">
            <a:avLst/>
          </a:prstGeom>
          <a:noFill/>
          <a:ln>
            <a:noFill/>
          </a:ln>
        </p:spPr>
        <p:txBody>
          <a:bodyPr anchorCtr="0" anchor="t" bIns="68575" lIns="68575" spcFirstLastPara="1" rIns="68575" wrap="square" tIns="68575">
            <a:noAutofit/>
          </a:bodyPr>
          <a:lstStyle>
            <a:lvl1pPr lv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Calibri"/>
              <a:buNone/>
              <a:defRPr b="1" i="0" sz="3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9pPr>
          </a:lstStyle>
          <a:p/>
        </p:txBody>
      </p:sp>
      <p:sp>
        <p:nvSpPr>
          <p:cNvPr id="34" name="Google Shape;34;p38"/>
          <p:cNvSpPr txBox="1"/>
          <p:nvPr>
            <p:ph idx="1" type="body"/>
          </p:nvPr>
        </p:nvSpPr>
        <p:spPr>
          <a:xfrm>
            <a:off x="722313" y="2180035"/>
            <a:ext cx="7772400" cy="1125000"/>
          </a:xfrm>
          <a:prstGeom prst="rect">
            <a:avLst/>
          </a:prstGeom>
          <a:noFill/>
          <a:ln>
            <a:noFill/>
          </a:ln>
        </p:spPr>
        <p:txBody>
          <a:bodyPr anchorCtr="0" anchor="b" bIns="68575" lIns="68575" spcFirstLastPara="1" rIns="68575" wrap="square" tIns="68575">
            <a:noAutofit/>
          </a:bodyPr>
          <a:lstStyle>
            <a:lvl1pPr indent="-228600" lvl="0" marL="457200" marR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888888"/>
              </a:buClr>
              <a:buSzPts val="1500"/>
              <a:buFont typeface="Arial"/>
              <a:buNone/>
              <a:defRPr b="0" i="0" sz="15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rgbClr val="888888"/>
              </a:buClr>
              <a:buSzPts val="1100"/>
              <a:buFont typeface="Arial"/>
              <a:buNone/>
              <a:defRPr b="0" i="0" sz="11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rgbClr val="888888"/>
              </a:buClr>
              <a:buSzPts val="1100"/>
              <a:buFont typeface="Arial"/>
              <a:buNone/>
              <a:defRPr b="0" i="0" sz="11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rgbClr val="888888"/>
              </a:buClr>
              <a:buSzPts val="1100"/>
              <a:buFont typeface="Arial"/>
              <a:buNone/>
              <a:defRPr b="0" i="0" sz="11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rgbClr val="888888"/>
              </a:buClr>
              <a:buSzPts val="1100"/>
              <a:buFont typeface="Arial"/>
              <a:buNone/>
              <a:defRPr b="0" i="0" sz="11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rgbClr val="888888"/>
              </a:buClr>
              <a:buSzPts val="1100"/>
              <a:buFont typeface="Arial"/>
              <a:buNone/>
              <a:defRPr b="0" i="0" sz="11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rgbClr val="888888"/>
              </a:buClr>
              <a:buSzPts val="1100"/>
              <a:buFont typeface="Arial"/>
              <a:buNone/>
              <a:defRPr b="0" i="0" sz="11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5" name="Google Shape;35;p38"/>
          <p:cNvSpPr txBox="1"/>
          <p:nvPr>
            <p:ph idx="10" type="dt"/>
          </p:nvPr>
        </p:nvSpPr>
        <p:spPr>
          <a:xfrm>
            <a:off x="457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>
            <a:lvl1pPr lv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6" name="Google Shape;36;p38"/>
          <p:cNvSpPr txBox="1"/>
          <p:nvPr>
            <p:ph idx="11" type="ftr"/>
          </p:nvPr>
        </p:nvSpPr>
        <p:spPr>
          <a:xfrm>
            <a:off x="3124200" y="4767263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>
            <a:lvl1pPr lv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7" name="Google Shape;37;p38"/>
          <p:cNvSpPr txBox="1"/>
          <p:nvPr>
            <p:ph idx="12" type="sldNum"/>
          </p:nvPr>
        </p:nvSpPr>
        <p:spPr>
          <a:xfrm>
            <a:off x="6553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Kaksi sisältökohdetta" type="twoObj">
  <p:cSld name="TWO_OBJECTS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39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>
            <a:lvl1pPr lv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 b="1" i="0" sz="3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9pPr>
          </a:lstStyle>
          <a:p/>
        </p:txBody>
      </p:sp>
      <p:sp>
        <p:nvSpPr>
          <p:cNvPr id="40" name="Google Shape;40;p39"/>
          <p:cNvSpPr txBox="1"/>
          <p:nvPr>
            <p:ph idx="1" type="body"/>
          </p:nvPr>
        </p:nvSpPr>
        <p:spPr>
          <a:xfrm>
            <a:off x="457200" y="1200151"/>
            <a:ext cx="4038600" cy="3394500"/>
          </a:xfrm>
          <a:prstGeom prst="rect">
            <a:avLst/>
          </a:prstGeom>
          <a:noFill/>
          <a:ln>
            <a:noFill/>
          </a:ln>
        </p:spPr>
        <p:txBody>
          <a:bodyPr anchorCtr="0" anchor="t" bIns="68575" lIns="68575" spcFirstLastPara="1" rIns="68575" wrap="square" tIns="68575">
            <a:noAutofit/>
          </a:bodyPr>
          <a:lstStyle>
            <a:lvl1pPr indent="-361950" lvl="0" marL="457200" marR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b="0" i="0" sz="2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42900" lvl="1" marL="914400" marR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23850" lvl="2" marL="1371600" marR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17500" lvl="3" marL="1828800" marR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–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17500" lvl="4" marL="2286000" marR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»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17500" lvl="5" marL="2743200" marR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17500" lvl="6" marL="3200400" marR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17500" lvl="7" marL="3657600" marR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17500" lvl="8" marL="4114800" marR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1" name="Google Shape;41;p39"/>
          <p:cNvSpPr txBox="1"/>
          <p:nvPr>
            <p:ph idx="2" type="body"/>
          </p:nvPr>
        </p:nvSpPr>
        <p:spPr>
          <a:xfrm>
            <a:off x="4648200" y="1200151"/>
            <a:ext cx="4038600" cy="3394500"/>
          </a:xfrm>
          <a:prstGeom prst="rect">
            <a:avLst/>
          </a:prstGeom>
          <a:noFill/>
          <a:ln>
            <a:noFill/>
          </a:ln>
        </p:spPr>
        <p:txBody>
          <a:bodyPr anchorCtr="0" anchor="t" bIns="68575" lIns="68575" spcFirstLastPara="1" rIns="68575" wrap="square" tIns="68575">
            <a:noAutofit/>
          </a:bodyPr>
          <a:lstStyle>
            <a:lvl1pPr indent="-361950" lvl="0" marL="457200" marR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b="0" i="0" sz="2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42900" lvl="1" marL="914400" marR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23850" lvl="2" marL="1371600" marR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17500" lvl="3" marL="1828800" marR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–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17500" lvl="4" marL="2286000" marR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»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17500" lvl="5" marL="2743200" marR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17500" lvl="6" marL="3200400" marR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17500" lvl="7" marL="3657600" marR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17500" lvl="8" marL="4114800" marR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2" name="Google Shape;42;p39"/>
          <p:cNvSpPr txBox="1"/>
          <p:nvPr>
            <p:ph idx="10" type="dt"/>
          </p:nvPr>
        </p:nvSpPr>
        <p:spPr>
          <a:xfrm>
            <a:off x="457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>
            <a:lvl1pPr lv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3" name="Google Shape;43;p39"/>
          <p:cNvSpPr txBox="1"/>
          <p:nvPr>
            <p:ph idx="11" type="ftr"/>
          </p:nvPr>
        </p:nvSpPr>
        <p:spPr>
          <a:xfrm>
            <a:off x="3124200" y="4767263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>
            <a:lvl1pPr lv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4" name="Google Shape;44;p39"/>
          <p:cNvSpPr txBox="1"/>
          <p:nvPr>
            <p:ph idx="12" type="sldNum"/>
          </p:nvPr>
        </p:nvSpPr>
        <p:spPr>
          <a:xfrm>
            <a:off x="6553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ain otsikko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40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>
            <a:lvl1pPr lv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 b="1" i="0" sz="3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9pPr>
          </a:lstStyle>
          <a:p/>
        </p:txBody>
      </p:sp>
      <p:sp>
        <p:nvSpPr>
          <p:cNvPr id="47" name="Google Shape;47;p40"/>
          <p:cNvSpPr txBox="1"/>
          <p:nvPr>
            <p:ph idx="10" type="dt"/>
          </p:nvPr>
        </p:nvSpPr>
        <p:spPr>
          <a:xfrm>
            <a:off x="457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>
            <a:lvl1pPr lv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8" name="Google Shape;48;p40"/>
          <p:cNvSpPr txBox="1"/>
          <p:nvPr>
            <p:ph idx="11" type="ftr"/>
          </p:nvPr>
        </p:nvSpPr>
        <p:spPr>
          <a:xfrm>
            <a:off x="3124200" y="4767263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>
            <a:lvl1pPr lv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9" name="Google Shape;49;p40"/>
          <p:cNvSpPr txBox="1"/>
          <p:nvPr>
            <p:ph idx="12" type="sldNum"/>
          </p:nvPr>
        </p:nvSpPr>
        <p:spPr>
          <a:xfrm>
            <a:off x="6553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yhjä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41"/>
          <p:cNvSpPr txBox="1"/>
          <p:nvPr>
            <p:ph idx="10" type="dt"/>
          </p:nvPr>
        </p:nvSpPr>
        <p:spPr>
          <a:xfrm>
            <a:off x="457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>
            <a:lvl1pPr lv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2" name="Google Shape;52;p41"/>
          <p:cNvSpPr txBox="1"/>
          <p:nvPr>
            <p:ph idx="11" type="ftr"/>
          </p:nvPr>
        </p:nvSpPr>
        <p:spPr>
          <a:xfrm>
            <a:off x="3124200" y="4767263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>
            <a:lvl1pPr lv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3" name="Google Shape;53;p41"/>
          <p:cNvSpPr txBox="1"/>
          <p:nvPr>
            <p:ph idx="12" type="sldNum"/>
          </p:nvPr>
        </p:nvSpPr>
        <p:spPr>
          <a:xfrm>
            <a:off x="6553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tsikollinen sisältö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42"/>
          <p:cNvSpPr txBox="1"/>
          <p:nvPr>
            <p:ph type="title"/>
          </p:nvPr>
        </p:nvSpPr>
        <p:spPr>
          <a:xfrm>
            <a:off x="457201" y="204788"/>
            <a:ext cx="3008400" cy="871500"/>
          </a:xfrm>
          <a:prstGeom prst="rect">
            <a:avLst/>
          </a:prstGeom>
          <a:noFill/>
          <a:ln>
            <a:noFill/>
          </a:ln>
        </p:spPr>
        <p:txBody>
          <a:bodyPr anchorCtr="0" anchor="b" bIns="68575" lIns="68575" spcFirstLastPara="1" rIns="68575" wrap="square" tIns="68575">
            <a:noAutofit/>
          </a:bodyPr>
          <a:lstStyle>
            <a:lvl1pPr lv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None/>
              <a:defRPr b="1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9pPr>
          </a:lstStyle>
          <a:p/>
        </p:txBody>
      </p:sp>
      <p:sp>
        <p:nvSpPr>
          <p:cNvPr id="56" name="Google Shape;56;p42"/>
          <p:cNvSpPr txBox="1"/>
          <p:nvPr>
            <p:ph idx="1" type="body"/>
          </p:nvPr>
        </p:nvSpPr>
        <p:spPr>
          <a:xfrm>
            <a:off x="3575050" y="204788"/>
            <a:ext cx="5111700" cy="4389900"/>
          </a:xfrm>
          <a:prstGeom prst="rect">
            <a:avLst/>
          </a:prstGeom>
          <a:noFill/>
          <a:ln>
            <a:noFill/>
          </a:ln>
        </p:spPr>
        <p:txBody>
          <a:bodyPr anchorCtr="0" anchor="t" bIns="68575" lIns="68575" spcFirstLastPara="1" rIns="68575" wrap="square" tIns="68575">
            <a:noAutofit/>
          </a:bodyPr>
          <a:lstStyle>
            <a:lvl1pPr indent="-381000" lvl="0" marL="457200" marR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61950" lvl="1" marL="914400" marR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–"/>
              <a:defRPr b="0" i="0" sz="2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42900" lvl="2" marL="1371600" marR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23850" lvl="3" marL="1828800" marR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–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23850" lvl="4" marL="2286000" marR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»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23850" lvl="5" marL="2743200" marR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23850" lvl="6" marL="3200400" marR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23850" lvl="7" marL="3657600" marR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23850" lvl="8" marL="4114800" marR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7" name="Google Shape;57;p42"/>
          <p:cNvSpPr txBox="1"/>
          <p:nvPr>
            <p:ph idx="2" type="body"/>
          </p:nvPr>
        </p:nvSpPr>
        <p:spPr>
          <a:xfrm>
            <a:off x="457201" y="1076326"/>
            <a:ext cx="3008400" cy="3518400"/>
          </a:xfrm>
          <a:prstGeom prst="rect">
            <a:avLst/>
          </a:prstGeom>
          <a:noFill/>
          <a:ln>
            <a:noFill/>
          </a:ln>
        </p:spPr>
        <p:txBody>
          <a:bodyPr anchorCtr="0" anchor="t" bIns="68575" lIns="68575" spcFirstLastPara="1" rIns="68575" wrap="square" tIns="68575">
            <a:noAutofit/>
          </a:bodyPr>
          <a:lstStyle>
            <a:lvl1pPr indent="-228600" lvl="0" marL="457200" marR="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  <a:defRPr b="0" i="0" sz="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algn="l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  <a:defRPr b="0" i="0" sz="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algn="l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  <a:defRPr b="0" i="0" sz="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algn="l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  <a:defRPr b="0" i="0" sz="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algn="l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  <a:defRPr b="0" i="0" sz="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algn="l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  <a:defRPr b="0" i="0" sz="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algn="l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  <a:defRPr b="0" i="0" sz="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8" name="Google Shape;58;p42"/>
          <p:cNvSpPr txBox="1"/>
          <p:nvPr>
            <p:ph idx="10" type="dt"/>
          </p:nvPr>
        </p:nvSpPr>
        <p:spPr>
          <a:xfrm>
            <a:off x="457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>
            <a:lvl1pPr lv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9" name="Google Shape;59;p42"/>
          <p:cNvSpPr txBox="1"/>
          <p:nvPr>
            <p:ph idx="11" type="ftr"/>
          </p:nvPr>
        </p:nvSpPr>
        <p:spPr>
          <a:xfrm>
            <a:off x="3124200" y="4767263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>
            <a:lvl1pPr lv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0" name="Google Shape;60;p42"/>
          <p:cNvSpPr txBox="1"/>
          <p:nvPr>
            <p:ph idx="12" type="sldNum"/>
          </p:nvPr>
        </p:nvSpPr>
        <p:spPr>
          <a:xfrm>
            <a:off x="6553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tsikollinen kuva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43"/>
          <p:cNvSpPr txBox="1"/>
          <p:nvPr>
            <p:ph type="title"/>
          </p:nvPr>
        </p:nvSpPr>
        <p:spPr>
          <a:xfrm>
            <a:off x="1792288" y="3600450"/>
            <a:ext cx="5486400" cy="425100"/>
          </a:xfrm>
          <a:prstGeom prst="rect">
            <a:avLst/>
          </a:prstGeom>
          <a:noFill/>
          <a:ln>
            <a:noFill/>
          </a:ln>
        </p:spPr>
        <p:txBody>
          <a:bodyPr anchorCtr="0" anchor="b" bIns="68575" lIns="68575" spcFirstLastPara="1" rIns="68575" wrap="square" tIns="68575">
            <a:noAutofit/>
          </a:bodyPr>
          <a:lstStyle>
            <a:lvl1pPr lv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None/>
              <a:defRPr b="1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9pPr>
          </a:lstStyle>
          <a:p/>
        </p:txBody>
      </p:sp>
      <p:sp>
        <p:nvSpPr>
          <p:cNvPr id="63" name="Google Shape;63;p43"/>
          <p:cNvSpPr/>
          <p:nvPr>
            <p:ph idx="2" type="pic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43"/>
          <p:cNvSpPr txBox="1"/>
          <p:nvPr>
            <p:ph idx="1" type="body"/>
          </p:nvPr>
        </p:nvSpPr>
        <p:spPr>
          <a:xfrm>
            <a:off x="1792288" y="4025503"/>
            <a:ext cx="5486400" cy="603600"/>
          </a:xfrm>
          <a:prstGeom prst="rect">
            <a:avLst/>
          </a:prstGeom>
          <a:noFill/>
          <a:ln>
            <a:noFill/>
          </a:ln>
        </p:spPr>
        <p:txBody>
          <a:bodyPr anchorCtr="0" anchor="t" bIns="68575" lIns="68575" spcFirstLastPara="1" rIns="68575" wrap="square" tIns="68575">
            <a:noAutofit/>
          </a:bodyPr>
          <a:lstStyle>
            <a:lvl1pPr indent="-228600" lvl="0" marL="457200" marR="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  <a:defRPr b="0" i="0" sz="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algn="l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  <a:defRPr b="0" i="0" sz="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algn="l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  <a:defRPr b="0" i="0" sz="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algn="l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  <a:defRPr b="0" i="0" sz="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algn="l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  <a:defRPr b="0" i="0" sz="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algn="l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  <a:defRPr b="0" i="0" sz="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algn="l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  <a:defRPr b="0" i="0" sz="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5" name="Google Shape;65;p43"/>
          <p:cNvSpPr txBox="1"/>
          <p:nvPr>
            <p:ph idx="10" type="dt"/>
          </p:nvPr>
        </p:nvSpPr>
        <p:spPr>
          <a:xfrm>
            <a:off x="457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>
            <a:lvl1pPr lv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6" name="Google Shape;66;p43"/>
          <p:cNvSpPr txBox="1"/>
          <p:nvPr>
            <p:ph idx="11" type="ftr"/>
          </p:nvPr>
        </p:nvSpPr>
        <p:spPr>
          <a:xfrm>
            <a:off x="3124200" y="4767263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>
            <a:lvl1pPr lv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7" name="Google Shape;67;p43"/>
          <p:cNvSpPr txBox="1"/>
          <p:nvPr>
            <p:ph idx="12" type="sldNum"/>
          </p:nvPr>
        </p:nvSpPr>
        <p:spPr>
          <a:xfrm>
            <a:off x="6553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1.xml"/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34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 b="1" i="0" sz="3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34"/>
          <p:cNvSpPr txBox="1"/>
          <p:nvPr>
            <p:ph idx="1" type="body"/>
          </p:nvPr>
        </p:nvSpPr>
        <p:spPr>
          <a:xfrm>
            <a:off x="457200" y="1200151"/>
            <a:ext cx="8229600" cy="3394500"/>
          </a:xfrm>
          <a:prstGeom prst="rect">
            <a:avLst/>
          </a:prstGeom>
          <a:noFill/>
          <a:ln>
            <a:noFill/>
          </a:ln>
        </p:spPr>
        <p:txBody>
          <a:bodyPr anchorCtr="0" anchor="t" bIns="68575" lIns="68575" spcFirstLastPara="1" rIns="68575" wrap="square" tIns="68575">
            <a:noAutofit/>
          </a:bodyPr>
          <a:lstStyle>
            <a:lvl1pPr indent="-381000" lvl="0" marL="4572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61950" lvl="1" marL="914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–"/>
              <a:defRPr b="0" i="0" sz="2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42900" lvl="2" marL="1371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23850" lvl="3" marL="1828800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–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23850" lvl="4" marL="2286000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»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23850" lvl="5" marL="2743200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23850" lvl="6" marL="3200400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23850" lvl="7" marL="3657600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23850" lvl="8" marL="4114800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34"/>
          <p:cNvSpPr txBox="1"/>
          <p:nvPr>
            <p:ph idx="10" type="dt"/>
          </p:nvPr>
        </p:nvSpPr>
        <p:spPr>
          <a:xfrm>
            <a:off x="457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34"/>
          <p:cNvSpPr txBox="1"/>
          <p:nvPr>
            <p:ph idx="11" type="ftr"/>
          </p:nvPr>
        </p:nvSpPr>
        <p:spPr>
          <a:xfrm>
            <a:off x="3124200" y="4767263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34"/>
          <p:cNvSpPr txBox="1"/>
          <p:nvPr>
            <p:ph idx="12" type="sldNum"/>
          </p:nvPr>
        </p:nvSpPr>
        <p:spPr>
          <a:xfrm>
            <a:off x="6553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Relationship Id="rId3" Type="http://schemas.openxmlformats.org/officeDocument/2006/relationships/hyperlink" Target="https://www.jamko.fi/mentorointi/" TargetMode="External"/><Relationship Id="rId4" Type="http://schemas.openxmlformats.org/officeDocument/2006/relationships/image" Target="../media/image3.jp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Relationship Id="rId3" Type="http://schemas.openxmlformats.org/officeDocument/2006/relationships/hyperlink" Target="https://www.jamko.fi/yyamk-hankkeen-touhukas-kevat/" TargetMode="External"/><Relationship Id="rId4" Type="http://schemas.openxmlformats.org/officeDocument/2006/relationships/hyperlink" Target="https://soundcloud.com/jamkaokk/mentorina-paasee-heittaytymaan" TargetMode="External"/><Relationship Id="rId5" Type="http://schemas.openxmlformats.org/officeDocument/2006/relationships/hyperlink" Target="https://www.jamk.fi/fi/projekti/yhteisollinen-ja-yhdenvertainen-ammattikorkeakoulu/yhteisollisyyden-edistaminen-ammattikorkeakoulussa" TargetMode="Externa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/>
          <p:nvPr>
            <p:ph type="ctrTitle"/>
          </p:nvPr>
        </p:nvSpPr>
        <p:spPr>
          <a:xfrm>
            <a:off x="685800" y="1597819"/>
            <a:ext cx="7772400" cy="1102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</a:pPr>
            <a:r>
              <a:rPr lang="fi" sz="4200"/>
              <a:t>Mentorointi JAMKOssa</a:t>
            </a:r>
            <a:endParaRPr sz="4200"/>
          </a:p>
        </p:txBody>
      </p:sp>
      <p:sp>
        <p:nvSpPr>
          <p:cNvPr id="85" name="Google Shape;85;p1"/>
          <p:cNvSpPr txBox="1"/>
          <p:nvPr>
            <p:ph idx="1" type="subTitle"/>
          </p:nvPr>
        </p:nvSpPr>
        <p:spPr>
          <a:xfrm>
            <a:off x="1371600" y="2914650"/>
            <a:ext cx="6400800" cy="1314600"/>
          </a:xfrm>
          <a:prstGeom prst="rect">
            <a:avLst/>
          </a:prstGeom>
        </p:spPr>
        <p:txBody>
          <a:bodyPr anchorCtr="0" anchor="t" bIns="68575" lIns="68575" spcFirstLastPara="1" rIns="68575" wrap="square" tIns="68575">
            <a:noAutofit/>
          </a:bodyPr>
          <a:lstStyle/>
          <a:p>
            <a:pPr indent="0" lvl="0" marL="0" rtl="0" algn="ctr">
              <a:spcBef>
                <a:spcPts val="500"/>
              </a:spcBef>
              <a:spcAft>
                <a:spcPts val="0"/>
              </a:spcAft>
              <a:buNone/>
            </a:pPr>
            <a:r>
              <a:rPr lang="fi"/>
              <a:t>Mentoroinnin malli, tutoroinnin tuki ja ohjaustapaamiset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g2954412aaff_0_52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Markkinointi ja viestintä</a:t>
            </a:r>
            <a:endParaRPr/>
          </a:p>
        </p:txBody>
      </p:sp>
      <p:sp>
        <p:nvSpPr>
          <p:cNvPr id="140" name="Google Shape;140;g2954412aaff_0_52"/>
          <p:cNvSpPr txBox="1"/>
          <p:nvPr>
            <p:ph idx="1" type="body"/>
          </p:nvPr>
        </p:nvSpPr>
        <p:spPr>
          <a:xfrm>
            <a:off x="457200" y="1200151"/>
            <a:ext cx="8229600" cy="3394500"/>
          </a:xfrm>
          <a:prstGeom prst="rect">
            <a:avLst/>
          </a:prstGeom>
        </p:spPr>
        <p:txBody>
          <a:bodyPr anchorCtr="0" anchor="t" bIns="68575" lIns="68575" spcFirstLastPara="1" rIns="68575" wrap="square" tIns="68575">
            <a:noAutofit/>
          </a:bodyPr>
          <a:lstStyle/>
          <a:p>
            <a:pPr indent="-381000" lvl="0" marL="457200" rtl="0" algn="l">
              <a:spcBef>
                <a:spcPts val="500"/>
              </a:spcBef>
              <a:spcAft>
                <a:spcPts val="0"/>
              </a:spcAft>
              <a:buSzPts val="2400"/>
              <a:buChar char="•"/>
            </a:pPr>
            <a:r>
              <a:rPr lang="fi"/>
              <a:t>Mentorointia pidetään esillä osana JAMKOn toimintaa pääsääntöisesti mentorrekryn yhteydessä JAMKOn nettisivujen ja Instagramin välityksellä</a:t>
            </a:r>
            <a:endParaRPr/>
          </a:p>
          <a:p>
            <a:pPr indent="-361950" lvl="1" marL="914400" rtl="0" algn="l">
              <a:spcBef>
                <a:spcPts val="0"/>
              </a:spcBef>
              <a:spcAft>
                <a:spcPts val="0"/>
              </a:spcAft>
              <a:buSzPts val="2100"/>
              <a:buChar char="–"/>
            </a:pPr>
            <a:r>
              <a:rPr lang="fi"/>
              <a:t>Mentorrekryn yhteydessä tärkeintä on viestiä suoraan tutoreille esim. sähköpostin ja yhteisen Teamsin välityksellä</a:t>
            </a:r>
            <a:endParaRPr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•"/>
            </a:pPr>
            <a:r>
              <a:rPr lang="fi"/>
              <a:t>Mentorit ovat myös osa Jamkin ohjauksen ja hyvinvoinnin toimijoiden verkostoa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g2954412aaff_0_57"/>
          <p:cNvSpPr txBox="1"/>
          <p:nvPr>
            <p:ph type="title"/>
          </p:nvPr>
        </p:nvSpPr>
        <p:spPr>
          <a:xfrm>
            <a:off x="457200" y="205975"/>
            <a:ext cx="5235900" cy="557100"/>
          </a:xfrm>
          <a:prstGeom prst="rect">
            <a:avLst/>
          </a:prstGeom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Materiaalit</a:t>
            </a:r>
            <a:endParaRPr/>
          </a:p>
        </p:txBody>
      </p:sp>
      <p:sp>
        <p:nvSpPr>
          <p:cNvPr id="146" name="Google Shape;146;g2954412aaff_0_57"/>
          <p:cNvSpPr txBox="1"/>
          <p:nvPr>
            <p:ph idx="1" type="body"/>
          </p:nvPr>
        </p:nvSpPr>
        <p:spPr>
          <a:xfrm>
            <a:off x="106850" y="854700"/>
            <a:ext cx="6631500" cy="3740100"/>
          </a:xfrm>
          <a:prstGeom prst="rect">
            <a:avLst/>
          </a:prstGeom>
        </p:spPr>
        <p:txBody>
          <a:bodyPr anchorCtr="0" anchor="t" bIns="68575" lIns="68575" spcFirstLastPara="1" rIns="68575" wrap="square" tIns="68575">
            <a:noAutofit/>
          </a:bodyPr>
          <a:lstStyle/>
          <a:p>
            <a:pPr indent="-381000" lvl="0" marL="457200" rtl="0" algn="l">
              <a:spcBef>
                <a:spcPts val="500"/>
              </a:spcBef>
              <a:spcAft>
                <a:spcPts val="0"/>
              </a:spcAft>
              <a:buSzPts val="2400"/>
              <a:buChar char="•"/>
            </a:pPr>
            <a:r>
              <a:rPr lang="fi"/>
              <a:t>Mentorit tunnistetaan sinisistä mentorpaidoista ja materiaaleissa pyritään käyttämään JAMKOn sinistä väriä</a:t>
            </a:r>
            <a:endParaRPr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•"/>
            </a:pPr>
            <a:r>
              <a:rPr lang="fi"/>
              <a:t>JAMKOn nettisivuilla myös lisätietoa mentoroinnista: </a:t>
            </a:r>
            <a:r>
              <a:rPr lang="fi" u="sng">
                <a:solidFill>
                  <a:schemeClr val="hlink"/>
                </a:solidFill>
                <a:hlinkClick r:id="rId3"/>
              </a:rPr>
              <a:t>https://www.jamko.fi/mentorointi/</a:t>
            </a:r>
            <a:endParaRPr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•"/>
            </a:pPr>
            <a:r>
              <a:rPr lang="fi"/>
              <a:t>Koulutusmateriaalit on tuotettu JAMKOn PowerPoint-pohjaan (kuten tämäkin)</a:t>
            </a:r>
            <a:endParaRPr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•"/>
            </a:pPr>
            <a:r>
              <a:rPr lang="fi"/>
              <a:t>Kaikki markkinointi tehdään JAMKOn ilmeen mukaisesti</a:t>
            </a:r>
            <a:endParaRPr/>
          </a:p>
        </p:txBody>
      </p:sp>
      <p:pic>
        <p:nvPicPr>
          <p:cNvPr id="147" name="Google Shape;147;g2954412aaff_0_57"/>
          <p:cNvPicPr preferRelativeResize="0"/>
          <p:nvPr/>
        </p:nvPicPr>
        <p:blipFill rotWithShape="1">
          <a:blip r:embed="rId4">
            <a:alphaModFix/>
          </a:blip>
          <a:srcRect b="28779" l="13272" r="15639" t="10478"/>
          <a:stretch/>
        </p:blipFill>
        <p:spPr>
          <a:xfrm>
            <a:off x="6738450" y="0"/>
            <a:ext cx="2405549" cy="27396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g2954412aaff_0_64"/>
          <p:cNvSpPr txBox="1"/>
          <p:nvPr>
            <p:ph type="title"/>
          </p:nvPr>
        </p:nvSpPr>
        <p:spPr>
          <a:xfrm>
            <a:off x="457200" y="205976"/>
            <a:ext cx="8229600" cy="656400"/>
          </a:xfrm>
          <a:prstGeom prst="rect">
            <a:avLst/>
          </a:prstGeom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Palaute ja arviointi</a:t>
            </a:r>
            <a:endParaRPr/>
          </a:p>
        </p:txBody>
      </p:sp>
      <p:sp>
        <p:nvSpPr>
          <p:cNvPr id="153" name="Google Shape;153;g2954412aaff_0_64"/>
          <p:cNvSpPr txBox="1"/>
          <p:nvPr>
            <p:ph idx="1" type="body"/>
          </p:nvPr>
        </p:nvSpPr>
        <p:spPr>
          <a:xfrm>
            <a:off x="457200" y="824225"/>
            <a:ext cx="8229600" cy="3732300"/>
          </a:xfrm>
          <a:prstGeom prst="rect">
            <a:avLst/>
          </a:prstGeom>
        </p:spPr>
        <p:txBody>
          <a:bodyPr anchorCtr="0" anchor="t" bIns="68575" lIns="68575" spcFirstLastPara="1" rIns="68575" wrap="square" tIns="68575">
            <a:noAutofit/>
          </a:bodyPr>
          <a:lstStyle/>
          <a:p>
            <a:pPr indent="-381000" lvl="0" marL="457200" rtl="0" algn="l">
              <a:spcBef>
                <a:spcPts val="500"/>
              </a:spcBef>
              <a:spcAft>
                <a:spcPts val="0"/>
              </a:spcAft>
              <a:buSzPts val="2400"/>
              <a:buChar char="•"/>
            </a:pPr>
            <a:r>
              <a:rPr lang="fi"/>
              <a:t>Palaute on ollut niin tutoreilta kuin mentoreiltakin positiivista</a:t>
            </a:r>
            <a:endParaRPr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•"/>
            </a:pPr>
            <a:r>
              <a:rPr lang="fi"/>
              <a:t>Palautetta saadaan pitkin vuotta tutor- ja mentorpäiväkirjojen kautta. </a:t>
            </a:r>
            <a:endParaRPr/>
          </a:p>
          <a:p>
            <a:pPr indent="-361950" lvl="1" marL="914400" rtl="0" algn="l">
              <a:spcBef>
                <a:spcPts val="0"/>
              </a:spcBef>
              <a:spcAft>
                <a:spcPts val="0"/>
              </a:spcAft>
              <a:buSzPts val="2100"/>
              <a:buChar char="–"/>
            </a:pPr>
            <a:r>
              <a:rPr lang="fi"/>
              <a:t>Myös suullista palautetta saadaan viikoittain</a:t>
            </a:r>
            <a:endParaRPr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•"/>
            </a:pPr>
            <a:r>
              <a:rPr lang="fi"/>
              <a:t>Mentoreilta kerätään viimeisellä koulutuskerralla kirjallinen palaute ohjaustapaamisten sujumisesta</a:t>
            </a:r>
            <a:endParaRPr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•"/>
            </a:pPr>
            <a:r>
              <a:rPr lang="fi"/>
              <a:t>Palautteen puitteissa toimintaa kehitetään ja </a:t>
            </a:r>
            <a:r>
              <a:rPr lang="fi"/>
              <a:t>parannetaan</a:t>
            </a:r>
            <a:r>
              <a:rPr lang="fi"/>
              <a:t> vuosittain</a:t>
            </a:r>
            <a:endParaRPr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•"/>
            </a:pPr>
            <a:r>
              <a:rPr lang="fi"/>
              <a:t>Mentoroinnin käytänteiden muodostuessa on helppo muuttaa ja viilata toimintatapoja</a:t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g2954412aaff_0_69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Asiasanat</a:t>
            </a:r>
            <a:endParaRPr/>
          </a:p>
        </p:txBody>
      </p:sp>
      <p:sp>
        <p:nvSpPr>
          <p:cNvPr id="159" name="Google Shape;159;g2954412aaff_0_69"/>
          <p:cNvSpPr txBox="1"/>
          <p:nvPr>
            <p:ph idx="1" type="body"/>
          </p:nvPr>
        </p:nvSpPr>
        <p:spPr>
          <a:xfrm>
            <a:off x="457200" y="1200151"/>
            <a:ext cx="8229600" cy="3394500"/>
          </a:xfrm>
          <a:prstGeom prst="rect">
            <a:avLst/>
          </a:prstGeom>
        </p:spPr>
        <p:txBody>
          <a:bodyPr anchorCtr="0" anchor="t" bIns="68575" lIns="68575" spcFirstLastPara="1" rIns="68575" wrap="square" tIns="68575">
            <a:noAutofit/>
          </a:bodyPr>
          <a:lstStyle/>
          <a:p>
            <a:pPr indent="-381000" lvl="0" marL="457200" rtl="0" algn="l">
              <a:spcBef>
                <a:spcPts val="500"/>
              </a:spcBef>
              <a:spcAft>
                <a:spcPts val="0"/>
              </a:spcAft>
              <a:buSzPts val="2400"/>
              <a:buChar char="•"/>
            </a:pPr>
            <a:r>
              <a:rPr lang="fi"/>
              <a:t>Mentorointi</a:t>
            </a:r>
            <a:endParaRPr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•"/>
            </a:pPr>
            <a:r>
              <a:rPr lang="fi"/>
              <a:t>Tutorointi</a:t>
            </a:r>
            <a:endParaRPr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•"/>
            </a:pPr>
            <a:r>
              <a:rPr lang="fi"/>
              <a:t>Vertaistuki</a:t>
            </a:r>
            <a:endParaRPr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•"/>
            </a:pPr>
            <a:r>
              <a:rPr lang="fi"/>
              <a:t>Hyvinvointi</a:t>
            </a:r>
            <a:endParaRPr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•"/>
            </a:pPr>
            <a:r>
              <a:rPr lang="fi"/>
              <a:t>Ohjaustaidot</a:t>
            </a:r>
            <a:endParaRPr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•"/>
            </a:pPr>
            <a:r>
              <a:rPr lang="fi"/>
              <a:t>Opiskelijakunta</a:t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g2954412aaff_0_74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Julkaisut JAMKOssa ja Jamkissa</a:t>
            </a:r>
            <a:endParaRPr/>
          </a:p>
        </p:txBody>
      </p:sp>
      <p:sp>
        <p:nvSpPr>
          <p:cNvPr id="165" name="Google Shape;165;g2954412aaff_0_74"/>
          <p:cNvSpPr txBox="1"/>
          <p:nvPr>
            <p:ph idx="1" type="body"/>
          </p:nvPr>
        </p:nvSpPr>
        <p:spPr>
          <a:xfrm>
            <a:off x="457200" y="900500"/>
            <a:ext cx="8229600" cy="3694200"/>
          </a:xfrm>
          <a:prstGeom prst="rect">
            <a:avLst/>
          </a:prstGeom>
        </p:spPr>
        <p:txBody>
          <a:bodyPr anchorCtr="0" anchor="t" bIns="68575" lIns="68575" spcFirstLastPara="1" rIns="68575" wrap="square" tIns="68575">
            <a:noAutofit/>
          </a:bodyPr>
          <a:lstStyle/>
          <a:p>
            <a:pPr indent="-381000" lvl="0" marL="457200" rtl="0" algn="l">
              <a:spcBef>
                <a:spcPts val="500"/>
              </a:spcBef>
              <a:spcAft>
                <a:spcPts val="0"/>
              </a:spcAft>
              <a:buSzPts val="2400"/>
              <a:buChar char="•"/>
            </a:pPr>
            <a:r>
              <a:rPr lang="fi"/>
              <a:t>Blogiteksti, jossa kerrotaan mm. mentoroinnin kehittämisestä: </a:t>
            </a:r>
            <a:r>
              <a:rPr lang="fi" u="sng">
                <a:solidFill>
                  <a:schemeClr val="hlink"/>
                </a:solidFill>
                <a:hlinkClick r:id="rId3"/>
              </a:rPr>
              <a:t>https://www.jamko.fi/yyamk-hankkeen-touhukas-kevat/</a:t>
            </a:r>
            <a:r>
              <a:rPr lang="fi"/>
              <a:t> </a:t>
            </a:r>
            <a:endParaRPr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•"/>
            </a:pPr>
            <a:r>
              <a:rPr lang="fi"/>
              <a:t>Podcast mentoroinnin uudistuksesta: </a:t>
            </a:r>
            <a:r>
              <a:rPr lang="fi" u="sng">
                <a:solidFill>
                  <a:schemeClr val="hlink"/>
                </a:solidFill>
                <a:hlinkClick r:id="rId4"/>
              </a:rPr>
              <a:t>https://soundcloud.com/jamkaokk/mentorina-paasee-heittaytymaan</a:t>
            </a:r>
            <a:r>
              <a:rPr lang="fi"/>
              <a:t> </a:t>
            </a:r>
            <a:endParaRPr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•"/>
            </a:pPr>
            <a:r>
              <a:rPr lang="fi"/>
              <a:t>YYamk-hankkeen nettisivujen infopaketti: </a:t>
            </a:r>
            <a:r>
              <a:rPr lang="fi" u="sng">
                <a:solidFill>
                  <a:schemeClr val="hlink"/>
                </a:solidFill>
                <a:hlinkClick r:id="rId5"/>
              </a:rPr>
              <a:t>https://www.jamk.fi/fi/projekti/yhteisollinen-ja-yhdenvertainen-ammattikorkeakoulu/yhteisollisyyden-edistaminen-ammattikorkeakoulussa</a:t>
            </a:r>
            <a:r>
              <a:rPr lang="fi"/>
              <a:t> 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g2954412aaff_0_8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Mentorointi pähkinänkuoressa</a:t>
            </a:r>
            <a:endParaRPr/>
          </a:p>
        </p:txBody>
      </p:sp>
      <p:sp>
        <p:nvSpPr>
          <p:cNvPr id="91" name="Google Shape;91;g2954412aaff_0_8"/>
          <p:cNvSpPr txBox="1"/>
          <p:nvPr>
            <p:ph idx="1" type="body"/>
          </p:nvPr>
        </p:nvSpPr>
        <p:spPr>
          <a:xfrm>
            <a:off x="457200" y="984450"/>
            <a:ext cx="8229600" cy="3610200"/>
          </a:xfrm>
          <a:prstGeom prst="rect">
            <a:avLst/>
          </a:prstGeom>
        </p:spPr>
        <p:txBody>
          <a:bodyPr anchorCtr="0" anchor="t" bIns="68575" lIns="68575" spcFirstLastPara="1" rIns="68575" wrap="square" tIns="68575">
            <a:noAutofit/>
          </a:bodyPr>
          <a:lstStyle/>
          <a:p>
            <a:pPr indent="-381000" lvl="0" marL="457200" rtl="0" algn="l">
              <a:spcBef>
                <a:spcPts val="500"/>
              </a:spcBef>
              <a:spcAft>
                <a:spcPts val="0"/>
              </a:spcAft>
              <a:buSzPts val="2400"/>
              <a:buChar char="•"/>
            </a:pPr>
            <a:r>
              <a:rPr lang="fi"/>
              <a:t>JAMKOssa mentorointi on niin sanotusti tutoreiden tutorointia</a:t>
            </a:r>
            <a:endParaRPr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•"/>
            </a:pPr>
            <a:r>
              <a:rPr lang="fi"/>
              <a:t>Jotta voi tulla mentoriksi, on täytynyt käydä JAMKOn tutorkoulutukset ja toimia tutorina</a:t>
            </a:r>
            <a:endParaRPr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•"/>
            </a:pPr>
            <a:r>
              <a:rPr lang="fi"/>
              <a:t>Mentoroinnista saa 3 opintopistettä (81 mentortuntia)</a:t>
            </a:r>
            <a:endParaRPr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•"/>
            </a:pPr>
            <a:r>
              <a:rPr lang="fi"/>
              <a:t>Pääsääntöinen tehtävä on tutoreiden tukeminen ja ohjaustapaamisten vetäminen</a:t>
            </a:r>
            <a:endParaRPr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•"/>
            </a:pPr>
            <a:r>
              <a:rPr lang="fi"/>
              <a:t>Mentorina voi toimia minkä tahansa koulutusalan opiskelija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g2954412aaff_0_15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Tavoitteet</a:t>
            </a:r>
            <a:endParaRPr/>
          </a:p>
        </p:txBody>
      </p:sp>
      <p:sp>
        <p:nvSpPr>
          <p:cNvPr id="97" name="Google Shape;97;g2954412aaff_0_15"/>
          <p:cNvSpPr txBox="1"/>
          <p:nvPr>
            <p:ph idx="1" type="body"/>
          </p:nvPr>
        </p:nvSpPr>
        <p:spPr>
          <a:xfrm>
            <a:off x="457200" y="923400"/>
            <a:ext cx="8229600" cy="3671400"/>
          </a:xfrm>
          <a:prstGeom prst="rect">
            <a:avLst/>
          </a:prstGeom>
        </p:spPr>
        <p:txBody>
          <a:bodyPr anchorCtr="0" anchor="t" bIns="68575" lIns="68575" spcFirstLastPara="1" rIns="68575" wrap="square" tIns="68575">
            <a:noAutofit/>
          </a:bodyPr>
          <a:lstStyle/>
          <a:p>
            <a:pPr indent="-381000" lvl="0" marL="457200" rtl="0" algn="l">
              <a:spcBef>
                <a:spcPts val="500"/>
              </a:spcBef>
              <a:spcAft>
                <a:spcPts val="0"/>
              </a:spcAft>
              <a:buSzPts val="2400"/>
              <a:buChar char="•"/>
            </a:pPr>
            <a:r>
              <a:rPr lang="fi"/>
              <a:t>Mentoroinnin tavoitteena on antaa opiskelijalle mahdollisuus syventää omia ohjaustaitoja ja perehtyä omaan ohjaajuuteen</a:t>
            </a:r>
            <a:endParaRPr/>
          </a:p>
          <a:p>
            <a:pPr indent="-361950" lvl="1" marL="914400" rtl="0" algn="l">
              <a:spcBef>
                <a:spcPts val="0"/>
              </a:spcBef>
              <a:spcAft>
                <a:spcPts val="0"/>
              </a:spcAft>
              <a:buSzPts val="2100"/>
              <a:buChar char="–"/>
            </a:pPr>
            <a:r>
              <a:rPr lang="fi"/>
              <a:t>Tutorien tukeminen heidän tekemässään työssä</a:t>
            </a:r>
            <a:endParaRPr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•"/>
            </a:pPr>
            <a:r>
              <a:rPr lang="fi"/>
              <a:t>Opiskelijakunnan näkökulmasta tavoitteena ovat hyvinvoivat tutorit ja saada mentoreista “kolleganomainen porukka”, joka auttaa tiedon viemisessä ja saamisessa tutoreiden kanssa</a:t>
            </a:r>
            <a:endParaRPr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•"/>
            </a:pPr>
            <a:r>
              <a:rPr lang="fi"/>
              <a:t>Mentoroinnilla pyritään proaktiivisesti auttamaan tutoreiden hyvinvointia ja jaksamista tutorvuoden aikana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g2954412aaff_0_20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Kohderyhmä</a:t>
            </a:r>
            <a:endParaRPr/>
          </a:p>
        </p:txBody>
      </p:sp>
      <p:sp>
        <p:nvSpPr>
          <p:cNvPr id="103" name="Google Shape;103;g2954412aaff_0_20"/>
          <p:cNvSpPr txBox="1"/>
          <p:nvPr>
            <p:ph idx="1" type="body"/>
          </p:nvPr>
        </p:nvSpPr>
        <p:spPr>
          <a:xfrm>
            <a:off x="457200" y="1207776"/>
            <a:ext cx="8229600" cy="3394500"/>
          </a:xfrm>
          <a:prstGeom prst="rect">
            <a:avLst/>
          </a:prstGeom>
        </p:spPr>
        <p:txBody>
          <a:bodyPr anchorCtr="0" anchor="t" bIns="68575" lIns="68575" spcFirstLastPara="1" rIns="68575" wrap="square" tIns="68575">
            <a:noAutofit/>
          </a:bodyPr>
          <a:lstStyle/>
          <a:p>
            <a:pPr indent="-381000" lvl="0" marL="457200" rtl="0" algn="l">
              <a:spcBef>
                <a:spcPts val="500"/>
              </a:spcBef>
              <a:spcAft>
                <a:spcPts val="0"/>
              </a:spcAft>
              <a:buSzPts val="2400"/>
              <a:buChar char="•"/>
            </a:pPr>
            <a:r>
              <a:rPr lang="fi"/>
              <a:t>Mentoroinnin opintojakso on tarkoitettu vain tutorointinsa päättäneille tai vähintään tutorkoulutusten käyneille </a:t>
            </a:r>
            <a:r>
              <a:rPr lang="fi"/>
              <a:t>opiskelijoille </a:t>
            </a:r>
            <a:endParaRPr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•"/>
            </a:pPr>
            <a:r>
              <a:rPr lang="fi"/>
              <a:t>Mentoriksi ei pääse ilman tutoroinnin kokemusta → mentoreiden tehtävä on toimia vertaistukena tutoreille, minkä takia oma kokemus tutorina toimimisesta on ehdottoman tärkeä mentorille</a:t>
            </a:r>
            <a:endParaRPr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•"/>
            </a:pPr>
            <a:r>
              <a:rPr lang="fi"/>
              <a:t>Mentorien kohderyhmänä toimivat tutorit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g2954412aaff_0_25"/>
          <p:cNvSpPr txBox="1"/>
          <p:nvPr>
            <p:ph type="title"/>
          </p:nvPr>
        </p:nvSpPr>
        <p:spPr>
          <a:xfrm>
            <a:off x="457200" y="1"/>
            <a:ext cx="8229600" cy="734700"/>
          </a:xfrm>
          <a:prstGeom prst="rect">
            <a:avLst/>
          </a:prstGeom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Käytännön toteutus</a:t>
            </a:r>
            <a:endParaRPr/>
          </a:p>
        </p:txBody>
      </p:sp>
      <p:sp>
        <p:nvSpPr>
          <p:cNvPr id="109" name="Google Shape;109;g2954412aaff_0_25"/>
          <p:cNvSpPr txBox="1"/>
          <p:nvPr>
            <p:ph idx="1" type="body"/>
          </p:nvPr>
        </p:nvSpPr>
        <p:spPr>
          <a:xfrm>
            <a:off x="457200" y="633400"/>
            <a:ext cx="8151000" cy="4067400"/>
          </a:xfrm>
          <a:prstGeom prst="rect">
            <a:avLst/>
          </a:prstGeom>
        </p:spPr>
        <p:txBody>
          <a:bodyPr anchorCtr="0" anchor="t" bIns="68575" lIns="68575" spcFirstLastPara="1" rIns="68575" wrap="square" tIns="68575">
            <a:noAutofit/>
          </a:bodyPr>
          <a:lstStyle/>
          <a:p>
            <a:pPr indent="-374650" lvl="0" marL="457200" rtl="0" algn="l">
              <a:spcBef>
                <a:spcPts val="500"/>
              </a:spcBef>
              <a:spcAft>
                <a:spcPts val="0"/>
              </a:spcAft>
              <a:buSzPts val="2300"/>
              <a:buChar char="•"/>
            </a:pPr>
            <a:r>
              <a:rPr lang="fi" sz="2300"/>
              <a:t>Tutorit ovat 2. vuoden opiskelijoita, minkä takia aikaisintaan 3. opiskeluvuotena voi päästä mentoriksi</a:t>
            </a:r>
            <a:endParaRPr sz="2300"/>
          </a:p>
          <a:p>
            <a:pPr indent="-355600" lvl="1" marL="914400" rtl="0" algn="l">
              <a:spcBef>
                <a:spcPts val="0"/>
              </a:spcBef>
              <a:spcAft>
                <a:spcPts val="0"/>
              </a:spcAft>
              <a:buSzPts val="2000"/>
              <a:buChar char="–"/>
            </a:pPr>
            <a:r>
              <a:rPr lang="fi" sz="2000"/>
              <a:t>Mentoriksi voi hakea myös 4. vuoden opiskelija</a:t>
            </a:r>
            <a:endParaRPr sz="2000"/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Char char="•"/>
            </a:pPr>
            <a:r>
              <a:rPr lang="fi" sz="2300"/>
              <a:t>Mentoriksi pääsee mentorrekryn kautta täyttämällä hakulomakkeen hakuaikana</a:t>
            </a:r>
            <a:endParaRPr sz="2300"/>
          </a:p>
          <a:p>
            <a:pPr indent="-355600" lvl="1" marL="914400" rtl="0" algn="l">
              <a:spcBef>
                <a:spcPts val="0"/>
              </a:spcBef>
              <a:spcAft>
                <a:spcPts val="0"/>
              </a:spcAft>
              <a:buSzPts val="2000"/>
              <a:buChar char="–"/>
            </a:pPr>
            <a:r>
              <a:rPr lang="fi" sz="2000"/>
              <a:t>Tällä hetkellä JAMKOlla ei ole ylärajaa mentorien määrälle ja nykyisellään mentoreita on 8</a:t>
            </a:r>
            <a:endParaRPr sz="2000"/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Char char="•"/>
            </a:pPr>
            <a:r>
              <a:rPr lang="fi" sz="2300"/>
              <a:t>Mentorit koulutetaan tehtäviinsä JAMKOn koulutuksilla, joita on keväällä 4 ja syksyllä 2</a:t>
            </a:r>
            <a:endParaRPr sz="2300"/>
          </a:p>
          <a:p>
            <a:pPr indent="-355600" lvl="1" marL="914400" rtl="0" algn="l">
              <a:spcBef>
                <a:spcPts val="0"/>
              </a:spcBef>
              <a:spcAft>
                <a:spcPts val="0"/>
              </a:spcAft>
              <a:buSzPts val="2000"/>
              <a:buChar char="–"/>
            </a:pPr>
            <a:r>
              <a:rPr lang="fi" sz="2000"/>
              <a:t>Koulutusten aiheita ovat mm. ohjaustapaamisten pitäminen, yksinäisyys, itsensä johtaminen, kuuntelutaidot ja hyvinvointipalvelut Jyväskylässä</a:t>
            </a:r>
            <a:endParaRPr sz="20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g2954412aaff_0_30"/>
          <p:cNvSpPr txBox="1"/>
          <p:nvPr>
            <p:ph type="title"/>
          </p:nvPr>
        </p:nvSpPr>
        <p:spPr>
          <a:xfrm>
            <a:off x="457200" y="205976"/>
            <a:ext cx="8229600" cy="511500"/>
          </a:xfrm>
          <a:prstGeom prst="rect">
            <a:avLst/>
          </a:prstGeom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Ohjaustapaamiset</a:t>
            </a:r>
            <a:endParaRPr/>
          </a:p>
        </p:txBody>
      </p:sp>
      <p:sp>
        <p:nvSpPr>
          <p:cNvPr id="115" name="Google Shape;115;g2954412aaff_0_30"/>
          <p:cNvSpPr txBox="1"/>
          <p:nvPr>
            <p:ph idx="1" type="body"/>
          </p:nvPr>
        </p:nvSpPr>
        <p:spPr>
          <a:xfrm>
            <a:off x="76325" y="793325"/>
            <a:ext cx="4220100" cy="3861900"/>
          </a:xfrm>
          <a:prstGeom prst="rect">
            <a:avLst/>
          </a:prstGeom>
        </p:spPr>
        <p:txBody>
          <a:bodyPr anchorCtr="0" anchor="t" bIns="68575" lIns="68575" spcFirstLastPara="1" rIns="68575" wrap="square" tIns="68575">
            <a:noAutofit/>
          </a:bodyPr>
          <a:lstStyle/>
          <a:p>
            <a:pPr indent="-330200" lvl="0" marL="457200" rtl="0" algn="l">
              <a:spcBef>
                <a:spcPts val="400"/>
              </a:spcBef>
              <a:spcAft>
                <a:spcPts val="0"/>
              </a:spcAft>
              <a:buSzPts val="1600"/>
              <a:buChar char="•"/>
            </a:pPr>
            <a:r>
              <a:rPr lang="fi" sz="1600"/>
              <a:t>Mentorit järjestävät tutoreille ohjaustapaamisia, jotka auttavat tukemaan tutoreita työssään</a:t>
            </a:r>
            <a:endParaRPr sz="1600"/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SzPts val="1600"/>
              <a:buChar char="•"/>
            </a:pPr>
            <a:r>
              <a:rPr lang="fi" sz="1600"/>
              <a:t>2 mentoria vetävät n. 8-11 hengen tutorryhmiä ja ne ovat tutoreille pakollinen osa tutorointia</a:t>
            </a:r>
            <a:endParaRPr sz="1600"/>
          </a:p>
          <a:p>
            <a:pPr indent="-311150" lvl="1" marL="914400" rtl="0" algn="l">
              <a:spcBef>
                <a:spcPts val="0"/>
              </a:spcBef>
              <a:spcAft>
                <a:spcPts val="0"/>
              </a:spcAft>
              <a:buSzPts val="1300"/>
              <a:buChar char="–"/>
            </a:pPr>
            <a:r>
              <a:rPr lang="fi" sz="1300"/>
              <a:t>Tutoreita on yhteensä n. 150 ja mentoreita 8, joten jokaisella mentorparilla on 4 tutorryhmää ohjattavana</a:t>
            </a:r>
            <a:endParaRPr sz="1300"/>
          </a:p>
          <a:p>
            <a:pPr indent="-311150" lvl="1" marL="914400" rtl="0" algn="l">
              <a:spcBef>
                <a:spcPts val="0"/>
              </a:spcBef>
              <a:spcAft>
                <a:spcPts val="0"/>
              </a:spcAft>
              <a:buSzPts val="1300"/>
              <a:buChar char="–"/>
            </a:pPr>
            <a:r>
              <a:rPr lang="fi" sz="1300"/>
              <a:t>Myös englanninkielisiä ryhmiä</a:t>
            </a:r>
            <a:endParaRPr sz="1300"/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SzPts val="1600"/>
              <a:buChar char="•"/>
            </a:pPr>
            <a:r>
              <a:rPr lang="fi" sz="1600"/>
              <a:t>Tapaamisia järjestetään yhteensä 4, yksi keväällä ja kolme syksyllä</a:t>
            </a:r>
            <a:endParaRPr sz="1600"/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SzPts val="1600"/>
              <a:buChar char="•"/>
            </a:pPr>
            <a:r>
              <a:rPr lang="fi" sz="1600"/>
              <a:t>Saman alan tutoreita ohjaavat eri alan mentorit </a:t>
            </a:r>
            <a:endParaRPr sz="1600"/>
          </a:p>
          <a:p>
            <a:pPr indent="-330200" lvl="1" marL="914400" rtl="0" algn="l">
              <a:spcBef>
                <a:spcPts val="0"/>
              </a:spcBef>
              <a:spcAft>
                <a:spcPts val="0"/>
              </a:spcAft>
              <a:buSzPts val="1600"/>
              <a:buChar char="–"/>
            </a:pPr>
            <a:r>
              <a:rPr lang="fi" sz="1600"/>
              <a:t>esim. (sosionomimentorit - insinööritutorit)</a:t>
            </a:r>
            <a:endParaRPr sz="1600"/>
          </a:p>
        </p:txBody>
      </p:sp>
      <p:sp>
        <p:nvSpPr>
          <p:cNvPr id="116" name="Google Shape;116;g2954412aaff_0_30"/>
          <p:cNvSpPr txBox="1"/>
          <p:nvPr>
            <p:ph idx="2" type="body"/>
          </p:nvPr>
        </p:nvSpPr>
        <p:spPr>
          <a:xfrm>
            <a:off x="4296425" y="793325"/>
            <a:ext cx="4410900" cy="3861900"/>
          </a:xfrm>
          <a:prstGeom prst="rect">
            <a:avLst/>
          </a:prstGeom>
        </p:spPr>
        <p:txBody>
          <a:bodyPr anchorCtr="0" anchor="t" bIns="68575" lIns="68575" spcFirstLastPara="1" rIns="68575" wrap="square" tIns="68575">
            <a:noAutofit/>
          </a:bodyPr>
          <a:lstStyle/>
          <a:p>
            <a:pPr indent="-336550" lvl="0" marL="457200" rtl="0" algn="l">
              <a:spcBef>
                <a:spcPts val="400"/>
              </a:spcBef>
              <a:spcAft>
                <a:spcPts val="0"/>
              </a:spcAft>
              <a:buSzPts val="1700"/>
              <a:buChar char="•"/>
            </a:pPr>
            <a:r>
              <a:rPr lang="fi" sz="1700"/>
              <a:t>Ohjaustapaamisten tarkoituksena on antaa mentoreille syvempää ohjauskokemusta ja tarjota tutoreille tukea tutorvuoden aikana</a:t>
            </a:r>
            <a:endParaRPr sz="1700"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–"/>
            </a:pPr>
            <a:r>
              <a:rPr lang="fi" sz="1400"/>
              <a:t>Verrattavissa työnohjaukseen</a:t>
            </a:r>
            <a:endParaRPr sz="1400"/>
          </a:p>
          <a:p>
            <a:pPr indent="-336550" lvl="0" marL="457200" rtl="0" algn="l">
              <a:spcBef>
                <a:spcPts val="0"/>
              </a:spcBef>
              <a:spcAft>
                <a:spcPts val="0"/>
              </a:spcAft>
              <a:buSzPts val="1700"/>
              <a:buChar char="•"/>
            </a:pPr>
            <a:r>
              <a:rPr lang="fi" sz="1700"/>
              <a:t>Varsinkin orientaatioviikko on tutoreille raskas kokemus, minkä takia ohjaustapaamisia järjestetään yksi ennen orientaatiota ja toinen pikimmiten sen jälkeen</a:t>
            </a:r>
            <a:endParaRPr sz="1700"/>
          </a:p>
          <a:p>
            <a:pPr indent="-336550" lvl="0" marL="457200" rtl="0" algn="l">
              <a:spcBef>
                <a:spcPts val="0"/>
              </a:spcBef>
              <a:spcAft>
                <a:spcPts val="0"/>
              </a:spcAft>
              <a:buSzPts val="1700"/>
              <a:buChar char="•"/>
            </a:pPr>
            <a:r>
              <a:rPr lang="fi" sz="1700"/>
              <a:t>Opiskelijakunta saa tärkeää palautetta mentorien kautta orientaation sujumisesta</a:t>
            </a:r>
            <a:endParaRPr sz="1700"/>
          </a:p>
          <a:p>
            <a:pPr indent="-336550" lvl="0" marL="457200" rtl="0" algn="l">
              <a:spcBef>
                <a:spcPts val="0"/>
              </a:spcBef>
              <a:spcAft>
                <a:spcPts val="0"/>
              </a:spcAft>
              <a:buSzPts val="1700"/>
              <a:buChar char="•"/>
            </a:pPr>
            <a:r>
              <a:rPr lang="fi" sz="1700"/>
              <a:t>Syntyy ketju hyvinvoinnin tukemiseksi:</a:t>
            </a:r>
            <a:endParaRPr sz="1700"/>
          </a:p>
          <a:p>
            <a:pPr indent="0" lvl="0" marL="0" rtl="0" algn="ctr">
              <a:spcBef>
                <a:spcPts val="400"/>
              </a:spcBef>
              <a:spcAft>
                <a:spcPts val="0"/>
              </a:spcAft>
              <a:buNone/>
            </a:pPr>
            <a:r>
              <a:rPr lang="fi" sz="1700"/>
              <a:t>JAMKO → Mentor → Tutor → Uusi opiskelija</a:t>
            </a:r>
            <a:endParaRPr sz="17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g2954412aaff_0_36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Ohjaustapaamiset</a:t>
            </a:r>
            <a:endParaRPr/>
          </a:p>
        </p:txBody>
      </p:sp>
      <p:sp>
        <p:nvSpPr>
          <p:cNvPr id="122" name="Google Shape;122;g2954412aaff_0_36"/>
          <p:cNvSpPr txBox="1"/>
          <p:nvPr>
            <p:ph idx="1" type="body"/>
          </p:nvPr>
        </p:nvSpPr>
        <p:spPr>
          <a:xfrm>
            <a:off x="457200" y="992075"/>
            <a:ext cx="8229600" cy="3602700"/>
          </a:xfrm>
          <a:prstGeom prst="rect">
            <a:avLst/>
          </a:prstGeom>
        </p:spPr>
        <p:txBody>
          <a:bodyPr anchorCtr="0" anchor="t" bIns="68575" lIns="68575" spcFirstLastPara="1" rIns="68575" wrap="square" tIns="68575">
            <a:noAutofit/>
          </a:bodyPr>
          <a:lstStyle/>
          <a:p>
            <a:pPr indent="-381000" lvl="0" marL="457200" rtl="0" algn="l">
              <a:spcBef>
                <a:spcPts val="500"/>
              </a:spcBef>
              <a:spcAft>
                <a:spcPts val="0"/>
              </a:spcAft>
              <a:buSzPts val="2400"/>
              <a:buChar char="•"/>
            </a:pPr>
            <a:r>
              <a:rPr lang="fi"/>
              <a:t>Ohjaustapaamisissa tutorit saavat mentoreiden avustuksella käydä läpi tutoroinnissa kohtaamiaan haasteita</a:t>
            </a:r>
            <a:endParaRPr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•"/>
            </a:pPr>
            <a:r>
              <a:rPr lang="fi"/>
              <a:t>Mentorit saavat valmiin rungon ohjaustapaamisten vetämiseksi sekä aiheita, joista keskustella tapaamiskerroilla</a:t>
            </a:r>
            <a:endParaRPr/>
          </a:p>
          <a:p>
            <a:pPr indent="-361950" lvl="1" marL="914400" rtl="0" algn="l">
              <a:spcBef>
                <a:spcPts val="0"/>
              </a:spcBef>
              <a:spcAft>
                <a:spcPts val="0"/>
              </a:spcAft>
              <a:buSzPts val="2100"/>
              <a:buChar char="–"/>
            </a:pPr>
            <a:r>
              <a:rPr lang="fi"/>
              <a:t>Tutorit saavat kuitenkin myös itse toivoa käsiteltäviä aiheita tapaamisissa</a:t>
            </a:r>
            <a:endParaRPr/>
          </a:p>
          <a:p>
            <a:pPr indent="-361950" lvl="1" marL="914400" rtl="0" algn="l">
              <a:spcBef>
                <a:spcPts val="0"/>
              </a:spcBef>
              <a:spcAft>
                <a:spcPts val="0"/>
              </a:spcAft>
              <a:buSzPts val="2100"/>
              <a:buChar char="–"/>
            </a:pPr>
            <a:r>
              <a:rPr lang="fi"/>
              <a:t>Ainoa pakollinen aihe on orientaatioviikon purkaminen ja siitä kerättävä palaute 3. ohjaustapaamiskerralla</a:t>
            </a:r>
            <a:endParaRPr/>
          </a:p>
          <a:p>
            <a:pPr indent="-361950" lvl="1" marL="914400" rtl="0" algn="l">
              <a:spcBef>
                <a:spcPts val="0"/>
              </a:spcBef>
              <a:spcAft>
                <a:spcPts val="0"/>
              </a:spcAft>
              <a:buSzPts val="2100"/>
              <a:buChar char="–"/>
            </a:pPr>
            <a:r>
              <a:rPr lang="fi"/>
              <a:t>Yleisimpiä aiheita ovat tutoreiden vetämien pienryhmien haasteet, aikatauluttaminen ja jaksaminen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g2954412aaff_0_42"/>
          <p:cNvSpPr txBox="1"/>
          <p:nvPr>
            <p:ph type="title"/>
          </p:nvPr>
        </p:nvSpPr>
        <p:spPr>
          <a:xfrm>
            <a:off x="457200" y="61003"/>
            <a:ext cx="8229600" cy="857400"/>
          </a:xfrm>
          <a:prstGeom prst="rect">
            <a:avLst/>
          </a:prstGeom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Mentoroinnin aikataulu</a:t>
            </a:r>
            <a:endParaRPr/>
          </a:p>
        </p:txBody>
      </p:sp>
      <p:sp>
        <p:nvSpPr>
          <p:cNvPr id="128" name="Google Shape;128;g2954412aaff_0_42"/>
          <p:cNvSpPr txBox="1"/>
          <p:nvPr>
            <p:ph idx="1" type="body"/>
          </p:nvPr>
        </p:nvSpPr>
        <p:spPr>
          <a:xfrm>
            <a:off x="457200" y="793650"/>
            <a:ext cx="8229600" cy="3801000"/>
          </a:xfrm>
          <a:prstGeom prst="rect">
            <a:avLst/>
          </a:prstGeom>
        </p:spPr>
        <p:txBody>
          <a:bodyPr anchorCtr="0" anchor="t" bIns="68575" lIns="68575" spcFirstLastPara="1" rIns="68575" wrap="square" tIns="68575">
            <a:noAutofit/>
          </a:bodyPr>
          <a:lstStyle/>
          <a:p>
            <a:pPr indent="-381000" lvl="0" marL="457200" rtl="0" algn="l">
              <a:spcBef>
                <a:spcPts val="500"/>
              </a:spcBef>
              <a:spcAft>
                <a:spcPts val="0"/>
              </a:spcAft>
              <a:buSzPts val="2400"/>
              <a:buChar char="•"/>
            </a:pPr>
            <a:r>
              <a:rPr lang="fi"/>
              <a:t>Mentorrekry toteutetaan maaliskuussa</a:t>
            </a:r>
            <a:endParaRPr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•"/>
            </a:pPr>
            <a:r>
              <a:rPr lang="fi"/>
              <a:t>Koulutukset on järjestetty seuraavasti:</a:t>
            </a:r>
            <a:endParaRPr/>
          </a:p>
          <a:p>
            <a:pPr indent="-361950" lvl="1" marL="914400" rtl="0" algn="l">
              <a:spcBef>
                <a:spcPts val="0"/>
              </a:spcBef>
              <a:spcAft>
                <a:spcPts val="0"/>
              </a:spcAft>
              <a:buSzPts val="2100"/>
              <a:buChar char="–"/>
            </a:pPr>
            <a:r>
              <a:rPr lang="fi"/>
              <a:t>1. koulutus maaliskuun lopulla nopeasti rekrytoinnin päättymisen jälkeen</a:t>
            </a:r>
            <a:endParaRPr/>
          </a:p>
          <a:p>
            <a:pPr indent="-361950" lvl="1" marL="914400" rtl="0" algn="l">
              <a:spcBef>
                <a:spcPts val="0"/>
              </a:spcBef>
              <a:spcAft>
                <a:spcPts val="0"/>
              </a:spcAft>
              <a:buSzPts val="2100"/>
              <a:buChar char="–"/>
            </a:pPr>
            <a:r>
              <a:rPr lang="fi"/>
              <a:t>2. koulutus viikko ensimmäisen koulutuksen jälkeen</a:t>
            </a:r>
            <a:endParaRPr/>
          </a:p>
          <a:p>
            <a:pPr indent="-361950" lvl="1" marL="914400" rtl="0" algn="l">
              <a:spcBef>
                <a:spcPts val="0"/>
              </a:spcBef>
              <a:spcAft>
                <a:spcPts val="0"/>
              </a:spcAft>
              <a:buSzPts val="2100"/>
              <a:buChar char="–"/>
            </a:pPr>
            <a:r>
              <a:rPr lang="fi"/>
              <a:t>3. koulutus huhtikuun alussa (ohjaustapaamisten koulutus)</a:t>
            </a:r>
            <a:endParaRPr/>
          </a:p>
          <a:p>
            <a:pPr indent="-361950" lvl="1" marL="914400" rtl="0" algn="l">
              <a:spcBef>
                <a:spcPts val="0"/>
              </a:spcBef>
              <a:spcAft>
                <a:spcPts val="0"/>
              </a:spcAft>
              <a:buSzPts val="2100"/>
              <a:buChar char="–"/>
            </a:pPr>
            <a:r>
              <a:rPr lang="fi"/>
              <a:t>4. koulutus toukokuun puolenvälin jälkeen</a:t>
            </a:r>
            <a:endParaRPr/>
          </a:p>
          <a:p>
            <a:pPr indent="-361950" lvl="1" marL="914400" rtl="0" algn="l">
              <a:spcBef>
                <a:spcPts val="0"/>
              </a:spcBef>
              <a:spcAft>
                <a:spcPts val="0"/>
              </a:spcAft>
              <a:buSzPts val="2100"/>
              <a:buChar char="–"/>
            </a:pPr>
            <a:r>
              <a:rPr lang="fi"/>
              <a:t>5. koulutus elokuun alussa</a:t>
            </a:r>
            <a:endParaRPr/>
          </a:p>
          <a:p>
            <a:pPr indent="-361950" lvl="1" marL="914400" rtl="0" algn="l">
              <a:spcBef>
                <a:spcPts val="0"/>
              </a:spcBef>
              <a:spcAft>
                <a:spcPts val="0"/>
              </a:spcAft>
              <a:buSzPts val="2100"/>
              <a:buChar char="–"/>
            </a:pPr>
            <a:r>
              <a:rPr lang="fi"/>
              <a:t>6. “koulutus” syysloman jälkeen, kun kaikki ohjaustapaamiset on pidetty</a:t>
            </a:r>
            <a:endParaRPr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•"/>
            </a:pPr>
            <a:r>
              <a:rPr lang="fi"/>
              <a:t>Mentoroinnin loppuraportti, palautus viimeistään keväällä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g2954412aaff_0_47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Ohjaajat</a:t>
            </a:r>
            <a:endParaRPr/>
          </a:p>
        </p:txBody>
      </p:sp>
      <p:sp>
        <p:nvSpPr>
          <p:cNvPr id="134" name="Google Shape;134;g2954412aaff_0_47"/>
          <p:cNvSpPr txBox="1"/>
          <p:nvPr>
            <p:ph idx="1" type="body"/>
          </p:nvPr>
        </p:nvSpPr>
        <p:spPr>
          <a:xfrm>
            <a:off x="457200" y="1200151"/>
            <a:ext cx="8229600" cy="3394500"/>
          </a:xfrm>
          <a:prstGeom prst="rect">
            <a:avLst/>
          </a:prstGeom>
        </p:spPr>
        <p:txBody>
          <a:bodyPr anchorCtr="0" anchor="t" bIns="68575" lIns="68575" spcFirstLastPara="1" rIns="68575" wrap="square" tIns="68575">
            <a:noAutofit/>
          </a:bodyPr>
          <a:lstStyle/>
          <a:p>
            <a:pPr indent="-381000" lvl="0" marL="457200" rtl="0" algn="l">
              <a:spcBef>
                <a:spcPts val="500"/>
              </a:spcBef>
              <a:spcAft>
                <a:spcPts val="0"/>
              </a:spcAft>
              <a:buSzPts val="2400"/>
              <a:buChar char="•"/>
            </a:pPr>
            <a:r>
              <a:rPr lang="fi"/>
              <a:t>Toiminnasta vastaavat ohjauksen ja hyvinvoinnin asiantuntija sekä hallituksen mentorvastaava</a:t>
            </a:r>
            <a:endParaRPr/>
          </a:p>
          <a:p>
            <a:pPr indent="-361950" lvl="1" marL="914400" rtl="0" algn="l">
              <a:spcBef>
                <a:spcPts val="0"/>
              </a:spcBef>
              <a:spcAft>
                <a:spcPts val="0"/>
              </a:spcAft>
              <a:buSzPts val="2100"/>
              <a:buChar char="–"/>
            </a:pPr>
            <a:r>
              <a:rPr lang="fi"/>
              <a:t>Opintojakson tehtävät hoitaa ohjauksen ja hyvinvoinnin asiantuntija</a:t>
            </a:r>
            <a:endParaRPr/>
          </a:p>
          <a:p>
            <a:pPr indent="-361950" lvl="1" marL="914400" rtl="0" algn="l">
              <a:spcBef>
                <a:spcPts val="0"/>
              </a:spcBef>
              <a:spcAft>
                <a:spcPts val="0"/>
              </a:spcAft>
              <a:buSzPts val="2100"/>
              <a:buChar char="–"/>
            </a:pPr>
            <a:r>
              <a:rPr lang="fi"/>
              <a:t>Koulutukset ja mentoreiden tapaamiset he hoitavat yhdessä</a:t>
            </a:r>
            <a:endParaRPr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•"/>
            </a:pPr>
            <a:r>
              <a:rPr lang="fi"/>
              <a:t>Tehtävänä on mentoreiden tukeminen ja kouluttaminen</a:t>
            </a:r>
            <a:endParaRPr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•"/>
            </a:pPr>
            <a:r>
              <a:rPr lang="fi"/>
              <a:t>Ohjauksen ja hyvinvoinnin asiantuntija vastaa myös tutoroinnin toteutuksesta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-teema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