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59"/>
  </p:notesMasterIdLst>
  <p:sldIdLst>
    <p:sldId id="256" r:id="rId6"/>
    <p:sldId id="262" r:id="rId7"/>
    <p:sldId id="312" r:id="rId8"/>
    <p:sldId id="257" r:id="rId9"/>
    <p:sldId id="264" r:id="rId10"/>
    <p:sldId id="25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13" r:id="rId22"/>
    <p:sldId id="276" r:id="rId23"/>
    <p:sldId id="277" r:id="rId24"/>
    <p:sldId id="278" r:id="rId25"/>
    <p:sldId id="314" r:id="rId26"/>
    <p:sldId id="280" r:id="rId27"/>
    <p:sldId id="281" r:id="rId28"/>
    <p:sldId id="315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16" r:id="rId37"/>
    <p:sldId id="291" r:id="rId38"/>
    <p:sldId id="292" r:id="rId39"/>
    <p:sldId id="293" r:id="rId40"/>
    <p:sldId id="317" r:id="rId41"/>
    <p:sldId id="295" r:id="rId42"/>
    <p:sldId id="296" r:id="rId43"/>
    <p:sldId id="318" r:id="rId44"/>
    <p:sldId id="298" r:id="rId45"/>
    <p:sldId id="299" r:id="rId46"/>
    <p:sldId id="300" r:id="rId47"/>
    <p:sldId id="319" r:id="rId48"/>
    <p:sldId id="302" r:id="rId49"/>
    <p:sldId id="303" r:id="rId50"/>
    <p:sldId id="320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18.12.2020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18.12.2020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57800"/>
            <a:ext cx="5359363" cy="87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2926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2926" y="1825626"/>
            <a:ext cx="10515600" cy="35272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62073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5212" y="365126"/>
            <a:ext cx="10515600" cy="112358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95212" y="1825626"/>
            <a:ext cx="10515600" cy="35272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1443" y="138647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1443" y="426620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4456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04456" y="1825625"/>
            <a:ext cx="5181600" cy="35272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38456" y="1825625"/>
            <a:ext cx="5181600" cy="35272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5212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95212" y="1690688"/>
            <a:ext cx="5181600" cy="364009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29212" y="1825626"/>
            <a:ext cx="5181600" cy="35272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5788" y="3044918"/>
            <a:ext cx="470042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18.12.2020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kiertotalousamk.fi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iertotalousamk.turkuamk.fi/opintojaksot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Metsäperäiset kierrot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Turvemaat, metsätiet, pienpuusto, biohiili ja puutuhka</a:t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DBEC-BDFD-41C9-A00C-68FA1EF50EC5}" type="datetime1">
              <a:rPr lang="fi-FI" smtClean="0"/>
              <a:t>18.12.2020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228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0EE2FF-E270-462F-8F3E-4F25764D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Tilannekuvaus: turvemaat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882057-117E-4BAF-83E1-FBE2D93F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ojitettujen turvemaiden määrät Suomessa ja maakunnissa (Suomi 5,5 x 10</a:t>
            </a:r>
            <a:r>
              <a:rPr lang="fi-FI" baseline="30000" dirty="0"/>
              <a:t>6</a:t>
            </a:r>
            <a:r>
              <a:rPr lang="fi-FI" dirty="0"/>
              <a:t> ha, Lappi 0,824 x 10</a:t>
            </a:r>
            <a:r>
              <a:rPr lang="fi-FI" baseline="30000" dirty="0"/>
              <a:t>6</a:t>
            </a:r>
            <a:r>
              <a:rPr lang="fi-FI" dirty="0"/>
              <a:t> ha)</a:t>
            </a:r>
          </a:p>
          <a:p>
            <a:r>
              <a:rPr lang="fi-FI" dirty="0"/>
              <a:t>turvemaiden hakkuut n. 25 % ainespuuhakkuista</a:t>
            </a:r>
          </a:p>
          <a:p>
            <a:r>
              <a:rPr lang="fi-FI" dirty="0"/>
              <a:t>metsänkasvatuskelpoiset ja -kelvottomat; Lappi n. 60 % ja 40 %</a:t>
            </a:r>
          </a:p>
          <a:p>
            <a:r>
              <a:rPr lang="fi-FI" dirty="0"/>
              <a:t>Pohjois-Suomi: suopuustot tulossa harvennusikään</a:t>
            </a:r>
          </a:p>
          <a:p>
            <a:r>
              <a:rPr lang="fi-FI" dirty="0"/>
              <a:t>Etelä-Suomi: suopuustot tulossa uudistamisikään</a:t>
            </a:r>
          </a:p>
          <a:p>
            <a:r>
              <a:rPr lang="fi-FI" dirty="0"/>
              <a:t>uudet biotuotetehtaat: puuta hakattava turvemailta liki ympärivuotisesti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091677B-755E-4201-8500-7CC970F7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42620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D0FC0C-7C43-4A50-8BB4-96006634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Haasteita (1/2): turvemaat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42190-9532-42EF-87FA-23DB8AF1C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6" y="1825626"/>
            <a:ext cx="10370004" cy="352721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miten harvennetaan ja uudistetaan?</a:t>
            </a:r>
          </a:p>
          <a:p>
            <a:r>
              <a:rPr lang="fi-FI" dirty="0"/>
              <a:t>mitä tehdään huonosti kannattavilla kohteilla eli soilla, joiden kasvu &lt; 1.0 m</a:t>
            </a:r>
            <a:r>
              <a:rPr lang="fi-FI" baseline="30000" dirty="0"/>
              <a:t>3</a:t>
            </a:r>
            <a:r>
              <a:rPr lang="fi-FI" dirty="0"/>
              <a:t>/ha</a:t>
            </a:r>
          </a:p>
          <a:p>
            <a:r>
              <a:rPr lang="fi-FI" dirty="0"/>
              <a:t>miten vesistövaikutukset eli kiintoaines- ja ravinnevalumat saadaan hallintaan?</a:t>
            </a:r>
          </a:p>
          <a:p>
            <a:r>
              <a:rPr lang="fi-FI" dirty="0"/>
              <a:t>miten kasvihuonekaasujen päästöt ja hiilitaseet saadaan hallintaan?</a:t>
            </a:r>
          </a:p>
          <a:p>
            <a:r>
              <a:rPr lang="fi-FI" dirty="0"/>
              <a:t>miten em. tekijät näkyvät tilatason (maakuntatason ja koko maan) metsätalouden kannattavuudessa?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078BE2-E547-49B8-B12D-E7E50852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7901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AC6F3B-C6D2-48E5-8E46-C35143E3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Haasteita (2/2): turvemaat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4C9344-CA1D-45A4-A214-B2919FA04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6" y="1620347"/>
            <a:ext cx="10515600" cy="352721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fi-FI" dirty="0"/>
              <a:t>pitäisikö suometsiä lannoittaa, mistä kelpoisia lannoitetuhkia on saatavissa edullisesti?</a:t>
            </a:r>
          </a:p>
          <a:p>
            <a:pPr>
              <a:spcBef>
                <a:spcPts val="300"/>
              </a:spcBef>
            </a:pPr>
            <a:r>
              <a:rPr lang="fi-FI" dirty="0"/>
              <a:t>kesäaikainen puunkorjuu haastavaa (routaa ei muodostu joka vuosi)</a:t>
            </a:r>
          </a:p>
          <a:p>
            <a:pPr>
              <a:spcBef>
                <a:spcPts val="300"/>
              </a:spcBef>
            </a:pPr>
            <a:r>
              <a:rPr lang="fi-FI" dirty="0"/>
              <a:t>Lappiin tarvitaan oma kantavuusluokitus; ongelma Lapissa alhaiset hehtaarikohtaiset puumäärät </a:t>
            </a:r>
          </a:p>
          <a:p>
            <a:pPr>
              <a:spcBef>
                <a:spcPts val="300"/>
              </a:spcBef>
            </a:pPr>
            <a:r>
              <a:rPr lang="fi-FI" dirty="0"/>
              <a:t>myös tiestön heikko kunto heijastuu turvemaiden puunkorjuuseen</a:t>
            </a:r>
          </a:p>
          <a:p>
            <a:pPr>
              <a:spcBef>
                <a:spcPts val="300"/>
              </a:spcBef>
            </a:pPr>
            <a:r>
              <a:rPr lang="fi-FI" dirty="0"/>
              <a:t>minkälainen on suopuustojen imago tulevaisuudessa puutuotteiden kaupan näkökulmasta?</a:t>
            </a:r>
          </a:p>
          <a:p>
            <a:pPr>
              <a:spcBef>
                <a:spcPts val="300"/>
              </a:spcBef>
            </a:pPr>
            <a:r>
              <a:rPr lang="fi-FI" dirty="0"/>
              <a:t>miten metsänomistajat suhtautuvat heikosti kasvaviin turvemaihin?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00A18D0-4EBE-45A2-9F2A-19EDFA52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9580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07259-7792-4177-A0A6-D9771102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Kiertotalousnäkökulma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466B981-B3E9-460E-B416-E566ECFD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7015AA0-563E-44F4-9DC9-E1F651B88A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26" y="1537963"/>
            <a:ext cx="7982472" cy="395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49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9FD810-DBEF-4E34-965B-B5A2BF3F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6" y="365125"/>
            <a:ext cx="3446437" cy="4645414"/>
          </a:xfrm>
        </p:spPr>
        <p:txBody>
          <a:bodyPr/>
          <a:lstStyle/>
          <a:p>
            <a:r>
              <a:rPr lang="fi-FI" dirty="0"/>
              <a:t>Systeemin rajaus, kierrot ja taseet: turvemaat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A04ACD2-8621-4AAD-AD83-1534307E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0C20047B-D8D0-46F4-8D71-7B95DDA05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338788"/>
              </p:ext>
            </p:extLst>
          </p:nvPr>
        </p:nvGraphicFramePr>
        <p:xfrm>
          <a:off x="4399387" y="8603"/>
          <a:ext cx="7766924" cy="5532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0722">
                  <a:extLst>
                    <a:ext uri="{9D8B030D-6E8A-4147-A177-3AD203B41FA5}">
                      <a16:colId xmlns:a16="http://schemas.microsoft.com/office/drawing/2014/main" val="2165708721"/>
                    </a:ext>
                  </a:extLst>
                </a:gridCol>
                <a:gridCol w="5216202">
                  <a:extLst>
                    <a:ext uri="{9D8B030D-6E8A-4147-A177-3AD203B41FA5}">
                      <a16:colId xmlns:a16="http://schemas.microsoft.com/office/drawing/2014/main" val="3365240175"/>
                    </a:ext>
                  </a:extLst>
                </a:gridCol>
              </a:tblGrid>
              <a:tr h="77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Systeemin rajaus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Selitys, huomioita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2033193679"/>
                  </a:ext>
                </a:extLst>
              </a:tr>
              <a:tr h="165641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suotaso; metsikkökuvio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Metsähallituksella suokohtainen luokitusjärjestelmä turvemaille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957485105"/>
                  </a:ext>
                </a:extLst>
              </a:tr>
              <a:tr h="331282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tilan ojitetut suometsäkuviot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ojien kunnostus kriittisillä kuvioilla (vaikuttavat useamman kuvion kuivatustilanteeseen)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1986064759"/>
                  </a:ext>
                </a:extLst>
              </a:tr>
              <a:tr h="165641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tilataso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kannattavien ja heikosti kannattavien kuvioiden määrät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2094208952"/>
                  </a:ext>
                </a:extLst>
              </a:tr>
              <a:tr h="165641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usean tilan yhteishanke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hakkuut, ojien kunnostus ja lannoitukset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2156630081"/>
                  </a:ext>
                </a:extLst>
              </a:tr>
              <a:tr h="165641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puunjalostajien hankinta-alueet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voidaanko suopuustojen puun saatavuuteen luottaa?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4156099102"/>
                  </a:ext>
                </a:extLst>
              </a:tr>
              <a:tr h="165641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suuraluetaso (esim. lämpösumma-alueet)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metsänhoito-ohjeiden kehittäminen suometsien osalta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2008130759"/>
                  </a:ext>
                </a:extLst>
              </a:tr>
              <a:tr h="331282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valtakunnan taso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soiden kasvihuonekaasupäästöt ja hiilitaseet. UNFCCC sitoo Suomea eli valtiovalta vastuussa ihmisperäisten päästöjen vähentämisestä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601019979"/>
                  </a:ext>
                </a:extLst>
              </a:tr>
              <a:tr h="165641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globaali taso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Suomen tavoitteet ilmastoneuvotteluissa osana EU:ta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228312229"/>
                  </a:ext>
                </a:extLst>
              </a:tr>
              <a:tr h="165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2140955168"/>
                  </a:ext>
                </a:extLst>
              </a:tr>
              <a:tr h="165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Materiaalikierrot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2020240581"/>
                  </a:ext>
                </a:extLst>
              </a:tr>
              <a:tr h="165641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suopuustojen osuus hakkuista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määritys kunnittain, maakunnittain ja koko maassa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3962451102"/>
                  </a:ext>
                </a:extLst>
              </a:tr>
              <a:tr h="496923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lannoituskelpoisen tuhkan saatavuus, kelpoisuus ja käyttömahdollisuudet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energialaitoksien tuottamien tuhkien haitta-ainepitoisuudet ja ravinteet määritettävä auktorisoidussa laboratoriossa, saatavuus selvitettävä energialaitoksilta, tuhkien hyötykäyttö Ruokaviraston ohjeistuksen mukaan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107619212"/>
                  </a:ext>
                </a:extLst>
              </a:tr>
              <a:tr h="165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Energiataseet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2589428605"/>
                  </a:ext>
                </a:extLst>
              </a:tr>
              <a:tr h="662564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fossiilisen energian kulutus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Hakkuut ja ojien kunnostus: koneiden käyttö ja kuljetukset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Soiden ainespuun metsäkuljetus ja kaukokuljetukset tehtaille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Tuhkalannoitteissa huomioitava turpeen osuus polttoaineesta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Tuhkalannoitteiden valmistus, kuljetus ja levitys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82921459"/>
                  </a:ext>
                </a:extLst>
              </a:tr>
              <a:tr h="496923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uusiutuvan energian tuotanto (puuenergia)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Sellu- ja biotuotetehtaiden sähkön ja lämmön tuotanto soiden ainespuusta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Mekaanisen puunjalostuksen energiantuotanto soiden ainespuusta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Yhdyskuntien lämmön ja sähkön tuotanto suometsien energia- ja ainespuusta</a:t>
                      </a:r>
                      <a:endParaRPr lang="fi-FI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2344783008"/>
                  </a:ext>
                </a:extLst>
              </a:tr>
              <a:tr h="496923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fossiilisten tuotantopanosten korvaaminen puutuotteilla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Puurakentaminen (betoni, lämmöneristeet, muut rakennusosat)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Ligniini (hiilikuidun raaka-aine, kemianteollisuus esim. fenolit, biomuovit, nestemäiset polttoaineet) 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3296090462"/>
                  </a:ext>
                </a:extLst>
              </a:tr>
              <a:tr h="662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Hiilitaseet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suometsien hiilen määrän kehitys turpeessa ja puustossa ja hakkuiden ja ojien kunnostuksen vaikutukset niihin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kunnostusojituksien optimointi ja </a:t>
                      </a:r>
                      <a:r>
                        <a:rPr lang="fi-FI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pienipiirteistäminen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lannoitusten vaikutus puuston määrään ja turpeen hiilen hajoamiseen</a:t>
                      </a:r>
                      <a:endParaRPr lang="fi-FI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013" marR="65013" marT="0" marB="0"/>
                </a:tc>
                <a:extLst>
                  <a:ext uri="{0D108BD9-81ED-4DB2-BD59-A6C34878D82A}">
                    <a16:rowId xmlns:a16="http://schemas.microsoft.com/office/drawing/2014/main" val="76619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92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C77709-D146-466E-B447-7E577ED4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Digitalisaatio ja tiedon lähteet: turvemaat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081895-452D-4A6E-AA7F-6435BA9B1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VMI- puustoaineistot ja Metsäkeskuksen metsävaratieto</a:t>
            </a:r>
          </a:p>
          <a:p>
            <a:r>
              <a:rPr lang="fi-FI"/>
              <a:t>GTK:n suo- ja turvedata, happamien sulfaattimaiden esiintyminen</a:t>
            </a:r>
          </a:p>
          <a:p>
            <a:r>
              <a:rPr lang="fi-FI"/>
              <a:t>Energiateollisuus ry:n Kaukolämpötilasto (tuhkatietoja laskettavissa)</a:t>
            </a:r>
          </a:p>
          <a:p>
            <a:r>
              <a:rPr lang="fi-FI"/>
              <a:t>Tietoja pienistä lämpölaitoksista; Kuntaliitto ry:n julkaisu (tuhkatietoja laskettavissa)</a:t>
            </a:r>
          </a:p>
          <a:p>
            <a:r>
              <a:rPr lang="fi-FI"/>
              <a:t>Ympäristönsuojelun valvonnan sähköinen asiointijärjestelmä YLVA: ympäristöluvitetut laitokset</a:t>
            </a:r>
          </a:p>
          <a:p>
            <a:r>
              <a:rPr lang="fi-FI"/>
              <a:t>henkilökohtainen kontaktointi metsänomistajiin ja tuhkantuottajiin</a:t>
            </a: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07E5784-A0AE-48C3-9174-C68FD7D8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48917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8110A8-3A7E-4618-994D-7DDD65CF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Toimialojen rajapinnat: turvemaat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1E0BBA-AC20-4200-AFB8-618640C79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Energiantuotanto: tuhkien hyödyntäminen</a:t>
            </a:r>
          </a:p>
          <a:p>
            <a:r>
              <a:rPr lang="fi-FI"/>
              <a:t>Hiilensidonta ja kompensaatio: heikosti puuta kasvavien soiden ennallistaminen</a:t>
            </a:r>
          </a:p>
          <a:p>
            <a:r>
              <a:rPr lang="fi-FI"/>
              <a:t>Biodiversiteetti: huonosti kannattavien soiden ennallistaminen: riista, keruutuotteet, matkailu</a:t>
            </a:r>
          </a:p>
          <a:p>
            <a:r>
              <a:rPr lang="fi-FI"/>
              <a:t>Pienpuusto ja biohiili: vesiensuojelu</a:t>
            </a: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51AACE-81FB-4C62-850A-D5CA7023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365129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39780D-A5AD-4C9F-BA30-96177FC9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43" y="890369"/>
            <a:ext cx="10515600" cy="2852737"/>
          </a:xfrm>
        </p:spPr>
        <p:txBody>
          <a:bodyPr>
            <a:normAutofit/>
          </a:bodyPr>
          <a:lstStyle/>
          <a:p>
            <a:r>
              <a:rPr lang="fi-FI" sz="4400" dirty="0"/>
              <a:t>3. Metsätiet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9126D-6D7C-4D51-B5DF-F1D3B156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443" y="3770095"/>
            <a:ext cx="10515600" cy="1089442"/>
          </a:xfrm>
        </p:spPr>
        <p:txBody>
          <a:bodyPr/>
          <a:lstStyle/>
          <a:p>
            <a:r>
              <a:rPr lang="fi-FI" sz="2800" dirty="0">
                <a:solidFill>
                  <a:schemeClr val="tx1"/>
                </a:solidFill>
              </a:rPr>
              <a:t>(ja muut alemman tieverkon tiet)</a:t>
            </a:r>
          </a:p>
          <a:p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AE0B57-1567-4561-9AA3-7804011E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789342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F490C4-27BE-4F51-8B9B-D8246F34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Tilannekuvaus: metsätiet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074C05-5F1B-4A64-8C37-5BE93BC1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/>
              <a:t>metsätieverkoston kunnon heikkeneminen on kansallinen haaste</a:t>
            </a:r>
          </a:p>
          <a:p>
            <a:r>
              <a:rPr lang="fi-FI"/>
              <a:t>merkitys keruutuotteiden, virkistyskäytön ja metsästyksen kannalta</a:t>
            </a:r>
          </a:p>
          <a:p>
            <a:r>
              <a:rPr lang="fi-FI"/>
              <a:t>tien runko tehdään tavallisesti paikalla olevista maa-aineksista</a:t>
            </a:r>
          </a:p>
          <a:p>
            <a:r>
              <a:rPr lang="fi-FI"/>
              <a:t>tien jakava ja kantava kerros tehdään muualla jalostetuista tai esiintyvistä maa-aineksista</a:t>
            </a:r>
          </a:p>
          <a:p>
            <a:r>
              <a:rPr lang="fi-FI"/>
              <a:t>sopivien hiekka-, moreeni- ja kallioiden varannot pienenemässä varsinkin Etelä-Suomessa</a:t>
            </a:r>
          </a:p>
          <a:p>
            <a:r>
              <a:rPr lang="fi-FI"/>
              <a:t>neitseellisten materiaalien käytön vähentämispyrkimykset Suomessa</a:t>
            </a:r>
          </a:p>
          <a:p>
            <a:r>
              <a:rPr lang="fi-FI"/>
              <a:t> kiertomateriaalien käytön lisäämistavoitteet Suomessa</a:t>
            </a: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27AC1E3-D8DB-457B-B116-445DFC08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26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E71017-AB53-4CC6-9B9C-8C7DAB8F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Haasteita: metsätiet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E85443-69E4-4C51-A84C-07A2EFF70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/>
              <a:t>puutavara-autojen kokonaispainoja pyritään nostamaan, mutta tiestön huono kunto ongelma</a:t>
            </a:r>
          </a:p>
          <a:p>
            <a:r>
              <a:rPr lang="fi-FI"/>
              <a:t>routakausien lyheneminen aikaistaa ja pidentää kelirikkoaikoja</a:t>
            </a:r>
          </a:p>
          <a:p>
            <a:r>
              <a:rPr lang="fi-FI"/>
              <a:t>kiertomateriaalien käyttö teiden kunnostuksessa alkutekijöissään</a:t>
            </a:r>
          </a:p>
          <a:p>
            <a:r>
              <a:rPr lang="fi-FI"/>
              <a:t>kiertomateriaalien kelpoisuus tienrakennukseen vaihtelee, ja määräykset ovat tiukkoja</a:t>
            </a:r>
          </a:p>
          <a:p>
            <a:r>
              <a:rPr lang="fi-FI"/>
              <a:t>uusien biojalostamojen puunhankinnan suunnittelu haastavampaa tiestön heikon kunnon vuoksi</a:t>
            </a:r>
          </a:p>
          <a:p>
            <a:r>
              <a:rPr lang="fi-FI"/>
              <a:t>energiaturpeen alasajo lisää lähivuosina energiapuun kuljetuksia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699DB30-BD73-4824-AE02-DA83FD8F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54744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8679" y="365126"/>
            <a:ext cx="10515600" cy="1123580"/>
          </a:xfrm>
        </p:spPr>
        <p:txBody>
          <a:bodyPr/>
          <a:lstStyle/>
          <a:p>
            <a:r>
              <a:rPr lang="fi-FI" dirty="0"/>
              <a:t>Metsäperäiset kierrot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08679" y="1825625"/>
            <a:ext cx="10515600" cy="3443799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1 op:n kokonaisuus suomalaisen metsätalouden biologisesta, taloudellisesta ja teknologisesta perustasta ja niihin liittyvistä kiertotalouden mahdollisuuksista eri teema-alueissa.</a:t>
            </a:r>
          </a:p>
          <a:p>
            <a:pPr marL="0" indent="0">
              <a:buNone/>
            </a:pPr>
            <a:r>
              <a:rPr lang="fi-FI" dirty="0"/>
              <a:t>Juha-Pekka Snäkin, Erityisasiantuntija MMT, Lapin AMK</a:t>
            </a:r>
          </a:p>
          <a:p>
            <a:pPr marL="0" indent="0">
              <a:buNone/>
            </a:pPr>
            <a:r>
              <a:rPr lang="fi-FI" dirty="0" err="1"/>
              <a:t>KiertotalousAMK</a:t>
            </a:r>
            <a:endParaRPr lang="fi-FI" dirty="0"/>
          </a:p>
          <a:p>
            <a:pPr marL="0" indent="0">
              <a:buNone/>
            </a:pPr>
            <a:r>
              <a:rPr lang="fi-FI" dirty="0">
                <a:hlinkClick r:id="rId2"/>
              </a:rPr>
              <a:t>https://kiertotalousamk.turkuamk.fi/opintojaksot/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93087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15F831-A74B-4149-9E0D-EDD1DF2B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Kiertotalousnäkökulma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B057F67-7761-43F3-9DDB-71988D377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25CD1F3-1BB4-407F-9D23-71F3092BB11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59" y="1556623"/>
            <a:ext cx="7671481" cy="3929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3743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9FD810-DBEF-4E34-965B-B5A2BF3F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6" y="365125"/>
            <a:ext cx="3446437" cy="4645414"/>
          </a:xfrm>
        </p:spPr>
        <p:txBody>
          <a:bodyPr/>
          <a:lstStyle/>
          <a:p>
            <a:r>
              <a:rPr lang="fi-FI" dirty="0"/>
              <a:t>Systeemin rajaus, kierrot ja taseet: metsätiet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A04ACD2-8621-4AAD-AD83-1534307E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graphicFrame>
        <p:nvGraphicFramePr>
          <p:cNvPr id="7" name="Sisällön paikkamerkki 4">
            <a:extLst>
              <a:ext uri="{FF2B5EF4-FFF2-40B4-BE49-F238E27FC236}">
                <a16:creationId xmlns:a16="http://schemas.microsoft.com/office/drawing/2014/main" id="{4BFEC06A-3CF5-4FEB-AEAB-4E844FBFA8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64593"/>
              </p:ext>
            </p:extLst>
          </p:nvPr>
        </p:nvGraphicFramePr>
        <p:xfrm>
          <a:off x="4674638" y="365125"/>
          <a:ext cx="7337310" cy="4787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5234">
                  <a:extLst>
                    <a:ext uri="{9D8B030D-6E8A-4147-A177-3AD203B41FA5}">
                      <a16:colId xmlns:a16="http://schemas.microsoft.com/office/drawing/2014/main" val="3529593643"/>
                    </a:ext>
                  </a:extLst>
                </a:gridCol>
                <a:gridCol w="4552076">
                  <a:extLst>
                    <a:ext uri="{9D8B030D-6E8A-4147-A177-3AD203B41FA5}">
                      <a16:colId xmlns:a16="http://schemas.microsoft.com/office/drawing/2014/main" val="125162386"/>
                    </a:ext>
                  </a:extLst>
                </a:gridCol>
              </a:tblGrid>
              <a:tr h="193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Systeemin rajaus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Selitys, huomioita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2464080"/>
                  </a:ext>
                </a:extLst>
              </a:tr>
              <a:tr h="193559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yksittäisen metsätien heikot kohdat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osakkaiden vastuulla korjata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465870"/>
                  </a:ext>
                </a:extLst>
              </a:tr>
              <a:tr h="193559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metsätie (yksi tai useampi tieosakasta)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osakkaiden vastuulla korjata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3070313"/>
                  </a:ext>
                </a:extLst>
              </a:tr>
              <a:tr h="580677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muun alemman tieverkoston heikot kohdat ja pullonkaulat (esim. heikon sillan takana olevat metsätiet)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tienpitäjien vastuulla (kunnat ja valtio)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61010"/>
                  </a:ext>
                </a:extLst>
              </a:tr>
              <a:tr h="193559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puunjalostajien hankinta-alueet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raskaan kaluston käyttömahdollisuudet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993546"/>
                  </a:ext>
                </a:extLst>
              </a:tr>
              <a:tr h="193559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kunta- ja maakuntataso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kiertomateriaalien tuotantopisteet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2129023"/>
                  </a:ext>
                </a:extLst>
              </a:tr>
              <a:tr h="193559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valtakunnan taso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tiepolitiikan ja kiertomateriaalien käytön reunaehtojen määrittäminen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456009"/>
                  </a:ext>
                </a:extLst>
              </a:tr>
              <a:tr h="193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9160847"/>
                  </a:ext>
                </a:extLst>
              </a:tr>
              <a:tr h="193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Materiaalikierrot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091702"/>
                  </a:ext>
                </a:extLst>
              </a:tr>
              <a:tr h="580677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neitseellisten maa-ainesten irrotus, jalostaminen ja kuljetus kunnostuskohteisiin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Etelä-Suomessa niukkuutta neitseellisistä maa-aineksista (ml. kalliot)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244570"/>
                  </a:ext>
                </a:extLst>
              </a:tr>
              <a:tr h="387118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kiertomateriaalien kuljetus kunnostuskohteisiin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709397"/>
                  </a:ext>
                </a:extLst>
              </a:tr>
              <a:tr h="193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Energiataseet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307570"/>
                  </a:ext>
                </a:extLst>
              </a:tr>
              <a:tr h="387118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fossiilisen energian kulutus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Maa-ainesten irrotuksen, jalostuksen ja kuljetusten energiankäyttö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Uusiomateriaalien jalostamisen ja kuljetusten energiakäyttö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1433525"/>
                  </a:ext>
                </a:extLst>
              </a:tr>
              <a:tr h="387118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uusiutuvan energian käyttö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Fossiilisen dieselin korvaaminen uusiutuvilla energialähteillä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032162"/>
                  </a:ext>
                </a:extLst>
              </a:tr>
              <a:tr h="193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755732"/>
                  </a:ext>
                </a:extLst>
              </a:tr>
              <a:tr h="387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Hiilitaseet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 suoria hiilitasevaikutuksia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92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1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6882EC-904F-481F-B16F-1A585ABB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Digitalisaatio ja tiedon lähteet: metsätiet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3DB345-5F1E-4232-A25B-BC34D90F1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/>
              <a:t>Digiroad</a:t>
            </a:r>
            <a:r>
              <a:rPr lang="fi-FI" dirty="0"/>
              <a:t>- tietietokanta </a:t>
            </a:r>
          </a:p>
          <a:p>
            <a:r>
              <a:rPr lang="fi-FI" dirty="0"/>
              <a:t>Maanmittauslaitos pitää rekisteriä tiekuntien hallinnassa olevista yksityisistä teistä</a:t>
            </a:r>
          </a:p>
          <a:p>
            <a:r>
              <a:rPr lang="fi-FI" dirty="0"/>
              <a:t>tiestön kehittämishankkeet (Metsäkeskus)</a:t>
            </a:r>
          </a:p>
          <a:p>
            <a:r>
              <a:rPr lang="fi-FI" dirty="0"/>
              <a:t>Energiateollisuus ry:n Kaukolämpötilasto (tuhkatietoja laskettavissa)</a:t>
            </a:r>
          </a:p>
          <a:p>
            <a:r>
              <a:rPr lang="fi-FI" dirty="0"/>
              <a:t>Tietoja pienistä lämpölaitoksista; Kuntaliitto ry:n julkaisu (tuhkatietoja laskettavissa)</a:t>
            </a:r>
          </a:p>
          <a:p>
            <a:r>
              <a:rPr lang="fi-FI" dirty="0"/>
              <a:t>henkilökohtainen </a:t>
            </a:r>
            <a:r>
              <a:rPr lang="fi-FI" dirty="0" err="1"/>
              <a:t>kontaktointi</a:t>
            </a:r>
            <a:r>
              <a:rPr lang="fi-FI" dirty="0"/>
              <a:t> tiekuntiin ja -osakkaisiin</a:t>
            </a:r>
          </a:p>
          <a:p>
            <a:r>
              <a:rPr lang="fi-FI" dirty="0"/>
              <a:t>materiaalipörssit rakennusalan kiertomateriaaleista tulossa 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22C8685-02D2-47A0-8FC9-1596D720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17330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16A2E5-0158-4DFD-81DF-615C4160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Toimialojen rajapinnat: metsätiet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F31187-072C-43EF-A5F6-59E136879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Energiantuotanto: tuhkien hyödyntäminen</a:t>
            </a:r>
          </a:p>
          <a:p>
            <a:r>
              <a:rPr lang="fi-FI"/>
              <a:t>Kaivannaisteollisuus: sivukivien ja kuonien hyödyntäminen (esim. OKTO-murskeet)</a:t>
            </a:r>
          </a:p>
          <a:p>
            <a:r>
              <a:rPr lang="fi-FI"/>
              <a:t>Rakennusala: purkaminen ja materiaalien jalostus ja hyödyntäminen tierakentamisessa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91879BF-A8BF-4FB5-B260-05472107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538840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39780D-A5AD-4C9F-BA30-96177FC9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43" y="890369"/>
            <a:ext cx="10515600" cy="2852737"/>
          </a:xfrm>
        </p:spPr>
        <p:txBody>
          <a:bodyPr>
            <a:normAutofit/>
          </a:bodyPr>
          <a:lstStyle/>
          <a:p>
            <a:r>
              <a:rPr lang="fi-FI" sz="4400" dirty="0"/>
              <a:t>4. Pienpuusto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9126D-6D7C-4D51-B5DF-F1D3B156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443" y="3770095"/>
            <a:ext cx="10515600" cy="108944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AE0B57-1567-4561-9AA3-7804011E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282462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4CEA8C-7ACB-45BD-A2CD-1617E078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Tilannekuvaus: pienpuusto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628A1D-510B-4C07-9B25-2E84A03C1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pienpuuston määritelmä (puuston läpimitta) vaihtelee eri lähteissä</a:t>
            </a:r>
          </a:p>
          <a:p>
            <a:r>
              <a:rPr lang="fi-FI"/>
              <a:t>taimikonhoidon, nuoren metsän kunnostuksen ja ensiharvennuksien rästit suuria</a:t>
            </a:r>
          </a:p>
          <a:p>
            <a:r>
              <a:rPr lang="fi-FI"/>
              <a:t>pienpuuta saatavilla lisäksi teiden varsilta, ojalinjoilta ja johtokaduilta</a:t>
            </a: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E0F9F98-6A8F-4E49-9CA8-F13C7690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344662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EC2CE5-9CC5-4987-A152-802F30C7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Haasteita: pienpuusto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F91AF4-6DA2-4AEB-985D-EE4000943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korjuu kallista, kertymät pieniä</a:t>
            </a:r>
          </a:p>
          <a:p>
            <a:r>
              <a:rPr lang="fi-FI"/>
              <a:t>teknologiaa kehitettävä</a:t>
            </a:r>
          </a:p>
          <a:p>
            <a:r>
              <a:rPr lang="fi-FI"/>
              <a:t>markkinoita kehitettävä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B1D9D02-281A-40E8-BF4A-4FC9A4E8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076061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7C76D3-DD63-4911-A6CD-B6764D00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Kiertotalousnäkökulma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8835E2-5B4B-4ABD-A8EC-FFBD5477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689EF1C-36AD-4DAD-AC22-B85910C01A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64" y="1576874"/>
            <a:ext cx="7604758" cy="3895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198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0CDC79-0880-4F7F-B616-04624ACE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6" y="365125"/>
            <a:ext cx="3549074" cy="4906671"/>
          </a:xfrm>
        </p:spPr>
        <p:txBody>
          <a:bodyPr/>
          <a:lstStyle/>
          <a:p>
            <a:r>
              <a:rPr lang="fi-FI" dirty="0"/>
              <a:t>Systeemin rajaus, kierrot ja taseet: pienpuusto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A411307C-B125-4968-8FE4-5EC9E8128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95515"/>
              </p:ext>
            </p:extLst>
          </p:nvPr>
        </p:nvGraphicFramePr>
        <p:xfrm>
          <a:off x="4294414" y="646774"/>
          <a:ext cx="7717971" cy="4343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5814">
                  <a:extLst>
                    <a:ext uri="{9D8B030D-6E8A-4147-A177-3AD203B41FA5}">
                      <a16:colId xmlns:a16="http://schemas.microsoft.com/office/drawing/2014/main" val="2351059689"/>
                    </a:ext>
                  </a:extLst>
                </a:gridCol>
                <a:gridCol w="4492157">
                  <a:extLst>
                    <a:ext uri="{9D8B030D-6E8A-4147-A177-3AD203B41FA5}">
                      <a16:colId xmlns:a16="http://schemas.microsoft.com/office/drawing/2014/main" val="3663064476"/>
                    </a:ext>
                  </a:extLst>
                </a:gridCol>
              </a:tblGrid>
              <a:tr h="173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Systeemin rajaus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Selitys, huomioita</a:t>
                      </a:r>
                      <a:endParaRPr lang="fi-FI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9533378"/>
                  </a:ext>
                </a:extLst>
              </a:tr>
              <a:tr h="17373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yksittäisen korjuukohde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koko, puuston määrä ja saavutettavuus ratkaisee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0825886"/>
                  </a:ext>
                </a:extLst>
              </a:tr>
              <a:tr h="17373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metsätilan pienpuukohteet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metsäsuunnitelmasta kokonaistieto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144091"/>
                  </a:ext>
                </a:extLst>
              </a:tr>
              <a:tr h="17373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usean metsätilan yhteishankkeet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suo-ojien kunnostukset, metsäteiden tienvarret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425433"/>
                  </a:ext>
                </a:extLst>
              </a:tr>
              <a:tr h="17373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energiapuun hankkijoiden hankinta-alueet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energialaitosten puuntarve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0964273"/>
                  </a:ext>
                </a:extLst>
              </a:tr>
              <a:tr h="17373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kunta- ja maakuntataso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energialaitosten puuntarve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458955"/>
                  </a:ext>
                </a:extLst>
              </a:tr>
              <a:tr h="17373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valtakunnan taso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metsänhoidon tuet ja suositukset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834659"/>
                  </a:ext>
                </a:extLst>
              </a:tr>
              <a:tr h="173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06711"/>
                  </a:ext>
                </a:extLst>
              </a:tr>
              <a:tr h="173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Materiaalikierrot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103506"/>
                  </a:ext>
                </a:extLst>
              </a:tr>
              <a:tr h="1042408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pienpuun käyttö energiantuotannossa, puunjalostuksessa ja biohiilen tuotannossa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nuorten metsien osuus metsävaroista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energiapuun ja muun jalostuksen puunkäyttö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ravinteiden poistuminen hakkuualoilta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ravinnehävikin mahdollinen kompensointi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0278649"/>
                  </a:ext>
                </a:extLst>
              </a:tr>
              <a:tr h="173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jalosteiden (biohiili, muut tuotteet) kuljetus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638867"/>
                  </a:ext>
                </a:extLst>
              </a:tr>
              <a:tr h="173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Energiataseet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3997612"/>
                  </a:ext>
                </a:extLst>
              </a:tr>
              <a:tr h="347469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fossiilisen energian kulutus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Pienpuun korjuu, kuljetukset ja jalostus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634723"/>
                  </a:ext>
                </a:extLst>
              </a:tr>
              <a:tr h="17373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uusiutuvan energian käyttö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Fossiilisen dieselin korvaaminen uusiutuvilla energialähteillä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8543178"/>
                  </a:ext>
                </a:extLst>
              </a:tr>
              <a:tr h="173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2651500"/>
                  </a:ext>
                </a:extLst>
              </a:tr>
              <a:tr h="694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Hiilitaseet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suuri vaikutus metsien hiilitaseisiin tulevaisuuden kasvatusmetsissä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pienpuusta valmistetut lyhyt- ja pitkäikäiset tuotteet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fossiilisten tuotantopanosten korvaaminen (rakentaminen, energia)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8192165"/>
                  </a:ext>
                </a:extLst>
              </a:tr>
            </a:tbl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67AE3D5-B0C7-4F98-96E9-908E2326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393310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D391B5-1868-4969-829E-91D9FE4C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Hankkeita ja sovelluksia: pienpuusto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FB7459-23B0-42B8-AE51-4CF91B339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https://www.aka.fi/globalassets/32akatemiaohjelmat/biofuture2025/vuosiseminaarin-2019-esitykset/hujala_-smallwood.pdf</a:t>
            </a:r>
          </a:p>
          <a:p>
            <a:r>
              <a:rPr lang="fi-FI"/>
              <a:t>https://www.aka.fi/biofuture2025</a:t>
            </a:r>
          </a:p>
          <a:p>
            <a:r>
              <a:rPr lang="fi-FI"/>
              <a:t>https://www.jofatekniikka.fi/innovaatiot/lock-wood</a:t>
            </a:r>
          </a:p>
          <a:p>
            <a:r>
              <a:rPr lang="fi-FI"/>
              <a:t>https://fixteri.fi/en/fixteri-english/</a:t>
            </a:r>
          </a:p>
          <a:p>
            <a:r>
              <a:rPr lang="fi-FI"/>
              <a:t>http://www2.amk.fi/mater/luonnonvara/Bioenergia/pienpuuntuotanto/1/1.4.htm</a:t>
            </a:r>
          </a:p>
          <a:p>
            <a:r>
              <a:rPr lang="fi-FI"/>
              <a:t>http://cintoc.se/fi/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894B021-5517-452B-A8CF-F9D293AE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7952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D140DE-98EA-4847-9762-4CDD34B3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Opintojakson suoritusehdotuksia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30275D-4C11-4AD7-B702-F05241D57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perinteinen tentti</a:t>
            </a:r>
          </a:p>
          <a:p>
            <a:r>
              <a:rPr lang="fi-FI"/>
              <a:t>vapaasti valittavan systeemin/systeemien hahmottaminen johonkin empiiriseen aineistoon (metsikkötaso, tilataso, ..., globaali taso) ja peruslaskelmien laatiminen (materiaalien määrät ja liikkuminen sekä arvioitu energiankulutus ja päästöt)</a:t>
            </a:r>
          </a:p>
          <a:p>
            <a:r>
              <a:rPr lang="fi-FI"/>
              <a:t>esitystä syventävä alan kirjallisuuskatsaus jostain/joistain teemoista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54F5C50-154C-43AA-A215-4AE5694C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995589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18E717-0BEC-44F8-A293-B6858861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Digitalisaatio ja tiedon lähteet: pienpuusto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3F325A-B1BD-44A8-B4A1-F6F93C4F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VMI- puustoaineistot</a:t>
            </a:r>
          </a:p>
          <a:p>
            <a:r>
              <a:rPr lang="fi-FI"/>
              <a:t>Metsäkeskuksen metsävaratieto</a:t>
            </a:r>
          </a:p>
          <a:p>
            <a:r>
              <a:rPr lang="fi-FI"/>
              <a:t>tiekunnat, sähköyhtiöt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27D3FBA-C956-432D-A9EA-E6FDCF47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972646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C32432-F368-44BF-835A-C8DF3E0C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Toimialojen rajapinnat: pienpuusto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B5820D-B453-40A1-9CC6-71B277709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metsätalouden vesistövaikutuksien (suo-ojat, maanmuokkaus) vähentäminen</a:t>
            </a:r>
          </a:p>
          <a:p>
            <a:r>
              <a:rPr lang="fi-FI"/>
              <a:t>energiantuotanto</a:t>
            </a:r>
          </a:p>
          <a:p>
            <a:r>
              <a:rPr lang="fi-FI"/>
              <a:t>biohiilen tuotanto</a:t>
            </a:r>
          </a:p>
          <a:p>
            <a:r>
              <a:rPr lang="fi-FI"/>
              <a:t>maatalous, tienhoito, johtokatujen hoito</a:t>
            </a: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C35651B-9B32-48C3-BA7E-6AA3C6FE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80987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39780D-A5AD-4C9F-BA30-96177FC9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43" y="890369"/>
            <a:ext cx="10515600" cy="2852737"/>
          </a:xfrm>
        </p:spPr>
        <p:txBody>
          <a:bodyPr>
            <a:normAutofit/>
          </a:bodyPr>
          <a:lstStyle/>
          <a:p>
            <a:r>
              <a:rPr lang="fi-FI" sz="4400" dirty="0"/>
              <a:t>5. Biohiili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9126D-6D7C-4D51-B5DF-F1D3B156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443" y="3770095"/>
            <a:ext cx="10515600" cy="108944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AE0B57-1567-4561-9AA3-7804011E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244960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E0EA3-9982-480E-8F6D-39B4E63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Tilannekuvaus: biohiili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55E908-34DE-42E7-B504-6C1A688E1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/>
              <a:t>valmistetaan pyrolyysillä erilaisista biomassoista</a:t>
            </a:r>
          </a:p>
          <a:p>
            <a:r>
              <a:rPr lang="fi-FI"/>
              <a:t>tuloksena saadaan biohiiltä, erilaisia tisleitä ja energiaa</a:t>
            </a:r>
          </a:p>
          <a:p>
            <a:r>
              <a:rPr lang="fi-FI"/>
              <a:t>ravinteita biohiileen lisäämällä saadaan maanparannusainetta</a:t>
            </a:r>
          </a:p>
          <a:p>
            <a:r>
              <a:rPr lang="fi-FI"/>
              <a:t>biohiili tehokas vesienpuhdistusmateriaali</a:t>
            </a:r>
          </a:p>
          <a:p>
            <a:r>
              <a:rPr lang="fi-FI"/>
              <a:t>tisleillä eri käyttömahdollisuuksia</a:t>
            </a:r>
          </a:p>
          <a:p>
            <a:r>
              <a:rPr lang="fi-FI"/>
              <a:t>maahan laitettu biohiili pysynee siellä ainakin satoja vuosia</a:t>
            </a:r>
          </a:p>
          <a:p>
            <a:r>
              <a:rPr lang="fi-FI"/>
              <a:t>keino poistaa ilmakehästä liiallista hiilidioksidia ilman, että on pelkoa hiilen vapautumisesta takaisin ilmakehään (vrt. metsäpalot, muu biomassojen "varastointi" maan päällä)</a:t>
            </a: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E26D707-4F10-42CB-8737-3DEA17A5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655171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C638AC-FEBE-42AC-986E-9E76987F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Haasteita: biohiili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981AE6-DBBB-490A-B809-5100DBE36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tekniikoita kehitetään</a:t>
            </a:r>
          </a:p>
          <a:p>
            <a:r>
              <a:rPr lang="fi-FI"/>
              <a:t>valmistuksen ja käytön kustannustehokkuus</a:t>
            </a:r>
          </a:p>
          <a:p>
            <a:r>
              <a:rPr lang="fi-FI"/>
              <a:t>raaka-aineiden ja lopputuotteiden logistiikka</a:t>
            </a: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949193C-9E86-4785-9F47-75C1704D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788727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3119E6-A14B-48AA-9A9A-2E2FD41A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Kiertotalousnäkökulma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9731FDF-F2F3-45B2-B317-C24A8B5C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C845B94-F641-49EE-ADEA-C74DD35D9BB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16" y="1620352"/>
            <a:ext cx="7835220" cy="3782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701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0CDC79-0880-4F7F-B616-04624ACE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6" y="365125"/>
            <a:ext cx="3549074" cy="4906671"/>
          </a:xfrm>
        </p:spPr>
        <p:txBody>
          <a:bodyPr/>
          <a:lstStyle/>
          <a:p>
            <a:r>
              <a:rPr lang="fi-FI" dirty="0"/>
              <a:t>Systeemin rajaus, kierrot ja taseet: biohiili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67AE3D5-B0C7-4F98-96E9-908E2326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graphicFrame>
        <p:nvGraphicFramePr>
          <p:cNvPr id="7" name="Sisällön paikkamerkki 4">
            <a:extLst>
              <a:ext uri="{FF2B5EF4-FFF2-40B4-BE49-F238E27FC236}">
                <a16:creationId xmlns:a16="http://schemas.microsoft.com/office/drawing/2014/main" id="{C6E44B89-DC7C-422F-998B-80A57F56A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481276"/>
              </p:ext>
            </p:extLst>
          </p:nvPr>
        </p:nvGraphicFramePr>
        <p:xfrm>
          <a:off x="4736899" y="806780"/>
          <a:ext cx="6833001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99">
                  <a:extLst>
                    <a:ext uri="{9D8B030D-6E8A-4147-A177-3AD203B41FA5}">
                      <a16:colId xmlns:a16="http://schemas.microsoft.com/office/drawing/2014/main" val="3301931086"/>
                    </a:ext>
                  </a:extLst>
                </a:gridCol>
                <a:gridCol w="4239202">
                  <a:extLst>
                    <a:ext uri="{9D8B030D-6E8A-4147-A177-3AD203B41FA5}">
                      <a16:colId xmlns:a16="http://schemas.microsoft.com/office/drawing/2014/main" val="1054012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Systeemin rajaus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Selitys, huomioita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03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yksittäisen korjuukohde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koko, puuston määrä ja saavutettavuus ratkaisee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162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metsätilan pienpuukohteet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metsäsuunnitelmasta kokonaistieto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701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usean metsätilan yhteishankkeet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suo-ojien kunnostukset, metsäteiden tienvarret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8810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metsäteollisuusyritys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biohiilen tuotanto sivuvirroista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2287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energialaitos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biohiilen tuotanto kesäaikana, jolloin lämmöntarve pienimmillään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9652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valtakunnan taso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biohiili osana Suomen kierto- ja biotaloutta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668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globaali taso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biohiilen maailmanmarkkinat, hiilidioksidin poisto ilmakehästä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522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9672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Materiaalikierrot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5217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biohiilen raaka-aineiden virrat syntypaikoilta jalostuksen kautta loppukäyttöön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tuotanto paikallista, kysyntä globaalia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719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062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Energiataseet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792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fossiilisen energian kulutus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raaka-aineiden korjuu, kuljetukset ja jalostus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264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uusiutuvan energian käyttö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tuottaa uusiutuvaa energiaa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Fossiilisen dieselin korvaaminen uusiutuvilla energialähteillä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649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150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Hiilitaseet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ehkä vaikutus metsien hiilitaseisiin tulevaisuuden kasvatusmetsissä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erittäin pitkäikäinen tuote maahan sijoitettuna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fossiilisten tuotantopanosten korvaaminen 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393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980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AE4F1-C4F5-440B-83B7-686FE9BD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Digitalisaatio ja tiedon lähteet: biohiili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691DC9-3DB5-47AE-8C20-E1F6FE5C5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vrt. pienpuusto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3C0A9C-5A40-4E5E-8A1B-B783D606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95979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27F998-24B0-431A-BA08-24A5D045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Toimialojen rajapinnat: biohiili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1A28C2-A872-4F13-B503-ECD1368C6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energiantuotanto kunnissa ja puunjalostuslaitoksissa</a:t>
            </a:r>
          </a:p>
          <a:p>
            <a:r>
              <a:rPr lang="fi-FI"/>
              <a:t>pienpuustojen käyttö</a:t>
            </a:r>
          </a:p>
          <a:p>
            <a:r>
              <a:rPr lang="fi-FI"/>
              <a:t>metsäteollisuuden sivuvirrat</a:t>
            </a:r>
          </a:p>
          <a:p>
            <a:r>
              <a:rPr lang="fi-FI"/>
              <a:t>maanparannus/maatalous</a:t>
            </a:r>
          </a:p>
          <a:p>
            <a:r>
              <a:rPr lang="fi-FI"/>
              <a:t>vesienpuhdistusteknologia</a:t>
            </a:r>
          </a:p>
          <a:p>
            <a:r>
              <a:rPr lang="fi-FI"/>
              <a:t>ilmakehän hiilen poistaminen</a:t>
            </a:r>
          </a:p>
          <a:p>
            <a:r>
              <a:rPr lang="fi-FI"/>
              <a:t>hiilikompensaatiotoimiala (hiili pysyvästi maahan)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D07032-0F88-4574-A289-F41743DF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537250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39780D-A5AD-4C9F-BA30-96177FC9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43" y="890369"/>
            <a:ext cx="10515600" cy="2852737"/>
          </a:xfrm>
        </p:spPr>
        <p:txBody>
          <a:bodyPr>
            <a:normAutofit/>
          </a:bodyPr>
          <a:lstStyle/>
          <a:p>
            <a:r>
              <a:rPr lang="fi-FI" sz="4400" dirty="0"/>
              <a:t>6. Puutuhka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9126D-6D7C-4D51-B5DF-F1D3B156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443" y="3770095"/>
            <a:ext cx="10515600" cy="108944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AE0B57-1567-4561-9AA3-7804011E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27938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dirty="0"/>
              <a:t>Johdanto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dirty="0"/>
              <a:t>Turvemaiden metsätalous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dirty="0"/>
              <a:t>Metsätiet (ja muut alemman tieverkon tiet)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dirty="0"/>
              <a:t>Pienpuuston korjuu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dirty="0"/>
              <a:t>Biohiili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dirty="0"/>
              <a:t>Puutuhka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dirty="0"/>
              <a:t>Metsäperäisten kiertojen systeemianalyysin perusteita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875998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F8B217-B00B-446C-94A4-A56463A9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Tilannekuvaus: puutuhka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E35362-D659-4FAD-BE27-AAB2D563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puutuhkia tuotetaan suuria määriä Suomessa</a:t>
            </a:r>
          </a:p>
          <a:p>
            <a:r>
              <a:rPr lang="fi-FI"/>
              <a:t>toistaiseksi suurin osa puutuhkista puu-turvetuhkan sekoituksia</a:t>
            </a:r>
          </a:p>
          <a:p>
            <a:r>
              <a:rPr lang="fi-FI"/>
              <a:t>kaatopaikkavero ohjaa tuhkia hyötykäyttöön</a:t>
            </a:r>
          </a:p>
          <a:p>
            <a:r>
              <a:rPr lang="fi-FI"/>
              <a:t>näitä tuhkia loppusijoitetaan runsaasti erilaisiin täyttöihin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60EF7F1-BCFF-4F36-8136-92FA1DB8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929797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1D6605-FBC6-4E58-808C-24F016B1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Haasteet: puutuhka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EE581A-00FF-46B5-B813-841876DA7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/>
              <a:t>puutuhkien lisäarvo suuri turvemaiden lannoituksessa</a:t>
            </a:r>
          </a:p>
          <a:p>
            <a:r>
              <a:rPr lang="fi-FI"/>
              <a:t>puutuhkia täyttörakenteisiin, joten ravinteet jäävät hyödyntämättä</a:t>
            </a:r>
          </a:p>
          <a:p>
            <a:r>
              <a:rPr lang="fi-FI"/>
              <a:t>malmikriittisten alueiden puutuhkat joskus kelvottomia hyötykäyttöön korkeiden haitta-ainepitoisuuksien vuoksi</a:t>
            </a:r>
          </a:p>
          <a:p>
            <a:r>
              <a:rPr lang="fi-FI"/>
              <a:t>tuhkien hyötykäytön byrokratia koettu raskaaksi</a:t>
            </a:r>
          </a:p>
          <a:p>
            <a:r>
              <a:rPr lang="fi-FI"/>
              <a:t>pienten lämpölaitosten tuhkien loppukäytöstä ei tietoj, koska raportointivelvollisuus koskee vain ympäristöluvitettujen laitosten (&gt; 20 MW polttoaineteho) tuhkia</a:t>
            </a:r>
          </a:p>
          <a:p>
            <a:r>
              <a:rPr lang="fi-FI"/>
              <a:t>tietoja tuhkista vaikeaa saada kaikilta tuhkantuottajilta</a:t>
            </a: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BBEA9EE-F8BA-4266-ABE2-616F6CE2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601007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2EC59D-42C0-42AA-BFD3-32A2E149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Kiertotalousnäkökulma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D669AD1-BBB4-4473-8681-C252AEFC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185D70E-30E1-471D-A04E-9F1738178D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28" y="1545707"/>
            <a:ext cx="7919196" cy="3940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364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0CDC79-0880-4F7F-B616-04624ACE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6" y="365125"/>
            <a:ext cx="3549074" cy="4906671"/>
          </a:xfrm>
        </p:spPr>
        <p:txBody>
          <a:bodyPr/>
          <a:lstStyle/>
          <a:p>
            <a:r>
              <a:rPr lang="fi-FI" dirty="0"/>
              <a:t>Systeemin rajaus, kierrot ja taseet: puutuhka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67AE3D5-B0C7-4F98-96E9-908E2326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graphicFrame>
        <p:nvGraphicFramePr>
          <p:cNvPr id="8" name="Sisällön paikkamerkki 4">
            <a:extLst>
              <a:ext uri="{FF2B5EF4-FFF2-40B4-BE49-F238E27FC236}">
                <a16:creationId xmlns:a16="http://schemas.microsoft.com/office/drawing/2014/main" id="{E5972F6C-3147-4619-8FE9-2844A4122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83941"/>
              </p:ext>
            </p:extLst>
          </p:nvPr>
        </p:nvGraphicFramePr>
        <p:xfrm>
          <a:off x="4572000" y="1132730"/>
          <a:ext cx="7459166" cy="368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1491">
                  <a:extLst>
                    <a:ext uri="{9D8B030D-6E8A-4147-A177-3AD203B41FA5}">
                      <a16:colId xmlns:a16="http://schemas.microsoft.com/office/drawing/2014/main" val="782076969"/>
                    </a:ext>
                  </a:extLst>
                </a:gridCol>
                <a:gridCol w="4627675">
                  <a:extLst>
                    <a:ext uri="{9D8B030D-6E8A-4147-A177-3AD203B41FA5}">
                      <a16:colId xmlns:a16="http://schemas.microsoft.com/office/drawing/2014/main" val="10743004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Systeemin rajaus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Selitys, huomioita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6062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suotaso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lannoituskelpoisuus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967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metsätilan turvemaat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metsäsuunnitelmasta kokonaistieto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177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usean metsätilan yhteishankkeet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tuhkalannoitus yhteishankkeena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11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energialaitos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tuhkien analysointi, varastointi ja jalostus/loppusijoitus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793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valtakunnan taso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puutuhkan optimaaliset käyttötavat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553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837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2000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Materiaalikierrot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560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tuhkan raaka-aineen hankinta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käyttö lannoituksessa (metsä- ja maatalous)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käyttö maarakentamisessa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käyttö vesienpuhdistuksessa (sulfaattimaat)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vanhojen tuhkaläjitysalueiden tuhkien jalostus ja käyttö?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722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3415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Energiataseet</a:t>
                      </a:r>
                      <a:endParaRPr lang="fi-FI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0688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fossiilisen energian kulutus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lannoitteiden jalostus, kuljetus ja levitys</a:t>
                      </a:r>
                      <a:endParaRPr lang="fi-FI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177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uusiutuvan energian käyttö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Fossiilisen dieselin korvaaminen uusiutuvilla energialähteillä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107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713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Hiilitaseet</a:t>
                      </a:r>
                      <a:endParaRPr lang="fi-FI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vaikutus metsien hiilitaseisiin lannoitetuissa kasvatusmetsissä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93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559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F48EF-A219-4ECC-80C6-D169099A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Digitalisaatio ja tiedon lähteet: puutuhka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588C0A-A48F-4558-A790-AFDDD08B3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ks. turvemaiden metsätalous</a:t>
            </a:r>
          </a:p>
          <a:p>
            <a:r>
              <a:rPr lang="fi-FI" dirty="0"/>
              <a:t>Tuhkien määrätietoja: Energiateollisuus ry:n energiatilastot, Tietoja pienistä lämpölaitoksista (Suomen Kuntaliitto):</a:t>
            </a:r>
          </a:p>
          <a:p>
            <a:pPr lvl="1"/>
            <a:r>
              <a:rPr lang="fi-FI" dirty="0"/>
              <a:t>Tuhkamäärä voidaan laskea/arvioida polttoainemääristä</a:t>
            </a:r>
          </a:p>
          <a:p>
            <a:r>
              <a:rPr lang="fi-FI" dirty="0"/>
              <a:t>Ympäristönsuojelun valvonnan sähköinen asiointijärjestelmä YLVA </a:t>
            </a:r>
          </a:p>
          <a:p>
            <a:r>
              <a:rPr lang="fi-FI" dirty="0"/>
              <a:t>Lannoituskelpoisten suometsien määrä ja sijainti</a:t>
            </a:r>
          </a:p>
          <a:p>
            <a:pPr lvl="1"/>
            <a:r>
              <a:rPr lang="fi-FI" dirty="0"/>
              <a:t>tilakohtaiset metsäsuunnitelmat</a:t>
            </a:r>
          </a:p>
          <a:p>
            <a:pPr lvl="1"/>
            <a:r>
              <a:rPr lang="fi-FI" dirty="0"/>
              <a:t>VMI- puustoaineistot</a:t>
            </a:r>
          </a:p>
          <a:p>
            <a:pPr lvl="1"/>
            <a:r>
              <a:rPr lang="fi-FI" dirty="0"/>
              <a:t>Metsäkeskuksen metsävaratieto</a:t>
            </a:r>
          </a:p>
          <a:p>
            <a:pPr lvl="1"/>
            <a:r>
              <a:rPr lang="fi-FI" dirty="0" err="1"/>
              <a:t>GTK:n</a:t>
            </a:r>
            <a:r>
              <a:rPr lang="fi-FI" dirty="0"/>
              <a:t> suo- ja turvedata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480A2F-A9BE-4560-ADBF-F243833E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042752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E528B5-14B4-4323-96CE-BB362E6F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Toimialojen rajapinnat: puutuhka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8B7A62-8AEB-4618-9854-124A6AFEE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metsänkasvatus</a:t>
            </a:r>
          </a:p>
          <a:p>
            <a:pPr lvl="1"/>
            <a:r>
              <a:rPr lang="fi-FI"/>
              <a:t>turvemaat (PK- lannoitus)</a:t>
            </a:r>
          </a:p>
          <a:p>
            <a:pPr lvl="1"/>
            <a:r>
              <a:rPr lang="fi-FI"/>
              <a:t>kivennäismaat (tuhka terästetään typellä tai hivenaineilla)</a:t>
            </a:r>
          </a:p>
          <a:p>
            <a:r>
              <a:rPr lang="fi-FI"/>
              <a:t>hiilensidonta</a:t>
            </a:r>
          </a:p>
          <a:p>
            <a:r>
              <a:rPr lang="fi-FI"/>
              <a:t>maarakentaminen</a:t>
            </a:r>
          </a:p>
          <a:p>
            <a:r>
              <a:rPr lang="fi-FI"/>
              <a:t>vesiensuojelu</a:t>
            </a: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35D0B1E-610D-4075-9B8D-CA3A14F1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932961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39780D-A5AD-4C9F-BA30-96177FC9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43" y="890369"/>
            <a:ext cx="10515600" cy="285273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fi-FI" sz="4400" dirty="0"/>
              <a:t>Metsäperäisten kiertojen systeemianalyysin perusteita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9126D-6D7C-4D51-B5DF-F1D3B156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443" y="3770095"/>
            <a:ext cx="10515600" cy="108944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AE0B57-1567-4561-9AA3-7804011E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786947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12B73F-11C1-4427-A2EA-56CC4EB7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Systeemi- eli järjestelmäajattelu 1/7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4EC1F0-D542-4C8A-8914-573F36FEE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/>
              <a:t>Pyritään ymmärtämään erilaisia systeemejä tutkimalla niiden osien välisiä sidoksia ja vuorovaikutuksia ja mallintamalla näiden muodostama kokonaisuus. </a:t>
            </a:r>
          </a:p>
          <a:p>
            <a:r>
              <a:rPr lang="fi-FI"/>
              <a:t>Tavoiteena ymmärtää monimutkaisia systeemejä ja niiden toimintaa, jotta laajojen asiakokonaisuuksien hallinta olisi mahdollista.</a:t>
            </a:r>
          </a:p>
          <a:p>
            <a:r>
              <a:rPr lang="fi-FI"/>
              <a:t>Systeemi voi olla jokin luonnon järjestelmä, ihmisten muodostama organisaatio tai ihmisen rakentama tekninen järjestelmä. </a:t>
            </a:r>
          </a:p>
          <a:p>
            <a:r>
              <a:rPr lang="fi-FI"/>
              <a:t>Systeemianalyysin perimmäinen tavoite on tuottaa tietoa paremman päätöksenteon pohjaksi.</a:t>
            </a: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04BFF7-9C62-4537-8D5F-640D4D4B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922921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942281-D0AC-44FD-B1BC-D938BDA8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Systeemi- eli järjestelmäajattelu 2/7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028F0B-C78D-4500-B5EC-EE76E637E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/>
              <a:t>Nykyisten ympäristöongelmien ja resurssien hallinnan haasteet ja niiden ratkaisuyritykset edellyttävät systeemianalyyttistä tarkastelutapaa.</a:t>
            </a:r>
          </a:p>
          <a:p>
            <a:r>
              <a:rPr lang="fi-FI"/>
              <a:t>Systeemianalyysi tähtää osaoptimointien tuomien ongelmien välttämiseen. Osaoptimoinnissa päätöksiä tehdään tarkastellen vain jotain osaa kokonaisuudesta. </a:t>
            </a:r>
          </a:p>
          <a:p>
            <a:r>
              <a:rPr lang="fi-FI"/>
              <a:t>Ei ole olemassa vain yhtä oikeaa tapaa kuvata järjestelmiä. Jokainen havainnoitsija tekee sen omalla tavallaan ja kulloiseenkin tarkasteluun liittyvien tarpeiden mukaisesti. "Kaikkea mahdollista" ei voida sisällyttää tarkasteluihin ja erilaisiin laskentoihin.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41FB8E6-846E-408B-83EC-9C230F8A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236195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A0B14-30BF-4A27-8190-13FA81B2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Systeemi- eli järjestelmäajattelu 3/7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413E94-B981-447A-8FC6-BABB13DA6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Tämä tarkoittaa, että systeemin tutkijalla on suuri vapaus valita systeemin osat ja rajat. Tehtävän tarkastelun tavoitteet ja tarve määräävät ne. </a:t>
            </a:r>
          </a:p>
          <a:p>
            <a:r>
              <a:rPr lang="fi-FI"/>
              <a:t>Vapauteen liittyy myös suuri vastuu: huonoksi osoittautunut analyysi ei kelpaa päätöksenteon tueksi, jolloin tulos joko jää käyttämättä, jolloin panostus valui hukkaan ainakin joltain osin, jos ei kokonaan.</a:t>
            </a:r>
          </a:p>
          <a:p>
            <a:r>
              <a:rPr lang="fi-FI"/>
              <a:t>Pahemmassa tapauksessa puutteellinen analyysi voi aiheuttaa vahinkoja, jotka johtavat rahallisiin menetyksiin, vaikuttavat terveyteen, aiheuttavat saastumista tai jopa onnettomuuksia.</a:t>
            </a: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9064EA8-E45D-4FAB-9266-E826E82A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57351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Johdanto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Metsäteollisuuden rooli Suomen kiertotaloudessa, teollisten symbioosien toiminnassa ja sivuvirtojen hyödyntämisessä on merkittävä. Uudet biojalostamot, niiden uudet tuotteet ja näihin liittyvä raaka-aineen hankinta ja hallinta on tämän keskiössä.</a:t>
            </a:r>
          </a:p>
          <a:p>
            <a:r>
              <a:rPr lang="fi-FI" dirty="0"/>
              <a:t>Suomalaisessa metsätaloudessa on muitakin kiertotalouden mahdollisuuksia.</a:t>
            </a:r>
          </a:p>
          <a:p>
            <a:r>
              <a:rPr lang="fi-FI" dirty="0"/>
              <a:t>Oheinen tarkastelukehikko kuvaa tiivistettynä suomalaisen metsätalouden biologista, taloudellista ja teknologista perustaa, jota vasten turvemaiden metsätaloutta, biohiiltä, pienpuustoa, puutuhkaa ja metsäteitä peilataan.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1823013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1F9C3A-29FD-47A7-B560-B1FAD23D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Systeemi- eli järjestelmäajattelu 4/7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CF434B-9EE0-4A85-A97F-053E38035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Turvallinen tie edetä laskennoissa on ottaa oppia ja mallia aikaisemmista analyyseistä, ja soveltaa oppimaansa. </a:t>
            </a:r>
          </a:p>
          <a:p>
            <a:r>
              <a:rPr lang="fi-FI"/>
              <a:t>Vertaisarvioidut tieteelliset julkaisut ovat tärkeä parhaan käytettävissä olevan tiedon ja laskentamenetelmien lähde. </a:t>
            </a:r>
          </a:p>
          <a:p>
            <a:r>
              <a:rPr lang="fi-FI"/>
              <a:t>Energia- ja päästölaskennoissa yhteistyö alan koulutuksen saaneiden asiantuntijoiden kanssa on hyödyllistä oman oppimisen ja opettelun ohella.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432FD3-6FE7-4BEB-A732-450828C0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9162568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CF6BBC-5443-4497-9FF1-37A29B28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Systeemi- eli järjestelmäajattelu 5/7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C17322-DFB4-4098-8669-33E8D27C7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De </a:t>
            </a:r>
            <a:r>
              <a:rPr lang="fi-FI" dirty="0" err="1"/>
              <a:t>Rosnay</a:t>
            </a:r>
            <a:r>
              <a:rPr lang="fi-FI" dirty="0"/>
              <a:t> (1975) on esittänyt kaikille järjestelmille yhteiset </a:t>
            </a:r>
            <a:r>
              <a:rPr lang="fi-FI" b="1" dirty="0"/>
              <a:t>rakenteelliset</a:t>
            </a:r>
            <a:r>
              <a:rPr lang="fi-FI" dirty="0"/>
              <a:t> </a:t>
            </a:r>
            <a:r>
              <a:rPr lang="fi-FI" b="1" dirty="0"/>
              <a:t>ominaispiirteet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Järjestelmän raja, joka erottaa sen ulkopuolisesta maailmasta (solumembraani, ihmisen iho, kaupungin muuri tai valtion raja). </a:t>
            </a:r>
          </a:p>
          <a:p>
            <a:pPr lvl="1"/>
            <a:r>
              <a:rPr lang="fi-FI" dirty="0"/>
              <a:t>Elementit tai komponentit, jotka voidaan laskea ja luokitella kategorioihin (solun molekyylit, asukkaat, henkilökunta, koneet, raha, tuotteet). </a:t>
            </a:r>
          </a:p>
          <a:p>
            <a:pPr lvl="1"/>
            <a:r>
              <a:rPr lang="fi-FI" dirty="0"/>
              <a:t>Varastot, joissa energiaa, informaatiota ja materiaaleja voidaan varastoida (ilmakehä, sedimentit, tietopankit, pääomavarastot, kirjastot).</a:t>
            </a:r>
          </a:p>
          <a:p>
            <a:pPr lvl="1"/>
            <a:r>
              <a:rPr lang="fi-FI" dirty="0"/>
              <a:t>Kommunikointiverkosto: energian, materiaalin ja informaation vaihto elementtien ja varastojen välillä (putket, kaapelit, johdot, hermosto, verisuonisto, tiet tai kanaalit).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C4F87A8-9DD1-411D-83F5-AE7B3AE8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8542542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EE0162-EB2A-43F2-BE46-9A287922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6" y="187840"/>
            <a:ext cx="10515600" cy="1325563"/>
          </a:xfrm>
        </p:spPr>
        <p:txBody>
          <a:bodyPr/>
          <a:lstStyle/>
          <a:p>
            <a:r>
              <a:rPr lang="fi-FI" dirty="0"/>
              <a:t>Systeemi- eli järjestelmäajattelu 6/7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82210F-3B0D-4812-B036-96C89CFB2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5" y="1461719"/>
            <a:ext cx="10854943" cy="3527212"/>
          </a:xfrm>
        </p:spPr>
        <p:txBody>
          <a:bodyPr>
            <a:noAutofit/>
          </a:bodyPr>
          <a:lstStyle/>
          <a:p>
            <a:r>
              <a:rPr lang="fi-FI" sz="2600" dirty="0"/>
              <a:t>De </a:t>
            </a:r>
            <a:r>
              <a:rPr lang="fi-FI" sz="2600" dirty="0" err="1"/>
              <a:t>Rosnay</a:t>
            </a:r>
            <a:r>
              <a:rPr lang="fi-FI" sz="2600" dirty="0"/>
              <a:t> (1975) on esittänyt lisäksi kaikille järjestelmille yhteiset </a:t>
            </a:r>
            <a:r>
              <a:rPr lang="fi-FI" sz="2600" b="1" dirty="0"/>
              <a:t>toiminnalliset ominaispiirteet</a:t>
            </a:r>
            <a:r>
              <a:rPr lang="fi-FI" sz="2600" dirty="0"/>
              <a:t>:</a:t>
            </a:r>
          </a:p>
          <a:p>
            <a:pPr lvl="1"/>
            <a:r>
              <a:rPr lang="fi-FI" sz="2200" dirty="0"/>
              <a:t>energian, informaation ja materiaalien virrat, jotka kiertävät varastojen välillä (rahavirrat, tuotevirrat tai ihmisvirrat. Ilmaistaan määränä/aikayksikkö. Virrat voivat kasvattaa tai pienentää varastoja). </a:t>
            </a:r>
          </a:p>
          <a:p>
            <a:pPr lvl="1"/>
            <a:r>
              <a:rPr lang="fi-FI" sz="2200" dirty="0"/>
              <a:t>Venttiilit, jotka säätelevät virtojen voimakkuuksia (tehtaanjohtaja, instituutio tai katalyytti, joka muuntaa informaation toiminnaksi. Venttiili voi joko kasvattaa tai pienentää virran intensiteettiä). </a:t>
            </a:r>
          </a:p>
          <a:p>
            <a:pPr lvl="1"/>
            <a:r>
              <a:rPr lang="fi-FI" sz="2200" dirty="0"/>
              <a:t>Viiveet, jotka ovat seurausta virtojen nopeuksien vaihteluista, varastointiajoista tai kitkasta järjestelmän elementtien välillä.  </a:t>
            </a:r>
          </a:p>
          <a:p>
            <a:pPr lvl="1"/>
            <a:r>
              <a:rPr lang="fi-FI" sz="2200" dirty="0" err="1"/>
              <a:t>Palauteloopit</a:t>
            </a:r>
            <a:r>
              <a:rPr lang="fi-FI" sz="2200" dirty="0"/>
              <a:t> tai </a:t>
            </a:r>
            <a:r>
              <a:rPr lang="fi-FI" sz="2200" dirty="0" err="1"/>
              <a:t>informaatioloopit</a:t>
            </a:r>
            <a:r>
              <a:rPr lang="fi-FI" sz="2200" dirty="0"/>
              <a:t> (yhdistävät varastojen, viiveiden, venttiilien ja virtojen vaikutuksia). 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6A0B05E-581C-495E-AD38-6B90354F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4848277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5BC4E4-0753-45E1-B42E-2A9E3E84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Systeemi- eli järjestelmäajattelu 7/7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9DCFCD-C145-4C3F-8E00-634159E25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400" b="1" dirty="0"/>
              <a:t>Järjestelmien kuvaaminen ja mallintaminen</a:t>
            </a:r>
          </a:p>
          <a:p>
            <a:pPr lvl="1"/>
            <a:r>
              <a:rPr lang="fi-FI" sz="2200" dirty="0"/>
              <a:t>todellisuutta täytyy yksinkertaistaa </a:t>
            </a:r>
          </a:p>
          <a:p>
            <a:pPr lvl="1"/>
            <a:r>
              <a:rPr lang="fi-FI" sz="2200" dirty="0"/>
              <a:t>järjestelmämallin on kompromissiratkaisu; yksityiskohtia pois </a:t>
            </a:r>
          </a:p>
          <a:p>
            <a:pPr lvl="1"/>
            <a:r>
              <a:rPr lang="fi-FI" sz="2200" dirty="0"/>
              <a:t>jos tärkeitä komponentteja pois: mallista liian yksinkertainen</a:t>
            </a:r>
          </a:p>
          <a:p>
            <a:pPr lvl="1"/>
            <a:r>
              <a:rPr lang="fi-FI" sz="2200" dirty="0"/>
              <a:t>jos malliin mukaan liikaa yksityiskohtia: ymmärrys hukkuu yksityiskohtiin </a:t>
            </a:r>
          </a:p>
          <a:p>
            <a:pPr lvl="1"/>
            <a:r>
              <a:rPr lang="fi-FI" sz="2200" dirty="0"/>
              <a:t>hyvä yksinkertaistus sellainen, jossa menetetään mahdollisimman vähän informaatiota samalla kun järjestelmän kompleksisuutta saadaan vähennettyä </a:t>
            </a:r>
          </a:p>
          <a:p>
            <a:pPr lvl="1"/>
            <a:r>
              <a:rPr lang="fi-FI" sz="2200" dirty="0"/>
              <a:t>valmiilla mallilla simuloidaan eli jäljitetään todellisuutta. Saadaan tietoa järjestelmän osien vuorovaikutuksista ja järjestelmän käyttäytymisestä kokonaisuutena. </a:t>
            </a:r>
          </a:p>
          <a:p>
            <a:pPr lvl="1"/>
            <a:r>
              <a:rPr lang="fi-FI" sz="2200" dirty="0"/>
              <a:t>malli kuvaa ilmiöitä tiivistetyssä ajassa ja/tai alueella.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346A8AE-6AF7-4557-BF35-861EB4A9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6478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Metsätalouden biologinen, taloudellinen ja teknologinen perusta (kuva oikealla)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3D0B093-067E-4323-825B-232E7437D9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8121" y="2375844"/>
            <a:ext cx="3869192" cy="3100085"/>
          </a:xfrm>
          <a:prstGeom prst="rect">
            <a:avLst/>
          </a:prstGeom>
        </p:spPr>
      </p:pic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01687BF9-F8C6-40A8-A93E-1AA8D4659D3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10999"/>
            <a:ext cx="5181600" cy="3629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03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AD0440-373C-4EBC-8F75-66255C4C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Tarkastelukehikon osat koostuvat seuraavista elementeistä: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AEBA7B-4D88-4D3A-ABC9-26BE889A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Metsänhoito 			metsän kasvatus ja uudistaminen</a:t>
            </a:r>
          </a:p>
          <a:p>
            <a:r>
              <a:rPr lang="fi-FI" dirty="0"/>
              <a:t>Puun tuottaminen 		puun tuottajan näkökulma, myös €</a:t>
            </a:r>
          </a:p>
          <a:p>
            <a:r>
              <a:rPr lang="fi-FI" dirty="0"/>
              <a:t>Puun kysyntä ja tarjonta		puunjalostus, puumarkkinat </a:t>
            </a:r>
          </a:p>
          <a:p>
            <a:r>
              <a:rPr lang="fi-FI" dirty="0"/>
              <a:t>Metsäteknologia			puunkorjuu, kaukokuljetus, muut</a:t>
            </a:r>
          </a:p>
          <a:p>
            <a:r>
              <a:rPr lang="fi-FI" dirty="0"/>
              <a:t>Monimuotoisuus:			metsänhoito, vesistövaikutukset</a:t>
            </a:r>
          </a:p>
          <a:p>
            <a:r>
              <a:rPr lang="fi-FI" dirty="0"/>
              <a:t>Vesistövaikutukset:		liittyy lähes kaikkiin toimenpiteisiin</a:t>
            </a:r>
          </a:p>
          <a:p>
            <a:r>
              <a:rPr lang="fi-FI" dirty="0"/>
              <a:t>Hiili- ja kasvihuonekaasut:	liittyy lähes kaikkiin toimenpiteisiin</a:t>
            </a:r>
          </a:p>
          <a:p>
            <a:r>
              <a:rPr lang="fi-FI" dirty="0"/>
              <a:t>Metsien kasvun lisääminen:	mm. lannoitukset ja metsittäminen	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93D24D-7BEA-40DD-9942-DDB11525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12220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5FA0A0-EE65-470B-AA8B-6106B64D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Kiertotalousnäkökulmia tuodaan esiin esittämällä kiertojen liittyviä tekijöitä: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23F570-63D2-4A84-80FD-A872FAC1F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/>
              <a:t>systeemin rajauksen mahdollisuudet (bottom-up- periaatteella eli alhaalta ylöspäin)</a:t>
            </a:r>
          </a:p>
          <a:p>
            <a:r>
              <a:rPr lang="fi-FI"/>
              <a:t>materiaalikierron elementit (puun, jalosteiden ja muiden fyysisten virtojen kulku)</a:t>
            </a:r>
          </a:p>
          <a:p>
            <a:r>
              <a:rPr lang="fi-FI"/>
              <a:t>energiataseet (fossiilisten ja uusiutuvien tuotanto ja käyttö)</a:t>
            </a:r>
          </a:p>
          <a:p>
            <a:r>
              <a:rPr lang="fi-FI"/>
              <a:t>hiilitaseet (puuston ja maaperän hiilen määrän muutokset)</a:t>
            </a:r>
          </a:p>
          <a:p>
            <a:r>
              <a:rPr lang="fi-FI"/>
              <a:t>digitalisaation rooli ja tiedon lähteet (hahmotellaan arvoketjuja)</a:t>
            </a:r>
          </a:p>
          <a:p>
            <a:r>
              <a:rPr lang="fi-FI"/>
              <a:t>toimialojen rajapinnat (uusien innovaatioiden mahdolliset syntypaikat)</a:t>
            </a:r>
          </a:p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E3C103-FFE7-4C4D-A434-257C8EF9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61455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39780D-A5AD-4C9F-BA30-96177FC9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43" y="1386478"/>
            <a:ext cx="10515600" cy="2401751"/>
          </a:xfrm>
        </p:spPr>
        <p:txBody>
          <a:bodyPr>
            <a:normAutofit/>
          </a:bodyPr>
          <a:lstStyle/>
          <a:p>
            <a:r>
              <a:rPr lang="fi-FI" sz="4400" dirty="0"/>
              <a:t>2. Turvemaiden metsätalous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AE0B57-1567-4561-9AA3-7804011E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213189709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427W7XWPXQD2-403814790-1590</_dlc_DocId>
    <_dlc_DocIdUrl xmlns="76865ef9-df32-4c37-ae45-f9784eb47bff">
      <Url>https://tt.eduuni.fi/sites/luc-lapinamk-extra/kiertotalousosaamista-ammattikorkeakouluihin/_layouts/15/DocIdRedir.aspx?ID=427W7XWPXQD2-403814790-1590</Url>
      <Description>427W7XWPXQD2-403814790-1590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45E855-3A02-4BAE-B75B-409022FD480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11FB009-BD01-46A5-8707-C89D1C4FBDB4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7e9e6169-ad39-4139-80cb-366121f0def0"/>
    <ds:schemaRef ds:uri="http://purl.org/dc/elements/1.1/"/>
    <ds:schemaRef ds:uri="76865ef9-df32-4c37-ae45-f9784eb47bff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A295B2-FAEA-404F-B67E-2F6DC4573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68FDA8B-CD65-4CD9-97D8-FB5AB53E6C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2685</Words>
  <Application>Microsoft Office PowerPoint</Application>
  <PresentationFormat>Widescreen</PresentationFormat>
  <Paragraphs>484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Microsoft Sans Serif</vt:lpstr>
      <vt:lpstr>1_Mukautettu suunnittelumalli</vt:lpstr>
      <vt:lpstr>Metsäperäiset kierrot</vt:lpstr>
      <vt:lpstr>Metsäperäiset kierrot</vt:lpstr>
      <vt:lpstr>Opintojakson suoritusehdotuksia</vt:lpstr>
      <vt:lpstr>Sisältö</vt:lpstr>
      <vt:lpstr>1. Johdanto</vt:lpstr>
      <vt:lpstr>Metsätalouden biologinen, taloudellinen ja teknologinen perusta (kuva oikealla)</vt:lpstr>
      <vt:lpstr>Tarkastelukehikon osat koostuvat seuraavista elementeistä:</vt:lpstr>
      <vt:lpstr>Kiertotalousnäkökulmia tuodaan esiin esittämällä kiertojen liittyviä tekijöitä:</vt:lpstr>
      <vt:lpstr>2. Turvemaiden metsätalous</vt:lpstr>
      <vt:lpstr>Tilannekuvaus: turvemaat</vt:lpstr>
      <vt:lpstr>Haasteita (1/2): turvemaat</vt:lpstr>
      <vt:lpstr>Haasteita (2/2): turvemaat</vt:lpstr>
      <vt:lpstr>Kiertotalousnäkökulma</vt:lpstr>
      <vt:lpstr>Systeemin rajaus, kierrot ja taseet: turvemaat</vt:lpstr>
      <vt:lpstr>Digitalisaatio ja tiedon lähteet: turvemaat</vt:lpstr>
      <vt:lpstr>Toimialojen rajapinnat: turvemaat</vt:lpstr>
      <vt:lpstr>3. Metsätiet</vt:lpstr>
      <vt:lpstr>Tilannekuvaus: metsätiet</vt:lpstr>
      <vt:lpstr>Haasteita: metsätiet</vt:lpstr>
      <vt:lpstr>Kiertotalousnäkökulma</vt:lpstr>
      <vt:lpstr>Systeemin rajaus, kierrot ja taseet: metsätiet</vt:lpstr>
      <vt:lpstr>Digitalisaatio ja tiedon lähteet: metsätiet</vt:lpstr>
      <vt:lpstr>Toimialojen rajapinnat: metsätiet</vt:lpstr>
      <vt:lpstr>4. Pienpuusto</vt:lpstr>
      <vt:lpstr>Tilannekuvaus: pienpuusto</vt:lpstr>
      <vt:lpstr>Haasteita: pienpuusto</vt:lpstr>
      <vt:lpstr>Kiertotalousnäkökulma</vt:lpstr>
      <vt:lpstr>Systeemin rajaus, kierrot ja taseet: pienpuusto</vt:lpstr>
      <vt:lpstr>Hankkeita ja sovelluksia: pienpuusto</vt:lpstr>
      <vt:lpstr>Digitalisaatio ja tiedon lähteet: pienpuusto</vt:lpstr>
      <vt:lpstr>Toimialojen rajapinnat: pienpuusto</vt:lpstr>
      <vt:lpstr>5. Biohiili</vt:lpstr>
      <vt:lpstr>Tilannekuvaus: biohiili</vt:lpstr>
      <vt:lpstr>Haasteita: biohiili</vt:lpstr>
      <vt:lpstr>Kiertotalousnäkökulma</vt:lpstr>
      <vt:lpstr>Systeemin rajaus, kierrot ja taseet: biohiili</vt:lpstr>
      <vt:lpstr>Digitalisaatio ja tiedon lähteet: biohiili</vt:lpstr>
      <vt:lpstr>Toimialojen rajapinnat: biohiili</vt:lpstr>
      <vt:lpstr>6. Puutuhka</vt:lpstr>
      <vt:lpstr>Tilannekuvaus: puutuhka</vt:lpstr>
      <vt:lpstr>Haasteet: puutuhka</vt:lpstr>
      <vt:lpstr>Kiertotalousnäkökulma</vt:lpstr>
      <vt:lpstr>Systeemin rajaus, kierrot ja taseet: puutuhka</vt:lpstr>
      <vt:lpstr>Digitalisaatio ja tiedon lähteet: puutuhka</vt:lpstr>
      <vt:lpstr>Toimialojen rajapinnat: puutuhka</vt:lpstr>
      <vt:lpstr>Metsäperäisten kiertojen systeemianalyysin perusteita</vt:lpstr>
      <vt:lpstr>Systeemi- eli järjestelmäajattelu 1/7</vt:lpstr>
      <vt:lpstr>Systeemi- eli järjestelmäajattelu 2/7</vt:lpstr>
      <vt:lpstr>Systeemi- eli järjestelmäajattelu 3/7</vt:lpstr>
      <vt:lpstr>Systeemi- eli järjestelmäajattelu 4/7</vt:lpstr>
      <vt:lpstr>Systeemi- eli järjestelmäajattelu 5/7</vt:lpstr>
      <vt:lpstr>Systeemi- eli järjestelmäajattelu 6/7</vt:lpstr>
      <vt:lpstr>Systeemi- eli järjestelmäajattelu 7/7</vt:lpstr>
    </vt:vector>
  </TitlesOfParts>
  <Company>Turun 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Virta Marketta</dc:creator>
  <cp:lastModifiedBy>Marita Hiipakka (TAMK)</cp:lastModifiedBy>
  <cp:revision>43</cp:revision>
  <dcterms:created xsi:type="dcterms:W3CDTF">2019-02-14T13:35:11Z</dcterms:created>
  <dcterms:modified xsi:type="dcterms:W3CDTF">2020-12-18T07:55:29Z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0x010100844F74372C55FE4B821D5F2378F4B2BA</vt:lpwstr>
  </property>
  <property fmtid="{D5CDD505-2E9C-101B-9397-08002B2CF9AE}" pid="3" name="_dlc_DocIdItemGuid">
    <vt:lpwstr>db07e57f-cb60-4b3f-b533-83c4734a93b9</vt:lpwstr>
  </property>
</Properties>
</file>