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37.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27.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5.xml" ContentType="application/vnd.openxmlformats-officedocument.drawingml.diagramStyle+xml"/>
  <Override PartName="/ppt/notesMasters/notesMaster1.xml" ContentType="application/vnd.openxmlformats-officedocument.presentationml.notesMaster+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ommentAuthors.xml" ContentType="application/vnd.openxmlformats-officedocument.presentationml.commentAuthor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1.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7.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7.xml" ContentType="application/vnd.openxmlformats-officedocument.drawingml.diagramStyl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2.xml" ContentType="application/vnd.openxmlformats-officedocument.theme+xml"/>
  <Override PartName="/ppt/diagrams/colors7.xml" ContentType="application/vnd.openxmlformats-officedocument.drawingml.diagramColors+xml"/>
  <Override PartName="/ppt/diagrams/drawing7.xml" ContentType="application/vnd.ms-office.drawingml.diagramDrawing+xml"/>
  <Override PartName="/ppt/diagrams/layout2.xml" ContentType="application/vnd.openxmlformats-officedocument.drawingml.diagramLayout+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63" r:id="rId2"/>
    <p:sldId id="339" r:id="rId3"/>
    <p:sldId id="262" r:id="rId4"/>
    <p:sldId id="482" r:id="rId5"/>
    <p:sldId id="264" r:id="rId6"/>
    <p:sldId id="347" r:id="rId7"/>
    <p:sldId id="525" r:id="rId8"/>
    <p:sldId id="351" r:id="rId9"/>
    <p:sldId id="282" r:id="rId10"/>
    <p:sldId id="336" r:id="rId11"/>
    <p:sldId id="266" r:id="rId12"/>
    <p:sldId id="353" r:id="rId13"/>
    <p:sldId id="265" r:id="rId14"/>
    <p:sldId id="273" r:id="rId15"/>
    <p:sldId id="274" r:id="rId16"/>
    <p:sldId id="276" r:id="rId17"/>
    <p:sldId id="277" r:id="rId18"/>
    <p:sldId id="275" r:id="rId19"/>
    <p:sldId id="278" r:id="rId20"/>
    <p:sldId id="279" r:id="rId21"/>
    <p:sldId id="280" r:id="rId22"/>
    <p:sldId id="281" r:id="rId23"/>
    <p:sldId id="458" r:id="rId24"/>
    <p:sldId id="518" r:id="rId25"/>
    <p:sldId id="284" r:id="rId26"/>
    <p:sldId id="509" r:id="rId27"/>
    <p:sldId id="459" r:id="rId28"/>
    <p:sldId id="497" r:id="rId29"/>
    <p:sldId id="498" r:id="rId30"/>
    <p:sldId id="405" r:id="rId31"/>
    <p:sldId id="412" r:id="rId32"/>
    <p:sldId id="413" r:id="rId33"/>
    <p:sldId id="414" r:id="rId34"/>
    <p:sldId id="415" r:id="rId35"/>
    <p:sldId id="416" r:id="rId36"/>
    <p:sldId id="417" r:id="rId37"/>
    <p:sldId id="418" r:id="rId38"/>
    <p:sldId id="496" r:id="rId39"/>
    <p:sldId id="419" r:id="rId40"/>
    <p:sldId id="499" r:id="rId41"/>
    <p:sldId id="519" r:id="rId42"/>
    <p:sldId id="429" r:id="rId43"/>
    <p:sldId id="422" r:id="rId44"/>
    <p:sldId id="503" r:id="rId45"/>
    <p:sldId id="463" r:id="rId46"/>
    <p:sldId id="462" r:id="rId47"/>
    <p:sldId id="423" r:id="rId48"/>
    <p:sldId id="354" r:id="rId49"/>
    <p:sldId id="520" r:id="rId50"/>
    <p:sldId id="399" r:id="rId51"/>
    <p:sldId id="400" r:id="rId52"/>
    <p:sldId id="426" r:id="rId53"/>
    <p:sldId id="524" r:id="rId54"/>
    <p:sldId id="521" r:id="rId55"/>
    <p:sldId id="427" r:id="rId56"/>
    <p:sldId id="428" r:id="rId57"/>
    <p:sldId id="452" r:id="rId58"/>
    <p:sldId id="454" r:id="rId59"/>
    <p:sldId id="402" r:id="rId60"/>
    <p:sldId id="507" r:id="rId61"/>
    <p:sldId id="488" r:id="rId62"/>
    <p:sldId id="513" r:id="rId63"/>
    <p:sldId id="514" r:id="rId64"/>
    <p:sldId id="489" r:id="rId65"/>
    <p:sldId id="491" r:id="rId66"/>
    <p:sldId id="495" r:id="rId67"/>
    <p:sldId id="506" r:id="rId68"/>
    <p:sldId id="504" r:id="rId69"/>
    <p:sldId id="296" r:id="rId70"/>
    <p:sldId id="515" r:id="rId71"/>
    <p:sldId id="516" r:id="rId72"/>
    <p:sldId id="485" r:id="rId73"/>
    <p:sldId id="486" r:id="rId74"/>
    <p:sldId id="484" r:id="rId75"/>
    <p:sldId id="523" r:id="rId76"/>
    <p:sldId id="522" r:id="rId77"/>
    <p:sldId id="487" r:id="rId78"/>
    <p:sldId id="493" r:id="rId79"/>
    <p:sldId id="492" r:id="rId80"/>
    <p:sldId id="435" r:id="rId81"/>
    <p:sldId id="510" r:id="rId82"/>
    <p:sldId id="512" r:id="rId83"/>
    <p:sldId id="511" r:id="rId84"/>
    <p:sldId id="494" r:id="rId85"/>
    <p:sldId id="479" r:id="rId86"/>
    <p:sldId id="480" r:id="rId87"/>
    <p:sldId id="481" r:id="rId88"/>
    <p:sldId id="508" r:id="rId8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Kukkasniemi (TAMK)" initials="NK(" lastIdx="2" clrIdx="0">
    <p:extLst>
      <p:ext uri="{19B8F6BF-5375-455C-9EA6-DF929625EA0E}">
        <p15:presenceInfo xmlns:p15="http://schemas.microsoft.com/office/powerpoint/2012/main" userId="S::nina.kukkasniemi@tuni.fi::475c3659-4520-4bf8-8d39-06a4c884c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DEEE"/>
    <a:srgbClr val="5BD581"/>
    <a:srgbClr val="36FF31"/>
    <a:srgbClr val="D9C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19" autoAdjust="0"/>
  </p:normalViewPr>
  <p:slideViewPr>
    <p:cSldViewPr snapToGrid="0">
      <p:cViewPr varScale="1">
        <p:scale>
          <a:sx n="39" d="100"/>
          <a:sy n="39" d="100"/>
        </p:scale>
        <p:origin x="2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9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85.jpe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https://tuni-my.sharepoint.com/personal/nina_kukkasniemi_tuni_fi/Documents/Kierto%20AMK/Book2.xlsx" TargetMode="External"/><Relationship Id="rId4" Type="http://schemas.openxmlformats.org/officeDocument/2006/relationships/image" Target="../media/image86.jpg"/></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tuni-my.sharepoint.com/personal/nina_kukkasniemi_tuni_fi/Documents/Kierto%20AMK/Book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00-4E10-A1B6-69E4B74E284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00-4E10-A1B6-69E4B74E2843}"/>
              </c:ext>
            </c:extLst>
          </c:dPt>
          <c:dPt>
            <c:idx val="2"/>
            <c:bubble3D val="0"/>
            <c:explosion val="23"/>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00-4E10-A1B6-69E4B74E284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00-4E10-A1B6-69E4B74E2843}"/>
              </c:ext>
            </c:extLst>
          </c:dPt>
          <c:dLbls>
            <c:dLbl>
              <c:idx val="0"/>
              <c:layout>
                <c:manualLayout>
                  <c:x val="-5.6729191367812272E-2"/>
                  <c:y val="4.357308914779038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0138775087219272"/>
                      <c:h val="0.11561362642429875"/>
                    </c:manualLayout>
                  </c15:layout>
                </c:ext>
                <c:ext xmlns:c16="http://schemas.microsoft.com/office/drawing/2014/chart" uri="{C3380CC4-5D6E-409C-BE32-E72D297353CC}">
                  <c16:uniqueId val="{00000001-D300-4E10-A1B6-69E4B74E2843}"/>
                </c:ext>
              </c:extLst>
            </c:dLbl>
            <c:dLbl>
              <c:idx val="2"/>
              <c:layout>
                <c:manualLayout>
                  <c:x val="-0.27953391824268969"/>
                  <c:y val="-8.3962402074949177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00-4E10-A1B6-69E4B74E2843}"/>
                </c:ext>
              </c:extLst>
            </c:dLbl>
            <c:dLbl>
              <c:idx val="3"/>
              <c:layout>
                <c:manualLayout>
                  <c:x val="6.8075104089132421E-2"/>
                  <c:y val="0.1045752538440284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bg2"/>
                      </a:solidFill>
                      <a:latin typeface="+mn-lt"/>
                      <a:ea typeface="+mn-ea"/>
                      <a:cs typeface="+mn-cs"/>
                    </a:defRPr>
                  </a:pPr>
                  <a:endParaRPr lang="fi-FI"/>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584252006255393"/>
                      <c:h val="0.27828606561426689"/>
                    </c:manualLayout>
                  </c15:layout>
                </c:ext>
                <c:ext xmlns:c16="http://schemas.microsoft.com/office/drawing/2014/chart" uri="{C3380CC4-5D6E-409C-BE32-E72D297353CC}">
                  <c16:uniqueId val="{00000007-D300-4E10-A1B6-69E4B74E28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2"/>
                    </a:solidFill>
                    <a:latin typeface="+mn-lt"/>
                    <a:ea typeface="+mn-ea"/>
                    <a:cs typeface="+mn-cs"/>
                  </a:defRPr>
                </a:pPr>
                <a:endParaRPr lang="fi-FI"/>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Sheet2!$C$13:$C$16</c:f>
              <c:strCache>
                <c:ptCount val="4"/>
                <c:pt idx="0">
                  <c:v>Ligniini (20-35 %)</c:v>
                </c:pt>
                <c:pt idx="1">
                  <c:v>Uuteaineet (2- 5 %)</c:v>
                </c:pt>
                <c:pt idx="2">
                  <c:v>Selluloosa (40-45 %)</c:v>
                </c:pt>
                <c:pt idx="3">
                  <c:v>Hemiselluloosa (25- 35 %)</c:v>
                </c:pt>
              </c:strCache>
            </c:strRef>
          </c:cat>
          <c:val>
            <c:numRef>
              <c:f>Sheet2!$D$13:$D$16</c:f>
              <c:numCache>
                <c:formatCode>General</c:formatCode>
                <c:ptCount val="4"/>
                <c:pt idx="0">
                  <c:v>25</c:v>
                </c:pt>
                <c:pt idx="1">
                  <c:v>3</c:v>
                </c:pt>
                <c:pt idx="2">
                  <c:v>42</c:v>
                </c:pt>
                <c:pt idx="3">
                  <c:v>30</c:v>
                </c:pt>
              </c:numCache>
            </c:numRef>
          </c:val>
          <c:extLst>
            <c:ext xmlns:c16="http://schemas.microsoft.com/office/drawing/2014/chart" uri="{C3380CC4-5D6E-409C-BE32-E72D297353CC}">
              <c16:uniqueId val="{00000008-D300-4E10-A1B6-69E4B74E284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37405463725729E-2"/>
          <c:y val="2.1724372029871011E-2"/>
          <c:w val="0.86458197231825584"/>
          <c:h val="0.8450145666618557"/>
        </c:manualLayout>
      </c:layout>
      <c:areaChart>
        <c:grouping val="standard"/>
        <c:varyColors val="0"/>
        <c:ser>
          <c:idx val="0"/>
          <c:order val="0"/>
          <c:tx>
            <c:strRef>
              <c:f>Sheet2!$D$10</c:f>
              <c:strCache>
                <c:ptCount val="1"/>
                <c:pt idx="0">
                  <c:v>paperin ja kartongin kulutus</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38100">
              <a:solidFill>
                <a:schemeClr val="accent1"/>
              </a:solidFill>
            </a:ln>
            <a:effectLst/>
          </c:spPr>
          <c:trendline>
            <c:spPr>
              <a:ln w="19050" cap="rnd">
                <a:solidFill>
                  <a:schemeClr val="accent1"/>
                </a:solidFill>
                <a:prstDash val="sysDot"/>
              </a:ln>
              <a:effectLst/>
            </c:spPr>
            <c:trendlineType val="linear"/>
            <c:dispRSqr val="0"/>
            <c:dispEq val="0"/>
          </c:trendline>
          <c:cat>
            <c:numRef>
              <c:f>Sheet2!$C$11:$C$28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Sheet2!$D$11:$D$28</c:f>
              <c:numCache>
                <c:formatCode>General</c:formatCode>
                <c:ptCount val="18"/>
                <c:pt idx="0">
                  <c:v>1115</c:v>
                </c:pt>
                <c:pt idx="1">
                  <c:v>1010</c:v>
                </c:pt>
                <c:pt idx="2">
                  <c:v>1111</c:v>
                </c:pt>
                <c:pt idx="3">
                  <c:v>1090</c:v>
                </c:pt>
                <c:pt idx="4">
                  <c:v>1135</c:v>
                </c:pt>
                <c:pt idx="5">
                  <c:v>1149</c:v>
                </c:pt>
                <c:pt idx="6">
                  <c:v>1195</c:v>
                </c:pt>
                <c:pt idx="7">
                  <c:v>1251</c:v>
                </c:pt>
                <c:pt idx="8">
                  <c:v>1272</c:v>
                </c:pt>
                <c:pt idx="9">
                  <c:v>1082</c:v>
                </c:pt>
                <c:pt idx="10">
                  <c:v>1123</c:v>
                </c:pt>
                <c:pt idx="11">
                  <c:v>1113</c:v>
                </c:pt>
                <c:pt idx="12">
                  <c:v>1063</c:v>
                </c:pt>
                <c:pt idx="13">
                  <c:v>1087</c:v>
                </c:pt>
                <c:pt idx="14">
                  <c:v>993</c:v>
                </c:pt>
                <c:pt idx="15">
                  <c:v>908</c:v>
                </c:pt>
                <c:pt idx="16">
                  <c:v>864</c:v>
                </c:pt>
                <c:pt idx="17">
                  <c:v>870</c:v>
                </c:pt>
              </c:numCache>
            </c:numRef>
          </c:val>
          <c:extLst>
            <c:ext xmlns:c16="http://schemas.microsoft.com/office/drawing/2014/chart" uri="{C3380CC4-5D6E-409C-BE32-E72D297353CC}">
              <c16:uniqueId val="{00000001-E4FB-4E50-8E98-E4B9A0A67479}"/>
            </c:ext>
          </c:extLst>
        </c:ser>
        <c:ser>
          <c:idx val="1"/>
          <c:order val="1"/>
          <c:tx>
            <c:strRef>
              <c:f>Sheet2!$E$10</c:f>
              <c:strCache>
                <c:ptCount val="1"/>
                <c:pt idx="0">
                  <c:v>talteenotto</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38100">
              <a:solidFill>
                <a:schemeClr val="accent6"/>
              </a:solidFill>
            </a:ln>
            <a:effectLst/>
          </c:spPr>
          <c:trendline>
            <c:spPr>
              <a:ln w="19050" cap="rnd">
                <a:solidFill>
                  <a:schemeClr val="accent6"/>
                </a:solidFill>
                <a:prstDash val="sysDot"/>
              </a:ln>
              <a:effectLst/>
            </c:spPr>
            <c:trendlineType val="linear"/>
            <c:dispRSqr val="0"/>
            <c:dispEq val="0"/>
          </c:trendline>
          <c:cat>
            <c:numRef>
              <c:f>Sheet2!$C$11:$C$28</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Sheet2!$E$11:$E$28</c:f>
              <c:numCache>
                <c:formatCode>General</c:formatCode>
                <c:ptCount val="18"/>
                <c:pt idx="0">
                  <c:v>734</c:v>
                </c:pt>
                <c:pt idx="1">
                  <c:v>740</c:v>
                </c:pt>
                <c:pt idx="2">
                  <c:v>765</c:v>
                </c:pt>
                <c:pt idx="3">
                  <c:v>749</c:v>
                </c:pt>
                <c:pt idx="4">
                  <c:v>796</c:v>
                </c:pt>
                <c:pt idx="5">
                  <c:v>791</c:v>
                </c:pt>
                <c:pt idx="6">
                  <c:v>825</c:v>
                </c:pt>
                <c:pt idx="7">
                  <c:v>845</c:v>
                </c:pt>
                <c:pt idx="8">
                  <c:v>813</c:v>
                </c:pt>
                <c:pt idx="9">
                  <c:v>725</c:v>
                </c:pt>
                <c:pt idx="10">
                  <c:v>737</c:v>
                </c:pt>
                <c:pt idx="11">
                  <c:v>735</c:v>
                </c:pt>
                <c:pt idx="12">
                  <c:v>704</c:v>
                </c:pt>
                <c:pt idx="13">
                  <c:v>710</c:v>
                </c:pt>
                <c:pt idx="14">
                  <c:v>662</c:v>
                </c:pt>
                <c:pt idx="15">
                  <c:v>636</c:v>
                </c:pt>
                <c:pt idx="16">
                  <c:v>560</c:v>
                </c:pt>
                <c:pt idx="17">
                  <c:v>570</c:v>
                </c:pt>
              </c:numCache>
            </c:numRef>
          </c:val>
          <c:extLst>
            <c:ext xmlns:c16="http://schemas.microsoft.com/office/drawing/2014/chart" uri="{C3380CC4-5D6E-409C-BE32-E72D297353CC}">
              <c16:uniqueId val="{00000003-E4FB-4E50-8E98-E4B9A0A67479}"/>
            </c:ext>
          </c:extLst>
        </c:ser>
        <c:dLbls>
          <c:showLegendKey val="0"/>
          <c:showVal val="0"/>
          <c:showCatName val="0"/>
          <c:showSerName val="0"/>
          <c:showPercent val="0"/>
          <c:showBubbleSize val="0"/>
        </c:dLbls>
        <c:axId val="580744120"/>
        <c:axId val="580743464"/>
      </c:areaChart>
      <c:catAx>
        <c:axId val="580744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0743464"/>
        <c:crosses val="autoZero"/>
        <c:auto val="1"/>
        <c:lblAlgn val="ctr"/>
        <c:lblOffset val="100"/>
        <c:noMultiLvlLbl val="0"/>
      </c:catAx>
      <c:valAx>
        <c:axId val="580743464"/>
        <c:scaling>
          <c:orientation val="minMax"/>
          <c:max val="13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0744120"/>
        <c:crosses val="autoZero"/>
        <c:crossBetween val="midCat"/>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zero"/>
    <c:showDLblsOverMax val="0"/>
  </c:chart>
  <c:spPr>
    <a:solidFill>
      <a:schemeClr val="bg1"/>
    </a:solidFill>
    <a:ln w="9525" cap="flat" cmpd="sng" algn="ctr">
      <a:noFill/>
      <a:round/>
    </a:ln>
    <a:effectLst/>
  </c:spPr>
  <c:txPr>
    <a:bodyPr/>
    <a:lstStyle/>
    <a:p>
      <a:pPr>
        <a:defRPr/>
      </a:pPr>
      <a:endParaRPr lang="fi-FI"/>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39"/>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E06A-4BF6-80C0-DF8466DCDB5A}"/>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E06A-4BF6-80C0-DF8466DCDB5A}"/>
              </c:ext>
            </c:extLst>
          </c:dPt>
          <c:val>
            <c:numRef>
              <c:f>Sheet1!$F$23:$F$24</c:f>
              <c:numCache>
                <c:formatCode>General</c:formatCode>
                <c:ptCount val="2"/>
                <c:pt idx="0">
                  <c:v>301166</c:v>
                </c:pt>
                <c:pt idx="1">
                  <c:v>68000</c:v>
                </c:pt>
              </c:numCache>
            </c:numRef>
          </c:val>
          <c:extLst>
            <c:ext xmlns:c16="http://schemas.microsoft.com/office/drawing/2014/chart" uri="{C3380CC4-5D6E-409C-BE32-E72D297353CC}">
              <c16:uniqueId val="{00000004-E06A-4BF6-80C0-DF8466DCDB5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06471269513965"/>
          <c:y val="0"/>
          <c:w val="0.6032855560390038"/>
          <c:h val="1"/>
        </c:manualLayout>
      </c:layout>
      <c:doughnut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BAEF-41F9-BB05-4CC10AEE19AD}"/>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BAEF-41F9-BB05-4CC10AEE19AD}"/>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BAEF-41F9-BB05-4CC10AEE19AD}"/>
              </c:ext>
            </c:extLst>
          </c:dPt>
          <c:cat>
            <c:strRef>
              <c:f>Sheet1!$C$25:$C$27</c:f>
              <c:strCache>
                <c:ptCount val="3"/>
                <c:pt idx="0">
                  <c:v>Kotitalouksen kuitupakkaukset kierrätykseen</c:v>
                </c:pt>
                <c:pt idx="1">
                  <c:v>Kaupan kuitupakkaukset kierrätykseen</c:v>
                </c:pt>
                <c:pt idx="2">
                  <c:v>Teollisuuden kuitupakkaukset kierrätykseen</c:v>
                </c:pt>
              </c:strCache>
            </c:strRef>
          </c:cat>
          <c:val>
            <c:numRef>
              <c:f>Sheet1!$D$25:$D$27</c:f>
              <c:numCache>
                <c:formatCode>General</c:formatCode>
                <c:ptCount val="3"/>
              </c:numCache>
            </c:numRef>
          </c:val>
          <c:extLst>
            <c:ext xmlns:c16="http://schemas.microsoft.com/office/drawing/2014/chart" uri="{C3380CC4-5D6E-409C-BE32-E72D297353CC}">
              <c16:uniqueId val="{00000006-BAEF-41F9-BB05-4CC10AEE19AD}"/>
            </c:ext>
          </c:extLst>
        </c:ser>
        <c:ser>
          <c:idx val="1"/>
          <c:order val="1"/>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8-BAEF-41F9-BB05-4CC10AEE19AD}"/>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A-BAEF-41F9-BB05-4CC10AEE19AD}"/>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C-BAEF-41F9-BB05-4CC10AEE19AD}"/>
              </c:ext>
            </c:extLst>
          </c:dPt>
          <c:cat>
            <c:strRef>
              <c:f>Sheet1!$C$25:$C$27</c:f>
              <c:strCache>
                <c:ptCount val="3"/>
                <c:pt idx="0">
                  <c:v>Kotitalouksen kuitupakkaukset kierrätykseen</c:v>
                </c:pt>
                <c:pt idx="1">
                  <c:v>Kaupan kuitupakkaukset kierrätykseen</c:v>
                </c:pt>
                <c:pt idx="2">
                  <c:v>Teollisuuden kuitupakkaukset kierrätykseen</c:v>
                </c:pt>
              </c:strCache>
            </c:strRef>
          </c:cat>
          <c:val>
            <c:numRef>
              <c:f>Sheet1!$E$25:$E$27</c:f>
              <c:numCache>
                <c:formatCode>General</c:formatCode>
                <c:ptCount val="3"/>
                <c:pt idx="0">
                  <c:v>50346</c:v>
                </c:pt>
                <c:pt idx="1">
                  <c:v>177848</c:v>
                </c:pt>
                <c:pt idx="2">
                  <c:v>72972</c:v>
                </c:pt>
              </c:numCache>
            </c:numRef>
          </c:val>
          <c:extLst>
            <c:ext xmlns:c16="http://schemas.microsoft.com/office/drawing/2014/chart" uri="{C3380CC4-5D6E-409C-BE32-E72D297353CC}">
              <c16:uniqueId val="{0000000D-BAEF-41F9-BB05-4CC10AEE19A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4_1" csCatId="accent4" phldr="1"/>
      <dgm:spPr/>
    </dgm:pt>
    <dgm:pt modelId="{999BC68E-D196-4095-B32B-0D2FA50707EB}">
      <dgm:prSet phldrT="[Text]" custT="1"/>
      <dgm:spPr/>
      <dgm:t>
        <a:bodyPr/>
        <a:lstStyle/>
        <a:p>
          <a:r>
            <a:rPr lang="en-US" sz="1400" dirty="0" err="1"/>
            <a:t>Meesan</a:t>
          </a:r>
          <a:r>
            <a:rPr lang="en-US" sz="1400" dirty="0"/>
            <a:t> </a:t>
          </a:r>
          <a:r>
            <a:rPr lang="en-US" sz="1400" dirty="0" err="1"/>
            <a:t>poltto</a:t>
          </a:r>
          <a:endParaRPr lang="en-US" sz="1400" dirty="0"/>
        </a:p>
      </dgm:t>
    </dgm:pt>
    <dgm:pt modelId="{8E9CCF78-F09F-4A01-B0ED-31E944005B73}" type="parTrans" cxnId="{BCFE318A-54B5-4B93-AA75-00D1A6B7DD3F}">
      <dgm:prSet/>
      <dgm:spPr/>
      <dgm:t>
        <a:bodyPr/>
        <a:lstStyle/>
        <a:p>
          <a:endParaRPr lang="en-US"/>
        </a:p>
      </dgm:t>
    </dgm:pt>
    <dgm:pt modelId="{8207D532-5122-4DC7-B38F-90729ADE0168}" type="sibTrans" cxnId="{BCFE318A-54B5-4B93-AA75-00D1A6B7DD3F}">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1" custLinFactNeighborX="-91061" custLinFactNeighborY="-5358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1">
        <dgm:presLayoutVars>
          <dgm:chMax val="0"/>
          <dgm:chPref val="0"/>
          <dgm:bulletEnabled val="1"/>
        </dgm:presLayoutVars>
      </dgm:prSet>
      <dgm:spPr/>
    </dgm:pt>
    <dgm:pt modelId="{3C5873D7-CC8B-415C-9944-41CAB28F684E}" type="pres">
      <dgm:prSet presAssocID="{8207D532-5122-4DC7-B38F-90729ADE0168}" presName="arrowWedge1single" presStyleLbl="fgSibTrans2D1" presStyleIdx="0" presStyleCnt="1"/>
      <dgm:spPr/>
    </dgm:pt>
  </dgm:ptLst>
  <dgm:cxnLst>
    <dgm:cxn modelId="{4C1CEC31-2B53-408A-9328-0047F98FC1C0}" type="presOf" srcId="{999BC68E-D196-4095-B32B-0D2FA50707EB}" destId="{E98808ED-A435-4138-8E14-54E2204E71F3}" srcOrd="1" destOrd="0" presId="urn:microsoft.com/office/officeart/2005/8/layout/cycle8"/>
    <dgm:cxn modelId="{BCFE318A-54B5-4B93-AA75-00D1A6B7DD3F}" srcId="{CB6E474F-256A-43F5-9B41-627EE3E0E2A9}" destId="{999BC68E-D196-4095-B32B-0D2FA50707EB}" srcOrd="0" destOrd="0" parTransId="{8E9CCF78-F09F-4A01-B0ED-31E944005B73}" sibTransId="{8207D532-5122-4DC7-B38F-90729ADE0168}"/>
    <dgm:cxn modelId="{2A28CAA7-1824-4E4A-B182-DC7A8DD32D7C}" type="presOf" srcId="{999BC68E-D196-4095-B32B-0D2FA50707EB}" destId="{2A7105B5-995F-409D-97B5-FE36CF2EB3F8}" srcOrd="0"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BD51FE0C-02C0-4D15-80EB-89741ACF8DA3}" type="presParOf" srcId="{508B0C03-CAA7-4E4B-8587-9AE813DEE314}" destId="{3C5873D7-CC8B-415C-9944-41CAB28F684E}"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567399-C4D5-48ED-856E-A390351F5AA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D5A4070B-6F14-4BD1-8F6A-B7C0DFC43E55}">
      <dgm:prSet phldrT="[Text]" custT="1"/>
      <dgm:spPr/>
      <dgm:t>
        <a:bodyPr/>
        <a:lstStyle/>
        <a:p>
          <a:r>
            <a:rPr lang="en-US" sz="1200" dirty="0" err="1">
              <a:solidFill>
                <a:schemeClr val="tx1"/>
              </a:solidFill>
            </a:rPr>
            <a:t>Myyntikanava</a:t>
          </a:r>
          <a:r>
            <a:rPr lang="en-US" sz="1200" dirty="0">
              <a:solidFill>
                <a:schemeClr val="tx1"/>
              </a:solidFill>
            </a:rPr>
            <a:t> ja </a:t>
          </a:r>
          <a:r>
            <a:rPr lang="en-US" sz="1200" dirty="0" err="1">
              <a:solidFill>
                <a:schemeClr val="tx1"/>
              </a:solidFill>
            </a:rPr>
            <a:t>toimitustavat</a:t>
          </a:r>
          <a:r>
            <a:rPr lang="en-US" sz="1200" dirty="0">
              <a:solidFill>
                <a:schemeClr val="tx1"/>
              </a:solidFill>
            </a:rPr>
            <a:t> (</a:t>
          </a:r>
          <a:r>
            <a:rPr lang="en-US" sz="1200" dirty="0" err="1">
              <a:solidFill>
                <a:schemeClr val="tx1"/>
              </a:solidFill>
            </a:rPr>
            <a:t>logistiikka</a:t>
          </a:r>
          <a:r>
            <a:rPr lang="en-US" sz="1200" dirty="0"/>
            <a:t>)</a:t>
          </a:r>
        </a:p>
      </dgm:t>
    </dgm:pt>
    <dgm:pt modelId="{20DC8DE3-5B58-4FBF-9E05-5217828379D7}" type="parTrans" cxnId="{47BF5F4D-A57A-4C07-AC3E-13C7CBDAE975}">
      <dgm:prSet/>
      <dgm:spPr/>
      <dgm:t>
        <a:bodyPr/>
        <a:lstStyle/>
        <a:p>
          <a:endParaRPr lang="en-US"/>
        </a:p>
      </dgm:t>
    </dgm:pt>
    <dgm:pt modelId="{53F62E7C-307D-43B5-89FC-9E80AE240E16}" type="sibTrans" cxnId="{47BF5F4D-A57A-4C07-AC3E-13C7CBDAE975}">
      <dgm:prSet/>
      <dgm:spPr/>
      <dgm:t>
        <a:bodyPr/>
        <a:lstStyle/>
        <a:p>
          <a:endParaRPr lang="en-US"/>
        </a:p>
      </dgm:t>
    </dgm:pt>
    <dgm:pt modelId="{41505F71-80B3-4C10-AC02-A221EB775F84}">
      <dgm:prSet phldrT="[Text]" custT="1"/>
      <dgm:spPr/>
      <dgm:t>
        <a:bodyPr/>
        <a:lstStyle/>
        <a:p>
          <a:r>
            <a:rPr lang="en-US" sz="1200" dirty="0" err="1">
              <a:solidFill>
                <a:schemeClr val="tx1"/>
              </a:solidFill>
            </a:rPr>
            <a:t>Pakkauksen</a:t>
          </a:r>
          <a:r>
            <a:rPr lang="en-US" sz="1200" dirty="0">
              <a:solidFill>
                <a:schemeClr val="tx1"/>
              </a:solidFill>
            </a:rPr>
            <a:t> </a:t>
          </a:r>
          <a:r>
            <a:rPr lang="en-US" sz="1200" dirty="0" err="1">
              <a:solidFill>
                <a:schemeClr val="tx1"/>
              </a:solidFill>
            </a:rPr>
            <a:t>valmistaja</a:t>
          </a:r>
          <a:r>
            <a:rPr lang="en-US" sz="1200" dirty="0">
              <a:solidFill>
                <a:schemeClr val="tx1"/>
              </a:solidFill>
            </a:rPr>
            <a:t> (</a:t>
          </a:r>
          <a:r>
            <a:rPr lang="en-US" sz="1200" dirty="0" err="1">
              <a:solidFill>
                <a:schemeClr val="tx1"/>
              </a:solidFill>
            </a:rPr>
            <a:t>tekniset</a:t>
          </a:r>
          <a:r>
            <a:rPr lang="en-US" sz="1200" dirty="0">
              <a:solidFill>
                <a:schemeClr val="tx1"/>
              </a:solidFill>
            </a:rPr>
            <a:t> </a:t>
          </a:r>
          <a:r>
            <a:rPr lang="en-US" sz="1200" dirty="0" err="1">
              <a:solidFill>
                <a:schemeClr val="tx1"/>
              </a:solidFill>
            </a:rPr>
            <a:t>rajoitteet</a:t>
          </a:r>
          <a:r>
            <a:rPr lang="en-US" sz="1200" dirty="0">
              <a:solidFill>
                <a:schemeClr val="tx1"/>
              </a:solidFill>
            </a:rPr>
            <a:t>, </a:t>
          </a:r>
          <a:r>
            <a:rPr lang="en-US" sz="1200" dirty="0" err="1">
              <a:solidFill>
                <a:schemeClr val="tx1"/>
              </a:solidFill>
            </a:rPr>
            <a:t>materiaalit</a:t>
          </a:r>
          <a:r>
            <a:rPr lang="en-US" sz="1200" dirty="0">
              <a:solidFill>
                <a:schemeClr val="tx1"/>
              </a:solidFill>
            </a:rPr>
            <a:t>)</a:t>
          </a:r>
        </a:p>
      </dgm:t>
    </dgm:pt>
    <dgm:pt modelId="{A3DA4CEE-7EC9-4900-9D5C-3C864F84AE78}" type="parTrans" cxnId="{02F7FC64-8082-4EAF-8FC6-755D572CFCEA}">
      <dgm:prSet/>
      <dgm:spPr/>
      <dgm:t>
        <a:bodyPr/>
        <a:lstStyle/>
        <a:p>
          <a:endParaRPr lang="en-US"/>
        </a:p>
      </dgm:t>
    </dgm:pt>
    <dgm:pt modelId="{85A4EE58-69C3-42EC-854A-3917776912B4}" type="sibTrans" cxnId="{02F7FC64-8082-4EAF-8FC6-755D572CFCEA}">
      <dgm:prSet/>
      <dgm:spPr/>
      <dgm:t>
        <a:bodyPr/>
        <a:lstStyle/>
        <a:p>
          <a:endParaRPr lang="en-US"/>
        </a:p>
      </dgm:t>
    </dgm:pt>
    <dgm:pt modelId="{7EC0EC3A-D48A-4D84-8530-82B6CB32F76E}">
      <dgm:prSet phldrT="[Text]" custT="1"/>
      <dgm:spPr/>
      <dgm:t>
        <a:bodyPr/>
        <a:lstStyle/>
        <a:p>
          <a:r>
            <a:rPr lang="en-US" sz="1200" dirty="0" err="1"/>
            <a:t>Pakkaaja</a:t>
          </a:r>
          <a:r>
            <a:rPr lang="en-US" sz="1200" dirty="0"/>
            <a:t> (</a:t>
          </a:r>
          <a:r>
            <a:rPr lang="en-US" sz="1200" dirty="0" err="1"/>
            <a:t>brändin</a:t>
          </a:r>
          <a:r>
            <a:rPr lang="en-US" sz="1200" dirty="0"/>
            <a:t> </a:t>
          </a:r>
          <a:r>
            <a:rPr lang="en-US" sz="1200" dirty="0" err="1"/>
            <a:t>omistaja</a:t>
          </a:r>
          <a:r>
            <a:rPr lang="en-US" sz="1200" dirty="0"/>
            <a:t>)</a:t>
          </a:r>
        </a:p>
      </dgm:t>
    </dgm:pt>
    <dgm:pt modelId="{23C297B6-0E4C-4BC5-8AFB-E3DD71CADB1B}" type="parTrans" cxnId="{72B500C5-602C-4E64-B42E-C2B2CAB5604A}">
      <dgm:prSet/>
      <dgm:spPr/>
      <dgm:t>
        <a:bodyPr/>
        <a:lstStyle/>
        <a:p>
          <a:endParaRPr lang="en-US"/>
        </a:p>
      </dgm:t>
    </dgm:pt>
    <dgm:pt modelId="{FD5771ED-B07C-41F5-A5B0-B95C393AFC05}" type="sibTrans" cxnId="{72B500C5-602C-4E64-B42E-C2B2CAB5604A}">
      <dgm:prSet/>
      <dgm:spPr/>
      <dgm:t>
        <a:bodyPr/>
        <a:lstStyle/>
        <a:p>
          <a:endParaRPr lang="en-US"/>
        </a:p>
      </dgm:t>
    </dgm:pt>
    <dgm:pt modelId="{C82A10EE-CFC8-468A-847C-B4DED858401E}">
      <dgm:prSet phldrT="[Text]" custT="1"/>
      <dgm:spPr/>
      <dgm:t>
        <a:bodyPr/>
        <a:lstStyle/>
        <a:p>
          <a:r>
            <a:rPr lang="en-US" sz="1200" dirty="0" err="1">
              <a:solidFill>
                <a:schemeClr val="tx1"/>
              </a:solidFill>
            </a:rPr>
            <a:t>Kiertotalousajattelun</a:t>
          </a:r>
          <a:r>
            <a:rPr lang="en-US" sz="1200" dirty="0">
              <a:solidFill>
                <a:schemeClr val="tx1"/>
              </a:solidFill>
            </a:rPr>
            <a:t> </a:t>
          </a:r>
          <a:r>
            <a:rPr lang="en-US" sz="1200" dirty="0" err="1">
              <a:solidFill>
                <a:schemeClr val="tx1"/>
              </a:solidFill>
            </a:rPr>
            <a:t>mukainen</a:t>
          </a:r>
          <a:r>
            <a:rPr lang="en-US" sz="1200" dirty="0">
              <a:solidFill>
                <a:schemeClr val="tx1"/>
              </a:solidFill>
            </a:rPr>
            <a:t> </a:t>
          </a:r>
          <a:r>
            <a:rPr lang="en-US" sz="1200" dirty="0" err="1">
              <a:solidFill>
                <a:schemeClr val="tx1"/>
              </a:solidFill>
            </a:rPr>
            <a:t>pakkaus</a:t>
          </a:r>
          <a:endParaRPr lang="en-US" sz="1200" dirty="0">
            <a:solidFill>
              <a:schemeClr val="tx1"/>
            </a:solidFill>
          </a:endParaRPr>
        </a:p>
      </dgm:t>
    </dgm:pt>
    <dgm:pt modelId="{27E1BF0D-21F9-44EF-800A-F8DD483DFC62}" type="parTrans" cxnId="{B7612043-B61C-4172-A813-89B281CC800F}">
      <dgm:prSet/>
      <dgm:spPr/>
      <dgm:t>
        <a:bodyPr/>
        <a:lstStyle/>
        <a:p>
          <a:endParaRPr lang="en-US"/>
        </a:p>
      </dgm:t>
    </dgm:pt>
    <dgm:pt modelId="{2B370251-7051-4E35-8A4F-8C43F8263D68}" type="sibTrans" cxnId="{B7612043-B61C-4172-A813-89B281CC800F}">
      <dgm:prSet/>
      <dgm:spPr/>
      <dgm:t>
        <a:bodyPr/>
        <a:lstStyle/>
        <a:p>
          <a:endParaRPr lang="en-US"/>
        </a:p>
      </dgm:t>
    </dgm:pt>
    <dgm:pt modelId="{B2435407-B6EE-4B30-A8DF-EFCC6E62F9B7}">
      <dgm:prSet phldrT="[Text]" custT="1"/>
      <dgm:spPr/>
      <dgm:t>
        <a:bodyPr/>
        <a:lstStyle/>
        <a:p>
          <a:r>
            <a:rPr lang="en-US" sz="1200" dirty="0" err="1">
              <a:solidFill>
                <a:schemeClr val="tx1"/>
              </a:solidFill>
            </a:rPr>
            <a:t>Loppukäyttäjä</a:t>
          </a:r>
          <a:r>
            <a:rPr lang="en-US" sz="1200" dirty="0">
              <a:solidFill>
                <a:schemeClr val="tx1"/>
              </a:solidFill>
            </a:rPr>
            <a:t> (</a:t>
          </a:r>
          <a:r>
            <a:rPr lang="en-US" sz="1200" dirty="0" err="1">
              <a:solidFill>
                <a:schemeClr val="tx1"/>
              </a:solidFill>
            </a:rPr>
            <a:t>kuluttaja</a:t>
          </a:r>
          <a:r>
            <a:rPr lang="en-US" sz="1200" dirty="0">
              <a:solidFill>
                <a:schemeClr val="tx1"/>
              </a:solidFill>
            </a:rPr>
            <a:t>)</a:t>
          </a:r>
        </a:p>
      </dgm:t>
    </dgm:pt>
    <dgm:pt modelId="{53AEEEB9-6FAF-4341-AFC9-2EDF9B2BCDC1}" type="parTrans" cxnId="{4F76DC4E-D26E-4137-A31A-43EE984C16A8}">
      <dgm:prSet/>
      <dgm:spPr/>
      <dgm:t>
        <a:bodyPr/>
        <a:lstStyle/>
        <a:p>
          <a:endParaRPr lang="en-US"/>
        </a:p>
      </dgm:t>
    </dgm:pt>
    <dgm:pt modelId="{AE0BD347-42C0-453B-955F-EB0CE904A124}" type="sibTrans" cxnId="{4F76DC4E-D26E-4137-A31A-43EE984C16A8}">
      <dgm:prSet/>
      <dgm:spPr/>
      <dgm:t>
        <a:bodyPr/>
        <a:lstStyle/>
        <a:p>
          <a:endParaRPr lang="en-US"/>
        </a:p>
      </dgm:t>
    </dgm:pt>
    <dgm:pt modelId="{2152F8B4-71FD-4998-A3EF-E9FC4F1AB77D}" type="pres">
      <dgm:prSet presAssocID="{62567399-C4D5-48ED-856E-A390351F5AAA}" presName="Name0" presStyleCnt="0">
        <dgm:presLayoutVars>
          <dgm:chMax val="7"/>
          <dgm:resizeHandles val="exact"/>
        </dgm:presLayoutVars>
      </dgm:prSet>
      <dgm:spPr/>
    </dgm:pt>
    <dgm:pt modelId="{71ADABCD-F170-41CC-963F-BDA6450306E3}" type="pres">
      <dgm:prSet presAssocID="{62567399-C4D5-48ED-856E-A390351F5AAA}" presName="comp1" presStyleCnt="0"/>
      <dgm:spPr/>
    </dgm:pt>
    <dgm:pt modelId="{EE20BC06-17ED-4292-8CF6-2F3A57B0ED23}" type="pres">
      <dgm:prSet presAssocID="{62567399-C4D5-48ED-856E-A390351F5AAA}" presName="circle1" presStyleLbl="node1" presStyleIdx="0" presStyleCnt="5"/>
      <dgm:spPr/>
    </dgm:pt>
    <dgm:pt modelId="{08D7D7D9-D558-4E95-BA2A-C5518F67E5E9}" type="pres">
      <dgm:prSet presAssocID="{62567399-C4D5-48ED-856E-A390351F5AAA}" presName="c1text" presStyleLbl="node1" presStyleIdx="0" presStyleCnt="5">
        <dgm:presLayoutVars>
          <dgm:bulletEnabled val="1"/>
        </dgm:presLayoutVars>
      </dgm:prSet>
      <dgm:spPr/>
    </dgm:pt>
    <dgm:pt modelId="{D36B6D05-E434-4B27-BA6E-623CB39A5B5C}" type="pres">
      <dgm:prSet presAssocID="{62567399-C4D5-48ED-856E-A390351F5AAA}" presName="comp2" presStyleCnt="0"/>
      <dgm:spPr/>
    </dgm:pt>
    <dgm:pt modelId="{3A2151CA-BCB3-4F26-8930-3B0D98F5FB17}" type="pres">
      <dgm:prSet presAssocID="{62567399-C4D5-48ED-856E-A390351F5AAA}" presName="circle2" presStyleLbl="node1" presStyleIdx="1" presStyleCnt="5"/>
      <dgm:spPr/>
    </dgm:pt>
    <dgm:pt modelId="{A46EC12A-6FDF-444B-84B1-C61514B60FA9}" type="pres">
      <dgm:prSet presAssocID="{62567399-C4D5-48ED-856E-A390351F5AAA}" presName="c2text" presStyleLbl="node1" presStyleIdx="1" presStyleCnt="5">
        <dgm:presLayoutVars>
          <dgm:bulletEnabled val="1"/>
        </dgm:presLayoutVars>
      </dgm:prSet>
      <dgm:spPr/>
    </dgm:pt>
    <dgm:pt modelId="{30FA5E90-B175-4DEF-8A87-510A72A0B554}" type="pres">
      <dgm:prSet presAssocID="{62567399-C4D5-48ED-856E-A390351F5AAA}" presName="comp3" presStyleCnt="0"/>
      <dgm:spPr/>
    </dgm:pt>
    <dgm:pt modelId="{B0A83D94-FD05-4195-9250-8B53C9857094}" type="pres">
      <dgm:prSet presAssocID="{62567399-C4D5-48ED-856E-A390351F5AAA}" presName="circle3" presStyleLbl="node1" presStyleIdx="2" presStyleCnt="5"/>
      <dgm:spPr/>
    </dgm:pt>
    <dgm:pt modelId="{2D26EA32-E75D-4F3A-9443-E75B2D8EDC4A}" type="pres">
      <dgm:prSet presAssocID="{62567399-C4D5-48ED-856E-A390351F5AAA}" presName="c3text" presStyleLbl="node1" presStyleIdx="2" presStyleCnt="5">
        <dgm:presLayoutVars>
          <dgm:bulletEnabled val="1"/>
        </dgm:presLayoutVars>
      </dgm:prSet>
      <dgm:spPr/>
    </dgm:pt>
    <dgm:pt modelId="{383A5669-B6B6-4E4E-99A1-19BC32B88444}" type="pres">
      <dgm:prSet presAssocID="{62567399-C4D5-48ED-856E-A390351F5AAA}" presName="comp4" presStyleCnt="0"/>
      <dgm:spPr/>
    </dgm:pt>
    <dgm:pt modelId="{A366E3E0-8BF8-40FD-89A4-85B504B4D190}" type="pres">
      <dgm:prSet presAssocID="{62567399-C4D5-48ED-856E-A390351F5AAA}" presName="circle4" presStyleLbl="node1" presStyleIdx="3" presStyleCnt="5"/>
      <dgm:spPr/>
    </dgm:pt>
    <dgm:pt modelId="{7C1C0A05-19A6-46CB-9DA7-564BD37654B6}" type="pres">
      <dgm:prSet presAssocID="{62567399-C4D5-48ED-856E-A390351F5AAA}" presName="c4text" presStyleLbl="node1" presStyleIdx="3" presStyleCnt="5">
        <dgm:presLayoutVars>
          <dgm:bulletEnabled val="1"/>
        </dgm:presLayoutVars>
      </dgm:prSet>
      <dgm:spPr/>
    </dgm:pt>
    <dgm:pt modelId="{7D23978B-17C2-4DEA-8A5F-EEA8E8EF99FB}" type="pres">
      <dgm:prSet presAssocID="{62567399-C4D5-48ED-856E-A390351F5AAA}" presName="comp5" presStyleCnt="0"/>
      <dgm:spPr/>
    </dgm:pt>
    <dgm:pt modelId="{828E1DC6-E182-4448-B64B-2FD8E5C8F95C}" type="pres">
      <dgm:prSet presAssocID="{62567399-C4D5-48ED-856E-A390351F5AAA}" presName="circle5" presStyleLbl="node1" presStyleIdx="4" presStyleCnt="5"/>
      <dgm:spPr/>
    </dgm:pt>
    <dgm:pt modelId="{DB85185C-5E77-46D8-B569-D936BCDFE4CC}" type="pres">
      <dgm:prSet presAssocID="{62567399-C4D5-48ED-856E-A390351F5AAA}" presName="c5text" presStyleLbl="node1" presStyleIdx="4" presStyleCnt="5">
        <dgm:presLayoutVars>
          <dgm:bulletEnabled val="1"/>
        </dgm:presLayoutVars>
      </dgm:prSet>
      <dgm:spPr/>
    </dgm:pt>
  </dgm:ptLst>
  <dgm:cxnLst>
    <dgm:cxn modelId="{45DFF311-7570-4D8F-A53A-43B15EF889FA}" type="presOf" srcId="{C82A10EE-CFC8-468A-847C-B4DED858401E}" destId="{08D7D7D9-D558-4E95-BA2A-C5518F67E5E9}" srcOrd="1" destOrd="0" presId="urn:microsoft.com/office/officeart/2005/8/layout/venn2"/>
    <dgm:cxn modelId="{B0B0452A-AD2F-41CE-8928-03550E07B40B}" type="presOf" srcId="{D5A4070B-6F14-4BD1-8F6A-B7C0DFC43E55}" destId="{2D26EA32-E75D-4F3A-9443-E75B2D8EDC4A}" srcOrd="1" destOrd="0" presId="urn:microsoft.com/office/officeart/2005/8/layout/venn2"/>
    <dgm:cxn modelId="{B7612043-B61C-4172-A813-89B281CC800F}" srcId="{62567399-C4D5-48ED-856E-A390351F5AAA}" destId="{C82A10EE-CFC8-468A-847C-B4DED858401E}" srcOrd="0" destOrd="0" parTransId="{27E1BF0D-21F9-44EF-800A-F8DD483DFC62}" sibTransId="{2B370251-7051-4E35-8A4F-8C43F8263D68}"/>
    <dgm:cxn modelId="{02F7FC64-8082-4EAF-8FC6-755D572CFCEA}" srcId="{62567399-C4D5-48ED-856E-A390351F5AAA}" destId="{41505F71-80B3-4C10-AC02-A221EB775F84}" srcOrd="3" destOrd="0" parTransId="{A3DA4CEE-7EC9-4900-9D5C-3C864F84AE78}" sibTransId="{85A4EE58-69C3-42EC-854A-3917776912B4}"/>
    <dgm:cxn modelId="{A817E56C-5014-4166-B249-4817222B34FC}" type="presOf" srcId="{41505F71-80B3-4C10-AC02-A221EB775F84}" destId="{A366E3E0-8BF8-40FD-89A4-85B504B4D190}" srcOrd="0" destOrd="0" presId="urn:microsoft.com/office/officeart/2005/8/layout/venn2"/>
    <dgm:cxn modelId="{47BF5F4D-A57A-4C07-AC3E-13C7CBDAE975}" srcId="{62567399-C4D5-48ED-856E-A390351F5AAA}" destId="{D5A4070B-6F14-4BD1-8F6A-B7C0DFC43E55}" srcOrd="2" destOrd="0" parTransId="{20DC8DE3-5B58-4FBF-9E05-5217828379D7}" sibTransId="{53F62E7C-307D-43B5-89FC-9E80AE240E16}"/>
    <dgm:cxn modelId="{4F76DC4E-D26E-4137-A31A-43EE984C16A8}" srcId="{62567399-C4D5-48ED-856E-A390351F5AAA}" destId="{B2435407-B6EE-4B30-A8DF-EFCC6E62F9B7}" srcOrd="1" destOrd="0" parTransId="{53AEEEB9-6FAF-4341-AFC9-2EDF9B2BCDC1}" sibTransId="{AE0BD347-42C0-453B-955F-EB0CE904A124}"/>
    <dgm:cxn modelId="{5121B759-0FF4-4519-8792-E01534A87DE6}" type="presOf" srcId="{D5A4070B-6F14-4BD1-8F6A-B7C0DFC43E55}" destId="{B0A83D94-FD05-4195-9250-8B53C9857094}" srcOrd="0" destOrd="0" presId="urn:microsoft.com/office/officeart/2005/8/layout/venn2"/>
    <dgm:cxn modelId="{5FBCE65A-A853-4BE1-8BA8-413D3BD6CFB2}" type="presOf" srcId="{62567399-C4D5-48ED-856E-A390351F5AAA}" destId="{2152F8B4-71FD-4998-A3EF-E9FC4F1AB77D}" srcOrd="0" destOrd="0" presId="urn:microsoft.com/office/officeart/2005/8/layout/venn2"/>
    <dgm:cxn modelId="{03CAFAB8-8F48-4C95-8CC3-7F6F6D7A1974}" type="presOf" srcId="{41505F71-80B3-4C10-AC02-A221EB775F84}" destId="{7C1C0A05-19A6-46CB-9DA7-564BD37654B6}" srcOrd="1" destOrd="0" presId="urn:microsoft.com/office/officeart/2005/8/layout/venn2"/>
    <dgm:cxn modelId="{72B500C5-602C-4E64-B42E-C2B2CAB5604A}" srcId="{62567399-C4D5-48ED-856E-A390351F5AAA}" destId="{7EC0EC3A-D48A-4D84-8530-82B6CB32F76E}" srcOrd="4" destOrd="0" parTransId="{23C297B6-0E4C-4BC5-8AFB-E3DD71CADB1B}" sibTransId="{FD5771ED-B07C-41F5-A5B0-B95C393AFC05}"/>
    <dgm:cxn modelId="{58BD4BC8-597A-4CEC-9AD1-56331AD0CE65}" type="presOf" srcId="{B2435407-B6EE-4B30-A8DF-EFCC6E62F9B7}" destId="{A46EC12A-6FDF-444B-84B1-C61514B60FA9}" srcOrd="1" destOrd="0" presId="urn:microsoft.com/office/officeart/2005/8/layout/venn2"/>
    <dgm:cxn modelId="{0DD49DC8-4902-4B08-BC42-58AE952BD7A7}" type="presOf" srcId="{7EC0EC3A-D48A-4D84-8530-82B6CB32F76E}" destId="{DB85185C-5E77-46D8-B569-D936BCDFE4CC}" srcOrd="1" destOrd="0" presId="urn:microsoft.com/office/officeart/2005/8/layout/venn2"/>
    <dgm:cxn modelId="{7B668BCC-054A-4CDB-9286-4F30D1DF21BA}" type="presOf" srcId="{C82A10EE-CFC8-468A-847C-B4DED858401E}" destId="{EE20BC06-17ED-4292-8CF6-2F3A57B0ED23}" srcOrd="0" destOrd="0" presId="urn:microsoft.com/office/officeart/2005/8/layout/venn2"/>
    <dgm:cxn modelId="{3DD337E3-2678-4F6D-81E5-3353E704E0D7}" type="presOf" srcId="{7EC0EC3A-D48A-4D84-8530-82B6CB32F76E}" destId="{828E1DC6-E182-4448-B64B-2FD8E5C8F95C}" srcOrd="0" destOrd="0" presId="urn:microsoft.com/office/officeart/2005/8/layout/venn2"/>
    <dgm:cxn modelId="{A90490E3-585C-4651-B867-36D9057B3F79}" type="presOf" srcId="{B2435407-B6EE-4B30-A8DF-EFCC6E62F9B7}" destId="{3A2151CA-BCB3-4F26-8930-3B0D98F5FB17}" srcOrd="0" destOrd="0" presId="urn:microsoft.com/office/officeart/2005/8/layout/venn2"/>
    <dgm:cxn modelId="{E3EA39B0-06D6-4FA6-A530-F0E6710BE3D2}" type="presParOf" srcId="{2152F8B4-71FD-4998-A3EF-E9FC4F1AB77D}" destId="{71ADABCD-F170-41CC-963F-BDA6450306E3}" srcOrd="0" destOrd="0" presId="urn:microsoft.com/office/officeart/2005/8/layout/venn2"/>
    <dgm:cxn modelId="{A505954C-7088-4C53-BAD6-051641725309}" type="presParOf" srcId="{71ADABCD-F170-41CC-963F-BDA6450306E3}" destId="{EE20BC06-17ED-4292-8CF6-2F3A57B0ED23}" srcOrd="0" destOrd="0" presId="urn:microsoft.com/office/officeart/2005/8/layout/venn2"/>
    <dgm:cxn modelId="{575D473C-0638-4AFA-838C-3FB43971A2F4}" type="presParOf" srcId="{71ADABCD-F170-41CC-963F-BDA6450306E3}" destId="{08D7D7D9-D558-4E95-BA2A-C5518F67E5E9}" srcOrd="1" destOrd="0" presId="urn:microsoft.com/office/officeart/2005/8/layout/venn2"/>
    <dgm:cxn modelId="{72C8017B-BB89-4F12-AF32-DED53CACA2DB}" type="presParOf" srcId="{2152F8B4-71FD-4998-A3EF-E9FC4F1AB77D}" destId="{D36B6D05-E434-4B27-BA6E-623CB39A5B5C}" srcOrd="1" destOrd="0" presId="urn:microsoft.com/office/officeart/2005/8/layout/venn2"/>
    <dgm:cxn modelId="{282F42CE-FD71-4D2C-8CC7-DFF322230A0A}" type="presParOf" srcId="{D36B6D05-E434-4B27-BA6E-623CB39A5B5C}" destId="{3A2151CA-BCB3-4F26-8930-3B0D98F5FB17}" srcOrd="0" destOrd="0" presId="urn:microsoft.com/office/officeart/2005/8/layout/venn2"/>
    <dgm:cxn modelId="{9EEC13DD-EA91-4CED-AE5A-651A9A363041}" type="presParOf" srcId="{D36B6D05-E434-4B27-BA6E-623CB39A5B5C}" destId="{A46EC12A-6FDF-444B-84B1-C61514B60FA9}" srcOrd="1" destOrd="0" presId="urn:microsoft.com/office/officeart/2005/8/layout/venn2"/>
    <dgm:cxn modelId="{DA32A3A4-FBED-47C5-A4B3-8A977375DE23}" type="presParOf" srcId="{2152F8B4-71FD-4998-A3EF-E9FC4F1AB77D}" destId="{30FA5E90-B175-4DEF-8A87-510A72A0B554}" srcOrd="2" destOrd="0" presId="urn:microsoft.com/office/officeart/2005/8/layout/venn2"/>
    <dgm:cxn modelId="{FA08E95E-E65F-4EBA-BDEC-9326B8339768}" type="presParOf" srcId="{30FA5E90-B175-4DEF-8A87-510A72A0B554}" destId="{B0A83D94-FD05-4195-9250-8B53C9857094}" srcOrd="0" destOrd="0" presId="urn:microsoft.com/office/officeart/2005/8/layout/venn2"/>
    <dgm:cxn modelId="{D6F3761B-A795-48A1-BAF2-F46581658F55}" type="presParOf" srcId="{30FA5E90-B175-4DEF-8A87-510A72A0B554}" destId="{2D26EA32-E75D-4F3A-9443-E75B2D8EDC4A}" srcOrd="1" destOrd="0" presId="urn:microsoft.com/office/officeart/2005/8/layout/venn2"/>
    <dgm:cxn modelId="{F688A156-0608-40BA-BCE8-ABA438D76B16}" type="presParOf" srcId="{2152F8B4-71FD-4998-A3EF-E9FC4F1AB77D}" destId="{383A5669-B6B6-4E4E-99A1-19BC32B88444}" srcOrd="3" destOrd="0" presId="urn:microsoft.com/office/officeart/2005/8/layout/venn2"/>
    <dgm:cxn modelId="{E2D4FF10-13A0-4CE6-8C55-20F373333C55}" type="presParOf" srcId="{383A5669-B6B6-4E4E-99A1-19BC32B88444}" destId="{A366E3E0-8BF8-40FD-89A4-85B504B4D190}" srcOrd="0" destOrd="0" presId="urn:microsoft.com/office/officeart/2005/8/layout/venn2"/>
    <dgm:cxn modelId="{37A05435-DD57-4928-A7B4-787814ED76E5}" type="presParOf" srcId="{383A5669-B6B6-4E4E-99A1-19BC32B88444}" destId="{7C1C0A05-19A6-46CB-9DA7-564BD37654B6}" srcOrd="1" destOrd="0" presId="urn:microsoft.com/office/officeart/2005/8/layout/venn2"/>
    <dgm:cxn modelId="{324E4FEA-3D2E-431F-B5C4-4FF23F78D9DB}" type="presParOf" srcId="{2152F8B4-71FD-4998-A3EF-E9FC4F1AB77D}" destId="{7D23978B-17C2-4DEA-8A5F-EEA8E8EF99FB}" srcOrd="4" destOrd="0" presId="urn:microsoft.com/office/officeart/2005/8/layout/venn2"/>
    <dgm:cxn modelId="{6D3CC17D-4943-4F3F-8E82-7F2E7C59B3ED}" type="presParOf" srcId="{7D23978B-17C2-4DEA-8A5F-EEA8E8EF99FB}" destId="{828E1DC6-E182-4448-B64B-2FD8E5C8F95C}" srcOrd="0" destOrd="0" presId="urn:microsoft.com/office/officeart/2005/8/layout/venn2"/>
    <dgm:cxn modelId="{0C93774A-91BB-4522-B358-F012421EDEBA}" type="presParOf" srcId="{7D23978B-17C2-4DEA-8A5F-EEA8E8EF99FB}" destId="{DB85185C-5E77-46D8-B569-D936BCDFE4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2567399-C4D5-48ED-856E-A390351F5AA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D5A4070B-6F14-4BD1-8F6A-B7C0DFC43E55}">
      <dgm:prSet phldrT="[Text]" custT="1"/>
      <dgm:spPr/>
      <dgm:t>
        <a:bodyPr/>
        <a:lstStyle/>
        <a:p>
          <a:r>
            <a:rPr lang="en-US" sz="1200" dirty="0" err="1">
              <a:solidFill>
                <a:schemeClr val="tx1"/>
              </a:solidFill>
            </a:rPr>
            <a:t>Myyntikanava</a:t>
          </a:r>
          <a:r>
            <a:rPr lang="en-US" sz="1200" dirty="0">
              <a:solidFill>
                <a:schemeClr val="tx1"/>
              </a:solidFill>
            </a:rPr>
            <a:t> ja </a:t>
          </a:r>
          <a:r>
            <a:rPr lang="en-US" sz="1200" dirty="0" err="1">
              <a:solidFill>
                <a:schemeClr val="tx1"/>
              </a:solidFill>
            </a:rPr>
            <a:t>toimitustavat</a:t>
          </a:r>
          <a:r>
            <a:rPr lang="en-US" sz="1200" dirty="0">
              <a:solidFill>
                <a:schemeClr val="tx1"/>
              </a:solidFill>
            </a:rPr>
            <a:t> (</a:t>
          </a:r>
          <a:r>
            <a:rPr lang="en-US" sz="1200" dirty="0" err="1">
              <a:solidFill>
                <a:schemeClr val="tx1"/>
              </a:solidFill>
            </a:rPr>
            <a:t>logistiikka</a:t>
          </a:r>
          <a:r>
            <a:rPr lang="en-US" sz="1200" dirty="0">
              <a:solidFill>
                <a:schemeClr val="tx1"/>
              </a:solidFill>
            </a:rPr>
            <a:t>)</a:t>
          </a:r>
        </a:p>
      </dgm:t>
    </dgm:pt>
    <dgm:pt modelId="{20DC8DE3-5B58-4FBF-9E05-5217828379D7}" type="parTrans" cxnId="{47BF5F4D-A57A-4C07-AC3E-13C7CBDAE975}">
      <dgm:prSet/>
      <dgm:spPr/>
      <dgm:t>
        <a:bodyPr/>
        <a:lstStyle/>
        <a:p>
          <a:endParaRPr lang="en-US"/>
        </a:p>
      </dgm:t>
    </dgm:pt>
    <dgm:pt modelId="{53F62E7C-307D-43B5-89FC-9E80AE240E16}" type="sibTrans" cxnId="{47BF5F4D-A57A-4C07-AC3E-13C7CBDAE975}">
      <dgm:prSet/>
      <dgm:spPr/>
      <dgm:t>
        <a:bodyPr/>
        <a:lstStyle/>
        <a:p>
          <a:endParaRPr lang="en-US"/>
        </a:p>
      </dgm:t>
    </dgm:pt>
    <dgm:pt modelId="{41505F71-80B3-4C10-AC02-A221EB775F84}">
      <dgm:prSet phldrT="[Text]" custT="1"/>
      <dgm:spPr/>
      <dgm:t>
        <a:bodyPr/>
        <a:lstStyle/>
        <a:p>
          <a:r>
            <a:rPr lang="en-US" sz="1200" dirty="0" err="1">
              <a:solidFill>
                <a:schemeClr val="tx1"/>
              </a:solidFill>
            </a:rPr>
            <a:t>Pakkauksen</a:t>
          </a:r>
          <a:r>
            <a:rPr lang="en-US" sz="1200" dirty="0">
              <a:solidFill>
                <a:schemeClr val="tx1"/>
              </a:solidFill>
            </a:rPr>
            <a:t> </a:t>
          </a:r>
          <a:r>
            <a:rPr lang="en-US" sz="1200" dirty="0" err="1">
              <a:solidFill>
                <a:schemeClr val="tx1"/>
              </a:solidFill>
            </a:rPr>
            <a:t>valmistaja</a:t>
          </a:r>
          <a:r>
            <a:rPr lang="en-US" sz="1200" dirty="0">
              <a:solidFill>
                <a:schemeClr val="tx1"/>
              </a:solidFill>
            </a:rPr>
            <a:t> (</a:t>
          </a:r>
          <a:r>
            <a:rPr lang="en-US" sz="1200" dirty="0" err="1">
              <a:solidFill>
                <a:schemeClr val="tx1"/>
              </a:solidFill>
            </a:rPr>
            <a:t>tekniset</a:t>
          </a:r>
          <a:r>
            <a:rPr lang="en-US" sz="1200" dirty="0">
              <a:solidFill>
                <a:schemeClr val="tx1"/>
              </a:solidFill>
            </a:rPr>
            <a:t> </a:t>
          </a:r>
          <a:r>
            <a:rPr lang="en-US" sz="1200" dirty="0" err="1">
              <a:solidFill>
                <a:schemeClr val="tx1"/>
              </a:solidFill>
            </a:rPr>
            <a:t>rajoitteet</a:t>
          </a:r>
          <a:r>
            <a:rPr lang="en-US" sz="1200" dirty="0">
              <a:solidFill>
                <a:schemeClr val="tx1"/>
              </a:solidFill>
            </a:rPr>
            <a:t>, </a:t>
          </a:r>
          <a:r>
            <a:rPr lang="en-US" sz="1200" dirty="0" err="1">
              <a:solidFill>
                <a:schemeClr val="tx1"/>
              </a:solidFill>
            </a:rPr>
            <a:t>materiaalit</a:t>
          </a:r>
          <a:r>
            <a:rPr lang="en-US" sz="1200" dirty="0">
              <a:solidFill>
                <a:schemeClr val="tx1"/>
              </a:solidFill>
            </a:rPr>
            <a:t>)</a:t>
          </a:r>
        </a:p>
      </dgm:t>
    </dgm:pt>
    <dgm:pt modelId="{A3DA4CEE-7EC9-4900-9D5C-3C864F84AE78}" type="parTrans" cxnId="{02F7FC64-8082-4EAF-8FC6-755D572CFCEA}">
      <dgm:prSet/>
      <dgm:spPr/>
      <dgm:t>
        <a:bodyPr/>
        <a:lstStyle/>
        <a:p>
          <a:endParaRPr lang="en-US"/>
        </a:p>
      </dgm:t>
    </dgm:pt>
    <dgm:pt modelId="{85A4EE58-69C3-42EC-854A-3917776912B4}" type="sibTrans" cxnId="{02F7FC64-8082-4EAF-8FC6-755D572CFCEA}">
      <dgm:prSet/>
      <dgm:spPr/>
      <dgm:t>
        <a:bodyPr/>
        <a:lstStyle/>
        <a:p>
          <a:endParaRPr lang="en-US"/>
        </a:p>
      </dgm:t>
    </dgm:pt>
    <dgm:pt modelId="{7EC0EC3A-D48A-4D84-8530-82B6CB32F76E}">
      <dgm:prSet phldrT="[Text]" custT="1"/>
      <dgm:spPr/>
      <dgm:t>
        <a:bodyPr/>
        <a:lstStyle/>
        <a:p>
          <a:r>
            <a:rPr lang="en-US" sz="1200" dirty="0" err="1"/>
            <a:t>Pakkaaja</a:t>
          </a:r>
          <a:r>
            <a:rPr lang="en-US" sz="1200" dirty="0"/>
            <a:t> (</a:t>
          </a:r>
          <a:r>
            <a:rPr lang="en-US" sz="1200" dirty="0" err="1"/>
            <a:t>brändin</a:t>
          </a:r>
          <a:r>
            <a:rPr lang="en-US" sz="1200" dirty="0"/>
            <a:t> </a:t>
          </a:r>
          <a:r>
            <a:rPr lang="en-US" sz="1200" dirty="0" err="1"/>
            <a:t>omistaja</a:t>
          </a:r>
          <a:r>
            <a:rPr lang="en-US" sz="1200" dirty="0"/>
            <a:t>)</a:t>
          </a:r>
        </a:p>
      </dgm:t>
    </dgm:pt>
    <dgm:pt modelId="{23C297B6-0E4C-4BC5-8AFB-E3DD71CADB1B}" type="parTrans" cxnId="{72B500C5-602C-4E64-B42E-C2B2CAB5604A}">
      <dgm:prSet/>
      <dgm:spPr/>
      <dgm:t>
        <a:bodyPr/>
        <a:lstStyle/>
        <a:p>
          <a:endParaRPr lang="en-US"/>
        </a:p>
      </dgm:t>
    </dgm:pt>
    <dgm:pt modelId="{FD5771ED-B07C-41F5-A5B0-B95C393AFC05}" type="sibTrans" cxnId="{72B500C5-602C-4E64-B42E-C2B2CAB5604A}">
      <dgm:prSet/>
      <dgm:spPr/>
      <dgm:t>
        <a:bodyPr/>
        <a:lstStyle/>
        <a:p>
          <a:endParaRPr lang="en-US"/>
        </a:p>
      </dgm:t>
    </dgm:pt>
    <dgm:pt modelId="{C82A10EE-CFC8-468A-847C-B4DED858401E}">
      <dgm:prSet phldrT="[Text]" custT="1"/>
      <dgm:spPr/>
      <dgm:t>
        <a:bodyPr/>
        <a:lstStyle/>
        <a:p>
          <a:r>
            <a:rPr lang="en-US" sz="1200" dirty="0" err="1">
              <a:solidFill>
                <a:schemeClr val="tx1"/>
              </a:solidFill>
            </a:rPr>
            <a:t>Kiertotalousajattelun</a:t>
          </a:r>
          <a:r>
            <a:rPr lang="en-US" sz="1200" dirty="0">
              <a:solidFill>
                <a:schemeClr val="tx1"/>
              </a:solidFill>
            </a:rPr>
            <a:t> </a:t>
          </a:r>
          <a:r>
            <a:rPr lang="en-US" sz="1200" dirty="0" err="1">
              <a:solidFill>
                <a:schemeClr val="tx1"/>
              </a:solidFill>
            </a:rPr>
            <a:t>mukainen</a:t>
          </a:r>
          <a:r>
            <a:rPr lang="en-US" sz="1200" dirty="0">
              <a:solidFill>
                <a:schemeClr val="tx1"/>
              </a:solidFill>
            </a:rPr>
            <a:t> </a:t>
          </a:r>
          <a:r>
            <a:rPr lang="en-US" sz="1200" dirty="0" err="1">
              <a:solidFill>
                <a:schemeClr val="tx1"/>
              </a:solidFill>
            </a:rPr>
            <a:t>pakkaus</a:t>
          </a:r>
          <a:endParaRPr lang="en-US" sz="1200" dirty="0">
            <a:solidFill>
              <a:schemeClr val="tx1"/>
            </a:solidFill>
          </a:endParaRPr>
        </a:p>
      </dgm:t>
    </dgm:pt>
    <dgm:pt modelId="{27E1BF0D-21F9-44EF-800A-F8DD483DFC62}" type="parTrans" cxnId="{B7612043-B61C-4172-A813-89B281CC800F}">
      <dgm:prSet/>
      <dgm:spPr/>
      <dgm:t>
        <a:bodyPr/>
        <a:lstStyle/>
        <a:p>
          <a:endParaRPr lang="en-US"/>
        </a:p>
      </dgm:t>
    </dgm:pt>
    <dgm:pt modelId="{2B370251-7051-4E35-8A4F-8C43F8263D68}" type="sibTrans" cxnId="{B7612043-B61C-4172-A813-89B281CC800F}">
      <dgm:prSet/>
      <dgm:spPr/>
      <dgm:t>
        <a:bodyPr/>
        <a:lstStyle/>
        <a:p>
          <a:endParaRPr lang="en-US"/>
        </a:p>
      </dgm:t>
    </dgm:pt>
    <dgm:pt modelId="{B2435407-B6EE-4B30-A8DF-EFCC6E62F9B7}">
      <dgm:prSet phldrT="[Text]" custT="1"/>
      <dgm:spPr/>
      <dgm:t>
        <a:bodyPr/>
        <a:lstStyle/>
        <a:p>
          <a:r>
            <a:rPr lang="en-US" sz="1200" dirty="0" err="1">
              <a:solidFill>
                <a:schemeClr val="tx1"/>
              </a:solidFill>
            </a:rPr>
            <a:t>Loppukäyttäjä</a:t>
          </a:r>
          <a:r>
            <a:rPr lang="en-US" sz="1200" dirty="0">
              <a:solidFill>
                <a:schemeClr val="tx1"/>
              </a:solidFill>
            </a:rPr>
            <a:t> (</a:t>
          </a:r>
          <a:r>
            <a:rPr lang="en-US" sz="1200" dirty="0" err="1">
              <a:solidFill>
                <a:schemeClr val="tx1"/>
              </a:solidFill>
            </a:rPr>
            <a:t>kuluttaja</a:t>
          </a:r>
          <a:r>
            <a:rPr lang="en-US" sz="1200" dirty="0">
              <a:solidFill>
                <a:schemeClr val="tx1"/>
              </a:solidFill>
            </a:rPr>
            <a:t>)</a:t>
          </a:r>
        </a:p>
      </dgm:t>
    </dgm:pt>
    <dgm:pt modelId="{53AEEEB9-6FAF-4341-AFC9-2EDF9B2BCDC1}" type="parTrans" cxnId="{4F76DC4E-D26E-4137-A31A-43EE984C16A8}">
      <dgm:prSet/>
      <dgm:spPr/>
      <dgm:t>
        <a:bodyPr/>
        <a:lstStyle/>
        <a:p>
          <a:endParaRPr lang="en-US"/>
        </a:p>
      </dgm:t>
    </dgm:pt>
    <dgm:pt modelId="{AE0BD347-42C0-453B-955F-EB0CE904A124}" type="sibTrans" cxnId="{4F76DC4E-D26E-4137-A31A-43EE984C16A8}">
      <dgm:prSet/>
      <dgm:spPr/>
      <dgm:t>
        <a:bodyPr/>
        <a:lstStyle/>
        <a:p>
          <a:endParaRPr lang="en-US"/>
        </a:p>
      </dgm:t>
    </dgm:pt>
    <dgm:pt modelId="{2152F8B4-71FD-4998-A3EF-E9FC4F1AB77D}" type="pres">
      <dgm:prSet presAssocID="{62567399-C4D5-48ED-856E-A390351F5AAA}" presName="Name0" presStyleCnt="0">
        <dgm:presLayoutVars>
          <dgm:chMax val="7"/>
          <dgm:resizeHandles val="exact"/>
        </dgm:presLayoutVars>
      </dgm:prSet>
      <dgm:spPr/>
    </dgm:pt>
    <dgm:pt modelId="{71ADABCD-F170-41CC-963F-BDA6450306E3}" type="pres">
      <dgm:prSet presAssocID="{62567399-C4D5-48ED-856E-A390351F5AAA}" presName="comp1" presStyleCnt="0"/>
      <dgm:spPr/>
    </dgm:pt>
    <dgm:pt modelId="{EE20BC06-17ED-4292-8CF6-2F3A57B0ED23}" type="pres">
      <dgm:prSet presAssocID="{62567399-C4D5-48ED-856E-A390351F5AAA}" presName="circle1" presStyleLbl="node1" presStyleIdx="0" presStyleCnt="5"/>
      <dgm:spPr/>
    </dgm:pt>
    <dgm:pt modelId="{08D7D7D9-D558-4E95-BA2A-C5518F67E5E9}" type="pres">
      <dgm:prSet presAssocID="{62567399-C4D5-48ED-856E-A390351F5AAA}" presName="c1text" presStyleLbl="node1" presStyleIdx="0" presStyleCnt="5">
        <dgm:presLayoutVars>
          <dgm:bulletEnabled val="1"/>
        </dgm:presLayoutVars>
      </dgm:prSet>
      <dgm:spPr/>
    </dgm:pt>
    <dgm:pt modelId="{D36B6D05-E434-4B27-BA6E-623CB39A5B5C}" type="pres">
      <dgm:prSet presAssocID="{62567399-C4D5-48ED-856E-A390351F5AAA}" presName="comp2" presStyleCnt="0"/>
      <dgm:spPr/>
    </dgm:pt>
    <dgm:pt modelId="{3A2151CA-BCB3-4F26-8930-3B0D98F5FB17}" type="pres">
      <dgm:prSet presAssocID="{62567399-C4D5-48ED-856E-A390351F5AAA}" presName="circle2" presStyleLbl="node1" presStyleIdx="1" presStyleCnt="5"/>
      <dgm:spPr/>
    </dgm:pt>
    <dgm:pt modelId="{A46EC12A-6FDF-444B-84B1-C61514B60FA9}" type="pres">
      <dgm:prSet presAssocID="{62567399-C4D5-48ED-856E-A390351F5AAA}" presName="c2text" presStyleLbl="node1" presStyleIdx="1" presStyleCnt="5">
        <dgm:presLayoutVars>
          <dgm:bulletEnabled val="1"/>
        </dgm:presLayoutVars>
      </dgm:prSet>
      <dgm:spPr/>
    </dgm:pt>
    <dgm:pt modelId="{30FA5E90-B175-4DEF-8A87-510A72A0B554}" type="pres">
      <dgm:prSet presAssocID="{62567399-C4D5-48ED-856E-A390351F5AAA}" presName="comp3" presStyleCnt="0"/>
      <dgm:spPr/>
    </dgm:pt>
    <dgm:pt modelId="{B0A83D94-FD05-4195-9250-8B53C9857094}" type="pres">
      <dgm:prSet presAssocID="{62567399-C4D5-48ED-856E-A390351F5AAA}" presName="circle3" presStyleLbl="node1" presStyleIdx="2" presStyleCnt="5"/>
      <dgm:spPr/>
    </dgm:pt>
    <dgm:pt modelId="{2D26EA32-E75D-4F3A-9443-E75B2D8EDC4A}" type="pres">
      <dgm:prSet presAssocID="{62567399-C4D5-48ED-856E-A390351F5AAA}" presName="c3text" presStyleLbl="node1" presStyleIdx="2" presStyleCnt="5">
        <dgm:presLayoutVars>
          <dgm:bulletEnabled val="1"/>
        </dgm:presLayoutVars>
      </dgm:prSet>
      <dgm:spPr/>
    </dgm:pt>
    <dgm:pt modelId="{383A5669-B6B6-4E4E-99A1-19BC32B88444}" type="pres">
      <dgm:prSet presAssocID="{62567399-C4D5-48ED-856E-A390351F5AAA}" presName="comp4" presStyleCnt="0"/>
      <dgm:spPr/>
    </dgm:pt>
    <dgm:pt modelId="{A366E3E0-8BF8-40FD-89A4-85B504B4D190}" type="pres">
      <dgm:prSet presAssocID="{62567399-C4D5-48ED-856E-A390351F5AAA}" presName="circle4" presStyleLbl="node1" presStyleIdx="3" presStyleCnt="5"/>
      <dgm:spPr/>
    </dgm:pt>
    <dgm:pt modelId="{7C1C0A05-19A6-46CB-9DA7-564BD37654B6}" type="pres">
      <dgm:prSet presAssocID="{62567399-C4D5-48ED-856E-A390351F5AAA}" presName="c4text" presStyleLbl="node1" presStyleIdx="3" presStyleCnt="5">
        <dgm:presLayoutVars>
          <dgm:bulletEnabled val="1"/>
        </dgm:presLayoutVars>
      </dgm:prSet>
      <dgm:spPr/>
    </dgm:pt>
    <dgm:pt modelId="{7D23978B-17C2-4DEA-8A5F-EEA8E8EF99FB}" type="pres">
      <dgm:prSet presAssocID="{62567399-C4D5-48ED-856E-A390351F5AAA}" presName="comp5" presStyleCnt="0"/>
      <dgm:spPr/>
    </dgm:pt>
    <dgm:pt modelId="{828E1DC6-E182-4448-B64B-2FD8E5C8F95C}" type="pres">
      <dgm:prSet presAssocID="{62567399-C4D5-48ED-856E-A390351F5AAA}" presName="circle5" presStyleLbl="node1" presStyleIdx="4" presStyleCnt="5"/>
      <dgm:spPr/>
    </dgm:pt>
    <dgm:pt modelId="{DB85185C-5E77-46D8-B569-D936BCDFE4CC}" type="pres">
      <dgm:prSet presAssocID="{62567399-C4D5-48ED-856E-A390351F5AAA}" presName="c5text" presStyleLbl="node1" presStyleIdx="4" presStyleCnt="5">
        <dgm:presLayoutVars>
          <dgm:bulletEnabled val="1"/>
        </dgm:presLayoutVars>
      </dgm:prSet>
      <dgm:spPr/>
    </dgm:pt>
  </dgm:ptLst>
  <dgm:cxnLst>
    <dgm:cxn modelId="{45DFF311-7570-4D8F-A53A-43B15EF889FA}" type="presOf" srcId="{C82A10EE-CFC8-468A-847C-B4DED858401E}" destId="{08D7D7D9-D558-4E95-BA2A-C5518F67E5E9}" srcOrd="1" destOrd="0" presId="urn:microsoft.com/office/officeart/2005/8/layout/venn2"/>
    <dgm:cxn modelId="{B0B0452A-AD2F-41CE-8928-03550E07B40B}" type="presOf" srcId="{D5A4070B-6F14-4BD1-8F6A-B7C0DFC43E55}" destId="{2D26EA32-E75D-4F3A-9443-E75B2D8EDC4A}" srcOrd="1" destOrd="0" presId="urn:microsoft.com/office/officeart/2005/8/layout/venn2"/>
    <dgm:cxn modelId="{B7612043-B61C-4172-A813-89B281CC800F}" srcId="{62567399-C4D5-48ED-856E-A390351F5AAA}" destId="{C82A10EE-CFC8-468A-847C-B4DED858401E}" srcOrd="0" destOrd="0" parTransId="{27E1BF0D-21F9-44EF-800A-F8DD483DFC62}" sibTransId="{2B370251-7051-4E35-8A4F-8C43F8263D68}"/>
    <dgm:cxn modelId="{02F7FC64-8082-4EAF-8FC6-755D572CFCEA}" srcId="{62567399-C4D5-48ED-856E-A390351F5AAA}" destId="{41505F71-80B3-4C10-AC02-A221EB775F84}" srcOrd="3" destOrd="0" parTransId="{A3DA4CEE-7EC9-4900-9D5C-3C864F84AE78}" sibTransId="{85A4EE58-69C3-42EC-854A-3917776912B4}"/>
    <dgm:cxn modelId="{A817E56C-5014-4166-B249-4817222B34FC}" type="presOf" srcId="{41505F71-80B3-4C10-AC02-A221EB775F84}" destId="{A366E3E0-8BF8-40FD-89A4-85B504B4D190}" srcOrd="0" destOrd="0" presId="urn:microsoft.com/office/officeart/2005/8/layout/venn2"/>
    <dgm:cxn modelId="{47BF5F4D-A57A-4C07-AC3E-13C7CBDAE975}" srcId="{62567399-C4D5-48ED-856E-A390351F5AAA}" destId="{D5A4070B-6F14-4BD1-8F6A-B7C0DFC43E55}" srcOrd="2" destOrd="0" parTransId="{20DC8DE3-5B58-4FBF-9E05-5217828379D7}" sibTransId="{53F62E7C-307D-43B5-89FC-9E80AE240E16}"/>
    <dgm:cxn modelId="{4F76DC4E-D26E-4137-A31A-43EE984C16A8}" srcId="{62567399-C4D5-48ED-856E-A390351F5AAA}" destId="{B2435407-B6EE-4B30-A8DF-EFCC6E62F9B7}" srcOrd="1" destOrd="0" parTransId="{53AEEEB9-6FAF-4341-AFC9-2EDF9B2BCDC1}" sibTransId="{AE0BD347-42C0-453B-955F-EB0CE904A124}"/>
    <dgm:cxn modelId="{5121B759-0FF4-4519-8792-E01534A87DE6}" type="presOf" srcId="{D5A4070B-6F14-4BD1-8F6A-B7C0DFC43E55}" destId="{B0A83D94-FD05-4195-9250-8B53C9857094}" srcOrd="0" destOrd="0" presId="urn:microsoft.com/office/officeart/2005/8/layout/venn2"/>
    <dgm:cxn modelId="{5FBCE65A-A853-4BE1-8BA8-413D3BD6CFB2}" type="presOf" srcId="{62567399-C4D5-48ED-856E-A390351F5AAA}" destId="{2152F8B4-71FD-4998-A3EF-E9FC4F1AB77D}" srcOrd="0" destOrd="0" presId="urn:microsoft.com/office/officeart/2005/8/layout/venn2"/>
    <dgm:cxn modelId="{03CAFAB8-8F48-4C95-8CC3-7F6F6D7A1974}" type="presOf" srcId="{41505F71-80B3-4C10-AC02-A221EB775F84}" destId="{7C1C0A05-19A6-46CB-9DA7-564BD37654B6}" srcOrd="1" destOrd="0" presId="urn:microsoft.com/office/officeart/2005/8/layout/venn2"/>
    <dgm:cxn modelId="{72B500C5-602C-4E64-B42E-C2B2CAB5604A}" srcId="{62567399-C4D5-48ED-856E-A390351F5AAA}" destId="{7EC0EC3A-D48A-4D84-8530-82B6CB32F76E}" srcOrd="4" destOrd="0" parTransId="{23C297B6-0E4C-4BC5-8AFB-E3DD71CADB1B}" sibTransId="{FD5771ED-B07C-41F5-A5B0-B95C393AFC05}"/>
    <dgm:cxn modelId="{58BD4BC8-597A-4CEC-9AD1-56331AD0CE65}" type="presOf" srcId="{B2435407-B6EE-4B30-A8DF-EFCC6E62F9B7}" destId="{A46EC12A-6FDF-444B-84B1-C61514B60FA9}" srcOrd="1" destOrd="0" presId="urn:microsoft.com/office/officeart/2005/8/layout/venn2"/>
    <dgm:cxn modelId="{0DD49DC8-4902-4B08-BC42-58AE952BD7A7}" type="presOf" srcId="{7EC0EC3A-D48A-4D84-8530-82B6CB32F76E}" destId="{DB85185C-5E77-46D8-B569-D936BCDFE4CC}" srcOrd="1" destOrd="0" presId="urn:microsoft.com/office/officeart/2005/8/layout/venn2"/>
    <dgm:cxn modelId="{7B668BCC-054A-4CDB-9286-4F30D1DF21BA}" type="presOf" srcId="{C82A10EE-CFC8-468A-847C-B4DED858401E}" destId="{EE20BC06-17ED-4292-8CF6-2F3A57B0ED23}" srcOrd="0" destOrd="0" presId="urn:microsoft.com/office/officeart/2005/8/layout/venn2"/>
    <dgm:cxn modelId="{3DD337E3-2678-4F6D-81E5-3353E704E0D7}" type="presOf" srcId="{7EC0EC3A-D48A-4D84-8530-82B6CB32F76E}" destId="{828E1DC6-E182-4448-B64B-2FD8E5C8F95C}" srcOrd="0" destOrd="0" presId="urn:microsoft.com/office/officeart/2005/8/layout/venn2"/>
    <dgm:cxn modelId="{A90490E3-585C-4651-B867-36D9057B3F79}" type="presOf" srcId="{B2435407-B6EE-4B30-A8DF-EFCC6E62F9B7}" destId="{3A2151CA-BCB3-4F26-8930-3B0D98F5FB17}" srcOrd="0" destOrd="0" presId="urn:microsoft.com/office/officeart/2005/8/layout/venn2"/>
    <dgm:cxn modelId="{E3EA39B0-06D6-4FA6-A530-F0E6710BE3D2}" type="presParOf" srcId="{2152F8B4-71FD-4998-A3EF-E9FC4F1AB77D}" destId="{71ADABCD-F170-41CC-963F-BDA6450306E3}" srcOrd="0" destOrd="0" presId="urn:microsoft.com/office/officeart/2005/8/layout/venn2"/>
    <dgm:cxn modelId="{A505954C-7088-4C53-BAD6-051641725309}" type="presParOf" srcId="{71ADABCD-F170-41CC-963F-BDA6450306E3}" destId="{EE20BC06-17ED-4292-8CF6-2F3A57B0ED23}" srcOrd="0" destOrd="0" presId="urn:microsoft.com/office/officeart/2005/8/layout/venn2"/>
    <dgm:cxn modelId="{575D473C-0638-4AFA-838C-3FB43971A2F4}" type="presParOf" srcId="{71ADABCD-F170-41CC-963F-BDA6450306E3}" destId="{08D7D7D9-D558-4E95-BA2A-C5518F67E5E9}" srcOrd="1" destOrd="0" presId="urn:microsoft.com/office/officeart/2005/8/layout/venn2"/>
    <dgm:cxn modelId="{72C8017B-BB89-4F12-AF32-DED53CACA2DB}" type="presParOf" srcId="{2152F8B4-71FD-4998-A3EF-E9FC4F1AB77D}" destId="{D36B6D05-E434-4B27-BA6E-623CB39A5B5C}" srcOrd="1" destOrd="0" presId="urn:microsoft.com/office/officeart/2005/8/layout/venn2"/>
    <dgm:cxn modelId="{282F42CE-FD71-4D2C-8CC7-DFF322230A0A}" type="presParOf" srcId="{D36B6D05-E434-4B27-BA6E-623CB39A5B5C}" destId="{3A2151CA-BCB3-4F26-8930-3B0D98F5FB17}" srcOrd="0" destOrd="0" presId="urn:microsoft.com/office/officeart/2005/8/layout/venn2"/>
    <dgm:cxn modelId="{9EEC13DD-EA91-4CED-AE5A-651A9A363041}" type="presParOf" srcId="{D36B6D05-E434-4B27-BA6E-623CB39A5B5C}" destId="{A46EC12A-6FDF-444B-84B1-C61514B60FA9}" srcOrd="1" destOrd="0" presId="urn:microsoft.com/office/officeart/2005/8/layout/venn2"/>
    <dgm:cxn modelId="{DA32A3A4-FBED-47C5-A4B3-8A977375DE23}" type="presParOf" srcId="{2152F8B4-71FD-4998-A3EF-E9FC4F1AB77D}" destId="{30FA5E90-B175-4DEF-8A87-510A72A0B554}" srcOrd="2" destOrd="0" presId="urn:microsoft.com/office/officeart/2005/8/layout/venn2"/>
    <dgm:cxn modelId="{FA08E95E-E65F-4EBA-BDEC-9326B8339768}" type="presParOf" srcId="{30FA5E90-B175-4DEF-8A87-510A72A0B554}" destId="{B0A83D94-FD05-4195-9250-8B53C9857094}" srcOrd="0" destOrd="0" presId="urn:microsoft.com/office/officeart/2005/8/layout/venn2"/>
    <dgm:cxn modelId="{D6F3761B-A795-48A1-BAF2-F46581658F55}" type="presParOf" srcId="{30FA5E90-B175-4DEF-8A87-510A72A0B554}" destId="{2D26EA32-E75D-4F3A-9443-E75B2D8EDC4A}" srcOrd="1" destOrd="0" presId="urn:microsoft.com/office/officeart/2005/8/layout/venn2"/>
    <dgm:cxn modelId="{F688A156-0608-40BA-BCE8-ABA438D76B16}" type="presParOf" srcId="{2152F8B4-71FD-4998-A3EF-E9FC4F1AB77D}" destId="{383A5669-B6B6-4E4E-99A1-19BC32B88444}" srcOrd="3" destOrd="0" presId="urn:microsoft.com/office/officeart/2005/8/layout/venn2"/>
    <dgm:cxn modelId="{E2D4FF10-13A0-4CE6-8C55-20F373333C55}" type="presParOf" srcId="{383A5669-B6B6-4E4E-99A1-19BC32B88444}" destId="{A366E3E0-8BF8-40FD-89A4-85B504B4D190}" srcOrd="0" destOrd="0" presId="urn:microsoft.com/office/officeart/2005/8/layout/venn2"/>
    <dgm:cxn modelId="{37A05435-DD57-4928-A7B4-787814ED76E5}" type="presParOf" srcId="{383A5669-B6B6-4E4E-99A1-19BC32B88444}" destId="{7C1C0A05-19A6-46CB-9DA7-564BD37654B6}" srcOrd="1" destOrd="0" presId="urn:microsoft.com/office/officeart/2005/8/layout/venn2"/>
    <dgm:cxn modelId="{324E4FEA-3D2E-431F-B5C4-4FF23F78D9DB}" type="presParOf" srcId="{2152F8B4-71FD-4998-A3EF-E9FC4F1AB77D}" destId="{7D23978B-17C2-4DEA-8A5F-EEA8E8EF99FB}" srcOrd="4" destOrd="0" presId="urn:microsoft.com/office/officeart/2005/8/layout/venn2"/>
    <dgm:cxn modelId="{6D3CC17D-4943-4F3F-8E82-7F2E7C59B3ED}" type="presParOf" srcId="{7D23978B-17C2-4DEA-8A5F-EEA8E8EF99FB}" destId="{828E1DC6-E182-4448-B64B-2FD8E5C8F95C}" srcOrd="0" destOrd="0" presId="urn:microsoft.com/office/officeart/2005/8/layout/venn2"/>
    <dgm:cxn modelId="{0C93774A-91BB-4522-B358-F012421EDEBA}" type="presParOf" srcId="{7D23978B-17C2-4DEA-8A5F-EEA8E8EF99FB}" destId="{DB85185C-5E77-46D8-B569-D936BCDFE4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62567399-C4D5-48ED-856E-A390351F5AA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D5A4070B-6F14-4BD1-8F6A-B7C0DFC43E55}">
      <dgm:prSet phldrT="[Text]" custT="1"/>
      <dgm:spPr/>
      <dgm:t>
        <a:bodyPr/>
        <a:lstStyle/>
        <a:p>
          <a:r>
            <a:rPr lang="en-US" sz="1200" dirty="0" err="1">
              <a:solidFill>
                <a:schemeClr val="tx1"/>
              </a:solidFill>
            </a:rPr>
            <a:t>Myyntikanava</a:t>
          </a:r>
          <a:r>
            <a:rPr lang="en-US" sz="1200" dirty="0">
              <a:solidFill>
                <a:schemeClr val="tx1"/>
              </a:solidFill>
            </a:rPr>
            <a:t> ja </a:t>
          </a:r>
          <a:r>
            <a:rPr lang="en-US" sz="1200" dirty="0" err="1">
              <a:solidFill>
                <a:schemeClr val="tx1"/>
              </a:solidFill>
            </a:rPr>
            <a:t>toimitustavat</a:t>
          </a:r>
          <a:r>
            <a:rPr lang="en-US" sz="1200" dirty="0">
              <a:solidFill>
                <a:schemeClr val="tx1"/>
              </a:solidFill>
            </a:rPr>
            <a:t> (</a:t>
          </a:r>
          <a:r>
            <a:rPr lang="en-US" sz="1200" dirty="0" err="1">
              <a:solidFill>
                <a:schemeClr val="tx1"/>
              </a:solidFill>
            </a:rPr>
            <a:t>logistiikka</a:t>
          </a:r>
          <a:r>
            <a:rPr lang="en-US" sz="1200" dirty="0">
              <a:solidFill>
                <a:schemeClr val="tx1"/>
              </a:solidFill>
            </a:rPr>
            <a:t>)</a:t>
          </a:r>
        </a:p>
      </dgm:t>
    </dgm:pt>
    <dgm:pt modelId="{20DC8DE3-5B58-4FBF-9E05-5217828379D7}" type="parTrans" cxnId="{47BF5F4D-A57A-4C07-AC3E-13C7CBDAE975}">
      <dgm:prSet/>
      <dgm:spPr/>
      <dgm:t>
        <a:bodyPr/>
        <a:lstStyle/>
        <a:p>
          <a:endParaRPr lang="en-US"/>
        </a:p>
      </dgm:t>
    </dgm:pt>
    <dgm:pt modelId="{53F62E7C-307D-43B5-89FC-9E80AE240E16}" type="sibTrans" cxnId="{47BF5F4D-A57A-4C07-AC3E-13C7CBDAE975}">
      <dgm:prSet/>
      <dgm:spPr/>
      <dgm:t>
        <a:bodyPr/>
        <a:lstStyle/>
        <a:p>
          <a:endParaRPr lang="en-US"/>
        </a:p>
      </dgm:t>
    </dgm:pt>
    <dgm:pt modelId="{41505F71-80B3-4C10-AC02-A221EB775F84}">
      <dgm:prSet phldrT="[Text]" custT="1"/>
      <dgm:spPr/>
      <dgm:t>
        <a:bodyPr/>
        <a:lstStyle/>
        <a:p>
          <a:r>
            <a:rPr lang="en-US" sz="1200" dirty="0" err="1">
              <a:solidFill>
                <a:schemeClr val="tx1"/>
              </a:solidFill>
            </a:rPr>
            <a:t>Pakkauksen</a:t>
          </a:r>
          <a:r>
            <a:rPr lang="en-US" sz="1200" dirty="0">
              <a:solidFill>
                <a:schemeClr val="tx1"/>
              </a:solidFill>
            </a:rPr>
            <a:t> </a:t>
          </a:r>
          <a:r>
            <a:rPr lang="en-US" sz="1200" dirty="0" err="1">
              <a:solidFill>
                <a:schemeClr val="tx1"/>
              </a:solidFill>
            </a:rPr>
            <a:t>valmistaja</a:t>
          </a:r>
          <a:r>
            <a:rPr lang="en-US" sz="1200" dirty="0">
              <a:solidFill>
                <a:schemeClr val="tx1"/>
              </a:solidFill>
            </a:rPr>
            <a:t> (</a:t>
          </a:r>
          <a:r>
            <a:rPr lang="en-US" sz="1200" dirty="0" err="1">
              <a:solidFill>
                <a:schemeClr val="tx1"/>
              </a:solidFill>
            </a:rPr>
            <a:t>tekniset</a:t>
          </a:r>
          <a:r>
            <a:rPr lang="en-US" sz="1200" dirty="0">
              <a:solidFill>
                <a:schemeClr val="tx1"/>
              </a:solidFill>
            </a:rPr>
            <a:t> </a:t>
          </a:r>
          <a:r>
            <a:rPr lang="en-US" sz="1200" dirty="0" err="1">
              <a:solidFill>
                <a:schemeClr val="tx1"/>
              </a:solidFill>
            </a:rPr>
            <a:t>rajoitteet</a:t>
          </a:r>
          <a:r>
            <a:rPr lang="en-US" sz="1200" dirty="0">
              <a:solidFill>
                <a:schemeClr val="tx1"/>
              </a:solidFill>
            </a:rPr>
            <a:t>, </a:t>
          </a:r>
          <a:r>
            <a:rPr lang="en-US" sz="1200" dirty="0" err="1">
              <a:solidFill>
                <a:schemeClr val="tx1"/>
              </a:solidFill>
            </a:rPr>
            <a:t>materiaalit</a:t>
          </a:r>
          <a:r>
            <a:rPr lang="en-US" sz="1200" dirty="0">
              <a:solidFill>
                <a:schemeClr val="tx1"/>
              </a:solidFill>
            </a:rPr>
            <a:t>)</a:t>
          </a:r>
        </a:p>
      </dgm:t>
    </dgm:pt>
    <dgm:pt modelId="{A3DA4CEE-7EC9-4900-9D5C-3C864F84AE78}" type="parTrans" cxnId="{02F7FC64-8082-4EAF-8FC6-755D572CFCEA}">
      <dgm:prSet/>
      <dgm:spPr/>
      <dgm:t>
        <a:bodyPr/>
        <a:lstStyle/>
        <a:p>
          <a:endParaRPr lang="en-US"/>
        </a:p>
      </dgm:t>
    </dgm:pt>
    <dgm:pt modelId="{85A4EE58-69C3-42EC-854A-3917776912B4}" type="sibTrans" cxnId="{02F7FC64-8082-4EAF-8FC6-755D572CFCEA}">
      <dgm:prSet/>
      <dgm:spPr/>
      <dgm:t>
        <a:bodyPr/>
        <a:lstStyle/>
        <a:p>
          <a:endParaRPr lang="en-US"/>
        </a:p>
      </dgm:t>
    </dgm:pt>
    <dgm:pt modelId="{7EC0EC3A-D48A-4D84-8530-82B6CB32F76E}">
      <dgm:prSet phldrT="[Text]" custT="1"/>
      <dgm:spPr/>
      <dgm:t>
        <a:bodyPr/>
        <a:lstStyle/>
        <a:p>
          <a:r>
            <a:rPr lang="en-US" sz="1200" dirty="0" err="1"/>
            <a:t>Pakkaaja</a:t>
          </a:r>
          <a:r>
            <a:rPr lang="en-US" sz="1200" dirty="0"/>
            <a:t> (</a:t>
          </a:r>
          <a:r>
            <a:rPr lang="en-US" sz="1200" dirty="0" err="1"/>
            <a:t>brändin</a:t>
          </a:r>
          <a:r>
            <a:rPr lang="en-US" sz="1200" dirty="0"/>
            <a:t> </a:t>
          </a:r>
          <a:r>
            <a:rPr lang="en-US" sz="1200" dirty="0" err="1"/>
            <a:t>omistaja</a:t>
          </a:r>
          <a:r>
            <a:rPr lang="en-US" sz="1200" dirty="0"/>
            <a:t>)</a:t>
          </a:r>
        </a:p>
      </dgm:t>
    </dgm:pt>
    <dgm:pt modelId="{23C297B6-0E4C-4BC5-8AFB-E3DD71CADB1B}" type="parTrans" cxnId="{72B500C5-602C-4E64-B42E-C2B2CAB5604A}">
      <dgm:prSet/>
      <dgm:spPr/>
      <dgm:t>
        <a:bodyPr/>
        <a:lstStyle/>
        <a:p>
          <a:endParaRPr lang="en-US"/>
        </a:p>
      </dgm:t>
    </dgm:pt>
    <dgm:pt modelId="{FD5771ED-B07C-41F5-A5B0-B95C393AFC05}" type="sibTrans" cxnId="{72B500C5-602C-4E64-B42E-C2B2CAB5604A}">
      <dgm:prSet/>
      <dgm:spPr/>
      <dgm:t>
        <a:bodyPr/>
        <a:lstStyle/>
        <a:p>
          <a:endParaRPr lang="en-US"/>
        </a:p>
      </dgm:t>
    </dgm:pt>
    <dgm:pt modelId="{C82A10EE-CFC8-468A-847C-B4DED858401E}">
      <dgm:prSet phldrT="[Text]" custT="1"/>
      <dgm:spPr/>
      <dgm:t>
        <a:bodyPr/>
        <a:lstStyle/>
        <a:p>
          <a:r>
            <a:rPr lang="en-US" sz="1200" dirty="0" err="1">
              <a:solidFill>
                <a:schemeClr val="tx1"/>
              </a:solidFill>
            </a:rPr>
            <a:t>Kiertotalousajattelun</a:t>
          </a:r>
          <a:r>
            <a:rPr lang="en-US" sz="1200" dirty="0">
              <a:solidFill>
                <a:schemeClr val="tx1"/>
              </a:solidFill>
            </a:rPr>
            <a:t> </a:t>
          </a:r>
          <a:r>
            <a:rPr lang="en-US" sz="1200" dirty="0" err="1">
              <a:solidFill>
                <a:schemeClr val="tx1"/>
              </a:solidFill>
            </a:rPr>
            <a:t>mukainen</a:t>
          </a:r>
          <a:r>
            <a:rPr lang="en-US" sz="1200" dirty="0">
              <a:solidFill>
                <a:schemeClr val="tx1"/>
              </a:solidFill>
            </a:rPr>
            <a:t> </a:t>
          </a:r>
          <a:r>
            <a:rPr lang="en-US" sz="1200" dirty="0" err="1">
              <a:solidFill>
                <a:schemeClr val="tx1"/>
              </a:solidFill>
            </a:rPr>
            <a:t>pakkaus</a:t>
          </a:r>
          <a:endParaRPr lang="en-US" sz="1200" dirty="0">
            <a:solidFill>
              <a:schemeClr val="tx1"/>
            </a:solidFill>
          </a:endParaRPr>
        </a:p>
      </dgm:t>
    </dgm:pt>
    <dgm:pt modelId="{27E1BF0D-21F9-44EF-800A-F8DD483DFC62}" type="parTrans" cxnId="{B7612043-B61C-4172-A813-89B281CC800F}">
      <dgm:prSet/>
      <dgm:spPr/>
      <dgm:t>
        <a:bodyPr/>
        <a:lstStyle/>
        <a:p>
          <a:endParaRPr lang="en-US"/>
        </a:p>
      </dgm:t>
    </dgm:pt>
    <dgm:pt modelId="{2B370251-7051-4E35-8A4F-8C43F8263D68}" type="sibTrans" cxnId="{B7612043-B61C-4172-A813-89B281CC800F}">
      <dgm:prSet/>
      <dgm:spPr/>
      <dgm:t>
        <a:bodyPr/>
        <a:lstStyle/>
        <a:p>
          <a:endParaRPr lang="en-US"/>
        </a:p>
      </dgm:t>
    </dgm:pt>
    <dgm:pt modelId="{B2435407-B6EE-4B30-A8DF-EFCC6E62F9B7}">
      <dgm:prSet phldrT="[Text]" custT="1"/>
      <dgm:spPr/>
      <dgm:t>
        <a:bodyPr/>
        <a:lstStyle/>
        <a:p>
          <a:r>
            <a:rPr lang="en-US" sz="1200" dirty="0" err="1">
              <a:solidFill>
                <a:schemeClr val="tx1"/>
              </a:solidFill>
            </a:rPr>
            <a:t>Loppukäyttäjä</a:t>
          </a:r>
          <a:r>
            <a:rPr lang="en-US" sz="1200" dirty="0">
              <a:solidFill>
                <a:schemeClr val="tx1"/>
              </a:solidFill>
            </a:rPr>
            <a:t> (</a:t>
          </a:r>
          <a:r>
            <a:rPr lang="en-US" sz="1200" dirty="0" err="1">
              <a:solidFill>
                <a:schemeClr val="tx1"/>
              </a:solidFill>
            </a:rPr>
            <a:t>kuluttaja</a:t>
          </a:r>
          <a:r>
            <a:rPr lang="en-US" sz="1200" dirty="0">
              <a:solidFill>
                <a:schemeClr val="tx1"/>
              </a:solidFill>
            </a:rPr>
            <a:t>)</a:t>
          </a:r>
        </a:p>
      </dgm:t>
    </dgm:pt>
    <dgm:pt modelId="{53AEEEB9-6FAF-4341-AFC9-2EDF9B2BCDC1}" type="parTrans" cxnId="{4F76DC4E-D26E-4137-A31A-43EE984C16A8}">
      <dgm:prSet/>
      <dgm:spPr/>
      <dgm:t>
        <a:bodyPr/>
        <a:lstStyle/>
        <a:p>
          <a:endParaRPr lang="en-US"/>
        </a:p>
      </dgm:t>
    </dgm:pt>
    <dgm:pt modelId="{AE0BD347-42C0-453B-955F-EB0CE904A124}" type="sibTrans" cxnId="{4F76DC4E-D26E-4137-A31A-43EE984C16A8}">
      <dgm:prSet/>
      <dgm:spPr/>
      <dgm:t>
        <a:bodyPr/>
        <a:lstStyle/>
        <a:p>
          <a:endParaRPr lang="en-US"/>
        </a:p>
      </dgm:t>
    </dgm:pt>
    <dgm:pt modelId="{2152F8B4-71FD-4998-A3EF-E9FC4F1AB77D}" type="pres">
      <dgm:prSet presAssocID="{62567399-C4D5-48ED-856E-A390351F5AAA}" presName="Name0" presStyleCnt="0">
        <dgm:presLayoutVars>
          <dgm:chMax val="7"/>
          <dgm:resizeHandles val="exact"/>
        </dgm:presLayoutVars>
      </dgm:prSet>
      <dgm:spPr/>
    </dgm:pt>
    <dgm:pt modelId="{71ADABCD-F170-41CC-963F-BDA6450306E3}" type="pres">
      <dgm:prSet presAssocID="{62567399-C4D5-48ED-856E-A390351F5AAA}" presName="comp1" presStyleCnt="0"/>
      <dgm:spPr/>
    </dgm:pt>
    <dgm:pt modelId="{EE20BC06-17ED-4292-8CF6-2F3A57B0ED23}" type="pres">
      <dgm:prSet presAssocID="{62567399-C4D5-48ED-856E-A390351F5AAA}" presName="circle1" presStyleLbl="node1" presStyleIdx="0" presStyleCnt="5"/>
      <dgm:spPr/>
    </dgm:pt>
    <dgm:pt modelId="{08D7D7D9-D558-4E95-BA2A-C5518F67E5E9}" type="pres">
      <dgm:prSet presAssocID="{62567399-C4D5-48ED-856E-A390351F5AAA}" presName="c1text" presStyleLbl="node1" presStyleIdx="0" presStyleCnt="5">
        <dgm:presLayoutVars>
          <dgm:bulletEnabled val="1"/>
        </dgm:presLayoutVars>
      </dgm:prSet>
      <dgm:spPr/>
    </dgm:pt>
    <dgm:pt modelId="{D36B6D05-E434-4B27-BA6E-623CB39A5B5C}" type="pres">
      <dgm:prSet presAssocID="{62567399-C4D5-48ED-856E-A390351F5AAA}" presName="comp2" presStyleCnt="0"/>
      <dgm:spPr/>
    </dgm:pt>
    <dgm:pt modelId="{3A2151CA-BCB3-4F26-8930-3B0D98F5FB17}" type="pres">
      <dgm:prSet presAssocID="{62567399-C4D5-48ED-856E-A390351F5AAA}" presName="circle2" presStyleLbl="node1" presStyleIdx="1" presStyleCnt="5"/>
      <dgm:spPr/>
    </dgm:pt>
    <dgm:pt modelId="{A46EC12A-6FDF-444B-84B1-C61514B60FA9}" type="pres">
      <dgm:prSet presAssocID="{62567399-C4D5-48ED-856E-A390351F5AAA}" presName="c2text" presStyleLbl="node1" presStyleIdx="1" presStyleCnt="5">
        <dgm:presLayoutVars>
          <dgm:bulletEnabled val="1"/>
        </dgm:presLayoutVars>
      </dgm:prSet>
      <dgm:spPr/>
    </dgm:pt>
    <dgm:pt modelId="{30FA5E90-B175-4DEF-8A87-510A72A0B554}" type="pres">
      <dgm:prSet presAssocID="{62567399-C4D5-48ED-856E-A390351F5AAA}" presName="comp3" presStyleCnt="0"/>
      <dgm:spPr/>
    </dgm:pt>
    <dgm:pt modelId="{B0A83D94-FD05-4195-9250-8B53C9857094}" type="pres">
      <dgm:prSet presAssocID="{62567399-C4D5-48ED-856E-A390351F5AAA}" presName="circle3" presStyleLbl="node1" presStyleIdx="2" presStyleCnt="5"/>
      <dgm:spPr/>
    </dgm:pt>
    <dgm:pt modelId="{2D26EA32-E75D-4F3A-9443-E75B2D8EDC4A}" type="pres">
      <dgm:prSet presAssocID="{62567399-C4D5-48ED-856E-A390351F5AAA}" presName="c3text" presStyleLbl="node1" presStyleIdx="2" presStyleCnt="5">
        <dgm:presLayoutVars>
          <dgm:bulletEnabled val="1"/>
        </dgm:presLayoutVars>
      </dgm:prSet>
      <dgm:spPr/>
    </dgm:pt>
    <dgm:pt modelId="{383A5669-B6B6-4E4E-99A1-19BC32B88444}" type="pres">
      <dgm:prSet presAssocID="{62567399-C4D5-48ED-856E-A390351F5AAA}" presName="comp4" presStyleCnt="0"/>
      <dgm:spPr/>
    </dgm:pt>
    <dgm:pt modelId="{A366E3E0-8BF8-40FD-89A4-85B504B4D190}" type="pres">
      <dgm:prSet presAssocID="{62567399-C4D5-48ED-856E-A390351F5AAA}" presName="circle4" presStyleLbl="node1" presStyleIdx="3" presStyleCnt="5"/>
      <dgm:spPr/>
    </dgm:pt>
    <dgm:pt modelId="{7C1C0A05-19A6-46CB-9DA7-564BD37654B6}" type="pres">
      <dgm:prSet presAssocID="{62567399-C4D5-48ED-856E-A390351F5AAA}" presName="c4text" presStyleLbl="node1" presStyleIdx="3" presStyleCnt="5">
        <dgm:presLayoutVars>
          <dgm:bulletEnabled val="1"/>
        </dgm:presLayoutVars>
      </dgm:prSet>
      <dgm:spPr/>
    </dgm:pt>
    <dgm:pt modelId="{7D23978B-17C2-4DEA-8A5F-EEA8E8EF99FB}" type="pres">
      <dgm:prSet presAssocID="{62567399-C4D5-48ED-856E-A390351F5AAA}" presName="comp5" presStyleCnt="0"/>
      <dgm:spPr/>
    </dgm:pt>
    <dgm:pt modelId="{828E1DC6-E182-4448-B64B-2FD8E5C8F95C}" type="pres">
      <dgm:prSet presAssocID="{62567399-C4D5-48ED-856E-A390351F5AAA}" presName="circle5" presStyleLbl="node1" presStyleIdx="4" presStyleCnt="5"/>
      <dgm:spPr/>
    </dgm:pt>
    <dgm:pt modelId="{DB85185C-5E77-46D8-B569-D936BCDFE4CC}" type="pres">
      <dgm:prSet presAssocID="{62567399-C4D5-48ED-856E-A390351F5AAA}" presName="c5text" presStyleLbl="node1" presStyleIdx="4" presStyleCnt="5">
        <dgm:presLayoutVars>
          <dgm:bulletEnabled val="1"/>
        </dgm:presLayoutVars>
      </dgm:prSet>
      <dgm:spPr/>
    </dgm:pt>
  </dgm:ptLst>
  <dgm:cxnLst>
    <dgm:cxn modelId="{45DFF311-7570-4D8F-A53A-43B15EF889FA}" type="presOf" srcId="{C82A10EE-CFC8-468A-847C-B4DED858401E}" destId="{08D7D7D9-D558-4E95-BA2A-C5518F67E5E9}" srcOrd="1" destOrd="0" presId="urn:microsoft.com/office/officeart/2005/8/layout/venn2"/>
    <dgm:cxn modelId="{B0B0452A-AD2F-41CE-8928-03550E07B40B}" type="presOf" srcId="{D5A4070B-6F14-4BD1-8F6A-B7C0DFC43E55}" destId="{2D26EA32-E75D-4F3A-9443-E75B2D8EDC4A}" srcOrd="1" destOrd="0" presId="urn:microsoft.com/office/officeart/2005/8/layout/venn2"/>
    <dgm:cxn modelId="{B7612043-B61C-4172-A813-89B281CC800F}" srcId="{62567399-C4D5-48ED-856E-A390351F5AAA}" destId="{C82A10EE-CFC8-468A-847C-B4DED858401E}" srcOrd="0" destOrd="0" parTransId="{27E1BF0D-21F9-44EF-800A-F8DD483DFC62}" sibTransId="{2B370251-7051-4E35-8A4F-8C43F8263D68}"/>
    <dgm:cxn modelId="{02F7FC64-8082-4EAF-8FC6-755D572CFCEA}" srcId="{62567399-C4D5-48ED-856E-A390351F5AAA}" destId="{41505F71-80B3-4C10-AC02-A221EB775F84}" srcOrd="3" destOrd="0" parTransId="{A3DA4CEE-7EC9-4900-9D5C-3C864F84AE78}" sibTransId="{85A4EE58-69C3-42EC-854A-3917776912B4}"/>
    <dgm:cxn modelId="{A817E56C-5014-4166-B249-4817222B34FC}" type="presOf" srcId="{41505F71-80B3-4C10-AC02-A221EB775F84}" destId="{A366E3E0-8BF8-40FD-89A4-85B504B4D190}" srcOrd="0" destOrd="0" presId="urn:microsoft.com/office/officeart/2005/8/layout/venn2"/>
    <dgm:cxn modelId="{47BF5F4D-A57A-4C07-AC3E-13C7CBDAE975}" srcId="{62567399-C4D5-48ED-856E-A390351F5AAA}" destId="{D5A4070B-6F14-4BD1-8F6A-B7C0DFC43E55}" srcOrd="2" destOrd="0" parTransId="{20DC8DE3-5B58-4FBF-9E05-5217828379D7}" sibTransId="{53F62E7C-307D-43B5-89FC-9E80AE240E16}"/>
    <dgm:cxn modelId="{4F76DC4E-D26E-4137-A31A-43EE984C16A8}" srcId="{62567399-C4D5-48ED-856E-A390351F5AAA}" destId="{B2435407-B6EE-4B30-A8DF-EFCC6E62F9B7}" srcOrd="1" destOrd="0" parTransId="{53AEEEB9-6FAF-4341-AFC9-2EDF9B2BCDC1}" sibTransId="{AE0BD347-42C0-453B-955F-EB0CE904A124}"/>
    <dgm:cxn modelId="{5121B759-0FF4-4519-8792-E01534A87DE6}" type="presOf" srcId="{D5A4070B-6F14-4BD1-8F6A-B7C0DFC43E55}" destId="{B0A83D94-FD05-4195-9250-8B53C9857094}" srcOrd="0" destOrd="0" presId="urn:microsoft.com/office/officeart/2005/8/layout/venn2"/>
    <dgm:cxn modelId="{5FBCE65A-A853-4BE1-8BA8-413D3BD6CFB2}" type="presOf" srcId="{62567399-C4D5-48ED-856E-A390351F5AAA}" destId="{2152F8B4-71FD-4998-A3EF-E9FC4F1AB77D}" srcOrd="0" destOrd="0" presId="urn:microsoft.com/office/officeart/2005/8/layout/venn2"/>
    <dgm:cxn modelId="{03CAFAB8-8F48-4C95-8CC3-7F6F6D7A1974}" type="presOf" srcId="{41505F71-80B3-4C10-AC02-A221EB775F84}" destId="{7C1C0A05-19A6-46CB-9DA7-564BD37654B6}" srcOrd="1" destOrd="0" presId="urn:microsoft.com/office/officeart/2005/8/layout/venn2"/>
    <dgm:cxn modelId="{72B500C5-602C-4E64-B42E-C2B2CAB5604A}" srcId="{62567399-C4D5-48ED-856E-A390351F5AAA}" destId="{7EC0EC3A-D48A-4D84-8530-82B6CB32F76E}" srcOrd="4" destOrd="0" parTransId="{23C297B6-0E4C-4BC5-8AFB-E3DD71CADB1B}" sibTransId="{FD5771ED-B07C-41F5-A5B0-B95C393AFC05}"/>
    <dgm:cxn modelId="{58BD4BC8-597A-4CEC-9AD1-56331AD0CE65}" type="presOf" srcId="{B2435407-B6EE-4B30-A8DF-EFCC6E62F9B7}" destId="{A46EC12A-6FDF-444B-84B1-C61514B60FA9}" srcOrd="1" destOrd="0" presId="urn:microsoft.com/office/officeart/2005/8/layout/venn2"/>
    <dgm:cxn modelId="{0DD49DC8-4902-4B08-BC42-58AE952BD7A7}" type="presOf" srcId="{7EC0EC3A-D48A-4D84-8530-82B6CB32F76E}" destId="{DB85185C-5E77-46D8-B569-D936BCDFE4CC}" srcOrd="1" destOrd="0" presId="urn:microsoft.com/office/officeart/2005/8/layout/venn2"/>
    <dgm:cxn modelId="{7B668BCC-054A-4CDB-9286-4F30D1DF21BA}" type="presOf" srcId="{C82A10EE-CFC8-468A-847C-B4DED858401E}" destId="{EE20BC06-17ED-4292-8CF6-2F3A57B0ED23}" srcOrd="0" destOrd="0" presId="urn:microsoft.com/office/officeart/2005/8/layout/venn2"/>
    <dgm:cxn modelId="{3DD337E3-2678-4F6D-81E5-3353E704E0D7}" type="presOf" srcId="{7EC0EC3A-D48A-4D84-8530-82B6CB32F76E}" destId="{828E1DC6-E182-4448-B64B-2FD8E5C8F95C}" srcOrd="0" destOrd="0" presId="urn:microsoft.com/office/officeart/2005/8/layout/venn2"/>
    <dgm:cxn modelId="{A90490E3-585C-4651-B867-36D9057B3F79}" type="presOf" srcId="{B2435407-B6EE-4B30-A8DF-EFCC6E62F9B7}" destId="{3A2151CA-BCB3-4F26-8930-3B0D98F5FB17}" srcOrd="0" destOrd="0" presId="urn:microsoft.com/office/officeart/2005/8/layout/venn2"/>
    <dgm:cxn modelId="{E3EA39B0-06D6-4FA6-A530-F0E6710BE3D2}" type="presParOf" srcId="{2152F8B4-71FD-4998-A3EF-E9FC4F1AB77D}" destId="{71ADABCD-F170-41CC-963F-BDA6450306E3}" srcOrd="0" destOrd="0" presId="urn:microsoft.com/office/officeart/2005/8/layout/venn2"/>
    <dgm:cxn modelId="{A505954C-7088-4C53-BAD6-051641725309}" type="presParOf" srcId="{71ADABCD-F170-41CC-963F-BDA6450306E3}" destId="{EE20BC06-17ED-4292-8CF6-2F3A57B0ED23}" srcOrd="0" destOrd="0" presId="urn:microsoft.com/office/officeart/2005/8/layout/venn2"/>
    <dgm:cxn modelId="{575D473C-0638-4AFA-838C-3FB43971A2F4}" type="presParOf" srcId="{71ADABCD-F170-41CC-963F-BDA6450306E3}" destId="{08D7D7D9-D558-4E95-BA2A-C5518F67E5E9}" srcOrd="1" destOrd="0" presId="urn:microsoft.com/office/officeart/2005/8/layout/venn2"/>
    <dgm:cxn modelId="{72C8017B-BB89-4F12-AF32-DED53CACA2DB}" type="presParOf" srcId="{2152F8B4-71FD-4998-A3EF-E9FC4F1AB77D}" destId="{D36B6D05-E434-4B27-BA6E-623CB39A5B5C}" srcOrd="1" destOrd="0" presId="urn:microsoft.com/office/officeart/2005/8/layout/venn2"/>
    <dgm:cxn modelId="{282F42CE-FD71-4D2C-8CC7-DFF322230A0A}" type="presParOf" srcId="{D36B6D05-E434-4B27-BA6E-623CB39A5B5C}" destId="{3A2151CA-BCB3-4F26-8930-3B0D98F5FB17}" srcOrd="0" destOrd="0" presId="urn:microsoft.com/office/officeart/2005/8/layout/venn2"/>
    <dgm:cxn modelId="{9EEC13DD-EA91-4CED-AE5A-651A9A363041}" type="presParOf" srcId="{D36B6D05-E434-4B27-BA6E-623CB39A5B5C}" destId="{A46EC12A-6FDF-444B-84B1-C61514B60FA9}" srcOrd="1" destOrd="0" presId="urn:microsoft.com/office/officeart/2005/8/layout/venn2"/>
    <dgm:cxn modelId="{DA32A3A4-FBED-47C5-A4B3-8A977375DE23}" type="presParOf" srcId="{2152F8B4-71FD-4998-A3EF-E9FC4F1AB77D}" destId="{30FA5E90-B175-4DEF-8A87-510A72A0B554}" srcOrd="2" destOrd="0" presId="urn:microsoft.com/office/officeart/2005/8/layout/venn2"/>
    <dgm:cxn modelId="{FA08E95E-E65F-4EBA-BDEC-9326B8339768}" type="presParOf" srcId="{30FA5E90-B175-4DEF-8A87-510A72A0B554}" destId="{B0A83D94-FD05-4195-9250-8B53C9857094}" srcOrd="0" destOrd="0" presId="urn:microsoft.com/office/officeart/2005/8/layout/venn2"/>
    <dgm:cxn modelId="{D6F3761B-A795-48A1-BAF2-F46581658F55}" type="presParOf" srcId="{30FA5E90-B175-4DEF-8A87-510A72A0B554}" destId="{2D26EA32-E75D-4F3A-9443-E75B2D8EDC4A}" srcOrd="1" destOrd="0" presId="urn:microsoft.com/office/officeart/2005/8/layout/venn2"/>
    <dgm:cxn modelId="{F688A156-0608-40BA-BCE8-ABA438D76B16}" type="presParOf" srcId="{2152F8B4-71FD-4998-A3EF-E9FC4F1AB77D}" destId="{383A5669-B6B6-4E4E-99A1-19BC32B88444}" srcOrd="3" destOrd="0" presId="urn:microsoft.com/office/officeart/2005/8/layout/venn2"/>
    <dgm:cxn modelId="{E2D4FF10-13A0-4CE6-8C55-20F373333C55}" type="presParOf" srcId="{383A5669-B6B6-4E4E-99A1-19BC32B88444}" destId="{A366E3E0-8BF8-40FD-89A4-85B504B4D190}" srcOrd="0" destOrd="0" presId="urn:microsoft.com/office/officeart/2005/8/layout/venn2"/>
    <dgm:cxn modelId="{37A05435-DD57-4928-A7B4-787814ED76E5}" type="presParOf" srcId="{383A5669-B6B6-4E4E-99A1-19BC32B88444}" destId="{7C1C0A05-19A6-46CB-9DA7-564BD37654B6}" srcOrd="1" destOrd="0" presId="urn:microsoft.com/office/officeart/2005/8/layout/venn2"/>
    <dgm:cxn modelId="{324E4FEA-3D2E-431F-B5C4-4FF23F78D9DB}" type="presParOf" srcId="{2152F8B4-71FD-4998-A3EF-E9FC4F1AB77D}" destId="{7D23978B-17C2-4DEA-8A5F-EEA8E8EF99FB}" srcOrd="4" destOrd="0" presId="urn:microsoft.com/office/officeart/2005/8/layout/venn2"/>
    <dgm:cxn modelId="{6D3CC17D-4943-4F3F-8E82-7F2E7C59B3ED}" type="presParOf" srcId="{7D23978B-17C2-4DEA-8A5F-EEA8E8EF99FB}" destId="{828E1DC6-E182-4448-B64B-2FD8E5C8F95C}" srcOrd="0" destOrd="0" presId="urn:microsoft.com/office/officeart/2005/8/layout/venn2"/>
    <dgm:cxn modelId="{0C93774A-91BB-4522-B358-F012421EDEBA}" type="presParOf" srcId="{7D23978B-17C2-4DEA-8A5F-EEA8E8EF99FB}" destId="{DB85185C-5E77-46D8-B569-D936BCDFE4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2_1" csCatId="accent2" phldr="1"/>
      <dgm:spPr/>
    </dgm:pt>
    <dgm:pt modelId="{29C06CAD-0989-4D89-B952-EAB832E71A5D}">
      <dgm:prSet phldrT="[Text]"/>
      <dgm:spPr/>
      <dgm:t>
        <a:bodyPr/>
        <a:lstStyle/>
        <a:p>
          <a:r>
            <a:rPr lang="en-US" dirty="0" err="1"/>
            <a:t>Kaustisointi</a:t>
          </a:r>
          <a:endParaRPr lang="en-US" dirty="0"/>
        </a:p>
      </dgm:t>
    </dgm:pt>
    <dgm:pt modelId="{81531310-6FF6-4577-96B6-3E987EB133DC}" type="parTrans" cxnId="{279F2343-658B-4113-B1DC-5508CD7B4D25}">
      <dgm:prSet/>
      <dgm:spPr/>
      <dgm:t>
        <a:bodyPr/>
        <a:lstStyle/>
        <a:p>
          <a:endParaRPr lang="en-US"/>
        </a:p>
      </dgm:t>
    </dgm:pt>
    <dgm:pt modelId="{1D4BF6DC-DDA6-4F9C-A87A-77E5800CFFA9}" type="sibTrans" cxnId="{279F2343-658B-4113-B1DC-5508CD7B4D25}">
      <dgm:prSet/>
      <dgm:spPr/>
      <dgm:t>
        <a:bodyPr/>
        <a:lstStyle/>
        <a:p>
          <a:endParaRPr lang="en-US"/>
        </a:p>
      </dgm:t>
    </dgm:pt>
    <dgm:pt modelId="{BC39FA4C-6D3B-4885-BA19-274976FBC4B5}">
      <dgm:prSet phldrT="[Text]"/>
      <dgm:spPr/>
      <dgm:t>
        <a:bodyPr/>
        <a:lstStyle/>
        <a:p>
          <a:r>
            <a:rPr lang="en-US" dirty="0" err="1"/>
            <a:t>Soodakattila</a:t>
          </a:r>
          <a:endParaRPr lang="en-US" dirty="0"/>
        </a:p>
      </dgm:t>
    </dgm:pt>
    <dgm:pt modelId="{46C546EC-E0C5-4037-AF9B-3C290CF1CD4A}" type="parTrans" cxnId="{39A580C2-7304-45DA-AF2D-33E2C9DAED23}">
      <dgm:prSet/>
      <dgm:spPr/>
      <dgm:t>
        <a:bodyPr/>
        <a:lstStyle/>
        <a:p>
          <a:endParaRPr lang="en-US"/>
        </a:p>
      </dgm:t>
    </dgm:pt>
    <dgm:pt modelId="{55ED49FB-9EA8-4EEC-87E6-CB805EF5F876}" type="sibTrans" cxnId="{39A580C2-7304-45DA-AF2D-33E2C9DAED23}">
      <dgm:prSet/>
      <dgm:spPr/>
      <dgm:t>
        <a:bodyPr/>
        <a:lstStyle/>
        <a:p>
          <a:endParaRPr lang="en-US"/>
        </a:p>
      </dgm:t>
    </dgm:pt>
    <dgm:pt modelId="{0FE1ADB0-0C57-4459-A4A0-BA346ACD5C78}">
      <dgm:prSet phldrT="[Text]" custT="1"/>
      <dgm:spPr/>
      <dgm:t>
        <a:bodyPr/>
        <a:lstStyle/>
        <a:p>
          <a:r>
            <a:rPr lang="en-US" sz="2000" b="1" dirty="0" err="1"/>
            <a:t>Keitto</a:t>
          </a:r>
          <a:endParaRPr lang="en-US" sz="2000" b="1" dirty="0"/>
        </a:p>
      </dgm:t>
    </dgm:pt>
    <dgm:pt modelId="{7D7ACE49-6174-4F5B-B45D-D616EE2C3D89}" type="parTrans" cxnId="{E5A5CDC3-2FCD-43C6-98EF-33027D72B428}">
      <dgm:prSet/>
      <dgm:spPr/>
      <dgm:t>
        <a:bodyPr/>
        <a:lstStyle/>
        <a:p>
          <a:endParaRPr lang="en-US"/>
        </a:p>
      </dgm:t>
    </dgm:pt>
    <dgm:pt modelId="{06C022E0-571E-462F-BB0F-C11775177213}" type="sibTrans" cxnId="{E5A5CDC3-2FCD-43C6-98EF-33027D72B428}">
      <dgm:prSet/>
      <dgm:spPr/>
      <dgm:t>
        <a:bodyPr/>
        <a:lstStyle/>
        <a:p>
          <a:endParaRPr lang="en-US"/>
        </a:p>
      </dgm:t>
    </dgm:pt>
    <dgm:pt modelId="{68486FEF-B6C7-4090-9F6A-A695B7700289}">
      <dgm:prSet phldrT="[Text]"/>
      <dgm:spPr/>
      <dgm:t>
        <a:bodyPr/>
        <a:lstStyle/>
        <a:p>
          <a:r>
            <a:rPr lang="en-US" dirty="0" err="1"/>
            <a:t>Haihdutus</a:t>
          </a:r>
          <a:endParaRPr lang="en-US" dirty="0"/>
        </a:p>
      </dgm:t>
    </dgm:pt>
    <dgm:pt modelId="{B143DE0A-9640-4D8D-AB68-A69554EF4ABA}" type="parTrans" cxnId="{ECD4EB19-6EA2-4CB0-AF54-D3256335C1A2}">
      <dgm:prSet/>
      <dgm:spPr/>
      <dgm:t>
        <a:bodyPr/>
        <a:lstStyle/>
        <a:p>
          <a:endParaRPr lang="en-US"/>
        </a:p>
      </dgm:t>
    </dgm:pt>
    <dgm:pt modelId="{8B0D879B-AE2E-4874-9471-ACCE31DDFE44}" type="sibTrans" cxnId="{ECD4EB19-6EA2-4CB0-AF54-D3256335C1A2}">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4">
        <dgm:presLayoutVars>
          <dgm:chMax val="0"/>
          <dgm:chPref val="0"/>
          <dgm:bulletEnabled val="1"/>
        </dgm:presLayoutVars>
      </dgm:prSet>
      <dgm:spPr/>
    </dgm:pt>
    <dgm:pt modelId="{A593660D-5FF9-47AE-9379-358149CC3D3D}" type="pres">
      <dgm:prSet presAssocID="{CB6E474F-256A-43F5-9B41-627EE3E0E2A9}" presName="wedge2" presStyleLbl="node1" presStyleIdx="1" presStyleCnt="4"/>
      <dgm:spPr/>
    </dgm:pt>
    <dgm:pt modelId="{F714DE24-DB21-44B0-8F66-536BFF3B2270}" type="pres">
      <dgm:prSet presAssocID="{CB6E474F-256A-43F5-9B41-627EE3E0E2A9}" presName="dummy2a" presStyleCnt="0"/>
      <dgm:spPr/>
    </dgm:pt>
    <dgm:pt modelId="{254A5B6D-F629-4263-920D-EA6564362E90}" type="pres">
      <dgm:prSet presAssocID="{CB6E474F-256A-43F5-9B41-627EE3E0E2A9}" presName="dummy2b" presStyleCnt="0"/>
      <dgm:spPr/>
    </dgm:pt>
    <dgm:pt modelId="{29A8FF1A-EA37-4561-8934-A000AD49D2DB}" type="pres">
      <dgm:prSet presAssocID="{CB6E474F-256A-43F5-9B41-627EE3E0E2A9}" presName="wedge2Tx" presStyleLbl="node1" presStyleIdx="1" presStyleCnt="4">
        <dgm:presLayoutVars>
          <dgm:chMax val="0"/>
          <dgm:chPref val="0"/>
          <dgm:bulletEnabled val="1"/>
        </dgm:presLayoutVars>
      </dgm:prSet>
      <dgm:spPr/>
    </dgm:pt>
    <dgm:pt modelId="{686FB64E-5EE8-413B-821F-DCA4D860AEE7}" type="pres">
      <dgm:prSet presAssocID="{CB6E474F-256A-43F5-9B41-627EE3E0E2A9}" presName="wedge3" presStyleLbl="node1" presStyleIdx="2" presStyleCnt="4"/>
      <dgm:spPr/>
    </dgm:pt>
    <dgm:pt modelId="{4DCFA486-DA2C-413B-ADCA-6C3CCC53BB2D}" type="pres">
      <dgm:prSet presAssocID="{CB6E474F-256A-43F5-9B41-627EE3E0E2A9}" presName="dummy3a" presStyleCnt="0"/>
      <dgm:spPr/>
    </dgm:pt>
    <dgm:pt modelId="{967FE982-B18A-45E8-8238-9F1554B8F8E4}" type="pres">
      <dgm:prSet presAssocID="{CB6E474F-256A-43F5-9B41-627EE3E0E2A9}" presName="dummy3b" presStyleCnt="0"/>
      <dgm:spPr/>
    </dgm:pt>
    <dgm:pt modelId="{46FC4A9A-1488-4F7C-94FA-2F9EEB0F475E}" type="pres">
      <dgm:prSet presAssocID="{CB6E474F-256A-43F5-9B41-627EE3E0E2A9}" presName="wedge3Tx" presStyleLbl="node1" presStyleIdx="2" presStyleCnt="4">
        <dgm:presLayoutVars>
          <dgm:chMax val="0"/>
          <dgm:chPref val="0"/>
          <dgm:bulletEnabled val="1"/>
        </dgm:presLayoutVars>
      </dgm:prSet>
      <dgm:spPr/>
    </dgm:pt>
    <dgm:pt modelId="{CFD3E388-BE14-46BE-BF6B-4E6BB884F226}" type="pres">
      <dgm:prSet presAssocID="{CB6E474F-256A-43F5-9B41-627EE3E0E2A9}" presName="wedge4" presStyleLbl="node1" presStyleIdx="3" presStyleCnt="4"/>
      <dgm:spPr/>
    </dgm:pt>
    <dgm:pt modelId="{ED067DA1-7C11-48D4-92C4-92F6F3612C7E}" type="pres">
      <dgm:prSet presAssocID="{CB6E474F-256A-43F5-9B41-627EE3E0E2A9}" presName="dummy4a" presStyleCnt="0"/>
      <dgm:spPr/>
    </dgm:pt>
    <dgm:pt modelId="{A13BC34C-05D3-415F-B2C9-0158034E32C5}" type="pres">
      <dgm:prSet presAssocID="{CB6E474F-256A-43F5-9B41-627EE3E0E2A9}" presName="dummy4b" presStyleCnt="0"/>
      <dgm:spPr/>
    </dgm:pt>
    <dgm:pt modelId="{2C6EA22A-B647-40EC-8753-B9171F216CB7}" type="pres">
      <dgm:prSet presAssocID="{CB6E474F-256A-43F5-9B41-627EE3E0E2A9}" presName="wedge4Tx" presStyleLbl="node1" presStyleIdx="3" presStyleCnt="4">
        <dgm:presLayoutVars>
          <dgm:chMax val="0"/>
          <dgm:chPref val="0"/>
          <dgm:bulletEnabled val="1"/>
        </dgm:presLayoutVars>
      </dgm:prSet>
      <dgm:spPr/>
    </dgm:pt>
    <dgm:pt modelId="{0258B696-90EB-4128-89F7-B6E3F0490668}" type="pres">
      <dgm:prSet presAssocID="{8B0D879B-AE2E-4874-9471-ACCE31DDFE44}" presName="arrowWedge1" presStyleLbl="fgSibTrans2D1" presStyleIdx="0" presStyleCnt="4"/>
      <dgm:spPr/>
    </dgm:pt>
    <dgm:pt modelId="{2F22CCD2-AC20-49B1-A77F-4F0B913BF8D2}" type="pres">
      <dgm:prSet presAssocID="{55ED49FB-9EA8-4EEC-87E6-CB805EF5F876}" presName="arrowWedge2" presStyleLbl="fgSibTrans2D1" presStyleIdx="1" presStyleCnt="4"/>
      <dgm:spPr/>
    </dgm:pt>
    <dgm:pt modelId="{2DB6CF7B-A924-4370-9344-49439F8BB5CB}" type="pres">
      <dgm:prSet presAssocID="{1D4BF6DC-DDA6-4F9C-A87A-77E5800CFFA9}" presName="arrowWedge3" presStyleLbl="fgSibTrans2D1" presStyleIdx="2" presStyleCnt="4"/>
      <dgm:spPr/>
    </dgm:pt>
    <dgm:pt modelId="{7D0F4CEC-6968-4A2B-9B60-4B0735ABDBCF}" type="pres">
      <dgm:prSet presAssocID="{06C022E0-571E-462F-BB0F-C11775177213}" presName="arrowWedge4" presStyleLbl="fgSibTrans2D1" presStyleIdx="3" presStyleCnt="4"/>
      <dgm:spPr/>
    </dgm:pt>
  </dgm:ptLst>
  <dgm:cxnLst>
    <dgm:cxn modelId="{F5A2A907-608B-4133-9414-DE1A4A73C85A}" type="presOf" srcId="{BC39FA4C-6D3B-4885-BA19-274976FBC4B5}" destId="{A593660D-5FF9-47AE-9379-358149CC3D3D}" srcOrd="0" destOrd="0" presId="urn:microsoft.com/office/officeart/2005/8/layout/cycle8"/>
    <dgm:cxn modelId="{665C8D0A-7BE2-4E19-9CEE-83BCBBFC7EBA}" type="presOf" srcId="{29C06CAD-0989-4D89-B952-EAB832E71A5D}" destId="{686FB64E-5EE8-413B-821F-DCA4D860AEE7}" srcOrd="0" destOrd="0" presId="urn:microsoft.com/office/officeart/2005/8/layout/cycle8"/>
    <dgm:cxn modelId="{33EBDA11-7B82-4660-BD42-5BFB8EC95D4E}" type="presOf" srcId="{BC39FA4C-6D3B-4885-BA19-274976FBC4B5}" destId="{29A8FF1A-EA37-4561-8934-A000AD49D2DB}" srcOrd="1" destOrd="0" presId="urn:microsoft.com/office/officeart/2005/8/layout/cycle8"/>
    <dgm:cxn modelId="{ECD4EB19-6EA2-4CB0-AF54-D3256335C1A2}" srcId="{CB6E474F-256A-43F5-9B41-627EE3E0E2A9}" destId="{68486FEF-B6C7-4090-9F6A-A695B7700289}" srcOrd="0" destOrd="0" parTransId="{B143DE0A-9640-4D8D-AB68-A69554EF4ABA}" sibTransId="{8B0D879B-AE2E-4874-9471-ACCE31DDFE44}"/>
    <dgm:cxn modelId="{9AA9B523-CC6D-4FC9-8888-DFEC6AC8106A}" type="presOf" srcId="{0FE1ADB0-0C57-4459-A4A0-BA346ACD5C78}" destId="{2C6EA22A-B647-40EC-8753-B9171F216CB7}" srcOrd="1" destOrd="0" presId="urn:microsoft.com/office/officeart/2005/8/layout/cycle8"/>
    <dgm:cxn modelId="{279F2343-658B-4113-B1DC-5508CD7B4D25}" srcId="{CB6E474F-256A-43F5-9B41-627EE3E0E2A9}" destId="{29C06CAD-0989-4D89-B952-EAB832E71A5D}" srcOrd="2" destOrd="0" parTransId="{81531310-6FF6-4577-96B6-3E987EB133DC}" sibTransId="{1D4BF6DC-DDA6-4F9C-A87A-77E5800CFFA9}"/>
    <dgm:cxn modelId="{F5935E56-BA92-4193-A74B-97D943D72F12}" type="presOf" srcId="{29C06CAD-0989-4D89-B952-EAB832E71A5D}" destId="{46FC4A9A-1488-4F7C-94FA-2F9EEB0F475E}" srcOrd="1" destOrd="0" presId="urn:microsoft.com/office/officeart/2005/8/layout/cycle8"/>
    <dgm:cxn modelId="{32A6078D-A236-4020-A7BA-1F4BC3A04E7D}" type="presOf" srcId="{68486FEF-B6C7-4090-9F6A-A695B7700289}" destId="{2A7105B5-995F-409D-97B5-FE36CF2EB3F8}" srcOrd="0" destOrd="0" presId="urn:microsoft.com/office/officeart/2005/8/layout/cycle8"/>
    <dgm:cxn modelId="{39A580C2-7304-45DA-AF2D-33E2C9DAED23}" srcId="{CB6E474F-256A-43F5-9B41-627EE3E0E2A9}" destId="{BC39FA4C-6D3B-4885-BA19-274976FBC4B5}" srcOrd="1" destOrd="0" parTransId="{46C546EC-E0C5-4037-AF9B-3C290CF1CD4A}" sibTransId="{55ED49FB-9EA8-4EEC-87E6-CB805EF5F876}"/>
    <dgm:cxn modelId="{E5A5CDC3-2FCD-43C6-98EF-33027D72B428}" srcId="{CB6E474F-256A-43F5-9B41-627EE3E0E2A9}" destId="{0FE1ADB0-0C57-4459-A4A0-BA346ACD5C78}" srcOrd="3" destOrd="0" parTransId="{7D7ACE49-6174-4F5B-B45D-D616EE2C3D89}" sibTransId="{06C022E0-571E-462F-BB0F-C11775177213}"/>
    <dgm:cxn modelId="{425674CA-15AE-45F7-BC81-B6C2024070FC}" type="presOf" srcId="{0FE1ADB0-0C57-4459-A4A0-BA346ACD5C78}" destId="{CFD3E388-BE14-46BE-BF6B-4E6BB884F226}" srcOrd="0" destOrd="0" presId="urn:microsoft.com/office/officeart/2005/8/layout/cycle8"/>
    <dgm:cxn modelId="{26D601E7-6498-492A-A829-DDF2BB1B50C2}" type="presOf" srcId="{68486FEF-B6C7-4090-9F6A-A695B7700289}" destId="{E98808ED-A435-4138-8E14-54E2204E71F3}" srcOrd="1"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A27796E6-4EC0-4773-A379-37AD56A8D8CF}" type="presParOf" srcId="{508B0C03-CAA7-4E4B-8587-9AE813DEE314}" destId="{A593660D-5FF9-47AE-9379-358149CC3D3D}" srcOrd="4" destOrd="0" presId="urn:microsoft.com/office/officeart/2005/8/layout/cycle8"/>
    <dgm:cxn modelId="{49E71D96-066E-44FE-9C46-8299615980DE}" type="presParOf" srcId="{508B0C03-CAA7-4E4B-8587-9AE813DEE314}" destId="{F714DE24-DB21-44B0-8F66-536BFF3B2270}" srcOrd="5" destOrd="0" presId="urn:microsoft.com/office/officeart/2005/8/layout/cycle8"/>
    <dgm:cxn modelId="{CF879D99-5356-4642-8B9A-780CDAD87B6D}" type="presParOf" srcId="{508B0C03-CAA7-4E4B-8587-9AE813DEE314}" destId="{254A5B6D-F629-4263-920D-EA6564362E90}" srcOrd="6" destOrd="0" presId="urn:microsoft.com/office/officeart/2005/8/layout/cycle8"/>
    <dgm:cxn modelId="{212AC06C-39D1-48E8-ACA3-5FB7370E12BD}" type="presParOf" srcId="{508B0C03-CAA7-4E4B-8587-9AE813DEE314}" destId="{29A8FF1A-EA37-4561-8934-A000AD49D2DB}" srcOrd="7" destOrd="0" presId="urn:microsoft.com/office/officeart/2005/8/layout/cycle8"/>
    <dgm:cxn modelId="{CC6B64C0-A412-40CE-81DE-C7A13D8D2B2D}" type="presParOf" srcId="{508B0C03-CAA7-4E4B-8587-9AE813DEE314}" destId="{686FB64E-5EE8-413B-821F-DCA4D860AEE7}" srcOrd="8" destOrd="0" presId="urn:microsoft.com/office/officeart/2005/8/layout/cycle8"/>
    <dgm:cxn modelId="{BC0BE9CF-4C37-43D7-B634-7338EEC1ED32}" type="presParOf" srcId="{508B0C03-CAA7-4E4B-8587-9AE813DEE314}" destId="{4DCFA486-DA2C-413B-ADCA-6C3CCC53BB2D}" srcOrd="9" destOrd="0" presId="urn:microsoft.com/office/officeart/2005/8/layout/cycle8"/>
    <dgm:cxn modelId="{EA19B9DE-3BC1-4E94-88E5-A7410549A1CC}" type="presParOf" srcId="{508B0C03-CAA7-4E4B-8587-9AE813DEE314}" destId="{967FE982-B18A-45E8-8238-9F1554B8F8E4}" srcOrd="10" destOrd="0" presId="urn:microsoft.com/office/officeart/2005/8/layout/cycle8"/>
    <dgm:cxn modelId="{984037D0-920F-48A3-80EA-F358B5CE9D56}" type="presParOf" srcId="{508B0C03-CAA7-4E4B-8587-9AE813DEE314}" destId="{46FC4A9A-1488-4F7C-94FA-2F9EEB0F475E}" srcOrd="11" destOrd="0" presId="urn:microsoft.com/office/officeart/2005/8/layout/cycle8"/>
    <dgm:cxn modelId="{F39D915A-4E66-4E56-A9C6-9A76E8FFE4E8}" type="presParOf" srcId="{508B0C03-CAA7-4E4B-8587-9AE813DEE314}" destId="{CFD3E388-BE14-46BE-BF6B-4E6BB884F226}" srcOrd="12" destOrd="0" presId="urn:microsoft.com/office/officeart/2005/8/layout/cycle8"/>
    <dgm:cxn modelId="{7C229DD3-768B-4C27-99DA-1CE486971850}" type="presParOf" srcId="{508B0C03-CAA7-4E4B-8587-9AE813DEE314}" destId="{ED067DA1-7C11-48D4-92C4-92F6F3612C7E}" srcOrd="13" destOrd="0" presId="urn:microsoft.com/office/officeart/2005/8/layout/cycle8"/>
    <dgm:cxn modelId="{32EA5A34-FAC9-46D3-B918-9D283093435C}" type="presParOf" srcId="{508B0C03-CAA7-4E4B-8587-9AE813DEE314}" destId="{A13BC34C-05D3-415F-B2C9-0158034E32C5}" srcOrd="14" destOrd="0" presId="urn:microsoft.com/office/officeart/2005/8/layout/cycle8"/>
    <dgm:cxn modelId="{BFC19BE6-AF24-42C5-94B6-858825AAE61D}" type="presParOf" srcId="{508B0C03-CAA7-4E4B-8587-9AE813DEE314}" destId="{2C6EA22A-B647-40EC-8753-B9171F216CB7}" srcOrd="15" destOrd="0" presId="urn:microsoft.com/office/officeart/2005/8/layout/cycle8"/>
    <dgm:cxn modelId="{9822FF0B-D0A0-40B0-9858-D0FA93257B03}" type="presParOf" srcId="{508B0C03-CAA7-4E4B-8587-9AE813DEE314}" destId="{0258B696-90EB-4128-89F7-B6E3F0490668}" srcOrd="16" destOrd="0" presId="urn:microsoft.com/office/officeart/2005/8/layout/cycle8"/>
    <dgm:cxn modelId="{315B8700-B88B-408F-8CB7-BA2F1559C793}" type="presParOf" srcId="{508B0C03-CAA7-4E4B-8587-9AE813DEE314}" destId="{2F22CCD2-AC20-49B1-A77F-4F0B913BF8D2}" srcOrd="17" destOrd="0" presId="urn:microsoft.com/office/officeart/2005/8/layout/cycle8"/>
    <dgm:cxn modelId="{354727FB-2EE5-4D0B-9BC9-7F5A3BEEC810}" type="presParOf" srcId="{508B0C03-CAA7-4E4B-8587-9AE813DEE314}" destId="{2DB6CF7B-A924-4370-9344-49439F8BB5CB}" srcOrd="18" destOrd="0" presId="urn:microsoft.com/office/officeart/2005/8/layout/cycle8"/>
    <dgm:cxn modelId="{C7D4798C-8044-484E-815C-100D33E66AE3}" type="presParOf" srcId="{508B0C03-CAA7-4E4B-8587-9AE813DEE314}" destId="{7D0F4CEC-6968-4A2B-9B60-4B0735ABDBCF}"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E474F-256A-43F5-9B41-627EE3E0E2A9}" type="doc">
      <dgm:prSet loTypeId="urn:microsoft.com/office/officeart/2005/8/layout/process2" loCatId="process" qsTypeId="urn:microsoft.com/office/officeart/2005/8/quickstyle/simple1" qsCatId="simple" csTypeId="urn:microsoft.com/office/officeart/2005/8/colors/accent3_5" csCatId="accent3" phldr="1"/>
      <dgm:spPr/>
    </dgm:pt>
    <dgm:pt modelId="{423CFE9F-0E0B-4F05-BFD3-5F7F82939C7F}">
      <dgm:prSet phldrT="[Text]"/>
      <dgm:spPr/>
      <dgm:t>
        <a:bodyPr/>
        <a:lstStyle/>
        <a:p>
          <a:r>
            <a:rPr lang="en-US" dirty="0" err="1"/>
            <a:t>Pesu</a:t>
          </a:r>
          <a:endParaRPr lang="en-US" dirty="0"/>
        </a:p>
      </dgm:t>
    </dgm:pt>
    <dgm:pt modelId="{ADAEA87B-B65E-496F-885D-567FE1050DEE}" type="parTrans" cxnId="{E260DEE7-D9C6-467F-9850-B83908A4C56F}">
      <dgm:prSet/>
      <dgm:spPr/>
      <dgm:t>
        <a:bodyPr/>
        <a:lstStyle/>
        <a:p>
          <a:endParaRPr lang="en-US"/>
        </a:p>
      </dgm:t>
    </dgm:pt>
    <dgm:pt modelId="{81D91F54-00D1-49B6-B0D4-39AB2669E071}" type="sibTrans" cxnId="{E260DEE7-D9C6-467F-9850-B83908A4C56F}">
      <dgm:prSet/>
      <dgm:spPr/>
      <dgm:t>
        <a:bodyPr/>
        <a:lstStyle/>
        <a:p>
          <a:endParaRPr lang="en-US"/>
        </a:p>
      </dgm:t>
    </dgm:pt>
    <dgm:pt modelId="{4AA17F10-1A10-4CD8-9DF9-874695B5F657}">
      <dgm:prSet phldrT="[Text]"/>
      <dgm:spPr/>
      <dgm:t>
        <a:bodyPr/>
        <a:lstStyle/>
        <a:p>
          <a:r>
            <a:rPr lang="en-US" dirty="0" err="1"/>
            <a:t>Lajittelu</a:t>
          </a:r>
          <a:endParaRPr lang="en-US" dirty="0"/>
        </a:p>
      </dgm:t>
    </dgm:pt>
    <dgm:pt modelId="{C3C8DBAE-1186-43CD-8D61-BE52E5E1F12A}" type="parTrans" cxnId="{2F825B1D-9536-4DD0-8E57-E31E93EABCEC}">
      <dgm:prSet/>
      <dgm:spPr/>
      <dgm:t>
        <a:bodyPr/>
        <a:lstStyle/>
        <a:p>
          <a:endParaRPr lang="en-US"/>
        </a:p>
      </dgm:t>
    </dgm:pt>
    <dgm:pt modelId="{A5A307BF-2B7D-46CE-8376-33D475678BCB}" type="sibTrans" cxnId="{2F825B1D-9536-4DD0-8E57-E31E93EABCEC}">
      <dgm:prSet/>
      <dgm:spPr/>
      <dgm:t>
        <a:bodyPr/>
        <a:lstStyle/>
        <a:p>
          <a:endParaRPr lang="en-US"/>
        </a:p>
      </dgm:t>
    </dgm:pt>
    <dgm:pt modelId="{982E0D9B-C7C2-40DF-872F-058E50049325}">
      <dgm:prSet phldrT="[Text]"/>
      <dgm:spPr/>
      <dgm:t>
        <a:bodyPr/>
        <a:lstStyle/>
        <a:p>
          <a:r>
            <a:rPr lang="en-US" dirty="0" err="1"/>
            <a:t>Happidelignifiointi</a:t>
          </a:r>
          <a:endParaRPr lang="en-US" dirty="0"/>
        </a:p>
      </dgm:t>
    </dgm:pt>
    <dgm:pt modelId="{2BC3A320-017B-4BAD-B44B-71ED319ADBA5}" type="parTrans" cxnId="{D1CFB88E-F6D9-40B0-B6D5-9AA0F7779B14}">
      <dgm:prSet/>
      <dgm:spPr/>
      <dgm:t>
        <a:bodyPr/>
        <a:lstStyle/>
        <a:p>
          <a:endParaRPr lang="en-US"/>
        </a:p>
      </dgm:t>
    </dgm:pt>
    <dgm:pt modelId="{BDEED62A-9D22-491E-993F-FA62E17EF9E4}" type="sibTrans" cxnId="{D1CFB88E-F6D9-40B0-B6D5-9AA0F7779B14}">
      <dgm:prSet/>
      <dgm:spPr/>
      <dgm:t>
        <a:bodyPr/>
        <a:lstStyle/>
        <a:p>
          <a:endParaRPr lang="en-US"/>
        </a:p>
      </dgm:t>
    </dgm:pt>
    <dgm:pt modelId="{8FFFA5C3-5357-4BC3-B302-B667FD4B2F16}">
      <dgm:prSet phldrT="[Text]"/>
      <dgm:spPr/>
      <dgm:t>
        <a:bodyPr/>
        <a:lstStyle/>
        <a:p>
          <a:r>
            <a:rPr lang="en-US" dirty="0" err="1"/>
            <a:t>Valkaisu</a:t>
          </a:r>
          <a:endParaRPr lang="en-US" dirty="0"/>
        </a:p>
      </dgm:t>
    </dgm:pt>
    <dgm:pt modelId="{1960ECD8-0E30-44AB-B45C-5B6A38C062E0}" type="parTrans" cxnId="{AAFB3599-77E9-4D17-931C-10033F705F8A}">
      <dgm:prSet/>
      <dgm:spPr/>
      <dgm:t>
        <a:bodyPr/>
        <a:lstStyle/>
        <a:p>
          <a:endParaRPr lang="en-US"/>
        </a:p>
      </dgm:t>
    </dgm:pt>
    <dgm:pt modelId="{05CDC8FC-3E92-4DC1-AD77-BE11DCB5F0F8}" type="sibTrans" cxnId="{AAFB3599-77E9-4D17-931C-10033F705F8A}">
      <dgm:prSet/>
      <dgm:spPr/>
      <dgm:t>
        <a:bodyPr/>
        <a:lstStyle/>
        <a:p>
          <a:endParaRPr lang="en-US"/>
        </a:p>
      </dgm:t>
    </dgm:pt>
    <dgm:pt modelId="{C8E96CB1-EC95-4F23-B3B9-1E42E9790700}">
      <dgm:prSet phldrT="[Text]"/>
      <dgm:spPr/>
      <dgm:t>
        <a:bodyPr/>
        <a:lstStyle/>
        <a:p>
          <a:r>
            <a:rPr lang="en-US" dirty="0" err="1"/>
            <a:t>Kuivatus</a:t>
          </a:r>
          <a:endParaRPr lang="en-US" dirty="0"/>
        </a:p>
      </dgm:t>
    </dgm:pt>
    <dgm:pt modelId="{C8C0225E-BFCB-40A8-A2FE-3DCE93B4A3DE}" type="parTrans" cxnId="{9B60D028-0460-4216-A617-30D9D6419AAD}">
      <dgm:prSet/>
      <dgm:spPr/>
      <dgm:t>
        <a:bodyPr/>
        <a:lstStyle/>
        <a:p>
          <a:endParaRPr lang="en-US"/>
        </a:p>
      </dgm:t>
    </dgm:pt>
    <dgm:pt modelId="{EFAB8492-4DC4-4F4A-AB88-F91C0333099A}" type="sibTrans" cxnId="{9B60D028-0460-4216-A617-30D9D6419AAD}">
      <dgm:prSet/>
      <dgm:spPr/>
      <dgm:t>
        <a:bodyPr/>
        <a:lstStyle/>
        <a:p>
          <a:endParaRPr lang="en-US"/>
        </a:p>
      </dgm:t>
    </dgm:pt>
    <dgm:pt modelId="{43916CBE-5F82-4BA1-BEAC-142C890A0BE1}">
      <dgm:prSet phldrT="[Text]"/>
      <dgm:spPr/>
      <dgm:t>
        <a:bodyPr/>
        <a:lstStyle/>
        <a:p>
          <a:r>
            <a:rPr lang="en-US" dirty="0" err="1"/>
            <a:t>Jälkikäsittely</a:t>
          </a:r>
          <a:endParaRPr lang="en-US" dirty="0"/>
        </a:p>
      </dgm:t>
    </dgm:pt>
    <dgm:pt modelId="{FB978EE7-580A-49A5-904D-97123268E142}" type="parTrans" cxnId="{467F8B49-A4F6-43EA-8D40-46AC2A0D755C}">
      <dgm:prSet/>
      <dgm:spPr/>
      <dgm:t>
        <a:bodyPr/>
        <a:lstStyle/>
        <a:p>
          <a:endParaRPr lang="en-US"/>
        </a:p>
      </dgm:t>
    </dgm:pt>
    <dgm:pt modelId="{577223E6-633F-4F72-B3A4-67B82A73FB40}" type="sibTrans" cxnId="{467F8B49-A4F6-43EA-8D40-46AC2A0D755C}">
      <dgm:prSet/>
      <dgm:spPr/>
      <dgm:t>
        <a:bodyPr/>
        <a:lstStyle/>
        <a:p>
          <a:endParaRPr lang="en-US"/>
        </a:p>
      </dgm:t>
    </dgm:pt>
    <dgm:pt modelId="{B2BA4AD1-2E4C-4D18-ABAB-6EE545160C64}">
      <dgm:prSet phldrT="[Text]" custT="1"/>
      <dgm:spPr/>
      <dgm:t>
        <a:bodyPr/>
        <a:lstStyle/>
        <a:p>
          <a:r>
            <a:rPr lang="en-US" sz="2000" b="1" dirty="0" err="1">
              <a:solidFill>
                <a:schemeClr val="tx1"/>
              </a:solidFill>
            </a:rPr>
            <a:t>Sellu</a:t>
          </a:r>
          <a:endParaRPr lang="en-US" sz="2000" b="1" dirty="0">
            <a:solidFill>
              <a:schemeClr val="tx1"/>
            </a:solidFill>
          </a:endParaRPr>
        </a:p>
      </dgm:t>
    </dgm:pt>
    <dgm:pt modelId="{E5352901-88B9-41AD-AC0F-252726F02FA4}" type="parTrans" cxnId="{E9EB7AC8-4F8E-4A2D-9534-6D2CED0AE007}">
      <dgm:prSet/>
      <dgm:spPr/>
      <dgm:t>
        <a:bodyPr/>
        <a:lstStyle/>
        <a:p>
          <a:endParaRPr lang="en-US"/>
        </a:p>
      </dgm:t>
    </dgm:pt>
    <dgm:pt modelId="{A5A48B0A-5368-4070-916A-512FB0FD5FA6}" type="sibTrans" cxnId="{E9EB7AC8-4F8E-4A2D-9534-6D2CED0AE007}">
      <dgm:prSet/>
      <dgm:spPr/>
      <dgm:t>
        <a:bodyPr/>
        <a:lstStyle/>
        <a:p>
          <a:endParaRPr lang="en-US"/>
        </a:p>
      </dgm:t>
    </dgm:pt>
    <dgm:pt modelId="{ED831BCF-65D3-479B-9FD8-7FF8E6C35D65}" type="pres">
      <dgm:prSet presAssocID="{CB6E474F-256A-43F5-9B41-627EE3E0E2A9}" presName="linearFlow" presStyleCnt="0">
        <dgm:presLayoutVars>
          <dgm:resizeHandles val="exact"/>
        </dgm:presLayoutVars>
      </dgm:prSet>
      <dgm:spPr/>
    </dgm:pt>
    <dgm:pt modelId="{C7E610B0-0910-48F1-9F75-0A10304B767C}" type="pres">
      <dgm:prSet presAssocID="{423CFE9F-0E0B-4F05-BFD3-5F7F82939C7F}" presName="node" presStyleLbl="node1" presStyleIdx="0" presStyleCnt="7">
        <dgm:presLayoutVars>
          <dgm:bulletEnabled val="1"/>
        </dgm:presLayoutVars>
      </dgm:prSet>
      <dgm:spPr/>
    </dgm:pt>
    <dgm:pt modelId="{634E87D9-6B98-41D1-87A7-DBE65B8F16FA}" type="pres">
      <dgm:prSet presAssocID="{81D91F54-00D1-49B6-B0D4-39AB2669E071}" presName="sibTrans" presStyleLbl="sibTrans2D1" presStyleIdx="0" presStyleCnt="6"/>
      <dgm:spPr/>
    </dgm:pt>
    <dgm:pt modelId="{798FC1B9-205F-47E7-8665-156290115A10}" type="pres">
      <dgm:prSet presAssocID="{81D91F54-00D1-49B6-B0D4-39AB2669E071}" presName="connectorText" presStyleLbl="sibTrans2D1" presStyleIdx="0" presStyleCnt="6"/>
      <dgm:spPr/>
    </dgm:pt>
    <dgm:pt modelId="{173E0915-DBED-44D9-974F-C708C2094F88}" type="pres">
      <dgm:prSet presAssocID="{4AA17F10-1A10-4CD8-9DF9-874695B5F657}" presName="node" presStyleLbl="node1" presStyleIdx="1" presStyleCnt="7">
        <dgm:presLayoutVars>
          <dgm:bulletEnabled val="1"/>
        </dgm:presLayoutVars>
      </dgm:prSet>
      <dgm:spPr/>
    </dgm:pt>
    <dgm:pt modelId="{B4318364-1E77-42C1-A5F3-AFAADABD4DDE}" type="pres">
      <dgm:prSet presAssocID="{A5A307BF-2B7D-46CE-8376-33D475678BCB}" presName="sibTrans" presStyleLbl="sibTrans2D1" presStyleIdx="1" presStyleCnt="6"/>
      <dgm:spPr/>
    </dgm:pt>
    <dgm:pt modelId="{6012DB1B-73F5-4C48-90CE-109E03C83FAF}" type="pres">
      <dgm:prSet presAssocID="{A5A307BF-2B7D-46CE-8376-33D475678BCB}" presName="connectorText" presStyleLbl="sibTrans2D1" presStyleIdx="1" presStyleCnt="6"/>
      <dgm:spPr/>
    </dgm:pt>
    <dgm:pt modelId="{EFD90532-A6CE-424C-8DAB-BF6AEA1F2BEF}" type="pres">
      <dgm:prSet presAssocID="{982E0D9B-C7C2-40DF-872F-058E50049325}" presName="node" presStyleLbl="node1" presStyleIdx="2" presStyleCnt="7">
        <dgm:presLayoutVars>
          <dgm:bulletEnabled val="1"/>
        </dgm:presLayoutVars>
      </dgm:prSet>
      <dgm:spPr/>
    </dgm:pt>
    <dgm:pt modelId="{3BAF3348-DDF1-4F0B-BD42-176EFEDB2680}" type="pres">
      <dgm:prSet presAssocID="{BDEED62A-9D22-491E-993F-FA62E17EF9E4}" presName="sibTrans" presStyleLbl="sibTrans2D1" presStyleIdx="2" presStyleCnt="6"/>
      <dgm:spPr/>
    </dgm:pt>
    <dgm:pt modelId="{9D73AF02-628C-4668-9932-8ABA659F38B5}" type="pres">
      <dgm:prSet presAssocID="{BDEED62A-9D22-491E-993F-FA62E17EF9E4}" presName="connectorText" presStyleLbl="sibTrans2D1" presStyleIdx="2" presStyleCnt="6"/>
      <dgm:spPr/>
    </dgm:pt>
    <dgm:pt modelId="{1E8061A1-6547-418B-8F6F-52F5500C9859}" type="pres">
      <dgm:prSet presAssocID="{8FFFA5C3-5357-4BC3-B302-B667FD4B2F16}" presName="node" presStyleLbl="node1" presStyleIdx="3" presStyleCnt="7">
        <dgm:presLayoutVars>
          <dgm:bulletEnabled val="1"/>
        </dgm:presLayoutVars>
      </dgm:prSet>
      <dgm:spPr/>
    </dgm:pt>
    <dgm:pt modelId="{91A4157F-7E2A-46B7-AAB8-A12BE7A55BEE}" type="pres">
      <dgm:prSet presAssocID="{05CDC8FC-3E92-4DC1-AD77-BE11DCB5F0F8}" presName="sibTrans" presStyleLbl="sibTrans2D1" presStyleIdx="3" presStyleCnt="6"/>
      <dgm:spPr/>
    </dgm:pt>
    <dgm:pt modelId="{22C17B04-3CF6-43B4-BF4D-AA5F9CFB7B22}" type="pres">
      <dgm:prSet presAssocID="{05CDC8FC-3E92-4DC1-AD77-BE11DCB5F0F8}" presName="connectorText" presStyleLbl="sibTrans2D1" presStyleIdx="3" presStyleCnt="6"/>
      <dgm:spPr/>
    </dgm:pt>
    <dgm:pt modelId="{A63DBDAC-8A5E-43F7-AA12-B29B26E43F9D}" type="pres">
      <dgm:prSet presAssocID="{C8E96CB1-EC95-4F23-B3B9-1E42E9790700}" presName="node" presStyleLbl="node1" presStyleIdx="4" presStyleCnt="7">
        <dgm:presLayoutVars>
          <dgm:bulletEnabled val="1"/>
        </dgm:presLayoutVars>
      </dgm:prSet>
      <dgm:spPr/>
    </dgm:pt>
    <dgm:pt modelId="{A843A17C-2F74-45FB-986A-F565A865DBBE}" type="pres">
      <dgm:prSet presAssocID="{EFAB8492-4DC4-4F4A-AB88-F91C0333099A}" presName="sibTrans" presStyleLbl="sibTrans2D1" presStyleIdx="4" presStyleCnt="6"/>
      <dgm:spPr/>
    </dgm:pt>
    <dgm:pt modelId="{E88B2F2D-F6A2-40B2-8737-36F8D241D017}" type="pres">
      <dgm:prSet presAssocID="{EFAB8492-4DC4-4F4A-AB88-F91C0333099A}" presName="connectorText" presStyleLbl="sibTrans2D1" presStyleIdx="4" presStyleCnt="6"/>
      <dgm:spPr/>
    </dgm:pt>
    <dgm:pt modelId="{0B5E79DE-8078-419C-8E50-9C75B83D094C}" type="pres">
      <dgm:prSet presAssocID="{43916CBE-5F82-4BA1-BEAC-142C890A0BE1}" presName="node" presStyleLbl="node1" presStyleIdx="5" presStyleCnt="7">
        <dgm:presLayoutVars>
          <dgm:bulletEnabled val="1"/>
        </dgm:presLayoutVars>
      </dgm:prSet>
      <dgm:spPr/>
    </dgm:pt>
    <dgm:pt modelId="{B02C119E-9AD8-4000-ACA7-760622A99B67}" type="pres">
      <dgm:prSet presAssocID="{577223E6-633F-4F72-B3A4-67B82A73FB40}" presName="sibTrans" presStyleLbl="sibTrans2D1" presStyleIdx="5" presStyleCnt="6"/>
      <dgm:spPr/>
    </dgm:pt>
    <dgm:pt modelId="{85D0F902-1047-44A3-9117-7B956B92C989}" type="pres">
      <dgm:prSet presAssocID="{577223E6-633F-4F72-B3A4-67B82A73FB40}" presName="connectorText" presStyleLbl="sibTrans2D1" presStyleIdx="5" presStyleCnt="6"/>
      <dgm:spPr/>
    </dgm:pt>
    <dgm:pt modelId="{69DD0101-EB6C-4DBB-A92A-2E752F0C90CE}" type="pres">
      <dgm:prSet presAssocID="{B2BA4AD1-2E4C-4D18-ABAB-6EE545160C64}" presName="node" presStyleLbl="node1" presStyleIdx="6" presStyleCnt="7">
        <dgm:presLayoutVars>
          <dgm:bulletEnabled val="1"/>
        </dgm:presLayoutVars>
      </dgm:prSet>
      <dgm:spPr/>
    </dgm:pt>
  </dgm:ptLst>
  <dgm:cxnLst>
    <dgm:cxn modelId="{8185011D-BA50-43A4-8BDB-F44EF51D67B7}" type="presOf" srcId="{577223E6-633F-4F72-B3A4-67B82A73FB40}" destId="{85D0F902-1047-44A3-9117-7B956B92C989}" srcOrd="1" destOrd="0" presId="urn:microsoft.com/office/officeart/2005/8/layout/process2"/>
    <dgm:cxn modelId="{2F825B1D-9536-4DD0-8E57-E31E93EABCEC}" srcId="{CB6E474F-256A-43F5-9B41-627EE3E0E2A9}" destId="{4AA17F10-1A10-4CD8-9DF9-874695B5F657}" srcOrd="1" destOrd="0" parTransId="{C3C8DBAE-1186-43CD-8D61-BE52E5E1F12A}" sibTransId="{A5A307BF-2B7D-46CE-8376-33D475678BCB}"/>
    <dgm:cxn modelId="{8AB0BA22-DA4E-402E-9195-916EC8A5D8C6}" type="presOf" srcId="{BDEED62A-9D22-491E-993F-FA62E17EF9E4}" destId="{3BAF3348-DDF1-4F0B-BD42-176EFEDB2680}" srcOrd="0" destOrd="0" presId="urn:microsoft.com/office/officeart/2005/8/layout/process2"/>
    <dgm:cxn modelId="{C3407924-D86B-4E9B-B09D-34E6120E2C87}" type="presOf" srcId="{577223E6-633F-4F72-B3A4-67B82A73FB40}" destId="{B02C119E-9AD8-4000-ACA7-760622A99B67}" srcOrd="0" destOrd="0" presId="urn:microsoft.com/office/officeart/2005/8/layout/process2"/>
    <dgm:cxn modelId="{9B60D028-0460-4216-A617-30D9D6419AAD}" srcId="{CB6E474F-256A-43F5-9B41-627EE3E0E2A9}" destId="{C8E96CB1-EC95-4F23-B3B9-1E42E9790700}" srcOrd="4" destOrd="0" parTransId="{C8C0225E-BFCB-40A8-A2FE-3DCE93B4A3DE}" sibTransId="{EFAB8492-4DC4-4F4A-AB88-F91C0333099A}"/>
    <dgm:cxn modelId="{0747AE40-C678-496F-AAA0-AA5883434C28}" type="presOf" srcId="{05CDC8FC-3E92-4DC1-AD77-BE11DCB5F0F8}" destId="{91A4157F-7E2A-46B7-AAB8-A12BE7A55BEE}" srcOrd="0" destOrd="0" presId="urn:microsoft.com/office/officeart/2005/8/layout/process2"/>
    <dgm:cxn modelId="{2F45E667-BF42-4521-952F-4DCFE40686A8}" type="presOf" srcId="{BDEED62A-9D22-491E-993F-FA62E17EF9E4}" destId="{9D73AF02-628C-4668-9932-8ABA659F38B5}" srcOrd="1" destOrd="0" presId="urn:microsoft.com/office/officeart/2005/8/layout/process2"/>
    <dgm:cxn modelId="{467F8B49-A4F6-43EA-8D40-46AC2A0D755C}" srcId="{CB6E474F-256A-43F5-9B41-627EE3E0E2A9}" destId="{43916CBE-5F82-4BA1-BEAC-142C890A0BE1}" srcOrd="5" destOrd="0" parTransId="{FB978EE7-580A-49A5-904D-97123268E142}" sibTransId="{577223E6-633F-4F72-B3A4-67B82A73FB40}"/>
    <dgm:cxn modelId="{FC6B384C-9E7D-43B5-B535-C69A947E6C9F}" type="presOf" srcId="{81D91F54-00D1-49B6-B0D4-39AB2669E071}" destId="{634E87D9-6B98-41D1-87A7-DBE65B8F16FA}" srcOrd="0" destOrd="0" presId="urn:microsoft.com/office/officeart/2005/8/layout/process2"/>
    <dgm:cxn modelId="{791CE76E-7949-4A3D-B225-2BFE9F820059}" type="presOf" srcId="{B2BA4AD1-2E4C-4D18-ABAB-6EE545160C64}" destId="{69DD0101-EB6C-4DBB-A92A-2E752F0C90CE}" srcOrd="0" destOrd="0" presId="urn:microsoft.com/office/officeart/2005/8/layout/process2"/>
    <dgm:cxn modelId="{3E95EA56-14F2-4EBF-9E1A-6B34AD48BEDF}" type="presOf" srcId="{EFAB8492-4DC4-4F4A-AB88-F91C0333099A}" destId="{E88B2F2D-F6A2-40B2-8737-36F8D241D017}" srcOrd="1" destOrd="0" presId="urn:microsoft.com/office/officeart/2005/8/layout/process2"/>
    <dgm:cxn modelId="{425A2C7D-0A8A-4370-98E1-EE7E17035E5A}" type="presOf" srcId="{4AA17F10-1A10-4CD8-9DF9-874695B5F657}" destId="{173E0915-DBED-44D9-974F-C708C2094F88}" srcOrd="0" destOrd="0" presId="urn:microsoft.com/office/officeart/2005/8/layout/process2"/>
    <dgm:cxn modelId="{1593B080-0EC6-4010-BCCD-AA979E510121}" type="presOf" srcId="{43916CBE-5F82-4BA1-BEAC-142C890A0BE1}" destId="{0B5E79DE-8078-419C-8E50-9C75B83D094C}" srcOrd="0" destOrd="0" presId="urn:microsoft.com/office/officeart/2005/8/layout/process2"/>
    <dgm:cxn modelId="{D1CFB88E-F6D9-40B0-B6D5-9AA0F7779B14}" srcId="{CB6E474F-256A-43F5-9B41-627EE3E0E2A9}" destId="{982E0D9B-C7C2-40DF-872F-058E50049325}" srcOrd="2" destOrd="0" parTransId="{2BC3A320-017B-4BAD-B44B-71ED319ADBA5}" sibTransId="{BDEED62A-9D22-491E-993F-FA62E17EF9E4}"/>
    <dgm:cxn modelId="{D7730B99-E402-48BD-A965-7B13312F0735}" type="presOf" srcId="{81D91F54-00D1-49B6-B0D4-39AB2669E071}" destId="{798FC1B9-205F-47E7-8665-156290115A10}" srcOrd="1" destOrd="0" presId="urn:microsoft.com/office/officeart/2005/8/layout/process2"/>
    <dgm:cxn modelId="{AAFB3599-77E9-4D17-931C-10033F705F8A}" srcId="{CB6E474F-256A-43F5-9B41-627EE3E0E2A9}" destId="{8FFFA5C3-5357-4BC3-B302-B667FD4B2F16}" srcOrd="3" destOrd="0" parTransId="{1960ECD8-0E30-44AB-B45C-5B6A38C062E0}" sibTransId="{05CDC8FC-3E92-4DC1-AD77-BE11DCB5F0F8}"/>
    <dgm:cxn modelId="{4061369A-FDF6-4929-AD3F-B92417E86B5A}" type="presOf" srcId="{05CDC8FC-3E92-4DC1-AD77-BE11DCB5F0F8}" destId="{22C17B04-3CF6-43B4-BF4D-AA5F9CFB7B22}" srcOrd="1" destOrd="0" presId="urn:microsoft.com/office/officeart/2005/8/layout/process2"/>
    <dgm:cxn modelId="{6CA92BA0-D27A-45E6-97D0-5B6430EEB2EA}" type="presOf" srcId="{EFAB8492-4DC4-4F4A-AB88-F91C0333099A}" destId="{A843A17C-2F74-45FB-986A-F565A865DBBE}" srcOrd="0" destOrd="0" presId="urn:microsoft.com/office/officeart/2005/8/layout/process2"/>
    <dgm:cxn modelId="{8F8A79A5-D153-46B6-B7C0-D3E44AA5E96B}" type="presOf" srcId="{A5A307BF-2B7D-46CE-8376-33D475678BCB}" destId="{B4318364-1E77-42C1-A5F3-AFAADABD4DDE}" srcOrd="0" destOrd="0" presId="urn:microsoft.com/office/officeart/2005/8/layout/process2"/>
    <dgm:cxn modelId="{E9EB7AC8-4F8E-4A2D-9534-6D2CED0AE007}" srcId="{CB6E474F-256A-43F5-9B41-627EE3E0E2A9}" destId="{B2BA4AD1-2E4C-4D18-ABAB-6EE545160C64}" srcOrd="6" destOrd="0" parTransId="{E5352901-88B9-41AD-AC0F-252726F02FA4}" sibTransId="{A5A48B0A-5368-4070-916A-512FB0FD5FA6}"/>
    <dgm:cxn modelId="{2E9408CB-16B5-47C6-92BE-19998D7DB199}" type="presOf" srcId="{982E0D9B-C7C2-40DF-872F-058E50049325}" destId="{EFD90532-A6CE-424C-8DAB-BF6AEA1F2BEF}" srcOrd="0" destOrd="0" presId="urn:microsoft.com/office/officeart/2005/8/layout/process2"/>
    <dgm:cxn modelId="{37FAEFCB-231C-492B-8FE0-5C1C8D2B669F}" type="presOf" srcId="{8FFFA5C3-5357-4BC3-B302-B667FD4B2F16}" destId="{1E8061A1-6547-418B-8F6F-52F5500C9859}" srcOrd="0" destOrd="0" presId="urn:microsoft.com/office/officeart/2005/8/layout/process2"/>
    <dgm:cxn modelId="{354F69D6-9DD3-4630-B39F-9A437186D195}" type="presOf" srcId="{C8E96CB1-EC95-4F23-B3B9-1E42E9790700}" destId="{A63DBDAC-8A5E-43F7-AA12-B29B26E43F9D}" srcOrd="0" destOrd="0" presId="urn:microsoft.com/office/officeart/2005/8/layout/process2"/>
    <dgm:cxn modelId="{AAE6EEE5-BB71-48FA-894D-458047AF330B}" type="presOf" srcId="{CB6E474F-256A-43F5-9B41-627EE3E0E2A9}" destId="{ED831BCF-65D3-479B-9FD8-7FF8E6C35D65}" srcOrd="0" destOrd="0" presId="urn:microsoft.com/office/officeart/2005/8/layout/process2"/>
    <dgm:cxn modelId="{E260DEE7-D9C6-467F-9850-B83908A4C56F}" srcId="{CB6E474F-256A-43F5-9B41-627EE3E0E2A9}" destId="{423CFE9F-0E0B-4F05-BFD3-5F7F82939C7F}" srcOrd="0" destOrd="0" parTransId="{ADAEA87B-B65E-496F-885D-567FE1050DEE}" sibTransId="{81D91F54-00D1-49B6-B0D4-39AB2669E071}"/>
    <dgm:cxn modelId="{4A6DD9EA-A077-4078-8003-BB3249B638D0}" type="presOf" srcId="{423CFE9F-0E0B-4F05-BFD3-5F7F82939C7F}" destId="{C7E610B0-0910-48F1-9F75-0A10304B767C}" srcOrd="0" destOrd="0" presId="urn:microsoft.com/office/officeart/2005/8/layout/process2"/>
    <dgm:cxn modelId="{D4EC84F0-F10A-4C78-8A3C-9DCBBCA6ACD6}" type="presOf" srcId="{A5A307BF-2B7D-46CE-8376-33D475678BCB}" destId="{6012DB1B-73F5-4C48-90CE-109E03C83FAF}" srcOrd="1" destOrd="0" presId="urn:microsoft.com/office/officeart/2005/8/layout/process2"/>
    <dgm:cxn modelId="{20787A88-C3A5-4F7D-83EF-BCFC955C980C}" type="presParOf" srcId="{ED831BCF-65D3-479B-9FD8-7FF8E6C35D65}" destId="{C7E610B0-0910-48F1-9F75-0A10304B767C}" srcOrd="0" destOrd="0" presId="urn:microsoft.com/office/officeart/2005/8/layout/process2"/>
    <dgm:cxn modelId="{6ADEF009-55F3-4015-A2BE-751011B9501F}" type="presParOf" srcId="{ED831BCF-65D3-479B-9FD8-7FF8E6C35D65}" destId="{634E87D9-6B98-41D1-87A7-DBE65B8F16FA}" srcOrd="1" destOrd="0" presId="urn:microsoft.com/office/officeart/2005/8/layout/process2"/>
    <dgm:cxn modelId="{762B650F-F22F-454A-B730-93AB3006C5EF}" type="presParOf" srcId="{634E87D9-6B98-41D1-87A7-DBE65B8F16FA}" destId="{798FC1B9-205F-47E7-8665-156290115A10}" srcOrd="0" destOrd="0" presId="urn:microsoft.com/office/officeart/2005/8/layout/process2"/>
    <dgm:cxn modelId="{96C2A28F-9164-4D0C-9E81-754D3430E5C1}" type="presParOf" srcId="{ED831BCF-65D3-479B-9FD8-7FF8E6C35D65}" destId="{173E0915-DBED-44D9-974F-C708C2094F88}" srcOrd="2" destOrd="0" presId="urn:microsoft.com/office/officeart/2005/8/layout/process2"/>
    <dgm:cxn modelId="{95FEC7E3-B1FA-4BBC-BDE8-18B236B58B93}" type="presParOf" srcId="{ED831BCF-65D3-479B-9FD8-7FF8E6C35D65}" destId="{B4318364-1E77-42C1-A5F3-AFAADABD4DDE}" srcOrd="3" destOrd="0" presId="urn:microsoft.com/office/officeart/2005/8/layout/process2"/>
    <dgm:cxn modelId="{D117CEF1-D37F-4B8C-B844-FD8269025618}" type="presParOf" srcId="{B4318364-1E77-42C1-A5F3-AFAADABD4DDE}" destId="{6012DB1B-73F5-4C48-90CE-109E03C83FAF}" srcOrd="0" destOrd="0" presId="urn:microsoft.com/office/officeart/2005/8/layout/process2"/>
    <dgm:cxn modelId="{48CFE76A-B074-41C0-A233-9264F4A47792}" type="presParOf" srcId="{ED831BCF-65D3-479B-9FD8-7FF8E6C35D65}" destId="{EFD90532-A6CE-424C-8DAB-BF6AEA1F2BEF}" srcOrd="4" destOrd="0" presId="urn:microsoft.com/office/officeart/2005/8/layout/process2"/>
    <dgm:cxn modelId="{BFCC3AA9-6181-4B44-ACBF-6C73691EEAED}" type="presParOf" srcId="{ED831BCF-65D3-479B-9FD8-7FF8E6C35D65}" destId="{3BAF3348-DDF1-4F0B-BD42-176EFEDB2680}" srcOrd="5" destOrd="0" presId="urn:microsoft.com/office/officeart/2005/8/layout/process2"/>
    <dgm:cxn modelId="{0C16BC61-6C08-4528-91C1-27AD21E872AC}" type="presParOf" srcId="{3BAF3348-DDF1-4F0B-BD42-176EFEDB2680}" destId="{9D73AF02-628C-4668-9932-8ABA659F38B5}" srcOrd="0" destOrd="0" presId="urn:microsoft.com/office/officeart/2005/8/layout/process2"/>
    <dgm:cxn modelId="{276F3D80-A9D9-4C0F-AE0C-326919AFE5BC}" type="presParOf" srcId="{ED831BCF-65D3-479B-9FD8-7FF8E6C35D65}" destId="{1E8061A1-6547-418B-8F6F-52F5500C9859}" srcOrd="6" destOrd="0" presId="urn:microsoft.com/office/officeart/2005/8/layout/process2"/>
    <dgm:cxn modelId="{13BAB72B-E4DA-4CE0-AFB8-7B6B8A046CFD}" type="presParOf" srcId="{ED831BCF-65D3-479B-9FD8-7FF8E6C35D65}" destId="{91A4157F-7E2A-46B7-AAB8-A12BE7A55BEE}" srcOrd="7" destOrd="0" presId="urn:microsoft.com/office/officeart/2005/8/layout/process2"/>
    <dgm:cxn modelId="{8C5C15D6-930C-47A6-B360-836DE6C767BB}" type="presParOf" srcId="{91A4157F-7E2A-46B7-AAB8-A12BE7A55BEE}" destId="{22C17B04-3CF6-43B4-BF4D-AA5F9CFB7B22}" srcOrd="0" destOrd="0" presId="urn:microsoft.com/office/officeart/2005/8/layout/process2"/>
    <dgm:cxn modelId="{A3BCFB36-014D-42B0-B751-B8ACD5A1E4A9}" type="presParOf" srcId="{ED831BCF-65D3-479B-9FD8-7FF8E6C35D65}" destId="{A63DBDAC-8A5E-43F7-AA12-B29B26E43F9D}" srcOrd="8" destOrd="0" presId="urn:microsoft.com/office/officeart/2005/8/layout/process2"/>
    <dgm:cxn modelId="{1C82DEC5-B3D1-414C-B26B-E99F917C9895}" type="presParOf" srcId="{ED831BCF-65D3-479B-9FD8-7FF8E6C35D65}" destId="{A843A17C-2F74-45FB-986A-F565A865DBBE}" srcOrd="9" destOrd="0" presId="urn:microsoft.com/office/officeart/2005/8/layout/process2"/>
    <dgm:cxn modelId="{13E68B64-F40D-444B-A24E-5CD6C9B54A0A}" type="presParOf" srcId="{A843A17C-2F74-45FB-986A-F565A865DBBE}" destId="{E88B2F2D-F6A2-40B2-8737-36F8D241D017}" srcOrd="0" destOrd="0" presId="urn:microsoft.com/office/officeart/2005/8/layout/process2"/>
    <dgm:cxn modelId="{7137A0BE-477C-43A8-9651-542217A6BB44}" type="presParOf" srcId="{ED831BCF-65D3-479B-9FD8-7FF8E6C35D65}" destId="{0B5E79DE-8078-419C-8E50-9C75B83D094C}" srcOrd="10" destOrd="0" presId="urn:microsoft.com/office/officeart/2005/8/layout/process2"/>
    <dgm:cxn modelId="{DC3C0DDF-9F25-40C0-A342-9F59CE070EAA}" type="presParOf" srcId="{ED831BCF-65D3-479B-9FD8-7FF8E6C35D65}" destId="{B02C119E-9AD8-4000-ACA7-760622A99B67}" srcOrd="11" destOrd="0" presId="urn:microsoft.com/office/officeart/2005/8/layout/process2"/>
    <dgm:cxn modelId="{16156A6B-930A-4B94-9515-9F7C7EE64D52}" type="presParOf" srcId="{B02C119E-9AD8-4000-ACA7-760622A99B67}" destId="{85D0F902-1047-44A3-9117-7B956B92C989}" srcOrd="0" destOrd="0" presId="urn:microsoft.com/office/officeart/2005/8/layout/process2"/>
    <dgm:cxn modelId="{89712865-C2C3-4BA2-8427-4F9C8127A45D}" type="presParOf" srcId="{ED831BCF-65D3-479B-9FD8-7FF8E6C35D65}" destId="{69DD0101-EB6C-4DBB-A92A-2E752F0C90CE}" srcOrd="12"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4_1" csCatId="accent4" phldr="1"/>
      <dgm:spPr/>
    </dgm:pt>
    <dgm:pt modelId="{999BC68E-D196-4095-B32B-0D2FA50707EB}">
      <dgm:prSet phldrT="[Text]" custT="1"/>
      <dgm:spPr/>
      <dgm:t>
        <a:bodyPr/>
        <a:lstStyle/>
        <a:p>
          <a:r>
            <a:rPr lang="en-US" sz="1400" dirty="0" err="1"/>
            <a:t>Meesan</a:t>
          </a:r>
          <a:r>
            <a:rPr lang="en-US" sz="1400" dirty="0"/>
            <a:t> </a:t>
          </a:r>
          <a:r>
            <a:rPr lang="en-US" sz="1400" dirty="0" err="1"/>
            <a:t>poltto</a:t>
          </a:r>
          <a:endParaRPr lang="en-US" sz="1400" dirty="0"/>
        </a:p>
      </dgm:t>
    </dgm:pt>
    <dgm:pt modelId="{8E9CCF78-F09F-4A01-B0ED-31E944005B73}" type="parTrans" cxnId="{BCFE318A-54B5-4B93-AA75-00D1A6B7DD3F}">
      <dgm:prSet/>
      <dgm:spPr/>
      <dgm:t>
        <a:bodyPr/>
        <a:lstStyle/>
        <a:p>
          <a:endParaRPr lang="en-US"/>
        </a:p>
      </dgm:t>
    </dgm:pt>
    <dgm:pt modelId="{8207D532-5122-4DC7-B38F-90729ADE0168}" type="sibTrans" cxnId="{BCFE318A-54B5-4B93-AA75-00D1A6B7DD3F}">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1" custLinFactNeighborX="-91061" custLinFactNeighborY="-5358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1">
        <dgm:presLayoutVars>
          <dgm:chMax val="0"/>
          <dgm:chPref val="0"/>
          <dgm:bulletEnabled val="1"/>
        </dgm:presLayoutVars>
      </dgm:prSet>
      <dgm:spPr/>
    </dgm:pt>
    <dgm:pt modelId="{3C5873D7-CC8B-415C-9944-41CAB28F684E}" type="pres">
      <dgm:prSet presAssocID="{8207D532-5122-4DC7-B38F-90729ADE0168}" presName="arrowWedge1single" presStyleLbl="fgSibTrans2D1" presStyleIdx="0" presStyleCnt="1"/>
      <dgm:spPr/>
    </dgm:pt>
  </dgm:ptLst>
  <dgm:cxnLst>
    <dgm:cxn modelId="{4C1CEC31-2B53-408A-9328-0047F98FC1C0}" type="presOf" srcId="{999BC68E-D196-4095-B32B-0D2FA50707EB}" destId="{E98808ED-A435-4138-8E14-54E2204E71F3}" srcOrd="1" destOrd="0" presId="urn:microsoft.com/office/officeart/2005/8/layout/cycle8"/>
    <dgm:cxn modelId="{BCFE318A-54B5-4B93-AA75-00D1A6B7DD3F}" srcId="{CB6E474F-256A-43F5-9B41-627EE3E0E2A9}" destId="{999BC68E-D196-4095-B32B-0D2FA50707EB}" srcOrd="0" destOrd="0" parTransId="{8E9CCF78-F09F-4A01-B0ED-31E944005B73}" sibTransId="{8207D532-5122-4DC7-B38F-90729ADE0168}"/>
    <dgm:cxn modelId="{2A28CAA7-1824-4E4A-B182-DC7A8DD32D7C}" type="presOf" srcId="{999BC68E-D196-4095-B32B-0D2FA50707EB}" destId="{2A7105B5-995F-409D-97B5-FE36CF2EB3F8}" srcOrd="0"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BD51FE0C-02C0-4D15-80EB-89741ACF8DA3}" type="presParOf" srcId="{508B0C03-CAA7-4E4B-8587-9AE813DEE314}" destId="{3C5873D7-CC8B-415C-9944-41CAB28F684E}"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6E474F-256A-43F5-9B41-627EE3E0E2A9}" type="doc">
      <dgm:prSet loTypeId="urn:microsoft.com/office/officeart/2005/8/layout/process2" loCatId="process" qsTypeId="urn:microsoft.com/office/officeart/2005/8/quickstyle/simple1" qsCatId="simple" csTypeId="urn:microsoft.com/office/officeart/2005/8/colors/accent3_5" csCatId="accent3" phldr="1"/>
      <dgm:spPr/>
    </dgm:pt>
    <dgm:pt modelId="{423CFE9F-0E0B-4F05-BFD3-5F7F82939C7F}">
      <dgm:prSet phldrT="[Text]"/>
      <dgm:spPr/>
      <dgm:t>
        <a:bodyPr/>
        <a:lstStyle/>
        <a:p>
          <a:r>
            <a:rPr lang="en-US" dirty="0" err="1"/>
            <a:t>Pesu</a:t>
          </a:r>
          <a:endParaRPr lang="en-US" dirty="0"/>
        </a:p>
      </dgm:t>
    </dgm:pt>
    <dgm:pt modelId="{ADAEA87B-B65E-496F-885D-567FE1050DEE}" type="parTrans" cxnId="{E260DEE7-D9C6-467F-9850-B83908A4C56F}">
      <dgm:prSet/>
      <dgm:spPr/>
      <dgm:t>
        <a:bodyPr/>
        <a:lstStyle/>
        <a:p>
          <a:endParaRPr lang="en-US"/>
        </a:p>
      </dgm:t>
    </dgm:pt>
    <dgm:pt modelId="{81D91F54-00D1-49B6-B0D4-39AB2669E071}" type="sibTrans" cxnId="{E260DEE7-D9C6-467F-9850-B83908A4C56F}">
      <dgm:prSet/>
      <dgm:spPr/>
      <dgm:t>
        <a:bodyPr/>
        <a:lstStyle/>
        <a:p>
          <a:endParaRPr lang="en-US"/>
        </a:p>
      </dgm:t>
    </dgm:pt>
    <dgm:pt modelId="{4AA17F10-1A10-4CD8-9DF9-874695B5F657}">
      <dgm:prSet phldrT="[Text]"/>
      <dgm:spPr/>
      <dgm:t>
        <a:bodyPr/>
        <a:lstStyle/>
        <a:p>
          <a:r>
            <a:rPr lang="en-US" dirty="0" err="1"/>
            <a:t>Lajittelu</a:t>
          </a:r>
          <a:endParaRPr lang="en-US" dirty="0"/>
        </a:p>
      </dgm:t>
    </dgm:pt>
    <dgm:pt modelId="{C3C8DBAE-1186-43CD-8D61-BE52E5E1F12A}" type="parTrans" cxnId="{2F825B1D-9536-4DD0-8E57-E31E93EABCEC}">
      <dgm:prSet/>
      <dgm:spPr/>
      <dgm:t>
        <a:bodyPr/>
        <a:lstStyle/>
        <a:p>
          <a:endParaRPr lang="en-US"/>
        </a:p>
      </dgm:t>
    </dgm:pt>
    <dgm:pt modelId="{A5A307BF-2B7D-46CE-8376-33D475678BCB}" type="sibTrans" cxnId="{2F825B1D-9536-4DD0-8E57-E31E93EABCEC}">
      <dgm:prSet/>
      <dgm:spPr/>
      <dgm:t>
        <a:bodyPr/>
        <a:lstStyle/>
        <a:p>
          <a:endParaRPr lang="en-US"/>
        </a:p>
      </dgm:t>
    </dgm:pt>
    <dgm:pt modelId="{982E0D9B-C7C2-40DF-872F-058E50049325}">
      <dgm:prSet phldrT="[Text]"/>
      <dgm:spPr/>
      <dgm:t>
        <a:bodyPr/>
        <a:lstStyle/>
        <a:p>
          <a:r>
            <a:rPr lang="en-US" dirty="0" err="1"/>
            <a:t>Happidelignifiointi</a:t>
          </a:r>
          <a:endParaRPr lang="en-US" dirty="0"/>
        </a:p>
      </dgm:t>
    </dgm:pt>
    <dgm:pt modelId="{2BC3A320-017B-4BAD-B44B-71ED319ADBA5}" type="parTrans" cxnId="{D1CFB88E-F6D9-40B0-B6D5-9AA0F7779B14}">
      <dgm:prSet/>
      <dgm:spPr/>
      <dgm:t>
        <a:bodyPr/>
        <a:lstStyle/>
        <a:p>
          <a:endParaRPr lang="en-US"/>
        </a:p>
      </dgm:t>
    </dgm:pt>
    <dgm:pt modelId="{BDEED62A-9D22-491E-993F-FA62E17EF9E4}" type="sibTrans" cxnId="{D1CFB88E-F6D9-40B0-B6D5-9AA0F7779B14}">
      <dgm:prSet/>
      <dgm:spPr/>
      <dgm:t>
        <a:bodyPr/>
        <a:lstStyle/>
        <a:p>
          <a:endParaRPr lang="en-US"/>
        </a:p>
      </dgm:t>
    </dgm:pt>
    <dgm:pt modelId="{8FFFA5C3-5357-4BC3-B302-B667FD4B2F16}">
      <dgm:prSet phldrT="[Text]"/>
      <dgm:spPr/>
      <dgm:t>
        <a:bodyPr/>
        <a:lstStyle/>
        <a:p>
          <a:r>
            <a:rPr lang="en-US" dirty="0" err="1"/>
            <a:t>Valkaisu</a:t>
          </a:r>
          <a:endParaRPr lang="en-US" dirty="0"/>
        </a:p>
      </dgm:t>
    </dgm:pt>
    <dgm:pt modelId="{1960ECD8-0E30-44AB-B45C-5B6A38C062E0}" type="parTrans" cxnId="{AAFB3599-77E9-4D17-931C-10033F705F8A}">
      <dgm:prSet/>
      <dgm:spPr/>
      <dgm:t>
        <a:bodyPr/>
        <a:lstStyle/>
        <a:p>
          <a:endParaRPr lang="en-US"/>
        </a:p>
      </dgm:t>
    </dgm:pt>
    <dgm:pt modelId="{05CDC8FC-3E92-4DC1-AD77-BE11DCB5F0F8}" type="sibTrans" cxnId="{AAFB3599-77E9-4D17-931C-10033F705F8A}">
      <dgm:prSet/>
      <dgm:spPr/>
      <dgm:t>
        <a:bodyPr/>
        <a:lstStyle/>
        <a:p>
          <a:endParaRPr lang="en-US"/>
        </a:p>
      </dgm:t>
    </dgm:pt>
    <dgm:pt modelId="{C8E96CB1-EC95-4F23-B3B9-1E42E9790700}">
      <dgm:prSet phldrT="[Text]"/>
      <dgm:spPr/>
      <dgm:t>
        <a:bodyPr/>
        <a:lstStyle/>
        <a:p>
          <a:r>
            <a:rPr lang="en-US" dirty="0" err="1"/>
            <a:t>Kuivatus</a:t>
          </a:r>
          <a:endParaRPr lang="en-US" dirty="0"/>
        </a:p>
      </dgm:t>
    </dgm:pt>
    <dgm:pt modelId="{C8C0225E-BFCB-40A8-A2FE-3DCE93B4A3DE}" type="parTrans" cxnId="{9B60D028-0460-4216-A617-30D9D6419AAD}">
      <dgm:prSet/>
      <dgm:spPr/>
      <dgm:t>
        <a:bodyPr/>
        <a:lstStyle/>
        <a:p>
          <a:endParaRPr lang="en-US"/>
        </a:p>
      </dgm:t>
    </dgm:pt>
    <dgm:pt modelId="{EFAB8492-4DC4-4F4A-AB88-F91C0333099A}" type="sibTrans" cxnId="{9B60D028-0460-4216-A617-30D9D6419AAD}">
      <dgm:prSet/>
      <dgm:spPr/>
      <dgm:t>
        <a:bodyPr/>
        <a:lstStyle/>
        <a:p>
          <a:endParaRPr lang="en-US"/>
        </a:p>
      </dgm:t>
    </dgm:pt>
    <dgm:pt modelId="{43916CBE-5F82-4BA1-BEAC-142C890A0BE1}">
      <dgm:prSet phldrT="[Text]"/>
      <dgm:spPr/>
      <dgm:t>
        <a:bodyPr/>
        <a:lstStyle/>
        <a:p>
          <a:r>
            <a:rPr lang="en-US" dirty="0" err="1"/>
            <a:t>Jälkikäsittely</a:t>
          </a:r>
          <a:endParaRPr lang="en-US" dirty="0"/>
        </a:p>
      </dgm:t>
    </dgm:pt>
    <dgm:pt modelId="{FB978EE7-580A-49A5-904D-97123268E142}" type="parTrans" cxnId="{467F8B49-A4F6-43EA-8D40-46AC2A0D755C}">
      <dgm:prSet/>
      <dgm:spPr/>
      <dgm:t>
        <a:bodyPr/>
        <a:lstStyle/>
        <a:p>
          <a:endParaRPr lang="en-US"/>
        </a:p>
      </dgm:t>
    </dgm:pt>
    <dgm:pt modelId="{577223E6-633F-4F72-B3A4-67B82A73FB40}" type="sibTrans" cxnId="{467F8B49-A4F6-43EA-8D40-46AC2A0D755C}">
      <dgm:prSet/>
      <dgm:spPr/>
      <dgm:t>
        <a:bodyPr/>
        <a:lstStyle/>
        <a:p>
          <a:endParaRPr lang="en-US"/>
        </a:p>
      </dgm:t>
    </dgm:pt>
    <dgm:pt modelId="{B2BA4AD1-2E4C-4D18-ABAB-6EE545160C64}">
      <dgm:prSet phldrT="[Text]" custT="1"/>
      <dgm:spPr/>
      <dgm:t>
        <a:bodyPr/>
        <a:lstStyle/>
        <a:p>
          <a:r>
            <a:rPr lang="en-US" sz="2000" b="1" dirty="0" err="1">
              <a:solidFill>
                <a:schemeClr val="tx1"/>
              </a:solidFill>
            </a:rPr>
            <a:t>Sellu</a:t>
          </a:r>
          <a:endParaRPr lang="en-US" sz="2000" b="1" dirty="0">
            <a:solidFill>
              <a:schemeClr val="tx1"/>
            </a:solidFill>
          </a:endParaRPr>
        </a:p>
      </dgm:t>
    </dgm:pt>
    <dgm:pt modelId="{E5352901-88B9-41AD-AC0F-252726F02FA4}" type="parTrans" cxnId="{E9EB7AC8-4F8E-4A2D-9534-6D2CED0AE007}">
      <dgm:prSet/>
      <dgm:spPr/>
      <dgm:t>
        <a:bodyPr/>
        <a:lstStyle/>
        <a:p>
          <a:endParaRPr lang="en-US"/>
        </a:p>
      </dgm:t>
    </dgm:pt>
    <dgm:pt modelId="{A5A48B0A-5368-4070-916A-512FB0FD5FA6}" type="sibTrans" cxnId="{E9EB7AC8-4F8E-4A2D-9534-6D2CED0AE007}">
      <dgm:prSet/>
      <dgm:spPr/>
      <dgm:t>
        <a:bodyPr/>
        <a:lstStyle/>
        <a:p>
          <a:endParaRPr lang="en-US"/>
        </a:p>
      </dgm:t>
    </dgm:pt>
    <dgm:pt modelId="{ED831BCF-65D3-479B-9FD8-7FF8E6C35D65}" type="pres">
      <dgm:prSet presAssocID="{CB6E474F-256A-43F5-9B41-627EE3E0E2A9}" presName="linearFlow" presStyleCnt="0">
        <dgm:presLayoutVars>
          <dgm:resizeHandles val="exact"/>
        </dgm:presLayoutVars>
      </dgm:prSet>
      <dgm:spPr/>
    </dgm:pt>
    <dgm:pt modelId="{C7E610B0-0910-48F1-9F75-0A10304B767C}" type="pres">
      <dgm:prSet presAssocID="{423CFE9F-0E0B-4F05-BFD3-5F7F82939C7F}" presName="node" presStyleLbl="node1" presStyleIdx="0" presStyleCnt="7">
        <dgm:presLayoutVars>
          <dgm:bulletEnabled val="1"/>
        </dgm:presLayoutVars>
      </dgm:prSet>
      <dgm:spPr/>
    </dgm:pt>
    <dgm:pt modelId="{634E87D9-6B98-41D1-87A7-DBE65B8F16FA}" type="pres">
      <dgm:prSet presAssocID="{81D91F54-00D1-49B6-B0D4-39AB2669E071}" presName="sibTrans" presStyleLbl="sibTrans2D1" presStyleIdx="0" presStyleCnt="6"/>
      <dgm:spPr/>
    </dgm:pt>
    <dgm:pt modelId="{798FC1B9-205F-47E7-8665-156290115A10}" type="pres">
      <dgm:prSet presAssocID="{81D91F54-00D1-49B6-B0D4-39AB2669E071}" presName="connectorText" presStyleLbl="sibTrans2D1" presStyleIdx="0" presStyleCnt="6"/>
      <dgm:spPr/>
    </dgm:pt>
    <dgm:pt modelId="{173E0915-DBED-44D9-974F-C708C2094F88}" type="pres">
      <dgm:prSet presAssocID="{4AA17F10-1A10-4CD8-9DF9-874695B5F657}" presName="node" presStyleLbl="node1" presStyleIdx="1" presStyleCnt="7">
        <dgm:presLayoutVars>
          <dgm:bulletEnabled val="1"/>
        </dgm:presLayoutVars>
      </dgm:prSet>
      <dgm:spPr/>
    </dgm:pt>
    <dgm:pt modelId="{B4318364-1E77-42C1-A5F3-AFAADABD4DDE}" type="pres">
      <dgm:prSet presAssocID="{A5A307BF-2B7D-46CE-8376-33D475678BCB}" presName="sibTrans" presStyleLbl="sibTrans2D1" presStyleIdx="1" presStyleCnt="6"/>
      <dgm:spPr/>
    </dgm:pt>
    <dgm:pt modelId="{6012DB1B-73F5-4C48-90CE-109E03C83FAF}" type="pres">
      <dgm:prSet presAssocID="{A5A307BF-2B7D-46CE-8376-33D475678BCB}" presName="connectorText" presStyleLbl="sibTrans2D1" presStyleIdx="1" presStyleCnt="6"/>
      <dgm:spPr/>
    </dgm:pt>
    <dgm:pt modelId="{EFD90532-A6CE-424C-8DAB-BF6AEA1F2BEF}" type="pres">
      <dgm:prSet presAssocID="{982E0D9B-C7C2-40DF-872F-058E50049325}" presName="node" presStyleLbl="node1" presStyleIdx="2" presStyleCnt="7">
        <dgm:presLayoutVars>
          <dgm:bulletEnabled val="1"/>
        </dgm:presLayoutVars>
      </dgm:prSet>
      <dgm:spPr/>
    </dgm:pt>
    <dgm:pt modelId="{3BAF3348-DDF1-4F0B-BD42-176EFEDB2680}" type="pres">
      <dgm:prSet presAssocID="{BDEED62A-9D22-491E-993F-FA62E17EF9E4}" presName="sibTrans" presStyleLbl="sibTrans2D1" presStyleIdx="2" presStyleCnt="6"/>
      <dgm:spPr/>
    </dgm:pt>
    <dgm:pt modelId="{9D73AF02-628C-4668-9932-8ABA659F38B5}" type="pres">
      <dgm:prSet presAssocID="{BDEED62A-9D22-491E-993F-FA62E17EF9E4}" presName="connectorText" presStyleLbl="sibTrans2D1" presStyleIdx="2" presStyleCnt="6"/>
      <dgm:spPr/>
    </dgm:pt>
    <dgm:pt modelId="{1E8061A1-6547-418B-8F6F-52F5500C9859}" type="pres">
      <dgm:prSet presAssocID="{8FFFA5C3-5357-4BC3-B302-B667FD4B2F16}" presName="node" presStyleLbl="node1" presStyleIdx="3" presStyleCnt="7">
        <dgm:presLayoutVars>
          <dgm:bulletEnabled val="1"/>
        </dgm:presLayoutVars>
      </dgm:prSet>
      <dgm:spPr/>
    </dgm:pt>
    <dgm:pt modelId="{91A4157F-7E2A-46B7-AAB8-A12BE7A55BEE}" type="pres">
      <dgm:prSet presAssocID="{05CDC8FC-3E92-4DC1-AD77-BE11DCB5F0F8}" presName="sibTrans" presStyleLbl="sibTrans2D1" presStyleIdx="3" presStyleCnt="6"/>
      <dgm:spPr/>
    </dgm:pt>
    <dgm:pt modelId="{22C17B04-3CF6-43B4-BF4D-AA5F9CFB7B22}" type="pres">
      <dgm:prSet presAssocID="{05CDC8FC-3E92-4DC1-AD77-BE11DCB5F0F8}" presName="connectorText" presStyleLbl="sibTrans2D1" presStyleIdx="3" presStyleCnt="6"/>
      <dgm:spPr/>
    </dgm:pt>
    <dgm:pt modelId="{A63DBDAC-8A5E-43F7-AA12-B29B26E43F9D}" type="pres">
      <dgm:prSet presAssocID="{C8E96CB1-EC95-4F23-B3B9-1E42E9790700}" presName="node" presStyleLbl="node1" presStyleIdx="4" presStyleCnt="7">
        <dgm:presLayoutVars>
          <dgm:bulletEnabled val="1"/>
        </dgm:presLayoutVars>
      </dgm:prSet>
      <dgm:spPr/>
    </dgm:pt>
    <dgm:pt modelId="{A843A17C-2F74-45FB-986A-F565A865DBBE}" type="pres">
      <dgm:prSet presAssocID="{EFAB8492-4DC4-4F4A-AB88-F91C0333099A}" presName="sibTrans" presStyleLbl="sibTrans2D1" presStyleIdx="4" presStyleCnt="6"/>
      <dgm:spPr/>
    </dgm:pt>
    <dgm:pt modelId="{E88B2F2D-F6A2-40B2-8737-36F8D241D017}" type="pres">
      <dgm:prSet presAssocID="{EFAB8492-4DC4-4F4A-AB88-F91C0333099A}" presName="connectorText" presStyleLbl="sibTrans2D1" presStyleIdx="4" presStyleCnt="6"/>
      <dgm:spPr/>
    </dgm:pt>
    <dgm:pt modelId="{0B5E79DE-8078-419C-8E50-9C75B83D094C}" type="pres">
      <dgm:prSet presAssocID="{43916CBE-5F82-4BA1-BEAC-142C890A0BE1}" presName="node" presStyleLbl="node1" presStyleIdx="5" presStyleCnt="7">
        <dgm:presLayoutVars>
          <dgm:bulletEnabled val="1"/>
        </dgm:presLayoutVars>
      </dgm:prSet>
      <dgm:spPr/>
    </dgm:pt>
    <dgm:pt modelId="{B02C119E-9AD8-4000-ACA7-760622A99B67}" type="pres">
      <dgm:prSet presAssocID="{577223E6-633F-4F72-B3A4-67B82A73FB40}" presName="sibTrans" presStyleLbl="sibTrans2D1" presStyleIdx="5" presStyleCnt="6"/>
      <dgm:spPr/>
    </dgm:pt>
    <dgm:pt modelId="{85D0F902-1047-44A3-9117-7B956B92C989}" type="pres">
      <dgm:prSet presAssocID="{577223E6-633F-4F72-B3A4-67B82A73FB40}" presName="connectorText" presStyleLbl="sibTrans2D1" presStyleIdx="5" presStyleCnt="6"/>
      <dgm:spPr/>
    </dgm:pt>
    <dgm:pt modelId="{69DD0101-EB6C-4DBB-A92A-2E752F0C90CE}" type="pres">
      <dgm:prSet presAssocID="{B2BA4AD1-2E4C-4D18-ABAB-6EE545160C64}" presName="node" presStyleLbl="node1" presStyleIdx="6" presStyleCnt="7">
        <dgm:presLayoutVars>
          <dgm:bulletEnabled val="1"/>
        </dgm:presLayoutVars>
      </dgm:prSet>
      <dgm:spPr/>
    </dgm:pt>
  </dgm:ptLst>
  <dgm:cxnLst>
    <dgm:cxn modelId="{8185011D-BA50-43A4-8BDB-F44EF51D67B7}" type="presOf" srcId="{577223E6-633F-4F72-B3A4-67B82A73FB40}" destId="{85D0F902-1047-44A3-9117-7B956B92C989}" srcOrd="1" destOrd="0" presId="urn:microsoft.com/office/officeart/2005/8/layout/process2"/>
    <dgm:cxn modelId="{2F825B1D-9536-4DD0-8E57-E31E93EABCEC}" srcId="{CB6E474F-256A-43F5-9B41-627EE3E0E2A9}" destId="{4AA17F10-1A10-4CD8-9DF9-874695B5F657}" srcOrd="1" destOrd="0" parTransId="{C3C8DBAE-1186-43CD-8D61-BE52E5E1F12A}" sibTransId="{A5A307BF-2B7D-46CE-8376-33D475678BCB}"/>
    <dgm:cxn modelId="{8AB0BA22-DA4E-402E-9195-916EC8A5D8C6}" type="presOf" srcId="{BDEED62A-9D22-491E-993F-FA62E17EF9E4}" destId="{3BAF3348-DDF1-4F0B-BD42-176EFEDB2680}" srcOrd="0" destOrd="0" presId="urn:microsoft.com/office/officeart/2005/8/layout/process2"/>
    <dgm:cxn modelId="{C3407924-D86B-4E9B-B09D-34E6120E2C87}" type="presOf" srcId="{577223E6-633F-4F72-B3A4-67B82A73FB40}" destId="{B02C119E-9AD8-4000-ACA7-760622A99B67}" srcOrd="0" destOrd="0" presId="urn:microsoft.com/office/officeart/2005/8/layout/process2"/>
    <dgm:cxn modelId="{9B60D028-0460-4216-A617-30D9D6419AAD}" srcId="{CB6E474F-256A-43F5-9B41-627EE3E0E2A9}" destId="{C8E96CB1-EC95-4F23-B3B9-1E42E9790700}" srcOrd="4" destOrd="0" parTransId="{C8C0225E-BFCB-40A8-A2FE-3DCE93B4A3DE}" sibTransId="{EFAB8492-4DC4-4F4A-AB88-F91C0333099A}"/>
    <dgm:cxn modelId="{0747AE40-C678-496F-AAA0-AA5883434C28}" type="presOf" srcId="{05CDC8FC-3E92-4DC1-AD77-BE11DCB5F0F8}" destId="{91A4157F-7E2A-46B7-AAB8-A12BE7A55BEE}" srcOrd="0" destOrd="0" presId="urn:microsoft.com/office/officeart/2005/8/layout/process2"/>
    <dgm:cxn modelId="{2F45E667-BF42-4521-952F-4DCFE40686A8}" type="presOf" srcId="{BDEED62A-9D22-491E-993F-FA62E17EF9E4}" destId="{9D73AF02-628C-4668-9932-8ABA659F38B5}" srcOrd="1" destOrd="0" presId="urn:microsoft.com/office/officeart/2005/8/layout/process2"/>
    <dgm:cxn modelId="{467F8B49-A4F6-43EA-8D40-46AC2A0D755C}" srcId="{CB6E474F-256A-43F5-9B41-627EE3E0E2A9}" destId="{43916CBE-5F82-4BA1-BEAC-142C890A0BE1}" srcOrd="5" destOrd="0" parTransId="{FB978EE7-580A-49A5-904D-97123268E142}" sibTransId="{577223E6-633F-4F72-B3A4-67B82A73FB40}"/>
    <dgm:cxn modelId="{FC6B384C-9E7D-43B5-B535-C69A947E6C9F}" type="presOf" srcId="{81D91F54-00D1-49B6-B0D4-39AB2669E071}" destId="{634E87D9-6B98-41D1-87A7-DBE65B8F16FA}" srcOrd="0" destOrd="0" presId="urn:microsoft.com/office/officeart/2005/8/layout/process2"/>
    <dgm:cxn modelId="{791CE76E-7949-4A3D-B225-2BFE9F820059}" type="presOf" srcId="{B2BA4AD1-2E4C-4D18-ABAB-6EE545160C64}" destId="{69DD0101-EB6C-4DBB-A92A-2E752F0C90CE}" srcOrd="0" destOrd="0" presId="urn:microsoft.com/office/officeart/2005/8/layout/process2"/>
    <dgm:cxn modelId="{3E95EA56-14F2-4EBF-9E1A-6B34AD48BEDF}" type="presOf" srcId="{EFAB8492-4DC4-4F4A-AB88-F91C0333099A}" destId="{E88B2F2D-F6A2-40B2-8737-36F8D241D017}" srcOrd="1" destOrd="0" presId="urn:microsoft.com/office/officeart/2005/8/layout/process2"/>
    <dgm:cxn modelId="{425A2C7D-0A8A-4370-98E1-EE7E17035E5A}" type="presOf" srcId="{4AA17F10-1A10-4CD8-9DF9-874695B5F657}" destId="{173E0915-DBED-44D9-974F-C708C2094F88}" srcOrd="0" destOrd="0" presId="urn:microsoft.com/office/officeart/2005/8/layout/process2"/>
    <dgm:cxn modelId="{1593B080-0EC6-4010-BCCD-AA979E510121}" type="presOf" srcId="{43916CBE-5F82-4BA1-BEAC-142C890A0BE1}" destId="{0B5E79DE-8078-419C-8E50-9C75B83D094C}" srcOrd="0" destOrd="0" presId="urn:microsoft.com/office/officeart/2005/8/layout/process2"/>
    <dgm:cxn modelId="{D1CFB88E-F6D9-40B0-B6D5-9AA0F7779B14}" srcId="{CB6E474F-256A-43F5-9B41-627EE3E0E2A9}" destId="{982E0D9B-C7C2-40DF-872F-058E50049325}" srcOrd="2" destOrd="0" parTransId="{2BC3A320-017B-4BAD-B44B-71ED319ADBA5}" sibTransId="{BDEED62A-9D22-491E-993F-FA62E17EF9E4}"/>
    <dgm:cxn modelId="{D7730B99-E402-48BD-A965-7B13312F0735}" type="presOf" srcId="{81D91F54-00D1-49B6-B0D4-39AB2669E071}" destId="{798FC1B9-205F-47E7-8665-156290115A10}" srcOrd="1" destOrd="0" presId="urn:microsoft.com/office/officeart/2005/8/layout/process2"/>
    <dgm:cxn modelId="{AAFB3599-77E9-4D17-931C-10033F705F8A}" srcId="{CB6E474F-256A-43F5-9B41-627EE3E0E2A9}" destId="{8FFFA5C3-5357-4BC3-B302-B667FD4B2F16}" srcOrd="3" destOrd="0" parTransId="{1960ECD8-0E30-44AB-B45C-5B6A38C062E0}" sibTransId="{05CDC8FC-3E92-4DC1-AD77-BE11DCB5F0F8}"/>
    <dgm:cxn modelId="{4061369A-FDF6-4929-AD3F-B92417E86B5A}" type="presOf" srcId="{05CDC8FC-3E92-4DC1-AD77-BE11DCB5F0F8}" destId="{22C17B04-3CF6-43B4-BF4D-AA5F9CFB7B22}" srcOrd="1" destOrd="0" presId="urn:microsoft.com/office/officeart/2005/8/layout/process2"/>
    <dgm:cxn modelId="{6CA92BA0-D27A-45E6-97D0-5B6430EEB2EA}" type="presOf" srcId="{EFAB8492-4DC4-4F4A-AB88-F91C0333099A}" destId="{A843A17C-2F74-45FB-986A-F565A865DBBE}" srcOrd="0" destOrd="0" presId="urn:microsoft.com/office/officeart/2005/8/layout/process2"/>
    <dgm:cxn modelId="{8F8A79A5-D153-46B6-B7C0-D3E44AA5E96B}" type="presOf" srcId="{A5A307BF-2B7D-46CE-8376-33D475678BCB}" destId="{B4318364-1E77-42C1-A5F3-AFAADABD4DDE}" srcOrd="0" destOrd="0" presId="urn:microsoft.com/office/officeart/2005/8/layout/process2"/>
    <dgm:cxn modelId="{E9EB7AC8-4F8E-4A2D-9534-6D2CED0AE007}" srcId="{CB6E474F-256A-43F5-9B41-627EE3E0E2A9}" destId="{B2BA4AD1-2E4C-4D18-ABAB-6EE545160C64}" srcOrd="6" destOrd="0" parTransId="{E5352901-88B9-41AD-AC0F-252726F02FA4}" sibTransId="{A5A48B0A-5368-4070-916A-512FB0FD5FA6}"/>
    <dgm:cxn modelId="{2E9408CB-16B5-47C6-92BE-19998D7DB199}" type="presOf" srcId="{982E0D9B-C7C2-40DF-872F-058E50049325}" destId="{EFD90532-A6CE-424C-8DAB-BF6AEA1F2BEF}" srcOrd="0" destOrd="0" presId="urn:microsoft.com/office/officeart/2005/8/layout/process2"/>
    <dgm:cxn modelId="{37FAEFCB-231C-492B-8FE0-5C1C8D2B669F}" type="presOf" srcId="{8FFFA5C3-5357-4BC3-B302-B667FD4B2F16}" destId="{1E8061A1-6547-418B-8F6F-52F5500C9859}" srcOrd="0" destOrd="0" presId="urn:microsoft.com/office/officeart/2005/8/layout/process2"/>
    <dgm:cxn modelId="{354F69D6-9DD3-4630-B39F-9A437186D195}" type="presOf" srcId="{C8E96CB1-EC95-4F23-B3B9-1E42E9790700}" destId="{A63DBDAC-8A5E-43F7-AA12-B29B26E43F9D}" srcOrd="0" destOrd="0" presId="urn:microsoft.com/office/officeart/2005/8/layout/process2"/>
    <dgm:cxn modelId="{AAE6EEE5-BB71-48FA-894D-458047AF330B}" type="presOf" srcId="{CB6E474F-256A-43F5-9B41-627EE3E0E2A9}" destId="{ED831BCF-65D3-479B-9FD8-7FF8E6C35D65}" srcOrd="0" destOrd="0" presId="urn:microsoft.com/office/officeart/2005/8/layout/process2"/>
    <dgm:cxn modelId="{E260DEE7-D9C6-467F-9850-B83908A4C56F}" srcId="{CB6E474F-256A-43F5-9B41-627EE3E0E2A9}" destId="{423CFE9F-0E0B-4F05-BFD3-5F7F82939C7F}" srcOrd="0" destOrd="0" parTransId="{ADAEA87B-B65E-496F-885D-567FE1050DEE}" sibTransId="{81D91F54-00D1-49B6-B0D4-39AB2669E071}"/>
    <dgm:cxn modelId="{4A6DD9EA-A077-4078-8003-BB3249B638D0}" type="presOf" srcId="{423CFE9F-0E0B-4F05-BFD3-5F7F82939C7F}" destId="{C7E610B0-0910-48F1-9F75-0A10304B767C}" srcOrd="0" destOrd="0" presId="urn:microsoft.com/office/officeart/2005/8/layout/process2"/>
    <dgm:cxn modelId="{D4EC84F0-F10A-4C78-8A3C-9DCBBCA6ACD6}" type="presOf" srcId="{A5A307BF-2B7D-46CE-8376-33D475678BCB}" destId="{6012DB1B-73F5-4C48-90CE-109E03C83FAF}" srcOrd="1" destOrd="0" presId="urn:microsoft.com/office/officeart/2005/8/layout/process2"/>
    <dgm:cxn modelId="{20787A88-C3A5-4F7D-83EF-BCFC955C980C}" type="presParOf" srcId="{ED831BCF-65D3-479B-9FD8-7FF8E6C35D65}" destId="{C7E610B0-0910-48F1-9F75-0A10304B767C}" srcOrd="0" destOrd="0" presId="urn:microsoft.com/office/officeart/2005/8/layout/process2"/>
    <dgm:cxn modelId="{6ADEF009-55F3-4015-A2BE-751011B9501F}" type="presParOf" srcId="{ED831BCF-65D3-479B-9FD8-7FF8E6C35D65}" destId="{634E87D9-6B98-41D1-87A7-DBE65B8F16FA}" srcOrd="1" destOrd="0" presId="urn:microsoft.com/office/officeart/2005/8/layout/process2"/>
    <dgm:cxn modelId="{762B650F-F22F-454A-B730-93AB3006C5EF}" type="presParOf" srcId="{634E87D9-6B98-41D1-87A7-DBE65B8F16FA}" destId="{798FC1B9-205F-47E7-8665-156290115A10}" srcOrd="0" destOrd="0" presId="urn:microsoft.com/office/officeart/2005/8/layout/process2"/>
    <dgm:cxn modelId="{96C2A28F-9164-4D0C-9E81-754D3430E5C1}" type="presParOf" srcId="{ED831BCF-65D3-479B-9FD8-7FF8E6C35D65}" destId="{173E0915-DBED-44D9-974F-C708C2094F88}" srcOrd="2" destOrd="0" presId="urn:microsoft.com/office/officeart/2005/8/layout/process2"/>
    <dgm:cxn modelId="{95FEC7E3-B1FA-4BBC-BDE8-18B236B58B93}" type="presParOf" srcId="{ED831BCF-65D3-479B-9FD8-7FF8E6C35D65}" destId="{B4318364-1E77-42C1-A5F3-AFAADABD4DDE}" srcOrd="3" destOrd="0" presId="urn:microsoft.com/office/officeart/2005/8/layout/process2"/>
    <dgm:cxn modelId="{D117CEF1-D37F-4B8C-B844-FD8269025618}" type="presParOf" srcId="{B4318364-1E77-42C1-A5F3-AFAADABD4DDE}" destId="{6012DB1B-73F5-4C48-90CE-109E03C83FAF}" srcOrd="0" destOrd="0" presId="urn:microsoft.com/office/officeart/2005/8/layout/process2"/>
    <dgm:cxn modelId="{48CFE76A-B074-41C0-A233-9264F4A47792}" type="presParOf" srcId="{ED831BCF-65D3-479B-9FD8-7FF8E6C35D65}" destId="{EFD90532-A6CE-424C-8DAB-BF6AEA1F2BEF}" srcOrd="4" destOrd="0" presId="urn:microsoft.com/office/officeart/2005/8/layout/process2"/>
    <dgm:cxn modelId="{BFCC3AA9-6181-4B44-ACBF-6C73691EEAED}" type="presParOf" srcId="{ED831BCF-65D3-479B-9FD8-7FF8E6C35D65}" destId="{3BAF3348-DDF1-4F0B-BD42-176EFEDB2680}" srcOrd="5" destOrd="0" presId="urn:microsoft.com/office/officeart/2005/8/layout/process2"/>
    <dgm:cxn modelId="{0C16BC61-6C08-4528-91C1-27AD21E872AC}" type="presParOf" srcId="{3BAF3348-DDF1-4F0B-BD42-176EFEDB2680}" destId="{9D73AF02-628C-4668-9932-8ABA659F38B5}" srcOrd="0" destOrd="0" presId="urn:microsoft.com/office/officeart/2005/8/layout/process2"/>
    <dgm:cxn modelId="{276F3D80-A9D9-4C0F-AE0C-326919AFE5BC}" type="presParOf" srcId="{ED831BCF-65D3-479B-9FD8-7FF8E6C35D65}" destId="{1E8061A1-6547-418B-8F6F-52F5500C9859}" srcOrd="6" destOrd="0" presId="urn:microsoft.com/office/officeart/2005/8/layout/process2"/>
    <dgm:cxn modelId="{13BAB72B-E4DA-4CE0-AFB8-7B6B8A046CFD}" type="presParOf" srcId="{ED831BCF-65D3-479B-9FD8-7FF8E6C35D65}" destId="{91A4157F-7E2A-46B7-AAB8-A12BE7A55BEE}" srcOrd="7" destOrd="0" presId="urn:microsoft.com/office/officeart/2005/8/layout/process2"/>
    <dgm:cxn modelId="{8C5C15D6-930C-47A6-B360-836DE6C767BB}" type="presParOf" srcId="{91A4157F-7E2A-46B7-AAB8-A12BE7A55BEE}" destId="{22C17B04-3CF6-43B4-BF4D-AA5F9CFB7B22}" srcOrd="0" destOrd="0" presId="urn:microsoft.com/office/officeart/2005/8/layout/process2"/>
    <dgm:cxn modelId="{A3BCFB36-014D-42B0-B751-B8ACD5A1E4A9}" type="presParOf" srcId="{ED831BCF-65D3-479B-9FD8-7FF8E6C35D65}" destId="{A63DBDAC-8A5E-43F7-AA12-B29B26E43F9D}" srcOrd="8" destOrd="0" presId="urn:microsoft.com/office/officeart/2005/8/layout/process2"/>
    <dgm:cxn modelId="{1C82DEC5-B3D1-414C-B26B-E99F917C9895}" type="presParOf" srcId="{ED831BCF-65D3-479B-9FD8-7FF8E6C35D65}" destId="{A843A17C-2F74-45FB-986A-F565A865DBBE}" srcOrd="9" destOrd="0" presId="urn:microsoft.com/office/officeart/2005/8/layout/process2"/>
    <dgm:cxn modelId="{13E68B64-F40D-444B-A24E-5CD6C9B54A0A}" type="presParOf" srcId="{A843A17C-2F74-45FB-986A-F565A865DBBE}" destId="{E88B2F2D-F6A2-40B2-8737-36F8D241D017}" srcOrd="0" destOrd="0" presId="urn:microsoft.com/office/officeart/2005/8/layout/process2"/>
    <dgm:cxn modelId="{7137A0BE-477C-43A8-9651-542217A6BB44}" type="presParOf" srcId="{ED831BCF-65D3-479B-9FD8-7FF8E6C35D65}" destId="{0B5E79DE-8078-419C-8E50-9C75B83D094C}" srcOrd="10" destOrd="0" presId="urn:microsoft.com/office/officeart/2005/8/layout/process2"/>
    <dgm:cxn modelId="{DC3C0DDF-9F25-40C0-A342-9F59CE070EAA}" type="presParOf" srcId="{ED831BCF-65D3-479B-9FD8-7FF8E6C35D65}" destId="{B02C119E-9AD8-4000-ACA7-760622A99B67}" srcOrd="11" destOrd="0" presId="urn:microsoft.com/office/officeart/2005/8/layout/process2"/>
    <dgm:cxn modelId="{16156A6B-930A-4B94-9515-9F7C7EE64D52}" type="presParOf" srcId="{B02C119E-9AD8-4000-ACA7-760622A99B67}" destId="{85D0F902-1047-44A3-9117-7B956B92C989}" srcOrd="0" destOrd="0" presId="urn:microsoft.com/office/officeart/2005/8/layout/process2"/>
    <dgm:cxn modelId="{89712865-C2C3-4BA2-8427-4F9C8127A45D}" type="presParOf" srcId="{ED831BCF-65D3-479B-9FD8-7FF8E6C35D65}" destId="{69DD0101-EB6C-4DBB-A92A-2E752F0C90CE}"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2_1" csCatId="accent2" phldr="1"/>
      <dgm:spPr/>
    </dgm:pt>
    <dgm:pt modelId="{29C06CAD-0989-4D89-B952-EAB832E71A5D}">
      <dgm:prSet phldrT="[Text]"/>
      <dgm:spPr/>
      <dgm:t>
        <a:bodyPr/>
        <a:lstStyle/>
        <a:p>
          <a:r>
            <a:rPr lang="en-US" dirty="0" err="1"/>
            <a:t>Kaustisointi</a:t>
          </a:r>
          <a:endParaRPr lang="en-US" dirty="0"/>
        </a:p>
      </dgm:t>
    </dgm:pt>
    <dgm:pt modelId="{81531310-6FF6-4577-96B6-3E987EB133DC}" type="parTrans" cxnId="{279F2343-658B-4113-B1DC-5508CD7B4D25}">
      <dgm:prSet/>
      <dgm:spPr/>
      <dgm:t>
        <a:bodyPr/>
        <a:lstStyle/>
        <a:p>
          <a:endParaRPr lang="en-US"/>
        </a:p>
      </dgm:t>
    </dgm:pt>
    <dgm:pt modelId="{1D4BF6DC-DDA6-4F9C-A87A-77E5800CFFA9}" type="sibTrans" cxnId="{279F2343-658B-4113-B1DC-5508CD7B4D25}">
      <dgm:prSet/>
      <dgm:spPr/>
      <dgm:t>
        <a:bodyPr/>
        <a:lstStyle/>
        <a:p>
          <a:endParaRPr lang="en-US"/>
        </a:p>
      </dgm:t>
    </dgm:pt>
    <dgm:pt modelId="{BC39FA4C-6D3B-4885-BA19-274976FBC4B5}">
      <dgm:prSet phldrT="[Text]"/>
      <dgm:spPr/>
      <dgm:t>
        <a:bodyPr/>
        <a:lstStyle/>
        <a:p>
          <a:r>
            <a:rPr lang="en-US" dirty="0" err="1"/>
            <a:t>Soodakattila</a:t>
          </a:r>
          <a:endParaRPr lang="en-US" dirty="0"/>
        </a:p>
      </dgm:t>
    </dgm:pt>
    <dgm:pt modelId="{46C546EC-E0C5-4037-AF9B-3C290CF1CD4A}" type="parTrans" cxnId="{39A580C2-7304-45DA-AF2D-33E2C9DAED23}">
      <dgm:prSet/>
      <dgm:spPr/>
      <dgm:t>
        <a:bodyPr/>
        <a:lstStyle/>
        <a:p>
          <a:endParaRPr lang="en-US"/>
        </a:p>
      </dgm:t>
    </dgm:pt>
    <dgm:pt modelId="{55ED49FB-9EA8-4EEC-87E6-CB805EF5F876}" type="sibTrans" cxnId="{39A580C2-7304-45DA-AF2D-33E2C9DAED23}">
      <dgm:prSet/>
      <dgm:spPr/>
      <dgm:t>
        <a:bodyPr/>
        <a:lstStyle/>
        <a:p>
          <a:endParaRPr lang="en-US"/>
        </a:p>
      </dgm:t>
    </dgm:pt>
    <dgm:pt modelId="{0FE1ADB0-0C57-4459-A4A0-BA346ACD5C78}">
      <dgm:prSet phldrT="[Text]" custT="1"/>
      <dgm:spPr/>
      <dgm:t>
        <a:bodyPr/>
        <a:lstStyle/>
        <a:p>
          <a:r>
            <a:rPr lang="en-US" sz="2000" b="1" dirty="0" err="1"/>
            <a:t>Keitto</a:t>
          </a:r>
          <a:endParaRPr lang="en-US" sz="2000" b="1" dirty="0"/>
        </a:p>
      </dgm:t>
    </dgm:pt>
    <dgm:pt modelId="{7D7ACE49-6174-4F5B-B45D-D616EE2C3D89}" type="parTrans" cxnId="{E5A5CDC3-2FCD-43C6-98EF-33027D72B428}">
      <dgm:prSet/>
      <dgm:spPr/>
      <dgm:t>
        <a:bodyPr/>
        <a:lstStyle/>
        <a:p>
          <a:endParaRPr lang="en-US"/>
        </a:p>
      </dgm:t>
    </dgm:pt>
    <dgm:pt modelId="{06C022E0-571E-462F-BB0F-C11775177213}" type="sibTrans" cxnId="{E5A5CDC3-2FCD-43C6-98EF-33027D72B428}">
      <dgm:prSet/>
      <dgm:spPr/>
      <dgm:t>
        <a:bodyPr/>
        <a:lstStyle/>
        <a:p>
          <a:endParaRPr lang="en-US"/>
        </a:p>
      </dgm:t>
    </dgm:pt>
    <dgm:pt modelId="{68486FEF-B6C7-4090-9F6A-A695B7700289}">
      <dgm:prSet phldrT="[Text]"/>
      <dgm:spPr/>
      <dgm:t>
        <a:bodyPr/>
        <a:lstStyle/>
        <a:p>
          <a:r>
            <a:rPr lang="en-US" dirty="0" err="1"/>
            <a:t>Haihdutus</a:t>
          </a:r>
          <a:endParaRPr lang="en-US" dirty="0"/>
        </a:p>
      </dgm:t>
    </dgm:pt>
    <dgm:pt modelId="{B143DE0A-9640-4D8D-AB68-A69554EF4ABA}" type="parTrans" cxnId="{ECD4EB19-6EA2-4CB0-AF54-D3256335C1A2}">
      <dgm:prSet/>
      <dgm:spPr/>
      <dgm:t>
        <a:bodyPr/>
        <a:lstStyle/>
        <a:p>
          <a:endParaRPr lang="en-US"/>
        </a:p>
      </dgm:t>
    </dgm:pt>
    <dgm:pt modelId="{8B0D879B-AE2E-4874-9471-ACCE31DDFE44}" type="sibTrans" cxnId="{ECD4EB19-6EA2-4CB0-AF54-D3256335C1A2}">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4">
        <dgm:presLayoutVars>
          <dgm:chMax val="0"/>
          <dgm:chPref val="0"/>
          <dgm:bulletEnabled val="1"/>
        </dgm:presLayoutVars>
      </dgm:prSet>
      <dgm:spPr/>
    </dgm:pt>
    <dgm:pt modelId="{A593660D-5FF9-47AE-9379-358149CC3D3D}" type="pres">
      <dgm:prSet presAssocID="{CB6E474F-256A-43F5-9B41-627EE3E0E2A9}" presName="wedge2" presStyleLbl="node1" presStyleIdx="1" presStyleCnt="4"/>
      <dgm:spPr/>
    </dgm:pt>
    <dgm:pt modelId="{F714DE24-DB21-44B0-8F66-536BFF3B2270}" type="pres">
      <dgm:prSet presAssocID="{CB6E474F-256A-43F5-9B41-627EE3E0E2A9}" presName="dummy2a" presStyleCnt="0"/>
      <dgm:spPr/>
    </dgm:pt>
    <dgm:pt modelId="{254A5B6D-F629-4263-920D-EA6564362E90}" type="pres">
      <dgm:prSet presAssocID="{CB6E474F-256A-43F5-9B41-627EE3E0E2A9}" presName="dummy2b" presStyleCnt="0"/>
      <dgm:spPr/>
    </dgm:pt>
    <dgm:pt modelId="{29A8FF1A-EA37-4561-8934-A000AD49D2DB}" type="pres">
      <dgm:prSet presAssocID="{CB6E474F-256A-43F5-9B41-627EE3E0E2A9}" presName="wedge2Tx" presStyleLbl="node1" presStyleIdx="1" presStyleCnt="4">
        <dgm:presLayoutVars>
          <dgm:chMax val="0"/>
          <dgm:chPref val="0"/>
          <dgm:bulletEnabled val="1"/>
        </dgm:presLayoutVars>
      </dgm:prSet>
      <dgm:spPr/>
    </dgm:pt>
    <dgm:pt modelId="{686FB64E-5EE8-413B-821F-DCA4D860AEE7}" type="pres">
      <dgm:prSet presAssocID="{CB6E474F-256A-43F5-9B41-627EE3E0E2A9}" presName="wedge3" presStyleLbl="node1" presStyleIdx="2" presStyleCnt="4"/>
      <dgm:spPr/>
    </dgm:pt>
    <dgm:pt modelId="{4DCFA486-DA2C-413B-ADCA-6C3CCC53BB2D}" type="pres">
      <dgm:prSet presAssocID="{CB6E474F-256A-43F5-9B41-627EE3E0E2A9}" presName="dummy3a" presStyleCnt="0"/>
      <dgm:spPr/>
    </dgm:pt>
    <dgm:pt modelId="{967FE982-B18A-45E8-8238-9F1554B8F8E4}" type="pres">
      <dgm:prSet presAssocID="{CB6E474F-256A-43F5-9B41-627EE3E0E2A9}" presName="dummy3b" presStyleCnt="0"/>
      <dgm:spPr/>
    </dgm:pt>
    <dgm:pt modelId="{46FC4A9A-1488-4F7C-94FA-2F9EEB0F475E}" type="pres">
      <dgm:prSet presAssocID="{CB6E474F-256A-43F5-9B41-627EE3E0E2A9}" presName="wedge3Tx" presStyleLbl="node1" presStyleIdx="2" presStyleCnt="4">
        <dgm:presLayoutVars>
          <dgm:chMax val="0"/>
          <dgm:chPref val="0"/>
          <dgm:bulletEnabled val="1"/>
        </dgm:presLayoutVars>
      </dgm:prSet>
      <dgm:spPr/>
    </dgm:pt>
    <dgm:pt modelId="{CFD3E388-BE14-46BE-BF6B-4E6BB884F226}" type="pres">
      <dgm:prSet presAssocID="{CB6E474F-256A-43F5-9B41-627EE3E0E2A9}" presName="wedge4" presStyleLbl="node1" presStyleIdx="3" presStyleCnt="4"/>
      <dgm:spPr/>
    </dgm:pt>
    <dgm:pt modelId="{ED067DA1-7C11-48D4-92C4-92F6F3612C7E}" type="pres">
      <dgm:prSet presAssocID="{CB6E474F-256A-43F5-9B41-627EE3E0E2A9}" presName="dummy4a" presStyleCnt="0"/>
      <dgm:spPr/>
    </dgm:pt>
    <dgm:pt modelId="{A13BC34C-05D3-415F-B2C9-0158034E32C5}" type="pres">
      <dgm:prSet presAssocID="{CB6E474F-256A-43F5-9B41-627EE3E0E2A9}" presName="dummy4b" presStyleCnt="0"/>
      <dgm:spPr/>
    </dgm:pt>
    <dgm:pt modelId="{2C6EA22A-B647-40EC-8753-B9171F216CB7}" type="pres">
      <dgm:prSet presAssocID="{CB6E474F-256A-43F5-9B41-627EE3E0E2A9}" presName="wedge4Tx" presStyleLbl="node1" presStyleIdx="3" presStyleCnt="4">
        <dgm:presLayoutVars>
          <dgm:chMax val="0"/>
          <dgm:chPref val="0"/>
          <dgm:bulletEnabled val="1"/>
        </dgm:presLayoutVars>
      </dgm:prSet>
      <dgm:spPr/>
    </dgm:pt>
    <dgm:pt modelId="{0258B696-90EB-4128-89F7-B6E3F0490668}" type="pres">
      <dgm:prSet presAssocID="{8B0D879B-AE2E-4874-9471-ACCE31DDFE44}" presName="arrowWedge1" presStyleLbl="fgSibTrans2D1" presStyleIdx="0" presStyleCnt="4"/>
      <dgm:spPr/>
    </dgm:pt>
    <dgm:pt modelId="{2F22CCD2-AC20-49B1-A77F-4F0B913BF8D2}" type="pres">
      <dgm:prSet presAssocID="{55ED49FB-9EA8-4EEC-87E6-CB805EF5F876}" presName="arrowWedge2" presStyleLbl="fgSibTrans2D1" presStyleIdx="1" presStyleCnt="4"/>
      <dgm:spPr/>
    </dgm:pt>
    <dgm:pt modelId="{2DB6CF7B-A924-4370-9344-49439F8BB5CB}" type="pres">
      <dgm:prSet presAssocID="{1D4BF6DC-DDA6-4F9C-A87A-77E5800CFFA9}" presName="arrowWedge3" presStyleLbl="fgSibTrans2D1" presStyleIdx="2" presStyleCnt="4"/>
      <dgm:spPr/>
    </dgm:pt>
    <dgm:pt modelId="{7D0F4CEC-6968-4A2B-9B60-4B0735ABDBCF}" type="pres">
      <dgm:prSet presAssocID="{06C022E0-571E-462F-BB0F-C11775177213}" presName="arrowWedge4" presStyleLbl="fgSibTrans2D1" presStyleIdx="3" presStyleCnt="4"/>
      <dgm:spPr/>
    </dgm:pt>
  </dgm:ptLst>
  <dgm:cxnLst>
    <dgm:cxn modelId="{F5A2A907-608B-4133-9414-DE1A4A73C85A}" type="presOf" srcId="{BC39FA4C-6D3B-4885-BA19-274976FBC4B5}" destId="{A593660D-5FF9-47AE-9379-358149CC3D3D}" srcOrd="0" destOrd="0" presId="urn:microsoft.com/office/officeart/2005/8/layout/cycle8"/>
    <dgm:cxn modelId="{665C8D0A-7BE2-4E19-9CEE-83BCBBFC7EBA}" type="presOf" srcId="{29C06CAD-0989-4D89-B952-EAB832E71A5D}" destId="{686FB64E-5EE8-413B-821F-DCA4D860AEE7}" srcOrd="0" destOrd="0" presId="urn:microsoft.com/office/officeart/2005/8/layout/cycle8"/>
    <dgm:cxn modelId="{33EBDA11-7B82-4660-BD42-5BFB8EC95D4E}" type="presOf" srcId="{BC39FA4C-6D3B-4885-BA19-274976FBC4B5}" destId="{29A8FF1A-EA37-4561-8934-A000AD49D2DB}" srcOrd="1" destOrd="0" presId="urn:microsoft.com/office/officeart/2005/8/layout/cycle8"/>
    <dgm:cxn modelId="{ECD4EB19-6EA2-4CB0-AF54-D3256335C1A2}" srcId="{CB6E474F-256A-43F5-9B41-627EE3E0E2A9}" destId="{68486FEF-B6C7-4090-9F6A-A695B7700289}" srcOrd="0" destOrd="0" parTransId="{B143DE0A-9640-4D8D-AB68-A69554EF4ABA}" sibTransId="{8B0D879B-AE2E-4874-9471-ACCE31DDFE44}"/>
    <dgm:cxn modelId="{9AA9B523-CC6D-4FC9-8888-DFEC6AC8106A}" type="presOf" srcId="{0FE1ADB0-0C57-4459-A4A0-BA346ACD5C78}" destId="{2C6EA22A-B647-40EC-8753-B9171F216CB7}" srcOrd="1" destOrd="0" presId="urn:microsoft.com/office/officeart/2005/8/layout/cycle8"/>
    <dgm:cxn modelId="{279F2343-658B-4113-B1DC-5508CD7B4D25}" srcId="{CB6E474F-256A-43F5-9B41-627EE3E0E2A9}" destId="{29C06CAD-0989-4D89-B952-EAB832E71A5D}" srcOrd="2" destOrd="0" parTransId="{81531310-6FF6-4577-96B6-3E987EB133DC}" sibTransId="{1D4BF6DC-DDA6-4F9C-A87A-77E5800CFFA9}"/>
    <dgm:cxn modelId="{F5935E56-BA92-4193-A74B-97D943D72F12}" type="presOf" srcId="{29C06CAD-0989-4D89-B952-EAB832E71A5D}" destId="{46FC4A9A-1488-4F7C-94FA-2F9EEB0F475E}" srcOrd="1" destOrd="0" presId="urn:microsoft.com/office/officeart/2005/8/layout/cycle8"/>
    <dgm:cxn modelId="{32A6078D-A236-4020-A7BA-1F4BC3A04E7D}" type="presOf" srcId="{68486FEF-B6C7-4090-9F6A-A695B7700289}" destId="{2A7105B5-995F-409D-97B5-FE36CF2EB3F8}" srcOrd="0" destOrd="0" presId="urn:microsoft.com/office/officeart/2005/8/layout/cycle8"/>
    <dgm:cxn modelId="{39A580C2-7304-45DA-AF2D-33E2C9DAED23}" srcId="{CB6E474F-256A-43F5-9B41-627EE3E0E2A9}" destId="{BC39FA4C-6D3B-4885-BA19-274976FBC4B5}" srcOrd="1" destOrd="0" parTransId="{46C546EC-E0C5-4037-AF9B-3C290CF1CD4A}" sibTransId="{55ED49FB-9EA8-4EEC-87E6-CB805EF5F876}"/>
    <dgm:cxn modelId="{E5A5CDC3-2FCD-43C6-98EF-33027D72B428}" srcId="{CB6E474F-256A-43F5-9B41-627EE3E0E2A9}" destId="{0FE1ADB0-0C57-4459-A4A0-BA346ACD5C78}" srcOrd="3" destOrd="0" parTransId="{7D7ACE49-6174-4F5B-B45D-D616EE2C3D89}" sibTransId="{06C022E0-571E-462F-BB0F-C11775177213}"/>
    <dgm:cxn modelId="{425674CA-15AE-45F7-BC81-B6C2024070FC}" type="presOf" srcId="{0FE1ADB0-0C57-4459-A4A0-BA346ACD5C78}" destId="{CFD3E388-BE14-46BE-BF6B-4E6BB884F226}" srcOrd="0" destOrd="0" presId="urn:microsoft.com/office/officeart/2005/8/layout/cycle8"/>
    <dgm:cxn modelId="{26D601E7-6498-492A-A829-DDF2BB1B50C2}" type="presOf" srcId="{68486FEF-B6C7-4090-9F6A-A695B7700289}" destId="{E98808ED-A435-4138-8E14-54E2204E71F3}" srcOrd="1"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A27796E6-4EC0-4773-A379-37AD56A8D8CF}" type="presParOf" srcId="{508B0C03-CAA7-4E4B-8587-9AE813DEE314}" destId="{A593660D-5FF9-47AE-9379-358149CC3D3D}" srcOrd="4" destOrd="0" presId="urn:microsoft.com/office/officeart/2005/8/layout/cycle8"/>
    <dgm:cxn modelId="{49E71D96-066E-44FE-9C46-8299615980DE}" type="presParOf" srcId="{508B0C03-CAA7-4E4B-8587-9AE813DEE314}" destId="{F714DE24-DB21-44B0-8F66-536BFF3B2270}" srcOrd="5" destOrd="0" presId="urn:microsoft.com/office/officeart/2005/8/layout/cycle8"/>
    <dgm:cxn modelId="{CF879D99-5356-4642-8B9A-780CDAD87B6D}" type="presParOf" srcId="{508B0C03-CAA7-4E4B-8587-9AE813DEE314}" destId="{254A5B6D-F629-4263-920D-EA6564362E90}" srcOrd="6" destOrd="0" presId="urn:microsoft.com/office/officeart/2005/8/layout/cycle8"/>
    <dgm:cxn modelId="{212AC06C-39D1-48E8-ACA3-5FB7370E12BD}" type="presParOf" srcId="{508B0C03-CAA7-4E4B-8587-9AE813DEE314}" destId="{29A8FF1A-EA37-4561-8934-A000AD49D2DB}" srcOrd="7" destOrd="0" presId="urn:microsoft.com/office/officeart/2005/8/layout/cycle8"/>
    <dgm:cxn modelId="{CC6B64C0-A412-40CE-81DE-C7A13D8D2B2D}" type="presParOf" srcId="{508B0C03-CAA7-4E4B-8587-9AE813DEE314}" destId="{686FB64E-5EE8-413B-821F-DCA4D860AEE7}" srcOrd="8" destOrd="0" presId="urn:microsoft.com/office/officeart/2005/8/layout/cycle8"/>
    <dgm:cxn modelId="{BC0BE9CF-4C37-43D7-B634-7338EEC1ED32}" type="presParOf" srcId="{508B0C03-CAA7-4E4B-8587-9AE813DEE314}" destId="{4DCFA486-DA2C-413B-ADCA-6C3CCC53BB2D}" srcOrd="9" destOrd="0" presId="urn:microsoft.com/office/officeart/2005/8/layout/cycle8"/>
    <dgm:cxn modelId="{EA19B9DE-3BC1-4E94-88E5-A7410549A1CC}" type="presParOf" srcId="{508B0C03-CAA7-4E4B-8587-9AE813DEE314}" destId="{967FE982-B18A-45E8-8238-9F1554B8F8E4}" srcOrd="10" destOrd="0" presId="urn:microsoft.com/office/officeart/2005/8/layout/cycle8"/>
    <dgm:cxn modelId="{984037D0-920F-48A3-80EA-F358B5CE9D56}" type="presParOf" srcId="{508B0C03-CAA7-4E4B-8587-9AE813DEE314}" destId="{46FC4A9A-1488-4F7C-94FA-2F9EEB0F475E}" srcOrd="11" destOrd="0" presId="urn:microsoft.com/office/officeart/2005/8/layout/cycle8"/>
    <dgm:cxn modelId="{F39D915A-4E66-4E56-A9C6-9A76E8FFE4E8}" type="presParOf" srcId="{508B0C03-CAA7-4E4B-8587-9AE813DEE314}" destId="{CFD3E388-BE14-46BE-BF6B-4E6BB884F226}" srcOrd="12" destOrd="0" presId="urn:microsoft.com/office/officeart/2005/8/layout/cycle8"/>
    <dgm:cxn modelId="{7C229DD3-768B-4C27-99DA-1CE486971850}" type="presParOf" srcId="{508B0C03-CAA7-4E4B-8587-9AE813DEE314}" destId="{ED067DA1-7C11-48D4-92C4-92F6F3612C7E}" srcOrd="13" destOrd="0" presId="urn:microsoft.com/office/officeart/2005/8/layout/cycle8"/>
    <dgm:cxn modelId="{32EA5A34-FAC9-46D3-B918-9D283093435C}" type="presParOf" srcId="{508B0C03-CAA7-4E4B-8587-9AE813DEE314}" destId="{A13BC34C-05D3-415F-B2C9-0158034E32C5}" srcOrd="14" destOrd="0" presId="urn:microsoft.com/office/officeart/2005/8/layout/cycle8"/>
    <dgm:cxn modelId="{BFC19BE6-AF24-42C5-94B6-858825AAE61D}" type="presParOf" srcId="{508B0C03-CAA7-4E4B-8587-9AE813DEE314}" destId="{2C6EA22A-B647-40EC-8753-B9171F216CB7}" srcOrd="15" destOrd="0" presId="urn:microsoft.com/office/officeart/2005/8/layout/cycle8"/>
    <dgm:cxn modelId="{9822FF0B-D0A0-40B0-9858-D0FA93257B03}" type="presParOf" srcId="{508B0C03-CAA7-4E4B-8587-9AE813DEE314}" destId="{0258B696-90EB-4128-89F7-B6E3F0490668}" srcOrd="16" destOrd="0" presId="urn:microsoft.com/office/officeart/2005/8/layout/cycle8"/>
    <dgm:cxn modelId="{315B8700-B88B-408F-8CB7-BA2F1559C793}" type="presParOf" srcId="{508B0C03-CAA7-4E4B-8587-9AE813DEE314}" destId="{2F22CCD2-AC20-49B1-A77F-4F0B913BF8D2}" srcOrd="17" destOrd="0" presId="urn:microsoft.com/office/officeart/2005/8/layout/cycle8"/>
    <dgm:cxn modelId="{354727FB-2EE5-4D0B-9BC9-7F5A3BEEC810}" type="presParOf" srcId="{508B0C03-CAA7-4E4B-8587-9AE813DEE314}" destId="{2DB6CF7B-A924-4370-9344-49439F8BB5CB}" srcOrd="18" destOrd="0" presId="urn:microsoft.com/office/officeart/2005/8/layout/cycle8"/>
    <dgm:cxn modelId="{C7D4798C-8044-484E-815C-100D33E66AE3}" type="presParOf" srcId="{508B0C03-CAA7-4E4B-8587-9AE813DEE314}" destId="{7D0F4CEC-6968-4A2B-9B60-4B0735ABDBCF}"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26289-2D9D-45B5-B100-EC59DC45A23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7368EA7-F431-4AE2-8309-F0483803AF4B}">
      <dgm:prSet phldrT="[Text]"/>
      <dgm:spPr/>
      <dgm:t>
        <a:bodyPr/>
        <a:lstStyle/>
        <a:p>
          <a:r>
            <a:rPr lang="en-US" dirty="0" err="1"/>
            <a:t>Pakkaus</a:t>
          </a:r>
          <a:endParaRPr lang="en-US" dirty="0"/>
        </a:p>
      </dgm:t>
    </dgm:pt>
    <dgm:pt modelId="{9D917C56-4BAA-4501-A3FF-B3D172CCD05D}" type="parTrans" cxnId="{7D6D2F89-13F3-4B8A-B638-AC0EC2C10F40}">
      <dgm:prSet/>
      <dgm:spPr/>
      <dgm:t>
        <a:bodyPr/>
        <a:lstStyle/>
        <a:p>
          <a:endParaRPr lang="en-US"/>
        </a:p>
      </dgm:t>
    </dgm:pt>
    <dgm:pt modelId="{D73BCE8B-9179-4F4E-BB28-48B326A1DB6F}" type="sibTrans" cxnId="{7D6D2F89-13F3-4B8A-B638-AC0EC2C10F40}">
      <dgm:prSet/>
      <dgm:spPr/>
      <dgm:t>
        <a:bodyPr/>
        <a:lstStyle/>
        <a:p>
          <a:endParaRPr lang="en-US"/>
        </a:p>
      </dgm:t>
    </dgm:pt>
    <dgm:pt modelId="{DDCD9F36-68E7-40A2-A563-2A8E8CC6F306}">
      <dgm:prSet phldrT="[Text]"/>
      <dgm:spPr/>
      <dgm:t>
        <a:bodyPr/>
        <a:lstStyle/>
        <a:p>
          <a:r>
            <a:rPr lang="en-US" dirty="0" err="1"/>
            <a:t>Suojaa</a:t>
          </a:r>
          <a:r>
            <a:rPr lang="en-US" dirty="0"/>
            <a:t> </a:t>
          </a:r>
          <a:r>
            <a:rPr lang="en-US" dirty="0" err="1"/>
            <a:t>tuotetta</a:t>
          </a:r>
          <a:r>
            <a:rPr lang="en-US" dirty="0"/>
            <a:t> </a:t>
          </a:r>
          <a:r>
            <a:rPr lang="en-US" dirty="0" err="1"/>
            <a:t>ympäristöltä</a:t>
          </a:r>
          <a:endParaRPr lang="en-US" dirty="0"/>
        </a:p>
      </dgm:t>
    </dgm:pt>
    <dgm:pt modelId="{DF8A87BE-BE86-40BD-8227-67C8CA803AE7}" type="parTrans" cxnId="{0A02EBE1-2806-400D-A405-8FC857619062}">
      <dgm:prSet/>
      <dgm:spPr/>
      <dgm:t>
        <a:bodyPr/>
        <a:lstStyle/>
        <a:p>
          <a:endParaRPr lang="en-US"/>
        </a:p>
      </dgm:t>
    </dgm:pt>
    <dgm:pt modelId="{10064DD1-107A-4EF5-A063-E9E7A13695F1}" type="sibTrans" cxnId="{0A02EBE1-2806-400D-A405-8FC857619062}">
      <dgm:prSet/>
      <dgm:spPr/>
      <dgm:t>
        <a:bodyPr/>
        <a:lstStyle/>
        <a:p>
          <a:endParaRPr lang="en-US"/>
        </a:p>
      </dgm:t>
    </dgm:pt>
    <dgm:pt modelId="{458685A0-A6A0-4072-BE38-DE5EBC0D6A14}">
      <dgm:prSet phldrT="[Text]"/>
      <dgm:spPr/>
      <dgm:t>
        <a:bodyPr/>
        <a:lstStyle/>
        <a:p>
          <a:r>
            <a:rPr lang="en-US" dirty="0" err="1"/>
            <a:t>Suojaa</a:t>
          </a:r>
          <a:r>
            <a:rPr lang="en-US" dirty="0"/>
            <a:t> </a:t>
          </a:r>
          <a:r>
            <a:rPr lang="en-US" dirty="0" err="1"/>
            <a:t>ympäristöä</a:t>
          </a:r>
          <a:r>
            <a:rPr lang="en-US" dirty="0"/>
            <a:t> </a:t>
          </a:r>
          <a:r>
            <a:rPr lang="en-US" dirty="0" err="1"/>
            <a:t>tuotteelta</a:t>
          </a:r>
          <a:endParaRPr lang="en-US" dirty="0"/>
        </a:p>
      </dgm:t>
    </dgm:pt>
    <dgm:pt modelId="{3CDF06DF-8E0F-43E3-B227-DF810521DAAD}" type="parTrans" cxnId="{CCBED88A-782B-468B-ADCA-7E4115430F13}">
      <dgm:prSet/>
      <dgm:spPr/>
      <dgm:t>
        <a:bodyPr/>
        <a:lstStyle/>
        <a:p>
          <a:endParaRPr lang="en-US"/>
        </a:p>
      </dgm:t>
    </dgm:pt>
    <dgm:pt modelId="{57F5D53B-D88E-42B8-BF03-A4E8C446F3EB}" type="sibTrans" cxnId="{CCBED88A-782B-468B-ADCA-7E4115430F13}">
      <dgm:prSet/>
      <dgm:spPr/>
      <dgm:t>
        <a:bodyPr/>
        <a:lstStyle/>
        <a:p>
          <a:endParaRPr lang="en-US"/>
        </a:p>
      </dgm:t>
    </dgm:pt>
    <dgm:pt modelId="{3CE1544D-8173-4DF7-B355-9D507C9BE535}">
      <dgm:prSet phldrT="[Text]"/>
      <dgm:spPr/>
      <dgm:t>
        <a:bodyPr/>
        <a:lstStyle/>
        <a:p>
          <a:r>
            <a:rPr lang="en-US" dirty="0" err="1"/>
            <a:t>Informoi</a:t>
          </a:r>
          <a:r>
            <a:rPr lang="en-US" dirty="0"/>
            <a:t> </a:t>
          </a:r>
          <a:r>
            <a:rPr lang="en-US" dirty="0" err="1"/>
            <a:t>tuotteesta</a:t>
          </a:r>
          <a:endParaRPr lang="en-US" dirty="0"/>
        </a:p>
      </dgm:t>
    </dgm:pt>
    <dgm:pt modelId="{96075B5C-973C-4F24-9335-D8BE39F91811}" type="parTrans" cxnId="{D286D174-58C3-47B1-B718-22C7A21B8AD0}">
      <dgm:prSet/>
      <dgm:spPr/>
      <dgm:t>
        <a:bodyPr/>
        <a:lstStyle/>
        <a:p>
          <a:endParaRPr lang="en-US"/>
        </a:p>
      </dgm:t>
    </dgm:pt>
    <dgm:pt modelId="{C86ED09D-4596-4FC1-9A5E-D15281907406}" type="sibTrans" cxnId="{D286D174-58C3-47B1-B718-22C7A21B8AD0}">
      <dgm:prSet/>
      <dgm:spPr/>
      <dgm:t>
        <a:bodyPr/>
        <a:lstStyle/>
        <a:p>
          <a:endParaRPr lang="en-US"/>
        </a:p>
      </dgm:t>
    </dgm:pt>
    <dgm:pt modelId="{2A049DD2-F2ED-4849-ABCC-84216A3EB289}" type="pres">
      <dgm:prSet presAssocID="{E5B26289-2D9D-45B5-B100-EC59DC45A234}" presName="cycle" presStyleCnt="0">
        <dgm:presLayoutVars>
          <dgm:chMax val="1"/>
          <dgm:dir/>
          <dgm:animLvl val="ctr"/>
          <dgm:resizeHandles val="exact"/>
        </dgm:presLayoutVars>
      </dgm:prSet>
      <dgm:spPr/>
    </dgm:pt>
    <dgm:pt modelId="{78FE5796-C24F-4982-B9FD-99F55A94F3A4}" type="pres">
      <dgm:prSet presAssocID="{47368EA7-F431-4AE2-8309-F0483803AF4B}" presName="centerShape" presStyleLbl="node0" presStyleIdx="0" presStyleCnt="1"/>
      <dgm:spPr/>
    </dgm:pt>
    <dgm:pt modelId="{FDA1B334-CE1B-425C-ADAB-B67019DD5F7C}" type="pres">
      <dgm:prSet presAssocID="{DF8A87BE-BE86-40BD-8227-67C8CA803AE7}" presName="Name9" presStyleLbl="parChTrans1D2" presStyleIdx="0" presStyleCnt="3"/>
      <dgm:spPr/>
    </dgm:pt>
    <dgm:pt modelId="{8EAF0D01-F413-43BF-8376-3D68AFB872F5}" type="pres">
      <dgm:prSet presAssocID="{DF8A87BE-BE86-40BD-8227-67C8CA803AE7}" presName="connTx" presStyleLbl="parChTrans1D2" presStyleIdx="0" presStyleCnt="3"/>
      <dgm:spPr/>
    </dgm:pt>
    <dgm:pt modelId="{1DF466F3-A613-4554-B869-670769EE9D0C}" type="pres">
      <dgm:prSet presAssocID="{DDCD9F36-68E7-40A2-A563-2A8E8CC6F306}" presName="node" presStyleLbl="node1" presStyleIdx="0" presStyleCnt="3">
        <dgm:presLayoutVars>
          <dgm:bulletEnabled val="1"/>
        </dgm:presLayoutVars>
      </dgm:prSet>
      <dgm:spPr/>
    </dgm:pt>
    <dgm:pt modelId="{3FA5765E-D367-461D-A9EA-B339340A9A43}" type="pres">
      <dgm:prSet presAssocID="{3CDF06DF-8E0F-43E3-B227-DF810521DAAD}" presName="Name9" presStyleLbl="parChTrans1D2" presStyleIdx="1" presStyleCnt="3"/>
      <dgm:spPr/>
    </dgm:pt>
    <dgm:pt modelId="{48A8DB36-4913-4AD1-89B7-4B293AC2C8AB}" type="pres">
      <dgm:prSet presAssocID="{3CDF06DF-8E0F-43E3-B227-DF810521DAAD}" presName="connTx" presStyleLbl="parChTrans1D2" presStyleIdx="1" presStyleCnt="3"/>
      <dgm:spPr/>
    </dgm:pt>
    <dgm:pt modelId="{8E6C3AB8-41FB-42A7-8491-7BA533DE0213}" type="pres">
      <dgm:prSet presAssocID="{458685A0-A6A0-4072-BE38-DE5EBC0D6A14}" presName="node" presStyleLbl="node1" presStyleIdx="1" presStyleCnt="3">
        <dgm:presLayoutVars>
          <dgm:bulletEnabled val="1"/>
        </dgm:presLayoutVars>
      </dgm:prSet>
      <dgm:spPr/>
    </dgm:pt>
    <dgm:pt modelId="{1CA9B206-D2C8-46DE-8170-E7BCA422AE91}" type="pres">
      <dgm:prSet presAssocID="{96075B5C-973C-4F24-9335-D8BE39F91811}" presName="Name9" presStyleLbl="parChTrans1D2" presStyleIdx="2" presStyleCnt="3"/>
      <dgm:spPr/>
    </dgm:pt>
    <dgm:pt modelId="{973326B2-68B1-4CEA-AF3D-B4405080BECA}" type="pres">
      <dgm:prSet presAssocID="{96075B5C-973C-4F24-9335-D8BE39F91811}" presName="connTx" presStyleLbl="parChTrans1D2" presStyleIdx="2" presStyleCnt="3"/>
      <dgm:spPr/>
    </dgm:pt>
    <dgm:pt modelId="{6A468504-136F-460C-B084-A5CCE74C38CE}" type="pres">
      <dgm:prSet presAssocID="{3CE1544D-8173-4DF7-B355-9D507C9BE535}" presName="node" presStyleLbl="node1" presStyleIdx="2" presStyleCnt="3">
        <dgm:presLayoutVars>
          <dgm:bulletEnabled val="1"/>
        </dgm:presLayoutVars>
      </dgm:prSet>
      <dgm:spPr/>
    </dgm:pt>
  </dgm:ptLst>
  <dgm:cxnLst>
    <dgm:cxn modelId="{FA39BF03-08CF-4F4C-9B6A-E509F19B85E4}" type="presOf" srcId="{96075B5C-973C-4F24-9335-D8BE39F91811}" destId="{973326B2-68B1-4CEA-AF3D-B4405080BECA}" srcOrd="1" destOrd="0" presId="urn:microsoft.com/office/officeart/2005/8/layout/radial1"/>
    <dgm:cxn modelId="{717F1D07-70E7-4ECD-9349-917079D37FBF}" type="presOf" srcId="{E5B26289-2D9D-45B5-B100-EC59DC45A234}" destId="{2A049DD2-F2ED-4849-ABCC-84216A3EB289}" srcOrd="0" destOrd="0" presId="urn:microsoft.com/office/officeart/2005/8/layout/radial1"/>
    <dgm:cxn modelId="{4CD76325-3033-423E-89EC-338AE46303B7}" type="presOf" srcId="{DF8A87BE-BE86-40BD-8227-67C8CA803AE7}" destId="{8EAF0D01-F413-43BF-8376-3D68AFB872F5}" srcOrd="1" destOrd="0" presId="urn:microsoft.com/office/officeart/2005/8/layout/radial1"/>
    <dgm:cxn modelId="{B23CBE2F-41C7-4E96-A583-43D0E0B8543A}" type="presOf" srcId="{3CDF06DF-8E0F-43E3-B227-DF810521DAAD}" destId="{3FA5765E-D367-461D-A9EA-B339340A9A43}" srcOrd="0" destOrd="0" presId="urn:microsoft.com/office/officeart/2005/8/layout/radial1"/>
    <dgm:cxn modelId="{BD398338-241B-444B-B950-0A20BE060131}" type="presOf" srcId="{47368EA7-F431-4AE2-8309-F0483803AF4B}" destId="{78FE5796-C24F-4982-B9FD-99F55A94F3A4}" srcOrd="0" destOrd="0" presId="urn:microsoft.com/office/officeart/2005/8/layout/radial1"/>
    <dgm:cxn modelId="{E608A93D-07D8-4D42-88D6-A3F294CFBDD1}" type="presOf" srcId="{DF8A87BE-BE86-40BD-8227-67C8CA803AE7}" destId="{FDA1B334-CE1B-425C-ADAB-B67019DD5F7C}" srcOrd="0" destOrd="0" presId="urn:microsoft.com/office/officeart/2005/8/layout/radial1"/>
    <dgm:cxn modelId="{41D4F13F-09B0-4F7A-8A9A-02D22F6657D8}" type="presOf" srcId="{DDCD9F36-68E7-40A2-A563-2A8E8CC6F306}" destId="{1DF466F3-A613-4554-B869-670769EE9D0C}" srcOrd="0" destOrd="0" presId="urn:microsoft.com/office/officeart/2005/8/layout/radial1"/>
    <dgm:cxn modelId="{66215164-F7D7-4775-BA54-DA7810401F84}" type="presOf" srcId="{3CDF06DF-8E0F-43E3-B227-DF810521DAAD}" destId="{48A8DB36-4913-4AD1-89B7-4B293AC2C8AB}" srcOrd="1" destOrd="0" presId="urn:microsoft.com/office/officeart/2005/8/layout/radial1"/>
    <dgm:cxn modelId="{2E34AF74-65A1-49E9-8700-DE12BFB5397B}" type="presOf" srcId="{3CE1544D-8173-4DF7-B355-9D507C9BE535}" destId="{6A468504-136F-460C-B084-A5CCE74C38CE}" srcOrd="0" destOrd="0" presId="urn:microsoft.com/office/officeart/2005/8/layout/radial1"/>
    <dgm:cxn modelId="{D286D174-58C3-47B1-B718-22C7A21B8AD0}" srcId="{47368EA7-F431-4AE2-8309-F0483803AF4B}" destId="{3CE1544D-8173-4DF7-B355-9D507C9BE535}" srcOrd="2" destOrd="0" parTransId="{96075B5C-973C-4F24-9335-D8BE39F91811}" sibTransId="{C86ED09D-4596-4FC1-9A5E-D15281907406}"/>
    <dgm:cxn modelId="{9C79A455-878A-442A-A9CB-A25A14AEDF08}" type="presOf" srcId="{458685A0-A6A0-4072-BE38-DE5EBC0D6A14}" destId="{8E6C3AB8-41FB-42A7-8491-7BA533DE0213}" srcOrd="0" destOrd="0" presId="urn:microsoft.com/office/officeart/2005/8/layout/radial1"/>
    <dgm:cxn modelId="{7D6D2F89-13F3-4B8A-B638-AC0EC2C10F40}" srcId="{E5B26289-2D9D-45B5-B100-EC59DC45A234}" destId="{47368EA7-F431-4AE2-8309-F0483803AF4B}" srcOrd="0" destOrd="0" parTransId="{9D917C56-4BAA-4501-A3FF-B3D172CCD05D}" sibTransId="{D73BCE8B-9179-4F4E-BB28-48B326A1DB6F}"/>
    <dgm:cxn modelId="{CCBED88A-782B-468B-ADCA-7E4115430F13}" srcId="{47368EA7-F431-4AE2-8309-F0483803AF4B}" destId="{458685A0-A6A0-4072-BE38-DE5EBC0D6A14}" srcOrd="1" destOrd="0" parTransId="{3CDF06DF-8E0F-43E3-B227-DF810521DAAD}" sibTransId="{57F5D53B-D88E-42B8-BF03-A4E8C446F3EB}"/>
    <dgm:cxn modelId="{13D3AC96-F378-4EAF-ABAB-617FFAD0185C}" type="presOf" srcId="{96075B5C-973C-4F24-9335-D8BE39F91811}" destId="{1CA9B206-D2C8-46DE-8170-E7BCA422AE91}" srcOrd="0" destOrd="0" presId="urn:microsoft.com/office/officeart/2005/8/layout/radial1"/>
    <dgm:cxn modelId="{0A02EBE1-2806-400D-A405-8FC857619062}" srcId="{47368EA7-F431-4AE2-8309-F0483803AF4B}" destId="{DDCD9F36-68E7-40A2-A563-2A8E8CC6F306}" srcOrd="0" destOrd="0" parTransId="{DF8A87BE-BE86-40BD-8227-67C8CA803AE7}" sibTransId="{10064DD1-107A-4EF5-A063-E9E7A13695F1}"/>
    <dgm:cxn modelId="{BC7F9B65-3649-4442-AF05-A50417CBFBFD}" type="presParOf" srcId="{2A049DD2-F2ED-4849-ABCC-84216A3EB289}" destId="{78FE5796-C24F-4982-B9FD-99F55A94F3A4}" srcOrd="0" destOrd="0" presId="urn:microsoft.com/office/officeart/2005/8/layout/radial1"/>
    <dgm:cxn modelId="{D30B0C31-DA9F-4219-95B4-6A7F0B3B19CB}" type="presParOf" srcId="{2A049DD2-F2ED-4849-ABCC-84216A3EB289}" destId="{FDA1B334-CE1B-425C-ADAB-B67019DD5F7C}" srcOrd="1" destOrd="0" presId="urn:microsoft.com/office/officeart/2005/8/layout/radial1"/>
    <dgm:cxn modelId="{709E8B44-7768-4E26-9ACC-19EF7B01FFE8}" type="presParOf" srcId="{FDA1B334-CE1B-425C-ADAB-B67019DD5F7C}" destId="{8EAF0D01-F413-43BF-8376-3D68AFB872F5}" srcOrd="0" destOrd="0" presId="urn:microsoft.com/office/officeart/2005/8/layout/radial1"/>
    <dgm:cxn modelId="{1E9A7718-1887-49DD-82AD-31851F4FB421}" type="presParOf" srcId="{2A049DD2-F2ED-4849-ABCC-84216A3EB289}" destId="{1DF466F3-A613-4554-B869-670769EE9D0C}" srcOrd="2" destOrd="0" presId="urn:microsoft.com/office/officeart/2005/8/layout/radial1"/>
    <dgm:cxn modelId="{E3DA7CC3-7018-45F1-B89A-6FC2C10D1A2E}" type="presParOf" srcId="{2A049DD2-F2ED-4849-ABCC-84216A3EB289}" destId="{3FA5765E-D367-461D-A9EA-B339340A9A43}" srcOrd="3" destOrd="0" presId="urn:microsoft.com/office/officeart/2005/8/layout/radial1"/>
    <dgm:cxn modelId="{F9D1F582-2883-4C04-944F-9BB3C192DBFC}" type="presParOf" srcId="{3FA5765E-D367-461D-A9EA-B339340A9A43}" destId="{48A8DB36-4913-4AD1-89B7-4B293AC2C8AB}" srcOrd="0" destOrd="0" presId="urn:microsoft.com/office/officeart/2005/8/layout/radial1"/>
    <dgm:cxn modelId="{4446D38E-E39D-4BEB-A8C0-0BB8CF3A1D13}" type="presParOf" srcId="{2A049DD2-F2ED-4849-ABCC-84216A3EB289}" destId="{8E6C3AB8-41FB-42A7-8491-7BA533DE0213}" srcOrd="4" destOrd="0" presId="urn:microsoft.com/office/officeart/2005/8/layout/radial1"/>
    <dgm:cxn modelId="{C890B0A3-3C22-40B5-9D70-5421C8680FF9}" type="presParOf" srcId="{2A049DD2-F2ED-4849-ABCC-84216A3EB289}" destId="{1CA9B206-D2C8-46DE-8170-E7BCA422AE91}" srcOrd="5" destOrd="0" presId="urn:microsoft.com/office/officeart/2005/8/layout/radial1"/>
    <dgm:cxn modelId="{ACC28D54-09EF-4673-BB4C-B71D423A1A6F}" type="presParOf" srcId="{1CA9B206-D2C8-46DE-8170-E7BCA422AE91}" destId="{973326B2-68B1-4CEA-AF3D-B4405080BECA}" srcOrd="0" destOrd="0" presId="urn:microsoft.com/office/officeart/2005/8/layout/radial1"/>
    <dgm:cxn modelId="{6EEAF625-58F0-448A-AFAF-705D7DBA1129}" type="presParOf" srcId="{2A049DD2-F2ED-4849-ABCC-84216A3EB289}" destId="{6A468504-136F-460C-B084-A5CCE74C38C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567399-C4D5-48ED-856E-A390351F5AA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D5A4070B-6F14-4BD1-8F6A-B7C0DFC43E55}">
      <dgm:prSet phldrT="[Text]" custT="1"/>
      <dgm:spPr/>
      <dgm:t>
        <a:bodyPr/>
        <a:lstStyle/>
        <a:p>
          <a:r>
            <a:rPr lang="en-US" sz="1200" dirty="0" err="1">
              <a:solidFill>
                <a:schemeClr val="tx1"/>
              </a:solidFill>
            </a:rPr>
            <a:t>Myyntikanava</a:t>
          </a:r>
          <a:r>
            <a:rPr lang="en-US" sz="1200" dirty="0">
              <a:solidFill>
                <a:schemeClr val="tx1"/>
              </a:solidFill>
            </a:rPr>
            <a:t> ja </a:t>
          </a:r>
          <a:r>
            <a:rPr lang="en-US" sz="1200" dirty="0" err="1">
              <a:solidFill>
                <a:schemeClr val="tx1"/>
              </a:solidFill>
            </a:rPr>
            <a:t>toimitustavat</a:t>
          </a:r>
          <a:r>
            <a:rPr lang="en-US" sz="1200" dirty="0">
              <a:solidFill>
                <a:schemeClr val="tx1"/>
              </a:solidFill>
            </a:rPr>
            <a:t> (</a:t>
          </a:r>
          <a:r>
            <a:rPr lang="en-US" sz="1200" dirty="0" err="1">
              <a:solidFill>
                <a:schemeClr val="tx1"/>
              </a:solidFill>
            </a:rPr>
            <a:t>logistiikka</a:t>
          </a:r>
          <a:r>
            <a:rPr lang="en-US" sz="1200" dirty="0">
              <a:solidFill>
                <a:schemeClr val="tx1"/>
              </a:solidFill>
            </a:rPr>
            <a:t>)</a:t>
          </a:r>
        </a:p>
      </dgm:t>
    </dgm:pt>
    <dgm:pt modelId="{20DC8DE3-5B58-4FBF-9E05-5217828379D7}" type="parTrans" cxnId="{47BF5F4D-A57A-4C07-AC3E-13C7CBDAE975}">
      <dgm:prSet/>
      <dgm:spPr/>
      <dgm:t>
        <a:bodyPr/>
        <a:lstStyle/>
        <a:p>
          <a:endParaRPr lang="en-US"/>
        </a:p>
      </dgm:t>
    </dgm:pt>
    <dgm:pt modelId="{53F62E7C-307D-43B5-89FC-9E80AE240E16}" type="sibTrans" cxnId="{47BF5F4D-A57A-4C07-AC3E-13C7CBDAE975}">
      <dgm:prSet/>
      <dgm:spPr/>
      <dgm:t>
        <a:bodyPr/>
        <a:lstStyle/>
        <a:p>
          <a:endParaRPr lang="en-US"/>
        </a:p>
      </dgm:t>
    </dgm:pt>
    <dgm:pt modelId="{41505F71-80B3-4C10-AC02-A221EB775F84}">
      <dgm:prSet phldrT="[Text]" custT="1"/>
      <dgm:spPr/>
      <dgm:t>
        <a:bodyPr/>
        <a:lstStyle/>
        <a:p>
          <a:r>
            <a:rPr lang="en-US" sz="1200" dirty="0" err="1">
              <a:solidFill>
                <a:schemeClr val="tx1"/>
              </a:solidFill>
            </a:rPr>
            <a:t>Pakkauksen</a:t>
          </a:r>
          <a:r>
            <a:rPr lang="en-US" sz="1200" dirty="0">
              <a:solidFill>
                <a:schemeClr val="tx1"/>
              </a:solidFill>
            </a:rPr>
            <a:t> </a:t>
          </a:r>
          <a:r>
            <a:rPr lang="en-US" sz="1200" dirty="0" err="1">
              <a:solidFill>
                <a:schemeClr val="tx1"/>
              </a:solidFill>
            </a:rPr>
            <a:t>valmistaja</a:t>
          </a:r>
          <a:r>
            <a:rPr lang="en-US" sz="1200" dirty="0">
              <a:solidFill>
                <a:schemeClr val="tx1"/>
              </a:solidFill>
            </a:rPr>
            <a:t> (</a:t>
          </a:r>
          <a:r>
            <a:rPr lang="en-US" sz="1200" dirty="0" err="1">
              <a:solidFill>
                <a:schemeClr val="tx1"/>
              </a:solidFill>
            </a:rPr>
            <a:t>tekniset</a:t>
          </a:r>
          <a:r>
            <a:rPr lang="en-US" sz="1200" dirty="0">
              <a:solidFill>
                <a:schemeClr val="tx1"/>
              </a:solidFill>
            </a:rPr>
            <a:t> </a:t>
          </a:r>
          <a:r>
            <a:rPr lang="en-US" sz="1200" dirty="0" err="1">
              <a:solidFill>
                <a:schemeClr val="tx1"/>
              </a:solidFill>
            </a:rPr>
            <a:t>rajoitteet</a:t>
          </a:r>
          <a:r>
            <a:rPr lang="en-US" sz="1200" dirty="0">
              <a:solidFill>
                <a:schemeClr val="tx1"/>
              </a:solidFill>
            </a:rPr>
            <a:t>, </a:t>
          </a:r>
          <a:r>
            <a:rPr lang="en-US" sz="1200" dirty="0" err="1">
              <a:solidFill>
                <a:schemeClr val="tx1"/>
              </a:solidFill>
            </a:rPr>
            <a:t>materiaalit</a:t>
          </a:r>
          <a:r>
            <a:rPr lang="en-US" sz="1200" dirty="0">
              <a:solidFill>
                <a:schemeClr val="tx1"/>
              </a:solidFill>
            </a:rPr>
            <a:t>)</a:t>
          </a:r>
        </a:p>
      </dgm:t>
    </dgm:pt>
    <dgm:pt modelId="{A3DA4CEE-7EC9-4900-9D5C-3C864F84AE78}" type="parTrans" cxnId="{02F7FC64-8082-4EAF-8FC6-755D572CFCEA}">
      <dgm:prSet/>
      <dgm:spPr/>
      <dgm:t>
        <a:bodyPr/>
        <a:lstStyle/>
        <a:p>
          <a:endParaRPr lang="en-US"/>
        </a:p>
      </dgm:t>
    </dgm:pt>
    <dgm:pt modelId="{85A4EE58-69C3-42EC-854A-3917776912B4}" type="sibTrans" cxnId="{02F7FC64-8082-4EAF-8FC6-755D572CFCEA}">
      <dgm:prSet/>
      <dgm:spPr/>
      <dgm:t>
        <a:bodyPr/>
        <a:lstStyle/>
        <a:p>
          <a:endParaRPr lang="en-US"/>
        </a:p>
      </dgm:t>
    </dgm:pt>
    <dgm:pt modelId="{7EC0EC3A-D48A-4D84-8530-82B6CB32F76E}">
      <dgm:prSet phldrT="[Text]" custT="1"/>
      <dgm:spPr/>
      <dgm:t>
        <a:bodyPr/>
        <a:lstStyle/>
        <a:p>
          <a:r>
            <a:rPr lang="en-US" sz="1200" dirty="0" err="1"/>
            <a:t>Pakkaaja</a:t>
          </a:r>
          <a:r>
            <a:rPr lang="en-US" sz="1200" dirty="0"/>
            <a:t> (</a:t>
          </a:r>
          <a:r>
            <a:rPr lang="en-US" sz="1200" dirty="0" err="1"/>
            <a:t>brändin</a:t>
          </a:r>
          <a:r>
            <a:rPr lang="en-US" sz="1200" dirty="0"/>
            <a:t> </a:t>
          </a:r>
          <a:r>
            <a:rPr lang="en-US" sz="1200" dirty="0" err="1"/>
            <a:t>omistaja</a:t>
          </a:r>
          <a:r>
            <a:rPr lang="en-US" sz="1200" dirty="0"/>
            <a:t>)</a:t>
          </a:r>
        </a:p>
      </dgm:t>
    </dgm:pt>
    <dgm:pt modelId="{23C297B6-0E4C-4BC5-8AFB-E3DD71CADB1B}" type="parTrans" cxnId="{72B500C5-602C-4E64-B42E-C2B2CAB5604A}">
      <dgm:prSet/>
      <dgm:spPr/>
      <dgm:t>
        <a:bodyPr/>
        <a:lstStyle/>
        <a:p>
          <a:endParaRPr lang="en-US"/>
        </a:p>
      </dgm:t>
    </dgm:pt>
    <dgm:pt modelId="{FD5771ED-B07C-41F5-A5B0-B95C393AFC05}" type="sibTrans" cxnId="{72B500C5-602C-4E64-B42E-C2B2CAB5604A}">
      <dgm:prSet/>
      <dgm:spPr/>
      <dgm:t>
        <a:bodyPr/>
        <a:lstStyle/>
        <a:p>
          <a:endParaRPr lang="en-US"/>
        </a:p>
      </dgm:t>
    </dgm:pt>
    <dgm:pt modelId="{C82A10EE-CFC8-468A-847C-B4DED858401E}">
      <dgm:prSet phldrT="[Text]" custT="1"/>
      <dgm:spPr/>
      <dgm:t>
        <a:bodyPr/>
        <a:lstStyle/>
        <a:p>
          <a:r>
            <a:rPr lang="en-US" sz="1200" dirty="0" err="1">
              <a:solidFill>
                <a:schemeClr val="tx1"/>
              </a:solidFill>
            </a:rPr>
            <a:t>Kiertotalousajattelun</a:t>
          </a:r>
          <a:r>
            <a:rPr lang="en-US" sz="1200" dirty="0">
              <a:solidFill>
                <a:schemeClr val="tx1"/>
              </a:solidFill>
            </a:rPr>
            <a:t> </a:t>
          </a:r>
          <a:r>
            <a:rPr lang="en-US" sz="1200" dirty="0" err="1">
              <a:solidFill>
                <a:schemeClr val="tx1"/>
              </a:solidFill>
            </a:rPr>
            <a:t>mukainen</a:t>
          </a:r>
          <a:r>
            <a:rPr lang="en-US" sz="1200" dirty="0">
              <a:solidFill>
                <a:schemeClr val="tx1"/>
              </a:solidFill>
            </a:rPr>
            <a:t> </a:t>
          </a:r>
          <a:r>
            <a:rPr lang="en-US" sz="1200" dirty="0" err="1">
              <a:solidFill>
                <a:schemeClr val="tx1"/>
              </a:solidFill>
            </a:rPr>
            <a:t>pakkaus</a:t>
          </a:r>
          <a:endParaRPr lang="en-US" sz="1200" dirty="0">
            <a:solidFill>
              <a:schemeClr val="tx1"/>
            </a:solidFill>
          </a:endParaRPr>
        </a:p>
      </dgm:t>
    </dgm:pt>
    <dgm:pt modelId="{27E1BF0D-21F9-44EF-800A-F8DD483DFC62}" type="parTrans" cxnId="{B7612043-B61C-4172-A813-89B281CC800F}">
      <dgm:prSet/>
      <dgm:spPr/>
      <dgm:t>
        <a:bodyPr/>
        <a:lstStyle/>
        <a:p>
          <a:endParaRPr lang="en-US"/>
        </a:p>
      </dgm:t>
    </dgm:pt>
    <dgm:pt modelId="{2B370251-7051-4E35-8A4F-8C43F8263D68}" type="sibTrans" cxnId="{B7612043-B61C-4172-A813-89B281CC800F}">
      <dgm:prSet/>
      <dgm:spPr/>
      <dgm:t>
        <a:bodyPr/>
        <a:lstStyle/>
        <a:p>
          <a:endParaRPr lang="en-US"/>
        </a:p>
      </dgm:t>
    </dgm:pt>
    <dgm:pt modelId="{B2435407-B6EE-4B30-A8DF-EFCC6E62F9B7}">
      <dgm:prSet phldrT="[Text]" custT="1"/>
      <dgm:spPr/>
      <dgm:t>
        <a:bodyPr/>
        <a:lstStyle/>
        <a:p>
          <a:r>
            <a:rPr lang="en-US" sz="1200" dirty="0" err="1">
              <a:solidFill>
                <a:schemeClr val="tx1"/>
              </a:solidFill>
            </a:rPr>
            <a:t>Loppukäyttäjä</a:t>
          </a:r>
          <a:r>
            <a:rPr lang="en-US" sz="1200" dirty="0">
              <a:solidFill>
                <a:schemeClr val="tx1"/>
              </a:solidFill>
            </a:rPr>
            <a:t> (</a:t>
          </a:r>
          <a:r>
            <a:rPr lang="en-US" sz="1200" dirty="0" err="1">
              <a:solidFill>
                <a:schemeClr val="tx1"/>
              </a:solidFill>
            </a:rPr>
            <a:t>kuluttaja</a:t>
          </a:r>
          <a:r>
            <a:rPr lang="en-US" sz="1200" dirty="0">
              <a:solidFill>
                <a:schemeClr val="tx1"/>
              </a:solidFill>
            </a:rPr>
            <a:t>)</a:t>
          </a:r>
        </a:p>
      </dgm:t>
    </dgm:pt>
    <dgm:pt modelId="{53AEEEB9-6FAF-4341-AFC9-2EDF9B2BCDC1}" type="parTrans" cxnId="{4F76DC4E-D26E-4137-A31A-43EE984C16A8}">
      <dgm:prSet/>
      <dgm:spPr/>
      <dgm:t>
        <a:bodyPr/>
        <a:lstStyle/>
        <a:p>
          <a:endParaRPr lang="en-US"/>
        </a:p>
      </dgm:t>
    </dgm:pt>
    <dgm:pt modelId="{AE0BD347-42C0-453B-955F-EB0CE904A124}" type="sibTrans" cxnId="{4F76DC4E-D26E-4137-A31A-43EE984C16A8}">
      <dgm:prSet/>
      <dgm:spPr/>
      <dgm:t>
        <a:bodyPr/>
        <a:lstStyle/>
        <a:p>
          <a:endParaRPr lang="en-US"/>
        </a:p>
      </dgm:t>
    </dgm:pt>
    <dgm:pt modelId="{2152F8B4-71FD-4998-A3EF-E9FC4F1AB77D}" type="pres">
      <dgm:prSet presAssocID="{62567399-C4D5-48ED-856E-A390351F5AAA}" presName="Name0" presStyleCnt="0">
        <dgm:presLayoutVars>
          <dgm:chMax val="7"/>
          <dgm:resizeHandles val="exact"/>
        </dgm:presLayoutVars>
      </dgm:prSet>
      <dgm:spPr/>
    </dgm:pt>
    <dgm:pt modelId="{71ADABCD-F170-41CC-963F-BDA6450306E3}" type="pres">
      <dgm:prSet presAssocID="{62567399-C4D5-48ED-856E-A390351F5AAA}" presName="comp1" presStyleCnt="0"/>
      <dgm:spPr/>
    </dgm:pt>
    <dgm:pt modelId="{EE20BC06-17ED-4292-8CF6-2F3A57B0ED23}" type="pres">
      <dgm:prSet presAssocID="{62567399-C4D5-48ED-856E-A390351F5AAA}" presName="circle1" presStyleLbl="node1" presStyleIdx="0" presStyleCnt="5"/>
      <dgm:spPr/>
    </dgm:pt>
    <dgm:pt modelId="{08D7D7D9-D558-4E95-BA2A-C5518F67E5E9}" type="pres">
      <dgm:prSet presAssocID="{62567399-C4D5-48ED-856E-A390351F5AAA}" presName="c1text" presStyleLbl="node1" presStyleIdx="0" presStyleCnt="5">
        <dgm:presLayoutVars>
          <dgm:bulletEnabled val="1"/>
        </dgm:presLayoutVars>
      </dgm:prSet>
      <dgm:spPr/>
    </dgm:pt>
    <dgm:pt modelId="{D36B6D05-E434-4B27-BA6E-623CB39A5B5C}" type="pres">
      <dgm:prSet presAssocID="{62567399-C4D5-48ED-856E-A390351F5AAA}" presName="comp2" presStyleCnt="0"/>
      <dgm:spPr/>
    </dgm:pt>
    <dgm:pt modelId="{3A2151CA-BCB3-4F26-8930-3B0D98F5FB17}" type="pres">
      <dgm:prSet presAssocID="{62567399-C4D5-48ED-856E-A390351F5AAA}" presName="circle2" presStyleLbl="node1" presStyleIdx="1" presStyleCnt="5"/>
      <dgm:spPr/>
    </dgm:pt>
    <dgm:pt modelId="{A46EC12A-6FDF-444B-84B1-C61514B60FA9}" type="pres">
      <dgm:prSet presAssocID="{62567399-C4D5-48ED-856E-A390351F5AAA}" presName="c2text" presStyleLbl="node1" presStyleIdx="1" presStyleCnt="5">
        <dgm:presLayoutVars>
          <dgm:bulletEnabled val="1"/>
        </dgm:presLayoutVars>
      </dgm:prSet>
      <dgm:spPr/>
    </dgm:pt>
    <dgm:pt modelId="{30FA5E90-B175-4DEF-8A87-510A72A0B554}" type="pres">
      <dgm:prSet presAssocID="{62567399-C4D5-48ED-856E-A390351F5AAA}" presName="comp3" presStyleCnt="0"/>
      <dgm:spPr/>
    </dgm:pt>
    <dgm:pt modelId="{B0A83D94-FD05-4195-9250-8B53C9857094}" type="pres">
      <dgm:prSet presAssocID="{62567399-C4D5-48ED-856E-A390351F5AAA}" presName="circle3" presStyleLbl="node1" presStyleIdx="2" presStyleCnt="5"/>
      <dgm:spPr/>
    </dgm:pt>
    <dgm:pt modelId="{2D26EA32-E75D-4F3A-9443-E75B2D8EDC4A}" type="pres">
      <dgm:prSet presAssocID="{62567399-C4D5-48ED-856E-A390351F5AAA}" presName="c3text" presStyleLbl="node1" presStyleIdx="2" presStyleCnt="5">
        <dgm:presLayoutVars>
          <dgm:bulletEnabled val="1"/>
        </dgm:presLayoutVars>
      </dgm:prSet>
      <dgm:spPr/>
    </dgm:pt>
    <dgm:pt modelId="{383A5669-B6B6-4E4E-99A1-19BC32B88444}" type="pres">
      <dgm:prSet presAssocID="{62567399-C4D5-48ED-856E-A390351F5AAA}" presName="comp4" presStyleCnt="0"/>
      <dgm:spPr/>
    </dgm:pt>
    <dgm:pt modelId="{A366E3E0-8BF8-40FD-89A4-85B504B4D190}" type="pres">
      <dgm:prSet presAssocID="{62567399-C4D5-48ED-856E-A390351F5AAA}" presName="circle4" presStyleLbl="node1" presStyleIdx="3" presStyleCnt="5"/>
      <dgm:spPr/>
    </dgm:pt>
    <dgm:pt modelId="{7C1C0A05-19A6-46CB-9DA7-564BD37654B6}" type="pres">
      <dgm:prSet presAssocID="{62567399-C4D5-48ED-856E-A390351F5AAA}" presName="c4text" presStyleLbl="node1" presStyleIdx="3" presStyleCnt="5">
        <dgm:presLayoutVars>
          <dgm:bulletEnabled val="1"/>
        </dgm:presLayoutVars>
      </dgm:prSet>
      <dgm:spPr/>
    </dgm:pt>
    <dgm:pt modelId="{7D23978B-17C2-4DEA-8A5F-EEA8E8EF99FB}" type="pres">
      <dgm:prSet presAssocID="{62567399-C4D5-48ED-856E-A390351F5AAA}" presName="comp5" presStyleCnt="0"/>
      <dgm:spPr/>
    </dgm:pt>
    <dgm:pt modelId="{828E1DC6-E182-4448-B64B-2FD8E5C8F95C}" type="pres">
      <dgm:prSet presAssocID="{62567399-C4D5-48ED-856E-A390351F5AAA}" presName="circle5" presStyleLbl="node1" presStyleIdx="4" presStyleCnt="5"/>
      <dgm:spPr/>
    </dgm:pt>
    <dgm:pt modelId="{DB85185C-5E77-46D8-B569-D936BCDFE4CC}" type="pres">
      <dgm:prSet presAssocID="{62567399-C4D5-48ED-856E-A390351F5AAA}" presName="c5text" presStyleLbl="node1" presStyleIdx="4" presStyleCnt="5">
        <dgm:presLayoutVars>
          <dgm:bulletEnabled val="1"/>
        </dgm:presLayoutVars>
      </dgm:prSet>
      <dgm:spPr/>
    </dgm:pt>
  </dgm:ptLst>
  <dgm:cxnLst>
    <dgm:cxn modelId="{45DFF311-7570-4D8F-A53A-43B15EF889FA}" type="presOf" srcId="{C82A10EE-CFC8-468A-847C-B4DED858401E}" destId="{08D7D7D9-D558-4E95-BA2A-C5518F67E5E9}" srcOrd="1" destOrd="0" presId="urn:microsoft.com/office/officeart/2005/8/layout/venn2"/>
    <dgm:cxn modelId="{B0B0452A-AD2F-41CE-8928-03550E07B40B}" type="presOf" srcId="{D5A4070B-6F14-4BD1-8F6A-B7C0DFC43E55}" destId="{2D26EA32-E75D-4F3A-9443-E75B2D8EDC4A}" srcOrd="1" destOrd="0" presId="urn:microsoft.com/office/officeart/2005/8/layout/venn2"/>
    <dgm:cxn modelId="{B7612043-B61C-4172-A813-89B281CC800F}" srcId="{62567399-C4D5-48ED-856E-A390351F5AAA}" destId="{C82A10EE-CFC8-468A-847C-B4DED858401E}" srcOrd="0" destOrd="0" parTransId="{27E1BF0D-21F9-44EF-800A-F8DD483DFC62}" sibTransId="{2B370251-7051-4E35-8A4F-8C43F8263D68}"/>
    <dgm:cxn modelId="{02F7FC64-8082-4EAF-8FC6-755D572CFCEA}" srcId="{62567399-C4D5-48ED-856E-A390351F5AAA}" destId="{41505F71-80B3-4C10-AC02-A221EB775F84}" srcOrd="3" destOrd="0" parTransId="{A3DA4CEE-7EC9-4900-9D5C-3C864F84AE78}" sibTransId="{85A4EE58-69C3-42EC-854A-3917776912B4}"/>
    <dgm:cxn modelId="{A817E56C-5014-4166-B249-4817222B34FC}" type="presOf" srcId="{41505F71-80B3-4C10-AC02-A221EB775F84}" destId="{A366E3E0-8BF8-40FD-89A4-85B504B4D190}" srcOrd="0" destOrd="0" presId="urn:microsoft.com/office/officeart/2005/8/layout/venn2"/>
    <dgm:cxn modelId="{47BF5F4D-A57A-4C07-AC3E-13C7CBDAE975}" srcId="{62567399-C4D5-48ED-856E-A390351F5AAA}" destId="{D5A4070B-6F14-4BD1-8F6A-B7C0DFC43E55}" srcOrd="2" destOrd="0" parTransId="{20DC8DE3-5B58-4FBF-9E05-5217828379D7}" sibTransId="{53F62E7C-307D-43B5-89FC-9E80AE240E16}"/>
    <dgm:cxn modelId="{4F76DC4E-D26E-4137-A31A-43EE984C16A8}" srcId="{62567399-C4D5-48ED-856E-A390351F5AAA}" destId="{B2435407-B6EE-4B30-A8DF-EFCC6E62F9B7}" srcOrd="1" destOrd="0" parTransId="{53AEEEB9-6FAF-4341-AFC9-2EDF9B2BCDC1}" sibTransId="{AE0BD347-42C0-453B-955F-EB0CE904A124}"/>
    <dgm:cxn modelId="{5121B759-0FF4-4519-8792-E01534A87DE6}" type="presOf" srcId="{D5A4070B-6F14-4BD1-8F6A-B7C0DFC43E55}" destId="{B0A83D94-FD05-4195-9250-8B53C9857094}" srcOrd="0" destOrd="0" presId="urn:microsoft.com/office/officeart/2005/8/layout/venn2"/>
    <dgm:cxn modelId="{5FBCE65A-A853-4BE1-8BA8-413D3BD6CFB2}" type="presOf" srcId="{62567399-C4D5-48ED-856E-A390351F5AAA}" destId="{2152F8B4-71FD-4998-A3EF-E9FC4F1AB77D}" srcOrd="0" destOrd="0" presId="urn:microsoft.com/office/officeart/2005/8/layout/venn2"/>
    <dgm:cxn modelId="{03CAFAB8-8F48-4C95-8CC3-7F6F6D7A1974}" type="presOf" srcId="{41505F71-80B3-4C10-AC02-A221EB775F84}" destId="{7C1C0A05-19A6-46CB-9DA7-564BD37654B6}" srcOrd="1" destOrd="0" presId="urn:microsoft.com/office/officeart/2005/8/layout/venn2"/>
    <dgm:cxn modelId="{72B500C5-602C-4E64-B42E-C2B2CAB5604A}" srcId="{62567399-C4D5-48ED-856E-A390351F5AAA}" destId="{7EC0EC3A-D48A-4D84-8530-82B6CB32F76E}" srcOrd="4" destOrd="0" parTransId="{23C297B6-0E4C-4BC5-8AFB-E3DD71CADB1B}" sibTransId="{FD5771ED-B07C-41F5-A5B0-B95C393AFC05}"/>
    <dgm:cxn modelId="{58BD4BC8-597A-4CEC-9AD1-56331AD0CE65}" type="presOf" srcId="{B2435407-B6EE-4B30-A8DF-EFCC6E62F9B7}" destId="{A46EC12A-6FDF-444B-84B1-C61514B60FA9}" srcOrd="1" destOrd="0" presId="urn:microsoft.com/office/officeart/2005/8/layout/venn2"/>
    <dgm:cxn modelId="{0DD49DC8-4902-4B08-BC42-58AE952BD7A7}" type="presOf" srcId="{7EC0EC3A-D48A-4D84-8530-82B6CB32F76E}" destId="{DB85185C-5E77-46D8-B569-D936BCDFE4CC}" srcOrd="1" destOrd="0" presId="urn:microsoft.com/office/officeart/2005/8/layout/venn2"/>
    <dgm:cxn modelId="{7B668BCC-054A-4CDB-9286-4F30D1DF21BA}" type="presOf" srcId="{C82A10EE-CFC8-468A-847C-B4DED858401E}" destId="{EE20BC06-17ED-4292-8CF6-2F3A57B0ED23}" srcOrd="0" destOrd="0" presId="urn:microsoft.com/office/officeart/2005/8/layout/venn2"/>
    <dgm:cxn modelId="{3DD337E3-2678-4F6D-81E5-3353E704E0D7}" type="presOf" srcId="{7EC0EC3A-D48A-4D84-8530-82B6CB32F76E}" destId="{828E1DC6-E182-4448-B64B-2FD8E5C8F95C}" srcOrd="0" destOrd="0" presId="urn:microsoft.com/office/officeart/2005/8/layout/venn2"/>
    <dgm:cxn modelId="{A90490E3-585C-4651-B867-36D9057B3F79}" type="presOf" srcId="{B2435407-B6EE-4B30-A8DF-EFCC6E62F9B7}" destId="{3A2151CA-BCB3-4F26-8930-3B0D98F5FB17}" srcOrd="0" destOrd="0" presId="urn:microsoft.com/office/officeart/2005/8/layout/venn2"/>
    <dgm:cxn modelId="{E3EA39B0-06D6-4FA6-A530-F0E6710BE3D2}" type="presParOf" srcId="{2152F8B4-71FD-4998-A3EF-E9FC4F1AB77D}" destId="{71ADABCD-F170-41CC-963F-BDA6450306E3}" srcOrd="0" destOrd="0" presId="urn:microsoft.com/office/officeart/2005/8/layout/venn2"/>
    <dgm:cxn modelId="{A505954C-7088-4C53-BAD6-051641725309}" type="presParOf" srcId="{71ADABCD-F170-41CC-963F-BDA6450306E3}" destId="{EE20BC06-17ED-4292-8CF6-2F3A57B0ED23}" srcOrd="0" destOrd="0" presId="urn:microsoft.com/office/officeart/2005/8/layout/venn2"/>
    <dgm:cxn modelId="{575D473C-0638-4AFA-838C-3FB43971A2F4}" type="presParOf" srcId="{71ADABCD-F170-41CC-963F-BDA6450306E3}" destId="{08D7D7D9-D558-4E95-BA2A-C5518F67E5E9}" srcOrd="1" destOrd="0" presId="urn:microsoft.com/office/officeart/2005/8/layout/venn2"/>
    <dgm:cxn modelId="{72C8017B-BB89-4F12-AF32-DED53CACA2DB}" type="presParOf" srcId="{2152F8B4-71FD-4998-A3EF-E9FC4F1AB77D}" destId="{D36B6D05-E434-4B27-BA6E-623CB39A5B5C}" srcOrd="1" destOrd="0" presId="urn:microsoft.com/office/officeart/2005/8/layout/venn2"/>
    <dgm:cxn modelId="{282F42CE-FD71-4D2C-8CC7-DFF322230A0A}" type="presParOf" srcId="{D36B6D05-E434-4B27-BA6E-623CB39A5B5C}" destId="{3A2151CA-BCB3-4F26-8930-3B0D98F5FB17}" srcOrd="0" destOrd="0" presId="urn:microsoft.com/office/officeart/2005/8/layout/venn2"/>
    <dgm:cxn modelId="{9EEC13DD-EA91-4CED-AE5A-651A9A363041}" type="presParOf" srcId="{D36B6D05-E434-4B27-BA6E-623CB39A5B5C}" destId="{A46EC12A-6FDF-444B-84B1-C61514B60FA9}" srcOrd="1" destOrd="0" presId="urn:microsoft.com/office/officeart/2005/8/layout/venn2"/>
    <dgm:cxn modelId="{DA32A3A4-FBED-47C5-A4B3-8A977375DE23}" type="presParOf" srcId="{2152F8B4-71FD-4998-A3EF-E9FC4F1AB77D}" destId="{30FA5E90-B175-4DEF-8A87-510A72A0B554}" srcOrd="2" destOrd="0" presId="urn:microsoft.com/office/officeart/2005/8/layout/venn2"/>
    <dgm:cxn modelId="{FA08E95E-E65F-4EBA-BDEC-9326B8339768}" type="presParOf" srcId="{30FA5E90-B175-4DEF-8A87-510A72A0B554}" destId="{B0A83D94-FD05-4195-9250-8B53C9857094}" srcOrd="0" destOrd="0" presId="urn:microsoft.com/office/officeart/2005/8/layout/venn2"/>
    <dgm:cxn modelId="{D6F3761B-A795-48A1-BAF2-F46581658F55}" type="presParOf" srcId="{30FA5E90-B175-4DEF-8A87-510A72A0B554}" destId="{2D26EA32-E75D-4F3A-9443-E75B2D8EDC4A}" srcOrd="1" destOrd="0" presId="urn:microsoft.com/office/officeart/2005/8/layout/venn2"/>
    <dgm:cxn modelId="{F688A156-0608-40BA-BCE8-ABA438D76B16}" type="presParOf" srcId="{2152F8B4-71FD-4998-A3EF-E9FC4F1AB77D}" destId="{383A5669-B6B6-4E4E-99A1-19BC32B88444}" srcOrd="3" destOrd="0" presId="urn:microsoft.com/office/officeart/2005/8/layout/venn2"/>
    <dgm:cxn modelId="{E2D4FF10-13A0-4CE6-8C55-20F373333C55}" type="presParOf" srcId="{383A5669-B6B6-4E4E-99A1-19BC32B88444}" destId="{A366E3E0-8BF8-40FD-89A4-85B504B4D190}" srcOrd="0" destOrd="0" presId="urn:microsoft.com/office/officeart/2005/8/layout/venn2"/>
    <dgm:cxn modelId="{37A05435-DD57-4928-A7B4-787814ED76E5}" type="presParOf" srcId="{383A5669-B6B6-4E4E-99A1-19BC32B88444}" destId="{7C1C0A05-19A6-46CB-9DA7-564BD37654B6}" srcOrd="1" destOrd="0" presId="urn:microsoft.com/office/officeart/2005/8/layout/venn2"/>
    <dgm:cxn modelId="{324E4FEA-3D2E-431F-B5C4-4FF23F78D9DB}" type="presParOf" srcId="{2152F8B4-71FD-4998-A3EF-E9FC4F1AB77D}" destId="{7D23978B-17C2-4DEA-8A5F-EEA8E8EF99FB}" srcOrd="4" destOrd="0" presId="urn:microsoft.com/office/officeart/2005/8/layout/venn2"/>
    <dgm:cxn modelId="{6D3CC17D-4943-4F3F-8E82-7F2E7C59B3ED}" type="presParOf" srcId="{7D23978B-17C2-4DEA-8A5F-EEA8E8EF99FB}" destId="{828E1DC6-E182-4448-B64B-2FD8E5C8F95C}" srcOrd="0" destOrd="0" presId="urn:microsoft.com/office/officeart/2005/8/layout/venn2"/>
    <dgm:cxn modelId="{0C93774A-91BB-4522-B358-F012421EDEBA}" type="presParOf" srcId="{7D23978B-17C2-4DEA-8A5F-EEA8E8EF99FB}" destId="{DB85185C-5E77-46D8-B569-D936BCDFE4C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C63ADFC-F42F-49F1-BED3-9246C539D3A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i-FI"/>
        </a:p>
      </dgm:t>
    </dgm:pt>
    <dgm:pt modelId="{F4AE403C-7D55-4147-B74F-11D63C9B0AF1}">
      <dgm:prSet phldrT="[Text]" custT="1"/>
      <dgm:spPr>
        <a:gradFill flip="none" rotWithShape="0">
          <a:gsLst>
            <a:gs pos="0">
              <a:srgbClr val="5BCC48">
                <a:tint val="66000"/>
                <a:satMod val="160000"/>
              </a:srgbClr>
            </a:gs>
            <a:gs pos="50000">
              <a:srgbClr val="5BCC48">
                <a:tint val="44500"/>
                <a:satMod val="160000"/>
              </a:srgbClr>
            </a:gs>
            <a:gs pos="100000">
              <a:srgbClr val="5BCC48">
                <a:tint val="23500"/>
                <a:satMod val="160000"/>
              </a:srgbClr>
            </a:gs>
          </a:gsLst>
          <a:lin ang="2700000" scaled="1"/>
          <a:tileRect/>
        </a:gradFill>
      </dgm:spPr>
      <dgm:t>
        <a:bodyPr anchor="t"/>
        <a:lstStyle/>
        <a:p>
          <a:pPr algn="l"/>
          <a:r>
            <a:rPr lang="fi-FI" sz="2400" dirty="0">
              <a:solidFill>
                <a:schemeClr val="bg1"/>
              </a:solidFill>
            </a:rPr>
            <a:t>VAHVUUDET</a:t>
          </a:r>
        </a:p>
        <a:p>
          <a:pPr algn="l"/>
          <a:r>
            <a:rPr lang="en-US" sz="1200" i="1" dirty="0" err="1">
              <a:solidFill>
                <a:srgbClr val="70A419"/>
              </a:solidFill>
            </a:rPr>
            <a:t>Mitä</a:t>
          </a:r>
          <a:r>
            <a:rPr lang="en-US" sz="1200" i="1" dirty="0">
              <a:solidFill>
                <a:srgbClr val="70A419"/>
              </a:solidFill>
            </a:rPr>
            <a:t> </a:t>
          </a:r>
          <a:r>
            <a:rPr lang="en-US" sz="1200" i="1" dirty="0" err="1">
              <a:solidFill>
                <a:srgbClr val="70A419"/>
              </a:solidFill>
            </a:rPr>
            <a:t>vahvuuksia</a:t>
          </a:r>
          <a:r>
            <a:rPr lang="en-US" sz="1200" i="1" dirty="0">
              <a:solidFill>
                <a:srgbClr val="70A419"/>
              </a:solidFill>
            </a:rPr>
            <a:t> </a:t>
          </a:r>
          <a:r>
            <a:rPr lang="en-US" sz="1200" i="1" dirty="0" err="1">
              <a:solidFill>
                <a:srgbClr val="70A419"/>
              </a:solidFill>
            </a:rPr>
            <a:t>näet</a:t>
          </a:r>
          <a:r>
            <a:rPr lang="en-US" sz="1200" i="1" dirty="0">
              <a:solidFill>
                <a:srgbClr val="70A419"/>
              </a:solidFill>
            </a:rPr>
            <a:t> </a:t>
          </a:r>
          <a:r>
            <a:rPr lang="en-US" sz="1200" i="1" dirty="0" err="1">
              <a:solidFill>
                <a:srgbClr val="70A419"/>
              </a:solidFill>
            </a:rPr>
            <a:t>paperin</a:t>
          </a:r>
          <a:r>
            <a:rPr lang="en-US" sz="1200" i="1" dirty="0">
              <a:solidFill>
                <a:srgbClr val="70A419"/>
              </a:solidFill>
            </a:rPr>
            <a:t> </a:t>
          </a:r>
          <a:r>
            <a:rPr lang="en-US" sz="1200" i="1" dirty="0" err="1">
              <a:solidFill>
                <a:srgbClr val="70A419"/>
              </a:solidFill>
            </a:rPr>
            <a:t>valmistuksen</a:t>
          </a:r>
          <a:r>
            <a:rPr lang="en-US" sz="1200" i="1" dirty="0">
              <a:solidFill>
                <a:srgbClr val="70A419"/>
              </a:solidFill>
            </a:rPr>
            <a:t> </a:t>
          </a:r>
          <a:r>
            <a:rPr lang="en-US" sz="1200" i="1" dirty="0" err="1">
              <a:solidFill>
                <a:srgbClr val="70A419"/>
              </a:solidFill>
            </a:rPr>
            <a:t>sisäisissä</a:t>
          </a:r>
          <a:r>
            <a:rPr lang="en-US" sz="1200" i="1" dirty="0">
              <a:solidFill>
                <a:srgbClr val="70A419"/>
              </a:solidFill>
            </a:rPr>
            <a:t> </a:t>
          </a:r>
          <a:r>
            <a:rPr lang="en-US" sz="1200" i="1" dirty="0" err="1">
              <a:solidFill>
                <a:srgbClr val="70A419"/>
              </a:solidFill>
            </a:rPr>
            <a:t>kierroissa</a:t>
          </a:r>
          <a:r>
            <a:rPr lang="en-US" sz="1200" i="1" dirty="0">
              <a:solidFill>
                <a:srgbClr val="70A419"/>
              </a:solidFill>
            </a:rPr>
            <a:t>? </a:t>
          </a:r>
          <a:r>
            <a:rPr lang="en-US" sz="1200" i="1" dirty="0" err="1">
              <a:solidFill>
                <a:srgbClr val="70A419"/>
              </a:solidFill>
            </a:rPr>
            <a:t>Mitä</a:t>
          </a:r>
          <a:r>
            <a:rPr lang="en-US" sz="1200" i="1" dirty="0">
              <a:solidFill>
                <a:srgbClr val="70A419"/>
              </a:solidFill>
            </a:rPr>
            <a:t> </a:t>
          </a:r>
          <a:r>
            <a:rPr lang="en-US" sz="1200" i="1" dirty="0" err="1">
              <a:solidFill>
                <a:srgbClr val="70A419"/>
              </a:solidFill>
            </a:rPr>
            <a:t>pidät</a:t>
          </a:r>
          <a:r>
            <a:rPr lang="en-US" sz="1200" i="1" dirty="0">
              <a:solidFill>
                <a:srgbClr val="70A419"/>
              </a:solidFill>
            </a:rPr>
            <a:t> </a:t>
          </a:r>
          <a:r>
            <a:rPr lang="en-US" sz="1200" i="1" dirty="0" err="1">
              <a:solidFill>
                <a:srgbClr val="70A419"/>
              </a:solidFill>
            </a:rPr>
            <a:t>tärkeänä</a:t>
          </a:r>
          <a:r>
            <a:rPr lang="en-US" sz="1200" i="1" dirty="0">
              <a:solidFill>
                <a:srgbClr val="70A419"/>
              </a:solidFill>
            </a:rPr>
            <a:t>?</a:t>
          </a:r>
        </a:p>
      </dgm:t>
    </dgm:pt>
    <dgm:pt modelId="{BFCD5568-3721-498A-8DF6-3C8E4C58E35A}" type="parTrans" cxnId="{5EB16446-4CC2-4FA3-A91D-38A33E1005CC}">
      <dgm:prSet/>
      <dgm:spPr/>
      <dgm:t>
        <a:bodyPr/>
        <a:lstStyle/>
        <a:p>
          <a:endParaRPr lang="fi-FI"/>
        </a:p>
      </dgm:t>
    </dgm:pt>
    <dgm:pt modelId="{3E7D5C46-2086-409A-8EF1-C12B4F49DEF2}" type="sibTrans" cxnId="{5EB16446-4CC2-4FA3-A91D-38A33E1005CC}">
      <dgm:prSet/>
      <dgm:spPr/>
      <dgm:t>
        <a:bodyPr/>
        <a:lstStyle/>
        <a:p>
          <a:endParaRPr lang="fi-FI"/>
        </a:p>
      </dgm:t>
    </dgm:pt>
    <dgm:pt modelId="{16E854E7-03F0-45F9-A286-1A8D059DB6EF}">
      <dgm:prSet phldrT="[Text]" custT="1"/>
      <dgm:spPr>
        <a:solidFill>
          <a:srgbClr val="5BCC48">
            <a:alpha val="76000"/>
          </a:srgbClr>
        </a:solidFill>
      </dgm:spPr>
      <dgm:t>
        <a:bodyPr anchor="t"/>
        <a:lstStyle/>
        <a:p>
          <a:pPr algn="r"/>
          <a:r>
            <a:rPr lang="fi-FI" sz="2400" dirty="0">
              <a:solidFill>
                <a:schemeClr val="tx1"/>
              </a:solidFill>
            </a:rPr>
            <a:t>HEIKKOUDET</a:t>
          </a:r>
        </a:p>
        <a:p>
          <a:pPr algn="r"/>
          <a:r>
            <a:rPr lang="en-US" sz="1200" i="1" dirty="0" err="1">
              <a:solidFill>
                <a:schemeClr val="bg1"/>
              </a:solidFill>
            </a:rPr>
            <a:t>Mitä</a:t>
          </a:r>
          <a:r>
            <a:rPr lang="en-US" sz="1200" i="1" dirty="0">
              <a:solidFill>
                <a:schemeClr val="bg1"/>
              </a:solidFill>
            </a:rPr>
            <a:t> </a:t>
          </a:r>
          <a:r>
            <a:rPr lang="en-US" sz="1200" i="1" dirty="0" err="1">
              <a:solidFill>
                <a:schemeClr val="bg1"/>
              </a:solidFill>
            </a:rPr>
            <a:t>heikkouksia</a:t>
          </a:r>
          <a:r>
            <a:rPr lang="en-US" sz="1200" i="1" dirty="0">
              <a:solidFill>
                <a:schemeClr val="bg1"/>
              </a:solidFill>
            </a:rPr>
            <a:t> </a:t>
          </a:r>
          <a:r>
            <a:rPr lang="en-US" sz="1200" i="1" dirty="0" err="1">
              <a:solidFill>
                <a:schemeClr val="bg1"/>
              </a:solidFill>
            </a:rPr>
            <a:t>näet</a:t>
          </a:r>
          <a:r>
            <a:rPr lang="en-US" sz="1200" i="1" dirty="0">
              <a:solidFill>
                <a:schemeClr val="bg1"/>
              </a:solidFill>
            </a:rPr>
            <a:t> </a:t>
          </a:r>
          <a:r>
            <a:rPr lang="en-US" sz="1200" i="1" dirty="0" err="1">
              <a:solidFill>
                <a:schemeClr val="bg1"/>
              </a:solidFill>
            </a:rPr>
            <a:t>paperin</a:t>
          </a:r>
          <a:r>
            <a:rPr lang="en-US" sz="1200" i="1" dirty="0">
              <a:solidFill>
                <a:schemeClr val="bg1"/>
              </a:solidFill>
            </a:rPr>
            <a:t> </a:t>
          </a:r>
          <a:r>
            <a:rPr lang="en-US" sz="1200" i="1" dirty="0" err="1">
              <a:solidFill>
                <a:schemeClr val="bg1"/>
              </a:solidFill>
            </a:rPr>
            <a:t>valmistuksen</a:t>
          </a:r>
          <a:r>
            <a:rPr lang="en-US" sz="1200" i="1" dirty="0">
              <a:solidFill>
                <a:schemeClr val="bg1"/>
              </a:solidFill>
            </a:rPr>
            <a:t> </a:t>
          </a:r>
          <a:r>
            <a:rPr lang="en-US" sz="1200" i="1" dirty="0" err="1">
              <a:solidFill>
                <a:schemeClr val="bg1"/>
              </a:solidFill>
            </a:rPr>
            <a:t>sisäisissä</a:t>
          </a:r>
          <a:r>
            <a:rPr lang="en-US" sz="1200" i="1" dirty="0">
              <a:solidFill>
                <a:schemeClr val="bg1"/>
              </a:solidFill>
            </a:rPr>
            <a:t> </a:t>
          </a:r>
          <a:r>
            <a:rPr lang="en-US" sz="1200" i="1" dirty="0" err="1">
              <a:solidFill>
                <a:schemeClr val="bg1"/>
              </a:solidFill>
            </a:rPr>
            <a:t>kierroissa</a:t>
          </a:r>
          <a:r>
            <a:rPr lang="en-US" sz="1200" i="1" dirty="0">
              <a:solidFill>
                <a:schemeClr val="bg1"/>
              </a:solidFill>
            </a:rPr>
            <a:t>? </a:t>
          </a:r>
          <a:r>
            <a:rPr lang="en-US" sz="1200" i="1" dirty="0" err="1">
              <a:solidFill>
                <a:schemeClr val="bg1"/>
              </a:solidFill>
            </a:rPr>
            <a:t>Missä</a:t>
          </a:r>
          <a:r>
            <a:rPr lang="en-US" sz="1200" i="1" dirty="0">
              <a:solidFill>
                <a:schemeClr val="bg1"/>
              </a:solidFill>
            </a:rPr>
            <a:t> on </a:t>
          </a:r>
          <a:r>
            <a:rPr lang="en-US" sz="1200" i="1" dirty="0" err="1">
              <a:solidFill>
                <a:schemeClr val="bg1"/>
              </a:solidFill>
            </a:rPr>
            <a:t>suurimmat</a:t>
          </a:r>
          <a:r>
            <a:rPr lang="en-US" sz="1200" i="1" dirty="0">
              <a:solidFill>
                <a:schemeClr val="bg1"/>
              </a:solidFill>
            </a:rPr>
            <a:t> </a:t>
          </a:r>
          <a:r>
            <a:rPr lang="en-US" sz="1200" i="1" dirty="0" err="1">
              <a:solidFill>
                <a:schemeClr val="bg1"/>
              </a:solidFill>
            </a:rPr>
            <a:t>putteet</a:t>
          </a:r>
          <a:r>
            <a:rPr lang="en-US" sz="1000" i="1" dirty="0">
              <a:solidFill>
                <a:schemeClr val="bg1"/>
              </a:solidFill>
            </a:rPr>
            <a:t>?</a:t>
          </a:r>
        </a:p>
      </dgm:t>
    </dgm:pt>
    <dgm:pt modelId="{419E4C75-6758-4525-8DB8-0A2B9FC2408C}" type="parTrans" cxnId="{266A455A-6F28-476F-9621-26BBD734DA8F}">
      <dgm:prSet/>
      <dgm:spPr/>
      <dgm:t>
        <a:bodyPr/>
        <a:lstStyle/>
        <a:p>
          <a:endParaRPr lang="fi-FI"/>
        </a:p>
      </dgm:t>
    </dgm:pt>
    <dgm:pt modelId="{2D81B6B2-74C2-419C-AAFA-F5EDE598B993}" type="sibTrans" cxnId="{266A455A-6F28-476F-9621-26BBD734DA8F}">
      <dgm:prSet/>
      <dgm:spPr/>
      <dgm:t>
        <a:bodyPr/>
        <a:lstStyle/>
        <a:p>
          <a:endParaRPr lang="fi-FI"/>
        </a:p>
      </dgm:t>
    </dgm:pt>
    <dgm:pt modelId="{8B53B85E-B4CB-4039-ADA3-3B0E50D65B86}">
      <dgm:prSet phldrT="[Text]" custT="1"/>
      <dgm:spPr>
        <a:gradFill rotWithShape="0">
          <a:gsLst>
            <a:gs pos="0">
              <a:schemeClr val="accent1">
                <a:lumMod val="5000"/>
                <a:lumOff val="95000"/>
              </a:schemeClr>
            </a:gs>
            <a:gs pos="3000">
              <a:schemeClr val="accent1">
                <a:lumMod val="45000"/>
                <a:lumOff val="55000"/>
              </a:schemeClr>
            </a:gs>
            <a:gs pos="68000">
              <a:schemeClr val="accent1">
                <a:lumMod val="45000"/>
                <a:lumOff val="55000"/>
              </a:schemeClr>
            </a:gs>
            <a:gs pos="82000">
              <a:schemeClr val="accent1">
                <a:lumMod val="30000"/>
                <a:lumOff val="70000"/>
              </a:schemeClr>
            </a:gs>
          </a:gsLst>
          <a:lin ang="5400000" scaled="1"/>
        </a:gradFill>
      </dgm:spPr>
      <dgm:t>
        <a:bodyPr anchor="t"/>
        <a:lstStyle/>
        <a:p>
          <a:pPr algn="l"/>
          <a:r>
            <a:rPr lang="fi-FI" sz="2400" dirty="0">
              <a:solidFill>
                <a:schemeClr val="bg1"/>
              </a:solidFill>
            </a:rPr>
            <a:t>MAHDOLLISUUDET</a:t>
          </a:r>
          <a:br>
            <a:rPr lang="fi-FI" sz="2800" dirty="0">
              <a:solidFill>
                <a:schemeClr val="tx1"/>
              </a:solidFill>
            </a:rPr>
          </a:br>
          <a:r>
            <a:rPr lang="en-US" sz="1200" i="1" dirty="0" err="1">
              <a:solidFill>
                <a:srgbClr val="70A419"/>
              </a:solidFill>
            </a:rPr>
            <a:t>Mitä</a:t>
          </a:r>
          <a:r>
            <a:rPr lang="en-US" sz="1200" i="1" dirty="0">
              <a:solidFill>
                <a:srgbClr val="70A419"/>
              </a:solidFill>
            </a:rPr>
            <a:t> </a:t>
          </a:r>
          <a:r>
            <a:rPr lang="en-US" sz="1200" i="1" dirty="0" err="1">
              <a:solidFill>
                <a:srgbClr val="70A419"/>
              </a:solidFill>
            </a:rPr>
            <a:t>ulkoisia</a:t>
          </a:r>
          <a:r>
            <a:rPr lang="en-US" sz="1200" i="1" dirty="0">
              <a:solidFill>
                <a:srgbClr val="70A419"/>
              </a:solidFill>
            </a:rPr>
            <a:t> </a:t>
          </a:r>
          <a:r>
            <a:rPr lang="en-US" sz="1200" i="1" dirty="0" err="1">
              <a:solidFill>
                <a:srgbClr val="70A419"/>
              </a:solidFill>
            </a:rPr>
            <a:t>mahdollisuuksia</a:t>
          </a:r>
          <a:r>
            <a:rPr lang="en-US" sz="1200" i="1" dirty="0">
              <a:solidFill>
                <a:srgbClr val="70A419"/>
              </a:solidFill>
            </a:rPr>
            <a:t> </a:t>
          </a:r>
          <a:r>
            <a:rPr lang="en-US" sz="1200" i="1" dirty="0" err="1">
              <a:solidFill>
                <a:srgbClr val="70A419"/>
              </a:solidFill>
            </a:rPr>
            <a:t>paperin</a:t>
          </a:r>
          <a:r>
            <a:rPr lang="en-US" sz="1200" i="1" dirty="0">
              <a:solidFill>
                <a:srgbClr val="70A419"/>
              </a:solidFill>
            </a:rPr>
            <a:t> ja </a:t>
          </a:r>
          <a:r>
            <a:rPr lang="en-US" sz="1200" i="1" dirty="0" err="1">
              <a:solidFill>
                <a:srgbClr val="70A419"/>
              </a:solidFill>
            </a:rPr>
            <a:t>kartongin</a:t>
          </a:r>
          <a:r>
            <a:rPr lang="en-US" sz="1200" i="1" dirty="0">
              <a:solidFill>
                <a:srgbClr val="70A419"/>
              </a:solidFill>
            </a:rPr>
            <a:t> </a:t>
          </a:r>
          <a:r>
            <a:rPr lang="en-US" sz="1200" i="1" dirty="0" err="1">
              <a:solidFill>
                <a:srgbClr val="70A419"/>
              </a:solidFill>
            </a:rPr>
            <a:t>valmistuksen</a:t>
          </a:r>
          <a:r>
            <a:rPr lang="en-US" sz="1200" i="1" dirty="0">
              <a:solidFill>
                <a:srgbClr val="70A419"/>
              </a:solidFill>
            </a:rPr>
            <a:t> </a:t>
          </a:r>
          <a:r>
            <a:rPr lang="en-US" sz="1200" i="1" dirty="0" err="1">
              <a:solidFill>
                <a:srgbClr val="70A419"/>
              </a:solidFill>
            </a:rPr>
            <a:t>sisäisissä</a:t>
          </a:r>
          <a:r>
            <a:rPr lang="en-US" sz="1200" i="1" dirty="0">
              <a:solidFill>
                <a:srgbClr val="70A419"/>
              </a:solidFill>
            </a:rPr>
            <a:t> </a:t>
          </a:r>
          <a:r>
            <a:rPr lang="en-US" sz="1200" i="1" dirty="0" err="1">
              <a:solidFill>
                <a:srgbClr val="70A419"/>
              </a:solidFill>
            </a:rPr>
            <a:t>kierroissa</a:t>
          </a:r>
          <a:r>
            <a:rPr lang="en-US" sz="1200" i="1" dirty="0">
              <a:solidFill>
                <a:srgbClr val="70A419"/>
              </a:solidFill>
            </a:rPr>
            <a:t> </a:t>
          </a:r>
          <a:r>
            <a:rPr lang="en-US" sz="1200" i="1" dirty="0" err="1">
              <a:solidFill>
                <a:srgbClr val="70A419"/>
              </a:solidFill>
            </a:rPr>
            <a:t>piilee</a:t>
          </a:r>
          <a:r>
            <a:rPr lang="en-US" sz="1200" i="1" dirty="0">
              <a:solidFill>
                <a:srgbClr val="70A419"/>
              </a:solidFill>
            </a:rPr>
            <a:t>? </a:t>
          </a:r>
          <a:r>
            <a:rPr lang="en-US" sz="1200" i="1" dirty="0" err="1">
              <a:solidFill>
                <a:srgbClr val="70A419"/>
              </a:solidFill>
            </a:rPr>
            <a:t>Mitä</a:t>
          </a:r>
          <a:r>
            <a:rPr lang="en-US" sz="1200" i="1" dirty="0">
              <a:solidFill>
                <a:srgbClr val="70A419"/>
              </a:solidFill>
            </a:rPr>
            <a:t> </a:t>
          </a:r>
          <a:r>
            <a:rPr lang="en-US" sz="1200" i="1" dirty="0" err="1">
              <a:solidFill>
                <a:srgbClr val="70A419"/>
              </a:solidFill>
            </a:rPr>
            <a:t>ovia</a:t>
          </a:r>
          <a:r>
            <a:rPr lang="en-US" sz="1200" i="1" dirty="0">
              <a:solidFill>
                <a:srgbClr val="70A419"/>
              </a:solidFill>
            </a:rPr>
            <a:t> </a:t>
          </a:r>
          <a:r>
            <a:rPr lang="en-US" sz="1200" i="1" dirty="0" err="1">
              <a:solidFill>
                <a:srgbClr val="70A419"/>
              </a:solidFill>
            </a:rPr>
            <a:t>avautuu</a:t>
          </a:r>
          <a:r>
            <a:rPr lang="en-US" sz="1200" i="1" dirty="0">
              <a:solidFill>
                <a:srgbClr val="70A419"/>
              </a:solidFill>
            </a:rPr>
            <a:t>?</a:t>
          </a:r>
        </a:p>
      </dgm:t>
    </dgm:pt>
    <dgm:pt modelId="{65C843AA-71E9-44CB-9E56-54C0F22C873D}" type="parTrans" cxnId="{B82D7517-10D9-46F5-8B55-D7E5A6213214}">
      <dgm:prSet/>
      <dgm:spPr/>
      <dgm:t>
        <a:bodyPr/>
        <a:lstStyle/>
        <a:p>
          <a:endParaRPr lang="fi-FI"/>
        </a:p>
      </dgm:t>
    </dgm:pt>
    <dgm:pt modelId="{E16BCD26-AFA8-4884-9E10-E0A52AF12205}" type="sibTrans" cxnId="{B82D7517-10D9-46F5-8B55-D7E5A6213214}">
      <dgm:prSet/>
      <dgm:spPr/>
      <dgm:t>
        <a:bodyPr/>
        <a:lstStyle/>
        <a:p>
          <a:endParaRPr lang="fi-FI"/>
        </a:p>
      </dgm:t>
    </dgm:pt>
    <dgm:pt modelId="{B345A833-7F8B-4F77-B00E-068E1AAF3CE8}">
      <dgm:prSet phldrT="[Text]" custT="1"/>
      <dgm:spPr>
        <a:solidFill>
          <a:schemeClr val="accent5">
            <a:lumMod val="60000"/>
            <a:lumOff val="40000"/>
          </a:schemeClr>
        </a:solidFill>
      </dgm:spPr>
      <dgm:t>
        <a:bodyPr anchor="t"/>
        <a:lstStyle/>
        <a:p>
          <a:pPr algn="r"/>
          <a:r>
            <a:rPr lang="fi-FI" sz="2400" kern="1200" dirty="0">
              <a:solidFill>
                <a:schemeClr val="tx1"/>
              </a:solidFill>
            </a:rPr>
            <a:t>UHAT</a:t>
          </a:r>
        </a:p>
        <a:p>
          <a:pPr algn="r"/>
          <a:r>
            <a:rPr lang="en-US" sz="1200" i="1" kern="1200" dirty="0" err="1">
              <a:solidFill>
                <a:schemeClr val="bg1"/>
              </a:solidFill>
              <a:latin typeface="Calibri" panose="020F0502020204030204"/>
              <a:ea typeface="+mn-ea"/>
              <a:cs typeface="+mn-cs"/>
            </a:rPr>
            <a:t>Listaa</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mitä</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uhkia</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valmistuksen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sisäisiin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kieroihin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kohdistuu</a:t>
          </a:r>
          <a:r>
            <a:rPr lang="en-US" sz="1200" i="1" kern="1200" dirty="0">
              <a:solidFill>
                <a:schemeClr val="bg1"/>
              </a:solidFill>
              <a:latin typeface="Calibri" panose="020F0502020204030204"/>
              <a:ea typeface="+mn-ea"/>
              <a:cs typeface="+mn-cs"/>
            </a:rPr>
            <a:t>?</a:t>
          </a:r>
        </a:p>
        <a:p>
          <a:pPr algn="r"/>
          <a:endParaRPr lang="fi-FI" sz="1200" i="0" kern="1200" dirty="0">
            <a:solidFill>
              <a:schemeClr val="tx1"/>
            </a:solidFill>
            <a:latin typeface="Calibri" panose="020F0502020204030204"/>
            <a:ea typeface="+mn-ea"/>
            <a:cs typeface="+mn-cs"/>
          </a:endParaRPr>
        </a:p>
        <a:p>
          <a:pPr algn="r"/>
          <a:r>
            <a:rPr lang="fi-FI" sz="1000" i="0" kern="1200" dirty="0">
              <a:solidFill>
                <a:schemeClr val="tx1"/>
              </a:solidFill>
              <a:latin typeface="Calibri" panose="020F0502020204030204"/>
              <a:ea typeface="+mn-ea"/>
              <a:cs typeface="+mn-cs"/>
            </a:rPr>
            <a:t>.</a:t>
          </a:r>
        </a:p>
      </dgm:t>
    </dgm:pt>
    <dgm:pt modelId="{7074F07E-B987-4AF5-AA53-4352904DE2B4}" type="parTrans" cxnId="{63EC7134-C215-4893-AAB4-7F9ADDC4F2C2}">
      <dgm:prSet/>
      <dgm:spPr/>
      <dgm:t>
        <a:bodyPr/>
        <a:lstStyle/>
        <a:p>
          <a:endParaRPr lang="fi-FI"/>
        </a:p>
      </dgm:t>
    </dgm:pt>
    <dgm:pt modelId="{A42AE894-9D50-4637-B728-A07C2E9F89FF}" type="sibTrans" cxnId="{63EC7134-C215-4893-AAB4-7F9ADDC4F2C2}">
      <dgm:prSet/>
      <dgm:spPr/>
      <dgm:t>
        <a:bodyPr/>
        <a:lstStyle/>
        <a:p>
          <a:endParaRPr lang="fi-FI"/>
        </a:p>
      </dgm:t>
    </dgm:pt>
    <dgm:pt modelId="{6A350006-4267-4759-B311-2B3D79038C64}" type="pres">
      <dgm:prSet presAssocID="{4C63ADFC-F42F-49F1-BED3-9246C539D3AC}" presName="matrix" presStyleCnt="0">
        <dgm:presLayoutVars>
          <dgm:chMax val="1"/>
          <dgm:dir/>
          <dgm:resizeHandles val="exact"/>
        </dgm:presLayoutVars>
      </dgm:prSet>
      <dgm:spPr/>
    </dgm:pt>
    <dgm:pt modelId="{EF25A9B9-651B-458D-98A9-7E30198026AE}" type="pres">
      <dgm:prSet presAssocID="{4C63ADFC-F42F-49F1-BED3-9246C539D3AC}" presName="axisShape" presStyleLbl="bgShp" presStyleIdx="0" presStyleCnt="1"/>
      <dgm:spPr/>
    </dgm:pt>
    <dgm:pt modelId="{CBB9D4B5-2B37-4741-81BE-91EE3A6A53A0}" type="pres">
      <dgm:prSet presAssocID="{4C63ADFC-F42F-49F1-BED3-9246C539D3AC}" presName="rect1" presStyleLbl="node1" presStyleIdx="0" presStyleCnt="4">
        <dgm:presLayoutVars>
          <dgm:chMax val="0"/>
          <dgm:chPref val="0"/>
          <dgm:bulletEnabled val="1"/>
        </dgm:presLayoutVars>
      </dgm:prSet>
      <dgm:spPr/>
    </dgm:pt>
    <dgm:pt modelId="{5BD0CD01-0B90-4376-BAAA-C85F9832EC45}" type="pres">
      <dgm:prSet presAssocID="{4C63ADFC-F42F-49F1-BED3-9246C539D3AC}" presName="rect2" presStyleLbl="node1" presStyleIdx="1" presStyleCnt="4">
        <dgm:presLayoutVars>
          <dgm:chMax val="0"/>
          <dgm:chPref val="0"/>
          <dgm:bulletEnabled val="1"/>
        </dgm:presLayoutVars>
      </dgm:prSet>
      <dgm:spPr/>
    </dgm:pt>
    <dgm:pt modelId="{6E8CDBFC-1FCC-4C6D-896C-97C3E71EA7D3}" type="pres">
      <dgm:prSet presAssocID="{4C63ADFC-F42F-49F1-BED3-9246C539D3AC}" presName="rect3" presStyleLbl="node1" presStyleIdx="2" presStyleCnt="4">
        <dgm:presLayoutVars>
          <dgm:chMax val="0"/>
          <dgm:chPref val="0"/>
          <dgm:bulletEnabled val="1"/>
        </dgm:presLayoutVars>
      </dgm:prSet>
      <dgm:spPr/>
    </dgm:pt>
    <dgm:pt modelId="{E6E7949A-85E3-4ABD-BFF9-A5B17DC11826}" type="pres">
      <dgm:prSet presAssocID="{4C63ADFC-F42F-49F1-BED3-9246C539D3AC}" presName="rect4" presStyleLbl="node1" presStyleIdx="3" presStyleCnt="4">
        <dgm:presLayoutVars>
          <dgm:chMax val="0"/>
          <dgm:chPref val="0"/>
          <dgm:bulletEnabled val="1"/>
        </dgm:presLayoutVars>
      </dgm:prSet>
      <dgm:spPr/>
    </dgm:pt>
  </dgm:ptLst>
  <dgm:cxnLst>
    <dgm:cxn modelId="{B82D7517-10D9-46F5-8B55-D7E5A6213214}" srcId="{4C63ADFC-F42F-49F1-BED3-9246C539D3AC}" destId="{8B53B85E-B4CB-4039-ADA3-3B0E50D65B86}" srcOrd="2" destOrd="0" parTransId="{65C843AA-71E9-44CB-9E56-54C0F22C873D}" sibTransId="{E16BCD26-AFA8-4884-9E10-E0A52AF12205}"/>
    <dgm:cxn modelId="{63EC7134-C215-4893-AAB4-7F9ADDC4F2C2}" srcId="{4C63ADFC-F42F-49F1-BED3-9246C539D3AC}" destId="{B345A833-7F8B-4F77-B00E-068E1AAF3CE8}" srcOrd="3" destOrd="0" parTransId="{7074F07E-B987-4AF5-AA53-4352904DE2B4}" sibTransId="{A42AE894-9D50-4637-B728-A07C2E9F89FF}"/>
    <dgm:cxn modelId="{FF404844-C0DF-4FA1-8D92-71AA3E1C340F}" type="presOf" srcId="{8B53B85E-B4CB-4039-ADA3-3B0E50D65B86}" destId="{6E8CDBFC-1FCC-4C6D-896C-97C3E71EA7D3}" srcOrd="0" destOrd="0" presId="urn:microsoft.com/office/officeart/2005/8/layout/matrix2"/>
    <dgm:cxn modelId="{5EB16446-4CC2-4FA3-A91D-38A33E1005CC}" srcId="{4C63ADFC-F42F-49F1-BED3-9246C539D3AC}" destId="{F4AE403C-7D55-4147-B74F-11D63C9B0AF1}" srcOrd="0" destOrd="0" parTransId="{BFCD5568-3721-498A-8DF6-3C8E4C58E35A}" sibTransId="{3E7D5C46-2086-409A-8EF1-C12B4F49DEF2}"/>
    <dgm:cxn modelId="{266A455A-6F28-476F-9621-26BBD734DA8F}" srcId="{4C63ADFC-F42F-49F1-BED3-9246C539D3AC}" destId="{16E854E7-03F0-45F9-A286-1A8D059DB6EF}" srcOrd="1" destOrd="0" parTransId="{419E4C75-6758-4525-8DB8-0A2B9FC2408C}" sibTransId="{2D81B6B2-74C2-419C-AAFA-F5EDE598B993}"/>
    <dgm:cxn modelId="{8CE0F980-8D94-4801-B47F-6BA500C5A214}" type="presOf" srcId="{16E854E7-03F0-45F9-A286-1A8D059DB6EF}" destId="{5BD0CD01-0B90-4376-BAAA-C85F9832EC45}" srcOrd="0" destOrd="0" presId="urn:microsoft.com/office/officeart/2005/8/layout/matrix2"/>
    <dgm:cxn modelId="{648183B8-873F-40C3-A138-5436BC7E9BEC}" type="presOf" srcId="{B345A833-7F8B-4F77-B00E-068E1AAF3CE8}" destId="{E6E7949A-85E3-4ABD-BFF9-A5B17DC11826}" srcOrd="0" destOrd="0" presId="urn:microsoft.com/office/officeart/2005/8/layout/matrix2"/>
    <dgm:cxn modelId="{EA9963C7-6259-451B-8F0A-27CBEC605B11}" type="presOf" srcId="{4C63ADFC-F42F-49F1-BED3-9246C539D3AC}" destId="{6A350006-4267-4759-B311-2B3D79038C64}" srcOrd="0" destOrd="0" presId="urn:microsoft.com/office/officeart/2005/8/layout/matrix2"/>
    <dgm:cxn modelId="{841E5DF5-6DD4-40A3-AD41-619390BF1845}" type="presOf" srcId="{F4AE403C-7D55-4147-B74F-11D63C9B0AF1}" destId="{CBB9D4B5-2B37-4741-81BE-91EE3A6A53A0}" srcOrd="0" destOrd="0" presId="urn:microsoft.com/office/officeart/2005/8/layout/matrix2"/>
    <dgm:cxn modelId="{5C64982F-9D47-4C32-AB33-CD5DEE1091F1}" type="presParOf" srcId="{6A350006-4267-4759-B311-2B3D79038C64}" destId="{EF25A9B9-651B-458D-98A9-7E30198026AE}" srcOrd="0" destOrd="0" presId="urn:microsoft.com/office/officeart/2005/8/layout/matrix2"/>
    <dgm:cxn modelId="{7A4E1997-EBBB-4B2F-AABA-0A90DD801EF6}" type="presParOf" srcId="{6A350006-4267-4759-B311-2B3D79038C64}" destId="{CBB9D4B5-2B37-4741-81BE-91EE3A6A53A0}" srcOrd="1" destOrd="0" presId="urn:microsoft.com/office/officeart/2005/8/layout/matrix2"/>
    <dgm:cxn modelId="{81905BB4-843E-40EF-80F4-D1C0EF0E9852}" type="presParOf" srcId="{6A350006-4267-4759-B311-2B3D79038C64}" destId="{5BD0CD01-0B90-4376-BAAA-C85F9832EC45}" srcOrd="2" destOrd="0" presId="urn:microsoft.com/office/officeart/2005/8/layout/matrix2"/>
    <dgm:cxn modelId="{60E8A8BB-22EB-4BA9-AF28-B5DBB29CB494}" type="presParOf" srcId="{6A350006-4267-4759-B311-2B3D79038C64}" destId="{6E8CDBFC-1FCC-4C6D-896C-97C3E71EA7D3}" srcOrd="3" destOrd="0" presId="urn:microsoft.com/office/officeart/2005/8/layout/matrix2"/>
    <dgm:cxn modelId="{8C290565-EF03-4998-BF05-CDED765D424D}" type="presParOf" srcId="{6A350006-4267-4759-B311-2B3D79038C64}" destId="{E6E7949A-85E3-4ABD-BFF9-A5B17DC1182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0" y="0"/>
          <a:ext cx="2595879" cy="259587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Meesan</a:t>
          </a:r>
          <a:r>
            <a:rPr lang="en-US" sz="1400" kern="1200" dirty="0"/>
            <a:t> </a:t>
          </a:r>
          <a:r>
            <a:rPr lang="en-US" sz="1400" kern="1200" dirty="0" err="1"/>
            <a:t>poltto</a:t>
          </a:r>
          <a:endParaRPr lang="en-US" sz="1400" kern="1200" dirty="0"/>
        </a:p>
      </dsp:txBody>
      <dsp:txXfrm>
        <a:off x="432646" y="432646"/>
        <a:ext cx="1730586" cy="1730586"/>
      </dsp:txXfrm>
    </dsp:sp>
    <dsp:sp modelId="{3C5873D7-CC8B-415C-9944-41CAB28F684E}">
      <dsp:nvSpPr>
        <dsp:cNvPr id="0" name=""/>
        <dsp:cNvSpPr/>
      </dsp:nvSpPr>
      <dsp:spPr>
        <a:xfrm>
          <a:off x="-142697" y="-160822"/>
          <a:ext cx="2917274" cy="2917274"/>
        </a:xfrm>
        <a:prstGeom prst="circularArrow">
          <a:avLst>
            <a:gd name="adj1" fmla="val 5085"/>
            <a:gd name="adj2" fmla="val 327528"/>
            <a:gd name="adj3" fmla="val 15824795"/>
            <a:gd name="adj4" fmla="val 16247677"/>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BC06-17ED-4292-8CF6-2F3A57B0ED23}">
      <dsp:nvSpPr>
        <dsp:cNvPr id="0" name=""/>
        <dsp:cNvSpPr/>
      </dsp:nvSpPr>
      <dsp:spPr>
        <a:xfrm>
          <a:off x="0" y="411797"/>
          <a:ext cx="5463539" cy="5463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Kiertotalousajattelun</a:t>
          </a:r>
          <a:r>
            <a:rPr lang="en-US" sz="1200" kern="1200" dirty="0">
              <a:solidFill>
                <a:schemeClr val="tx1"/>
              </a:solidFill>
            </a:rPr>
            <a:t> </a:t>
          </a:r>
          <a:r>
            <a:rPr lang="en-US" sz="1200" kern="1200" dirty="0" err="1">
              <a:solidFill>
                <a:schemeClr val="tx1"/>
              </a:solidFill>
            </a:rPr>
            <a:t>mukainen</a:t>
          </a:r>
          <a:r>
            <a:rPr lang="en-US" sz="1200" kern="1200" dirty="0">
              <a:solidFill>
                <a:schemeClr val="tx1"/>
              </a:solidFill>
            </a:rPr>
            <a:t> </a:t>
          </a:r>
          <a:r>
            <a:rPr lang="en-US" sz="1200" kern="1200" dirty="0" err="1">
              <a:solidFill>
                <a:schemeClr val="tx1"/>
              </a:solidFill>
            </a:rPr>
            <a:t>pakkaus</a:t>
          </a:r>
          <a:endParaRPr lang="en-US" sz="1200" kern="1200" dirty="0">
            <a:solidFill>
              <a:schemeClr val="tx1"/>
            </a:solidFill>
          </a:endParaRPr>
        </a:p>
      </dsp:txBody>
      <dsp:txXfrm>
        <a:off x="1707356" y="684974"/>
        <a:ext cx="2048827" cy="546354"/>
      </dsp:txXfrm>
    </dsp:sp>
    <dsp:sp modelId="{3A2151CA-BCB3-4F26-8930-3B0D98F5FB17}">
      <dsp:nvSpPr>
        <dsp:cNvPr id="0" name=""/>
        <dsp:cNvSpPr/>
      </dsp:nvSpPr>
      <dsp:spPr>
        <a:xfrm>
          <a:off x="409765" y="1231328"/>
          <a:ext cx="4644009" cy="4644009"/>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Loppukäyttäjä</a:t>
          </a:r>
          <a:r>
            <a:rPr lang="en-US" sz="1200" kern="1200" dirty="0">
              <a:solidFill>
                <a:schemeClr val="tx1"/>
              </a:solidFill>
            </a:rPr>
            <a:t> (</a:t>
          </a:r>
          <a:r>
            <a:rPr lang="en-US" sz="1200" kern="1200" dirty="0" err="1">
              <a:solidFill>
                <a:schemeClr val="tx1"/>
              </a:solidFill>
            </a:rPr>
            <a:t>kuluttaja</a:t>
          </a:r>
          <a:r>
            <a:rPr lang="en-US" sz="1200" kern="1200" dirty="0">
              <a:solidFill>
                <a:schemeClr val="tx1"/>
              </a:solidFill>
            </a:rPr>
            <a:t>)</a:t>
          </a:r>
        </a:p>
      </dsp:txBody>
      <dsp:txXfrm>
        <a:off x="1730405" y="1498359"/>
        <a:ext cx="2002728" cy="534061"/>
      </dsp:txXfrm>
    </dsp:sp>
    <dsp:sp modelId="{B0A83D94-FD05-4195-9250-8B53C9857094}">
      <dsp:nvSpPr>
        <dsp:cNvPr id="0" name=""/>
        <dsp:cNvSpPr/>
      </dsp:nvSpPr>
      <dsp:spPr>
        <a:xfrm>
          <a:off x="819530" y="2050859"/>
          <a:ext cx="3824478" cy="382447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Myyntikanava</a:t>
          </a:r>
          <a:r>
            <a:rPr lang="en-US" sz="1200" kern="1200" dirty="0">
              <a:solidFill>
                <a:schemeClr val="tx1"/>
              </a:solidFill>
            </a:rPr>
            <a:t> ja </a:t>
          </a:r>
          <a:r>
            <a:rPr lang="en-US" sz="1200" kern="1200" dirty="0" err="1">
              <a:solidFill>
                <a:schemeClr val="tx1"/>
              </a:solidFill>
            </a:rPr>
            <a:t>toimitustavat</a:t>
          </a:r>
          <a:r>
            <a:rPr lang="en-US" sz="1200" kern="1200" dirty="0">
              <a:solidFill>
                <a:schemeClr val="tx1"/>
              </a:solidFill>
            </a:rPr>
            <a:t> (</a:t>
          </a:r>
          <a:r>
            <a:rPr lang="en-US" sz="1200" kern="1200" dirty="0" err="1">
              <a:solidFill>
                <a:schemeClr val="tx1"/>
              </a:solidFill>
            </a:rPr>
            <a:t>logistiikka</a:t>
          </a:r>
          <a:r>
            <a:rPr lang="en-US" sz="1200" kern="1200" dirty="0"/>
            <a:t>)</a:t>
          </a:r>
        </a:p>
      </dsp:txBody>
      <dsp:txXfrm>
        <a:off x="1742186" y="2314748"/>
        <a:ext cx="1979167" cy="527777"/>
      </dsp:txXfrm>
    </dsp:sp>
    <dsp:sp modelId="{A366E3E0-8BF8-40FD-89A4-85B504B4D190}">
      <dsp:nvSpPr>
        <dsp:cNvPr id="0" name=""/>
        <dsp:cNvSpPr/>
      </dsp:nvSpPr>
      <dsp:spPr>
        <a:xfrm>
          <a:off x="1229296" y="2870390"/>
          <a:ext cx="3004947" cy="3004947"/>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Pakkauksen</a:t>
          </a:r>
          <a:r>
            <a:rPr lang="en-US" sz="1200" kern="1200" dirty="0">
              <a:solidFill>
                <a:schemeClr val="tx1"/>
              </a:solidFill>
            </a:rPr>
            <a:t> </a:t>
          </a:r>
          <a:r>
            <a:rPr lang="en-US" sz="1200" kern="1200" dirty="0" err="1">
              <a:solidFill>
                <a:schemeClr val="tx1"/>
              </a:solidFill>
            </a:rPr>
            <a:t>valmistaja</a:t>
          </a:r>
          <a:r>
            <a:rPr lang="en-US" sz="1200" kern="1200" dirty="0">
              <a:solidFill>
                <a:schemeClr val="tx1"/>
              </a:solidFill>
            </a:rPr>
            <a:t> (</a:t>
          </a:r>
          <a:r>
            <a:rPr lang="en-US" sz="1200" kern="1200" dirty="0" err="1">
              <a:solidFill>
                <a:schemeClr val="tx1"/>
              </a:solidFill>
            </a:rPr>
            <a:t>tekniset</a:t>
          </a:r>
          <a:r>
            <a:rPr lang="en-US" sz="1200" kern="1200" dirty="0">
              <a:solidFill>
                <a:schemeClr val="tx1"/>
              </a:solidFill>
            </a:rPr>
            <a:t> </a:t>
          </a:r>
          <a:r>
            <a:rPr lang="en-US" sz="1200" kern="1200" dirty="0" err="1">
              <a:solidFill>
                <a:schemeClr val="tx1"/>
              </a:solidFill>
            </a:rPr>
            <a:t>rajoitteet</a:t>
          </a:r>
          <a:r>
            <a:rPr lang="en-US" sz="1200" kern="1200" dirty="0">
              <a:solidFill>
                <a:schemeClr val="tx1"/>
              </a:solidFill>
            </a:rPr>
            <a:t>, </a:t>
          </a:r>
          <a:r>
            <a:rPr lang="en-US" sz="1200" kern="1200" dirty="0" err="1">
              <a:solidFill>
                <a:schemeClr val="tx1"/>
              </a:solidFill>
            </a:rPr>
            <a:t>materiaalit</a:t>
          </a:r>
          <a:r>
            <a:rPr lang="en-US" sz="1200" kern="1200" dirty="0">
              <a:solidFill>
                <a:schemeClr val="tx1"/>
              </a:solidFill>
            </a:rPr>
            <a:t>)</a:t>
          </a:r>
        </a:p>
      </dsp:txBody>
      <dsp:txXfrm>
        <a:off x="1920434" y="3140835"/>
        <a:ext cx="1622671" cy="540890"/>
      </dsp:txXfrm>
    </dsp:sp>
    <dsp:sp modelId="{828E1DC6-E182-4448-B64B-2FD8E5C8F95C}">
      <dsp:nvSpPr>
        <dsp:cNvPr id="0" name=""/>
        <dsp:cNvSpPr/>
      </dsp:nvSpPr>
      <dsp:spPr>
        <a:xfrm>
          <a:off x="1639062" y="3689921"/>
          <a:ext cx="2185416" cy="218541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Pakkaaja</a:t>
          </a:r>
          <a:r>
            <a:rPr lang="en-US" sz="1200" kern="1200" dirty="0"/>
            <a:t> (</a:t>
          </a:r>
          <a:r>
            <a:rPr lang="en-US" sz="1200" kern="1200" dirty="0" err="1"/>
            <a:t>brändin</a:t>
          </a:r>
          <a:r>
            <a:rPr lang="en-US" sz="1200" kern="1200" dirty="0"/>
            <a:t> </a:t>
          </a:r>
          <a:r>
            <a:rPr lang="en-US" sz="1200" kern="1200" dirty="0" err="1"/>
            <a:t>omistaja</a:t>
          </a:r>
          <a:r>
            <a:rPr lang="en-US" sz="1200" kern="1200" dirty="0"/>
            <a:t>)</a:t>
          </a:r>
        </a:p>
      </dsp:txBody>
      <dsp:txXfrm>
        <a:off x="1959108" y="4236275"/>
        <a:ext cx="1545322" cy="10927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BC06-17ED-4292-8CF6-2F3A57B0ED23}">
      <dsp:nvSpPr>
        <dsp:cNvPr id="0" name=""/>
        <dsp:cNvSpPr/>
      </dsp:nvSpPr>
      <dsp:spPr>
        <a:xfrm>
          <a:off x="0" y="411797"/>
          <a:ext cx="5463539" cy="5463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Kiertotalousajattelun</a:t>
          </a:r>
          <a:r>
            <a:rPr lang="en-US" sz="1200" kern="1200" dirty="0">
              <a:solidFill>
                <a:schemeClr val="tx1"/>
              </a:solidFill>
            </a:rPr>
            <a:t> </a:t>
          </a:r>
          <a:r>
            <a:rPr lang="en-US" sz="1200" kern="1200" dirty="0" err="1">
              <a:solidFill>
                <a:schemeClr val="tx1"/>
              </a:solidFill>
            </a:rPr>
            <a:t>mukainen</a:t>
          </a:r>
          <a:r>
            <a:rPr lang="en-US" sz="1200" kern="1200" dirty="0">
              <a:solidFill>
                <a:schemeClr val="tx1"/>
              </a:solidFill>
            </a:rPr>
            <a:t> </a:t>
          </a:r>
          <a:r>
            <a:rPr lang="en-US" sz="1200" kern="1200" dirty="0" err="1">
              <a:solidFill>
                <a:schemeClr val="tx1"/>
              </a:solidFill>
            </a:rPr>
            <a:t>pakkaus</a:t>
          </a:r>
          <a:endParaRPr lang="en-US" sz="1200" kern="1200" dirty="0">
            <a:solidFill>
              <a:schemeClr val="tx1"/>
            </a:solidFill>
          </a:endParaRPr>
        </a:p>
      </dsp:txBody>
      <dsp:txXfrm>
        <a:off x="1707356" y="684974"/>
        <a:ext cx="2048827" cy="546354"/>
      </dsp:txXfrm>
    </dsp:sp>
    <dsp:sp modelId="{3A2151CA-BCB3-4F26-8930-3B0D98F5FB17}">
      <dsp:nvSpPr>
        <dsp:cNvPr id="0" name=""/>
        <dsp:cNvSpPr/>
      </dsp:nvSpPr>
      <dsp:spPr>
        <a:xfrm>
          <a:off x="409765" y="1231328"/>
          <a:ext cx="4644009" cy="4644009"/>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Loppukäyttäjä</a:t>
          </a:r>
          <a:r>
            <a:rPr lang="en-US" sz="1200" kern="1200" dirty="0">
              <a:solidFill>
                <a:schemeClr val="tx1"/>
              </a:solidFill>
            </a:rPr>
            <a:t> (</a:t>
          </a:r>
          <a:r>
            <a:rPr lang="en-US" sz="1200" kern="1200" dirty="0" err="1">
              <a:solidFill>
                <a:schemeClr val="tx1"/>
              </a:solidFill>
            </a:rPr>
            <a:t>kuluttaja</a:t>
          </a:r>
          <a:r>
            <a:rPr lang="en-US" sz="1200" kern="1200" dirty="0">
              <a:solidFill>
                <a:schemeClr val="tx1"/>
              </a:solidFill>
            </a:rPr>
            <a:t>)</a:t>
          </a:r>
        </a:p>
      </dsp:txBody>
      <dsp:txXfrm>
        <a:off x="1730405" y="1498359"/>
        <a:ext cx="2002728" cy="534061"/>
      </dsp:txXfrm>
    </dsp:sp>
    <dsp:sp modelId="{B0A83D94-FD05-4195-9250-8B53C9857094}">
      <dsp:nvSpPr>
        <dsp:cNvPr id="0" name=""/>
        <dsp:cNvSpPr/>
      </dsp:nvSpPr>
      <dsp:spPr>
        <a:xfrm>
          <a:off x="819530" y="2050859"/>
          <a:ext cx="3824478" cy="382447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Myyntikanava</a:t>
          </a:r>
          <a:r>
            <a:rPr lang="en-US" sz="1200" kern="1200" dirty="0">
              <a:solidFill>
                <a:schemeClr val="tx1"/>
              </a:solidFill>
            </a:rPr>
            <a:t> ja </a:t>
          </a:r>
          <a:r>
            <a:rPr lang="en-US" sz="1200" kern="1200" dirty="0" err="1">
              <a:solidFill>
                <a:schemeClr val="tx1"/>
              </a:solidFill>
            </a:rPr>
            <a:t>toimitustavat</a:t>
          </a:r>
          <a:r>
            <a:rPr lang="en-US" sz="1200" kern="1200" dirty="0">
              <a:solidFill>
                <a:schemeClr val="tx1"/>
              </a:solidFill>
            </a:rPr>
            <a:t> (</a:t>
          </a:r>
          <a:r>
            <a:rPr lang="en-US" sz="1200" kern="1200" dirty="0" err="1">
              <a:solidFill>
                <a:schemeClr val="tx1"/>
              </a:solidFill>
            </a:rPr>
            <a:t>logistiikka</a:t>
          </a:r>
          <a:r>
            <a:rPr lang="en-US" sz="1200" kern="1200" dirty="0">
              <a:solidFill>
                <a:schemeClr val="tx1"/>
              </a:solidFill>
            </a:rPr>
            <a:t>)</a:t>
          </a:r>
        </a:p>
      </dsp:txBody>
      <dsp:txXfrm>
        <a:off x="1742186" y="2314748"/>
        <a:ext cx="1979167" cy="527777"/>
      </dsp:txXfrm>
    </dsp:sp>
    <dsp:sp modelId="{A366E3E0-8BF8-40FD-89A4-85B504B4D190}">
      <dsp:nvSpPr>
        <dsp:cNvPr id="0" name=""/>
        <dsp:cNvSpPr/>
      </dsp:nvSpPr>
      <dsp:spPr>
        <a:xfrm>
          <a:off x="1229296" y="2870390"/>
          <a:ext cx="3004947" cy="3004947"/>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Pakkauksen</a:t>
          </a:r>
          <a:r>
            <a:rPr lang="en-US" sz="1200" kern="1200" dirty="0">
              <a:solidFill>
                <a:schemeClr val="tx1"/>
              </a:solidFill>
            </a:rPr>
            <a:t> </a:t>
          </a:r>
          <a:r>
            <a:rPr lang="en-US" sz="1200" kern="1200" dirty="0" err="1">
              <a:solidFill>
                <a:schemeClr val="tx1"/>
              </a:solidFill>
            </a:rPr>
            <a:t>valmistaja</a:t>
          </a:r>
          <a:r>
            <a:rPr lang="en-US" sz="1200" kern="1200" dirty="0">
              <a:solidFill>
                <a:schemeClr val="tx1"/>
              </a:solidFill>
            </a:rPr>
            <a:t> (</a:t>
          </a:r>
          <a:r>
            <a:rPr lang="en-US" sz="1200" kern="1200" dirty="0" err="1">
              <a:solidFill>
                <a:schemeClr val="tx1"/>
              </a:solidFill>
            </a:rPr>
            <a:t>tekniset</a:t>
          </a:r>
          <a:r>
            <a:rPr lang="en-US" sz="1200" kern="1200" dirty="0">
              <a:solidFill>
                <a:schemeClr val="tx1"/>
              </a:solidFill>
            </a:rPr>
            <a:t> </a:t>
          </a:r>
          <a:r>
            <a:rPr lang="en-US" sz="1200" kern="1200" dirty="0" err="1">
              <a:solidFill>
                <a:schemeClr val="tx1"/>
              </a:solidFill>
            </a:rPr>
            <a:t>rajoitteet</a:t>
          </a:r>
          <a:r>
            <a:rPr lang="en-US" sz="1200" kern="1200" dirty="0">
              <a:solidFill>
                <a:schemeClr val="tx1"/>
              </a:solidFill>
            </a:rPr>
            <a:t>, </a:t>
          </a:r>
          <a:r>
            <a:rPr lang="en-US" sz="1200" kern="1200" dirty="0" err="1">
              <a:solidFill>
                <a:schemeClr val="tx1"/>
              </a:solidFill>
            </a:rPr>
            <a:t>materiaalit</a:t>
          </a:r>
          <a:r>
            <a:rPr lang="en-US" sz="1200" kern="1200" dirty="0">
              <a:solidFill>
                <a:schemeClr val="tx1"/>
              </a:solidFill>
            </a:rPr>
            <a:t>)</a:t>
          </a:r>
        </a:p>
      </dsp:txBody>
      <dsp:txXfrm>
        <a:off x="1920434" y="3140835"/>
        <a:ext cx="1622671" cy="540890"/>
      </dsp:txXfrm>
    </dsp:sp>
    <dsp:sp modelId="{828E1DC6-E182-4448-B64B-2FD8E5C8F95C}">
      <dsp:nvSpPr>
        <dsp:cNvPr id="0" name=""/>
        <dsp:cNvSpPr/>
      </dsp:nvSpPr>
      <dsp:spPr>
        <a:xfrm>
          <a:off x="1639062" y="3689921"/>
          <a:ext cx="2185416" cy="218541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Pakkaaja</a:t>
          </a:r>
          <a:r>
            <a:rPr lang="en-US" sz="1200" kern="1200" dirty="0"/>
            <a:t> (</a:t>
          </a:r>
          <a:r>
            <a:rPr lang="en-US" sz="1200" kern="1200" dirty="0" err="1"/>
            <a:t>brändin</a:t>
          </a:r>
          <a:r>
            <a:rPr lang="en-US" sz="1200" kern="1200" dirty="0"/>
            <a:t> </a:t>
          </a:r>
          <a:r>
            <a:rPr lang="en-US" sz="1200" kern="1200" dirty="0" err="1"/>
            <a:t>omistaja</a:t>
          </a:r>
          <a:r>
            <a:rPr lang="en-US" sz="1200" kern="1200" dirty="0"/>
            <a:t>)</a:t>
          </a:r>
        </a:p>
      </dsp:txBody>
      <dsp:txXfrm>
        <a:off x="1959108" y="4236275"/>
        <a:ext cx="1545322" cy="10927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BC06-17ED-4292-8CF6-2F3A57B0ED23}">
      <dsp:nvSpPr>
        <dsp:cNvPr id="0" name=""/>
        <dsp:cNvSpPr/>
      </dsp:nvSpPr>
      <dsp:spPr>
        <a:xfrm>
          <a:off x="0" y="411797"/>
          <a:ext cx="5463539" cy="5463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Kiertotalousajattelun</a:t>
          </a:r>
          <a:r>
            <a:rPr lang="en-US" sz="1200" kern="1200" dirty="0">
              <a:solidFill>
                <a:schemeClr val="tx1"/>
              </a:solidFill>
            </a:rPr>
            <a:t> </a:t>
          </a:r>
          <a:r>
            <a:rPr lang="en-US" sz="1200" kern="1200" dirty="0" err="1">
              <a:solidFill>
                <a:schemeClr val="tx1"/>
              </a:solidFill>
            </a:rPr>
            <a:t>mukainen</a:t>
          </a:r>
          <a:r>
            <a:rPr lang="en-US" sz="1200" kern="1200" dirty="0">
              <a:solidFill>
                <a:schemeClr val="tx1"/>
              </a:solidFill>
            </a:rPr>
            <a:t> </a:t>
          </a:r>
          <a:r>
            <a:rPr lang="en-US" sz="1200" kern="1200" dirty="0" err="1">
              <a:solidFill>
                <a:schemeClr val="tx1"/>
              </a:solidFill>
            </a:rPr>
            <a:t>pakkaus</a:t>
          </a:r>
          <a:endParaRPr lang="en-US" sz="1200" kern="1200" dirty="0">
            <a:solidFill>
              <a:schemeClr val="tx1"/>
            </a:solidFill>
          </a:endParaRPr>
        </a:p>
      </dsp:txBody>
      <dsp:txXfrm>
        <a:off x="1707356" y="684974"/>
        <a:ext cx="2048827" cy="546354"/>
      </dsp:txXfrm>
    </dsp:sp>
    <dsp:sp modelId="{3A2151CA-BCB3-4F26-8930-3B0D98F5FB17}">
      <dsp:nvSpPr>
        <dsp:cNvPr id="0" name=""/>
        <dsp:cNvSpPr/>
      </dsp:nvSpPr>
      <dsp:spPr>
        <a:xfrm>
          <a:off x="409765" y="1231328"/>
          <a:ext cx="4644009" cy="4644009"/>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Loppukäyttäjä</a:t>
          </a:r>
          <a:r>
            <a:rPr lang="en-US" sz="1200" kern="1200" dirty="0">
              <a:solidFill>
                <a:schemeClr val="tx1"/>
              </a:solidFill>
            </a:rPr>
            <a:t> (</a:t>
          </a:r>
          <a:r>
            <a:rPr lang="en-US" sz="1200" kern="1200" dirty="0" err="1">
              <a:solidFill>
                <a:schemeClr val="tx1"/>
              </a:solidFill>
            </a:rPr>
            <a:t>kuluttaja</a:t>
          </a:r>
          <a:r>
            <a:rPr lang="en-US" sz="1200" kern="1200" dirty="0">
              <a:solidFill>
                <a:schemeClr val="tx1"/>
              </a:solidFill>
            </a:rPr>
            <a:t>)</a:t>
          </a:r>
        </a:p>
      </dsp:txBody>
      <dsp:txXfrm>
        <a:off x="1730405" y="1498359"/>
        <a:ext cx="2002728" cy="534061"/>
      </dsp:txXfrm>
    </dsp:sp>
    <dsp:sp modelId="{B0A83D94-FD05-4195-9250-8B53C9857094}">
      <dsp:nvSpPr>
        <dsp:cNvPr id="0" name=""/>
        <dsp:cNvSpPr/>
      </dsp:nvSpPr>
      <dsp:spPr>
        <a:xfrm>
          <a:off x="819530" y="2050859"/>
          <a:ext cx="3824478" cy="382447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Myyntikanava</a:t>
          </a:r>
          <a:r>
            <a:rPr lang="en-US" sz="1200" kern="1200" dirty="0">
              <a:solidFill>
                <a:schemeClr val="tx1"/>
              </a:solidFill>
            </a:rPr>
            <a:t> ja </a:t>
          </a:r>
          <a:r>
            <a:rPr lang="en-US" sz="1200" kern="1200" dirty="0" err="1">
              <a:solidFill>
                <a:schemeClr val="tx1"/>
              </a:solidFill>
            </a:rPr>
            <a:t>toimitustavat</a:t>
          </a:r>
          <a:r>
            <a:rPr lang="en-US" sz="1200" kern="1200" dirty="0">
              <a:solidFill>
                <a:schemeClr val="tx1"/>
              </a:solidFill>
            </a:rPr>
            <a:t> (</a:t>
          </a:r>
          <a:r>
            <a:rPr lang="en-US" sz="1200" kern="1200" dirty="0" err="1">
              <a:solidFill>
                <a:schemeClr val="tx1"/>
              </a:solidFill>
            </a:rPr>
            <a:t>logistiikka</a:t>
          </a:r>
          <a:r>
            <a:rPr lang="en-US" sz="1200" kern="1200" dirty="0">
              <a:solidFill>
                <a:schemeClr val="tx1"/>
              </a:solidFill>
            </a:rPr>
            <a:t>)</a:t>
          </a:r>
        </a:p>
      </dsp:txBody>
      <dsp:txXfrm>
        <a:off x="1742186" y="2314748"/>
        <a:ext cx="1979167" cy="527777"/>
      </dsp:txXfrm>
    </dsp:sp>
    <dsp:sp modelId="{A366E3E0-8BF8-40FD-89A4-85B504B4D190}">
      <dsp:nvSpPr>
        <dsp:cNvPr id="0" name=""/>
        <dsp:cNvSpPr/>
      </dsp:nvSpPr>
      <dsp:spPr>
        <a:xfrm>
          <a:off x="1229296" y="2870390"/>
          <a:ext cx="3004947" cy="3004947"/>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Pakkauksen</a:t>
          </a:r>
          <a:r>
            <a:rPr lang="en-US" sz="1200" kern="1200" dirty="0">
              <a:solidFill>
                <a:schemeClr val="tx1"/>
              </a:solidFill>
            </a:rPr>
            <a:t> </a:t>
          </a:r>
          <a:r>
            <a:rPr lang="en-US" sz="1200" kern="1200" dirty="0" err="1">
              <a:solidFill>
                <a:schemeClr val="tx1"/>
              </a:solidFill>
            </a:rPr>
            <a:t>valmistaja</a:t>
          </a:r>
          <a:r>
            <a:rPr lang="en-US" sz="1200" kern="1200" dirty="0">
              <a:solidFill>
                <a:schemeClr val="tx1"/>
              </a:solidFill>
            </a:rPr>
            <a:t> (</a:t>
          </a:r>
          <a:r>
            <a:rPr lang="en-US" sz="1200" kern="1200" dirty="0" err="1">
              <a:solidFill>
                <a:schemeClr val="tx1"/>
              </a:solidFill>
            </a:rPr>
            <a:t>tekniset</a:t>
          </a:r>
          <a:r>
            <a:rPr lang="en-US" sz="1200" kern="1200" dirty="0">
              <a:solidFill>
                <a:schemeClr val="tx1"/>
              </a:solidFill>
            </a:rPr>
            <a:t> </a:t>
          </a:r>
          <a:r>
            <a:rPr lang="en-US" sz="1200" kern="1200" dirty="0" err="1">
              <a:solidFill>
                <a:schemeClr val="tx1"/>
              </a:solidFill>
            </a:rPr>
            <a:t>rajoitteet</a:t>
          </a:r>
          <a:r>
            <a:rPr lang="en-US" sz="1200" kern="1200" dirty="0">
              <a:solidFill>
                <a:schemeClr val="tx1"/>
              </a:solidFill>
            </a:rPr>
            <a:t>, </a:t>
          </a:r>
          <a:r>
            <a:rPr lang="en-US" sz="1200" kern="1200" dirty="0" err="1">
              <a:solidFill>
                <a:schemeClr val="tx1"/>
              </a:solidFill>
            </a:rPr>
            <a:t>materiaalit</a:t>
          </a:r>
          <a:r>
            <a:rPr lang="en-US" sz="1200" kern="1200" dirty="0">
              <a:solidFill>
                <a:schemeClr val="tx1"/>
              </a:solidFill>
            </a:rPr>
            <a:t>)</a:t>
          </a:r>
        </a:p>
      </dsp:txBody>
      <dsp:txXfrm>
        <a:off x="1920434" y="3140835"/>
        <a:ext cx="1622671" cy="540890"/>
      </dsp:txXfrm>
    </dsp:sp>
    <dsp:sp modelId="{828E1DC6-E182-4448-B64B-2FD8E5C8F95C}">
      <dsp:nvSpPr>
        <dsp:cNvPr id="0" name=""/>
        <dsp:cNvSpPr/>
      </dsp:nvSpPr>
      <dsp:spPr>
        <a:xfrm>
          <a:off x="1639062" y="3689921"/>
          <a:ext cx="2185416" cy="218541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Pakkaaja</a:t>
          </a:r>
          <a:r>
            <a:rPr lang="en-US" sz="1200" kern="1200" dirty="0"/>
            <a:t> (</a:t>
          </a:r>
          <a:r>
            <a:rPr lang="en-US" sz="1200" kern="1200" dirty="0" err="1"/>
            <a:t>brändin</a:t>
          </a:r>
          <a:r>
            <a:rPr lang="en-US" sz="1200" kern="1200" dirty="0"/>
            <a:t> </a:t>
          </a:r>
          <a:r>
            <a:rPr lang="en-US" sz="1200" kern="1200" dirty="0" err="1"/>
            <a:t>omistaja</a:t>
          </a:r>
          <a:r>
            <a:rPr lang="en-US" sz="1200" kern="1200" dirty="0"/>
            <a:t>)</a:t>
          </a:r>
        </a:p>
      </dsp:txBody>
      <dsp:txXfrm>
        <a:off x="1959108" y="4236275"/>
        <a:ext cx="1545322" cy="1092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1006376" y="185652"/>
          <a:ext cx="2595879" cy="2595879"/>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Haihdutus</a:t>
          </a:r>
          <a:endParaRPr lang="en-US" sz="1400" kern="1200" dirty="0"/>
        </a:p>
      </dsp:txBody>
      <dsp:txXfrm>
        <a:off x="2384356" y="723679"/>
        <a:ext cx="958003" cy="710776"/>
      </dsp:txXfrm>
    </dsp:sp>
    <dsp:sp modelId="{A593660D-5FF9-47AE-9379-358149CC3D3D}">
      <dsp:nvSpPr>
        <dsp:cNvPr id="0" name=""/>
        <dsp:cNvSpPr/>
      </dsp:nvSpPr>
      <dsp:spPr>
        <a:xfrm>
          <a:off x="1006376" y="272800"/>
          <a:ext cx="2595879" cy="2595879"/>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Soodakattila</a:t>
          </a:r>
          <a:endParaRPr lang="en-US" sz="1400" kern="1200" dirty="0"/>
        </a:p>
      </dsp:txBody>
      <dsp:txXfrm>
        <a:off x="2384356" y="1619876"/>
        <a:ext cx="958003" cy="710776"/>
      </dsp:txXfrm>
    </dsp:sp>
    <dsp:sp modelId="{686FB64E-5EE8-413B-821F-DCA4D860AEE7}">
      <dsp:nvSpPr>
        <dsp:cNvPr id="0" name=""/>
        <dsp:cNvSpPr/>
      </dsp:nvSpPr>
      <dsp:spPr>
        <a:xfrm>
          <a:off x="919229" y="272800"/>
          <a:ext cx="2595879" cy="2595879"/>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Kaustisointi</a:t>
          </a:r>
          <a:endParaRPr lang="en-US" sz="1400" kern="1200" dirty="0"/>
        </a:p>
      </dsp:txBody>
      <dsp:txXfrm>
        <a:off x="1179126" y="1619876"/>
        <a:ext cx="958003" cy="710776"/>
      </dsp:txXfrm>
    </dsp:sp>
    <dsp:sp modelId="{CFD3E388-BE14-46BE-BF6B-4E6BB884F226}">
      <dsp:nvSpPr>
        <dsp:cNvPr id="0" name=""/>
        <dsp:cNvSpPr/>
      </dsp:nvSpPr>
      <dsp:spPr>
        <a:xfrm>
          <a:off x="919229" y="185652"/>
          <a:ext cx="2595879" cy="2595879"/>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Keitto</a:t>
          </a:r>
          <a:endParaRPr lang="en-US" sz="2000" b="1" kern="1200" dirty="0"/>
        </a:p>
      </dsp:txBody>
      <dsp:txXfrm>
        <a:off x="1179126" y="723679"/>
        <a:ext cx="958003" cy="710776"/>
      </dsp:txXfrm>
    </dsp:sp>
    <dsp:sp modelId="{0258B696-90EB-4128-89F7-B6E3F0490668}">
      <dsp:nvSpPr>
        <dsp:cNvPr id="0" name=""/>
        <dsp:cNvSpPr/>
      </dsp:nvSpPr>
      <dsp:spPr>
        <a:xfrm>
          <a:off x="845679" y="24955"/>
          <a:ext cx="2917274" cy="2917274"/>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2CCD2-AC20-49B1-A77F-4F0B913BF8D2}">
      <dsp:nvSpPr>
        <dsp:cNvPr id="0" name=""/>
        <dsp:cNvSpPr/>
      </dsp:nvSpPr>
      <dsp:spPr>
        <a:xfrm>
          <a:off x="845679" y="112103"/>
          <a:ext cx="2917274" cy="2917274"/>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6CF7B-A924-4370-9344-49439F8BB5CB}">
      <dsp:nvSpPr>
        <dsp:cNvPr id="0" name=""/>
        <dsp:cNvSpPr/>
      </dsp:nvSpPr>
      <dsp:spPr>
        <a:xfrm>
          <a:off x="758532" y="112103"/>
          <a:ext cx="2917274" cy="2917274"/>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F4CEC-6968-4A2B-9B60-4B0735ABDBCF}">
      <dsp:nvSpPr>
        <dsp:cNvPr id="0" name=""/>
        <dsp:cNvSpPr/>
      </dsp:nvSpPr>
      <dsp:spPr>
        <a:xfrm>
          <a:off x="758532" y="24955"/>
          <a:ext cx="2917274" cy="2917274"/>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10B0-0910-48F1-9F75-0A10304B767C}">
      <dsp:nvSpPr>
        <dsp:cNvPr id="0" name=""/>
        <dsp:cNvSpPr/>
      </dsp:nvSpPr>
      <dsp:spPr>
        <a:xfrm>
          <a:off x="2075513" y="2432"/>
          <a:ext cx="1567005" cy="398167"/>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Pesu</a:t>
          </a:r>
          <a:endParaRPr lang="en-US" sz="1500" kern="1200" dirty="0"/>
        </a:p>
      </dsp:txBody>
      <dsp:txXfrm>
        <a:off x="2087175" y="14094"/>
        <a:ext cx="1543681" cy="374843"/>
      </dsp:txXfrm>
    </dsp:sp>
    <dsp:sp modelId="{634E87D9-6B98-41D1-87A7-DBE65B8F16FA}">
      <dsp:nvSpPr>
        <dsp:cNvPr id="0" name=""/>
        <dsp:cNvSpPr/>
      </dsp:nvSpPr>
      <dsp:spPr>
        <a:xfrm rot="5400000">
          <a:off x="2784360" y="410554"/>
          <a:ext cx="149312" cy="17917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425485"/>
        <a:ext cx="107505" cy="104518"/>
      </dsp:txXfrm>
    </dsp:sp>
    <dsp:sp modelId="{173E0915-DBED-44D9-974F-C708C2094F88}">
      <dsp:nvSpPr>
        <dsp:cNvPr id="0" name=""/>
        <dsp:cNvSpPr/>
      </dsp:nvSpPr>
      <dsp:spPr>
        <a:xfrm>
          <a:off x="2075513" y="599683"/>
          <a:ext cx="1567005" cy="398167"/>
        </a:xfrm>
        <a:prstGeom prst="roundRect">
          <a:avLst>
            <a:gd name="adj" fmla="val 10000"/>
          </a:avLst>
        </a:prstGeom>
        <a:solidFill>
          <a:schemeClr val="accent3">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Lajittelu</a:t>
          </a:r>
          <a:endParaRPr lang="en-US" sz="1500" kern="1200" dirty="0"/>
        </a:p>
      </dsp:txBody>
      <dsp:txXfrm>
        <a:off x="2087175" y="611345"/>
        <a:ext cx="1543681" cy="374843"/>
      </dsp:txXfrm>
    </dsp:sp>
    <dsp:sp modelId="{B4318364-1E77-42C1-A5F3-AFAADABD4DDE}">
      <dsp:nvSpPr>
        <dsp:cNvPr id="0" name=""/>
        <dsp:cNvSpPr/>
      </dsp:nvSpPr>
      <dsp:spPr>
        <a:xfrm rot="5400000">
          <a:off x="2784360" y="1007805"/>
          <a:ext cx="149312" cy="179175"/>
        </a:xfrm>
        <a:prstGeom prst="rightArrow">
          <a:avLst>
            <a:gd name="adj1" fmla="val 60000"/>
            <a:gd name="adj2" fmla="val 50000"/>
          </a:avLst>
        </a:prstGeom>
        <a:solidFill>
          <a:schemeClr val="accent3">
            <a:shade val="90000"/>
            <a:hueOff val="0"/>
            <a:satOff val="0"/>
            <a:lumOff val="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022736"/>
        <a:ext cx="107505" cy="104518"/>
      </dsp:txXfrm>
    </dsp:sp>
    <dsp:sp modelId="{EFD90532-A6CE-424C-8DAB-BF6AEA1F2BEF}">
      <dsp:nvSpPr>
        <dsp:cNvPr id="0" name=""/>
        <dsp:cNvSpPr/>
      </dsp:nvSpPr>
      <dsp:spPr>
        <a:xfrm>
          <a:off x="2075513" y="1196934"/>
          <a:ext cx="1567005" cy="398167"/>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Happidelignifiointi</a:t>
          </a:r>
          <a:endParaRPr lang="en-US" sz="1500" kern="1200" dirty="0"/>
        </a:p>
      </dsp:txBody>
      <dsp:txXfrm>
        <a:off x="2087175" y="1208596"/>
        <a:ext cx="1543681" cy="374843"/>
      </dsp:txXfrm>
    </dsp:sp>
    <dsp:sp modelId="{3BAF3348-DDF1-4F0B-BD42-176EFEDB2680}">
      <dsp:nvSpPr>
        <dsp:cNvPr id="0" name=""/>
        <dsp:cNvSpPr/>
      </dsp:nvSpPr>
      <dsp:spPr>
        <a:xfrm rot="5400000">
          <a:off x="2784360" y="1605055"/>
          <a:ext cx="149312" cy="179175"/>
        </a:xfrm>
        <a:prstGeom prst="rightArrow">
          <a:avLst>
            <a:gd name="adj1" fmla="val 60000"/>
            <a:gd name="adj2" fmla="val 50000"/>
          </a:avLst>
        </a:prstGeom>
        <a:solidFill>
          <a:schemeClr val="accent3">
            <a:shade val="90000"/>
            <a:hueOff val="0"/>
            <a:satOff val="0"/>
            <a:lumOff val="9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619986"/>
        <a:ext cx="107505" cy="104518"/>
      </dsp:txXfrm>
    </dsp:sp>
    <dsp:sp modelId="{1E8061A1-6547-418B-8F6F-52F5500C9859}">
      <dsp:nvSpPr>
        <dsp:cNvPr id="0" name=""/>
        <dsp:cNvSpPr/>
      </dsp:nvSpPr>
      <dsp:spPr>
        <a:xfrm>
          <a:off x="2075513" y="1794185"/>
          <a:ext cx="1567005" cy="398167"/>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Valkaisu</a:t>
          </a:r>
          <a:endParaRPr lang="en-US" sz="1500" kern="1200" dirty="0"/>
        </a:p>
      </dsp:txBody>
      <dsp:txXfrm>
        <a:off x="2087175" y="1805847"/>
        <a:ext cx="1543681" cy="374843"/>
      </dsp:txXfrm>
    </dsp:sp>
    <dsp:sp modelId="{91A4157F-7E2A-46B7-AAB8-A12BE7A55BEE}">
      <dsp:nvSpPr>
        <dsp:cNvPr id="0" name=""/>
        <dsp:cNvSpPr/>
      </dsp:nvSpPr>
      <dsp:spPr>
        <a:xfrm rot="5400000">
          <a:off x="2784360" y="2202306"/>
          <a:ext cx="149312" cy="179175"/>
        </a:xfrm>
        <a:prstGeom prst="rightArrow">
          <a:avLst>
            <a:gd name="adj1" fmla="val 60000"/>
            <a:gd name="adj2" fmla="val 50000"/>
          </a:avLst>
        </a:prstGeom>
        <a:solidFill>
          <a:schemeClr val="accent3">
            <a:shade val="90000"/>
            <a:hueOff val="0"/>
            <a:satOff val="0"/>
            <a:lumOff val="138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217237"/>
        <a:ext cx="107505" cy="104518"/>
      </dsp:txXfrm>
    </dsp:sp>
    <dsp:sp modelId="{A63DBDAC-8A5E-43F7-AA12-B29B26E43F9D}">
      <dsp:nvSpPr>
        <dsp:cNvPr id="0" name=""/>
        <dsp:cNvSpPr/>
      </dsp:nvSpPr>
      <dsp:spPr>
        <a:xfrm>
          <a:off x="2075513" y="2391436"/>
          <a:ext cx="1567005" cy="398167"/>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Kuivatus</a:t>
          </a:r>
          <a:endParaRPr lang="en-US" sz="1500" kern="1200" dirty="0"/>
        </a:p>
      </dsp:txBody>
      <dsp:txXfrm>
        <a:off x="2087175" y="2403098"/>
        <a:ext cx="1543681" cy="374843"/>
      </dsp:txXfrm>
    </dsp:sp>
    <dsp:sp modelId="{A843A17C-2F74-45FB-986A-F565A865DBBE}">
      <dsp:nvSpPr>
        <dsp:cNvPr id="0" name=""/>
        <dsp:cNvSpPr/>
      </dsp:nvSpPr>
      <dsp:spPr>
        <a:xfrm rot="5400000">
          <a:off x="2784360" y="2799557"/>
          <a:ext cx="149312" cy="179175"/>
        </a:xfrm>
        <a:prstGeom prst="rightArrow">
          <a:avLst>
            <a:gd name="adj1" fmla="val 60000"/>
            <a:gd name="adj2" fmla="val 50000"/>
          </a:avLst>
        </a:prstGeom>
        <a:solidFill>
          <a:schemeClr val="accent3">
            <a:shade val="90000"/>
            <a:hueOff val="0"/>
            <a:satOff val="0"/>
            <a:lumOff val="184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814488"/>
        <a:ext cx="107505" cy="104518"/>
      </dsp:txXfrm>
    </dsp:sp>
    <dsp:sp modelId="{0B5E79DE-8078-419C-8E50-9C75B83D094C}">
      <dsp:nvSpPr>
        <dsp:cNvPr id="0" name=""/>
        <dsp:cNvSpPr/>
      </dsp:nvSpPr>
      <dsp:spPr>
        <a:xfrm>
          <a:off x="2075513" y="2988687"/>
          <a:ext cx="1567005" cy="398167"/>
        </a:xfrm>
        <a:prstGeom prst="roundRect">
          <a:avLst>
            <a:gd name="adj" fmla="val 10000"/>
          </a:avLst>
        </a:prstGeom>
        <a:solidFill>
          <a:schemeClr val="accent3">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Jälkikäsittely</a:t>
          </a:r>
          <a:endParaRPr lang="en-US" sz="1500" kern="1200" dirty="0"/>
        </a:p>
      </dsp:txBody>
      <dsp:txXfrm>
        <a:off x="2087175" y="3000349"/>
        <a:ext cx="1543681" cy="374843"/>
      </dsp:txXfrm>
    </dsp:sp>
    <dsp:sp modelId="{B02C119E-9AD8-4000-ACA7-760622A99B67}">
      <dsp:nvSpPr>
        <dsp:cNvPr id="0" name=""/>
        <dsp:cNvSpPr/>
      </dsp:nvSpPr>
      <dsp:spPr>
        <a:xfrm rot="5400000">
          <a:off x="2784360" y="3396808"/>
          <a:ext cx="149312" cy="17917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3411739"/>
        <a:ext cx="107505" cy="104518"/>
      </dsp:txXfrm>
    </dsp:sp>
    <dsp:sp modelId="{69DD0101-EB6C-4DBB-A92A-2E752F0C90CE}">
      <dsp:nvSpPr>
        <dsp:cNvPr id="0" name=""/>
        <dsp:cNvSpPr/>
      </dsp:nvSpPr>
      <dsp:spPr>
        <a:xfrm>
          <a:off x="2075513" y="3585938"/>
          <a:ext cx="1567005" cy="398167"/>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Sellu</a:t>
          </a:r>
          <a:endParaRPr lang="en-US" sz="2000" b="1" kern="1200" dirty="0">
            <a:solidFill>
              <a:schemeClr val="tx1"/>
            </a:solidFill>
          </a:endParaRPr>
        </a:p>
      </dsp:txBody>
      <dsp:txXfrm>
        <a:off x="2087175" y="3597600"/>
        <a:ext cx="1543681" cy="374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0" y="0"/>
          <a:ext cx="2595879" cy="259587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Meesan</a:t>
          </a:r>
          <a:r>
            <a:rPr lang="en-US" sz="1400" kern="1200" dirty="0"/>
            <a:t> </a:t>
          </a:r>
          <a:r>
            <a:rPr lang="en-US" sz="1400" kern="1200" dirty="0" err="1"/>
            <a:t>poltto</a:t>
          </a:r>
          <a:endParaRPr lang="en-US" sz="1400" kern="1200" dirty="0"/>
        </a:p>
      </dsp:txBody>
      <dsp:txXfrm>
        <a:off x="432646" y="432646"/>
        <a:ext cx="1730586" cy="1730586"/>
      </dsp:txXfrm>
    </dsp:sp>
    <dsp:sp modelId="{3C5873D7-CC8B-415C-9944-41CAB28F684E}">
      <dsp:nvSpPr>
        <dsp:cNvPr id="0" name=""/>
        <dsp:cNvSpPr/>
      </dsp:nvSpPr>
      <dsp:spPr>
        <a:xfrm>
          <a:off x="-142697" y="-160822"/>
          <a:ext cx="2917274" cy="2917274"/>
        </a:xfrm>
        <a:prstGeom prst="circularArrow">
          <a:avLst>
            <a:gd name="adj1" fmla="val 5085"/>
            <a:gd name="adj2" fmla="val 327528"/>
            <a:gd name="adj3" fmla="val 15824795"/>
            <a:gd name="adj4" fmla="val 16247677"/>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10B0-0910-48F1-9F75-0A10304B767C}">
      <dsp:nvSpPr>
        <dsp:cNvPr id="0" name=""/>
        <dsp:cNvSpPr/>
      </dsp:nvSpPr>
      <dsp:spPr>
        <a:xfrm>
          <a:off x="2075513" y="2432"/>
          <a:ext cx="1567005" cy="398167"/>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Pesu</a:t>
          </a:r>
          <a:endParaRPr lang="en-US" sz="1500" kern="1200" dirty="0"/>
        </a:p>
      </dsp:txBody>
      <dsp:txXfrm>
        <a:off x="2087175" y="14094"/>
        <a:ext cx="1543681" cy="374843"/>
      </dsp:txXfrm>
    </dsp:sp>
    <dsp:sp modelId="{634E87D9-6B98-41D1-87A7-DBE65B8F16FA}">
      <dsp:nvSpPr>
        <dsp:cNvPr id="0" name=""/>
        <dsp:cNvSpPr/>
      </dsp:nvSpPr>
      <dsp:spPr>
        <a:xfrm rot="5400000">
          <a:off x="2784360" y="410554"/>
          <a:ext cx="149312" cy="17917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425485"/>
        <a:ext cx="107505" cy="104518"/>
      </dsp:txXfrm>
    </dsp:sp>
    <dsp:sp modelId="{173E0915-DBED-44D9-974F-C708C2094F88}">
      <dsp:nvSpPr>
        <dsp:cNvPr id="0" name=""/>
        <dsp:cNvSpPr/>
      </dsp:nvSpPr>
      <dsp:spPr>
        <a:xfrm>
          <a:off x="2075513" y="599683"/>
          <a:ext cx="1567005" cy="398167"/>
        </a:xfrm>
        <a:prstGeom prst="roundRect">
          <a:avLst>
            <a:gd name="adj" fmla="val 10000"/>
          </a:avLst>
        </a:prstGeom>
        <a:solidFill>
          <a:schemeClr val="accent3">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Lajittelu</a:t>
          </a:r>
          <a:endParaRPr lang="en-US" sz="1500" kern="1200" dirty="0"/>
        </a:p>
      </dsp:txBody>
      <dsp:txXfrm>
        <a:off x="2087175" y="611345"/>
        <a:ext cx="1543681" cy="374843"/>
      </dsp:txXfrm>
    </dsp:sp>
    <dsp:sp modelId="{B4318364-1E77-42C1-A5F3-AFAADABD4DDE}">
      <dsp:nvSpPr>
        <dsp:cNvPr id="0" name=""/>
        <dsp:cNvSpPr/>
      </dsp:nvSpPr>
      <dsp:spPr>
        <a:xfrm rot="5400000">
          <a:off x="2784360" y="1007805"/>
          <a:ext cx="149312" cy="179175"/>
        </a:xfrm>
        <a:prstGeom prst="rightArrow">
          <a:avLst>
            <a:gd name="adj1" fmla="val 60000"/>
            <a:gd name="adj2" fmla="val 50000"/>
          </a:avLst>
        </a:prstGeom>
        <a:solidFill>
          <a:schemeClr val="accent3">
            <a:shade val="90000"/>
            <a:hueOff val="0"/>
            <a:satOff val="0"/>
            <a:lumOff val="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022736"/>
        <a:ext cx="107505" cy="104518"/>
      </dsp:txXfrm>
    </dsp:sp>
    <dsp:sp modelId="{EFD90532-A6CE-424C-8DAB-BF6AEA1F2BEF}">
      <dsp:nvSpPr>
        <dsp:cNvPr id="0" name=""/>
        <dsp:cNvSpPr/>
      </dsp:nvSpPr>
      <dsp:spPr>
        <a:xfrm>
          <a:off x="2075513" y="1196934"/>
          <a:ext cx="1567005" cy="398167"/>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Happidelignifiointi</a:t>
          </a:r>
          <a:endParaRPr lang="en-US" sz="1500" kern="1200" dirty="0"/>
        </a:p>
      </dsp:txBody>
      <dsp:txXfrm>
        <a:off x="2087175" y="1208596"/>
        <a:ext cx="1543681" cy="374843"/>
      </dsp:txXfrm>
    </dsp:sp>
    <dsp:sp modelId="{3BAF3348-DDF1-4F0B-BD42-176EFEDB2680}">
      <dsp:nvSpPr>
        <dsp:cNvPr id="0" name=""/>
        <dsp:cNvSpPr/>
      </dsp:nvSpPr>
      <dsp:spPr>
        <a:xfrm rot="5400000">
          <a:off x="2784360" y="1605055"/>
          <a:ext cx="149312" cy="179175"/>
        </a:xfrm>
        <a:prstGeom prst="rightArrow">
          <a:avLst>
            <a:gd name="adj1" fmla="val 60000"/>
            <a:gd name="adj2" fmla="val 50000"/>
          </a:avLst>
        </a:prstGeom>
        <a:solidFill>
          <a:schemeClr val="accent3">
            <a:shade val="90000"/>
            <a:hueOff val="0"/>
            <a:satOff val="0"/>
            <a:lumOff val="9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619986"/>
        <a:ext cx="107505" cy="104518"/>
      </dsp:txXfrm>
    </dsp:sp>
    <dsp:sp modelId="{1E8061A1-6547-418B-8F6F-52F5500C9859}">
      <dsp:nvSpPr>
        <dsp:cNvPr id="0" name=""/>
        <dsp:cNvSpPr/>
      </dsp:nvSpPr>
      <dsp:spPr>
        <a:xfrm>
          <a:off x="2075513" y="1794185"/>
          <a:ext cx="1567005" cy="398167"/>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Valkaisu</a:t>
          </a:r>
          <a:endParaRPr lang="en-US" sz="1500" kern="1200" dirty="0"/>
        </a:p>
      </dsp:txBody>
      <dsp:txXfrm>
        <a:off x="2087175" y="1805847"/>
        <a:ext cx="1543681" cy="374843"/>
      </dsp:txXfrm>
    </dsp:sp>
    <dsp:sp modelId="{91A4157F-7E2A-46B7-AAB8-A12BE7A55BEE}">
      <dsp:nvSpPr>
        <dsp:cNvPr id="0" name=""/>
        <dsp:cNvSpPr/>
      </dsp:nvSpPr>
      <dsp:spPr>
        <a:xfrm rot="5400000">
          <a:off x="2784360" y="2202306"/>
          <a:ext cx="149312" cy="179175"/>
        </a:xfrm>
        <a:prstGeom prst="rightArrow">
          <a:avLst>
            <a:gd name="adj1" fmla="val 60000"/>
            <a:gd name="adj2" fmla="val 50000"/>
          </a:avLst>
        </a:prstGeom>
        <a:solidFill>
          <a:schemeClr val="accent3">
            <a:shade val="90000"/>
            <a:hueOff val="0"/>
            <a:satOff val="0"/>
            <a:lumOff val="138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217237"/>
        <a:ext cx="107505" cy="104518"/>
      </dsp:txXfrm>
    </dsp:sp>
    <dsp:sp modelId="{A63DBDAC-8A5E-43F7-AA12-B29B26E43F9D}">
      <dsp:nvSpPr>
        <dsp:cNvPr id="0" name=""/>
        <dsp:cNvSpPr/>
      </dsp:nvSpPr>
      <dsp:spPr>
        <a:xfrm>
          <a:off x="2075513" y="2391436"/>
          <a:ext cx="1567005" cy="398167"/>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Kuivatus</a:t>
          </a:r>
          <a:endParaRPr lang="en-US" sz="1500" kern="1200" dirty="0"/>
        </a:p>
      </dsp:txBody>
      <dsp:txXfrm>
        <a:off x="2087175" y="2403098"/>
        <a:ext cx="1543681" cy="374843"/>
      </dsp:txXfrm>
    </dsp:sp>
    <dsp:sp modelId="{A843A17C-2F74-45FB-986A-F565A865DBBE}">
      <dsp:nvSpPr>
        <dsp:cNvPr id="0" name=""/>
        <dsp:cNvSpPr/>
      </dsp:nvSpPr>
      <dsp:spPr>
        <a:xfrm rot="5400000">
          <a:off x="2784360" y="2799557"/>
          <a:ext cx="149312" cy="179175"/>
        </a:xfrm>
        <a:prstGeom prst="rightArrow">
          <a:avLst>
            <a:gd name="adj1" fmla="val 60000"/>
            <a:gd name="adj2" fmla="val 50000"/>
          </a:avLst>
        </a:prstGeom>
        <a:solidFill>
          <a:schemeClr val="accent3">
            <a:shade val="90000"/>
            <a:hueOff val="0"/>
            <a:satOff val="0"/>
            <a:lumOff val="184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814488"/>
        <a:ext cx="107505" cy="104518"/>
      </dsp:txXfrm>
    </dsp:sp>
    <dsp:sp modelId="{0B5E79DE-8078-419C-8E50-9C75B83D094C}">
      <dsp:nvSpPr>
        <dsp:cNvPr id="0" name=""/>
        <dsp:cNvSpPr/>
      </dsp:nvSpPr>
      <dsp:spPr>
        <a:xfrm>
          <a:off x="2075513" y="2988687"/>
          <a:ext cx="1567005" cy="398167"/>
        </a:xfrm>
        <a:prstGeom prst="roundRect">
          <a:avLst>
            <a:gd name="adj" fmla="val 10000"/>
          </a:avLst>
        </a:prstGeom>
        <a:solidFill>
          <a:schemeClr val="accent3">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Jälkikäsittely</a:t>
          </a:r>
          <a:endParaRPr lang="en-US" sz="1500" kern="1200" dirty="0"/>
        </a:p>
      </dsp:txBody>
      <dsp:txXfrm>
        <a:off x="2087175" y="3000349"/>
        <a:ext cx="1543681" cy="374843"/>
      </dsp:txXfrm>
    </dsp:sp>
    <dsp:sp modelId="{B02C119E-9AD8-4000-ACA7-760622A99B67}">
      <dsp:nvSpPr>
        <dsp:cNvPr id="0" name=""/>
        <dsp:cNvSpPr/>
      </dsp:nvSpPr>
      <dsp:spPr>
        <a:xfrm rot="5400000">
          <a:off x="2784360" y="3396808"/>
          <a:ext cx="149312" cy="17917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3411739"/>
        <a:ext cx="107505" cy="104518"/>
      </dsp:txXfrm>
    </dsp:sp>
    <dsp:sp modelId="{69DD0101-EB6C-4DBB-A92A-2E752F0C90CE}">
      <dsp:nvSpPr>
        <dsp:cNvPr id="0" name=""/>
        <dsp:cNvSpPr/>
      </dsp:nvSpPr>
      <dsp:spPr>
        <a:xfrm>
          <a:off x="2075513" y="3585938"/>
          <a:ext cx="1567005" cy="398167"/>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Sellu</a:t>
          </a:r>
          <a:endParaRPr lang="en-US" sz="2000" b="1" kern="1200" dirty="0">
            <a:solidFill>
              <a:schemeClr val="tx1"/>
            </a:solidFill>
          </a:endParaRPr>
        </a:p>
      </dsp:txBody>
      <dsp:txXfrm>
        <a:off x="2087175" y="3597600"/>
        <a:ext cx="1543681" cy="374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1006376" y="185652"/>
          <a:ext cx="2595879" cy="2595879"/>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Haihdutus</a:t>
          </a:r>
          <a:endParaRPr lang="en-US" sz="1400" kern="1200" dirty="0"/>
        </a:p>
      </dsp:txBody>
      <dsp:txXfrm>
        <a:off x="2384356" y="723679"/>
        <a:ext cx="958003" cy="710776"/>
      </dsp:txXfrm>
    </dsp:sp>
    <dsp:sp modelId="{A593660D-5FF9-47AE-9379-358149CC3D3D}">
      <dsp:nvSpPr>
        <dsp:cNvPr id="0" name=""/>
        <dsp:cNvSpPr/>
      </dsp:nvSpPr>
      <dsp:spPr>
        <a:xfrm>
          <a:off x="1006376" y="272800"/>
          <a:ext cx="2595879" cy="2595879"/>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Soodakattila</a:t>
          </a:r>
          <a:endParaRPr lang="en-US" sz="1400" kern="1200" dirty="0"/>
        </a:p>
      </dsp:txBody>
      <dsp:txXfrm>
        <a:off x="2384356" y="1619876"/>
        <a:ext cx="958003" cy="710776"/>
      </dsp:txXfrm>
    </dsp:sp>
    <dsp:sp modelId="{686FB64E-5EE8-413B-821F-DCA4D860AEE7}">
      <dsp:nvSpPr>
        <dsp:cNvPr id="0" name=""/>
        <dsp:cNvSpPr/>
      </dsp:nvSpPr>
      <dsp:spPr>
        <a:xfrm>
          <a:off x="919229" y="272800"/>
          <a:ext cx="2595879" cy="2595879"/>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Kaustisointi</a:t>
          </a:r>
          <a:endParaRPr lang="en-US" sz="1400" kern="1200" dirty="0"/>
        </a:p>
      </dsp:txBody>
      <dsp:txXfrm>
        <a:off x="1179126" y="1619876"/>
        <a:ext cx="958003" cy="710776"/>
      </dsp:txXfrm>
    </dsp:sp>
    <dsp:sp modelId="{CFD3E388-BE14-46BE-BF6B-4E6BB884F226}">
      <dsp:nvSpPr>
        <dsp:cNvPr id="0" name=""/>
        <dsp:cNvSpPr/>
      </dsp:nvSpPr>
      <dsp:spPr>
        <a:xfrm>
          <a:off x="919229" y="185652"/>
          <a:ext cx="2595879" cy="2595879"/>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Keitto</a:t>
          </a:r>
          <a:endParaRPr lang="en-US" sz="2000" b="1" kern="1200" dirty="0"/>
        </a:p>
      </dsp:txBody>
      <dsp:txXfrm>
        <a:off x="1179126" y="723679"/>
        <a:ext cx="958003" cy="710776"/>
      </dsp:txXfrm>
    </dsp:sp>
    <dsp:sp modelId="{0258B696-90EB-4128-89F7-B6E3F0490668}">
      <dsp:nvSpPr>
        <dsp:cNvPr id="0" name=""/>
        <dsp:cNvSpPr/>
      </dsp:nvSpPr>
      <dsp:spPr>
        <a:xfrm>
          <a:off x="845679" y="24955"/>
          <a:ext cx="2917274" cy="2917274"/>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2CCD2-AC20-49B1-A77F-4F0B913BF8D2}">
      <dsp:nvSpPr>
        <dsp:cNvPr id="0" name=""/>
        <dsp:cNvSpPr/>
      </dsp:nvSpPr>
      <dsp:spPr>
        <a:xfrm>
          <a:off x="845679" y="112103"/>
          <a:ext cx="2917274" cy="2917274"/>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6CF7B-A924-4370-9344-49439F8BB5CB}">
      <dsp:nvSpPr>
        <dsp:cNvPr id="0" name=""/>
        <dsp:cNvSpPr/>
      </dsp:nvSpPr>
      <dsp:spPr>
        <a:xfrm>
          <a:off x="758532" y="112103"/>
          <a:ext cx="2917274" cy="2917274"/>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F4CEC-6968-4A2B-9B60-4B0735ABDBCF}">
      <dsp:nvSpPr>
        <dsp:cNvPr id="0" name=""/>
        <dsp:cNvSpPr/>
      </dsp:nvSpPr>
      <dsp:spPr>
        <a:xfrm>
          <a:off x="758532" y="24955"/>
          <a:ext cx="2917274" cy="2917274"/>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E5796-C24F-4982-B9FD-99F55A94F3A4}">
      <dsp:nvSpPr>
        <dsp:cNvPr id="0" name=""/>
        <dsp:cNvSpPr/>
      </dsp:nvSpPr>
      <dsp:spPr>
        <a:xfrm>
          <a:off x="2417016" y="2289023"/>
          <a:ext cx="1757245" cy="1757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err="1"/>
            <a:t>Pakkaus</a:t>
          </a:r>
          <a:endParaRPr lang="en-US" sz="2900" kern="1200" dirty="0"/>
        </a:p>
      </dsp:txBody>
      <dsp:txXfrm>
        <a:off x="2674359" y="2546366"/>
        <a:ext cx="1242559" cy="1242559"/>
      </dsp:txXfrm>
    </dsp:sp>
    <dsp:sp modelId="{FDA1B334-CE1B-425C-ADAB-B67019DD5F7C}">
      <dsp:nvSpPr>
        <dsp:cNvPr id="0" name=""/>
        <dsp:cNvSpPr/>
      </dsp:nvSpPr>
      <dsp:spPr>
        <a:xfrm rot="16200000">
          <a:off x="3030869" y="2000259"/>
          <a:ext cx="529539" cy="47988"/>
        </a:xfrm>
        <a:custGeom>
          <a:avLst/>
          <a:gdLst/>
          <a:ahLst/>
          <a:cxnLst/>
          <a:rect l="0" t="0" r="0" b="0"/>
          <a:pathLst>
            <a:path>
              <a:moveTo>
                <a:pt x="0" y="23994"/>
              </a:moveTo>
              <a:lnTo>
                <a:pt x="529539" y="23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400" y="2011015"/>
        <a:ext cx="26476" cy="26476"/>
      </dsp:txXfrm>
    </dsp:sp>
    <dsp:sp modelId="{1DF466F3-A613-4554-B869-670769EE9D0C}">
      <dsp:nvSpPr>
        <dsp:cNvPr id="0" name=""/>
        <dsp:cNvSpPr/>
      </dsp:nvSpPr>
      <dsp:spPr>
        <a:xfrm>
          <a:off x="2417016" y="2238"/>
          <a:ext cx="1757245" cy="1757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Suojaa</a:t>
          </a:r>
          <a:r>
            <a:rPr lang="en-US" sz="1800" kern="1200" dirty="0"/>
            <a:t> </a:t>
          </a:r>
          <a:r>
            <a:rPr lang="en-US" sz="1800" kern="1200" dirty="0" err="1"/>
            <a:t>tuotetta</a:t>
          </a:r>
          <a:r>
            <a:rPr lang="en-US" sz="1800" kern="1200" dirty="0"/>
            <a:t> </a:t>
          </a:r>
          <a:r>
            <a:rPr lang="en-US" sz="1800" kern="1200" dirty="0" err="1"/>
            <a:t>ympäristöltä</a:t>
          </a:r>
          <a:endParaRPr lang="en-US" sz="1800" kern="1200" dirty="0"/>
        </a:p>
      </dsp:txBody>
      <dsp:txXfrm>
        <a:off x="2674359" y="259581"/>
        <a:ext cx="1242559" cy="1242559"/>
      </dsp:txXfrm>
    </dsp:sp>
    <dsp:sp modelId="{3FA5765E-D367-461D-A9EA-B339340A9A43}">
      <dsp:nvSpPr>
        <dsp:cNvPr id="0" name=""/>
        <dsp:cNvSpPr/>
      </dsp:nvSpPr>
      <dsp:spPr>
        <a:xfrm rot="1800000">
          <a:off x="4021075" y="3715348"/>
          <a:ext cx="529539" cy="47988"/>
        </a:xfrm>
        <a:custGeom>
          <a:avLst/>
          <a:gdLst/>
          <a:ahLst/>
          <a:cxnLst/>
          <a:rect l="0" t="0" r="0" b="0"/>
          <a:pathLst>
            <a:path>
              <a:moveTo>
                <a:pt x="0" y="23994"/>
              </a:moveTo>
              <a:lnTo>
                <a:pt x="529539" y="23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2607" y="3726103"/>
        <a:ext cx="26476" cy="26476"/>
      </dsp:txXfrm>
    </dsp:sp>
    <dsp:sp modelId="{8E6C3AB8-41FB-42A7-8491-7BA533DE0213}">
      <dsp:nvSpPr>
        <dsp:cNvPr id="0" name=""/>
        <dsp:cNvSpPr/>
      </dsp:nvSpPr>
      <dsp:spPr>
        <a:xfrm>
          <a:off x="4397430" y="3432416"/>
          <a:ext cx="1757245" cy="1757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Suojaa</a:t>
          </a:r>
          <a:r>
            <a:rPr lang="en-US" sz="1800" kern="1200" dirty="0"/>
            <a:t> </a:t>
          </a:r>
          <a:r>
            <a:rPr lang="en-US" sz="1800" kern="1200" dirty="0" err="1"/>
            <a:t>ympäristöä</a:t>
          </a:r>
          <a:r>
            <a:rPr lang="en-US" sz="1800" kern="1200" dirty="0"/>
            <a:t> </a:t>
          </a:r>
          <a:r>
            <a:rPr lang="en-US" sz="1800" kern="1200" dirty="0" err="1"/>
            <a:t>tuotteelta</a:t>
          </a:r>
          <a:endParaRPr lang="en-US" sz="1800" kern="1200" dirty="0"/>
        </a:p>
      </dsp:txBody>
      <dsp:txXfrm>
        <a:off x="4654773" y="3689759"/>
        <a:ext cx="1242559" cy="1242559"/>
      </dsp:txXfrm>
    </dsp:sp>
    <dsp:sp modelId="{1CA9B206-D2C8-46DE-8170-E7BCA422AE91}">
      <dsp:nvSpPr>
        <dsp:cNvPr id="0" name=""/>
        <dsp:cNvSpPr/>
      </dsp:nvSpPr>
      <dsp:spPr>
        <a:xfrm rot="9000000">
          <a:off x="2040662" y="3715348"/>
          <a:ext cx="529539" cy="47988"/>
        </a:xfrm>
        <a:custGeom>
          <a:avLst/>
          <a:gdLst/>
          <a:ahLst/>
          <a:cxnLst/>
          <a:rect l="0" t="0" r="0" b="0"/>
          <a:pathLst>
            <a:path>
              <a:moveTo>
                <a:pt x="0" y="23994"/>
              </a:moveTo>
              <a:lnTo>
                <a:pt x="529539" y="23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92193" y="3726103"/>
        <a:ext cx="26476" cy="26476"/>
      </dsp:txXfrm>
    </dsp:sp>
    <dsp:sp modelId="{6A468504-136F-460C-B084-A5CCE74C38CE}">
      <dsp:nvSpPr>
        <dsp:cNvPr id="0" name=""/>
        <dsp:cNvSpPr/>
      </dsp:nvSpPr>
      <dsp:spPr>
        <a:xfrm>
          <a:off x="436602" y="3432416"/>
          <a:ext cx="1757245" cy="1757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t>Informoi</a:t>
          </a:r>
          <a:r>
            <a:rPr lang="en-US" sz="1800" kern="1200" dirty="0"/>
            <a:t> </a:t>
          </a:r>
          <a:r>
            <a:rPr lang="en-US" sz="1800" kern="1200" dirty="0" err="1"/>
            <a:t>tuotteesta</a:t>
          </a:r>
          <a:endParaRPr lang="en-US" sz="1800" kern="1200" dirty="0"/>
        </a:p>
      </dsp:txBody>
      <dsp:txXfrm>
        <a:off x="693945" y="3689759"/>
        <a:ext cx="1242559" cy="1242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0BC06-17ED-4292-8CF6-2F3A57B0ED23}">
      <dsp:nvSpPr>
        <dsp:cNvPr id="0" name=""/>
        <dsp:cNvSpPr/>
      </dsp:nvSpPr>
      <dsp:spPr>
        <a:xfrm>
          <a:off x="0" y="411797"/>
          <a:ext cx="5463539" cy="54635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Kiertotalousajattelun</a:t>
          </a:r>
          <a:r>
            <a:rPr lang="en-US" sz="1200" kern="1200" dirty="0">
              <a:solidFill>
                <a:schemeClr val="tx1"/>
              </a:solidFill>
            </a:rPr>
            <a:t> </a:t>
          </a:r>
          <a:r>
            <a:rPr lang="en-US" sz="1200" kern="1200" dirty="0" err="1">
              <a:solidFill>
                <a:schemeClr val="tx1"/>
              </a:solidFill>
            </a:rPr>
            <a:t>mukainen</a:t>
          </a:r>
          <a:r>
            <a:rPr lang="en-US" sz="1200" kern="1200" dirty="0">
              <a:solidFill>
                <a:schemeClr val="tx1"/>
              </a:solidFill>
            </a:rPr>
            <a:t> </a:t>
          </a:r>
          <a:r>
            <a:rPr lang="en-US" sz="1200" kern="1200" dirty="0" err="1">
              <a:solidFill>
                <a:schemeClr val="tx1"/>
              </a:solidFill>
            </a:rPr>
            <a:t>pakkaus</a:t>
          </a:r>
          <a:endParaRPr lang="en-US" sz="1200" kern="1200" dirty="0">
            <a:solidFill>
              <a:schemeClr val="tx1"/>
            </a:solidFill>
          </a:endParaRPr>
        </a:p>
      </dsp:txBody>
      <dsp:txXfrm>
        <a:off x="1707356" y="684974"/>
        <a:ext cx="2048827" cy="546354"/>
      </dsp:txXfrm>
    </dsp:sp>
    <dsp:sp modelId="{3A2151CA-BCB3-4F26-8930-3B0D98F5FB17}">
      <dsp:nvSpPr>
        <dsp:cNvPr id="0" name=""/>
        <dsp:cNvSpPr/>
      </dsp:nvSpPr>
      <dsp:spPr>
        <a:xfrm>
          <a:off x="409765" y="1231328"/>
          <a:ext cx="4644009" cy="4644009"/>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Loppukäyttäjä</a:t>
          </a:r>
          <a:r>
            <a:rPr lang="en-US" sz="1200" kern="1200" dirty="0">
              <a:solidFill>
                <a:schemeClr val="tx1"/>
              </a:solidFill>
            </a:rPr>
            <a:t> (</a:t>
          </a:r>
          <a:r>
            <a:rPr lang="en-US" sz="1200" kern="1200" dirty="0" err="1">
              <a:solidFill>
                <a:schemeClr val="tx1"/>
              </a:solidFill>
            </a:rPr>
            <a:t>kuluttaja</a:t>
          </a:r>
          <a:r>
            <a:rPr lang="en-US" sz="1200" kern="1200" dirty="0">
              <a:solidFill>
                <a:schemeClr val="tx1"/>
              </a:solidFill>
            </a:rPr>
            <a:t>)</a:t>
          </a:r>
        </a:p>
      </dsp:txBody>
      <dsp:txXfrm>
        <a:off x="1730405" y="1498359"/>
        <a:ext cx="2002728" cy="534061"/>
      </dsp:txXfrm>
    </dsp:sp>
    <dsp:sp modelId="{B0A83D94-FD05-4195-9250-8B53C9857094}">
      <dsp:nvSpPr>
        <dsp:cNvPr id="0" name=""/>
        <dsp:cNvSpPr/>
      </dsp:nvSpPr>
      <dsp:spPr>
        <a:xfrm>
          <a:off x="819530" y="2050859"/>
          <a:ext cx="3824478" cy="382447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Myyntikanava</a:t>
          </a:r>
          <a:r>
            <a:rPr lang="en-US" sz="1200" kern="1200" dirty="0">
              <a:solidFill>
                <a:schemeClr val="tx1"/>
              </a:solidFill>
            </a:rPr>
            <a:t> ja </a:t>
          </a:r>
          <a:r>
            <a:rPr lang="en-US" sz="1200" kern="1200" dirty="0" err="1">
              <a:solidFill>
                <a:schemeClr val="tx1"/>
              </a:solidFill>
            </a:rPr>
            <a:t>toimitustavat</a:t>
          </a:r>
          <a:r>
            <a:rPr lang="en-US" sz="1200" kern="1200" dirty="0">
              <a:solidFill>
                <a:schemeClr val="tx1"/>
              </a:solidFill>
            </a:rPr>
            <a:t> (</a:t>
          </a:r>
          <a:r>
            <a:rPr lang="en-US" sz="1200" kern="1200" dirty="0" err="1">
              <a:solidFill>
                <a:schemeClr val="tx1"/>
              </a:solidFill>
            </a:rPr>
            <a:t>logistiikka</a:t>
          </a:r>
          <a:r>
            <a:rPr lang="en-US" sz="1200" kern="1200" dirty="0">
              <a:solidFill>
                <a:schemeClr val="tx1"/>
              </a:solidFill>
            </a:rPr>
            <a:t>)</a:t>
          </a:r>
        </a:p>
      </dsp:txBody>
      <dsp:txXfrm>
        <a:off x="1742186" y="2314748"/>
        <a:ext cx="1979167" cy="527777"/>
      </dsp:txXfrm>
    </dsp:sp>
    <dsp:sp modelId="{A366E3E0-8BF8-40FD-89A4-85B504B4D190}">
      <dsp:nvSpPr>
        <dsp:cNvPr id="0" name=""/>
        <dsp:cNvSpPr/>
      </dsp:nvSpPr>
      <dsp:spPr>
        <a:xfrm>
          <a:off x="1229296" y="2870390"/>
          <a:ext cx="3004947" cy="3004947"/>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rPr>
            <a:t>Pakkauksen</a:t>
          </a:r>
          <a:r>
            <a:rPr lang="en-US" sz="1200" kern="1200" dirty="0">
              <a:solidFill>
                <a:schemeClr val="tx1"/>
              </a:solidFill>
            </a:rPr>
            <a:t> </a:t>
          </a:r>
          <a:r>
            <a:rPr lang="en-US" sz="1200" kern="1200" dirty="0" err="1">
              <a:solidFill>
                <a:schemeClr val="tx1"/>
              </a:solidFill>
            </a:rPr>
            <a:t>valmistaja</a:t>
          </a:r>
          <a:r>
            <a:rPr lang="en-US" sz="1200" kern="1200" dirty="0">
              <a:solidFill>
                <a:schemeClr val="tx1"/>
              </a:solidFill>
            </a:rPr>
            <a:t> (</a:t>
          </a:r>
          <a:r>
            <a:rPr lang="en-US" sz="1200" kern="1200" dirty="0" err="1">
              <a:solidFill>
                <a:schemeClr val="tx1"/>
              </a:solidFill>
            </a:rPr>
            <a:t>tekniset</a:t>
          </a:r>
          <a:r>
            <a:rPr lang="en-US" sz="1200" kern="1200" dirty="0">
              <a:solidFill>
                <a:schemeClr val="tx1"/>
              </a:solidFill>
            </a:rPr>
            <a:t> </a:t>
          </a:r>
          <a:r>
            <a:rPr lang="en-US" sz="1200" kern="1200" dirty="0" err="1">
              <a:solidFill>
                <a:schemeClr val="tx1"/>
              </a:solidFill>
            </a:rPr>
            <a:t>rajoitteet</a:t>
          </a:r>
          <a:r>
            <a:rPr lang="en-US" sz="1200" kern="1200" dirty="0">
              <a:solidFill>
                <a:schemeClr val="tx1"/>
              </a:solidFill>
            </a:rPr>
            <a:t>, </a:t>
          </a:r>
          <a:r>
            <a:rPr lang="en-US" sz="1200" kern="1200" dirty="0" err="1">
              <a:solidFill>
                <a:schemeClr val="tx1"/>
              </a:solidFill>
            </a:rPr>
            <a:t>materiaalit</a:t>
          </a:r>
          <a:r>
            <a:rPr lang="en-US" sz="1200" kern="1200" dirty="0">
              <a:solidFill>
                <a:schemeClr val="tx1"/>
              </a:solidFill>
            </a:rPr>
            <a:t>)</a:t>
          </a:r>
        </a:p>
      </dsp:txBody>
      <dsp:txXfrm>
        <a:off x="1920434" y="3140835"/>
        <a:ext cx="1622671" cy="540890"/>
      </dsp:txXfrm>
    </dsp:sp>
    <dsp:sp modelId="{828E1DC6-E182-4448-B64B-2FD8E5C8F95C}">
      <dsp:nvSpPr>
        <dsp:cNvPr id="0" name=""/>
        <dsp:cNvSpPr/>
      </dsp:nvSpPr>
      <dsp:spPr>
        <a:xfrm>
          <a:off x="1639062" y="3689921"/>
          <a:ext cx="2185416" cy="218541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Pakkaaja</a:t>
          </a:r>
          <a:r>
            <a:rPr lang="en-US" sz="1200" kern="1200" dirty="0"/>
            <a:t> (</a:t>
          </a:r>
          <a:r>
            <a:rPr lang="en-US" sz="1200" kern="1200" dirty="0" err="1"/>
            <a:t>brändin</a:t>
          </a:r>
          <a:r>
            <a:rPr lang="en-US" sz="1200" kern="1200" dirty="0"/>
            <a:t> </a:t>
          </a:r>
          <a:r>
            <a:rPr lang="en-US" sz="1200" kern="1200" dirty="0" err="1"/>
            <a:t>omistaja</a:t>
          </a:r>
          <a:r>
            <a:rPr lang="en-US" sz="1200" kern="1200" dirty="0"/>
            <a:t>)</a:t>
          </a:r>
        </a:p>
      </dsp:txBody>
      <dsp:txXfrm>
        <a:off x="1959108" y="4236275"/>
        <a:ext cx="1545322" cy="1092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5A9B9-651B-458D-98A9-7E30198026AE}">
      <dsp:nvSpPr>
        <dsp:cNvPr id="0" name=""/>
        <dsp:cNvSpPr/>
      </dsp:nvSpPr>
      <dsp:spPr>
        <a:xfrm>
          <a:off x="3476626" y="0"/>
          <a:ext cx="5724524" cy="572452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9D4B5-2B37-4741-81BE-91EE3A6A53A0}">
      <dsp:nvSpPr>
        <dsp:cNvPr id="0" name=""/>
        <dsp:cNvSpPr/>
      </dsp:nvSpPr>
      <dsp:spPr>
        <a:xfrm>
          <a:off x="3848720" y="372094"/>
          <a:ext cx="2289809" cy="2289809"/>
        </a:xfrm>
        <a:prstGeom prst="roundRect">
          <a:avLst/>
        </a:prstGeom>
        <a:gradFill flip="none" rotWithShape="0">
          <a:gsLst>
            <a:gs pos="0">
              <a:srgbClr val="5BCC48">
                <a:tint val="66000"/>
                <a:satMod val="160000"/>
              </a:srgbClr>
            </a:gs>
            <a:gs pos="50000">
              <a:srgbClr val="5BCC48">
                <a:tint val="44500"/>
                <a:satMod val="160000"/>
              </a:srgbClr>
            </a:gs>
            <a:gs pos="100000">
              <a:srgbClr val="5BCC48">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solidFill>
                <a:schemeClr val="bg1"/>
              </a:solidFill>
            </a:rPr>
            <a:t>VAHVUUDET</a:t>
          </a:r>
        </a:p>
        <a:p>
          <a:pPr marL="0" lvl="0" indent="0" algn="l" defTabSz="1066800">
            <a:lnSpc>
              <a:spcPct val="90000"/>
            </a:lnSpc>
            <a:spcBef>
              <a:spcPct val="0"/>
            </a:spcBef>
            <a:spcAft>
              <a:spcPct val="35000"/>
            </a:spcAft>
            <a:buNone/>
          </a:pPr>
          <a:r>
            <a:rPr lang="en-US" sz="1200" i="1" kern="1200" dirty="0" err="1">
              <a:solidFill>
                <a:srgbClr val="70A419"/>
              </a:solidFill>
            </a:rPr>
            <a:t>Mitä</a:t>
          </a:r>
          <a:r>
            <a:rPr lang="en-US" sz="1200" i="1" kern="1200" dirty="0">
              <a:solidFill>
                <a:srgbClr val="70A419"/>
              </a:solidFill>
            </a:rPr>
            <a:t> </a:t>
          </a:r>
          <a:r>
            <a:rPr lang="en-US" sz="1200" i="1" kern="1200" dirty="0" err="1">
              <a:solidFill>
                <a:srgbClr val="70A419"/>
              </a:solidFill>
            </a:rPr>
            <a:t>vahvuuksia</a:t>
          </a:r>
          <a:r>
            <a:rPr lang="en-US" sz="1200" i="1" kern="1200" dirty="0">
              <a:solidFill>
                <a:srgbClr val="70A419"/>
              </a:solidFill>
            </a:rPr>
            <a:t> </a:t>
          </a:r>
          <a:r>
            <a:rPr lang="en-US" sz="1200" i="1" kern="1200" dirty="0" err="1">
              <a:solidFill>
                <a:srgbClr val="70A419"/>
              </a:solidFill>
            </a:rPr>
            <a:t>näet</a:t>
          </a:r>
          <a:r>
            <a:rPr lang="en-US" sz="1200" i="1" kern="1200" dirty="0">
              <a:solidFill>
                <a:srgbClr val="70A419"/>
              </a:solidFill>
            </a:rPr>
            <a:t> </a:t>
          </a:r>
          <a:r>
            <a:rPr lang="en-US" sz="1200" i="1" kern="1200" dirty="0" err="1">
              <a:solidFill>
                <a:srgbClr val="70A419"/>
              </a:solidFill>
            </a:rPr>
            <a:t>paperin</a:t>
          </a:r>
          <a:r>
            <a:rPr lang="en-US" sz="1200" i="1" kern="1200" dirty="0">
              <a:solidFill>
                <a:srgbClr val="70A419"/>
              </a:solidFill>
            </a:rPr>
            <a:t> </a:t>
          </a:r>
          <a:r>
            <a:rPr lang="en-US" sz="1200" i="1" kern="1200" dirty="0" err="1">
              <a:solidFill>
                <a:srgbClr val="70A419"/>
              </a:solidFill>
            </a:rPr>
            <a:t>valmistuksen</a:t>
          </a:r>
          <a:r>
            <a:rPr lang="en-US" sz="1200" i="1" kern="1200" dirty="0">
              <a:solidFill>
                <a:srgbClr val="70A419"/>
              </a:solidFill>
            </a:rPr>
            <a:t> </a:t>
          </a:r>
          <a:r>
            <a:rPr lang="en-US" sz="1200" i="1" kern="1200" dirty="0" err="1">
              <a:solidFill>
                <a:srgbClr val="70A419"/>
              </a:solidFill>
            </a:rPr>
            <a:t>sisäisissä</a:t>
          </a:r>
          <a:r>
            <a:rPr lang="en-US" sz="1200" i="1" kern="1200" dirty="0">
              <a:solidFill>
                <a:srgbClr val="70A419"/>
              </a:solidFill>
            </a:rPr>
            <a:t> </a:t>
          </a:r>
          <a:r>
            <a:rPr lang="en-US" sz="1200" i="1" kern="1200" dirty="0" err="1">
              <a:solidFill>
                <a:srgbClr val="70A419"/>
              </a:solidFill>
            </a:rPr>
            <a:t>kierroissa</a:t>
          </a:r>
          <a:r>
            <a:rPr lang="en-US" sz="1200" i="1" kern="1200" dirty="0">
              <a:solidFill>
                <a:srgbClr val="70A419"/>
              </a:solidFill>
            </a:rPr>
            <a:t>? </a:t>
          </a:r>
          <a:r>
            <a:rPr lang="en-US" sz="1200" i="1" kern="1200" dirty="0" err="1">
              <a:solidFill>
                <a:srgbClr val="70A419"/>
              </a:solidFill>
            </a:rPr>
            <a:t>Mitä</a:t>
          </a:r>
          <a:r>
            <a:rPr lang="en-US" sz="1200" i="1" kern="1200" dirty="0">
              <a:solidFill>
                <a:srgbClr val="70A419"/>
              </a:solidFill>
            </a:rPr>
            <a:t> </a:t>
          </a:r>
          <a:r>
            <a:rPr lang="en-US" sz="1200" i="1" kern="1200" dirty="0" err="1">
              <a:solidFill>
                <a:srgbClr val="70A419"/>
              </a:solidFill>
            </a:rPr>
            <a:t>pidät</a:t>
          </a:r>
          <a:r>
            <a:rPr lang="en-US" sz="1200" i="1" kern="1200" dirty="0">
              <a:solidFill>
                <a:srgbClr val="70A419"/>
              </a:solidFill>
            </a:rPr>
            <a:t> </a:t>
          </a:r>
          <a:r>
            <a:rPr lang="en-US" sz="1200" i="1" kern="1200" dirty="0" err="1">
              <a:solidFill>
                <a:srgbClr val="70A419"/>
              </a:solidFill>
            </a:rPr>
            <a:t>tärkeänä</a:t>
          </a:r>
          <a:r>
            <a:rPr lang="en-US" sz="1200" i="1" kern="1200" dirty="0">
              <a:solidFill>
                <a:srgbClr val="70A419"/>
              </a:solidFill>
            </a:rPr>
            <a:t>?</a:t>
          </a:r>
        </a:p>
      </dsp:txBody>
      <dsp:txXfrm>
        <a:off x="3960499" y="483873"/>
        <a:ext cx="2066251" cy="2066251"/>
      </dsp:txXfrm>
    </dsp:sp>
    <dsp:sp modelId="{5BD0CD01-0B90-4376-BAAA-C85F9832EC45}">
      <dsp:nvSpPr>
        <dsp:cNvPr id="0" name=""/>
        <dsp:cNvSpPr/>
      </dsp:nvSpPr>
      <dsp:spPr>
        <a:xfrm>
          <a:off x="6539246" y="372094"/>
          <a:ext cx="2289809" cy="2289809"/>
        </a:xfrm>
        <a:prstGeom prst="roundRect">
          <a:avLst/>
        </a:prstGeom>
        <a:solidFill>
          <a:srgbClr val="5BCC48">
            <a:alpha val="7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fi-FI" sz="2400" kern="1200" dirty="0">
              <a:solidFill>
                <a:schemeClr val="tx1"/>
              </a:solidFill>
            </a:rPr>
            <a:t>HEIKKOUDET</a:t>
          </a:r>
        </a:p>
        <a:p>
          <a:pPr marL="0" lvl="0" indent="0" algn="r" defTabSz="1066800">
            <a:lnSpc>
              <a:spcPct val="90000"/>
            </a:lnSpc>
            <a:spcBef>
              <a:spcPct val="0"/>
            </a:spcBef>
            <a:spcAft>
              <a:spcPct val="35000"/>
            </a:spcAft>
            <a:buNone/>
          </a:pPr>
          <a:r>
            <a:rPr lang="en-US" sz="1200" i="1" kern="1200" dirty="0" err="1">
              <a:solidFill>
                <a:schemeClr val="bg1"/>
              </a:solidFill>
            </a:rPr>
            <a:t>Mitä</a:t>
          </a:r>
          <a:r>
            <a:rPr lang="en-US" sz="1200" i="1" kern="1200" dirty="0">
              <a:solidFill>
                <a:schemeClr val="bg1"/>
              </a:solidFill>
            </a:rPr>
            <a:t> </a:t>
          </a:r>
          <a:r>
            <a:rPr lang="en-US" sz="1200" i="1" kern="1200" dirty="0" err="1">
              <a:solidFill>
                <a:schemeClr val="bg1"/>
              </a:solidFill>
            </a:rPr>
            <a:t>heikkouksia</a:t>
          </a:r>
          <a:r>
            <a:rPr lang="en-US" sz="1200" i="1" kern="1200" dirty="0">
              <a:solidFill>
                <a:schemeClr val="bg1"/>
              </a:solidFill>
            </a:rPr>
            <a:t> </a:t>
          </a:r>
          <a:r>
            <a:rPr lang="en-US" sz="1200" i="1" kern="1200" dirty="0" err="1">
              <a:solidFill>
                <a:schemeClr val="bg1"/>
              </a:solidFill>
            </a:rPr>
            <a:t>näet</a:t>
          </a:r>
          <a:r>
            <a:rPr lang="en-US" sz="1200" i="1" kern="1200" dirty="0">
              <a:solidFill>
                <a:schemeClr val="bg1"/>
              </a:solidFill>
            </a:rPr>
            <a:t> </a:t>
          </a:r>
          <a:r>
            <a:rPr lang="en-US" sz="1200" i="1" kern="1200" dirty="0" err="1">
              <a:solidFill>
                <a:schemeClr val="bg1"/>
              </a:solidFill>
            </a:rPr>
            <a:t>paperin</a:t>
          </a:r>
          <a:r>
            <a:rPr lang="en-US" sz="1200" i="1" kern="1200" dirty="0">
              <a:solidFill>
                <a:schemeClr val="bg1"/>
              </a:solidFill>
            </a:rPr>
            <a:t> </a:t>
          </a:r>
          <a:r>
            <a:rPr lang="en-US" sz="1200" i="1" kern="1200" dirty="0" err="1">
              <a:solidFill>
                <a:schemeClr val="bg1"/>
              </a:solidFill>
            </a:rPr>
            <a:t>valmistuksen</a:t>
          </a:r>
          <a:r>
            <a:rPr lang="en-US" sz="1200" i="1" kern="1200" dirty="0">
              <a:solidFill>
                <a:schemeClr val="bg1"/>
              </a:solidFill>
            </a:rPr>
            <a:t> </a:t>
          </a:r>
          <a:r>
            <a:rPr lang="en-US" sz="1200" i="1" kern="1200" dirty="0" err="1">
              <a:solidFill>
                <a:schemeClr val="bg1"/>
              </a:solidFill>
            </a:rPr>
            <a:t>sisäisissä</a:t>
          </a:r>
          <a:r>
            <a:rPr lang="en-US" sz="1200" i="1" kern="1200" dirty="0">
              <a:solidFill>
                <a:schemeClr val="bg1"/>
              </a:solidFill>
            </a:rPr>
            <a:t> </a:t>
          </a:r>
          <a:r>
            <a:rPr lang="en-US" sz="1200" i="1" kern="1200" dirty="0" err="1">
              <a:solidFill>
                <a:schemeClr val="bg1"/>
              </a:solidFill>
            </a:rPr>
            <a:t>kierroissa</a:t>
          </a:r>
          <a:r>
            <a:rPr lang="en-US" sz="1200" i="1" kern="1200" dirty="0">
              <a:solidFill>
                <a:schemeClr val="bg1"/>
              </a:solidFill>
            </a:rPr>
            <a:t>? </a:t>
          </a:r>
          <a:r>
            <a:rPr lang="en-US" sz="1200" i="1" kern="1200" dirty="0" err="1">
              <a:solidFill>
                <a:schemeClr val="bg1"/>
              </a:solidFill>
            </a:rPr>
            <a:t>Missä</a:t>
          </a:r>
          <a:r>
            <a:rPr lang="en-US" sz="1200" i="1" kern="1200" dirty="0">
              <a:solidFill>
                <a:schemeClr val="bg1"/>
              </a:solidFill>
            </a:rPr>
            <a:t> on </a:t>
          </a:r>
          <a:r>
            <a:rPr lang="en-US" sz="1200" i="1" kern="1200" dirty="0" err="1">
              <a:solidFill>
                <a:schemeClr val="bg1"/>
              </a:solidFill>
            </a:rPr>
            <a:t>suurimmat</a:t>
          </a:r>
          <a:r>
            <a:rPr lang="en-US" sz="1200" i="1" kern="1200" dirty="0">
              <a:solidFill>
                <a:schemeClr val="bg1"/>
              </a:solidFill>
            </a:rPr>
            <a:t> </a:t>
          </a:r>
          <a:r>
            <a:rPr lang="en-US" sz="1200" i="1" kern="1200" dirty="0" err="1">
              <a:solidFill>
                <a:schemeClr val="bg1"/>
              </a:solidFill>
            </a:rPr>
            <a:t>putteet</a:t>
          </a:r>
          <a:r>
            <a:rPr lang="en-US" sz="1000" i="1" kern="1200" dirty="0">
              <a:solidFill>
                <a:schemeClr val="bg1"/>
              </a:solidFill>
            </a:rPr>
            <a:t>?</a:t>
          </a:r>
        </a:p>
      </dsp:txBody>
      <dsp:txXfrm>
        <a:off x="6651025" y="483873"/>
        <a:ext cx="2066251" cy="2066251"/>
      </dsp:txXfrm>
    </dsp:sp>
    <dsp:sp modelId="{6E8CDBFC-1FCC-4C6D-896C-97C3E71EA7D3}">
      <dsp:nvSpPr>
        <dsp:cNvPr id="0" name=""/>
        <dsp:cNvSpPr/>
      </dsp:nvSpPr>
      <dsp:spPr>
        <a:xfrm>
          <a:off x="3848720" y="3062620"/>
          <a:ext cx="2289809" cy="2289809"/>
        </a:xfrm>
        <a:prstGeom prst="roundRect">
          <a:avLst/>
        </a:prstGeom>
        <a:gradFill rotWithShape="0">
          <a:gsLst>
            <a:gs pos="0">
              <a:schemeClr val="accent1">
                <a:lumMod val="5000"/>
                <a:lumOff val="95000"/>
              </a:schemeClr>
            </a:gs>
            <a:gs pos="3000">
              <a:schemeClr val="accent1">
                <a:lumMod val="45000"/>
                <a:lumOff val="55000"/>
              </a:schemeClr>
            </a:gs>
            <a:gs pos="68000">
              <a:schemeClr val="accent1">
                <a:lumMod val="45000"/>
                <a:lumOff val="55000"/>
              </a:schemeClr>
            </a:gs>
            <a:gs pos="82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solidFill>
                <a:schemeClr val="bg1"/>
              </a:solidFill>
            </a:rPr>
            <a:t>MAHDOLLISUUDET</a:t>
          </a:r>
          <a:br>
            <a:rPr lang="fi-FI" sz="2800" kern="1200" dirty="0">
              <a:solidFill>
                <a:schemeClr val="tx1"/>
              </a:solidFill>
            </a:rPr>
          </a:br>
          <a:r>
            <a:rPr lang="en-US" sz="1200" i="1" kern="1200" dirty="0" err="1">
              <a:solidFill>
                <a:srgbClr val="70A419"/>
              </a:solidFill>
            </a:rPr>
            <a:t>Mitä</a:t>
          </a:r>
          <a:r>
            <a:rPr lang="en-US" sz="1200" i="1" kern="1200" dirty="0">
              <a:solidFill>
                <a:srgbClr val="70A419"/>
              </a:solidFill>
            </a:rPr>
            <a:t> </a:t>
          </a:r>
          <a:r>
            <a:rPr lang="en-US" sz="1200" i="1" kern="1200" dirty="0" err="1">
              <a:solidFill>
                <a:srgbClr val="70A419"/>
              </a:solidFill>
            </a:rPr>
            <a:t>ulkoisia</a:t>
          </a:r>
          <a:r>
            <a:rPr lang="en-US" sz="1200" i="1" kern="1200" dirty="0">
              <a:solidFill>
                <a:srgbClr val="70A419"/>
              </a:solidFill>
            </a:rPr>
            <a:t> </a:t>
          </a:r>
          <a:r>
            <a:rPr lang="en-US" sz="1200" i="1" kern="1200" dirty="0" err="1">
              <a:solidFill>
                <a:srgbClr val="70A419"/>
              </a:solidFill>
            </a:rPr>
            <a:t>mahdollisuuksia</a:t>
          </a:r>
          <a:r>
            <a:rPr lang="en-US" sz="1200" i="1" kern="1200" dirty="0">
              <a:solidFill>
                <a:srgbClr val="70A419"/>
              </a:solidFill>
            </a:rPr>
            <a:t> </a:t>
          </a:r>
          <a:r>
            <a:rPr lang="en-US" sz="1200" i="1" kern="1200" dirty="0" err="1">
              <a:solidFill>
                <a:srgbClr val="70A419"/>
              </a:solidFill>
            </a:rPr>
            <a:t>paperin</a:t>
          </a:r>
          <a:r>
            <a:rPr lang="en-US" sz="1200" i="1" kern="1200" dirty="0">
              <a:solidFill>
                <a:srgbClr val="70A419"/>
              </a:solidFill>
            </a:rPr>
            <a:t> ja </a:t>
          </a:r>
          <a:r>
            <a:rPr lang="en-US" sz="1200" i="1" kern="1200" dirty="0" err="1">
              <a:solidFill>
                <a:srgbClr val="70A419"/>
              </a:solidFill>
            </a:rPr>
            <a:t>kartongin</a:t>
          </a:r>
          <a:r>
            <a:rPr lang="en-US" sz="1200" i="1" kern="1200" dirty="0">
              <a:solidFill>
                <a:srgbClr val="70A419"/>
              </a:solidFill>
            </a:rPr>
            <a:t> </a:t>
          </a:r>
          <a:r>
            <a:rPr lang="en-US" sz="1200" i="1" kern="1200" dirty="0" err="1">
              <a:solidFill>
                <a:srgbClr val="70A419"/>
              </a:solidFill>
            </a:rPr>
            <a:t>valmistuksen</a:t>
          </a:r>
          <a:r>
            <a:rPr lang="en-US" sz="1200" i="1" kern="1200" dirty="0">
              <a:solidFill>
                <a:srgbClr val="70A419"/>
              </a:solidFill>
            </a:rPr>
            <a:t> </a:t>
          </a:r>
          <a:r>
            <a:rPr lang="en-US" sz="1200" i="1" kern="1200" dirty="0" err="1">
              <a:solidFill>
                <a:srgbClr val="70A419"/>
              </a:solidFill>
            </a:rPr>
            <a:t>sisäisissä</a:t>
          </a:r>
          <a:r>
            <a:rPr lang="en-US" sz="1200" i="1" kern="1200" dirty="0">
              <a:solidFill>
                <a:srgbClr val="70A419"/>
              </a:solidFill>
            </a:rPr>
            <a:t> </a:t>
          </a:r>
          <a:r>
            <a:rPr lang="en-US" sz="1200" i="1" kern="1200" dirty="0" err="1">
              <a:solidFill>
                <a:srgbClr val="70A419"/>
              </a:solidFill>
            </a:rPr>
            <a:t>kierroissa</a:t>
          </a:r>
          <a:r>
            <a:rPr lang="en-US" sz="1200" i="1" kern="1200" dirty="0">
              <a:solidFill>
                <a:srgbClr val="70A419"/>
              </a:solidFill>
            </a:rPr>
            <a:t> </a:t>
          </a:r>
          <a:r>
            <a:rPr lang="en-US" sz="1200" i="1" kern="1200" dirty="0" err="1">
              <a:solidFill>
                <a:srgbClr val="70A419"/>
              </a:solidFill>
            </a:rPr>
            <a:t>piilee</a:t>
          </a:r>
          <a:r>
            <a:rPr lang="en-US" sz="1200" i="1" kern="1200" dirty="0">
              <a:solidFill>
                <a:srgbClr val="70A419"/>
              </a:solidFill>
            </a:rPr>
            <a:t>? </a:t>
          </a:r>
          <a:r>
            <a:rPr lang="en-US" sz="1200" i="1" kern="1200" dirty="0" err="1">
              <a:solidFill>
                <a:srgbClr val="70A419"/>
              </a:solidFill>
            </a:rPr>
            <a:t>Mitä</a:t>
          </a:r>
          <a:r>
            <a:rPr lang="en-US" sz="1200" i="1" kern="1200" dirty="0">
              <a:solidFill>
                <a:srgbClr val="70A419"/>
              </a:solidFill>
            </a:rPr>
            <a:t> </a:t>
          </a:r>
          <a:r>
            <a:rPr lang="en-US" sz="1200" i="1" kern="1200" dirty="0" err="1">
              <a:solidFill>
                <a:srgbClr val="70A419"/>
              </a:solidFill>
            </a:rPr>
            <a:t>ovia</a:t>
          </a:r>
          <a:r>
            <a:rPr lang="en-US" sz="1200" i="1" kern="1200" dirty="0">
              <a:solidFill>
                <a:srgbClr val="70A419"/>
              </a:solidFill>
            </a:rPr>
            <a:t> </a:t>
          </a:r>
          <a:r>
            <a:rPr lang="en-US" sz="1200" i="1" kern="1200" dirty="0" err="1">
              <a:solidFill>
                <a:srgbClr val="70A419"/>
              </a:solidFill>
            </a:rPr>
            <a:t>avautuu</a:t>
          </a:r>
          <a:r>
            <a:rPr lang="en-US" sz="1200" i="1" kern="1200" dirty="0">
              <a:solidFill>
                <a:srgbClr val="70A419"/>
              </a:solidFill>
            </a:rPr>
            <a:t>?</a:t>
          </a:r>
        </a:p>
      </dsp:txBody>
      <dsp:txXfrm>
        <a:off x="3960499" y="3174399"/>
        <a:ext cx="2066251" cy="2066251"/>
      </dsp:txXfrm>
    </dsp:sp>
    <dsp:sp modelId="{E6E7949A-85E3-4ABD-BFF9-A5B17DC11826}">
      <dsp:nvSpPr>
        <dsp:cNvPr id="0" name=""/>
        <dsp:cNvSpPr/>
      </dsp:nvSpPr>
      <dsp:spPr>
        <a:xfrm>
          <a:off x="6539246" y="3062620"/>
          <a:ext cx="2289809" cy="2289809"/>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fi-FI" sz="2400" kern="1200" dirty="0">
              <a:solidFill>
                <a:schemeClr val="tx1"/>
              </a:solidFill>
            </a:rPr>
            <a:t>UHAT</a:t>
          </a:r>
        </a:p>
        <a:p>
          <a:pPr marL="0" lvl="0" indent="0" algn="r" defTabSz="1066800">
            <a:lnSpc>
              <a:spcPct val="90000"/>
            </a:lnSpc>
            <a:spcBef>
              <a:spcPct val="0"/>
            </a:spcBef>
            <a:spcAft>
              <a:spcPct val="35000"/>
            </a:spcAft>
            <a:buNone/>
          </a:pPr>
          <a:r>
            <a:rPr lang="en-US" sz="1200" i="1" kern="1200" dirty="0" err="1">
              <a:solidFill>
                <a:schemeClr val="bg1"/>
              </a:solidFill>
              <a:latin typeface="Calibri" panose="020F0502020204030204"/>
              <a:ea typeface="+mn-ea"/>
              <a:cs typeface="+mn-cs"/>
            </a:rPr>
            <a:t>Listaa</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mitä</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uhkia</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valmistuksen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sisäisiin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kieroihin</a:t>
          </a:r>
          <a:r>
            <a:rPr lang="en-US" sz="1200" i="1" kern="1200" dirty="0">
              <a:solidFill>
                <a:schemeClr val="bg1"/>
              </a:solidFill>
              <a:latin typeface="Calibri" panose="020F0502020204030204"/>
              <a:ea typeface="+mn-ea"/>
              <a:cs typeface="+mn-cs"/>
            </a:rPr>
            <a:t> </a:t>
          </a:r>
          <a:r>
            <a:rPr lang="en-US" sz="1200" i="1" kern="1200" dirty="0" err="1">
              <a:solidFill>
                <a:schemeClr val="bg1"/>
              </a:solidFill>
              <a:latin typeface="Calibri" panose="020F0502020204030204"/>
              <a:ea typeface="+mn-ea"/>
              <a:cs typeface="+mn-cs"/>
            </a:rPr>
            <a:t>kohdistuu</a:t>
          </a:r>
          <a:r>
            <a:rPr lang="en-US" sz="1200" i="1" kern="1200" dirty="0">
              <a:solidFill>
                <a:schemeClr val="bg1"/>
              </a:solidFill>
              <a:latin typeface="Calibri" panose="020F0502020204030204"/>
              <a:ea typeface="+mn-ea"/>
              <a:cs typeface="+mn-cs"/>
            </a:rPr>
            <a:t>?</a:t>
          </a:r>
        </a:p>
        <a:p>
          <a:pPr marL="0" lvl="0" indent="0" algn="r" defTabSz="1066800">
            <a:lnSpc>
              <a:spcPct val="90000"/>
            </a:lnSpc>
            <a:spcBef>
              <a:spcPct val="0"/>
            </a:spcBef>
            <a:spcAft>
              <a:spcPct val="35000"/>
            </a:spcAft>
            <a:buNone/>
          </a:pPr>
          <a:endParaRPr lang="fi-FI" sz="1200" i="0" kern="1200" dirty="0">
            <a:solidFill>
              <a:schemeClr val="tx1"/>
            </a:solidFill>
            <a:latin typeface="Calibri" panose="020F0502020204030204"/>
            <a:ea typeface="+mn-ea"/>
            <a:cs typeface="+mn-cs"/>
          </a:endParaRPr>
        </a:p>
        <a:p>
          <a:pPr marL="0" lvl="0" indent="0" algn="r" defTabSz="1066800">
            <a:lnSpc>
              <a:spcPct val="90000"/>
            </a:lnSpc>
            <a:spcBef>
              <a:spcPct val="0"/>
            </a:spcBef>
            <a:spcAft>
              <a:spcPct val="35000"/>
            </a:spcAft>
            <a:buNone/>
          </a:pPr>
          <a:r>
            <a:rPr lang="fi-FI" sz="1000" i="0" kern="1200" dirty="0">
              <a:solidFill>
                <a:schemeClr val="tx1"/>
              </a:solidFill>
              <a:latin typeface="Calibri" panose="020F0502020204030204"/>
              <a:ea typeface="+mn-ea"/>
              <a:cs typeface="+mn-cs"/>
            </a:rPr>
            <a:t>.</a:t>
          </a:r>
        </a:p>
      </dsp:txBody>
      <dsp:txXfrm>
        <a:off x="6651025" y="3174399"/>
        <a:ext cx="2066251" cy="206625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6431F-11D7-4FC6-8A52-C0079180231C}" type="datetimeFigureOut">
              <a:rPr lang="fi-FI" smtClean="0"/>
              <a:t>12.8.2020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F4B04-EA61-4B0D-8D85-7A6B2F409EC5}" type="slidenum">
              <a:rPr lang="fi-FI" smtClean="0"/>
              <a:t>‹#›</a:t>
            </a:fld>
            <a:endParaRPr lang="fi-FI"/>
          </a:p>
        </p:txBody>
      </p:sp>
    </p:spTree>
    <p:extLst>
      <p:ext uri="{BB962C8B-B14F-4D97-AF65-F5344CB8AC3E}">
        <p14:creationId xmlns:p14="http://schemas.microsoft.com/office/powerpoint/2010/main" val="44705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vi.fi/documents/10191/56818/esavi_paatos_176_2011_1-2011-12-30.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okiankaupunki.fi/wp-content/uploads/2018/07/Paatos-6.7.2018-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okiankaupunki.fi/wp-content/uploads/2018/07/Paatos-6.7.2018-1.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irchubs.fi/tietopankki/nollakuitu-0-kuitu/"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irchubs.fi/tietopankki/nollakuitu-0-kuitu/"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tsateollisuus.fi/tilastot/massa-ja-paperiteollisuu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t>Kuitupakkauksen matka kiertotalouden näkökulmasta</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9</a:t>
            </a:fld>
            <a:endParaRPr lang="fi-FI"/>
          </a:p>
        </p:txBody>
      </p:sp>
    </p:spTree>
    <p:extLst>
      <p:ext uri="{BB962C8B-B14F-4D97-AF65-F5344CB8AC3E}">
        <p14:creationId xmlns:p14="http://schemas.microsoft.com/office/powerpoint/2010/main" val="11992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Sellun eli paperimassan lisäksi voidaan valmistaa hurja määrä erilaisia tuotteita sellun valmistuksen sivu- ja jätevirroista. Toisen roska on toisen aarre!</a:t>
            </a:r>
          </a:p>
          <a:p>
            <a:endParaRPr lang="fi-FI" dirty="0"/>
          </a:p>
          <a:p>
            <a:endParaRPr lang="fi-FI" dirty="0"/>
          </a:p>
          <a:p>
            <a:r>
              <a:rPr lang="fi-FI" dirty="0"/>
              <a:t>Mustalipeän sisältämä keitossa liuennut orgaaninen aines poltetaan energiaksi, Tehtaalle prosessihöyryksi ja sähköksi</a:t>
            </a:r>
          </a:p>
          <a:p>
            <a:r>
              <a:rPr lang="fi-FI" dirty="0"/>
              <a:t>Sellutehtaat energia yliomavaraisia, myynti valtakunnan verkkoon</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28</a:t>
            </a:fld>
            <a:endParaRPr lang="fi-FI"/>
          </a:p>
        </p:txBody>
      </p:sp>
    </p:spTree>
    <p:extLst>
      <p:ext uri="{BB962C8B-B14F-4D97-AF65-F5344CB8AC3E}">
        <p14:creationId xmlns:p14="http://schemas.microsoft.com/office/powerpoint/2010/main" val="402174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Sellun eli paperimassan lisäksi voidaan valmistaa hurja määrä erilaisia tuotteita sellun valmistuksen sivu- ja jätevirroista. Toisen roska on toisen aarre!</a:t>
            </a:r>
          </a:p>
          <a:p>
            <a:endParaRPr lang="fi-FI" dirty="0"/>
          </a:p>
          <a:p>
            <a:endParaRPr lang="fi-FI" dirty="0"/>
          </a:p>
          <a:p>
            <a:r>
              <a:rPr lang="fi-FI" dirty="0"/>
              <a:t>Mustalipeän sisältämä keitossa liuennut orgaaninen aines poltetaan energiaksi, Tehtaalle prosessihöyryksi ja sähköksi</a:t>
            </a:r>
          </a:p>
          <a:p>
            <a:r>
              <a:rPr lang="fi-FI" dirty="0"/>
              <a:t>Sellutehtaat energia yliomavaraisia, myynti valtakunnan verkkoon</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29</a:t>
            </a:fld>
            <a:endParaRPr lang="fi-FI"/>
          </a:p>
        </p:txBody>
      </p:sp>
    </p:spTree>
    <p:extLst>
      <p:ext uri="{BB962C8B-B14F-4D97-AF65-F5344CB8AC3E}">
        <p14:creationId xmlns:p14="http://schemas.microsoft.com/office/powerpoint/2010/main" val="91265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Pääasialliset raaka-aineen lähteet </a:t>
            </a:r>
            <a:r>
              <a:rPr lang="fi-FI" dirty="0">
                <a:sym typeface="Wingdings" panose="05000000000000000000" pitchFamily="2" charset="2"/>
              </a:rPr>
              <a:t> Kuitunäkökulmasta paperin- ja kartongin valmistukseen  jalostetaan pakkaukseksi</a:t>
            </a:r>
          </a:p>
          <a:p>
            <a:endParaRPr lang="fi-FI" dirty="0">
              <a:sym typeface="Wingdings" panose="05000000000000000000" pitchFamily="2" charset="2"/>
            </a:endParaRPr>
          </a:p>
          <a:p>
            <a:r>
              <a:rPr lang="fi-FI" dirty="0">
                <a:sym typeface="Wingdings" panose="05000000000000000000" pitchFamily="2" charset="2"/>
              </a:rPr>
              <a:t>Kuvassa: </a:t>
            </a:r>
            <a:r>
              <a:rPr lang="fi-FI" b="0" i="1" dirty="0">
                <a:sym typeface="Wingdings" panose="05000000000000000000" pitchFamily="2" charset="2"/>
              </a:rPr>
              <a:t>Mäntykuitu (MÄT), Kuusikuitu (KUT), Koivukuitu (KOT) </a:t>
            </a:r>
            <a:r>
              <a:rPr lang="fi-FI" dirty="0">
                <a:sym typeface="Wingdings" panose="05000000000000000000" pitchFamily="2" charset="2"/>
              </a:rPr>
              <a:t> neitseellinen kuituraaka-aine</a:t>
            </a:r>
          </a:p>
          <a:p>
            <a:endParaRPr lang="fi-FI" dirty="0">
              <a:sym typeface="Wingdings" panose="05000000000000000000" pitchFamily="2" charset="2"/>
            </a:endParaRPr>
          </a:p>
          <a:p>
            <a:r>
              <a:rPr lang="fi-FI" dirty="0">
                <a:sym typeface="Wingdings" panose="05000000000000000000" pitchFamily="2" charset="2"/>
              </a:rPr>
              <a:t>Sahoilta tuleva </a:t>
            </a:r>
            <a:r>
              <a:rPr lang="fi-FI" i="1" dirty="0">
                <a:sym typeface="Wingdings" panose="05000000000000000000" pitchFamily="2" charset="2"/>
              </a:rPr>
              <a:t>sahahake/sahapuru </a:t>
            </a:r>
            <a:r>
              <a:rPr lang="fi-FI" dirty="0">
                <a:sym typeface="Wingdings" panose="05000000000000000000" pitchFamily="2" charset="2"/>
              </a:rPr>
              <a:t> sahan ”jäte”, Kiertokuitu (huomioi, että kiertokuitua ei olisi ilman neitseellistä kuitua)</a:t>
            </a:r>
          </a:p>
          <a:p>
            <a:endParaRPr lang="fi-FI" dirty="0">
              <a:sym typeface="Wingdings" panose="05000000000000000000" pitchFamily="2" charset="2"/>
            </a:endParaRPr>
          </a:p>
          <a:p>
            <a:r>
              <a:rPr lang="fi-FI" dirty="0">
                <a:sym typeface="Wingdings" panose="05000000000000000000" pitchFamily="2" charset="2"/>
              </a:rPr>
              <a:t>Kiertokuitu käytetään usein siten, että </a:t>
            </a:r>
          </a:p>
          <a:p>
            <a:r>
              <a:rPr lang="fi-FI" dirty="0">
                <a:sym typeface="Wingdings" panose="05000000000000000000" pitchFamily="2" charset="2"/>
              </a:rPr>
              <a:t> </a:t>
            </a:r>
          </a:p>
          <a:p>
            <a:r>
              <a:rPr lang="fi-FI" dirty="0">
                <a:sym typeface="Wingdings" panose="05000000000000000000" pitchFamily="2" charset="2"/>
              </a:rPr>
              <a:t>Suomessa non-</a:t>
            </a:r>
            <a:r>
              <a:rPr lang="fi-FI" dirty="0" err="1">
                <a:sym typeface="Wingdings" panose="05000000000000000000" pitchFamily="2" charset="2"/>
              </a:rPr>
              <a:t>wood</a:t>
            </a:r>
            <a:r>
              <a:rPr lang="fi-FI" dirty="0">
                <a:sym typeface="Wingdings" panose="05000000000000000000" pitchFamily="2" charset="2"/>
              </a:rPr>
              <a:t> kuitujen käyttö vähäistä</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30</a:t>
            </a:fld>
            <a:endParaRPr lang="fi-FI"/>
          </a:p>
        </p:txBody>
      </p:sp>
    </p:spTree>
    <p:extLst>
      <p:ext uri="{BB962C8B-B14F-4D97-AF65-F5344CB8AC3E}">
        <p14:creationId xmlns:p14="http://schemas.microsoft.com/office/powerpoint/2010/main" val="315084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b="1" dirty="0"/>
              <a:t>Uusiomassa hylsykartonkiin</a:t>
            </a:r>
          </a:p>
          <a:p>
            <a:r>
              <a:rPr lang="fi-FI" dirty="0"/>
              <a:t>raaka-aineet ovat aaltopahvi, sekakeräyspaperi (sanoma- ja aikakauslehdet sekä kuluttajapakkaukset), erilaiset muovipäällystetyt ja -laminoidut</a:t>
            </a:r>
          </a:p>
          <a:p>
            <a:r>
              <a:rPr lang="fi-FI" dirty="0"/>
              <a:t>kääreet, keräyskartonki sekä aaltopahvitehtaiden leikkuujäte (</a:t>
            </a:r>
            <a:r>
              <a:rPr lang="fi-FI" dirty="0" err="1"/>
              <a:t>clippings</a:t>
            </a:r>
            <a:r>
              <a:rPr lang="fi-FI" dirty="0"/>
              <a:t>).</a:t>
            </a:r>
          </a:p>
          <a:p>
            <a:r>
              <a:rPr lang="fi-FI" dirty="0"/>
              <a:t>Myös omaa tuotetta, hylsyjä, käytetään raaka-aineena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31</a:t>
            </a:fld>
            <a:endParaRPr lang="fi-FI"/>
          </a:p>
        </p:txBody>
      </p:sp>
    </p:spTree>
    <p:extLst>
      <p:ext uri="{BB962C8B-B14F-4D97-AF65-F5344CB8AC3E}">
        <p14:creationId xmlns:p14="http://schemas.microsoft.com/office/powerpoint/2010/main" val="15326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dirty="0">
                <a:hlinkClick r:id="rId3"/>
              </a:rPr>
              <a:t>http://www.avi.fi/documents/10191/56818/esavi_paatos_176_2011_1-2011-12-30.pdf</a:t>
            </a:r>
            <a:endParaRPr lang="fi-FI" dirty="0"/>
          </a:p>
          <a:p>
            <a:endParaRPr lang="fi-FI" dirty="0"/>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32</a:t>
            </a:fld>
            <a:endParaRPr lang="fi-FI"/>
          </a:p>
        </p:txBody>
      </p:sp>
    </p:spTree>
    <p:extLst>
      <p:ext uri="{BB962C8B-B14F-4D97-AF65-F5344CB8AC3E}">
        <p14:creationId xmlns:p14="http://schemas.microsoft.com/office/powerpoint/2010/main" val="295893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b="1" dirty="0"/>
              <a:t>Uusiomassa hylsykartonkiin</a:t>
            </a:r>
          </a:p>
          <a:p>
            <a:r>
              <a:rPr lang="fi-FI" dirty="0"/>
              <a:t>raaka-aineet ovat aaltopahvi, sekakeräyspaperi (sanoma- ja aikakauslehdet sekä kuluttajapakkaukset), erilaiset muovipäällystetyt ja -laminoidut</a:t>
            </a:r>
          </a:p>
          <a:p>
            <a:r>
              <a:rPr lang="fi-FI" dirty="0"/>
              <a:t>kääreet, keräyskartonki sekä aaltopahvitehtaiden leikkuujäte (</a:t>
            </a:r>
            <a:r>
              <a:rPr lang="fi-FI" dirty="0" err="1"/>
              <a:t>clippings</a:t>
            </a:r>
            <a:r>
              <a:rPr lang="fi-FI" dirty="0"/>
              <a:t>).</a:t>
            </a:r>
          </a:p>
          <a:p>
            <a:r>
              <a:rPr lang="fi-FI" dirty="0"/>
              <a:t>Myös omaa tuotetta, hylsyjä, käytetään raaka-aineena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33</a:t>
            </a:fld>
            <a:endParaRPr lang="fi-FI"/>
          </a:p>
        </p:txBody>
      </p:sp>
    </p:spTree>
    <p:extLst>
      <p:ext uri="{BB962C8B-B14F-4D97-AF65-F5344CB8AC3E}">
        <p14:creationId xmlns:p14="http://schemas.microsoft.com/office/powerpoint/2010/main" val="360334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dirty="0"/>
              <a:t>Pehmopaperin raaka-aineeksi tutkitaan myös muita lajeja raaka-aineen saatavuuden vuoksi. Toimistopaperin ja sanoma-/aikakauslehtipapereiden kysyntä on laskussa mm. digitalisaation myötä</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34</a:t>
            </a:fld>
            <a:endParaRPr lang="fi-FI"/>
          </a:p>
        </p:txBody>
      </p:sp>
    </p:spTree>
    <p:extLst>
      <p:ext uri="{BB962C8B-B14F-4D97-AF65-F5344CB8AC3E}">
        <p14:creationId xmlns:p14="http://schemas.microsoft.com/office/powerpoint/2010/main" val="473668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b="1" dirty="0"/>
              <a:t>Uusiomassa hylsykartonkiin</a:t>
            </a:r>
          </a:p>
          <a:p>
            <a:r>
              <a:rPr lang="fi-FI" dirty="0"/>
              <a:t>raaka-aineet ovat aaltopahvi, sekakeräyspaperi (sanoma- ja aikakauslehdet sekä kuluttajapakkaukset), erilaiset muovipäällystetyt ja -laminoidut</a:t>
            </a:r>
          </a:p>
          <a:p>
            <a:r>
              <a:rPr lang="fi-FI" dirty="0"/>
              <a:t>kääreet, keräyskartonki sekä aaltopahvitehtaiden leikkuujäte (</a:t>
            </a:r>
            <a:r>
              <a:rPr lang="fi-FI" dirty="0" err="1"/>
              <a:t>clippings</a:t>
            </a:r>
            <a:r>
              <a:rPr lang="fi-FI" dirty="0"/>
              <a:t>).</a:t>
            </a:r>
          </a:p>
          <a:p>
            <a:r>
              <a:rPr lang="fi-FI" dirty="0"/>
              <a:t>Myös omaa tuotetta, hylsyjä, käytetään raaka-aineena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35</a:t>
            </a:fld>
            <a:endParaRPr lang="fi-FI"/>
          </a:p>
        </p:txBody>
      </p:sp>
    </p:spTree>
    <p:extLst>
      <p:ext uri="{BB962C8B-B14F-4D97-AF65-F5344CB8AC3E}">
        <p14:creationId xmlns:p14="http://schemas.microsoft.com/office/powerpoint/2010/main" val="2012976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b="1" dirty="0"/>
              <a:t>Uusiomassa hylsykartonkiin</a:t>
            </a:r>
          </a:p>
          <a:p>
            <a:r>
              <a:rPr lang="fi-FI" dirty="0"/>
              <a:t>raaka-aineet ovat aaltopahvi, sekakeräyspaperi (sanoma- ja aikakauslehdet sekä kuluttajapakkaukset), erilaiset muovipäällystetyt ja -laminoidut</a:t>
            </a:r>
          </a:p>
          <a:p>
            <a:r>
              <a:rPr lang="fi-FI" dirty="0"/>
              <a:t>kääreet, keräyskartonki sekä aaltopahvitehtaiden leikkuujäte (</a:t>
            </a:r>
            <a:r>
              <a:rPr lang="fi-FI" dirty="0" err="1"/>
              <a:t>clippings</a:t>
            </a:r>
            <a:r>
              <a:rPr lang="fi-FI" dirty="0"/>
              <a:t>).</a:t>
            </a:r>
          </a:p>
          <a:p>
            <a:r>
              <a:rPr lang="fi-FI" dirty="0"/>
              <a:t>Myös omaa tuotetta, hylsyjä, käytetään raaka-aineena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36</a:t>
            </a:fld>
            <a:endParaRPr lang="fi-FI"/>
          </a:p>
        </p:txBody>
      </p:sp>
    </p:spTree>
    <p:extLst>
      <p:ext uri="{BB962C8B-B14F-4D97-AF65-F5344CB8AC3E}">
        <p14:creationId xmlns:p14="http://schemas.microsoft.com/office/powerpoint/2010/main" val="315251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Kaaviokuva on ohjeellinen ja pääsäännöt on otettu huomioon. Keräyskuidulla yhtenä nyrkkisääntönä voidaan pitää sitä, että kerättyä lajia voidaan käyttää alkuperäisen käyttökohteen kanssa samaan käyttötarkoitukseen. </a:t>
            </a:r>
          </a:p>
          <a:p>
            <a:endParaRPr lang="fi-FI" dirty="0"/>
          </a:p>
          <a:p>
            <a:r>
              <a:rPr lang="fi-FI" b="1" dirty="0"/>
              <a:t>Uusiomassa hylsykartonkiin</a:t>
            </a:r>
          </a:p>
          <a:p>
            <a:r>
              <a:rPr lang="fi-FI" dirty="0"/>
              <a:t>raaka-aineet ovat aaltopahvi, sekakeräyspaperi (sanoma- ja aikakauslehdet sekä kuluttajapakkaukset), erilaiset muovipäällystetyt ja -laminoidut</a:t>
            </a:r>
          </a:p>
          <a:p>
            <a:r>
              <a:rPr lang="fi-FI" dirty="0"/>
              <a:t>kääreet, keräyskartonki sekä aaltopahvitehtaiden leikkuujäte (</a:t>
            </a:r>
            <a:r>
              <a:rPr lang="fi-FI" dirty="0" err="1"/>
              <a:t>clippings</a:t>
            </a:r>
            <a:r>
              <a:rPr lang="fi-FI" dirty="0"/>
              <a:t>).</a:t>
            </a:r>
          </a:p>
          <a:p>
            <a:r>
              <a:rPr lang="fi-FI" dirty="0"/>
              <a:t>Myös omaa tuotetta, hylsyjä, käytetään raaka-aineena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37</a:t>
            </a:fld>
            <a:endParaRPr lang="fi-FI"/>
          </a:p>
        </p:txBody>
      </p:sp>
    </p:spTree>
    <p:extLst>
      <p:ext uri="{BB962C8B-B14F-4D97-AF65-F5344CB8AC3E}">
        <p14:creationId xmlns:p14="http://schemas.microsoft.com/office/powerpoint/2010/main" val="2894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609CB-CAF6-4571-BA04-25E12737EAA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85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Lähteet: LÄNSI-SUOMEN LUPAPÄÄTÖS YMPÄRISTÖLUPAVIRASTO Nro 21/2006/2, Mäntän Energia Oy. Ympäristölupa.</a:t>
            </a:r>
          </a:p>
          <a:p>
            <a:r>
              <a:rPr lang="fi-FI" dirty="0">
                <a:hlinkClick r:id="rId3"/>
              </a:rPr>
              <a:t>https://www.nokiankaupunki.fi/wp-content/uploads/2018/07/Paatos-6.7.2018-1.pdf</a:t>
            </a:r>
            <a:endParaRPr lang="fi-FI" dirty="0"/>
          </a:p>
          <a:p>
            <a:endParaRPr lang="fi-FI" dirty="0"/>
          </a:p>
          <a:p>
            <a:r>
              <a:rPr lang="fi-FI" dirty="0"/>
              <a:t>Dian kuvaus on optimaalinen, mitä tällä hetkellä Suomessa kierrätetään, esimerkkitehtaista kaikissa ei ole samantyyppinen kierto. Diassa on esitetty pääasiallisia kiertoja, jotka ovat mahdollisia kiertotalouden näkökulmasta.</a:t>
            </a:r>
          </a:p>
          <a:p>
            <a:endParaRPr lang="fi-FI" dirty="0"/>
          </a:p>
          <a:p>
            <a:r>
              <a:rPr lang="fi-FI" dirty="0"/>
              <a:t>Suomessa: </a:t>
            </a:r>
            <a:r>
              <a:rPr lang="fi-FI" dirty="0" err="1"/>
              <a:t>MetsäTissue</a:t>
            </a:r>
            <a:r>
              <a:rPr lang="fi-FI" dirty="0"/>
              <a:t> Mänttä, </a:t>
            </a:r>
            <a:r>
              <a:rPr lang="fi-FI" dirty="0" err="1"/>
              <a:t>Essity</a:t>
            </a:r>
            <a:r>
              <a:rPr lang="fi-FI" dirty="0"/>
              <a:t> Nokia, UPM Kaipola (2019) </a:t>
            </a:r>
            <a:r>
              <a:rPr lang="fi-FI" dirty="0">
                <a:sym typeface="Wingdings" panose="05000000000000000000" pitchFamily="2" charset="2"/>
              </a:rPr>
              <a:t> huomionarvoista on, että tällä hetkellä  kierrot toteutuvat pää</a:t>
            </a:r>
            <a:endParaRPr lang="fi-FI" dirty="0"/>
          </a:p>
          <a:p>
            <a:endParaRPr lang="fi-FI" dirty="0"/>
          </a:p>
          <a:p>
            <a:r>
              <a:rPr lang="fi-FI" dirty="0"/>
              <a:t>Kiertokuidun käyttöprosessista prosessiin kelpaamaton jäte hyödynnetään energiaksi….</a:t>
            </a:r>
          </a:p>
          <a:p>
            <a:endParaRPr lang="fi-FI" dirty="0"/>
          </a:p>
          <a:p>
            <a:r>
              <a:rPr lang="fi-FI" dirty="0"/>
              <a:t>Siistauslietteen (mekaanisesti kuivattu liete) lisäksi voimalaitokset voivat käyttää esim. turvetta, puupolttoainetta, kiinteitä jätteitä, raskasta polttoöljyä, haketta jne. </a:t>
            </a:r>
          </a:p>
          <a:p>
            <a:endParaRPr lang="fi-FI" dirty="0"/>
          </a:p>
          <a:p>
            <a:r>
              <a:rPr lang="fi-FI" dirty="0"/>
              <a:t>lyhyitä kuituja ja lisäksi poistettua painomustetta sekä täyte- ja päällystysaineita (kaoliinia, talkkia, bentoniittia, mineraalisia oksideja, päällystyksessä käytettyjä erilaisia epäorgaanisia komponentteja).</a:t>
            </a:r>
          </a:p>
        </p:txBody>
      </p:sp>
      <p:sp>
        <p:nvSpPr>
          <p:cNvPr id="4" name="Slide Number Placeholder 3"/>
          <p:cNvSpPr>
            <a:spLocks noGrp="1"/>
          </p:cNvSpPr>
          <p:nvPr>
            <p:ph type="sldNum" sz="quarter" idx="10"/>
          </p:nvPr>
        </p:nvSpPr>
        <p:spPr/>
        <p:txBody>
          <a:bodyPr/>
          <a:lstStyle/>
          <a:p>
            <a:fld id="{F06609CB-CAF6-4571-BA04-25E12737EAA4}" type="slidenum">
              <a:rPr lang="fi-FI" smtClean="0"/>
              <a:t>38</a:t>
            </a:fld>
            <a:endParaRPr lang="fi-FI"/>
          </a:p>
        </p:txBody>
      </p:sp>
    </p:spTree>
    <p:extLst>
      <p:ext uri="{BB962C8B-B14F-4D97-AF65-F5344CB8AC3E}">
        <p14:creationId xmlns:p14="http://schemas.microsoft.com/office/powerpoint/2010/main" val="210073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Lähteet: LÄNSI-SUOMEN LUPAPÄÄTÖS YMPÄRISTÖLUPAVIRASTO Nro 21/2006/2, Mäntän Energia Oy. Ympäristölupa.</a:t>
            </a:r>
          </a:p>
          <a:p>
            <a:r>
              <a:rPr lang="fi-FI" dirty="0">
                <a:hlinkClick r:id="rId3"/>
              </a:rPr>
              <a:t>https://www.nokiankaupunki.fi/wp-content/uploads/2018/07/Paatos-6.7.2018-1.pdf</a:t>
            </a:r>
            <a:endParaRPr lang="fi-FI" dirty="0"/>
          </a:p>
          <a:p>
            <a:endParaRPr lang="fi-FI" dirty="0"/>
          </a:p>
          <a:p>
            <a:r>
              <a:rPr lang="fi-FI" dirty="0"/>
              <a:t>Dian kuvaus on optimaalinen, mitä tällä hetkellä Suomessa kierrätetään, esimerkkitehtaista kaikissa ei ole samantyyppinen kierto. Diassa on esitetty pääasiallisia kiertoja, jotka ovat mahdollisia kiertotalouden näkökulmasta.</a:t>
            </a:r>
          </a:p>
          <a:p>
            <a:endParaRPr lang="fi-FI" dirty="0"/>
          </a:p>
          <a:p>
            <a:r>
              <a:rPr lang="fi-FI" dirty="0"/>
              <a:t>Suomessa: </a:t>
            </a:r>
            <a:r>
              <a:rPr lang="fi-FI" dirty="0" err="1"/>
              <a:t>MetsäTissue</a:t>
            </a:r>
            <a:r>
              <a:rPr lang="fi-FI" dirty="0"/>
              <a:t> Mänttä, </a:t>
            </a:r>
            <a:r>
              <a:rPr lang="fi-FI" dirty="0" err="1"/>
              <a:t>Essity</a:t>
            </a:r>
            <a:r>
              <a:rPr lang="fi-FI" dirty="0"/>
              <a:t> Nokia, UPM Kaipola (2019) </a:t>
            </a:r>
            <a:r>
              <a:rPr lang="fi-FI" dirty="0">
                <a:sym typeface="Wingdings" panose="05000000000000000000" pitchFamily="2" charset="2"/>
              </a:rPr>
              <a:t> huomionarvoista on, että tällä hetkellä  kierrot toteutuvat pää</a:t>
            </a:r>
            <a:endParaRPr lang="fi-FI" dirty="0"/>
          </a:p>
          <a:p>
            <a:endParaRPr lang="fi-FI" dirty="0"/>
          </a:p>
          <a:p>
            <a:r>
              <a:rPr lang="fi-FI" dirty="0"/>
              <a:t>Kiertokuidun käyttöprosessista prosessiin kelpaamaton jäte hyödynnetään energiaksi….</a:t>
            </a:r>
          </a:p>
          <a:p>
            <a:endParaRPr lang="fi-FI" dirty="0"/>
          </a:p>
          <a:p>
            <a:r>
              <a:rPr lang="fi-FI" dirty="0"/>
              <a:t>Siistauslietteen (mekaanisesti kuivattu liete) lisäksi voimalaitokset voivat käyttää esim. turvetta, puupolttoainetta, kiinteitä jätteitä, raskasta polttoöljyä, haketta jne. </a:t>
            </a:r>
          </a:p>
          <a:p>
            <a:endParaRPr lang="fi-FI" dirty="0"/>
          </a:p>
          <a:p>
            <a:r>
              <a:rPr lang="fi-FI" dirty="0"/>
              <a:t>lyhyitä kuituja ja lisäksi poistettua painomustetta sekä täyte- ja päällystysaineita (kaoliinia, talkkia, bentoniittia, mineraalisia oksideja, päällystyksessä käytettyjä erilaisia epäorgaanisia komponentteja).</a:t>
            </a:r>
          </a:p>
        </p:txBody>
      </p:sp>
      <p:sp>
        <p:nvSpPr>
          <p:cNvPr id="4" name="Slide Number Placeholder 3"/>
          <p:cNvSpPr>
            <a:spLocks noGrp="1"/>
          </p:cNvSpPr>
          <p:nvPr>
            <p:ph type="sldNum" sz="quarter" idx="10"/>
          </p:nvPr>
        </p:nvSpPr>
        <p:spPr/>
        <p:txBody>
          <a:bodyPr/>
          <a:lstStyle/>
          <a:p>
            <a:fld id="{F06609CB-CAF6-4571-BA04-25E12737EAA4}" type="slidenum">
              <a:rPr lang="fi-FI" smtClean="0"/>
              <a:t>39</a:t>
            </a:fld>
            <a:endParaRPr lang="fi-FI"/>
          </a:p>
        </p:txBody>
      </p:sp>
    </p:spTree>
    <p:extLst>
      <p:ext uri="{BB962C8B-B14F-4D97-AF65-F5344CB8AC3E}">
        <p14:creationId xmlns:p14="http://schemas.microsoft.com/office/powerpoint/2010/main" val="70157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41</a:t>
            </a:fld>
            <a:endParaRPr lang="fi-FI"/>
          </a:p>
        </p:txBody>
      </p:sp>
    </p:spTree>
    <p:extLst>
      <p:ext uri="{BB962C8B-B14F-4D97-AF65-F5344CB8AC3E}">
        <p14:creationId xmlns:p14="http://schemas.microsoft.com/office/powerpoint/2010/main" val="336504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140l / päivä (suomalaisten veden keskikulutus henkeä kohti)</a:t>
            </a:r>
          </a:p>
          <a:p>
            <a:r>
              <a:rPr lang="fi-FI" dirty="0">
                <a:hlinkClick r:id="rId3"/>
              </a:rPr>
              <a:t>https://circhubs.fi/tietopankki/nollakuitu-0-kuitu/</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43</a:t>
            </a:fld>
            <a:endParaRPr lang="fi-FI"/>
          </a:p>
        </p:txBody>
      </p:sp>
    </p:spTree>
    <p:extLst>
      <p:ext uri="{BB962C8B-B14F-4D97-AF65-F5344CB8AC3E}">
        <p14:creationId xmlns:p14="http://schemas.microsoft.com/office/powerpoint/2010/main" val="209806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hlinkClick r:id="rId3"/>
              </a:rPr>
              <a:t>https://circhubs.fi/tietopankki/nollakuitu-0-kuitu/</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45</a:t>
            </a:fld>
            <a:endParaRPr lang="fi-FI"/>
          </a:p>
        </p:txBody>
      </p:sp>
    </p:spTree>
    <p:extLst>
      <p:ext uri="{BB962C8B-B14F-4D97-AF65-F5344CB8AC3E}">
        <p14:creationId xmlns:p14="http://schemas.microsoft.com/office/powerpoint/2010/main" val="269743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47</a:t>
            </a:fld>
            <a:endParaRPr lang="fi-FI"/>
          </a:p>
        </p:txBody>
      </p:sp>
    </p:spTree>
    <p:extLst>
      <p:ext uri="{BB962C8B-B14F-4D97-AF65-F5344CB8AC3E}">
        <p14:creationId xmlns:p14="http://schemas.microsoft.com/office/powerpoint/2010/main" val="3678414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49</a:t>
            </a:fld>
            <a:endParaRPr lang="fi-FI"/>
          </a:p>
        </p:txBody>
      </p:sp>
    </p:spTree>
    <p:extLst>
      <p:ext uri="{BB962C8B-B14F-4D97-AF65-F5344CB8AC3E}">
        <p14:creationId xmlns:p14="http://schemas.microsoft.com/office/powerpoint/2010/main" val="1684069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50</a:t>
            </a:fld>
            <a:endParaRPr lang="fi-FI"/>
          </a:p>
        </p:txBody>
      </p:sp>
    </p:spTree>
    <p:extLst>
      <p:ext uri="{BB962C8B-B14F-4D97-AF65-F5344CB8AC3E}">
        <p14:creationId xmlns:p14="http://schemas.microsoft.com/office/powerpoint/2010/main" val="320414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51</a:t>
            </a:fld>
            <a:endParaRPr lang="fi-FI"/>
          </a:p>
        </p:txBody>
      </p:sp>
    </p:spTree>
    <p:extLst>
      <p:ext uri="{BB962C8B-B14F-4D97-AF65-F5344CB8AC3E}">
        <p14:creationId xmlns:p14="http://schemas.microsoft.com/office/powerpoint/2010/main" val="76318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52</a:t>
            </a:fld>
            <a:endParaRPr lang="fi-FI"/>
          </a:p>
        </p:txBody>
      </p:sp>
    </p:spTree>
    <p:extLst>
      <p:ext uri="{BB962C8B-B14F-4D97-AF65-F5344CB8AC3E}">
        <p14:creationId xmlns:p14="http://schemas.microsoft.com/office/powerpoint/2010/main" val="16582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Kuoren muu jatkokäyttö: maisemointiin, lääke,- kosmetiikka- ja elintarviketeollisuus, metalliteollisuudessa fossiilihiilen korvaus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6609CB-CAF6-4571-BA04-25E12737EAA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184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54</a:t>
            </a:fld>
            <a:endParaRPr lang="fi-FI"/>
          </a:p>
        </p:txBody>
      </p:sp>
    </p:spTree>
    <p:extLst>
      <p:ext uri="{BB962C8B-B14F-4D97-AF65-F5344CB8AC3E}">
        <p14:creationId xmlns:p14="http://schemas.microsoft.com/office/powerpoint/2010/main" val="3112910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Muu saapuva tavara esim. pakatut tuotteet b to b myynti </a:t>
            </a:r>
          </a:p>
          <a:p>
            <a:endParaRPr lang="fi-FI" dirty="0"/>
          </a:p>
          <a:p>
            <a:r>
              <a:rPr lang="fi-FI" dirty="0"/>
              <a:t>Elintarviketeollisuus. Mieti kotoasi löytyviä pakkauksia esimerkiksi jäätelötehdas valmistaa jäätelön ja ostaa pakkaukset joihin se jäätelön pakkaa</a:t>
            </a:r>
          </a:p>
        </p:txBody>
      </p:sp>
      <p:sp>
        <p:nvSpPr>
          <p:cNvPr id="4" name="Slide Number Placeholder 3"/>
          <p:cNvSpPr>
            <a:spLocks noGrp="1"/>
          </p:cNvSpPr>
          <p:nvPr>
            <p:ph type="sldNum" sz="quarter" idx="10"/>
          </p:nvPr>
        </p:nvSpPr>
        <p:spPr/>
        <p:txBody>
          <a:bodyPr/>
          <a:lstStyle/>
          <a:p>
            <a:fld id="{F06609CB-CAF6-4571-BA04-25E12737EAA4}" type="slidenum">
              <a:rPr lang="fi-FI" smtClean="0"/>
              <a:t>55</a:t>
            </a:fld>
            <a:endParaRPr lang="fi-FI"/>
          </a:p>
        </p:txBody>
      </p:sp>
    </p:spTree>
    <p:extLst>
      <p:ext uri="{BB962C8B-B14F-4D97-AF65-F5344CB8AC3E}">
        <p14:creationId xmlns:p14="http://schemas.microsoft.com/office/powerpoint/2010/main" val="996523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Muu saapuva tavara esim. pakatut tuotteet b to b myynti </a:t>
            </a:r>
          </a:p>
        </p:txBody>
      </p:sp>
      <p:sp>
        <p:nvSpPr>
          <p:cNvPr id="4" name="Slide Number Placeholder 3"/>
          <p:cNvSpPr>
            <a:spLocks noGrp="1"/>
          </p:cNvSpPr>
          <p:nvPr>
            <p:ph type="sldNum" sz="quarter" idx="10"/>
          </p:nvPr>
        </p:nvSpPr>
        <p:spPr/>
        <p:txBody>
          <a:bodyPr/>
          <a:lstStyle/>
          <a:p>
            <a:fld id="{F06609CB-CAF6-4571-BA04-25E12737EAA4}" type="slidenum">
              <a:rPr lang="fi-FI" smtClean="0"/>
              <a:t>56</a:t>
            </a:fld>
            <a:endParaRPr lang="fi-FI"/>
          </a:p>
        </p:txBody>
      </p:sp>
    </p:spTree>
    <p:extLst>
      <p:ext uri="{BB962C8B-B14F-4D97-AF65-F5344CB8AC3E}">
        <p14:creationId xmlns:p14="http://schemas.microsoft.com/office/powerpoint/2010/main" val="1900118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hlinkClick r:id="rId3"/>
              </a:rPr>
              <a:t>https://www.metsateollisuus.fi/tilastot/massa-ja-paperiteollisuus/</a:t>
            </a:r>
            <a:endParaRPr lang="fi-FI" dirty="0"/>
          </a:p>
          <a:p>
            <a:endParaRPr lang="fi-FI" dirty="0"/>
          </a:p>
          <a:p>
            <a:r>
              <a:rPr lang="fi-FI" dirty="0" err="1"/>
              <a:t>Huom</a:t>
            </a:r>
            <a:r>
              <a:rPr lang="fi-FI" dirty="0"/>
              <a:t>! Paperin ja kartongin valmistajat myös ostavat raaka-ainetta Euroopasta</a:t>
            </a:r>
          </a:p>
          <a:p>
            <a:endParaRPr lang="fi-FI" dirty="0"/>
          </a:p>
          <a:p>
            <a:r>
              <a:rPr lang="fi-FI" dirty="0"/>
              <a:t>Kartongin raaka-aineeksi ei ole suuressa määrin riittävästi keräyskuitua </a:t>
            </a:r>
            <a:r>
              <a:rPr lang="fi-FI" dirty="0" err="1"/>
              <a:t>saatavailla</a:t>
            </a:r>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57</a:t>
            </a:fld>
            <a:endParaRPr lang="fi-FI"/>
          </a:p>
        </p:txBody>
      </p:sp>
    </p:spTree>
    <p:extLst>
      <p:ext uri="{BB962C8B-B14F-4D97-AF65-F5344CB8AC3E}">
        <p14:creationId xmlns:p14="http://schemas.microsoft.com/office/powerpoint/2010/main" val="142749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https://www.kuitukierratys.fi/ajankohtaista</a:t>
            </a:r>
          </a:p>
          <a:p>
            <a:r>
              <a:rPr lang="fi-FI" dirty="0"/>
              <a:t>Kuitupakkaustase 2017</a:t>
            </a:r>
          </a:p>
          <a:p>
            <a:endParaRPr lang="fi-FI" dirty="0"/>
          </a:p>
          <a:p>
            <a:r>
              <a:rPr lang="fi-FI" dirty="0"/>
              <a:t>Suomenmarkkinalle tuotetaan pakkauksia n. 259 419 t vuodessa (2017) + muut kuitupakkaukset n. 80 000 t (pienet alle 1 milj.€ liikevaihdon yritykset, matkustajatuonti, verkkokauppa, vapaamatkustajat)</a:t>
            </a:r>
          </a:p>
          <a:p>
            <a:r>
              <a:rPr lang="fi-FI" dirty="0"/>
              <a:t>Kiertoon päätyvät pakkaukset: kotitalouksien kierrättämät 50 346 t, Kaupan kuitupakkaukset n. 177 848 t, teollisuuden n. 72 972 t. (= 301 166 t ), energiaksi hyödynnetään 68 000 t.</a:t>
            </a:r>
          </a:p>
          <a:p>
            <a:endParaRPr lang="fi-FI" dirty="0"/>
          </a:p>
          <a:p>
            <a:endParaRPr lang="fi-FI" dirty="0"/>
          </a:p>
          <a:p>
            <a:r>
              <a:rPr lang="fi-FI" dirty="0"/>
              <a:t>Avoinkysymys: Kuinka kierrätysaste voi olla yli 100 %, tästä polttoon menevän kuidun osuus on kuitenkin lähes 20 %. </a:t>
            </a:r>
          </a:p>
        </p:txBody>
      </p:sp>
      <p:sp>
        <p:nvSpPr>
          <p:cNvPr id="4" name="Slide Number Placeholder 3"/>
          <p:cNvSpPr>
            <a:spLocks noGrp="1"/>
          </p:cNvSpPr>
          <p:nvPr>
            <p:ph type="sldNum" sz="quarter" idx="10"/>
          </p:nvPr>
        </p:nvSpPr>
        <p:spPr/>
        <p:txBody>
          <a:bodyPr/>
          <a:lstStyle/>
          <a:p>
            <a:fld id="{F06609CB-CAF6-4571-BA04-25E12737EAA4}" type="slidenum">
              <a:rPr lang="fi-FI" smtClean="0"/>
              <a:t>58</a:t>
            </a:fld>
            <a:endParaRPr lang="fi-FI" dirty="0"/>
          </a:p>
        </p:txBody>
      </p:sp>
    </p:spTree>
    <p:extLst>
      <p:ext uri="{BB962C8B-B14F-4D97-AF65-F5344CB8AC3E}">
        <p14:creationId xmlns:p14="http://schemas.microsoft.com/office/powerpoint/2010/main" val="3046604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Huomioi pohdinnassa, että aina ei ole perusteltua valita kuitupohjaista pakkausmateriaalia</a:t>
            </a:r>
          </a:p>
        </p:txBody>
      </p:sp>
      <p:sp>
        <p:nvSpPr>
          <p:cNvPr id="4" name="Slide Number Placeholder 3"/>
          <p:cNvSpPr>
            <a:spLocks noGrp="1"/>
          </p:cNvSpPr>
          <p:nvPr>
            <p:ph type="sldNum" sz="quarter" idx="10"/>
          </p:nvPr>
        </p:nvSpPr>
        <p:spPr/>
        <p:txBody>
          <a:bodyPr/>
          <a:lstStyle/>
          <a:p>
            <a:fld id="{F06609CB-CAF6-4571-BA04-25E12737EAA4}" type="slidenum">
              <a:rPr lang="fi-FI" smtClean="0"/>
              <a:t>59</a:t>
            </a:fld>
            <a:endParaRPr lang="fi-FI"/>
          </a:p>
        </p:txBody>
      </p:sp>
    </p:spTree>
    <p:extLst>
      <p:ext uri="{BB962C8B-B14F-4D97-AF65-F5344CB8AC3E}">
        <p14:creationId xmlns:p14="http://schemas.microsoft.com/office/powerpoint/2010/main" val="611461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60</a:t>
            </a:fld>
            <a:endParaRPr lang="fi-FI"/>
          </a:p>
        </p:txBody>
      </p:sp>
    </p:spTree>
    <p:extLst>
      <p:ext uri="{BB962C8B-B14F-4D97-AF65-F5344CB8AC3E}">
        <p14:creationId xmlns:p14="http://schemas.microsoft.com/office/powerpoint/2010/main" val="4190570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65</a:t>
            </a:fld>
            <a:endParaRPr lang="fi-FI"/>
          </a:p>
        </p:txBody>
      </p:sp>
    </p:spTree>
    <p:extLst>
      <p:ext uri="{BB962C8B-B14F-4D97-AF65-F5344CB8AC3E}">
        <p14:creationId xmlns:p14="http://schemas.microsoft.com/office/powerpoint/2010/main" val="1979925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yhteenveto</a:t>
            </a:r>
          </a:p>
        </p:txBody>
      </p:sp>
    </p:spTree>
    <p:extLst>
      <p:ext uri="{BB962C8B-B14F-4D97-AF65-F5344CB8AC3E}">
        <p14:creationId xmlns:p14="http://schemas.microsoft.com/office/powerpoint/2010/main" val="2333811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Kuljetuspakkaus toimii myös myymälä </a:t>
            </a:r>
            <a:r>
              <a:rPr lang="fi-FI" dirty="0" err="1"/>
              <a:t>displayna</a:t>
            </a:r>
            <a:r>
              <a:rPr lang="fi-FI" dirty="0"/>
              <a:t> / hyllyvalmiina pakkauksena </a:t>
            </a:r>
            <a:r>
              <a:rPr lang="fi-FI" dirty="0">
                <a:sym typeface="Wingdings" panose="05000000000000000000" pitchFamily="2" charset="2"/>
              </a:rPr>
              <a:t> eli sen tehtävänä on myös myydä tuotetta, ei vain kuljettaa se kauppaan</a:t>
            </a:r>
            <a:endParaRPr lang="fi-FI" dirty="0"/>
          </a:p>
          <a:p>
            <a:endParaRPr lang="fi-FI" dirty="0"/>
          </a:p>
          <a:p>
            <a:r>
              <a:rPr lang="fi-FI" dirty="0"/>
              <a:t>Esim. Aaltopahvista valmistettu leipäkorimainen pakkaus on esteettinen ja pitkäikäinen käytettäväksi uudelleen ja elinkaarensa lopussa hyödynnettävissä kuituraaka-aineena </a:t>
            </a:r>
            <a:r>
              <a:rPr lang="fi-FI" dirty="0">
                <a:sym typeface="Wingdings" panose="05000000000000000000" pitchFamily="2" charset="2"/>
              </a:rPr>
              <a:t> ja edelleen viimein myös energiana</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79</a:t>
            </a:fld>
            <a:endParaRPr lang="fi-FI"/>
          </a:p>
        </p:txBody>
      </p:sp>
    </p:spTree>
    <p:extLst>
      <p:ext uri="{BB962C8B-B14F-4D97-AF65-F5344CB8AC3E}">
        <p14:creationId xmlns:p14="http://schemas.microsoft.com/office/powerpoint/2010/main" val="57246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16</a:t>
            </a:fld>
            <a:endParaRPr lang="fi-FI"/>
          </a:p>
        </p:txBody>
      </p:sp>
    </p:spTree>
    <p:extLst>
      <p:ext uri="{BB962C8B-B14F-4D97-AF65-F5344CB8AC3E}">
        <p14:creationId xmlns:p14="http://schemas.microsoft.com/office/powerpoint/2010/main" val="3270798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80</a:t>
            </a:fld>
            <a:endParaRPr lang="fi-FI"/>
          </a:p>
        </p:txBody>
      </p:sp>
    </p:spTree>
    <p:extLst>
      <p:ext uri="{BB962C8B-B14F-4D97-AF65-F5344CB8AC3E}">
        <p14:creationId xmlns:p14="http://schemas.microsoft.com/office/powerpoint/2010/main" val="1091547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Huomioi pohdinnassa, että aina ei ole perusteltua valita kuitupohjaista pakkausmateriaalia</a:t>
            </a:r>
          </a:p>
        </p:txBody>
      </p:sp>
      <p:sp>
        <p:nvSpPr>
          <p:cNvPr id="4" name="Slide Number Placeholder 3"/>
          <p:cNvSpPr>
            <a:spLocks noGrp="1"/>
          </p:cNvSpPr>
          <p:nvPr>
            <p:ph type="sldNum" sz="quarter" idx="10"/>
          </p:nvPr>
        </p:nvSpPr>
        <p:spPr/>
        <p:txBody>
          <a:bodyPr/>
          <a:lstStyle/>
          <a:p>
            <a:fld id="{F06609CB-CAF6-4571-BA04-25E12737EAA4}" type="slidenum">
              <a:rPr lang="fi-FI" smtClean="0"/>
              <a:t>81</a:t>
            </a:fld>
            <a:endParaRPr lang="fi-FI"/>
          </a:p>
        </p:txBody>
      </p:sp>
    </p:spTree>
    <p:extLst>
      <p:ext uri="{BB962C8B-B14F-4D97-AF65-F5344CB8AC3E}">
        <p14:creationId xmlns:p14="http://schemas.microsoft.com/office/powerpoint/2010/main" val="490496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Huomioi pohdinnassa, että aina ei ole perusteltua valita kuitupohjaista pakkausmateriaalia</a:t>
            </a:r>
          </a:p>
        </p:txBody>
      </p:sp>
      <p:sp>
        <p:nvSpPr>
          <p:cNvPr id="4" name="Slide Number Placeholder 3"/>
          <p:cNvSpPr>
            <a:spLocks noGrp="1"/>
          </p:cNvSpPr>
          <p:nvPr>
            <p:ph type="sldNum" sz="quarter" idx="10"/>
          </p:nvPr>
        </p:nvSpPr>
        <p:spPr/>
        <p:txBody>
          <a:bodyPr/>
          <a:lstStyle/>
          <a:p>
            <a:fld id="{F06609CB-CAF6-4571-BA04-25E12737EAA4}" type="slidenum">
              <a:rPr lang="fi-FI" smtClean="0"/>
              <a:t>82</a:t>
            </a:fld>
            <a:endParaRPr lang="fi-FI"/>
          </a:p>
        </p:txBody>
      </p:sp>
    </p:spTree>
    <p:extLst>
      <p:ext uri="{BB962C8B-B14F-4D97-AF65-F5344CB8AC3E}">
        <p14:creationId xmlns:p14="http://schemas.microsoft.com/office/powerpoint/2010/main" val="3290906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83</a:t>
            </a:fld>
            <a:endParaRPr lang="fi-FI"/>
          </a:p>
        </p:txBody>
      </p:sp>
    </p:spTree>
    <p:extLst>
      <p:ext uri="{BB962C8B-B14F-4D97-AF65-F5344CB8AC3E}">
        <p14:creationId xmlns:p14="http://schemas.microsoft.com/office/powerpoint/2010/main" val="3992297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84</a:t>
            </a:fld>
            <a:endParaRPr lang="fi-FI"/>
          </a:p>
        </p:txBody>
      </p:sp>
    </p:spTree>
    <p:extLst>
      <p:ext uri="{BB962C8B-B14F-4D97-AF65-F5344CB8AC3E}">
        <p14:creationId xmlns:p14="http://schemas.microsoft.com/office/powerpoint/2010/main" val="310701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18</a:t>
            </a:fld>
            <a:endParaRPr lang="fi-FI"/>
          </a:p>
        </p:txBody>
      </p:sp>
    </p:spTree>
    <p:extLst>
      <p:ext uri="{BB962C8B-B14F-4D97-AF65-F5344CB8AC3E}">
        <p14:creationId xmlns:p14="http://schemas.microsoft.com/office/powerpoint/2010/main" val="27770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19</a:t>
            </a:fld>
            <a:endParaRPr lang="fi-FI"/>
          </a:p>
        </p:txBody>
      </p:sp>
    </p:spTree>
    <p:extLst>
      <p:ext uri="{BB962C8B-B14F-4D97-AF65-F5344CB8AC3E}">
        <p14:creationId xmlns:p14="http://schemas.microsoft.com/office/powerpoint/2010/main" val="266162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24</a:t>
            </a:fld>
            <a:endParaRPr lang="fi-FI"/>
          </a:p>
        </p:txBody>
      </p:sp>
    </p:spTree>
    <p:extLst>
      <p:ext uri="{BB962C8B-B14F-4D97-AF65-F5344CB8AC3E}">
        <p14:creationId xmlns:p14="http://schemas.microsoft.com/office/powerpoint/2010/main" val="104580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7DF4B04-EA61-4B0D-8D85-7A6B2F409EC5}" type="slidenum">
              <a:rPr lang="fi-FI" smtClean="0"/>
              <a:t>26</a:t>
            </a:fld>
            <a:endParaRPr lang="fi-FI"/>
          </a:p>
        </p:txBody>
      </p:sp>
    </p:spTree>
    <p:extLst>
      <p:ext uri="{BB962C8B-B14F-4D97-AF65-F5344CB8AC3E}">
        <p14:creationId xmlns:p14="http://schemas.microsoft.com/office/powerpoint/2010/main" val="411787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Pääasialliset raaka-aineen lähteet </a:t>
            </a:r>
            <a:r>
              <a:rPr lang="fi-FI" dirty="0">
                <a:sym typeface="Wingdings" panose="05000000000000000000" pitchFamily="2" charset="2"/>
              </a:rPr>
              <a:t> Kuitunäkökulmasta</a:t>
            </a:r>
          </a:p>
          <a:p>
            <a:endParaRPr lang="fi-FI" dirty="0">
              <a:sym typeface="Wingdings" panose="05000000000000000000" pitchFamily="2" charset="2"/>
            </a:endParaRPr>
          </a:p>
          <a:p>
            <a:r>
              <a:rPr lang="fi-FI" dirty="0">
                <a:sym typeface="Wingdings" panose="05000000000000000000" pitchFamily="2" charset="2"/>
              </a:rPr>
              <a:t>Kuvassa on esitetty pääasialliset kuituraaka-aineet perinteisessä metsäteollisuudessa</a:t>
            </a:r>
          </a:p>
          <a:p>
            <a:endParaRPr lang="fi-FI" dirty="0">
              <a:sym typeface="Wingdings" panose="05000000000000000000" pitchFamily="2" charset="2"/>
            </a:endParaRPr>
          </a:p>
          <a:p>
            <a:r>
              <a:rPr lang="fi-FI" b="1" dirty="0">
                <a:sym typeface="Wingdings" panose="05000000000000000000" pitchFamily="2" charset="2"/>
              </a:rPr>
              <a:t>Ensi kuitu</a:t>
            </a:r>
            <a:r>
              <a:rPr lang="fi-FI" dirty="0">
                <a:sym typeface="Wingdings" panose="05000000000000000000" pitchFamily="2" charset="2"/>
              </a:rPr>
              <a:t>: Kuitupuuna käytetään Suomessa pääsääntöisesti mäntyä, kuusta ja koivua (myös haapa ja eukalyptus)</a:t>
            </a:r>
          </a:p>
          <a:p>
            <a:endParaRPr lang="fi-FI" dirty="0">
              <a:sym typeface="Wingdings" panose="05000000000000000000" pitchFamily="2" charset="2"/>
            </a:endParaRPr>
          </a:p>
          <a:p>
            <a:r>
              <a:rPr lang="fi-FI" b="1" dirty="0">
                <a:sym typeface="Wingdings" panose="05000000000000000000" pitchFamily="2" charset="2"/>
              </a:rPr>
              <a:t>Kiertotalouden näkökulmasta </a:t>
            </a:r>
            <a:r>
              <a:rPr lang="fi-FI" b="0" dirty="0">
                <a:sym typeface="Wingdings" panose="05000000000000000000" pitchFamily="2" charset="2"/>
              </a:rPr>
              <a:t>pääasialliset kuitu</a:t>
            </a:r>
            <a:r>
              <a:rPr lang="fi-FI" dirty="0">
                <a:sym typeface="Wingdings" panose="05000000000000000000" pitchFamily="2" charset="2"/>
              </a:rPr>
              <a:t>raaka-aineita ovat  Sahoilta tulevat sahahake ja puru (Sahojen ”jäte”) sekä keräyskartonki</a:t>
            </a:r>
          </a:p>
          <a:p>
            <a:endParaRPr lang="fi-FI" dirty="0">
              <a:sym typeface="Wingdings" panose="05000000000000000000" pitchFamily="2" charset="2"/>
            </a:endParaRPr>
          </a:p>
          <a:p>
            <a:r>
              <a:rPr lang="fi-FI" u="sng" dirty="0">
                <a:sym typeface="Wingdings" panose="05000000000000000000" pitchFamily="2" charset="2"/>
              </a:rPr>
              <a:t>Mitä kuitupakkaukselle voi tapahtua jos se ei päädy kiertokuituna kiertoon? Miksi hyvä jos se päätyisi takaisin kiertoon?</a:t>
            </a:r>
          </a:p>
          <a:p>
            <a:endParaRPr lang="fi-FI" dirty="0">
              <a:sym typeface="Wingdings" panose="05000000000000000000" pitchFamily="2" charset="2"/>
            </a:endParaRPr>
          </a:p>
          <a:p>
            <a:r>
              <a:rPr lang="fi-FI" dirty="0">
                <a:sym typeface="Wingdings" panose="05000000000000000000" pitchFamily="2" charset="2"/>
              </a:rPr>
              <a:t>-Kotitalousjätteen mukana jätteenpolttolaitokselle, jossa se poltetaan energiaksi</a:t>
            </a:r>
          </a:p>
          <a:p>
            <a:r>
              <a:rPr lang="fi-FI" dirty="0">
                <a:sym typeface="Wingdings" panose="05000000000000000000" pitchFamily="2" charset="2"/>
              </a:rPr>
              <a:t>-Kotona takkaan</a:t>
            </a:r>
          </a:p>
          <a:p>
            <a:r>
              <a:rPr lang="fi-FI" dirty="0">
                <a:sym typeface="Wingdings" panose="05000000000000000000" pitchFamily="2" charset="2"/>
              </a:rPr>
              <a:t>-Luontoon (?)</a:t>
            </a:r>
          </a:p>
          <a:p>
            <a:endParaRPr lang="fi-FI" dirty="0">
              <a:sym typeface="Wingdings" panose="05000000000000000000" pitchFamily="2" charset="2"/>
            </a:endParaRPr>
          </a:p>
          <a:p>
            <a:r>
              <a:rPr lang="fi-FI" dirty="0">
                <a:sym typeface="Wingdings" panose="05000000000000000000" pitchFamily="2" charset="2"/>
              </a:rPr>
              <a:t>Pakkaus voi myös kiertoon päätyessään päätyä muuhun loppukäyttökohteeseen</a:t>
            </a:r>
          </a:p>
          <a:p>
            <a:endParaRPr lang="fi-FI"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06609CB-CAF6-4571-BA04-25E12737EAA4}" type="slidenum">
              <a:rPr lang="fi-FI" smtClean="0"/>
              <a:t>27</a:t>
            </a:fld>
            <a:endParaRPr lang="fi-FI"/>
          </a:p>
        </p:txBody>
      </p:sp>
    </p:spTree>
    <p:extLst>
      <p:ext uri="{BB962C8B-B14F-4D97-AF65-F5344CB8AC3E}">
        <p14:creationId xmlns:p14="http://schemas.microsoft.com/office/powerpoint/2010/main" val="3289118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12.8.2020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2905743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65876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6073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78355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15273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262089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3521166159"/>
      </p:ext>
    </p:extLst>
  </p:cSld>
  <p:clrMapOvr>
    <a:masterClrMapping/>
  </p:clrMapOvr>
  <p:extLst>
    <p:ext uri="{DCECCB84-F9BA-43D5-87BE-67443E8EF086}">
      <p15:sldGuideLst xmlns:p15="http://schemas.microsoft.com/office/powerpoint/2012/main">
        <p15:guide id="1" orient="horz" pos="402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12.8.2020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357011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5.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slide" Target="slide28.xml"/><Relationship Id="rId3" Type="http://schemas.openxmlformats.org/officeDocument/2006/relationships/image" Target="../media/image24.png"/><Relationship Id="rId7" Type="http://schemas.openxmlformats.org/officeDocument/2006/relationships/image" Target="../media/image21.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5.svg"/><Relationship Id="rId9" Type="http://schemas.openxmlformats.org/officeDocument/2006/relationships/image" Target="../media/image15.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27.svg"/><Relationship Id="rId10"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16.svg"/></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slide" Target="slide38.xml"/><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svg"/><Relationship Id="rId11" Type="http://schemas.openxmlformats.org/officeDocument/2006/relationships/image" Target="../media/image17.png"/><Relationship Id="rId5" Type="http://schemas.openxmlformats.org/officeDocument/2006/relationships/image" Target="../media/image28.png"/><Relationship Id="rId10" Type="http://schemas.openxmlformats.org/officeDocument/2006/relationships/image" Target="../media/image16.svg"/><Relationship Id="rId4" Type="http://schemas.openxmlformats.org/officeDocument/2006/relationships/image" Target="../media/image14.svg"/><Relationship Id="rId9" Type="http://schemas.openxmlformats.org/officeDocument/2006/relationships/image" Target="../media/image15.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0.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slide" Target="slide40.xml"/><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31.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slide" Target="slide57.xml"/><Relationship Id="rId3" Type="http://schemas.openxmlformats.org/officeDocument/2006/relationships/image" Target="../media/image14.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18.svg"/><Relationship Id="rId2" Type="http://schemas.openxmlformats.org/officeDocument/2006/relationships/image" Target="../media/image13.pn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22.svg"/><Relationship Id="rId15" Type="http://schemas.openxmlformats.org/officeDocument/2006/relationships/image" Target="../media/image16.svg"/><Relationship Id="rId10" Type="http://schemas.openxmlformats.org/officeDocument/2006/relationships/image" Target="../media/image36.png"/><Relationship Id="rId19"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35.sv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41.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40.png"/><Relationship Id="rId5" Type="http://schemas.openxmlformats.org/officeDocument/2006/relationships/image" Target="../media/image16.svg"/><Relationship Id="rId10" Type="http://schemas.openxmlformats.org/officeDocument/2006/relationships/slide" Target="slide9.xml"/><Relationship Id="rId4" Type="http://schemas.openxmlformats.org/officeDocument/2006/relationships/image" Target="../media/image15.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slide" Target="slide9.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2.png"/><Relationship Id="rId7" Type="http://schemas.openxmlformats.org/officeDocument/2006/relationships/slide" Target="slide6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svg"/><Relationship Id="rId9" Type="http://schemas.openxmlformats.org/officeDocument/2006/relationships/image" Target="../media/image53.jpe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4.png"/><Relationship Id="rId18" Type="http://schemas.openxmlformats.org/officeDocument/2006/relationships/diagramData" Target="../diagrams/data3.xml"/><Relationship Id="rId3" Type="http://schemas.openxmlformats.org/officeDocument/2006/relationships/diagramData" Target="../diagrams/data1.xml"/><Relationship Id="rId21" Type="http://schemas.openxmlformats.org/officeDocument/2006/relationships/diagramColors" Target="../diagrams/colors3.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57.jpeg"/><Relationship Id="rId2" Type="http://schemas.openxmlformats.org/officeDocument/2006/relationships/notesSlide" Target="../notesSlides/notesSlide10.xml"/><Relationship Id="rId16" Type="http://schemas.openxmlformats.org/officeDocument/2006/relationships/image" Target="../media/image56.png"/><Relationship Id="rId20"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55.png"/><Relationship Id="rId23" Type="http://schemas.openxmlformats.org/officeDocument/2006/relationships/slide" Target="slide16.xml"/><Relationship Id="rId10" Type="http://schemas.openxmlformats.org/officeDocument/2006/relationships/diagramQuickStyle" Target="../diagrams/quickStyle2.xml"/><Relationship Id="rId19" Type="http://schemas.openxmlformats.org/officeDocument/2006/relationships/diagramLayout" Target="../diagrams/layout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1.wdp"/><Relationship Id="rId22" Type="http://schemas.microsoft.com/office/2007/relationships/diagramDrawing" Target="../diagrams/drawing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54.png"/><Relationship Id="rId3" Type="http://schemas.openxmlformats.org/officeDocument/2006/relationships/diagramData" Target="../diagrams/data4.xml"/><Relationship Id="rId21" Type="http://schemas.openxmlformats.org/officeDocument/2006/relationships/image" Target="../media/image56.png"/><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slide" Target="slide9.xml"/></Relationships>
</file>

<file path=ppt/slides/_rels/slide4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 Target="slide67.xml"/><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4.sv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6.sv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8.sv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70.sv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2.sv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slide" Target="slide9.xm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2.xml"/><Relationship Id="rId7" Type="http://schemas.openxmlformats.org/officeDocument/2006/relationships/hyperlink" Target="http://www.uusipuu.fi/"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3.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5.png"/><Relationship Id="rId7" Type="http://schemas.openxmlformats.org/officeDocument/2006/relationships/image" Target="../media/image77.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23.png"/><Relationship Id="rId5" Type="http://schemas.openxmlformats.org/officeDocument/2006/relationships/image" Target="../media/image12.svg"/><Relationship Id="rId10" Type="http://schemas.openxmlformats.org/officeDocument/2006/relationships/slide" Target="slide20.xml"/><Relationship Id="rId4" Type="http://schemas.openxmlformats.org/officeDocument/2006/relationships/image" Target="../media/image11.png"/><Relationship Id="rId9" Type="http://schemas.openxmlformats.org/officeDocument/2006/relationships/image" Target="../media/image60.sv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 Target="slide76.xml"/><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12.sv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3.svg"/><Relationship Id="rId3" Type="http://schemas.openxmlformats.org/officeDocument/2006/relationships/image" Target="../media/image76.png"/><Relationship Id="rId7" Type="http://schemas.openxmlformats.org/officeDocument/2006/relationships/image" Target="../media/image75.png"/><Relationship Id="rId12"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9.svg"/><Relationship Id="rId11" Type="http://schemas.openxmlformats.org/officeDocument/2006/relationships/image" Target="../media/image81.svg"/><Relationship Id="rId5" Type="http://schemas.openxmlformats.org/officeDocument/2006/relationships/image" Target="../media/image78.png"/><Relationship Id="rId10" Type="http://schemas.openxmlformats.org/officeDocument/2006/relationships/image" Target="../media/image80.png"/><Relationship Id="rId4" Type="http://schemas.openxmlformats.org/officeDocument/2006/relationships/image" Target="../media/image77.svg"/><Relationship Id="rId9" Type="http://schemas.openxmlformats.org/officeDocument/2006/relationships/image" Target="../media/image12.svg"/><Relationship Id="rId14" Type="http://schemas.openxmlformats.org/officeDocument/2006/relationships/image" Target="../media/image84.jpeg"/></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slide" Target="slide21.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2.sv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61.xml"/><Relationship Id="rId7"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slide" Target="slide76.xml"/><Relationship Id="rId5" Type="http://schemas.openxmlformats.org/officeDocument/2006/relationships/slide" Target="slide72.xml"/><Relationship Id="rId4" Type="http://schemas.openxmlformats.org/officeDocument/2006/relationships/slide" Target="slide67.xml"/><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media.sitra.fi/2017/02/27174628/Selvityksia84-2.pdf" TargetMode="External"/><Relationship Id="rId7" Type="http://schemas.openxmlformats.org/officeDocument/2006/relationships/image" Target="../media/image90.svg"/><Relationship Id="rId2" Type="http://schemas.openxmlformats.org/officeDocument/2006/relationships/hyperlink" Target="https://www.sitra.fi/julkaisut/kiertotalouden-mahdollisuudet-suomelle/" TargetMode="Externa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89.svg"/><Relationship Id="rId4" Type="http://schemas.openxmlformats.org/officeDocument/2006/relationships/image" Target="../media/image63.png"/><Relationship Id="rId9" Type="http://schemas.openxmlformats.org/officeDocument/2006/relationships/image" Target="../media/image91.svg"/></Relationships>
</file>

<file path=ppt/slides/_rels/slide6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91.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90.svg"/><Relationship Id="rId5" Type="http://schemas.openxmlformats.org/officeDocument/2006/relationships/diagramQuickStyle" Target="../diagrams/quickStyle9.xml"/><Relationship Id="rId10" Type="http://schemas.openxmlformats.org/officeDocument/2006/relationships/image" Target="../media/image71.png"/><Relationship Id="rId4" Type="http://schemas.openxmlformats.org/officeDocument/2006/relationships/diagramLayout" Target="../diagrams/layout9.xml"/><Relationship Id="rId9" Type="http://schemas.openxmlformats.org/officeDocument/2006/relationships/image" Target="../media/image8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9.svg"/><Relationship Id="rId7" Type="http://schemas.openxmlformats.org/officeDocument/2006/relationships/image" Target="../media/image91.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90.svg"/><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s://docs.google.com/forms/d/1K79GkT_7HSz6IdK2aVWtqjiT3LX9Jda8I3H29uCwvuA/edit?usp=sharin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4.xml.rels><?xml version="1.0" encoding="UTF-8" standalone="yes"?>
<Relationships xmlns="http://schemas.openxmlformats.org/package/2006/relationships"><Relationship Id="rId3" Type="http://schemas.openxmlformats.org/officeDocument/2006/relationships/hyperlink" Target="https://www.sitra.fi/hankkeet/kiertotalouden-kiinnostavimmat/#mista-on-kyse"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slide" Target="slide9.xml"/></Relationships>
</file>

<file path=ppt/slides/_rels/slide85.xml.rels><?xml version="1.0" encoding="UTF-8" standalone="yes"?>
<Relationships xmlns="http://schemas.openxmlformats.org/package/2006/relationships"><Relationship Id="rId3" Type="http://schemas.openxmlformats.org/officeDocument/2006/relationships/hyperlink" Target="http://lib.tkk.fi/Reports/2009/isbn9789622480637.pdf" TargetMode="External"/><Relationship Id="rId2" Type="http://schemas.openxmlformats.org/officeDocument/2006/relationships/hyperlink" Target="https://www.nokiankaupunki.fi/wp-content/uploads/2018/07/Paatos-6.7.2018-1.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metsateollisuus.fi/edunvalvonta/ymparisto-ja-vastuullisuus/kiertotalous/kierratyskuitu-arvokas-raaka-aine/" TargetMode="External"/><Relationship Id="rId2" Type="http://schemas.openxmlformats.org/officeDocument/2006/relationships/hyperlink" Target="https://www.metsatissue.com/en/AboutUs/Operations-in-Finland/Suomi/tuotannon-sivutuotteet/Pages/default.aspx" TargetMode="External"/><Relationship Id="rId1" Type="http://schemas.openxmlformats.org/officeDocument/2006/relationships/slideLayout" Target="../slideLayouts/slideLayout2.xml"/><Relationship Id="rId5" Type="http://schemas.openxmlformats.org/officeDocument/2006/relationships/hyperlink" Target="https://www.sitra.fi/hankkeet/kiertotalouden-kiinnostavimmat/#mista-on-kyse" TargetMode="External"/><Relationship Id="rId4" Type="http://schemas.openxmlformats.org/officeDocument/2006/relationships/hyperlink" Target="https://media.sitra.fi/2017/02/27174628/Selvityksia84-2.pdf"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0.xml"/><Relationship Id="rId3" Type="http://schemas.openxmlformats.org/officeDocument/2006/relationships/image" Target="../media/image11.png"/><Relationship Id="rId7" Type="http://schemas.openxmlformats.org/officeDocument/2006/relationships/slide" Target="slide85.xml"/><Relationship Id="rId12"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slide" Target="slide8.xml"/><Relationship Id="rId5" Type="http://schemas.openxmlformats.org/officeDocument/2006/relationships/image" Target="../media/image13.png"/><Relationship Id="rId15" Type="http://schemas.openxmlformats.org/officeDocument/2006/relationships/slide" Target="slide53.xml"/><Relationship Id="rId10" Type="http://schemas.openxmlformats.org/officeDocument/2006/relationships/slide" Target="slide60.xml"/><Relationship Id="rId4" Type="http://schemas.openxmlformats.org/officeDocument/2006/relationships/image" Target="../media/image12.svg"/><Relationship Id="rId9" Type="http://schemas.openxmlformats.org/officeDocument/2006/relationships/slide" Target="slide10.xml"/><Relationship Id="rId14" Type="http://schemas.openxmlformats.org/officeDocument/2006/relationships/slide" Target="slide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t>Kuidun matka pakkauksesta pakkaukseksi</a:t>
            </a:r>
          </a:p>
        </p:txBody>
      </p:sp>
      <p:sp>
        <p:nvSpPr>
          <p:cNvPr id="3" name="Alaotsikko 2"/>
          <p:cNvSpPr>
            <a:spLocks noGrp="1"/>
          </p:cNvSpPr>
          <p:nvPr>
            <p:ph type="subTitle" idx="1"/>
          </p:nvPr>
        </p:nvSpPr>
        <p:spPr/>
        <p:txBody>
          <a:bodyPr/>
          <a:lstStyle/>
          <a:p>
            <a:r>
              <a:rPr lang="fi-FI" dirty="0"/>
              <a:t>Metsäteollisuuden peruskurssi</a:t>
            </a:r>
          </a:p>
          <a:p>
            <a:r>
              <a:rPr lang="fi-FI" dirty="0"/>
              <a:t>Nina Kukkasniemi, TAMK</a:t>
            </a:r>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255F3-F20B-4B87-BA2E-E1B81D1F1716}"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12.8.2020</a:t>
            </a:fld>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atunnisteen paikkamerkki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9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595E0-B91A-45E6-8861-50BCE34792FE}"/>
              </a:ext>
            </a:extLst>
          </p:cNvPr>
          <p:cNvSpPr>
            <a:spLocks noGrp="1"/>
          </p:cNvSpPr>
          <p:nvPr>
            <p:ph type="title"/>
          </p:nvPr>
        </p:nvSpPr>
        <p:spPr/>
        <p:txBody>
          <a:bodyPr/>
          <a:lstStyle/>
          <a:p>
            <a:r>
              <a:rPr lang="fi-FI" dirty="0"/>
              <a:t>Johdanto</a:t>
            </a:r>
          </a:p>
        </p:txBody>
      </p:sp>
      <p:sp>
        <p:nvSpPr>
          <p:cNvPr id="6" name="Text Placeholder 5">
            <a:extLst>
              <a:ext uri="{FF2B5EF4-FFF2-40B4-BE49-F238E27FC236}">
                <a16:creationId xmlns:a16="http://schemas.microsoft.com/office/drawing/2014/main" id="{D1EA3A60-17EE-4381-9D0A-86FD12BBE78C}"/>
              </a:ext>
            </a:extLst>
          </p:cNvPr>
          <p:cNvSpPr>
            <a:spLocks noGrp="1"/>
          </p:cNvSpPr>
          <p:nvPr>
            <p:ph type="body" idx="1"/>
          </p:nvPr>
        </p:nvSpPr>
        <p:spPr/>
        <p:txBody>
          <a:bodyPr>
            <a:normAutofit/>
          </a:bodyPr>
          <a:lstStyle/>
          <a:p>
            <a:endParaRPr lang="fi-FI" dirty="0"/>
          </a:p>
        </p:txBody>
      </p:sp>
      <p:sp>
        <p:nvSpPr>
          <p:cNvPr id="4" name="Footer Placeholder 3">
            <a:extLst>
              <a:ext uri="{FF2B5EF4-FFF2-40B4-BE49-F238E27FC236}">
                <a16:creationId xmlns:a16="http://schemas.microsoft.com/office/drawing/2014/main" id="{B7D6FD7F-471B-4DFF-A838-AE0730CEB8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pic>
        <p:nvPicPr>
          <p:cNvPr id="7" name="Picture 6">
            <a:hlinkClick r:id="rId2" action="ppaction://hlinksldjump"/>
            <a:extLst>
              <a:ext uri="{FF2B5EF4-FFF2-40B4-BE49-F238E27FC236}">
                <a16:creationId xmlns:a16="http://schemas.microsoft.com/office/drawing/2014/main" id="{1C0D56BA-29AE-4B68-8ED7-AFF5441ABDEF}"/>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420530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0C87-3C9E-4576-B36F-7AE503D10899}"/>
              </a:ext>
            </a:extLst>
          </p:cNvPr>
          <p:cNvSpPr>
            <a:spLocks noGrp="1"/>
          </p:cNvSpPr>
          <p:nvPr>
            <p:ph type="title"/>
          </p:nvPr>
        </p:nvSpPr>
        <p:spPr/>
        <p:txBody>
          <a:bodyPr/>
          <a:lstStyle/>
          <a:p>
            <a:r>
              <a:rPr lang="fi-FI" dirty="0"/>
              <a:t>Johdanto</a:t>
            </a:r>
          </a:p>
        </p:txBody>
      </p:sp>
      <p:sp>
        <p:nvSpPr>
          <p:cNvPr id="3" name="Content Placeholder 2">
            <a:extLst>
              <a:ext uri="{FF2B5EF4-FFF2-40B4-BE49-F238E27FC236}">
                <a16:creationId xmlns:a16="http://schemas.microsoft.com/office/drawing/2014/main" id="{6D0C9347-54E0-4737-937D-CD1F23F943E9}"/>
              </a:ext>
            </a:extLst>
          </p:cNvPr>
          <p:cNvSpPr>
            <a:spLocks noGrp="1"/>
          </p:cNvSpPr>
          <p:nvPr>
            <p:ph idx="1"/>
          </p:nvPr>
        </p:nvSpPr>
        <p:spPr/>
        <p:txBody>
          <a:bodyPr/>
          <a:lstStyle/>
          <a:p>
            <a:r>
              <a:rPr lang="fi-FI" dirty="0"/>
              <a:t>Opiskelijan orientoituminen</a:t>
            </a:r>
          </a:p>
          <a:p>
            <a:r>
              <a:rPr lang="fi-FI" dirty="0"/>
              <a:t>Johdannon sisältö (tutustu ennen tehtävien aloittamista)</a:t>
            </a:r>
          </a:p>
          <a:p>
            <a:pPr lvl="1"/>
            <a:r>
              <a:rPr lang="fi-FI" dirty="0"/>
              <a:t>kuituraaka-aineet kierrossa</a:t>
            </a:r>
          </a:p>
          <a:p>
            <a:pPr lvl="1"/>
            <a:r>
              <a:rPr lang="fi-FI" dirty="0"/>
              <a:t>Paperista ja kartongista pakkaukseksi ja biotuotteiksi –valmistuksen sisäiset kierrot</a:t>
            </a:r>
          </a:p>
          <a:p>
            <a:pPr lvl="1"/>
            <a:r>
              <a:rPr lang="fi-FI" dirty="0"/>
              <a:t>Mikä kuitupakkaus on?</a:t>
            </a:r>
          </a:p>
          <a:p>
            <a:pPr lvl="1"/>
            <a:endParaRPr lang="fi-FI" dirty="0"/>
          </a:p>
          <a:p>
            <a:pPr lvl="1"/>
            <a:endParaRPr lang="fi-FI" dirty="0"/>
          </a:p>
        </p:txBody>
      </p:sp>
      <p:sp>
        <p:nvSpPr>
          <p:cNvPr id="4" name="Footer Placeholder 3">
            <a:extLst>
              <a:ext uri="{FF2B5EF4-FFF2-40B4-BE49-F238E27FC236}">
                <a16:creationId xmlns:a16="http://schemas.microsoft.com/office/drawing/2014/main" id="{B75B706E-EDC1-41CC-9894-6037664DBE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Tree>
    <p:extLst>
      <p:ext uri="{BB962C8B-B14F-4D97-AF65-F5344CB8AC3E}">
        <p14:creationId xmlns:p14="http://schemas.microsoft.com/office/powerpoint/2010/main" val="12308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17" name="Ryhmä 16">
            <a:extLst>
              <a:ext uri="{FF2B5EF4-FFF2-40B4-BE49-F238E27FC236}">
                <a16:creationId xmlns:a16="http://schemas.microsoft.com/office/drawing/2014/main" id="{C6D6BB87-9265-46B8-9CBD-9767F916A20F}"/>
              </a:ext>
            </a:extLst>
          </p:cNvPr>
          <p:cNvGrpSpPr/>
          <p:nvPr/>
        </p:nvGrpSpPr>
        <p:grpSpPr>
          <a:xfrm>
            <a:off x="2052757" y="1032115"/>
            <a:ext cx="6471690" cy="4867034"/>
            <a:chOff x="2052757" y="1032115"/>
            <a:chExt cx="6471690" cy="4867034"/>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Nuoli: Oikea 20">
              <a:extLst>
                <a:ext uri="{FF2B5EF4-FFF2-40B4-BE49-F238E27FC236}">
                  <a16:creationId xmlns:a16="http://schemas.microsoft.com/office/drawing/2014/main" id="{A2979D49-64FB-44AA-A711-EBE1D552D45B}"/>
                </a:ext>
              </a:extLst>
            </p:cNvPr>
            <p:cNvSpPr/>
            <p:nvPr/>
          </p:nvSpPr>
          <p:spPr>
            <a:xfrm>
              <a:off x="2052757" y="2868599"/>
              <a:ext cx="1900722" cy="39017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786570" y="2611622"/>
              <a:ext cx="14545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838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TUOTTEEN PAKKAUS, JAKELU</a:t>
              </a: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349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KÄYTTÖ</a:t>
              </a: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767054" y="3741956"/>
              <a:ext cx="14328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pic>
          <p:nvPicPr>
            <p:cNvPr id="40" name="Kuva 39" descr="Ruutu">
              <a:extLst>
                <a:ext uri="{FF2B5EF4-FFF2-40B4-BE49-F238E27FC236}">
                  <a16:creationId xmlns:a16="http://schemas.microsoft.com/office/drawing/2014/main" id="{8E5A8310-4E1A-4AD1-8F58-9E2FF403C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Tree>
    <p:extLst>
      <p:ext uri="{BB962C8B-B14F-4D97-AF65-F5344CB8AC3E}">
        <p14:creationId xmlns:p14="http://schemas.microsoft.com/office/powerpoint/2010/main" val="71576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23" name="Ryhmä 22">
            <a:extLst>
              <a:ext uri="{FF2B5EF4-FFF2-40B4-BE49-F238E27FC236}">
                <a16:creationId xmlns:a16="http://schemas.microsoft.com/office/drawing/2014/main" id="{DB064F98-B6F1-4350-9263-ACE607D28DCF}"/>
              </a:ext>
            </a:extLst>
          </p:cNvPr>
          <p:cNvGrpSpPr/>
          <p:nvPr/>
        </p:nvGrpSpPr>
        <p:grpSpPr>
          <a:xfrm>
            <a:off x="1791181" y="993203"/>
            <a:ext cx="6808282" cy="5046436"/>
            <a:chOff x="1791181" y="993203"/>
            <a:chExt cx="6808282" cy="5046436"/>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5" y="2491691"/>
              <a:ext cx="1397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77" name="Nuoli: Oikea 76">
              <a:extLst>
                <a:ext uri="{FF2B5EF4-FFF2-40B4-BE49-F238E27FC236}">
                  <a16:creationId xmlns:a16="http://schemas.microsoft.com/office/drawing/2014/main" id="{C777670E-8515-4EC7-B5FF-1C1C177F11E3}"/>
                </a:ext>
              </a:extLst>
            </p:cNvPr>
            <p:cNvSpPr/>
            <p:nvPr/>
          </p:nvSpPr>
          <p:spPr>
            <a:xfrm>
              <a:off x="239101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7329" y="2935210"/>
              <a:ext cx="17075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38336" y="2030297"/>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84" name="Osittainen ympyrä 83">
              <a:extLst>
                <a:ext uri="{FF2B5EF4-FFF2-40B4-BE49-F238E27FC236}">
                  <a16:creationId xmlns:a16="http://schemas.microsoft.com/office/drawing/2014/main" id="{23B627EE-1062-49F3-BC11-0C254616EC99}"/>
                </a:ext>
              </a:extLst>
            </p:cNvPr>
            <p:cNvSpPr/>
            <p:nvPr/>
          </p:nvSpPr>
          <p:spPr>
            <a:xfrm rot="14462419">
              <a:off x="3561794" y="1001969"/>
              <a:ext cx="5046436" cy="5028903"/>
            </a:xfrm>
            <a:prstGeom prst="pie">
              <a:avLst>
                <a:gd name="adj1" fmla="val 20654891"/>
                <a:gd name="adj2" fmla="val 180216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5420314" y="2841385"/>
              <a:ext cx="13634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102" name="Nuoli: Oikea 101">
              <a:extLst>
                <a:ext uri="{FF2B5EF4-FFF2-40B4-BE49-F238E27FC236}">
                  <a16:creationId xmlns:a16="http://schemas.microsoft.com/office/drawing/2014/main" id="{806327B1-F323-4208-A11B-0F0803FCE1E3}"/>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kstiruutu 102">
              <a:extLst>
                <a:ext uri="{FF2B5EF4-FFF2-40B4-BE49-F238E27FC236}">
                  <a16:creationId xmlns:a16="http://schemas.microsoft.com/office/drawing/2014/main" id="{5A8DBA54-8F50-497D-839A-6DDB59D4BC3F}"/>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Kuva 46" descr="Ruutu">
              <a:extLst>
                <a:ext uri="{FF2B5EF4-FFF2-40B4-BE49-F238E27FC236}">
                  <a16:creationId xmlns:a16="http://schemas.microsoft.com/office/drawing/2014/main" id="{91F1CE81-2DF7-482A-A107-29262A7BFF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24" y="3017837"/>
              <a:ext cx="914400" cy="914400"/>
            </a:xfrm>
            <a:prstGeom prst="rect">
              <a:avLst/>
            </a:prstGeom>
            <a:scene3d>
              <a:camera prst="orthographicFront">
                <a:rot lat="0" lon="10800000" rev="0"/>
              </a:camera>
              <a:lightRig rig="threePt" dir="t"/>
            </a:scene3d>
          </p:spPr>
        </p:pic>
        <p:pic>
          <p:nvPicPr>
            <p:cNvPr id="18" name="Kuva 17" descr="Lehtipuu">
              <a:extLst>
                <a:ext uri="{FF2B5EF4-FFF2-40B4-BE49-F238E27FC236}">
                  <a16:creationId xmlns:a16="http://schemas.microsoft.com/office/drawing/2014/main" id="{34301EF6-017F-4982-AC49-EAA8D94DA9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1181" y="2099057"/>
              <a:ext cx="546522" cy="546522"/>
            </a:xfrm>
            <a:prstGeom prst="rect">
              <a:avLst/>
            </a:prstGeom>
          </p:spPr>
        </p:pic>
        <p:pic>
          <p:nvPicPr>
            <p:cNvPr id="20" name="Kuva 19" descr="Kuusi">
              <a:extLst>
                <a:ext uri="{FF2B5EF4-FFF2-40B4-BE49-F238E27FC236}">
                  <a16:creationId xmlns:a16="http://schemas.microsoft.com/office/drawing/2014/main" id="{37C36913-9067-49A6-B9AA-3969899B64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0148" y="2756364"/>
              <a:ext cx="477817" cy="477817"/>
            </a:xfrm>
            <a:prstGeom prst="rect">
              <a:avLst/>
            </a:prstGeom>
          </p:spPr>
        </p:pic>
      </p:grpSp>
    </p:spTree>
    <p:extLst>
      <p:ext uri="{BB962C8B-B14F-4D97-AF65-F5344CB8AC3E}">
        <p14:creationId xmlns:p14="http://schemas.microsoft.com/office/powerpoint/2010/main" val="236387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20" name="Ryhmä 19">
            <a:extLst>
              <a:ext uri="{FF2B5EF4-FFF2-40B4-BE49-F238E27FC236}">
                <a16:creationId xmlns:a16="http://schemas.microsoft.com/office/drawing/2014/main" id="{5F68ECAB-8839-4366-B41C-ED662F815BAD}"/>
              </a:ext>
            </a:extLst>
          </p:cNvPr>
          <p:cNvGrpSpPr/>
          <p:nvPr/>
        </p:nvGrpSpPr>
        <p:grpSpPr>
          <a:xfrm>
            <a:off x="1791181" y="281384"/>
            <a:ext cx="6800662" cy="5759588"/>
            <a:chOff x="1791181" y="281384"/>
            <a:chExt cx="6800662" cy="5759588"/>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42180" y="2028492"/>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853040" y="2213204"/>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sittainen ympyrä 83">
              <a:extLst>
                <a:ext uri="{FF2B5EF4-FFF2-40B4-BE49-F238E27FC236}">
                  <a16:creationId xmlns:a16="http://schemas.microsoft.com/office/drawing/2014/main" id="{23B627EE-1062-49F3-BC11-0C254616EC99}"/>
                </a:ext>
              </a:extLst>
            </p:cNvPr>
            <p:cNvSpPr/>
            <p:nvPr/>
          </p:nvSpPr>
          <p:spPr>
            <a:xfrm rot="17071791">
              <a:off x="3554174" y="1003302"/>
              <a:ext cx="5046436" cy="5028903"/>
            </a:xfrm>
            <a:prstGeom prst="pie">
              <a:avLst>
                <a:gd name="adj1" fmla="val 20713708"/>
                <a:gd name="adj2" fmla="val 1805122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994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5366742" y="2842538"/>
              <a:ext cx="14585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PUUN</a:t>
              </a: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KÄSITTELY</a:t>
              </a:r>
            </a:p>
          </p:txBody>
        </p:sp>
        <p:sp>
          <p:nvSpPr>
            <p:cNvPr id="17" name="Tekstiruutu 16">
              <a:extLst>
                <a:ext uri="{FF2B5EF4-FFF2-40B4-BE49-F238E27FC236}">
                  <a16:creationId xmlns:a16="http://schemas.microsoft.com/office/drawing/2014/main" id="{F4068BAC-05A4-483A-A56B-A7343B42F4A0}"/>
                </a:ext>
              </a:extLst>
            </p:cNvPr>
            <p:cNvSpPr txBox="1"/>
            <p:nvPr/>
          </p:nvSpPr>
          <p:spPr>
            <a:xfrm rot="3005563">
              <a:off x="4423196" y="1912509"/>
              <a:ext cx="12673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KUORINTA</a:t>
              </a:r>
            </a:p>
          </p:txBody>
        </p:sp>
        <p:sp>
          <p:nvSpPr>
            <p:cNvPr id="45" name="Tekstiruutu 44">
              <a:extLst>
                <a:ext uri="{FF2B5EF4-FFF2-40B4-BE49-F238E27FC236}">
                  <a16:creationId xmlns:a16="http://schemas.microsoft.com/office/drawing/2014/main" id="{ADD88047-38DE-4D48-B26F-2D698CA32E02}"/>
                </a:ext>
              </a:extLst>
            </p:cNvPr>
            <p:cNvSpPr txBox="1"/>
            <p:nvPr/>
          </p:nvSpPr>
          <p:spPr>
            <a:xfrm>
              <a:off x="5244271" y="1426594"/>
              <a:ext cx="789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HAKETUS</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kstiruutu 46">
              <a:extLst>
                <a:ext uri="{FF2B5EF4-FFF2-40B4-BE49-F238E27FC236}">
                  <a16:creationId xmlns:a16="http://schemas.microsoft.com/office/drawing/2014/main" id="{33FFD960-E65E-4ECD-BF0E-DE7264048AAA}"/>
                </a:ext>
              </a:extLst>
            </p:cNvPr>
            <p:cNvSpPr txBox="1"/>
            <p:nvPr/>
          </p:nvSpPr>
          <p:spPr>
            <a:xfrm>
              <a:off x="5360935" y="1816114"/>
              <a:ext cx="6769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HIONTA</a:t>
              </a: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Nuoli: Oikea 55">
              <a:extLst>
                <a:ext uri="{FF2B5EF4-FFF2-40B4-BE49-F238E27FC236}">
                  <a16:creationId xmlns:a16="http://schemas.microsoft.com/office/drawing/2014/main" id="{408CEA5A-90E4-41C5-87B9-FBFCB311D5AF}"/>
                </a:ext>
              </a:extLst>
            </p:cNvPr>
            <p:cNvSpPr/>
            <p:nvPr/>
          </p:nvSpPr>
          <p:spPr>
            <a:xfrm rot="14379243">
              <a:off x="4427758" y="1309101"/>
              <a:ext cx="255792" cy="17860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kstiruutu 47">
              <a:extLst>
                <a:ext uri="{FF2B5EF4-FFF2-40B4-BE49-F238E27FC236}">
                  <a16:creationId xmlns:a16="http://schemas.microsoft.com/office/drawing/2014/main" id="{73FA647C-8146-4600-850F-EEF53A0E5659}"/>
                </a:ext>
              </a:extLst>
            </p:cNvPr>
            <p:cNvSpPr txBox="1"/>
            <p:nvPr/>
          </p:nvSpPr>
          <p:spPr>
            <a:xfrm>
              <a:off x="4163724" y="1045107"/>
              <a:ext cx="663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KUORI</a:t>
              </a:r>
            </a:p>
          </p:txBody>
        </p:sp>
        <p:sp>
          <p:nvSpPr>
            <p:cNvPr id="62" name="Tekstiruutu 61">
              <a:extLst>
                <a:ext uri="{FF2B5EF4-FFF2-40B4-BE49-F238E27FC236}">
                  <a16:creationId xmlns:a16="http://schemas.microsoft.com/office/drawing/2014/main" id="{CCB017A2-E311-4F58-9FFA-CFBED39292A8}"/>
                </a:ext>
              </a:extLst>
            </p:cNvPr>
            <p:cNvSpPr txBox="1"/>
            <p:nvPr/>
          </p:nvSpPr>
          <p:spPr>
            <a:xfrm>
              <a:off x="5150922" y="676070"/>
              <a:ext cx="4861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VESI</a:t>
              </a:r>
            </a:p>
          </p:txBody>
        </p:sp>
        <p:sp>
          <p:nvSpPr>
            <p:cNvPr id="21" name="Nuoli: Oikea 20">
              <a:extLst>
                <a:ext uri="{FF2B5EF4-FFF2-40B4-BE49-F238E27FC236}">
                  <a16:creationId xmlns:a16="http://schemas.microsoft.com/office/drawing/2014/main" id="{A2979D49-64FB-44AA-A711-EBE1D552D45B}"/>
                </a:ext>
              </a:extLst>
            </p:cNvPr>
            <p:cNvSpPr/>
            <p:nvPr/>
          </p:nvSpPr>
          <p:spPr>
            <a:xfrm>
              <a:off x="2391015" y="2391289"/>
              <a:ext cx="1924972"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5" y="2489983"/>
              <a:ext cx="1058497" cy="309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7329" y="2935210"/>
              <a:ext cx="17075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pic>
          <p:nvPicPr>
            <p:cNvPr id="19" name="Kuva 18" descr="Nuoliympyrä">
              <a:extLst>
                <a:ext uri="{FF2B5EF4-FFF2-40B4-BE49-F238E27FC236}">
                  <a16:creationId xmlns:a16="http://schemas.microsoft.com/office/drawing/2014/main" id="{1B755186-3454-4DF1-A68D-ED6BC48CDA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8486" y="281384"/>
              <a:ext cx="997431" cy="997431"/>
            </a:xfrm>
            <a:prstGeom prst="rect">
              <a:avLst/>
            </a:prstGeom>
            <a:scene3d>
              <a:camera prst="orthographicFront">
                <a:rot lat="0" lon="10800000" rev="0"/>
              </a:camera>
              <a:lightRig rig="threePt" dir="t"/>
            </a:scene3d>
          </p:spPr>
        </p:pic>
        <p:pic>
          <p:nvPicPr>
            <p:cNvPr id="53" name="Kuva 52" descr="Ruutu">
              <a:extLst>
                <a:ext uri="{FF2B5EF4-FFF2-40B4-BE49-F238E27FC236}">
                  <a16:creationId xmlns:a16="http://schemas.microsoft.com/office/drawing/2014/main" id="{EC56EC5B-164D-4875-8865-DB3FD9F0E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2329" y="3026216"/>
              <a:ext cx="914400" cy="914400"/>
            </a:xfrm>
            <a:prstGeom prst="rect">
              <a:avLst/>
            </a:prstGeom>
            <a:scene3d>
              <a:camera prst="orthographicFront">
                <a:rot lat="0" lon="10800000" rev="0"/>
              </a:camera>
              <a:lightRig rig="threePt" dir="t"/>
            </a:scene3d>
          </p:spPr>
        </p:pic>
        <p:sp>
          <p:nvSpPr>
            <p:cNvPr id="54" name="Nuoli: Oikea 53">
              <a:extLst>
                <a:ext uri="{FF2B5EF4-FFF2-40B4-BE49-F238E27FC236}">
                  <a16:creationId xmlns:a16="http://schemas.microsoft.com/office/drawing/2014/main" id="{1A6BAB0A-615C-4942-832B-12ACCECF6E9C}"/>
                </a:ext>
              </a:extLst>
            </p:cNvPr>
            <p:cNvSpPr/>
            <p:nvPr/>
          </p:nvSpPr>
          <p:spPr>
            <a:xfrm rot="19787325">
              <a:off x="5038335" y="1631308"/>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Nuoli: Oikea 54">
              <a:extLst>
                <a:ext uri="{FF2B5EF4-FFF2-40B4-BE49-F238E27FC236}">
                  <a16:creationId xmlns:a16="http://schemas.microsoft.com/office/drawing/2014/main" id="{477416F0-F7BD-4B99-825A-6A3281F16D7F}"/>
                </a:ext>
              </a:extLst>
            </p:cNvPr>
            <p:cNvSpPr/>
            <p:nvPr/>
          </p:nvSpPr>
          <p:spPr>
            <a:xfrm rot="19787325">
              <a:off x="5219625" y="1956961"/>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 name="Kuva 62" descr="Tehdas">
              <a:extLst>
                <a:ext uri="{FF2B5EF4-FFF2-40B4-BE49-F238E27FC236}">
                  <a16:creationId xmlns:a16="http://schemas.microsoft.com/office/drawing/2014/main" id="{DDB9D64E-FEE2-439F-9A0F-0328DBE47E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4488" y="899349"/>
              <a:ext cx="439966" cy="439966"/>
            </a:xfrm>
            <a:prstGeom prst="rect">
              <a:avLst/>
            </a:prstGeom>
          </p:spPr>
        </p:pic>
        <p:sp>
          <p:nvSpPr>
            <p:cNvPr id="51" name="Tekstiruutu 50">
              <a:extLst>
                <a:ext uri="{FF2B5EF4-FFF2-40B4-BE49-F238E27FC236}">
                  <a16:creationId xmlns:a16="http://schemas.microsoft.com/office/drawing/2014/main" id="{3CCCA6B9-D1C2-4ADD-89E6-280B3164FE9C}"/>
                </a:ext>
              </a:extLst>
            </p:cNvPr>
            <p:cNvSpPr txBox="1"/>
            <p:nvPr/>
          </p:nvSpPr>
          <p:spPr>
            <a:xfrm>
              <a:off x="3799888" y="609761"/>
              <a:ext cx="131156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MUU JATKOKÄYTTÖ</a:t>
              </a:r>
            </a:p>
          </p:txBody>
        </p:sp>
        <p:sp>
          <p:nvSpPr>
            <p:cNvPr id="65" name="Nuoli: Oikea 64">
              <a:extLst>
                <a:ext uri="{FF2B5EF4-FFF2-40B4-BE49-F238E27FC236}">
                  <a16:creationId xmlns:a16="http://schemas.microsoft.com/office/drawing/2014/main" id="{A0C29DC3-D9EA-43A4-8EDE-BE2CA3D1FD77}"/>
                </a:ext>
              </a:extLst>
            </p:cNvPr>
            <p:cNvSpPr/>
            <p:nvPr/>
          </p:nvSpPr>
          <p:spPr>
            <a:xfrm rot="16200000">
              <a:off x="4355603" y="887474"/>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Nuoli: Oikea 65">
              <a:extLst>
                <a:ext uri="{FF2B5EF4-FFF2-40B4-BE49-F238E27FC236}">
                  <a16:creationId xmlns:a16="http://schemas.microsoft.com/office/drawing/2014/main" id="{4B5AA4BA-FEEC-468B-A438-5A3E4A2B1B46}"/>
                </a:ext>
              </a:extLst>
            </p:cNvPr>
            <p:cNvSpPr/>
            <p:nvPr/>
          </p:nvSpPr>
          <p:spPr>
            <a:xfrm rot="10800000">
              <a:off x="3991807" y="1120878"/>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iruutu 56">
              <a:extLst>
                <a:ext uri="{FF2B5EF4-FFF2-40B4-BE49-F238E27FC236}">
                  <a16:creationId xmlns:a16="http://schemas.microsoft.com/office/drawing/2014/main" id="{7D08F55F-40BA-434B-9630-BE19E03B84F6}"/>
                </a:ext>
              </a:extLst>
            </p:cNvPr>
            <p:cNvSpPr txBox="1"/>
            <p:nvPr/>
          </p:nvSpPr>
          <p:spPr>
            <a:xfrm>
              <a:off x="4230018" y="2412238"/>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LEHTIPUUT</a:t>
              </a:r>
            </a:p>
          </p:txBody>
        </p:sp>
        <p:sp>
          <p:nvSpPr>
            <p:cNvPr id="58" name="Tekstiruutu 57">
              <a:extLst>
                <a:ext uri="{FF2B5EF4-FFF2-40B4-BE49-F238E27FC236}">
                  <a16:creationId xmlns:a16="http://schemas.microsoft.com/office/drawing/2014/main" id="{D624061A-87B7-4386-9728-D7CAD1E06C23}"/>
                </a:ext>
              </a:extLst>
            </p:cNvPr>
            <p:cNvSpPr txBox="1"/>
            <p:nvPr/>
          </p:nvSpPr>
          <p:spPr>
            <a:xfrm>
              <a:off x="4409116" y="2620814"/>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HAVUPUUT</a:t>
              </a:r>
            </a:p>
          </p:txBody>
        </p:sp>
        <p:pic>
          <p:nvPicPr>
            <p:cNvPr id="59" name="Kuva 58" descr="Lehtipuu">
              <a:extLst>
                <a:ext uri="{FF2B5EF4-FFF2-40B4-BE49-F238E27FC236}">
                  <a16:creationId xmlns:a16="http://schemas.microsoft.com/office/drawing/2014/main" id="{2FB6E32E-02CA-4455-8A9B-E8683EC32F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1181" y="2099057"/>
              <a:ext cx="546522" cy="546522"/>
            </a:xfrm>
            <a:prstGeom prst="rect">
              <a:avLst/>
            </a:prstGeom>
          </p:spPr>
        </p:pic>
        <p:pic>
          <p:nvPicPr>
            <p:cNvPr id="60" name="Kuva 59" descr="Kuusi">
              <a:extLst>
                <a:ext uri="{FF2B5EF4-FFF2-40B4-BE49-F238E27FC236}">
                  <a16:creationId xmlns:a16="http://schemas.microsoft.com/office/drawing/2014/main" id="{88481528-BB65-4E6D-BE0B-DC73D776BD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48" y="2756364"/>
              <a:ext cx="477817" cy="477817"/>
            </a:xfrm>
            <a:prstGeom prst="rect">
              <a:avLst/>
            </a:prstGeom>
          </p:spPr>
        </p:pic>
      </p:grpSp>
      <p:sp>
        <p:nvSpPr>
          <p:cNvPr id="61" name="Oval 60">
            <a:hlinkClick r:id="rId13" action="ppaction://hlinksldjump"/>
            <a:extLst>
              <a:ext uri="{FF2B5EF4-FFF2-40B4-BE49-F238E27FC236}">
                <a16:creationId xmlns:a16="http://schemas.microsoft.com/office/drawing/2014/main" id="{05248BCB-8B26-4611-A551-43B49F695B12}"/>
              </a:ext>
            </a:extLst>
          </p:cNvPr>
          <p:cNvSpPr/>
          <p:nvPr/>
        </p:nvSpPr>
        <p:spPr>
          <a:xfrm>
            <a:off x="10613205" y="3616366"/>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4" name="TextBox 63">
            <a:extLst>
              <a:ext uri="{FF2B5EF4-FFF2-40B4-BE49-F238E27FC236}">
                <a16:creationId xmlns:a16="http://schemas.microsoft.com/office/drawing/2014/main" id="{4018A3D9-DF1A-4CF6-917C-98A36DBB41D8}"/>
              </a:ext>
            </a:extLst>
          </p:cNvPr>
          <p:cNvSpPr txBox="1"/>
          <p:nvPr/>
        </p:nvSpPr>
        <p:spPr>
          <a:xfrm>
            <a:off x="9649832" y="3688208"/>
            <a:ext cx="107878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raaka-aineista?</a:t>
            </a:r>
          </a:p>
        </p:txBody>
      </p:sp>
      <p:pic>
        <p:nvPicPr>
          <p:cNvPr id="67" name="Picture 66">
            <a:extLst>
              <a:ext uri="{FF2B5EF4-FFF2-40B4-BE49-F238E27FC236}">
                <a16:creationId xmlns:a16="http://schemas.microsoft.com/office/drawing/2014/main" id="{9A136809-AAAA-44ED-B686-D57F3DE81F5E}"/>
              </a:ext>
            </a:extLst>
          </p:cNvPr>
          <p:cNvPicPr>
            <a:picLocks noChangeAspect="1"/>
          </p:cNvPicPr>
          <p:nvPr/>
        </p:nvPicPr>
        <p:blipFill>
          <a:blip r:embed="rId14"/>
          <a:stretch>
            <a:fillRect/>
          </a:stretch>
        </p:blipFill>
        <p:spPr>
          <a:xfrm rot="10800000">
            <a:off x="10426861" y="3143885"/>
            <a:ext cx="914479" cy="944962"/>
          </a:xfrm>
          <a:prstGeom prst="rect">
            <a:avLst/>
          </a:prstGeom>
        </p:spPr>
      </p:pic>
      <p:sp>
        <p:nvSpPr>
          <p:cNvPr id="3" name="Teardrop 2">
            <a:extLst>
              <a:ext uri="{FF2B5EF4-FFF2-40B4-BE49-F238E27FC236}">
                <a16:creationId xmlns:a16="http://schemas.microsoft.com/office/drawing/2014/main" id="{4C0CE868-98CB-42DF-A8D6-C59A58FEC8FD}"/>
              </a:ext>
            </a:extLst>
          </p:cNvPr>
          <p:cNvSpPr/>
          <p:nvPr/>
        </p:nvSpPr>
        <p:spPr>
          <a:xfrm>
            <a:off x="9095871" y="170552"/>
            <a:ext cx="2866063" cy="27339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Esimerkiksi puun kuori ja puujäte ohjataan kuorikattilaan energiakäyttöön = energian talteenotto</a:t>
            </a:r>
          </a:p>
        </p:txBody>
      </p:sp>
    </p:spTree>
    <p:extLst>
      <p:ext uri="{BB962C8B-B14F-4D97-AF65-F5344CB8AC3E}">
        <p14:creationId xmlns:p14="http://schemas.microsoft.com/office/powerpoint/2010/main" val="138704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20" name="Ryhmä 19">
            <a:extLst>
              <a:ext uri="{FF2B5EF4-FFF2-40B4-BE49-F238E27FC236}">
                <a16:creationId xmlns:a16="http://schemas.microsoft.com/office/drawing/2014/main" id="{E09F4BF6-F6EA-45D6-A494-316F43AFF560}"/>
              </a:ext>
            </a:extLst>
          </p:cNvPr>
          <p:cNvGrpSpPr/>
          <p:nvPr/>
        </p:nvGrpSpPr>
        <p:grpSpPr>
          <a:xfrm>
            <a:off x="1791181" y="1003300"/>
            <a:ext cx="6822131" cy="5028903"/>
            <a:chOff x="1791181" y="1003300"/>
            <a:chExt cx="6822131" cy="5028903"/>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42180" y="2028492"/>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853040" y="2213204"/>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687030" y="1477981"/>
              <a:ext cx="1645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84" name="Osittainen ympyrä 83">
              <a:extLst>
                <a:ext uri="{FF2B5EF4-FFF2-40B4-BE49-F238E27FC236}">
                  <a16:creationId xmlns:a16="http://schemas.microsoft.com/office/drawing/2014/main" id="{23B627EE-1062-49F3-BC11-0C254616EC99}"/>
                </a:ext>
              </a:extLst>
            </p:cNvPr>
            <p:cNvSpPr/>
            <p:nvPr/>
          </p:nvSpPr>
          <p:spPr>
            <a:xfrm rot="19695352">
              <a:off x="3566876" y="1003300"/>
              <a:ext cx="5046436" cy="5028903"/>
            </a:xfrm>
            <a:prstGeom prst="pie">
              <a:avLst>
                <a:gd name="adj1" fmla="val 20713708"/>
                <a:gd name="adj2" fmla="val 180216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994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iruutu 32">
              <a:extLst>
                <a:ext uri="{FF2B5EF4-FFF2-40B4-BE49-F238E27FC236}">
                  <a16:creationId xmlns:a16="http://schemas.microsoft.com/office/drawing/2014/main" id="{F1C45DD4-1050-4ECA-BD8B-D42D05FD3C24}"/>
                </a:ext>
              </a:extLst>
            </p:cNvPr>
            <p:cNvSpPr txBox="1"/>
            <p:nvPr/>
          </p:nvSpPr>
          <p:spPr>
            <a:xfrm>
              <a:off x="5553066" y="2666440"/>
              <a:ext cx="10925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Kuva 44" descr="Ruutu">
              <a:extLst>
                <a:ext uri="{FF2B5EF4-FFF2-40B4-BE49-F238E27FC236}">
                  <a16:creationId xmlns:a16="http://schemas.microsoft.com/office/drawing/2014/main" id="{061DE889-E449-42B6-9194-BFC8144A1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633" y="3054145"/>
              <a:ext cx="914400" cy="914400"/>
            </a:xfrm>
            <a:prstGeom prst="rect">
              <a:avLst/>
            </a:prstGeom>
            <a:scene3d>
              <a:camera prst="orthographicFront">
                <a:rot lat="0" lon="10800000" rev="0"/>
              </a:camera>
              <a:lightRig rig="threePt" dir="t"/>
            </a:scene3d>
          </p:spPr>
        </p:pic>
        <p:sp>
          <p:nvSpPr>
            <p:cNvPr id="47" name="Nuoli: Oikea 46">
              <a:extLst>
                <a:ext uri="{FF2B5EF4-FFF2-40B4-BE49-F238E27FC236}">
                  <a16:creationId xmlns:a16="http://schemas.microsoft.com/office/drawing/2014/main" id="{10CF296E-FC06-4E50-A9A2-4044BDE33759}"/>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kstiruutu 47">
              <a:extLst>
                <a:ext uri="{FF2B5EF4-FFF2-40B4-BE49-F238E27FC236}">
                  <a16:creationId xmlns:a16="http://schemas.microsoft.com/office/drawing/2014/main" id="{75932CCA-F5B6-4334-8D05-D35E170C037E}"/>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34081" y="2935210"/>
              <a:ext cx="17308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6" y="2489983"/>
              <a:ext cx="1174508" cy="309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17" name="Tekstiruutu 16">
              <a:extLst>
                <a:ext uri="{FF2B5EF4-FFF2-40B4-BE49-F238E27FC236}">
                  <a16:creationId xmlns:a16="http://schemas.microsoft.com/office/drawing/2014/main" id="{9F34A8D6-BEF1-4983-A139-C192A5017E12}"/>
                </a:ext>
              </a:extLst>
            </p:cNvPr>
            <p:cNvSpPr txBox="1"/>
            <p:nvPr/>
          </p:nvSpPr>
          <p:spPr>
            <a:xfrm rot="1399564">
              <a:off x="6006131" y="2044330"/>
              <a:ext cx="10329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UUSIOKUITU-MASSA</a:t>
              </a:r>
            </a:p>
          </p:txBody>
        </p:sp>
        <p:sp>
          <p:nvSpPr>
            <p:cNvPr id="18" name="Tekstiruutu 17">
              <a:extLst>
                <a:ext uri="{FF2B5EF4-FFF2-40B4-BE49-F238E27FC236}">
                  <a16:creationId xmlns:a16="http://schemas.microsoft.com/office/drawing/2014/main" id="{3DFA9D86-EB51-433A-AD0E-E35716273EB0}"/>
                </a:ext>
              </a:extLst>
            </p:cNvPr>
            <p:cNvSpPr txBox="1"/>
            <p:nvPr/>
          </p:nvSpPr>
          <p:spPr>
            <a:xfrm rot="1441953">
              <a:off x="6255017" y="1291880"/>
              <a:ext cx="1205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KEMIALLINEN MASSA</a:t>
              </a:r>
            </a:p>
          </p:txBody>
        </p:sp>
        <p:sp>
          <p:nvSpPr>
            <p:cNvPr id="19" name="Tekstiruutu 18">
              <a:extLst>
                <a:ext uri="{FF2B5EF4-FFF2-40B4-BE49-F238E27FC236}">
                  <a16:creationId xmlns:a16="http://schemas.microsoft.com/office/drawing/2014/main" id="{5BFCE9FB-7DEA-4D6B-8899-DC612E21AF63}"/>
                </a:ext>
              </a:extLst>
            </p:cNvPr>
            <p:cNvSpPr txBox="1"/>
            <p:nvPr/>
          </p:nvSpPr>
          <p:spPr>
            <a:xfrm rot="1383870">
              <a:off x="5950827" y="1749871"/>
              <a:ext cx="15710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MEKAANINEN MASSA</a:t>
              </a:r>
            </a:p>
          </p:txBody>
        </p:sp>
        <p:pic>
          <p:nvPicPr>
            <p:cNvPr id="49" name="Kuva 48" descr="Lehtipuu">
              <a:extLst>
                <a:ext uri="{FF2B5EF4-FFF2-40B4-BE49-F238E27FC236}">
                  <a16:creationId xmlns:a16="http://schemas.microsoft.com/office/drawing/2014/main" id="{721E3019-43DF-4AA1-98EE-327B73886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1181" y="2099057"/>
              <a:ext cx="546522" cy="546522"/>
            </a:xfrm>
            <a:prstGeom prst="rect">
              <a:avLst/>
            </a:prstGeom>
          </p:spPr>
        </p:pic>
        <p:pic>
          <p:nvPicPr>
            <p:cNvPr id="50" name="Kuva 49" descr="Kuusi">
              <a:extLst>
                <a:ext uri="{FF2B5EF4-FFF2-40B4-BE49-F238E27FC236}">
                  <a16:creationId xmlns:a16="http://schemas.microsoft.com/office/drawing/2014/main" id="{D2F3AC5C-B7C2-4EF5-B9F1-2D9390E7B2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0148" y="2756364"/>
              <a:ext cx="477817" cy="477817"/>
            </a:xfrm>
            <a:prstGeom prst="rect">
              <a:avLst/>
            </a:prstGeom>
          </p:spPr>
        </p:pic>
      </p:grpSp>
    </p:spTree>
    <p:extLst>
      <p:ext uri="{BB962C8B-B14F-4D97-AF65-F5344CB8AC3E}">
        <p14:creationId xmlns:p14="http://schemas.microsoft.com/office/powerpoint/2010/main" val="69363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44" name="Ryhmä 43">
            <a:extLst>
              <a:ext uri="{FF2B5EF4-FFF2-40B4-BE49-F238E27FC236}">
                <a16:creationId xmlns:a16="http://schemas.microsoft.com/office/drawing/2014/main" id="{241147A8-B8B8-4876-B5AC-D7124C683D69}"/>
              </a:ext>
            </a:extLst>
          </p:cNvPr>
          <p:cNvGrpSpPr/>
          <p:nvPr/>
        </p:nvGrpSpPr>
        <p:grpSpPr>
          <a:xfrm>
            <a:off x="1791181" y="-243321"/>
            <a:ext cx="10285370" cy="6275522"/>
            <a:chOff x="1791181" y="-243321"/>
            <a:chExt cx="10285370" cy="6275522"/>
          </a:xfrm>
        </p:grpSpPr>
        <p:sp>
          <p:nvSpPr>
            <p:cNvPr id="20" name="Tekstiruutu 19">
              <a:extLst>
                <a:ext uri="{FF2B5EF4-FFF2-40B4-BE49-F238E27FC236}">
                  <a16:creationId xmlns:a16="http://schemas.microsoft.com/office/drawing/2014/main" id="{96B98050-5858-4CD4-9AE8-017C2DD62F57}"/>
                </a:ext>
              </a:extLst>
            </p:cNvPr>
            <p:cNvSpPr txBox="1"/>
            <p:nvPr/>
          </p:nvSpPr>
          <p:spPr>
            <a:xfrm>
              <a:off x="7605644" y="254579"/>
              <a:ext cx="9764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VESI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KEMIKAALIT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KUIDUT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LÄMPÖ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SÄHKÖ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HYLKY</a:t>
              </a:r>
            </a:p>
          </p:txBody>
        </p:sp>
        <p:pic>
          <p:nvPicPr>
            <p:cNvPr id="49" name="Kuva 48" descr="Nuoliympyrä">
              <a:extLst>
                <a:ext uri="{FF2B5EF4-FFF2-40B4-BE49-F238E27FC236}">
                  <a16:creationId xmlns:a16="http://schemas.microsoft.com/office/drawing/2014/main" id="{2BBAC897-9C3F-4FB2-A7BC-C7286C697B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441" y="-243321"/>
              <a:ext cx="2098929" cy="2098929"/>
            </a:xfrm>
            <a:prstGeom prst="rect">
              <a:avLst/>
            </a:prstGeom>
            <a:scene3d>
              <a:camera prst="orthographicFront">
                <a:rot lat="0" lon="10800000" rev="0"/>
              </a:camera>
              <a:lightRig rig="threePt" dir="t"/>
            </a:scene3d>
          </p:spPr>
        </p:pic>
        <p:sp>
          <p:nvSpPr>
            <p:cNvPr id="50" name="Nuoli: Oikea 49">
              <a:extLst>
                <a:ext uri="{FF2B5EF4-FFF2-40B4-BE49-F238E27FC236}">
                  <a16:creationId xmlns:a16="http://schemas.microsoft.com/office/drawing/2014/main" id="{936B596A-E7D3-42F6-A799-04E7461C0E73}"/>
                </a:ext>
              </a:extLst>
            </p:cNvPr>
            <p:cNvSpPr/>
            <p:nvPr/>
          </p:nvSpPr>
          <p:spPr>
            <a:xfrm>
              <a:off x="7641317" y="1553376"/>
              <a:ext cx="764601" cy="16696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iruutu 16">
              <a:extLst>
                <a:ext uri="{FF2B5EF4-FFF2-40B4-BE49-F238E27FC236}">
                  <a16:creationId xmlns:a16="http://schemas.microsoft.com/office/drawing/2014/main" id="{9F34A8D6-BEF1-4983-A139-C192A5017E12}"/>
                </a:ext>
              </a:extLst>
            </p:cNvPr>
            <p:cNvSpPr txBox="1"/>
            <p:nvPr/>
          </p:nvSpPr>
          <p:spPr>
            <a:xfrm rot="1399564">
              <a:off x="6006131" y="2044330"/>
              <a:ext cx="10329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UUSIOKUITU-MASSA</a:t>
              </a:r>
            </a:p>
          </p:txBody>
        </p:sp>
        <p:sp>
          <p:nvSpPr>
            <p:cNvPr id="19" name="Tekstiruutu 18">
              <a:extLst>
                <a:ext uri="{FF2B5EF4-FFF2-40B4-BE49-F238E27FC236}">
                  <a16:creationId xmlns:a16="http://schemas.microsoft.com/office/drawing/2014/main" id="{5BFCE9FB-7DEA-4D6B-8899-DC612E21AF63}"/>
                </a:ext>
              </a:extLst>
            </p:cNvPr>
            <p:cNvSpPr txBox="1"/>
            <p:nvPr/>
          </p:nvSpPr>
          <p:spPr>
            <a:xfrm rot="1383870">
              <a:off x="5950827" y="1749871"/>
              <a:ext cx="15710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MEKAANINEN MASSA</a:t>
              </a:r>
            </a:p>
          </p:txBody>
        </p:sp>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42180" y="2028492"/>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853040" y="2213204"/>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687030" y="1477981"/>
              <a:ext cx="1645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47" name="Nuoli: Oikea 46">
              <a:extLst>
                <a:ext uri="{FF2B5EF4-FFF2-40B4-BE49-F238E27FC236}">
                  <a16:creationId xmlns:a16="http://schemas.microsoft.com/office/drawing/2014/main" id="{10CF296E-FC06-4E50-A9A2-4044BDE33759}"/>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sittainen ympyrä 83">
              <a:extLst>
                <a:ext uri="{FF2B5EF4-FFF2-40B4-BE49-F238E27FC236}">
                  <a16:creationId xmlns:a16="http://schemas.microsoft.com/office/drawing/2014/main" id="{23B627EE-1062-49F3-BC11-0C254616EC99}"/>
                </a:ext>
              </a:extLst>
            </p:cNvPr>
            <p:cNvSpPr/>
            <p:nvPr/>
          </p:nvSpPr>
          <p:spPr>
            <a:xfrm rot="19695352">
              <a:off x="3566878" y="1003298"/>
              <a:ext cx="5046436" cy="5028903"/>
            </a:xfrm>
            <a:prstGeom prst="pie">
              <a:avLst>
                <a:gd name="adj1" fmla="val 20713708"/>
                <a:gd name="adj2" fmla="val 18062097"/>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994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iruutu 32">
              <a:extLst>
                <a:ext uri="{FF2B5EF4-FFF2-40B4-BE49-F238E27FC236}">
                  <a16:creationId xmlns:a16="http://schemas.microsoft.com/office/drawing/2014/main" id="{F1C45DD4-1050-4ECA-BD8B-D42D05FD3C24}"/>
                </a:ext>
              </a:extLst>
            </p:cNvPr>
            <p:cNvSpPr txBox="1"/>
            <p:nvPr/>
          </p:nvSpPr>
          <p:spPr>
            <a:xfrm>
              <a:off x="5553066" y="2666440"/>
              <a:ext cx="10925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48" name="Tekstiruutu 47">
              <a:extLst>
                <a:ext uri="{FF2B5EF4-FFF2-40B4-BE49-F238E27FC236}">
                  <a16:creationId xmlns:a16="http://schemas.microsoft.com/office/drawing/2014/main" id="{75932CCA-F5B6-4334-8D05-D35E170C037E}"/>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Kuva 44" descr="Ruutu">
              <a:extLst>
                <a:ext uri="{FF2B5EF4-FFF2-40B4-BE49-F238E27FC236}">
                  <a16:creationId xmlns:a16="http://schemas.microsoft.com/office/drawing/2014/main" id="{061DE889-E449-42B6-9194-BFC8144A1A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633" y="3054145"/>
              <a:ext cx="914400" cy="914400"/>
            </a:xfrm>
            <a:prstGeom prst="rect">
              <a:avLst/>
            </a:prstGeom>
            <a:scene3d>
              <a:camera prst="orthographicFront">
                <a:rot lat="0" lon="10800000" rev="0"/>
              </a:camera>
              <a:lightRig rig="threePt" dir="t"/>
            </a:scene3d>
          </p:spPr>
        </p:pic>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34081" y="2935210"/>
              <a:ext cx="17308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6" y="2489983"/>
              <a:ext cx="1174508" cy="309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18" name="Tekstiruutu 17">
              <a:extLst>
                <a:ext uri="{FF2B5EF4-FFF2-40B4-BE49-F238E27FC236}">
                  <a16:creationId xmlns:a16="http://schemas.microsoft.com/office/drawing/2014/main" id="{3DFA9D86-EB51-433A-AD0E-E35716273EB0}"/>
                </a:ext>
              </a:extLst>
            </p:cNvPr>
            <p:cNvSpPr txBox="1"/>
            <p:nvPr/>
          </p:nvSpPr>
          <p:spPr>
            <a:xfrm rot="1441953">
              <a:off x="6255017" y="1261103"/>
              <a:ext cx="1205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KEMIALLINEN MASSA</a:t>
              </a:r>
            </a:p>
          </p:txBody>
        </p:sp>
        <p:sp>
          <p:nvSpPr>
            <p:cNvPr id="23" name="Tekstiruutu 22">
              <a:extLst>
                <a:ext uri="{FF2B5EF4-FFF2-40B4-BE49-F238E27FC236}">
                  <a16:creationId xmlns:a16="http://schemas.microsoft.com/office/drawing/2014/main" id="{216DA6B4-23D3-479A-B59B-B7F86AA69980}"/>
                </a:ext>
              </a:extLst>
            </p:cNvPr>
            <p:cNvSpPr txBox="1"/>
            <p:nvPr/>
          </p:nvSpPr>
          <p:spPr>
            <a:xfrm>
              <a:off x="8626954" y="1512206"/>
              <a:ext cx="1411941"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SIVUTUOTTEENA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SÄHKÖ MYYNTIIN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TUHKAT, SAKAT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LIETTEET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TÄRPÄTTI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MÄNTYÖLJY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LIGNIINI</a:t>
              </a:r>
            </a:p>
          </p:txBody>
        </p:sp>
        <p:sp>
          <p:nvSpPr>
            <p:cNvPr id="51" name="Nuoli: Oikea 50">
              <a:extLst>
                <a:ext uri="{FF2B5EF4-FFF2-40B4-BE49-F238E27FC236}">
                  <a16:creationId xmlns:a16="http://schemas.microsoft.com/office/drawing/2014/main" id="{1A129117-03D9-4C3B-8AF4-EBBFED794235}"/>
                </a:ext>
              </a:extLst>
            </p:cNvPr>
            <p:cNvSpPr/>
            <p:nvPr/>
          </p:nvSpPr>
          <p:spPr>
            <a:xfrm>
              <a:off x="8442755" y="1774244"/>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Nuoli: Oikea 51">
              <a:extLst>
                <a:ext uri="{FF2B5EF4-FFF2-40B4-BE49-F238E27FC236}">
                  <a16:creationId xmlns:a16="http://schemas.microsoft.com/office/drawing/2014/main" id="{6F533627-0B5C-48AE-AFB5-E8073617B509}"/>
                </a:ext>
              </a:extLst>
            </p:cNvPr>
            <p:cNvSpPr/>
            <p:nvPr/>
          </p:nvSpPr>
          <p:spPr>
            <a:xfrm>
              <a:off x="8441515" y="1938639"/>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Nuoli: Oikea 52">
              <a:extLst>
                <a:ext uri="{FF2B5EF4-FFF2-40B4-BE49-F238E27FC236}">
                  <a16:creationId xmlns:a16="http://schemas.microsoft.com/office/drawing/2014/main" id="{C2A02A25-1C78-4788-83B6-0D0CAA6B72F4}"/>
                </a:ext>
              </a:extLst>
            </p:cNvPr>
            <p:cNvSpPr/>
            <p:nvPr/>
          </p:nvSpPr>
          <p:spPr>
            <a:xfrm>
              <a:off x="8446340" y="2102289"/>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Nuoli: Oikea 53">
              <a:extLst>
                <a:ext uri="{FF2B5EF4-FFF2-40B4-BE49-F238E27FC236}">
                  <a16:creationId xmlns:a16="http://schemas.microsoft.com/office/drawing/2014/main" id="{093D4136-6BBF-4DE2-82BF-7909B456A2D9}"/>
                </a:ext>
              </a:extLst>
            </p:cNvPr>
            <p:cNvSpPr/>
            <p:nvPr/>
          </p:nvSpPr>
          <p:spPr>
            <a:xfrm>
              <a:off x="8447900" y="2266579"/>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Nuoli: Oikea 54">
              <a:extLst>
                <a:ext uri="{FF2B5EF4-FFF2-40B4-BE49-F238E27FC236}">
                  <a16:creationId xmlns:a16="http://schemas.microsoft.com/office/drawing/2014/main" id="{43DF1D18-A6A3-46E6-8875-118DAC2EB052}"/>
                </a:ext>
              </a:extLst>
            </p:cNvPr>
            <p:cNvSpPr/>
            <p:nvPr/>
          </p:nvSpPr>
          <p:spPr>
            <a:xfrm>
              <a:off x="8451132" y="244346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Nuoli: Oikea 55">
              <a:extLst>
                <a:ext uri="{FF2B5EF4-FFF2-40B4-BE49-F238E27FC236}">
                  <a16:creationId xmlns:a16="http://schemas.microsoft.com/office/drawing/2014/main" id="{B1CBFC72-FBC7-4693-817A-0863AFE97DE3}"/>
                </a:ext>
              </a:extLst>
            </p:cNvPr>
            <p:cNvSpPr/>
            <p:nvPr/>
          </p:nvSpPr>
          <p:spPr>
            <a:xfrm>
              <a:off x="8447900" y="262428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kstiruutu 39">
              <a:extLst>
                <a:ext uri="{FF2B5EF4-FFF2-40B4-BE49-F238E27FC236}">
                  <a16:creationId xmlns:a16="http://schemas.microsoft.com/office/drawing/2014/main" id="{67961B19-651C-4DEC-82C2-E9BE56589B2A}"/>
                </a:ext>
              </a:extLst>
            </p:cNvPr>
            <p:cNvSpPr txBox="1"/>
            <p:nvPr/>
          </p:nvSpPr>
          <p:spPr>
            <a:xfrm>
              <a:off x="5219931" y="1773325"/>
              <a:ext cx="7718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HAKETUS</a:t>
              </a:r>
            </a:p>
          </p:txBody>
        </p:sp>
        <p:sp>
          <p:nvSpPr>
            <p:cNvPr id="41" name="Tekstiruutu 40">
              <a:extLst>
                <a:ext uri="{FF2B5EF4-FFF2-40B4-BE49-F238E27FC236}">
                  <a16:creationId xmlns:a16="http://schemas.microsoft.com/office/drawing/2014/main" id="{2DFE3B4D-98D3-4255-88F4-D834CC0429F7}"/>
                </a:ext>
              </a:extLst>
            </p:cNvPr>
            <p:cNvSpPr txBox="1"/>
            <p:nvPr/>
          </p:nvSpPr>
          <p:spPr>
            <a:xfrm rot="2931068">
              <a:off x="4498331" y="2105499"/>
              <a:ext cx="13274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KUORINTA</a:t>
              </a:r>
            </a:p>
          </p:txBody>
        </p:sp>
        <p:sp>
          <p:nvSpPr>
            <p:cNvPr id="42" name="Tekstiruutu 41">
              <a:extLst>
                <a:ext uri="{FF2B5EF4-FFF2-40B4-BE49-F238E27FC236}">
                  <a16:creationId xmlns:a16="http://schemas.microsoft.com/office/drawing/2014/main" id="{1E42A739-A88A-442E-93E9-ECFAB2952CDF}"/>
                </a:ext>
              </a:extLst>
            </p:cNvPr>
            <p:cNvSpPr txBox="1"/>
            <p:nvPr/>
          </p:nvSpPr>
          <p:spPr>
            <a:xfrm>
              <a:off x="5759112" y="322221"/>
              <a:ext cx="66195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LÄMPÖ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SÄHKÖ</a:t>
              </a:r>
            </a:p>
          </p:txBody>
        </p:sp>
        <p:sp>
          <p:nvSpPr>
            <p:cNvPr id="60" name="Nuoli: Oikea 59">
              <a:extLst>
                <a:ext uri="{FF2B5EF4-FFF2-40B4-BE49-F238E27FC236}">
                  <a16:creationId xmlns:a16="http://schemas.microsoft.com/office/drawing/2014/main" id="{C6AECA07-6D20-42A2-B2B9-D48129D0B882}"/>
                </a:ext>
              </a:extLst>
            </p:cNvPr>
            <p:cNvSpPr/>
            <p:nvPr/>
          </p:nvSpPr>
          <p:spPr>
            <a:xfrm rot="16200000">
              <a:off x="6080866" y="800771"/>
              <a:ext cx="313872" cy="13070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Nuoli: Oikea 61">
              <a:extLst>
                <a:ext uri="{FF2B5EF4-FFF2-40B4-BE49-F238E27FC236}">
                  <a16:creationId xmlns:a16="http://schemas.microsoft.com/office/drawing/2014/main" id="{20CA5623-7A5E-4DAD-AD4D-C0F8E05AE406}"/>
                </a:ext>
              </a:extLst>
            </p:cNvPr>
            <p:cNvSpPr/>
            <p:nvPr/>
          </p:nvSpPr>
          <p:spPr>
            <a:xfrm rot="5400000">
              <a:off x="5714109" y="818035"/>
              <a:ext cx="313872" cy="13070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Nuoli: Oikea 62">
              <a:extLst>
                <a:ext uri="{FF2B5EF4-FFF2-40B4-BE49-F238E27FC236}">
                  <a16:creationId xmlns:a16="http://schemas.microsoft.com/office/drawing/2014/main" id="{504A0380-3F1F-4CD7-AFFC-9ABCED21EBB5}"/>
                </a:ext>
              </a:extLst>
            </p:cNvPr>
            <p:cNvSpPr/>
            <p:nvPr/>
          </p:nvSpPr>
          <p:spPr>
            <a:xfrm rot="19127355">
              <a:off x="4961271" y="2425915"/>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Nuoli: Oikea 63">
              <a:extLst>
                <a:ext uri="{FF2B5EF4-FFF2-40B4-BE49-F238E27FC236}">
                  <a16:creationId xmlns:a16="http://schemas.microsoft.com/office/drawing/2014/main" id="{7CBAF2E0-2AFE-404A-B319-EE392ACFB924}"/>
                </a:ext>
              </a:extLst>
            </p:cNvPr>
            <p:cNvSpPr/>
            <p:nvPr/>
          </p:nvSpPr>
          <p:spPr>
            <a:xfrm rot="19180313">
              <a:off x="5333152" y="2102085"/>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Nuoli: Oikea 64">
              <a:extLst>
                <a:ext uri="{FF2B5EF4-FFF2-40B4-BE49-F238E27FC236}">
                  <a16:creationId xmlns:a16="http://schemas.microsoft.com/office/drawing/2014/main" id="{E33E021A-4343-4635-B875-A42C4BAE8FDE}"/>
                </a:ext>
              </a:extLst>
            </p:cNvPr>
            <p:cNvSpPr/>
            <p:nvPr/>
          </p:nvSpPr>
          <p:spPr>
            <a:xfrm rot="19151505">
              <a:off x="5825048" y="1675613"/>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kstiruutu 65">
              <a:extLst>
                <a:ext uri="{FF2B5EF4-FFF2-40B4-BE49-F238E27FC236}">
                  <a16:creationId xmlns:a16="http://schemas.microsoft.com/office/drawing/2014/main" id="{981E1994-5FBE-4B09-8E00-42B5EB4598DB}"/>
                </a:ext>
              </a:extLst>
            </p:cNvPr>
            <p:cNvSpPr txBox="1"/>
            <p:nvPr/>
          </p:nvSpPr>
          <p:spPr>
            <a:xfrm>
              <a:off x="4230018" y="2412238"/>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LEHTIPUUT</a:t>
              </a:r>
            </a:p>
          </p:txBody>
        </p:sp>
        <p:sp>
          <p:nvSpPr>
            <p:cNvPr id="67" name="Tekstiruutu 66">
              <a:extLst>
                <a:ext uri="{FF2B5EF4-FFF2-40B4-BE49-F238E27FC236}">
                  <a16:creationId xmlns:a16="http://schemas.microsoft.com/office/drawing/2014/main" id="{A0187F29-2002-447A-AE8F-BE09A1D48B78}"/>
                </a:ext>
              </a:extLst>
            </p:cNvPr>
            <p:cNvSpPr txBox="1"/>
            <p:nvPr/>
          </p:nvSpPr>
          <p:spPr>
            <a:xfrm>
              <a:off x="4409116" y="2620814"/>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HAVUPUUT</a:t>
              </a:r>
            </a:p>
          </p:txBody>
        </p:sp>
        <p:sp>
          <p:nvSpPr>
            <p:cNvPr id="68" name="Nuoli: Oikea 67">
              <a:extLst>
                <a:ext uri="{FF2B5EF4-FFF2-40B4-BE49-F238E27FC236}">
                  <a16:creationId xmlns:a16="http://schemas.microsoft.com/office/drawing/2014/main" id="{73A9B72E-835F-466A-AD2D-5A146C206755}"/>
                </a:ext>
              </a:extLst>
            </p:cNvPr>
            <p:cNvSpPr/>
            <p:nvPr/>
          </p:nvSpPr>
          <p:spPr>
            <a:xfrm rot="14379243">
              <a:off x="4427758" y="1309101"/>
              <a:ext cx="255792" cy="17860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kstiruutu 68">
              <a:extLst>
                <a:ext uri="{FF2B5EF4-FFF2-40B4-BE49-F238E27FC236}">
                  <a16:creationId xmlns:a16="http://schemas.microsoft.com/office/drawing/2014/main" id="{B45EB1F3-2FA5-40C0-A1E5-EDBF55224E6F}"/>
                </a:ext>
              </a:extLst>
            </p:cNvPr>
            <p:cNvSpPr txBox="1"/>
            <p:nvPr/>
          </p:nvSpPr>
          <p:spPr>
            <a:xfrm>
              <a:off x="4163724" y="1045107"/>
              <a:ext cx="663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KUORI</a:t>
              </a:r>
            </a:p>
          </p:txBody>
        </p:sp>
        <p:pic>
          <p:nvPicPr>
            <p:cNvPr id="70" name="Kuva 69" descr="Tehdas">
              <a:extLst>
                <a:ext uri="{FF2B5EF4-FFF2-40B4-BE49-F238E27FC236}">
                  <a16:creationId xmlns:a16="http://schemas.microsoft.com/office/drawing/2014/main" id="{8108B71B-7F72-4964-B592-DD1FF24973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4488" y="899349"/>
              <a:ext cx="439966" cy="439966"/>
            </a:xfrm>
            <a:prstGeom prst="rect">
              <a:avLst/>
            </a:prstGeom>
          </p:spPr>
        </p:pic>
        <p:sp>
          <p:nvSpPr>
            <p:cNvPr id="71" name="Tekstiruutu 70">
              <a:extLst>
                <a:ext uri="{FF2B5EF4-FFF2-40B4-BE49-F238E27FC236}">
                  <a16:creationId xmlns:a16="http://schemas.microsoft.com/office/drawing/2014/main" id="{76E41942-5545-47DE-A468-0758993B7F65}"/>
                </a:ext>
              </a:extLst>
            </p:cNvPr>
            <p:cNvSpPr txBox="1"/>
            <p:nvPr/>
          </p:nvSpPr>
          <p:spPr>
            <a:xfrm>
              <a:off x="3799888" y="609761"/>
              <a:ext cx="131156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MUU JATKOKÄYTTÖ</a:t>
              </a:r>
            </a:p>
          </p:txBody>
        </p:sp>
        <p:sp>
          <p:nvSpPr>
            <p:cNvPr id="72" name="Nuoli: Oikea 71">
              <a:extLst>
                <a:ext uri="{FF2B5EF4-FFF2-40B4-BE49-F238E27FC236}">
                  <a16:creationId xmlns:a16="http://schemas.microsoft.com/office/drawing/2014/main" id="{AD60439B-DE0C-4B27-A48F-5C8F90CDA4F4}"/>
                </a:ext>
              </a:extLst>
            </p:cNvPr>
            <p:cNvSpPr/>
            <p:nvPr/>
          </p:nvSpPr>
          <p:spPr>
            <a:xfrm rot="16200000">
              <a:off x="4355603" y="887474"/>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Nuoli: Oikea 72">
              <a:extLst>
                <a:ext uri="{FF2B5EF4-FFF2-40B4-BE49-F238E27FC236}">
                  <a16:creationId xmlns:a16="http://schemas.microsoft.com/office/drawing/2014/main" id="{30F09F9A-E6A4-4F3E-9F90-A2074AF0A639}"/>
                </a:ext>
              </a:extLst>
            </p:cNvPr>
            <p:cNvSpPr/>
            <p:nvPr/>
          </p:nvSpPr>
          <p:spPr>
            <a:xfrm rot="10800000">
              <a:off x="3991807" y="1120878"/>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Nuoli: Oikea 73">
              <a:extLst>
                <a:ext uri="{FF2B5EF4-FFF2-40B4-BE49-F238E27FC236}">
                  <a16:creationId xmlns:a16="http://schemas.microsoft.com/office/drawing/2014/main" id="{799D60CB-0833-4CBA-9775-29FCAD38C062}"/>
                </a:ext>
              </a:extLst>
            </p:cNvPr>
            <p:cNvSpPr/>
            <p:nvPr/>
          </p:nvSpPr>
          <p:spPr>
            <a:xfrm rot="19047950">
              <a:off x="5123733" y="2597593"/>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Nuoli: Oikea 75">
              <a:extLst>
                <a:ext uri="{FF2B5EF4-FFF2-40B4-BE49-F238E27FC236}">
                  <a16:creationId xmlns:a16="http://schemas.microsoft.com/office/drawing/2014/main" id="{ED91D9DE-9CFD-4282-9D15-903311CC1A8A}"/>
                </a:ext>
              </a:extLst>
            </p:cNvPr>
            <p:cNvSpPr/>
            <p:nvPr/>
          </p:nvSpPr>
          <p:spPr>
            <a:xfrm>
              <a:off x="9780034" y="1938638"/>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kstiruutu 42">
              <a:extLst>
                <a:ext uri="{FF2B5EF4-FFF2-40B4-BE49-F238E27FC236}">
                  <a16:creationId xmlns:a16="http://schemas.microsoft.com/office/drawing/2014/main" id="{AA0BFAD6-9FA7-4AE7-93B0-F03919D46AEE}"/>
                </a:ext>
              </a:extLst>
            </p:cNvPr>
            <p:cNvSpPr txBox="1"/>
            <p:nvPr/>
          </p:nvSpPr>
          <p:spPr>
            <a:xfrm>
              <a:off x="9917487" y="1870239"/>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LANNOITTEET, MAANRAKENNUKSEEN</a:t>
              </a:r>
            </a:p>
          </p:txBody>
        </p:sp>
        <p:sp>
          <p:nvSpPr>
            <p:cNvPr id="81" name="Nuoli: Oikea 80">
              <a:extLst>
                <a:ext uri="{FF2B5EF4-FFF2-40B4-BE49-F238E27FC236}">
                  <a16:creationId xmlns:a16="http://schemas.microsoft.com/office/drawing/2014/main" id="{3D1BC79B-9D2B-4BBF-B3BC-5D5A23BF9982}"/>
                </a:ext>
              </a:extLst>
            </p:cNvPr>
            <p:cNvSpPr/>
            <p:nvPr/>
          </p:nvSpPr>
          <p:spPr>
            <a:xfrm>
              <a:off x="9775230" y="2100068"/>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kstiruutu 81">
              <a:extLst>
                <a:ext uri="{FF2B5EF4-FFF2-40B4-BE49-F238E27FC236}">
                  <a16:creationId xmlns:a16="http://schemas.microsoft.com/office/drawing/2014/main" id="{6A846B40-BDA8-4E17-A618-871DCF2EBA56}"/>
                </a:ext>
              </a:extLst>
            </p:cNvPr>
            <p:cNvSpPr txBox="1"/>
            <p:nvPr/>
          </p:nvSpPr>
          <p:spPr>
            <a:xfrm>
              <a:off x="9917487" y="2021862"/>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BIOKAASUA, BIOPELLETTEJÄ</a:t>
              </a:r>
            </a:p>
          </p:txBody>
        </p:sp>
        <p:sp>
          <p:nvSpPr>
            <p:cNvPr id="83" name="Nuoli: Oikea 82">
              <a:extLst>
                <a:ext uri="{FF2B5EF4-FFF2-40B4-BE49-F238E27FC236}">
                  <a16:creationId xmlns:a16="http://schemas.microsoft.com/office/drawing/2014/main" id="{DC66A356-24A0-4A47-B508-0E6EEFCC3C9B}"/>
                </a:ext>
              </a:extLst>
            </p:cNvPr>
            <p:cNvSpPr/>
            <p:nvPr/>
          </p:nvSpPr>
          <p:spPr>
            <a:xfrm>
              <a:off x="9775230" y="2619531"/>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kstiruutu 84">
              <a:extLst>
                <a:ext uri="{FF2B5EF4-FFF2-40B4-BE49-F238E27FC236}">
                  <a16:creationId xmlns:a16="http://schemas.microsoft.com/office/drawing/2014/main" id="{A1CC7073-3C6B-4B35-84E2-4127F3566506}"/>
                </a:ext>
              </a:extLst>
            </p:cNvPr>
            <p:cNvSpPr txBox="1"/>
            <p:nvPr/>
          </p:nvSpPr>
          <p:spPr>
            <a:xfrm>
              <a:off x="9917487" y="2543258"/>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UUSIA BIOTUOTTEITA</a:t>
              </a:r>
            </a:p>
          </p:txBody>
        </p:sp>
        <p:pic>
          <p:nvPicPr>
            <p:cNvPr id="86" name="Kuva 85" descr="Lehtipuu">
              <a:extLst>
                <a:ext uri="{FF2B5EF4-FFF2-40B4-BE49-F238E27FC236}">
                  <a16:creationId xmlns:a16="http://schemas.microsoft.com/office/drawing/2014/main" id="{6E1F54D7-2BB5-4679-9498-375BB3FE2D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1181" y="2099057"/>
              <a:ext cx="546522" cy="546522"/>
            </a:xfrm>
            <a:prstGeom prst="rect">
              <a:avLst/>
            </a:prstGeom>
          </p:spPr>
        </p:pic>
        <p:pic>
          <p:nvPicPr>
            <p:cNvPr id="87" name="Kuva 86" descr="Kuusi">
              <a:extLst>
                <a:ext uri="{FF2B5EF4-FFF2-40B4-BE49-F238E27FC236}">
                  <a16:creationId xmlns:a16="http://schemas.microsoft.com/office/drawing/2014/main" id="{E62F94E5-658E-4B53-9471-F019B7942B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48" y="2756364"/>
              <a:ext cx="477817" cy="477817"/>
            </a:xfrm>
            <a:prstGeom prst="rect">
              <a:avLst/>
            </a:prstGeom>
          </p:spPr>
        </p:pic>
      </p:grpSp>
      <p:sp>
        <p:nvSpPr>
          <p:cNvPr id="88" name="Teardrop 87">
            <a:extLst>
              <a:ext uri="{FF2B5EF4-FFF2-40B4-BE49-F238E27FC236}">
                <a16:creationId xmlns:a16="http://schemas.microsoft.com/office/drawing/2014/main" id="{08120D32-4482-492A-9E96-8721AB7B3728}"/>
              </a:ext>
            </a:extLst>
          </p:cNvPr>
          <p:cNvSpPr/>
          <p:nvPr/>
        </p:nvSpPr>
        <p:spPr>
          <a:xfrm>
            <a:off x="8778690" y="3289670"/>
            <a:ext cx="3260921" cy="329395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Esimerkiksi kemiallisen massan valmistuksessa käytettävät kemikaalit otetaan talteen ja käytetään uudelleen, myös energia ja sivutuotteet päätyvät  hyötykäyttöön. Puusta päätyy selluksi noin 50 %, loput hyödynnetään esimerkiksi edellä mainituin tavoin.</a:t>
            </a:r>
          </a:p>
        </p:txBody>
      </p:sp>
      <p:sp>
        <p:nvSpPr>
          <p:cNvPr id="89" name="Oval 88">
            <a:hlinkClick r:id="rId13" action="ppaction://hlinksldjump"/>
            <a:extLst>
              <a:ext uri="{FF2B5EF4-FFF2-40B4-BE49-F238E27FC236}">
                <a16:creationId xmlns:a16="http://schemas.microsoft.com/office/drawing/2014/main" id="{18AEF026-714A-464E-AC49-846CFE877EE0}"/>
              </a:ext>
            </a:extLst>
          </p:cNvPr>
          <p:cNvSpPr/>
          <p:nvPr/>
        </p:nvSpPr>
        <p:spPr>
          <a:xfrm>
            <a:off x="8557553" y="5694458"/>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90" name="TextBox 89">
            <a:extLst>
              <a:ext uri="{FF2B5EF4-FFF2-40B4-BE49-F238E27FC236}">
                <a16:creationId xmlns:a16="http://schemas.microsoft.com/office/drawing/2014/main" id="{55EBB4C9-4C1E-4AB8-A120-00502A4E1C85}"/>
              </a:ext>
            </a:extLst>
          </p:cNvPr>
          <p:cNvSpPr txBox="1"/>
          <p:nvPr/>
        </p:nvSpPr>
        <p:spPr>
          <a:xfrm>
            <a:off x="7594180" y="5766300"/>
            <a:ext cx="10787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sivuvirroista?</a:t>
            </a:r>
          </a:p>
        </p:txBody>
      </p:sp>
      <p:pic>
        <p:nvPicPr>
          <p:cNvPr id="91" name="Picture 90">
            <a:extLst>
              <a:ext uri="{FF2B5EF4-FFF2-40B4-BE49-F238E27FC236}">
                <a16:creationId xmlns:a16="http://schemas.microsoft.com/office/drawing/2014/main" id="{C4A05FA6-4D5B-4DAE-BDB6-FD2E15028A76}"/>
              </a:ext>
            </a:extLst>
          </p:cNvPr>
          <p:cNvPicPr>
            <a:picLocks noChangeAspect="1"/>
          </p:cNvPicPr>
          <p:nvPr/>
        </p:nvPicPr>
        <p:blipFill>
          <a:blip r:embed="rId14"/>
          <a:stretch>
            <a:fillRect/>
          </a:stretch>
        </p:blipFill>
        <p:spPr>
          <a:xfrm rot="10800000">
            <a:off x="8371209" y="5221977"/>
            <a:ext cx="914479" cy="944962"/>
          </a:xfrm>
          <a:prstGeom prst="rect">
            <a:avLst/>
          </a:prstGeom>
        </p:spPr>
      </p:pic>
    </p:spTree>
    <p:extLst>
      <p:ext uri="{BB962C8B-B14F-4D97-AF65-F5344CB8AC3E}">
        <p14:creationId xmlns:p14="http://schemas.microsoft.com/office/powerpoint/2010/main" val="69046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17" name="Ryhmä 16">
            <a:extLst>
              <a:ext uri="{FF2B5EF4-FFF2-40B4-BE49-F238E27FC236}">
                <a16:creationId xmlns:a16="http://schemas.microsoft.com/office/drawing/2014/main" id="{2D212E78-B43B-4D98-BFC9-333B2BF2116C}"/>
              </a:ext>
            </a:extLst>
          </p:cNvPr>
          <p:cNvGrpSpPr/>
          <p:nvPr/>
        </p:nvGrpSpPr>
        <p:grpSpPr>
          <a:xfrm>
            <a:off x="1791181" y="-94158"/>
            <a:ext cx="6822132" cy="6126360"/>
            <a:chOff x="1791181" y="-94158"/>
            <a:chExt cx="6822132" cy="6126360"/>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42180" y="2028492"/>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853040" y="2213204"/>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687030" y="1477981"/>
              <a:ext cx="1645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47" name="Nuoli: Oikea 46">
              <a:extLst>
                <a:ext uri="{FF2B5EF4-FFF2-40B4-BE49-F238E27FC236}">
                  <a16:creationId xmlns:a16="http://schemas.microsoft.com/office/drawing/2014/main" id="{10CF296E-FC06-4E50-A9A2-4044BDE33759}"/>
                </a:ext>
              </a:extLst>
            </p:cNvPr>
            <p:cNvSpPr/>
            <p:nvPr/>
          </p:nvSpPr>
          <p:spPr>
            <a:xfrm rot="16200000">
              <a:off x="4126321" y="3526854"/>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kstiruutu 47">
              <a:extLst>
                <a:ext uri="{FF2B5EF4-FFF2-40B4-BE49-F238E27FC236}">
                  <a16:creationId xmlns:a16="http://schemas.microsoft.com/office/drawing/2014/main" id="{75932CCA-F5B6-4334-8D05-D35E170C037E}"/>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sittainen ympyrä 83">
              <a:extLst>
                <a:ext uri="{FF2B5EF4-FFF2-40B4-BE49-F238E27FC236}">
                  <a16:creationId xmlns:a16="http://schemas.microsoft.com/office/drawing/2014/main" id="{23B627EE-1062-49F3-BC11-0C254616EC99}"/>
                </a:ext>
              </a:extLst>
            </p:cNvPr>
            <p:cNvSpPr/>
            <p:nvPr/>
          </p:nvSpPr>
          <p:spPr>
            <a:xfrm rot="19695352">
              <a:off x="3566877" y="1003299"/>
              <a:ext cx="5046436" cy="5028903"/>
            </a:xfrm>
            <a:prstGeom prst="pie">
              <a:avLst>
                <a:gd name="adj1" fmla="val 20713708"/>
                <a:gd name="adj2" fmla="val 180216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994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iruutu 32">
              <a:extLst>
                <a:ext uri="{FF2B5EF4-FFF2-40B4-BE49-F238E27FC236}">
                  <a16:creationId xmlns:a16="http://schemas.microsoft.com/office/drawing/2014/main" id="{F1C45DD4-1050-4ECA-BD8B-D42D05FD3C24}"/>
                </a:ext>
              </a:extLst>
            </p:cNvPr>
            <p:cNvSpPr txBox="1"/>
            <p:nvPr/>
          </p:nvSpPr>
          <p:spPr>
            <a:xfrm>
              <a:off x="5553066" y="2666440"/>
              <a:ext cx="10925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Kuva 44" descr="Ruutu">
              <a:extLst>
                <a:ext uri="{FF2B5EF4-FFF2-40B4-BE49-F238E27FC236}">
                  <a16:creationId xmlns:a16="http://schemas.microsoft.com/office/drawing/2014/main" id="{061DE889-E449-42B6-9194-BFC8144A1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633" y="3054145"/>
              <a:ext cx="914400" cy="914400"/>
            </a:xfrm>
            <a:prstGeom prst="rect">
              <a:avLst/>
            </a:prstGeom>
            <a:scene3d>
              <a:camera prst="orthographicFront">
                <a:rot lat="0" lon="10800000" rev="0"/>
              </a:camera>
              <a:lightRig rig="threePt" dir="t"/>
            </a:scene3d>
          </p:spPr>
        </p:pic>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6" y="2489983"/>
              <a:ext cx="1174508" cy="309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19" name="Tekstiruutu 18">
              <a:extLst>
                <a:ext uri="{FF2B5EF4-FFF2-40B4-BE49-F238E27FC236}">
                  <a16:creationId xmlns:a16="http://schemas.microsoft.com/office/drawing/2014/main" id="{5BFCE9FB-7DEA-4D6B-8899-DC612E21AF63}"/>
                </a:ext>
              </a:extLst>
            </p:cNvPr>
            <p:cNvSpPr txBox="1"/>
            <p:nvPr/>
          </p:nvSpPr>
          <p:spPr>
            <a:xfrm rot="1383870">
              <a:off x="5950827" y="1626761"/>
              <a:ext cx="15710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MEKAANINEN MASSA</a:t>
              </a:r>
            </a:p>
          </p:txBody>
        </p:sp>
        <p:pic>
          <p:nvPicPr>
            <p:cNvPr id="54" name="Kuva 53" descr="Nuoliympyrä">
              <a:extLst>
                <a:ext uri="{FF2B5EF4-FFF2-40B4-BE49-F238E27FC236}">
                  <a16:creationId xmlns:a16="http://schemas.microsoft.com/office/drawing/2014/main" id="{173F7147-87B5-48F6-B7D1-F39A0566D9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4091" y="-94158"/>
              <a:ext cx="1757611" cy="1757611"/>
            </a:xfrm>
            <a:prstGeom prst="rect">
              <a:avLst/>
            </a:prstGeom>
            <a:scene3d>
              <a:camera prst="orthographicFront">
                <a:rot lat="0" lon="10800000" rev="0"/>
              </a:camera>
              <a:lightRig rig="threePt" dir="t"/>
            </a:scene3d>
          </p:spPr>
        </p:pic>
        <p:sp>
          <p:nvSpPr>
            <p:cNvPr id="46" name="Tekstiruutu 45">
              <a:extLst>
                <a:ext uri="{FF2B5EF4-FFF2-40B4-BE49-F238E27FC236}">
                  <a16:creationId xmlns:a16="http://schemas.microsoft.com/office/drawing/2014/main" id="{21532EF3-06DA-4BF9-A15A-293971CDEB1C}"/>
                </a:ext>
              </a:extLst>
            </p:cNvPr>
            <p:cNvSpPr txBox="1"/>
            <p:nvPr/>
          </p:nvSpPr>
          <p:spPr>
            <a:xfrm>
              <a:off x="7305237" y="519669"/>
              <a:ext cx="8454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VESI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LÄMPÖ</a:t>
              </a:r>
            </a:p>
          </p:txBody>
        </p:sp>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7328" y="2935211"/>
              <a:ext cx="17075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56" name="Tekstiruutu 55">
              <a:extLst>
                <a:ext uri="{FF2B5EF4-FFF2-40B4-BE49-F238E27FC236}">
                  <a16:creationId xmlns:a16="http://schemas.microsoft.com/office/drawing/2014/main" id="{1ABFCA02-F5CB-40AA-B63A-441D561137CC}"/>
                </a:ext>
              </a:extLst>
            </p:cNvPr>
            <p:cNvSpPr txBox="1"/>
            <p:nvPr/>
          </p:nvSpPr>
          <p:spPr>
            <a:xfrm rot="2822734">
              <a:off x="4498331" y="2105499"/>
              <a:ext cx="13274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PUUN</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KUORINTA</a:t>
              </a:r>
            </a:p>
          </p:txBody>
        </p:sp>
        <p:sp>
          <p:nvSpPr>
            <p:cNvPr id="49" name="Tekstiruutu 48">
              <a:extLst>
                <a:ext uri="{FF2B5EF4-FFF2-40B4-BE49-F238E27FC236}">
                  <a16:creationId xmlns:a16="http://schemas.microsoft.com/office/drawing/2014/main" id="{2B2FF2FF-5791-4676-99B4-DA029D755655}"/>
                </a:ext>
              </a:extLst>
            </p:cNvPr>
            <p:cNvSpPr txBox="1"/>
            <p:nvPr/>
          </p:nvSpPr>
          <p:spPr>
            <a:xfrm>
              <a:off x="5483288" y="2080755"/>
              <a:ext cx="6783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HIONTA</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kstiruutu 57">
              <a:extLst>
                <a:ext uri="{FF2B5EF4-FFF2-40B4-BE49-F238E27FC236}">
                  <a16:creationId xmlns:a16="http://schemas.microsoft.com/office/drawing/2014/main" id="{41B56134-98A9-4A7B-8A54-9340F99CA7FC}"/>
                </a:ext>
              </a:extLst>
            </p:cNvPr>
            <p:cNvSpPr txBox="1"/>
            <p:nvPr/>
          </p:nvSpPr>
          <p:spPr>
            <a:xfrm>
              <a:off x="5302512" y="1888909"/>
              <a:ext cx="7041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HIERTO</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kstiruutu 58">
              <a:extLst>
                <a:ext uri="{FF2B5EF4-FFF2-40B4-BE49-F238E27FC236}">
                  <a16:creationId xmlns:a16="http://schemas.microsoft.com/office/drawing/2014/main" id="{3BD860A9-3207-426B-B6B5-CB833EC84547}"/>
                </a:ext>
              </a:extLst>
            </p:cNvPr>
            <p:cNvSpPr txBox="1"/>
            <p:nvPr/>
          </p:nvSpPr>
          <p:spPr>
            <a:xfrm>
              <a:off x="5102004" y="1687598"/>
              <a:ext cx="10150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KEMIHIERTO</a:t>
              </a: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kstiruutu 49">
              <a:extLst>
                <a:ext uri="{FF2B5EF4-FFF2-40B4-BE49-F238E27FC236}">
                  <a16:creationId xmlns:a16="http://schemas.microsoft.com/office/drawing/2014/main" id="{E967893A-418B-42FF-BB3D-18F5CCF129AB}"/>
                </a:ext>
              </a:extLst>
            </p:cNvPr>
            <p:cNvSpPr txBox="1"/>
            <p:nvPr/>
          </p:nvSpPr>
          <p:spPr>
            <a:xfrm>
              <a:off x="4230018" y="2412238"/>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LEHTIPUUT</a:t>
              </a:r>
            </a:p>
          </p:txBody>
        </p:sp>
        <p:sp>
          <p:nvSpPr>
            <p:cNvPr id="61" name="Tekstiruutu 60">
              <a:extLst>
                <a:ext uri="{FF2B5EF4-FFF2-40B4-BE49-F238E27FC236}">
                  <a16:creationId xmlns:a16="http://schemas.microsoft.com/office/drawing/2014/main" id="{7F4DF677-6A4E-4442-AC22-A0AE93CE261C}"/>
                </a:ext>
              </a:extLst>
            </p:cNvPr>
            <p:cNvSpPr txBox="1"/>
            <p:nvPr/>
          </p:nvSpPr>
          <p:spPr>
            <a:xfrm>
              <a:off x="4409116" y="2620814"/>
              <a:ext cx="8868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HAVUPUUT</a:t>
              </a:r>
            </a:p>
          </p:txBody>
        </p:sp>
        <p:sp>
          <p:nvSpPr>
            <p:cNvPr id="62" name="Tekstiruutu 61">
              <a:extLst>
                <a:ext uri="{FF2B5EF4-FFF2-40B4-BE49-F238E27FC236}">
                  <a16:creationId xmlns:a16="http://schemas.microsoft.com/office/drawing/2014/main" id="{0923EEE7-2212-4BE0-A0C4-35ECF8618A7E}"/>
                </a:ext>
              </a:extLst>
            </p:cNvPr>
            <p:cNvSpPr txBox="1"/>
            <p:nvPr/>
          </p:nvSpPr>
          <p:spPr>
            <a:xfrm>
              <a:off x="4163724" y="1045107"/>
              <a:ext cx="663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KUORI</a:t>
              </a:r>
            </a:p>
          </p:txBody>
        </p:sp>
        <p:pic>
          <p:nvPicPr>
            <p:cNvPr id="63" name="Kuva 62" descr="Tehdas">
              <a:extLst>
                <a:ext uri="{FF2B5EF4-FFF2-40B4-BE49-F238E27FC236}">
                  <a16:creationId xmlns:a16="http://schemas.microsoft.com/office/drawing/2014/main" id="{340A322D-513B-4CCF-8110-C3D1DFDA81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4488" y="899349"/>
              <a:ext cx="439966" cy="439966"/>
            </a:xfrm>
            <a:prstGeom prst="rect">
              <a:avLst/>
            </a:prstGeom>
          </p:spPr>
        </p:pic>
        <p:sp>
          <p:nvSpPr>
            <p:cNvPr id="64" name="Tekstiruutu 63">
              <a:extLst>
                <a:ext uri="{FF2B5EF4-FFF2-40B4-BE49-F238E27FC236}">
                  <a16:creationId xmlns:a16="http://schemas.microsoft.com/office/drawing/2014/main" id="{C6911EC1-D03C-4323-8F1D-CFDF7E9AE383}"/>
                </a:ext>
              </a:extLst>
            </p:cNvPr>
            <p:cNvSpPr txBox="1"/>
            <p:nvPr/>
          </p:nvSpPr>
          <p:spPr>
            <a:xfrm>
              <a:off x="3799888" y="609761"/>
              <a:ext cx="131156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MUU JATKOKÄYTTÖ</a:t>
              </a:r>
            </a:p>
          </p:txBody>
        </p:sp>
        <p:sp>
          <p:nvSpPr>
            <p:cNvPr id="65" name="Nuoli: Oikea 64">
              <a:extLst>
                <a:ext uri="{FF2B5EF4-FFF2-40B4-BE49-F238E27FC236}">
                  <a16:creationId xmlns:a16="http://schemas.microsoft.com/office/drawing/2014/main" id="{0E83B6E7-E32F-4C1A-995D-47163FAFBE99}"/>
                </a:ext>
              </a:extLst>
            </p:cNvPr>
            <p:cNvSpPr/>
            <p:nvPr/>
          </p:nvSpPr>
          <p:spPr>
            <a:xfrm rot="16200000">
              <a:off x="4355603" y="887474"/>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Nuoli: Oikea 65">
              <a:extLst>
                <a:ext uri="{FF2B5EF4-FFF2-40B4-BE49-F238E27FC236}">
                  <a16:creationId xmlns:a16="http://schemas.microsoft.com/office/drawing/2014/main" id="{CC475B5B-DE10-4187-BEA8-3FD1A17AD55D}"/>
                </a:ext>
              </a:extLst>
            </p:cNvPr>
            <p:cNvSpPr/>
            <p:nvPr/>
          </p:nvSpPr>
          <p:spPr>
            <a:xfrm rot="10800000">
              <a:off x="3991807" y="1120878"/>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Nuoli: Oikea 66">
              <a:extLst>
                <a:ext uri="{FF2B5EF4-FFF2-40B4-BE49-F238E27FC236}">
                  <a16:creationId xmlns:a16="http://schemas.microsoft.com/office/drawing/2014/main" id="{CEADF7A7-65E2-46F2-87A6-36DF6E313B68}"/>
                </a:ext>
              </a:extLst>
            </p:cNvPr>
            <p:cNvSpPr/>
            <p:nvPr/>
          </p:nvSpPr>
          <p:spPr>
            <a:xfrm rot="14379243">
              <a:off x="4427758" y="1309101"/>
              <a:ext cx="255792" cy="17860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Nuoli: Oikea 67">
              <a:extLst>
                <a:ext uri="{FF2B5EF4-FFF2-40B4-BE49-F238E27FC236}">
                  <a16:creationId xmlns:a16="http://schemas.microsoft.com/office/drawing/2014/main" id="{7ABA3A84-2481-470E-8C86-4F14757DAE36}"/>
                </a:ext>
              </a:extLst>
            </p:cNvPr>
            <p:cNvSpPr/>
            <p:nvPr/>
          </p:nvSpPr>
          <p:spPr>
            <a:xfrm rot="19047950">
              <a:off x="5131353" y="2582353"/>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Nuoli: Oikea 68">
              <a:extLst>
                <a:ext uri="{FF2B5EF4-FFF2-40B4-BE49-F238E27FC236}">
                  <a16:creationId xmlns:a16="http://schemas.microsoft.com/office/drawing/2014/main" id="{99229BB1-34DE-48F0-B7D4-A4A4AEC9BDD8}"/>
                </a:ext>
              </a:extLst>
            </p:cNvPr>
            <p:cNvSpPr/>
            <p:nvPr/>
          </p:nvSpPr>
          <p:spPr>
            <a:xfrm rot="19035286">
              <a:off x="4944473" y="236343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Nuoli: Oikea 69">
              <a:extLst>
                <a:ext uri="{FF2B5EF4-FFF2-40B4-BE49-F238E27FC236}">
                  <a16:creationId xmlns:a16="http://schemas.microsoft.com/office/drawing/2014/main" id="{8426D5DC-3372-452C-B22F-2645C98EF9C8}"/>
                </a:ext>
              </a:extLst>
            </p:cNvPr>
            <p:cNvSpPr/>
            <p:nvPr/>
          </p:nvSpPr>
          <p:spPr>
            <a:xfrm rot="19047950">
              <a:off x="4983882" y="1844330"/>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Nuoli: Oikea 70">
              <a:extLst>
                <a:ext uri="{FF2B5EF4-FFF2-40B4-BE49-F238E27FC236}">
                  <a16:creationId xmlns:a16="http://schemas.microsoft.com/office/drawing/2014/main" id="{2873D1BF-9F04-4765-99E1-7CF801F41F88}"/>
                </a:ext>
              </a:extLst>
            </p:cNvPr>
            <p:cNvSpPr/>
            <p:nvPr/>
          </p:nvSpPr>
          <p:spPr>
            <a:xfrm rot="19047950">
              <a:off x="5178442" y="2053169"/>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Nuoli: Oikea 71">
              <a:extLst>
                <a:ext uri="{FF2B5EF4-FFF2-40B4-BE49-F238E27FC236}">
                  <a16:creationId xmlns:a16="http://schemas.microsoft.com/office/drawing/2014/main" id="{4001AE2C-7346-46D9-AB71-252539ECD3C6}"/>
                </a:ext>
              </a:extLst>
            </p:cNvPr>
            <p:cNvSpPr/>
            <p:nvPr/>
          </p:nvSpPr>
          <p:spPr>
            <a:xfrm rot="19047950">
              <a:off x="5375117" y="2258678"/>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Nuoli: Oikea 72">
              <a:extLst>
                <a:ext uri="{FF2B5EF4-FFF2-40B4-BE49-F238E27FC236}">
                  <a16:creationId xmlns:a16="http://schemas.microsoft.com/office/drawing/2014/main" id="{C1F9017C-80D0-4FE4-8FAD-7D79BC9E2A25}"/>
                </a:ext>
              </a:extLst>
            </p:cNvPr>
            <p:cNvSpPr/>
            <p:nvPr/>
          </p:nvSpPr>
          <p:spPr>
            <a:xfrm>
              <a:off x="6022458" y="2177952"/>
              <a:ext cx="155452" cy="6038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Nuoli: Oikea 73">
              <a:extLst>
                <a:ext uri="{FF2B5EF4-FFF2-40B4-BE49-F238E27FC236}">
                  <a16:creationId xmlns:a16="http://schemas.microsoft.com/office/drawing/2014/main" id="{DB8A7441-3546-4C22-908D-52AC04226A4B}"/>
                </a:ext>
              </a:extLst>
            </p:cNvPr>
            <p:cNvSpPr/>
            <p:nvPr/>
          </p:nvSpPr>
          <p:spPr>
            <a:xfrm>
              <a:off x="6020297" y="1977564"/>
              <a:ext cx="155452" cy="6175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Nuoli: Oikea 75">
              <a:extLst>
                <a:ext uri="{FF2B5EF4-FFF2-40B4-BE49-F238E27FC236}">
                  <a16:creationId xmlns:a16="http://schemas.microsoft.com/office/drawing/2014/main" id="{38C99B05-2617-4297-BEEE-C641E8B98210}"/>
                </a:ext>
              </a:extLst>
            </p:cNvPr>
            <p:cNvSpPr/>
            <p:nvPr/>
          </p:nvSpPr>
          <p:spPr>
            <a:xfrm>
              <a:off x="6016892" y="1783501"/>
              <a:ext cx="158216" cy="6175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 name="Kuva 80" descr="Lehtipuu">
              <a:extLst>
                <a:ext uri="{FF2B5EF4-FFF2-40B4-BE49-F238E27FC236}">
                  <a16:creationId xmlns:a16="http://schemas.microsoft.com/office/drawing/2014/main" id="{7AF39891-AE25-41E9-AFD3-757236326C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1181" y="2099057"/>
              <a:ext cx="546522" cy="546522"/>
            </a:xfrm>
            <a:prstGeom prst="rect">
              <a:avLst/>
            </a:prstGeom>
          </p:spPr>
        </p:pic>
        <p:pic>
          <p:nvPicPr>
            <p:cNvPr id="82" name="Kuva 81" descr="Kuusi">
              <a:extLst>
                <a:ext uri="{FF2B5EF4-FFF2-40B4-BE49-F238E27FC236}">
                  <a16:creationId xmlns:a16="http://schemas.microsoft.com/office/drawing/2014/main" id="{1848A5FC-2DC9-409B-804E-B9DBA71EEC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0148" y="2756364"/>
              <a:ext cx="477817" cy="477817"/>
            </a:xfrm>
            <a:prstGeom prst="rect">
              <a:avLst/>
            </a:prstGeom>
          </p:spPr>
        </p:pic>
      </p:grpSp>
      <p:sp>
        <p:nvSpPr>
          <p:cNvPr id="83" name="Teardrop 82">
            <a:extLst>
              <a:ext uri="{FF2B5EF4-FFF2-40B4-BE49-F238E27FC236}">
                <a16:creationId xmlns:a16="http://schemas.microsoft.com/office/drawing/2014/main" id="{319C687F-57E4-4C5F-9E02-B4DFF588F2ED}"/>
              </a:ext>
            </a:extLst>
          </p:cNvPr>
          <p:cNvSpPr/>
          <p:nvPr/>
        </p:nvSpPr>
        <p:spPr>
          <a:xfrm>
            <a:off x="8690031" y="170551"/>
            <a:ext cx="3271904" cy="346684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Mekaanisen massan valmistuksessa puuraaka-aineesta massaksi hyödynnetään jopa 98 %, on siis selvää, että sivutuotteille ei jää niin paljon tilaa tässä prosessissa, kuin kemiallisen massan valmistuksessa. Sisäisen kierron näkökulmasta veden ja lämmön kierrot ovat tärkeimmät. </a:t>
            </a:r>
          </a:p>
        </p:txBody>
      </p:sp>
    </p:spTree>
    <p:extLst>
      <p:ext uri="{BB962C8B-B14F-4D97-AF65-F5344CB8AC3E}">
        <p14:creationId xmlns:p14="http://schemas.microsoft.com/office/powerpoint/2010/main" val="413509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ardrop 69">
            <a:extLst>
              <a:ext uri="{FF2B5EF4-FFF2-40B4-BE49-F238E27FC236}">
                <a16:creationId xmlns:a16="http://schemas.microsoft.com/office/drawing/2014/main" id="{A98B5B5A-2F1C-4021-9A82-E5B8A59400C7}"/>
              </a:ext>
            </a:extLst>
          </p:cNvPr>
          <p:cNvSpPr/>
          <p:nvPr/>
        </p:nvSpPr>
        <p:spPr>
          <a:xfrm>
            <a:off x="9118505" y="4132107"/>
            <a:ext cx="2866063" cy="27339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yli 70 % Suomessa käytetystä paperista kiertää takaisin raaka-aineeksi (suurin osa paperiteollisuuden tarpeisiin)</a:t>
            </a:r>
          </a:p>
        </p:txBody>
      </p:sp>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3" name="Ryhmä 2">
            <a:extLst>
              <a:ext uri="{FF2B5EF4-FFF2-40B4-BE49-F238E27FC236}">
                <a16:creationId xmlns:a16="http://schemas.microsoft.com/office/drawing/2014/main" id="{0DF13A55-6F0F-4614-9F17-8800F53B94D1}"/>
              </a:ext>
            </a:extLst>
          </p:cNvPr>
          <p:cNvGrpSpPr/>
          <p:nvPr/>
        </p:nvGrpSpPr>
        <p:grpSpPr>
          <a:xfrm>
            <a:off x="1791181" y="-198523"/>
            <a:ext cx="10019713" cy="6230725"/>
            <a:chOff x="1791181" y="-198523"/>
            <a:chExt cx="10019713" cy="6230725"/>
          </a:xfrm>
        </p:grpSpPr>
        <p:sp>
          <p:nvSpPr>
            <p:cNvPr id="55" name="Nuoli: Oikea 54">
              <a:extLst>
                <a:ext uri="{FF2B5EF4-FFF2-40B4-BE49-F238E27FC236}">
                  <a16:creationId xmlns:a16="http://schemas.microsoft.com/office/drawing/2014/main" id="{5594C649-0335-4DEB-A152-249A3736D515}"/>
                </a:ext>
              </a:extLst>
            </p:cNvPr>
            <p:cNvSpPr/>
            <p:nvPr/>
          </p:nvSpPr>
          <p:spPr>
            <a:xfrm rot="19084369">
              <a:off x="7315703" y="990501"/>
              <a:ext cx="856023" cy="355570"/>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42180" y="2028492"/>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3853040" y="2213204"/>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687030" y="1477981"/>
              <a:ext cx="1645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84" name="Osittainen ympyrä 83">
              <a:extLst>
                <a:ext uri="{FF2B5EF4-FFF2-40B4-BE49-F238E27FC236}">
                  <a16:creationId xmlns:a16="http://schemas.microsoft.com/office/drawing/2014/main" id="{23B627EE-1062-49F3-BC11-0C254616EC99}"/>
                </a:ext>
              </a:extLst>
            </p:cNvPr>
            <p:cNvSpPr/>
            <p:nvPr/>
          </p:nvSpPr>
          <p:spPr>
            <a:xfrm rot="19695352">
              <a:off x="3566877" y="1003299"/>
              <a:ext cx="5046436" cy="5028903"/>
            </a:xfrm>
            <a:prstGeom prst="pie">
              <a:avLst>
                <a:gd name="adj1" fmla="val 20713708"/>
                <a:gd name="adj2" fmla="val 180216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994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iruutu 32">
              <a:extLst>
                <a:ext uri="{FF2B5EF4-FFF2-40B4-BE49-F238E27FC236}">
                  <a16:creationId xmlns:a16="http://schemas.microsoft.com/office/drawing/2014/main" id="{F1C45DD4-1050-4ECA-BD8B-D42D05FD3C24}"/>
                </a:ext>
              </a:extLst>
            </p:cNvPr>
            <p:cNvSpPr txBox="1"/>
            <p:nvPr/>
          </p:nvSpPr>
          <p:spPr>
            <a:xfrm>
              <a:off x="5553066" y="2666440"/>
              <a:ext cx="10925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Kuva 44" descr="Ruutu">
              <a:extLst>
                <a:ext uri="{FF2B5EF4-FFF2-40B4-BE49-F238E27FC236}">
                  <a16:creationId xmlns:a16="http://schemas.microsoft.com/office/drawing/2014/main" id="{061DE889-E449-42B6-9194-BFC8144A1A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633" y="3054145"/>
              <a:ext cx="914400" cy="914400"/>
            </a:xfrm>
            <a:prstGeom prst="rect">
              <a:avLst/>
            </a:prstGeom>
            <a:scene3d>
              <a:camera prst="orthographicFront">
                <a:rot lat="0" lon="10800000" rev="0"/>
              </a:camera>
              <a:lightRig rig="threePt" dir="t"/>
            </a:scene3d>
          </p:spPr>
        </p:pic>
        <p:sp>
          <p:nvSpPr>
            <p:cNvPr id="47" name="Nuoli: Oikea 46">
              <a:extLst>
                <a:ext uri="{FF2B5EF4-FFF2-40B4-BE49-F238E27FC236}">
                  <a16:creationId xmlns:a16="http://schemas.microsoft.com/office/drawing/2014/main" id="{10CF296E-FC06-4E50-A9A2-4044BDE33759}"/>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kstiruutu 47">
              <a:extLst>
                <a:ext uri="{FF2B5EF4-FFF2-40B4-BE49-F238E27FC236}">
                  <a16:creationId xmlns:a16="http://schemas.microsoft.com/office/drawing/2014/main" id="{75932CCA-F5B6-4334-8D05-D35E170C037E}"/>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34081" y="2935210"/>
              <a:ext cx="17308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6" y="2489983"/>
              <a:ext cx="1174508" cy="309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17" name="Tekstiruutu 16">
              <a:extLst>
                <a:ext uri="{FF2B5EF4-FFF2-40B4-BE49-F238E27FC236}">
                  <a16:creationId xmlns:a16="http://schemas.microsoft.com/office/drawing/2014/main" id="{9F34A8D6-BEF1-4983-A139-C192A5017E12}"/>
                </a:ext>
              </a:extLst>
            </p:cNvPr>
            <p:cNvSpPr txBox="1"/>
            <p:nvPr/>
          </p:nvSpPr>
          <p:spPr>
            <a:xfrm rot="1399564">
              <a:off x="5922785" y="2034496"/>
              <a:ext cx="12199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UUSIOKUITU-MASSA</a:t>
              </a:r>
            </a:p>
          </p:txBody>
        </p:sp>
        <p:pic>
          <p:nvPicPr>
            <p:cNvPr id="50" name="Kuva 49" descr="Nuoliympyrä">
              <a:extLst>
                <a:ext uri="{FF2B5EF4-FFF2-40B4-BE49-F238E27FC236}">
                  <a16:creationId xmlns:a16="http://schemas.microsoft.com/office/drawing/2014/main" id="{D7F93719-7712-463D-BE67-9BB1DB4C29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2397" y="-198523"/>
              <a:ext cx="1533493" cy="1533493"/>
            </a:xfrm>
            <a:prstGeom prst="rect">
              <a:avLst/>
            </a:prstGeom>
            <a:scene3d>
              <a:camera prst="orthographicFront">
                <a:rot lat="0" lon="10800000" rev="0"/>
              </a:camera>
              <a:lightRig rig="threePt" dir="t"/>
            </a:scene3d>
          </p:spPr>
        </p:pic>
        <p:sp>
          <p:nvSpPr>
            <p:cNvPr id="20" name="Tekstiruutu 19">
              <a:extLst>
                <a:ext uri="{FF2B5EF4-FFF2-40B4-BE49-F238E27FC236}">
                  <a16:creationId xmlns:a16="http://schemas.microsoft.com/office/drawing/2014/main" id="{9A97DD26-789F-4582-B3EF-28620B869937}"/>
                </a:ext>
              </a:extLst>
            </p:cNvPr>
            <p:cNvSpPr txBox="1"/>
            <p:nvPr/>
          </p:nvSpPr>
          <p:spPr>
            <a:xfrm>
              <a:off x="6542511" y="306238"/>
              <a:ext cx="94012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VESI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KEMIKAALIT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HYLKY</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Nuoli: Oikea 51">
              <a:extLst>
                <a:ext uri="{FF2B5EF4-FFF2-40B4-BE49-F238E27FC236}">
                  <a16:creationId xmlns:a16="http://schemas.microsoft.com/office/drawing/2014/main" id="{986D79B3-9E5A-4B1D-8A8A-645C945B592B}"/>
                </a:ext>
              </a:extLst>
            </p:cNvPr>
            <p:cNvSpPr/>
            <p:nvPr/>
          </p:nvSpPr>
          <p:spPr>
            <a:xfrm rot="19084369">
              <a:off x="7639545" y="1471213"/>
              <a:ext cx="287235"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kstiruutu 22">
              <a:extLst>
                <a:ext uri="{FF2B5EF4-FFF2-40B4-BE49-F238E27FC236}">
                  <a16:creationId xmlns:a16="http://schemas.microsoft.com/office/drawing/2014/main" id="{BE3B06DB-62CC-416D-B889-D0EE112EC236}"/>
                </a:ext>
              </a:extLst>
            </p:cNvPr>
            <p:cNvSpPr txBox="1"/>
            <p:nvPr/>
          </p:nvSpPr>
          <p:spPr>
            <a:xfrm>
              <a:off x="7893453" y="1274876"/>
              <a:ext cx="11119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PULPPERISTA</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kstiruutu 39">
              <a:extLst>
                <a:ext uri="{FF2B5EF4-FFF2-40B4-BE49-F238E27FC236}">
                  <a16:creationId xmlns:a16="http://schemas.microsoft.com/office/drawing/2014/main" id="{0C93AB84-E7E3-4E86-895C-094F5AC51780}"/>
                </a:ext>
              </a:extLst>
            </p:cNvPr>
            <p:cNvSpPr txBox="1"/>
            <p:nvPr/>
          </p:nvSpPr>
          <p:spPr>
            <a:xfrm>
              <a:off x="9076463" y="1253027"/>
              <a:ext cx="224392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ALUMIINI KIERTOON</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MUOVI ENERGIAKSI</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LIIKENNEPOLTTOAINEEKSI</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LIIKUNTA- JA KAATOPAIKKARAKENTAMINEN</a:t>
              </a:r>
            </a:p>
          </p:txBody>
        </p:sp>
        <p:pic>
          <p:nvPicPr>
            <p:cNvPr id="43" name="Kuva 42" descr="Tehdas">
              <a:extLst>
                <a:ext uri="{FF2B5EF4-FFF2-40B4-BE49-F238E27FC236}">
                  <a16:creationId xmlns:a16="http://schemas.microsoft.com/office/drawing/2014/main" id="{23A2A468-082D-43F1-9A8B-69F878B854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4387" y="1803989"/>
              <a:ext cx="378599" cy="378599"/>
            </a:xfrm>
            <a:prstGeom prst="rect">
              <a:avLst/>
            </a:prstGeom>
          </p:spPr>
        </p:pic>
        <p:sp>
          <p:nvSpPr>
            <p:cNvPr id="57" name="Nuoli: Oikea 56">
              <a:extLst>
                <a:ext uri="{FF2B5EF4-FFF2-40B4-BE49-F238E27FC236}">
                  <a16:creationId xmlns:a16="http://schemas.microsoft.com/office/drawing/2014/main" id="{8E7C651E-DFAC-4B80-BA17-0B027620EA2E}"/>
                </a:ext>
              </a:extLst>
            </p:cNvPr>
            <p:cNvSpPr/>
            <p:nvPr/>
          </p:nvSpPr>
          <p:spPr>
            <a:xfrm>
              <a:off x="8809896" y="1345011"/>
              <a:ext cx="289196" cy="8754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Nuoli: Oikea 57">
              <a:extLst>
                <a:ext uri="{FF2B5EF4-FFF2-40B4-BE49-F238E27FC236}">
                  <a16:creationId xmlns:a16="http://schemas.microsoft.com/office/drawing/2014/main" id="{13A195C2-CA6F-4D07-984C-197EE5F47AE1}"/>
                </a:ext>
              </a:extLst>
            </p:cNvPr>
            <p:cNvSpPr/>
            <p:nvPr/>
          </p:nvSpPr>
          <p:spPr>
            <a:xfrm rot="1723628">
              <a:off x="8750327" y="1578130"/>
              <a:ext cx="393676" cy="7168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Nuoli: Oikea 58">
              <a:extLst>
                <a:ext uri="{FF2B5EF4-FFF2-40B4-BE49-F238E27FC236}">
                  <a16:creationId xmlns:a16="http://schemas.microsoft.com/office/drawing/2014/main" id="{0ACA18CB-173A-4CAE-BD5B-E50EFF1CEC6E}"/>
                </a:ext>
              </a:extLst>
            </p:cNvPr>
            <p:cNvSpPr/>
            <p:nvPr/>
          </p:nvSpPr>
          <p:spPr>
            <a:xfrm rot="1969936">
              <a:off x="8907708" y="198197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Nuoli: Oikea 59">
              <a:extLst>
                <a:ext uri="{FF2B5EF4-FFF2-40B4-BE49-F238E27FC236}">
                  <a16:creationId xmlns:a16="http://schemas.microsoft.com/office/drawing/2014/main" id="{6EB3C15D-0DA2-48FE-96C6-B2DF1A75FBC0}"/>
                </a:ext>
              </a:extLst>
            </p:cNvPr>
            <p:cNvSpPr/>
            <p:nvPr/>
          </p:nvSpPr>
          <p:spPr>
            <a:xfrm rot="2960361">
              <a:off x="8701391" y="2186615"/>
              <a:ext cx="477650" cy="6404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2ECC9326-6D23-4309-BD8D-58C00B3421F8}"/>
                </a:ext>
              </a:extLst>
            </p:cNvPr>
            <p:cNvSpPr txBox="1"/>
            <p:nvPr/>
          </p:nvSpPr>
          <p:spPr>
            <a:xfrm>
              <a:off x="7597909" y="452273"/>
              <a:ext cx="23306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UUSIOKUITUMASSA MUUHUN KUIN PAKKAUSKARTONGIN VALMISTUKSEEN</a:t>
              </a:r>
            </a:p>
          </p:txBody>
        </p:sp>
        <p:sp>
          <p:nvSpPr>
            <p:cNvPr id="61" name="Nuoli: Oikea 60">
              <a:extLst>
                <a:ext uri="{FF2B5EF4-FFF2-40B4-BE49-F238E27FC236}">
                  <a16:creationId xmlns:a16="http://schemas.microsoft.com/office/drawing/2014/main" id="{58D93947-9008-408B-8F9E-B8D0BBA9A609}"/>
                </a:ext>
              </a:extLst>
            </p:cNvPr>
            <p:cNvSpPr/>
            <p:nvPr/>
          </p:nvSpPr>
          <p:spPr>
            <a:xfrm>
              <a:off x="9898427" y="521707"/>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iruutu 18">
              <a:extLst>
                <a:ext uri="{FF2B5EF4-FFF2-40B4-BE49-F238E27FC236}">
                  <a16:creationId xmlns:a16="http://schemas.microsoft.com/office/drawing/2014/main" id="{BB38B418-D4D1-4D44-B7A0-0E687B0E4157}"/>
                </a:ext>
              </a:extLst>
            </p:cNvPr>
            <p:cNvSpPr txBox="1"/>
            <p:nvPr/>
          </p:nvSpPr>
          <p:spPr>
            <a:xfrm>
              <a:off x="10052083" y="442117"/>
              <a:ext cx="1758811"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PEHMOPAPERIT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HYLSYKARTONKIT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SANOMALEHTIPAPERIT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AIKAKAUSLEHTIPAPERIT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LÄMPÖERISTEET</a:t>
              </a:r>
            </a:p>
          </p:txBody>
        </p:sp>
        <p:sp>
          <p:nvSpPr>
            <p:cNvPr id="62" name="Nuoli: Oikea 61">
              <a:extLst>
                <a:ext uri="{FF2B5EF4-FFF2-40B4-BE49-F238E27FC236}">
                  <a16:creationId xmlns:a16="http://schemas.microsoft.com/office/drawing/2014/main" id="{46ACB505-6A38-4151-8782-9A623C8BC88C}"/>
                </a:ext>
              </a:extLst>
            </p:cNvPr>
            <p:cNvSpPr/>
            <p:nvPr/>
          </p:nvSpPr>
          <p:spPr>
            <a:xfrm>
              <a:off x="9897713" y="68417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Nuoli: Oikea 62">
              <a:extLst>
                <a:ext uri="{FF2B5EF4-FFF2-40B4-BE49-F238E27FC236}">
                  <a16:creationId xmlns:a16="http://schemas.microsoft.com/office/drawing/2014/main" id="{55588D0E-568F-4CE4-8306-9BDEC0421F8B}"/>
                </a:ext>
              </a:extLst>
            </p:cNvPr>
            <p:cNvSpPr/>
            <p:nvPr/>
          </p:nvSpPr>
          <p:spPr>
            <a:xfrm>
              <a:off x="9897520" y="854330"/>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Nuoli: Oikea 63">
              <a:extLst>
                <a:ext uri="{FF2B5EF4-FFF2-40B4-BE49-F238E27FC236}">
                  <a16:creationId xmlns:a16="http://schemas.microsoft.com/office/drawing/2014/main" id="{4ECBBC5A-9570-4A37-967E-BEA4408CDE73}"/>
                </a:ext>
              </a:extLst>
            </p:cNvPr>
            <p:cNvSpPr/>
            <p:nvPr/>
          </p:nvSpPr>
          <p:spPr>
            <a:xfrm>
              <a:off x="9899435" y="101433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Nuoli: Oikea 64">
              <a:extLst>
                <a:ext uri="{FF2B5EF4-FFF2-40B4-BE49-F238E27FC236}">
                  <a16:creationId xmlns:a16="http://schemas.microsoft.com/office/drawing/2014/main" id="{B4DDB13E-6D61-4AB2-BF0D-3F214D359E9E}"/>
                </a:ext>
              </a:extLst>
            </p:cNvPr>
            <p:cNvSpPr/>
            <p:nvPr/>
          </p:nvSpPr>
          <p:spPr>
            <a:xfrm>
              <a:off x="9897520" y="1168194"/>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Kuva 65" descr="Lehtipuu">
              <a:extLst>
                <a:ext uri="{FF2B5EF4-FFF2-40B4-BE49-F238E27FC236}">
                  <a16:creationId xmlns:a16="http://schemas.microsoft.com/office/drawing/2014/main" id="{43846A5A-D6A7-4416-82C6-1FC4EE9EB1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1181" y="2099057"/>
              <a:ext cx="546522" cy="546522"/>
            </a:xfrm>
            <a:prstGeom prst="rect">
              <a:avLst/>
            </a:prstGeom>
          </p:spPr>
        </p:pic>
        <p:pic>
          <p:nvPicPr>
            <p:cNvPr id="67" name="Kuva 66" descr="Kuusi">
              <a:extLst>
                <a:ext uri="{FF2B5EF4-FFF2-40B4-BE49-F238E27FC236}">
                  <a16:creationId xmlns:a16="http://schemas.microsoft.com/office/drawing/2014/main" id="{1E93E22A-34C6-4C75-9B42-59D04B7053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48" y="2756364"/>
              <a:ext cx="477817" cy="477817"/>
            </a:xfrm>
            <a:prstGeom prst="rect">
              <a:avLst/>
            </a:prstGeom>
          </p:spPr>
        </p:pic>
        <p:sp>
          <p:nvSpPr>
            <p:cNvPr id="68" name="Tekstiruutu 67">
              <a:extLst>
                <a:ext uri="{FF2B5EF4-FFF2-40B4-BE49-F238E27FC236}">
                  <a16:creationId xmlns:a16="http://schemas.microsoft.com/office/drawing/2014/main" id="{4D7514B9-F443-4936-8B16-DC9DCA26ADEF}"/>
                </a:ext>
              </a:extLst>
            </p:cNvPr>
            <p:cNvSpPr txBox="1"/>
            <p:nvPr/>
          </p:nvSpPr>
          <p:spPr>
            <a:xfrm>
              <a:off x="8040655" y="1731813"/>
              <a:ext cx="10021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SIISTAUSLIETE</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Nuoli: Oikea 68">
              <a:extLst>
                <a:ext uri="{FF2B5EF4-FFF2-40B4-BE49-F238E27FC236}">
                  <a16:creationId xmlns:a16="http://schemas.microsoft.com/office/drawing/2014/main" id="{7EE77B70-AC99-466A-8EDC-2CCD3AA87DBF}"/>
                </a:ext>
              </a:extLst>
            </p:cNvPr>
            <p:cNvSpPr/>
            <p:nvPr/>
          </p:nvSpPr>
          <p:spPr>
            <a:xfrm>
              <a:off x="7739491" y="1666100"/>
              <a:ext cx="413909"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Oval 72">
            <a:hlinkClick r:id="rId13" action="ppaction://hlinksldjump"/>
            <a:extLst>
              <a:ext uri="{FF2B5EF4-FFF2-40B4-BE49-F238E27FC236}">
                <a16:creationId xmlns:a16="http://schemas.microsoft.com/office/drawing/2014/main" id="{854934C2-3F36-405E-BCCE-E8912425C062}"/>
              </a:ext>
            </a:extLst>
          </p:cNvPr>
          <p:cNvSpPr/>
          <p:nvPr/>
        </p:nvSpPr>
        <p:spPr>
          <a:xfrm>
            <a:off x="10627952" y="3286564"/>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74" name="TextBox 73">
            <a:extLst>
              <a:ext uri="{FF2B5EF4-FFF2-40B4-BE49-F238E27FC236}">
                <a16:creationId xmlns:a16="http://schemas.microsoft.com/office/drawing/2014/main" id="{0C43AADF-F7EA-4344-B828-68A3219EB7F7}"/>
              </a:ext>
            </a:extLst>
          </p:cNvPr>
          <p:cNvSpPr txBox="1"/>
          <p:nvPr/>
        </p:nvSpPr>
        <p:spPr>
          <a:xfrm>
            <a:off x="9253865" y="2952506"/>
            <a:ext cx="145986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uusiomassan </a:t>
            </a:r>
            <a:r>
              <a:rPr lang="fi-FI" sz="1400" dirty="0">
                <a:solidFill>
                  <a:srgbClr val="5B9BD5"/>
                </a:solidFill>
                <a:latin typeface="Calibri" panose="020F0502020204030204"/>
              </a:rPr>
              <a:t>kierroista</a:t>
            </a: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a:t>
            </a:r>
          </a:p>
        </p:txBody>
      </p:sp>
      <p:pic>
        <p:nvPicPr>
          <p:cNvPr id="76" name="Picture 75">
            <a:extLst>
              <a:ext uri="{FF2B5EF4-FFF2-40B4-BE49-F238E27FC236}">
                <a16:creationId xmlns:a16="http://schemas.microsoft.com/office/drawing/2014/main" id="{4BD1A40C-D9D3-4D5D-8B2E-97F1629B4449}"/>
              </a:ext>
            </a:extLst>
          </p:cNvPr>
          <p:cNvPicPr>
            <a:picLocks noChangeAspect="1"/>
          </p:cNvPicPr>
          <p:nvPr/>
        </p:nvPicPr>
        <p:blipFill>
          <a:blip r:embed="rId14"/>
          <a:stretch>
            <a:fillRect/>
          </a:stretch>
        </p:blipFill>
        <p:spPr>
          <a:xfrm rot="10800000">
            <a:off x="10423881" y="2905001"/>
            <a:ext cx="914479" cy="944962"/>
          </a:xfrm>
          <a:prstGeom prst="rect">
            <a:avLst/>
          </a:prstGeom>
        </p:spPr>
      </p:pic>
    </p:spTree>
    <p:extLst>
      <p:ext uri="{BB962C8B-B14F-4D97-AF65-F5344CB8AC3E}">
        <p14:creationId xmlns:p14="http://schemas.microsoft.com/office/powerpoint/2010/main" val="252924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20" name="Ryhmä 19">
            <a:extLst>
              <a:ext uri="{FF2B5EF4-FFF2-40B4-BE49-F238E27FC236}">
                <a16:creationId xmlns:a16="http://schemas.microsoft.com/office/drawing/2014/main" id="{4D9695F0-4155-4D58-8C88-79DF8853B8FC}"/>
              </a:ext>
            </a:extLst>
          </p:cNvPr>
          <p:cNvGrpSpPr/>
          <p:nvPr/>
        </p:nvGrpSpPr>
        <p:grpSpPr>
          <a:xfrm>
            <a:off x="1791181" y="0"/>
            <a:ext cx="9074504" cy="6040972"/>
            <a:chOff x="1791181" y="0"/>
            <a:chExt cx="9074504" cy="6040972"/>
          </a:xfrm>
        </p:grpSpPr>
        <p:pic>
          <p:nvPicPr>
            <p:cNvPr id="58" name="Kuva 57" descr="Nuoliympyrä">
              <a:extLst>
                <a:ext uri="{FF2B5EF4-FFF2-40B4-BE49-F238E27FC236}">
                  <a16:creationId xmlns:a16="http://schemas.microsoft.com/office/drawing/2014/main" id="{6FFC87A0-E0E3-49E2-ADBA-59498FDE61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3237" y="0"/>
              <a:ext cx="2982448" cy="2982448"/>
            </a:xfrm>
            <a:prstGeom prst="rect">
              <a:avLst/>
            </a:prstGeom>
            <a:scene3d>
              <a:camera prst="orthographicFront">
                <a:rot lat="0" lon="10800000" rev="0"/>
              </a:camera>
              <a:lightRig rig="threePt" dir="t"/>
            </a:scene3d>
          </p:spPr>
        </p:pic>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38336" y="2030297"/>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2" name="Tekstiruutu 1">
              <a:extLst>
                <a:ext uri="{FF2B5EF4-FFF2-40B4-BE49-F238E27FC236}">
                  <a16:creationId xmlns:a16="http://schemas.microsoft.com/office/drawing/2014/main" id="{BA9CE779-B2D8-48BC-89A1-8E926D7125C4}"/>
                </a:ext>
              </a:extLst>
            </p:cNvPr>
            <p:cNvSpPr txBox="1"/>
            <p:nvPr/>
          </p:nvSpPr>
          <p:spPr>
            <a:xfrm>
              <a:off x="3842070" y="2211283"/>
              <a:ext cx="13634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sittainen ympyrä 83">
              <a:extLst>
                <a:ext uri="{FF2B5EF4-FFF2-40B4-BE49-F238E27FC236}">
                  <a16:creationId xmlns:a16="http://schemas.microsoft.com/office/drawing/2014/main" id="{23B627EE-1062-49F3-BC11-0C254616EC99}"/>
                </a:ext>
              </a:extLst>
            </p:cNvPr>
            <p:cNvSpPr/>
            <p:nvPr/>
          </p:nvSpPr>
          <p:spPr>
            <a:xfrm rot="14462419">
              <a:off x="3566874" y="1003302"/>
              <a:ext cx="5046436" cy="5028903"/>
            </a:xfrm>
            <a:prstGeom prst="pie">
              <a:avLst>
                <a:gd name="adj1" fmla="val 7054672"/>
                <a:gd name="adj2" fmla="val 436694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Nuoli: Oikea 101">
              <a:extLst>
                <a:ext uri="{FF2B5EF4-FFF2-40B4-BE49-F238E27FC236}">
                  <a16:creationId xmlns:a16="http://schemas.microsoft.com/office/drawing/2014/main" id="{806327B1-F323-4208-A11B-0F0803FCE1E3}"/>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kstiruutu 102">
              <a:extLst>
                <a:ext uri="{FF2B5EF4-FFF2-40B4-BE49-F238E27FC236}">
                  <a16:creationId xmlns:a16="http://schemas.microsoft.com/office/drawing/2014/main" id="{5A8DBA54-8F50-497D-839A-6DDB59D4BC3F}"/>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Kuva 46" descr="Ruutu">
              <a:extLst>
                <a:ext uri="{FF2B5EF4-FFF2-40B4-BE49-F238E27FC236}">
                  <a16:creationId xmlns:a16="http://schemas.microsoft.com/office/drawing/2014/main" id="{91F1CE81-2DF7-482A-A107-29262A7BFF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724" y="3017837"/>
              <a:ext cx="914400" cy="914400"/>
            </a:xfrm>
            <a:prstGeom prst="rect">
              <a:avLst/>
            </a:prstGeom>
            <a:scene3d>
              <a:camera prst="orthographicFront">
                <a:rot lat="0" lon="10800000" rev="0"/>
              </a:camera>
              <a:lightRig rig="threePt" dir="t"/>
            </a:scene3d>
          </p:spPr>
        </p:pic>
        <p:sp>
          <p:nvSpPr>
            <p:cNvPr id="25" name="Nuoli: Oikea 24">
              <a:extLst>
                <a:ext uri="{FF2B5EF4-FFF2-40B4-BE49-F238E27FC236}">
                  <a16:creationId xmlns:a16="http://schemas.microsoft.com/office/drawing/2014/main" id="{66EA8B80-0A60-409E-9585-960E94D346CC}"/>
                </a:ext>
              </a:extLst>
            </p:cNvPr>
            <p:cNvSpPr/>
            <p:nvPr/>
          </p:nvSpPr>
          <p:spPr>
            <a:xfrm rot="2709761">
              <a:off x="7428034" y="179140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iruutu 33">
              <a:extLst>
                <a:ext uri="{FF2B5EF4-FFF2-40B4-BE49-F238E27FC236}">
                  <a16:creationId xmlns:a16="http://schemas.microsoft.com/office/drawing/2014/main" id="{2C2CCE1D-FB32-4D2E-B2DA-378966EA4F47}"/>
                </a:ext>
              </a:extLst>
            </p:cNvPr>
            <p:cNvSpPr txBox="1"/>
            <p:nvPr/>
          </p:nvSpPr>
          <p:spPr>
            <a:xfrm>
              <a:off x="5533688" y="2659882"/>
              <a:ext cx="11564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51" name="Nuoli: Oikea 50">
              <a:extLst>
                <a:ext uri="{FF2B5EF4-FFF2-40B4-BE49-F238E27FC236}">
                  <a16:creationId xmlns:a16="http://schemas.microsoft.com/office/drawing/2014/main" id="{FC5FB925-C208-4018-A650-2A2A0EA2E9AA}"/>
                </a:ext>
              </a:extLst>
            </p:cNvPr>
            <p:cNvSpPr/>
            <p:nvPr/>
          </p:nvSpPr>
          <p:spPr>
            <a:xfrm rot="2596089">
              <a:off x="6887176" y="2252644"/>
              <a:ext cx="287235"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iruutu 41">
              <a:extLst>
                <a:ext uri="{FF2B5EF4-FFF2-40B4-BE49-F238E27FC236}">
                  <a16:creationId xmlns:a16="http://schemas.microsoft.com/office/drawing/2014/main" id="{EAC08714-948C-44F6-9092-69B46A13F498}"/>
                </a:ext>
              </a:extLst>
            </p:cNvPr>
            <p:cNvSpPr txBox="1"/>
            <p:nvPr/>
          </p:nvSpPr>
          <p:spPr>
            <a:xfrm>
              <a:off x="6322354" y="2005902"/>
              <a:ext cx="7583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LÄMPÖ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SÄHKÖ</a:t>
              </a:r>
            </a:p>
          </p:txBody>
        </p:sp>
        <p:sp>
          <p:nvSpPr>
            <p:cNvPr id="17" name="Tekstiruutu 16">
              <a:extLst>
                <a:ext uri="{FF2B5EF4-FFF2-40B4-BE49-F238E27FC236}">
                  <a16:creationId xmlns:a16="http://schemas.microsoft.com/office/drawing/2014/main" id="{96B78159-E002-4BF0-80CD-CF223CA1E6D4}"/>
                </a:ext>
              </a:extLst>
            </p:cNvPr>
            <p:cNvSpPr txBox="1"/>
            <p:nvPr/>
          </p:nvSpPr>
          <p:spPr>
            <a:xfrm>
              <a:off x="7128782" y="2371432"/>
              <a:ext cx="1127494" cy="265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PERÄLAATIKKO</a:t>
              </a:r>
            </a:p>
          </p:txBody>
        </p:sp>
        <p:sp>
          <p:nvSpPr>
            <p:cNvPr id="48" name="Tekstiruutu 47">
              <a:extLst>
                <a:ext uri="{FF2B5EF4-FFF2-40B4-BE49-F238E27FC236}">
                  <a16:creationId xmlns:a16="http://schemas.microsoft.com/office/drawing/2014/main" id="{67CD6825-E4B7-4881-A8A1-57F7473942EF}"/>
                </a:ext>
              </a:extLst>
            </p:cNvPr>
            <p:cNvSpPr txBox="1"/>
            <p:nvPr/>
          </p:nvSpPr>
          <p:spPr>
            <a:xfrm>
              <a:off x="7137678" y="2550043"/>
              <a:ext cx="1127494" cy="265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VIIRAOSA</a:t>
              </a:r>
            </a:p>
          </p:txBody>
        </p:sp>
        <p:sp>
          <p:nvSpPr>
            <p:cNvPr id="49" name="Tekstiruutu 48">
              <a:extLst>
                <a:ext uri="{FF2B5EF4-FFF2-40B4-BE49-F238E27FC236}">
                  <a16:creationId xmlns:a16="http://schemas.microsoft.com/office/drawing/2014/main" id="{11BD3409-DDA8-4BB4-AEDE-64D6ABAC700F}"/>
                </a:ext>
              </a:extLst>
            </p:cNvPr>
            <p:cNvSpPr txBox="1"/>
            <p:nvPr/>
          </p:nvSpPr>
          <p:spPr>
            <a:xfrm>
              <a:off x="7130058" y="2729071"/>
              <a:ext cx="1127494" cy="265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PURISTINOSA</a:t>
              </a:r>
            </a:p>
          </p:txBody>
        </p:sp>
        <p:sp>
          <p:nvSpPr>
            <p:cNvPr id="50" name="Tekstiruutu 49">
              <a:extLst>
                <a:ext uri="{FF2B5EF4-FFF2-40B4-BE49-F238E27FC236}">
                  <a16:creationId xmlns:a16="http://schemas.microsoft.com/office/drawing/2014/main" id="{EC07CCDA-5A66-41A7-A9BE-B213C9409D6E}"/>
                </a:ext>
              </a:extLst>
            </p:cNvPr>
            <p:cNvSpPr txBox="1"/>
            <p:nvPr/>
          </p:nvSpPr>
          <p:spPr>
            <a:xfrm>
              <a:off x="7127518" y="2905854"/>
              <a:ext cx="1127494" cy="265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KUIVATUSOSA</a:t>
              </a:r>
            </a:p>
          </p:txBody>
        </p:sp>
        <p:sp>
          <p:nvSpPr>
            <p:cNvPr id="52" name="Tekstiruutu 51">
              <a:extLst>
                <a:ext uri="{FF2B5EF4-FFF2-40B4-BE49-F238E27FC236}">
                  <a16:creationId xmlns:a16="http://schemas.microsoft.com/office/drawing/2014/main" id="{26FF9360-D21B-4719-B878-741FABDB3EA7}"/>
                </a:ext>
              </a:extLst>
            </p:cNvPr>
            <p:cNvSpPr txBox="1"/>
            <p:nvPr/>
          </p:nvSpPr>
          <p:spPr>
            <a:xfrm>
              <a:off x="7132924" y="3084171"/>
              <a:ext cx="1127494" cy="265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JÄLKIKÄSITTELY</a:t>
              </a:r>
            </a:p>
          </p:txBody>
        </p:sp>
        <p:sp>
          <p:nvSpPr>
            <p:cNvPr id="55" name="Nuoli: Oikea 54">
              <a:extLst>
                <a:ext uri="{FF2B5EF4-FFF2-40B4-BE49-F238E27FC236}">
                  <a16:creationId xmlns:a16="http://schemas.microsoft.com/office/drawing/2014/main" id="{78D6F162-F284-4AAF-BE64-0E7DB0CF420A}"/>
                </a:ext>
              </a:extLst>
            </p:cNvPr>
            <p:cNvSpPr/>
            <p:nvPr/>
          </p:nvSpPr>
          <p:spPr>
            <a:xfrm rot="5400000">
              <a:off x="7561481" y="3420692"/>
              <a:ext cx="159232" cy="10869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C810B7AA-3F67-4FB3-85CA-AA457511F3C1}"/>
                </a:ext>
              </a:extLst>
            </p:cNvPr>
            <p:cNvSpPr txBox="1"/>
            <p:nvPr/>
          </p:nvSpPr>
          <p:spPr>
            <a:xfrm>
              <a:off x="8941637" y="691929"/>
              <a:ext cx="109391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sng" strike="noStrike" kern="1200" cap="none" spc="0" normalizeH="0" baseline="0" noProof="0" dirty="0">
                  <a:ln>
                    <a:noFill/>
                  </a:ln>
                  <a:solidFill>
                    <a:prstClr val="black"/>
                  </a:solidFill>
                  <a:effectLst/>
                  <a:uLnTx/>
                  <a:uFillTx/>
                  <a:latin typeface="Calibri" panose="020F0502020204030204"/>
                  <a:ea typeface="+mn-ea"/>
                  <a:cs typeface="+mn-cs"/>
                </a:rPr>
                <a:t>KIERTOVESI-JÄRJESTELMÄ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PITKÄ KIERTO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LYHYT KIERTO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LÄMPÖ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KEMIKAALIT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KUIDUT</a:t>
              </a:r>
            </a:p>
          </p:txBody>
        </p:sp>
        <p:sp>
          <p:nvSpPr>
            <p:cNvPr id="59" name="Nuoli: Oikea 58">
              <a:extLst>
                <a:ext uri="{FF2B5EF4-FFF2-40B4-BE49-F238E27FC236}">
                  <a16:creationId xmlns:a16="http://schemas.microsoft.com/office/drawing/2014/main" id="{80416223-4D7F-4A81-B7B4-2C562A6036F4}"/>
                </a:ext>
              </a:extLst>
            </p:cNvPr>
            <p:cNvSpPr/>
            <p:nvPr/>
          </p:nvSpPr>
          <p:spPr>
            <a:xfrm>
              <a:off x="8221980" y="3157547"/>
              <a:ext cx="412889"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Nuoli: Oikea 59">
              <a:extLst>
                <a:ext uri="{FF2B5EF4-FFF2-40B4-BE49-F238E27FC236}">
                  <a16:creationId xmlns:a16="http://schemas.microsoft.com/office/drawing/2014/main" id="{B1564343-D8F3-42F5-BE06-8352DD653906}"/>
                </a:ext>
              </a:extLst>
            </p:cNvPr>
            <p:cNvSpPr/>
            <p:nvPr/>
          </p:nvSpPr>
          <p:spPr>
            <a:xfrm>
              <a:off x="8153400" y="2966455"/>
              <a:ext cx="441511"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Nuoli: Oikea 81">
              <a:extLst>
                <a:ext uri="{FF2B5EF4-FFF2-40B4-BE49-F238E27FC236}">
                  <a16:creationId xmlns:a16="http://schemas.microsoft.com/office/drawing/2014/main" id="{0D456EB1-DF2D-4C21-9972-BAF6B992AFCE}"/>
                </a:ext>
              </a:extLst>
            </p:cNvPr>
            <p:cNvSpPr/>
            <p:nvPr/>
          </p:nvSpPr>
          <p:spPr>
            <a:xfrm>
              <a:off x="8055476" y="2797078"/>
              <a:ext cx="498738"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Nuoli: Oikea 82">
              <a:extLst>
                <a:ext uri="{FF2B5EF4-FFF2-40B4-BE49-F238E27FC236}">
                  <a16:creationId xmlns:a16="http://schemas.microsoft.com/office/drawing/2014/main" id="{62566822-3FF5-4FC0-B2D1-E843DF79CEC2}"/>
                </a:ext>
              </a:extLst>
            </p:cNvPr>
            <p:cNvSpPr/>
            <p:nvPr/>
          </p:nvSpPr>
          <p:spPr>
            <a:xfrm>
              <a:off x="7981357" y="2610799"/>
              <a:ext cx="523386" cy="13334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kstiruutu 73">
              <a:extLst>
                <a:ext uri="{FF2B5EF4-FFF2-40B4-BE49-F238E27FC236}">
                  <a16:creationId xmlns:a16="http://schemas.microsoft.com/office/drawing/2014/main" id="{BCCCEB94-6E90-491F-B744-8525D9C69EB1}"/>
                </a:ext>
              </a:extLst>
            </p:cNvPr>
            <p:cNvSpPr txBox="1"/>
            <p:nvPr/>
          </p:nvSpPr>
          <p:spPr>
            <a:xfrm>
              <a:off x="8693944" y="2570283"/>
              <a:ext cx="1828800"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sng" strike="noStrike" kern="1200" cap="none" spc="0" normalizeH="0" baseline="0" noProof="0" dirty="0">
                  <a:ln>
                    <a:noFill/>
                  </a:ln>
                  <a:solidFill>
                    <a:prstClr val="black"/>
                  </a:solidFill>
                  <a:effectLst/>
                  <a:uLnTx/>
                  <a:uFillTx/>
                  <a:latin typeface="Calibri" panose="020F0502020204030204"/>
                  <a:ea typeface="+mn-ea"/>
                  <a:cs typeface="+mn-cs"/>
                </a:rPr>
                <a:t>HYLKY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REUNANAUHAT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KATKOT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TAMPUURIN PINTA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TAMPUURIN POHJA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HYLÄTTÄVÄT RULLAT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LEIKKAUSHYLKY</a:t>
              </a:r>
            </a:p>
          </p:txBody>
        </p:sp>
        <p:sp>
          <p:nvSpPr>
            <p:cNvPr id="21" name="Nuoli: Oikea 20">
              <a:extLst>
                <a:ext uri="{FF2B5EF4-FFF2-40B4-BE49-F238E27FC236}">
                  <a16:creationId xmlns:a16="http://schemas.microsoft.com/office/drawing/2014/main" id="{A2979D49-64FB-44AA-A711-EBE1D552D45B}"/>
                </a:ext>
              </a:extLst>
            </p:cNvPr>
            <p:cNvSpPr/>
            <p:nvPr/>
          </p:nvSpPr>
          <p:spPr>
            <a:xfrm>
              <a:off x="2388476" y="2391289"/>
              <a:ext cx="1927511"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6" y="2491691"/>
              <a:ext cx="11632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77" name="Nuoli: Oikea 76">
              <a:extLst>
                <a:ext uri="{FF2B5EF4-FFF2-40B4-BE49-F238E27FC236}">
                  <a16:creationId xmlns:a16="http://schemas.microsoft.com/office/drawing/2014/main" id="{C777670E-8515-4EC7-B5FF-1C1C177F11E3}"/>
                </a:ext>
              </a:extLst>
            </p:cNvPr>
            <p:cNvSpPr/>
            <p:nvPr/>
          </p:nvSpPr>
          <p:spPr>
            <a:xfrm>
              <a:off x="2388476" y="2816289"/>
              <a:ext cx="23041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38336" y="2935212"/>
              <a:ext cx="17265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19" name="Nuoli: Kaareva vasemmalle 18">
              <a:extLst>
                <a:ext uri="{FF2B5EF4-FFF2-40B4-BE49-F238E27FC236}">
                  <a16:creationId xmlns:a16="http://schemas.microsoft.com/office/drawing/2014/main" id="{2553E442-D8D4-4CCD-A2AD-EF84AB2F14E6}"/>
                </a:ext>
              </a:extLst>
            </p:cNvPr>
            <p:cNvSpPr/>
            <p:nvPr/>
          </p:nvSpPr>
          <p:spPr>
            <a:xfrm rot="8293542">
              <a:off x="8023005" y="843293"/>
              <a:ext cx="266638" cy="1907361"/>
            </a:xfrm>
            <a:custGeom>
              <a:avLst/>
              <a:gdLst>
                <a:gd name="connsiteX0" fmla="*/ 0 w 222540"/>
                <a:gd name="connsiteY0" fmla="*/ 1870893 h 1926528"/>
                <a:gd name="connsiteX1" fmla="*/ 55635 w 222540"/>
                <a:gd name="connsiteY1" fmla="*/ 1785995 h 1926528"/>
                <a:gd name="connsiteX2" fmla="*/ 55635 w 222540"/>
                <a:gd name="connsiteY2" fmla="*/ 1813813 h 1926528"/>
                <a:gd name="connsiteX3" fmla="*/ 222439 w 222540"/>
                <a:gd name="connsiteY3" fmla="*/ 949355 h 1926528"/>
                <a:gd name="connsiteX4" fmla="*/ 218213 w 222540"/>
                <a:gd name="connsiteY4" fmla="*/ 1158027 h 1926528"/>
                <a:gd name="connsiteX5" fmla="*/ 55635 w 222540"/>
                <a:gd name="connsiteY5" fmla="*/ 1869448 h 1926528"/>
                <a:gd name="connsiteX6" fmla="*/ 55635 w 222540"/>
                <a:gd name="connsiteY6" fmla="*/ 1897265 h 1926528"/>
                <a:gd name="connsiteX7" fmla="*/ 0 w 222540"/>
                <a:gd name="connsiteY7" fmla="*/ 1870893 h 1926528"/>
                <a:gd name="connsiteX0" fmla="*/ 222540 w 222540"/>
                <a:gd name="connsiteY0" fmla="*/ 977173 h 1926528"/>
                <a:gd name="connsiteX1" fmla="*/ 0 w 222540"/>
                <a:gd name="connsiteY1" fmla="*/ 55635 h 1926528"/>
                <a:gd name="connsiteX2" fmla="*/ 0 w 222540"/>
                <a:gd name="connsiteY2" fmla="*/ 0 h 1926528"/>
                <a:gd name="connsiteX3" fmla="*/ 222540 w 222540"/>
                <a:gd name="connsiteY3" fmla="*/ 921538 h 1926528"/>
                <a:gd name="connsiteX4" fmla="*/ 222540 w 222540"/>
                <a:gd name="connsiteY4" fmla="*/ 977173 h 1926528"/>
                <a:gd name="connsiteX0" fmla="*/ 222540 w 222540"/>
                <a:gd name="connsiteY0" fmla="*/ 977173 h 1926528"/>
                <a:gd name="connsiteX1" fmla="*/ 0 w 222540"/>
                <a:gd name="connsiteY1" fmla="*/ 55635 h 1926528"/>
                <a:gd name="connsiteX2" fmla="*/ 0 w 222540"/>
                <a:gd name="connsiteY2" fmla="*/ 0 h 1926528"/>
                <a:gd name="connsiteX3" fmla="*/ 222540 w 222540"/>
                <a:gd name="connsiteY3" fmla="*/ 921538 h 1926528"/>
                <a:gd name="connsiteX4" fmla="*/ 222540 w 222540"/>
                <a:gd name="connsiteY4" fmla="*/ 977173 h 1926528"/>
                <a:gd name="connsiteX5" fmla="*/ 55635 w 222540"/>
                <a:gd name="connsiteY5" fmla="*/ 1869448 h 1926528"/>
                <a:gd name="connsiteX6" fmla="*/ 55635 w 222540"/>
                <a:gd name="connsiteY6" fmla="*/ 1897265 h 1926528"/>
                <a:gd name="connsiteX7" fmla="*/ 0 w 222540"/>
                <a:gd name="connsiteY7" fmla="*/ 1870893 h 1926528"/>
                <a:gd name="connsiteX8" fmla="*/ 55635 w 222540"/>
                <a:gd name="connsiteY8" fmla="*/ 1785995 h 1926528"/>
                <a:gd name="connsiteX9" fmla="*/ 55635 w 222540"/>
                <a:gd name="connsiteY9" fmla="*/ 1813813 h 1926528"/>
                <a:gd name="connsiteX10" fmla="*/ 222439 w 222540"/>
                <a:gd name="connsiteY10" fmla="*/ 949355 h 1926528"/>
                <a:gd name="connsiteX0" fmla="*/ 28925 w 251465"/>
                <a:gd name="connsiteY0" fmla="*/ 1870893 h 1897265"/>
                <a:gd name="connsiteX1" fmla="*/ 84560 w 251465"/>
                <a:gd name="connsiteY1" fmla="*/ 1785995 h 1897265"/>
                <a:gd name="connsiteX2" fmla="*/ 84560 w 251465"/>
                <a:gd name="connsiteY2" fmla="*/ 1813813 h 1897265"/>
                <a:gd name="connsiteX3" fmla="*/ 251364 w 251465"/>
                <a:gd name="connsiteY3" fmla="*/ 949355 h 1897265"/>
                <a:gd name="connsiteX4" fmla="*/ 247138 w 251465"/>
                <a:gd name="connsiteY4" fmla="*/ 1158027 h 1897265"/>
                <a:gd name="connsiteX5" fmla="*/ 84560 w 251465"/>
                <a:gd name="connsiteY5" fmla="*/ 1869448 h 1897265"/>
                <a:gd name="connsiteX6" fmla="*/ 84560 w 251465"/>
                <a:gd name="connsiteY6" fmla="*/ 1897265 h 1897265"/>
                <a:gd name="connsiteX7" fmla="*/ 28925 w 251465"/>
                <a:gd name="connsiteY7" fmla="*/ 1870893 h 1897265"/>
                <a:gd name="connsiteX0" fmla="*/ 251465 w 251465"/>
                <a:gd name="connsiteY0" fmla="*/ 977173 h 1897265"/>
                <a:gd name="connsiteX1" fmla="*/ 28925 w 251465"/>
                <a:gd name="connsiteY1" fmla="*/ 55635 h 1897265"/>
                <a:gd name="connsiteX2" fmla="*/ 28925 w 251465"/>
                <a:gd name="connsiteY2" fmla="*/ 0 h 1897265"/>
                <a:gd name="connsiteX3" fmla="*/ 251465 w 251465"/>
                <a:gd name="connsiteY3" fmla="*/ 921538 h 1897265"/>
                <a:gd name="connsiteX4" fmla="*/ 251465 w 251465"/>
                <a:gd name="connsiteY4" fmla="*/ 977173 h 1897265"/>
                <a:gd name="connsiteX0" fmla="*/ 251465 w 251465"/>
                <a:gd name="connsiteY0" fmla="*/ 977173 h 1897265"/>
                <a:gd name="connsiteX1" fmla="*/ 0 w 251465"/>
                <a:gd name="connsiteY1" fmla="*/ 45123 h 1897265"/>
                <a:gd name="connsiteX2" fmla="*/ 28925 w 251465"/>
                <a:gd name="connsiteY2" fmla="*/ 0 h 1897265"/>
                <a:gd name="connsiteX3" fmla="*/ 251465 w 251465"/>
                <a:gd name="connsiteY3" fmla="*/ 921538 h 1897265"/>
                <a:gd name="connsiteX4" fmla="*/ 251465 w 251465"/>
                <a:gd name="connsiteY4" fmla="*/ 977173 h 1897265"/>
                <a:gd name="connsiteX5" fmla="*/ 84560 w 251465"/>
                <a:gd name="connsiteY5" fmla="*/ 1869448 h 1897265"/>
                <a:gd name="connsiteX6" fmla="*/ 84560 w 251465"/>
                <a:gd name="connsiteY6" fmla="*/ 1897265 h 1897265"/>
                <a:gd name="connsiteX7" fmla="*/ 28925 w 251465"/>
                <a:gd name="connsiteY7" fmla="*/ 1870893 h 1897265"/>
                <a:gd name="connsiteX8" fmla="*/ 84560 w 251465"/>
                <a:gd name="connsiteY8" fmla="*/ 1785995 h 1897265"/>
                <a:gd name="connsiteX9" fmla="*/ 84560 w 251465"/>
                <a:gd name="connsiteY9" fmla="*/ 1813813 h 1897265"/>
                <a:gd name="connsiteX10" fmla="*/ 251364 w 251465"/>
                <a:gd name="connsiteY10" fmla="*/ 949355 h 1897265"/>
                <a:gd name="connsiteX0" fmla="*/ 28925 w 251465"/>
                <a:gd name="connsiteY0" fmla="*/ 1880989 h 1907361"/>
                <a:gd name="connsiteX1" fmla="*/ 84560 w 251465"/>
                <a:gd name="connsiteY1" fmla="*/ 1796091 h 1907361"/>
                <a:gd name="connsiteX2" fmla="*/ 84560 w 251465"/>
                <a:gd name="connsiteY2" fmla="*/ 1823909 h 1907361"/>
                <a:gd name="connsiteX3" fmla="*/ 251364 w 251465"/>
                <a:gd name="connsiteY3" fmla="*/ 959451 h 1907361"/>
                <a:gd name="connsiteX4" fmla="*/ 247138 w 251465"/>
                <a:gd name="connsiteY4" fmla="*/ 1168123 h 1907361"/>
                <a:gd name="connsiteX5" fmla="*/ 84560 w 251465"/>
                <a:gd name="connsiteY5" fmla="*/ 1879544 h 1907361"/>
                <a:gd name="connsiteX6" fmla="*/ 84560 w 251465"/>
                <a:gd name="connsiteY6" fmla="*/ 1907361 h 1907361"/>
                <a:gd name="connsiteX7" fmla="*/ 28925 w 251465"/>
                <a:gd name="connsiteY7" fmla="*/ 1880989 h 1907361"/>
                <a:gd name="connsiteX0" fmla="*/ 251465 w 251465"/>
                <a:gd name="connsiteY0" fmla="*/ 987269 h 1907361"/>
                <a:gd name="connsiteX1" fmla="*/ 28925 w 251465"/>
                <a:gd name="connsiteY1" fmla="*/ 65731 h 1907361"/>
                <a:gd name="connsiteX2" fmla="*/ 28925 w 251465"/>
                <a:gd name="connsiteY2" fmla="*/ 10096 h 1907361"/>
                <a:gd name="connsiteX3" fmla="*/ 251465 w 251465"/>
                <a:gd name="connsiteY3" fmla="*/ 931634 h 1907361"/>
                <a:gd name="connsiteX4" fmla="*/ 251465 w 251465"/>
                <a:gd name="connsiteY4" fmla="*/ 987269 h 1907361"/>
                <a:gd name="connsiteX0" fmla="*/ 251465 w 251465"/>
                <a:gd name="connsiteY0" fmla="*/ 987269 h 1907361"/>
                <a:gd name="connsiteX1" fmla="*/ 0 w 251465"/>
                <a:gd name="connsiteY1" fmla="*/ 55219 h 1907361"/>
                <a:gd name="connsiteX2" fmla="*/ 40499 w 251465"/>
                <a:gd name="connsiteY2" fmla="*/ 0 h 1907361"/>
                <a:gd name="connsiteX3" fmla="*/ 251465 w 251465"/>
                <a:gd name="connsiteY3" fmla="*/ 931634 h 1907361"/>
                <a:gd name="connsiteX4" fmla="*/ 251465 w 251465"/>
                <a:gd name="connsiteY4" fmla="*/ 987269 h 1907361"/>
                <a:gd name="connsiteX5" fmla="*/ 84560 w 251465"/>
                <a:gd name="connsiteY5" fmla="*/ 1879544 h 1907361"/>
                <a:gd name="connsiteX6" fmla="*/ 84560 w 251465"/>
                <a:gd name="connsiteY6" fmla="*/ 1907361 h 1907361"/>
                <a:gd name="connsiteX7" fmla="*/ 28925 w 251465"/>
                <a:gd name="connsiteY7" fmla="*/ 1880989 h 1907361"/>
                <a:gd name="connsiteX8" fmla="*/ 84560 w 251465"/>
                <a:gd name="connsiteY8" fmla="*/ 1796091 h 1907361"/>
                <a:gd name="connsiteX9" fmla="*/ 84560 w 251465"/>
                <a:gd name="connsiteY9" fmla="*/ 1823909 h 1907361"/>
                <a:gd name="connsiteX10" fmla="*/ 251364 w 251465"/>
                <a:gd name="connsiteY10" fmla="*/ 959451 h 1907361"/>
                <a:gd name="connsiteX0" fmla="*/ 34608 w 257148"/>
                <a:gd name="connsiteY0" fmla="*/ 1880989 h 1907361"/>
                <a:gd name="connsiteX1" fmla="*/ 90243 w 257148"/>
                <a:gd name="connsiteY1" fmla="*/ 1796091 h 1907361"/>
                <a:gd name="connsiteX2" fmla="*/ 90243 w 257148"/>
                <a:gd name="connsiteY2" fmla="*/ 1823909 h 1907361"/>
                <a:gd name="connsiteX3" fmla="*/ 257047 w 257148"/>
                <a:gd name="connsiteY3" fmla="*/ 959451 h 1907361"/>
                <a:gd name="connsiteX4" fmla="*/ 252821 w 257148"/>
                <a:gd name="connsiteY4" fmla="*/ 1168123 h 1907361"/>
                <a:gd name="connsiteX5" fmla="*/ 90243 w 257148"/>
                <a:gd name="connsiteY5" fmla="*/ 1879544 h 1907361"/>
                <a:gd name="connsiteX6" fmla="*/ 90243 w 257148"/>
                <a:gd name="connsiteY6" fmla="*/ 1907361 h 1907361"/>
                <a:gd name="connsiteX7" fmla="*/ 34608 w 257148"/>
                <a:gd name="connsiteY7" fmla="*/ 1880989 h 1907361"/>
                <a:gd name="connsiteX0" fmla="*/ 257148 w 257148"/>
                <a:gd name="connsiteY0" fmla="*/ 987269 h 1907361"/>
                <a:gd name="connsiteX1" fmla="*/ 34608 w 257148"/>
                <a:gd name="connsiteY1" fmla="*/ 65731 h 1907361"/>
                <a:gd name="connsiteX2" fmla="*/ 34608 w 257148"/>
                <a:gd name="connsiteY2" fmla="*/ 10096 h 1907361"/>
                <a:gd name="connsiteX3" fmla="*/ 257148 w 257148"/>
                <a:gd name="connsiteY3" fmla="*/ 931634 h 1907361"/>
                <a:gd name="connsiteX4" fmla="*/ 257148 w 257148"/>
                <a:gd name="connsiteY4" fmla="*/ 987269 h 1907361"/>
                <a:gd name="connsiteX0" fmla="*/ 257148 w 257148"/>
                <a:gd name="connsiteY0" fmla="*/ 987269 h 1907361"/>
                <a:gd name="connsiteX1" fmla="*/ 0 w 257148"/>
                <a:gd name="connsiteY1" fmla="*/ 50143 h 1907361"/>
                <a:gd name="connsiteX2" fmla="*/ 46182 w 257148"/>
                <a:gd name="connsiteY2" fmla="*/ 0 h 1907361"/>
                <a:gd name="connsiteX3" fmla="*/ 257148 w 257148"/>
                <a:gd name="connsiteY3" fmla="*/ 931634 h 1907361"/>
                <a:gd name="connsiteX4" fmla="*/ 257148 w 257148"/>
                <a:gd name="connsiteY4" fmla="*/ 987269 h 1907361"/>
                <a:gd name="connsiteX5" fmla="*/ 90243 w 257148"/>
                <a:gd name="connsiteY5" fmla="*/ 1879544 h 1907361"/>
                <a:gd name="connsiteX6" fmla="*/ 90243 w 257148"/>
                <a:gd name="connsiteY6" fmla="*/ 1907361 h 1907361"/>
                <a:gd name="connsiteX7" fmla="*/ 34608 w 257148"/>
                <a:gd name="connsiteY7" fmla="*/ 1880989 h 1907361"/>
                <a:gd name="connsiteX8" fmla="*/ 90243 w 257148"/>
                <a:gd name="connsiteY8" fmla="*/ 1796091 h 1907361"/>
                <a:gd name="connsiteX9" fmla="*/ 90243 w 257148"/>
                <a:gd name="connsiteY9" fmla="*/ 1823909 h 1907361"/>
                <a:gd name="connsiteX10" fmla="*/ 257047 w 257148"/>
                <a:gd name="connsiteY10" fmla="*/ 959451 h 1907361"/>
                <a:gd name="connsiteX0" fmla="*/ 44098 w 266638"/>
                <a:gd name="connsiteY0" fmla="*/ 1880989 h 1907361"/>
                <a:gd name="connsiteX1" fmla="*/ 99733 w 266638"/>
                <a:gd name="connsiteY1" fmla="*/ 1796091 h 1907361"/>
                <a:gd name="connsiteX2" fmla="*/ 99733 w 266638"/>
                <a:gd name="connsiteY2" fmla="*/ 1823909 h 1907361"/>
                <a:gd name="connsiteX3" fmla="*/ 266537 w 266638"/>
                <a:gd name="connsiteY3" fmla="*/ 959451 h 1907361"/>
                <a:gd name="connsiteX4" fmla="*/ 262311 w 266638"/>
                <a:gd name="connsiteY4" fmla="*/ 1168123 h 1907361"/>
                <a:gd name="connsiteX5" fmla="*/ 99733 w 266638"/>
                <a:gd name="connsiteY5" fmla="*/ 1879544 h 1907361"/>
                <a:gd name="connsiteX6" fmla="*/ 99733 w 266638"/>
                <a:gd name="connsiteY6" fmla="*/ 1907361 h 1907361"/>
                <a:gd name="connsiteX7" fmla="*/ 44098 w 266638"/>
                <a:gd name="connsiteY7" fmla="*/ 1880989 h 1907361"/>
                <a:gd name="connsiteX0" fmla="*/ 266638 w 266638"/>
                <a:gd name="connsiteY0" fmla="*/ 987269 h 1907361"/>
                <a:gd name="connsiteX1" fmla="*/ 0 w 266638"/>
                <a:gd name="connsiteY1" fmla="*/ 49328 h 1907361"/>
                <a:gd name="connsiteX2" fmla="*/ 44098 w 266638"/>
                <a:gd name="connsiteY2" fmla="*/ 10096 h 1907361"/>
                <a:gd name="connsiteX3" fmla="*/ 266638 w 266638"/>
                <a:gd name="connsiteY3" fmla="*/ 931634 h 1907361"/>
                <a:gd name="connsiteX4" fmla="*/ 266638 w 266638"/>
                <a:gd name="connsiteY4" fmla="*/ 987269 h 1907361"/>
                <a:gd name="connsiteX0" fmla="*/ 266638 w 266638"/>
                <a:gd name="connsiteY0" fmla="*/ 987269 h 1907361"/>
                <a:gd name="connsiteX1" fmla="*/ 9490 w 266638"/>
                <a:gd name="connsiteY1" fmla="*/ 50143 h 1907361"/>
                <a:gd name="connsiteX2" fmla="*/ 55672 w 266638"/>
                <a:gd name="connsiteY2" fmla="*/ 0 h 1907361"/>
                <a:gd name="connsiteX3" fmla="*/ 266638 w 266638"/>
                <a:gd name="connsiteY3" fmla="*/ 931634 h 1907361"/>
                <a:gd name="connsiteX4" fmla="*/ 266638 w 266638"/>
                <a:gd name="connsiteY4" fmla="*/ 987269 h 1907361"/>
                <a:gd name="connsiteX5" fmla="*/ 99733 w 266638"/>
                <a:gd name="connsiteY5" fmla="*/ 1879544 h 1907361"/>
                <a:gd name="connsiteX6" fmla="*/ 99733 w 266638"/>
                <a:gd name="connsiteY6" fmla="*/ 1907361 h 1907361"/>
                <a:gd name="connsiteX7" fmla="*/ 44098 w 266638"/>
                <a:gd name="connsiteY7" fmla="*/ 1880989 h 1907361"/>
                <a:gd name="connsiteX8" fmla="*/ 99733 w 266638"/>
                <a:gd name="connsiteY8" fmla="*/ 1796091 h 1907361"/>
                <a:gd name="connsiteX9" fmla="*/ 99733 w 266638"/>
                <a:gd name="connsiteY9" fmla="*/ 1823909 h 1907361"/>
                <a:gd name="connsiteX10" fmla="*/ 266537 w 266638"/>
                <a:gd name="connsiteY10" fmla="*/ 959451 h 1907361"/>
                <a:gd name="connsiteX0" fmla="*/ 44098 w 266638"/>
                <a:gd name="connsiteY0" fmla="*/ 1880989 h 1907361"/>
                <a:gd name="connsiteX1" fmla="*/ 99733 w 266638"/>
                <a:gd name="connsiteY1" fmla="*/ 1796091 h 1907361"/>
                <a:gd name="connsiteX2" fmla="*/ 99733 w 266638"/>
                <a:gd name="connsiteY2" fmla="*/ 1823909 h 1907361"/>
                <a:gd name="connsiteX3" fmla="*/ 266537 w 266638"/>
                <a:gd name="connsiteY3" fmla="*/ 959451 h 1907361"/>
                <a:gd name="connsiteX4" fmla="*/ 262311 w 266638"/>
                <a:gd name="connsiteY4" fmla="*/ 1168123 h 1907361"/>
                <a:gd name="connsiteX5" fmla="*/ 99733 w 266638"/>
                <a:gd name="connsiteY5" fmla="*/ 1879544 h 1907361"/>
                <a:gd name="connsiteX6" fmla="*/ 99733 w 266638"/>
                <a:gd name="connsiteY6" fmla="*/ 1907361 h 1907361"/>
                <a:gd name="connsiteX7" fmla="*/ 44098 w 266638"/>
                <a:gd name="connsiteY7" fmla="*/ 1880989 h 1907361"/>
                <a:gd name="connsiteX0" fmla="*/ 266638 w 266638"/>
                <a:gd name="connsiteY0" fmla="*/ 987269 h 1907361"/>
                <a:gd name="connsiteX1" fmla="*/ 0 w 266638"/>
                <a:gd name="connsiteY1" fmla="*/ 49328 h 1907361"/>
                <a:gd name="connsiteX2" fmla="*/ 51713 w 266638"/>
                <a:gd name="connsiteY2" fmla="*/ 1571 h 1907361"/>
                <a:gd name="connsiteX3" fmla="*/ 266638 w 266638"/>
                <a:gd name="connsiteY3" fmla="*/ 931634 h 1907361"/>
                <a:gd name="connsiteX4" fmla="*/ 266638 w 266638"/>
                <a:gd name="connsiteY4" fmla="*/ 987269 h 1907361"/>
                <a:gd name="connsiteX0" fmla="*/ 266638 w 266638"/>
                <a:gd name="connsiteY0" fmla="*/ 987269 h 1907361"/>
                <a:gd name="connsiteX1" fmla="*/ 9490 w 266638"/>
                <a:gd name="connsiteY1" fmla="*/ 50143 h 1907361"/>
                <a:gd name="connsiteX2" fmla="*/ 55672 w 266638"/>
                <a:gd name="connsiteY2" fmla="*/ 0 h 1907361"/>
                <a:gd name="connsiteX3" fmla="*/ 266638 w 266638"/>
                <a:gd name="connsiteY3" fmla="*/ 931634 h 1907361"/>
                <a:gd name="connsiteX4" fmla="*/ 266638 w 266638"/>
                <a:gd name="connsiteY4" fmla="*/ 987269 h 1907361"/>
                <a:gd name="connsiteX5" fmla="*/ 99733 w 266638"/>
                <a:gd name="connsiteY5" fmla="*/ 1879544 h 1907361"/>
                <a:gd name="connsiteX6" fmla="*/ 99733 w 266638"/>
                <a:gd name="connsiteY6" fmla="*/ 1907361 h 1907361"/>
                <a:gd name="connsiteX7" fmla="*/ 44098 w 266638"/>
                <a:gd name="connsiteY7" fmla="*/ 1880989 h 1907361"/>
                <a:gd name="connsiteX8" fmla="*/ 99733 w 266638"/>
                <a:gd name="connsiteY8" fmla="*/ 1796091 h 1907361"/>
                <a:gd name="connsiteX9" fmla="*/ 99733 w 266638"/>
                <a:gd name="connsiteY9" fmla="*/ 1823909 h 1907361"/>
                <a:gd name="connsiteX10" fmla="*/ 266537 w 266638"/>
                <a:gd name="connsiteY10" fmla="*/ 959451 h 1907361"/>
                <a:gd name="connsiteX0" fmla="*/ 44098 w 266638"/>
                <a:gd name="connsiteY0" fmla="*/ 1880989 h 1907361"/>
                <a:gd name="connsiteX1" fmla="*/ 99733 w 266638"/>
                <a:gd name="connsiteY1" fmla="*/ 1796091 h 1907361"/>
                <a:gd name="connsiteX2" fmla="*/ 99733 w 266638"/>
                <a:gd name="connsiteY2" fmla="*/ 1823909 h 1907361"/>
                <a:gd name="connsiteX3" fmla="*/ 266537 w 266638"/>
                <a:gd name="connsiteY3" fmla="*/ 959451 h 1907361"/>
                <a:gd name="connsiteX4" fmla="*/ 262311 w 266638"/>
                <a:gd name="connsiteY4" fmla="*/ 1168123 h 1907361"/>
                <a:gd name="connsiteX5" fmla="*/ 99733 w 266638"/>
                <a:gd name="connsiteY5" fmla="*/ 1879544 h 1907361"/>
                <a:gd name="connsiteX6" fmla="*/ 99733 w 266638"/>
                <a:gd name="connsiteY6" fmla="*/ 1907361 h 1907361"/>
                <a:gd name="connsiteX7" fmla="*/ 44098 w 266638"/>
                <a:gd name="connsiteY7" fmla="*/ 1880989 h 1907361"/>
                <a:gd name="connsiteX0" fmla="*/ 266638 w 266638"/>
                <a:gd name="connsiteY0" fmla="*/ 987269 h 1907361"/>
                <a:gd name="connsiteX1" fmla="*/ 0 w 266638"/>
                <a:gd name="connsiteY1" fmla="*/ 49328 h 1907361"/>
                <a:gd name="connsiteX2" fmla="*/ 51713 w 266638"/>
                <a:gd name="connsiteY2" fmla="*/ 1571 h 1907361"/>
                <a:gd name="connsiteX3" fmla="*/ 266638 w 266638"/>
                <a:gd name="connsiteY3" fmla="*/ 931634 h 1907361"/>
                <a:gd name="connsiteX4" fmla="*/ 266638 w 266638"/>
                <a:gd name="connsiteY4" fmla="*/ 987269 h 1907361"/>
                <a:gd name="connsiteX0" fmla="*/ 266638 w 266638"/>
                <a:gd name="connsiteY0" fmla="*/ 987269 h 1907361"/>
                <a:gd name="connsiteX1" fmla="*/ 9490 w 266638"/>
                <a:gd name="connsiteY1" fmla="*/ 50143 h 1907361"/>
                <a:gd name="connsiteX2" fmla="*/ 55672 w 266638"/>
                <a:gd name="connsiteY2" fmla="*/ 0 h 1907361"/>
                <a:gd name="connsiteX3" fmla="*/ 266638 w 266638"/>
                <a:gd name="connsiteY3" fmla="*/ 931634 h 1907361"/>
                <a:gd name="connsiteX4" fmla="*/ 266638 w 266638"/>
                <a:gd name="connsiteY4" fmla="*/ 987269 h 1907361"/>
                <a:gd name="connsiteX5" fmla="*/ 99733 w 266638"/>
                <a:gd name="connsiteY5" fmla="*/ 1879544 h 1907361"/>
                <a:gd name="connsiteX6" fmla="*/ 99733 w 266638"/>
                <a:gd name="connsiteY6" fmla="*/ 1907361 h 1907361"/>
                <a:gd name="connsiteX7" fmla="*/ 20912 w 266638"/>
                <a:gd name="connsiteY7" fmla="*/ 1852613 h 1907361"/>
                <a:gd name="connsiteX8" fmla="*/ 99733 w 266638"/>
                <a:gd name="connsiteY8" fmla="*/ 1796091 h 1907361"/>
                <a:gd name="connsiteX9" fmla="*/ 99733 w 266638"/>
                <a:gd name="connsiteY9" fmla="*/ 1823909 h 1907361"/>
                <a:gd name="connsiteX10" fmla="*/ 266537 w 266638"/>
                <a:gd name="connsiteY10" fmla="*/ 959451 h 1907361"/>
                <a:gd name="connsiteX0" fmla="*/ 18223 w 266638"/>
                <a:gd name="connsiteY0" fmla="*/ 1852765 h 1907361"/>
                <a:gd name="connsiteX1" fmla="*/ 99733 w 266638"/>
                <a:gd name="connsiteY1" fmla="*/ 1796091 h 1907361"/>
                <a:gd name="connsiteX2" fmla="*/ 99733 w 266638"/>
                <a:gd name="connsiteY2" fmla="*/ 1823909 h 1907361"/>
                <a:gd name="connsiteX3" fmla="*/ 266537 w 266638"/>
                <a:gd name="connsiteY3" fmla="*/ 959451 h 1907361"/>
                <a:gd name="connsiteX4" fmla="*/ 262311 w 266638"/>
                <a:gd name="connsiteY4" fmla="*/ 1168123 h 1907361"/>
                <a:gd name="connsiteX5" fmla="*/ 99733 w 266638"/>
                <a:gd name="connsiteY5" fmla="*/ 1879544 h 1907361"/>
                <a:gd name="connsiteX6" fmla="*/ 99733 w 266638"/>
                <a:gd name="connsiteY6" fmla="*/ 1907361 h 1907361"/>
                <a:gd name="connsiteX7" fmla="*/ 18223 w 266638"/>
                <a:gd name="connsiteY7" fmla="*/ 1852765 h 1907361"/>
                <a:gd name="connsiteX0" fmla="*/ 266638 w 266638"/>
                <a:gd name="connsiteY0" fmla="*/ 987269 h 1907361"/>
                <a:gd name="connsiteX1" fmla="*/ 0 w 266638"/>
                <a:gd name="connsiteY1" fmla="*/ 49328 h 1907361"/>
                <a:gd name="connsiteX2" fmla="*/ 51713 w 266638"/>
                <a:gd name="connsiteY2" fmla="*/ 1571 h 1907361"/>
                <a:gd name="connsiteX3" fmla="*/ 266638 w 266638"/>
                <a:gd name="connsiteY3" fmla="*/ 931634 h 1907361"/>
                <a:gd name="connsiteX4" fmla="*/ 266638 w 266638"/>
                <a:gd name="connsiteY4" fmla="*/ 987269 h 1907361"/>
                <a:gd name="connsiteX0" fmla="*/ 266638 w 266638"/>
                <a:gd name="connsiteY0" fmla="*/ 987269 h 1907361"/>
                <a:gd name="connsiteX1" fmla="*/ 9490 w 266638"/>
                <a:gd name="connsiteY1" fmla="*/ 50143 h 1907361"/>
                <a:gd name="connsiteX2" fmla="*/ 55672 w 266638"/>
                <a:gd name="connsiteY2" fmla="*/ 0 h 1907361"/>
                <a:gd name="connsiteX3" fmla="*/ 266638 w 266638"/>
                <a:gd name="connsiteY3" fmla="*/ 931634 h 1907361"/>
                <a:gd name="connsiteX4" fmla="*/ 266638 w 266638"/>
                <a:gd name="connsiteY4" fmla="*/ 987269 h 1907361"/>
                <a:gd name="connsiteX5" fmla="*/ 99733 w 266638"/>
                <a:gd name="connsiteY5" fmla="*/ 1879544 h 1907361"/>
                <a:gd name="connsiteX6" fmla="*/ 99733 w 266638"/>
                <a:gd name="connsiteY6" fmla="*/ 1907361 h 1907361"/>
                <a:gd name="connsiteX7" fmla="*/ 20912 w 266638"/>
                <a:gd name="connsiteY7" fmla="*/ 1852613 h 1907361"/>
                <a:gd name="connsiteX8" fmla="*/ 99733 w 266638"/>
                <a:gd name="connsiteY8" fmla="*/ 1796091 h 1907361"/>
                <a:gd name="connsiteX9" fmla="*/ 99733 w 266638"/>
                <a:gd name="connsiteY9" fmla="*/ 1823909 h 1907361"/>
                <a:gd name="connsiteX10" fmla="*/ 266537 w 266638"/>
                <a:gd name="connsiteY10" fmla="*/ 959451 h 190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638" h="1907361" stroke="0" extrusionOk="0">
                  <a:moveTo>
                    <a:pt x="18223" y="1852765"/>
                  </a:moveTo>
                  <a:lnTo>
                    <a:pt x="99733" y="1796091"/>
                  </a:lnTo>
                  <a:lnTo>
                    <a:pt x="99733" y="1823909"/>
                  </a:lnTo>
                  <a:cubicBezTo>
                    <a:pt x="195573" y="1721437"/>
                    <a:pt x="263549" y="1369152"/>
                    <a:pt x="266537" y="959451"/>
                  </a:cubicBezTo>
                  <a:cubicBezTo>
                    <a:pt x="267047" y="1029447"/>
                    <a:pt x="265630" y="1099457"/>
                    <a:pt x="262311" y="1168123"/>
                  </a:cubicBezTo>
                  <a:cubicBezTo>
                    <a:pt x="245557" y="1514765"/>
                    <a:pt x="182393" y="1791165"/>
                    <a:pt x="99733" y="1879544"/>
                  </a:cubicBezTo>
                  <a:lnTo>
                    <a:pt x="99733" y="1907361"/>
                  </a:lnTo>
                  <a:lnTo>
                    <a:pt x="18223" y="1852765"/>
                  </a:lnTo>
                  <a:close/>
                </a:path>
                <a:path w="266638" h="1907361" fill="darkenLess" stroke="0" extrusionOk="0">
                  <a:moveTo>
                    <a:pt x="266638" y="987269"/>
                  </a:moveTo>
                  <a:cubicBezTo>
                    <a:pt x="266638" y="478318"/>
                    <a:pt x="122905" y="49328"/>
                    <a:pt x="0" y="49328"/>
                  </a:cubicBezTo>
                  <a:lnTo>
                    <a:pt x="51713" y="1571"/>
                  </a:lnTo>
                  <a:cubicBezTo>
                    <a:pt x="174618" y="1571"/>
                    <a:pt x="266638" y="422683"/>
                    <a:pt x="266638" y="931634"/>
                  </a:cubicBezTo>
                  <a:lnTo>
                    <a:pt x="266638" y="987269"/>
                  </a:lnTo>
                  <a:close/>
                </a:path>
                <a:path w="266638" h="1907361" fill="none" extrusionOk="0">
                  <a:moveTo>
                    <a:pt x="266638" y="987269"/>
                  </a:moveTo>
                  <a:cubicBezTo>
                    <a:pt x="266638" y="478318"/>
                    <a:pt x="132395" y="50143"/>
                    <a:pt x="9490" y="50143"/>
                  </a:cubicBezTo>
                  <a:cubicBezTo>
                    <a:pt x="9490" y="31598"/>
                    <a:pt x="55672" y="18545"/>
                    <a:pt x="55672" y="0"/>
                  </a:cubicBezTo>
                  <a:cubicBezTo>
                    <a:pt x="178577" y="0"/>
                    <a:pt x="266638" y="422683"/>
                    <a:pt x="266638" y="931634"/>
                  </a:cubicBezTo>
                  <a:lnTo>
                    <a:pt x="266638" y="987269"/>
                  </a:lnTo>
                  <a:cubicBezTo>
                    <a:pt x="266638" y="1407489"/>
                    <a:pt x="197989" y="1774489"/>
                    <a:pt x="99733" y="1879544"/>
                  </a:cubicBezTo>
                  <a:lnTo>
                    <a:pt x="99733" y="1907361"/>
                  </a:lnTo>
                  <a:lnTo>
                    <a:pt x="20912" y="1852613"/>
                  </a:lnTo>
                  <a:lnTo>
                    <a:pt x="99733" y="1796091"/>
                  </a:lnTo>
                  <a:lnTo>
                    <a:pt x="99733" y="1823909"/>
                  </a:lnTo>
                  <a:cubicBezTo>
                    <a:pt x="195573" y="1721437"/>
                    <a:pt x="263549" y="1369152"/>
                    <a:pt x="266537" y="959451"/>
                  </a:cubicBezTo>
                </a:path>
              </a:pathLst>
            </a:custGeom>
            <a:solidFill>
              <a:srgbClr val="4A0D62"/>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 name="Kuva 60" descr="Lehtipuu">
              <a:extLst>
                <a:ext uri="{FF2B5EF4-FFF2-40B4-BE49-F238E27FC236}">
                  <a16:creationId xmlns:a16="http://schemas.microsoft.com/office/drawing/2014/main" id="{7900A99D-D27B-45B8-85A9-3C5C0B67AB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1181" y="2099057"/>
              <a:ext cx="546522" cy="546522"/>
            </a:xfrm>
            <a:prstGeom prst="rect">
              <a:avLst/>
            </a:prstGeom>
          </p:spPr>
        </p:pic>
        <p:pic>
          <p:nvPicPr>
            <p:cNvPr id="62" name="Kuva 61" descr="Kuusi">
              <a:extLst>
                <a:ext uri="{FF2B5EF4-FFF2-40B4-BE49-F238E27FC236}">
                  <a16:creationId xmlns:a16="http://schemas.microsoft.com/office/drawing/2014/main" id="{0EA7F09D-BBBE-4900-A223-AF893215BD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0148" y="2756364"/>
              <a:ext cx="477817" cy="477817"/>
            </a:xfrm>
            <a:prstGeom prst="rect">
              <a:avLst/>
            </a:prstGeom>
          </p:spPr>
        </p:pic>
      </p:grpSp>
      <p:sp>
        <p:nvSpPr>
          <p:cNvPr id="63" name="Oval 62">
            <a:hlinkClick r:id="rId11" action="ppaction://hlinksldjump"/>
            <a:extLst>
              <a:ext uri="{FF2B5EF4-FFF2-40B4-BE49-F238E27FC236}">
                <a16:creationId xmlns:a16="http://schemas.microsoft.com/office/drawing/2014/main" id="{B5EFF5F8-571C-49B1-A3C9-2331B56279EB}"/>
              </a:ext>
            </a:extLst>
          </p:cNvPr>
          <p:cNvSpPr/>
          <p:nvPr/>
        </p:nvSpPr>
        <p:spPr>
          <a:xfrm>
            <a:off x="10985398" y="2371432"/>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4" name="TextBox 63">
            <a:extLst>
              <a:ext uri="{FF2B5EF4-FFF2-40B4-BE49-F238E27FC236}">
                <a16:creationId xmlns:a16="http://schemas.microsoft.com/office/drawing/2014/main" id="{AB4911E4-33D3-43E2-A6C4-4CFD81A68DA1}"/>
              </a:ext>
            </a:extLst>
          </p:cNvPr>
          <p:cNvSpPr txBox="1"/>
          <p:nvPr/>
        </p:nvSpPr>
        <p:spPr>
          <a:xfrm>
            <a:off x="10884864" y="545148"/>
            <a:ext cx="125891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paperin ja kartongin valmistuksen kierroista?</a:t>
            </a:r>
          </a:p>
        </p:txBody>
      </p:sp>
      <p:pic>
        <p:nvPicPr>
          <p:cNvPr id="65" name="Picture 64">
            <a:extLst>
              <a:ext uri="{FF2B5EF4-FFF2-40B4-BE49-F238E27FC236}">
                <a16:creationId xmlns:a16="http://schemas.microsoft.com/office/drawing/2014/main" id="{90261884-4130-4DDC-ABA4-FA51BDF048B1}"/>
              </a:ext>
            </a:extLst>
          </p:cNvPr>
          <p:cNvPicPr>
            <a:picLocks noChangeAspect="1"/>
          </p:cNvPicPr>
          <p:nvPr/>
        </p:nvPicPr>
        <p:blipFill>
          <a:blip r:embed="rId12"/>
          <a:stretch>
            <a:fillRect/>
          </a:stretch>
        </p:blipFill>
        <p:spPr>
          <a:xfrm rot="10800000">
            <a:off x="10865685" y="1799182"/>
            <a:ext cx="914479" cy="944962"/>
          </a:xfrm>
          <a:prstGeom prst="rect">
            <a:avLst/>
          </a:prstGeom>
        </p:spPr>
      </p:pic>
      <p:sp>
        <p:nvSpPr>
          <p:cNvPr id="66" name="Teardrop 65">
            <a:extLst>
              <a:ext uri="{FF2B5EF4-FFF2-40B4-BE49-F238E27FC236}">
                <a16:creationId xmlns:a16="http://schemas.microsoft.com/office/drawing/2014/main" id="{1CC90D4F-C475-448B-8D22-468AA3CA4407}"/>
              </a:ext>
            </a:extLst>
          </p:cNvPr>
          <p:cNvSpPr/>
          <p:nvPr/>
        </p:nvSpPr>
        <p:spPr>
          <a:xfrm>
            <a:off x="8695119" y="3628794"/>
            <a:ext cx="3333339" cy="321668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Esimerkiksi valmistuksessa syntyvä hukkapaperi ohjataan takaisin paperin ja kartongin tuotantoon. Tuotteet kuten uusiutuvat pakkausmateriaalit suunnitellaan kierrätysprosessiin sopiviksi.</a:t>
            </a:r>
          </a:p>
          <a:p>
            <a:pPr algn="ctr"/>
            <a:endParaRPr lang="fi-FI" sz="1400" dirty="0"/>
          </a:p>
          <a:p>
            <a:pPr algn="ctr"/>
            <a:r>
              <a:rPr lang="fi-FI" sz="1400" dirty="0"/>
              <a:t> Paperi- ja kartonkikoneita kunnossapidetään jolloin niiden käyttöikä pitenee. </a:t>
            </a:r>
          </a:p>
        </p:txBody>
      </p:sp>
    </p:spTree>
    <p:extLst>
      <p:ext uri="{BB962C8B-B14F-4D97-AF65-F5344CB8AC3E}">
        <p14:creationId xmlns:p14="http://schemas.microsoft.com/office/powerpoint/2010/main" val="359436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4DF7-3AE6-4BF8-8650-43C747AE85E6}"/>
              </a:ext>
            </a:extLst>
          </p:cNvPr>
          <p:cNvSpPr>
            <a:spLocks noGrp="1"/>
          </p:cNvSpPr>
          <p:nvPr>
            <p:ph type="title"/>
          </p:nvPr>
        </p:nvSpPr>
        <p:spPr/>
        <p:txBody>
          <a:bodyPr/>
          <a:lstStyle/>
          <a:p>
            <a:r>
              <a:rPr lang="fi-FI" dirty="0"/>
              <a:t>Sisältö ja tavoitteet</a:t>
            </a:r>
          </a:p>
        </p:txBody>
      </p:sp>
      <p:sp>
        <p:nvSpPr>
          <p:cNvPr id="3" name="Text Placeholder 2">
            <a:extLst>
              <a:ext uri="{FF2B5EF4-FFF2-40B4-BE49-F238E27FC236}">
                <a16:creationId xmlns:a16="http://schemas.microsoft.com/office/drawing/2014/main" id="{27F4B72F-5B93-492B-831A-49C74E96A3E3}"/>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A21F668B-ACB0-4C5D-B34F-DBFDDFF30A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pic>
        <p:nvPicPr>
          <p:cNvPr id="5" name="Picture 4">
            <a:hlinkClick r:id="rId2" action="ppaction://hlinksldjump"/>
            <a:extLst>
              <a:ext uri="{FF2B5EF4-FFF2-40B4-BE49-F238E27FC236}">
                <a16:creationId xmlns:a16="http://schemas.microsoft.com/office/drawing/2014/main" id="{5A092B25-0C53-4B2B-9F58-1E4D5B28635F}"/>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410876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ardrop 63">
            <a:extLst>
              <a:ext uri="{FF2B5EF4-FFF2-40B4-BE49-F238E27FC236}">
                <a16:creationId xmlns:a16="http://schemas.microsoft.com/office/drawing/2014/main" id="{B4498A7D-F51C-4ED5-8890-608E6454B209}"/>
              </a:ext>
            </a:extLst>
          </p:cNvPr>
          <p:cNvSpPr/>
          <p:nvPr/>
        </p:nvSpPr>
        <p:spPr>
          <a:xfrm>
            <a:off x="8896996" y="1148735"/>
            <a:ext cx="3082031" cy="292837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Esimerkiksi laatikkomuotoisen pakkauksen valmistuksessa syntyvä kartonki/aaltopahvi jäte kierrätetään esimerkiksi hylsykartongin raaka-aineeksi tai uudelleen pakkaukseksi</a:t>
            </a:r>
          </a:p>
        </p:txBody>
      </p:sp>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20" name="Ryhmä 19">
            <a:extLst>
              <a:ext uri="{FF2B5EF4-FFF2-40B4-BE49-F238E27FC236}">
                <a16:creationId xmlns:a16="http://schemas.microsoft.com/office/drawing/2014/main" id="{6DBF8AC4-1018-4B3E-ACDB-8BAEC393B49E}"/>
              </a:ext>
            </a:extLst>
          </p:cNvPr>
          <p:cNvGrpSpPr/>
          <p:nvPr/>
        </p:nvGrpSpPr>
        <p:grpSpPr>
          <a:xfrm>
            <a:off x="1791181" y="1003679"/>
            <a:ext cx="8084727" cy="5046436"/>
            <a:chOff x="1791181" y="1003679"/>
            <a:chExt cx="8084727" cy="5046436"/>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6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38336" y="2030297"/>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2" name="Tekstiruutu 1">
              <a:extLst>
                <a:ext uri="{FF2B5EF4-FFF2-40B4-BE49-F238E27FC236}">
                  <a16:creationId xmlns:a16="http://schemas.microsoft.com/office/drawing/2014/main" id="{BA9CE779-B2D8-48BC-89A1-8E926D7125C4}"/>
                </a:ext>
              </a:extLst>
            </p:cNvPr>
            <p:cNvSpPr txBox="1"/>
            <p:nvPr/>
          </p:nvSpPr>
          <p:spPr>
            <a:xfrm>
              <a:off x="3842070" y="2200861"/>
              <a:ext cx="13634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sittainen ympyrä 83">
              <a:extLst>
                <a:ext uri="{FF2B5EF4-FFF2-40B4-BE49-F238E27FC236}">
                  <a16:creationId xmlns:a16="http://schemas.microsoft.com/office/drawing/2014/main" id="{23B627EE-1062-49F3-BC11-0C254616EC99}"/>
                </a:ext>
              </a:extLst>
            </p:cNvPr>
            <p:cNvSpPr/>
            <p:nvPr/>
          </p:nvSpPr>
          <p:spPr>
            <a:xfrm rot="14462419">
              <a:off x="3566874" y="1012445"/>
              <a:ext cx="5046436" cy="5028903"/>
            </a:xfrm>
            <a:prstGeom prst="pie">
              <a:avLst>
                <a:gd name="adj1" fmla="val 12591833"/>
                <a:gd name="adj2" fmla="val 704121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Nuoli: Oikea 101">
              <a:extLst>
                <a:ext uri="{FF2B5EF4-FFF2-40B4-BE49-F238E27FC236}">
                  <a16:creationId xmlns:a16="http://schemas.microsoft.com/office/drawing/2014/main" id="{806327B1-F323-4208-A11B-0F0803FCE1E3}"/>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kstiruutu 102">
              <a:extLst>
                <a:ext uri="{FF2B5EF4-FFF2-40B4-BE49-F238E27FC236}">
                  <a16:creationId xmlns:a16="http://schemas.microsoft.com/office/drawing/2014/main" id="{5A8DBA54-8F50-497D-839A-6DDB59D4BC3F}"/>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7100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Kuva 46" descr="Ruutu">
              <a:extLst>
                <a:ext uri="{FF2B5EF4-FFF2-40B4-BE49-F238E27FC236}">
                  <a16:creationId xmlns:a16="http://schemas.microsoft.com/office/drawing/2014/main" id="{91F1CE81-2DF7-482A-A107-29262A7BFF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24" y="3017837"/>
              <a:ext cx="914400" cy="914400"/>
            </a:xfrm>
            <a:prstGeom prst="rect">
              <a:avLst/>
            </a:prstGeom>
            <a:scene3d>
              <a:camera prst="orthographicFront">
                <a:rot lat="0" lon="10800000" rev="0"/>
              </a:camera>
              <a:lightRig rig="threePt" dir="t"/>
            </a:scene3d>
          </p:spPr>
        </p:pic>
        <p:sp>
          <p:nvSpPr>
            <p:cNvPr id="35" name="Tekstiruutu 34">
              <a:extLst>
                <a:ext uri="{FF2B5EF4-FFF2-40B4-BE49-F238E27FC236}">
                  <a16:creationId xmlns:a16="http://schemas.microsoft.com/office/drawing/2014/main" id="{51C3DEA1-41FB-4335-A6AD-54B5C0954A0D}"/>
                </a:ext>
              </a:extLst>
            </p:cNvPr>
            <p:cNvSpPr txBox="1"/>
            <p:nvPr/>
          </p:nvSpPr>
          <p:spPr>
            <a:xfrm>
              <a:off x="5480712" y="2669862"/>
              <a:ext cx="13360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5305973" y="3767919"/>
              <a:ext cx="15738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iruutu 16">
              <a:extLst>
                <a:ext uri="{FF2B5EF4-FFF2-40B4-BE49-F238E27FC236}">
                  <a16:creationId xmlns:a16="http://schemas.microsoft.com/office/drawing/2014/main" id="{4AE19E03-2A4E-4506-B528-E5A3E16AA703}"/>
                </a:ext>
              </a:extLst>
            </p:cNvPr>
            <p:cNvSpPr txBox="1"/>
            <p:nvPr/>
          </p:nvSpPr>
          <p:spPr>
            <a:xfrm>
              <a:off x="7193144" y="3549602"/>
              <a:ext cx="939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PAINATUS</a:t>
              </a:r>
            </a:p>
          </p:txBody>
        </p:sp>
        <p:sp>
          <p:nvSpPr>
            <p:cNvPr id="45" name="Tekstiruutu 44">
              <a:extLst>
                <a:ext uri="{FF2B5EF4-FFF2-40B4-BE49-F238E27FC236}">
                  <a16:creationId xmlns:a16="http://schemas.microsoft.com/office/drawing/2014/main" id="{71D2F819-7908-45CE-B621-BB35337869B1}"/>
                </a:ext>
              </a:extLst>
            </p:cNvPr>
            <p:cNvSpPr txBox="1"/>
            <p:nvPr/>
          </p:nvSpPr>
          <p:spPr>
            <a:xfrm>
              <a:off x="7193143" y="3872503"/>
              <a:ext cx="939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STANSSAUS</a:t>
              </a:r>
            </a:p>
          </p:txBody>
        </p:sp>
        <p:sp>
          <p:nvSpPr>
            <p:cNvPr id="46" name="Tekstiruutu 45">
              <a:extLst>
                <a:ext uri="{FF2B5EF4-FFF2-40B4-BE49-F238E27FC236}">
                  <a16:creationId xmlns:a16="http://schemas.microsoft.com/office/drawing/2014/main" id="{F3FF0E91-B5D8-4A83-90CF-B14CD9A0EB61}"/>
                </a:ext>
              </a:extLst>
            </p:cNvPr>
            <p:cNvSpPr txBox="1"/>
            <p:nvPr/>
          </p:nvSpPr>
          <p:spPr>
            <a:xfrm>
              <a:off x="7195622" y="4167492"/>
              <a:ext cx="934326" cy="4718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AIHIOIDEN SAUMAUS</a:t>
              </a:r>
            </a:p>
          </p:txBody>
        </p:sp>
        <p:sp>
          <p:nvSpPr>
            <p:cNvPr id="48" name="Nuoli: Oikea 47">
              <a:extLst>
                <a:ext uri="{FF2B5EF4-FFF2-40B4-BE49-F238E27FC236}">
                  <a16:creationId xmlns:a16="http://schemas.microsoft.com/office/drawing/2014/main" id="{21C45466-9BA2-4301-9014-1DA041A3E9B4}"/>
                </a:ext>
              </a:extLst>
            </p:cNvPr>
            <p:cNvSpPr/>
            <p:nvPr/>
          </p:nvSpPr>
          <p:spPr>
            <a:xfrm rot="5400000">
              <a:off x="7561481" y="3420692"/>
              <a:ext cx="159232" cy="10869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Nuoli: Oikea 48">
              <a:extLst>
                <a:ext uri="{FF2B5EF4-FFF2-40B4-BE49-F238E27FC236}">
                  <a16:creationId xmlns:a16="http://schemas.microsoft.com/office/drawing/2014/main" id="{A03E18D5-5EF3-40E4-8DBF-7AC42212FA8B}"/>
                </a:ext>
              </a:extLst>
            </p:cNvPr>
            <p:cNvSpPr/>
            <p:nvPr/>
          </p:nvSpPr>
          <p:spPr>
            <a:xfrm rot="5400000">
              <a:off x="7561481" y="3799179"/>
              <a:ext cx="159232" cy="10869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Nuoli: Oikea 49">
              <a:extLst>
                <a:ext uri="{FF2B5EF4-FFF2-40B4-BE49-F238E27FC236}">
                  <a16:creationId xmlns:a16="http://schemas.microsoft.com/office/drawing/2014/main" id="{3CFC36C5-B945-4611-9315-8E66388DBDD4}"/>
                </a:ext>
              </a:extLst>
            </p:cNvPr>
            <p:cNvSpPr/>
            <p:nvPr/>
          </p:nvSpPr>
          <p:spPr>
            <a:xfrm rot="5400000">
              <a:off x="7561481" y="4102381"/>
              <a:ext cx="159232" cy="10869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Nuoli: Oikea 50">
              <a:extLst>
                <a:ext uri="{FF2B5EF4-FFF2-40B4-BE49-F238E27FC236}">
                  <a16:creationId xmlns:a16="http://schemas.microsoft.com/office/drawing/2014/main" id="{601266E4-47FC-4D0A-BE14-8B3C14E6DC6F}"/>
                </a:ext>
              </a:extLst>
            </p:cNvPr>
            <p:cNvSpPr/>
            <p:nvPr/>
          </p:nvSpPr>
          <p:spPr>
            <a:xfrm rot="8068295">
              <a:off x="7260239" y="4705589"/>
              <a:ext cx="266103" cy="1088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iruutu 17">
              <a:extLst>
                <a:ext uri="{FF2B5EF4-FFF2-40B4-BE49-F238E27FC236}">
                  <a16:creationId xmlns:a16="http://schemas.microsoft.com/office/drawing/2014/main" id="{A1AED0A3-B275-4571-8EA8-D90551DF6239}"/>
                </a:ext>
              </a:extLst>
            </p:cNvPr>
            <p:cNvSpPr txBox="1"/>
            <p:nvPr/>
          </p:nvSpPr>
          <p:spPr>
            <a:xfrm rot="2805363">
              <a:off x="6374367" y="4589992"/>
              <a:ext cx="10664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a:t>
              </a:r>
            </a:p>
          </p:txBody>
        </p:sp>
        <p:sp>
          <p:nvSpPr>
            <p:cNvPr id="52" name="Tekstiruutu 51">
              <a:extLst>
                <a:ext uri="{FF2B5EF4-FFF2-40B4-BE49-F238E27FC236}">
                  <a16:creationId xmlns:a16="http://schemas.microsoft.com/office/drawing/2014/main" id="{DE9169D7-D3BA-49BC-9495-652C907F0DA2}"/>
                </a:ext>
              </a:extLst>
            </p:cNvPr>
            <p:cNvSpPr txBox="1"/>
            <p:nvPr/>
          </p:nvSpPr>
          <p:spPr>
            <a:xfrm rot="2815950">
              <a:off x="5938964" y="4904326"/>
              <a:ext cx="11948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JAKELU MYYMÄLÖIHIN</a:t>
              </a:r>
            </a:p>
          </p:txBody>
        </p:sp>
        <p:sp>
          <p:nvSpPr>
            <p:cNvPr id="19" name="Tekstiruutu 18">
              <a:extLst>
                <a:ext uri="{FF2B5EF4-FFF2-40B4-BE49-F238E27FC236}">
                  <a16:creationId xmlns:a16="http://schemas.microsoft.com/office/drawing/2014/main" id="{0966B171-5565-448E-B0C2-97B8C751E3E6}"/>
                </a:ext>
              </a:extLst>
            </p:cNvPr>
            <p:cNvSpPr txBox="1"/>
            <p:nvPr/>
          </p:nvSpPr>
          <p:spPr>
            <a:xfrm>
              <a:off x="8578006" y="3853525"/>
              <a:ext cx="12979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sng" strike="noStrike" kern="1200" cap="none" spc="0" normalizeH="0" baseline="0" noProof="0" dirty="0">
                  <a:ln>
                    <a:noFill/>
                  </a:ln>
                  <a:solidFill>
                    <a:prstClr val="black"/>
                  </a:solidFill>
                  <a:effectLst/>
                  <a:uLnTx/>
                  <a:uFillTx/>
                  <a:latin typeface="Calibri" panose="020F0502020204030204"/>
                  <a:ea typeface="+mn-ea"/>
                  <a:cs typeface="+mn-cs"/>
                </a:rPr>
                <a:t>HYLKY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STANSSAUSJÄTE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REUNANAUHAT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LEIKKAUSJÄTE</a:t>
              </a:r>
            </a:p>
          </p:txBody>
        </p:sp>
        <p:sp>
          <p:nvSpPr>
            <p:cNvPr id="54" name="Nuoli: Oikea 53">
              <a:extLst>
                <a:ext uri="{FF2B5EF4-FFF2-40B4-BE49-F238E27FC236}">
                  <a16:creationId xmlns:a16="http://schemas.microsoft.com/office/drawing/2014/main" id="{0C8C255F-B4B9-4DAE-ADC9-38E38EE59D1C}"/>
                </a:ext>
              </a:extLst>
            </p:cNvPr>
            <p:cNvSpPr/>
            <p:nvPr/>
          </p:nvSpPr>
          <p:spPr>
            <a:xfrm>
              <a:off x="8252439" y="3962857"/>
              <a:ext cx="336012" cy="11425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Nuoli: Oikea 55">
              <a:extLst>
                <a:ext uri="{FF2B5EF4-FFF2-40B4-BE49-F238E27FC236}">
                  <a16:creationId xmlns:a16="http://schemas.microsoft.com/office/drawing/2014/main" id="{AE41B3B4-BDBD-4E64-9A1A-AE09E812A08A}"/>
                </a:ext>
              </a:extLst>
            </p:cNvPr>
            <p:cNvSpPr/>
            <p:nvPr/>
          </p:nvSpPr>
          <p:spPr>
            <a:xfrm rot="8241803">
              <a:off x="6683296" y="4958050"/>
              <a:ext cx="119923" cy="7526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Nuoli: Oikea 76">
              <a:extLst>
                <a:ext uri="{FF2B5EF4-FFF2-40B4-BE49-F238E27FC236}">
                  <a16:creationId xmlns:a16="http://schemas.microsoft.com/office/drawing/2014/main" id="{C777670E-8515-4EC7-B5FF-1C1C177F11E3}"/>
                </a:ext>
              </a:extLst>
            </p:cNvPr>
            <p:cNvSpPr/>
            <p:nvPr/>
          </p:nvSpPr>
          <p:spPr>
            <a:xfrm>
              <a:off x="2391015" y="2825433"/>
              <a:ext cx="230162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Nuoli: Kaareva vasemmalle 39">
              <a:extLst>
                <a:ext uri="{FF2B5EF4-FFF2-40B4-BE49-F238E27FC236}">
                  <a16:creationId xmlns:a16="http://schemas.microsoft.com/office/drawing/2014/main" id="{33ECAD49-C0C7-4946-9234-7EA692C5F9E7}"/>
                </a:ext>
              </a:extLst>
            </p:cNvPr>
            <p:cNvSpPr/>
            <p:nvPr/>
          </p:nvSpPr>
          <p:spPr>
            <a:xfrm rot="5066312">
              <a:off x="6011097" y="3101075"/>
              <a:ext cx="1027699" cy="4752832"/>
            </a:xfrm>
            <a:custGeom>
              <a:avLst/>
              <a:gdLst>
                <a:gd name="connsiteX0" fmla="*/ 0 w 1021825"/>
                <a:gd name="connsiteY0" fmla="*/ 4700670 h 4789370"/>
                <a:gd name="connsiteX1" fmla="*/ 179862 w 1021825"/>
                <a:gd name="connsiteY1" fmla="*/ 4575433 h 4789370"/>
                <a:gd name="connsiteX2" fmla="*/ 179862 w 1021825"/>
                <a:gd name="connsiteY2" fmla="*/ 4643803 h 4789370"/>
                <a:gd name="connsiteX3" fmla="*/ 1021787 w 1021825"/>
                <a:gd name="connsiteY3" fmla="*/ 2360499 h 4789370"/>
                <a:gd name="connsiteX4" fmla="*/ 179862 w 1021825"/>
                <a:gd name="connsiteY4" fmla="*/ 4684461 h 4789370"/>
                <a:gd name="connsiteX5" fmla="*/ 179862 w 1021825"/>
                <a:gd name="connsiteY5" fmla="*/ 4752832 h 4789370"/>
                <a:gd name="connsiteX6" fmla="*/ 0 w 1021825"/>
                <a:gd name="connsiteY6" fmla="*/ 4700670 h 4789370"/>
                <a:gd name="connsiteX0" fmla="*/ 1021825 w 1021825"/>
                <a:gd name="connsiteY0" fmla="*/ 2380829 h 4789370"/>
                <a:gd name="connsiteX1" fmla="*/ 0 w 1021825"/>
                <a:gd name="connsiteY1" fmla="*/ 40658 h 4789370"/>
                <a:gd name="connsiteX2" fmla="*/ 0 w 1021825"/>
                <a:gd name="connsiteY2" fmla="*/ 0 h 4789370"/>
                <a:gd name="connsiteX3" fmla="*/ 1021825 w 1021825"/>
                <a:gd name="connsiteY3" fmla="*/ 2340171 h 4789370"/>
                <a:gd name="connsiteX4" fmla="*/ 1021825 w 1021825"/>
                <a:gd name="connsiteY4" fmla="*/ 2380829 h 4789370"/>
                <a:gd name="connsiteX0" fmla="*/ 1021825 w 1021825"/>
                <a:gd name="connsiteY0" fmla="*/ 2380829 h 4789370"/>
                <a:gd name="connsiteX1" fmla="*/ 0 w 1021825"/>
                <a:gd name="connsiteY1" fmla="*/ 40658 h 4789370"/>
                <a:gd name="connsiteX2" fmla="*/ 0 w 1021825"/>
                <a:gd name="connsiteY2" fmla="*/ 0 h 4789370"/>
                <a:gd name="connsiteX3" fmla="*/ 1021825 w 1021825"/>
                <a:gd name="connsiteY3" fmla="*/ 2340171 h 4789370"/>
                <a:gd name="connsiteX4" fmla="*/ 1021825 w 1021825"/>
                <a:gd name="connsiteY4" fmla="*/ 2380829 h 4789370"/>
                <a:gd name="connsiteX5" fmla="*/ 179862 w 1021825"/>
                <a:gd name="connsiteY5" fmla="*/ 4684462 h 4789370"/>
                <a:gd name="connsiteX6" fmla="*/ 179862 w 1021825"/>
                <a:gd name="connsiteY6" fmla="*/ 4752832 h 4789370"/>
                <a:gd name="connsiteX7" fmla="*/ 0 w 1021825"/>
                <a:gd name="connsiteY7" fmla="*/ 4700670 h 4789370"/>
                <a:gd name="connsiteX8" fmla="*/ 179862 w 1021825"/>
                <a:gd name="connsiteY8" fmla="*/ 4575433 h 4789370"/>
                <a:gd name="connsiteX9" fmla="*/ 179862 w 1021825"/>
                <a:gd name="connsiteY9" fmla="*/ 4643803 h 4789370"/>
                <a:gd name="connsiteX10" fmla="*/ 1021787 w 1021825"/>
                <a:gd name="connsiteY10" fmla="*/ 2360499 h 4789370"/>
                <a:gd name="connsiteX0" fmla="*/ 0 w 1021826"/>
                <a:gd name="connsiteY0" fmla="*/ 4700670 h 4752832"/>
                <a:gd name="connsiteX1" fmla="*/ 179862 w 1021826"/>
                <a:gd name="connsiteY1" fmla="*/ 4575433 h 4752832"/>
                <a:gd name="connsiteX2" fmla="*/ 179862 w 1021826"/>
                <a:gd name="connsiteY2" fmla="*/ 4643803 h 4752832"/>
                <a:gd name="connsiteX3" fmla="*/ 1021787 w 1021826"/>
                <a:gd name="connsiteY3" fmla="*/ 2360499 h 4752832"/>
                <a:gd name="connsiteX4" fmla="*/ 179862 w 1021826"/>
                <a:gd name="connsiteY4" fmla="*/ 4684461 h 4752832"/>
                <a:gd name="connsiteX5" fmla="*/ 179862 w 1021826"/>
                <a:gd name="connsiteY5" fmla="*/ 4752832 h 4752832"/>
                <a:gd name="connsiteX6" fmla="*/ 0 w 1021826"/>
                <a:gd name="connsiteY6" fmla="*/ 4700670 h 4752832"/>
                <a:gd name="connsiteX0" fmla="*/ 1021825 w 1021826"/>
                <a:gd name="connsiteY0" fmla="*/ 2380829 h 4752832"/>
                <a:gd name="connsiteX1" fmla="*/ 0 w 1021826"/>
                <a:gd name="connsiteY1" fmla="*/ 40658 h 4752832"/>
                <a:gd name="connsiteX2" fmla="*/ 0 w 1021826"/>
                <a:gd name="connsiteY2" fmla="*/ 0 h 4752832"/>
                <a:gd name="connsiteX3" fmla="*/ 1021825 w 1021826"/>
                <a:gd name="connsiteY3" fmla="*/ 2340171 h 4752832"/>
                <a:gd name="connsiteX4" fmla="*/ 1021825 w 1021826"/>
                <a:gd name="connsiteY4" fmla="*/ 2380829 h 4752832"/>
                <a:gd name="connsiteX0" fmla="*/ 1021825 w 1021826"/>
                <a:gd name="connsiteY0" fmla="*/ 2380829 h 4752832"/>
                <a:gd name="connsiteX1" fmla="*/ 0 w 1021826"/>
                <a:gd name="connsiteY1" fmla="*/ 40658 h 4752832"/>
                <a:gd name="connsiteX2" fmla="*/ 0 w 1021826"/>
                <a:gd name="connsiteY2" fmla="*/ 0 h 4752832"/>
                <a:gd name="connsiteX3" fmla="*/ 1021825 w 1021826"/>
                <a:gd name="connsiteY3" fmla="*/ 2340171 h 4752832"/>
                <a:gd name="connsiteX4" fmla="*/ 1021825 w 1021826"/>
                <a:gd name="connsiteY4" fmla="*/ 2380829 h 4752832"/>
                <a:gd name="connsiteX5" fmla="*/ 179862 w 1021826"/>
                <a:gd name="connsiteY5" fmla="*/ 4684462 h 4752832"/>
                <a:gd name="connsiteX6" fmla="*/ 179862 w 1021826"/>
                <a:gd name="connsiteY6" fmla="*/ 4752832 h 4752832"/>
                <a:gd name="connsiteX7" fmla="*/ 4196 w 1021826"/>
                <a:gd name="connsiteY7" fmla="*/ 4637916 h 4752832"/>
                <a:gd name="connsiteX8" fmla="*/ 179862 w 1021826"/>
                <a:gd name="connsiteY8" fmla="*/ 4575433 h 4752832"/>
                <a:gd name="connsiteX9" fmla="*/ 179862 w 1021826"/>
                <a:gd name="connsiteY9" fmla="*/ 4643803 h 4752832"/>
                <a:gd name="connsiteX10" fmla="*/ 1021787 w 1021826"/>
                <a:gd name="connsiteY10" fmla="*/ 2360499 h 4752832"/>
                <a:gd name="connsiteX0" fmla="*/ 6277 w 1021826"/>
                <a:gd name="connsiteY0" fmla="*/ 4636205 h 4752832"/>
                <a:gd name="connsiteX1" fmla="*/ 179862 w 1021826"/>
                <a:gd name="connsiteY1" fmla="*/ 4575433 h 4752832"/>
                <a:gd name="connsiteX2" fmla="*/ 179862 w 1021826"/>
                <a:gd name="connsiteY2" fmla="*/ 4643803 h 4752832"/>
                <a:gd name="connsiteX3" fmla="*/ 1021787 w 1021826"/>
                <a:gd name="connsiteY3" fmla="*/ 2360499 h 4752832"/>
                <a:gd name="connsiteX4" fmla="*/ 179862 w 1021826"/>
                <a:gd name="connsiteY4" fmla="*/ 4684461 h 4752832"/>
                <a:gd name="connsiteX5" fmla="*/ 179862 w 1021826"/>
                <a:gd name="connsiteY5" fmla="*/ 4752832 h 4752832"/>
                <a:gd name="connsiteX6" fmla="*/ 6277 w 1021826"/>
                <a:gd name="connsiteY6" fmla="*/ 4636205 h 4752832"/>
                <a:gd name="connsiteX0" fmla="*/ 1021825 w 1021826"/>
                <a:gd name="connsiteY0" fmla="*/ 2380829 h 4752832"/>
                <a:gd name="connsiteX1" fmla="*/ 0 w 1021826"/>
                <a:gd name="connsiteY1" fmla="*/ 40658 h 4752832"/>
                <a:gd name="connsiteX2" fmla="*/ 0 w 1021826"/>
                <a:gd name="connsiteY2" fmla="*/ 0 h 4752832"/>
                <a:gd name="connsiteX3" fmla="*/ 1021825 w 1021826"/>
                <a:gd name="connsiteY3" fmla="*/ 2340171 h 4752832"/>
                <a:gd name="connsiteX4" fmla="*/ 1021825 w 1021826"/>
                <a:gd name="connsiteY4" fmla="*/ 2380829 h 4752832"/>
                <a:gd name="connsiteX0" fmla="*/ 1021825 w 1021826"/>
                <a:gd name="connsiteY0" fmla="*/ 2380829 h 4752832"/>
                <a:gd name="connsiteX1" fmla="*/ 0 w 1021826"/>
                <a:gd name="connsiteY1" fmla="*/ 40658 h 4752832"/>
                <a:gd name="connsiteX2" fmla="*/ 0 w 1021826"/>
                <a:gd name="connsiteY2" fmla="*/ 0 h 4752832"/>
                <a:gd name="connsiteX3" fmla="*/ 1021825 w 1021826"/>
                <a:gd name="connsiteY3" fmla="*/ 2340171 h 4752832"/>
                <a:gd name="connsiteX4" fmla="*/ 1021825 w 1021826"/>
                <a:gd name="connsiteY4" fmla="*/ 2380829 h 4752832"/>
                <a:gd name="connsiteX5" fmla="*/ 179862 w 1021826"/>
                <a:gd name="connsiteY5" fmla="*/ 4684462 h 4752832"/>
                <a:gd name="connsiteX6" fmla="*/ 179862 w 1021826"/>
                <a:gd name="connsiteY6" fmla="*/ 4752832 h 4752832"/>
                <a:gd name="connsiteX7" fmla="*/ 4196 w 1021826"/>
                <a:gd name="connsiteY7" fmla="*/ 4637916 h 4752832"/>
                <a:gd name="connsiteX8" fmla="*/ 179862 w 1021826"/>
                <a:gd name="connsiteY8" fmla="*/ 4575433 h 4752832"/>
                <a:gd name="connsiteX9" fmla="*/ 179862 w 1021826"/>
                <a:gd name="connsiteY9" fmla="*/ 4643803 h 4752832"/>
                <a:gd name="connsiteX10" fmla="*/ 1021787 w 1021826"/>
                <a:gd name="connsiteY10" fmla="*/ 2360499 h 4752832"/>
                <a:gd name="connsiteX0" fmla="*/ 12150 w 1027699"/>
                <a:gd name="connsiteY0" fmla="*/ 4636205 h 4752832"/>
                <a:gd name="connsiteX1" fmla="*/ 185735 w 1027699"/>
                <a:gd name="connsiteY1" fmla="*/ 4575433 h 4752832"/>
                <a:gd name="connsiteX2" fmla="*/ 185735 w 1027699"/>
                <a:gd name="connsiteY2" fmla="*/ 4643803 h 4752832"/>
                <a:gd name="connsiteX3" fmla="*/ 1027660 w 1027699"/>
                <a:gd name="connsiteY3" fmla="*/ 2360499 h 4752832"/>
                <a:gd name="connsiteX4" fmla="*/ 185735 w 1027699"/>
                <a:gd name="connsiteY4" fmla="*/ 4684461 h 4752832"/>
                <a:gd name="connsiteX5" fmla="*/ 185735 w 1027699"/>
                <a:gd name="connsiteY5" fmla="*/ 4752832 h 4752832"/>
                <a:gd name="connsiteX6" fmla="*/ 12150 w 1027699"/>
                <a:gd name="connsiteY6" fmla="*/ 4636205 h 4752832"/>
                <a:gd name="connsiteX0" fmla="*/ 1027698 w 1027699"/>
                <a:gd name="connsiteY0" fmla="*/ 2380829 h 4752832"/>
                <a:gd name="connsiteX1" fmla="*/ 5873 w 1027699"/>
                <a:gd name="connsiteY1" fmla="*/ 40658 h 4752832"/>
                <a:gd name="connsiteX2" fmla="*/ 5873 w 1027699"/>
                <a:gd name="connsiteY2" fmla="*/ 0 h 4752832"/>
                <a:gd name="connsiteX3" fmla="*/ 1027698 w 1027699"/>
                <a:gd name="connsiteY3" fmla="*/ 2340171 h 4752832"/>
                <a:gd name="connsiteX4" fmla="*/ 1027698 w 1027699"/>
                <a:gd name="connsiteY4" fmla="*/ 2380829 h 4752832"/>
                <a:gd name="connsiteX0" fmla="*/ 1027698 w 1027699"/>
                <a:gd name="connsiteY0" fmla="*/ 2380829 h 4752832"/>
                <a:gd name="connsiteX1" fmla="*/ 0 w 1027699"/>
                <a:gd name="connsiteY1" fmla="*/ 42000 h 4752832"/>
                <a:gd name="connsiteX2" fmla="*/ 5873 w 1027699"/>
                <a:gd name="connsiteY2" fmla="*/ 0 h 4752832"/>
                <a:gd name="connsiteX3" fmla="*/ 1027698 w 1027699"/>
                <a:gd name="connsiteY3" fmla="*/ 2340171 h 4752832"/>
                <a:gd name="connsiteX4" fmla="*/ 1027698 w 1027699"/>
                <a:gd name="connsiteY4" fmla="*/ 2380829 h 4752832"/>
                <a:gd name="connsiteX5" fmla="*/ 185735 w 1027699"/>
                <a:gd name="connsiteY5" fmla="*/ 4684462 h 4752832"/>
                <a:gd name="connsiteX6" fmla="*/ 185735 w 1027699"/>
                <a:gd name="connsiteY6" fmla="*/ 4752832 h 4752832"/>
                <a:gd name="connsiteX7" fmla="*/ 10069 w 1027699"/>
                <a:gd name="connsiteY7" fmla="*/ 4637916 h 4752832"/>
                <a:gd name="connsiteX8" fmla="*/ 185735 w 1027699"/>
                <a:gd name="connsiteY8" fmla="*/ 4575433 h 4752832"/>
                <a:gd name="connsiteX9" fmla="*/ 185735 w 1027699"/>
                <a:gd name="connsiteY9" fmla="*/ 4643803 h 4752832"/>
                <a:gd name="connsiteX10" fmla="*/ 1027660 w 1027699"/>
                <a:gd name="connsiteY10" fmla="*/ 2360499 h 475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699" h="4752832" stroke="0" extrusionOk="0">
                  <a:moveTo>
                    <a:pt x="12150" y="4636205"/>
                  </a:moveTo>
                  <a:lnTo>
                    <a:pt x="185735" y="4575433"/>
                  </a:lnTo>
                  <a:lnTo>
                    <a:pt x="185735" y="4643803"/>
                  </a:lnTo>
                  <a:cubicBezTo>
                    <a:pt x="669669" y="4445626"/>
                    <a:pt x="1023389" y="3486334"/>
                    <a:pt x="1027660" y="2360499"/>
                  </a:cubicBezTo>
                  <a:cubicBezTo>
                    <a:pt x="1031989" y="3501675"/>
                    <a:pt x="676263" y="4483584"/>
                    <a:pt x="185735" y="4684461"/>
                  </a:cubicBezTo>
                  <a:lnTo>
                    <a:pt x="185735" y="4752832"/>
                  </a:lnTo>
                  <a:lnTo>
                    <a:pt x="12150" y="4636205"/>
                  </a:lnTo>
                  <a:close/>
                </a:path>
                <a:path w="1027699" h="4752832" fill="darkenLess" stroke="0" extrusionOk="0">
                  <a:moveTo>
                    <a:pt x="1027698" y="2380829"/>
                  </a:moveTo>
                  <a:cubicBezTo>
                    <a:pt x="1027698" y="1088388"/>
                    <a:pt x="570211" y="40658"/>
                    <a:pt x="5873" y="40658"/>
                  </a:cubicBezTo>
                  <a:lnTo>
                    <a:pt x="5873" y="0"/>
                  </a:lnTo>
                  <a:cubicBezTo>
                    <a:pt x="570211" y="0"/>
                    <a:pt x="1027698" y="1047730"/>
                    <a:pt x="1027698" y="2340171"/>
                  </a:cubicBezTo>
                  <a:lnTo>
                    <a:pt x="1027698" y="2380829"/>
                  </a:lnTo>
                  <a:close/>
                </a:path>
                <a:path w="1027699" h="4752832" fill="none" extrusionOk="0">
                  <a:moveTo>
                    <a:pt x="1027698" y="2380829"/>
                  </a:moveTo>
                  <a:cubicBezTo>
                    <a:pt x="1027698" y="1088388"/>
                    <a:pt x="564338" y="42000"/>
                    <a:pt x="0" y="42000"/>
                  </a:cubicBezTo>
                  <a:lnTo>
                    <a:pt x="5873" y="0"/>
                  </a:lnTo>
                  <a:cubicBezTo>
                    <a:pt x="570211" y="0"/>
                    <a:pt x="1027698" y="1047730"/>
                    <a:pt x="1027698" y="2340171"/>
                  </a:cubicBezTo>
                  <a:lnTo>
                    <a:pt x="1027698" y="2380829"/>
                  </a:lnTo>
                  <a:cubicBezTo>
                    <a:pt x="1027698" y="3514371"/>
                    <a:pt x="672963" y="4484936"/>
                    <a:pt x="185735" y="4684462"/>
                  </a:cubicBezTo>
                  <a:lnTo>
                    <a:pt x="185735" y="4752832"/>
                  </a:lnTo>
                  <a:lnTo>
                    <a:pt x="10069" y="4637916"/>
                  </a:lnTo>
                  <a:lnTo>
                    <a:pt x="185735" y="4575433"/>
                  </a:lnTo>
                  <a:lnTo>
                    <a:pt x="185735" y="4643803"/>
                  </a:lnTo>
                  <a:cubicBezTo>
                    <a:pt x="669669" y="4445626"/>
                    <a:pt x="1023389" y="3486334"/>
                    <a:pt x="1027660" y="2360499"/>
                  </a:cubicBezTo>
                </a:path>
              </a:pathLst>
            </a:cu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6290" y="2935210"/>
              <a:ext cx="18386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21" name="Nuoli: Oikea 20">
              <a:extLst>
                <a:ext uri="{FF2B5EF4-FFF2-40B4-BE49-F238E27FC236}">
                  <a16:creationId xmlns:a16="http://schemas.microsoft.com/office/drawing/2014/main" id="{A2979D49-64FB-44AA-A711-EBE1D552D45B}"/>
                </a:ext>
              </a:extLst>
            </p:cNvPr>
            <p:cNvSpPr/>
            <p:nvPr/>
          </p:nvSpPr>
          <p:spPr>
            <a:xfrm>
              <a:off x="2379440" y="2391289"/>
              <a:ext cx="1924973"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5" y="2491691"/>
              <a:ext cx="14012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pic>
          <p:nvPicPr>
            <p:cNvPr id="61" name="Kuva 60" descr="Lehtipuu">
              <a:extLst>
                <a:ext uri="{FF2B5EF4-FFF2-40B4-BE49-F238E27FC236}">
                  <a16:creationId xmlns:a16="http://schemas.microsoft.com/office/drawing/2014/main" id="{3C2E0D20-598A-4ED2-B720-2208A7AA1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1181" y="2099057"/>
              <a:ext cx="546522" cy="546522"/>
            </a:xfrm>
            <a:prstGeom prst="rect">
              <a:avLst/>
            </a:prstGeom>
          </p:spPr>
        </p:pic>
        <p:pic>
          <p:nvPicPr>
            <p:cNvPr id="62" name="Kuva 61" descr="Kuusi">
              <a:extLst>
                <a:ext uri="{FF2B5EF4-FFF2-40B4-BE49-F238E27FC236}">
                  <a16:creationId xmlns:a16="http://schemas.microsoft.com/office/drawing/2014/main" id="{C73940B3-59D7-477E-BEA0-5074BA2AA3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0148" y="2756364"/>
              <a:ext cx="477817" cy="477817"/>
            </a:xfrm>
            <a:prstGeom prst="rect">
              <a:avLst/>
            </a:prstGeom>
          </p:spPr>
        </p:pic>
      </p:grpSp>
      <p:sp>
        <p:nvSpPr>
          <p:cNvPr id="59" name="Oval 58">
            <a:hlinkClick r:id="rId8" action="ppaction://hlinksldjump"/>
            <a:extLst>
              <a:ext uri="{FF2B5EF4-FFF2-40B4-BE49-F238E27FC236}">
                <a16:creationId xmlns:a16="http://schemas.microsoft.com/office/drawing/2014/main" id="{4E73B4B1-3815-4FC6-84EE-3CA4BB0F99D6}"/>
              </a:ext>
            </a:extLst>
          </p:cNvPr>
          <p:cNvSpPr/>
          <p:nvPr/>
        </p:nvSpPr>
        <p:spPr>
          <a:xfrm>
            <a:off x="10613205" y="410832"/>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white"/>
                </a:solidFill>
                <a:effectLst/>
                <a:uLnTx/>
                <a:uFillTx/>
                <a:latin typeface="Calibri" panose="020F0502020204030204"/>
                <a:ea typeface="+mn-ea"/>
                <a:cs typeface="+mn-cs"/>
              </a:rPr>
              <a:t>Case aaltopahvi</a:t>
            </a:r>
          </a:p>
        </p:txBody>
      </p:sp>
      <p:sp>
        <p:nvSpPr>
          <p:cNvPr id="60" name="TextBox 59">
            <a:extLst>
              <a:ext uri="{FF2B5EF4-FFF2-40B4-BE49-F238E27FC236}">
                <a16:creationId xmlns:a16="http://schemas.microsoft.com/office/drawing/2014/main" id="{51606253-E39B-4154-B72B-5AC073A3FF8C}"/>
              </a:ext>
            </a:extLst>
          </p:cNvPr>
          <p:cNvSpPr txBox="1"/>
          <p:nvPr/>
        </p:nvSpPr>
        <p:spPr>
          <a:xfrm>
            <a:off x="8863309" y="378250"/>
            <a:ext cx="14432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pakkausten valmistuksesta?</a:t>
            </a:r>
          </a:p>
        </p:txBody>
      </p:sp>
      <p:pic>
        <p:nvPicPr>
          <p:cNvPr id="63" name="Picture 62">
            <a:extLst>
              <a:ext uri="{FF2B5EF4-FFF2-40B4-BE49-F238E27FC236}">
                <a16:creationId xmlns:a16="http://schemas.microsoft.com/office/drawing/2014/main" id="{59836950-2D83-4891-83CF-EA636F7CF9F8}"/>
              </a:ext>
            </a:extLst>
          </p:cNvPr>
          <p:cNvPicPr>
            <a:picLocks noChangeAspect="1"/>
          </p:cNvPicPr>
          <p:nvPr/>
        </p:nvPicPr>
        <p:blipFill>
          <a:blip r:embed="rId9"/>
          <a:stretch>
            <a:fillRect/>
          </a:stretch>
        </p:blipFill>
        <p:spPr>
          <a:xfrm rot="10800000">
            <a:off x="10426861" y="-149331"/>
            <a:ext cx="914479" cy="944962"/>
          </a:xfrm>
          <a:prstGeom prst="rect">
            <a:avLst/>
          </a:prstGeom>
        </p:spPr>
      </p:pic>
    </p:spTree>
    <p:extLst>
      <p:ext uri="{BB962C8B-B14F-4D97-AF65-F5344CB8AC3E}">
        <p14:creationId xmlns:p14="http://schemas.microsoft.com/office/powerpoint/2010/main" val="296006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40" name="Ryhmä 39">
            <a:extLst>
              <a:ext uri="{FF2B5EF4-FFF2-40B4-BE49-F238E27FC236}">
                <a16:creationId xmlns:a16="http://schemas.microsoft.com/office/drawing/2014/main" id="{F20C8657-20C8-4130-8667-915F01DCF483}"/>
              </a:ext>
            </a:extLst>
          </p:cNvPr>
          <p:cNvGrpSpPr/>
          <p:nvPr/>
        </p:nvGrpSpPr>
        <p:grpSpPr>
          <a:xfrm>
            <a:off x="1501376" y="983131"/>
            <a:ext cx="7103166" cy="5232869"/>
            <a:chOff x="1501376" y="983131"/>
            <a:chExt cx="7103166" cy="5232869"/>
          </a:xfrm>
        </p:grpSpPr>
        <p:sp>
          <p:nvSpPr>
            <p:cNvPr id="55" name="Nuoli: Oikea 54">
              <a:extLst>
                <a:ext uri="{FF2B5EF4-FFF2-40B4-BE49-F238E27FC236}">
                  <a16:creationId xmlns:a16="http://schemas.microsoft.com/office/drawing/2014/main" id="{62A54BDD-614C-4FF0-A74D-C996C7ABCB6B}"/>
                </a:ext>
              </a:extLst>
            </p:cNvPr>
            <p:cNvSpPr/>
            <p:nvPr/>
          </p:nvSpPr>
          <p:spPr>
            <a:xfrm rot="10800000">
              <a:off x="3339932" y="3514382"/>
              <a:ext cx="289256" cy="1586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Nuoli: Oikea 55">
              <a:extLst>
                <a:ext uri="{FF2B5EF4-FFF2-40B4-BE49-F238E27FC236}">
                  <a16:creationId xmlns:a16="http://schemas.microsoft.com/office/drawing/2014/main" id="{9DD101CB-3D24-4E48-9CE2-45D16C6279A0}"/>
                </a:ext>
              </a:extLst>
            </p:cNvPr>
            <p:cNvSpPr/>
            <p:nvPr/>
          </p:nvSpPr>
          <p:spPr>
            <a:xfrm rot="10800000">
              <a:off x="3400727" y="3911157"/>
              <a:ext cx="289256" cy="15866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Nuoli: Oikea 60">
              <a:extLst>
                <a:ext uri="{FF2B5EF4-FFF2-40B4-BE49-F238E27FC236}">
                  <a16:creationId xmlns:a16="http://schemas.microsoft.com/office/drawing/2014/main" id="{5406E2A4-B37E-4342-8492-7EFBF20029AF}"/>
                </a:ext>
              </a:extLst>
            </p:cNvPr>
            <p:cNvSpPr/>
            <p:nvPr/>
          </p:nvSpPr>
          <p:spPr>
            <a:xfrm rot="10800000">
              <a:off x="3506535" y="4271089"/>
              <a:ext cx="289256" cy="15866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05214" y="3740564"/>
              <a:ext cx="10951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38336" y="2030297"/>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2" name="Tekstiruutu 1">
              <a:extLst>
                <a:ext uri="{FF2B5EF4-FFF2-40B4-BE49-F238E27FC236}">
                  <a16:creationId xmlns:a16="http://schemas.microsoft.com/office/drawing/2014/main" id="{BA9CE779-B2D8-48BC-89A1-8E926D7125C4}"/>
                </a:ext>
              </a:extLst>
            </p:cNvPr>
            <p:cNvSpPr txBox="1"/>
            <p:nvPr/>
          </p:nvSpPr>
          <p:spPr>
            <a:xfrm>
              <a:off x="3841689" y="2199035"/>
              <a:ext cx="13634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84" name="Osittainen ympyrä 83">
              <a:extLst>
                <a:ext uri="{FF2B5EF4-FFF2-40B4-BE49-F238E27FC236}">
                  <a16:creationId xmlns:a16="http://schemas.microsoft.com/office/drawing/2014/main" id="{23B627EE-1062-49F3-BC11-0C254616EC99}"/>
                </a:ext>
              </a:extLst>
            </p:cNvPr>
            <p:cNvSpPr/>
            <p:nvPr/>
          </p:nvSpPr>
          <p:spPr>
            <a:xfrm rot="14462419">
              <a:off x="3566873" y="991897"/>
              <a:ext cx="5046436" cy="5028903"/>
            </a:xfrm>
            <a:prstGeom prst="pie">
              <a:avLst>
                <a:gd name="adj1" fmla="val 17994266"/>
                <a:gd name="adj2" fmla="val 1258754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Nuoli: Oikea 101">
              <a:extLst>
                <a:ext uri="{FF2B5EF4-FFF2-40B4-BE49-F238E27FC236}">
                  <a16:creationId xmlns:a16="http://schemas.microsoft.com/office/drawing/2014/main" id="{806327B1-F323-4208-A11B-0F0803FCE1E3}"/>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kstiruutu 102">
              <a:extLst>
                <a:ext uri="{FF2B5EF4-FFF2-40B4-BE49-F238E27FC236}">
                  <a16:creationId xmlns:a16="http://schemas.microsoft.com/office/drawing/2014/main" id="{5A8DBA54-8F50-497D-839A-6DDB59D4BC3F}"/>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Kuva 46" descr="Ruutu">
              <a:extLst>
                <a:ext uri="{FF2B5EF4-FFF2-40B4-BE49-F238E27FC236}">
                  <a16:creationId xmlns:a16="http://schemas.microsoft.com/office/drawing/2014/main" id="{91F1CE81-2DF7-482A-A107-29262A7BFF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24" y="3017837"/>
              <a:ext cx="914400" cy="914400"/>
            </a:xfrm>
            <a:prstGeom prst="rect">
              <a:avLst/>
            </a:prstGeom>
            <a:scene3d>
              <a:camera prst="orthographicFront">
                <a:rot lat="0" lon="10800000" rev="0"/>
              </a:camera>
              <a:lightRig rig="threePt" dir="t"/>
            </a:scene3d>
          </p:spPr>
        </p:pic>
        <p:sp>
          <p:nvSpPr>
            <p:cNvPr id="17" name="Tekstiruutu 16">
              <a:extLst>
                <a:ext uri="{FF2B5EF4-FFF2-40B4-BE49-F238E27FC236}">
                  <a16:creationId xmlns:a16="http://schemas.microsoft.com/office/drawing/2014/main" id="{D9840DB1-0B93-4326-9D14-DEECCA7D9D81}"/>
                </a:ext>
              </a:extLst>
            </p:cNvPr>
            <p:cNvSpPr txBox="1"/>
            <p:nvPr/>
          </p:nvSpPr>
          <p:spPr>
            <a:xfrm>
              <a:off x="3610628" y="5785113"/>
              <a:ext cx="12981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JÄTE ENERGIAKSI JA SÄHKÖKSI</a:t>
              </a:r>
            </a:p>
          </p:txBody>
        </p:sp>
        <p:sp>
          <p:nvSpPr>
            <p:cNvPr id="45" name="Nuoli: Oikea 44">
              <a:extLst>
                <a:ext uri="{FF2B5EF4-FFF2-40B4-BE49-F238E27FC236}">
                  <a16:creationId xmlns:a16="http://schemas.microsoft.com/office/drawing/2014/main" id="{F765B0F7-ED3E-4730-9C28-C7AAC2F49151}"/>
                </a:ext>
              </a:extLst>
            </p:cNvPr>
            <p:cNvSpPr/>
            <p:nvPr/>
          </p:nvSpPr>
          <p:spPr>
            <a:xfrm rot="7355606">
              <a:off x="4568963" y="5564935"/>
              <a:ext cx="289256" cy="19318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Kuva 45" descr="Tehdas">
              <a:extLst>
                <a:ext uri="{FF2B5EF4-FFF2-40B4-BE49-F238E27FC236}">
                  <a16:creationId xmlns:a16="http://schemas.microsoft.com/office/drawing/2014/main" id="{6B83844B-12CB-48DF-9475-1FF74F9D06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0745" y="5763159"/>
              <a:ext cx="439966" cy="439966"/>
            </a:xfrm>
            <a:prstGeom prst="rect">
              <a:avLst/>
            </a:prstGeom>
          </p:spPr>
        </p:pic>
        <p:sp>
          <p:nvSpPr>
            <p:cNvPr id="18" name="Tekstiruutu 17">
              <a:extLst>
                <a:ext uri="{FF2B5EF4-FFF2-40B4-BE49-F238E27FC236}">
                  <a16:creationId xmlns:a16="http://schemas.microsoft.com/office/drawing/2014/main" id="{C3A87846-41D4-4F8E-9DED-BFB93D1ED428}"/>
                </a:ext>
              </a:extLst>
            </p:cNvPr>
            <p:cNvSpPr txBox="1"/>
            <p:nvPr/>
          </p:nvSpPr>
          <p:spPr>
            <a:xfrm>
              <a:off x="3167702" y="5478256"/>
              <a:ext cx="7868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TUHKA</a:t>
              </a:r>
            </a:p>
          </p:txBody>
        </p:sp>
        <p:sp>
          <p:nvSpPr>
            <p:cNvPr id="48" name="Nuoli: Oikea 47">
              <a:extLst>
                <a:ext uri="{FF2B5EF4-FFF2-40B4-BE49-F238E27FC236}">
                  <a16:creationId xmlns:a16="http://schemas.microsoft.com/office/drawing/2014/main" id="{25A2DEAB-995F-408D-A027-C53F7E9B0DF7}"/>
                </a:ext>
              </a:extLst>
            </p:cNvPr>
            <p:cNvSpPr/>
            <p:nvPr/>
          </p:nvSpPr>
          <p:spPr>
            <a:xfrm rot="13477953">
              <a:off x="3537058" y="5752831"/>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Nuoli: Oikea 48">
              <a:extLst>
                <a:ext uri="{FF2B5EF4-FFF2-40B4-BE49-F238E27FC236}">
                  <a16:creationId xmlns:a16="http://schemas.microsoft.com/office/drawing/2014/main" id="{DE442EAC-208B-4DF9-AE85-17B8DFCE682B}"/>
                </a:ext>
              </a:extLst>
            </p:cNvPr>
            <p:cNvSpPr/>
            <p:nvPr/>
          </p:nvSpPr>
          <p:spPr>
            <a:xfrm rot="10800000">
              <a:off x="3041009" y="5568944"/>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Nuoli: Oikea 49">
              <a:extLst>
                <a:ext uri="{FF2B5EF4-FFF2-40B4-BE49-F238E27FC236}">
                  <a16:creationId xmlns:a16="http://schemas.microsoft.com/office/drawing/2014/main" id="{7F39C45D-8E5B-47EC-876C-3ABE0417EA75}"/>
                </a:ext>
              </a:extLst>
            </p:cNvPr>
            <p:cNvSpPr/>
            <p:nvPr/>
          </p:nvSpPr>
          <p:spPr>
            <a:xfrm rot="13844223">
              <a:off x="3177936" y="5394077"/>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iruutu 18">
              <a:extLst>
                <a:ext uri="{FF2B5EF4-FFF2-40B4-BE49-F238E27FC236}">
                  <a16:creationId xmlns:a16="http://schemas.microsoft.com/office/drawing/2014/main" id="{9D56F957-8893-4D2F-A2B6-CE8659F37BED}"/>
                </a:ext>
              </a:extLst>
            </p:cNvPr>
            <p:cNvSpPr txBox="1"/>
            <p:nvPr/>
          </p:nvSpPr>
          <p:spPr>
            <a:xfrm>
              <a:off x="2066553" y="5479564"/>
              <a:ext cx="10186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ARVOMETALLIT KIERTOON</a:t>
              </a:r>
            </a:p>
          </p:txBody>
        </p:sp>
        <p:sp>
          <p:nvSpPr>
            <p:cNvPr id="52" name="Tekstiruutu 51">
              <a:extLst>
                <a:ext uri="{FF2B5EF4-FFF2-40B4-BE49-F238E27FC236}">
                  <a16:creationId xmlns:a16="http://schemas.microsoft.com/office/drawing/2014/main" id="{836F5256-E663-4C60-9677-F364CB43549F}"/>
                </a:ext>
              </a:extLst>
            </p:cNvPr>
            <p:cNvSpPr txBox="1"/>
            <p:nvPr/>
          </p:nvSpPr>
          <p:spPr>
            <a:xfrm>
              <a:off x="2078359" y="5127631"/>
              <a:ext cx="13408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TIENRAKENNUKSEEN</a:t>
              </a: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702235" y="4017085"/>
              <a:ext cx="9410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5269851" y="3778348"/>
              <a:ext cx="10594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Kuva 22" descr="Hehkulamppu ja hammaspyörä">
              <a:extLst>
                <a:ext uri="{FF2B5EF4-FFF2-40B4-BE49-F238E27FC236}">
                  <a16:creationId xmlns:a16="http://schemas.microsoft.com/office/drawing/2014/main" id="{F051045C-7768-4272-A6BA-64F3B7EFD4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2447" y="3413071"/>
              <a:ext cx="410654" cy="410654"/>
            </a:xfrm>
            <a:prstGeom prst="rect">
              <a:avLst/>
            </a:prstGeom>
          </p:spPr>
        </p:pic>
        <p:pic>
          <p:nvPicPr>
            <p:cNvPr id="41" name="Kuva 40" descr="Kolikkoja">
              <a:extLst>
                <a:ext uri="{FF2B5EF4-FFF2-40B4-BE49-F238E27FC236}">
                  <a16:creationId xmlns:a16="http://schemas.microsoft.com/office/drawing/2014/main" id="{B02A8507-4E61-4EE2-AA94-047624F30F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75258" y="4251010"/>
              <a:ext cx="350816" cy="350816"/>
            </a:xfrm>
            <a:prstGeom prst="rect">
              <a:avLst/>
            </a:prstGeom>
          </p:spPr>
        </p:pic>
        <p:pic>
          <p:nvPicPr>
            <p:cNvPr id="43" name="Kuva 42" descr="Metsämaisema">
              <a:extLst>
                <a:ext uri="{FF2B5EF4-FFF2-40B4-BE49-F238E27FC236}">
                  <a16:creationId xmlns:a16="http://schemas.microsoft.com/office/drawing/2014/main" id="{0DF270FB-B859-4915-A596-782BDA92E72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9088" y="3823406"/>
              <a:ext cx="391632" cy="391632"/>
            </a:xfrm>
            <a:prstGeom prst="rect">
              <a:avLst/>
            </a:prstGeom>
          </p:spPr>
        </p:pic>
        <p:pic>
          <p:nvPicPr>
            <p:cNvPr id="51" name="Kuva 50" descr="Tiimalasi">
              <a:extLst>
                <a:ext uri="{FF2B5EF4-FFF2-40B4-BE49-F238E27FC236}">
                  <a16:creationId xmlns:a16="http://schemas.microsoft.com/office/drawing/2014/main" id="{E57E5A05-5C54-403D-ACF2-DA727BDBB07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91443" y="4271089"/>
              <a:ext cx="307745" cy="307745"/>
            </a:xfrm>
            <a:prstGeom prst="rect">
              <a:avLst/>
            </a:prstGeom>
          </p:spPr>
        </p:pic>
        <p:sp>
          <p:nvSpPr>
            <p:cNvPr id="20" name="Tekstiruutu 19">
              <a:extLst>
                <a:ext uri="{FF2B5EF4-FFF2-40B4-BE49-F238E27FC236}">
                  <a16:creationId xmlns:a16="http://schemas.microsoft.com/office/drawing/2014/main" id="{501CD22E-81E7-46ED-8110-D4A308CAAF50}"/>
                </a:ext>
              </a:extLst>
            </p:cNvPr>
            <p:cNvSpPr txBox="1"/>
            <p:nvPr/>
          </p:nvSpPr>
          <p:spPr>
            <a:xfrm>
              <a:off x="4231246" y="4824169"/>
              <a:ext cx="9295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KERÄYSPISTE</a:t>
              </a:r>
            </a:p>
          </p:txBody>
        </p:sp>
        <p:sp>
          <p:nvSpPr>
            <p:cNvPr id="21" name="Nuoli: Oikea 20">
              <a:extLst>
                <a:ext uri="{FF2B5EF4-FFF2-40B4-BE49-F238E27FC236}">
                  <a16:creationId xmlns:a16="http://schemas.microsoft.com/office/drawing/2014/main" id="{A2979D49-64FB-44AA-A711-EBE1D552D45B}"/>
                </a:ext>
              </a:extLst>
            </p:cNvPr>
            <p:cNvSpPr/>
            <p:nvPr/>
          </p:nvSpPr>
          <p:spPr>
            <a:xfrm>
              <a:off x="2391016" y="2391289"/>
              <a:ext cx="1924972"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5" y="2491691"/>
              <a:ext cx="10795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77" name="Nuoli: Oikea 76">
              <a:extLst>
                <a:ext uri="{FF2B5EF4-FFF2-40B4-BE49-F238E27FC236}">
                  <a16:creationId xmlns:a16="http://schemas.microsoft.com/office/drawing/2014/main" id="{C777670E-8515-4EC7-B5FF-1C1C177F11E3}"/>
                </a:ext>
              </a:extLst>
            </p:cNvPr>
            <p:cNvSpPr/>
            <p:nvPr/>
          </p:nvSpPr>
          <p:spPr>
            <a:xfrm>
              <a:off x="2391016" y="2807145"/>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7329" y="2935210"/>
              <a:ext cx="18308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62" name="Tekstiruutu 61">
              <a:extLst>
                <a:ext uri="{FF2B5EF4-FFF2-40B4-BE49-F238E27FC236}">
                  <a16:creationId xmlns:a16="http://schemas.microsoft.com/office/drawing/2014/main" id="{508F1965-C05A-4338-B049-11228F3369C3}"/>
                </a:ext>
              </a:extLst>
            </p:cNvPr>
            <p:cNvSpPr txBox="1"/>
            <p:nvPr/>
          </p:nvSpPr>
          <p:spPr>
            <a:xfrm>
              <a:off x="4232238" y="4588352"/>
              <a:ext cx="73202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PAALAUS</a:t>
              </a:r>
            </a:p>
          </p:txBody>
        </p:sp>
        <p:sp>
          <p:nvSpPr>
            <p:cNvPr id="63" name="Tekstiruutu 62">
              <a:extLst>
                <a:ext uri="{FF2B5EF4-FFF2-40B4-BE49-F238E27FC236}">
                  <a16:creationId xmlns:a16="http://schemas.microsoft.com/office/drawing/2014/main" id="{798E0597-DEEF-4B9D-9BF3-2E23BF8284B4}"/>
                </a:ext>
              </a:extLst>
            </p:cNvPr>
            <p:cNvSpPr txBox="1"/>
            <p:nvPr/>
          </p:nvSpPr>
          <p:spPr>
            <a:xfrm>
              <a:off x="4228880" y="4363848"/>
              <a:ext cx="12916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PAPERITEHTAALLE</a:t>
              </a:r>
            </a:p>
          </p:txBody>
        </p:sp>
        <p:sp>
          <p:nvSpPr>
            <p:cNvPr id="81" name="Tekstiruutu 80">
              <a:extLst>
                <a:ext uri="{FF2B5EF4-FFF2-40B4-BE49-F238E27FC236}">
                  <a16:creationId xmlns:a16="http://schemas.microsoft.com/office/drawing/2014/main" id="{8A66D6B2-D9B2-48EE-994F-E961A45BE50B}"/>
                </a:ext>
              </a:extLst>
            </p:cNvPr>
            <p:cNvSpPr txBox="1"/>
            <p:nvPr/>
          </p:nvSpPr>
          <p:spPr>
            <a:xfrm>
              <a:off x="5282628" y="4871137"/>
              <a:ext cx="654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KÄYTTÖ</a:t>
              </a:r>
            </a:p>
          </p:txBody>
        </p:sp>
        <p:sp>
          <p:nvSpPr>
            <p:cNvPr id="85" name="Nuoli: Oikea 84">
              <a:extLst>
                <a:ext uri="{FF2B5EF4-FFF2-40B4-BE49-F238E27FC236}">
                  <a16:creationId xmlns:a16="http://schemas.microsoft.com/office/drawing/2014/main" id="{ED7B412A-2F97-4E3F-A20C-5E40221BE2F5}"/>
                </a:ext>
              </a:extLst>
            </p:cNvPr>
            <p:cNvSpPr/>
            <p:nvPr/>
          </p:nvSpPr>
          <p:spPr>
            <a:xfrm rot="12848863">
              <a:off x="4898130" y="5029988"/>
              <a:ext cx="159232" cy="10869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Nuoli: Oikea 85">
              <a:extLst>
                <a:ext uri="{FF2B5EF4-FFF2-40B4-BE49-F238E27FC236}">
                  <a16:creationId xmlns:a16="http://schemas.microsoft.com/office/drawing/2014/main" id="{906A5B16-7CD2-4C61-814C-ABF93E949252}"/>
                </a:ext>
              </a:extLst>
            </p:cNvPr>
            <p:cNvSpPr/>
            <p:nvPr/>
          </p:nvSpPr>
          <p:spPr>
            <a:xfrm rot="16200000">
              <a:off x="4587205" y="4780341"/>
              <a:ext cx="96784" cy="7469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Nuoli: Oikea 86">
              <a:extLst>
                <a:ext uri="{FF2B5EF4-FFF2-40B4-BE49-F238E27FC236}">
                  <a16:creationId xmlns:a16="http://schemas.microsoft.com/office/drawing/2014/main" id="{C067A98D-79BB-4726-8AD6-5124BF908A40}"/>
                </a:ext>
              </a:extLst>
            </p:cNvPr>
            <p:cNvSpPr/>
            <p:nvPr/>
          </p:nvSpPr>
          <p:spPr>
            <a:xfrm rot="16200000">
              <a:off x="4597717" y="4564385"/>
              <a:ext cx="79615" cy="7469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Kuva 67" descr="Lehtipuu">
              <a:extLst>
                <a:ext uri="{FF2B5EF4-FFF2-40B4-BE49-F238E27FC236}">
                  <a16:creationId xmlns:a16="http://schemas.microsoft.com/office/drawing/2014/main" id="{912FC479-84C4-463C-85BC-A72A71CB6F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91181" y="2099057"/>
              <a:ext cx="546522" cy="546522"/>
            </a:xfrm>
            <a:prstGeom prst="rect">
              <a:avLst/>
            </a:prstGeom>
          </p:spPr>
        </p:pic>
        <p:pic>
          <p:nvPicPr>
            <p:cNvPr id="69" name="Kuva 68" descr="Kuusi">
              <a:extLst>
                <a:ext uri="{FF2B5EF4-FFF2-40B4-BE49-F238E27FC236}">
                  <a16:creationId xmlns:a16="http://schemas.microsoft.com/office/drawing/2014/main" id="{79E977AA-645D-465B-98CA-B4C45AF1B2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20148" y="2756364"/>
              <a:ext cx="477817" cy="477817"/>
            </a:xfrm>
            <a:prstGeom prst="rect">
              <a:avLst/>
            </a:prstGeom>
          </p:spPr>
        </p:pic>
        <p:sp>
          <p:nvSpPr>
            <p:cNvPr id="70" name="Nuoli: Oikea 69">
              <a:extLst>
                <a:ext uri="{FF2B5EF4-FFF2-40B4-BE49-F238E27FC236}">
                  <a16:creationId xmlns:a16="http://schemas.microsoft.com/office/drawing/2014/main" id="{3616C969-F37B-44E1-BC85-1BC4348EB5CD}"/>
                </a:ext>
              </a:extLst>
            </p:cNvPr>
            <p:cNvSpPr/>
            <p:nvPr/>
          </p:nvSpPr>
          <p:spPr>
            <a:xfrm>
              <a:off x="3114625" y="4865054"/>
              <a:ext cx="1167057" cy="19211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kstiruutu 70">
              <a:extLst>
                <a:ext uri="{FF2B5EF4-FFF2-40B4-BE49-F238E27FC236}">
                  <a16:creationId xmlns:a16="http://schemas.microsoft.com/office/drawing/2014/main" id="{95BA3BE3-1B07-447D-BF49-ABCE3667519D}"/>
                </a:ext>
              </a:extLst>
            </p:cNvPr>
            <p:cNvSpPr txBox="1"/>
            <p:nvPr/>
          </p:nvSpPr>
          <p:spPr>
            <a:xfrm>
              <a:off x="1909688" y="4836066"/>
              <a:ext cx="12399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MUU KERÄYSPAPERI</a:t>
              </a:r>
            </a:p>
          </p:txBody>
        </p:sp>
        <p:sp>
          <p:nvSpPr>
            <p:cNvPr id="72" name="Nuoli: Oikea 71">
              <a:extLst>
                <a:ext uri="{FF2B5EF4-FFF2-40B4-BE49-F238E27FC236}">
                  <a16:creationId xmlns:a16="http://schemas.microsoft.com/office/drawing/2014/main" id="{81D2BE73-6A99-45A4-AA0E-3252DAB811C1}"/>
                </a:ext>
              </a:extLst>
            </p:cNvPr>
            <p:cNvSpPr/>
            <p:nvPr/>
          </p:nvSpPr>
          <p:spPr>
            <a:xfrm rot="10800000">
              <a:off x="2537459" y="4619252"/>
              <a:ext cx="1482279" cy="18384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kstiruutu 72">
              <a:extLst>
                <a:ext uri="{FF2B5EF4-FFF2-40B4-BE49-F238E27FC236}">
                  <a16:creationId xmlns:a16="http://schemas.microsoft.com/office/drawing/2014/main" id="{5036AC7C-9E02-40C6-B981-B422EBF5F806}"/>
                </a:ext>
              </a:extLst>
            </p:cNvPr>
            <p:cNvSpPr txBox="1"/>
            <p:nvPr/>
          </p:nvSpPr>
          <p:spPr>
            <a:xfrm>
              <a:off x="1852538" y="4365336"/>
              <a:ext cx="105151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KERÄYSKUITU MUUHUN KÄYTTÖÖN</a:t>
              </a:r>
            </a:p>
          </p:txBody>
        </p:sp>
        <p:sp>
          <p:nvSpPr>
            <p:cNvPr id="74" name="Tekstiruutu 73">
              <a:extLst>
                <a:ext uri="{FF2B5EF4-FFF2-40B4-BE49-F238E27FC236}">
                  <a16:creationId xmlns:a16="http://schemas.microsoft.com/office/drawing/2014/main" id="{A583C529-3C51-4B9E-BF00-5A9682FE9F38}"/>
                </a:ext>
              </a:extLst>
            </p:cNvPr>
            <p:cNvSpPr txBox="1"/>
            <p:nvPr/>
          </p:nvSpPr>
          <p:spPr>
            <a:xfrm>
              <a:off x="1501376" y="3465897"/>
              <a:ext cx="13559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PEHMOPAPERIT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HYLSYKARTONKIT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SANOMALEHTIPAPERIT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AIKAKAUSLEHTIPAPERIT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LÄMPÖERISTEET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AKUSTIIKKALEVYT</a:t>
              </a:r>
            </a:p>
          </p:txBody>
        </p:sp>
        <p:sp>
          <p:nvSpPr>
            <p:cNvPr id="76" name="Nuoli: Oikea 75">
              <a:extLst>
                <a:ext uri="{FF2B5EF4-FFF2-40B4-BE49-F238E27FC236}">
                  <a16:creationId xmlns:a16="http://schemas.microsoft.com/office/drawing/2014/main" id="{B1277040-3F09-4EAF-86B1-BEE576DBA8A8}"/>
                </a:ext>
              </a:extLst>
            </p:cNvPr>
            <p:cNvSpPr/>
            <p:nvPr/>
          </p:nvSpPr>
          <p:spPr>
            <a:xfrm rot="14402091">
              <a:off x="1762966" y="4394091"/>
              <a:ext cx="179145" cy="834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2" name="Oval 81">
            <a:hlinkClick r:id="rId18" action="ppaction://hlinksldjump"/>
            <a:extLst>
              <a:ext uri="{FF2B5EF4-FFF2-40B4-BE49-F238E27FC236}">
                <a16:creationId xmlns:a16="http://schemas.microsoft.com/office/drawing/2014/main" id="{144AA513-CF64-4558-9FB5-9E4E14ED4AAE}"/>
              </a:ext>
            </a:extLst>
          </p:cNvPr>
          <p:cNvSpPr/>
          <p:nvPr/>
        </p:nvSpPr>
        <p:spPr>
          <a:xfrm>
            <a:off x="10613205" y="410832"/>
            <a:ext cx="965771" cy="97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3" name="TextBox 82">
            <a:extLst>
              <a:ext uri="{FF2B5EF4-FFF2-40B4-BE49-F238E27FC236}">
                <a16:creationId xmlns:a16="http://schemas.microsoft.com/office/drawing/2014/main" id="{73FD70C1-E266-4410-A2BA-D6FDDCCCE476}"/>
              </a:ext>
            </a:extLst>
          </p:cNvPr>
          <p:cNvSpPr txBox="1"/>
          <p:nvPr/>
        </p:nvSpPr>
        <p:spPr>
          <a:xfrm>
            <a:off x="8989014" y="131874"/>
            <a:ext cx="161565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5B9BD5"/>
                </a:solidFill>
                <a:effectLst/>
                <a:uLnTx/>
                <a:uFillTx/>
                <a:latin typeface="Calibri" panose="020F0502020204030204"/>
                <a:ea typeface="+mn-ea"/>
                <a:cs typeface="+mn-cs"/>
              </a:rPr>
              <a:t>Haluatko tietää lisää kuitupakkausten ja paperin  kierrosta ja kierrätyksestä?</a:t>
            </a:r>
          </a:p>
        </p:txBody>
      </p:sp>
      <p:pic>
        <p:nvPicPr>
          <p:cNvPr id="88" name="Picture 87">
            <a:extLst>
              <a:ext uri="{FF2B5EF4-FFF2-40B4-BE49-F238E27FC236}">
                <a16:creationId xmlns:a16="http://schemas.microsoft.com/office/drawing/2014/main" id="{20C24663-61CE-449C-91DB-F96728C15D0D}"/>
              </a:ext>
            </a:extLst>
          </p:cNvPr>
          <p:cNvPicPr>
            <a:picLocks noChangeAspect="1"/>
          </p:cNvPicPr>
          <p:nvPr/>
        </p:nvPicPr>
        <p:blipFill>
          <a:blip r:embed="rId19"/>
          <a:stretch>
            <a:fillRect/>
          </a:stretch>
        </p:blipFill>
        <p:spPr>
          <a:xfrm rot="10800000">
            <a:off x="10426861" y="-61649"/>
            <a:ext cx="914479" cy="944962"/>
          </a:xfrm>
          <a:prstGeom prst="rect">
            <a:avLst/>
          </a:prstGeom>
        </p:spPr>
      </p:pic>
    </p:spTree>
    <p:extLst>
      <p:ext uri="{BB962C8B-B14F-4D97-AF65-F5344CB8AC3E}">
        <p14:creationId xmlns:p14="http://schemas.microsoft.com/office/powerpoint/2010/main" val="342436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038600" y="619267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grpSp>
        <p:nvGrpSpPr>
          <p:cNvPr id="84" name="Ryhmä 83">
            <a:extLst>
              <a:ext uri="{FF2B5EF4-FFF2-40B4-BE49-F238E27FC236}">
                <a16:creationId xmlns:a16="http://schemas.microsoft.com/office/drawing/2014/main" id="{9A1DC979-C8B1-4C83-85F7-67EA700A8CC1}"/>
              </a:ext>
            </a:extLst>
          </p:cNvPr>
          <p:cNvGrpSpPr/>
          <p:nvPr/>
        </p:nvGrpSpPr>
        <p:grpSpPr>
          <a:xfrm>
            <a:off x="1447785" y="135055"/>
            <a:ext cx="10542619" cy="6080945"/>
            <a:chOff x="1447785" y="135055"/>
            <a:chExt cx="10542619" cy="6080945"/>
          </a:xfrm>
        </p:grpSpPr>
        <p:sp>
          <p:nvSpPr>
            <p:cNvPr id="81" name="Nuoli: Oikea 80">
              <a:extLst>
                <a:ext uri="{FF2B5EF4-FFF2-40B4-BE49-F238E27FC236}">
                  <a16:creationId xmlns:a16="http://schemas.microsoft.com/office/drawing/2014/main" id="{3E25F92B-B9AA-4976-92F3-E843339F26CB}"/>
                </a:ext>
              </a:extLst>
            </p:cNvPr>
            <p:cNvSpPr/>
            <p:nvPr/>
          </p:nvSpPr>
          <p:spPr>
            <a:xfrm>
              <a:off x="6924906" y="1442385"/>
              <a:ext cx="1093787" cy="19684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Nuoli: Oikea 52">
              <a:extLst>
                <a:ext uri="{FF2B5EF4-FFF2-40B4-BE49-F238E27FC236}">
                  <a16:creationId xmlns:a16="http://schemas.microsoft.com/office/drawing/2014/main" id="{EA1964B9-5F75-4FB7-BEBC-ABC54CCD9CF1}"/>
                </a:ext>
              </a:extLst>
            </p:cNvPr>
            <p:cNvSpPr/>
            <p:nvPr/>
          </p:nvSpPr>
          <p:spPr>
            <a:xfrm>
              <a:off x="6772506" y="1085792"/>
              <a:ext cx="1244982" cy="17126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Nuoli: Oikea 20">
              <a:extLst>
                <a:ext uri="{FF2B5EF4-FFF2-40B4-BE49-F238E27FC236}">
                  <a16:creationId xmlns:a16="http://schemas.microsoft.com/office/drawing/2014/main" id="{A2979D49-64FB-44AA-A711-EBE1D552D45B}"/>
                </a:ext>
              </a:extLst>
            </p:cNvPr>
            <p:cNvSpPr/>
            <p:nvPr/>
          </p:nvSpPr>
          <p:spPr>
            <a:xfrm>
              <a:off x="239632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Nuoli: Oikea 23">
              <a:extLst>
                <a:ext uri="{FF2B5EF4-FFF2-40B4-BE49-F238E27FC236}">
                  <a16:creationId xmlns:a16="http://schemas.microsoft.com/office/drawing/2014/main" id="{E318204F-E47B-4A41-9A79-2CE8B15E28BC}"/>
                </a:ext>
              </a:extLst>
            </p:cNvPr>
            <p:cNvSpPr/>
            <p:nvPr/>
          </p:nvSpPr>
          <p:spPr>
            <a:xfrm>
              <a:off x="5877028" y="11487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66EA8B80-0A60-409E-9585-960E94D346CC}"/>
                </a:ext>
              </a:extLst>
            </p:cNvPr>
            <p:cNvSpPr/>
            <p:nvPr/>
          </p:nvSpPr>
          <p:spPr>
            <a:xfrm rot="2709761">
              <a:off x="7428034" y="18005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Nuoli: Oikea 25">
              <a:extLst>
                <a:ext uri="{FF2B5EF4-FFF2-40B4-BE49-F238E27FC236}">
                  <a16:creationId xmlns:a16="http://schemas.microsoft.com/office/drawing/2014/main" id="{307B9F2E-F4CD-46EB-B07C-CF7126640354}"/>
                </a:ext>
              </a:extLst>
            </p:cNvPr>
            <p:cNvSpPr/>
            <p:nvPr/>
          </p:nvSpPr>
          <p:spPr>
            <a:xfrm rot="5400000">
              <a:off x="8083156" y="338015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Nuoli: Oikea 26">
              <a:extLst>
                <a:ext uri="{FF2B5EF4-FFF2-40B4-BE49-F238E27FC236}">
                  <a16:creationId xmlns:a16="http://schemas.microsoft.com/office/drawing/2014/main" id="{97674F82-393F-44A4-A02F-678D31D37BD8}"/>
                </a:ext>
              </a:extLst>
            </p:cNvPr>
            <p:cNvSpPr/>
            <p:nvPr/>
          </p:nvSpPr>
          <p:spPr>
            <a:xfrm rot="8012130">
              <a:off x="7384845" y="492942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Nuoli: Oikea 27">
              <a:extLst>
                <a:ext uri="{FF2B5EF4-FFF2-40B4-BE49-F238E27FC236}">
                  <a16:creationId xmlns:a16="http://schemas.microsoft.com/office/drawing/2014/main" id="{88721499-0C81-48E5-BA50-4A8FA85DD7BF}"/>
                </a:ext>
              </a:extLst>
            </p:cNvPr>
            <p:cNvSpPr/>
            <p:nvPr/>
          </p:nvSpPr>
          <p:spPr>
            <a:xfrm rot="10800000">
              <a:off x="5842319" y="554029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Oikea 28">
              <a:extLst>
                <a:ext uri="{FF2B5EF4-FFF2-40B4-BE49-F238E27FC236}">
                  <a16:creationId xmlns:a16="http://schemas.microsoft.com/office/drawing/2014/main" id="{F63CE276-B1CE-4D18-B9E2-29759AB11B76}"/>
                </a:ext>
              </a:extLst>
            </p:cNvPr>
            <p:cNvSpPr/>
            <p:nvPr/>
          </p:nvSpPr>
          <p:spPr>
            <a:xfrm rot="12690754">
              <a:off x="4617164" y="515090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Nuoli: Oikea 29">
              <a:extLst>
                <a:ext uri="{FF2B5EF4-FFF2-40B4-BE49-F238E27FC236}">
                  <a16:creationId xmlns:a16="http://schemas.microsoft.com/office/drawing/2014/main" id="{16C6BA68-13EB-4CFB-AE58-B5ED11BA6835}"/>
                </a:ext>
              </a:extLst>
            </p:cNvPr>
            <p:cNvSpPr/>
            <p:nvPr/>
          </p:nvSpPr>
          <p:spPr>
            <a:xfrm rot="14531192">
              <a:off x="3914191" y="4351967"/>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TUOTTEEN</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PAKKAUS, JAKELU</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KÄYTTÖ</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83739" y="4389512"/>
              <a:ext cx="1059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KIERRÄTYS</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635693" y="3740564"/>
              <a:ext cx="10569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SUUNNITTELU</a:t>
              </a:r>
            </a:p>
          </p:txBody>
        </p:sp>
        <p:sp>
          <p:nvSpPr>
            <p:cNvPr id="75" name="Tekstiruutu 74">
              <a:extLst>
                <a:ext uri="{FF2B5EF4-FFF2-40B4-BE49-F238E27FC236}">
                  <a16:creationId xmlns:a16="http://schemas.microsoft.com/office/drawing/2014/main" id="{A5532D1B-2549-4F6D-9AD4-1DC08C0A15CA}"/>
                </a:ext>
              </a:extLst>
            </p:cNvPr>
            <p:cNvSpPr txBox="1"/>
            <p:nvPr/>
          </p:nvSpPr>
          <p:spPr>
            <a:xfrm>
              <a:off x="2339665" y="2491691"/>
              <a:ext cx="1397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KUITUPUU</a:t>
              </a:r>
            </a:p>
          </p:txBody>
        </p:sp>
        <p:sp>
          <p:nvSpPr>
            <p:cNvPr id="77" name="Nuoli: Oikea 76">
              <a:extLst>
                <a:ext uri="{FF2B5EF4-FFF2-40B4-BE49-F238E27FC236}">
                  <a16:creationId xmlns:a16="http://schemas.microsoft.com/office/drawing/2014/main" id="{C777670E-8515-4EC7-B5FF-1C1C177F11E3}"/>
                </a:ext>
              </a:extLst>
            </p:cNvPr>
            <p:cNvSpPr/>
            <p:nvPr/>
          </p:nvSpPr>
          <p:spPr>
            <a:xfrm>
              <a:off x="239101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kstiruutu 77">
              <a:extLst>
                <a:ext uri="{FF2B5EF4-FFF2-40B4-BE49-F238E27FC236}">
                  <a16:creationId xmlns:a16="http://schemas.microsoft.com/office/drawing/2014/main" id="{D6221796-B79C-49AD-86FF-F734508E2AD2}"/>
                </a:ext>
              </a:extLst>
            </p:cNvPr>
            <p:cNvSpPr txBox="1"/>
            <p:nvPr/>
          </p:nvSpPr>
          <p:spPr>
            <a:xfrm>
              <a:off x="2357329" y="2935210"/>
              <a:ext cx="17075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SAHAHAKE,SAHANPURU</a:t>
              </a:r>
            </a:p>
          </p:txBody>
        </p:sp>
        <p:sp>
          <p:nvSpPr>
            <p:cNvPr id="79" name="Nuoli: Oikea 78">
              <a:extLst>
                <a:ext uri="{FF2B5EF4-FFF2-40B4-BE49-F238E27FC236}">
                  <a16:creationId xmlns:a16="http://schemas.microsoft.com/office/drawing/2014/main" id="{49C3FC6A-ABD6-47BD-8FDD-1F87675E559B}"/>
                </a:ext>
              </a:extLst>
            </p:cNvPr>
            <p:cNvSpPr/>
            <p:nvPr/>
          </p:nvSpPr>
          <p:spPr>
            <a:xfrm>
              <a:off x="239101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kstiruutu 79">
              <a:extLst>
                <a:ext uri="{FF2B5EF4-FFF2-40B4-BE49-F238E27FC236}">
                  <a16:creationId xmlns:a16="http://schemas.microsoft.com/office/drawing/2014/main" id="{B0A8F11B-B3D1-42A5-ACFF-06487E422953}"/>
                </a:ext>
              </a:extLst>
            </p:cNvPr>
            <p:cNvSpPr txBox="1"/>
            <p:nvPr/>
          </p:nvSpPr>
          <p:spPr>
            <a:xfrm>
              <a:off x="2338336" y="2030297"/>
              <a:ext cx="15283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NON-WOOD-KUIDUT</a:t>
              </a:r>
            </a:p>
          </p:txBody>
        </p:sp>
        <p:sp>
          <p:nvSpPr>
            <p:cNvPr id="22" name="Nuoli: Oikea 21">
              <a:extLst>
                <a:ext uri="{FF2B5EF4-FFF2-40B4-BE49-F238E27FC236}">
                  <a16:creationId xmlns:a16="http://schemas.microsoft.com/office/drawing/2014/main" id="{8A514F0F-8B6D-4E4B-9989-EF725E2C9E81}"/>
                </a:ext>
              </a:extLst>
            </p:cNvPr>
            <p:cNvSpPr/>
            <p:nvPr/>
          </p:nvSpPr>
          <p:spPr>
            <a:xfrm rot="18983673">
              <a:off x="4319860" y="179003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Nuoli: Oikea 30">
              <a:extLst>
                <a:ext uri="{FF2B5EF4-FFF2-40B4-BE49-F238E27FC236}">
                  <a16:creationId xmlns:a16="http://schemas.microsoft.com/office/drawing/2014/main" id="{8ED2AE1B-0362-48AD-90B8-33D6220CBC26}"/>
                </a:ext>
              </a:extLst>
            </p:cNvPr>
            <p:cNvSpPr/>
            <p:nvPr/>
          </p:nvSpPr>
          <p:spPr>
            <a:xfrm rot="16200000">
              <a:off x="3687301" y="3337434"/>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BA9CE779-B2D8-48BC-89A1-8E926D7125C4}"/>
                </a:ext>
              </a:extLst>
            </p:cNvPr>
            <p:cNvSpPr txBox="1"/>
            <p:nvPr/>
          </p:nvSpPr>
          <p:spPr>
            <a:xfrm>
              <a:off x="5420314" y="2841385"/>
              <a:ext cx="13634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RAAKA-AINEET</a:t>
              </a:r>
            </a:p>
          </p:txBody>
        </p:sp>
        <p:sp>
          <p:nvSpPr>
            <p:cNvPr id="102" name="Nuoli: Oikea 101">
              <a:extLst>
                <a:ext uri="{FF2B5EF4-FFF2-40B4-BE49-F238E27FC236}">
                  <a16:creationId xmlns:a16="http://schemas.microsoft.com/office/drawing/2014/main" id="{806327B1-F323-4208-A11B-0F0803FCE1E3}"/>
                </a:ext>
              </a:extLst>
            </p:cNvPr>
            <p:cNvSpPr/>
            <p:nvPr/>
          </p:nvSpPr>
          <p:spPr>
            <a:xfrm rot="16200000">
              <a:off x="4126412" y="3526647"/>
              <a:ext cx="124037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kstiruutu 102">
              <a:extLst>
                <a:ext uri="{FF2B5EF4-FFF2-40B4-BE49-F238E27FC236}">
                  <a16:creationId xmlns:a16="http://schemas.microsoft.com/office/drawing/2014/main" id="{5A8DBA54-8F50-497D-839A-6DDB59D4BC3F}"/>
                </a:ext>
              </a:extLst>
            </p:cNvPr>
            <p:cNvSpPr txBox="1"/>
            <p:nvPr/>
          </p:nvSpPr>
          <p:spPr>
            <a:xfrm rot="16200000">
              <a:off x="4153438" y="3715026"/>
              <a:ext cx="11670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KERÄYSKUITU</a:t>
              </a:r>
              <a:endParaRPr kumimoji="0" lang="fi-FI"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Kuva 46" descr="Ruutu">
              <a:extLst>
                <a:ext uri="{FF2B5EF4-FFF2-40B4-BE49-F238E27FC236}">
                  <a16:creationId xmlns:a16="http://schemas.microsoft.com/office/drawing/2014/main" id="{91F1CE81-2DF7-482A-A107-29262A7BFF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24" y="3017837"/>
              <a:ext cx="914400" cy="914400"/>
            </a:xfrm>
            <a:prstGeom prst="rect">
              <a:avLst/>
            </a:prstGeom>
            <a:scene3d>
              <a:camera prst="orthographicFront">
                <a:rot lat="0" lon="10800000" rev="0"/>
              </a:camera>
              <a:lightRig rig="threePt" dir="t"/>
            </a:scene3d>
          </p:spPr>
        </p:pic>
        <p:pic>
          <p:nvPicPr>
            <p:cNvPr id="18" name="Kuva 17" descr="Lehtipuu">
              <a:extLst>
                <a:ext uri="{FF2B5EF4-FFF2-40B4-BE49-F238E27FC236}">
                  <a16:creationId xmlns:a16="http://schemas.microsoft.com/office/drawing/2014/main" id="{34301EF6-017F-4982-AC49-EAA8D94DA9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1181" y="2099057"/>
              <a:ext cx="546522" cy="546522"/>
            </a:xfrm>
            <a:prstGeom prst="rect">
              <a:avLst/>
            </a:prstGeom>
          </p:spPr>
        </p:pic>
        <p:pic>
          <p:nvPicPr>
            <p:cNvPr id="20" name="Kuva 19" descr="Kuusi">
              <a:extLst>
                <a:ext uri="{FF2B5EF4-FFF2-40B4-BE49-F238E27FC236}">
                  <a16:creationId xmlns:a16="http://schemas.microsoft.com/office/drawing/2014/main" id="{37C36913-9067-49A6-B9AA-3969899B64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0148" y="2756364"/>
              <a:ext cx="477817" cy="477817"/>
            </a:xfrm>
            <a:prstGeom prst="rect">
              <a:avLst/>
            </a:prstGeom>
          </p:spPr>
        </p:pic>
        <p:sp>
          <p:nvSpPr>
            <p:cNvPr id="46" name="Nuoli: Oikea 45">
              <a:extLst>
                <a:ext uri="{FF2B5EF4-FFF2-40B4-BE49-F238E27FC236}">
                  <a16:creationId xmlns:a16="http://schemas.microsoft.com/office/drawing/2014/main" id="{BCC96685-E73B-4BED-BFA2-E1B0F65814F1}"/>
                </a:ext>
              </a:extLst>
            </p:cNvPr>
            <p:cNvSpPr/>
            <p:nvPr/>
          </p:nvSpPr>
          <p:spPr>
            <a:xfrm rot="14379243">
              <a:off x="4427758" y="1309101"/>
              <a:ext cx="255792" cy="17860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kstiruutu 47">
              <a:extLst>
                <a:ext uri="{FF2B5EF4-FFF2-40B4-BE49-F238E27FC236}">
                  <a16:creationId xmlns:a16="http://schemas.microsoft.com/office/drawing/2014/main" id="{DF36F3BA-6E3F-4658-B57A-018F5B4383C4}"/>
                </a:ext>
              </a:extLst>
            </p:cNvPr>
            <p:cNvSpPr txBox="1"/>
            <p:nvPr/>
          </p:nvSpPr>
          <p:spPr>
            <a:xfrm>
              <a:off x="4163724" y="1045107"/>
              <a:ext cx="663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KUORI</a:t>
              </a:r>
            </a:p>
          </p:txBody>
        </p:sp>
        <p:pic>
          <p:nvPicPr>
            <p:cNvPr id="49" name="Kuva 48" descr="Tehdas">
              <a:extLst>
                <a:ext uri="{FF2B5EF4-FFF2-40B4-BE49-F238E27FC236}">
                  <a16:creationId xmlns:a16="http://schemas.microsoft.com/office/drawing/2014/main" id="{2533506E-17FE-4662-BECC-CB0A338E92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4488" y="899349"/>
              <a:ext cx="439966" cy="439966"/>
            </a:xfrm>
            <a:prstGeom prst="rect">
              <a:avLst/>
            </a:prstGeom>
          </p:spPr>
        </p:pic>
        <p:sp>
          <p:nvSpPr>
            <p:cNvPr id="50" name="Tekstiruutu 49">
              <a:extLst>
                <a:ext uri="{FF2B5EF4-FFF2-40B4-BE49-F238E27FC236}">
                  <a16:creationId xmlns:a16="http://schemas.microsoft.com/office/drawing/2014/main" id="{55382A1F-8F3A-4FED-99C6-0D304BE18090}"/>
                </a:ext>
              </a:extLst>
            </p:cNvPr>
            <p:cNvSpPr txBox="1"/>
            <p:nvPr/>
          </p:nvSpPr>
          <p:spPr>
            <a:xfrm>
              <a:off x="3799888" y="609761"/>
              <a:ext cx="131156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MUU JATKOKÄYTTÖ</a:t>
              </a:r>
            </a:p>
          </p:txBody>
        </p:sp>
        <p:sp>
          <p:nvSpPr>
            <p:cNvPr id="51" name="Nuoli: Oikea 50">
              <a:extLst>
                <a:ext uri="{FF2B5EF4-FFF2-40B4-BE49-F238E27FC236}">
                  <a16:creationId xmlns:a16="http://schemas.microsoft.com/office/drawing/2014/main" id="{57214082-C02B-462C-83B8-F9A60E8A7906}"/>
                </a:ext>
              </a:extLst>
            </p:cNvPr>
            <p:cNvSpPr/>
            <p:nvPr/>
          </p:nvSpPr>
          <p:spPr>
            <a:xfrm rot="16200000">
              <a:off x="4355603" y="887474"/>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Nuoli: Oikea 51">
              <a:extLst>
                <a:ext uri="{FF2B5EF4-FFF2-40B4-BE49-F238E27FC236}">
                  <a16:creationId xmlns:a16="http://schemas.microsoft.com/office/drawing/2014/main" id="{9CC8B699-AA15-4935-98A1-73CA7BB83F0F}"/>
                </a:ext>
              </a:extLst>
            </p:cNvPr>
            <p:cNvSpPr/>
            <p:nvPr/>
          </p:nvSpPr>
          <p:spPr>
            <a:xfrm rot="10800000">
              <a:off x="3991807" y="1120878"/>
              <a:ext cx="200134" cy="123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kstiruutu 53">
              <a:extLst>
                <a:ext uri="{FF2B5EF4-FFF2-40B4-BE49-F238E27FC236}">
                  <a16:creationId xmlns:a16="http://schemas.microsoft.com/office/drawing/2014/main" id="{FE6244DC-5B99-4E1B-99BC-F8448F2AB9DC}"/>
                </a:ext>
              </a:extLst>
            </p:cNvPr>
            <p:cNvSpPr txBox="1"/>
            <p:nvPr/>
          </p:nvSpPr>
          <p:spPr>
            <a:xfrm>
              <a:off x="8513530" y="1398334"/>
              <a:ext cx="3307629"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sng" strike="noStrike" kern="1200" cap="none" spc="0" normalizeH="0" baseline="0" noProof="0" dirty="0">
                  <a:ln>
                    <a:noFill/>
                  </a:ln>
                  <a:solidFill>
                    <a:prstClr val="black"/>
                  </a:solidFill>
                  <a:effectLst/>
                  <a:uLnTx/>
                  <a:uFillTx/>
                  <a:latin typeface="Calibri" panose="020F0502020204030204"/>
                  <a:ea typeface="+mn-ea"/>
                  <a:cs typeface="+mn-cs"/>
                </a:rPr>
                <a:t>KEMIALLISEN MASSANVALMISTUKSEN SIVUTUOTTEENA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SÄHKÖ MYYNTIIN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TUHKA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LIETTEET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TÄRPÄTTI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MÄNTYÖLJY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LIGNIINI</a:t>
              </a:r>
            </a:p>
          </p:txBody>
        </p:sp>
        <p:sp>
          <p:nvSpPr>
            <p:cNvPr id="55" name="Nuoli: Oikea 54">
              <a:extLst>
                <a:ext uri="{FF2B5EF4-FFF2-40B4-BE49-F238E27FC236}">
                  <a16:creationId xmlns:a16="http://schemas.microsoft.com/office/drawing/2014/main" id="{27D24FFF-9E0C-43F5-890E-FF6ED35343DC}"/>
                </a:ext>
              </a:extLst>
            </p:cNvPr>
            <p:cNvSpPr/>
            <p:nvPr/>
          </p:nvSpPr>
          <p:spPr>
            <a:xfrm rot="828295">
              <a:off x="7248791" y="379995"/>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Nuoli: Oikea 55">
              <a:extLst>
                <a:ext uri="{FF2B5EF4-FFF2-40B4-BE49-F238E27FC236}">
                  <a16:creationId xmlns:a16="http://schemas.microsoft.com/office/drawing/2014/main" id="{2D255E36-7F22-4376-8D1E-385E580CECE4}"/>
                </a:ext>
              </a:extLst>
            </p:cNvPr>
            <p:cNvSpPr/>
            <p:nvPr/>
          </p:nvSpPr>
          <p:spPr>
            <a:xfrm rot="21105639">
              <a:off x="7249996" y="575945"/>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Nuoli: Oikea 56">
              <a:extLst>
                <a:ext uri="{FF2B5EF4-FFF2-40B4-BE49-F238E27FC236}">
                  <a16:creationId xmlns:a16="http://schemas.microsoft.com/office/drawing/2014/main" id="{68E9AC21-A635-4ADE-BBE5-B8C602D64CD9}"/>
                </a:ext>
              </a:extLst>
            </p:cNvPr>
            <p:cNvSpPr/>
            <p:nvPr/>
          </p:nvSpPr>
          <p:spPr>
            <a:xfrm rot="748547">
              <a:off x="7243521" y="711938"/>
              <a:ext cx="187958" cy="7272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Nuoli: Oikea 57">
              <a:extLst>
                <a:ext uri="{FF2B5EF4-FFF2-40B4-BE49-F238E27FC236}">
                  <a16:creationId xmlns:a16="http://schemas.microsoft.com/office/drawing/2014/main" id="{24EF658C-D25F-4F30-BD8A-3A840610B2F2}"/>
                </a:ext>
              </a:extLst>
            </p:cNvPr>
            <p:cNvSpPr/>
            <p:nvPr/>
          </p:nvSpPr>
          <p:spPr>
            <a:xfrm rot="16200000">
              <a:off x="6164010" y="851958"/>
              <a:ext cx="224024" cy="12316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kstiruutu 58">
              <a:extLst>
                <a:ext uri="{FF2B5EF4-FFF2-40B4-BE49-F238E27FC236}">
                  <a16:creationId xmlns:a16="http://schemas.microsoft.com/office/drawing/2014/main" id="{CA5C3D19-D56D-473C-B5B7-D0810D393847}"/>
                </a:ext>
              </a:extLst>
            </p:cNvPr>
            <p:cNvSpPr txBox="1"/>
            <p:nvPr/>
          </p:nvSpPr>
          <p:spPr>
            <a:xfrm>
              <a:off x="5610337" y="612723"/>
              <a:ext cx="95950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UUSIOMASSA</a:t>
              </a:r>
            </a:p>
          </p:txBody>
        </p:sp>
        <p:sp>
          <p:nvSpPr>
            <p:cNvPr id="60" name="Tekstiruutu 59">
              <a:extLst>
                <a:ext uri="{FF2B5EF4-FFF2-40B4-BE49-F238E27FC236}">
                  <a16:creationId xmlns:a16="http://schemas.microsoft.com/office/drawing/2014/main" id="{5025E87C-747C-4F84-B5DC-A7CB274C4832}"/>
                </a:ext>
              </a:extLst>
            </p:cNvPr>
            <p:cNvSpPr txBox="1"/>
            <p:nvPr/>
          </p:nvSpPr>
          <p:spPr>
            <a:xfrm>
              <a:off x="7404367" y="135055"/>
              <a:ext cx="27403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ALUMIINI KIERTOON</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MUOVI ENERGIAKSI</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POLTTOAINEEKSI</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LIIKUNTA- JA KAATOPAIKKARAKENTAMINEN</a:t>
              </a:r>
            </a:p>
          </p:txBody>
        </p:sp>
        <p:sp>
          <p:nvSpPr>
            <p:cNvPr id="61" name="Nuoli: Oikea 60">
              <a:extLst>
                <a:ext uri="{FF2B5EF4-FFF2-40B4-BE49-F238E27FC236}">
                  <a16:creationId xmlns:a16="http://schemas.microsoft.com/office/drawing/2014/main" id="{616B8104-E8FC-4C61-B8EE-7C17B5350B31}"/>
                </a:ext>
              </a:extLst>
            </p:cNvPr>
            <p:cNvSpPr/>
            <p:nvPr/>
          </p:nvSpPr>
          <p:spPr>
            <a:xfrm rot="20835685">
              <a:off x="7246251" y="24983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Nuoli: Oikea 61">
              <a:extLst>
                <a:ext uri="{FF2B5EF4-FFF2-40B4-BE49-F238E27FC236}">
                  <a16:creationId xmlns:a16="http://schemas.microsoft.com/office/drawing/2014/main" id="{D471D29E-0900-46E8-91EC-2F0CA68CC88E}"/>
                </a:ext>
              </a:extLst>
            </p:cNvPr>
            <p:cNvSpPr/>
            <p:nvPr/>
          </p:nvSpPr>
          <p:spPr>
            <a:xfrm>
              <a:off x="8359288" y="1643527"/>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Nuoli: Oikea 62">
              <a:extLst>
                <a:ext uri="{FF2B5EF4-FFF2-40B4-BE49-F238E27FC236}">
                  <a16:creationId xmlns:a16="http://schemas.microsoft.com/office/drawing/2014/main" id="{1C86F3A4-F201-4F87-8FC1-2A70A8883B4A}"/>
                </a:ext>
              </a:extLst>
            </p:cNvPr>
            <p:cNvSpPr/>
            <p:nvPr/>
          </p:nvSpPr>
          <p:spPr>
            <a:xfrm>
              <a:off x="8355000" y="180119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Nuoli: Oikea 63">
              <a:extLst>
                <a:ext uri="{FF2B5EF4-FFF2-40B4-BE49-F238E27FC236}">
                  <a16:creationId xmlns:a16="http://schemas.microsoft.com/office/drawing/2014/main" id="{946836B7-F1CE-422E-B3F4-E49F613C1E03}"/>
                </a:ext>
              </a:extLst>
            </p:cNvPr>
            <p:cNvSpPr/>
            <p:nvPr/>
          </p:nvSpPr>
          <p:spPr>
            <a:xfrm>
              <a:off x="9604774" y="1801478"/>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kstiruutu 64">
              <a:extLst>
                <a:ext uri="{FF2B5EF4-FFF2-40B4-BE49-F238E27FC236}">
                  <a16:creationId xmlns:a16="http://schemas.microsoft.com/office/drawing/2014/main" id="{AEDA4BF3-269E-42A2-9853-5C3F00E6D344}"/>
                </a:ext>
              </a:extLst>
            </p:cNvPr>
            <p:cNvSpPr txBox="1"/>
            <p:nvPr/>
          </p:nvSpPr>
          <p:spPr>
            <a:xfrm>
              <a:off x="9753657" y="1733079"/>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LANNOITTEET, MAANRAKENNUKSEEN</a:t>
              </a:r>
            </a:p>
          </p:txBody>
        </p:sp>
        <p:sp>
          <p:nvSpPr>
            <p:cNvPr id="66" name="Nuoli: Oikea 65">
              <a:extLst>
                <a:ext uri="{FF2B5EF4-FFF2-40B4-BE49-F238E27FC236}">
                  <a16:creationId xmlns:a16="http://schemas.microsoft.com/office/drawing/2014/main" id="{9C73CB6A-B617-46D8-9537-F6227FD1158F}"/>
                </a:ext>
              </a:extLst>
            </p:cNvPr>
            <p:cNvSpPr/>
            <p:nvPr/>
          </p:nvSpPr>
          <p:spPr>
            <a:xfrm>
              <a:off x="9599970" y="1962908"/>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kstiruutu 66">
              <a:extLst>
                <a:ext uri="{FF2B5EF4-FFF2-40B4-BE49-F238E27FC236}">
                  <a16:creationId xmlns:a16="http://schemas.microsoft.com/office/drawing/2014/main" id="{07DCA385-FD4B-438D-90F5-669A5842B133}"/>
                </a:ext>
              </a:extLst>
            </p:cNvPr>
            <p:cNvSpPr txBox="1"/>
            <p:nvPr/>
          </p:nvSpPr>
          <p:spPr>
            <a:xfrm>
              <a:off x="9753657" y="1884702"/>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BIOKAASUA, BIOPELLETTEJÄ</a:t>
              </a:r>
            </a:p>
          </p:txBody>
        </p:sp>
        <p:sp>
          <p:nvSpPr>
            <p:cNvPr id="68" name="Tekstiruutu 67">
              <a:extLst>
                <a:ext uri="{FF2B5EF4-FFF2-40B4-BE49-F238E27FC236}">
                  <a16:creationId xmlns:a16="http://schemas.microsoft.com/office/drawing/2014/main" id="{DFBF2B43-742E-449C-AE03-F9CE4CDDBB74}"/>
                </a:ext>
              </a:extLst>
            </p:cNvPr>
            <p:cNvSpPr txBox="1"/>
            <p:nvPr/>
          </p:nvSpPr>
          <p:spPr>
            <a:xfrm>
              <a:off x="9753657" y="2375525"/>
              <a:ext cx="21590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UUSIA BIOTUOTTEITA</a:t>
              </a:r>
            </a:p>
          </p:txBody>
        </p:sp>
        <p:sp>
          <p:nvSpPr>
            <p:cNvPr id="69" name="Tekstiruutu 68">
              <a:extLst>
                <a:ext uri="{FF2B5EF4-FFF2-40B4-BE49-F238E27FC236}">
                  <a16:creationId xmlns:a16="http://schemas.microsoft.com/office/drawing/2014/main" id="{466829D3-BC0F-4F00-8913-92F0B5F4E01A}"/>
                </a:ext>
              </a:extLst>
            </p:cNvPr>
            <p:cNvSpPr txBox="1"/>
            <p:nvPr/>
          </p:nvSpPr>
          <p:spPr>
            <a:xfrm>
              <a:off x="7981449" y="955193"/>
              <a:ext cx="23306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UUSIOKUITUMASSA MUUHUN KUIN PAKKAUSKARTONGIN VALMISTUKSEEN</a:t>
              </a:r>
            </a:p>
          </p:txBody>
        </p:sp>
        <p:sp>
          <p:nvSpPr>
            <p:cNvPr id="70" name="Nuoli: Oikea 69">
              <a:extLst>
                <a:ext uri="{FF2B5EF4-FFF2-40B4-BE49-F238E27FC236}">
                  <a16:creationId xmlns:a16="http://schemas.microsoft.com/office/drawing/2014/main" id="{4470F018-1F58-4557-85C7-50C82C728FD3}"/>
                </a:ext>
              </a:extLst>
            </p:cNvPr>
            <p:cNvSpPr/>
            <p:nvPr/>
          </p:nvSpPr>
          <p:spPr>
            <a:xfrm>
              <a:off x="10281967" y="554727"/>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kstiruutu 70">
              <a:extLst>
                <a:ext uri="{FF2B5EF4-FFF2-40B4-BE49-F238E27FC236}">
                  <a16:creationId xmlns:a16="http://schemas.microsoft.com/office/drawing/2014/main" id="{C068C566-5DF1-49DC-8A6F-34EDB1DAF6BA}"/>
                </a:ext>
              </a:extLst>
            </p:cNvPr>
            <p:cNvSpPr txBox="1"/>
            <p:nvPr/>
          </p:nvSpPr>
          <p:spPr>
            <a:xfrm>
              <a:off x="10435624" y="475137"/>
              <a:ext cx="1554780"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PEHMOPAPERIT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HYLSYKARTONKIT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SANOMALEHTIPAPERIT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AIKAKAUSLEHTIPAPERIT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rPr>
                <a:t>LÄMPÖERISTEET</a:t>
              </a:r>
            </a:p>
          </p:txBody>
        </p:sp>
        <p:sp>
          <p:nvSpPr>
            <p:cNvPr id="72" name="Nuoli: Oikea 71">
              <a:extLst>
                <a:ext uri="{FF2B5EF4-FFF2-40B4-BE49-F238E27FC236}">
                  <a16:creationId xmlns:a16="http://schemas.microsoft.com/office/drawing/2014/main" id="{0162F855-F236-4E71-9C7A-6A64CAE3A0E5}"/>
                </a:ext>
              </a:extLst>
            </p:cNvPr>
            <p:cNvSpPr/>
            <p:nvPr/>
          </p:nvSpPr>
          <p:spPr>
            <a:xfrm>
              <a:off x="10281253" y="71719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Nuoli: Oikea 72">
              <a:extLst>
                <a:ext uri="{FF2B5EF4-FFF2-40B4-BE49-F238E27FC236}">
                  <a16:creationId xmlns:a16="http://schemas.microsoft.com/office/drawing/2014/main" id="{B42178CE-1B54-4AB4-AB00-11D598C5A092}"/>
                </a:ext>
              </a:extLst>
            </p:cNvPr>
            <p:cNvSpPr/>
            <p:nvPr/>
          </p:nvSpPr>
          <p:spPr>
            <a:xfrm>
              <a:off x="10281060" y="887350"/>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Nuoli: Oikea 73">
              <a:extLst>
                <a:ext uri="{FF2B5EF4-FFF2-40B4-BE49-F238E27FC236}">
                  <a16:creationId xmlns:a16="http://schemas.microsoft.com/office/drawing/2014/main" id="{48970F59-40D3-4968-A237-D1927CBF9448}"/>
                </a:ext>
              </a:extLst>
            </p:cNvPr>
            <p:cNvSpPr/>
            <p:nvPr/>
          </p:nvSpPr>
          <p:spPr>
            <a:xfrm>
              <a:off x="10282975" y="104735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Nuoli: Oikea 75">
              <a:extLst>
                <a:ext uri="{FF2B5EF4-FFF2-40B4-BE49-F238E27FC236}">
                  <a16:creationId xmlns:a16="http://schemas.microsoft.com/office/drawing/2014/main" id="{C4939E25-DDC8-4C28-86B6-9B579BC35569}"/>
                </a:ext>
              </a:extLst>
            </p:cNvPr>
            <p:cNvSpPr/>
            <p:nvPr/>
          </p:nvSpPr>
          <p:spPr>
            <a:xfrm>
              <a:off x="10281060" y="1201214"/>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kstiruutu 81">
              <a:extLst>
                <a:ext uri="{FF2B5EF4-FFF2-40B4-BE49-F238E27FC236}">
                  <a16:creationId xmlns:a16="http://schemas.microsoft.com/office/drawing/2014/main" id="{A3423004-3AF6-4628-8297-AA767273602E}"/>
                </a:ext>
              </a:extLst>
            </p:cNvPr>
            <p:cNvSpPr txBox="1"/>
            <p:nvPr/>
          </p:nvSpPr>
          <p:spPr>
            <a:xfrm>
              <a:off x="3610628" y="5785113"/>
              <a:ext cx="12981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JÄTE ENERGIAKSI JA SÄHKÖKSI</a:t>
              </a:r>
            </a:p>
          </p:txBody>
        </p:sp>
        <p:sp>
          <p:nvSpPr>
            <p:cNvPr id="83" name="Nuoli: Oikea 82">
              <a:extLst>
                <a:ext uri="{FF2B5EF4-FFF2-40B4-BE49-F238E27FC236}">
                  <a16:creationId xmlns:a16="http://schemas.microsoft.com/office/drawing/2014/main" id="{C7CB0A26-F73E-40DA-A12F-8DF07A0C91CF}"/>
                </a:ext>
              </a:extLst>
            </p:cNvPr>
            <p:cNvSpPr/>
            <p:nvPr/>
          </p:nvSpPr>
          <p:spPr>
            <a:xfrm rot="7355606">
              <a:off x="4568963" y="5564935"/>
              <a:ext cx="289256" cy="19318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5" name="Kuva 84" descr="Tehdas">
              <a:extLst>
                <a:ext uri="{FF2B5EF4-FFF2-40B4-BE49-F238E27FC236}">
                  <a16:creationId xmlns:a16="http://schemas.microsoft.com/office/drawing/2014/main" id="{693845F1-B9A7-49B4-B816-FBB8CD3332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60745" y="5763159"/>
              <a:ext cx="439966" cy="439966"/>
            </a:xfrm>
            <a:prstGeom prst="rect">
              <a:avLst/>
            </a:prstGeom>
          </p:spPr>
        </p:pic>
        <p:sp>
          <p:nvSpPr>
            <p:cNvPr id="86" name="Tekstiruutu 85">
              <a:extLst>
                <a:ext uri="{FF2B5EF4-FFF2-40B4-BE49-F238E27FC236}">
                  <a16:creationId xmlns:a16="http://schemas.microsoft.com/office/drawing/2014/main" id="{80C5B3E7-E7F2-41D8-BD71-9329CB7BC8BB}"/>
                </a:ext>
              </a:extLst>
            </p:cNvPr>
            <p:cNvSpPr txBox="1"/>
            <p:nvPr/>
          </p:nvSpPr>
          <p:spPr>
            <a:xfrm>
              <a:off x="3167702" y="5478256"/>
              <a:ext cx="7868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TUHKA</a:t>
              </a:r>
            </a:p>
          </p:txBody>
        </p:sp>
        <p:sp>
          <p:nvSpPr>
            <p:cNvPr id="87" name="Nuoli: Oikea 86">
              <a:extLst>
                <a:ext uri="{FF2B5EF4-FFF2-40B4-BE49-F238E27FC236}">
                  <a16:creationId xmlns:a16="http://schemas.microsoft.com/office/drawing/2014/main" id="{D370A23C-ADD5-4A92-81F0-D81853883F28}"/>
                </a:ext>
              </a:extLst>
            </p:cNvPr>
            <p:cNvSpPr/>
            <p:nvPr/>
          </p:nvSpPr>
          <p:spPr>
            <a:xfrm rot="13844223">
              <a:off x="3177936" y="5394077"/>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kstiruutu 87">
              <a:extLst>
                <a:ext uri="{FF2B5EF4-FFF2-40B4-BE49-F238E27FC236}">
                  <a16:creationId xmlns:a16="http://schemas.microsoft.com/office/drawing/2014/main" id="{758897C8-0AD4-4B2E-9014-C6671EBEE524}"/>
                </a:ext>
              </a:extLst>
            </p:cNvPr>
            <p:cNvSpPr txBox="1"/>
            <p:nvPr/>
          </p:nvSpPr>
          <p:spPr>
            <a:xfrm>
              <a:off x="2066553" y="5479564"/>
              <a:ext cx="10186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ARVOMETALLIT KIERTOON</a:t>
              </a:r>
            </a:p>
          </p:txBody>
        </p:sp>
        <p:sp>
          <p:nvSpPr>
            <p:cNvPr id="89" name="Tekstiruutu 88">
              <a:extLst>
                <a:ext uri="{FF2B5EF4-FFF2-40B4-BE49-F238E27FC236}">
                  <a16:creationId xmlns:a16="http://schemas.microsoft.com/office/drawing/2014/main" id="{E1618FD7-E166-4233-82E8-BA93DFD186C0}"/>
                </a:ext>
              </a:extLst>
            </p:cNvPr>
            <p:cNvSpPr txBox="1"/>
            <p:nvPr/>
          </p:nvSpPr>
          <p:spPr>
            <a:xfrm>
              <a:off x="2078359" y="5127631"/>
              <a:ext cx="13408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TIENRAKENNUKSEEN</a:t>
              </a:r>
            </a:p>
          </p:txBody>
        </p:sp>
        <p:sp>
          <p:nvSpPr>
            <p:cNvPr id="90" name="Nuoli: Oikea 89">
              <a:extLst>
                <a:ext uri="{FF2B5EF4-FFF2-40B4-BE49-F238E27FC236}">
                  <a16:creationId xmlns:a16="http://schemas.microsoft.com/office/drawing/2014/main" id="{8C2CCEAC-8FC1-4EE5-84A2-E4BBC014061E}"/>
                </a:ext>
              </a:extLst>
            </p:cNvPr>
            <p:cNvSpPr/>
            <p:nvPr/>
          </p:nvSpPr>
          <p:spPr>
            <a:xfrm>
              <a:off x="8355000" y="1958857"/>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Nuoli: Oikea 90">
              <a:extLst>
                <a:ext uri="{FF2B5EF4-FFF2-40B4-BE49-F238E27FC236}">
                  <a16:creationId xmlns:a16="http://schemas.microsoft.com/office/drawing/2014/main" id="{7454E681-47F9-42AF-A740-ACB15038EF47}"/>
                </a:ext>
              </a:extLst>
            </p:cNvPr>
            <p:cNvSpPr/>
            <p:nvPr/>
          </p:nvSpPr>
          <p:spPr>
            <a:xfrm>
              <a:off x="8355000" y="2125290"/>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Nuoli: Oikea 91">
              <a:extLst>
                <a:ext uri="{FF2B5EF4-FFF2-40B4-BE49-F238E27FC236}">
                  <a16:creationId xmlns:a16="http://schemas.microsoft.com/office/drawing/2014/main" id="{D15E9342-55E4-459E-81B2-793866E915C5}"/>
                </a:ext>
              </a:extLst>
            </p:cNvPr>
            <p:cNvSpPr/>
            <p:nvPr/>
          </p:nvSpPr>
          <p:spPr>
            <a:xfrm>
              <a:off x="8355000" y="2283232"/>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Nuoli: Oikea 92">
              <a:extLst>
                <a:ext uri="{FF2B5EF4-FFF2-40B4-BE49-F238E27FC236}">
                  <a16:creationId xmlns:a16="http://schemas.microsoft.com/office/drawing/2014/main" id="{10F41EDA-4E9B-4B94-B682-DF4F5AB76ED5}"/>
                </a:ext>
              </a:extLst>
            </p:cNvPr>
            <p:cNvSpPr/>
            <p:nvPr/>
          </p:nvSpPr>
          <p:spPr>
            <a:xfrm>
              <a:off x="8355024" y="244610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Nuoli: Oikea 93">
              <a:extLst>
                <a:ext uri="{FF2B5EF4-FFF2-40B4-BE49-F238E27FC236}">
                  <a16:creationId xmlns:a16="http://schemas.microsoft.com/office/drawing/2014/main" id="{58BB5136-E3C1-416E-AE4C-A054C99C3EF0}"/>
                </a:ext>
              </a:extLst>
            </p:cNvPr>
            <p:cNvSpPr/>
            <p:nvPr/>
          </p:nvSpPr>
          <p:spPr>
            <a:xfrm>
              <a:off x="9599970" y="2446106"/>
              <a:ext cx="185228" cy="9303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Nuoli: Oikea 94">
              <a:extLst>
                <a:ext uri="{FF2B5EF4-FFF2-40B4-BE49-F238E27FC236}">
                  <a16:creationId xmlns:a16="http://schemas.microsoft.com/office/drawing/2014/main" id="{41949E42-3530-4C29-A7A3-2D0A0D3532A8}"/>
                </a:ext>
              </a:extLst>
            </p:cNvPr>
            <p:cNvSpPr/>
            <p:nvPr/>
          </p:nvSpPr>
          <p:spPr>
            <a:xfrm rot="13477953">
              <a:off x="3537058" y="5752831"/>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Nuoli: Oikea 95">
              <a:extLst>
                <a:ext uri="{FF2B5EF4-FFF2-40B4-BE49-F238E27FC236}">
                  <a16:creationId xmlns:a16="http://schemas.microsoft.com/office/drawing/2014/main" id="{73420495-E8ED-4E7F-BA43-00EF43FBBF87}"/>
                </a:ext>
              </a:extLst>
            </p:cNvPr>
            <p:cNvSpPr/>
            <p:nvPr/>
          </p:nvSpPr>
          <p:spPr>
            <a:xfrm rot="10800000">
              <a:off x="3041009" y="5568944"/>
              <a:ext cx="165616" cy="80234"/>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Nuoli: Oikea 96">
              <a:extLst>
                <a:ext uri="{FF2B5EF4-FFF2-40B4-BE49-F238E27FC236}">
                  <a16:creationId xmlns:a16="http://schemas.microsoft.com/office/drawing/2014/main" id="{37699081-DBFE-4461-9CBE-836B768AC262}"/>
                </a:ext>
              </a:extLst>
            </p:cNvPr>
            <p:cNvSpPr/>
            <p:nvPr/>
          </p:nvSpPr>
          <p:spPr>
            <a:xfrm rot="10800000">
              <a:off x="2537459" y="4619252"/>
              <a:ext cx="1482279" cy="183841"/>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kstiruutu 97">
              <a:extLst>
                <a:ext uri="{FF2B5EF4-FFF2-40B4-BE49-F238E27FC236}">
                  <a16:creationId xmlns:a16="http://schemas.microsoft.com/office/drawing/2014/main" id="{3E6A00AD-627B-431C-8829-8B6A6897C58F}"/>
                </a:ext>
              </a:extLst>
            </p:cNvPr>
            <p:cNvSpPr txBox="1"/>
            <p:nvPr/>
          </p:nvSpPr>
          <p:spPr>
            <a:xfrm>
              <a:off x="1852538" y="4365336"/>
              <a:ext cx="105151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KERÄYSKUITU MUUHUN KÄYTTÖÖN</a:t>
              </a:r>
            </a:p>
          </p:txBody>
        </p:sp>
        <p:sp>
          <p:nvSpPr>
            <p:cNvPr id="99" name="Tekstiruutu 98">
              <a:extLst>
                <a:ext uri="{FF2B5EF4-FFF2-40B4-BE49-F238E27FC236}">
                  <a16:creationId xmlns:a16="http://schemas.microsoft.com/office/drawing/2014/main" id="{DF634656-40A0-4FF8-A8D1-82CF186B0CC6}"/>
                </a:ext>
              </a:extLst>
            </p:cNvPr>
            <p:cNvSpPr txBox="1"/>
            <p:nvPr/>
          </p:nvSpPr>
          <p:spPr>
            <a:xfrm>
              <a:off x="1447785" y="3331802"/>
              <a:ext cx="19280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PEHMOPAPERIT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HYLSYKARTONKIT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SANOMALEHTIPAPERIT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AIKAKAUSLEHTIPAPERIT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LÄMPÖERISTEET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AKUSTIIKKALEVYT</a:t>
              </a:r>
            </a:p>
          </p:txBody>
        </p:sp>
        <p:sp>
          <p:nvSpPr>
            <p:cNvPr id="100" name="Nuoli: Oikea 99">
              <a:extLst>
                <a:ext uri="{FF2B5EF4-FFF2-40B4-BE49-F238E27FC236}">
                  <a16:creationId xmlns:a16="http://schemas.microsoft.com/office/drawing/2014/main" id="{AACCD1C7-337B-450E-9FE7-69EF4587416A}"/>
                </a:ext>
              </a:extLst>
            </p:cNvPr>
            <p:cNvSpPr/>
            <p:nvPr/>
          </p:nvSpPr>
          <p:spPr>
            <a:xfrm rot="14402091">
              <a:off x="1762966" y="4394091"/>
              <a:ext cx="179145" cy="834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Tekstiruutu 100">
              <a:extLst>
                <a:ext uri="{FF2B5EF4-FFF2-40B4-BE49-F238E27FC236}">
                  <a16:creationId xmlns:a16="http://schemas.microsoft.com/office/drawing/2014/main" id="{7E7F4EC5-30C5-4CB6-9AA1-10538F2A7AC2}"/>
                </a:ext>
              </a:extLst>
            </p:cNvPr>
            <p:cNvSpPr txBox="1"/>
            <p:nvPr/>
          </p:nvSpPr>
          <p:spPr>
            <a:xfrm>
              <a:off x="6390632" y="568682"/>
              <a:ext cx="8387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rPr>
                <a:t>SIISTAUSLIETE</a:t>
              </a:r>
            </a:p>
          </p:txBody>
        </p:sp>
        <p:sp>
          <p:nvSpPr>
            <p:cNvPr id="104" name="Nuoli: Oikea 103">
              <a:extLst>
                <a:ext uri="{FF2B5EF4-FFF2-40B4-BE49-F238E27FC236}">
                  <a16:creationId xmlns:a16="http://schemas.microsoft.com/office/drawing/2014/main" id="{90D0BA50-2173-4088-9759-84C40CFCC2AA}"/>
                </a:ext>
              </a:extLst>
            </p:cNvPr>
            <p:cNvSpPr/>
            <p:nvPr/>
          </p:nvSpPr>
          <p:spPr>
            <a:xfrm rot="20953428">
              <a:off x="6364462" y="669691"/>
              <a:ext cx="96529" cy="6502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Nuoli: Oikea 104">
              <a:extLst>
                <a:ext uri="{FF2B5EF4-FFF2-40B4-BE49-F238E27FC236}">
                  <a16:creationId xmlns:a16="http://schemas.microsoft.com/office/drawing/2014/main" id="{F017E5BB-A425-4BE3-8D87-CC52F7A80299}"/>
                </a:ext>
              </a:extLst>
            </p:cNvPr>
            <p:cNvSpPr/>
            <p:nvPr/>
          </p:nvSpPr>
          <p:spPr>
            <a:xfrm rot="16200000">
              <a:off x="6168747" y="507968"/>
              <a:ext cx="210146" cy="686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Tekstiruutu 105">
              <a:extLst>
                <a:ext uri="{FF2B5EF4-FFF2-40B4-BE49-F238E27FC236}">
                  <a16:creationId xmlns:a16="http://schemas.microsoft.com/office/drawing/2014/main" id="{E31F7E94-9875-4A64-A130-56D94663C321}"/>
                </a:ext>
              </a:extLst>
            </p:cNvPr>
            <p:cNvSpPr txBox="1"/>
            <p:nvPr/>
          </p:nvSpPr>
          <p:spPr>
            <a:xfrm>
              <a:off x="6092227" y="221457"/>
              <a:ext cx="11629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PULPPEROINNISTA</a:t>
              </a:r>
              <a:endParaRPr kumimoji="0" lang="fi-FI"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7" name="Graphic 106" descr="Home">
            <a:hlinkClick r:id="rId10" action="ppaction://hlinksldjump"/>
            <a:extLst>
              <a:ext uri="{FF2B5EF4-FFF2-40B4-BE49-F238E27FC236}">
                <a16:creationId xmlns:a16="http://schemas.microsoft.com/office/drawing/2014/main" id="{4A6BB4BF-968B-4B29-A9E7-7F062B1590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85246" y="165581"/>
            <a:ext cx="665329" cy="665329"/>
          </a:xfrm>
          <a:prstGeom prst="rect">
            <a:avLst/>
          </a:prstGeom>
        </p:spPr>
      </p:pic>
    </p:spTree>
    <p:extLst>
      <p:ext uri="{BB962C8B-B14F-4D97-AF65-F5344CB8AC3E}">
        <p14:creationId xmlns:p14="http://schemas.microsoft.com/office/powerpoint/2010/main" val="272870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B17B88-492F-4CD6-AE80-C33B8C0F4AFF}"/>
              </a:ext>
            </a:extLst>
          </p:cNvPr>
          <p:cNvSpPr>
            <a:spLocks noGrp="1"/>
          </p:cNvSpPr>
          <p:nvPr>
            <p:ph type="title"/>
          </p:nvPr>
        </p:nvSpPr>
        <p:spPr/>
        <p:txBody>
          <a:bodyPr/>
          <a:lstStyle/>
          <a:p>
            <a:r>
              <a:rPr lang="fi-FI" dirty="0"/>
              <a:t>Massan valmistus ja kuituraaka-aineet kierrossa</a:t>
            </a:r>
          </a:p>
        </p:txBody>
      </p:sp>
      <p:sp>
        <p:nvSpPr>
          <p:cNvPr id="6" name="Text Placeholder 5">
            <a:extLst>
              <a:ext uri="{FF2B5EF4-FFF2-40B4-BE49-F238E27FC236}">
                <a16:creationId xmlns:a16="http://schemas.microsoft.com/office/drawing/2014/main" id="{9B2BE25D-448D-437F-B704-E19300D35B55}"/>
              </a:ext>
            </a:extLst>
          </p:cNvPr>
          <p:cNvSpPr>
            <a:spLocks noGrp="1"/>
          </p:cNvSpPr>
          <p:nvPr>
            <p:ph type="body" idx="1"/>
          </p:nvPr>
        </p:nvSpPr>
        <p:spPr/>
        <p:txBody>
          <a:bodyPr>
            <a:normAutofit/>
          </a:bodyPr>
          <a:lstStyle/>
          <a:p>
            <a:endParaRPr lang="fi-FI" dirty="0"/>
          </a:p>
        </p:txBody>
      </p:sp>
      <p:sp>
        <p:nvSpPr>
          <p:cNvPr id="4" name="Footer Placeholder 3">
            <a:extLst>
              <a:ext uri="{FF2B5EF4-FFF2-40B4-BE49-F238E27FC236}">
                <a16:creationId xmlns:a16="http://schemas.microsoft.com/office/drawing/2014/main" id="{2BD29D7A-5981-4122-906F-04F812CB75AF}"/>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C0426366-F794-49AB-B67E-D98675055146}"/>
              </a:ext>
            </a:extLst>
          </p:cNvPr>
          <p:cNvPicPr>
            <a:picLocks noChangeAspect="1"/>
          </p:cNvPicPr>
          <p:nvPr/>
        </p:nvPicPr>
        <p:blipFill>
          <a:blip r:embed="rId3"/>
          <a:stretch>
            <a:fillRect/>
          </a:stretch>
        </p:blipFill>
        <p:spPr>
          <a:xfrm rot="10800000">
            <a:off x="10890210" y="234132"/>
            <a:ext cx="914479" cy="944962"/>
          </a:xfrm>
          <a:prstGeom prst="rect">
            <a:avLst/>
          </a:prstGeom>
        </p:spPr>
      </p:pic>
      <p:pic>
        <p:nvPicPr>
          <p:cNvPr id="8" name="Picture 7">
            <a:hlinkClick r:id="rId4" action="ppaction://hlinksldjump"/>
            <a:extLst>
              <a:ext uri="{FF2B5EF4-FFF2-40B4-BE49-F238E27FC236}">
                <a16:creationId xmlns:a16="http://schemas.microsoft.com/office/drawing/2014/main" id="{FBF74BC7-5A4D-40DE-8BB5-67E8C2CA0F39}"/>
              </a:ext>
            </a:extLst>
          </p:cNvPr>
          <p:cNvPicPr>
            <a:picLocks noChangeAspect="1"/>
          </p:cNvPicPr>
          <p:nvPr/>
        </p:nvPicPr>
        <p:blipFill>
          <a:blip r:embed="rId5"/>
          <a:stretch>
            <a:fillRect/>
          </a:stretch>
        </p:blipFill>
        <p:spPr>
          <a:xfrm>
            <a:off x="9952425" y="248420"/>
            <a:ext cx="794568" cy="794568"/>
          </a:xfrm>
          <a:prstGeom prst="rect">
            <a:avLst/>
          </a:prstGeom>
        </p:spPr>
      </p:pic>
    </p:spTree>
    <p:extLst>
      <p:ext uri="{BB962C8B-B14F-4D97-AF65-F5344CB8AC3E}">
        <p14:creationId xmlns:p14="http://schemas.microsoft.com/office/powerpoint/2010/main" val="383732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Nuoli: Oikea 20">
            <a:extLst>
              <a:ext uri="{FF2B5EF4-FFF2-40B4-BE49-F238E27FC236}">
                <a16:creationId xmlns:a16="http://schemas.microsoft.com/office/drawing/2014/main" id="{D4E9466F-C093-4C08-B12E-CE648610995A}"/>
              </a:ext>
            </a:extLst>
          </p:cNvPr>
          <p:cNvSpPr/>
          <p:nvPr/>
        </p:nvSpPr>
        <p:spPr>
          <a:xfrm rot="10800000">
            <a:off x="5225862" y="5078969"/>
            <a:ext cx="1914014" cy="51167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5" name="Kuva 48" descr="Nuoliympyrä">
            <a:extLst>
              <a:ext uri="{FF2B5EF4-FFF2-40B4-BE49-F238E27FC236}">
                <a16:creationId xmlns:a16="http://schemas.microsoft.com/office/drawing/2014/main" id="{A846980D-5D80-4D8E-A0B6-9F4620655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42475">
            <a:off x="3298285" y="-1394230"/>
            <a:ext cx="10490817" cy="10490817"/>
          </a:xfrm>
          <a:prstGeom prst="rect">
            <a:avLst/>
          </a:prstGeom>
        </p:spPr>
      </p:pic>
      <p:sp>
        <p:nvSpPr>
          <p:cNvPr id="5" name="Title 4">
            <a:extLst>
              <a:ext uri="{FF2B5EF4-FFF2-40B4-BE49-F238E27FC236}">
                <a16:creationId xmlns:a16="http://schemas.microsoft.com/office/drawing/2014/main" id="{A2B17B88-492F-4CD6-AE80-C33B8C0F4AFF}"/>
              </a:ext>
            </a:extLst>
          </p:cNvPr>
          <p:cNvSpPr>
            <a:spLocks noGrp="1"/>
          </p:cNvSpPr>
          <p:nvPr>
            <p:ph type="title"/>
          </p:nvPr>
        </p:nvSpPr>
        <p:spPr/>
        <p:txBody>
          <a:bodyPr/>
          <a:lstStyle/>
          <a:p>
            <a:r>
              <a:rPr lang="fi-FI" dirty="0"/>
              <a:t>Massan valmistus ja kuituraaka-aineet kierrossa</a:t>
            </a:r>
          </a:p>
        </p:txBody>
      </p:sp>
      <p:sp>
        <p:nvSpPr>
          <p:cNvPr id="6" name="Text Placeholder 5">
            <a:extLst>
              <a:ext uri="{FF2B5EF4-FFF2-40B4-BE49-F238E27FC236}">
                <a16:creationId xmlns:a16="http://schemas.microsoft.com/office/drawing/2014/main" id="{9B2BE25D-448D-437F-B704-E19300D35B55}"/>
              </a:ext>
            </a:extLst>
          </p:cNvPr>
          <p:cNvSpPr>
            <a:spLocks noGrp="1"/>
          </p:cNvSpPr>
          <p:nvPr>
            <p:ph sz="half" idx="1"/>
          </p:nvPr>
        </p:nvSpPr>
        <p:spPr>
          <a:xfrm>
            <a:off x="838200" y="1825625"/>
            <a:ext cx="4288725" cy="1783698"/>
          </a:xfrm>
        </p:spPr>
        <p:txBody>
          <a:bodyPr>
            <a:normAutofit fontScale="70000" lnSpcReduction="20000"/>
          </a:bodyPr>
          <a:lstStyle/>
          <a:p>
            <a:r>
              <a:rPr lang="fi-FI" dirty="0"/>
              <a:t>Kuitupohjaisen pakkauksen valmistamiseen tarvitaan kuitupuuta.</a:t>
            </a:r>
          </a:p>
          <a:p>
            <a:r>
              <a:rPr lang="fi-FI" dirty="0"/>
              <a:t>Keräysjakeet kuten kartonki ja paperi, ovat myös arvokasta raaka-ainetta ja sisältävät suurimmaksi osaksi puukuituja. Kierrättämäsi paperi ja kartonki saavat uuden elämän.</a:t>
            </a:r>
          </a:p>
          <a:p>
            <a:endParaRPr lang="fi-FI" dirty="0"/>
          </a:p>
          <a:p>
            <a:endParaRPr lang="fi-FI" dirty="0"/>
          </a:p>
        </p:txBody>
      </p:sp>
      <p:sp>
        <p:nvSpPr>
          <p:cNvPr id="2" name="Content Placeholder 1">
            <a:extLst>
              <a:ext uri="{FF2B5EF4-FFF2-40B4-BE49-F238E27FC236}">
                <a16:creationId xmlns:a16="http://schemas.microsoft.com/office/drawing/2014/main" id="{E0698B21-EE48-4B29-8714-3937ED5D63E3}"/>
              </a:ext>
            </a:extLst>
          </p:cNvPr>
          <p:cNvSpPr>
            <a:spLocks noGrp="1"/>
          </p:cNvSpPr>
          <p:nvPr>
            <p:ph sz="half" idx="2"/>
          </p:nvPr>
        </p:nvSpPr>
        <p:spPr/>
        <p:txBody>
          <a:bodyPr>
            <a:normAutofit fontScale="70000" lnSpcReduction="20000"/>
          </a:bodyPr>
          <a:lstStyle/>
          <a:p>
            <a:endParaRPr lang="fi-FI" dirty="0"/>
          </a:p>
        </p:txBody>
      </p:sp>
      <p:sp>
        <p:nvSpPr>
          <p:cNvPr id="4" name="Footer Placeholder 3">
            <a:extLst>
              <a:ext uri="{FF2B5EF4-FFF2-40B4-BE49-F238E27FC236}">
                <a16:creationId xmlns:a16="http://schemas.microsoft.com/office/drawing/2014/main" id="{2BD29D7A-5981-4122-906F-04F812CB75AF}"/>
              </a:ext>
            </a:extLst>
          </p:cNvPr>
          <p:cNvSpPr>
            <a:spLocks noGrp="1"/>
          </p:cNvSpPr>
          <p:nvPr>
            <p:ph type="ftr" sz="quarter" idx="11"/>
          </p:nvPr>
        </p:nvSpPr>
        <p:spPr/>
        <p:txBody>
          <a:bodyPr/>
          <a:lstStyle/>
          <a:p>
            <a:r>
              <a:rPr lang="fi-FI"/>
              <a:t>kiertotalousamk.fi</a:t>
            </a:r>
          </a:p>
        </p:txBody>
      </p:sp>
      <p:grpSp>
        <p:nvGrpSpPr>
          <p:cNvPr id="10" name="Ryhmä 16">
            <a:extLst>
              <a:ext uri="{FF2B5EF4-FFF2-40B4-BE49-F238E27FC236}">
                <a16:creationId xmlns:a16="http://schemas.microsoft.com/office/drawing/2014/main" id="{245CA8CA-4BE8-41E7-BFDE-434B5C05562A}"/>
              </a:ext>
            </a:extLst>
          </p:cNvPr>
          <p:cNvGrpSpPr/>
          <p:nvPr/>
        </p:nvGrpSpPr>
        <p:grpSpPr>
          <a:xfrm>
            <a:off x="6320359" y="1241999"/>
            <a:ext cx="4899540" cy="4867034"/>
            <a:chOff x="3624907" y="1032115"/>
            <a:chExt cx="4899540" cy="4867034"/>
          </a:xfrm>
        </p:grpSpPr>
        <p:sp>
          <p:nvSpPr>
            <p:cNvPr id="11" name="Ellipsi 6">
              <a:extLst>
                <a:ext uri="{FF2B5EF4-FFF2-40B4-BE49-F238E27FC236}">
                  <a16:creationId xmlns:a16="http://schemas.microsoft.com/office/drawing/2014/main" id="{59CAE677-1635-45F0-9F02-137E386AB6E2}"/>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Ellipsi 4">
              <a:extLst>
                <a:ext uri="{FF2B5EF4-FFF2-40B4-BE49-F238E27FC236}">
                  <a16:creationId xmlns:a16="http://schemas.microsoft.com/office/drawing/2014/main" id="{DD62BD79-5F9F-4FC5-B93C-EF1077F8BB8F}"/>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Ellipsi 5">
              <a:extLst>
                <a:ext uri="{FF2B5EF4-FFF2-40B4-BE49-F238E27FC236}">
                  <a16:creationId xmlns:a16="http://schemas.microsoft.com/office/drawing/2014/main" id="{56485AD6-BB6A-48F4-8B28-767B20C2AA3F}"/>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4" name="Suora yhdysviiva 7">
              <a:extLst>
                <a:ext uri="{FF2B5EF4-FFF2-40B4-BE49-F238E27FC236}">
                  <a16:creationId xmlns:a16="http://schemas.microsoft.com/office/drawing/2014/main" id="{8A92B22C-FA25-4977-924F-66A2327EDA61}"/>
                </a:ext>
              </a:extLst>
            </p:cNvPr>
            <p:cNvCxnSpPr>
              <a:cxnSpLocks/>
              <a:stCxn id="13" idx="0"/>
              <a:endCxn id="11"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8">
              <a:extLst>
                <a:ext uri="{FF2B5EF4-FFF2-40B4-BE49-F238E27FC236}">
                  <a16:creationId xmlns:a16="http://schemas.microsoft.com/office/drawing/2014/main" id="{B389A6E5-2FDC-4E86-8E26-EBA8C21619D6}"/>
                </a:ext>
              </a:extLst>
            </p:cNvPr>
            <p:cNvCxnSpPr>
              <a:cxnSpLocks/>
              <a:stCxn id="13" idx="7"/>
              <a:endCxn id="11"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9">
              <a:extLst>
                <a:ext uri="{FF2B5EF4-FFF2-40B4-BE49-F238E27FC236}">
                  <a16:creationId xmlns:a16="http://schemas.microsoft.com/office/drawing/2014/main" id="{D2B8D3C7-E87D-4D53-B5A0-763A3F036411}"/>
                </a:ext>
              </a:extLst>
            </p:cNvPr>
            <p:cNvCxnSpPr>
              <a:cxnSpLocks/>
              <a:stCxn id="13" idx="6"/>
              <a:endCxn id="11"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0">
              <a:extLst>
                <a:ext uri="{FF2B5EF4-FFF2-40B4-BE49-F238E27FC236}">
                  <a16:creationId xmlns:a16="http://schemas.microsoft.com/office/drawing/2014/main" id="{651FF271-60CB-4BCF-B1AB-70F31A4154A7}"/>
                </a:ext>
              </a:extLst>
            </p:cNvPr>
            <p:cNvCxnSpPr>
              <a:cxnSpLocks/>
              <a:stCxn id="13" idx="5"/>
              <a:endCxn id="11"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1">
              <a:extLst>
                <a:ext uri="{FF2B5EF4-FFF2-40B4-BE49-F238E27FC236}">
                  <a16:creationId xmlns:a16="http://schemas.microsoft.com/office/drawing/2014/main" id="{18FAEEC0-2F07-46B6-A7FA-6B5F71B78F0B}"/>
                </a:ext>
              </a:extLst>
            </p:cNvPr>
            <p:cNvCxnSpPr>
              <a:cxnSpLocks/>
              <a:stCxn id="13" idx="4"/>
              <a:endCxn id="11"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uora yhdysviiva 12">
              <a:extLst>
                <a:ext uri="{FF2B5EF4-FFF2-40B4-BE49-F238E27FC236}">
                  <a16:creationId xmlns:a16="http://schemas.microsoft.com/office/drawing/2014/main" id="{87D0A3E9-7C0A-4966-A497-AB875A201966}"/>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uora yhdysviiva 13">
              <a:extLst>
                <a:ext uri="{FF2B5EF4-FFF2-40B4-BE49-F238E27FC236}">
                  <a16:creationId xmlns:a16="http://schemas.microsoft.com/office/drawing/2014/main" id="{16D0EF2F-27C4-45E3-8CB5-78516ED76017}"/>
                </a:ext>
              </a:extLst>
            </p:cNvPr>
            <p:cNvCxnSpPr>
              <a:cxnSpLocks/>
              <a:stCxn id="13" idx="2"/>
              <a:endCxn id="11"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uora yhdysviiva 14">
              <a:extLst>
                <a:ext uri="{FF2B5EF4-FFF2-40B4-BE49-F238E27FC236}">
                  <a16:creationId xmlns:a16="http://schemas.microsoft.com/office/drawing/2014/main" id="{6A5F628A-C322-4BA7-B51B-70A4157CACBA}"/>
                </a:ext>
              </a:extLst>
            </p:cNvPr>
            <p:cNvCxnSpPr>
              <a:cxnSpLocks/>
              <a:stCxn id="13" idx="1"/>
              <a:endCxn id="11"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uora yhdysviiva 15">
              <a:extLst>
                <a:ext uri="{FF2B5EF4-FFF2-40B4-BE49-F238E27FC236}">
                  <a16:creationId xmlns:a16="http://schemas.microsoft.com/office/drawing/2014/main" id="{9F0C766B-783F-4AE7-B8A6-0612A73E2A66}"/>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ruutu 1">
              <a:extLst>
                <a:ext uri="{FF2B5EF4-FFF2-40B4-BE49-F238E27FC236}">
                  <a16:creationId xmlns:a16="http://schemas.microsoft.com/office/drawing/2014/main" id="{5358DB48-2470-4571-BF7B-7746043FFB85}"/>
                </a:ext>
              </a:extLst>
            </p:cNvPr>
            <p:cNvSpPr txBox="1"/>
            <p:nvPr/>
          </p:nvSpPr>
          <p:spPr>
            <a:xfrm>
              <a:off x="3786570" y="2611622"/>
              <a:ext cx="1454567" cy="338554"/>
            </a:xfrm>
            <a:prstGeom prst="rect">
              <a:avLst/>
            </a:prstGeom>
            <a:noFill/>
          </p:spPr>
          <p:txBody>
            <a:bodyPr wrap="square" rtlCol="0">
              <a:spAutoFit/>
            </a:bodyPr>
            <a:lstStyle/>
            <a:p>
              <a:r>
                <a:rPr lang="fi-FI" sz="1600" b="1" dirty="0">
                  <a:solidFill>
                    <a:srgbClr val="7030A0"/>
                  </a:solidFill>
                </a:rPr>
                <a:t>RAAKA-AINEET</a:t>
              </a:r>
            </a:p>
          </p:txBody>
        </p:sp>
        <p:sp>
          <p:nvSpPr>
            <p:cNvPr id="24" name="Tekstiruutu 31">
              <a:extLst>
                <a:ext uri="{FF2B5EF4-FFF2-40B4-BE49-F238E27FC236}">
                  <a16:creationId xmlns:a16="http://schemas.microsoft.com/office/drawing/2014/main" id="{4AD876A3-1CC6-465F-9666-E974530C7D15}"/>
                </a:ext>
              </a:extLst>
            </p:cNvPr>
            <p:cNvSpPr txBox="1"/>
            <p:nvPr/>
          </p:nvSpPr>
          <p:spPr>
            <a:xfrm>
              <a:off x="4838872" y="1560079"/>
              <a:ext cx="1454567" cy="584775"/>
            </a:xfrm>
            <a:prstGeom prst="rect">
              <a:avLst/>
            </a:prstGeom>
            <a:noFill/>
          </p:spPr>
          <p:txBody>
            <a:bodyPr wrap="square" rtlCol="0">
              <a:spAutoFit/>
            </a:bodyPr>
            <a:lstStyle/>
            <a:p>
              <a:r>
                <a:rPr lang="fi-FI" sz="1600" b="1" dirty="0">
                  <a:solidFill>
                    <a:srgbClr val="7030A0"/>
                  </a:solidFill>
                </a:rPr>
                <a:t>PUUN KÄSITTELY</a:t>
              </a:r>
            </a:p>
          </p:txBody>
        </p:sp>
        <p:sp>
          <p:nvSpPr>
            <p:cNvPr id="25" name="Tekstiruutu 32">
              <a:extLst>
                <a:ext uri="{FF2B5EF4-FFF2-40B4-BE49-F238E27FC236}">
                  <a16:creationId xmlns:a16="http://schemas.microsoft.com/office/drawing/2014/main" id="{AB5FD192-821A-4C31-B278-7B472DC14EB2}"/>
                </a:ext>
              </a:extLst>
            </p:cNvPr>
            <p:cNvSpPr txBox="1"/>
            <p:nvPr/>
          </p:nvSpPr>
          <p:spPr>
            <a:xfrm>
              <a:off x="6162312" y="1532349"/>
              <a:ext cx="1206466" cy="584775"/>
            </a:xfrm>
            <a:prstGeom prst="rect">
              <a:avLst/>
            </a:prstGeom>
            <a:noFill/>
          </p:spPr>
          <p:txBody>
            <a:bodyPr wrap="square" rtlCol="0">
              <a:spAutoFit/>
            </a:bodyPr>
            <a:lstStyle/>
            <a:p>
              <a:r>
                <a:rPr lang="fi-FI" sz="1600" b="1" dirty="0">
                  <a:solidFill>
                    <a:srgbClr val="7030A0"/>
                  </a:solidFill>
                </a:rPr>
                <a:t>MASSAN VALMISTUS</a:t>
              </a:r>
            </a:p>
          </p:txBody>
        </p:sp>
        <p:sp>
          <p:nvSpPr>
            <p:cNvPr id="26" name="Tekstiruutu 33">
              <a:extLst>
                <a:ext uri="{FF2B5EF4-FFF2-40B4-BE49-F238E27FC236}">
                  <a16:creationId xmlns:a16="http://schemas.microsoft.com/office/drawing/2014/main" id="{27AD9D5F-2C9A-4528-8FC3-BD00CBA008AF}"/>
                </a:ext>
              </a:extLst>
            </p:cNvPr>
            <p:cNvSpPr txBox="1"/>
            <p:nvPr/>
          </p:nvSpPr>
          <p:spPr>
            <a:xfrm>
              <a:off x="7069880" y="2568442"/>
              <a:ext cx="1454567" cy="830997"/>
            </a:xfrm>
            <a:prstGeom prst="rect">
              <a:avLst/>
            </a:prstGeom>
            <a:noFill/>
          </p:spPr>
          <p:txBody>
            <a:bodyPr wrap="square" rtlCol="0">
              <a:spAutoFit/>
            </a:bodyPr>
            <a:lstStyle/>
            <a:p>
              <a:r>
                <a:rPr lang="fi-FI" sz="1600" b="1" dirty="0">
                  <a:solidFill>
                    <a:srgbClr val="00B050"/>
                  </a:solidFill>
                </a:rPr>
                <a:t>PAPERIN/ KARTONGIN VALMISTUS</a:t>
              </a:r>
            </a:p>
          </p:txBody>
        </p:sp>
        <p:sp>
          <p:nvSpPr>
            <p:cNvPr id="27" name="Tekstiruutu 34">
              <a:extLst>
                <a:ext uri="{FF2B5EF4-FFF2-40B4-BE49-F238E27FC236}">
                  <a16:creationId xmlns:a16="http://schemas.microsoft.com/office/drawing/2014/main" id="{B81A9709-C785-40DD-AFAC-B55E5D1883FC}"/>
                </a:ext>
              </a:extLst>
            </p:cNvPr>
            <p:cNvSpPr txBox="1"/>
            <p:nvPr/>
          </p:nvSpPr>
          <p:spPr>
            <a:xfrm>
              <a:off x="7069880" y="3768427"/>
              <a:ext cx="1336038" cy="584775"/>
            </a:xfrm>
            <a:prstGeom prst="rect">
              <a:avLst/>
            </a:prstGeom>
            <a:noFill/>
          </p:spPr>
          <p:txBody>
            <a:bodyPr wrap="square" rtlCol="0">
              <a:spAutoFit/>
            </a:bodyPr>
            <a:lstStyle/>
            <a:p>
              <a:r>
                <a:rPr lang="fi-FI" sz="1600" b="1" dirty="0"/>
                <a:t>PAKKAUKSEN VALMISTUS</a:t>
              </a:r>
            </a:p>
          </p:txBody>
        </p:sp>
        <p:sp>
          <p:nvSpPr>
            <p:cNvPr id="28" name="Tekstiruutu 35">
              <a:extLst>
                <a:ext uri="{FF2B5EF4-FFF2-40B4-BE49-F238E27FC236}">
                  <a16:creationId xmlns:a16="http://schemas.microsoft.com/office/drawing/2014/main" id="{BAE8254F-772A-4C7B-A481-4AF79EFEBEFA}"/>
                </a:ext>
              </a:extLst>
            </p:cNvPr>
            <p:cNvSpPr txBox="1"/>
            <p:nvPr/>
          </p:nvSpPr>
          <p:spPr>
            <a:xfrm>
              <a:off x="6158427" y="4601826"/>
              <a:ext cx="1273052" cy="838424"/>
            </a:xfrm>
            <a:prstGeom prst="rect">
              <a:avLst/>
            </a:prstGeom>
            <a:noFill/>
          </p:spPr>
          <p:txBody>
            <a:bodyPr wrap="square" rtlCol="0">
              <a:spAutoFit/>
            </a:bodyPr>
            <a:lstStyle/>
            <a:p>
              <a:r>
                <a:rPr lang="fi-FI" sz="1600" b="1" dirty="0"/>
                <a:t>TUOTTEEN PAKKAUS, JAKELU</a:t>
              </a:r>
            </a:p>
          </p:txBody>
        </p:sp>
        <p:sp>
          <p:nvSpPr>
            <p:cNvPr id="29" name="Tekstiruutu 36">
              <a:extLst>
                <a:ext uri="{FF2B5EF4-FFF2-40B4-BE49-F238E27FC236}">
                  <a16:creationId xmlns:a16="http://schemas.microsoft.com/office/drawing/2014/main" id="{AA67CEFD-041D-4930-AE74-DD0D21442464}"/>
                </a:ext>
              </a:extLst>
            </p:cNvPr>
            <p:cNvSpPr txBox="1"/>
            <p:nvPr/>
          </p:nvSpPr>
          <p:spPr>
            <a:xfrm>
              <a:off x="5082526" y="4923302"/>
              <a:ext cx="941080" cy="349103"/>
            </a:xfrm>
            <a:prstGeom prst="rect">
              <a:avLst/>
            </a:prstGeom>
            <a:noFill/>
          </p:spPr>
          <p:txBody>
            <a:bodyPr wrap="square" rtlCol="0">
              <a:spAutoFit/>
            </a:bodyPr>
            <a:lstStyle/>
            <a:p>
              <a:r>
                <a:rPr lang="fi-FI" sz="1600" b="1" dirty="0">
                  <a:solidFill>
                    <a:schemeClr val="accent2">
                      <a:lumMod val="75000"/>
                    </a:schemeClr>
                  </a:solidFill>
                </a:rPr>
                <a:t>KÄYTTÖ</a:t>
              </a:r>
            </a:p>
          </p:txBody>
        </p:sp>
        <p:sp>
          <p:nvSpPr>
            <p:cNvPr id="30" name="Tekstiruutu 37">
              <a:extLst>
                <a:ext uri="{FF2B5EF4-FFF2-40B4-BE49-F238E27FC236}">
                  <a16:creationId xmlns:a16="http://schemas.microsoft.com/office/drawing/2014/main" id="{3C51CB5A-FF54-4988-88FD-F867F97F53FA}"/>
                </a:ext>
              </a:extLst>
            </p:cNvPr>
            <p:cNvSpPr txBox="1"/>
            <p:nvPr/>
          </p:nvSpPr>
          <p:spPr>
            <a:xfrm>
              <a:off x="4209162" y="4426535"/>
              <a:ext cx="1241891" cy="338554"/>
            </a:xfrm>
            <a:prstGeom prst="rect">
              <a:avLst/>
            </a:prstGeom>
            <a:noFill/>
          </p:spPr>
          <p:txBody>
            <a:bodyPr wrap="square" rtlCol="0">
              <a:spAutoFit/>
            </a:bodyPr>
            <a:lstStyle/>
            <a:p>
              <a:r>
                <a:rPr lang="fi-FI" sz="1600" b="1" dirty="0">
                  <a:solidFill>
                    <a:schemeClr val="accent2">
                      <a:lumMod val="75000"/>
                    </a:schemeClr>
                  </a:solidFill>
                </a:rPr>
                <a:t>KIERRÄTYS</a:t>
              </a:r>
            </a:p>
          </p:txBody>
        </p:sp>
        <p:sp>
          <p:nvSpPr>
            <p:cNvPr id="31" name="Tekstiruutu 38">
              <a:extLst>
                <a:ext uri="{FF2B5EF4-FFF2-40B4-BE49-F238E27FC236}">
                  <a16:creationId xmlns:a16="http://schemas.microsoft.com/office/drawing/2014/main" id="{3202B50D-5583-421D-A709-A3C561316B42}"/>
                </a:ext>
              </a:extLst>
            </p:cNvPr>
            <p:cNvSpPr txBox="1"/>
            <p:nvPr/>
          </p:nvSpPr>
          <p:spPr>
            <a:xfrm>
              <a:off x="3767054" y="3741956"/>
              <a:ext cx="1432863" cy="338554"/>
            </a:xfrm>
            <a:prstGeom prst="rect">
              <a:avLst/>
            </a:prstGeom>
            <a:noFill/>
          </p:spPr>
          <p:txBody>
            <a:bodyPr wrap="square" rtlCol="0">
              <a:spAutoFit/>
            </a:bodyPr>
            <a:lstStyle/>
            <a:p>
              <a:r>
                <a:rPr lang="fi-FI" sz="1600" b="1" dirty="0">
                  <a:solidFill>
                    <a:schemeClr val="accent2">
                      <a:lumMod val="75000"/>
                    </a:schemeClr>
                  </a:solidFill>
                </a:rPr>
                <a:t>SUUNNITTELU</a:t>
              </a:r>
            </a:p>
          </p:txBody>
        </p:sp>
        <p:pic>
          <p:nvPicPr>
            <p:cNvPr id="32" name="Kuva 39" descr="Ruutu">
              <a:extLst>
                <a:ext uri="{FF2B5EF4-FFF2-40B4-BE49-F238E27FC236}">
                  <a16:creationId xmlns:a16="http://schemas.microsoft.com/office/drawing/2014/main" id="{A7EE832A-B6ED-45B8-B701-DF6652073A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
        <p:nvSpPr>
          <p:cNvPr id="33" name="Nuoli: Oikea 20">
            <a:extLst>
              <a:ext uri="{FF2B5EF4-FFF2-40B4-BE49-F238E27FC236}">
                <a16:creationId xmlns:a16="http://schemas.microsoft.com/office/drawing/2014/main" id="{C1B08ABD-91BB-4A9E-9E09-BB1D2331FB5C}"/>
              </a:ext>
            </a:extLst>
          </p:cNvPr>
          <p:cNvSpPr/>
          <p:nvPr/>
        </p:nvSpPr>
        <p:spPr>
          <a:xfrm>
            <a:off x="5195231" y="2715229"/>
            <a:ext cx="1290862" cy="45888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sittainen ympyrä 83">
            <a:extLst>
              <a:ext uri="{FF2B5EF4-FFF2-40B4-BE49-F238E27FC236}">
                <a16:creationId xmlns:a16="http://schemas.microsoft.com/office/drawing/2014/main" id="{36739D62-3136-4EBC-8FE0-504D1E5AF7C2}"/>
              </a:ext>
            </a:extLst>
          </p:cNvPr>
          <p:cNvSpPr/>
          <p:nvPr/>
        </p:nvSpPr>
        <p:spPr>
          <a:xfrm rot="14462419">
            <a:off x="6278936" y="1294660"/>
            <a:ext cx="5043814" cy="4860942"/>
          </a:xfrm>
          <a:prstGeom prst="pie">
            <a:avLst>
              <a:gd name="adj1" fmla="val 4386650"/>
              <a:gd name="adj2" fmla="val 180216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Rounded Corners 38">
            <a:hlinkClick r:id="rId7" action="ppaction://hlinksldjump"/>
            <a:extLst>
              <a:ext uri="{FF2B5EF4-FFF2-40B4-BE49-F238E27FC236}">
                <a16:creationId xmlns:a16="http://schemas.microsoft.com/office/drawing/2014/main" id="{CBEB3CCB-517D-487C-917C-4A1ADA004FEE}"/>
              </a:ext>
            </a:extLst>
          </p:cNvPr>
          <p:cNvSpPr/>
          <p:nvPr/>
        </p:nvSpPr>
        <p:spPr>
          <a:xfrm>
            <a:off x="511941" y="3925520"/>
            <a:ext cx="4475632" cy="1556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r>
              <a:rPr lang="fi-FI" sz="1400" dirty="0"/>
              <a:t>Tehtävät:</a:t>
            </a:r>
          </a:p>
          <a:p>
            <a:pPr marL="285750" indent="-285750">
              <a:buFont typeface="Arial" panose="020B0604020202020204" pitchFamily="34" charset="0"/>
              <a:buChar char="•"/>
            </a:pPr>
            <a:r>
              <a:rPr lang="fi-FI" sz="1400" dirty="0"/>
              <a:t>Massanvalmistuksen sivuvirrat ja kierrot (pohdinta, keskustelu, täydennys tehtävä)</a:t>
            </a:r>
          </a:p>
          <a:p>
            <a:pPr marL="285750" indent="-285750">
              <a:buFont typeface="Arial" panose="020B0604020202020204" pitchFamily="34" charset="0"/>
              <a:buChar char="•"/>
            </a:pPr>
            <a:r>
              <a:rPr lang="fi-FI" sz="1400" dirty="0"/>
              <a:t>Kuinka kauan kuitu voi kiertää? Miksi ensikuitua tarvitaan? (yksilö/ryhmätehtävä)</a:t>
            </a:r>
          </a:p>
          <a:p>
            <a:pPr marL="285750" indent="-285750">
              <a:buFont typeface="Arial" panose="020B0604020202020204" pitchFamily="34" charset="0"/>
              <a:buChar char="•"/>
            </a:pPr>
            <a:r>
              <a:rPr lang="fi-FI" sz="1400" dirty="0"/>
              <a:t>Kiertokuitu raaka-aineena: väittely</a:t>
            </a:r>
          </a:p>
          <a:p>
            <a:pPr algn="ctr"/>
            <a:endParaRPr lang="fi-FI" dirty="0"/>
          </a:p>
        </p:txBody>
      </p:sp>
      <p:pic>
        <p:nvPicPr>
          <p:cNvPr id="40" name="Picture 39">
            <a:extLst>
              <a:ext uri="{FF2B5EF4-FFF2-40B4-BE49-F238E27FC236}">
                <a16:creationId xmlns:a16="http://schemas.microsoft.com/office/drawing/2014/main" id="{C91162C7-FDA9-4321-9351-62BBA6272DE1}"/>
              </a:ext>
            </a:extLst>
          </p:cNvPr>
          <p:cNvPicPr>
            <a:picLocks noChangeAspect="1"/>
          </p:cNvPicPr>
          <p:nvPr/>
        </p:nvPicPr>
        <p:blipFill>
          <a:blip r:embed="rId8"/>
          <a:stretch>
            <a:fillRect/>
          </a:stretch>
        </p:blipFill>
        <p:spPr>
          <a:xfrm rot="10800000">
            <a:off x="1182652" y="3378289"/>
            <a:ext cx="914479" cy="944962"/>
          </a:xfrm>
          <a:prstGeom prst="rect">
            <a:avLst/>
          </a:prstGeom>
        </p:spPr>
      </p:pic>
    </p:spTree>
    <p:extLst>
      <p:ext uri="{BB962C8B-B14F-4D97-AF65-F5344CB8AC3E}">
        <p14:creationId xmlns:p14="http://schemas.microsoft.com/office/powerpoint/2010/main" val="2565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11DAD1-8C65-4147-97AB-0A6E97C650C5}"/>
              </a:ext>
            </a:extLst>
          </p:cNvPr>
          <p:cNvPicPr>
            <a:picLocks noChangeAspect="1"/>
          </p:cNvPicPr>
          <p:nvPr/>
        </p:nvPicPr>
        <p:blipFill rotWithShape="1">
          <a:blip r:embed="rId2">
            <a:extLst>
              <a:ext uri="{28A0092B-C50C-407E-A947-70E740481C1C}">
                <a14:useLocalDpi xmlns:a14="http://schemas.microsoft.com/office/drawing/2010/main" val="0"/>
              </a:ext>
            </a:extLst>
          </a:blip>
          <a:srcRect b="23979"/>
          <a:stretch/>
        </p:blipFill>
        <p:spPr>
          <a:xfrm rot="16200000">
            <a:off x="1941920" y="-600405"/>
            <a:ext cx="5184772" cy="6716120"/>
          </a:xfrm>
          <a:prstGeom prst="rect">
            <a:avLst/>
          </a:prstGeom>
        </p:spPr>
      </p:pic>
      <p:sp>
        <p:nvSpPr>
          <p:cNvPr id="5" name="Footer Placeholder 4">
            <a:extLst>
              <a:ext uri="{FF2B5EF4-FFF2-40B4-BE49-F238E27FC236}">
                <a16:creationId xmlns:a16="http://schemas.microsoft.com/office/drawing/2014/main" id="{68ECB269-64AC-47C7-930E-CD399A63D810}"/>
              </a:ext>
            </a:extLst>
          </p:cNvPr>
          <p:cNvSpPr>
            <a:spLocks noGrp="1"/>
          </p:cNvSpPr>
          <p:nvPr>
            <p:ph type="ftr" sz="quarter" idx="11"/>
          </p:nvPr>
        </p:nvSpPr>
        <p:spPr/>
        <p:txBody>
          <a:bodyPr/>
          <a:lstStyle/>
          <a:p>
            <a:r>
              <a:rPr lang="fi-FI"/>
              <a:t>kiertotalousamk.fi</a:t>
            </a:r>
          </a:p>
        </p:txBody>
      </p:sp>
      <p:graphicFrame>
        <p:nvGraphicFramePr>
          <p:cNvPr id="9" name="Chart 8">
            <a:extLst>
              <a:ext uri="{FF2B5EF4-FFF2-40B4-BE49-F238E27FC236}">
                <a16:creationId xmlns:a16="http://schemas.microsoft.com/office/drawing/2014/main" id="{22BFB60E-953F-423C-9337-8427579B9573}"/>
              </a:ext>
            </a:extLst>
          </p:cNvPr>
          <p:cNvGraphicFramePr>
            <a:graphicFrameLocks/>
          </p:cNvGraphicFramePr>
          <p:nvPr/>
        </p:nvGraphicFramePr>
        <p:xfrm>
          <a:off x="1338168" y="300204"/>
          <a:ext cx="6716119" cy="4371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A20DA0FC-8474-49BA-9E96-61D8C5A92266}"/>
              </a:ext>
            </a:extLst>
          </p:cNvPr>
          <p:cNvSpPr/>
          <p:nvPr/>
        </p:nvSpPr>
        <p:spPr>
          <a:xfrm>
            <a:off x="8054287" y="85725"/>
            <a:ext cx="2706126" cy="55245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i-FI" sz="1400" dirty="0"/>
          </a:p>
          <a:p>
            <a:r>
              <a:rPr lang="fi-FI" sz="1400" b="1" dirty="0"/>
              <a:t>Selluloosa: </a:t>
            </a:r>
            <a:r>
              <a:rPr lang="fi-FI" sz="1400" dirty="0"/>
              <a:t>paperiin, kartonkiin,  liukoselluun, tekstiileihin…</a:t>
            </a:r>
          </a:p>
          <a:p>
            <a:endParaRPr lang="fi-FI" sz="1400" dirty="0"/>
          </a:p>
          <a:p>
            <a:r>
              <a:rPr lang="fi-FI" sz="1400" b="1" dirty="0"/>
              <a:t>Ligniini: </a:t>
            </a:r>
            <a:r>
              <a:rPr lang="fi-FI" sz="1400" dirty="0"/>
              <a:t>Kemiallisen massan valmistuksen yhteydessä liuotetaan pois ja käytetään energiaksi tai erotetaan prosessista ja jalostetaan erilaisiksi tuotteiksi. Mekaanisen massan valmistuksessa ligniini kulkee massan mukana.</a:t>
            </a:r>
          </a:p>
          <a:p>
            <a:endParaRPr lang="fi-FI" sz="1400" dirty="0"/>
          </a:p>
          <a:p>
            <a:r>
              <a:rPr lang="fi-FI" sz="1400" b="1" dirty="0"/>
              <a:t>Hemiselluloosa</a:t>
            </a:r>
            <a:r>
              <a:rPr lang="fi-FI" sz="1400" dirty="0"/>
              <a:t>: Pyritään säästämään (voidaan valmistaa myös ksylitolia)</a:t>
            </a:r>
          </a:p>
          <a:p>
            <a:endParaRPr lang="fi-FI" sz="1400" b="1" dirty="0"/>
          </a:p>
          <a:p>
            <a:r>
              <a:rPr lang="fi-FI" sz="1400" b="1" dirty="0"/>
              <a:t>Uuteaineet: </a:t>
            </a:r>
            <a:r>
              <a:rPr lang="fi-FI" sz="1400" dirty="0"/>
              <a:t>uuteaineistaa saadaan esimerkiksi. mäntyöljyä ja tärpättiä kemiallisen massan valmistuksen yhteydessä</a:t>
            </a:r>
          </a:p>
        </p:txBody>
      </p:sp>
    </p:spTree>
    <p:extLst>
      <p:ext uri="{BB962C8B-B14F-4D97-AF65-F5344CB8AC3E}">
        <p14:creationId xmlns:p14="http://schemas.microsoft.com/office/powerpoint/2010/main" val="441397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058305-7F1F-47C3-9B21-53EAAC13B682}"/>
              </a:ext>
            </a:extLst>
          </p:cNvPr>
          <p:cNvSpPr/>
          <p:nvPr/>
        </p:nvSpPr>
        <p:spPr>
          <a:xfrm>
            <a:off x="1149801" y="2832394"/>
            <a:ext cx="11042200" cy="1002417"/>
          </a:xfrm>
          <a:prstGeom prst="rect">
            <a:avLst/>
          </a:prstGeom>
          <a:solidFill>
            <a:schemeClr val="accent6">
              <a:lumMod val="40000"/>
              <a:lumOff val="60000"/>
              <a:alpha val="67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F62150DC-8774-4A5F-B21C-6AA979C38EED}"/>
              </a:ext>
            </a:extLst>
          </p:cNvPr>
          <p:cNvSpPr>
            <a:spLocks noGrp="1"/>
          </p:cNvSpPr>
          <p:nvPr>
            <p:ph type="title"/>
          </p:nvPr>
        </p:nvSpPr>
        <p:spPr/>
        <p:txBody>
          <a:bodyPr/>
          <a:lstStyle/>
          <a:p>
            <a:r>
              <a:rPr lang="fi-FI" dirty="0"/>
              <a:t>Mikä menee ja minne ensimmäisessä vaiheessa?</a:t>
            </a:r>
          </a:p>
        </p:txBody>
      </p:sp>
      <p:pic>
        <p:nvPicPr>
          <p:cNvPr id="8" name="Content Placeholder 7" descr="Fir tree">
            <a:extLst>
              <a:ext uri="{FF2B5EF4-FFF2-40B4-BE49-F238E27FC236}">
                <a16:creationId xmlns:a16="http://schemas.microsoft.com/office/drawing/2014/main" id="{35705BB4-8DE9-4116-849C-9DEC70C5C899}"/>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800" y="1529719"/>
            <a:ext cx="3798561" cy="3798561"/>
          </a:xfrm>
        </p:spPr>
      </p:pic>
      <p:sp>
        <p:nvSpPr>
          <p:cNvPr id="6" name="Content Placeholder 5">
            <a:extLst>
              <a:ext uri="{FF2B5EF4-FFF2-40B4-BE49-F238E27FC236}">
                <a16:creationId xmlns:a16="http://schemas.microsoft.com/office/drawing/2014/main" id="{62BCE51D-A08B-421B-BE09-1F4CD59AACD7}"/>
              </a:ext>
            </a:extLst>
          </p:cNvPr>
          <p:cNvSpPr>
            <a:spLocks noGrp="1"/>
          </p:cNvSpPr>
          <p:nvPr>
            <p:ph sz="half" idx="2"/>
          </p:nvPr>
        </p:nvSpPr>
        <p:spPr>
          <a:xfrm>
            <a:off x="6172200" y="1529719"/>
            <a:ext cx="5181600" cy="4216401"/>
          </a:xfrm>
        </p:spPr>
        <p:txBody>
          <a:bodyPr/>
          <a:lstStyle/>
          <a:p>
            <a:pPr marL="0" indent="0">
              <a:buNone/>
            </a:pPr>
            <a:r>
              <a:rPr lang="fi-FI" dirty="0"/>
              <a:t>Karkeasti:</a:t>
            </a:r>
          </a:p>
          <a:p>
            <a:r>
              <a:rPr lang="fi-FI" dirty="0"/>
              <a:t>Latvus ja oksat</a:t>
            </a:r>
          </a:p>
          <a:p>
            <a:pPr lvl="1"/>
            <a:r>
              <a:rPr lang="fi-FI" dirty="0"/>
              <a:t>Energiaksi/ jätetään metsään</a:t>
            </a:r>
          </a:p>
          <a:p>
            <a:r>
              <a:rPr lang="fi-FI" b="1" dirty="0">
                <a:solidFill>
                  <a:schemeClr val="accent6"/>
                </a:solidFill>
              </a:rPr>
              <a:t>Keskiosa puusta = kuitupuu</a:t>
            </a:r>
          </a:p>
          <a:p>
            <a:pPr lvl="1"/>
            <a:r>
              <a:rPr lang="fi-FI" b="1" dirty="0">
                <a:solidFill>
                  <a:schemeClr val="accent6"/>
                </a:solidFill>
              </a:rPr>
              <a:t>Massanvalmistukseen</a:t>
            </a:r>
          </a:p>
          <a:p>
            <a:r>
              <a:rPr lang="fi-FI" dirty="0"/>
              <a:t>Tukkipuu</a:t>
            </a:r>
          </a:p>
          <a:p>
            <a:pPr lvl="1"/>
            <a:r>
              <a:rPr lang="fi-FI" dirty="0"/>
              <a:t>Sahoille, rakentamiseen</a:t>
            </a:r>
          </a:p>
        </p:txBody>
      </p:sp>
      <p:sp>
        <p:nvSpPr>
          <p:cNvPr id="4" name="Footer Placeholder 3">
            <a:extLst>
              <a:ext uri="{FF2B5EF4-FFF2-40B4-BE49-F238E27FC236}">
                <a16:creationId xmlns:a16="http://schemas.microsoft.com/office/drawing/2014/main" id="{DBD84EB2-EFD8-401E-9A73-CDF6EE0B5133}"/>
              </a:ext>
            </a:extLst>
          </p:cNvPr>
          <p:cNvSpPr>
            <a:spLocks noGrp="1"/>
          </p:cNvSpPr>
          <p:nvPr>
            <p:ph type="ftr" sz="quarter" idx="11"/>
          </p:nvPr>
        </p:nvSpPr>
        <p:spPr/>
        <p:txBody>
          <a:bodyPr/>
          <a:lstStyle/>
          <a:p>
            <a:r>
              <a:rPr lang="fi-FI"/>
              <a:t>kiertotalousamk.fi</a:t>
            </a:r>
          </a:p>
        </p:txBody>
      </p:sp>
      <p:sp>
        <p:nvSpPr>
          <p:cNvPr id="9" name="Left Brace 8">
            <a:extLst>
              <a:ext uri="{FF2B5EF4-FFF2-40B4-BE49-F238E27FC236}">
                <a16:creationId xmlns:a16="http://schemas.microsoft.com/office/drawing/2014/main" id="{9DDAEBB8-6CE8-49FC-86F2-63466F5FDC5E}"/>
              </a:ext>
            </a:extLst>
          </p:cNvPr>
          <p:cNvSpPr/>
          <p:nvPr/>
        </p:nvSpPr>
        <p:spPr>
          <a:xfrm rot="10800000">
            <a:off x="4725487" y="1841333"/>
            <a:ext cx="445749" cy="914400"/>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i-FI"/>
          </a:p>
        </p:txBody>
      </p:sp>
      <p:sp>
        <p:nvSpPr>
          <p:cNvPr id="10" name="Left Brace 9">
            <a:extLst>
              <a:ext uri="{FF2B5EF4-FFF2-40B4-BE49-F238E27FC236}">
                <a16:creationId xmlns:a16="http://schemas.microsoft.com/office/drawing/2014/main" id="{4D4243D2-B7B2-43E7-8597-948804294581}"/>
              </a:ext>
            </a:extLst>
          </p:cNvPr>
          <p:cNvSpPr/>
          <p:nvPr/>
        </p:nvSpPr>
        <p:spPr>
          <a:xfrm rot="10800000">
            <a:off x="4725487" y="2818364"/>
            <a:ext cx="445749" cy="914400"/>
          </a:xfrm>
          <a:prstGeom prst="lef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i-FI"/>
          </a:p>
        </p:txBody>
      </p:sp>
      <p:sp>
        <p:nvSpPr>
          <p:cNvPr id="11" name="Left Brace 10">
            <a:extLst>
              <a:ext uri="{FF2B5EF4-FFF2-40B4-BE49-F238E27FC236}">
                <a16:creationId xmlns:a16="http://schemas.microsoft.com/office/drawing/2014/main" id="{D1E1257B-CE17-4D9F-B23F-DED95B7CFA0E}"/>
              </a:ext>
            </a:extLst>
          </p:cNvPr>
          <p:cNvSpPr/>
          <p:nvPr/>
        </p:nvSpPr>
        <p:spPr>
          <a:xfrm rot="10800000">
            <a:off x="4725486" y="3802061"/>
            <a:ext cx="534474" cy="1325563"/>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i-FI"/>
          </a:p>
        </p:txBody>
      </p:sp>
      <p:sp>
        <p:nvSpPr>
          <p:cNvPr id="12" name="Oval 11">
            <a:extLst>
              <a:ext uri="{FF2B5EF4-FFF2-40B4-BE49-F238E27FC236}">
                <a16:creationId xmlns:a16="http://schemas.microsoft.com/office/drawing/2014/main" id="{D39BC537-C3F6-446C-9825-9F7B97DF5DD6}"/>
              </a:ext>
            </a:extLst>
          </p:cNvPr>
          <p:cNvSpPr/>
          <p:nvPr/>
        </p:nvSpPr>
        <p:spPr>
          <a:xfrm>
            <a:off x="8524046" y="4746277"/>
            <a:ext cx="2121694" cy="1999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HUOM! </a:t>
            </a:r>
          </a:p>
          <a:p>
            <a:pPr algn="ctr"/>
            <a:r>
              <a:rPr lang="fi-FI" sz="1400" dirty="0"/>
              <a:t>Puun jalostuksen kohteet selvität tarkemmin perehtymällä kaskadikäytön periaatteisiin</a:t>
            </a:r>
          </a:p>
        </p:txBody>
      </p:sp>
    </p:spTree>
    <p:extLst>
      <p:ext uri="{BB962C8B-B14F-4D97-AF65-F5344CB8AC3E}">
        <p14:creationId xmlns:p14="http://schemas.microsoft.com/office/powerpoint/2010/main" val="1508444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Kuva 48" descr="Nuoliympyrä">
            <a:extLst>
              <a:ext uri="{FF2B5EF4-FFF2-40B4-BE49-F238E27FC236}">
                <a16:creationId xmlns:a16="http://schemas.microsoft.com/office/drawing/2014/main" id="{ADBA67CE-06C9-48C6-999F-C4FDED563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8478" y="-53904"/>
            <a:ext cx="1376242" cy="1376242"/>
          </a:xfrm>
          <a:prstGeom prst="rect">
            <a:avLst/>
          </a:prstGeom>
          <a:scene3d>
            <a:camera prst="orthographicFront">
              <a:rot lat="0" lon="10800000" rev="0"/>
            </a:camera>
            <a:lightRig rig="threePt" dir="t"/>
          </a:scene3d>
        </p:spPr>
      </p:pic>
      <p:sp>
        <p:nvSpPr>
          <p:cNvPr id="62" name="Rectangle 61">
            <a:extLst>
              <a:ext uri="{FF2B5EF4-FFF2-40B4-BE49-F238E27FC236}">
                <a16:creationId xmlns:a16="http://schemas.microsoft.com/office/drawing/2014/main" id="{40A24833-7D9E-44F9-B365-C1B5D48B73F8}"/>
              </a:ext>
            </a:extLst>
          </p:cNvPr>
          <p:cNvSpPr/>
          <p:nvPr/>
        </p:nvSpPr>
        <p:spPr>
          <a:xfrm>
            <a:off x="0" y="4218833"/>
            <a:ext cx="12192000"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ectangle 62">
            <a:extLst>
              <a:ext uri="{FF2B5EF4-FFF2-40B4-BE49-F238E27FC236}">
                <a16:creationId xmlns:a16="http://schemas.microsoft.com/office/drawing/2014/main" id="{869C315E-BF83-4310-8457-CA9F99195034}"/>
              </a:ext>
            </a:extLst>
          </p:cNvPr>
          <p:cNvSpPr/>
          <p:nvPr/>
        </p:nvSpPr>
        <p:spPr>
          <a:xfrm>
            <a:off x="0" y="3769164"/>
            <a:ext cx="12192000"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Rectangle 63">
            <a:extLst>
              <a:ext uri="{FF2B5EF4-FFF2-40B4-BE49-F238E27FC236}">
                <a16:creationId xmlns:a16="http://schemas.microsoft.com/office/drawing/2014/main" id="{F4D94613-660A-4447-8ACC-3F1187246357}"/>
              </a:ext>
            </a:extLst>
          </p:cNvPr>
          <p:cNvSpPr/>
          <p:nvPr/>
        </p:nvSpPr>
        <p:spPr>
          <a:xfrm>
            <a:off x="0" y="3280436"/>
            <a:ext cx="12192000"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itle 1">
            <a:extLst>
              <a:ext uri="{FF2B5EF4-FFF2-40B4-BE49-F238E27FC236}">
                <a16:creationId xmlns:a16="http://schemas.microsoft.com/office/drawing/2014/main" id="{4B6FE1A5-2E75-49A8-8009-AD51B0542DC0}"/>
              </a:ext>
            </a:extLst>
          </p:cNvPr>
          <p:cNvSpPr>
            <a:spLocks noGrp="1"/>
          </p:cNvSpPr>
          <p:nvPr>
            <p:ph type="title"/>
          </p:nvPr>
        </p:nvSpPr>
        <p:spPr>
          <a:xfrm>
            <a:off x="480882" y="367390"/>
            <a:ext cx="11407163" cy="1325563"/>
          </a:xfrm>
        </p:spPr>
        <p:txBody>
          <a:bodyPr>
            <a:normAutofit/>
          </a:bodyPr>
          <a:lstStyle/>
          <a:p>
            <a:r>
              <a:rPr lang="fi-FI" sz="3600" dirty="0"/>
              <a:t>Pääasialliset kuituraaka-aineet massan valmistuksessa</a:t>
            </a:r>
          </a:p>
        </p:txBody>
      </p:sp>
      <p:sp>
        <p:nvSpPr>
          <p:cNvPr id="3" name="Footer Placeholder 2">
            <a:extLst>
              <a:ext uri="{FF2B5EF4-FFF2-40B4-BE49-F238E27FC236}">
                <a16:creationId xmlns:a16="http://schemas.microsoft.com/office/drawing/2014/main" id="{66B2CC0C-A968-4037-878F-729D01736BB5}"/>
              </a:ext>
            </a:extLst>
          </p:cNvPr>
          <p:cNvSpPr>
            <a:spLocks noGrp="1"/>
          </p:cNvSpPr>
          <p:nvPr>
            <p:ph type="ftr" sz="quarter" idx="11"/>
          </p:nvPr>
        </p:nvSpPr>
        <p:spPr/>
        <p:txBody>
          <a:bodyPr/>
          <a:lstStyle/>
          <a:p>
            <a:r>
              <a:rPr lang="fi-FI"/>
              <a:t>kiertotalousamk.fi</a:t>
            </a:r>
          </a:p>
        </p:txBody>
      </p:sp>
      <p:pic>
        <p:nvPicPr>
          <p:cNvPr id="7" name="Picture 6">
            <a:extLst>
              <a:ext uri="{FF2B5EF4-FFF2-40B4-BE49-F238E27FC236}">
                <a16:creationId xmlns:a16="http://schemas.microsoft.com/office/drawing/2014/main" id="{9505553B-1858-45EA-A483-0950DB65B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643" y="1376748"/>
            <a:ext cx="1652364" cy="932216"/>
          </a:xfrm>
          <a:prstGeom prst="rect">
            <a:avLst/>
          </a:prstGeom>
        </p:spPr>
      </p:pic>
      <p:pic>
        <p:nvPicPr>
          <p:cNvPr id="8" name="Picture 7">
            <a:extLst>
              <a:ext uri="{FF2B5EF4-FFF2-40B4-BE49-F238E27FC236}">
                <a16:creationId xmlns:a16="http://schemas.microsoft.com/office/drawing/2014/main" id="{13E36F7B-7C21-4BE2-A3D5-34F3491027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415" y="1373380"/>
            <a:ext cx="1652362" cy="932215"/>
          </a:xfrm>
          <a:prstGeom prst="rect">
            <a:avLst/>
          </a:prstGeom>
        </p:spPr>
      </p:pic>
      <p:pic>
        <p:nvPicPr>
          <p:cNvPr id="11" name="Picture 10">
            <a:extLst>
              <a:ext uri="{FF2B5EF4-FFF2-40B4-BE49-F238E27FC236}">
                <a16:creationId xmlns:a16="http://schemas.microsoft.com/office/drawing/2014/main" id="{A9926D82-EAC2-4A32-99F0-E3B55E6831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292"/>
          <a:stretch/>
        </p:blipFill>
        <p:spPr>
          <a:xfrm>
            <a:off x="8324337" y="1380116"/>
            <a:ext cx="1835749" cy="932216"/>
          </a:xfrm>
          <a:prstGeom prst="rect">
            <a:avLst/>
          </a:prstGeom>
        </p:spPr>
      </p:pic>
      <p:pic>
        <p:nvPicPr>
          <p:cNvPr id="12" name="Picture 11">
            <a:extLst>
              <a:ext uri="{FF2B5EF4-FFF2-40B4-BE49-F238E27FC236}">
                <a16:creationId xmlns:a16="http://schemas.microsoft.com/office/drawing/2014/main" id="{DF652AAC-FDE3-4649-8F8E-99A2D4959D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0417" y="1358254"/>
            <a:ext cx="1673203" cy="943973"/>
          </a:xfrm>
          <a:prstGeom prst="rect">
            <a:avLst/>
          </a:prstGeom>
        </p:spPr>
      </p:pic>
      <p:pic>
        <p:nvPicPr>
          <p:cNvPr id="13" name="Picture 12">
            <a:extLst>
              <a:ext uri="{FF2B5EF4-FFF2-40B4-BE49-F238E27FC236}">
                <a16:creationId xmlns:a16="http://schemas.microsoft.com/office/drawing/2014/main" id="{77559279-1ECC-410E-8C1D-2B8640DD0C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8950" y="1354886"/>
            <a:ext cx="1652363" cy="932215"/>
          </a:xfrm>
          <a:prstGeom prst="rect">
            <a:avLst/>
          </a:prstGeom>
        </p:spPr>
      </p:pic>
      <p:cxnSp>
        <p:nvCxnSpPr>
          <p:cNvPr id="20" name="Straight Connector 19">
            <a:extLst>
              <a:ext uri="{FF2B5EF4-FFF2-40B4-BE49-F238E27FC236}">
                <a16:creationId xmlns:a16="http://schemas.microsoft.com/office/drawing/2014/main" id="{A0B86EE6-177D-4A3E-984E-8A3799E58800}"/>
              </a:ext>
            </a:extLst>
          </p:cNvPr>
          <p:cNvCxnSpPr>
            <a:cxnSpLocks/>
          </p:cNvCxnSpPr>
          <p:nvPr/>
        </p:nvCxnSpPr>
        <p:spPr>
          <a:xfrm>
            <a:off x="8178020" y="1354886"/>
            <a:ext cx="0" cy="3399856"/>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D918F4-CA6B-4A77-815C-8F3A6A7D6CD6}"/>
              </a:ext>
            </a:extLst>
          </p:cNvPr>
          <p:cNvSpPr txBox="1"/>
          <p:nvPr/>
        </p:nvSpPr>
        <p:spPr>
          <a:xfrm>
            <a:off x="74601" y="4295712"/>
            <a:ext cx="5062421" cy="369332"/>
          </a:xfrm>
          <a:prstGeom prst="rect">
            <a:avLst/>
          </a:prstGeom>
          <a:noFill/>
        </p:spPr>
        <p:txBody>
          <a:bodyPr wrap="square" rtlCol="0">
            <a:spAutoFit/>
          </a:bodyPr>
          <a:lstStyle/>
          <a:p>
            <a:r>
              <a:rPr lang="fi-FI" b="1" dirty="0"/>
              <a:t>Kemiallinen massa</a:t>
            </a:r>
          </a:p>
        </p:txBody>
      </p:sp>
      <p:sp>
        <p:nvSpPr>
          <p:cNvPr id="22" name="TextBox 21">
            <a:extLst>
              <a:ext uri="{FF2B5EF4-FFF2-40B4-BE49-F238E27FC236}">
                <a16:creationId xmlns:a16="http://schemas.microsoft.com/office/drawing/2014/main" id="{CE605CEE-C999-47A1-81F1-9DA47AE0737D}"/>
              </a:ext>
            </a:extLst>
          </p:cNvPr>
          <p:cNvSpPr txBox="1"/>
          <p:nvPr/>
        </p:nvSpPr>
        <p:spPr>
          <a:xfrm>
            <a:off x="74601" y="3861854"/>
            <a:ext cx="3563761" cy="369332"/>
          </a:xfrm>
          <a:prstGeom prst="rect">
            <a:avLst/>
          </a:prstGeom>
          <a:noFill/>
        </p:spPr>
        <p:txBody>
          <a:bodyPr wrap="square" rtlCol="0">
            <a:spAutoFit/>
          </a:bodyPr>
          <a:lstStyle/>
          <a:p>
            <a:r>
              <a:rPr lang="fi-FI" b="1" dirty="0"/>
              <a:t>Mekaaninen massa</a:t>
            </a:r>
          </a:p>
        </p:txBody>
      </p:sp>
      <p:sp>
        <p:nvSpPr>
          <p:cNvPr id="23" name="TextBox 22">
            <a:extLst>
              <a:ext uri="{FF2B5EF4-FFF2-40B4-BE49-F238E27FC236}">
                <a16:creationId xmlns:a16="http://schemas.microsoft.com/office/drawing/2014/main" id="{593818D7-48F2-404E-8836-1AC53F4FA1D2}"/>
              </a:ext>
            </a:extLst>
          </p:cNvPr>
          <p:cNvSpPr txBox="1"/>
          <p:nvPr/>
        </p:nvSpPr>
        <p:spPr>
          <a:xfrm>
            <a:off x="74601" y="3345571"/>
            <a:ext cx="1850813" cy="369332"/>
          </a:xfrm>
          <a:prstGeom prst="rect">
            <a:avLst/>
          </a:prstGeom>
          <a:noFill/>
        </p:spPr>
        <p:txBody>
          <a:bodyPr wrap="square" rtlCol="0">
            <a:spAutoFit/>
          </a:bodyPr>
          <a:lstStyle/>
          <a:p>
            <a:r>
              <a:rPr lang="fi-FI" b="1" dirty="0"/>
              <a:t>Uusiokuitumassa</a:t>
            </a:r>
          </a:p>
        </p:txBody>
      </p:sp>
      <p:cxnSp>
        <p:nvCxnSpPr>
          <p:cNvPr id="48" name="Straight Connector 47">
            <a:extLst>
              <a:ext uri="{FF2B5EF4-FFF2-40B4-BE49-F238E27FC236}">
                <a16:creationId xmlns:a16="http://schemas.microsoft.com/office/drawing/2014/main" id="{C8397A04-02D4-4DDC-8C26-AF023EE10422}"/>
              </a:ext>
            </a:extLst>
          </p:cNvPr>
          <p:cNvCxnSpPr>
            <a:cxnSpLocks/>
          </p:cNvCxnSpPr>
          <p:nvPr/>
        </p:nvCxnSpPr>
        <p:spPr>
          <a:xfrm flipV="1">
            <a:off x="0" y="5285152"/>
            <a:ext cx="12192000" cy="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AD7AB4C-0D0A-47B6-8DA8-B84A0089E698}"/>
              </a:ext>
            </a:extLst>
          </p:cNvPr>
          <p:cNvCxnSpPr>
            <a:cxnSpLocks/>
          </p:cNvCxnSpPr>
          <p:nvPr/>
        </p:nvCxnSpPr>
        <p:spPr>
          <a:xfrm flipV="1">
            <a:off x="0" y="4758159"/>
            <a:ext cx="12192000" cy="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6CFA4E-6BFD-4866-9B3B-83CAC39D6BA9}"/>
              </a:ext>
            </a:extLst>
          </p:cNvPr>
          <p:cNvSpPr txBox="1"/>
          <p:nvPr/>
        </p:nvSpPr>
        <p:spPr>
          <a:xfrm>
            <a:off x="2507438" y="2314916"/>
            <a:ext cx="1527219" cy="369332"/>
          </a:xfrm>
          <a:prstGeom prst="rect">
            <a:avLst/>
          </a:prstGeom>
          <a:noFill/>
        </p:spPr>
        <p:txBody>
          <a:bodyPr wrap="square" rtlCol="0">
            <a:spAutoFit/>
          </a:bodyPr>
          <a:lstStyle/>
          <a:p>
            <a:r>
              <a:rPr lang="fi-FI" dirty="0"/>
              <a:t>Mäntykuitu </a:t>
            </a:r>
          </a:p>
        </p:txBody>
      </p:sp>
      <p:sp>
        <p:nvSpPr>
          <p:cNvPr id="54" name="TextBox 53">
            <a:extLst>
              <a:ext uri="{FF2B5EF4-FFF2-40B4-BE49-F238E27FC236}">
                <a16:creationId xmlns:a16="http://schemas.microsoft.com/office/drawing/2014/main" id="{ED8B6AB9-20FC-420F-8351-2E02BFB3197F}"/>
              </a:ext>
            </a:extLst>
          </p:cNvPr>
          <p:cNvSpPr txBox="1"/>
          <p:nvPr/>
        </p:nvSpPr>
        <p:spPr>
          <a:xfrm>
            <a:off x="4415601" y="2290903"/>
            <a:ext cx="1527219" cy="369332"/>
          </a:xfrm>
          <a:prstGeom prst="rect">
            <a:avLst/>
          </a:prstGeom>
          <a:noFill/>
        </p:spPr>
        <p:txBody>
          <a:bodyPr wrap="square" rtlCol="0">
            <a:spAutoFit/>
          </a:bodyPr>
          <a:lstStyle/>
          <a:p>
            <a:r>
              <a:rPr lang="fi-FI" dirty="0"/>
              <a:t>Kuusikuitu </a:t>
            </a:r>
          </a:p>
        </p:txBody>
      </p:sp>
      <p:sp>
        <p:nvSpPr>
          <p:cNvPr id="55" name="TextBox 54">
            <a:extLst>
              <a:ext uri="{FF2B5EF4-FFF2-40B4-BE49-F238E27FC236}">
                <a16:creationId xmlns:a16="http://schemas.microsoft.com/office/drawing/2014/main" id="{F2FC9BB1-3D05-462F-B63F-66A0E5389637}"/>
              </a:ext>
            </a:extLst>
          </p:cNvPr>
          <p:cNvSpPr txBox="1"/>
          <p:nvPr/>
        </p:nvSpPr>
        <p:spPr>
          <a:xfrm>
            <a:off x="6318011" y="2291584"/>
            <a:ext cx="1527219" cy="369332"/>
          </a:xfrm>
          <a:prstGeom prst="rect">
            <a:avLst/>
          </a:prstGeom>
          <a:noFill/>
        </p:spPr>
        <p:txBody>
          <a:bodyPr wrap="square" rtlCol="0">
            <a:spAutoFit/>
          </a:bodyPr>
          <a:lstStyle/>
          <a:p>
            <a:r>
              <a:rPr lang="fi-FI" dirty="0"/>
              <a:t>Koivukuitu </a:t>
            </a:r>
          </a:p>
        </p:txBody>
      </p:sp>
      <p:sp>
        <p:nvSpPr>
          <p:cNvPr id="56" name="TextBox 55">
            <a:extLst>
              <a:ext uri="{FF2B5EF4-FFF2-40B4-BE49-F238E27FC236}">
                <a16:creationId xmlns:a16="http://schemas.microsoft.com/office/drawing/2014/main" id="{E052F639-1266-42E0-9769-6BA82B0F0299}"/>
              </a:ext>
            </a:extLst>
          </p:cNvPr>
          <p:cNvSpPr txBox="1"/>
          <p:nvPr/>
        </p:nvSpPr>
        <p:spPr>
          <a:xfrm>
            <a:off x="8255704" y="2289905"/>
            <a:ext cx="2052596" cy="646331"/>
          </a:xfrm>
          <a:prstGeom prst="rect">
            <a:avLst/>
          </a:prstGeom>
          <a:noFill/>
        </p:spPr>
        <p:txBody>
          <a:bodyPr wrap="square" rtlCol="0">
            <a:spAutoFit/>
          </a:bodyPr>
          <a:lstStyle/>
          <a:p>
            <a:r>
              <a:rPr lang="fi-FI" dirty="0"/>
              <a:t>Sahoilta</a:t>
            </a:r>
          </a:p>
          <a:p>
            <a:r>
              <a:rPr lang="fi-FI" dirty="0"/>
              <a:t>Sahahake,-puru </a:t>
            </a:r>
          </a:p>
        </p:txBody>
      </p:sp>
      <p:sp>
        <p:nvSpPr>
          <p:cNvPr id="57" name="TextBox 56">
            <a:extLst>
              <a:ext uri="{FF2B5EF4-FFF2-40B4-BE49-F238E27FC236}">
                <a16:creationId xmlns:a16="http://schemas.microsoft.com/office/drawing/2014/main" id="{99BE03D6-0FBC-4EFA-86A9-7E860572B227}"/>
              </a:ext>
            </a:extLst>
          </p:cNvPr>
          <p:cNvSpPr txBox="1"/>
          <p:nvPr/>
        </p:nvSpPr>
        <p:spPr>
          <a:xfrm>
            <a:off x="10357141" y="2231210"/>
            <a:ext cx="2819522" cy="646331"/>
          </a:xfrm>
          <a:prstGeom prst="rect">
            <a:avLst/>
          </a:prstGeom>
          <a:noFill/>
        </p:spPr>
        <p:txBody>
          <a:bodyPr wrap="square" rtlCol="0">
            <a:spAutoFit/>
          </a:bodyPr>
          <a:lstStyle/>
          <a:p>
            <a:r>
              <a:rPr lang="fi-FI" dirty="0"/>
              <a:t>Keräysjakeet</a:t>
            </a:r>
          </a:p>
          <a:p>
            <a:r>
              <a:rPr lang="fi-FI" dirty="0"/>
              <a:t>(paperi, kartonki)</a:t>
            </a:r>
          </a:p>
        </p:txBody>
      </p:sp>
      <p:sp>
        <p:nvSpPr>
          <p:cNvPr id="66" name="Arrow: Down 65">
            <a:extLst>
              <a:ext uri="{FF2B5EF4-FFF2-40B4-BE49-F238E27FC236}">
                <a16:creationId xmlns:a16="http://schemas.microsoft.com/office/drawing/2014/main" id="{4D00B2EF-8F94-4479-8C51-7B4EB5714FF2}"/>
              </a:ext>
            </a:extLst>
          </p:cNvPr>
          <p:cNvSpPr/>
          <p:nvPr/>
        </p:nvSpPr>
        <p:spPr>
          <a:xfrm>
            <a:off x="3082651" y="2834092"/>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Arrow: Down 66">
            <a:extLst>
              <a:ext uri="{FF2B5EF4-FFF2-40B4-BE49-F238E27FC236}">
                <a16:creationId xmlns:a16="http://schemas.microsoft.com/office/drawing/2014/main" id="{F847C4A9-01E4-4A1C-82FA-872B27079EE7}"/>
              </a:ext>
            </a:extLst>
          </p:cNvPr>
          <p:cNvSpPr/>
          <p:nvPr/>
        </p:nvSpPr>
        <p:spPr>
          <a:xfrm>
            <a:off x="4921277" y="2824814"/>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Arrow: Down 67">
            <a:extLst>
              <a:ext uri="{FF2B5EF4-FFF2-40B4-BE49-F238E27FC236}">
                <a16:creationId xmlns:a16="http://schemas.microsoft.com/office/drawing/2014/main" id="{E787F87A-1D8C-431B-9D73-DD423DFC5957}"/>
              </a:ext>
            </a:extLst>
          </p:cNvPr>
          <p:cNvSpPr/>
          <p:nvPr/>
        </p:nvSpPr>
        <p:spPr>
          <a:xfrm>
            <a:off x="6722006" y="2823429"/>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Arrow: Down 68">
            <a:extLst>
              <a:ext uri="{FF2B5EF4-FFF2-40B4-BE49-F238E27FC236}">
                <a16:creationId xmlns:a16="http://schemas.microsoft.com/office/drawing/2014/main" id="{9F9F3411-3F51-4931-AC00-73BCF529E65B}"/>
              </a:ext>
            </a:extLst>
          </p:cNvPr>
          <p:cNvSpPr/>
          <p:nvPr/>
        </p:nvSpPr>
        <p:spPr>
          <a:xfrm>
            <a:off x="8985265" y="2832330"/>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Arrow: Down 69">
            <a:extLst>
              <a:ext uri="{FF2B5EF4-FFF2-40B4-BE49-F238E27FC236}">
                <a16:creationId xmlns:a16="http://schemas.microsoft.com/office/drawing/2014/main" id="{CCF2CA2E-9E63-45A9-88D7-0F249B2AE0BA}"/>
              </a:ext>
            </a:extLst>
          </p:cNvPr>
          <p:cNvSpPr/>
          <p:nvPr/>
        </p:nvSpPr>
        <p:spPr>
          <a:xfrm>
            <a:off x="5268670" y="2832330"/>
            <a:ext cx="257256" cy="1335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Arrow: Down 70">
            <a:extLst>
              <a:ext uri="{FF2B5EF4-FFF2-40B4-BE49-F238E27FC236}">
                <a16:creationId xmlns:a16="http://schemas.microsoft.com/office/drawing/2014/main" id="{8E4AC3C8-73F8-4706-8D29-6AA6139F885D}"/>
              </a:ext>
            </a:extLst>
          </p:cNvPr>
          <p:cNvSpPr/>
          <p:nvPr/>
        </p:nvSpPr>
        <p:spPr>
          <a:xfrm>
            <a:off x="11092360" y="2840978"/>
            <a:ext cx="261440" cy="82840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Arrow: Curved Up 73">
            <a:extLst>
              <a:ext uri="{FF2B5EF4-FFF2-40B4-BE49-F238E27FC236}">
                <a16:creationId xmlns:a16="http://schemas.microsoft.com/office/drawing/2014/main" id="{33F1533D-79AF-4E44-9D73-CFDB7BE9F328}"/>
              </a:ext>
            </a:extLst>
          </p:cNvPr>
          <p:cNvSpPr/>
          <p:nvPr/>
        </p:nvSpPr>
        <p:spPr>
          <a:xfrm rot="20701688">
            <a:off x="3225394" y="4442952"/>
            <a:ext cx="8288613" cy="219421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5" name="Arrow: Curved Up 74">
            <a:extLst>
              <a:ext uri="{FF2B5EF4-FFF2-40B4-BE49-F238E27FC236}">
                <a16:creationId xmlns:a16="http://schemas.microsoft.com/office/drawing/2014/main" id="{AA954BCB-8854-4FA4-A3ED-9BCDCDFDC96F}"/>
              </a:ext>
            </a:extLst>
          </p:cNvPr>
          <p:cNvSpPr/>
          <p:nvPr/>
        </p:nvSpPr>
        <p:spPr>
          <a:xfrm rot="20701688">
            <a:off x="3377794" y="4595352"/>
            <a:ext cx="8288613" cy="2194211"/>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2" name="Freeform: Shape 81">
            <a:extLst>
              <a:ext uri="{FF2B5EF4-FFF2-40B4-BE49-F238E27FC236}">
                <a16:creationId xmlns:a16="http://schemas.microsoft.com/office/drawing/2014/main" id="{5EA59397-B98B-4BEB-9C6A-0F92DEA5DCF1}"/>
              </a:ext>
            </a:extLst>
          </p:cNvPr>
          <p:cNvSpPr/>
          <p:nvPr/>
        </p:nvSpPr>
        <p:spPr>
          <a:xfrm>
            <a:off x="9810206" y="352697"/>
            <a:ext cx="1503510" cy="3108960"/>
          </a:xfrm>
          <a:custGeom>
            <a:avLst/>
            <a:gdLst>
              <a:gd name="connsiteX0" fmla="*/ 731520 w 1503510"/>
              <a:gd name="connsiteY0" fmla="*/ 3108960 h 3108960"/>
              <a:gd name="connsiteX1" fmla="*/ 600891 w 1503510"/>
              <a:gd name="connsiteY1" fmla="*/ 3004457 h 3108960"/>
              <a:gd name="connsiteX2" fmla="*/ 522514 w 1503510"/>
              <a:gd name="connsiteY2" fmla="*/ 2913017 h 3108960"/>
              <a:gd name="connsiteX3" fmla="*/ 483325 w 1503510"/>
              <a:gd name="connsiteY3" fmla="*/ 2899954 h 3108960"/>
              <a:gd name="connsiteX4" fmla="*/ 470263 w 1503510"/>
              <a:gd name="connsiteY4" fmla="*/ 2834640 h 3108960"/>
              <a:gd name="connsiteX5" fmla="*/ 418011 w 1503510"/>
              <a:gd name="connsiteY5" fmla="*/ 2743200 h 3108960"/>
              <a:gd name="connsiteX6" fmla="*/ 391885 w 1503510"/>
              <a:gd name="connsiteY6" fmla="*/ 2155372 h 3108960"/>
              <a:gd name="connsiteX7" fmla="*/ 378823 w 1503510"/>
              <a:gd name="connsiteY7" fmla="*/ 2116183 h 3108960"/>
              <a:gd name="connsiteX8" fmla="*/ 326571 w 1503510"/>
              <a:gd name="connsiteY8" fmla="*/ 2037806 h 3108960"/>
              <a:gd name="connsiteX9" fmla="*/ 287383 w 1503510"/>
              <a:gd name="connsiteY9" fmla="*/ 1920240 h 3108960"/>
              <a:gd name="connsiteX10" fmla="*/ 261257 w 1503510"/>
              <a:gd name="connsiteY10" fmla="*/ 1841863 h 3108960"/>
              <a:gd name="connsiteX11" fmla="*/ 248194 w 1503510"/>
              <a:gd name="connsiteY11" fmla="*/ 1776549 h 3108960"/>
              <a:gd name="connsiteX12" fmla="*/ 235131 w 1503510"/>
              <a:gd name="connsiteY12" fmla="*/ 1737360 h 3108960"/>
              <a:gd name="connsiteX13" fmla="*/ 222068 w 1503510"/>
              <a:gd name="connsiteY13" fmla="*/ 1685109 h 3108960"/>
              <a:gd name="connsiteX14" fmla="*/ 209005 w 1503510"/>
              <a:gd name="connsiteY14" fmla="*/ 1645920 h 3108960"/>
              <a:gd name="connsiteX15" fmla="*/ 195943 w 1503510"/>
              <a:gd name="connsiteY15" fmla="*/ 1593669 h 3108960"/>
              <a:gd name="connsiteX16" fmla="*/ 143691 w 1503510"/>
              <a:gd name="connsiteY16" fmla="*/ 1489166 h 3108960"/>
              <a:gd name="connsiteX17" fmla="*/ 117565 w 1503510"/>
              <a:gd name="connsiteY17" fmla="*/ 1436914 h 3108960"/>
              <a:gd name="connsiteX18" fmla="*/ 78377 w 1503510"/>
              <a:gd name="connsiteY18" fmla="*/ 1358537 h 3108960"/>
              <a:gd name="connsiteX19" fmla="*/ 52251 w 1503510"/>
              <a:gd name="connsiteY19" fmla="*/ 1280160 h 3108960"/>
              <a:gd name="connsiteX20" fmla="*/ 0 w 1503510"/>
              <a:gd name="connsiteY20" fmla="*/ 1175657 h 3108960"/>
              <a:gd name="connsiteX21" fmla="*/ 13063 w 1503510"/>
              <a:gd name="connsiteY21" fmla="*/ 600892 h 3108960"/>
              <a:gd name="connsiteX22" fmla="*/ 26125 w 1503510"/>
              <a:gd name="connsiteY22" fmla="*/ 535577 h 3108960"/>
              <a:gd name="connsiteX23" fmla="*/ 78377 w 1503510"/>
              <a:gd name="connsiteY23" fmla="*/ 444137 h 3108960"/>
              <a:gd name="connsiteX24" fmla="*/ 130628 w 1503510"/>
              <a:gd name="connsiteY24" fmla="*/ 352697 h 3108960"/>
              <a:gd name="connsiteX25" fmla="*/ 209005 w 1503510"/>
              <a:gd name="connsiteY25" fmla="*/ 261257 h 3108960"/>
              <a:gd name="connsiteX26" fmla="*/ 248194 w 1503510"/>
              <a:gd name="connsiteY26" fmla="*/ 248194 h 3108960"/>
              <a:gd name="connsiteX27" fmla="*/ 326571 w 1503510"/>
              <a:gd name="connsiteY27" fmla="*/ 209006 h 3108960"/>
              <a:gd name="connsiteX28" fmla="*/ 378823 w 1503510"/>
              <a:gd name="connsiteY28" fmla="*/ 156754 h 3108960"/>
              <a:gd name="connsiteX29" fmla="*/ 483325 w 1503510"/>
              <a:gd name="connsiteY29" fmla="*/ 117566 h 3108960"/>
              <a:gd name="connsiteX30" fmla="*/ 522514 w 1503510"/>
              <a:gd name="connsiteY30" fmla="*/ 91440 h 3108960"/>
              <a:gd name="connsiteX31" fmla="*/ 561703 w 1503510"/>
              <a:gd name="connsiteY31" fmla="*/ 78377 h 3108960"/>
              <a:gd name="connsiteX32" fmla="*/ 640080 w 1503510"/>
              <a:gd name="connsiteY32" fmla="*/ 26126 h 3108960"/>
              <a:gd name="connsiteX33" fmla="*/ 757645 w 1503510"/>
              <a:gd name="connsiteY33" fmla="*/ 0 h 3108960"/>
              <a:gd name="connsiteX34" fmla="*/ 992777 w 1503510"/>
              <a:gd name="connsiteY34" fmla="*/ 13063 h 3108960"/>
              <a:gd name="connsiteX35" fmla="*/ 1031965 w 1503510"/>
              <a:gd name="connsiteY35" fmla="*/ 39189 h 3108960"/>
              <a:gd name="connsiteX36" fmla="*/ 1084217 w 1503510"/>
              <a:gd name="connsiteY36" fmla="*/ 65314 h 3108960"/>
              <a:gd name="connsiteX37" fmla="*/ 1123405 w 1503510"/>
              <a:gd name="connsiteY37" fmla="*/ 104503 h 3108960"/>
              <a:gd name="connsiteX38" fmla="*/ 1149531 w 1503510"/>
              <a:gd name="connsiteY38" fmla="*/ 143692 h 3108960"/>
              <a:gd name="connsiteX39" fmla="*/ 1240971 w 1503510"/>
              <a:gd name="connsiteY39" fmla="*/ 195943 h 3108960"/>
              <a:gd name="connsiteX40" fmla="*/ 1267097 w 1503510"/>
              <a:gd name="connsiteY40" fmla="*/ 235132 h 3108960"/>
              <a:gd name="connsiteX41" fmla="*/ 1345474 w 1503510"/>
              <a:gd name="connsiteY41" fmla="*/ 313509 h 3108960"/>
              <a:gd name="connsiteX42" fmla="*/ 1397725 w 1503510"/>
              <a:gd name="connsiteY42" fmla="*/ 404949 h 3108960"/>
              <a:gd name="connsiteX43" fmla="*/ 1423851 w 1503510"/>
              <a:gd name="connsiteY43" fmla="*/ 496389 h 3108960"/>
              <a:gd name="connsiteX44" fmla="*/ 1436914 w 1503510"/>
              <a:gd name="connsiteY44" fmla="*/ 613954 h 3108960"/>
              <a:gd name="connsiteX45" fmla="*/ 1449977 w 1503510"/>
              <a:gd name="connsiteY45" fmla="*/ 705394 h 3108960"/>
              <a:gd name="connsiteX46" fmla="*/ 1476103 w 1503510"/>
              <a:gd name="connsiteY46" fmla="*/ 1110343 h 3108960"/>
              <a:gd name="connsiteX47" fmla="*/ 1489165 w 1503510"/>
              <a:gd name="connsiteY47" fmla="*/ 1358537 h 3108960"/>
              <a:gd name="connsiteX48" fmla="*/ 1502228 w 1503510"/>
              <a:gd name="connsiteY48" fmla="*/ 1397726 h 3108960"/>
              <a:gd name="connsiteX49" fmla="*/ 1502228 w 1503510"/>
              <a:gd name="connsiteY49" fmla="*/ 1476103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03510" h="3108960">
                <a:moveTo>
                  <a:pt x="731520" y="3108960"/>
                </a:moveTo>
                <a:cubicBezTo>
                  <a:pt x="517996" y="2895436"/>
                  <a:pt x="750162" y="3111079"/>
                  <a:pt x="600891" y="3004457"/>
                </a:cubicBezTo>
                <a:cubicBezTo>
                  <a:pt x="498150" y="2931071"/>
                  <a:pt x="629543" y="3002208"/>
                  <a:pt x="522514" y="2913017"/>
                </a:cubicBezTo>
                <a:cubicBezTo>
                  <a:pt x="511936" y="2904202"/>
                  <a:pt x="496388" y="2904308"/>
                  <a:pt x="483325" y="2899954"/>
                </a:cubicBezTo>
                <a:cubicBezTo>
                  <a:pt x="478971" y="2878183"/>
                  <a:pt x="477284" y="2855703"/>
                  <a:pt x="470263" y="2834640"/>
                </a:cubicBezTo>
                <a:cubicBezTo>
                  <a:pt x="459215" y="2801496"/>
                  <a:pt x="437121" y="2771866"/>
                  <a:pt x="418011" y="2743200"/>
                </a:cubicBezTo>
                <a:cubicBezTo>
                  <a:pt x="360203" y="2511972"/>
                  <a:pt x="419635" y="2765893"/>
                  <a:pt x="391885" y="2155372"/>
                </a:cubicBezTo>
                <a:cubicBezTo>
                  <a:pt x="391260" y="2141617"/>
                  <a:pt x="385510" y="2128220"/>
                  <a:pt x="378823" y="2116183"/>
                </a:cubicBezTo>
                <a:cubicBezTo>
                  <a:pt x="363574" y="2088735"/>
                  <a:pt x="326571" y="2037806"/>
                  <a:pt x="326571" y="2037806"/>
                </a:cubicBezTo>
                <a:lnTo>
                  <a:pt x="287383" y="1920240"/>
                </a:lnTo>
                <a:cubicBezTo>
                  <a:pt x="287382" y="1920236"/>
                  <a:pt x="261258" y="1841866"/>
                  <a:pt x="261257" y="1841863"/>
                </a:cubicBezTo>
                <a:cubicBezTo>
                  <a:pt x="256903" y="1820092"/>
                  <a:pt x="253579" y="1798089"/>
                  <a:pt x="248194" y="1776549"/>
                </a:cubicBezTo>
                <a:cubicBezTo>
                  <a:pt x="244854" y="1763191"/>
                  <a:pt x="238914" y="1750600"/>
                  <a:pt x="235131" y="1737360"/>
                </a:cubicBezTo>
                <a:cubicBezTo>
                  <a:pt x="230199" y="1720098"/>
                  <a:pt x="227000" y="1702371"/>
                  <a:pt x="222068" y="1685109"/>
                </a:cubicBezTo>
                <a:cubicBezTo>
                  <a:pt x="218285" y="1671869"/>
                  <a:pt x="212788" y="1659160"/>
                  <a:pt x="209005" y="1645920"/>
                </a:cubicBezTo>
                <a:cubicBezTo>
                  <a:pt x="204073" y="1628658"/>
                  <a:pt x="202848" y="1610241"/>
                  <a:pt x="195943" y="1593669"/>
                </a:cubicBezTo>
                <a:cubicBezTo>
                  <a:pt x="180964" y="1557719"/>
                  <a:pt x="161108" y="1524000"/>
                  <a:pt x="143691" y="1489166"/>
                </a:cubicBezTo>
                <a:cubicBezTo>
                  <a:pt x="134982" y="1471749"/>
                  <a:pt x="123723" y="1455388"/>
                  <a:pt x="117565" y="1436914"/>
                </a:cubicBezTo>
                <a:cubicBezTo>
                  <a:pt x="69934" y="1294014"/>
                  <a:pt x="145896" y="1510453"/>
                  <a:pt x="78377" y="1358537"/>
                </a:cubicBezTo>
                <a:cubicBezTo>
                  <a:pt x="67192" y="1333372"/>
                  <a:pt x="64567" y="1304792"/>
                  <a:pt x="52251" y="1280160"/>
                </a:cubicBezTo>
                <a:lnTo>
                  <a:pt x="0" y="1175657"/>
                </a:lnTo>
                <a:cubicBezTo>
                  <a:pt x="4354" y="984069"/>
                  <a:pt x="5248" y="792370"/>
                  <a:pt x="13063" y="600892"/>
                </a:cubicBezTo>
                <a:cubicBezTo>
                  <a:pt x="13968" y="578708"/>
                  <a:pt x="19104" y="556640"/>
                  <a:pt x="26125" y="535577"/>
                </a:cubicBezTo>
                <a:cubicBezTo>
                  <a:pt x="37173" y="502433"/>
                  <a:pt x="59267" y="472802"/>
                  <a:pt x="78377" y="444137"/>
                </a:cubicBezTo>
                <a:cubicBezTo>
                  <a:pt x="98886" y="362102"/>
                  <a:pt x="75694" y="416787"/>
                  <a:pt x="130628" y="352697"/>
                </a:cubicBezTo>
                <a:cubicBezTo>
                  <a:pt x="154770" y="324532"/>
                  <a:pt x="176596" y="282863"/>
                  <a:pt x="209005" y="261257"/>
                </a:cubicBezTo>
                <a:cubicBezTo>
                  <a:pt x="220462" y="253619"/>
                  <a:pt x="235878" y="254352"/>
                  <a:pt x="248194" y="248194"/>
                </a:cubicBezTo>
                <a:cubicBezTo>
                  <a:pt x="349488" y="197548"/>
                  <a:pt x="228068" y="241841"/>
                  <a:pt x="326571" y="209006"/>
                </a:cubicBezTo>
                <a:cubicBezTo>
                  <a:pt x="343988" y="191589"/>
                  <a:pt x="359118" y="171533"/>
                  <a:pt x="378823" y="156754"/>
                </a:cubicBezTo>
                <a:cubicBezTo>
                  <a:pt x="412976" y="131139"/>
                  <a:pt x="443673" y="127479"/>
                  <a:pt x="483325" y="117566"/>
                </a:cubicBezTo>
                <a:cubicBezTo>
                  <a:pt x="496388" y="108857"/>
                  <a:pt x="508472" y="98461"/>
                  <a:pt x="522514" y="91440"/>
                </a:cubicBezTo>
                <a:cubicBezTo>
                  <a:pt x="534830" y="85282"/>
                  <a:pt x="549666" y="85064"/>
                  <a:pt x="561703" y="78377"/>
                </a:cubicBezTo>
                <a:cubicBezTo>
                  <a:pt x="589151" y="63128"/>
                  <a:pt x="609291" y="32284"/>
                  <a:pt x="640080" y="26126"/>
                </a:cubicBezTo>
                <a:cubicBezTo>
                  <a:pt x="722998" y="9542"/>
                  <a:pt x="683854" y="18448"/>
                  <a:pt x="757645" y="0"/>
                </a:cubicBezTo>
                <a:cubicBezTo>
                  <a:pt x="836022" y="4354"/>
                  <a:pt x="915068" y="1962"/>
                  <a:pt x="992777" y="13063"/>
                </a:cubicBezTo>
                <a:cubicBezTo>
                  <a:pt x="1008319" y="15283"/>
                  <a:pt x="1018334" y="31400"/>
                  <a:pt x="1031965" y="39189"/>
                </a:cubicBezTo>
                <a:cubicBezTo>
                  <a:pt x="1048872" y="48850"/>
                  <a:pt x="1066800" y="56606"/>
                  <a:pt x="1084217" y="65314"/>
                </a:cubicBezTo>
                <a:cubicBezTo>
                  <a:pt x="1097280" y="78377"/>
                  <a:pt x="1111579" y="90311"/>
                  <a:pt x="1123405" y="104503"/>
                </a:cubicBezTo>
                <a:cubicBezTo>
                  <a:pt x="1133456" y="116564"/>
                  <a:pt x="1138429" y="132591"/>
                  <a:pt x="1149531" y="143692"/>
                </a:cubicBezTo>
                <a:cubicBezTo>
                  <a:pt x="1167992" y="162153"/>
                  <a:pt x="1220485" y="185700"/>
                  <a:pt x="1240971" y="195943"/>
                </a:cubicBezTo>
                <a:cubicBezTo>
                  <a:pt x="1249680" y="209006"/>
                  <a:pt x="1256667" y="223398"/>
                  <a:pt x="1267097" y="235132"/>
                </a:cubicBezTo>
                <a:cubicBezTo>
                  <a:pt x="1291643" y="262747"/>
                  <a:pt x="1324979" y="282767"/>
                  <a:pt x="1345474" y="313509"/>
                </a:cubicBezTo>
                <a:cubicBezTo>
                  <a:pt x="1366370" y="344852"/>
                  <a:pt x="1384464" y="368482"/>
                  <a:pt x="1397725" y="404949"/>
                </a:cubicBezTo>
                <a:cubicBezTo>
                  <a:pt x="1408558" y="434740"/>
                  <a:pt x="1415142" y="465909"/>
                  <a:pt x="1423851" y="496389"/>
                </a:cubicBezTo>
                <a:cubicBezTo>
                  <a:pt x="1428205" y="535577"/>
                  <a:pt x="1432023" y="574829"/>
                  <a:pt x="1436914" y="613954"/>
                </a:cubicBezTo>
                <a:cubicBezTo>
                  <a:pt x="1440733" y="644506"/>
                  <a:pt x="1448056" y="674665"/>
                  <a:pt x="1449977" y="705394"/>
                </a:cubicBezTo>
                <a:cubicBezTo>
                  <a:pt x="1476808" y="1134687"/>
                  <a:pt x="1442040" y="905965"/>
                  <a:pt x="1476103" y="1110343"/>
                </a:cubicBezTo>
                <a:cubicBezTo>
                  <a:pt x="1480457" y="1193074"/>
                  <a:pt x="1481665" y="1276031"/>
                  <a:pt x="1489165" y="1358537"/>
                </a:cubicBezTo>
                <a:cubicBezTo>
                  <a:pt x="1490412" y="1372250"/>
                  <a:pt x="1500707" y="1384041"/>
                  <a:pt x="1502228" y="1397726"/>
                </a:cubicBezTo>
                <a:cubicBezTo>
                  <a:pt x="1505113" y="1423692"/>
                  <a:pt x="1502228" y="1449977"/>
                  <a:pt x="1502228" y="1476103"/>
                </a:cubicBezTo>
              </a:path>
            </a:pathLst>
          </a:cu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2" name="TextBox 51">
            <a:extLst>
              <a:ext uri="{FF2B5EF4-FFF2-40B4-BE49-F238E27FC236}">
                <a16:creationId xmlns:a16="http://schemas.microsoft.com/office/drawing/2014/main" id="{B53662B0-A7E0-45C7-8C08-C45CFF735187}"/>
              </a:ext>
            </a:extLst>
          </p:cNvPr>
          <p:cNvSpPr txBox="1"/>
          <p:nvPr/>
        </p:nvSpPr>
        <p:spPr>
          <a:xfrm>
            <a:off x="838200" y="4819809"/>
            <a:ext cx="10884238" cy="369332"/>
          </a:xfrm>
          <a:prstGeom prst="rect">
            <a:avLst/>
          </a:prstGeom>
          <a:noFill/>
        </p:spPr>
        <p:txBody>
          <a:bodyPr wrap="square" rtlCol="0">
            <a:spAutoFit/>
          </a:bodyPr>
          <a:lstStyle/>
          <a:p>
            <a:r>
              <a:rPr lang="fi-FI" dirty="0"/>
              <a:t>Pakkausten valmistus massasta, käyttö ja kierrätys ………. Paperin/kartongin valmistus, jalostus, käyttö, kierrätys</a:t>
            </a:r>
          </a:p>
        </p:txBody>
      </p:sp>
    </p:spTree>
    <p:extLst>
      <p:ext uri="{BB962C8B-B14F-4D97-AF65-F5344CB8AC3E}">
        <p14:creationId xmlns:p14="http://schemas.microsoft.com/office/powerpoint/2010/main" val="421794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F6B6B-BBA6-44A3-8A66-F6FDF992BE27}"/>
              </a:ext>
            </a:extLst>
          </p:cNvPr>
          <p:cNvSpPr txBox="1"/>
          <p:nvPr/>
        </p:nvSpPr>
        <p:spPr>
          <a:xfrm>
            <a:off x="964901" y="1480282"/>
            <a:ext cx="461665" cy="3986538"/>
          </a:xfrm>
          <a:prstGeom prst="rect">
            <a:avLst/>
          </a:prstGeom>
          <a:solidFill>
            <a:schemeClr val="bg2"/>
          </a:solidFill>
          <a:ln>
            <a:solidFill>
              <a:schemeClr val="bg2"/>
            </a:solidFill>
          </a:ln>
        </p:spPr>
        <p:txBody>
          <a:bodyPr vert="vert" wrap="square" rtlCol="0">
            <a:spAutoFit/>
          </a:bodyPr>
          <a:lstStyle/>
          <a:p>
            <a:pPr algn="ctr"/>
            <a:r>
              <a:rPr lang="fi-FI" dirty="0"/>
              <a:t>Sellun valmistus (kemiallinen massa)</a:t>
            </a:r>
          </a:p>
        </p:txBody>
      </p:sp>
      <p:sp>
        <p:nvSpPr>
          <p:cNvPr id="36" name="Arrow: Right 35">
            <a:extLst>
              <a:ext uri="{FF2B5EF4-FFF2-40B4-BE49-F238E27FC236}">
                <a16:creationId xmlns:a16="http://schemas.microsoft.com/office/drawing/2014/main" id="{D39DB652-80F6-4F7F-92B2-F0A29877C271}"/>
              </a:ext>
            </a:extLst>
          </p:cNvPr>
          <p:cNvSpPr/>
          <p:nvPr/>
        </p:nvSpPr>
        <p:spPr>
          <a:xfrm>
            <a:off x="7247988" y="5436773"/>
            <a:ext cx="253377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lannoitteet</a:t>
            </a:r>
          </a:p>
        </p:txBody>
      </p:sp>
      <p:sp>
        <p:nvSpPr>
          <p:cNvPr id="33" name="Arrow: Right 32">
            <a:extLst>
              <a:ext uri="{FF2B5EF4-FFF2-40B4-BE49-F238E27FC236}">
                <a16:creationId xmlns:a16="http://schemas.microsoft.com/office/drawing/2014/main" id="{1E9C59A9-1E77-41BB-B0E4-996C281B8AF9}"/>
              </a:ext>
            </a:extLst>
          </p:cNvPr>
          <p:cNvSpPr/>
          <p:nvPr/>
        </p:nvSpPr>
        <p:spPr>
          <a:xfrm>
            <a:off x="5966512" y="3379484"/>
            <a:ext cx="3800049" cy="60644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Sähkö, lämpö</a:t>
            </a:r>
          </a:p>
        </p:txBody>
      </p:sp>
      <p:sp>
        <p:nvSpPr>
          <p:cNvPr id="32" name="Arrow: Right 31">
            <a:extLst>
              <a:ext uri="{FF2B5EF4-FFF2-40B4-BE49-F238E27FC236}">
                <a16:creationId xmlns:a16="http://schemas.microsoft.com/office/drawing/2014/main" id="{01B0DFCD-FEDB-45F8-96EC-1E6FD8AC09DF}"/>
              </a:ext>
            </a:extLst>
          </p:cNvPr>
          <p:cNvSpPr/>
          <p:nvPr/>
        </p:nvSpPr>
        <p:spPr>
          <a:xfrm>
            <a:off x="5907027" y="2806184"/>
            <a:ext cx="385953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sakka, tuhka</a:t>
            </a:r>
          </a:p>
        </p:txBody>
      </p:sp>
      <p:sp>
        <p:nvSpPr>
          <p:cNvPr id="2" name="Arrow: Right 1">
            <a:extLst>
              <a:ext uri="{FF2B5EF4-FFF2-40B4-BE49-F238E27FC236}">
                <a16:creationId xmlns:a16="http://schemas.microsoft.com/office/drawing/2014/main" id="{2F463514-D1F6-4D2A-BE97-7BBBD8573F7E}"/>
              </a:ext>
            </a:extLst>
          </p:cNvPr>
          <p:cNvSpPr/>
          <p:nvPr/>
        </p:nvSpPr>
        <p:spPr>
          <a:xfrm>
            <a:off x="5559807" y="1101869"/>
            <a:ext cx="4207387" cy="823166"/>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mäntyöljy, tärpätti, metanoli</a:t>
            </a:r>
          </a:p>
        </p:txBody>
      </p:sp>
      <p:sp>
        <p:nvSpPr>
          <p:cNvPr id="31" name="Arrow: Right 30">
            <a:extLst>
              <a:ext uri="{FF2B5EF4-FFF2-40B4-BE49-F238E27FC236}">
                <a16:creationId xmlns:a16="http://schemas.microsoft.com/office/drawing/2014/main" id="{DDD0CAD6-BCCD-400A-B201-37FDDE0BA331}"/>
              </a:ext>
            </a:extLst>
          </p:cNvPr>
          <p:cNvSpPr/>
          <p:nvPr/>
        </p:nvSpPr>
        <p:spPr>
          <a:xfrm>
            <a:off x="3013733" y="465835"/>
            <a:ext cx="6752828" cy="506684"/>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puun kuori </a:t>
            </a:r>
          </a:p>
        </p:txBody>
      </p:sp>
      <p:sp>
        <p:nvSpPr>
          <p:cNvPr id="28" name="Arrow: Right 27">
            <a:extLst>
              <a:ext uri="{FF2B5EF4-FFF2-40B4-BE49-F238E27FC236}">
                <a16:creationId xmlns:a16="http://schemas.microsoft.com/office/drawing/2014/main" id="{0D6051FD-12B7-4EDE-9B73-921D1888EC98}"/>
              </a:ext>
            </a:extLst>
          </p:cNvPr>
          <p:cNvSpPr/>
          <p:nvPr/>
        </p:nvSpPr>
        <p:spPr>
          <a:xfrm>
            <a:off x="2832699" y="1854911"/>
            <a:ext cx="6888554" cy="503862"/>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ligniinin erotus</a:t>
            </a:r>
          </a:p>
        </p:txBody>
      </p:sp>
      <p:sp>
        <p:nvSpPr>
          <p:cNvPr id="27" name="Arrow: Circular 26">
            <a:extLst>
              <a:ext uri="{FF2B5EF4-FFF2-40B4-BE49-F238E27FC236}">
                <a16:creationId xmlns:a16="http://schemas.microsoft.com/office/drawing/2014/main" id="{E3793190-493C-4BDE-B03A-377816C66C62}"/>
              </a:ext>
            </a:extLst>
          </p:cNvPr>
          <p:cNvSpPr/>
          <p:nvPr/>
        </p:nvSpPr>
        <p:spPr>
          <a:xfrm rot="14250248" flipH="1" flipV="1">
            <a:off x="2493981" y="598926"/>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graphicFrame>
        <p:nvGraphicFramePr>
          <p:cNvPr id="7" name="Diagram 6">
            <a:extLst>
              <a:ext uri="{FF2B5EF4-FFF2-40B4-BE49-F238E27FC236}">
                <a16:creationId xmlns:a16="http://schemas.microsoft.com/office/drawing/2014/main" id="{DCED9F62-EC79-4AFC-91E7-76D974A59E71}"/>
              </a:ext>
            </a:extLst>
          </p:cNvPr>
          <p:cNvGraphicFramePr/>
          <p:nvPr/>
        </p:nvGraphicFramePr>
        <p:xfrm>
          <a:off x="3030930" y="3218142"/>
          <a:ext cx="4557486" cy="30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Arrow: Circular 24">
            <a:extLst>
              <a:ext uri="{FF2B5EF4-FFF2-40B4-BE49-F238E27FC236}">
                <a16:creationId xmlns:a16="http://schemas.microsoft.com/office/drawing/2014/main" id="{9B901C70-7D4C-49BC-9CA9-6C2C26AD7DB9}"/>
              </a:ext>
            </a:extLst>
          </p:cNvPr>
          <p:cNvSpPr/>
          <p:nvPr/>
        </p:nvSpPr>
        <p:spPr>
          <a:xfrm rot="19014910" flipH="1">
            <a:off x="2163255" y="1291148"/>
            <a:ext cx="3013090" cy="261860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4" name="Footer Placeholder 3">
            <a:extLst>
              <a:ext uri="{FF2B5EF4-FFF2-40B4-BE49-F238E27FC236}">
                <a16:creationId xmlns:a16="http://schemas.microsoft.com/office/drawing/2014/main" id="{EC2C888D-7E29-4749-BF6C-84593FD96EDD}"/>
              </a:ext>
            </a:extLst>
          </p:cNvPr>
          <p:cNvSpPr>
            <a:spLocks noGrp="1"/>
          </p:cNvSpPr>
          <p:nvPr>
            <p:ph type="ftr" sz="quarter" idx="11"/>
          </p:nvPr>
        </p:nvSpPr>
        <p:spPr/>
        <p:txBody>
          <a:bodyPr/>
          <a:lstStyle/>
          <a:p>
            <a:r>
              <a:rPr lang="fi-FI"/>
              <a:t>kiertotalousamk.fi</a:t>
            </a:r>
          </a:p>
        </p:txBody>
      </p:sp>
      <p:graphicFrame>
        <p:nvGraphicFramePr>
          <p:cNvPr id="6" name="Diagram 5">
            <a:extLst>
              <a:ext uri="{FF2B5EF4-FFF2-40B4-BE49-F238E27FC236}">
                <a16:creationId xmlns:a16="http://schemas.microsoft.com/office/drawing/2014/main" id="{E77BE913-C62F-4E59-887E-31BBC2342D6E}"/>
              </a:ext>
            </a:extLst>
          </p:cNvPr>
          <p:cNvGraphicFramePr/>
          <p:nvPr/>
        </p:nvGraphicFramePr>
        <p:xfrm>
          <a:off x="3385686" y="1115783"/>
          <a:ext cx="4557486" cy="3090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Picture 18">
            <a:extLst>
              <a:ext uri="{FF2B5EF4-FFF2-40B4-BE49-F238E27FC236}">
                <a16:creationId xmlns:a16="http://schemas.microsoft.com/office/drawing/2014/main" id="{1490F1D2-499F-4850-AEAD-0697A98DFFF3}"/>
              </a:ext>
            </a:extLst>
          </p:cNvPr>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09673" y="1069824"/>
            <a:ext cx="597355" cy="725441"/>
          </a:xfrm>
          <a:prstGeom prst="rect">
            <a:avLst/>
          </a:prstGeom>
        </p:spPr>
      </p:pic>
      <p:pic>
        <p:nvPicPr>
          <p:cNvPr id="21" name="Picture 20">
            <a:extLst>
              <a:ext uri="{FF2B5EF4-FFF2-40B4-BE49-F238E27FC236}">
                <a16:creationId xmlns:a16="http://schemas.microsoft.com/office/drawing/2014/main" id="{7F8D720E-0063-48B7-8E95-9E40E7F3FCA2}"/>
              </a:ext>
            </a:extLst>
          </p:cNvPr>
          <p:cNvPicPr>
            <a:picLocks noChangeAspect="1"/>
          </p:cNvPicPr>
          <p:nvPr/>
        </p:nvPicPr>
        <p:blipFill>
          <a:blip r:embed="rId15" cstate="print">
            <a:duotone>
              <a:prstClr val="black"/>
              <a:srgbClr val="FFFFE5">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9922" y="2298228"/>
            <a:ext cx="597355" cy="725441"/>
          </a:xfrm>
          <a:prstGeom prst="rect">
            <a:avLst/>
          </a:prstGeom>
        </p:spPr>
      </p:pic>
      <p:pic>
        <p:nvPicPr>
          <p:cNvPr id="26" name="Picture 25">
            <a:extLst>
              <a:ext uri="{FF2B5EF4-FFF2-40B4-BE49-F238E27FC236}">
                <a16:creationId xmlns:a16="http://schemas.microsoft.com/office/drawing/2014/main" id="{2F217F67-FEB8-4372-BCE4-2F3BA1F2BBC8}"/>
              </a:ext>
            </a:extLst>
          </p:cNvPr>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1099" y="2163694"/>
            <a:ext cx="597355" cy="725441"/>
          </a:xfrm>
          <a:prstGeom prst="rect">
            <a:avLst/>
          </a:prstGeom>
        </p:spPr>
      </p:pic>
      <p:sp>
        <p:nvSpPr>
          <p:cNvPr id="29" name="Arrow: Circular 28">
            <a:extLst>
              <a:ext uri="{FF2B5EF4-FFF2-40B4-BE49-F238E27FC236}">
                <a16:creationId xmlns:a16="http://schemas.microsoft.com/office/drawing/2014/main" id="{D87A81F4-D709-4478-895E-A046174D524B}"/>
              </a:ext>
            </a:extLst>
          </p:cNvPr>
          <p:cNvSpPr/>
          <p:nvPr/>
        </p:nvSpPr>
        <p:spPr>
          <a:xfrm>
            <a:off x="2878640" y="3110894"/>
            <a:ext cx="2917274" cy="2917274"/>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pic>
        <p:nvPicPr>
          <p:cNvPr id="23" name="Picture 22">
            <a:extLst>
              <a:ext uri="{FF2B5EF4-FFF2-40B4-BE49-F238E27FC236}">
                <a16:creationId xmlns:a16="http://schemas.microsoft.com/office/drawing/2014/main" id="{540B32B0-71A9-4FEA-96F1-8796F14577C2}"/>
              </a:ext>
            </a:extLst>
          </p:cNvPr>
          <p:cNvPicPr>
            <a:picLocks noChangeAspect="1"/>
          </p:cNvPicPr>
          <p:nvPr/>
        </p:nvPicPr>
        <p:blipFill>
          <a:blip r:embed="rId16"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8299" y="3587923"/>
            <a:ext cx="597355" cy="725441"/>
          </a:xfrm>
          <a:prstGeom prst="rect">
            <a:avLst/>
          </a:prstGeom>
        </p:spPr>
      </p:pic>
      <p:pic>
        <p:nvPicPr>
          <p:cNvPr id="24" name="Picture 23">
            <a:extLst>
              <a:ext uri="{FF2B5EF4-FFF2-40B4-BE49-F238E27FC236}">
                <a16:creationId xmlns:a16="http://schemas.microsoft.com/office/drawing/2014/main" id="{8BA747EB-57D2-4A4D-9573-E0B474C8E13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3606" r="69289"/>
          <a:stretch/>
        </p:blipFill>
        <p:spPr>
          <a:xfrm>
            <a:off x="1914445" y="406647"/>
            <a:ext cx="1315533" cy="1169233"/>
          </a:xfrm>
          <a:prstGeom prst="ellipse">
            <a:avLst/>
          </a:prstGeom>
        </p:spPr>
      </p:pic>
      <p:sp>
        <p:nvSpPr>
          <p:cNvPr id="20" name="Arrow: Circular 19">
            <a:extLst>
              <a:ext uri="{FF2B5EF4-FFF2-40B4-BE49-F238E27FC236}">
                <a16:creationId xmlns:a16="http://schemas.microsoft.com/office/drawing/2014/main" id="{C4605262-9DCA-4649-A8CD-BCE5B141B4DC}"/>
              </a:ext>
            </a:extLst>
          </p:cNvPr>
          <p:cNvSpPr/>
          <p:nvPr/>
        </p:nvSpPr>
        <p:spPr>
          <a:xfrm rot="6894485">
            <a:off x="4934764" y="1523279"/>
            <a:ext cx="3439126" cy="3317682"/>
          </a:xfrm>
          <a:prstGeom prst="circularArrow">
            <a:avLst>
              <a:gd name="adj1" fmla="val 5085"/>
              <a:gd name="adj2" fmla="val 327528"/>
              <a:gd name="adj3" fmla="val 21272472"/>
              <a:gd name="adj4" fmla="val 16200000"/>
              <a:gd name="adj5" fmla="val 5932"/>
            </a:avLst>
          </a:prstGeom>
          <a:solidFill>
            <a:schemeClr val="accent6">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34" name="TextBox 33">
            <a:extLst>
              <a:ext uri="{FF2B5EF4-FFF2-40B4-BE49-F238E27FC236}">
                <a16:creationId xmlns:a16="http://schemas.microsoft.com/office/drawing/2014/main" id="{1D9A3564-4FCA-49D5-BA49-6CCE1707666D}"/>
              </a:ext>
            </a:extLst>
          </p:cNvPr>
          <p:cNvSpPr txBox="1"/>
          <p:nvPr/>
        </p:nvSpPr>
        <p:spPr>
          <a:xfrm>
            <a:off x="9893508" y="218582"/>
            <a:ext cx="2206007" cy="6540252"/>
          </a:xfrm>
          <a:prstGeom prst="rect">
            <a:avLst/>
          </a:prstGeom>
          <a:solidFill>
            <a:schemeClr val="accent6">
              <a:lumMod val="20000"/>
              <a:lumOff val="80000"/>
            </a:schemeClr>
          </a:solidFill>
        </p:spPr>
        <p:txBody>
          <a:bodyPr wrap="square" rtlCol="0">
            <a:spAutoFit/>
          </a:bodyPr>
          <a:lstStyle/>
          <a:p>
            <a:r>
              <a:rPr lang="fi-FI" sz="1200" dirty="0"/>
              <a:t>Kuori energiaksi</a:t>
            </a:r>
          </a:p>
          <a:p>
            <a:pPr marL="171450" indent="-171450">
              <a:buFont typeface="Arial" panose="020B0604020202020204" pitchFamily="34" charset="0"/>
              <a:buChar char="•"/>
            </a:pPr>
            <a:r>
              <a:rPr lang="fi-FI" sz="1200" dirty="0"/>
              <a:t>Tuotekaasua, biopolttoaineita maisemointiin, lääke,- kosmetiikka- ja elintarviketeollisuus, metalliteollisuudessa fossiilihiilen korvaus</a:t>
            </a:r>
          </a:p>
          <a:p>
            <a:endParaRPr lang="fi-FI" sz="1200" dirty="0"/>
          </a:p>
          <a:p>
            <a:r>
              <a:rPr lang="fi-FI" sz="1200" dirty="0"/>
              <a:t>Mäntyöljy</a:t>
            </a:r>
          </a:p>
          <a:p>
            <a:pPr marL="171450" indent="-171450">
              <a:buFont typeface="Arial" panose="020B0604020202020204" pitchFamily="34" charset="0"/>
              <a:buChar char="•"/>
            </a:pPr>
            <a:r>
              <a:rPr lang="fi-FI" sz="1200" dirty="0"/>
              <a:t>Biopolttoaineet, biodiesel</a:t>
            </a:r>
          </a:p>
          <a:p>
            <a:pPr marL="171450" indent="-171450">
              <a:buFont typeface="Arial" panose="020B0604020202020204" pitchFamily="34" charset="0"/>
              <a:buChar char="•"/>
            </a:pPr>
            <a:r>
              <a:rPr lang="fi-FI" sz="1200" dirty="0"/>
              <a:t>Saippuat, puhdistusaineet</a:t>
            </a:r>
          </a:p>
          <a:p>
            <a:pPr marL="171450" indent="-171450">
              <a:buFont typeface="Arial" panose="020B0604020202020204" pitchFamily="34" charset="0"/>
              <a:buChar char="•"/>
            </a:pPr>
            <a:r>
              <a:rPr lang="fi-FI" sz="1200" dirty="0"/>
              <a:t>Kemikaalit</a:t>
            </a:r>
          </a:p>
          <a:p>
            <a:pPr marL="171450" indent="-171450">
              <a:buFont typeface="Arial" panose="020B0604020202020204" pitchFamily="34" charset="0"/>
              <a:buChar char="•"/>
            </a:pPr>
            <a:r>
              <a:rPr lang="fi-FI" sz="1200" dirty="0"/>
              <a:t>Voiteluaineet</a:t>
            </a:r>
          </a:p>
          <a:p>
            <a:pPr marL="171450" indent="-171450">
              <a:buFont typeface="Arial" panose="020B0604020202020204" pitchFamily="34" charset="0"/>
              <a:buChar char="•"/>
            </a:pPr>
            <a:endParaRPr lang="fi-FI" sz="1200" dirty="0"/>
          </a:p>
          <a:p>
            <a:r>
              <a:rPr lang="fi-FI" sz="1200" dirty="0"/>
              <a:t>Tärpätti</a:t>
            </a:r>
          </a:p>
          <a:p>
            <a:pPr marL="171450" indent="-171450">
              <a:buFont typeface="Arial" panose="020B0604020202020204" pitchFamily="34" charset="0"/>
              <a:buChar char="•"/>
            </a:pPr>
            <a:r>
              <a:rPr lang="fi-FI" sz="1200" dirty="0"/>
              <a:t>Liima-aineet, päällystysaineet</a:t>
            </a:r>
          </a:p>
          <a:p>
            <a:pPr marL="171450" indent="-171450">
              <a:buFont typeface="Arial" panose="020B0604020202020204" pitchFamily="34" charset="0"/>
              <a:buChar char="•"/>
            </a:pPr>
            <a:r>
              <a:rPr lang="fi-FI" sz="1200" dirty="0"/>
              <a:t>Mausteet, hajusteet</a:t>
            </a:r>
          </a:p>
          <a:p>
            <a:pPr marL="171450" indent="-171450">
              <a:buFont typeface="Arial" panose="020B0604020202020204" pitchFamily="34" charset="0"/>
              <a:buChar char="•"/>
            </a:pPr>
            <a:r>
              <a:rPr lang="fi-FI" sz="1200" dirty="0"/>
              <a:t>Hyönteismyrkyt, voiteluaineet</a:t>
            </a:r>
          </a:p>
          <a:p>
            <a:pPr marL="171450" indent="-171450">
              <a:buFont typeface="Arial" panose="020B0604020202020204" pitchFamily="34" charset="0"/>
              <a:buChar char="•"/>
            </a:pPr>
            <a:r>
              <a:rPr lang="fi-FI" sz="1200" dirty="0"/>
              <a:t>Vitamiinit, kemikaalit</a:t>
            </a:r>
          </a:p>
          <a:p>
            <a:endParaRPr lang="fi-FI" sz="1200" dirty="0"/>
          </a:p>
          <a:p>
            <a:endParaRPr lang="fi-FI" sz="1200" dirty="0"/>
          </a:p>
          <a:p>
            <a:r>
              <a:rPr lang="fi-FI" sz="1200" dirty="0"/>
              <a:t>Ligniinin erotus</a:t>
            </a:r>
          </a:p>
          <a:p>
            <a:endParaRPr lang="fi-FI" sz="1200" dirty="0"/>
          </a:p>
          <a:p>
            <a:endParaRPr lang="fi-FI" sz="1200" dirty="0"/>
          </a:p>
          <a:p>
            <a:r>
              <a:rPr lang="fi-FI" sz="1200" dirty="0"/>
              <a:t>Bioenergia</a:t>
            </a:r>
          </a:p>
          <a:p>
            <a:r>
              <a:rPr lang="fi-FI" sz="1200" dirty="0"/>
              <a:t>(Sähkö, lämpö)</a:t>
            </a:r>
          </a:p>
          <a:p>
            <a:endParaRPr lang="fi-FI" sz="1200" dirty="0"/>
          </a:p>
          <a:p>
            <a:r>
              <a:rPr lang="fi-FI" sz="1200" dirty="0"/>
              <a:t>Sakka, Tuhka –lannoitteet</a:t>
            </a:r>
          </a:p>
          <a:p>
            <a:endParaRPr lang="fi-FI" sz="1200" dirty="0"/>
          </a:p>
          <a:p>
            <a:endParaRPr lang="fi-FI" sz="1200" dirty="0"/>
          </a:p>
          <a:p>
            <a:endParaRPr lang="fi-FI" sz="1200" dirty="0"/>
          </a:p>
          <a:p>
            <a:endParaRPr lang="fi-FI" sz="1200" dirty="0"/>
          </a:p>
          <a:p>
            <a:endParaRPr lang="fi-FI" sz="1200" dirty="0"/>
          </a:p>
          <a:p>
            <a:endParaRPr lang="fi-FI" sz="1100" dirty="0"/>
          </a:p>
        </p:txBody>
      </p:sp>
      <p:sp>
        <p:nvSpPr>
          <p:cNvPr id="5" name="Rectangle 4">
            <a:extLst>
              <a:ext uri="{FF2B5EF4-FFF2-40B4-BE49-F238E27FC236}">
                <a16:creationId xmlns:a16="http://schemas.microsoft.com/office/drawing/2014/main" id="{D8AE412B-40C1-405A-937A-C2319F0D5EF7}"/>
              </a:ext>
            </a:extLst>
          </p:cNvPr>
          <p:cNvSpPr/>
          <p:nvPr/>
        </p:nvSpPr>
        <p:spPr>
          <a:xfrm>
            <a:off x="2057400" y="6170068"/>
            <a:ext cx="6096000" cy="646331"/>
          </a:xfrm>
          <a:prstGeom prst="rect">
            <a:avLst/>
          </a:prstGeom>
        </p:spPr>
        <p:txBody>
          <a:bodyPr>
            <a:spAutoFit/>
          </a:bodyPr>
          <a:lstStyle/>
          <a:p>
            <a:r>
              <a:rPr lang="fi-FI" sz="1200" dirty="0"/>
              <a:t>Paperi</a:t>
            </a:r>
          </a:p>
          <a:p>
            <a:r>
              <a:rPr lang="fi-FI" sz="1200" dirty="0"/>
              <a:t>Tekstiilikuidut</a:t>
            </a:r>
          </a:p>
          <a:p>
            <a:r>
              <a:rPr lang="fi-FI" sz="1200" dirty="0"/>
              <a:t>Biokomposiitit</a:t>
            </a:r>
          </a:p>
        </p:txBody>
      </p:sp>
      <p:sp>
        <p:nvSpPr>
          <p:cNvPr id="35" name="Title 14">
            <a:extLst>
              <a:ext uri="{FF2B5EF4-FFF2-40B4-BE49-F238E27FC236}">
                <a16:creationId xmlns:a16="http://schemas.microsoft.com/office/drawing/2014/main" id="{3D05C215-3DD8-4944-BB11-8B8F47050318}"/>
              </a:ext>
            </a:extLst>
          </p:cNvPr>
          <p:cNvSpPr>
            <a:spLocks noGrp="1"/>
          </p:cNvSpPr>
          <p:nvPr>
            <p:ph type="title"/>
          </p:nvPr>
        </p:nvSpPr>
        <p:spPr>
          <a:xfrm>
            <a:off x="1426566" y="100794"/>
            <a:ext cx="13018086" cy="350344"/>
          </a:xfrm>
        </p:spPr>
        <p:txBody>
          <a:bodyPr>
            <a:normAutofit/>
          </a:bodyPr>
          <a:lstStyle/>
          <a:p>
            <a:r>
              <a:rPr lang="fi-FI" sz="1400" dirty="0"/>
              <a:t>Sellun  valmistuksen sivuvirrat 	    Resurssitehokkuus, hukan minimointi	Jätteestä raaka-aineeksi</a:t>
            </a:r>
          </a:p>
        </p:txBody>
      </p:sp>
      <p:sp>
        <p:nvSpPr>
          <p:cNvPr id="8" name="Rectangle 7">
            <a:extLst>
              <a:ext uri="{FF2B5EF4-FFF2-40B4-BE49-F238E27FC236}">
                <a16:creationId xmlns:a16="http://schemas.microsoft.com/office/drawing/2014/main" id="{285242B0-3BB6-46A8-AA57-A0D4FEB62B12}"/>
              </a:ext>
            </a:extLst>
          </p:cNvPr>
          <p:cNvSpPr/>
          <p:nvPr/>
        </p:nvSpPr>
        <p:spPr>
          <a:xfrm>
            <a:off x="5405283" y="5546270"/>
            <a:ext cx="2340742" cy="34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Jäteveden käsittely</a:t>
            </a:r>
          </a:p>
        </p:txBody>
      </p:sp>
      <p:sp>
        <p:nvSpPr>
          <p:cNvPr id="38" name="Rectangle: Rounded Corners 37">
            <a:extLst>
              <a:ext uri="{FF2B5EF4-FFF2-40B4-BE49-F238E27FC236}">
                <a16:creationId xmlns:a16="http://schemas.microsoft.com/office/drawing/2014/main" id="{B221324A-86A1-4037-9813-639DBBFDEC71}"/>
              </a:ext>
            </a:extLst>
          </p:cNvPr>
          <p:cNvSpPr/>
          <p:nvPr/>
        </p:nvSpPr>
        <p:spPr>
          <a:xfrm>
            <a:off x="123127" y="418672"/>
            <a:ext cx="1495360" cy="133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Saadaan</a:t>
            </a:r>
            <a:r>
              <a:rPr lang="en-US" spc="-50" dirty="0" err="1"/>
              <a:t>k</a:t>
            </a:r>
            <a:r>
              <a:rPr lang="en-US" dirty="0" err="1"/>
              <a:t>o</a:t>
            </a:r>
            <a:r>
              <a:rPr lang="en-US" dirty="0"/>
              <a:t> </a:t>
            </a:r>
            <a:r>
              <a:rPr lang="en-US" spc="-14" dirty="0" err="1"/>
              <a:t>t</a:t>
            </a:r>
            <a:r>
              <a:rPr lang="en-US" dirty="0" err="1"/>
              <a:t>ämä</a:t>
            </a:r>
            <a:r>
              <a:rPr lang="en-US" dirty="0"/>
              <a:t> </a:t>
            </a:r>
            <a:r>
              <a:rPr lang="en-US" spc="-26" dirty="0" err="1"/>
              <a:t>k</a:t>
            </a:r>
            <a:r>
              <a:rPr lang="en-US" dirty="0" err="1"/>
              <a:t>aikki</a:t>
            </a:r>
            <a:r>
              <a:rPr lang="en-US" dirty="0"/>
              <a:t> </a:t>
            </a:r>
            <a:r>
              <a:rPr lang="en-US" dirty="0" err="1"/>
              <a:t>puu</a:t>
            </a:r>
            <a:r>
              <a:rPr lang="en-US" spc="-22" dirty="0" err="1"/>
              <a:t>r</a:t>
            </a:r>
            <a:r>
              <a:rPr lang="en-US" dirty="0" err="1"/>
              <a:t>aa</a:t>
            </a:r>
            <a:r>
              <a:rPr lang="en-US" spc="-28" dirty="0" err="1"/>
              <a:t>k</a:t>
            </a:r>
            <a:r>
              <a:rPr lang="en-US" dirty="0" err="1"/>
              <a:t>a</a:t>
            </a:r>
            <a:r>
              <a:rPr lang="en-US" dirty="0"/>
              <a:t>-</a:t>
            </a:r>
          </a:p>
          <a:p>
            <a:pPr>
              <a:lnSpc>
                <a:spcPts val="2153"/>
              </a:lnSpc>
            </a:pPr>
            <a:r>
              <a:rPr lang="en-US" dirty="0" err="1"/>
              <a:t>ainees</a:t>
            </a:r>
            <a:r>
              <a:rPr lang="en-US" spc="-14" dirty="0" err="1"/>
              <a:t>t</a:t>
            </a:r>
            <a:r>
              <a:rPr lang="en-US" dirty="0" err="1"/>
              <a:t>a</a:t>
            </a:r>
            <a:r>
              <a:rPr lang="en-US" sz="2000" dirty="0"/>
              <a:t>?</a:t>
            </a:r>
          </a:p>
        </p:txBody>
      </p:sp>
      <p:sp>
        <p:nvSpPr>
          <p:cNvPr id="30" name="Thought Bubble: Cloud 29">
            <a:extLst>
              <a:ext uri="{FF2B5EF4-FFF2-40B4-BE49-F238E27FC236}">
                <a16:creationId xmlns:a16="http://schemas.microsoft.com/office/drawing/2014/main" id="{47AFC772-D684-4E55-8E1A-5DD2E8FDD021}"/>
              </a:ext>
            </a:extLst>
          </p:cNvPr>
          <p:cNvSpPr/>
          <p:nvPr/>
        </p:nvSpPr>
        <p:spPr>
          <a:xfrm>
            <a:off x="3907886" y="530698"/>
            <a:ext cx="6373382" cy="41173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endParaRPr lang="fi-FI" sz="1400" dirty="0"/>
          </a:p>
          <a:p>
            <a:r>
              <a:rPr lang="fi-FI" sz="1400" dirty="0"/>
              <a:t>LISÄINFO:</a:t>
            </a:r>
          </a:p>
          <a:p>
            <a:endParaRPr lang="fi-FI" sz="1400" dirty="0"/>
          </a:p>
          <a:p>
            <a:r>
              <a:rPr lang="fi-FI" sz="1400" dirty="0"/>
              <a:t>Neitseellisestä kuidusta valmistettavan kemiallisen massan (saanto n. 50 %) tärkeimpiä sivuvirtoja on esitettynä tässä kuvassa. Prosessista saadaan kiertotalouden mukaisesti ulos sellun (pakkauksen/kuitupohjaisen tuotteen raaka-aineen) lisäksi ulos arvokkaita sivuvirtoja.</a:t>
            </a:r>
          </a:p>
          <a:p>
            <a:endParaRPr lang="fi-FI" sz="1400" dirty="0"/>
          </a:p>
          <a:p>
            <a:r>
              <a:rPr lang="fi-FI" sz="1400" dirty="0"/>
              <a:t>Mekaanisessa massassa (saanto jopa 98 %) kuori otetaan hyötykäyttöön. Muuten puuaines käytetään kokonaisuudessaan massan valmistukseen.</a:t>
            </a:r>
          </a:p>
          <a:p>
            <a:endParaRPr lang="fi-FI" sz="1400" dirty="0"/>
          </a:p>
          <a:p>
            <a:pPr algn="ctr"/>
            <a:endParaRPr lang="fi-FI" dirty="0"/>
          </a:p>
        </p:txBody>
      </p:sp>
      <p:graphicFrame>
        <p:nvGraphicFramePr>
          <p:cNvPr id="13" name="Diagram 12">
            <a:extLst>
              <a:ext uri="{FF2B5EF4-FFF2-40B4-BE49-F238E27FC236}">
                <a16:creationId xmlns:a16="http://schemas.microsoft.com/office/drawing/2014/main" id="{1AA17570-4E7B-4C1B-BED5-6B6D09F97B96}"/>
              </a:ext>
            </a:extLst>
          </p:cNvPr>
          <p:cNvGraphicFramePr/>
          <p:nvPr>
            <p:extLst>
              <p:ext uri="{D42A27DB-BD31-4B8C-83A1-F6EECF244321}">
                <p14:modId xmlns:p14="http://schemas.microsoft.com/office/powerpoint/2010/main" val="379175986"/>
              </p:ext>
            </p:extLst>
          </p:nvPr>
        </p:nvGraphicFramePr>
        <p:xfrm>
          <a:off x="-551568" y="1549105"/>
          <a:ext cx="5718033" cy="398653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37" name="Picture 36">
            <a:hlinkClick r:id="rId23" action="ppaction://hlinksldjump"/>
            <a:extLst>
              <a:ext uri="{FF2B5EF4-FFF2-40B4-BE49-F238E27FC236}">
                <a16:creationId xmlns:a16="http://schemas.microsoft.com/office/drawing/2014/main" id="{44886B33-6BD0-456C-8969-1180E75B23B2}"/>
              </a:ext>
            </a:extLst>
          </p:cNvPr>
          <p:cNvPicPr>
            <a:picLocks noChangeAspect="1"/>
          </p:cNvPicPr>
          <p:nvPr/>
        </p:nvPicPr>
        <p:blipFill>
          <a:blip r:embed="rId24"/>
          <a:stretch>
            <a:fillRect/>
          </a:stretch>
        </p:blipFill>
        <p:spPr>
          <a:xfrm rot="10800000">
            <a:off x="11291688" y="-65834"/>
            <a:ext cx="914479" cy="944962"/>
          </a:xfrm>
          <a:prstGeom prst="rect">
            <a:avLst/>
          </a:prstGeom>
        </p:spPr>
      </p:pic>
    </p:spTree>
    <p:extLst>
      <p:ext uri="{BB962C8B-B14F-4D97-AF65-F5344CB8AC3E}">
        <p14:creationId xmlns:p14="http://schemas.microsoft.com/office/powerpoint/2010/main" val="66960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F6B6B-BBA6-44A3-8A66-F6FDF992BE27}"/>
              </a:ext>
            </a:extLst>
          </p:cNvPr>
          <p:cNvSpPr txBox="1"/>
          <p:nvPr/>
        </p:nvSpPr>
        <p:spPr>
          <a:xfrm>
            <a:off x="964901" y="1480282"/>
            <a:ext cx="461665" cy="3986538"/>
          </a:xfrm>
          <a:prstGeom prst="rect">
            <a:avLst/>
          </a:prstGeom>
          <a:solidFill>
            <a:schemeClr val="bg2"/>
          </a:solidFill>
          <a:ln>
            <a:solidFill>
              <a:schemeClr val="bg2"/>
            </a:solidFill>
          </a:ln>
        </p:spPr>
        <p:txBody>
          <a:bodyPr vert="vert" wrap="square" rtlCol="0">
            <a:spAutoFit/>
          </a:bodyPr>
          <a:lstStyle/>
          <a:p>
            <a:pPr algn="ctr"/>
            <a:r>
              <a:rPr lang="fi-FI" dirty="0"/>
              <a:t>Sellun valmistus</a:t>
            </a:r>
          </a:p>
        </p:txBody>
      </p:sp>
      <p:sp>
        <p:nvSpPr>
          <p:cNvPr id="36" name="Arrow: Right 35">
            <a:extLst>
              <a:ext uri="{FF2B5EF4-FFF2-40B4-BE49-F238E27FC236}">
                <a16:creationId xmlns:a16="http://schemas.microsoft.com/office/drawing/2014/main" id="{D39DB652-80F6-4F7F-92B2-F0A29877C271}"/>
              </a:ext>
            </a:extLst>
          </p:cNvPr>
          <p:cNvSpPr/>
          <p:nvPr/>
        </p:nvSpPr>
        <p:spPr>
          <a:xfrm>
            <a:off x="7247988" y="5436773"/>
            <a:ext cx="253377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lannoitteet</a:t>
            </a:r>
          </a:p>
        </p:txBody>
      </p:sp>
      <p:sp>
        <p:nvSpPr>
          <p:cNvPr id="33" name="Arrow: Right 32">
            <a:extLst>
              <a:ext uri="{FF2B5EF4-FFF2-40B4-BE49-F238E27FC236}">
                <a16:creationId xmlns:a16="http://schemas.microsoft.com/office/drawing/2014/main" id="{1E9C59A9-1E77-41BB-B0E4-996C281B8AF9}"/>
              </a:ext>
            </a:extLst>
          </p:cNvPr>
          <p:cNvSpPr/>
          <p:nvPr/>
        </p:nvSpPr>
        <p:spPr>
          <a:xfrm>
            <a:off x="5966512" y="3379484"/>
            <a:ext cx="3800049" cy="60644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Sähkö, lämpö</a:t>
            </a:r>
          </a:p>
        </p:txBody>
      </p:sp>
      <p:sp>
        <p:nvSpPr>
          <p:cNvPr id="32" name="Arrow: Right 31">
            <a:extLst>
              <a:ext uri="{FF2B5EF4-FFF2-40B4-BE49-F238E27FC236}">
                <a16:creationId xmlns:a16="http://schemas.microsoft.com/office/drawing/2014/main" id="{01B0DFCD-FEDB-45F8-96EC-1E6FD8AC09DF}"/>
              </a:ext>
            </a:extLst>
          </p:cNvPr>
          <p:cNvSpPr/>
          <p:nvPr/>
        </p:nvSpPr>
        <p:spPr>
          <a:xfrm>
            <a:off x="5907027" y="2806184"/>
            <a:ext cx="385953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sakka, tuhka</a:t>
            </a:r>
          </a:p>
        </p:txBody>
      </p:sp>
      <p:sp>
        <p:nvSpPr>
          <p:cNvPr id="2" name="Arrow: Right 1">
            <a:extLst>
              <a:ext uri="{FF2B5EF4-FFF2-40B4-BE49-F238E27FC236}">
                <a16:creationId xmlns:a16="http://schemas.microsoft.com/office/drawing/2014/main" id="{2F463514-D1F6-4D2A-BE97-7BBBD8573F7E}"/>
              </a:ext>
            </a:extLst>
          </p:cNvPr>
          <p:cNvSpPr/>
          <p:nvPr/>
        </p:nvSpPr>
        <p:spPr>
          <a:xfrm>
            <a:off x="5559807" y="1101869"/>
            <a:ext cx="4207387" cy="823166"/>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mäntyöljy, tärpätti, metanoli</a:t>
            </a:r>
          </a:p>
        </p:txBody>
      </p:sp>
      <p:sp>
        <p:nvSpPr>
          <p:cNvPr id="31" name="Arrow: Right 30">
            <a:extLst>
              <a:ext uri="{FF2B5EF4-FFF2-40B4-BE49-F238E27FC236}">
                <a16:creationId xmlns:a16="http://schemas.microsoft.com/office/drawing/2014/main" id="{DDD0CAD6-BCCD-400A-B201-37FDDE0BA331}"/>
              </a:ext>
            </a:extLst>
          </p:cNvPr>
          <p:cNvSpPr/>
          <p:nvPr/>
        </p:nvSpPr>
        <p:spPr>
          <a:xfrm>
            <a:off x="3013733" y="465835"/>
            <a:ext cx="6752828" cy="506684"/>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puun kuori </a:t>
            </a:r>
          </a:p>
        </p:txBody>
      </p:sp>
      <p:sp>
        <p:nvSpPr>
          <p:cNvPr id="28" name="Arrow: Right 27">
            <a:extLst>
              <a:ext uri="{FF2B5EF4-FFF2-40B4-BE49-F238E27FC236}">
                <a16:creationId xmlns:a16="http://schemas.microsoft.com/office/drawing/2014/main" id="{0D6051FD-12B7-4EDE-9B73-921D1888EC98}"/>
              </a:ext>
            </a:extLst>
          </p:cNvPr>
          <p:cNvSpPr/>
          <p:nvPr/>
        </p:nvSpPr>
        <p:spPr>
          <a:xfrm>
            <a:off x="2832699" y="1854911"/>
            <a:ext cx="6888554" cy="503862"/>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ligniinin erotus</a:t>
            </a:r>
          </a:p>
        </p:txBody>
      </p:sp>
      <p:sp>
        <p:nvSpPr>
          <p:cNvPr id="27" name="Arrow: Circular 26">
            <a:extLst>
              <a:ext uri="{FF2B5EF4-FFF2-40B4-BE49-F238E27FC236}">
                <a16:creationId xmlns:a16="http://schemas.microsoft.com/office/drawing/2014/main" id="{E3793190-493C-4BDE-B03A-377816C66C62}"/>
              </a:ext>
            </a:extLst>
          </p:cNvPr>
          <p:cNvSpPr/>
          <p:nvPr/>
        </p:nvSpPr>
        <p:spPr>
          <a:xfrm rot="14250248" flipH="1" flipV="1">
            <a:off x="2493981" y="598926"/>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graphicFrame>
        <p:nvGraphicFramePr>
          <p:cNvPr id="7" name="Diagram 6">
            <a:extLst>
              <a:ext uri="{FF2B5EF4-FFF2-40B4-BE49-F238E27FC236}">
                <a16:creationId xmlns:a16="http://schemas.microsoft.com/office/drawing/2014/main" id="{DCED9F62-EC79-4AFC-91E7-76D974A59E71}"/>
              </a:ext>
            </a:extLst>
          </p:cNvPr>
          <p:cNvGraphicFramePr/>
          <p:nvPr/>
        </p:nvGraphicFramePr>
        <p:xfrm>
          <a:off x="3030930" y="3218142"/>
          <a:ext cx="4557486" cy="30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1AA17570-4E7B-4C1B-BED5-6B6D09F97B96}"/>
              </a:ext>
            </a:extLst>
          </p:cNvPr>
          <p:cNvGraphicFramePr/>
          <p:nvPr/>
        </p:nvGraphicFramePr>
        <p:xfrm>
          <a:off x="-551568" y="1549105"/>
          <a:ext cx="5718033" cy="3986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Arrow: Circular 24">
            <a:extLst>
              <a:ext uri="{FF2B5EF4-FFF2-40B4-BE49-F238E27FC236}">
                <a16:creationId xmlns:a16="http://schemas.microsoft.com/office/drawing/2014/main" id="{9B901C70-7D4C-49BC-9CA9-6C2C26AD7DB9}"/>
              </a:ext>
            </a:extLst>
          </p:cNvPr>
          <p:cNvSpPr/>
          <p:nvPr/>
        </p:nvSpPr>
        <p:spPr>
          <a:xfrm rot="19014910" flipH="1">
            <a:off x="2163255" y="1291148"/>
            <a:ext cx="3013090" cy="261860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4" name="Footer Placeholder 3">
            <a:extLst>
              <a:ext uri="{FF2B5EF4-FFF2-40B4-BE49-F238E27FC236}">
                <a16:creationId xmlns:a16="http://schemas.microsoft.com/office/drawing/2014/main" id="{EC2C888D-7E29-4749-BF6C-84593FD96EDD}"/>
              </a:ext>
            </a:extLst>
          </p:cNvPr>
          <p:cNvSpPr>
            <a:spLocks noGrp="1"/>
          </p:cNvSpPr>
          <p:nvPr>
            <p:ph type="ftr" sz="quarter" idx="11"/>
          </p:nvPr>
        </p:nvSpPr>
        <p:spPr/>
        <p:txBody>
          <a:bodyPr/>
          <a:lstStyle/>
          <a:p>
            <a:r>
              <a:rPr lang="fi-FI"/>
              <a:t>kiertotalousamk.fi</a:t>
            </a:r>
          </a:p>
        </p:txBody>
      </p:sp>
      <p:graphicFrame>
        <p:nvGraphicFramePr>
          <p:cNvPr id="6" name="Diagram 5">
            <a:extLst>
              <a:ext uri="{FF2B5EF4-FFF2-40B4-BE49-F238E27FC236}">
                <a16:creationId xmlns:a16="http://schemas.microsoft.com/office/drawing/2014/main" id="{E77BE913-C62F-4E59-887E-31BBC2342D6E}"/>
              </a:ext>
            </a:extLst>
          </p:cNvPr>
          <p:cNvGraphicFramePr/>
          <p:nvPr/>
        </p:nvGraphicFramePr>
        <p:xfrm>
          <a:off x="3385686" y="1115783"/>
          <a:ext cx="4557486" cy="30903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9" name="Picture 18">
            <a:extLst>
              <a:ext uri="{FF2B5EF4-FFF2-40B4-BE49-F238E27FC236}">
                <a16:creationId xmlns:a16="http://schemas.microsoft.com/office/drawing/2014/main" id="{1490F1D2-499F-4850-AEAD-0697A98DFFF3}"/>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09673" y="1069824"/>
            <a:ext cx="597355" cy="725441"/>
          </a:xfrm>
          <a:prstGeom prst="rect">
            <a:avLst/>
          </a:prstGeom>
        </p:spPr>
      </p:pic>
      <p:pic>
        <p:nvPicPr>
          <p:cNvPr id="21" name="Picture 20">
            <a:extLst>
              <a:ext uri="{FF2B5EF4-FFF2-40B4-BE49-F238E27FC236}">
                <a16:creationId xmlns:a16="http://schemas.microsoft.com/office/drawing/2014/main" id="{7F8D720E-0063-48B7-8E95-9E40E7F3FCA2}"/>
              </a:ext>
            </a:extLst>
          </p:cNvPr>
          <p:cNvPicPr>
            <a:picLocks noChangeAspect="1"/>
          </p:cNvPicPr>
          <p:nvPr/>
        </p:nvPicPr>
        <p:blipFill>
          <a:blip r:embed="rId20" cstate="print">
            <a:duotone>
              <a:prstClr val="black"/>
              <a:srgbClr val="FFFFE5">
                <a:tint val="45000"/>
                <a:satMod val="400000"/>
              </a:srgb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9922" y="2298228"/>
            <a:ext cx="597355" cy="725441"/>
          </a:xfrm>
          <a:prstGeom prst="rect">
            <a:avLst/>
          </a:prstGeom>
        </p:spPr>
      </p:pic>
      <p:pic>
        <p:nvPicPr>
          <p:cNvPr id="26" name="Picture 25">
            <a:extLst>
              <a:ext uri="{FF2B5EF4-FFF2-40B4-BE49-F238E27FC236}">
                <a16:creationId xmlns:a16="http://schemas.microsoft.com/office/drawing/2014/main" id="{2F217F67-FEB8-4372-BCE4-2F3BA1F2BBC8}"/>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1099" y="2163694"/>
            <a:ext cx="597355" cy="725441"/>
          </a:xfrm>
          <a:prstGeom prst="rect">
            <a:avLst/>
          </a:prstGeom>
        </p:spPr>
      </p:pic>
      <p:sp>
        <p:nvSpPr>
          <p:cNvPr id="29" name="Arrow: Circular 28">
            <a:extLst>
              <a:ext uri="{FF2B5EF4-FFF2-40B4-BE49-F238E27FC236}">
                <a16:creationId xmlns:a16="http://schemas.microsoft.com/office/drawing/2014/main" id="{D87A81F4-D709-4478-895E-A046174D524B}"/>
              </a:ext>
            </a:extLst>
          </p:cNvPr>
          <p:cNvSpPr/>
          <p:nvPr/>
        </p:nvSpPr>
        <p:spPr>
          <a:xfrm>
            <a:off x="2878640" y="3110894"/>
            <a:ext cx="2917274" cy="2917274"/>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pic>
        <p:nvPicPr>
          <p:cNvPr id="23" name="Picture 22">
            <a:extLst>
              <a:ext uri="{FF2B5EF4-FFF2-40B4-BE49-F238E27FC236}">
                <a16:creationId xmlns:a16="http://schemas.microsoft.com/office/drawing/2014/main" id="{540B32B0-71A9-4FEA-96F1-8796F14577C2}"/>
              </a:ext>
            </a:extLst>
          </p:cNvPr>
          <p:cNvPicPr>
            <a:picLocks noChangeAspect="1"/>
          </p:cNvPicPr>
          <p:nvPr/>
        </p:nvPicPr>
        <p:blipFill>
          <a:blip r:embed="rId21" cstate="print">
            <a:duotone>
              <a:prstClr val="black"/>
              <a:schemeClr val="accent6">
                <a:tint val="45000"/>
                <a:satMod val="400000"/>
              </a:schemeClr>
            </a:duotone>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8299" y="3587923"/>
            <a:ext cx="597355" cy="725441"/>
          </a:xfrm>
          <a:prstGeom prst="rect">
            <a:avLst/>
          </a:prstGeom>
        </p:spPr>
      </p:pic>
      <p:pic>
        <p:nvPicPr>
          <p:cNvPr id="24" name="Picture 23">
            <a:extLst>
              <a:ext uri="{FF2B5EF4-FFF2-40B4-BE49-F238E27FC236}">
                <a16:creationId xmlns:a16="http://schemas.microsoft.com/office/drawing/2014/main" id="{8BA747EB-57D2-4A4D-9573-E0B474C8E13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63606" r="69289"/>
          <a:stretch/>
        </p:blipFill>
        <p:spPr>
          <a:xfrm>
            <a:off x="1914445" y="406647"/>
            <a:ext cx="1315533" cy="1169233"/>
          </a:xfrm>
          <a:prstGeom prst="ellipse">
            <a:avLst/>
          </a:prstGeom>
        </p:spPr>
      </p:pic>
      <p:sp>
        <p:nvSpPr>
          <p:cNvPr id="20" name="Arrow: Circular 19">
            <a:extLst>
              <a:ext uri="{FF2B5EF4-FFF2-40B4-BE49-F238E27FC236}">
                <a16:creationId xmlns:a16="http://schemas.microsoft.com/office/drawing/2014/main" id="{C4605262-9DCA-4649-A8CD-BCE5B141B4DC}"/>
              </a:ext>
            </a:extLst>
          </p:cNvPr>
          <p:cNvSpPr/>
          <p:nvPr/>
        </p:nvSpPr>
        <p:spPr>
          <a:xfrm rot="6894485">
            <a:off x="4934764" y="1523279"/>
            <a:ext cx="3439126" cy="3317682"/>
          </a:xfrm>
          <a:prstGeom prst="circularArrow">
            <a:avLst>
              <a:gd name="adj1" fmla="val 5085"/>
              <a:gd name="adj2" fmla="val 327528"/>
              <a:gd name="adj3" fmla="val 21272472"/>
              <a:gd name="adj4" fmla="val 16200000"/>
              <a:gd name="adj5" fmla="val 5932"/>
            </a:avLst>
          </a:prstGeom>
          <a:solidFill>
            <a:schemeClr val="accent6">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34" name="TextBox 33">
            <a:extLst>
              <a:ext uri="{FF2B5EF4-FFF2-40B4-BE49-F238E27FC236}">
                <a16:creationId xmlns:a16="http://schemas.microsoft.com/office/drawing/2014/main" id="{1D9A3564-4FCA-49D5-BA49-6CCE1707666D}"/>
              </a:ext>
            </a:extLst>
          </p:cNvPr>
          <p:cNvSpPr txBox="1"/>
          <p:nvPr/>
        </p:nvSpPr>
        <p:spPr>
          <a:xfrm>
            <a:off x="9893508" y="218582"/>
            <a:ext cx="2206007" cy="6540252"/>
          </a:xfrm>
          <a:prstGeom prst="rect">
            <a:avLst/>
          </a:prstGeom>
          <a:solidFill>
            <a:schemeClr val="accent6">
              <a:lumMod val="20000"/>
              <a:lumOff val="80000"/>
            </a:schemeClr>
          </a:solidFill>
        </p:spPr>
        <p:txBody>
          <a:bodyPr wrap="square" rtlCol="0">
            <a:spAutoFit/>
          </a:bodyPr>
          <a:lstStyle/>
          <a:p>
            <a:r>
              <a:rPr lang="fi-FI" sz="1200" dirty="0"/>
              <a:t>Kuori energiaksi</a:t>
            </a:r>
          </a:p>
          <a:p>
            <a:pPr marL="171450" indent="-171450">
              <a:buFont typeface="Arial" panose="020B0604020202020204" pitchFamily="34" charset="0"/>
              <a:buChar char="•"/>
            </a:pPr>
            <a:r>
              <a:rPr lang="fi-FI" sz="1200" dirty="0"/>
              <a:t>Tuotekaasua, biopolttoaineita maisemointiin, lääke,- kosmetiikka- ja elintarviketeollisuus, metalliteollisuudessa fossiilihiilen korvaus</a:t>
            </a:r>
          </a:p>
          <a:p>
            <a:endParaRPr lang="fi-FI" sz="1200" dirty="0"/>
          </a:p>
          <a:p>
            <a:r>
              <a:rPr lang="fi-FI" sz="1200" dirty="0"/>
              <a:t>Mäntyöljy</a:t>
            </a:r>
          </a:p>
          <a:p>
            <a:pPr marL="171450" indent="-171450">
              <a:buFont typeface="Arial" panose="020B0604020202020204" pitchFamily="34" charset="0"/>
              <a:buChar char="•"/>
            </a:pPr>
            <a:r>
              <a:rPr lang="fi-FI" sz="1200" dirty="0"/>
              <a:t>Biopolttoaineet, biodiesel</a:t>
            </a:r>
          </a:p>
          <a:p>
            <a:pPr marL="171450" indent="-171450">
              <a:buFont typeface="Arial" panose="020B0604020202020204" pitchFamily="34" charset="0"/>
              <a:buChar char="•"/>
            </a:pPr>
            <a:r>
              <a:rPr lang="fi-FI" sz="1200" dirty="0"/>
              <a:t>Saippuat, puhdistusaineet</a:t>
            </a:r>
          </a:p>
          <a:p>
            <a:pPr marL="171450" indent="-171450">
              <a:buFont typeface="Arial" panose="020B0604020202020204" pitchFamily="34" charset="0"/>
              <a:buChar char="•"/>
            </a:pPr>
            <a:r>
              <a:rPr lang="fi-FI" sz="1200" dirty="0"/>
              <a:t>Kemikaalit</a:t>
            </a:r>
          </a:p>
          <a:p>
            <a:pPr marL="171450" indent="-171450">
              <a:buFont typeface="Arial" panose="020B0604020202020204" pitchFamily="34" charset="0"/>
              <a:buChar char="•"/>
            </a:pPr>
            <a:r>
              <a:rPr lang="fi-FI" sz="1200" dirty="0"/>
              <a:t>Voiteluaineet</a:t>
            </a:r>
          </a:p>
          <a:p>
            <a:pPr marL="171450" indent="-171450">
              <a:buFont typeface="Arial" panose="020B0604020202020204" pitchFamily="34" charset="0"/>
              <a:buChar char="•"/>
            </a:pPr>
            <a:endParaRPr lang="fi-FI" sz="1200" dirty="0"/>
          </a:p>
          <a:p>
            <a:r>
              <a:rPr lang="fi-FI" sz="1200" dirty="0"/>
              <a:t>Tärpätti</a:t>
            </a:r>
          </a:p>
          <a:p>
            <a:pPr marL="171450" indent="-171450">
              <a:buFont typeface="Arial" panose="020B0604020202020204" pitchFamily="34" charset="0"/>
              <a:buChar char="•"/>
            </a:pPr>
            <a:r>
              <a:rPr lang="fi-FI" sz="1200" dirty="0"/>
              <a:t>Liima-aineet, päällystysaineet</a:t>
            </a:r>
          </a:p>
          <a:p>
            <a:pPr marL="171450" indent="-171450">
              <a:buFont typeface="Arial" panose="020B0604020202020204" pitchFamily="34" charset="0"/>
              <a:buChar char="•"/>
            </a:pPr>
            <a:r>
              <a:rPr lang="fi-FI" sz="1200" dirty="0"/>
              <a:t>Mausteet, hajusteet</a:t>
            </a:r>
          </a:p>
          <a:p>
            <a:pPr marL="171450" indent="-171450">
              <a:buFont typeface="Arial" panose="020B0604020202020204" pitchFamily="34" charset="0"/>
              <a:buChar char="•"/>
            </a:pPr>
            <a:r>
              <a:rPr lang="fi-FI" sz="1200" dirty="0"/>
              <a:t>Hyönteismyrkyt, voiteluaineet</a:t>
            </a:r>
          </a:p>
          <a:p>
            <a:pPr marL="171450" indent="-171450">
              <a:buFont typeface="Arial" panose="020B0604020202020204" pitchFamily="34" charset="0"/>
              <a:buChar char="•"/>
            </a:pPr>
            <a:r>
              <a:rPr lang="fi-FI" sz="1200" dirty="0"/>
              <a:t>Vitamiinit, kemikaalit</a:t>
            </a:r>
          </a:p>
          <a:p>
            <a:endParaRPr lang="fi-FI" sz="1200" dirty="0"/>
          </a:p>
          <a:p>
            <a:endParaRPr lang="fi-FI" sz="1200" dirty="0"/>
          </a:p>
          <a:p>
            <a:r>
              <a:rPr lang="fi-FI" sz="1200" dirty="0"/>
              <a:t>Ligniinin erotus</a:t>
            </a:r>
          </a:p>
          <a:p>
            <a:endParaRPr lang="fi-FI" sz="1200" dirty="0"/>
          </a:p>
          <a:p>
            <a:endParaRPr lang="fi-FI" sz="1200" dirty="0"/>
          </a:p>
          <a:p>
            <a:r>
              <a:rPr lang="fi-FI" sz="1200" dirty="0"/>
              <a:t>Bioenergia</a:t>
            </a:r>
          </a:p>
          <a:p>
            <a:r>
              <a:rPr lang="fi-FI" sz="1200" dirty="0"/>
              <a:t>(Sähkö, lämpö)</a:t>
            </a:r>
          </a:p>
          <a:p>
            <a:endParaRPr lang="fi-FI" sz="1200" dirty="0"/>
          </a:p>
          <a:p>
            <a:r>
              <a:rPr lang="fi-FI" sz="1200" dirty="0"/>
              <a:t>Sakka, Tuhka –lannoitteet</a:t>
            </a:r>
          </a:p>
          <a:p>
            <a:endParaRPr lang="fi-FI" sz="1200" dirty="0"/>
          </a:p>
          <a:p>
            <a:endParaRPr lang="fi-FI" sz="1200" dirty="0"/>
          </a:p>
          <a:p>
            <a:endParaRPr lang="fi-FI" sz="1200" dirty="0"/>
          </a:p>
          <a:p>
            <a:endParaRPr lang="fi-FI" sz="1200" dirty="0"/>
          </a:p>
          <a:p>
            <a:endParaRPr lang="fi-FI" sz="1200" dirty="0"/>
          </a:p>
          <a:p>
            <a:endParaRPr lang="fi-FI" sz="1100" dirty="0"/>
          </a:p>
        </p:txBody>
      </p:sp>
      <p:sp>
        <p:nvSpPr>
          <p:cNvPr id="5" name="Rectangle 4">
            <a:extLst>
              <a:ext uri="{FF2B5EF4-FFF2-40B4-BE49-F238E27FC236}">
                <a16:creationId xmlns:a16="http://schemas.microsoft.com/office/drawing/2014/main" id="{D8AE412B-40C1-405A-937A-C2319F0D5EF7}"/>
              </a:ext>
            </a:extLst>
          </p:cNvPr>
          <p:cNvSpPr/>
          <p:nvPr/>
        </p:nvSpPr>
        <p:spPr>
          <a:xfrm>
            <a:off x="2057400" y="6170068"/>
            <a:ext cx="6096000" cy="646331"/>
          </a:xfrm>
          <a:prstGeom prst="rect">
            <a:avLst/>
          </a:prstGeom>
        </p:spPr>
        <p:txBody>
          <a:bodyPr>
            <a:spAutoFit/>
          </a:bodyPr>
          <a:lstStyle/>
          <a:p>
            <a:r>
              <a:rPr lang="fi-FI" sz="1200" dirty="0"/>
              <a:t>Paperi</a:t>
            </a:r>
          </a:p>
          <a:p>
            <a:r>
              <a:rPr lang="fi-FI" sz="1200" dirty="0"/>
              <a:t>Tekstiilikuidut</a:t>
            </a:r>
          </a:p>
          <a:p>
            <a:r>
              <a:rPr lang="fi-FI" sz="1200" dirty="0"/>
              <a:t>Biokomposiitit</a:t>
            </a:r>
          </a:p>
        </p:txBody>
      </p:sp>
      <p:sp>
        <p:nvSpPr>
          <p:cNvPr id="35" name="Title 14">
            <a:extLst>
              <a:ext uri="{FF2B5EF4-FFF2-40B4-BE49-F238E27FC236}">
                <a16:creationId xmlns:a16="http://schemas.microsoft.com/office/drawing/2014/main" id="{3D05C215-3DD8-4944-BB11-8B8F47050318}"/>
              </a:ext>
            </a:extLst>
          </p:cNvPr>
          <p:cNvSpPr>
            <a:spLocks noGrp="1"/>
          </p:cNvSpPr>
          <p:nvPr>
            <p:ph type="title"/>
          </p:nvPr>
        </p:nvSpPr>
        <p:spPr>
          <a:xfrm>
            <a:off x="1426566" y="100794"/>
            <a:ext cx="13018086" cy="350344"/>
          </a:xfrm>
        </p:spPr>
        <p:txBody>
          <a:bodyPr>
            <a:normAutofit/>
          </a:bodyPr>
          <a:lstStyle/>
          <a:p>
            <a:r>
              <a:rPr lang="fi-FI" sz="1400" dirty="0"/>
              <a:t>Sellun  valmistuksen sivuvirrat 	    Resurssitehokkuus, hukan minimointi	Jätteestä raaka-aineeksi</a:t>
            </a:r>
          </a:p>
        </p:txBody>
      </p:sp>
      <p:sp>
        <p:nvSpPr>
          <p:cNvPr id="8" name="Rectangle 7">
            <a:extLst>
              <a:ext uri="{FF2B5EF4-FFF2-40B4-BE49-F238E27FC236}">
                <a16:creationId xmlns:a16="http://schemas.microsoft.com/office/drawing/2014/main" id="{285242B0-3BB6-46A8-AA57-A0D4FEB62B12}"/>
              </a:ext>
            </a:extLst>
          </p:cNvPr>
          <p:cNvSpPr/>
          <p:nvPr/>
        </p:nvSpPr>
        <p:spPr>
          <a:xfrm>
            <a:off x="5405283" y="5546270"/>
            <a:ext cx="2340742" cy="34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Jäteveden käsittely</a:t>
            </a:r>
          </a:p>
        </p:txBody>
      </p:sp>
      <p:sp>
        <p:nvSpPr>
          <p:cNvPr id="38" name="Rectangle: Rounded Corners 37">
            <a:extLst>
              <a:ext uri="{FF2B5EF4-FFF2-40B4-BE49-F238E27FC236}">
                <a16:creationId xmlns:a16="http://schemas.microsoft.com/office/drawing/2014/main" id="{B221324A-86A1-4037-9813-639DBBFDEC71}"/>
              </a:ext>
            </a:extLst>
          </p:cNvPr>
          <p:cNvSpPr/>
          <p:nvPr/>
        </p:nvSpPr>
        <p:spPr>
          <a:xfrm>
            <a:off x="123127" y="418672"/>
            <a:ext cx="1495360" cy="133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Saadaan</a:t>
            </a:r>
            <a:r>
              <a:rPr lang="en-US" spc="-50" dirty="0" err="1"/>
              <a:t>k</a:t>
            </a:r>
            <a:r>
              <a:rPr lang="en-US" dirty="0" err="1"/>
              <a:t>o</a:t>
            </a:r>
            <a:r>
              <a:rPr lang="en-US" dirty="0"/>
              <a:t> </a:t>
            </a:r>
            <a:r>
              <a:rPr lang="en-US" spc="-14" dirty="0" err="1"/>
              <a:t>t</a:t>
            </a:r>
            <a:r>
              <a:rPr lang="en-US" dirty="0" err="1"/>
              <a:t>ämä</a:t>
            </a:r>
            <a:r>
              <a:rPr lang="en-US" dirty="0"/>
              <a:t> </a:t>
            </a:r>
            <a:r>
              <a:rPr lang="en-US" spc="-26" dirty="0" err="1"/>
              <a:t>k</a:t>
            </a:r>
            <a:r>
              <a:rPr lang="en-US" dirty="0" err="1"/>
              <a:t>aikki</a:t>
            </a:r>
            <a:r>
              <a:rPr lang="en-US" dirty="0"/>
              <a:t> </a:t>
            </a:r>
            <a:r>
              <a:rPr lang="en-US" dirty="0" err="1"/>
              <a:t>puu</a:t>
            </a:r>
            <a:r>
              <a:rPr lang="en-US" spc="-22" dirty="0" err="1"/>
              <a:t>r</a:t>
            </a:r>
            <a:r>
              <a:rPr lang="en-US" dirty="0" err="1"/>
              <a:t>aa</a:t>
            </a:r>
            <a:r>
              <a:rPr lang="en-US" spc="-28" dirty="0" err="1"/>
              <a:t>k</a:t>
            </a:r>
            <a:r>
              <a:rPr lang="en-US" dirty="0" err="1"/>
              <a:t>a</a:t>
            </a:r>
            <a:r>
              <a:rPr lang="en-US" dirty="0"/>
              <a:t>-</a:t>
            </a:r>
          </a:p>
          <a:p>
            <a:pPr>
              <a:lnSpc>
                <a:spcPts val="2153"/>
              </a:lnSpc>
            </a:pPr>
            <a:r>
              <a:rPr lang="en-US" dirty="0" err="1"/>
              <a:t>ainees</a:t>
            </a:r>
            <a:r>
              <a:rPr lang="en-US" spc="-14" dirty="0" err="1"/>
              <a:t>t</a:t>
            </a:r>
            <a:r>
              <a:rPr lang="en-US" dirty="0" err="1"/>
              <a:t>a</a:t>
            </a:r>
            <a:r>
              <a:rPr lang="en-US" sz="2000" dirty="0"/>
              <a:t>?</a:t>
            </a:r>
          </a:p>
        </p:txBody>
      </p:sp>
    </p:spTree>
    <p:extLst>
      <p:ext uri="{BB962C8B-B14F-4D97-AF65-F5344CB8AC3E}">
        <p14:creationId xmlns:p14="http://schemas.microsoft.com/office/powerpoint/2010/main" val="238378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Kuidun matka pakkauksesta pakkaukseksi</a:t>
            </a:r>
          </a:p>
        </p:txBody>
      </p:sp>
      <p:sp>
        <p:nvSpPr>
          <p:cNvPr id="3" name="Sisällön paikkamerkki 2"/>
          <p:cNvSpPr>
            <a:spLocks noGrp="1"/>
          </p:cNvSpPr>
          <p:nvPr>
            <p:ph idx="1"/>
          </p:nvPr>
        </p:nvSpPr>
        <p:spPr>
          <a:xfrm>
            <a:off x="838200" y="1825625"/>
            <a:ext cx="10515600" cy="4161289"/>
          </a:xfrm>
        </p:spPr>
        <p:txBody>
          <a:bodyPr/>
          <a:lstStyle/>
          <a:p>
            <a:pPr marL="0" indent="0">
              <a:buNone/>
            </a:pPr>
            <a:r>
              <a:rPr lang="fi-FI" dirty="0"/>
              <a:t>2 op:n kokonaisuus kuitupohjaisten tuotteiden ja pakkausten kierroista metsästä teollisuuden, kaupan ja kuluttajien kautta takaisin kiertoon</a:t>
            </a:r>
          </a:p>
          <a:p>
            <a:pPr marL="0" indent="0">
              <a:buNone/>
            </a:pPr>
            <a:endParaRPr lang="fi-FI" dirty="0"/>
          </a:p>
          <a:p>
            <a:pPr marL="0" indent="0">
              <a:buNone/>
            </a:pPr>
            <a:r>
              <a:rPr lang="fi-FI" dirty="0"/>
              <a:t>Nina Kukkasniemi (TAMK)</a:t>
            </a:r>
          </a:p>
          <a:p>
            <a:pPr marL="0" indent="0">
              <a:buNone/>
            </a:pPr>
            <a:r>
              <a:rPr lang="fi-FI" dirty="0" err="1"/>
              <a:t>KiertotalousAMK</a:t>
            </a:r>
            <a:endParaRPr lang="fi-FI" dirty="0"/>
          </a:p>
          <a:p>
            <a:pPr marL="0" indent="0">
              <a:buNone/>
            </a:pPr>
            <a:r>
              <a:rPr lang="fi-FI" dirty="0"/>
              <a:t>https://kiertotalousamk.turkuamk.fi/opintojaksot/</a:t>
            </a:r>
          </a:p>
        </p:txBody>
      </p:sp>
      <p:sp>
        <p:nvSpPr>
          <p:cNvPr id="4" name="Alatunnisteen paikkamerkki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Tree>
    <p:extLst>
      <p:ext uri="{BB962C8B-B14F-4D97-AF65-F5344CB8AC3E}">
        <p14:creationId xmlns:p14="http://schemas.microsoft.com/office/powerpoint/2010/main" val="1928115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9500D8-711F-4BD3-9802-E34A6200D2D6}"/>
              </a:ext>
            </a:extLst>
          </p:cNvPr>
          <p:cNvPicPr>
            <a:picLocks noChangeAspect="1"/>
          </p:cNvPicPr>
          <p:nvPr/>
        </p:nvPicPr>
        <p:blipFill>
          <a:blip r:embed="rId3"/>
          <a:stretch>
            <a:fillRect/>
          </a:stretch>
        </p:blipFill>
        <p:spPr>
          <a:xfrm>
            <a:off x="0" y="4324350"/>
            <a:ext cx="12192000" cy="1163530"/>
          </a:xfrm>
          <a:prstGeom prst="rect">
            <a:avLst/>
          </a:prstGeom>
        </p:spPr>
      </p:pic>
      <p:pic>
        <p:nvPicPr>
          <p:cNvPr id="19" name="Kuva 48" descr="Nuoliympyrä">
            <a:extLst>
              <a:ext uri="{FF2B5EF4-FFF2-40B4-BE49-F238E27FC236}">
                <a16:creationId xmlns:a16="http://schemas.microsoft.com/office/drawing/2014/main" id="{092AE483-47AA-4766-9D55-E9217C9E2F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3423" y="-195163"/>
            <a:ext cx="7979877" cy="6912195"/>
          </a:xfrm>
          <a:prstGeom prst="rect">
            <a:avLst/>
          </a:prstGeom>
        </p:spPr>
      </p:pic>
      <p:sp>
        <p:nvSpPr>
          <p:cNvPr id="9" name="Title 8">
            <a:extLst>
              <a:ext uri="{FF2B5EF4-FFF2-40B4-BE49-F238E27FC236}">
                <a16:creationId xmlns:a16="http://schemas.microsoft.com/office/drawing/2014/main" id="{3BA355A8-BA58-4EBC-A20B-A569B3C0DD9D}"/>
              </a:ext>
            </a:extLst>
          </p:cNvPr>
          <p:cNvSpPr>
            <a:spLocks noGrp="1"/>
          </p:cNvSpPr>
          <p:nvPr>
            <p:ph type="title"/>
          </p:nvPr>
        </p:nvSpPr>
        <p:spPr/>
        <p:txBody>
          <a:bodyPr>
            <a:normAutofit/>
          </a:bodyPr>
          <a:lstStyle/>
          <a:p>
            <a:r>
              <a:rPr lang="fi-FI" dirty="0"/>
              <a:t>Pääasialliset kuituraaka-aineet</a:t>
            </a:r>
          </a:p>
        </p:txBody>
      </p:sp>
      <p:sp>
        <p:nvSpPr>
          <p:cNvPr id="17" name="Content Placeholder 16">
            <a:extLst>
              <a:ext uri="{FF2B5EF4-FFF2-40B4-BE49-F238E27FC236}">
                <a16:creationId xmlns:a16="http://schemas.microsoft.com/office/drawing/2014/main" id="{2C540CDB-BBA9-45BF-9CBC-04095D7ADB8E}"/>
              </a:ext>
            </a:extLst>
          </p:cNvPr>
          <p:cNvSpPr>
            <a:spLocks noGrp="1"/>
          </p:cNvSpPr>
          <p:nvPr>
            <p:ph sz="half" idx="1"/>
          </p:nvPr>
        </p:nvSpPr>
        <p:spPr/>
        <p:txBody>
          <a:bodyPr/>
          <a:lstStyle/>
          <a:p>
            <a:r>
              <a:rPr lang="fi-FI" dirty="0"/>
              <a:t>Kuitupuu, ensikuitu</a:t>
            </a:r>
          </a:p>
          <a:p>
            <a:pPr lvl="1"/>
            <a:r>
              <a:rPr lang="fi-FI" dirty="0"/>
              <a:t>Mäntykuitu</a:t>
            </a:r>
          </a:p>
          <a:p>
            <a:pPr lvl="1"/>
            <a:r>
              <a:rPr lang="fi-FI" dirty="0"/>
              <a:t>Kuusikuitu</a:t>
            </a:r>
          </a:p>
          <a:p>
            <a:pPr lvl="1"/>
            <a:r>
              <a:rPr lang="fi-FI" dirty="0"/>
              <a:t>Koivukuitu</a:t>
            </a:r>
          </a:p>
        </p:txBody>
      </p:sp>
      <p:sp>
        <p:nvSpPr>
          <p:cNvPr id="18" name="Content Placeholder 17">
            <a:extLst>
              <a:ext uri="{FF2B5EF4-FFF2-40B4-BE49-F238E27FC236}">
                <a16:creationId xmlns:a16="http://schemas.microsoft.com/office/drawing/2014/main" id="{6246580F-F20F-4AD3-8B0D-E5AF3A8B832B}"/>
              </a:ext>
            </a:extLst>
          </p:cNvPr>
          <p:cNvSpPr>
            <a:spLocks noGrp="1"/>
          </p:cNvSpPr>
          <p:nvPr>
            <p:ph sz="half" idx="2"/>
          </p:nvPr>
        </p:nvSpPr>
        <p:spPr/>
        <p:txBody>
          <a:bodyPr/>
          <a:lstStyle/>
          <a:p>
            <a:r>
              <a:rPr lang="fi-FI" dirty="0"/>
              <a:t>Sivu- ja jätevirrat</a:t>
            </a:r>
          </a:p>
          <a:p>
            <a:pPr lvl="1"/>
            <a:r>
              <a:rPr lang="fi-FI" dirty="0"/>
              <a:t>Sahoilta, sahahake ja –puru</a:t>
            </a:r>
          </a:p>
          <a:p>
            <a:pPr lvl="1"/>
            <a:r>
              <a:rPr lang="fi-FI" dirty="0"/>
              <a:t>Kiertokuitu/keräyskuitu</a:t>
            </a:r>
          </a:p>
          <a:p>
            <a:pPr lvl="2"/>
            <a:r>
              <a:rPr lang="fi-FI" dirty="0"/>
              <a:t>Puukuitu voidaan kierrättää noin 5-8 kertaa, jokainen käyttökerta lyhentää kuitua ja heikentää paperiteknisiä ominaisuuksia</a:t>
            </a:r>
          </a:p>
        </p:txBody>
      </p:sp>
      <p:sp>
        <p:nvSpPr>
          <p:cNvPr id="4" name="Footer Placeholder 3">
            <a:extLst>
              <a:ext uri="{FF2B5EF4-FFF2-40B4-BE49-F238E27FC236}">
                <a16:creationId xmlns:a16="http://schemas.microsoft.com/office/drawing/2014/main" id="{BA0CC6FE-F7C8-4B37-8F26-3F542441F2F7}"/>
              </a:ext>
            </a:extLst>
          </p:cNvPr>
          <p:cNvSpPr>
            <a:spLocks noGrp="1"/>
          </p:cNvSpPr>
          <p:nvPr>
            <p:ph type="ftr" sz="quarter" idx="11"/>
          </p:nvPr>
        </p:nvSpPr>
        <p:spPr/>
        <p:txBody>
          <a:bodyPr/>
          <a:lstStyle/>
          <a:p>
            <a:r>
              <a:rPr lang="fi-FI" dirty="0"/>
              <a:t>kiertotalousamk.fi</a:t>
            </a:r>
          </a:p>
        </p:txBody>
      </p:sp>
      <p:sp>
        <p:nvSpPr>
          <p:cNvPr id="20" name="TextBox 19">
            <a:extLst>
              <a:ext uri="{FF2B5EF4-FFF2-40B4-BE49-F238E27FC236}">
                <a16:creationId xmlns:a16="http://schemas.microsoft.com/office/drawing/2014/main" id="{EBDEDB42-D105-43D5-98D9-784A7350E284}"/>
              </a:ext>
            </a:extLst>
          </p:cNvPr>
          <p:cNvSpPr txBox="1"/>
          <p:nvPr/>
        </p:nvSpPr>
        <p:spPr>
          <a:xfrm>
            <a:off x="304800" y="3760370"/>
            <a:ext cx="5454316" cy="369332"/>
          </a:xfrm>
          <a:prstGeom prst="rect">
            <a:avLst/>
          </a:prstGeom>
          <a:noFill/>
        </p:spPr>
        <p:txBody>
          <a:bodyPr wrap="square" rtlCol="0">
            <a:spAutoFit/>
          </a:bodyPr>
          <a:lstStyle/>
          <a:p>
            <a:r>
              <a:rPr lang="fi-FI" dirty="0"/>
              <a:t>* Kuituraaka-aineiden Lisäksi päällystys ja täyteaineet</a:t>
            </a:r>
          </a:p>
        </p:txBody>
      </p:sp>
    </p:spTree>
    <p:extLst>
      <p:ext uri="{BB962C8B-B14F-4D97-AF65-F5344CB8AC3E}">
        <p14:creationId xmlns:p14="http://schemas.microsoft.com/office/powerpoint/2010/main" val="3133411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13434"/>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255484"/>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255484"/>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86710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478718"/>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090335"/>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01952"/>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867101"/>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478718"/>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090335"/>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01952"/>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42628"/>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23" name="Straight Arrow Connector 22">
            <a:extLst>
              <a:ext uri="{FF2B5EF4-FFF2-40B4-BE49-F238E27FC236}">
                <a16:creationId xmlns:a16="http://schemas.microsoft.com/office/drawing/2014/main" id="{1DF7ECF0-DE58-459F-95C9-AAAEF44AD8B7}"/>
              </a:ext>
            </a:extLst>
          </p:cNvPr>
          <p:cNvCxnSpPr>
            <a:cxnSpLocks/>
            <a:stCxn id="6" idx="3"/>
            <a:endCxn id="7" idx="1"/>
          </p:cNvCxnSpPr>
          <p:nvPr/>
        </p:nvCxnSpPr>
        <p:spPr>
          <a:xfrm flipV="1">
            <a:off x="7141244" y="1509151"/>
            <a:ext cx="613667"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D5E8183-EF23-4C3D-A974-2D9CF1D35BCA}"/>
              </a:ext>
            </a:extLst>
          </p:cNvPr>
          <p:cNvCxnSpPr>
            <a:cxnSpLocks/>
            <a:stCxn id="6" idx="3"/>
            <a:endCxn id="15" idx="1"/>
          </p:cNvCxnSpPr>
          <p:nvPr/>
        </p:nvCxnSpPr>
        <p:spPr>
          <a:xfrm>
            <a:off x="7141244" y="1867101"/>
            <a:ext cx="613667" cy="865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A5EF6FC-C87B-4834-8076-FA31C440F489}"/>
              </a:ext>
            </a:extLst>
          </p:cNvPr>
          <p:cNvCxnSpPr>
            <a:stCxn id="12" idx="3"/>
            <a:endCxn id="18" idx="1"/>
          </p:cNvCxnSpPr>
          <p:nvPr/>
        </p:nvCxnSpPr>
        <p:spPr>
          <a:xfrm>
            <a:off x="4969228" y="3344002"/>
            <a:ext cx="2785682" cy="1252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B1CD230-8EF4-4946-9A97-01C2A9A54D6C}"/>
              </a:ext>
            </a:extLst>
          </p:cNvPr>
          <p:cNvCxnSpPr>
            <a:stCxn id="12" idx="3"/>
            <a:endCxn id="16" idx="1"/>
          </p:cNvCxnSpPr>
          <p:nvPr/>
        </p:nvCxnSpPr>
        <p:spPr>
          <a:xfrm>
            <a:off x="4969228" y="3344002"/>
            <a:ext cx="2785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BFBEAE6-F289-4D53-AB49-8FB0B3333F41}"/>
              </a:ext>
            </a:extLst>
          </p:cNvPr>
          <p:cNvCxnSpPr>
            <a:stCxn id="12" idx="3"/>
            <a:endCxn id="17" idx="1"/>
          </p:cNvCxnSpPr>
          <p:nvPr/>
        </p:nvCxnSpPr>
        <p:spPr>
          <a:xfrm>
            <a:off x="4969228" y="3344002"/>
            <a:ext cx="2785683" cy="61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604140-7C2A-4928-BF00-8F011C13FC51}"/>
              </a:ext>
            </a:extLst>
          </p:cNvPr>
          <p:cNvCxnSpPr>
            <a:stCxn id="13" idx="3"/>
            <a:endCxn id="17" idx="1"/>
          </p:cNvCxnSpPr>
          <p:nvPr/>
        </p:nvCxnSpPr>
        <p:spPr>
          <a:xfrm>
            <a:off x="4969227" y="3955619"/>
            <a:ext cx="27856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A7B940-6E3A-4BCE-8E67-2E8A9A6E7C60}"/>
              </a:ext>
            </a:extLst>
          </p:cNvPr>
          <p:cNvCxnSpPr>
            <a:cxnSpLocks/>
            <a:stCxn id="6" idx="3"/>
            <a:endCxn id="14" idx="1"/>
          </p:cNvCxnSpPr>
          <p:nvPr/>
        </p:nvCxnSpPr>
        <p:spPr>
          <a:xfrm>
            <a:off x="7141244" y="1867101"/>
            <a:ext cx="613667"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3EA045-C625-4429-BD0D-EA691FE6584D}"/>
              </a:ext>
            </a:extLst>
          </p:cNvPr>
          <p:cNvCxnSpPr>
            <a:stCxn id="8" idx="3"/>
            <a:endCxn id="6" idx="1"/>
          </p:cNvCxnSpPr>
          <p:nvPr/>
        </p:nvCxnSpPr>
        <p:spPr>
          <a:xfrm>
            <a:off x="4969232" y="1509151"/>
            <a:ext cx="267011"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D675FCD-CF02-43FD-B621-48BBE2D2A33C}"/>
              </a:ext>
            </a:extLst>
          </p:cNvPr>
          <p:cNvCxnSpPr>
            <a:stCxn id="10" idx="3"/>
            <a:endCxn id="6" idx="1"/>
          </p:cNvCxnSpPr>
          <p:nvPr/>
        </p:nvCxnSpPr>
        <p:spPr>
          <a:xfrm flipV="1">
            <a:off x="4969232" y="1867101"/>
            <a:ext cx="267011"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243EC8A-22F4-4286-8F23-FD60383D3DBE}"/>
              </a:ext>
            </a:extLst>
          </p:cNvPr>
          <p:cNvCxnSpPr>
            <a:cxnSpLocks/>
            <a:stCxn id="11" idx="3"/>
            <a:endCxn id="15" idx="1"/>
          </p:cNvCxnSpPr>
          <p:nvPr/>
        </p:nvCxnSpPr>
        <p:spPr>
          <a:xfrm>
            <a:off x="4969229" y="2732385"/>
            <a:ext cx="2785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5C2EC5F-D481-4DD7-B4AB-1810040EE9B3}"/>
              </a:ext>
            </a:extLst>
          </p:cNvPr>
          <p:cNvCxnSpPr>
            <a:stCxn id="11" idx="3"/>
            <a:endCxn id="14" idx="1"/>
          </p:cNvCxnSpPr>
          <p:nvPr/>
        </p:nvCxnSpPr>
        <p:spPr>
          <a:xfrm flipV="1">
            <a:off x="4969229" y="2120768"/>
            <a:ext cx="2785682" cy="61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56ECD5-F421-4133-8E3B-3CB19B4A672B}"/>
              </a:ext>
            </a:extLst>
          </p:cNvPr>
          <p:cNvCxnSpPr>
            <a:cxnSpLocks/>
            <a:endCxn id="18" idx="1"/>
          </p:cNvCxnSpPr>
          <p:nvPr/>
        </p:nvCxnSpPr>
        <p:spPr>
          <a:xfrm>
            <a:off x="4969227" y="3983211"/>
            <a:ext cx="2785683" cy="613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289753"/>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cxnSp>
        <p:nvCxnSpPr>
          <p:cNvPr id="3" name="Straight Arrow Connector 2">
            <a:extLst>
              <a:ext uri="{FF2B5EF4-FFF2-40B4-BE49-F238E27FC236}">
                <a16:creationId xmlns:a16="http://schemas.microsoft.com/office/drawing/2014/main" id="{C55E3945-5735-4610-8F70-7B1FAA6A1122}"/>
              </a:ext>
            </a:extLst>
          </p:cNvPr>
          <p:cNvCxnSpPr>
            <a:stCxn id="29" idx="3"/>
            <a:endCxn id="18" idx="1"/>
          </p:cNvCxnSpPr>
          <p:nvPr/>
        </p:nvCxnSpPr>
        <p:spPr>
          <a:xfrm>
            <a:off x="4969226" y="4543420"/>
            <a:ext cx="2785684" cy="5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CA8EC9C-000F-4DC8-A7AD-5423116ECC81}"/>
              </a:ext>
            </a:extLst>
          </p:cNvPr>
          <p:cNvSpPr/>
          <p:nvPr/>
        </p:nvSpPr>
        <p:spPr>
          <a:xfrm>
            <a:off x="989337" y="4922193"/>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33" name="Straight Arrow Connector 32">
            <a:extLst>
              <a:ext uri="{FF2B5EF4-FFF2-40B4-BE49-F238E27FC236}">
                <a16:creationId xmlns:a16="http://schemas.microsoft.com/office/drawing/2014/main" id="{0D282497-45B8-4805-A526-E82E35E9D004}"/>
              </a:ext>
            </a:extLst>
          </p:cNvPr>
          <p:cNvCxnSpPr>
            <a:cxnSpLocks/>
            <a:endCxn id="18" idx="1"/>
          </p:cNvCxnSpPr>
          <p:nvPr/>
        </p:nvCxnSpPr>
        <p:spPr>
          <a:xfrm flipV="1">
            <a:off x="4969226" y="4596295"/>
            <a:ext cx="2785684" cy="619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B992B16-0864-44C7-A12B-CBE36679F86C}"/>
              </a:ext>
            </a:extLst>
          </p:cNvPr>
          <p:cNvCxnSpPr>
            <a:cxnSpLocks/>
            <a:endCxn id="18" idx="1"/>
          </p:cNvCxnSpPr>
          <p:nvPr/>
        </p:nvCxnSpPr>
        <p:spPr>
          <a:xfrm>
            <a:off x="4969226" y="1395636"/>
            <a:ext cx="2785684" cy="320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5FAEC7F-F201-4128-AC9B-0031AF21DA94}"/>
              </a:ext>
            </a:extLst>
          </p:cNvPr>
          <p:cNvCxnSpPr>
            <a:cxnSpLocks/>
          </p:cNvCxnSpPr>
          <p:nvPr/>
        </p:nvCxnSpPr>
        <p:spPr>
          <a:xfrm flipV="1">
            <a:off x="4969227" y="3344002"/>
            <a:ext cx="2785684" cy="122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E98FC48-A9A1-476D-BA2D-B59C6A276DE9}"/>
              </a:ext>
            </a:extLst>
          </p:cNvPr>
          <p:cNvCxnSpPr>
            <a:cxnSpLocks/>
          </p:cNvCxnSpPr>
          <p:nvPr/>
        </p:nvCxnSpPr>
        <p:spPr>
          <a:xfrm flipV="1">
            <a:off x="4969227" y="3955619"/>
            <a:ext cx="2785684" cy="54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17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62862"/>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304912"/>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304912"/>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916529"/>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28146"/>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39763"/>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51380"/>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916529"/>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2814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39763"/>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51380"/>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9205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23" name="Straight Arrow Connector 22">
            <a:extLst>
              <a:ext uri="{FF2B5EF4-FFF2-40B4-BE49-F238E27FC236}">
                <a16:creationId xmlns:a16="http://schemas.microsoft.com/office/drawing/2014/main" id="{1DF7ECF0-DE58-459F-95C9-AAAEF44AD8B7}"/>
              </a:ext>
            </a:extLst>
          </p:cNvPr>
          <p:cNvCxnSpPr>
            <a:cxnSpLocks/>
            <a:stCxn id="6" idx="3"/>
            <a:endCxn id="7" idx="1"/>
          </p:cNvCxnSpPr>
          <p:nvPr/>
        </p:nvCxnSpPr>
        <p:spPr>
          <a:xfrm flipV="1">
            <a:off x="7141244" y="1558579"/>
            <a:ext cx="613667"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3EA045-C625-4429-BD0D-EA691FE6584D}"/>
              </a:ext>
            </a:extLst>
          </p:cNvPr>
          <p:cNvCxnSpPr>
            <a:stCxn id="8" idx="3"/>
            <a:endCxn id="6" idx="1"/>
          </p:cNvCxnSpPr>
          <p:nvPr/>
        </p:nvCxnSpPr>
        <p:spPr>
          <a:xfrm>
            <a:off x="4969232" y="1558579"/>
            <a:ext cx="267011"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D675FCD-CF02-43FD-B621-48BBE2D2A33C}"/>
              </a:ext>
            </a:extLst>
          </p:cNvPr>
          <p:cNvCxnSpPr>
            <a:stCxn id="10" idx="3"/>
            <a:endCxn id="6" idx="1"/>
          </p:cNvCxnSpPr>
          <p:nvPr/>
        </p:nvCxnSpPr>
        <p:spPr>
          <a:xfrm flipV="1">
            <a:off x="4969232" y="1916529"/>
            <a:ext cx="267011"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3918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sp>
        <p:nvSpPr>
          <p:cNvPr id="32" name="Rectangle 31">
            <a:extLst>
              <a:ext uri="{FF2B5EF4-FFF2-40B4-BE49-F238E27FC236}">
                <a16:creationId xmlns:a16="http://schemas.microsoft.com/office/drawing/2014/main" id="{6CA8EC9C-000F-4DC8-A7AD-5423116ECC81}"/>
              </a:ext>
            </a:extLst>
          </p:cNvPr>
          <p:cNvSpPr/>
          <p:nvPr/>
        </p:nvSpPr>
        <p:spPr>
          <a:xfrm>
            <a:off x="989337" y="497162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spTree>
    <p:extLst>
      <p:ext uri="{BB962C8B-B14F-4D97-AF65-F5344CB8AC3E}">
        <p14:creationId xmlns:p14="http://schemas.microsoft.com/office/powerpoint/2010/main" val="39430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62862"/>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304912"/>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304912"/>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916529"/>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28146"/>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39763"/>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51380"/>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916529"/>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2814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39763"/>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51380"/>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9205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48" name="Straight Arrow Connector 47">
            <a:extLst>
              <a:ext uri="{FF2B5EF4-FFF2-40B4-BE49-F238E27FC236}">
                <a16:creationId xmlns:a16="http://schemas.microsoft.com/office/drawing/2014/main" id="{A6A7B940-6E3A-4BCE-8E67-2E8A9A6E7C60}"/>
              </a:ext>
            </a:extLst>
          </p:cNvPr>
          <p:cNvCxnSpPr>
            <a:cxnSpLocks/>
            <a:stCxn id="6" idx="3"/>
            <a:endCxn id="14" idx="1"/>
          </p:cNvCxnSpPr>
          <p:nvPr/>
        </p:nvCxnSpPr>
        <p:spPr>
          <a:xfrm>
            <a:off x="7141244" y="1916529"/>
            <a:ext cx="613667"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3EA045-C625-4429-BD0D-EA691FE6584D}"/>
              </a:ext>
            </a:extLst>
          </p:cNvPr>
          <p:cNvCxnSpPr>
            <a:stCxn id="8" idx="3"/>
            <a:endCxn id="6" idx="1"/>
          </p:cNvCxnSpPr>
          <p:nvPr/>
        </p:nvCxnSpPr>
        <p:spPr>
          <a:xfrm>
            <a:off x="4969232" y="1558579"/>
            <a:ext cx="267011"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D675FCD-CF02-43FD-B621-48BBE2D2A33C}"/>
              </a:ext>
            </a:extLst>
          </p:cNvPr>
          <p:cNvCxnSpPr>
            <a:stCxn id="10" idx="3"/>
            <a:endCxn id="6" idx="1"/>
          </p:cNvCxnSpPr>
          <p:nvPr/>
        </p:nvCxnSpPr>
        <p:spPr>
          <a:xfrm flipV="1">
            <a:off x="4969232" y="1916529"/>
            <a:ext cx="267011"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5C2EC5F-D481-4DD7-B4AB-1810040EE9B3}"/>
              </a:ext>
            </a:extLst>
          </p:cNvPr>
          <p:cNvCxnSpPr>
            <a:stCxn id="11" idx="3"/>
            <a:endCxn id="14" idx="1"/>
          </p:cNvCxnSpPr>
          <p:nvPr/>
        </p:nvCxnSpPr>
        <p:spPr>
          <a:xfrm flipV="1">
            <a:off x="4969229" y="2170196"/>
            <a:ext cx="2785682" cy="61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3918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sp>
        <p:nvSpPr>
          <p:cNvPr id="32" name="Rectangle 31">
            <a:extLst>
              <a:ext uri="{FF2B5EF4-FFF2-40B4-BE49-F238E27FC236}">
                <a16:creationId xmlns:a16="http://schemas.microsoft.com/office/drawing/2014/main" id="{6CA8EC9C-000F-4DC8-A7AD-5423116ECC81}"/>
              </a:ext>
            </a:extLst>
          </p:cNvPr>
          <p:cNvSpPr/>
          <p:nvPr/>
        </p:nvSpPr>
        <p:spPr>
          <a:xfrm>
            <a:off x="989337" y="497162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spTree>
    <p:extLst>
      <p:ext uri="{BB962C8B-B14F-4D97-AF65-F5344CB8AC3E}">
        <p14:creationId xmlns:p14="http://schemas.microsoft.com/office/powerpoint/2010/main" val="593701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38146"/>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28019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280196"/>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891813"/>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03430"/>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15047"/>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26664"/>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891813"/>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03430"/>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15047"/>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26664"/>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67340"/>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25" name="Straight Arrow Connector 24">
            <a:extLst>
              <a:ext uri="{FF2B5EF4-FFF2-40B4-BE49-F238E27FC236}">
                <a16:creationId xmlns:a16="http://schemas.microsoft.com/office/drawing/2014/main" id="{CD5E8183-EF23-4C3D-A974-2D9CF1D35BCA}"/>
              </a:ext>
            </a:extLst>
          </p:cNvPr>
          <p:cNvCxnSpPr>
            <a:cxnSpLocks/>
            <a:stCxn id="6" idx="3"/>
            <a:endCxn id="15" idx="1"/>
          </p:cNvCxnSpPr>
          <p:nvPr/>
        </p:nvCxnSpPr>
        <p:spPr>
          <a:xfrm>
            <a:off x="7141244" y="1891813"/>
            <a:ext cx="613667" cy="865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3EA045-C625-4429-BD0D-EA691FE6584D}"/>
              </a:ext>
            </a:extLst>
          </p:cNvPr>
          <p:cNvCxnSpPr>
            <a:stCxn id="8" idx="3"/>
            <a:endCxn id="6" idx="1"/>
          </p:cNvCxnSpPr>
          <p:nvPr/>
        </p:nvCxnSpPr>
        <p:spPr>
          <a:xfrm>
            <a:off x="4969232" y="1533863"/>
            <a:ext cx="267011" cy="35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D675FCD-CF02-43FD-B621-48BBE2D2A33C}"/>
              </a:ext>
            </a:extLst>
          </p:cNvPr>
          <p:cNvCxnSpPr>
            <a:stCxn id="10" idx="3"/>
            <a:endCxn id="6" idx="1"/>
          </p:cNvCxnSpPr>
          <p:nvPr/>
        </p:nvCxnSpPr>
        <p:spPr>
          <a:xfrm flipV="1">
            <a:off x="4969232" y="1891813"/>
            <a:ext cx="267011" cy="25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243EC8A-22F4-4286-8F23-FD60383D3DBE}"/>
              </a:ext>
            </a:extLst>
          </p:cNvPr>
          <p:cNvCxnSpPr>
            <a:cxnSpLocks/>
            <a:stCxn id="11" idx="3"/>
            <a:endCxn id="15" idx="1"/>
          </p:cNvCxnSpPr>
          <p:nvPr/>
        </p:nvCxnSpPr>
        <p:spPr>
          <a:xfrm>
            <a:off x="4969229" y="2757097"/>
            <a:ext cx="2785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14465"/>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sp>
        <p:nvSpPr>
          <p:cNvPr id="32" name="Rectangle 31">
            <a:extLst>
              <a:ext uri="{FF2B5EF4-FFF2-40B4-BE49-F238E27FC236}">
                <a16:creationId xmlns:a16="http://schemas.microsoft.com/office/drawing/2014/main" id="{6CA8EC9C-000F-4DC8-A7AD-5423116ECC81}"/>
              </a:ext>
            </a:extLst>
          </p:cNvPr>
          <p:cNvSpPr/>
          <p:nvPr/>
        </p:nvSpPr>
        <p:spPr>
          <a:xfrm>
            <a:off x="989337" y="4946905"/>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spTree>
    <p:extLst>
      <p:ext uri="{BB962C8B-B14F-4D97-AF65-F5344CB8AC3E}">
        <p14:creationId xmlns:p14="http://schemas.microsoft.com/office/powerpoint/2010/main" val="193906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a:xfrm>
            <a:off x="838200" y="365125"/>
            <a:ext cx="10515600" cy="1325563"/>
          </a:xfrm>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62862"/>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304912"/>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304912"/>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916529"/>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28146"/>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39763"/>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51380"/>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916529"/>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2814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39763"/>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 (</a:t>
            </a:r>
            <a:r>
              <a:rPr lang="fi-FI" dirty="0" err="1">
                <a:solidFill>
                  <a:schemeClr val="tx2"/>
                </a:solidFill>
              </a:rPr>
              <a:t>lainerit</a:t>
            </a:r>
            <a:r>
              <a:rPr lang="fi-FI" dirty="0">
                <a:solidFill>
                  <a:schemeClr val="tx2"/>
                </a:solidFill>
              </a:rPr>
              <a:t>, </a:t>
            </a:r>
            <a:r>
              <a:rPr lang="fi-FI" dirty="0" err="1">
                <a:solidFill>
                  <a:schemeClr val="tx2"/>
                </a:solidFill>
              </a:rPr>
              <a:t>fluting</a:t>
            </a:r>
            <a:r>
              <a:rPr lang="fi-FI" dirty="0">
                <a:solidFill>
                  <a:schemeClr val="tx2"/>
                </a:solidFill>
              </a:rPr>
              <a:t>)</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51380"/>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92056"/>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40" name="Straight Arrow Connector 39">
            <a:extLst>
              <a:ext uri="{FF2B5EF4-FFF2-40B4-BE49-F238E27FC236}">
                <a16:creationId xmlns:a16="http://schemas.microsoft.com/office/drawing/2014/main" id="{CB1CD230-8EF4-4946-9A97-01C2A9A54D6C}"/>
              </a:ext>
            </a:extLst>
          </p:cNvPr>
          <p:cNvCxnSpPr>
            <a:stCxn id="12" idx="3"/>
            <a:endCxn id="16" idx="1"/>
          </p:cNvCxnSpPr>
          <p:nvPr/>
        </p:nvCxnSpPr>
        <p:spPr>
          <a:xfrm>
            <a:off x="4969228" y="3393430"/>
            <a:ext cx="2785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39181"/>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sp>
        <p:nvSpPr>
          <p:cNvPr id="32" name="Rectangle 31">
            <a:extLst>
              <a:ext uri="{FF2B5EF4-FFF2-40B4-BE49-F238E27FC236}">
                <a16:creationId xmlns:a16="http://schemas.microsoft.com/office/drawing/2014/main" id="{6CA8EC9C-000F-4DC8-A7AD-5423116ECC81}"/>
              </a:ext>
            </a:extLst>
          </p:cNvPr>
          <p:cNvSpPr/>
          <p:nvPr/>
        </p:nvSpPr>
        <p:spPr>
          <a:xfrm>
            <a:off x="989337" y="497162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33" name="Straight Arrow Connector 32">
            <a:extLst>
              <a:ext uri="{FF2B5EF4-FFF2-40B4-BE49-F238E27FC236}">
                <a16:creationId xmlns:a16="http://schemas.microsoft.com/office/drawing/2014/main" id="{0D282497-45B8-4805-A526-E82E35E9D004}"/>
              </a:ext>
            </a:extLst>
          </p:cNvPr>
          <p:cNvCxnSpPr>
            <a:cxnSpLocks/>
            <a:endCxn id="16" idx="1"/>
          </p:cNvCxnSpPr>
          <p:nvPr/>
        </p:nvCxnSpPr>
        <p:spPr>
          <a:xfrm flipV="1">
            <a:off x="4969227" y="3393430"/>
            <a:ext cx="2785684" cy="122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2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50504"/>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292554"/>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292554"/>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904171"/>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15788"/>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27405"/>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39022"/>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904171"/>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15788"/>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27405"/>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39022"/>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79698"/>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42" name="Straight Arrow Connector 41">
            <a:extLst>
              <a:ext uri="{FF2B5EF4-FFF2-40B4-BE49-F238E27FC236}">
                <a16:creationId xmlns:a16="http://schemas.microsoft.com/office/drawing/2014/main" id="{EBFBEAE6-F289-4D53-AB49-8FB0B3333F41}"/>
              </a:ext>
            </a:extLst>
          </p:cNvPr>
          <p:cNvCxnSpPr>
            <a:stCxn id="12" idx="3"/>
            <a:endCxn id="17" idx="1"/>
          </p:cNvCxnSpPr>
          <p:nvPr/>
        </p:nvCxnSpPr>
        <p:spPr>
          <a:xfrm>
            <a:off x="4969228" y="3381072"/>
            <a:ext cx="2785683" cy="61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604140-7C2A-4928-BF00-8F011C13FC51}"/>
              </a:ext>
            </a:extLst>
          </p:cNvPr>
          <p:cNvCxnSpPr>
            <a:stCxn id="13" idx="3"/>
            <a:endCxn id="17" idx="1"/>
          </p:cNvCxnSpPr>
          <p:nvPr/>
        </p:nvCxnSpPr>
        <p:spPr>
          <a:xfrm>
            <a:off x="4969227" y="3992689"/>
            <a:ext cx="27856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26823"/>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sp>
        <p:nvSpPr>
          <p:cNvPr id="32" name="Rectangle 31">
            <a:extLst>
              <a:ext uri="{FF2B5EF4-FFF2-40B4-BE49-F238E27FC236}">
                <a16:creationId xmlns:a16="http://schemas.microsoft.com/office/drawing/2014/main" id="{6CA8EC9C-000F-4DC8-A7AD-5423116ECC81}"/>
              </a:ext>
            </a:extLst>
          </p:cNvPr>
          <p:cNvSpPr/>
          <p:nvPr/>
        </p:nvSpPr>
        <p:spPr>
          <a:xfrm>
            <a:off x="989337" y="4959263"/>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36" name="Straight Arrow Connector 35">
            <a:extLst>
              <a:ext uri="{FF2B5EF4-FFF2-40B4-BE49-F238E27FC236}">
                <a16:creationId xmlns:a16="http://schemas.microsoft.com/office/drawing/2014/main" id="{46BC2BC3-F13B-4454-9CAA-732356C35A9D}"/>
              </a:ext>
            </a:extLst>
          </p:cNvPr>
          <p:cNvCxnSpPr>
            <a:cxnSpLocks/>
            <a:endCxn id="17" idx="1"/>
          </p:cNvCxnSpPr>
          <p:nvPr/>
        </p:nvCxnSpPr>
        <p:spPr>
          <a:xfrm flipV="1">
            <a:off x="4969227" y="3992689"/>
            <a:ext cx="2785684" cy="54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364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059876-8122-4442-A174-36E31752D0E7}"/>
              </a:ext>
            </a:extLst>
          </p:cNvPr>
          <p:cNvSpPr>
            <a:spLocks noGrp="1"/>
          </p:cNvSpPr>
          <p:nvPr>
            <p:ph type="title"/>
          </p:nvPr>
        </p:nvSpPr>
        <p:spPr/>
        <p:txBody>
          <a:bodyPr>
            <a:normAutofit/>
          </a:bodyPr>
          <a:lstStyle/>
          <a:p>
            <a:r>
              <a:rPr lang="fi-FI" sz="3200" dirty="0">
                <a:solidFill>
                  <a:schemeClr val="tx2"/>
                </a:solidFill>
              </a:rPr>
              <a:t>Kiertokuitulajit käyttökohteittain –uudelleen käyttöön</a:t>
            </a:r>
          </a:p>
        </p:txBody>
      </p:sp>
      <p:sp>
        <p:nvSpPr>
          <p:cNvPr id="4" name="Footer Placeholder 3">
            <a:extLst>
              <a:ext uri="{FF2B5EF4-FFF2-40B4-BE49-F238E27FC236}">
                <a16:creationId xmlns:a16="http://schemas.microsoft.com/office/drawing/2014/main" id="{99A3C606-0281-4B51-883D-C9564CF2FC23}"/>
              </a:ext>
            </a:extLst>
          </p:cNvPr>
          <p:cNvSpPr>
            <a:spLocks noGrp="1"/>
          </p:cNvSpPr>
          <p:nvPr>
            <p:ph type="ftr" sz="quarter" idx="11"/>
          </p:nvPr>
        </p:nvSpPr>
        <p:spPr/>
        <p:txBody>
          <a:bodyPr/>
          <a:lstStyle/>
          <a:p>
            <a:r>
              <a:rPr lang="fi-FI"/>
              <a:t>kiertotalousamk.fi</a:t>
            </a:r>
          </a:p>
        </p:txBody>
      </p:sp>
      <p:sp>
        <p:nvSpPr>
          <p:cNvPr id="6" name="Rectangle 5">
            <a:extLst>
              <a:ext uri="{FF2B5EF4-FFF2-40B4-BE49-F238E27FC236}">
                <a16:creationId xmlns:a16="http://schemas.microsoft.com/office/drawing/2014/main" id="{2F39D140-E242-42F4-A1EB-994921219D88}"/>
              </a:ext>
            </a:extLst>
          </p:cNvPr>
          <p:cNvSpPr/>
          <p:nvPr/>
        </p:nvSpPr>
        <p:spPr>
          <a:xfrm>
            <a:off x="5236243" y="1650503"/>
            <a:ext cx="1905001"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Siistaus</a:t>
            </a:r>
          </a:p>
        </p:txBody>
      </p:sp>
      <p:sp>
        <p:nvSpPr>
          <p:cNvPr id="7" name="Rectangle 6">
            <a:extLst>
              <a:ext uri="{FF2B5EF4-FFF2-40B4-BE49-F238E27FC236}">
                <a16:creationId xmlns:a16="http://schemas.microsoft.com/office/drawing/2014/main" id="{F30D7477-41C5-4A64-86DC-65F04CEC379F}"/>
              </a:ext>
            </a:extLst>
          </p:cNvPr>
          <p:cNvSpPr/>
          <p:nvPr/>
        </p:nvSpPr>
        <p:spPr>
          <a:xfrm>
            <a:off x="7754911" y="1292553"/>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Sanomalehti, luettelopaperi</a:t>
            </a:r>
          </a:p>
        </p:txBody>
      </p:sp>
      <p:sp>
        <p:nvSpPr>
          <p:cNvPr id="8" name="Rectangle 7">
            <a:extLst>
              <a:ext uri="{FF2B5EF4-FFF2-40B4-BE49-F238E27FC236}">
                <a16:creationId xmlns:a16="http://schemas.microsoft.com/office/drawing/2014/main" id="{D24F70CC-064B-436B-8103-1096C6082B24}"/>
              </a:ext>
            </a:extLst>
          </p:cNvPr>
          <p:cNvSpPr/>
          <p:nvPr/>
        </p:nvSpPr>
        <p:spPr>
          <a:xfrm>
            <a:off x="989343" y="1292553"/>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Kotikeräyspaperi 1.09: Sanoma-/aikakauslehdet</a:t>
            </a:r>
          </a:p>
        </p:txBody>
      </p:sp>
      <p:sp>
        <p:nvSpPr>
          <p:cNvPr id="10" name="Rectangle 9">
            <a:extLst>
              <a:ext uri="{FF2B5EF4-FFF2-40B4-BE49-F238E27FC236}">
                <a16:creationId xmlns:a16="http://schemas.microsoft.com/office/drawing/2014/main" id="{260B4323-C8F6-4D43-BF18-923CBF15774E}"/>
              </a:ext>
            </a:extLst>
          </p:cNvPr>
          <p:cNvSpPr/>
          <p:nvPr/>
        </p:nvSpPr>
        <p:spPr>
          <a:xfrm>
            <a:off x="989343" y="1904170"/>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Toimistopaperi 3.10</a:t>
            </a:r>
          </a:p>
        </p:txBody>
      </p:sp>
      <p:sp>
        <p:nvSpPr>
          <p:cNvPr id="11" name="Rectangle 10">
            <a:extLst>
              <a:ext uri="{FF2B5EF4-FFF2-40B4-BE49-F238E27FC236}">
                <a16:creationId xmlns:a16="http://schemas.microsoft.com/office/drawing/2014/main" id="{D5B14E0A-E3CB-43B1-BCF4-4E4C6A716AB1}"/>
              </a:ext>
            </a:extLst>
          </p:cNvPr>
          <p:cNvSpPr/>
          <p:nvPr/>
        </p:nvSpPr>
        <p:spPr>
          <a:xfrm>
            <a:off x="989340" y="2515787"/>
            <a:ext cx="3979889"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Puuvapaapaperi/sellua korvaat</a:t>
            </a:r>
          </a:p>
        </p:txBody>
      </p:sp>
      <p:sp>
        <p:nvSpPr>
          <p:cNvPr id="12" name="Rectangle 11">
            <a:extLst>
              <a:ext uri="{FF2B5EF4-FFF2-40B4-BE49-F238E27FC236}">
                <a16:creationId xmlns:a16="http://schemas.microsoft.com/office/drawing/2014/main" id="{5EB9F4E7-9747-4BC1-915F-41CBF0B26399}"/>
              </a:ext>
            </a:extLst>
          </p:cNvPr>
          <p:cNvSpPr/>
          <p:nvPr/>
        </p:nvSpPr>
        <p:spPr>
          <a:xfrm>
            <a:off x="989339" y="3127404"/>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Keräyspahvi 1.05: Aaltopahvilaatikot, -arkit</a:t>
            </a:r>
          </a:p>
        </p:txBody>
      </p:sp>
      <p:sp>
        <p:nvSpPr>
          <p:cNvPr id="13" name="Rectangle 12">
            <a:extLst>
              <a:ext uri="{FF2B5EF4-FFF2-40B4-BE49-F238E27FC236}">
                <a16:creationId xmlns:a16="http://schemas.microsoft.com/office/drawing/2014/main" id="{8C013B06-5857-4CAB-BE64-986B29CD21C0}"/>
              </a:ext>
            </a:extLst>
          </p:cNvPr>
          <p:cNvSpPr/>
          <p:nvPr/>
        </p:nvSpPr>
        <p:spPr>
          <a:xfrm>
            <a:off x="989338" y="3739021"/>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Keräyskartonki 5.02: Sekajäte, kotikeräys kuitupakkaukset</a:t>
            </a:r>
          </a:p>
        </p:txBody>
      </p:sp>
      <p:sp>
        <p:nvSpPr>
          <p:cNvPr id="14" name="Rectangle 13">
            <a:extLst>
              <a:ext uri="{FF2B5EF4-FFF2-40B4-BE49-F238E27FC236}">
                <a16:creationId xmlns:a16="http://schemas.microsoft.com/office/drawing/2014/main" id="{11A83472-F65E-4EE6-818B-61A54F9F5D0B}"/>
              </a:ext>
            </a:extLst>
          </p:cNvPr>
          <p:cNvSpPr/>
          <p:nvPr/>
        </p:nvSpPr>
        <p:spPr>
          <a:xfrm>
            <a:off x="7754911" y="1904170"/>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Kirjoitus- ja painopaperit</a:t>
            </a:r>
          </a:p>
        </p:txBody>
      </p:sp>
      <p:sp>
        <p:nvSpPr>
          <p:cNvPr id="15" name="Rectangle 14">
            <a:extLst>
              <a:ext uri="{FF2B5EF4-FFF2-40B4-BE49-F238E27FC236}">
                <a16:creationId xmlns:a16="http://schemas.microsoft.com/office/drawing/2014/main" id="{B2906388-04E4-4DBD-B61B-826ED7BB9A7E}"/>
              </a:ext>
            </a:extLst>
          </p:cNvPr>
          <p:cNvSpPr/>
          <p:nvPr/>
        </p:nvSpPr>
        <p:spPr>
          <a:xfrm>
            <a:off x="7754911" y="2515787"/>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Pehmopaperi</a:t>
            </a:r>
          </a:p>
        </p:txBody>
      </p:sp>
      <p:sp>
        <p:nvSpPr>
          <p:cNvPr id="16" name="Rectangle 15">
            <a:extLst>
              <a:ext uri="{FF2B5EF4-FFF2-40B4-BE49-F238E27FC236}">
                <a16:creationId xmlns:a16="http://schemas.microsoft.com/office/drawing/2014/main" id="{663AE891-B138-4236-9024-7DDBF1FEDD2C}"/>
              </a:ext>
            </a:extLst>
          </p:cNvPr>
          <p:cNvSpPr/>
          <p:nvPr/>
        </p:nvSpPr>
        <p:spPr>
          <a:xfrm>
            <a:off x="7754911" y="3127404"/>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a:t>
            </a:r>
          </a:p>
        </p:txBody>
      </p:sp>
      <p:sp>
        <p:nvSpPr>
          <p:cNvPr id="17" name="Rectangle 16">
            <a:extLst>
              <a:ext uri="{FF2B5EF4-FFF2-40B4-BE49-F238E27FC236}">
                <a16:creationId xmlns:a16="http://schemas.microsoft.com/office/drawing/2014/main" id="{7473ECD0-AE6C-4514-82C8-C22A28E912D2}"/>
              </a:ext>
            </a:extLst>
          </p:cNvPr>
          <p:cNvSpPr/>
          <p:nvPr/>
        </p:nvSpPr>
        <p:spPr>
          <a:xfrm>
            <a:off x="7754911" y="3739021"/>
            <a:ext cx="3979889"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Pakkauskartongit</a:t>
            </a:r>
          </a:p>
        </p:txBody>
      </p:sp>
      <p:sp>
        <p:nvSpPr>
          <p:cNvPr id="18" name="Rectangle 17">
            <a:extLst>
              <a:ext uri="{FF2B5EF4-FFF2-40B4-BE49-F238E27FC236}">
                <a16:creationId xmlns:a16="http://schemas.microsoft.com/office/drawing/2014/main" id="{E33F72DD-3796-4106-93FA-E8399474F02A}"/>
              </a:ext>
            </a:extLst>
          </p:cNvPr>
          <p:cNvSpPr/>
          <p:nvPr/>
        </p:nvSpPr>
        <p:spPr>
          <a:xfrm>
            <a:off x="7754910" y="4379697"/>
            <a:ext cx="3979889" cy="5073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38" name="Straight Arrow Connector 37">
            <a:extLst>
              <a:ext uri="{FF2B5EF4-FFF2-40B4-BE49-F238E27FC236}">
                <a16:creationId xmlns:a16="http://schemas.microsoft.com/office/drawing/2014/main" id="{CA5EF6FC-C87B-4834-8076-FA31C440F489}"/>
              </a:ext>
            </a:extLst>
          </p:cNvPr>
          <p:cNvCxnSpPr>
            <a:stCxn id="12" idx="3"/>
            <a:endCxn id="18" idx="1"/>
          </p:cNvCxnSpPr>
          <p:nvPr/>
        </p:nvCxnSpPr>
        <p:spPr>
          <a:xfrm>
            <a:off x="4969228" y="3381071"/>
            <a:ext cx="2785682" cy="1252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56ECD5-F421-4133-8E3B-3CB19B4A672B}"/>
              </a:ext>
            </a:extLst>
          </p:cNvPr>
          <p:cNvCxnSpPr>
            <a:cxnSpLocks/>
            <a:endCxn id="18" idx="1"/>
          </p:cNvCxnSpPr>
          <p:nvPr/>
        </p:nvCxnSpPr>
        <p:spPr>
          <a:xfrm>
            <a:off x="4969227" y="4020280"/>
            <a:ext cx="2785683" cy="613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5BDFE2-9D46-445F-A309-37BEB8D752E8}"/>
              </a:ext>
            </a:extLst>
          </p:cNvPr>
          <p:cNvSpPr/>
          <p:nvPr/>
        </p:nvSpPr>
        <p:spPr>
          <a:xfrm>
            <a:off x="989337" y="4326822"/>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Aaltopahvitehtaiden leikkuujäte</a:t>
            </a:r>
          </a:p>
        </p:txBody>
      </p:sp>
      <p:cxnSp>
        <p:nvCxnSpPr>
          <p:cNvPr id="3" name="Straight Arrow Connector 2">
            <a:extLst>
              <a:ext uri="{FF2B5EF4-FFF2-40B4-BE49-F238E27FC236}">
                <a16:creationId xmlns:a16="http://schemas.microsoft.com/office/drawing/2014/main" id="{C55E3945-5735-4610-8F70-7B1FAA6A1122}"/>
              </a:ext>
            </a:extLst>
          </p:cNvPr>
          <p:cNvCxnSpPr>
            <a:stCxn id="29" idx="3"/>
            <a:endCxn id="18" idx="1"/>
          </p:cNvCxnSpPr>
          <p:nvPr/>
        </p:nvCxnSpPr>
        <p:spPr>
          <a:xfrm>
            <a:off x="4969226" y="4580489"/>
            <a:ext cx="2785684" cy="5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CA8EC9C-000F-4DC8-A7AD-5423116ECC81}"/>
              </a:ext>
            </a:extLst>
          </p:cNvPr>
          <p:cNvSpPr/>
          <p:nvPr/>
        </p:nvSpPr>
        <p:spPr>
          <a:xfrm>
            <a:off x="989337" y="4959262"/>
            <a:ext cx="3979889" cy="5073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2"/>
                </a:solidFill>
              </a:rPr>
              <a:t>Hylsykartonki</a:t>
            </a:r>
          </a:p>
        </p:txBody>
      </p:sp>
      <p:cxnSp>
        <p:nvCxnSpPr>
          <p:cNvPr id="33" name="Straight Arrow Connector 32">
            <a:extLst>
              <a:ext uri="{FF2B5EF4-FFF2-40B4-BE49-F238E27FC236}">
                <a16:creationId xmlns:a16="http://schemas.microsoft.com/office/drawing/2014/main" id="{0D282497-45B8-4805-A526-E82E35E9D004}"/>
              </a:ext>
            </a:extLst>
          </p:cNvPr>
          <p:cNvCxnSpPr>
            <a:cxnSpLocks/>
            <a:endCxn id="18" idx="1"/>
          </p:cNvCxnSpPr>
          <p:nvPr/>
        </p:nvCxnSpPr>
        <p:spPr>
          <a:xfrm flipV="1">
            <a:off x="4969226" y="4633364"/>
            <a:ext cx="2785684" cy="619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B992B16-0864-44C7-A12B-CBE36679F86C}"/>
              </a:ext>
            </a:extLst>
          </p:cNvPr>
          <p:cNvCxnSpPr>
            <a:cxnSpLocks/>
            <a:endCxn id="18" idx="1"/>
          </p:cNvCxnSpPr>
          <p:nvPr/>
        </p:nvCxnSpPr>
        <p:spPr>
          <a:xfrm>
            <a:off x="4969226" y="1432705"/>
            <a:ext cx="2785684" cy="320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456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 48" descr="Nuoliympyrä">
            <a:extLst>
              <a:ext uri="{FF2B5EF4-FFF2-40B4-BE49-F238E27FC236}">
                <a16:creationId xmlns:a16="http://schemas.microsoft.com/office/drawing/2014/main" id="{49F5DB32-837C-4DBD-AEC5-BE9D9DBC5B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2679083">
            <a:off x="469947" y="152094"/>
            <a:ext cx="2129235" cy="583951"/>
          </a:xfrm>
          <a:prstGeom prst="rect">
            <a:avLst/>
          </a:prstGeom>
        </p:spPr>
      </p:pic>
      <p:pic>
        <p:nvPicPr>
          <p:cNvPr id="20" name="Kuva 48" descr="Nuoliympyrä">
            <a:extLst>
              <a:ext uri="{FF2B5EF4-FFF2-40B4-BE49-F238E27FC236}">
                <a16:creationId xmlns:a16="http://schemas.microsoft.com/office/drawing/2014/main" id="{6E8B8409-3415-42B1-924E-196C32D404E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20448874">
            <a:off x="860252" y="51796"/>
            <a:ext cx="6731000" cy="1376838"/>
          </a:xfrm>
          <a:prstGeom prst="rect">
            <a:avLst/>
          </a:prstGeom>
        </p:spPr>
      </p:pic>
      <p:pic>
        <p:nvPicPr>
          <p:cNvPr id="15" name="Kuva 48" descr="Nuoliympyrä">
            <a:extLst>
              <a:ext uri="{FF2B5EF4-FFF2-40B4-BE49-F238E27FC236}">
                <a16:creationId xmlns:a16="http://schemas.microsoft.com/office/drawing/2014/main" id="{055F4033-5153-42FE-84F0-AAD078C4A9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9510" y="127000"/>
            <a:ext cx="6731000" cy="6731000"/>
          </a:xfrm>
          <a:prstGeom prst="rect">
            <a:avLst/>
          </a:prstGeom>
        </p:spPr>
      </p:pic>
      <p:sp>
        <p:nvSpPr>
          <p:cNvPr id="5" name="Footer Placeholder 4">
            <a:extLst>
              <a:ext uri="{FF2B5EF4-FFF2-40B4-BE49-F238E27FC236}">
                <a16:creationId xmlns:a16="http://schemas.microsoft.com/office/drawing/2014/main" id="{6D3C460A-7748-4D93-B680-35C054C64774}"/>
              </a:ext>
            </a:extLst>
          </p:cNvPr>
          <p:cNvSpPr>
            <a:spLocks noGrp="1"/>
          </p:cNvSpPr>
          <p:nvPr>
            <p:ph type="ftr" sz="quarter" idx="11"/>
          </p:nvPr>
        </p:nvSpPr>
        <p:spPr/>
        <p:txBody>
          <a:bodyPr/>
          <a:lstStyle/>
          <a:p>
            <a:r>
              <a:rPr lang="fi-FI"/>
              <a:t>kiertotalousamk.fi</a:t>
            </a:r>
          </a:p>
        </p:txBody>
      </p:sp>
      <p:sp>
        <p:nvSpPr>
          <p:cNvPr id="13" name="TextBox 12">
            <a:extLst>
              <a:ext uri="{FF2B5EF4-FFF2-40B4-BE49-F238E27FC236}">
                <a16:creationId xmlns:a16="http://schemas.microsoft.com/office/drawing/2014/main" id="{0585ED3B-CD7C-4222-86D2-EEBF3FA9A7E6}"/>
              </a:ext>
            </a:extLst>
          </p:cNvPr>
          <p:cNvSpPr txBox="1"/>
          <p:nvPr/>
        </p:nvSpPr>
        <p:spPr>
          <a:xfrm>
            <a:off x="728753" y="2638558"/>
            <a:ext cx="2489200" cy="307777"/>
          </a:xfrm>
          <a:prstGeom prst="rect">
            <a:avLst/>
          </a:prstGeom>
          <a:noFill/>
        </p:spPr>
        <p:txBody>
          <a:bodyPr wrap="square" rtlCol="0">
            <a:spAutoFit/>
          </a:bodyPr>
          <a:lstStyle/>
          <a:p>
            <a:r>
              <a:rPr lang="fi-FI" sz="1400" dirty="0"/>
              <a:t>Paperi-/kartonkitehdas</a:t>
            </a:r>
          </a:p>
        </p:txBody>
      </p:sp>
      <p:sp>
        <p:nvSpPr>
          <p:cNvPr id="14" name="TextBox 13">
            <a:extLst>
              <a:ext uri="{FF2B5EF4-FFF2-40B4-BE49-F238E27FC236}">
                <a16:creationId xmlns:a16="http://schemas.microsoft.com/office/drawing/2014/main" id="{A99FC91D-B1A4-4C98-B277-368758E4AE16}"/>
              </a:ext>
            </a:extLst>
          </p:cNvPr>
          <p:cNvSpPr txBox="1"/>
          <p:nvPr/>
        </p:nvSpPr>
        <p:spPr>
          <a:xfrm>
            <a:off x="7769976" y="4497100"/>
            <a:ext cx="4279900" cy="584775"/>
          </a:xfrm>
          <a:prstGeom prst="rect">
            <a:avLst/>
          </a:prstGeom>
          <a:noFill/>
        </p:spPr>
        <p:txBody>
          <a:bodyPr wrap="square" rtlCol="0">
            <a:spAutoFit/>
          </a:bodyPr>
          <a:lstStyle/>
          <a:p>
            <a:r>
              <a:rPr lang="fi-FI" sz="1400" dirty="0"/>
              <a:t>Energian tuotanto (sähkön- ja lämmön yhteistuotanto)</a:t>
            </a:r>
          </a:p>
          <a:p>
            <a:endParaRPr lang="fi-FI" dirty="0"/>
          </a:p>
        </p:txBody>
      </p:sp>
      <p:sp>
        <p:nvSpPr>
          <p:cNvPr id="17" name="TextBox 16">
            <a:extLst>
              <a:ext uri="{FF2B5EF4-FFF2-40B4-BE49-F238E27FC236}">
                <a16:creationId xmlns:a16="http://schemas.microsoft.com/office/drawing/2014/main" id="{6AE1725D-216A-4360-B407-D51986B16555}"/>
              </a:ext>
            </a:extLst>
          </p:cNvPr>
          <p:cNvSpPr txBox="1"/>
          <p:nvPr/>
        </p:nvSpPr>
        <p:spPr>
          <a:xfrm>
            <a:off x="3076276" y="897214"/>
            <a:ext cx="8169239" cy="2246769"/>
          </a:xfrm>
          <a:prstGeom prst="rect">
            <a:avLst/>
          </a:prstGeom>
          <a:noFill/>
        </p:spPr>
        <p:txBody>
          <a:bodyPr wrap="square" rtlCol="0">
            <a:spAutoFit/>
          </a:bodyPr>
          <a:lstStyle/>
          <a:p>
            <a:r>
              <a:rPr lang="fi-FI" sz="1400" dirty="0"/>
              <a:t>Prosessilietteiden ja siistausjätteen polttaminen voima- ja kattilalaitoksessa</a:t>
            </a:r>
          </a:p>
          <a:p>
            <a:endParaRPr lang="fi-FI" sz="1400" dirty="0"/>
          </a:p>
          <a:p>
            <a:r>
              <a:rPr lang="fi-FI" sz="1400" dirty="0"/>
              <a:t>Tehtaan jätevedenpuhdistuksesta puhdistusliete polttoaineeksi</a:t>
            </a:r>
          </a:p>
          <a:p>
            <a:r>
              <a:rPr lang="fi-FI" sz="1400" dirty="0"/>
              <a:t>Kiertokuituraaka-aineen raaka-aineeksi kelpaamaton osa: Siistausliete polttoaineeksi</a:t>
            </a:r>
          </a:p>
          <a:p>
            <a:pPr marL="285750" indent="-285750">
              <a:buFont typeface="Arial" panose="020B0604020202020204" pitchFamily="34" charset="0"/>
              <a:buChar char="•"/>
            </a:pPr>
            <a:r>
              <a:rPr lang="fi-FI" sz="1400" dirty="0"/>
              <a:t>Painomuste</a:t>
            </a:r>
          </a:p>
          <a:p>
            <a:pPr marL="285750" indent="-285750">
              <a:buFont typeface="Arial" panose="020B0604020202020204" pitchFamily="34" charset="0"/>
              <a:buChar char="•"/>
            </a:pPr>
            <a:r>
              <a:rPr lang="fi-FI" sz="1400" dirty="0"/>
              <a:t>Täyte- ja päällystysaineita (kaoliini, talkkia, bentoniittia, mineraalisia oksideja, muita epäorgaanisia komponentteja)</a:t>
            </a:r>
          </a:p>
          <a:p>
            <a:pPr marL="285750" indent="-285750">
              <a:buFont typeface="Arial" panose="020B0604020202020204" pitchFamily="34" charset="0"/>
              <a:buChar char="•"/>
            </a:pPr>
            <a:r>
              <a:rPr lang="fi-FI" sz="1400" dirty="0"/>
              <a:t>Lyhyitä kuituja 50-70 %</a:t>
            </a:r>
          </a:p>
          <a:p>
            <a:pPr marL="285750" indent="-285750">
              <a:buFont typeface="Arial" panose="020B0604020202020204" pitchFamily="34" charset="0"/>
              <a:buChar char="•"/>
            </a:pPr>
            <a:endParaRPr lang="fi-FI" sz="1400" dirty="0"/>
          </a:p>
          <a:p>
            <a:pPr marL="285750" indent="-285750">
              <a:buFont typeface="Arial" panose="020B0604020202020204" pitchFamily="34" charset="0"/>
              <a:buChar char="•"/>
            </a:pPr>
            <a:r>
              <a:rPr lang="fi-FI" sz="1400" dirty="0"/>
              <a:t>Rejektimuovi energiaksi</a:t>
            </a:r>
          </a:p>
        </p:txBody>
      </p:sp>
      <p:sp>
        <p:nvSpPr>
          <p:cNvPr id="18" name="TextBox 17">
            <a:extLst>
              <a:ext uri="{FF2B5EF4-FFF2-40B4-BE49-F238E27FC236}">
                <a16:creationId xmlns:a16="http://schemas.microsoft.com/office/drawing/2014/main" id="{58D9B4FD-8D1D-4762-AEEE-BDCE7C763CEA}"/>
              </a:ext>
            </a:extLst>
          </p:cNvPr>
          <p:cNvSpPr txBox="1"/>
          <p:nvPr/>
        </p:nvSpPr>
        <p:spPr>
          <a:xfrm>
            <a:off x="142124" y="3547847"/>
            <a:ext cx="3994772" cy="1815882"/>
          </a:xfrm>
          <a:prstGeom prst="rect">
            <a:avLst/>
          </a:prstGeom>
          <a:noFill/>
        </p:spPr>
        <p:txBody>
          <a:bodyPr wrap="square" rtlCol="0">
            <a:spAutoFit/>
          </a:bodyPr>
          <a:lstStyle/>
          <a:p>
            <a:r>
              <a:rPr lang="fi-FI" sz="1400" dirty="0"/>
              <a:t>Syntynyt energia takaisin tehtaalle (ja valtakunnan verkkoon)</a:t>
            </a:r>
          </a:p>
          <a:p>
            <a:pPr marL="285750" indent="-285750">
              <a:buFont typeface="Arial" panose="020B0604020202020204" pitchFamily="34" charset="0"/>
              <a:buChar char="•"/>
            </a:pPr>
            <a:r>
              <a:rPr lang="fi-FI" sz="1400" dirty="0"/>
              <a:t>Prosessihöyryiksi</a:t>
            </a:r>
          </a:p>
          <a:p>
            <a:pPr marL="285750" indent="-285750">
              <a:buFont typeface="Arial" panose="020B0604020202020204" pitchFamily="34" charset="0"/>
              <a:buChar char="•"/>
            </a:pPr>
            <a:r>
              <a:rPr lang="fi-FI" sz="1400" dirty="0"/>
              <a:t>Sähköksi</a:t>
            </a:r>
          </a:p>
          <a:p>
            <a:pPr marL="285750" indent="-285750">
              <a:buFont typeface="Arial" panose="020B0604020202020204" pitchFamily="34" charset="0"/>
              <a:buChar char="•"/>
            </a:pPr>
            <a:endParaRPr lang="fi-FI" sz="1400" dirty="0"/>
          </a:p>
          <a:p>
            <a:r>
              <a:rPr lang="fi-FI" sz="1400" dirty="0"/>
              <a:t>Valtakunnan verkkoon</a:t>
            </a:r>
          </a:p>
          <a:p>
            <a:pPr marL="285750" indent="-285750">
              <a:buFont typeface="Arial" panose="020B0604020202020204" pitchFamily="34" charset="0"/>
              <a:buChar char="•"/>
            </a:pPr>
            <a:r>
              <a:rPr lang="fi-FI" sz="1400" dirty="0"/>
              <a:t>Kaukolämpöverkkoon</a:t>
            </a:r>
          </a:p>
          <a:p>
            <a:pPr marL="285750" indent="-285750">
              <a:buFont typeface="Arial" panose="020B0604020202020204" pitchFamily="34" charset="0"/>
              <a:buChar char="•"/>
            </a:pPr>
            <a:r>
              <a:rPr lang="fi-FI" sz="1400" dirty="0"/>
              <a:t>Sähköksi</a:t>
            </a:r>
          </a:p>
        </p:txBody>
      </p:sp>
      <p:sp>
        <p:nvSpPr>
          <p:cNvPr id="19" name="Rectangle 18">
            <a:extLst>
              <a:ext uri="{FF2B5EF4-FFF2-40B4-BE49-F238E27FC236}">
                <a16:creationId xmlns:a16="http://schemas.microsoft.com/office/drawing/2014/main" id="{8197F2B8-1986-4C49-BD0F-0278FBEEA762}"/>
              </a:ext>
            </a:extLst>
          </p:cNvPr>
          <p:cNvSpPr/>
          <p:nvPr/>
        </p:nvSpPr>
        <p:spPr>
          <a:xfrm>
            <a:off x="6392031" y="69034"/>
            <a:ext cx="6096000" cy="738664"/>
          </a:xfrm>
          <a:prstGeom prst="rect">
            <a:avLst/>
          </a:prstGeom>
        </p:spPr>
        <p:txBody>
          <a:bodyPr>
            <a:spAutoFit/>
          </a:bodyPr>
          <a:lstStyle/>
          <a:p>
            <a:pPr marL="285750" indent="-285750">
              <a:buFont typeface="Arial" panose="020B0604020202020204" pitchFamily="34" charset="0"/>
              <a:buChar char="•"/>
            </a:pPr>
            <a:r>
              <a:rPr lang="fi-FI" sz="1400" dirty="0"/>
              <a:t>Kuitusavi esim. hyödyntäminen                                                                       kaatopaikkojen tiivistämiseen tai  polttoon energiaksi</a:t>
            </a:r>
          </a:p>
          <a:p>
            <a:pPr marL="285750" indent="-285750">
              <a:buFont typeface="Arial" panose="020B0604020202020204" pitchFamily="34" charset="0"/>
              <a:buChar char="•"/>
            </a:pPr>
            <a:r>
              <a:rPr lang="fi-FI" sz="1400" dirty="0"/>
              <a:t>Rejektinä: Paalilangat ja metalli hyötykäyttöön</a:t>
            </a:r>
          </a:p>
        </p:txBody>
      </p:sp>
      <p:pic>
        <p:nvPicPr>
          <p:cNvPr id="21" name="Kuva 48" descr="Nuoliympyrä">
            <a:extLst>
              <a:ext uri="{FF2B5EF4-FFF2-40B4-BE49-F238E27FC236}">
                <a16:creationId xmlns:a16="http://schemas.microsoft.com/office/drawing/2014/main" id="{B2CACE86-2E74-4F18-995F-B73A360A73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13520800" flipH="1">
            <a:off x="4818069" y="4793323"/>
            <a:ext cx="5109320" cy="1544686"/>
          </a:xfrm>
          <a:prstGeom prst="rect">
            <a:avLst/>
          </a:prstGeom>
        </p:spPr>
      </p:pic>
      <p:sp>
        <p:nvSpPr>
          <p:cNvPr id="22" name="Rectangle 21">
            <a:extLst>
              <a:ext uri="{FF2B5EF4-FFF2-40B4-BE49-F238E27FC236}">
                <a16:creationId xmlns:a16="http://schemas.microsoft.com/office/drawing/2014/main" id="{898AAC99-FD06-4C08-BE67-2FE7A7AB2FED}"/>
              </a:ext>
            </a:extLst>
          </p:cNvPr>
          <p:cNvSpPr/>
          <p:nvPr/>
        </p:nvSpPr>
        <p:spPr>
          <a:xfrm>
            <a:off x="5983706" y="5760633"/>
            <a:ext cx="6024742" cy="738664"/>
          </a:xfrm>
          <a:prstGeom prst="rect">
            <a:avLst/>
          </a:prstGeom>
        </p:spPr>
        <p:txBody>
          <a:bodyPr wrap="square">
            <a:spAutoFit/>
          </a:bodyPr>
          <a:lstStyle/>
          <a:p>
            <a:r>
              <a:rPr lang="fi-FI" sz="1400" dirty="0"/>
              <a:t>Kuitusaven poltossa syntyvät tuhkan hyödyntäminen</a:t>
            </a:r>
          </a:p>
          <a:p>
            <a:pPr marL="285750" indent="-285750">
              <a:buFont typeface="Arial" panose="020B0604020202020204" pitchFamily="34" charset="0"/>
              <a:buChar char="•"/>
            </a:pPr>
            <a:r>
              <a:rPr lang="fi-FI" sz="1400" dirty="0"/>
              <a:t>Peltotuhkana (kalkitsemiseen)</a:t>
            </a:r>
          </a:p>
          <a:p>
            <a:pPr marL="285750" indent="-285750">
              <a:buFont typeface="Arial" panose="020B0604020202020204" pitchFamily="34" charset="0"/>
              <a:buChar char="•"/>
            </a:pPr>
            <a:r>
              <a:rPr lang="fi-FI" sz="1400" dirty="0"/>
              <a:t>Maanrakentamiseen, stabilointiin (maa-aineksen sijaan)</a:t>
            </a:r>
          </a:p>
        </p:txBody>
      </p:sp>
      <p:pic>
        <p:nvPicPr>
          <p:cNvPr id="23" name="Kuva 48" descr="Nuoliympyrä">
            <a:extLst>
              <a:ext uri="{FF2B5EF4-FFF2-40B4-BE49-F238E27FC236}">
                <a16:creationId xmlns:a16="http://schemas.microsoft.com/office/drawing/2014/main" id="{50A07CB8-016D-4E38-923A-77D9BD36F45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10517992">
            <a:off x="1345555" y="5344617"/>
            <a:ext cx="6033635" cy="1544686"/>
          </a:xfrm>
          <a:prstGeom prst="rect">
            <a:avLst/>
          </a:prstGeom>
        </p:spPr>
      </p:pic>
      <p:sp>
        <p:nvSpPr>
          <p:cNvPr id="2" name="TextBox 1">
            <a:extLst>
              <a:ext uri="{FF2B5EF4-FFF2-40B4-BE49-F238E27FC236}">
                <a16:creationId xmlns:a16="http://schemas.microsoft.com/office/drawing/2014/main" id="{E751E53D-9DF8-4898-8F64-FC34CD6FB38A}"/>
              </a:ext>
            </a:extLst>
          </p:cNvPr>
          <p:cNvSpPr txBox="1"/>
          <p:nvPr/>
        </p:nvSpPr>
        <p:spPr>
          <a:xfrm>
            <a:off x="4577811" y="3100745"/>
            <a:ext cx="2514321" cy="1077218"/>
          </a:xfrm>
          <a:prstGeom prst="rect">
            <a:avLst/>
          </a:prstGeom>
          <a:noFill/>
        </p:spPr>
        <p:txBody>
          <a:bodyPr wrap="square" rtlCol="0">
            <a:spAutoFit/>
          </a:bodyPr>
          <a:lstStyle/>
          <a:p>
            <a:r>
              <a:rPr lang="fi-FI" sz="1600" dirty="0">
                <a:solidFill>
                  <a:schemeClr val="accent4"/>
                </a:solidFill>
              </a:rPr>
              <a:t>Esimerkkinä siistattavat lajit  (painomusteen poisto) </a:t>
            </a:r>
            <a:r>
              <a:rPr lang="fi-FI" sz="1600" b="1" dirty="0">
                <a:solidFill>
                  <a:schemeClr val="accent4"/>
                </a:solidFill>
              </a:rPr>
              <a:t>Massan valmistuksen raaka-aineena</a:t>
            </a:r>
          </a:p>
        </p:txBody>
      </p:sp>
      <p:sp>
        <p:nvSpPr>
          <p:cNvPr id="3" name="TextBox 2">
            <a:extLst>
              <a:ext uri="{FF2B5EF4-FFF2-40B4-BE49-F238E27FC236}">
                <a16:creationId xmlns:a16="http://schemas.microsoft.com/office/drawing/2014/main" id="{0973B348-19AC-45D2-B44C-C0552E1CB299}"/>
              </a:ext>
            </a:extLst>
          </p:cNvPr>
          <p:cNvSpPr txBox="1"/>
          <p:nvPr/>
        </p:nvSpPr>
        <p:spPr>
          <a:xfrm>
            <a:off x="57263" y="69034"/>
            <a:ext cx="1187843" cy="461665"/>
          </a:xfrm>
          <a:prstGeom prst="rect">
            <a:avLst/>
          </a:prstGeom>
          <a:noFill/>
        </p:spPr>
        <p:txBody>
          <a:bodyPr wrap="square" rtlCol="0">
            <a:spAutoFit/>
          </a:bodyPr>
          <a:lstStyle/>
          <a:p>
            <a:r>
              <a:rPr lang="fi-FI" sz="1200" dirty="0"/>
              <a:t>Keräys paperi raaka-aineena</a:t>
            </a:r>
          </a:p>
        </p:txBody>
      </p:sp>
      <p:pic>
        <p:nvPicPr>
          <p:cNvPr id="24" name="Graphic 23" descr="Factory">
            <a:extLst>
              <a:ext uri="{FF2B5EF4-FFF2-40B4-BE49-F238E27FC236}">
                <a16:creationId xmlns:a16="http://schemas.microsoft.com/office/drawing/2014/main" id="{CAAC7FCE-C727-42C6-989B-A41A374F4E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749" y="817348"/>
            <a:ext cx="1901557" cy="1901557"/>
          </a:xfrm>
          <a:prstGeom prst="rect">
            <a:avLst/>
          </a:prstGeom>
        </p:spPr>
      </p:pic>
      <p:pic>
        <p:nvPicPr>
          <p:cNvPr id="25" name="Graphic 24" descr="Factory">
            <a:extLst>
              <a:ext uri="{FF2B5EF4-FFF2-40B4-BE49-F238E27FC236}">
                <a16:creationId xmlns:a16="http://schemas.microsoft.com/office/drawing/2014/main" id="{3565F945-4D9A-46F8-A97D-E75BD283C5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2469" y="2654741"/>
            <a:ext cx="1901557" cy="1901557"/>
          </a:xfrm>
          <a:prstGeom prst="rect">
            <a:avLst/>
          </a:prstGeom>
        </p:spPr>
      </p:pic>
      <p:sp>
        <p:nvSpPr>
          <p:cNvPr id="4" name="Thought Bubble: Cloud 3">
            <a:extLst>
              <a:ext uri="{FF2B5EF4-FFF2-40B4-BE49-F238E27FC236}">
                <a16:creationId xmlns:a16="http://schemas.microsoft.com/office/drawing/2014/main" id="{42842FCD-41A5-40D2-A4CA-29ECF18A3593}"/>
              </a:ext>
            </a:extLst>
          </p:cNvPr>
          <p:cNvSpPr/>
          <p:nvPr/>
        </p:nvSpPr>
        <p:spPr>
          <a:xfrm>
            <a:off x="3503923" y="530698"/>
            <a:ext cx="6777345" cy="45108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r>
              <a:rPr lang="fi-FI" sz="1400" dirty="0"/>
              <a:t>LISÄINFO kiertokuitu:</a:t>
            </a:r>
          </a:p>
          <a:p>
            <a:endParaRPr lang="fi-FI" sz="1400" dirty="0"/>
          </a:p>
          <a:p>
            <a:r>
              <a:rPr lang="fi-FI" sz="1400" dirty="0"/>
              <a:t>Siistattavia lajeja ovat tyypillisesti pehmopaperit kuten wc-paperi sekä paino- ja kirjoituspaperit. </a:t>
            </a:r>
          </a:p>
          <a:p>
            <a:endParaRPr lang="fi-FI" sz="1400" dirty="0"/>
          </a:p>
          <a:p>
            <a:r>
              <a:rPr lang="fi-FI" sz="1400" dirty="0"/>
              <a:t>Kaikista lajeista ei kuitenkaan poisteta painoväriä, tyypillisesti kartonki/aaltopahvi pakkaukset ovat                                                         tällaisia. </a:t>
            </a:r>
          </a:p>
          <a:p>
            <a:endParaRPr lang="fi-FI" sz="1400" dirty="0"/>
          </a:p>
          <a:p>
            <a:r>
              <a:rPr lang="fi-FI" sz="1400" dirty="0"/>
              <a:t>Tämä kuva esittelee mahdollisuuksia uudelleen kiertoon päätyvistä raaka-aineista kuitupohjaisten tuotteiden raaka-aineen –kuidun lisäksi.</a:t>
            </a:r>
          </a:p>
          <a:p>
            <a:pPr algn="ctr"/>
            <a:endParaRPr lang="fi-FI" dirty="0"/>
          </a:p>
        </p:txBody>
      </p:sp>
      <p:pic>
        <p:nvPicPr>
          <p:cNvPr id="26" name="Picture 25">
            <a:hlinkClick r:id="rId7" action="ppaction://hlinksldjump"/>
            <a:extLst>
              <a:ext uri="{FF2B5EF4-FFF2-40B4-BE49-F238E27FC236}">
                <a16:creationId xmlns:a16="http://schemas.microsoft.com/office/drawing/2014/main" id="{C9E0DDEE-FD41-4215-92A7-E2AB37FC1410}"/>
              </a:ext>
            </a:extLst>
          </p:cNvPr>
          <p:cNvPicPr>
            <a:picLocks noChangeAspect="1"/>
          </p:cNvPicPr>
          <p:nvPr/>
        </p:nvPicPr>
        <p:blipFill>
          <a:blip r:embed="rId8"/>
          <a:stretch>
            <a:fillRect/>
          </a:stretch>
        </p:blipFill>
        <p:spPr>
          <a:xfrm rot="10800000">
            <a:off x="11093969" y="23872"/>
            <a:ext cx="914479" cy="944962"/>
          </a:xfrm>
          <a:prstGeom prst="rect">
            <a:avLst/>
          </a:prstGeom>
        </p:spPr>
      </p:pic>
    </p:spTree>
    <p:extLst>
      <p:ext uri="{BB962C8B-B14F-4D97-AF65-F5344CB8AC3E}">
        <p14:creationId xmlns:p14="http://schemas.microsoft.com/office/powerpoint/2010/main" val="258667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 48" descr="Nuoliympyrä">
            <a:extLst>
              <a:ext uri="{FF2B5EF4-FFF2-40B4-BE49-F238E27FC236}">
                <a16:creationId xmlns:a16="http://schemas.microsoft.com/office/drawing/2014/main" id="{49F5DB32-837C-4DBD-AEC5-BE9D9DBC5B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2679083">
            <a:off x="469947" y="152094"/>
            <a:ext cx="2129235" cy="583951"/>
          </a:xfrm>
          <a:prstGeom prst="rect">
            <a:avLst/>
          </a:prstGeom>
        </p:spPr>
      </p:pic>
      <p:pic>
        <p:nvPicPr>
          <p:cNvPr id="20" name="Kuva 48" descr="Nuoliympyrä">
            <a:extLst>
              <a:ext uri="{FF2B5EF4-FFF2-40B4-BE49-F238E27FC236}">
                <a16:creationId xmlns:a16="http://schemas.microsoft.com/office/drawing/2014/main" id="{6E8B8409-3415-42B1-924E-196C32D404E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20448874">
            <a:off x="860252" y="51796"/>
            <a:ext cx="6731000" cy="1376838"/>
          </a:xfrm>
          <a:prstGeom prst="rect">
            <a:avLst/>
          </a:prstGeom>
        </p:spPr>
      </p:pic>
      <p:pic>
        <p:nvPicPr>
          <p:cNvPr id="15" name="Kuva 48" descr="Nuoliympyrä">
            <a:extLst>
              <a:ext uri="{FF2B5EF4-FFF2-40B4-BE49-F238E27FC236}">
                <a16:creationId xmlns:a16="http://schemas.microsoft.com/office/drawing/2014/main" id="{055F4033-5153-42FE-84F0-AAD078C4A9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9510" y="127000"/>
            <a:ext cx="6731000" cy="6731000"/>
          </a:xfrm>
          <a:prstGeom prst="rect">
            <a:avLst/>
          </a:prstGeom>
        </p:spPr>
      </p:pic>
      <p:sp>
        <p:nvSpPr>
          <p:cNvPr id="5" name="Footer Placeholder 4">
            <a:extLst>
              <a:ext uri="{FF2B5EF4-FFF2-40B4-BE49-F238E27FC236}">
                <a16:creationId xmlns:a16="http://schemas.microsoft.com/office/drawing/2014/main" id="{6D3C460A-7748-4D93-B680-35C054C64774}"/>
              </a:ext>
            </a:extLst>
          </p:cNvPr>
          <p:cNvSpPr>
            <a:spLocks noGrp="1"/>
          </p:cNvSpPr>
          <p:nvPr>
            <p:ph type="ftr" sz="quarter" idx="11"/>
          </p:nvPr>
        </p:nvSpPr>
        <p:spPr/>
        <p:txBody>
          <a:bodyPr/>
          <a:lstStyle/>
          <a:p>
            <a:r>
              <a:rPr lang="fi-FI"/>
              <a:t>kiertotalousamk.fi</a:t>
            </a:r>
          </a:p>
        </p:txBody>
      </p:sp>
      <p:sp>
        <p:nvSpPr>
          <p:cNvPr id="13" name="TextBox 12">
            <a:extLst>
              <a:ext uri="{FF2B5EF4-FFF2-40B4-BE49-F238E27FC236}">
                <a16:creationId xmlns:a16="http://schemas.microsoft.com/office/drawing/2014/main" id="{0585ED3B-CD7C-4222-86D2-EEBF3FA9A7E6}"/>
              </a:ext>
            </a:extLst>
          </p:cNvPr>
          <p:cNvSpPr txBox="1"/>
          <p:nvPr/>
        </p:nvSpPr>
        <p:spPr>
          <a:xfrm>
            <a:off x="728753" y="2638558"/>
            <a:ext cx="2489200" cy="307777"/>
          </a:xfrm>
          <a:prstGeom prst="rect">
            <a:avLst/>
          </a:prstGeom>
          <a:noFill/>
        </p:spPr>
        <p:txBody>
          <a:bodyPr wrap="square" rtlCol="0">
            <a:spAutoFit/>
          </a:bodyPr>
          <a:lstStyle/>
          <a:p>
            <a:r>
              <a:rPr lang="fi-FI" sz="1400" dirty="0"/>
              <a:t>Paperi-/kartonkitehdas</a:t>
            </a:r>
          </a:p>
        </p:txBody>
      </p:sp>
      <p:sp>
        <p:nvSpPr>
          <p:cNvPr id="14" name="TextBox 13">
            <a:extLst>
              <a:ext uri="{FF2B5EF4-FFF2-40B4-BE49-F238E27FC236}">
                <a16:creationId xmlns:a16="http://schemas.microsoft.com/office/drawing/2014/main" id="{A99FC91D-B1A4-4C98-B277-368758E4AE16}"/>
              </a:ext>
            </a:extLst>
          </p:cNvPr>
          <p:cNvSpPr txBox="1"/>
          <p:nvPr/>
        </p:nvSpPr>
        <p:spPr>
          <a:xfrm>
            <a:off x="7769976" y="4497100"/>
            <a:ext cx="4279900" cy="584775"/>
          </a:xfrm>
          <a:prstGeom prst="rect">
            <a:avLst/>
          </a:prstGeom>
          <a:noFill/>
        </p:spPr>
        <p:txBody>
          <a:bodyPr wrap="square" rtlCol="0">
            <a:spAutoFit/>
          </a:bodyPr>
          <a:lstStyle/>
          <a:p>
            <a:r>
              <a:rPr lang="fi-FI" sz="1400" dirty="0"/>
              <a:t>Energian tuotanto (sähkön- ja lämmön yhteistuotanto)</a:t>
            </a:r>
          </a:p>
          <a:p>
            <a:endParaRPr lang="fi-FI" dirty="0"/>
          </a:p>
        </p:txBody>
      </p:sp>
      <p:sp>
        <p:nvSpPr>
          <p:cNvPr id="17" name="TextBox 16">
            <a:extLst>
              <a:ext uri="{FF2B5EF4-FFF2-40B4-BE49-F238E27FC236}">
                <a16:creationId xmlns:a16="http://schemas.microsoft.com/office/drawing/2014/main" id="{6AE1725D-216A-4360-B407-D51986B16555}"/>
              </a:ext>
            </a:extLst>
          </p:cNvPr>
          <p:cNvSpPr txBox="1"/>
          <p:nvPr/>
        </p:nvSpPr>
        <p:spPr>
          <a:xfrm>
            <a:off x="3076276" y="897214"/>
            <a:ext cx="8169239" cy="2246769"/>
          </a:xfrm>
          <a:prstGeom prst="rect">
            <a:avLst/>
          </a:prstGeom>
          <a:noFill/>
        </p:spPr>
        <p:txBody>
          <a:bodyPr wrap="square" rtlCol="0">
            <a:spAutoFit/>
          </a:bodyPr>
          <a:lstStyle/>
          <a:p>
            <a:r>
              <a:rPr lang="fi-FI" sz="1400" dirty="0"/>
              <a:t>Prosessilietteiden ja siistausjätteen polttaminen voima- ja kattilalaitoksessa</a:t>
            </a:r>
          </a:p>
          <a:p>
            <a:endParaRPr lang="fi-FI" sz="1400" dirty="0"/>
          </a:p>
          <a:p>
            <a:r>
              <a:rPr lang="fi-FI" sz="1400" dirty="0"/>
              <a:t>Tehtaan jätevedenpuhdistuksesta puhdistusliete polttoaineeksi</a:t>
            </a:r>
          </a:p>
          <a:p>
            <a:r>
              <a:rPr lang="fi-FI" sz="1400" dirty="0"/>
              <a:t>Kiertokuituraaka-aineen raaka-aineeksi kelpaamaton osa: Siistausliete polttoaineeksi</a:t>
            </a:r>
          </a:p>
          <a:p>
            <a:pPr marL="285750" indent="-285750">
              <a:buFont typeface="Arial" panose="020B0604020202020204" pitchFamily="34" charset="0"/>
              <a:buChar char="•"/>
            </a:pPr>
            <a:r>
              <a:rPr lang="fi-FI" sz="1400" dirty="0"/>
              <a:t>Painomuste</a:t>
            </a:r>
          </a:p>
          <a:p>
            <a:pPr marL="285750" indent="-285750">
              <a:buFont typeface="Arial" panose="020B0604020202020204" pitchFamily="34" charset="0"/>
              <a:buChar char="•"/>
            </a:pPr>
            <a:r>
              <a:rPr lang="fi-FI" sz="1400" dirty="0"/>
              <a:t>Täyte- ja päällystysaineita (kaoliini, talkkia, bentoniittia, mineraalisia oksideja, muita epäorgaanisia komponentteja)</a:t>
            </a:r>
          </a:p>
          <a:p>
            <a:pPr marL="285750" indent="-285750">
              <a:buFont typeface="Arial" panose="020B0604020202020204" pitchFamily="34" charset="0"/>
              <a:buChar char="•"/>
            </a:pPr>
            <a:r>
              <a:rPr lang="fi-FI" sz="1400" dirty="0"/>
              <a:t>Lyhyitä kuituja 50-70 %</a:t>
            </a:r>
          </a:p>
          <a:p>
            <a:pPr marL="285750" indent="-285750">
              <a:buFont typeface="Arial" panose="020B0604020202020204" pitchFamily="34" charset="0"/>
              <a:buChar char="•"/>
            </a:pPr>
            <a:endParaRPr lang="fi-FI" sz="1400" dirty="0"/>
          </a:p>
          <a:p>
            <a:pPr marL="285750" indent="-285750">
              <a:buFont typeface="Arial" panose="020B0604020202020204" pitchFamily="34" charset="0"/>
              <a:buChar char="•"/>
            </a:pPr>
            <a:r>
              <a:rPr lang="fi-FI" sz="1400" dirty="0"/>
              <a:t>Rejektimuovi energiaksi</a:t>
            </a:r>
          </a:p>
        </p:txBody>
      </p:sp>
      <p:sp>
        <p:nvSpPr>
          <p:cNvPr id="18" name="TextBox 17">
            <a:extLst>
              <a:ext uri="{FF2B5EF4-FFF2-40B4-BE49-F238E27FC236}">
                <a16:creationId xmlns:a16="http://schemas.microsoft.com/office/drawing/2014/main" id="{58D9B4FD-8D1D-4762-AEEE-BDCE7C763CEA}"/>
              </a:ext>
            </a:extLst>
          </p:cNvPr>
          <p:cNvSpPr txBox="1"/>
          <p:nvPr/>
        </p:nvSpPr>
        <p:spPr>
          <a:xfrm>
            <a:off x="142124" y="3547847"/>
            <a:ext cx="3994772" cy="1815882"/>
          </a:xfrm>
          <a:prstGeom prst="rect">
            <a:avLst/>
          </a:prstGeom>
          <a:noFill/>
        </p:spPr>
        <p:txBody>
          <a:bodyPr wrap="square" rtlCol="0">
            <a:spAutoFit/>
          </a:bodyPr>
          <a:lstStyle/>
          <a:p>
            <a:r>
              <a:rPr lang="fi-FI" sz="1400" dirty="0"/>
              <a:t>Syntynyt energia takaisin tehtaalle (ja valtakunnan verkkoon)</a:t>
            </a:r>
          </a:p>
          <a:p>
            <a:pPr marL="285750" indent="-285750">
              <a:buFont typeface="Arial" panose="020B0604020202020204" pitchFamily="34" charset="0"/>
              <a:buChar char="•"/>
            </a:pPr>
            <a:r>
              <a:rPr lang="fi-FI" sz="1400" dirty="0"/>
              <a:t>Prosessihöyryiksi</a:t>
            </a:r>
          </a:p>
          <a:p>
            <a:pPr marL="285750" indent="-285750">
              <a:buFont typeface="Arial" panose="020B0604020202020204" pitchFamily="34" charset="0"/>
              <a:buChar char="•"/>
            </a:pPr>
            <a:r>
              <a:rPr lang="fi-FI" sz="1400" dirty="0"/>
              <a:t>Sähköksi</a:t>
            </a:r>
          </a:p>
          <a:p>
            <a:pPr marL="285750" indent="-285750">
              <a:buFont typeface="Arial" panose="020B0604020202020204" pitchFamily="34" charset="0"/>
              <a:buChar char="•"/>
            </a:pPr>
            <a:endParaRPr lang="fi-FI" sz="1400" dirty="0"/>
          </a:p>
          <a:p>
            <a:r>
              <a:rPr lang="fi-FI" sz="1400" dirty="0"/>
              <a:t>Valtakunnan verkkoon</a:t>
            </a:r>
          </a:p>
          <a:p>
            <a:pPr marL="285750" indent="-285750">
              <a:buFont typeface="Arial" panose="020B0604020202020204" pitchFamily="34" charset="0"/>
              <a:buChar char="•"/>
            </a:pPr>
            <a:r>
              <a:rPr lang="fi-FI" sz="1400" dirty="0"/>
              <a:t>Kaukolämpöverkkoon</a:t>
            </a:r>
          </a:p>
          <a:p>
            <a:pPr marL="285750" indent="-285750">
              <a:buFont typeface="Arial" panose="020B0604020202020204" pitchFamily="34" charset="0"/>
              <a:buChar char="•"/>
            </a:pPr>
            <a:r>
              <a:rPr lang="fi-FI" sz="1400" dirty="0"/>
              <a:t>Sähköksi</a:t>
            </a:r>
          </a:p>
        </p:txBody>
      </p:sp>
      <p:sp>
        <p:nvSpPr>
          <p:cNvPr id="19" name="Rectangle 18">
            <a:extLst>
              <a:ext uri="{FF2B5EF4-FFF2-40B4-BE49-F238E27FC236}">
                <a16:creationId xmlns:a16="http://schemas.microsoft.com/office/drawing/2014/main" id="{8197F2B8-1986-4C49-BD0F-0278FBEEA762}"/>
              </a:ext>
            </a:extLst>
          </p:cNvPr>
          <p:cNvSpPr/>
          <p:nvPr/>
        </p:nvSpPr>
        <p:spPr>
          <a:xfrm>
            <a:off x="6392031" y="69034"/>
            <a:ext cx="6096000" cy="738664"/>
          </a:xfrm>
          <a:prstGeom prst="rect">
            <a:avLst/>
          </a:prstGeom>
        </p:spPr>
        <p:txBody>
          <a:bodyPr>
            <a:spAutoFit/>
          </a:bodyPr>
          <a:lstStyle/>
          <a:p>
            <a:pPr marL="285750" indent="-285750">
              <a:buFont typeface="Arial" panose="020B0604020202020204" pitchFamily="34" charset="0"/>
              <a:buChar char="•"/>
            </a:pPr>
            <a:r>
              <a:rPr lang="fi-FI" sz="1400" dirty="0"/>
              <a:t>Kuitusavi esim. hyödyntäminen kaatopaikkojen tiivistämiseen tai  polttoon energiaksi</a:t>
            </a:r>
          </a:p>
          <a:p>
            <a:pPr marL="285750" indent="-285750">
              <a:buFont typeface="Arial" panose="020B0604020202020204" pitchFamily="34" charset="0"/>
              <a:buChar char="•"/>
            </a:pPr>
            <a:r>
              <a:rPr lang="fi-FI" sz="1400" dirty="0"/>
              <a:t>Rejektinä: Paalilangat ja metalli hyötykäyttöön</a:t>
            </a:r>
          </a:p>
        </p:txBody>
      </p:sp>
      <p:pic>
        <p:nvPicPr>
          <p:cNvPr id="21" name="Kuva 48" descr="Nuoliympyrä">
            <a:extLst>
              <a:ext uri="{FF2B5EF4-FFF2-40B4-BE49-F238E27FC236}">
                <a16:creationId xmlns:a16="http://schemas.microsoft.com/office/drawing/2014/main" id="{B2CACE86-2E74-4F18-995F-B73A360A73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13520800" flipH="1">
            <a:off x="4818069" y="4793323"/>
            <a:ext cx="5109320" cy="1544686"/>
          </a:xfrm>
          <a:prstGeom prst="rect">
            <a:avLst/>
          </a:prstGeom>
        </p:spPr>
      </p:pic>
      <p:sp>
        <p:nvSpPr>
          <p:cNvPr id="22" name="Rectangle 21">
            <a:extLst>
              <a:ext uri="{FF2B5EF4-FFF2-40B4-BE49-F238E27FC236}">
                <a16:creationId xmlns:a16="http://schemas.microsoft.com/office/drawing/2014/main" id="{898AAC99-FD06-4C08-BE67-2FE7A7AB2FED}"/>
              </a:ext>
            </a:extLst>
          </p:cNvPr>
          <p:cNvSpPr/>
          <p:nvPr/>
        </p:nvSpPr>
        <p:spPr>
          <a:xfrm>
            <a:off x="5983706" y="5760633"/>
            <a:ext cx="6024742" cy="738664"/>
          </a:xfrm>
          <a:prstGeom prst="rect">
            <a:avLst/>
          </a:prstGeom>
        </p:spPr>
        <p:txBody>
          <a:bodyPr wrap="square">
            <a:spAutoFit/>
          </a:bodyPr>
          <a:lstStyle/>
          <a:p>
            <a:r>
              <a:rPr lang="fi-FI" sz="1400" dirty="0"/>
              <a:t>Kuitusaven poltossa syntyvät tuhkan hyödyntäminen</a:t>
            </a:r>
          </a:p>
          <a:p>
            <a:pPr marL="285750" indent="-285750">
              <a:buFont typeface="Arial" panose="020B0604020202020204" pitchFamily="34" charset="0"/>
              <a:buChar char="•"/>
            </a:pPr>
            <a:r>
              <a:rPr lang="fi-FI" sz="1400" dirty="0"/>
              <a:t>Peltotuhkana (kalkitsemiseen)</a:t>
            </a:r>
          </a:p>
          <a:p>
            <a:pPr marL="285750" indent="-285750">
              <a:buFont typeface="Arial" panose="020B0604020202020204" pitchFamily="34" charset="0"/>
              <a:buChar char="•"/>
            </a:pPr>
            <a:r>
              <a:rPr lang="fi-FI" sz="1400" dirty="0"/>
              <a:t>Maanrakentamiseen, stabilointiin (maa-aineksen sijaan)</a:t>
            </a:r>
          </a:p>
        </p:txBody>
      </p:sp>
      <p:pic>
        <p:nvPicPr>
          <p:cNvPr id="23" name="Kuva 48" descr="Nuoliympyrä">
            <a:extLst>
              <a:ext uri="{FF2B5EF4-FFF2-40B4-BE49-F238E27FC236}">
                <a16:creationId xmlns:a16="http://schemas.microsoft.com/office/drawing/2014/main" id="{50A07CB8-016D-4E38-923A-77D9BD36F45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89" b="64656"/>
          <a:stretch/>
        </p:blipFill>
        <p:spPr>
          <a:xfrm rot="10517992">
            <a:off x="1345555" y="5344617"/>
            <a:ext cx="6033635" cy="1544686"/>
          </a:xfrm>
          <a:prstGeom prst="rect">
            <a:avLst/>
          </a:prstGeom>
        </p:spPr>
      </p:pic>
      <p:sp>
        <p:nvSpPr>
          <p:cNvPr id="2" name="TextBox 1">
            <a:extLst>
              <a:ext uri="{FF2B5EF4-FFF2-40B4-BE49-F238E27FC236}">
                <a16:creationId xmlns:a16="http://schemas.microsoft.com/office/drawing/2014/main" id="{E751E53D-9DF8-4898-8F64-FC34CD6FB38A}"/>
              </a:ext>
            </a:extLst>
          </p:cNvPr>
          <p:cNvSpPr txBox="1"/>
          <p:nvPr/>
        </p:nvSpPr>
        <p:spPr>
          <a:xfrm>
            <a:off x="4577811" y="3100745"/>
            <a:ext cx="2514321" cy="1077218"/>
          </a:xfrm>
          <a:prstGeom prst="rect">
            <a:avLst/>
          </a:prstGeom>
          <a:noFill/>
        </p:spPr>
        <p:txBody>
          <a:bodyPr wrap="square" rtlCol="0">
            <a:spAutoFit/>
          </a:bodyPr>
          <a:lstStyle/>
          <a:p>
            <a:r>
              <a:rPr lang="fi-FI" sz="1600" dirty="0">
                <a:solidFill>
                  <a:schemeClr val="accent4"/>
                </a:solidFill>
              </a:rPr>
              <a:t>Esimerkkinä siistattavat lajit  (painomusteen poisto) </a:t>
            </a:r>
            <a:r>
              <a:rPr lang="fi-FI" sz="1600" b="1" dirty="0">
                <a:solidFill>
                  <a:schemeClr val="accent4"/>
                </a:solidFill>
              </a:rPr>
              <a:t>Massan valmistuksen raaka-aineena</a:t>
            </a:r>
          </a:p>
        </p:txBody>
      </p:sp>
      <p:sp>
        <p:nvSpPr>
          <p:cNvPr id="3" name="TextBox 2">
            <a:extLst>
              <a:ext uri="{FF2B5EF4-FFF2-40B4-BE49-F238E27FC236}">
                <a16:creationId xmlns:a16="http://schemas.microsoft.com/office/drawing/2014/main" id="{0973B348-19AC-45D2-B44C-C0552E1CB299}"/>
              </a:ext>
            </a:extLst>
          </p:cNvPr>
          <p:cNvSpPr txBox="1"/>
          <p:nvPr/>
        </p:nvSpPr>
        <p:spPr>
          <a:xfrm>
            <a:off x="57263" y="69034"/>
            <a:ext cx="1187843" cy="461665"/>
          </a:xfrm>
          <a:prstGeom prst="rect">
            <a:avLst/>
          </a:prstGeom>
          <a:noFill/>
        </p:spPr>
        <p:txBody>
          <a:bodyPr wrap="square" rtlCol="0">
            <a:spAutoFit/>
          </a:bodyPr>
          <a:lstStyle/>
          <a:p>
            <a:r>
              <a:rPr lang="fi-FI" sz="1200" dirty="0"/>
              <a:t>Keräys paperi raaka-aineena</a:t>
            </a:r>
          </a:p>
        </p:txBody>
      </p:sp>
      <p:pic>
        <p:nvPicPr>
          <p:cNvPr id="24" name="Graphic 23" descr="Factory">
            <a:extLst>
              <a:ext uri="{FF2B5EF4-FFF2-40B4-BE49-F238E27FC236}">
                <a16:creationId xmlns:a16="http://schemas.microsoft.com/office/drawing/2014/main" id="{CAAC7FCE-C727-42C6-989B-A41A374F4E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749" y="817348"/>
            <a:ext cx="1901557" cy="1901557"/>
          </a:xfrm>
          <a:prstGeom prst="rect">
            <a:avLst/>
          </a:prstGeom>
        </p:spPr>
      </p:pic>
      <p:pic>
        <p:nvPicPr>
          <p:cNvPr id="25" name="Graphic 24" descr="Factory">
            <a:extLst>
              <a:ext uri="{FF2B5EF4-FFF2-40B4-BE49-F238E27FC236}">
                <a16:creationId xmlns:a16="http://schemas.microsoft.com/office/drawing/2014/main" id="{3565F945-4D9A-46F8-A97D-E75BD283C5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2469" y="2654741"/>
            <a:ext cx="1901557" cy="1901557"/>
          </a:xfrm>
          <a:prstGeom prst="rect">
            <a:avLst/>
          </a:prstGeom>
        </p:spPr>
      </p:pic>
    </p:spTree>
    <p:extLst>
      <p:ext uri="{BB962C8B-B14F-4D97-AF65-F5344CB8AC3E}">
        <p14:creationId xmlns:p14="http://schemas.microsoft.com/office/powerpoint/2010/main" val="243290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2452-CE9B-4502-AA24-A9721B37E40B}"/>
              </a:ext>
            </a:extLst>
          </p:cNvPr>
          <p:cNvSpPr>
            <a:spLocks noGrp="1"/>
          </p:cNvSpPr>
          <p:nvPr>
            <p:ph type="title"/>
          </p:nvPr>
        </p:nvSpPr>
        <p:spPr/>
        <p:txBody>
          <a:bodyPr/>
          <a:lstStyle/>
          <a:p>
            <a:r>
              <a:rPr lang="fi-FI" dirty="0"/>
              <a:t>Pilotointi</a:t>
            </a:r>
          </a:p>
        </p:txBody>
      </p:sp>
      <p:sp>
        <p:nvSpPr>
          <p:cNvPr id="3" name="Content Placeholder 2">
            <a:extLst>
              <a:ext uri="{FF2B5EF4-FFF2-40B4-BE49-F238E27FC236}">
                <a16:creationId xmlns:a16="http://schemas.microsoft.com/office/drawing/2014/main" id="{4D885ABE-4534-4F33-ADF5-840DAD13A9D1}"/>
              </a:ext>
            </a:extLst>
          </p:cNvPr>
          <p:cNvSpPr>
            <a:spLocks noGrp="1"/>
          </p:cNvSpPr>
          <p:nvPr>
            <p:ph idx="1"/>
          </p:nvPr>
        </p:nvSpPr>
        <p:spPr/>
        <p:txBody>
          <a:bodyPr/>
          <a:lstStyle/>
          <a:p>
            <a:r>
              <a:rPr lang="fi-FI" dirty="0"/>
              <a:t>Materiaalista pilotoitu 1 op osuus </a:t>
            </a:r>
            <a:r>
              <a:rPr lang="fi-FI" dirty="0" err="1"/>
              <a:t>Oamkissa</a:t>
            </a:r>
            <a:r>
              <a:rPr lang="fi-FI" dirty="0"/>
              <a:t> syksyllä 2019 osana Biotalouden suunnittelu opintojaksoa</a:t>
            </a:r>
          </a:p>
          <a:p>
            <a:r>
              <a:rPr lang="fi-FI" dirty="0"/>
              <a:t>Toteutukselle osallistui 14 opiskelijaa</a:t>
            </a:r>
          </a:p>
        </p:txBody>
      </p:sp>
      <p:sp>
        <p:nvSpPr>
          <p:cNvPr id="4" name="Footer Placeholder 3">
            <a:extLst>
              <a:ext uri="{FF2B5EF4-FFF2-40B4-BE49-F238E27FC236}">
                <a16:creationId xmlns:a16="http://schemas.microsoft.com/office/drawing/2014/main" id="{50E116D6-ACAC-4DFB-BDD0-33F4063EBB49}"/>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009205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25A63-603E-40DD-A7F3-6CBE861A70BE}"/>
              </a:ext>
            </a:extLst>
          </p:cNvPr>
          <p:cNvSpPr>
            <a:spLocks noGrp="1"/>
          </p:cNvSpPr>
          <p:nvPr>
            <p:ph type="title"/>
          </p:nvPr>
        </p:nvSpPr>
        <p:spPr/>
        <p:txBody>
          <a:bodyPr/>
          <a:lstStyle/>
          <a:p>
            <a:r>
              <a:rPr lang="fi-FI" dirty="0"/>
              <a:t>Kuidusta paperiksi ja kartongiksi–valmistuksen sisäiset kierrot</a:t>
            </a:r>
          </a:p>
        </p:txBody>
      </p:sp>
      <p:sp>
        <p:nvSpPr>
          <p:cNvPr id="6" name="Text Placeholder 5">
            <a:extLst>
              <a:ext uri="{FF2B5EF4-FFF2-40B4-BE49-F238E27FC236}">
                <a16:creationId xmlns:a16="http://schemas.microsoft.com/office/drawing/2014/main" id="{87A1EFEE-A59C-44F7-A52D-F00D17FE5131}"/>
              </a:ext>
            </a:extLst>
          </p:cNvPr>
          <p:cNvSpPr>
            <a:spLocks noGrp="1"/>
          </p:cNvSpPr>
          <p:nvPr>
            <p:ph type="body" idx="1"/>
          </p:nvPr>
        </p:nvSpPr>
        <p:spPr/>
        <p:txBody>
          <a:bodyPr>
            <a:normAutofit/>
          </a:bodyPr>
          <a:lstStyle/>
          <a:p>
            <a:endParaRPr lang="fi-FI" dirty="0"/>
          </a:p>
        </p:txBody>
      </p:sp>
      <p:sp>
        <p:nvSpPr>
          <p:cNvPr id="4" name="Footer Placeholder 3">
            <a:extLst>
              <a:ext uri="{FF2B5EF4-FFF2-40B4-BE49-F238E27FC236}">
                <a16:creationId xmlns:a16="http://schemas.microsoft.com/office/drawing/2014/main" id="{66A91229-32F5-4A0B-9744-8DFC4BEE70DB}"/>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7A052CD0-AE17-421D-AC7D-2AF41893A616}"/>
              </a:ext>
            </a:extLst>
          </p:cNvPr>
          <p:cNvPicPr>
            <a:picLocks noChangeAspect="1"/>
          </p:cNvPicPr>
          <p:nvPr/>
        </p:nvPicPr>
        <p:blipFill>
          <a:blip r:embed="rId3"/>
          <a:stretch>
            <a:fillRect/>
          </a:stretch>
        </p:blipFill>
        <p:spPr>
          <a:xfrm rot="10800000">
            <a:off x="10890210" y="234132"/>
            <a:ext cx="914479" cy="944962"/>
          </a:xfrm>
          <a:prstGeom prst="rect">
            <a:avLst/>
          </a:prstGeom>
        </p:spPr>
      </p:pic>
      <p:pic>
        <p:nvPicPr>
          <p:cNvPr id="8" name="Picture 7">
            <a:hlinkClick r:id="rId4" action="ppaction://hlinksldjump"/>
            <a:extLst>
              <a:ext uri="{FF2B5EF4-FFF2-40B4-BE49-F238E27FC236}">
                <a16:creationId xmlns:a16="http://schemas.microsoft.com/office/drawing/2014/main" id="{64CD1C34-9FF7-4F3F-A5E3-D81F82CE394F}"/>
              </a:ext>
            </a:extLst>
          </p:cNvPr>
          <p:cNvPicPr>
            <a:picLocks noChangeAspect="1"/>
          </p:cNvPicPr>
          <p:nvPr/>
        </p:nvPicPr>
        <p:blipFill>
          <a:blip r:embed="rId5"/>
          <a:stretch>
            <a:fillRect/>
          </a:stretch>
        </p:blipFill>
        <p:spPr>
          <a:xfrm>
            <a:off x="9952425" y="248420"/>
            <a:ext cx="794568" cy="794568"/>
          </a:xfrm>
          <a:prstGeom prst="rect">
            <a:avLst/>
          </a:prstGeom>
        </p:spPr>
      </p:pic>
    </p:spTree>
    <p:extLst>
      <p:ext uri="{BB962C8B-B14F-4D97-AF65-F5344CB8AC3E}">
        <p14:creationId xmlns:p14="http://schemas.microsoft.com/office/powerpoint/2010/main" val="2586698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hlinkClick r:id="rId3" action="ppaction://hlinksldjump"/>
            <a:extLst>
              <a:ext uri="{FF2B5EF4-FFF2-40B4-BE49-F238E27FC236}">
                <a16:creationId xmlns:a16="http://schemas.microsoft.com/office/drawing/2014/main" id="{BF346AEF-C6E1-49F8-9945-56AEB031FB6D}"/>
              </a:ext>
            </a:extLst>
          </p:cNvPr>
          <p:cNvSpPr/>
          <p:nvPr/>
        </p:nvSpPr>
        <p:spPr>
          <a:xfrm>
            <a:off x="511941" y="3925520"/>
            <a:ext cx="4475632" cy="1556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r>
              <a:rPr lang="fi-FI" sz="1200" dirty="0"/>
              <a:t>Tehtävät:</a:t>
            </a:r>
          </a:p>
          <a:p>
            <a:pPr marL="285750" indent="-285750">
              <a:buFont typeface="Arial" panose="020B0604020202020204" pitchFamily="34" charset="0"/>
              <a:buChar char="•"/>
            </a:pPr>
            <a:r>
              <a:rPr lang="fi-FI" sz="1200" dirty="0"/>
              <a:t>Vesi, kuitu ja energia paperikoneella</a:t>
            </a:r>
          </a:p>
          <a:p>
            <a:pPr marL="285750" indent="-285750">
              <a:buFont typeface="Arial" panose="020B0604020202020204" pitchFamily="34" charset="0"/>
              <a:buChar char="•"/>
            </a:pPr>
            <a:r>
              <a:rPr lang="fi-FI" sz="1200" dirty="0"/>
              <a:t>SWOT analyysi –paperin- ja kartongin valmistuksen sisäiset kierrot (vesi, kuitu, energia) (yksilö/ryhmätehtävä)</a:t>
            </a:r>
          </a:p>
          <a:p>
            <a:pPr marL="285750" indent="-285750">
              <a:buFont typeface="Arial" panose="020B0604020202020204" pitchFamily="34" charset="0"/>
              <a:buChar char="•"/>
            </a:pPr>
            <a:r>
              <a:rPr lang="fi-FI" sz="1200" dirty="0"/>
              <a:t>Kokonaiskuva: Mitä isot metsäjätit ja alan toimijat sanovat kiertotaloudesta? ( voidaan toteuttaa:  koko toteutuksen kestävänä suurempana tehtävä)</a:t>
            </a:r>
          </a:p>
        </p:txBody>
      </p:sp>
      <p:pic>
        <p:nvPicPr>
          <p:cNvPr id="38" name="Picture 37">
            <a:extLst>
              <a:ext uri="{FF2B5EF4-FFF2-40B4-BE49-F238E27FC236}">
                <a16:creationId xmlns:a16="http://schemas.microsoft.com/office/drawing/2014/main" id="{B4724248-B019-471A-8190-49166A6044D4}"/>
              </a:ext>
            </a:extLst>
          </p:cNvPr>
          <p:cNvPicPr>
            <a:picLocks noChangeAspect="1"/>
          </p:cNvPicPr>
          <p:nvPr/>
        </p:nvPicPr>
        <p:blipFill>
          <a:blip r:embed="rId4"/>
          <a:stretch>
            <a:fillRect/>
          </a:stretch>
        </p:blipFill>
        <p:spPr>
          <a:xfrm rot="10800000">
            <a:off x="1105466" y="3505830"/>
            <a:ext cx="914479" cy="944962"/>
          </a:xfrm>
          <a:prstGeom prst="rect">
            <a:avLst/>
          </a:prstGeom>
        </p:spPr>
      </p:pic>
      <p:sp>
        <p:nvSpPr>
          <p:cNvPr id="36" name="Nuoli: Oikea 20">
            <a:extLst>
              <a:ext uri="{FF2B5EF4-FFF2-40B4-BE49-F238E27FC236}">
                <a16:creationId xmlns:a16="http://schemas.microsoft.com/office/drawing/2014/main" id="{D4E9466F-C093-4C08-B12E-CE648610995A}"/>
              </a:ext>
            </a:extLst>
          </p:cNvPr>
          <p:cNvSpPr/>
          <p:nvPr/>
        </p:nvSpPr>
        <p:spPr>
          <a:xfrm rot="10800000">
            <a:off x="5225862" y="5078969"/>
            <a:ext cx="1914014" cy="51167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5" name="Kuva 48" descr="Nuoliympyrä">
            <a:extLst>
              <a:ext uri="{FF2B5EF4-FFF2-40B4-BE49-F238E27FC236}">
                <a16:creationId xmlns:a16="http://schemas.microsoft.com/office/drawing/2014/main" id="{A846980D-5D80-4D8E-A0B6-9F4620655A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42475">
            <a:off x="3298285" y="-1394230"/>
            <a:ext cx="10490817" cy="10490817"/>
          </a:xfrm>
          <a:prstGeom prst="rect">
            <a:avLst/>
          </a:prstGeom>
        </p:spPr>
      </p:pic>
      <p:sp>
        <p:nvSpPr>
          <p:cNvPr id="6" name="Text Placeholder 5">
            <a:extLst>
              <a:ext uri="{FF2B5EF4-FFF2-40B4-BE49-F238E27FC236}">
                <a16:creationId xmlns:a16="http://schemas.microsoft.com/office/drawing/2014/main" id="{9B2BE25D-448D-437F-B704-E19300D35B55}"/>
              </a:ext>
            </a:extLst>
          </p:cNvPr>
          <p:cNvSpPr>
            <a:spLocks noGrp="1"/>
          </p:cNvSpPr>
          <p:nvPr>
            <p:ph sz="half" idx="1"/>
          </p:nvPr>
        </p:nvSpPr>
        <p:spPr>
          <a:xfrm>
            <a:off x="838200" y="1825624"/>
            <a:ext cx="4492994" cy="2126215"/>
          </a:xfrm>
        </p:spPr>
        <p:txBody>
          <a:bodyPr>
            <a:normAutofit fontScale="47500" lnSpcReduction="20000"/>
          </a:bodyPr>
          <a:lstStyle/>
          <a:p>
            <a:r>
              <a:rPr lang="fi-FI" dirty="0"/>
              <a:t>Paperin ja kartongin valmistusprosessi on samankaltainen. Veden tehtävä on kuljettaa puukuituja, jotta niistä saadaan muodostettu raina, josta poistetaan vettä ja lopulta saadaan suuri paperi/kartonki rulla. Kaikki tämä vaatii paljon energiaa.</a:t>
            </a:r>
          </a:p>
          <a:p>
            <a:r>
              <a:rPr lang="fi-FI" dirty="0"/>
              <a:t>Prosessissa vettä tarvitaan paljon, mutta vesi kiertää prosessissa aina uudelleen ja uudelleen. Vesikierto onkin tunnusomainen kiertotalouden esimerkki paperiteollisuudesta puhuttaessa. Vesikierrot ovat lähes suljettuja.</a:t>
            </a:r>
          </a:p>
          <a:p>
            <a:r>
              <a:rPr lang="fi-FI" dirty="0"/>
              <a:t>Valmiista paperista ja kartongista valmistuu biotuotteita, kuten paperia ja pakkauksia.</a:t>
            </a:r>
          </a:p>
        </p:txBody>
      </p:sp>
      <p:sp>
        <p:nvSpPr>
          <p:cNvPr id="2" name="Content Placeholder 1">
            <a:extLst>
              <a:ext uri="{FF2B5EF4-FFF2-40B4-BE49-F238E27FC236}">
                <a16:creationId xmlns:a16="http://schemas.microsoft.com/office/drawing/2014/main" id="{E0698B21-EE48-4B29-8714-3937ED5D63E3}"/>
              </a:ext>
            </a:extLst>
          </p:cNvPr>
          <p:cNvSpPr>
            <a:spLocks noGrp="1"/>
          </p:cNvSpPr>
          <p:nvPr>
            <p:ph sz="half" idx="2"/>
          </p:nvPr>
        </p:nvSpPr>
        <p:spPr/>
        <p:txBody>
          <a:bodyPr>
            <a:normAutofit fontScale="47500" lnSpcReduction="20000"/>
          </a:bodyPr>
          <a:lstStyle/>
          <a:p>
            <a:endParaRPr lang="fi-FI" dirty="0"/>
          </a:p>
        </p:txBody>
      </p:sp>
      <p:sp>
        <p:nvSpPr>
          <p:cNvPr id="4" name="Footer Placeholder 3">
            <a:extLst>
              <a:ext uri="{FF2B5EF4-FFF2-40B4-BE49-F238E27FC236}">
                <a16:creationId xmlns:a16="http://schemas.microsoft.com/office/drawing/2014/main" id="{2BD29D7A-5981-4122-906F-04F812CB75AF}"/>
              </a:ext>
            </a:extLst>
          </p:cNvPr>
          <p:cNvSpPr>
            <a:spLocks noGrp="1"/>
          </p:cNvSpPr>
          <p:nvPr>
            <p:ph type="ftr" sz="quarter" idx="11"/>
          </p:nvPr>
        </p:nvSpPr>
        <p:spPr/>
        <p:txBody>
          <a:bodyPr/>
          <a:lstStyle/>
          <a:p>
            <a:r>
              <a:rPr lang="fi-FI"/>
              <a:t>kiertotalousamk.fi</a:t>
            </a:r>
          </a:p>
        </p:txBody>
      </p:sp>
      <p:grpSp>
        <p:nvGrpSpPr>
          <p:cNvPr id="10" name="Ryhmä 16">
            <a:extLst>
              <a:ext uri="{FF2B5EF4-FFF2-40B4-BE49-F238E27FC236}">
                <a16:creationId xmlns:a16="http://schemas.microsoft.com/office/drawing/2014/main" id="{245CA8CA-4BE8-41E7-BFDE-434B5C05562A}"/>
              </a:ext>
            </a:extLst>
          </p:cNvPr>
          <p:cNvGrpSpPr/>
          <p:nvPr/>
        </p:nvGrpSpPr>
        <p:grpSpPr>
          <a:xfrm>
            <a:off x="6320359" y="1241999"/>
            <a:ext cx="4899540" cy="4867034"/>
            <a:chOff x="3624907" y="1032115"/>
            <a:chExt cx="4899540" cy="4867034"/>
          </a:xfrm>
        </p:grpSpPr>
        <p:sp>
          <p:nvSpPr>
            <p:cNvPr id="11" name="Ellipsi 6">
              <a:extLst>
                <a:ext uri="{FF2B5EF4-FFF2-40B4-BE49-F238E27FC236}">
                  <a16:creationId xmlns:a16="http://schemas.microsoft.com/office/drawing/2014/main" id="{59CAE677-1635-45F0-9F02-137E386AB6E2}"/>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Ellipsi 4">
              <a:extLst>
                <a:ext uri="{FF2B5EF4-FFF2-40B4-BE49-F238E27FC236}">
                  <a16:creationId xmlns:a16="http://schemas.microsoft.com/office/drawing/2014/main" id="{DD62BD79-5F9F-4FC5-B93C-EF1077F8BB8F}"/>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Ellipsi 5">
              <a:extLst>
                <a:ext uri="{FF2B5EF4-FFF2-40B4-BE49-F238E27FC236}">
                  <a16:creationId xmlns:a16="http://schemas.microsoft.com/office/drawing/2014/main" id="{56485AD6-BB6A-48F4-8B28-767B20C2AA3F}"/>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4" name="Suora yhdysviiva 7">
              <a:extLst>
                <a:ext uri="{FF2B5EF4-FFF2-40B4-BE49-F238E27FC236}">
                  <a16:creationId xmlns:a16="http://schemas.microsoft.com/office/drawing/2014/main" id="{8A92B22C-FA25-4977-924F-66A2327EDA61}"/>
                </a:ext>
              </a:extLst>
            </p:cNvPr>
            <p:cNvCxnSpPr>
              <a:cxnSpLocks/>
              <a:stCxn id="13" idx="0"/>
              <a:endCxn id="11"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8">
              <a:extLst>
                <a:ext uri="{FF2B5EF4-FFF2-40B4-BE49-F238E27FC236}">
                  <a16:creationId xmlns:a16="http://schemas.microsoft.com/office/drawing/2014/main" id="{B389A6E5-2FDC-4E86-8E26-EBA8C21619D6}"/>
                </a:ext>
              </a:extLst>
            </p:cNvPr>
            <p:cNvCxnSpPr>
              <a:cxnSpLocks/>
              <a:stCxn id="13" idx="7"/>
              <a:endCxn id="11"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9">
              <a:extLst>
                <a:ext uri="{FF2B5EF4-FFF2-40B4-BE49-F238E27FC236}">
                  <a16:creationId xmlns:a16="http://schemas.microsoft.com/office/drawing/2014/main" id="{D2B8D3C7-E87D-4D53-B5A0-763A3F036411}"/>
                </a:ext>
              </a:extLst>
            </p:cNvPr>
            <p:cNvCxnSpPr>
              <a:cxnSpLocks/>
              <a:stCxn id="13" idx="6"/>
              <a:endCxn id="11"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0">
              <a:extLst>
                <a:ext uri="{FF2B5EF4-FFF2-40B4-BE49-F238E27FC236}">
                  <a16:creationId xmlns:a16="http://schemas.microsoft.com/office/drawing/2014/main" id="{651FF271-60CB-4BCF-B1AB-70F31A4154A7}"/>
                </a:ext>
              </a:extLst>
            </p:cNvPr>
            <p:cNvCxnSpPr>
              <a:cxnSpLocks/>
              <a:stCxn id="13" idx="5"/>
              <a:endCxn id="11"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1">
              <a:extLst>
                <a:ext uri="{FF2B5EF4-FFF2-40B4-BE49-F238E27FC236}">
                  <a16:creationId xmlns:a16="http://schemas.microsoft.com/office/drawing/2014/main" id="{18FAEEC0-2F07-46B6-A7FA-6B5F71B78F0B}"/>
                </a:ext>
              </a:extLst>
            </p:cNvPr>
            <p:cNvCxnSpPr>
              <a:cxnSpLocks/>
              <a:stCxn id="13" idx="4"/>
              <a:endCxn id="11"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uora yhdysviiva 12">
              <a:extLst>
                <a:ext uri="{FF2B5EF4-FFF2-40B4-BE49-F238E27FC236}">
                  <a16:creationId xmlns:a16="http://schemas.microsoft.com/office/drawing/2014/main" id="{87D0A3E9-7C0A-4966-A497-AB875A201966}"/>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uora yhdysviiva 13">
              <a:extLst>
                <a:ext uri="{FF2B5EF4-FFF2-40B4-BE49-F238E27FC236}">
                  <a16:creationId xmlns:a16="http://schemas.microsoft.com/office/drawing/2014/main" id="{16D0EF2F-27C4-45E3-8CB5-78516ED76017}"/>
                </a:ext>
              </a:extLst>
            </p:cNvPr>
            <p:cNvCxnSpPr>
              <a:cxnSpLocks/>
              <a:stCxn id="13" idx="2"/>
              <a:endCxn id="11"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uora yhdysviiva 14">
              <a:extLst>
                <a:ext uri="{FF2B5EF4-FFF2-40B4-BE49-F238E27FC236}">
                  <a16:creationId xmlns:a16="http://schemas.microsoft.com/office/drawing/2014/main" id="{6A5F628A-C322-4BA7-B51B-70A4157CACBA}"/>
                </a:ext>
              </a:extLst>
            </p:cNvPr>
            <p:cNvCxnSpPr>
              <a:cxnSpLocks/>
              <a:stCxn id="13" idx="1"/>
              <a:endCxn id="11"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uora yhdysviiva 15">
              <a:extLst>
                <a:ext uri="{FF2B5EF4-FFF2-40B4-BE49-F238E27FC236}">
                  <a16:creationId xmlns:a16="http://schemas.microsoft.com/office/drawing/2014/main" id="{9F0C766B-783F-4AE7-B8A6-0612A73E2A66}"/>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ruutu 1">
              <a:extLst>
                <a:ext uri="{FF2B5EF4-FFF2-40B4-BE49-F238E27FC236}">
                  <a16:creationId xmlns:a16="http://schemas.microsoft.com/office/drawing/2014/main" id="{5358DB48-2470-4571-BF7B-7746043FFB85}"/>
                </a:ext>
              </a:extLst>
            </p:cNvPr>
            <p:cNvSpPr txBox="1"/>
            <p:nvPr/>
          </p:nvSpPr>
          <p:spPr>
            <a:xfrm>
              <a:off x="3786570" y="2611622"/>
              <a:ext cx="1454567" cy="338554"/>
            </a:xfrm>
            <a:prstGeom prst="rect">
              <a:avLst/>
            </a:prstGeom>
            <a:noFill/>
          </p:spPr>
          <p:txBody>
            <a:bodyPr wrap="square" rtlCol="0">
              <a:spAutoFit/>
            </a:bodyPr>
            <a:lstStyle/>
            <a:p>
              <a:r>
                <a:rPr lang="fi-FI" sz="1600" b="1" dirty="0">
                  <a:solidFill>
                    <a:srgbClr val="7030A0"/>
                  </a:solidFill>
                </a:rPr>
                <a:t>RAAKA-AINEET</a:t>
              </a:r>
            </a:p>
          </p:txBody>
        </p:sp>
        <p:sp>
          <p:nvSpPr>
            <p:cNvPr id="24" name="Tekstiruutu 31">
              <a:extLst>
                <a:ext uri="{FF2B5EF4-FFF2-40B4-BE49-F238E27FC236}">
                  <a16:creationId xmlns:a16="http://schemas.microsoft.com/office/drawing/2014/main" id="{4AD876A3-1CC6-465F-9666-E974530C7D15}"/>
                </a:ext>
              </a:extLst>
            </p:cNvPr>
            <p:cNvSpPr txBox="1"/>
            <p:nvPr/>
          </p:nvSpPr>
          <p:spPr>
            <a:xfrm>
              <a:off x="4838872" y="1560079"/>
              <a:ext cx="1454567" cy="584775"/>
            </a:xfrm>
            <a:prstGeom prst="rect">
              <a:avLst/>
            </a:prstGeom>
            <a:noFill/>
          </p:spPr>
          <p:txBody>
            <a:bodyPr wrap="square" rtlCol="0">
              <a:spAutoFit/>
            </a:bodyPr>
            <a:lstStyle/>
            <a:p>
              <a:r>
                <a:rPr lang="fi-FI" sz="1600" b="1" dirty="0">
                  <a:solidFill>
                    <a:srgbClr val="7030A0"/>
                  </a:solidFill>
                </a:rPr>
                <a:t>PUUN KÄSITTELY</a:t>
              </a:r>
            </a:p>
          </p:txBody>
        </p:sp>
        <p:sp>
          <p:nvSpPr>
            <p:cNvPr id="25" name="Tekstiruutu 32">
              <a:extLst>
                <a:ext uri="{FF2B5EF4-FFF2-40B4-BE49-F238E27FC236}">
                  <a16:creationId xmlns:a16="http://schemas.microsoft.com/office/drawing/2014/main" id="{AB5FD192-821A-4C31-B278-7B472DC14EB2}"/>
                </a:ext>
              </a:extLst>
            </p:cNvPr>
            <p:cNvSpPr txBox="1"/>
            <p:nvPr/>
          </p:nvSpPr>
          <p:spPr>
            <a:xfrm>
              <a:off x="6162312" y="1532349"/>
              <a:ext cx="1206466" cy="584775"/>
            </a:xfrm>
            <a:prstGeom prst="rect">
              <a:avLst/>
            </a:prstGeom>
            <a:noFill/>
          </p:spPr>
          <p:txBody>
            <a:bodyPr wrap="square" rtlCol="0">
              <a:spAutoFit/>
            </a:bodyPr>
            <a:lstStyle/>
            <a:p>
              <a:r>
                <a:rPr lang="fi-FI" sz="1600" b="1" dirty="0">
                  <a:solidFill>
                    <a:srgbClr val="7030A0"/>
                  </a:solidFill>
                </a:rPr>
                <a:t>MASSAN VALMISTUS</a:t>
              </a:r>
            </a:p>
          </p:txBody>
        </p:sp>
        <p:sp>
          <p:nvSpPr>
            <p:cNvPr id="26" name="Tekstiruutu 33">
              <a:extLst>
                <a:ext uri="{FF2B5EF4-FFF2-40B4-BE49-F238E27FC236}">
                  <a16:creationId xmlns:a16="http://schemas.microsoft.com/office/drawing/2014/main" id="{27AD9D5F-2C9A-4528-8FC3-BD00CBA008AF}"/>
                </a:ext>
              </a:extLst>
            </p:cNvPr>
            <p:cNvSpPr txBox="1"/>
            <p:nvPr/>
          </p:nvSpPr>
          <p:spPr>
            <a:xfrm>
              <a:off x="7069880" y="2568442"/>
              <a:ext cx="1454567" cy="830997"/>
            </a:xfrm>
            <a:prstGeom prst="rect">
              <a:avLst/>
            </a:prstGeom>
            <a:noFill/>
          </p:spPr>
          <p:txBody>
            <a:bodyPr wrap="square" rtlCol="0">
              <a:spAutoFit/>
            </a:bodyPr>
            <a:lstStyle/>
            <a:p>
              <a:r>
                <a:rPr lang="fi-FI" sz="1600" b="1" dirty="0">
                  <a:solidFill>
                    <a:srgbClr val="00B050"/>
                  </a:solidFill>
                </a:rPr>
                <a:t>PAPERIN/ KARTONGIN VALMISTUS</a:t>
              </a:r>
            </a:p>
          </p:txBody>
        </p:sp>
        <p:sp>
          <p:nvSpPr>
            <p:cNvPr id="27" name="Tekstiruutu 34">
              <a:extLst>
                <a:ext uri="{FF2B5EF4-FFF2-40B4-BE49-F238E27FC236}">
                  <a16:creationId xmlns:a16="http://schemas.microsoft.com/office/drawing/2014/main" id="{B81A9709-C785-40DD-AFAC-B55E5D1883FC}"/>
                </a:ext>
              </a:extLst>
            </p:cNvPr>
            <p:cNvSpPr txBox="1"/>
            <p:nvPr/>
          </p:nvSpPr>
          <p:spPr>
            <a:xfrm>
              <a:off x="7069880" y="3768427"/>
              <a:ext cx="1336038" cy="584775"/>
            </a:xfrm>
            <a:prstGeom prst="rect">
              <a:avLst/>
            </a:prstGeom>
            <a:noFill/>
          </p:spPr>
          <p:txBody>
            <a:bodyPr wrap="square" rtlCol="0">
              <a:spAutoFit/>
            </a:bodyPr>
            <a:lstStyle/>
            <a:p>
              <a:r>
                <a:rPr lang="fi-FI" sz="1600" b="1" dirty="0"/>
                <a:t>PAKKAUKSEN VALMISTUS</a:t>
              </a:r>
            </a:p>
          </p:txBody>
        </p:sp>
        <p:sp>
          <p:nvSpPr>
            <p:cNvPr id="28" name="Tekstiruutu 35">
              <a:extLst>
                <a:ext uri="{FF2B5EF4-FFF2-40B4-BE49-F238E27FC236}">
                  <a16:creationId xmlns:a16="http://schemas.microsoft.com/office/drawing/2014/main" id="{BAE8254F-772A-4C7B-A481-4AF79EFEBEFA}"/>
                </a:ext>
              </a:extLst>
            </p:cNvPr>
            <p:cNvSpPr txBox="1"/>
            <p:nvPr/>
          </p:nvSpPr>
          <p:spPr>
            <a:xfrm>
              <a:off x="6158427" y="4601826"/>
              <a:ext cx="1273052" cy="838424"/>
            </a:xfrm>
            <a:prstGeom prst="rect">
              <a:avLst/>
            </a:prstGeom>
            <a:noFill/>
          </p:spPr>
          <p:txBody>
            <a:bodyPr wrap="square" rtlCol="0">
              <a:spAutoFit/>
            </a:bodyPr>
            <a:lstStyle/>
            <a:p>
              <a:r>
                <a:rPr lang="fi-FI" sz="1600" b="1" dirty="0"/>
                <a:t>TUOTTEEN PAKKAUS, JAKELU</a:t>
              </a:r>
            </a:p>
          </p:txBody>
        </p:sp>
        <p:sp>
          <p:nvSpPr>
            <p:cNvPr id="29" name="Tekstiruutu 36">
              <a:extLst>
                <a:ext uri="{FF2B5EF4-FFF2-40B4-BE49-F238E27FC236}">
                  <a16:creationId xmlns:a16="http://schemas.microsoft.com/office/drawing/2014/main" id="{AA67CEFD-041D-4930-AE74-DD0D21442464}"/>
                </a:ext>
              </a:extLst>
            </p:cNvPr>
            <p:cNvSpPr txBox="1"/>
            <p:nvPr/>
          </p:nvSpPr>
          <p:spPr>
            <a:xfrm>
              <a:off x="5082526" y="4923302"/>
              <a:ext cx="941080" cy="349103"/>
            </a:xfrm>
            <a:prstGeom prst="rect">
              <a:avLst/>
            </a:prstGeom>
            <a:noFill/>
          </p:spPr>
          <p:txBody>
            <a:bodyPr wrap="square" rtlCol="0">
              <a:spAutoFit/>
            </a:bodyPr>
            <a:lstStyle/>
            <a:p>
              <a:r>
                <a:rPr lang="fi-FI" sz="1600" b="1" dirty="0">
                  <a:solidFill>
                    <a:schemeClr val="accent2">
                      <a:lumMod val="75000"/>
                    </a:schemeClr>
                  </a:solidFill>
                </a:rPr>
                <a:t>KÄYTTÖ</a:t>
              </a:r>
            </a:p>
          </p:txBody>
        </p:sp>
        <p:sp>
          <p:nvSpPr>
            <p:cNvPr id="30" name="Tekstiruutu 37">
              <a:extLst>
                <a:ext uri="{FF2B5EF4-FFF2-40B4-BE49-F238E27FC236}">
                  <a16:creationId xmlns:a16="http://schemas.microsoft.com/office/drawing/2014/main" id="{3C51CB5A-FF54-4988-88FD-F867F97F53FA}"/>
                </a:ext>
              </a:extLst>
            </p:cNvPr>
            <p:cNvSpPr txBox="1"/>
            <p:nvPr/>
          </p:nvSpPr>
          <p:spPr>
            <a:xfrm>
              <a:off x="4209162" y="4426535"/>
              <a:ext cx="1241891" cy="338554"/>
            </a:xfrm>
            <a:prstGeom prst="rect">
              <a:avLst/>
            </a:prstGeom>
            <a:noFill/>
          </p:spPr>
          <p:txBody>
            <a:bodyPr wrap="square" rtlCol="0">
              <a:spAutoFit/>
            </a:bodyPr>
            <a:lstStyle/>
            <a:p>
              <a:r>
                <a:rPr lang="fi-FI" sz="1600" b="1" dirty="0">
                  <a:solidFill>
                    <a:schemeClr val="accent2">
                      <a:lumMod val="75000"/>
                    </a:schemeClr>
                  </a:solidFill>
                </a:rPr>
                <a:t>KIERRÄTYS</a:t>
              </a:r>
            </a:p>
          </p:txBody>
        </p:sp>
        <p:sp>
          <p:nvSpPr>
            <p:cNvPr id="31" name="Tekstiruutu 38">
              <a:extLst>
                <a:ext uri="{FF2B5EF4-FFF2-40B4-BE49-F238E27FC236}">
                  <a16:creationId xmlns:a16="http://schemas.microsoft.com/office/drawing/2014/main" id="{3202B50D-5583-421D-A709-A3C561316B42}"/>
                </a:ext>
              </a:extLst>
            </p:cNvPr>
            <p:cNvSpPr txBox="1"/>
            <p:nvPr/>
          </p:nvSpPr>
          <p:spPr>
            <a:xfrm>
              <a:off x="3767054" y="3741956"/>
              <a:ext cx="1432863" cy="338554"/>
            </a:xfrm>
            <a:prstGeom prst="rect">
              <a:avLst/>
            </a:prstGeom>
            <a:noFill/>
          </p:spPr>
          <p:txBody>
            <a:bodyPr wrap="square" rtlCol="0">
              <a:spAutoFit/>
            </a:bodyPr>
            <a:lstStyle/>
            <a:p>
              <a:r>
                <a:rPr lang="fi-FI" sz="1600" b="1" dirty="0">
                  <a:solidFill>
                    <a:schemeClr val="accent2">
                      <a:lumMod val="75000"/>
                    </a:schemeClr>
                  </a:solidFill>
                </a:rPr>
                <a:t>SUUNNITTELU</a:t>
              </a:r>
            </a:p>
          </p:txBody>
        </p:sp>
        <p:pic>
          <p:nvPicPr>
            <p:cNvPr id="32" name="Kuva 39" descr="Ruutu">
              <a:extLst>
                <a:ext uri="{FF2B5EF4-FFF2-40B4-BE49-F238E27FC236}">
                  <a16:creationId xmlns:a16="http://schemas.microsoft.com/office/drawing/2014/main" id="{A7EE832A-B6ED-45B8-B701-DF6652073A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
        <p:nvSpPr>
          <p:cNvPr id="33" name="Nuoli: Oikea 20">
            <a:extLst>
              <a:ext uri="{FF2B5EF4-FFF2-40B4-BE49-F238E27FC236}">
                <a16:creationId xmlns:a16="http://schemas.microsoft.com/office/drawing/2014/main" id="{C1B08ABD-91BB-4A9E-9E09-BB1D2331FB5C}"/>
              </a:ext>
            </a:extLst>
          </p:cNvPr>
          <p:cNvSpPr/>
          <p:nvPr/>
        </p:nvSpPr>
        <p:spPr>
          <a:xfrm>
            <a:off x="5195231" y="2715229"/>
            <a:ext cx="1290862" cy="45888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sittainen ympyrä 83">
            <a:extLst>
              <a:ext uri="{FF2B5EF4-FFF2-40B4-BE49-F238E27FC236}">
                <a16:creationId xmlns:a16="http://schemas.microsoft.com/office/drawing/2014/main" id="{36739D62-3136-4EBC-8FE0-504D1E5AF7C2}"/>
              </a:ext>
            </a:extLst>
          </p:cNvPr>
          <p:cNvSpPr/>
          <p:nvPr/>
        </p:nvSpPr>
        <p:spPr>
          <a:xfrm rot="14462419">
            <a:off x="6278936" y="1294660"/>
            <a:ext cx="5043814" cy="4860942"/>
          </a:xfrm>
          <a:prstGeom prst="pie">
            <a:avLst>
              <a:gd name="adj1" fmla="val 7073267"/>
              <a:gd name="adj2" fmla="val 434519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2B17B88-492F-4CD6-AE80-C33B8C0F4AFF}"/>
              </a:ext>
            </a:extLst>
          </p:cNvPr>
          <p:cNvSpPr>
            <a:spLocks noGrp="1"/>
          </p:cNvSpPr>
          <p:nvPr>
            <p:ph type="title"/>
          </p:nvPr>
        </p:nvSpPr>
        <p:spPr/>
        <p:txBody>
          <a:bodyPr>
            <a:normAutofit/>
          </a:bodyPr>
          <a:lstStyle/>
          <a:p>
            <a:r>
              <a:rPr lang="fi-FI" dirty="0"/>
              <a:t>Kuidusta paperiksi ja kartongiksi–valmistuksen sisäiset kierrot</a:t>
            </a:r>
          </a:p>
        </p:txBody>
      </p:sp>
    </p:spTree>
    <p:extLst>
      <p:ext uri="{BB962C8B-B14F-4D97-AF65-F5344CB8AC3E}">
        <p14:creationId xmlns:p14="http://schemas.microsoft.com/office/powerpoint/2010/main" val="21040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5454-38D9-45D3-AA2E-99B4C70C26FE}"/>
              </a:ext>
            </a:extLst>
          </p:cNvPr>
          <p:cNvSpPr>
            <a:spLocks noGrp="1"/>
          </p:cNvSpPr>
          <p:nvPr>
            <p:ph type="title"/>
          </p:nvPr>
        </p:nvSpPr>
        <p:spPr/>
        <p:txBody>
          <a:bodyPr/>
          <a:lstStyle/>
          <a:p>
            <a:r>
              <a:rPr lang="fi-FI" dirty="0"/>
              <a:t>Paperikone</a:t>
            </a:r>
          </a:p>
        </p:txBody>
      </p:sp>
      <p:sp>
        <p:nvSpPr>
          <p:cNvPr id="4" name="Footer Placeholder 3">
            <a:extLst>
              <a:ext uri="{FF2B5EF4-FFF2-40B4-BE49-F238E27FC236}">
                <a16:creationId xmlns:a16="http://schemas.microsoft.com/office/drawing/2014/main" id="{B51564E0-06B2-4F80-A6B0-1E19F0D94C34}"/>
              </a:ext>
            </a:extLst>
          </p:cNvPr>
          <p:cNvSpPr>
            <a:spLocks noGrp="1"/>
          </p:cNvSpPr>
          <p:nvPr>
            <p:ph type="ftr" sz="quarter" idx="11"/>
          </p:nvPr>
        </p:nvSpPr>
        <p:spPr/>
        <p:txBody>
          <a:bodyPr/>
          <a:lstStyle/>
          <a:p>
            <a:r>
              <a:rPr lang="fi-FI"/>
              <a:t>kiertotalousamk.fi</a:t>
            </a:r>
          </a:p>
        </p:txBody>
      </p:sp>
      <p:pic>
        <p:nvPicPr>
          <p:cNvPr id="5" name="Picture 2" descr="Basic papermaking2">
            <a:extLst>
              <a:ext uri="{FF2B5EF4-FFF2-40B4-BE49-F238E27FC236}">
                <a16:creationId xmlns:a16="http://schemas.microsoft.com/office/drawing/2014/main" id="{63513197-2B88-4405-B9DD-5CDECDD9498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350" t="2431" r="731" b="2147"/>
          <a:stretch/>
        </p:blipFill>
        <p:spPr bwMode="auto">
          <a:xfrm>
            <a:off x="1705747" y="1690688"/>
            <a:ext cx="8780506" cy="3825842"/>
          </a:xfrm>
          <a:prstGeom prst="rect">
            <a:avLst/>
          </a:prstGeom>
          <a:blipFill>
            <a:blip r:embed="rId4"/>
            <a:tile tx="0" ty="0" sx="100000" sy="100000" flip="none" algn="tl"/>
          </a:blipFill>
          <a:ln w="9525">
            <a:noFill/>
            <a:miter lim="800000"/>
            <a:headEnd/>
            <a:tailEnd/>
          </a:ln>
        </p:spPr>
      </p:pic>
      <p:sp>
        <p:nvSpPr>
          <p:cNvPr id="6" name="TextBox 5">
            <a:extLst>
              <a:ext uri="{FF2B5EF4-FFF2-40B4-BE49-F238E27FC236}">
                <a16:creationId xmlns:a16="http://schemas.microsoft.com/office/drawing/2014/main" id="{0F839D30-6AA3-4720-A085-9900C11CFD13}"/>
              </a:ext>
            </a:extLst>
          </p:cNvPr>
          <p:cNvSpPr txBox="1"/>
          <p:nvPr/>
        </p:nvSpPr>
        <p:spPr>
          <a:xfrm>
            <a:off x="1705746" y="5147198"/>
            <a:ext cx="2495550" cy="369332"/>
          </a:xfrm>
          <a:prstGeom prst="rect">
            <a:avLst/>
          </a:prstGeom>
          <a:noFill/>
        </p:spPr>
        <p:txBody>
          <a:bodyPr wrap="square" rtlCol="0">
            <a:spAutoFit/>
          </a:bodyPr>
          <a:lstStyle/>
          <a:p>
            <a:r>
              <a:rPr lang="fi-FI" dirty="0"/>
              <a:t>Kuvio: Tuomas Lammi</a:t>
            </a:r>
          </a:p>
        </p:txBody>
      </p:sp>
      <p:sp>
        <p:nvSpPr>
          <p:cNvPr id="7" name="TextBox 6">
            <a:extLst>
              <a:ext uri="{FF2B5EF4-FFF2-40B4-BE49-F238E27FC236}">
                <a16:creationId xmlns:a16="http://schemas.microsoft.com/office/drawing/2014/main" id="{DB0E0368-972C-4B3D-96B6-03C53A1AFB80}"/>
              </a:ext>
            </a:extLst>
          </p:cNvPr>
          <p:cNvSpPr txBox="1"/>
          <p:nvPr/>
        </p:nvSpPr>
        <p:spPr>
          <a:xfrm>
            <a:off x="1705746" y="1844092"/>
            <a:ext cx="9133703" cy="369332"/>
          </a:xfrm>
          <a:prstGeom prst="rect">
            <a:avLst/>
          </a:prstGeom>
          <a:noFill/>
        </p:spPr>
        <p:txBody>
          <a:bodyPr wrap="square" rtlCol="0">
            <a:spAutoFit/>
          </a:bodyPr>
          <a:lstStyle/>
          <a:p>
            <a:r>
              <a:rPr lang="fi-FI" dirty="0"/>
              <a:t>Perälaatikko       Viiraosa                Puristinosa                       Kuivatusosa                    Jälkikäsittely</a:t>
            </a:r>
          </a:p>
        </p:txBody>
      </p:sp>
    </p:spTree>
    <p:extLst>
      <p:ext uri="{BB962C8B-B14F-4D97-AF65-F5344CB8AC3E}">
        <p14:creationId xmlns:p14="http://schemas.microsoft.com/office/powerpoint/2010/main" val="2395200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B44C69-4296-4C2B-B694-745D562B0768}"/>
              </a:ext>
            </a:extLst>
          </p:cNvPr>
          <p:cNvSpPr>
            <a:spLocks noGrp="1"/>
          </p:cNvSpPr>
          <p:nvPr>
            <p:ph type="ftr" sz="quarter" idx="11"/>
          </p:nvPr>
        </p:nvSpPr>
        <p:spPr/>
        <p:txBody>
          <a:bodyPr/>
          <a:lstStyle/>
          <a:p>
            <a:r>
              <a:rPr lang="fi-FI"/>
              <a:t>kiertotalousamk.fi</a:t>
            </a:r>
          </a:p>
        </p:txBody>
      </p:sp>
      <p:sp>
        <p:nvSpPr>
          <p:cNvPr id="8" name="Rectangle: Rounded Corners 7">
            <a:extLst>
              <a:ext uri="{FF2B5EF4-FFF2-40B4-BE49-F238E27FC236}">
                <a16:creationId xmlns:a16="http://schemas.microsoft.com/office/drawing/2014/main" id="{1980E375-C5E0-45A4-9F5A-D9F627B5B77C}"/>
              </a:ext>
            </a:extLst>
          </p:cNvPr>
          <p:cNvSpPr/>
          <p:nvPr/>
        </p:nvSpPr>
        <p:spPr>
          <a:xfrm>
            <a:off x="5600700" y="1473200"/>
            <a:ext cx="6426200" cy="522170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i-FI" sz="1600" dirty="0"/>
              <a:t>Vesi kuljettaa kuituja, pesee prosessivaiheissa jossa pesuja tarvitaan, sen avulla voidaan lämmittää ja jäähdyttää. Vesi mahdollistaa kuitujen sitoutumisen, eli paperirainan muodostumisen</a:t>
            </a:r>
          </a:p>
          <a:p>
            <a:endParaRPr lang="fi-FI" sz="1600" dirty="0"/>
          </a:p>
          <a:p>
            <a:r>
              <a:rPr lang="fi-FI" sz="1600" dirty="0"/>
              <a:t>Kiertovesijärjestelmä on tärkeä vedenkulutuksen ja päästöjen vähentämisen näkökulmasta. Suljettu vesikierto mahdollinen.</a:t>
            </a:r>
          </a:p>
          <a:p>
            <a:endParaRPr lang="fi-FI" sz="1600" dirty="0"/>
          </a:p>
          <a:p>
            <a:r>
              <a:rPr lang="fi-FI" sz="1600" dirty="0"/>
              <a:t>Tarvittavia prosessivesiä on mahdollista lämmittää prosessista poistuvien jätevesien avulla, jolloin jäteveden sisältämä lämpöenergia saadaan hyötykäyttöön.</a:t>
            </a:r>
          </a:p>
          <a:p>
            <a:endParaRPr lang="fi-FI" sz="1600" dirty="0"/>
          </a:p>
          <a:p>
            <a:r>
              <a:rPr lang="fi-FI" sz="1600" dirty="0"/>
              <a:t>Paperi- ja kartonkikoneilla tarvitaan pesuvesiä eri prosessin vaiheissa. Pesut tehdään vastavirtapesuna.</a:t>
            </a:r>
          </a:p>
        </p:txBody>
      </p:sp>
      <p:sp>
        <p:nvSpPr>
          <p:cNvPr id="10" name="Flowchart: Connector 9">
            <a:extLst>
              <a:ext uri="{FF2B5EF4-FFF2-40B4-BE49-F238E27FC236}">
                <a16:creationId xmlns:a16="http://schemas.microsoft.com/office/drawing/2014/main" id="{3482FF4A-6629-4C73-846E-3F6878BB5A39}"/>
              </a:ext>
            </a:extLst>
          </p:cNvPr>
          <p:cNvSpPr/>
          <p:nvPr/>
        </p:nvSpPr>
        <p:spPr>
          <a:xfrm>
            <a:off x="8007348" y="-190025"/>
            <a:ext cx="3568701" cy="33321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endParaRPr lang="fi-FI" sz="1400" dirty="0"/>
          </a:p>
          <a:p>
            <a:pPr algn="ctr"/>
            <a:endParaRPr lang="fi-FI" sz="1400" dirty="0"/>
          </a:p>
          <a:p>
            <a:pPr algn="ctr"/>
            <a:r>
              <a:rPr lang="fi-FI" sz="1400" dirty="0"/>
              <a:t>Paperikoneella perälaatikossa, josta paperin valmistus alkaa on 99 % vettä ja 1 % kuituja.</a:t>
            </a:r>
          </a:p>
          <a:p>
            <a:pPr algn="ctr"/>
            <a:endParaRPr lang="fi-FI" sz="1400" dirty="0"/>
          </a:p>
          <a:p>
            <a:pPr algn="ctr"/>
            <a:r>
              <a:rPr lang="fi-FI" sz="1400" dirty="0"/>
              <a:t> Suurilla paperikoneilla veden virtaus voi olla jopa</a:t>
            </a:r>
          </a:p>
          <a:p>
            <a:pPr algn="ctr"/>
            <a:r>
              <a:rPr lang="fi-FI" sz="1400" dirty="0"/>
              <a:t> 150 000 l/min.</a:t>
            </a:r>
          </a:p>
          <a:p>
            <a:pPr algn="ctr"/>
            <a:endParaRPr lang="fi-FI" sz="1400" dirty="0"/>
          </a:p>
          <a:p>
            <a:pPr algn="ctr"/>
            <a:r>
              <a:rPr lang="fi-FI" sz="1400" dirty="0"/>
              <a:t>Suuri paperikone hörppää vettä minuutissa saman verran kuin keskivertosuomalainen kuluttaa kolmessa vuodessa.</a:t>
            </a:r>
          </a:p>
          <a:p>
            <a:pPr algn="ctr"/>
            <a:endParaRPr lang="fi-FI" dirty="0"/>
          </a:p>
          <a:p>
            <a:pPr algn="ctr"/>
            <a:endParaRPr lang="fi-FI" dirty="0"/>
          </a:p>
        </p:txBody>
      </p:sp>
      <p:sp>
        <p:nvSpPr>
          <p:cNvPr id="2" name="Thought Bubble: Cloud 1">
            <a:extLst>
              <a:ext uri="{FF2B5EF4-FFF2-40B4-BE49-F238E27FC236}">
                <a16:creationId xmlns:a16="http://schemas.microsoft.com/office/drawing/2014/main" id="{E86AF8C9-6523-43C2-87BE-D87428E1D104}"/>
              </a:ext>
            </a:extLst>
          </p:cNvPr>
          <p:cNvSpPr/>
          <p:nvPr/>
        </p:nvSpPr>
        <p:spPr>
          <a:xfrm>
            <a:off x="1312218" y="864973"/>
            <a:ext cx="3568701" cy="30397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Uskoisitkos tätä? Vedellä on paperin ja kartongin valmistuksessa monta tehtävää ja veden kierto on tarkoin        mietitty</a:t>
            </a:r>
          </a:p>
          <a:p>
            <a:pPr algn="ctr"/>
            <a:endParaRPr lang="fi-FI" dirty="0"/>
          </a:p>
        </p:txBody>
      </p:sp>
      <p:pic>
        <p:nvPicPr>
          <p:cNvPr id="5" name="Graphic 4" descr="Water">
            <a:extLst>
              <a:ext uri="{FF2B5EF4-FFF2-40B4-BE49-F238E27FC236}">
                <a16:creationId xmlns:a16="http://schemas.microsoft.com/office/drawing/2014/main" id="{B837F2B4-2A49-429C-9765-2A0AAFEE4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2210" y="1600199"/>
            <a:ext cx="1155357" cy="1155357"/>
          </a:xfrm>
          <a:prstGeom prst="rect">
            <a:avLst/>
          </a:prstGeom>
        </p:spPr>
      </p:pic>
    </p:spTree>
    <p:extLst>
      <p:ext uri="{BB962C8B-B14F-4D97-AF65-F5344CB8AC3E}">
        <p14:creationId xmlns:p14="http://schemas.microsoft.com/office/powerpoint/2010/main" val="867004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1564E0-06B2-4F80-A6B0-1E19F0D94C34}"/>
              </a:ext>
            </a:extLst>
          </p:cNvPr>
          <p:cNvSpPr>
            <a:spLocks noGrp="1"/>
          </p:cNvSpPr>
          <p:nvPr>
            <p:ph type="ftr" sz="quarter" idx="11"/>
          </p:nvPr>
        </p:nvSpPr>
        <p:spPr/>
        <p:txBody>
          <a:bodyPr/>
          <a:lstStyle/>
          <a:p>
            <a:r>
              <a:rPr lang="fi-FI"/>
              <a:t>kiertotalousamk.fi</a:t>
            </a:r>
          </a:p>
        </p:txBody>
      </p:sp>
      <p:pic>
        <p:nvPicPr>
          <p:cNvPr id="5" name="Picture 2" descr="Basic papermaking2">
            <a:extLst>
              <a:ext uri="{FF2B5EF4-FFF2-40B4-BE49-F238E27FC236}">
                <a16:creationId xmlns:a16="http://schemas.microsoft.com/office/drawing/2014/main" id="{63513197-2B88-4405-B9DD-5CDECDD9498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350" t="2431" r="731" b="2147"/>
          <a:stretch/>
        </p:blipFill>
        <p:spPr bwMode="auto">
          <a:xfrm>
            <a:off x="1705747" y="538544"/>
            <a:ext cx="8780506" cy="3825842"/>
          </a:xfrm>
          <a:prstGeom prst="rect">
            <a:avLst/>
          </a:prstGeom>
          <a:ln w="9525">
            <a:noFill/>
            <a:miter lim="800000"/>
            <a:headEnd/>
            <a:tailEnd/>
          </a:ln>
        </p:spPr>
      </p:pic>
      <p:sp>
        <p:nvSpPr>
          <p:cNvPr id="6" name="TextBox 5">
            <a:extLst>
              <a:ext uri="{FF2B5EF4-FFF2-40B4-BE49-F238E27FC236}">
                <a16:creationId xmlns:a16="http://schemas.microsoft.com/office/drawing/2014/main" id="{0F839D30-6AA3-4720-A085-9900C11CFD13}"/>
              </a:ext>
            </a:extLst>
          </p:cNvPr>
          <p:cNvSpPr txBox="1"/>
          <p:nvPr/>
        </p:nvSpPr>
        <p:spPr>
          <a:xfrm>
            <a:off x="1578034" y="4016096"/>
            <a:ext cx="4985766" cy="369332"/>
          </a:xfrm>
          <a:prstGeom prst="rect">
            <a:avLst/>
          </a:prstGeom>
          <a:noFill/>
        </p:spPr>
        <p:txBody>
          <a:bodyPr wrap="square" rtlCol="0">
            <a:spAutoFit/>
          </a:bodyPr>
          <a:lstStyle/>
          <a:p>
            <a:r>
              <a:rPr lang="fi-FI" dirty="0"/>
              <a:t>Kuvio muokattu lähteestä: Tuomas Lammi</a:t>
            </a:r>
          </a:p>
        </p:txBody>
      </p:sp>
      <p:pic>
        <p:nvPicPr>
          <p:cNvPr id="9" name="Kuva 48" descr="Nuoliympyrä">
            <a:extLst>
              <a:ext uri="{FF2B5EF4-FFF2-40B4-BE49-F238E27FC236}">
                <a16:creationId xmlns:a16="http://schemas.microsoft.com/office/drawing/2014/main" id="{B3798FC8-576F-44BF-9EEE-13DD7F7797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1284">
            <a:off x="1802657" y="707019"/>
            <a:ext cx="3383525" cy="3383525"/>
          </a:xfrm>
          <a:prstGeom prst="rect">
            <a:avLst/>
          </a:prstGeom>
        </p:spPr>
      </p:pic>
      <p:sp>
        <p:nvSpPr>
          <p:cNvPr id="10" name="TextBox 9">
            <a:extLst>
              <a:ext uri="{FF2B5EF4-FFF2-40B4-BE49-F238E27FC236}">
                <a16:creationId xmlns:a16="http://schemas.microsoft.com/office/drawing/2014/main" id="{64C94A83-527B-40BD-925E-008C417C0B6D}"/>
              </a:ext>
            </a:extLst>
          </p:cNvPr>
          <p:cNvSpPr txBox="1"/>
          <p:nvPr/>
        </p:nvSpPr>
        <p:spPr>
          <a:xfrm>
            <a:off x="3208762" y="1506279"/>
            <a:ext cx="1186819" cy="646331"/>
          </a:xfrm>
          <a:prstGeom prst="rect">
            <a:avLst/>
          </a:prstGeom>
          <a:noFill/>
        </p:spPr>
        <p:txBody>
          <a:bodyPr wrap="square" rtlCol="0">
            <a:spAutoFit/>
          </a:bodyPr>
          <a:lstStyle/>
          <a:p>
            <a:r>
              <a:rPr lang="fi-FI" dirty="0"/>
              <a:t>Lyhyt kierto</a:t>
            </a:r>
          </a:p>
        </p:txBody>
      </p:sp>
      <p:sp>
        <p:nvSpPr>
          <p:cNvPr id="11" name="TextBox 10">
            <a:extLst>
              <a:ext uri="{FF2B5EF4-FFF2-40B4-BE49-F238E27FC236}">
                <a16:creationId xmlns:a16="http://schemas.microsoft.com/office/drawing/2014/main" id="{8B12BACC-34A6-40B0-969E-E0FC28C1C147}"/>
              </a:ext>
            </a:extLst>
          </p:cNvPr>
          <p:cNvSpPr txBox="1"/>
          <p:nvPr/>
        </p:nvSpPr>
        <p:spPr>
          <a:xfrm>
            <a:off x="6096000" y="1179861"/>
            <a:ext cx="1186819" cy="646331"/>
          </a:xfrm>
          <a:prstGeom prst="rect">
            <a:avLst/>
          </a:prstGeom>
          <a:noFill/>
        </p:spPr>
        <p:txBody>
          <a:bodyPr wrap="square" rtlCol="0">
            <a:spAutoFit/>
          </a:bodyPr>
          <a:lstStyle/>
          <a:p>
            <a:r>
              <a:rPr lang="fi-FI" dirty="0"/>
              <a:t>Pitkä kierto</a:t>
            </a:r>
          </a:p>
        </p:txBody>
      </p:sp>
      <p:sp>
        <p:nvSpPr>
          <p:cNvPr id="12" name="TextBox 11">
            <a:extLst>
              <a:ext uri="{FF2B5EF4-FFF2-40B4-BE49-F238E27FC236}">
                <a16:creationId xmlns:a16="http://schemas.microsoft.com/office/drawing/2014/main" id="{FAEF0889-2F00-47D2-B283-8C8C30C3C607}"/>
              </a:ext>
            </a:extLst>
          </p:cNvPr>
          <p:cNvSpPr txBox="1"/>
          <p:nvPr/>
        </p:nvSpPr>
        <p:spPr>
          <a:xfrm>
            <a:off x="1840258" y="4320993"/>
            <a:ext cx="3629290" cy="1631216"/>
          </a:xfrm>
          <a:prstGeom prst="rect">
            <a:avLst/>
          </a:prstGeom>
          <a:noFill/>
        </p:spPr>
        <p:txBody>
          <a:bodyPr wrap="square" rtlCol="0">
            <a:spAutoFit/>
          </a:bodyPr>
          <a:lstStyle/>
          <a:p>
            <a:r>
              <a:rPr lang="fi-FI" sz="1600" dirty="0"/>
              <a:t>95 % paperinvalmistukseen käytetystä vedestä poistuu paperikoneen viiraosalla ja kierrätetään takaisin käyttöön niin kutsuttuun </a:t>
            </a:r>
            <a:r>
              <a:rPr lang="fi-FI" sz="1600" b="1" dirty="0"/>
              <a:t>lyhyeen kiertoon</a:t>
            </a:r>
          </a:p>
          <a:p>
            <a:endParaRPr lang="fi-FI" dirty="0"/>
          </a:p>
          <a:p>
            <a:endParaRPr lang="fi-FI" dirty="0"/>
          </a:p>
        </p:txBody>
      </p:sp>
      <p:pic>
        <p:nvPicPr>
          <p:cNvPr id="8" name="Kuva 48" descr="Nuoliympyrä">
            <a:extLst>
              <a:ext uri="{FF2B5EF4-FFF2-40B4-BE49-F238E27FC236}">
                <a16:creationId xmlns:a16="http://schemas.microsoft.com/office/drawing/2014/main" id="{88E8A1BC-B7EF-4B62-8F4C-5F5B3C7268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7675">
            <a:off x="3337338" y="-489117"/>
            <a:ext cx="5894324" cy="5894324"/>
          </a:xfrm>
          <a:prstGeom prst="rect">
            <a:avLst/>
          </a:prstGeom>
        </p:spPr>
      </p:pic>
      <p:sp>
        <p:nvSpPr>
          <p:cNvPr id="7" name="TextBox 6">
            <a:extLst>
              <a:ext uri="{FF2B5EF4-FFF2-40B4-BE49-F238E27FC236}">
                <a16:creationId xmlns:a16="http://schemas.microsoft.com/office/drawing/2014/main" id="{DB0E0368-972C-4B3D-96B6-03C53A1AFB80}"/>
              </a:ext>
            </a:extLst>
          </p:cNvPr>
          <p:cNvSpPr txBox="1"/>
          <p:nvPr/>
        </p:nvSpPr>
        <p:spPr>
          <a:xfrm>
            <a:off x="1705746" y="691948"/>
            <a:ext cx="9133703" cy="369332"/>
          </a:xfrm>
          <a:prstGeom prst="rect">
            <a:avLst/>
          </a:prstGeom>
          <a:noFill/>
        </p:spPr>
        <p:txBody>
          <a:bodyPr wrap="square" rtlCol="0">
            <a:spAutoFit/>
          </a:bodyPr>
          <a:lstStyle/>
          <a:p>
            <a:r>
              <a:rPr lang="fi-FI" dirty="0"/>
              <a:t>Perälaatikko       Viiraosa                Puristinosa                       Kuivatusosa                    Jälkikäsittely</a:t>
            </a:r>
          </a:p>
        </p:txBody>
      </p:sp>
      <p:sp>
        <p:nvSpPr>
          <p:cNvPr id="14" name="TextBox 13">
            <a:extLst>
              <a:ext uri="{FF2B5EF4-FFF2-40B4-BE49-F238E27FC236}">
                <a16:creationId xmlns:a16="http://schemas.microsoft.com/office/drawing/2014/main" id="{15B7D7A7-A59C-4A1F-A210-B8D619550C82}"/>
              </a:ext>
            </a:extLst>
          </p:cNvPr>
          <p:cNvSpPr txBox="1"/>
          <p:nvPr/>
        </p:nvSpPr>
        <p:spPr>
          <a:xfrm>
            <a:off x="5282080" y="4320993"/>
            <a:ext cx="5054883" cy="2431435"/>
          </a:xfrm>
          <a:prstGeom prst="rect">
            <a:avLst/>
          </a:prstGeom>
          <a:noFill/>
        </p:spPr>
        <p:txBody>
          <a:bodyPr wrap="square" rtlCol="0">
            <a:spAutoFit/>
          </a:bodyPr>
          <a:lstStyle/>
          <a:p>
            <a:r>
              <a:rPr lang="fi-FI" sz="1600" dirty="0"/>
              <a:t>Kiertovesijärjestelmä eli </a:t>
            </a:r>
            <a:r>
              <a:rPr lang="fi-FI" sz="1600" b="1" dirty="0"/>
              <a:t>pitkäkierto. </a:t>
            </a:r>
            <a:r>
              <a:rPr lang="fi-FI" sz="1600" dirty="0"/>
              <a:t>Prosessista poistuva vesi ohjataan kiertovesisäiliöön, josta se ohjataan kuidun talteen ottimien kautta puhtausasteensa mukaisiin vesisäiliöihin ja käytetään prosessin eri vaiheissa: massan laimentamiseen, hylkylinjalle, suihkuihin..</a:t>
            </a:r>
            <a:endParaRPr lang="fi-FI" sz="1600" b="1" dirty="0"/>
          </a:p>
          <a:p>
            <a:endParaRPr lang="fi-FI" b="1" dirty="0"/>
          </a:p>
          <a:p>
            <a:endParaRPr lang="fi-FI" b="1" dirty="0"/>
          </a:p>
          <a:p>
            <a:endParaRPr lang="fi-FI" dirty="0"/>
          </a:p>
          <a:p>
            <a:endParaRPr lang="fi-FI" dirty="0"/>
          </a:p>
        </p:txBody>
      </p:sp>
      <p:sp>
        <p:nvSpPr>
          <p:cNvPr id="19" name="Title 2">
            <a:extLst>
              <a:ext uri="{FF2B5EF4-FFF2-40B4-BE49-F238E27FC236}">
                <a16:creationId xmlns:a16="http://schemas.microsoft.com/office/drawing/2014/main" id="{AE7A06CB-C022-40EA-8425-2ED305C7C368}"/>
              </a:ext>
            </a:extLst>
          </p:cNvPr>
          <p:cNvSpPr>
            <a:spLocks noGrp="1"/>
          </p:cNvSpPr>
          <p:nvPr>
            <p:ph type="title"/>
          </p:nvPr>
        </p:nvSpPr>
        <p:spPr>
          <a:xfrm>
            <a:off x="-34216" y="32671"/>
            <a:ext cx="8713261" cy="694748"/>
          </a:xfrm>
        </p:spPr>
        <p:txBody>
          <a:bodyPr>
            <a:normAutofit/>
          </a:bodyPr>
          <a:lstStyle/>
          <a:p>
            <a:r>
              <a:rPr lang="fi-FI" sz="3200" dirty="0"/>
              <a:t>Vesikierto</a:t>
            </a:r>
          </a:p>
        </p:txBody>
      </p:sp>
    </p:spTree>
    <p:extLst>
      <p:ext uri="{BB962C8B-B14F-4D97-AF65-F5344CB8AC3E}">
        <p14:creationId xmlns:p14="http://schemas.microsoft.com/office/powerpoint/2010/main" val="3651375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215D36-8508-4EE0-B49A-8364198F3663}"/>
              </a:ext>
            </a:extLst>
          </p:cNvPr>
          <p:cNvSpPr>
            <a:spLocks noGrp="1"/>
          </p:cNvSpPr>
          <p:nvPr>
            <p:ph type="ftr" sz="quarter" idx="11"/>
          </p:nvPr>
        </p:nvSpPr>
        <p:spPr/>
        <p:txBody>
          <a:bodyPr/>
          <a:lstStyle/>
          <a:p>
            <a:r>
              <a:rPr lang="fi-FI"/>
              <a:t>kiertotalousamk.fi</a:t>
            </a:r>
          </a:p>
        </p:txBody>
      </p:sp>
      <p:sp>
        <p:nvSpPr>
          <p:cNvPr id="9" name="Rectangle: Rounded Corners 8">
            <a:extLst>
              <a:ext uri="{FF2B5EF4-FFF2-40B4-BE49-F238E27FC236}">
                <a16:creationId xmlns:a16="http://schemas.microsoft.com/office/drawing/2014/main" id="{4AA0A28A-A343-4970-8E8B-CD53E558CC3E}"/>
              </a:ext>
            </a:extLst>
          </p:cNvPr>
          <p:cNvSpPr/>
          <p:nvPr/>
        </p:nvSpPr>
        <p:spPr>
          <a:xfrm>
            <a:off x="5600700" y="1473200"/>
            <a:ext cx="6426200" cy="522170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i-FI" sz="3200" dirty="0"/>
              <a:t>Kuitu</a:t>
            </a:r>
          </a:p>
          <a:p>
            <a:endParaRPr lang="fi-FI" dirty="0"/>
          </a:p>
          <a:p>
            <a:endParaRPr lang="fi-FI" dirty="0"/>
          </a:p>
          <a:p>
            <a:r>
              <a:rPr lang="fi-FI" dirty="0"/>
              <a:t>Paperi- kartonki koneella tuotannossa syntyvä hylky on mahdollista </a:t>
            </a:r>
            <a:r>
              <a:rPr lang="fi-FI" dirty="0" err="1"/>
              <a:t>pulpperoida</a:t>
            </a:r>
            <a:r>
              <a:rPr lang="fi-FI" dirty="0"/>
              <a:t> ja käyttää uudelleen. Voidaan ajatella, että paperikoneella kuidut pystytään käyttämään lähes 100 % :</a:t>
            </a:r>
            <a:r>
              <a:rPr lang="fi-FI" dirty="0" err="1"/>
              <a:t>sti</a:t>
            </a:r>
            <a:r>
              <a:rPr lang="fi-FI" dirty="0"/>
              <a:t> hyödyksi. Resurssitehokkuutta vai mitä?</a:t>
            </a:r>
          </a:p>
          <a:p>
            <a:endParaRPr lang="fi-FI" dirty="0"/>
          </a:p>
          <a:p>
            <a:endParaRPr lang="fi-FI" dirty="0"/>
          </a:p>
          <a:p>
            <a:endParaRPr lang="fi-FI" dirty="0"/>
          </a:p>
        </p:txBody>
      </p:sp>
      <p:sp>
        <p:nvSpPr>
          <p:cNvPr id="10" name="Flowchart: Connector 9">
            <a:extLst>
              <a:ext uri="{FF2B5EF4-FFF2-40B4-BE49-F238E27FC236}">
                <a16:creationId xmlns:a16="http://schemas.microsoft.com/office/drawing/2014/main" id="{6E8D3E4A-F8D8-4595-B8E3-28776378CF68}"/>
              </a:ext>
            </a:extLst>
          </p:cNvPr>
          <p:cNvSpPr/>
          <p:nvPr/>
        </p:nvSpPr>
        <p:spPr>
          <a:xfrm>
            <a:off x="8007348" y="241300"/>
            <a:ext cx="3568701" cy="33321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Paperikoneella perälaatikossa, josta paperin valmistus alkaa on 99 % vettä ja 1 % kuituja. Karkeasti sanottuna loput paperikoneesta onkin veden poistamista.</a:t>
            </a:r>
          </a:p>
          <a:p>
            <a:pPr algn="ctr"/>
            <a:endParaRPr lang="fi-FI" dirty="0"/>
          </a:p>
          <a:p>
            <a:pPr algn="ctr"/>
            <a:r>
              <a:rPr lang="fi-FI" dirty="0"/>
              <a:t> </a:t>
            </a:r>
          </a:p>
          <a:p>
            <a:pPr algn="ctr"/>
            <a:endParaRPr lang="fi-FI" dirty="0"/>
          </a:p>
        </p:txBody>
      </p:sp>
      <p:sp>
        <p:nvSpPr>
          <p:cNvPr id="13" name="TextBox 12">
            <a:extLst>
              <a:ext uri="{FF2B5EF4-FFF2-40B4-BE49-F238E27FC236}">
                <a16:creationId xmlns:a16="http://schemas.microsoft.com/office/drawing/2014/main" id="{6E97D725-CC11-4C04-A5AC-6625678E0D3A}"/>
              </a:ext>
            </a:extLst>
          </p:cNvPr>
          <p:cNvSpPr txBox="1"/>
          <p:nvPr/>
        </p:nvSpPr>
        <p:spPr>
          <a:xfrm>
            <a:off x="781644" y="4084053"/>
            <a:ext cx="2633613" cy="369332"/>
          </a:xfrm>
          <a:prstGeom prst="rect">
            <a:avLst/>
          </a:prstGeom>
          <a:noFill/>
        </p:spPr>
        <p:txBody>
          <a:bodyPr wrap="square" rtlCol="0">
            <a:spAutoFit/>
          </a:bodyPr>
          <a:lstStyle/>
          <a:p>
            <a:r>
              <a:rPr lang="fi-FI" dirty="0"/>
              <a:t> </a:t>
            </a:r>
          </a:p>
        </p:txBody>
      </p:sp>
      <p:pic>
        <p:nvPicPr>
          <p:cNvPr id="14" name="Graphic 13" descr="Forest scene">
            <a:extLst>
              <a:ext uri="{FF2B5EF4-FFF2-40B4-BE49-F238E27FC236}">
                <a16:creationId xmlns:a16="http://schemas.microsoft.com/office/drawing/2014/main" id="{B357C2DD-E71F-465F-9F57-43D531081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9786" y="1704933"/>
            <a:ext cx="914400" cy="914400"/>
          </a:xfrm>
          <a:prstGeom prst="rect">
            <a:avLst/>
          </a:prstGeom>
        </p:spPr>
      </p:pic>
      <p:sp>
        <p:nvSpPr>
          <p:cNvPr id="15" name="Thought Bubble: Cloud 14">
            <a:extLst>
              <a:ext uri="{FF2B5EF4-FFF2-40B4-BE49-F238E27FC236}">
                <a16:creationId xmlns:a16="http://schemas.microsoft.com/office/drawing/2014/main" id="{45773EEC-BD13-4E20-9377-8122805B5BEA}"/>
              </a:ext>
            </a:extLst>
          </p:cNvPr>
          <p:cNvSpPr/>
          <p:nvPr/>
        </p:nvSpPr>
        <p:spPr>
          <a:xfrm>
            <a:off x="1312218" y="864973"/>
            <a:ext cx="3568701" cy="30397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Uskoisitkos tätä? Hylkyjärjestelmä on osa resurssi tehokkuutta</a:t>
            </a:r>
          </a:p>
          <a:p>
            <a:pPr algn="ctr"/>
            <a:endParaRPr lang="fi-FI" dirty="0"/>
          </a:p>
        </p:txBody>
      </p:sp>
    </p:spTree>
    <p:extLst>
      <p:ext uri="{BB962C8B-B14F-4D97-AF65-F5344CB8AC3E}">
        <p14:creationId xmlns:p14="http://schemas.microsoft.com/office/powerpoint/2010/main" val="415522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1564E0-06B2-4F80-A6B0-1E19F0D94C34}"/>
              </a:ext>
            </a:extLst>
          </p:cNvPr>
          <p:cNvSpPr>
            <a:spLocks noGrp="1"/>
          </p:cNvSpPr>
          <p:nvPr>
            <p:ph type="ftr" sz="quarter" idx="11"/>
          </p:nvPr>
        </p:nvSpPr>
        <p:spPr/>
        <p:txBody>
          <a:bodyPr/>
          <a:lstStyle/>
          <a:p>
            <a:r>
              <a:rPr lang="fi-FI"/>
              <a:t>kiertotalousamk.fi</a:t>
            </a:r>
          </a:p>
        </p:txBody>
      </p:sp>
      <p:pic>
        <p:nvPicPr>
          <p:cNvPr id="5" name="Picture 2" descr="Basic papermaking2">
            <a:extLst>
              <a:ext uri="{FF2B5EF4-FFF2-40B4-BE49-F238E27FC236}">
                <a16:creationId xmlns:a16="http://schemas.microsoft.com/office/drawing/2014/main" id="{63513197-2B88-4405-B9DD-5CDECDD9498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350" t="2431" r="731" b="2147"/>
          <a:stretch/>
        </p:blipFill>
        <p:spPr bwMode="auto">
          <a:xfrm>
            <a:off x="1705747" y="538544"/>
            <a:ext cx="8780506" cy="3825842"/>
          </a:xfrm>
          <a:prstGeom prst="rect">
            <a:avLst/>
          </a:prstGeom>
          <a:ln w="9525">
            <a:noFill/>
            <a:miter lim="800000"/>
            <a:headEnd/>
            <a:tailEnd/>
          </a:ln>
        </p:spPr>
      </p:pic>
      <p:sp>
        <p:nvSpPr>
          <p:cNvPr id="6" name="TextBox 5">
            <a:extLst>
              <a:ext uri="{FF2B5EF4-FFF2-40B4-BE49-F238E27FC236}">
                <a16:creationId xmlns:a16="http://schemas.microsoft.com/office/drawing/2014/main" id="{0F839D30-6AA3-4720-A085-9900C11CFD13}"/>
              </a:ext>
            </a:extLst>
          </p:cNvPr>
          <p:cNvSpPr txBox="1"/>
          <p:nvPr/>
        </p:nvSpPr>
        <p:spPr>
          <a:xfrm>
            <a:off x="1543050" y="6488668"/>
            <a:ext cx="4985766" cy="369332"/>
          </a:xfrm>
          <a:prstGeom prst="rect">
            <a:avLst/>
          </a:prstGeom>
          <a:noFill/>
        </p:spPr>
        <p:txBody>
          <a:bodyPr wrap="square" rtlCol="0">
            <a:spAutoFit/>
          </a:bodyPr>
          <a:lstStyle/>
          <a:p>
            <a:r>
              <a:rPr lang="fi-FI" dirty="0"/>
              <a:t>Kuva muokattu lähteestä: Tuomas Lammi</a:t>
            </a:r>
          </a:p>
        </p:txBody>
      </p:sp>
      <p:sp>
        <p:nvSpPr>
          <p:cNvPr id="10" name="TextBox 9">
            <a:extLst>
              <a:ext uri="{FF2B5EF4-FFF2-40B4-BE49-F238E27FC236}">
                <a16:creationId xmlns:a16="http://schemas.microsoft.com/office/drawing/2014/main" id="{64C94A83-527B-40BD-925E-008C417C0B6D}"/>
              </a:ext>
            </a:extLst>
          </p:cNvPr>
          <p:cNvSpPr txBox="1"/>
          <p:nvPr/>
        </p:nvSpPr>
        <p:spPr>
          <a:xfrm>
            <a:off x="3208762" y="1506279"/>
            <a:ext cx="1186819" cy="646331"/>
          </a:xfrm>
          <a:prstGeom prst="rect">
            <a:avLst/>
          </a:prstGeom>
          <a:noFill/>
        </p:spPr>
        <p:txBody>
          <a:bodyPr wrap="square" rtlCol="0">
            <a:spAutoFit/>
          </a:bodyPr>
          <a:lstStyle/>
          <a:p>
            <a:r>
              <a:rPr lang="fi-FI" dirty="0"/>
              <a:t>Lyhyt kierto</a:t>
            </a:r>
          </a:p>
        </p:txBody>
      </p:sp>
      <p:sp>
        <p:nvSpPr>
          <p:cNvPr id="11" name="TextBox 10">
            <a:extLst>
              <a:ext uri="{FF2B5EF4-FFF2-40B4-BE49-F238E27FC236}">
                <a16:creationId xmlns:a16="http://schemas.microsoft.com/office/drawing/2014/main" id="{8B12BACC-34A6-40B0-969E-E0FC28C1C147}"/>
              </a:ext>
            </a:extLst>
          </p:cNvPr>
          <p:cNvSpPr txBox="1"/>
          <p:nvPr/>
        </p:nvSpPr>
        <p:spPr>
          <a:xfrm>
            <a:off x="6096000" y="1179861"/>
            <a:ext cx="1186819" cy="646331"/>
          </a:xfrm>
          <a:prstGeom prst="rect">
            <a:avLst/>
          </a:prstGeom>
          <a:noFill/>
        </p:spPr>
        <p:txBody>
          <a:bodyPr wrap="square" rtlCol="0">
            <a:spAutoFit/>
          </a:bodyPr>
          <a:lstStyle/>
          <a:p>
            <a:r>
              <a:rPr lang="fi-FI" dirty="0"/>
              <a:t>Pitkä kierto</a:t>
            </a:r>
          </a:p>
        </p:txBody>
      </p:sp>
      <p:sp>
        <p:nvSpPr>
          <p:cNvPr id="7" name="TextBox 6">
            <a:extLst>
              <a:ext uri="{FF2B5EF4-FFF2-40B4-BE49-F238E27FC236}">
                <a16:creationId xmlns:a16="http://schemas.microsoft.com/office/drawing/2014/main" id="{DB0E0368-972C-4B3D-96B6-03C53A1AFB80}"/>
              </a:ext>
            </a:extLst>
          </p:cNvPr>
          <p:cNvSpPr txBox="1"/>
          <p:nvPr/>
        </p:nvSpPr>
        <p:spPr>
          <a:xfrm>
            <a:off x="1705746" y="691948"/>
            <a:ext cx="9133703" cy="369332"/>
          </a:xfrm>
          <a:prstGeom prst="rect">
            <a:avLst/>
          </a:prstGeom>
          <a:noFill/>
        </p:spPr>
        <p:txBody>
          <a:bodyPr wrap="square" rtlCol="0">
            <a:spAutoFit/>
          </a:bodyPr>
          <a:lstStyle/>
          <a:p>
            <a:r>
              <a:rPr lang="fi-FI" dirty="0"/>
              <a:t>Perälaatikko       Viiraosa                Puristinosa                       Kuivatusosa                    Jälkikäsittely</a:t>
            </a:r>
          </a:p>
        </p:txBody>
      </p:sp>
      <p:sp>
        <p:nvSpPr>
          <p:cNvPr id="2" name="Rectangle 1">
            <a:extLst>
              <a:ext uri="{FF2B5EF4-FFF2-40B4-BE49-F238E27FC236}">
                <a16:creationId xmlns:a16="http://schemas.microsoft.com/office/drawing/2014/main" id="{F071C0DF-CA9C-4680-8B6A-1B36D7E1A3BB}"/>
              </a:ext>
            </a:extLst>
          </p:cNvPr>
          <p:cNvSpPr/>
          <p:nvPr/>
        </p:nvSpPr>
        <p:spPr>
          <a:xfrm>
            <a:off x="4743449" y="4138141"/>
            <a:ext cx="6096000" cy="1754326"/>
          </a:xfrm>
          <a:prstGeom prst="rect">
            <a:avLst/>
          </a:prstGeom>
        </p:spPr>
        <p:txBody>
          <a:bodyPr>
            <a:spAutoFit/>
          </a:bodyPr>
          <a:lstStyle/>
          <a:p>
            <a:r>
              <a:rPr lang="fi-FI" dirty="0"/>
              <a:t>REUNANAUHAT</a:t>
            </a:r>
          </a:p>
          <a:p>
            <a:r>
              <a:rPr lang="fi-FI" dirty="0"/>
              <a:t>KATKOT</a:t>
            </a:r>
          </a:p>
          <a:p>
            <a:r>
              <a:rPr lang="fi-FI" dirty="0"/>
              <a:t>TAMPUURIN PINTA</a:t>
            </a:r>
          </a:p>
          <a:p>
            <a:r>
              <a:rPr lang="fi-FI" dirty="0"/>
              <a:t>TAMPUURIN POHJA</a:t>
            </a:r>
          </a:p>
          <a:p>
            <a:r>
              <a:rPr lang="fi-FI" dirty="0"/>
              <a:t>HYLÄTTÄVÄT RULLAT</a:t>
            </a:r>
          </a:p>
          <a:p>
            <a:r>
              <a:rPr lang="fi-FI" dirty="0"/>
              <a:t>LEIKKAUSHYLKY</a:t>
            </a:r>
          </a:p>
        </p:txBody>
      </p:sp>
      <p:pic>
        <p:nvPicPr>
          <p:cNvPr id="13" name="Kuva 48" descr="Nuoliympyrä">
            <a:extLst>
              <a:ext uri="{FF2B5EF4-FFF2-40B4-BE49-F238E27FC236}">
                <a16:creationId xmlns:a16="http://schemas.microsoft.com/office/drawing/2014/main" id="{4268682B-A698-429D-AEA6-EEA442B123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553554">
            <a:off x="1091251" y="-1460254"/>
            <a:ext cx="8615391" cy="8615391"/>
          </a:xfrm>
          <a:prstGeom prst="rect">
            <a:avLst/>
          </a:prstGeom>
        </p:spPr>
      </p:pic>
      <p:sp>
        <p:nvSpPr>
          <p:cNvPr id="15" name="Title 2">
            <a:extLst>
              <a:ext uri="{FF2B5EF4-FFF2-40B4-BE49-F238E27FC236}">
                <a16:creationId xmlns:a16="http://schemas.microsoft.com/office/drawing/2014/main" id="{7AFD7797-A431-40D1-B6B6-C834121B684E}"/>
              </a:ext>
            </a:extLst>
          </p:cNvPr>
          <p:cNvSpPr>
            <a:spLocks noGrp="1"/>
          </p:cNvSpPr>
          <p:nvPr>
            <p:ph type="title"/>
          </p:nvPr>
        </p:nvSpPr>
        <p:spPr>
          <a:xfrm>
            <a:off x="-34216" y="32671"/>
            <a:ext cx="8713261" cy="694748"/>
          </a:xfrm>
        </p:spPr>
        <p:txBody>
          <a:bodyPr>
            <a:normAutofit/>
          </a:bodyPr>
          <a:lstStyle/>
          <a:p>
            <a:r>
              <a:rPr lang="fi-FI" sz="3200" dirty="0"/>
              <a:t>Hylkyjärjestelmä</a:t>
            </a:r>
          </a:p>
        </p:txBody>
      </p:sp>
      <p:sp>
        <p:nvSpPr>
          <p:cNvPr id="8" name="Rectangle: Rounded Corners 7">
            <a:extLst>
              <a:ext uri="{FF2B5EF4-FFF2-40B4-BE49-F238E27FC236}">
                <a16:creationId xmlns:a16="http://schemas.microsoft.com/office/drawing/2014/main" id="{40962D4D-77A3-40A8-9D30-3618AB0199FE}"/>
              </a:ext>
            </a:extLst>
          </p:cNvPr>
          <p:cNvSpPr/>
          <p:nvPr/>
        </p:nvSpPr>
        <p:spPr>
          <a:xfrm>
            <a:off x="8390238" y="4584357"/>
            <a:ext cx="2409567" cy="1581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t>Viallinen paperi voidaan kierrättää takaisin paperikoneen alkuun, perälaatikkoon, jolloin kuituja ei mene hukkaan!</a:t>
            </a:r>
          </a:p>
        </p:txBody>
      </p:sp>
    </p:spTree>
    <p:extLst>
      <p:ext uri="{BB962C8B-B14F-4D97-AF65-F5344CB8AC3E}">
        <p14:creationId xmlns:p14="http://schemas.microsoft.com/office/powerpoint/2010/main" val="1464522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B44C69-4296-4C2B-B694-745D562B0768}"/>
              </a:ext>
            </a:extLst>
          </p:cNvPr>
          <p:cNvSpPr>
            <a:spLocks noGrp="1"/>
          </p:cNvSpPr>
          <p:nvPr>
            <p:ph type="ftr" sz="quarter" idx="11"/>
          </p:nvPr>
        </p:nvSpPr>
        <p:spPr/>
        <p:txBody>
          <a:bodyPr/>
          <a:lstStyle/>
          <a:p>
            <a:r>
              <a:rPr lang="fi-FI"/>
              <a:t>kiertotalousamk.fi</a:t>
            </a:r>
          </a:p>
        </p:txBody>
      </p:sp>
      <p:sp>
        <p:nvSpPr>
          <p:cNvPr id="8" name="Rectangle: Rounded Corners 7">
            <a:extLst>
              <a:ext uri="{FF2B5EF4-FFF2-40B4-BE49-F238E27FC236}">
                <a16:creationId xmlns:a16="http://schemas.microsoft.com/office/drawing/2014/main" id="{1980E375-C5E0-45A4-9F5A-D9F627B5B77C}"/>
              </a:ext>
            </a:extLst>
          </p:cNvPr>
          <p:cNvSpPr/>
          <p:nvPr/>
        </p:nvSpPr>
        <p:spPr>
          <a:xfrm>
            <a:off x="5600700" y="1473200"/>
            <a:ext cx="6426200" cy="522170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r>
              <a:rPr lang="fi-FI" sz="3200" dirty="0">
                <a:solidFill>
                  <a:prstClr val="white"/>
                </a:solidFill>
              </a:rPr>
              <a:t>Energia</a:t>
            </a:r>
            <a:endParaRPr lang="fi-FI" sz="1600" dirty="0"/>
          </a:p>
          <a:p>
            <a:r>
              <a:rPr lang="fi-FI" sz="1600" dirty="0"/>
              <a:t>Energiaa tarvitaan: raaka-aineiden käsittely ja valmistus (lisä- ja täyteaineet), paperi- ja kartonkikoneet, massan jauhatus ja pumppaus, kuivatus, sekoittamiseen, valmiin tuotteen käsittely, vesien käsittely</a:t>
            </a:r>
          </a:p>
          <a:p>
            <a:endParaRPr lang="fi-FI" sz="1600" dirty="0"/>
          </a:p>
          <a:p>
            <a:r>
              <a:rPr lang="fi-FI" sz="1600" dirty="0"/>
              <a:t>Paperin ja kartongin valmistuksessa kuluu paljon energiaa; lämpöä ja sähköä. </a:t>
            </a:r>
          </a:p>
          <a:p>
            <a:endParaRPr lang="fi-FI" sz="1600" dirty="0"/>
          </a:p>
          <a:p>
            <a:r>
              <a:rPr lang="fi-FI" sz="1600" dirty="0"/>
              <a:t>Suurin määrä lämpöenergiaa tarvitaan paperin- ja kartongin kuivattamiseen</a:t>
            </a:r>
          </a:p>
          <a:p>
            <a:endParaRPr lang="fi-FI" sz="1600" dirty="0"/>
          </a:p>
          <a:p>
            <a:r>
              <a:rPr lang="fi-FI" sz="1600" dirty="0"/>
              <a:t>Mistä paperi- ja kartonkitehtaalle saadaan energiaa? Mikä voisi olla kiertotalouden näkökulmasta vaihtoehto?</a:t>
            </a:r>
          </a:p>
        </p:txBody>
      </p:sp>
      <p:sp>
        <p:nvSpPr>
          <p:cNvPr id="11" name="Flowchart: Connector 10">
            <a:extLst>
              <a:ext uri="{FF2B5EF4-FFF2-40B4-BE49-F238E27FC236}">
                <a16:creationId xmlns:a16="http://schemas.microsoft.com/office/drawing/2014/main" id="{FBA50AAD-2B0E-469C-A0D7-4B87EB4C46F5}"/>
              </a:ext>
            </a:extLst>
          </p:cNvPr>
          <p:cNvSpPr/>
          <p:nvPr/>
        </p:nvSpPr>
        <p:spPr>
          <a:xfrm>
            <a:off x="8007348" y="-171072"/>
            <a:ext cx="3568701" cy="33321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Paperin ja kartongin valmistuksessa sähköenergiatarve vaihtelee 500-1000 kWh/ t. </a:t>
            </a:r>
          </a:p>
          <a:p>
            <a:pPr algn="ctr"/>
            <a:endParaRPr lang="fi-FI" sz="1400" dirty="0"/>
          </a:p>
          <a:p>
            <a:pPr algn="ctr"/>
            <a:r>
              <a:rPr lang="fi-FI" sz="1400" dirty="0"/>
              <a:t>Paperikone kuluttaa energiaa 1-2 vuorokauden aikana saman verran kuin keskisuuri sähkölämmitteinen omakotitalo vuodessa (20 000 kWh)</a:t>
            </a:r>
            <a:r>
              <a:rPr lang="fi-FI" dirty="0"/>
              <a:t>.</a:t>
            </a:r>
          </a:p>
          <a:p>
            <a:pPr algn="ctr"/>
            <a:endParaRPr lang="fi-FI" dirty="0"/>
          </a:p>
        </p:txBody>
      </p:sp>
      <p:pic>
        <p:nvPicPr>
          <p:cNvPr id="3" name="Graphic 2" descr="Lightbulb">
            <a:extLst>
              <a:ext uri="{FF2B5EF4-FFF2-40B4-BE49-F238E27FC236}">
                <a16:creationId xmlns:a16="http://schemas.microsoft.com/office/drawing/2014/main" id="{FB215B66-0E95-4B55-80FF-C052E6B01B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664223"/>
            <a:ext cx="965699" cy="965699"/>
          </a:xfrm>
          <a:prstGeom prst="rect">
            <a:avLst/>
          </a:prstGeom>
        </p:spPr>
      </p:pic>
      <p:sp>
        <p:nvSpPr>
          <p:cNvPr id="15" name="Thought Bubble: Cloud 14">
            <a:extLst>
              <a:ext uri="{FF2B5EF4-FFF2-40B4-BE49-F238E27FC236}">
                <a16:creationId xmlns:a16="http://schemas.microsoft.com/office/drawing/2014/main" id="{8208AE15-D5EB-4593-8EA8-59437F3C96F5}"/>
              </a:ext>
            </a:extLst>
          </p:cNvPr>
          <p:cNvSpPr/>
          <p:nvPr/>
        </p:nvSpPr>
        <p:spPr>
          <a:xfrm>
            <a:off x="1312218" y="864973"/>
            <a:ext cx="3568701" cy="30397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Uskoisitkos tätä? Metsäteollisuus käyttää paljon energiaa, mutta se myös tuottaa 50 % tarvitsemastaan energiasta.  Metsäteollisuus on Suomen suurin bioenergian tuottaja.</a:t>
            </a:r>
          </a:p>
          <a:p>
            <a:pPr algn="ctr"/>
            <a:endParaRPr lang="fi-FI" sz="1400" dirty="0"/>
          </a:p>
        </p:txBody>
      </p:sp>
    </p:spTree>
    <p:extLst>
      <p:ext uri="{BB962C8B-B14F-4D97-AF65-F5344CB8AC3E}">
        <p14:creationId xmlns:p14="http://schemas.microsoft.com/office/powerpoint/2010/main" val="204452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341B0B-F817-47E2-8A91-668B52E6E61A}"/>
              </a:ext>
            </a:extLst>
          </p:cNvPr>
          <p:cNvSpPr>
            <a:spLocks noGrp="1"/>
          </p:cNvSpPr>
          <p:nvPr>
            <p:ph type="title"/>
          </p:nvPr>
        </p:nvSpPr>
        <p:spPr/>
        <p:txBody>
          <a:bodyPr/>
          <a:lstStyle/>
          <a:p>
            <a:r>
              <a:rPr lang="fi-FI" dirty="0"/>
              <a:t>Mikä kuitupakkaus on?</a:t>
            </a:r>
          </a:p>
        </p:txBody>
      </p:sp>
      <p:sp>
        <p:nvSpPr>
          <p:cNvPr id="6" name="Text Placeholder 5">
            <a:extLst>
              <a:ext uri="{FF2B5EF4-FFF2-40B4-BE49-F238E27FC236}">
                <a16:creationId xmlns:a16="http://schemas.microsoft.com/office/drawing/2014/main" id="{7D9AC80C-E58A-4496-924A-145891A10235}"/>
              </a:ext>
            </a:extLst>
          </p:cNvPr>
          <p:cNvSpPr>
            <a:spLocks noGrp="1"/>
          </p:cNvSpPr>
          <p:nvPr>
            <p:ph type="body" idx="1"/>
          </p:nvPr>
        </p:nvSpPr>
        <p:spPr/>
        <p:txBody>
          <a:bodyPr/>
          <a:lstStyle/>
          <a:p>
            <a:r>
              <a:rPr lang="fi-FI" dirty="0"/>
              <a:t>Pakkauksen valmistus, tuotteen jakelu</a:t>
            </a:r>
          </a:p>
        </p:txBody>
      </p:sp>
      <p:sp>
        <p:nvSpPr>
          <p:cNvPr id="4" name="Footer Placeholder 3">
            <a:extLst>
              <a:ext uri="{FF2B5EF4-FFF2-40B4-BE49-F238E27FC236}">
                <a16:creationId xmlns:a16="http://schemas.microsoft.com/office/drawing/2014/main" id="{77046D02-2431-4429-AFA5-FA83EEAE7D8D}"/>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4C9E0F6C-D9EE-4451-8235-B010E290A99C}"/>
              </a:ext>
            </a:extLst>
          </p:cNvPr>
          <p:cNvPicPr>
            <a:picLocks noChangeAspect="1"/>
          </p:cNvPicPr>
          <p:nvPr/>
        </p:nvPicPr>
        <p:blipFill>
          <a:blip r:embed="rId3"/>
          <a:stretch>
            <a:fillRect/>
          </a:stretch>
        </p:blipFill>
        <p:spPr>
          <a:xfrm rot="10800000">
            <a:off x="10978006" y="138768"/>
            <a:ext cx="914479" cy="944962"/>
          </a:xfrm>
          <a:prstGeom prst="rect">
            <a:avLst/>
          </a:prstGeom>
        </p:spPr>
      </p:pic>
      <p:pic>
        <p:nvPicPr>
          <p:cNvPr id="8" name="Picture 7">
            <a:hlinkClick r:id="rId4" action="ppaction://hlinksldjump"/>
            <a:extLst>
              <a:ext uri="{FF2B5EF4-FFF2-40B4-BE49-F238E27FC236}">
                <a16:creationId xmlns:a16="http://schemas.microsoft.com/office/drawing/2014/main" id="{EB63BE98-1005-49EF-AEE4-CA90F39DF2A7}"/>
              </a:ext>
            </a:extLst>
          </p:cNvPr>
          <p:cNvPicPr>
            <a:picLocks noChangeAspect="1"/>
          </p:cNvPicPr>
          <p:nvPr/>
        </p:nvPicPr>
        <p:blipFill>
          <a:blip r:embed="rId5"/>
          <a:stretch>
            <a:fillRect/>
          </a:stretch>
        </p:blipFill>
        <p:spPr>
          <a:xfrm>
            <a:off x="9952425" y="248420"/>
            <a:ext cx="794568" cy="794568"/>
          </a:xfrm>
          <a:prstGeom prst="rect">
            <a:avLst/>
          </a:prstGeom>
        </p:spPr>
      </p:pic>
    </p:spTree>
    <p:extLst>
      <p:ext uri="{BB962C8B-B14F-4D97-AF65-F5344CB8AC3E}">
        <p14:creationId xmlns:p14="http://schemas.microsoft.com/office/powerpoint/2010/main" val="2582538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hlinkClick r:id="rId3" action="ppaction://hlinksldjump"/>
            <a:extLst>
              <a:ext uri="{FF2B5EF4-FFF2-40B4-BE49-F238E27FC236}">
                <a16:creationId xmlns:a16="http://schemas.microsoft.com/office/drawing/2014/main" id="{1864847F-6471-4C64-81DB-F005A3C23F28}"/>
              </a:ext>
            </a:extLst>
          </p:cNvPr>
          <p:cNvSpPr/>
          <p:nvPr/>
        </p:nvSpPr>
        <p:spPr>
          <a:xfrm>
            <a:off x="511941" y="3925520"/>
            <a:ext cx="4475632" cy="1556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endParaRPr lang="fi-FI" sz="1400" dirty="0"/>
          </a:p>
          <a:p>
            <a:r>
              <a:rPr lang="fi-FI" sz="1400" dirty="0"/>
              <a:t>Tehtävät:</a:t>
            </a:r>
          </a:p>
          <a:p>
            <a:pPr marL="285750" indent="-285750">
              <a:buFont typeface="Arial" panose="020B0604020202020204" pitchFamily="34" charset="0"/>
              <a:buChar char="•"/>
            </a:pPr>
            <a:r>
              <a:rPr lang="fi-FI" sz="1400" dirty="0"/>
              <a:t>Mikä kuitupakkaus on? (Pohdinta/lomake yksilötehtävä, laajennus ryhmässä käsittelyyn mahdollinen)</a:t>
            </a:r>
          </a:p>
          <a:p>
            <a:pPr marL="285750" indent="-285750">
              <a:buFont typeface="Arial" panose="020B0604020202020204" pitchFamily="34" charset="0"/>
              <a:buChar char="•"/>
            </a:pPr>
            <a:r>
              <a:rPr lang="fi-FI" sz="1400" dirty="0"/>
              <a:t>Kuitu kiertää paperin ja kartongin jalostuksessa, pakkausten valmistuksessa</a:t>
            </a:r>
          </a:p>
          <a:p>
            <a:endParaRPr lang="fi-FI" sz="1400" dirty="0"/>
          </a:p>
          <a:p>
            <a:pPr algn="ctr"/>
            <a:endParaRPr lang="fi-FI" dirty="0"/>
          </a:p>
        </p:txBody>
      </p:sp>
      <p:pic>
        <p:nvPicPr>
          <p:cNvPr id="38" name="Picture 37">
            <a:extLst>
              <a:ext uri="{FF2B5EF4-FFF2-40B4-BE49-F238E27FC236}">
                <a16:creationId xmlns:a16="http://schemas.microsoft.com/office/drawing/2014/main" id="{719991D3-0F21-4913-95B6-12B8B93B99AB}"/>
              </a:ext>
            </a:extLst>
          </p:cNvPr>
          <p:cNvPicPr>
            <a:picLocks noChangeAspect="1"/>
          </p:cNvPicPr>
          <p:nvPr/>
        </p:nvPicPr>
        <p:blipFill>
          <a:blip r:embed="rId4"/>
          <a:stretch>
            <a:fillRect/>
          </a:stretch>
        </p:blipFill>
        <p:spPr>
          <a:xfrm rot="10800000">
            <a:off x="1182652" y="3378289"/>
            <a:ext cx="914479" cy="944962"/>
          </a:xfrm>
          <a:prstGeom prst="rect">
            <a:avLst/>
          </a:prstGeom>
        </p:spPr>
      </p:pic>
      <p:sp>
        <p:nvSpPr>
          <p:cNvPr id="36" name="Nuoli: Oikea 20">
            <a:extLst>
              <a:ext uri="{FF2B5EF4-FFF2-40B4-BE49-F238E27FC236}">
                <a16:creationId xmlns:a16="http://schemas.microsoft.com/office/drawing/2014/main" id="{D4E9466F-C093-4C08-B12E-CE648610995A}"/>
              </a:ext>
            </a:extLst>
          </p:cNvPr>
          <p:cNvSpPr/>
          <p:nvPr/>
        </p:nvSpPr>
        <p:spPr>
          <a:xfrm rot="10800000">
            <a:off x="5225862" y="5078969"/>
            <a:ext cx="1914014" cy="51167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5" name="Kuva 48" descr="Nuoliympyrä">
            <a:extLst>
              <a:ext uri="{FF2B5EF4-FFF2-40B4-BE49-F238E27FC236}">
                <a16:creationId xmlns:a16="http://schemas.microsoft.com/office/drawing/2014/main" id="{A846980D-5D80-4D8E-A0B6-9F4620655A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42475">
            <a:off x="3298285" y="-1394230"/>
            <a:ext cx="10490817" cy="10490817"/>
          </a:xfrm>
          <a:prstGeom prst="rect">
            <a:avLst/>
          </a:prstGeom>
        </p:spPr>
      </p:pic>
      <p:sp>
        <p:nvSpPr>
          <p:cNvPr id="6" name="Text Placeholder 5">
            <a:extLst>
              <a:ext uri="{FF2B5EF4-FFF2-40B4-BE49-F238E27FC236}">
                <a16:creationId xmlns:a16="http://schemas.microsoft.com/office/drawing/2014/main" id="{9B2BE25D-448D-437F-B704-E19300D35B55}"/>
              </a:ext>
            </a:extLst>
          </p:cNvPr>
          <p:cNvSpPr>
            <a:spLocks noGrp="1"/>
          </p:cNvSpPr>
          <p:nvPr>
            <p:ph sz="half" idx="1"/>
          </p:nvPr>
        </p:nvSpPr>
        <p:spPr>
          <a:xfrm>
            <a:off x="838200" y="1374689"/>
            <a:ext cx="4288725" cy="2550831"/>
          </a:xfrm>
        </p:spPr>
        <p:txBody>
          <a:bodyPr>
            <a:normAutofit fontScale="55000" lnSpcReduction="20000"/>
          </a:bodyPr>
          <a:lstStyle/>
          <a:p>
            <a:r>
              <a:rPr lang="fi-FI" dirty="0"/>
              <a:t>Kuitupakkaus on yksi iso käyttöryhmä ja meille kaikille jokapäiväisestä elämästä tuttu asia, vaikkemme pakkauksia tietoisesti miettisikään, käytämme kuitenkin niitä päivittäin</a:t>
            </a:r>
          </a:p>
          <a:p>
            <a:r>
              <a:rPr lang="fi-FI" dirty="0"/>
              <a:t>Pakkauksen valmistuksessa eli paperin tai kartongin jalostuksessa syntyy kuituja sisältävää hylkyä, joka voidaan uudelleen käyttää raaka-aineena</a:t>
            </a:r>
          </a:p>
          <a:p>
            <a:r>
              <a:rPr lang="fi-FI" dirty="0"/>
              <a:t>Voitte myös miettiä mitä erilaisia biotuotteita valmistetaan ja millaisia esimerkkejä ne ovat kiertotalouden toteutumisesta sosiaalisesta, ekologisesta ja taloudellisesta näkökulmasta (esim. </a:t>
            </a:r>
            <a:r>
              <a:rPr lang="fi-FI" dirty="0">
                <a:hlinkClick r:id="rId7"/>
              </a:rPr>
              <a:t>www.uusipuu.fi</a:t>
            </a:r>
            <a:r>
              <a:rPr lang="fi-FI" dirty="0"/>
              <a:t>) </a:t>
            </a:r>
          </a:p>
        </p:txBody>
      </p:sp>
      <p:sp>
        <p:nvSpPr>
          <p:cNvPr id="2" name="Content Placeholder 1">
            <a:extLst>
              <a:ext uri="{FF2B5EF4-FFF2-40B4-BE49-F238E27FC236}">
                <a16:creationId xmlns:a16="http://schemas.microsoft.com/office/drawing/2014/main" id="{E0698B21-EE48-4B29-8714-3937ED5D63E3}"/>
              </a:ext>
            </a:extLst>
          </p:cNvPr>
          <p:cNvSpPr>
            <a:spLocks noGrp="1"/>
          </p:cNvSpPr>
          <p:nvPr>
            <p:ph sz="half" idx="2"/>
          </p:nvPr>
        </p:nvSpPr>
        <p:spPr/>
        <p:txBody>
          <a:bodyPr>
            <a:normAutofit fontScale="55000" lnSpcReduction="20000"/>
          </a:bodyPr>
          <a:lstStyle/>
          <a:p>
            <a:endParaRPr lang="fi-FI" dirty="0"/>
          </a:p>
        </p:txBody>
      </p:sp>
      <p:sp>
        <p:nvSpPr>
          <p:cNvPr id="4" name="Footer Placeholder 3">
            <a:extLst>
              <a:ext uri="{FF2B5EF4-FFF2-40B4-BE49-F238E27FC236}">
                <a16:creationId xmlns:a16="http://schemas.microsoft.com/office/drawing/2014/main" id="{2BD29D7A-5981-4122-906F-04F812CB75AF}"/>
              </a:ext>
            </a:extLst>
          </p:cNvPr>
          <p:cNvSpPr>
            <a:spLocks noGrp="1"/>
          </p:cNvSpPr>
          <p:nvPr>
            <p:ph type="ftr" sz="quarter" idx="11"/>
          </p:nvPr>
        </p:nvSpPr>
        <p:spPr/>
        <p:txBody>
          <a:bodyPr/>
          <a:lstStyle/>
          <a:p>
            <a:r>
              <a:rPr lang="fi-FI"/>
              <a:t>kiertotalousamk.fi</a:t>
            </a:r>
          </a:p>
        </p:txBody>
      </p:sp>
      <p:grpSp>
        <p:nvGrpSpPr>
          <p:cNvPr id="10" name="Ryhmä 16">
            <a:extLst>
              <a:ext uri="{FF2B5EF4-FFF2-40B4-BE49-F238E27FC236}">
                <a16:creationId xmlns:a16="http://schemas.microsoft.com/office/drawing/2014/main" id="{245CA8CA-4BE8-41E7-BFDE-434B5C05562A}"/>
              </a:ext>
            </a:extLst>
          </p:cNvPr>
          <p:cNvGrpSpPr/>
          <p:nvPr/>
        </p:nvGrpSpPr>
        <p:grpSpPr>
          <a:xfrm>
            <a:off x="6320359" y="1241999"/>
            <a:ext cx="4899540" cy="4867034"/>
            <a:chOff x="3624907" y="1032115"/>
            <a:chExt cx="4899540" cy="4867034"/>
          </a:xfrm>
        </p:grpSpPr>
        <p:sp>
          <p:nvSpPr>
            <p:cNvPr id="11" name="Ellipsi 6">
              <a:extLst>
                <a:ext uri="{FF2B5EF4-FFF2-40B4-BE49-F238E27FC236}">
                  <a16:creationId xmlns:a16="http://schemas.microsoft.com/office/drawing/2014/main" id="{59CAE677-1635-45F0-9F02-137E386AB6E2}"/>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Ellipsi 4">
              <a:extLst>
                <a:ext uri="{FF2B5EF4-FFF2-40B4-BE49-F238E27FC236}">
                  <a16:creationId xmlns:a16="http://schemas.microsoft.com/office/drawing/2014/main" id="{DD62BD79-5F9F-4FC5-B93C-EF1077F8BB8F}"/>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Ellipsi 5">
              <a:extLst>
                <a:ext uri="{FF2B5EF4-FFF2-40B4-BE49-F238E27FC236}">
                  <a16:creationId xmlns:a16="http://schemas.microsoft.com/office/drawing/2014/main" id="{56485AD6-BB6A-48F4-8B28-767B20C2AA3F}"/>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4" name="Suora yhdysviiva 7">
              <a:extLst>
                <a:ext uri="{FF2B5EF4-FFF2-40B4-BE49-F238E27FC236}">
                  <a16:creationId xmlns:a16="http://schemas.microsoft.com/office/drawing/2014/main" id="{8A92B22C-FA25-4977-924F-66A2327EDA61}"/>
                </a:ext>
              </a:extLst>
            </p:cNvPr>
            <p:cNvCxnSpPr>
              <a:cxnSpLocks/>
              <a:stCxn id="13" idx="0"/>
              <a:endCxn id="11"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8">
              <a:extLst>
                <a:ext uri="{FF2B5EF4-FFF2-40B4-BE49-F238E27FC236}">
                  <a16:creationId xmlns:a16="http://schemas.microsoft.com/office/drawing/2014/main" id="{B389A6E5-2FDC-4E86-8E26-EBA8C21619D6}"/>
                </a:ext>
              </a:extLst>
            </p:cNvPr>
            <p:cNvCxnSpPr>
              <a:cxnSpLocks/>
              <a:stCxn id="13" idx="7"/>
              <a:endCxn id="11"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9">
              <a:extLst>
                <a:ext uri="{FF2B5EF4-FFF2-40B4-BE49-F238E27FC236}">
                  <a16:creationId xmlns:a16="http://schemas.microsoft.com/office/drawing/2014/main" id="{D2B8D3C7-E87D-4D53-B5A0-763A3F036411}"/>
                </a:ext>
              </a:extLst>
            </p:cNvPr>
            <p:cNvCxnSpPr>
              <a:cxnSpLocks/>
              <a:stCxn id="13" idx="6"/>
              <a:endCxn id="11"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0">
              <a:extLst>
                <a:ext uri="{FF2B5EF4-FFF2-40B4-BE49-F238E27FC236}">
                  <a16:creationId xmlns:a16="http://schemas.microsoft.com/office/drawing/2014/main" id="{651FF271-60CB-4BCF-B1AB-70F31A4154A7}"/>
                </a:ext>
              </a:extLst>
            </p:cNvPr>
            <p:cNvCxnSpPr>
              <a:cxnSpLocks/>
              <a:stCxn id="13" idx="5"/>
              <a:endCxn id="11"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1">
              <a:extLst>
                <a:ext uri="{FF2B5EF4-FFF2-40B4-BE49-F238E27FC236}">
                  <a16:creationId xmlns:a16="http://schemas.microsoft.com/office/drawing/2014/main" id="{18FAEEC0-2F07-46B6-A7FA-6B5F71B78F0B}"/>
                </a:ext>
              </a:extLst>
            </p:cNvPr>
            <p:cNvCxnSpPr>
              <a:cxnSpLocks/>
              <a:stCxn id="13" idx="4"/>
              <a:endCxn id="11"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uora yhdysviiva 12">
              <a:extLst>
                <a:ext uri="{FF2B5EF4-FFF2-40B4-BE49-F238E27FC236}">
                  <a16:creationId xmlns:a16="http://schemas.microsoft.com/office/drawing/2014/main" id="{87D0A3E9-7C0A-4966-A497-AB875A201966}"/>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uora yhdysviiva 13">
              <a:extLst>
                <a:ext uri="{FF2B5EF4-FFF2-40B4-BE49-F238E27FC236}">
                  <a16:creationId xmlns:a16="http://schemas.microsoft.com/office/drawing/2014/main" id="{16D0EF2F-27C4-45E3-8CB5-78516ED76017}"/>
                </a:ext>
              </a:extLst>
            </p:cNvPr>
            <p:cNvCxnSpPr>
              <a:cxnSpLocks/>
              <a:stCxn id="13" idx="2"/>
              <a:endCxn id="11"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uora yhdysviiva 14">
              <a:extLst>
                <a:ext uri="{FF2B5EF4-FFF2-40B4-BE49-F238E27FC236}">
                  <a16:creationId xmlns:a16="http://schemas.microsoft.com/office/drawing/2014/main" id="{6A5F628A-C322-4BA7-B51B-70A4157CACBA}"/>
                </a:ext>
              </a:extLst>
            </p:cNvPr>
            <p:cNvCxnSpPr>
              <a:cxnSpLocks/>
              <a:stCxn id="13" idx="1"/>
              <a:endCxn id="11"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uora yhdysviiva 15">
              <a:extLst>
                <a:ext uri="{FF2B5EF4-FFF2-40B4-BE49-F238E27FC236}">
                  <a16:creationId xmlns:a16="http://schemas.microsoft.com/office/drawing/2014/main" id="{9F0C766B-783F-4AE7-B8A6-0612A73E2A66}"/>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ruutu 1">
              <a:extLst>
                <a:ext uri="{FF2B5EF4-FFF2-40B4-BE49-F238E27FC236}">
                  <a16:creationId xmlns:a16="http://schemas.microsoft.com/office/drawing/2014/main" id="{5358DB48-2470-4571-BF7B-7746043FFB85}"/>
                </a:ext>
              </a:extLst>
            </p:cNvPr>
            <p:cNvSpPr txBox="1"/>
            <p:nvPr/>
          </p:nvSpPr>
          <p:spPr>
            <a:xfrm>
              <a:off x="3786570" y="2611622"/>
              <a:ext cx="1454567" cy="338554"/>
            </a:xfrm>
            <a:prstGeom prst="rect">
              <a:avLst/>
            </a:prstGeom>
            <a:noFill/>
          </p:spPr>
          <p:txBody>
            <a:bodyPr wrap="square" rtlCol="0">
              <a:spAutoFit/>
            </a:bodyPr>
            <a:lstStyle/>
            <a:p>
              <a:r>
                <a:rPr lang="fi-FI" sz="1600" b="1" dirty="0">
                  <a:solidFill>
                    <a:srgbClr val="7030A0"/>
                  </a:solidFill>
                </a:rPr>
                <a:t>RAAKA-AINEET</a:t>
              </a:r>
            </a:p>
          </p:txBody>
        </p:sp>
        <p:sp>
          <p:nvSpPr>
            <p:cNvPr id="24" name="Tekstiruutu 31">
              <a:extLst>
                <a:ext uri="{FF2B5EF4-FFF2-40B4-BE49-F238E27FC236}">
                  <a16:creationId xmlns:a16="http://schemas.microsoft.com/office/drawing/2014/main" id="{4AD876A3-1CC6-465F-9666-E974530C7D15}"/>
                </a:ext>
              </a:extLst>
            </p:cNvPr>
            <p:cNvSpPr txBox="1"/>
            <p:nvPr/>
          </p:nvSpPr>
          <p:spPr>
            <a:xfrm>
              <a:off x="4838872" y="1560079"/>
              <a:ext cx="1454567" cy="584775"/>
            </a:xfrm>
            <a:prstGeom prst="rect">
              <a:avLst/>
            </a:prstGeom>
            <a:noFill/>
          </p:spPr>
          <p:txBody>
            <a:bodyPr wrap="square" rtlCol="0">
              <a:spAutoFit/>
            </a:bodyPr>
            <a:lstStyle/>
            <a:p>
              <a:r>
                <a:rPr lang="fi-FI" sz="1600" b="1" dirty="0">
                  <a:solidFill>
                    <a:srgbClr val="7030A0"/>
                  </a:solidFill>
                </a:rPr>
                <a:t>PUUN KÄSITTELY</a:t>
              </a:r>
            </a:p>
          </p:txBody>
        </p:sp>
        <p:sp>
          <p:nvSpPr>
            <p:cNvPr id="25" name="Tekstiruutu 32">
              <a:extLst>
                <a:ext uri="{FF2B5EF4-FFF2-40B4-BE49-F238E27FC236}">
                  <a16:creationId xmlns:a16="http://schemas.microsoft.com/office/drawing/2014/main" id="{AB5FD192-821A-4C31-B278-7B472DC14EB2}"/>
                </a:ext>
              </a:extLst>
            </p:cNvPr>
            <p:cNvSpPr txBox="1"/>
            <p:nvPr/>
          </p:nvSpPr>
          <p:spPr>
            <a:xfrm>
              <a:off x="6162312" y="1532349"/>
              <a:ext cx="1206466" cy="584775"/>
            </a:xfrm>
            <a:prstGeom prst="rect">
              <a:avLst/>
            </a:prstGeom>
            <a:noFill/>
          </p:spPr>
          <p:txBody>
            <a:bodyPr wrap="square" rtlCol="0">
              <a:spAutoFit/>
            </a:bodyPr>
            <a:lstStyle/>
            <a:p>
              <a:r>
                <a:rPr lang="fi-FI" sz="1600" b="1" dirty="0">
                  <a:solidFill>
                    <a:srgbClr val="7030A0"/>
                  </a:solidFill>
                </a:rPr>
                <a:t>MASSAN VALMISTUS</a:t>
              </a:r>
            </a:p>
          </p:txBody>
        </p:sp>
        <p:sp>
          <p:nvSpPr>
            <p:cNvPr id="26" name="Tekstiruutu 33">
              <a:extLst>
                <a:ext uri="{FF2B5EF4-FFF2-40B4-BE49-F238E27FC236}">
                  <a16:creationId xmlns:a16="http://schemas.microsoft.com/office/drawing/2014/main" id="{27AD9D5F-2C9A-4528-8FC3-BD00CBA008AF}"/>
                </a:ext>
              </a:extLst>
            </p:cNvPr>
            <p:cNvSpPr txBox="1"/>
            <p:nvPr/>
          </p:nvSpPr>
          <p:spPr>
            <a:xfrm>
              <a:off x="7069880" y="2568442"/>
              <a:ext cx="1454567" cy="830997"/>
            </a:xfrm>
            <a:prstGeom prst="rect">
              <a:avLst/>
            </a:prstGeom>
            <a:noFill/>
          </p:spPr>
          <p:txBody>
            <a:bodyPr wrap="square" rtlCol="0">
              <a:spAutoFit/>
            </a:bodyPr>
            <a:lstStyle/>
            <a:p>
              <a:r>
                <a:rPr lang="fi-FI" sz="1600" b="1" dirty="0">
                  <a:solidFill>
                    <a:srgbClr val="00B050"/>
                  </a:solidFill>
                </a:rPr>
                <a:t>PAPERIN/ KARTONGIN VALMISTUS</a:t>
              </a:r>
            </a:p>
          </p:txBody>
        </p:sp>
        <p:sp>
          <p:nvSpPr>
            <p:cNvPr id="27" name="Tekstiruutu 34">
              <a:extLst>
                <a:ext uri="{FF2B5EF4-FFF2-40B4-BE49-F238E27FC236}">
                  <a16:creationId xmlns:a16="http://schemas.microsoft.com/office/drawing/2014/main" id="{B81A9709-C785-40DD-AFAC-B55E5D1883FC}"/>
                </a:ext>
              </a:extLst>
            </p:cNvPr>
            <p:cNvSpPr txBox="1"/>
            <p:nvPr/>
          </p:nvSpPr>
          <p:spPr>
            <a:xfrm>
              <a:off x="7069880" y="3768427"/>
              <a:ext cx="1336038" cy="584775"/>
            </a:xfrm>
            <a:prstGeom prst="rect">
              <a:avLst/>
            </a:prstGeom>
            <a:noFill/>
          </p:spPr>
          <p:txBody>
            <a:bodyPr wrap="square" rtlCol="0">
              <a:spAutoFit/>
            </a:bodyPr>
            <a:lstStyle/>
            <a:p>
              <a:r>
                <a:rPr lang="fi-FI" sz="1600" b="1" dirty="0"/>
                <a:t>PAKKAUKSEN VALMISTUS</a:t>
              </a:r>
            </a:p>
          </p:txBody>
        </p:sp>
        <p:sp>
          <p:nvSpPr>
            <p:cNvPr id="28" name="Tekstiruutu 35">
              <a:extLst>
                <a:ext uri="{FF2B5EF4-FFF2-40B4-BE49-F238E27FC236}">
                  <a16:creationId xmlns:a16="http://schemas.microsoft.com/office/drawing/2014/main" id="{BAE8254F-772A-4C7B-A481-4AF79EFEBEFA}"/>
                </a:ext>
              </a:extLst>
            </p:cNvPr>
            <p:cNvSpPr txBox="1"/>
            <p:nvPr/>
          </p:nvSpPr>
          <p:spPr>
            <a:xfrm>
              <a:off x="6158427" y="4601826"/>
              <a:ext cx="1273052" cy="838424"/>
            </a:xfrm>
            <a:prstGeom prst="rect">
              <a:avLst/>
            </a:prstGeom>
            <a:noFill/>
          </p:spPr>
          <p:txBody>
            <a:bodyPr wrap="square" rtlCol="0">
              <a:spAutoFit/>
            </a:bodyPr>
            <a:lstStyle/>
            <a:p>
              <a:r>
                <a:rPr lang="fi-FI" sz="1600" b="1" dirty="0"/>
                <a:t>TUOTTEEN PAKKAUS, JAKELU</a:t>
              </a:r>
            </a:p>
          </p:txBody>
        </p:sp>
        <p:sp>
          <p:nvSpPr>
            <p:cNvPr id="29" name="Tekstiruutu 36">
              <a:extLst>
                <a:ext uri="{FF2B5EF4-FFF2-40B4-BE49-F238E27FC236}">
                  <a16:creationId xmlns:a16="http://schemas.microsoft.com/office/drawing/2014/main" id="{AA67CEFD-041D-4930-AE74-DD0D21442464}"/>
                </a:ext>
              </a:extLst>
            </p:cNvPr>
            <p:cNvSpPr txBox="1"/>
            <p:nvPr/>
          </p:nvSpPr>
          <p:spPr>
            <a:xfrm>
              <a:off x="5082526" y="4923302"/>
              <a:ext cx="941080" cy="349103"/>
            </a:xfrm>
            <a:prstGeom prst="rect">
              <a:avLst/>
            </a:prstGeom>
            <a:noFill/>
          </p:spPr>
          <p:txBody>
            <a:bodyPr wrap="square" rtlCol="0">
              <a:spAutoFit/>
            </a:bodyPr>
            <a:lstStyle/>
            <a:p>
              <a:r>
                <a:rPr lang="fi-FI" sz="1600" b="1" dirty="0">
                  <a:solidFill>
                    <a:schemeClr val="accent2">
                      <a:lumMod val="75000"/>
                    </a:schemeClr>
                  </a:solidFill>
                </a:rPr>
                <a:t>KÄYTTÖ</a:t>
              </a:r>
            </a:p>
          </p:txBody>
        </p:sp>
        <p:sp>
          <p:nvSpPr>
            <p:cNvPr id="30" name="Tekstiruutu 37">
              <a:extLst>
                <a:ext uri="{FF2B5EF4-FFF2-40B4-BE49-F238E27FC236}">
                  <a16:creationId xmlns:a16="http://schemas.microsoft.com/office/drawing/2014/main" id="{3C51CB5A-FF54-4988-88FD-F867F97F53FA}"/>
                </a:ext>
              </a:extLst>
            </p:cNvPr>
            <p:cNvSpPr txBox="1"/>
            <p:nvPr/>
          </p:nvSpPr>
          <p:spPr>
            <a:xfrm>
              <a:off x="4209162" y="4426535"/>
              <a:ext cx="1241891" cy="338554"/>
            </a:xfrm>
            <a:prstGeom prst="rect">
              <a:avLst/>
            </a:prstGeom>
            <a:noFill/>
          </p:spPr>
          <p:txBody>
            <a:bodyPr wrap="square" rtlCol="0">
              <a:spAutoFit/>
            </a:bodyPr>
            <a:lstStyle/>
            <a:p>
              <a:r>
                <a:rPr lang="fi-FI" sz="1600" b="1" dirty="0">
                  <a:solidFill>
                    <a:schemeClr val="accent2">
                      <a:lumMod val="75000"/>
                    </a:schemeClr>
                  </a:solidFill>
                </a:rPr>
                <a:t>KIERRÄTYS</a:t>
              </a:r>
            </a:p>
          </p:txBody>
        </p:sp>
        <p:sp>
          <p:nvSpPr>
            <p:cNvPr id="31" name="Tekstiruutu 38">
              <a:extLst>
                <a:ext uri="{FF2B5EF4-FFF2-40B4-BE49-F238E27FC236}">
                  <a16:creationId xmlns:a16="http://schemas.microsoft.com/office/drawing/2014/main" id="{3202B50D-5583-421D-A709-A3C561316B42}"/>
                </a:ext>
              </a:extLst>
            </p:cNvPr>
            <p:cNvSpPr txBox="1"/>
            <p:nvPr/>
          </p:nvSpPr>
          <p:spPr>
            <a:xfrm>
              <a:off x="3767054" y="3741956"/>
              <a:ext cx="1432863" cy="338554"/>
            </a:xfrm>
            <a:prstGeom prst="rect">
              <a:avLst/>
            </a:prstGeom>
            <a:noFill/>
          </p:spPr>
          <p:txBody>
            <a:bodyPr wrap="square" rtlCol="0">
              <a:spAutoFit/>
            </a:bodyPr>
            <a:lstStyle/>
            <a:p>
              <a:r>
                <a:rPr lang="fi-FI" sz="1600" b="1" dirty="0">
                  <a:solidFill>
                    <a:schemeClr val="accent2">
                      <a:lumMod val="75000"/>
                    </a:schemeClr>
                  </a:solidFill>
                </a:rPr>
                <a:t>SUUNNITTELU</a:t>
              </a:r>
            </a:p>
          </p:txBody>
        </p:sp>
        <p:pic>
          <p:nvPicPr>
            <p:cNvPr id="32" name="Kuva 39" descr="Ruutu">
              <a:extLst>
                <a:ext uri="{FF2B5EF4-FFF2-40B4-BE49-F238E27FC236}">
                  <a16:creationId xmlns:a16="http://schemas.microsoft.com/office/drawing/2014/main" id="{A7EE832A-B6ED-45B8-B701-DF6652073A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
        <p:nvSpPr>
          <p:cNvPr id="33" name="Nuoli: Oikea 20">
            <a:extLst>
              <a:ext uri="{FF2B5EF4-FFF2-40B4-BE49-F238E27FC236}">
                <a16:creationId xmlns:a16="http://schemas.microsoft.com/office/drawing/2014/main" id="{C1B08ABD-91BB-4A9E-9E09-BB1D2331FB5C}"/>
              </a:ext>
            </a:extLst>
          </p:cNvPr>
          <p:cNvSpPr/>
          <p:nvPr/>
        </p:nvSpPr>
        <p:spPr>
          <a:xfrm>
            <a:off x="5195231" y="2715229"/>
            <a:ext cx="1290862" cy="45888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sittainen ympyrä 83">
            <a:extLst>
              <a:ext uri="{FF2B5EF4-FFF2-40B4-BE49-F238E27FC236}">
                <a16:creationId xmlns:a16="http://schemas.microsoft.com/office/drawing/2014/main" id="{36739D62-3136-4EBC-8FE0-504D1E5AF7C2}"/>
              </a:ext>
            </a:extLst>
          </p:cNvPr>
          <p:cNvSpPr/>
          <p:nvPr/>
        </p:nvSpPr>
        <p:spPr>
          <a:xfrm rot="14462419">
            <a:off x="6278936" y="1294660"/>
            <a:ext cx="5043814" cy="4860942"/>
          </a:xfrm>
          <a:prstGeom prst="pie">
            <a:avLst>
              <a:gd name="adj1" fmla="val 12617485"/>
              <a:gd name="adj2" fmla="val 7066209"/>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2B17B88-492F-4CD6-AE80-C33B8C0F4AFF}"/>
              </a:ext>
            </a:extLst>
          </p:cNvPr>
          <p:cNvSpPr>
            <a:spLocks noGrp="1"/>
          </p:cNvSpPr>
          <p:nvPr>
            <p:ph type="title"/>
          </p:nvPr>
        </p:nvSpPr>
        <p:spPr>
          <a:xfrm>
            <a:off x="838200" y="382631"/>
            <a:ext cx="10515600" cy="1325563"/>
          </a:xfrm>
        </p:spPr>
        <p:txBody>
          <a:bodyPr>
            <a:normAutofit/>
          </a:bodyPr>
          <a:lstStyle/>
          <a:p>
            <a:r>
              <a:rPr lang="fi-FI" dirty="0"/>
              <a:t>Mikä kuitupakkaus on?</a:t>
            </a:r>
          </a:p>
        </p:txBody>
      </p:sp>
    </p:spTree>
    <p:extLst>
      <p:ext uri="{BB962C8B-B14F-4D97-AF65-F5344CB8AC3E}">
        <p14:creationId xmlns:p14="http://schemas.microsoft.com/office/powerpoint/2010/main" val="303444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1726-8E4B-4E5D-B50D-10EE820C4AA7}"/>
              </a:ext>
            </a:extLst>
          </p:cNvPr>
          <p:cNvSpPr>
            <a:spLocks noGrp="1"/>
          </p:cNvSpPr>
          <p:nvPr>
            <p:ph type="title"/>
          </p:nvPr>
        </p:nvSpPr>
        <p:spPr/>
        <p:txBody>
          <a:bodyPr/>
          <a:lstStyle/>
          <a:p>
            <a:r>
              <a:rPr lang="fi-FI" dirty="0"/>
              <a:t>Kurssin tavoitteet</a:t>
            </a:r>
          </a:p>
        </p:txBody>
      </p:sp>
      <p:sp>
        <p:nvSpPr>
          <p:cNvPr id="3" name="Content Placeholder 2">
            <a:extLst>
              <a:ext uri="{FF2B5EF4-FFF2-40B4-BE49-F238E27FC236}">
                <a16:creationId xmlns:a16="http://schemas.microsoft.com/office/drawing/2014/main" id="{392DF880-448D-4435-B8AC-DD6CD14003EC}"/>
              </a:ext>
            </a:extLst>
          </p:cNvPr>
          <p:cNvSpPr>
            <a:spLocks noGrp="1"/>
          </p:cNvSpPr>
          <p:nvPr>
            <p:ph idx="1"/>
          </p:nvPr>
        </p:nvSpPr>
        <p:spPr>
          <a:xfrm>
            <a:off x="838200" y="1825625"/>
            <a:ext cx="10515600" cy="3660775"/>
          </a:xfrm>
        </p:spPr>
        <p:txBody>
          <a:bodyPr>
            <a:normAutofit/>
          </a:bodyPr>
          <a:lstStyle/>
          <a:p>
            <a:r>
              <a:rPr lang="fi-FI" dirty="0"/>
              <a:t>Opiskelija tuntee eri vaiheet kiertotalouden näkökulmasta perinteisten biotuotteiden ja  kuitupohjaisten pakkausten pakkauksen valmistamisessa </a:t>
            </a:r>
          </a:p>
          <a:p>
            <a:r>
              <a:rPr lang="fi-FI" dirty="0"/>
              <a:t>Opiskelijalle muodostuu kokonaiskuva metsäteollisuuden sivuvirroista</a:t>
            </a:r>
          </a:p>
          <a:p>
            <a:r>
              <a:rPr lang="fi-FI" dirty="0"/>
              <a:t>Opiskelija pohtii jokapäiväisessä elämässä läsnä olevien kuitupohjaisten tuotteiden ja pakkausten kiertoja</a:t>
            </a:r>
          </a:p>
          <a:p>
            <a:r>
              <a:rPr lang="fi-FI" dirty="0"/>
              <a:t>Opiskelijalle muodostuu  yleiskuva paperi- ja jalostusteollisuuden kierroista puukuidun näkökulmasta</a:t>
            </a:r>
          </a:p>
          <a:p>
            <a:endParaRPr lang="fi-FI" dirty="0"/>
          </a:p>
        </p:txBody>
      </p:sp>
      <p:sp>
        <p:nvSpPr>
          <p:cNvPr id="4" name="Footer Placeholder 3">
            <a:extLst>
              <a:ext uri="{FF2B5EF4-FFF2-40B4-BE49-F238E27FC236}">
                <a16:creationId xmlns:a16="http://schemas.microsoft.com/office/drawing/2014/main" id="{C594396D-8A5E-4CA4-8ABD-43777509A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Tree>
    <p:extLst>
      <p:ext uri="{BB962C8B-B14F-4D97-AF65-F5344CB8AC3E}">
        <p14:creationId xmlns:p14="http://schemas.microsoft.com/office/powerpoint/2010/main" val="426296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0B44-3B00-442E-9AF8-4ACECBA4F5CD}"/>
              </a:ext>
            </a:extLst>
          </p:cNvPr>
          <p:cNvSpPr>
            <a:spLocks noGrp="1"/>
          </p:cNvSpPr>
          <p:nvPr>
            <p:ph type="title"/>
          </p:nvPr>
        </p:nvSpPr>
        <p:spPr>
          <a:xfrm>
            <a:off x="1261946" y="1544142"/>
            <a:ext cx="10515600" cy="1325563"/>
          </a:xfrm>
        </p:spPr>
        <p:txBody>
          <a:bodyPr>
            <a:normAutofit fontScale="90000"/>
          </a:bodyPr>
          <a:lstStyle/>
          <a:p>
            <a:r>
              <a:rPr lang="fi-FI" dirty="0"/>
              <a:t>Mikä on pakkaus?</a:t>
            </a:r>
            <a:br>
              <a:rPr lang="fi-FI" dirty="0"/>
            </a:br>
            <a:r>
              <a:rPr lang="fi-FI" sz="1800" dirty="0"/>
              <a:t>Kuluttajalle pakkaus on usein vain pakkaus</a:t>
            </a:r>
            <a:br>
              <a:rPr lang="fi-FI" sz="1800" dirty="0"/>
            </a:br>
            <a:r>
              <a:rPr lang="fi-FI" sz="1800" dirty="0"/>
              <a:t>Oletko tullut ajatelleeksi, että</a:t>
            </a:r>
            <a:br>
              <a:rPr lang="fi-FI" sz="1800" dirty="0"/>
            </a:br>
            <a:r>
              <a:rPr lang="fi-FI" sz="1800" dirty="0"/>
              <a:t>pakkauksella on monta tehtävää?</a:t>
            </a:r>
            <a:endParaRPr lang="fi-FI" dirty="0"/>
          </a:p>
        </p:txBody>
      </p:sp>
      <p:graphicFrame>
        <p:nvGraphicFramePr>
          <p:cNvPr id="13" name="Content Placeholder 12">
            <a:extLst>
              <a:ext uri="{FF2B5EF4-FFF2-40B4-BE49-F238E27FC236}">
                <a16:creationId xmlns:a16="http://schemas.microsoft.com/office/drawing/2014/main" id="{32E9A9F3-A3F3-4C98-BB6D-2157B9ED5FE2}"/>
              </a:ext>
            </a:extLst>
          </p:cNvPr>
          <p:cNvGraphicFramePr>
            <a:graphicFrameLocks noGrp="1"/>
          </p:cNvGraphicFramePr>
          <p:nvPr>
            <p:ph sz="half" idx="2"/>
            <p:extLst>
              <p:ext uri="{D42A27DB-BD31-4B8C-83A1-F6EECF244321}">
                <p14:modId xmlns:p14="http://schemas.microsoft.com/office/powerpoint/2010/main" val="317798667"/>
              </p:ext>
            </p:extLst>
          </p:nvPr>
        </p:nvGraphicFramePr>
        <p:xfrm>
          <a:off x="4953001" y="121958"/>
          <a:ext cx="6591278" cy="519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0C1B8F8-AF66-496F-B727-1A0007E0AF17}"/>
              </a:ext>
            </a:extLst>
          </p:cNvPr>
          <p:cNvSpPr>
            <a:spLocks noGrp="1"/>
          </p:cNvSpPr>
          <p:nvPr>
            <p:ph type="ftr" sz="quarter" idx="11"/>
          </p:nvPr>
        </p:nvSpPr>
        <p:spPr/>
        <p:txBody>
          <a:bodyPr/>
          <a:lstStyle/>
          <a:p>
            <a:r>
              <a:rPr lang="fi-FI"/>
              <a:t>kiertotalousamk.fi</a:t>
            </a:r>
          </a:p>
        </p:txBody>
      </p:sp>
      <p:sp>
        <p:nvSpPr>
          <p:cNvPr id="3" name="Cloud 2">
            <a:extLst>
              <a:ext uri="{FF2B5EF4-FFF2-40B4-BE49-F238E27FC236}">
                <a16:creationId xmlns:a16="http://schemas.microsoft.com/office/drawing/2014/main" id="{CCAFDD20-3EA6-4E3D-9E18-2AF80FFADA59}"/>
              </a:ext>
            </a:extLst>
          </p:cNvPr>
          <p:cNvSpPr/>
          <p:nvPr/>
        </p:nvSpPr>
        <p:spPr>
          <a:xfrm>
            <a:off x="9700053" y="885028"/>
            <a:ext cx="1634160" cy="87698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Säilyttää tuotetta</a:t>
            </a:r>
          </a:p>
        </p:txBody>
      </p:sp>
      <p:sp>
        <p:nvSpPr>
          <p:cNvPr id="12" name="Cloud 11">
            <a:extLst>
              <a:ext uri="{FF2B5EF4-FFF2-40B4-BE49-F238E27FC236}">
                <a16:creationId xmlns:a16="http://schemas.microsoft.com/office/drawing/2014/main" id="{A92A1C45-DC3D-4C68-AF34-A9BFB5D10322}"/>
              </a:ext>
            </a:extLst>
          </p:cNvPr>
          <p:cNvSpPr/>
          <p:nvPr/>
        </p:nvSpPr>
        <p:spPr>
          <a:xfrm>
            <a:off x="6119081" y="1335984"/>
            <a:ext cx="1634160" cy="87698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On hiljainen myyntimies</a:t>
            </a:r>
          </a:p>
        </p:txBody>
      </p:sp>
      <p:sp>
        <p:nvSpPr>
          <p:cNvPr id="14" name="Cloud 13">
            <a:extLst>
              <a:ext uri="{FF2B5EF4-FFF2-40B4-BE49-F238E27FC236}">
                <a16:creationId xmlns:a16="http://schemas.microsoft.com/office/drawing/2014/main" id="{2D74A693-09BB-4807-92D0-43D8B6BA7348}"/>
              </a:ext>
            </a:extLst>
          </p:cNvPr>
          <p:cNvSpPr/>
          <p:nvPr/>
        </p:nvSpPr>
        <p:spPr>
          <a:xfrm>
            <a:off x="10396920" y="1774475"/>
            <a:ext cx="1634160" cy="87698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Mahdollistaa kuljettamisen ja käsittelyn</a:t>
            </a:r>
          </a:p>
        </p:txBody>
      </p:sp>
    </p:spTree>
    <p:extLst>
      <p:ext uri="{BB962C8B-B14F-4D97-AF65-F5344CB8AC3E}">
        <p14:creationId xmlns:p14="http://schemas.microsoft.com/office/powerpoint/2010/main" val="845324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604A-8A34-433C-91F8-6B68B8ED34E3}"/>
              </a:ext>
            </a:extLst>
          </p:cNvPr>
          <p:cNvSpPr>
            <a:spLocks noGrp="1"/>
          </p:cNvSpPr>
          <p:nvPr>
            <p:ph type="title"/>
          </p:nvPr>
        </p:nvSpPr>
        <p:spPr/>
        <p:txBody>
          <a:bodyPr/>
          <a:lstStyle/>
          <a:p>
            <a:r>
              <a:rPr lang="fi-FI" dirty="0"/>
              <a:t>Kuitupakkaukset eri pakkaamisen tasoilla</a:t>
            </a:r>
          </a:p>
        </p:txBody>
      </p:sp>
      <p:sp>
        <p:nvSpPr>
          <p:cNvPr id="3" name="Footer Placeholder 2">
            <a:extLst>
              <a:ext uri="{FF2B5EF4-FFF2-40B4-BE49-F238E27FC236}">
                <a16:creationId xmlns:a16="http://schemas.microsoft.com/office/drawing/2014/main" id="{4F58C0C5-D30B-49BE-BC03-A67DA3E2A6A6}"/>
              </a:ext>
            </a:extLst>
          </p:cNvPr>
          <p:cNvSpPr>
            <a:spLocks noGrp="1"/>
          </p:cNvSpPr>
          <p:nvPr>
            <p:ph type="ftr" sz="quarter" idx="11"/>
          </p:nvPr>
        </p:nvSpPr>
        <p:spPr/>
        <p:txBody>
          <a:bodyPr/>
          <a:lstStyle/>
          <a:p>
            <a:r>
              <a:rPr lang="fi-FI"/>
              <a:t>kiertotalousamk.fi</a:t>
            </a:r>
          </a:p>
        </p:txBody>
      </p:sp>
      <p:pic>
        <p:nvPicPr>
          <p:cNvPr id="4" name="Picture 3">
            <a:extLst>
              <a:ext uri="{FF2B5EF4-FFF2-40B4-BE49-F238E27FC236}">
                <a16:creationId xmlns:a16="http://schemas.microsoft.com/office/drawing/2014/main" id="{AC1D7810-EBB5-4CEA-8EE5-861236A00C46}"/>
              </a:ext>
            </a:extLst>
          </p:cNvPr>
          <p:cNvPicPr>
            <a:picLocks noChangeAspect="1"/>
          </p:cNvPicPr>
          <p:nvPr/>
        </p:nvPicPr>
        <p:blipFill rotWithShape="1">
          <a:blip r:embed="rId3"/>
          <a:srcRect l="53100" t="48261" r="6853"/>
          <a:stretch/>
        </p:blipFill>
        <p:spPr>
          <a:xfrm>
            <a:off x="5773651" y="1507680"/>
            <a:ext cx="1331781" cy="1179181"/>
          </a:xfrm>
          <a:prstGeom prst="rect">
            <a:avLst/>
          </a:prstGeom>
        </p:spPr>
      </p:pic>
      <p:pic>
        <p:nvPicPr>
          <p:cNvPr id="5" name="Picture 4">
            <a:extLst>
              <a:ext uri="{FF2B5EF4-FFF2-40B4-BE49-F238E27FC236}">
                <a16:creationId xmlns:a16="http://schemas.microsoft.com/office/drawing/2014/main" id="{5387D3FA-78D7-400B-9F5A-39F042B71078}"/>
              </a:ext>
            </a:extLst>
          </p:cNvPr>
          <p:cNvPicPr>
            <a:picLocks noChangeAspect="1"/>
          </p:cNvPicPr>
          <p:nvPr/>
        </p:nvPicPr>
        <p:blipFill rotWithShape="1">
          <a:blip r:embed="rId3"/>
          <a:srcRect l="47140" b="51739"/>
          <a:stretch/>
        </p:blipFill>
        <p:spPr>
          <a:xfrm>
            <a:off x="5381358" y="2632578"/>
            <a:ext cx="2243055" cy="1403490"/>
          </a:xfrm>
          <a:prstGeom prst="rect">
            <a:avLst/>
          </a:prstGeom>
        </p:spPr>
      </p:pic>
      <p:pic>
        <p:nvPicPr>
          <p:cNvPr id="6" name="Picture 5">
            <a:extLst>
              <a:ext uri="{FF2B5EF4-FFF2-40B4-BE49-F238E27FC236}">
                <a16:creationId xmlns:a16="http://schemas.microsoft.com/office/drawing/2014/main" id="{F28905EE-DFBC-4A3C-8F20-26A2C3A5AFAE}"/>
              </a:ext>
            </a:extLst>
          </p:cNvPr>
          <p:cNvPicPr>
            <a:picLocks noChangeAspect="1"/>
          </p:cNvPicPr>
          <p:nvPr/>
        </p:nvPicPr>
        <p:blipFill rotWithShape="1">
          <a:blip r:embed="rId3"/>
          <a:srcRect r="55244" b="51391"/>
          <a:stretch/>
        </p:blipFill>
        <p:spPr>
          <a:xfrm>
            <a:off x="5043756" y="4036068"/>
            <a:ext cx="2741301" cy="2040462"/>
          </a:xfrm>
          <a:prstGeom prst="rect">
            <a:avLst/>
          </a:prstGeom>
        </p:spPr>
      </p:pic>
      <p:sp>
        <p:nvSpPr>
          <p:cNvPr id="8" name="TextBox 7">
            <a:extLst>
              <a:ext uri="{FF2B5EF4-FFF2-40B4-BE49-F238E27FC236}">
                <a16:creationId xmlns:a16="http://schemas.microsoft.com/office/drawing/2014/main" id="{8CC03FF7-015B-496A-A8F8-EB56818D52A3}"/>
              </a:ext>
            </a:extLst>
          </p:cNvPr>
          <p:cNvSpPr txBox="1"/>
          <p:nvPr/>
        </p:nvSpPr>
        <p:spPr>
          <a:xfrm>
            <a:off x="7727907" y="1452371"/>
            <a:ext cx="4459945" cy="4801314"/>
          </a:xfrm>
          <a:prstGeom prst="rect">
            <a:avLst/>
          </a:prstGeom>
          <a:noFill/>
        </p:spPr>
        <p:txBody>
          <a:bodyPr wrap="square" rtlCol="0">
            <a:spAutoFit/>
          </a:bodyPr>
          <a:lstStyle/>
          <a:p>
            <a:r>
              <a:rPr lang="fi-FI" b="1" dirty="0"/>
              <a:t>Primääripakkaus</a:t>
            </a:r>
          </a:p>
          <a:p>
            <a:endParaRPr lang="fi-FI" dirty="0"/>
          </a:p>
          <a:p>
            <a:r>
              <a:rPr lang="fi-FI" dirty="0"/>
              <a:t>Kartonkipakkaus, paperipussi, aaltopahvi, sisäosat esim. muottituotteet, aaltopahvi</a:t>
            </a:r>
          </a:p>
          <a:p>
            <a:endParaRPr lang="fi-FI" b="1" dirty="0"/>
          </a:p>
          <a:p>
            <a:endParaRPr lang="fi-FI" b="1" dirty="0"/>
          </a:p>
          <a:p>
            <a:r>
              <a:rPr lang="fi-FI" b="1" dirty="0"/>
              <a:t>Sekundääripakkaus</a:t>
            </a:r>
          </a:p>
          <a:p>
            <a:endParaRPr lang="fi-FI" dirty="0"/>
          </a:p>
          <a:p>
            <a:r>
              <a:rPr lang="fi-FI" dirty="0"/>
              <a:t>Kartonkipakkaus, aaltopahvipakkaus</a:t>
            </a:r>
          </a:p>
          <a:p>
            <a:endParaRPr lang="fi-FI" dirty="0"/>
          </a:p>
          <a:p>
            <a:r>
              <a:rPr lang="fi-FI" b="1" dirty="0"/>
              <a:t>Tertiääripakkaus</a:t>
            </a:r>
          </a:p>
          <a:p>
            <a:endParaRPr lang="fi-FI" dirty="0"/>
          </a:p>
          <a:p>
            <a:r>
              <a:rPr lang="fi-FI" dirty="0"/>
              <a:t>Aaltopahvi pohja-arkkina, kansiarkkina, kulmavahvikkeissa voima-/aaltopahvi, aaltopahvikontti</a:t>
            </a:r>
          </a:p>
          <a:p>
            <a:endParaRPr lang="fi-FI" dirty="0"/>
          </a:p>
          <a:p>
            <a:endParaRPr lang="fi-FI" dirty="0"/>
          </a:p>
        </p:txBody>
      </p:sp>
      <p:pic>
        <p:nvPicPr>
          <p:cNvPr id="10" name="Picture 9">
            <a:extLst>
              <a:ext uri="{FF2B5EF4-FFF2-40B4-BE49-F238E27FC236}">
                <a16:creationId xmlns:a16="http://schemas.microsoft.com/office/drawing/2014/main" id="{37B8469A-81DB-49DC-8A45-B517068AEB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125"/>
          <a:stretch/>
        </p:blipFill>
        <p:spPr>
          <a:xfrm>
            <a:off x="1152442" y="1507680"/>
            <a:ext cx="4002168" cy="4315689"/>
          </a:xfrm>
          <a:prstGeom prst="rect">
            <a:avLst/>
          </a:prstGeom>
        </p:spPr>
      </p:pic>
    </p:spTree>
    <p:extLst>
      <p:ext uri="{BB962C8B-B14F-4D97-AF65-F5344CB8AC3E}">
        <p14:creationId xmlns:p14="http://schemas.microsoft.com/office/powerpoint/2010/main" val="3599011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9409F67-2450-4DC9-826F-012DF10A6B73}"/>
              </a:ext>
            </a:extLst>
          </p:cNvPr>
          <p:cNvSpPr/>
          <p:nvPr/>
        </p:nvSpPr>
        <p:spPr>
          <a:xfrm>
            <a:off x="995590" y="1058779"/>
            <a:ext cx="7900377" cy="37202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b="1" dirty="0">
              <a:solidFill>
                <a:schemeClr val="tx1">
                  <a:lumMod val="65000"/>
                  <a:lumOff val="35000"/>
                </a:schemeClr>
              </a:solidFill>
            </a:endParaRPr>
          </a:p>
        </p:txBody>
      </p:sp>
      <p:sp>
        <p:nvSpPr>
          <p:cNvPr id="7" name="Rectangle 6">
            <a:extLst>
              <a:ext uri="{FF2B5EF4-FFF2-40B4-BE49-F238E27FC236}">
                <a16:creationId xmlns:a16="http://schemas.microsoft.com/office/drawing/2014/main" id="{1F42C525-8D48-4E42-8F65-CED4DB0B5C1A}"/>
              </a:ext>
            </a:extLst>
          </p:cNvPr>
          <p:cNvSpPr/>
          <p:nvPr/>
        </p:nvSpPr>
        <p:spPr>
          <a:xfrm>
            <a:off x="1047647" y="3575573"/>
            <a:ext cx="7716598" cy="912727"/>
          </a:xfrm>
          <a:prstGeom prst="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lumMod val="65000"/>
                    <a:lumOff val="35000"/>
                  </a:schemeClr>
                </a:solidFill>
              </a:rPr>
              <a:t>Jalostus</a:t>
            </a:r>
          </a:p>
        </p:txBody>
      </p:sp>
      <p:sp>
        <p:nvSpPr>
          <p:cNvPr id="4" name="Footer Placeholder 3">
            <a:extLst>
              <a:ext uri="{FF2B5EF4-FFF2-40B4-BE49-F238E27FC236}">
                <a16:creationId xmlns:a16="http://schemas.microsoft.com/office/drawing/2014/main" id="{85B6AB48-CAE3-42FE-A906-708D0ED8D83B}"/>
              </a:ext>
            </a:extLst>
          </p:cNvPr>
          <p:cNvSpPr>
            <a:spLocks noGrp="1"/>
          </p:cNvSpPr>
          <p:nvPr>
            <p:ph type="ftr" sz="quarter" idx="11"/>
          </p:nvPr>
        </p:nvSpPr>
        <p:spPr/>
        <p:txBody>
          <a:bodyPr/>
          <a:lstStyle/>
          <a:p>
            <a:r>
              <a:rPr lang="fi-FI"/>
              <a:t>kiertotalousamk.fi</a:t>
            </a:r>
          </a:p>
        </p:txBody>
      </p:sp>
      <p:sp>
        <p:nvSpPr>
          <p:cNvPr id="8" name="Rectangle 7">
            <a:extLst>
              <a:ext uri="{FF2B5EF4-FFF2-40B4-BE49-F238E27FC236}">
                <a16:creationId xmlns:a16="http://schemas.microsoft.com/office/drawing/2014/main" id="{800382DF-AB4F-459D-8E91-58A0481086CD}"/>
              </a:ext>
            </a:extLst>
          </p:cNvPr>
          <p:cNvSpPr/>
          <p:nvPr/>
        </p:nvSpPr>
        <p:spPr>
          <a:xfrm>
            <a:off x="2197330" y="3680470"/>
            <a:ext cx="1459818"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Aaltopahvikone</a:t>
            </a:r>
          </a:p>
        </p:txBody>
      </p:sp>
      <p:sp>
        <p:nvSpPr>
          <p:cNvPr id="9" name="Rectangle 8">
            <a:extLst>
              <a:ext uri="{FF2B5EF4-FFF2-40B4-BE49-F238E27FC236}">
                <a16:creationId xmlns:a16="http://schemas.microsoft.com/office/drawing/2014/main" id="{E223680D-1533-404E-AF69-AFF0EFE11874}"/>
              </a:ext>
            </a:extLst>
          </p:cNvPr>
          <p:cNvSpPr/>
          <p:nvPr/>
        </p:nvSpPr>
        <p:spPr>
          <a:xfrm>
            <a:off x="3860101" y="3680470"/>
            <a:ext cx="139314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painatus</a:t>
            </a:r>
          </a:p>
        </p:txBody>
      </p:sp>
      <p:sp>
        <p:nvSpPr>
          <p:cNvPr id="10" name="Rectangle 9">
            <a:extLst>
              <a:ext uri="{FF2B5EF4-FFF2-40B4-BE49-F238E27FC236}">
                <a16:creationId xmlns:a16="http://schemas.microsoft.com/office/drawing/2014/main" id="{6F732045-96A5-445D-963C-578630ACFC97}"/>
              </a:ext>
            </a:extLst>
          </p:cNvPr>
          <p:cNvSpPr/>
          <p:nvPr/>
        </p:nvSpPr>
        <p:spPr>
          <a:xfrm>
            <a:off x="5456197" y="368047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stanssaus</a:t>
            </a:r>
          </a:p>
        </p:txBody>
      </p:sp>
      <p:sp>
        <p:nvSpPr>
          <p:cNvPr id="11" name="Rectangle 10">
            <a:extLst>
              <a:ext uri="{FF2B5EF4-FFF2-40B4-BE49-F238E27FC236}">
                <a16:creationId xmlns:a16="http://schemas.microsoft.com/office/drawing/2014/main" id="{CD677E40-E90F-4A8C-972B-45FDE78E7759}"/>
              </a:ext>
            </a:extLst>
          </p:cNvPr>
          <p:cNvSpPr/>
          <p:nvPr/>
        </p:nvSpPr>
        <p:spPr>
          <a:xfrm>
            <a:off x="7147543" y="368047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liimaus</a:t>
            </a:r>
          </a:p>
        </p:txBody>
      </p:sp>
      <p:sp>
        <p:nvSpPr>
          <p:cNvPr id="12" name="Rectangle 11">
            <a:extLst>
              <a:ext uri="{FF2B5EF4-FFF2-40B4-BE49-F238E27FC236}">
                <a16:creationId xmlns:a16="http://schemas.microsoft.com/office/drawing/2014/main" id="{484D4BF0-003F-46E4-A42D-8CD09B27EE77}"/>
              </a:ext>
            </a:extLst>
          </p:cNvPr>
          <p:cNvSpPr/>
          <p:nvPr/>
        </p:nvSpPr>
        <p:spPr>
          <a:xfrm>
            <a:off x="8838889" y="368047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pakkaus</a:t>
            </a:r>
          </a:p>
        </p:txBody>
      </p:sp>
      <p:sp>
        <p:nvSpPr>
          <p:cNvPr id="14" name="Rectangle 13">
            <a:extLst>
              <a:ext uri="{FF2B5EF4-FFF2-40B4-BE49-F238E27FC236}">
                <a16:creationId xmlns:a16="http://schemas.microsoft.com/office/drawing/2014/main" id="{15B63255-4FB6-4646-9270-B492B39DE3B1}"/>
              </a:ext>
            </a:extLst>
          </p:cNvPr>
          <p:cNvSpPr/>
          <p:nvPr/>
        </p:nvSpPr>
        <p:spPr>
          <a:xfrm>
            <a:off x="10530236" y="368047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varastointi</a:t>
            </a:r>
          </a:p>
        </p:txBody>
      </p:sp>
      <p:sp>
        <p:nvSpPr>
          <p:cNvPr id="21" name="Rectangle 20">
            <a:extLst>
              <a:ext uri="{FF2B5EF4-FFF2-40B4-BE49-F238E27FC236}">
                <a16:creationId xmlns:a16="http://schemas.microsoft.com/office/drawing/2014/main" id="{D184003E-42B8-41CE-BF21-D1282296BD59}"/>
              </a:ext>
            </a:extLst>
          </p:cNvPr>
          <p:cNvSpPr/>
          <p:nvPr/>
        </p:nvSpPr>
        <p:spPr>
          <a:xfrm>
            <a:off x="2197330" y="1957459"/>
            <a:ext cx="1459818" cy="1471541"/>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Rullanpohja</a:t>
            </a:r>
          </a:p>
          <a:p>
            <a:pPr marL="171450" indent="-171450">
              <a:buFont typeface="Arial" panose="020B0604020202020204" pitchFamily="34" charset="0"/>
              <a:buChar char="•"/>
            </a:pPr>
            <a:r>
              <a:rPr lang="fi-FI" sz="1400" dirty="0">
                <a:solidFill>
                  <a:schemeClr val="tx1"/>
                </a:solidFill>
              </a:rPr>
              <a:t>Lajinvaihto</a:t>
            </a:r>
          </a:p>
          <a:p>
            <a:pPr marL="171450" indent="-171450">
              <a:buFont typeface="Arial" panose="020B0604020202020204" pitchFamily="34" charset="0"/>
              <a:buChar char="•"/>
            </a:pPr>
            <a:r>
              <a:rPr lang="fi-FI" sz="1400" dirty="0">
                <a:solidFill>
                  <a:schemeClr val="tx1"/>
                </a:solidFill>
              </a:rPr>
              <a:t>Reunanauha</a:t>
            </a:r>
          </a:p>
          <a:p>
            <a:pPr algn="ctr"/>
            <a:endParaRPr lang="fi-FI" sz="1400" dirty="0"/>
          </a:p>
        </p:txBody>
      </p:sp>
      <p:sp>
        <p:nvSpPr>
          <p:cNvPr id="23" name="Rectangle 22">
            <a:extLst>
              <a:ext uri="{FF2B5EF4-FFF2-40B4-BE49-F238E27FC236}">
                <a16:creationId xmlns:a16="http://schemas.microsoft.com/office/drawing/2014/main" id="{94D9B48C-7620-4D9D-881A-33B3177A0A2E}"/>
              </a:ext>
            </a:extLst>
          </p:cNvPr>
          <p:cNvSpPr/>
          <p:nvPr/>
        </p:nvSpPr>
        <p:spPr>
          <a:xfrm>
            <a:off x="3833066" y="1958506"/>
            <a:ext cx="1459818" cy="1471541"/>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Aloituksessa</a:t>
            </a:r>
          </a:p>
          <a:p>
            <a:pPr marL="171450" indent="-171450">
              <a:buFont typeface="Arial" panose="020B0604020202020204" pitchFamily="34" charset="0"/>
              <a:buChar char="•"/>
            </a:pPr>
            <a:r>
              <a:rPr lang="fi-FI" sz="1400" dirty="0">
                <a:solidFill>
                  <a:schemeClr val="tx1"/>
                </a:solidFill>
              </a:rPr>
              <a:t>Virheelliset arkit</a:t>
            </a:r>
          </a:p>
          <a:p>
            <a:pPr algn="ctr"/>
            <a:endParaRPr lang="fi-FI" sz="1400" dirty="0"/>
          </a:p>
        </p:txBody>
      </p:sp>
      <p:sp>
        <p:nvSpPr>
          <p:cNvPr id="25" name="Rectangle 24">
            <a:extLst>
              <a:ext uri="{FF2B5EF4-FFF2-40B4-BE49-F238E27FC236}">
                <a16:creationId xmlns:a16="http://schemas.microsoft.com/office/drawing/2014/main" id="{510F8DC7-4979-40F9-B936-8F0F0EB3DF6E}"/>
              </a:ext>
            </a:extLst>
          </p:cNvPr>
          <p:cNvSpPr/>
          <p:nvPr/>
        </p:nvSpPr>
        <p:spPr>
          <a:xfrm>
            <a:off x="5429269" y="1957459"/>
            <a:ext cx="1459818" cy="1471541"/>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solidFill>
                <a:schemeClr val="tx1"/>
              </a:solidFill>
            </a:endParaRPr>
          </a:p>
          <a:p>
            <a:endParaRPr lang="fi-FI" sz="1400" dirty="0">
              <a:solidFill>
                <a:schemeClr val="tx1"/>
              </a:solidFill>
            </a:endParaRPr>
          </a:p>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Aloitus</a:t>
            </a:r>
          </a:p>
          <a:p>
            <a:pPr marL="171450" indent="-171450">
              <a:buFont typeface="Arial" panose="020B0604020202020204" pitchFamily="34" charset="0"/>
              <a:buChar char="•"/>
            </a:pPr>
            <a:r>
              <a:rPr lang="fi-FI" sz="1400" dirty="0">
                <a:solidFill>
                  <a:schemeClr val="tx1"/>
                </a:solidFill>
              </a:rPr>
              <a:t>Virheelliset aihiot</a:t>
            </a:r>
          </a:p>
          <a:p>
            <a:pPr marL="171450" indent="-171450">
              <a:buFont typeface="Arial" panose="020B0604020202020204" pitchFamily="34" charset="0"/>
              <a:buChar char="•"/>
            </a:pPr>
            <a:r>
              <a:rPr lang="fi-FI" sz="1400" dirty="0">
                <a:solidFill>
                  <a:schemeClr val="tx1"/>
                </a:solidFill>
              </a:rPr>
              <a:t>Leikkuujäte (stanssijäte)</a:t>
            </a:r>
          </a:p>
          <a:p>
            <a:pPr algn="ctr"/>
            <a:endParaRPr lang="fi-FI" sz="1400" dirty="0"/>
          </a:p>
        </p:txBody>
      </p:sp>
      <p:sp>
        <p:nvSpPr>
          <p:cNvPr id="26" name="Rectangle 25">
            <a:extLst>
              <a:ext uri="{FF2B5EF4-FFF2-40B4-BE49-F238E27FC236}">
                <a16:creationId xmlns:a16="http://schemas.microsoft.com/office/drawing/2014/main" id="{0262B9ED-B806-457B-8E3C-C35A4EEFA659}"/>
              </a:ext>
            </a:extLst>
          </p:cNvPr>
          <p:cNvSpPr/>
          <p:nvPr/>
        </p:nvSpPr>
        <p:spPr>
          <a:xfrm>
            <a:off x="7147543" y="1980281"/>
            <a:ext cx="1459818" cy="1471541"/>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Aloitus</a:t>
            </a:r>
          </a:p>
          <a:p>
            <a:pPr marL="171450" indent="-171450">
              <a:buFont typeface="Arial" panose="020B0604020202020204" pitchFamily="34" charset="0"/>
              <a:buChar char="•"/>
            </a:pPr>
            <a:r>
              <a:rPr lang="fi-FI" sz="1400" dirty="0">
                <a:solidFill>
                  <a:schemeClr val="tx1"/>
                </a:solidFill>
              </a:rPr>
              <a:t>Virheelliset aihiot</a:t>
            </a:r>
          </a:p>
          <a:p>
            <a:pPr algn="ctr"/>
            <a:endParaRPr lang="fi-FI" sz="1400" dirty="0"/>
          </a:p>
        </p:txBody>
      </p:sp>
      <p:cxnSp>
        <p:nvCxnSpPr>
          <p:cNvPr id="3" name="Straight Connector 2">
            <a:extLst>
              <a:ext uri="{FF2B5EF4-FFF2-40B4-BE49-F238E27FC236}">
                <a16:creationId xmlns:a16="http://schemas.microsoft.com/office/drawing/2014/main" id="{2226971C-9686-4E3D-A54E-1BAE82C21B5A}"/>
              </a:ext>
            </a:extLst>
          </p:cNvPr>
          <p:cNvCxnSpPr>
            <a:cxnSpLocks/>
          </p:cNvCxnSpPr>
          <p:nvPr/>
        </p:nvCxnSpPr>
        <p:spPr>
          <a:xfrm flipH="1">
            <a:off x="11274432" y="4127832"/>
            <a:ext cx="1" cy="11837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AF3F30-6DCC-49F3-8142-D1555027FCC0}"/>
              </a:ext>
            </a:extLst>
          </p:cNvPr>
          <p:cNvCxnSpPr/>
          <p:nvPr/>
        </p:nvCxnSpPr>
        <p:spPr>
          <a:xfrm flipH="1">
            <a:off x="4076700" y="5292537"/>
            <a:ext cx="7235832" cy="144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7C29EFD-D92F-4A14-824F-DC9B1B295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146" y="4970532"/>
            <a:ext cx="1322265" cy="675595"/>
          </a:xfrm>
          <a:prstGeom prst="rect">
            <a:avLst/>
          </a:prstGeom>
        </p:spPr>
      </p:pic>
      <p:pic>
        <p:nvPicPr>
          <p:cNvPr id="35" name="Picture 34">
            <a:extLst>
              <a:ext uri="{FF2B5EF4-FFF2-40B4-BE49-F238E27FC236}">
                <a16:creationId xmlns:a16="http://schemas.microsoft.com/office/drawing/2014/main" id="{58EDEE9D-A9DC-42C4-BD6B-196DC9AC0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319" y="4937066"/>
            <a:ext cx="1322265" cy="675595"/>
          </a:xfrm>
          <a:prstGeom prst="rect">
            <a:avLst/>
          </a:prstGeom>
        </p:spPr>
      </p:pic>
      <p:pic>
        <p:nvPicPr>
          <p:cNvPr id="34" name="Kuva 48" descr="Nuoliympyrä">
            <a:extLst>
              <a:ext uri="{FF2B5EF4-FFF2-40B4-BE49-F238E27FC236}">
                <a16:creationId xmlns:a16="http://schemas.microsoft.com/office/drawing/2014/main" id="{2938F2EB-6BF2-49BE-AB41-48B549A3923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66456"/>
          <a:stretch/>
        </p:blipFill>
        <p:spPr>
          <a:xfrm rot="21124238">
            <a:off x="2726453" y="-968614"/>
            <a:ext cx="7773463" cy="2607561"/>
          </a:xfrm>
          <a:prstGeom prst="rect">
            <a:avLst/>
          </a:prstGeom>
        </p:spPr>
      </p:pic>
      <p:sp>
        <p:nvSpPr>
          <p:cNvPr id="44" name="TextBox 43">
            <a:extLst>
              <a:ext uri="{FF2B5EF4-FFF2-40B4-BE49-F238E27FC236}">
                <a16:creationId xmlns:a16="http://schemas.microsoft.com/office/drawing/2014/main" id="{5F120575-B182-47BB-B7CF-64E52A08FD68}"/>
              </a:ext>
            </a:extLst>
          </p:cNvPr>
          <p:cNvSpPr txBox="1"/>
          <p:nvPr/>
        </p:nvSpPr>
        <p:spPr>
          <a:xfrm>
            <a:off x="9340181" y="867217"/>
            <a:ext cx="2362200" cy="584775"/>
          </a:xfrm>
          <a:prstGeom prst="rect">
            <a:avLst/>
          </a:prstGeom>
          <a:noFill/>
        </p:spPr>
        <p:txBody>
          <a:bodyPr wrap="square" rtlCol="0">
            <a:spAutoFit/>
          </a:bodyPr>
          <a:lstStyle/>
          <a:p>
            <a:r>
              <a:rPr lang="fi-FI" sz="1600" dirty="0"/>
              <a:t>Raaka-aineeksi  kartonki-/hylsytehtaalle</a:t>
            </a:r>
          </a:p>
        </p:txBody>
      </p:sp>
      <p:pic>
        <p:nvPicPr>
          <p:cNvPr id="28" name="Graphic 27" descr="Recycle">
            <a:extLst>
              <a:ext uri="{FF2B5EF4-FFF2-40B4-BE49-F238E27FC236}">
                <a16:creationId xmlns:a16="http://schemas.microsoft.com/office/drawing/2014/main" id="{250B2C6C-8158-4646-B5BC-090F379DDF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23" y="1282277"/>
            <a:ext cx="2278925" cy="2278925"/>
          </a:xfrm>
          <a:prstGeom prst="rect">
            <a:avLst/>
          </a:prstGeom>
        </p:spPr>
      </p:pic>
      <p:sp>
        <p:nvSpPr>
          <p:cNvPr id="30" name="TextBox 29">
            <a:extLst>
              <a:ext uri="{FF2B5EF4-FFF2-40B4-BE49-F238E27FC236}">
                <a16:creationId xmlns:a16="http://schemas.microsoft.com/office/drawing/2014/main" id="{8396CBA6-F017-40E7-A273-DAA4E73DF74B}"/>
              </a:ext>
            </a:extLst>
          </p:cNvPr>
          <p:cNvSpPr txBox="1"/>
          <p:nvPr/>
        </p:nvSpPr>
        <p:spPr>
          <a:xfrm>
            <a:off x="2110941" y="1515216"/>
            <a:ext cx="5669674" cy="369332"/>
          </a:xfrm>
          <a:prstGeom prst="rect">
            <a:avLst/>
          </a:prstGeom>
          <a:noFill/>
        </p:spPr>
        <p:txBody>
          <a:bodyPr wrap="square" rtlCol="0">
            <a:spAutoFit/>
          </a:bodyPr>
          <a:lstStyle/>
          <a:p>
            <a:r>
              <a:rPr lang="fi-FI" dirty="0"/>
              <a:t>Jalostustähteen paalaus </a:t>
            </a:r>
          </a:p>
        </p:txBody>
      </p:sp>
      <p:pic>
        <p:nvPicPr>
          <p:cNvPr id="29" name="Graphic 28" descr="Factory">
            <a:extLst>
              <a:ext uri="{FF2B5EF4-FFF2-40B4-BE49-F238E27FC236}">
                <a16:creationId xmlns:a16="http://schemas.microsoft.com/office/drawing/2014/main" id="{34516C0A-62BF-41F1-A5CA-D8E852818C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4853" y="1364744"/>
            <a:ext cx="1901557" cy="1901557"/>
          </a:xfrm>
          <a:prstGeom prst="rect">
            <a:avLst/>
          </a:prstGeom>
        </p:spPr>
      </p:pic>
      <p:sp>
        <p:nvSpPr>
          <p:cNvPr id="42" name="Title 2">
            <a:extLst>
              <a:ext uri="{FF2B5EF4-FFF2-40B4-BE49-F238E27FC236}">
                <a16:creationId xmlns:a16="http://schemas.microsoft.com/office/drawing/2014/main" id="{64F8F1A6-E69C-4183-B116-9FD9FF3AF9AB}"/>
              </a:ext>
            </a:extLst>
          </p:cNvPr>
          <p:cNvSpPr>
            <a:spLocks noGrp="1"/>
          </p:cNvSpPr>
          <p:nvPr>
            <p:ph type="title"/>
          </p:nvPr>
        </p:nvSpPr>
        <p:spPr/>
        <p:txBody>
          <a:bodyPr>
            <a:normAutofit/>
          </a:bodyPr>
          <a:lstStyle/>
          <a:p>
            <a:r>
              <a:rPr lang="fi-FI" sz="3200" dirty="0"/>
              <a:t>Kuidun kierto pakkausten jalostuksesta</a:t>
            </a:r>
            <a:br>
              <a:rPr lang="fi-FI" sz="3200" dirty="0"/>
            </a:br>
            <a:r>
              <a:rPr lang="fi-FI" sz="3200" dirty="0"/>
              <a:t>case: </a:t>
            </a:r>
            <a:r>
              <a:rPr lang="fi-FI" sz="1800" dirty="0"/>
              <a:t>Aaltopahvin valmistus ja jalostus</a:t>
            </a:r>
            <a:endParaRPr lang="fi-FI" sz="3200" dirty="0"/>
          </a:p>
        </p:txBody>
      </p:sp>
      <p:pic>
        <p:nvPicPr>
          <p:cNvPr id="31" name="Picture 30">
            <a:hlinkClick r:id="rId10" action="ppaction://hlinksldjump"/>
            <a:extLst>
              <a:ext uri="{FF2B5EF4-FFF2-40B4-BE49-F238E27FC236}">
                <a16:creationId xmlns:a16="http://schemas.microsoft.com/office/drawing/2014/main" id="{EC0DEC00-2EC2-40A9-9009-ABBF5241E959}"/>
              </a:ext>
            </a:extLst>
          </p:cNvPr>
          <p:cNvPicPr>
            <a:picLocks noChangeAspect="1"/>
          </p:cNvPicPr>
          <p:nvPr/>
        </p:nvPicPr>
        <p:blipFill>
          <a:blip r:embed="rId11"/>
          <a:stretch>
            <a:fillRect/>
          </a:stretch>
        </p:blipFill>
        <p:spPr>
          <a:xfrm rot="10800000">
            <a:off x="11070851" y="75532"/>
            <a:ext cx="914479" cy="944962"/>
          </a:xfrm>
          <a:prstGeom prst="rect">
            <a:avLst/>
          </a:prstGeom>
        </p:spPr>
      </p:pic>
    </p:spTree>
    <p:extLst>
      <p:ext uri="{BB962C8B-B14F-4D97-AF65-F5344CB8AC3E}">
        <p14:creationId xmlns:p14="http://schemas.microsoft.com/office/powerpoint/2010/main" val="3900102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341B0B-F817-47E2-8A91-668B52E6E61A}"/>
              </a:ext>
            </a:extLst>
          </p:cNvPr>
          <p:cNvSpPr>
            <a:spLocks noGrp="1"/>
          </p:cNvSpPr>
          <p:nvPr>
            <p:ph type="title"/>
          </p:nvPr>
        </p:nvSpPr>
        <p:spPr/>
        <p:txBody>
          <a:bodyPr/>
          <a:lstStyle/>
          <a:p>
            <a:r>
              <a:rPr lang="fi-FI" dirty="0"/>
              <a:t>Pakkauksen käyttäminen, kierrätys ja suunnittelu</a:t>
            </a:r>
          </a:p>
        </p:txBody>
      </p:sp>
      <p:sp>
        <p:nvSpPr>
          <p:cNvPr id="6" name="Text Placeholder 5">
            <a:extLst>
              <a:ext uri="{FF2B5EF4-FFF2-40B4-BE49-F238E27FC236}">
                <a16:creationId xmlns:a16="http://schemas.microsoft.com/office/drawing/2014/main" id="{7D9AC80C-E58A-4496-924A-145891A10235}"/>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77046D02-2431-4429-AFA5-FA83EEAE7D8D}"/>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6E214508-7C76-4E13-9CDD-9FE880E25A4D}"/>
              </a:ext>
            </a:extLst>
          </p:cNvPr>
          <p:cNvPicPr>
            <a:picLocks noChangeAspect="1"/>
          </p:cNvPicPr>
          <p:nvPr/>
        </p:nvPicPr>
        <p:blipFill>
          <a:blip r:embed="rId3"/>
          <a:stretch>
            <a:fillRect/>
          </a:stretch>
        </p:blipFill>
        <p:spPr>
          <a:xfrm>
            <a:off x="11142397" y="0"/>
            <a:ext cx="794568" cy="794568"/>
          </a:xfrm>
          <a:prstGeom prst="rect">
            <a:avLst/>
          </a:prstGeom>
        </p:spPr>
      </p:pic>
    </p:spTree>
    <p:extLst>
      <p:ext uri="{BB962C8B-B14F-4D97-AF65-F5344CB8AC3E}">
        <p14:creationId xmlns:p14="http://schemas.microsoft.com/office/powerpoint/2010/main" val="835581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hlinkClick r:id="rId3" action="ppaction://hlinksldjump"/>
            <a:extLst>
              <a:ext uri="{FF2B5EF4-FFF2-40B4-BE49-F238E27FC236}">
                <a16:creationId xmlns:a16="http://schemas.microsoft.com/office/drawing/2014/main" id="{E15BEF46-C2DB-4A84-86F3-E8E91609D46B}"/>
              </a:ext>
            </a:extLst>
          </p:cNvPr>
          <p:cNvSpPr/>
          <p:nvPr/>
        </p:nvSpPr>
        <p:spPr>
          <a:xfrm>
            <a:off x="511941" y="3438350"/>
            <a:ext cx="4475632" cy="2043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000" dirty="0"/>
          </a:p>
          <a:p>
            <a:endParaRPr lang="fi-FI" sz="1000" dirty="0"/>
          </a:p>
          <a:p>
            <a:endParaRPr lang="fi-FI" sz="1200" dirty="0"/>
          </a:p>
          <a:p>
            <a:r>
              <a:rPr lang="fi-FI" sz="1200" dirty="0"/>
              <a:t>Tehtävät: Pakkauksen käyttäminen, kierrätys ja suunnittelu</a:t>
            </a:r>
          </a:p>
          <a:p>
            <a:pPr marL="171450" indent="-171450">
              <a:buFont typeface="Arial" panose="020B0604020202020204" pitchFamily="34" charset="0"/>
              <a:buChar char="•"/>
            </a:pPr>
            <a:r>
              <a:rPr lang="fi-FI" sz="1200" dirty="0"/>
              <a:t>Pakkauksen kierrätys: näkökulmia (yksilö/keskustelu tehtävä)</a:t>
            </a:r>
          </a:p>
          <a:p>
            <a:pPr marL="171450" indent="-171450">
              <a:buFont typeface="Arial" panose="020B0604020202020204" pitchFamily="34" charset="0"/>
              <a:buChar char="•"/>
            </a:pPr>
            <a:r>
              <a:rPr lang="fi-FI" sz="1200" dirty="0"/>
              <a:t>Pakkausten uudelleen käyttömahdollisuuksia kierrätyksen lisäksi</a:t>
            </a:r>
          </a:p>
          <a:p>
            <a:pPr marL="171450" indent="-171450">
              <a:buFont typeface="Arial" panose="020B0604020202020204" pitchFamily="34" charset="0"/>
              <a:buChar char="•"/>
            </a:pPr>
            <a:r>
              <a:rPr lang="fi-FI" sz="1200" dirty="0"/>
              <a:t>Mitä mahdollisuuksia pohdinta tehtävä? (yksilö-/ryhmätehtävä)</a:t>
            </a:r>
          </a:p>
          <a:p>
            <a:pPr marL="171450" indent="-171450">
              <a:buFont typeface="Arial" panose="020B0604020202020204" pitchFamily="34" charset="0"/>
              <a:buChar char="•"/>
            </a:pPr>
            <a:r>
              <a:rPr lang="fi-FI" sz="1200" dirty="0"/>
              <a:t>Suunnittelu: Kuinka pakkauksen suunnittelulla ja eri valinnoilla voidaan vaikuttaa kiertotalousajattelun toteutumiseen?</a:t>
            </a:r>
          </a:p>
          <a:p>
            <a:pPr marL="171450" indent="-171450">
              <a:buFont typeface="Arial" panose="020B0604020202020204" pitchFamily="34" charset="0"/>
              <a:buChar char="•"/>
            </a:pPr>
            <a:r>
              <a:rPr lang="fi-FI" sz="1200" dirty="0"/>
              <a:t>Kuitupakkauksen mahdollisuudet kiertotaloudessa? Learning cafe </a:t>
            </a:r>
          </a:p>
          <a:p>
            <a:endParaRPr lang="fi-FI" sz="1400" dirty="0"/>
          </a:p>
          <a:p>
            <a:pPr algn="ctr"/>
            <a:endParaRPr lang="fi-FI" dirty="0"/>
          </a:p>
        </p:txBody>
      </p:sp>
      <p:pic>
        <p:nvPicPr>
          <p:cNvPr id="38" name="Picture 37">
            <a:extLst>
              <a:ext uri="{FF2B5EF4-FFF2-40B4-BE49-F238E27FC236}">
                <a16:creationId xmlns:a16="http://schemas.microsoft.com/office/drawing/2014/main" id="{497D34A5-FA6E-4F2E-A869-C8B72D28F640}"/>
              </a:ext>
            </a:extLst>
          </p:cNvPr>
          <p:cNvPicPr>
            <a:picLocks noChangeAspect="1"/>
          </p:cNvPicPr>
          <p:nvPr/>
        </p:nvPicPr>
        <p:blipFill>
          <a:blip r:embed="rId4"/>
          <a:stretch>
            <a:fillRect/>
          </a:stretch>
        </p:blipFill>
        <p:spPr>
          <a:xfrm rot="10800000">
            <a:off x="954221" y="2848580"/>
            <a:ext cx="914479" cy="944962"/>
          </a:xfrm>
          <a:prstGeom prst="rect">
            <a:avLst/>
          </a:prstGeom>
        </p:spPr>
      </p:pic>
      <p:sp>
        <p:nvSpPr>
          <p:cNvPr id="36" name="Nuoli: Oikea 20">
            <a:extLst>
              <a:ext uri="{FF2B5EF4-FFF2-40B4-BE49-F238E27FC236}">
                <a16:creationId xmlns:a16="http://schemas.microsoft.com/office/drawing/2014/main" id="{D4E9466F-C093-4C08-B12E-CE648610995A}"/>
              </a:ext>
            </a:extLst>
          </p:cNvPr>
          <p:cNvSpPr/>
          <p:nvPr/>
        </p:nvSpPr>
        <p:spPr>
          <a:xfrm rot="10800000">
            <a:off x="5225862" y="5078969"/>
            <a:ext cx="1914014" cy="51167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5" name="Kuva 48" descr="Nuoliympyrä">
            <a:extLst>
              <a:ext uri="{FF2B5EF4-FFF2-40B4-BE49-F238E27FC236}">
                <a16:creationId xmlns:a16="http://schemas.microsoft.com/office/drawing/2014/main" id="{A846980D-5D80-4D8E-A0B6-9F4620655A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42475">
            <a:off x="3298285" y="-1394230"/>
            <a:ext cx="10490817" cy="10490817"/>
          </a:xfrm>
          <a:prstGeom prst="rect">
            <a:avLst/>
          </a:prstGeom>
        </p:spPr>
      </p:pic>
      <p:sp>
        <p:nvSpPr>
          <p:cNvPr id="6" name="Text Placeholder 5">
            <a:extLst>
              <a:ext uri="{FF2B5EF4-FFF2-40B4-BE49-F238E27FC236}">
                <a16:creationId xmlns:a16="http://schemas.microsoft.com/office/drawing/2014/main" id="{9B2BE25D-448D-437F-B704-E19300D35B55}"/>
              </a:ext>
            </a:extLst>
          </p:cNvPr>
          <p:cNvSpPr>
            <a:spLocks noGrp="1"/>
          </p:cNvSpPr>
          <p:nvPr>
            <p:ph sz="half" idx="1"/>
          </p:nvPr>
        </p:nvSpPr>
        <p:spPr>
          <a:xfrm>
            <a:off x="784516" y="1654653"/>
            <a:ext cx="4288725" cy="1783698"/>
          </a:xfrm>
        </p:spPr>
        <p:txBody>
          <a:bodyPr>
            <a:normAutofit fontScale="62500" lnSpcReduction="20000"/>
          </a:bodyPr>
          <a:lstStyle/>
          <a:p>
            <a:r>
              <a:rPr lang="fi-FI" dirty="0"/>
              <a:t>Meillä jokaisella on tärkeä tehtävä, että arvokkaat raaka-aineet päätyvät takaisin kiertoon.</a:t>
            </a:r>
          </a:p>
          <a:p>
            <a:r>
              <a:rPr lang="fi-FI" dirty="0"/>
              <a:t>Joku on myös suunnitellut valmistettavat pakkaukset. Toiset pakkaukset ottavat paremmin kiertotalouden periaatteita huomioon kuin toiset. </a:t>
            </a:r>
          </a:p>
        </p:txBody>
      </p:sp>
      <p:sp>
        <p:nvSpPr>
          <p:cNvPr id="2" name="Content Placeholder 1">
            <a:extLst>
              <a:ext uri="{FF2B5EF4-FFF2-40B4-BE49-F238E27FC236}">
                <a16:creationId xmlns:a16="http://schemas.microsoft.com/office/drawing/2014/main" id="{E0698B21-EE48-4B29-8714-3937ED5D63E3}"/>
              </a:ext>
            </a:extLst>
          </p:cNvPr>
          <p:cNvSpPr>
            <a:spLocks noGrp="1"/>
          </p:cNvSpPr>
          <p:nvPr>
            <p:ph sz="half" idx="2"/>
          </p:nvPr>
        </p:nvSpPr>
        <p:spPr/>
        <p:txBody>
          <a:bodyPr>
            <a:normAutofit fontScale="62500" lnSpcReduction="20000"/>
          </a:bodyPr>
          <a:lstStyle/>
          <a:p>
            <a:endParaRPr lang="fi-FI" dirty="0"/>
          </a:p>
        </p:txBody>
      </p:sp>
      <p:sp>
        <p:nvSpPr>
          <p:cNvPr id="4" name="Footer Placeholder 3">
            <a:extLst>
              <a:ext uri="{FF2B5EF4-FFF2-40B4-BE49-F238E27FC236}">
                <a16:creationId xmlns:a16="http://schemas.microsoft.com/office/drawing/2014/main" id="{2BD29D7A-5981-4122-906F-04F812CB75AF}"/>
              </a:ext>
            </a:extLst>
          </p:cNvPr>
          <p:cNvSpPr>
            <a:spLocks noGrp="1"/>
          </p:cNvSpPr>
          <p:nvPr>
            <p:ph type="ftr" sz="quarter" idx="11"/>
          </p:nvPr>
        </p:nvSpPr>
        <p:spPr/>
        <p:txBody>
          <a:bodyPr/>
          <a:lstStyle/>
          <a:p>
            <a:r>
              <a:rPr lang="fi-FI"/>
              <a:t>kiertotalousamk.fi</a:t>
            </a:r>
          </a:p>
        </p:txBody>
      </p:sp>
      <p:grpSp>
        <p:nvGrpSpPr>
          <p:cNvPr id="10" name="Ryhmä 16">
            <a:extLst>
              <a:ext uri="{FF2B5EF4-FFF2-40B4-BE49-F238E27FC236}">
                <a16:creationId xmlns:a16="http://schemas.microsoft.com/office/drawing/2014/main" id="{245CA8CA-4BE8-41E7-BFDE-434B5C05562A}"/>
              </a:ext>
            </a:extLst>
          </p:cNvPr>
          <p:cNvGrpSpPr/>
          <p:nvPr/>
        </p:nvGrpSpPr>
        <p:grpSpPr>
          <a:xfrm>
            <a:off x="6320359" y="1241999"/>
            <a:ext cx="4899540" cy="4867034"/>
            <a:chOff x="3624907" y="1032115"/>
            <a:chExt cx="4899540" cy="4867034"/>
          </a:xfrm>
        </p:grpSpPr>
        <p:sp>
          <p:nvSpPr>
            <p:cNvPr id="11" name="Ellipsi 6">
              <a:extLst>
                <a:ext uri="{FF2B5EF4-FFF2-40B4-BE49-F238E27FC236}">
                  <a16:creationId xmlns:a16="http://schemas.microsoft.com/office/drawing/2014/main" id="{59CAE677-1635-45F0-9F02-137E386AB6E2}"/>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Ellipsi 4">
              <a:extLst>
                <a:ext uri="{FF2B5EF4-FFF2-40B4-BE49-F238E27FC236}">
                  <a16:creationId xmlns:a16="http://schemas.microsoft.com/office/drawing/2014/main" id="{DD62BD79-5F9F-4FC5-B93C-EF1077F8BB8F}"/>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Ellipsi 5">
              <a:extLst>
                <a:ext uri="{FF2B5EF4-FFF2-40B4-BE49-F238E27FC236}">
                  <a16:creationId xmlns:a16="http://schemas.microsoft.com/office/drawing/2014/main" id="{56485AD6-BB6A-48F4-8B28-767B20C2AA3F}"/>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4" name="Suora yhdysviiva 7">
              <a:extLst>
                <a:ext uri="{FF2B5EF4-FFF2-40B4-BE49-F238E27FC236}">
                  <a16:creationId xmlns:a16="http://schemas.microsoft.com/office/drawing/2014/main" id="{8A92B22C-FA25-4977-924F-66A2327EDA61}"/>
                </a:ext>
              </a:extLst>
            </p:cNvPr>
            <p:cNvCxnSpPr>
              <a:cxnSpLocks/>
              <a:stCxn id="13" idx="0"/>
              <a:endCxn id="11"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8">
              <a:extLst>
                <a:ext uri="{FF2B5EF4-FFF2-40B4-BE49-F238E27FC236}">
                  <a16:creationId xmlns:a16="http://schemas.microsoft.com/office/drawing/2014/main" id="{B389A6E5-2FDC-4E86-8E26-EBA8C21619D6}"/>
                </a:ext>
              </a:extLst>
            </p:cNvPr>
            <p:cNvCxnSpPr>
              <a:cxnSpLocks/>
              <a:stCxn id="13" idx="7"/>
              <a:endCxn id="11"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9">
              <a:extLst>
                <a:ext uri="{FF2B5EF4-FFF2-40B4-BE49-F238E27FC236}">
                  <a16:creationId xmlns:a16="http://schemas.microsoft.com/office/drawing/2014/main" id="{D2B8D3C7-E87D-4D53-B5A0-763A3F036411}"/>
                </a:ext>
              </a:extLst>
            </p:cNvPr>
            <p:cNvCxnSpPr>
              <a:cxnSpLocks/>
              <a:stCxn id="13" idx="6"/>
              <a:endCxn id="11"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0">
              <a:extLst>
                <a:ext uri="{FF2B5EF4-FFF2-40B4-BE49-F238E27FC236}">
                  <a16:creationId xmlns:a16="http://schemas.microsoft.com/office/drawing/2014/main" id="{651FF271-60CB-4BCF-B1AB-70F31A4154A7}"/>
                </a:ext>
              </a:extLst>
            </p:cNvPr>
            <p:cNvCxnSpPr>
              <a:cxnSpLocks/>
              <a:stCxn id="13" idx="5"/>
              <a:endCxn id="11"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1">
              <a:extLst>
                <a:ext uri="{FF2B5EF4-FFF2-40B4-BE49-F238E27FC236}">
                  <a16:creationId xmlns:a16="http://schemas.microsoft.com/office/drawing/2014/main" id="{18FAEEC0-2F07-46B6-A7FA-6B5F71B78F0B}"/>
                </a:ext>
              </a:extLst>
            </p:cNvPr>
            <p:cNvCxnSpPr>
              <a:cxnSpLocks/>
              <a:stCxn id="13" idx="4"/>
              <a:endCxn id="11"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uora yhdysviiva 12">
              <a:extLst>
                <a:ext uri="{FF2B5EF4-FFF2-40B4-BE49-F238E27FC236}">
                  <a16:creationId xmlns:a16="http://schemas.microsoft.com/office/drawing/2014/main" id="{87D0A3E9-7C0A-4966-A497-AB875A201966}"/>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uora yhdysviiva 13">
              <a:extLst>
                <a:ext uri="{FF2B5EF4-FFF2-40B4-BE49-F238E27FC236}">
                  <a16:creationId xmlns:a16="http://schemas.microsoft.com/office/drawing/2014/main" id="{16D0EF2F-27C4-45E3-8CB5-78516ED76017}"/>
                </a:ext>
              </a:extLst>
            </p:cNvPr>
            <p:cNvCxnSpPr>
              <a:cxnSpLocks/>
              <a:stCxn id="13" idx="2"/>
              <a:endCxn id="11"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uora yhdysviiva 14">
              <a:extLst>
                <a:ext uri="{FF2B5EF4-FFF2-40B4-BE49-F238E27FC236}">
                  <a16:creationId xmlns:a16="http://schemas.microsoft.com/office/drawing/2014/main" id="{6A5F628A-C322-4BA7-B51B-70A4157CACBA}"/>
                </a:ext>
              </a:extLst>
            </p:cNvPr>
            <p:cNvCxnSpPr>
              <a:cxnSpLocks/>
              <a:stCxn id="13" idx="1"/>
              <a:endCxn id="11"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uora yhdysviiva 15">
              <a:extLst>
                <a:ext uri="{FF2B5EF4-FFF2-40B4-BE49-F238E27FC236}">
                  <a16:creationId xmlns:a16="http://schemas.microsoft.com/office/drawing/2014/main" id="{9F0C766B-783F-4AE7-B8A6-0612A73E2A66}"/>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iruutu 1">
              <a:extLst>
                <a:ext uri="{FF2B5EF4-FFF2-40B4-BE49-F238E27FC236}">
                  <a16:creationId xmlns:a16="http://schemas.microsoft.com/office/drawing/2014/main" id="{5358DB48-2470-4571-BF7B-7746043FFB85}"/>
                </a:ext>
              </a:extLst>
            </p:cNvPr>
            <p:cNvSpPr txBox="1"/>
            <p:nvPr/>
          </p:nvSpPr>
          <p:spPr>
            <a:xfrm>
              <a:off x="3786570" y="2611622"/>
              <a:ext cx="1454567" cy="338554"/>
            </a:xfrm>
            <a:prstGeom prst="rect">
              <a:avLst/>
            </a:prstGeom>
            <a:noFill/>
          </p:spPr>
          <p:txBody>
            <a:bodyPr wrap="square" rtlCol="0">
              <a:spAutoFit/>
            </a:bodyPr>
            <a:lstStyle/>
            <a:p>
              <a:r>
                <a:rPr lang="fi-FI" sz="1600" b="1" dirty="0">
                  <a:solidFill>
                    <a:srgbClr val="7030A0"/>
                  </a:solidFill>
                </a:rPr>
                <a:t>RAAKA-AINEET</a:t>
              </a:r>
            </a:p>
          </p:txBody>
        </p:sp>
        <p:sp>
          <p:nvSpPr>
            <p:cNvPr id="24" name="Tekstiruutu 31">
              <a:extLst>
                <a:ext uri="{FF2B5EF4-FFF2-40B4-BE49-F238E27FC236}">
                  <a16:creationId xmlns:a16="http://schemas.microsoft.com/office/drawing/2014/main" id="{4AD876A3-1CC6-465F-9666-E974530C7D15}"/>
                </a:ext>
              </a:extLst>
            </p:cNvPr>
            <p:cNvSpPr txBox="1"/>
            <p:nvPr/>
          </p:nvSpPr>
          <p:spPr>
            <a:xfrm>
              <a:off x="4838872" y="1560079"/>
              <a:ext cx="1454567" cy="584775"/>
            </a:xfrm>
            <a:prstGeom prst="rect">
              <a:avLst/>
            </a:prstGeom>
            <a:noFill/>
          </p:spPr>
          <p:txBody>
            <a:bodyPr wrap="square" rtlCol="0">
              <a:spAutoFit/>
            </a:bodyPr>
            <a:lstStyle/>
            <a:p>
              <a:r>
                <a:rPr lang="fi-FI" sz="1600" b="1" dirty="0">
                  <a:solidFill>
                    <a:srgbClr val="7030A0"/>
                  </a:solidFill>
                </a:rPr>
                <a:t>PUUN KÄSITTELY</a:t>
              </a:r>
            </a:p>
          </p:txBody>
        </p:sp>
        <p:sp>
          <p:nvSpPr>
            <p:cNvPr id="25" name="Tekstiruutu 32">
              <a:extLst>
                <a:ext uri="{FF2B5EF4-FFF2-40B4-BE49-F238E27FC236}">
                  <a16:creationId xmlns:a16="http://schemas.microsoft.com/office/drawing/2014/main" id="{AB5FD192-821A-4C31-B278-7B472DC14EB2}"/>
                </a:ext>
              </a:extLst>
            </p:cNvPr>
            <p:cNvSpPr txBox="1"/>
            <p:nvPr/>
          </p:nvSpPr>
          <p:spPr>
            <a:xfrm>
              <a:off x="6162312" y="1532349"/>
              <a:ext cx="1206466" cy="584775"/>
            </a:xfrm>
            <a:prstGeom prst="rect">
              <a:avLst/>
            </a:prstGeom>
            <a:noFill/>
          </p:spPr>
          <p:txBody>
            <a:bodyPr wrap="square" rtlCol="0">
              <a:spAutoFit/>
            </a:bodyPr>
            <a:lstStyle/>
            <a:p>
              <a:r>
                <a:rPr lang="fi-FI" sz="1600" b="1" dirty="0">
                  <a:solidFill>
                    <a:srgbClr val="7030A0"/>
                  </a:solidFill>
                </a:rPr>
                <a:t>MASSAN VALMISTUS</a:t>
              </a:r>
            </a:p>
          </p:txBody>
        </p:sp>
        <p:sp>
          <p:nvSpPr>
            <p:cNvPr id="26" name="Tekstiruutu 33">
              <a:extLst>
                <a:ext uri="{FF2B5EF4-FFF2-40B4-BE49-F238E27FC236}">
                  <a16:creationId xmlns:a16="http://schemas.microsoft.com/office/drawing/2014/main" id="{27AD9D5F-2C9A-4528-8FC3-BD00CBA008AF}"/>
                </a:ext>
              </a:extLst>
            </p:cNvPr>
            <p:cNvSpPr txBox="1"/>
            <p:nvPr/>
          </p:nvSpPr>
          <p:spPr>
            <a:xfrm>
              <a:off x="7069880" y="2568442"/>
              <a:ext cx="1454567" cy="830997"/>
            </a:xfrm>
            <a:prstGeom prst="rect">
              <a:avLst/>
            </a:prstGeom>
            <a:noFill/>
          </p:spPr>
          <p:txBody>
            <a:bodyPr wrap="square" rtlCol="0">
              <a:spAutoFit/>
            </a:bodyPr>
            <a:lstStyle/>
            <a:p>
              <a:r>
                <a:rPr lang="fi-FI" sz="1600" b="1" dirty="0">
                  <a:solidFill>
                    <a:srgbClr val="00B050"/>
                  </a:solidFill>
                </a:rPr>
                <a:t>PAPERIN/ KARTONGIN VALMISTUS</a:t>
              </a:r>
            </a:p>
          </p:txBody>
        </p:sp>
        <p:sp>
          <p:nvSpPr>
            <p:cNvPr id="27" name="Tekstiruutu 34">
              <a:extLst>
                <a:ext uri="{FF2B5EF4-FFF2-40B4-BE49-F238E27FC236}">
                  <a16:creationId xmlns:a16="http://schemas.microsoft.com/office/drawing/2014/main" id="{B81A9709-C785-40DD-AFAC-B55E5D1883FC}"/>
                </a:ext>
              </a:extLst>
            </p:cNvPr>
            <p:cNvSpPr txBox="1"/>
            <p:nvPr/>
          </p:nvSpPr>
          <p:spPr>
            <a:xfrm>
              <a:off x="7069880" y="3768427"/>
              <a:ext cx="1336038" cy="584775"/>
            </a:xfrm>
            <a:prstGeom prst="rect">
              <a:avLst/>
            </a:prstGeom>
            <a:noFill/>
          </p:spPr>
          <p:txBody>
            <a:bodyPr wrap="square" rtlCol="0">
              <a:spAutoFit/>
            </a:bodyPr>
            <a:lstStyle/>
            <a:p>
              <a:r>
                <a:rPr lang="fi-FI" sz="1600" b="1" dirty="0"/>
                <a:t>PAKKAUKSEN VALMISTUS</a:t>
              </a:r>
            </a:p>
          </p:txBody>
        </p:sp>
        <p:sp>
          <p:nvSpPr>
            <p:cNvPr id="28" name="Tekstiruutu 35">
              <a:extLst>
                <a:ext uri="{FF2B5EF4-FFF2-40B4-BE49-F238E27FC236}">
                  <a16:creationId xmlns:a16="http://schemas.microsoft.com/office/drawing/2014/main" id="{BAE8254F-772A-4C7B-A481-4AF79EFEBEFA}"/>
                </a:ext>
              </a:extLst>
            </p:cNvPr>
            <p:cNvSpPr txBox="1"/>
            <p:nvPr/>
          </p:nvSpPr>
          <p:spPr>
            <a:xfrm>
              <a:off x="6158427" y="4601826"/>
              <a:ext cx="1273052" cy="838424"/>
            </a:xfrm>
            <a:prstGeom prst="rect">
              <a:avLst/>
            </a:prstGeom>
            <a:noFill/>
          </p:spPr>
          <p:txBody>
            <a:bodyPr wrap="square" rtlCol="0">
              <a:spAutoFit/>
            </a:bodyPr>
            <a:lstStyle/>
            <a:p>
              <a:r>
                <a:rPr lang="fi-FI" sz="1600" b="1" dirty="0"/>
                <a:t>TUOTTEEN PAKKAUS, JAKELU</a:t>
              </a:r>
            </a:p>
          </p:txBody>
        </p:sp>
        <p:sp>
          <p:nvSpPr>
            <p:cNvPr id="29" name="Tekstiruutu 36">
              <a:extLst>
                <a:ext uri="{FF2B5EF4-FFF2-40B4-BE49-F238E27FC236}">
                  <a16:creationId xmlns:a16="http://schemas.microsoft.com/office/drawing/2014/main" id="{AA67CEFD-041D-4930-AE74-DD0D21442464}"/>
                </a:ext>
              </a:extLst>
            </p:cNvPr>
            <p:cNvSpPr txBox="1"/>
            <p:nvPr/>
          </p:nvSpPr>
          <p:spPr>
            <a:xfrm>
              <a:off x="5082526" y="4923302"/>
              <a:ext cx="941080" cy="349103"/>
            </a:xfrm>
            <a:prstGeom prst="rect">
              <a:avLst/>
            </a:prstGeom>
            <a:noFill/>
          </p:spPr>
          <p:txBody>
            <a:bodyPr wrap="square" rtlCol="0">
              <a:spAutoFit/>
            </a:bodyPr>
            <a:lstStyle/>
            <a:p>
              <a:r>
                <a:rPr lang="fi-FI" sz="1600" b="1" dirty="0">
                  <a:solidFill>
                    <a:schemeClr val="accent2">
                      <a:lumMod val="75000"/>
                    </a:schemeClr>
                  </a:solidFill>
                </a:rPr>
                <a:t>KÄYTTÖ</a:t>
              </a:r>
            </a:p>
          </p:txBody>
        </p:sp>
        <p:sp>
          <p:nvSpPr>
            <p:cNvPr id="30" name="Tekstiruutu 37">
              <a:extLst>
                <a:ext uri="{FF2B5EF4-FFF2-40B4-BE49-F238E27FC236}">
                  <a16:creationId xmlns:a16="http://schemas.microsoft.com/office/drawing/2014/main" id="{3C51CB5A-FF54-4988-88FD-F867F97F53FA}"/>
                </a:ext>
              </a:extLst>
            </p:cNvPr>
            <p:cNvSpPr txBox="1"/>
            <p:nvPr/>
          </p:nvSpPr>
          <p:spPr>
            <a:xfrm>
              <a:off x="4209162" y="4426535"/>
              <a:ext cx="1241891" cy="338554"/>
            </a:xfrm>
            <a:prstGeom prst="rect">
              <a:avLst/>
            </a:prstGeom>
            <a:noFill/>
          </p:spPr>
          <p:txBody>
            <a:bodyPr wrap="square" rtlCol="0">
              <a:spAutoFit/>
            </a:bodyPr>
            <a:lstStyle/>
            <a:p>
              <a:r>
                <a:rPr lang="fi-FI" sz="1600" b="1" dirty="0">
                  <a:solidFill>
                    <a:schemeClr val="accent2">
                      <a:lumMod val="75000"/>
                    </a:schemeClr>
                  </a:solidFill>
                </a:rPr>
                <a:t>KIERRÄTYS</a:t>
              </a:r>
            </a:p>
          </p:txBody>
        </p:sp>
        <p:sp>
          <p:nvSpPr>
            <p:cNvPr id="31" name="Tekstiruutu 38">
              <a:extLst>
                <a:ext uri="{FF2B5EF4-FFF2-40B4-BE49-F238E27FC236}">
                  <a16:creationId xmlns:a16="http://schemas.microsoft.com/office/drawing/2014/main" id="{3202B50D-5583-421D-A709-A3C561316B42}"/>
                </a:ext>
              </a:extLst>
            </p:cNvPr>
            <p:cNvSpPr txBox="1"/>
            <p:nvPr/>
          </p:nvSpPr>
          <p:spPr>
            <a:xfrm>
              <a:off x="3767054" y="3741956"/>
              <a:ext cx="1432863" cy="338554"/>
            </a:xfrm>
            <a:prstGeom prst="rect">
              <a:avLst/>
            </a:prstGeom>
            <a:noFill/>
          </p:spPr>
          <p:txBody>
            <a:bodyPr wrap="square" rtlCol="0">
              <a:spAutoFit/>
            </a:bodyPr>
            <a:lstStyle/>
            <a:p>
              <a:r>
                <a:rPr lang="fi-FI" sz="1600" b="1" dirty="0">
                  <a:solidFill>
                    <a:schemeClr val="accent2">
                      <a:lumMod val="75000"/>
                    </a:schemeClr>
                  </a:solidFill>
                </a:rPr>
                <a:t>SUUNNITTELU</a:t>
              </a:r>
            </a:p>
          </p:txBody>
        </p:sp>
        <p:pic>
          <p:nvPicPr>
            <p:cNvPr id="32" name="Kuva 39" descr="Ruutu">
              <a:extLst>
                <a:ext uri="{FF2B5EF4-FFF2-40B4-BE49-F238E27FC236}">
                  <a16:creationId xmlns:a16="http://schemas.microsoft.com/office/drawing/2014/main" id="{A7EE832A-B6ED-45B8-B701-DF6652073A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
        <p:nvSpPr>
          <p:cNvPr id="33" name="Nuoli: Oikea 20">
            <a:extLst>
              <a:ext uri="{FF2B5EF4-FFF2-40B4-BE49-F238E27FC236}">
                <a16:creationId xmlns:a16="http://schemas.microsoft.com/office/drawing/2014/main" id="{C1B08ABD-91BB-4A9E-9E09-BB1D2331FB5C}"/>
              </a:ext>
            </a:extLst>
          </p:cNvPr>
          <p:cNvSpPr/>
          <p:nvPr/>
        </p:nvSpPr>
        <p:spPr>
          <a:xfrm>
            <a:off x="5195231" y="2715229"/>
            <a:ext cx="1290862" cy="45888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sittainen ympyrä 83">
            <a:extLst>
              <a:ext uri="{FF2B5EF4-FFF2-40B4-BE49-F238E27FC236}">
                <a16:creationId xmlns:a16="http://schemas.microsoft.com/office/drawing/2014/main" id="{36739D62-3136-4EBC-8FE0-504D1E5AF7C2}"/>
              </a:ext>
            </a:extLst>
          </p:cNvPr>
          <p:cNvSpPr/>
          <p:nvPr/>
        </p:nvSpPr>
        <p:spPr>
          <a:xfrm rot="14462419">
            <a:off x="6278936" y="1294660"/>
            <a:ext cx="5043814" cy="4860942"/>
          </a:xfrm>
          <a:prstGeom prst="pie">
            <a:avLst>
              <a:gd name="adj1" fmla="val 18014280"/>
              <a:gd name="adj2" fmla="val 1256238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2B17B88-492F-4CD6-AE80-C33B8C0F4AFF}"/>
              </a:ext>
            </a:extLst>
          </p:cNvPr>
          <p:cNvSpPr>
            <a:spLocks noGrp="1"/>
          </p:cNvSpPr>
          <p:nvPr>
            <p:ph type="title"/>
          </p:nvPr>
        </p:nvSpPr>
        <p:spPr>
          <a:xfrm>
            <a:off x="838200" y="333042"/>
            <a:ext cx="10515600" cy="1325563"/>
          </a:xfrm>
        </p:spPr>
        <p:txBody>
          <a:bodyPr>
            <a:normAutofit/>
          </a:bodyPr>
          <a:lstStyle/>
          <a:p>
            <a:r>
              <a:rPr lang="fi-FI" dirty="0"/>
              <a:t>Pakkauksen käyttäminen, kierrätys ja suunnittelu</a:t>
            </a:r>
          </a:p>
        </p:txBody>
      </p:sp>
    </p:spTree>
    <p:extLst>
      <p:ext uri="{BB962C8B-B14F-4D97-AF65-F5344CB8AC3E}">
        <p14:creationId xmlns:p14="http://schemas.microsoft.com/office/powerpoint/2010/main" val="1713880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9409F67-2450-4DC9-826F-012DF10A6B73}"/>
              </a:ext>
            </a:extLst>
          </p:cNvPr>
          <p:cNvSpPr/>
          <p:nvPr/>
        </p:nvSpPr>
        <p:spPr>
          <a:xfrm>
            <a:off x="995590" y="1058780"/>
            <a:ext cx="8501333" cy="370484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b="1" dirty="0">
              <a:solidFill>
                <a:schemeClr val="tx1">
                  <a:lumMod val="65000"/>
                  <a:lumOff val="35000"/>
                </a:schemeClr>
              </a:solidFill>
            </a:endParaRPr>
          </a:p>
        </p:txBody>
      </p:sp>
      <p:sp>
        <p:nvSpPr>
          <p:cNvPr id="7" name="Rectangle 6">
            <a:extLst>
              <a:ext uri="{FF2B5EF4-FFF2-40B4-BE49-F238E27FC236}">
                <a16:creationId xmlns:a16="http://schemas.microsoft.com/office/drawing/2014/main" id="{1F42C525-8D48-4E42-8F65-CED4DB0B5C1A}"/>
              </a:ext>
            </a:extLst>
          </p:cNvPr>
          <p:cNvSpPr/>
          <p:nvPr/>
        </p:nvSpPr>
        <p:spPr>
          <a:xfrm>
            <a:off x="1047647" y="2946923"/>
            <a:ext cx="7716598" cy="912727"/>
          </a:xfrm>
          <a:prstGeom prst="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lumMod val="65000"/>
                    <a:lumOff val="35000"/>
                  </a:schemeClr>
                </a:solidFill>
              </a:rPr>
              <a:t>Tuotteen</a:t>
            </a:r>
          </a:p>
          <a:p>
            <a:r>
              <a:rPr lang="fi-FI" b="1" dirty="0">
                <a:solidFill>
                  <a:schemeClr val="tx1">
                    <a:lumMod val="65000"/>
                    <a:lumOff val="35000"/>
                  </a:schemeClr>
                </a:solidFill>
              </a:rPr>
              <a:t>pakkaus</a:t>
            </a:r>
          </a:p>
        </p:txBody>
      </p:sp>
      <p:sp>
        <p:nvSpPr>
          <p:cNvPr id="5" name="Content Placeholder 4">
            <a:extLst>
              <a:ext uri="{FF2B5EF4-FFF2-40B4-BE49-F238E27FC236}">
                <a16:creationId xmlns:a16="http://schemas.microsoft.com/office/drawing/2014/main" id="{6572B9CF-1E38-45C9-A834-AC6BCD27DD82}"/>
              </a:ext>
            </a:extLst>
          </p:cNvPr>
          <p:cNvSpPr>
            <a:spLocks noGrp="1"/>
          </p:cNvSpPr>
          <p:nvPr>
            <p:ph idx="1"/>
          </p:nvPr>
        </p:nvSpPr>
        <p:spPr/>
        <p:txBody>
          <a:bodyPr/>
          <a:lstStyle/>
          <a:p>
            <a:endParaRPr lang="fi-FI"/>
          </a:p>
        </p:txBody>
      </p:sp>
      <p:sp>
        <p:nvSpPr>
          <p:cNvPr id="4" name="Footer Placeholder 3">
            <a:extLst>
              <a:ext uri="{FF2B5EF4-FFF2-40B4-BE49-F238E27FC236}">
                <a16:creationId xmlns:a16="http://schemas.microsoft.com/office/drawing/2014/main" id="{85B6AB48-CAE3-42FE-A906-708D0ED8D83B}"/>
              </a:ext>
            </a:extLst>
          </p:cNvPr>
          <p:cNvSpPr>
            <a:spLocks noGrp="1"/>
          </p:cNvSpPr>
          <p:nvPr>
            <p:ph type="ftr" sz="quarter" idx="11"/>
          </p:nvPr>
        </p:nvSpPr>
        <p:spPr/>
        <p:txBody>
          <a:bodyPr/>
          <a:lstStyle/>
          <a:p>
            <a:r>
              <a:rPr lang="fi-FI"/>
              <a:t>kiertotalousamk.fi</a:t>
            </a:r>
          </a:p>
        </p:txBody>
      </p:sp>
      <p:sp>
        <p:nvSpPr>
          <p:cNvPr id="8" name="Rectangle 7">
            <a:extLst>
              <a:ext uri="{FF2B5EF4-FFF2-40B4-BE49-F238E27FC236}">
                <a16:creationId xmlns:a16="http://schemas.microsoft.com/office/drawing/2014/main" id="{800382DF-AB4F-459D-8E91-58A0481086CD}"/>
              </a:ext>
            </a:extLst>
          </p:cNvPr>
          <p:cNvSpPr/>
          <p:nvPr/>
        </p:nvSpPr>
        <p:spPr>
          <a:xfrm>
            <a:off x="2197330" y="3051820"/>
            <a:ext cx="1459818"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Saapuva tavara </a:t>
            </a:r>
          </a:p>
        </p:txBody>
      </p:sp>
      <p:sp>
        <p:nvSpPr>
          <p:cNvPr id="9" name="Rectangle 8">
            <a:extLst>
              <a:ext uri="{FF2B5EF4-FFF2-40B4-BE49-F238E27FC236}">
                <a16:creationId xmlns:a16="http://schemas.microsoft.com/office/drawing/2014/main" id="{E223680D-1533-404E-AF69-AFF0EFE11874}"/>
              </a:ext>
            </a:extLst>
          </p:cNvPr>
          <p:cNvSpPr/>
          <p:nvPr/>
        </p:nvSpPr>
        <p:spPr>
          <a:xfrm>
            <a:off x="3860101" y="3051820"/>
            <a:ext cx="139314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varastointi</a:t>
            </a:r>
          </a:p>
        </p:txBody>
      </p:sp>
      <p:sp>
        <p:nvSpPr>
          <p:cNvPr id="10" name="Rectangle 9">
            <a:extLst>
              <a:ext uri="{FF2B5EF4-FFF2-40B4-BE49-F238E27FC236}">
                <a16:creationId xmlns:a16="http://schemas.microsoft.com/office/drawing/2014/main" id="{6F732045-96A5-445D-963C-578630ACFC97}"/>
              </a:ext>
            </a:extLst>
          </p:cNvPr>
          <p:cNvSpPr/>
          <p:nvPr/>
        </p:nvSpPr>
        <p:spPr>
          <a:xfrm>
            <a:off x="5456197" y="305182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pakkauskone</a:t>
            </a:r>
          </a:p>
        </p:txBody>
      </p:sp>
      <p:sp>
        <p:nvSpPr>
          <p:cNvPr id="11" name="Rectangle 10">
            <a:extLst>
              <a:ext uri="{FF2B5EF4-FFF2-40B4-BE49-F238E27FC236}">
                <a16:creationId xmlns:a16="http://schemas.microsoft.com/office/drawing/2014/main" id="{CD677E40-E90F-4A8C-972B-45FDE78E7759}"/>
              </a:ext>
            </a:extLst>
          </p:cNvPr>
          <p:cNvSpPr/>
          <p:nvPr/>
        </p:nvSpPr>
        <p:spPr>
          <a:xfrm>
            <a:off x="7147543" y="305182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Pakkaus kuljetusyksiköihin</a:t>
            </a:r>
          </a:p>
        </p:txBody>
      </p:sp>
      <p:sp>
        <p:nvSpPr>
          <p:cNvPr id="12" name="Rectangle 11">
            <a:extLst>
              <a:ext uri="{FF2B5EF4-FFF2-40B4-BE49-F238E27FC236}">
                <a16:creationId xmlns:a16="http://schemas.microsoft.com/office/drawing/2014/main" id="{484D4BF0-003F-46E4-A42D-8CD09B27EE77}"/>
              </a:ext>
            </a:extLst>
          </p:cNvPr>
          <p:cNvSpPr/>
          <p:nvPr/>
        </p:nvSpPr>
        <p:spPr>
          <a:xfrm>
            <a:off x="8838889" y="305182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Varastointi</a:t>
            </a:r>
          </a:p>
        </p:txBody>
      </p:sp>
      <p:sp>
        <p:nvSpPr>
          <p:cNvPr id="21" name="Rectangle 20">
            <a:extLst>
              <a:ext uri="{FF2B5EF4-FFF2-40B4-BE49-F238E27FC236}">
                <a16:creationId xmlns:a16="http://schemas.microsoft.com/office/drawing/2014/main" id="{D184003E-42B8-41CE-BF21-D1282296BD59}"/>
              </a:ext>
            </a:extLst>
          </p:cNvPr>
          <p:cNvSpPr/>
          <p:nvPr/>
        </p:nvSpPr>
        <p:spPr>
          <a:xfrm>
            <a:off x="2197330" y="1619869"/>
            <a:ext cx="1459818" cy="1232704"/>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a:p>
            <a:endParaRPr lang="fi-FI" sz="1400" dirty="0">
              <a:solidFill>
                <a:schemeClr val="tx1"/>
              </a:solidFill>
            </a:endParaRPr>
          </a:p>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Kuljetusvauriot</a:t>
            </a:r>
          </a:p>
          <a:p>
            <a:pPr marL="171450" indent="-171450">
              <a:buFont typeface="Arial" panose="020B0604020202020204" pitchFamily="34" charset="0"/>
              <a:buChar char="•"/>
            </a:pPr>
            <a:r>
              <a:rPr lang="fi-FI" sz="1400" dirty="0">
                <a:solidFill>
                  <a:schemeClr val="tx1"/>
                </a:solidFill>
              </a:rPr>
              <a:t>Pakkaukset</a:t>
            </a:r>
          </a:p>
          <a:p>
            <a:endParaRPr lang="fi-FI" sz="1400" dirty="0">
              <a:solidFill>
                <a:schemeClr val="tx1"/>
              </a:solidFill>
            </a:endParaRPr>
          </a:p>
          <a:p>
            <a:pPr marL="171450" indent="-171450">
              <a:buFont typeface="Arial" panose="020B0604020202020204" pitchFamily="34" charset="0"/>
              <a:buChar char="•"/>
            </a:pPr>
            <a:endParaRPr lang="fi-FI" sz="1400" dirty="0">
              <a:solidFill>
                <a:schemeClr val="tx1"/>
              </a:solidFill>
            </a:endParaRPr>
          </a:p>
          <a:p>
            <a:pPr algn="ctr"/>
            <a:endParaRPr lang="fi-FI" sz="1400" dirty="0"/>
          </a:p>
        </p:txBody>
      </p:sp>
      <p:sp>
        <p:nvSpPr>
          <p:cNvPr id="23" name="Rectangle 22">
            <a:extLst>
              <a:ext uri="{FF2B5EF4-FFF2-40B4-BE49-F238E27FC236}">
                <a16:creationId xmlns:a16="http://schemas.microsoft.com/office/drawing/2014/main" id="{94D9B48C-7620-4D9D-881A-33B3177A0A2E}"/>
              </a:ext>
            </a:extLst>
          </p:cNvPr>
          <p:cNvSpPr/>
          <p:nvPr/>
        </p:nvSpPr>
        <p:spPr>
          <a:xfrm>
            <a:off x="3833066" y="1620916"/>
            <a:ext cx="1459818" cy="1232704"/>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tx1"/>
                </a:solidFill>
              </a:rPr>
              <a:t>Olosuhteiden vaikutus pakkausten säilyvyyteen</a:t>
            </a:r>
          </a:p>
        </p:txBody>
      </p:sp>
      <p:sp>
        <p:nvSpPr>
          <p:cNvPr id="25" name="Rectangle 24">
            <a:extLst>
              <a:ext uri="{FF2B5EF4-FFF2-40B4-BE49-F238E27FC236}">
                <a16:creationId xmlns:a16="http://schemas.microsoft.com/office/drawing/2014/main" id="{510F8DC7-4979-40F9-B936-8F0F0EB3DF6E}"/>
              </a:ext>
            </a:extLst>
          </p:cNvPr>
          <p:cNvSpPr/>
          <p:nvPr/>
        </p:nvSpPr>
        <p:spPr>
          <a:xfrm>
            <a:off x="5429269" y="1619869"/>
            <a:ext cx="1459818" cy="1232704"/>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solidFill>
                <a:schemeClr val="tx1"/>
              </a:solidFill>
            </a:endParaRPr>
          </a:p>
          <a:p>
            <a:endParaRPr lang="fi-FI" sz="1400" dirty="0">
              <a:solidFill>
                <a:schemeClr val="tx1"/>
              </a:solidFill>
            </a:endParaRPr>
          </a:p>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Aloitus</a:t>
            </a:r>
          </a:p>
          <a:p>
            <a:pPr marL="171450" indent="-171450">
              <a:buFont typeface="Arial" panose="020B0604020202020204" pitchFamily="34" charset="0"/>
              <a:buChar char="•"/>
            </a:pPr>
            <a:r>
              <a:rPr lang="fi-FI" sz="1400" dirty="0">
                <a:solidFill>
                  <a:schemeClr val="tx1"/>
                </a:solidFill>
              </a:rPr>
              <a:t>Virheelliset</a:t>
            </a:r>
          </a:p>
          <a:p>
            <a:pPr marL="171450" indent="-171450">
              <a:buFont typeface="Arial" panose="020B0604020202020204" pitchFamily="34" charset="0"/>
              <a:buChar char="•"/>
            </a:pPr>
            <a:r>
              <a:rPr lang="fi-FI" sz="1400" dirty="0">
                <a:solidFill>
                  <a:schemeClr val="tx1"/>
                </a:solidFill>
              </a:rPr>
              <a:t>Häiriöt</a:t>
            </a:r>
          </a:p>
          <a:p>
            <a:pPr algn="ctr"/>
            <a:endParaRPr lang="fi-FI" sz="1400" dirty="0"/>
          </a:p>
        </p:txBody>
      </p:sp>
      <p:sp>
        <p:nvSpPr>
          <p:cNvPr id="26" name="Rectangle 25">
            <a:extLst>
              <a:ext uri="{FF2B5EF4-FFF2-40B4-BE49-F238E27FC236}">
                <a16:creationId xmlns:a16="http://schemas.microsoft.com/office/drawing/2014/main" id="{0262B9ED-B806-457B-8E3C-C35A4EEFA659}"/>
              </a:ext>
            </a:extLst>
          </p:cNvPr>
          <p:cNvSpPr/>
          <p:nvPr/>
        </p:nvSpPr>
        <p:spPr>
          <a:xfrm>
            <a:off x="7147543" y="1642691"/>
            <a:ext cx="1459818" cy="1232704"/>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tx1"/>
                </a:solidFill>
              </a:rPr>
              <a:t>Hylky</a:t>
            </a:r>
          </a:p>
          <a:p>
            <a:pPr marL="171450" indent="-171450">
              <a:buFont typeface="Arial" panose="020B0604020202020204" pitchFamily="34" charset="0"/>
              <a:buChar char="•"/>
            </a:pPr>
            <a:r>
              <a:rPr lang="fi-FI" sz="1400" dirty="0">
                <a:solidFill>
                  <a:schemeClr val="tx1"/>
                </a:solidFill>
              </a:rPr>
              <a:t>Aloitus</a:t>
            </a:r>
          </a:p>
          <a:p>
            <a:pPr marL="171450" indent="-171450">
              <a:buFont typeface="Arial" panose="020B0604020202020204" pitchFamily="34" charset="0"/>
              <a:buChar char="•"/>
            </a:pPr>
            <a:r>
              <a:rPr lang="fi-FI" sz="1400" dirty="0">
                <a:solidFill>
                  <a:schemeClr val="tx1"/>
                </a:solidFill>
              </a:rPr>
              <a:t>Virheelliset</a:t>
            </a:r>
          </a:p>
          <a:p>
            <a:pPr algn="ctr"/>
            <a:endParaRPr lang="fi-FI" sz="1400" dirty="0"/>
          </a:p>
        </p:txBody>
      </p:sp>
      <p:cxnSp>
        <p:nvCxnSpPr>
          <p:cNvPr id="3" name="Straight Connector 2">
            <a:extLst>
              <a:ext uri="{FF2B5EF4-FFF2-40B4-BE49-F238E27FC236}">
                <a16:creationId xmlns:a16="http://schemas.microsoft.com/office/drawing/2014/main" id="{2226971C-9686-4E3D-A54E-1BAE82C21B5A}"/>
              </a:ext>
            </a:extLst>
          </p:cNvPr>
          <p:cNvCxnSpPr>
            <a:cxnSpLocks/>
          </p:cNvCxnSpPr>
          <p:nvPr/>
        </p:nvCxnSpPr>
        <p:spPr>
          <a:xfrm flipV="1">
            <a:off x="-195308" y="5711025"/>
            <a:ext cx="3122547" cy="176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AF3F30-6DCC-49F3-8142-D1555027FCC0}"/>
              </a:ext>
            </a:extLst>
          </p:cNvPr>
          <p:cNvCxnSpPr>
            <a:cxnSpLocks/>
            <a:endCxn id="43" idx="2"/>
          </p:cNvCxnSpPr>
          <p:nvPr/>
        </p:nvCxnSpPr>
        <p:spPr>
          <a:xfrm flipV="1">
            <a:off x="2927239" y="4644362"/>
            <a:ext cx="0" cy="11033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7C29EFD-D92F-4A14-824F-DC9B1B295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6514" y="4990709"/>
            <a:ext cx="1322265" cy="675595"/>
          </a:xfrm>
          <a:prstGeom prst="rect">
            <a:avLst/>
          </a:prstGeom>
        </p:spPr>
      </p:pic>
      <p:pic>
        <p:nvPicPr>
          <p:cNvPr id="35" name="Picture 34">
            <a:extLst>
              <a:ext uri="{FF2B5EF4-FFF2-40B4-BE49-F238E27FC236}">
                <a16:creationId xmlns:a16="http://schemas.microsoft.com/office/drawing/2014/main" id="{58EDEE9D-A9DC-42C4-BD6B-196DC9AC0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93059" y="4999295"/>
            <a:ext cx="1322265" cy="675595"/>
          </a:xfrm>
          <a:prstGeom prst="rect">
            <a:avLst/>
          </a:prstGeom>
        </p:spPr>
      </p:pic>
      <p:pic>
        <p:nvPicPr>
          <p:cNvPr id="34" name="Kuva 48" descr="Nuoliympyrä">
            <a:extLst>
              <a:ext uri="{FF2B5EF4-FFF2-40B4-BE49-F238E27FC236}">
                <a16:creationId xmlns:a16="http://schemas.microsoft.com/office/drawing/2014/main" id="{2938F2EB-6BF2-49BE-AB41-48B549A3923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66456"/>
          <a:stretch/>
        </p:blipFill>
        <p:spPr>
          <a:xfrm rot="20581914">
            <a:off x="3327847" y="-386703"/>
            <a:ext cx="5142524" cy="1725028"/>
          </a:xfrm>
          <a:prstGeom prst="rect">
            <a:avLst/>
          </a:prstGeom>
        </p:spPr>
      </p:pic>
      <p:sp>
        <p:nvSpPr>
          <p:cNvPr id="30" name="TextBox 29">
            <a:extLst>
              <a:ext uri="{FF2B5EF4-FFF2-40B4-BE49-F238E27FC236}">
                <a16:creationId xmlns:a16="http://schemas.microsoft.com/office/drawing/2014/main" id="{8396CBA6-F017-40E7-A273-DAA4E73DF74B}"/>
              </a:ext>
            </a:extLst>
          </p:cNvPr>
          <p:cNvSpPr txBox="1"/>
          <p:nvPr/>
        </p:nvSpPr>
        <p:spPr>
          <a:xfrm>
            <a:off x="2197330" y="1267326"/>
            <a:ext cx="5669674" cy="369332"/>
          </a:xfrm>
          <a:prstGeom prst="rect">
            <a:avLst/>
          </a:prstGeom>
          <a:noFill/>
        </p:spPr>
        <p:txBody>
          <a:bodyPr wrap="square" rtlCol="0">
            <a:spAutoFit/>
          </a:bodyPr>
          <a:lstStyle/>
          <a:p>
            <a:r>
              <a:rPr lang="fi-FI" dirty="0"/>
              <a:t>Pakkausjätteen paalaus</a:t>
            </a:r>
          </a:p>
        </p:txBody>
      </p:sp>
      <p:cxnSp>
        <p:nvCxnSpPr>
          <p:cNvPr id="31" name="Straight Arrow Connector 30">
            <a:extLst>
              <a:ext uri="{FF2B5EF4-FFF2-40B4-BE49-F238E27FC236}">
                <a16:creationId xmlns:a16="http://schemas.microsoft.com/office/drawing/2014/main" id="{26778ACA-8D0D-4797-9A42-AF147FFD1216}"/>
              </a:ext>
            </a:extLst>
          </p:cNvPr>
          <p:cNvCxnSpPr>
            <a:cxnSpLocks/>
          </p:cNvCxnSpPr>
          <p:nvPr/>
        </p:nvCxnSpPr>
        <p:spPr>
          <a:xfrm>
            <a:off x="9544985" y="5747749"/>
            <a:ext cx="26089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081165-9F1C-4D62-874F-E20A607351F6}"/>
              </a:ext>
            </a:extLst>
          </p:cNvPr>
          <p:cNvCxnSpPr>
            <a:cxnSpLocks/>
            <a:stCxn id="12" idx="2"/>
          </p:cNvCxnSpPr>
          <p:nvPr/>
        </p:nvCxnSpPr>
        <p:spPr>
          <a:xfrm>
            <a:off x="9583086" y="3746832"/>
            <a:ext cx="0" cy="200091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F739C5E-5B46-4CC0-9767-804E5023D036}"/>
              </a:ext>
            </a:extLst>
          </p:cNvPr>
          <p:cNvSpPr/>
          <p:nvPr/>
        </p:nvSpPr>
        <p:spPr>
          <a:xfrm>
            <a:off x="2197330" y="3949350"/>
            <a:ext cx="1459818"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Muu Saapuva tavara </a:t>
            </a:r>
          </a:p>
        </p:txBody>
      </p:sp>
      <p:pic>
        <p:nvPicPr>
          <p:cNvPr id="28" name="Graphic 27" descr="Recycle">
            <a:extLst>
              <a:ext uri="{FF2B5EF4-FFF2-40B4-BE49-F238E27FC236}">
                <a16:creationId xmlns:a16="http://schemas.microsoft.com/office/drawing/2014/main" id="{8C09DC00-1964-4C59-B668-CBBC2ED872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5617" y="431593"/>
            <a:ext cx="2278925" cy="2278925"/>
          </a:xfrm>
          <a:prstGeom prst="rect">
            <a:avLst/>
          </a:prstGeom>
        </p:spPr>
      </p:pic>
      <p:sp>
        <p:nvSpPr>
          <p:cNvPr id="40" name="Title 2">
            <a:extLst>
              <a:ext uri="{FF2B5EF4-FFF2-40B4-BE49-F238E27FC236}">
                <a16:creationId xmlns:a16="http://schemas.microsoft.com/office/drawing/2014/main" id="{A9F9EB99-5379-4AAE-BD41-882E62A0A939}"/>
              </a:ext>
            </a:extLst>
          </p:cNvPr>
          <p:cNvSpPr>
            <a:spLocks noGrp="1"/>
          </p:cNvSpPr>
          <p:nvPr>
            <p:ph type="title"/>
          </p:nvPr>
        </p:nvSpPr>
        <p:spPr/>
        <p:txBody>
          <a:bodyPr>
            <a:normAutofit/>
          </a:bodyPr>
          <a:lstStyle/>
          <a:p>
            <a:r>
              <a:rPr lang="fi-FI" sz="3200" dirty="0"/>
              <a:t>Kuidun kierto pakkaavassa teollisuudessa</a:t>
            </a:r>
            <a:br>
              <a:rPr lang="fi-FI" sz="3200" dirty="0"/>
            </a:br>
            <a:endParaRPr lang="fi-FI" sz="3200" dirty="0"/>
          </a:p>
        </p:txBody>
      </p:sp>
    </p:spTree>
    <p:extLst>
      <p:ext uri="{BB962C8B-B14F-4D97-AF65-F5344CB8AC3E}">
        <p14:creationId xmlns:p14="http://schemas.microsoft.com/office/powerpoint/2010/main" val="4144596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9409F67-2450-4DC9-826F-012DF10A6B73}"/>
              </a:ext>
            </a:extLst>
          </p:cNvPr>
          <p:cNvSpPr/>
          <p:nvPr/>
        </p:nvSpPr>
        <p:spPr>
          <a:xfrm>
            <a:off x="995590" y="1058780"/>
            <a:ext cx="8501333" cy="370484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b="1" dirty="0">
              <a:solidFill>
                <a:schemeClr val="tx1">
                  <a:lumMod val="65000"/>
                  <a:lumOff val="35000"/>
                </a:schemeClr>
              </a:solidFill>
            </a:endParaRPr>
          </a:p>
        </p:txBody>
      </p:sp>
      <p:pic>
        <p:nvPicPr>
          <p:cNvPr id="23" name="Graphic 22" descr="Recycle">
            <a:extLst>
              <a:ext uri="{FF2B5EF4-FFF2-40B4-BE49-F238E27FC236}">
                <a16:creationId xmlns:a16="http://schemas.microsoft.com/office/drawing/2014/main" id="{B02BF22B-AEE5-4A9D-B71D-2A2D51626B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5617" y="431593"/>
            <a:ext cx="2278925" cy="2278925"/>
          </a:xfrm>
          <a:prstGeom prst="rect">
            <a:avLst/>
          </a:prstGeom>
        </p:spPr>
      </p:pic>
      <p:sp>
        <p:nvSpPr>
          <p:cNvPr id="7" name="Rectangle 6">
            <a:extLst>
              <a:ext uri="{FF2B5EF4-FFF2-40B4-BE49-F238E27FC236}">
                <a16:creationId xmlns:a16="http://schemas.microsoft.com/office/drawing/2014/main" id="{1F42C525-8D48-4E42-8F65-CED4DB0B5C1A}"/>
              </a:ext>
            </a:extLst>
          </p:cNvPr>
          <p:cNvSpPr/>
          <p:nvPr/>
        </p:nvSpPr>
        <p:spPr>
          <a:xfrm>
            <a:off x="1047647" y="2946923"/>
            <a:ext cx="7716598" cy="912727"/>
          </a:xfrm>
          <a:prstGeom prst="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lumMod val="65000"/>
                    <a:lumOff val="35000"/>
                  </a:schemeClr>
                </a:solidFill>
              </a:rPr>
              <a:t>Kauppa</a:t>
            </a:r>
          </a:p>
        </p:txBody>
      </p:sp>
      <p:pic>
        <p:nvPicPr>
          <p:cNvPr id="16" name="Content Placeholder 15" descr="Shopping cart">
            <a:extLst>
              <a:ext uri="{FF2B5EF4-FFF2-40B4-BE49-F238E27FC236}">
                <a16:creationId xmlns:a16="http://schemas.microsoft.com/office/drawing/2014/main" id="{2CF5028F-849C-4AD7-B525-12E7ECF33F43}"/>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8736" y="4561496"/>
            <a:ext cx="914400" cy="914400"/>
          </a:xfrm>
        </p:spPr>
      </p:pic>
      <p:sp>
        <p:nvSpPr>
          <p:cNvPr id="4" name="Footer Placeholder 3">
            <a:extLst>
              <a:ext uri="{FF2B5EF4-FFF2-40B4-BE49-F238E27FC236}">
                <a16:creationId xmlns:a16="http://schemas.microsoft.com/office/drawing/2014/main" id="{85B6AB48-CAE3-42FE-A906-708D0ED8D83B}"/>
              </a:ext>
            </a:extLst>
          </p:cNvPr>
          <p:cNvSpPr>
            <a:spLocks noGrp="1"/>
          </p:cNvSpPr>
          <p:nvPr>
            <p:ph type="ftr" sz="quarter" idx="11"/>
          </p:nvPr>
        </p:nvSpPr>
        <p:spPr/>
        <p:txBody>
          <a:bodyPr/>
          <a:lstStyle/>
          <a:p>
            <a:r>
              <a:rPr lang="fi-FI"/>
              <a:t>kiertotalousamk.fi</a:t>
            </a:r>
          </a:p>
        </p:txBody>
      </p:sp>
      <p:sp>
        <p:nvSpPr>
          <p:cNvPr id="8" name="Rectangle 7">
            <a:extLst>
              <a:ext uri="{FF2B5EF4-FFF2-40B4-BE49-F238E27FC236}">
                <a16:creationId xmlns:a16="http://schemas.microsoft.com/office/drawing/2014/main" id="{800382DF-AB4F-459D-8E91-58A0481086CD}"/>
              </a:ext>
            </a:extLst>
          </p:cNvPr>
          <p:cNvSpPr/>
          <p:nvPr/>
        </p:nvSpPr>
        <p:spPr>
          <a:xfrm>
            <a:off x="2197330" y="3051820"/>
            <a:ext cx="1459818"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Saapuva tavara </a:t>
            </a:r>
          </a:p>
        </p:txBody>
      </p:sp>
      <p:sp>
        <p:nvSpPr>
          <p:cNvPr id="9" name="Rectangle 8">
            <a:extLst>
              <a:ext uri="{FF2B5EF4-FFF2-40B4-BE49-F238E27FC236}">
                <a16:creationId xmlns:a16="http://schemas.microsoft.com/office/drawing/2014/main" id="{E223680D-1533-404E-AF69-AFF0EFE11874}"/>
              </a:ext>
            </a:extLst>
          </p:cNvPr>
          <p:cNvSpPr/>
          <p:nvPr/>
        </p:nvSpPr>
        <p:spPr>
          <a:xfrm>
            <a:off x="3860101" y="3051820"/>
            <a:ext cx="139314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varastointi</a:t>
            </a:r>
          </a:p>
        </p:txBody>
      </p:sp>
      <p:sp>
        <p:nvSpPr>
          <p:cNvPr id="10" name="Rectangle 9">
            <a:extLst>
              <a:ext uri="{FF2B5EF4-FFF2-40B4-BE49-F238E27FC236}">
                <a16:creationId xmlns:a16="http://schemas.microsoft.com/office/drawing/2014/main" id="{6F732045-96A5-445D-963C-578630ACFC97}"/>
              </a:ext>
            </a:extLst>
          </p:cNvPr>
          <p:cNvSpPr/>
          <p:nvPr/>
        </p:nvSpPr>
        <p:spPr>
          <a:xfrm>
            <a:off x="5456197" y="305182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Hyllytys</a:t>
            </a:r>
          </a:p>
        </p:txBody>
      </p:sp>
      <p:sp>
        <p:nvSpPr>
          <p:cNvPr id="11" name="Rectangle 10">
            <a:extLst>
              <a:ext uri="{FF2B5EF4-FFF2-40B4-BE49-F238E27FC236}">
                <a16:creationId xmlns:a16="http://schemas.microsoft.com/office/drawing/2014/main" id="{CD677E40-E90F-4A8C-972B-45FDE78E7759}"/>
              </a:ext>
            </a:extLst>
          </p:cNvPr>
          <p:cNvSpPr/>
          <p:nvPr/>
        </p:nvSpPr>
        <p:spPr>
          <a:xfrm>
            <a:off x="7147543" y="3051820"/>
            <a:ext cx="1488393" cy="695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Kuluttaja</a:t>
            </a:r>
          </a:p>
        </p:txBody>
      </p:sp>
      <p:sp>
        <p:nvSpPr>
          <p:cNvPr id="25" name="Rectangle 24">
            <a:extLst>
              <a:ext uri="{FF2B5EF4-FFF2-40B4-BE49-F238E27FC236}">
                <a16:creationId xmlns:a16="http://schemas.microsoft.com/office/drawing/2014/main" id="{510F8DC7-4979-40F9-B936-8F0F0EB3DF6E}"/>
              </a:ext>
            </a:extLst>
          </p:cNvPr>
          <p:cNvSpPr/>
          <p:nvPr/>
        </p:nvSpPr>
        <p:spPr>
          <a:xfrm>
            <a:off x="5429269" y="1573163"/>
            <a:ext cx="1459818" cy="1279410"/>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400" dirty="0">
                <a:solidFill>
                  <a:schemeClr val="tx1"/>
                </a:solidFill>
              </a:rPr>
              <a:t>Pakkaukset kierrätykseen tai uudelleen käyttöön</a:t>
            </a:r>
          </a:p>
        </p:txBody>
      </p:sp>
      <p:sp>
        <p:nvSpPr>
          <p:cNvPr id="26" name="Rectangle 25">
            <a:extLst>
              <a:ext uri="{FF2B5EF4-FFF2-40B4-BE49-F238E27FC236}">
                <a16:creationId xmlns:a16="http://schemas.microsoft.com/office/drawing/2014/main" id="{0262B9ED-B806-457B-8E3C-C35A4EEFA659}"/>
              </a:ext>
            </a:extLst>
          </p:cNvPr>
          <p:cNvSpPr/>
          <p:nvPr/>
        </p:nvSpPr>
        <p:spPr>
          <a:xfrm>
            <a:off x="7147543" y="1595985"/>
            <a:ext cx="1459818" cy="1279410"/>
          </a:xfrm>
          <a:prstGeom prst="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400" dirty="0">
                <a:solidFill>
                  <a:schemeClr val="tx1"/>
                </a:solidFill>
              </a:rPr>
              <a:t>Pakkaukset kierrätykseen tai uudelleen käyttöön (?)</a:t>
            </a:r>
          </a:p>
          <a:p>
            <a:pPr algn="ctr"/>
            <a:endParaRPr lang="fi-FI" sz="1400" dirty="0"/>
          </a:p>
        </p:txBody>
      </p:sp>
      <p:cxnSp>
        <p:nvCxnSpPr>
          <p:cNvPr id="3" name="Straight Connector 2">
            <a:extLst>
              <a:ext uri="{FF2B5EF4-FFF2-40B4-BE49-F238E27FC236}">
                <a16:creationId xmlns:a16="http://schemas.microsoft.com/office/drawing/2014/main" id="{2226971C-9686-4E3D-A54E-1BAE82C21B5A}"/>
              </a:ext>
            </a:extLst>
          </p:cNvPr>
          <p:cNvCxnSpPr>
            <a:cxnSpLocks/>
          </p:cNvCxnSpPr>
          <p:nvPr/>
        </p:nvCxnSpPr>
        <p:spPr>
          <a:xfrm flipV="1">
            <a:off x="-170594" y="5402409"/>
            <a:ext cx="3122547" cy="1767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AF3F30-6DCC-49F3-8142-D1555027FCC0}"/>
              </a:ext>
            </a:extLst>
          </p:cNvPr>
          <p:cNvCxnSpPr>
            <a:cxnSpLocks/>
          </p:cNvCxnSpPr>
          <p:nvPr/>
        </p:nvCxnSpPr>
        <p:spPr>
          <a:xfrm flipV="1">
            <a:off x="2927239" y="3859650"/>
            <a:ext cx="0" cy="15604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7C29EFD-D92F-4A14-824F-DC9B1B295B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6514" y="4669429"/>
            <a:ext cx="1322265" cy="675595"/>
          </a:xfrm>
          <a:prstGeom prst="rect">
            <a:avLst/>
          </a:prstGeom>
        </p:spPr>
      </p:pic>
      <p:pic>
        <p:nvPicPr>
          <p:cNvPr id="34" name="Kuva 48" descr="Nuoliympyrä">
            <a:extLst>
              <a:ext uri="{FF2B5EF4-FFF2-40B4-BE49-F238E27FC236}">
                <a16:creationId xmlns:a16="http://schemas.microsoft.com/office/drawing/2014/main" id="{2938F2EB-6BF2-49BE-AB41-48B549A3923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66456"/>
          <a:stretch/>
        </p:blipFill>
        <p:spPr>
          <a:xfrm rot="20581914">
            <a:off x="4813348" y="-311544"/>
            <a:ext cx="5142524" cy="1725028"/>
          </a:xfrm>
          <a:prstGeom prst="rect">
            <a:avLst/>
          </a:prstGeom>
        </p:spPr>
      </p:pic>
      <p:sp>
        <p:nvSpPr>
          <p:cNvPr id="30" name="TextBox 29">
            <a:extLst>
              <a:ext uri="{FF2B5EF4-FFF2-40B4-BE49-F238E27FC236}">
                <a16:creationId xmlns:a16="http://schemas.microsoft.com/office/drawing/2014/main" id="{8396CBA6-F017-40E7-A273-DAA4E73DF74B}"/>
              </a:ext>
            </a:extLst>
          </p:cNvPr>
          <p:cNvSpPr txBox="1"/>
          <p:nvPr/>
        </p:nvSpPr>
        <p:spPr>
          <a:xfrm>
            <a:off x="2197330" y="1267326"/>
            <a:ext cx="5669674" cy="369332"/>
          </a:xfrm>
          <a:prstGeom prst="rect">
            <a:avLst/>
          </a:prstGeom>
          <a:noFill/>
        </p:spPr>
        <p:txBody>
          <a:bodyPr wrap="square" rtlCol="0">
            <a:spAutoFit/>
          </a:bodyPr>
          <a:lstStyle/>
          <a:p>
            <a:r>
              <a:rPr lang="fi-FI" dirty="0"/>
              <a:t>Pakkausjätteen paalaus</a:t>
            </a:r>
          </a:p>
        </p:txBody>
      </p:sp>
      <p:cxnSp>
        <p:nvCxnSpPr>
          <p:cNvPr id="31" name="Straight Arrow Connector 30">
            <a:extLst>
              <a:ext uri="{FF2B5EF4-FFF2-40B4-BE49-F238E27FC236}">
                <a16:creationId xmlns:a16="http://schemas.microsoft.com/office/drawing/2014/main" id="{26778ACA-8D0D-4797-9A42-AF147FFD1216}"/>
              </a:ext>
            </a:extLst>
          </p:cNvPr>
          <p:cNvCxnSpPr>
            <a:cxnSpLocks/>
          </p:cNvCxnSpPr>
          <p:nvPr/>
        </p:nvCxnSpPr>
        <p:spPr>
          <a:xfrm>
            <a:off x="7828904" y="5475896"/>
            <a:ext cx="428689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081165-9F1C-4D62-874F-E20A607351F6}"/>
              </a:ext>
            </a:extLst>
          </p:cNvPr>
          <p:cNvCxnSpPr>
            <a:cxnSpLocks/>
          </p:cNvCxnSpPr>
          <p:nvPr/>
        </p:nvCxnSpPr>
        <p:spPr>
          <a:xfrm>
            <a:off x="7867004" y="3746832"/>
            <a:ext cx="0" cy="172906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8" name="Graphic 17" descr="Shopping basket">
            <a:extLst>
              <a:ext uri="{FF2B5EF4-FFF2-40B4-BE49-F238E27FC236}">
                <a16:creationId xmlns:a16="http://schemas.microsoft.com/office/drawing/2014/main" id="{078503A2-DE1E-4258-85F3-34198F468C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40910" y="4487364"/>
            <a:ext cx="914400" cy="914400"/>
          </a:xfrm>
          <a:prstGeom prst="rect">
            <a:avLst/>
          </a:prstGeom>
        </p:spPr>
      </p:pic>
      <p:pic>
        <p:nvPicPr>
          <p:cNvPr id="21" name="Graphic 20" descr="Shopping bag">
            <a:extLst>
              <a:ext uri="{FF2B5EF4-FFF2-40B4-BE49-F238E27FC236}">
                <a16:creationId xmlns:a16="http://schemas.microsoft.com/office/drawing/2014/main" id="{A8AD12CC-227E-411D-BCCE-E5E077F75B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19337" y="4496846"/>
            <a:ext cx="914400" cy="914400"/>
          </a:xfrm>
          <a:prstGeom prst="rect">
            <a:avLst/>
          </a:prstGeom>
        </p:spPr>
      </p:pic>
      <p:pic>
        <p:nvPicPr>
          <p:cNvPr id="14" name="Picture 13">
            <a:extLst>
              <a:ext uri="{FF2B5EF4-FFF2-40B4-BE49-F238E27FC236}">
                <a16:creationId xmlns:a16="http://schemas.microsoft.com/office/drawing/2014/main" id="{D1E432DC-E82D-47E3-8376-B7B9310E1A1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19125"/>
          <a:stretch/>
        </p:blipFill>
        <p:spPr>
          <a:xfrm>
            <a:off x="396858" y="1150943"/>
            <a:ext cx="1664087" cy="1794448"/>
          </a:xfrm>
          <a:prstGeom prst="rect">
            <a:avLst/>
          </a:prstGeom>
        </p:spPr>
      </p:pic>
      <p:sp>
        <p:nvSpPr>
          <p:cNvPr id="40" name="Title 2">
            <a:extLst>
              <a:ext uri="{FF2B5EF4-FFF2-40B4-BE49-F238E27FC236}">
                <a16:creationId xmlns:a16="http://schemas.microsoft.com/office/drawing/2014/main" id="{A9F9EB99-5379-4AAE-BD41-882E62A0A939}"/>
              </a:ext>
            </a:extLst>
          </p:cNvPr>
          <p:cNvSpPr>
            <a:spLocks noGrp="1"/>
          </p:cNvSpPr>
          <p:nvPr>
            <p:ph type="title"/>
          </p:nvPr>
        </p:nvSpPr>
        <p:spPr>
          <a:xfrm>
            <a:off x="838200" y="142702"/>
            <a:ext cx="10515600" cy="1325563"/>
          </a:xfrm>
        </p:spPr>
        <p:txBody>
          <a:bodyPr>
            <a:normAutofit fontScale="90000"/>
          </a:bodyPr>
          <a:lstStyle/>
          <a:p>
            <a:r>
              <a:rPr lang="fi-FI" sz="3200" dirty="0"/>
              <a:t>Kuidun kierto päivittäistavarakaupassa</a:t>
            </a:r>
            <a:br>
              <a:rPr lang="fi-FI" sz="3200" dirty="0"/>
            </a:br>
            <a:r>
              <a:rPr lang="fi-FI" sz="3200" dirty="0"/>
              <a:t>(postipaketit/nettikauppa erikseen –miksi mitä eroja ?)</a:t>
            </a:r>
            <a:br>
              <a:rPr lang="fi-FI" sz="3200" dirty="0"/>
            </a:br>
            <a:endParaRPr lang="fi-FI" sz="3200" dirty="0"/>
          </a:p>
        </p:txBody>
      </p:sp>
    </p:spTree>
    <p:extLst>
      <p:ext uri="{BB962C8B-B14F-4D97-AF65-F5344CB8AC3E}">
        <p14:creationId xmlns:p14="http://schemas.microsoft.com/office/powerpoint/2010/main" val="3166559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32CF4-BE0B-4F64-807F-44E5B9A9A159}"/>
              </a:ext>
            </a:extLst>
          </p:cNvPr>
          <p:cNvSpPr>
            <a:spLocks noGrp="1"/>
          </p:cNvSpPr>
          <p:nvPr>
            <p:ph type="title"/>
          </p:nvPr>
        </p:nvSpPr>
        <p:spPr/>
        <p:txBody>
          <a:bodyPr/>
          <a:lstStyle/>
          <a:p>
            <a:r>
              <a:rPr lang="fi-FI" dirty="0"/>
              <a:t>Paperin ja kartongin kulutus ja talteenotto Suomessa</a:t>
            </a:r>
          </a:p>
        </p:txBody>
      </p:sp>
      <p:sp>
        <p:nvSpPr>
          <p:cNvPr id="6" name="Content Placeholder 5">
            <a:extLst>
              <a:ext uri="{FF2B5EF4-FFF2-40B4-BE49-F238E27FC236}">
                <a16:creationId xmlns:a16="http://schemas.microsoft.com/office/drawing/2014/main" id="{FACBDAF2-608E-46BE-9F7E-8A04B41911E8}"/>
              </a:ext>
            </a:extLst>
          </p:cNvPr>
          <p:cNvSpPr>
            <a:spLocks noGrp="1"/>
          </p:cNvSpPr>
          <p:nvPr>
            <p:ph sz="half" idx="1"/>
          </p:nvPr>
        </p:nvSpPr>
        <p:spPr>
          <a:xfrm>
            <a:off x="838200" y="1825625"/>
            <a:ext cx="5181600" cy="3546475"/>
          </a:xfrm>
        </p:spPr>
        <p:txBody>
          <a:bodyPr>
            <a:normAutofit fontScale="92500" lnSpcReduction="20000"/>
          </a:bodyPr>
          <a:lstStyle/>
          <a:p>
            <a:r>
              <a:rPr lang="fi-FI" sz="2000" dirty="0"/>
              <a:t>Miksi trendi on laskeva? Vaikutukset Suomen valmistavaan teollisuuteen?</a:t>
            </a:r>
            <a:endParaRPr lang="fi-FI" sz="1600" dirty="0"/>
          </a:p>
          <a:p>
            <a:r>
              <a:rPr lang="fi-FI" sz="2000" dirty="0"/>
              <a:t>Mitä tapahtuu kuidulle jota ei oteta talteen?</a:t>
            </a:r>
          </a:p>
          <a:p>
            <a:r>
              <a:rPr lang="fi-FI" sz="2000" dirty="0"/>
              <a:t>Mitä voitaisiin tehdä toisin?</a:t>
            </a:r>
          </a:p>
          <a:p>
            <a:endParaRPr lang="fi-FI" sz="2000" dirty="0"/>
          </a:p>
          <a:p>
            <a:r>
              <a:rPr lang="fi-FI" sz="2000" dirty="0"/>
              <a:t>Suomessa keräyskartongin ja -paperinpääasialliset käyttökohteet ovat</a:t>
            </a:r>
          </a:p>
          <a:p>
            <a:pPr lvl="1"/>
            <a:r>
              <a:rPr lang="fi-FI" sz="2000" dirty="0"/>
              <a:t>Pehmopaperi</a:t>
            </a:r>
          </a:p>
          <a:p>
            <a:pPr lvl="1"/>
            <a:r>
              <a:rPr lang="fi-FI" sz="2000" dirty="0"/>
              <a:t>Paino- ja kirjoituspaperit</a:t>
            </a:r>
          </a:p>
          <a:p>
            <a:pPr lvl="1"/>
            <a:r>
              <a:rPr lang="fi-FI" sz="2000" dirty="0"/>
              <a:t>Hylsykartonki</a:t>
            </a:r>
          </a:p>
          <a:p>
            <a:pPr lvl="1"/>
            <a:r>
              <a:rPr lang="fi-FI" sz="2000" dirty="0"/>
              <a:t>(Ekovilla)</a:t>
            </a:r>
          </a:p>
          <a:p>
            <a:pPr lvl="1"/>
            <a:r>
              <a:rPr lang="fi-FI" sz="2000" dirty="0"/>
              <a:t>Miksi ei kartonki?</a:t>
            </a:r>
          </a:p>
        </p:txBody>
      </p:sp>
      <p:sp>
        <p:nvSpPr>
          <p:cNvPr id="3" name="Footer Placeholder 2">
            <a:extLst>
              <a:ext uri="{FF2B5EF4-FFF2-40B4-BE49-F238E27FC236}">
                <a16:creationId xmlns:a16="http://schemas.microsoft.com/office/drawing/2014/main" id="{BB8ADF63-F38D-489E-A068-50070D80692E}"/>
              </a:ext>
            </a:extLst>
          </p:cNvPr>
          <p:cNvSpPr>
            <a:spLocks noGrp="1"/>
          </p:cNvSpPr>
          <p:nvPr>
            <p:ph type="ftr" sz="quarter" idx="11"/>
          </p:nvPr>
        </p:nvSpPr>
        <p:spPr/>
        <p:txBody>
          <a:bodyPr/>
          <a:lstStyle/>
          <a:p>
            <a:r>
              <a:rPr lang="fi-FI" dirty="0"/>
              <a:t>kiertotalousamk.fi</a:t>
            </a:r>
          </a:p>
        </p:txBody>
      </p:sp>
      <p:graphicFrame>
        <p:nvGraphicFramePr>
          <p:cNvPr id="8" name="Chart 7">
            <a:extLst>
              <a:ext uri="{FF2B5EF4-FFF2-40B4-BE49-F238E27FC236}">
                <a16:creationId xmlns:a16="http://schemas.microsoft.com/office/drawing/2014/main" id="{37311BA5-9E93-4F44-96BF-15539D68F91B}"/>
              </a:ext>
            </a:extLst>
          </p:cNvPr>
          <p:cNvGraphicFramePr>
            <a:graphicFrameLocks/>
          </p:cNvGraphicFramePr>
          <p:nvPr/>
        </p:nvGraphicFramePr>
        <p:xfrm>
          <a:off x="6363652" y="1152524"/>
          <a:ext cx="4990148" cy="4676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BF45B3F-74D9-4E8D-9C08-9C7444956C19}"/>
              </a:ext>
            </a:extLst>
          </p:cNvPr>
          <p:cNvSpPr txBox="1"/>
          <p:nvPr/>
        </p:nvSpPr>
        <p:spPr>
          <a:xfrm>
            <a:off x="6683692" y="1152524"/>
            <a:ext cx="1234440" cy="276999"/>
          </a:xfrm>
          <a:prstGeom prst="rect">
            <a:avLst/>
          </a:prstGeom>
          <a:noFill/>
        </p:spPr>
        <p:txBody>
          <a:bodyPr wrap="square" rtlCol="0">
            <a:spAutoFit/>
          </a:bodyPr>
          <a:lstStyle/>
          <a:p>
            <a:r>
              <a:rPr lang="fi-FI" sz="1200" dirty="0"/>
              <a:t>1000 tonnia</a:t>
            </a:r>
          </a:p>
        </p:txBody>
      </p:sp>
      <p:sp>
        <p:nvSpPr>
          <p:cNvPr id="10" name="TextBox 9">
            <a:extLst>
              <a:ext uri="{FF2B5EF4-FFF2-40B4-BE49-F238E27FC236}">
                <a16:creationId xmlns:a16="http://schemas.microsoft.com/office/drawing/2014/main" id="{2C75D175-FC41-4963-89E0-100C4C2E1623}"/>
              </a:ext>
            </a:extLst>
          </p:cNvPr>
          <p:cNvSpPr txBox="1"/>
          <p:nvPr/>
        </p:nvSpPr>
        <p:spPr>
          <a:xfrm>
            <a:off x="6683692" y="5996555"/>
            <a:ext cx="3908800" cy="276999"/>
          </a:xfrm>
          <a:prstGeom prst="rect">
            <a:avLst/>
          </a:prstGeom>
          <a:noFill/>
        </p:spPr>
        <p:txBody>
          <a:bodyPr wrap="square" rtlCol="0">
            <a:spAutoFit/>
          </a:bodyPr>
          <a:lstStyle/>
          <a:p>
            <a:r>
              <a:rPr lang="fi-FI" sz="1200" dirty="0"/>
              <a:t>Kuva lähteet muokattu kohteesta: Metsäteollisuus ry </a:t>
            </a:r>
          </a:p>
        </p:txBody>
      </p:sp>
      <p:sp>
        <p:nvSpPr>
          <p:cNvPr id="11" name="Oval 10">
            <a:extLst>
              <a:ext uri="{FF2B5EF4-FFF2-40B4-BE49-F238E27FC236}">
                <a16:creationId xmlns:a16="http://schemas.microsoft.com/office/drawing/2014/main" id="{101D295F-F111-4C36-AEB6-E3FAFDEBCFCB}"/>
              </a:ext>
            </a:extLst>
          </p:cNvPr>
          <p:cNvSpPr/>
          <p:nvPr/>
        </p:nvSpPr>
        <p:spPr>
          <a:xfrm>
            <a:off x="3566160" y="5023200"/>
            <a:ext cx="1405890" cy="134272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1000" dirty="0"/>
              <a:t>2000</a:t>
            </a:r>
          </a:p>
          <a:p>
            <a:pPr algn="ctr"/>
            <a:r>
              <a:rPr lang="fi-FI" sz="1000" dirty="0"/>
              <a:t>n. 215 kg</a:t>
            </a:r>
          </a:p>
        </p:txBody>
      </p:sp>
      <p:sp>
        <p:nvSpPr>
          <p:cNvPr id="12" name="Oval 11">
            <a:extLst>
              <a:ext uri="{FF2B5EF4-FFF2-40B4-BE49-F238E27FC236}">
                <a16:creationId xmlns:a16="http://schemas.microsoft.com/office/drawing/2014/main" id="{55961DE6-63F4-4007-8290-CE76FE1F9B8F}"/>
              </a:ext>
            </a:extLst>
          </p:cNvPr>
          <p:cNvSpPr/>
          <p:nvPr/>
        </p:nvSpPr>
        <p:spPr>
          <a:xfrm>
            <a:off x="5315902" y="4564048"/>
            <a:ext cx="962501" cy="9183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900" dirty="0"/>
              <a:t>2017 </a:t>
            </a:r>
          </a:p>
          <a:p>
            <a:pPr algn="ctr"/>
            <a:r>
              <a:rPr lang="fi-FI" sz="900" dirty="0"/>
              <a:t>n.157 kg</a:t>
            </a:r>
          </a:p>
        </p:txBody>
      </p:sp>
      <p:sp>
        <p:nvSpPr>
          <p:cNvPr id="15" name="TextBox 14">
            <a:extLst>
              <a:ext uri="{FF2B5EF4-FFF2-40B4-BE49-F238E27FC236}">
                <a16:creationId xmlns:a16="http://schemas.microsoft.com/office/drawing/2014/main" id="{B910EC44-381C-45A0-AD5F-57E41885116C}"/>
              </a:ext>
            </a:extLst>
          </p:cNvPr>
          <p:cNvSpPr txBox="1"/>
          <p:nvPr/>
        </p:nvSpPr>
        <p:spPr>
          <a:xfrm>
            <a:off x="4957286" y="5645668"/>
            <a:ext cx="2103120" cy="400110"/>
          </a:xfrm>
          <a:prstGeom prst="rect">
            <a:avLst/>
          </a:prstGeom>
          <a:noFill/>
        </p:spPr>
        <p:txBody>
          <a:bodyPr wrap="square" rtlCol="0">
            <a:spAutoFit/>
          </a:bodyPr>
          <a:lstStyle/>
          <a:p>
            <a:r>
              <a:rPr lang="fi-FI" sz="1000" dirty="0"/>
              <a:t>Paperin ja kartongin kulutus keskimäärin henkeä kohden</a:t>
            </a:r>
          </a:p>
        </p:txBody>
      </p:sp>
      <p:pic>
        <p:nvPicPr>
          <p:cNvPr id="13" name="Picture 12">
            <a:hlinkClick r:id="rId4" action="ppaction://hlinksldjump"/>
            <a:extLst>
              <a:ext uri="{FF2B5EF4-FFF2-40B4-BE49-F238E27FC236}">
                <a16:creationId xmlns:a16="http://schemas.microsoft.com/office/drawing/2014/main" id="{8CBE738F-5956-44AF-BD1B-82C2C5BBBD32}"/>
              </a:ext>
            </a:extLst>
          </p:cNvPr>
          <p:cNvPicPr>
            <a:picLocks noChangeAspect="1"/>
          </p:cNvPicPr>
          <p:nvPr/>
        </p:nvPicPr>
        <p:blipFill>
          <a:blip r:embed="rId5"/>
          <a:stretch>
            <a:fillRect/>
          </a:stretch>
        </p:blipFill>
        <p:spPr>
          <a:xfrm rot="10800000">
            <a:off x="10896560" y="55583"/>
            <a:ext cx="914479" cy="944962"/>
          </a:xfrm>
          <a:prstGeom prst="rect">
            <a:avLst/>
          </a:prstGeom>
        </p:spPr>
      </p:pic>
    </p:spTree>
    <p:extLst>
      <p:ext uri="{BB962C8B-B14F-4D97-AF65-F5344CB8AC3E}">
        <p14:creationId xmlns:p14="http://schemas.microsoft.com/office/powerpoint/2010/main" val="4011707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E0694-9987-4D5B-9178-311AC3AEAF43}"/>
              </a:ext>
            </a:extLst>
          </p:cNvPr>
          <p:cNvSpPr>
            <a:spLocks noGrp="1"/>
          </p:cNvSpPr>
          <p:nvPr>
            <p:ph type="title"/>
          </p:nvPr>
        </p:nvSpPr>
        <p:spPr>
          <a:xfrm>
            <a:off x="2465512" y="238125"/>
            <a:ext cx="8888288" cy="1325563"/>
          </a:xfrm>
        </p:spPr>
        <p:txBody>
          <a:bodyPr>
            <a:normAutofit/>
          </a:bodyPr>
          <a:lstStyle/>
          <a:p>
            <a:r>
              <a:rPr lang="fi-FI" dirty="0"/>
              <a:t>Kuitupakkausten kierto Suomessa</a:t>
            </a:r>
            <a:br>
              <a:rPr lang="fi-FI" dirty="0"/>
            </a:br>
            <a:r>
              <a:rPr lang="fi-FI" sz="2200" dirty="0"/>
              <a:t>Mikä vaikuttaa pakkausten käytön määrään ja kiertoon?</a:t>
            </a:r>
          </a:p>
        </p:txBody>
      </p:sp>
      <p:sp>
        <p:nvSpPr>
          <p:cNvPr id="4" name="Footer Placeholder 3">
            <a:extLst>
              <a:ext uri="{FF2B5EF4-FFF2-40B4-BE49-F238E27FC236}">
                <a16:creationId xmlns:a16="http://schemas.microsoft.com/office/drawing/2014/main" id="{ECB7665C-F901-43F0-A1B3-10FD01803B07}"/>
              </a:ext>
            </a:extLst>
          </p:cNvPr>
          <p:cNvSpPr>
            <a:spLocks noGrp="1"/>
          </p:cNvSpPr>
          <p:nvPr>
            <p:ph type="ftr" sz="quarter" idx="11"/>
          </p:nvPr>
        </p:nvSpPr>
        <p:spPr/>
        <p:txBody>
          <a:bodyPr/>
          <a:lstStyle/>
          <a:p>
            <a:r>
              <a:rPr lang="fi-FI" dirty="0"/>
              <a:t>kiertotalousamk.fi</a:t>
            </a:r>
          </a:p>
        </p:txBody>
      </p:sp>
      <p:graphicFrame>
        <p:nvGraphicFramePr>
          <p:cNvPr id="6" name="Chart 5">
            <a:extLst>
              <a:ext uri="{FF2B5EF4-FFF2-40B4-BE49-F238E27FC236}">
                <a16:creationId xmlns:a16="http://schemas.microsoft.com/office/drawing/2014/main" id="{F1342160-DD92-4C7A-A8E5-D19762603290}"/>
              </a:ext>
            </a:extLst>
          </p:cNvPr>
          <p:cNvGraphicFramePr>
            <a:graphicFrameLocks/>
          </p:cNvGraphicFramePr>
          <p:nvPr/>
        </p:nvGraphicFramePr>
        <p:xfrm>
          <a:off x="6561462" y="1831040"/>
          <a:ext cx="6419199" cy="3613775"/>
        </p:xfrm>
        <a:graphic>
          <a:graphicData uri="http://schemas.openxmlformats.org/drawingml/2006/chart">
            <c:chart xmlns:c="http://schemas.openxmlformats.org/drawingml/2006/chart" xmlns:r="http://schemas.openxmlformats.org/officeDocument/2006/relationships" r:id="rId3"/>
          </a:graphicData>
        </a:graphic>
      </p:graphicFrame>
      <p:pic>
        <p:nvPicPr>
          <p:cNvPr id="7" name="Kuva 48" descr="Nuoliympyrä">
            <a:extLst>
              <a:ext uri="{FF2B5EF4-FFF2-40B4-BE49-F238E27FC236}">
                <a16:creationId xmlns:a16="http://schemas.microsoft.com/office/drawing/2014/main" id="{6C2BA7A1-343C-4785-B4A7-34AFD31BD4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8965" y="2700643"/>
            <a:ext cx="2744172" cy="2744172"/>
          </a:xfrm>
          <a:prstGeom prst="rect">
            <a:avLst/>
          </a:prstGeom>
        </p:spPr>
      </p:pic>
      <p:pic>
        <p:nvPicPr>
          <p:cNvPr id="8" name="Kuva 48" descr="Nuoliympyrä">
            <a:extLst>
              <a:ext uri="{FF2B5EF4-FFF2-40B4-BE49-F238E27FC236}">
                <a16:creationId xmlns:a16="http://schemas.microsoft.com/office/drawing/2014/main" id="{9EC17058-F1E4-4D42-8780-49FF0F7D00A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1156" t="34897"/>
          <a:stretch/>
        </p:blipFill>
        <p:spPr>
          <a:xfrm rot="5400000" flipV="1">
            <a:off x="9689323" y="1234974"/>
            <a:ext cx="1340370" cy="1786555"/>
          </a:xfrm>
          <a:prstGeom prst="rect">
            <a:avLst/>
          </a:prstGeom>
        </p:spPr>
      </p:pic>
      <p:sp>
        <p:nvSpPr>
          <p:cNvPr id="9" name="TextBox 8">
            <a:extLst>
              <a:ext uri="{FF2B5EF4-FFF2-40B4-BE49-F238E27FC236}">
                <a16:creationId xmlns:a16="http://schemas.microsoft.com/office/drawing/2014/main" id="{65F3F0D6-009C-4C5B-B77F-20A343B9C354}"/>
              </a:ext>
            </a:extLst>
          </p:cNvPr>
          <p:cNvSpPr txBox="1"/>
          <p:nvPr/>
        </p:nvSpPr>
        <p:spPr>
          <a:xfrm>
            <a:off x="8779830" y="5218579"/>
            <a:ext cx="3159355" cy="1200329"/>
          </a:xfrm>
          <a:prstGeom prst="rect">
            <a:avLst/>
          </a:prstGeom>
          <a:noFill/>
        </p:spPr>
        <p:txBody>
          <a:bodyPr wrap="square" rtlCol="0">
            <a:spAutoFit/>
          </a:bodyPr>
          <a:lstStyle/>
          <a:p>
            <a:r>
              <a:rPr lang="fi-FI" dirty="0"/>
              <a:t>Materiaalina kerättyjen kuitupakkaukset kierto takaisin paperin ja kartongin valmistuksen prosessiin</a:t>
            </a:r>
          </a:p>
        </p:txBody>
      </p:sp>
      <p:sp>
        <p:nvSpPr>
          <p:cNvPr id="10" name="TextBox 9">
            <a:extLst>
              <a:ext uri="{FF2B5EF4-FFF2-40B4-BE49-F238E27FC236}">
                <a16:creationId xmlns:a16="http://schemas.microsoft.com/office/drawing/2014/main" id="{EDDDA70B-68B8-441B-BC16-19A4162F7B8E}"/>
              </a:ext>
            </a:extLst>
          </p:cNvPr>
          <p:cNvSpPr txBox="1"/>
          <p:nvPr/>
        </p:nvSpPr>
        <p:spPr>
          <a:xfrm>
            <a:off x="9466230" y="1064921"/>
            <a:ext cx="2893102" cy="646331"/>
          </a:xfrm>
          <a:prstGeom prst="rect">
            <a:avLst/>
          </a:prstGeom>
          <a:noFill/>
        </p:spPr>
        <p:txBody>
          <a:bodyPr wrap="square" rtlCol="0">
            <a:spAutoFit/>
          </a:bodyPr>
          <a:lstStyle/>
          <a:p>
            <a:r>
              <a:rPr lang="fi-FI" dirty="0"/>
              <a:t>Yhdyskuntajätteen mukana jätteen polttoon</a:t>
            </a:r>
          </a:p>
        </p:txBody>
      </p:sp>
      <p:sp>
        <p:nvSpPr>
          <p:cNvPr id="2" name="TextBox 1">
            <a:extLst>
              <a:ext uri="{FF2B5EF4-FFF2-40B4-BE49-F238E27FC236}">
                <a16:creationId xmlns:a16="http://schemas.microsoft.com/office/drawing/2014/main" id="{0257CFD9-0E20-4B51-94EE-ACCB5D6DBD23}"/>
              </a:ext>
            </a:extLst>
          </p:cNvPr>
          <p:cNvSpPr txBox="1"/>
          <p:nvPr/>
        </p:nvSpPr>
        <p:spPr>
          <a:xfrm>
            <a:off x="119113" y="5323560"/>
            <a:ext cx="3908800" cy="276999"/>
          </a:xfrm>
          <a:prstGeom prst="rect">
            <a:avLst/>
          </a:prstGeom>
          <a:noFill/>
        </p:spPr>
        <p:txBody>
          <a:bodyPr wrap="square" rtlCol="0">
            <a:spAutoFit/>
          </a:bodyPr>
          <a:lstStyle/>
          <a:p>
            <a:r>
              <a:rPr lang="fi-FI" sz="1200" dirty="0"/>
              <a:t>Lähde: Suomen Kuitukierrätys Oy (2017) </a:t>
            </a:r>
          </a:p>
        </p:txBody>
      </p:sp>
      <p:graphicFrame>
        <p:nvGraphicFramePr>
          <p:cNvPr id="12" name="Chart 11">
            <a:extLst>
              <a:ext uri="{FF2B5EF4-FFF2-40B4-BE49-F238E27FC236}">
                <a16:creationId xmlns:a16="http://schemas.microsoft.com/office/drawing/2014/main" id="{D9475323-5372-4BEA-AEBE-C83818A42C8B}"/>
              </a:ext>
            </a:extLst>
          </p:cNvPr>
          <p:cNvGraphicFramePr>
            <a:graphicFrameLocks/>
          </p:cNvGraphicFramePr>
          <p:nvPr/>
        </p:nvGraphicFramePr>
        <p:xfrm>
          <a:off x="1558163" y="2837955"/>
          <a:ext cx="4757490" cy="278122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FD79927C-748F-4BC8-938B-31F48C51B867}"/>
              </a:ext>
            </a:extLst>
          </p:cNvPr>
          <p:cNvSpPr txBox="1"/>
          <p:nvPr/>
        </p:nvSpPr>
        <p:spPr>
          <a:xfrm>
            <a:off x="8663815" y="2232182"/>
            <a:ext cx="802415" cy="369332"/>
          </a:xfrm>
          <a:prstGeom prst="rect">
            <a:avLst/>
          </a:prstGeom>
          <a:noFill/>
        </p:spPr>
        <p:txBody>
          <a:bodyPr wrap="square" rtlCol="0">
            <a:spAutoFit/>
          </a:bodyPr>
          <a:lstStyle/>
          <a:p>
            <a:r>
              <a:rPr lang="fi-FI" dirty="0"/>
              <a:t>23%</a:t>
            </a:r>
          </a:p>
        </p:txBody>
      </p:sp>
      <p:sp>
        <p:nvSpPr>
          <p:cNvPr id="14" name="TextBox 13">
            <a:extLst>
              <a:ext uri="{FF2B5EF4-FFF2-40B4-BE49-F238E27FC236}">
                <a16:creationId xmlns:a16="http://schemas.microsoft.com/office/drawing/2014/main" id="{40B0F86C-1564-4D9D-890D-D23850266C34}"/>
              </a:ext>
            </a:extLst>
          </p:cNvPr>
          <p:cNvSpPr txBox="1"/>
          <p:nvPr/>
        </p:nvSpPr>
        <p:spPr>
          <a:xfrm>
            <a:off x="10679272" y="4439740"/>
            <a:ext cx="802415" cy="369332"/>
          </a:xfrm>
          <a:prstGeom prst="rect">
            <a:avLst/>
          </a:prstGeom>
          <a:noFill/>
        </p:spPr>
        <p:txBody>
          <a:bodyPr wrap="square" rtlCol="0">
            <a:spAutoFit/>
          </a:bodyPr>
          <a:lstStyle/>
          <a:p>
            <a:r>
              <a:rPr lang="fi-FI" dirty="0"/>
              <a:t>77%</a:t>
            </a:r>
          </a:p>
        </p:txBody>
      </p:sp>
      <p:sp>
        <p:nvSpPr>
          <p:cNvPr id="15" name="TextBox 14">
            <a:extLst>
              <a:ext uri="{FF2B5EF4-FFF2-40B4-BE49-F238E27FC236}">
                <a16:creationId xmlns:a16="http://schemas.microsoft.com/office/drawing/2014/main" id="{488365BF-1C45-4EDD-8869-8A5E13E6C67D}"/>
              </a:ext>
            </a:extLst>
          </p:cNvPr>
          <p:cNvSpPr txBox="1"/>
          <p:nvPr/>
        </p:nvSpPr>
        <p:spPr>
          <a:xfrm>
            <a:off x="4582236" y="2053636"/>
            <a:ext cx="2287740" cy="923330"/>
          </a:xfrm>
          <a:prstGeom prst="rect">
            <a:avLst/>
          </a:prstGeom>
          <a:noFill/>
        </p:spPr>
        <p:txBody>
          <a:bodyPr wrap="square" rtlCol="0">
            <a:spAutoFit/>
          </a:bodyPr>
          <a:lstStyle/>
          <a:p>
            <a:r>
              <a:rPr lang="fi-FI" dirty="0"/>
              <a:t>Kotitalouksien kierrättämät kuitupakkaukset</a:t>
            </a:r>
          </a:p>
        </p:txBody>
      </p:sp>
      <p:sp>
        <p:nvSpPr>
          <p:cNvPr id="16" name="TextBox 15">
            <a:extLst>
              <a:ext uri="{FF2B5EF4-FFF2-40B4-BE49-F238E27FC236}">
                <a16:creationId xmlns:a16="http://schemas.microsoft.com/office/drawing/2014/main" id="{FD6D79C6-4352-40E1-9C07-7735E9EAEAC1}"/>
              </a:ext>
            </a:extLst>
          </p:cNvPr>
          <p:cNvSpPr txBox="1"/>
          <p:nvPr/>
        </p:nvSpPr>
        <p:spPr>
          <a:xfrm>
            <a:off x="4548651" y="4816614"/>
            <a:ext cx="2287740" cy="923330"/>
          </a:xfrm>
          <a:prstGeom prst="rect">
            <a:avLst/>
          </a:prstGeom>
          <a:noFill/>
        </p:spPr>
        <p:txBody>
          <a:bodyPr wrap="square" rtlCol="0">
            <a:spAutoFit/>
          </a:bodyPr>
          <a:lstStyle/>
          <a:p>
            <a:r>
              <a:rPr lang="fi-FI" dirty="0"/>
              <a:t>Kaupan kuitupakkaukset</a:t>
            </a:r>
          </a:p>
          <a:p>
            <a:r>
              <a:rPr lang="fi-FI" dirty="0"/>
              <a:t>kierrätykseen</a:t>
            </a:r>
          </a:p>
        </p:txBody>
      </p:sp>
      <p:sp>
        <p:nvSpPr>
          <p:cNvPr id="17" name="TextBox 16">
            <a:extLst>
              <a:ext uri="{FF2B5EF4-FFF2-40B4-BE49-F238E27FC236}">
                <a16:creationId xmlns:a16="http://schemas.microsoft.com/office/drawing/2014/main" id="{C8A7564D-5060-4D38-8083-6366CE8F3FAD}"/>
              </a:ext>
            </a:extLst>
          </p:cNvPr>
          <p:cNvSpPr txBox="1"/>
          <p:nvPr/>
        </p:nvSpPr>
        <p:spPr>
          <a:xfrm>
            <a:off x="1688270" y="2250394"/>
            <a:ext cx="2287740" cy="923330"/>
          </a:xfrm>
          <a:prstGeom prst="rect">
            <a:avLst/>
          </a:prstGeom>
          <a:noFill/>
        </p:spPr>
        <p:txBody>
          <a:bodyPr wrap="square" rtlCol="0">
            <a:spAutoFit/>
          </a:bodyPr>
          <a:lstStyle/>
          <a:p>
            <a:r>
              <a:rPr lang="fi-FI" dirty="0"/>
              <a:t>Teollisuuden kuitupakkaukset</a:t>
            </a:r>
          </a:p>
          <a:p>
            <a:r>
              <a:rPr lang="fi-FI" dirty="0"/>
              <a:t>kierrätykseen</a:t>
            </a:r>
          </a:p>
        </p:txBody>
      </p:sp>
      <p:sp>
        <p:nvSpPr>
          <p:cNvPr id="18" name="Arrow: Right 17">
            <a:extLst>
              <a:ext uri="{FF2B5EF4-FFF2-40B4-BE49-F238E27FC236}">
                <a16:creationId xmlns:a16="http://schemas.microsoft.com/office/drawing/2014/main" id="{E90C3A42-3D32-45EC-B5BB-AED0EFA50EA0}"/>
              </a:ext>
            </a:extLst>
          </p:cNvPr>
          <p:cNvSpPr/>
          <p:nvPr/>
        </p:nvSpPr>
        <p:spPr>
          <a:xfrm>
            <a:off x="5753100" y="3836408"/>
            <a:ext cx="2727315" cy="40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TextBox 19">
            <a:extLst>
              <a:ext uri="{FF2B5EF4-FFF2-40B4-BE49-F238E27FC236}">
                <a16:creationId xmlns:a16="http://schemas.microsoft.com/office/drawing/2014/main" id="{EA5070A5-1AF8-4C18-AAF4-B9EA784ED778}"/>
              </a:ext>
            </a:extLst>
          </p:cNvPr>
          <p:cNvSpPr txBox="1"/>
          <p:nvPr/>
        </p:nvSpPr>
        <p:spPr>
          <a:xfrm>
            <a:off x="3330693" y="3657230"/>
            <a:ext cx="1846866" cy="830997"/>
          </a:xfrm>
          <a:prstGeom prst="rect">
            <a:avLst/>
          </a:prstGeom>
          <a:noFill/>
        </p:spPr>
        <p:txBody>
          <a:bodyPr wrap="square" rtlCol="0">
            <a:spAutoFit/>
          </a:bodyPr>
          <a:lstStyle/>
          <a:p>
            <a:r>
              <a:rPr lang="fi-FI" sz="2400" b="1" dirty="0">
                <a:solidFill>
                  <a:schemeClr val="accent6"/>
                </a:solidFill>
              </a:rPr>
              <a:t>Kierrätys-aste  116 %</a:t>
            </a:r>
          </a:p>
        </p:txBody>
      </p:sp>
      <p:sp>
        <p:nvSpPr>
          <p:cNvPr id="3" name="Rectangle: Rounded Corners 2">
            <a:extLst>
              <a:ext uri="{FF2B5EF4-FFF2-40B4-BE49-F238E27FC236}">
                <a16:creationId xmlns:a16="http://schemas.microsoft.com/office/drawing/2014/main" id="{38CF9326-D40E-4239-AC94-80AE37F622C1}"/>
              </a:ext>
            </a:extLst>
          </p:cNvPr>
          <p:cNvSpPr/>
          <p:nvPr/>
        </p:nvSpPr>
        <p:spPr>
          <a:xfrm>
            <a:off x="304800" y="217073"/>
            <a:ext cx="2160712" cy="1580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Kuinka kierrätysaste voi olla yli 100 %, tästä polttoon menevän kuidun osuus on kuitenkin lähes 20 %?</a:t>
            </a:r>
          </a:p>
        </p:txBody>
      </p:sp>
    </p:spTree>
    <p:extLst>
      <p:ext uri="{BB962C8B-B14F-4D97-AF65-F5344CB8AC3E}">
        <p14:creationId xmlns:p14="http://schemas.microsoft.com/office/powerpoint/2010/main" val="230769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25E-EB0C-47A5-861A-F50CB7DA0224}"/>
              </a:ext>
            </a:extLst>
          </p:cNvPr>
          <p:cNvSpPr>
            <a:spLocks noGrp="1"/>
          </p:cNvSpPr>
          <p:nvPr>
            <p:ph type="title"/>
          </p:nvPr>
        </p:nvSpPr>
        <p:spPr>
          <a:xfrm>
            <a:off x="762000" y="106373"/>
            <a:ext cx="10515600" cy="1325563"/>
          </a:xfrm>
        </p:spPr>
        <p:txBody>
          <a:bodyPr>
            <a:normAutofit/>
          </a:bodyPr>
          <a:lstStyle/>
          <a:p>
            <a:r>
              <a:rPr lang="fi-FI" dirty="0"/>
              <a:t>Suunnittelu: </a:t>
            </a:r>
            <a:r>
              <a:rPr lang="fi-FI" sz="2200" dirty="0"/>
              <a:t>Kuinka pakkauksen suunnittelulla ja eri valinnoilla voidaan vaikuttaa kiertotalousajattelun toteutumiseen? </a:t>
            </a:r>
            <a:br>
              <a:rPr lang="fi-FI" sz="2200" dirty="0"/>
            </a:br>
            <a:r>
              <a:rPr lang="fi-FI" sz="1800" b="1" dirty="0">
                <a:solidFill>
                  <a:schemeClr val="accent1"/>
                </a:solidFill>
              </a:rPr>
              <a:t>Lähtökohta: </a:t>
            </a:r>
            <a:r>
              <a:rPr lang="fi-FI" sz="1800" dirty="0">
                <a:solidFill>
                  <a:schemeClr val="accent1"/>
                </a:solidFill>
              </a:rPr>
              <a:t>Pakkauksella on merkittävä rooli valittaessa tuotetta = vaikutus tuotteen myyntiin</a:t>
            </a:r>
            <a:endParaRPr lang="fi-FI" sz="1800" dirty="0"/>
          </a:p>
        </p:txBody>
      </p:sp>
      <p:sp>
        <p:nvSpPr>
          <p:cNvPr id="3" name="Content Placeholder 2">
            <a:extLst>
              <a:ext uri="{FF2B5EF4-FFF2-40B4-BE49-F238E27FC236}">
                <a16:creationId xmlns:a16="http://schemas.microsoft.com/office/drawing/2014/main" id="{90566DAF-25C2-4D90-A882-6EC652BAF882}"/>
              </a:ext>
            </a:extLst>
          </p:cNvPr>
          <p:cNvSpPr>
            <a:spLocks noGrp="1"/>
          </p:cNvSpPr>
          <p:nvPr>
            <p:ph sz="half" idx="1"/>
          </p:nvPr>
        </p:nvSpPr>
        <p:spPr>
          <a:xfrm>
            <a:off x="838200" y="1825625"/>
            <a:ext cx="5181600" cy="3565525"/>
          </a:xfrm>
        </p:spPr>
        <p:txBody>
          <a:bodyPr>
            <a:normAutofit fontScale="70000" lnSpcReduction="20000"/>
          </a:bodyPr>
          <a:lstStyle/>
          <a:p>
            <a:r>
              <a:rPr lang="fi-FI" dirty="0"/>
              <a:t>Pakkauksen eri ulottuvuudet (kosketuspinnat)</a:t>
            </a:r>
          </a:p>
          <a:p>
            <a:r>
              <a:rPr lang="fi-FI" dirty="0"/>
              <a:t>Miksi?</a:t>
            </a:r>
          </a:p>
          <a:p>
            <a:pPr lvl="1"/>
            <a:r>
              <a:rPr lang="fi-FI" dirty="0"/>
              <a:t>Pakkauksen suunnitteluun vaikuttavia tekijöitä</a:t>
            </a:r>
          </a:p>
          <a:p>
            <a:pPr lvl="1"/>
            <a:r>
              <a:rPr lang="fi-FI" dirty="0"/>
              <a:t>Eri ulottuvuudet, jotka tulee ottaa huomioon</a:t>
            </a:r>
          </a:p>
          <a:p>
            <a:r>
              <a:rPr lang="fi-FI" dirty="0"/>
              <a:t>Mitä?</a:t>
            </a:r>
          </a:p>
          <a:p>
            <a:pPr lvl="1"/>
            <a:r>
              <a:rPr lang="fi-FI" dirty="0"/>
              <a:t>Pakkauksen arvoa tuottavat ominaisuudet</a:t>
            </a:r>
          </a:p>
          <a:p>
            <a:pPr lvl="1"/>
            <a:r>
              <a:rPr lang="fi-FI" dirty="0"/>
              <a:t>Esim.  Onko pakkauksella uudelleen käyttöarvoa?</a:t>
            </a:r>
          </a:p>
          <a:p>
            <a:r>
              <a:rPr lang="fi-FI" dirty="0"/>
              <a:t>Kuinka?</a:t>
            </a:r>
          </a:p>
          <a:p>
            <a:pPr lvl="1"/>
            <a:r>
              <a:rPr lang="fi-FI" dirty="0"/>
              <a:t>Arvon luonti pakkauksen koko elinkaarenaikana sen eri kosketuskohdissa</a:t>
            </a:r>
          </a:p>
          <a:p>
            <a:pPr lvl="1"/>
            <a:r>
              <a:rPr lang="fi-FI" dirty="0"/>
              <a:t>Esim. materiaalivalinnat puhuttelevat</a:t>
            </a:r>
          </a:p>
        </p:txBody>
      </p:sp>
      <p:graphicFrame>
        <p:nvGraphicFramePr>
          <p:cNvPr id="7" name="Content Placeholder 6">
            <a:extLst>
              <a:ext uri="{FF2B5EF4-FFF2-40B4-BE49-F238E27FC236}">
                <a16:creationId xmlns:a16="http://schemas.microsoft.com/office/drawing/2014/main" id="{F1D9F5B6-3F66-454D-8795-3ED2C4A7CD1F}"/>
              </a:ext>
            </a:extLst>
          </p:cNvPr>
          <p:cNvGraphicFramePr>
            <a:graphicFrameLocks noGrp="1"/>
          </p:cNvGraphicFramePr>
          <p:nvPr>
            <p:ph sz="half" idx="2"/>
            <p:extLst>
              <p:ext uri="{D42A27DB-BD31-4B8C-83A1-F6EECF244321}">
                <p14:modId xmlns:p14="http://schemas.microsoft.com/office/powerpoint/2010/main" val="4284521513"/>
              </p:ext>
            </p:extLst>
          </p:nvPr>
        </p:nvGraphicFramePr>
        <p:xfrm>
          <a:off x="6172200" y="879475"/>
          <a:ext cx="5463540" cy="6287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31BA191-61C0-4B6F-8871-E3DDF1A7C3CA}"/>
              </a:ext>
            </a:extLst>
          </p:cNvPr>
          <p:cNvSpPr>
            <a:spLocks noGrp="1"/>
          </p:cNvSpPr>
          <p:nvPr>
            <p:ph type="ftr" sz="quarter" idx="11"/>
          </p:nvPr>
        </p:nvSpPr>
        <p:spPr/>
        <p:txBody>
          <a:bodyPr/>
          <a:lstStyle/>
          <a:p>
            <a:r>
              <a:rPr lang="fi-FI"/>
              <a:t>kiertotalousamk.fi</a:t>
            </a:r>
          </a:p>
        </p:txBody>
      </p:sp>
      <p:sp>
        <p:nvSpPr>
          <p:cNvPr id="6" name="Oval 5">
            <a:hlinkClick r:id="rId8" action="ppaction://hlinksldjump"/>
            <a:extLst>
              <a:ext uri="{FF2B5EF4-FFF2-40B4-BE49-F238E27FC236}">
                <a16:creationId xmlns:a16="http://schemas.microsoft.com/office/drawing/2014/main" id="{CABC55ED-FE2D-4BE4-B70B-6EF564024ED9}"/>
              </a:ext>
            </a:extLst>
          </p:cNvPr>
          <p:cNvSpPr/>
          <p:nvPr/>
        </p:nvSpPr>
        <p:spPr>
          <a:xfrm>
            <a:off x="11050819" y="1623838"/>
            <a:ext cx="1169842" cy="1135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dirty="0">
                <a:solidFill>
                  <a:prstClr val="white"/>
                </a:solidFill>
                <a:latin typeface="Calibri" panose="020F0502020204030204"/>
              </a:rPr>
              <a:t>Hyödynnä tehtävänä</a:t>
            </a:r>
            <a:endParaRPr kumimoji="0" lang="fi-FI"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7955A1B-4D30-4122-835F-A04952A48A8F}"/>
              </a:ext>
            </a:extLst>
          </p:cNvPr>
          <p:cNvPicPr>
            <a:picLocks noChangeAspect="1"/>
          </p:cNvPicPr>
          <p:nvPr/>
        </p:nvPicPr>
        <p:blipFill>
          <a:blip r:embed="rId9"/>
          <a:stretch>
            <a:fillRect/>
          </a:stretch>
        </p:blipFill>
        <p:spPr>
          <a:xfrm rot="10800000">
            <a:off x="11039903" y="1151357"/>
            <a:ext cx="914479" cy="944962"/>
          </a:xfrm>
          <a:prstGeom prst="rect">
            <a:avLst/>
          </a:prstGeom>
        </p:spPr>
      </p:pic>
    </p:spTree>
    <p:extLst>
      <p:ext uri="{BB962C8B-B14F-4D97-AF65-F5344CB8AC3E}">
        <p14:creationId xmlns:p14="http://schemas.microsoft.com/office/powerpoint/2010/main" val="407832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CDE6-000F-433C-93EE-A445C5BE3BA3}"/>
              </a:ext>
            </a:extLst>
          </p:cNvPr>
          <p:cNvSpPr>
            <a:spLocks noGrp="1"/>
          </p:cNvSpPr>
          <p:nvPr>
            <p:ph type="title"/>
          </p:nvPr>
        </p:nvSpPr>
        <p:spPr/>
        <p:txBody>
          <a:bodyPr/>
          <a:lstStyle/>
          <a:p>
            <a:r>
              <a:rPr lang="fi-FI" dirty="0"/>
              <a:t>Materiaalin soveltuvuus</a:t>
            </a:r>
          </a:p>
        </p:txBody>
      </p:sp>
      <p:sp>
        <p:nvSpPr>
          <p:cNvPr id="3" name="Content Placeholder 2">
            <a:extLst>
              <a:ext uri="{FF2B5EF4-FFF2-40B4-BE49-F238E27FC236}">
                <a16:creationId xmlns:a16="http://schemas.microsoft.com/office/drawing/2014/main" id="{5D77B515-77C4-4A2D-9843-562C58A886CB}"/>
              </a:ext>
            </a:extLst>
          </p:cNvPr>
          <p:cNvSpPr>
            <a:spLocks noGrp="1"/>
          </p:cNvSpPr>
          <p:nvPr>
            <p:ph idx="1"/>
          </p:nvPr>
        </p:nvSpPr>
        <p:spPr>
          <a:xfrm>
            <a:off x="838200" y="1825625"/>
            <a:ext cx="10515600" cy="3298825"/>
          </a:xfrm>
        </p:spPr>
        <p:txBody>
          <a:bodyPr/>
          <a:lstStyle/>
          <a:p>
            <a:r>
              <a:rPr lang="fi-FI" dirty="0"/>
              <a:t>Suunniteltu ensisijaisesti käytettäväksi kontaktiopetukseen tai osin itseopiskelumateriaalina soveltaen verkkototeutuksessa</a:t>
            </a:r>
          </a:p>
          <a:p>
            <a:pPr marL="0" indent="0">
              <a:buNone/>
            </a:pPr>
            <a:endParaRPr lang="fi-FI" dirty="0"/>
          </a:p>
        </p:txBody>
      </p:sp>
      <p:sp>
        <p:nvSpPr>
          <p:cNvPr id="4" name="Footer Placeholder 3">
            <a:extLst>
              <a:ext uri="{FF2B5EF4-FFF2-40B4-BE49-F238E27FC236}">
                <a16:creationId xmlns:a16="http://schemas.microsoft.com/office/drawing/2014/main" id="{2A4D844B-55A9-44A1-A1D5-8958A2886D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Tree>
    <p:extLst>
      <p:ext uri="{BB962C8B-B14F-4D97-AF65-F5344CB8AC3E}">
        <p14:creationId xmlns:p14="http://schemas.microsoft.com/office/powerpoint/2010/main" val="2025615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27336-A146-4B41-AFC0-CEA33B10D4EB}"/>
              </a:ext>
            </a:extLst>
          </p:cNvPr>
          <p:cNvSpPr>
            <a:spLocks noGrp="1"/>
          </p:cNvSpPr>
          <p:nvPr>
            <p:ph type="title"/>
          </p:nvPr>
        </p:nvSpPr>
        <p:spPr>
          <a:xfrm>
            <a:off x="838200" y="311051"/>
            <a:ext cx="10515600" cy="1089443"/>
          </a:xfrm>
        </p:spPr>
        <p:txBody>
          <a:bodyPr anchor="t"/>
          <a:lstStyle/>
          <a:p>
            <a:r>
              <a:rPr lang="fi-FI" dirty="0"/>
              <a:t>Tehtävät</a:t>
            </a:r>
          </a:p>
        </p:txBody>
      </p:sp>
      <p:sp>
        <p:nvSpPr>
          <p:cNvPr id="8" name="Text Placeholder 7">
            <a:extLst>
              <a:ext uri="{FF2B5EF4-FFF2-40B4-BE49-F238E27FC236}">
                <a16:creationId xmlns:a16="http://schemas.microsoft.com/office/drawing/2014/main" id="{F7854690-6A88-4B3A-9F7A-F5560E3A2F8D}"/>
              </a:ext>
            </a:extLst>
          </p:cNvPr>
          <p:cNvSpPr>
            <a:spLocks noGrp="1"/>
          </p:cNvSpPr>
          <p:nvPr>
            <p:ph type="body" idx="1"/>
          </p:nvPr>
        </p:nvSpPr>
        <p:spPr>
          <a:xfrm>
            <a:off x="1082369" y="1052187"/>
            <a:ext cx="10680904" cy="3958225"/>
          </a:xfrm>
        </p:spPr>
        <p:txBody>
          <a:bodyPr>
            <a:noAutofit/>
          </a:bodyPr>
          <a:lstStyle/>
          <a:p>
            <a:pPr marL="342900" indent="-342900">
              <a:buFont typeface="Arial" panose="020B0604020202020204" pitchFamily="34" charset="0"/>
              <a:buChar char="•"/>
            </a:pPr>
            <a:r>
              <a:rPr lang="fi-FI" sz="1400" dirty="0">
                <a:solidFill>
                  <a:schemeClr val="tx1"/>
                </a:solidFill>
                <a:hlinkClick r:id="rId3" action="ppaction://hlinksldjump"/>
              </a:rPr>
              <a:t>Massan valmistus ja kuituraaka-aineet kierrossa</a:t>
            </a:r>
            <a:endParaRPr lang="fi-FI" sz="1400" dirty="0">
              <a:solidFill>
                <a:schemeClr val="tx1"/>
              </a:solidFill>
            </a:endParaRPr>
          </a:p>
          <a:p>
            <a:pPr marL="800100" lvl="1" indent="-342900">
              <a:buFont typeface="Arial" panose="020B0604020202020204" pitchFamily="34" charset="0"/>
              <a:buChar char="•"/>
            </a:pPr>
            <a:r>
              <a:rPr lang="fi-FI" sz="1200" dirty="0">
                <a:solidFill>
                  <a:schemeClr val="tx1"/>
                </a:solidFill>
              </a:rPr>
              <a:t>Massanvalmistuksen sivuvirrat ja kierrot (pohdinta, keskustelu, täydennys tehtävä)</a:t>
            </a:r>
          </a:p>
          <a:p>
            <a:pPr marL="800100" lvl="1" indent="-342900">
              <a:buFont typeface="Arial" panose="020B0604020202020204" pitchFamily="34" charset="0"/>
              <a:buChar char="•"/>
            </a:pPr>
            <a:r>
              <a:rPr lang="fi-FI" sz="1200" dirty="0">
                <a:solidFill>
                  <a:schemeClr val="tx1"/>
                </a:solidFill>
              </a:rPr>
              <a:t>Kuinka kauan kuitu voi kiertää? Miksi ensikuitua tarvitaan? (yksilö/ryhmätehtävä)</a:t>
            </a:r>
          </a:p>
          <a:p>
            <a:pPr marL="800100" lvl="1" indent="-342900">
              <a:buFont typeface="Arial" panose="020B0604020202020204" pitchFamily="34" charset="0"/>
              <a:buChar char="•"/>
            </a:pPr>
            <a:r>
              <a:rPr lang="fi-FI" sz="1200" dirty="0">
                <a:solidFill>
                  <a:schemeClr val="tx1"/>
                </a:solidFill>
              </a:rPr>
              <a:t>Kiertokuitu raaka-aineena: väittely</a:t>
            </a:r>
          </a:p>
          <a:p>
            <a:pPr marL="342900" indent="-342900">
              <a:buFont typeface="Arial" panose="020B0604020202020204" pitchFamily="34" charset="0"/>
              <a:buChar char="•"/>
            </a:pPr>
            <a:r>
              <a:rPr lang="fi-FI" sz="1400" dirty="0">
                <a:solidFill>
                  <a:schemeClr val="tx1"/>
                </a:solidFill>
                <a:hlinkClick r:id="rId4" action="ppaction://hlinksldjump"/>
              </a:rPr>
              <a:t>Kuidusta paperiksi ja kartongiksi–valmistuksen sisäiset kierrot</a:t>
            </a:r>
            <a:endParaRPr lang="fi-FI" sz="1400" dirty="0">
              <a:solidFill>
                <a:schemeClr val="tx1"/>
              </a:solidFill>
            </a:endParaRPr>
          </a:p>
          <a:p>
            <a:pPr marL="800100" lvl="1" indent="-342900">
              <a:buFont typeface="Arial" panose="020B0604020202020204" pitchFamily="34" charset="0"/>
              <a:buChar char="•"/>
            </a:pPr>
            <a:r>
              <a:rPr lang="fi-FI" sz="1200" dirty="0">
                <a:solidFill>
                  <a:schemeClr val="tx1"/>
                </a:solidFill>
              </a:rPr>
              <a:t>Vesi, kuitu ja energia paperikoneella</a:t>
            </a:r>
          </a:p>
          <a:p>
            <a:pPr marL="800100" lvl="1" indent="-342900">
              <a:buFont typeface="Arial" panose="020B0604020202020204" pitchFamily="34" charset="0"/>
              <a:buChar char="•"/>
            </a:pPr>
            <a:r>
              <a:rPr lang="fi-FI" sz="1200" dirty="0">
                <a:solidFill>
                  <a:schemeClr val="tx1"/>
                </a:solidFill>
              </a:rPr>
              <a:t>SWOT analyysi –paperin- ja kartongin valmistuksen sisäiset                                                                                                                                                                                                kierrot (vesi, kuitu, energia) (yksilö/ryhmätehtävä)</a:t>
            </a:r>
          </a:p>
          <a:p>
            <a:pPr marL="800100" lvl="1" indent="-342900">
              <a:buFont typeface="Arial" panose="020B0604020202020204" pitchFamily="34" charset="0"/>
              <a:buChar char="•"/>
            </a:pPr>
            <a:r>
              <a:rPr lang="fi-FI" sz="1200" dirty="0">
                <a:solidFill>
                  <a:schemeClr val="tx1"/>
                </a:solidFill>
              </a:rPr>
              <a:t>Kokonaiskuva: Mitä isot metsäjätit ja alan toimijat sanovat kiertotaloudesta?                                                                                                                                                       ( voidaan toteuttaa: koko toteutuksen kestävänä suurempana tehtävä)</a:t>
            </a:r>
          </a:p>
          <a:p>
            <a:pPr marL="342900" indent="-342900">
              <a:buFont typeface="Arial" panose="020B0604020202020204" pitchFamily="34" charset="0"/>
              <a:buChar char="•"/>
            </a:pPr>
            <a:r>
              <a:rPr lang="fi-FI" sz="1400" dirty="0">
                <a:solidFill>
                  <a:schemeClr val="tx1"/>
                </a:solidFill>
                <a:hlinkClick r:id="rId5" action="ppaction://hlinksldjump"/>
              </a:rPr>
              <a:t>Mikä kuitupakkaus on?</a:t>
            </a:r>
            <a:endParaRPr lang="fi-FI" sz="1400" dirty="0">
              <a:solidFill>
                <a:schemeClr val="tx1"/>
              </a:solidFill>
            </a:endParaRPr>
          </a:p>
          <a:p>
            <a:pPr marL="800100" lvl="1" indent="-342900">
              <a:buFont typeface="Arial" panose="020B0604020202020204" pitchFamily="34" charset="0"/>
              <a:buChar char="•"/>
            </a:pPr>
            <a:r>
              <a:rPr lang="fi-FI" sz="1200" dirty="0">
                <a:solidFill>
                  <a:schemeClr val="tx1"/>
                </a:solidFill>
              </a:rPr>
              <a:t>Mikä kuitupakkaus on? (Pohdinta/lomake yksilötehtävä)</a:t>
            </a:r>
          </a:p>
          <a:p>
            <a:pPr marL="800100" lvl="1" indent="-342900">
              <a:buFont typeface="Arial" panose="020B0604020202020204" pitchFamily="34" charset="0"/>
              <a:buChar char="•"/>
            </a:pPr>
            <a:r>
              <a:rPr lang="fi-FI" sz="1200" dirty="0">
                <a:solidFill>
                  <a:schemeClr val="tx1"/>
                </a:solidFill>
              </a:rPr>
              <a:t>Kuitu kiertää paperin ja kartongin jalostuksessa, pakkausten valmistuksessa</a:t>
            </a:r>
          </a:p>
          <a:p>
            <a:pPr marL="342900" indent="-342900">
              <a:buFont typeface="Arial" panose="020B0604020202020204" pitchFamily="34" charset="0"/>
              <a:buChar char="•"/>
            </a:pPr>
            <a:r>
              <a:rPr lang="fi-FI" sz="1400" dirty="0">
                <a:solidFill>
                  <a:schemeClr val="tx1"/>
                </a:solidFill>
                <a:hlinkClick r:id="rId6" action="ppaction://hlinksldjump"/>
              </a:rPr>
              <a:t>Pakkauksen käyttäminen, kierrätys ja suunnittelu</a:t>
            </a:r>
            <a:endParaRPr lang="fi-FI" sz="1400" dirty="0">
              <a:solidFill>
                <a:schemeClr val="tx1"/>
              </a:solidFill>
            </a:endParaRPr>
          </a:p>
          <a:p>
            <a:pPr marL="800100" lvl="1" indent="-342900">
              <a:buFont typeface="Arial" panose="020B0604020202020204" pitchFamily="34" charset="0"/>
              <a:buChar char="•"/>
            </a:pPr>
            <a:r>
              <a:rPr lang="fi-FI" sz="1200" dirty="0">
                <a:solidFill>
                  <a:schemeClr val="tx1"/>
                </a:solidFill>
              </a:rPr>
              <a:t>Pakkauksen kierrätys: näkökulmia (yksilö/keskustelu tehtävä)</a:t>
            </a:r>
          </a:p>
          <a:p>
            <a:pPr marL="800100" lvl="1" indent="-342900">
              <a:buFont typeface="Arial" panose="020B0604020202020204" pitchFamily="34" charset="0"/>
              <a:buChar char="•"/>
            </a:pPr>
            <a:r>
              <a:rPr lang="fi-FI" sz="1200" dirty="0">
                <a:solidFill>
                  <a:schemeClr val="tx1"/>
                </a:solidFill>
              </a:rPr>
              <a:t>Pakkausten uudelleen käyttömahdollisuuksia kierrätyksen lisäksi</a:t>
            </a:r>
          </a:p>
          <a:p>
            <a:pPr marL="800100" lvl="1" indent="-342900">
              <a:buFont typeface="Arial" panose="020B0604020202020204" pitchFamily="34" charset="0"/>
              <a:buChar char="•"/>
            </a:pPr>
            <a:r>
              <a:rPr lang="fi-FI" sz="1200" dirty="0">
                <a:solidFill>
                  <a:schemeClr val="tx1"/>
                </a:solidFill>
              </a:rPr>
              <a:t>Mitä mahdollisuuksia pohdinta tehtävä? (yksilö-/ryhmätehtävä)</a:t>
            </a:r>
          </a:p>
          <a:p>
            <a:pPr marL="800100" lvl="1" indent="-342900">
              <a:buFont typeface="Arial" panose="020B0604020202020204" pitchFamily="34" charset="0"/>
              <a:buChar char="•"/>
            </a:pPr>
            <a:r>
              <a:rPr lang="fi-FI" sz="1200" dirty="0">
                <a:solidFill>
                  <a:schemeClr val="tx1"/>
                </a:solidFill>
              </a:rPr>
              <a:t>Suunnittelu: Kuinka pakkauksen suunnittelulla ja eri valinnoilla voidaan vaikuttaa kiertotalousajattelun toteutumiseen?</a:t>
            </a:r>
          </a:p>
          <a:p>
            <a:pPr marL="800100" lvl="1" indent="-342900">
              <a:buFont typeface="Arial" panose="020B0604020202020204" pitchFamily="34" charset="0"/>
              <a:buChar char="•"/>
            </a:pPr>
            <a:r>
              <a:rPr lang="fi-FI" sz="1200" dirty="0">
                <a:solidFill>
                  <a:schemeClr val="tx1"/>
                </a:solidFill>
              </a:rPr>
              <a:t>Kuitupakkauksen mahdollisuudet kiertotaloudessa? Learning cafe </a:t>
            </a:r>
          </a:p>
          <a:p>
            <a:pPr marL="342900" indent="-342900">
              <a:buFont typeface="Arial" panose="020B0604020202020204" pitchFamily="34" charset="0"/>
              <a:buChar char="•"/>
            </a:pPr>
            <a:endParaRPr lang="fi-FI" sz="1200" dirty="0">
              <a:solidFill>
                <a:schemeClr val="tx1"/>
              </a:solidFill>
            </a:endParaRPr>
          </a:p>
        </p:txBody>
      </p:sp>
      <p:sp>
        <p:nvSpPr>
          <p:cNvPr id="5" name="Footer Placeholder 4">
            <a:extLst>
              <a:ext uri="{FF2B5EF4-FFF2-40B4-BE49-F238E27FC236}">
                <a16:creationId xmlns:a16="http://schemas.microsoft.com/office/drawing/2014/main" id="{BE84626A-FB4A-4CAC-9802-E9802EEF3E80}"/>
              </a:ext>
            </a:extLst>
          </p:cNvPr>
          <p:cNvSpPr>
            <a:spLocks noGrp="1"/>
          </p:cNvSpPr>
          <p:nvPr>
            <p:ph type="ftr" sz="quarter" idx="11"/>
          </p:nvPr>
        </p:nvSpPr>
        <p:spPr/>
        <p:txBody>
          <a:bodyPr/>
          <a:lstStyle/>
          <a:p>
            <a:r>
              <a:rPr lang="fi-FI"/>
              <a:t>kiertotalousamk.fi</a:t>
            </a:r>
          </a:p>
        </p:txBody>
      </p:sp>
      <p:pic>
        <p:nvPicPr>
          <p:cNvPr id="34" name="Picture 33">
            <a:extLst>
              <a:ext uri="{FF2B5EF4-FFF2-40B4-BE49-F238E27FC236}">
                <a16:creationId xmlns:a16="http://schemas.microsoft.com/office/drawing/2014/main" id="{B472FA8E-17C4-4DF8-9EBE-476E917D34A7}"/>
              </a:ext>
            </a:extLst>
          </p:cNvPr>
          <p:cNvPicPr/>
          <p:nvPr/>
        </p:nvPicPr>
        <p:blipFill rotWithShape="1">
          <a:blip r:embed="rId7">
            <a:extLst>
              <a:ext uri="{28A0092B-C50C-407E-A947-70E740481C1C}">
                <a14:useLocalDpi xmlns:a14="http://schemas.microsoft.com/office/drawing/2010/main" val="0"/>
              </a:ext>
            </a:extLst>
          </a:blip>
          <a:srcRect l="26272" t="24040" r="20888" b="20900"/>
          <a:stretch/>
        </p:blipFill>
        <p:spPr bwMode="auto">
          <a:xfrm>
            <a:off x="7802293" y="300204"/>
            <a:ext cx="3795676" cy="4009556"/>
          </a:xfrm>
          <a:prstGeom prst="rect">
            <a:avLst/>
          </a:prstGeom>
          <a:noFill/>
          <a:ln>
            <a:noFill/>
          </a:ln>
          <a:extLst>
            <a:ext uri="{53640926-AAD7-44D8-BBD7-CCE9431645EC}">
              <a14:shadowObscured xmlns:a14="http://schemas.microsoft.com/office/drawing/2010/main"/>
            </a:ext>
          </a:extLst>
        </p:spPr>
      </p:pic>
      <p:pic>
        <p:nvPicPr>
          <p:cNvPr id="7" name="Picture 6">
            <a:hlinkClick r:id="rId8" action="ppaction://hlinksldjump"/>
            <a:extLst>
              <a:ext uri="{FF2B5EF4-FFF2-40B4-BE49-F238E27FC236}">
                <a16:creationId xmlns:a16="http://schemas.microsoft.com/office/drawing/2014/main" id="{FFE97B31-B8C7-4B77-8F29-DD517A98D66B}"/>
              </a:ext>
            </a:extLst>
          </p:cNvPr>
          <p:cNvPicPr>
            <a:picLocks noChangeAspect="1"/>
          </p:cNvPicPr>
          <p:nvPr/>
        </p:nvPicPr>
        <p:blipFill>
          <a:blip r:embed="rId9"/>
          <a:stretch>
            <a:fillRect/>
          </a:stretch>
        </p:blipFill>
        <p:spPr>
          <a:xfrm>
            <a:off x="11348360" y="191250"/>
            <a:ext cx="664522" cy="664522"/>
          </a:xfrm>
          <a:prstGeom prst="rect">
            <a:avLst/>
          </a:prstGeom>
        </p:spPr>
      </p:pic>
    </p:spTree>
    <p:extLst>
      <p:ext uri="{BB962C8B-B14F-4D97-AF65-F5344CB8AC3E}">
        <p14:creationId xmlns:p14="http://schemas.microsoft.com/office/powerpoint/2010/main" val="2992764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7F663-EF98-42B0-A81D-1D73552E4C28}"/>
              </a:ext>
            </a:extLst>
          </p:cNvPr>
          <p:cNvSpPr>
            <a:spLocks noGrp="1"/>
          </p:cNvSpPr>
          <p:nvPr>
            <p:ph type="title"/>
          </p:nvPr>
        </p:nvSpPr>
        <p:spPr/>
        <p:txBody>
          <a:bodyPr>
            <a:normAutofit/>
          </a:bodyPr>
          <a:lstStyle/>
          <a:p>
            <a:r>
              <a:rPr lang="fi-FI" dirty="0"/>
              <a:t>Tehtävät: Massan valmistus ja kuituraaka-aineet kierrossa</a:t>
            </a:r>
          </a:p>
        </p:txBody>
      </p:sp>
      <p:sp>
        <p:nvSpPr>
          <p:cNvPr id="6" name="Text Placeholder 5">
            <a:extLst>
              <a:ext uri="{FF2B5EF4-FFF2-40B4-BE49-F238E27FC236}">
                <a16:creationId xmlns:a16="http://schemas.microsoft.com/office/drawing/2014/main" id="{9D32D517-9E8B-4261-AC61-EAC48A763A5D}"/>
              </a:ext>
            </a:extLst>
          </p:cNvPr>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fi-FI" dirty="0"/>
              <a:t>Massanvalmistuksen sivuvirrat ja kierrot</a:t>
            </a:r>
          </a:p>
          <a:p>
            <a:pPr marL="342900" indent="-342900">
              <a:buFont typeface="Arial" panose="020B0604020202020204" pitchFamily="34" charset="0"/>
              <a:buChar char="•"/>
            </a:pPr>
            <a:r>
              <a:rPr lang="fi-FI" dirty="0"/>
              <a:t>Kuinka kauan kuitu voi kiertää? Miksi ensikuitua tarvitaan?</a:t>
            </a:r>
          </a:p>
          <a:p>
            <a:pPr marL="342900" indent="-342900">
              <a:buFont typeface="Arial" panose="020B0604020202020204" pitchFamily="34" charset="0"/>
              <a:buChar char="•"/>
            </a:pPr>
            <a:r>
              <a:rPr lang="fi-FI" dirty="0"/>
              <a:t>Kiertokuitu raaka-aineena: väittely</a:t>
            </a:r>
          </a:p>
          <a:p>
            <a:endParaRPr lang="fi-FI" dirty="0"/>
          </a:p>
        </p:txBody>
      </p:sp>
      <p:sp>
        <p:nvSpPr>
          <p:cNvPr id="4" name="Footer Placeholder 3">
            <a:extLst>
              <a:ext uri="{FF2B5EF4-FFF2-40B4-BE49-F238E27FC236}">
                <a16:creationId xmlns:a16="http://schemas.microsoft.com/office/drawing/2014/main" id="{9E7DF28C-DF0A-498F-86BA-45ABA3757AE2}"/>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73177A05-0043-4F6B-B5AE-8EB1D788F2FC}"/>
              </a:ext>
            </a:extLst>
          </p:cNvPr>
          <p:cNvPicPr>
            <a:picLocks noChangeAspect="1"/>
          </p:cNvPicPr>
          <p:nvPr/>
        </p:nvPicPr>
        <p:blipFill>
          <a:blip r:embed="rId3"/>
          <a:stretch>
            <a:fillRect/>
          </a:stretch>
        </p:blipFill>
        <p:spPr>
          <a:xfrm rot="10800000">
            <a:off x="10890210" y="234132"/>
            <a:ext cx="914479" cy="944962"/>
          </a:xfrm>
          <a:prstGeom prst="rect">
            <a:avLst/>
          </a:prstGeom>
        </p:spPr>
      </p:pic>
    </p:spTree>
    <p:extLst>
      <p:ext uri="{BB962C8B-B14F-4D97-AF65-F5344CB8AC3E}">
        <p14:creationId xmlns:p14="http://schemas.microsoft.com/office/powerpoint/2010/main" val="62175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ABA8C8-3D46-4DDF-B0E9-DAE643DB0B2F}"/>
              </a:ext>
            </a:extLst>
          </p:cNvPr>
          <p:cNvSpPr>
            <a:spLocks noGrp="1"/>
          </p:cNvSpPr>
          <p:nvPr>
            <p:ph type="title"/>
          </p:nvPr>
        </p:nvSpPr>
        <p:spPr>
          <a:xfrm>
            <a:off x="838199" y="365125"/>
            <a:ext cx="10773427" cy="1325563"/>
          </a:xfrm>
        </p:spPr>
        <p:txBody>
          <a:bodyPr>
            <a:normAutofit/>
          </a:bodyPr>
          <a:lstStyle/>
          <a:p>
            <a:r>
              <a:rPr lang="fi-FI" sz="4000" dirty="0"/>
              <a:t>Massanvalmistuksen sivuvirrat ja kierrot</a:t>
            </a:r>
          </a:p>
        </p:txBody>
      </p:sp>
      <p:sp>
        <p:nvSpPr>
          <p:cNvPr id="9" name="Content Placeholder 8">
            <a:extLst>
              <a:ext uri="{FF2B5EF4-FFF2-40B4-BE49-F238E27FC236}">
                <a16:creationId xmlns:a16="http://schemas.microsoft.com/office/drawing/2014/main" id="{CAC0537F-84C1-4FF1-91F5-084912A9220B}"/>
              </a:ext>
            </a:extLst>
          </p:cNvPr>
          <p:cNvSpPr>
            <a:spLocks noGrp="1"/>
          </p:cNvSpPr>
          <p:nvPr>
            <p:ph idx="1"/>
          </p:nvPr>
        </p:nvSpPr>
        <p:spPr>
          <a:xfrm>
            <a:off x="838200" y="3138121"/>
            <a:ext cx="10515600" cy="2352011"/>
          </a:xfrm>
        </p:spPr>
        <p:txBody>
          <a:bodyPr>
            <a:noAutofit/>
          </a:bodyPr>
          <a:lstStyle/>
          <a:p>
            <a:r>
              <a:rPr lang="fi-FI" sz="1400" dirty="0"/>
              <a:t>Mitä osia puusta saadaan hyödynnettyä ja mihin? Mitä muita kiertoon päätyviä sivuvirtoja tiedät? </a:t>
            </a:r>
            <a:r>
              <a:rPr lang="fi-FI" sz="1400" b="1" dirty="0">
                <a:solidFill>
                  <a:srgbClr val="7030A0"/>
                </a:solidFill>
              </a:rPr>
              <a:t>Mikä on mielestäsi parasta kussakin massan valmistusmenetelmässä kiertotalouden näkökulmasta?</a:t>
            </a:r>
          </a:p>
          <a:p>
            <a:r>
              <a:rPr lang="fi-FI" sz="1400" dirty="0"/>
              <a:t>Tässä tehtävässä on tarkoitus pohtia yksin tai ryhmässä perus massanvalmistusmenetelmien materiaalitehokkuutta ja sivuvirtoja. Materiaalista löytyy vastauksia ja lisäksi voidaan käyttää kirjallisuuslähteitä</a:t>
            </a:r>
          </a:p>
          <a:p>
            <a:r>
              <a:rPr lang="fi-FI" sz="1400" dirty="0"/>
              <a:t>Lisäksi voidaan pohtia/keskustella meneekö massa aina paperin/kartongin valmistukseen? Arvonluonti (kiertotalous on bisnes malli) (esim. kiertokuidun kohdalla, tuottaako joku muu loppukäyttökohde arvoa enemmän esim. rakennuksissa eristemateriaalina käytettävä ekovilla (LCA-näkökulma) –ei oikeita tai vääriä vastauksia</a:t>
            </a:r>
          </a:p>
          <a:p>
            <a:r>
              <a:rPr lang="fi-FI" sz="1400" dirty="0"/>
              <a:t>Oppimistavoitteena on ymmärtää eri massan valmistusmenetelmien resurssitehokkuutta (mitä hyödynnetään ja mitä ehkä ei) ja samalla miettiä kiertotalousajattelua eri näkökulmista. Vastuukysymykset ja toisaalta myös taloudelliset ja ekologiset kysymykset voidaan nostaa keskusteluun.  Opiskelijan omat näkemykset otetaan tarkastellussa huomioon.</a:t>
            </a:r>
          </a:p>
        </p:txBody>
      </p:sp>
      <p:sp>
        <p:nvSpPr>
          <p:cNvPr id="4" name="Footer Placeholder 3">
            <a:extLst>
              <a:ext uri="{FF2B5EF4-FFF2-40B4-BE49-F238E27FC236}">
                <a16:creationId xmlns:a16="http://schemas.microsoft.com/office/drawing/2014/main" id="{7EB4695D-D0FD-45AF-94D1-6A2980A23C8B}"/>
              </a:ext>
            </a:extLst>
          </p:cNvPr>
          <p:cNvSpPr>
            <a:spLocks noGrp="1"/>
          </p:cNvSpPr>
          <p:nvPr>
            <p:ph type="ftr" sz="quarter" idx="11"/>
          </p:nvPr>
        </p:nvSpPr>
        <p:spPr/>
        <p:txBody>
          <a:bodyPr/>
          <a:lstStyle/>
          <a:p>
            <a:r>
              <a:rPr lang="fi-FI"/>
              <a:t>kiertotalousamk.fi</a:t>
            </a:r>
          </a:p>
        </p:txBody>
      </p:sp>
      <p:pic>
        <p:nvPicPr>
          <p:cNvPr id="5" name="Graphic 4" descr="Factory">
            <a:extLst>
              <a:ext uri="{FF2B5EF4-FFF2-40B4-BE49-F238E27FC236}">
                <a16:creationId xmlns:a16="http://schemas.microsoft.com/office/drawing/2014/main" id="{42E9C481-65D7-45CE-A94A-3F9CC27888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101559"/>
            <a:ext cx="1901557" cy="1901557"/>
          </a:xfrm>
          <a:prstGeom prst="rect">
            <a:avLst/>
          </a:prstGeom>
        </p:spPr>
      </p:pic>
      <p:pic>
        <p:nvPicPr>
          <p:cNvPr id="6" name="Graphic 5" descr="Factory">
            <a:extLst>
              <a:ext uri="{FF2B5EF4-FFF2-40B4-BE49-F238E27FC236}">
                <a16:creationId xmlns:a16="http://schemas.microsoft.com/office/drawing/2014/main" id="{02B3BA72-6CBC-499C-9548-5A3C4A1BE0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5804" y="1101559"/>
            <a:ext cx="1901557" cy="1901557"/>
          </a:xfrm>
          <a:prstGeom prst="rect">
            <a:avLst/>
          </a:prstGeom>
        </p:spPr>
      </p:pic>
      <p:pic>
        <p:nvPicPr>
          <p:cNvPr id="7" name="Graphic 6" descr="Factory">
            <a:extLst>
              <a:ext uri="{FF2B5EF4-FFF2-40B4-BE49-F238E27FC236}">
                <a16:creationId xmlns:a16="http://schemas.microsoft.com/office/drawing/2014/main" id="{32D086B9-B319-4190-B460-E1EAF6FE1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3408" y="1101559"/>
            <a:ext cx="1901557" cy="1901557"/>
          </a:xfrm>
          <a:prstGeom prst="rect">
            <a:avLst/>
          </a:prstGeom>
        </p:spPr>
      </p:pic>
      <p:sp>
        <p:nvSpPr>
          <p:cNvPr id="10" name="TextBox 9">
            <a:extLst>
              <a:ext uri="{FF2B5EF4-FFF2-40B4-BE49-F238E27FC236}">
                <a16:creationId xmlns:a16="http://schemas.microsoft.com/office/drawing/2014/main" id="{BA862704-EA04-46F0-A21D-F7804DD17B0D}"/>
              </a:ext>
            </a:extLst>
          </p:cNvPr>
          <p:cNvSpPr txBox="1"/>
          <p:nvPr/>
        </p:nvSpPr>
        <p:spPr>
          <a:xfrm>
            <a:off x="1093783" y="2804750"/>
            <a:ext cx="2588869" cy="369332"/>
          </a:xfrm>
          <a:prstGeom prst="rect">
            <a:avLst/>
          </a:prstGeom>
          <a:noFill/>
        </p:spPr>
        <p:txBody>
          <a:bodyPr wrap="square" rtlCol="0">
            <a:spAutoFit/>
          </a:bodyPr>
          <a:lstStyle/>
          <a:p>
            <a:r>
              <a:rPr lang="fi-FI" dirty="0"/>
              <a:t>Kemiallinen massa</a:t>
            </a:r>
          </a:p>
        </p:txBody>
      </p:sp>
      <p:sp>
        <p:nvSpPr>
          <p:cNvPr id="11" name="TextBox 10">
            <a:extLst>
              <a:ext uri="{FF2B5EF4-FFF2-40B4-BE49-F238E27FC236}">
                <a16:creationId xmlns:a16="http://schemas.microsoft.com/office/drawing/2014/main" id="{7159CEC6-2D88-4213-85C8-9E9EA354B35D}"/>
              </a:ext>
            </a:extLst>
          </p:cNvPr>
          <p:cNvSpPr txBox="1"/>
          <p:nvPr/>
        </p:nvSpPr>
        <p:spPr>
          <a:xfrm>
            <a:off x="5241387" y="2804750"/>
            <a:ext cx="2111391" cy="369332"/>
          </a:xfrm>
          <a:prstGeom prst="rect">
            <a:avLst/>
          </a:prstGeom>
          <a:noFill/>
        </p:spPr>
        <p:txBody>
          <a:bodyPr wrap="square" rtlCol="0">
            <a:spAutoFit/>
          </a:bodyPr>
          <a:lstStyle/>
          <a:p>
            <a:r>
              <a:rPr lang="fi-FI" dirty="0"/>
              <a:t>Mekaaninen massa</a:t>
            </a:r>
          </a:p>
        </p:txBody>
      </p:sp>
      <p:sp>
        <p:nvSpPr>
          <p:cNvPr id="12" name="TextBox 11">
            <a:extLst>
              <a:ext uri="{FF2B5EF4-FFF2-40B4-BE49-F238E27FC236}">
                <a16:creationId xmlns:a16="http://schemas.microsoft.com/office/drawing/2014/main" id="{84E5FB73-CD91-483D-8A96-927930695F71}"/>
              </a:ext>
            </a:extLst>
          </p:cNvPr>
          <p:cNvSpPr txBox="1"/>
          <p:nvPr/>
        </p:nvSpPr>
        <p:spPr>
          <a:xfrm>
            <a:off x="9352301" y="2838761"/>
            <a:ext cx="1901557" cy="369332"/>
          </a:xfrm>
          <a:prstGeom prst="rect">
            <a:avLst/>
          </a:prstGeom>
          <a:noFill/>
        </p:spPr>
        <p:txBody>
          <a:bodyPr wrap="square" rtlCol="0">
            <a:spAutoFit/>
          </a:bodyPr>
          <a:lstStyle/>
          <a:p>
            <a:r>
              <a:rPr lang="fi-FI" dirty="0"/>
              <a:t>Kiertokuitu massa</a:t>
            </a:r>
          </a:p>
        </p:txBody>
      </p:sp>
      <p:sp>
        <p:nvSpPr>
          <p:cNvPr id="13" name="Oval 12">
            <a:extLst>
              <a:ext uri="{FF2B5EF4-FFF2-40B4-BE49-F238E27FC236}">
                <a16:creationId xmlns:a16="http://schemas.microsoft.com/office/drawing/2014/main" id="{3766448A-5E7B-4C10-88BD-0B166428CCD0}"/>
              </a:ext>
            </a:extLst>
          </p:cNvPr>
          <p:cNvSpPr/>
          <p:nvPr/>
        </p:nvSpPr>
        <p:spPr>
          <a:xfrm>
            <a:off x="2334382" y="1264804"/>
            <a:ext cx="1197958" cy="1057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n. 50 %</a:t>
            </a:r>
          </a:p>
        </p:txBody>
      </p:sp>
      <p:sp>
        <p:nvSpPr>
          <p:cNvPr id="14" name="Oval 13">
            <a:extLst>
              <a:ext uri="{FF2B5EF4-FFF2-40B4-BE49-F238E27FC236}">
                <a16:creationId xmlns:a16="http://schemas.microsoft.com/office/drawing/2014/main" id="{187EF36B-A89D-49CD-98D0-FDBE87C18BFB}"/>
              </a:ext>
            </a:extLst>
          </p:cNvPr>
          <p:cNvSpPr/>
          <p:nvPr/>
        </p:nvSpPr>
        <p:spPr>
          <a:xfrm>
            <a:off x="6326183" y="1198986"/>
            <a:ext cx="1214485" cy="1064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n. 95-98 %</a:t>
            </a:r>
          </a:p>
        </p:txBody>
      </p:sp>
      <p:sp>
        <p:nvSpPr>
          <p:cNvPr id="15" name="Oval 14">
            <a:extLst>
              <a:ext uri="{FF2B5EF4-FFF2-40B4-BE49-F238E27FC236}">
                <a16:creationId xmlns:a16="http://schemas.microsoft.com/office/drawing/2014/main" id="{59B87F70-C7E7-448C-A277-D073A3733F9E}"/>
              </a:ext>
            </a:extLst>
          </p:cNvPr>
          <p:cNvSpPr/>
          <p:nvPr/>
        </p:nvSpPr>
        <p:spPr>
          <a:xfrm>
            <a:off x="10398872" y="1135764"/>
            <a:ext cx="1212754" cy="1057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 %</a:t>
            </a:r>
          </a:p>
        </p:txBody>
      </p:sp>
      <p:sp>
        <p:nvSpPr>
          <p:cNvPr id="17" name="TextBox 16">
            <a:extLst>
              <a:ext uri="{FF2B5EF4-FFF2-40B4-BE49-F238E27FC236}">
                <a16:creationId xmlns:a16="http://schemas.microsoft.com/office/drawing/2014/main" id="{1D1F6514-7EB6-44D3-B36B-7C4AA2EC5555}"/>
              </a:ext>
            </a:extLst>
          </p:cNvPr>
          <p:cNvSpPr txBox="1"/>
          <p:nvPr/>
        </p:nvSpPr>
        <p:spPr>
          <a:xfrm>
            <a:off x="11204530" y="255026"/>
            <a:ext cx="814192"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3529115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ABA8C8-3D46-4DDF-B0E9-DAE643DB0B2F}"/>
              </a:ext>
            </a:extLst>
          </p:cNvPr>
          <p:cNvSpPr>
            <a:spLocks noGrp="1"/>
          </p:cNvSpPr>
          <p:nvPr>
            <p:ph type="title"/>
          </p:nvPr>
        </p:nvSpPr>
        <p:spPr/>
        <p:txBody>
          <a:bodyPr>
            <a:normAutofit/>
          </a:bodyPr>
          <a:lstStyle/>
          <a:p>
            <a:r>
              <a:rPr lang="fi-FI" sz="2000" dirty="0"/>
              <a:t>Mitä osia puusta saadaan hyödynnettyä ja mihin? Mitä muita kiertoon päätyviä sivuvirtoja tiedät? </a:t>
            </a:r>
            <a:r>
              <a:rPr lang="fi-FI" sz="2000" b="1" dirty="0">
                <a:solidFill>
                  <a:srgbClr val="7030A0"/>
                </a:solidFill>
              </a:rPr>
              <a:t>Mikä on mielestäsi parasta kussakin massan valmistusmenetelmässä kiertotalouden näkökulmasta?</a:t>
            </a:r>
            <a:br>
              <a:rPr lang="fi-FI" sz="2000" dirty="0"/>
            </a:br>
            <a:endParaRPr lang="fi-FI" sz="2000" dirty="0"/>
          </a:p>
        </p:txBody>
      </p:sp>
      <p:sp>
        <p:nvSpPr>
          <p:cNvPr id="4" name="Footer Placeholder 3">
            <a:extLst>
              <a:ext uri="{FF2B5EF4-FFF2-40B4-BE49-F238E27FC236}">
                <a16:creationId xmlns:a16="http://schemas.microsoft.com/office/drawing/2014/main" id="{7EB4695D-D0FD-45AF-94D1-6A2980A23C8B}"/>
              </a:ext>
            </a:extLst>
          </p:cNvPr>
          <p:cNvSpPr>
            <a:spLocks noGrp="1"/>
          </p:cNvSpPr>
          <p:nvPr>
            <p:ph type="ftr" sz="quarter" idx="11"/>
          </p:nvPr>
        </p:nvSpPr>
        <p:spPr/>
        <p:txBody>
          <a:bodyPr/>
          <a:lstStyle/>
          <a:p>
            <a:r>
              <a:rPr lang="fi-FI" dirty="0"/>
              <a:t>kiertotalousamk.fi</a:t>
            </a:r>
          </a:p>
        </p:txBody>
      </p:sp>
      <p:pic>
        <p:nvPicPr>
          <p:cNvPr id="5" name="Graphic 4" descr="Factory">
            <a:extLst>
              <a:ext uri="{FF2B5EF4-FFF2-40B4-BE49-F238E27FC236}">
                <a16:creationId xmlns:a16="http://schemas.microsoft.com/office/drawing/2014/main" id="{42E9C481-65D7-45CE-A94A-3F9CC27888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089033"/>
            <a:ext cx="1901557" cy="1901557"/>
          </a:xfrm>
          <a:prstGeom prst="rect">
            <a:avLst/>
          </a:prstGeom>
        </p:spPr>
      </p:pic>
      <p:pic>
        <p:nvPicPr>
          <p:cNvPr id="6" name="Graphic 5" descr="Factory">
            <a:extLst>
              <a:ext uri="{FF2B5EF4-FFF2-40B4-BE49-F238E27FC236}">
                <a16:creationId xmlns:a16="http://schemas.microsoft.com/office/drawing/2014/main" id="{02B3BA72-6CBC-499C-9548-5A3C4A1BE0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5804" y="1089033"/>
            <a:ext cx="1901557" cy="1901557"/>
          </a:xfrm>
          <a:prstGeom prst="rect">
            <a:avLst/>
          </a:prstGeom>
        </p:spPr>
      </p:pic>
      <p:pic>
        <p:nvPicPr>
          <p:cNvPr id="7" name="Graphic 6" descr="Factory">
            <a:extLst>
              <a:ext uri="{FF2B5EF4-FFF2-40B4-BE49-F238E27FC236}">
                <a16:creationId xmlns:a16="http://schemas.microsoft.com/office/drawing/2014/main" id="{32D086B9-B319-4190-B460-E1EAF6FE1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3408" y="1089033"/>
            <a:ext cx="1901557" cy="1901557"/>
          </a:xfrm>
          <a:prstGeom prst="rect">
            <a:avLst/>
          </a:prstGeom>
        </p:spPr>
      </p:pic>
      <p:sp>
        <p:nvSpPr>
          <p:cNvPr id="10" name="TextBox 9">
            <a:extLst>
              <a:ext uri="{FF2B5EF4-FFF2-40B4-BE49-F238E27FC236}">
                <a16:creationId xmlns:a16="http://schemas.microsoft.com/office/drawing/2014/main" id="{BA862704-EA04-46F0-A21D-F7804DD17B0D}"/>
              </a:ext>
            </a:extLst>
          </p:cNvPr>
          <p:cNvSpPr txBox="1"/>
          <p:nvPr/>
        </p:nvSpPr>
        <p:spPr>
          <a:xfrm>
            <a:off x="1093783" y="2654438"/>
            <a:ext cx="2944817" cy="4524315"/>
          </a:xfrm>
          <a:prstGeom prst="rect">
            <a:avLst/>
          </a:prstGeom>
          <a:noFill/>
        </p:spPr>
        <p:txBody>
          <a:bodyPr wrap="square" rtlCol="0">
            <a:spAutoFit/>
          </a:bodyPr>
          <a:lstStyle/>
          <a:p>
            <a:r>
              <a:rPr lang="fi-FI" dirty="0"/>
              <a:t>Kemiallinen massa</a:t>
            </a:r>
          </a:p>
          <a:p>
            <a:r>
              <a:rPr lang="fi-FI" dirty="0"/>
              <a:t>-</a:t>
            </a:r>
          </a:p>
          <a:p>
            <a:r>
              <a:rPr lang="fi-FI" dirty="0"/>
              <a:t>-</a:t>
            </a:r>
          </a:p>
          <a:p>
            <a:r>
              <a:rPr lang="fi-FI" dirty="0"/>
              <a:t>-</a:t>
            </a:r>
          </a:p>
          <a:p>
            <a:r>
              <a:rPr lang="fi-FI" dirty="0"/>
              <a:t>-</a:t>
            </a:r>
          </a:p>
          <a:p>
            <a:r>
              <a:rPr lang="fi-FI" dirty="0"/>
              <a:t>-</a:t>
            </a:r>
          </a:p>
          <a:p>
            <a:r>
              <a:rPr lang="fi-FI" dirty="0"/>
              <a:t>-</a:t>
            </a:r>
          </a:p>
          <a:p>
            <a:r>
              <a:rPr lang="fi-FI" dirty="0"/>
              <a:t>-</a:t>
            </a:r>
          </a:p>
          <a:p>
            <a:r>
              <a:rPr lang="fi-FI" dirty="0"/>
              <a:t>Parasta kiertotalouden näkökulmasta on…..</a:t>
            </a:r>
          </a:p>
          <a:p>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
        <p:nvSpPr>
          <p:cNvPr id="11" name="TextBox 10">
            <a:extLst>
              <a:ext uri="{FF2B5EF4-FFF2-40B4-BE49-F238E27FC236}">
                <a16:creationId xmlns:a16="http://schemas.microsoft.com/office/drawing/2014/main" id="{7159CEC6-2D88-4213-85C8-9E9EA354B35D}"/>
              </a:ext>
            </a:extLst>
          </p:cNvPr>
          <p:cNvSpPr txBox="1"/>
          <p:nvPr/>
        </p:nvSpPr>
        <p:spPr>
          <a:xfrm>
            <a:off x="5241387" y="2654438"/>
            <a:ext cx="2593178" cy="2862322"/>
          </a:xfrm>
          <a:prstGeom prst="rect">
            <a:avLst/>
          </a:prstGeom>
          <a:noFill/>
        </p:spPr>
        <p:txBody>
          <a:bodyPr wrap="square" rtlCol="0">
            <a:spAutoFit/>
          </a:bodyPr>
          <a:lstStyle/>
          <a:p>
            <a:r>
              <a:rPr lang="fi-FI" dirty="0"/>
              <a:t>Mekaaninen massa</a:t>
            </a:r>
          </a:p>
          <a:p>
            <a:r>
              <a:rPr lang="fi-FI" dirty="0"/>
              <a:t>-</a:t>
            </a:r>
          </a:p>
          <a:p>
            <a:r>
              <a:rPr lang="fi-FI" dirty="0"/>
              <a:t>-</a:t>
            </a:r>
          </a:p>
          <a:p>
            <a:r>
              <a:rPr lang="fi-FI" dirty="0"/>
              <a:t>-</a:t>
            </a:r>
          </a:p>
          <a:p>
            <a:r>
              <a:rPr lang="fi-FI" dirty="0"/>
              <a:t>-</a:t>
            </a:r>
          </a:p>
          <a:p>
            <a:r>
              <a:rPr lang="fi-FI" dirty="0"/>
              <a:t>-</a:t>
            </a:r>
          </a:p>
          <a:p>
            <a:r>
              <a:rPr lang="fi-FI" dirty="0"/>
              <a:t>-</a:t>
            </a:r>
          </a:p>
          <a:p>
            <a:r>
              <a:rPr lang="fi-FI" dirty="0"/>
              <a:t>-</a:t>
            </a:r>
          </a:p>
          <a:p>
            <a:r>
              <a:rPr lang="fi-FI" dirty="0"/>
              <a:t>Parasta kiertotalouden näkökulmasta on…</a:t>
            </a:r>
          </a:p>
        </p:txBody>
      </p:sp>
      <p:sp>
        <p:nvSpPr>
          <p:cNvPr id="12" name="TextBox 11">
            <a:extLst>
              <a:ext uri="{FF2B5EF4-FFF2-40B4-BE49-F238E27FC236}">
                <a16:creationId xmlns:a16="http://schemas.microsoft.com/office/drawing/2014/main" id="{84E5FB73-CD91-483D-8A96-927930695F71}"/>
              </a:ext>
            </a:extLst>
          </p:cNvPr>
          <p:cNvSpPr txBox="1"/>
          <p:nvPr/>
        </p:nvSpPr>
        <p:spPr>
          <a:xfrm>
            <a:off x="9352301" y="2688449"/>
            <a:ext cx="2593178" cy="2862322"/>
          </a:xfrm>
          <a:prstGeom prst="rect">
            <a:avLst/>
          </a:prstGeom>
          <a:noFill/>
        </p:spPr>
        <p:txBody>
          <a:bodyPr wrap="square" rtlCol="0">
            <a:spAutoFit/>
          </a:bodyPr>
          <a:lstStyle/>
          <a:p>
            <a:r>
              <a:rPr lang="fi-FI" dirty="0"/>
              <a:t>Kiertokuitu massa</a:t>
            </a:r>
          </a:p>
          <a:p>
            <a:r>
              <a:rPr lang="fi-FI" dirty="0"/>
              <a:t>-</a:t>
            </a:r>
          </a:p>
          <a:p>
            <a:r>
              <a:rPr lang="fi-FI" dirty="0"/>
              <a:t>-</a:t>
            </a:r>
          </a:p>
          <a:p>
            <a:r>
              <a:rPr lang="fi-FI" dirty="0"/>
              <a:t>-</a:t>
            </a:r>
          </a:p>
          <a:p>
            <a:r>
              <a:rPr lang="fi-FI" dirty="0"/>
              <a:t>-</a:t>
            </a:r>
          </a:p>
          <a:p>
            <a:r>
              <a:rPr lang="fi-FI" dirty="0"/>
              <a:t>-</a:t>
            </a:r>
          </a:p>
          <a:p>
            <a:r>
              <a:rPr lang="fi-FI" dirty="0"/>
              <a:t>-</a:t>
            </a:r>
          </a:p>
          <a:p>
            <a:r>
              <a:rPr lang="fi-FI" dirty="0"/>
              <a:t>-</a:t>
            </a:r>
          </a:p>
          <a:p>
            <a:r>
              <a:rPr lang="fi-FI" dirty="0"/>
              <a:t>Parasta kiertotalouden näkökulmasta on…</a:t>
            </a:r>
          </a:p>
        </p:txBody>
      </p:sp>
      <p:sp>
        <p:nvSpPr>
          <p:cNvPr id="13" name="Oval 12">
            <a:extLst>
              <a:ext uri="{FF2B5EF4-FFF2-40B4-BE49-F238E27FC236}">
                <a16:creationId xmlns:a16="http://schemas.microsoft.com/office/drawing/2014/main" id="{39F276A8-65BB-424D-862D-C64DD49A2274}"/>
              </a:ext>
            </a:extLst>
          </p:cNvPr>
          <p:cNvSpPr/>
          <p:nvPr/>
        </p:nvSpPr>
        <p:spPr>
          <a:xfrm>
            <a:off x="2334382" y="1252278"/>
            <a:ext cx="1197958" cy="1057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n. 50 %</a:t>
            </a:r>
          </a:p>
        </p:txBody>
      </p:sp>
      <p:sp>
        <p:nvSpPr>
          <p:cNvPr id="14" name="Oval 13">
            <a:extLst>
              <a:ext uri="{FF2B5EF4-FFF2-40B4-BE49-F238E27FC236}">
                <a16:creationId xmlns:a16="http://schemas.microsoft.com/office/drawing/2014/main" id="{41E7670D-6850-4282-86AF-28E577509A06}"/>
              </a:ext>
            </a:extLst>
          </p:cNvPr>
          <p:cNvSpPr/>
          <p:nvPr/>
        </p:nvSpPr>
        <p:spPr>
          <a:xfrm>
            <a:off x="6326183" y="1186460"/>
            <a:ext cx="1214485" cy="1064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n. 95-98 %</a:t>
            </a:r>
          </a:p>
        </p:txBody>
      </p:sp>
      <p:sp>
        <p:nvSpPr>
          <p:cNvPr id="15" name="Oval 14">
            <a:extLst>
              <a:ext uri="{FF2B5EF4-FFF2-40B4-BE49-F238E27FC236}">
                <a16:creationId xmlns:a16="http://schemas.microsoft.com/office/drawing/2014/main" id="{6070E111-26D1-49FF-B984-505ACB94961C}"/>
              </a:ext>
            </a:extLst>
          </p:cNvPr>
          <p:cNvSpPr/>
          <p:nvPr/>
        </p:nvSpPr>
        <p:spPr>
          <a:xfrm>
            <a:off x="10398872" y="1123238"/>
            <a:ext cx="1212754" cy="1057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Saanto ? %</a:t>
            </a:r>
          </a:p>
        </p:txBody>
      </p:sp>
      <p:sp>
        <p:nvSpPr>
          <p:cNvPr id="16" name="TextBox 15">
            <a:extLst>
              <a:ext uri="{FF2B5EF4-FFF2-40B4-BE49-F238E27FC236}">
                <a16:creationId xmlns:a16="http://schemas.microsoft.com/office/drawing/2014/main" id="{D2F2ADF5-D244-42DA-B92D-7368228E3519}"/>
              </a:ext>
            </a:extLst>
          </p:cNvPr>
          <p:cNvSpPr txBox="1"/>
          <p:nvPr/>
        </p:nvSpPr>
        <p:spPr>
          <a:xfrm>
            <a:off x="11204530" y="255026"/>
            <a:ext cx="814192" cy="369332"/>
          </a:xfrm>
          <a:prstGeom prst="rect">
            <a:avLst/>
          </a:prstGeom>
          <a:noFill/>
        </p:spPr>
        <p:txBody>
          <a:bodyPr wrap="square" rtlCol="0">
            <a:spAutoFit/>
          </a:bodyPr>
          <a:lstStyle/>
          <a:p>
            <a:r>
              <a:rPr lang="fi-FI" dirty="0"/>
              <a:t>2(2)</a:t>
            </a:r>
          </a:p>
        </p:txBody>
      </p:sp>
    </p:spTree>
    <p:extLst>
      <p:ext uri="{BB962C8B-B14F-4D97-AF65-F5344CB8AC3E}">
        <p14:creationId xmlns:p14="http://schemas.microsoft.com/office/powerpoint/2010/main" val="2751728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643D68-3EA5-4F64-AF74-D6DB2328CF82}"/>
              </a:ext>
            </a:extLst>
          </p:cNvPr>
          <p:cNvSpPr>
            <a:spLocks noGrp="1"/>
          </p:cNvSpPr>
          <p:nvPr>
            <p:ph type="title"/>
          </p:nvPr>
        </p:nvSpPr>
        <p:spPr/>
        <p:txBody>
          <a:bodyPr>
            <a:normAutofit fontScale="90000"/>
          </a:bodyPr>
          <a:lstStyle/>
          <a:p>
            <a:r>
              <a:rPr lang="fi-FI" dirty="0"/>
              <a:t>Kuinka kauan kuitu voi kiertää? Miksi ensikuitua tarvitaan?</a:t>
            </a:r>
            <a:br>
              <a:rPr lang="fi-FI" dirty="0"/>
            </a:br>
            <a:endParaRPr lang="fi-FI" dirty="0"/>
          </a:p>
        </p:txBody>
      </p:sp>
      <p:sp>
        <p:nvSpPr>
          <p:cNvPr id="6" name="Content Placeholder 5">
            <a:extLst>
              <a:ext uri="{FF2B5EF4-FFF2-40B4-BE49-F238E27FC236}">
                <a16:creationId xmlns:a16="http://schemas.microsoft.com/office/drawing/2014/main" id="{5D61376E-9563-41F2-BC3D-BFFD3C29DBCE}"/>
              </a:ext>
            </a:extLst>
          </p:cNvPr>
          <p:cNvSpPr>
            <a:spLocks noGrp="1"/>
          </p:cNvSpPr>
          <p:nvPr>
            <p:ph idx="1"/>
          </p:nvPr>
        </p:nvSpPr>
        <p:spPr>
          <a:xfrm>
            <a:off x="838200" y="1511864"/>
            <a:ext cx="10515600" cy="3962009"/>
          </a:xfrm>
        </p:spPr>
        <p:txBody>
          <a:bodyPr>
            <a:normAutofit fontScale="55000" lnSpcReduction="20000"/>
          </a:bodyPr>
          <a:lstStyle/>
          <a:p>
            <a:r>
              <a:rPr lang="fi-FI" dirty="0"/>
              <a:t>Onko eroja Suomen ja muun maailman välillä? Puhutaan metsäperäisistä kierroista, mutta miksi myös non-</a:t>
            </a:r>
            <a:r>
              <a:rPr lang="fi-FI" dirty="0" err="1"/>
              <a:t>wood</a:t>
            </a:r>
            <a:r>
              <a:rPr lang="fi-FI" dirty="0"/>
              <a:t> on mainittu raaka-aineissa? Pohdi puukuidun tulevaisuutta paperin ja kartongin valmistuksen raaka-aineena. Löydätkö  kiertotalouden näkökulmasta argumentteja puolesta ja vastaan?</a:t>
            </a:r>
          </a:p>
          <a:p>
            <a:r>
              <a:rPr lang="fi-FI" dirty="0"/>
              <a:t>Mitä haasteita ja mahdollisuuksia kuidun kierto aiheuttaa ja mahdollistaa pakkausten näkökulmasta (esim. käyttökohteet) tulevaisuuden skenaariot?</a:t>
            </a:r>
          </a:p>
          <a:p>
            <a:r>
              <a:rPr lang="fi-FI" dirty="0"/>
              <a:t>Haasteisiin voidaan luetella esim.</a:t>
            </a:r>
          </a:p>
          <a:p>
            <a:pPr lvl="1"/>
            <a:r>
              <a:rPr lang="fi-FI" sz="2500" dirty="0"/>
              <a:t>Kiertokuidun puhtaus/likaisuus asettaa rajoitteita (esim. elintarvikepakkaaminen, kontaktimateriaalit), keräyskuidun saatavuus vs. ensikuidun saatavuus, laatu, hinta, kierrätysjärjestelmät….</a:t>
            </a:r>
          </a:p>
          <a:p>
            <a:r>
              <a:rPr lang="fi-FI" dirty="0"/>
              <a:t>Mahdollisuuksiin voidaan luetella esim.</a:t>
            </a:r>
          </a:p>
          <a:p>
            <a:pPr lvl="1"/>
            <a:r>
              <a:rPr lang="fi-FI" sz="2500" dirty="0"/>
              <a:t>Neitseellistä raaka-ainetta voidaan käyttää korkeamman jalostusasteen tuotteisiin, jätettä syntyy vähemmän, resurssi viisaus/tehokkuus….</a:t>
            </a:r>
          </a:p>
          <a:p>
            <a:r>
              <a:rPr lang="fi-FI" dirty="0"/>
              <a:t>Voitte esimerkiksi käyttää yksilötehtävänä ensin seuraavan dian pohjaa jonka jälkeen muodostaa pienryhmiä (3-5 hlö) keskustelemaan aiheesta ja tekemään oman yhteenvedon. Tämän jälkeen voitte vielä halutessanne käydä ryhmittäin nousevat tärkeimmät asiat ja tehdä niistä koko ryhmän yhteenvedon.</a:t>
            </a:r>
          </a:p>
          <a:p>
            <a:r>
              <a:rPr lang="fi-FI" dirty="0"/>
              <a:t>Oppimistavoitteena on ymmärtää puukuidun rajattomat ja rajalliset mahdollisuudet, toisaalta myös avata näkökulmia kiertotalouden ja uusien liiketoimintamallien kehittymisen suhteen. Onko järkevämpi tulevaisuudessa käyttää puukuitu johonkin muuhun kuin paperin valmistukseen? Mistä paperia valmistetaan? Vai valmistetaanko sitä tulevaisuudessa? </a:t>
            </a:r>
          </a:p>
          <a:p>
            <a:endParaRPr lang="fi-FI" dirty="0"/>
          </a:p>
          <a:p>
            <a:endParaRPr lang="fi-FI" dirty="0"/>
          </a:p>
        </p:txBody>
      </p:sp>
      <p:sp>
        <p:nvSpPr>
          <p:cNvPr id="4" name="Footer Placeholder 3">
            <a:extLst>
              <a:ext uri="{FF2B5EF4-FFF2-40B4-BE49-F238E27FC236}">
                <a16:creationId xmlns:a16="http://schemas.microsoft.com/office/drawing/2014/main" id="{57E6D093-8821-4528-87E8-F8CAC328FEE8}"/>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10828434-4839-4158-A9F3-260548AA627C}"/>
              </a:ext>
            </a:extLst>
          </p:cNvPr>
          <p:cNvSpPr txBox="1"/>
          <p:nvPr/>
        </p:nvSpPr>
        <p:spPr>
          <a:xfrm>
            <a:off x="11204530" y="255026"/>
            <a:ext cx="814192"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335455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llout: Right Arrow 12">
            <a:extLst>
              <a:ext uri="{FF2B5EF4-FFF2-40B4-BE49-F238E27FC236}">
                <a16:creationId xmlns:a16="http://schemas.microsoft.com/office/drawing/2014/main" id="{69C1922A-645D-4A00-A32A-C365082790BF}"/>
              </a:ext>
            </a:extLst>
          </p:cNvPr>
          <p:cNvSpPr/>
          <p:nvPr/>
        </p:nvSpPr>
        <p:spPr>
          <a:xfrm flipH="1">
            <a:off x="5792858" y="1812591"/>
            <a:ext cx="4894288" cy="3829987"/>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Callout: Right Arrow 11">
            <a:extLst>
              <a:ext uri="{FF2B5EF4-FFF2-40B4-BE49-F238E27FC236}">
                <a16:creationId xmlns:a16="http://schemas.microsoft.com/office/drawing/2014/main" id="{AC9FB20C-6FD6-4E43-9179-D090D4289346}"/>
              </a:ext>
            </a:extLst>
          </p:cNvPr>
          <p:cNvSpPr/>
          <p:nvPr/>
        </p:nvSpPr>
        <p:spPr>
          <a:xfrm>
            <a:off x="1772352" y="845921"/>
            <a:ext cx="4894288" cy="3829987"/>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1" name="Kuva 48" descr="Nuoliympyrä">
            <a:extLst>
              <a:ext uri="{FF2B5EF4-FFF2-40B4-BE49-F238E27FC236}">
                <a16:creationId xmlns:a16="http://schemas.microsoft.com/office/drawing/2014/main" id="{C81A4817-89E7-4A81-A63A-7371375230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0492" y="-335456"/>
            <a:ext cx="2311313" cy="2311313"/>
          </a:xfrm>
          <a:prstGeom prst="rect">
            <a:avLst/>
          </a:prstGeom>
        </p:spPr>
      </p:pic>
      <p:sp>
        <p:nvSpPr>
          <p:cNvPr id="4" name="Footer Placeholder 3">
            <a:extLst>
              <a:ext uri="{FF2B5EF4-FFF2-40B4-BE49-F238E27FC236}">
                <a16:creationId xmlns:a16="http://schemas.microsoft.com/office/drawing/2014/main" id="{611CC54F-F90F-4AC9-904B-F5C980EF06ED}"/>
              </a:ext>
            </a:extLst>
          </p:cNvPr>
          <p:cNvSpPr>
            <a:spLocks noGrp="1"/>
          </p:cNvSpPr>
          <p:nvPr>
            <p:ph type="ftr" sz="quarter" idx="11"/>
          </p:nvPr>
        </p:nvSpPr>
        <p:spPr/>
        <p:txBody>
          <a:bodyPr/>
          <a:lstStyle/>
          <a:p>
            <a:r>
              <a:rPr lang="fi-FI"/>
              <a:t>kiertotalousamk.fi</a:t>
            </a:r>
          </a:p>
        </p:txBody>
      </p:sp>
      <p:sp>
        <p:nvSpPr>
          <p:cNvPr id="9" name="TextBox 8">
            <a:extLst>
              <a:ext uri="{FF2B5EF4-FFF2-40B4-BE49-F238E27FC236}">
                <a16:creationId xmlns:a16="http://schemas.microsoft.com/office/drawing/2014/main" id="{0A5506F1-E3EB-4A6E-9478-F0A9A32255D8}"/>
              </a:ext>
            </a:extLst>
          </p:cNvPr>
          <p:cNvSpPr txBox="1"/>
          <p:nvPr/>
        </p:nvSpPr>
        <p:spPr>
          <a:xfrm>
            <a:off x="1772352" y="935393"/>
            <a:ext cx="2727975" cy="369332"/>
          </a:xfrm>
          <a:prstGeom prst="rect">
            <a:avLst/>
          </a:prstGeom>
          <a:noFill/>
        </p:spPr>
        <p:txBody>
          <a:bodyPr wrap="square" rtlCol="0">
            <a:spAutoFit/>
          </a:bodyPr>
          <a:lstStyle/>
          <a:p>
            <a:r>
              <a:rPr lang="fi-FI" dirty="0"/>
              <a:t>Haasteet</a:t>
            </a:r>
          </a:p>
        </p:txBody>
      </p:sp>
      <p:sp>
        <p:nvSpPr>
          <p:cNvPr id="10" name="TextBox 9">
            <a:extLst>
              <a:ext uri="{FF2B5EF4-FFF2-40B4-BE49-F238E27FC236}">
                <a16:creationId xmlns:a16="http://schemas.microsoft.com/office/drawing/2014/main" id="{75ABC314-B6DE-4D87-B526-ADDD64FB0512}"/>
              </a:ext>
            </a:extLst>
          </p:cNvPr>
          <p:cNvSpPr txBox="1"/>
          <p:nvPr/>
        </p:nvSpPr>
        <p:spPr>
          <a:xfrm>
            <a:off x="7528283" y="1892889"/>
            <a:ext cx="2727975" cy="369332"/>
          </a:xfrm>
          <a:prstGeom prst="rect">
            <a:avLst/>
          </a:prstGeom>
          <a:noFill/>
        </p:spPr>
        <p:txBody>
          <a:bodyPr wrap="square" rtlCol="0">
            <a:spAutoFit/>
          </a:bodyPr>
          <a:lstStyle/>
          <a:p>
            <a:r>
              <a:rPr lang="fi-FI" dirty="0"/>
              <a:t>Mahdollisuudet</a:t>
            </a:r>
          </a:p>
        </p:txBody>
      </p:sp>
      <p:pic>
        <p:nvPicPr>
          <p:cNvPr id="14" name="Kuva 48" descr="Nuoliympyrä">
            <a:extLst>
              <a:ext uri="{FF2B5EF4-FFF2-40B4-BE49-F238E27FC236}">
                <a16:creationId xmlns:a16="http://schemas.microsoft.com/office/drawing/2014/main" id="{783649DE-FCA3-401D-9B22-EFAA7EB262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8481" y="3294914"/>
            <a:ext cx="2311313" cy="2311313"/>
          </a:xfrm>
          <a:prstGeom prst="rect">
            <a:avLst/>
          </a:prstGeom>
        </p:spPr>
      </p:pic>
      <p:pic>
        <p:nvPicPr>
          <p:cNvPr id="18" name="Kuva 48" descr="Nuoliympyrä">
            <a:extLst>
              <a:ext uri="{FF2B5EF4-FFF2-40B4-BE49-F238E27FC236}">
                <a16:creationId xmlns:a16="http://schemas.microsoft.com/office/drawing/2014/main" id="{5D9027E6-7EE3-4A6C-A1E3-E42EDBFBCA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2794" y="-342890"/>
            <a:ext cx="2311313" cy="2311313"/>
          </a:xfrm>
          <a:prstGeom prst="rect">
            <a:avLst/>
          </a:prstGeom>
        </p:spPr>
      </p:pic>
      <p:sp>
        <p:nvSpPr>
          <p:cNvPr id="15" name="TextBox 14">
            <a:extLst>
              <a:ext uri="{FF2B5EF4-FFF2-40B4-BE49-F238E27FC236}">
                <a16:creationId xmlns:a16="http://schemas.microsoft.com/office/drawing/2014/main" id="{3D6FDA8F-C2EA-42B4-ABDF-48F5966ECD6D}"/>
              </a:ext>
            </a:extLst>
          </p:cNvPr>
          <p:cNvSpPr txBox="1"/>
          <p:nvPr/>
        </p:nvSpPr>
        <p:spPr>
          <a:xfrm>
            <a:off x="11204530" y="255026"/>
            <a:ext cx="814192" cy="369332"/>
          </a:xfrm>
          <a:prstGeom prst="rect">
            <a:avLst/>
          </a:prstGeom>
          <a:noFill/>
        </p:spPr>
        <p:txBody>
          <a:bodyPr wrap="square" rtlCol="0">
            <a:spAutoFit/>
          </a:bodyPr>
          <a:lstStyle/>
          <a:p>
            <a:r>
              <a:rPr lang="fi-FI" dirty="0"/>
              <a:t>2(2)</a:t>
            </a:r>
          </a:p>
        </p:txBody>
      </p:sp>
    </p:spTree>
    <p:extLst>
      <p:ext uri="{BB962C8B-B14F-4D97-AF65-F5344CB8AC3E}">
        <p14:creationId xmlns:p14="http://schemas.microsoft.com/office/powerpoint/2010/main" val="1478592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712B-CC47-4A29-B337-4ACF706CFEBC}"/>
              </a:ext>
            </a:extLst>
          </p:cNvPr>
          <p:cNvSpPr>
            <a:spLocks noGrp="1"/>
          </p:cNvSpPr>
          <p:nvPr>
            <p:ph type="title"/>
          </p:nvPr>
        </p:nvSpPr>
        <p:spPr/>
        <p:txBody>
          <a:bodyPr/>
          <a:lstStyle/>
          <a:p>
            <a:r>
              <a:rPr lang="fi-FI" dirty="0"/>
              <a:t>Kiertokuitu raaka-aineena: väittely</a:t>
            </a:r>
          </a:p>
        </p:txBody>
      </p:sp>
      <p:sp>
        <p:nvSpPr>
          <p:cNvPr id="3" name="Content Placeholder 2">
            <a:extLst>
              <a:ext uri="{FF2B5EF4-FFF2-40B4-BE49-F238E27FC236}">
                <a16:creationId xmlns:a16="http://schemas.microsoft.com/office/drawing/2014/main" id="{01A8DF47-5AB5-4AA9-84C4-F340C392CA25}"/>
              </a:ext>
            </a:extLst>
          </p:cNvPr>
          <p:cNvSpPr>
            <a:spLocks noGrp="1"/>
          </p:cNvSpPr>
          <p:nvPr>
            <p:ph idx="1"/>
          </p:nvPr>
        </p:nvSpPr>
        <p:spPr>
          <a:xfrm>
            <a:off x="838200" y="1825626"/>
            <a:ext cx="10515600" cy="3450710"/>
          </a:xfrm>
        </p:spPr>
        <p:txBody>
          <a:bodyPr>
            <a:normAutofit fontScale="55000" lnSpcReduction="20000"/>
          </a:bodyPr>
          <a:lstStyle/>
          <a:p>
            <a:r>
              <a:rPr lang="fi-FI" dirty="0"/>
              <a:t>Alustus: Mitä kaikkea kiertokuidusta voidaan valmistaa?  Mitä siitä ei voida valmistaa? Miksi pakkaukset kerätään eri astiaan kuin paperit?</a:t>
            </a:r>
          </a:p>
          <a:p>
            <a:r>
              <a:rPr lang="fi-FI" dirty="0"/>
              <a:t>Esimerkki tehtävä: Anna edellisellä luennolla yksilötehtäväksi pohtia seuraavia näkökulmia. Kannattaako kaikki jakeet ottaa talteen ja pitää kierrossa? Voit pyytää esimerkiksi valmistelemaan kotitehtävänä muistiinpanot lähteineen kumpaankin näkökulmaan. Luennolla opiskelijat jaetaan 2-4 ryhmään ja näkökulma 1 ja 2, jonka jälkeen valmistaudutaan ja järjestetään väittely. (joko ryhmissä tai muutama henkilö väittelee ja muut seuraavat)</a:t>
            </a:r>
            <a:endParaRPr lang="en-US" b="1" dirty="0"/>
          </a:p>
          <a:p>
            <a:r>
              <a:rPr lang="en-US" b="1" dirty="0" err="1"/>
              <a:t>Näkökulma</a:t>
            </a:r>
            <a:r>
              <a:rPr lang="en-US" b="1" dirty="0"/>
              <a:t> 1</a:t>
            </a:r>
            <a:r>
              <a:rPr lang="en-US" dirty="0"/>
              <a:t>: </a:t>
            </a:r>
            <a:r>
              <a:rPr lang="en-US" dirty="0" err="1"/>
              <a:t>Poltetaan</a:t>
            </a:r>
            <a:r>
              <a:rPr lang="en-US" dirty="0"/>
              <a:t> vain </a:t>
            </a:r>
            <a:r>
              <a:rPr lang="en-US" dirty="0" err="1"/>
              <a:t>kaikki</a:t>
            </a:r>
            <a:r>
              <a:rPr lang="en-US" dirty="0"/>
              <a:t> </a:t>
            </a:r>
            <a:r>
              <a:rPr lang="en-US" dirty="0" err="1"/>
              <a:t>energiaksi</a:t>
            </a:r>
            <a:r>
              <a:rPr lang="en-US" dirty="0"/>
              <a:t> </a:t>
            </a:r>
            <a:r>
              <a:rPr lang="en-US" dirty="0" err="1"/>
              <a:t>keräyskuituja</a:t>
            </a:r>
            <a:r>
              <a:rPr lang="en-US" dirty="0"/>
              <a:t> </a:t>
            </a:r>
            <a:r>
              <a:rPr lang="en-US" dirty="0" err="1"/>
              <a:t>myöden</a:t>
            </a:r>
            <a:r>
              <a:rPr lang="en-US" dirty="0"/>
              <a:t>. </a:t>
            </a:r>
            <a:r>
              <a:rPr lang="en-US" dirty="0" err="1"/>
              <a:t>Näin</a:t>
            </a:r>
            <a:r>
              <a:rPr lang="en-US" dirty="0"/>
              <a:t> </a:t>
            </a:r>
            <a:r>
              <a:rPr lang="en-US" dirty="0" err="1"/>
              <a:t>ei</a:t>
            </a:r>
            <a:r>
              <a:rPr lang="en-US" dirty="0"/>
              <a:t> </a:t>
            </a:r>
            <a:r>
              <a:rPr lang="en-US" dirty="0" err="1"/>
              <a:t>tarvita</a:t>
            </a:r>
            <a:r>
              <a:rPr lang="en-US" dirty="0"/>
              <a:t> </a:t>
            </a:r>
            <a:r>
              <a:rPr lang="en-US" dirty="0" err="1"/>
              <a:t>kalliita</a:t>
            </a:r>
            <a:r>
              <a:rPr lang="en-US" dirty="0"/>
              <a:t> </a:t>
            </a:r>
            <a:r>
              <a:rPr lang="en-US" dirty="0" err="1"/>
              <a:t>laitteita</a:t>
            </a:r>
            <a:r>
              <a:rPr lang="en-US" dirty="0"/>
              <a:t> ja </a:t>
            </a:r>
            <a:r>
              <a:rPr lang="en-US" dirty="0" err="1"/>
              <a:t>prosesseja</a:t>
            </a:r>
            <a:r>
              <a:rPr lang="en-US" dirty="0"/>
              <a:t> </a:t>
            </a:r>
            <a:r>
              <a:rPr lang="en-US" dirty="0" err="1"/>
              <a:t>erottelemaan</a:t>
            </a:r>
            <a:r>
              <a:rPr lang="en-US" dirty="0"/>
              <a:t> </a:t>
            </a:r>
            <a:r>
              <a:rPr lang="en-US" dirty="0" err="1"/>
              <a:t>eri</a:t>
            </a:r>
            <a:r>
              <a:rPr lang="en-US" dirty="0"/>
              <a:t> </a:t>
            </a:r>
            <a:r>
              <a:rPr lang="en-US" dirty="0" err="1"/>
              <a:t>jakeita</a:t>
            </a:r>
            <a:r>
              <a:rPr lang="en-US" dirty="0"/>
              <a:t> ja </a:t>
            </a:r>
            <a:r>
              <a:rPr lang="en-US" dirty="0" err="1"/>
              <a:t>paluttamaan</a:t>
            </a:r>
            <a:r>
              <a:rPr lang="en-US" dirty="0"/>
              <a:t> </a:t>
            </a:r>
            <a:r>
              <a:rPr lang="en-US" dirty="0" err="1"/>
              <a:t>kiertoon</a:t>
            </a:r>
            <a:r>
              <a:rPr lang="en-US" dirty="0"/>
              <a:t>. </a:t>
            </a:r>
          </a:p>
          <a:p>
            <a:r>
              <a:rPr lang="en-US" b="1" dirty="0" err="1"/>
              <a:t>Näkökulma</a:t>
            </a:r>
            <a:r>
              <a:rPr lang="en-US" b="1" dirty="0"/>
              <a:t> 2</a:t>
            </a:r>
            <a:r>
              <a:rPr lang="en-US" dirty="0"/>
              <a:t>: </a:t>
            </a:r>
            <a:r>
              <a:rPr lang="en-US" dirty="0" err="1"/>
              <a:t>Tottakai</a:t>
            </a:r>
            <a:r>
              <a:rPr lang="en-US" dirty="0"/>
              <a:t> </a:t>
            </a:r>
            <a:r>
              <a:rPr lang="en-US" dirty="0" err="1"/>
              <a:t>pitää</a:t>
            </a:r>
            <a:r>
              <a:rPr lang="en-US" dirty="0"/>
              <a:t> </a:t>
            </a:r>
            <a:r>
              <a:rPr lang="en-US" dirty="0" err="1"/>
              <a:t>järjestellä</a:t>
            </a:r>
            <a:r>
              <a:rPr lang="en-US" dirty="0"/>
              <a:t> </a:t>
            </a:r>
            <a:r>
              <a:rPr lang="en-US" dirty="0" err="1"/>
              <a:t>siten</a:t>
            </a:r>
            <a:r>
              <a:rPr lang="en-US" dirty="0"/>
              <a:t>, </a:t>
            </a:r>
            <a:r>
              <a:rPr lang="en-US" dirty="0" err="1"/>
              <a:t>että</a:t>
            </a:r>
            <a:r>
              <a:rPr lang="en-US" dirty="0"/>
              <a:t> </a:t>
            </a:r>
            <a:r>
              <a:rPr lang="en-US" dirty="0" err="1"/>
              <a:t>saadaan</a:t>
            </a:r>
            <a:r>
              <a:rPr lang="en-US" dirty="0"/>
              <a:t> </a:t>
            </a:r>
            <a:r>
              <a:rPr lang="en-US" dirty="0" err="1"/>
              <a:t>kaikki</a:t>
            </a:r>
            <a:r>
              <a:rPr lang="en-US" dirty="0"/>
              <a:t> </a:t>
            </a:r>
            <a:r>
              <a:rPr lang="en-US" dirty="0" err="1"/>
              <a:t>arvokkaat</a:t>
            </a:r>
            <a:r>
              <a:rPr lang="en-US" dirty="0"/>
              <a:t> </a:t>
            </a:r>
            <a:r>
              <a:rPr lang="en-US" dirty="0" err="1"/>
              <a:t>raaka-aineet</a:t>
            </a:r>
            <a:r>
              <a:rPr lang="en-US" dirty="0"/>
              <a:t> </a:t>
            </a:r>
            <a:r>
              <a:rPr lang="en-US" dirty="0" err="1"/>
              <a:t>pidettyä</a:t>
            </a:r>
            <a:r>
              <a:rPr lang="en-US" dirty="0"/>
              <a:t> </a:t>
            </a:r>
            <a:r>
              <a:rPr lang="en-US" dirty="0" err="1"/>
              <a:t>mahdollisimman</a:t>
            </a:r>
            <a:r>
              <a:rPr lang="en-US" dirty="0"/>
              <a:t> </a:t>
            </a:r>
            <a:r>
              <a:rPr lang="en-US" dirty="0" err="1"/>
              <a:t>pikään</a:t>
            </a:r>
            <a:r>
              <a:rPr lang="en-US" dirty="0"/>
              <a:t> </a:t>
            </a:r>
            <a:r>
              <a:rPr lang="en-US" dirty="0" err="1"/>
              <a:t>kierrossa</a:t>
            </a:r>
            <a:r>
              <a:rPr lang="en-US" dirty="0"/>
              <a:t>.</a:t>
            </a:r>
          </a:p>
          <a:p>
            <a:endParaRPr lang="en-US" dirty="0"/>
          </a:p>
          <a:p>
            <a:r>
              <a:rPr lang="en-US" dirty="0" err="1"/>
              <a:t>Huom</a:t>
            </a:r>
            <a:r>
              <a:rPr lang="en-US" dirty="0"/>
              <a:t>! </a:t>
            </a:r>
            <a:r>
              <a:rPr lang="en-US" dirty="0" err="1"/>
              <a:t>Muistakaa</a:t>
            </a:r>
            <a:r>
              <a:rPr lang="en-US" dirty="0"/>
              <a:t>, </a:t>
            </a:r>
            <a:r>
              <a:rPr lang="en-US" dirty="0" err="1"/>
              <a:t>että</a:t>
            </a:r>
            <a:r>
              <a:rPr lang="en-US" dirty="0"/>
              <a:t> </a:t>
            </a:r>
            <a:r>
              <a:rPr lang="en-US" dirty="0" err="1"/>
              <a:t>tavoitteena</a:t>
            </a:r>
            <a:r>
              <a:rPr lang="en-US" dirty="0"/>
              <a:t> on </a:t>
            </a:r>
            <a:r>
              <a:rPr lang="en-US" dirty="0" err="1"/>
              <a:t>ymmärryksen</a:t>
            </a:r>
            <a:r>
              <a:rPr lang="en-US" dirty="0"/>
              <a:t> </a:t>
            </a:r>
            <a:r>
              <a:rPr lang="en-US" dirty="0" err="1"/>
              <a:t>syventäminen</a:t>
            </a:r>
            <a:r>
              <a:rPr lang="en-US" dirty="0"/>
              <a:t>, </a:t>
            </a:r>
            <a:r>
              <a:rPr lang="en-US" dirty="0" err="1"/>
              <a:t>ei</a:t>
            </a:r>
            <a:r>
              <a:rPr lang="en-US" dirty="0"/>
              <a:t> </a:t>
            </a:r>
            <a:r>
              <a:rPr lang="en-US" dirty="0" err="1"/>
              <a:t>vastustajan</a:t>
            </a:r>
            <a:r>
              <a:rPr lang="en-US" dirty="0"/>
              <a:t> </a:t>
            </a:r>
            <a:r>
              <a:rPr lang="en-US" dirty="0" err="1"/>
              <a:t>lyöminen</a:t>
            </a:r>
            <a:r>
              <a:rPr lang="en-US" dirty="0"/>
              <a:t> (</a:t>
            </a:r>
            <a:r>
              <a:rPr lang="en-US" dirty="0" err="1"/>
              <a:t>argumenttien</a:t>
            </a:r>
            <a:r>
              <a:rPr lang="en-US" dirty="0"/>
              <a:t> </a:t>
            </a:r>
            <a:r>
              <a:rPr lang="en-US" dirty="0" err="1"/>
              <a:t>reiluus</a:t>
            </a:r>
            <a:r>
              <a:rPr lang="en-US" dirty="0"/>
              <a:t>).  </a:t>
            </a:r>
            <a:r>
              <a:rPr lang="en-US" dirty="0" err="1"/>
              <a:t>Puheenjohtaja</a:t>
            </a:r>
            <a:r>
              <a:rPr lang="en-US" dirty="0"/>
              <a:t> </a:t>
            </a:r>
            <a:r>
              <a:rPr lang="en-US" dirty="0" err="1"/>
              <a:t>voi</a:t>
            </a:r>
            <a:r>
              <a:rPr lang="en-US" dirty="0"/>
              <a:t> olla </a:t>
            </a:r>
            <a:r>
              <a:rPr lang="en-US" dirty="0" err="1"/>
              <a:t>jakamassa</a:t>
            </a:r>
            <a:r>
              <a:rPr lang="en-US" dirty="0"/>
              <a:t> </a:t>
            </a:r>
            <a:r>
              <a:rPr lang="en-US" dirty="0" err="1"/>
              <a:t>puheenvuoroja</a:t>
            </a:r>
            <a:r>
              <a:rPr lang="en-US" dirty="0"/>
              <a:t>, </a:t>
            </a:r>
            <a:r>
              <a:rPr lang="en-US" dirty="0" err="1"/>
              <a:t>jotta</a:t>
            </a:r>
            <a:r>
              <a:rPr lang="en-US" dirty="0"/>
              <a:t> </a:t>
            </a:r>
            <a:r>
              <a:rPr lang="en-US" dirty="0" err="1"/>
              <a:t>kaikki</a:t>
            </a:r>
            <a:r>
              <a:rPr lang="en-US" dirty="0"/>
              <a:t> </a:t>
            </a:r>
            <a:r>
              <a:rPr lang="en-US" dirty="0" err="1"/>
              <a:t>väittelyyn</a:t>
            </a:r>
            <a:r>
              <a:rPr lang="en-US" dirty="0"/>
              <a:t> </a:t>
            </a:r>
            <a:r>
              <a:rPr lang="en-US" dirty="0" err="1"/>
              <a:t>osallistujat</a:t>
            </a:r>
            <a:r>
              <a:rPr lang="en-US" dirty="0"/>
              <a:t> </a:t>
            </a:r>
            <a:r>
              <a:rPr lang="en-US" dirty="0" err="1"/>
              <a:t>saavat</a:t>
            </a:r>
            <a:r>
              <a:rPr lang="en-US" dirty="0"/>
              <a:t> </a:t>
            </a:r>
            <a:r>
              <a:rPr lang="en-US" dirty="0" err="1"/>
              <a:t>äänensä</a:t>
            </a:r>
            <a:r>
              <a:rPr lang="en-US" dirty="0"/>
              <a:t> </a:t>
            </a:r>
            <a:r>
              <a:rPr lang="en-US" dirty="0" err="1"/>
              <a:t>kuuluville</a:t>
            </a:r>
            <a:r>
              <a:rPr lang="en-US" dirty="0"/>
              <a:t>. (</a:t>
            </a:r>
            <a:r>
              <a:rPr lang="en-US" dirty="0" err="1"/>
              <a:t>jos</a:t>
            </a:r>
            <a:r>
              <a:rPr lang="en-US" dirty="0"/>
              <a:t> </a:t>
            </a:r>
            <a:r>
              <a:rPr lang="en-US" dirty="0" err="1"/>
              <a:t>ei</a:t>
            </a:r>
            <a:r>
              <a:rPr lang="en-US" dirty="0"/>
              <a:t> </a:t>
            </a:r>
            <a:r>
              <a:rPr lang="en-US" dirty="0" err="1"/>
              <a:t>etene</a:t>
            </a:r>
            <a:r>
              <a:rPr lang="en-US" dirty="0"/>
              <a:t>, </a:t>
            </a:r>
            <a:r>
              <a:rPr lang="en-US" dirty="0" err="1"/>
              <a:t>puheenjohtaja</a:t>
            </a:r>
            <a:r>
              <a:rPr lang="en-US" dirty="0"/>
              <a:t> </a:t>
            </a:r>
            <a:r>
              <a:rPr lang="en-US" dirty="0" err="1"/>
              <a:t>voi</a:t>
            </a:r>
            <a:r>
              <a:rPr lang="en-US" dirty="0"/>
              <a:t> </a:t>
            </a:r>
            <a:r>
              <a:rPr lang="en-US" dirty="0" err="1"/>
              <a:t>antaa</a:t>
            </a:r>
            <a:r>
              <a:rPr lang="en-US" dirty="0"/>
              <a:t> </a:t>
            </a:r>
            <a:r>
              <a:rPr lang="en-US" dirty="0" err="1"/>
              <a:t>välissä</a:t>
            </a:r>
            <a:r>
              <a:rPr lang="en-US" dirty="0"/>
              <a:t> </a:t>
            </a:r>
            <a:r>
              <a:rPr lang="en-US" dirty="0" err="1"/>
              <a:t>puheenvuoron</a:t>
            </a:r>
            <a:r>
              <a:rPr lang="en-US" dirty="0"/>
              <a:t> </a:t>
            </a:r>
            <a:r>
              <a:rPr lang="en-US" dirty="0" err="1"/>
              <a:t>yleisölle</a:t>
            </a:r>
            <a:r>
              <a:rPr lang="en-US" dirty="0"/>
              <a:t>)</a:t>
            </a:r>
          </a:p>
          <a:p>
            <a:r>
              <a:rPr lang="en-US" dirty="0" err="1"/>
              <a:t>Oppimistavoitteena</a:t>
            </a:r>
            <a:r>
              <a:rPr lang="en-US" dirty="0"/>
              <a:t> on </a:t>
            </a:r>
            <a:r>
              <a:rPr lang="en-US" dirty="0" err="1"/>
              <a:t>tarkastella</a:t>
            </a:r>
            <a:r>
              <a:rPr lang="en-US" dirty="0"/>
              <a:t> </a:t>
            </a:r>
            <a:r>
              <a:rPr lang="en-US" dirty="0" err="1"/>
              <a:t>kiertokuidun</a:t>
            </a:r>
            <a:r>
              <a:rPr lang="en-US" dirty="0"/>
              <a:t> </a:t>
            </a:r>
            <a:r>
              <a:rPr lang="en-US" dirty="0" err="1"/>
              <a:t>hyödyntämistä</a:t>
            </a:r>
            <a:r>
              <a:rPr lang="en-US" dirty="0"/>
              <a:t> </a:t>
            </a:r>
            <a:r>
              <a:rPr lang="en-US" dirty="0" err="1"/>
              <a:t>eri</a:t>
            </a:r>
            <a:r>
              <a:rPr lang="en-US" dirty="0"/>
              <a:t> </a:t>
            </a:r>
            <a:r>
              <a:rPr lang="en-US" dirty="0" err="1"/>
              <a:t>näkökulmista</a:t>
            </a:r>
            <a:r>
              <a:rPr lang="en-US" dirty="0"/>
              <a:t> ja </a:t>
            </a:r>
            <a:r>
              <a:rPr lang="en-US" dirty="0" err="1"/>
              <a:t>lopulta</a:t>
            </a:r>
            <a:r>
              <a:rPr lang="en-US" dirty="0"/>
              <a:t> </a:t>
            </a:r>
            <a:r>
              <a:rPr lang="en-US" dirty="0" err="1"/>
              <a:t>pyrkiä</a:t>
            </a:r>
            <a:r>
              <a:rPr lang="en-US" dirty="0"/>
              <a:t> </a:t>
            </a:r>
            <a:r>
              <a:rPr lang="en-US" dirty="0" err="1"/>
              <a:t>ymmärrykseen</a:t>
            </a:r>
            <a:r>
              <a:rPr lang="en-US" dirty="0"/>
              <a:t> </a:t>
            </a:r>
            <a:r>
              <a:rPr lang="en-US" dirty="0" err="1"/>
              <a:t>kompleksisten</a:t>
            </a:r>
            <a:r>
              <a:rPr lang="en-US" dirty="0"/>
              <a:t> </a:t>
            </a:r>
            <a:r>
              <a:rPr lang="en-US" dirty="0" err="1"/>
              <a:t>prosessien</a:t>
            </a:r>
            <a:r>
              <a:rPr lang="en-US" dirty="0"/>
              <a:t> ja </a:t>
            </a:r>
            <a:r>
              <a:rPr lang="en-US" dirty="0" err="1"/>
              <a:t>mallien</a:t>
            </a:r>
            <a:r>
              <a:rPr lang="en-US" dirty="0"/>
              <a:t> </a:t>
            </a:r>
            <a:r>
              <a:rPr lang="en-US" dirty="0" err="1"/>
              <a:t>näkökulmasta</a:t>
            </a:r>
            <a:r>
              <a:rPr lang="en-US" dirty="0"/>
              <a:t> </a:t>
            </a:r>
            <a:r>
              <a:rPr lang="en-US" dirty="0" err="1"/>
              <a:t>ei</a:t>
            </a:r>
            <a:r>
              <a:rPr lang="en-US" dirty="0"/>
              <a:t> </a:t>
            </a:r>
            <a:r>
              <a:rPr lang="en-US" dirty="0" err="1"/>
              <a:t>välttämättä</a:t>
            </a:r>
            <a:r>
              <a:rPr lang="en-US" dirty="0"/>
              <a:t> </a:t>
            </a:r>
            <a:r>
              <a:rPr lang="en-US" dirty="0" err="1"/>
              <a:t>löydy</a:t>
            </a:r>
            <a:r>
              <a:rPr lang="en-US" dirty="0"/>
              <a:t> </a:t>
            </a:r>
            <a:r>
              <a:rPr lang="en-US" dirty="0" err="1"/>
              <a:t>aina</a:t>
            </a:r>
            <a:r>
              <a:rPr lang="en-US" dirty="0"/>
              <a:t> </a:t>
            </a:r>
            <a:r>
              <a:rPr lang="en-US" dirty="0" err="1"/>
              <a:t>yksiselitteistä</a:t>
            </a:r>
            <a:r>
              <a:rPr lang="en-US" dirty="0"/>
              <a:t> </a:t>
            </a:r>
            <a:r>
              <a:rPr lang="en-US" dirty="0" err="1"/>
              <a:t>vastausta</a:t>
            </a:r>
            <a:r>
              <a:rPr lang="en-US" dirty="0"/>
              <a:t>.</a:t>
            </a:r>
          </a:p>
        </p:txBody>
      </p:sp>
      <p:sp>
        <p:nvSpPr>
          <p:cNvPr id="4" name="Footer Placeholder 3">
            <a:extLst>
              <a:ext uri="{FF2B5EF4-FFF2-40B4-BE49-F238E27FC236}">
                <a16:creationId xmlns:a16="http://schemas.microsoft.com/office/drawing/2014/main" id="{4DA909BF-899A-427A-8CC6-807237035C48}"/>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0176FF68-704C-46C5-A347-9B31935BA364}"/>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1155225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7F663-EF98-42B0-A81D-1D73552E4C28}"/>
              </a:ext>
            </a:extLst>
          </p:cNvPr>
          <p:cNvSpPr>
            <a:spLocks noGrp="1"/>
          </p:cNvSpPr>
          <p:nvPr>
            <p:ph type="title"/>
          </p:nvPr>
        </p:nvSpPr>
        <p:spPr/>
        <p:txBody>
          <a:bodyPr>
            <a:normAutofit/>
          </a:bodyPr>
          <a:lstStyle/>
          <a:p>
            <a:r>
              <a:rPr lang="fi-FI" dirty="0"/>
              <a:t>Tehtävät: Kuidusta paperiksi ja kartongiksi–valmistuksen sisäiset kierrot</a:t>
            </a:r>
          </a:p>
        </p:txBody>
      </p:sp>
      <p:sp>
        <p:nvSpPr>
          <p:cNvPr id="6" name="Text Placeholder 5">
            <a:extLst>
              <a:ext uri="{FF2B5EF4-FFF2-40B4-BE49-F238E27FC236}">
                <a16:creationId xmlns:a16="http://schemas.microsoft.com/office/drawing/2014/main" id="{9D32D517-9E8B-4261-AC61-EAC48A763A5D}"/>
              </a:ext>
            </a:extLst>
          </p:cNvPr>
          <p:cNvSpPr>
            <a:spLocks noGrp="1"/>
          </p:cNvSpPr>
          <p:nvPr>
            <p:ph type="body" idx="1"/>
          </p:nvPr>
        </p:nvSpPr>
        <p:spPr>
          <a:xfrm>
            <a:off x="831849" y="4589464"/>
            <a:ext cx="10792303" cy="871884"/>
          </a:xfrm>
        </p:spPr>
        <p:txBody>
          <a:bodyPr>
            <a:normAutofit fontScale="85000" lnSpcReduction="10000"/>
          </a:bodyPr>
          <a:lstStyle/>
          <a:p>
            <a:pPr marL="800100" lvl="1" indent="-342900">
              <a:buFont typeface="Arial" panose="020B0604020202020204" pitchFamily="34" charset="0"/>
              <a:buChar char="•"/>
            </a:pPr>
            <a:r>
              <a:rPr lang="fi-FI" dirty="0"/>
              <a:t>Vesi, kuitu ja energia paperikoneella</a:t>
            </a:r>
          </a:p>
          <a:p>
            <a:pPr marL="800100" lvl="1" indent="-342900">
              <a:buFont typeface="Arial" panose="020B0604020202020204" pitchFamily="34" charset="0"/>
              <a:buChar char="•"/>
            </a:pPr>
            <a:r>
              <a:rPr lang="fi-FI" dirty="0"/>
              <a:t>SWOT analyysi –paperin- ja kartongin valmistuksen sisäiset kierrot (vesi, kuitu, energia) (yksilö/ryhmätehtävä)</a:t>
            </a:r>
          </a:p>
          <a:p>
            <a:pPr marL="800100" lvl="1" indent="-342900">
              <a:buFont typeface="Arial" panose="020B0604020202020204" pitchFamily="34" charset="0"/>
              <a:buChar char="•"/>
            </a:pPr>
            <a:r>
              <a:rPr lang="fi-FI" dirty="0"/>
              <a:t>Mitä isot metsäjätit ja alan toimijat sanovat kiertotaloudesta?</a:t>
            </a:r>
          </a:p>
        </p:txBody>
      </p:sp>
      <p:sp>
        <p:nvSpPr>
          <p:cNvPr id="4" name="Footer Placeholder 3">
            <a:extLst>
              <a:ext uri="{FF2B5EF4-FFF2-40B4-BE49-F238E27FC236}">
                <a16:creationId xmlns:a16="http://schemas.microsoft.com/office/drawing/2014/main" id="{9E7DF28C-DF0A-498F-86BA-45ABA3757AE2}"/>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E63D77C6-5D15-483D-94E8-D2F52018502E}"/>
              </a:ext>
            </a:extLst>
          </p:cNvPr>
          <p:cNvPicPr>
            <a:picLocks noChangeAspect="1"/>
          </p:cNvPicPr>
          <p:nvPr/>
        </p:nvPicPr>
        <p:blipFill>
          <a:blip r:embed="rId3"/>
          <a:stretch>
            <a:fillRect/>
          </a:stretch>
        </p:blipFill>
        <p:spPr>
          <a:xfrm rot="10800000">
            <a:off x="10890210" y="234132"/>
            <a:ext cx="914479" cy="944962"/>
          </a:xfrm>
          <a:prstGeom prst="rect">
            <a:avLst/>
          </a:prstGeom>
        </p:spPr>
      </p:pic>
    </p:spTree>
    <p:extLst>
      <p:ext uri="{BB962C8B-B14F-4D97-AF65-F5344CB8AC3E}">
        <p14:creationId xmlns:p14="http://schemas.microsoft.com/office/powerpoint/2010/main" val="2305139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68110E-FBC9-42C1-931B-2764D3F49FFB}"/>
              </a:ext>
            </a:extLst>
          </p:cNvPr>
          <p:cNvSpPr>
            <a:spLocks noGrp="1"/>
          </p:cNvSpPr>
          <p:nvPr>
            <p:ph type="title"/>
          </p:nvPr>
        </p:nvSpPr>
        <p:spPr/>
        <p:txBody>
          <a:bodyPr/>
          <a:lstStyle/>
          <a:p>
            <a:r>
              <a:rPr lang="fi-FI" dirty="0"/>
              <a:t>SWOT Analyysi</a:t>
            </a:r>
          </a:p>
        </p:txBody>
      </p:sp>
      <p:sp>
        <p:nvSpPr>
          <p:cNvPr id="7" name="Content Placeholder 6">
            <a:extLst>
              <a:ext uri="{FF2B5EF4-FFF2-40B4-BE49-F238E27FC236}">
                <a16:creationId xmlns:a16="http://schemas.microsoft.com/office/drawing/2014/main" id="{0C52BBDB-315D-41C1-ADC7-1953BEA8E2A8}"/>
              </a:ext>
            </a:extLst>
          </p:cNvPr>
          <p:cNvSpPr>
            <a:spLocks noGrp="1"/>
          </p:cNvSpPr>
          <p:nvPr>
            <p:ph idx="1"/>
          </p:nvPr>
        </p:nvSpPr>
        <p:spPr>
          <a:xfrm>
            <a:off x="838200" y="1825625"/>
            <a:ext cx="7068535" cy="4161289"/>
          </a:xfrm>
        </p:spPr>
        <p:txBody>
          <a:bodyPr>
            <a:normAutofit fontScale="55000" lnSpcReduction="20000"/>
          </a:bodyPr>
          <a:lstStyle/>
          <a:p>
            <a:r>
              <a:rPr lang="fi-FI" dirty="0"/>
              <a:t>Laatikaa (seuraavalla dialla mallipohja) SWOT analyysi paperin ja kartongin valmistuksen sisäisten kiertojen näkökulmasta (vesi, kuitu, energia)</a:t>
            </a:r>
          </a:p>
          <a:p>
            <a:r>
              <a:rPr lang="fi-FI" dirty="0"/>
              <a:t>Tehtävän voi suorittaa joko yksin tai ryhmässä. Tehtävän suorittaminen vaatii opiskelijan perehtyneisyyttä kirjallisuuteen </a:t>
            </a:r>
            <a:r>
              <a:rPr lang="fi-FI" dirty="0" err="1"/>
              <a:t>esim</a:t>
            </a:r>
            <a:r>
              <a:rPr lang="fi-FI" dirty="0"/>
              <a:t>:</a:t>
            </a:r>
          </a:p>
          <a:p>
            <a:pPr lvl="1"/>
            <a:r>
              <a:rPr lang="fi-FI" sz="2500" dirty="0"/>
              <a:t>Häggblom, U. &amp; Komulainen, P. 2003. Paperin ja kartongin valmistus. 5. painos. Helsinki: Opetushallitus.</a:t>
            </a:r>
          </a:p>
          <a:p>
            <a:pPr lvl="1"/>
            <a:r>
              <a:rPr lang="fi-FI" sz="2500" dirty="0" err="1"/>
              <a:t>Knowpap</a:t>
            </a:r>
            <a:r>
              <a:rPr lang="fi-FI" sz="2500" dirty="0"/>
              <a:t>. versio 20.0. AEL. Vaatii käyttöoikeuden</a:t>
            </a:r>
          </a:p>
          <a:p>
            <a:pPr lvl="1"/>
            <a:r>
              <a:rPr lang="fi-FI" sz="2500" dirty="0">
                <a:hlinkClick r:id="rId2"/>
              </a:rPr>
              <a:t>https://www.sitra.fi/julkaisut/kiertotalouden-mahdollisuudet-suomelle/</a:t>
            </a:r>
            <a:endParaRPr lang="fi-FI" sz="2500" dirty="0"/>
          </a:p>
          <a:p>
            <a:pPr lvl="1"/>
            <a:r>
              <a:rPr lang="fi-FI" sz="2500" dirty="0"/>
              <a:t>Sitra. 2014. Kiertotalouden mahdollisuudet Suomelle. Sitran julkaisuja 84. </a:t>
            </a:r>
            <a:r>
              <a:rPr lang="fi-FI" sz="2500" dirty="0">
                <a:hlinkClick r:id="rId3"/>
              </a:rPr>
              <a:t>https://media.sitra.fi/2017/02/27174628/Selvityksia84-2.pdf</a:t>
            </a:r>
            <a:r>
              <a:rPr lang="fi-FI" sz="2500" dirty="0"/>
              <a:t> (esim. sivu 30)</a:t>
            </a:r>
          </a:p>
          <a:p>
            <a:pPr lvl="1"/>
            <a:endParaRPr lang="fi-FI" dirty="0"/>
          </a:p>
          <a:p>
            <a:r>
              <a:rPr lang="fi-FI" dirty="0"/>
              <a:t>Jos tehtävä suoritetaan ryhmässä (tai yksilötyöskentely ennen ryhmätyöskentelyä, annetaan yksilöille aikaa ajatella) voidaan ryhmän kanssa koostaa yhteinen SWOT analyysi paperin/kartongin valmistuksen kiertotaloudesta sisäisten kiertojen (resurssitehokkuus, materiaalitehokkuus keskiössä) näkökulmasta ja tallentaa esim. kurssin </a:t>
            </a:r>
            <a:r>
              <a:rPr lang="fi-FI" dirty="0" err="1"/>
              <a:t>moodle</a:t>
            </a:r>
            <a:r>
              <a:rPr lang="fi-FI" dirty="0"/>
              <a:t> sivustolle</a:t>
            </a:r>
          </a:p>
          <a:p>
            <a:r>
              <a:rPr lang="fi-FI" dirty="0"/>
              <a:t> </a:t>
            </a:r>
            <a:r>
              <a:rPr lang="fi-FI" dirty="0" err="1"/>
              <a:t>Huom</a:t>
            </a:r>
            <a:r>
              <a:rPr lang="fi-FI" dirty="0"/>
              <a:t>! Voitte tehdä SWOT analyysin myös kokonaisvaltaisesti paperin- ja kartongin valmistuksen ja loppukäytön näkökulmasta. (Kokonaisajattelu)</a:t>
            </a:r>
          </a:p>
        </p:txBody>
      </p:sp>
      <p:sp>
        <p:nvSpPr>
          <p:cNvPr id="4" name="Footer Placeholder 3">
            <a:extLst>
              <a:ext uri="{FF2B5EF4-FFF2-40B4-BE49-F238E27FC236}">
                <a16:creationId xmlns:a16="http://schemas.microsoft.com/office/drawing/2014/main" id="{DBFAA08D-AF56-4229-AA71-4B05482600F3}"/>
              </a:ext>
            </a:extLst>
          </p:cNvPr>
          <p:cNvSpPr>
            <a:spLocks noGrp="1"/>
          </p:cNvSpPr>
          <p:nvPr>
            <p:ph type="ftr" sz="quarter" idx="11"/>
          </p:nvPr>
        </p:nvSpPr>
        <p:spPr/>
        <p:txBody>
          <a:bodyPr/>
          <a:lstStyle/>
          <a:p>
            <a:r>
              <a:rPr lang="fi-FI"/>
              <a:t>kiertotalousamk.fi</a:t>
            </a:r>
          </a:p>
        </p:txBody>
      </p:sp>
      <p:pic>
        <p:nvPicPr>
          <p:cNvPr id="5" name="Graphic 4" descr="Water">
            <a:extLst>
              <a:ext uri="{FF2B5EF4-FFF2-40B4-BE49-F238E27FC236}">
                <a16:creationId xmlns:a16="http://schemas.microsoft.com/office/drawing/2014/main" id="{A8A6DBB0-CD8E-4329-8F8E-2689CAAF48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0518" y="484440"/>
            <a:ext cx="1972547" cy="1972547"/>
          </a:xfrm>
          <a:prstGeom prst="rect">
            <a:avLst/>
          </a:prstGeom>
        </p:spPr>
      </p:pic>
      <p:pic>
        <p:nvPicPr>
          <p:cNvPr id="8" name="Graphic 7" descr="Lightbulb">
            <a:extLst>
              <a:ext uri="{FF2B5EF4-FFF2-40B4-BE49-F238E27FC236}">
                <a16:creationId xmlns:a16="http://schemas.microsoft.com/office/drawing/2014/main" id="{A6C7E294-6ECF-40BC-B7CF-EC0649BC36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6212" y="4373058"/>
            <a:ext cx="1648743" cy="1648743"/>
          </a:xfrm>
          <a:prstGeom prst="rect">
            <a:avLst/>
          </a:prstGeom>
        </p:spPr>
      </p:pic>
      <p:pic>
        <p:nvPicPr>
          <p:cNvPr id="9" name="Graphic 8" descr="Forest scene">
            <a:extLst>
              <a:ext uri="{FF2B5EF4-FFF2-40B4-BE49-F238E27FC236}">
                <a16:creationId xmlns:a16="http://schemas.microsoft.com/office/drawing/2014/main" id="{C113D840-DB8F-4933-9E60-024DD4201D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73968" y="2574450"/>
            <a:ext cx="1561160" cy="1561160"/>
          </a:xfrm>
          <a:prstGeom prst="rect">
            <a:avLst/>
          </a:prstGeom>
        </p:spPr>
      </p:pic>
      <p:sp>
        <p:nvSpPr>
          <p:cNvPr id="10" name="TextBox 9">
            <a:extLst>
              <a:ext uri="{FF2B5EF4-FFF2-40B4-BE49-F238E27FC236}">
                <a16:creationId xmlns:a16="http://schemas.microsoft.com/office/drawing/2014/main" id="{83019D83-0BA5-4A9A-BC3E-BB6ACB7D7A31}"/>
              </a:ext>
            </a:extLst>
          </p:cNvPr>
          <p:cNvSpPr txBox="1"/>
          <p:nvPr/>
        </p:nvSpPr>
        <p:spPr>
          <a:xfrm>
            <a:off x="11204530" y="255026"/>
            <a:ext cx="814192"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436332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62B8C9-BB34-4884-9FE6-FAD211584195}"/>
              </a:ext>
            </a:extLst>
          </p:cNvPr>
          <p:cNvGraphicFramePr>
            <a:graphicFrameLocks noGrp="1"/>
          </p:cNvGraphicFramePr>
          <p:nvPr>
            <p:ph idx="1"/>
            <p:extLst>
              <p:ext uri="{D42A27DB-BD31-4B8C-83A1-F6EECF244321}">
                <p14:modId xmlns:p14="http://schemas.microsoft.com/office/powerpoint/2010/main" val="2389267033"/>
              </p:ext>
            </p:extLst>
          </p:nvPr>
        </p:nvGraphicFramePr>
        <p:xfrm>
          <a:off x="2180374" y="445712"/>
          <a:ext cx="12677776" cy="5724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E006F468-345D-41EA-9D58-0A3B3250B443}"/>
              </a:ext>
            </a:extLst>
          </p:cNvPr>
          <p:cNvSpPr/>
          <p:nvPr/>
        </p:nvSpPr>
        <p:spPr>
          <a:xfrm>
            <a:off x="5258753" y="3611451"/>
            <a:ext cx="641606" cy="2255308"/>
          </a:xfrm>
          <a:prstGeom prst="roundRect">
            <a:avLst/>
          </a:prstGeom>
          <a:solidFill>
            <a:srgbClr val="D9C6E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ULKOISET</a:t>
            </a:r>
          </a:p>
        </p:txBody>
      </p:sp>
      <p:sp>
        <p:nvSpPr>
          <p:cNvPr id="10" name="Rectangle: Rounded Corners 9">
            <a:extLst>
              <a:ext uri="{FF2B5EF4-FFF2-40B4-BE49-F238E27FC236}">
                <a16:creationId xmlns:a16="http://schemas.microsoft.com/office/drawing/2014/main" id="{9B94F13A-2F9D-4181-B197-C76C357D2AAF}"/>
              </a:ext>
            </a:extLst>
          </p:cNvPr>
          <p:cNvSpPr/>
          <p:nvPr/>
        </p:nvSpPr>
        <p:spPr>
          <a:xfrm>
            <a:off x="5234671" y="805017"/>
            <a:ext cx="665687" cy="2255308"/>
          </a:xfrm>
          <a:prstGeom prst="roundRect">
            <a:avLst/>
          </a:prstGeom>
          <a:solidFill>
            <a:srgbClr val="D9C6E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SISÄISET</a:t>
            </a:r>
          </a:p>
        </p:txBody>
      </p:sp>
      <p:sp>
        <p:nvSpPr>
          <p:cNvPr id="11" name="Rectangle: Rounded Corners 10">
            <a:extLst>
              <a:ext uri="{FF2B5EF4-FFF2-40B4-BE49-F238E27FC236}">
                <a16:creationId xmlns:a16="http://schemas.microsoft.com/office/drawing/2014/main" id="{AD05C3C0-F7E3-4054-8F94-9B258E6D62A5}"/>
              </a:ext>
            </a:extLst>
          </p:cNvPr>
          <p:cNvSpPr/>
          <p:nvPr/>
        </p:nvSpPr>
        <p:spPr>
          <a:xfrm rot="5400000">
            <a:off x="6799665" y="-655912"/>
            <a:ext cx="585747" cy="2255308"/>
          </a:xfrm>
          <a:prstGeom prst="roundRect">
            <a:avLst/>
          </a:prstGeom>
          <a:solidFill>
            <a:srgbClr val="D9C6E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HYÖDYLLISET</a:t>
            </a:r>
          </a:p>
        </p:txBody>
      </p:sp>
      <p:sp>
        <p:nvSpPr>
          <p:cNvPr id="12" name="Rectangle: Rounded Corners 11">
            <a:extLst>
              <a:ext uri="{FF2B5EF4-FFF2-40B4-BE49-F238E27FC236}">
                <a16:creationId xmlns:a16="http://schemas.microsoft.com/office/drawing/2014/main" id="{801AE633-412B-4C29-97E5-F9B2F350247C}"/>
              </a:ext>
            </a:extLst>
          </p:cNvPr>
          <p:cNvSpPr/>
          <p:nvPr/>
        </p:nvSpPr>
        <p:spPr>
          <a:xfrm rot="5400000">
            <a:off x="9628590" y="-655912"/>
            <a:ext cx="585747" cy="2255308"/>
          </a:xfrm>
          <a:prstGeom prst="roundRect">
            <a:avLst/>
          </a:prstGeom>
          <a:solidFill>
            <a:srgbClr val="D9C6E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HAITALLISET</a:t>
            </a:r>
          </a:p>
        </p:txBody>
      </p:sp>
      <p:pic>
        <p:nvPicPr>
          <p:cNvPr id="24" name="Graphic 23" descr="Water">
            <a:extLst>
              <a:ext uri="{FF2B5EF4-FFF2-40B4-BE49-F238E27FC236}">
                <a16:creationId xmlns:a16="http://schemas.microsoft.com/office/drawing/2014/main" id="{03918531-E994-4195-9DB9-ED82A4F1E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9555" y="1684248"/>
            <a:ext cx="1155357" cy="1155357"/>
          </a:xfrm>
          <a:prstGeom prst="rect">
            <a:avLst/>
          </a:prstGeom>
        </p:spPr>
      </p:pic>
      <p:pic>
        <p:nvPicPr>
          <p:cNvPr id="25" name="Graphic 24" descr="Lightbulb">
            <a:extLst>
              <a:ext uri="{FF2B5EF4-FFF2-40B4-BE49-F238E27FC236}">
                <a16:creationId xmlns:a16="http://schemas.microsoft.com/office/drawing/2014/main" id="{C39079CB-20E9-48BF-A676-C1F676EB97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6412" y="3987828"/>
            <a:ext cx="965699" cy="965699"/>
          </a:xfrm>
          <a:prstGeom prst="rect">
            <a:avLst/>
          </a:prstGeom>
        </p:spPr>
      </p:pic>
      <p:pic>
        <p:nvPicPr>
          <p:cNvPr id="26" name="Graphic 25" descr="Forest scene">
            <a:extLst>
              <a:ext uri="{FF2B5EF4-FFF2-40B4-BE49-F238E27FC236}">
                <a16:creationId xmlns:a16="http://schemas.microsoft.com/office/drawing/2014/main" id="{0CFF8FC9-F64D-42C8-A7D4-F094D3403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97223" y="3073428"/>
            <a:ext cx="914400" cy="914400"/>
          </a:xfrm>
          <a:prstGeom prst="rect">
            <a:avLst/>
          </a:prstGeom>
        </p:spPr>
      </p:pic>
      <p:sp>
        <p:nvSpPr>
          <p:cNvPr id="23" name="TextBox 22">
            <a:extLst>
              <a:ext uri="{FF2B5EF4-FFF2-40B4-BE49-F238E27FC236}">
                <a16:creationId xmlns:a16="http://schemas.microsoft.com/office/drawing/2014/main" id="{9E524469-2960-4C51-B9D1-F187117B72B4}"/>
              </a:ext>
            </a:extLst>
          </p:cNvPr>
          <p:cNvSpPr txBox="1"/>
          <p:nvPr/>
        </p:nvSpPr>
        <p:spPr>
          <a:xfrm>
            <a:off x="7997223" y="2682596"/>
            <a:ext cx="2009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effectLst/>
                <a:uLnTx/>
                <a:uFillTx/>
                <a:latin typeface="Calibri" panose="020F0502020204030204"/>
                <a:ea typeface="+mn-ea"/>
                <a:cs typeface="+mn-cs"/>
              </a:rPr>
              <a:t>SWOT</a:t>
            </a:r>
          </a:p>
        </p:txBody>
      </p:sp>
      <p:sp>
        <p:nvSpPr>
          <p:cNvPr id="27" name="Arrow: Right 26">
            <a:extLst>
              <a:ext uri="{FF2B5EF4-FFF2-40B4-BE49-F238E27FC236}">
                <a16:creationId xmlns:a16="http://schemas.microsoft.com/office/drawing/2014/main" id="{742CDA32-7DA1-44C5-9F13-578C0CE99E56}"/>
              </a:ext>
            </a:extLst>
          </p:cNvPr>
          <p:cNvSpPr/>
          <p:nvPr/>
        </p:nvSpPr>
        <p:spPr>
          <a:xfrm>
            <a:off x="472310" y="884059"/>
            <a:ext cx="4778835" cy="2005013"/>
          </a:xfrm>
          <a:prstGeom prst="rightArrow">
            <a:avLst/>
          </a:prstGeom>
          <a:solidFill>
            <a:srgbClr val="5BCC48">
              <a:alpha val="76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t>TÄRKEIMMÄT HAVAINNOT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Pohdi</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mitä</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jo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tiedät</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paperin</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ja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kartongin</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valmistuksesta</a:t>
            </a:r>
            <a:r>
              <a:rPr lang="en-US" sz="1000" i="1" dirty="0">
                <a:solidFill>
                  <a:prstClr val="white"/>
                </a:solidFill>
                <a:latin typeface="Calibri" panose="020F0502020204030204"/>
              </a:rPr>
              <a:t> ja </a:t>
            </a:r>
            <a:r>
              <a:rPr lang="en-US" sz="1000" i="1" dirty="0" err="1">
                <a:solidFill>
                  <a:prstClr val="white"/>
                </a:solidFill>
                <a:latin typeface="Calibri" panose="020F0502020204030204"/>
              </a:rPr>
              <a:t>siihen</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liittyvästä</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kiertotaloudesta</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etenkin</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sisäisten</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kiertojen</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näkökulmasta</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vesi</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kuitu</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energia</a:t>
            </a:r>
            <a:r>
              <a:rPr lang="en-US" sz="1000" i="1" dirty="0">
                <a:solidFill>
                  <a:prstClr val="white"/>
                </a:solidFill>
                <a:latin typeface="Calibri" panose="020F0502020204030204"/>
              </a:rPr>
              <a:t>)</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00" b="0" i="1" u="none" strike="noStrike" kern="1200" cap="none" spc="0" normalizeH="0" baseline="0" noProof="0" dirty="0" err="1">
                <a:ln>
                  <a:noFill/>
                </a:ln>
                <a:solidFill>
                  <a:prstClr val="white"/>
                </a:solidFill>
                <a:effectLst/>
                <a:uLnTx/>
                <a:uFillTx/>
                <a:latin typeface="Calibri" panose="020F0502020204030204"/>
                <a:ea typeface="+mn-ea"/>
                <a:cs typeface="+mn-cs"/>
              </a:rPr>
              <a:t>Etsi</a:t>
            </a:r>
            <a:r>
              <a:rPr lang="en-US" sz="1000" i="1" dirty="0" err="1">
                <a:solidFill>
                  <a:prstClr val="white"/>
                </a:solidFill>
                <a:latin typeface="Calibri" panose="020F0502020204030204"/>
              </a:rPr>
              <a:t>kirjallisuuslähteistä</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lisää</a:t>
            </a:r>
            <a:r>
              <a:rPr lang="en-US" sz="1000" i="1" dirty="0">
                <a:solidFill>
                  <a:prstClr val="white"/>
                </a:solidFill>
                <a:latin typeface="Calibri" panose="020F0502020204030204"/>
              </a:rPr>
              <a:t> </a:t>
            </a:r>
            <a:r>
              <a:rPr lang="en-US" sz="1000" i="1" dirty="0" err="1">
                <a:solidFill>
                  <a:prstClr val="white"/>
                </a:solidFill>
                <a:latin typeface="Calibri" panose="020F0502020204030204"/>
              </a:rPr>
              <a:t>infoa</a:t>
            </a:r>
            <a:r>
              <a:rPr lang="en-US" sz="1000" i="1" dirty="0">
                <a:solidFill>
                  <a:prstClr val="white"/>
                </a:solidFill>
                <a:latin typeface="Calibri" panose="020F0502020204030204"/>
              </a:rPr>
              <a:t>. </a:t>
            </a:r>
            <a:endParaRPr kumimoji="0" lang="en-US" sz="10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Arrow: Right 28">
            <a:extLst>
              <a:ext uri="{FF2B5EF4-FFF2-40B4-BE49-F238E27FC236}">
                <a16:creationId xmlns:a16="http://schemas.microsoft.com/office/drawing/2014/main" id="{E2FFEF56-5809-4DC7-BBB1-F1F91A799B29}"/>
              </a:ext>
            </a:extLst>
          </p:cNvPr>
          <p:cNvSpPr/>
          <p:nvPr/>
        </p:nvSpPr>
        <p:spPr>
          <a:xfrm>
            <a:off x="489150" y="3611451"/>
            <a:ext cx="4764990" cy="2005013"/>
          </a:xfrm>
          <a:prstGeom prst="rightArrow">
            <a:avLst/>
          </a:prstGeom>
          <a:solidFill>
            <a:schemeClr val="accent5">
              <a:lumMod val="60000"/>
              <a:lumOff val="40000"/>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a:solidFill>
                  <a:prstClr val="black"/>
                </a:solidFill>
                <a:latin typeface="Calibri" panose="020F0502020204030204"/>
              </a:rPr>
              <a:t>TIEDON PERUSTEELLA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prstClr val="white"/>
                </a:solidFill>
                <a:effectLst/>
                <a:uLnTx/>
                <a:uFillTx/>
                <a:latin typeface="Calibri" panose="020F0502020204030204"/>
                <a:ea typeface="+mn-ea"/>
                <a:cs typeface="+mn-cs"/>
              </a:rPr>
              <a:t>Mitä ajatuksia keräämäsi tiedon perusteella herää paperin ja </a:t>
            </a:r>
            <a:r>
              <a:rPr kumimoji="0" lang="fi-FI" sz="1000" b="0" i="1" u="none" strike="noStrike" kern="1200" cap="none" spc="0" normalizeH="0" baseline="0" noProof="0" dirty="0" err="1">
                <a:ln>
                  <a:noFill/>
                </a:ln>
                <a:solidFill>
                  <a:prstClr val="white"/>
                </a:solidFill>
                <a:effectLst/>
                <a:uLnTx/>
                <a:uFillTx/>
                <a:latin typeface="Calibri" panose="020F0502020204030204"/>
                <a:ea typeface="+mn-ea"/>
                <a:cs typeface="+mn-cs"/>
              </a:rPr>
              <a:t>katongin</a:t>
            </a:r>
            <a:r>
              <a:rPr kumimoji="0" lang="fi-FI" sz="1000" b="0" i="1" u="none" strike="noStrike" kern="1200" cap="none" spc="0" normalizeH="0" baseline="0" noProof="0" dirty="0">
                <a:ln>
                  <a:noFill/>
                </a:ln>
                <a:solidFill>
                  <a:prstClr val="white"/>
                </a:solidFill>
                <a:effectLst/>
                <a:uLnTx/>
                <a:uFillTx/>
                <a:latin typeface="Calibri" panose="020F0502020204030204"/>
                <a:ea typeface="+mn-ea"/>
                <a:cs typeface="+mn-cs"/>
              </a:rPr>
              <a:t> valmistuksen kiertotalouden näkökulmasta etenkin sisäisten (vesi, energia, kuitu) kiertojen näkökulmasta?</a:t>
            </a:r>
            <a:endParaRPr kumimoji="0" lang="fi-FI" sz="1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FBD6B73-AEAE-418A-9B50-19817227C72E}"/>
              </a:ext>
            </a:extLst>
          </p:cNvPr>
          <p:cNvSpPr txBox="1"/>
          <p:nvPr/>
        </p:nvSpPr>
        <p:spPr>
          <a:xfrm>
            <a:off x="11204530" y="255026"/>
            <a:ext cx="814192" cy="369332"/>
          </a:xfrm>
          <a:prstGeom prst="rect">
            <a:avLst/>
          </a:prstGeom>
          <a:noFill/>
        </p:spPr>
        <p:txBody>
          <a:bodyPr wrap="square" rtlCol="0">
            <a:spAutoFit/>
          </a:bodyPr>
          <a:lstStyle/>
          <a:p>
            <a:r>
              <a:rPr lang="fi-FI" dirty="0"/>
              <a:t>2(2)</a:t>
            </a:r>
          </a:p>
        </p:txBody>
      </p:sp>
    </p:spTree>
    <p:extLst>
      <p:ext uri="{BB962C8B-B14F-4D97-AF65-F5344CB8AC3E}">
        <p14:creationId xmlns:p14="http://schemas.microsoft.com/office/powerpoint/2010/main" val="209686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68B0-9363-4AEB-A388-7D57F387B4CE}"/>
              </a:ext>
            </a:extLst>
          </p:cNvPr>
          <p:cNvSpPr>
            <a:spLocks noGrp="1"/>
          </p:cNvSpPr>
          <p:nvPr>
            <p:ph type="title"/>
          </p:nvPr>
        </p:nvSpPr>
        <p:spPr/>
        <p:txBody>
          <a:bodyPr/>
          <a:lstStyle/>
          <a:p>
            <a:r>
              <a:rPr lang="fi-FI" dirty="0"/>
              <a:t>Kurssin rakenne ja suoritustavat</a:t>
            </a:r>
          </a:p>
        </p:txBody>
      </p:sp>
      <p:sp>
        <p:nvSpPr>
          <p:cNvPr id="3" name="Content Placeholder 2">
            <a:extLst>
              <a:ext uri="{FF2B5EF4-FFF2-40B4-BE49-F238E27FC236}">
                <a16:creationId xmlns:a16="http://schemas.microsoft.com/office/drawing/2014/main" id="{60BB644C-397C-44B2-971A-F565D3B29571}"/>
              </a:ext>
            </a:extLst>
          </p:cNvPr>
          <p:cNvSpPr>
            <a:spLocks noGrp="1"/>
          </p:cNvSpPr>
          <p:nvPr>
            <p:ph idx="1"/>
          </p:nvPr>
        </p:nvSpPr>
        <p:spPr>
          <a:xfrm>
            <a:off x="838200" y="1825626"/>
            <a:ext cx="10515600" cy="3556866"/>
          </a:xfrm>
        </p:spPr>
        <p:txBody>
          <a:bodyPr>
            <a:normAutofit/>
          </a:bodyPr>
          <a:lstStyle/>
          <a:p>
            <a:r>
              <a:rPr lang="fi-FI" dirty="0"/>
              <a:t>Suoritetaan pääosin kontaktiopetuksena tehtävien ja materiaalin kautta (vaatii tukimateriaalia)</a:t>
            </a:r>
          </a:p>
          <a:p>
            <a:r>
              <a:rPr lang="fi-FI" dirty="0"/>
              <a:t>Lähdemateriaalina tehtävien tekemisessä voidaan käyttää materiaalin tekemiseen käytettyä lähdemateriaalia</a:t>
            </a:r>
          </a:p>
          <a:p>
            <a:r>
              <a:rPr lang="fi-FI" dirty="0"/>
              <a:t>Kurssin eteneminen: Johdannot aihealueisiin, tehtävienyhteistoiminnallinen/itsenäinen suorittaminen (+ reflektointi)</a:t>
            </a:r>
          </a:p>
          <a:p>
            <a:endParaRPr lang="fi-FI" dirty="0"/>
          </a:p>
        </p:txBody>
      </p:sp>
      <p:sp>
        <p:nvSpPr>
          <p:cNvPr id="4" name="Footer Placeholder 3">
            <a:extLst>
              <a:ext uri="{FF2B5EF4-FFF2-40B4-BE49-F238E27FC236}">
                <a16:creationId xmlns:a16="http://schemas.microsoft.com/office/drawing/2014/main" id="{D89BEEC3-9061-4E35-9683-FC167C55764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7538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D0C1-E437-457F-A78D-1C36598620A4}"/>
              </a:ext>
            </a:extLst>
          </p:cNvPr>
          <p:cNvSpPr>
            <a:spLocks noGrp="1"/>
          </p:cNvSpPr>
          <p:nvPr>
            <p:ph type="title"/>
          </p:nvPr>
        </p:nvSpPr>
        <p:spPr>
          <a:xfrm>
            <a:off x="838200" y="365125"/>
            <a:ext cx="8078012" cy="1325563"/>
          </a:xfrm>
        </p:spPr>
        <p:txBody>
          <a:bodyPr/>
          <a:lstStyle/>
          <a:p>
            <a:r>
              <a:rPr lang="fi-FI" dirty="0"/>
              <a:t>Vesi, kuitu ja energia paperikoneella</a:t>
            </a:r>
          </a:p>
        </p:txBody>
      </p:sp>
      <p:sp>
        <p:nvSpPr>
          <p:cNvPr id="3" name="Content Placeholder 2">
            <a:extLst>
              <a:ext uri="{FF2B5EF4-FFF2-40B4-BE49-F238E27FC236}">
                <a16:creationId xmlns:a16="http://schemas.microsoft.com/office/drawing/2014/main" id="{3B3B581D-5EB3-405F-AD92-DAB54AB31EB3}"/>
              </a:ext>
            </a:extLst>
          </p:cNvPr>
          <p:cNvSpPr>
            <a:spLocks noGrp="1"/>
          </p:cNvSpPr>
          <p:nvPr>
            <p:ph idx="1"/>
          </p:nvPr>
        </p:nvSpPr>
        <p:spPr>
          <a:xfrm>
            <a:off x="838200" y="1825626"/>
            <a:ext cx="8035768" cy="3360150"/>
          </a:xfrm>
        </p:spPr>
        <p:txBody>
          <a:bodyPr>
            <a:normAutofit fontScale="77500" lnSpcReduction="20000"/>
          </a:bodyPr>
          <a:lstStyle/>
          <a:p>
            <a:r>
              <a:rPr lang="fi-FI" dirty="0"/>
              <a:t>Tarkastelkaa dioja 40-44. Tehtävä voidaan toteuttaa keskusteluna pienryhmissä tai mielipidekirjoituksena esim. </a:t>
            </a:r>
            <a:r>
              <a:rPr lang="fi-FI" dirty="0" err="1"/>
              <a:t>moodle</a:t>
            </a:r>
            <a:r>
              <a:rPr lang="fi-FI" dirty="0"/>
              <a:t>-alustalle, jossa opiskelijoiden voidaan pyytää kommentoimaan toistensa mielipidekirjoituksia. Käyttäkää tarvittaessa lisänä kirjallisuuslähteitä.</a:t>
            </a:r>
          </a:p>
          <a:p>
            <a:r>
              <a:rPr lang="fi-FI" dirty="0"/>
              <a:t>Vastatkaa kysymyksiin (esimerkkikysymykset):</a:t>
            </a:r>
          </a:p>
          <a:p>
            <a:pPr lvl="1"/>
            <a:r>
              <a:rPr lang="fi-FI" dirty="0"/>
              <a:t>Miksi vesikierrot ovat tärkeitä paperin ja kartongin valmistuksessa? Kannattaako suljettuvesikierto aina?</a:t>
            </a:r>
          </a:p>
          <a:p>
            <a:pPr lvl="1"/>
            <a:r>
              <a:rPr lang="fi-FI" dirty="0"/>
              <a:t>Mitä jos vesikiertoa tai hylynkiertoa ei olisi?</a:t>
            </a:r>
          </a:p>
          <a:p>
            <a:pPr lvl="1"/>
            <a:r>
              <a:rPr lang="fi-FI" dirty="0"/>
              <a:t>Mistä paperi- ja kartonkitehtaalle saadaan energiaa? Mikä voisi olla kiertotalouden näkökulmasta vaihtoehto? (voitte tarkastella myös kokonaisuutta kuinka paljon metsäteollisuus tuottaa ja kuluttaa energiaa, mistä sitä saadaan? (bioenergia ja puukuitu keskiössä))</a:t>
            </a:r>
          </a:p>
        </p:txBody>
      </p:sp>
      <p:sp>
        <p:nvSpPr>
          <p:cNvPr id="4" name="Footer Placeholder 3">
            <a:extLst>
              <a:ext uri="{FF2B5EF4-FFF2-40B4-BE49-F238E27FC236}">
                <a16:creationId xmlns:a16="http://schemas.microsoft.com/office/drawing/2014/main" id="{AA390FBD-7F11-4A75-8E56-CAAC403B94B7}"/>
              </a:ext>
            </a:extLst>
          </p:cNvPr>
          <p:cNvSpPr>
            <a:spLocks noGrp="1"/>
          </p:cNvSpPr>
          <p:nvPr>
            <p:ph type="ftr" sz="quarter" idx="11"/>
          </p:nvPr>
        </p:nvSpPr>
        <p:spPr/>
        <p:txBody>
          <a:bodyPr/>
          <a:lstStyle/>
          <a:p>
            <a:r>
              <a:rPr lang="fi-FI"/>
              <a:t>kiertotalousamk.fi</a:t>
            </a:r>
          </a:p>
        </p:txBody>
      </p:sp>
      <p:pic>
        <p:nvPicPr>
          <p:cNvPr id="5" name="Graphic 4" descr="Water">
            <a:extLst>
              <a:ext uri="{FF2B5EF4-FFF2-40B4-BE49-F238E27FC236}">
                <a16:creationId xmlns:a16="http://schemas.microsoft.com/office/drawing/2014/main" id="{D8017CE1-82D8-487E-9E5E-51D054E30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0518" y="484440"/>
            <a:ext cx="1972547" cy="1972547"/>
          </a:xfrm>
          <a:prstGeom prst="rect">
            <a:avLst/>
          </a:prstGeom>
        </p:spPr>
      </p:pic>
      <p:pic>
        <p:nvPicPr>
          <p:cNvPr id="6" name="Graphic 5" descr="Lightbulb">
            <a:extLst>
              <a:ext uri="{FF2B5EF4-FFF2-40B4-BE49-F238E27FC236}">
                <a16:creationId xmlns:a16="http://schemas.microsoft.com/office/drawing/2014/main" id="{5F67EF40-A25E-4176-AEEE-31C301905D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6212" y="4373058"/>
            <a:ext cx="1648743" cy="1648743"/>
          </a:xfrm>
          <a:prstGeom prst="rect">
            <a:avLst/>
          </a:prstGeom>
        </p:spPr>
      </p:pic>
      <p:pic>
        <p:nvPicPr>
          <p:cNvPr id="7" name="Graphic 6" descr="Forest scene">
            <a:extLst>
              <a:ext uri="{FF2B5EF4-FFF2-40B4-BE49-F238E27FC236}">
                <a16:creationId xmlns:a16="http://schemas.microsoft.com/office/drawing/2014/main" id="{33246BE4-A79D-4D32-BD26-A0A938A04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73968" y="2574450"/>
            <a:ext cx="1561160" cy="1561160"/>
          </a:xfrm>
          <a:prstGeom prst="rect">
            <a:avLst/>
          </a:prstGeom>
        </p:spPr>
      </p:pic>
      <p:sp>
        <p:nvSpPr>
          <p:cNvPr id="8" name="TextBox 7">
            <a:extLst>
              <a:ext uri="{FF2B5EF4-FFF2-40B4-BE49-F238E27FC236}">
                <a16:creationId xmlns:a16="http://schemas.microsoft.com/office/drawing/2014/main" id="{63C99876-C1B8-47C9-890F-E82D7CAF5231}"/>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2828702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37B7-DAE3-437B-9165-21A59E833D5B}"/>
              </a:ext>
            </a:extLst>
          </p:cNvPr>
          <p:cNvSpPr>
            <a:spLocks noGrp="1"/>
          </p:cNvSpPr>
          <p:nvPr>
            <p:ph type="title"/>
          </p:nvPr>
        </p:nvSpPr>
        <p:spPr/>
        <p:txBody>
          <a:bodyPr/>
          <a:lstStyle/>
          <a:p>
            <a:r>
              <a:rPr lang="fi-FI" dirty="0"/>
              <a:t>Kokonaiskuva: Mitä isot metsäjätit ja alan toimijat sanovat kiertotaloudesta?</a:t>
            </a:r>
          </a:p>
        </p:txBody>
      </p:sp>
      <p:sp>
        <p:nvSpPr>
          <p:cNvPr id="3" name="Content Placeholder 2">
            <a:extLst>
              <a:ext uri="{FF2B5EF4-FFF2-40B4-BE49-F238E27FC236}">
                <a16:creationId xmlns:a16="http://schemas.microsoft.com/office/drawing/2014/main" id="{A8A5B7A7-41FB-44D7-AACA-670534688E81}"/>
              </a:ext>
            </a:extLst>
          </p:cNvPr>
          <p:cNvSpPr>
            <a:spLocks noGrp="1"/>
          </p:cNvSpPr>
          <p:nvPr>
            <p:ph idx="1"/>
          </p:nvPr>
        </p:nvSpPr>
        <p:spPr>
          <a:xfrm>
            <a:off x="838200" y="1825626"/>
            <a:ext cx="10515600" cy="3710878"/>
          </a:xfrm>
        </p:spPr>
        <p:txBody>
          <a:bodyPr>
            <a:normAutofit fontScale="70000" lnSpcReduction="20000"/>
          </a:bodyPr>
          <a:lstStyle/>
          <a:p>
            <a:r>
              <a:rPr lang="fi-FI" dirty="0"/>
              <a:t>Tehtävä voidaan suorittaa laajana tai suppeammin. Opiskelijoille voidaan jakaa omat vastuu alueet, joista he valmistelevat esityksen ja esittävät sen muille osallistujille keskusteluineen.</a:t>
            </a:r>
          </a:p>
          <a:p>
            <a:pPr lvl="1"/>
            <a:r>
              <a:rPr lang="fi-FI" dirty="0"/>
              <a:t>Sellun ja paperin valmistuksen näkökulma: UPM, Stora Enso, Metsä Group…</a:t>
            </a:r>
          </a:p>
          <a:p>
            <a:pPr lvl="1"/>
            <a:r>
              <a:rPr lang="fi-FI" dirty="0"/>
              <a:t>Pakkausten valmistuksen näkökulma: Stora Enso, DS Smith, </a:t>
            </a:r>
            <a:r>
              <a:rPr lang="fi-FI" dirty="0" err="1"/>
              <a:t>Pyroll</a:t>
            </a:r>
            <a:r>
              <a:rPr lang="fi-FI" dirty="0"/>
              <a:t>…</a:t>
            </a:r>
          </a:p>
          <a:p>
            <a:pPr lvl="1"/>
            <a:r>
              <a:rPr lang="fi-FI" dirty="0"/>
              <a:t>Keskusliikkeiden näkökulma: Kesko, SOK, Lidl… </a:t>
            </a:r>
          </a:p>
          <a:p>
            <a:pPr lvl="1"/>
            <a:r>
              <a:rPr lang="fi-FI" dirty="0"/>
              <a:t>Kierrätys näkökulma: Encore ympäristöpalvelut…</a:t>
            </a:r>
          </a:p>
          <a:p>
            <a:pPr lvl="1"/>
            <a:r>
              <a:rPr lang="fi-FI" dirty="0"/>
              <a:t>Vinkki: mukaan voidaan ottaa esimerkiksi verkkokaupan toimijoita ja kansainvälistä näkökulmaa ja/tai myös kuluttaja näkökulmaa riippuen osallistujien lukumäärästä.</a:t>
            </a:r>
          </a:p>
          <a:p>
            <a:r>
              <a:rPr lang="fi-FI" dirty="0"/>
              <a:t>Oppimistavoitteena on ymmärtää, että kiertotalous käsitteenä ja talousmallina on läsnä joka paikassa. Tuodaan ajattelua konkreettisemmaksi ja näytetään kuinka läpi toimitusketjun kiertotaloudesta puhutaan ja konkreettisia toimia tehdään. Samalla tuodaan merkitykselliseksi, miksi kannattaa ajatella ja opiskella metsäteollisuuden peruskurssilla kiertotaloutta. Kun tarkastellaan koko toimitusketjua ymmärrys siitä, että kukaan yksin ei pysty muuttamaan maailmaan kasvaa. Tarkastelussa esim. ekologinen, sosiaalinen, taloudellinen näkökulma, megatrendien vaikutus, uudet teknologiat, lainsäädäntö… tarkoituksenmukainen rajaus?</a:t>
            </a:r>
          </a:p>
          <a:p>
            <a:endParaRPr lang="fi-FI" dirty="0"/>
          </a:p>
          <a:p>
            <a:endParaRPr lang="fi-FI" dirty="0"/>
          </a:p>
          <a:p>
            <a:endParaRPr lang="fi-FI" dirty="0"/>
          </a:p>
        </p:txBody>
      </p:sp>
      <p:sp>
        <p:nvSpPr>
          <p:cNvPr id="4" name="Footer Placeholder 3">
            <a:extLst>
              <a:ext uri="{FF2B5EF4-FFF2-40B4-BE49-F238E27FC236}">
                <a16:creationId xmlns:a16="http://schemas.microsoft.com/office/drawing/2014/main" id="{EC25C83F-CAC2-4ED4-9F86-F27F755874A6}"/>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FE6AE0F2-26D5-46BD-B6A1-650A54B69E6C}"/>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3175339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7F663-EF98-42B0-A81D-1D73552E4C28}"/>
              </a:ext>
            </a:extLst>
          </p:cNvPr>
          <p:cNvSpPr>
            <a:spLocks noGrp="1"/>
          </p:cNvSpPr>
          <p:nvPr>
            <p:ph type="title"/>
          </p:nvPr>
        </p:nvSpPr>
        <p:spPr>
          <a:xfrm>
            <a:off x="831850" y="842167"/>
            <a:ext cx="10515600" cy="2852737"/>
          </a:xfrm>
        </p:spPr>
        <p:txBody>
          <a:bodyPr/>
          <a:lstStyle/>
          <a:p>
            <a:r>
              <a:rPr lang="fi-FI" dirty="0"/>
              <a:t>Tehtävät: Mikä kuitupakkaus on?</a:t>
            </a:r>
          </a:p>
        </p:txBody>
      </p:sp>
      <p:sp>
        <p:nvSpPr>
          <p:cNvPr id="6" name="Text Placeholder 5">
            <a:extLst>
              <a:ext uri="{FF2B5EF4-FFF2-40B4-BE49-F238E27FC236}">
                <a16:creationId xmlns:a16="http://schemas.microsoft.com/office/drawing/2014/main" id="{9D32D517-9E8B-4261-AC61-EAC48A763A5D}"/>
              </a:ext>
            </a:extLst>
          </p:cNvPr>
          <p:cNvSpPr>
            <a:spLocks noGrp="1"/>
          </p:cNvSpPr>
          <p:nvPr>
            <p:ph type="body" idx="1"/>
          </p:nvPr>
        </p:nvSpPr>
        <p:spPr>
          <a:xfrm>
            <a:off x="831850" y="3694904"/>
            <a:ext cx="10515600" cy="1804022"/>
          </a:xfrm>
        </p:spPr>
        <p:txBody>
          <a:bodyPr>
            <a:normAutofit/>
          </a:bodyPr>
          <a:lstStyle/>
          <a:p>
            <a:pPr marL="342900" indent="-342900">
              <a:buFont typeface="Arial" panose="020B0604020202020204" pitchFamily="34" charset="0"/>
              <a:buChar char="•"/>
            </a:pPr>
            <a:r>
              <a:rPr lang="fi-FI" dirty="0"/>
              <a:t>Mikä kuitupakkaus on?</a:t>
            </a:r>
          </a:p>
          <a:p>
            <a:pPr marL="342900" indent="-342900">
              <a:buFont typeface="Arial" panose="020B0604020202020204" pitchFamily="34" charset="0"/>
              <a:buChar char="•"/>
            </a:pPr>
            <a:r>
              <a:rPr lang="fi-FI" dirty="0"/>
              <a:t>Kuitu kiertää paperin ja kartongin jalostuksessa, pakkausten valmistuksessa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
        <p:nvSpPr>
          <p:cNvPr id="4" name="Footer Placeholder 3">
            <a:extLst>
              <a:ext uri="{FF2B5EF4-FFF2-40B4-BE49-F238E27FC236}">
                <a16:creationId xmlns:a16="http://schemas.microsoft.com/office/drawing/2014/main" id="{9E7DF28C-DF0A-498F-86BA-45ABA3757AE2}"/>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029B5F2F-DC87-44C3-B169-13CD3A7F1484}"/>
              </a:ext>
            </a:extLst>
          </p:cNvPr>
          <p:cNvPicPr>
            <a:picLocks noChangeAspect="1"/>
          </p:cNvPicPr>
          <p:nvPr/>
        </p:nvPicPr>
        <p:blipFill>
          <a:blip r:embed="rId3"/>
          <a:stretch>
            <a:fillRect/>
          </a:stretch>
        </p:blipFill>
        <p:spPr>
          <a:xfrm rot="10800000">
            <a:off x="10890210" y="234132"/>
            <a:ext cx="914479" cy="944962"/>
          </a:xfrm>
          <a:prstGeom prst="rect">
            <a:avLst/>
          </a:prstGeom>
        </p:spPr>
      </p:pic>
    </p:spTree>
    <p:extLst>
      <p:ext uri="{BB962C8B-B14F-4D97-AF65-F5344CB8AC3E}">
        <p14:creationId xmlns:p14="http://schemas.microsoft.com/office/powerpoint/2010/main" val="15284670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C23C-E178-4B84-8D89-0A8B2ABBC330}"/>
              </a:ext>
            </a:extLst>
          </p:cNvPr>
          <p:cNvSpPr>
            <a:spLocks noGrp="1"/>
          </p:cNvSpPr>
          <p:nvPr>
            <p:ph type="title"/>
          </p:nvPr>
        </p:nvSpPr>
        <p:spPr/>
        <p:txBody>
          <a:bodyPr/>
          <a:lstStyle/>
          <a:p>
            <a:r>
              <a:rPr lang="fi-FI" dirty="0"/>
              <a:t>Mikä kuitupakkaus on? </a:t>
            </a:r>
          </a:p>
        </p:txBody>
      </p:sp>
      <p:sp>
        <p:nvSpPr>
          <p:cNvPr id="3" name="Content Placeholder 2">
            <a:extLst>
              <a:ext uri="{FF2B5EF4-FFF2-40B4-BE49-F238E27FC236}">
                <a16:creationId xmlns:a16="http://schemas.microsoft.com/office/drawing/2014/main" id="{896B1C42-9E0F-47B9-B958-670375350343}"/>
              </a:ext>
            </a:extLst>
          </p:cNvPr>
          <p:cNvSpPr>
            <a:spLocks noGrp="1"/>
          </p:cNvSpPr>
          <p:nvPr>
            <p:ph idx="1"/>
          </p:nvPr>
        </p:nvSpPr>
        <p:spPr>
          <a:xfrm>
            <a:off x="838200" y="1825624"/>
            <a:ext cx="10515600" cy="3720153"/>
          </a:xfrm>
        </p:spPr>
        <p:txBody>
          <a:bodyPr>
            <a:normAutofit fontScale="55000" lnSpcReduction="20000"/>
          </a:bodyPr>
          <a:lstStyle/>
          <a:p>
            <a:r>
              <a:rPr lang="fi-FI" sz="2900" dirty="0"/>
              <a:t>Aloitukseksi on tarkoitus, että opiskelija hieman pohtii kuinka pakkaukset näyttäytyvät jokapäiväisessä elämässä.</a:t>
            </a:r>
          </a:p>
          <a:p>
            <a:r>
              <a:rPr lang="fi-FI" sz="2900" dirty="0"/>
              <a:t>Voitte käyttää aloituksessa muutaman kysymyksen sisältävää kyselyä. Kysely voidaan suorittaa nimettömänä ja voitte halutessanne tehdä yhdessä yhteenvedon, joka voidaan purkaa luennolla </a:t>
            </a:r>
            <a:r>
              <a:rPr lang="fi-FI" sz="2900" u="sng" dirty="0">
                <a:hlinkClick r:id="rId2"/>
              </a:rPr>
              <a:t>https://docs.google.com/forms/d/1K79GkT_7HSz6IdK2aVWtqjiT3LX9Jda8I3H29uCwvuA/edit?usp=sharing</a:t>
            </a:r>
            <a:endParaRPr lang="fi-FI" sz="2900" dirty="0"/>
          </a:p>
          <a:p>
            <a:endParaRPr lang="fi-FI" sz="2900" dirty="0"/>
          </a:p>
          <a:p>
            <a:r>
              <a:rPr lang="fi-FI" sz="2900" dirty="0"/>
              <a:t>Muutamia esimerkkejä kotoa: Kaurahiutaleet, pitsalaatikko, olutpakkaus (24), postipaketit, Teepaketti, keksipaketti, riisipaketti, jauhopussi, polttimopakkaus, lautapelipakkaus, </a:t>
            </a:r>
            <a:r>
              <a:rPr lang="fi-FI" sz="2900" dirty="0" err="1"/>
              <a:t>lelupakkausMuutamia</a:t>
            </a:r>
            <a:r>
              <a:rPr lang="fi-FI" sz="2900" dirty="0"/>
              <a:t> esimerkkejä kaupasta: Myyntitelineet, kuljetuspakkaukset, hyllyvalmiit pakkaukset (esim. karkkipussit kaupan hyllyllä), </a:t>
            </a:r>
            <a:r>
              <a:rPr lang="fi-FI" sz="2900" dirty="0" err="1"/>
              <a:t>displayt</a:t>
            </a:r>
            <a:r>
              <a:rPr lang="fi-FI" sz="2900" dirty="0"/>
              <a:t>, myyntipakkaukset………</a:t>
            </a:r>
          </a:p>
          <a:p>
            <a:r>
              <a:rPr lang="fi-FI" sz="2900" dirty="0"/>
              <a:t>Kuituvalos </a:t>
            </a:r>
            <a:r>
              <a:rPr lang="fi-FI" sz="2900" dirty="0">
                <a:sym typeface="Wingdings" panose="05000000000000000000" pitchFamily="2" charset="2"/>
              </a:rPr>
              <a:t></a:t>
            </a:r>
            <a:r>
              <a:rPr lang="fi-FI" sz="2900" dirty="0"/>
              <a:t>  esim. </a:t>
            </a:r>
            <a:r>
              <a:rPr lang="fi-FI" sz="2900" dirty="0" err="1"/>
              <a:t>Ecopulp</a:t>
            </a:r>
            <a:r>
              <a:rPr lang="fi-FI" sz="2900" dirty="0"/>
              <a:t> Finland Oy</a:t>
            </a:r>
          </a:p>
          <a:p>
            <a:r>
              <a:rPr lang="fi-FI" sz="2900" dirty="0"/>
              <a:t>Nestepakkaus </a:t>
            </a:r>
            <a:r>
              <a:rPr lang="fi-FI" sz="2900" dirty="0">
                <a:sym typeface="Wingdings" panose="05000000000000000000" pitchFamily="2" charset="2"/>
              </a:rPr>
              <a:t></a:t>
            </a:r>
            <a:r>
              <a:rPr lang="fi-FI" sz="2900" dirty="0"/>
              <a:t> Esim. Tetra </a:t>
            </a:r>
            <a:r>
              <a:rPr lang="fi-FI" sz="2900" dirty="0" err="1"/>
              <a:t>Pak</a:t>
            </a:r>
            <a:r>
              <a:rPr lang="fi-FI" sz="2900" dirty="0"/>
              <a:t> </a:t>
            </a:r>
            <a:r>
              <a:rPr lang="fi-FI" sz="2900" dirty="0">
                <a:sym typeface="Wingdings" panose="05000000000000000000" pitchFamily="2" charset="2"/>
              </a:rPr>
              <a:t></a:t>
            </a:r>
            <a:r>
              <a:rPr lang="fi-FI" sz="2900" dirty="0"/>
              <a:t> Valio, Arla… (maitopurkki)</a:t>
            </a:r>
          </a:p>
          <a:p>
            <a:r>
              <a:rPr lang="fi-FI" sz="2900" dirty="0"/>
              <a:t>Aaltopahvi </a:t>
            </a:r>
            <a:r>
              <a:rPr lang="fi-FI" sz="2900" dirty="0">
                <a:sym typeface="Wingdings" panose="05000000000000000000" pitchFamily="2" charset="2"/>
              </a:rPr>
              <a:t></a:t>
            </a:r>
            <a:r>
              <a:rPr lang="fi-FI" sz="2900" dirty="0"/>
              <a:t>  esim. </a:t>
            </a:r>
            <a:r>
              <a:rPr lang="fi-FI" sz="2900" dirty="0" err="1"/>
              <a:t>Adara</a:t>
            </a:r>
            <a:r>
              <a:rPr lang="fi-FI" sz="2900" dirty="0"/>
              <a:t>, Stora Enso, DS Smith </a:t>
            </a:r>
            <a:r>
              <a:rPr lang="fi-FI" sz="2900" dirty="0">
                <a:sym typeface="Wingdings" panose="05000000000000000000" pitchFamily="2" charset="2"/>
              </a:rPr>
              <a:t> verkkokauppapakkaukset, elintarviketeollisuuden kuljetuspakkaukset</a:t>
            </a:r>
            <a:endParaRPr lang="fi-FI" sz="2900" dirty="0"/>
          </a:p>
          <a:p>
            <a:r>
              <a:rPr lang="fi-FI" sz="2900" dirty="0"/>
              <a:t>Kartonkikotelo </a:t>
            </a:r>
            <a:r>
              <a:rPr lang="fi-FI" sz="2900" dirty="0">
                <a:sym typeface="Wingdings" panose="05000000000000000000" pitchFamily="2" charset="2"/>
              </a:rPr>
              <a:t> </a:t>
            </a:r>
            <a:r>
              <a:rPr lang="fi-FI" sz="2900" dirty="0"/>
              <a:t>esim. </a:t>
            </a:r>
            <a:r>
              <a:rPr lang="fi-FI" sz="2900" dirty="0" err="1"/>
              <a:t>Pyroll</a:t>
            </a:r>
            <a:r>
              <a:rPr lang="fi-FI" sz="2900" dirty="0"/>
              <a:t>, ÅR-</a:t>
            </a:r>
            <a:r>
              <a:rPr lang="fi-FI" sz="2900" dirty="0" err="1"/>
              <a:t>carton</a:t>
            </a:r>
            <a:r>
              <a:rPr lang="fi-FI" sz="2900" dirty="0"/>
              <a:t> </a:t>
            </a:r>
            <a:r>
              <a:rPr lang="fi-FI" sz="2900" dirty="0">
                <a:sym typeface="Wingdings" panose="05000000000000000000" pitchFamily="2" charset="2"/>
              </a:rPr>
              <a:t>  kaurahiutalepakkaus…</a:t>
            </a:r>
            <a:endParaRPr lang="fi-FI" sz="2900" dirty="0"/>
          </a:p>
          <a:p>
            <a:endParaRPr lang="fi-FI" dirty="0"/>
          </a:p>
        </p:txBody>
      </p:sp>
      <p:sp>
        <p:nvSpPr>
          <p:cNvPr id="4" name="Footer Placeholder 3">
            <a:extLst>
              <a:ext uri="{FF2B5EF4-FFF2-40B4-BE49-F238E27FC236}">
                <a16:creationId xmlns:a16="http://schemas.microsoft.com/office/drawing/2014/main" id="{2E0F49A4-0B10-4666-8711-0AB1E79939C4}"/>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BDC8EADF-745F-4EB8-A40A-C4CE06B3E76B}"/>
              </a:ext>
            </a:extLst>
          </p:cNvPr>
          <p:cNvSpPr txBox="1"/>
          <p:nvPr/>
        </p:nvSpPr>
        <p:spPr>
          <a:xfrm>
            <a:off x="11204530" y="255026"/>
            <a:ext cx="814192"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100908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2E4E-3E0A-4D35-B7F5-1D6ACD39914A}"/>
              </a:ext>
            </a:extLst>
          </p:cNvPr>
          <p:cNvSpPr>
            <a:spLocks noGrp="1"/>
          </p:cNvSpPr>
          <p:nvPr>
            <p:ph type="title"/>
          </p:nvPr>
        </p:nvSpPr>
        <p:spPr/>
        <p:txBody>
          <a:bodyPr/>
          <a:lstStyle/>
          <a:p>
            <a:r>
              <a:rPr lang="fi-FI" dirty="0"/>
              <a:t>Mikä kuitupakkaus on? Herätteleviä kysymyksiä joita voi käyttää</a:t>
            </a:r>
          </a:p>
        </p:txBody>
      </p:sp>
      <p:sp>
        <p:nvSpPr>
          <p:cNvPr id="3" name="Content Placeholder 2">
            <a:extLst>
              <a:ext uri="{FF2B5EF4-FFF2-40B4-BE49-F238E27FC236}">
                <a16:creationId xmlns:a16="http://schemas.microsoft.com/office/drawing/2014/main" id="{F412F43E-0BB4-45ED-B613-16B9B6AE81A3}"/>
              </a:ext>
            </a:extLst>
          </p:cNvPr>
          <p:cNvSpPr>
            <a:spLocks noGrp="1"/>
          </p:cNvSpPr>
          <p:nvPr>
            <p:ph idx="1"/>
          </p:nvPr>
        </p:nvSpPr>
        <p:spPr>
          <a:xfrm>
            <a:off x="838200" y="1825626"/>
            <a:ext cx="10515600" cy="3613274"/>
          </a:xfrm>
        </p:spPr>
        <p:txBody>
          <a:bodyPr>
            <a:normAutofit fontScale="40000" lnSpcReduction="20000"/>
          </a:bodyPr>
          <a:lstStyle/>
          <a:p>
            <a:r>
              <a:rPr lang="fi-FI" sz="3500" dirty="0"/>
              <a:t>Kuinka suuri on Suomen ja Euroopan paperi- ja massateollisuus? Kuinka paljon se synnyttää jätettä? Mitä jätejakeita?</a:t>
            </a:r>
          </a:p>
          <a:p>
            <a:r>
              <a:rPr lang="fi-FI" sz="3500" dirty="0"/>
              <a:t>Mikä on kuitupohjainen pakkaus tai tuote? Kuinka se näkyy päivittäisessä elämässä?</a:t>
            </a:r>
          </a:p>
          <a:p>
            <a:r>
              <a:rPr lang="fi-FI" sz="3500" dirty="0"/>
              <a:t>Millaisia pakkauksia ja kuitupohjaisia tuotteita kotoasi löytyy?</a:t>
            </a:r>
          </a:p>
          <a:p>
            <a:r>
              <a:rPr lang="fi-FI" sz="3500" dirty="0"/>
              <a:t>Mitä jos pakkauksia ei olisi?</a:t>
            </a:r>
          </a:p>
          <a:p>
            <a:r>
              <a:rPr lang="fi-FI" sz="3500" dirty="0"/>
              <a:t>Mikä pakkausten rooli on?</a:t>
            </a:r>
          </a:p>
          <a:p>
            <a:r>
              <a:rPr lang="fi-FI" sz="3500" dirty="0"/>
              <a:t>Miksi pakkaukset ovat olennainen osa kiertotaloutta?</a:t>
            </a:r>
          </a:p>
          <a:p>
            <a:r>
              <a:rPr lang="fi-FI" sz="3500" dirty="0"/>
              <a:t>Kuinka kiertotalous näkyy pakkauksia valmistavissa yrityksissä, entä pakkaavissa yrityksissä?</a:t>
            </a:r>
          </a:p>
          <a:p>
            <a:pPr marL="0" indent="0">
              <a:buNone/>
            </a:pPr>
            <a:endParaRPr lang="fi-FI" sz="3500" dirty="0"/>
          </a:p>
          <a:p>
            <a:pPr marL="0" indent="0">
              <a:buNone/>
            </a:pPr>
            <a:r>
              <a:rPr lang="fi-FI" sz="3500" dirty="0"/>
              <a:t>Esimerkki lähteitä:</a:t>
            </a:r>
          </a:p>
          <a:p>
            <a:r>
              <a:rPr lang="fi-FI" sz="3500" dirty="0"/>
              <a:t>Kultanen, L. 2019. Pieni Pakkausopas. Suomen Pakkausyhdistys ry. Saatavissa: https://www.pakkaus.com/tietoa-pakkauksista/pieni-pakkausopas/</a:t>
            </a:r>
          </a:p>
          <a:p>
            <a:r>
              <a:rPr lang="fi-FI" sz="3500" dirty="0"/>
              <a:t>Paper </a:t>
            </a:r>
            <a:r>
              <a:rPr lang="fi-FI" sz="3500" dirty="0" err="1"/>
              <a:t>chain</a:t>
            </a:r>
            <a:r>
              <a:rPr lang="fi-FI" sz="3500" dirty="0"/>
              <a:t>. </a:t>
            </a:r>
            <a:r>
              <a:rPr lang="fi-FI" sz="3500" dirty="0" err="1"/>
              <a:t>n.d</a:t>
            </a:r>
            <a:r>
              <a:rPr lang="fi-FI" sz="3500" dirty="0"/>
              <a:t>. luettu 2.6.2020. https://www.paperchain.eu/</a:t>
            </a:r>
          </a:p>
          <a:p>
            <a:r>
              <a:rPr lang="fi-FI" sz="3500" dirty="0"/>
              <a:t>Metsäteollisuus ry. </a:t>
            </a:r>
            <a:r>
              <a:rPr lang="fi-FI" sz="3500" dirty="0" err="1"/>
              <a:t>n.d</a:t>
            </a:r>
            <a:r>
              <a:rPr lang="fi-FI" sz="3500" dirty="0"/>
              <a:t>. luettu 2.6.2020. https://www.metsateollisuus.fi/tilastot/ymparisto/</a:t>
            </a:r>
          </a:p>
          <a:p>
            <a:endParaRPr lang="fi-FI" dirty="0"/>
          </a:p>
          <a:p>
            <a:endParaRPr lang="fi-FI" dirty="0"/>
          </a:p>
        </p:txBody>
      </p:sp>
      <p:sp>
        <p:nvSpPr>
          <p:cNvPr id="4" name="Footer Placeholder 3">
            <a:extLst>
              <a:ext uri="{FF2B5EF4-FFF2-40B4-BE49-F238E27FC236}">
                <a16:creationId xmlns:a16="http://schemas.microsoft.com/office/drawing/2014/main" id="{92ADF259-2E6C-4CB4-BC4D-9E1F0091E289}"/>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57D89840-E7AA-4B60-85C5-624DE5E4E882}"/>
              </a:ext>
            </a:extLst>
          </p:cNvPr>
          <p:cNvSpPr txBox="1"/>
          <p:nvPr/>
        </p:nvSpPr>
        <p:spPr>
          <a:xfrm>
            <a:off x="11204530" y="255026"/>
            <a:ext cx="814192" cy="369332"/>
          </a:xfrm>
          <a:prstGeom prst="rect">
            <a:avLst/>
          </a:prstGeom>
          <a:noFill/>
        </p:spPr>
        <p:txBody>
          <a:bodyPr wrap="square" rtlCol="0">
            <a:spAutoFit/>
          </a:bodyPr>
          <a:lstStyle/>
          <a:p>
            <a:r>
              <a:rPr lang="fi-FI" dirty="0"/>
              <a:t>2(2)</a:t>
            </a:r>
          </a:p>
        </p:txBody>
      </p:sp>
    </p:spTree>
    <p:extLst>
      <p:ext uri="{BB962C8B-B14F-4D97-AF65-F5344CB8AC3E}">
        <p14:creationId xmlns:p14="http://schemas.microsoft.com/office/powerpoint/2010/main" val="1376321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F82F-714E-4FB2-8E69-4A0D29BC5BC5}"/>
              </a:ext>
            </a:extLst>
          </p:cNvPr>
          <p:cNvSpPr>
            <a:spLocks noGrp="1"/>
          </p:cNvSpPr>
          <p:nvPr>
            <p:ph type="title"/>
          </p:nvPr>
        </p:nvSpPr>
        <p:spPr/>
        <p:txBody>
          <a:bodyPr>
            <a:normAutofit fontScale="90000"/>
          </a:bodyPr>
          <a:lstStyle/>
          <a:p>
            <a:r>
              <a:rPr lang="fi-FI" dirty="0"/>
              <a:t>Kuitu kiertää paperin ja kartongin jalostuksessa, pakkausten valmistuksessa</a:t>
            </a:r>
          </a:p>
        </p:txBody>
      </p:sp>
      <p:sp>
        <p:nvSpPr>
          <p:cNvPr id="3" name="Content Placeholder 2">
            <a:extLst>
              <a:ext uri="{FF2B5EF4-FFF2-40B4-BE49-F238E27FC236}">
                <a16:creationId xmlns:a16="http://schemas.microsoft.com/office/drawing/2014/main" id="{53B3D453-60DC-416E-BEA4-6B4FDDD36D8B}"/>
              </a:ext>
            </a:extLst>
          </p:cNvPr>
          <p:cNvSpPr>
            <a:spLocks noGrp="1"/>
          </p:cNvSpPr>
          <p:nvPr>
            <p:ph idx="1"/>
          </p:nvPr>
        </p:nvSpPr>
        <p:spPr>
          <a:xfrm>
            <a:off x="838199" y="1825625"/>
            <a:ext cx="10848585" cy="3573093"/>
          </a:xfrm>
        </p:spPr>
        <p:txBody>
          <a:bodyPr>
            <a:normAutofit fontScale="70000" lnSpcReduction="20000"/>
          </a:bodyPr>
          <a:lstStyle/>
          <a:p>
            <a:r>
              <a:rPr lang="fi-FI" dirty="0"/>
              <a:t>Minne kuitu menee pakkauksia valmistavasta yrityksestä? Piirtäkää pienryhmissä (3-4 hlö) kartta tai luokaa posteri kaikista mahdollisista reiteistä ja laatikaa lopuksi yksi yhteinen kokonaisuus tai käykää tuotokset läpi. Pohtikaa jo myös loppukäyttäjää ja kierrätystä (voitte täydentää osion myöhemmin loppuun) pohtikaa esim. seuraavien apukysymysten näkökulmasta ja keksikää itse lisää merkityksellisiä lähestymistapoja aiheeseen:</a:t>
            </a:r>
          </a:p>
          <a:p>
            <a:pPr lvl="1"/>
            <a:r>
              <a:rPr lang="fi-FI" dirty="0"/>
              <a:t>Mitä sosiaalisia, ekologisia ja taloudellisia näkökulmia pystytte nimeämään?</a:t>
            </a:r>
          </a:p>
          <a:p>
            <a:pPr lvl="1"/>
            <a:r>
              <a:rPr lang="fi-FI" dirty="0"/>
              <a:t>Mistä prosessin osista kuitu/kartonki/paperi jätettä ja tuotteita syntyy? (toisen hukka on toisen aarre)</a:t>
            </a:r>
          </a:p>
          <a:p>
            <a:pPr lvl="1"/>
            <a:r>
              <a:rPr lang="fi-FI" dirty="0"/>
              <a:t>Löydättekö esimerkkiyrityksiä minne kuitu kiertää?</a:t>
            </a:r>
          </a:p>
          <a:p>
            <a:pPr lvl="1"/>
            <a:r>
              <a:rPr lang="fi-FI" dirty="0"/>
              <a:t>Kuinka kuluttaja liittyy kokonaisuuteen?</a:t>
            </a:r>
          </a:p>
          <a:p>
            <a:endParaRPr lang="fi-FI" dirty="0"/>
          </a:p>
          <a:p>
            <a:r>
              <a:rPr lang="fi-FI" dirty="0"/>
              <a:t>Tehtävän tarkoituksena on jäsentää tietoa kokonaisuudeksi. Osa vastauksista löytyy materiaalista, mutta myös kirjallisuuslähteitä ja esimerkiksi yritysten nettisivuja kannattaa tehtävässä hyödyntää. Tehtävässä kerätään valmiin tiedon päälle kokonaisuus oppimisen edistämiseksi.</a:t>
            </a:r>
          </a:p>
        </p:txBody>
      </p:sp>
      <p:sp>
        <p:nvSpPr>
          <p:cNvPr id="4" name="Footer Placeholder 3">
            <a:extLst>
              <a:ext uri="{FF2B5EF4-FFF2-40B4-BE49-F238E27FC236}">
                <a16:creationId xmlns:a16="http://schemas.microsoft.com/office/drawing/2014/main" id="{ACC47325-7916-4352-8571-616138954E0E}"/>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2E3BCCB6-113E-4601-B8BD-37B9CCF00615}"/>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3808194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7F663-EF98-42B0-A81D-1D73552E4C28}"/>
              </a:ext>
            </a:extLst>
          </p:cNvPr>
          <p:cNvSpPr>
            <a:spLocks noGrp="1"/>
          </p:cNvSpPr>
          <p:nvPr>
            <p:ph type="title"/>
          </p:nvPr>
        </p:nvSpPr>
        <p:spPr>
          <a:xfrm>
            <a:off x="831850" y="842167"/>
            <a:ext cx="10515600" cy="2852737"/>
          </a:xfrm>
        </p:spPr>
        <p:txBody>
          <a:bodyPr>
            <a:normAutofit/>
          </a:bodyPr>
          <a:lstStyle/>
          <a:p>
            <a:r>
              <a:rPr lang="fi-FI" dirty="0"/>
              <a:t>Tehtävät: Pakkauksen käyttäminen, kierrätys ja suunnittelu</a:t>
            </a:r>
          </a:p>
        </p:txBody>
      </p:sp>
      <p:sp>
        <p:nvSpPr>
          <p:cNvPr id="6" name="Text Placeholder 5">
            <a:extLst>
              <a:ext uri="{FF2B5EF4-FFF2-40B4-BE49-F238E27FC236}">
                <a16:creationId xmlns:a16="http://schemas.microsoft.com/office/drawing/2014/main" id="{9D32D517-9E8B-4261-AC61-EAC48A763A5D}"/>
              </a:ext>
            </a:extLst>
          </p:cNvPr>
          <p:cNvSpPr>
            <a:spLocks noGrp="1"/>
          </p:cNvSpPr>
          <p:nvPr>
            <p:ph type="body" idx="1"/>
          </p:nvPr>
        </p:nvSpPr>
        <p:spPr>
          <a:xfrm>
            <a:off x="831850" y="3694904"/>
            <a:ext cx="10515600" cy="1804022"/>
          </a:xfrm>
        </p:spPr>
        <p:txBody>
          <a:bodyPr>
            <a:normAutofit fontScale="70000" lnSpcReduction="20000"/>
          </a:bodyPr>
          <a:lstStyle/>
          <a:p>
            <a:pPr marL="342900" indent="-342900">
              <a:buFont typeface="Arial" panose="020B0604020202020204" pitchFamily="34" charset="0"/>
              <a:buChar char="•"/>
            </a:pPr>
            <a:r>
              <a:rPr lang="fi-FI" dirty="0"/>
              <a:t>Pakkauksen kierrätys: näkökulmia</a:t>
            </a:r>
          </a:p>
          <a:p>
            <a:pPr marL="342900" indent="-342900">
              <a:buFont typeface="Arial" panose="020B0604020202020204" pitchFamily="34" charset="0"/>
              <a:buChar char="•"/>
            </a:pPr>
            <a:r>
              <a:rPr lang="fi-FI" dirty="0"/>
              <a:t>Pakkausten uudelleen käyttömahdollisuuksia kierrätyksen lisäksi</a:t>
            </a:r>
          </a:p>
          <a:p>
            <a:pPr marL="342900" indent="-342900">
              <a:buFont typeface="Arial" panose="020B0604020202020204" pitchFamily="34" charset="0"/>
              <a:buChar char="•"/>
            </a:pPr>
            <a:r>
              <a:rPr lang="fi-FI" dirty="0"/>
              <a:t>Mitä mahdollisuuksia pohdinta tehtävä?</a:t>
            </a:r>
          </a:p>
          <a:p>
            <a:pPr marL="342900" indent="-342900">
              <a:buFont typeface="Arial" panose="020B0604020202020204" pitchFamily="34" charset="0"/>
              <a:buChar char="•"/>
            </a:pPr>
            <a:r>
              <a:rPr lang="fi-FI" dirty="0"/>
              <a:t>Suunnittelu: Kuinka pakkauksen suunnittelulla ja eri valinnoilla voidaan vaikuttaa kiertotalousajattelun toteutumiseen?</a:t>
            </a:r>
          </a:p>
          <a:p>
            <a:pPr marL="342900" indent="-342900">
              <a:buFont typeface="Arial" panose="020B0604020202020204" pitchFamily="34" charset="0"/>
              <a:buChar char="•"/>
            </a:pPr>
            <a:r>
              <a:rPr lang="fi-FI" dirty="0"/>
              <a:t>Kuitupakkauksen mahdollisuudet kiertotaloudessa? Learning cafe </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
        <p:nvSpPr>
          <p:cNvPr id="4" name="Footer Placeholder 3">
            <a:extLst>
              <a:ext uri="{FF2B5EF4-FFF2-40B4-BE49-F238E27FC236}">
                <a16:creationId xmlns:a16="http://schemas.microsoft.com/office/drawing/2014/main" id="{9E7DF28C-DF0A-498F-86BA-45ABA3757AE2}"/>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F92251A5-F172-4DF7-8C36-EBD16291D7B7}"/>
              </a:ext>
            </a:extLst>
          </p:cNvPr>
          <p:cNvPicPr>
            <a:picLocks noChangeAspect="1"/>
          </p:cNvPicPr>
          <p:nvPr/>
        </p:nvPicPr>
        <p:blipFill>
          <a:blip r:embed="rId3"/>
          <a:stretch>
            <a:fillRect/>
          </a:stretch>
        </p:blipFill>
        <p:spPr>
          <a:xfrm rot="10800000">
            <a:off x="10890210" y="234132"/>
            <a:ext cx="914479" cy="944962"/>
          </a:xfrm>
          <a:prstGeom prst="rect">
            <a:avLst/>
          </a:prstGeom>
        </p:spPr>
      </p:pic>
    </p:spTree>
    <p:extLst>
      <p:ext uri="{BB962C8B-B14F-4D97-AF65-F5344CB8AC3E}">
        <p14:creationId xmlns:p14="http://schemas.microsoft.com/office/powerpoint/2010/main" val="2411241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26E8-3A49-4124-8BF0-BDCD9BC7981D}"/>
              </a:ext>
            </a:extLst>
          </p:cNvPr>
          <p:cNvSpPr>
            <a:spLocks noGrp="1"/>
          </p:cNvSpPr>
          <p:nvPr>
            <p:ph type="title"/>
          </p:nvPr>
        </p:nvSpPr>
        <p:spPr/>
        <p:txBody>
          <a:bodyPr/>
          <a:lstStyle/>
          <a:p>
            <a:r>
              <a:rPr lang="fi-FI" dirty="0"/>
              <a:t>Pakkauksen kierrätys: näkökulmia</a:t>
            </a:r>
          </a:p>
        </p:txBody>
      </p:sp>
      <p:sp>
        <p:nvSpPr>
          <p:cNvPr id="3" name="Content Placeholder 2">
            <a:extLst>
              <a:ext uri="{FF2B5EF4-FFF2-40B4-BE49-F238E27FC236}">
                <a16:creationId xmlns:a16="http://schemas.microsoft.com/office/drawing/2014/main" id="{64FFBB08-055A-4682-910D-D69B07F89364}"/>
              </a:ext>
            </a:extLst>
          </p:cNvPr>
          <p:cNvSpPr>
            <a:spLocks noGrp="1"/>
          </p:cNvSpPr>
          <p:nvPr>
            <p:ph idx="1"/>
          </p:nvPr>
        </p:nvSpPr>
        <p:spPr/>
        <p:txBody>
          <a:bodyPr>
            <a:normAutofit/>
          </a:bodyPr>
          <a:lstStyle/>
          <a:p>
            <a:r>
              <a:rPr lang="fi-FI" sz="1600" dirty="0"/>
              <a:t>Onko kierrätysaste maksimi tasolla vai voitaisiinko tehdä jotakin toisin, jotta arvokas raaka-aine saataisiin kiertotalousajattelun mukaisesti pysymään kierrossa mahdollisimman pitkään?</a:t>
            </a:r>
          </a:p>
          <a:p>
            <a:r>
              <a:rPr lang="fi-FI" sz="1600" dirty="0"/>
              <a:t>Mitä voitaisiin tehdä keräysasteen nostamiseksi?</a:t>
            </a:r>
          </a:p>
          <a:p>
            <a:pPr lvl="1"/>
            <a:r>
              <a:rPr lang="fi-FI" sz="1600" dirty="0"/>
              <a:t>Mitä valmistaja voisi tehdä?</a:t>
            </a:r>
          </a:p>
          <a:p>
            <a:pPr lvl="1"/>
            <a:r>
              <a:rPr lang="fi-FI" sz="1600" dirty="0"/>
              <a:t>Pakkaaja?</a:t>
            </a:r>
          </a:p>
          <a:p>
            <a:pPr lvl="1"/>
            <a:r>
              <a:rPr lang="fi-FI" sz="1600" dirty="0"/>
              <a:t>Kuluttaja?</a:t>
            </a:r>
          </a:p>
          <a:p>
            <a:pPr lvl="1"/>
            <a:r>
              <a:rPr lang="fi-FI" sz="1600" dirty="0"/>
              <a:t>Mikä on ylipäätään järkevää?</a:t>
            </a:r>
          </a:p>
          <a:p>
            <a:r>
              <a:rPr lang="fi-FI" sz="1600" dirty="0"/>
              <a:t>Kuitupakkauksen mahdollisuudet kiertotaloudessa?</a:t>
            </a:r>
          </a:p>
          <a:p>
            <a:r>
              <a:rPr lang="fi-FI" sz="1600" dirty="0"/>
              <a:t>Uusiutumattomista raaka-aineista valmistettujen pakkausten korvaaminen?</a:t>
            </a:r>
          </a:p>
          <a:p>
            <a:r>
              <a:rPr lang="fi-FI" sz="1600" dirty="0"/>
              <a:t>Uudelleenkäytettävyys?</a:t>
            </a:r>
          </a:p>
          <a:p>
            <a:endParaRPr lang="fi-FI" dirty="0"/>
          </a:p>
        </p:txBody>
      </p:sp>
      <p:sp>
        <p:nvSpPr>
          <p:cNvPr id="4" name="Footer Placeholder 3">
            <a:extLst>
              <a:ext uri="{FF2B5EF4-FFF2-40B4-BE49-F238E27FC236}">
                <a16:creationId xmlns:a16="http://schemas.microsoft.com/office/drawing/2014/main" id="{B0BEA942-0E5E-4344-AC92-415D59CFDFF3}"/>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F7E9FB5D-24BA-4064-9582-9842CA0410A4}"/>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4173649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9966-80C4-487F-957F-037A9F3BE8EA}"/>
              </a:ext>
            </a:extLst>
          </p:cNvPr>
          <p:cNvSpPr>
            <a:spLocks noGrp="1"/>
          </p:cNvSpPr>
          <p:nvPr>
            <p:ph type="title"/>
          </p:nvPr>
        </p:nvSpPr>
        <p:spPr/>
        <p:txBody>
          <a:bodyPr>
            <a:normAutofit/>
          </a:bodyPr>
          <a:lstStyle/>
          <a:p>
            <a:r>
              <a:rPr lang="fi-FI" dirty="0"/>
              <a:t>Pakkausten uudelleen käyttömahdollisuuksia kierrätyksen lisäksi</a:t>
            </a:r>
          </a:p>
        </p:txBody>
      </p:sp>
      <p:sp>
        <p:nvSpPr>
          <p:cNvPr id="3" name="Content Placeholder 2">
            <a:extLst>
              <a:ext uri="{FF2B5EF4-FFF2-40B4-BE49-F238E27FC236}">
                <a16:creationId xmlns:a16="http://schemas.microsoft.com/office/drawing/2014/main" id="{6C3D7839-36AD-47C8-B606-426AD83C8C72}"/>
              </a:ext>
            </a:extLst>
          </p:cNvPr>
          <p:cNvSpPr>
            <a:spLocks noGrp="1"/>
          </p:cNvSpPr>
          <p:nvPr>
            <p:ph idx="1"/>
          </p:nvPr>
        </p:nvSpPr>
        <p:spPr/>
        <p:txBody>
          <a:bodyPr>
            <a:normAutofit/>
          </a:bodyPr>
          <a:lstStyle/>
          <a:p>
            <a:r>
              <a:rPr lang="fi-FI" dirty="0"/>
              <a:t>Kaksi seuraavaa diaa</a:t>
            </a:r>
          </a:p>
          <a:p>
            <a:pPr lvl="1"/>
            <a:r>
              <a:rPr lang="fi-FI" dirty="0"/>
              <a:t>(valkokuvia) Mikä näiden pakkausten potentiaali on kiertotalouden näkökulmasta? </a:t>
            </a:r>
            <a:r>
              <a:rPr lang="fi-FI" dirty="0">
                <a:sym typeface="Wingdings" panose="05000000000000000000" pitchFamily="2" charset="2"/>
              </a:rPr>
              <a:t> Vinkki, voitte myös ottaa oikeita pakkauksia valokuvien lisäksi/sijaan pienryhmien (3-5 hlö) keskusteluun</a:t>
            </a:r>
            <a:endParaRPr lang="fi-FI" dirty="0"/>
          </a:p>
          <a:p>
            <a:pPr lvl="2"/>
            <a:r>
              <a:rPr lang="fi-FI" dirty="0"/>
              <a:t>Kuljetuspakkaus toimii myös myymälä </a:t>
            </a:r>
            <a:r>
              <a:rPr lang="fi-FI" dirty="0" err="1"/>
              <a:t>displayna</a:t>
            </a:r>
            <a:r>
              <a:rPr lang="fi-FI" dirty="0"/>
              <a:t> / hyllyvalmiina pakkauksena </a:t>
            </a:r>
            <a:r>
              <a:rPr lang="fi-FI" dirty="0">
                <a:sym typeface="Wingdings" panose="05000000000000000000" pitchFamily="2" charset="2"/>
              </a:rPr>
              <a:t> eli sen tehtävänä on myös myydä tuotetta, ei vain kuljettaa se kauppaa</a:t>
            </a:r>
          </a:p>
          <a:p>
            <a:pPr lvl="2"/>
            <a:r>
              <a:rPr lang="fi-FI" dirty="0"/>
              <a:t>Esim. Aaltopahvista valmistettu leipäkorimainen pakkaus on esteettinen ja pitkäikäinen käytettäväksi uudelleen ja elinkaarensa lopussa hyödynnettävissä kuituraaka-aineena </a:t>
            </a:r>
            <a:r>
              <a:rPr lang="fi-FI" dirty="0">
                <a:sym typeface="Wingdings" panose="05000000000000000000" pitchFamily="2" charset="2"/>
              </a:rPr>
              <a:t> ja edelleen viimein myös energiana</a:t>
            </a:r>
          </a:p>
          <a:p>
            <a:pPr lvl="1"/>
            <a:r>
              <a:rPr lang="fi-FI" dirty="0"/>
              <a:t>Mitä mahdollisuuksia?</a:t>
            </a:r>
          </a:p>
          <a:p>
            <a:pPr lvl="2"/>
            <a:r>
              <a:rPr lang="fi-FI" dirty="0"/>
              <a:t>Pohtikaa mitä muita käyttömahdollisuuksia pakkauksilla voisi olla?</a:t>
            </a:r>
          </a:p>
          <a:p>
            <a:endParaRPr lang="fi-FI" dirty="0">
              <a:sym typeface="Wingdings" panose="05000000000000000000" pitchFamily="2" charset="2"/>
            </a:endParaRPr>
          </a:p>
          <a:p>
            <a:endParaRPr lang="fi-FI" dirty="0"/>
          </a:p>
        </p:txBody>
      </p:sp>
      <p:sp>
        <p:nvSpPr>
          <p:cNvPr id="4" name="Footer Placeholder 3">
            <a:extLst>
              <a:ext uri="{FF2B5EF4-FFF2-40B4-BE49-F238E27FC236}">
                <a16:creationId xmlns:a16="http://schemas.microsoft.com/office/drawing/2014/main" id="{40AF7362-127F-4392-BF4A-50AA1DACA991}"/>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DF8F9047-4FD0-46F7-AE01-834859BE6E65}"/>
              </a:ext>
            </a:extLst>
          </p:cNvPr>
          <p:cNvSpPr txBox="1"/>
          <p:nvPr/>
        </p:nvSpPr>
        <p:spPr>
          <a:xfrm>
            <a:off x="11204530" y="255026"/>
            <a:ext cx="814192" cy="369332"/>
          </a:xfrm>
          <a:prstGeom prst="rect">
            <a:avLst/>
          </a:prstGeom>
          <a:noFill/>
        </p:spPr>
        <p:txBody>
          <a:bodyPr wrap="square" rtlCol="0">
            <a:spAutoFit/>
          </a:bodyPr>
          <a:lstStyle/>
          <a:p>
            <a:r>
              <a:rPr lang="fi-FI" dirty="0"/>
              <a:t>1(2)</a:t>
            </a:r>
          </a:p>
        </p:txBody>
      </p:sp>
    </p:spTree>
    <p:extLst>
      <p:ext uri="{BB962C8B-B14F-4D97-AF65-F5344CB8AC3E}">
        <p14:creationId xmlns:p14="http://schemas.microsoft.com/office/powerpoint/2010/main" val="2771766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1F2491-FFB9-4BBB-9282-15CADE8626B4}"/>
              </a:ext>
            </a:extLst>
          </p:cNvPr>
          <p:cNvSpPr>
            <a:spLocks noGrp="1"/>
          </p:cNvSpPr>
          <p:nvPr>
            <p:ph type="title"/>
          </p:nvPr>
        </p:nvSpPr>
        <p:spPr/>
        <p:txBody>
          <a:bodyPr>
            <a:normAutofit fontScale="90000"/>
          </a:bodyPr>
          <a:lstStyle/>
          <a:p>
            <a:r>
              <a:rPr lang="fi-FI" dirty="0"/>
              <a:t>Mikä näiden pakkausten potentiaali on kiertotalouden näkökulmasta?</a:t>
            </a:r>
            <a:br>
              <a:rPr lang="fi-FI" dirty="0"/>
            </a:br>
            <a:endParaRPr lang="fi-FI" dirty="0"/>
          </a:p>
        </p:txBody>
      </p:sp>
      <p:sp>
        <p:nvSpPr>
          <p:cNvPr id="5" name="Footer Placeholder 4">
            <a:extLst>
              <a:ext uri="{FF2B5EF4-FFF2-40B4-BE49-F238E27FC236}">
                <a16:creationId xmlns:a16="http://schemas.microsoft.com/office/drawing/2014/main" id="{4CFFFE1C-DA8D-451D-BF84-AC230070574E}"/>
              </a:ext>
            </a:extLst>
          </p:cNvPr>
          <p:cNvSpPr>
            <a:spLocks noGrp="1"/>
          </p:cNvSpPr>
          <p:nvPr>
            <p:ph type="ftr" sz="quarter" idx="11"/>
          </p:nvPr>
        </p:nvSpPr>
        <p:spPr/>
        <p:txBody>
          <a:bodyPr/>
          <a:lstStyle/>
          <a:p>
            <a:r>
              <a:rPr lang="fi-FI"/>
              <a:t>kiertotalousamk.fi</a:t>
            </a:r>
          </a:p>
        </p:txBody>
      </p:sp>
      <p:pic>
        <p:nvPicPr>
          <p:cNvPr id="8" name="Picture 7">
            <a:extLst>
              <a:ext uri="{FF2B5EF4-FFF2-40B4-BE49-F238E27FC236}">
                <a16:creationId xmlns:a16="http://schemas.microsoft.com/office/drawing/2014/main" id="{548F7690-EA2F-4BF5-8D4F-DDD2DFB77B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296" b="30556"/>
          <a:stretch/>
        </p:blipFill>
        <p:spPr>
          <a:xfrm>
            <a:off x="4814101" y="1690687"/>
            <a:ext cx="2854830" cy="3586470"/>
          </a:xfrm>
          <a:prstGeom prst="rect">
            <a:avLst/>
          </a:prstGeom>
        </p:spPr>
      </p:pic>
      <p:pic>
        <p:nvPicPr>
          <p:cNvPr id="10" name="Picture 9">
            <a:extLst>
              <a:ext uri="{FF2B5EF4-FFF2-40B4-BE49-F238E27FC236}">
                <a16:creationId xmlns:a16="http://schemas.microsoft.com/office/drawing/2014/main" id="{8017ACE5-DCF0-42EE-A4F7-236884099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973941" y="2138996"/>
            <a:ext cx="3586469" cy="2689852"/>
          </a:xfrm>
          <a:prstGeom prst="rect">
            <a:avLst/>
          </a:prstGeom>
        </p:spPr>
      </p:pic>
      <p:pic>
        <p:nvPicPr>
          <p:cNvPr id="12" name="Picture 11">
            <a:extLst>
              <a:ext uri="{FF2B5EF4-FFF2-40B4-BE49-F238E27FC236}">
                <a16:creationId xmlns:a16="http://schemas.microsoft.com/office/drawing/2014/main" id="{194DF3CC-6760-4499-A257-108C54EAAD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931" y="1690688"/>
            <a:ext cx="2689853" cy="3586469"/>
          </a:xfrm>
          <a:prstGeom prst="rect">
            <a:avLst/>
          </a:prstGeom>
        </p:spPr>
      </p:pic>
      <p:sp>
        <p:nvSpPr>
          <p:cNvPr id="7" name="TextBox 6">
            <a:extLst>
              <a:ext uri="{FF2B5EF4-FFF2-40B4-BE49-F238E27FC236}">
                <a16:creationId xmlns:a16="http://schemas.microsoft.com/office/drawing/2014/main" id="{55011CB1-546C-4472-96C7-BD6E73D60989}"/>
              </a:ext>
            </a:extLst>
          </p:cNvPr>
          <p:cNvSpPr txBox="1"/>
          <p:nvPr/>
        </p:nvSpPr>
        <p:spPr>
          <a:xfrm>
            <a:off x="11204530" y="255026"/>
            <a:ext cx="814192" cy="369332"/>
          </a:xfrm>
          <a:prstGeom prst="rect">
            <a:avLst/>
          </a:prstGeom>
          <a:noFill/>
        </p:spPr>
        <p:txBody>
          <a:bodyPr wrap="square" rtlCol="0">
            <a:spAutoFit/>
          </a:bodyPr>
          <a:lstStyle/>
          <a:p>
            <a:r>
              <a:rPr lang="fi-FI" dirty="0"/>
              <a:t>2(2)</a:t>
            </a:r>
          </a:p>
        </p:txBody>
      </p:sp>
    </p:spTree>
    <p:extLst>
      <p:ext uri="{BB962C8B-B14F-4D97-AF65-F5344CB8AC3E}">
        <p14:creationId xmlns:p14="http://schemas.microsoft.com/office/powerpoint/2010/main" val="37127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CAA5-C256-442D-9E90-1EBF7C81D6B0}"/>
              </a:ext>
            </a:extLst>
          </p:cNvPr>
          <p:cNvSpPr>
            <a:spLocks noGrp="1"/>
          </p:cNvSpPr>
          <p:nvPr>
            <p:ph type="title"/>
          </p:nvPr>
        </p:nvSpPr>
        <p:spPr/>
        <p:txBody>
          <a:bodyPr>
            <a:normAutofit/>
          </a:bodyPr>
          <a:lstStyle/>
          <a:p>
            <a:r>
              <a:rPr lang="fi-FI" dirty="0"/>
              <a:t>Arviointi</a:t>
            </a:r>
            <a:br>
              <a:rPr lang="fi-FI" dirty="0"/>
            </a:br>
            <a:r>
              <a:rPr lang="fi-FI" sz="1400" dirty="0"/>
              <a:t>Ylempi taso sisältää alemman tason määritetyn osaamisen.</a:t>
            </a:r>
            <a:endParaRPr lang="fi-FI" dirty="0"/>
          </a:p>
        </p:txBody>
      </p:sp>
      <p:graphicFrame>
        <p:nvGraphicFramePr>
          <p:cNvPr id="8" name="Table 8">
            <a:extLst>
              <a:ext uri="{FF2B5EF4-FFF2-40B4-BE49-F238E27FC236}">
                <a16:creationId xmlns:a16="http://schemas.microsoft.com/office/drawing/2014/main" id="{9CD0E644-6DA8-40D9-B923-CEF17A5982DE}"/>
              </a:ext>
            </a:extLst>
          </p:cNvPr>
          <p:cNvGraphicFramePr>
            <a:graphicFrameLocks noGrp="1"/>
          </p:cNvGraphicFramePr>
          <p:nvPr>
            <p:ph idx="1"/>
            <p:extLst>
              <p:ext uri="{D42A27DB-BD31-4B8C-83A1-F6EECF244321}">
                <p14:modId xmlns:p14="http://schemas.microsoft.com/office/powerpoint/2010/main" val="3216161836"/>
              </p:ext>
            </p:extLst>
          </p:nvPr>
        </p:nvGraphicFramePr>
        <p:xfrm>
          <a:off x="959260" y="1495978"/>
          <a:ext cx="10057169" cy="4023360"/>
        </p:xfrm>
        <a:graphic>
          <a:graphicData uri="http://schemas.openxmlformats.org/drawingml/2006/table">
            <a:tbl>
              <a:tblPr firstRow="1" bandRow="1">
                <a:tableStyleId>{8799B23B-EC83-4686-B30A-512413B5E67A}</a:tableStyleId>
              </a:tblPr>
              <a:tblGrid>
                <a:gridCol w="2298470">
                  <a:extLst>
                    <a:ext uri="{9D8B030D-6E8A-4147-A177-3AD203B41FA5}">
                      <a16:colId xmlns:a16="http://schemas.microsoft.com/office/drawing/2014/main" val="3474604484"/>
                    </a:ext>
                  </a:extLst>
                </a:gridCol>
                <a:gridCol w="2586233">
                  <a:extLst>
                    <a:ext uri="{9D8B030D-6E8A-4147-A177-3AD203B41FA5}">
                      <a16:colId xmlns:a16="http://schemas.microsoft.com/office/drawing/2014/main" val="3520302419"/>
                    </a:ext>
                  </a:extLst>
                </a:gridCol>
                <a:gridCol w="2586233">
                  <a:extLst>
                    <a:ext uri="{9D8B030D-6E8A-4147-A177-3AD203B41FA5}">
                      <a16:colId xmlns:a16="http://schemas.microsoft.com/office/drawing/2014/main" val="2241653130"/>
                    </a:ext>
                  </a:extLst>
                </a:gridCol>
                <a:gridCol w="2586233">
                  <a:extLst>
                    <a:ext uri="{9D8B030D-6E8A-4147-A177-3AD203B41FA5}">
                      <a16:colId xmlns:a16="http://schemas.microsoft.com/office/drawing/2014/main" val="3656916120"/>
                    </a:ext>
                  </a:extLst>
                </a:gridCol>
              </a:tblGrid>
              <a:tr h="213837">
                <a:tc>
                  <a:txBody>
                    <a:bodyPr/>
                    <a:lstStyle/>
                    <a:p>
                      <a:endParaRPr lang="fi-FI" sz="1000" dirty="0"/>
                    </a:p>
                  </a:txBody>
                  <a:tcPr/>
                </a:tc>
                <a:tc>
                  <a:txBody>
                    <a:bodyPr/>
                    <a:lstStyle/>
                    <a:p>
                      <a:r>
                        <a:rPr lang="fi-FI" sz="1000" dirty="0"/>
                        <a:t>1-2</a:t>
                      </a:r>
                    </a:p>
                  </a:txBody>
                  <a:tcPr/>
                </a:tc>
                <a:tc>
                  <a:txBody>
                    <a:bodyPr/>
                    <a:lstStyle/>
                    <a:p>
                      <a:r>
                        <a:rPr lang="fi-FI" sz="1000" dirty="0"/>
                        <a:t>3-4</a:t>
                      </a:r>
                    </a:p>
                  </a:txBody>
                  <a:tcPr/>
                </a:tc>
                <a:tc>
                  <a:txBody>
                    <a:bodyPr/>
                    <a:lstStyle/>
                    <a:p>
                      <a:r>
                        <a:rPr lang="fi-FI" sz="1000" dirty="0"/>
                        <a:t>5</a:t>
                      </a:r>
                    </a:p>
                  </a:txBody>
                  <a:tcPr/>
                </a:tc>
                <a:extLst>
                  <a:ext uri="{0D108BD9-81ED-4DB2-BD59-A6C34878D82A}">
                    <a16:rowId xmlns:a16="http://schemas.microsoft.com/office/drawing/2014/main" val="362107886"/>
                  </a:ext>
                </a:extLst>
              </a:tr>
              <a:tr h="1550316">
                <a:tc>
                  <a:txBody>
                    <a:bodyPr/>
                    <a:lstStyle/>
                    <a:p>
                      <a:r>
                        <a:rPr lang="fi-FI" sz="1000" dirty="0"/>
                        <a:t>Tietäminen</a:t>
                      </a:r>
                    </a:p>
                  </a:txBody>
                  <a:tcPr/>
                </a:tc>
                <a:tc>
                  <a:txBody>
                    <a:bodyPr/>
                    <a:lstStyle/>
                    <a:p>
                      <a:r>
                        <a:rPr lang="fi-FI" sz="1000" dirty="0"/>
                        <a:t>Osaa paperin, kartongin ja pakkausten  valmistukseen sekä kiertotalouteen liittyvät peruskäsitteet.</a:t>
                      </a:r>
                    </a:p>
                  </a:txBody>
                  <a:tcPr/>
                </a:tc>
                <a:tc>
                  <a:txBody>
                    <a:bodyPr/>
                    <a:lstStyle/>
                    <a:p>
                      <a:r>
                        <a:rPr lang="fi-FI" sz="1000" dirty="0"/>
                        <a:t>Ymmärtää tehtävänannon.</a:t>
                      </a:r>
                    </a:p>
                    <a:p>
                      <a:endParaRPr lang="fi-FI" sz="1000" dirty="0"/>
                    </a:p>
                    <a:p>
                      <a:r>
                        <a:rPr lang="fi-FI" sz="1000" dirty="0"/>
                        <a:t>Osaa jäsentää kiertotalouden ilmiöiden ja käsitteiden välisiä suhteita. Soveltaa teoriaa tehtävänantoon.</a:t>
                      </a:r>
                    </a:p>
                    <a:p>
                      <a:endParaRPr lang="fi-FI" sz="1000" dirty="0"/>
                    </a:p>
                    <a:p>
                      <a:r>
                        <a:rPr lang="fi-FI" sz="1000" dirty="0"/>
                        <a:t>Vertailee vaihtoehtoisia ratkaisuja. </a:t>
                      </a:r>
                    </a:p>
                  </a:txBody>
                  <a:tcPr/>
                </a:tc>
                <a:tc>
                  <a:txBody>
                    <a:bodyPr/>
                    <a:lstStyle/>
                    <a:p>
                      <a:r>
                        <a:rPr lang="fi-FI" sz="1000" dirty="0"/>
                        <a:t>Osaa rajata tehtävänantoa tarkoituksenmukaisesti. Ymmärtää laaja-alaisesti kiertotalouteen liittyviä kokonaisuuksia. Kiertotalousajattelu näkyy vastauksissa.</a:t>
                      </a:r>
                    </a:p>
                    <a:p>
                      <a:endParaRPr lang="fi-FI" sz="1000" dirty="0"/>
                    </a:p>
                    <a:p>
                      <a:r>
                        <a:rPr lang="fi-FI" sz="1000" dirty="0"/>
                        <a:t>Analysoi hankkimaansa tietoa. Käyttää monipuolisia ajantasaisia ja laadukkaita lähteitä yli tehtävissä vaadittujen rajojen.</a:t>
                      </a:r>
                    </a:p>
                    <a:p>
                      <a:endParaRPr lang="fi-FI" sz="1000" dirty="0"/>
                    </a:p>
                    <a:p>
                      <a:endParaRPr lang="fi-FI" sz="1000" dirty="0"/>
                    </a:p>
                  </a:txBody>
                  <a:tcPr/>
                </a:tc>
                <a:extLst>
                  <a:ext uri="{0D108BD9-81ED-4DB2-BD59-A6C34878D82A}">
                    <a16:rowId xmlns:a16="http://schemas.microsoft.com/office/drawing/2014/main" val="3565465577"/>
                  </a:ext>
                </a:extLst>
              </a:tr>
              <a:tr h="614781">
                <a:tc>
                  <a:txBody>
                    <a:bodyPr/>
                    <a:lstStyle/>
                    <a:p>
                      <a:r>
                        <a:rPr lang="fi-FI" sz="1000" dirty="0"/>
                        <a:t>Tekeminen</a:t>
                      </a:r>
                    </a:p>
                  </a:txBody>
                  <a:tcPr/>
                </a:tc>
                <a:tc>
                  <a:txBody>
                    <a:bodyPr/>
                    <a:lstStyle/>
                    <a:p>
                      <a:r>
                        <a:rPr lang="fi-FI" sz="1000" dirty="0"/>
                        <a:t>Osallistuu toimintaan ja tekee annetut tehtävät ohjeiden mukaan annetussa määräajassa.</a:t>
                      </a:r>
                    </a:p>
                  </a:txBody>
                  <a:tcPr/>
                </a:tc>
                <a:tc>
                  <a:txBody>
                    <a:bodyPr/>
                    <a:lstStyle/>
                    <a:p>
                      <a:r>
                        <a:rPr lang="fi-FI" sz="1000" dirty="0"/>
                        <a:t>Hankkii uutta tietoa.</a:t>
                      </a:r>
                    </a:p>
                    <a:p>
                      <a:endParaRPr lang="fi-FI" sz="1000" dirty="0"/>
                    </a:p>
                    <a:p>
                      <a:r>
                        <a:rPr lang="fi-FI" sz="1000" dirty="0"/>
                        <a:t>Osaa soveltaa aiemmin oppimaansa tietoa. Osaa perustella eri ratkaisuvaihtoehtoja.</a:t>
                      </a:r>
                    </a:p>
                  </a:txBody>
                  <a:tcPr/>
                </a:tc>
                <a:tc>
                  <a:txBody>
                    <a:bodyPr/>
                    <a:lstStyle/>
                    <a:p>
                      <a:r>
                        <a:rPr lang="fi-FI" sz="1000" dirty="0"/>
                        <a:t>Tuo oman osaamisensa yhteiseen käyttöön kommentointien ja analysointien näkökulmasta.</a:t>
                      </a:r>
                    </a:p>
                    <a:p>
                      <a:endParaRPr lang="fi-FI" sz="1000" dirty="0"/>
                    </a:p>
                  </a:txBody>
                  <a:tcPr/>
                </a:tc>
                <a:extLst>
                  <a:ext uri="{0D108BD9-81ED-4DB2-BD59-A6C34878D82A}">
                    <a16:rowId xmlns:a16="http://schemas.microsoft.com/office/drawing/2014/main" val="3237050302"/>
                  </a:ext>
                </a:extLst>
              </a:tr>
              <a:tr h="1149372">
                <a:tc>
                  <a:txBody>
                    <a:bodyPr/>
                    <a:lstStyle/>
                    <a:p>
                      <a:r>
                        <a:rPr lang="fi-FI" sz="1000" dirty="0"/>
                        <a:t>Oleminen</a:t>
                      </a:r>
                    </a:p>
                  </a:txBody>
                  <a:tcPr/>
                </a:tc>
                <a:tc>
                  <a:txBody>
                    <a:bodyPr/>
                    <a:lstStyle/>
                    <a:p>
                      <a:r>
                        <a:rPr lang="fi-FI" sz="1000" dirty="0"/>
                        <a:t>Osaa antaa sekä vastaanottaa palautetta.</a:t>
                      </a:r>
                    </a:p>
                    <a:p>
                      <a:endParaRPr lang="fi-FI" sz="1000" dirty="0"/>
                    </a:p>
                    <a:p>
                      <a:r>
                        <a:rPr lang="fi-FI" sz="1000" dirty="0"/>
                        <a:t>Osaa toimia vastuullisesti ja tarkastella asioita myös muiden näkökulmasta.</a:t>
                      </a:r>
                    </a:p>
                    <a:p>
                      <a:endParaRPr lang="fi-FI" sz="1000" dirty="0"/>
                    </a:p>
                    <a:p>
                      <a:endParaRPr lang="fi-FI" sz="1000" dirty="0"/>
                    </a:p>
                    <a:p>
                      <a:endParaRPr lang="fi-FI" sz="1000" dirty="0"/>
                    </a:p>
                  </a:txBody>
                  <a:tcPr/>
                </a:tc>
                <a:tc>
                  <a:txBody>
                    <a:bodyPr/>
                    <a:lstStyle/>
                    <a:p>
                      <a:r>
                        <a:rPr lang="fi-FI" sz="1000" dirty="0"/>
                        <a:t>On aktiivinen palautteen antaja ja saaja koko toteutuksen ajan. Tarkastelee asioita kriittisesti, mutta rakentavasti.</a:t>
                      </a:r>
                    </a:p>
                    <a:p>
                      <a:endParaRPr lang="fi-FI" sz="1000" dirty="0"/>
                    </a:p>
                    <a:p>
                      <a:r>
                        <a:rPr lang="fi-FI" sz="1000" dirty="0"/>
                        <a:t>Pohtii asioiden sosiaalisia, taloudellisia sekä ekologisia vaikutuksia. </a:t>
                      </a:r>
                    </a:p>
                  </a:txBody>
                  <a:tcPr/>
                </a:tc>
                <a:tc>
                  <a:txBody>
                    <a:bodyPr/>
                    <a:lstStyle/>
                    <a:p>
                      <a:r>
                        <a:rPr lang="fi-FI" sz="1000" dirty="0"/>
                        <a:t>Opiskelija kehittää uusia ja luovia ratkaisuja sekä tuo uudenlaista näkemystä tehtävänannon aihepiiriin.</a:t>
                      </a:r>
                    </a:p>
                    <a:p>
                      <a:endParaRPr lang="fi-FI" sz="1000" dirty="0"/>
                    </a:p>
                    <a:p>
                      <a:r>
                        <a:rPr lang="fi-FI" sz="1000" dirty="0"/>
                        <a:t>Käyttää saamaansa palautetta ammatillisen kasvun välineenä. Pystyy osoittamaan ja arvioimaan omaa ammatillista kasvuaan.</a:t>
                      </a:r>
                    </a:p>
                    <a:p>
                      <a:endParaRPr lang="fi-FI" sz="1000" dirty="0"/>
                    </a:p>
                  </a:txBody>
                  <a:tcPr/>
                </a:tc>
                <a:extLst>
                  <a:ext uri="{0D108BD9-81ED-4DB2-BD59-A6C34878D82A}">
                    <a16:rowId xmlns:a16="http://schemas.microsoft.com/office/drawing/2014/main" val="1419900916"/>
                  </a:ext>
                </a:extLst>
              </a:tr>
            </a:tbl>
          </a:graphicData>
        </a:graphic>
      </p:graphicFrame>
      <p:sp>
        <p:nvSpPr>
          <p:cNvPr id="4" name="Footer Placeholder 3">
            <a:extLst>
              <a:ext uri="{FF2B5EF4-FFF2-40B4-BE49-F238E27FC236}">
                <a16:creationId xmlns:a16="http://schemas.microsoft.com/office/drawing/2014/main" id="{FECE9717-969C-46D3-B983-84293B5085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10" name="TextBox 9">
            <a:extLst>
              <a:ext uri="{FF2B5EF4-FFF2-40B4-BE49-F238E27FC236}">
                <a16:creationId xmlns:a16="http://schemas.microsoft.com/office/drawing/2014/main" id="{02726503-E470-4020-AD7C-54B33F6E3E0F}"/>
              </a:ext>
            </a:extLst>
          </p:cNvPr>
          <p:cNvSpPr txBox="1"/>
          <p:nvPr/>
        </p:nvSpPr>
        <p:spPr>
          <a:xfrm>
            <a:off x="7411985" y="5519338"/>
            <a:ext cx="4114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Muokattu lähteestä </a:t>
            </a:r>
            <a:r>
              <a:rPr kumimoji="0" lang="fi-FI" sz="1000" b="0" i="0" u="none" strike="noStrike" kern="1200" cap="none" spc="0" normalizeH="0" baseline="0" noProof="0" dirty="0" err="1">
                <a:ln>
                  <a:noFill/>
                </a:ln>
                <a:solidFill>
                  <a:prstClr val="black"/>
                </a:solidFill>
                <a:effectLst/>
                <a:uLnTx/>
                <a:uFillTx/>
                <a:latin typeface="Calibri" panose="020F0502020204030204"/>
                <a:ea typeface="+mn-ea"/>
                <a:cs typeface="+mn-cs"/>
              </a:rPr>
              <a:t>Mäkiö</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 &amp; Virta 2019 / Arviointikehikko muokattu </a:t>
            </a:r>
            <a:r>
              <a:rPr kumimoji="0" lang="fi-FI" sz="1000" b="0" i="0" u="none" strike="noStrike" kern="1200" cap="none" spc="0" normalizeH="0" baseline="0" noProof="0" dirty="0" err="1">
                <a:ln>
                  <a:noFill/>
                </a:ln>
                <a:solidFill>
                  <a:prstClr val="black"/>
                </a:solidFill>
                <a:effectLst/>
                <a:uLnTx/>
                <a:uFillTx/>
                <a:latin typeface="Calibri" panose="020F0502020204030204"/>
                <a:ea typeface="+mn-ea"/>
                <a:cs typeface="+mn-cs"/>
              </a:rPr>
              <a:t>TAMKissa</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 käytössä olevasta arviointikehikosta </a:t>
            </a:r>
          </a:p>
        </p:txBody>
      </p:sp>
      <p:pic>
        <p:nvPicPr>
          <p:cNvPr id="11" name="Picture 10">
            <a:hlinkClick r:id="rId2" action="ppaction://hlinksldjump"/>
            <a:extLst>
              <a:ext uri="{FF2B5EF4-FFF2-40B4-BE49-F238E27FC236}">
                <a16:creationId xmlns:a16="http://schemas.microsoft.com/office/drawing/2014/main" id="{C4B4EF80-2A42-4CB9-ACB2-B69EF03A4BEE}"/>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1874464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A5031B-387B-4ACB-927E-017ACE85A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570" y="1624765"/>
            <a:ext cx="5953369" cy="4465027"/>
          </a:xfrm>
          <a:prstGeom prst="rect">
            <a:avLst/>
          </a:prstGeom>
        </p:spPr>
      </p:pic>
      <p:pic>
        <p:nvPicPr>
          <p:cNvPr id="6" name="Kuva 48" descr="Nuoliympyrä">
            <a:extLst>
              <a:ext uri="{FF2B5EF4-FFF2-40B4-BE49-F238E27FC236}">
                <a16:creationId xmlns:a16="http://schemas.microsoft.com/office/drawing/2014/main" id="{ED3CEDD0-FBFB-46E0-AB10-741EF52FFC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7838" y="511003"/>
            <a:ext cx="6584831" cy="6584831"/>
          </a:xfrm>
          <a:prstGeom prst="rect">
            <a:avLst/>
          </a:prstGeom>
        </p:spPr>
      </p:pic>
      <p:sp>
        <p:nvSpPr>
          <p:cNvPr id="2" name="Title 1">
            <a:extLst>
              <a:ext uri="{FF2B5EF4-FFF2-40B4-BE49-F238E27FC236}">
                <a16:creationId xmlns:a16="http://schemas.microsoft.com/office/drawing/2014/main" id="{2D1B3037-4D3A-405C-B3A6-196868AB281F}"/>
              </a:ext>
            </a:extLst>
          </p:cNvPr>
          <p:cNvSpPr>
            <a:spLocks noGrp="1"/>
          </p:cNvSpPr>
          <p:nvPr>
            <p:ph type="title"/>
          </p:nvPr>
        </p:nvSpPr>
        <p:spPr/>
        <p:txBody>
          <a:bodyPr/>
          <a:lstStyle/>
          <a:p>
            <a:r>
              <a:rPr lang="fi-FI" dirty="0"/>
              <a:t>Mitä mahdollisuuksia pohdinta tehtävä?</a:t>
            </a:r>
          </a:p>
        </p:txBody>
      </p:sp>
      <p:sp>
        <p:nvSpPr>
          <p:cNvPr id="3" name="Content Placeholder 2">
            <a:extLst>
              <a:ext uri="{FF2B5EF4-FFF2-40B4-BE49-F238E27FC236}">
                <a16:creationId xmlns:a16="http://schemas.microsoft.com/office/drawing/2014/main" id="{6E5224C0-F740-4BE6-AB6A-79B60E9A1DE1}"/>
              </a:ext>
            </a:extLst>
          </p:cNvPr>
          <p:cNvSpPr>
            <a:spLocks noGrp="1"/>
          </p:cNvSpPr>
          <p:nvPr>
            <p:ph idx="1"/>
          </p:nvPr>
        </p:nvSpPr>
        <p:spPr/>
        <p:txBody>
          <a:bodyPr/>
          <a:lstStyle/>
          <a:p>
            <a:r>
              <a:rPr lang="fi-FI" dirty="0"/>
              <a:t>Uudelleen käyttö?</a:t>
            </a:r>
          </a:p>
          <a:p>
            <a:r>
              <a:rPr lang="fi-FI" dirty="0"/>
              <a:t>Korjaus?</a:t>
            </a:r>
          </a:p>
          <a:p>
            <a:r>
              <a:rPr lang="fi-FI" dirty="0"/>
              <a:t>Kierrätys?</a:t>
            </a:r>
          </a:p>
          <a:p>
            <a:r>
              <a:rPr lang="fi-FI" dirty="0"/>
              <a:t>Energia?</a:t>
            </a:r>
          </a:p>
          <a:p>
            <a:r>
              <a:rPr lang="fi-FI" dirty="0"/>
              <a:t>Sivuvirrat?</a:t>
            </a:r>
          </a:p>
          <a:p>
            <a:endParaRPr lang="fi-FI" dirty="0"/>
          </a:p>
        </p:txBody>
      </p:sp>
      <p:sp>
        <p:nvSpPr>
          <p:cNvPr id="4" name="Footer Placeholder 3">
            <a:extLst>
              <a:ext uri="{FF2B5EF4-FFF2-40B4-BE49-F238E27FC236}">
                <a16:creationId xmlns:a16="http://schemas.microsoft.com/office/drawing/2014/main" id="{D295EFC7-C424-42A7-A58B-AC003FBDE205}"/>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C22E54FC-3EFA-4DA3-9AC3-782B7738BE03}"/>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spTree>
    <p:extLst>
      <p:ext uri="{BB962C8B-B14F-4D97-AF65-F5344CB8AC3E}">
        <p14:creationId xmlns:p14="http://schemas.microsoft.com/office/powerpoint/2010/main" val="4238568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025E-EB0C-47A5-861A-F50CB7DA0224}"/>
              </a:ext>
            </a:extLst>
          </p:cNvPr>
          <p:cNvSpPr>
            <a:spLocks noGrp="1"/>
          </p:cNvSpPr>
          <p:nvPr>
            <p:ph type="title"/>
          </p:nvPr>
        </p:nvSpPr>
        <p:spPr>
          <a:xfrm>
            <a:off x="586636" y="344367"/>
            <a:ext cx="10515600" cy="1325563"/>
          </a:xfrm>
        </p:spPr>
        <p:txBody>
          <a:bodyPr>
            <a:normAutofit fontScale="90000"/>
          </a:bodyPr>
          <a:lstStyle/>
          <a:p>
            <a:r>
              <a:rPr lang="fi-FI" dirty="0"/>
              <a:t>Suunnittelu: </a:t>
            </a:r>
            <a:r>
              <a:rPr lang="fi-FI" sz="2200" dirty="0"/>
              <a:t>Kuinka pakkauksen suunnittelulla ja eri valinnoilla voidaan vaikuttaa kiertotalousajattelun toteutumiseen? </a:t>
            </a:r>
            <a:br>
              <a:rPr lang="fi-FI" sz="2200" dirty="0"/>
            </a:br>
            <a:r>
              <a:rPr lang="fi-FI" sz="2200" dirty="0"/>
              <a:t>Etsikää myös esimerkkejä pakkauksista joissa suunnittelu täyttää periaatteet, etsikää myös ns. huonoja esimerkkejä ja keskustelkaa niistä.</a:t>
            </a:r>
            <a:br>
              <a:rPr lang="fi-FI" sz="2200" dirty="0"/>
            </a:br>
            <a:r>
              <a:rPr lang="fi-FI" sz="1800" b="1" dirty="0">
                <a:solidFill>
                  <a:schemeClr val="accent1"/>
                </a:solidFill>
              </a:rPr>
              <a:t>Lähtökohta: </a:t>
            </a:r>
            <a:r>
              <a:rPr lang="fi-FI" sz="1800" dirty="0">
                <a:solidFill>
                  <a:schemeClr val="accent1"/>
                </a:solidFill>
              </a:rPr>
              <a:t>Pakkauksella on merkittävä rooli valittaessa tuotetta = vaikutus tuotteen myyntiin</a:t>
            </a:r>
            <a:endParaRPr lang="fi-FI" sz="1800" dirty="0"/>
          </a:p>
        </p:txBody>
      </p:sp>
      <p:sp>
        <p:nvSpPr>
          <p:cNvPr id="3" name="Content Placeholder 2">
            <a:extLst>
              <a:ext uri="{FF2B5EF4-FFF2-40B4-BE49-F238E27FC236}">
                <a16:creationId xmlns:a16="http://schemas.microsoft.com/office/drawing/2014/main" id="{90566DAF-25C2-4D90-A882-6EC652BAF882}"/>
              </a:ext>
            </a:extLst>
          </p:cNvPr>
          <p:cNvSpPr>
            <a:spLocks noGrp="1"/>
          </p:cNvSpPr>
          <p:nvPr>
            <p:ph sz="half" idx="1"/>
          </p:nvPr>
        </p:nvSpPr>
        <p:spPr>
          <a:xfrm>
            <a:off x="838200" y="1825625"/>
            <a:ext cx="5181600" cy="3565525"/>
          </a:xfrm>
        </p:spPr>
        <p:txBody>
          <a:bodyPr>
            <a:normAutofit fontScale="70000" lnSpcReduction="20000"/>
          </a:bodyPr>
          <a:lstStyle/>
          <a:p>
            <a:endParaRPr lang="fi-FI" dirty="0"/>
          </a:p>
          <a:p>
            <a:r>
              <a:rPr lang="fi-FI" dirty="0"/>
              <a:t>Pakkauksen eri ulottuvuudet (kosketuspinnat)</a:t>
            </a:r>
          </a:p>
          <a:p>
            <a:r>
              <a:rPr lang="fi-FI" dirty="0"/>
              <a:t>Miksi?</a:t>
            </a:r>
          </a:p>
          <a:p>
            <a:pPr lvl="1"/>
            <a:r>
              <a:rPr lang="fi-FI" dirty="0"/>
              <a:t>Pakkauksen suunnitteluun vaikuttavia tekijöitä</a:t>
            </a:r>
          </a:p>
          <a:p>
            <a:pPr lvl="1"/>
            <a:r>
              <a:rPr lang="fi-FI" dirty="0"/>
              <a:t>Eri ulottuvuudet, jotka tulee ottaa huomioon</a:t>
            </a:r>
          </a:p>
          <a:p>
            <a:r>
              <a:rPr lang="fi-FI" dirty="0"/>
              <a:t>Mitä?</a:t>
            </a:r>
          </a:p>
          <a:p>
            <a:pPr lvl="1"/>
            <a:r>
              <a:rPr lang="fi-FI" dirty="0"/>
              <a:t>Pakkauksen arvoa tuottavat ominaisuudet</a:t>
            </a:r>
          </a:p>
          <a:p>
            <a:pPr lvl="1"/>
            <a:r>
              <a:rPr lang="fi-FI" dirty="0"/>
              <a:t>Esim.  Onko pakkauksella uudelleen käyttöarvoa?</a:t>
            </a:r>
          </a:p>
          <a:p>
            <a:r>
              <a:rPr lang="fi-FI" dirty="0"/>
              <a:t>Kuinka?</a:t>
            </a:r>
          </a:p>
          <a:p>
            <a:pPr lvl="1"/>
            <a:r>
              <a:rPr lang="fi-FI" dirty="0"/>
              <a:t>Arvon luonti pakkauksen koko elinkaarenaikana sen eri kosketuskohdissa</a:t>
            </a:r>
          </a:p>
          <a:p>
            <a:pPr lvl="1"/>
            <a:r>
              <a:rPr lang="fi-FI" dirty="0"/>
              <a:t>Esim. materiaalivalinnat puhuttelevat</a:t>
            </a:r>
          </a:p>
        </p:txBody>
      </p:sp>
      <p:graphicFrame>
        <p:nvGraphicFramePr>
          <p:cNvPr id="7" name="Content Placeholder 6">
            <a:extLst>
              <a:ext uri="{FF2B5EF4-FFF2-40B4-BE49-F238E27FC236}">
                <a16:creationId xmlns:a16="http://schemas.microsoft.com/office/drawing/2014/main" id="{F1D9F5B6-3F66-454D-8795-3ED2C4A7CD1F}"/>
              </a:ext>
            </a:extLst>
          </p:cNvPr>
          <p:cNvGraphicFramePr>
            <a:graphicFrameLocks noGrp="1"/>
          </p:cNvGraphicFramePr>
          <p:nvPr>
            <p:ph sz="half" idx="2"/>
            <p:extLst>
              <p:ext uri="{D42A27DB-BD31-4B8C-83A1-F6EECF244321}">
                <p14:modId xmlns:p14="http://schemas.microsoft.com/office/powerpoint/2010/main" val="638682217"/>
              </p:ext>
            </p:extLst>
          </p:nvPr>
        </p:nvGraphicFramePr>
        <p:xfrm>
          <a:off x="6172200" y="879475"/>
          <a:ext cx="5463540" cy="6287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31BA191-61C0-4B6F-8871-E3DDF1A7C3CA}"/>
              </a:ext>
            </a:extLst>
          </p:cNvPr>
          <p:cNvSpPr>
            <a:spLocks noGrp="1"/>
          </p:cNvSpPr>
          <p:nvPr>
            <p:ph type="ftr" sz="quarter" idx="11"/>
          </p:nvPr>
        </p:nvSpPr>
        <p:spPr/>
        <p:txBody>
          <a:bodyPr/>
          <a:lstStyle/>
          <a:p>
            <a:r>
              <a:rPr lang="fi-FI"/>
              <a:t>kiertotalousamk.fi</a:t>
            </a:r>
          </a:p>
        </p:txBody>
      </p:sp>
      <p:sp>
        <p:nvSpPr>
          <p:cNvPr id="6" name="TextBox 5">
            <a:extLst>
              <a:ext uri="{FF2B5EF4-FFF2-40B4-BE49-F238E27FC236}">
                <a16:creationId xmlns:a16="http://schemas.microsoft.com/office/drawing/2014/main" id="{24023B24-9FFE-4A46-BD00-B7143922A72F}"/>
              </a:ext>
            </a:extLst>
          </p:cNvPr>
          <p:cNvSpPr txBox="1"/>
          <p:nvPr/>
        </p:nvSpPr>
        <p:spPr>
          <a:xfrm>
            <a:off x="11204530" y="255026"/>
            <a:ext cx="814192" cy="369332"/>
          </a:xfrm>
          <a:prstGeom prst="rect">
            <a:avLst/>
          </a:prstGeom>
          <a:noFill/>
        </p:spPr>
        <p:txBody>
          <a:bodyPr wrap="square" rtlCol="0">
            <a:spAutoFit/>
          </a:bodyPr>
          <a:lstStyle/>
          <a:p>
            <a:r>
              <a:rPr lang="fi-FI" dirty="0"/>
              <a:t>1(3)</a:t>
            </a:r>
          </a:p>
        </p:txBody>
      </p:sp>
    </p:spTree>
    <p:extLst>
      <p:ext uri="{BB962C8B-B14F-4D97-AF65-F5344CB8AC3E}">
        <p14:creationId xmlns:p14="http://schemas.microsoft.com/office/powerpoint/2010/main" val="3584644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1D9F5B6-3F66-454D-8795-3ED2C4A7CD1F}"/>
              </a:ext>
            </a:extLst>
          </p:cNvPr>
          <p:cNvGraphicFramePr>
            <a:graphicFrameLocks noGrp="1"/>
          </p:cNvGraphicFramePr>
          <p:nvPr>
            <p:ph sz="half" idx="2"/>
            <p:extLst>
              <p:ext uri="{D42A27DB-BD31-4B8C-83A1-F6EECF244321}">
                <p14:modId xmlns:p14="http://schemas.microsoft.com/office/powerpoint/2010/main" val="3191568623"/>
              </p:ext>
            </p:extLst>
          </p:nvPr>
        </p:nvGraphicFramePr>
        <p:xfrm>
          <a:off x="3790114" y="293842"/>
          <a:ext cx="5463540" cy="6287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31BA191-61C0-4B6F-8871-E3DDF1A7C3CA}"/>
              </a:ext>
            </a:extLst>
          </p:cNvPr>
          <p:cNvSpPr>
            <a:spLocks noGrp="1"/>
          </p:cNvSpPr>
          <p:nvPr>
            <p:ph type="ftr" sz="quarter" idx="11"/>
          </p:nvPr>
        </p:nvSpPr>
        <p:spPr/>
        <p:txBody>
          <a:bodyPr/>
          <a:lstStyle/>
          <a:p>
            <a:r>
              <a:rPr lang="fi-FI"/>
              <a:t>kiertotalousamk.fi</a:t>
            </a:r>
          </a:p>
        </p:txBody>
      </p:sp>
      <p:sp>
        <p:nvSpPr>
          <p:cNvPr id="12" name="Cloud 11">
            <a:extLst>
              <a:ext uri="{FF2B5EF4-FFF2-40B4-BE49-F238E27FC236}">
                <a16:creationId xmlns:a16="http://schemas.microsoft.com/office/drawing/2014/main" id="{C8EF3ACA-ED72-4013-9D34-AABF7D7D99D1}"/>
              </a:ext>
            </a:extLst>
          </p:cNvPr>
          <p:cNvSpPr/>
          <p:nvPr/>
        </p:nvSpPr>
        <p:spPr>
          <a:xfrm>
            <a:off x="8153400" y="109948"/>
            <a:ext cx="4115785" cy="2510933"/>
          </a:xfrm>
          <a:prstGeom prst="cloud">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p>
        </p:txBody>
      </p:sp>
      <p:sp>
        <p:nvSpPr>
          <p:cNvPr id="13" name="Cloud 12">
            <a:extLst>
              <a:ext uri="{FF2B5EF4-FFF2-40B4-BE49-F238E27FC236}">
                <a16:creationId xmlns:a16="http://schemas.microsoft.com/office/drawing/2014/main" id="{C21C96FF-877A-4CBF-981B-19A110598042}"/>
              </a:ext>
            </a:extLst>
          </p:cNvPr>
          <p:cNvSpPr/>
          <p:nvPr/>
        </p:nvSpPr>
        <p:spPr>
          <a:xfrm>
            <a:off x="8718336" y="2223448"/>
            <a:ext cx="3720229" cy="2031087"/>
          </a:xfrm>
          <a:prstGeom prst="cloud">
            <a:avLst/>
          </a:prstGeom>
          <a:solidFill>
            <a:srgbClr val="36F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p>
        </p:txBody>
      </p:sp>
      <p:sp>
        <p:nvSpPr>
          <p:cNvPr id="14" name="Cloud 13">
            <a:extLst>
              <a:ext uri="{FF2B5EF4-FFF2-40B4-BE49-F238E27FC236}">
                <a16:creationId xmlns:a16="http://schemas.microsoft.com/office/drawing/2014/main" id="{8C54FFBC-A790-4550-A3E3-0482A3703D57}"/>
              </a:ext>
            </a:extLst>
          </p:cNvPr>
          <p:cNvSpPr/>
          <p:nvPr/>
        </p:nvSpPr>
        <p:spPr>
          <a:xfrm>
            <a:off x="0" y="880299"/>
            <a:ext cx="4115785" cy="2510933"/>
          </a:xfrm>
          <a:prstGeom prst="cloud">
            <a:avLst/>
          </a:prstGeom>
          <a:solidFill>
            <a:srgbClr val="5BD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p>
        </p:txBody>
      </p:sp>
      <p:sp>
        <p:nvSpPr>
          <p:cNvPr id="15" name="Cloud 14">
            <a:extLst>
              <a:ext uri="{FF2B5EF4-FFF2-40B4-BE49-F238E27FC236}">
                <a16:creationId xmlns:a16="http://schemas.microsoft.com/office/drawing/2014/main" id="{525E6F8C-95EF-4A45-869E-94297D660095}"/>
              </a:ext>
            </a:extLst>
          </p:cNvPr>
          <p:cNvSpPr/>
          <p:nvPr/>
        </p:nvSpPr>
        <p:spPr>
          <a:xfrm>
            <a:off x="8153400" y="4161584"/>
            <a:ext cx="3720229" cy="2031087"/>
          </a:xfrm>
          <a:prstGeom prst="cloud">
            <a:avLst/>
          </a:prstGeom>
          <a:solidFill>
            <a:srgbClr val="42DE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p>
        </p:txBody>
      </p:sp>
      <p:sp>
        <p:nvSpPr>
          <p:cNvPr id="16" name="Cloud 15">
            <a:extLst>
              <a:ext uri="{FF2B5EF4-FFF2-40B4-BE49-F238E27FC236}">
                <a16:creationId xmlns:a16="http://schemas.microsoft.com/office/drawing/2014/main" id="{E4A1D851-AE19-4B65-BF1B-C7B44F2850E5}"/>
              </a:ext>
            </a:extLst>
          </p:cNvPr>
          <p:cNvSpPr/>
          <p:nvPr/>
        </p:nvSpPr>
        <p:spPr>
          <a:xfrm>
            <a:off x="403911" y="3437002"/>
            <a:ext cx="3720229" cy="2031087"/>
          </a:xfrm>
          <a:prstGeom prst="cloud">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p>
        </p:txBody>
      </p:sp>
      <p:sp>
        <p:nvSpPr>
          <p:cNvPr id="2" name="Rectangle 1">
            <a:extLst>
              <a:ext uri="{FF2B5EF4-FFF2-40B4-BE49-F238E27FC236}">
                <a16:creationId xmlns:a16="http://schemas.microsoft.com/office/drawing/2014/main" id="{8F2730D4-2259-4B32-949B-711D383999A5}"/>
              </a:ext>
            </a:extLst>
          </p:cNvPr>
          <p:cNvSpPr/>
          <p:nvPr/>
        </p:nvSpPr>
        <p:spPr>
          <a:xfrm>
            <a:off x="0" y="155717"/>
            <a:ext cx="10922696" cy="923330"/>
          </a:xfrm>
          <a:prstGeom prst="rect">
            <a:avLst/>
          </a:prstGeom>
        </p:spPr>
        <p:txBody>
          <a:bodyPr wrap="square">
            <a:spAutoFit/>
          </a:bodyPr>
          <a:lstStyle/>
          <a:p>
            <a:r>
              <a:rPr lang="fi-FI" dirty="0"/>
              <a:t>Pakkauksen suunnittelu: Muista sosiaaliset, taloudelliset ja ekologiset näkökulmat</a:t>
            </a:r>
          </a:p>
          <a:p>
            <a:r>
              <a:rPr lang="fi-FI" dirty="0"/>
              <a:t>Millainen pakkauksen tulee olla toimitusketjun eri toimijoiden näkökulmista täyttääkseen kiertotalousajattelun mukaiset periaatteet? </a:t>
            </a:r>
          </a:p>
        </p:txBody>
      </p:sp>
      <p:sp>
        <p:nvSpPr>
          <p:cNvPr id="10" name="TextBox 9">
            <a:extLst>
              <a:ext uri="{FF2B5EF4-FFF2-40B4-BE49-F238E27FC236}">
                <a16:creationId xmlns:a16="http://schemas.microsoft.com/office/drawing/2014/main" id="{AAC96F39-ABBC-47F6-9FC2-09ABDEF6F632}"/>
              </a:ext>
            </a:extLst>
          </p:cNvPr>
          <p:cNvSpPr txBox="1"/>
          <p:nvPr/>
        </p:nvSpPr>
        <p:spPr>
          <a:xfrm>
            <a:off x="11204530" y="255026"/>
            <a:ext cx="814192" cy="369332"/>
          </a:xfrm>
          <a:prstGeom prst="rect">
            <a:avLst/>
          </a:prstGeom>
          <a:noFill/>
        </p:spPr>
        <p:txBody>
          <a:bodyPr wrap="square" rtlCol="0">
            <a:spAutoFit/>
          </a:bodyPr>
          <a:lstStyle/>
          <a:p>
            <a:r>
              <a:rPr lang="fi-FI" dirty="0"/>
              <a:t>2(3)</a:t>
            </a:r>
          </a:p>
        </p:txBody>
      </p:sp>
    </p:spTree>
    <p:extLst>
      <p:ext uri="{BB962C8B-B14F-4D97-AF65-F5344CB8AC3E}">
        <p14:creationId xmlns:p14="http://schemas.microsoft.com/office/powerpoint/2010/main" val="30024143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1D9F5B6-3F66-454D-8795-3ED2C4A7CD1F}"/>
              </a:ext>
            </a:extLst>
          </p:cNvPr>
          <p:cNvGraphicFramePr>
            <a:graphicFrameLocks noGrp="1"/>
          </p:cNvGraphicFramePr>
          <p:nvPr>
            <p:ph sz="half" idx="2"/>
            <p:extLst>
              <p:ext uri="{D42A27DB-BD31-4B8C-83A1-F6EECF244321}">
                <p14:modId xmlns:p14="http://schemas.microsoft.com/office/powerpoint/2010/main" val="2981451775"/>
              </p:ext>
            </p:extLst>
          </p:nvPr>
        </p:nvGraphicFramePr>
        <p:xfrm>
          <a:off x="3364230" y="-94464"/>
          <a:ext cx="5463540" cy="6287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31BA191-61C0-4B6F-8871-E3DDF1A7C3CA}"/>
              </a:ext>
            </a:extLst>
          </p:cNvPr>
          <p:cNvSpPr>
            <a:spLocks noGrp="1"/>
          </p:cNvSpPr>
          <p:nvPr>
            <p:ph type="ftr" sz="quarter" idx="11"/>
          </p:nvPr>
        </p:nvSpPr>
        <p:spPr/>
        <p:txBody>
          <a:bodyPr/>
          <a:lstStyle/>
          <a:p>
            <a:r>
              <a:rPr lang="fi-FI"/>
              <a:t>kiertotalousamk.fi</a:t>
            </a:r>
          </a:p>
        </p:txBody>
      </p:sp>
      <p:sp>
        <p:nvSpPr>
          <p:cNvPr id="12" name="Cloud 11">
            <a:extLst>
              <a:ext uri="{FF2B5EF4-FFF2-40B4-BE49-F238E27FC236}">
                <a16:creationId xmlns:a16="http://schemas.microsoft.com/office/drawing/2014/main" id="{C8EF3ACA-ED72-4013-9D34-AABF7D7D99D1}"/>
              </a:ext>
            </a:extLst>
          </p:cNvPr>
          <p:cNvSpPr/>
          <p:nvPr/>
        </p:nvSpPr>
        <p:spPr>
          <a:xfrm>
            <a:off x="7870081" y="109948"/>
            <a:ext cx="4115785" cy="2510933"/>
          </a:xfrm>
          <a:prstGeom prst="cloud">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Materiaalitehokkuus</a:t>
            </a:r>
          </a:p>
          <a:p>
            <a:pPr algn="ctr"/>
            <a:r>
              <a:rPr lang="fi-FI" sz="1200" dirty="0">
                <a:solidFill>
                  <a:schemeClr val="tx1"/>
                </a:solidFill>
              </a:rPr>
              <a:t>Kierrätettävyys</a:t>
            </a:r>
          </a:p>
          <a:p>
            <a:pPr algn="ctr"/>
            <a:r>
              <a:rPr lang="fi-FI" sz="1200" dirty="0">
                <a:solidFill>
                  <a:schemeClr val="tx1"/>
                </a:solidFill>
              </a:rPr>
              <a:t>Uudelleen käytettävyys</a:t>
            </a:r>
          </a:p>
          <a:p>
            <a:pPr algn="ctr"/>
            <a:r>
              <a:rPr lang="fi-FI" sz="1200" dirty="0">
                <a:solidFill>
                  <a:schemeClr val="tx1"/>
                </a:solidFill>
              </a:rPr>
              <a:t>Tarkoituksen mukainen materiaalivalinta</a:t>
            </a:r>
          </a:p>
          <a:p>
            <a:pPr algn="ctr"/>
            <a:r>
              <a:rPr lang="fi-FI" sz="1200" dirty="0">
                <a:solidFill>
                  <a:schemeClr val="tx1"/>
                </a:solidFill>
              </a:rPr>
              <a:t>Roskaantumisen estäminen</a:t>
            </a:r>
          </a:p>
          <a:p>
            <a:pPr algn="ctr"/>
            <a:r>
              <a:rPr lang="fi-FI" sz="1200" dirty="0">
                <a:solidFill>
                  <a:schemeClr val="tx1"/>
                </a:solidFill>
              </a:rPr>
              <a:t>…</a:t>
            </a:r>
          </a:p>
        </p:txBody>
      </p:sp>
      <p:sp>
        <p:nvSpPr>
          <p:cNvPr id="13" name="Cloud 12">
            <a:extLst>
              <a:ext uri="{FF2B5EF4-FFF2-40B4-BE49-F238E27FC236}">
                <a16:creationId xmlns:a16="http://schemas.microsoft.com/office/drawing/2014/main" id="{C21C96FF-877A-4CBF-981B-19A110598042}"/>
              </a:ext>
            </a:extLst>
          </p:cNvPr>
          <p:cNvSpPr/>
          <p:nvPr/>
        </p:nvSpPr>
        <p:spPr>
          <a:xfrm>
            <a:off x="8718336" y="2135766"/>
            <a:ext cx="3720229" cy="2031087"/>
          </a:xfrm>
          <a:prstGeom prst="cloud">
            <a:avLst/>
          </a:prstGeom>
          <a:solidFill>
            <a:srgbClr val="36FF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Helppo ostaa</a:t>
            </a:r>
          </a:p>
          <a:p>
            <a:pPr algn="ctr"/>
            <a:r>
              <a:rPr lang="fi-FI" sz="1200" dirty="0">
                <a:solidFill>
                  <a:schemeClr val="tx1"/>
                </a:solidFill>
              </a:rPr>
              <a:t>Helppo käyttää ja helppo kierrättää</a:t>
            </a:r>
          </a:p>
          <a:p>
            <a:pPr algn="ctr"/>
            <a:r>
              <a:rPr lang="fi-FI" sz="1200" dirty="0">
                <a:solidFill>
                  <a:schemeClr val="tx1"/>
                </a:solidFill>
              </a:rPr>
              <a:t>Uudelleen käytettävyys</a:t>
            </a:r>
          </a:p>
          <a:p>
            <a:pPr algn="ctr"/>
            <a:r>
              <a:rPr lang="fi-FI" sz="1200" dirty="0">
                <a:solidFill>
                  <a:schemeClr val="tx1"/>
                </a:solidFill>
              </a:rPr>
              <a:t>Tuotteen säilyvyys/ehjänä perille</a:t>
            </a:r>
          </a:p>
          <a:p>
            <a:pPr algn="ctr"/>
            <a:r>
              <a:rPr lang="fi-FI" sz="1200" dirty="0">
                <a:solidFill>
                  <a:schemeClr val="tx1"/>
                </a:solidFill>
              </a:rPr>
              <a:t>Käytännöllisyys, esteettisyys, ekologisuus., yllätyksellisyys  (eri kuluttajilla eri arvot)</a:t>
            </a:r>
          </a:p>
          <a:p>
            <a:pPr algn="ctr"/>
            <a:r>
              <a:rPr lang="fi-FI" sz="1200" dirty="0" err="1">
                <a:solidFill>
                  <a:schemeClr val="tx1"/>
                </a:solidFill>
              </a:rPr>
              <a:t>IoT</a:t>
            </a:r>
            <a:endParaRPr lang="fi-FI" sz="1200" dirty="0">
              <a:solidFill>
                <a:schemeClr val="tx1"/>
              </a:solidFill>
            </a:endParaRPr>
          </a:p>
          <a:p>
            <a:pPr algn="ctr"/>
            <a:r>
              <a:rPr lang="fi-FI" sz="1200" dirty="0">
                <a:solidFill>
                  <a:schemeClr val="tx1"/>
                </a:solidFill>
              </a:rPr>
              <a:t>…</a:t>
            </a:r>
          </a:p>
        </p:txBody>
      </p:sp>
      <p:sp>
        <p:nvSpPr>
          <p:cNvPr id="14" name="Cloud 13">
            <a:extLst>
              <a:ext uri="{FF2B5EF4-FFF2-40B4-BE49-F238E27FC236}">
                <a16:creationId xmlns:a16="http://schemas.microsoft.com/office/drawing/2014/main" id="{8C54FFBC-A790-4550-A3E3-0482A3703D57}"/>
              </a:ext>
            </a:extLst>
          </p:cNvPr>
          <p:cNvSpPr/>
          <p:nvPr/>
        </p:nvSpPr>
        <p:spPr>
          <a:xfrm>
            <a:off x="0" y="300205"/>
            <a:ext cx="4115785" cy="3091028"/>
          </a:xfrm>
          <a:prstGeom prst="cloud">
            <a:avLst/>
          </a:prstGeom>
          <a:solidFill>
            <a:srgbClr val="5BD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Sopii olemassa oleviin logistiikka järjestelmiin, </a:t>
            </a:r>
            <a:r>
              <a:rPr lang="fi-FI" sz="1200" dirty="0" err="1">
                <a:solidFill>
                  <a:schemeClr val="tx1"/>
                </a:solidFill>
              </a:rPr>
              <a:t>modulimitoitus</a:t>
            </a:r>
            <a:r>
              <a:rPr lang="fi-FI" sz="1200" dirty="0">
                <a:solidFill>
                  <a:schemeClr val="tx1"/>
                </a:solidFill>
              </a:rPr>
              <a:t>, tuote ehjänä perille (toimitusketjun asettamat vaatimukset),</a:t>
            </a:r>
          </a:p>
          <a:p>
            <a:pPr algn="ctr"/>
            <a:r>
              <a:rPr lang="fi-FI" sz="1200" dirty="0">
                <a:solidFill>
                  <a:schemeClr val="tx1"/>
                </a:solidFill>
              </a:rPr>
              <a:t>myyvä pakkaus,</a:t>
            </a:r>
          </a:p>
          <a:p>
            <a:pPr algn="ctr"/>
            <a:r>
              <a:rPr lang="fi-FI" sz="1200" dirty="0">
                <a:solidFill>
                  <a:schemeClr val="tx1"/>
                </a:solidFill>
              </a:rPr>
              <a:t>Helppo hyllyttää ja kierrättää (mono- vs. multimateriaalit)</a:t>
            </a:r>
          </a:p>
          <a:p>
            <a:pPr algn="ctr"/>
            <a:r>
              <a:rPr lang="fi-FI" sz="1200" dirty="0">
                <a:solidFill>
                  <a:schemeClr val="tx1"/>
                </a:solidFill>
              </a:rPr>
              <a:t>Löytyy helposti (esim. varastosta),</a:t>
            </a:r>
          </a:p>
          <a:p>
            <a:pPr algn="ctr"/>
            <a:r>
              <a:rPr lang="fi-FI" sz="1200" dirty="0">
                <a:solidFill>
                  <a:schemeClr val="tx1"/>
                </a:solidFill>
              </a:rPr>
              <a:t>multi-/</a:t>
            </a:r>
            <a:r>
              <a:rPr lang="fi-FI" sz="1200" dirty="0" err="1">
                <a:solidFill>
                  <a:schemeClr val="tx1"/>
                </a:solidFill>
              </a:rPr>
              <a:t>omni-channel</a:t>
            </a:r>
            <a:endParaRPr lang="fi-FI" sz="1200" dirty="0">
              <a:solidFill>
                <a:schemeClr val="tx1"/>
              </a:solidFill>
            </a:endParaRPr>
          </a:p>
          <a:p>
            <a:pPr algn="ctr"/>
            <a:endParaRPr lang="fi-FI" sz="1200" dirty="0">
              <a:solidFill>
                <a:schemeClr val="tx1"/>
              </a:solidFill>
            </a:endParaRPr>
          </a:p>
          <a:p>
            <a:pPr algn="ctr"/>
            <a:r>
              <a:rPr lang="fi-FI" sz="1200" dirty="0">
                <a:solidFill>
                  <a:schemeClr val="tx1"/>
                </a:solidFill>
              </a:rPr>
              <a:t>…</a:t>
            </a:r>
          </a:p>
        </p:txBody>
      </p:sp>
      <p:sp>
        <p:nvSpPr>
          <p:cNvPr id="15" name="Cloud 14">
            <a:extLst>
              <a:ext uri="{FF2B5EF4-FFF2-40B4-BE49-F238E27FC236}">
                <a16:creationId xmlns:a16="http://schemas.microsoft.com/office/drawing/2014/main" id="{525E6F8C-95EF-4A45-869E-94297D660095}"/>
              </a:ext>
            </a:extLst>
          </p:cNvPr>
          <p:cNvSpPr/>
          <p:nvPr/>
        </p:nvSpPr>
        <p:spPr>
          <a:xfrm>
            <a:off x="7672306" y="3795386"/>
            <a:ext cx="4115784" cy="2397285"/>
          </a:xfrm>
          <a:prstGeom prst="cloud">
            <a:avLst/>
          </a:prstGeom>
          <a:solidFill>
            <a:srgbClr val="42DE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BAT (</a:t>
            </a:r>
            <a:r>
              <a:rPr lang="fi-FI" sz="1200" dirty="0" err="1">
                <a:solidFill>
                  <a:schemeClr val="tx1"/>
                </a:solidFill>
              </a:rPr>
              <a:t>best</a:t>
            </a:r>
            <a:r>
              <a:rPr lang="fi-FI" sz="1200" dirty="0">
                <a:solidFill>
                  <a:schemeClr val="tx1"/>
                </a:solidFill>
              </a:rPr>
              <a:t> </a:t>
            </a:r>
            <a:r>
              <a:rPr lang="fi-FI" sz="1200" dirty="0" err="1">
                <a:solidFill>
                  <a:schemeClr val="tx1"/>
                </a:solidFill>
              </a:rPr>
              <a:t>available</a:t>
            </a:r>
            <a:r>
              <a:rPr lang="fi-FI" sz="1200" dirty="0">
                <a:solidFill>
                  <a:schemeClr val="tx1"/>
                </a:solidFill>
              </a:rPr>
              <a:t> </a:t>
            </a:r>
            <a:r>
              <a:rPr lang="fi-FI" sz="1200" dirty="0" err="1">
                <a:solidFill>
                  <a:schemeClr val="tx1"/>
                </a:solidFill>
              </a:rPr>
              <a:t>techonology</a:t>
            </a:r>
            <a:r>
              <a:rPr lang="fi-FI" sz="1200" dirty="0">
                <a:solidFill>
                  <a:schemeClr val="tx1"/>
                </a:solidFill>
              </a:rPr>
              <a:t>), myös tuotantomenetelmä vastuullinen (CO2 päästöt, kunnossapito, energiankulutus…), kyvykkyys valmistaa pakkaukset tarkoituksenmukaisesta materiaalista, häiriötön tuotanto</a:t>
            </a:r>
          </a:p>
          <a:p>
            <a:pPr algn="ctr"/>
            <a:r>
              <a:rPr lang="fi-FI" sz="1200" dirty="0">
                <a:solidFill>
                  <a:schemeClr val="tx1"/>
                </a:solidFill>
              </a:rPr>
              <a:t>…</a:t>
            </a:r>
          </a:p>
        </p:txBody>
      </p:sp>
      <p:sp>
        <p:nvSpPr>
          <p:cNvPr id="16" name="Cloud 15">
            <a:extLst>
              <a:ext uri="{FF2B5EF4-FFF2-40B4-BE49-F238E27FC236}">
                <a16:creationId xmlns:a16="http://schemas.microsoft.com/office/drawing/2014/main" id="{E4A1D851-AE19-4B65-BF1B-C7B44F2850E5}"/>
              </a:ext>
            </a:extLst>
          </p:cNvPr>
          <p:cNvSpPr/>
          <p:nvPr/>
        </p:nvSpPr>
        <p:spPr>
          <a:xfrm>
            <a:off x="403911" y="3437002"/>
            <a:ext cx="3720229" cy="2031087"/>
          </a:xfrm>
          <a:prstGeom prst="cloud">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a:solidFill>
                <a:schemeClr val="bg1"/>
              </a:solidFill>
            </a:endParaRPr>
          </a:p>
          <a:p>
            <a:pPr algn="ctr"/>
            <a:r>
              <a:rPr lang="fi-FI" sz="1200" dirty="0">
                <a:solidFill>
                  <a:schemeClr val="bg1"/>
                </a:solidFill>
              </a:rPr>
              <a:t>Tuote on helppo pakata</a:t>
            </a:r>
          </a:p>
          <a:p>
            <a:pPr algn="ctr"/>
            <a:r>
              <a:rPr lang="fi-FI" sz="1200" dirty="0">
                <a:solidFill>
                  <a:schemeClr val="bg1"/>
                </a:solidFill>
              </a:rPr>
              <a:t>Pakkauksen tunnistettavuus</a:t>
            </a:r>
          </a:p>
          <a:p>
            <a:pPr algn="ctr"/>
            <a:r>
              <a:rPr lang="fi-FI" sz="1200" dirty="0">
                <a:solidFill>
                  <a:schemeClr val="bg1"/>
                </a:solidFill>
              </a:rPr>
              <a:t>Myyvyys</a:t>
            </a:r>
          </a:p>
          <a:p>
            <a:pPr algn="ctr"/>
            <a:r>
              <a:rPr lang="fi-FI" sz="1200" dirty="0">
                <a:solidFill>
                  <a:schemeClr val="bg1"/>
                </a:solidFill>
              </a:rPr>
              <a:t>Lopulta johtaa  kohti kiertotalousajattelun mukaista pakkausta (koko ketjun täytyy toimia) yrityksen arvoja ja kustannuksia unohtamatta</a:t>
            </a:r>
          </a:p>
          <a:p>
            <a:pPr algn="ctr"/>
            <a:r>
              <a:rPr lang="fi-FI" sz="1200" dirty="0">
                <a:solidFill>
                  <a:schemeClr val="bg1"/>
                </a:solidFill>
              </a:rPr>
              <a:t>…</a:t>
            </a:r>
          </a:p>
        </p:txBody>
      </p:sp>
      <p:sp>
        <p:nvSpPr>
          <p:cNvPr id="9" name="TextBox 8">
            <a:extLst>
              <a:ext uri="{FF2B5EF4-FFF2-40B4-BE49-F238E27FC236}">
                <a16:creationId xmlns:a16="http://schemas.microsoft.com/office/drawing/2014/main" id="{2787ED57-6B65-4AF9-893B-301FF71F3F85}"/>
              </a:ext>
            </a:extLst>
          </p:cNvPr>
          <p:cNvSpPr txBox="1"/>
          <p:nvPr/>
        </p:nvSpPr>
        <p:spPr>
          <a:xfrm>
            <a:off x="11204530" y="255026"/>
            <a:ext cx="814192" cy="369332"/>
          </a:xfrm>
          <a:prstGeom prst="rect">
            <a:avLst/>
          </a:prstGeom>
          <a:noFill/>
        </p:spPr>
        <p:txBody>
          <a:bodyPr wrap="square" rtlCol="0">
            <a:spAutoFit/>
          </a:bodyPr>
          <a:lstStyle/>
          <a:p>
            <a:r>
              <a:rPr lang="fi-FI" dirty="0"/>
              <a:t>3(3)</a:t>
            </a:r>
          </a:p>
        </p:txBody>
      </p:sp>
      <p:sp>
        <p:nvSpPr>
          <p:cNvPr id="2" name="TextBox 1">
            <a:extLst>
              <a:ext uri="{FF2B5EF4-FFF2-40B4-BE49-F238E27FC236}">
                <a16:creationId xmlns:a16="http://schemas.microsoft.com/office/drawing/2014/main" id="{508E3C03-0BD7-4480-9117-599CDE667E48}"/>
              </a:ext>
            </a:extLst>
          </p:cNvPr>
          <p:cNvSpPr txBox="1"/>
          <p:nvPr/>
        </p:nvSpPr>
        <p:spPr>
          <a:xfrm>
            <a:off x="162838" y="109948"/>
            <a:ext cx="5035463" cy="369332"/>
          </a:xfrm>
          <a:prstGeom prst="rect">
            <a:avLst/>
          </a:prstGeom>
          <a:noFill/>
        </p:spPr>
        <p:txBody>
          <a:bodyPr wrap="square" rtlCol="0">
            <a:spAutoFit/>
          </a:bodyPr>
          <a:lstStyle/>
          <a:p>
            <a:r>
              <a:rPr lang="fi-FI" dirty="0"/>
              <a:t>Esimerkki: jokaisessa kohdassa täydennettävää</a:t>
            </a:r>
          </a:p>
        </p:txBody>
      </p:sp>
    </p:spTree>
    <p:extLst>
      <p:ext uri="{BB962C8B-B14F-4D97-AF65-F5344CB8AC3E}">
        <p14:creationId xmlns:p14="http://schemas.microsoft.com/office/powerpoint/2010/main" val="243742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0BF313-7784-4804-9AC5-A38B299D5D77}"/>
              </a:ext>
            </a:extLst>
          </p:cNvPr>
          <p:cNvSpPr>
            <a:spLocks noGrp="1"/>
          </p:cNvSpPr>
          <p:nvPr>
            <p:ph type="title"/>
          </p:nvPr>
        </p:nvSpPr>
        <p:spPr/>
        <p:txBody>
          <a:bodyPr>
            <a:normAutofit/>
          </a:bodyPr>
          <a:lstStyle/>
          <a:p>
            <a:r>
              <a:rPr lang="fi-FI" dirty="0"/>
              <a:t>Kuitupakkauksen mahdollisuudet kiertotaloudessa? </a:t>
            </a:r>
          </a:p>
        </p:txBody>
      </p:sp>
      <p:sp>
        <p:nvSpPr>
          <p:cNvPr id="3" name="Content Placeholder 2">
            <a:extLst>
              <a:ext uri="{FF2B5EF4-FFF2-40B4-BE49-F238E27FC236}">
                <a16:creationId xmlns:a16="http://schemas.microsoft.com/office/drawing/2014/main" id="{5264516A-386B-4104-9EF9-DE4C2E9DD4A7}"/>
              </a:ext>
            </a:extLst>
          </p:cNvPr>
          <p:cNvSpPr>
            <a:spLocks noGrp="1"/>
          </p:cNvSpPr>
          <p:nvPr>
            <p:ph sz="half" idx="1"/>
          </p:nvPr>
        </p:nvSpPr>
        <p:spPr>
          <a:xfrm>
            <a:off x="838200" y="1690688"/>
            <a:ext cx="5181600" cy="3610362"/>
          </a:xfrm>
        </p:spPr>
        <p:txBody>
          <a:bodyPr>
            <a:noAutofit/>
          </a:bodyPr>
          <a:lstStyle/>
          <a:p>
            <a:r>
              <a:rPr lang="fi-FI" sz="1200" b="1" dirty="0"/>
              <a:t>Pakkaus palveluna:</a:t>
            </a:r>
            <a:r>
              <a:rPr lang="fi-FI" sz="1200" dirty="0"/>
              <a:t> Voidaanko tarjota palvelua pakatun tuotteen (pakkauksen) sijaan ?</a:t>
            </a:r>
            <a:endParaRPr lang="fi-FI" sz="1200" b="1" dirty="0"/>
          </a:p>
          <a:p>
            <a:r>
              <a:rPr lang="fi-FI" sz="1200" b="1" dirty="0"/>
              <a:t>Uusiutuvuus: </a:t>
            </a:r>
            <a:r>
              <a:rPr lang="fi-FI" sz="1200" dirty="0"/>
              <a:t>Kuitupohjainen pakkaus on valmistettu uusiutuvista ja kierrätettävistä materiaaleista. Voidaanko prosessia edelleen kehittää? Otetaan huomioon myös uusiutuvan energian käyttö. Tuotteiden suunnittelu ja valmistus. Voidaanko jokin uusiutumattomasta raaka-aineesta valmistettu pakkaus korvata kuitupohjaisella pakkauksella?</a:t>
            </a:r>
            <a:endParaRPr lang="fi-FI" sz="1200" b="1" dirty="0"/>
          </a:p>
          <a:p>
            <a:r>
              <a:rPr lang="fi-FI" sz="1200" b="1" dirty="0"/>
              <a:t>Jakamisalustat: </a:t>
            </a:r>
            <a:r>
              <a:rPr lang="fi-FI" sz="1200" dirty="0"/>
              <a:t>Pakkausten (ja niiden sisältämien tuotteiden) käyttöasteiden kasvattaminen. Mitä eri jakelukanavia tiedät? Mikä olisi paras ratkaisu kiertotalouden näkökulmasta? Digitaaliset alustat. Voiko pakkauksiin liittää vuokrausta, myymistä, jakamista, uudelleen käyttöä eri jakamisalustojen kautta?</a:t>
            </a:r>
            <a:endParaRPr lang="fi-FI" sz="1200" b="1" dirty="0"/>
          </a:p>
          <a:p>
            <a:r>
              <a:rPr lang="fi-FI" sz="1200" b="1" dirty="0"/>
              <a:t>Pakkauksen elinkaaren pidentäminen: </a:t>
            </a:r>
            <a:r>
              <a:rPr lang="fi-FI" sz="1200" dirty="0"/>
              <a:t> Pakkausten käyttäminen alkuperäisessä käyttötarkoituksessaan mahdollisimman pitkään. Voiko pakkaukselle löytyä uusikäyttötarkoitus? Voiko/kannattaako sitä korjata? </a:t>
            </a:r>
            <a:endParaRPr lang="fi-FI" sz="1200" b="1" dirty="0"/>
          </a:p>
          <a:p>
            <a:r>
              <a:rPr lang="fi-FI" sz="1200" b="1" dirty="0"/>
              <a:t>Resurssitehokkuus ja kierrätys:</a:t>
            </a:r>
            <a:r>
              <a:rPr lang="fi-FI" sz="1200" dirty="0"/>
              <a:t> Kuinka kuitupohjaiset pakkausten valmistuksessa (koko ketju) toteutuvat materiaali- ja energiatehokkaat ratkaisut?  Onko elinkaaren lopussa kuidun keräys ja kierrätys, sekä uudelleen hyödyntäminen optimaalinen.</a:t>
            </a:r>
          </a:p>
        </p:txBody>
      </p:sp>
      <p:sp>
        <p:nvSpPr>
          <p:cNvPr id="8" name="Content Placeholder 7">
            <a:extLst>
              <a:ext uri="{FF2B5EF4-FFF2-40B4-BE49-F238E27FC236}">
                <a16:creationId xmlns:a16="http://schemas.microsoft.com/office/drawing/2014/main" id="{92025B84-7046-4D1A-A7D7-8879C6A89064}"/>
              </a:ext>
            </a:extLst>
          </p:cNvPr>
          <p:cNvSpPr>
            <a:spLocks noGrp="1"/>
          </p:cNvSpPr>
          <p:nvPr>
            <p:ph sz="half" idx="2"/>
          </p:nvPr>
        </p:nvSpPr>
        <p:spPr>
          <a:xfrm>
            <a:off x="6172200" y="1825626"/>
            <a:ext cx="5181600" cy="2345460"/>
          </a:xfrm>
        </p:spPr>
        <p:txBody>
          <a:bodyPr>
            <a:normAutofit fontScale="32500" lnSpcReduction="20000"/>
          </a:bodyPr>
          <a:lstStyle/>
          <a:p>
            <a:pPr marL="171450" indent="-171450"/>
            <a:r>
              <a:rPr lang="fi-FI" sz="4300" dirty="0"/>
              <a:t>Learning Cafe(45min – 1 h)</a:t>
            </a:r>
          </a:p>
          <a:p>
            <a:pPr marL="628650" lvl="1" indent="-171450"/>
            <a:r>
              <a:rPr lang="fi-FI" sz="4300" dirty="0"/>
              <a:t>5 ryhmää (15 min)</a:t>
            </a:r>
          </a:p>
          <a:p>
            <a:pPr marL="628650" lvl="1" indent="-171450"/>
            <a:r>
              <a:rPr lang="fi-FI" sz="4300" dirty="0"/>
              <a:t>Siirrytään ryhmässä seuraavan tarkasteltavan aiheen luo (5 min/aihe ja vaihto)</a:t>
            </a:r>
          </a:p>
          <a:p>
            <a:pPr marL="628650" lvl="1" indent="-171450"/>
            <a:r>
              <a:rPr lang="fi-FI" sz="4300" dirty="0"/>
              <a:t>5 min aikaa tarkastella oma alkuperäinen tuotos ja päättää kolme kiertotaloudennäkökulmasta arvokkainta ideaa/toimintatapaa</a:t>
            </a:r>
          </a:p>
          <a:p>
            <a:pPr marL="628650" lvl="1" indent="-171450"/>
            <a:r>
              <a:rPr lang="fi-FI" sz="4300" dirty="0"/>
              <a:t>Lopuksi jokainen </a:t>
            </a:r>
            <a:r>
              <a:rPr lang="fi-FI" sz="3800" dirty="0"/>
              <a:t>ryhmä miettii myös mikä rajoittaa kiertotalouden toteutumista?</a:t>
            </a:r>
          </a:p>
          <a:p>
            <a:endParaRPr lang="fi-FI" dirty="0"/>
          </a:p>
          <a:p>
            <a:pPr marL="0" indent="0">
              <a:buNone/>
            </a:pPr>
            <a:r>
              <a:rPr lang="fi-FI" dirty="0"/>
              <a:t>Muokattu lähteestä: Sitra. 2018. </a:t>
            </a:r>
            <a:r>
              <a:rPr lang="fi-FI" dirty="0" err="1"/>
              <a:t>Kiertolouden</a:t>
            </a:r>
            <a:r>
              <a:rPr lang="fi-FI" dirty="0"/>
              <a:t> kiinnostavimmat. Luettu 10.5.2019.. </a:t>
            </a:r>
            <a:r>
              <a:rPr lang="fi-FI" dirty="0">
                <a:hlinkClick r:id="rId3"/>
              </a:rPr>
              <a:t>https://www.sitra.fi/hankkeet/kiertotalouden-kiinnostavimmat/#mista-on-kyse</a:t>
            </a:r>
            <a:endParaRPr lang="fi-FI" dirty="0"/>
          </a:p>
          <a:p>
            <a:pPr marL="0" indent="0">
              <a:buNone/>
            </a:pPr>
            <a:endParaRPr lang="fi-FI" dirty="0"/>
          </a:p>
        </p:txBody>
      </p:sp>
      <p:sp>
        <p:nvSpPr>
          <p:cNvPr id="4" name="Footer Placeholder 3">
            <a:extLst>
              <a:ext uri="{FF2B5EF4-FFF2-40B4-BE49-F238E27FC236}">
                <a16:creationId xmlns:a16="http://schemas.microsoft.com/office/drawing/2014/main" id="{578408DB-2F2E-4F28-8A19-86EFBB3E2347}"/>
              </a:ext>
            </a:extLst>
          </p:cNvPr>
          <p:cNvSpPr>
            <a:spLocks noGrp="1"/>
          </p:cNvSpPr>
          <p:nvPr>
            <p:ph type="ftr" sz="quarter" idx="11"/>
          </p:nvPr>
        </p:nvSpPr>
        <p:spPr/>
        <p:txBody>
          <a:bodyPr/>
          <a:lstStyle/>
          <a:p>
            <a:r>
              <a:rPr lang="fi-FI"/>
              <a:t>kiertotalousamk.fi</a:t>
            </a:r>
          </a:p>
        </p:txBody>
      </p:sp>
      <p:sp>
        <p:nvSpPr>
          <p:cNvPr id="9" name="Cloud 8">
            <a:extLst>
              <a:ext uri="{FF2B5EF4-FFF2-40B4-BE49-F238E27FC236}">
                <a16:creationId xmlns:a16="http://schemas.microsoft.com/office/drawing/2014/main" id="{219438E8-F8D3-46A2-A730-B237D2F9523D}"/>
              </a:ext>
            </a:extLst>
          </p:cNvPr>
          <p:cNvSpPr/>
          <p:nvPr/>
        </p:nvSpPr>
        <p:spPr>
          <a:xfrm>
            <a:off x="6299200" y="4069487"/>
            <a:ext cx="2022355" cy="1248642"/>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Uusiutuvuus</a:t>
            </a:r>
          </a:p>
        </p:txBody>
      </p:sp>
      <p:sp>
        <p:nvSpPr>
          <p:cNvPr id="10" name="Cloud 9">
            <a:extLst>
              <a:ext uri="{FF2B5EF4-FFF2-40B4-BE49-F238E27FC236}">
                <a16:creationId xmlns:a16="http://schemas.microsoft.com/office/drawing/2014/main" id="{7EC7C7B6-15BA-43F0-9FCB-7DF9E658FC4B}"/>
              </a:ext>
            </a:extLst>
          </p:cNvPr>
          <p:cNvSpPr/>
          <p:nvPr/>
        </p:nvSpPr>
        <p:spPr>
          <a:xfrm>
            <a:off x="7165372" y="4624576"/>
            <a:ext cx="2821115" cy="1504031"/>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Pakkauksen elinkaaren pidentäminen</a:t>
            </a:r>
          </a:p>
        </p:txBody>
      </p:sp>
      <p:sp>
        <p:nvSpPr>
          <p:cNvPr id="11" name="Cloud 10">
            <a:extLst>
              <a:ext uri="{FF2B5EF4-FFF2-40B4-BE49-F238E27FC236}">
                <a16:creationId xmlns:a16="http://schemas.microsoft.com/office/drawing/2014/main" id="{B79606DA-1539-4771-AF22-FCCF6804D62B}"/>
              </a:ext>
            </a:extLst>
          </p:cNvPr>
          <p:cNvSpPr/>
          <p:nvPr/>
        </p:nvSpPr>
        <p:spPr>
          <a:xfrm>
            <a:off x="8570085" y="5452726"/>
            <a:ext cx="2411092" cy="119359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Resurssitehokkuus ja kierrätys</a:t>
            </a:r>
          </a:p>
        </p:txBody>
      </p:sp>
      <p:sp>
        <p:nvSpPr>
          <p:cNvPr id="12" name="Cloud 11">
            <a:extLst>
              <a:ext uri="{FF2B5EF4-FFF2-40B4-BE49-F238E27FC236}">
                <a16:creationId xmlns:a16="http://schemas.microsoft.com/office/drawing/2014/main" id="{E78219E5-A418-4023-9FD9-399E4B1D8B0F}"/>
              </a:ext>
            </a:extLst>
          </p:cNvPr>
          <p:cNvSpPr/>
          <p:nvPr/>
        </p:nvSpPr>
        <p:spPr>
          <a:xfrm>
            <a:off x="5737072" y="4954523"/>
            <a:ext cx="1966485" cy="1325934"/>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Pakkaus palveluna</a:t>
            </a:r>
          </a:p>
        </p:txBody>
      </p:sp>
      <p:sp>
        <p:nvSpPr>
          <p:cNvPr id="13" name="Cloud 12">
            <a:extLst>
              <a:ext uri="{FF2B5EF4-FFF2-40B4-BE49-F238E27FC236}">
                <a16:creationId xmlns:a16="http://schemas.microsoft.com/office/drawing/2014/main" id="{A1C0B8B8-FC9A-404D-82F4-474AAAF687EE}"/>
              </a:ext>
            </a:extLst>
          </p:cNvPr>
          <p:cNvSpPr/>
          <p:nvPr/>
        </p:nvSpPr>
        <p:spPr>
          <a:xfrm>
            <a:off x="9452446" y="4219535"/>
            <a:ext cx="2020040" cy="1283756"/>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2"/>
                </a:solidFill>
              </a:rPr>
              <a:t>Jakamisalustat</a:t>
            </a:r>
          </a:p>
        </p:txBody>
      </p:sp>
      <p:sp>
        <p:nvSpPr>
          <p:cNvPr id="14" name="TextBox 13">
            <a:extLst>
              <a:ext uri="{FF2B5EF4-FFF2-40B4-BE49-F238E27FC236}">
                <a16:creationId xmlns:a16="http://schemas.microsoft.com/office/drawing/2014/main" id="{D05446A9-C8DD-4488-A847-71BE86C5A5DF}"/>
              </a:ext>
            </a:extLst>
          </p:cNvPr>
          <p:cNvSpPr txBox="1"/>
          <p:nvPr/>
        </p:nvSpPr>
        <p:spPr>
          <a:xfrm>
            <a:off x="11204530" y="255026"/>
            <a:ext cx="814192" cy="369332"/>
          </a:xfrm>
          <a:prstGeom prst="rect">
            <a:avLst/>
          </a:prstGeom>
          <a:noFill/>
        </p:spPr>
        <p:txBody>
          <a:bodyPr wrap="square" rtlCol="0">
            <a:spAutoFit/>
          </a:bodyPr>
          <a:lstStyle/>
          <a:p>
            <a:r>
              <a:rPr lang="fi-FI" dirty="0"/>
              <a:t>1(1)</a:t>
            </a:r>
          </a:p>
        </p:txBody>
      </p:sp>
      <p:pic>
        <p:nvPicPr>
          <p:cNvPr id="15" name="Picture 14">
            <a:hlinkClick r:id="rId4" action="ppaction://hlinksldjump"/>
            <a:extLst>
              <a:ext uri="{FF2B5EF4-FFF2-40B4-BE49-F238E27FC236}">
                <a16:creationId xmlns:a16="http://schemas.microsoft.com/office/drawing/2014/main" id="{33F0F286-DC77-46F6-8D65-BAF0E5F2DE31}"/>
              </a:ext>
            </a:extLst>
          </p:cNvPr>
          <p:cNvPicPr>
            <a:picLocks noChangeAspect="1"/>
          </p:cNvPicPr>
          <p:nvPr/>
        </p:nvPicPr>
        <p:blipFill>
          <a:blip r:embed="rId5"/>
          <a:stretch>
            <a:fillRect/>
          </a:stretch>
        </p:blipFill>
        <p:spPr>
          <a:xfrm>
            <a:off x="10539608" y="107431"/>
            <a:ext cx="664522" cy="664522"/>
          </a:xfrm>
          <a:prstGeom prst="rect">
            <a:avLst/>
          </a:prstGeom>
        </p:spPr>
      </p:pic>
    </p:spTree>
    <p:extLst>
      <p:ext uri="{BB962C8B-B14F-4D97-AF65-F5344CB8AC3E}">
        <p14:creationId xmlns:p14="http://schemas.microsoft.com/office/powerpoint/2010/main" val="13231030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A57F-80C6-4CB3-9361-63A92DB6887B}"/>
              </a:ext>
            </a:extLst>
          </p:cNvPr>
          <p:cNvSpPr>
            <a:spLocks noGrp="1"/>
          </p:cNvSpPr>
          <p:nvPr>
            <p:ph type="title"/>
          </p:nvPr>
        </p:nvSpPr>
        <p:spPr/>
        <p:txBody>
          <a:bodyPr/>
          <a:lstStyle/>
          <a:p>
            <a:r>
              <a:rPr lang="fi-FI" dirty="0"/>
              <a:t>Lähteet</a:t>
            </a:r>
          </a:p>
        </p:txBody>
      </p:sp>
      <p:sp>
        <p:nvSpPr>
          <p:cNvPr id="3" name="Content Placeholder 2">
            <a:extLst>
              <a:ext uri="{FF2B5EF4-FFF2-40B4-BE49-F238E27FC236}">
                <a16:creationId xmlns:a16="http://schemas.microsoft.com/office/drawing/2014/main" id="{D9DA7CFF-3CD3-4DEA-8449-453552501886}"/>
              </a:ext>
            </a:extLst>
          </p:cNvPr>
          <p:cNvSpPr>
            <a:spLocks noGrp="1"/>
          </p:cNvSpPr>
          <p:nvPr>
            <p:ph idx="1"/>
          </p:nvPr>
        </p:nvSpPr>
        <p:spPr>
          <a:xfrm>
            <a:off x="838200" y="1825625"/>
            <a:ext cx="10515600" cy="3573093"/>
          </a:xfrm>
        </p:spPr>
        <p:txBody>
          <a:bodyPr>
            <a:noAutofit/>
          </a:bodyPr>
          <a:lstStyle/>
          <a:p>
            <a:r>
              <a:rPr lang="fi-FI" sz="1400" dirty="0"/>
              <a:t>Aluehallintovirasto. 2018. Länsi-Suomen Lupapäätös Ympäristölupavirasto. Nro 21/2006/2, Mäntän Energia Oy. Ympäristölupa. </a:t>
            </a:r>
            <a:r>
              <a:rPr lang="fi-FI" sz="1400" dirty="0">
                <a:hlinkClick r:id="rId2"/>
              </a:rPr>
              <a:t>https://www.nokiankaupunki.fi/wp-content/uploads/2018/07/Paatos-6.7.2018-1.pdf</a:t>
            </a:r>
            <a:endParaRPr lang="fi-FI" sz="1400" dirty="0"/>
          </a:p>
          <a:p>
            <a:r>
              <a:rPr lang="fi-FI" sz="1400" dirty="0"/>
              <a:t>Biotalous. 2019. Elintarvikepakkaus. Luettu 26.4.2019. https://www.biotalous.fi/elintarvikepakkaus/ </a:t>
            </a:r>
          </a:p>
          <a:p>
            <a:r>
              <a:rPr lang="fi-FI" sz="1400" dirty="0" err="1"/>
              <a:t>CircHubs</a:t>
            </a:r>
            <a:r>
              <a:rPr lang="fi-FI" sz="1400" dirty="0"/>
              <a:t>. 2019. Jätteenpolton tuhkat ja kuonat. Luettu 16.4.2019. https://circhubs.fi/tietopankki/jatteenpolton-tuhkat-ja-kuonat/ </a:t>
            </a:r>
          </a:p>
          <a:p>
            <a:r>
              <a:rPr lang="fi-FI" sz="1400" dirty="0"/>
              <a:t>Elinkeinoelämän keskusliitto. 2019. Mikä ihmeen kiertotalous. Luettu 26.4.2019. https://ek.fi/syty-kiertotaloudesta/mika-ihmeen-kiertotalous/ </a:t>
            </a:r>
          </a:p>
          <a:p>
            <a:r>
              <a:rPr lang="fi-FI" sz="1400" dirty="0"/>
              <a:t>Hyppönen, O. &amp; Linden, S. 2009. Opettajan käsikirja – opintojaksojen rakenteet, opetusmenetelmät ja arviointi. Teknillisen korkeakoulun Opetuksen ja opiskelun tuen julkaisuja 4/2009 Espoo. Luettu 3.6.2020. </a:t>
            </a:r>
            <a:r>
              <a:rPr lang="fi-FI" sz="1400" dirty="0">
                <a:hlinkClick r:id="rId3"/>
              </a:rPr>
              <a:t>http://lib.tkk.fi/Reports/2009/isbn9789622480637.pdf</a:t>
            </a:r>
            <a:endParaRPr lang="fi-FI" sz="1400" dirty="0"/>
          </a:p>
          <a:p>
            <a:r>
              <a:rPr lang="fi-FI" sz="1400" dirty="0"/>
              <a:t>Hänninen, R. &amp; Toppinen, A. 2001. Markkinakatsaus. Pdf-tiedosto. Luettu 16.4.2019. http://www.metsantutkimuslaitos.fi/asiakaslehti/2001/2001-1/2001-1-markkinakatsaus.pdf </a:t>
            </a:r>
          </a:p>
          <a:p>
            <a:r>
              <a:rPr lang="fi-FI" sz="1400" dirty="0"/>
              <a:t>Häggblom, U. &amp; Komulainen, P. 2003. Paperin ja kartongin valmistus. 5. painos. Helsinki: Opetushallitus.</a:t>
            </a:r>
          </a:p>
          <a:p>
            <a:r>
              <a:rPr lang="fi-FI" sz="1400" dirty="0"/>
              <a:t>Keskisuomalainen. 2008. Kaipolan siistausliete käy liikenteen bioetanoliin. Luettu 26.4.2019. https://www.ksml.fi/talous/Kaipolan-siistausliete-käy-liikenteen-bioetanoliin/74880 </a:t>
            </a:r>
          </a:p>
        </p:txBody>
      </p:sp>
      <p:sp>
        <p:nvSpPr>
          <p:cNvPr id="4" name="Footer Placeholder 3">
            <a:extLst>
              <a:ext uri="{FF2B5EF4-FFF2-40B4-BE49-F238E27FC236}">
                <a16:creationId xmlns:a16="http://schemas.microsoft.com/office/drawing/2014/main" id="{CEED24E1-7F2A-409B-BB5E-F00F778DC760}"/>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3FCE20F4-A346-42F1-B4E5-90915074F00F}"/>
              </a:ext>
            </a:extLst>
          </p:cNvPr>
          <p:cNvSpPr txBox="1"/>
          <p:nvPr/>
        </p:nvSpPr>
        <p:spPr>
          <a:xfrm>
            <a:off x="11204530" y="255026"/>
            <a:ext cx="814192" cy="369332"/>
          </a:xfrm>
          <a:prstGeom prst="rect">
            <a:avLst/>
          </a:prstGeom>
          <a:noFill/>
        </p:spPr>
        <p:txBody>
          <a:bodyPr wrap="square" rtlCol="0">
            <a:spAutoFit/>
          </a:bodyPr>
          <a:lstStyle/>
          <a:p>
            <a:r>
              <a:rPr lang="fi-FI" dirty="0"/>
              <a:t>1(4)</a:t>
            </a:r>
          </a:p>
        </p:txBody>
      </p:sp>
    </p:spTree>
    <p:extLst>
      <p:ext uri="{BB962C8B-B14F-4D97-AF65-F5344CB8AC3E}">
        <p14:creationId xmlns:p14="http://schemas.microsoft.com/office/powerpoint/2010/main" val="3554255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7E9E-A17C-4302-9712-8B8F579E2E4A}"/>
              </a:ext>
            </a:extLst>
          </p:cNvPr>
          <p:cNvSpPr>
            <a:spLocks noGrp="1"/>
          </p:cNvSpPr>
          <p:nvPr>
            <p:ph type="title"/>
          </p:nvPr>
        </p:nvSpPr>
        <p:spPr/>
        <p:txBody>
          <a:bodyPr/>
          <a:lstStyle/>
          <a:p>
            <a:r>
              <a:rPr lang="fi-FI" dirty="0"/>
              <a:t>Lähteet</a:t>
            </a:r>
          </a:p>
        </p:txBody>
      </p:sp>
      <p:sp>
        <p:nvSpPr>
          <p:cNvPr id="3" name="Content Placeholder 2">
            <a:extLst>
              <a:ext uri="{FF2B5EF4-FFF2-40B4-BE49-F238E27FC236}">
                <a16:creationId xmlns:a16="http://schemas.microsoft.com/office/drawing/2014/main" id="{B75CD32C-50CE-4353-A4CB-41F6425D5755}"/>
              </a:ext>
            </a:extLst>
          </p:cNvPr>
          <p:cNvSpPr>
            <a:spLocks noGrp="1"/>
          </p:cNvSpPr>
          <p:nvPr>
            <p:ph idx="1"/>
          </p:nvPr>
        </p:nvSpPr>
        <p:spPr/>
        <p:txBody>
          <a:bodyPr>
            <a:normAutofit fontScale="55000" lnSpcReduction="20000"/>
          </a:bodyPr>
          <a:lstStyle/>
          <a:p>
            <a:r>
              <a:rPr lang="fi-FI" sz="2500" dirty="0" err="1"/>
              <a:t>KnowPap</a:t>
            </a:r>
            <a:r>
              <a:rPr lang="fi-FI" sz="2500" dirty="0"/>
              <a:t>. versio 20.0. AEL. Mekaanisen massan valmistus. Luettu 26.4.2019. http://www.knowpap.com.elib.tamk.fi/extranet/suomi/knowpap_system/user_interfaces/tuotantoprosessit/mekmassa.htm Saatavilla rajoitetusti</a:t>
            </a:r>
          </a:p>
          <a:p>
            <a:r>
              <a:rPr lang="fi-FI" sz="2500" dirty="0" err="1"/>
              <a:t>Knowpap</a:t>
            </a:r>
            <a:r>
              <a:rPr lang="fi-FI" sz="2500" dirty="0"/>
              <a:t>. versio 20.0. AEL. Puunkäsittely. Luettu 26.4.2019. http://www.knowpap.com.elib.tamk.fi/extranet/suomi/paper_technology/00_wood_handling/0_wood_handling_general/frame.htm Saatavilla rajoitetusti. </a:t>
            </a:r>
          </a:p>
          <a:p>
            <a:r>
              <a:rPr lang="fi-FI" sz="2500" dirty="0" err="1"/>
              <a:t>KnowPap</a:t>
            </a:r>
            <a:r>
              <a:rPr lang="fi-FI" sz="2500" dirty="0"/>
              <a:t>. versio 20.0. AEL. Sellun valmistus. Luettu 26.4.2019. http://www.knowpap.com.elib.tamk.fi/extranet/suomi/raw_materials/3_pulps/3_chem_pulps/3_process/frame.htm Saatavilla rajoitetusti. </a:t>
            </a:r>
          </a:p>
          <a:p>
            <a:r>
              <a:rPr lang="fi-FI" sz="2500" dirty="0" err="1"/>
              <a:t>KnowPap</a:t>
            </a:r>
            <a:r>
              <a:rPr lang="fi-FI" sz="2500" dirty="0"/>
              <a:t>. versio 20.0. AEL. Uusiomassan valmistus. Luettu 26.4.2019. http://www.knowpap.com.elib.tamk.fi/extranet/suomi/knowpap_system/user_interfaces/tuotantoprosessit/uusiomassa.htm Saatavilla rajoitetusti</a:t>
            </a:r>
          </a:p>
          <a:p>
            <a:r>
              <a:rPr lang="fi-FI" sz="2500" dirty="0"/>
              <a:t>Kultanen, L. 2019. Pieni Pakkausopas. Suomen Pakkausyhdistys ry. Saatavissa: https://www.pakkaus.com/tietoa-pakkauksista/pieni-pakkausopas/</a:t>
            </a:r>
          </a:p>
          <a:p>
            <a:r>
              <a:rPr lang="fi-FI" sz="2500" dirty="0"/>
              <a:t>Luonnonvarakeskus. 2018. Kuori on hyötyaineiden aarreaitta. Luettu 16.4.2019. https://www.luke.fi/kuori-on-hyotyaineiden-aarreaitta/ </a:t>
            </a:r>
          </a:p>
          <a:p>
            <a:r>
              <a:rPr lang="fi-FI" sz="2500" dirty="0"/>
              <a:t>Metsä. 2019. Uuden sukupolven biotuotetehdas Äänekoskella. Esite. Luettu 16.4.2019. </a:t>
            </a:r>
          </a:p>
          <a:p>
            <a:r>
              <a:rPr lang="fi-FI" sz="2500" dirty="0"/>
              <a:t>Metsäteollisuus ry. </a:t>
            </a:r>
            <a:r>
              <a:rPr lang="fi-FI" sz="2500" dirty="0" err="1"/>
              <a:t>n.d</a:t>
            </a:r>
            <a:r>
              <a:rPr lang="fi-FI" sz="2500" dirty="0"/>
              <a:t>. luettu 2.6.2020. https://www.metsateollisuus.fi/tilastot/ymparisto/</a:t>
            </a:r>
          </a:p>
          <a:p>
            <a:r>
              <a:rPr lang="fi-FI" sz="2500" dirty="0"/>
              <a:t>Metsälehti. 2017. Puunkuorelle uusi osoite. Luettu 16.4.2019. https://www.metsalehti.fi/artikkelit/puunkuorelle-uusi-osoite/ </a:t>
            </a:r>
          </a:p>
          <a:p>
            <a:endParaRPr lang="fi-FI" dirty="0"/>
          </a:p>
        </p:txBody>
      </p:sp>
      <p:sp>
        <p:nvSpPr>
          <p:cNvPr id="4" name="Footer Placeholder 3">
            <a:extLst>
              <a:ext uri="{FF2B5EF4-FFF2-40B4-BE49-F238E27FC236}">
                <a16:creationId xmlns:a16="http://schemas.microsoft.com/office/drawing/2014/main" id="{BDEFCA6D-27C8-4CA7-A00D-95FF2BDACD93}"/>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9D1F1520-6173-4295-AC50-61E96BE25916}"/>
              </a:ext>
            </a:extLst>
          </p:cNvPr>
          <p:cNvSpPr txBox="1"/>
          <p:nvPr/>
        </p:nvSpPr>
        <p:spPr>
          <a:xfrm>
            <a:off x="11204530" y="255026"/>
            <a:ext cx="814192" cy="369332"/>
          </a:xfrm>
          <a:prstGeom prst="rect">
            <a:avLst/>
          </a:prstGeom>
          <a:noFill/>
        </p:spPr>
        <p:txBody>
          <a:bodyPr wrap="square" rtlCol="0">
            <a:spAutoFit/>
          </a:bodyPr>
          <a:lstStyle/>
          <a:p>
            <a:r>
              <a:rPr lang="fi-FI" dirty="0"/>
              <a:t>2(4)</a:t>
            </a:r>
          </a:p>
        </p:txBody>
      </p:sp>
    </p:spTree>
    <p:extLst>
      <p:ext uri="{BB962C8B-B14F-4D97-AF65-F5344CB8AC3E}">
        <p14:creationId xmlns:p14="http://schemas.microsoft.com/office/powerpoint/2010/main" val="2208640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0C88-6E44-493E-A751-355BBAA1A708}"/>
              </a:ext>
            </a:extLst>
          </p:cNvPr>
          <p:cNvSpPr>
            <a:spLocks noGrp="1"/>
          </p:cNvSpPr>
          <p:nvPr>
            <p:ph type="title"/>
          </p:nvPr>
        </p:nvSpPr>
        <p:spPr/>
        <p:txBody>
          <a:bodyPr/>
          <a:lstStyle/>
          <a:p>
            <a:r>
              <a:rPr lang="fi-FI" dirty="0"/>
              <a:t>Lähteet</a:t>
            </a:r>
          </a:p>
        </p:txBody>
      </p:sp>
      <p:sp>
        <p:nvSpPr>
          <p:cNvPr id="3" name="Content Placeholder 2">
            <a:extLst>
              <a:ext uri="{FF2B5EF4-FFF2-40B4-BE49-F238E27FC236}">
                <a16:creationId xmlns:a16="http://schemas.microsoft.com/office/drawing/2014/main" id="{F2C598DD-6B7E-4F5A-A79A-54EAF6A12D78}"/>
              </a:ext>
            </a:extLst>
          </p:cNvPr>
          <p:cNvSpPr>
            <a:spLocks noGrp="1"/>
          </p:cNvSpPr>
          <p:nvPr>
            <p:ph idx="1"/>
          </p:nvPr>
        </p:nvSpPr>
        <p:spPr/>
        <p:txBody>
          <a:bodyPr>
            <a:normAutofit/>
          </a:bodyPr>
          <a:lstStyle/>
          <a:p>
            <a:r>
              <a:rPr lang="fi-FI" sz="1400" dirty="0" err="1"/>
              <a:t>MetsäTissue</a:t>
            </a:r>
            <a:r>
              <a:rPr lang="fi-FI" sz="1400" dirty="0"/>
              <a:t>. 2019. Kuitusavi. Luettu 26.4.2019. </a:t>
            </a:r>
            <a:r>
              <a:rPr lang="fi-FI" sz="1400" dirty="0">
                <a:hlinkClick r:id="rId2"/>
              </a:rPr>
              <a:t>https://www.metsatissue.com/en/AboutUs/Operations-in-Finland/Suomi/tuotannon-sivutuotteet/Pages/default.aspx</a:t>
            </a:r>
            <a:endParaRPr lang="fi-FI" sz="1400" dirty="0"/>
          </a:p>
          <a:p>
            <a:r>
              <a:rPr lang="fi-FI" sz="1400" dirty="0"/>
              <a:t>Paper </a:t>
            </a:r>
            <a:r>
              <a:rPr lang="fi-FI" sz="1400" dirty="0" err="1"/>
              <a:t>chain</a:t>
            </a:r>
            <a:r>
              <a:rPr lang="fi-FI" sz="1400" dirty="0"/>
              <a:t>. </a:t>
            </a:r>
            <a:r>
              <a:rPr lang="fi-FI" sz="1400" dirty="0" err="1"/>
              <a:t>n.d</a:t>
            </a:r>
            <a:r>
              <a:rPr lang="fi-FI" sz="1400" dirty="0"/>
              <a:t>. luettu 2.6.2020. https://www.paperchain.eu/ </a:t>
            </a:r>
          </a:p>
          <a:p>
            <a:r>
              <a:rPr lang="fi-FI" sz="1400" dirty="0"/>
              <a:t>Rantamäki, M.  2019 </a:t>
            </a:r>
            <a:r>
              <a:rPr lang="fi-FI" sz="1400" dirty="0" err="1"/>
              <a:t>Kierrätyskuiru</a:t>
            </a:r>
            <a:r>
              <a:rPr lang="fi-FI" sz="1400" dirty="0"/>
              <a:t> on arvokas raaka-aine. Metsäteollisuus ry. Luettu 20.7.2019. </a:t>
            </a:r>
            <a:r>
              <a:rPr lang="fi-FI" sz="1400" dirty="0">
                <a:hlinkClick r:id="rId3"/>
              </a:rPr>
              <a:t>https://www.metsateollisuus.fi/edunvalvonta/ymparisto-ja-vastuullisuus/kiertotalous/kierratyskuitu-arvokas-raaka-aine/</a:t>
            </a:r>
            <a:endParaRPr lang="fi-FI" sz="1400" dirty="0"/>
          </a:p>
          <a:p>
            <a:r>
              <a:rPr lang="fi-FI" sz="1400" dirty="0"/>
              <a:t>Sitra. 2014. Kiertotalouden mahdollisuudet Suomelle. Sitran julkaisuja 84. Luettu 3.8.2020. </a:t>
            </a:r>
            <a:r>
              <a:rPr lang="fi-FI" sz="1400" dirty="0">
                <a:hlinkClick r:id="rId4"/>
              </a:rPr>
              <a:t>https://media.sitra.fi/2017/02/27174628/Selvityksia84-2.pdf</a:t>
            </a:r>
            <a:endParaRPr lang="fi-FI" sz="1400" dirty="0"/>
          </a:p>
          <a:p>
            <a:r>
              <a:rPr lang="fi-FI" sz="1400" dirty="0"/>
              <a:t>Sitra. 2018. Kiertotalouden kiinnostavimmat. Luettu 10.5.2019. </a:t>
            </a:r>
            <a:r>
              <a:rPr lang="fi-FI" sz="1400" dirty="0">
                <a:hlinkClick r:id="rId5"/>
              </a:rPr>
              <a:t>https://www.sitra.fi/hankkeet/kiertotalouden-kiinnostavimmat/#mista-on-kyse</a:t>
            </a:r>
            <a:endParaRPr lang="fi-FI" sz="1400" dirty="0"/>
          </a:p>
          <a:p>
            <a:r>
              <a:rPr lang="fi-FI" sz="1400" dirty="0"/>
              <a:t>Stora Enso. 2019. Metsäsanasto. Luettu 26.4.2019. https://www.storaensometsa.fi/metsasanasto/kuitupuu/ </a:t>
            </a:r>
          </a:p>
          <a:p>
            <a:r>
              <a:rPr lang="fi-FI" sz="1400" dirty="0"/>
              <a:t>Tilastokeskus. 2018. Teollisuuden energiankäyttö 2018. Luettu 26.4.2019. Pdf-tiedosto. https://tilastokeskus.fi/keruu/teen/files/tayttoohje_fi.pdf </a:t>
            </a:r>
          </a:p>
          <a:p>
            <a:r>
              <a:rPr lang="fi-FI" sz="1400" dirty="0"/>
              <a:t>UPM. 2019. Edistetään ilmastomyönteisiä ratkaisuja. Luettu 16.4.2019. https://www.upm.com/fi/vastuullisuus/ihmiset-ja-yhteiskunta/yhteiskuntasuhteet/ilmasto/ </a:t>
            </a:r>
          </a:p>
          <a:p>
            <a:endParaRPr lang="fi-FI" sz="1400" dirty="0"/>
          </a:p>
        </p:txBody>
      </p:sp>
      <p:sp>
        <p:nvSpPr>
          <p:cNvPr id="4" name="Footer Placeholder 3">
            <a:extLst>
              <a:ext uri="{FF2B5EF4-FFF2-40B4-BE49-F238E27FC236}">
                <a16:creationId xmlns:a16="http://schemas.microsoft.com/office/drawing/2014/main" id="{0FA29E31-68BA-46A1-898A-28EE06DB0B69}"/>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4ABF540F-5357-4632-A8C3-4070EEEC1F7E}"/>
              </a:ext>
            </a:extLst>
          </p:cNvPr>
          <p:cNvSpPr txBox="1"/>
          <p:nvPr/>
        </p:nvSpPr>
        <p:spPr>
          <a:xfrm>
            <a:off x="11204530" y="255026"/>
            <a:ext cx="814192" cy="369332"/>
          </a:xfrm>
          <a:prstGeom prst="rect">
            <a:avLst/>
          </a:prstGeom>
          <a:noFill/>
        </p:spPr>
        <p:txBody>
          <a:bodyPr wrap="square" rtlCol="0">
            <a:spAutoFit/>
          </a:bodyPr>
          <a:lstStyle/>
          <a:p>
            <a:r>
              <a:rPr lang="fi-FI" dirty="0"/>
              <a:t>3(4)</a:t>
            </a:r>
          </a:p>
        </p:txBody>
      </p:sp>
    </p:spTree>
    <p:extLst>
      <p:ext uri="{BB962C8B-B14F-4D97-AF65-F5344CB8AC3E}">
        <p14:creationId xmlns:p14="http://schemas.microsoft.com/office/powerpoint/2010/main" val="1481272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CE0E-20D1-40B5-B57D-25A0317DC6ED}"/>
              </a:ext>
            </a:extLst>
          </p:cNvPr>
          <p:cNvSpPr>
            <a:spLocks noGrp="1"/>
          </p:cNvSpPr>
          <p:nvPr>
            <p:ph type="title"/>
          </p:nvPr>
        </p:nvSpPr>
        <p:spPr/>
        <p:txBody>
          <a:bodyPr/>
          <a:lstStyle/>
          <a:p>
            <a:r>
              <a:rPr lang="fi-FI" dirty="0"/>
              <a:t>Lähteet</a:t>
            </a:r>
          </a:p>
        </p:txBody>
      </p:sp>
      <p:sp>
        <p:nvSpPr>
          <p:cNvPr id="3" name="Content Placeholder 2">
            <a:extLst>
              <a:ext uri="{FF2B5EF4-FFF2-40B4-BE49-F238E27FC236}">
                <a16:creationId xmlns:a16="http://schemas.microsoft.com/office/drawing/2014/main" id="{A1BE4D5C-F25D-4F06-B42C-A597703FDEE1}"/>
              </a:ext>
            </a:extLst>
          </p:cNvPr>
          <p:cNvSpPr>
            <a:spLocks noGrp="1"/>
          </p:cNvSpPr>
          <p:nvPr>
            <p:ph idx="1"/>
          </p:nvPr>
        </p:nvSpPr>
        <p:spPr/>
        <p:txBody>
          <a:bodyPr/>
          <a:lstStyle/>
          <a:p>
            <a:r>
              <a:rPr lang="fi-FI" sz="1400" dirty="0"/>
              <a:t>UPM. 2008. Vuosikertomus. Pdf-tiedosto. Luettu 16.4.2019. https://vuosikertomukset.net/resources/UPM/fin/vuosikertomukset/UPM_vuosikertomus_2008.pdf </a:t>
            </a:r>
          </a:p>
          <a:p>
            <a:r>
              <a:rPr lang="fi-FI" sz="1400" dirty="0"/>
              <a:t>Uusitalo, E. 2016. Kartongin elinkaari – Materiaalihyödyntämisen ja energiakäytön vertailu. Opinnäytetyö. Pdf-tiedosto. Luettu 26.4.2019. http://lutpub.lut.fi/bitstream/handle/10024/127349/KandiElisaUusitalo.pdf?sequence=2 </a:t>
            </a:r>
          </a:p>
          <a:p>
            <a:r>
              <a:rPr lang="fi-FI" sz="1400" dirty="0"/>
              <a:t>Valmet. 2019. Sanasto. Luettu 26.4.2019. https://www.valmet.com/fi/sijoittajat/valmet-sijoituskohteena/ukk-ja-sanasto/sanasto/ </a:t>
            </a:r>
          </a:p>
          <a:p>
            <a:pPr marL="0" indent="0">
              <a:buNone/>
            </a:pPr>
            <a:endParaRPr lang="en-US" sz="1400" dirty="0"/>
          </a:p>
          <a:p>
            <a:r>
              <a:rPr lang="en-US" sz="1400" dirty="0" err="1"/>
              <a:t>Valokuvat</a:t>
            </a:r>
            <a:r>
              <a:rPr lang="en-US" sz="1400" dirty="0"/>
              <a:t>: Nina Kukkasniemi</a:t>
            </a:r>
          </a:p>
          <a:p>
            <a:r>
              <a:rPr lang="en-US" sz="1400" dirty="0" err="1"/>
              <a:t>Kuviot</a:t>
            </a:r>
            <a:r>
              <a:rPr lang="en-US" sz="1400" dirty="0"/>
              <a:t>: </a:t>
            </a:r>
            <a:r>
              <a:rPr lang="en-US" sz="1400" dirty="0" err="1"/>
              <a:t>dianumerot</a:t>
            </a:r>
            <a:r>
              <a:rPr lang="en-US" sz="1400" dirty="0"/>
              <a:t> 24-28, 37-38, 51, 54-55 Nina Kukkasniemi</a:t>
            </a:r>
          </a:p>
          <a:p>
            <a:r>
              <a:rPr lang="en-US" sz="1400" dirty="0" err="1"/>
              <a:t>Kuviot</a:t>
            </a:r>
            <a:r>
              <a:rPr lang="en-US" sz="1400" dirty="0"/>
              <a:t>: </a:t>
            </a:r>
            <a:r>
              <a:rPr lang="en-US" sz="1400" dirty="0" err="1"/>
              <a:t>dianumerot</a:t>
            </a:r>
            <a:r>
              <a:rPr lang="en-US" sz="1400" dirty="0"/>
              <a:t> 8, 11-21, 23, 40, 48, 53, 59 Mira Huhtala</a:t>
            </a:r>
          </a:p>
          <a:p>
            <a:endParaRPr lang="fi-FI" dirty="0"/>
          </a:p>
        </p:txBody>
      </p:sp>
      <p:sp>
        <p:nvSpPr>
          <p:cNvPr id="4" name="Footer Placeholder 3">
            <a:extLst>
              <a:ext uri="{FF2B5EF4-FFF2-40B4-BE49-F238E27FC236}">
                <a16:creationId xmlns:a16="http://schemas.microsoft.com/office/drawing/2014/main" id="{7A088839-AF75-469A-BC6F-139927E74421}"/>
              </a:ext>
            </a:extLst>
          </p:cNvPr>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557E8C38-6526-47DA-8A56-75D7ACB1D3CA}"/>
              </a:ext>
            </a:extLst>
          </p:cNvPr>
          <p:cNvSpPr txBox="1"/>
          <p:nvPr/>
        </p:nvSpPr>
        <p:spPr>
          <a:xfrm>
            <a:off x="11204530" y="255026"/>
            <a:ext cx="814192" cy="369332"/>
          </a:xfrm>
          <a:prstGeom prst="rect">
            <a:avLst/>
          </a:prstGeom>
          <a:noFill/>
        </p:spPr>
        <p:txBody>
          <a:bodyPr wrap="square" rtlCol="0">
            <a:spAutoFit/>
          </a:bodyPr>
          <a:lstStyle/>
          <a:p>
            <a:r>
              <a:rPr lang="fi-FI" dirty="0"/>
              <a:t>4(4)</a:t>
            </a:r>
          </a:p>
        </p:txBody>
      </p:sp>
      <p:pic>
        <p:nvPicPr>
          <p:cNvPr id="6" name="Picture 5">
            <a:hlinkClick r:id="rId2" action="ppaction://hlinksldjump"/>
            <a:extLst>
              <a:ext uri="{FF2B5EF4-FFF2-40B4-BE49-F238E27FC236}">
                <a16:creationId xmlns:a16="http://schemas.microsoft.com/office/drawing/2014/main" id="{595A9D2D-1039-4329-9618-7B6AD0C81765}"/>
              </a:ext>
            </a:extLst>
          </p:cNvPr>
          <p:cNvPicPr>
            <a:picLocks noChangeAspect="1"/>
          </p:cNvPicPr>
          <p:nvPr/>
        </p:nvPicPr>
        <p:blipFill>
          <a:blip r:embed="rId3"/>
          <a:stretch>
            <a:fillRect/>
          </a:stretch>
        </p:blipFill>
        <p:spPr>
          <a:xfrm>
            <a:off x="10540008" y="230188"/>
            <a:ext cx="664522" cy="664522"/>
          </a:xfrm>
          <a:prstGeom prst="rect">
            <a:avLst/>
          </a:prstGeom>
        </p:spPr>
      </p:pic>
    </p:spTree>
    <p:extLst>
      <p:ext uri="{BB962C8B-B14F-4D97-AF65-F5344CB8AC3E}">
        <p14:creationId xmlns:p14="http://schemas.microsoft.com/office/powerpoint/2010/main" val="361852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Nuoli: Oikea 20">
            <a:extLst>
              <a:ext uri="{FF2B5EF4-FFF2-40B4-BE49-F238E27FC236}">
                <a16:creationId xmlns:a16="http://schemas.microsoft.com/office/drawing/2014/main" id="{FD3B1A6E-5E38-426F-A861-88927F2F988D}"/>
              </a:ext>
            </a:extLst>
          </p:cNvPr>
          <p:cNvSpPr/>
          <p:nvPr/>
        </p:nvSpPr>
        <p:spPr>
          <a:xfrm rot="10800000">
            <a:off x="2315459" y="4629022"/>
            <a:ext cx="1900722" cy="39017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2" name="Kuva 48" descr="Nuoliympyrä">
            <a:extLst>
              <a:ext uri="{FF2B5EF4-FFF2-40B4-BE49-F238E27FC236}">
                <a16:creationId xmlns:a16="http://schemas.microsoft.com/office/drawing/2014/main" id="{6F497288-D07F-41D4-8745-EFA298157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42475">
            <a:off x="536948" y="-1708879"/>
            <a:ext cx="10490817" cy="10490817"/>
          </a:xfrm>
          <a:prstGeom prst="rect">
            <a:avLst/>
          </a:prstGeom>
        </p:spPr>
      </p:pic>
      <p:sp>
        <p:nvSpPr>
          <p:cNvPr id="4" name="Alatunnisteen paikkamerkki 3"/>
          <p:cNvSpPr>
            <a:spLocks noGrp="1"/>
          </p:cNvSpPr>
          <p:nvPr>
            <p:ph type="ftr" sz="quarter" idx="11"/>
          </p:nvPr>
        </p:nvSpPr>
        <p:spPr>
          <a:xfrm>
            <a:off x="4038600" y="6192671"/>
            <a:ext cx="4114800" cy="365125"/>
          </a:xfrm>
        </p:spPr>
        <p:txBody>
          <a:bodyPr/>
          <a:lstStyle/>
          <a:p>
            <a:r>
              <a:rPr lang="fi-FI" dirty="0"/>
              <a:t>kiertotalousamk.fi</a:t>
            </a:r>
          </a:p>
        </p:txBody>
      </p:sp>
      <p:grpSp>
        <p:nvGrpSpPr>
          <p:cNvPr id="17" name="Ryhmä 16">
            <a:extLst>
              <a:ext uri="{FF2B5EF4-FFF2-40B4-BE49-F238E27FC236}">
                <a16:creationId xmlns:a16="http://schemas.microsoft.com/office/drawing/2014/main" id="{C6D6BB87-9265-46B8-9CBD-9767F916A20F}"/>
              </a:ext>
            </a:extLst>
          </p:cNvPr>
          <p:cNvGrpSpPr/>
          <p:nvPr/>
        </p:nvGrpSpPr>
        <p:grpSpPr>
          <a:xfrm>
            <a:off x="3677373" y="991479"/>
            <a:ext cx="4899540" cy="4867034"/>
            <a:chOff x="3624907" y="1032115"/>
            <a:chExt cx="4899540" cy="4867034"/>
          </a:xfrm>
        </p:grpSpPr>
        <p:sp>
          <p:nvSpPr>
            <p:cNvPr id="7" name="Ellipsi 6">
              <a:extLst>
                <a:ext uri="{FF2B5EF4-FFF2-40B4-BE49-F238E27FC236}">
                  <a16:creationId xmlns:a16="http://schemas.microsoft.com/office/drawing/2014/main" id="{11D1964C-02D4-4148-8A5C-A51340ABBBDD}"/>
                </a:ext>
              </a:extLst>
            </p:cNvPr>
            <p:cNvSpPr/>
            <p:nvPr/>
          </p:nvSpPr>
          <p:spPr>
            <a:xfrm>
              <a:off x="3624907" y="1032115"/>
              <a:ext cx="4865853" cy="4867034"/>
            </a:xfrm>
            <a:prstGeom prst="ellipse">
              <a:avLst/>
            </a:prstGeom>
            <a:solidFill>
              <a:srgbClr val="A0CC4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Ellipsi 4">
              <a:extLst>
                <a:ext uri="{FF2B5EF4-FFF2-40B4-BE49-F238E27FC236}">
                  <a16:creationId xmlns:a16="http://schemas.microsoft.com/office/drawing/2014/main" id="{D5355053-3774-4496-9AF0-3C3E18079E7A}"/>
                </a:ext>
              </a:extLst>
            </p:cNvPr>
            <p:cNvSpPr/>
            <p:nvPr/>
          </p:nvSpPr>
          <p:spPr>
            <a:xfrm>
              <a:off x="5044887" y="2489982"/>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Ellipsi 5">
              <a:extLst>
                <a:ext uri="{FF2B5EF4-FFF2-40B4-BE49-F238E27FC236}">
                  <a16:creationId xmlns:a16="http://schemas.microsoft.com/office/drawing/2014/main" id="{34259776-74A9-49AD-AA48-E5BE93FCEAEB}"/>
                </a:ext>
              </a:extLst>
            </p:cNvPr>
            <p:cNvSpPr/>
            <p:nvPr/>
          </p:nvSpPr>
          <p:spPr>
            <a:xfrm>
              <a:off x="5175609" y="2610799"/>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8" name="Suora yhdysviiva 7">
              <a:extLst>
                <a:ext uri="{FF2B5EF4-FFF2-40B4-BE49-F238E27FC236}">
                  <a16:creationId xmlns:a16="http://schemas.microsoft.com/office/drawing/2014/main" id="{A5507DE2-195B-4D68-AA92-732ED4E23B33}"/>
                </a:ext>
              </a:extLst>
            </p:cNvPr>
            <p:cNvCxnSpPr>
              <a:cxnSpLocks/>
              <a:stCxn id="6" idx="0"/>
              <a:endCxn id="7" idx="0"/>
            </p:cNvCxnSpPr>
            <p:nvPr/>
          </p:nvCxnSpPr>
          <p:spPr>
            <a:xfrm flipH="1" flipV="1">
              <a:off x="6057834" y="1032115"/>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954821D7-EF4A-4B0C-8BF1-29B3310DC6BF}"/>
                </a:ext>
              </a:extLst>
            </p:cNvPr>
            <p:cNvCxnSpPr>
              <a:cxnSpLocks/>
              <a:stCxn id="6" idx="7"/>
              <a:endCxn id="7" idx="7"/>
            </p:cNvCxnSpPr>
            <p:nvPr/>
          </p:nvCxnSpPr>
          <p:spPr>
            <a:xfrm flipV="1">
              <a:off x="6691121" y="1744876"/>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57C2E953-0942-40CE-BEB2-1EADF2D53E1A}"/>
                </a:ext>
              </a:extLst>
            </p:cNvPr>
            <p:cNvCxnSpPr>
              <a:cxnSpLocks/>
              <a:stCxn id="6" idx="6"/>
              <a:endCxn id="7" idx="6"/>
            </p:cNvCxnSpPr>
            <p:nvPr/>
          </p:nvCxnSpPr>
          <p:spPr>
            <a:xfrm flipV="1">
              <a:off x="6951142" y="3465632"/>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080E3264-E779-41B2-A5BB-5B4ADC504B30}"/>
                </a:ext>
              </a:extLst>
            </p:cNvPr>
            <p:cNvCxnSpPr>
              <a:cxnSpLocks/>
              <a:stCxn id="6" idx="5"/>
              <a:endCxn id="7" idx="5"/>
            </p:cNvCxnSpPr>
            <p:nvPr/>
          </p:nvCxnSpPr>
          <p:spPr>
            <a:xfrm>
              <a:off x="6691121" y="4113367"/>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2773CE8-B718-4448-A6B1-A04CD732F1F0}"/>
                </a:ext>
              </a:extLst>
            </p:cNvPr>
            <p:cNvCxnSpPr>
              <a:cxnSpLocks/>
              <a:stCxn id="6" idx="4"/>
              <a:endCxn id="7" idx="4"/>
            </p:cNvCxnSpPr>
            <p:nvPr/>
          </p:nvCxnSpPr>
          <p:spPr>
            <a:xfrm flipH="1">
              <a:off x="6057834" y="4371167"/>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3F161555-FE57-47BC-97AA-139B749AF0D9}"/>
                </a:ext>
              </a:extLst>
            </p:cNvPr>
            <p:cNvCxnSpPr>
              <a:cxnSpLocks/>
            </p:cNvCxnSpPr>
            <p:nvPr/>
          </p:nvCxnSpPr>
          <p:spPr>
            <a:xfrm flipH="1">
              <a:off x="4699539" y="4217670"/>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1EA14DD-A6A2-4CB6-B537-3058EF4E8FA7}"/>
                </a:ext>
              </a:extLst>
            </p:cNvPr>
            <p:cNvCxnSpPr>
              <a:cxnSpLocks/>
              <a:stCxn id="6" idx="2"/>
              <a:endCxn id="7" idx="2"/>
            </p:cNvCxnSpPr>
            <p:nvPr/>
          </p:nvCxnSpPr>
          <p:spPr>
            <a:xfrm flipH="1" flipV="1">
              <a:off x="3624907" y="3465632"/>
              <a:ext cx="1550702"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A458E408-3BC6-4139-BE72-6C30B8AE4895}"/>
                </a:ext>
              </a:extLst>
            </p:cNvPr>
            <p:cNvCxnSpPr>
              <a:cxnSpLocks/>
              <a:stCxn id="6" idx="1"/>
              <a:endCxn id="7" idx="1"/>
            </p:cNvCxnSpPr>
            <p:nvPr/>
          </p:nvCxnSpPr>
          <p:spPr>
            <a:xfrm flipH="1" flipV="1">
              <a:off x="4337495" y="1744876"/>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DD0BA74-6D6C-4677-8CD7-9AB281C106DF}"/>
                </a:ext>
              </a:extLst>
            </p:cNvPr>
            <p:cNvCxnSpPr>
              <a:cxnSpLocks/>
            </p:cNvCxnSpPr>
            <p:nvPr/>
          </p:nvCxnSpPr>
          <p:spPr>
            <a:xfrm flipV="1">
              <a:off x="3918585" y="3905250"/>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BA9CE779-B2D8-48BC-89A1-8E926D7125C4}"/>
                </a:ext>
              </a:extLst>
            </p:cNvPr>
            <p:cNvSpPr txBox="1"/>
            <p:nvPr/>
          </p:nvSpPr>
          <p:spPr>
            <a:xfrm>
              <a:off x="3786570" y="2611622"/>
              <a:ext cx="1454567" cy="338554"/>
            </a:xfrm>
            <a:prstGeom prst="rect">
              <a:avLst/>
            </a:prstGeom>
            <a:noFill/>
          </p:spPr>
          <p:txBody>
            <a:bodyPr wrap="square" rtlCol="0">
              <a:spAutoFit/>
            </a:bodyPr>
            <a:lstStyle/>
            <a:p>
              <a:r>
                <a:rPr lang="fi-FI" sz="1600" b="1" dirty="0"/>
                <a:t>RAAKA-AINEET</a:t>
              </a:r>
            </a:p>
          </p:txBody>
        </p:sp>
        <p:sp>
          <p:nvSpPr>
            <p:cNvPr id="32" name="Tekstiruutu 31">
              <a:extLst>
                <a:ext uri="{FF2B5EF4-FFF2-40B4-BE49-F238E27FC236}">
                  <a16:creationId xmlns:a16="http://schemas.microsoft.com/office/drawing/2014/main" id="{8F836A91-73AC-43EE-89AE-04E64A9673DC}"/>
                </a:ext>
              </a:extLst>
            </p:cNvPr>
            <p:cNvSpPr txBox="1"/>
            <p:nvPr/>
          </p:nvSpPr>
          <p:spPr>
            <a:xfrm>
              <a:off x="4838872" y="1560079"/>
              <a:ext cx="1454567" cy="584775"/>
            </a:xfrm>
            <a:prstGeom prst="rect">
              <a:avLst/>
            </a:prstGeom>
            <a:noFill/>
          </p:spPr>
          <p:txBody>
            <a:bodyPr wrap="square" rtlCol="0">
              <a:spAutoFit/>
            </a:bodyPr>
            <a:lstStyle/>
            <a:p>
              <a:r>
                <a:rPr lang="fi-FI" sz="1600" b="1" dirty="0"/>
                <a:t>PUUN KÄSITTELY</a:t>
              </a:r>
            </a:p>
          </p:txBody>
        </p:sp>
        <p:sp>
          <p:nvSpPr>
            <p:cNvPr id="33" name="Tekstiruutu 32">
              <a:extLst>
                <a:ext uri="{FF2B5EF4-FFF2-40B4-BE49-F238E27FC236}">
                  <a16:creationId xmlns:a16="http://schemas.microsoft.com/office/drawing/2014/main" id="{F1C45DD4-1050-4ECA-BD8B-D42D05FD3C24}"/>
                </a:ext>
              </a:extLst>
            </p:cNvPr>
            <p:cNvSpPr txBox="1"/>
            <p:nvPr/>
          </p:nvSpPr>
          <p:spPr>
            <a:xfrm>
              <a:off x="6162312" y="1532349"/>
              <a:ext cx="1206466" cy="584775"/>
            </a:xfrm>
            <a:prstGeom prst="rect">
              <a:avLst/>
            </a:prstGeom>
            <a:noFill/>
          </p:spPr>
          <p:txBody>
            <a:bodyPr wrap="square" rtlCol="0">
              <a:spAutoFit/>
            </a:bodyPr>
            <a:lstStyle/>
            <a:p>
              <a:r>
                <a:rPr lang="fi-FI" sz="1600" b="1" dirty="0"/>
                <a:t>MASSAN VALMISTUS</a:t>
              </a:r>
            </a:p>
          </p:txBody>
        </p:sp>
        <p:sp>
          <p:nvSpPr>
            <p:cNvPr id="34" name="Tekstiruutu 33">
              <a:extLst>
                <a:ext uri="{FF2B5EF4-FFF2-40B4-BE49-F238E27FC236}">
                  <a16:creationId xmlns:a16="http://schemas.microsoft.com/office/drawing/2014/main" id="{2C2CCE1D-FB32-4D2E-B2DA-378966EA4F47}"/>
                </a:ext>
              </a:extLst>
            </p:cNvPr>
            <p:cNvSpPr txBox="1"/>
            <p:nvPr/>
          </p:nvSpPr>
          <p:spPr>
            <a:xfrm>
              <a:off x="7069880" y="2568442"/>
              <a:ext cx="1454567" cy="830997"/>
            </a:xfrm>
            <a:prstGeom prst="rect">
              <a:avLst/>
            </a:prstGeom>
            <a:noFill/>
          </p:spPr>
          <p:txBody>
            <a:bodyPr wrap="square" rtlCol="0">
              <a:spAutoFit/>
            </a:bodyPr>
            <a:lstStyle/>
            <a:p>
              <a:r>
                <a:rPr lang="fi-FI" sz="1600" b="1" dirty="0"/>
                <a:t>PAPERIN/ KARTONGIN VALMISTUS</a:t>
              </a:r>
            </a:p>
          </p:txBody>
        </p:sp>
        <p:sp>
          <p:nvSpPr>
            <p:cNvPr id="35" name="Tekstiruutu 34">
              <a:extLst>
                <a:ext uri="{FF2B5EF4-FFF2-40B4-BE49-F238E27FC236}">
                  <a16:creationId xmlns:a16="http://schemas.microsoft.com/office/drawing/2014/main" id="{51C3DEA1-41FB-4335-A6AD-54B5C0954A0D}"/>
                </a:ext>
              </a:extLst>
            </p:cNvPr>
            <p:cNvSpPr txBox="1"/>
            <p:nvPr/>
          </p:nvSpPr>
          <p:spPr>
            <a:xfrm>
              <a:off x="7069880" y="3768427"/>
              <a:ext cx="1336038" cy="584775"/>
            </a:xfrm>
            <a:prstGeom prst="rect">
              <a:avLst/>
            </a:prstGeom>
            <a:noFill/>
          </p:spPr>
          <p:txBody>
            <a:bodyPr wrap="square" rtlCol="0">
              <a:spAutoFit/>
            </a:bodyPr>
            <a:lstStyle/>
            <a:p>
              <a:r>
                <a:rPr lang="fi-FI" sz="1600" b="1" dirty="0"/>
                <a:t>PAKKAUKSEN VALMISTUS</a:t>
              </a:r>
            </a:p>
          </p:txBody>
        </p:sp>
        <p:sp>
          <p:nvSpPr>
            <p:cNvPr id="36" name="Tekstiruutu 35">
              <a:extLst>
                <a:ext uri="{FF2B5EF4-FFF2-40B4-BE49-F238E27FC236}">
                  <a16:creationId xmlns:a16="http://schemas.microsoft.com/office/drawing/2014/main" id="{5D105089-5FAA-4760-BB5B-0CAF4F875F33}"/>
                </a:ext>
              </a:extLst>
            </p:cNvPr>
            <p:cNvSpPr txBox="1"/>
            <p:nvPr/>
          </p:nvSpPr>
          <p:spPr>
            <a:xfrm>
              <a:off x="6158427" y="4601826"/>
              <a:ext cx="1273052" cy="838424"/>
            </a:xfrm>
            <a:prstGeom prst="rect">
              <a:avLst/>
            </a:prstGeom>
            <a:noFill/>
          </p:spPr>
          <p:txBody>
            <a:bodyPr wrap="square" rtlCol="0">
              <a:spAutoFit/>
            </a:bodyPr>
            <a:lstStyle/>
            <a:p>
              <a:r>
                <a:rPr lang="fi-FI" sz="1600" b="1" dirty="0"/>
                <a:t>TUOTTEEN PAKKAUS, JAKELU</a:t>
              </a:r>
            </a:p>
          </p:txBody>
        </p:sp>
        <p:sp>
          <p:nvSpPr>
            <p:cNvPr id="37" name="Tekstiruutu 36">
              <a:extLst>
                <a:ext uri="{FF2B5EF4-FFF2-40B4-BE49-F238E27FC236}">
                  <a16:creationId xmlns:a16="http://schemas.microsoft.com/office/drawing/2014/main" id="{267B9380-1020-4B87-A668-A3A37694FAE9}"/>
                </a:ext>
              </a:extLst>
            </p:cNvPr>
            <p:cNvSpPr txBox="1"/>
            <p:nvPr/>
          </p:nvSpPr>
          <p:spPr>
            <a:xfrm>
              <a:off x="5082526" y="4923302"/>
              <a:ext cx="941080" cy="349103"/>
            </a:xfrm>
            <a:prstGeom prst="rect">
              <a:avLst/>
            </a:prstGeom>
            <a:noFill/>
          </p:spPr>
          <p:txBody>
            <a:bodyPr wrap="square" rtlCol="0">
              <a:spAutoFit/>
            </a:bodyPr>
            <a:lstStyle/>
            <a:p>
              <a:r>
                <a:rPr lang="fi-FI" sz="1600" b="1" dirty="0"/>
                <a:t>KÄYTTÖ</a:t>
              </a:r>
            </a:p>
          </p:txBody>
        </p:sp>
        <p:sp>
          <p:nvSpPr>
            <p:cNvPr id="38" name="Tekstiruutu 37">
              <a:extLst>
                <a:ext uri="{FF2B5EF4-FFF2-40B4-BE49-F238E27FC236}">
                  <a16:creationId xmlns:a16="http://schemas.microsoft.com/office/drawing/2014/main" id="{A12D238E-2A71-4093-B584-2EEF78346EBB}"/>
                </a:ext>
              </a:extLst>
            </p:cNvPr>
            <p:cNvSpPr txBox="1"/>
            <p:nvPr/>
          </p:nvSpPr>
          <p:spPr>
            <a:xfrm>
              <a:off x="4209162" y="4426535"/>
              <a:ext cx="1241891" cy="338554"/>
            </a:xfrm>
            <a:prstGeom prst="rect">
              <a:avLst/>
            </a:prstGeom>
            <a:noFill/>
          </p:spPr>
          <p:txBody>
            <a:bodyPr wrap="square" rtlCol="0">
              <a:spAutoFit/>
            </a:bodyPr>
            <a:lstStyle/>
            <a:p>
              <a:r>
                <a:rPr lang="fi-FI" sz="1600" b="1" dirty="0"/>
                <a:t>KIERRÄTYS</a:t>
              </a:r>
            </a:p>
          </p:txBody>
        </p:sp>
        <p:sp>
          <p:nvSpPr>
            <p:cNvPr id="39" name="Tekstiruutu 38">
              <a:extLst>
                <a:ext uri="{FF2B5EF4-FFF2-40B4-BE49-F238E27FC236}">
                  <a16:creationId xmlns:a16="http://schemas.microsoft.com/office/drawing/2014/main" id="{01188E86-C3DE-470C-A28D-3853E57AC5CE}"/>
                </a:ext>
              </a:extLst>
            </p:cNvPr>
            <p:cNvSpPr txBox="1"/>
            <p:nvPr/>
          </p:nvSpPr>
          <p:spPr>
            <a:xfrm>
              <a:off x="3767054" y="3741956"/>
              <a:ext cx="1432863" cy="338554"/>
            </a:xfrm>
            <a:prstGeom prst="rect">
              <a:avLst/>
            </a:prstGeom>
            <a:noFill/>
          </p:spPr>
          <p:txBody>
            <a:bodyPr wrap="square" rtlCol="0">
              <a:spAutoFit/>
            </a:bodyPr>
            <a:lstStyle/>
            <a:p>
              <a:r>
                <a:rPr lang="fi-FI" sz="1600" b="1" dirty="0"/>
                <a:t>SUUNNITTELU</a:t>
              </a:r>
            </a:p>
          </p:txBody>
        </p:sp>
        <p:pic>
          <p:nvPicPr>
            <p:cNvPr id="40" name="Kuva 39" descr="Ruutu">
              <a:extLst>
                <a:ext uri="{FF2B5EF4-FFF2-40B4-BE49-F238E27FC236}">
                  <a16:creationId xmlns:a16="http://schemas.microsoft.com/office/drawing/2014/main" id="{8E5A8310-4E1A-4AD1-8F58-9E2FF403C8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443" y="3059301"/>
              <a:ext cx="914400" cy="914400"/>
            </a:xfrm>
            <a:prstGeom prst="rect">
              <a:avLst/>
            </a:prstGeom>
            <a:scene3d>
              <a:camera prst="orthographicFront">
                <a:rot lat="0" lon="10800000" rev="0"/>
              </a:camera>
              <a:lightRig rig="threePt" dir="t"/>
            </a:scene3d>
          </p:spPr>
        </p:pic>
      </p:grpSp>
      <p:sp>
        <p:nvSpPr>
          <p:cNvPr id="30" name="Nuoli: Oikea 20">
            <a:extLst>
              <a:ext uri="{FF2B5EF4-FFF2-40B4-BE49-F238E27FC236}">
                <a16:creationId xmlns:a16="http://schemas.microsoft.com/office/drawing/2014/main" id="{186532AC-5C70-4251-B6CE-2B8F6BE69547}"/>
              </a:ext>
            </a:extLst>
          </p:cNvPr>
          <p:cNvSpPr/>
          <p:nvPr/>
        </p:nvSpPr>
        <p:spPr>
          <a:xfrm>
            <a:off x="2105223" y="2827963"/>
            <a:ext cx="1900722" cy="39017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ound Same Side Corner Rectangle 1">
            <a:hlinkClick r:id="rId7" action="ppaction://hlinksldjump"/>
            <a:extLst>
              <a:ext uri="{FF2B5EF4-FFF2-40B4-BE49-F238E27FC236}">
                <a16:creationId xmlns:a16="http://schemas.microsoft.com/office/drawing/2014/main" id="{6E513434-1413-417C-8108-327755929358}"/>
              </a:ext>
            </a:extLst>
          </p:cNvPr>
          <p:cNvSpPr/>
          <p:nvPr/>
        </p:nvSpPr>
        <p:spPr>
          <a:xfrm>
            <a:off x="8121264" y="369094"/>
            <a:ext cx="1473909" cy="312828"/>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Lähteet</a:t>
            </a:r>
            <a:endParaRPr lang="en-GB" sz="1400" dirty="0"/>
          </a:p>
        </p:txBody>
      </p:sp>
      <p:sp>
        <p:nvSpPr>
          <p:cNvPr id="43" name="Round Same Side Corner Rectangle 12">
            <a:hlinkClick r:id="rId8" action="ppaction://hlinksldjump"/>
            <a:extLst>
              <a:ext uri="{FF2B5EF4-FFF2-40B4-BE49-F238E27FC236}">
                <a16:creationId xmlns:a16="http://schemas.microsoft.com/office/drawing/2014/main" id="{D64F30BF-50B0-4563-BF98-FEC23C558921}"/>
              </a:ext>
            </a:extLst>
          </p:cNvPr>
          <p:cNvSpPr/>
          <p:nvPr/>
        </p:nvSpPr>
        <p:spPr>
          <a:xfrm>
            <a:off x="1930672" y="405973"/>
            <a:ext cx="1715057" cy="28803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t>Sisältö</a:t>
            </a:r>
            <a:r>
              <a:rPr lang="en-GB" sz="1400" dirty="0"/>
              <a:t> ja </a:t>
            </a:r>
            <a:r>
              <a:rPr lang="en-GB" sz="1400" dirty="0" err="1"/>
              <a:t>tavoitteet</a:t>
            </a:r>
            <a:endParaRPr lang="en-GB" sz="1400" dirty="0"/>
          </a:p>
        </p:txBody>
      </p:sp>
      <p:sp>
        <p:nvSpPr>
          <p:cNvPr id="44" name="Round Same Side Corner Rectangle 13">
            <a:hlinkClick r:id="rId9" action="ppaction://hlinksldjump"/>
            <a:extLst>
              <a:ext uri="{FF2B5EF4-FFF2-40B4-BE49-F238E27FC236}">
                <a16:creationId xmlns:a16="http://schemas.microsoft.com/office/drawing/2014/main" id="{B2787EF0-0957-4163-866E-6DD1C4436838}"/>
              </a:ext>
            </a:extLst>
          </p:cNvPr>
          <p:cNvSpPr/>
          <p:nvPr/>
        </p:nvSpPr>
        <p:spPr>
          <a:xfrm>
            <a:off x="3745089" y="400063"/>
            <a:ext cx="2217403" cy="293942"/>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Johdanto</a:t>
            </a:r>
            <a:endParaRPr lang="en-GB" sz="1400" dirty="0"/>
          </a:p>
        </p:txBody>
      </p:sp>
      <p:cxnSp>
        <p:nvCxnSpPr>
          <p:cNvPr id="45" name="Straight Connector 44">
            <a:extLst>
              <a:ext uri="{FF2B5EF4-FFF2-40B4-BE49-F238E27FC236}">
                <a16:creationId xmlns:a16="http://schemas.microsoft.com/office/drawing/2014/main" id="{44EB1212-B31D-4985-BA06-7B858ACFA790}"/>
              </a:ext>
            </a:extLst>
          </p:cNvPr>
          <p:cNvCxnSpPr>
            <a:cxnSpLocks/>
          </p:cNvCxnSpPr>
          <p:nvPr/>
        </p:nvCxnSpPr>
        <p:spPr>
          <a:xfrm>
            <a:off x="-49200" y="681922"/>
            <a:ext cx="12319000"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Round Same Side Corner Rectangle 20">
            <a:hlinkClick r:id="rId10" action="ppaction://hlinksldjump"/>
            <a:extLst>
              <a:ext uri="{FF2B5EF4-FFF2-40B4-BE49-F238E27FC236}">
                <a16:creationId xmlns:a16="http://schemas.microsoft.com/office/drawing/2014/main" id="{350953FA-A5E4-4FD4-9E0E-4C4071708010}"/>
              </a:ext>
            </a:extLst>
          </p:cNvPr>
          <p:cNvSpPr/>
          <p:nvPr/>
        </p:nvSpPr>
        <p:spPr>
          <a:xfrm>
            <a:off x="6098049" y="399967"/>
            <a:ext cx="1904459" cy="288032"/>
          </a:xfrm>
          <a:prstGeom prst="round2Same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Tehtävät</a:t>
            </a:r>
            <a:endParaRPr lang="en-GB" sz="1400" dirty="0"/>
          </a:p>
        </p:txBody>
      </p:sp>
      <p:sp>
        <p:nvSpPr>
          <p:cNvPr id="41" name="Round Same Side Corner Rectangle 20">
            <a:hlinkClick r:id="rId11" action="ppaction://hlinksldjump"/>
            <a:extLst>
              <a:ext uri="{FF2B5EF4-FFF2-40B4-BE49-F238E27FC236}">
                <a16:creationId xmlns:a16="http://schemas.microsoft.com/office/drawing/2014/main" id="{BE88B961-4040-4762-AB9C-168E2B98898E}"/>
              </a:ext>
            </a:extLst>
          </p:cNvPr>
          <p:cNvSpPr/>
          <p:nvPr/>
        </p:nvSpPr>
        <p:spPr>
          <a:xfrm>
            <a:off x="9727288" y="344384"/>
            <a:ext cx="1800000" cy="360000"/>
          </a:xfrm>
          <a:prstGeom prst="round2Same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panose="020F0502020204030204"/>
                <a:ea typeface="+mn-ea"/>
                <a:cs typeface="+mn-cs"/>
              </a:rPr>
              <a:t>Arviointi </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artial Circle 2">
            <a:hlinkClick r:id="rId12" action="ppaction://hlinksldjump"/>
            <a:extLst>
              <a:ext uri="{FF2B5EF4-FFF2-40B4-BE49-F238E27FC236}">
                <a16:creationId xmlns:a16="http://schemas.microsoft.com/office/drawing/2014/main" id="{9E328F3A-3E2F-47A7-9ED8-A6D8B84843D9}"/>
              </a:ext>
            </a:extLst>
          </p:cNvPr>
          <p:cNvSpPr/>
          <p:nvPr/>
        </p:nvSpPr>
        <p:spPr>
          <a:xfrm rot="2822302">
            <a:off x="3679344" y="1003602"/>
            <a:ext cx="4852169" cy="4865725"/>
          </a:xfrm>
          <a:prstGeom prst="pie">
            <a:avLst>
              <a:gd name="adj1" fmla="val 7943703"/>
              <a:gd name="adj2" fmla="val 16099101"/>
            </a:avLst>
          </a:prstGeom>
          <a:solidFill>
            <a:srgbClr val="7030A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Partial Circle 46">
            <a:hlinkClick r:id="rId13" action="ppaction://hlinksldjump"/>
            <a:extLst>
              <a:ext uri="{FF2B5EF4-FFF2-40B4-BE49-F238E27FC236}">
                <a16:creationId xmlns:a16="http://schemas.microsoft.com/office/drawing/2014/main" id="{EB84F163-288B-47E5-A773-34DBB6D79458}"/>
              </a:ext>
            </a:extLst>
          </p:cNvPr>
          <p:cNvSpPr/>
          <p:nvPr/>
        </p:nvSpPr>
        <p:spPr>
          <a:xfrm rot="10337294">
            <a:off x="3648838" y="1024918"/>
            <a:ext cx="4901938" cy="4844866"/>
          </a:xfrm>
          <a:prstGeom prst="pie">
            <a:avLst>
              <a:gd name="adj1" fmla="val 8556332"/>
              <a:gd name="adj2" fmla="val 11218891"/>
            </a:avLst>
          </a:prstGeom>
          <a:solidFill>
            <a:schemeClr val="accent2">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8" name="Partial Circle 47">
            <a:hlinkClick r:id="rId14" action="ppaction://hlinksldjump"/>
            <a:extLst>
              <a:ext uri="{FF2B5EF4-FFF2-40B4-BE49-F238E27FC236}">
                <a16:creationId xmlns:a16="http://schemas.microsoft.com/office/drawing/2014/main" id="{F5CFDD2A-2E4C-46D4-9B1B-9DCAE158544C}"/>
              </a:ext>
            </a:extLst>
          </p:cNvPr>
          <p:cNvSpPr/>
          <p:nvPr/>
        </p:nvSpPr>
        <p:spPr>
          <a:xfrm rot="12040068">
            <a:off x="3751219" y="1022451"/>
            <a:ext cx="4767593" cy="4844866"/>
          </a:xfrm>
          <a:prstGeom prst="pie">
            <a:avLst>
              <a:gd name="adj1" fmla="val 9533113"/>
              <a:gd name="adj2" fmla="val 14981288"/>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9" name="Partial Circle 48">
            <a:hlinkClick r:id="rId15" action="ppaction://hlinksldjump"/>
            <a:extLst>
              <a:ext uri="{FF2B5EF4-FFF2-40B4-BE49-F238E27FC236}">
                <a16:creationId xmlns:a16="http://schemas.microsoft.com/office/drawing/2014/main" id="{D07267C9-B033-4AB7-AC3E-2EE6C6C4C7EE}"/>
              </a:ext>
            </a:extLst>
          </p:cNvPr>
          <p:cNvSpPr/>
          <p:nvPr/>
        </p:nvSpPr>
        <p:spPr>
          <a:xfrm rot="17402465">
            <a:off x="3677812" y="1007288"/>
            <a:ext cx="4878747" cy="4844866"/>
          </a:xfrm>
          <a:prstGeom prst="pie">
            <a:avLst>
              <a:gd name="adj1" fmla="val 9594220"/>
              <a:gd name="adj2" fmla="val 14981288"/>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Tree>
    <p:extLst>
      <p:ext uri="{BB962C8B-B14F-4D97-AF65-F5344CB8AC3E}">
        <p14:creationId xmlns:p14="http://schemas.microsoft.com/office/powerpoint/2010/main" val="942079300"/>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427W7XWPXQD2-403814790-2875</_dlc_DocId>
    <_dlc_DocIdUrl xmlns="76865ef9-df32-4c37-ae45-f9784eb47bff">
      <Url>https://tt.eduuni.fi/sites/luc-lapinamk-extra/kiertotalousosaamista-ammattikorkeakouluihin/_layouts/15/DocIdRedir.aspx?ID=427W7XWPXQD2-403814790-2875</Url>
      <Description>427W7XWPXQD2-403814790-2875</Description>
    </_dlc_DocIdUrl>
  </documentManagement>
</p:properties>
</file>

<file path=customXml/itemProps1.xml><?xml version="1.0" encoding="utf-8"?>
<ds:datastoreItem xmlns:ds="http://schemas.openxmlformats.org/officeDocument/2006/customXml" ds:itemID="{A097D09E-05FE-499E-B95B-8A2F426CC05B}"/>
</file>

<file path=customXml/itemProps2.xml><?xml version="1.0" encoding="utf-8"?>
<ds:datastoreItem xmlns:ds="http://schemas.openxmlformats.org/officeDocument/2006/customXml" ds:itemID="{9870FECD-FFB0-48AF-9C15-9FA2DD2DD339}"/>
</file>

<file path=customXml/itemProps3.xml><?xml version="1.0" encoding="utf-8"?>
<ds:datastoreItem xmlns:ds="http://schemas.openxmlformats.org/officeDocument/2006/customXml" ds:itemID="{BDF7428C-F920-423D-A85B-A868C173957A}"/>
</file>

<file path=customXml/itemProps4.xml><?xml version="1.0" encoding="utf-8"?>
<ds:datastoreItem xmlns:ds="http://schemas.openxmlformats.org/officeDocument/2006/customXml" ds:itemID="{FCC25B37-BE09-45EA-95C8-53A04910C8F7}"/>
</file>

<file path=docProps/app.xml><?xml version="1.0" encoding="utf-8"?>
<Properties xmlns="http://schemas.openxmlformats.org/officeDocument/2006/extended-properties" xmlns:vt="http://schemas.openxmlformats.org/officeDocument/2006/docPropsVTypes">
  <TotalTime>1972</TotalTime>
  <Words>8593</Words>
  <Application>Microsoft Office PowerPoint</Application>
  <PresentationFormat>Widescreen</PresentationFormat>
  <Paragraphs>1564</Paragraphs>
  <Slides>88</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Microsoft Sans Serif</vt:lpstr>
      <vt:lpstr>1_Mukautettu suunnittelumalli</vt:lpstr>
      <vt:lpstr>Kuidun matka pakkauksesta pakkaukseksi</vt:lpstr>
      <vt:lpstr>Sisältö ja tavoitteet</vt:lpstr>
      <vt:lpstr>Kuidun matka pakkauksesta pakkaukseksi</vt:lpstr>
      <vt:lpstr>Pilotointi</vt:lpstr>
      <vt:lpstr>Kurssin tavoitteet</vt:lpstr>
      <vt:lpstr>Materiaalin soveltuvuus</vt:lpstr>
      <vt:lpstr>Kurssin rakenne ja suoritustavat</vt:lpstr>
      <vt:lpstr>Arviointi Ylempi taso sisältää alemman tason määritetyn osaamisen.</vt:lpstr>
      <vt:lpstr>PowerPoint Presentation</vt:lpstr>
      <vt:lpstr>Johdanto</vt:lpstr>
      <vt:lpstr>Johdanto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Massan valmistus ja kuituraaka-aineet kierrossa</vt:lpstr>
      <vt:lpstr>Massan valmistus ja kuituraaka-aineet kierrossa</vt:lpstr>
      <vt:lpstr>PowerPoint Presentation</vt:lpstr>
      <vt:lpstr>Mikä menee ja minne ensimmäisessä vaiheessa?</vt:lpstr>
      <vt:lpstr>Pääasialliset kuituraaka-aineet massan valmistuksessa</vt:lpstr>
      <vt:lpstr>Sellun  valmistuksen sivuvirrat      Resurssitehokkuus, hukan minimointi Jätteestä raaka-aineeksi</vt:lpstr>
      <vt:lpstr>Sellun  valmistuksen sivuvirrat      Resurssitehokkuus, hukan minimointi Jätteestä raaka-aineeksi</vt:lpstr>
      <vt:lpstr>Pääasialliset kuituraaka-aineet</vt:lpstr>
      <vt:lpstr>Kiertokuitulajit käyttökohteittain –uudelleen käyttöön</vt:lpstr>
      <vt:lpstr>Kiertokuitulajit käyttökohteittain –uudelleen käyttöön</vt:lpstr>
      <vt:lpstr>Kiertokuitulajit käyttökohteittain –uudelleen käyttöön</vt:lpstr>
      <vt:lpstr>Kiertokuitulajit käyttökohteittain –uudelleen käyttöön</vt:lpstr>
      <vt:lpstr>Kiertokuitulajit käyttökohteittain –uudelleen käyttöön</vt:lpstr>
      <vt:lpstr>Kiertokuitulajit käyttökohteittain –uudelleen käyttöön</vt:lpstr>
      <vt:lpstr>Kiertokuitulajit käyttökohteittain –uudelleen käyttöön</vt:lpstr>
      <vt:lpstr>PowerPoint Presentation</vt:lpstr>
      <vt:lpstr>PowerPoint Presentation</vt:lpstr>
      <vt:lpstr>Kuidusta paperiksi ja kartongiksi–valmistuksen sisäiset kierrot</vt:lpstr>
      <vt:lpstr>Kuidusta paperiksi ja kartongiksi–valmistuksen sisäiset kierrot</vt:lpstr>
      <vt:lpstr>Paperikone</vt:lpstr>
      <vt:lpstr>PowerPoint Presentation</vt:lpstr>
      <vt:lpstr>Vesikierto</vt:lpstr>
      <vt:lpstr>PowerPoint Presentation</vt:lpstr>
      <vt:lpstr>Hylkyjärjestelmä</vt:lpstr>
      <vt:lpstr>PowerPoint Presentation</vt:lpstr>
      <vt:lpstr>Mikä kuitupakkaus on?</vt:lpstr>
      <vt:lpstr>Mikä kuitupakkaus on?</vt:lpstr>
      <vt:lpstr>Mikä on pakkaus? Kuluttajalle pakkaus on usein vain pakkaus Oletko tullut ajatelleeksi, että pakkauksella on monta tehtävää?</vt:lpstr>
      <vt:lpstr>Kuitupakkaukset eri pakkaamisen tasoilla</vt:lpstr>
      <vt:lpstr>Kuidun kierto pakkausten jalostuksesta case: Aaltopahvin valmistus ja jalostus</vt:lpstr>
      <vt:lpstr>Pakkauksen käyttäminen, kierrätys ja suunnittelu</vt:lpstr>
      <vt:lpstr>Pakkauksen käyttäminen, kierrätys ja suunnittelu</vt:lpstr>
      <vt:lpstr>Kuidun kierto pakkaavassa teollisuudessa </vt:lpstr>
      <vt:lpstr>Kuidun kierto päivittäistavarakaupassa (postipaketit/nettikauppa erikseen –miksi mitä eroja ?) </vt:lpstr>
      <vt:lpstr>Paperin ja kartongin kulutus ja talteenotto Suomessa</vt:lpstr>
      <vt:lpstr>Kuitupakkausten kierto Suomessa Mikä vaikuttaa pakkausten käytön määrään ja kiertoon?</vt:lpstr>
      <vt:lpstr>Suunnittelu: Kuinka pakkauksen suunnittelulla ja eri valinnoilla voidaan vaikuttaa kiertotalousajattelun toteutumiseen?  Lähtökohta: Pakkauksella on merkittävä rooli valittaessa tuotetta = vaikutus tuotteen myyntiin</vt:lpstr>
      <vt:lpstr>Tehtävät</vt:lpstr>
      <vt:lpstr>Tehtävät: Massan valmistus ja kuituraaka-aineet kierrossa</vt:lpstr>
      <vt:lpstr>Massanvalmistuksen sivuvirrat ja kierrot</vt:lpstr>
      <vt:lpstr>Mitä osia puusta saadaan hyödynnettyä ja mihin? Mitä muita kiertoon päätyviä sivuvirtoja tiedät? Mikä on mielestäsi parasta kussakin massan valmistusmenetelmässä kiertotalouden näkökulmasta? </vt:lpstr>
      <vt:lpstr>Kuinka kauan kuitu voi kiertää? Miksi ensikuitua tarvitaan? </vt:lpstr>
      <vt:lpstr>PowerPoint Presentation</vt:lpstr>
      <vt:lpstr>Kiertokuitu raaka-aineena: väittely</vt:lpstr>
      <vt:lpstr>Tehtävät: Kuidusta paperiksi ja kartongiksi–valmistuksen sisäiset kierrot</vt:lpstr>
      <vt:lpstr>SWOT Analyysi</vt:lpstr>
      <vt:lpstr>PowerPoint Presentation</vt:lpstr>
      <vt:lpstr>Vesi, kuitu ja energia paperikoneella</vt:lpstr>
      <vt:lpstr>Kokonaiskuva: Mitä isot metsäjätit ja alan toimijat sanovat kiertotaloudesta?</vt:lpstr>
      <vt:lpstr>Tehtävät: Mikä kuitupakkaus on?</vt:lpstr>
      <vt:lpstr>Mikä kuitupakkaus on? </vt:lpstr>
      <vt:lpstr>Mikä kuitupakkaus on? Herätteleviä kysymyksiä joita voi käyttää</vt:lpstr>
      <vt:lpstr>Kuitu kiertää paperin ja kartongin jalostuksessa, pakkausten valmistuksessa</vt:lpstr>
      <vt:lpstr>Tehtävät: Pakkauksen käyttäminen, kierrätys ja suunnittelu</vt:lpstr>
      <vt:lpstr>Pakkauksen kierrätys: näkökulmia</vt:lpstr>
      <vt:lpstr>Pakkausten uudelleen käyttömahdollisuuksia kierrätyksen lisäksi</vt:lpstr>
      <vt:lpstr>Mikä näiden pakkausten potentiaali on kiertotalouden näkökulmasta? </vt:lpstr>
      <vt:lpstr>Mitä mahdollisuuksia pohdinta tehtävä?</vt:lpstr>
      <vt:lpstr>Suunnittelu: Kuinka pakkauksen suunnittelulla ja eri valinnoilla voidaan vaikuttaa kiertotalousajattelun toteutumiseen?  Etsikää myös esimerkkejä pakkauksista joissa suunnittelu täyttää periaatteet, etsikää myös ns. huonoja esimerkkejä ja keskustelkaa niistä. Lähtökohta: Pakkauksella on merkittävä rooli valittaessa tuotetta = vaikutus tuotteen myyntiin</vt:lpstr>
      <vt:lpstr>PowerPoint Presentation</vt:lpstr>
      <vt:lpstr>PowerPoint Presentation</vt:lpstr>
      <vt:lpstr>Kuitupakkauksen mahdollisuudet kiertotaloudessa? </vt:lpstr>
      <vt:lpstr>Lähteet</vt:lpstr>
      <vt:lpstr>Lähteet</vt:lpstr>
      <vt:lpstr>Lähteet</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Sellutehdas biotuotetehtaana</dc:title>
  <dc:creator>Nina Kukkasniemi (TAMK)</dc:creator>
  <cp:lastModifiedBy>Nina Kukkasniemi (TAMK)</cp:lastModifiedBy>
  <cp:revision>199</cp:revision>
  <dcterms:created xsi:type="dcterms:W3CDTF">2020-05-25T18:37:20Z</dcterms:created>
  <dcterms:modified xsi:type="dcterms:W3CDTF">2020-08-12T08:51:08Z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d2a4d31e-1423-4c11-ab93-7a25ddde286a</vt:lpwstr>
  </property>
</Properties>
</file>