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8" r:id="rId2"/>
    <p:sldId id="261" r:id="rId3"/>
    <p:sldId id="280" r:id="rId4"/>
    <p:sldId id="262" r:id="rId5"/>
    <p:sldId id="260" r:id="rId6"/>
    <p:sldId id="279" r:id="rId7"/>
    <p:sldId id="282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83" r:id="rId19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35" autoAdjust="0"/>
    <p:restoredTop sz="94660"/>
  </p:normalViewPr>
  <p:slideViewPr>
    <p:cSldViewPr snapToGrid="0">
      <p:cViewPr>
        <p:scale>
          <a:sx n="56" d="100"/>
          <a:sy n="56" d="100"/>
        </p:scale>
        <p:origin x="9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53B3D1-602D-403B-9D99-580A748CB6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BA6828-4BBB-4640-A3B6-C7955767501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50AE0-0F38-47E8-8C98-8643811F4AD5}" type="datetimeFigureOut">
              <a:rPr lang="fi-FI" smtClean="0"/>
              <a:t>26.1.2026</a:t>
            </a:fld>
            <a:endParaRPr lang="fi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6CAE7F-2976-439C-87CC-0828F457050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0681E2-3425-4505-A760-1595A013F5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8E2FFF-7ACA-4B91-9876-4081749480DA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8088854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E3B01E-CD1C-496A-9097-563D876CE632}" type="datetimeFigureOut">
              <a:rPr lang="fi-FI" smtClean="0"/>
              <a:t>26.1.2026</a:t>
            </a:fld>
            <a:endParaRPr lang="fi-FI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587BF2-70F8-4378-9A23-4808ADCE21CE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12242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e3c2ec756d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e3c2ec756d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f8a3551af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f8a3551af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>
          <a:extLst>
            <a:ext uri="{FF2B5EF4-FFF2-40B4-BE49-F238E27FC236}">
              <a16:creationId xmlns:a16="http://schemas.microsoft.com/office/drawing/2014/main" id="{56812DD2-9201-D47A-90D4-253A193C8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f8a3551af_0_36:notes">
            <a:extLst>
              <a:ext uri="{FF2B5EF4-FFF2-40B4-BE49-F238E27FC236}">
                <a16:creationId xmlns:a16="http://schemas.microsoft.com/office/drawing/2014/main" id="{92B81C31-1224-7BBD-7EB1-EC1DFD41DC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f8a3551af_0_36:notes">
            <a:extLst>
              <a:ext uri="{FF2B5EF4-FFF2-40B4-BE49-F238E27FC236}">
                <a16:creationId xmlns:a16="http://schemas.microsoft.com/office/drawing/2014/main" id="{7A97A1A5-864E-990C-0503-5C772A61059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0367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e3c2ec756d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e3c2ec756d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f8a3551af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f8a3551af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621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EA5EBA84-B7FE-548F-70C9-75D60C0BD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9409810A-5155-70D9-C447-0D86FF66315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6350AA60-620E-A029-60D4-2F21F64C7E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23277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4E0284BB-726B-4648-C668-C67A32856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3D1B46FE-F33A-36ED-BFFC-CAE205B0D1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E7ACDEB9-6BAD-A478-FE7C-B533911C4D5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1443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6D4BF6C9-17F8-74C3-963E-2893A70D4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E690AEB3-2F4F-A807-B06F-D0814F61CA6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59B0A6E4-FF95-8FA4-BF8F-3A50FFC1CA8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43213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56989AA2-E6A6-5D9B-0B03-622C899DA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581BB194-466F-DAA2-A742-634B0ED70D4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4CC2015B-A13E-6CB9-D24C-518E6003D4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611468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F28567A2-A442-B9DE-4E2D-34877AA8F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C03E378F-297B-B8CA-B244-28198F61727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EA0ED871-DDCC-3C85-8103-F0AA3D17C2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9033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B918EA5D-A347-921C-007D-BA3F7175A4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2A01B606-9F18-965C-7F27-474B246DECA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770449E5-AB50-E476-CF81-23764095D6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647404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FE1C689C-FBEC-1B8B-8D3E-F04A62668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B4C078DF-2ADB-68F3-DB6E-1A99B82E27C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F6E37F5C-C6DF-778F-0B12-F0FE8566B00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868542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95521FEE-67D6-8AFB-4EB7-3359C00B0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5C49B88E-364D-160E-3801-07D93FB5E51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F7C01169-400E-C091-4418-D5FAAFE25D9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6620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>
          <a:extLst>
            <a:ext uri="{FF2B5EF4-FFF2-40B4-BE49-F238E27FC236}">
              <a16:creationId xmlns:a16="http://schemas.microsoft.com/office/drawing/2014/main" id="{6317E362-450D-3637-6257-BF7DEF4C8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e3c2ec74d2_0_28:notes">
            <a:extLst>
              <a:ext uri="{FF2B5EF4-FFF2-40B4-BE49-F238E27FC236}">
                <a16:creationId xmlns:a16="http://schemas.microsoft.com/office/drawing/2014/main" id="{2440F067-9E03-681D-5909-955EB5D6368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e3c2ec74d2_0_28:notes">
            <a:extLst>
              <a:ext uri="{FF2B5EF4-FFF2-40B4-BE49-F238E27FC236}">
                <a16:creationId xmlns:a16="http://schemas.microsoft.com/office/drawing/2014/main" id="{CD891608-C34F-182A-EB8A-1EE56D48965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86623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>
          <a:extLst>
            <a:ext uri="{FF2B5EF4-FFF2-40B4-BE49-F238E27FC236}">
              <a16:creationId xmlns:a16="http://schemas.microsoft.com/office/drawing/2014/main" id="{38CCFA30-15DF-AD58-9FEB-5DB5A1A67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e3c2ec756d_0_16:notes">
            <a:extLst>
              <a:ext uri="{FF2B5EF4-FFF2-40B4-BE49-F238E27FC236}">
                <a16:creationId xmlns:a16="http://schemas.microsoft.com/office/drawing/2014/main" id="{02D47AC6-E8C7-0C37-AD52-9C791F5063A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e3c2ec756d_0_16:notes">
            <a:extLst>
              <a:ext uri="{FF2B5EF4-FFF2-40B4-BE49-F238E27FC236}">
                <a16:creationId xmlns:a16="http://schemas.microsoft.com/office/drawing/2014/main" id="{A84D6B2D-100E-5D72-F41E-C830C5D38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71963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0B0E3-248B-4E32-A3F1-6A80FEEF3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4BA633-0376-4366-8686-1CBAD8C480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70010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78DDC-6E9F-47FE-8CCD-08F34ACBC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708472" cy="1325563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fi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314F0-CCF1-4EA6-B30A-1921F3ED2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6BFAD-DD7F-4727-8BCF-A06691C863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0470" y="6356350"/>
            <a:ext cx="884068" cy="365125"/>
          </a:xfrm>
        </p:spPr>
        <p:txBody>
          <a:bodyPr/>
          <a:lstStyle/>
          <a:p>
            <a:fld id="{0DD0C427-D511-4F55-9832-CDB3F2168F60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74BE9-FC97-4031-99E0-514178AB2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3629" y="6356350"/>
            <a:ext cx="41148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r>
              <a:rPr lang="fi-FI"/>
              <a:t>Esityksen aihe/esittäjän nimi</a:t>
            </a:r>
            <a:endParaRPr lang="fi-FI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6ABFF-3D54-4D8B-BA90-B85A9BB8E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6579" y="6356350"/>
            <a:ext cx="469777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 dirty="0"/>
          </a:p>
        </p:txBody>
      </p:sp>
      <p:pic>
        <p:nvPicPr>
          <p:cNvPr id="8" name="Picture 7" descr="LUMA-kukka.">
            <a:extLst>
              <a:ext uri="{FF2B5EF4-FFF2-40B4-BE49-F238E27FC236}">
                <a16:creationId xmlns:a16="http://schemas.microsoft.com/office/drawing/2014/main" id="{7C83554E-994C-4698-B1B9-A1276962EC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425" y="307182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385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15CDF-9E78-4590-A756-3899C73FD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676E4E-8309-40B6-975D-FB2D260EF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3612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70098-6B5D-4A46-A3C9-4ACE6F31E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451019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6BAD6-8141-41FF-BA45-7F13C9D731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2C272-3EAD-470F-A1AA-D715D8030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62452-CD5D-4D12-9806-7BAF1A323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EB456-C1F5-4885-A827-54AFD9570009}" type="datetime1">
              <a:rPr lang="fi-FI" smtClean="0"/>
              <a:t>26.1.2026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949670-4AB3-46A1-8374-92625F96C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3866" y="635634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/>
              <a:t>Esityksen aihe/esittäjän nimi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70DCD-C1C6-49D6-8E70-CD28334C3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47412"/>
            <a:ext cx="538209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/>
          </a:p>
        </p:txBody>
      </p:sp>
      <p:pic>
        <p:nvPicPr>
          <p:cNvPr id="8" name="Picture 7" descr="LUMA-kukka.">
            <a:extLst>
              <a:ext uri="{FF2B5EF4-FFF2-40B4-BE49-F238E27FC236}">
                <a16:creationId xmlns:a16="http://schemas.microsoft.com/office/drawing/2014/main" id="{B8FAC876-A098-48B2-8E7B-8D88136A054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425" y="307182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19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92192-B136-4D72-92F7-DF5E2133C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38492"/>
            <a:ext cx="943167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F65CC-8AFF-4D66-AE74-ABECDE6037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462B3-48B5-4B83-8840-0249A207C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68EAB5-8ED6-40FC-B83E-F1060CD9E7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F3520E-2C41-4B60-BD79-EC8BA89671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0C215-2081-4A68-B647-35237E567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63C88-83E7-49A3-9980-103EBE0AD0B7}" type="datetime1">
              <a:rPr lang="fi-FI" smtClean="0"/>
              <a:t>26.1.2026</a:t>
            </a:fld>
            <a:endParaRPr lang="fi-FI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F3573B-4299-4A9C-A110-9CF2D7059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92434" y="6365226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/>
              <a:t>Esityksen aihe/esittäjän nimi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4DD2A8-A067-498D-AADF-47D604F23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68468" y="6356287"/>
            <a:ext cx="489013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/>
          </a:p>
        </p:txBody>
      </p:sp>
      <p:pic>
        <p:nvPicPr>
          <p:cNvPr id="10" name="Picture 9" descr="LUMA-kukka.">
            <a:extLst>
              <a:ext uri="{FF2B5EF4-FFF2-40B4-BE49-F238E27FC236}">
                <a16:creationId xmlns:a16="http://schemas.microsoft.com/office/drawing/2014/main" id="{343B52B5-2EA5-486D-ABC5-C600CC74BC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5340" y="286898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8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9BA88-452B-4CE5-B3C5-2B9D10F51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664083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9AE149-9E75-4CF0-9F83-A7889091A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CA6F4-CD18-4A0A-8464-3FDC106E80BC}" type="datetime1">
              <a:rPr lang="fi-FI" smtClean="0"/>
              <a:t>26.1.2026</a:t>
            </a:fld>
            <a:endParaRPr lang="fi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038EAF-5BDF-4FDF-8DC3-C302F524D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05003" y="635634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/>
              <a:t>Esityksen aihe/esittäjän nimi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665E2D-D843-438D-8BC9-D5ECBA76B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367" y="6356349"/>
            <a:ext cx="412812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/>
          </a:p>
        </p:txBody>
      </p:sp>
      <p:pic>
        <p:nvPicPr>
          <p:cNvPr id="6" name="Picture 5" descr="LUMA-kukka.">
            <a:extLst>
              <a:ext uri="{FF2B5EF4-FFF2-40B4-BE49-F238E27FC236}">
                <a16:creationId xmlns:a16="http://schemas.microsoft.com/office/drawing/2014/main" id="{2277667C-8D2B-40BA-867C-615C5F333A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425" y="307182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1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B29DF6-A13C-423F-8934-41CDE0365F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23990" y="6356288"/>
            <a:ext cx="1034988" cy="365125"/>
          </a:xfrm>
        </p:spPr>
        <p:txBody>
          <a:bodyPr/>
          <a:lstStyle/>
          <a:p>
            <a:fld id="{EF8C5BAD-C80D-42C9-8E13-FA68CC31CA38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400791-04EE-4DA8-A6F2-BF852D6B8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72326" y="6356288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 dirty="0"/>
              <a:t>Esityksen aihe/esittäjän nimi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09BE50-154C-4A89-977D-A9276EAB6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5843" y="6356288"/>
            <a:ext cx="435746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4288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E51A-7A2D-45CF-9807-C0EE329CD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0BF67-28C0-42E9-B01C-D8876A423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BE6D70-ADDD-4C2A-987B-8246210C57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E86735-3461-443F-A7BF-E8B7681E7E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86134" y="6356349"/>
            <a:ext cx="1034988" cy="365125"/>
          </a:xfrm>
        </p:spPr>
        <p:txBody>
          <a:bodyPr/>
          <a:lstStyle/>
          <a:p>
            <a:fld id="{6727325E-9D3F-45B8-8D06-6D281F39A034}" type="datetime1">
              <a:rPr lang="fi-FI" smtClean="0"/>
              <a:t>26.1.2026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297F5-AC7A-410A-908D-857E01B7E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66543" y="6365227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/>
              <a:t>Esityksen aihe/esittäjän nimi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193D36-B9F7-4272-AEC1-F1C18E51A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25914" y="6356349"/>
            <a:ext cx="459790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26469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C167B-1781-428B-8900-1B18FF0C1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5FF916-E64D-4AD0-A71B-53E8BCA452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EDF6FB-5F36-4D7C-ADDB-B4FB86BE9D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D0521-13A3-4BCE-B2C2-9D295772A5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17458" y="6338470"/>
            <a:ext cx="1034988" cy="365125"/>
          </a:xfrm>
        </p:spPr>
        <p:txBody>
          <a:bodyPr/>
          <a:lstStyle/>
          <a:p>
            <a:fld id="{95455F87-A194-4194-932E-C797C2203BE5}" type="datetime1">
              <a:rPr lang="fi-FI" smtClean="0"/>
              <a:t>26.1.2026</a:t>
            </a:fld>
            <a:endParaRPr lang="fi-FI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DB5544-136A-4B99-9C1C-14747052F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65055" y="635634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fi-FI"/>
              <a:t>Esityksen aihe/esittäjän nimi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4B7C9-C5B0-4F44-B460-A1630EC84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0049" y="6356350"/>
            <a:ext cx="665825" cy="400574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92970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B13DB-962A-44F8-BC21-F7C83A51C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95625C-1A6E-44A6-851F-1C5F74220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5AEB63F-D3CA-4511-96E5-950D9CDD4D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79602" y="6356350"/>
            <a:ext cx="1034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348959CF-F9B1-4B17-AEE2-5F340D440FD4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5A4F43D-A2DE-4681-A9FB-1DF0A26463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44953" y="6356350"/>
            <a:ext cx="41148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r>
              <a:rPr lang="fi-FI"/>
              <a:t>Esityksen aihe/esittäjän nimi</a:t>
            </a:r>
            <a:endParaRPr lang="fi-FI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5F092E3-3C03-4704-84F9-C3179D715E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4439" y="6356350"/>
            <a:ext cx="443144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11513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D29B5F-2D5B-437D-9296-14FD31A34B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5CDC32-5CDA-4A74-8ED7-D51FBB0143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FFA0B24-CF28-4A38-9197-AEC310B682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86134" y="6356350"/>
            <a:ext cx="1034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59DA0EBC-BDA1-40F2-BD4C-61425D7A952E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FAD2034-5133-4684-B383-0628DBE89B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51485" y="6356350"/>
            <a:ext cx="41148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r>
              <a:rPr lang="fi-FI" dirty="0"/>
              <a:t>Esityksen aihe/esittäjän nimi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780F436-5F04-4429-A9BD-FBBF3BA9FC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971" y="6356350"/>
            <a:ext cx="443144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361297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00A2C0"/>
              </a:buClr>
              <a:buSzPts val="2700"/>
              <a:buNone/>
              <a:defRPr>
                <a:solidFill>
                  <a:srgbClr val="00A2C0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40256">
              <a:spcBef>
                <a:spcPts val="2133"/>
              </a:spcBef>
              <a:spcAft>
                <a:spcPts val="0"/>
              </a:spcAft>
              <a:buSzPts val="16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pic>
        <p:nvPicPr>
          <p:cNvPr id="20" name="Google Shape;20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0623993" y="317973"/>
            <a:ext cx="1152408" cy="11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3875A63-CA46-4918-B750-B3402F9824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52973" y="6356350"/>
            <a:ext cx="1034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32E9B368-CD6E-42C5-B5D9-EABBCC60C6CF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2D9C1F6B-58B3-4FDE-8131-0A6A0BBAAB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18324" y="6391862"/>
            <a:ext cx="4114800" cy="365125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r>
              <a:rPr lang="fi-FI"/>
              <a:t>Esityksen aihe/esittäjän nimi</a:t>
            </a:r>
            <a:endParaRPr lang="fi-FI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FDCEF5C-4C0A-43FC-8C34-B3CAFB0AD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7810" y="6356350"/>
            <a:ext cx="443144" cy="365125"/>
          </a:xfrm>
          <a:prstGeom prst="rect">
            <a:avLst/>
          </a:prstGeom>
        </p:spPr>
        <p:txBody>
          <a:bodyPr/>
          <a:lstStyle/>
          <a:p>
            <a:fld id="{7E00EB65-37AF-4D53-9DA0-CFFF2BEAB8E1}" type="slidenum">
              <a:rPr lang="fi-FI" smtClean="0"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320728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 userDrawn="1">
  <p:cSld name="One column 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40256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 sz="1867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8ED269-0621-4C2C-999D-15F36C5BA87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149805" y="0"/>
            <a:ext cx="6846887" cy="6858000"/>
          </a:xfrm>
        </p:spPr>
        <p:txBody>
          <a:bodyPr/>
          <a:lstStyle/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711856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5D143F-1150-4BF3-8C8A-957DBE82F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7DD7D1-289A-4F73-90A6-2E181FA16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0CFBF-82D1-49EF-B17A-7A41CCADF2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44091" y="6356350"/>
            <a:ext cx="1034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EC97757A-F45A-4783-86D3-871649DF9503}" type="datetime1">
              <a:rPr lang="fi-FI" smtClean="0"/>
              <a:t>26.1.2026</a:t>
            </a:fld>
            <a:endParaRPr lang="fi-FI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03BB72F-2A3E-44C3-8E3B-5F1ADD4250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65054" y="6382984"/>
            <a:ext cx="4114800" cy="365125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r>
              <a:rPr lang="fi-FI"/>
              <a:t>Esityksen aihe/esittäjän nimi</a:t>
            </a:r>
            <a:endParaRPr lang="fi-FI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63699A0-BF5B-4973-95E7-43FDA28671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3316" y="6356350"/>
            <a:ext cx="443144" cy="365125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fld id="{7E00EB65-37AF-4D53-9DA0-CFFF2BEAB8E1}" type="slidenum">
              <a:rPr lang="fi-FI" smtClean="0"/>
              <a:pPr/>
              <a:t>‹#›</a:t>
            </a:fld>
            <a:endParaRPr lang="fi-FI" dirty="0"/>
          </a:p>
        </p:txBody>
      </p:sp>
    </p:spTree>
    <p:extLst>
      <p:ext uri="{BB962C8B-B14F-4D97-AF65-F5344CB8AC3E}">
        <p14:creationId xmlns:p14="http://schemas.microsoft.com/office/powerpoint/2010/main" val="188055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icrobi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makecode.microbit.or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aoe.fi/#/materiaali/5510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luma.fi/opettajille/lainatarvikkeet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hyperlink" Target="https://creativecommons.org/licenses/by-nc-sa/4.0/deed.f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4" descr="Kaksi nuorta tutkii tähtitaivasta, toinen osoittaa toiselle jotain."/>
          <p:cNvPicPr preferRelativeResize="0"/>
          <p:nvPr/>
        </p:nvPicPr>
        <p:blipFill rotWithShape="1">
          <a:blip r:embed="rId3">
            <a:alphaModFix/>
          </a:blip>
          <a:srcRect l="-410" t="8158" r="409" b="8166"/>
          <a:stretch/>
        </p:blipFill>
        <p:spPr>
          <a:xfrm>
            <a:off x="-101600" y="1"/>
            <a:ext cx="12293600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4"/>
          <p:cNvSpPr txBox="1">
            <a:spLocks noGrp="1"/>
          </p:cNvSpPr>
          <p:nvPr>
            <p:ph type="ctrTitle"/>
          </p:nvPr>
        </p:nvSpPr>
        <p:spPr>
          <a:xfrm>
            <a:off x="539167" y="148133"/>
            <a:ext cx="11360800" cy="2094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>
              <a:spcBef>
                <a:spcPts val="0"/>
              </a:spcBef>
            </a:pPr>
            <a:r>
              <a:rPr lang="fi-FI" dirty="0">
                <a:solidFill>
                  <a:schemeClr val="lt1"/>
                </a:solidFill>
              </a:rPr>
              <a:t>Putoava piste -peli </a:t>
            </a:r>
            <a:r>
              <a:rPr lang="fi-FI" dirty="0" err="1">
                <a:solidFill>
                  <a:schemeClr val="lt1"/>
                </a:solidFill>
              </a:rPr>
              <a:t>Micro:bitille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66" name="Google Shape;66;p14"/>
          <p:cNvSpPr txBox="1">
            <a:spLocks noGrp="1"/>
          </p:cNvSpPr>
          <p:nvPr>
            <p:ph type="subTitle" idx="1"/>
          </p:nvPr>
        </p:nvSpPr>
        <p:spPr>
          <a:xfrm>
            <a:off x="539167" y="2242533"/>
            <a:ext cx="11360800" cy="105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fi-FI" dirty="0">
                <a:solidFill>
                  <a:schemeClr val="lt1"/>
                </a:solidFill>
              </a:rPr>
              <a:t>Työohje lohko-ohjelmointiin</a:t>
            </a:r>
          </a:p>
        </p:txBody>
      </p:sp>
      <p:pic>
        <p:nvPicPr>
          <p:cNvPr id="5" name="Picture 4" descr="LUMA-keskus Suomen logo.">
            <a:extLst>
              <a:ext uri="{FF2B5EF4-FFF2-40B4-BE49-F238E27FC236}">
                <a16:creationId xmlns:a16="http://schemas.microsoft.com/office/drawing/2014/main" id="{C6ACDF2B-E555-482E-A3A3-1FDF8BEEA8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88" y="5726462"/>
            <a:ext cx="3085779" cy="891945"/>
          </a:xfrm>
          <a:prstGeom prst="rect">
            <a:avLst/>
          </a:prstGeom>
        </p:spPr>
      </p:pic>
      <p:pic>
        <p:nvPicPr>
          <p:cNvPr id="4098" name="Picture 2" descr="Creative Commons Nimeä-EiKaupallinen-JaaSamoin 4.0 Kansainvälinen Julkinen  Lisenssi (CC-BY-NC-SA) | Kielipankki">
            <a:extLst>
              <a:ext uri="{FF2B5EF4-FFF2-40B4-BE49-F238E27FC236}">
                <a16:creationId xmlns:a16="http://schemas.microsoft.com/office/drawing/2014/main" id="{948C4E93-5B04-3E63-90CE-2357404FE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1894" y="6160770"/>
            <a:ext cx="1134836" cy="397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fi" dirty="0">
                <a:solidFill>
                  <a:srgbClr val="00A2C0"/>
                </a:solidFill>
              </a:rPr>
              <a:t>Mikä on Micro:bit?</a:t>
            </a:r>
            <a:endParaRPr dirty="0">
              <a:solidFill>
                <a:srgbClr val="00A2C0"/>
              </a:solidFill>
            </a:endParaRPr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495610" y="1605279"/>
            <a:ext cx="11288720" cy="3183891"/>
          </a:xfrm>
          <a:prstGeom prst="rect">
            <a:avLst/>
          </a:prstGeom>
        </p:spPr>
        <p:txBody>
          <a:bodyPr spcFirstLastPara="1" vert="horz" wrap="square" lIns="121900" tIns="121900" rIns="121900" bIns="121900" numCol="2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" dirty="0">
                <a:hlinkClick r:id="rId3"/>
              </a:rPr>
              <a:t>Micro:bit</a:t>
            </a:r>
            <a:r>
              <a:rPr lang="fi" dirty="0"/>
              <a:t> on yksinkertainen ja edullinen vaihtoehto opetella ohjelmointia! Laite itsessään on pieni levy, joka on varustettu 25 LED-valolla. Sitä voi ohjelmoida sekä graafisesti että Python- tai JavaScript-ohjelmointikielillä.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" dirty="0"/>
              <a:t>Ohjelmoida voi suoraan selaimessa osoitteessa </a:t>
            </a:r>
            <a:r>
              <a:rPr lang="fi-FI" dirty="0">
                <a:hlinkClick r:id="rId4"/>
              </a:rPr>
              <a:t>makecode.microbit.org</a:t>
            </a:r>
            <a:r>
              <a:rPr lang="fi-FI" dirty="0"/>
              <a:t> </a:t>
            </a:r>
            <a:r>
              <a:rPr lang="fi" dirty="0"/>
              <a:t>tai lataamalla maksuttoman sovelluksen Microsoft MakeCode for Micro:bit. Se toimii myös suomeksi.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068189-DC8E-AD62-F0C1-BF470049A6FF}"/>
              </a:ext>
            </a:extLst>
          </p:cNvPr>
          <p:cNvSpPr/>
          <p:nvPr/>
        </p:nvSpPr>
        <p:spPr>
          <a:xfrm>
            <a:off x="685800" y="4823460"/>
            <a:ext cx="4812030" cy="15087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" dirty="0"/>
              <a:t>Lohko-ohjelmointi sopii hyvin jo ala-asteikäisille oppilaille. Micro:bit on myös luonnollinen valinta siirtymässä graafisesta ohjelmoinnista kohti ohjelmointikieliä.</a:t>
            </a:r>
            <a:endParaRPr lang="fi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F07925-5939-1C4C-84B2-7C46C71F9308}"/>
              </a:ext>
            </a:extLst>
          </p:cNvPr>
          <p:cNvSpPr/>
          <p:nvPr/>
        </p:nvSpPr>
        <p:spPr>
          <a:xfrm>
            <a:off x="6389370" y="4812030"/>
            <a:ext cx="4229100" cy="15087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" dirty="0"/>
              <a:t>Ohjelmointiympäristössä on simuloitu Micro:bit-laitetta, joten oikeita laitteita ei välttämättä tarvitse hankkia.</a:t>
            </a:r>
            <a:endParaRPr lang="fi-FI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>
          <a:extLst>
            <a:ext uri="{FF2B5EF4-FFF2-40B4-BE49-F238E27FC236}">
              <a16:creationId xmlns:a16="http://schemas.microsoft.com/office/drawing/2014/main" id="{C9076384-D246-44EB-E0C3-7E96847A9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>
            <a:extLst>
              <a:ext uri="{FF2B5EF4-FFF2-40B4-BE49-F238E27FC236}">
                <a16:creationId xmlns:a16="http://schemas.microsoft.com/office/drawing/2014/main" id="{033B13C3-44E7-8EE1-7A23-871B3B5AD3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fi" dirty="0">
                <a:solidFill>
                  <a:srgbClr val="00A2C0"/>
                </a:solidFill>
              </a:rPr>
              <a:t>Mikä on Micro:bit?</a:t>
            </a:r>
            <a:endParaRPr dirty="0">
              <a:solidFill>
                <a:srgbClr val="00A2C0"/>
              </a:solidFill>
            </a:endParaRPr>
          </a:p>
        </p:txBody>
      </p:sp>
      <p:sp>
        <p:nvSpPr>
          <p:cNvPr id="86" name="Google Shape;86;p17">
            <a:extLst>
              <a:ext uri="{FF2B5EF4-FFF2-40B4-BE49-F238E27FC236}">
                <a16:creationId xmlns:a16="http://schemas.microsoft.com/office/drawing/2014/main" id="{49E87E9D-D016-DD65-BB7B-31686D33F0D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5610" y="1605279"/>
            <a:ext cx="10774370" cy="2280921"/>
          </a:xfrm>
          <a:prstGeom prst="rect">
            <a:avLst/>
          </a:prstGeom>
        </p:spPr>
        <p:txBody>
          <a:bodyPr spcFirstLastPara="1" vert="horz" wrap="square" lIns="121900" tIns="121900" rIns="121900" bIns="121900" numCol="2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" dirty="0"/>
              <a:t>Micro:bitin voi ohjelmoida tekemään monenlaisia asioita. Se voi toimia esimerkiksi noppana, askelmittarina tai pelikonsolina.</a:t>
            </a:r>
          </a:p>
          <a:p>
            <a:pPr marL="0" indent="0">
              <a:spcAft>
                <a:spcPts val="2133"/>
              </a:spcAft>
              <a:buNone/>
            </a:pPr>
            <a:endParaRPr lang="fi" dirty="0"/>
          </a:p>
          <a:p>
            <a:pPr marL="0" indent="0">
              <a:spcAft>
                <a:spcPts val="2133"/>
              </a:spcAft>
              <a:buNone/>
            </a:pPr>
            <a:r>
              <a:rPr lang="fi" dirty="0"/>
              <a:t>Edellä mainitulla sivulla ja sovelluksessa on paljon valmiita koodeja ja tutoriaaleja. </a:t>
            </a:r>
            <a:r>
              <a:rPr lang="fi" b="1" dirty="0"/>
              <a:t>Tässä työohjeessa ohjelmoidaan oma peli </a:t>
            </a:r>
            <a:r>
              <a:rPr lang="fi-FI" b="1" dirty="0"/>
              <a:t>– Putoava piste</a:t>
            </a:r>
            <a:r>
              <a:rPr lang="fi" b="1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7B0879-51AA-506B-AEC5-6C0DC55654C1}"/>
              </a:ext>
            </a:extLst>
          </p:cNvPr>
          <p:cNvSpPr/>
          <p:nvPr/>
        </p:nvSpPr>
        <p:spPr>
          <a:xfrm>
            <a:off x="6595110" y="3829050"/>
            <a:ext cx="3954780" cy="1497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" dirty="0"/>
              <a:t>Opettaja, mieti ryhmäsi tason mukaan, miten voisit käyttää peliä opetuksessasi. Annatko oppilaille valmiin koodin, jota he voivat tutkia vai koodaatteko pelin alusta asti itse.</a:t>
            </a:r>
            <a:endParaRPr lang="fi-FI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AB3404C-5F10-95DC-E02A-5302534F2C9E}"/>
              </a:ext>
            </a:extLst>
          </p:cNvPr>
          <p:cNvGrpSpPr/>
          <p:nvPr/>
        </p:nvGrpSpPr>
        <p:grpSpPr>
          <a:xfrm>
            <a:off x="588524" y="4200470"/>
            <a:ext cx="4705592" cy="2114659"/>
            <a:chOff x="588524" y="3891860"/>
            <a:chExt cx="4705592" cy="2114659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011BA4B-52CF-ED65-FF59-EAEFDE27D4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8524" y="3891860"/>
              <a:ext cx="4705592" cy="2114659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E509797-040E-4A85-5F7D-FFFE50B35F88}"/>
                </a:ext>
              </a:extLst>
            </p:cNvPr>
            <p:cNvSpPr txBox="1"/>
            <p:nvPr/>
          </p:nvSpPr>
          <p:spPr>
            <a:xfrm>
              <a:off x="4011930" y="5680710"/>
              <a:ext cx="1257300" cy="2628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fi-FI" sz="1100" dirty="0"/>
                <a:t>Kuva: </a:t>
              </a:r>
              <a:r>
                <a:rPr lang="fi-FI" sz="1100" dirty="0" err="1"/>
                <a:t>MakeCode</a:t>
              </a:r>
              <a:endParaRPr lang="fi-FI" sz="1100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0697288-9D98-FEA3-8E2E-6E46CD94A1FC}"/>
              </a:ext>
            </a:extLst>
          </p:cNvPr>
          <p:cNvSpPr txBox="1"/>
          <p:nvPr/>
        </p:nvSpPr>
        <p:spPr>
          <a:xfrm>
            <a:off x="5703570" y="5543550"/>
            <a:ext cx="5905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400" dirty="0">
                <a:hlinkClick r:id="rId4"/>
              </a:rPr>
              <a:t>Lataa valmis koodi .hex-tiedostona aoe.fi!</a:t>
            </a:r>
            <a:endParaRPr lang="fi-FI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B4BB65-D4D6-CA8F-9A5E-BDEEB48FD78E}"/>
              </a:ext>
            </a:extLst>
          </p:cNvPr>
          <p:cNvSpPr txBox="1"/>
          <p:nvPr/>
        </p:nvSpPr>
        <p:spPr>
          <a:xfrm>
            <a:off x="6183630" y="6080760"/>
            <a:ext cx="49760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i-FI" sz="1600" dirty="0"/>
              <a:t>Huom. </a:t>
            </a:r>
            <a:r>
              <a:rPr lang="fi-FI" sz="1600" dirty="0" err="1"/>
              <a:t>MakeCode</a:t>
            </a:r>
            <a:r>
              <a:rPr lang="fi-FI" sz="1600" dirty="0"/>
              <a:t>-selainversio ei tue .hex-tiedostoja.</a:t>
            </a:r>
          </a:p>
        </p:txBody>
      </p:sp>
    </p:spTree>
    <p:extLst>
      <p:ext uri="{BB962C8B-B14F-4D97-AF65-F5344CB8AC3E}">
        <p14:creationId xmlns:p14="http://schemas.microsoft.com/office/powerpoint/2010/main" val="1820511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54822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Koodin lataaminen </a:t>
            </a:r>
            <a:r>
              <a:rPr lang="fi-FI" sz="4400" dirty="0" err="1">
                <a:solidFill>
                  <a:srgbClr val="00A2C0"/>
                </a:solidFill>
              </a:rPr>
              <a:t>Micro:bitille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592805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" sz="2000" b="1" dirty="0"/>
              <a:t>Pelin voi ladata oikealle Micro:bitille selaimen tai sovelluksen simulaation käyttämisen sijasta.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" sz="2000" dirty="0"/>
              <a:t>Kun koodi on valmis, kytkekää Micro:bit koneen usb-porttiin ja tallentakaa tiedosto siihen kuin se olisi muistitikku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" sz="2000" dirty="0"/>
              <a:t>Micro:bit käynnistää koodin automaattisesti, kun se on kytketty virtalähteeseen (AAA-paristot).</a:t>
            </a:r>
          </a:p>
          <a:p>
            <a:pPr marL="0" indent="0">
              <a:spcAft>
                <a:spcPts val="2133"/>
              </a:spcAft>
              <a:buNone/>
            </a:pPr>
            <a:endParaRPr sz="1867" dirty="0"/>
          </a:p>
        </p:txBody>
      </p:sp>
      <p:sp>
        <p:nvSpPr>
          <p:cNvPr id="93" name="Google Shape;93;p18" descr="Lapsi heittämässä kuperkeikkaa"/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A66DB3D-D837-3057-030B-AABDD262F6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01" r="11860" b="2915"/>
          <a:stretch>
            <a:fillRect/>
          </a:stretch>
        </p:blipFill>
        <p:spPr>
          <a:xfrm>
            <a:off x="7315200" y="503295"/>
            <a:ext cx="4331970" cy="596233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555D822-9522-C819-FE64-9704B372C50A}"/>
              </a:ext>
            </a:extLst>
          </p:cNvPr>
          <p:cNvSpPr/>
          <p:nvPr/>
        </p:nvSpPr>
        <p:spPr>
          <a:xfrm>
            <a:off x="1440180" y="5212080"/>
            <a:ext cx="3726180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Katso myös LUMA-keskusten lainavälineiden saatavuus: </a:t>
            </a:r>
            <a:r>
              <a:rPr lang="fi-FI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luma.fi/opettajille/lainatarvikkeet</a:t>
            </a:r>
            <a:r>
              <a:rPr lang="fi-FI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8" name="Google Shape;78;p16" descr="LUMA-kukka."/>
          <p:cNvPicPr preferRelativeResize="0"/>
          <p:nvPr/>
        </p:nvPicPr>
        <p:blipFill>
          <a:blip r:embed="rId3"/>
          <a:srcRect t="11372" r="1" b="1788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  <a:noFill/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B4B1D-71AC-E26D-FC53-AFF9250FD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/>
              <a:t>Hyviä ohjelmointihetkiä!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3DCA6-1397-25DD-EDE1-4D5C6256D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LUMA-keskus Suomi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fi" dirty="0">
                <a:solidFill>
                  <a:srgbClr val="00A2C0"/>
                </a:solidFill>
              </a:rPr>
              <a:t>Ohjelmoidaan Putoava piste -peli Micro:bitille!</a:t>
            </a:r>
            <a:endParaRPr dirty="0">
              <a:solidFill>
                <a:srgbClr val="00A2C0"/>
              </a:solidFill>
            </a:endParaRPr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415600" y="2245359"/>
            <a:ext cx="10163500" cy="995681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" b="1" dirty="0"/>
              <a:t>Pelin idea: </a:t>
            </a:r>
            <a:r>
              <a:rPr lang="fi" dirty="0"/>
              <a:t>kuljeta painikkeita painamalla alareunan valopiste ylhäältä putoavan valopisteen alle ennen kuin se tippuu alas</a:t>
            </a:r>
          </a:p>
        </p:txBody>
      </p:sp>
      <p:sp>
        <p:nvSpPr>
          <p:cNvPr id="2" name="Google Shape;86;p17">
            <a:extLst>
              <a:ext uri="{FF2B5EF4-FFF2-40B4-BE49-F238E27FC236}">
                <a16:creationId xmlns:a16="http://schemas.microsoft.com/office/drawing/2014/main" id="{82282CA8-E5CF-294D-51C2-E2B06D00A123}"/>
              </a:ext>
            </a:extLst>
          </p:cNvPr>
          <p:cNvSpPr txBox="1">
            <a:spLocks/>
          </p:cNvSpPr>
          <p:nvPr/>
        </p:nvSpPr>
        <p:spPr>
          <a:xfrm>
            <a:off x="466400" y="3362960"/>
            <a:ext cx="5975040" cy="191008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609585" lvl="0" indent="-457189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●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19170" lvl="1" indent="-440256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600"/>
              <a:buFont typeface="Arial" panose="020B0604020202020204" pitchFamily="34" charset="0"/>
              <a:buChar char="○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828754" lvl="2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339" lvl="3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47924" lvl="4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657509" lvl="5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267093" lvl="6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●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76678" lvl="7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○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263" lvl="8" indent="-423323" algn="l" defTabSz="914400" rtl="0" eaLnBrk="1" latinLnBrk="0" hangingPunct="1">
              <a:lnSpc>
                <a:spcPct val="90000"/>
              </a:lnSpc>
              <a:spcBef>
                <a:spcPts val="2133"/>
              </a:spcBef>
              <a:spcAft>
                <a:spcPts val="2133"/>
              </a:spcAft>
              <a:buSzPts val="1400"/>
              <a:buFont typeface="Arial" panose="020B0604020202020204" pitchFamily="34" charset="0"/>
              <a:buChar char="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133"/>
              </a:spcAft>
              <a:buFont typeface="Arial" panose="020B0604020202020204" pitchFamily="34" charset="0"/>
              <a:buNone/>
            </a:pPr>
            <a:r>
              <a:rPr lang="fi-FI" sz="2000" dirty="0"/>
              <a:t>Pelin alussa syttyy kaksi LED-valoa: toinen yläriville satunnaiseen kohtaan ja toinen alarivin keskelle.</a:t>
            </a:r>
          </a:p>
          <a:p>
            <a:pPr marL="0" indent="0">
              <a:spcAft>
                <a:spcPts val="2133"/>
              </a:spcAft>
              <a:buFont typeface="Arial" panose="020B0604020202020204" pitchFamily="34" charset="0"/>
              <a:buNone/>
            </a:pPr>
            <a:r>
              <a:rPr lang="fi-FI" sz="2000" dirty="0"/>
              <a:t>Ylärivin valo ”alkaa pudota” eli sen sijainti vaihtuu rivejä alaspäin 4 kertaa. Alarivin valoa voi siirtää vasemmalle, kun painaa A-painiketta ja oikealle, kun painaa B:tä. Tarkoitus on ”pyydystää” putoava valo ennen kuin se ehtii alas asti. </a:t>
            </a:r>
          </a:p>
          <a:p>
            <a:pPr marL="0" indent="0">
              <a:spcAft>
                <a:spcPts val="2133"/>
              </a:spcAft>
              <a:buFont typeface="Arial" panose="020B0604020202020204" pitchFamily="34" charset="0"/>
              <a:buNone/>
            </a:pPr>
            <a:r>
              <a:rPr lang="fi-FI" sz="2000" dirty="0"/>
              <a:t>Yläriviltä putoavan valon vauhti kiihtyy jatkuvasti. Peli päättyy, jos pistettä ei saa kiinni.</a:t>
            </a:r>
          </a:p>
          <a:p>
            <a:pPr marL="0" indent="0">
              <a:spcAft>
                <a:spcPts val="2133"/>
              </a:spcAft>
              <a:buFont typeface="Arial" panose="020B0604020202020204" pitchFamily="34" charset="0"/>
              <a:buNone/>
            </a:pPr>
            <a:endParaRPr lang="fi" dirty="0"/>
          </a:p>
        </p:txBody>
      </p:sp>
      <p:pic>
        <p:nvPicPr>
          <p:cNvPr id="3" name="putoava piste video">
            <a:hlinkClick r:id="" action="ppaction://media"/>
            <a:extLst>
              <a:ext uri="{FF2B5EF4-FFF2-40B4-BE49-F238E27FC236}">
                <a16:creationId xmlns:a16="http://schemas.microsoft.com/office/drawing/2014/main" id="{2BF1B956-384E-6B64-05CD-96035132E8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71356" y="3505200"/>
            <a:ext cx="5418666" cy="3048000"/>
          </a:xfrm>
          <a:prstGeom prst="rect">
            <a:avLst/>
          </a:prstGeom>
        </p:spPr>
      </p:pic>
      <p:sp>
        <p:nvSpPr>
          <p:cNvPr id="4" name="Callout: Down Arrow 3">
            <a:extLst>
              <a:ext uri="{FF2B5EF4-FFF2-40B4-BE49-F238E27FC236}">
                <a16:creationId xmlns:a16="http://schemas.microsoft.com/office/drawing/2014/main" id="{69974E85-91D6-73E9-FEAB-7BD621F29A27}"/>
              </a:ext>
            </a:extLst>
          </p:cNvPr>
          <p:cNvSpPr/>
          <p:nvPr/>
        </p:nvSpPr>
        <p:spPr>
          <a:xfrm>
            <a:off x="10452100" y="2423160"/>
            <a:ext cx="1447800" cy="1004570"/>
          </a:xfrm>
          <a:prstGeom prst="downArrowCallout">
            <a:avLst>
              <a:gd name="adj1" fmla="val 17593"/>
              <a:gd name="adj2" fmla="val 25000"/>
              <a:gd name="adj3" fmla="val 25000"/>
              <a:gd name="adj4" fmla="val 6294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Katso video!</a:t>
            </a:r>
          </a:p>
        </p:txBody>
      </p:sp>
    </p:spTree>
    <p:extLst>
      <p:ext uri="{BB962C8B-B14F-4D97-AF65-F5344CB8AC3E}">
        <p14:creationId xmlns:p14="http://schemas.microsoft.com/office/powerpoint/2010/main" val="26947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285D37F1-3E1F-482D-7780-AFE3FAD1D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8291429A-735B-99CD-98F5-C2471D3DA7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425800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Pelin koodaus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E14A07C1-0AB6-66C6-E15C-84D302EFAEA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Koodauksessa hyödynnetään </a:t>
            </a:r>
            <a:r>
              <a:rPr lang="fi-FI" sz="2000" dirty="0" err="1"/>
              <a:t>LEDien</a:t>
            </a:r>
            <a:r>
              <a:rPr lang="fi-FI" sz="2000" dirty="0"/>
              <a:t> x- ja y-koordinaatteja.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b="1" dirty="0" err="1"/>
              <a:t>LEDien</a:t>
            </a:r>
            <a:r>
              <a:rPr lang="fi-FI" sz="2000" b="1" dirty="0"/>
              <a:t> koordinaatit (</a:t>
            </a:r>
            <a:r>
              <a:rPr lang="fi-FI" sz="2000" b="1" dirty="0" err="1"/>
              <a:t>x,y</a:t>
            </a:r>
            <a:r>
              <a:rPr lang="fi-FI" sz="2000" b="1" dirty="0"/>
              <a:t>):</a:t>
            </a:r>
          </a:p>
          <a:p>
            <a:pPr marL="0" indent="0">
              <a:spcAft>
                <a:spcPts val="2133"/>
              </a:spcAft>
              <a:buNone/>
            </a:pP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6E0B8A3F-FCF0-CA69-1B92-73334BE39030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5DC2898-66FC-98B8-36CE-200D0AC4FF63}"/>
              </a:ext>
            </a:extLst>
          </p:cNvPr>
          <p:cNvGraphicFramePr>
            <a:graphicFrameLocks noGrp="1"/>
          </p:cNvGraphicFramePr>
          <p:nvPr/>
        </p:nvGraphicFramePr>
        <p:xfrm>
          <a:off x="721360" y="3371426"/>
          <a:ext cx="2865120" cy="24299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3024">
                  <a:extLst>
                    <a:ext uri="{9D8B030D-6E8A-4147-A177-3AD203B41FA5}">
                      <a16:colId xmlns:a16="http://schemas.microsoft.com/office/drawing/2014/main" val="1122804314"/>
                    </a:ext>
                  </a:extLst>
                </a:gridCol>
                <a:gridCol w="573024">
                  <a:extLst>
                    <a:ext uri="{9D8B030D-6E8A-4147-A177-3AD203B41FA5}">
                      <a16:colId xmlns:a16="http://schemas.microsoft.com/office/drawing/2014/main" val="1344937795"/>
                    </a:ext>
                  </a:extLst>
                </a:gridCol>
                <a:gridCol w="573024">
                  <a:extLst>
                    <a:ext uri="{9D8B030D-6E8A-4147-A177-3AD203B41FA5}">
                      <a16:colId xmlns:a16="http://schemas.microsoft.com/office/drawing/2014/main" val="1038531837"/>
                    </a:ext>
                  </a:extLst>
                </a:gridCol>
                <a:gridCol w="573024">
                  <a:extLst>
                    <a:ext uri="{9D8B030D-6E8A-4147-A177-3AD203B41FA5}">
                      <a16:colId xmlns:a16="http://schemas.microsoft.com/office/drawing/2014/main" val="1985418834"/>
                    </a:ext>
                  </a:extLst>
                </a:gridCol>
                <a:gridCol w="573024">
                  <a:extLst>
                    <a:ext uri="{9D8B030D-6E8A-4147-A177-3AD203B41FA5}">
                      <a16:colId xmlns:a16="http://schemas.microsoft.com/office/drawing/2014/main" val="3187474497"/>
                    </a:ext>
                  </a:extLst>
                </a:gridCol>
              </a:tblGrid>
              <a:tr h="485987">
                <a:tc>
                  <a:txBody>
                    <a:bodyPr/>
                    <a:lstStyle/>
                    <a:p>
                      <a:r>
                        <a:rPr lang="fi-FI" dirty="0"/>
                        <a:t>0,0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2,0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3,0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4,0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95472"/>
                  </a:ext>
                </a:extLst>
              </a:tr>
              <a:tr h="485987">
                <a:tc>
                  <a:txBody>
                    <a:bodyPr/>
                    <a:lstStyle/>
                    <a:p>
                      <a:r>
                        <a:rPr lang="fi-FI" dirty="0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1,1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2,1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3,1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4,1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282689"/>
                  </a:ext>
                </a:extLst>
              </a:tr>
              <a:tr h="485987">
                <a:tc>
                  <a:txBody>
                    <a:bodyPr/>
                    <a:lstStyle/>
                    <a:p>
                      <a:r>
                        <a:rPr lang="fi-FI" dirty="0"/>
                        <a:t>0,2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1,2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2,2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3,2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4,2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0605479"/>
                  </a:ext>
                </a:extLst>
              </a:tr>
              <a:tr h="485987">
                <a:tc>
                  <a:txBody>
                    <a:bodyPr/>
                    <a:lstStyle/>
                    <a:p>
                      <a:r>
                        <a:rPr lang="fi-FI" dirty="0"/>
                        <a:t>0,3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1,3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2,3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3,3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4,3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504669"/>
                  </a:ext>
                </a:extLst>
              </a:tr>
              <a:tr h="485987">
                <a:tc>
                  <a:txBody>
                    <a:bodyPr/>
                    <a:lstStyle/>
                    <a:p>
                      <a:r>
                        <a:rPr lang="fi-FI" dirty="0"/>
                        <a:t>0,4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1,4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2,3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3,4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i-FI" dirty="0"/>
                        <a:t>4,4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25714"/>
                  </a:ext>
                </a:extLst>
              </a:tr>
            </a:tbl>
          </a:graphicData>
        </a:graphic>
      </p:graphicFrame>
      <p:pic>
        <p:nvPicPr>
          <p:cNvPr id="4" name="Picture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DB1595F9-E690-CD91-1975-7FD49C466E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104" y="1056640"/>
            <a:ext cx="4569510" cy="3728720"/>
          </a:xfrm>
          <a:prstGeom prst="rect">
            <a:avLst/>
          </a:prstGeom>
        </p:spPr>
      </p:pic>
      <p:sp>
        <p:nvSpPr>
          <p:cNvPr id="6" name="Callout: Up Arrow 5">
            <a:extLst>
              <a:ext uri="{FF2B5EF4-FFF2-40B4-BE49-F238E27FC236}">
                <a16:creationId xmlns:a16="http://schemas.microsoft.com/office/drawing/2014/main" id="{8EE72EB9-A46B-644F-A3A0-DE280656642B}"/>
              </a:ext>
            </a:extLst>
          </p:cNvPr>
          <p:cNvSpPr/>
          <p:nvPr/>
        </p:nvSpPr>
        <p:spPr>
          <a:xfrm>
            <a:off x="6685280" y="5029200"/>
            <a:ext cx="3281680" cy="1229360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Mitkä ovat tässä kuvassa palavien </a:t>
            </a:r>
            <a:r>
              <a:rPr lang="fi-FI" dirty="0" err="1"/>
              <a:t>LEDien</a:t>
            </a:r>
            <a:r>
              <a:rPr lang="fi-FI" dirty="0"/>
              <a:t> koordinaatit?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A446A-3537-76B2-437D-C512AD8A7BD5}"/>
              </a:ext>
            </a:extLst>
          </p:cNvPr>
          <p:cNvSpPr/>
          <p:nvPr/>
        </p:nvSpPr>
        <p:spPr>
          <a:xfrm rot="10800000">
            <a:off x="10271760" y="6410960"/>
            <a:ext cx="1727200" cy="28448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sz="1050" dirty="0">
                <a:solidFill>
                  <a:schemeClr val="accent1">
                    <a:lumMod val="50000"/>
                  </a:schemeClr>
                </a:solidFill>
              </a:rPr>
              <a:t>Vastaus: (3,0) ja (2,3)</a:t>
            </a:r>
          </a:p>
        </p:txBody>
      </p:sp>
    </p:spTree>
    <p:extLst>
      <p:ext uri="{BB962C8B-B14F-4D97-AF65-F5344CB8AC3E}">
        <p14:creationId xmlns:p14="http://schemas.microsoft.com/office/powerpoint/2010/main" val="3139363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1E2A6-C42B-7716-D67B-9454F0D41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Muuttujien luonti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B78D89-74E1-344B-0131-9988ED39D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2396" indent="0">
              <a:buNone/>
            </a:pPr>
            <a:r>
              <a:rPr lang="fi-FI" dirty="0"/>
              <a:t>Luodaan aluksi muuttujat </a:t>
            </a:r>
          </a:p>
          <a:p>
            <a:r>
              <a:rPr lang="fi-FI" b="1" dirty="0"/>
              <a:t>x1: </a:t>
            </a:r>
            <a:r>
              <a:rPr lang="fi-FI" dirty="0"/>
              <a:t>putoavan </a:t>
            </a:r>
            <a:r>
              <a:rPr lang="fi-FI" dirty="0" err="1"/>
              <a:t>LEDin</a:t>
            </a:r>
            <a:r>
              <a:rPr lang="fi-FI" dirty="0"/>
              <a:t> x-koordinaatti </a:t>
            </a:r>
          </a:p>
          <a:p>
            <a:r>
              <a:rPr lang="fi-FI" b="1" dirty="0"/>
              <a:t>y1: </a:t>
            </a:r>
            <a:r>
              <a:rPr lang="fi-FI" dirty="0"/>
              <a:t>putoavan </a:t>
            </a:r>
            <a:r>
              <a:rPr lang="fi-FI" dirty="0" err="1"/>
              <a:t>LEDin</a:t>
            </a:r>
            <a:r>
              <a:rPr lang="fi-FI" dirty="0"/>
              <a:t> y-koordinaatti </a:t>
            </a:r>
          </a:p>
          <a:p>
            <a:r>
              <a:rPr lang="fi-FI" b="1" dirty="0"/>
              <a:t>x2: </a:t>
            </a:r>
            <a:r>
              <a:rPr lang="fi-FI" dirty="0"/>
              <a:t>alemman ”pyydystävän” </a:t>
            </a:r>
            <a:r>
              <a:rPr lang="fi-FI" dirty="0" err="1"/>
              <a:t>LEDin</a:t>
            </a:r>
            <a:r>
              <a:rPr lang="fi-FI" dirty="0"/>
              <a:t> x-koordinaatti </a:t>
            </a:r>
          </a:p>
          <a:p>
            <a:r>
              <a:rPr lang="fi-FI" b="1" dirty="0"/>
              <a:t>y2: </a:t>
            </a:r>
            <a:r>
              <a:rPr lang="fi-FI" dirty="0"/>
              <a:t>alemman ”pyydystävän” </a:t>
            </a:r>
            <a:r>
              <a:rPr lang="fi-FI" dirty="0" err="1"/>
              <a:t>LEDin</a:t>
            </a:r>
            <a:r>
              <a:rPr lang="fi-FI" dirty="0"/>
              <a:t> y-koordinaatti </a:t>
            </a:r>
          </a:p>
          <a:p>
            <a:r>
              <a:rPr lang="fi-FI" b="1" dirty="0"/>
              <a:t>tauko:</a:t>
            </a:r>
            <a:r>
              <a:rPr lang="fi-FI" dirty="0"/>
              <a:t> </a:t>
            </a:r>
            <a:r>
              <a:rPr lang="fi-FI" dirty="0" err="1"/>
              <a:t>LEDin</a:t>
            </a:r>
            <a:r>
              <a:rPr lang="fi-FI" dirty="0"/>
              <a:t> koordinaatin vaihtumisen väli millisekunteina </a:t>
            </a:r>
          </a:p>
          <a:p>
            <a:r>
              <a:rPr lang="fi-FI" b="1" dirty="0"/>
              <a:t>pisteet: </a:t>
            </a:r>
            <a:r>
              <a:rPr lang="fi-FI" dirty="0"/>
              <a:t>jokaisesta ”pyydystetystä” </a:t>
            </a:r>
            <a:r>
              <a:rPr lang="fi-FI" dirty="0" err="1"/>
              <a:t>LEDistä</a:t>
            </a:r>
            <a:r>
              <a:rPr lang="fi-FI" dirty="0"/>
              <a:t> saa yhden pisteen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C8FCE7-9A65-51E8-43E4-E042483D14DA}"/>
              </a:ext>
            </a:extLst>
          </p:cNvPr>
          <p:cNvSpPr/>
          <p:nvPr/>
        </p:nvSpPr>
        <p:spPr>
          <a:xfrm>
            <a:off x="1137920" y="4947920"/>
            <a:ext cx="2865120" cy="965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Millisekunti on sekunnin tuhannesosa eli </a:t>
            </a:r>
          </a:p>
          <a:p>
            <a:pPr algn="ctr"/>
            <a:r>
              <a:rPr lang="fi-FI" dirty="0"/>
              <a:t>1 ms = 0,001 s</a:t>
            </a:r>
          </a:p>
        </p:txBody>
      </p:sp>
      <p:sp>
        <p:nvSpPr>
          <p:cNvPr id="5" name="Callout: Left Arrow 4">
            <a:extLst>
              <a:ext uri="{FF2B5EF4-FFF2-40B4-BE49-F238E27FC236}">
                <a16:creationId xmlns:a16="http://schemas.microsoft.com/office/drawing/2014/main" id="{4D68EF30-3910-2B0C-B329-C0C13814A23E}"/>
              </a:ext>
            </a:extLst>
          </p:cNvPr>
          <p:cNvSpPr/>
          <p:nvPr/>
        </p:nvSpPr>
        <p:spPr>
          <a:xfrm>
            <a:off x="4460240" y="4876800"/>
            <a:ext cx="2875280" cy="1046480"/>
          </a:xfrm>
          <a:prstGeom prst="lef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Kuinka monta sekuntia on 500 millisekuntia?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DAC26D-8899-8861-E19D-FED4C0BEB7FF}"/>
              </a:ext>
            </a:extLst>
          </p:cNvPr>
          <p:cNvSpPr/>
          <p:nvPr/>
        </p:nvSpPr>
        <p:spPr>
          <a:xfrm rot="10800000">
            <a:off x="10271760" y="6410960"/>
            <a:ext cx="1727200" cy="28448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sz="1050" dirty="0">
                <a:solidFill>
                  <a:schemeClr val="accent1">
                    <a:lumMod val="50000"/>
                  </a:schemeClr>
                </a:solidFill>
              </a:rPr>
              <a:t>Vastaus: 0,5 s</a:t>
            </a:r>
          </a:p>
        </p:txBody>
      </p:sp>
    </p:spTree>
    <p:extLst>
      <p:ext uri="{BB962C8B-B14F-4D97-AF65-F5344CB8AC3E}">
        <p14:creationId xmlns:p14="http://schemas.microsoft.com/office/powerpoint/2010/main" val="2813894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77EEE-CA98-6FFB-81BD-629BFC611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/>
              <a:t>Pelin kulku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07438-288E-B8C8-F8D9-7A3854A46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536632"/>
            <a:ext cx="11360800" cy="5047047"/>
          </a:xfrm>
        </p:spPr>
        <p:txBody>
          <a:bodyPr/>
          <a:lstStyle/>
          <a:p>
            <a:r>
              <a:rPr lang="fi-FI" sz="2400" dirty="0"/>
              <a:t>Pelin alussa alarivin keskelle syttyy LED (x=2, y=4) ja toinen LED yläriville satunnaiseen kohtaan (x=satunnainen 0–4, y=0).  </a:t>
            </a:r>
          </a:p>
          <a:p>
            <a:r>
              <a:rPr lang="fi-FI" sz="2400" dirty="0"/>
              <a:t>Ylärivin LED alkaa pudota alaspäin eli sen y-koordinaatti muuttuu 4 kertaa. </a:t>
            </a:r>
          </a:p>
          <a:p>
            <a:r>
              <a:rPr lang="fi-FI" sz="2400" dirty="0"/>
              <a:t>Alemman </a:t>
            </a:r>
            <a:r>
              <a:rPr lang="fi-FI" sz="2400" dirty="0" err="1"/>
              <a:t>LEDin</a:t>
            </a:r>
            <a:r>
              <a:rPr lang="fi-FI" sz="2400" dirty="0"/>
              <a:t> siirtäminen: x-koordinaatti muuttuu painikkeita A ja B painamalla. </a:t>
            </a:r>
          </a:p>
          <a:p>
            <a:pPr marL="152396" indent="0">
              <a:buNone/>
            </a:pPr>
            <a:r>
              <a:rPr lang="fi-FI" sz="2400" dirty="0">
                <a:sym typeface="Wingdings" panose="05000000000000000000" pitchFamily="2" charset="2"/>
              </a:rPr>
              <a:t> </a:t>
            </a:r>
            <a:r>
              <a:rPr lang="fi-FI" sz="1600" dirty="0"/>
              <a:t>Tässä koodiversiossa x-koordinaatin arvon täytyy olla 0–4, vaikka painikkeita painettaisiin vielä sen jälkeen, kun ollaan jo reunassa eli valo ei voi kulkea seinän läpi ja ilmestyä toiselle reunalle. </a:t>
            </a:r>
          </a:p>
          <a:p>
            <a:r>
              <a:rPr lang="fi-FI" sz="2400" dirty="0"/>
              <a:t>Jos molemmat </a:t>
            </a:r>
            <a:r>
              <a:rPr lang="fi-FI" sz="2400" dirty="0" err="1"/>
              <a:t>LEDit</a:t>
            </a:r>
            <a:r>
              <a:rPr lang="fi-FI" sz="2400" dirty="0"/>
              <a:t> ovat alhaalla samassa pisteessä, peli jatkuu. </a:t>
            </a:r>
          </a:p>
          <a:p>
            <a:r>
              <a:rPr lang="fi-FI" sz="2400" dirty="0"/>
              <a:t>Jos </a:t>
            </a:r>
            <a:r>
              <a:rPr lang="fi-FI" sz="2400" dirty="0" err="1"/>
              <a:t>LEDit</a:t>
            </a:r>
            <a:r>
              <a:rPr lang="fi-FI" sz="2400" dirty="0"/>
              <a:t> ovat alhaalla eri pisteissä, peli päättyy. Näytöllä näkyy merkkijono “TULOS” ja lukuarvo (= pisteet).</a:t>
            </a:r>
          </a:p>
          <a:p>
            <a:pPr marL="152396" indent="0">
              <a:buNone/>
            </a:pPr>
            <a:r>
              <a:rPr lang="fi-FI" sz="2400" dirty="0">
                <a:sym typeface="Wingdings" panose="05000000000000000000" pitchFamily="2" charset="2"/>
              </a:rPr>
              <a:t> </a:t>
            </a:r>
            <a:r>
              <a:rPr lang="fi-FI" sz="2000" dirty="0"/>
              <a:t>Pisteet-muuttujan arvo nollataan aina pelin päättymisen jälkeen. </a:t>
            </a:r>
          </a:p>
          <a:p>
            <a:r>
              <a:rPr lang="fi-FI" sz="2400" dirty="0"/>
              <a:t>Peli nopeutuu kierros kierrokselta eli tauon pituus lyhenee.</a:t>
            </a:r>
          </a:p>
          <a:p>
            <a:endParaRPr lang="fi-FI" sz="2400" dirty="0"/>
          </a:p>
          <a:p>
            <a:pPr marL="152396" indent="0">
              <a:buNone/>
            </a:pPr>
            <a:r>
              <a:rPr lang="fi-FI" sz="2400" b="1" dirty="0"/>
              <a:t>Katsotaan seuraavaksi, miltä tämä näyttää koodissa vaihe vaiheelta!</a:t>
            </a:r>
          </a:p>
        </p:txBody>
      </p:sp>
    </p:spTree>
    <p:extLst>
      <p:ext uri="{BB962C8B-B14F-4D97-AF65-F5344CB8AC3E}">
        <p14:creationId xmlns:p14="http://schemas.microsoft.com/office/powerpoint/2010/main" val="1421151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8703CBE6-24D1-9D6F-64A8-BCACB7378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ED0CCF4E-05E8-6520-C7BE-8C8CFFB2A5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640" y="3445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Muuttujien alkuarvot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062CE2E2-965D-5070-C117-A2D640A2E4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6880" y="1446400"/>
            <a:ext cx="374400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b="1" dirty="0"/>
              <a:t>Kun </a:t>
            </a:r>
            <a:r>
              <a:rPr lang="fi-FI" sz="2000" b="1" dirty="0" err="1"/>
              <a:t>micro:bit</a:t>
            </a:r>
            <a:r>
              <a:rPr lang="fi-FI" sz="2000" b="1" dirty="0"/>
              <a:t> käynnistetään, alustetaan muuttujat: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Alas keskelle syttyvän </a:t>
            </a:r>
            <a:r>
              <a:rPr lang="fi-FI" sz="2000" dirty="0" err="1"/>
              <a:t>LEDin</a:t>
            </a:r>
            <a:r>
              <a:rPr lang="fi-FI" sz="2000" dirty="0"/>
              <a:t> alkukoordinaatit (2,4).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Asetetaan pisteet aluksi arvoon 0. Arvo kasvaa jokaisen onnistuneen kierroksen jälkeen.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Asetetaan tauko aluksi arvoon 500 (ms). Taukoa lyhennetään myöhemmin, jotta peli vaikeutuu.</a:t>
            </a: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25A4226F-6D14-028B-8B6D-37FE408067B8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992196-BE2C-810A-F7C7-2D132F3C0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610" y="949785"/>
            <a:ext cx="5087472" cy="492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665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0BB7ECDC-925B-3841-0151-6E5967A75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9FF69529-4789-0E47-AC79-E810F352FC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7340" y="7382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Pelin toisto ikuisesti-silmukassa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3430406D-54EF-D5C7-92D7-4632B36BAD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09580" y="2094100"/>
            <a:ext cx="563722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1867" b="1" dirty="0" err="1"/>
              <a:t>Micro:bit</a:t>
            </a:r>
            <a:r>
              <a:rPr lang="fi-FI" sz="1867" b="1" dirty="0"/>
              <a:t> toistaa tätä silmukkaa ikuisesti, kunnes sen virta sammutetaan.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1867" dirty="0"/>
              <a:t>Tarkastellaan seuraavalla sivulla silmukan ensimmäistä vaihetta jos-lauseeseen saakka.</a:t>
            </a: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B9788772-DDD0-4E58-CBEC-2F88C2DF466C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DC761E-78CB-708E-7159-60FACBD02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7186" y="-10557"/>
            <a:ext cx="4244510" cy="6868557"/>
          </a:xfrm>
          <a:prstGeom prst="rect">
            <a:avLst/>
          </a:prstGeom>
        </p:spPr>
      </p:pic>
      <p:sp>
        <p:nvSpPr>
          <p:cNvPr id="4" name="Left Brace 3">
            <a:extLst>
              <a:ext uri="{FF2B5EF4-FFF2-40B4-BE49-F238E27FC236}">
                <a16:creationId xmlns:a16="http://schemas.microsoft.com/office/drawing/2014/main" id="{6BDB6384-8591-4B28-2607-1F2D917EEEBC}"/>
              </a:ext>
            </a:extLst>
          </p:cNvPr>
          <p:cNvSpPr/>
          <p:nvPr/>
        </p:nvSpPr>
        <p:spPr>
          <a:xfrm>
            <a:off x="7188200" y="127000"/>
            <a:ext cx="629919" cy="3606800"/>
          </a:xfrm>
          <a:prstGeom prst="leftBrace">
            <a:avLst>
              <a:gd name="adj1" fmla="val 14381"/>
              <a:gd name="adj2" fmla="val 51476"/>
            </a:avLst>
          </a:prstGeom>
          <a:ln w="762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7846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F0ACD328-1F2C-516E-F871-E835A8036E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F45F6A3F-21D2-DD96-0FE8-0FC648C8A5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07980" y="849500"/>
            <a:ext cx="713836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Sytytetään alas keskelle LED (2,4).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Putoavan </a:t>
            </a:r>
            <a:r>
              <a:rPr lang="fi-FI" sz="2000" dirty="0" err="1"/>
              <a:t>LEDin</a:t>
            </a:r>
            <a:r>
              <a:rPr lang="fi-FI" sz="2000" dirty="0"/>
              <a:t> y-koordinaatiksi 0 ja x-koordinaatiksi satunnainen 0–4.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Sytytetään putoava LED.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Tauko, jottei LED putoa liian nopeasti.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Toista silmukkaa 4 kertaa eli 4 rivin pudotuksen verran: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Sammutetaan putoava LED.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Kasvatetaan putoavan </a:t>
            </a:r>
            <a:r>
              <a:rPr lang="fi-FI" sz="2000" dirty="0" err="1"/>
              <a:t>LEDin</a:t>
            </a:r>
            <a:r>
              <a:rPr lang="fi-FI" sz="2000" dirty="0"/>
              <a:t> y-koordinaattia yhdellä ja sytytetään LED seuraavalle riville.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Tauko, jottei LED putoa liian nopeasti.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Sammutetaan putoava LED. </a:t>
            </a:r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188DC285-5D5D-B0EC-D65D-C45CD32FC256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A5287E-0D95-6309-6223-AACC540DBE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" r="22469" b="46409"/>
          <a:stretch>
            <a:fillRect/>
          </a:stretch>
        </p:blipFill>
        <p:spPr>
          <a:xfrm>
            <a:off x="7150101" y="800531"/>
            <a:ext cx="4711700" cy="527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690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A236D0AF-8D64-A4A3-5C2A-0E8501C80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BEF546EB-101F-4EC3-1FD3-58DA3D9BD5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7340" y="7382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Pelin toisto ikuisesti-silmukassa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9E642824-8CFD-892F-404F-A59947A6D2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09580" y="2094100"/>
            <a:ext cx="563722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1867" b="1" dirty="0" err="1"/>
              <a:t>Micro:bit</a:t>
            </a:r>
            <a:r>
              <a:rPr lang="fi-FI" sz="1867" b="1" dirty="0"/>
              <a:t> toistaa tätä silmukkaa ikuisesti, kunnes sen virta sammutetaan.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1867" dirty="0"/>
              <a:t>Tarkastellaan seuraavalla sivulla silmukan jälkimmäistä vaihetta jos-lauseesta eteenpäin.</a:t>
            </a: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6F92047F-53AE-C028-F29E-EC3975522DF6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F1988F-0418-96AD-6B79-774BEDC8A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7186" y="-10557"/>
            <a:ext cx="4244510" cy="6868557"/>
          </a:xfrm>
          <a:prstGeom prst="rect">
            <a:avLst/>
          </a:prstGeom>
        </p:spPr>
      </p:pic>
      <p:sp>
        <p:nvSpPr>
          <p:cNvPr id="4" name="Left Brace 3">
            <a:extLst>
              <a:ext uri="{FF2B5EF4-FFF2-40B4-BE49-F238E27FC236}">
                <a16:creationId xmlns:a16="http://schemas.microsoft.com/office/drawing/2014/main" id="{8A0406B4-E559-4CF6-F27F-9B23B43B7CAF}"/>
              </a:ext>
            </a:extLst>
          </p:cNvPr>
          <p:cNvSpPr/>
          <p:nvPr/>
        </p:nvSpPr>
        <p:spPr>
          <a:xfrm>
            <a:off x="7112000" y="3822700"/>
            <a:ext cx="629919" cy="2870200"/>
          </a:xfrm>
          <a:prstGeom prst="leftBrace">
            <a:avLst>
              <a:gd name="adj1" fmla="val 14381"/>
              <a:gd name="adj2" fmla="val 51476"/>
            </a:avLst>
          </a:prstGeom>
          <a:ln w="762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40134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C1434588-DECB-6EE9-8469-015EE81F8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2F46F912-24CC-89D9-DE33-8576A7949F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07980" y="849500"/>
            <a:ext cx="496412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dirty="0" err="1"/>
              <a:t>LEDin</a:t>
            </a:r>
            <a:r>
              <a:rPr lang="fi-FI" sz="2000" dirty="0"/>
              <a:t> pudottua alas asti tarkistetaan, ovatko molemmat </a:t>
            </a:r>
            <a:r>
              <a:rPr lang="fi-FI" sz="2000" dirty="0" err="1"/>
              <a:t>LEDit</a:t>
            </a:r>
            <a:r>
              <a:rPr lang="fi-FI" sz="2000" dirty="0"/>
              <a:t> samassa pisteessä. Jos eivät, peli päättyy.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Näytetään teksti ”TULOS” ja muuttujan pisteet arvo sekä tyhjennetään näyttö.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Nollataan pisteet ja asetetaan tauon arvoksi 500 ms uutta peliä varten.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Muuten peli jatkuu. Lisätään pisteitä yhdellä.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Lyhennetään tauon pituutta 10 ms verran eli </a:t>
            </a:r>
            <a:r>
              <a:rPr lang="fi-FI" sz="2000" dirty="0" err="1"/>
              <a:t>LEDin</a:t>
            </a:r>
            <a:r>
              <a:rPr lang="fi-FI" sz="2000" dirty="0"/>
              <a:t> putoaminen nopeutuu.</a:t>
            </a:r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78F919CE-7C58-7AA6-2C43-763969C563FE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64E165-D4C2-B14F-8050-0A99261B09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6" t="53334" r="-1563" b="46"/>
          <a:stretch>
            <a:fillRect/>
          </a:stretch>
        </p:blipFill>
        <p:spPr>
          <a:xfrm>
            <a:off x="5829300" y="711200"/>
            <a:ext cx="6121399" cy="45847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CB1AF9E-4397-DE97-DDC0-176CA1D4A448}"/>
              </a:ext>
            </a:extLst>
          </p:cNvPr>
          <p:cNvSpPr/>
          <p:nvPr/>
        </p:nvSpPr>
        <p:spPr>
          <a:xfrm>
            <a:off x="617220" y="5280660"/>
            <a:ext cx="3600450" cy="1200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Testaa peliäsi. Vaikeutuuko peli tarpeeksi nopeasti vai tarvitseeko taukojen pituuksia muokata?</a:t>
            </a:r>
          </a:p>
        </p:txBody>
      </p:sp>
    </p:spTree>
    <p:extLst>
      <p:ext uri="{BB962C8B-B14F-4D97-AF65-F5344CB8AC3E}">
        <p14:creationId xmlns:p14="http://schemas.microsoft.com/office/powerpoint/2010/main" val="1024949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91443468-4367-D46C-7A4B-7CF1C7645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6E90D49C-022C-217C-80F5-BAE90E7C06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640" y="3445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Painike A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AEF14A8A-774B-0B95-25CE-160436DC8C4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6880" y="1446400"/>
            <a:ext cx="592932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b="1" dirty="0"/>
              <a:t>Jos pelaaja painaa painiketta A, siirtyy alempi LED vasemmalle: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Sammutetaan alempi ”pyydystävä” LED. 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Muutetaan </a:t>
            </a:r>
            <a:r>
              <a:rPr lang="fi-FI" sz="2000" dirty="0" err="1"/>
              <a:t>LEDin</a:t>
            </a:r>
            <a:r>
              <a:rPr lang="fi-FI" sz="2000" dirty="0"/>
              <a:t> x-koordinaattia -1 verran eli siirretään </a:t>
            </a:r>
            <a:r>
              <a:rPr lang="fi-FI" sz="2000" dirty="0" err="1"/>
              <a:t>LEDin</a:t>
            </a:r>
            <a:r>
              <a:rPr lang="fi-FI" sz="2000" dirty="0"/>
              <a:t> paikkaa yksi vasemmalle.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Jos x-koordinaatti on jo 0 eli LED vasemmassa reunassa, pidetään arvo nollassa (muuten LED ”katoaisi” näytöltä vasemmalle).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Sytytetään LED uudessa paikassa. </a:t>
            </a: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AEC07B32-D402-4D1C-7E58-1B7237FBCF6D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F3553-7D5E-F6D1-E844-3A91D3E8D9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9400"/>
          <a:stretch>
            <a:fillRect/>
          </a:stretch>
        </p:blipFill>
        <p:spPr>
          <a:xfrm>
            <a:off x="7137400" y="1407012"/>
            <a:ext cx="4765779" cy="4933905"/>
          </a:xfrm>
          <a:prstGeom prst="rect">
            <a:avLst/>
          </a:prstGeom>
        </p:spPr>
      </p:pic>
      <p:sp>
        <p:nvSpPr>
          <p:cNvPr id="4" name="Callout: Right Arrow 3">
            <a:extLst>
              <a:ext uri="{FF2B5EF4-FFF2-40B4-BE49-F238E27FC236}">
                <a16:creationId xmlns:a16="http://schemas.microsoft.com/office/drawing/2014/main" id="{6DCE3233-D8E8-B28C-FD28-6A3EC6696875}"/>
              </a:ext>
            </a:extLst>
          </p:cNvPr>
          <p:cNvSpPr/>
          <p:nvPr/>
        </p:nvSpPr>
        <p:spPr>
          <a:xfrm>
            <a:off x="622300" y="5232400"/>
            <a:ext cx="6299200" cy="1231900"/>
          </a:xfrm>
          <a:prstGeom prst="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Voit miettiä, miten koodia tulisi muuttaa, jos haluat, että valo voi kulkea reunan läpi ja ilmestyä toiselle reunalle.</a:t>
            </a:r>
          </a:p>
        </p:txBody>
      </p:sp>
    </p:spTree>
    <p:extLst>
      <p:ext uri="{BB962C8B-B14F-4D97-AF65-F5344CB8AC3E}">
        <p14:creationId xmlns:p14="http://schemas.microsoft.com/office/powerpoint/2010/main" val="1104126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9F89E86C-A70A-1B09-F079-685365DE6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266E64C1-CFCE-75CE-9702-4E697A2068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640" y="3445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Painike B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2DD73E18-CD52-116B-3A4E-CADD474671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6880" y="1446400"/>
            <a:ext cx="592932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b="1" dirty="0"/>
              <a:t>Jos pelaaja painaa painiketta B, siirtyy alempi LED oikealle: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Sammutetaan alempi ”pyydystävä” LED.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Muutetaan </a:t>
            </a:r>
            <a:r>
              <a:rPr lang="fi-FI" sz="2000" dirty="0" err="1"/>
              <a:t>LEDin</a:t>
            </a:r>
            <a:r>
              <a:rPr lang="fi-FI" sz="2000" dirty="0"/>
              <a:t> x-koordinaattia +1 verran eli siirretään </a:t>
            </a:r>
            <a:r>
              <a:rPr lang="fi-FI" sz="2000" dirty="0" err="1"/>
              <a:t>LEDin</a:t>
            </a:r>
            <a:r>
              <a:rPr lang="fi-FI" sz="2000" dirty="0"/>
              <a:t> paikkaa yksi oikealle.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Jos x-koordinaatti on jo 4 eli LED oikeassa reunassa, pidetään arvo neljässä (muuten LED ”katoaisi” näytöltä oikealle).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Sytytetään LED uudessa paikassa. </a:t>
            </a:r>
            <a:endParaRPr sz="1867" dirty="0"/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3D5F12FD-F467-BEC2-003E-50E52504953A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EF1C09-27E0-0271-70AB-406F24B408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612" b="-1937"/>
          <a:stretch>
            <a:fillRect/>
          </a:stretch>
        </p:blipFill>
        <p:spPr>
          <a:xfrm>
            <a:off x="7073900" y="1428709"/>
            <a:ext cx="4783226" cy="5022891"/>
          </a:xfrm>
          <a:prstGeom prst="rect">
            <a:avLst/>
          </a:prstGeom>
        </p:spPr>
      </p:pic>
      <p:sp>
        <p:nvSpPr>
          <p:cNvPr id="4" name="Callout: Right Arrow 3">
            <a:extLst>
              <a:ext uri="{FF2B5EF4-FFF2-40B4-BE49-F238E27FC236}">
                <a16:creationId xmlns:a16="http://schemas.microsoft.com/office/drawing/2014/main" id="{19A6AABA-A8F6-C014-4E54-BFA856D52011}"/>
              </a:ext>
            </a:extLst>
          </p:cNvPr>
          <p:cNvSpPr/>
          <p:nvPr/>
        </p:nvSpPr>
        <p:spPr>
          <a:xfrm>
            <a:off x="622300" y="5232400"/>
            <a:ext cx="6299200" cy="1231900"/>
          </a:xfrm>
          <a:prstGeom prst="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Voit miettiä, miten koodia tulisi muuttaa, jos haluat, että valo voi kulkea reunan läpi ja ilmestyä toiselle reunalle.</a:t>
            </a:r>
          </a:p>
        </p:txBody>
      </p:sp>
    </p:spTree>
    <p:extLst>
      <p:ext uri="{BB962C8B-B14F-4D97-AF65-F5344CB8AC3E}">
        <p14:creationId xmlns:p14="http://schemas.microsoft.com/office/powerpoint/2010/main" val="14958386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>
          <a:extLst>
            <a:ext uri="{FF2B5EF4-FFF2-40B4-BE49-F238E27FC236}">
              <a16:creationId xmlns:a16="http://schemas.microsoft.com/office/drawing/2014/main" id="{78175335-514D-B32E-15F6-49C03E358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>
            <a:extLst>
              <a:ext uri="{FF2B5EF4-FFF2-40B4-BE49-F238E27FC236}">
                <a16:creationId xmlns:a16="http://schemas.microsoft.com/office/drawing/2014/main" id="{9DE9296E-BF56-042D-B22D-4474BB1F4B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640" y="344560"/>
            <a:ext cx="5558480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fi-FI" sz="4400" dirty="0">
                <a:solidFill>
                  <a:srgbClr val="00A2C0"/>
                </a:solidFill>
              </a:rPr>
              <a:t>Tuunaa peliäsi</a:t>
            </a:r>
            <a:endParaRPr sz="4400" dirty="0">
              <a:solidFill>
                <a:srgbClr val="00A2C0"/>
              </a:solidFill>
            </a:endParaRPr>
          </a:p>
        </p:txBody>
      </p:sp>
      <p:sp>
        <p:nvSpPr>
          <p:cNvPr id="92" name="Google Shape;92;p18">
            <a:extLst>
              <a:ext uri="{FF2B5EF4-FFF2-40B4-BE49-F238E27FC236}">
                <a16:creationId xmlns:a16="http://schemas.microsoft.com/office/drawing/2014/main" id="{10589A69-5536-7D9E-56F3-C19ED3DA87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96880" y="1446400"/>
            <a:ext cx="6223960" cy="423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2133"/>
              </a:spcAft>
              <a:buNone/>
            </a:pPr>
            <a:r>
              <a:rPr lang="fi-FI" sz="2000" b="1" dirty="0"/>
              <a:t>Voit lisätä peliisi muita elementtejä, esim. lähtölaskennan 3, 2, 1… tai tsemppihymiön, kuten tässä koodissa.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Peli alkaa näyttämällä hymiön.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Sen jälkeen näytölle tulee perätysten numerot 3, 2, 1. </a:t>
            </a:r>
          </a:p>
          <a:p>
            <a:pPr marL="0" indent="0">
              <a:spcAft>
                <a:spcPts val="2133"/>
              </a:spcAft>
              <a:buNone/>
            </a:pPr>
            <a:r>
              <a:rPr lang="fi-FI" sz="2000" dirty="0"/>
              <a:t>Tämän jälkeen näyttö tyhjenee ja varsinainen peli alkaa 500 ms tauon jälkeen.</a:t>
            </a:r>
          </a:p>
        </p:txBody>
      </p:sp>
      <p:sp>
        <p:nvSpPr>
          <p:cNvPr id="93" name="Google Shape;93;p18" descr="Lapsi heittämässä kuperkeikkaa">
            <a:extLst>
              <a:ext uri="{FF2B5EF4-FFF2-40B4-BE49-F238E27FC236}">
                <a16:creationId xmlns:a16="http://schemas.microsoft.com/office/drawing/2014/main" id="{2789FF24-694C-FB8C-0113-9505D8AD01C5}"/>
              </a:ext>
            </a:extLst>
          </p:cNvPr>
          <p:cNvSpPr txBox="1"/>
          <p:nvPr/>
        </p:nvSpPr>
        <p:spPr>
          <a:xfrm>
            <a:off x="4760433" y="-6167"/>
            <a:ext cx="74316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02566A-DD77-4D60-813A-0CA29C51E5AE}"/>
              </a:ext>
            </a:extLst>
          </p:cNvPr>
          <p:cNvSpPr/>
          <p:nvPr/>
        </p:nvSpPr>
        <p:spPr>
          <a:xfrm>
            <a:off x="1273810" y="4820920"/>
            <a:ext cx="4395470" cy="1231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i-FI" dirty="0"/>
              <a:t>Tutki rohkeasti, mitä kaikkea </a:t>
            </a:r>
            <a:r>
              <a:rPr lang="fi-FI" dirty="0" err="1"/>
              <a:t>Micro:bitin</a:t>
            </a:r>
            <a:r>
              <a:rPr lang="fi-FI" dirty="0"/>
              <a:t> eri komennoilla pystyy tekemään!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701C0D-0AAD-C777-276D-02D7BDEB3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984" y="701608"/>
            <a:ext cx="2521616" cy="5515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434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7">
          <a:extLst>
            <a:ext uri="{FF2B5EF4-FFF2-40B4-BE49-F238E27FC236}">
              <a16:creationId xmlns:a16="http://schemas.microsoft.com/office/drawing/2014/main" id="{BC1FC4A7-928D-AAE5-2FEA-110F66ED4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8" name="Google Shape;78;p16" descr="LUMA-kukka.">
            <a:extLst>
              <a:ext uri="{FF2B5EF4-FFF2-40B4-BE49-F238E27FC236}">
                <a16:creationId xmlns:a16="http://schemas.microsoft.com/office/drawing/2014/main" id="{27A877C5-0108-EFA0-0D4E-D3D7A8F5A79F}"/>
              </a:ext>
            </a:extLst>
          </p:cNvPr>
          <p:cNvPicPr preferRelativeResize="0"/>
          <p:nvPr/>
        </p:nvPicPr>
        <p:blipFill>
          <a:blip r:embed="rId3"/>
          <a:srcRect t="12250" r="1" b="17006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  <a:noFill/>
        </p:spPr>
      </p:pic>
      <p:sp>
        <p:nvSpPr>
          <p:cNvPr id="109" name="Rectangle 10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696EA-7051-3341-FF6B-7F3188272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8" y="743447"/>
            <a:ext cx="3973385" cy="1725433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 err="1"/>
              <a:t>Työohjeen</a:t>
            </a:r>
            <a:r>
              <a:rPr lang="en-US" sz="5200" dirty="0"/>
              <a:t> </a:t>
            </a:r>
            <a:r>
              <a:rPr lang="en-US" sz="5200" dirty="0" err="1"/>
              <a:t>tekijätiedot</a:t>
            </a:r>
            <a:endParaRPr lang="en-US" sz="5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530-94FD-90CA-CA61-E77B10E45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0798" y="2754631"/>
            <a:ext cx="6557282" cy="1931670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 err="1">
                <a:solidFill>
                  <a:schemeClr val="tx1"/>
                </a:solidFill>
              </a:rPr>
              <a:t>Työohjeen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koostanut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b="1" dirty="0">
                <a:solidFill>
                  <a:schemeClr val="tx1"/>
                </a:solidFill>
              </a:rPr>
              <a:t>Eveliina Hietakymi </a:t>
            </a:r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(Helsingin yliopiston </a:t>
            </a:r>
            <a:r>
              <a:rPr lang="en-US" sz="1800" dirty="0" err="1">
                <a:solidFill>
                  <a:schemeClr val="tx1"/>
                </a:solidFill>
              </a:rPr>
              <a:t>tiedekasvatus</a:t>
            </a:r>
            <a:r>
              <a:rPr lang="en-US" sz="1800" dirty="0">
                <a:solidFill>
                  <a:schemeClr val="tx1"/>
                </a:solidFill>
              </a:rPr>
              <a:t> / LUMA-keskus Suomi)</a:t>
            </a:r>
          </a:p>
          <a:p>
            <a:r>
              <a:rPr lang="en-US" sz="1800" dirty="0" err="1">
                <a:solidFill>
                  <a:schemeClr val="tx1"/>
                </a:solidFill>
              </a:rPr>
              <a:t>Pohjana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alkuperäinen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työohje</a:t>
            </a:r>
            <a:r>
              <a:rPr lang="en-US" sz="1800" dirty="0">
                <a:solidFill>
                  <a:schemeClr val="tx1"/>
                </a:solidFill>
              </a:rPr>
              <a:t>, </a:t>
            </a:r>
            <a:r>
              <a:rPr lang="en-US" sz="1800" dirty="0" err="1">
                <a:solidFill>
                  <a:schemeClr val="tx1"/>
                </a:solidFill>
              </a:rPr>
              <a:t>jonka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laatinut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b="1" dirty="0">
                <a:solidFill>
                  <a:schemeClr val="tx1"/>
                </a:solidFill>
              </a:rPr>
              <a:t>Outi </a:t>
            </a:r>
            <a:r>
              <a:rPr lang="en-US" sz="1800" b="1" dirty="0" err="1">
                <a:solidFill>
                  <a:schemeClr val="tx1"/>
                </a:solidFill>
              </a:rPr>
              <a:t>Kaarela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(Vaasan </a:t>
            </a:r>
            <a:r>
              <a:rPr lang="en-US" sz="1800" dirty="0" err="1">
                <a:solidFill>
                  <a:schemeClr val="tx1"/>
                </a:solidFill>
              </a:rPr>
              <a:t>yliopisto</a:t>
            </a:r>
            <a:r>
              <a:rPr lang="en-US" sz="1800" dirty="0">
                <a:solidFill>
                  <a:schemeClr val="tx1"/>
                </a:solidFill>
              </a:rPr>
              <a:t> / LUMA-keskus </a:t>
            </a:r>
            <a:r>
              <a:rPr lang="en-US" sz="1800" dirty="0" err="1">
                <a:solidFill>
                  <a:schemeClr val="tx1"/>
                </a:solidFill>
              </a:rPr>
              <a:t>Pohjanmaa</a:t>
            </a:r>
            <a:r>
              <a:rPr lang="en-US" sz="1800" dirty="0">
                <a:solidFill>
                  <a:schemeClr val="tx1"/>
                </a:solidFill>
              </a:rPr>
              <a:t>)</a:t>
            </a:r>
          </a:p>
          <a:p>
            <a:r>
              <a:rPr lang="en-US" sz="1800" dirty="0" err="1">
                <a:solidFill>
                  <a:schemeClr val="tx1"/>
                </a:solidFill>
              </a:rPr>
              <a:t>Alkuperäinen</a:t>
            </a:r>
            <a:r>
              <a:rPr lang="en-US" sz="1800" dirty="0">
                <a:solidFill>
                  <a:schemeClr val="tx1"/>
                </a:solidFill>
              </a:rPr>
              <a:t> idea </a:t>
            </a:r>
            <a:r>
              <a:rPr lang="en-US" sz="1800" dirty="0" err="1">
                <a:solidFill>
                  <a:schemeClr val="tx1"/>
                </a:solidFill>
              </a:rPr>
              <a:t>ohjeeseen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Tampereen</a:t>
            </a:r>
            <a:r>
              <a:rPr lang="en-US" sz="1800" dirty="0">
                <a:solidFill>
                  <a:schemeClr val="tx1"/>
                </a:solidFill>
              </a:rPr>
              <a:t> yliopiston </a:t>
            </a:r>
            <a:r>
              <a:rPr lang="en-US" sz="1800" dirty="0" err="1">
                <a:solidFill>
                  <a:schemeClr val="tx1"/>
                </a:solidFill>
              </a:rPr>
              <a:t>Juniversity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Video </a:t>
            </a:r>
            <a:r>
              <a:rPr lang="en-US" sz="1800" b="1" dirty="0">
                <a:solidFill>
                  <a:schemeClr val="tx1"/>
                </a:solidFill>
              </a:rPr>
              <a:t>Hanna Hankaniemi </a:t>
            </a:r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(Vaasan yliopiston / LUMA-keskus </a:t>
            </a:r>
            <a:r>
              <a:rPr lang="en-US" sz="1800" dirty="0" err="1">
                <a:solidFill>
                  <a:schemeClr val="tx1"/>
                </a:solidFill>
              </a:rPr>
              <a:t>Pohjanmaa</a:t>
            </a:r>
            <a:r>
              <a:rPr lang="en-US" sz="18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555966-BC92-A456-C0E8-D159B8CF0082}"/>
              </a:ext>
            </a:extLst>
          </p:cNvPr>
          <p:cNvSpPr txBox="1"/>
          <p:nvPr/>
        </p:nvSpPr>
        <p:spPr>
          <a:xfrm>
            <a:off x="982981" y="5360670"/>
            <a:ext cx="62064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Lisensoitu</a:t>
            </a:r>
            <a:r>
              <a:rPr lang="fi-FI" dirty="0"/>
              <a:t> </a:t>
            </a:r>
            <a:r>
              <a:rPr lang="fi-FI" b="1" dirty="0"/>
              <a:t>CC BY-NC-SA 4.0</a:t>
            </a:r>
            <a:r>
              <a:rPr lang="fi-FI" dirty="0"/>
              <a:t> </a:t>
            </a:r>
            <a:r>
              <a:rPr lang="fi-FI" dirty="0">
                <a:hlinkClick r:id="rId4"/>
              </a:rPr>
              <a:t>Creative </a:t>
            </a:r>
            <a:r>
              <a:rPr lang="fi-FI" dirty="0" err="1">
                <a:hlinkClick r:id="rId4"/>
              </a:rPr>
              <a:t>Commons</a:t>
            </a:r>
            <a:r>
              <a:rPr lang="fi-FI" dirty="0">
                <a:hlinkClick r:id="rId4"/>
              </a:rPr>
              <a:t> Nimeä-</a:t>
            </a:r>
            <a:r>
              <a:rPr lang="fi-FI" dirty="0" err="1">
                <a:hlinkClick r:id="rId4"/>
              </a:rPr>
              <a:t>EiKaupallinen</a:t>
            </a:r>
            <a:r>
              <a:rPr lang="fi-FI" dirty="0">
                <a:hlinkClick r:id="rId4"/>
              </a:rPr>
              <a:t>-</a:t>
            </a:r>
            <a:r>
              <a:rPr lang="fi-FI" dirty="0" err="1">
                <a:hlinkClick r:id="rId4"/>
              </a:rPr>
              <a:t>JaaSamoin</a:t>
            </a:r>
            <a:r>
              <a:rPr lang="fi-FI" dirty="0">
                <a:hlinkClick r:id="rId4"/>
              </a:rPr>
              <a:t> 4.0 Kansainvälinen</a:t>
            </a:r>
            <a:r>
              <a:rPr lang="fi-FI" dirty="0"/>
              <a:t> -lisenssillä.</a:t>
            </a:r>
            <a:endParaRPr lang="en-US" dirty="0"/>
          </a:p>
          <a:p>
            <a:endParaRPr lang="fi-FI" dirty="0"/>
          </a:p>
        </p:txBody>
      </p:sp>
      <p:pic>
        <p:nvPicPr>
          <p:cNvPr id="2052" name="Picture 4" descr="Creative Commons Nimeä-EiKaupallinen-JaaSamoin 4.0 Kansainvälinen Julkinen  Lisenssi (CC-BY-NC-SA) | Kielipankki">
            <a:extLst>
              <a:ext uri="{FF2B5EF4-FFF2-40B4-BE49-F238E27FC236}">
                <a16:creationId xmlns:a16="http://schemas.microsoft.com/office/drawing/2014/main" id="{6CF7A340-BA58-529B-FB2F-2264D47A5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1290" y="6062282"/>
            <a:ext cx="1546859" cy="54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715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E5993"/>
      </a:accent1>
      <a:accent2>
        <a:srgbClr val="00A2C0"/>
      </a:accent2>
      <a:accent3>
        <a:srgbClr val="F2634C"/>
      </a:accent3>
      <a:accent4>
        <a:srgbClr val="F9A354"/>
      </a:accent4>
      <a:accent5>
        <a:srgbClr val="5B9BD5"/>
      </a:accent5>
      <a:accent6>
        <a:srgbClr val="32A272"/>
      </a:accent6>
      <a:hlink>
        <a:srgbClr val="0070C0"/>
      </a:hlink>
      <a:folHlink>
        <a:srgbClr val="8E5993"/>
      </a:folHlink>
    </a:clrScheme>
    <a:fontScheme name="Custom 2">
      <a:majorFont>
        <a:latin typeface="Roboto Black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1720</TotalTime>
  <Words>1187</Words>
  <Application>Microsoft Office PowerPoint</Application>
  <PresentationFormat>Widescreen</PresentationFormat>
  <Paragraphs>133</Paragraphs>
  <Slides>18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Roboto</vt:lpstr>
      <vt:lpstr>Roboto Black</vt:lpstr>
      <vt:lpstr>Wingdings</vt:lpstr>
      <vt:lpstr>Office Theme</vt:lpstr>
      <vt:lpstr>Putoava piste -peli Micro:bitille</vt:lpstr>
      <vt:lpstr>Mikä on Micro:bit?</vt:lpstr>
      <vt:lpstr>Mikä on Micro:bit?</vt:lpstr>
      <vt:lpstr>Koodin lataaminen Micro:bitille</vt:lpstr>
      <vt:lpstr>Hyviä ohjelmointihetkiä!</vt:lpstr>
      <vt:lpstr>Ohjelmoidaan Putoava piste -peli Micro:bitille!</vt:lpstr>
      <vt:lpstr>Pelin koodaus</vt:lpstr>
      <vt:lpstr>Muuttujien luonti</vt:lpstr>
      <vt:lpstr>Pelin kulku</vt:lpstr>
      <vt:lpstr>Muuttujien alkuarvot</vt:lpstr>
      <vt:lpstr>Pelin toisto ikuisesti-silmukassa</vt:lpstr>
      <vt:lpstr>PowerPoint Presentation</vt:lpstr>
      <vt:lpstr>Pelin toisto ikuisesti-silmukassa</vt:lpstr>
      <vt:lpstr>PowerPoint Presentation</vt:lpstr>
      <vt:lpstr>Painike A</vt:lpstr>
      <vt:lpstr>Painike B</vt:lpstr>
      <vt:lpstr>Tuunaa peliäsi</vt:lpstr>
      <vt:lpstr>Työohjeen tekijätiedot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Kopra, Jasmin J M</dc:creator>
  <cp:lastModifiedBy>Hietakymi, Eveliina</cp:lastModifiedBy>
  <cp:revision>11</cp:revision>
  <dcterms:created xsi:type="dcterms:W3CDTF">2022-02-21T12:10:22Z</dcterms:created>
  <dcterms:modified xsi:type="dcterms:W3CDTF">2026-01-27T14:07:10Z</dcterms:modified>
</cp:coreProperties>
</file>