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3" r:id="rId7"/>
    <p:sldId id="261" r:id="rId8"/>
    <p:sldId id="262" r:id="rId9"/>
    <p:sldId id="267" r:id="rId10"/>
    <p:sldId id="266" r:id="rId11"/>
    <p:sldId id="265" r:id="rId12"/>
    <p:sldId id="268" r:id="rId13"/>
    <p:sldId id="264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4662-3869-401A-B250-E8D50A5DDF94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EC8-C2BC-40BF-8D7D-B6F56F17CC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4662-3869-401A-B250-E8D50A5DDF94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EC8-C2BC-40BF-8D7D-B6F56F17CC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4662-3869-401A-B250-E8D50A5DDF94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EC8-C2BC-40BF-8D7D-B6F56F17CC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4662-3869-401A-B250-E8D50A5DDF94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EC8-C2BC-40BF-8D7D-B6F56F17CC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4662-3869-401A-B250-E8D50A5DDF94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EC8-C2BC-40BF-8D7D-B6F56F17CC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4662-3869-401A-B250-E8D50A5DDF94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EC8-C2BC-40BF-8D7D-B6F56F17CC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4662-3869-401A-B250-E8D50A5DDF94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EC8-C2BC-40BF-8D7D-B6F56F17CC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4662-3869-401A-B250-E8D50A5DDF94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EC8-C2BC-40BF-8D7D-B6F56F17CC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4662-3869-401A-B250-E8D50A5DDF94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EC8-C2BC-40BF-8D7D-B6F56F17CC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4662-3869-401A-B250-E8D50A5DDF94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EC8-C2BC-40BF-8D7D-B6F56F17CC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4662-3869-401A-B250-E8D50A5DDF94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3EC8-C2BC-40BF-8D7D-B6F56F17CCE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94662-3869-401A-B250-E8D50A5DDF94}" type="datetimeFigureOut">
              <a:rPr lang="fi-FI" smtClean="0"/>
              <a:pPr/>
              <a:t>11.2.2020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43EC8-C2BC-40BF-8D7D-B6F56F17CCED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youtube.com/watch?v=J21WaH2gm-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KoneDigi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200"/>
              <a:t>Tekijät: Jaakko Ahoranta; Ville Salminen; Kimmo Laaksonen; Ari Haukijärvi</a:t>
            </a:r>
            <a:endParaRPr lang="fi-FI" sz="12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13"/>
            <a:ext cx="126198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26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mag2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72122" y="2381699"/>
            <a:ext cx="5148514" cy="3035372"/>
          </a:xfrm>
          <a:prstGeom prst="rect">
            <a:avLst/>
          </a:prstGeom>
        </p:spPr>
      </p:pic>
      <p:sp>
        <p:nvSpPr>
          <p:cNvPr id="3" name="Nuoli oikealle 2"/>
          <p:cNvSpPr/>
          <p:nvPr/>
        </p:nvSpPr>
        <p:spPr>
          <a:xfrm flipH="1">
            <a:off x="2432162" y="1382010"/>
            <a:ext cx="4248472" cy="864096"/>
          </a:xfrm>
          <a:prstGeom prst="rightArrow">
            <a:avLst>
              <a:gd name="adj1" fmla="val 65873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Hitsauspistoolin kuljetussuunta</a:t>
            </a:r>
          </a:p>
        </p:txBody>
      </p:sp>
      <p:cxnSp>
        <p:nvCxnSpPr>
          <p:cNvPr id="6" name="Suora yhdysviiva 5"/>
          <p:cNvCxnSpPr/>
          <p:nvPr/>
        </p:nvCxnSpPr>
        <p:spPr>
          <a:xfrm>
            <a:off x="1640074" y="488891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1640074" y="5067442"/>
            <a:ext cx="11980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 flipV="1">
            <a:off x="2360154" y="5774498"/>
            <a:ext cx="4680520" cy="1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kehys 11"/>
          <p:cNvSpPr txBox="1"/>
          <p:nvPr/>
        </p:nvSpPr>
        <p:spPr>
          <a:xfrm>
            <a:off x="2202005" y="5465816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/>
              <a:t>Tunkeuma</a:t>
            </a:r>
            <a:r>
              <a:rPr lang="fi-FI" sz="1600" dirty="0"/>
              <a:t> (</a:t>
            </a:r>
            <a:r>
              <a:rPr lang="fi-FI" sz="1600" b="1" dirty="0"/>
              <a:t>a</a:t>
            </a:r>
            <a:r>
              <a:rPr lang="fi-FI" sz="1600" dirty="0"/>
              <a:t>) lisääntyy. Hitsin kuvun korkeus (</a:t>
            </a:r>
            <a:r>
              <a:rPr lang="fi-FI" sz="1600" b="1" dirty="0"/>
              <a:t>c</a:t>
            </a:r>
            <a:r>
              <a:rPr lang="fi-FI" sz="1600" dirty="0"/>
              <a:t>) kasvaa.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3728306" y="589875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Hitsin leveys (</a:t>
            </a:r>
            <a:r>
              <a:rPr lang="fi-FI" sz="1600" b="1" dirty="0"/>
              <a:t>b</a:t>
            </a:r>
            <a:r>
              <a:rPr lang="fi-FI" sz="1600" dirty="0"/>
              <a:t>) kasvaa</a:t>
            </a:r>
          </a:p>
        </p:txBody>
      </p:sp>
      <p:cxnSp>
        <p:nvCxnSpPr>
          <p:cNvPr id="15" name="Suora yhdysviiva 14"/>
          <p:cNvCxnSpPr/>
          <p:nvPr/>
        </p:nvCxnSpPr>
        <p:spPr>
          <a:xfrm>
            <a:off x="6444854" y="4725144"/>
            <a:ext cx="11718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>
            <a:off x="6968666" y="4838355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/>
        </p:nvCxnSpPr>
        <p:spPr>
          <a:xfrm>
            <a:off x="2504170" y="4550362"/>
            <a:ext cx="0" cy="351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/>
          <p:cNvCxnSpPr/>
          <p:nvPr/>
        </p:nvCxnSpPr>
        <p:spPr>
          <a:xfrm>
            <a:off x="3093297" y="4550362"/>
            <a:ext cx="0" cy="347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 flipH="1">
            <a:off x="2360154" y="6199853"/>
            <a:ext cx="4680520" cy="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ikehys 20"/>
          <p:cNvSpPr txBox="1"/>
          <p:nvPr/>
        </p:nvSpPr>
        <p:spPr>
          <a:xfrm>
            <a:off x="1568066" y="217409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TYÖNTÄVÄ</a:t>
            </a:r>
          </a:p>
          <a:p>
            <a:pPr algn="ctr"/>
            <a:r>
              <a:rPr lang="fi-FI" sz="1600" dirty="0"/>
              <a:t>kuljetusasento</a:t>
            </a:r>
          </a:p>
        </p:txBody>
      </p:sp>
      <p:sp>
        <p:nvSpPr>
          <p:cNvPr id="22" name="Tekstikehys 21"/>
          <p:cNvSpPr txBox="1"/>
          <p:nvPr/>
        </p:nvSpPr>
        <p:spPr>
          <a:xfrm>
            <a:off x="6320594" y="219615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VETÄVÄ</a:t>
            </a:r>
          </a:p>
          <a:p>
            <a:pPr algn="ctr"/>
            <a:r>
              <a:rPr lang="fi-FI" sz="1600" dirty="0"/>
              <a:t>kuljetusasento</a:t>
            </a:r>
          </a:p>
        </p:txBody>
      </p:sp>
      <p:sp>
        <p:nvSpPr>
          <p:cNvPr id="23" name="Tekstikehys 22"/>
          <p:cNvSpPr txBox="1"/>
          <p:nvPr/>
        </p:nvSpPr>
        <p:spPr>
          <a:xfrm>
            <a:off x="3566446" y="2174098"/>
            <a:ext cx="2304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PYSTY kuljetusasento</a:t>
            </a:r>
          </a:p>
        </p:txBody>
      </p:sp>
      <p:sp>
        <p:nvSpPr>
          <p:cNvPr id="24" name="Tekstikehys 23"/>
          <p:cNvSpPr txBox="1"/>
          <p:nvPr/>
        </p:nvSpPr>
        <p:spPr>
          <a:xfrm>
            <a:off x="2123728" y="4673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HITSAUSOHJEITA:</a:t>
            </a:r>
            <a:endParaRPr lang="fi-FI" b="1" dirty="0"/>
          </a:p>
        </p:txBody>
      </p:sp>
      <p:cxnSp>
        <p:nvCxnSpPr>
          <p:cNvPr id="26" name="Suora nuoliyhdysviiva 25"/>
          <p:cNvCxnSpPr/>
          <p:nvPr/>
        </p:nvCxnSpPr>
        <p:spPr>
          <a:xfrm>
            <a:off x="1777720" y="4524236"/>
            <a:ext cx="0" cy="360040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 flipV="1">
            <a:off x="1777720" y="5067804"/>
            <a:ext cx="0" cy="360040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nuoliyhdysviiva 32"/>
          <p:cNvCxnSpPr/>
          <p:nvPr/>
        </p:nvCxnSpPr>
        <p:spPr>
          <a:xfrm>
            <a:off x="7518604" y="4353771"/>
            <a:ext cx="0" cy="360040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/>
          <p:cNvCxnSpPr/>
          <p:nvPr/>
        </p:nvCxnSpPr>
        <p:spPr>
          <a:xfrm flipV="1">
            <a:off x="7518604" y="4845087"/>
            <a:ext cx="0" cy="360040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uora nuoliyhdysviiva 35"/>
          <p:cNvCxnSpPr/>
          <p:nvPr/>
        </p:nvCxnSpPr>
        <p:spPr>
          <a:xfrm>
            <a:off x="2523926" y="4622370"/>
            <a:ext cx="576064" cy="0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ikehys 43"/>
          <p:cNvSpPr txBox="1"/>
          <p:nvPr/>
        </p:nvSpPr>
        <p:spPr>
          <a:xfrm>
            <a:off x="1403648" y="47797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a</a:t>
            </a:r>
          </a:p>
        </p:txBody>
      </p:sp>
      <p:sp>
        <p:nvSpPr>
          <p:cNvPr id="45" name="Tekstikehys 44"/>
          <p:cNvSpPr txBox="1"/>
          <p:nvPr/>
        </p:nvSpPr>
        <p:spPr>
          <a:xfrm>
            <a:off x="2648186" y="432127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b</a:t>
            </a:r>
          </a:p>
        </p:txBody>
      </p:sp>
      <p:sp>
        <p:nvSpPr>
          <p:cNvPr id="46" name="Tekstikehys 45"/>
          <p:cNvSpPr txBox="1"/>
          <p:nvPr/>
        </p:nvSpPr>
        <p:spPr>
          <a:xfrm>
            <a:off x="7537714" y="45718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c</a:t>
            </a:r>
          </a:p>
        </p:txBody>
      </p:sp>
      <p:sp>
        <p:nvSpPr>
          <p:cNvPr id="47" name="Ellipsi 46"/>
          <p:cNvSpPr/>
          <p:nvPr/>
        </p:nvSpPr>
        <p:spPr>
          <a:xfrm>
            <a:off x="395536" y="1886066"/>
            <a:ext cx="3528392" cy="3024336"/>
          </a:xfrm>
          <a:prstGeom prst="ellipse">
            <a:avLst/>
          </a:prstGeom>
          <a:solidFill>
            <a:srgbClr val="FF0000">
              <a:alpha val="23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Tekstikehys 47"/>
          <p:cNvSpPr txBox="1"/>
          <p:nvPr/>
        </p:nvSpPr>
        <p:spPr>
          <a:xfrm>
            <a:off x="611560" y="3071293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Vain </a:t>
            </a:r>
            <a:r>
              <a:rPr lang="fi-FI" sz="1600" dirty="0" err="1"/>
              <a:t>ohutle-vyjen</a:t>
            </a:r>
            <a:r>
              <a:rPr lang="fi-FI" sz="1600" dirty="0"/>
              <a:t> </a:t>
            </a:r>
            <a:r>
              <a:rPr lang="fi-FI" sz="1600" dirty="0" err="1"/>
              <a:t>hitsauk-seen</a:t>
            </a:r>
            <a:r>
              <a:rPr lang="fi-FI" sz="1600" dirty="0"/>
              <a:t> sopiva</a:t>
            </a:r>
          </a:p>
        </p:txBody>
      </p:sp>
      <p:sp>
        <p:nvSpPr>
          <p:cNvPr id="49" name="Tekstikehys 48"/>
          <p:cNvSpPr txBox="1"/>
          <p:nvPr/>
        </p:nvSpPr>
        <p:spPr>
          <a:xfrm>
            <a:off x="827584" y="836712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A) Hitsauspistoolin kuljetusasento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4" grpId="0"/>
      <p:bldP spid="21" grpId="0"/>
      <p:bldP spid="22" grpId="0"/>
      <p:bldP spid="23" grpId="0"/>
      <p:bldP spid="24" grpId="0"/>
      <p:bldP spid="44" grpId="0"/>
      <p:bldP spid="45" grpId="0"/>
      <p:bldP spid="46" grpId="0"/>
      <p:bldP spid="47" grpId="0" animBg="1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MAG1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3994298"/>
            <a:ext cx="4694606" cy="2098998"/>
          </a:xfrm>
          <a:prstGeom prst="rect">
            <a:avLst/>
          </a:prstGeom>
        </p:spPr>
      </p:pic>
      <p:pic>
        <p:nvPicPr>
          <p:cNvPr id="10" name="Kuva 9" descr="mag2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1196752"/>
            <a:ext cx="4950659" cy="2304256"/>
          </a:xfrm>
          <a:prstGeom prst="rect">
            <a:avLst/>
          </a:prstGeom>
        </p:spPr>
      </p:pic>
      <p:sp>
        <p:nvSpPr>
          <p:cNvPr id="14" name="Tekstikehys 13"/>
          <p:cNvSpPr txBox="1"/>
          <p:nvPr/>
        </p:nvSpPr>
        <p:spPr>
          <a:xfrm>
            <a:off x="899592" y="836712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B) Hitsauspistoolin etäisyys kappaleesta</a:t>
            </a:r>
          </a:p>
        </p:txBody>
      </p:sp>
      <p:cxnSp>
        <p:nvCxnSpPr>
          <p:cNvPr id="15" name="Suora yhdysviiva 14"/>
          <p:cNvCxnSpPr/>
          <p:nvPr/>
        </p:nvCxnSpPr>
        <p:spPr>
          <a:xfrm>
            <a:off x="4932040" y="2172045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>
            <a:off x="5580112" y="287906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/>
        </p:nvCxnSpPr>
        <p:spPr>
          <a:xfrm>
            <a:off x="5986034" y="2178738"/>
            <a:ext cx="0" cy="674198"/>
          </a:xfrm>
          <a:prstGeom prst="line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ikehys 25"/>
          <p:cNvSpPr txBox="1"/>
          <p:nvPr/>
        </p:nvSpPr>
        <p:spPr>
          <a:xfrm>
            <a:off x="6372200" y="1529497"/>
            <a:ext cx="2376264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Hitsauspistoolin etäisyys kappaleesta vaikuttaa </a:t>
            </a:r>
            <a:r>
              <a:rPr lang="fi-FI" sz="1600" dirty="0" err="1"/>
              <a:t>syn-tyvään</a:t>
            </a:r>
            <a:r>
              <a:rPr lang="fi-FI" sz="1600" dirty="0"/>
              <a:t> hitsiin. Etäisyys on tilanteesta riippuen 10 – 20 mm.</a:t>
            </a:r>
          </a:p>
        </p:txBody>
      </p:sp>
      <p:sp>
        <p:nvSpPr>
          <p:cNvPr id="27" name="Tekstikehys 26"/>
          <p:cNvSpPr txBox="1"/>
          <p:nvPr/>
        </p:nvSpPr>
        <p:spPr>
          <a:xfrm>
            <a:off x="6372200" y="4091588"/>
            <a:ext cx="2376264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Hitsausnopeus vaikuttaa hitsipalon suuruuteen. Valokaaren pituus </a:t>
            </a:r>
            <a:r>
              <a:rPr lang="fi-FI" sz="1600" dirty="0" err="1"/>
              <a:t>vaikut-taa</a:t>
            </a:r>
            <a:r>
              <a:rPr lang="fi-FI" sz="1600" dirty="0"/>
              <a:t> hitsin pinnan muotoon ja syntyvien roiskeiden määrään.</a:t>
            </a:r>
          </a:p>
        </p:txBody>
      </p:sp>
      <p:sp>
        <p:nvSpPr>
          <p:cNvPr id="28" name="Tekstikehys 27"/>
          <p:cNvSpPr txBox="1"/>
          <p:nvPr/>
        </p:nvSpPr>
        <p:spPr>
          <a:xfrm>
            <a:off x="899592" y="3594502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C) Hitsausnopeuden ja valokaaren pituuden vaikutus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animBg="1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MAG1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3501008"/>
            <a:ext cx="3992816" cy="1656184"/>
          </a:xfrm>
          <a:prstGeom prst="rect">
            <a:avLst/>
          </a:prstGeom>
        </p:spPr>
      </p:pic>
      <p:pic>
        <p:nvPicPr>
          <p:cNvPr id="6" name="Kuva 5" descr="MAG1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76256" y="1844824"/>
            <a:ext cx="1866911" cy="1656184"/>
          </a:xfrm>
          <a:prstGeom prst="rect">
            <a:avLst/>
          </a:prstGeom>
        </p:spPr>
      </p:pic>
      <p:pic>
        <p:nvPicPr>
          <p:cNvPr id="7" name="Kuva 6" descr="mag2C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260648"/>
            <a:ext cx="2189198" cy="1440160"/>
          </a:xfrm>
          <a:prstGeom prst="rect">
            <a:avLst/>
          </a:prstGeom>
        </p:spPr>
      </p:pic>
      <p:pic>
        <p:nvPicPr>
          <p:cNvPr id="8" name="Kuva 7" descr="MAG1B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5577" y="1484784"/>
            <a:ext cx="2304256" cy="1812519"/>
          </a:xfrm>
          <a:prstGeom prst="rect">
            <a:avLst/>
          </a:prstGeom>
        </p:spPr>
      </p:pic>
      <p:sp>
        <p:nvSpPr>
          <p:cNvPr id="9" name="Tekstikehys 8"/>
          <p:cNvSpPr txBox="1"/>
          <p:nvPr/>
        </p:nvSpPr>
        <p:spPr>
          <a:xfrm>
            <a:off x="1475656" y="6309320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Kuvat on lainattu </a:t>
            </a:r>
            <a:r>
              <a:rPr lang="fi-FI" sz="1400" dirty="0" err="1"/>
              <a:t>AGA:n</a:t>
            </a:r>
            <a:r>
              <a:rPr lang="fi-FI" sz="1400" dirty="0"/>
              <a:t> kirjasesta Käytännön ohjeita </a:t>
            </a:r>
            <a:r>
              <a:rPr lang="fi-FI" sz="1400" dirty="0" err="1"/>
              <a:t>MIG/MAG-hitsaukseen</a:t>
            </a:r>
            <a:r>
              <a:rPr lang="fi-FI" sz="1400" dirty="0"/>
              <a:t> (2008)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899592" y="476672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D) Hitsauspistoolin suuntaaminen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1547664" y="980728"/>
            <a:ext cx="417646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Hitsauspistoolia ei saa kallistaa liikaa, koska silloin suojakaasu ei enää suojaa hitsisulaa.</a:t>
            </a:r>
          </a:p>
        </p:txBody>
      </p:sp>
      <p:sp>
        <p:nvSpPr>
          <p:cNvPr id="12" name="Tekstikehys 11"/>
          <p:cNvSpPr txBox="1"/>
          <p:nvPr/>
        </p:nvSpPr>
        <p:spPr>
          <a:xfrm>
            <a:off x="3079588" y="1884336"/>
            <a:ext cx="322060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Päittäisliitoksissa (I-railo) pistooli on oltava kohtisuorassa pintaa vastaan. Muuten syntyy hitsausvirheitä.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3203848" y="2852936"/>
            <a:ext cx="3600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Alapienan hitsauksessa pistooli asetetaan 45</a:t>
            </a:r>
            <a:r>
              <a:rPr lang="fi-FI" sz="1600" baseline="30000" dirty="0"/>
              <a:t>o</a:t>
            </a:r>
            <a:r>
              <a:rPr lang="fi-FI" sz="1600" dirty="0"/>
              <a:t>:en kulmaan vaakapinnan suhteen.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395536" y="5220489"/>
            <a:ext cx="367240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Eri vahvuuksia hitsattaessa pistooli suun-nataan enemmän paksumpaa levyä kohti.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6948264" y="4265801"/>
            <a:ext cx="1656184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Useampia palkoja hitsattaessa </a:t>
            </a:r>
            <a:r>
              <a:rPr lang="fi-FI" sz="1600" dirty="0" err="1"/>
              <a:t>pis-tooli</a:t>
            </a:r>
            <a:r>
              <a:rPr lang="fi-FI" sz="1600" dirty="0"/>
              <a:t> suunnataan palon suunnan mukaan.</a:t>
            </a:r>
          </a:p>
        </p:txBody>
      </p:sp>
      <p:grpSp>
        <p:nvGrpSpPr>
          <p:cNvPr id="25" name="Ryhmä 24"/>
          <p:cNvGrpSpPr/>
          <p:nvPr/>
        </p:nvGrpSpPr>
        <p:grpSpPr>
          <a:xfrm>
            <a:off x="4644008" y="3933056"/>
            <a:ext cx="2088232" cy="1872208"/>
            <a:chOff x="5148064" y="4149080"/>
            <a:chExt cx="2304296" cy="1950727"/>
          </a:xfrm>
        </p:grpSpPr>
        <p:pic>
          <p:nvPicPr>
            <p:cNvPr id="4" name="Kuva 3" descr="MAG1E.jp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5148064" y="4149080"/>
              <a:ext cx="2304296" cy="1950727"/>
            </a:xfrm>
            <a:prstGeom prst="rect">
              <a:avLst/>
            </a:prstGeom>
          </p:spPr>
        </p:pic>
        <p:sp>
          <p:nvSpPr>
            <p:cNvPr id="20" name="Puolivapaa piirto 19"/>
            <p:cNvSpPr/>
            <p:nvPr/>
          </p:nvSpPr>
          <p:spPr>
            <a:xfrm>
              <a:off x="6322907" y="5132607"/>
              <a:ext cx="310122" cy="206103"/>
            </a:xfrm>
            <a:custGeom>
              <a:avLst/>
              <a:gdLst>
                <a:gd name="connsiteX0" fmla="*/ 310122 w 310122"/>
                <a:gd name="connsiteY0" fmla="*/ 11611 h 206103"/>
                <a:gd name="connsiteX1" fmla="*/ 234647 w 310122"/>
                <a:gd name="connsiteY1" fmla="*/ 2903 h 206103"/>
                <a:gd name="connsiteX2" fmla="*/ 176590 w 310122"/>
                <a:gd name="connsiteY2" fmla="*/ 2903 h 206103"/>
                <a:gd name="connsiteX3" fmla="*/ 101116 w 310122"/>
                <a:gd name="connsiteY3" fmla="*/ 20320 h 206103"/>
                <a:gd name="connsiteX4" fmla="*/ 48864 w 310122"/>
                <a:gd name="connsiteY4" fmla="*/ 72571 h 206103"/>
                <a:gd name="connsiteX5" fmla="*/ 16933 w 310122"/>
                <a:gd name="connsiteY5" fmla="*/ 133531 h 206103"/>
                <a:gd name="connsiteX6" fmla="*/ 2419 w 310122"/>
                <a:gd name="connsiteY6" fmla="*/ 191588 h 206103"/>
                <a:gd name="connsiteX7" fmla="*/ 2419 w 310122"/>
                <a:gd name="connsiteY7" fmla="*/ 206103 h 20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122" h="206103">
                  <a:moveTo>
                    <a:pt x="310122" y="11611"/>
                  </a:moveTo>
                  <a:cubicBezTo>
                    <a:pt x="283512" y="7982"/>
                    <a:pt x="256902" y="4354"/>
                    <a:pt x="234647" y="2903"/>
                  </a:cubicBezTo>
                  <a:cubicBezTo>
                    <a:pt x="212392" y="1452"/>
                    <a:pt x="198845" y="0"/>
                    <a:pt x="176590" y="2903"/>
                  </a:cubicBezTo>
                  <a:cubicBezTo>
                    <a:pt x="154335" y="5806"/>
                    <a:pt x="122404" y="8709"/>
                    <a:pt x="101116" y="20320"/>
                  </a:cubicBezTo>
                  <a:cubicBezTo>
                    <a:pt x="79828" y="31931"/>
                    <a:pt x="62894" y="53703"/>
                    <a:pt x="48864" y="72571"/>
                  </a:cubicBezTo>
                  <a:cubicBezTo>
                    <a:pt x="34834" y="91439"/>
                    <a:pt x="24674" y="113695"/>
                    <a:pt x="16933" y="133531"/>
                  </a:cubicBezTo>
                  <a:cubicBezTo>
                    <a:pt x="9192" y="153367"/>
                    <a:pt x="4838" y="179493"/>
                    <a:pt x="2419" y="191588"/>
                  </a:cubicBezTo>
                  <a:cubicBezTo>
                    <a:pt x="0" y="203683"/>
                    <a:pt x="1209" y="204893"/>
                    <a:pt x="2419" y="206103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4" name="Ryhmä 23"/>
          <p:cNvGrpSpPr/>
          <p:nvPr/>
        </p:nvGrpSpPr>
        <p:grpSpPr>
          <a:xfrm>
            <a:off x="4639816" y="4005063"/>
            <a:ext cx="2088232" cy="1800200"/>
            <a:chOff x="7452320" y="3789040"/>
            <a:chExt cx="1900924" cy="1656184"/>
          </a:xfrm>
        </p:grpSpPr>
        <p:pic>
          <p:nvPicPr>
            <p:cNvPr id="3" name="Kuva 2" descr="MAG1F.jp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7452320" y="3789040"/>
              <a:ext cx="1900924" cy="1656184"/>
            </a:xfrm>
            <a:prstGeom prst="rect">
              <a:avLst/>
            </a:prstGeom>
          </p:spPr>
        </p:pic>
        <p:sp>
          <p:nvSpPr>
            <p:cNvPr id="21" name="Puolivapaa piirto 20"/>
            <p:cNvSpPr/>
            <p:nvPr/>
          </p:nvSpPr>
          <p:spPr>
            <a:xfrm rot="3006609">
              <a:off x="7987789" y="4631774"/>
              <a:ext cx="310122" cy="206103"/>
            </a:xfrm>
            <a:custGeom>
              <a:avLst/>
              <a:gdLst>
                <a:gd name="connsiteX0" fmla="*/ 310122 w 310122"/>
                <a:gd name="connsiteY0" fmla="*/ 11611 h 206103"/>
                <a:gd name="connsiteX1" fmla="*/ 234647 w 310122"/>
                <a:gd name="connsiteY1" fmla="*/ 2903 h 206103"/>
                <a:gd name="connsiteX2" fmla="*/ 176590 w 310122"/>
                <a:gd name="connsiteY2" fmla="*/ 2903 h 206103"/>
                <a:gd name="connsiteX3" fmla="*/ 101116 w 310122"/>
                <a:gd name="connsiteY3" fmla="*/ 20320 h 206103"/>
                <a:gd name="connsiteX4" fmla="*/ 48864 w 310122"/>
                <a:gd name="connsiteY4" fmla="*/ 72571 h 206103"/>
                <a:gd name="connsiteX5" fmla="*/ 16933 w 310122"/>
                <a:gd name="connsiteY5" fmla="*/ 133531 h 206103"/>
                <a:gd name="connsiteX6" fmla="*/ 2419 w 310122"/>
                <a:gd name="connsiteY6" fmla="*/ 191588 h 206103"/>
                <a:gd name="connsiteX7" fmla="*/ 2419 w 310122"/>
                <a:gd name="connsiteY7" fmla="*/ 206103 h 20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122" h="206103">
                  <a:moveTo>
                    <a:pt x="310122" y="11611"/>
                  </a:moveTo>
                  <a:cubicBezTo>
                    <a:pt x="283512" y="7982"/>
                    <a:pt x="256902" y="4354"/>
                    <a:pt x="234647" y="2903"/>
                  </a:cubicBezTo>
                  <a:cubicBezTo>
                    <a:pt x="212392" y="1452"/>
                    <a:pt x="198845" y="0"/>
                    <a:pt x="176590" y="2903"/>
                  </a:cubicBezTo>
                  <a:cubicBezTo>
                    <a:pt x="154335" y="5806"/>
                    <a:pt x="122404" y="8709"/>
                    <a:pt x="101116" y="20320"/>
                  </a:cubicBezTo>
                  <a:cubicBezTo>
                    <a:pt x="79828" y="31931"/>
                    <a:pt x="62894" y="53703"/>
                    <a:pt x="48864" y="72571"/>
                  </a:cubicBezTo>
                  <a:cubicBezTo>
                    <a:pt x="34834" y="91439"/>
                    <a:pt x="24674" y="113695"/>
                    <a:pt x="16933" y="133531"/>
                  </a:cubicBezTo>
                  <a:cubicBezTo>
                    <a:pt x="9192" y="153367"/>
                    <a:pt x="4838" y="179493"/>
                    <a:pt x="2419" y="191588"/>
                  </a:cubicBezTo>
                  <a:cubicBezTo>
                    <a:pt x="0" y="203683"/>
                    <a:pt x="1209" y="204893"/>
                    <a:pt x="2419" y="206103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3" name="Ryhmä 22"/>
          <p:cNvGrpSpPr/>
          <p:nvPr/>
        </p:nvGrpSpPr>
        <p:grpSpPr>
          <a:xfrm>
            <a:off x="4644008" y="3861047"/>
            <a:ext cx="2160240" cy="1944216"/>
            <a:chOff x="8027876" y="4877716"/>
            <a:chExt cx="2232248" cy="1980284"/>
          </a:xfrm>
        </p:grpSpPr>
        <p:pic>
          <p:nvPicPr>
            <p:cNvPr id="2" name="Kuva 1" descr="MAG1G.jpg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8027876" y="4877716"/>
              <a:ext cx="2232248" cy="1980284"/>
            </a:xfrm>
            <a:prstGeom prst="rect">
              <a:avLst/>
            </a:prstGeom>
          </p:spPr>
        </p:pic>
        <p:sp>
          <p:nvSpPr>
            <p:cNvPr id="22" name="Puolivapaa piirto 21"/>
            <p:cNvSpPr/>
            <p:nvPr/>
          </p:nvSpPr>
          <p:spPr>
            <a:xfrm rot="1797062">
              <a:off x="8889848" y="5990335"/>
              <a:ext cx="310122" cy="206103"/>
            </a:xfrm>
            <a:custGeom>
              <a:avLst/>
              <a:gdLst>
                <a:gd name="connsiteX0" fmla="*/ 310122 w 310122"/>
                <a:gd name="connsiteY0" fmla="*/ 11611 h 206103"/>
                <a:gd name="connsiteX1" fmla="*/ 234647 w 310122"/>
                <a:gd name="connsiteY1" fmla="*/ 2903 h 206103"/>
                <a:gd name="connsiteX2" fmla="*/ 176590 w 310122"/>
                <a:gd name="connsiteY2" fmla="*/ 2903 h 206103"/>
                <a:gd name="connsiteX3" fmla="*/ 101116 w 310122"/>
                <a:gd name="connsiteY3" fmla="*/ 20320 h 206103"/>
                <a:gd name="connsiteX4" fmla="*/ 48864 w 310122"/>
                <a:gd name="connsiteY4" fmla="*/ 72571 h 206103"/>
                <a:gd name="connsiteX5" fmla="*/ 16933 w 310122"/>
                <a:gd name="connsiteY5" fmla="*/ 133531 h 206103"/>
                <a:gd name="connsiteX6" fmla="*/ 2419 w 310122"/>
                <a:gd name="connsiteY6" fmla="*/ 191588 h 206103"/>
                <a:gd name="connsiteX7" fmla="*/ 2419 w 310122"/>
                <a:gd name="connsiteY7" fmla="*/ 206103 h 20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122" h="206103">
                  <a:moveTo>
                    <a:pt x="310122" y="11611"/>
                  </a:moveTo>
                  <a:cubicBezTo>
                    <a:pt x="283512" y="7982"/>
                    <a:pt x="256902" y="4354"/>
                    <a:pt x="234647" y="2903"/>
                  </a:cubicBezTo>
                  <a:cubicBezTo>
                    <a:pt x="212392" y="1452"/>
                    <a:pt x="198845" y="0"/>
                    <a:pt x="176590" y="2903"/>
                  </a:cubicBezTo>
                  <a:cubicBezTo>
                    <a:pt x="154335" y="5806"/>
                    <a:pt x="122404" y="8709"/>
                    <a:pt x="101116" y="20320"/>
                  </a:cubicBezTo>
                  <a:cubicBezTo>
                    <a:pt x="79828" y="31931"/>
                    <a:pt x="62894" y="53703"/>
                    <a:pt x="48864" y="72571"/>
                  </a:cubicBezTo>
                  <a:cubicBezTo>
                    <a:pt x="34834" y="91439"/>
                    <a:pt x="24674" y="113695"/>
                    <a:pt x="16933" y="133531"/>
                  </a:cubicBezTo>
                  <a:cubicBezTo>
                    <a:pt x="9192" y="153367"/>
                    <a:pt x="4838" y="179493"/>
                    <a:pt x="2419" y="191588"/>
                  </a:cubicBezTo>
                  <a:cubicBezTo>
                    <a:pt x="0" y="203683"/>
                    <a:pt x="1209" y="204893"/>
                    <a:pt x="2419" y="206103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27" name="Suora yhdysviiva 26"/>
          <p:cNvCxnSpPr/>
          <p:nvPr/>
        </p:nvCxnSpPr>
        <p:spPr>
          <a:xfrm>
            <a:off x="6156176" y="476672"/>
            <a:ext cx="1224136" cy="1296144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/>
          <p:cNvCxnSpPr/>
          <p:nvPr/>
        </p:nvCxnSpPr>
        <p:spPr>
          <a:xfrm flipH="1">
            <a:off x="6084168" y="332656"/>
            <a:ext cx="1224136" cy="1368152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mag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796821" y="-484453"/>
            <a:ext cx="3643410" cy="7581884"/>
          </a:xfrm>
          <a:prstGeom prst="rect">
            <a:avLst/>
          </a:prstGeom>
        </p:spPr>
      </p:pic>
      <p:sp>
        <p:nvSpPr>
          <p:cNvPr id="4" name="Tekstikehys 3"/>
          <p:cNvSpPr txBox="1"/>
          <p:nvPr/>
        </p:nvSpPr>
        <p:spPr>
          <a:xfrm>
            <a:off x="2123728" y="5393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MIG/MAG –HITSAUSPISTOOLI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585434" y="5242263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Lisäainelanka siirtyy monitoimi-johdon sisällä olevassa langan-johtimessa hitsauspistooliin.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539552" y="107422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Monitoimijohto</a:t>
            </a:r>
          </a:p>
        </p:txBody>
      </p:sp>
      <p:cxnSp>
        <p:nvCxnSpPr>
          <p:cNvPr id="8" name="Suora yhdysviiva 7"/>
          <p:cNvCxnSpPr/>
          <p:nvPr/>
        </p:nvCxnSpPr>
        <p:spPr>
          <a:xfrm>
            <a:off x="3360927" y="4509120"/>
            <a:ext cx="792088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>
            <a:off x="5292080" y="4482994"/>
            <a:ext cx="504056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2843808" y="4581127"/>
            <a:ext cx="864096" cy="6902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60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1043608" y="1422169"/>
            <a:ext cx="288032" cy="7498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600"/>
          </a:p>
        </p:txBody>
      </p:sp>
      <p:sp>
        <p:nvSpPr>
          <p:cNvPr id="14" name="Tekstikehys 13"/>
          <p:cNvSpPr txBox="1"/>
          <p:nvPr/>
        </p:nvSpPr>
        <p:spPr>
          <a:xfrm>
            <a:off x="1645798" y="374952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Langanjohdin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4179141" y="469901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Virtasuutin</a:t>
            </a:r>
          </a:p>
        </p:txBody>
      </p:sp>
      <p:sp>
        <p:nvSpPr>
          <p:cNvPr id="16" name="Puolivapaa piirto 15"/>
          <p:cNvSpPr/>
          <p:nvPr/>
        </p:nvSpPr>
        <p:spPr>
          <a:xfrm>
            <a:off x="3513909" y="3775166"/>
            <a:ext cx="1188720" cy="574765"/>
          </a:xfrm>
          <a:custGeom>
            <a:avLst/>
            <a:gdLst>
              <a:gd name="connsiteX0" fmla="*/ 0 w 1188720"/>
              <a:gd name="connsiteY0" fmla="*/ 0 h 574765"/>
              <a:gd name="connsiteX1" fmla="*/ 966651 w 1188720"/>
              <a:gd name="connsiteY1" fmla="*/ 0 h 574765"/>
              <a:gd name="connsiteX2" fmla="*/ 1188720 w 1188720"/>
              <a:gd name="connsiteY2" fmla="*/ 574765 h 57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8720" h="574765">
                <a:moveTo>
                  <a:pt x="0" y="0"/>
                </a:moveTo>
                <a:lnTo>
                  <a:pt x="966651" y="0"/>
                </a:lnTo>
                <a:lnTo>
                  <a:pt x="1188720" y="574765"/>
                </a:lnTo>
              </a:path>
            </a:pathLst>
          </a:custGeom>
          <a:ln w="38100">
            <a:solidFill>
              <a:srgbClr val="FF0000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kehys 16"/>
          <p:cNvSpPr txBox="1"/>
          <p:nvPr/>
        </p:nvSpPr>
        <p:spPr>
          <a:xfrm>
            <a:off x="3138533" y="3377071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8" name="Tekstikehys 17"/>
          <p:cNvSpPr txBox="1"/>
          <p:nvPr/>
        </p:nvSpPr>
        <p:spPr>
          <a:xfrm>
            <a:off x="3118777" y="283987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Hitsausvirta johde-</a:t>
            </a:r>
          </a:p>
          <a:p>
            <a:r>
              <a:rPr lang="fi-FI" sz="1600" dirty="0" err="1"/>
              <a:t>taan</a:t>
            </a:r>
            <a:r>
              <a:rPr lang="fi-FI" sz="1600" dirty="0"/>
              <a:t> virtasuuttimen kautta hitsauslankaan.</a:t>
            </a:r>
          </a:p>
        </p:txBody>
      </p:sp>
      <p:sp>
        <p:nvSpPr>
          <p:cNvPr id="20" name="Nuoli ylös ja alas 19"/>
          <p:cNvSpPr/>
          <p:nvPr/>
        </p:nvSpPr>
        <p:spPr>
          <a:xfrm rot="511233">
            <a:off x="5407730" y="2668125"/>
            <a:ext cx="467800" cy="623952"/>
          </a:xfrm>
          <a:prstGeom prst="upDownArrow">
            <a:avLst>
              <a:gd name="adj1" fmla="val 50000"/>
              <a:gd name="adj2" fmla="val 54535"/>
            </a:avLst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Tekstikehys 20"/>
          <p:cNvSpPr txBox="1"/>
          <p:nvPr/>
        </p:nvSpPr>
        <p:spPr>
          <a:xfrm>
            <a:off x="5940152" y="285293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Käyttökytkin</a:t>
            </a: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V="1">
            <a:off x="7380312" y="3789040"/>
            <a:ext cx="432048" cy="3600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600"/>
          </a:p>
        </p:txBody>
      </p:sp>
      <p:sp>
        <p:nvSpPr>
          <p:cNvPr id="23" name="Tekstikehys 22"/>
          <p:cNvSpPr txBox="1"/>
          <p:nvPr/>
        </p:nvSpPr>
        <p:spPr>
          <a:xfrm>
            <a:off x="6175932" y="3867418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Kaasusuutin</a:t>
            </a:r>
          </a:p>
        </p:txBody>
      </p:sp>
      <p:sp>
        <p:nvSpPr>
          <p:cNvPr id="24" name="Puolivapaa piirto 23"/>
          <p:cNvSpPr/>
          <p:nvPr/>
        </p:nvSpPr>
        <p:spPr>
          <a:xfrm>
            <a:off x="3879669" y="4600561"/>
            <a:ext cx="2050868" cy="700647"/>
          </a:xfrm>
          <a:custGeom>
            <a:avLst/>
            <a:gdLst>
              <a:gd name="connsiteX0" fmla="*/ 0 w 2050868"/>
              <a:gd name="connsiteY0" fmla="*/ 452846 h 452846"/>
              <a:gd name="connsiteX1" fmla="*/ 1227908 w 2050868"/>
              <a:gd name="connsiteY1" fmla="*/ 374469 h 452846"/>
              <a:gd name="connsiteX2" fmla="*/ 1698171 w 2050868"/>
              <a:gd name="connsiteY2" fmla="*/ 60960 h 452846"/>
              <a:gd name="connsiteX3" fmla="*/ 2050868 w 2050868"/>
              <a:gd name="connsiteY3" fmla="*/ 8709 h 45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0868" h="452846">
                <a:moveTo>
                  <a:pt x="0" y="452846"/>
                </a:moveTo>
                <a:cubicBezTo>
                  <a:pt x="472439" y="446314"/>
                  <a:pt x="944879" y="439783"/>
                  <a:pt x="1227908" y="374469"/>
                </a:cubicBezTo>
                <a:cubicBezTo>
                  <a:pt x="1510937" y="309155"/>
                  <a:pt x="1561011" y="121920"/>
                  <a:pt x="1698171" y="60960"/>
                </a:cubicBezTo>
                <a:cubicBezTo>
                  <a:pt x="1835331" y="0"/>
                  <a:pt x="1943099" y="4354"/>
                  <a:pt x="2050868" y="8709"/>
                </a:cubicBezTo>
              </a:path>
            </a:pathLst>
          </a:custGeom>
          <a:ln w="127000">
            <a:solidFill>
              <a:schemeClr val="accent3">
                <a:lumMod val="60000"/>
                <a:lumOff val="4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ekstikehys 24"/>
          <p:cNvSpPr txBox="1"/>
          <p:nvPr/>
        </p:nvSpPr>
        <p:spPr>
          <a:xfrm>
            <a:off x="5508104" y="515719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Suojakaasu siirtyy </a:t>
            </a:r>
            <a:r>
              <a:rPr lang="fi-FI" sz="1600" dirty="0" err="1"/>
              <a:t>monitoimijoh-don</a:t>
            </a:r>
            <a:r>
              <a:rPr lang="fi-FI" sz="1600" dirty="0"/>
              <a:t> sisällä olevassa suojakaasu-letkusta hitsauspistooliin.</a:t>
            </a:r>
          </a:p>
        </p:txBody>
      </p:sp>
      <p:sp>
        <p:nvSpPr>
          <p:cNvPr id="26" name="Viisikulmio 25">
            <a:hlinkClick r:id="rId3" action="ppaction://hlinksldjump"/>
          </p:cNvPr>
          <p:cNvSpPr/>
          <p:nvPr/>
        </p:nvSpPr>
        <p:spPr>
          <a:xfrm flipH="1">
            <a:off x="3923928" y="6093296"/>
            <a:ext cx="1224136" cy="432048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Paluu</a:t>
            </a: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4932040" y="3573016"/>
            <a:ext cx="2736304" cy="7200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600"/>
          </a:p>
        </p:txBody>
      </p:sp>
      <p:cxnSp>
        <p:nvCxnSpPr>
          <p:cNvPr id="29" name="Suora yhdysviiva 28"/>
          <p:cNvCxnSpPr/>
          <p:nvPr/>
        </p:nvCxnSpPr>
        <p:spPr>
          <a:xfrm>
            <a:off x="7740352" y="3356992"/>
            <a:ext cx="216024" cy="28803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980728"/>
            <a:ext cx="3459204" cy="5507351"/>
          </a:xfrm>
          <a:prstGeom prst="rect">
            <a:avLst/>
          </a:prstGeom>
          <a:effectLst>
            <a:outerShdw blurRad="546100" dist="50800" dir="5400000" sx="105000" sy="105000" algn="ctr" rotWithShape="0">
              <a:schemeClr val="accent2">
                <a:lumMod val="75000"/>
                <a:alpha val="89000"/>
              </a:schemeClr>
            </a:outerShdw>
          </a:effectLst>
        </p:spPr>
      </p:pic>
      <p:sp>
        <p:nvSpPr>
          <p:cNvPr id="9" name="Tekstikehys 8"/>
          <p:cNvSpPr txBox="1"/>
          <p:nvPr/>
        </p:nvSpPr>
        <p:spPr>
          <a:xfrm>
            <a:off x="3059832" y="47667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MIG/MAG -HITSAUS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5004048" y="4149080"/>
            <a:ext cx="39001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</a:t>
            </a:r>
            <a:r>
              <a:rPr lang="fi-FI" b="1" dirty="0">
                <a:solidFill>
                  <a:srgbClr val="00B0F0"/>
                </a:solidFill>
              </a:rPr>
              <a:t>I</a:t>
            </a:r>
            <a:r>
              <a:rPr lang="fi-FI" dirty="0"/>
              <a:t>G</a:t>
            </a:r>
            <a:r>
              <a:rPr lang="fi-FI" sz="1600" dirty="0"/>
              <a:t> –hitsaus tulee englannin kielen </a:t>
            </a:r>
            <a:r>
              <a:rPr lang="fi-FI" sz="1600" dirty="0" err="1"/>
              <a:t>sanois-ta</a:t>
            </a:r>
            <a:r>
              <a:rPr lang="fi-FI" sz="1600" dirty="0"/>
              <a:t> </a:t>
            </a:r>
            <a:r>
              <a:rPr lang="fi-FI" sz="1600" dirty="0" err="1"/>
              <a:t>Metal</a:t>
            </a:r>
            <a:r>
              <a:rPr lang="fi-FI" sz="1600" dirty="0"/>
              <a:t> </a:t>
            </a:r>
            <a:r>
              <a:rPr lang="fi-FI" b="1" dirty="0" err="1">
                <a:solidFill>
                  <a:srgbClr val="00B0F0"/>
                </a:solidFill>
              </a:rPr>
              <a:t>I</a:t>
            </a:r>
            <a:r>
              <a:rPr lang="fi-FI" sz="1600" dirty="0" err="1">
                <a:solidFill>
                  <a:srgbClr val="00B0F0"/>
                </a:solidFill>
              </a:rPr>
              <a:t>nert</a:t>
            </a:r>
            <a:r>
              <a:rPr lang="fi-FI" sz="1600" dirty="0">
                <a:solidFill>
                  <a:srgbClr val="00B0F0"/>
                </a:solidFill>
              </a:rPr>
              <a:t> </a:t>
            </a:r>
            <a:r>
              <a:rPr lang="fi-FI" sz="1600" dirty="0" err="1">
                <a:solidFill>
                  <a:srgbClr val="00B0F0"/>
                </a:solidFill>
              </a:rPr>
              <a:t>Gas</a:t>
            </a:r>
            <a:r>
              <a:rPr lang="fi-FI" sz="1600" dirty="0">
                <a:solidFill>
                  <a:srgbClr val="00B0F0"/>
                </a:solidFill>
              </a:rPr>
              <a:t> </a:t>
            </a:r>
            <a:r>
              <a:rPr lang="fi-FI" sz="1600" dirty="0" err="1"/>
              <a:t>Welding</a:t>
            </a:r>
            <a:r>
              <a:rPr lang="fi-FI" sz="1600" dirty="0"/>
              <a:t>. Siinä käytetään suojakaasuna ”tunnotonta jalokaasua” Argonia. </a:t>
            </a:r>
          </a:p>
        </p:txBody>
      </p:sp>
      <p:sp>
        <p:nvSpPr>
          <p:cNvPr id="12" name="Tekstikehys 11"/>
          <p:cNvSpPr txBox="1"/>
          <p:nvPr/>
        </p:nvSpPr>
        <p:spPr>
          <a:xfrm>
            <a:off x="5017441" y="5421778"/>
            <a:ext cx="40679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</a:t>
            </a:r>
            <a:r>
              <a:rPr lang="fi-FI" b="1" dirty="0">
                <a:solidFill>
                  <a:srgbClr val="FF0000"/>
                </a:solidFill>
              </a:rPr>
              <a:t>A</a:t>
            </a:r>
            <a:r>
              <a:rPr lang="fi-FI" dirty="0"/>
              <a:t>G</a:t>
            </a:r>
            <a:r>
              <a:rPr lang="fi-FI" sz="1600" dirty="0"/>
              <a:t> –hitsaus tulee englannin kielen </a:t>
            </a:r>
            <a:r>
              <a:rPr lang="fi-FI" sz="1600" dirty="0" err="1"/>
              <a:t>sanois-</a:t>
            </a:r>
            <a:endParaRPr lang="fi-FI" sz="1600" dirty="0"/>
          </a:p>
          <a:p>
            <a:r>
              <a:rPr lang="fi-FI" sz="1600" dirty="0" err="1"/>
              <a:t>ta</a:t>
            </a:r>
            <a:r>
              <a:rPr lang="fi-FI" sz="1600" dirty="0"/>
              <a:t> </a:t>
            </a:r>
            <a:r>
              <a:rPr lang="fi-FI" sz="1600" dirty="0" err="1"/>
              <a:t>Metal</a:t>
            </a:r>
            <a:r>
              <a:rPr lang="fi-FI" sz="1600" dirty="0"/>
              <a:t> </a:t>
            </a:r>
            <a:r>
              <a:rPr lang="fi-FI" b="1" dirty="0" err="1">
                <a:solidFill>
                  <a:srgbClr val="FF0000"/>
                </a:solidFill>
              </a:rPr>
              <a:t>A</a:t>
            </a:r>
            <a:r>
              <a:rPr lang="fi-FI" sz="1600" dirty="0" err="1">
                <a:solidFill>
                  <a:srgbClr val="FF0000"/>
                </a:solidFill>
              </a:rPr>
              <a:t>ctive</a:t>
            </a:r>
            <a:r>
              <a:rPr lang="fi-FI" sz="1600" dirty="0">
                <a:solidFill>
                  <a:srgbClr val="FF0000"/>
                </a:solidFill>
              </a:rPr>
              <a:t> </a:t>
            </a:r>
            <a:r>
              <a:rPr lang="fi-FI" sz="1600" dirty="0" err="1">
                <a:solidFill>
                  <a:srgbClr val="FF0000"/>
                </a:solidFill>
              </a:rPr>
              <a:t>Gas</a:t>
            </a:r>
            <a:r>
              <a:rPr lang="fi-FI" sz="1600" dirty="0">
                <a:solidFill>
                  <a:srgbClr val="FF0000"/>
                </a:solidFill>
              </a:rPr>
              <a:t> </a:t>
            </a:r>
            <a:r>
              <a:rPr lang="fi-FI" sz="1600" dirty="0" err="1"/>
              <a:t>Welding</a:t>
            </a:r>
            <a:r>
              <a:rPr lang="fi-FI" sz="1600" dirty="0"/>
              <a:t>. Siinä käytetään ”aktiivista ja reagoivaa” seoskaasua.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4573670" y="119675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MIG- ja </a:t>
            </a:r>
            <a:r>
              <a:rPr lang="fi-FI" sz="1600" dirty="0" err="1"/>
              <a:t>MAG-hitsaus</a:t>
            </a:r>
            <a:r>
              <a:rPr lang="fi-FI" sz="1600" dirty="0"/>
              <a:t> ovat </a:t>
            </a:r>
            <a:r>
              <a:rPr lang="fi-FI" sz="1600" dirty="0">
                <a:solidFill>
                  <a:srgbClr val="0070C0"/>
                </a:solidFill>
              </a:rPr>
              <a:t>kaasu</a:t>
            </a:r>
            <a:r>
              <a:rPr lang="fi-FI" sz="1600" dirty="0">
                <a:solidFill>
                  <a:srgbClr val="FF0000"/>
                </a:solidFill>
              </a:rPr>
              <a:t>kaari</a:t>
            </a:r>
            <a:r>
              <a:rPr lang="fi-FI" sz="1600" dirty="0">
                <a:solidFill>
                  <a:schemeClr val="accent3">
                    <a:lumMod val="50000"/>
                  </a:schemeClr>
                </a:solidFill>
              </a:rPr>
              <a:t>hitsaus</a:t>
            </a:r>
            <a:r>
              <a:rPr lang="fi-FI" sz="1600" dirty="0"/>
              <a:t>menetelmiä.  </a:t>
            </a:r>
          </a:p>
        </p:txBody>
      </p:sp>
      <p:sp>
        <p:nvSpPr>
          <p:cNvPr id="15" name="Kuvatekstiellipsi 14"/>
          <p:cNvSpPr/>
          <p:nvPr/>
        </p:nvSpPr>
        <p:spPr>
          <a:xfrm>
            <a:off x="5486328" y="2348880"/>
            <a:ext cx="2232248" cy="984666"/>
          </a:xfrm>
          <a:prstGeom prst="wedgeEllipseCallout">
            <a:avLst>
              <a:gd name="adj1" fmla="val -24578"/>
              <a:gd name="adj2" fmla="val -1106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Lämpö-</a:t>
            </a:r>
          </a:p>
          <a:p>
            <a:pPr algn="ctr"/>
            <a:r>
              <a:rPr lang="fi-FI" sz="1600" dirty="0"/>
              <a:t>energia saadaan valokaaresta</a:t>
            </a:r>
          </a:p>
        </p:txBody>
      </p:sp>
      <p:sp>
        <p:nvSpPr>
          <p:cNvPr id="16" name="Kuvatekstiellipsi 15"/>
          <p:cNvSpPr/>
          <p:nvPr/>
        </p:nvSpPr>
        <p:spPr>
          <a:xfrm>
            <a:off x="6857820" y="1868270"/>
            <a:ext cx="1728192" cy="864096"/>
          </a:xfrm>
          <a:prstGeom prst="wedgeEllipseCallout">
            <a:avLst>
              <a:gd name="adj1" fmla="val -65191"/>
              <a:gd name="adj2" fmla="val -6134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Kappaleiden liitoskohta sulaa</a:t>
            </a:r>
          </a:p>
        </p:txBody>
      </p:sp>
      <p:sp>
        <p:nvSpPr>
          <p:cNvPr id="14" name="Kuvatekstiellipsi 13"/>
          <p:cNvSpPr/>
          <p:nvPr/>
        </p:nvSpPr>
        <p:spPr>
          <a:xfrm>
            <a:off x="4305744" y="1952001"/>
            <a:ext cx="1728192" cy="864096"/>
          </a:xfrm>
          <a:prstGeom prst="wedgeEllipseCallout">
            <a:avLst>
              <a:gd name="adj1" fmla="val 23672"/>
              <a:gd name="adj2" fmla="val -7491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Käytetään suojakaasua</a:t>
            </a:r>
          </a:p>
        </p:txBody>
      </p:sp>
      <p:sp>
        <p:nvSpPr>
          <p:cNvPr id="17" name="Tekstikehys 16"/>
          <p:cNvSpPr txBox="1"/>
          <p:nvPr/>
        </p:nvSpPr>
        <p:spPr>
          <a:xfrm>
            <a:off x="4139952" y="350100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MIG- ja </a:t>
            </a:r>
            <a:r>
              <a:rPr lang="fi-FI" sz="1600" dirty="0" err="1"/>
              <a:t>MAG-hitsaus</a:t>
            </a:r>
            <a:r>
              <a:rPr lang="fi-FI" sz="1600" dirty="0"/>
              <a:t> ovat menetelmänä samanlaisia. Niissä käytetään kuitenkin erilaista suojakaasua.  </a:t>
            </a:r>
          </a:p>
        </p:txBody>
      </p:sp>
      <p:sp>
        <p:nvSpPr>
          <p:cNvPr id="18" name="Kuvatekstiellipsi 17"/>
          <p:cNvSpPr/>
          <p:nvPr/>
        </p:nvSpPr>
        <p:spPr>
          <a:xfrm>
            <a:off x="3347864" y="4365104"/>
            <a:ext cx="1728192" cy="864096"/>
          </a:xfrm>
          <a:prstGeom prst="wedgeEllipseCallout">
            <a:avLst>
              <a:gd name="adj1" fmla="val 44701"/>
              <a:gd name="adj2" fmla="val -4777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Alumiinin hitsaus</a:t>
            </a:r>
          </a:p>
        </p:txBody>
      </p:sp>
      <p:sp>
        <p:nvSpPr>
          <p:cNvPr id="19" name="Kuvatekstiellipsi 18"/>
          <p:cNvSpPr/>
          <p:nvPr/>
        </p:nvSpPr>
        <p:spPr>
          <a:xfrm>
            <a:off x="3347864" y="5554071"/>
            <a:ext cx="1728192" cy="864096"/>
          </a:xfrm>
          <a:prstGeom prst="wedgeEllipseCallout">
            <a:avLst>
              <a:gd name="adj1" fmla="val 46058"/>
              <a:gd name="adj2" fmla="val -40996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Teräksen</a:t>
            </a:r>
          </a:p>
          <a:p>
            <a:pPr algn="ctr"/>
            <a:r>
              <a:rPr lang="fi-FI" sz="1600" dirty="0"/>
              <a:t>hitsaus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 animBg="1"/>
      <p:bldP spid="16" grpId="0" animBg="1"/>
      <p:bldP spid="14" grpId="0" animBg="1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Win_ma 057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00538" y="887437"/>
            <a:ext cx="4159694" cy="5565899"/>
          </a:xfrm>
          <a:prstGeom prst="rect">
            <a:avLst/>
          </a:prstGeom>
        </p:spPr>
      </p:pic>
      <p:sp>
        <p:nvSpPr>
          <p:cNvPr id="4" name="Tekstikehys 3"/>
          <p:cNvSpPr txBox="1"/>
          <p:nvPr/>
        </p:nvSpPr>
        <p:spPr>
          <a:xfrm>
            <a:off x="395536" y="551723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Suojakaasu pullosta tai kaasuverkosta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2771800" y="1268760"/>
            <a:ext cx="165618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Hitsausvirtalähde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144016" y="764704"/>
            <a:ext cx="226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Lisäainelankakela ja langansyöttölaite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6660232" y="1340768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Monitoimijohto, </a:t>
            </a:r>
            <a:r>
              <a:rPr lang="fi-FI" sz="1600" dirty="0" err="1"/>
              <a:t>jon-</a:t>
            </a:r>
            <a:endParaRPr lang="fi-FI" sz="1600" dirty="0"/>
          </a:p>
          <a:p>
            <a:r>
              <a:rPr lang="fi-FI" sz="1600" dirty="0"/>
              <a:t>ka sisällä ovat: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i-FI" sz="1600" dirty="0"/>
              <a:t> ohjauskaapeli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i-FI" sz="1600" dirty="0"/>
              <a:t> langanjohdin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i-FI" sz="1600" dirty="0"/>
              <a:t> suojakaasuletku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i-FI" sz="1600" dirty="0"/>
              <a:t> hitsausvirtakaapeli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6588224" y="350100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Hitsauspistooli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2699792" y="4149080"/>
            <a:ext cx="21602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Maadoituskaapeli ja maadoituspuristin</a:t>
            </a:r>
          </a:p>
        </p:txBody>
      </p:sp>
      <p:pic>
        <p:nvPicPr>
          <p:cNvPr id="11" name="Kuva 10" descr="Win_ma 0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0676" y="1340768"/>
            <a:ext cx="2267744" cy="1700808"/>
          </a:xfrm>
          <a:prstGeom prst="rect">
            <a:avLst/>
          </a:prstGeom>
        </p:spPr>
      </p:pic>
      <p:sp>
        <p:nvSpPr>
          <p:cNvPr id="12" name="Tekstikehys 11"/>
          <p:cNvSpPr txBox="1"/>
          <p:nvPr/>
        </p:nvSpPr>
        <p:spPr>
          <a:xfrm>
            <a:off x="2699792" y="39537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MIG/MAG -HITSAUSLAITTEISTO</a:t>
            </a:r>
          </a:p>
        </p:txBody>
      </p:sp>
      <p:cxnSp>
        <p:nvCxnSpPr>
          <p:cNvPr id="14" name="Suora nuoliyhdysviiva 13"/>
          <p:cNvCxnSpPr/>
          <p:nvPr/>
        </p:nvCxnSpPr>
        <p:spPr>
          <a:xfrm flipH="1" flipV="1">
            <a:off x="2915816" y="2492896"/>
            <a:ext cx="576064" cy="165618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/>
          <p:cNvCxnSpPr/>
          <p:nvPr/>
        </p:nvCxnSpPr>
        <p:spPr>
          <a:xfrm>
            <a:off x="2351475" y="2060848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ikehys 22"/>
          <p:cNvSpPr txBox="1"/>
          <p:nvPr/>
        </p:nvSpPr>
        <p:spPr>
          <a:xfrm>
            <a:off x="6804248" y="4941168"/>
            <a:ext cx="201622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Katso video pienestä </a:t>
            </a:r>
            <a:r>
              <a:rPr lang="fi-FI" sz="1600" dirty="0" err="1">
                <a:hlinkClick r:id="rId4"/>
              </a:rPr>
              <a:t>MIG/MAG</a:t>
            </a:r>
            <a:r>
              <a:rPr lang="fi-FI" sz="1600" dirty="0" err="1"/>
              <a:t>-hitsaus-laitteistosta</a:t>
            </a:r>
            <a:endParaRPr lang="fi-FI" sz="1600" dirty="0"/>
          </a:p>
        </p:txBody>
      </p:sp>
      <p:cxnSp>
        <p:nvCxnSpPr>
          <p:cNvPr id="24" name="Suora nuoliyhdysviiva 23"/>
          <p:cNvCxnSpPr/>
          <p:nvPr/>
        </p:nvCxnSpPr>
        <p:spPr>
          <a:xfrm flipH="1" flipV="1">
            <a:off x="3923928" y="2636912"/>
            <a:ext cx="3024336" cy="1008112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 flipH="1">
            <a:off x="4644008" y="1628800"/>
            <a:ext cx="1944216" cy="864096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Kuva 30" descr="Mison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0950" y="3402214"/>
            <a:ext cx="2250250" cy="20002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/>
      <p:bldP spid="9" grpId="0"/>
      <p:bldP spid="10" grpId="0" animBg="1"/>
      <p:bldP spid="1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MIG_hitsauslaitteist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7921" y="1412776"/>
            <a:ext cx="7976527" cy="4608512"/>
          </a:xfrm>
          <a:prstGeom prst="rect">
            <a:avLst/>
          </a:prstGeom>
        </p:spPr>
      </p:pic>
      <p:sp>
        <p:nvSpPr>
          <p:cNvPr id="4" name="Tekstikehys 3"/>
          <p:cNvSpPr txBox="1"/>
          <p:nvPr/>
        </p:nvSpPr>
        <p:spPr>
          <a:xfrm>
            <a:off x="1619672" y="6237312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Kuva on lainattu </a:t>
            </a:r>
            <a:r>
              <a:rPr lang="fi-FI" sz="1200" dirty="0" err="1"/>
              <a:t>AGA:n</a:t>
            </a:r>
            <a:r>
              <a:rPr lang="fi-FI" sz="1200" dirty="0"/>
              <a:t> kirjasesta Käytännön ohjeita </a:t>
            </a:r>
            <a:r>
              <a:rPr lang="fi-FI" sz="1200" dirty="0" err="1"/>
              <a:t>MIG/MAG-hitsaukseen</a:t>
            </a:r>
            <a:r>
              <a:rPr lang="fi-FI" sz="1200" dirty="0"/>
              <a:t> (2008)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787673" y="22909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1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2573805" y="21328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2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2960313" y="22611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3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3395697" y="22189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4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3912153" y="22752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5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4588361" y="22611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6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5192561" y="22470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7</a:t>
            </a:r>
          </a:p>
        </p:txBody>
      </p:sp>
      <p:sp>
        <p:nvSpPr>
          <p:cNvPr id="12" name="Tekstikehys 11"/>
          <p:cNvSpPr txBox="1"/>
          <p:nvPr/>
        </p:nvSpPr>
        <p:spPr>
          <a:xfrm>
            <a:off x="5696617" y="22487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8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6258613" y="22487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9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6818941" y="224373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10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3190405" y="57473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11</a:t>
            </a:r>
          </a:p>
        </p:txBody>
      </p:sp>
      <p:sp>
        <p:nvSpPr>
          <p:cNvPr id="16" name="Tekstikehys 15"/>
          <p:cNvSpPr txBox="1"/>
          <p:nvPr/>
        </p:nvSpPr>
        <p:spPr>
          <a:xfrm>
            <a:off x="4906197" y="57506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12</a:t>
            </a:r>
          </a:p>
        </p:txBody>
      </p:sp>
      <p:sp>
        <p:nvSpPr>
          <p:cNvPr id="17" name="Tekstikehys 16"/>
          <p:cNvSpPr txBox="1"/>
          <p:nvPr/>
        </p:nvSpPr>
        <p:spPr>
          <a:xfrm>
            <a:off x="671793" y="36748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13</a:t>
            </a:r>
          </a:p>
        </p:txBody>
      </p:sp>
      <p:sp>
        <p:nvSpPr>
          <p:cNvPr id="18" name="Tekstikehys 17"/>
          <p:cNvSpPr txBox="1"/>
          <p:nvPr/>
        </p:nvSpPr>
        <p:spPr>
          <a:xfrm>
            <a:off x="827584" y="836712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1</a:t>
            </a:r>
            <a:r>
              <a:rPr lang="fi-FI" dirty="0"/>
              <a:t> = </a:t>
            </a:r>
            <a:r>
              <a:rPr lang="fi-FI" sz="1600" dirty="0"/>
              <a:t>Suojakaasupullo. Pullossa on </a:t>
            </a:r>
            <a:r>
              <a:rPr lang="fi-FI" sz="1600" dirty="0" err="1"/>
              <a:t>MIG-hitsauksessa</a:t>
            </a:r>
            <a:r>
              <a:rPr lang="fi-FI" sz="1600" dirty="0"/>
              <a:t> argonia, </a:t>
            </a:r>
            <a:r>
              <a:rPr lang="fi-FI" sz="1600" dirty="0" err="1"/>
              <a:t>MAG-hitsauksessa</a:t>
            </a:r>
            <a:r>
              <a:rPr lang="fi-FI" sz="1600" dirty="0"/>
              <a:t> argonia +</a:t>
            </a:r>
          </a:p>
          <a:p>
            <a:r>
              <a:rPr lang="fi-FI" sz="1600" dirty="0"/>
              <a:t>       hiilidioksidia siis seoskaasua.</a:t>
            </a:r>
          </a:p>
        </p:txBody>
      </p:sp>
      <p:sp>
        <p:nvSpPr>
          <p:cNvPr id="19" name="Tekstikehys 18"/>
          <p:cNvSpPr txBox="1"/>
          <p:nvPr/>
        </p:nvSpPr>
        <p:spPr>
          <a:xfrm>
            <a:off x="827584" y="83838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2</a:t>
            </a:r>
            <a:r>
              <a:rPr lang="fi-FI" dirty="0"/>
              <a:t> = </a:t>
            </a:r>
            <a:r>
              <a:rPr lang="fi-FI" sz="1600" dirty="0"/>
              <a:t>Kaasun virtausmittari. Kaasun virtaus on 10 – 20 litraa minuutissa.</a:t>
            </a:r>
          </a:p>
        </p:txBody>
      </p:sp>
      <p:sp>
        <p:nvSpPr>
          <p:cNvPr id="20" name="Tekstikehys 19"/>
          <p:cNvSpPr txBox="1"/>
          <p:nvPr/>
        </p:nvSpPr>
        <p:spPr>
          <a:xfrm>
            <a:off x="827584" y="837759"/>
            <a:ext cx="79208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3</a:t>
            </a:r>
            <a:r>
              <a:rPr lang="fi-FI" dirty="0"/>
              <a:t> = </a:t>
            </a:r>
            <a:r>
              <a:rPr lang="fi-FI" sz="1600" dirty="0"/>
              <a:t>Suojakaasun magneettiventtiili. Se menee kiinni, kun hitsauspistoolin kytkin vapautetaan ja aukeaa, kun kytkintä painetaan.</a:t>
            </a:r>
          </a:p>
        </p:txBody>
      </p:sp>
      <p:sp>
        <p:nvSpPr>
          <p:cNvPr id="21" name="Tekstikehys 20"/>
          <p:cNvSpPr txBox="1"/>
          <p:nvPr/>
        </p:nvSpPr>
        <p:spPr>
          <a:xfrm>
            <a:off x="827584" y="83815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4</a:t>
            </a:r>
            <a:r>
              <a:rPr lang="fi-FI" dirty="0"/>
              <a:t> = </a:t>
            </a:r>
            <a:r>
              <a:rPr lang="fi-FI" sz="1600" dirty="0"/>
              <a:t>Lisäainelankakela. Usein lisäainelanka on päällystetty </a:t>
            </a:r>
            <a:r>
              <a:rPr lang="fi-FI" sz="1600" dirty="0" err="1"/>
              <a:t>sähköäjohtavalla</a:t>
            </a:r>
            <a:r>
              <a:rPr lang="fi-FI" sz="1600" dirty="0"/>
              <a:t> kuparilla.</a:t>
            </a:r>
          </a:p>
        </p:txBody>
      </p:sp>
      <p:sp>
        <p:nvSpPr>
          <p:cNvPr id="22" name="Tekstikehys 21"/>
          <p:cNvSpPr txBox="1"/>
          <p:nvPr/>
        </p:nvSpPr>
        <p:spPr>
          <a:xfrm>
            <a:off x="827584" y="839427"/>
            <a:ext cx="79208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5</a:t>
            </a:r>
            <a:r>
              <a:rPr lang="fi-FI" dirty="0"/>
              <a:t> = </a:t>
            </a:r>
            <a:r>
              <a:rPr lang="fi-FI" sz="1600" dirty="0"/>
              <a:t>Langansyöttölaite. Se työntää lisäainelankaa monitoimijohdon sisässä olevaan langanjohtimeen ja sitä kautta hitsauspistooliin.</a:t>
            </a:r>
          </a:p>
        </p:txBody>
      </p:sp>
      <p:sp>
        <p:nvSpPr>
          <p:cNvPr id="23" name="Tekstikehys 22"/>
          <p:cNvSpPr txBox="1"/>
          <p:nvPr/>
        </p:nvSpPr>
        <p:spPr>
          <a:xfrm>
            <a:off x="827584" y="841095"/>
            <a:ext cx="79208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6</a:t>
            </a:r>
            <a:r>
              <a:rPr lang="fi-FI" dirty="0"/>
              <a:t> = </a:t>
            </a:r>
            <a:r>
              <a:rPr lang="fi-FI" sz="1600" dirty="0"/>
              <a:t>Ohjauskaapeli. Se välittää tiedot hitsauspistoolilta langansyöttölaitteelle, suojakaasun magneettiventtiilille ja hitsausvirtalähteelle.</a:t>
            </a:r>
          </a:p>
        </p:txBody>
      </p:sp>
      <p:sp>
        <p:nvSpPr>
          <p:cNvPr id="24" name="Tekstikehys 23"/>
          <p:cNvSpPr txBox="1"/>
          <p:nvPr/>
        </p:nvSpPr>
        <p:spPr>
          <a:xfrm>
            <a:off x="827584" y="83982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7</a:t>
            </a:r>
            <a:r>
              <a:rPr lang="fi-FI" dirty="0"/>
              <a:t> = </a:t>
            </a:r>
            <a:r>
              <a:rPr lang="fi-FI" sz="1600" dirty="0"/>
              <a:t>Langanjohdin. Sen sisällä kulkee lisäainelanka.</a:t>
            </a:r>
          </a:p>
        </p:txBody>
      </p:sp>
      <p:sp>
        <p:nvSpPr>
          <p:cNvPr id="25" name="Tekstikehys 24"/>
          <p:cNvSpPr txBox="1"/>
          <p:nvPr/>
        </p:nvSpPr>
        <p:spPr>
          <a:xfrm>
            <a:off x="827584" y="83982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9</a:t>
            </a:r>
            <a:r>
              <a:rPr lang="fi-FI" dirty="0"/>
              <a:t> = </a:t>
            </a:r>
            <a:r>
              <a:rPr lang="fi-FI" sz="1600" dirty="0"/>
              <a:t>Hitsausvirtakaapeli. Se on monitoimikaapelin sisällä.  Kaapelissa kulkee hitsausvirta.</a:t>
            </a:r>
          </a:p>
        </p:txBody>
      </p:sp>
      <p:sp>
        <p:nvSpPr>
          <p:cNvPr id="26" name="Tekstikehys 25"/>
          <p:cNvSpPr txBox="1"/>
          <p:nvPr/>
        </p:nvSpPr>
        <p:spPr>
          <a:xfrm>
            <a:off x="827584" y="84148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8</a:t>
            </a:r>
            <a:r>
              <a:rPr lang="fi-FI" dirty="0"/>
              <a:t> = </a:t>
            </a:r>
            <a:r>
              <a:rPr lang="fi-FI" sz="1600" dirty="0"/>
              <a:t>Suojakaasuletku. Se on monitoimijohdon sisällä ja sen sisällä kulkee suojakaasu.</a:t>
            </a:r>
          </a:p>
        </p:txBody>
      </p:sp>
      <p:sp>
        <p:nvSpPr>
          <p:cNvPr id="27" name="Tekstikehys 26"/>
          <p:cNvSpPr txBox="1"/>
          <p:nvPr/>
        </p:nvSpPr>
        <p:spPr>
          <a:xfrm>
            <a:off x="713372" y="839427"/>
            <a:ext cx="79208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10</a:t>
            </a:r>
            <a:r>
              <a:rPr lang="fi-FI" dirty="0"/>
              <a:t> = </a:t>
            </a:r>
            <a:r>
              <a:rPr lang="fi-FI" sz="1600" dirty="0"/>
              <a:t>Hitsauspistooli. Siitä hitsaaja ”kytkee” hitsauksen päälle ja pois. Sitä hitsaaja kuljettaa hitsatessaan.</a:t>
            </a:r>
          </a:p>
        </p:txBody>
      </p:sp>
      <p:sp>
        <p:nvSpPr>
          <p:cNvPr id="28" name="Tekstikehys 27"/>
          <p:cNvSpPr txBox="1"/>
          <p:nvPr/>
        </p:nvSpPr>
        <p:spPr>
          <a:xfrm>
            <a:off x="727440" y="841095"/>
            <a:ext cx="79208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12</a:t>
            </a:r>
            <a:r>
              <a:rPr lang="fi-FI" dirty="0"/>
              <a:t> = </a:t>
            </a:r>
            <a:r>
              <a:rPr lang="fi-FI" sz="1600" dirty="0"/>
              <a:t>Maadoituskaapeli. Se kytketään virtalähteen – napaan ja kiinnitetään kappaleeseen maadoituspuristimella. Siinä kulkee hitsausvirran suuruinen virta. </a:t>
            </a:r>
          </a:p>
        </p:txBody>
      </p:sp>
      <p:sp>
        <p:nvSpPr>
          <p:cNvPr id="29" name="Tekstikehys 28"/>
          <p:cNvSpPr txBox="1"/>
          <p:nvPr/>
        </p:nvSpPr>
        <p:spPr>
          <a:xfrm>
            <a:off x="713372" y="841095"/>
            <a:ext cx="79208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11</a:t>
            </a:r>
            <a:r>
              <a:rPr lang="fi-FI" dirty="0"/>
              <a:t> = </a:t>
            </a:r>
            <a:r>
              <a:rPr lang="fi-FI" sz="1600" dirty="0"/>
              <a:t>Hitsausvirtalähde. Se antaa tasavirtaa. Se pitää jännitteen asetetussa arvossa. Langan syöttönopeudella säädellään hitsausvirran suuruutta. </a:t>
            </a:r>
          </a:p>
        </p:txBody>
      </p:sp>
      <p:sp>
        <p:nvSpPr>
          <p:cNvPr id="30" name="Tekstikehys 29"/>
          <p:cNvSpPr txBox="1"/>
          <p:nvPr/>
        </p:nvSpPr>
        <p:spPr>
          <a:xfrm>
            <a:off x="727440" y="84148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13</a:t>
            </a:r>
            <a:r>
              <a:rPr lang="fi-FI" dirty="0"/>
              <a:t> = </a:t>
            </a:r>
            <a:r>
              <a:rPr lang="fi-FI" sz="1600" dirty="0"/>
              <a:t>Verkkoliitäntä. Tavallisesti hitsausvirtalähde käyttää ”voimavirtaa” (~ 400 V).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Win_ma 057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00538" y="887437"/>
            <a:ext cx="4159694" cy="5565899"/>
          </a:xfrm>
          <a:prstGeom prst="rect">
            <a:avLst/>
          </a:prstGeom>
        </p:spPr>
      </p:pic>
      <p:sp>
        <p:nvSpPr>
          <p:cNvPr id="9" name="Tekstikehys 8"/>
          <p:cNvSpPr txBox="1"/>
          <p:nvPr/>
        </p:nvSpPr>
        <p:spPr>
          <a:xfrm>
            <a:off x="6635116" y="3852337"/>
            <a:ext cx="211167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Hitsaukseen sopivat turvakengät</a:t>
            </a:r>
          </a:p>
        </p:txBody>
      </p:sp>
      <p:sp>
        <p:nvSpPr>
          <p:cNvPr id="12" name="Tekstikehys 11"/>
          <p:cNvSpPr txBox="1"/>
          <p:nvPr/>
        </p:nvSpPr>
        <p:spPr>
          <a:xfrm>
            <a:off x="2123728" y="33265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MIG/MAG –HITSARIN TYÖTURVALLISUUS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6635116" y="2996952"/>
            <a:ext cx="211334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Hitsaukseen sopiva haalari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6660232" y="836712"/>
            <a:ext cx="211167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Hiuksia ja päälakea suojaava lakki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6635116" y="2196153"/>
            <a:ext cx="210162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Hitsaukseen sopivat suojakäsineet</a:t>
            </a:r>
          </a:p>
        </p:txBody>
      </p:sp>
      <p:sp>
        <p:nvSpPr>
          <p:cNvPr id="16" name="Tekstikehys 15"/>
          <p:cNvSpPr txBox="1"/>
          <p:nvPr/>
        </p:nvSpPr>
        <p:spPr>
          <a:xfrm>
            <a:off x="343634" y="1052736"/>
            <a:ext cx="187220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Hitsauskypärä, jossa oikean tummuus-asteen hitsauslasi</a:t>
            </a:r>
          </a:p>
        </p:txBody>
      </p:sp>
      <p:pic>
        <p:nvPicPr>
          <p:cNvPr id="18" name="Kuva 17" descr="Win_ma 061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72045" y="940714"/>
            <a:ext cx="4104456" cy="5440613"/>
          </a:xfrm>
          <a:prstGeom prst="rect">
            <a:avLst/>
          </a:prstGeom>
        </p:spPr>
      </p:pic>
      <p:pic>
        <p:nvPicPr>
          <p:cNvPr id="19" name="Kuva 18" descr="Raitisilmapuhalli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623283" y="2094347"/>
            <a:ext cx="1246434" cy="3384376"/>
          </a:xfrm>
          <a:prstGeom prst="rect">
            <a:avLst/>
          </a:prstGeom>
        </p:spPr>
      </p:pic>
      <p:pic>
        <p:nvPicPr>
          <p:cNvPr id="20" name="Kuva 19" descr="Saapas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76256" y="4509120"/>
            <a:ext cx="1296144" cy="1740305"/>
          </a:xfrm>
          <a:prstGeom prst="rect">
            <a:avLst/>
          </a:prstGeom>
        </p:spPr>
      </p:pic>
      <p:sp>
        <p:nvSpPr>
          <p:cNvPr id="21" name="Tekstikehys 20"/>
          <p:cNvSpPr txBox="1"/>
          <p:nvPr/>
        </p:nvSpPr>
        <p:spPr>
          <a:xfrm>
            <a:off x="343634" y="5445224"/>
            <a:ext cx="187220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Hitsaushuurujen kohdepoisto tai raitisilmapuhallin</a:t>
            </a:r>
          </a:p>
        </p:txBody>
      </p:sp>
      <p:cxnSp>
        <p:nvCxnSpPr>
          <p:cNvPr id="22" name="Suora nuoliyhdysviiva 21"/>
          <p:cNvCxnSpPr>
            <a:stCxn id="14" idx="1"/>
          </p:cNvCxnSpPr>
          <p:nvPr/>
        </p:nvCxnSpPr>
        <p:spPr>
          <a:xfrm flipH="1">
            <a:off x="5076056" y="1129100"/>
            <a:ext cx="1584176" cy="35568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/>
          <p:cNvCxnSpPr/>
          <p:nvPr/>
        </p:nvCxnSpPr>
        <p:spPr>
          <a:xfrm flipH="1">
            <a:off x="4644008" y="2497252"/>
            <a:ext cx="1991108" cy="35568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 flipH="1">
            <a:off x="5580112" y="3289340"/>
            <a:ext cx="1055004" cy="211668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/>
          <p:cNvCxnSpPr/>
          <p:nvPr/>
        </p:nvCxnSpPr>
        <p:spPr>
          <a:xfrm flipH="1">
            <a:off x="5076056" y="4153436"/>
            <a:ext cx="1559060" cy="179584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nuoliyhdysviiva 30"/>
          <p:cNvCxnSpPr>
            <a:stCxn id="16" idx="3"/>
          </p:cNvCxnSpPr>
          <p:nvPr/>
        </p:nvCxnSpPr>
        <p:spPr>
          <a:xfrm>
            <a:off x="2215842" y="1468235"/>
            <a:ext cx="1924110" cy="376589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ikehys 25"/>
          <p:cNvSpPr txBox="1"/>
          <p:nvPr/>
        </p:nvSpPr>
        <p:spPr>
          <a:xfrm>
            <a:off x="6660232" y="1578278"/>
            <a:ext cx="2111678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Kuulosuojaimet</a:t>
            </a:r>
          </a:p>
        </p:txBody>
      </p:sp>
      <p:cxnSp>
        <p:nvCxnSpPr>
          <p:cNvPr id="28" name="Suora nuoliyhdysviiva 27"/>
          <p:cNvCxnSpPr>
            <a:stCxn id="26" idx="1"/>
          </p:cNvCxnSpPr>
          <p:nvPr/>
        </p:nvCxnSpPr>
        <p:spPr>
          <a:xfrm flipH="1">
            <a:off x="5292080" y="1747555"/>
            <a:ext cx="1368152" cy="25261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4" grpId="0" animBg="1"/>
      <p:bldP spid="15" grpId="0" animBg="1"/>
      <p:bldP spid="16" grpId="0" animBg="1"/>
      <p:bldP spid="21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Kuva 26" descr="Pien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52267" y="1052736"/>
            <a:ext cx="4624189" cy="2023763"/>
          </a:xfrm>
          <a:prstGeom prst="rect">
            <a:avLst/>
          </a:prstGeom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882650" y="2883471"/>
            <a:ext cx="307975" cy="10318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095" name="Picture 23" descr="hit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1412776"/>
            <a:ext cx="1857310" cy="1584176"/>
          </a:xfrm>
          <a:prstGeom prst="rect">
            <a:avLst/>
          </a:prstGeom>
          <a:noFill/>
        </p:spPr>
      </p:pic>
      <p:pic>
        <p:nvPicPr>
          <p:cNvPr id="3084" name="Picture 12" descr="hit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3429000"/>
            <a:ext cx="3163706" cy="25922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>
            <a:outerShdw blurRad="317500" sx="105000" sy="105000" algn="ctr" rotWithShape="0">
              <a:schemeClr val="accent6">
                <a:lumMod val="75000"/>
                <a:alpha val="40000"/>
              </a:schemeClr>
            </a:outerShdw>
          </a:effectLst>
        </p:spPr>
      </p:pic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275856" y="2763493"/>
            <a:ext cx="1695450" cy="66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a3       300</a:t>
            </a: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a3       300</a:t>
            </a: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3836106" y="2813311"/>
            <a:ext cx="228600" cy="228391"/>
          </a:xfrm>
          <a:prstGeom prst="rtTriangl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600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>
            <a:off x="3493206" y="3041703"/>
            <a:ext cx="1143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600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>
            <a:off x="3493206" y="3079768"/>
            <a:ext cx="11430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600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 flipV="1">
            <a:off x="3836106" y="3098801"/>
            <a:ext cx="228600" cy="228391"/>
          </a:xfrm>
          <a:prstGeom prst="rtTriangl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600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4631761" y="2276872"/>
            <a:ext cx="588311" cy="76229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600"/>
          </a:p>
        </p:txBody>
      </p:sp>
      <p:sp>
        <p:nvSpPr>
          <p:cNvPr id="42" name="Tekstikehys 41"/>
          <p:cNvSpPr txBox="1"/>
          <p:nvPr/>
        </p:nvSpPr>
        <p:spPr>
          <a:xfrm>
            <a:off x="2123728" y="33265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 –HITSAUS OHJEEN MUKAAN</a:t>
            </a:r>
          </a:p>
        </p:txBody>
      </p:sp>
      <p:sp>
        <p:nvSpPr>
          <p:cNvPr id="26" name="Tekstikehys 25"/>
          <p:cNvSpPr txBox="1"/>
          <p:nvPr/>
        </p:nvSpPr>
        <p:spPr>
          <a:xfrm>
            <a:off x="657119" y="801294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A)</a:t>
            </a:r>
            <a:r>
              <a:rPr lang="fi-FI" sz="1600" b="1" dirty="0"/>
              <a:t> Liitoksen poikkileikkaus ja hitsausmerkki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815940" y="1458658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 rot="2567566">
            <a:off x="1188563" y="2050282"/>
            <a:ext cx="3429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endParaRPr kumimoji="0" 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8" name="Tekstikehys 27"/>
          <p:cNvSpPr txBox="1"/>
          <p:nvPr/>
        </p:nvSpPr>
        <p:spPr>
          <a:xfrm>
            <a:off x="657119" y="3501008"/>
            <a:ext cx="362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B)</a:t>
            </a:r>
            <a:r>
              <a:rPr lang="fi-FI" sz="1600" b="1" dirty="0"/>
              <a:t> Hitsattava aine</a:t>
            </a:r>
          </a:p>
          <a:p>
            <a:pPr lvl="1">
              <a:buFont typeface="Arial" pitchFamily="34" charset="0"/>
              <a:buChar char="•"/>
            </a:pPr>
            <a:r>
              <a:rPr lang="fi-FI" sz="1600" dirty="0"/>
              <a:t> kylmävalssattu rakenneteräs  </a:t>
            </a:r>
          </a:p>
          <a:p>
            <a:pPr lvl="1">
              <a:buFont typeface="Arial" pitchFamily="34" charset="0"/>
              <a:buChar char="•"/>
            </a:pPr>
            <a:r>
              <a:rPr lang="fi-FI" sz="1600" dirty="0"/>
              <a:t> ainevahvuus s = 3 </a:t>
            </a:r>
          </a:p>
        </p:txBody>
      </p:sp>
      <p:sp>
        <p:nvSpPr>
          <p:cNvPr id="29" name="Tekstikehys 28"/>
          <p:cNvSpPr txBox="1"/>
          <p:nvPr/>
        </p:nvSpPr>
        <p:spPr>
          <a:xfrm>
            <a:off x="657119" y="465313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C)</a:t>
            </a:r>
            <a:r>
              <a:rPr lang="fi-FI" sz="1600" b="1" dirty="0"/>
              <a:t> Hitsauslisäaine</a:t>
            </a:r>
          </a:p>
          <a:p>
            <a:pPr lvl="1">
              <a:buFont typeface="Arial" pitchFamily="34" charset="0"/>
              <a:buChar char="•"/>
            </a:pPr>
            <a:r>
              <a:rPr lang="fi-FI" sz="1600" dirty="0"/>
              <a:t> OK </a:t>
            </a:r>
            <a:r>
              <a:rPr lang="fi-FI" sz="1600" dirty="0" err="1"/>
              <a:t>Autrod</a:t>
            </a:r>
            <a:r>
              <a:rPr lang="fi-FI" sz="1600" dirty="0"/>
              <a:t> 12.51 </a:t>
            </a:r>
          </a:p>
          <a:p>
            <a:pPr lvl="1">
              <a:buFont typeface="Arial" pitchFamily="34" charset="0"/>
              <a:buChar char="•"/>
            </a:pPr>
            <a:r>
              <a:rPr lang="fi-FI" sz="1600" dirty="0"/>
              <a:t> langan paksuus 1,0 mm</a:t>
            </a:r>
          </a:p>
        </p:txBody>
      </p:sp>
      <p:sp>
        <p:nvSpPr>
          <p:cNvPr id="30" name="Tekstikehys 29"/>
          <p:cNvSpPr txBox="1"/>
          <p:nvPr/>
        </p:nvSpPr>
        <p:spPr>
          <a:xfrm>
            <a:off x="827584" y="573325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6">
                    <a:lumMod val="50000"/>
                  </a:schemeClr>
                </a:solidFill>
              </a:rPr>
              <a:t>Kuparoitu seostamaton yleislanka seostamattomien rakenneterästen hitsaukseen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V="1">
            <a:off x="4067944" y="5517231"/>
            <a:ext cx="1440160" cy="4022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91" grpId="0"/>
      <p:bldP spid="3090" grpId="0" animBg="1"/>
      <p:bldP spid="3089" grpId="0" animBg="1"/>
      <p:bldP spid="3088" grpId="0" animBg="1"/>
      <p:bldP spid="3087" grpId="0" animBg="1"/>
      <p:bldP spid="3086" grpId="0" animBg="1"/>
      <p:bldP spid="42" grpId="0"/>
      <p:bldP spid="26" grpId="0"/>
      <p:bldP spid="3094" grpId="0"/>
      <p:bldP spid="3093" grpId="0"/>
      <p:bldP spid="28" grpId="0"/>
      <p:bldP spid="29" grpId="0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882650" y="2811463"/>
            <a:ext cx="307975" cy="10318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083" name="Picture 11" descr="hit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82110" y="371845"/>
            <a:ext cx="922338" cy="227647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80" name="Picture 8" descr="hit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1624" y="457239"/>
            <a:ext cx="2321591" cy="2064290"/>
          </a:xfrm>
          <a:prstGeom prst="rect">
            <a:avLst/>
          </a:prstGeom>
          <a:noFill/>
          <a:effectLst>
            <a:outerShdw blurRad="330200" sx="105000" sy="105000" algn="ctr" rotWithShape="0">
              <a:schemeClr val="accent3">
                <a:lumMod val="75000"/>
                <a:alpha val="85000"/>
              </a:schemeClr>
            </a:outerShdw>
          </a:effectLst>
        </p:spPr>
      </p:pic>
      <p:pic>
        <p:nvPicPr>
          <p:cNvPr id="3077" name="Picture 5" descr="hit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7" y="2996952"/>
            <a:ext cx="3888432" cy="319878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43" name="Tekstikehys 42"/>
          <p:cNvSpPr txBox="1"/>
          <p:nvPr/>
        </p:nvSpPr>
        <p:spPr>
          <a:xfrm>
            <a:off x="611560" y="801294"/>
            <a:ext cx="3122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D)</a:t>
            </a:r>
            <a:r>
              <a:rPr lang="fi-FI" sz="1600" b="1" dirty="0"/>
              <a:t> Hitsauksen suojakaasu</a:t>
            </a:r>
          </a:p>
          <a:p>
            <a:pPr lvl="1">
              <a:buFont typeface="Arial" pitchFamily="34" charset="0"/>
              <a:buChar char="•"/>
            </a:pPr>
            <a:r>
              <a:rPr lang="fi-FI" sz="1600" dirty="0"/>
              <a:t> MISON 25 –seoskaasu</a:t>
            </a:r>
          </a:p>
          <a:p>
            <a:pPr lvl="1">
              <a:buFont typeface="Arial" pitchFamily="34" charset="0"/>
              <a:buChar char="•"/>
            </a:pPr>
            <a:r>
              <a:rPr lang="fi-FI" sz="1600" dirty="0"/>
              <a:t> suojakaasun virtaus </a:t>
            </a:r>
          </a:p>
          <a:p>
            <a:pPr lvl="1"/>
            <a:r>
              <a:rPr lang="fi-FI" sz="1600" dirty="0"/>
              <a:t>  15 l/min</a:t>
            </a:r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>
            <a:off x="4423767" y="1700484"/>
            <a:ext cx="216024" cy="14401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600"/>
          </a:p>
        </p:txBody>
      </p:sp>
      <p:sp>
        <p:nvSpPr>
          <p:cNvPr id="45" name="Tekstikehys 44"/>
          <p:cNvSpPr txBox="1"/>
          <p:nvPr/>
        </p:nvSpPr>
        <p:spPr>
          <a:xfrm>
            <a:off x="683568" y="191683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3">
                    <a:lumMod val="75000"/>
                  </a:schemeClr>
                </a:solidFill>
              </a:rPr>
              <a:t>Seostamattomille teräksille </a:t>
            </a:r>
            <a:r>
              <a:rPr lang="fi-FI" sz="1600" dirty="0" err="1">
                <a:solidFill>
                  <a:schemeClr val="accent3">
                    <a:lumMod val="75000"/>
                  </a:schemeClr>
                </a:solidFill>
              </a:rPr>
              <a:t>sopi-</a:t>
            </a:r>
            <a:endParaRPr lang="fi-FI" sz="16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i-FI" sz="1600" dirty="0" err="1">
                <a:solidFill>
                  <a:schemeClr val="accent3">
                    <a:lumMod val="75000"/>
                  </a:schemeClr>
                </a:solidFill>
              </a:rPr>
              <a:t>va</a:t>
            </a:r>
            <a:r>
              <a:rPr lang="fi-FI" sz="1600" dirty="0">
                <a:solidFill>
                  <a:schemeClr val="accent3">
                    <a:lumMod val="75000"/>
                  </a:schemeClr>
                </a:solidFill>
              </a:rPr>
              <a:t> seoskaasu. Se  sisältää </a:t>
            </a:r>
            <a:r>
              <a:rPr lang="fi-FI" sz="1600" dirty="0" err="1">
                <a:solidFill>
                  <a:schemeClr val="accent3">
                    <a:lumMod val="75000"/>
                  </a:schemeClr>
                </a:solidFill>
              </a:rPr>
              <a:t>hiilidi-oksidia</a:t>
            </a:r>
            <a:r>
              <a:rPr lang="fi-FI" sz="1600" dirty="0">
                <a:solidFill>
                  <a:schemeClr val="accent3">
                    <a:lumMod val="75000"/>
                  </a:schemeClr>
                </a:solidFill>
              </a:rPr>
              <a:t> 25 % ja loput argonia.</a:t>
            </a:r>
          </a:p>
        </p:txBody>
      </p:sp>
      <p:sp>
        <p:nvSpPr>
          <p:cNvPr id="47" name="Tekstikehys 46"/>
          <p:cNvSpPr txBox="1"/>
          <p:nvPr/>
        </p:nvSpPr>
        <p:spPr>
          <a:xfrm>
            <a:off x="6084168" y="620688"/>
            <a:ext cx="1512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3">
                    <a:lumMod val="75000"/>
                  </a:schemeClr>
                </a:solidFill>
              </a:rPr>
              <a:t>Kaasun virtaus säädetään </a:t>
            </a:r>
            <a:r>
              <a:rPr lang="fi-FI" sz="1600" dirty="0" err="1">
                <a:solidFill>
                  <a:schemeClr val="accent3">
                    <a:lumMod val="75000"/>
                  </a:schemeClr>
                </a:solidFill>
              </a:rPr>
              <a:t>vir-tausmittarista</a:t>
            </a:r>
            <a:r>
              <a:rPr lang="fi-FI" sz="1600" dirty="0">
                <a:solidFill>
                  <a:schemeClr val="accent3">
                    <a:lumMod val="75000"/>
                  </a:schemeClr>
                </a:solidFill>
              </a:rPr>
              <a:t>. Se mitataan </a:t>
            </a:r>
            <a:r>
              <a:rPr lang="fi-FI" sz="1600" dirty="0" err="1">
                <a:solidFill>
                  <a:schemeClr val="accent3">
                    <a:lumMod val="75000"/>
                  </a:schemeClr>
                </a:solidFill>
              </a:rPr>
              <a:t>hit-sauspistoolin</a:t>
            </a:r>
            <a:r>
              <a:rPr lang="fi-FI" sz="1600" dirty="0">
                <a:solidFill>
                  <a:schemeClr val="accent3">
                    <a:lumMod val="75000"/>
                  </a:schemeClr>
                </a:solidFill>
              </a:rPr>
              <a:t> kaasusuuttimen päästä.</a:t>
            </a:r>
          </a:p>
        </p:txBody>
      </p:sp>
      <p:sp>
        <p:nvSpPr>
          <p:cNvPr id="49" name="Tekstikehys 48"/>
          <p:cNvSpPr txBox="1"/>
          <p:nvPr/>
        </p:nvSpPr>
        <p:spPr>
          <a:xfrm>
            <a:off x="611560" y="2996952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</a:rPr>
              <a:t>E)</a:t>
            </a:r>
            <a:r>
              <a:rPr lang="fi-FI" sz="1600" b="1" dirty="0"/>
              <a:t> Hitsauksen arvot ja yksityiskohdat</a:t>
            </a:r>
          </a:p>
          <a:p>
            <a:pPr lvl="1">
              <a:buFont typeface="Arial" pitchFamily="34" charset="0"/>
              <a:buChar char="•"/>
            </a:pPr>
            <a:r>
              <a:rPr lang="fi-FI" sz="1600" dirty="0"/>
              <a:t> hitsausmenetelmä eli –prosessi</a:t>
            </a:r>
          </a:p>
          <a:p>
            <a:pPr lvl="1"/>
            <a:r>
              <a:rPr lang="fi-FI" sz="1600" dirty="0"/>
              <a:t>  MAG –kaasukaarihitsaus</a:t>
            </a:r>
          </a:p>
          <a:p>
            <a:pPr lvl="1">
              <a:buFont typeface="Arial" pitchFamily="34" charset="0"/>
              <a:buChar char="•"/>
            </a:pPr>
            <a:r>
              <a:rPr lang="fi-FI" sz="1600" dirty="0"/>
              <a:t> liitosmuoto pienahitsi</a:t>
            </a:r>
          </a:p>
          <a:p>
            <a:pPr lvl="1">
              <a:buFont typeface="Arial" pitchFamily="34" charset="0"/>
              <a:buChar char="•"/>
            </a:pPr>
            <a:r>
              <a:rPr lang="fi-FI" sz="1600" dirty="0"/>
              <a:t> alapienahitsi (standardimerkki PB)</a:t>
            </a:r>
          </a:p>
          <a:p>
            <a:pPr lvl="1">
              <a:buFont typeface="Arial" pitchFamily="34" charset="0"/>
              <a:buChar char="•"/>
            </a:pPr>
            <a:endParaRPr lang="fi-FI" sz="1600" dirty="0"/>
          </a:p>
          <a:p>
            <a:pPr lvl="1"/>
            <a:endParaRPr lang="fi-FI" sz="1600" dirty="0"/>
          </a:p>
          <a:p>
            <a:pPr lvl="1">
              <a:buFont typeface="Arial" pitchFamily="34" charset="0"/>
              <a:buChar char="•"/>
            </a:pPr>
            <a:endParaRPr lang="fi-FI" sz="1600" dirty="0"/>
          </a:p>
          <a:p>
            <a:pPr lvl="1"/>
            <a:endParaRPr lang="fi-FI" sz="1600" dirty="0"/>
          </a:p>
          <a:p>
            <a:pPr lvl="1">
              <a:buFont typeface="Arial" pitchFamily="34" charset="0"/>
              <a:buChar char="•"/>
            </a:pPr>
            <a:r>
              <a:rPr lang="fi-FI" sz="1600" dirty="0"/>
              <a:t> hitsausarvot</a:t>
            </a:r>
          </a:p>
          <a:p>
            <a:pPr lvl="2">
              <a:buClr>
                <a:srgbClr val="FF0000"/>
              </a:buClr>
              <a:buFont typeface="Arial" pitchFamily="34" charset="0"/>
              <a:buChar char="•"/>
            </a:pPr>
            <a:r>
              <a:rPr lang="fi-FI" sz="1600" dirty="0"/>
              <a:t> langan syöttönopeus 8,0 m/min</a:t>
            </a:r>
          </a:p>
          <a:p>
            <a:pPr lvl="2">
              <a:buClr>
                <a:srgbClr val="FF0000"/>
              </a:buClr>
              <a:buFont typeface="Arial" pitchFamily="34" charset="0"/>
              <a:buChar char="•"/>
            </a:pPr>
            <a:r>
              <a:rPr lang="fi-FI" sz="1600" dirty="0"/>
              <a:t> kaarijännite 23,0 V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35696" y="4293096"/>
            <a:ext cx="1153538" cy="9795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7" grpId="0"/>
      <p:bldP spid="49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ma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03648" y="1098618"/>
            <a:ext cx="3672408" cy="3416756"/>
          </a:xfrm>
          <a:prstGeom prst="rect">
            <a:avLst/>
          </a:prstGeom>
          <a:effectLst>
            <a:outerShdw blurRad="381000" sx="105000" sy="105000" algn="ctr" rotWithShape="0">
              <a:prstClr val="black">
                <a:alpha val="76000"/>
              </a:prstClr>
            </a:outerShdw>
          </a:effectLst>
        </p:spPr>
      </p:pic>
      <p:sp>
        <p:nvSpPr>
          <p:cNvPr id="5" name="Tekstikehys 4"/>
          <p:cNvSpPr txBox="1"/>
          <p:nvPr/>
        </p:nvSpPr>
        <p:spPr>
          <a:xfrm>
            <a:off x="1475656" y="6309320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Kuva on lainattu </a:t>
            </a:r>
            <a:r>
              <a:rPr lang="fi-FI" sz="1200" dirty="0" err="1"/>
              <a:t>AGA:n</a:t>
            </a:r>
            <a:r>
              <a:rPr lang="fi-FI" sz="1200" dirty="0"/>
              <a:t> kirjasesta Käytännön ohjeita </a:t>
            </a:r>
            <a:r>
              <a:rPr lang="fi-FI" sz="1200" dirty="0" err="1"/>
              <a:t>MIG/MAG-hitsaukseen</a:t>
            </a:r>
            <a:r>
              <a:rPr lang="fi-FI" sz="1200" dirty="0"/>
              <a:t> (2008)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626042" y="1478091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1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1619672" y="1809406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2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1632735" y="2169446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3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4342913" y="2791392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4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1403648" y="2896219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5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1595560" y="3284984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6</a:t>
            </a:r>
          </a:p>
        </p:txBody>
      </p:sp>
      <p:sp>
        <p:nvSpPr>
          <p:cNvPr id="12" name="Tekstikehys 11"/>
          <p:cNvSpPr txBox="1"/>
          <p:nvPr/>
        </p:nvSpPr>
        <p:spPr>
          <a:xfrm>
            <a:off x="4276952" y="3046605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7</a:t>
            </a:r>
          </a:p>
        </p:txBody>
      </p:sp>
      <p:sp>
        <p:nvSpPr>
          <p:cNvPr id="13" name="Tekstikehys 12"/>
          <p:cNvSpPr txBox="1"/>
          <p:nvPr/>
        </p:nvSpPr>
        <p:spPr>
          <a:xfrm>
            <a:off x="4316787" y="4146481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8</a:t>
            </a:r>
          </a:p>
        </p:txBody>
      </p:sp>
      <p:sp>
        <p:nvSpPr>
          <p:cNvPr id="14" name="Tekstikehys 13"/>
          <p:cNvSpPr txBox="1"/>
          <p:nvPr/>
        </p:nvSpPr>
        <p:spPr>
          <a:xfrm>
            <a:off x="2123728" y="4673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MIG/MAG –HITSAUKSEN KUVAUS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677198" y="4832873"/>
            <a:ext cx="792088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Lisäainelankaa syötetään hitsauspistoolin lävitse valokaareen, joka palaa lisäainelangan ja työkappaleen välillä. Suojakaasu tulee hitsauspistoolin kaasusuuttimesta. Hitsausvirta </a:t>
            </a:r>
            <a:r>
              <a:rPr lang="fi-FI" sz="1600" dirty="0" err="1"/>
              <a:t>joh-detaan</a:t>
            </a:r>
            <a:r>
              <a:rPr lang="fi-FI" sz="1600" dirty="0"/>
              <a:t> virtasuuttimesta lisäainelankaan. Virtalähde muokkaa verkkovirran hitsaukseen </a:t>
            </a:r>
            <a:r>
              <a:rPr lang="fi-FI" sz="1600" dirty="0" err="1"/>
              <a:t>so-pivaksi</a:t>
            </a:r>
            <a:r>
              <a:rPr lang="fi-FI" sz="1600" dirty="0"/>
              <a:t>. Maadoituskaapeli yhdistää virtalähteen ja työkappaleen suljetuksi virtapiiriksi.</a:t>
            </a:r>
          </a:p>
        </p:txBody>
      </p:sp>
      <p:sp>
        <p:nvSpPr>
          <p:cNvPr id="16" name="Tekstikehys 15"/>
          <p:cNvSpPr txBox="1"/>
          <p:nvPr/>
        </p:nvSpPr>
        <p:spPr>
          <a:xfrm>
            <a:off x="5652120" y="1556792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1</a:t>
            </a:r>
            <a:r>
              <a:rPr lang="fi-FI" sz="1600" dirty="0"/>
              <a:t> = </a:t>
            </a:r>
            <a:r>
              <a:rPr lang="fi-FI" sz="1600" dirty="0">
                <a:hlinkClick r:id="rId3" action="ppaction://hlinksldjump"/>
              </a:rPr>
              <a:t>Kaasusuutin</a:t>
            </a:r>
            <a:endParaRPr lang="fi-FI" sz="1600" dirty="0"/>
          </a:p>
          <a:p>
            <a:r>
              <a:rPr lang="fi-FI" b="1" dirty="0"/>
              <a:t>2</a:t>
            </a:r>
            <a:r>
              <a:rPr lang="fi-FI" sz="1600" dirty="0"/>
              <a:t> = </a:t>
            </a:r>
            <a:r>
              <a:rPr lang="fi-FI" sz="1600" dirty="0">
                <a:hlinkClick r:id="rId3" action="ppaction://hlinksldjump"/>
              </a:rPr>
              <a:t>Virtasuutin</a:t>
            </a:r>
            <a:endParaRPr lang="fi-FI" sz="1600" dirty="0"/>
          </a:p>
          <a:p>
            <a:r>
              <a:rPr lang="fi-FI" b="1" dirty="0"/>
              <a:t>3</a:t>
            </a:r>
            <a:r>
              <a:rPr lang="fi-FI" sz="1600" dirty="0"/>
              <a:t> = Lisäainelanka</a:t>
            </a:r>
          </a:p>
          <a:p>
            <a:r>
              <a:rPr lang="fi-FI" b="1" dirty="0"/>
              <a:t>4</a:t>
            </a:r>
            <a:r>
              <a:rPr lang="fi-FI" sz="1600" dirty="0"/>
              <a:t> = Suojakaasu</a:t>
            </a:r>
          </a:p>
          <a:p>
            <a:r>
              <a:rPr lang="fi-FI" b="1" dirty="0"/>
              <a:t>5</a:t>
            </a:r>
            <a:r>
              <a:rPr lang="fi-FI" sz="1600" dirty="0"/>
              <a:t> = Valmis hitsi</a:t>
            </a:r>
          </a:p>
          <a:p>
            <a:r>
              <a:rPr lang="fi-FI" b="1" dirty="0"/>
              <a:t>6</a:t>
            </a:r>
            <a:r>
              <a:rPr lang="fi-FI" sz="1600" dirty="0"/>
              <a:t> = Hitsisula</a:t>
            </a:r>
          </a:p>
          <a:p>
            <a:r>
              <a:rPr lang="fi-FI" b="1" dirty="0"/>
              <a:t>7</a:t>
            </a:r>
            <a:r>
              <a:rPr lang="fi-FI" sz="1600" dirty="0"/>
              <a:t> = Valokaari</a:t>
            </a:r>
          </a:p>
          <a:p>
            <a:r>
              <a:rPr lang="fi-FI" b="1" dirty="0"/>
              <a:t>8</a:t>
            </a:r>
            <a:r>
              <a:rPr lang="fi-FI" sz="1600" dirty="0"/>
              <a:t> = Työkappale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it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02312" y="1628800"/>
            <a:ext cx="3851436" cy="316835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kstikehys 2"/>
          <p:cNvSpPr txBox="1"/>
          <p:nvPr/>
        </p:nvSpPr>
        <p:spPr>
          <a:xfrm>
            <a:off x="2123728" y="4673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MIG/MAG-HITSAUKSEN ARVOT </a:t>
            </a: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(= parametrit)</a:t>
            </a:r>
          </a:p>
        </p:txBody>
      </p:sp>
      <p:sp>
        <p:nvSpPr>
          <p:cNvPr id="4" name="Tekstikehys 3"/>
          <p:cNvSpPr txBox="1"/>
          <p:nvPr/>
        </p:nvSpPr>
        <p:spPr>
          <a:xfrm>
            <a:off x="1115616" y="185701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Hitsausvirta muuttuu langan</a:t>
            </a:r>
            <a:r>
              <a:rPr lang="fi-FI" sz="1600" b="1" dirty="0"/>
              <a:t> </a:t>
            </a:r>
            <a:r>
              <a:rPr lang="fi-FI" sz="1600" dirty="0"/>
              <a:t>syöttönopeutta muuttamalla.</a:t>
            </a:r>
          </a:p>
        </p:txBody>
      </p:sp>
      <p:sp>
        <p:nvSpPr>
          <p:cNvPr id="5" name="Ellipsi 4"/>
          <p:cNvSpPr/>
          <p:nvPr/>
        </p:nvSpPr>
        <p:spPr>
          <a:xfrm>
            <a:off x="6012160" y="2060848"/>
            <a:ext cx="1008112" cy="1440160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kehys 5"/>
          <p:cNvSpPr txBox="1"/>
          <p:nvPr/>
        </p:nvSpPr>
        <p:spPr>
          <a:xfrm>
            <a:off x="1475656" y="249289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Pieni</a:t>
            </a:r>
            <a:r>
              <a:rPr lang="fi-FI" sz="1600" dirty="0"/>
              <a:t> langan syöttönopeus </a:t>
            </a:r>
          </a:p>
          <a:p>
            <a:r>
              <a:rPr lang="fi-FI" sz="1600" dirty="0">
                <a:sym typeface="Wingdings"/>
              </a:rPr>
              <a:t> </a:t>
            </a:r>
            <a:r>
              <a:rPr lang="fi-FI" sz="1200" b="1" dirty="0">
                <a:solidFill>
                  <a:srgbClr val="FF0000"/>
                </a:solidFill>
                <a:sym typeface="Wingdings"/>
              </a:rPr>
              <a:t>pieni</a:t>
            </a:r>
            <a:r>
              <a:rPr lang="fi-FI" sz="1600" dirty="0">
                <a:sym typeface="Wingdings"/>
              </a:rPr>
              <a:t> hitsausvirta</a:t>
            </a:r>
            <a:endParaRPr lang="fi-FI" sz="1600" dirty="0"/>
          </a:p>
        </p:txBody>
      </p:sp>
      <p:sp>
        <p:nvSpPr>
          <p:cNvPr id="7" name="Tekstikehys 6"/>
          <p:cNvSpPr txBox="1"/>
          <p:nvPr/>
        </p:nvSpPr>
        <p:spPr>
          <a:xfrm>
            <a:off x="1475656" y="321297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FF0000"/>
                </a:solidFill>
              </a:rPr>
              <a:t>Suuri</a:t>
            </a:r>
            <a:r>
              <a:rPr lang="fi-FI" sz="1600" dirty="0"/>
              <a:t> langan syöttönopeus </a:t>
            </a:r>
          </a:p>
          <a:p>
            <a:r>
              <a:rPr lang="fi-FI" sz="1600" dirty="0">
                <a:sym typeface="Wingdings"/>
              </a:rPr>
              <a:t> </a:t>
            </a:r>
            <a:r>
              <a:rPr lang="fi-FI" sz="2000" b="1" dirty="0">
                <a:solidFill>
                  <a:srgbClr val="FF0000"/>
                </a:solidFill>
                <a:sym typeface="Wingdings"/>
              </a:rPr>
              <a:t>suuri</a:t>
            </a:r>
            <a:r>
              <a:rPr lang="fi-FI" sz="1600" dirty="0">
                <a:sym typeface="Wingdings"/>
              </a:rPr>
              <a:t> hitsausvirta</a:t>
            </a:r>
            <a:endParaRPr lang="fi-FI" sz="1600" dirty="0"/>
          </a:p>
        </p:txBody>
      </p:sp>
      <p:sp>
        <p:nvSpPr>
          <p:cNvPr id="8" name="Tekstikehys 7"/>
          <p:cNvSpPr txBox="1"/>
          <p:nvPr/>
        </p:nvSpPr>
        <p:spPr>
          <a:xfrm>
            <a:off x="683568" y="414908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Kaarijännite</a:t>
            </a:r>
            <a:r>
              <a:rPr lang="fi-FI" sz="1600" dirty="0"/>
              <a:t>.</a:t>
            </a:r>
          </a:p>
        </p:txBody>
      </p:sp>
      <p:sp>
        <p:nvSpPr>
          <p:cNvPr id="9" name="Tekstikehys 8"/>
          <p:cNvSpPr txBox="1"/>
          <p:nvPr/>
        </p:nvSpPr>
        <p:spPr>
          <a:xfrm>
            <a:off x="683568" y="1362254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Langan syöttönopeus.</a:t>
            </a:r>
            <a:endParaRPr lang="fi-FI" sz="1600" dirty="0"/>
          </a:p>
        </p:txBody>
      </p:sp>
      <p:sp>
        <p:nvSpPr>
          <p:cNvPr id="10" name="Ellipsi 9"/>
          <p:cNvSpPr/>
          <p:nvPr/>
        </p:nvSpPr>
        <p:spPr>
          <a:xfrm>
            <a:off x="6902382" y="2095681"/>
            <a:ext cx="1008112" cy="1440160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kehys 10"/>
          <p:cNvSpPr txBox="1"/>
          <p:nvPr/>
        </p:nvSpPr>
        <p:spPr>
          <a:xfrm>
            <a:off x="899592" y="4653136"/>
            <a:ext cx="367240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Langan syöttönopeuden (= hitsausvirran) suurentamisesta seuraa muun muassa</a:t>
            </a:r>
          </a:p>
          <a:p>
            <a:pPr>
              <a:buFont typeface="Arial" pitchFamily="34" charset="0"/>
              <a:buChar char="•"/>
            </a:pPr>
            <a:r>
              <a:rPr lang="fi-FI" sz="1600" dirty="0"/>
              <a:t> lyhyempi ja kovempi valokaari</a:t>
            </a:r>
          </a:p>
          <a:p>
            <a:pPr>
              <a:buFont typeface="Arial" pitchFamily="34" charset="0"/>
              <a:buChar char="•"/>
            </a:pPr>
            <a:r>
              <a:rPr lang="fi-FI" sz="1600" dirty="0"/>
              <a:t> suurempi sulatusnopeus</a:t>
            </a:r>
          </a:p>
          <a:p>
            <a:pPr>
              <a:buFont typeface="Arial" pitchFamily="34" charset="0"/>
              <a:buChar char="•"/>
            </a:pPr>
            <a:r>
              <a:rPr lang="fi-FI" sz="1600" dirty="0"/>
              <a:t> kapeampi hitsi ja korkeampi kupu</a:t>
            </a:r>
          </a:p>
        </p:txBody>
      </p:sp>
      <p:sp>
        <p:nvSpPr>
          <p:cNvPr id="12" name="Tekstikehys 11"/>
          <p:cNvSpPr txBox="1"/>
          <p:nvPr/>
        </p:nvSpPr>
        <p:spPr>
          <a:xfrm>
            <a:off x="5004048" y="5085184"/>
            <a:ext cx="3613463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600" dirty="0"/>
              <a:t>Kaarijännitteen suurentamisesta seuraa mm.</a:t>
            </a:r>
          </a:p>
          <a:p>
            <a:pPr>
              <a:buFont typeface="Arial" pitchFamily="34" charset="0"/>
              <a:buChar char="•"/>
            </a:pPr>
            <a:r>
              <a:rPr lang="fi-FI" sz="1600" dirty="0"/>
              <a:t> pitempi ja pehmeämpi valokaari</a:t>
            </a:r>
          </a:p>
          <a:p>
            <a:pPr>
              <a:buFont typeface="Arial" pitchFamily="34" charset="0"/>
              <a:buChar char="•"/>
            </a:pPr>
            <a:r>
              <a:rPr lang="fi-FI" sz="1600" dirty="0"/>
              <a:t> leveämpi hitsi ja matalampi kupu</a:t>
            </a:r>
          </a:p>
          <a:p>
            <a:pPr>
              <a:buFont typeface="Arial" pitchFamily="34" charset="0"/>
              <a:buChar char="•"/>
            </a:pPr>
            <a:r>
              <a:rPr lang="fi-FI" sz="1600" dirty="0"/>
              <a:t> juoksevampi hitsisula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3923928" y="3212976"/>
            <a:ext cx="2376264" cy="141036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6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6588224" y="3284984"/>
            <a:ext cx="648072" cy="177040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6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MIG_MAG_Kor</Template>
  <TotalTime>2</TotalTime>
  <Words>851</Words>
  <Application>Microsoft Office PowerPoint</Application>
  <PresentationFormat>Näytössä katseltava diaesitys (4:3)</PresentationFormat>
  <Paragraphs>168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Office-teema</vt:lpstr>
      <vt:lpstr>KoneDigi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Ville Salminen</dc:creator>
  <cp:lastModifiedBy>Ville Salminen</cp:lastModifiedBy>
  <cp:revision>4</cp:revision>
  <dcterms:created xsi:type="dcterms:W3CDTF">2020-02-03T17:51:07Z</dcterms:created>
  <dcterms:modified xsi:type="dcterms:W3CDTF">2020-02-11T09:50:16Z</dcterms:modified>
</cp:coreProperties>
</file>