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69" r:id="rId5"/>
    <p:sldId id="256" r:id="rId6"/>
    <p:sldId id="264" r:id="rId7"/>
    <p:sldId id="265" r:id="rId8"/>
    <p:sldId id="267" r:id="rId9"/>
    <p:sldId id="263" r:id="rId10"/>
    <p:sldId id="273" r:id="rId11"/>
    <p:sldId id="278" r:id="rId12"/>
    <p:sldId id="277" r:id="rId13"/>
    <p:sldId id="261" r:id="rId14"/>
    <p:sldId id="266" r:id="rId15"/>
    <p:sldId id="279" r:id="rId16"/>
    <p:sldId id="268" r:id="rId1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7F7F"/>
    <a:srgbClr val="EC810D"/>
    <a:srgbClr val="7D127C"/>
    <a:srgbClr val="000000"/>
    <a:srgbClr val="C1C1C1"/>
    <a:srgbClr val="ED82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949" autoAdjust="0"/>
    <p:restoredTop sz="94660"/>
  </p:normalViewPr>
  <p:slideViewPr>
    <p:cSldViewPr snapToGrid="0">
      <p:cViewPr varScale="1">
        <p:scale>
          <a:sx n="73" d="100"/>
          <a:sy n="73" d="100"/>
        </p:scale>
        <p:origin x="712"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D96CAC-4ADD-3249-B257-268401304A77}" type="doc">
      <dgm:prSet loTypeId="urn:microsoft.com/office/officeart/2008/layout/VerticalCurvedList" loCatId="list" qsTypeId="urn:microsoft.com/office/officeart/2005/8/quickstyle/simple1" qsCatId="simple" csTypeId="urn:microsoft.com/office/officeart/2005/8/colors/colorful2" csCatId="colorful"/>
      <dgm:spPr/>
      <dgm:t>
        <a:bodyPr/>
        <a:lstStyle/>
        <a:p>
          <a:endParaRPr lang="fi-FI"/>
        </a:p>
      </dgm:t>
    </dgm:pt>
    <dgm:pt modelId="{FD28181D-CA69-0948-AFB6-AF05A9EC9AE4}">
      <dgm:prSet/>
      <dgm:spPr/>
      <dgm:t>
        <a:bodyPr/>
        <a:lstStyle/>
        <a:p>
          <a:r>
            <a:rPr lang="fi-FI"/>
            <a:t>Tekoäly tekee päätökset analyyttisesti sille kerrottujen faktojen perusteella</a:t>
          </a:r>
        </a:p>
      </dgm:t>
    </dgm:pt>
    <dgm:pt modelId="{8A9EE18F-A70B-0142-9955-CCE54CED3402}" type="parTrans" cxnId="{1C565F8E-4E4C-1340-818B-2DAE365D2CDD}">
      <dgm:prSet/>
      <dgm:spPr/>
      <dgm:t>
        <a:bodyPr/>
        <a:lstStyle/>
        <a:p>
          <a:endParaRPr lang="fi-FI"/>
        </a:p>
      </dgm:t>
    </dgm:pt>
    <dgm:pt modelId="{D80F14A3-937F-8C42-9294-7DC86A462EA6}" type="sibTrans" cxnId="{1C565F8E-4E4C-1340-818B-2DAE365D2CDD}">
      <dgm:prSet/>
      <dgm:spPr/>
      <dgm:t>
        <a:bodyPr/>
        <a:lstStyle/>
        <a:p>
          <a:endParaRPr lang="fi-FI"/>
        </a:p>
      </dgm:t>
    </dgm:pt>
    <dgm:pt modelId="{AC37683D-FA22-0444-9E08-BB73A3E848F7}">
      <dgm:prSet/>
      <dgm:spPr/>
      <dgm:t>
        <a:bodyPr/>
        <a:lstStyle/>
        <a:p>
          <a:r>
            <a:rPr lang="fi-FI"/>
            <a:t>Koneet eivät tarvitse lepoa</a:t>
          </a:r>
        </a:p>
      </dgm:t>
    </dgm:pt>
    <dgm:pt modelId="{A83B864C-8139-E842-8FE5-225586288679}" type="parTrans" cxnId="{24EE42DB-91AC-D642-9538-A94016D9E693}">
      <dgm:prSet/>
      <dgm:spPr/>
      <dgm:t>
        <a:bodyPr/>
        <a:lstStyle/>
        <a:p>
          <a:endParaRPr lang="fi-FI"/>
        </a:p>
      </dgm:t>
    </dgm:pt>
    <dgm:pt modelId="{DCD163DA-FB09-F34F-B4AD-C5DAD86ADF61}" type="sibTrans" cxnId="{24EE42DB-91AC-D642-9538-A94016D9E693}">
      <dgm:prSet/>
      <dgm:spPr/>
      <dgm:t>
        <a:bodyPr/>
        <a:lstStyle/>
        <a:p>
          <a:endParaRPr lang="fi-FI"/>
        </a:p>
      </dgm:t>
    </dgm:pt>
    <dgm:pt modelId="{7E1C6EAA-5B31-1A44-BB22-D82A752E6F0F}">
      <dgm:prSet/>
      <dgm:spPr/>
      <dgm:t>
        <a:bodyPr/>
        <a:lstStyle/>
        <a:p>
          <a:r>
            <a:rPr lang="fi-FI"/>
            <a:t>Kun tekoälylle on opetettu jokin asia, tekoäly voidaan helposti kopioida</a:t>
          </a:r>
        </a:p>
      </dgm:t>
    </dgm:pt>
    <dgm:pt modelId="{A2EFDAEC-43CA-B647-8151-54A44A8E820D}" type="parTrans" cxnId="{3B34472D-F3EE-5F4B-ABED-9280338B2649}">
      <dgm:prSet/>
      <dgm:spPr/>
      <dgm:t>
        <a:bodyPr/>
        <a:lstStyle/>
        <a:p>
          <a:endParaRPr lang="fi-FI"/>
        </a:p>
      </dgm:t>
    </dgm:pt>
    <dgm:pt modelId="{A4A39A23-5638-7E41-A2BD-06649FAE67D9}" type="sibTrans" cxnId="{3B34472D-F3EE-5F4B-ABED-9280338B2649}">
      <dgm:prSet/>
      <dgm:spPr/>
      <dgm:t>
        <a:bodyPr/>
        <a:lstStyle/>
        <a:p>
          <a:endParaRPr lang="fi-FI"/>
        </a:p>
      </dgm:t>
    </dgm:pt>
    <dgm:pt modelId="{87916A53-46AF-8E49-A69A-EEAC5BEB03A1}">
      <dgm:prSet/>
      <dgm:spPr/>
      <dgm:t>
        <a:bodyPr/>
        <a:lstStyle/>
        <a:p>
          <a:r>
            <a:rPr lang="fi-FI"/>
            <a:t>Tekoälyn avulla pystytään monessa tilanteessa säästämään kustannuksia</a:t>
          </a:r>
        </a:p>
      </dgm:t>
    </dgm:pt>
    <dgm:pt modelId="{AA066C31-52CE-9546-84A2-972ED4780A50}" type="parTrans" cxnId="{658C940C-03D6-FA4B-B9A4-E301E68E39CE}">
      <dgm:prSet/>
      <dgm:spPr/>
      <dgm:t>
        <a:bodyPr/>
        <a:lstStyle/>
        <a:p>
          <a:endParaRPr lang="fi-FI"/>
        </a:p>
      </dgm:t>
    </dgm:pt>
    <dgm:pt modelId="{C3366F32-104C-4F46-AD80-DAC49A799446}" type="sibTrans" cxnId="{658C940C-03D6-FA4B-B9A4-E301E68E39CE}">
      <dgm:prSet/>
      <dgm:spPr/>
      <dgm:t>
        <a:bodyPr/>
        <a:lstStyle/>
        <a:p>
          <a:endParaRPr lang="fi-FI"/>
        </a:p>
      </dgm:t>
    </dgm:pt>
    <dgm:pt modelId="{67F2367D-C60F-AA46-A63E-96440950C17B}" type="pres">
      <dgm:prSet presAssocID="{77D96CAC-4ADD-3249-B257-268401304A77}" presName="Name0" presStyleCnt="0">
        <dgm:presLayoutVars>
          <dgm:chMax val="7"/>
          <dgm:chPref val="7"/>
          <dgm:dir/>
        </dgm:presLayoutVars>
      </dgm:prSet>
      <dgm:spPr/>
    </dgm:pt>
    <dgm:pt modelId="{C9EEDCEC-FF07-FA48-A88B-8E17265BD9D8}" type="pres">
      <dgm:prSet presAssocID="{77D96CAC-4ADD-3249-B257-268401304A77}" presName="Name1" presStyleCnt="0"/>
      <dgm:spPr/>
    </dgm:pt>
    <dgm:pt modelId="{F374EEF7-F4BC-B44F-BAAB-9FF533A95436}" type="pres">
      <dgm:prSet presAssocID="{77D96CAC-4ADD-3249-B257-268401304A77}" presName="cycle" presStyleCnt="0"/>
      <dgm:spPr/>
    </dgm:pt>
    <dgm:pt modelId="{4411A6EB-33A0-C840-9331-5EE6139D1E9A}" type="pres">
      <dgm:prSet presAssocID="{77D96CAC-4ADD-3249-B257-268401304A77}" presName="srcNode" presStyleLbl="node1" presStyleIdx="0" presStyleCnt="4"/>
      <dgm:spPr/>
    </dgm:pt>
    <dgm:pt modelId="{C15D57E7-6DBA-704A-848D-BDF2ACE0FA13}" type="pres">
      <dgm:prSet presAssocID="{77D96CAC-4ADD-3249-B257-268401304A77}" presName="conn" presStyleLbl="parChTrans1D2" presStyleIdx="0" presStyleCnt="1"/>
      <dgm:spPr/>
    </dgm:pt>
    <dgm:pt modelId="{4B8B0648-8916-6B45-ACD5-29AAACF529AE}" type="pres">
      <dgm:prSet presAssocID="{77D96CAC-4ADD-3249-B257-268401304A77}" presName="extraNode" presStyleLbl="node1" presStyleIdx="0" presStyleCnt="4"/>
      <dgm:spPr/>
    </dgm:pt>
    <dgm:pt modelId="{3B9544AB-DF48-104F-BB44-0B296CDFFD82}" type="pres">
      <dgm:prSet presAssocID="{77D96CAC-4ADD-3249-B257-268401304A77}" presName="dstNode" presStyleLbl="node1" presStyleIdx="0" presStyleCnt="4"/>
      <dgm:spPr/>
    </dgm:pt>
    <dgm:pt modelId="{BDCB3624-CA29-6F49-9D5C-27B3AED2B7FE}" type="pres">
      <dgm:prSet presAssocID="{FD28181D-CA69-0948-AFB6-AF05A9EC9AE4}" presName="text_1" presStyleLbl="node1" presStyleIdx="0" presStyleCnt="4">
        <dgm:presLayoutVars>
          <dgm:bulletEnabled val="1"/>
        </dgm:presLayoutVars>
      </dgm:prSet>
      <dgm:spPr/>
    </dgm:pt>
    <dgm:pt modelId="{104D96D7-C857-D649-8062-34C8ADBB0311}" type="pres">
      <dgm:prSet presAssocID="{FD28181D-CA69-0948-AFB6-AF05A9EC9AE4}" presName="accent_1" presStyleCnt="0"/>
      <dgm:spPr/>
    </dgm:pt>
    <dgm:pt modelId="{6F751471-4804-8549-8DFD-E2382FD263F9}" type="pres">
      <dgm:prSet presAssocID="{FD28181D-CA69-0948-AFB6-AF05A9EC9AE4}" presName="accentRepeatNode" presStyleLbl="solidFgAcc1" presStyleIdx="0" presStyleCnt="4"/>
      <dgm:spPr/>
    </dgm:pt>
    <dgm:pt modelId="{7BE05E60-C006-AC42-9FF2-E54360F5357F}" type="pres">
      <dgm:prSet presAssocID="{AC37683D-FA22-0444-9E08-BB73A3E848F7}" presName="text_2" presStyleLbl="node1" presStyleIdx="1" presStyleCnt="4">
        <dgm:presLayoutVars>
          <dgm:bulletEnabled val="1"/>
        </dgm:presLayoutVars>
      </dgm:prSet>
      <dgm:spPr/>
    </dgm:pt>
    <dgm:pt modelId="{E312C252-6574-1C46-BD27-2181D32924FF}" type="pres">
      <dgm:prSet presAssocID="{AC37683D-FA22-0444-9E08-BB73A3E848F7}" presName="accent_2" presStyleCnt="0"/>
      <dgm:spPr/>
    </dgm:pt>
    <dgm:pt modelId="{99D53FA9-ABD7-7F4D-84AE-1812C200313F}" type="pres">
      <dgm:prSet presAssocID="{AC37683D-FA22-0444-9E08-BB73A3E848F7}" presName="accentRepeatNode" presStyleLbl="solidFgAcc1" presStyleIdx="1" presStyleCnt="4"/>
      <dgm:spPr/>
    </dgm:pt>
    <dgm:pt modelId="{FB284824-2221-914F-87F5-8D572FB58A89}" type="pres">
      <dgm:prSet presAssocID="{7E1C6EAA-5B31-1A44-BB22-D82A752E6F0F}" presName="text_3" presStyleLbl="node1" presStyleIdx="2" presStyleCnt="4">
        <dgm:presLayoutVars>
          <dgm:bulletEnabled val="1"/>
        </dgm:presLayoutVars>
      </dgm:prSet>
      <dgm:spPr/>
    </dgm:pt>
    <dgm:pt modelId="{E1A4D575-9951-F548-9B3E-6CFCD9D4A3A6}" type="pres">
      <dgm:prSet presAssocID="{7E1C6EAA-5B31-1A44-BB22-D82A752E6F0F}" presName="accent_3" presStyleCnt="0"/>
      <dgm:spPr/>
    </dgm:pt>
    <dgm:pt modelId="{3D350D9E-B8E5-E946-A0E0-1850D069AA93}" type="pres">
      <dgm:prSet presAssocID="{7E1C6EAA-5B31-1A44-BB22-D82A752E6F0F}" presName="accentRepeatNode" presStyleLbl="solidFgAcc1" presStyleIdx="2" presStyleCnt="4"/>
      <dgm:spPr/>
    </dgm:pt>
    <dgm:pt modelId="{C1792660-0900-1D47-9B67-E5CD89DD18DB}" type="pres">
      <dgm:prSet presAssocID="{87916A53-46AF-8E49-A69A-EEAC5BEB03A1}" presName="text_4" presStyleLbl="node1" presStyleIdx="3" presStyleCnt="4">
        <dgm:presLayoutVars>
          <dgm:bulletEnabled val="1"/>
        </dgm:presLayoutVars>
      </dgm:prSet>
      <dgm:spPr/>
    </dgm:pt>
    <dgm:pt modelId="{6D377E94-7DCC-6742-80C9-247A3E5DD19B}" type="pres">
      <dgm:prSet presAssocID="{87916A53-46AF-8E49-A69A-EEAC5BEB03A1}" presName="accent_4" presStyleCnt="0"/>
      <dgm:spPr/>
    </dgm:pt>
    <dgm:pt modelId="{38D2F00A-2E81-4441-BA5E-5FDFF16F6608}" type="pres">
      <dgm:prSet presAssocID="{87916A53-46AF-8E49-A69A-EEAC5BEB03A1}" presName="accentRepeatNode" presStyleLbl="solidFgAcc1" presStyleIdx="3" presStyleCnt="4"/>
      <dgm:spPr/>
    </dgm:pt>
  </dgm:ptLst>
  <dgm:cxnLst>
    <dgm:cxn modelId="{0B9E470B-5A8F-BF4C-9B02-BB7A74FE9BB0}" type="presOf" srcId="{FD28181D-CA69-0948-AFB6-AF05A9EC9AE4}" destId="{BDCB3624-CA29-6F49-9D5C-27B3AED2B7FE}" srcOrd="0" destOrd="0" presId="urn:microsoft.com/office/officeart/2008/layout/VerticalCurvedList"/>
    <dgm:cxn modelId="{658C940C-03D6-FA4B-B9A4-E301E68E39CE}" srcId="{77D96CAC-4ADD-3249-B257-268401304A77}" destId="{87916A53-46AF-8E49-A69A-EEAC5BEB03A1}" srcOrd="3" destOrd="0" parTransId="{AA066C31-52CE-9546-84A2-972ED4780A50}" sibTransId="{C3366F32-104C-4F46-AD80-DAC49A799446}"/>
    <dgm:cxn modelId="{0FF9DB1E-E9A1-1045-83ED-5A480CE9A387}" type="presOf" srcId="{7E1C6EAA-5B31-1A44-BB22-D82A752E6F0F}" destId="{FB284824-2221-914F-87F5-8D572FB58A89}" srcOrd="0" destOrd="0" presId="urn:microsoft.com/office/officeart/2008/layout/VerticalCurvedList"/>
    <dgm:cxn modelId="{3B34472D-F3EE-5F4B-ABED-9280338B2649}" srcId="{77D96CAC-4ADD-3249-B257-268401304A77}" destId="{7E1C6EAA-5B31-1A44-BB22-D82A752E6F0F}" srcOrd="2" destOrd="0" parTransId="{A2EFDAEC-43CA-B647-8151-54A44A8E820D}" sibTransId="{A4A39A23-5638-7E41-A2BD-06649FAE67D9}"/>
    <dgm:cxn modelId="{EBFE8B56-CF4F-5F4B-BBDF-EDD91C44D8B0}" type="presOf" srcId="{D80F14A3-937F-8C42-9294-7DC86A462EA6}" destId="{C15D57E7-6DBA-704A-848D-BDF2ACE0FA13}" srcOrd="0" destOrd="0" presId="urn:microsoft.com/office/officeart/2008/layout/VerticalCurvedList"/>
    <dgm:cxn modelId="{1C565F8E-4E4C-1340-818B-2DAE365D2CDD}" srcId="{77D96CAC-4ADD-3249-B257-268401304A77}" destId="{FD28181D-CA69-0948-AFB6-AF05A9EC9AE4}" srcOrd="0" destOrd="0" parTransId="{8A9EE18F-A70B-0142-9955-CCE54CED3402}" sibTransId="{D80F14A3-937F-8C42-9294-7DC86A462EA6}"/>
    <dgm:cxn modelId="{382E55D3-9D93-B34D-ADDB-1832F16C4E47}" type="presOf" srcId="{AC37683D-FA22-0444-9E08-BB73A3E848F7}" destId="{7BE05E60-C006-AC42-9FF2-E54360F5357F}" srcOrd="0" destOrd="0" presId="urn:microsoft.com/office/officeart/2008/layout/VerticalCurvedList"/>
    <dgm:cxn modelId="{24EE42DB-91AC-D642-9538-A94016D9E693}" srcId="{77D96CAC-4ADD-3249-B257-268401304A77}" destId="{AC37683D-FA22-0444-9E08-BB73A3E848F7}" srcOrd="1" destOrd="0" parTransId="{A83B864C-8139-E842-8FE5-225586288679}" sibTransId="{DCD163DA-FB09-F34F-B4AD-C5DAD86ADF61}"/>
    <dgm:cxn modelId="{1F5CA3E4-0778-8E40-80E7-D6215C229444}" type="presOf" srcId="{87916A53-46AF-8E49-A69A-EEAC5BEB03A1}" destId="{C1792660-0900-1D47-9B67-E5CD89DD18DB}" srcOrd="0" destOrd="0" presId="urn:microsoft.com/office/officeart/2008/layout/VerticalCurvedList"/>
    <dgm:cxn modelId="{53524BEE-EB66-044B-949E-11207D50A22D}" type="presOf" srcId="{77D96CAC-4ADD-3249-B257-268401304A77}" destId="{67F2367D-C60F-AA46-A63E-96440950C17B}" srcOrd="0" destOrd="0" presId="urn:microsoft.com/office/officeart/2008/layout/VerticalCurvedList"/>
    <dgm:cxn modelId="{6EF9F108-F80F-6247-A6BA-82553D8146AB}" type="presParOf" srcId="{67F2367D-C60F-AA46-A63E-96440950C17B}" destId="{C9EEDCEC-FF07-FA48-A88B-8E17265BD9D8}" srcOrd="0" destOrd="0" presId="urn:microsoft.com/office/officeart/2008/layout/VerticalCurvedList"/>
    <dgm:cxn modelId="{E90DFC6C-87FE-1B47-8A48-55F8A14457D5}" type="presParOf" srcId="{C9EEDCEC-FF07-FA48-A88B-8E17265BD9D8}" destId="{F374EEF7-F4BC-B44F-BAAB-9FF533A95436}" srcOrd="0" destOrd="0" presId="urn:microsoft.com/office/officeart/2008/layout/VerticalCurvedList"/>
    <dgm:cxn modelId="{1C9D8CB1-D80E-0248-AE5E-4ADCCFA11966}" type="presParOf" srcId="{F374EEF7-F4BC-B44F-BAAB-9FF533A95436}" destId="{4411A6EB-33A0-C840-9331-5EE6139D1E9A}" srcOrd="0" destOrd="0" presId="urn:microsoft.com/office/officeart/2008/layout/VerticalCurvedList"/>
    <dgm:cxn modelId="{A7495CC7-1D9F-434C-8669-BBB1DEE0D8F6}" type="presParOf" srcId="{F374EEF7-F4BC-B44F-BAAB-9FF533A95436}" destId="{C15D57E7-6DBA-704A-848D-BDF2ACE0FA13}" srcOrd="1" destOrd="0" presId="urn:microsoft.com/office/officeart/2008/layout/VerticalCurvedList"/>
    <dgm:cxn modelId="{A307310A-3B85-564F-8D1D-CA776A0EA17E}" type="presParOf" srcId="{F374EEF7-F4BC-B44F-BAAB-9FF533A95436}" destId="{4B8B0648-8916-6B45-ACD5-29AAACF529AE}" srcOrd="2" destOrd="0" presId="urn:microsoft.com/office/officeart/2008/layout/VerticalCurvedList"/>
    <dgm:cxn modelId="{B113B8A6-DD77-6343-8F8F-654C4BDACCA8}" type="presParOf" srcId="{F374EEF7-F4BC-B44F-BAAB-9FF533A95436}" destId="{3B9544AB-DF48-104F-BB44-0B296CDFFD82}" srcOrd="3" destOrd="0" presId="urn:microsoft.com/office/officeart/2008/layout/VerticalCurvedList"/>
    <dgm:cxn modelId="{E94D72A5-8202-1644-A7B8-5AF6D646D91E}" type="presParOf" srcId="{C9EEDCEC-FF07-FA48-A88B-8E17265BD9D8}" destId="{BDCB3624-CA29-6F49-9D5C-27B3AED2B7FE}" srcOrd="1" destOrd="0" presId="urn:microsoft.com/office/officeart/2008/layout/VerticalCurvedList"/>
    <dgm:cxn modelId="{8B96D871-BC79-AB4B-A758-B733CF017CB2}" type="presParOf" srcId="{C9EEDCEC-FF07-FA48-A88B-8E17265BD9D8}" destId="{104D96D7-C857-D649-8062-34C8ADBB0311}" srcOrd="2" destOrd="0" presId="urn:microsoft.com/office/officeart/2008/layout/VerticalCurvedList"/>
    <dgm:cxn modelId="{57227890-264D-7347-A34B-071B881A9679}" type="presParOf" srcId="{104D96D7-C857-D649-8062-34C8ADBB0311}" destId="{6F751471-4804-8549-8DFD-E2382FD263F9}" srcOrd="0" destOrd="0" presId="urn:microsoft.com/office/officeart/2008/layout/VerticalCurvedList"/>
    <dgm:cxn modelId="{FF2D2691-D42A-714A-BCA8-40CF4607D9A6}" type="presParOf" srcId="{C9EEDCEC-FF07-FA48-A88B-8E17265BD9D8}" destId="{7BE05E60-C006-AC42-9FF2-E54360F5357F}" srcOrd="3" destOrd="0" presId="urn:microsoft.com/office/officeart/2008/layout/VerticalCurvedList"/>
    <dgm:cxn modelId="{A2D3052E-1813-BD44-8D84-60556CCB5439}" type="presParOf" srcId="{C9EEDCEC-FF07-FA48-A88B-8E17265BD9D8}" destId="{E312C252-6574-1C46-BD27-2181D32924FF}" srcOrd="4" destOrd="0" presId="urn:microsoft.com/office/officeart/2008/layout/VerticalCurvedList"/>
    <dgm:cxn modelId="{5817A023-6CD5-A341-B063-33C3BDEEFBDC}" type="presParOf" srcId="{E312C252-6574-1C46-BD27-2181D32924FF}" destId="{99D53FA9-ABD7-7F4D-84AE-1812C200313F}" srcOrd="0" destOrd="0" presId="urn:microsoft.com/office/officeart/2008/layout/VerticalCurvedList"/>
    <dgm:cxn modelId="{B59C62CE-D772-3F46-BE1A-98A4D379A8C5}" type="presParOf" srcId="{C9EEDCEC-FF07-FA48-A88B-8E17265BD9D8}" destId="{FB284824-2221-914F-87F5-8D572FB58A89}" srcOrd="5" destOrd="0" presId="urn:microsoft.com/office/officeart/2008/layout/VerticalCurvedList"/>
    <dgm:cxn modelId="{E8C9772C-1FA9-F547-B735-5BD5B3426292}" type="presParOf" srcId="{C9EEDCEC-FF07-FA48-A88B-8E17265BD9D8}" destId="{E1A4D575-9951-F548-9B3E-6CFCD9D4A3A6}" srcOrd="6" destOrd="0" presId="urn:microsoft.com/office/officeart/2008/layout/VerticalCurvedList"/>
    <dgm:cxn modelId="{643D2638-1D16-C64A-9814-1025D0F772FC}" type="presParOf" srcId="{E1A4D575-9951-F548-9B3E-6CFCD9D4A3A6}" destId="{3D350D9E-B8E5-E946-A0E0-1850D069AA93}" srcOrd="0" destOrd="0" presId="urn:microsoft.com/office/officeart/2008/layout/VerticalCurvedList"/>
    <dgm:cxn modelId="{4031447F-D86F-B646-AE98-471DDEDEDFBB}" type="presParOf" srcId="{C9EEDCEC-FF07-FA48-A88B-8E17265BD9D8}" destId="{C1792660-0900-1D47-9B67-E5CD89DD18DB}" srcOrd="7" destOrd="0" presId="urn:microsoft.com/office/officeart/2008/layout/VerticalCurvedList"/>
    <dgm:cxn modelId="{EACAAA20-DB2D-1B45-9FF9-A697065B46BF}" type="presParOf" srcId="{C9EEDCEC-FF07-FA48-A88B-8E17265BD9D8}" destId="{6D377E94-7DCC-6742-80C9-247A3E5DD19B}" srcOrd="8" destOrd="0" presId="urn:microsoft.com/office/officeart/2008/layout/VerticalCurvedList"/>
    <dgm:cxn modelId="{1CF5CABB-7892-5D44-80AC-DA688E228312}" type="presParOf" srcId="{6D377E94-7DCC-6742-80C9-247A3E5DD19B}" destId="{38D2F00A-2E81-4441-BA5E-5FDFF16F66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3EB60C-80D3-094E-BE19-5948DF9E2C52}" type="doc">
      <dgm:prSet loTypeId="urn:microsoft.com/office/officeart/2005/8/layout/venn2" loCatId="" qsTypeId="urn:microsoft.com/office/officeart/2005/8/quickstyle/simple1" qsCatId="simple" csTypeId="urn:microsoft.com/office/officeart/2005/8/colors/colorful2" csCatId="colorful" phldr="1"/>
      <dgm:spPr/>
      <dgm:t>
        <a:bodyPr/>
        <a:lstStyle/>
        <a:p>
          <a:endParaRPr lang="fi-FI"/>
        </a:p>
      </dgm:t>
    </dgm:pt>
    <dgm:pt modelId="{DA78303C-EC3A-F842-B1B7-0C79FCB8B479}">
      <dgm:prSet phldrT="[Teksti]"/>
      <dgm:spPr/>
      <dgm:t>
        <a:bodyPr/>
        <a:lstStyle/>
        <a:p>
          <a:r>
            <a:rPr lang="fi-FI" dirty="0"/>
            <a:t>Tekoäly</a:t>
          </a:r>
        </a:p>
      </dgm:t>
    </dgm:pt>
    <dgm:pt modelId="{6208C69F-7E8B-1640-B479-59CE3A4A5ACC}" type="parTrans" cxnId="{F3E783F9-D21F-114B-AF0E-8742D473BEFF}">
      <dgm:prSet/>
      <dgm:spPr/>
      <dgm:t>
        <a:bodyPr/>
        <a:lstStyle/>
        <a:p>
          <a:endParaRPr lang="fi-FI"/>
        </a:p>
      </dgm:t>
    </dgm:pt>
    <dgm:pt modelId="{5EAEA2D6-B36F-B645-91CE-44B21770A8D3}" type="sibTrans" cxnId="{F3E783F9-D21F-114B-AF0E-8742D473BEFF}">
      <dgm:prSet/>
      <dgm:spPr/>
      <dgm:t>
        <a:bodyPr/>
        <a:lstStyle/>
        <a:p>
          <a:endParaRPr lang="fi-FI"/>
        </a:p>
      </dgm:t>
    </dgm:pt>
    <dgm:pt modelId="{06F0F8BC-2998-A04C-B1CC-418C74CF468D}">
      <dgm:prSet phldrT="[Teksti]"/>
      <dgm:spPr/>
      <dgm:t>
        <a:bodyPr/>
        <a:lstStyle/>
        <a:p>
          <a:r>
            <a:rPr lang="fi-FI" dirty="0"/>
            <a:t>Koneoppiminen</a:t>
          </a:r>
        </a:p>
      </dgm:t>
    </dgm:pt>
    <dgm:pt modelId="{8FF56EAF-34CC-F84B-8B8A-8082A38F83F3}" type="parTrans" cxnId="{B726033B-2E23-7241-B3FE-07F323039B25}">
      <dgm:prSet/>
      <dgm:spPr/>
      <dgm:t>
        <a:bodyPr/>
        <a:lstStyle/>
        <a:p>
          <a:endParaRPr lang="fi-FI"/>
        </a:p>
      </dgm:t>
    </dgm:pt>
    <dgm:pt modelId="{AA60142D-1BF8-A748-BB8D-C805D99A566D}" type="sibTrans" cxnId="{B726033B-2E23-7241-B3FE-07F323039B25}">
      <dgm:prSet/>
      <dgm:spPr/>
      <dgm:t>
        <a:bodyPr/>
        <a:lstStyle/>
        <a:p>
          <a:endParaRPr lang="fi-FI"/>
        </a:p>
      </dgm:t>
    </dgm:pt>
    <dgm:pt modelId="{2259C2AB-1418-3B42-B772-3B6ADA0C84B4}">
      <dgm:prSet phldrT="[Teksti]"/>
      <dgm:spPr/>
      <dgm:t>
        <a:bodyPr/>
        <a:lstStyle/>
        <a:p>
          <a:r>
            <a:rPr lang="fi-FI" dirty="0"/>
            <a:t>Syväoppiminen (pyrkii luomaan sopivan neuroverkon)</a:t>
          </a:r>
        </a:p>
      </dgm:t>
    </dgm:pt>
    <dgm:pt modelId="{C9985045-B195-0846-B97F-2C0A9A80A78B}" type="parTrans" cxnId="{856F2592-8F71-6242-AA94-9642BE971618}">
      <dgm:prSet/>
      <dgm:spPr/>
      <dgm:t>
        <a:bodyPr/>
        <a:lstStyle/>
        <a:p>
          <a:endParaRPr lang="fi-FI"/>
        </a:p>
      </dgm:t>
    </dgm:pt>
    <dgm:pt modelId="{BCD87712-F41A-FA4A-88E3-235788D72C22}" type="sibTrans" cxnId="{856F2592-8F71-6242-AA94-9642BE971618}">
      <dgm:prSet/>
      <dgm:spPr/>
      <dgm:t>
        <a:bodyPr/>
        <a:lstStyle/>
        <a:p>
          <a:endParaRPr lang="fi-FI"/>
        </a:p>
      </dgm:t>
    </dgm:pt>
    <dgm:pt modelId="{2F0C0BD5-880B-094D-84B6-C82A792A10A6}" type="pres">
      <dgm:prSet presAssocID="{B43EB60C-80D3-094E-BE19-5948DF9E2C52}" presName="Name0" presStyleCnt="0">
        <dgm:presLayoutVars>
          <dgm:chMax val="7"/>
          <dgm:resizeHandles val="exact"/>
        </dgm:presLayoutVars>
      </dgm:prSet>
      <dgm:spPr/>
    </dgm:pt>
    <dgm:pt modelId="{07840F04-BB90-164D-862D-31F8ED45C2C9}" type="pres">
      <dgm:prSet presAssocID="{B43EB60C-80D3-094E-BE19-5948DF9E2C52}" presName="comp1" presStyleCnt="0"/>
      <dgm:spPr/>
    </dgm:pt>
    <dgm:pt modelId="{1E673857-6EBB-1940-AF13-5EB8C37C01A9}" type="pres">
      <dgm:prSet presAssocID="{B43EB60C-80D3-094E-BE19-5948DF9E2C52}" presName="circle1" presStyleLbl="node1" presStyleIdx="0" presStyleCnt="3"/>
      <dgm:spPr/>
    </dgm:pt>
    <dgm:pt modelId="{2535541D-0338-F34F-A510-4AD17A7B1198}" type="pres">
      <dgm:prSet presAssocID="{B43EB60C-80D3-094E-BE19-5948DF9E2C52}" presName="c1text" presStyleLbl="node1" presStyleIdx="0" presStyleCnt="3">
        <dgm:presLayoutVars>
          <dgm:bulletEnabled val="1"/>
        </dgm:presLayoutVars>
      </dgm:prSet>
      <dgm:spPr/>
    </dgm:pt>
    <dgm:pt modelId="{03EA37C2-114A-3644-8C6F-DE94D54E72B7}" type="pres">
      <dgm:prSet presAssocID="{B43EB60C-80D3-094E-BE19-5948DF9E2C52}" presName="comp2" presStyleCnt="0"/>
      <dgm:spPr/>
    </dgm:pt>
    <dgm:pt modelId="{1718336E-2E18-CF4D-B8B4-438DB0D7963C}" type="pres">
      <dgm:prSet presAssocID="{B43EB60C-80D3-094E-BE19-5948DF9E2C52}" presName="circle2" presStyleLbl="node1" presStyleIdx="1" presStyleCnt="3"/>
      <dgm:spPr/>
    </dgm:pt>
    <dgm:pt modelId="{63B22074-403A-CF4A-BBCC-E8FF415494BF}" type="pres">
      <dgm:prSet presAssocID="{B43EB60C-80D3-094E-BE19-5948DF9E2C52}" presName="c2text" presStyleLbl="node1" presStyleIdx="1" presStyleCnt="3">
        <dgm:presLayoutVars>
          <dgm:bulletEnabled val="1"/>
        </dgm:presLayoutVars>
      </dgm:prSet>
      <dgm:spPr/>
    </dgm:pt>
    <dgm:pt modelId="{69251A84-2550-4E45-89ED-955DBBE45D37}" type="pres">
      <dgm:prSet presAssocID="{B43EB60C-80D3-094E-BE19-5948DF9E2C52}" presName="comp3" presStyleCnt="0"/>
      <dgm:spPr/>
    </dgm:pt>
    <dgm:pt modelId="{B6D19927-6AB5-3E4D-8451-79CA4C9280A0}" type="pres">
      <dgm:prSet presAssocID="{B43EB60C-80D3-094E-BE19-5948DF9E2C52}" presName="circle3" presStyleLbl="node1" presStyleIdx="2" presStyleCnt="3"/>
      <dgm:spPr/>
    </dgm:pt>
    <dgm:pt modelId="{0CF23E9C-32A9-7643-A374-083AADFD5EEB}" type="pres">
      <dgm:prSet presAssocID="{B43EB60C-80D3-094E-BE19-5948DF9E2C52}" presName="c3text" presStyleLbl="node1" presStyleIdx="2" presStyleCnt="3">
        <dgm:presLayoutVars>
          <dgm:bulletEnabled val="1"/>
        </dgm:presLayoutVars>
      </dgm:prSet>
      <dgm:spPr/>
    </dgm:pt>
  </dgm:ptLst>
  <dgm:cxnLst>
    <dgm:cxn modelId="{E9B51F04-F100-0A43-8E35-87B1ABCE1573}" type="presOf" srcId="{B43EB60C-80D3-094E-BE19-5948DF9E2C52}" destId="{2F0C0BD5-880B-094D-84B6-C82A792A10A6}" srcOrd="0" destOrd="0" presId="urn:microsoft.com/office/officeart/2005/8/layout/venn2"/>
    <dgm:cxn modelId="{B726033B-2E23-7241-B3FE-07F323039B25}" srcId="{B43EB60C-80D3-094E-BE19-5948DF9E2C52}" destId="{06F0F8BC-2998-A04C-B1CC-418C74CF468D}" srcOrd="1" destOrd="0" parTransId="{8FF56EAF-34CC-F84B-8B8A-8082A38F83F3}" sibTransId="{AA60142D-1BF8-A748-BB8D-C805D99A566D}"/>
    <dgm:cxn modelId="{37F50650-7D2F-384B-86BF-3C8638BFB02B}" type="presOf" srcId="{06F0F8BC-2998-A04C-B1CC-418C74CF468D}" destId="{1718336E-2E18-CF4D-B8B4-438DB0D7963C}" srcOrd="0" destOrd="0" presId="urn:microsoft.com/office/officeart/2005/8/layout/venn2"/>
    <dgm:cxn modelId="{F39BC672-3B55-E143-9382-9C9B76BC3D31}" type="presOf" srcId="{DA78303C-EC3A-F842-B1B7-0C79FCB8B479}" destId="{2535541D-0338-F34F-A510-4AD17A7B1198}" srcOrd="1" destOrd="0" presId="urn:microsoft.com/office/officeart/2005/8/layout/venn2"/>
    <dgm:cxn modelId="{8A353B83-30F2-D74C-9B0C-1F4AE5687B73}" type="presOf" srcId="{06F0F8BC-2998-A04C-B1CC-418C74CF468D}" destId="{63B22074-403A-CF4A-BBCC-E8FF415494BF}" srcOrd="1" destOrd="0" presId="urn:microsoft.com/office/officeart/2005/8/layout/venn2"/>
    <dgm:cxn modelId="{57A29A85-81E7-9548-B057-4EC965C7D452}" type="presOf" srcId="{2259C2AB-1418-3B42-B772-3B6ADA0C84B4}" destId="{B6D19927-6AB5-3E4D-8451-79CA4C9280A0}" srcOrd="0" destOrd="0" presId="urn:microsoft.com/office/officeart/2005/8/layout/venn2"/>
    <dgm:cxn modelId="{856F2592-8F71-6242-AA94-9642BE971618}" srcId="{B43EB60C-80D3-094E-BE19-5948DF9E2C52}" destId="{2259C2AB-1418-3B42-B772-3B6ADA0C84B4}" srcOrd="2" destOrd="0" parTransId="{C9985045-B195-0846-B97F-2C0A9A80A78B}" sibTransId="{BCD87712-F41A-FA4A-88E3-235788D72C22}"/>
    <dgm:cxn modelId="{0F4D08A9-20EE-DF43-9411-07B0B928DEBB}" type="presOf" srcId="{DA78303C-EC3A-F842-B1B7-0C79FCB8B479}" destId="{1E673857-6EBB-1940-AF13-5EB8C37C01A9}" srcOrd="0" destOrd="0" presId="urn:microsoft.com/office/officeart/2005/8/layout/venn2"/>
    <dgm:cxn modelId="{3C6D70C0-DD63-3547-ADD9-E250EA0205D3}" type="presOf" srcId="{2259C2AB-1418-3B42-B772-3B6ADA0C84B4}" destId="{0CF23E9C-32A9-7643-A374-083AADFD5EEB}" srcOrd="1" destOrd="0" presId="urn:microsoft.com/office/officeart/2005/8/layout/venn2"/>
    <dgm:cxn modelId="{F3E783F9-D21F-114B-AF0E-8742D473BEFF}" srcId="{B43EB60C-80D3-094E-BE19-5948DF9E2C52}" destId="{DA78303C-EC3A-F842-B1B7-0C79FCB8B479}" srcOrd="0" destOrd="0" parTransId="{6208C69F-7E8B-1640-B479-59CE3A4A5ACC}" sibTransId="{5EAEA2D6-B36F-B645-91CE-44B21770A8D3}"/>
    <dgm:cxn modelId="{2A678AC3-F49B-2542-9F44-037CEC44D08D}" type="presParOf" srcId="{2F0C0BD5-880B-094D-84B6-C82A792A10A6}" destId="{07840F04-BB90-164D-862D-31F8ED45C2C9}" srcOrd="0" destOrd="0" presId="urn:microsoft.com/office/officeart/2005/8/layout/venn2"/>
    <dgm:cxn modelId="{63B13C92-D066-4D4C-A415-EC6E2D756B40}" type="presParOf" srcId="{07840F04-BB90-164D-862D-31F8ED45C2C9}" destId="{1E673857-6EBB-1940-AF13-5EB8C37C01A9}" srcOrd="0" destOrd="0" presId="urn:microsoft.com/office/officeart/2005/8/layout/venn2"/>
    <dgm:cxn modelId="{62771C37-0EF6-064E-968C-0738F532A4F4}" type="presParOf" srcId="{07840F04-BB90-164D-862D-31F8ED45C2C9}" destId="{2535541D-0338-F34F-A510-4AD17A7B1198}" srcOrd="1" destOrd="0" presId="urn:microsoft.com/office/officeart/2005/8/layout/venn2"/>
    <dgm:cxn modelId="{A8998017-7ABB-0947-993D-9F63FC4A1BBF}" type="presParOf" srcId="{2F0C0BD5-880B-094D-84B6-C82A792A10A6}" destId="{03EA37C2-114A-3644-8C6F-DE94D54E72B7}" srcOrd="1" destOrd="0" presId="urn:microsoft.com/office/officeart/2005/8/layout/venn2"/>
    <dgm:cxn modelId="{AE3B7312-6C8B-3E4E-B5F8-78143CEA82C9}" type="presParOf" srcId="{03EA37C2-114A-3644-8C6F-DE94D54E72B7}" destId="{1718336E-2E18-CF4D-B8B4-438DB0D7963C}" srcOrd="0" destOrd="0" presId="urn:microsoft.com/office/officeart/2005/8/layout/venn2"/>
    <dgm:cxn modelId="{5F521FD2-B7F1-3D49-B32C-6D495B24B4DE}" type="presParOf" srcId="{03EA37C2-114A-3644-8C6F-DE94D54E72B7}" destId="{63B22074-403A-CF4A-BBCC-E8FF415494BF}" srcOrd="1" destOrd="0" presId="urn:microsoft.com/office/officeart/2005/8/layout/venn2"/>
    <dgm:cxn modelId="{360EA232-A222-AF40-9923-EB31A6DCB595}" type="presParOf" srcId="{2F0C0BD5-880B-094D-84B6-C82A792A10A6}" destId="{69251A84-2550-4E45-89ED-955DBBE45D37}" srcOrd="2" destOrd="0" presId="urn:microsoft.com/office/officeart/2005/8/layout/venn2"/>
    <dgm:cxn modelId="{E7079C15-4FA9-F441-B962-FA59EDF80589}" type="presParOf" srcId="{69251A84-2550-4E45-89ED-955DBBE45D37}" destId="{B6D19927-6AB5-3E4D-8451-79CA4C9280A0}" srcOrd="0" destOrd="0" presId="urn:microsoft.com/office/officeart/2005/8/layout/venn2"/>
    <dgm:cxn modelId="{20D2B7BB-458F-BF48-9503-5CE80B5C7CC5}" type="presParOf" srcId="{69251A84-2550-4E45-89ED-955DBBE45D37}" destId="{0CF23E9C-32A9-7643-A374-083AADFD5EEB}"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2ACE67-C55F-3944-8C30-F85435702F01}"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fi-FI"/>
        </a:p>
      </dgm:t>
    </dgm:pt>
    <dgm:pt modelId="{1009F0A9-92E3-9E4B-9B0E-E49AC1DCAF92}">
      <dgm:prSet/>
      <dgm:spPr/>
      <dgm:t>
        <a:bodyPr/>
        <a:lstStyle/>
        <a:p>
          <a:r>
            <a:rPr lang="fi-FI" dirty="0"/>
            <a:t>Tekoäly ei tiedä rajojansa: tekoäly ei pysty päättelemään, milloin johonkin ongelmaan ei ole ratkaisua.</a:t>
          </a:r>
        </a:p>
      </dgm:t>
    </dgm:pt>
    <dgm:pt modelId="{B4CB9D74-92C1-324F-B54C-D782D5423D4F}" type="parTrans" cxnId="{C8DC131D-2D47-0842-9A6E-1662AB9798CC}">
      <dgm:prSet/>
      <dgm:spPr/>
      <dgm:t>
        <a:bodyPr/>
        <a:lstStyle/>
        <a:p>
          <a:endParaRPr lang="fi-FI"/>
        </a:p>
      </dgm:t>
    </dgm:pt>
    <dgm:pt modelId="{65B94F36-DB4A-2646-82BC-4B9C1D42947A}" type="sibTrans" cxnId="{C8DC131D-2D47-0842-9A6E-1662AB9798CC}">
      <dgm:prSet/>
      <dgm:spPr/>
      <dgm:t>
        <a:bodyPr/>
        <a:lstStyle/>
        <a:p>
          <a:endParaRPr lang="fi-FI"/>
        </a:p>
      </dgm:t>
    </dgm:pt>
    <dgm:pt modelId="{F430E4BB-E701-4345-882B-E69C678FCE85}">
      <dgm:prSet/>
      <dgm:spPr/>
      <dgm:t>
        <a:bodyPr/>
        <a:lstStyle/>
        <a:p>
          <a:r>
            <a:rPr lang="fi-FI" dirty="0"/>
            <a:t>Tekoäly ei useinkaan tiedä, miten on päätynyt mihinkin ratkaisuun. Tämä voi aiheuttaa ongelmia esimerkiksi silloin, jos tekoälyyn tulee jokin häiriö ja tekoäly alkaa tuottaa vääriä ratkaisuja. </a:t>
          </a:r>
        </a:p>
      </dgm:t>
    </dgm:pt>
    <dgm:pt modelId="{90237B44-3253-FE49-9699-8AB0C31F68D2}" type="parTrans" cxnId="{02C270E8-925D-A444-A11A-D7B30C4AD2BF}">
      <dgm:prSet/>
      <dgm:spPr/>
      <dgm:t>
        <a:bodyPr/>
        <a:lstStyle/>
        <a:p>
          <a:endParaRPr lang="fi-FI"/>
        </a:p>
      </dgm:t>
    </dgm:pt>
    <dgm:pt modelId="{3D42708B-F1CE-774E-B12C-523CB1A2DF62}" type="sibTrans" cxnId="{02C270E8-925D-A444-A11A-D7B30C4AD2BF}">
      <dgm:prSet/>
      <dgm:spPr/>
      <dgm:t>
        <a:bodyPr/>
        <a:lstStyle/>
        <a:p>
          <a:endParaRPr lang="fi-FI"/>
        </a:p>
      </dgm:t>
    </dgm:pt>
    <dgm:pt modelId="{54FCD5F3-39BD-9041-A03D-719801713D19}">
      <dgm:prSet/>
      <dgm:spPr/>
      <dgm:t>
        <a:bodyPr/>
        <a:lstStyle/>
        <a:p>
          <a:r>
            <a:rPr lang="fi-FI"/>
            <a:t>Tekoäly on vielä aikaisessa kehitysvaiheessa, eikä tekoäly pysty vielä korvaamaan ihmisen kokonaisvaltaista ajattelua.</a:t>
          </a:r>
        </a:p>
      </dgm:t>
    </dgm:pt>
    <dgm:pt modelId="{93E85220-8EA5-D840-9D74-A994CB150BE4}" type="parTrans" cxnId="{83E1E311-85B6-494B-A96B-65F01A21DE1F}">
      <dgm:prSet/>
      <dgm:spPr/>
      <dgm:t>
        <a:bodyPr/>
        <a:lstStyle/>
        <a:p>
          <a:endParaRPr lang="fi-FI"/>
        </a:p>
      </dgm:t>
    </dgm:pt>
    <dgm:pt modelId="{997E8E3A-231F-314F-9B18-BA365A0683BC}" type="sibTrans" cxnId="{83E1E311-85B6-494B-A96B-65F01A21DE1F}">
      <dgm:prSet/>
      <dgm:spPr/>
      <dgm:t>
        <a:bodyPr/>
        <a:lstStyle/>
        <a:p>
          <a:endParaRPr lang="fi-FI"/>
        </a:p>
      </dgm:t>
    </dgm:pt>
    <dgm:pt modelId="{4EBDBFD4-80BF-BB40-AF15-55D66D16F067}" type="pres">
      <dgm:prSet presAssocID="{472ACE67-C55F-3944-8C30-F85435702F01}" presName="Name0" presStyleCnt="0">
        <dgm:presLayoutVars>
          <dgm:chMax val="7"/>
          <dgm:chPref val="7"/>
          <dgm:dir/>
        </dgm:presLayoutVars>
      </dgm:prSet>
      <dgm:spPr/>
    </dgm:pt>
    <dgm:pt modelId="{480075FA-B490-FB45-8A1A-25F65E320758}" type="pres">
      <dgm:prSet presAssocID="{472ACE67-C55F-3944-8C30-F85435702F01}" presName="Name1" presStyleCnt="0"/>
      <dgm:spPr/>
    </dgm:pt>
    <dgm:pt modelId="{78CA02EA-4840-F94C-BC23-76590EDC9B28}" type="pres">
      <dgm:prSet presAssocID="{472ACE67-C55F-3944-8C30-F85435702F01}" presName="cycle" presStyleCnt="0"/>
      <dgm:spPr/>
    </dgm:pt>
    <dgm:pt modelId="{F0F277B2-EC2A-204A-B2DB-ED5D40090A39}" type="pres">
      <dgm:prSet presAssocID="{472ACE67-C55F-3944-8C30-F85435702F01}" presName="srcNode" presStyleLbl="node1" presStyleIdx="0" presStyleCnt="3"/>
      <dgm:spPr/>
    </dgm:pt>
    <dgm:pt modelId="{D099943E-4637-BE42-980F-316D69FC0987}" type="pres">
      <dgm:prSet presAssocID="{472ACE67-C55F-3944-8C30-F85435702F01}" presName="conn" presStyleLbl="parChTrans1D2" presStyleIdx="0" presStyleCnt="1"/>
      <dgm:spPr/>
    </dgm:pt>
    <dgm:pt modelId="{1478D54B-91B0-7148-8EB0-C4E19308A04C}" type="pres">
      <dgm:prSet presAssocID="{472ACE67-C55F-3944-8C30-F85435702F01}" presName="extraNode" presStyleLbl="node1" presStyleIdx="0" presStyleCnt="3"/>
      <dgm:spPr/>
    </dgm:pt>
    <dgm:pt modelId="{86228BF4-492A-5F40-8440-E208367D0EA5}" type="pres">
      <dgm:prSet presAssocID="{472ACE67-C55F-3944-8C30-F85435702F01}" presName="dstNode" presStyleLbl="node1" presStyleIdx="0" presStyleCnt="3"/>
      <dgm:spPr/>
    </dgm:pt>
    <dgm:pt modelId="{0A87DF1D-D1F5-A043-9E30-5B4E8D3AD085}" type="pres">
      <dgm:prSet presAssocID="{1009F0A9-92E3-9E4B-9B0E-E49AC1DCAF92}" presName="text_1" presStyleLbl="node1" presStyleIdx="0" presStyleCnt="3">
        <dgm:presLayoutVars>
          <dgm:bulletEnabled val="1"/>
        </dgm:presLayoutVars>
      </dgm:prSet>
      <dgm:spPr/>
    </dgm:pt>
    <dgm:pt modelId="{93C62EBF-7C67-7146-A6F5-D6CC1204A17A}" type="pres">
      <dgm:prSet presAssocID="{1009F0A9-92E3-9E4B-9B0E-E49AC1DCAF92}" presName="accent_1" presStyleCnt="0"/>
      <dgm:spPr/>
    </dgm:pt>
    <dgm:pt modelId="{469DE67B-33D5-674A-BF46-FD51CD86D92D}" type="pres">
      <dgm:prSet presAssocID="{1009F0A9-92E3-9E4B-9B0E-E49AC1DCAF92}" presName="accentRepeatNode" presStyleLbl="solidFgAcc1" presStyleIdx="0" presStyleCnt="3"/>
      <dgm:spPr/>
    </dgm:pt>
    <dgm:pt modelId="{1129CD28-144B-3441-8577-D2CEB22E2C13}" type="pres">
      <dgm:prSet presAssocID="{F430E4BB-E701-4345-882B-E69C678FCE85}" presName="text_2" presStyleLbl="node1" presStyleIdx="1" presStyleCnt="3">
        <dgm:presLayoutVars>
          <dgm:bulletEnabled val="1"/>
        </dgm:presLayoutVars>
      </dgm:prSet>
      <dgm:spPr/>
    </dgm:pt>
    <dgm:pt modelId="{28CC4458-A8D5-414E-A2A8-E1468FFCA0D4}" type="pres">
      <dgm:prSet presAssocID="{F430E4BB-E701-4345-882B-E69C678FCE85}" presName="accent_2" presStyleCnt="0"/>
      <dgm:spPr/>
    </dgm:pt>
    <dgm:pt modelId="{CCEE523B-5045-0A44-9A80-E121E9D953C3}" type="pres">
      <dgm:prSet presAssocID="{F430E4BB-E701-4345-882B-E69C678FCE85}" presName="accentRepeatNode" presStyleLbl="solidFgAcc1" presStyleIdx="1" presStyleCnt="3"/>
      <dgm:spPr/>
    </dgm:pt>
    <dgm:pt modelId="{C0EB30E5-A6DF-3C40-94CB-9A8FD5FEA19E}" type="pres">
      <dgm:prSet presAssocID="{54FCD5F3-39BD-9041-A03D-719801713D19}" presName="text_3" presStyleLbl="node1" presStyleIdx="2" presStyleCnt="3">
        <dgm:presLayoutVars>
          <dgm:bulletEnabled val="1"/>
        </dgm:presLayoutVars>
      </dgm:prSet>
      <dgm:spPr/>
    </dgm:pt>
    <dgm:pt modelId="{F72A1C8E-31DC-734A-95A5-5A964482811B}" type="pres">
      <dgm:prSet presAssocID="{54FCD5F3-39BD-9041-A03D-719801713D19}" presName="accent_3" presStyleCnt="0"/>
      <dgm:spPr/>
    </dgm:pt>
    <dgm:pt modelId="{891AA2D5-987C-1B4A-8362-049AF3200896}" type="pres">
      <dgm:prSet presAssocID="{54FCD5F3-39BD-9041-A03D-719801713D19}" presName="accentRepeatNode" presStyleLbl="solidFgAcc1" presStyleIdx="2" presStyleCnt="3"/>
      <dgm:spPr/>
    </dgm:pt>
  </dgm:ptLst>
  <dgm:cxnLst>
    <dgm:cxn modelId="{83E1E311-85B6-494B-A96B-65F01A21DE1F}" srcId="{472ACE67-C55F-3944-8C30-F85435702F01}" destId="{54FCD5F3-39BD-9041-A03D-719801713D19}" srcOrd="2" destOrd="0" parTransId="{93E85220-8EA5-D840-9D74-A994CB150BE4}" sibTransId="{997E8E3A-231F-314F-9B18-BA365A0683BC}"/>
    <dgm:cxn modelId="{DEDBD113-7069-494E-AF49-930C8B0A6B3B}" type="presOf" srcId="{472ACE67-C55F-3944-8C30-F85435702F01}" destId="{4EBDBFD4-80BF-BB40-AF15-55D66D16F067}" srcOrd="0" destOrd="0" presId="urn:microsoft.com/office/officeart/2008/layout/VerticalCurvedList"/>
    <dgm:cxn modelId="{C7A1BE14-FB2F-9649-AA33-D587BB456069}" type="presOf" srcId="{54FCD5F3-39BD-9041-A03D-719801713D19}" destId="{C0EB30E5-A6DF-3C40-94CB-9A8FD5FEA19E}" srcOrd="0" destOrd="0" presId="urn:microsoft.com/office/officeart/2008/layout/VerticalCurvedList"/>
    <dgm:cxn modelId="{C8DC131D-2D47-0842-9A6E-1662AB9798CC}" srcId="{472ACE67-C55F-3944-8C30-F85435702F01}" destId="{1009F0A9-92E3-9E4B-9B0E-E49AC1DCAF92}" srcOrd="0" destOrd="0" parTransId="{B4CB9D74-92C1-324F-B54C-D782D5423D4F}" sibTransId="{65B94F36-DB4A-2646-82BC-4B9C1D42947A}"/>
    <dgm:cxn modelId="{A0066E4D-24AE-B840-BAFE-BCAA50541799}" type="presOf" srcId="{1009F0A9-92E3-9E4B-9B0E-E49AC1DCAF92}" destId="{0A87DF1D-D1F5-A043-9E30-5B4E8D3AD085}" srcOrd="0" destOrd="0" presId="urn:microsoft.com/office/officeart/2008/layout/VerticalCurvedList"/>
    <dgm:cxn modelId="{CA2D25A1-CAC2-DF45-9D65-F32CD7BC46F3}" type="presOf" srcId="{F430E4BB-E701-4345-882B-E69C678FCE85}" destId="{1129CD28-144B-3441-8577-D2CEB22E2C13}" srcOrd="0" destOrd="0" presId="urn:microsoft.com/office/officeart/2008/layout/VerticalCurvedList"/>
    <dgm:cxn modelId="{3A3883D4-62E6-1947-84C2-714CCF289B39}" type="presOf" srcId="{65B94F36-DB4A-2646-82BC-4B9C1D42947A}" destId="{D099943E-4637-BE42-980F-316D69FC0987}" srcOrd="0" destOrd="0" presId="urn:microsoft.com/office/officeart/2008/layout/VerticalCurvedList"/>
    <dgm:cxn modelId="{02C270E8-925D-A444-A11A-D7B30C4AD2BF}" srcId="{472ACE67-C55F-3944-8C30-F85435702F01}" destId="{F430E4BB-E701-4345-882B-E69C678FCE85}" srcOrd="1" destOrd="0" parTransId="{90237B44-3253-FE49-9699-8AB0C31F68D2}" sibTransId="{3D42708B-F1CE-774E-B12C-523CB1A2DF62}"/>
    <dgm:cxn modelId="{2C5582FB-F6FD-A248-A129-15BD989A14A4}" type="presParOf" srcId="{4EBDBFD4-80BF-BB40-AF15-55D66D16F067}" destId="{480075FA-B490-FB45-8A1A-25F65E320758}" srcOrd="0" destOrd="0" presId="urn:microsoft.com/office/officeart/2008/layout/VerticalCurvedList"/>
    <dgm:cxn modelId="{B5FF16EE-8A93-9249-88BE-271519DFFED9}" type="presParOf" srcId="{480075FA-B490-FB45-8A1A-25F65E320758}" destId="{78CA02EA-4840-F94C-BC23-76590EDC9B28}" srcOrd="0" destOrd="0" presId="urn:microsoft.com/office/officeart/2008/layout/VerticalCurvedList"/>
    <dgm:cxn modelId="{C668B5D7-E2E9-CB4B-BC8C-D7754510C0A2}" type="presParOf" srcId="{78CA02EA-4840-F94C-BC23-76590EDC9B28}" destId="{F0F277B2-EC2A-204A-B2DB-ED5D40090A39}" srcOrd="0" destOrd="0" presId="urn:microsoft.com/office/officeart/2008/layout/VerticalCurvedList"/>
    <dgm:cxn modelId="{B2F7E972-F99C-3347-A529-FDAE87ED05CA}" type="presParOf" srcId="{78CA02EA-4840-F94C-BC23-76590EDC9B28}" destId="{D099943E-4637-BE42-980F-316D69FC0987}" srcOrd="1" destOrd="0" presId="urn:microsoft.com/office/officeart/2008/layout/VerticalCurvedList"/>
    <dgm:cxn modelId="{5FA8626B-1033-8B4E-8BED-879714361A72}" type="presParOf" srcId="{78CA02EA-4840-F94C-BC23-76590EDC9B28}" destId="{1478D54B-91B0-7148-8EB0-C4E19308A04C}" srcOrd="2" destOrd="0" presId="urn:microsoft.com/office/officeart/2008/layout/VerticalCurvedList"/>
    <dgm:cxn modelId="{B4372CA6-E4F8-3C49-A7B9-D1D74DA677AA}" type="presParOf" srcId="{78CA02EA-4840-F94C-BC23-76590EDC9B28}" destId="{86228BF4-492A-5F40-8440-E208367D0EA5}" srcOrd="3" destOrd="0" presId="urn:microsoft.com/office/officeart/2008/layout/VerticalCurvedList"/>
    <dgm:cxn modelId="{C16F55F2-0D6B-E745-86C1-9B66036FE84A}" type="presParOf" srcId="{480075FA-B490-FB45-8A1A-25F65E320758}" destId="{0A87DF1D-D1F5-A043-9E30-5B4E8D3AD085}" srcOrd="1" destOrd="0" presId="urn:microsoft.com/office/officeart/2008/layout/VerticalCurvedList"/>
    <dgm:cxn modelId="{AF650968-0E7A-754A-97F3-BA1C49B6ACB0}" type="presParOf" srcId="{480075FA-B490-FB45-8A1A-25F65E320758}" destId="{93C62EBF-7C67-7146-A6F5-D6CC1204A17A}" srcOrd="2" destOrd="0" presId="urn:microsoft.com/office/officeart/2008/layout/VerticalCurvedList"/>
    <dgm:cxn modelId="{CB3B9177-9D60-C64E-970B-E19E64181F3E}" type="presParOf" srcId="{93C62EBF-7C67-7146-A6F5-D6CC1204A17A}" destId="{469DE67B-33D5-674A-BF46-FD51CD86D92D}" srcOrd="0" destOrd="0" presId="urn:microsoft.com/office/officeart/2008/layout/VerticalCurvedList"/>
    <dgm:cxn modelId="{98A7D3DD-E261-8648-B4D8-BEA88CF0629E}" type="presParOf" srcId="{480075FA-B490-FB45-8A1A-25F65E320758}" destId="{1129CD28-144B-3441-8577-D2CEB22E2C13}" srcOrd="3" destOrd="0" presId="urn:microsoft.com/office/officeart/2008/layout/VerticalCurvedList"/>
    <dgm:cxn modelId="{59FC29D5-D0A8-AA4C-B6B1-3172AE7E7A6C}" type="presParOf" srcId="{480075FA-B490-FB45-8A1A-25F65E320758}" destId="{28CC4458-A8D5-414E-A2A8-E1468FFCA0D4}" srcOrd="4" destOrd="0" presId="urn:microsoft.com/office/officeart/2008/layout/VerticalCurvedList"/>
    <dgm:cxn modelId="{5BE4F321-88A0-A449-BB85-97970F6DEADB}" type="presParOf" srcId="{28CC4458-A8D5-414E-A2A8-E1468FFCA0D4}" destId="{CCEE523B-5045-0A44-9A80-E121E9D953C3}" srcOrd="0" destOrd="0" presId="urn:microsoft.com/office/officeart/2008/layout/VerticalCurvedList"/>
    <dgm:cxn modelId="{03C20F9A-BD9A-BE4D-80ED-78D17E324D44}" type="presParOf" srcId="{480075FA-B490-FB45-8A1A-25F65E320758}" destId="{C0EB30E5-A6DF-3C40-94CB-9A8FD5FEA19E}" srcOrd="5" destOrd="0" presId="urn:microsoft.com/office/officeart/2008/layout/VerticalCurvedList"/>
    <dgm:cxn modelId="{965E5158-C19B-744D-B2A8-37282FB11625}" type="presParOf" srcId="{480075FA-B490-FB45-8A1A-25F65E320758}" destId="{F72A1C8E-31DC-734A-95A5-5A964482811B}" srcOrd="6" destOrd="0" presId="urn:microsoft.com/office/officeart/2008/layout/VerticalCurvedList"/>
    <dgm:cxn modelId="{5D0B695D-AEEB-0645-A78D-328D5B4D249F}" type="presParOf" srcId="{F72A1C8E-31DC-734A-95A5-5A964482811B}" destId="{891AA2D5-987C-1B4A-8362-049AF320089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D57E7-6DBA-704A-848D-BDF2ACE0FA13}">
      <dsp:nvSpPr>
        <dsp:cNvPr id="0" name=""/>
        <dsp:cNvSpPr/>
      </dsp:nvSpPr>
      <dsp:spPr>
        <a:xfrm>
          <a:off x="-5403361" y="-827401"/>
          <a:ext cx="6433880" cy="6433880"/>
        </a:xfrm>
        <a:prstGeom prst="blockArc">
          <a:avLst>
            <a:gd name="adj1" fmla="val 18900000"/>
            <a:gd name="adj2" fmla="val 2700000"/>
            <a:gd name="adj3" fmla="val 336"/>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CB3624-CA29-6F49-9D5C-27B3AED2B7FE}">
      <dsp:nvSpPr>
        <dsp:cNvPr id="0" name=""/>
        <dsp:cNvSpPr/>
      </dsp:nvSpPr>
      <dsp:spPr>
        <a:xfrm>
          <a:off x="539506" y="367415"/>
          <a:ext cx="10185104" cy="7352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576" tIns="60960" rIns="60960" bIns="60960" numCol="1" spcCol="1270" anchor="ctr" anchorCtr="0">
          <a:noAutofit/>
        </a:bodyPr>
        <a:lstStyle/>
        <a:p>
          <a:pPr marL="0" lvl="0" indent="0" algn="l" defTabSz="1066800">
            <a:lnSpc>
              <a:spcPct val="90000"/>
            </a:lnSpc>
            <a:spcBef>
              <a:spcPct val="0"/>
            </a:spcBef>
            <a:spcAft>
              <a:spcPct val="35000"/>
            </a:spcAft>
            <a:buNone/>
          </a:pPr>
          <a:r>
            <a:rPr lang="fi-FI" sz="2400" kern="1200"/>
            <a:t>Tekoäly tekee päätökset analyyttisesti sille kerrottujen faktojen perusteella</a:t>
          </a:r>
        </a:p>
      </dsp:txBody>
      <dsp:txXfrm>
        <a:off x="539506" y="367415"/>
        <a:ext cx="10185104" cy="735213"/>
      </dsp:txXfrm>
    </dsp:sp>
    <dsp:sp modelId="{6F751471-4804-8549-8DFD-E2382FD263F9}">
      <dsp:nvSpPr>
        <dsp:cNvPr id="0" name=""/>
        <dsp:cNvSpPr/>
      </dsp:nvSpPr>
      <dsp:spPr>
        <a:xfrm>
          <a:off x="79998" y="275513"/>
          <a:ext cx="919016" cy="91901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E05E60-C006-AC42-9FF2-E54360F5357F}">
      <dsp:nvSpPr>
        <dsp:cNvPr id="0" name=""/>
        <dsp:cNvSpPr/>
      </dsp:nvSpPr>
      <dsp:spPr>
        <a:xfrm>
          <a:off x="961021" y="1470426"/>
          <a:ext cx="9763590" cy="735213"/>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576" tIns="60960" rIns="60960" bIns="60960" numCol="1" spcCol="1270" anchor="ctr" anchorCtr="0">
          <a:noAutofit/>
        </a:bodyPr>
        <a:lstStyle/>
        <a:p>
          <a:pPr marL="0" lvl="0" indent="0" algn="l" defTabSz="1066800">
            <a:lnSpc>
              <a:spcPct val="90000"/>
            </a:lnSpc>
            <a:spcBef>
              <a:spcPct val="0"/>
            </a:spcBef>
            <a:spcAft>
              <a:spcPct val="35000"/>
            </a:spcAft>
            <a:buNone/>
          </a:pPr>
          <a:r>
            <a:rPr lang="fi-FI" sz="2400" kern="1200"/>
            <a:t>Koneet eivät tarvitse lepoa</a:t>
          </a:r>
        </a:p>
      </dsp:txBody>
      <dsp:txXfrm>
        <a:off x="961021" y="1470426"/>
        <a:ext cx="9763590" cy="735213"/>
      </dsp:txXfrm>
    </dsp:sp>
    <dsp:sp modelId="{99D53FA9-ABD7-7F4D-84AE-1812C200313F}">
      <dsp:nvSpPr>
        <dsp:cNvPr id="0" name=""/>
        <dsp:cNvSpPr/>
      </dsp:nvSpPr>
      <dsp:spPr>
        <a:xfrm>
          <a:off x="501512" y="1378525"/>
          <a:ext cx="919016" cy="919016"/>
        </a:xfrm>
        <a:prstGeom prst="ellipse">
          <a:avLst/>
        </a:prstGeom>
        <a:solidFill>
          <a:schemeClr val="lt1">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284824-2221-914F-87F5-8D572FB58A89}">
      <dsp:nvSpPr>
        <dsp:cNvPr id="0" name=""/>
        <dsp:cNvSpPr/>
      </dsp:nvSpPr>
      <dsp:spPr>
        <a:xfrm>
          <a:off x="961021" y="2573437"/>
          <a:ext cx="9763590" cy="735213"/>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576" tIns="60960" rIns="60960" bIns="60960" numCol="1" spcCol="1270" anchor="ctr" anchorCtr="0">
          <a:noAutofit/>
        </a:bodyPr>
        <a:lstStyle/>
        <a:p>
          <a:pPr marL="0" lvl="0" indent="0" algn="l" defTabSz="1066800">
            <a:lnSpc>
              <a:spcPct val="90000"/>
            </a:lnSpc>
            <a:spcBef>
              <a:spcPct val="0"/>
            </a:spcBef>
            <a:spcAft>
              <a:spcPct val="35000"/>
            </a:spcAft>
            <a:buNone/>
          </a:pPr>
          <a:r>
            <a:rPr lang="fi-FI" sz="2400" kern="1200"/>
            <a:t>Kun tekoälylle on opetettu jokin asia, tekoäly voidaan helposti kopioida</a:t>
          </a:r>
        </a:p>
      </dsp:txBody>
      <dsp:txXfrm>
        <a:off x="961021" y="2573437"/>
        <a:ext cx="9763590" cy="735213"/>
      </dsp:txXfrm>
    </dsp:sp>
    <dsp:sp modelId="{3D350D9E-B8E5-E946-A0E0-1850D069AA93}">
      <dsp:nvSpPr>
        <dsp:cNvPr id="0" name=""/>
        <dsp:cNvSpPr/>
      </dsp:nvSpPr>
      <dsp:spPr>
        <a:xfrm>
          <a:off x="501512" y="2481536"/>
          <a:ext cx="919016" cy="919016"/>
        </a:xfrm>
        <a:prstGeom prst="ellipse">
          <a:avLst/>
        </a:prstGeom>
        <a:solidFill>
          <a:schemeClr val="lt1">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792660-0900-1D47-9B67-E5CD89DD18DB}">
      <dsp:nvSpPr>
        <dsp:cNvPr id="0" name=""/>
        <dsp:cNvSpPr/>
      </dsp:nvSpPr>
      <dsp:spPr>
        <a:xfrm>
          <a:off x="539506" y="3676449"/>
          <a:ext cx="10185104" cy="73521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576" tIns="60960" rIns="60960" bIns="60960" numCol="1" spcCol="1270" anchor="ctr" anchorCtr="0">
          <a:noAutofit/>
        </a:bodyPr>
        <a:lstStyle/>
        <a:p>
          <a:pPr marL="0" lvl="0" indent="0" algn="l" defTabSz="1066800">
            <a:lnSpc>
              <a:spcPct val="90000"/>
            </a:lnSpc>
            <a:spcBef>
              <a:spcPct val="0"/>
            </a:spcBef>
            <a:spcAft>
              <a:spcPct val="35000"/>
            </a:spcAft>
            <a:buNone/>
          </a:pPr>
          <a:r>
            <a:rPr lang="fi-FI" sz="2400" kern="1200"/>
            <a:t>Tekoälyn avulla pystytään monessa tilanteessa säästämään kustannuksia</a:t>
          </a:r>
        </a:p>
      </dsp:txBody>
      <dsp:txXfrm>
        <a:off x="539506" y="3676449"/>
        <a:ext cx="10185104" cy="735213"/>
      </dsp:txXfrm>
    </dsp:sp>
    <dsp:sp modelId="{38D2F00A-2E81-4441-BA5E-5FDFF16F6608}">
      <dsp:nvSpPr>
        <dsp:cNvPr id="0" name=""/>
        <dsp:cNvSpPr/>
      </dsp:nvSpPr>
      <dsp:spPr>
        <a:xfrm>
          <a:off x="79998" y="3584547"/>
          <a:ext cx="919016" cy="919016"/>
        </a:xfrm>
        <a:prstGeom prst="ellipse">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673857-6EBB-1940-AF13-5EB8C37C01A9}">
      <dsp:nvSpPr>
        <dsp:cNvPr id="0" name=""/>
        <dsp:cNvSpPr/>
      </dsp:nvSpPr>
      <dsp:spPr>
        <a:xfrm>
          <a:off x="1632373" y="0"/>
          <a:ext cx="5283829" cy="528382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dirty="0"/>
            <a:t>Tekoäly</a:t>
          </a:r>
        </a:p>
      </dsp:txBody>
      <dsp:txXfrm>
        <a:off x="3350938" y="264191"/>
        <a:ext cx="1846698" cy="792574"/>
      </dsp:txXfrm>
    </dsp:sp>
    <dsp:sp modelId="{1718336E-2E18-CF4D-B8B4-438DB0D7963C}">
      <dsp:nvSpPr>
        <dsp:cNvPr id="0" name=""/>
        <dsp:cNvSpPr/>
      </dsp:nvSpPr>
      <dsp:spPr>
        <a:xfrm>
          <a:off x="2292852" y="1320957"/>
          <a:ext cx="3962871" cy="3962871"/>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dirty="0"/>
            <a:t>Koneoppiminen</a:t>
          </a:r>
        </a:p>
      </dsp:txBody>
      <dsp:txXfrm>
        <a:off x="3350938" y="1568636"/>
        <a:ext cx="1846698" cy="743038"/>
      </dsp:txXfrm>
    </dsp:sp>
    <dsp:sp modelId="{B6D19927-6AB5-3E4D-8451-79CA4C9280A0}">
      <dsp:nvSpPr>
        <dsp:cNvPr id="0" name=""/>
        <dsp:cNvSpPr/>
      </dsp:nvSpPr>
      <dsp:spPr>
        <a:xfrm>
          <a:off x="2953330" y="2641914"/>
          <a:ext cx="2641914" cy="2641914"/>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fi-FI" sz="1800" kern="1200" dirty="0"/>
            <a:t>Syväoppiminen (pyrkii luomaan sopivan neuroverkon)</a:t>
          </a:r>
        </a:p>
      </dsp:txBody>
      <dsp:txXfrm>
        <a:off x="3340230" y="3302393"/>
        <a:ext cx="1868115" cy="1320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9943E-4637-BE42-980F-316D69FC0987}">
      <dsp:nvSpPr>
        <dsp:cNvPr id="0" name=""/>
        <dsp:cNvSpPr/>
      </dsp:nvSpPr>
      <dsp:spPr>
        <a:xfrm>
          <a:off x="-5250436" y="-804192"/>
          <a:ext cx="6252525" cy="6252525"/>
        </a:xfrm>
        <a:prstGeom prst="blockArc">
          <a:avLst>
            <a:gd name="adj1" fmla="val 18900000"/>
            <a:gd name="adj2" fmla="val 2700000"/>
            <a:gd name="adj3" fmla="val 345"/>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87DF1D-D1F5-A043-9E30-5B4E8D3AD085}">
      <dsp:nvSpPr>
        <dsp:cNvPr id="0" name=""/>
        <dsp:cNvSpPr/>
      </dsp:nvSpPr>
      <dsp:spPr>
        <a:xfrm>
          <a:off x="644606" y="464414"/>
          <a:ext cx="9806904" cy="92882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7257" tIns="48260" rIns="48260" bIns="48260" numCol="1" spcCol="1270" anchor="ctr" anchorCtr="0">
          <a:noAutofit/>
        </a:bodyPr>
        <a:lstStyle/>
        <a:p>
          <a:pPr marL="0" lvl="0" indent="0" algn="l" defTabSz="844550">
            <a:lnSpc>
              <a:spcPct val="90000"/>
            </a:lnSpc>
            <a:spcBef>
              <a:spcPct val="0"/>
            </a:spcBef>
            <a:spcAft>
              <a:spcPct val="35000"/>
            </a:spcAft>
            <a:buNone/>
          </a:pPr>
          <a:r>
            <a:rPr lang="fi-FI" sz="1900" kern="1200" dirty="0"/>
            <a:t>Tekoäly ei tiedä rajojansa: tekoäly ei pysty päättelemään, milloin johonkin ongelmaan ei ole ratkaisua.</a:t>
          </a:r>
        </a:p>
      </dsp:txBody>
      <dsp:txXfrm>
        <a:off x="644606" y="464414"/>
        <a:ext cx="9806904" cy="928828"/>
      </dsp:txXfrm>
    </dsp:sp>
    <dsp:sp modelId="{469DE67B-33D5-674A-BF46-FD51CD86D92D}">
      <dsp:nvSpPr>
        <dsp:cNvPr id="0" name=""/>
        <dsp:cNvSpPr/>
      </dsp:nvSpPr>
      <dsp:spPr>
        <a:xfrm>
          <a:off x="64089" y="348310"/>
          <a:ext cx="1161035" cy="1161035"/>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29CD28-144B-3441-8577-D2CEB22E2C13}">
      <dsp:nvSpPr>
        <dsp:cNvPr id="0" name=""/>
        <dsp:cNvSpPr/>
      </dsp:nvSpPr>
      <dsp:spPr>
        <a:xfrm>
          <a:off x="982235" y="1857656"/>
          <a:ext cx="9469275" cy="928828"/>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7257" tIns="48260" rIns="48260" bIns="48260" numCol="1" spcCol="1270" anchor="ctr" anchorCtr="0">
          <a:noAutofit/>
        </a:bodyPr>
        <a:lstStyle/>
        <a:p>
          <a:pPr marL="0" lvl="0" indent="0" algn="l" defTabSz="844550">
            <a:lnSpc>
              <a:spcPct val="90000"/>
            </a:lnSpc>
            <a:spcBef>
              <a:spcPct val="0"/>
            </a:spcBef>
            <a:spcAft>
              <a:spcPct val="35000"/>
            </a:spcAft>
            <a:buNone/>
          </a:pPr>
          <a:r>
            <a:rPr lang="fi-FI" sz="1900" kern="1200" dirty="0"/>
            <a:t>Tekoäly ei useinkaan tiedä, miten on päätynyt mihinkin ratkaisuun. Tämä voi aiheuttaa ongelmia esimerkiksi silloin, jos tekoälyyn tulee jokin häiriö ja tekoäly alkaa tuottaa vääriä ratkaisuja. </a:t>
          </a:r>
        </a:p>
      </dsp:txBody>
      <dsp:txXfrm>
        <a:off x="982235" y="1857656"/>
        <a:ext cx="9469275" cy="928828"/>
      </dsp:txXfrm>
    </dsp:sp>
    <dsp:sp modelId="{CCEE523B-5045-0A44-9A80-E121E9D953C3}">
      <dsp:nvSpPr>
        <dsp:cNvPr id="0" name=""/>
        <dsp:cNvSpPr/>
      </dsp:nvSpPr>
      <dsp:spPr>
        <a:xfrm>
          <a:off x="401718" y="1741552"/>
          <a:ext cx="1161035" cy="1161035"/>
        </a:xfrm>
        <a:prstGeom prst="ellipse">
          <a:avLst/>
        </a:prstGeom>
        <a:solidFill>
          <a:schemeClr val="lt1">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EB30E5-A6DF-3C40-94CB-9A8FD5FEA19E}">
      <dsp:nvSpPr>
        <dsp:cNvPr id="0" name=""/>
        <dsp:cNvSpPr/>
      </dsp:nvSpPr>
      <dsp:spPr>
        <a:xfrm>
          <a:off x="644606" y="3250898"/>
          <a:ext cx="9806904" cy="92882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7257" tIns="48260" rIns="48260" bIns="48260" numCol="1" spcCol="1270" anchor="ctr" anchorCtr="0">
          <a:noAutofit/>
        </a:bodyPr>
        <a:lstStyle/>
        <a:p>
          <a:pPr marL="0" lvl="0" indent="0" algn="l" defTabSz="844550">
            <a:lnSpc>
              <a:spcPct val="90000"/>
            </a:lnSpc>
            <a:spcBef>
              <a:spcPct val="0"/>
            </a:spcBef>
            <a:spcAft>
              <a:spcPct val="35000"/>
            </a:spcAft>
            <a:buNone/>
          </a:pPr>
          <a:r>
            <a:rPr lang="fi-FI" sz="1900" kern="1200"/>
            <a:t>Tekoäly on vielä aikaisessa kehitysvaiheessa, eikä tekoäly pysty vielä korvaamaan ihmisen kokonaisvaltaista ajattelua.</a:t>
          </a:r>
        </a:p>
      </dsp:txBody>
      <dsp:txXfrm>
        <a:off x="644606" y="3250898"/>
        <a:ext cx="9806904" cy="928828"/>
      </dsp:txXfrm>
    </dsp:sp>
    <dsp:sp modelId="{891AA2D5-987C-1B4A-8362-049AF3200896}">
      <dsp:nvSpPr>
        <dsp:cNvPr id="0" name=""/>
        <dsp:cNvSpPr/>
      </dsp:nvSpPr>
      <dsp:spPr>
        <a:xfrm>
          <a:off x="64089" y="3134795"/>
          <a:ext cx="1161035" cy="1161035"/>
        </a:xfrm>
        <a:prstGeom prst="ellipse">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33C628-3CF7-44BC-B50F-54F6020B04DB}" type="datetimeFigureOut">
              <a:rPr lang="fi-FI" smtClean="0"/>
              <a:t>14.12.2023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83FF17-DCA2-4BAE-9039-941CC76462C3}" type="slidenum">
              <a:rPr lang="fi-FI" smtClean="0"/>
              <a:t>‹#›</a:t>
            </a:fld>
            <a:endParaRPr lang="fi-FI"/>
          </a:p>
        </p:txBody>
      </p:sp>
    </p:spTree>
    <p:extLst>
      <p:ext uri="{BB962C8B-B14F-4D97-AF65-F5344CB8AC3E}">
        <p14:creationId xmlns:p14="http://schemas.microsoft.com/office/powerpoint/2010/main" val="4085584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8E89ED9-934C-5441-A886-F22FEC67D995}" type="slidenum">
              <a:rPr lang="fi-FI" smtClean="0"/>
              <a:t>3</a:t>
            </a:fld>
            <a:endParaRPr lang="fi-FI"/>
          </a:p>
        </p:txBody>
      </p:sp>
    </p:spTree>
    <p:extLst>
      <p:ext uri="{BB962C8B-B14F-4D97-AF65-F5344CB8AC3E}">
        <p14:creationId xmlns:p14="http://schemas.microsoft.com/office/powerpoint/2010/main" val="32782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t>Tekoälylle ei ole yhtä selkeää määritelmää (2). Tekoäly voidaan kuitenkin määritellä esimerkiksi joukoksi monimutkaisia algoritmeja, jotka mahdollistavat suurien datamäärien prosessoinnin ja hyödyntämisen eri tarkoituksiin (1). Tekoäly voidaan määritellä myös keinotekoiseksi älykkyydeksi, jonka avulla ratkaistaan erilaisia ongelmia (1) ja joka kykenee oppimaan (2). Tekoäly pystyy esimerkiksi tunnistamaan isoista datamääristä malleja, joita ihminen ei pystyisi tunnistamaan (1). Tekoälyn tarkoituksena on aluksi simuloida ihmisen tekemistä ja lopulta ratkoa ongelmia nopeammin ja paremmin kuin ihmiset. Tekoälyn avulla pystymme siis kenties ylittämään ihmiskuntamme fyysiset kyvyt.  Terveydenhuollossa tekoälyä hyödynnetään esimerkiksi sairauksien diagnosoinnissa, hoitosuosituksien tekemisessä ja leikkauksissa. Ainakaan toistaiseksi tekoälyllä ei voida korvata lääkäreitä tai hoitajia, mutta tekoälypohjaisilla sovelluksilla voidaan saavuttaa hyötyjä terveydenhuollossa.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err="1"/>
              <a:t>https</a:t>
            </a:r>
            <a:r>
              <a:rPr lang="fi-FI" b="0" dirty="0"/>
              <a:t>://</a:t>
            </a:r>
            <a:r>
              <a:rPr lang="fi-FI" b="0" dirty="0" err="1"/>
              <a:t>pixabay.com</a:t>
            </a:r>
            <a:r>
              <a:rPr lang="fi-FI" b="0" dirty="0"/>
              <a:t>/</a:t>
            </a:r>
            <a:r>
              <a:rPr lang="fi-FI" b="0" dirty="0" err="1"/>
              <a:t>fi</a:t>
            </a:r>
            <a:r>
              <a:rPr lang="fi-FI" b="0" dirty="0"/>
              <a:t>/</a:t>
            </a:r>
            <a:r>
              <a:rPr lang="fi-FI" b="0" dirty="0" err="1"/>
              <a:t>photos</a:t>
            </a:r>
            <a:r>
              <a:rPr lang="fi-FI" b="0" dirty="0"/>
              <a:t>/leikkaus-sairaala-lääkäri-hoito-1822458/</a:t>
            </a:r>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err="1"/>
              <a:t>https</a:t>
            </a:r>
            <a:r>
              <a:rPr lang="fi-FI" b="0" dirty="0"/>
              <a:t>://</a:t>
            </a:r>
            <a:r>
              <a:rPr lang="fi-FI" b="0" dirty="0" err="1"/>
              <a:t>pixabay.com</a:t>
            </a:r>
            <a:r>
              <a:rPr lang="fi-FI" b="0" dirty="0"/>
              <a:t>/</a:t>
            </a:r>
            <a:r>
              <a:rPr lang="fi-FI" b="0" dirty="0" err="1"/>
              <a:t>fi</a:t>
            </a:r>
            <a:r>
              <a:rPr lang="fi-FI" b="0" dirty="0"/>
              <a:t>/</a:t>
            </a:r>
            <a:r>
              <a:rPr lang="fi-FI" b="0" dirty="0" err="1"/>
              <a:t>photos</a:t>
            </a:r>
            <a:r>
              <a:rPr lang="fi-FI" b="0" dirty="0"/>
              <a:t>/tarkistusluettelo-klinikka-3222079/</a:t>
            </a:r>
          </a:p>
        </p:txBody>
      </p:sp>
      <p:sp>
        <p:nvSpPr>
          <p:cNvPr id="4" name="Dian numeron paikkamerkki 3"/>
          <p:cNvSpPr>
            <a:spLocks noGrp="1"/>
          </p:cNvSpPr>
          <p:nvPr>
            <p:ph type="sldNum" sz="quarter" idx="5"/>
          </p:nvPr>
        </p:nvSpPr>
        <p:spPr/>
        <p:txBody>
          <a:bodyPr/>
          <a:lstStyle/>
          <a:p>
            <a:fld id="{E8E89ED9-934C-5441-A886-F22FEC67D995}" type="slidenum">
              <a:rPr lang="fi-FI" smtClean="0"/>
              <a:t>4</a:t>
            </a:fld>
            <a:endParaRPr lang="fi-FI"/>
          </a:p>
        </p:txBody>
      </p:sp>
    </p:spTree>
    <p:extLst>
      <p:ext uri="{BB962C8B-B14F-4D97-AF65-F5344CB8AC3E}">
        <p14:creationId xmlns:p14="http://schemas.microsoft.com/office/powerpoint/2010/main" val="2354171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dirty="0"/>
              <a:t>Tekoälyllä on monia ominaisuuksia, joiden avulla voidaan saada parempia tuloksia verrattuna siihen, että ihminen suorittaisi kaikki tehtävät itse (1). Tekoäly esimerkiksi tekee päätökset analyyttisesti sille kerrottujen faktojen perusteella, jolloin ihmisen päätöksenteon vinoumia ei esiinny. Koneet eivät myöskään tarvitse lepoa, vaan voivat työskennellä vireystilasta riippumatta samalla tehokkuudella päivästä toiseen. Kun tekoälylle on opetettu jokin asia, tekoäly voidaan helposti kopioida. Tiedon jakaminen on siis tehokkaampaa, kun ei tarvitse järjestää erillisiä koulutuksia. Tekoälyn avulla pystytään lisäksi monessa tilanteessa säästämään kustannuksia (2).</a:t>
            </a:r>
          </a:p>
          <a:p>
            <a:endParaRPr lang="fi-FI" b="0" dirty="0"/>
          </a:p>
        </p:txBody>
      </p:sp>
      <p:sp>
        <p:nvSpPr>
          <p:cNvPr id="4" name="Dian numeron paikkamerkki 3"/>
          <p:cNvSpPr>
            <a:spLocks noGrp="1"/>
          </p:cNvSpPr>
          <p:nvPr>
            <p:ph type="sldNum" sz="quarter" idx="5"/>
          </p:nvPr>
        </p:nvSpPr>
        <p:spPr/>
        <p:txBody>
          <a:bodyPr/>
          <a:lstStyle/>
          <a:p>
            <a:fld id="{E8E89ED9-934C-5441-A886-F22FEC67D995}" type="slidenum">
              <a:rPr lang="fi-FI" smtClean="0"/>
              <a:t>5</a:t>
            </a:fld>
            <a:endParaRPr lang="fi-FI"/>
          </a:p>
        </p:txBody>
      </p:sp>
    </p:spTree>
    <p:extLst>
      <p:ext uri="{BB962C8B-B14F-4D97-AF65-F5344CB8AC3E}">
        <p14:creationId xmlns:p14="http://schemas.microsoft.com/office/powerpoint/2010/main" val="1324609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dirty="0"/>
              <a:t>Tietokoneet ovat hyviä käsittelemään rakenteellista dataa, eli dataa, jota voidaan lajitella kategorioihin (1). Tällaista dataa ovat esimerkiksi laboratoriokokeiden tulokset. Jotkin ihmiselle helpot tehtävät ovat kuitenkin koneelle todella vaikeita ratkaista. Esimerkiksi diassa näkyvät kasvot ihminen tunnistaa helposti, vaikka kuvat ovat erilaisia. Kasvojen tunnistus on kuitenkin monimutkainen prosessi, johon kone tarvitsee erityisiä tekniikoita. Pystyäkseen käsittelemään dataa, jolla ei ole selkeää rakennetta koneet tarvitsevat koneoppimisen, syväoppimisen ja neuroverkkojen tekniikoita.</a:t>
            </a:r>
          </a:p>
          <a:p>
            <a:endParaRPr lang="fi-FI" b="0" dirty="0"/>
          </a:p>
          <a:p>
            <a:r>
              <a:rPr lang="fi-FI" b="0" dirty="0" err="1"/>
              <a:t>https</a:t>
            </a:r>
            <a:r>
              <a:rPr lang="fi-FI" b="0" dirty="0"/>
              <a:t>://</a:t>
            </a:r>
            <a:r>
              <a:rPr lang="fi-FI" b="0" dirty="0" err="1"/>
              <a:t>pixabay.com</a:t>
            </a:r>
            <a:r>
              <a:rPr lang="fi-FI" b="0" dirty="0"/>
              <a:t>/</a:t>
            </a:r>
            <a:r>
              <a:rPr lang="fi-FI" b="0" dirty="0" err="1"/>
              <a:t>fi</a:t>
            </a:r>
            <a:r>
              <a:rPr lang="fi-FI" b="0" dirty="0"/>
              <a:t>/</a:t>
            </a:r>
            <a:r>
              <a:rPr lang="fi-FI" b="0" dirty="0" err="1"/>
              <a:t>photos</a:t>
            </a:r>
            <a:r>
              <a:rPr lang="fi-FI" b="0" dirty="0"/>
              <a:t>/graffitiseinä-graffiti-1209761/</a:t>
            </a:r>
          </a:p>
          <a:p>
            <a:r>
              <a:rPr lang="fi-FI" b="0" dirty="0" err="1"/>
              <a:t>https</a:t>
            </a:r>
            <a:r>
              <a:rPr lang="fi-FI" b="0" dirty="0"/>
              <a:t>://</a:t>
            </a:r>
            <a:r>
              <a:rPr lang="fi-FI" b="0" dirty="0" err="1"/>
              <a:t>pixabay.com</a:t>
            </a:r>
            <a:r>
              <a:rPr lang="fi-FI" b="0" dirty="0"/>
              <a:t>/</a:t>
            </a:r>
            <a:r>
              <a:rPr lang="fi-FI" b="0" dirty="0" err="1"/>
              <a:t>fi</a:t>
            </a:r>
            <a:r>
              <a:rPr lang="fi-FI" b="0" dirty="0"/>
              <a:t>/</a:t>
            </a:r>
            <a:r>
              <a:rPr lang="fi-FI" b="0" dirty="0" err="1"/>
              <a:t>photos</a:t>
            </a:r>
            <a:r>
              <a:rPr lang="fi-FI" b="0" dirty="0"/>
              <a:t>/vauva-hoito-lapsi-söpö-käsi-20339/</a:t>
            </a:r>
          </a:p>
          <a:p>
            <a:r>
              <a:rPr lang="fi-FI" b="0" dirty="0" err="1"/>
              <a:t>https</a:t>
            </a:r>
            <a:r>
              <a:rPr lang="fi-FI" b="0" dirty="0"/>
              <a:t>://</a:t>
            </a:r>
            <a:r>
              <a:rPr lang="fi-FI" b="0" dirty="0" err="1"/>
              <a:t>pixabay.com</a:t>
            </a:r>
            <a:r>
              <a:rPr lang="fi-FI" b="0" dirty="0"/>
              <a:t>/</a:t>
            </a:r>
            <a:r>
              <a:rPr lang="fi-FI" b="0" dirty="0" err="1"/>
              <a:t>fi</a:t>
            </a:r>
            <a:r>
              <a:rPr lang="fi-FI" b="0" dirty="0"/>
              <a:t>/</a:t>
            </a:r>
            <a:r>
              <a:rPr lang="fi-FI" b="0" dirty="0" err="1"/>
              <a:t>photos</a:t>
            </a:r>
            <a:r>
              <a:rPr lang="fi-FI" b="0" dirty="0"/>
              <a:t>/tyttö-katseensa-tyttö-muotokuva-1995624/</a:t>
            </a:r>
          </a:p>
          <a:p>
            <a:endParaRPr lang="fi-FI" b="0" dirty="0"/>
          </a:p>
        </p:txBody>
      </p:sp>
      <p:sp>
        <p:nvSpPr>
          <p:cNvPr id="4" name="Dian numeron paikkamerkki 3"/>
          <p:cNvSpPr>
            <a:spLocks noGrp="1"/>
          </p:cNvSpPr>
          <p:nvPr>
            <p:ph type="sldNum" sz="quarter" idx="5"/>
          </p:nvPr>
        </p:nvSpPr>
        <p:spPr/>
        <p:txBody>
          <a:bodyPr/>
          <a:lstStyle/>
          <a:p>
            <a:fld id="{E8E89ED9-934C-5441-A886-F22FEC67D995}" type="slidenum">
              <a:rPr lang="fi-FI" smtClean="0"/>
              <a:t>6</a:t>
            </a:fld>
            <a:endParaRPr lang="fi-FI"/>
          </a:p>
        </p:txBody>
      </p:sp>
    </p:spTree>
    <p:extLst>
      <p:ext uri="{BB962C8B-B14F-4D97-AF65-F5344CB8AC3E}">
        <p14:creationId xmlns:p14="http://schemas.microsoft.com/office/powerpoint/2010/main" val="341788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dirty="0"/>
              <a:t>Koneoppiminen tarkoittaa sitä, että kone oppii itsenäisesti, ilman että sille on opetettu kaikkia mahdollisia vastaan tulevia tilanteita (2). Koneoppimisen avulla kone pyrkii siis päätymään oikeaan vastaukseen myös tilanteissa, joihin sille ei ole annettu ohjetta (1). Mahdollisen käyttäjätiedon ja pohjatiedon perusteella ohjelmisto oppii toimimaan paremmin (2). Koneoppimisen avulla ohjelmisto oppii toistuvista tapahtumista lisää, niin että ihmisen ei tarvitse erikseen opettaa sitä. Koneoppimista hyödynnetään esimerkiksi roskapostisuodattimissa, kasvojen tunnistuksessa ja puheen tallentamisessa tekstiksi.</a:t>
            </a:r>
          </a:p>
          <a:p>
            <a:endParaRPr lang="fi-FI" b="0" dirty="0"/>
          </a:p>
          <a:p>
            <a:r>
              <a:rPr lang="fi-FI" b="0" dirty="0" err="1"/>
              <a:t>https</a:t>
            </a:r>
            <a:r>
              <a:rPr lang="fi-FI" b="0" dirty="0"/>
              <a:t>://</a:t>
            </a:r>
            <a:r>
              <a:rPr lang="fi-FI" b="0" dirty="0" err="1"/>
              <a:t>pixabay.com</a:t>
            </a:r>
            <a:r>
              <a:rPr lang="fi-FI" b="0" dirty="0"/>
              <a:t>/</a:t>
            </a:r>
            <a:r>
              <a:rPr lang="fi-FI" b="0" dirty="0" err="1"/>
              <a:t>fi</a:t>
            </a:r>
            <a:r>
              <a:rPr lang="fi-FI" b="0" dirty="0"/>
              <a:t>/</a:t>
            </a:r>
            <a:r>
              <a:rPr lang="fi-FI" b="0" dirty="0" err="1"/>
              <a:t>illustrations</a:t>
            </a:r>
            <a:r>
              <a:rPr lang="fi-FI" b="0" dirty="0"/>
              <a:t>/vaihde-kuvake-palvelu-kokoonpano-1674891/</a:t>
            </a:r>
          </a:p>
          <a:p>
            <a:endParaRPr lang="fi-FI" b="0" dirty="0"/>
          </a:p>
        </p:txBody>
      </p:sp>
      <p:sp>
        <p:nvSpPr>
          <p:cNvPr id="4" name="Dian numeron paikkamerkki 3"/>
          <p:cNvSpPr>
            <a:spLocks noGrp="1"/>
          </p:cNvSpPr>
          <p:nvPr>
            <p:ph type="sldNum" sz="quarter" idx="5"/>
          </p:nvPr>
        </p:nvSpPr>
        <p:spPr/>
        <p:txBody>
          <a:bodyPr/>
          <a:lstStyle/>
          <a:p>
            <a:fld id="{E8E89ED9-934C-5441-A886-F22FEC67D995}" type="slidenum">
              <a:rPr lang="fi-FI" smtClean="0"/>
              <a:t>7</a:t>
            </a:fld>
            <a:endParaRPr lang="fi-FI"/>
          </a:p>
        </p:txBody>
      </p:sp>
    </p:spTree>
    <p:extLst>
      <p:ext uri="{BB962C8B-B14F-4D97-AF65-F5344CB8AC3E}">
        <p14:creationId xmlns:p14="http://schemas.microsoft.com/office/powerpoint/2010/main" val="2219468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t>Syväoppiminen on koneoppimisen osa-alue, jonka tavoite on luoda sopiva neuroverkko, jolla ratkaistaan haluttu ongelma (1). Ongelmat, joita syväoppimisen keinoin halutaan ratkaista ovat sellaisia, joiden ratkaiseminen vaatii monimutkaisten sääntöjen käyttöä. Syväoppimisen toimintaa kehittää esimerkiksi datan määrän lisääminen.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t>Keinotekoiset neuroverkot taas ovat saaneet inspiraationsa muun muassa ihmisen aivoista (1). Neuroverkot koostuvat toisiinsa kytkeytyneistä tiedonkäsittely-yksiköistä ja ne oppivat esimerkeistä. Tiedonkäsittely-yksiköiden inspiraationa ovat olleet ihmisaivojen hermoimpulssi-yhteyksiä hoitavat neuronit ja </a:t>
            </a:r>
            <a:r>
              <a:rPr lang="fi-FI" b="0" dirty="0" err="1"/>
              <a:t>dendriitit</a:t>
            </a:r>
            <a:r>
              <a:rPr lang="fi-FI" b="0" dirty="0"/>
              <a:t>. Neuroverkot saavat syötteenä jonkinlaista dataa, ne käsittelevät sen ja antavat jonkin vastauksen. Esimerkkien perusteella ne voivat kehittää myös uusia ongelmien ratkaisutapoja. Neuroverkkoja käytetään esimerkiksi puheen- ja kuvantunnistuksessa sekä lääketieteellisissä diagnooseissa (2).</a:t>
            </a:r>
          </a:p>
          <a:p>
            <a:endParaRPr lang="fi-FI" b="0" dirty="0"/>
          </a:p>
          <a:p>
            <a:r>
              <a:rPr lang="fi-FI" b="0" dirty="0" err="1"/>
              <a:t>https</a:t>
            </a:r>
            <a:r>
              <a:rPr lang="fi-FI" b="0" dirty="0"/>
              <a:t>://</a:t>
            </a:r>
            <a:r>
              <a:rPr lang="fi-FI" b="0" dirty="0" err="1"/>
              <a:t>pixabay.com</a:t>
            </a:r>
            <a:r>
              <a:rPr lang="fi-FI" b="0" dirty="0"/>
              <a:t>/</a:t>
            </a:r>
            <a:r>
              <a:rPr lang="fi-FI" b="0" dirty="0" err="1"/>
              <a:t>fi</a:t>
            </a:r>
            <a:r>
              <a:rPr lang="fi-FI" b="0" dirty="0"/>
              <a:t>/</a:t>
            </a:r>
            <a:r>
              <a:rPr lang="fi-FI" b="0" dirty="0" err="1"/>
              <a:t>illustrations</a:t>
            </a:r>
            <a:r>
              <a:rPr lang="fi-FI" b="0" dirty="0"/>
              <a:t>/keinotekoinen-neuroverkko-ann-3501528/</a:t>
            </a:r>
          </a:p>
          <a:p>
            <a:r>
              <a:rPr lang="fi-FI" b="0" dirty="0" err="1"/>
              <a:t>https</a:t>
            </a:r>
            <a:r>
              <a:rPr lang="fi-FI" b="0" dirty="0"/>
              <a:t>://</a:t>
            </a:r>
            <a:r>
              <a:rPr lang="fi-FI" b="0" dirty="0" err="1"/>
              <a:t>pixabay.com</a:t>
            </a:r>
            <a:r>
              <a:rPr lang="fi-FI" b="0" dirty="0"/>
              <a:t>/</a:t>
            </a:r>
            <a:r>
              <a:rPr lang="fi-FI" b="0" dirty="0" err="1"/>
              <a:t>fi</a:t>
            </a:r>
            <a:r>
              <a:rPr lang="fi-FI" b="0" dirty="0"/>
              <a:t>/</a:t>
            </a:r>
            <a:r>
              <a:rPr lang="fi-FI" b="0" dirty="0" err="1"/>
              <a:t>vectors</a:t>
            </a:r>
            <a:r>
              <a:rPr lang="fi-FI" b="0" dirty="0"/>
              <a:t>/hermoverkko-ajatus-muista-3816319/</a:t>
            </a:r>
          </a:p>
        </p:txBody>
      </p:sp>
      <p:sp>
        <p:nvSpPr>
          <p:cNvPr id="4" name="Dian numeron paikkamerkki 3"/>
          <p:cNvSpPr>
            <a:spLocks noGrp="1"/>
          </p:cNvSpPr>
          <p:nvPr>
            <p:ph type="sldNum" sz="quarter" idx="5"/>
          </p:nvPr>
        </p:nvSpPr>
        <p:spPr/>
        <p:txBody>
          <a:bodyPr/>
          <a:lstStyle/>
          <a:p>
            <a:fld id="{E8E89ED9-934C-5441-A886-F22FEC67D995}" type="slidenum">
              <a:rPr lang="fi-FI" smtClean="0"/>
              <a:t>8</a:t>
            </a:fld>
            <a:endParaRPr lang="fi-FI"/>
          </a:p>
        </p:txBody>
      </p:sp>
    </p:spTree>
    <p:extLst>
      <p:ext uri="{BB962C8B-B14F-4D97-AF65-F5344CB8AC3E}">
        <p14:creationId xmlns:p14="http://schemas.microsoft.com/office/powerpoint/2010/main" val="4000844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Tässä on kaavio siitä, missä suhteessa nämä esitellyt teknologiat ovat toisiinsa (1). Tekoäly on laaja käsite, joka käsittää erilaisia teknologioita, jotka pyrkivät ratkaisemaan ongelmia (1) ja kykenevät oppimaan (2). Koneoppiminen on tekoälyn osa-alue (1). Koneoppisen avulla koneet voivat oppia kokemuksista. Koneoppiminen sisältää syväoppimisen, joka hyödyntää neuroverkkoja ja jonka avulla voidaan toteuttaa esimerkiksi kuvan- ja hahmontunnistusta (2). </a:t>
            </a:r>
          </a:p>
        </p:txBody>
      </p:sp>
      <p:sp>
        <p:nvSpPr>
          <p:cNvPr id="4" name="Dian numeron paikkamerkki 3"/>
          <p:cNvSpPr>
            <a:spLocks noGrp="1"/>
          </p:cNvSpPr>
          <p:nvPr>
            <p:ph type="sldNum" sz="quarter" idx="5"/>
          </p:nvPr>
        </p:nvSpPr>
        <p:spPr/>
        <p:txBody>
          <a:bodyPr/>
          <a:lstStyle/>
          <a:p>
            <a:fld id="{E8E89ED9-934C-5441-A886-F22FEC67D995}" type="slidenum">
              <a:rPr lang="fi-FI" smtClean="0"/>
              <a:t>9</a:t>
            </a:fld>
            <a:endParaRPr lang="fi-FI"/>
          </a:p>
        </p:txBody>
      </p:sp>
    </p:spTree>
    <p:extLst>
      <p:ext uri="{BB962C8B-B14F-4D97-AF65-F5344CB8AC3E}">
        <p14:creationId xmlns:p14="http://schemas.microsoft.com/office/powerpoint/2010/main" val="2414840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b="0" dirty="0"/>
              <a:t>Vaikka tekoälystä voidaan jo hyötyä monella tavalla, sillä on edelleen monia rajoitteita (1). Tekoäly ei esimerkiksi tiedä, mihin sen tietämys loppuu. Tekoäly ei tiedä rajojansa: se ei pysty päättelemään, milloin johonkin ongelmaan ei ole ratkaisua. Tekoäly ei myöskään tiedä, miten on päätynyt mihinkin ratkaisuun. Tämä voi aiheuttaa ongelmia esimerkiksi silloin, jos tekoälyyn tulee jokin häiriö ja tekoäly alkaa tuottaa vääriä ratkaisuja. Tekoäly on myös riippuvainen datasta, jota sillä on käytössä (2). Tekoäly ei pysty luomaan sellaista tietoa, jota sen opettamiseen käytettävässä datassa ei ole. Tekoäly on siis vielä aikaisessa kehitysvaiheessa, eikä tekoäly pysty vielä korvaamaan ihmisen kokonaisvaltaista ajattelua (1).</a:t>
            </a:r>
          </a:p>
          <a:p>
            <a:endParaRPr lang="fi-FI" dirty="0"/>
          </a:p>
        </p:txBody>
      </p:sp>
      <p:sp>
        <p:nvSpPr>
          <p:cNvPr id="4" name="Dian numeron paikkamerkki 3"/>
          <p:cNvSpPr>
            <a:spLocks noGrp="1"/>
          </p:cNvSpPr>
          <p:nvPr>
            <p:ph type="sldNum" sz="quarter" idx="5"/>
          </p:nvPr>
        </p:nvSpPr>
        <p:spPr/>
        <p:txBody>
          <a:bodyPr/>
          <a:lstStyle/>
          <a:p>
            <a:fld id="{E8E89ED9-934C-5441-A886-F22FEC67D995}" type="slidenum">
              <a:rPr lang="fi-FI" smtClean="0"/>
              <a:t>10</a:t>
            </a:fld>
            <a:endParaRPr lang="fi-FI"/>
          </a:p>
        </p:txBody>
      </p:sp>
    </p:spTree>
    <p:extLst>
      <p:ext uri="{BB962C8B-B14F-4D97-AF65-F5344CB8AC3E}">
        <p14:creationId xmlns:p14="http://schemas.microsoft.com/office/powerpoint/2010/main" val="1074381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E8E89ED9-934C-5441-A886-F22FEC67D995}" type="slidenum">
              <a:rPr lang="fi-FI" smtClean="0"/>
              <a:t>11</a:t>
            </a:fld>
            <a:endParaRPr lang="fi-FI"/>
          </a:p>
        </p:txBody>
      </p:sp>
    </p:spTree>
    <p:extLst>
      <p:ext uri="{BB962C8B-B14F-4D97-AF65-F5344CB8AC3E}">
        <p14:creationId xmlns:p14="http://schemas.microsoft.com/office/powerpoint/2010/main" val="2677194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hyperlink" Target="https://creativecommons.org/licenses/by-sa/4.0/deed.fi" TargetMode="External"/><Relationship Id="rId5" Type="http://schemas.openxmlformats.org/officeDocument/2006/relationships/image" Target="../media/image10.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62D92052-5CD1-4F46-B0FA-38378F14BA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59339"/>
            <a:ext cx="12192000" cy="8128000"/>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14.12.2023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Picture 7">
            <a:extLst>
              <a:ext uri="{FF2B5EF4-FFF2-40B4-BE49-F238E27FC236}">
                <a16:creationId xmlns:a16="http://schemas.microsoft.com/office/drawing/2014/main" id="{27460E9D-96AE-4354-B9A6-671C3691DA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0" name="Picture 8">
            <a:extLst>
              <a:ext uri="{FF2B5EF4-FFF2-40B4-BE49-F238E27FC236}">
                <a16:creationId xmlns:a16="http://schemas.microsoft.com/office/drawing/2014/main" id="{CFCDEFFC-B747-41BE-9236-DF2B1797F74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2" name="TextBox 8">
            <a:extLst>
              <a:ext uri="{FF2B5EF4-FFF2-40B4-BE49-F238E27FC236}">
                <a16:creationId xmlns:a16="http://schemas.microsoft.com/office/drawing/2014/main" id="{F86DCCB0-7908-43F7-BD84-4D014AAAA422}"/>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3471965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4E755ACA-2F78-4086-9808-0EB99AA8839E}"/>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Päivämäärän paikkamerkki 1">
            <a:extLst>
              <a:ext uri="{FF2B5EF4-FFF2-40B4-BE49-F238E27FC236}">
                <a16:creationId xmlns:a16="http://schemas.microsoft.com/office/drawing/2014/main" id="{9647378C-5158-4E16-A773-F80A1A7B1683}"/>
              </a:ext>
            </a:extLst>
          </p:cNvPr>
          <p:cNvSpPr>
            <a:spLocks noGrp="1"/>
          </p:cNvSpPr>
          <p:nvPr>
            <p:ph type="dt" sz="half" idx="10"/>
          </p:nvPr>
        </p:nvSpPr>
        <p:spPr/>
        <p:txBody>
          <a:bodyPr/>
          <a:lstStyle/>
          <a:p>
            <a:fld id="{9DABD3FB-967E-4962-95E1-2F39F9C7BC28}" type="datetimeFigureOut">
              <a:rPr lang="fi-FI" smtClean="0"/>
              <a:t>14.12.2023</a:t>
            </a:fld>
            <a:endParaRPr lang="fi-FI"/>
          </a:p>
        </p:txBody>
      </p:sp>
      <p:sp>
        <p:nvSpPr>
          <p:cNvPr id="3" name="Alatunnisteen paikkamerkki 2">
            <a:extLst>
              <a:ext uri="{FF2B5EF4-FFF2-40B4-BE49-F238E27FC236}">
                <a16:creationId xmlns:a16="http://schemas.microsoft.com/office/drawing/2014/main" id="{2B63ADB4-A04B-4E55-AC73-33F27509D10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B6DFF951-2459-459B-A596-FE1F34403C4B}"/>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0" name="Picture 7">
            <a:extLst>
              <a:ext uri="{FF2B5EF4-FFF2-40B4-BE49-F238E27FC236}">
                <a16:creationId xmlns:a16="http://schemas.microsoft.com/office/drawing/2014/main" id="{80CBA284-BEAD-4B3B-9936-490324F5D9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3" name="Picture 8">
            <a:extLst>
              <a:ext uri="{FF2B5EF4-FFF2-40B4-BE49-F238E27FC236}">
                <a16:creationId xmlns:a16="http://schemas.microsoft.com/office/drawing/2014/main" id="{7CFA370A-F2B3-4C0E-8746-8A24040595D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4" name="Kuva 13" descr="Kuva, joka sisältää kohteen teksti, clipart-kuva&#10;&#10;Kuvaus luotu automaattisesti">
            <a:extLst>
              <a:ext uri="{FF2B5EF4-FFF2-40B4-BE49-F238E27FC236}">
                <a16:creationId xmlns:a16="http://schemas.microsoft.com/office/drawing/2014/main" id="{6B4E01EB-0ACF-4BB4-AA47-890CAB50CB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5" name="TextBox 8">
            <a:extLst>
              <a:ext uri="{FF2B5EF4-FFF2-40B4-BE49-F238E27FC236}">
                <a16:creationId xmlns:a16="http://schemas.microsoft.com/office/drawing/2014/main" id="{7233A7C0-0BA1-4D61-BA0B-26D3AD6B96A2}"/>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1422255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038ECC46-6E27-4B1C-ACF5-3754AD5F356C}"/>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A1BF9E61-E154-41D0-A983-77D5F09B886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EE35F450-AE1F-4FC9-AF26-3CC866997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5620FD88-1313-49C4-B98D-D5DAC713CA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FAC67D56-A08D-4817-86CA-D377D98E3FC4}"/>
              </a:ext>
            </a:extLst>
          </p:cNvPr>
          <p:cNvSpPr>
            <a:spLocks noGrp="1"/>
          </p:cNvSpPr>
          <p:nvPr>
            <p:ph type="dt" sz="half" idx="10"/>
          </p:nvPr>
        </p:nvSpPr>
        <p:spPr/>
        <p:txBody>
          <a:bodyPr/>
          <a:lstStyle/>
          <a:p>
            <a:fld id="{9DABD3FB-967E-4962-95E1-2F39F9C7BC28}" type="datetimeFigureOut">
              <a:rPr lang="fi-FI" smtClean="0"/>
              <a:t>14.12.2023</a:t>
            </a:fld>
            <a:endParaRPr lang="fi-FI"/>
          </a:p>
        </p:txBody>
      </p:sp>
      <p:sp>
        <p:nvSpPr>
          <p:cNvPr id="6" name="Alatunnisteen paikkamerkki 5">
            <a:extLst>
              <a:ext uri="{FF2B5EF4-FFF2-40B4-BE49-F238E27FC236}">
                <a16:creationId xmlns:a16="http://schemas.microsoft.com/office/drawing/2014/main" id="{50DA7FC5-0AAE-4823-AFC6-DCA7495977B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DBD636C-496A-464F-B525-29821D57E112}"/>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1F8AD7AB-EE06-4389-86E5-85D6BE87E2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073CE822-CD81-421B-BAB7-89B76EC3D2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6EB24FD4-ECC3-4E7F-A0B1-82867BED6A0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B33424F0-7140-405A-B73C-B548422EB174}"/>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686425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54ED2353-72F9-4F46-8CA0-5FEF3181168B}"/>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3875A89D-743A-46C4-8A10-D765B9E1C5D9}"/>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5CC2C2EB-A0B0-4330-A057-840B842218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746297B-A980-4164-8EA4-A55D5C017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FB1BF6A-7F59-4D18-8AAB-E9BD5C9EEFEC}"/>
              </a:ext>
            </a:extLst>
          </p:cNvPr>
          <p:cNvSpPr>
            <a:spLocks noGrp="1"/>
          </p:cNvSpPr>
          <p:nvPr>
            <p:ph type="dt" sz="half" idx="10"/>
          </p:nvPr>
        </p:nvSpPr>
        <p:spPr/>
        <p:txBody>
          <a:bodyPr/>
          <a:lstStyle/>
          <a:p>
            <a:fld id="{9DABD3FB-967E-4962-95E1-2F39F9C7BC28}" type="datetimeFigureOut">
              <a:rPr lang="fi-FI" smtClean="0"/>
              <a:t>14.12.2023</a:t>
            </a:fld>
            <a:endParaRPr lang="fi-FI"/>
          </a:p>
        </p:txBody>
      </p:sp>
      <p:sp>
        <p:nvSpPr>
          <p:cNvPr id="6" name="Alatunnisteen paikkamerkki 5">
            <a:extLst>
              <a:ext uri="{FF2B5EF4-FFF2-40B4-BE49-F238E27FC236}">
                <a16:creationId xmlns:a16="http://schemas.microsoft.com/office/drawing/2014/main" id="{0905FD2A-FBB0-4F7D-A9F8-6D11DFCD8EA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598DC56-7694-49F1-99AD-27A7468F2E98}"/>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0A8BA298-58DD-436D-A8CA-634BE3B417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84F41F5A-6EA4-4961-8A1C-074F81588CD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4F909B0C-3F16-45D5-8C7A-173766C7EF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52B28BDD-6110-4461-92AE-97C9B2035CAB}"/>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2519258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Otsikkodia">
    <p:spTree>
      <p:nvGrpSpPr>
        <p:cNvPr id="1" name=""/>
        <p:cNvGrpSpPr/>
        <p:nvPr/>
      </p:nvGrpSpPr>
      <p:grpSpPr>
        <a:xfrm>
          <a:off x="0" y="0"/>
          <a:ext cx="0" cy="0"/>
          <a:chOff x="0" y="0"/>
          <a:chExt cx="0" cy="0"/>
        </a:xfrm>
      </p:grpSpPr>
      <p:pic>
        <p:nvPicPr>
          <p:cNvPr id="3" name="Kuva 2" descr="Kuva, joka sisältää kohteen teksti, henkilö, kannettava, sisä&#10;&#10;Kuvaus luotu automaattisesti">
            <a:extLst>
              <a:ext uri="{FF2B5EF4-FFF2-40B4-BE49-F238E27FC236}">
                <a16:creationId xmlns:a16="http://schemas.microsoft.com/office/drawing/2014/main" id="{FB5AFF70-A199-423B-97F3-AA2201E753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35000"/>
            <a:ext cx="12334875" cy="8223250"/>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14.12.2023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7">
            <a:extLst>
              <a:ext uri="{FF2B5EF4-FFF2-40B4-BE49-F238E27FC236}">
                <a16:creationId xmlns:a16="http://schemas.microsoft.com/office/drawing/2014/main" id="{50BCB223-9F9D-4BAA-8163-8EC6114523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2" name="Picture 8">
            <a:extLst>
              <a:ext uri="{FF2B5EF4-FFF2-40B4-BE49-F238E27FC236}">
                <a16:creationId xmlns:a16="http://schemas.microsoft.com/office/drawing/2014/main" id="{42BAA450-5C4A-4BDC-B633-1E5A9F1721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4" name="TextBox 8">
            <a:extLst>
              <a:ext uri="{FF2B5EF4-FFF2-40B4-BE49-F238E27FC236}">
                <a16:creationId xmlns:a16="http://schemas.microsoft.com/office/drawing/2014/main" id="{2EC568C0-E3B5-4663-B08C-9125BFD8F674}"/>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331750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Otsikkodia">
    <p:spTree>
      <p:nvGrpSpPr>
        <p:cNvPr id="1" name=""/>
        <p:cNvGrpSpPr/>
        <p:nvPr/>
      </p:nvGrpSpPr>
      <p:grpSpPr>
        <a:xfrm>
          <a:off x="0" y="0"/>
          <a:ext cx="0" cy="0"/>
          <a:chOff x="0" y="0"/>
          <a:chExt cx="0" cy="0"/>
        </a:xfrm>
      </p:grpSpPr>
      <p:pic>
        <p:nvPicPr>
          <p:cNvPr id="3" name="Kuva 2" descr="Kuva, joka sisältää kohteen kannettava, henkilö, tietokone, käyttäminen&#10;&#10;Kuvaus luotu automaattisesti">
            <a:extLst>
              <a:ext uri="{FF2B5EF4-FFF2-40B4-BE49-F238E27FC236}">
                <a16:creationId xmlns:a16="http://schemas.microsoft.com/office/drawing/2014/main" id="{DB905609-50CA-442A-A888-C548FA2CED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00" y="-711200"/>
            <a:ext cx="12306300" cy="8204200"/>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14.12.2023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7">
            <a:extLst>
              <a:ext uri="{FF2B5EF4-FFF2-40B4-BE49-F238E27FC236}">
                <a16:creationId xmlns:a16="http://schemas.microsoft.com/office/drawing/2014/main" id="{13D3AB43-3E74-4C99-9738-4A6BE83854F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2" name="Picture 8">
            <a:extLst>
              <a:ext uri="{FF2B5EF4-FFF2-40B4-BE49-F238E27FC236}">
                <a16:creationId xmlns:a16="http://schemas.microsoft.com/office/drawing/2014/main" id="{DDE33A31-3800-4A38-8ECB-59DE8BB6FC8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4" name="TextBox 8">
            <a:extLst>
              <a:ext uri="{FF2B5EF4-FFF2-40B4-BE49-F238E27FC236}">
                <a16:creationId xmlns:a16="http://schemas.microsoft.com/office/drawing/2014/main" id="{AA8234FD-B202-4AC8-A3CD-5EAAA21F7AE7}"/>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221914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tsikkodia">
    <p:spTree>
      <p:nvGrpSpPr>
        <p:cNvPr id="1" name=""/>
        <p:cNvGrpSpPr/>
        <p:nvPr/>
      </p:nvGrpSpPr>
      <p:grpSpPr>
        <a:xfrm>
          <a:off x="0" y="0"/>
          <a:ext cx="0" cy="0"/>
          <a:chOff x="0" y="0"/>
          <a:chExt cx="0" cy="0"/>
        </a:xfrm>
      </p:grpSpPr>
      <p:pic>
        <p:nvPicPr>
          <p:cNvPr id="7" name="Kuva 6" descr="Kuva, joka sisältää kohteen teksti, kannettava, pöytä, sisä&#10;&#10;Kuvaus luotu automaattisesti">
            <a:extLst>
              <a:ext uri="{FF2B5EF4-FFF2-40B4-BE49-F238E27FC236}">
                <a16:creationId xmlns:a16="http://schemas.microsoft.com/office/drawing/2014/main" id="{83D253D6-23B5-4001-85A5-49F51BD51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43001"/>
            <a:ext cx="12306300" cy="9229725"/>
          </a:xfrm>
          <a:prstGeom prst="rect">
            <a:avLst/>
          </a:prstGeom>
        </p:spPr>
      </p:pic>
      <p:sp>
        <p:nvSpPr>
          <p:cNvPr id="4" name="Päivämäärän paikkamerkki 3">
            <a:extLst>
              <a:ext uri="{FF2B5EF4-FFF2-40B4-BE49-F238E27FC236}">
                <a16:creationId xmlns:a16="http://schemas.microsoft.com/office/drawing/2014/main" id="{F6996389-E862-4B0A-BF1A-ACB215FB2B75}"/>
              </a:ext>
            </a:extLst>
          </p:cNvPr>
          <p:cNvSpPr>
            <a:spLocks noGrp="1"/>
          </p:cNvSpPr>
          <p:nvPr>
            <p:ph type="dt" sz="half" idx="10"/>
          </p:nvPr>
        </p:nvSpPr>
        <p:spPr/>
        <p:txBody>
          <a:bodyPr/>
          <a:lstStyle/>
          <a:p>
            <a:fld id="{9DABD3FB-967E-4962-95E1-2F39F9C7BC28}" type="datetimeFigureOut">
              <a:rPr lang="fi-FI" smtClean="0"/>
              <a:t>14.12.2023</a:t>
            </a:fld>
            <a:endParaRPr lang="fi-FI"/>
          </a:p>
        </p:txBody>
      </p:sp>
      <p:sp>
        <p:nvSpPr>
          <p:cNvPr id="5" name="Alatunnisteen paikkamerkki 4">
            <a:extLst>
              <a:ext uri="{FF2B5EF4-FFF2-40B4-BE49-F238E27FC236}">
                <a16:creationId xmlns:a16="http://schemas.microsoft.com/office/drawing/2014/main" id="{D705CA27-9123-47B4-8C8F-8CF05F22AA8D}"/>
              </a:ext>
            </a:extLst>
          </p:cNvPr>
          <p:cNvSpPr>
            <a:spLocks noGrp="1"/>
          </p:cNvSpPr>
          <p:nvPr>
            <p:ph type="ftr" sz="quarter" idx="11"/>
          </p:nvPr>
        </p:nvSpPr>
        <p:spPr/>
        <p:txBody>
          <a:bodyPr/>
          <a:lstStyle/>
          <a:p>
            <a:endParaRPr lang="fi-FI" dirty="0"/>
          </a:p>
        </p:txBody>
      </p:sp>
      <p:sp>
        <p:nvSpPr>
          <p:cNvPr id="6" name="Dian numeron paikkamerkki 5">
            <a:extLst>
              <a:ext uri="{FF2B5EF4-FFF2-40B4-BE49-F238E27FC236}">
                <a16:creationId xmlns:a16="http://schemas.microsoft.com/office/drawing/2014/main" id="{2143FD36-718E-42D6-A435-3BE9E868EB41}"/>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1" name="Kuva 10">
            <a:extLst>
              <a:ext uri="{FF2B5EF4-FFF2-40B4-BE49-F238E27FC236}">
                <a16:creationId xmlns:a16="http://schemas.microsoft.com/office/drawing/2014/main" id="{3A01A77C-33FA-49D2-A682-69E424EEDC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5497" y="505122"/>
            <a:ext cx="2781003" cy="2781003"/>
          </a:xfrm>
          <a:prstGeom prst="rect">
            <a:avLst/>
          </a:prstGeom>
        </p:spPr>
      </p:pic>
      <p:sp>
        <p:nvSpPr>
          <p:cNvPr id="13" name="Suorakulmio: Pyöristetyt kulmat 12">
            <a:extLst>
              <a:ext uri="{FF2B5EF4-FFF2-40B4-BE49-F238E27FC236}">
                <a16:creationId xmlns:a16="http://schemas.microsoft.com/office/drawing/2014/main" id="{836CEEE7-E3C4-4D7C-B8BF-5138D703E448}"/>
              </a:ext>
            </a:extLst>
          </p:cNvPr>
          <p:cNvSpPr/>
          <p:nvPr userDrawn="1"/>
        </p:nvSpPr>
        <p:spPr>
          <a:xfrm>
            <a:off x="838200" y="3571875"/>
            <a:ext cx="10515600" cy="2676525"/>
          </a:xfrm>
          <a:prstGeom prst="roundRect">
            <a:avLst/>
          </a:prstGeom>
          <a:solidFill>
            <a:srgbClr val="FFFFFF">
              <a:alpha val="6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7">
            <a:extLst>
              <a:ext uri="{FF2B5EF4-FFF2-40B4-BE49-F238E27FC236}">
                <a16:creationId xmlns:a16="http://schemas.microsoft.com/office/drawing/2014/main" id="{DE3307EB-485C-4B79-8DDA-231E7D6235B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398" y="6624091"/>
            <a:ext cx="11745686" cy="233909"/>
          </a:xfrm>
          <a:prstGeom prst="rect">
            <a:avLst/>
          </a:prstGeom>
        </p:spPr>
      </p:pic>
      <p:pic>
        <p:nvPicPr>
          <p:cNvPr id="12" name="Picture 8">
            <a:extLst>
              <a:ext uri="{FF2B5EF4-FFF2-40B4-BE49-F238E27FC236}">
                <a16:creationId xmlns:a16="http://schemas.microsoft.com/office/drawing/2014/main" id="{D1CA1578-FBC6-4386-8E2B-6A0F41B29F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9615" y="6176963"/>
            <a:ext cx="974270" cy="681037"/>
          </a:xfrm>
          <a:prstGeom prst="rect">
            <a:avLst/>
          </a:prstGeom>
        </p:spPr>
      </p:pic>
      <p:sp>
        <p:nvSpPr>
          <p:cNvPr id="14" name="TextBox 8">
            <a:extLst>
              <a:ext uri="{FF2B5EF4-FFF2-40B4-BE49-F238E27FC236}">
                <a16:creationId xmlns:a16="http://schemas.microsoft.com/office/drawing/2014/main" id="{E5BB3DF8-E8AE-4E99-B575-2C8F0217F9C6}"/>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3340536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0836F189-35EA-4881-BFB5-245466755EC4}"/>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DAA52EFF-D943-4547-BC4C-5799DFAD6464}"/>
              </a:ext>
            </a:extLst>
          </p:cNvPr>
          <p:cNvSpPr>
            <a:spLocks noGrp="1"/>
          </p:cNvSpPr>
          <p:nvPr>
            <p:ph type="title"/>
          </p:nvPr>
        </p:nvSpPr>
        <p:spPr>
          <a:xfrm>
            <a:off x="831850" y="1709738"/>
            <a:ext cx="10515600" cy="2852737"/>
          </a:xfrm>
        </p:spPr>
        <p:txBody>
          <a:bodyPr anchor="b">
            <a:normAutofit/>
          </a:bodyPr>
          <a:lstStyle>
            <a:lvl1pPr>
              <a:defRPr sz="4400"/>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4CCD573-C93F-49DB-AA33-688F791690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dirty="0"/>
              <a:t>Muokkaa tekstin perustyylejä napsauttamalla</a:t>
            </a:r>
          </a:p>
        </p:txBody>
      </p:sp>
      <p:sp>
        <p:nvSpPr>
          <p:cNvPr id="4" name="Päivämäärän paikkamerkki 3">
            <a:extLst>
              <a:ext uri="{FF2B5EF4-FFF2-40B4-BE49-F238E27FC236}">
                <a16:creationId xmlns:a16="http://schemas.microsoft.com/office/drawing/2014/main" id="{8317F7F4-B32F-4DF2-A505-663E139D553E}"/>
              </a:ext>
            </a:extLst>
          </p:cNvPr>
          <p:cNvSpPr>
            <a:spLocks noGrp="1"/>
          </p:cNvSpPr>
          <p:nvPr>
            <p:ph type="dt" sz="half" idx="10"/>
          </p:nvPr>
        </p:nvSpPr>
        <p:spPr/>
        <p:txBody>
          <a:bodyPr/>
          <a:lstStyle/>
          <a:p>
            <a:fld id="{9DABD3FB-967E-4962-95E1-2F39F9C7BC28}" type="datetimeFigureOut">
              <a:rPr lang="fi-FI" smtClean="0"/>
              <a:t>14.12.2023</a:t>
            </a:fld>
            <a:endParaRPr lang="fi-FI" dirty="0"/>
          </a:p>
        </p:txBody>
      </p:sp>
      <p:sp>
        <p:nvSpPr>
          <p:cNvPr id="5" name="Alatunnisteen paikkamerkki 4">
            <a:extLst>
              <a:ext uri="{FF2B5EF4-FFF2-40B4-BE49-F238E27FC236}">
                <a16:creationId xmlns:a16="http://schemas.microsoft.com/office/drawing/2014/main" id="{FFAF5029-5478-4325-A642-800905596F1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0672218-8FB6-4305-8793-DD4154C9C944}"/>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1E3F1D21-39E5-43BD-ACC6-9C4951B4C1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0371EA05-0224-4A4E-998E-F885DB544D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C627B2F1-0B6F-431D-8863-4FD3FC5C35A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EAB5E986-8F44-457E-8DAC-3EDB5E8C8963}"/>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40524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1B5C213F-8495-47F1-8D55-609434C669FA}"/>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93A23FE7-3F32-4516-BF68-59A7E52B0A14}"/>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8D6D2C3-83A9-451F-AF8F-9AB9A5B68B59}"/>
              </a:ext>
            </a:extLst>
          </p:cNvPr>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D1DAD9D1-C4C5-44D1-956D-14B8BB5579A4}"/>
              </a:ext>
            </a:extLst>
          </p:cNvPr>
          <p:cNvSpPr>
            <a:spLocks noGrp="1"/>
          </p:cNvSpPr>
          <p:nvPr>
            <p:ph type="dt" sz="half" idx="10"/>
          </p:nvPr>
        </p:nvSpPr>
        <p:spPr/>
        <p:txBody>
          <a:bodyPr/>
          <a:lstStyle/>
          <a:p>
            <a:fld id="{9DABD3FB-967E-4962-95E1-2F39F9C7BC28}" type="datetimeFigureOut">
              <a:rPr lang="fi-FI" smtClean="0"/>
              <a:t>14.12.2023</a:t>
            </a:fld>
            <a:endParaRPr lang="fi-FI"/>
          </a:p>
        </p:txBody>
      </p:sp>
      <p:sp>
        <p:nvSpPr>
          <p:cNvPr id="5" name="Alatunnisteen paikkamerkki 4">
            <a:extLst>
              <a:ext uri="{FF2B5EF4-FFF2-40B4-BE49-F238E27FC236}">
                <a16:creationId xmlns:a16="http://schemas.microsoft.com/office/drawing/2014/main" id="{B0EC53B2-0B15-4A87-BE91-76C8A380401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4E0E961-ACA7-41C8-9CAD-626EDA17EE37}"/>
              </a:ext>
            </a:extLst>
          </p:cNvPr>
          <p:cNvSpPr>
            <a:spLocks noGrp="1"/>
          </p:cNvSpPr>
          <p:nvPr>
            <p:ph type="sldNum" sz="quarter" idx="12"/>
          </p:nvPr>
        </p:nvSpPr>
        <p:spPr/>
        <p:txBody>
          <a:bodyPr/>
          <a:lstStyle/>
          <a:p>
            <a:fld id="{8B8477A8-ACA7-477F-BADE-1B34FF00ACDA}" type="slidenum">
              <a:rPr lang="fi-FI" smtClean="0"/>
              <a:t>‹#›</a:t>
            </a:fld>
            <a:endParaRPr lang="fi-FI"/>
          </a:p>
        </p:txBody>
      </p:sp>
      <p:sp>
        <p:nvSpPr>
          <p:cNvPr id="10" name="TextBox 8">
            <a:extLst>
              <a:ext uri="{FF2B5EF4-FFF2-40B4-BE49-F238E27FC236}">
                <a16:creationId xmlns:a16="http://schemas.microsoft.com/office/drawing/2014/main" id="{106B14EC-A99B-4F0C-BCDB-9B5ECFC7ACAF}"/>
              </a:ext>
            </a:extLst>
          </p:cNvPr>
          <p:cNvSpPr txBox="1"/>
          <p:nvPr userDrawn="1"/>
        </p:nvSpPr>
        <p:spPr>
          <a:xfrm>
            <a:off x="607371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pic>
        <p:nvPicPr>
          <p:cNvPr id="13" name="Picture 7">
            <a:extLst>
              <a:ext uri="{FF2B5EF4-FFF2-40B4-BE49-F238E27FC236}">
                <a16:creationId xmlns:a16="http://schemas.microsoft.com/office/drawing/2014/main" id="{3CF69AB0-3698-41ED-BEF9-DC6FB27251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4" name="Picture 8">
            <a:extLst>
              <a:ext uri="{FF2B5EF4-FFF2-40B4-BE49-F238E27FC236}">
                <a16:creationId xmlns:a16="http://schemas.microsoft.com/office/drawing/2014/main" id="{5506A6B8-3ED9-402A-92EE-0030612378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sp>
        <p:nvSpPr>
          <p:cNvPr id="15" name="TextBox 8">
            <a:extLst>
              <a:ext uri="{FF2B5EF4-FFF2-40B4-BE49-F238E27FC236}">
                <a16:creationId xmlns:a16="http://schemas.microsoft.com/office/drawing/2014/main" id="{2EEAA1E2-9FB8-4F62-8B79-98A046283F57}"/>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pic>
        <p:nvPicPr>
          <p:cNvPr id="16" name="Kuva 15" descr="Kuva, joka sisältää kohteen teksti, clipart-kuva&#10;&#10;Kuvaus luotu automaattisesti">
            <a:extLst>
              <a:ext uri="{FF2B5EF4-FFF2-40B4-BE49-F238E27FC236}">
                <a16:creationId xmlns:a16="http://schemas.microsoft.com/office/drawing/2014/main" id="{068CEA5E-60E2-4644-BD90-2A5CBF5D29C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Tree>
    <p:extLst>
      <p:ext uri="{BB962C8B-B14F-4D97-AF65-F5344CB8AC3E}">
        <p14:creationId xmlns:p14="http://schemas.microsoft.com/office/powerpoint/2010/main" val="68101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YHJÄ (ilman logo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A23FE7-3F32-4516-BF68-59A7E52B0A14}"/>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98D6D2C3-83A9-451F-AF8F-9AB9A5B68B59}"/>
              </a:ext>
            </a:extLst>
          </p:cNvPr>
          <p:cNvSpPr>
            <a:spLocks noGrp="1"/>
          </p:cNvSpPr>
          <p:nvPr>
            <p:ph idx="1"/>
          </p:nvPr>
        </p:nvSpPr>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D1DAD9D1-C4C5-44D1-956D-14B8BB5579A4}"/>
              </a:ext>
            </a:extLst>
          </p:cNvPr>
          <p:cNvSpPr>
            <a:spLocks noGrp="1"/>
          </p:cNvSpPr>
          <p:nvPr>
            <p:ph type="dt" sz="half" idx="10"/>
          </p:nvPr>
        </p:nvSpPr>
        <p:spPr/>
        <p:txBody>
          <a:bodyPr/>
          <a:lstStyle/>
          <a:p>
            <a:fld id="{9DABD3FB-967E-4962-95E1-2F39F9C7BC28}" type="datetimeFigureOut">
              <a:rPr lang="fi-FI" smtClean="0"/>
              <a:t>14.12.2023</a:t>
            </a:fld>
            <a:endParaRPr lang="fi-FI"/>
          </a:p>
        </p:txBody>
      </p:sp>
      <p:sp>
        <p:nvSpPr>
          <p:cNvPr id="5" name="Alatunnisteen paikkamerkki 4">
            <a:extLst>
              <a:ext uri="{FF2B5EF4-FFF2-40B4-BE49-F238E27FC236}">
                <a16:creationId xmlns:a16="http://schemas.microsoft.com/office/drawing/2014/main" id="{B0EC53B2-0B15-4A87-BE91-76C8A3804013}"/>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4E0E961-ACA7-41C8-9CAD-626EDA17EE37}"/>
              </a:ext>
            </a:extLst>
          </p:cNvPr>
          <p:cNvSpPr>
            <a:spLocks noGrp="1"/>
          </p:cNvSpPr>
          <p:nvPr>
            <p:ph type="sldNum" sz="quarter" idx="12"/>
          </p:nvPr>
        </p:nvSpPr>
        <p:spPr/>
        <p:txBody>
          <a:bodyPr/>
          <a:lstStyle/>
          <a:p>
            <a:fld id="{8B8477A8-ACA7-477F-BADE-1B34FF00ACDA}" type="slidenum">
              <a:rPr lang="fi-FI" smtClean="0"/>
              <a:t>‹#›</a:t>
            </a:fld>
            <a:endParaRPr lang="fi-FI"/>
          </a:p>
        </p:txBody>
      </p:sp>
      <p:sp>
        <p:nvSpPr>
          <p:cNvPr id="12" name="Dian numeron paikkamerkki 5">
            <a:extLst>
              <a:ext uri="{FF2B5EF4-FFF2-40B4-BE49-F238E27FC236}">
                <a16:creationId xmlns:a16="http://schemas.microsoft.com/office/drawing/2014/main" id="{38EBBB67-B190-4C60-86BF-FA4F3BCFBCA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B8477A8-ACA7-477F-BADE-1B34FF00ACDA}" type="slidenum">
              <a:rPr lang="fi-FI" smtClean="0"/>
              <a:pPr/>
              <a:t>‹#›</a:t>
            </a:fld>
            <a:endParaRPr lang="fi-FI"/>
          </a:p>
        </p:txBody>
      </p:sp>
      <p:pic>
        <p:nvPicPr>
          <p:cNvPr id="13" name="Picture 7">
            <a:extLst>
              <a:ext uri="{FF2B5EF4-FFF2-40B4-BE49-F238E27FC236}">
                <a16:creationId xmlns:a16="http://schemas.microsoft.com/office/drawing/2014/main" id="{4A125DFA-0C51-454C-B956-DA5455FEAA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4" name="Picture 8">
            <a:extLst>
              <a:ext uri="{FF2B5EF4-FFF2-40B4-BE49-F238E27FC236}">
                <a16:creationId xmlns:a16="http://schemas.microsoft.com/office/drawing/2014/main" id="{E7710237-FFF1-4A1B-8D15-01C9385342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5" name="Kuva 14" descr="Kuva, joka sisältää kohteen teksti, clipart-kuva&#10;&#10;Kuvaus luotu automaattisesti">
            <a:extLst>
              <a:ext uri="{FF2B5EF4-FFF2-40B4-BE49-F238E27FC236}">
                <a16:creationId xmlns:a16="http://schemas.microsoft.com/office/drawing/2014/main" id="{8750FF13-EA51-454B-B5EB-7E8BBACF4EE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6" name="TextBox 8">
            <a:extLst>
              <a:ext uri="{FF2B5EF4-FFF2-40B4-BE49-F238E27FC236}">
                <a16:creationId xmlns:a16="http://schemas.microsoft.com/office/drawing/2014/main" id="{4E5A7C05-02A9-48B5-866C-529CA407D87F}"/>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1400944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0702910-F9F7-493E-95B2-C977E979A62F}"/>
              </a:ext>
            </a:extLst>
          </p:cNvPr>
          <p:cNvPicPr/>
          <p:nvPr userDrawn="1"/>
        </p:nvPicPr>
        <p:blipFill>
          <a:blip r:embed="rId2">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7A896C7B-63AF-40A5-BB70-A06E2D71FD8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E32D297-0040-452B-9ADC-DECE2D5BAF0D}"/>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72033A3C-7B91-4F67-B079-39C138AAE789}"/>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AD113505-7C81-4FCA-BA80-2AC5A7381F77}"/>
              </a:ext>
            </a:extLst>
          </p:cNvPr>
          <p:cNvSpPr>
            <a:spLocks noGrp="1"/>
          </p:cNvSpPr>
          <p:nvPr>
            <p:ph type="dt" sz="half" idx="10"/>
          </p:nvPr>
        </p:nvSpPr>
        <p:spPr/>
        <p:txBody>
          <a:bodyPr/>
          <a:lstStyle/>
          <a:p>
            <a:fld id="{9DABD3FB-967E-4962-95E1-2F39F9C7BC28}" type="datetimeFigureOut">
              <a:rPr lang="fi-FI" smtClean="0"/>
              <a:t>14.12.2023</a:t>
            </a:fld>
            <a:endParaRPr lang="fi-FI" dirty="0"/>
          </a:p>
        </p:txBody>
      </p:sp>
      <p:sp>
        <p:nvSpPr>
          <p:cNvPr id="6" name="Alatunnisteen paikkamerkki 5">
            <a:extLst>
              <a:ext uri="{FF2B5EF4-FFF2-40B4-BE49-F238E27FC236}">
                <a16:creationId xmlns:a16="http://schemas.microsoft.com/office/drawing/2014/main" id="{8AB8B0F1-E201-4BEB-9AD9-B45C632F708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F4923A7-CA2A-43FD-A68D-CFBACE898E72}"/>
              </a:ext>
            </a:extLst>
          </p:cNvPr>
          <p:cNvSpPr>
            <a:spLocks noGrp="1"/>
          </p:cNvSpPr>
          <p:nvPr>
            <p:ph type="sldNum" sz="quarter" idx="12"/>
          </p:nvPr>
        </p:nvSpPr>
        <p:spPr/>
        <p:txBody>
          <a:bodyPr/>
          <a:lstStyle/>
          <a:p>
            <a:fld id="{8B8477A8-ACA7-477F-BADE-1B34FF00ACDA}" type="slidenum">
              <a:rPr lang="fi-FI" smtClean="0"/>
              <a:t>‹#›</a:t>
            </a:fld>
            <a:endParaRPr lang="fi-FI"/>
          </a:p>
        </p:txBody>
      </p:sp>
      <p:pic>
        <p:nvPicPr>
          <p:cNvPr id="13" name="Picture 7">
            <a:extLst>
              <a:ext uri="{FF2B5EF4-FFF2-40B4-BE49-F238E27FC236}">
                <a16:creationId xmlns:a16="http://schemas.microsoft.com/office/drawing/2014/main" id="{9C524C9D-DA76-4367-9450-514502D48B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1930" y="6624091"/>
            <a:ext cx="12363930" cy="246221"/>
          </a:xfrm>
          <a:prstGeom prst="rect">
            <a:avLst/>
          </a:prstGeom>
        </p:spPr>
      </p:pic>
      <p:pic>
        <p:nvPicPr>
          <p:cNvPr id="16" name="Picture 8">
            <a:extLst>
              <a:ext uri="{FF2B5EF4-FFF2-40B4-BE49-F238E27FC236}">
                <a16:creationId xmlns:a16="http://schemas.microsoft.com/office/drawing/2014/main" id="{35E30704-B75D-480A-951F-41AC80D2B9C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82573" y="6191095"/>
            <a:ext cx="1127033" cy="679217"/>
          </a:xfrm>
          <a:prstGeom prst="rect">
            <a:avLst/>
          </a:prstGeom>
        </p:spPr>
      </p:pic>
      <p:pic>
        <p:nvPicPr>
          <p:cNvPr id="17" name="Kuva 16" descr="Kuva, joka sisältää kohteen teksti, clipart-kuva&#10;&#10;Kuvaus luotu automaattisesti">
            <a:extLst>
              <a:ext uri="{FF2B5EF4-FFF2-40B4-BE49-F238E27FC236}">
                <a16:creationId xmlns:a16="http://schemas.microsoft.com/office/drawing/2014/main" id="{0A0518E1-5F9C-47FC-8C65-4E0216812FE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67754" y="6217653"/>
            <a:ext cx="1127033" cy="409994"/>
          </a:xfrm>
          <a:prstGeom prst="rect">
            <a:avLst/>
          </a:prstGeom>
        </p:spPr>
      </p:pic>
      <p:sp>
        <p:nvSpPr>
          <p:cNvPr id="18" name="TextBox 8">
            <a:extLst>
              <a:ext uri="{FF2B5EF4-FFF2-40B4-BE49-F238E27FC236}">
                <a16:creationId xmlns:a16="http://schemas.microsoft.com/office/drawing/2014/main" id="{AB0261A1-A197-4921-80EA-D18BD727A26D}"/>
              </a:ext>
            </a:extLst>
          </p:cNvPr>
          <p:cNvSpPr txBox="1"/>
          <p:nvPr userDrawn="1"/>
        </p:nvSpPr>
        <p:spPr>
          <a:xfrm>
            <a:off x="5559363" y="6610191"/>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spTree>
    <p:extLst>
      <p:ext uri="{BB962C8B-B14F-4D97-AF65-F5344CB8AC3E}">
        <p14:creationId xmlns:p14="http://schemas.microsoft.com/office/powerpoint/2010/main" val="2698032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Oppimateriaalin tekijät CC BY-SA 4.0">
    <p:spTree>
      <p:nvGrpSpPr>
        <p:cNvPr id="1" name=""/>
        <p:cNvGrpSpPr/>
        <p:nvPr/>
      </p:nvGrpSpPr>
      <p:grpSpPr>
        <a:xfrm>
          <a:off x="0" y="0"/>
          <a:ext cx="0" cy="0"/>
          <a:chOff x="0" y="0"/>
          <a:chExt cx="0" cy="0"/>
        </a:xfrm>
      </p:grpSpPr>
      <p:pic>
        <p:nvPicPr>
          <p:cNvPr id="15" name="Picture 7">
            <a:extLst>
              <a:ext uri="{FF2B5EF4-FFF2-40B4-BE49-F238E27FC236}">
                <a16:creationId xmlns:a16="http://schemas.microsoft.com/office/drawing/2014/main" id="{E4350B55-30CC-44A4-BB26-199510415D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6314" y="6633616"/>
            <a:ext cx="11745686" cy="233909"/>
          </a:xfrm>
          <a:prstGeom prst="rect">
            <a:avLst/>
          </a:prstGeom>
        </p:spPr>
      </p:pic>
      <p:pic>
        <p:nvPicPr>
          <p:cNvPr id="14" name="Picture 2">
            <a:extLst>
              <a:ext uri="{FF2B5EF4-FFF2-40B4-BE49-F238E27FC236}">
                <a16:creationId xmlns:a16="http://schemas.microsoft.com/office/drawing/2014/main" id="{0E941943-C43E-4373-A48C-2A3B6A56EE26}"/>
              </a:ext>
            </a:extLst>
          </p:cNvPr>
          <p:cNvPicPr/>
          <p:nvPr userDrawn="1"/>
        </p:nvPicPr>
        <p:blipFill>
          <a:blip r:embed="rId3">
            <a:extLst>
              <a:ext uri="{28A0092B-C50C-407E-A947-70E740481C1C}">
                <a14:useLocalDpi xmlns:a14="http://schemas.microsoft.com/office/drawing/2010/main" val="0"/>
              </a:ext>
            </a:extLst>
          </a:blip>
          <a:stretch>
            <a:fillRect/>
          </a:stretch>
        </p:blipFill>
        <p:spPr bwMode="auto">
          <a:xfrm>
            <a:off x="4619624" y="-3925"/>
            <a:ext cx="7572375" cy="1559560"/>
          </a:xfrm>
          <a:prstGeom prst="rect">
            <a:avLst/>
          </a:prstGeom>
          <a:noFill/>
          <a:ln>
            <a:noFill/>
          </a:ln>
        </p:spPr>
      </p:pic>
      <p:sp>
        <p:nvSpPr>
          <p:cNvPr id="2" name="Otsikko 1">
            <a:extLst>
              <a:ext uri="{FF2B5EF4-FFF2-40B4-BE49-F238E27FC236}">
                <a16:creationId xmlns:a16="http://schemas.microsoft.com/office/drawing/2014/main" id="{E3B922D8-4B6F-44A6-972E-026D7EFE2683}"/>
              </a:ext>
            </a:extLst>
          </p:cNvPr>
          <p:cNvSpPr>
            <a:spLocks noGrp="1"/>
          </p:cNvSpPr>
          <p:nvPr>
            <p:ph type="title" hasCustomPrompt="1"/>
          </p:nvPr>
        </p:nvSpPr>
        <p:spPr/>
        <p:txBody>
          <a:bodyPr/>
          <a:lstStyle>
            <a:lvl1pPr>
              <a:defRPr/>
            </a:lvl1pPr>
          </a:lstStyle>
          <a:p>
            <a:r>
              <a:rPr lang="fi-FI" dirty="0"/>
              <a:t>Oppimateriaalin tekijät</a:t>
            </a:r>
          </a:p>
        </p:txBody>
      </p:sp>
      <p:pic>
        <p:nvPicPr>
          <p:cNvPr id="7" name="Picture 8">
            <a:extLst>
              <a:ext uri="{FF2B5EF4-FFF2-40B4-BE49-F238E27FC236}">
                <a16:creationId xmlns:a16="http://schemas.microsoft.com/office/drawing/2014/main" id="{AF435412-8F6C-4B8E-B1A5-1A42441C1C4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6699" y="6176963"/>
            <a:ext cx="974270" cy="681037"/>
          </a:xfrm>
          <a:prstGeom prst="rect">
            <a:avLst/>
          </a:prstGeom>
        </p:spPr>
      </p:pic>
      <p:sp>
        <p:nvSpPr>
          <p:cNvPr id="10" name="TextBox 8">
            <a:extLst>
              <a:ext uri="{FF2B5EF4-FFF2-40B4-BE49-F238E27FC236}">
                <a16:creationId xmlns:a16="http://schemas.microsoft.com/office/drawing/2014/main" id="{BDCE77CB-FB12-49D3-9893-55F89BCF5C0D}"/>
              </a:ext>
            </a:extLst>
          </p:cNvPr>
          <p:cNvSpPr txBox="1"/>
          <p:nvPr userDrawn="1"/>
        </p:nvSpPr>
        <p:spPr>
          <a:xfrm>
            <a:off x="6060223" y="6610569"/>
            <a:ext cx="6203942" cy="246221"/>
          </a:xfrm>
          <a:prstGeom prst="rect">
            <a:avLst/>
          </a:prstGeom>
          <a:noFill/>
        </p:spPr>
        <p:txBody>
          <a:bodyPr wrap="none" rtlCol="0">
            <a:spAutoFit/>
          </a:bodyPr>
          <a:lstStyle/>
          <a:p>
            <a:r>
              <a:rPr lang="fi-FI" sz="1000" dirty="0">
                <a:solidFill>
                  <a:schemeClr val="bg1"/>
                </a:solidFill>
                <a:latin typeface="Century Gothic" panose="020B0502020202020204" pitchFamily="34" charset="0"/>
              </a:rPr>
              <a:t>Monialainen osaaminen sosiaali- ja terveysalan digitalisaation kehittämisessä -erikoistumiskoulutus</a:t>
            </a:r>
          </a:p>
        </p:txBody>
      </p:sp>
      <p:pic>
        <p:nvPicPr>
          <p:cNvPr id="1026" name="Picture 2">
            <a:extLst>
              <a:ext uri="{FF2B5EF4-FFF2-40B4-BE49-F238E27FC236}">
                <a16:creationId xmlns:a16="http://schemas.microsoft.com/office/drawing/2014/main" id="{83149287-124C-4E53-8604-8BC5482C632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22094" y="5281794"/>
            <a:ext cx="9469905" cy="1325562"/>
          </a:xfrm>
          <a:prstGeom prst="rect">
            <a:avLst/>
          </a:prstGeom>
          <a:noFill/>
          <a:extLst>
            <a:ext uri="{909E8E84-426E-40DD-AFC4-6F175D3DCCD1}">
              <a14:hiddenFill xmlns:a14="http://schemas.microsoft.com/office/drawing/2010/main">
                <a:solidFill>
                  <a:srgbClr val="FFFFFF"/>
                </a:solidFill>
              </a14:hiddenFill>
            </a:ext>
          </a:extLst>
        </p:spPr>
      </p:pic>
      <p:sp>
        <p:nvSpPr>
          <p:cNvPr id="13" name="Sisällön paikkamerkki 2">
            <a:extLst>
              <a:ext uri="{FF2B5EF4-FFF2-40B4-BE49-F238E27FC236}">
                <a16:creationId xmlns:a16="http://schemas.microsoft.com/office/drawing/2014/main" id="{D964234F-D31A-482F-AC1D-1D8C6EB66E21}"/>
              </a:ext>
            </a:extLst>
          </p:cNvPr>
          <p:cNvSpPr>
            <a:spLocks noGrp="1"/>
          </p:cNvSpPr>
          <p:nvPr>
            <p:ph idx="1" hasCustomPrompt="1"/>
          </p:nvPr>
        </p:nvSpPr>
        <p:spPr>
          <a:xfrm>
            <a:off x="838200" y="1825625"/>
            <a:ext cx="4733925" cy="2317750"/>
          </a:xfrm>
        </p:spPr>
        <p:txBody>
          <a:bodyPr>
            <a:normAutofit/>
          </a:bodyPr>
          <a:lstStyle>
            <a:lvl1pPr marL="0" indent="0">
              <a:buNone/>
              <a:defRPr sz="2000"/>
            </a:lvl1pPr>
          </a:lstStyle>
          <a:p>
            <a:pPr lvl="0"/>
            <a:r>
              <a:rPr lang="fi-FI" dirty="0"/>
              <a:t>Tämän oppimateriaalin tekijät:</a:t>
            </a:r>
          </a:p>
          <a:p>
            <a:pPr lvl="0"/>
            <a:r>
              <a:rPr lang="fi-FI" dirty="0"/>
              <a:t>Etunimi, Sukunimi, AMK</a:t>
            </a:r>
          </a:p>
          <a:p>
            <a:pPr lvl="0"/>
            <a:r>
              <a:rPr lang="fi-FI" dirty="0"/>
              <a:t>Etunimi, Sukunimi, AMK</a:t>
            </a:r>
          </a:p>
          <a:p>
            <a:pPr lvl="0"/>
            <a:r>
              <a:rPr lang="fi-FI" dirty="0"/>
              <a:t>Etunimi, Sukunimi, AMK</a:t>
            </a:r>
          </a:p>
          <a:p>
            <a:pPr lvl="0"/>
            <a:r>
              <a:rPr lang="fi-FI" dirty="0"/>
              <a:t>Etunimi, Sukunimi, AMK</a:t>
            </a:r>
          </a:p>
          <a:p>
            <a:pPr lvl="0"/>
            <a:r>
              <a:rPr lang="fi-FI" dirty="0"/>
              <a:t>Etunimi, Sukunimi, AMK</a:t>
            </a:r>
          </a:p>
        </p:txBody>
      </p:sp>
      <p:sp>
        <p:nvSpPr>
          <p:cNvPr id="12" name="Tekstiruutu 11">
            <a:extLst>
              <a:ext uri="{FF2B5EF4-FFF2-40B4-BE49-F238E27FC236}">
                <a16:creationId xmlns:a16="http://schemas.microsoft.com/office/drawing/2014/main" id="{C56578E8-AF21-4D58-95C9-6C462F64FDDB}"/>
              </a:ext>
            </a:extLst>
          </p:cNvPr>
          <p:cNvSpPr txBox="1"/>
          <p:nvPr userDrawn="1"/>
        </p:nvSpPr>
        <p:spPr>
          <a:xfrm>
            <a:off x="220436" y="5367118"/>
            <a:ext cx="2501657" cy="646331"/>
          </a:xfrm>
          <a:prstGeom prst="rect">
            <a:avLst/>
          </a:prstGeom>
          <a:noFill/>
        </p:spPr>
        <p:txBody>
          <a:bodyPr wrap="square" rtlCol="0">
            <a:spAutoFit/>
          </a:bodyPr>
          <a:lstStyle/>
          <a:p>
            <a:pPr algn="r"/>
            <a:r>
              <a:rPr lang="fi-FI" b="0" u="none" dirty="0"/>
              <a:t>Erikoistumiskoulutuksen toteuttavat:</a:t>
            </a:r>
          </a:p>
        </p:txBody>
      </p:sp>
      <p:sp>
        <p:nvSpPr>
          <p:cNvPr id="16" name="Tekstiruutu 15">
            <a:extLst>
              <a:ext uri="{FF2B5EF4-FFF2-40B4-BE49-F238E27FC236}">
                <a16:creationId xmlns:a16="http://schemas.microsoft.com/office/drawing/2014/main" id="{C4E532BF-E580-4F25-9835-30EA37D338E1}"/>
              </a:ext>
            </a:extLst>
          </p:cNvPr>
          <p:cNvSpPr txBox="1"/>
          <p:nvPr userDrawn="1"/>
        </p:nvSpPr>
        <p:spPr>
          <a:xfrm>
            <a:off x="838200" y="4394315"/>
            <a:ext cx="9164444" cy="830997"/>
          </a:xfrm>
          <a:prstGeom prst="rect">
            <a:avLst/>
          </a:prstGeom>
          <a:noFill/>
        </p:spPr>
        <p:txBody>
          <a:bodyPr wrap="square" rtlCol="0">
            <a:spAutoFit/>
          </a:bodyPr>
          <a:lstStyle/>
          <a:p>
            <a:r>
              <a:rPr lang="fi-FI" sz="2400" b="0" u="none" dirty="0"/>
              <a:t>Tämä oppimateriaali on lisensoitu </a:t>
            </a:r>
            <a:r>
              <a:rPr lang="fi-FI" sz="2400" b="0" u="none" dirty="0">
                <a:hlinkClick r:id="rId6"/>
              </a:rPr>
              <a:t>CC BY-SA 4.0 -lisenssillä</a:t>
            </a:r>
            <a:r>
              <a:rPr lang="fi-FI" sz="2400" b="0" u="none" dirty="0"/>
              <a:t> ellei jossain kohden muuta ilmoiteta.</a:t>
            </a:r>
          </a:p>
        </p:txBody>
      </p:sp>
      <p:sp>
        <p:nvSpPr>
          <p:cNvPr id="19" name="Sisällön paikkamerkki 2">
            <a:extLst>
              <a:ext uri="{FF2B5EF4-FFF2-40B4-BE49-F238E27FC236}">
                <a16:creationId xmlns:a16="http://schemas.microsoft.com/office/drawing/2014/main" id="{DDAB6818-F3C4-4A9D-95D5-7B2F838A17A7}"/>
              </a:ext>
            </a:extLst>
          </p:cNvPr>
          <p:cNvSpPr>
            <a:spLocks noGrp="1"/>
          </p:cNvSpPr>
          <p:nvPr>
            <p:ph idx="10"/>
          </p:nvPr>
        </p:nvSpPr>
        <p:spPr>
          <a:xfrm>
            <a:off x="6073713" y="1825625"/>
            <a:ext cx="4733925" cy="2317750"/>
          </a:xfrm>
        </p:spPr>
        <p:txBody>
          <a:bodyPr>
            <a:normAutofit/>
          </a:bodyPr>
          <a:lstStyle>
            <a:lvl1pPr marL="0" indent="0">
              <a:buNone/>
              <a:defRPr sz="2000"/>
            </a:lvl1pPr>
          </a:lstStyle>
          <a:p>
            <a:pPr lvl="0"/>
            <a:endParaRPr lang="fi-FI" dirty="0"/>
          </a:p>
          <a:p>
            <a:pPr lvl="0"/>
            <a:r>
              <a:rPr lang="fi-FI" dirty="0"/>
              <a:t>Etunimi, Sukunimi, AMK</a:t>
            </a:r>
          </a:p>
          <a:p>
            <a:pPr lvl="0"/>
            <a:r>
              <a:rPr lang="fi-FI" dirty="0"/>
              <a:t>Etunimi, Sukunimi, AMK</a:t>
            </a:r>
          </a:p>
          <a:p>
            <a:pPr lvl="0"/>
            <a:r>
              <a:rPr lang="fi-FI" dirty="0"/>
              <a:t>Etunimi, Sukunimi, AMK</a:t>
            </a:r>
          </a:p>
          <a:p>
            <a:pPr lvl="0"/>
            <a:r>
              <a:rPr lang="fi-FI" dirty="0"/>
              <a:t>Etunimi, Sukunimi, AMK</a:t>
            </a:r>
          </a:p>
          <a:p>
            <a:pPr lvl="0"/>
            <a:r>
              <a:rPr lang="fi-FI" dirty="0"/>
              <a:t>Etunimi, Sukunimi, AMK</a:t>
            </a:r>
          </a:p>
        </p:txBody>
      </p:sp>
      <p:pic>
        <p:nvPicPr>
          <p:cNvPr id="20" name="Kuva 19" descr="Kuva, joka sisältää kohteen teksti, clipart-kuva&#10;&#10;Kuvaus luotu automaattisesti">
            <a:extLst>
              <a:ext uri="{FF2B5EF4-FFF2-40B4-BE49-F238E27FC236}">
                <a16:creationId xmlns:a16="http://schemas.microsoft.com/office/drawing/2014/main" id="{03F7915A-739B-4AD3-9F08-217902FD1E2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46314" y="6225403"/>
            <a:ext cx="1127033" cy="409994"/>
          </a:xfrm>
          <a:prstGeom prst="rect">
            <a:avLst/>
          </a:prstGeom>
        </p:spPr>
      </p:pic>
    </p:spTree>
    <p:extLst>
      <p:ext uri="{BB962C8B-B14F-4D97-AF65-F5344CB8AC3E}">
        <p14:creationId xmlns:p14="http://schemas.microsoft.com/office/powerpoint/2010/main" val="1758601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A0A9729-F4A6-47CD-9EAC-B4039BF69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699FBFDC-970E-42DC-9ACB-AC3B35C7E3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E07F86B7-4094-4D88-924E-592AE91393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BD3FB-967E-4962-95E1-2F39F9C7BC28}" type="datetimeFigureOut">
              <a:rPr lang="fi-FI" smtClean="0"/>
              <a:t>14.12.2023</a:t>
            </a:fld>
            <a:endParaRPr lang="fi-FI"/>
          </a:p>
        </p:txBody>
      </p:sp>
      <p:sp>
        <p:nvSpPr>
          <p:cNvPr id="5" name="Alatunnisteen paikkamerkki 4">
            <a:extLst>
              <a:ext uri="{FF2B5EF4-FFF2-40B4-BE49-F238E27FC236}">
                <a16:creationId xmlns:a16="http://schemas.microsoft.com/office/drawing/2014/main" id="{C06606A0-4D72-49A1-80B0-8B290AC44B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1E28B2D8-965A-4150-9991-83DDA16E98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8477A8-ACA7-477F-BADE-1B34FF00ACDA}" type="slidenum">
              <a:rPr lang="fi-FI" smtClean="0"/>
              <a:t>‹#›</a:t>
            </a:fld>
            <a:endParaRPr lang="fi-FI"/>
          </a:p>
        </p:txBody>
      </p:sp>
    </p:spTree>
    <p:extLst>
      <p:ext uri="{BB962C8B-B14F-4D97-AF65-F5344CB8AC3E}">
        <p14:creationId xmlns:p14="http://schemas.microsoft.com/office/powerpoint/2010/main" val="131829723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51" r:id="rId5"/>
    <p:sldLayoutId id="2147483650" r:id="rId6"/>
    <p:sldLayoutId id="2147483659" r:id="rId7"/>
    <p:sldLayoutId id="2147483652" r:id="rId8"/>
    <p:sldLayoutId id="2147483658" r:id="rId9"/>
    <p:sldLayoutId id="2147483655" r:id="rId10"/>
    <p:sldLayoutId id="2147483656" r:id="rId11"/>
    <p:sldLayoutId id="214748365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s://creativecommons.org/licenses/by-sa/4.0/deed.fi"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4.tiff"/><Relationship Id="rId4" Type="http://schemas.openxmlformats.org/officeDocument/2006/relationships/image" Target="../media/image13.tiff"/></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0.tiff"/><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EF568B2-2161-4481-AB83-74BE8A09ADD6}"/>
              </a:ext>
            </a:extLst>
          </p:cNvPr>
          <p:cNvSpPr>
            <a:spLocks noGrp="1"/>
          </p:cNvSpPr>
          <p:nvPr>
            <p:ph type="ctrTitle" idx="4294967295"/>
          </p:nvPr>
        </p:nvSpPr>
        <p:spPr>
          <a:xfrm>
            <a:off x="1119884" y="5106256"/>
            <a:ext cx="10108271" cy="887857"/>
          </a:xfrm>
        </p:spPr>
        <p:txBody>
          <a:bodyPr>
            <a:normAutofit/>
          </a:bodyPr>
          <a:lstStyle/>
          <a:p>
            <a:pPr lvl="0" algn="ctr"/>
            <a:r>
              <a:rPr lang="fi-FI" sz="2400">
                <a:latin typeface="+mn-lt"/>
              </a:rPr>
              <a:t>Mitä tekoäly on?</a:t>
            </a:r>
            <a:endParaRPr lang="fi-FI" sz="2400" dirty="0"/>
          </a:p>
        </p:txBody>
      </p:sp>
      <p:sp>
        <p:nvSpPr>
          <p:cNvPr id="3" name="Otsikko 1">
            <a:extLst>
              <a:ext uri="{FF2B5EF4-FFF2-40B4-BE49-F238E27FC236}">
                <a16:creationId xmlns:a16="http://schemas.microsoft.com/office/drawing/2014/main" id="{F8A91BA4-6D22-418D-94CF-E2E584894E25}"/>
              </a:ext>
            </a:extLst>
          </p:cNvPr>
          <p:cNvSpPr txBox="1">
            <a:spLocks/>
          </p:cNvSpPr>
          <p:nvPr/>
        </p:nvSpPr>
        <p:spPr>
          <a:xfrm>
            <a:off x="963845" y="3667875"/>
            <a:ext cx="10108271" cy="15128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fi-FI" b="1" i="0" dirty="0">
                <a:solidFill>
                  <a:srgbClr val="244274"/>
                </a:solidFill>
                <a:effectLst/>
                <a:latin typeface="Lato" panose="020F0502020204030203" pitchFamily="34" charset="0"/>
              </a:rPr>
              <a:t>Terveyden- ja hyvinvoinnin seurantaosaaminen 2</a:t>
            </a:r>
          </a:p>
        </p:txBody>
      </p:sp>
    </p:spTree>
    <p:extLst>
      <p:ext uri="{BB962C8B-B14F-4D97-AF65-F5344CB8AC3E}">
        <p14:creationId xmlns:p14="http://schemas.microsoft.com/office/powerpoint/2010/main" val="1980324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Tekoälyn nykyisiä rajoitteita</a:t>
            </a:r>
          </a:p>
        </p:txBody>
      </p:sp>
      <p:graphicFrame>
        <p:nvGraphicFramePr>
          <p:cNvPr id="2" name="Sisällön paikkamerkki 1">
            <a:extLst>
              <a:ext uri="{FF2B5EF4-FFF2-40B4-BE49-F238E27FC236}">
                <a16:creationId xmlns:a16="http://schemas.microsoft.com/office/drawing/2014/main" id="{4149EB26-42C3-F640-BF02-4ABD536543C1}"/>
              </a:ext>
            </a:extLst>
          </p:cNvPr>
          <p:cNvGraphicFramePr>
            <a:graphicFrameLocks noGrp="1"/>
          </p:cNvGraphicFramePr>
          <p:nvPr>
            <p:ph idx="1"/>
          </p:nvPr>
        </p:nvGraphicFramePr>
        <p:xfrm>
          <a:off x="425839" y="1509944"/>
          <a:ext cx="10515600" cy="4644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1146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Tehtävä</a:t>
            </a:r>
          </a:p>
        </p:txBody>
      </p:sp>
      <p:sp>
        <p:nvSpPr>
          <p:cNvPr id="8" name="Sisällön paikkamerkki 7"/>
          <p:cNvSpPr>
            <a:spLocks noGrp="1"/>
          </p:cNvSpPr>
          <p:nvPr>
            <p:ph idx="1"/>
          </p:nvPr>
        </p:nvSpPr>
        <p:spPr>
          <a:xfrm>
            <a:off x="838200" y="1532822"/>
            <a:ext cx="8348456" cy="4644141"/>
          </a:xfrm>
        </p:spPr>
        <p:txBody>
          <a:bodyPr/>
          <a:lstStyle/>
          <a:p>
            <a:r>
              <a:rPr lang="fi-FI" dirty="0"/>
              <a:t>Minkä työhösi tai opiskeluusi liittyvän tehtävän ajattelet tekoälyn voivan suorittaa? </a:t>
            </a:r>
          </a:p>
          <a:p>
            <a:pPr lvl="1"/>
            <a:r>
              <a:rPr lang="fi-FI" dirty="0"/>
              <a:t>Mitä hyötyjä siitä olisi, että tekoäly suorittaisi tehtävän?</a:t>
            </a:r>
          </a:p>
          <a:p>
            <a:pPr lvl="1"/>
            <a:r>
              <a:rPr lang="fi-FI" dirty="0"/>
              <a:t>Millä tavoin taas itse pystyisit tekemään tehtävän paremmin kuin tekoäly?</a:t>
            </a:r>
          </a:p>
          <a:p>
            <a:pPr lvl="1"/>
            <a:endParaRPr lang="fi-FI" dirty="0"/>
          </a:p>
          <a:p>
            <a:pPr lvl="1"/>
            <a:endParaRPr lang="fi-FI" dirty="0"/>
          </a:p>
        </p:txBody>
      </p:sp>
      <p:pic>
        <p:nvPicPr>
          <p:cNvPr id="3" name="Kuva 2">
            <a:extLst>
              <a:ext uri="{FF2B5EF4-FFF2-40B4-BE49-F238E27FC236}">
                <a16:creationId xmlns:a16="http://schemas.microsoft.com/office/drawing/2014/main" id="{F1C1D7BE-A87B-D44D-9CD5-EF3C78365A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0393" y="1883010"/>
            <a:ext cx="1584861" cy="4437610"/>
          </a:xfrm>
          <a:prstGeom prst="rect">
            <a:avLst/>
          </a:prstGeom>
        </p:spPr>
      </p:pic>
    </p:spTree>
    <p:extLst>
      <p:ext uri="{BB962C8B-B14F-4D97-AF65-F5344CB8AC3E}">
        <p14:creationId xmlns:p14="http://schemas.microsoft.com/office/powerpoint/2010/main" val="1586911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Lähteet</a:t>
            </a:r>
          </a:p>
        </p:txBody>
      </p:sp>
      <p:sp>
        <p:nvSpPr>
          <p:cNvPr id="8" name="Sisällön paikkamerkki 7"/>
          <p:cNvSpPr>
            <a:spLocks noGrp="1"/>
          </p:cNvSpPr>
          <p:nvPr>
            <p:ph idx="1"/>
          </p:nvPr>
        </p:nvSpPr>
        <p:spPr>
          <a:xfrm>
            <a:off x="838200" y="1532822"/>
            <a:ext cx="10515600" cy="4644141"/>
          </a:xfrm>
        </p:spPr>
        <p:txBody>
          <a:bodyPr/>
          <a:lstStyle/>
          <a:p>
            <a:pPr marL="914400" lvl="1" indent="-457200">
              <a:buAutoNum type="arabicPeriod"/>
            </a:pPr>
            <a:r>
              <a:rPr lang="fi-FI" dirty="0" err="1"/>
              <a:t>Vähäkainu</a:t>
            </a:r>
            <a:r>
              <a:rPr lang="fi-FI" dirty="0"/>
              <a:t>, P., &amp; </a:t>
            </a:r>
            <a:r>
              <a:rPr lang="fi-FI" dirty="0" err="1"/>
              <a:t>Neittaanmäki</a:t>
            </a:r>
            <a:r>
              <a:rPr lang="fi-FI" dirty="0"/>
              <a:t>, P. (2018). Tekoäly terveydenhuollossa. </a:t>
            </a:r>
            <a:r>
              <a:rPr lang="fi-FI" i="1" dirty="0"/>
              <a:t>Informaatioteknologian tiedekunnan julkaisuja/Jyväskylän yliopisto</a:t>
            </a:r>
            <a:r>
              <a:rPr lang="fi-FI" dirty="0"/>
              <a:t>, (2018, 45).</a:t>
            </a:r>
          </a:p>
          <a:p>
            <a:pPr marL="914400" lvl="1" indent="-457200">
              <a:buAutoNum type="arabicPeriod"/>
            </a:pPr>
            <a:r>
              <a:rPr lang="fi-FI" dirty="0" err="1"/>
              <a:t>Neittaanmäki</a:t>
            </a:r>
            <a:r>
              <a:rPr lang="fi-FI" dirty="0"/>
              <a:t>, P., Tuominen, H., </a:t>
            </a:r>
            <a:r>
              <a:rPr lang="fi-FI" dirty="0" err="1"/>
              <a:t>Äyrämö</a:t>
            </a:r>
            <a:r>
              <a:rPr lang="fi-FI" dirty="0"/>
              <a:t>, S., </a:t>
            </a:r>
            <a:r>
              <a:rPr lang="fi-FI" dirty="0" err="1"/>
              <a:t>Vähäkainu</a:t>
            </a:r>
            <a:r>
              <a:rPr lang="fi-FI" dirty="0"/>
              <a:t>, P., &amp; Siukonen, T. (toim.) (2019). Tekoäly ja terveydenhuolto Suomessa.</a:t>
            </a:r>
          </a:p>
        </p:txBody>
      </p:sp>
    </p:spTree>
    <p:extLst>
      <p:ext uri="{BB962C8B-B14F-4D97-AF65-F5344CB8AC3E}">
        <p14:creationId xmlns:p14="http://schemas.microsoft.com/office/powerpoint/2010/main" val="3724055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2">
            <a:extLst>
              <a:ext uri="{FF2B5EF4-FFF2-40B4-BE49-F238E27FC236}">
                <a16:creationId xmlns:a16="http://schemas.microsoft.com/office/drawing/2014/main" id="{841A49E0-DEAE-4983-BE5A-00355399948C}"/>
              </a:ext>
            </a:extLst>
          </p:cNvPr>
          <p:cNvSpPr>
            <a:spLocks noGrp="1"/>
          </p:cNvSpPr>
          <p:nvPr>
            <p:ph idx="1"/>
          </p:nvPr>
        </p:nvSpPr>
        <p:spPr>
          <a:xfrm>
            <a:off x="838200" y="1884949"/>
            <a:ext cx="10751049" cy="2317750"/>
          </a:xfrm>
        </p:spPr>
        <p:txBody>
          <a:bodyPr>
            <a:normAutofit/>
          </a:bodyPr>
          <a:lstStyle>
            <a:lvl1pPr marL="0" indent="0">
              <a:buNone/>
              <a:defRPr sz="2000"/>
            </a:lvl1pPr>
          </a:lstStyle>
          <a:p>
            <a:pPr marL="457200" lvl="1" indent="0">
              <a:buNone/>
            </a:pPr>
            <a:endParaRPr lang="fi-FI" sz="1800" dirty="0"/>
          </a:p>
        </p:txBody>
      </p:sp>
      <p:sp>
        <p:nvSpPr>
          <p:cNvPr id="3" name="Suorakulmio 2">
            <a:hlinkClick r:id="rId2"/>
            <a:extLst>
              <a:ext uri="{FF2B5EF4-FFF2-40B4-BE49-F238E27FC236}">
                <a16:creationId xmlns:a16="http://schemas.microsoft.com/office/drawing/2014/main" id="{23749169-F5F9-4EC5-8F6A-F44FA97468F4}"/>
              </a:ext>
            </a:extLst>
          </p:cNvPr>
          <p:cNvSpPr/>
          <p:nvPr/>
        </p:nvSpPr>
        <p:spPr>
          <a:xfrm>
            <a:off x="5095982" y="4417888"/>
            <a:ext cx="3071973" cy="4726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66737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	Luennon sisältö</a:t>
            </a:r>
          </a:p>
        </p:txBody>
      </p:sp>
      <p:sp>
        <p:nvSpPr>
          <p:cNvPr id="8" name="Sisällön paikkamerkki 7"/>
          <p:cNvSpPr>
            <a:spLocks noGrp="1"/>
          </p:cNvSpPr>
          <p:nvPr>
            <p:ph idx="1"/>
          </p:nvPr>
        </p:nvSpPr>
        <p:spPr>
          <a:xfrm>
            <a:off x="838200" y="1532822"/>
            <a:ext cx="10515600" cy="4644141"/>
          </a:xfrm>
        </p:spPr>
        <p:txBody>
          <a:bodyPr/>
          <a:lstStyle/>
          <a:p>
            <a:r>
              <a:rPr lang="fi-FI" dirty="0"/>
              <a:t>Tekoälyn määritelmä</a:t>
            </a:r>
          </a:p>
          <a:p>
            <a:r>
              <a:rPr lang="fi-FI" dirty="0"/>
              <a:t>Miksi tekoälyä kannattaa hyödyntää?</a:t>
            </a:r>
          </a:p>
          <a:p>
            <a:r>
              <a:rPr lang="fi-FI" dirty="0"/>
              <a:t>Tekoäly ja oppiminen</a:t>
            </a:r>
          </a:p>
          <a:p>
            <a:pPr lvl="1"/>
            <a:r>
              <a:rPr lang="fi-FI" dirty="0"/>
              <a:t>Koneoppiminen</a:t>
            </a:r>
          </a:p>
          <a:p>
            <a:pPr lvl="1"/>
            <a:r>
              <a:rPr lang="fi-FI" dirty="0"/>
              <a:t>Syväoppiminen </a:t>
            </a:r>
          </a:p>
          <a:p>
            <a:pPr lvl="1"/>
            <a:r>
              <a:rPr lang="fi-FI" dirty="0"/>
              <a:t>Neuroverkot</a:t>
            </a:r>
          </a:p>
          <a:p>
            <a:r>
              <a:rPr lang="fi-FI" dirty="0"/>
              <a:t>Tekoälyn rajoitteet</a:t>
            </a:r>
          </a:p>
          <a:p>
            <a:endParaRPr lang="fi-FI" dirty="0"/>
          </a:p>
        </p:txBody>
      </p:sp>
      <p:sp>
        <p:nvSpPr>
          <p:cNvPr id="3" name="Tekstiruutu 2">
            <a:extLst>
              <a:ext uri="{FF2B5EF4-FFF2-40B4-BE49-F238E27FC236}">
                <a16:creationId xmlns:a16="http://schemas.microsoft.com/office/drawing/2014/main" id="{AF1A40BC-9F4F-FA48-B821-1ACC7F27270A}"/>
              </a:ext>
            </a:extLst>
          </p:cNvPr>
          <p:cNvSpPr txBox="1"/>
          <p:nvPr/>
        </p:nvSpPr>
        <p:spPr>
          <a:xfrm>
            <a:off x="3100039" y="3122341"/>
            <a:ext cx="184731" cy="369332"/>
          </a:xfrm>
          <a:prstGeom prst="rect">
            <a:avLst/>
          </a:prstGeom>
          <a:noFill/>
        </p:spPr>
        <p:txBody>
          <a:bodyPr wrap="none" rtlCol="0">
            <a:spAutoFit/>
          </a:bodyPr>
          <a:lstStyle/>
          <a:p>
            <a:endParaRPr lang="fi-FI" dirty="0"/>
          </a:p>
        </p:txBody>
      </p:sp>
    </p:spTree>
    <p:extLst>
      <p:ext uri="{BB962C8B-B14F-4D97-AF65-F5344CB8AC3E}">
        <p14:creationId xmlns:p14="http://schemas.microsoft.com/office/powerpoint/2010/main" val="1436554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Tehtävä</a:t>
            </a:r>
          </a:p>
        </p:txBody>
      </p:sp>
      <p:sp>
        <p:nvSpPr>
          <p:cNvPr id="8" name="Sisällön paikkamerkki 7"/>
          <p:cNvSpPr>
            <a:spLocks noGrp="1"/>
          </p:cNvSpPr>
          <p:nvPr>
            <p:ph idx="1"/>
          </p:nvPr>
        </p:nvSpPr>
        <p:spPr>
          <a:xfrm>
            <a:off x="838199" y="1532822"/>
            <a:ext cx="8483721" cy="4644141"/>
          </a:xfrm>
        </p:spPr>
        <p:txBody>
          <a:bodyPr/>
          <a:lstStyle/>
          <a:p>
            <a:r>
              <a:rPr lang="fi-FI" sz="3600" dirty="0"/>
              <a:t>Seuraavissa dioissa käsitellään tekoälyä. Samalla, kun kuulet tietoa tekoälystä, mieti jokin työhösi tai opiskeluusi liittyvä tehtävä, jonka tekoäly voisi suorittaa. Tehtävään palataan myöhemmin.</a:t>
            </a:r>
          </a:p>
          <a:p>
            <a:endParaRPr lang="fi-FI" sz="3600" dirty="0">
              <a:latin typeface="+mj-lt"/>
            </a:endParaRPr>
          </a:p>
        </p:txBody>
      </p:sp>
      <p:pic>
        <p:nvPicPr>
          <p:cNvPr id="3" name="Kuva 2">
            <a:extLst>
              <a:ext uri="{FF2B5EF4-FFF2-40B4-BE49-F238E27FC236}">
                <a16:creationId xmlns:a16="http://schemas.microsoft.com/office/drawing/2014/main" id="{26A1F0E5-4293-D940-9494-BA88B30E2C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1921" y="1542417"/>
            <a:ext cx="1893333" cy="4950458"/>
          </a:xfrm>
          <a:prstGeom prst="rect">
            <a:avLst/>
          </a:prstGeom>
        </p:spPr>
      </p:pic>
    </p:spTree>
    <p:extLst>
      <p:ext uri="{BB962C8B-B14F-4D97-AF65-F5344CB8AC3E}">
        <p14:creationId xmlns:p14="http://schemas.microsoft.com/office/powerpoint/2010/main" val="3230425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Tekoälyn määritelmä	</a:t>
            </a:r>
          </a:p>
        </p:txBody>
      </p:sp>
      <p:sp>
        <p:nvSpPr>
          <p:cNvPr id="8" name="Sisällön paikkamerkki 7"/>
          <p:cNvSpPr>
            <a:spLocks noGrp="1"/>
          </p:cNvSpPr>
          <p:nvPr>
            <p:ph idx="1"/>
          </p:nvPr>
        </p:nvSpPr>
        <p:spPr>
          <a:xfrm>
            <a:off x="838200" y="1532822"/>
            <a:ext cx="8277665" cy="4644141"/>
          </a:xfrm>
        </p:spPr>
        <p:txBody>
          <a:bodyPr>
            <a:normAutofit/>
          </a:bodyPr>
          <a:lstStyle/>
          <a:p>
            <a:r>
              <a:rPr lang="fi-FI" dirty="0"/>
              <a:t>Tekoäly voidaan määritellä esimerkiksi näin:</a:t>
            </a:r>
          </a:p>
          <a:p>
            <a:r>
              <a:rPr lang="fi-FI" dirty="0"/>
              <a:t>Tekoäly on joukko monimutkaisia algoritmeja, jotka mahdollistavat suurien datamäärien prosessoinnin ja hyödyntämisen eri tarkoituksiin</a:t>
            </a:r>
          </a:p>
          <a:p>
            <a:r>
              <a:rPr lang="fi-FI" dirty="0"/>
              <a:t>Tekoälyn tarkoituksena on aluksi simuloida ihmisen tekemistä ja lopulta ratkoa ongelmia nopeammin ja paremmin kuin ihmiset</a:t>
            </a:r>
          </a:p>
          <a:p>
            <a:r>
              <a:rPr lang="fi-FI" dirty="0"/>
              <a:t>Terveydenhuollossa tekoälyä hyödynnetään esimerkiksi sairauksien diagnosoinnissa, hoitosuosituksien tekemisessä ja leikkauksissa. </a:t>
            </a:r>
          </a:p>
        </p:txBody>
      </p:sp>
      <p:pic>
        <p:nvPicPr>
          <p:cNvPr id="2" name="Kuva 1">
            <a:extLst>
              <a:ext uri="{FF2B5EF4-FFF2-40B4-BE49-F238E27FC236}">
                <a16:creationId xmlns:a16="http://schemas.microsoft.com/office/drawing/2014/main" id="{85685F71-4C98-2145-B14F-6EB4C9387D61}"/>
              </a:ext>
            </a:extLst>
          </p:cNvPr>
          <p:cNvPicPr>
            <a:picLocks noChangeAspect="1"/>
          </p:cNvPicPr>
          <p:nvPr/>
        </p:nvPicPr>
        <p:blipFill>
          <a:blip r:embed="rId4"/>
          <a:stretch>
            <a:fillRect/>
          </a:stretch>
        </p:blipFill>
        <p:spPr>
          <a:xfrm>
            <a:off x="9086727" y="3913126"/>
            <a:ext cx="2652452" cy="1769683"/>
          </a:xfrm>
          <a:prstGeom prst="rect">
            <a:avLst/>
          </a:prstGeom>
        </p:spPr>
      </p:pic>
      <p:pic>
        <p:nvPicPr>
          <p:cNvPr id="3" name="Kuva 2">
            <a:extLst>
              <a:ext uri="{FF2B5EF4-FFF2-40B4-BE49-F238E27FC236}">
                <a16:creationId xmlns:a16="http://schemas.microsoft.com/office/drawing/2014/main" id="{090C3DE9-D694-5F40-AB6D-197FF41C8BF3}"/>
              </a:ext>
            </a:extLst>
          </p:cNvPr>
          <p:cNvPicPr>
            <a:picLocks noChangeAspect="1"/>
          </p:cNvPicPr>
          <p:nvPr/>
        </p:nvPicPr>
        <p:blipFill>
          <a:blip r:embed="rId5"/>
          <a:stretch>
            <a:fillRect/>
          </a:stretch>
        </p:blipFill>
        <p:spPr>
          <a:xfrm>
            <a:off x="9115865" y="1827849"/>
            <a:ext cx="2623314" cy="1643670"/>
          </a:xfrm>
          <a:prstGeom prst="rect">
            <a:avLst/>
          </a:prstGeom>
        </p:spPr>
      </p:pic>
    </p:spTree>
    <p:extLst>
      <p:ext uri="{BB962C8B-B14F-4D97-AF65-F5344CB8AC3E}">
        <p14:creationId xmlns:p14="http://schemas.microsoft.com/office/powerpoint/2010/main" val="1135860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Miksi tekoälyä kannattaa hyödyntää?</a:t>
            </a:r>
          </a:p>
        </p:txBody>
      </p:sp>
      <p:graphicFrame>
        <p:nvGraphicFramePr>
          <p:cNvPr id="2" name="Sisällön paikkamerkki 1">
            <a:extLst>
              <a:ext uri="{FF2B5EF4-FFF2-40B4-BE49-F238E27FC236}">
                <a16:creationId xmlns:a16="http://schemas.microsoft.com/office/drawing/2014/main" id="{198BF243-6E5A-F443-91D5-0D4066781AF0}"/>
              </a:ext>
            </a:extLst>
          </p:cNvPr>
          <p:cNvGraphicFramePr>
            <a:graphicFrameLocks noGrp="1"/>
          </p:cNvGraphicFramePr>
          <p:nvPr>
            <p:ph idx="1"/>
          </p:nvPr>
        </p:nvGraphicFramePr>
        <p:xfrm>
          <a:off x="562708" y="1397886"/>
          <a:ext cx="10791092" cy="4779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11553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lstStyle/>
          <a:p>
            <a:r>
              <a:rPr lang="fi-FI" dirty="0"/>
              <a:t>Tekoäly ja oppiminen	</a:t>
            </a:r>
          </a:p>
        </p:txBody>
      </p:sp>
      <p:sp>
        <p:nvSpPr>
          <p:cNvPr id="8" name="Sisällön paikkamerkki 7"/>
          <p:cNvSpPr>
            <a:spLocks noGrp="1"/>
          </p:cNvSpPr>
          <p:nvPr>
            <p:ph idx="1"/>
          </p:nvPr>
        </p:nvSpPr>
        <p:spPr>
          <a:xfrm>
            <a:off x="838199" y="1532823"/>
            <a:ext cx="10515599" cy="3001112"/>
          </a:xfrm>
        </p:spPr>
        <p:txBody>
          <a:bodyPr>
            <a:normAutofit lnSpcReduction="10000"/>
          </a:bodyPr>
          <a:lstStyle/>
          <a:p>
            <a:r>
              <a:rPr lang="fi-FI" dirty="0"/>
              <a:t>Tietokoneet ovat erityisen hyviä käsittelemään rakenteellista dataa, eli dataa jota voidaan lajitella kategorioihin. </a:t>
            </a:r>
          </a:p>
          <a:p>
            <a:r>
              <a:rPr lang="fi-FI" dirty="0"/>
              <a:t>Seuraavia tekniikoita tarvitaan jotta tietokoneet oppisivat käsittelemään myös dataa, jolla ei ole selkeää rakennetta:</a:t>
            </a:r>
          </a:p>
          <a:p>
            <a:pPr lvl="1"/>
            <a:r>
              <a:rPr lang="fi-FI" sz="2800" dirty="0"/>
              <a:t>Koneoppiminen</a:t>
            </a:r>
          </a:p>
          <a:p>
            <a:pPr lvl="1"/>
            <a:r>
              <a:rPr lang="fi-FI" sz="2800" dirty="0"/>
              <a:t>Syväoppiminen</a:t>
            </a:r>
          </a:p>
          <a:p>
            <a:pPr lvl="1"/>
            <a:r>
              <a:rPr lang="fi-FI" sz="2800" dirty="0"/>
              <a:t>Neuroverkot</a:t>
            </a:r>
          </a:p>
        </p:txBody>
      </p:sp>
      <p:pic>
        <p:nvPicPr>
          <p:cNvPr id="2" name="Kuva 1">
            <a:extLst>
              <a:ext uri="{FF2B5EF4-FFF2-40B4-BE49-F238E27FC236}">
                <a16:creationId xmlns:a16="http://schemas.microsoft.com/office/drawing/2014/main" id="{99452857-8CB5-EE42-A5C9-54BFF27BA6D5}"/>
              </a:ext>
            </a:extLst>
          </p:cNvPr>
          <p:cNvPicPr>
            <a:picLocks noChangeAspect="1"/>
          </p:cNvPicPr>
          <p:nvPr/>
        </p:nvPicPr>
        <p:blipFill>
          <a:blip r:embed="rId4"/>
          <a:stretch>
            <a:fillRect/>
          </a:stretch>
        </p:blipFill>
        <p:spPr>
          <a:xfrm>
            <a:off x="8210710" y="4475989"/>
            <a:ext cx="2551547" cy="1698373"/>
          </a:xfrm>
          <a:prstGeom prst="rect">
            <a:avLst/>
          </a:prstGeom>
        </p:spPr>
      </p:pic>
      <p:pic>
        <p:nvPicPr>
          <p:cNvPr id="3" name="Kuva 2">
            <a:extLst>
              <a:ext uri="{FF2B5EF4-FFF2-40B4-BE49-F238E27FC236}">
                <a16:creationId xmlns:a16="http://schemas.microsoft.com/office/drawing/2014/main" id="{22DFDC97-09CE-2849-8427-0B8D11BB5BDD}"/>
              </a:ext>
            </a:extLst>
          </p:cNvPr>
          <p:cNvPicPr>
            <a:picLocks noChangeAspect="1"/>
          </p:cNvPicPr>
          <p:nvPr/>
        </p:nvPicPr>
        <p:blipFill>
          <a:blip r:embed="rId5"/>
          <a:stretch>
            <a:fillRect/>
          </a:stretch>
        </p:blipFill>
        <p:spPr>
          <a:xfrm>
            <a:off x="4696528" y="4311315"/>
            <a:ext cx="2798943" cy="1863047"/>
          </a:xfrm>
          <a:prstGeom prst="rect">
            <a:avLst/>
          </a:prstGeom>
        </p:spPr>
      </p:pic>
      <p:pic>
        <p:nvPicPr>
          <p:cNvPr id="6" name="Kuva 5">
            <a:extLst>
              <a:ext uri="{FF2B5EF4-FFF2-40B4-BE49-F238E27FC236}">
                <a16:creationId xmlns:a16="http://schemas.microsoft.com/office/drawing/2014/main" id="{99FCBF54-7A37-8948-94F8-3E006A77BB8E}"/>
              </a:ext>
            </a:extLst>
          </p:cNvPr>
          <p:cNvPicPr>
            <a:picLocks noChangeAspect="1"/>
          </p:cNvPicPr>
          <p:nvPr/>
        </p:nvPicPr>
        <p:blipFill>
          <a:blip r:embed="rId6"/>
          <a:stretch>
            <a:fillRect/>
          </a:stretch>
        </p:blipFill>
        <p:spPr>
          <a:xfrm>
            <a:off x="1429743" y="4475990"/>
            <a:ext cx="2551547" cy="1698373"/>
          </a:xfrm>
          <a:prstGeom prst="rect">
            <a:avLst/>
          </a:prstGeom>
        </p:spPr>
      </p:pic>
    </p:spTree>
    <p:extLst>
      <p:ext uri="{BB962C8B-B14F-4D97-AF65-F5344CB8AC3E}">
        <p14:creationId xmlns:p14="http://schemas.microsoft.com/office/powerpoint/2010/main" val="1593931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normAutofit/>
          </a:bodyPr>
          <a:lstStyle/>
          <a:p>
            <a:r>
              <a:rPr lang="fi-FI" dirty="0"/>
              <a:t>Koneoppiminen</a:t>
            </a:r>
          </a:p>
        </p:txBody>
      </p:sp>
      <p:sp>
        <p:nvSpPr>
          <p:cNvPr id="8" name="Sisällön paikkamerkki 7"/>
          <p:cNvSpPr>
            <a:spLocks noGrp="1"/>
          </p:cNvSpPr>
          <p:nvPr>
            <p:ph idx="1"/>
          </p:nvPr>
        </p:nvSpPr>
        <p:spPr>
          <a:xfrm>
            <a:off x="838200" y="1532822"/>
            <a:ext cx="10515600" cy="4644141"/>
          </a:xfrm>
        </p:spPr>
        <p:txBody>
          <a:bodyPr>
            <a:normAutofit/>
          </a:bodyPr>
          <a:lstStyle/>
          <a:p>
            <a:r>
              <a:rPr lang="fi-FI" dirty="0"/>
              <a:t>Koneoppiminen tarkoittaa sitä, että kone oppii itsenäisesti, ilman että sille on opetettu kaikkia mahdollisia vastaan tulevia tilanteita</a:t>
            </a:r>
          </a:p>
          <a:p>
            <a:r>
              <a:rPr lang="fi-FI" dirty="0"/>
              <a:t>Mahdollisen käyttäjätiedon ja pohjatiedon perusteella ohjelmisto oppii toimimaan paremmin. Koneoppimisen avulla kone oppii toistuvista tapahtumista lisää, niin että ihmisen ei tarvitse erikseen opettaa sitä. </a:t>
            </a:r>
          </a:p>
          <a:p>
            <a:pPr marL="0" indent="0">
              <a:buNone/>
            </a:pPr>
            <a:endParaRPr lang="fi-FI" dirty="0"/>
          </a:p>
        </p:txBody>
      </p:sp>
      <p:pic>
        <p:nvPicPr>
          <p:cNvPr id="2" name="Kuva 1">
            <a:extLst>
              <a:ext uri="{FF2B5EF4-FFF2-40B4-BE49-F238E27FC236}">
                <a16:creationId xmlns:a16="http://schemas.microsoft.com/office/drawing/2014/main" id="{613178BE-B4DF-7E4F-8627-A3D426B338DC}"/>
              </a:ext>
            </a:extLst>
          </p:cNvPr>
          <p:cNvPicPr>
            <a:picLocks noChangeAspect="1"/>
          </p:cNvPicPr>
          <p:nvPr/>
        </p:nvPicPr>
        <p:blipFill>
          <a:blip r:embed="rId4"/>
          <a:stretch>
            <a:fillRect/>
          </a:stretch>
        </p:blipFill>
        <p:spPr>
          <a:xfrm>
            <a:off x="9121995" y="3960158"/>
            <a:ext cx="2093259" cy="2093259"/>
          </a:xfrm>
          <a:prstGeom prst="rect">
            <a:avLst/>
          </a:prstGeom>
        </p:spPr>
      </p:pic>
    </p:spTree>
    <p:extLst>
      <p:ext uri="{BB962C8B-B14F-4D97-AF65-F5344CB8AC3E}">
        <p14:creationId xmlns:p14="http://schemas.microsoft.com/office/powerpoint/2010/main" val="683335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p:txBody>
          <a:bodyPr>
            <a:normAutofit/>
          </a:bodyPr>
          <a:lstStyle/>
          <a:p>
            <a:r>
              <a:rPr lang="fi-FI" dirty="0"/>
              <a:t>Syväoppiminen ja neuroverkot</a:t>
            </a:r>
          </a:p>
        </p:txBody>
      </p:sp>
      <p:sp>
        <p:nvSpPr>
          <p:cNvPr id="8" name="Sisällön paikkamerkki 7"/>
          <p:cNvSpPr>
            <a:spLocks noGrp="1"/>
          </p:cNvSpPr>
          <p:nvPr>
            <p:ph idx="1"/>
          </p:nvPr>
        </p:nvSpPr>
        <p:spPr>
          <a:xfrm>
            <a:off x="838201" y="1532822"/>
            <a:ext cx="7790282" cy="4644141"/>
          </a:xfrm>
        </p:spPr>
        <p:txBody>
          <a:bodyPr>
            <a:normAutofit/>
          </a:bodyPr>
          <a:lstStyle/>
          <a:p>
            <a:r>
              <a:rPr lang="fi-FI" dirty="0"/>
              <a:t>Syväoppiminen</a:t>
            </a:r>
            <a:r>
              <a:rPr lang="fi-FI" b="1" dirty="0"/>
              <a:t> </a:t>
            </a:r>
            <a:r>
              <a:rPr lang="fi-FI" dirty="0"/>
              <a:t>on koneoppimisen osa-alue, jonka tavoite on luoda sopiva neuroverkko, jolla ratkaistaan haluttu ongelma. </a:t>
            </a:r>
          </a:p>
          <a:p>
            <a:r>
              <a:rPr lang="fi-FI" dirty="0"/>
              <a:t>Keinotekoiset neuroverkot</a:t>
            </a:r>
            <a:r>
              <a:rPr lang="fi-FI" b="1" dirty="0"/>
              <a:t> </a:t>
            </a:r>
            <a:r>
              <a:rPr lang="fi-FI" dirty="0"/>
              <a:t>ovat saaneet inspiraationsa muun muassa ihmisen aivoista. Neuroverkot koostuvat toisiinsa kytkeytyneistä tiedonkäsittely-yksiköistä ja ne oppivat esimerkeistä. Esimerkkien perusteella ne voivat kehittää myös uusia ongelmien ratkaisutapoja. Neuroverkot tarvitsevat tyypillisesti hyvin paljon esimerkkejä oppiakseen oikein.</a:t>
            </a:r>
          </a:p>
        </p:txBody>
      </p:sp>
      <p:pic>
        <p:nvPicPr>
          <p:cNvPr id="6" name="Kuva 5">
            <a:extLst>
              <a:ext uri="{FF2B5EF4-FFF2-40B4-BE49-F238E27FC236}">
                <a16:creationId xmlns:a16="http://schemas.microsoft.com/office/drawing/2014/main" id="{A3BCA6CC-7687-F642-959B-B6FF34F7C82E}"/>
              </a:ext>
            </a:extLst>
          </p:cNvPr>
          <p:cNvPicPr>
            <a:picLocks noChangeAspect="1"/>
          </p:cNvPicPr>
          <p:nvPr/>
        </p:nvPicPr>
        <p:blipFill>
          <a:blip r:embed="rId4"/>
          <a:stretch>
            <a:fillRect/>
          </a:stretch>
        </p:blipFill>
        <p:spPr>
          <a:xfrm>
            <a:off x="8395401" y="1613245"/>
            <a:ext cx="3604936" cy="2027777"/>
          </a:xfrm>
          <a:prstGeom prst="rect">
            <a:avLst/>
          </a:prstGeom>
        </p:spPr>
      </p:pic>
      <p:pic>
        <p:nvPicPr>
          <p:cNvPr id="9" name="Kuva 8">
            <a:extLst>
              <a:ext uri="{FF2B5EF4-FFF2-40B4-BE49-F238E27FC236}">
                <a16:creationId xmlns:a16="http://schemas.microsoft.com/office/drawing/2014/main" id="{34082F53-5E3A-D64C-9ECC-B6CA6F5DD38A}"/>
              </a:ext>
            </a:extLst>
          </p:cNvPr>
          <p:cNvPicPr>
            <a:picLocks noChangeAspect="1"/>
          </p:cNvPicPr>
          <p:nvPr/>
        </p:nvPicPr>
        <p:blipFill>
          <a:blip r:embed="rId5"/>
          <a:stretch>
            <a:fillRect/>
          </a:stretch>
        </p:blipFill>
        <p:spPr>
          <a:xfrm>
            <a:off x="8870800" y="3429000"/>
            <a:ext cx="2366725" cy="2657376"/>
          </a:xfrm>
          <a:prstGeom prst="rect">
            <a:avLst/>
          </a:prstGeom>
        </p:spPr>
      </p:pic>
    </p:spTree>
    <p:extLst>
      <p:ext uri="{BB962C8B-B14F-4D97-AF65-F5344CB8AC3E}">
        <p14:creationId xmlns:p14="http://schemas.microsoft.com/office/powerpoint/2010/main" val="1610749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3"/>
          <a:stretch>
            <a:fillRect/>
          </a:stretch>
        </p:blipFill>
        <p:spPr>
          <a:xfrm>
            <a:off x="10632971" y="230188"/>
            <a:ext cx="1164566" cy="1167697"/>
          </a:xfrm>
          <a:prstGeom prst="rect">
            <a:avLst/>
          </a:prstGeom>
        </p:spPr>
      </p:pic>
      <p:sp>
        <p:nvSpPr>
          <p:cNvPr id="5" name="Suorakulmio 4"/>
          <p:cNvSpPr/>
          <p:nvPr/>
        </p:nvSpPr>
        <p:spPr>
          <a:xfrm>
            <a:off x="0" y="6512942"/>
            <a:ext cx="12192000" cy="345057"/>
          </a:xfrm>
          <a:prstGeom prst="rect">
            <a:avLst/>
          </a:prstGeom>
          <a:solidFill>
            <a:srgbClr val="FF993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i-FI"/>
          </a:p>
        </p:txBody>
      </p:sp>
      <p:sp>
        <p:nvSpPr>
          <p:cNvPr id="7" name="Otsikko 6"/>
          <p:cNvSpPr>
            <a:spLocks noGrp="1"/>
          </p:cNvSpPr>
          <p:nvPr>
            <p:ph type="title"/>
          </p:nvPr>
        </p:nvSpPr>
        <p:spPr>
          <a:xfrm>
            <a:off x="838200" y="365125"/>
            <a:ext cx="10515600" cy="1325563"/>
          </a:xfrm>
        </p:spPr>
        <p:txBody>
          <a:bodyPr/>
          <a:lstStyle/>
          <a:p>
            <a:endParaRPr lang="fi-FI" dirty="0"/>
          </a:p>
        </p:txBody>
      </p:sp>
      <p:sp>
        <p:nvSpPr>
          <p:cNvPr id="8" name="Sisällön paikkamerkki 7"/>
          <p:cNvSpPr>
            <a:spLocks noGrp="1"/>
          </p:cNvSpPr>
          <p:nvPr>
            <p:ph idx="1"/>
          </p:nvPr>
        </p:nvSpPr>
        <p:spPr>
          <a:xfrm>
            <a:off x="838200" y="1532822"/>
            <a:ext cx="10515600" cy="4644141"/>
          </a:xfrm>
        </p:spPr>
        <p:txBody>
          <a:bodyPr/>
          <a:lstStyle/>
          <a:p>
            <a:pPr marL="457200" lvl="1" indent="0">
              <a:buNone/>
            </a:pPr>
            <a:endParaRPr lang="fi-FI" dirty="0"/>
          </a:p>
          <a:p>
            <a:pPr lvl="1"/>
            <a:endParaRPr lang="fi-FI" dirty="0"/>
          </a:p>
        </p:txBody>
      </p:sp>
      <p:graphicFrame>
        <p:nvGraphicFramePr>
          <p:cNvPr id="6" name="Kaaviokuva 5">
            <a:extLst>
              <a:ext uri="{FF2B5EF4-FFF2-40B4-BE49-F238E27FC236}">
                <a16:creationId xmlns:a16="http://schemas.microsoft.com/office/drawing/2014/main" id="{056F7762-5121-4F41-9B14-2A0B687DE8D7}"/>
              </a:ext>
            </a:extLst>
          </p:cNvPr>
          <p:cNvGraphicFramePr/>
          <p:nvPr/>
        </p:nvGraphicFramePr>
        <p:xfrm>
          <a:off x="1821712" y="893134"/>
          <a:ext cx="8548576" cy="52838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3766291"/>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D7C7A5E1E72AC64A83C56ED0BAD0B6C6" ma:contentTypeVersion="17" ma:contentTypeDescription="Luo uusi asiakirja." ma:contentTypeScope="" ma:versionID="4a1cb03677a6d46732d6121e65b243d0">
  <xsd:schema xmlns:xsd="http://www.w3.org/2001/XMLSchema" xmlns:xs="http://www.w3.org/2001/XMLSchema" xmlns:p="http://schemas.microsoft.com/office/2006/metadata/properties" xmlns:ns2="9925f18e-407e-420e-8571-51d983537b64" xmlns:ns3="908ba3c3-476d-49d9-9402-6f1fbb2f5e30" xmlns:ns4="4cb4f1c2-1b8e-491c-9abf-3ae89a5f0e6c" targetNamespace="http://schemas.microsoft.com/office/2006/metadata/properties" ma:root="true" ma:fieldsID="d28047b3fe853908707610cfc6a54c81" ns2:_="" ns3:_="" ns4:_="">
    <xsd:import namespace="9925f18e-407e-420e-8571-51d983537b64"/>
    <xsd:import namespace="908ba3c3-476d-49d9-9402-6f1fbb2f5e30"/>
    <xsd:import namespace="4cb4f1c2-1b8e-491c-9abf-3ae89a5f0e6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25f18e-407e-420e-8571-51d983537b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1b524aec-822c-496a-ac04-7365e57914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8ba3c3-476d-49d9-9402-6f1fbb2f5e30" elementFormDefault="qualified">
    <xsd:import namespace="http://schemas.microsoft.com/office/2006/documentManagement/types"/>
    <xsd:import namespace="http://schemas.microsoft.com/office/infopath/2007/PartnerControls"/>
    <xsd:element name="SharedWithUsers" ma:index="15"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b4f1c2-1b8e-491c-9abf-3ae89a5f0e6c"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1426921-d84d-4a9c-a5e0-227cc1da03b7}" ma:internalName="TaxCatchAll" ma:showField="CatchAllData" ma:web="908ba3c3-476d-49d9-9402-6f1fbb2f5e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cb4f1c2-1b8e-491c-9abf-3ae89a5f0e6c" xsi:nil="true"/>
    <lcf76f155ced4ddcb4097134ff3c332f xmlns="9925f18e-407e-420e-8571-51d983537b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9E1153F-BCE2-43E1-9077-456B51495327}">
  <ds:schemaRefs>
    <ds:schemaRef ds:uri="http://schemas.microsoft.com/sharepoint/v3/contenttype/forms"/>
  </ds:schemaRefs>
</ds:datastoreItem>
</file>

<file path=customXml/itemProps2.xml><?xml version="1.0" encoding="utf-8"?>
<ds:datastoreItem xmlns:ds="http://schemas.openxmlformats.org/officeDocument/2006/customXml" ds:itemID="{E5D638B6-27EA-49CF-92FA-B235DCCF4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25f18e-407e-420e-8571-51d983537b64"/>
    <ds:schemaRef ds:uri="908ba3c3-476d-49d9-9402-6f1fbb2f5e30"/>
    <ds:schemaRef ds:uri="4cb4f1c2-1b8e-491c-9abf-3ae89a5f0e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DFF5CC-B426-4780-9489-BEDF7E2C4D59}">
  <ds:schemaRefs>
    <ds:schemaRef ds:uri="9925f18e-407e-420e-8571-51d983537b64"/>
    <ds:schemaRef ds:uri="http://schemas.microsoft.com/office/2006/documentManagement/types"/>
    <ds:schemaRef ds:uri="http://www.w3.org/XML/1998/namespace"/>
    <ds:schemaRef ds:uri="http://purl.org/dc/dcmitype/"/>
    <ds:schemaRef ds:uri="http://schemas.microsoft.com/office/infopath/2007/PartnerControls"/>
    <ds:schemaRef ds:uri="http://purl.org/dc/elements/1.1/"/>
    <ds:schemaRef ds:uri="908ba3c3-476d-49d9-9402-6f1fbb2f5e30"/>
    <ds:schemaRef ds:uri="4cb4f1c2-1b8e-491c-9abf-3ae89a5f0e6c"/>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1243</Words>
  <Application>Microsoft Office PowerPoint</Application>
  <PresentationFormat>Laajakuva</PresentationFormat>
  <Paragraphs>78</Paragraphs>
  <Slides>13</Slides>
  <Notes>9</Notes>
  <HiddenSlides>0</HiddenSlides>
  <MMClips>0</MMClips>
  <ScaleCrop>false</ScaleCrop>
  <HeadingPairs>
    <vt:vector size="6" baseType="variant">
      <vt:variant>
        <vt:lpstr>Käytetyt fontit</vt:lpstr>
      </vt:variant>
      <vt:variant>
        <vt:i4>5</vt:i4>
      </vt:variant>
      <vt:variant>
        <vt:lpstr>Teema</vt:lpstr>
      </vt:variant>
      <vt:variant>
        <vt:i4>1</vt:i4>
      </vt:variant>
      <vt:variant>
        <vt:lpstr>Dian otsikot</vt:lpstr>
      </vt:variant>
      <vt:variant>
        <vt:i4>13</vt:i4>
      </vt:variant>
    </vt:vector>
  </HeadingPairs>
  <TitlesOfParts>
    <vt:vector size="19" baseType="lpstr">
      <vt:lpstr>Arial</vt:lpstr>
      <vt:lpstr>Calibri</vt:lpstr>
      <vt:lpstr>Calibri Light</vt:lpstr>
      <vt:lpstr>Century Gothic</vt:lpstr>
      <vt:lpstr>Lato</vt:lpstr>
      <vt:lpstr>Office-teema</vt:lpstr>
      <vt:lpstr>Mitä tekoäly on?</vt:lpstr>
      <vt:lpstr> Luennon sisältö</vt:lpstr>
      <vt:lpstr>Tehtävä</vt:lpstr>
      <vt:lpstr>Tekoälyn määritelmä </vt:lpstr>
      <vt:lpstr>Miksi tekoälyä kannattaa hyödyntää?</vt:lpstr>
      <vt:lpstr>Tekoäly ja oppiminen </vt:lpstr>
      <vt:lpstr>Koneoppiminen</vt:lpstr>
      <vt:lpstr>Syväoppiminen ja neuroverkot</vt:lpstr>
      <vt:lpstr>PowerPoint-esitys</vt:lpstr>
      <vt:lpstr>Tekoälyn nykyisiä rajoitteita</vt:lpstr>
      <vt:lpstr>Tehtävä</vt:lpstr>
      <vt:lpstr>Lähteet</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Jenni Viljanen</dc:creator>
  <cp:lastModifiedBy>Minna Tiainen (TAMK)</cp:lastModifiedBy>
  <cp:revision>19</cp:revision>
  <dcterms:created xsi:type="dcterms:W3CDTF">2021-04-13T12:53:10Z</dcterms:created>
  <dcterms:modified xsi:type="dcterms:W3CDTF">2023-12-14T15:50:01Z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0x010100D7C7A5E1E72AC64A83C56ED0BAD0B6C6</vt:lpwstr>
  </property>
  <property fmtid="{D5CDD505-2E9C-101B-9397-08002B2CF9AE}" pid="3" name="MediaServiceImageTags">
    <vt:lpwstr/>
  </property>
</Properties>
</file>