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5" r:id="rId4"/>
    <p:sldId id="266" r:id="rId5"/>
    <p:sldId id="258" r:id="rId6"/>
    <p:sldId id="259" r:id="rId7"/>
    <p:sldId id="264" r:id="rId8"/>
    <p:sldId id="260" r:id="rId9"/>
    <p:sldId id="271" r:id="rId10"/>
    <p:sldId id="273" r:id="rId11"/>
    <p:sldId id="278" r:id="rId12"/>
    <p:sldId id="279" r:id="rId13"/>
    <p:sldId id="280" r:id="rId14"/>
    <p:sldId id="281" r:id="rId15"/>
    <p:sldId id="270" r:id="rId16"/>
    <p:sldId id="272" r:id="rId17"/>
    <p:sldId id="257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74497" autoAdjust="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3A5FD-78F2-4A97-818E-87B045D116D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C0D463-B9F9-43ED-ADA9-A14CC9BC3151}">
      <dgm:prSet/>
      <dgm:spPr/>
      <dgm:t>
        <a:bodyPr/>
        <a:lstStyle/>
        <a:p>
          <a:r>
            <a:rPr lang="en-US" dirty="0" err="1"/>
            <a:t>Hyvinvointi</a:t>
          </a:r>
          <a:r>
            <a:rPr lang="en-US" dirty="0"/>
            <a:t> ja </a:t>
          </a:r>
          <a:r>
            <a:rPr lang="en-US" dirty="0" err="1"/>
            <a:t>resilienssi</a:t>
          </a:r>
          <a:endParaRPr lang="en-US" dirty="0"/>
        </a:p>
      </dgm:t>
    </dgm:pt>
    <dgm:pt modelId="{30D1AC88-7F75-4DDB-9396-AFB403CF0D36}" type="parTrans" cxnId="{2E0D44F9-0450-43FC-801F-0BBEEF4B4083}">
      <dgm:prSet/>
      <dgm:spPr/>
      <dgm:t>
        <a:bodyPr/>
        <a:lstStyle/>
        <a:p>
          <a:endParaRPr lang="en-US"/>
        </a:p>
      </dgm:t>
    </dgm:pt>
    <dgm:pt modelId="{6A864B6F-5CF2-4F31-A606-FC35F932938E}" type="sibTrans" cxnId="{2E0D44F9-0450-43FC-801F-0BBEEF4B4083}">
      <dgm:prSet/>
      <dgm:spPr/>
      <dgm:t>
        <a:bodyPr/>
        <a:lstStyle/>
        <a:p>
          <a:endParaRPr lang="en-US"/>
        </a:p>
      </dgm:t>
    </dgm:pt>
    <dgm:pt modelId="{F360540A-2B15-4D8A-8874-FA6E62C3D16B}">
      <dgm:prSet phldr="0"/>
      <dgm:spPr/>
      <dgm:t>
        <a:bodyPr/>
        <a:lstStyle/>
        <a:p>
          <a:pPr rtl="0"/>
          <a:r>
            <a:rPr lang="en-US" dirty="0" err="1"/>
            <a:t>Moninaisuus</a:t>
          </a:r>
          <a:r>
            <a:rPr lang="en-US" dirty="0"/>
            <a:t> </a:t>
          </a:r>
          <a:r>
            <a:rPr lang="en-US" dirty="0" err="1"/>
            <a:t>monialaisissa</a:t>
          </a:r>
          <a:r>
            <a:rPr lang="en-US" dirty="0"/>
            <a:t> </a:t>
          </a:r>
          <a:r>
            <a:rPr lang="en-US" dirty="0" err="1"/>
            <a:t>kohtaamisissa</a:t>
          </a:r>
          <a:endParaRPr lang="en-US" dirty="0"/>
        </a:p>
      </dgm:t>
    </dgm:pt>
    <dgm:pt modelId="{26A36218-3549-4723-BBE3-547822BB9CD0}" type="parTrans" cxnId="{A270A0EB-883E-4794-A612-00F576B4A09D}">
      <dgm:prSet/>
      <dgm:spPr/>
      <dgm:t>
        <a:bodyPr/>
        <a:lstStyle/>
        <a:p>
          <a:endParaRPr lang="en-US"/>
        </a:p>
      </dgm:t>
    </dgm:pt>
    <dgm:pt modelId="{3D5DAF11-0168-4AE4-B39B-C564FFCDFEBA}" type="sibTrans" cxnId="{A270A0EB-883E-4794-A612-00F576B4A09D}">
      <dgm:prSet/>
      <dgm:spPr/>
      <dgm:t>
        <a:bodyPr/>
        <a:lstStyle/>
        <a:p>
          <a:endParaRPr lang="en-US"/>
        </a:p>
      </dgm:t>
    </dgm:pt>
    <dgm:pt modelId="{C1226DA6-4FD6-4769-99AA-66CA898F45F3}">
      <dgm:prSet/>
      <dgm:spPr/>
      <dgm:t>
        <a:bodyPr/>
        <a:lstStyle/>
        <a:p>
          <a:pPr rtl="0"/>
          <a:r>
            <a:rPr lang="en-US" dirty="0" err="1"/>
            <a:t>Myönteisen</a:t>
          </a:r>
          <a:r>
            <a:rPr lang="en-US" dirty="0"/>
            <a:t> </a:t>
          </a:r>
          <a:r>
            <a:rPr lang="en-US" dirty="0" err="1"/>
            <a:t>toimintakulttuurin</a:t>
          </a:r>
          <a:r>
            <a:rPr lang="en-US" dirty="0"/>
            <a:t> </a:t>
          </a:r>
          <a:r>
            <a:rPr lang="en-US" dirty="0">
              <a:latin typeface="Aptos Display" panose="02110004020202020204"/>
            </a:rPr>
            <a:t>ja </a:t>
          </a:r>
          <a:r>
            <a:rPr lang="en-US" dirty="0" err="1">
              <a:latin typeface="Aptos Display" panose="02110004020202020204"/>
            </a:rPr>
            <a:t>dialogin</a:t>
          </a:r>
          <a:r>
            <a:rPr lang="en-US" dirty="0">
              <a:latin typeface="Aptos Display" panose="02110004020202020204"/>
            </a:rPr>
            <a:t> vahvistaminen</a:t>
          </a:r>
          <a:endParaRPr lang="en-US" dirty="0"/>
        </a:p>
      </dgm:t>
    </dgm:pt>
    <dgm:pt modelId="{76613997-FDAB-4976-A528-854CE0F3A6B7}" type="parTrans" cxnId="{C8BCE428-2564-4E7D-AA57-7C20EC113971}">
      <dgm:prSet/>
      <dgm:spPr/>
      <dgm:t>
        <a:bodyPr/>
        <a:lstStyle/>
        <a:p>
          <a:endParaRPr lang="en-US"/>
        </a:p>
      </dgm:t>
    </dgm:pt>
    <dgm:pt modelId="{0F0488CF-BE1B-4E87-8F1B-CB9726F9FDC0}" type="sibTrans" cxnId="{C8BCE428-2564-4E7D-AA57-7C20EC113971}">
      <dgm:prSet/>
      <dgm:spPr/>
      <dgm:t>
        <a:bodyPr/>
        <a:lstStyle/>
        <a:p>
          <a:endParaRPr lang="en-US"/>
        </a:p>
      </dgm:t>
    </dgm:pt>
    <dgm:pt modelId="{9A29662D-E3F7-4E57-A067-49EBD5A8A886}">
      <dgm:prSet phldr="0"/>
      <dgm:spPr/>
      <dgm:t>
        <a:bodyPr/>
        <a:lstStyle/>
        <a:p>
          <a:pPr rtl="0"/>
          <a:r>
            <a:rPr lang="en-US">
              <a:latin typeface="Aptos Display" panose="02110004020202020204"/>
            </a:rPr>
            <a:t>Ratkaisukeskeisyys monialaisessa yhteistyössä </a:t>
          </a:r>
        </a:p>
      </dgm:t>
    </dgm:pt>
    <dgm:pt modelId="{0964965E-E93E-407E-B257-DA8535C45B6F}" type="parTrans" cxnId="{25042069-375C-4DFD-AB4F-DBD375438921}">
      <dgm:prSet/>
      <dgm:spPr/>
    </dgm:pt>
    <dgm:pt modelId="{2D7E109F-A66D-4DB4-9C06-64E5D75D96E1}" type="sibTrans" cxnId="{25042069-375C-4DFD-AB4F-DBD375438921}">
      <dgm:prSet/>
      <dgm:spPr/>
    </dgm:pt>
    <dgm:pt modelId="{CF651C2F-2A1D-4B04-A9CA-6B94EB0D9EB8}">
      <dgm:prSet phldr="0"/>
      <dgm:spPr/>
      <dgm:t>
        <a:bodyPr/>
        <a:lstStyle/>
        <a:p>
          <a:pPr rtl="0"/>
          <a:r>
            <a:rPr lang="en-US">
              <a:latin typeface="Aptos Display" panose="02110004020202020204"/>
            </a:rPr>
            <a:t>Toimiva tiimityö monialaisen yhteistyön mahdollistajana</a:t>
          </a:r>
          <a:endParaRPr lang="en-US"/>
        </a:p>
      </dgm:t>
    </dgm:pt>
    <dgm:pt modelId="{26AA79FA-B19E-4B6E-B57D-7BB074B816BC}" type="parTrans" cxnId="{0FB83DB5-7324-4534-9C94-06A2DD19BC64}">
      <dgm:prSet/>
      <dgm:spPr/>
    </dgm:pt>
    <dgm:pt modelId="{8F571265-980F-4125-A86F-6F2F5AA19E19}" type="sibTrans" cxnId="{0FB83DB5-7324-4534-9C94-06A2DD19BC64}">
      <dgm:prSet/>
      <dgm:spPr/>
    </dgm:pt>
    <dgm:pt modelId="{FE4B2EB3-0E97-4111-B481-90B4E006F0F9}" type="pres">
      <dgm:prSet presAssocID="{1C63A5FD-78F2-4A97-818E-87B045D116DB}" presName="diagram" presStyleCnt="0">
        <dgm:presLayoutVars>
          <dgm:dir/>
          <dgm:resizeHandles val="exact"/>
        </dgm:presLayoutVars>
      </dgm:prSet>
      <dgm:spPr/>
    </dgm:pt>
    <dgm:pt modelId="{76E17D05-CE40-4B0D-8099-1FFFB31E071C}" type="pres">
      <dgm:prSet presAssocID="{3CC0D463-B9F9-43ED-ADA9-A14CC9BC3151}" presName="node" presStyleLbl="node1" presStyleIdx="0" presStyleCnt="5">
        <dgm:presLayoutVars>
          <dgm:bulletEnabled val="1"/>
        </dgm:presLayoutVars>
      </dgm:prSet>
      <dgm:spPr/>
    </dgm:pt>
    <dgm:pt modelId="{35624B7D-A204-4380-974C-EDAAF2222B0F}" type="pres">
      <dgm:prSet presAssocID="{6A864B6F-5CF2-4F31-A606-FC35F932938E}" presName="sibTrans" presStyleCnt="0"/>
      <dgm:spPr/>
    </dgm:pt>
    <dgm:pt modelId="{01CB3802-3CC5-4DE7-BF02-AB781E236112}" type="pres">
      <dgm:prSet presAssocID="{F360540A-2B15-4D8A-8874-FA6E62C3D16B}" presName="node" presStyleLbl="node1" presStyleIdx="1" presStyleCnt="5">
        <dgm:presLayoutVars>
          <dgm:bulletEnabled val="1"/>
        </dgm:presLayoutVars>
      </dgm:prSet>
      <dgm:spPr/>
    </dgm:pt>
    <dgm:pt modelId="{F6297B89-CC2B-44DD-B911-7EF2357C45E2}" type="pres">
      <dgm:prSet presAssocID="{3D5DAF11-0168-4AE4-B39B-C564FFCDFEBA}" presName="sibTrans" presStyleCnt="0"/>
      <dgm:spPr/>
    </dgm:pt>
    <dgm:pt modelId="{BA30580C-7A69-485F-B9CF-F045FF67B028}" type="pres">
      <dgm:prSet presAssocID="{CF651C2F-2A1D-4B04-A9CA-6B94EB0D9EB8}" presName="node" presStyleLbl="node1" presStyleIdx="2" presStyleCnt="5">
        <dgm:presLayoutVars>
          <dgm:bulletEnabled val="1"/>
        </dgm:presLayoutVars>
      </dgm:prSet>
      <dgm:spPr/>
    </dgm:pt>
    <dgm:pt modelId="{C25F2BE4-39EA-4951-8C28-8C763D4CB9BD}" type="pres">
      <dgm:prSet presAssocID="{8F571265-980F-4125-A86F-6F2F5AA19E19}" presName="sibTrans" presStyleCnt="0"/>
      <dgm:spPr/>
    </dgm:pt>
    <dgm:pt modelId="{5CC73A0B-5C72-43E3-A820-FE0F6F65ABB9}" type="pres">
      <dgm:prSet presAssocID="{9A29662D-E3F7-4E57-A067-49EBD5A8A886}" presName="node" presStyleLbl="node1" presStyleIdx="3" presStyleCnt="5">
        <dgm:presLayoutVars>
          <dgm:bulletEnabled val="1"/>
        </dgm:presLayoutVars>
      </dgm:prSet>
      <dgm:spPr/>
    </dgm:pt>
    <dgm:pt modelId="{9DF9D935-A2F3-445C-8B91-69424E7A91E5}" type="pres">
      <dgm:prSet presAssocID="{2D7E109F-A66D-4DB4-9C06-64E5D75D96E1}" presName="sibTrans" presStyleCnt="0"/>
      <dgm:spPr/>
    </dgm:pt>
    <dgm:pt modelId="{C6504F83-8A21-41AC-A499-C3F44002B758}" type="pres">
      <dgm:prSet presAssocID="{C1226DA6-4FD6-4769-99AA-66CA898F45F3}" presName="node" presStyleLbl="node1" presStyleIdx="4" presStyleCnt="5">
        <dgm:presLayoutVars>
          <dgm:bulletEnabled val="1"/>
        </dgm:presLayoutVars>
      </dgm:prSet>
      <dgm:spPr/>
    </dgm:pt>
  </dgm:ptLst>
  <dgm:cxnLst>
    <dgm:cxn modelId="{C8BCE428-2564-4E7D-AA57-7C20EC113971}" srcId="{1C63A5FD-78F2-4A97-818E-87B045D116DB}" destId="{C1226DA6-4FD6-4769-99AA-66CA898F45F3}" srcOrd="4" destOrd="0" parTransId="{76613997-FDAB-4976-A528-854CE0F3A6B7}" sibTransId="{0F0488CF-BE1B-4E87-8F1B-CB9726F9FDC0}"/>
    <dgm:cxn modelId="{2732FC37-42F6-4959-83AE-85E04D72FDF7}" type="presOf" srcId="{9A29662D-E3F7-4E57-A067-49EBD5A8A886}" destId="{5CC73A0B-5C72-43E3-A820-FE0F6F65ABB9}" srcOrd="0" destOrd="0" presId="urn:microsoft.com/office/officeart/2005/8/layout/default"/>
    <dgm:cxn modelId="{25042069-375C-4DFD-AB4F-DBD375438921}" srcId="{1C63A5FD-78F2-4A97-818E-87B045D116DB}" destId="{9A29662D-E3F7-4E57-A067-49EBD5A8A886}" srcOrd="3" destOrd="0" parTransId="{0964965E-E93E-407E-B257-DA8535C45B6F}" sibTransId="{2D7E109F-A66D-4DB4-9C06-64E5D75D96E1}"/>
    <dgm:cxn modelId="{E4DCCE49-3711-4365-BA41-3C1CFC5F3B28}" type="presOf" srcId="{1C63A5FD-78F2-4A97-818E-87B045D116DB}" destId="{FE4B2EB3-0E97-4111-B481-90B4E006F0F9}" srcOrd="0" destOrd="0" presId="urn:microsoft.com/office/officeart/2005/8/layout/default"/>
    <dgm:cxn modelId="{F784E48E-73E1-495D-8513-38C8094CC154}" type="presOf" srcId="{F360540A-2B15-4D8A-8874-FA6E62C3D16B}" destId="{01CB3802-3CC5-4DE7-BF02-AB781E236112}" srcOrd="0" destOrd="0" presId="urn:microsoft.com/office/officeart/2005/8/layout/default"/>
    <dgm:cxn modelId="{0FB83DB5-7324-4534-9C94-06A2DD19BC64}" srcId="{1C63A5FD-78F2-4A97-818E-87B045D116DB}" destId="{CF651C2F-2A1D-4B04-A9CA-6B94EB0D9EB8}" srcOrd="2" destOrd="0" parTransId="{26AA79FA-B19E-4B6E-B57D-7BB074B816BC}" sibTransId="{8F571265-980F-4125-A86F-6F2F5AA19E19}"/>
    <dgm:cxn modelId="{5DA137C8-8E9D-4562-904B-006E52262FE8}" type="presOf" srcId="{C1226DA6-4FD6-4769-99AA-66CA898F45F3}" destId="{C6504F83-8A21-41AC-A499-C3F44002B758}" srcOrd="0" destOrd="0" presId="urn:microsoft.com/office/officeart/2005/8/layout/default"/>
    <dgm:cxn modelId="{B6122ADF-E5BF-4E19-9303-081F2AFAFB29}" type="presOf" srcId="{CF651C2F-2A1D-4B04-A9CA-6B94EB0D9EB8}" destId="{BA30580C-7A69-485F-B9CF-F045FF67B028}" srcOrd="0" destOrd="0" presId="urn:microsoft.com/office/officeart/2005/8/layout/default"/>
    <dgm:cxn modelId="{A270A0EB-883E-4794-A612-00F576B4A09D}" srcId="{1C63A5FD-78F2-4A97-818E-87B045D116DB}" destId="{F360540A-2B15-4D8A-8874-FA6E62C3D16B}" srcOrd="1" destOrd="0" parTransId="{26A36218-3549-4723-BBE3-547822BB9CD0}" sibTransId="{3D5DAF11-0168-4AE4-B39B-C564FFCDFEBA}"/>
    <dgm:cxn modelId="{2E0D44F9-0450-43FC-801F-0BBEEF4B4083}" srcId="{1C63A5FD-78F2-4A97-818E-87B045D116DB}" destId="{3CC0D463-B9F9-43ED-ADA9-A14CC9BC3151}" srcOrd="0" destOrd="0" parTransId="{30D1AC88-7F75-4DDB-9396-AFB403CF0D36}" sibTransId="{6A864B6F-5CF2-4F31-A606-FC35F932938E}"/>
    <dgm:cxn modelId="{EEDAD0F9-847A-4184-AA42-18A888952861}" type="presOf" srcId="{3CC0D463-B9F9-43ED-ADA9-A14CC9BC3151}" destId="{76E17D05-CE40-4B0D-8099-1FFFB31E071C}" srcOrd="0" destOrd="0" presId="urn:microsoft.com/office/officeart/2005/8/layout/default"/>
    <dgm:cxn modelId="{FCCFB69F-0980-43C7-872F-4ABFB7040005}" type="presParOf" srcId="{FE4B2EB3-0E97-4111-B481-90B4E006F0F9}" destId="{76E17D05-CE40-4B0D-8099-1FFFB31E071C}" srcOrd="0" destOrd="0" presId="urn:microsoft.com/office/officeart/2005/8/layout/default"/>
    <dgm:cxn modelId="{435FFD09-C603-4E29-930C-740055F4AE29}" type="presParOf" srcId="{FE4B2EB3-0E97-4111-B481-90B4E006F0F9}" destId="{35624B7D-A204-4380-974C-EDAAF2222B0F}" srcOrd="1" destOrd="0" presId="urn:microsoft.com/office/officeart/2005/8/layout/default"/>
    <dgm:cxn modelId="{EA21E68F-3573-4909-B076-0A34FF8BCA0D}" type="presParOf" srcId="{FE4B2EB3-0E97-4111-B481-90B4E006F0F9}" destId="{01CB3802-3CC5-4DE7-BF02-AB781E236112}" srcOrd="2" destOrd="0" presId="urn:microsoft.com/office/officeart/2005/8/layout/default"/>
    <dgm:cxn modelId="{DBB50892-0DAE-4215-A7AD-012DE5D1679A}" type="presParOf" srcId="{FE4B2EB3-0E97-4111-B481-90B4E006F0F9}" destId="{F6297B89-CC2B-44DD-B911-7EF2357C45E2}" srcOrd="3" destOrd="0" presId="urn:microsoft.com/office/officeart/2005/8/layout/default"/>
    <dgm:cxn modelId="{41ECBF42-8949-47E7-B8C7-ED84384CCA24}" type="presParOf" srcId="{FE4B2EB3-0E97-4111-B481-90B4E006F0F9}" destId="{BA30580C-7A69-485F-B9CF-F045FF67B028}" srcOrd="4" destOrd="0" presId="urn:microsoft.com/office/officeart/2005/8/layout/default"/>
    <dgm:cxn modelId="{ACC485F5-8668-4305-88ED-474570E570DC}" type="presParOf" srcId="{FE4B2EB3-0E97-4111-B481-90B4E006F0F9}" destId="{C25F2BE4-39EA-4951-8C28-8C763D4CB9BD}" srcOrd="5" destOrd="0" presId="urn:microsoft.com/office/officeart/2005/8/layout/default"/>
    <dgm:cxn modelId="{2566CFCD-1CC7-4092-BA57-3124855F0277}" type="presParOf" srcId="{FE4B2EB3-0E97-4111-B481-90B4E006F0F9}" destId="{5CC73A0B-5C72-43E3-A820-FE0F6F65ABB9}" srcOrd="6" destOrd="0" presId="urn:microsoft.com/office/officeart/2005/8/layout/default"/>
    <dgm:cxn modelId="{98D778D4-F086-48E5-827F-848F77BD7508}" type="presParOf" srcId="{FE4B2EB3-0E97-4111-B481-90B4E006F0F9}" destId="{9DF9D935-A2F3-445C-8B91-69424E7A91E5}" srcOrd="7" destOrd="0" presId="urn:microsoft.com/office/officeart/2005/8/layout/default"/>
    <dgm:cxn modelId="{F7583A17-7296-4ADD-A537-EC5A1E015D4B}" type="presParOf" srcId="{FE4B2EB3-0E97-4111-B481-90B4E006F0F9}" destId="{C6504F83-8A21-41AC-A499-C3F44002B75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0DD0A0-CE30-4667-AFEB-2934335220F1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D45229-6D73-4750-9729-727F04E1707F}">
      <dgm:prSet/>
      <dgm:spPr/>
      <dgm:t>
        <a:bodyPr/>
        <a:lstStyle/>
        <a:p>
          <a:pPr rtl="0"/>
          <a:r>
            <a:rPr lang="en-US" dirty="0">
              <a:latin typeface="Aptos Display" panose="02110004020202020204"/>
            </a:rPr>
            <a:t>Resilienssi on </a:t>
          </a:r>
          <a:r>
            <a:rPr lang="en-US" dirty="0" err="1">
              <a:latin typeface="Aptos Display" panose="02110004020202020204"/>
            </a:rPr>
            <a:t>selviämiskykyä</a:t>
          </a:r>
          <a:r>
            <a:rPr lang="en-US" dirty="0"/>
            <a:t>: </a:t>
          </a:r>
          <a:r>
            <a:rPr lang="en-US" dirty="0" err="1"/>
            <a:t>ei</a:t>
          </a:r>
          <a:r>
            <a:rPr lang="en-US" dirty="0"/>
            <a:t> </a:t>
          </a:r>
          <a:r>
            <a:rPr lang="en-US" dirty="0" err="1"/>
            <a:t>ainoastaan</a:t>
          </a:r>
          <a:r>
            <a:rPr lang="en-US" dirty="0"/>
            <a:t> </a:t>
          </a:r>
          <a:r>
            <a:rPr lang="en-US" dirty="0" err="1"/>
            <a:t>reaktiivista</a:t>
          </a:r>
          <a:r>
            <a:rPr lang="en-US" dirty="0"/>
            <a:t>, </a:t>
          </a:r>
          <a:r>
            <a:rPr lang="en-US" dirty="0" err="1"/>
            <a:t>vaan</a:t>
          </a:r>
          <a:r>
            <a:rPr lang="en-US" dirty="0"/>
            <a:t> </a:t>
          </a:r>
          <a:r>
            <a:rPr lang="en-US" dirty="0" err="1"/>
            <a:t>myös</a:t>
          </a:r>
          <a:r>
            <a:rPr lang="en-US" dirty="0"/>
            <a:t> </a:t>
          </a:r>
          <a:r>
            <a:rPr lang="en-US" dirty="0" err="1"/>
            <a:t>proaktiivista</a:t>
          </a:r>
          <a:r>
            <a:rPr lang="en-US" dirty="0"/>
            <a:t>, </a:t>
          </a:r>
          <a:r>
            <a:rPr lang="en-US" dirty="0" err="1"/>
            <a:t>jatkuvasti</a:t>
          </a:r>
          <a:r>
            <a:rPr lang="en-US" dirty="0"/>
            <a:t> </a:t>
          </a:r>
          <a:r>
            <a:rPr lang="en-US" dirty="0" err="1"/>
            <a:t>tapahtuvaa</a:t>
          </a:r>
          <a:r>
            <a:rPr lang="en-US" dirty="0"/>
            <a:t> </a:t>
          </a:r>
          <a:r>
            <a:rPr lang="en-US" dirty="0" err="1"/>
            <a:t>ennakoivaa</a:t>
          </a:r>
          <a:r>
            <a:rPr lang="en-US" dirty="0"/>
            <a:t> </a:t>
          </a:r>
          <a:r>
            <a:rPr lang="en-US" dirty="0" err="1"/>
            <a:t>toimintaa</a:t>
          </a:r>
          <a:endParaRPr lang="en-US" dirty="0"/>
        </a:p>
      </dgm:t>
    </dgm:pt>
    <dgm:pt modelId="{5E5B6942-C01E-4170-8830-945207A59992}" type="parTrans" cxnId="{1F08BD84-D38A-40F3-ABA5-F031D5D23CF6}">
      <dgm:prSet/>
      <dgm:spPr/>
      <dgm:t>
        <a:bodyPr/>
        <a:lstStyle/>
        <a:p>
          <a:endParaRPr lang="en-US"/>
        </a:p>
      </dgm:t>
    </dgm:pt>
    <dgm:pt modelId="{33419B3D-6551-4503-8F3D-0F756D58BA2B}" type="sibTrans" cxnId="{1F08BD84-D38A-40F3-ABA5-F031D5D23CF6}">
      <dgm:prSet/>
      <dgm:spPr/>
      <dgm:t>
        <a:bodyPr/>
        <a:lstStyle/>
        <a:p>
          <a:endParaRPr lang="en-US"/>
        </a:p>
      </dgm:t>
    </dgm:pt>
    <dgm:pt modelId="{90EEFC05-C218-4AA4-8243-7B8829804406}">
      <dgm:prSet/>
      <dgm:spPr/>
      <dgm:t>
        <a:bodyPr/>
        <a:lstStyle/>
        <a:p>
          <a:pPr rtl="0"/>
          <a:r>
            <a:rPr lang="en-US" dirty="0">
              <a:latin typeface="Aptos Display" panose="02110004020202020204"/>
            </a:rPr>
            <a:t>Se on </a:t>
          </a:r>
          <a:r>
            <a:rPr lang="en-US" dirty="0" err="1">
              <a:latin typeface="Aptos Display" panose="02110004020202020204"/>
            </a:rPr>
            <a:t>kykyä</a:t>
          </a:r>
          <a:r>
            <a:rPr lang="en-US" dirty="0"/>
            <a:t> </a:t>
          </a:r>
          <a:r>
            <a:rPr lang="en-US" dirty="0" err="1"/>
            <a:t>ponnahtaa</a:t>
          </a:r>
          <a:r>
            <a:rPr lang="en-US" dirty="0"/>
            <a:t> </a:t>
          </a:r>
          <a:r>
            <a:rPr lang="en-US" dirty="0" err="1"/>
            <a:t>takaisin</a:t>
          </a:r>
          <a:r>
            <a:rPr lang="en-US" dirty="0">
              <a:latin typeface="Aptos Display" panose="02110004020202020204"/>
            </a:rPr>
            <a:t>, ja </a:t>
          </a:r>
          <a:r>
            <a:rPr lang="en-US" dirty="0" err="1">
              <a:latin typeface="Aptos Display" panose="02110004020202020204"/>
            </a:rPr>
            <a:t>selviytyä</a:t>
          </a:r>
          <a:r>
            <a:rPr lang="en-US" dirty="0"/>
            <a:t> </a:t>
          </a:r>
          <a:r>
            <a:rPr lang="en-US" dirty="0" err="1"/>
            <a:t>vaikeuksista</a:t>
          </a:r>
          <a:endParaRPr lang="en-US" dirty="0"/>
        </a:p>
      </dgm:t>
    </dgm:pt>
    <dgm:pt modelId="{EAB4D978-EC67-4861-8EED-D9BFF221E596}" type="parTrans" cxnId="{7203DD58-2435-43EC-A001-EA14E8C557D5}">
      <dgm:prSet/>
      <dgm:spPr/>
      <dgm:t>
        <a:bodyPr/>
        <a:lstStyle/>
        <a:p>
          <a:endParaRPr lang="en-US"/>
        </a:p>
      </dgm:t>
    </dgm:pt>
    <dgm:pt modelId="{58B0A700-1F6B-491B-82F8-D8FB2E7752E4}" type="sibTrans" cxnId="{7203DD58-2435-43EC-A001-EA14E8C557D5}">
      <dgm:prSet/>
      <dgm:spPr/>
      <dgm:t>
        <a:bodyPr/>
        <a:lstStyle/>
        <a:p>
          <a:endParaRPr lang="en-US"/>
        </a:p>
      </dgm:t>
    </dgm:pt>
    <dgm:pt modelId="{32FC4429-E37E-4F88-ABFE-330894A91817}">
      <dgm:prSet/>
      <dgm:spPr/>
      <dgm:t>
        <a:bodyPr/>
        <a:lstStyle/>
        <a:p>
          <a:pPr rtl="0"/>
          <a:r>
            <a:rPr lang="en-US" dirty="0">
              <a:latin typeface="Aptos Display" panose="02110004020202020204"/>
            </a:rPr>
            <a:t>Se on </a:t>
          </a:r>
          <a:r>
            <a:rPr lang="en-US" dirty="0" err="1">
              <a:latin typeface="Aptos Display" panose="02110004020202020204"/>
            </a:rPr>
            <a:t>kykyä</a:t>
          </a:r>
          <a:r>
            <a:rPr lang="en-US" dirty="0">
              <a:latin typeface="Aptos Display" panose="02110004020202020204"/>
            </a:rPr>
            <a:t> </a:t>
          </a:r>
          <a:r>
            <a:rPr lang="en-US" dirty="0" err="1">
              <a:latin typeface="Aptos Display" panose="02110004020202020204"/>
            </a:rPr>
            <a:t>sopeutua</a:t>
          </a:r>
          <a:r>
            <a:rPr lang="en-US" dirty="0"/>
            <a:t> </a:t>
          </a:r>
          <a:r>
            <a:rPr lang="en-US" dirty="0" err="1"/>
            <a:t>muutoksiin</a:t>
          </a:r>
          <a:r>
            <a:rPr lang="en-US" dirty="0"/>
            <a:t> ja </a:t>
          </a:r>
          <a:r>
            <a:rPr lang="en-US" dirty="0" err="1"/>
            <a:t>kehittyä</a:t>
          </a:r>
          <a:r>
            <a:rPr lang="en-US" dirty="0"/>
            <a:t> </a:t>
          </a:r>
          <a:r>
            <a:rPr lang="en-US" dirty="0" err="1"/>
            <a:t>niiden</a:t>
          </a:r>
          <a:r>
            <a:rPr lang="en-US" dirty="0"/>
            <a:t> </a:t>
          </a:r>
          <a:r>
            <a:rPr lang="en-US" dirty="0" err="1"/>
            <a:t>seurauksena</a:t>
          </a:r>
          <a:endParaRPr lang="en-US" dirty="0"/>
        </a:p>
      </dgm:t>
    </dgm:pt>
    <dgm:pt modelId="{DB2C1166-DE1B-4519-99E2-00C2D5C51637}" type="parTrans" cxnId="{0789DBEC-A660-465D-8B34-92238942A7B6}">
      <dgm:prSet/>
      <dgm:spPr/>
      <dgm:t>
        <a:bodyPr/>
        <a:lstStyle/>
        <a:p>
          <a:endParaRPr lang="en-US"/>
        </a:p>
      </dgm:t>
    </dgm:pt>
    <dgm:pt modelId="{519E1478-EA2D-4512-99D3-3DB6A8A5004E}" type="sibTrans" cxnId="{0789DBEC-A660-465D-8B34-92238942A7B6}">
      <dgm:prSet/>
      <dgm:spPr/>
      <dgm:t>
        <a:bodyPr/>
        <a:lstStyle/>
        <a:p>
          <a:endParaRPr lang="en-US"/>
        </a:p>
      </dgm:t>
    </dgm:pt>
    <dgm:pt modelId="{63B399C2-E2CE-449C-BEEF-6571F8BB91AF}">
      <dgm:prSet/>
      <dgm:spPr/>
      <dgm:t>
        <a:bodyPr/>
        <a:lstStyle/>
        <a:p>
          <a:pPr rtl="0"/>
          <a:r>
            <a:rPr lang="en-US" dirty="0" err="1">
              <a:latin typeface="Aptos Display" panose="02110004020202020204"/>
            </a:rPr>
            <a:t>Resilienssin</a:t>
          </a:r>
          <a:r>
            <a:rPr lang="en-US" dirty="0">
              <a:latin typeface="Aptos Display" panose="02110004020202020204"/>
            </a:rPr>
            <a:t> </a:t>
          </a:r>
          <a:r>
            <a:rPr lang="en-US" dirty="0" err="1">
              <a:latin typeface="Aptos Display" panose="02110004020202020204"/>
            </a:rPr>
            <a:t>myötä</a:t>
          </a:r>
          <a:r>
            <a:rPr lang="en-US" dirty="0">
              <a:latin typeface="Aptos Display" panose="02110004020202020204"/>
            </a:rPr>
            <a:t> </a:t>
          </a:r>
          <a:r>
            <a:rPr lang="en-US" dirty="0" err="1"/>
            <a:t>ongelmanratkaisutaito</a:t>
          </a:r>
          <a:r>
            <a:rPr lang="en-US" dirty="0"/>
            <a:t> </a:t>
          </a:r>
          <a:r>
            <a:rPr lang="en-US" dirty="0" err="1">
              <a:latin typeface="Aptos Display" panose="02110004020202020204"/>
            </a:rPr>
            <a:t>kehittyy</a:t>
          </a:r>
          <a:r>
            <a:rPr lang="en-US" dirty="0">
              <a:latin typeface="Aptos Display" panose="02110004020202020204"/>
            </a:rPr>
            <a:t> </a:t>
          </a:r>
          <a:r>
            <a:rPr lang="en-US" dirty="0" err="1">
              <a:latin typeface="Aptos Display" panose="02110004020202020204"/>
            </a:rPr>
            <a:t>vastoinkäymisissä</a:t>
          </a:r>
          <a:r>
            <a:rPr lang="en-US" dirty="0">
              <a:latin typeface="Aptos Display" panose="02110004020202020204"/>
            </a:rPr>
            <a:t> </a:t>
          </a:r>
          <a:r>
            <a:rPr lang="en-US" dirty="0" err="1">
              <a:latin typeface="Aptos Display" panose="02110004020202020204"/>
            </a:rPr>
            <a:t>lisäten</a:t>
          </a:r>
          <a:r>
            <a:rPr lang="en-US" dirty="0">
              <a:latin typeface="Aptos Display" panose="02110004020202020204"/>
            </a:rPr>
            <a:t> </a:t>
          </a:r>
          <a:r>
            <a:rPr lang="en-US" dirty="0" err="1">
              <a:latin typeface="Aptos Display" panose="02110004020202020204"/>
            </a:rPr>
            <a:t>ajattelun</a:t>
          </a:r>
          <a:r>
            <a:rPr lang="en-US" dirty="0"/>
            <a:t> </a:t>
          </a:r>
          <a:r>
            <a:rPr lang="en-US" dirty="0" err="1">
              <a:latin typeface="Aptos Display" panose="02110004020202020204"/>
            </a:rPr>
            <a:t>sekä</a:t>
          </a:r>
          <a:r>
            <a:rPr lang="en-US" dirty="0">
              <a:latin typeface="Aptos Display" panose="02110004020202020204"/>
            </a:rPr>
            <a:t> </a:t>
          </a:r>
          <a:r>
            <a:rPr lang="en-US" dirty="0" err="1">
              <a:latin typeface="Aptos Display" panose="02110004020202020204"/>
            </a:rPr>
            <a:t>toiminnan</a:t>
          </a:r>
          <a:r>
            <a:rPr lang="en-US" dirty="0"/>
            <a:t> </a:t>
          </a:r>
          <a:r>
            <a:rPr lang="en-US" dirty="0" err="1">
              <a:latin typeface="Aptos Display" panose="02110004020202020204"/>
            </a:rPr>
            <a:t>joustavuutta</a:t>
          </a:r>
          <a:endParaRPr lang="en-US" dirty="0"/>
        </a:p>
      </dgm:t>
    </dgm:pt>
    <dgm:pt modelId="{70D1C3DA-8454-4652-90C3-A5D8006F1E74}" type="parTrans" cxnId="{1D430A95-4AA4-44D2-8227-413D5D355E70}">
      <dgm:prSet/>
      <dgm:spPr/>
      <dgm:t>
        <a:bodyPr/>
        <a:lstStyle/>
        <a:p>
          <a:endParaRPr lang="en-US"/>
        </a:p>
      </dgm:t>
    </dgm:pt>
    <dgm:pt modelId="{E52990CD-0164-45DE-9E91-BAD70B28FFC0}" type="sibTrans" cxnId="{1D430A95-4AA4-44D2-8227-413D5D355E70}">
      <dgm:prSet/>
      <dgm:spPr/>
      <dgm:t>
        <a:bodyPr/>
        <a:lstStyle/>
        <a:p>
          <a:endParaRPr lang="en-US"/>
        </a:p>
      </dgm:t>
    </dgm:pt>
    <dgm:pt modelId="{2B60F707-C07A-49CB-BB87-77E730CD3885}">
      <dgm:prSet/>
      <dgm:spPr/>
      <dgm:t>
        <a:bodyPr/>
        <a:lstStyle/>
        <a:p>
          <a:pPr rtl="0"/>
          <a:r>
            <a:rPr lang="en-US" dirty="0" err="1"/>
            <a:t>Kohdatun</a:t>
          </a:r>
          <a:r>
            <a:rPr lang="en-US" dirty="0"/>
            <a:t> </a:t>
          </a:r>
          <a:r>
            <a:rPr lang="en-US" dirty="0" err="1"/>
            <a:t>vaikeuden</a:t>
          </a:r>
          <a:r>
            <a:rPr lang="en-US" dirty="0"/>
            <a:t> </a:t>
          </a:r>
          <a:r>
            <a:rPr lang="en-US" dirty="0" err="1"/>
            <a:t>jälkeen</a:t>
          </a:r>
          <a:r>
            <a:rPr lang="en-US" dirty="0"/>
            <a:t> </a:t>
          </a:r>
          <a:r>
            <a:rPr lang="en-US" dirty="0" err="1"/>
            <a:t>ihminen</a:t>
          </a:r>
          <a:r>
            <a:rPr lang="en-US" dirty="0"/>
            <a:t> </a:t>
          </a:r>
          <a:r>
            <a:rPr lang="en-US" dirty="0" err="1"/>
            <a:t>saattaa</a:t>
          </a:r>
          <a:r>
            <a:rPr lang="en-US" dirty="0"/>
            <a:t> olla </a:t>
          </a:r>
          <a:r>
            <a:rPr lang="en-US" dirty="0" err="1"/>
            <a:t>hieman</a:t>
          </a:r>
          <a:r>
            <a:rPr lang="en-US" dirty="0"/>
            <a:t> </a:t>
          </a:r>
          <a:r>
            <a:rPr lang="en-US" dirty="0" err="1"/>
            <a:t>vahvempi</a:t>
          </a:r>
          <a:r>
            <a:rPr lang="en-US" dirty="0"/>
            <a:t> ja </a:t>
          </a:r>
          <a:r>
            <a:rPr lang="en-US" dirty="0" err="1"/>
            <a:t>taitavampi</a:t>
          </a:r>
          <a:r>
            <a:rPr lang="en-US" dirty="0"/>
            <a:t> </a:t>
          </a:r>
          <a:r>
            <a:rPr lang="en-US" dirty="0" err="1"/>
            <a:t>kuin</a:t>
          </a:r>
          <a:r>
            <a:rPr lang="en-US" dirty="0"/>
            <a:t> </a:t>
          </a:r>
          <a:r>
            <a:rPr lang="en-US" dirty="0" err="1">
              <a:latin typeface="Aptos Display" panose="02110004020202020204"/>
            </a:rPr>
            <a:t>ennen</a:t>
          </a:r>
          <a:r>
            <a:rPr lang="en-US" dirty="0">
              <a:latin typeface="Aptos Display" panose="02110004020202020204"/>
            </a:rPr>
            <a:t> ~ </a:t>
          </a:r>
          <a:r>
            <a:rPr lang="en-US" dirty="0" err="1">
              <a:latin typeface="Aptos Display" panose="02110004020202020204"/>
            </a:rPr>
            <a:t>tätä</a:t>
          </a:r>
          <a:r>
            <a:rPr lang="en-US" dirty="0"/>
            <a:t> </a:t>
          </a:r>
          <a:r>
            <a:rPr lang="en-US" dirty="0" err="1"/>
            <a:t>kaikkea</a:t>
          </a:r>
          <a:r>
            <a:rPr lang="en-US" dirty="0"/>
            <a:t> on  </a:t>
          </a:r>
          <a:r>
            <a:rPr lang="en-US" dirty="0" err="1"/>
            <a:t>resilienssi</a:t>
          </a:r>
          <a:endParaRPr lang="en-US" dirty="0"/>
        </a:p>
      </dgm:t>
    </dgm:pt>
    <dgm:pt modelId="{F23A2E2D-AC3D-44C3-9663-9EA678EA3623}" type="parTrans" cxnId="{25485F4C-62AD-412A-8A75-08301AD991F5}">
      <dgm:prSet/>
      <dgm:spPr/>
      <dgm:t>
        <a:bodyPr/>
        <a:lstStyle/>
        <a:p>
          <a:endParaRPr lang="en-US"/>
        </a:p>
      </dgm:t>
    </dgm:pt>
    <dgm:pt modelId="{18AE15B7-FA3D-4419-80C7-D500906E3770}" type="sibTrans" cxnId="{25485F4C-62AD-412A-8A75-08301AD991F5}">
      <dgm:prSet/>
      <dgm:spPr/>
      <dgm:t>
        <a:bodyPr/>
        <a:lstStyle/>
        <a:p>
          <a:endParaRPr lang="en-US"/>
        </a:p>
      </dgm:t>
    </dgm:pt>
    <dgm:pt modelId="{38FA4A3C-F909-4C2D-B40F-B3917131728D}" type="pres">
      <dgm:prSet presAssocID="{000DD0A0-CE30-4667-AFEB-2934335220F1}" presName="outerComposite" presStyleCnt="0">
        <dgm:presLayoutVars>
          <dgm:chMax val="5"/>
          <dgm:dir/>
          <dgm:resizeHandles val="exact"/>
        </dgm:presLayoutVars>
      </dgm:prSet>
      <dgm:spPr/>
    </dgm:pt>
    <dgm:pt modelId="{855A38D0-3EC8-4E29-B8DE-9653F6308BCB}" type="pres">
      <dgm:prSet presAssocID="{000DD0A0-CE30-4667-AFEB-2934335220F1}" presName="dummyMaxCanvas" presStyleCnt="0">
        <dgm:presLayoutVars/>
      </dgm:prSet>
      <dgm:spPr/>
    </dgm:pt>
    <dgm:pt modelId="{D93B29EF-385D-4418-A98D-BB5150A2390F}" type="pres">
      <dgm:prSet presAssocID="{000DD0A0-CE30-4667-AFEB-2934335220F1}" presName="FiveNodes_1" presStyleLbl="node1" presStyleIdx="0" presStyleCnt="5">
        <dgm:presLayoutVars>
          <dgm:bulletEnabled val="1"/>
        </dgm:presLayoutVars>
      </dgm:prSet>
      <dgm:spPr/>
    </dgm:pt>
    <dgm:pt modelId="{2BFA094E-E7C2-4DC4-A7AE-EC452021F319}" type="pres">
      <dgm:prSet presAssocID="{000DD0A0-CE30-4667-AFEB-2934335220F1}" presName="FiveNodes_2" presStyleLbl="node1" presStyleIdx="1" presStyleCnt="5">
        <dgm:presLayoutVars>
          <dgm:bulletEnabled val="1"/>
        </dgm:presLayoutVars>
      </dgm:prSet>
      <dgm:spPr/>
    </dgm:pt>
    <dgm:pt modelId="{2EFF7FF4-5D97-4A51-8486-E139D66AE56B}" type="pres">
      <dgm:prSet presAssocID="{000DD0A0-CE30-4667-AFEB-2934335220F1}" presName="FiveNodes_3" presStyleLbl="node1" presStyleIdx="2" presStyleCnt="5">
        <dgm:presLayoutVars>
          <dgm:bulletEnabled val="1"/>
        </dgm:presLayoutVars>
      </dgm:prSet>
      <dgm:spPr/>
    </dgm:pt>
    <dgm:pt modelId="{66BF2D99-1175-43B1-8AFD-5953234BC599}" type="pres">
      <dgm:prSet presAssocID="{000DD0A0-CE30-4667-AFEB-2934335220F1}" presName="FiveNodes_4" presStyleLbl="node1" presStyleIdx="3" presStyleCnt="5">
        <dgm:presLayoutVars>
          <dgm:bulletEnabled val="1"/>
        </dgm:presLayoutVars>
      </dgm:prSet>
      <dgm:spPr/>
    </dgm:pt>
    <dgm:pt modelId="{E62DC082-525E-41E8-92B9-A6CD73A20305}" type="pres">
      <dgm:prSet presAssocID="{000DD0A0-CE30-4667-AFEB-2934335220F1}" presName="FiveNodes_5" presStyleLbl="node1" presStyleIdx="4" presStyleCnt="5">
        <dgm:presLayoutVars>
          <dgm:bulletEnabled val="1"/>
        </dgm:presLayoutVars>
      </dgm:prSet>
      <dgm:spPr/>
    </dgm:pt>
    <dgm:pt modelId="{925AA050-0450-4103-9E2B-85C7728BCE53}" type="pres">
      <dgm:prSet presAssocID="{000DD0A0-CE30-4667-AFEB-2934335220F1}" presName="FiveConn_1-2" presStyleLbl="fgAccFollowNode1" presStyleIdx="0" presStyleCnt="4">
        <dgm:presLayoutVars>
          <dgm:bulletEnabled val="1"/>
        </dgm:presLayoutVars>
      </dgm:prSet>
      <dgm:spPr/>
    </dgm:pt>
    <dgm:pt modelId="{2B2FA71C-1562-4766-8679-A42985E0027E}" type="pres">
      <dgm:prSet presAssocID="{000DD0A0-CE30-4667-AFEB-2934335220F1}" presName="FiveConn_2-3" presStyleLbl="fgAccFollowNode1" presStyleIdx="1" presStyleCnt="4">
        <dgm:presLayoutVars>
          <dgm:bulletEnabled val="1"/>
        </dgm:presLayoutVars>
      </dgm:prSet>
      <dgm:spPr/>
    </dgm:pt>
    <dgm:pt modelId="{C7770AD9-50EC-4671-9D62-E7AA450F4E38}" type="pres">
      <dgm:prSet presAssocID="{000DD0A0-CE30-4667-AFEB-2934335220F1}" presName="FiveConn_3-4" presStyleLbl="fgAccFollowNode1" presStyleIdx="2" presStyleCnt="4">
        <dgm:presLayoutVars>
          <dgm:bulletEnabled val="1"/>
        </dgm:presLayoutVars>
      </dgm:prSet>
      <dgm:spPr/>
    </dgm:pt>
    <dgm:pt modelId="{F120892A-84ED-4C09-90D6-194FEBA1CE5D}" type="pres">
      <dgm:prSet presAssocID="{000DD0A0-CE30-4667-AFEB-2934335220F1}" presName="FiveConn_4-5" presStyleLbl="fgAccFollowNode1" presStyleIdx="3" presStyleCnt="4">
        <dgm:presLayoutVars>
          <dgm:bulletEnabled val="1"/>
        </dgm:presLayoutVars>
      </dgm:prSet>
      <dgm:spPr/>
    </dgm:pt>
    <dgm:pt modelId="{730543C4-C915-48F7-BD4B-C839C51F87C5}" type="pres">
      <dgm:prSet presAssocID="{000DD0A0-CE30-4667-AFEB-2934335220F1}" presName="FiveNodes_1_text" presStyleLbl="node1" presStyleIdx="4" presStyleCnt="5">
        <dgm:presLayoutVars>
          <dgm:bulletEnabled val="1"/>
        </dgm:presLayoutVars>
      </dgm:prSet>
      <dgm:spPr/>
    </dgm:pt>
    <dgm:pt modelId="{D1C3BD41-6ADF-4410-9CA6-B6170A319403}" type="pres">
      <dgm:prSet presAssocID="{000DD0A0-CE30-4667-AFEB-2934335220F1}" presName="FiveNodes_2_text" presStyleLbl="node1" presStyleIdx="4" presStyleCnt="5">
        <dgm:presLayoutVars>
          <dgm:bulletEnabled val="1"/>
        </dgm:presLayoutVars>
      </dgm:prSet>
      <dgm:spPr/>
    </dgm:pt>
    <dgm:pt modelId="{E9795098-718D-46A9-8BBE-977F03DAA1BF}" type="pres">
      <dgm:prSet presAssocID="{000DD0A0-CE30-4667-AFEB-2934335220F1}" presName="FiveNodes_3_text" presStyleLbl="node1" presStyleIdx="4" presStyleCnt="5">
        <dgm:presLayoutVars>
          <dgm:bulletEnabled val="1"/>
        </dgm:presLayoutVars>
      </dgm:prSet>
      <dgm:spPr/>
    </dgm:pt>
    <dgm:pt modelId="{4D7813F4-FC8E-4907-8451-AA5E6A84327A}" type="pres">
      <dgm:prSet presAssocID="{000DD0A0-CE30-4667-AFEB-2934335220F1}" presName="FiveNodes_4_text" presStyleLbl="node1" presStyleIdx="4" presStyleCnt="5">
        <dgm:presLayoutVars>
          <dgm:bulletEnabled val="1"/>
        </dgm:presLayoutVars>
      </dgm:prSet>
      <dgm:spPr/>
    </dgm:pt>
    <dgm:pt modelId="{5112A981-2879-46FC-AC37-F8483905465E}" type="pres">
      <dgm:prSet presAssocID="{000DD0A0-CE30-4667-AFEB-2934335220F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47E833E-CA9F-4D2F-84E0-A06FEC847BE8}" type="presOf" srcId="{63B399C2-E2CE-449C-BEEF-6571F8BB91AF}" destId="{66BF2D99-1175-43B1-8AFD-5953234BC599}" srcOrd="0" destOrd="0" presId="urn:microsoft.com/office/officeart/2005/8/layout/vProcess5"/>
    <dgm:cxn modelId="{1F701B41-E59A-4193-B2D9-267C3D5DF2A3}" type="presOf" srcId="{519E1478-EA2D-4512-99D3-3DB6A8A5004E}" destId="{C7770AD9-50EC-4671-9D62-E7AA450F4E38}" srcOrd="0" destOrd="0" presId="urn:microsoft.com/office/officeart/2005/8/layout/vProcess5"/>
    <dgm:cxn modelId="{47FD2944-545F-4810-8368-343073BB5E9D}" type="presOf" srcId="{0ED45229-6D73-4750-9729-727F04E1707F}" destId="{730543C4-C915-48F7-BD4B-C839C51F87C5}" srcOrd="1" destOrd="0" presId="urn:microsoft.com/office/officeart/2005/8/layout/vProcess5"/>
    <dgm:cxn modelId="{25485F4C-62AD-412A-8A75-08301AD991F5}" srcId="{000DD0A0-CE30-4667-AFEB-2934335220F1}" destId="{2B60F707-C07A-49CB-BB87-77E730CD3885}" srcOrd="4" destOrd="0" parTransId="{F23A2E2D-AC3D-44C3-9663-9EA678EA3623}" sibTransId="{18AE15B7-FA3D-4419-80C7-D500906E3770}"/>
    <dgm:cxn modelId="{F2938C6C-A1E5-487E-AE8F-0E2357158F6C}" type="presOf" srcId="{E52990CD-0164-45DE-9E91-BAD70B28FFC0}" destId="{F120892A-84ED-4C09-90D6-194FEBA1CE5D}" srcOrd="0" destOrd="0" presId="urn:microsoft.com/office/officeart/2005/8/layout/vProcess5"/>
    <dgm:cxn modelId="{7203DD58-2435-43EC-A001-EA14E8C557D5}" srcId="{000DD0A0-CE30-4667-AFEB-2934335220F1}" destId="{90EEFC05-C218-4AA4-8243-7B8829804406}" srcOrd="1" destOrd="0" parTransId="{EAB4D978-EC67-4861-8EED-D9BFF221E596}" sibTransId="{58B0A700-1F6B-491B-82F8-D8FB2E7752E4}"/>
    <dgm:cxn modelId="{1F08BD84-D38A-40F3-ABA5-F031D5D23CF6}" srcId="{000DD0A0-CE30-4667-AFEB-2934335220F1}" destId="{0ED45229-6D73-4750-9729-727F04E1707F}" srcOrd="0" destOrd="0" parTransId="{5E5B6942-C01E-4170-8830-945207A59992}" sibTransId="{33419B3D-6551-4503-8F3D-0F756D58BA2B}"/>
    <dgm:cxn modelId="{5D208485-A1CD-431B-8D53-9E1BCEEE4CA9}" type="presOf" srcId="{32FC4429-E37E-4F88-ABFE-330894A91817}" destId="{E9795098-718D-46A9-8BBE-977F03DAA1BF}" srcOrd="1" destOrd="0" presId="urn:microsoft.com/office/officeart/2005/8/layout/vProcess5"/>
    <dgm:cxn modelId="{D13D3F8B-5BE0-4BE5-8CC7-499B53C1528D}" type="presOf" srcId="{2B60F707-C07A-49CB-BB87-77E730CD3885}" destId="{E62DC082-525E-41E8-92B9-A6CD73A20305}" srcOrd="0" destOrd="0" presId="urn:microsoft.com/office/officeart/2005/8/layout/vProcess5"/>
    <dgm:cxn modelId="{EAC65C8E-683D-433D-9FE2-4493A72789A7}" type="presOf" srcId="{58B0A700-1F6B-491B-82F8-D8FB2E7752E4}" destId="{2B2FA71C-1562-4766-8679-A42985E0027E}" srcOrd="0" destOrd="0" presId="urn:microsoft.com/office/officeart/2005/8/layout/vProcess5"/>
    <dgm:cxn modelId="{F0A81293-29A3-4F92-B3CB-70E02430D579}" type="presOf" srcId="{63B399C2-E2CE-449C-BEEF-6571F8BB91AF}" destId="{4D7813F4-FC8E-4907-8451-AA5E6A84327A}" srcOrd="1" destOrd="0" presId="urn:microsoft.com/office/officeart/2005/8/layout/vProcess5"/>
    <dgm:cxn modelId="{1D430A95-4AA4-44D2-8227-413D5D355E70}" srcId="{000DD0A0-CE30-4667-AFEB-2934335220F1}" destId="{63B399C2-E2CE-449C-BEEF-6571F8BB91AF}" srcOrd="3" destOrd="0" parTransId="{70D1C3DA-8454-4652-90C3-A5D8006F1E74}" sibTransId="{E52990CD-0164-45DE-9E91-BAD70B28FFC0}"/>
    <dgm:cxn modelId="{27AAFDAA-45FD-4268-8CA1-F45DBCE0A0EE}" type="presOf" srcId="{90EEFC05-C218-4AA4-8243-7B8829804406}" destId="{D1C3BD41-6ADF-4410-9CA6-B6170A319403}" srcOrd="1" destOrd="0" presId="urn:microsoft.com/office/officeart/2005/8/layout/vProcess5"/>
    <dgm:cxn modelId="{20F0ADAB-1AD9-451F-A24D-C61C35E90A81}" type="presOf" srcId="{2B60F707-C07A-49CB-BB87-77E730CD3885}" destId="{5112A981-2879-46FC-AC37-F8483905465E}" srcOrd="1" destOrd="0" presId="urn:microsoft.com/office/officeart/2005/8/layout/vProcess5"/>
    <dgm:cxn modelId="{258C1BAE-4442-49A8-A6A9-E33CADB59106}" type="presOf" srcId="{32FC4429-E37E-4F88-ABFE-330894A91817}" destId="{2EFF7FF4-5D97-4A51-8486-E139D66AE56B}" srcOrd="0" destOrd="0" presId="urn:microsoft.com/office/officeart/2005/8/layout/vProcess5"/>
    <dgm:cxn modelId="{1239DBD9-B920-4855-8535-CC92E0568636}" type="presOf" srcId="{90EEFC05-C218-4AA4-8243-7B8829804406}" destId="{2BFA094E-E7C2-4DC4-A7AE-EC452021F319}" srcOrd="0" destOrd="0" presId="urn:microsoft.com/office/officeart/2005/8/layout/vProcess5"/>
    <dgm:cxn modelId="{36B160DA-9F01-42D8-B581-13D07FE8173A}" type="presOf" srcId="{0ED45229-6D73-4750-9729-727F04E1707F}" destId="{D93B29EF-385D-4418-A98D-BB5150A2390F}" srcOrd="0" destOrd="0" presId="urn:microsoft.com/office/officeart/2005/8/layout/vProcess5"/>
    <dgm:cxn modelId="{0789DBEC-A660-465D-8B34-92238942A7B6}" srcId="{000DD0A0-CE30-4667-AFEB-2934335220F1}" destId="{32FC4429-E37E-4F88-ABFE-330894A91817}" srcOrd="2" destOrd="0" parTransId="{DB2C1166-DE1B-4519-99E2-00C2D5C51637}" sibTransId="{519E1478-EA2D-4512-99D3-3DB6A8A5004E}"/>
    <dgm:cxn modelId="{2A51CDF0-76AC-4C20-B15B-7A4A02B16947}" type="presOf" srcId="{33419B3D-6551-4503-8F3D-0F756D58BA2B}" destId="{925AA050-0450-4103-9E2B-85C7728BCE53}" srcOrd="0" destOrd="0" presId="urn:microsoft.com/office/officeart/2005/8/layout/vProcess5"/>
    <dgm:cxn modelId="{818AE7FB-18F9-4A98-9F29-F9C12C9120B0}" type="presOf" srcId="{000DD0A0-CE30-4667-AFEB-2934335220F1}" destId="{38FA4A3C-F909-4C2D-B40F-B3917131728D}" srcOrd="0" destOrd="0" presId="urn:microsoft.com/office/officeart/2005/8/layout/vProcess5"/>
    <dgm:cxn modelId="{28933E2F-2A8F-42EE-810F-4F0C8ECA694E}" type="presParOf" srcId="{38FA4A3C-F909-4C2D-B40F-B3917131728D}" destId="{855A38D0-3EC8-4E29-B8DE-9653F6308BCB}" srcOrd="0" destOrd="0" presId="urn:microsoft.com/office/officeart/2005/8/layout/vProcess5"/>
    <dgm:cxn modelId="{25FAD61F-6EA5-46CE-9BFC-26593E8108B7}" type="presParOf" srcId="{38FA4A3C-F909-4C2D-B40F-B3917131728D}" destId="{D93B29EF-385D-4418-A98D-BB5150A2390F}" srcOrd="1" destOrd="0" presId="urn:microsoft.com/office/officeart/2005/8/layout/vProcess5"/>
    <dgm:cxn modelId="{D67000B2-E9F6-4D19-9A93-30813068503E}" type="presParOf" srcId="{38FA4A3C-F909-4C2D-B40F-B3917131728D}" destId="{2BFA094E-E7C2-4DC4-A7AE-EC452021F319}" srcOrd="2" destOrd="0" presId="urn:microsoft.com/office/officeart/2005/8/layout/vProcess5"/>
    <dgm:cxn modelId="{A06B7D0B-4F6C-4363-BF25-48E1E81D0B4C}" type="presParOf" srcId="{38FA4A3C-F909-4C2D-B40F-B3917131728D}" destId="{2EFF7FF4-5D97-4A51-8486-E139D66AE56B}" srcOrd="3" destOrd="0" presId="urn:microsoft.com/office/officeart/2005/8/layout/vProcess5"/>
    <dgm:cxn modelId="{B74C9D06-E098-477B-8F18-4FD838FFA1C9}" type="presParOf" srcId="{38FA4A3C-F909-4C2D-B40F-B3917131728D}" destId="{66BF2D99-1175-43B1-8AFD-5953234BC599}" srcOrd="4" destOrd="0" presId="urn:microsoft.com/office/officeart/2005/8/layout/vProcess5"/>
    <dgm:cxn modelId="{C1821DAD-83E5-49C6-85E4-222031718994}" type="presParOf" srcId="{38FA4A3C-F909-4C2D-B40F-B3917131728D}" destId="{E62DC082-525E-41E8-92B9-A6CD73A20305}" srcOrd="5" destOrd="0" presId="urn:microsoft.com/office/officeart/2005/8/layout/vProcess5"/>
    <dgm:cxn modelId="{E0681822-C715-414E-8CEF-44B6CC95BB48}" type="presParOf" srcId="{38FA4A3C-F909-4C2D-B40F-B3917131728D}" destId="{925AA050-0450-4103-9E2B-85C7728BCE53}" srcOrd="6" destOrd="0" presId="urn:microsoft.com/office/officeart/2005/8/layout/vProcess5"/>
    <dgm:cxn modelId="{BE4B797D-6795-4475-AC9C-F7172E47A3BD}" type="presParOf" srcId="{38FA4A3C-F909-4C2D-B40F-B3917131728D}" destId="{2B2FA71C-1562-4766-8679-A42985E0027E}" srcOrd="7" destOrd="0" presId="urn:microsoft.com/office/officeart/2005/8/layout/vProcess5"/>
    <dgm:cxn modelId="{5976FC1A-443E-44A6-BACC-A1530AFB4954}" type="presParOf" srcId="{38FA4A3C-F909-4C2D-B40F-B3917131728D}" destId="{C7770AD9-50EC-4671-9D62-E7AA450F4E38}" srcOrd="8" destOrd="0" presId="urn:microsoft.com/office/officeart/2005/8/layout/vProcess5"/>
    <dgm:cxn modelId="{57F47EC6-C947-43D7-BB0F-1B95CEB56378}" type="presParOf" srcId="{38FA4A3C-F909-4C2D-B40F-B3917131728D}" destId="{F120892A-84ED-4C09-90D6-194FEBA1CE5D}" srcOrd="9" destOrd="0" presId="urn:microsoft.com/office/officeart/2005/8/layout/vProcess5"/>
    <dgm:cxn modelId="{F29D7107-4738-4848-9E22-C313D5851D15}" type="presParOf" srcId="{38FA4A3C-F909-4C2D-B40F-B3917131728D}" destId="{730543C4-C915-48F7-BD4B-C839C51F87C5}" srcOrd="10" destOrd="0" presId="urn:microsoft.com/office/officeart/2005/8/layout/vProcess5"/>
    <dgm:cxn modelId="{B93270EA-6CC1-4795-A9FE-580272C0D58C}" type="presParOf" srcId="{38FA4A3C-F909-4C2D-B40F-B3917131728D}" destId="{D1C3BD41-6ADF-4410-9CA6-B6170A319403}" srcOrd="11" destOrd="0" presId="urn:microsoft.com/office/officeart/2005/8/layout/vProcess5"/>
    <dgm:cxn modelId="{9D845169-5643-4468-8405-DE87D7B1B7A8}" type="presParOf" srcId="{38FA4A3C-F909-4C2D-B40F-B3917131728D}" destId="{E9795098-718D-46A9-8BBE-977F03DAA1BF}" srcOrd="12" destOrd="0" presId="urn:microsoft.com/office/officeart/2005/8/layout/vProcess5"/>
    <dgm:cxn modelId="{61752C13-BD62-4956-B1BC-2DF1AC880BAB}" type="presParOf" srcId="{38FA4A3C-F909-4C2D-B40F-B3917131728D}" destId="{4D7813F4-FC8E-4907-8451-AA5E6A84327A}" srcOrd="13" destOrd="0" presId="urn:microsoft.com/office/officeart/2005/8/layout/vProcess5"/>
    <dgm:cxn modelId="{EEB29031-EF37-4796-95A7-2C4235F1585D}" type="presParOf" srcId="{38FA4A3C-F909-4C2D-B40F-B3917131728D}" destId="{5112A981-2879-46FC-AC37-F8483905465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1A3905-B628-4784-B2FD-DFC7126C3ED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A49255-E159-4AC6-8CF8-BB1734D79C63}">
      <dgm:prSet/>
      <dgm:spPr/>
      <dgm:t>
        <a:bodyPr/>
        <a:lstStyle/>
        <a:p>
          <a:pPr rtl="0"/>
          <a:r>
            <a:rPr lang="en-US" dirty="0" err="1"/>
            <a:t>Resilienssi</a:t>
          </a:r>
          <a:r>
            <a:rPr lang="en-US" dirty="0"/>
            <a:t> </a:t>
          </a:r>
          <a:r>
            <a:rPr lang="en-US" dirty="0" err="1"/>
            <a:t>pääsee</a:t>
          </a:r>
          <a:r>
            <a:rPr lang="en-US" dirty="0"/>
            <a:t> </a:t>
          </a:r>
          <a:r>
            <a:rPr lang="en-US" dirty="0" err="1"/>
            <a:t>kasvamaan</a:t>
          </a:r>
          <a:r>
            <a:rPr lang="en-US" dirty="0"/>
            <a:t> ja </a:t>
          </a:r>
          <a:r>
            <a:rPr lang="en-US" dirty="0" err="1">
              <a:latin typeface="Aptos Display" panose="02110004020202020204"/>
            </a:rPr>
            <a:t>ilmenemään</a:t>
          </a:r>
          <a:r>
            <a:rPr lang="en-US" dirty="0"/>
            <a:t> vain </a:t>
          </a:r>
          <a:r>
            <a:rPr lang="en-US" dirty="0" err="1"/>
            <a:t>kohdattujen</a:t>
          </a:r>
          <a:r>
            <a:rPr lang="en-US" dirty="0"/>
            <a:t> </a:t>
          </a:r>
          <a:r>
            <a:rPr lang="en-US" dirty="0" err="1"/>
            <a:t>vaikeuksien</a:t>
          </a:r>
          <a:r>
            <a:rPr lang="en-US" dirty="0"/>
            <a:t> </a:t>
          </a:r>
          <a:r>
            <a:rPr lang="en-US" dirty="0" err="1"/>
            <a:t>myötä</a:t>
          </a:r>
          <a:r>
            <a:rPr lang="en-US" dirty="0">
              <a:latin typeface="Aptos Display" panose="02110004020202020204"/>
            </a:rPr>
            <a:t> - "Ilman vaikeuksia ei voi oppia selviämisen tapoja"</a:t>
          </a:r>
          <a:endParaRPr lang="en-US" dirty="0"/>
        </a:p>
      </dgm:t>
    </dgm:pt>
    <dgm:pt modelId="{20A32964-65D6-4739-ACD7-B7E7824E7D2F}" type="parTrans" cxnId="{359E38D9-6EA1-4559-8621-6DBB8A3CE905}">
      <dgm:prSet/>
      <dgm:spPr/>
      <dgm:t>
        <a:bodyPr/>
        <a:lstStyle/>
        <a:p>
          <a:endParaRPr lang="en-US"/>
        </a:p>
      </dgm:t>
    </dgm:pt>
    <dgm:pt modelId="{B3638CC8-9197-4765-BC38-A4ACFF2B8AB1}" type="sibTrans" cxnId="{359E38D9-6EA1-4559-8621-6DBB8A3CE905}">
      <dgm:prSet/>
      <dgm:spPr/>
      <dgm:t>
        <a:bodyPr/>
        <a:lstStyle/>
        <a:p>
          <a:endParaRPr lang="en-US"/>
        </a:p>
      </dgm:t>
    </dgm:pt>
    <dgm:pt modelId="{B9DF066F-20CD-4DDF-9254-7CEBC1051BC4}">
      <dgm:prSet/>
      <dgm:spPr/>
      <dgm:t>
        <a:bodyPr/>
        <a:lstStyle/>
        <a:p>
          <a:r>
            <a:rPr lang="en-US" dirty="0" err="1"/>
            <a:t>Resilienssin</a:t>
          </a:r>
          <a:r>
            <a:rPr lang="en-US" dirty="0"/>
            <a:t> </a:t>
          </a:r>
          <a:r>
            <a:rPr lang="en-US" dirty="0" err="1"/>
            <a:t>taustalla</a:t>
          </a:r>
          <a:r>
            <a:rPr lang="en-US" dirty="0"/>
            <a:t> </a:t>
          </a:r>
          <a:r>
            <a:rPr lang="en-US" dirty="0" err="1">
              <a:latin typeface="Aptos Display" panose="02110004020202020204"/>
            </a:rPr>
            <a:t>vaikuttaa</a:t>
          </a:r>
          <a:r>
            <a:rPr lang="en-US" dirty="0"/>
            <a:t>:</a:t>
          </a:r>
        </a:p>
      </dgm:t>
    </dgm:pt>
    <dgm:pt modelId="{66D58EB8-A990-4BC4-8072-A649B0C0B015}" type="parTrans" cxnId="{68EE3DF8-0F5A-437D-84AF-772727EA398F}">
      <dgm:prSet/>
      <dgm:spPr/>
      <dgm:t>
        <a:bodyPr/>
        <a:lstStyle/>
        <a:p>
          <a:endParaRPr lang="en-US"/>
        </a:p>
      </dgm:t>
    </dgm:pt>
    <dgm:pt modelId="{6D808AE1-DBDE-4674-A4E8-6BCA96B4F4D6}" type="sibTrans" cxnId="{68EE3DF8-0F5A-437D-84AF-772727EA398F}">
      <dgm:prSet/>
      <dgm:spPr/>
      <dgm:t>
        <a:bodyPr/>
        <a:lstStyle/>
        <a:p>
          <a:endParaRPr lang="en-US"/>
        </a:p>
      </dgm:t>
    </dgm:pt>
    <dgm:pt modelId="{1F5384FF-7EED-47C3-9831-D3F7625D4752}">
      <dgm:prSet/>
      <dgm:spPr/>
      <dgm:t>
        <a:bodyPr/>
        <a:lstStyle/>
        <a:p>
          <a:r>
            <a:rPr lang="en-US" dirty="0" err="1"/>
            <a:t>Kulttuuri</a:t>
          </a:r>
          <a:r>
            <a:rPr lang="en-US" dirty="0"/>
            <a:t> ja </a:t>
          </a:r>
          <a:r>
            <a:rPr lang="en-US" dirty="0" err="1"/>
            <a:t>yhteiskunta</a:t>
          </a:r>
          <a:endParaRPr lang="en-US" dirty="0"/>
        </a:p>
      </dgm:t>
    </dgm:pt>
    <dgm:pt modelId="{F6CEB0CB-56F5-4682-82F4-52BC77F3D205}" type="parTrans" cxnId="{45FB6E32-D149-4528-8EC9-7034F7B5D138}">
      <dgm:prSet/>
      <dgm:spPr/>
      <dgm:t>
        <a:bodyPr/>
        <a:lstStyle/>
        <a:p>
          <a:endParaRPr lang="en-US"/>
        </a:p>
      </dgm:t>
    </dgm:pt>
    <dgm:pt modelId="{290A21F6-EC23-41B3-B516-C331E02B4770}" type="sibTrans" cxnId="{45FB6E32-D149-4528-8EC9-7034F7B5D138}">
      <dgm:prSet/>
      <dgm:spPr/>
      <dgm:t>
        <a:bodyPr/>
        <a:lstStyle/>
        <a:p>
          <a:endParaRPr lang="en-US"/>
        </a:p>
      </dgm:t>
    </dgm:pt>
    <dgm:pt modelId="{28F02C81-BC6C-45DE-81F0-42AD5CC2D797}">
      <dgm:prSet/>
      <dgm:spPr/>
      <dgm:t>
        <a:bodyPr/>
        <a:lstStyle/>
        <a:p>
          <a:r>
            <a:rPr lang="en-US" dirty="0" err="1"/>
            <a:t>Yhteisöt</a:t>
          </a:r>
          <a:r>
            <a:rPr lang="en-US" dirty="0"/>
            <a:t> ja </a:t>
          </a:r>
          <a:r>
            <a:rPr lang="en-US" dirty="0" err="1"/>
            <a:t>organisaatiot</a:t>
          </a:r>
          <a:endParaRPr lang="en-US" dirty="0"/>
        </a:p>
      </dgm:t>
    </dgm:pt>
    <dgm:pt modelId="{822C84E4-5C08-4074-A9E7-9EF976D950E9}" type="parTrans" cxnId="{F80C874D-7C71-485E-BFD1-B0F71F39B026}">
      <dgm:prSet/>
      <dgm:spPr/>
      <dgm:t>
        <a:bodyPr/>
        <a:lstStyle/>
        <a:p>
          <a:endParaRPr lang="en-US"/>
        </a:p>
      </dgm:t>
    </dgm:pt>
    <dgm:pt modelId="{7BA82C8E-236E-40A4-A1AA-EB6381CFF324}" type="sibTrans" cxnId="{F80C874D-7C71-485E-BFD1-B0F71F39B026}">
      <dgm:prSet/>
      <dgm:spPr/>
      <dgm:t>
        <a:bodyPr/>
        <a:lstStyle/>
        <a:p>
          <a:endParaRPr lang="en-US"/>
        </a:p>
      </dgm:t>
    </dgm:pt>
    <dgm:pt modelId="{1AEC46DF-11E8-495E-AA68-B7DB860CAF2F}">
      <dgm:prSet/>
      <dgm:spPr/>
      <dgm:t>
        <a:bodyPr/>
        <a:lstStyle/>
        <a:p>
          <a:pPr rtl="0"/>
          <a:r>
            <a:rPr lang="en-US" dirty="0" err="1"/>
            <a:t>Tietoisuus</a:t>
          </a:r>
          <a:r>
            <a:rPr lang="en-US" dirty="0"/>
            <a:t> </a:t>
          </a:r>
          <a:r>
            <a:rPr lang="en-US" dirty="0" err="1"/>
            <a:t>siitä</a:t>
          </a:r>
          <a:r>
            <a:rPr lang="en-US" dirty="0"/>
            <a:t>, </a:t>
          </a:r>
          <a:r>
            <a:rPr lang="en-US" dirty="0" err="1"/>
            <a:t>että</a:t>
          </a:r>
          <a:r>
            <a:rPr lang="en-US" dirty="0"/>
            <a:t> </a:t>
          </a:r>
          <a:r>
            <a:rPr lang="en-US" dirty="0" err="1"/>
            <a:t>vaikeudesta</a:t>
          </a:r>
          <a:r>
            <a:rPr lang="en-US" dirty="0"/>
            <a:t> </a:t>
          </a:r>
          <a:r>
            <a:rPr lang="en-US" dirty="0" err="1"/>
            <a:t>saa</a:t>
          </a:r>
          <a:r>
            <a:rPr lang="en-US" dirty="0"/>
            <a:t> </a:t>
          </a:r>
          <a:r>
            <a:rPr lang="en-US" dirty="0" err="1"/>
            <a:t>puhua</a:t>
          </a:r>
          <a:r>
            <a:rPr lang="en-US" dirty="0">
              <a:latin typeface="Aptos Display" panose="02110004020202020204"/>
            </a:rPr>
            <a:t>, ja apua saa pyytää</a:t>
          </a:r>
          <a:endParaRPr lang="en-US" dirty="0"/>
        </a:p>
      </dgm:t>
    </dgm:pt>
    <dgm:pt modelId="{B36588C8-1CF3-472F-9BC3-13CD52401277}" type="parTrans" cxnId="{A08577EF-D4D6-43AA-BF7A-E42E59D472F0}">
      <dgm:prSet/>
      <dgm:spPr/>
      <dgm:t>
        <a:bodyPr/>
        <a:lstStyle/>
        <a:p>
          <a:endParaRPr lang="en-US"/>
        </a:p>
      </dgm:t>
    </dgm:pt>
    <dgm:pt modelId="{BB9DE547-AB1A-4F97-8FF5-22A9725397EE}" type="sibTrans" cxnId="{A08577EF-D4D6-43AA-BF7A-E42E59D472F0}">
      <dgm:prSet/>
      <dgm:spPr/>
      <dgm:t>
        <a:bodyPr/>
        <a:lstStyle/>
        <a:p>
          <a:endParaRPr lang="en-US"/>
        </a:p>
      </dgm:t>
    </dgm:pt>
    <dgm:pt modelId="{A42D988E-0D61-4177-A4D9-69C85454BEA6}">
      <dgm:prSet/>
      <dgm:spPr/>
      <dgm:t>
        <a:bodyPr/>
        <a:lstStyle/>
        <a:p>
          <a:r>
            <a:rPr lang="en-US" dirty="0" err="1"/>
            <a:t>Onnistumisen</a:t>
          </a:r>
          <a:r>
            <a:rPr lang="en-US" dirty="0"/>
            <a:t> ja </a:t>
          </a:r>
          <a:r>
            <a:rPr lang="en-US" dirty="0" err="1"/>
            <a:t>selviytymisen</a:t>
          </a:r>
          <a:r>
            <a:rPr lang="en-US" dirty="0"/>
            <a:t> </a:t>
          </a:r>
          <a:r>
            <a:rPr lang="en-US" dirty="0" err="1"/>
            <a:t>kokemukset</a:t>
          </a:r>
          <a:r>
            <a:rPr lang="en-US" dirty="0"/>
            <a:t>, </a:t>
          </a:r>
          <a:r>
            <a:rPr lang="en-US" dirty="0" err="1"/>
            <a:t>tulevaisuuteen</a:t>
          </a:r>
          <a:r>
            <a:rPr lang="en-US" dirty="0"/>
            <a:t> </a:t>
          </a:r>
          <a:r>
            <a:rPr lang="en-US" dirty="0" err="1"/>
            <a:t>suuntautuminen</a:t>
          </a:r>
          <a:r>
            <a:rPr lang="en-US" dirty="0"/>
            <a:t> ja </a:t>
          </a:r>
          <a:r>
            <a:rPr lang="en-US" dirty="0" err="1"/>
            <a:t>ajattelun</a:t>
          </a:r>
          <a:r>
            <a:rPr lang="en-US" dirty="0"/>
            <a:t> </a:t>
          </a:r>
          <a:r>
            <a:rPr lang="en-US" dirty="0" err="1"/>
            <a:t>joustavuus</a:t>
          </a:r>
          <a:endParaRPr lang="en-US" dirty="0"/>
        </a:p>
      </dgm:t>
    </dgm:pt>
    <dgm:pt modelId="{27405787-0B76-48F1-9990-2DE855C00514}" type="parTrans" cxnId="{CA6698B0-F979-4119-9FDC-FA470D3A158B}">
      <dgm:prSet/>
      <dgm:spPr/>
      <dgm:t>
        <a:bodyPr/>
        <a:lstStyle/>
        <a:p>
          <a:endParaRPr lang="en-US"/>
        </a:p>
      </dgm:t>
    </dgm:pt>
    <dgm:pt modelId="{1C8E4E30-E012-4098-B1C5-20F647B8B98F}" type="sibTrans" cxnId="{CA6698B0-F979-4119-9FDC-FA470D3A158B}">
      <dgm:prSet/>
      <dgm:spPr/>
      <dgm:t>
        <a:bodyPr/>
        <a:lstStyle/>
        <a:p>
          <a:endParaRPr lang="en-US"/>
        </a:p>
      </dgm:t>
    </dgm:pt>
    <dgm:pt modelId="{3BADE2D6-0667-46F4-B089-720350FAFAC8}">
      <dgm:prSet phldr="0"/>
      <dgm:spPr/>
      <dgm:t>
        <a:bodyPr/>
        <a:lstStyle/>
        <a:p>
          <a:pPr rtl="0"/>
          <a:r>
            <a:rPr lang="en-US" dirty="0" err="1">
              <a:latin typeface="Aptos Display" panose="02110004020202020204"/>
            </a:rPr>
            <a:t>Ihminen</a:t>
          </a:r>
          <a:r>
            <a:rPr lang="en-US" dirty="0">
              <a:latin typeface="Aptos Display" panose="02110004020202020204"/>
            </a:rPr>
            <a:t> </a:t>
          </a:r>
          <a:r>
            <a:rPr lang="en-US" dirty="0" err="1">
              <a:latin typeface="Aptos Display" panose="02110004020202020204"/>
            </a:rPr>
            <a:t>käyttää</a:t>
          </a:r>
          <a:r>
            <a:rPr lang="en-US" dirty="0">
              <a:latin typeface="Aptos Display" panose="02110004020202020204"/>
            </a:rPr>
            <a:t> </a:t>
          </a:r>
          <a:r>
            <a:rPr lang="en-US" dirty="0" err="1">
              <a:latin typeface="Aptos Display" panose="02110004020202020204"/>
            </a:rPr>
            <a:t>vahvuuksiaan</a:t>
          </a:r>
          <a:r>
            <a:rPr lang="en-US" dirty="0">
              <a:latin typeface="Aptos Display" panose="02110004020202020204"/>
            </a:rPr>
            <a:t> </a:t>
          </a:r>
          <a:r>
            <a:rPr lang="en-US" dirty="0" err="1">
              <a:latin typeface="Aptos Display" panose="02110004020202020204"/>
            </a:rPr>
            <a:t>vaikeuksia</a:t>
          </a:r>
          <a:r>
            <a:rPr lang="en-US" dirty="0">
              <a:latin typeface="Aptos Display" panose="02110004020202020204"/>
            </a:rPr>
            <a:t> </a:t>
          </a:r>
          <a:r>
            <a:rPr lang="en-US" dirty="0" err="1">
              <a:latin typeface="Aptos Display" panose="02110004020202020204"/>
            </a:rPr>
            <a:t>kohdatessaan</a:t>
          </a:r>
          <a:endParaRPr lang="en-US" dirty="0">
            <a:latin typeface="Aptos Display" panose="02110004020202020204"/>
          </a:endParaRPr>
        </a:p>
      </dgm:t>
    </dgm:pt>
    <dgm:pt modelId="{1EDDAA18-D408-4004-B8E2-4A1AD4E9A76C}" type="parTrans" cxnId="{742D0799-FEB6-45D5-A69B-7DEBB49AC01F}">
      <dgm:prSet/>
      <dgm:spPr/>
    </dgm:pt>
    <dgm:pt modelId="{A1547B38-4815-4504-A147-0D09BE8E545A}" type="sibTrans" cxnId="{742D0799-FEB6-45D5-A69B-7DEBB49AC01F}">
      <dgm:prSet/>
      <dgm:spPr/>
    </dgm:pt>
    <dgm:pt modelId="{287C21C3-96A4-4357-94C4-7880E0D18377}">
      <dgm:prSet phldr="0"/>
      <dgm:spPr/>
      <dgm:t>
        <a:bodyPr/>
        <a:lstStyle/>
        <a:p>
          <a:pPr rtl="0"/>
          <a:r>
            <a:rPr lang="en-US" dirty="0">
              <a:latin typeface="Aptos Display" panose="02110004020202020204"/>
            </a:rPr>
            <a:t>Myönteiset sisäiset uskomukset tukevat </a:t>
          </a:r>
          <a:r>
            <a:rPr lang="en-US" dirty="0" err="1">
              <a:latin typeface="Aptos Display" panose="02110004020202020204"/>
            </a:rPr>
            <a:t>haasteista</a:t>
          </a:r>
          <a:r>
            <a:rPr lang="en-US" dirty="0">
              <a:latin typeface="Aptos Display" panose="02110004020202020204"/>
            </a:rPr>
            <a:t> selviytymisessä</a:t>
          </a:r>
        </a:p>
      </dgm:t>
    </dgm:pt>
    <dgm:pt modelId="{9EA578A5-7E20-4F17-A85B-4C02560A300F}" type="parTrans" cxnId="{F450F63A-C0AB-4E28-AABE-782669B3ECD7}">
      <dgm:prSet/>
      <dgm:spPr/>
    </dgm:pt>
    <dgm:pt modelId="{095A0D86-1491-4A17-B3C1-010D08D9C9B4}" type="sibTrans" cxnId="{F450F63A-C0AB-4E28-AABE-782669B3ECD7}">
      <dgm:prSet/>
      <dgm:spPr/>
    </dgm:pt>
    <dgm:pt modelId="{61C32DC8-0C80-4C00-9FF7-29699773D980}" type="pres">
      <dgm:prSet presAssocID="{451A3905-B628-4784-B2FD-DFC7126C3ED3}" presName="linear" presStyleCnt="0">
        <dgm:presLayoutVars>
          <dgm:animLvl val="lvl"/>
          <dgm:resizeHandles val="exact"/>
        </dgm:presLayoutVars>
      </dgm:prSet>
      <dgm:spPr/>
    </dgm:pt>
    <dgm:pt modelId="{4378C633-172B-4128-A46C-08A70F5CD684}" type="pres">
      <dgm:prSet presAssocID="{96A49255-E159-4AC6-8CF8-BB1734D79C6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365C321-F8FA-433E-BA66-7AEF559DE347}" type="pres">
      <dgm:prSet presAssocID="{B3638CC8-9197-4765-BC38-A4ACFF2B8AB1}" presName="spacer" presStyleCnt="0"/>
      <dgm:spPr/>
    </dgm:pt>
    <dgm:pt modelId="{5D0AEDCE-5B1F-49DC-B6E5-79D5D035C2C8}" type="pres">
      <dgm:prSet presAssocID="{B9DF066F-20CD-4DDF-9254-7CEBC1051B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4C4A590-F5FC-46DA-A7A2-6F5D2D435B5C}" type="pres">
      <dgm:prSet presAssocID="{B9DF066F-20CD-4DDF-9254-7CEBC1051BC4}" presName="childText" presStyleLbl="revTx" presStyleIdx="0" presStyleCnt="1">
        <dgm:presLayoutVars>
          <dgm:bulletEnabled val="1"/>
        </dgm:presLayoutVars>
      </dgm:prSet>
      <dgm:spPr/>
    </dgm:pt>
    <dgm:pt modelId="{7F0078C5-764D-4BDA-826A-8FCA43288C93}" type="pres">
      <dgm:prSet presAssocID="{3BADE2D6-0667-46F4-B089-720350FAFAC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BEADEA1-A427-42C4-8786-50482F3B1090}" type="pres">
      <dgm:prSet presAssocID="{A1547B38-4815-4504-A147-0D09BE8E545A}" presName="spacer" presStyleCnt="0"/>
      <dgm:spPr/>
    </dgm:pt>
    <dgm:pt modelId="{46AFEB55-A932-4E73-836F-1E879F788501}" type="pres">
      <dgm:prSet presAssocID="{287C21C3-96A4-4357-94C4-7880E0D183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C856D03-8452-449E-9EE7-B64D54EA791C}" type="presOf" srcId="{1AEC46DF-11E8-495E-AA68-B7DB860CAF2F}" destId="{C4C4A590-F5FC-46DA-A7A2-6F5D2D435B5C}" srcOrd="0" destOrd="2" presId="urn:microsoft.com/office/officeart/2005/8/layout/vList2"/>
    <dgm:cxn modelId="{0D50EE13-7F09-421E-9695-126CB1CCC4DE}" type="presOf" srcId="{A42D988E-0D61-4177-A4D9-69C85454BEA6}" destId="{C4C4A590-F5FC-46DA-A7A2-6F5D2D435B5C}" srcOrd="0" destOrd="3" presId="urn:microsoft.com/office/officeart/2005/8/layout/vList2"/>
    <dgm:cxn modelId="{45FB6E32-D149-4528-8EC9-7034F7B5D138}" srcId="{B9DF066F-20CD-4DDF-9254-7CEBC1051BC4}" destId="{1F5384FF-7EED-47C3-9831-D3F7625D4752}" srcOrd="0" destOrd="0" parTransId="{F6CEB0CB-56F5-4682-82F4-52BC77F3D205}" sibTransId="{290A21F6-EC23-41B3-B516-C331E02B4770}"/>
    <dgm:cxn modelId="{F450F63A-C0AB-4E28-AABE-782669B3ECD7}" srcId="{451A3905-B628-4784-B2FD-DFC7126C3ED3}" destId="{287C21C3-96A4-4357-94C4-7880E0D18377}" srcOrd="3" destOrd="0" parTransId="{9EA578A5-7E20-4F17-A85B-4C02560A300F}" sibTransId="{095A0D86-1491-4A17-B3C1-010D08D9C9B4}"/>
    <dgm:cxn modelId="{CFD43345-3CA7-439E-8EE2-1F5F8E3370D8}" type="presOf" srcId="{28F02C81-BC6C-45DE-81F0-42AD5CC2D797}" destId="{C4C4A590-F5FC-46DA-A7A2-6F5D2D435B5C}" srcOrd="0" destOrd="1" presId="urn:microsoft.com/office/officeart/2005/8/layout/vList2"/>
    <dgm:cxn modelId="{0CBB8267-760E-45AB-BA91-F99E445DF22B}" type="presOf" srcId="{451A3905-B628-4784-B2FD-DFC7126C3ED3}" destId="{61C32DC8-0C80-4C00-9FF7-29699773D980}" srcOrd="0" destOrd="0" presId="urn:microsoft.com/office/officeart/2005/8/layout/vList2"/>
    <dgm:cxn modelId="{5B80CE6A-1562-4E49-B6C1-4501BADE4D90}" type="presOf" srcId="{B9DF066F-20CD-4DDF-9254-7CEBC1051BC4}" destId="{5D0AEDCE-5B1F-49DC-B6E5-79D5D035C2C8}" srcOrd="0" destOrd="0" presId="urn:microsoft.com/office/officeart/2005/8/layout/vList2"/>
    <dgm:cxn modelId="{F80C874D-7C71-485E-BFD1-B0F71F39B026}" srcId="{B9DF066F-20CD-4DDF-9254-7CEBC1051BC4}" destId="{28F02C81-BC6C-45DE-81F0-42AD5CC2D797}" srcOrd="1" destOrd="0" parTransId="{822C84E4-5C08-4074-A9E7-9EF976D950E9}" sibTransId="{7BA82C8E-236E-40A4-A1AA-EB6381CFF324}"/>
    <dgm:cxn modelId="{5414DB4D-D2DB-489C-9531-72F2134DD574}" type="presOf" srcId="{1F5384FF-7EED-47C3-9831-D3F7625D4752}" destId="{C4C4A590-F5FC-46DA-A7A2-6F5D2D435B5C}" srcOrd="0" destOrd="0" presId="urn:microsoft.com/office/officeart/2005/8/layout/vList2"/>
    <dgm:cxn modelId="{1136666F-1577-4BBA-94AA-8B781413D4AA}" type="presOf" srcId="{3BADE2D6-0667-46F4-B089-720350FAFAC8}" destId="{7F0078C5-764D-4BDA-826A-8FCA43288C93}" srcOrd="0" destOrd="0" presId="urn:microsoft.com/office/officeart/2005/8/layout/vList2"/>
    <dgm:cxn modelId="{F8E47374-6FA8-4A0B-967C-C01F0EEAD2BC}" type="presOf" srcId="{287C21C3-96A4-4357-94C4-7880E0D18377}" destId="{46AFEB55-A932-4E73-836F-1E879F788501}" srcOrd="0" destOrd="0" presId="urn:microsoft.com/office/officeart/2005/8/layout/vList2"/>
    <dgm:cxn modelId="{742D0799-FEB6-45D5-A69B-7DEBB49AC01F}" srcId="{451A3905-B628-4784-B2FD-DFC7126C3ED3}" destId="{3BADE2D6-0667-46F4-B089-720350FAFAC8}" srcOrd="2" destOrd="0" parTransId="{1EDDAA18-D408-4004-B8E2-4A1AD4E9A76C}" sibTransId="{A1547B38-4815-4504-A147-0D09BE8E545A}"/>
    <dgm:cxn modelId="{CA6698B0-F979-4119-9FDC-FA470D3A158B}" srcId="{B9DF066F-20CD-4DDF-9254-7CEBC1051BC4}" destId="{A42D988E-0D61-4177-A4D9-69C85454BEA6}" srcOrd="3" destOrd="0" parTransId="{27405787-0B76-48F1-9990-2DE855C00514}" sibTransId="{1C8E4E30-E012-4098-B1C5-20F647B8B98F}"/>
    <dgm:cxn modelId="{359E38D9-6EA1-4559-8621-6DBB8A3CE905}" srcId="{451A3905-B628-4784-B2FD-DFC7126C3ED3}" destId="{96A49255-E159-4AC6-8CF8-BB1734D79C63}" srcOrd="0" destOrd="0" parTransId="{20A32964-65D6-4739-ACD7-B7E7824E7D2F}" sibTransId="{B3638CC8-9197-4765-BC38-A4ACFF2B8AB1}"/>
    <dgm:cxn modelId="{76B461E9-8388-42A7-855F-A5A04F204BBB}" type="presOf" srcId="{96A49255-E159-4AC6-8CF8-BB1734D79C63}" destId="{4378C633-172B-4128-A46C-08A70F5CD684}" srcOrd="0" destOrd="0" presId="urn:microsoft.com/office/officeart/2005/8/layout/vList2"/>
    <dgm:cxn modelId="{A08577EF-D4D6-43AA-BF7A-E42E59D472F0}" srcId="{B9DF066F-20CD-4DDF-9254-7CEBC1051BC4}" destId="{1AEC46DF-11E8-495E-AA68-B7DB860CAF2F}" srcOrd="2" destOrd="0" parTransId="{B36588C8-1CF3-472F-9BC3-13CD52401277}" sibTransId="{BB9DE547-AB1A-4F97-8FF5-22A9725397EE}"/>
    <dgm:cxn modelId="{68EE3DF8-0F5A-437D-84AF-772727EA398F}" srcId="{451A3905-B628-4784-B2FD-DFC7126C3ED3}" destId="{B9DF066F-20CD-4DDF-9254-7CEBC1051BC4}" srcOrd="1" destOrd="0" parTransId="{66D58EB8-A990-4BC4-8072-A649B0C0B015}" sibTransId="{6D808AE1-DBDE-4674-A4E8-6BCA96B4F4D6}"/>
    <dgm:cxn modelId="{B6C097EA-C713-4D5D-B613-195D0A16D0F0}" type="presParOf" srcId="{61C32DC8-0C80-4C00-9FF7-29699773D980}" destId="{4378C633-172B-4128-A46C-08A70F5CD684}" srcOrd="0" destOrd="0" presId="urn:microsoft.com/office/officeart/2005/8/layout/vList2"/>
    <dgm:cxn modelId="{CE6FB0D7-5150-4D56-A43C-0ABC2A4E3FFA}" type="presParOf" srcId="{61C32DC8-0C80-4C00-9FF7-29699773D980}" destId="{D365C321-F8FA-433E-BA66-7AEF559DE347}" srcOrd="1" destOrd="0" presId="urn:microsoft.com/office/officeart/2005/8/layout/vList2"/>
    <dgm:cxn modelId="{8796F603-E41C-4EDB-8B8C-1C5DE343D92A}" type="presParOf" srcId="{61C32DC8-0C80-4C00-9FF7-29699773D980}" destId="{5D0AEDCE-5B1F-49DC-B6E5-79D5D035C2C8}" srcOrd="2" destOrd="0" presId="urn:microsoft.com/office/officeart/2005/8/layout/vList2"/>
    <dgm:cxn modelId="{E384AA9B-77B4-4615-B660-CD18B5F71249}" type="presParOf" srcId="{61C32DC8-0C80-4C00-9FF7-29699773D980}" destId="{C4C4A590-F5FC-46DA-A7A2-6F5D2D435B5C}" srcOrd="3" destOrd="0" presId="urn:microsoft.com/office/officeart/2005/8/layout/vList2"/>
    <dgm:cxn modelId="{0CC72907-CBAD-4496-B38C-9FDC5F6D614A}" type="presParOf" srcId="{61C32DC8-0C80-4C00-9FF7-29699773D980}" destId="{7F0078C5-764D-4BDA-826A-8FCA43288C93}" srcOrd="4" destOrd="0" presId="urn:microsoft.com/office/officeart/2005/8/layout/vList2"/>
    <dgm:cxn modelId="{0233D439-4E40-40F9-8E0E-5CD63332B2BC}" type="presParOf" srcId="{61C32DC8-0C80-4C00-9FF7-29699773D980}" destId="{CBEADEA1-A427-42C4-8786-50482F3B1090}" srcOrd="5" destOrd="0" presId="urn:microsoft.com/office/officeart/2005/8/layout/vList2"/>
    <dgm:cxn modelId="{83E041AB-68A7-49E9-A9FD-E037361BC0F8}" type="presParOf" srcId="{61C32DC8-0C80-4C00-9FF7-29699773D980}" destId="{46AFEB55-A932-4E73-836F-1E879F7885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B010E0-34E5-47CD-8D15-6239079C68F4}" type="doc">
      <dgm:prSet loTypeId="urn:microsoft.com/office/officeart/2005/8/layout/default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C91B925-A31F-4346-9FDC-36441CD9A4B9}">
      <dgm:prSet/>
      <dgm:spPr/>
      <dgm:t>
        <a:bodyPr/>
        <a:lstStyle/>
        <a:p>
          <a:r>
            <a:rPr lang="en-US" b="1" dirty="0" err="1"/>
            <a:t>Vuorovaikutustilanteissa</a:t>
          </a:r>
          <a:r>
            <a:rPr lang="en-US" b="1" dirty="0"/>
            <a:t> </a:t>
          </a:r>
          <a:r>
            <a:rPr lang="en-US" b="1" dirty="0" err="1"/>
            <a:t>näiden</a:t>
          </a:r>
          <a:r>
            <a:rPr lang="en-US" b="1" dirty="0"/>
            <a:t> </a:t>
          </a:r>
          <a:r>
            <a:rPr lang="en-US" b="1" dirty="0" err="1"/>
            <a:t>kolmen</a:t>
          </a:r>
          <a:r>
            <a:rPr lang="en-US" b="1" dirty="0"/>
            <a:t> position </a:t>
          </a:r>
          <a:r>
            <a:rPr lang="en-US" b="1" dirty="0" err="1"/>
            <a:t>luonteva</a:t>
          </a:r>
          <a:r>
            <a:rPr lang="en-US" b="1" dirty="0"/>
            <a:t> </a:t>
          </a:r>
          <a:r>
            <a:rPr lang="en-US" b="1" dirty="0" err="1"/>
            <a:t>hyödyntäminen</a:t>
          </a:r>
          <a:r>
            <a:rPr lang="en-US" b="1" dirty="0"/>
            <a:t> </a:t>
          </a:r>
          <a:r>
            <a:rPr lang="en-US" b="1" dirty="0" err="1"/>
            <a:t>luo</a:t>
          </a:r>
          <a:r>
            <a:rPr lang="en-US" b="1" dirty="0"/>
            <a:t> </a:t>
          </a:r>
          <a:r>
            <a:rPr lang="en-US" b="1" dirty="0" err="1"/>
            <a:t>hyväksymisen</a:t>
          </a:r>
          <a:r>
            <a:rPr lang="en-US" b="1" dirty="0"/>
            <a:t> ja </a:t>
          </a:r>
          <a:r>
            <a:rPr lang="en-US" b="1" dirty="0" err="1"/>
            <a:t>arvostuksen</a:t>
          </a:r>
          <a:r>
            <a:rPr lang="en-US" b="1" dirty="0"/>
            <a:t> </a:t>
          </a:r>
          <a:r>
            <a:rPr lang="en-US" b="1" dirty="0" err="1"/>
            <a:t>ilmapiiriä</a:t>
          </a:r>
          <a:r>
            <a:rPr lang="en-US" b="1" dirty="0"/>
            <a:t>:</a:t>
          </a:r>
          <a:endParaRPr lang="en-US" dirty="0"/>
        </a:p>
      </dgm:t>
    </dgm:pt>
    <dgm:pt modelId="{18612C67-27BB-4272-83E4-7D38B9DBC97E}" type="parTrans" cxnId="{49B03A1F-AC18-4371-BC2C-F6C6CF7002DA}">
      <dgm:prSet/>
      <dgm:spPr/>
      <dgm:t>
        <a:bodyPr/>
        <a:lstStyle/>
        <a:p>
          <a:endParaRPr lang="en-US"/>
        </a:p>
      </dgm:t>
    </dgm:pt>
    <dgm:pt modelId="{735D694A-F2D7-4AA7-9158-A357F2014EA4}" type="sibTrans" cxnId="{49B03A1F-AC18-4371-BC2C-F6C6CF7002DA}">
      <dgm:prSet/>
      <dgm:spPr/>
      <dgm:t>
        <a:bodyPr/>
        <a:lstStyle/>
        <a:p>
          <a:endParaRPr lang="en-US"/>
        </a:p>
      </dgm:t>
    </dgm:pt>
    <dgm:pt modelId="{6B01570D-14EE-47F4-A2D9-91EBDC3E2422}">
      <dgm:prSet/>
      <dgm:spPr/>
      <dgm:t>
        <a:bodyPr/>
        <a:lstStyle/>
        <a:p>
          <a:r>
            <a:rPr lang="en-US" dirty="0"/>
            <a:t>3. </a:t>
          </a:r>
          <a:r>
            <a:rPr lang="en-US" b="1" dirty="0"/>
            <a:t>EI-</a:t>
          </a:r>
          <a:r>
            <a:rPr lang="en-US" b="1" dirty="0" err="1"/>
            <a:t>tietäminen</a:t>
          </a:r>
          <a:r>
            <a:rPr lang="en-US" b="1" dirty="0"/>
            <a:t> </a:t>
          </a:r>
          <a:r>
            <a:rPr lang="en-US" b="1" dirty="0" err="1"/>
            <a:t>eli</a:t>
          </a:r>
          <a:r>
            <a:rPr lang="en-US" b="1" dirty="0"/>
            <a:t> “</a:t>
          </a:r>
          <a:r>
            <a:rPr lang="en-US" b="1" dirty="0" err="1"/>
            <a:t>tyhjän</a:t>
          </a:r>
          <a:r>
            <a:rPr lang="en-US" b="1" dirty="0"/>
            <a:t> </a:t>
          </a:r>
          <a:r>
            <a:rPr lang="en-US" b="1" dirty="0" err="1"/>
            <a:t>pään</a:t>
          </a:r>
          <a:r>
            <a:rPr lang="en-US" b="1" dirty="0"/>
            <a:t> </a:t>
          </a:r>
          <a:r>
            <a:rPr lang="en-US" b="1" dirty="0" err="1"/>
            <a:t>tekniikka</a:t>
          </a:r>
          <a:r>
            <a:rPr lang="en-US" b="1" dirty="0"/>
            <a:t>”: </a:t>
          </a:r>
          <a:r>
            <a:rPr lang="en-US" dirty="0" err="1"/>
            <a:t>Ilman</a:t>
          </a:r>
          <a:r>
            <a:rPr lang="en-US" dirty="0"/>
            <a:t> </a:t>
          </a:r>
          <a:r>
            <a:rPr lang="en-US" dirty="0" err="1"/>
            <a:t>ennakko-oletuksia</a:t>
          </a:r>
          <a:r>
            <a:rPr lang="en-US" dirty="0"/>
            <a:t> </a:t>
          </a:r>
          <a:r>
            <a:rPr lang="en-US" dirty="0" err="1"/>
            <a:t>tilanteissa</a:t>
          </a:r>
          <a:r>
            <a:rPr lang="en-US" dirty="0"/>
            <a:t> </a:t>
          </a:r>
          <a:r>
            <a:rPr lang="en-US" dirty="0" err="1"/>
            <a:t>oleminen</a:t>
          </a:r>
          <a:r>
            <a:rPr lang="en-US" dirty="0"/>
            <a:t>, </a:t>
          </a:r>
          <a:r>
            <a:rPr lang="en-US" dirty="0" err="1"/>
            <a:t>havainnot</a:t>
          </a:r>
          <a:r>
            <a:rPr lang="en-US" dirty="0"/>
            <a:t>, </a:t>
          </a:r>
          <a:r>
            <a:rPr lang="en-US" dirty="0" err="1"/>
            <a:t>ei</a:t>
          </a:r>
          <a:r>
            <a:rPr lang="en-US" dirty="0"/>
            <a:t> </a:t>
          </a:r>
          <a:r>
            <a:rPr lang="en-US" dirty="0" err="1"/>
            <a:t>tulkintoja</a:t>
          </a:r>
          <a:endParaRPr lang="en-US" dirty="0"/>
        </a:p>
      </dgm:t>
    </dgm:pt>
    <dgm:pt modelId="{5D930AA5-56C9-4037-A9FC-760CF9EAFC69}" type="parTrans" cxnId="{56DA0EFF-810A-4516-98B5-4401F28F0B44}">
      <dgm:prSet/>
      <dgm:spPr/>
      <dgm:t>
        <a:bodyPr/>
        <a:lstStyle/>
        <a:p>
          <a:endParaRPr lang="en-US"/>
        </a:p>
      </dgm:t>
    </dgm:pt>
    <dgm:pt modelId="{7580BBA6-64F3-4FFF-88E5-4068C193434A}" type="sibTrans" cxnId="{56DA0EFF-810A-4516-98B5-4401F28F0B44}">
      <dgm:prSet/>
      <dgm:spPr/>
      <dgm:t>
        <a:bodyPr/>
        <a:lstStyle/>
        <a:p>
          <a:endParaRPr lang="en-US"/>
        </a:p>
      </dgm:t>
    </dgm:pt>
    <dgm:pt modelId="{8047F2C9-139B-4F3A-9D03-D51AFD843F65}">
      <dgm:prSet/>
      <dgm:spPr/>
      <dgm:t>
        <a:bodyPr/>
        <a:lstStyle/>
        <a:p>
          <a:r>
            <a:rPr lang="en-US" dirty="0" err="1"/>
            <a:t>Luontainen</a:t>
          </a:r>
          <a:r>
            <a:rPr lang="en-US" dirty="0"/>
            <a:t> ja </a:t>
          </a:r>
          <a:r>
            <a:rPr lang="en-US" dirty="0" err="1"/>
            <a:t>innostunut</a:t>
          </a:r>
          <a:r>
            <a:rPr lang="en-US" dirty="0"/>
            <a:t>, </a:t>
          </a:r>
          <a:r>
            <a:rPr lang="en-US" dirty="0" err="1"/>
            <a:t>lämmin</a:t>
          </a:r>
          <a:r>
            <a:rPr lang="en-US" dirty="0"/>
            <a:t> </a:t>
          </a:r>
          <a:r>
            <a:rPr lang="en-US" dirty="0" err="1"/>
            <a:t>uteliaisuus</a:t>
          </a:r>
          <a:r>
            <a:rPr lang="en-US" dirty="0"/>
            <a:t> </a:t>
          </a:r>
          <a:r>
            <a:rPr lang="en-US" dirty="0" err="1"/>
            <a:t>toisen</a:t>
          </a:r>
          <a:r>
            <a:rPr lang="en-US" dirty="0"/>
            <a:t> </a:t>
          </a:r>
          <a:r>
            <a:rPr lang="en-US" dirty="0" err="1"/>
            <a:t>tilanteesta</a:t>
          </a:r>
          <a:r>
            <a:rPr lang="en-US" dirty="0"/>
            <a:t> </a:t>
          </a:r>
          <a:r>
            <a:rPr lang="en-US" dirty="0" err="1"/>
            <a:t>kasvattaa</a:t>
          </a:r>
          <a:r>
            <a:rPr lang="en-US" dirty="0"/>
            <a:t> </a:t>
          </a:r>
          <a:r>
            <a:rPr lang="en-US" dirty="0" err="1"/>
            <a:t>luottamusta</a:t>
          </a:r>
          <a:endParaRPr lang="en-US" dirty="0"/>
        </a:p>
      </dgm:t>
    </dgm:pt>
    <dgm:pt modelId="{240F472E-45C3-4098-9B13-4F49C2E3317D}" type="parTrans" cxnId="{3E78F29E-1517-469D-A641-4563E47D036E}">
      <dgm:prSet/>
      <dgm:spPr/>
      <dgm:t>
        <a:bodyPr/>
        <a:lstStyle/>
        <a:p>
          <a:endParaRPr lang="en-US"/>
        </a:p>
      </dgm:t>
    </dgm:pt>
    <dgm:pt modelId="{7D59ABED-A060-442A-A385-E4B70F43440E}" type="sibTrans" cxnId="{3E78F29E-1517-469D-A641-4563E47D036E}">
      <dgm:prSet/>
      <dgm:spPr/>
      <dgm:t>
        <a:bodyPr/>
        <a:lstStyle/>
        <a:p>
          <a:endParaRPr lang="en-US"/>
        </a:p>
      </dgm:t>
    </dgm:pt>
    <dgm:pt modelId="{139BB8D1-7028-43D5-B860-64D31E45721C}">
      <dgm:prSet/>
      <dgm:spPr/>
      <dgm:t>
        <a:bodyPr/>
        <a:lstStyle/>
        <a:p>
          <a:r>
            <a:rPr lang="en-US" dirty="0"/>
            <a:t>2. </a:t>
          </a:r>
          <a:r>
            <a:rPr lang="en-US" b="1" dirty="0" err="1"/>
            <a:t>Asiantuntija</a:t>
          </a:r>
          <a:r>
            <a:rPr lang="en-US" dirty="0"/>
            <a:t>: </a:t>
          </a:r>
          <a:r>
            <a:rPr lang="en-US" dirty="0" err="1"/>
            <a:t>Tarvittaessa</a:t>
          </a:r>
          <a:r>
            <a:rPr lang="en-US" dirty="0"/>
            <a:t> </a:t>
          </a:r>
          <a:r>
            <a:rPr lang="en-US" dirty="0" err="1"/>
            <a:t>asiantuntijuuden</a:t>
          </a:r>
          <a:r>
            <a:rPr lang="en-US" dirty="0"/>
            <a:t> </a:t>
          </a:r>
          <a:r>
            <a:rPr lang="en-US" dirty="0" err="1"/>
            <a:t>tuominen</a:t>
          </a:r>
          <a:r>
            <a:rPr lang="en-US" dirty="0"/>
            <a:t> </a:t>
          </a:r>
          <a:r>
            <a:rPr lang="en-US" dirty="0" err="1"/>
            <a:t>keskiöön</a:t>
          </a:r>
          <a:r>
            <a:rPr lang="en-US" dirty="0"/>
            <a:t>, </a:t>
          </a:r>
          <a:r>
            <a:rPr lang="en-US" dirty="0" err="1"/>
            <a:t>sitä</a:t>
          </a:r>
          <a:r>
            <a:rPr lang="en-US" dirty="0"/>
            <a:t> </a:t>
          </a:r>
          <a:r>
            <a:rPr lang="en-US" dirty="0" err="1"/>
            <a:t>kuitenkaan</a:t>
          </a:r>
          <a:r>
            <a:rPr lang="en-US" dirty="0"/>
            <a:t> </a:t>
          </a:r>
          <a:r>
            <a:rPr lang="en-US" dirty="0" err="1"/>
            <a:t>korostamatta</a:t>
          </a:r>
          <a:r>
            <a:rPr lang="en-US" dirty="0"/>
            <a:t> tai </a:t>
          </a:r>
          <a:r>
            <a:rPr lang="en-US" dirty="0" err="1"/>
            <a:t>alleviivamatta</a:t>
          </a:r>
          <a:endParaRPr lang="en-US" dirty="0"/>
        </a:p>
      </dgm:t>
    </dgm:pt>
    <dgm:pt modelId="{EC095212-F30C-40F8-838A-7530A4143CE2}" type="sibTrans" cxnId="{82B08E89-D628-49FB-8EF5-C2974BE5A9F3}">
      <dgm:prSet/>
      <dgm:spPr/>
      <dgm:t>
        <a:bodyPr/>
        <a:lstStyle/>
        <a:p>
          <a:endParaRPr lang="en-US"/>
        </a:p>
      </dgm:t>
    </dgm:pt>
    <dgm:pt modelId="{B86A3C91-1605-4684-A784-76C622976BFC}" type="parTrans" cxnId="{82B08E89-D628-49FB-8EF5-C2974BE5A9F3}">
      <dgm:prSet/>
      <dgm:spPr/>
      <dgm:t>
        <a:bodyPr/>
        <a:lstStyle/>
        <a:p>
          <a:endParaRPr lang="en-US"/>
        </a:p>
      </dgm:t>
    </dgm:pt>
    <dgm:pt modelId="{1B478292-6511-4E32-99DD-139F62E962BF}">
      <dgm:prSet/>
      <dgm:spPr/>
      <dgm:t>
        <a:bodyPr/>
        <a:lstStyle/>
        <a:p>
          <a:r>
            <a:rPr lang="en-US" dirty="0"/>
            <a:t>1. </a:t>
          </a:r>
          <a:r>
            <a:rPr lang="en-US" b="1" dirty="0" err="1"/>
            <a:t>Tasavertainen</a:t>
          </a:r>
          <a:r>
            <a:rPr lang="en-US" dirty="0"/>
            <a:t>: </a:t>
          </a:r>
          <a:r>
            <a:rPr lang="en-US" dirty="0" err="1"/>
            <a:t>Arvostava</a:t>
          </a:r>
          <a:r>
            <a:rPr lang="en-US" dirty="0"/>
            <a:t> ja </a:t>
          </a:r>
          <a:r>
            <a:rPr lang="en-US" dirty="0" err="1"/>
            <a:t>tasavertainen</a:t>
          </a:r>
          <a:r>
            <a:rPr lang="en-US" dirty="0"/>
            <a:t> </a:t>
          </a:r>
          <a:r>
            <a:rPr lang="en-US" dirty="0" err="1"/>
            <a:t>suhtautuminen</a:t>
          </a:r>
          <a:endParaRPr lang="en-US" dirty="0"/>
        </a:p>
      </dgm:t>
    </dgm:pt>
    <dgm:pt modelId="{BCA17F4E-5629-4825-8829-753B21C249DD}" type="sibTrans" cxnId="{246DB776-6F73-4796-A010-848696BADF1A}">
      <dgm:prSet/>
      <dgm:spPr/>
      <dgm:t>
        <a:bodyPr/>
        <a:lstStyle/>
        <a:p>
          <a:endParaRPr lang="en-US"/>
        </a:p>
      </dgm:t>
    </dgm:pt>
    <dgm:pt modelId="{602B057D-390A-4F32-A9DA-990D7230251E}" type="parTrans" cxnId="{246DB776-6F73-4796-A010-848696BADF1A}">
      <dgm:prSet/>
      <dgm:spPr/>
      <dgm:t>
        <a:bodyPr/>
        <a:lstStyle/>
        <a:p>
          <a:endParaRPr lang="en-US"/>
        </a:p>
      </dgm:t>
    </dgm:pt>
    <dgm:pt modelId="{0533D2D5-B84D-4B31-9010-3E15515D0720}" type="pres">
      <dgm:prSet presAssocID="{FFB010E0-34E5-47CD-8D15-6239079C68F4}" presName="diagram" presStyleCnt="0">
        <dgm:presLayoutVars>
          <dgm:dir/>
          <dgm:resizeHandles val="exact"/>
        </dgm:presLayoutVars>
      </dgm:prSet>
      <dgm:spPr/>
    </dgm:pt>
    <dgm:pt modelId="{53707997-F207-4A93-BB65-70DE77228587}" type="pres">
      <dgm:prSet presAssocID="{DC91B925-A31F-4346-9FDC-36441CD9A4B9}" presName="node" presStyleLbl="node1" presStyleIdx="0" presStyleCnt="1">
        <dgm:presLayoutVars>
          <dgm:bulletEnabled val="1"/>
        </dgm:presLayoutVars>
      </dgm:prSet>
      <dgm:spPr/>
    </dgm:pt>
  </dgm:ptLst>
  <dgm:cxnLst>
    <dgm:cxn modelId="{49B03A1F-AC18-4371-BC2C-F6C6CF7002DA}" srcId="{FFB010E0-34E5-47CD-8D15-6239079C68F4}" destId="{DC91B925-A31F-4346-9FDC-36441CD9A4B9}" srcOrd="0" destOrd="0" parTransId="{18612C67-27BB-4272-83E4-7D38B9DBC97E}" sibTransId="{735D694A-F2D7-4AA7-9158-A357F2014EA4}"/>
    <dgm:cxn modelId="{0D98712F-DFBF-40E0-AD30-D32DB513F4D8}" type="presOf" srcId="{FFB010E0-34E5-47CD-8D15-6239079C68F4}" destId="{0533D2D5-B84D-4B31-9010-3E15515D0720}" srcOrd="0" destOrd="0" presId="urn:microsoft.com/office/officeart/2005/8/layout/default"/>
    <dgm:cxn modelId="{B00FD362-9CA1-4AE5-A225-4CA3733C4298}" type="presOf" srcId="{8047F2C9-139B-4F3A-9D03-D51AFD843F65}" destId="{53707997-F207-4A93-BB65-70DE77228587}" srcOrd="0" destOrd="4" presId="urn:microsoft.com/office/officeart/2005/8/layout/default"/>
    <dgm:cxn modelId="{54285063-2B6C-46EE-8330-9265B50726B2}" type="presOf" srcId="{1B478292-6511-4E32-99DD-139F62E962BF}" destId="{53707997-F207-4A93-BB65-70DE77228587}" srcOrd="0" destOrd="1" presId="urn:microsoft.com/office/officeart/2005/8/layout/default"/>
    <dgm:cxn modelId="{246DB776-6F73-4796-A010-848696BADF1A}" srcId="{DC91B925-A31F-4346-9FDC-36441CD9A4B9}" destId="{1B478292-6511-4E32-99DD-139F62E962BF}" srcOrd="0" destOrd="0" parTransId="{602B057D-390A-4F32-A9DA-990D7230251E}" sibTransId="{BCA17F4E-5629-4825-8829-753B21C249DD}"/>
    <dgm:cxn modelId="{0C88A159-F9D5-44F3-83C7-402F16667CD5}" type="presOf" srcId="{139BB8D1-7028-43D5-B860-64D31E45721C}" destId="{53707997-F207-4A93-BB65-70DE77228587}" srcOrd="0" destOrd="2" presId="urn:microsoft.com/office/officeart/2005/8/layout/default"/>
    <dgm:cxn modelId="{82B08E89-D628-49FB-8EF5-C2974BE5A9F3}" srcId="{DC91B925-A31F-4346-9FDC-36441CD9A4B9}" destId="{139BB8D1-7028-43D5-B860-64D31E45721C}" srcOrd="1" destOrd="0" parTransId="{B86A3C91-1605-4684-A784-76C622976BFC}" sibTransId="{EC095212-F30C-40F8-838A-7530A4143CE2}"/>
    <dgm:cxn modelId="{B312F08F-D2A5-4DC8-8567-E116F4B49FCA}" type="presOf" srcId="{6B01570D-14EE-47F4-A2D9-91EBDC3E2422}" destId="{53707997-F207-4A93-BB65-70DE77228587}" srcOrd="0" destOrd="3" presId="urn:microsoft.com/office/officeart/2005/8/layout/default"/>
    <dgm:cxn modelId="{3E78F29E-1517-469D-A641-4563E47D036E}" srcId="{DC91B925-A31F-4346-9FDC-36441CD9A4B9}" destId="{8047F2C9-139B-4F3A-9D03-D51AFD843F65}" srcOrd="3" destOrd="0" parTransId="{240F472E-45C3-4098-9B13-4F49C2E3317D}" sibTransId="{7D59ABED-A060-442A-A385-E4B70F43440E}"/>
    <dgm:cxn modelId="{40826EB4-50B8-4E5B-9CC7-47BF3083DD7E}" type="presOf" srcId="{DC91B925-A31F-4346-9FDC-36441CD9A4B9}" destId="{53707997-F207-4A93-BB65-70DE77228587}" srcOrd="0" destOrd="0" presId="urn:microsoft.com/office/officeart/2005/8/layout/default"/>
    <dgm:cxn modelId="{56DA0EFF-810A-4516-98B5-4401F28F0B44}" srcId="{DC91B925-A31F-4346-9FDC-36441CD9A4B9}" destId="{6B01570D-14EE-47F4-A2D9-91EBDC3E2422}" srcOrd="2" destOrd="0" parTransId="{5D930AA5-56C9-4037-A9FC-760CF9EAFC69}" sibTransId="{7580BBA6-64F3-4FFF-88E5-4068C193434A}"/>
    <dgm:cxn modelId="{BFA627AC-4E9A-4C6A-B0D7-30DEDFC87689}" type="presParOf" srcId="{0533D2D5-B84D-4B31-9010-3E15515D0720}" destId="{53707997-F207-4A93-BB65-70DE7722858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17D05-CE40-4B0D-8099-1FFFB31E071C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Hyvinvointi</a:t>
          </a:r>
          <a:r>
            <a:rPr lang="en-US" sz="3000" kern="1200" dirty="0"/>
            <a:t> ja </a:t>
          </a:r>
          <a:r>
            <a:rPr lang="en-US" sz="3000" kern="1200" dirty="0" err="1"/>
            <a:t>resilienssi</a:t>
          </a:r>
          <a:endParaRPr lang="en-US" sz="3000" kern="1200" dirty="0"/>
        </a:p>
      </dsp:txBody>
      <dsp:txXfrm>
        <a:off x="0" y="39687"/>
        <a:ext cx="3286125" cy="1971675"/>
      </dsp:txXfrm>
    </dsp:sp>
    <dsp:sp modelId="{01CB3802-3CC5-4DE7-BF02-AB781E23611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Moninaisuus</a:t>
          </a:r>
          <a:r>
            <a:rPr lang="en-US" sz="3000" kern="1200" dirty="0"/>
            <a:t> </a:t>
          </a:r>
          <a:r>
            <a:rPr lang="en-US" sz="3000" kern="1200" dirty="0" err="1"/>
            <a:t>monialaisissa</a:t>
          </a:r>
          <a:r>
            <a:rPr lang="en-US" sz="3000" kern="1200" dirty="0"/>
            <a:t> </a:t>
          </a:r>
          <a:r>
            <a:rPr lang="en-US" sz="3000" kern="1200" dirty="0" err="1"/>
            <a:t>kohtaamisissa</a:t>
          </a:r>
          <a:endParaRPr lang="en-US" sz="3000" kern="1200" dirty="0"/>
        </a:p>
      </dsp:txBody>
      <dsp:txXfrm>
        <a:off x="3614737" y="39687"/>
        <a:ext cx="3286125" cy="1971675"/>
      </dsp:txXfrm>
    </dsp:sp>
    <dsp:sp modelId="{BA30580C-7A69-485F-B9CF-F045FF67B02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Aptos Display" panose="02110004020202020204"/>
            </a:rPr>
            <a:t>Toimiva tiimityö monialaisen yhteistyön mahdollistajana</a:t>
          </a:r>
          <a:endParaRPr lang="en-US" sz="3000" kern="1200"/>
        </a:p>
      </dsp:txBody>
      <dsp:txXfrm>
        <a:off x="7229475" y="39687"/>
        <a:ext cx="3286125" cy="1971675"/>
      </dsp:txXfrm>
    </dsp:sp>
    <dsp:sp modelId="{5CC73A0B-5C72-43E3-A820-FE0F6F65ABB9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Aptos Display" panose="02110004020202020204"/>
            </a:rPr>
            <a:t>Ratkaisukeskeisyys monialaisessa yhteistyössä </a:t>
          </a:r>
        </a:p>
      </dsp:txBody>
      <dsp:txXfrm>
        <a:off x="1807368" y="2339975"/>
        <a:ext cx="3286125" cy="1971675"/>
      </dsp:txXfrm>
    </dsp:sp>
    <dsp:sp modelId="{C6504F83-8A21-41AC-A499-C3F44002B75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Myönteisen</a:t>
          </a:r>
          <a:r>
            <a:rPr lang="en-US" sz="3000" kern="1200" dirty="0"/>
            <a:t> </a:t>
          </a:r>
          <a:r>
            <a:rPr lang="en-US" sz="3000" kern="1200" dirty="0" err="1"/>
            <a:t>toimintakulttuurin</a:t>
          </a:r>
          <a:r>
            <a:rPr lang="en-US" sz="3000" kern="1200" dirty="0"/>
            <a:t> </a:t>
          </a:r>
          <a:r>
            <a:rPr lang="en-US" sz="3000" kern="1200" dirty="0">
              <a:latin typeface="Aptos Display" panose="02110004020202020204"/>
            </a:rPr>
            <a:t>ja </a:t>
          </a:r>
          <a:r>
            <a:rPr lang="en-US" sz="3000" kern="1200" dirty="0" err="1">
              <a:latin typeface="Aptos Display" panose="02110004020202020204"/>
            </a:rPr>
            <a:t>dialogin</a:t>
          </a:r>
          <a:r>
            <a:rPr lang="en-US" sz="3000" kern="1200" dirty="0">
              <a:latin typeface="Aptos Display" panose="02110004020202020204"/>
            </a:rPr>
            <a:t> vahvistaminen</a:t>
          </a:r>
          <a:endParaRPr lang="en-US" sz="3000" kern="1200" dirty="0"/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B29EF-385D-4418-A98D-BB5150A2390F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 Display" panose="02110004020202020204"/>
            </a:rPr>
            <a:t>Resilienssi on </a:t>
          </a:r>
          <a:r>
            <a:rPr lang="en-US" sz="2000" kern="1200" dirty="0" err="1">
              <a:latin typeface="Aptos Display" panose="02110004020202020204"/>
            </a:rPr>
            <a:t>selviämiskykyä</a:t>
          </a:r>
          <a:r>
            <a:rPr lang="en-US" sz="2000" kern="1200" dirty="0"/>
            <a:t>: </a:t>
          </a:r>
          <a:r>
            <a:rPr lang="en-US" sz="2000" kern="1200" dirty="0" err="1"/>
            <a:t>ei</a:t>
          </a:r>
          <a:r>
            <a:rPr lang="en-US" sz="2000" kern="1200" dirty="0"/>
            <a:t> </a:t>
          </a:r>
          <a:r>
            <a:rPr lang="en-US" sz="2000" kern="1200" dirty="0" err="1"/>
            <a:t>ainoastaan</a:t>
          </a:r>
          <a:r>
            <a:rPr lang="en-US" sz="2000" kern="1200" dirty="0"/>
            <a:t> </a:t>
          </a:r>
          <a:r>
            <a:rPr lang="en-US" sz="2000" kern="1200" dirty="0" err="1"/>
            <a:t>reaktiivista</a:t>
          </a:r>
          <a:r>
            <a:rPr lang="en-US" sz="2000" kern="1200" dirty="0"/>
            <a:t>, </a:t>
          </a:r>
          <a:r>
            <a:rPr lang="en-US" sz="2000" kern="1200" dirty="0" err="1"/>
            <a:t>vaan</a:t>
          </a:r>
          <a:r>
            <a:rPr lang="en-US" sz="2000" kern="1200" dirty="0"/>
            <a:t> </a:t>
          </a:r>
          <a:r>
            <a:rPr lang="en-US" sz="2000" kern="1200" dirty="0" err="1"/>
            <a:t>myös</a:t>
          </a:r>
          <a:r>
            <a:rPr lang="en-US" sz="2000" kern="1200" dirty="0"/>
            <a:t> </a:t>
          </a:r>
          <a:r>
            <a:rPr lang="en-US" sz="2000" kern="1200" dirty="0" err="1"/>
            <a:t>proaktiivista</a:t>
          </a:r>
          <a:r>
            <a:rPr lang="en-US" sz="2000" kern="1200" dirty="0"/>
            <a:t>, </a:t>
          </a:r>
          <a:r>
            <a:rPr lang="en-US" sz="2000" kern="1200" dirty="0" err="1"/>
            <a:t>jatkuvasti</a:t>
          </a:r>
          <a:r>
            <a:rPr lang="en-US" sz="2000" kern="1200" dirty="0"/>
            <a:t> </a:t>
          </a:r>
          <a:r>
            <a:rPr lang="en-US" sz="2000" kern="1200" dirty="0" err="1"/>
            <a:t>tapahtuvaa</a:t>
          </a:r>
          <a:r>
            <a:rPr lang="en-US" sz="2000" kern="1200" dirty="0"/>
            <a:t> </a:t>
          </a:r>
          <a:r>
            <a:rPr lang="en-US" sz="2000" kern="1200" dirty="0" err="1"/>
            <a:t>ennakoivaa</a:t>
          </a:r>
          <a:r>
            <a:rPr lang="en-US" sz="2000" kern="1200" dirty="0"/>
            <a:t> </a:t>
          </a:r>
          <a:r>
            <a:rPr lang="en-US" sz="2000" kern="1200" dirty="0" err="1"/>
            <a:t>toimintaa</a:t>
          </a:r>
          <a:endParaRPr lang="en-US" sz="2000" kern="1200" dirty="0"/>
        </a:p>
      </dsp:txBody>
      <dsp:txXfrm>
        <a:off x="22940" y="22940"/>
        <a:ext cx="7160195" cy="737360"/>
      </dsp:txXfrm>
    </dsp:sp>
    <dsp:sp modelId="{2BFA094E-E7C2-4DC4-A7AE-EC452021F319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 Display" panose="02110004020202020204"/>
            </a:rPr>
            <a:t>Se on </a:t>
          </a:r>
          <a:r>
            <a:rPr lang="en-US" sz="2000" kern="1200" dirty="0" err="1">
              <a:latin typeface="Aptos Display" panose="02110004020202020204"/>
            </a:rPr>
            <a:t>kykyä</a:t>
          </a:r>
          <a:r>
            <a:rPr lang="en-US" sz="2000" kern="1200" dirty="0"/>
            <a:t> </a:t>
          </a:r>
          <a:r>
            <a:rPr lang="en-US" sz="2000" kern="1200" dirty="0" err="1"/>
            <a:t>ponnahtaa</a:t>
          </a:r>
          <a:r>
            <a:rPr lang="en-US" sz="2000" kern="1200" dirty="0"/>
            <a:t> </a:t>
          </a:r>
          <a:r>
            <a:rPr lang="en-US" sz="2000" kern="1200" dirty="0" err="1"/>
            <a:t>takaisin</a:t>
          </a:r>
          <a:r>
            <a:rPr lang="en-US" sz="2000" kern="1200" dirty="0">
              <a:latin typeface="Aptos Display" panose="02110004020202020204"/>
            </a:rPr>
            <a:t>, ja </a:t>
          </a:r>
          <a:r>
            <a:rPr lang="en-US" sz="2000" kern="1200" dirty="0" err="1">
              <a:latin typeface="Aptos Display" panose="02110004020202020204"/>
            </a:rPr>
            <a:t>selviytyä</a:t>
          </a:r>
          <a:r>
            <a:rPr lang="en-US" sz="2000" kern="1200" dirty="0"/>
            <a:t> </a:t>
          </a:r>
          <a:r>
            <a:rPr lang="en-US" sz="2000" kern="1200" dirty="0" err="1"/>
            <a:t>vaikeuksista</a:t>
          </a:r>
          <a:endParaRPr lang="en-US" sz="2000" kern="1200" dirty="0"/>
        </a:p>
      </dsp:txBody>
      <dsp:txXfrm>
        <a:off x="627587" y="914964"/>
        <a:ext cx="6937378" cy="737360"/>
      </dsp:txXfrm>
    </dsp:sp>
    <dsp:sp modelId="{2EFF7FF4-5D97-4A51-8486-E139D66AE56B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 Display" panose="02110004020202020204"/>
            </a:rPr>
            <a:t>Se on </a:t>
          </a:r>
          <a:r>
            <a:rPr lang="en-US" sz="2000" kern="1200" dirty="0" err="1">
              <a:latin typeface="Aptos Display" panose="02110004020202020204"/>
            </a:rPr>
            <a:t>kykyä</a:t>
          </a:r>
          <a:r>
            <a:rPr lang="en-US" sz="2000" kern="1200" dirty="0">
              <a:latin typeface="Aptos Display" panose="02110004020202020204"/>
            </a:rPr>
            <a:t> </a:t>
          </a:r>
          <a:r>
            <a:rPr lang="en-US" sz="2000" kern="1200" dirty="0" err="1">
              <a:latin typeface="Aptos Display" panose="02110004020202020204"/>
            </a:rPr>
            <a:t>sopeutua</a:t>
          </a:r>
          <a:r>
            <a:rPr lang="en-US" sz="2000" kern="1200" dirty="0"/>
            <a:t> </a:t>
          </a:r>
          <a:r>
            <a:rPr lang="en-US" sz="2000" kern="1200" dirty="0" err="1"/>
            <a:t>muutoksiin</a:t>
          </a:r>
          <a:r>
            <a:rPr lang="en-US" sz="2000" kern="1200" dirty="0"/>
            <a:t> ja </a:t>
          </a:r>
          <a:r>
            <a:rPr lang="en-US" sz="2000" kern="1200" dirty="0" err="1"/>
            <a:t>kehittyä</a:t>
          </a:r>
          <a:r>
            <a:rPr lang="en-US" sz="2000" kern="1200" dirty="0"/>
            <a:t> </a:t>
          </a:r>
          <a:r>
            <a:rPr lang="en-US" sz="2000" kern="1200" dirty="0" err="1"/>
            <a:t>niiden</a:t>
          </a:r>
          <a:r>
            <a:rPr lang="en-US" sz="2000" kern="1200" dirty="0"/>
            <a:t> </a:t>
          </a:r>
          <a:r>
            <a:rPr lang="en-US" sz="2000" kern="1200" dirty="0" err="1"/>
            <a:t>seurauksena</a:t>
          </a:r>
          <a:endParaRPr lang="en-US" sz="2000" kern="1200" dirty="0"/>
        </a:p>
      </dsp:txBody>
      <dsp:txXfrm>
        <a:off x="1232233" y="1806988"/>
        <a:ext cx="6937378" cy="737360"/>
      </dsp:txXfrm>
    </dsp:sp>
    <dsp:sp modelId="{66BF2D99-1175-43B1-8AFD-5953234BC599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ptos Display" panose="02110004020202020204"/>
            </a:rPr>
            <a:t>Resilienssin</a:t>
          </a:r>
          <a:r>
            <a:rPr lang="en-US" sz="2000" kern="1200" dirty="0">
              <a:latin typeface="Aptos Display" panose="02110004020202020204"/>
            </a:rPr>
            <a:t> </a:t>
          </a:r>
          <a:r>
            <a:rPr lang="en-US" sz="2000" kern="1200" dirty="0" err="1">
              <a:latin typeface="Aptos Display" panose="02110004020202020204"/>
            </a:rPr>
            <a:t>myötä</a:t>
          </a:r>
          <a:r>
            <a:rPr lang="en-US" sz="2000" kern="1200" dirty="0">
              <a:latin typeface="Aptos Display" panose="02110004020202020204"/>
            </a:rPr>
            <a:t> </a:t>
          </a:r>
          <a:r>
            <a:rPr lang="en-US" sz="2000" kern="1200" dirty="0" err="1"/>
            <a:t>ongelmanratkaisutaito</a:t>
          </a:r>
          <a:r>
            <a:rPr lang="en-US" sz="2000" kern="1200" dirty="0"/>
            <a:t> </a:t>
          </a:r>
          <a:r>
            <a:rPr lang="en-US" sz="2000" kern="1200" dirty="0" err="1">
              <a:latin typeface="Aptos Display" panose="02110004020202020204"/>
            </a:rPr>
            <a:t>kehittyy</a:t>
          </a:r>
          <a:r>
            <a:rPr lang="en-US" sz="2000" kern="1200" dirty="0">
              <a:latin typeface="Aptos Display" panose="02110004020202020204"/>
            </a:rPr>
            <a:t> </a:t>
          </a:r>
          <a:r>
            <a:rPr lang="en-US" sz="2000" kern="1200" dirty="0" err="1">
              <a:latin typeface="Aptos Display" panose="02110004020202020204"/>
            </a:rPr>
            <a:t>vastoinkäymisissä</a:t>
          </a:r>
          <a:r>
            <a:rPr lang="en-US" sz="2000" kern="1200" dirty="0">
              <a:latin typeface="Aptos Display" panose="02110004020202020204"/>
            </a:rPr>
            <a:t> </a:t>
          </a:r>
          <a:r>
            <a:rPr lang="en-US" sz="2000" kern="1200" dirty="0" err="1">
              <a:latin typeface="Aptos Display" panose="02110004020202020204"/>
            </a:rPr>
            <a:t>lisäten</a:t>
          </a:r>
          <a:r>
            <a:rPr lang="en-US" sz="2000" kern="1200" dirty="0">
              <a:latin typeface="Aptos Display" panose="02110004020202020204"/>
            </a:rPr>
            <a:t> </a:t>
          </a:r>
          <a:r>
            <a:rPr lang="en-US" sz="2000" kern="1200" dirty="0" err="1">
              <a:latin typeface="Aptos Display" panose="02110004020202020204"/>
            </a:rPr>
            <a:t>ajattelun</a:t>
          </a:r>
          <a:r>
            <a:rPr lang="en-US" sz="2000" kern="1200" dirty="0"/>
            <a:t> </a:t>
          </a:r>
          <a:r>
            <a:rPr lang="en-US" sz="2000" kern="1200" dirty="0" err="1">
              <a:latin typeface="Aptos Display" panose="02110004020202020204"/>
            </a:rPr>
            <a:t>sekä</a:t>
          </a:r>
          <a:r>
            <a:rPr lang="en-US" sz="2000" kern="1200" dirty="0">
              <a:latin typeface="Aptos Display" panose="02110004020202020204"/>
            </a:rPr>
            <a:t> </a:t>
          </a:r>
          <a:r>
            <a:rPr lang="en-US" sz="2000" kern="1200" dirty="0" err="1">
              <a:latin typeface="Aptos Display" panose="02110004020202020204"/>
            </a:rPr>
            <a:t>toiminnan</a:t>
          </a:r>
          <a:r>
            <a:rPr lang="en-US" sz="2000" kern="1200" dirty="0"/>
            <a:t> </a:t>
          </a:r>
          <a:r>
            <a:rPr lang="en-US" sz="2000" kern="1200" dirty="0" err="1">
              <a:latin typeface="Aptos Display" panose="02110004020202020204"/>
            </a:rPr>
            <a:t>joustavuutta</a:t>
          </a:r>
          <a:endParaRPr lang="en-US" sz="2000" kern="1200" dirty="0"/>
        </a:p>
      </dsp:txBody>
      <dsp:txXfrm>
        <a:off x="1836880" y="2699012"/>
        <a:ext cx="6937378" cy="737360"/>
      </dsp:txXfrm>
    </dsp:sp>
    <dsp:sp modelId="{E62DC082-525E-41E8-92B9-A6CD73A20305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Kohdatun</a:t>
          </a:r>
          <a:r>
            <a:rPr lang="en-US" sz="2000" kern="1200" dirty="0"/>
            <a:t> </a:t>
          </a:r>
          <a:r>
            <a:rPr lang="en-US" sz="2000" kern="1200" dirty="0" err="1"/>
            <a:t>vaikeuden</a:t>
          </a:r>
          <a:r>
            <a:rPr lang="en-US" sz="2000" kern="1200" dirty="0"/>
            <a:t> </a:t>
          </a:r>
          <a:r>
            <a:rPr lang="en-US" sz="2000" kern="1200" dirty="0" err="1"/>
            <a:t>jälkeen</a:t>
          </a:r>
          <a:r>
            <a:rPr lang="en-US" sz="2000" kern="1200" dirty="0"/>
            <a:t> </a:t>
          </a:r>
          <a:r>
            <a:rPr lang="en-US" sz="2000" kern="1200" dirty="0" err="1"/>
            <a:t>ihminen</a:t>
          </a:r>
          <a:r>
            <a:rPr lang="en-US" sz="2000" kern="1200" dirty="0"/>
            <a:t> </a:t>
          </a:r>
          <a:r>
            <a:rPr lang="en-US" sz="2000" kern="1200" dirty="0" err="1"/>
            <a:t>saattaa</a:t>
          </a:r>
          <a:r>
            <a:rPr lang="en-US" sz="2000" kern="1200" dirty="0"/>
            <a:t> olla </a:t>
          </a:r>
          <a:r>
            <a:rPr lang="en-US" sz="2000" kern="1200" dirty="0" err="1"/>
            <a:t>hieman</a:t>
          </a:r>
          <a:r>
            <a:rPr lang="en-US" sz="2000" kern="1200" dirty="0"/>
            <a:t> </a:t>
          </a:r>
          <a:r>
            <a:rPr lang="en-US" sz="2000" kern="1200" dirty="0" err="1"/>
            <a:t>vahvempi</a:t>
          </a:r>
          <a:r>
            <a:rPr lang="en-US" sz="2000" kern="1200" dirty="0"/>
            <a:t> ja </a:t>
          </a:r>
          <a:r>
            <a:rPr lang="en-US" sz="2000" kern="1200" dirty="0" err="1"/>
            <a:t>taitavampi</a:t>
          </a:r>
          <a:r>
            <a:rPr lang="en-US" sz="2000" kern="1200" dirty="0"/>
            <a:t> </a:t>
          </a:r>
          <a:r>
            <a:rPr lang="en-US" sz="2000" kern="1200" dirty="0" err="1"/>
            <a:t>kuin</a:t>
          </a:r>
          <a:r>
            <a:rPr lang="en-US" sz="2000" kern="1200" dirty="0"/>
            <a:t> </a:t>
          </a:r>
          <a:r>
            <a:rPr lang="en-US" sz="2000" kern="1200" dirty="0" err="1">
              <a:latin typeface="Aptos Display" panose="02110004020202020204"/>
            </a:rPr>
            <a:t>ennen</a:t>
          </a:r>
          <a:r>
            <a:rPr lang="en-US" sz="2000" kern="1200" dirty="0">
              <a:latin typeface="Aptos Display" panose="02110004020202020204"/>
            </a:rPr>
            <a:t> ~ </a:t>
          </a:r>
          <a:r>
            <a:rPr lang="en-US" sz="2000" kern="1200" dirty="0" err="1">
              <a:latin typeface="Aptos Display" panose="02110004020202020204"/>
            </a:rPr>
            <a:t>tätä</a:t>
          </a:r>
          <a:r>
            <a:rPr lang="en-US" sz="2000" kern="1200" dirty="0"/>
            <a:t> </a:t>
          </a:r>
          <a:r>
            <a:rPr lang="en-US" sz="2000" kern="1200" dirty="0" err="1"/>
            <a:t>kaikkea</a:t>
          </a:r>
          <a:r>
            <a:rPr lang="en-US" sz="2000" kern="1200" dirty="0"/>
            <a:t> on  </a:t>
          </a:r>
          <a:r>
            <a:rPr lang="en-US" sz="2000" kern="1200" dirty="0" err="1"/>
            <a:t>resilienssi</a:t>
          </a:r>
          <a:endParaRPr lang="en-US" sz="2000" kern="1200" dirty="0"/>
        </a:p>
      </dsp:txBody>
      <dsp:txXfrm>
        <a:off x="2441527" y="3591037"/>
        <a:ext cx="6937378" cy="737360"/>
      </dsp:txXfrm>
    </dsp:sp>
    <dsp:sp modelId="{925AA050-0450-4103-9E2B-85C7728BCE53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454" y="572200"/>
        <a:ext cx="280008" cy="383102"/>
      </dsp:txXfrm>
    </dsp:sp>
    <dsp:sp modelId="{2B2FA71C-1562-4766-8679-A42985E0027E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C7770AD9-50EC-4671-9D62-E7AA450F4E38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F120892A-84ED-4C09-90D6-194FEBA1CE5D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8C633-172B-4128-A46C-08A70F5CD684}">
      <dsp:nvSpPr>
        <dsp:cNvPr id="0" name=""/>
        <dsp:cNvSpPr/>
      </dsp:nvSpPr>
      <dsp:spPr>
        <a:xfrm>
          <a:off x="0" y="117950"/>
          <a:ext cx="6666833" cy="9898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Resilienssi</a:t>
          </a:r>
          <a:r>
            <a:rPr lang="en-US" sz="1800" kern="1200" dirty="0"/>
            <a:t> </a:t>
          </a:r>
          <a:r>
            <a:rPr lang="en-US" sz="1800" kern="1200" dirty="0" err="1"/>
            <a:t>pääsee</a:t>
          </a:r>
          <a:r>
            <a:rPr lang="en-US" sz="1800" kern="1200" dirty="0"/>
            <a:t> </a:t>
          </a:r>
          <a:r>
            <a:rPr lang="en-US" sz="1800" kern="1200" dirty="0" err="1"/>
            <a:t>kasvamaan</a:t>
          </a:r>
          <a:r>
            <a:rPr lang="en-US" sz="1800" kern="1200" dirty="0"/>
            <a:t> ja </a:t>
          </a:r>
          <a:r>
            <a:rPr lang="en-US" sz="1800" kern="1200" dirty="0" err="1">
              <a:latin typeface="Aptos Display" panose="02110004020202020204"/>
            </a:rPr>
            <a:t>ilmenemään</a:t>
          </a:r>
          <a:r>
            <a:rPr lang="en-US" sz="1800" kern="1200" dirty="0"/>
            <a:t> vain </a:t>
          </a:r>
          <a:r>
            <a:rPr lang="en-US" sz="1800" kern="1200" dirty="0" err="1"/>
            <a:t>kohdattujen</a:t>
          </a:r>
          <a:r>
            <a:rPr lang="en-US" sz="1800" kern="1200" dirty="0"/>
            <a:t> </a:t>
          </a:r>
          <a:r>
            <a:rPr lang="en-US" sz="1800" kern="1200" dirty="0" err="1"/>
            <a:t>vaikeuksien</a:t>
          </a:r>
          <a:r>
            <a:rPr lang="en-US" sz="1800" kern="1200" dirty="0"/>
            <a:t> </a:t>
          </a:r>
          <a:r>
            <a:rPr lang="en-US" sz="1800" kern="1200" dirty="0" err="1"/>
            <a:t>myötä</a:t>
          </a:r>
          <a:r>
            <a:rPr lang="en-US" sz="1800" kern="1200" dirty="0">
              <a:latin typeface="Aptos Display" panose="02110004020202020204"/>
            </a:rPr>
            <a:t> - "Ilman vaikeuksia ei voi oppia selviämisen tapoja"</a:t>
          </a:r>
          <a:endParaRPr lang="en-US" sz="1800" kern="1200" dirty="0"/>
        </a:p>
      </dsp:txBody>
      <dsp:txXfrm>
        <a:off x="48319" y="166269"/>
        <a:ext cx="6570195" cy="893182"/>
      </dsp:txXfrm>
    </dsp:sp>
    <dsp:sp modelId="{5D0AEDCE-5B1F-49DC-B6E5-79D5D035C2C8}">
      <dsp:nvSpPr>
        <dsp:cNvPr id="0" name=""/>
        <dsp:cNvSpPr/>
      </dsp:nvSpPr>
      <dsp:spPr>
        <a:xfrm>
          <a:off x="0" y="1159610"/>
          <a:ext cx="6666833" cy="989820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Resilienssin</a:t>
          </a:r>
          <a:r>
            <a:rPr lang="en-US" sz="1800" kern="1200" dirty="0"/>
            <a:t> </a:t>
          </a:r>
          <a:r>
            <a:rPr lang="en-US" sz="1800" kern="1200" dirty="0" err="1"/>
            <a:t>taustalla</a:t>
          </a:r>
          <a:r>
            <a:rPr lang="en-US" sz="1800" kern="1200" dirty="0"/>
            <a:t> </a:t>
          </a:r>
          <a:r>
            <a:rPr lang="en-US" sz="1800" kern="1200" dirty="0" err="1">
              <a:latin typeface="Aptos Display" panose="02110004020202020204"/>
            </a:rPr>
            <a:t>vaikuttaa</a:t>
          </a:r>
          <a:r>
            <a:rPr lang="en-US" sz="1800" kern="1200" dirty="0"/>
            <a:t>:</a:t>
          </a:r>
        </a:p>
      </dsp:txBody>
      <dsp:txXfrm>
        <a:off x="48319" y="1207929"/>
        <a:ext cx="6570195" cy="893182"/>
      </dsp:txXfrm>
    </dsp:sp>
    <dsp:sp modelId="{C4C4A590-F5FC-46DA-A7A2-6F5D2D435B5C}">
      <dsp:nvSpPr>
        <dsp:cNvPr id="0" name=""/>
        <dsp:cNvSpPr/>
      </dsp:nvSpPr>
      <dsp:spPr>
        <a:xfrm>
          <a:off x="0" y="2149429"/>
          <a:ext cx="6666833" cy="115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/>
            <a:t>Kulttuuri</a:t>
          </a:r>
          <a:r>
            <a:rPr lang="en-US" sz="1400" kern="1200" dirty="0"/>
            <a:t> ja </a:t>
          </a:r>
          <a:r>
            <a:rPr lang="en-US" sz="1400" kern="1200" dirty="0" err="1"/>
            <a:t>yhteiskunta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/>
            <a:t>Yhteisöt</a:t>
          </a:r>
          <a:r>
            <a:rPr lang="en-US" sz="1400" kern="1200" dirty="0"/>
            <a:t> ja </a:t>
          </a:r>
          <a:r>
            <a:rPr lang="en-US" sz="1400" kern="1200" dirty="0" err="1"/>
            <a:t>organisaatiot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/>
            <a:t>Tietoisuus</a:t>
          </a:r>
          <a:r>
            <a:rPr lang="en-US" sz="1400" kern="1200" dirty="0"/>
            <a:t> </a:t>
          </a:r>
          <a:r>
            <a:rPr lang="en-US" sz="1400" kern="1200" dirty="0" err="1"/>
            <a:t>siitä</a:t>
          </a:r>
          <a:r>
            <a:rPr lang="en-US" sz="1400" kern="1200" dirty="0"/>
            <a:t>, </a:t>
          </a:r>
          <a:r>
            <a:rPr lang="en-US" sz="1400" kern="1200" dirty="0" err="1"/>
            <a:t>että</a:t>
          </a:r>
          <a:r>
            <a:rPr lang="en-US" sz="1400" kern="1200" dirty="0"/>
            <a:t> </a:t>
          </a:r>
          <a:r>
            <a:rPr lang="en-US" sz="1400" kern="1200" dirty="0" err="1"/>
            <a:t>vaikeudesta</a:t>
          </a:r>
          <a:r>
            <a:rPr lang="en-US" sz="1400" kern="1200" dirty="0"/>
            <a:t> </a:t>
          </a:r>
          <a:r>
            <a:rPr lang="en-US" sz="1400" kern="1200" dirty="0" err="1"/>
            <a:t>saa</a:t>
          </a:r>
          <a:r>
            <a:rPr lang="en-US" sz="1400" kern="1200" dirty="0"/>
            <a:t> </a:t>
          </a:r>
          <a:r>
            <a:rPr lang="en-US" sz="1400" kern="1200" dirty="0" err="1"/>
            <a:t>puhua</a:t>
          </a:r>
          <a:r>
            <a:rPr lang="en-US" sz="1400" kern="1200" dirty="0">
              <a:latin typeface="Aptos Display" panose="02110004020202020204"/>
            </a:rPr>
            <a:t>, ja apua saa pyytää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/>
            <a:t>Onnistumisen</a:t>
          </a:r>
          <a:r>
            <a:rPr lang="en-US" sz="1400" kern="1200" dirty="0"/>
            <a:t> ja </a:t>
          </a:r>
          <a:r>
            <a:rPr lang="en-US" sz="1400" kern="1200" dirty="0" err="1"/>
            <a:t>selviytymisen</a:t>
          </a:r>
          <a:r>
            <a:rPr lang="en-US" sz="1400" kern="1200" dirty="0"/>
            <a:t> </a:t>
          </a:r>
          <a:r>
            <a:rPr lang="en-US" sz="1400" kern="1200" dirty="0" err="1"/>
            <a:t>kokemukset</a:t>
          </a:r>
          <a:r>
            <a:rPr lang="en-US" sz="1400" kern="1200" dirty="0"/>
            <a:t>, </a:t>
          </a:r>
          <a:r>
            <a:rPr lang="en-US" sz="1400" kern="1200" dirty="0" err="1"/>
            <a:t>tulevaisuuteen</a:t>
          </a:r>
          <a:r>
            <a:rPr lang="en-US" sz="1400" kern="1200" dirty="0"/>
            <a:t> </a:t>
          </a:r>
          <a:r>
            <a:rPr lang="en-US" sz="1400" kern="1200" dirty="0" err="1"/>
            <a:t>suuntautuminen</a:t>
          </a:r>
          <a:r>
            <a:rPr lang="en-US" sz="1400" kern="1200" dirty="0"/>
            <a:t> ja </a:t>
          </a:r>
          <a:r>
            <a:rPr lang="en-US" sz="1400" kern="1200" dirty="0" err="1"/>
            <a:t>ajattelun</a:t>
          </a:r>
          <a:r>
            <a:rPr lang="en-US" sz="1400" kern="1200" dirty="0"/>
            <a:t> </a:t>
          </a:r>
          <a:r>
            <a:rPr lang="en-US" sz="1400" kern="1200" dirty="0" err="1"/>
            <a:t>joustavuus</a:t>
          </a:r>
          <a:endParaRPr lang="en-US" sz="1400" kern="1200" dirty="0"/>
        </a:p>
      </dsp:txBody>
      <dsp:txXfrm>
        <a:off x="0" y="2149429"/>
        <a:ext cx="6666833" cy="1155060"/>
      </dsp:txXfrm>
    </dsp:sp>
    <dsp:sp modelId="{7F0078C5-764D-4BDA-826A-8FCA43288C93}">
      <dsp:nvSpPr>
        <dsp:cNvPr id="0" name=""/>
        <dsp:cNvSpPr/>
      </dsp:nvSpPr>
      <dsp:spPr>
        <a:xfrm>
          <a:off x="0" y="3304490"/>
          <a:ext cx="6666833" cy="989820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ptos Display" panose="02110004020202020204"/>
            </a:rPr>
            <a:t>Ihminen</a:t>
          </a:r>
          <a:r>
            <a:rPr lang="en-US" sz="1800" kern="1200" dirty="0">
              <a:latin typeface="Aptos Display" panose="02110004020202020204"/>
            </a:rPr>
            <a:t> </a:t>
          </a:r>
          <a:r>
            <a:rPr lang="en-US" sz="1800" kern="1200" dirty="0" err="1">
              <a:latin typeface="Aptos Display" panose="02110004020202020204"/>
            </a:rPr>
            <a:t>käyttää</a:t>
          </a:r>
          <a:r>
            <a:rPr lang="en-US" sz="1800" kern="1200" dirty="0">
              <a:latin typeface="Aptos Display" panose="02110004020202020204"/>
            </a:rPr>
            <a:t> </a:t>
          </a:r>
          <a:r>
            <a:rPr lang="en-US" sz="1800" kern="1200" dirty="0" err="1">
              <a:latin typeface="Aptos Display" panose="02110004020202020204"/>
            </a:rPr>
            <a:t>vahvuuksiaan</a:t>
          </a:r>
          <a:r>
            <a:rPr lang="en-US" sz="1800" kern="1200" dirty="0">
              <a:latin typeface="Aptos Display" panose="02110004020202020204"/>
            </a:rPr>
            <a:t> </a:t>
          </a:r>
          <a:r>
            <a:rPr lang="en-US" sz="1800" kern="1200" dirty="0" err="1">
              <a:latin typeface="Aptos Display" panose="02110004020202020204"/>
            </a:rPr>
            <a:t>vaikeuksia</a:t>
          </a:r>
          <a:r>
            <a:rPr lang="en-US" sz="1800" kern="1200" dirty="0">
              <a:latin typeface="Aptos Display" panose="02110004020202020204"/>
            </a:rPr>
            <a:t> </a:t>
          </a:r>
          <a:r>
            <a:rPr lang="en-US" sz="1800" kern="1200" dirty="0" err="1">
              <a:latin typeface="Aptos Display" panose="02110004020202020204"/>
            </a:rPr>
            <a:t>kohdatessaan</a:t>
          </a:r>
          <a:endParaRPr lang="en-US" sz="1800" kern="1200" dirty="0">
            <a:latin typeface="Aptos Display" panose="02110004020202020204"/>
          </a:endParaRPr>
        </a:p>
      </dsp:txBody>
      <dsp:txXfrm>
        <a:off x="48319" y="3352809"/>
        <a:ext cx="6570195" cy="893182"/>
      </dsp:txXfrm>
    </dsp:sp>
    <dsp:sp modelId="{46AFEB55-A932-4E73-836F-1E879F788501}">
      <dsp:nvSpPr>
        <dsp:cNvPr id="0" name=""/>
        <dsp:cNvSpPr/>
      </dsp:nvSpPr>
      <dsp:spPr>
        <a:xfrm>
          <a:off x="0" y="4346149"/>
          <a:ext cx="6666833" cy="98982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110004020202020204"/>
            </a:rPr>
            <a:t>Myönteiset sisäiset uskomukset tukevat </a:t>
          </a:r>
          <a:r>
            <a:rPr lang="en-US" sz="1800" kern="1200" dirty="0" err="1">
              <a:latin typeface="Aptos Display" panose="02110004020202020204"/>
            </a:rPr>
            <a:t>haasteista</a:t>
          </a:r>
          <a:r>
            <a:rPr lang="en-US" sz="1800" kern="1200" dirty="0">
              <a:latin typeface="Aptos Display" panose="02110004020202020204"/>
            </a:rPr>
            <a:t> selviytymisessä</a:t>
          </a:r>
        </a:p>
      </dsp:txBody>
      <dsp:txXfrm>
        <a:off x="48319" y="4394468"/>
        <a:ext cx="6570195" cy="8931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07997-F207-4A93-BB65-70DE77228587}">
      <dsp:nvSpPr>
        <dsp:cNvPr id="0" name=""/>
        <dsp:cNvSpPr/>
      </dsp:nvSpPr>
      <dsp:spPr>
        <a:xfrm>
          <a:off x="1632793" y="665"/>
          <a:ext cx="7250013" cy="43500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/>
            <a:t>Vuorovaikutustilanteissa</a:t>
          </a:r>
          <a:r>
            <a:rPr lang="en-US" sz="2700" b="1" kern="1200" dirty="0"/>
            <a:t> </a:t>
          </a:r>
          <a:r>
            <a:rPr lang="en-US" sz="2700" b="1" kern="1200" dirty="0" err="1"/>
            <a:t>näiden</a:t>
          </a:r>
          <a:r>
            <a:rPr lang="en-US" sz="2700" b="1" kern="1200" dirty="0"/>
            <a:t> </a:t>
          </a:r>
          <a:r>
            <a:rPr lang="en-US" sz="2700" b="1" kern="1200" dirty="0" err="1"/>
            <a:t>kolmen</a:t>
          </a:r>
          <a:r>
            <a:rPr lang="en-US" sz="2700" b="1" kern="1200" dirty="0"/>
            <a:t> position </a:t>
          </a:r>
          <a:r>
            <a:rPr lang="en-US" sz="2700" b="1" kern="1200" dirty="0" err="1"/>
            <a:t>luonteva</a:t>
          </a:r>
          <a:r>
            <a:rPr lang="en-US" sz="2700" b="1" kern="1200" dirty="0"/>
            <a:t> </a:t>
          </a:r>
          <a:r>
            <a:rPr lang="en-US" sz="2700" b="1" kern="1200" dirty="0" err="1"/>
            <a:t>hyödyntäminen</a:t>
          </a:r>
          <a:r>
            <a:rPr lang="en-US" sz="2700" b="1" kern="1200" dirty="0"/>
            <a:t> </a:t>
          </a:r>
          <a:r>
            <a:rPr lang="en-US" sz="2700" b="1" kern="1200" dirty="0" err="1"/>
            <a:t>luo</a:t>
          </a:r>
          <a:r>
            <a:rPr lang="en-US" sz="2700" b="1" kern="1200" dirty="0"/>
            <a:t> </a:t>
          </a:r>
          <a:r>
            <a:rPr lang="en-US" sz="2700" b="1" kern="1200" dirty="0" err="1"/>
            <a:t>hyväksymisen</a:t>
          </a:r>
          <a:r>
            <a:rPr lang="en-US" sz="2700" b="1" kern="1200" dirty="0"/>
            <a:t> ja </a:t>
          </a:r>
          <a:r>
            <a:rPr lang="en-US" sz="2700" b="1" kern="1200" dirty="0" err="1"/>
            <a:t>arvostuksen</a:t>
          </a:r>
          <a:r>
            <a:rPr lang="en-US" sz="2700" b="1" kern="1200" dirty="0"/>
            <a:t> </a:t>
          </a:r>
          <a:r>
            <a:rPr lang="en-US" sz="2700" b="1" kern="1200" dirty="0" err="1"/>
            <a:t>ilmapiiriä</a:t>
          </a:r>
          <a:r>
            <a:rPr lang="en-US" sz="2700" b="1" kern="1200" dirty="0"/>
            <a:t>: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1. </a:t>
          </a:r>
          <a:r>
            <a:rPr lang="en-US" sz="2100" b="1" kern="1200" dirty="0" err="1"/>
            <a:t>Tasavertainen</a:t>
          </a:r>
          <a:r>
            <a:rPr lang="en-US" sz="2100" kern="1200" dirty="0"/>
            <a:t>: </a:t>
          </a:r>
          <a:r>
            <a:rPr lang="en-US" sz="2100" kern="1200" dirty="0" err="1"/>
            <a:t>Arvostava</a:t>
          </a:r>
          <a:r>
            <a:rPr lang="en-US" sz="2100" kern="1200" dirty="0"/>
            <a:t> ja </a:t>
          </a:r>
          <a:r>
            <a:rPr lang="en-US" sz="2100" kern="1200" dirty="0" err="1"/>
            <a:t>tasavertainen</a:t>
          </a:r>
          <a:r>
            <a:rPr lang="en-US" sz="2100" kern="1200" dirty="0"/>
            <a:t> </a:t>
          </a:r>
          <a:r>
            <a:rPr lang="en-US" sz="2100" kern="1200" dirty="0" err="1"/>
            <a:t>suhtautuminen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2. </a:t>
          </a:r>
          <a:r>
            <a:rPr lang="en-US" sz="2100" b="1" kern="1200" dirty="0" err="1"/>
            <a:t>Asiantuntija</a:t>
          </a:r>
          <a:r>
            <a:rPr lang="en-US" sz="2100" kern="1200" dirty="0"/>
            <a:t>: </a:t>
          </a:r>
          <a:r>
            <a:rPr lang="en-US" sz="2100" kern="1200" dirty="0" err="1"/>
            <a:t>Tarvittaessa</a:t>
          </a:r>
          <a:r>
            <a:rPr lang="en-US" sz="2100" kern="1200" dirty="0"/>
            <a:t> </a:t>
          </a:r>
          <a:r>
            <a:rPr lang="en-US" sz="2100" kern="1200" dirty="0" err="1"/>
            <a:t>asiantuntijuuden</a:t>
          </a:r>
          <a:r>
            <a:rPr lang="en-US" sz="2100" kern="1200" dirty="0"/>
            <a:t> </a:t>
          </a:r>
          <a:r>
            <a:rPr lang="en-US" sz="2100" kern="1200" dirty="0" err="1"/>
            <a:t>tuominen</a:t>
          </a:r>
          <a:r>
            <a:rPr lang="en-US" sz="2100" kern="1200" dirty="0"/>
            <a:t> </a:t>
          </a:r>
          <a:r>
            <a:rPr lang="en-US" sz="2100" kern="1200" dirty="0" err="1"/>
            <a:t>keskiöön</a:t>
          </a:r>
          <a:r>
            <a:rPr lang="en-US" sz="2100" kern="1200" dirty="0"/>
            <a:t>, </a:t>
          </a:r>
          <a:r>
            <a:rPr lang="en-US" sz="2100" kern="1200" dirty="0" err="1"/>
            <a:t>sitä</a:t>
          </a:r>
          <a:r>
            <a:rPr lang="en-US" sz="2100" kern="1200" dirty="0"/>
            <a:t> </a:t>
          </a:r>
          <a:r>
            <a:rPr lang="en-US" sz="2100" kern="1200" dirty="0" err="1"/>
            <a:t>kuitenkaan</a:t>
          </a:r>
          <a:r>
            <a:rPr lang="en-US" sz="2100" kern="1200" dirty="0"/>
            <a:t> </a:t>
          </a:r>
          <a:r>
            <a:rPr lang="en-US" sz="2100" kern="1200" dirty="0" err="1"/>
            <a:t>korostamatta</a:t>
          </a:r>
          <a:r>
            <a:rPr lang="en-US" sz="2100" kern="1200" dirty="0"/>
            <a:t> tai </a:t>
          </a:r>
          <a:r>
            <a:rPr lang="en-US" sz="2100" kern="1200" dirty="0" err="1"/>
            <a:t>alleviivamatta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3. </a:t>
          </a:r>
          <a:r>
            <a:rPr lang="en-US" sz="2100" b="1" kern="1200" dirty="0"/>
            <a:t>EI-</a:t>
          </a:r>
          <a:r>
            <a:rPr lang="en-US" sz="2100" b="1" kern="1200" dirty="0" err="1"/>
            <a:t>tietäminen</a:t>
          </a:r>
          <a:r>
            <a:rPr lang="en-US" sz="2100" b="1" kern="1200" dirty="0"/>
            <a:t> </a:t>
          </a:r>
          <a:r>
            <a:rPr lang="en-US" sz="2100" b="1" kern="1200" dirty="0" err="1"/>
            <a:t>eli</a:t>
          </a:r>
          <a:r>
            <a:rPr lang="en-US" sz="2100" b="1" kern="1200" dirty="0"/>
            <a:t> “</a:t>
          </a:r>
          <a:r>
            <a:rPr lang="en-US" sz="2100" b="1" kern="1200" dirty="0" err="1"/>
            <a:t>tyhjän</a:t>
          </a:r>
          <a:r>
            <a:rPr lang="en-US" sz="2100" b="1" kern="1200" dirty="0"/>
            <a:t> </a:t>
          </a:r>
          <a:r>
            <a:rPr lang="en-US" sz="2100" b="1" kern="1200" dirty="0" err="1"/>
            <a:t>pään</a:t>
          </a:r>
          <a:r>
            <a:rPr lang="en-US" sz="2100" b="1" kern="1200" dirty="0"/>
            <a:t> </a:t>
          </a:r>
          <a:r>
            <a:rPr lang="en-US" sz="2100" b="1" kern="1200" dirty="0" err="1"/>
            <a:t>tekniikka</a:t>
          </a:r>
          <a:r>
            <a:rPr lang="en-US" sz="2100" b="1" kern="1200" dirty="0"/>
            <a:t>”: </a:t>
          </a:r>
          <a:r>
            <a:rPr lang="en-US" sz="2100" kern="1200" dirty="0" err="1"/>
            <a:t>Ilman</a:t>
          </a:r>
          <a:r>
            <a:rPr lang="en-US" sz="2100" kern="1200" dirty="0"/>
            <a:t> </a:t>
          </a:r>
          <a:r>
            <a:rPr lang="en-US" sz="2100" kern="1200" dirty="0" err="1"/>
            <a:t>ennakko-oletuksia</a:t>
          </a:r>
          <a:r>
            <a:rPr lang="en-US" sz="2100" kern="1200" dirty="0"/>
            <a:t> </a:t>
          </a:r>
          <a:r>
            <a:rPr lang="en-US" sz="2100" kern="1200" dirty="0" err="1"/>
            <a:t>tilanteissa</a:t>
          </a:r>
          <a:r>
            <a:rPr lang="en-US" sz="2100" kern="1200" dirty="0"/>
            <a:t> </a:t>
          </a:r>
          <a:r>
            <a:rPr lang="en-US" sz="2100" kern="1200" dirty="0" err="1"/>
            <a:t>oleminen</a:t>
          </a:r>
          <a:r>
            <a:rPr lang="en-US" sz="2100" kern="1200" dirty="0"/>
            <a:t>, </a:t>
          </a:r>
          <a:r>
            <a:rPr lang="en-US" sz="2100" kern="1200" dirty="0" err="1"/>
            <a:t>havainnot</a:t>
          </a:r>
          <a:r>
            <a:rPr lang="en-US" sz="2100" kern="1200" dirty="0"/>
            <a:t>, </a:t>
          </a:r>
          <a:r>
            <a:rPr lang="en-US" sz="2100" kern="1200" dirty="0" err="1"/>
            <a:t>ei</a:t>
          </a:r>
          <a:r>
            <a:rPr lang="en-US" sz="2100" kern="1200" dirty="0"/>
            <a:t> </a:t>
          </a:r>
          <a:r>
            <a:rPr lang="en-US" sz="2100" kern="1200" dirty="0" err="1"/>
            <a:t>tulkintoja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Luontainen</a:t>
          </a:r>
          <a:r>
            <a:rPr lang="en-US" sz="2100" kern="1200" dirty="0"/>
            <a:t> ja </a:t>
          </a:r>
          <a:r>
            <a:rPr lang="en-US" sz="2100" kern="1200" dirty="0" err="1"/>
            <a:t>innostunut</a:t>
          </a:r>
          <a:r>
            <a:rPr lang="en-US" sz="2100" kern="1200" dirty="0"/>
            <a:t>, </a:t>
          </a:r>
          <a:r>
            <a:rPr lang="en-US" sz="2100" kern="1200" dirty="0" err="1"/>
            <a:t>lämmin</a:t>
          </a:r>
          <a:r>
            <a:rPr lang="en-US" sz="2100" kern="1200" dirty="0"/>
            <a:t> </a:t>
          </a:r>
          <a:r>
            <a:rPr lang="en-US" sz="2100" kern="1200" dirty="0" err="1"/>
            <a:t>uteliaisuus</a:t>
          </a:r>
          <a:r>
            <a:rPr lang="en-US" sz="2100" kern="1200" dirty="0"/>
            <a:t> </a:t>
          </a:r>
          <a:r>
            <a:rPr lang="en-US" sz="2100" kern="1200" dirty="0" err="1"/>
            <a:t>toisen</a:t>
          </a:r>
          <a:r>
            <a:rPr lang="en-US" sz="2100" kern="1200" dirty="0"/>
            <a:t> </a:t>
          </a:r>
          <a:r>
            <a:rPr lang="en-US" sz="2100" kern="1200" dirty="0" err="1"/>
            <a:t>tilanteesta</a:t>
          </a:r>
          <a:r>
            <a:rPr lang="en-US" sz="2100" kern="1200" dirty="0"/>
            <a:t> </a:t>
          </a:r>
          <a:r>
            <a:rPr lang="en-US" sz="2100" kern="1200" dirty="0" err="1"/>
            <a:t>kasvattaa</a:t>
          </a:r>
          <a:r>
            <a:rPr lang="en-US" sz="2100" kern="1200" dirty="0"/>
            <a:t> </a:t>
          </a:r>
          <a:r>
            <a:rPr lang="en-US" sz="2100" kern="1200" dirty="0" err="1"/>
            <a:t>luottamusta</a:t>
          </a:r>
          <a:endParaRPr lang="en-US" sz="2100" kern="1200" dirty="0"/>
        </a:p>
      </dsp:txBody>
      <dsp:txXfrm>
        <a:off x="1632793" y="665"/>
        <a:ext cx="7250013" cy="4350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971C9-8BFE-4E44-938A-FBDDA409DAC5}" type="datetimeFigureOut">
              <a:rPr lang="fi-FI" smtClean="0"/>
              <a:t>18.12.2024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8F3BF-7FF1-4743-87A4-3EA9CB845B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029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8F3BF-7FF1-4743-87A4-3EA9CB845BC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0653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8F3BF-7FF1-4743-87A4-3EA9CB845BC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138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8F3BF-7FF1-4743-87A4-3EA9CB845BC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627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8F3BF-7FF1-4743-87A4-3EA9CB845BC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2387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8F3BF-7FF1-4743-87A4-3EA9CB845BC3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613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8F3BF-7FF1-4743-87A4-3EA9CB845BC3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013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8F3BF-7FF1-4743-87A4-3EA9CB845BC3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320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8F3BF-7FF1-4743-87A4-3EA9CB845BC3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6324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8F3BF-7FF1-4743-87A4-3EA9CB845BC3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235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8F3BF-7FF1-4743-87A4-3EA9CB845BC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15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8F3BF-7FF1-4743-87A4-3EA9CB845BC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13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8F3BF-7FF1-4743-87A4-3EA9CB845BC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982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8F3BF-7FF1-4743-87A4-3EA9CB845BC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00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8F3BF-7FF1-4743-87A4-3EA9CB845BC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79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8F3BF-7FF1-4743-87A4-3EA9CB845BC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018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8F3BF-7FF1-4743-87A4-3EA9CB845BC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2735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8F3BF-7FF1-4743-87A4-3EA9CB845BC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957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B2C3-2E14-5A23-4B3F-585F6478F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24738B-011E-8C00-E927-76913BC0F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4B301-C233-27D3-C500-A6CD4CA0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8792-DBCB-47CF-A083-DF501AF514A9}" type="datetime1">
              <a:rPr lang="fi-FI" smtClean="0"/>
              <a:t>18.12.2024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B80B7-0989-21C9-C545-DAA3733C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4B34B-7AC9-183C-24F3-59B80FAB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9A87-4757-42D4-BDA9-8BCE584E4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3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8C63-D76F-0AAC-3EC7-D14BC861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48DCC-C830-220B-E801-F195B1C3F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71FCB-CA94-B183-4E8D-9185AD53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2EA7-AD9E-4144-9B72-D60D9386CA6C}" type="datetime1">
              <a:rPr lang="fi-FI" smtClean="0"/>
              <a:t>18.12.2024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7A0DA-D73D-7937-B28E-5FB1437C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75437-60F2-EE2F-81FA-C182A00E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9A87-4757-42D4-BDA9-8BCE584E4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564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9A5477-A241-C71D-95FC-4D514D77B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15ED2-7501-F940-1EE6-15CA49DBA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053A0-E130-B8E9-4621-D4B26425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0EF6-ECBB-4743-89D8-7914F54F6B11}" type="datetime1">
              <a:rPr lang="fi-FI" smtClean="0"/>
              <a:t>18.12.2024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B3FF3-BC13-2D75-7251-4A1657C2C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DA5C-E01F-7B65-D7AB-2BF08CBD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9A87-4757-42D4-BDA9-8BCE584E4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027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0132-50E6-64AA-DC48-6270296C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841D8-8FD2-4D53-EEDE-49444A5B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447CC-B16B-9BF9-8A83-8246988D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E6A6-C17D-4E3F-8DD1-4A1BBBB8B137}" type="datetime1">
              <a:rPr lang="fi-FI" smtClean="0"/>
              <a:t>18.12.2024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19409-9843-2463-0C18-E4F9EC3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C4A88-3C5D-C5EB-B252-CA312BB5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9A87-4757-42D4-BDA9-8BCE584E4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45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09D2C-97FE-CA5D-CD23-28231C65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96626-8823-BC9B-AE13-223C61C07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F9DCC-E099-4975-A038-1BECFA52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93DC-BE89-4A0F-AAFD-502AB024DBF3}" type="datetime1">
              <a:rPr lang="fi-FI" smtClean="0"/>
              <a:t>18.12.2024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94420-7686-52C9-352D-F029E204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6715A-9FA6-67E7-782E-F5251634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9A87-4757-42D4-BDA9-8BCE584E4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56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8DE4-1A1B-2327-349A-2BE329EA9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AC438-56EC-4C91-464F-53C3958B4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2526A-8B59-BE56-2837-E0AD9CF97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908A5-4B4A-236B-1800-C5C4020E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45-6A6A-4799-90C0-06C6BA2E0C90}" type="datetime1">
              <a:rPr lang="fi-FI" smtClean="0"/>
              <a:t>18.12.2024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6074D-D685-7F1D-0DCC-A26C1DA2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32E16-392E-0C7A-FF43-EECD0BB3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9A87-4757-42D4-BDA9-8BCE584E4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293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0B15-F0B9-4BE7-F537-42125750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69E1B-F539-C8D3-B4FE-A18841766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B2D49-C1BC-6B74-E6CA-127342F27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D47DC-639E-9ADD-C7E5-FFFE09078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11593-38E8-B3C9-CF64-0754A0591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589B76-A585-7249-B84A-74529619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9E38-F19B-4B90-94F1-DCBDAC3660C5}" type="datetime1">
              <a:rPr lang="fi-FI" smtClean="0"/>
              <a:t>18.12.2024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BCC494-B208-DD90-E146-AB2FBA90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CDA1E9-1A9E-4531-A547-632C2673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9A87-4757-42D4-BDA9-8BCE584E4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3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578A-1D88-D14C-7BDE-EE0175A0F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46A5A-E8F4-3675-5536-4DAA85649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A3C6-D560-42F1-988C-56678E9B2DAC}" type="datetime1">
              <a:rPr lang="fi-FI" smtClean="0"/>
              <a:t>18.12.2024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AB236-41DE-C741-0BDA-96FA2C11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E71DF-A714-C682-047F-AD1FE36B9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9A87-4757-42D4-BDA9-8BCE584E4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87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3452F-1F46-E9B4-8FCF-BF730104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5A72-E095-4B60-BAE5-812FFBEF303D}" type="datetime1">
              <a:rPr lang="fi-FI" smtClean="0"/>
              <a:t>18.12.2024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87163-BB2D-CE8D-B3D8-650B7860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02B82-ED15-9D44-442A-36D43123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9A87-4757-42D4-BDA9-8BCE584E4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10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ACB60-4189-1C18-E82A-0A6A6493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1F3EF-8B9B-7D56-D9E6-C982BB8BC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B0612-5C91-CB3B-5423-9B82809F5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80420-6366-EA4F-D623-39923023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E106-4456-4081-B866-F3FF990E44C1}" type="datetime1">
              <a:rPr lang="fi-FI" smtClean="0"/>
              <a:t>18.12.2024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A78E4-8906-2506-4F74-E989122C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6D23F-190F-3FEB-199B-37C8327F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9A87-4757-42D4-BDA9-8BCE584E4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217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5BD6-C3A2-7DAC-CF80-BF31AD127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8548F7-7CCE-6E11-0752-2B06337FF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EBD3F-8061-D446-59CB-6EC77603D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44A92-C991-BA78-BB92-D0064144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A0DA-46B0-4DEB-870C-09A18B8EF490}" type="datetime1">
              <a:rPr lang="fi-FI" smtClean="0"/>
              <a:t>18.12.2024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02F53-FD54-AF54-3738-D1C79A08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520E4-DC9D-6DCC-1AB5-C7A59D68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9A87-4757-42D4-BDA9-8BCE584E4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77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A9816-B1A2-8ACF-9B5B-A5A4D5EE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A5EFC-8F16-EEE6-056C-8AE6B6E8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3D9D9-F94C-15F4-A76B-8AACA5A32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8EBB1A-9E95-4ECB-9F5D-0375118359E8}" type="datetime1">
              <a:rPr lang="fi-FI" smtClean="0"/>
              <a:t>18.12.2024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947CF-545E-4C12-1702-41CF87BBA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i-FI"/>
              <a:t>Outi Rantatulkkila &amp; Jenni Jukkala-Kylliäinen LAB-ammattikorkeakoulu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9E9F1-3D0B-440D-C02A-E1322D017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199A87-4757-42D4-BDA9-8BCE584E47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7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6/annurev-orgpsych-031413-09130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free-wrists ja interlinked voit piirtää ympyrän">
            <a:extLst>
              <a:ext uri="{FF2B5EF4-FFF2-40B4-BE49-F238E27FC236}">
                <a16:creationId xmlns:a16="http://schemas.microsoft.com/office/drawing/2014/main" id="{37A9170F-FD87-C68F-333E-5AECD90C9E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" r="23111" b="9091"/>
          <a:stretch/>
        </p:blipFill>
        <p:spPr>
          <a:xfrm>
            <a:off x="3501402" y="10"/>
            <a:ext cx="8690598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36205-BD68-29D9-B856-F93AC2862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991734"/>
            <a:ext cx="3990703" cy="2104677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 err="1"/>
              <a:t>Monialaisen</a:t>
            </a:r>
            <a:r>
              <a:rPr lang="en-US" sz="4800" dirty="0"/>
              <a:t> </a:t>
            </a:r>
            <a:r>
              <a:rPr lang="en-US" sz="4800" dirty="0" err="1"/>
              <a:t>yhteistyön</a:t>
            </a:r>
            <a:r>
              <a:rPr lang="en-US" sz="4800" dirty="0"/>
              <a:t> </a:t>
            </a:r>
            <a:r>
              <a:rPr lang="en-US" sz="4800" dirty="0" err="1"/>
              <a:t>ulottuvuudet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25775-97D1-4991-8B65-BC34B8B07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437" y="3218293"/>
            <a:ext cx="4023359" cy="120814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l"/>
            <a:r>
              <a:rPr lang="en-US" dirty="0"/>
              <a:t>Outi Rantatulkkila </a:t>
            </a:r>
          </a:p>
          <a:p>
            <a:pPr algn="l"/>
            <a:r>
              <a:rPr lang="en-US" dirty="0"/>
              <a:t>Jenni Jukkala-Kylliäinen</a:t>
            </a:r>
          </a:p>
          <a:p>
            <a:pPr algn="l"/>
            <a:endParaRPr lang="en-US" sz="1800" dirty="0" err="1"/>
          </a:p>
          <a:p>
            <a:pPr algn="l"/>
            <a:r>
              <a:rPr lang="en-US" sz="1800" dirty="0"/>
              <a:t>LAB-</a:t>
            </a:r>
            <a:r>
              <a:rPr lang="en-US" sz="1800" dirty="0" err="1"/>
              <a:t>ammattikorkeakoulu</a:t>
            </a:r>
            <a:r>
              <a:rPr lang="en-US" sz="1800" dirty="0"/>
              <a:t> 2024</a:t>
            </a:r>
            <a:endParaRPr lang="fi-FI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43374A81-125D-8F88-388C-990D4111C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93" y="5925277"/>
            <a:ext cx="1779995" cy="571779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98D7261-6208-9842-6BE8-ADABB71EB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539" y="5935454"/>
            <a:ext cx="2001356" cy="5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ree Images : landscape, sea, coast, nature, waterfall, mountain, boat ...">
            <a:extLst>
              <a:ext uri="{FF2B5EF4-FFF2-40B4-BE49-F238E27FC236}">
                <a16:creationId xmlns:a16="http://schemas.microsoft.com/office/drawing/2014/main" id="{74206950-69A0-F9D6-B59A-4D490B46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651" b="1515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BBF02-0F81-9EDA-99C6-3CB8D81C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Kunnioitus</a:t>
            </a:r>
            <a:endParaRPr lang="fi-FI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13A5D-1F16-FB0B-D88E-0A71B3EB1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 err="1"/>
              <a:t>Kunniottavan</a:t>
            </a:r>
            <a:r>
              <a:rPr lang="en-US" sz="1900" dirty="0"/>
              <a:t> </a:t>
            </a:r>
            <a:r>
              <a:rPr lang="en-US" sz="1900" dirty="0" err="1"/>
              <a:t>asenteen</a:t>
            </a:r>
            <a:r>
              <a:rPr lang="en-US" sz="1900" dirty="0"/>
              <a:t> </a:t>
            </a:r>
            <a:r>
              <a:rPr lang="en-US" sz="1900" dirty="0" err="1"/>
              <a:t>ansiosta</a:t>
            </a:r>
            <a:r>
              <a:rPr lang="en-US" sz="1900" dirty="0"/>
              <a:t> </a:t>
            </a:r>
            <a:r>
              <a:rPr lang="en-US" sz="1900" dirty="0" err="1"/>
              <a:t>keskustelukumppani</a:t>
            </a:r>
            <a:r>
              <a:rPr lang="en-US" sz="1900" dirty="0"/>
              <a:t> </a:t>
            </a:r>
            <a:r>
              <a:rPr lang="en-US" sz="1900" dirty="0" err="1"/>
              <a:t>rohkaistuu</a:t>
            </a:r>
            <a:r>
              <a:rPr lang="en-US" sz="1900" dirty="0"/>
              <a:t> </a:t>
            </a:r>
            <a:r>
              <a:rPr lang="en-US" sz="1900" dirty="0" err="1"/>
              <a:t>kertomaan</a:t>
            </a:r>
            <a:r>
              <a:rPr lang="en-US" sz="1900" dirty="0"/>
              <a:t> </a:t>
            </a:r>
            <a:r>
              <a:rPr lang="en-US" sz="1900" dirty="0" err="1"/>
              <a:t>hänelle</a:t>
            </a:r>
            <a:r>
              <a:rPr lang="en-US" sz="1900" dirty="0"/>
              <a:t> </a:t>
            </a:r>
            <a:r>
              <a:rPr lang="en-US" sz="1900" dirty="0" err="1"/>
              <a:t>tärkeät</a:t>
            </a:r>
            <a:r>
              <a:rPr lang="en-US" sz="1900" dirty="0"/>
              <a:t> </a:t>
            </a:r>
            <a:r>
              <a:rPr lang="en-US" sz="1900" dirty="0" err="1"/>
              <a:t>arvot</a:t>
            </a:r>
            <a:r>
              <a:rPr lang="en-US" sz="1900" dirty="0"/>
              <a:t> ja </a:t>
            </a:r>
            <a:r>
              <a:rPr lang="en-US" sz="1900" dirty="0" err="1"/>
              <a:t>periaatteet</a:t>
            </a:r>
            <a:endParaRPr lang="en-US" sz="1900" dirty="0"/>
          </a:p>
          <a:p>
            <a:r>
              <a:rPr lang="en-US" sz="1900" dirty="0" err="1"/>
              <a:t>Kunnioitus</a:t>
            </a:r>
            <a:r>
              <a:rPr lang="en-US" sz="1900" dirty="0"/>
              <a:t> </a:t>
            </a:r>
            <a:r>
              <a:rPr lang="en-US" sz="1900" dirty="0" err="1"/>
              <a:t>ilmenee</a:t>
            </a:r>
            <a:r>
              <a:rPr lang="en-US" sz="1900" dirty="0"/>
              <a:t> </a:t>
            </a:r>
            <a:r>
              <a:rPr lang="en-US" sz="1900" dirty="0" err="1"/>
              <a:t>jokaisen</a:t>
            </a:r>
            <a:r>
              <a:rPr lang="en-US" sz="1900" dirty="0"/>
              <a:t> </a:t>
            </a:r>
            <a:r>
              <a:rPr lang="en-US" sz="1900" dirty="0" err="1"/>
              <a:t>toiminnassa</a:t>
            </a:r>
            <a:r>
              <a:rPr lang="en-US" sz="1900" dirty="0"/>
              <a:t> </a:t>
            </a:r>
            <a:r>
              <a:rPr lang="en-US" sz="1900" dirty="0" err="1"/>
              <a:t>yksilöllisesti</a:t>
            </a:r>
            <a:r>
              <a:rPr lang="en-US" sz="1900" dirty="0"/>
              <a:t> 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b="1" dirty="0" err="1"/>
              <a:t>Pohdittavaksi</a:t>
            </a:r>
            <a:r>
              <a:rPr lang="en-US" sz="1900" b="1" dirty="0"/>
              <a:t>:</a:t>
            </a:r>
          </a:p>
          <a:p>
            <a:r>
              <a:rPr lang="en-US" sz="1900" dirty="0" err="1"/>
              <a:t>Millaisin</a:t>
            </a:r>
            <a:r>
              <a:rPr lang="en-US" sz="1900" dirty="0"/>
              <a:t> </a:t>
            </a:r>
            <a:r>
              <a:rPr lang="en-US" sz="1900" dirty="0" err="1"/>
              <a:t>tavoin</a:t>
            </a:r>
            <a:r>
              <a:rPr lang="en-US" sz="1900" dirty="0"/>
              <a:t>, </a:t>
            </a:r>
            <a:r>
              <a:rPr lang="en-US" sz="1900" dirty="0" err="1"/>
              <a:t>elein</a:t>
            </a:r>
            <a:r>
              <a:rPr lang="en-US" sz="1900" dirty="0"/>
              <a:t>, </a:t>
            </a:r>
            <a:r>
              <a:rPr lang="en-US" sz="1900" dirty="0" err="1"/>
              <a:t>äänenpainoin</a:t>
            </a:r>
            <a:r>
              <a:rPr lang="en-US" sz="1900" dirty="0"/>
              <a:t> ja </a:t>
            </a:r>
            <a:r>
              <a:rPr lang="en-US" sz="1900" dirty="0" err="1"/>
              <a:t>ilmein</a:t>
            </a:r>
            <a:r>
              <a:rPr lang="en-US" sz="1900" dirty="0"/>
              <a:t> </a:t>
            </a:r>
            <a:r>
              <a:rPr lang="en-US" sz="1900" dirty="0" err="1"/>
              <a:t>kohtaamistilanteissa</a:t>
            </a:r>
            <a:r>
              <a:rPr lang="en-US" sz="1900" dirty="0"/>
              <a:t> </a:t>
            </a:r>
            <a:r>
              <a:rPr lang="en-US" sz="1900" dirty="0" err="1"/>
              <a:t>voi</a:t>
            </a:r>
            <a:r>
              <a:rPr lang="en-US" sz="1900" dirty="0"/>
              <a:t> </a:t>
            </a:r>
            <a:r>
              <a:rPr lang="en-US" sz="1900" dirty="0" err="1"/>
              <a:t>välittää</a:t>
            </a:r>
            <a:r>
              <a:rPr lang="en-US" sz="1900" dirty="0"/>
              <a:t> </a:t>
            </a:r>
            <a:r>
              <a:rPr lang="en-US" sz="1900" dirty="0" err="1"/>
              <a:t>kunnioitusta</a:t>
            </a:r>
            <a:r>
              <a:rPr lang="en-US" sz="1900" dirty="0"/>
              <a:t>?</a:t>
            </a:r>
          </a:p>
          <a:p>
            <a:endParaRPr lang="fi-FI" sz="19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83B1E5-8B21-85CB-6317-DDC1B884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2F9C-52B3-4DD3-8E20-322D1C74E813}" type="datetime1">
              <a:rPr lang="fi-FI" smtClean="0"/>
              <a:t>18.12.2024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AA3B39-87B1-7538-4772-2A11CD2C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65986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ree Images : landscape, sea, coast, nature, waterfall, mountain, boat ...">
            <a:extLst>
              <a:ext uri="{FF2B5EF4-FFF2-40B4-BE49-F238E27FC236}">
                <a16:creationId xmlns:a16="http://schemas.microsoft.com/office/drawing/2014/main" id="{74206950-69A0-F9D6-B59A-4D490B46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651" b="1515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BBF02-0F81-9EDA-99C6-3CB8D81C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 err="1"/>
              <a:t>Kuuntelu</a:t>
            </a:r>
            <a:endParaRPr lang="fi-FI" sz="4000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13A5D-1F16-FB0B-D88E-0A71B3EB1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900" dirty="0"/>
          </a:p>
          <a:p>
            <a:endParaRPr lang="fi-FI" sz="1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A865F-A6A5-F959-657A-462D241AF9C3}"/>
              </a:ext>
            </a:extLst>
          </p:cNvPr>
          <p:cNvSpPr txBox="1"/>
          <p:nvPr/>
        </p:nvSpPr>
        <p:spPr>
          <a:xfrm>
            <a:off x="620486" y="2264228"/>
            <a:ext cx="5105400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200" dirty="0" err="1">
                <a:cs typeface="Arial"/>
              </a:rPr>
              <a:t>Todellisen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kuuntelun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oppiminen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vaatii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aikaa</a:t>
            </a:r>
            <a:r>
              <a:rPr lang="en-US" sz="2200" dirty="0">
                <a:cs typeface="Arial"/>
              </a:rPr>
              <a:t> ja </a:t>
            </a:r>
            <a:r>
              <a:rPr lang="en-US" sz="2200" dirty="0" err="1">
                <a:cs typeface="Arial"/>
              </a:rPr>
              <a:t>oman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toiminnan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kriittistä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tarkastelua</a:t>
            </a:r>
            <a:r>
              <a:rPr lang="en-US" sz="2200" dirty="0"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US" sz="2200" dirty="0" err="1">
                <a:cs typeface="Arial"/>
              </a:rPr>
              <a:t>Tarkentavat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kysymykset</a:t>
            </a:r>
            <a:r>
              <a:rPr lang="en-US" sz="2200" dirty="0">
                <a:cs typeface="Arial"/>
              </a:rPr>
              <a:t>, </a:t>
            </a:r>
            <a:r>
              <a:rPr lang="en-US" sz="2200" dirty="0" err="1">
                <a:cs typeface="Arial"/>
              </a:rPr>
              <a:t>katsekontakti</a:t>
            </a:r>
            <a:r>
              <a:rPr lang="en-US" sz="2200" dirty="0">
                <a:cs typeface="Arial"/>
              </a:rPr>
              <a:t>, </a:t>
            </a:r>
            <a:r>
              <a:rPr lang="en-US" sz="2200" dirty="0" err="1">
                <a:cs typeface="Arial"/>
              </a:rPr>
              <a:t>ilmeet</a:t>
            </a:r>
            <a:r>
              <a:rPr lang="en-US" sz="2200" dirty="0">
                <a:cs typeface="Arial"/>
              </a:rPr>
              <a:t> ja </a:t>
            </a:r>
            <a:r>
              <a:rPr lang="en-US" sz="2200" dirty="0" err="1">
                <a:cs typeface="Arial"/>
              </a:rPr>
              <a:t>eleet</a:t>
            </a:r>
            <a:r>
              <a:rPr lang="en-US" sz="2200" dirty="0">
                <a:cs typeface="Arial"/>
              </a:rPr>
              <a:t>, </a:t>
            </a:r>
            <a:r>
              <a:rPr lang="en-US" sz="2200" dirty="0" err="1">
                <a:cs typeface="Arial"/>
              </a:rPr>
              <a:t>kertovat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aidosta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kuuntelusta</a:t>
            </a:r>
            <a:r>
              <a:rPr lang="en-US" sz="2200" dirty="0">
                <a:cs typeface="Arial"/>
              </a:rPr>
              <a:t>​</a:t>
            </a:r>
          </a:p>
          <a:p>
            <a:endParaRPr lang="en-US" sz="2200" dirty="0">
              <a:cs typeface="Arial"/>
            </a:endParaRPr>
          </a:p>
          <a:p>
            <a:r>
              <a:rPr lang="en-US" sz="2200" b="1" err="1">
                <a:cs typeface="Arial"/>
              </a:rPr>
              <a:t>Pohdittavaksi</a:t>
            </a:r>
            <a:r>
              <a:rPr lang="en-US" sz="2200" b="1" dirty="0">
                <a:cs typeface="Arial"/>
              </a:rPr>
              <a:t>:</a:t>
            </a:r>
            <a:r>
              <a:rPr lang="en-US" sz="2200" dirty="0"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US" sz="2200" dirty="0" err="1">
                <a:cs typeface="Arial"/>
              </a:rPr>
              <a:t>Mikä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tekee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sinusta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hyvän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kuuntelijan</a:t>
            </a:r>
            <a:r>
              <a:rPr lang="en-US" sz="2200" dirty="0"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US" sz="2200" dirty="0" err="1">
                <a:cs typeface="Arial"/>
              </a:rPr>
              <a:t>Mitä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sinun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mielestäsi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olisi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hyvä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kuuntelijana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oppia</a:t>
            </a:r>
            <a:endParaRPr lang="en-US" sz="2200" dirty="0">
              <a:cs typeface="Arial"/>
            </a:endParaRPr>
          </a:p>
          <a:p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D28B05-8F7B-09AC-B0F9-AAB60058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CBEE-3CC1-4F72-8E39-35560C73AC1D}" type="datetime1">
              <a:rPr lang="fi-FI" smtClean="0"/>
              <a:t>18.12.2024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A271C5-1453-07E3-F814-FCBF3C6D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378369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ree Images : landscape, sea, coast, nature, waterfall, mountain, boat ...">
            <a:extLst>
              <a:ext uri="{FF2B5EF4-FFF2-40B4-BE49-F238E27FC236}">
                <a16:creationId xmlns:a16="http://schemas.microsoft.com/office/drawing/2014/main" id="{74206950-69A0-F9D6-B59A-4D490B46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651" b="1515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BBF02-0F81-9EDA-99C6-3CB8D81C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 err="1"/>
              <a:t>Keskittyminen</a:t>
            </a:r>
            <a:endParaRPr lang="fi-FI" sz="4000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13A5D-1F16-FB0B-D88E-0A71B3EB1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900" dirty="0"/>
          </a:p>
          <a:p>
            <a:endParaRPr lang="fi-FI" sz="1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A865F-A6A5-F959-657A-462D241AF9C3}"/>
              </a:ext>
            </a:extLst>
          </p:cNvPr>
          <p:cNvSpPr txBox="1"/>
          <p:nvPr/>
        </p:nvSpPr>
        <p:spPr>
          <a:xfrm>
            <a:off x="620486" y="2264228"/>
            <a:ext cx="5105400" cy="41057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 err="1">
                <a:cs typeface="Arial"/>
              </a:rPr>
              <a:t>Tämä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tarkoittaa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keskustelutilanteen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rauhoittamista</a:t>
            </a:r>
            <a:r>
              <a:rPr lang="en-US" sz="2200" dirty="0">
                <a:cs typeface="Arial"/>
              </a:rPr>
              <a:t>: </a:t>
            </a:r>
            <a:r>
              <a:rPr lang="en-US" sz="2200" dirty="0" err="1">
                <a:cs typeface="Arial"/>
              </a:rPr>
              <a:t>puhelimen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hiljentäminen</a:t>
            </a:r>
            <a:r>
              <a:rPr lang="en-US" sz="2200" dirty="0">
                <a:cs typeface="Arial"/>
              </a:rPr>
              <a:t>, </a:t>
            </a:r>
            <a:r>
              <a:rPr lang="en-US" sz="2200" dirty="0" err="1">
                <a:cs typeface="Arial"/>
              </a:rPr>
              <a:t>rauhallinen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tila</a:t>
            </a:r>
            <a:r>
              <a:rPr lang="en-US" sz="2200" dirty="0">
                <a:cs typeface="Arial"/>
              </a:rPr>
              <a:t>, </a:t>
            </a:r>
            <a:r>
              <a:rPr lang="en-US" sz="2200" dirty="0" err="1">
                <a:cs typeface="Arial"/>
              </a:rPr>
              <a:t>aikataulujen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noudattaminen</a:t>
            </a:r>
            <a:r>
              <a:rPr lang="en-US" sz="2200" dirty="0">
                <a:cs typeface="Arial"/>
              </a:rPr>
              <a:t>, </a:t>
            </a:r>
            <a:r>
              <a:rPr lang="en-US" sz="2200" dirty="0" err="1">
                <a:cs typeface="Arial"/>
              </a:rPr>
              <a:t>sekä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sopiva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istumajärjestys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vahvistavat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keskittymistä</a:t>
            </a:r>
            <a:endParaRPr lang="en-US" sz="2200" dirty="0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200" dirty="0"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 dirty="0" err="1">
                <a:cs typeface="Arial"/>
              </a:rPr>
              <a:t>Pohdittavaksi</a:t>
            </a:r>
            <a:r>
              <a:rPr lang="en-US" sz="2200" b="1" dirty="0">
                <a:cs typeface="Arial"/>
              </a:rPr>
              <a:t>:</a:t>
            </a:r>
            <a:endParaRPr lang="en-US" sz="2200" dirty="0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 err="1">
                <a:cs typeface="Arial"/>
              </a:rPr>
              <a:t>millaisilla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keinoilla</a:t>
            </a:r>
            <a:r>
              <a:rPr lang="en-US" sz="2200" dirty="0">
                <a:cs typeface="Arial"/>
              </a:rPr>
              <a:t> ja </a:t>
            </a:r>
            <a:r>
              <a:rPr lang="en-US" sz="2200" dirty="0" err="1">
                <a:cs typeface="Arial"/>
              </a:rPr>
              <a:t>järjestelyillä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arjen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eri</a:t>
            </a:r>
            <a:r>
              <a:rPr lang="en-US" sz="2200" dirty="0">
                <a:cs typeface="Arial"/>
              </a:rPr>
              <a:t> </a:t>
            </a:r>
            <a:r>
              <a:rPr lang="en-US" sz="2200" dirty="0" err="1">
                <a:cs typeface="Arial"/>
              </a:rPr>
              <a:t>kohtaamisissa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tämä</a:t>
            </a:r>
            <a:r>
              <a:rPr lang="en-US" sz="2200" dirty="0">
                <a:cs typeface="Arial"/>
              </a:rPr>
              <a:t> on </a:t>
            </a:r>
            <a:r>
              <a:rPr lang="en-US" sz="2200" dirty="0" err="1">
                <a:cs typeface="Arial"/>
              </a:rPr>
              <a:t>mahdollista</a:t>
            </a:r>
            <a:r>
              <a:rPr lang="en-US" sz="2200" dirty="0">
                <a:cs typeface="Arial"/>
              </a:rPr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4BD6C6-B470-A43F-2592-3A08F8FE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23F3-0C9F-4BB0-9915-41ADEBEA062B}" type="datetime1">
              <a:rPr lang="fi-FI" smtClean="0"/>
              <a:t>18.12.2024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E741C6E-6839-9693-359D-29776B45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274271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ree Images : landscape, sea, coast, nature, waterfall, mountain, boat ...">
            <a:extLst>
              <a:ext uri="{FF2B5EF4-FFF2-40B4-BE49-F238E27FC236}">
                <a16:creationId xmlns:a16="http://schemas.microsoft.com/office/drawing/2014/main" id="{74206950-69A0-F9D6-B59A-4D490B46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651" b="1515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BBF02-0F81-9EDA-99C6-3CB8D81C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 err="1"/>
              <a:t>Keveys</a:t>
            </a:r>
            <a:endParaRPr lang="fi-FI" sz="4000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13A5D-1F16-FB0B-D88E-0A71B3EB1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900" dirty="0"/>
          </a:p>
          <a:p>
            <a:endParaRPr lang="fi-FI" sz="1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A865F-A6A5-F959-657A-462D241AF9C3}"/>
              </a:ext>
            </a:extLst>
          </p:cNvPr>
          <p:cNvSpPr txBox="1"/>
          <p:nvPr/>
        </p:nvSpPr>
        <p:spPr>
          <a:xfrm>
            <a:off x="620486" y="2264228"/>
            <a:ext cx="5105400" cy="3319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 err="1">
                <a:cs typeface="Arial"/>
              </a:rPr>
              <a:t>Sanavalintojen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vivahteikkuus</a:t>
            </a:r>
            <a:r>
              <a:rPr lang="en-US" sz="2200" dirty="0">
                <a:cs typeface="Arial"/>
              </a:rPr>
              <a:t> ja </a:t>
            </a:r>
            <a:r>
              <a:rPr lang="en-US" sz="2200" dirty="0" err="1">
                <a:cs typeface="Arial"/>
              </a:rPr>
              <a:t>rentous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 err="1">
                <a:cs typeface="Arial"/>
              </a:rPr>
              <a:t>Toisen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ilmaisujen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sopiva</a:t>
            </a:r>
            <a:r>
              <a:rPr lang="en-US" sz="2200" dirty="0">
                <a:cs typeface="Arial"/>
              </a:rPr>
              <a:t> ja </a:t>
            </a:r>
            <a:r>
              <a:rPr lang="en-US" sz="2200" dirty="0" err="1">
                <a:cs typeface="Arial"/>
              </a:rPr>
              <a:t>luonteva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peesaaminen</a:t>
            </a:r>
            <a:endParaRPr lang="en-US" sz="2200" dirty="0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200" dirty="0"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 err="1">
                <a:cs typeface="Arial"/>
              </a:rPr>
              <a:t>Pohdittavaksi</a:t>
            </a:r>
            <a:r>
              <a:rPr lang="en-US" sz="2200" b="1" dirty="0">
                <a:cs typeface="Arial"/>
              </a:rPr>
              <a:t>:</a:t>
            </a:r>
            <a:endParaRPr lang="en-US" sz="2200" dirty="0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 err="1">
                <a:cs typeface="Arial"/>
              </a:rPr>
              <a:t>Millaisin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keinoin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voit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lisätä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keveyttä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vuorovaikutustilanteissa</a:t>
            </a:r>
            <a:r>
              <a:rPr lang="en-US" sz="2200" dirty="0">
                <a:cs typeface="Arial"/>
              </a:rPr>
              <a:t>?</a:t>
            </a:r>
            <a:endParaRPr lang="en-US" dirty="0"/>
          </a:p>
          <a:p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67F1FC-9DDC-1878-F047-3CC304D1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3376-65C1-4917-8800-C3DA7E506643}" type="datetime1">
              <a:rPr lang="fi-FI" smtClean="0"/>
              <a:t>18.12.2024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BC7C08F-D350-2A08-7FDA-D411CE4E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388624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ree Images : landscape, sea, coast, nature, waterfall, mountain, boat ...">
            <a:extLst>
              <a:ext uri="{FF2B5EF4-FFF2-40B4-BE49-F238E27FC236}">
                <a16:creationId xmlns:a16="http://schemas.microsoft.com/office/drawing/2014/main" id="{74206950-69A0-F9D6-B59A-4D490B46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651" b="1515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BBF02-0F81-9EDA-99C6-3CB8D81C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 err="1"/>
              <a:t>Kärsivällisyys</a:t>
            </a:r>
            <a:endParaRPr lang="fi-FI" sz="4000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13A5D-1F16-FB0B-D88E-0A71B3EB1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900" dirty="0"/>
          </a:p>
          <a:p>
            <a:endParaRPr lang="fi-FI" sz="1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A865F-A6A5-F959-657A-462D241AF9C3}"/>
              </a:ext>
            </a:extLst>
          </p:cNvPr>
          <p:cNvSpPr txBox="1"/>
          <p:nvPr/>
        </p:nvSpPr>
        <p:spPr>
          <a:xfrm>
            <a:off x="620486" y="2264228"/>
            <a:ext cx="5105400" cy="40575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 err="1">
                <a:cs typeface="Arial"/>
              </a:rPr>
              <a:t>Liittyy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yksittäisen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keskustelun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tasoon</a:t>
            </a:r>
            <a:r>
              <a:rPr lang="en-US" sz="2200" dirty="0">
                <a:cs typeface="Arial"/>
              </a:rPr>
              <a:t> ja </a:t>
            </a:r>
            <a:r>
              <a:rPr lang="en-US" sz="2200" dirty="0" err="1">
                <a:cs typeface="Arial"/>
              </a:rPr>
              <a:t>vuorovaikutuksen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tasoon</a:t>
            </a:r>
            <a:endParaRPr lang="en-US" sz="2200" dirty="0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 err="1">
                <a:cs typeface="Arial"/>
              </a:rPr>
              <a:t>Yhteisten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ideoiden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hakeminen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eri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tavoin</a:t>
            </a:r>
            <a:endParaRPr lang="en-US" sz="2200" dirty="0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 err="1">
                <a:cs typeface="Arial"/>
              </a:rPr>
              <a:t>Samalla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myös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hyväksyminen</a:t>
            </a:r>
            <a:r>
              <a:rPr lang="en-US" sz="2200" dirty="0">
                <a:cs typeface="Arial"/>
              </a:rPr>
              <a:t>, </a:t>
            </a:r>
            <a:r>
              <a:rPr lang="en-US" sz="2200" dirty="0" err="1">
                <a:cs typeface="Arial"/>
              </a:rPr>
              <a:t>että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muutoksia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tapahtuu</a:t>
            </a:r>
            <a:r>
              <a:rPr lang="en-US" sz="2200" dirty="0">
                <a:cs typeface="Arial"/>
              </a:rPr>
              <a:t>, </a:t>
            </a:r>
            <a:r>
              <a:rPr lang="en-US" sz="2200" dirty="0" err="1">
                <a:cs typeface="Arial"/>
              </a:rPr>
              <a:t>vaikka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aluksi</a:t>
            </a:r>
            <a:r>
              <a:rPr lang="en-US" sz="2200" dirty="0">
                <a:cs typeface="Arial"/>
              </a:rPr>
              <a:t> ne </a:t>
            </a:r>
            <a:r>
              <a:rPr lang="en-US" sz="2200" dirty="0" err="1">
                <a:cs typeface="Arial"/>
              </a:rPr>
              <a:t>voivat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tapahtua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hitaasti</a:t>
            </a:r>
            <a:endParaRPr lang="en-US" sz="2200" dirty="0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200" dirty="0"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 dirty="0" err="1">
                <a:cs typeface="Arial"/>
              </a:rPr>
              <a:t>Pohdittavaksi</a:t>
            </a:r>
            <a:r>
              <a:rPr lang="en-US" sz="2200" b="1" dirty="0">
                <a:cs typeface="Arial"/>
              </a:rPr>
              <a:t>:</a:t>
            </a:r>
            <a:endParaRPr lang="en-US" sz="2200" dirty="0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 err="1">
                <a:cs typeface="Arial"/>
              </a:rPr>
              <a:t>onko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tämä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helppoa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vai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vaikeaa</a:t>
            </a:r>
            <a:r>
              <a:rPr lang="en-US" sz="2200" dirty="0">
                <a:cs typeface="Arial"/>
              </a:rPr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230A61-6F48-AEB8-BC5F-66F85F35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9500-1C1F-4D5D-95DF-9244AFC148FC}" type="datetime1">
              <a:rPr lang="fi-FI" smtClean="0"/>
              <a:t>18.12.2024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E0D50A-1213-6C5E-24C7-6B7CFA720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100142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CBBE9-DDB1-FB42-0B9A-B4D0CE33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7263EA5-E124-4764-99DB-5F6A1E4F10F2}" type="datetime1">
              <a:rPr lang="fi-FI" smtClean="0">
                <a:solidFill>
                  <a:schemeClr val="tx1">
                    <a:tint val="75000"/>
                  </a:schemeClr>
                </a:solidFill>
              </a:rPr>
              <a:t>18.12.2024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9528F-15F3-0FA3-E334-177BCFF2D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Outi Rantatulkkila &amp; Jenni Jukkala-Kylliäinen LAB-ammattikorkeakoulu</a:t>
            </a:r>
            <a:endParaRPr lang="en-US" sz="1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06D25-BFEE-BBE4-0263-C54A5CFA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3 </a:t>
            </a:r>
            <a:r>
              <a:rPr lang="en-US" err="1"/>
              <a:t>positiota</a:t>
            </a:r>
            <a:r>
              <a:rPr lang="en-US" dirty="0"/>
              <a:t> </a:t>
            </a:r>
            <a:r>
              <a:rPr lang="en-US" err="1"/>
              <a:t>vuorovaikutustilanteissa</a:t>
            </a:r>
            <a:r>
              <a:rPr lang="en-US" dirty="0"/>
              <a:t> </a:t>
            </a:r>
            <a:r>
              <a:rPr lang="en-US" sz="2400" dirty="0"/>
              <a:t>(</a:t>
            </a:r>
            <a:r>
              <a:rPr lang="en-US" sz="2400" err="1"/>
              <a:t>Hirvihuhta</a:t>
            </a:r>
            <a:r>
              <a:rPr lang="en-US" sz="2400" dirty="0"/>
              <a:t> &amp; </a:t>
            </a:r>
            <a:r>
              <a:rPr lang="en-US" sz="2400" err="1"/>
              <a:t>Litovaara</a:t>
            </a:r>
            <a:r>
              <a:rPr lang="en-US" sz="2400" dirty="0"/>
              <a:t> 2004)</a:t>
            </a:r>
            <a:endParaRPr lang="fi-FI" sz="240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52B79F15-9C59-B86D-7522-43D756029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235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537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67"/>
    </mc:Choice>
    <mc:Fallback xmlns="">
      <p:transition spd="slow" advTm="6306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09FC8-4A95-3636-40FE-7C363FE6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en-US" sz="2700" err="1"/>
              <a:t>Dialogissa</a:t>
            </a:r>
            <a:r>
              <a:rPr lang="en-US" sz="2700" dirty="0"/>
              <a:t> </a:t>
            </a:r>
            <a:r>
              <a:rPr lang="en-US" sz="2700" err="1"/>
              <a:t>olennaista</a:t>
            </a:r>
            <a:r>
              <a:rPr lang="en-US" sz="2700" dirty="0"/>
              <a:t> on </a:t>
            </a:r>
            <a:r>
              <a:rPr lang="en-US" sz="2700" err="1"/>
              <a:t>ennakko-oletuksista</a:t>
            </a:r>
            <a:r>
              <a:rPr lang="en-US" sz="2700" dirty="0"/>
              <a:t> </a:t>
            </a:r>
            <a:r>
              <a:rPr lang="en-US" sz="2700" err="1"/>
              <a:t>luopuminen</a:t>
            </a:r>
            <a:r>
              <a:rPr lang="en-US" sz="2700" dirty="0"/>
              <a:t> </a:t>
            </a:r>
            <a:r>
              <a:rPr lang="en-US" sz="1800" dirty="0"/>
              <a:t>(Järvinen &amp; Sainio 2020)</a:t>
            </a:r>
            <a:endParaRPr lang="fi-FI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F688F-F381-03EC-7AC1-2B2BB6115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4355265" cy="3447832"/>
          </a:xfrm>
        </p:spPr>
        <p:txBody>
          <a:bodyPr anchor="t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900" dirty="0" err="1"/>
              <a:t>Luovu</a:t>
            </a:r>
            <a:r>
              <a:rPr lang="en-US" sz="1900" dirty="0"/>
              <a:t> </a:t>
            </a:r>
            <a:r>
              <a:rPr lang="en-US" sz="1900" dirty="0" err="1"/>
              <a:t>ennakkokäsityksistäsi</a:t>
            </a:r>
            <a:r>
              <a:rPr lang="en-US" sz="1900" dirty="0"/>
              <a:t> ja </a:t>
            </a:r>
            <a:r>
              <a:rPr lang="en-US" sz="1900" dirty="0" err="1"/>
              <a:t>valtahierarkioista</a:t>
            </a:r>
            <a:endParaRPr lang="en-US" sz="1900" dirty="0"/>
          </a:p>
          <a:p>
            <a:pPr marL="514350" indent="-514350">
              <a:buFont typeface="+mj-lt"/>
              <a:buAutoNum type="arabicPeriod"/>
            </a:pPr>
            <a:r>
              <a:rPr lang="en-US" sz="1900" dirty="0" err="1"/>
              <a:t>Kuuntele</a:t>
            </a:r>
            <a:r>
              <a:rPr lang="en-US" sz="1900" dirty="0"/>
              <a:t> </a:t>
            </a:r>
            <a:r>
              <a:rPr lang="en-US" sz="1900" dirty="0" err="1"/>
              <a:t>aktiivisesti</a:t>
            </a:r>
            <a:endParaRPr lang="en-US" sz="1900" dirty="0"/>
          </a:p>
          <a:p>
            <a:pPr marL="514350" indent="-514350">
              <a:buFont typeface="+mj-lt"/>
              <a:buAutoNum type="arabicPeriod"/>
            </a:pPr>
            <a:r>
              <a:rPr lang="en-US" sz="1900" dirty="0" err="1"/>
              <a:t>Sovi</a:t>
            </a:r>
            <a:r>
              <a:rPr lang="en-US" sz="1900" dirty="0"/>
              <a:t> </a:t>
            </a:r>
            <a:r>
              <a:rPr lang="en-US" sz="1900" dirty="0" err="1"/>
              <a:t>tavoitteesta</a:t>
            </a:r>
            <a:r>
              <a:rPr lang="en-US" sz="1900" dirty="0"/>
              <a:t> </a:t>
            </a:r>
            <a:r>
              <a:rPr lang="en-US" sz="1900" dirty="0" err="1"/>
              <a:t>käytettävissä</a:t>
            </a:r>
            <a:r>
              <a:rPr lang="en-US" sz="1900" dirty="0"/>
              <a:t> </a:t>
            </a:r>
            <a:r>
              <a:rPr lang="en-US" sz="1900" dirty="0" err="1"/>
              <a:t>olevan</a:t>
            </a:r>
            <a:r>
              <a:rPr lang="en-US" sz="1900" dirty="0"/>
              <a:t> </a:t>
            </a:r>
            <a:r>
              <a:rPr lang="en-US" sz="1900" dirty="0" err="1"/>
              <a:t>ajan</a:t>
            </a:r>
            <a:r>
              <a:rPr lang="en-US" sz="1900" dirty="0"/>
              <a:t> </a:t>
            </a:r>
            <a:r>
              <a:rPr lang="en-US" sz="1900" dirty="0" err="1"/>
              <a:t>puitteissa</a:t>
            </a:r>
            <a:endParaRPr lang="en-US" sz="1900" dirty="0"/>
          </a:p>
          <a:p>
            <a:pPr marL="514350" indent="-514350">
              <a:buFont typeface="+mj-lt"/>
              <a:buAutoNum type="arabicPeriod"/>
            </a:pPr>
            <a:r>
              <a:rPr lang="en-US" sz="1900" dirty="0" err="1"/>
              <a:t>Ihmettele</a:t>
            </a:r>
            <a:r>
              <a:rPr lang="en-US" sz="1900" dirty="0"/>
              <a:t>, </a:t>
            </a:r>
            <a:r>
              <a:rPr lang="en-US" sz="1900" dirty="0" err="1"/>
              <a:t>viivyttele</a:t>
            </a:r>
            <a:r>
              <a:rPr lang="en-US" sz="1900" dirty="0"/>
              <a:t>, </a:t>
            </a:r>
            <a:r>
              <a:rPr lang="en-US" sz="1900" dirty="0" err="1"/>
              <a:t>tarkenna</a:t>
            </a:r>
            <a:r>
              <a:rPr lang="en-US" sz="1900" dirty="0"/>
              <a:t> </a:t>
            </a:r>
            <a:r>
              <a:rPr lang="en-US" sz="1900" dirty="0" err="1"/>
              <a:t>vielä</a:t>
            </a:r>
            <a:endParaRPr lang="en-US" sz="1900" dirty="0"/>
          </a:p>
          <a:p>
            <a:pPr marL="514350" indent="-514350">
              <a:buFont typeface="+mj-lt"/>
              <a:buAutoNum type="arabicPeriod"/>
            </a:pPr>
            <a:r>
              <a:rPr lang="en-US" sz="1900" dirty="0" err="1"/>
              <a:t>Älä</a:t>
            </a:r>
            <a:r>
              <a:rPr lang="en-US" sz="1900" dirty="0"/>
              <a:t> </a:t>
            </a:r>
            <a:r>
              <a:rPr lang="en-US" sz="1900" dirty="0" err="1"/>
              <a:t>kierrätä</a:t>
            </a:r>
            <a:r>
              <a:rPr lang="en-US" sz="1900" dirty="0"/>
              <a:t> </a:t>
            </a:r>
            <a:r>
              <a:rPr lang="en-US" sz="1900" dirty="0" err="1"/>
              <a:t>asioita</a:t>
            </a:r>
            <a:r>
              <a:rPr lang="en-US" sz="1900" dirty="0"/>
              <a:t> </a:t>
            </a:r>
            <a:r>
              <a:rPr lang="en-US" sz="1900" dirty="0" err="1"/>
              <a:t>henkilöille</a:t>
            </a:r>
            <a:r>
              <a:rPr lang="en-US" sz="1900" dirty="0"/>
              <a:t>, </a:t>
            </a:r>
            <a:r>
              <a:rPr lang="en-US" sz="1900" dirty="0" err="1"/>
              <a:t>jotka</a:t>
            </a:r>
            <a:r>
              <a:rPr lang="en-US" sz="1900" dirty="0"/>
              <a:t> </a:t>
            </a:r>
            <a:r>
              <a:rPr lang="en-US" sz="1900" dirty="0" err="1"/>
              <a:t>eivät</a:t>
            </a:r>
            <a:r>
              <a:rPr lang="en-US" sz="1900" dirty="0"/>
              <a:t> ole </a:t>
            </a:r>
            <a:r>
              <a:rPr lang="en-US" sz="1900" dirty="0" err="1"/>
              <a:t>paikalla</a:t>
            </a:r>
            <a:endParaRPr lang="en-US" sz="1900" dirty="0"/>
          </a:p>
          <a:p>
            <a:pPr marL="514350" indent="-514350">
              <a:buFont typeface="+mj-lt"/>
              <a:buAutoNum type="arabicPeriod"/>
            </a:pPr>
            <a:r>
              <a:rPr lang="en-US" sz="1900" dirty="0" err="1"/>
              <a:t>Vältä</a:t>
            </a:r>
            <a:r>
              <a:rPr lang="en-US" sz="1900" dirty="0"/>
              <a:t> </a:t>
            </a:r>
            <a:r>
              <a:rPr lang="en-US" sz="1900" dirty="0" err="1"/>
              <a:t>syyttelyä</a:t>
            </a:r>
            <a:r>
              <a:rPr lang="en-US" sz="1900" dirty="0"/>
              <a:t>, </a:t>
            </a:r>
            <a:r>
              <a:rPr lang="en-US" sz="1900" dirty="0" err="1"/>
              <a:t>älä</a:t>
            </a:r>
            <a:r>
              <a:rPr lang="en-US" sz="1900" dirty="0"/>
              <a:t> </a:t>
            </a:r>
            <a:r>
              <a:rPr lang="en-US" sz="1900" dirty="0" err="1"/>
              <a:t>puhu</a:t>
            </a:r>
            <a:r>
              <a:rPr lang="en-US" sz="1900" dirty="0"/>
              <a:t> </a:t>
            </a:r>
            <a:r>
              <a:rPr lang="en-US" sz="1900" dirty="0" err="1"/>
              <a:t>selän</a:t>
            </a:r>
            <a:r>
              <a:rPr lang="en-US" sz="1900" dirty="0"/>
              <a:t> </a:t>
            </a:r>
            <a:r>
              <a:rPr lang="en-US" sz="1900" dirty="0" err="1"/>
              <a:t>takana</a:t>
            </a:r>
            <a:endParaRPr lang="en-US" sz="1900" dirty="0"/>
          </a:p>
          <a:p>
            <a:pPr marL="514350" indent="-514350">
              <a:buFont typeface="+mj-lt"/>
              <a:buAutoNum type="arabicPeriod"/>
            </a:pPr>
            <a:r>
              <a:rPr lang="en-US" sz="1900" dirty="0" err="1"/>
              <a:t>Puhu</a:t>
            </a:r>
            <a:r>
              <a:rPr lang="en-US" sz="1900" dirty="0"/>
              <a:t> </a:t>
            </a:r>
            <a:r>
              <a:rPr lang="en-US" sz="1900" dirty="0" err="1"/>
              <a:t>selän</a:t>
            </a:r>
            <a:r>
              <a:rPr lang="en-US" sz="1900" dirty="0"/>
              <a:t> </a:t>
            </a:r>
            <a:r>
              <a:rPr lang="en-US" sz="1900" dirty="0" err="1"/>
              <a:t>takana</a:t>
            </a:r>
            <a:r>
              <a:rPr lang="en-US" sz="1900" dirty="0"/>
              <a:t> vain </a:t>
            </a:r>
            <a:r>
              <a:rPr lang="en-US" sz="1900" dirty="0" err="1"/>
              <a:t>hyvää</a:t>
            </a:r>
            <a:endParaRPr lang="fi-FI" sz="19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27EB8-82A9-77F5-AEDD-9DF7FE91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984522D-6BE5-46B5-9BAC-12F200453D82}" type="datetime1">
              <a:rPr lang="fi-FI" smtClean="0"/>
              <a:t>18.12.2024</a:t>
            </a:fld>
            <a:endParaRPr lang="fi-FI"/>
          </a:p>
        </p:txBody>
      </p:sp>
      <p:pic>
        <p:nvPicPr>
          <p:cNvPr id="5" name="Picture 4" descr="Tyhjät puhekuplat">
            <a:extLst>
              <a:ext uri="{FF2B5EF4-FFF2-40B4-BE49-F238E27FC236}">
                <a16:creationId xmlns:a16="http://schemas.microsoft.com/office/drawing/2014/main" id="{22A575BF-8B27-720E-9368-79C657B86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14" r="16052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FDA30-4C72-46D1-68F2-38AE0FEF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07706" y="6356350"/>
            <a:ext cx="3096030" cy="365125"/>
          </a:xfrm>
        </p:spPr>
        <p:txBody>
          <a:bodyPr>
            <a:normAutofit fontScale="92500" lnSpcReduction="20000"/>
          </a:bodyPr>
          <a:lstStyle/>
          <a:p>
            <a:pPr algn="l">
              <a:spcAft>
                <a:spcPts val="600"/>
              </a:spcAft>
            </a:pPr>
            <a:r>
              <a:rPr lang="fi-FI" sz="1100">
                <a:solidFill>
                  <a:srgbClr val="FFFFFF"/>
                </a:solidFill>
              </a:rPr>
              <a:t>Outi Rantatulkkila &amp; Jenni Jukkala-Kylliäinen LAB-ammattikorkeakoulu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2763324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436DC-1969-14AF-D0C6-B68520F4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Lähteitä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52A42-6654-5347-F8CD-939B925F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32447"/>
            <a:ext cx="9724031" cy="3969108"/>
          </a:xfrm>
        </p:spPr>
        <p:txBody>
          <a:bodyPr anchor="ctr">
            <a:normAutofit/>
          </a:bodyPr>
          <a:lstStyle/>
          <a:p>
            <a:endParaRPr lang="fi-FI" sz="1300" dirty="0"/>
          </a:p>
          <a:p>
            <a:endParaRPr lang="fi-FI" sz="1200" dirty="0">
              <a:solidFill>
                <a:srgbClr val="222222"/>
              </a:solidFill>
              <a:latin typeface="Calibri"/>
              <a:ea typeface="Calibri"/>
              <a:cs typeface="Calibri"/>
            </a:endParaRPr>
          </a:p>
          <a:p>
            <a:r>
              <a:rPr lang="fi-FI" sz="12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Ahonen, L. 2023. Tiimin voima varhaiskasvatuksessa. Santalahti. </a:t>
            </a:r>
          </a:p>
          <a:p>
            <a:r>
              <a:rPr lang="fi-FI" sz="1200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Edmondson</a:t>
            </a:r>
            <a:r>
              <a:rPr lang="fi-FI" sz="12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, A.C. &amp; Lei, Z. 2014. </a:t>
            </a:r>
            <a:r>
              <a:rPr lang="fi-FI" sz="1200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Psychological</a:t>
            </a:r>
            <a:r>
              <a:rPr lang="fi-FI" sz="12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1200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Safety</a:t>
            </a:r>
            <a:r>
              <a:rPr lang="fi-FI" sz="12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fi-FI" sz="1200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fi-FI" sz="12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1200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History</a:t>
            </a:r>
            <a:r>
              <a:rPr lang="fi-FI" sz="12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fi-FI" sz="1200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Renaissance</a:t>
            </a:r>
            <a:r>
              <a:rPr lang="fi-FI" sz="12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, and </a:t>
            </a:r>
            <a:r>
              <a:rPr lang="fi-FI" sz="1200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Future</a:t>
            </a:r>
            <a:r>
              <a:rPr lang="fi-FI" sz="12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 of an </a:t>
            </a:r>
            <a:r>
              <a:rPr lang="fi-FI" sz="1200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Interpersonal</a:t>
            </a:r>
            <a:r>
              <a:rPr lang="fi-FI" sz="12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1200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Construct</a:t>
            </a:r>
            <a:r>
              <a:rPr lang="fi-FI" sz="12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fi-FI" sz="1200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fi-FI" sz="12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1200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Annual</a:t>
            </a:r>
            <a:r>
              <a:rPr lang="fi-FI" sz="12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1200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Review</a:t>
            </a:r>
            <a:r>
              <a:rPr lang="fi-FI" sz="12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 of </a:t>
            </a:r>
            <a:r>
              <a:rPr lang="fi-FI" sz="1200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Organizational</a:t>
            </a:r>
            <a:r>
              <a:rPr lang="fi-FI" sz="12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1200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Psychology</a:t>
            </a:r>
            <a:r>
              <a:rPr lang="fi-FI" sz="12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fi-FI" sz="1200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Organizational</a:t>
            </a:r>
            <a:r>
              <a:rPr lang="fi-FI" sz="12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-FI" sz="1200" dirty="0" err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Behavior</a:t>
            </a:r>
            <a:r>
              <a:rPr lang="fi-FI" sz="1200" dirty="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. Vol. 1, 23-43. Viitattu 4.12.2024. Saatavissa </a:t>
            </a:r>
            <a:r>
              <a:rPr lang="fi-FI" sz="1200" b="1" u="sng" dirty="0">
                <a:solidFill>
                  <a:srgbClr val="052FC2"/>
                </a:solidFill>
                <a:latin typeface="Calibri"/>
                <a:ea typeface="Calibri"/>
                <a:cs typeface="Calibri"/>
                <a:hlinkClick r:id="rId3"/>
              </a:rPr>
              <a:t>https://doi.org/10.1146/annurev-orgpsych-031413-091305</a:t>
            </a:r>
            <a:endParaRPr lang="fi-FI" sz="1200" dirty="0">
              <a:latin typeface="Calibri"/>
              <a:ea typeface="Calibri"/>
              <a:cs typeface="Calibri"/>
            </a:endParaRPr>
          </a:p>
          <a:p>
            <a:r>
              <a:rPr lang="fi-FI" sz="1200" dirty="0">
                <a:latin typeface="Calibri"/>
                <a:ea typeface="Calibri"/>
                <a:cs typeface="Calibri"/>
              </a:rPr>
              <a:t>Hirvihuhta, H.  &amp; Litovaara, A. 2004. </a:t>
            </a:r>
            <a:r>
              <a:rPr lang="fi-FI" sz="1200" dirty="0" err="1">
                <a:latin typeface="Calibri"/>
                <a:ea typeface="Calibri"/>
                <a:cs typeface="Calibri"/>
              </a:rPr>
              <a:t>Ratlkaisun</a:t>
            </a:r>
            <a:r>
              <a:rPr lang="fi-FI" sz="1200" dirty="0">
                <a:latin typeface="Calibri"/>
                <a:ea typeface="Calibri"/>
                <a:cs typeface="Calibri"/>
              </a:rPr>
              <a:t> taito. PRO.</a:t>
            </a:r>
            <a:endParaRPr lang="en-US" sz="1200" dirty="0">
              <a:latin typeface="Calibri"/>
              <a:ea typeface="Calibri"/>
              <a:cs typeface="Calibri"/>
            </a:endParaRPr>
          </a:p>
          <a:p>
            <a:r>
              <a:rPr lang="fi-FI" sz="1200" dirty="0">
                <a:latin typeface="Calibri"/>
                <a:ea typeface="Calibri"/>
                <a:cs typeface="Calibri"/>
              </a:rPr>
              <a:t>Järvinen, M. &amp; Sainio; M. 2020. Kuin olisi sen lapsen ilme kirkastunut. Työkaluja opettajalle lapsen kouluhyvinvoinnin tutkimiseen kolmikantakeskustelussa. kehittämiskeskus Opinkirjo. </a:t>
            </a:r>
          </a:p>
          <a:p>
            <a:r>
              <a:rPr lang="fi-FI" sz="1200" dirty="0">
                <a:latin typeface="Calibri"/>
                <a:ea typeface="Calibri"/>
                <a:cs typeface="Calibri"/>
              </a:rPr>
              <a:t>Lipponen, Krisse.2020. </a:t>
            </a:r>
            <a:r>
              <a:rPr lang="fi-FI" sz="1200" dirty="0" err="1">
                <a:latin typeface="Calibri"/>
                <a:ea typeface="Calibri"/>
                <a:cs typeface="Calibri"/>
              </a:rPr>
              <a:t>Resilienssi</a:t>
            </a:r>
            <a:r>
              <a:rPr lang="fi-FI" sz="1200" dirty="0">
                <a:latin typeface="Calibri"/>
                <a:ea typeface="Calibri"/>
                <a:cs typeface="Calibri"/>
              </a:rPr>
              <a:t> arjessa. Duodecim. </a:t>
            </a:r>
            <a:br>
              <a:rPr lang="fi-FI" sz="1200" dirty="0">
                <a:latin typeface="Calibri"/>
              </a:rPr>
            </a:br>
            <a:endParaRPr lang="fi-FI" sz="1200" dirty="0">
              <a:latin typeface="Calibri"/>
              <a:cs typeface="Calibri"/>
            </a:endParaRPr>
          </a:p>
          <a:p>
            <a:r>
              <a:rPr lang="fi-FI" sz="1200" dirty="0">
                <a:latin typeface="Calibri"/>
                <a:ea typeface="Calibri"/>
                <a:cs typeface="Calibri"/>
              </a:rPr>
              <a:t>Oksanen, J. &amp; </a:t>
            </a:r>
            <a:r>
              <a:rPr lang="fi-FI" sz="1200" dirty="0" err="1">
                <a:latin typeface="Calibri"/>
                <a:ea typeface="Calibri"/>
                <a:cs typeface="Calibri"/>
              </a:rPr>
              <a:t>Sollasvaara</a:t>
            </a:r>
            <a:r>
              <a:rPr lang="fi-FI" sz="1200" dirty="0">
                <a:latin typeface="Calibri"/>
                <a:ea typeface="Calibri"/>
                <a:cs typeface="Calibri"/>
              </a:rPr>
              <a:t>, R. (toim.) 2017-2019. Esteille hyvästit. Autismisäätiö.</a:t>
            </a:r>
            <a:endParaRPr lang="fi-FI" dirty="0"/>
          </a:p>
          <a:p>
            <a:r>
              <a:rPr lang="fi-FI" sz="1200" dirty="0">
                <a:latin typeface="Calibri"/>
                <a:ea typeface="Calibri"/>
                <a:cs typeface="Calibri"/>
              </a:rPr>
              <a:t>Ranta, S. 2023. Näin johdat varhaiskasvatuksen tiimiä. PS-kustannus.</a:t>
            </a:r>
          </a:p>
          <a:p>
            <a:r>
              <a:rPr lang="fi-FI" sz="1200" dirty="0"/>
              <a:t>Uusitalo, L.2023.(toim.) Positiivisen psykologian voima. PS-kustannus.</a:t>
            </a:r>
          </a:p>
          <a:p>
            <a:pPr marL="0" indent="0">
              <a:buNone/>
            </a:pPr>
            <a:endParaRPr lang="fi-FI" sz="1600" dirty="0"/>
          </a:p>
          <a:p>
            <a:endParaRPr lang="fi-FI" sz="1600" dirty="0"/>
          </a:p>
          <a:p>
            <a:endParaRPr lang="fi-FI" sz="1300" b="1" dirty="0"/>
          </a:p>
          <a:p>
            <a:endParaRPr lang="fi-FI" sz="13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3A0EA8-974D-D4F4-F450-9800C857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264A-2208-4B7F-95C1-1F7FAE2C583F}" type="datetime1">
              <a:rPr lang="fi-FI" smtClean="0"/>
              <a:t>18.12.2024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E3D0FB-4215-EBCD-F247-1E57146F8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225542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!!Rectangle">
            <a:extLst>
              <a:ext uri="{FF2B5EF4-FFF2-40B4-BE49-F238E27FC236}">
                <a16:creationId xmlns:a16="http://schemas.microsoft.com/office/drawing/2014/main" id="{21ED5FCA-9564-42B4-9F52-2CCED8ED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9DF91-F351-67BD-02AF-76D75180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Monialaista yhteistyötä kokoavat teemat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87504D3-4C11-DC57-FB7B-C3AA5ED3A2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8572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822FF9E-85C3-4D6A-7A53-2EECC6FB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4351-1D2A-483F-895D-72E9B53A764A}" type="datetime1">
              <a:rPr lang="fi-FI" smtClean="0"/>
              <a:t>18.12.2024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65EBCEC-F957-5EFB-EFCB-7F6E5939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189882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!!Rectangle">
            <a:extLst>
              <a:ext uri="{FF2B5EF4-FFF2-40B4-BE49-F238E27FC236}">
                <a16:creationId xmlns:a16="http://schemas.microsoft.com/office/drawing/2014/main" id="{21ED5FCA-9564-42B4-9F52-2CCED8ED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1E6BE-9399-4789-9DB7-B111DCA7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             </a:t>
            </a:r>
            <a:r>
              <a:rPr lang="en-US" dirty="0" err="1">
                <a:solidFill>
                  <a:srgbClr val="FFFFFF"/>
                </a:solidFill>
              </a:rPr>
              <a:t>Hyvinvointi</a:t>
            </a:r>
            <a:r>
              <a:rPr lang="en-US" dirty="0">
                <a:solidFill>
                  <a:srgbClr val="FFFFFF"/>
                </a:solidFill>
              </a:rPr>
              <a:t> ja </a:t>
            </a:r>
            <a:r>
              <a:rPr lang="en-US" dirty="0" err="1">
                <a:solidFill>
                  <a:srgbClr val="FFFFFF"/>
                </a:solidFill>
              </a:rPr>
              <a:t>resilienssi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(Lipponen 2020)</a:t>
            </a:r>
            <a:endParaRPr lang="fi-FI" sz="1800" dirty="0">
              <a:solidFill>
                <a:srgbClr val="FFFFFF"/>
              </a:solidFill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DDB91-90AE-4DC4-9338-E6701F2B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54AA00-08D5-403D-8789-FA565BD8E350}" type="datetime1">
              <a:rPr lang="fi-FI" smtClean="0">
                <a:solidFill>
                  <a:srgbClr val="FFFFFF"/>
                </a:solidFill>
              </a:rPr>
              <a:t>18.12.2024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C7A8D-CFC3-8DD5-AAE2-0BB2C7FB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fi-FI">
                <a:solidFill>
                  <a:srgbClr val="FFFFFF"/>
                </a:solidFill>
              </a:rPr>
              <a:t>Outi Rantatulkkila &amp; Jenni Jukkala-Kylliäinen LAB-ammattikorkeakoulu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3E813007-AB06-40B3-AF2A-0EDA1FA5C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3160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41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988">
        <p:split orient="vert"/>
      </p:transition>
    </mc:Choice>
    <mc:Fallback xmlns="">
      <p:transition spd="slow" advTm="43988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DC953D-EE88-D5B7-52F3-96F3A77E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3700" dirty="0" err="1">
                <a:solidFill>
                  <a:srgbClr val="FFFFFF"/>
                </a:solidFill>
              </a:rPr>
              <a:t>Resilienssi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vahvistuu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jokapäiväisissä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tilanteissa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(Lipponen 2020, Uusitalo 2023)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endParaRPr lang="fi-FI" sz="37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C288FF-A683-7446-8AA0-E1D1678BB1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99683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449E274-49D3-D264-A62B-BF30B844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57D-0885-4D1E-9EF7-5D6EC260308A}" type="datetime1">
              <a:rPr lang="fi-FI" smtClean="0"/>
              <a:t>18.12.2024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F9A82E9-3E1C-A628-94CD-027FE862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129271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äsi – aurinko">
            <a:extLst>
              <a:ext uri="{FF2B5EF4-FFF2-40B4-BE49-F238E27FC236}">
                <a16:creationId xmlns:a16="http://schemas.microsoft.com/office/drawing/2014/main" id="{B4359642-24EE-3076-99B0-18BC633538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31" r="2" b="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C725B-3861-472A-8582-1782DF16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20" y="264090"/>
            <a:ext cx="6209216" cy="1315328"/>
          </a:xfrm>
        </p:spPr>
        <p:txBody>
          <a:bodyPr>
            <a:normAutofit/>
          </a:bodyPr>
          <a:lstStyle/>
          <a:p>
            <a:r>
              <a:rPr lang="en-US" sz="3200" dirty="0" err="1"/>
              <a:t>Moninaisuus</a:t>
            </a:r>
            <a:r>
              <a:rPr lang="en-US" sz="3200" dirty="0"/>
              <a:t> </a:t>
            </a:r>
            <a:r>
              <a:rPr lang="en-US" sz="3200" dirty="0" err="1"/>
              <a:t>monialaisissa</a:t>
            </a:r>
            <a:r>
              <a:rPr lang="en-US" sz="3200" dirty="0"/>
              <a:t> </a:t>
            </a:r>
            <a:r>
              <a:rPr lang="en-US" sz="3200" dirty="0" err="1"/>
              <a:t>kohtaamisissa</a:t>
            </a:r>
            <a:r>
              <a:rPr lang="en-US" sz="3200" dirty="0"/>
              <a:t> </a:t>
            </a:r>
            <a:r>
              <a:rPr lang="en-US" sz="1800" dirty="0"/>
              <a:t>(</a:t>
            </a:r>
            <a:r>
              <a:rPr lang="fi-FI" sz="1800" dirty="0" err="1">
                <a:latin typeface="Aptos"/>
              </a:rPr>
              <a:t>Edmondson</a:t>
            </a:r>
            <a:r>
              <a:rPr lang="fi-FI" sz="1800" dirty="0">
                <a:latin typeface="Aptos"/>
              </a:rPr>
              <a:t>, A.C. &amp; Lei, 2014, Oksanen &amp; </a:t>
            </a:r>
            <a:r>
              <a:rPr lang="fi-FI" sz="1800" dirty="0" err="1">
                <a:latin typeface="Aptos"/>
              </a:rPr>
              <a:t>Sollasvaara</a:t>
            </a:r>
            <a:r>
              <a:rPr lang="fi-FI" sz="1800" dirty="0">
                <a:latin typeface="Aptos"/>
              </a:rPr>
              <a:t>, 2019)</a:t>
            </a:r>
            <a:endParaRPr lang="fi-FI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85FA-EC74-9062-17E1-A66C61CD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8775" y="1317785"/>
            <a:ext cx="4473605" cy="55402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600" dirty="0"/>
              <a:t>Ymmärrys moninaisuudesta, erilaisista kulttuureista ja perheistä (perheiden erilaiset tavat, arvot, ylisukupolvisuus, perheen voimavarat ym.) 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/>
              <a:t>Yhdenvertaisuuden ja tasa-arvon periaatteet, asenne-esteettömyys  </a:t>
            </a:r>
            <a:br>
              <a:rPr lang="fi-FI" sz="1600" i="1" dirty="0"/>
            </a:br>
            <a:endParaRPr lang="fi-FI" sz="1600" dirty="0"/>
          </a:p>
          <a:p>
            <a:r>
              <a:rPr lang="fi-FI" sz="1600" i="1" dirty="0"/>
              <a:t>Asenne-esteettömyys tarkoittaa sitä, että esteettömyys tulee todeksi ihmisten ajatuksissa ja asennoitumisessa toisia kohtaan. Asenne-esteettömyys voidaan nähdä yhdenvertaisuuden ja sosiaalisen integraation tietoisena toteuttamisena.</a:t>
            </a:r>
            <a:endParaRPr lang="fi-FI" sz="1600" dirty="0"/>
          </a:p>
          <a:p>
            <a:r>
              <a:rPr lang="fi-FI" sz="1600" dirty="0"/>
              <a:t>Psykologisen turvallisuuden mahdollistaminen (pystyvyys, autonomia ja yhteenkuuluvuus)</a:t>
            </a:r>
          </a:p>
          <a:p>
            <a:pPr lvl="1"/>
            <a:r>
              <a:rPr lang="fi-FI" sz="1200" dirty="0"/>
              <a:t>Ihminen voi käyttää pystyvyyttään</a:t>
            </a:r>
          </a:p>
          <a:p>
            <a:pPr lvl="1"/>
            <a:r>
              <a:rPr lang="fi-FI" sz="1200" dirty="0"/>
              <a:t>Ihminen saa vaikuttaa asioihin ja päätöksiin</a:t>
            </a:r>
          </a:p>
          <a:p>
            <a:pPr lvl="1"/>
            <a:r>
              <a:rPr lang="fi-FI" sz="1200" dirty="0"/>
              <a:t>Ihminen voi kokea yhteenkuuluvuutta yhteisöissä</a:t>
            </a:r>
          </a:p>
          <a:p>
            <a:pPr marL="0" indent="0">
              <a:buNone/>
            </a:pPr>
            <a:endParaRPr lang="fi-FI" sz="1400" i="1" dirty="0"/>
          </a:p>
          <a:p>
            <a:endParaRPr lang="fi-FI" sz="1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173F0B-BE31-3EBB-1B0E-86413393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16D9-16B5-4E58-8656-1834646C1BCF}" type="datetime1">
              <a:rPr lang="fi-FI" smtClean="0"/>
              <a:t>18.12.2024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F38F9C8-8CD3-B263-5102-831D83F1A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107834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4FBB-4B32-5ACA-5C9E-97049528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658" y="741391"/>
            <a:ext cx="5219307" cy="1616203"/>
          </a:xfrm>
        </p:spPr>
        <p:txBody>
          <a:bodyPr anchor="b">
            <a:normAutofit/>
          </a:bodyPr>
          <a:lstStyle/>
          <a:p>
            <a:r>
              <a:rPr lang="en-US" sz="3200" err="1"/>
              <a:t>Toimiva</a:t>
            </a:r>
            <a:r>
              <a:rPr lang="en-US" sz="3200" dirty="0"/>
              <a:t> </a:t>
            </a:r>
            <a:r>
              <a:rPr lang="en-US" sz="3200" err="1"/>
              <a:t>tiimityö</a:t>
            </a:r>
            <a:r>
              <a:rPr lang="en-US" sz="3200" dirty="0"/>
              <a:t> </a:t>
            </a:r>
            <a:r>
              <a:rPr lang="en-US" sz="3200" err="1"/>
              <a:t>monialaisen</a:t>
            </a:r>
            <a:r>
              <a:rPr lang="en-US" sz="3200" dirty="0"/>
              <a:t> </a:t>
            </a:r>
            <a:r>
              <a:rPr lang="en-US" sz="3200" err="1"/>
              <a:t>yhteistyön</a:t>
            </a:r>
            <a:r>
              <a:rPr lang="en-US" sz="3200" dirty="0"/>
              <a:t> </a:t>
            </a:r>
            <a:r>
              <a:rPr lang="en-US" sz="3200" err="1"/>
              <a:t>mahdollistajana</a:t>
            </a:r>
            <a:r>
              <a:rPr lang="en-US" sz="3200" dirty="0"/>
              <a:t> </a:t>
            </a:r>
            <a:r>
              <a:rPr lang="en-US" sz="1600" dirty="0"/>
              <a:t>(Ranta 2023, Ahonen 2023)</a:t>
            </a:r>
          </a:p>
        </p:txBody>
      </p:sp>
      <p:pic>
        <p:nvPicPr>
          <p:cNvPr id="5" name="Picture 4" descr="Liitu piirustus, joka edustaa erilaisia genders">
            <a:extLst>
              <a:ext uri="{FF2B5EF4-FFF2-40B4-BE49-F238E27FC236}">
                <a16:creationId xmlns:a16="http://schemas.microsoft.com/office/drawing/2014/main" id="{B47E3471-72CB-ACB4-E883-F2385C98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016" r="26147" b="-1"/>
          <a:stretch/>
        </p:blipFill>
        <p:spPr>
          <a:xfrm>
            <a:off x="981823" y="787114"/>
            <a:ext cx="4019312" cy="51756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7BC9-F418-3AF4-65DD-CC5DEF1C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657" y="2533475"/>
            <a:ext cx="5219307" cy="3448225"/>
          </a:xfrm>
        </p:spPr>
        <p:txBody>
          <a:bodyPr anchor="t">
            <a:normAutofit/>
          </a:bodyPr>
          <a:lstStyle/>
          <a:p>
            <a:endParaRPr lang="fi-FI" sz="1700" dirty="0"/>
          </a:p>
          <a:p>
            <a:r>
              <a:rPr lang="fi-FI" sz="1700" dirty="0"/>
              <a:t>Toimivan tiimin keskiössä on hyvä vuorovaikutus. Merkityksellisyyden kokemukset vahvistuvat turvallisessa ilmapiirissä. Tällöin myös vaikeista asioista uskalletaan puhua.</a:t>
            </a:r>
          </a:p>
          <a:p>
            <a:r>
              <a:rPr lang="fi-FI" sz="1700" dirty="0"/>
              <a:t>Tiimin taustalla vaikuttavat jokaisen tiimin jäsenen arvot, asenteet ja stigmat, kompetenssi-uskomukset (omat ja yhteisön), suhde itseen, omaan ammatillisuuteen sekä omasta hyvinvoinnista huolehtimiseen</a:t>
            </a:r>
          </a:p>
          <a:p>
            <a:r>
              <a:rPr lang="fi-FI" sz="1700" i="1" dirty="0"/>
              <a:t>”Pue ensin happinaamari itsellesi, jotta voit auttaa muita”</a:t>
            </a:r>
          </a:p>
          <a:p>
            <a:pPr marL="0" indent="0">
              <a:buNone/>
            </a:pPr>
            <a:endParaRPr lang="fi-FI" sz="1700" dirty="0"/>
          </a:p>
          <a:p>
            <a:pPr>
              <a:buFont typeface="Arial" panose="020B0604020202020204" pitchFamily="34" charset="0"/>
              <a:buChar char="•"/>
            </a:pPr>
            <a:endParaRPr lang="fi-FI" sz="1700" dirty="0"/>
          </a:p>
          <a:p>
            <a:endParaRPr lang="fi-FI" sz="1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C73AF9-0D33-5C66-5D79-0D0129904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96FD6F-5EE9-36C7-C200-3111EF6D0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A39BB2-02C1-8A8B-8021-68446E04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91B1AB-8402-53D8-E6B8-BBD1CD5C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52AB-B834-4268-843A-8D66D049174C}" type="datetime1">
              <a:rPr lang="fi-FI" smtClean="0"/>
              <a:t>18.12.2024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C406C2B-B51B-2AFD-C175-CE0E7D08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66098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03FF9-1B42-A9C6-DD28-5DA6CEDF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502863"/>
            <a:ext cx="3239187" cy="32807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Mitä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kasvatat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se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vahvistuu</a:t>
            </a:r>
            <a:br>
              <a:rPr lang="en-US" dirty="0"/>
            </a:br>
            <a:r>
              <a:rPr lang="en-US" sz="2000" dirty="0">
                <a:solidFill>
                  <a:srgbClr val="FFFFFF"/>
                </a:solidFill>
              </a:rPr>
              <a:t>(Uusitalo 2023)</a:t>
            </a:r>
            <a:endParaRPr lang="en-US" sz="2000" kern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9E780-9631-6A6B-CE66-91616D850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532" y="1508125"/>
            <a:ext cx="6568018" cy="4224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 err="1"/>
              <a:t>Hyvä</a:t>
            </a:r>
            <a:r>
              <a:rPr lang="en-US" dirty="0"/>
              <a:t> </a:t>
            </a:r>
            <a:r>
              <a:rPr lang="en-US" dirty="0" err="1"/>
              <a:t>kasvattaa</a:t>
            </a:r>
            <a:r>
              <a:rPr lang="en-US" dirty="0"/>
              <a:t> </a:t>
            </a:r>
            <a:r>
              <a:rPr lang="en-US" dirty="0" err="1"/>
              <a:t>hyvää</a:t>
            </a:r>
          </a:p>
          <a:p>
            <a:r>
              <a:rPr lang="en-US" dirty="0" err="1"/>
              <a:t>Myönteiset</a:t>
            </a:r>
            <a:r>
              <a:rPr lang="en-US" dirty="0"/>
              <a:t> </a:t>
            </a:r>
            <a:r>
              <a:rPr lang="en-US" dirty="0" err="1"/>
              <a:t>uskomukset</a:t>
            </a:r>
            <a:r>
              <a:rPr lang="en-US" dirty="0"/>
              <a:t> ja </a:t>
            </a:r>
            <a:r>
              <a:rPr lang="en-US" dirty="0" err="1"/>
              <a:t>toiminta</a:t>
            </a:r>
            <a:r>
              <a:rPr lang="en-US" dirty="0"/>
              <a:t> </a:t>
            </a:r>
            <a:r>
              <a:rPr lang="en-US" dirty="0" err="1"/>
              <a:t>pienentävät</a:t>
            </a:r>
            <a:r>
              <a:rPr lang="en-US" dirty="0"/>
              <a:t> </a:t>
            </a:r>
            <a:r>
              <a:rPr lang="en-US" dirty="0" err="1"/>
              <a:t>tilaa</a:t>
            </a:r>
            <a:r>
              <a:rPr lang="en-US" dirty="0"/>
              <a:t> </a:t>
            </a:r>
            <a:r>
              <a:rPr lang="en-US" dirty="0" err="1"/>
              <a:t>negatiiviselta</a:t>
            </a:r>
            <a:r>
              <a:rPr lang="en-US" dirty="0"/>
              <a:t> </a:t>
            </a:r>
            <a:r>
              <a:rPr lang="en-US" dirty="0" err="1"/>
              <a:t>ajattelulta</a:t>
            </a:r>
            <a:r>
              <a:rPr lang="en-US" dirty="0"/>
              <a:t> ja </a:t>
            </a:r>
            <a:r>
              <a:rPr lang="en-US" dirty="0" err="1"/>
              <a:t>toiminnalta</a:t>
            </a:r>
          </a:p>
          <a:p>
            <a:r>
              <a:rPr lang="en-US" dirty="0" err="1"/>
              <a:t>Yksikin</a:t>
            </a:r>
            <a:r>
              <a:rPr lang="en-US" dirty="0"/>
              <a:t> </a:t>
            </a:r>
            <a:r>
              <a:rPr lang="en-US" dirty="0" err="1"/>
              <a:t>pieni</a:t>
            </a:r>
            <a:r>
              <a:rPr lang="en-US" dirty="0"/>
              <a:t> </a:t>
            </a:r>
            <a:r>
              <a:rPr lang="en-US" dirty="0" err="1"/>
              <a:t>myönteinen</a:t>
            </a:r>
            <a:r>
              <a:rPr lang="en-US" dirty="0"/>
              <a:t> </a:t>
            </a:r>
            <a:r>
              <a:rPr lang="en-US" dirty="0" err="1"/>
              <a:t>muutos</a:t>
            </a:r>
            <a:r>
              <a:rPr lang="en-US" dirty="0"/>
              <a:t> </a:t>
            </a:r>
            <a:r>
              <a:rPr lang="en-US" dirty="0" err="1"/>
              <a:t>vahvistaa</a:t>
            </a:r>
            <a:r>
              <a:rPr lang="en-US" dirty="0"/>
              <a:t> </a:t>
            </a:r>
            <a:r>
              <a:rPr lang="en-US" dirty="0" err="1"/>
              <a:t>myönteistä</a:t>
            </a:r>
            <a:r>
              <a:rPr lang="en-US" dirty="0"/>
              <a:t> </a:t>
            </a:r>
            <a:r>
              <a:rPr lang="en-US" dirty="0" err="1"/>
              <a:t>kulttuuria</a:t>
            </a:r>
            <a:r>
              <a:rPr lang="en-US" dirty="0"/>
              <a:t> </a:t>
            </a:r>
          </a:p>
          <a:p>
            <a:r>
              <a:rPr lang="en-US" dirty="0" err="1"/>
              <a:t>Positiivisuutta</a:t>
            </a:r>
            <a:r>
              <a:rPr lang="en-US" dirty="0"/>
              <a:t> </a:t>
            </a:r>
            <a:r>
              <a:rPr lang="en-US" dirty="0" err="1"/>
              <a:t>tarvitaankin</a:t>
            </a:r>
            <a:r>
              <a:rPr lang="en-US" dirty="0"/>
              <a:t> </a:t>
            </a:r>
            <a:r>
              <a:rPr lang="en-US" dirty="0" err="1"/>
              <a:t>moninkertainen</a:t>
            </a:r>
            <a:r>
              <a:rPr lang="en-US" dirty="0"/>
              <a:t> </a:t>
            </a:r>
            <a:r>
              <a:rPr lang="en-US" dirty="0" err="1"/>
              <a:t>määrä</a:t>
            </a:r>
            <a:r>
              <a:rPr lang="en-US" dirty="0"/>
              <a:t> </a:t>
            </a:r>
            <a:r>
              <a:rPr lang="en-US" dirty="0" err="1"/>
              <a:t>suhteessa</a:t>
            </a:r>
            <a:r>
              <a:rPr lang="en-US" dirty="0"/>
              <a:t> </a:t>
            </a:r>
            <a:r>
              <a:rPr lang="en-US" dirty="0" err="1"/>
              <a:t>negatiivisuuteen</a:t>
            </a:r>
            <a:r>
              <a:rPr lang="en-US" dirty="0"/>
              <a:t>, </a:t>
            </a:r>
            <a:r>
              <a:rPr lang="en-US" dirty="0" err="1"/>
              <a:t>jotta</a:t>
            </a:r>
            <a:r>
              <a:rPr lang="en-US" dirty="0"/>
              <a:t> </a:t>
            </a:r>
            <a:r>
              <a:rPr lang="en-US" dirty="0" err="1"/>
              <a:t>ilmapiiristä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rakentua</a:t>
            </a:r>
            <a:r>
              <a:rPr lang="en-US" dirty="0"/>
              <a:t> </a:t>
            </a:r>
            <a:r>
              <a:rPr lang="en-US" dirty="0" err="1"/>
              <a:t>myönteinen</a:t>
            </a:r>
            <a:endParaRPr lang="en-US" dirty="0"/>
          </a:p>
          <a:p>
            <a:r>
              <a:rPr lang="en-US" dirty="0" err="1"/>
              <a:t>Ihmisen</a:t>
            </a:r>
            <a:r>
              <a:rPr lang="en-US" dirty="0"/>
              <a:t> </a:t>
            </a:r>
            <a:r>
              <a:rPr lang="en-US" dirty="0" err="1"/>
              <a:t>mieli</a:t>
            </a:r>
            <a:r>
              <a:rPr lang="en-US" dirty="0"/>
              <a:t> </a:t>
            </a:r>
            <a:r>
              <a:rPr lang="en-US" dirty="0" err="1"/>
              <a:t>kiinnittyy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vahvemmin</a:t>
            </a:r>
            <a:r>
              <a:rPr lang="en-US" dirty="0"/>
              <a:t> </a:t>
            </a:r>
            <a:r>
              <a:rPr lang="en-US" dirty="0" err="1"/>
              <a:t>negatiivisuuteen</a:t>
            </a:r>
            <a:r>
              <a:rPr lang="en-US" dirty="0"/>
              <a:t>, </a:t>
            </a:r>
            <a:r>
              <a:rPr lang="en-US" dirty="0" err="1"/>
              <a:t>joten</a:t>
            </a:r>
            <a:r>
              <a:rPr lang="en-US" dirty="0"/>
              <a:t> </a:t>
            </a:r>
            <a:r>
              <a:rPr lang="en-US" dirty="0" err="1"/>
              <a:t>myönteisyyden</a:t>
            </a:r>
            <a:r>
              <a:rPr lang="en-US" dirty="0"/>
              <a:t> </a:t>
            </a:r>
            <a:r>
              <a:rPr lang="en-US" dirty="0" err="1"/>
              <a:t>vahvistamisen</a:t>
            </a:r>
            <a:r>
              <a:rPr lang="en-US" dirty="0"/>
              <a:t> </a:t>
            </a:r>
            <a:r>
              <a:rPr lang="en-US" dirty="0" err="1"/>
              <a:t>merkitys</a:t>
            </a:r>
            <a:r>
              <a:rPr lang="en-US" dirty="0"/>
              <a:t> on </a:t>
            </a:r>
            <a:r>
              <a:rPr lang="en-US" dirty="0" err="1"/>
              <a:t>tärkeää</a:t>
            </a:r>
            <a:endParaRPr lang="en-US" dirty="0"/>
          </a:p>
          <a:p>
            <a:endParaRPr lang="en-US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625B88C-75D8-4951-0609-B25E6D62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6C2B-0688-4649-8485-533B3BC6408D}" type="datetime1">
              <a:rPr lang="fi-FI" smtClean="0"/>
              <a:t>18.12.2024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938D4-840E-28BD-8B1E-90FB8664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190971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ksi henkilöä pitää kunkin muun kädessä">
            <a:extLst>
              <a:ext uri="{FF2B5EF4-FFF2-40B4-BE49-F238E27FC236}">
                <a16:creationId xmlns:a16="http://schemas.microsoft.com/office/drawing/2014/main" id="{B89C597D-5803-6139-BA12-BAAD13ED90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11834-DCF7-0E36-1018-BE3B80F3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2800" err="1"/>
              <a:t>Ratkaisukeskeisyys</a:t>
            </a:r>
            <a:r>
              <a:rPr lang="en-US" sz="2800" dirty="0"/>
              <a:t> </a:t>
            </a:r>
            <a:r>
              <a:rPr lang="en-US" sz="2800" err="1"/>
              <a:t>monialaisessa</a:t>
            </a:r>
            <a:r>
              <a:rPr lang="en-US" sz="2800" dirty="0"/>
              <a:t> </a:t>
            </a:r>
            <a:r>
              <a:rPr lang="en-US" sz="2800" err="1"/>
              <a:t>yhteistyössä</a:t>
            </a:r>
            <a:r>
              <a:rPr lang="en-US" sz="2800" dirty="0"/>
              <a:t> </a:t>
            </a:r>
            <a:r>
              <a:rPr lang="en-US" sz="1800" dirty="0"/>
              <a:t>(</a:t>
            </a:r>
            <a:r>
              <a:rPr lang="en-US" sz="1800" err="1"/>
              <a:t>Hirvihuhta</a:t>
            </a:r>
            <a:r>
              <a:rPr lang="en-US" sz="1800" dirty="0"/>
              <a:t> &amp; </a:t>
            </a:r>
            <a:r>
              <a:rPr lang="en-US" sz="1800" err="1"/>
              <a:t>Litovaara</a:t>
            </a:r>
            <a:r>
              <a:rPr lang="en-US" sz="1800" dirty="0"/>
              <a:t> 2004)</a:t>
            </a:r>
            <a:endParaRPr lang="fi-FI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3FE93-C7FD-07C8-2A15-D42FC47D3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fi-FI" sz="2000" b="1" dirty="0"/>
              <a:t>Arvostavan yhteistyön pelisäännöt:</a:t>
            </a:r>
            <a:r>
              <a:rPr lang="fi-FI" sz="2000" dirty="0"/>
              <a:t>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 dirty="0"/>
              <a:t>5k: kunnioitus, keveys, keskittyminen, kärsivällisyys, kuuntelu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 dirty="0"/>
              <a:t>3P: asiantuntija, tasavertainen, ei-tietämisen tila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 dirty="0"/>
              <a:t>Dialoginen vuorovaikutus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120EFF-6273-F2A0-5F05-EE81E54F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9FF6-861B-4071-A9CA-ACECDB4AFD59}" type="datetime1">
              <a:rPr lang="fi-FI" smtClean="0"/>
              <a:t>18.12.2024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14DDAB-C50C-0018-9F8B-DE17BD15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144393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äsi – aurinko">
            <a:extLst>
              <a:ext uri="{FF2B5EF4-FFF2-40B4-BE49-F238E27FC236}">
                <a16:creationId xmlns:a16="http://schemas.microsoft.com/office/drawing/2014/main" id="{4168E3DC-D45E-5A2A-2C3C-05174D6DC1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31" r="2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05EEA-274F-539A-5B7D-0EED1767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3100" dirty="0"/>
              <a:t>5 K </a:t>
            </a:r>
            <a:r>
              <a:rPr lang="en-US" sz="3100" err="1"/>
              <a:t>pähkinänkuoressa</a:t>
            </a:r>
            <a:br>
              <a:rPr lang="en-US" sz="3100" dirty="0"/>
            </a:br>
            <a:r>
              <a:rPr lang="en-US" sz="1800" dirty="0"/>
              <a:t>(</a:t>
            </a:r>
            <a:r>
              <a:rPr lang="en-US" sz="1800" err="1"/>
              <a:t>Hirvihuhta</a:t>
            </a:r>
            <a:r>
              <a:rPr lang="en-US" sz="1800" dirty="0"/>
              <a:t> &amp; </a:t>
            </a:r>
            <a:r>
              <a:rPr lang="en-US" sz="1800" err="1"/>
              <a:t>Litovaara</a:t>
            </a:r>
            <a:r>
              <a:rPr lang="en-US" sz="1800" dirty="0"/>
              <a:t> 2004)</a:t>
            </a:r>
            <a:endParaRPr lang="fi-FI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DDC62-A8D9-8A0F-5D9A-A97E0926F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1400"/>
              <a:t>Viisi</a:t>
            </a:r>
            <a:r>
              <a:rPr lang="en-US" sz="1400" dirty="0"/>
              <a:t> “</a:t>
            </a:r>
            <a:r>
              <a:rPr lang="en-US" sz="1400"/>
              <a:t>koota</a:t>
            </a:r>
            <a:r>
              <a:rPr lang="en-US" sz="1400" dirty="0"/>
              <a:t>” </a:t>
            </a:r>
            <a:r>
              <a:rPr lang="en-US" sz="1400"/>
              <a:t>ovat</a:t>
            </a:r>
            <a:r>
              <a:rPr lang="en-US" sz="1400" dirty="0"/>
              <a:t> </a:t>
            </a:r>
            <a:r>
              <a:rPr lang="en-US" sz="1400"/>
              <a:t>tärkeitä</a:t>
            </a:r>
            <a:r>
              <a:rPr lang="en-US" sz="1400" dirty="0"/>
              <a:t> </a:t>
            </a:r>
            <a:r>
              <a:rPr lang="en-US" sz="1400"/>
              <a:t>arvostavan</a:t>
            </a:r>
            <a:r>
              <a:rPr lang="en-US" sz="1400" dirty="0"/>
              <a:t> </a:t>
            </a:r>
            <a:r>
              <a:rPr lang="en-US" sz="1400"/>
              <a:t>vuorovaikutuksen</a:t>
            </a:r>
            <a:r>
              <a:rPr lang="en-US" sz="1400" dirty="0"/>
              <a:t> </a:t>
            </a:r>
            <a:r>
              <a:rPr lang="en-US" sz="1400"/>
              <a:t>elementtejä</a:t>
            </a:r>
            <a:r>
              <a:rPr lang="en-US" sz="1400" dirty="0"/>
              <a:t> ja </a:t>
            </a:r>
            <a:r>
              <a:rPr lang="en-US" sz="1400"/>
              <a:t>keskeisiä</a:t>
            </a:r>
            <a:r>
              <a:rPr lang="en-US" sz="1400" dirty="0"/>
              <a:t> </a:t>
            </a:r>
            <a:r>
              <a:rPr lang="en-US" sz="1400"/>
              <a:t>ratkaisukeskeisyyden</a:t>
            </a:r>
            <a:r>
              <a:rPr lang="en-US" sz="1400" dirty="0"/>
              <a:t> </a:t>
            </a:r>
            <a:r>
              <a:rPr lang="en-US" sz="1400"/>
              <a:t>periaatteita</a:t>
            </a:r>
            <a:endParaRPr lang="en-US" sz="1400" dirty="0"/>
          </a:p>
          <a:p>
            <a:r>
              <a:rPr lang="en-US" sz="1400"/>
              <a:t>Toteutuessaan</a:t>
            </a:r>
            <a:r>
              <a:rPr lang="en-US" sz="1400" dirty="0"/>
              <a:t> </a:t>
            </a:r>
            <a:r>
              <a:rPr lang="en-US" sz="1400"/>
              <a:t>nämä</a:t>
            </a:r>
            <a:r>
              <a:rPr lang="en-US" sz="1400" dirty="0"/>
              <a:t> </a:t>
            </a:r>
            <a:r>
              <a:rPr lang="en-US" sz="1400"/>
              <a:t>luovat</a:t>
            </a:r>
            <a:r>
              <a:rPr lang="en-US" sz="1400" dirty="0"/>
              <a:t> </a:t>
            </a:r>
            <a:r>
              <a:rPr lang="en-US" sz="1400"/>
              <a:t>hyväksyvän</a:t>
            </a:r>
            <a:r>
              <a:rPr lang="en-US" sz="1400" dirty="0"/>
              <a:t> </a:t>
            </a:r>
            <a:r>
              <a:rPr lang="en-US" sz="1400"/>
              <a:t>ilmapiirin</a:t>
            </a:r>
            <a:r>
              <a:rPr lang="en-US" sz="1400" dirty="0"/>
              <a:t> </a:t>
            </a:r>
            <a:r>
              <a:rPr lang="en-US" sz="1400"/>
              <a:t>kaikkiin</a:t>
            </a:r>
            <a:r>
              <a:rPr lang="en-US" sz="1400" dirty="0"/>
              <a:t> </a:t>
            </a:r>
            <a:r>
              <a:rPr lang="en-US" sz="1400"/>
              <a:t>kohtaamisiin</a:t>
            </a:r>
            <a:endParaRPr lang="en-US" sz="1400" dirty="0"/>
          </a:p>
          <a:p>
            <a:r>
              <a:rPr lang="en-US" sz="1400"/>
              <a:t>Taustalla</a:t>
            </a:r>
            <a:r>
              <a:rPr lang="en-US" sz="1400" dirty="0"/>
              <a:t> </a:t>
            </a:r>
            <a:r>
              <a:rPr lang="en-US" sz="1400"/>
              <a:t>kohtaamisen</a:t>
            </a:r>
            <a:r>
              <a:rPr lang="en-US" sz="1400" dirty="0"/>
              <a:t> </a:t>
            </a:r>
            <a:r>
              <a:rPr lang="en-US" sz="1400"/>
              <a:t>tavoissa</a:t>
            </a:r>
            <a:r>
              <a:rPr lang="en-US" sz="1400" dirty="0"/>
              <a:t> </a:t>
            </a:r>
            <a:r>
              <a:rPr lang="en-US" sz="1400"/>
              <a:t>jokaisella</a:t>
            </a:r>
            <a:r>
              <a:rPr lang="en-US" sz="1400" dirty="0"/>
              <a:t> on </a:t>
            </a:r>
            <a:r>
              <a:rPr lang="en-US" sz="1400"/>
              <a:t>oma</a:t>
            </a:r>
            <a:r>
              <a:rPr lang="en-US" sz="1400" dirty="0"/>
              <a:t> </a:t>
            </a:r>
            <a:r>
              <a:rPr lang="en-US" sz="1400"/>
              <a:t>historia</a:t>
            </a:r>
            <a:r>
              <a:rPr lang="en-US" sz="1400" dirty="0"/>
              <a:t>, </a:t>
            </a:r>
            <a:r>
              <a:rPr lang="en-US" sz="1400"/>
              <a:t>arvot</a:t>
            </a:r>
            <a:r>
              <a:rPr lang="en-US" sz="1400" dirty="0"/>
              <a:t>, </a:t>
            </a:r>
            <a:r>
              <a:rPr lang="en-US" sz="1400"/>
              <a:t>asenteet</a:t>
            </a:r>
            <a:r>
              <a:rPr lang="en-US" sz="1400" dirty="0"/>
              <a:t>, </a:t>
            </a:r>
            <a:r>
              <a:rPr lang="en-US" sz="1400"/>
              <a:t>normit</a:t>
            </a:r>
            <a:r>
              <a:rPr lang="en-US" sz="1400" dirty="0"/>
              <a:t>, </a:t>
            </a:r>
            <a:r>
              <a:rPr lang="en-US" sz="1400"/>
              <a:t>moraali</a:t>
            </a:r>
            <a:r>
              <a:rPr lang="en-US" sz="1400" dirty="0"/>
              <a:t> ja </a:t>
            </a:r>
            <a:r>
              <a:rPr lang="en-US" sz="1400"/>
              <a:t>monet</a:t>
            </a:r>
            <a:r>
              <a:rPr lang="en-US" sz="1400" dirty="0"/>
              <a:t> </a:t>
            </a:r>
            <a:r>
              <a:rPr lang="en-US" sz="1400"/>
              <a:t>kokemukset</a:t>
            </a:r>
            <a:endParaRPr lang="en-US" sz="1400" dirty="0"/>
          </a:p>
          <a:p>
            <a:r>
              <a:rPr lang="en-US" sz="1400" b="1"/>
              <a:t>Kunnioitus</a:t>
            </a:r>
            <a:endParaRPr lang="en-US" sz="1400" b="1" dirty="0"/>
          </a:p>
          <a:p>
            <a:r>
              <a:rPr lang="en-US" sz="1400" b="1"/>
              <a:t>Kuuntelu</a:t>
            </a:r>
            <a:endParaRPr lang="en-US" sz="1400" b="1" dirty="0"/>
          </a:p>
          <a:p>
            <a:r>
              <a:rPr lang="en-US" sz="1400" b="1"/>
              <a:t>Keskittyminen</a:t>
            </a:r>
            <a:endParaRPr lang="en-US" sz="1400" b="1" dirty="0"/>
          </a:p>
          <a:p>
            <a:r>
              <a:rPr lang="en-US" sz="1400" b="1"/>
              <a:t>Keveys</a:t>
            </a:r>
            <a:endParaRPr lang="en-US" sz="1400" b="1" dirty="0"/>
          </a:p>
          <a:p>
            <a:r>
              <a:rPr lang="en-US" sz="1400" b="1"/>
              <a:t>Kärsivällisyys</a:t>
            </a:r>
            <a:endParaRPr lang="en-US" sz="1400" b="1" dirty="0"/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868012-9949-702D-99F7-C666FFCA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2382-9274-4D41-B53D-0D4F6F6387F1}" type="datetime1">
              <a:rPr lang="fi-FI" smtClean="0"/>
              <a:t>18.12.2024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C25A46E-AD2A-9D7B-316E-1887E69F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Outi Rantatulkkila &amp; Jenni Jukkala-Kylliäinen LAB-ammattikorkeakoulu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1155130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d97530e-8f27-4137-a2a9-5cb4dcf26f2e}" enabled="0" method="" siteId="{9d97530e-8f27-4137-a2a9-5cb4dcf26f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1068</Words>
  <Application>Microsoft Office PowerPoint</Application>
  <PresentationFormat>Laajakuva</PresentationFormat>
  <Paragraphs>167</Paragraphs>
  <Slides>17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Courier New</vt:lpstr>
      <vt:lpstr>Office Theme</vt:lpstr>
      <vt:lpstr>Monialaisen yhteistyön ulottuvuudet</vt:lpstr>
      <vt:lpstr>Monialaista yhteistyötä kokoavat teemat</vt:lpstr>
      <vt:lpstr>              Hyvinvointi ja resilienssi (Lipponen 2020)</vt:lpstr>
      <vt:lpstr>Resilienssi vahvistuu jokapäiväisissä tilanteissa (Lipponen 2020, Uusitalo 2023) </vt:lpstr>
      <vt:lpstr>Moninaisuus monialaisissa kohtaamisissa (Edmondson, A.C. &amp; Lei, 2014, Oksanen &amp; Sollasvaara, 2019)</vt:lpstr>
      <vt:lpstr>Toimiva tiimityö monialaisen yhteistyön mahdollistajana (Ranta 2023, Ahonen 2023)</vt:lpstr>
      <vt:lpstr>Mitä kasvatat, se vahvistuu (Uusitalo 2023)</vt:lpstr>
      <vt:lpstr>Ratkaisukeskeisyys monialaisessa yhteistyössä (Hirvihuhta &amp; Litovaara 2004)</vt:lpstr>
      <vt:lpstr>5 K pähkinänkuoressa (Hirvihuhta &amp; Litovaara 2004)</vt:lpstr>
      <vt:lpstr>Kunnioitus</vt:lpstr>
      <vt:lpstr>Kuuntelu</vt:lpstr>
      <vt:lpstr>Keskittyminen</vt:lpstr>
      <vt:lpstr>Keveys</vt:lpstr>
      <vt:lpstr>Kärsivällisyys</vt:lpstr>
      <vt:lpstr>3 positiota vuorovaikutustilanteissa (Hirvihuhta &amp; Litovaara 2004)</vt:lpstr>
      <vt:lpstr>Dialogissa olennaista on ennakko-oletuksista luopuminen (Järvinen &amp; Sainio 2020)</vt:lpstr>
      <vt:lpstr>Lähteitä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Monialaisen yhteistyön ulottuvuudet</dc:title>
  <dc:creator>Outi Rantatulkkila</dc:creator>
  <cp:lastModifiedBy>Jenni Jukkala-Kylliäinen</cp:lastModifiedBy>
  <cp:revision>484</cp:revision>
  <dcterms:created xsi:type="dcterms:W3CDTF">2024-09-27T06:03:24Z</dcterms:created>
  <dcterms:modified xsi:type="dcterms:W3CDTF">2024-12-18T08:39:14Z</dcterms:modified>
</cp:coreProperties>
</file>