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5"/>
  </p:sldMasterIdLst>
  <p:notesMasterIdLst>
    <p:notesMasterId r:id="rId47"/>
  </p:notesMasterIdLst>
  <p:sldIdLst>
    <p:sldId id="263" r:id="rId6"/>
    <p:sldId id="257" r:id="rId7"/>
    <p:sldId id="264" r:id="rId8"/>
    <p:sldId id="275" r:id="rId9"/>
    <p:sldId id="276" r:id="rId10"/>
    <p:sldId id="277" r:id="rId11"/>
    <p:sldId id="280" r:id="rId12"/>
    <p:sldId id="279" r:id="rId13"/>
    <p:sldId id="304" r:id="rId14"/>
    <p:sldId id="270" r:id="rId15"/>
    <p:sldId id="281" r:id="rId16"/>
    <p:sldId id="265" r:id="rId17"/>
    <p:sldId id="283" r:id="rId18"/>
    <p:sldId id="284" r:id="rId19"/>
    <p:sldId id="285" r:id="rId20"/>
    <p:sldId id="282" r:id="rId21"/>
    <p:sldId id="266" r:id="rId22"/>
    <p:sldId id="296" r:id="rId23"/>
    <p:sldId id="292" r:id="rId24"/>
    <p:sldId id="290" r:id="rId25"/>
    <p:sldId id="291" r:id="rId26"/>
    <p:sldId id="293" r:id="rId27"/>
    <p:sldId id="295" r:id="rId28"/>
    <p:sldId id="289" r:id="rId29"/>
    <p:sldId id="286" r:id="rId30"/>
    <p:sldId id="267" r:id="rId31"/>
    <p:sldId id="301" r:id="rId32"/>
    <p:sldId id="298" r:id="rId33"/>
    <p:sldId id="300" r:id="rId34"/>
    <p:sldId id="305" r:id="rId35"/>
    <p:sldId id="307" r:id="rId36"/>
    <p:sldId id="306" r:id="rId37"/>
    <p:sldId id="287" r:id="rId38"/>
    <p:sldId id="299" r:id="rId39"/>
    <p:sldId id="268" r:id="rId40"/>
    <p:sldId id="297" r:id="rId41"/>
    <p:sldId id="302" r:id="rId42"/>
    <p:sldId id="294" r:id="rId43"/>
    <p:sldId id="303" r:id="rId44"/>
    <p:sldId id="269" r:id="rId45"/>
    <p:sldId id="259" r:id="rId4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snapToGrid="0">
      <p:cViewPr varScale="1">
        <p:scale>
          <a:sx n="68" d="100"/>
          <a:sy n="68" d="100"/>
        </p:scale>
        <p:origin x="54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DE3DC-FFA5-4B06-8CE1-A4327DB2171A}" type="datetimeFigureOut">
              <a:rPr lang="fi-FI" smtClean="0"/>
              <a:t>31.10.2020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609CB-CAF6-4571-BA04-25E12737EAA4}" type="slidenum">
              <a:rPr lang="fi-FI" smtClean="0"/>
              <a:t>‹#›</a:t>
            </a:fld>
            <a:endParaRPr lang="fi-FI"/>
          </a:p>
        </p:txBody>
      </p:sp>
    </p:spTree>
    <p:extLst>
      <p:ext uri="{BB962C8B-B14F-4D97-AF65-F5344CB8AC3E}">
        <p14:creationId xmlns:p14="http://schemas.microsoft.com/office/powerpoint/2010/main" val="3562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a:xfrm>
            <a:off x="1716506" y="6192671"/>
            <a:ext cx="966537" cy="365125"/>
          </a:xfrm>
        </p:spPr>
        <p:txBody>
          <a:bodyPr/>
          <a:lstStyle/>
          <a:p>
            <a:fld id="{308255F3-F20B-4B87-BA2E-E1B81D1F1716}" type="datetime1">
              <a:rPr lang="fi-FI" smtClean="0"/>
              <a:t>31.10.2020</a:t>
            </a:fld>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pic>
        <p:nvPicPr>
          <p:cNvPr id="7" name="Kuva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24000" y="5257800"/>
            <a:ext cx="5359363" cy="876031"/>
          </a:xfrm>
          <a:prstGeom prst="rect">
            <a:avLst/>
          </a:prstGeom>
        </p:spPr>
      </p:pic>
    </p:spTree>
    <p:extLst>
      <p:ext uri="{BB962C8B-B14F-4D97-AF65-F5344CB8AC3E}">
        <p14:creationId xmlns:p14="http://schemas.microsoft.com/office/powerpoint/2010/main" val="362874719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4" name="Kuva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3385603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3490309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4"/>
            <a:ext cx="10515600" cy="10894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5" name="Alatunnisteen paikkamerkki 4"/>
          <p:cNvSpPr>
            <a:spLocks noGrp="1"/>
          </p:cNvSpPr>
          <p:nvPr>
            <p:ph type="ftr" sz="quarter" idx="11"/>
          </p:nvPr>
        </p:nvSpPr>
        <p:spPr/>
        <p:txBody>
          <a:bodyPr/>
          <a:lstStyle/>
          <a:p>
            <a:r>
              <a:rPr lang="fi-FI"/>
              <a:t>kiertotalousamk.fi</a:t>
            </a:r>
          </a:p>
        </p:txBody>
      </p:sp>
      <p:pic>
        <p:nvPicPr>
          <p:cNvPr id="8" name="Kuv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1410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9684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Kaksi sisältökohdetta">
    <p:spTree>
      <p:nvGrpSpPr>
        <p:cNvPr id="1" name=""/>
        <p:cNvGrpSpPr/>
        <p:nvPr/>
      </p:nvGrpSpPr>
      <p:grpSpPr>
        <a:xfrm>
          <a:off x="0" y="0"/>
          <a:ext cx="0" cy="0"/>
          <a:chOff x="0" y="0"/>
          <a:chExt cx="0" cy="0"/>
        </a:xfrm>
      </p:grpSpPr>
      <p:pic>
        <p:nvPicPr>
          <p:cNvPr id="7"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dirty="0"/>
              <a:t>Muokkaa </a:t>
            </a:r>
            <a:r>
              <a:rPr lang="fi-FI" dirty="0" err="1"/>
              <a:t>perustyyl</a:t>
            </a:r>
            <a:r>
              <a:rPr lang="fi-FI" dirty="0"/>
              <a:t>. </a:t>
            </a:r>
            <a:r>
              <a:rPr lang="fi-FI" dirty="0" err="1"/>
              <a:t>napsautt</a:t>
            </a:r>
            <a:r>
              <a:rPr lang="fi-FI" dirty="0"/>
              <a:t>.</a:t>
            </a:r>
          </a:p>
        </p:txBody>
      </p:sp>
      <p:sp>
        <p:nvSpPr>
          <p:cNvPr id="3" name="Sisällön paikkamerkki 2"/>
          <p:cNvSpPr>
            <a:spLocks noGrp="1"/>
          </p:cNvSpPr>
          <p:nvPr>
            <p:ph sz="half" idx="1"/>
          </p:nvPr>
        </p:nvSpPr>
        <p:spPr>
          <a:xfrm>
            <a:off x="838200" y="1690688"/>
            <a:ext cx="5181600" cy="4351338"/>
          </a:xfrm>
        </p:spPr>
        <p:txBody>
          <a:bodyPr/>
          <a:lstStyle>
            <a:lvl1pPr marL="457200" indent="-457200">
              <a:buFont typeface="Arial" panose="020B0604020202020204" pitchFamily="34" charset="0"/>
              <a:buChar char="•"/>
              <a:defRPr/>
            </a:lvl1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6172200" y="1825625"/>
            <a:ext cx="5181600" cy="421640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10" name="Kuv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130986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4" name="Alatunnisteen paikkamerkki 3"/>
          <p:cNvSpPr>
            <a:spLocks noGrp="1"/>
          </p:cNvSpPr>
          <p:nvPr>
            <p:ph type="ftr" sz="quarter" idx="11"/>
          </p:nvPr>
        </p:nvSpPr>
        <p:spPr/>
        <p:txBody>
          <a:bodyPr/>
          <a:lstStyle/>
          <a:p>
            <a:r>
              <a:rPr lang="fi-FI"/>
              <a:t>kiertotalousamk.fi</a:t>
            </a:r>
          </a:p>
        </p:txBody>
      </p:sp>
      <p:pic>
        <p:nvPicPr>
          <p:cNvPr id="3" name="Kuva 2"/>
          <p:cNvPicPr>
            <a:picLocks noChangeAspect="1"/>
          </p:cNvPicPr>
          <p:nvPr userDrawn="1"/>
        </p:nvPicPr>
        <p:blipFill>
          <a:blip r:embed="rId3"/>
          <a:stretch>
            <a:fillRect/>
          </a:stretch>
        </p:blipFill>
        <p:spPr>
          <a:xfrm>
            <a:off x="3745788" y="3044918"/>
            <a:ext cx="4700423" cy="768163"/>
          </a:xfrm>
          <a:prstGeom prst="rect">
            <a:avLst/>
          </a:prstGeom>
        </p:spPr>
      </p:pic>
    </p:spTree>
    <p:extLst>
      <p:ext uri="{BB962C8B-B14F-4D97-AF65-F5344CB8AC3E}">
        <p14:creationId xmlns:p14="http://schemas.microsoft.com/office/powerpoint/2010/main" val="3974686067"/>
      </p:ext>
    </p:extLst>
  </p:cSld>
  <p:clrMapOvr>
    <a:masterClrMapping/>
  </p:clrMapOvr>
  <p:extLst mod="1">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838200" y="1825625"/>
            <a:ext cx="10515600" cy="4161289"/>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53E9E-8905-47D9-8774-71C2D0812B6B}" type="datetime1">
              <a:rPr lang="fi-FI" smtClean="0"/>
              <a:t>31.10.2020</a:t>
            </a:fld>
            <a:endParaRPr lang="fi-FI"/>
          </a:p>
        </p:txBody>
      </p:sp>
      <p:sp>
        <p:nvSpPr>
          <p:cNvPr id="5" name="Alatunnisteen paikkamerkki 4"/>
          <p:cNvSpPr>
            <a:spLocks noGrp="1"/>
          </p:cNvSpPr>
          <p:nvPr>
            <p:ph type="ftr" sz="quarter" idx="3"/>
          </p:nvPr>
        </p:nvSpPr>
        <p:spPr>
          <a:xfrm>
            <a:off x="4038600" y="619267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a:t>kiertotalousamk.fi</a:t>
            </a: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966C3-9558-4BBB-9775-7D1DA6AA08CC}" type="slidenum">
              <a:rPr lang="fi-FI" smtClean="0"/>
              <a:t>‹#›</a:t>
            </a:fld>
            <a:endParaRPr lang="fi-FI"/>
          </a:p>
        </p:txBody>
      </p:sp>
    </p:spTree>
    <p:extLst>
      <p:ext uri="{BB962C8B-B14F-4D97-AF65-F5344CB8AC3E}">
        <p14:creationId xmlns:p14="http://schemas.microsoft.com/office/powerpoint/2010/main" val="115271154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701" r:id="rId3"/>
    <p:sldLayoutId id="2147483692" r:id="rId4"/>
    <p:sldLayoutId id="2147483693" r:id="rId5"/>
    <p:sldLayoutId id="2147483702" r:id="rId6"/>
    <p:sldLayoutId id="2147483695" r:id="rId7"/>
  </p:sldLayoutIdLst>
  <p:hf sldNum="0" hdr="0"/>
  <p:txStyles>
    <p:titleStyle>
      <a:lvl1pPr algn="l" defTabSz="914400" rtl="0" eaLnBrk="1" latinLnBrk="0" hangingPunct="1">
        <a:lnSpc>
          <a:spcPct val="90000"/>
        </a:lnSpc>
        <a:spcBef>
          <a:spcPct val="0"/>
        </a:spcBef>
        <a:buNone/>
        <a:defRPr sz="4400" kern="1200">
          <a:solidFill>
            <a:schemeClr val="tx1"/>
          </a:solidFill>
          <a:latin typeface="Microsoft Sans Serif" panose="020B0604020202020204" pitchFamily="34" charset="0"/>
          <a:ea typeface="Microsoft Sans Serif" panose="020B0604020202020204" pitchFamily="34" charset="0"/>
          <a:cs typeface="Microsoft Sans Serif"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lasticseurope.org/en/resources/publications/1899-circular-economy-plastics-european-overview" TargetMode="External"/><Relationship Id="rId2" Type="http://schemas.openxmlformats.org/officeDocument/2006/relationships/hyperlink" Target="https://www.plasticseurope.org/en/resources/publications" TargetMode="External"/><Relationship Id="rId1" Type="http://schemas.openxmlformats.org/officeDocument/2006/relationships/slideLayout" Target="../slideLayouts/slideLayout3.xml"/><Relationship Id="rId5" Type="http://schemas.openxmlformats.org/officeDocument/2006/relationships/hyperlink" Target="https://ym.fi/jatesaadospaketti" TargetMode="External"/><Relationship Id="rId4" Type="http://schemas.openxmlformats.org/officeDocument/2006/relationships/hyperlink" Target="https://www.plasticseurope.org/en/resources/publications/1776-plastics-2030-plasticseuropes-voluntary-commitment"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plastics.fi/fin/muovitieto/muovit_ja_ymparisto/muovien_kierratys/" TargetMode="External"/><Relationship Id="rId3" Type="http://schemas.openxmlformats.org/officeDocument/2006/relationships/hyperlink" Target="https://ec.europa.eu/environment/waste/plastic_waste.htm" TargetMode="External"/><Relationship Id="rId7" Type="http://schemas.openxmlformats.org/officeDocument/2006/relationships/hyperlink" Target="https://www.plastics.fi/opetusmateriaalit/muovit_edistavat_kiertotaloutta/" TargetMode="External"/><Relationship Id="rId2" Type="http://schemas.openxmlformats.org/officeDocument/2006/relationships/hyperlink" Target="https://ec.europa.eu/commission/presscorner/detail/en/IP_18_5" TargetMode="External"/><Relationship Id="rId1" Type="http://schemas.openxmlformats.org/officeDocument/2006/relationships/slideLayout" Target="../slideLayouts/slideLayout3.xml"/><Relationship Id="rId6" Type="http://schemas.openxmlformats.org/officeDocument/2006/relationships/hyperlink" Target="https://yle.fi/aihe/i-love-muovi" TargetMode="External"/><Relationship Id="rId5" Type="http://schemas.openxmlformats.org/officeDocument/2006/relationships/hyperlink" Target="https://muovitiekartta.fi/in-brief/" TargetMode="External"/><Relationship Id="rId4" Type="http://schemas.openxmlformats.org/officeDocument/2006/relationships/hyperlink" Target="https://muovitiekartta.fi/"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plasticseurope.org/en/resources/publications/1899-circular-economy-plastics-european-overview"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GnrEo2hubvk" TargetMode="External"/><Relationship Id="rId2" Type="http://schemas.openxmlformats.org/officeDocument/2006/relationships/hyperlink" Target="https://www.fortum.fi/kiertotalouskyla-riihimaell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5rA2ANVBY7A" TargetMode="External"/><Relationship Id="rId2" Type="http://schemas.openxmlformats.org/officeDocument/2006/relationships/hyperlink" Target="https://www.youtube.com/watch?v=-5rbJuoiPwg" TargetMode="External"/><Relationship Id="rId1" Type="http://schemas.openxmlformats.org/officeDocument/2006/relationships/slideLayout" Target="../slideLayouts/slideLayout2.xml"/><Relationship Id="rId4" Type="http://schemas.openxmlformats.org/officeDocument/2006/relationships/hyperlink" Target="https://www.youtube.com/watch?v=lPQKeyVvKs8&amp;list=PLLQdmm68pe68tMo7p8v70hIgtaC94qtIA&amp;index=9&amp;t=0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alpa.fi/juomapakkausten-kierratys/pantillinen-jarjestelma/#kierratys-on-yhteistyot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pramiaplastic.f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sitra.fi/en/cases/plastic-waste-into-plastic-bags/" TargetMode="External"/><Relationship Id="rId2" Type="http://schemas.openxmlformats.org/officeDocument/2006/relationships/hyperlink" Target="https://www.kiertokassi.fi/"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upm.com/fi/ajankohtaista/artikkelit/2016/01/upm-profi--luovuuden-lahteilla-10-vuoden-ajan-tuloksena-teknisesti-ylivertainen-komposiitti/" TargetMode="External"/><Relationship Id="rId2" Type="http://schemas.openxmlformats.org/officeDocument/2006/relationships/hyperlink" Target="https://www.upmprofi.com/fi/kestava-terassi/"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youtube.com/watch?v=LKf8UdyeQzU&amp;feature=youtu.be"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uusiomuovi.fi/" TargetMode="External"/><Relationship Id="rId2" Type="http://schemas.openxmlformats.org/officeDocument/2006/relationships/hyperlink" Target="https://www.muovikuuluukiertoon.fi/" TargetMode="External"/><Relationship Id="rId1" Type="http://schemas.openxmlformats.org/officeDocument/2006/relationships/slideLayout" Target="../slideLayouts/slideLayout3.xml"/><Relationship Id="rId4" Type="http://schemas.openxmlformats.org/officeDocument/2006/relationships/hyperlink" Target="https://www.plastics.fi/fin/muovitieto/muovit_ja_ymparisto/muovien_kierratys/"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https://www.muovipoli.fi/new-plastics-center-npc/" TargetMode="External"/><Relationship Id="rId2" Type="http://schemas.openxmlformats.org/officeDocument/2006/relationships/hyperlink" Target="https://clicinnovation.fi/project/plasti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arvifinalreport.fi/content/plastic-recycling" TargetMode="External"/><Relationship Id="rId2" Type="http://schemas.openxmlformats.org/officeDocument/2006/relationships/hyperlink" Target="http://arvifinalreport.fi/"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doi.org/10.1002/app.43766" TargetMode="External"/><Relationship Id="rId2" Type="http://schemas.openxmlformats.org/officeDocument/2006/relationships/hyperlink" Target="https://www.plasticseurope.org/en/resources/publications/1899-circular-economy-plastics-european-overview" TargetMode="External"/><Relationship Id="rId1" Type="http://schemas.openxmlformats.org/officeDocument/2006/relationships/slideLayout" Target="../slideLayouts/slideLayout3.xml"/><Relationship Id="rId4" Type="http://schemas.openxmlformats.org/officeDocument/2006/relationships/hyperlink" Target="https://doi.org/10.1002/app.49101"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ara.fi/fi-FI/Tietopankki/ARAviesti/ARAviestin_verkkoartikkelit/Hyva__paha_muovi_rakentamisessa(53959)" TargetMode="External"/><Relationship Id="rId2" Type="http://schemas.openxmlformats.org/officeDocument/2006/relationships/hyperlink" Target="http://www3.weforum.org/docs/WEF_A_New_Circular_Vision_for_Electronics.pdf" TargetMode="External"/><Relationship Id="rId1" Type="http://schemas.openxmlformats.org/officeDocument/2006/relationships/slideLayout" Target="../slideLayouts/slideLayout3.xml"/><Relationship Id="rId5" Type="http://schemas.openxmlformats.org/officeDocument/2006/relationships/hyperlink" Target="https://www.muovikuuluukiertoon.fi/" TargetMode="External"/><Relationship Id="rId4" Type="http://schemas.openxmlformats.org/officeDocument/2006/relationships/hyperlink" Target="https://www.ymparisto.fi/fi-FI/Rakentaminen/Ymparistoministerio_selvitti_muovien_kay(49853)"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s://sinebrychoff.fi/vastuu/tekojamme/coca-cola-plantbottle/" TargetMode="External"/><Relationship Id="rId2" Type="http://schemas.openxmlformats.org/officeDocument/2006/relationships/hyperlink" Target="https://sinebrychoff.fi/vastuu/tekojamme/pakkaukset/"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valio.fi/yritys/artikkelit/valion-pakkausten-kierrattaminen/" TargetMode="External"/><Relationship Id="rId2" Type="http://schemas.openxmlformats.org/officeDocument/2006/relationships/hyperlink" Target="https://pyroll.com/packaging/suomen-ensimmainen-kartonkinen-jogurttipikari-kehitettiin-ennatysajass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theseus.fi/handle/10024/172512" TargetMode="External"/><Relationship Id="rId7" Type="http://schemas.openxmlformats.org/officeDocument/2006/relationships/hyperlink" Target="https://www.plasticseurope.org/en/resources/eco-profiles" TargetMode="External"/><Relationship Id="rId2" Type="http://schemas.openxmlformats.org/officeDocument/2006/relationships/hyperlink" Target="http://www.uusiomuovi.fi/fin/yritykselle/kierratyskelpoinen_muovipakkaus/" TargetMode="External"/><Relationship Id="rId1" Type="http://schemas.openxmlformats.org/officeDocument/2006/relationships/slideLayout" Target="../slideLayouts/slideLayout3.xml"/><Relationship Id="rId6" Type="http://schemas.openxmlformats.org/officeDocument/2006/relationships/hyperlink" Target="https://www.plasticseurope.org/en/focus-areas/life-cycle-thinking" TargetMode="External"/><Relationship Id="rId5" Type="http://schemas.openxmlformats.org/officeDocument/2006/relationships/hyperlink" Target="https://www.plasticseurope.org/en/resources/videos/61-full-life-cycle-thinking" TargetMode="External"/><Relationship Id="rId4" Type="http://schemas.openxmlformats.org/officeDocument/2006/relationships/hyperlink" Target="http://palpa.fi/static/studio/pub/Materiaalipankki/Juomateollisuus/Suunnitteluohje_KMP_2019_06.pdf"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Muovien kierrätys</a:t>
            </a:r>
          </a:p>
        </p:txBody>
      </p:sp>
      <p:sp>
        <p:nvSpPr>
          <p:cNvPr id="3" name="Alaotsikko 2"/>
          <p:cNvSpPr>
            <a:spLocks noGrp="1"/>
          </p:cNvSpPr>
          <p:nvPr>
            <p:ph type="subTitle" idx="1"/>
          </p:nvPr>
        </p:nvSpPr>
        <p:spPr/>
        <p:txBody>
          <a:bodyPr>
            <a:normAutofit/>
          </a:bodyPr>
          <a:lstStyle/>
          <a:p>
            <a:r>
              <a:rPr lang="fi-FI" dirty="0"/>
              <a:t>Opintomateriaali</a:t>
            </a:r>
          </a:p>
          <a:p>
            <a:r>
              <a:rPr lang="fi-FI" dirty="0"/>
              <a:t>Mirja Andersson, </a:t>
            </a:r>
            <a:r>
              <a:rPr lang="fi-FI" dirty="0" err="1"/>
              <a:t>Yrkeshögskolan</a:t>
            </a:r>
            <a:r>
              <a:rPr lang="fi-FI" dirty="0"/>
              <a:t> Arcada</a:t>
            </a:r>
          </a:p>
          <a:p>
            <a:endParaRPr lang="fi-FI" dirty="0"/>
          </a:p>
        </p:txBody>
      </p:sp>
      <p:sp>
        <p:nvSpPr>
          <p:cNvPr id="4" name="Päivämäärän paikkamerkki 3"/>
          <p:cNvSpPr>
            <a:spLocks noGrp="1"/>
          </p:cNvSpPr>
          <p:nvPr>
            <p:ph type="dt" sz="half" idx="10"/>
          </p:nvPr>
        </p:nvSpPr>
        <p:spPr/>
        <p:txBody>
          <a:bodyPr/>
          <a:lstStyle/>
          <a:p>
            <a:fld id="{308255F3-F20B-4B87-BA2E-E1B81D1F1716}" type="datetime1">
              <a:rPr lang="fi-FI" smtClean="0"/>
              <a:t>31.10.2020</a:t>
            </a:fld>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3558918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a:t>
            </a:r>
          </a:p>
        </p:txBody>
      </p:sp>
      <p:sp>
        <p:nvSpPr>
          <p:cNvPr id="3" name="Sisällön paikkamerkki 2"/>
          <p:cNvSpPr>
            <a:spLocks noGrp="1"/>
          </p:cNvSpPr>
          <p:nvPr>
            <p:ph idx="1"/>
          </p:nvPr>
        </p:nvSpPr>
        <p:spPr/>
        <p:txBody>
          <a:bodyPr>
            <a:normAutofit/>
          </a:bodyPr>
          <a:lstStyle/>
          <a:p>
            <a:pPr marL="0" indent="0">
              <a:buNone/>
            </a:pPr>
            <a:r>
              <a:rPr lang="en-US" sz="1400" dirty="0"/>
              <a:t>Plastics Europe – Association of Plastics Manufacturers , </a:t>
            </a:r>
            <a:r>
              <a:rPr lang="en-US" sz="1400" dirty="0" err="1"/>
              <a:t>eurooppalaisen</a:t>
            </a:r>
            <a:r>
              <a:rPr lang="en-US" sz="1400" dirty="0"/>
              <a:t> </a:t>
            </a:r>
            <a:r>
              <a:rPr lang="en-US" sz="1400" dirty="0" err="1"/>
              <a:t>tuottajayhteisön</a:t>
            </a:r>
            <a:r>
              <a:rPr lang="en-US" sz="1400" dirty="0"/>
              <a:t> </a:t>
            </a:r>
            <a:r>
              <a:rPr lang="en-US" sz="1400" dirty="0" err="1"/>
              <a:t>julkaisut</a:t>
            </a:r>
            <a:r>
              <a:rPr lang="en-US" sz="1400" dirty="0"/>
              <a:t> / </a:t>
            </a:r>
            <a:r>
              <a:rPr lang="en-US" sz="1400" dirty="0" err="1"/>
              <a:t>raportit</a:t>
            </a:r>
            <a:r>
              <a:rPr lang="en-US" sz="1400" dirty="0"/>
              <a:t> </a:t>
            </a:r>
            <a:r>
              <a:rPr lang="en-US" sz="1400" dirty="0" err="1"/>
              <a:t>verkossa</a:t>
            </a:r>
            <a:endParaRPr lang="en-US" sz="1400" dirty="0"/>
          </a:p>
          <a:p>
            <a:pPr marL="0" indent="0">
              <a:buNone/>
            </a:pPr>
            <a:r>
              <a:rPr lang="en-US" sz="1400" dirty="0"/>
              <a:t>Plastics - the Facts 2019 (An analysis of European plastics production, demand and waste data.</a:t>
            </a:r>
          </a:p>
          <a:p>
            <a:pPr marL="0" indent="0">
              <a:buNone/>
            </a:pPr>
            <a:r>
              <a:rPr lang="en-US" sz="1400" dirty="0">
                <a:hlinkClick r:id="rId2"/>
              </a:rPr>
              <a:t>https://www.plasticseurope.org/en/resources/publications</a:t>
            </a:r>
            <a:endParaRPr lang="en-US" sz="1400" dirty="0"/>
          </a:p>
          <a:p>
            <a:pPr marL="0" indent="0">
              <a:buNone/>
            </a:pPr>
            <a:r>
              <a:rPr lang="en-US" sz="1400" dirty="0"/>
              <a:t>Circular Economy for Plastics – An European Overview (European overview of plastics production, conversion into parts and products, waste collection and treatment, including recycling. It also addresses the production of </a:t>
            </a:r>
            <a:r>
              <a:rPr lang="en-US" sz="1400" dirty="0" err="1"/>
              <a:t>recyclates</a:t>
            </a:r>
            <a:r>
              <a:rPr lang="en-US" sz="1400" dirty="0"/>
              <a:t> and their use in different applications.)</a:t>
            </a:r>
          </a:p>
          <a:p>
            <a:pPr marL="0" indent="0">
              <a:buNone/>
            </a:pPr>
            <a:r>
              <a:rPr lang="en-US" sz="1400" dirty="0">
                <a:hlinkClick r:id="rId3"/>
              </a:rPr>
              <a:t>https://www.plasticseurope.org/en/resources/publications/1899-circular-economy-plastics-european-overview</a:t>
            </a:r>
            <a:endParaRPr lang="en-US" sz="1400" dirty="0"/>
          </a:p>
          <a:p>
            <a:pPr marL="0" indent="0">
              <a:buNone/>
            </a:pPr>
            <a:r>
              <a:rPr lang="en-US" sz="1400" dirty="0"/>
              <a:t>"Plastics 2030“, </a:t>
            </a:r>
            <a:r>
              <a:rPr lang="en-US" sz="1400" dirty="0" err="1"/>
              <a:t>PlasticsEurope’s</a:t>
            </a:r>
            <a:r>
              <a:rPr lang="en-US" sz="1400" dirty="0"/>
              <a:t> Voluntary Commitment (</a:t>
            </a:r>
            <a:r>
              <a:rPr lang="en-US" sz="1400" dirty="0" err="1"/>
              <a:t>PlasticsEurope’s</a:t>
            </a:r>
            <a:r>
              <a:rPr lang="en-US" sz="1400" dirty="0"/>
              <a:t> Voluntary Commitment to increasing circularity and resource efficiency) </a:t>
            </a:r>
            <a:r>
              <a:rPr lang="en-US" sz="1400" dirty="0">
                <a:hlinkClick r:id="rId4"/>
              </a:rPr>
              <a:t>https://www.plasticseurope.org/en/resources/publications/1776-plastics-2030-plasticseuropes-voluntary-commitment</a:t>
            </a:r>
            <a:endParaRPr lang="en-US" sz="1400" dirty="0"/>
          </a:p>
          <a:p>
            <a:pPr marL="0" indent="0">
              <a:buNone/>
            </a:pPr>
            <a:r>
              <a:rPr lang="en-US" sz="1400" dirty="0" err="1"/>
              <a:t>YK:n</a:t>
            </a:r>
            <a:r>
              <a:rPr lang="en-US" sz="1400" dirty="0"/>
              <a:t> </a:t>
            </a:r>
            <a:r>
              <a:rPr lang="en-US" sz="1400" dirty="0" err="1"/>
              <a:t>Ympäristöohjelman</a:t>
            </a:r>
            <a:r>
              <a:rPr lang="en-US" sz="1400" dirty="0"/>
              <a:t> </a:t>
            </a:r>
            <a:r>
              <a:rPr lang="en-US" sz="1400" dirty="0" err="1"/>
              <a:t>julkaisema</a:t>
            </a:r>
            <a:r>
              <a:rPr lang="en-US" sz="1400" dirty="0"/>
              <a:t> </a:t>
            </a:r>
            <a:r>
              <a:rPr lang="en-US" sz="1400" dirty="0" err="1"/>
              <a:t>tiekartta</a:t>
            </a:r>
            <a:r>
              <a:rPr lang="en-US" sz="1400" dirty="0"/>
              <a:t> </a:t>
            </a:r>
            <a:r>
              <a:rPr lang="en-US" sz="1400" dirty="0" err="1"/>
              <a:t>verkossa</a:t>
            </a:r>
            <a:endParaRPr lang="en-US" sz="1400" dirty="0"/>
          </a:p>
          <a:p>
            <a:pPr marL="0" indent="0">
              <a:buNone/>
            </a:pPr>
            <a:r>
              <a:rPr lang="en-US" sz="1400" dirty="0"/>
              <a:t>UNEP 2018. SINGLE-USE PLASTICS: A Roadmap for Sustainability. https://wedocs.unep.org/bitstream/handle/20.500.11822/25496/singleUsePlastic_sustainability.pdf?i </a:t>
            </a:r>
            <a:r>
              <a:rPr lang="en-US" sz="1400" dirty="0" err="1"/>
              <a:t>sAllowed</a:t>
            </a:r>
            <a:r>
              <a:rPr lang="en-US" sz="1400" dirty="0"/>
              <a:t>=</a:t>
            </a:r>
            <a:r>
              <a:rPr lang="en-US" sz="1400" dirty="0" err="1"/>
              <a:t>y&amp;sequence</a:t>
            </a:r>
            <a:r>
              <a:rPr lang="en-US" sz="1400" dirty="0"/>
              <a:t>=1</a:t>
            </a:r>
          </a:p>
          <a:p>
            <a:pPr marL="0" indent="0">
              <a:buNone/>
            </a:pPr>
            <a:r>
              <a:rPr lang="en-US" sz="1400" dirty="0"/>
              <a:t> </a:t>
            </a:r>
            <a:r>
              <a:rPr lang="fi-FI" sz="1400" dirty="0"/>
              <a:t>Suomen jätelaki uudistuu 2021; </a:t>
            </a:r>
            <a:r>
              <a:rPr lang="fi-FI" sz="1400" dirty="0">
                <a:hlinkClick r:id="rId5"/>
              </a:rPr>
              <a:t>https://ym.fi/jatesaadospaketti</a:t>
            </a:r>
            <a:endParaRPr lang="fi-FI" sz="1400" dirty="0"/>
          </a:p>
          <a:p>
            <a:pPr marL="0" indent="0">
              <a:buNone/>
            </a:pPr>
            <a:endParaRPr lang="fi-FI" sz="1400" dirty="0"/>
          </a:p>
          <a:p>
            <a:pPr marL="0" indent="0">
              <a:buNone/>
            </a:pPr>
            <a:endParaRPr lang="en-US" sz="1400"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509848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Muita suositeltuja lähteitä</a:t>
            </a:r>
          </a:p>
        </p:txBody>
      </p:sp>
      <p:sp>
        <p:nvSpPr>
          <p:cNvPr id="3" name="Sisällön paikkamerkki 2"/>
          <p:cNvSpPr>
            <a:spLocks noGrp="1"/>
          </p:cNvSpPr>
          <p:nvPr>
            <p:ph idx="1"/>
          </p:nvPr>
        </p:nvSpPr>
        <p:spPr/>
        <p:txBody>
          <a:bodyPr>
            <a:normAutofit/>
          </a:bodyPr>
          <a:lstStyle/>
          <a:p>
            <a:pPr marL="0" indent="0">
              <a:buNone/>
            </a:pPr>
            <a:r>
              <a:rPr lang="fi-FI" sz="1600" dirty="0" err="1"/>
              <a:t>EUn</a:t>
            </a:r>
            <a:r>
              <a:rPr lang="fi-FI" sz="1600" dirty="0"/>
              <a:t> muovitiekartta ja -strategia</a:t>
            </a:r>
          </a:p>
          <a:p>
            <a:pPr marL="0" indent="0">
              <a:buNone/>
            </a:pPr>
            <a:r>
              <a:rPr lang="fi-FI" sz="1600" dirty="0">
                <a:hlinkClick r:id="rId2"/>
              </a:rPr>
              <a:t>https://ec.europa.eu/commission/presscorner/detail/en/IP_18_5</a:t>
            </a:r>
            <a:endParaRPr lang="fi-FI" sz="1600" dirty="0"/>
          </a:p>
          <a:p>
            <a:pPr marL="0" indent="0">
              <a:buNone/>
            </a:pPr>
            <a:r>
              <a:rPr lang="fi-FI" sz="1600" dirty="0">
                <a:hlinkClick r:id="rId3"/>
              </a:rPr>
              <a:t>https://ec.europa.eu/environment/waste/plastic_waste.htm</a:t>
            </a:r>
            <a:endParaRPr lang="fi-FI" sz="1600" dirty="0"/>
          </a:p>
          <a:p>
            <a:pPr marL="0" indent="0">
              <a:buNone/>
            </a:pPr>
            <a:r>
              <a:rPr lang="fi-FI" sz="1600" dirty="0"/>
              <a:t>Suomen muovitiekartta</a:t>
            </a:r>
          </a:p>
          <a:p>
            <a:pPr marL="0" indent="0">
              <a:buNone/>
            </a:pPr>
            <a:r>
              <a:rPr lang="fi-FI" sz="1600" dirty="0">
                <a:hlinkClick r:id="rId4"/>
              </a:rPr>
              <a:t>https://muovitiekartta.fi/</a:t>
            </a:r>
            <a:endParaRPr lang="fi-FI" sz="1600" dirty="0"/>
          </a:p>
          <a:p>
            <a:pPr marL="0" indent="0">
              <a:buNone/>
            </a:pPr>
            <a:r>
              <a:rPr lang="fi-FI" sz="1600" dirty="0">
                <a:hlinkClick r:id="rId5"/>
              </a:rPr>
              <a:t>https://muovitiekartta.fi/in-brief/</a:t>
            </a:r>
            <a:endParaRPr lang="fi-FI" sz="1600" dirty="0"/>
          </a:p>
          <a:p>
            <a:pPr marL="0" indent="0">
              <a:buNone/>
            </a:pPr>
            <a:r>
              <a:rPr lang="fi-FI" sz="1600" dirty="0"/>
              <a:t>YLE 2019. I Love Muovi -kampanjan materiaalit</a:t>
            </a:r>
          </a:p>
          <a:p>
            <a:pPr marL="0" indent="0">
              <a:buNone/>
            </a:pPr>
            <a:r>
              <a:rPr lang="fi-FI" sz="1600" dirty="0">
                <a:hlinkClick r:id="rId6"/>
              </a:rPr>
              <a:t>https://yle.fi/aihe/i-love-muovi</a:t>
            </a:r>
            <a:endParaRPr lang="fi-FI" sz="1600" dirty="0"/>
          </a:p>
          <a:p>
            <a:pPr marL="0" indent="0">
              <a:buNone/>
            </a:pPr>
            <a:r>
              <a:rPr lang="fi-FI" sz="1600" dirty="0"/>
              <a:t>Muoviteollisuus ry</a:t>
            </a:r>
          </a:p>
          <a:p>
            <a:pPr marL="0" indent="0">
              <a:buNone/>
            </a:pPr>
            <a:r>
              <a:rPr lang="fi-FI" sz="1600" dirty="0">
                <a:hlinkClick r:id="rId7"/>
              </a:rPr>
              <a:t>https://www.plastics.fi/opetusmateriaalit/muovit_edistavat_kiertotaloutta/</a:t>
            </a:r>
            <a:endParaRPr lang="fi-FI" sz="1600" dirty="0"/>
          </a:p>
          <a:p>
            <a:pPr marL="0" indent="0">
              <a:buNone/>
            </a:pPr>
            <a:r>
              <a:rPr lang="fi-FI" sz="1600" dirty="0">
                <a:hlinkClick r:id="rId8"/>
              </a:rPr>
              <a:t>https://www.plastics.fi/fin/muovitieto/muovit_ja_ymparisto/muovien_kierratys/</a:t>
            </a:r>
            <a:endParaRPr lang="fi-FI" sz="1600" dirty="0"/>
          </a:p>
          <a:p>
            <a:pPr marL="0" indent="0">
              <a:buNone/>
            </a:pPr>
            <a:endParaRPr lang="fi-FI" sz="2400" dirty="0"/>
          </a:p>
          <a:p>
            <a:pPr marL="0" indent="0">
              <a:buNone/>
            </a:pPr>
            <a:endParaRPr lang="fi-FI" sz="2400" dirty="0"/>
          </a:p>
          <a:p>
            <a:pPr marL="0" indent="0">
              <a:buNone/>
            </a:pPr>
            <a:endParaRPr lang="fi-FI" sz="2400" dirty="0"/>
          </a:p>
          <a:p>
            <a:pPr marL="0" indent="0">
              <a:buNone/>
            </a:pPr>
            <a:endParaRPr lang="fi-FI" dirty="0"/>
          </a:p>
          <a:p>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631586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 2</a:t>
            </a:r>
          </a:p>
        </p:txBody>
      </p:sp>
      <p:sp>
        <p:nvSpPr>
          <p:cNvPr id="3" name="Sisällön paikkamerkki 2"/>
          <p:cNvSpPr>
            <a:spLocks noGrp="1"/>
          </p:cNvSpPr>
          <p:nvPr>
            <p:ph idx="1"/>
          </p:nvPr>
        </p:nvSpPr>
        <p:spPr/>
        <p:txBody>
          <a:bodyPr/>
          <a:lstStyle/>
          <a:p>
            <a:pPr marL="0" indent="0">
              <a:buNone/>
            </a:pPr>
            <a:r>
              <a:rPr lang="fi-FI" dirty="0"/>
              <a:t>Muovien kiertotalous ja kierrätyksen nykytila</a:t>
            </a:r>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723011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292CD-34F9-434F-A0F5-74B27B4D7409}"/>
              </a:ext>
            </a:extLst>
          </p:cNvPr>
          <p:cNvSpPr>
            <a:spLocks noGrp="1"/>
          </p:cNvSpPr>
          <p:nvPr>
            <p:ph type="title"/>
          </p:nvPr>
        </p:nvSpPr>
        <p:spPr/>
        <p:txBody>
          <a:bodyPr/>
          <a:lstStyle/>
          <a:p>
            <a:r>
              <a:rPr lang="fi-FI" dirty="0"/>
              <a:t>Muovien kiertotalouden kehittämisen kulmakivet</a:t>
            </a:r>
          </a:p>
        </p:txBody>
      </p:sp>
      <p:sp>
        <p:nvSpPr>
          <p:cNvPr id="3" name="Content Placeholder 2">
            <a:extLst>
              <a:ext uri="{FF2B5EF4-FFF2-40B4-BE49-F238E27FC236}">
                <a16:creationId xmlns:a16="http://schemas.microsoft.com/office/drawing/2014/main" id="{21D7864D-D13A-424E-BC8F-543CBEE2DF9B}"/>
              </a:ext>
            </a:extLst>
          </p:cNvPr>
          <p:cNvSpPr>
            <a:spLocks noGrp="1"/>
          </p:cNvSpPr>
          <p:nvPr>
            <p:ph idx="1"/>
          </p:nvPr>
        </p:nvSpPr>
        <p:spPr>
          <a:xfrm>
            <a:off x="838200" y="1825626"/>
            <a:ext cx="10515600" cy="3651348"/>
          </a:xfrm>
        </p:spPr>
        <p:txBody>
          <a:bodyPr>
            <a:normAutofit fontScale="92500" lnSpcReduction="10000"/>
          </a:bodyPr>
          <a:lstStyle/>
          <a:p>
            <a:r>
              <a:rPr lang="en-US" sz="2400" dirty="0" err="1"/>
              <a:t>Muovien</a:t>
            </a:r>
            <a:r>
              <a:rPr lang="en-US" sz="2400" dirty="0"/>
              <a:t> </a:t>
            </a:r>
            <a:r>
              <a:rPr lang="en-US" sz="2400" dirty="0" err="1"/>
              <a:t>kiertotaloudessa</a:t>
            </a:r>
            <a:r>
              <a:rPr lang="en-US" sz="2400" dirty="0"/>
              <a:t> </a:t>
            </a:r>
            <a:r>
              <a:rPr lang="en-US" sz="2400" dirty="0" err="1"/>
              <a:t>pyritään</a:t>
            </a:r>
            <a:r>
              <a:rPr lang="en-US" sz="2400" dirty="0"/>
              <a:t> </a:t>
            </a:r>
            <a:r>
              <a:rPr lang="en-US" sz="2400" dirty="0" err="1"/>
              <a:t>suljettuun</a:t>
            </a:r>
            <a:r>
              <a:rPr lang="en-US" sz="2400" dirty="0"/>
              <a:t> </a:t>
            </a:r>
            <a:r>
              <a:rPr lang="en-US" sz="2400" dirty="0" err="1"/>
              <a:t>systeemiin</a:t>
            </a:r>
            <a:r>
              <a:rPr lang="en-US" sz="2400" dirty="0"/>
              <a:t>, </a:t>
            </a:r>
            <a:r>
              <a:rPr lang="en-US" sz="2400" dirty="0" err="1"/>
              <a:t>jossa</a:t>
            </a:r>
            <a:r>
              <a:rPr lang="en-US" sz="2400" dirty="0"/>
              <a:t> </a:t>
            </a:r>
            <a:r>
              <a:rPr lang="en-US" sz="2400" dirty="0" err="1"/>
              <a:t>käytetään</a:t>
            </a:r>
            <a:r>
              <a:rPr lang="en-US" sz="2400" dirty="0"/>
              <a:t> </a:t>
            </a:r>
            <a:r>
              <a:rPr lang="en-US" sz="2400" dirty="0" err="1"/>
              <a:t>muovituotteita</a:t>
            </a:r>
            <a:r>
              <a:rPr lang="en-US" sz="2400" dirty="0"/>
              <a:t> </a:t>
            </a:r>
            <a:r>
              <a:rPr lang="en-US" sz="2400" dirty="0" err="1"/>
              <a:t>uudelleen</a:t>
            </a:r>
            <a:r>
              <a:rPr lang="en-US" sz="2400" dirty="0"/>
              <a:t> ja </a:t>
            </a:r>
            <a:r>
              <a:rPr lang="en-US" sz="2400" dirty="0" err="1"/>
              <a:t>jäte</a:t>
            </a:r>
            <a:r>
              <a:rPr lang="en-US" sz="2400" dirty="0"/>
              <a:t> </a:t>
            </a:r>
            <a:r>
              <a:rPr lang="en-US" sz="2400" dirty="0" err="1"/>
              <a:t>hyödynnetään</a:t>
            </a:r>
            <a:r>
              <a:rPr lang="en-US" sz="2400" dirty="0"/>
              <a:t> </a:t>
            </a:r>
            <a:r>
              <a:rPr lang="en-US" sz="2400" dirty="0" err="1"/>
              <a:t>arvoa</a:t>
            </a:r>
            <a:r>
              <a:rPr lang="en-US" sz="2400" dirty="0"/>
              <a:t> </a:t>
            </a:r>
            <a:r>
              <a:rPr lang="en-US" sz="2400" dirty="0" err="1"/>
              <a:t>tuottavalla</a:t>
            </a:r>
            <a:r>
              <a:rPr lang="en-US" sz="2400" dirty="0"/>
              <a:t> </a:t>
            </a:r>
            <a:r>
              <a:rPr lang="en-US" sz="2400" dirty="0" err="1"/>
              <a:t>tavalla</a:t>
            </a:r>
            <a:r>
              <a:rPr lang="en-US" sz="2400" dirty="0"/>
              <a:t> </a:t>
            </a:r>
            <a:r>
              <a:rPr lang="en-US" sz="2400" dirty="0" err="1"/>
              <a:t>eikä</a:t>
            </a:r>
            <a:r>
              <a:rPr lang="en-US" sz="2400" dirty="0"/>
              <a:t> se </a:t>
            </a:r>
            <a:r>
              <a:rPr lang="en-US" sz="2400" dirty="0" err="1"/>
              <a:t>päädy</a:t>
            </a:r>
            <a:r>
              <a:rPr lang="en-US" sz="2400" dirty="0"/>
              <a:t> </a:t>
            </a:r>
            <a:r>
              <a:rPr lang="en-US" sz="2400" dirty="0" err="1"/>
              <a:t>kaatopaikalle</a:t>
            </a:r>
            <a:r>
              <a:rPr lang="en-US" sz="2400" dirty="0"/>
              <a:t> tai </a:t>
            </a:r>
            <a:r>
              <a:rPr lang="en-US" sz="2400" dirty="0" err="1"/>
              <a:t>luontoon</a:t>
            </a:r>
            <a:r>
              <a:rPr lang="en-US" sz="2400" dirty="0"/>
              <a:t>. </a:t>
            </a:r>
          </a:p>
          <a:p>
            <a:r>
              <a:rPr lang="en-US" sz="2400" dirty="0" err="1"/>
              <a:t>Muovijäte</a:t>
            </a:r>
            <a:r>
              <a:rPr lang="en-US" sz="2400" dirty="0"/>
              <a:t> on </a:t>
            </a:r>
            <a:r>
              <a:rPr lang="en-US" sz="2400" dirty="0" err="1"/>
              <a:t>arvokasta</a:t>
            </a:r>
            <a:r>
              <a:rPr lang="en-US" sz="2400" dirty="0"/>
              <a:t> </a:t>
            </a:r>
            <a:r>
              <a:rPr lang="en-US" sz="2400" dirty="0" err="1"/>
              <a:t>raaka-ainetta</a:t>
            </a:r>
            <a:r>
              <a:rPr lang="en-US" sz="2400" dirty="0"/>
              <a:t>, </a:t>
            </a:r>
            <a:r>
              <a:rPr lang="en-US" sz="2400" dirty="0" err="1"/>
              <a:t>joka</a:t>
            </a:r>
            <a:r>
              <a:rPr lang="en-US" sz="2400" dirty="0"/>
              <a:t> </a:t>
            </a:r>
            <a:r>
              <a:rPr lang="en-US" sz="2400" dirty="0" err="1"/>
              <a:t>voidaan</a:t>
            </a:r>
            <a:r>
              <a:rPr lang="en-US" sz="2400" dirty="0"/>
              <a:t> </a:t>
            </a:r>
            <a:r>
              <a:rPr lang="en-US" sz="2400" dirty="0" err="1"/>
              <a:t>hyödyntää</a:t>
            </a:r>
            <a:r>
              <a:rPr lang="en-US" sz="2400" dirty="0"/>
              <a:t> </a:t>
            </a:r>
            <a:r>
              <a:rPr lang="en-US" sz="2400" dirty="0" err="1"/>
              <a:t>uusiin</a:t>
            </a:r>
            <a:r>
              <a:rPr lang="en-US" sz="2400" dirty="0"/>
              <a:t> </a:t>
            </a:r>
            <a:r>
              <a:rPr lang="en-US" sz="2400" dirty="0" err="1"/>
              <a:t>raaka-aineisiin</a:t>
            </a:r>
            <a:r>
              <a:rPr lang="en-US" sz="2400" dirty="0"/>
              <a:t> ja </a:t>
            </a:r>
            <a:r>
              <a:rPr lang="en-US" sz="2400" dirty="0" err="1"/>
              <a:t>muovituotteiden</a:t>
            </a:r>
            <a:r>
              <a:rPr lang="en-US" sz="2400" dirty="0"/>
              <a:t> </a:t>
            </a:r>
            <a:r>
              <a:rPr lang="en-US" sz="2400" dirty="0" err="1"/>
              <a:t>valmistukseen</a:t>
            </a:r>
            <a:r>
              <a:rPr lang="en-US" sz="2400" dirty="0"/>
              <a:t> tai </a:t>
            </a:r>
            <a:r>
              <a:rPr lang="en-US" sz="2400" dirty="0" err="1"/>
              <a:t>voidaan</a:t>
            </a:r>
            <a:r>
              <a:rPr lang="en-US" sz="2400" dirty="0"/>
              <a:t> </a:t>
            </a:r>
            <a:r>
              <a:rPr lang="en-US" sz="2400" dirty="0" err="1"/>
              <a:t>hyödyntää</a:t>
            </a:r>
            <a:r>
              <a:rPr lang="en-US" sz="2400" dirty="0"/>
              <a:t> </a:t>
            </a:r>
            <a:r>
              <a:rPr lang="en-US" sz="2400" dirty="0" err="1"/>
              <a:t>energian</a:t>
            </a:r>
            <a:r>
              <a:rPr lang="en-US" sz="2400" dirty="0"/>
              <a:t> </a:t>
            </a:r>
            <a:r>
              <a:rPr lang="en-US" sz="2400" dirty="0" err="1"/>
              <a:t>tuotannossa</a:t>
            </a:r>
            <a:r>
              <a:rPr lang="en-US" sz="2400" dirty="0"/>
              <a:t>, </a:t>
            </a:r>
            <a:r>
              <a:rPr lang="en-US" sz="2400" dirty="0" err="1"/>
              <a:t>mikäli</a:t>
            </a:r>
            <a:r>
              <a:rPr lang="en-US" sz="2400" dirty="0"/>
              <a:t> </a:t>
            </a:r>
            <a:r>
              <a:rPr lang="en-US" sz="2400" dirty="0" err="1"/>
              <a:t>kierrättäminen</a:t>
            </a:r>
            <a:r>
              <a:rPr lang="en-US" sz="2400" dirty="0"/>
              <a:t> </a:t>
            </a:r>
            <a:r>
              <a:rPr lang="en-US" sz="2400" dirty="0" err="1"/>
              <a:t>ei</a:t>
            </a:r>
            <a:r>
              <a:rPr lang="en-US" sz="2400" dirty="0"/>
              <a:t> ole </a:t>
            </a:r>
            <a:r>
              <a:rPr lang="en-US" sz="2400" dirty="0" err="1"/>
              <a:t>järkevää</a:t>
            </a:r>
            <a:r>
              <a:rPr lang="en-US" sz="2400" dirty="0"/>
              <a:t>.</a:t>
            </a:r>
          </a:p>
          <a:p>
            <a:r>
              <a:rPr lang="en-US" sz="2400" dirty="0" err="1"/>
              <a:t>Muoviteollisuus</a:t>
            </a:r>
            <a:r>
              <a:rPr lang="en-US" sz="2400" dirty="0"/>
              <a:t> </a:t>
            </a:r>
            <a:r>
              <a:rPr lang="en-US" sz="2400" dirty="0" err="1"/>
              <a:t>etsii</a:t>
            </a:r>
            <a:r>
              <a:rPr lang="en-US" sz="2400" dirty="0"/>
              <a:t> </a:t>
            </a:r>
            <a:r>
              <a:rPr lang="en-US" sz="2400" dirty="0" err="1"/>
              <a:t>myös</a:t>
            </a:r>
            <a:r>
              <a:rPr lang="en-US" sz="2400" dirty="0"/>
              <a:t> </a:t>
            </a:r>
            <a:r>
              <a:rPr lang="en-US" sz="2400" dirty="0" err="1"/>
              <a:t>vaihtoehtoja</a:t>
            </a:r>
            <a:r>
              <a:rPr lang="en-US" sz="2400" dirty="0"/>
              <a:t> </a:t>
            </a:r>
            <a:r>
              <a:rPr lang="en-US" sz="2400" dirty="0" err="1"/>
              <a:t>fossiilisille</a:t>
            </a:r>
            <a:r>
              <a:rPr lang="en-US" sz="2400" dirty="0"/>
              <a:t> </a:t>
            </a:r>
            <a:r>
              <a:rPr lang="en-US" sz="2400" dirty="0" err="1"/>
              <a:t>raaka-aineille</a:t>
            </a:r>
            <a:r>
              <a:rPr lang="en-US" sz="2400" dirty="0"/>
              <a:t> </a:t>
            </a:r>
            <a:r>
              <a:rPr lang="en-US" sz="2400" dirty="0" err="1"/>
              <a:t>uusiutuvien</a:t>
            </a:r>
            <a:r>
              <a:rPr lang="en-US" sz="2400" dirty="0"/>
              <a:t> </a:t>
            </a:r>
            <a:r>
              <a:rPr lang="en-US" sz="2400" dirty="0" err="1"/>
              <a:t>raaka-aineiden</a:t>
            </a:r>
            <a:r>
              <a:rPr lang="en-US" sz="2400" dirty="0"/>
              <a:t> </a:t>
            </a:r>
            <a:r>
              <a:rPr lang="en-US" sz="2400" dirty="0" err="1"/>
              <a:t>joukosta</a:t>
            </a:r>
            <a:r>
              <a:rPr lang="en-US" sz="2400" dirty="0"/>
              <a:t>.</a:t>
            </a:r>
          </a:p>
          <a:p>
            <a:r>
              <a:rPr lang="en-US" sz="2400" dirty="0" err="1"/>
              <a:t>Kiertotalousajattelua</a:t>
            </a:r>
            <a:r>
              <a:rPr lang="en-US" sz="2400" dirty="0"/>
              <a:t> </a:t>
            </a:r>
            <a:r>
              <a:rPr lang="en-US" sz="2400" dirty="0" err="1"/>
              <a:t>edistetään</a:t>
            </a:r>
            <a:r>
              <a:rPr lang="en-US" sz="2400" dirty="0"/>
              <a:t> </a:t>
            </a:r>
            <a:r>
              <a:rPr lang="en-US" sz="2400" dirty="0" err="1"/>
              <a:t>koko</a:t>
            </a:r>
            <a:r>
              <a:rPr lang="en-US" sz="2400" dirty="0"/>
              <a:t> </a:t>
            </a:r>
            <a:r>
              <a:rPr lang="en-US" sz="2400" dirty="0" err="1"/>
              <a:t>arvoketjussa</a:t>
            </a:r>
            <a:r>
              <a:rPr lang="en-US" sz="2400" dirty="0"/>
              <a:t> ja </a:t>
            </a:r>
            <a:r>
              <a:rPr lang="en-US" sz="2400" dirty="0" err="1"/>
              <a:t>elinkaaren</a:t>
            </a:r>
            <a:r>
              <a:rPr lang="en-US" sz="2400" dirty="0"/>
              <a:t> </a:t>
            </a:r>
            <a:r>
              <a:rPr lang="en-US" sz="2400" dirty="0" err="1"/>
              <a:t>aikana</a:t>
            </a:r>
            <a:r>
              <a:rPr lang="en-US" sz="2400" dirty="0"/>
              <a:t> – </a:t>
            </a:r>
            <a:r>
              <a:rPr lang="en-US" sz="2400" dirty="0" err="1"/>
              <a:t>tuotesuunnittelusta</a:t>
            </a:r>
            <a:r>
              <a:rPr lang="en-US" sz="2400" dirty="0"/>
              <a:t> </a:t>
            </a:r>
            <a:r>
              <a:rPr lang="en-US" sz="2400" dirty="0" err="1"/>
              <a:t>kierrätykseen</a:t>
            </a:r>
            <a:r>
              <a:rPr lang="en-US" sz="2400" dirty="0"/>
              <a:t> – </a:t>
            </a:r>
            <a:r>
              <a:rPr lang="en-US" sz="2400" dirty="0" err="1"/>
              <a:t>tavoitteena</a:t>
            </a:r>
            <a:r>
              <a:rPr lang="en-US" sz="2400" dirty="0"/>
              <a:t> </a:t>
            </a:r>
            <a:r>
              <a:rPr lang="en-US" sz="2400" dirty="0" err="1"/>
              <a:t>materiaalien</a:t>
            </a:r>
            <a:r>
              <a:rPr lang="en-US" sz="2400" dirty="0"/>
              <a:t> </a:t>
            </a:r>
            <a:r>
              <a:rPr lang="en-US" sz="2400" dirty="0" err="1"/>
              <a:t>kierrätettävyys</a:t>
            </a:r>
            <a:r>
              <a:rPr lang="en-US" sz="2400" dirty="0"/>
              <a:t>, </a:t>
            </a:r>
            <a:r>
              <a:rPr lang="en-US" sz="2400" dirty="0" err="1"/>
              <a:t>materiaalien</a:t>
            </a:r>
            <a:r>
              <a:rPr lang="en-US" sz="2400" dirty="0"/>
              <a:t> </a:t>
            </a:r>
            <a:r>
              <a:rPr lang="en-US" sz="2400" dirty="0" err="1"/>
              <a:t>tehokas</a:t>
            </a:r>
            <a:r>
              <a:rPr lang="en-US" sz="2400" dirty="0"/>
              <a:t> </a:t>
            </a:r>
            <a:r>
              <a:rPr lang="en-US" sz="2400" dirty="0" err="1"/>
              <a:t>hyödyntäminen</a:t>
            </a:r>
            <a:r>
              <a:rPr lang="en-US" sz="2400" dirty="0"/>
              <a:t> ja </a:t>
            </a:r>
            <a:r>
              <a:rPr lang="en-US" sz="2400" dirty="0" err="1"/>
              <a:t>minimoida</a:t>
            </a:r>
            <a:r>
              <a:rPr lang="en-US" sz="2400" dirty="0"/>
              <a:t> </a:t>
            </a:r>
            <a:r>
              <a:rPr lang="en-US" sz="2400" dirty="0" err="1"/>
              <a:t>kasvihuonekaasujen</a:t>
            </a:r>
            <a:r>
              <a:rPr lang="en-US" sz="2400" dirty="0"/>
              <a:t> </a:t>
            </a:r>
            <a:r>
              <a:rPr lang="en-US" sz="2400" dirty="0" err="1"/>
              <a:t>päästöt</a:t>
            </a:r>
            <a:r>
              <a:rPr lang="en-US" sz="2400" dirty="0"/>
              <a:t>. </a:t>
            </a:r>
          </a:p>
          <a:p>
            <a:pPr marL="0" indent="0">
              <a:buNone/>
            </a:pPr>
            <a:endParaRPr lang="fi-FI" dirty="0"/>
          </a:p>
        </p:txBody>
      </p:sp>
      <p:sp>
        <p:nvSpPr>
          <p:cNvPr id="4" name="Footer Placeholder 3">
            <a:extLst>
              <a:ext uri="{FF2B5EF4-FFF2-40B4-BE49-F238E27FC236}">
                <a16:creationId xmlns:a16="http://schemas.microsoft.com/office/drawing/2014/main" id="{BB560A9F-A192-45CD-9740-B57EB93D398F}"/>
              </a:ext>
            </a:extLst>
          </p:cNvPr>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2783972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3AFC-29A5-4CEA-8766-B84D7E994D9A}"/>
              </a:ext>
            </a:extLst>
          </p:cNvPr>
          <p:cNvSpPr>
            <a:spLocks noGrp="1"/>
          </p:cNvSpPr>
          <p:nvPr>
            <p:ph type="title"/>
          </p:nvPr>
        </p:nvSpPr>
        <p:spPr/>
        <p:txBody>
          <a:bodyPr/>
          <a:lstStyle/>
          <a:p>
            <a:r>
              <a:rPr lang="fi-FI" dirty="0"/>
              <a:t>Muovijätteen hyödyntäminen</a:t>
            </a:r>
          </a:p>
        </p:txBody>
      </p:sp>
      <p:graphicFrame>
        <p:nvGraphicFramePr>
          <p:cNvPr id="5" name="Content Placeholder 4">
            <a:extLst>
              <a:ext uri="{FF2B5EF4-FFF2-40B4-BE49-F238E27FC236}">
                <a16:creationId xmlns:a16="http://schemas.microsoft.com/office/drawing/2014/main" id="{B6112C6D-6D3D-4EDA-8DFC-CF752132694D}"/>
              </a:ext>
            </a:extLst>
          </p:cNvPr>
          <p:cNvGraphicFramePr>
            <a:graphicFrameLocks noGrp="1"/>
          </p:cNvGraphicFramePr>
          <p:nvPr>
            <p:ph idx="1"/>
            <p:extLst>
              <p:ext uri="{D42A27DB-BD31-4B8C-83A1-F6EECF244321}">
                <p14:modId xmlns:p14="http://schemas.microsoft.com/office/powerpoint/2010/main" val="3283513097"/>
              </p:ext>
            </p:extLst>
          </p:nvPr>
        </p:nvGraphicFramePr>
        <p:xfrm>
          <a:off x="932466" y="1505113"/>
          <a:ext cx="9295616" cy="3947160"/>
        </p:xfrm>
        <a:graphic>
          <a:graphicData uri="http://schemas.openxmlformats.org/drawingml/2006/table">
            <a:tbl>
              <a:tblPr firstRow="1" bandRow="1">
                <a:tableStyleId>{93296810-A885-4BE3-A3E7-6D5BEEA58F35}</a:tableStyleId>
              </a:tblPr>
              <a:tblGrid>
                <a:gridCol w="2323904">
                  <a:extLst>
                    <a:ext uri="{9D8B030D-6E8A-4147-A177-3AD203B41FA5}">
                      <a16:colId xmlns:a16="http://schemas.microsoft.com/office/drawing/2014/main" val="1347756376"/>
                    </a:ext>
                  </a:extLst>
                </a:gridCol>
                <a:gridCol w="2323904">
                  <a:extLst>
                    <a:ext uri="{9D8B030D-6E8A-4147-A177-3AD203B41FA5}">
                      <a16:colId xmlns:a16="http://schemas.microsoft.com/office/drawing/2014/main" val="3998136594"/>
                    </a:ext>
                  </a:extLst>
                </a:gridCol>
                <a:gridCol w="2323904">
                  <a:extLst>
                    <a:ext uri="{9D8B030D-6E8A-4147-A177-3AD203B41FA5}">
                      <a16:colId xmlns:a16="http://schemas.microsoft.com/office/drawing/2014/main" val="3013727310"/>
                    </a:ext>
                  </a:extLst>
                </a:gridCol>
                <a:gridCol w="2323904">
                  <a:extLst>
                    <a:ext uri="{9D8B030D-6E8A-4147-A177-3AD203B41FA5}">
                      <a16:colId xmlns:a16="http://schemas.microsoft.com/office/drawing/2014/main" val="376074794"/>
                    </a:ext>
                  </a:extLst>
                </a:gridCol>
              </a:tblGrid>
              <a:tr h="370840">
                <a:tc>
                  <a:txBody>
                    <a:bodyPr/>
                    <a:lstStyle/>
                    <a:p>
                      <a:r>
                        <a:rPr lang="fi-FI" dirty="0"/>
                        <a:t>Jäte</a:t>
                      </a:r>
                    </a:p>
                  </a:txBody>
                  <a:tcPr/>
                </a:tc>
                <a:tc>
                  <a:txBody>
                    <a:bodyPr/>
                    <a:lstStyle/>
                    <a:p>
                      <a:r>
                        <a:rPr lang="fi-FI" dirty="0"/>
                        <a:t>Hyödynnetään</a:t>
                      </a:r>
                    </a:p>
                  </a:txBody>
                  <a:tcPr/>
                </a:tc>
                <a:tc>
                  <a:txBody>
                    <a:bodyPr/>
                    <a:lstStyle/>
                    <a:p>
                      <a:r>
                        <a:rPr lang="fi-FI" dirty="0"/>
                        <a:t>Käsittelymenetelmät</a:t>
                      </a:r>
                    </a:p>
                  </a:txBody>
                  <a:tcPr/>
                </a:tc>
                <a:tc>
                  <a:txBody>
                    <a:bodyPr/>
                    <a:lstStyle/>
                    <a:p>
                      <a:r>
                        <a:rPr lang="fi-FI" dirty="0"/>
                        <a:t>Tuote</a:t>
                      </a:r>
                    </a:p>
                  </a:txBody>
                  <a:tcPr/>
                </a:tc>
                <a:extLst>
                  <a:ext uri="{0D108BD9-81ED-4DB2-BD59-A6C34878D82A}">
                    <a16:rowId xmlns:a16="http://schemas.microsoft.com/office/drawing/2014/main" val="3730574052"/>
                  </a:ext>
                </a:extLst>
              </a:tr>
              <a:tr h="370840">
                <a:tc>
                  <a:txBody>
                    <a:bodyPr/>
                    <a:lstStyle/>
                    <a:p>
                      <a:r>
                        <a:rPr lang="fi-FI" dirty="0"/>
                        <a:t>Kerätään</a:t>
                      </a:r>
                    </a:p>
                  </a:txBody>
                  <a:tcPr/>
                </a:tc>
                <a:tc>
                  <a:txBody>
                    <a:bodyPr/>
                    <a:lstStyle/>
                    <a:p>
                      <a:r>
                        <a:rPr lang="fi-FI" dirty="0"/>
                        <a:t>Kyllä</a:t>
                      </a:r>
                    </a:p>
                  </a:txBody>
                  <a:tcPr/>
                </a:tc>
                <a:tc>
                  <a:txBody>
                    <a:bodyPr/>
                    <a:lstStyle/>
                    <a:p>
                      <a:r>
                        <a:rPr lang="fi-FI" dirty="0"/>
                        <a:t>Mekaaninen kierrätys</a:t>
                      </a:r>
                    </a:p>
                  </a:txBody>
                  <a:tcPr/>
                </a:tc>
                <a:tc>
                  <a:txBody>
                    <a:bodyPr/>
                    <a:lstStyle/>
                    <a:p>
                      <a:r>
                        <a:rPr lang="fi-FI" dirty="0"/>
                        <a:t>Uusioraaka-aine muovituotteen valmistukseen</a:t>
                      </a:r>
                    </a:p>
                  </a:txBody>
                  <a:tcPr/>
                </a:tc>
                <a:extLst>
                  <a:ext uri="{0D108BD9-81ED-4DB2-BD59-A6C34878D82A}">
                    <a16:rowId xmlns:a16="http://schemas.microsoft.com/office/drawing/2014/main" val="2446521545"/>
                  </a:ext>
                </a:extLst>
              </a:tr>
              <a:tr h="370840">
                <a:tc>
                  <a:txBody>
                    <a:bodyPr/>
                    <a:lstStyle/>
                    <a:p>
                      <a:endParaRPr lang="fi-FI" dirty="0"/>
                    </a:p>
                  </a:txBody>
                  <a:tcPr/>
                </a:tc>
                <a:tc>
                  <a:txBody>
                    <a:bodyPr/>
                    <a:lstStyle/>
                    <a:p>
                      <a:r>
                        <a:rPr lang="fi-FI" dirty="0"/>
                        <a:t>Kyllä</a:t>
                      </a:r>
                    </a:p>
                  </a:txBody>
                  <a:tcPr/>
                </a:tc>
                <a:tc>
                  <a:txBody>
                    <a:bodyPr/>
                    <a:lstStyle/>
                    <a:p>
                      <a:r>
                        <a:rPr lang="fi-FI" dirty="0"/>
                        <a:t>Kemiallinen kierrätys</a:t>
                      </a:r>
                    </a:p>
                  </a:txBody>
                  <a:tcPr/>
                </a:tc>
                <a:tc>
                  <a:txBody>
                    <a:bodyPr/>
                    <a:lstStyle/>
                    <a:p>
                      <a:r>
                        <a:rPr lang="fi-FI" dirty="0"/>
                        <a:t>Kemikaali, </a:t>
                      </a:r>
                      <a:r>
                        <a:rPr lang="fi-FI" dirty="0" err="1"/>
                        <a:t>monomeeri</a:t>
                      </a:r>
                      <a:endParaRPr lang="fi-FI" dirty="0"/>
                    </a:p>
                  </a:txBody>
                  <a:tcPr/>
                </a:tc>
                <a:extLst>
                  <a:ext uri="{0D108BD9-81ED-4DB2-BD59-A6C34878D82A}">
                    <a16:rowId xmlns:a16="http://schemas.microsoft.com/office/drawing/2014/main" val="503356846"/>
                  </a:ext>
                </a:extLst>
              </a:tr>
              <a:tr h="370840">
                <a:tc>
                  <a:txBody>
                    <a:bodyPr/>
                    <a:lstStyle/>
                    <a:p>
                      <a:endParaRPr lang="fi-FI" dirty="0"/>
                    </a:p>
                  </a:txBody>
                  <a:tcPr/>
                </a:tc>
                <a:tc>
                  <a:txBody>
                    <a:bodyPr/>
                    <a:lstStyle/>
                    <a:p>
                      <a:r>
                        <a:rPr lang="fi-FI" dirty="0"/>
                        <a:t>Kyllä</a:t>
                      </a:r>
                    </a:p>
                  </a:txBody>
                  <a:tcPr/>
                </a:tc>
                <a:tc>
                  <a:txBody>
                    <a:bodyPr/>
                    <a:lstStyle/>
                    <a:p>
                      <a:r>
                        <a:rPr lang="fi-FI" dirty="0"/>
                        <a:t>Vaihtoehtoinen polttoaine (REF/SRF)</a:t>
                      </a:r>
                    </a:p>
                  </a:txBody>
                  <a:tcPr/>
                </a:tc>
                <a:tc>
                  <a:txBody>
                    <a:bodyPr/>
                    <a:lstStyle/>
                    <a:p>
                      <a:r>
                        <a:rPr lang="fi-FI" dirty="0"/>
                        <a:t>Energia</a:t>
                      </a:r>
                    </a:p>
                  </a:txBody>
                  <a:tcPr/>
                </a:tc>
                <a:extLst>
                  <a:ext uri="{0D108BD9-81ED-4DB2-BD59-A6C34878D82A}">
                    <a16:rowId xmlns:a16="http://schemas.microsoft.com/office/drawing/2014/main" val="3373634045"/>
                  </a:ext>
                </a:extLst>
              </a:tr>
              <a:tr h="370840">
                <a:tc>
                  <a:txBody>
                    <a:bodyPr/>
                    <a:lstStyle/>
                    <a:p>
                      <a:endParaRPr lang="fi-FI" dirty="0"/>
                    </a:p>
                  </a:txBody>
                  <a:tcPr/>
                </a:tc>
                <a:tc>
                  <a:txBody>
                    <a:bodyPr/>
                    <a:lstStyle/>
                    <a:p>
                      <a:r>
                        <a:rPr lang="fi-FI" dirty="0"/>
                        <a:t>Kyllä</a:t>
                      </a:r>
                    </a:p>
                  </a:txBody>
                  <a:tcPr/>
                </a:tc>
                <a:tc>
                  <a:txBody>
                    <a:bodyPr/>
                    <a:lstStyle/>
                    <a:p>
                      <a:r>
                        <a:rPr lang="fi-FI" dirty="0"/>
                        <a:t>Jätteenpoltto energiantalteenotolla</a:t>
                      </a:r>
                    </a:p>
                  </a:txBody>
                  <a:tcPr/>
                </a:tc>
                <a:tc>
                  <a:txBody>
                    <a:bodyPr/>
                    <a:lstStyle/>
                    <a:p>
                      <a:r>
                        <a:rPr lang="fi-FI" dirty="0"/>
                        <a:t>Energia</a:t>
                      </a:r>
                    </a:p>
                  </a:txBody>
                  <a:tcPr/>
                </a:tc>
                <a:extLst>
                  <a:ext uri="{0D108BD9-81ED-4DB2-BD59-A6C34878D82A}">
                    <a16:rowId xmlns:a16="http://schemas.microsoft.com/office/drawing/2014/main" val="2206300334"/>
                  </a:ext>
                </a:extLst>
              </a:tr>
              <a:tr h="370840">
                <a:tc>
                  <a:txBody>
                    <a:bodyPr/>
                    <a:lstStyle/>
                    <a:p>
                      <a:endParaRPr lang="fi-FI" dirty="0"/>
                    </a:p>
                  </a:txBody>
                  <a:tcPr/>
                </a:tc>
                <a:tc>
                  <a:txBody>
                    <a:bodyPr/>
                    <a:lstStyle/>
                    <a:p>
                      <a:r>
                        <a:rPr lang="fi-FI" dirty="0"/>
                        <a:t>Ei</a:t>
                      </a:r>
                    </a:p>
                  </a:txBody>
                  <a:tcPr/>
                </a:tc>
                <a:tc>
                  <a:txBody>
                    <a:bodyPr/>
                    <a:lstStyle/>
                    <a:p>
                      <a:r>
                        <a:rPr lang="fi-FI" dirty="0"/>
                        <a:t>Kaatopaikka</a:t>
                      </a:r>
                    </a:p>
                  </a:txBody>
                  <a:tcPr/>
                </a:tc>
                <a:tc>
                  <a:txBody>
                    <a:bodyPr/>
                    <a:lstStyle/>
                    <a:p>
                      <a:r>
                        <a:rPr lang="fi-FI" dirty="0"/>
                        <a:t>Päästöt</a:t>
                      </a:r>
                    </a:p>
                  </a:txBody>
                  <a:tcPr/>
                </a:tc>
                <a:extLst>
                  <a:ext uri="{0D108BD9-81ED-4DB2-BD59-A6C34878D82A}">
                    <a16:rowId xmlns:a16="http://schemas.microsoft.com/office/drawing/2014/main" val="1395042421"/>
                  </a:ext>
                </a:extLst>
              </a:tr>
              <a:tr h="370840">
                <a:tc>
                  <a:txBody>
                    <a:bodyPr/>
                    <a:lstStyle/>
                    <a:p>
                      <a:r>
                        <a:rPr lang="fi-FI" dirty="0"/>
                        <a:t>Ei kerätä</a:t>
                      </a:r>
                    </a:p>
                  </a:txBody>
                  <a:tcPr/>
                </a:tc>
                <a:tc>
                  <a:txBody>
                    <a:bodyPr/>
                    <a:lstStyle/>
                    <a:p>
                      <a:r>
                        <a:rPr lang="fi-FI" dirty="0"/>
                        <a:t>Päätyy luontoon</a:t>
                      </a:r>
                    </a:p>
                  </a:txBody>
                  <a:tcPr/>
                </a:tc>
                <a:tc>
                  <a:txBody>
                    <a:bodyPr/>
                    <a:lstStyle/>
                    <a:p>
                      <a:endParaRPr lang="fi-FI" dirty="0"/>
                    </a:p>
                  </a:txBody>
                  <a:tcPr/>
                </a:tc>
                <a:tc>
                  <a:txBody>
                    <a:bodyPr/>
                    <a:lstStyle/>
                    <a:p>
                      <a:r>
                        <a:rPr lang="fi-FI" dirty="0"/>
                        <a:t>Päästöt, roskaantuminen</a:t>
                      </a:r>
                    </a:p>
                  </a:txBody>
                  <a:tcPr/>
                </a:tc>
                <a:extLst>
                  <a:ext uri="{0D108BD9-81ED-4DB2-BD59-A6C34878D82A}">
                    <a16:rowId xmlns:a16="http://schemas.microsoft.com/office/drawing/2014/main" val="3741341902"/>
                  </a:ext>
                </a:extLst>
              </a:tr>
            </a:tbl>
          </a:graphicData>
        </a:graphic>
      </p:graphicFrame>
      <p:sp>
        <p:nvSpPr>
          <p:cNvPr id="4" name="Footer Placeholder 3">
            <a:extLst>
              <a:ext uri="{FF2B5EF4-FFF2-40B4-BE49-F238E27FC236}">
                <a16:creationId xmlns:a16="http://schemas.microsoft.com/office/drawing/2014/main" id="{937B5655-54A9-49D4-997E-1D1376077CEC}"/>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814344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C8D1F-6957-404D-B6C4-BB0BE16950C9}"/>
              </a:ext>
            </a:extLst>
          </p:cNvPr>
          <p:cNvSpPr>
            <a:spLocks noGrp="1"/>
          </p:cNvSpPr>
          <p:nvPr>
            <p:ph type="title"/>
          </p:nvPr>
        </p:nvSpPr>
        <p:spPr/>
        <p:txBody>
          <a:bodyPr/>
          <a:lstStyle/>
          <a:p>
            <a:r>
              <a:rPr lang="fi-FI" dirty="0" err="1"/>
              <a:t>Muovijäteen</a:t>
            </a:r>
            <a:r>
              <a:rPr lang="fi-FI" dirty="0"/>
              <a:t> hyödyntäminen Euroopassa 2018*</a:t>
            </a:r>
          </a:p>
        </p:txBody>
      </p:sp>
      <p:sp>
        <p:nvSpPr>
          <p:cNvPr id="3" name="Content Placeholder 2">
            <a:extLst>
              <a:ext uri="{FF2B5EF4-FFF2-40B4-BE49-F238E27FC236}">
                <a16:creationId xmlns:a16="http://schemas.microsoft.com/office/drawing/2014/main" id="{195217A7-11C9-496A-8627-3B0D89DBE660}"/>
              </a:ext>
            </a:extLst>
          </p:cNvPr>
          <p:cNvSpPr>
            <a:spLocks noGrp="1"/>
          </p:cNvSpPr>
          <p:nvPr>
            <p:ph idx="1"/>
          </p:nvPr>
        </p:nvSpPr>
        <p:spPr/>
        <p:txBody>
          <a:bodyPr>
            <a:normAutofit lnSpcReduction="10000"/>
          </a:bodyPr>
          <a:lstStyle/>
          <a:p>
            <a:r>
              <a:rPr lang="en-US" dirty="0" err="1"/>
              <a:t>Euroopassa</a:t>
            </a:r>
            <a:r>
              <a:rPr lang="en-US" dirty="0"/>
              <a:t> </a:t>
            </a:r>
            <a:r>
              <a:rPr lang="en-US" dirty="0" err="1"/>
              <a:t>kuluttaja</a:t>
            </a:r>
            <a:r>
              <a:rPr lang="en-US" dirty="0"/>
              <a:t> </a:t>
            </a:r>
            <a:r>
              <a:rPr lang="en-US" dirty="0" err="1"/>
              <a:t>muovijätettä</a:t>
            </a:r>
            <a:r>
              <a:rPr lang="en-US" dirty="0"/>
              <a:t> </a:t>
            </a:r>
            <a:r>
              <a:rPr lang="en-US" dirty="0" err="1"/>
              <a:t>kerättiin</a:t>
            </a:r>
            <a:r>
              <a:rPr lang="en-US" dirty="0"/>
              <a:t> </a:t>
            </a:r>
            <a:r>
              <a:rPr lang="en-US" dirty="0" err="1"/>
              <a:t>yhteensä</a:t>
            </a:r>
            <a:r>
              <a:rPr lang="en-US" dirty="0"/>
              <a:t> 29 </a:t>
            </a:r>
            <a:r>
              <a:rPr lang="en-US" dirty="0" err="1"/>
              <a:t>miljoonaa</a:t>
            </a:r>
            <a:r>
              <a:rPr lang="en-US" dirty="0"/>
              <a:t> </a:t>
            </a:r>
            <a:r>
              <a:rPr lang="en-US" dirty="0" err="1"/>
              <a:t>tonnia</a:t>
            </a:r>
            <a:r>
              <a:rPr lang="en-US" dirty="0"/>
              <a:t> (Mt) </a:t>
            </a:r>
          </a:p>
          <a:p>
            <a:r>
              <a:rPr lang="en-US" dirty="0" err="1"/>
              <a:t>Energiahyödyntämiseen</a:t>
            </a:r>
            <a:r>
              <a:rPr lang="en-US" dirty="0"/>
              <a:t> </a:t>
            </a:r>
            <a:r>
              <a:rPr lang="en-US" dirty="0" err="1"/>
              <a:t>ohjautui</a:t>
            </a:r>
            <a:r>
              <a:rPr lang="en-US" dirty="0"/>
              <a:t> 12,4 Mt ja </a:t>
            </a:r>
            <a:r>
              <a:rPr lang="en-US" dirty="0" err="1"/>
              <a:t>kierrätykseen</a:t>
            </a:r>
            <a:r>
              <a:rPr lang="en-US" dirty="0"/>
              <a:t> </a:t>
            </a:r>
            <a:r>
              <a:rPr lang="en-US" dirty="0" err="1"/>
              <a:t>toimitettiin</a:t>
            </a:r>
            <a:r>
              <a:rPr lang="en-US" dirty="0"/>
              <a:t> 9,4 Mt (</a:t>
            </a:r>
            <a:r>
              <a:rPr lang="en-US" dirty="0" err="1"/>
              <a:t>kemiallisen</a:t>
            </a:r>
            <a:r>
              <a:rPr lang="en-US" dirty="0"/>
              <a:t> </a:t>
            </a:r>
            <a:r>
              <a:rPr lang="en-US" dirty="0" err="1"/>
              <a:t>kierrätyksen</a:t>
            </a:r>
            <a:r>
              <a:rPr lang="en-US" dirty="0"/>
              <a:t> </a:t>
            </a:r>
            <a:r>
              <a:rPr lang="en-US" dirty="0" err="1"/>
              <a:t>osuus</a:t>
            </a:r>
            <a:r>
              <a:rPr lang="en-US" dirty="0"/>
              <a:t> </a:t>
            </a:r>
            <a:r>
              <a:rPr lang="en-US" dirty="0" err="1"/>
              <a:t>alle</a:t>
            </a:r>
            <a:r>
              <a:rPr lang="en-US" dirty="0"/>
              <a:t> 0,1Mt)</a:t>
            </a:r>
          </a:p>
          <a:p>
            <a:r>
              <a:rPr lang="en-US" dirty="0" err="1"/>
              <a:t>Kaatopaikalle</a:t>
            </a:r>
            <a:r>
              <a:rPr lang="en-US" dirty="0"/>
              <a:t> </a:t>
            </a:r>
            <a:r>
              <a:rPr lang="en-US" dirty="0" err="1"/>
              <a:t>päätyi</a:t>
            </a:r>
            <a:r>
              <a:rPr lang="en-US" dirty="0"/>
              <a:t> </a:t>
            </a:r>
            <a:r>
              <a:rPr lang="en-US" dirty="0" err="1"/>
              <a:t>edelleen</a:t>
            </a:r>
            <a:r>
              <a:rPr lang="en-US" dirty="0"/>
              <a:t> 7,2Mt </a:t>
            </a:r>
          </a:p>
          <a:p>
            <a:r>
              <a:rPr lang="en-US" dirty="0" err="1"/>
              <a:t>Kierrätettyä</a:t>
            </a:r>
            <a:r>
              <a:rPr lang="en-US" dirty="0"/>
              <a:t> </a:t>
            </a:r>
            <a:r>
              <a:rPr lang="en-US" dirty="0" err="1"/>
              <a:t>materiaalia</a:t>
            </a:r>
            <a:r>
              <a:rPr lang="en-US" dirty="0"/>
              <a:t> </a:t>
            </a:r>
            <a:r>
              <a:rPr lang="en-US" dirty="0" err="1"/>
              <a:t>syntyi</a:t>
            </a:r>
            <a:r>
              <a:rPr lang="en-US" dirty="0"/>
              <a:t> </a:t>
            </a:r>
            <a:r>
              <a:rPr lang="en-US" dirty="0" err="1"/>
              <a:t>noin</a:t>
            </a:r>
            <a:r>
              <a:rPr lang="en-US" dirty="0"/>
              <a:t> 5Mt</a:t>
            </a:r>
          </a:p>
          <a:p>
            <a:r>
              <a:rPr lang="en-US" dirty="0" err="1"/>
              <a:t>Kierrätettyä</a:t>
            </a:r>
            <a:r>
              <a:rPr lang="en-US" dirty="0"/>
              <a:t> </a:t>
            </a:r>
            <a:r>
              <a:rPr lang="en-US" dirty="0" err="1"/>
              <a:t>materiaalia</a:t>
            </a:r>
            <a:r>
              <a:rPr lang="en-US" dirty="0"/>
              <a:t> </a:t>
            </a:r>
            <a:r>
              <a:rPr lang="en-US" dirty="0" err="1"/>
              <a:t>hyödynnettiin</a:t>
            </a:r>
            <a:r>
              <a:rPr lang="en-US" dirty="0"/>
              <a:t> n. 4Mt, </a:t>
            </a:r>
            <a:r>
              <a:rPr lang="en-US" dirty="0" err="1"/>
              <a:t>valtaosin</a:t>
            </a:r>
            <a:r>
              <a:rPr lang="en-US" dirty="0"/>
              <a:t> </a:t>
            </a:r>
            <a:r>
              <a:rPr lang="en-US" dirty="0" err="1"/>
              <a:t>rakentamisessa</a:t>
            </a:r>
            <a:r>
              <a:rPr lang="en-US" dirty="0"/>
              <a:t> (46%) ja </a:t>
            </a:r>
            <a:r>
              <a:rPr lang="en-US" dirty="0" err="1"/>
              <a:t>pakkaustuotteissa</a:t>
            </a:r>
            <a:r>
              <a:rPr lang="en-US" dirty="0"/>
              <a:t> tai -</a:t>
            </a:r>
            <a:r>
              <a:rPr lang="en-US" dirty="0" err="1"/>
              <a:t>sovelluksissa</a:t>
            </a:r>
            <a:r>
              <a:rPr lang="en-US" dirty="0"/>
              <a:t> (24%)</a:t>
            </a:r>
          </a:p>
          <a:p>
            <a:pPr marL="0" indent="0">
              <a:buNone/>
            </a:pPr>
            <a:r>
              <a:rPr lang="en-US" dirty="0"/>
              <a:t>															    </a:t>
            </a:r>
            <a:r>
              <a:rPr lang="en-US" sz="1800" dirty="0"/>
              <a:t>*</a:t>
            </a:r>
            <a:r>
              <a:rPr lang="en-US" sz="1800" dirty="0" err="1"/>
              <a:t>Lähde</a:t>
            </a:r>
            <a:r>
              <a:rPr lang="en-US" sz="1800" dirty="0"/>
              <a:t>: Circular Economy for Plastics – An European Overview </a:t>
            </a:r>
            <a:endParaRPr lang="fi-FI" sz="1800" dirty="0"/>
          </a:p>
        </p:txBody>
      </p:sp>
      <p:sp>
        <p:nvSpPr>
          <p:cNvPr id="4" name="Footer Placeholder 3">
            <a:extLst>
              <a:ext uri="{FF2B5EF4-FFF2-40B4-BE49-F238E27FC236}">
                <a16:creationId xmlns:a16="http://schemas.microsoft.com/office/drawing/2014/main" id="{6545344C-B614-4472-9CA8-DE3EB5A33263}"/>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835672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a:t>
            </a:r>
          </a:p>
        </p:txBody>
      </p:sp>
      <p:sp>
        <p:nvSpPr>
          <p:cNvPr id="3" name="Sisällön paikkamerkki 2"/>
          <p:cNvSpPr>
            <a:spLocks noGrp="1"/>
          </p:cNvSpPr>
          <p:nvPr>
            <p:ph idx="1"/>
          </p:nvPr>
        </p:nvSpPr>
        <p:spPr/>
        <p:txBody>
          <a:bodyPr>
            <a:normAutofit/>
          </a:bodyPr>
          <a:lstStyle/>
          <a:p>
            <a:pPr marL="0" indent="0">
              <a:buNone/>
            </a:pPr>
            <a:r>
              <a:rPr lang="en-US" sz="1400" dirty="0"/>
              <a:t>Plastics Europe – Association of Plastics Manufacturers , </a:t>
            </a:r>
            <a:r>
              <a:rPr lang="en-US" sz="1400" dirty="0" err="1"/>
              <a:t>eurooppalaisen</a:t>
            </a:r>
            <a:r>
              <a:rPr lang="en-US" sz="1400" dirty="0"/>
              <a:t> </a:t>
            </a:r>
            <a:r>
              <a:rPr lang="en-US" sz="1400" dirty="0" err="1"/>
              <a:t>tuottajayhteisön</a:t>
            </a:r>
            <a:r>
              <a:rPr lang="en-US" sz="1400" dirty="0"/>
              <a:t> </a:t>
            </a:r>
            <a:r>
              <a:rPr lang="en-US" sz="1400" dirty="0" err="1"/>
              <a:t>julkaisut</a:t>
            </a:r>
            <a:r>
              <a:rPr lang="en-US" sz="1400" dirty="0"/>
              <a:t> / </a:t>
            </a:r>
            <a:r>
              <a:rPr lang="en-US" sz="1400" dirty="0" err="1"/>
              <a:t>raportit</a:t>
            </a:r>
            <a:r>
              <a:rPr lang="en-US" sz="1400" dirty="0"/>
              <a:t> </a:t>
            </a:r>
            <a:r>
              <a:rPr lang="en-US" sz="1400" dirty="0" err="1"/>
              <a:t>verkossa</a:t>
            </a:r>
            <a:endParaRPr lang="en-US" sz="1400" dirty="0"/>
          </a:p>
          <a:p>
            <a:pPr marL="0" indent="0">
              <a:buNone/>
            </a:pPr>
            <a:endParaRPr lang="en-US" sz="1400" dirty="0"/>
          </a:p>
          <a:p>
            <a:pPr marL="0" indent="0">
              <a:buNone/>
            </a:pPr>
            <a:r>
              <a:rPr lang="en-US" sz="1400" dirty="0"/>
              <a:t>Circular Economy for Plastics – An European Overview (European overview of plastics production, conversion into parts and products, waste collection and treatment, including recycling. It also addresses the production of </a:t>
            </a:r>
            <a:r>
              <a:rPr lang="en-US" sz="1400" dirty="0" err="1"/>
              <a:t>recyclates</a:t>
            </a:r>
            <a:r>
              <a:rPr lang="en-US" sz="1400" dirty="0"/>
              <a:t> and their use in different applications.)</a:t>
            </a:r>
          </a:p>
          <a:p>
            <a:pPr marL="0" indent="0">
              <a:buNone/>
            </a:pPr>
            <a:r>
              <a:rPr lang="en-US" sz="1400" dirty="0">
                <a:hlinkClick r:id="rId2"/>
              </a:rPr>
              <a:t>https://www.plasticseurope.org/en/resources/publications/1899-circular-economy-plastics-european-overview</a:t>
            </a:r>
            <a:endParaRPr lang="en-US" sz="1400" dirty="0"/>
          </a:p>
          <a:p>
            <a:pPr marL="0" indent="0">
              <a:buNone/>
            </a:pPr>
            <a:r>
              <a:rPr lang="en-US" sz="1400" dirty="0"/>
              <a:t> </a:t>
            </a:r>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1977556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 3</a:t>
            </a:r>
          </a:p>
        </p:txBody>
      </p:sp>
      <p:sp>
        <p:nvSpPr>
          <p:cNvPr id="3" name="Sisällön paikkamerkki 2"/>
          <p:cNvSpPr>
            <a:spLocks noGrp="1"/>
          </p:cNvSpPr>
          <p:nvPr>
            <p:ph idx="1"/>
          </p:nvPr>
        </p:nvSpPr>
        <p:spPr/>
        <p:txBody>
          <a:bodyPr/>
          <a:lstStyle/>
          <a:p>
            <a:pPr marL="0" indent="0">
              <a:buNone/>
            </a:pPr>
            <a:r>
              <a:rPr lang="fi-FI" dirty="0"/>
              <a:t>Mekaaninen kierrätys</a:t>
            </a:r>
          </a:p>
          <a:p>
            <a:pPr marL="0" indent="0">
              <a:buNone/>
            </a:pPr>
            <a:r>
              <a:rPr lang="fi-FI" dirty="0"/>
              <a:t>Joitakin esimerkkejä uusiomateriaalien tuotannosta ja hyödyntämisestä muovituotteissa </a:t>
            </a:r>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849338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EEB80-DF16-45D8-A271-C6B9D64A4F10}"/>
              </a:ext>
            </a:extLst>
          </p:cNvPr>
          <p:cNvSpPr>
            <a:spLocks noGrp="1"/>
          </p:cNvSpPr>
          <p:nvPr>
            <p:ph type="title"/>
          </p:nvPr>
        </p:nvSpPr>
        <p:spPr/>
        <p:txBody>
          <a:bodyPr/>
          <a:lstStyle/>
          <a:p>
            <a:r>
              <a:rPr lang="fi-FI" dirty="0"/>
              <a:t>Muovien kierrätyksen kehityksestä Suomessa</a:t>
            </a:r>
          </a:p>
        </p:txBody>
      </p:sp>
      <p:sp>
        <p:nvSpPr>
          <p:cNvPr id="3" name="Content Placeholder 2">
            <a:extLst>
              <a:ext uri="{FF2B5EF4-FFF2-40B4-BE49-F238E27FC236}">
                <a16:creationId xmlns:a16="http://schemas.microsoft.com/office/drawing/2014/main" id="{06A68AC2-34F0-49B9-9D08-48C88D8A816C}"/>
              </a:ext>
            </a:extLst>
          </p:cNvPr>
          <p:cNvSpPr>
            <a:spLocks noGrp="1"/>
          </p:cNvSpPr>
          <p:nvPr>
            <p:ph idx="1"/>
          </p:nvPr>
        </p:nvSpPr>
        <p:spPr/>
        <p:txBody>
          <a:bodyPr>
            <a:normAutofit/>
          </a:bodyPr>
          <a:lstStyle/>
          <a:p>
            <a:r>
              <a:rPr lang="fi-FI" sz="2400" dirty="0"/>
              <a:t>Muovituotteiden valmistajilla on jo pitkät perinteet omien tuotantoylijäämiensä hyödyntämisestä uusioraaka-aineena samassa prosessissa/tuotteessa.</a:t>
            </a:r>
          </a:p>
          <a:p>
            <a:r>
              <a:rPr lang="fi-FI" sz="2400" dirty="0"/>
              <a:t>Kiinnostus teollisten sivuvirtojen hyödyntämiseen uusissa tuotteissa on myös lisääntynyt viimeisten 20 vuoden aikana.</a:t>
            </a:r>
          </a:p>
          <a:p>
            <a:r>
              <a:rPr lang="fi-FI" sz="2400" dirty="0"/>
              <a:t>Uudempaa kehitystä maassamme edustaa kuluttajilta kerätyn jätemuovin kierrätyksen käynnistyminen teollisessa mittakaavassa Riihimäen Kiertotalouskylän Muovijalostamossa vuonna 2016. </a:t>
            </a:r>
            <a:r>
              <a:rPr lang="pt-BR" sz="2400" dirty="0"/>
              <a:t> </a:t>
            </a:r>
            <a:r>
              <a:rPr lang="pt-BR" sz="2400" dirty="0">
                <a:hlinkClick r:id="rId2"/>
              </a:rPr>
              <a:t>https://www.fortum.fi/kiertotalouskyla-riihimaella</a:t>
            </a:r>
            <a:endParaRPr lang="pt-BR" sz="2400" dirty="0"/>
          </a:p>
          <a:p>
            <a:pPr marL="0" indent="0">
              <a:buNone/>
            </a:pPr>
            <a:r>
              <a:rPr lang="pt-BR" sz="2400" dirty="0">
                <a:hlinkClick r:id="rId3"/>
              </a:rPr>
              <a:t>https://www.youtube.com/watch?v=GnrEo2hubvk</a:t>
            </a:r>
            <a:endParaRPr lang="pt-BR" sz="2400" dirty="0"/>
          </a:p>
          <a:p>
            <a:pPr marL="0" indent="0">
              <a:buNone/>
            </a:pPr>
            <a:endParaRPr lang="pt-BR" sz="2400" dirty="0"/>
          </a:p>
          <a:p>
            <a:pPr marL="0" indent="0">
              <a:buNone/>
            </a:pPr>
            <a:endParaRPr lang="fi-FI" dirty="0"/>
          </a:p>
        </p:txBody>
      </p:sp>
      <p:sp>
        <p:nvSpPr>
          <p:cNvPr id="4" name="Footer Placeholder 3">
            <a:extLst>
              <a:ext uri="{FF2B5EF4-FFF2-40B4-BE49-F238E27FC236}">
                <a16:creationId xmlns:a16="http://schemas.microsoft.com/office/drawing/2014/main" id="{3C3D6E26-DC3F-4492-8690-11FDF4605F47}"/>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339550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54AA1-3A4D-4F7B-802D-88148EFE82BF}"/>
              </a:ext>
            </a:extLst>
          </p:cNvPr>
          <p:cNvSpPr>
            <a:spLocks noGrp="1"/>
          </p:cNvSpPr>
          <p:nvPr>
            <p:ph type="title"/>
          </p:nvPr>
        </p:nvSpPr>
        <p:spPr/>
        <p:txBody>
          <a:bodyPr/>
          <a:lstStyle/>
          <a:p>
            <a:r>
              <a:rPr lang="fi-FI" dirty="0"/>
              <a:t>Uusioraaka-aineesta tuotteita (Fortum </a:t>
            </a:r>
            <a:r>
              <a:rPr lang="fi-FI" dirty="0" err="1"/>
              <a:t>Circo</a:t>
            </a:r>
            <a:r>
              <a:rPr lang="fi-FI" dirty="0"/>
              <a:t>®)</a:t>
            </a:r>
          </a:p>
        </p:txBody>
      </p:sp>
      <p:sp>
        <p:nvSpPr>
          <p:cNvPr id="3" name="Content Placeholder 2">
            <a:extLst>
              <a:ext uri="{FF2B5EF4-FFF2-40B4-BE49-F238E27FC236}">
                <a16:creationId xmlns:a16="http://schemas.microsoft.com/office/drawing/2014/main" id="{5B48FA48-E27C-4C49-8496-CCB60FA67323}"/>
              </a:ext>
            </a:extLst>
          </p:cNvPr>
          <p:cNvSpPr>
            <a:spLocks noGrp="1"/>
          </p:cNvSpPr>
          <p:nvPr>
            <p:ph idx="1"/>
          </p:nvPr>
        </p:nvSpPr>
        <p:spPr>
          <a:xfrm>
            <a:off x="913614" y="2213944"/>
            <a:ext cx="10515600" cy="4161289"/>
          </a:xfrm>
        </p:spPr>
        <p:txBody>
          <a:bodyPr>
            <a:normAutofit/>
          </a:bodyPr>
          <a:lstStyle/>
          <a:p>
            <a:pPr marL="0" indent="0">
              <a:buNone/>
            </a:pPr>
            <a:r>
              <a:rPr lang="en-US" sz="2000" dirty="0"/>
              <a:t>Fortum ja </a:t>
            </a:r>
            <a:r>
              <a:rPr lang="en-US" sz="2000" dirty="0" err="1"/>
              <a:t>Orthex</a:t>
            </a:r>
            <a:r>
              <a:rPr lang="en-US" sz="2000" dirty="0"/>
              <a:t>, </a:t>
            </a:r>
            <a:r>
              <a:rPr lang="en-US" sz="2000" dirty="0">
                <a:hlinkClick r:id="rId2"/>
              </a:rPr>
              <a:t>https://www.youtube.com/watch?v=-5rbJuoiPwg</a:t>
            </a:r>
            <a:endParaRPr lang="en-US" sz="2000" dirty="0"/>
          </a:p>
          <a:p>
            <a:pPr marL="0" indent="0">
              <a:buNone/>
            </a:pPr>
            <a:endParaRPr lang="en-US" sz="2000" dirty="0"/>
          </a:p>
          <a:p>
            <a:pPr marL="0" indent="0">
              <a:buNone/>
            </a:pPr>
            <a:r>
              <a:rPr lang="en-US" sz="2000" dirty="0"/>
              <a:t>Fortum ja </a:t>
            </a:r>
            <a:r>
              <a:rPr lang="en-US" sz="2000" dirty="0" err="1"/>
              <a:t>Sinituote</a:t>
            </a:r>
            <a:r>
              <a:rPr lang="en-US" sz="2000" dirty="0"/>
              <a:t>, </a:t>
            </a:r>
            <a:r>
              <a:rPr lang="en-US" sz="2000" dirty="0">
                <a:hlinkClick r:id="rId3"/>
              </a:rPr>
              <a:t>https://www.youtube.com/watch?v=5rA2ANVBY7A</a:t>
            </a:r>
            <a:endParaRPr lang="en-US" sz="2000" dirty="0"/>
          </a:p>
          <a:p>
            <a:pPr marL="0" indent="0">
              <a:buNone/>
            </a:pPr>
            <a:endParaRPr lang="en-US" sz="2000" dirty="0"/>
          </a:p>
          <a:p>
            <a:pPr marL="0" indent="0">
              <a:buNone/>
            </a:pPr>
            <a:r>
              <a:rPr lang="en-US" sz="2000" dirty="0"/>
              <a:t>Fortum </a:t>
            </a:r>
            <a:r>
              <a:rPr lang="en-US" sz="2000" dirty="0" err="1"/>
              <a:t>Vipu</a:t>
            </a:r>
            <a:r>
              <a:rPr lang="en-US" sz="2000" dirty="0"/>
              <a:t>, the handle with care, </a:t>
            </a:r>
            <a:r>
              <a:rPr lang="en-US" sz="2000" dirty="0">
                <a:hlinkClick r:id="rId4"/>
              </a:rPr>
              <a:t>https://www.youtube.com/watch?v=lPQKeyVvKs8&amp;list=PLLQdmm68pe68tMo7p8v70hIgtaC94qtIA&amp;index=9&amp;t=0s</a:t>
            </a:r>
            <a:endParaRPr lang="en-US" sz="2000" dirty="0"/>
          </a:p>
          <a:p>
            <a:pPr marL="0" indent="0">
              <a:buNone/>
            </a:pPr>
            <a:endParaRPr lang="en-US" dirty="0"/>
          </a:p>
          <a:p>
            <a:endParaRPr lang="fi-FI" dirty="0"/>
          </a:p>
        </p:txBody>
      </p:sp>
      <p:sp>
        <p:nvSpPr>
          <p:cNvPr id="4" name="Footer Placeholder 3">
            <a:extLst>
              <a:ext uri="{FF2B5EF4-FFF2-40B4-BE49-F238E27FC236}">
                <a16:creationId xmlns:a16="http://schemas.microsoft.com/office/drawing/2014/main" id="{A8D36681-495E-4729-8ADF-57CDFAEFD7E8}"/>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71568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Sisältö</a:t>
            </a:r>
          </a:p>
        </p:txBody>
      </p:sp>
      <p:sp>
        <p:nvSpPr>
          <p:cNvPr id="3" name="Sisällön paikkamerkki 2"/>
          <p:cNvSpPr>
            <a:spLocks noGrp="1"/>
          </p:cNvSpPr>
          <p:nvPr>
            <p:ph idx="1"/>
          </p:nvPr>
        </p:nvSpPr>
        <p:spPr>
          <a:xfrm>
            <a:off x="838200" y="1825625"/>
            <a:ext cx="10515600" cy="4161289"/>
          </a:xfrm>
        </p:spPr>
        <p:txBody>
          <a:bodyPr>
            <a:normAutofit/>
          </a:bodyPr>
          <a:lstStyle/>
          <a:p>
            <a:pPr marL="0" indent="0">
              <a:buNone/>
            </a:pPr>
            <a:r>
              <a:rPr lang="fi-FI" sz="2900" b="1" dirty="0"/>
              <a:t>Teema 1. Miksi kierrättää</a:t>
            </a:r>
          </a:p>
          <a:p>
            <a:pPr marL="0" indent="0">
              <a:buNone/>
            </a:pPr>
            <a:r>
              <a:rPr lang="fi-FI" sz="2900" b="1" dirty="0"/>
              <a:t>Teema 2. Muovien kiertotalous ja kierrätyksen nykytila</a:t>
            </a:r>
          </a:p>
          <a:p>
            <a:pPr marL="0" indent="0">
              <a:buNone/>
            </a:pPr>
            <a:r>
              <a:rPr lang="fi-FI" sz="2900" b="1" dirty="0"/>
              <a:t>Teema 3. Mekaaninen kierrätys</a:t>
            </a:r>
          </a:p>
          <a:p>
            <a:pPr marL="0" indent="0">
              <a:buNone/>
            </a:pPr>
            <a:r>
              <a:rPr lang="fi-FI" sz="2900" b="1" dirty="0"/>
              <a:t>Teema 4. Kehittämishaasteita muovien kierrätyksessä</a:t>
            </a:r>
          </a:p>
          <a:p>
            <a:pPr marL="0" indent="0">
              <a:buNone/>
            </a:pPr>
            <a:r>
              <a:rPr lang="fi-FI" sz="2900" b="1" dirty="0"/>
              <a:t>Teema 5. Kierrätettävyyden edistäminen tuotesuunnittelussa </a:t>
            </a:r>
          </a:p>
          <a:p>
            <a:pPr marL="0" indent="0">
              <a:buNone/>
            </a:pPr>
            <a:r>
              <a:rPr lang="fi-FI" sz="2900" b="1" dirty="0"/>
              <a:t>Ehdotus oppimistehtäväksi</a:t>
            </a:r>
          </a:p>
          <a:p>
            <a:pPr marL="0" indent="0">
              <a:buNone/>
            </a:pPr>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875998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10929-F48C-42AC-85D6-A337670944BA}"/>
              </a:ext>
            </a:extLst>
          </p:cNvPr>
          <p:cNvSpPr>
            <a:spLocks noGrp="1"/>
          </p:cNvSpPr>
          <p:nvPr>
            <p:ph type="title"/>
          </p:nvPr>
        </p:nvSpPr>
        <p:spPr/>
        <p:txBody>
          <a:bodyPr>
            <a:normAutofit fontScale="90000"/>
          </a:bodyPr>
          <a:lstStyle/>
          <a:p>
            <a:r>
              <a:rPr lang="fi-FI" dirty="0"/>
              <a:t>Muovisten juomapakkausten kierrätys pantillisten pullojen palautusjärjestelmän kautta </a:t>
            </a:r>
          </a:p>
        </p:txBody>
      </p:sp>
      <p:sp>
        <p:nvSpPr>
          <p:cNvPr id="3" name="Content Placeholder 2">
            <a:extLst>
              <a:ext uri="{FF2B5EF4-FFF2-40B4-BE49-F238E27FC236}">
                <a16:creationId xmlns:a16="http://schemas.microsoft.com/office/drawing/2014/main" id="{54EF5E45-1B53-424A-93A4-49022ABB666E}"/>
              </a:ext>
            </a:extLst>
          </p:cNvPr>
          <p:cNvSpPr>
            <a:spLocks noGrp="1"/>
          </p:cNvSpPr>
          <p:nvPr>
            <p:ph idx="1"/>
          </p:nvPr>
        </p:nvSpPr>
        <p:spPr>
          <a:xfrm>
            <a:off x="838200" y="2331586"/>
            <a:ext cx="10515600" cy="4161289"/>
          </a:xfrm>
        </p:spPr>
        <p:txBody>
          <a:bodyPr/>
          <a:lstStyle/>
          <a:p>
            <a:r>
              <a:rPr lang="fi-FI" dirty="0"/>
              <a:t>PET (</a:t>
            </a:r>
            <a:r>
              <a:rPr lang="fi-FI" dirty="0" err="1"/>
              <a:t>polyetyleeniteftalaatti</a:t>
            </a:r>
            <a:r>
              <a:rPr lang="fi-FI" dirty="0"/>
              <a:t>) -muovipulloista saatavaa kierrätysmateriaalia käytetään uusien pullojen ja muiden tuotteiden valmistamiseen.</a:t>
            </a:r>
          </a:p>
          <a:p>
            <a:r>
              <a:rPr lang="fi-FI" dirty="0"/>
              <a:t>Keskeinen toimija Suomen kierrätysjärjestelmässä on PALPA.</a:t>
            </a:r>
          </a:p>
          <a:p>
            <a:r>
              <a:rPr lang="fi-FI" dirty="0"/>
              <a:t>Lisää pantillisten juomapakkausten (alumiini, lasi, muovi) kierrätysjärjestelmästä </a:t>
            </a:r>
            <a:r>
              <a:rPr lang="fi-FI" dirty="0" err="1"/>
              <a:t>PALPAn</a:t>
            </a:r>
            <a:r>
              <a:rPr lang="fi-FI" dirty="0"/>
              <a:t> verkkosivuilta:</a:t>
            </a:r>
          </a:p>
          <a:p>
            <a:pPr marL="0" indent="0">
              <a:buNone/>
            </a:pPr>
            <a:r>
              <a:rPr lang="fi-FI" sz="1800" dirty="0">
                <a:hlinkClick r:id="rId2"/>
              </a:rPr>
              <a:t>https://www.palpa.fi/juomapakkausten-kierratys/pantillinen-jarjestelma/#kierratys-on-yhteistyota</a:t>
            </a:r>
            <a:endParaRPr lang="fi-FI" sz="1800" dirty="0"/>
          </a:p>
          <a:p>
            <a:pPr marL="0" indent="0">
              <a:buNone/>
            </a:pPr>
            <a:endParaRPr lang="fi-FI" dirty="0"/>
          </a:p>
          <a:p>
            <a:endParaRPr lang="fi-FI" dirty="0"/>
          </a:p>
        </p:txBody>
      </p:sp>
      <p:sp>
        <p:nvSpPr>
          <p:cNvPr id="4" name="Footer Placeholder 3">
            <a:extLst>
              <a:ext uri="{FF2B5EF4-FFF2-40B4-BE49-F238E27FC236}">
                <a16:creationId xmlns:a16="http://schemas.microsoft.com/office/drawing/2014/main" id="{47795D1D-22D2-46B0-B0E3-040021958814}"/>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535148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B6D3A-4045-436B-9F4A-58D0208C45F2}"/>
              </a:ext>
            </a:extLst>
          </p:cNvPr>
          <p:cNvSpPr>
            <a:spLocks noGrp="1"/>
          </p:cNvSpPr>
          <p:nvPr>
            <p:ph type="title"/>
          </p:nvPr>
        </p:nvSpPr>
        <p:spPr/>
        <p:txBody>
          <a:bodyPr/>
          <a:lstStyle/>
          <a:p>
            <a:r>
              <a:rPr lang="fi-FI" dirty="0"/>
              <a:t>PET-pullojen kierrätys toimii Suomessa</a:t>
            </a:r>
          </a:p>
        </p:txBody>
      </p:sp>
      <p:sp>
        <p:nvSpPr>
          <p:cNvPr id="3" name="Content Placeholder 2">
            <a:extLst>
              <a:ext uri="{FF2B5EF4-FFF2-40B4-BE49-F238E27FC236}">
                <a16:creationId xmlns:a16="http://schemas.microsoft.com/office/drawing/2014/main" id="{42D87095-9490-4839-B266-68A6D1F6DAA0}"/>
              </a:ext>
            </a:extLst>
          </p:cNvPr>
          <p:cNvSpPr>
            <a:spLocks noGrp="1"/>
          </p:cNvSpPr>
          <p:nvPr>
            <p:ph idx="1"/>
          </p:nvPr>
        </p:nvSpPr>
        <p:spPr/>
        <p:txBody>
          <a:bodyPr>
            <a:normAutofit/>
          </a:bodyPr>
          <a:lstStyle/>
          <a:p>
            <a:r>
              <a:rPr lang="fi-FI" dirty="0"/>
              <a:t>Palautetut </a:t>
            </a:r>
            <a:r>
              <a:rPr lang="fi-FI" dirty="0" err="1"/>
              <a:t>kierrätysmuovipullot</a:t>
            </a:r>
            <a:r>
              <a:rPr lang="fi-FI" dirty="0"/>
              <a:t> paalataan ja toimitetaan kierrätykseen. </a:t>
            </a:r>
          </a:p>
          <a:p>
            <a:r>
              <a:rPr lang="fi-FI" dirty="0"/>
              <a:t>Kirkkaista pulloista tehdään uusia </a:t>
            </a:r>
            <a:r>
              <a:rPr lang="fi-FI" dirty="0" err="1"/>
              <a:t>pulloaihioita</a:t>
            </a:r>
            <a:r>
              <a:rPr lang="fi-FI" dirty="0"/>
              <a:t> eli </a:t>
            </a:r>
            <a:r>
              <a:rPr lang="fi-FI" dirty="0" err="1"/>
              <a:t>preformeja</a:t>
            </a:r>
            <a:r>
              <a:rPr lang="fi-FI" dirty="0"/>
              <a:t> tai muiden muovituotteiden raaka-ainetta. </a:t>
            </a:r>
          </a:p>
          <a:p>
            <a:r>
              <a:rPr lang="fi-FI" dirty="0"/>
              <a:t>Värillisistä pulloista tehdään muita tuotteita.</a:t>
            </a:r>
          </a:p>
          <a:p>
            <a:r>
              <a:rPr lang="fi-FI" dirty="0"/>
              <a:t>Suomessa </a:t>
            </a:r>
            <a:r>
              <a:rPr lang="fi-FI" dirty="0" err="1"/>
              <a:t>Pramia</a:t>
            </a:r>
            <a:r>
              <a:rPr lang="fi-FI" dirty="0"/>
              <a:t> </a:t>
            </a:r>
            <a:r>
              <a:rPr lang="fi-FI" dirty="0" err="1"/>
              <a:t>Plastic</a:t>
            </a:r>
            <a:r>
              <a:rPr lang="fi-FI" dirty="0"/>
              <a:t> Oy valmistaa pulloja hyödyntäen PET- uusioraaka-ainetta. </a:t>
            </a:r>
          </a:p>
          <a:p>
            <a:pPr marL="0" indent="0">
              <a:buNone/>
            </a:pPr>
            <a:r>
              <a:rPr lang="fi-FI" sz="1800" dirty="0">
                <a:hlinkClick r:id="rId2"/>
              </a:rPr>
              <a:t>https://www.pramiaplastic.fi/</a:t>
            </a:r>
            <a:endParaRPr lang="fi-FI" sz="1800" dirty="0"/>
          </a:p>
          <a:p>
            <a:pPr marL="0" indent="0">
              <a:buNone/>
            </a:pPr>
            <a:endParaRPr lang="fi-FI" dirty="0"/>
          </a:p>
        </p:txBody>
      </p:sp>
      <p:sp>
        <p:nvSpPr>
          <p:cNvPr id="4" name="Footer Placeholder 3">
            <a:extLst>
              <a:ext uri="{FF2B5EF4-FFF2-40B4-BE49-F238E27FC236}">
                <a16:creationId xmlns:a16="http://schemas.microsoft.com/office/drawing/2014/main" id="{ACC3E38B-6C4B-4986-9526-94055C450586}"/>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079654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Uusioraaka-aineen tuotantoa ja hyödyntämistä (</a:t>
            </a:r>
            <a:r>
              <a:rPr lang="fi-FI" dirty="0" err="1"/>
              <a:t>Amerplast</a:t>
            </a:r>
            <a:r>
              <a:rPr lang="fi-FI" dirty="0"/>
              <a:t>)</a:t>
            </a:r>
          </a:p>
        </p:txBody>
      </p:sp>
      <p:sp>
        <p:nvSpPr>
          <p:cNvPr id="3" name="Sisällön paikkamerkki 2"/>
          <p:cNvSpPr>
            <a:spLocks noGrp="1"/>
          </p:cNvSpPr>
          <p:nvPr>
            <p:ph idx="1"/>
          </p:nvPr>
        </p:nvSpPr>
        <p:spPr/>
        <p:txBody>
          <a:bodyPr>
            <a:normAutofit/>
          </a:bodyPr>
          <a:lstStyle/>
          <a:p>
            <a:pPr marL="0" indent="0">
              <a:buNone/>
            </a:pPr>
            <a:endParaRPr lang="en-US" sz="1600" dirty="0"/>
          </a:p>
          <a:p>
            <a:pPr marL="0" indent="0">
              <a:buNone/>
            </a:pPr>
            <a:r>
              <a:rPr lang="fi-FI" sz="2400" dirty="0" err="1"/>
              <a:t>Amerplast</a:t>
            </a:r>
            <a:r>
              <a:rPr lang="fi-FI" sz="2400" dirty="0"/>
              <a:t> on valmistanut Tampereella kierrätysmuovikasseja jo 1990-luvulta lähtien ja on kierrätysmuovin hyödyntämisen edelläkävijä Suomessa.</a:t>
            </a:r>
          </a:p>
          <a:p>
            <a:pPr marL="0" indent="0">
              <a:buNone/>
            </a:pPr>
            <a:r>
              <a:rPr lang="fi-FI" sz="2400" dirty="0"/>
              <a:t>Tuotevalikoimassa on kauppakasseja, jotka on valmistettu yli 95 % kierrätysmateriaalista. </a:t>
            </a:r>
          </a:p>
          <a:p>
            <a:pPr marL="0" indent="0">
              <a:buNone/>
            </a:pPr>
            <a:r>
              <a:rPr lang="fi-FI" sz="2400" dirty="0" err="1"/>
              <a:t>Amerplast</a:t>
            </a:r>
            <a:r>
              <a:rPr lang="fi-FI" sz="2400" dirty="0"/>
              <a:t> hyödyntää myös oman tuotannon ylijäämämuoveja.</a:t>
            </a:r>
            <a:endParaRPr lang="en-US" sz="2400" dirty="0"/>
          </a:p>
          <a:p>
            <a:pPr marL="0" indent="0">
              <a:buNone/>
            </a:pPr>
            <a:endParaRPr lang="en-US" sz="1600" dirty="0"/>
          </a:p>
          <a:p>
            <a:pPr marL="0" indent="0">
              <a:buNone/>
            </a:pPr>
            <a:r>
              <a:rPr lang="en-US" sz="1600" dirty="0" err="1"/>
              <a:t>Essi</a:t>
            </a:r>
            <a:r>
              <a:rPr lang="en-US" sz="1600" dirty="0"/>
              <a:t> </a:t>
            </a:r>
            <a:r>
              <a:rPr lang="en-US" sz="1600" dirty="0" err="1"/>
              <a:t>Kiertokassi</a:t>
            </a:r>
            <a:r>
              <a:rPr lang="en-US" sz="1600" dirty="0"/>
              <a:t> (</a:t>
            </a:r>
            <a:r>
              <a:rPr lang="en-US" sz="1600" dirty="0" err="1"/>
              <a:t>Amerplast</a:t>
            </a:r>
            <a:r>
              <a:rPr lang="en-US" sz="1600" dirty="0"/>
              <a:t>), </a:t>
            </a:r>
            <a:r>
              <a:rPr lang="en-US" sz="1600" dirty="0">
                <a:hlinkClick r:id="rId2"/>
              </a:rPr>
              <a:t>https://www.kiertokassi.fi/</a:t>
            </a:r>
            <a:endParaRPr lang="en-US" sz="1600" dirty="0"/>
          </a:p>
          <a:p>
            <a:pPr marL="0" indent="0">
              <a:buNone/>
            </a:pPr>
            <a:r>
              <a:rPr lang="en-US" sz="1600" dirty="0">
                <a:hlinkClick r:id="rId3"/>
              </a:rPr>
              <a:t>https://www.sitra.fi/en/cases/plastic-waste-into-plastic-bags/</a:t>
            </a:r>
            <a:endParaRPr lang="en-US" sz="1600" dirty="0"/>
          </a:p>
          <a:p>
            <a:pPr marL="0" indent="0">
              <a:buNone/>
            </a:pPr>
            <a:endParaRPr lang="fi-FI" sz="1600" dirty="0"/>
          </a:p>
          <a:p>
            <a:pPr marL="0" indent="0">
              <a:buNone/>
            </a:pPr>
            <a:endParaRPr lang="en-US" sz="1600"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2065895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027D-D345-4330-9809-78676A542193}"/>
              </a:ext>
            </a:extLst>
          </p:cNvPr>
          <p:cNvSpPr>
            <a:spLocks noGrp="1"/>
          </p:cNvSpPr>
          <p:nvPr>
            <p:ph type="title"/>
          </p:nvPr>
        </p:nvSpPr>
        <p:spPr/>
        <p:txBody>
          <a:bodyPr/>
          <a:lstStyle/>
          <a:p>
            <a:r>
              <a:rPr lang="fi-FI" dirty="0"/>
              <a:t>Komposiittiterassia sivuvirrasta jo noin 15 vuotta</a:t>
            </a:r>
          </a:p>
        </p:txBody>
      </p:sp>
      <p:sp>
        <p:nvSpPr>
          <p:cNvPr id="3" name="Content Placeholder 2">
            <a:extLst>
              <a:ext uri="{FF2B5EF4-FFF2-40B4-BE49-F238E27FC236}">
                <a16:creationId xmlns:a16="http://schemas.microsoft.com/office/drawing/2014/main" id="{F0DCB80B-E907-4B67-A3C3-37661C9EE91A}"/>
              </a:ext>
            </a:extLst>
          </p:cNvPr>
          <p:cNvSpPr>
            <a:spLocks noGrp="1"/>
          </p:cNvSpPr>
          <p:nvPr>
            <p:ph idx="1"/>
          </p:nvPr>
        </p:nvSpPr>
        <p:spPr/>
        <p:txBody>
          <a:bodyPr>
            <a:normAutofit/>
          </a:bodyPr>
          <a:lstStyle/>
          <a:p>
            <a:r>
              <a:rPr lang="fi-FI" dirty="0"/>
              <a:t>UPM </a:t>
            </a:r>
            <a:r>
              <a:rPr lang="fi-FI" dirty="0" err="1"/>
              <a:t>ProFi</a:t>
            </a:r>
            <a:r>
              <a:rPr lang="fi-FI" dirty="0"/>
              <a:t> terassilaudat (ns. puumuovikomposiittia) valmistetaan osittain kierrätysmateriaalista ja niissä hyödynnetään ns. teollista sivuvirtaa UPM:n tarralaminaattituotannosta (sisältää puupohjaista kuitua ja polymeerejä).</a:t>
            </a:r>
          </a:p>
          <a:p>
            <a:r>
              <a:rPr lang="fi-FI" dirty="0"/>
              <a:t>Tuotteet on suunniteltu myös kierrätettäviksi uudeksi lautamateriaaliksi.</a:t>
            </a:r>
          </a:p>
          <a:p>
            <a:pPr marL="0" indent="0">
              <a:buNone/>
            </a:pPr>
            <a:r>
              <a:rPr lang="fi-FI" sz="1800" dirty="0">
                <a:hlinkClick r:id="rId2"/>
              </a:rPr>
              <a:t>https://www.upmprofi.com/fi/kestava-terassi/</a:t>
            </a:r>
            <a:endParaRPr lang="fi-FI" sz="1800" dirty="0"/>
          </a:p>
          <a:p>
            <a:pPr marL="0" indent="0">
              <a:buNone/>
            </a:pPr>
            <a:r>
              <a:rPr lang="fi-FI" sz="1800" dirty="0">
                <a:hlinkClick r:id="rId3"/>
              </a:rPr>
              <a:t>https://www.upm.com/fi/ajankohtaista/artikkelit/2016/01/upm-profi--luovuuden-lahteilla-10-vuoden-ajan-tuloksena-teknisesti-ylivertainen-komposiitti/</a:t>
            </a:r>
            <a:endParaRPr lang="fi-FI" sz="1800" dirty="0"/>
          </a:p>
          <a:p>
            <a:pPr marL="0" indent="0">
              <a:buNone/>
            </a:pPr>
            <a:endParaRPr lang="fi-FI" dirty="0"/>
          </a:p>
          <a:p>
            <a:pPr marL="0" indent="0">
              <a:buNone/>
            </a:pPr>
            <a:endParaRPr lang="fi-FI" dirty="0"/>
          </a:p>
        </p:txBody>
      </p:sp>
      <p:sp>
        <p:nvSpPr>
          <p:cNvPr id="4" name="Footer Placeholder 3">
            <a:extLst>
              <a:ext uri="{FF2B5EF4-FFF2-40B4-BE49-F238E27FC236}">
                <a16:creationId xmlns:a16="http://schemas.microsoft.com/office/drawing/2014/main" id="{7BE5ED92-9F8E-4B31-A09C-7DC94010D500}"/>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4279382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Uusioraaka-aineen tuotantoa ja hyödyntämistä (</a:t>
            </a:r>
            <a:r>
              <a:rPr lang="fi-FI" dirty="0" err="1"/>
              <a:t>Muovinaattori</a:t>
            </a:r>
            <a:r>
              <a:rPr lang="fi-FI" dirty="0"/>
              <a:t>)</a:t>
            </a:r>
          </a:p>
        </p:txBody>
      </p:sp>
      <p:sp>
        <p:nvSpPr>
          <p:cNvPr id="3" name="Sisällön paikkamerkki 2"/>
          <p:cNvSpPr>
            <a:spLocks noGrp="1"/>
          </p:cNvSpPr>
          <p:nvPr>
            <p:ph idx="1"/>
          </p:nvPr>
        </p:nvSpPr>
        <p:spPr/>
        <p:txBody>
          <a:bodyPr>
            <a:normAutofit/>
          </a:bodyPr>
          <a:lstStyle/>
          <a:p>
            <a:pPr marL="0" indent="0">
              <a:buNone/>
            </a:pPr>
            <a:endParaRPr lang="en-US" sz="1600" dirty="0"/>
          </a:p>
          <a:p>
            <a:pPr marL="0" indent="0">
              <a:buNone/>
            </a:pPr>
            <a:endParaRPr lang="en-US" sz="1600" dirty="0"/>
          </a:p>
          <a:p>
            <a:pPr marL="0" indent="0">
              <a:buNone/>
            </a:pPr>
            <a:r>
              <a:rPr lang="fi-FI" dirty="0"/>
              <a:t>Lassila &amp; Tikanoja Oyj:n Merikarvian </a:t>
            </a:r>
            <a:r>
              <a:rPr lang="fi-FI" dirty="0" err="1"/>
              <a:t>Muovinaattori</a:t>
            </a:r>
            <a:r>
              <a:rPr lang="fi-FI" dirty="0"/>
              <a:t> kierrättää </a:t>
            </a:r>
          </a:p>
          <a:p>
            <a:pPr marL="0" indent="0">
              <a:buNone/>
            </a:pPr>
            <a:r>
              <a:rPr lang="fi-FI" dirty="0"/>
              <a:t>Esim. pakkaamiseen käytettyä </a:t>
            </a:r>
            <a:r>
              <a:rPr lang="fi-FI" dirty="0" err="1"/>
              <a:t>kalvomateriaalia</a:t>
            </a:r>
            <a:r>
              <a:rPr lang="fi-FI" dirty="0"/>
              <a:t>. </a:t>
            </a:r>
          </a:p>
          <a:p>
            <a:pPr marL="0" indent="0">
              <a:buNone/>
            </a:pPr>
            <a:r>
              <a:rPr lang="fi-FI" dirty="0"/>
              <a:t>Uusiomateriaaleja hyödynnetään pääosin suomalaisissa muoviteollisuusyrityksissä. </a:t>
            </a:r>
            <a:endParaRPr lang="en-US" dirty="0"/>
          </a:p>
          <a:p>
            <a:pPr marL="0" indent="0">
              <a:buNone/>
            </a:pPr>
            <a:r>
              <a:rPr lang="en-US" dirty="0" err="1"/>
              <a:t>Lassila&amp;Tikanoja</a:t>
            </a:r>
            <a:r>
              <a:rPr lang="en-US" dirty="0"/>
              <a:t>, </a:t>
            </a:r>
            <a:r>
              <a:rPr lang="en-US" dirty="0" err="1"/>
              <a:t>Muovinaattori</a:t>
            </a:r>
            <a:r>
              <a:rPr lang="en-US" dirty="0"/>
              <a:t> (</a:t>
            </a:r>
            <a:r>
              <a:rPr lang="en-US" dirty="0" err="1"/>
              <a:t>ent</a:t>
            </a:r>
            <a:r>
              <a:rPr lang="en-US" dirty="0"/>
              <a:t>. </a:t>
            </a:r>
            <a:r>
              <a:rPr lang="en-US" dirty="0" err="1"/>
              <a:t>Muoviportti</a:t>
            </a:r>
            <a:r>
              <a:rPr lang="en-US" dirty="0"/>
              <a:t>)</a:t>
            </a:r>
          </a:p>
          <a:p>
            <a:pPr marL="0" indent="0">
              <a:buNone/>
            </a:pPr>
            <a:r>
              <a:rPr lang="en-US" dirty="0"/>
              <a:t> </a:t>
            </a:r>
            <a:r>
              <a:rPr lang="en-US" sz="1800" dirty="0">
                <a:hlinkClick r:id="rId2"/>
              </a:rPr>
              <a:t>https://www.youtube.com/watch?v=LKf8UdyeQzU&amp;feature=youtu.be</a:t>
            </a:r>
            <a:endParaRPr lang="en-US" sz="1800" dirty="0"/>
          </a:p>
          <a:p>
            <a:pPr marL="0" indent="0">
              <a:buNone/>
            </a:pPr>
            <a:endParaRPr lang="en-US" dirty="0"/>
          </a:p>
          <a:p>
            <a:pPr marL="0" indent="0">
              <a:buNone/>
            </a:pPr>
            <a:endParaRPr lang="fi-FI" dirty="0"/>
          </a:p>
          <a:p>
            <a:pPr marL="0" indent="0">
              <a:buNone/>
            </a:pPr>
            <a:endParaRPr lang="en-US"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2610743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a:t>
            </a:r>
          </a:p>
        </p:txBody>
      </p:sp>
      <p:sp>
        <p:nvSpPr>
          <p:cNvPr id="3" name="Sisällön paikkamerkki 2"/>
          <p:cNvSpPr>
            <a:spLocks noGrp="1"/>
          </p:cNvSpPr>
          <p:nvPr>
            <p:ph idx="1"/>
          </p:nvPr>
        </p:nvSpPr>
        <p:spPr/>
        <p:txBody>
          <a:bodyPr>
            <a:normAutofit/>
          </a:bodyPr>
          <a:lstStyle/>
          <a:p>
            <a:pPr marL="0" indent="0">
              <a:buNone/>
            </a:pPr>
            <a:r>
              <a:rPr lang="en-US" sz="1400" dirty="0"/>
              <a:t> </a:t>
            </a:r>
          </a:p>
          <a:p>
            <a:pPr marL="0" indent="0">
              <a:buNone/>
            </a:pPr>
            <a:r>
              <a:rPr lang="en-US" sz="2000" dirty="0" err="1"/>
              <a:t>Muovi</a:t>
            </a:r>
            <a:r>
              <a:rPr lang="en-US" sz="2000" dirty="0"/>
              <a:t> </a:t>
            </a:r>
            <a:r>
              <a:rPr lang="en-US" sz="2000" dirty="0" err="1"/>
              <a:t>kuuluu</a:t>
            </a:r>
            <a:r>
              <a:rPr lang="en-US" sz="2000" dirty="0"/>
              <a:t> </a:t>
            </a:r>
            <a:r>
              <a:rPr lang="en-US" sz="2000" dirty="0" err="1"/>
              <a:t>kiertoon</a:t>
            </a:r>
            <a:r>
              <a:rPr lang="en-US" sz="2000" dirty="0"/>
              <a:t> </a:t>
            </a:r>
            <a:r>
              <a:rPr lang="en-US" sz="2000" dirty="0">
                <a:hlinkClick r:id="rId2"/>
              </a:rPr>
              <a:t>https://www.muovikuuluukiertoon.fi/</a:t>
            </a:r>
            <a:endParaRPr lang="en-US" sz="2000" dirty="0"/>
          </a:p>
          <a:p>
            <a:pPr marL="0" indent="0">
              <a:buNone/>
            </a:pPr>
            <a:endParaRPr lang="en-US" sz="2000" dirty="0"/>
          </a:p>
          <a:p>
            <a:pPr marL="0" indent="0">
              <a:buNone/>
            </a:pPr>
            <a:r>
              <a:rPr lang="en-US" sz="2000" dirty="0" err="1"/>
              <a:t>Suomen</a:t>
            </a:r>
            <a:r>
              <a:rPr lang="en-US" sz="2000" dirty="0"/>
              <a:t> </a:t>
            </a:r>
            <a:r>
              <a:rPr lang="en-US" sz="2000" dirty="0" err="1"/>
              <a:t>Uusiomuovi</a:t>
            </a:r>
            <a:r>
              <a:rPr lang="en-US" sz="2000" dirty="0"/>
              <a:t> Oy </a:t>
            </a:r>
            <a:r>
              <a:rPr lang="en-US" sz="2000" dirty="0">
                <a:hlinkClick r:id="rId3"/>
              </a:rPr>
              <a:t>http://www.uusiomuovi.fi/</a:t>
            </a:r>
            <a:endParaRPr lang="en-US" sz="2000" dirty="0"/>
          </a:p>
          <a:p>
            <a:pPr marL="0" indent="0">
              <a:buNone/>
            </a:pPr>
            <a:endParaRPr lang="en-US" sz="1400" dirty="0"/>
          </a:p>
          <a:p>
            <a:pPr marL="0" indent="0">
              <a:buNone/>
            </a:pPr>
            <a:r>
              <a:rPr lang="en-US" sz="2000" dirty="0" err="1"/>
              <a:t>Muoviteollisuus</a:t>
            </a:r>
            <a:r>
              <a:rPr lang="en-US" sz="2000" dirty="0"/>
              <a:t> </a:t>
            </a:r>
            <a:r>
              <a:rPr lang="en-US" sz="2000" dirty="0" err="1"/>
              <a:t>ry</a:t>
            </a:r>
            <a:r>
              <a:rPr lang="en-US" sz="2000" dirty="0"/>
              <a:t> </a:t>
            </a:r>
            <a:r>
              <a:rPr lang="en-US" sz="2000" dirty="0">
                <a:hlinkClick r:id="rId4"/>
              </a:rPr>
              <a:t>https://www.plastics.fi/fin/muovitieto/muovit_ja_ymparisto/muovien_kierratys/</a:t>
            </a:r>
            <a:endParaRPr lang="en-US" sz="2000" dirty="0"/>
          </a:p>
          <a:p>
            <a:pPr marL="0" indent="0">
              <a:buNone/>
            </a:pPr>
            <a:endParaRPr lang="en-US" sz="1400" dirty="0"/>
          </a:p>
          <a:p>
            <a:pPr marL="0" indent="0">
              <a:buNone/>
            </a:pPr>
            <a:endParaRPr lang="en-US" sz="1400"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42789391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 4</a:t>
            </a:r>
          </a:p>
        </p:txBody>
      </p:sp>
      <p:sp>
        <p:nvSpPr>
          <p:cNvPr id="3" name="Sisällön paikkamerkki 2"/>
          <p:cNvSpPr>
            <a:spLocks noGrp="1"/>
          </p:cNvSpPr>
          <p:nvPr>
            <p:ph idx="1"/>
          </p:nvPr>
        </p:nvSpPr>
        <p:spPr/>
        <p:txBody>
          <a:bodyPr/>
          <a:lstStyle/>
          <a:p>
            <a:pPr marL="0" indent="0">
              <a:buNone/>
            </a:pPr>
            <a:r>
              <a:rPr lang="fi-FI" dirty="0"/>
              <a:t>Kehittämishaasteita muovien kierrätyksessä</a:t>
            </a:r>
          </a:p>
          <a:p>
            <a:r>
              <a:rPr lang="fi-FI" dirty="0"/>
              <a:t>Materiaaliperäiset ja muut teknologiset haasteet </a:t>
            </a:r>
          </a:p>
          <a:p>
            <a:r>
              <a:rPr lang="fi-FI" dirty="0"/>
              <a:t>Lainsäädäntö – milloin jäte muuttuu uusioraaka-aineeksi?</a:t>
            </a:r>
          </a:p>
          <a:p>
            <a:r>
              <a:rPr lang="fi-FI" dirty="0"/>
              <a:t>Esimerkkejä haasteiden ratkaisemiseen pyrkivistä hankkeista</a:t>
            </a:r>
          </a:p>
          <a:p>
            <a:pPr marL="0" indent="0">
              <a:buNone/>
            </a:pPr>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669496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924C7-CFCB-4DC4-868E-3456645FA371}"/>
              </a:ext>
            </a:extLst>
          </p:cNvPr>
          <p:cNvSpPr>
            <a:spLocks noGrp="1"/>
          </p:cNvSpPr>
          <p:nvPr>
            <p:ph type="title"/>
          </p:nvPr>
        </p:nvSpPr>
        <p:spPr/>
        <p:txBody>
          <a:bodyPr/>
          <a:lstStyle/>
          <a:p>
            <a:r>
              <a:rPr lang="fi-FI" dirty="0"/>
              <a:t>Teknologiset haasteet ovat moninaiset</a:t>
            </a:r>
          </a:p>
        </p:txBody>
      </p:sp>
      <p:sp>
        <p:nvSpPr>
          <p:cNvPr id="3" name="Content Placeholder 2">
            <a:extLst>
              <a:ext uri="{FF2B5EF4-FFF2-40B4-BE49-F238E27FC236}">
                <a16:creationId xmlns:a16="http://schemas.microsoft.com/office/drawing/2014/main" id="{1B0A6E9D-EDDC-4E52-8264-94D792B55075}"/>
              </a:ext>
            </a:extLst>
          </p:cNvPr>
          <p:cNvSpPr>
            <a:spLocks noGrp="1"/>
          </p:cNvSpPr>
          <p:nvPr>
            <p:ph idx="1"/>
          </p:nvPr>
        </p:nvSpPr>
        <p:spPr/>
        <p:txBody>
          <a:bodyPr/>
          <a:lstStyle/>
          <a:p>
            <a:r>
              <a:rPr lang="fi-FI" dirty="0"/>
              <a:t>Tutkimusta ja kehittämistä edelleen tarvitaan, työ on käynnissä sekä Suomessa että maailmalla lukuisissa hankkeissa.</a:t>
            </a:r>
          </a:p>
          <a:p>
            <a:r>
              <a:rPr lang="fi-FI" dirty="0"/>
              <a:t>Työtä riittää varmasti kaikille vanhoille ja myös uusille osaajille, huomioiden erilaisten muovien määrän kulutuksessa ja ympäristössä.</a:t>
            </a:r>
          </a:p>
          <a:p>
            <a:r>
              <a:rPr lang="fi-FI" dirty="0"/>
              <a:t>Eri toimialoilla (kuten pakkaaminen, rakentaminen, sähkö- ja elektroniikkatuotteet) on tunnistettu omanlaisiaan kierrätyshaasteita, pullonkauloja ja kierrätyksen kannalta haastavia teknologioita tai materiaaliratkaisuja.</a:t>
            </a:r>
          </a:p>
        </p:txBody>
      </p:sp>
      <p:sp>
        <p:nvSpPr>
          <p:cNvPr id="4" name="Footer Placeholder 3">
            <a:extLst>
              <a:ext uri="{FF2B5EF4-FFF2-40B4-BE49-F238E27FC236}">
                <a16:creationId xmlns:a16="http://schemas.microsoft.com/office/drawing/2014/main" id="{A2E8CB5E-43E9-4DF0-9706-CCAEEE88132F}"/>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661966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99F-32C6-4E9F-881F-E32BF2EC6959}"/>
              </a:ext>
            </a:extLst>
          </p:cNvPr>
          <p:cNvSpPr>
            <a:spLocks noGrp="1"/>
          </p:cNvSpPr>
          <p:nvPr>
            <p:ph type="title"/>
          </p:nvPr>
        </p:nvSpPr>
        <p:spPr/>
        <p:txBody>
          <a:bodyPr/>
          <a:lstStyle/>
          <a:p>
            <a:r>
              <a:rPr lang="fi-FI" dirty="0"/>
              <a:t>Materiaaliperäisiä haasteita (1)</a:t>
            </a:r>
          </a:p>
        </p:txBody>
      </p:sp>
      <p:sp>
        <p:nvSpPr>
          <p:cNvPr id="3" name="Content Placeholder 2">
            <a:extLst>
              <a:ext uri="{FF2B5EF4-FFF2-40B4-BE49-F238E27FC236}">
                <a16:creationId xmlns:a16="http://schemas.microsoft.com/office/drawing/2014/main" id="{F9E769B1-8155-4B28-BE9F-52D09785B4DD}"/>
              </a:ext>
            </a:extLst>
          </p:cNvPr>
          <p:cNvSpPr>
            <a:spLocks noGrp="1"/>
          </p:cNvSpPr>
          <p:nvPr>
            <p:ph idx="1"/>
          </p:nvPr>
        </p:nvSpPr>
        <p:spPr/>
        <p:txBody>
          <a:bodyPr>
            <a:normAutofit/>
          </a:bodyPr>
          <a:lstStyle/>
          <a:p>
            <a:r>
              <a:rPr lang="en-US" dirty="0" err="1"/>
              <a:t>Suurta</a:t>
            </a:r>
            <a:r>
              <a:rPr lang="en-US" dirty="0"/>
              <a:t> </a:t>
            </a:r>
            <a:r>
              <a:rPr lang="en-US" dirty="0" err="1"/>
              <a:t>osaa</a:t>
            </a:r>
            <a:r>
              <a:rPr lang="en-US" dirty="0"/>
              <a:t> </a:t>
            </a:r>
            <a:r>
              <a:rPr lang="en-US" dirty="0" err="1"/>
              <a:t>muovikomposiittimateriaaleja</a:t>
            </a:r>
            <a:r>
              <a:rPr lang="en-US" dirty="0"/>
              <a:t> on </a:t>
            </a:r>
            <a:r>
              <a:rPr lang="en-US" dirty="0" err="1"/>
              <a:t>haasteellista</a:t>
            </a:r>
            <a:r>
              <a:rPr lang="en-US" dirty="0"/>
              <a:t> </a:t>
            </a:r>
            <a:r>
              <a:rPr lang="en-US" dirty="0" err="1"/>
              <a:t>hyödyntää</a:t>
            </a:r>
            <a:r>
              <a:rPr lang="en-US" dirty="0"/>
              <a:t> </a:t>
            </a:r>
            <a:r>
              <a:rPr lang="en-US" dirty="0" err="1"/>
              <a:t>mekaanisen</a:t>
            </a:r>
            <a:r>
              <a:rPr lang="en-US" dirty="0"/>
              <a:t> </a:t>
            </a:r>
            <a:r>
              <a:rPr lang="en-US" dirty="0" err="1"/>
              <a:t>kierrätyksen</a:t>
            </a:r>
            <a:r>
              <a:rPr lang="en-US" dirty="0"/>
              <a:t> </a:t>
            </a:r>
            <a:r>
              <a:rPr lang="en-US" dirty="0" err="1"/>
              <a:t>kautta</a:t>
            </a:r>
            <a:r>
              <a:rPr lang="en-US" dirty="0"/>
              <a:t>.</a:t>
            </a:r>
          </a:p>
          <a:p>
            <a:r>
              <a:rPr lang="en-US" dirty="0" err="1"/>
              <a:t>Elintarvikepakkaamisen</a:t>
            </a:r>
            <a:r>
              <a:rPr lang="en-US" dirty="0"/>
              <a:t> </a:t>
            </a:r>
            <a:r>
              <a:rPr lang="en-US" dirty="0" err="1"/>
              <a:t>alueelta</a:t>
            </a:r>
            <a:r>
              <a:rPr lang="en-US" dirty="0"/>
              <a:t> </a:t>
            </a:r>
            <a:r>
              <a:rPr lang="en-US" dirty="0" err="1"/>
              <a:t>löytyy</a:t>
            </a:r>
            <a:r>
              <a:rPr lang="en-US" dirty="0"/>
              <a:t> </a:t>
            </a:r>
            <a:r>
              <a:rPr lang="en-US" dirty="0" err="1"/>
              <a:t>myös</a:t>
            </a:r>
            <a:r>
              <a:rPr lang="en-US" dirty="0"/>
              <a:t> </a:t>
            </a:r>
            <a:r>
              <a:rPr lang="en-US" dirty="0" err="1"/>
              <a:t>monikerroskalvoja</a:t>
            </a:r>
            <a:r>
              <a:rPr lang="en-US" dirty="0"/>
              <a:t>, </a:t>
            </a:r>
            <a:r>
              <a:rPr lang="en-US" dirty="0" err="1"/>
              <a:t>joiden</a:t>
            </a:r>
            <a:r>
              <a:rPr lang="en-US" dirty="0"/>
              <a:t> </a:t>
            </a:r>
            <a:r>
              <a:rPr lang="en-US" dirty="0" err="1"/>
              <a:t>kierrättäminen</a:t>
            </a:r>
            <a:r>
              <a:rPr lang="en-US" dirty="0"/>
              <a:t> </a:t>
            </a:r>
            <a:r>
              <a:rPr lang="en-US" dirty="0" err="1"/>
              <a:t>materiaalina</a:t>
            </a:r>
            <a:r>
              <a:rPr lang="en-US" dirty="0"/>
              <a:t> on </a:t>
            </a:r>
            <a:r>
              <a:rPr lang="en-US" dirty="0" err="1"/>
              <a:t>prosessoitavaksi</a:t>
            </a:r>
            <a:r>
              <a:rPr lang="en-US" dirty="0"/>
              <a:t> </a:t>
            </a:r>
            <a:r>
              <a:rPr lang="en-US" dirty="0" err="1"/>
              <a:t>uusioraaka-aineeksi</a:t>
            </a:r>
            <a:r>
              <a:rPr lang="en-US" dirty="0"/>
              <a:t> on </a:t>
            </a:r>
            <a:r>
              <a:rPr lang="en-US" dirty="0" err="1"/>
              <a:t>mahdotonta</a:t>
            </a:r>
            <a:r>
              <a:rPr lang="en-US" dirty="0"/>
              <a:t>.</a:t>
            </a:r>
          </a:p>
          <a:p>
            <a:r>
              <a:rPr lang="en-US" dirty="0" err="1"/>
              <a:t>Kemiallisen</a:t>
            </a:r>
            <a:r>
              <a:rPr lang="en-US" dirty="0"/>
              <a:t> </a:t>
            </a:r>
            <a:r>
              <a:rPr lang="en-US" dirty="0" err="1"/>
              <a:t>kierrätyksen</a:t>
            </a:r>
            <a:r>
              <a:rPr lang="en-US" dirty="0"/>
              <a:t> </a:t>
            </a:r>
            <a:r>
              <a:rPr lang="en-US" dirty="0" err="1"/>
              <a:t>kehittymiseltä</a:t>
            </a:r>
            <a:r>
              <a:rPr lang="en-US" dirty="0"/>
              <a:t> </a:t>
            </a:r>
            <a:r>
              <a:rPr lang="en-US" dirty="0" err="1"/>
              <a:t>odotetaan</a:t>
            </a:r>
            <a:r>
              <a:rPr lang="en-US" dirty="0"/>
              <a:t> </a:t>
            </a:r>
            <a:r>
              <a:rPr lang="en-US" dirty="0" err="1"/>
              <a:t>uusia</a:t>
            </a:r>
            <a:r>
              <a:rPr lang="en-US" dirty="0"/>
              <a:t> </a:t>
            </a:r>
            <a:r>
              <a:rPr lang="en-US" dirty="0" err="1"/>
              <a:t>menetelmiä</a:t>
            </a:r>
            <a:r>
              <a:rPr lang="en-US" dirty="0"/>
              <a:t> </a:t>
            </a:r>
            <a:r>
              <a:rPr lang="en-US" dirty="0" err="1"/>
              <a:t>myös</a:t>
            </a:r>
            <a:r>
              <a:rPr lang="en-US" dirty="0"/>
              <a:t> </a:t>
            </a:r>
            <a:r>
              <a:rPr lang="en-US" dirty="0" err="1"/>
              <a:t>haastavammille</a:t>
            </a:r>
            <a:r>
              <a:rPr lang="en-US" dirty="0"/>
              <a:t> </a:t>
            </a:r>
            <a:r>
              <a:rPr lang="en-US" dirty="0" err="1"/>
              <a:t>muovijakeille</a:t>
            </a:r>
            <a:r>
              <a:rPr lang="en-US" dirty="0"/>
              <a:t>.</a:t>
            </a:r>
          </a:p>
        </p:txBody>
      </p:sp>
      <p:sp>
        <p:nvSpPr>
          <p:cNvPr id="4" name="Footer Placeholder 3">
            <a:extLst>
              <a:ext uri="{FF2B5EF4-FFF2-40B4-BE49-F238E27FC236}">
                <a16:creationId xmlns:a16="http://schemas.microsoft.com/office/drawing/2014/main" id="{BC39D0D7-5552-462E-9AF3-CD7A00A94BC1}"/>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786655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99F-32C6-4E9F-881F-E32BF2EC6959}"/>
              </a:ext>
            </a:extLst>
          </p:cNvPr>
          <p:cNvSpPr>
            <a:spLocks noGrp="1"/>
          </p:cNvSpPr>
          <p:nvPr>
            <p:ph type="title"/>
          </p:nvPr>
        </p:nvSpPr>
        <p:spPr/>
        <p:txBody>
          <a:bodyPr/>
          <a:lstStyle/>
          <a:p>
            <a:r>
              <a:rPr lang="fi-FI" dirty="0"/>
              <a:t>Materiaaliperäisiä haasteita (2)</a:t>
            </a:r>
          </a:p>
        </p:txBody>
      </p:sp>
      <p:sp>
        <p:nvSpPr>
          <p:cNvPr id="3" name="Content Placeholder 2">
            <a:extLst>
              <a:ext uri="{FF2B5EF4-FFF2-40B4-BE49-F238E27FC236}">
                <a16:creationId xmlns:a16="http://schemas.microsoft.com/office/drawing/2014/main" id="{F9E769B1-8155-4B28-BE9F-52D09785B4DD}"/>
              </a:ext>
            </a:extLst>
          </p:cNvPr>
          <p:cNvSpPr>
            <a:spLocks noGrp="1"/>
          </p:cNvSpPr>
          <p:nvPr>
            <p:ph idx="1"/>
          </p:nvPr>
        </p:nvSpPr>
        <p:spPr/>
        <p:txBody>
          <a:bodyPr>
            <a:normAutofit/>
          </a:bodyPr>
          <a:lstStyle/>
          <a:p>
            <a:r>
              <a:rPr lang="en-US" dirty="0" err="1"/>
              <a:t>Muovilaatujen</a:t>
            </a:r>
            <a:r>
              <a:rPr lang="en-US" dirty="0"/>
              <a:t> </a:t>
            </a:r>
            <a:r>
              <a:rPr lang="en-US" dirty="0" err="1"/>
              <a:t>pitäminen</a:t>
            </a:r>
            <a:r>
              <a:rPr lang="en-US" dirty="0"/>
              <a:t> </a:t>
            </a:r>
            <a:r>
              <a:rPr lang="en-US" dirty="0" err="1"/>
              <a:t>erillään</a:t>
            </a:r>
            <a:r>
              <a:rPr lang="en-US" dirty="0"/>
              <a:t> </a:t>
            </a:r>
            <a:r>
              <a:rPr lang="en-US" dirty="0" err="1"/>
              <a:t>toisistaan</a:t>
            </a:r>
            <a:r>
              <a:rPr lang="en-US" dirty="0"/>
              <a:t> / </a:t>
            </a:r>
            <a:r>
              <a:rPr lang="en-US" dirty="0" err="1"/>
              <a:t>lajittelu</a:t>
            </a:r>
            <a:r>
              <a:rPr lang="en-US" dirty="0"/>
              <a:t> </a:t>
            </a:r>
            <a:r>
              <a:rPr lang="en-US" dirty="0" err="1"/>
              <a:t>erilleen</a:t>
            </a:r>
            <a:r>
              <a:rPr lang="en-US" dirty="0"/>
              <a:t> </a:t>
            </a:r>
            <a:r>
              <a:rPr lang="en-US" dirty="0" err="1"/>
              <a:t>toisistaan</a:t>
            </a:r>
            <a:r>
              <a:rPr lang="en-US" dirty="0"/>
              <a:t> ja </a:t>
            </a:r>
            <a:r>
              <a:rPr lang="en-US" dirty="0" err="1"/>
              <a:t>muista</a:t>
            </a:r>
            <a:r>
              <a:rPr lang="en-US" dirty="0"/>
              <a:t> </a:t>
            </a:r>
            <a:r>
              <a:rPr lang="en-US" dirty="0" err="1"/>
              <a:t>materiaaleista</a:t>
            </a:r>
            <a:r>
              <a:rPr lang="en-US" dirty="0"/>
              <a:t> on </a:t>
            </a:r>
            <a:r>
              <a:rPr lang="en-US" dirty="0" err="1"/>
              <a:t>keskeinen</a:t>
            </a:r>
            <a:r>
              <a:rPr lang="en-US" dirty="0"/>
              <a:t> </a:t>
            </a:r>
            <a:r>
              <a:rPr lang="en-US" dirty="0" err="1"/>
              <a:t>edellytys</a:t>
            </a:r>
            <a:r>
              <a:rPr lang="en-US" dirty="0"/>
              <a:t> </a:t>
            </a:r>
            <a:r>
              <a:rPr lang="en-US" dirty="0" err="1"/>
              <a:t>laadukkaalle</a:t>
            </a:r>
            <a:r>
              <a:rPr lang="en-US" dirty="0"/>
              <a:t> </a:t>
            </a:r>
            <a:r>
              <a:rPr lang="en-US" dirty="0" err="1"/>
              <a:t>uusioraaka-aineelle</a:t>
            </a:r>
            <a:r>
              <a:rPr lang="en-US" dirty="0"/>
              <a:t>.</a:t>
            </a:r>
          </a:p>
          <a:p>
            <a:r>
              <a:rPr lang="en-US" dirty="0" err="1"/>
              <a:t>Jätemuovin</a:t>
            </a:r>
            <a:r>
              <a:rPr lang="en-US" dirty="0"/>
              <a:t> </a:t>
            </a:r>
            <a:r>
              <a:rPr lang="en-US" dirty="0" err="1"/>
              <a:t>likaisuus</a:t>
            </a:r>
            <a:r>
              <a:rPr lang="en-US" dirty="0"/>
              <a:t> ja </a:t>
            </a:r>
            <a:r>
              <a:rPr lang="en-US" dirty="0" err="1"/>
              <a:t>epäpuhtaudet</a:t>
            </a:r>
            <a:r>
              <a:rPr lang="en-US" dirty="0"/>
              <a:t> </a:t>
            </a:r>
            <a:r>
              <a:rPr lang="en-US" dirty="0" err="1"/>
              <a:t>vaativat</a:t>
            </a:r>
            <a:r>
              <a:rPr lang="en-US" dirty="0"/>
              <a:t> </a:t>
            </a:r>
            <a:r>
              <a:rPr lang="en-US" dirty="0" err="1"/>
              <a:t>hyvin</a:t>
            </a:r>
            <a:r>
              <a:rPr lang="en-US" dirty="0"/>
              <a:t> </a:t>
            </a:r>
            <a:r>
              <a:rPr lang="en-US" dirty="0" err="1"/>
              <a:t>toimivaa</a:t>
            </a:r>
            <a:r>
              <a:rPr lang="en-US" dirty="0"/>
              <a:t> </a:t>
            </a:r>
            <a:r>
              <a:rPr lang="en-US" dirty="0" err="1"/>
              <a:t>puhdistusvaihetta</a:t>
            </a:r>
            <a:r>
              <a:rPr lang="en-US" dirty="0"/>
              <a:t> </a:t>
            </a:r>
            <a:r>
              <a:rPr lang="en-US" dirty="0" err="1"/>
              <a:t>kierrätysprosessissa</a:t>
            </a:r>
            <a:r>
              <a:rPr lang="en-US" dirty="0"/>
              <a:t>.</a:t>
            </a:r>
          </a:p>
          <a:p>
            <a:r>
              <a:rPr lang="en-US" dirty="0" err="1"/>
              <a:t>Joskus</a:t>
            </a:r>
            <a:r>
              <a:rPr lang="en-US" dirty="0"/>
              <a:t> </a:t>
            </a:r>
            <a:r>
              <a:rPr lang="en-US" dirty="0" err="1"/>
              <a:t>kierrätyksen</a:t>
            </a:r>
            <a:r>
              <a:rPr lang="en-US" dirty="0"/>
              <a:t> </a:t>
            </a:r>
            <a:r>
              <a:rPr lang="en-US" dirty="0" err="1"/>
              <a:t>esteenä</a:t>
            </a:r>
            <a:r>
              <a:rPr lang="en-US" dirty="0"/>
              <a:t> </a:t>
            </a:r>
            <a:r>
              <a:rPr lang="en-US" dirty="0" err="1"/>
              <a:t>voivat</a:t>
            </a:r>
            <a:r>
              <a:rPr lang="en-US" dirty="0"/>
              <a:t> olla </a:t>
            </a:r>
            <a:r>
              <a:rPr lang="en-US" dirty="0" err="1"/>
              <a:t>muovien</a:t>
            </a:r>
            <a:r>
              <a:rPr lang="en-US" dirty="0"/>
              <a:t> </a:t>
            </a:r>
            <a:r>
              <a:rPr lang="en-US" dirty="0" err="1"/>
              <a:t>sisältämät</a:t>
            </a:r>
            <a:r>
              <a:rPr lang="en-US" dirty="0"/>
              <a:t> </a:t>
            </a:r>
            <a:r>
              <a:rPr lang="en-US" dirty="0" err="1"/>
              <a:t>kielletyt</a:t>
            </a:r>
            <a:r>
              <a:rPr lang="en-US" dirty="0"/>
              <a:t> </a:t>
            </a:r>
            <a:r>
              <a:rPr lang="en-US" dirty="0" err="1"/>
              <a:t>epäpuhtaudet</a:t>
            </a:r>
            <a:r>
              <a:rPr lang="en-US" dirty="0"/>
              <a:t> tai </a:t>
            </a:r>
            <a:r>
              <a:rPr lang="en-US" dirty="0" err="1"/>
              <a:t>haitalliset</a:t>
            </a:r>
            <a:r>
              <a:rPr lang="en-US" dirty="0"/>
              <a:t> </a:t>
            </a:r>
            <a:r>
              <a:rPr lang="en-US" dirty="0" err="1"/>
              <a:t>lisäaineet</a:t>
            </a:r>
            <a:r>
              <a:rPr lang="en-US" dirty="0"/>
              <a:t> (</a:t>
            </a:r>
            <a:r>
              <a:rPr lang="en-US" dirty="0" err="1"/>
              <a:t>esim</a:t>
            </a:r>
            <a:r>
              <a:rPr lang="en-US" dirty="0"/>
              <a:t>. </a:t>
            </a:r>
            <a:r>
              <a:rPr lang="en-US" dirty="0" err="1"/>
              <a:t>Jotkin</a:t>
            </a:r>
            <a:r>
              <a:rPr lang="en-US" dirty="0"/>
              <a:t> </a:t>
            </a:r>
            <a:r>
              <a:rPr lang="en-US" dirty="0" err="1"/>
              <a:t>palonestoaineet</a:t>
            </a:r>
            <a:r>
              <a:rPr lang="en-US" dirty="0"/>
              <a:t> </a:t>
            </a:r>
            <a:r>
              <a:rPr lang="en-US" dirty="0" err="1"/>
              <a:t>sähkö</a:t>
            </a:r>
            <a:r>
              <a:rPr lang="en-US" dirty="0"/>
              <a:t>-ja </a:t>
            </a:r>
            <a:r>
              <a:rPr lang="en-US" dirty="0" err="1"/>
              <a:t>elektroniikkatuotteiden</a:t>
            </a:r>
            <a:r>
              <a:rPr lang="en-US" dirty="0"/>
              <a:t> </a:t>
            </a:r>
            <a:r>
              <a:rPr lang="en-US" dirty="0" err="1"/>
              <a:t>muoviosissa</a:t>
            </a:r>
            <a:r>
              <a:rPr lang="en-US" dirty="0"/>
              <a:t>).</a:t>
            </a:r>
            <a:endParaRPr lang="fi-FI" dirty="0"/>
          </a:p>
        </p:txBody>
      </p:sp>
      <p:sp>
        <p:nvSpPr>
          <p:cNvPr id="4" name="Footer Placeholder 3">
            <a:extLst>
              <a:ext uri="{FF2B5EF4-FFF2-40B4-BE49-F238E27FC236}">
                <a16:creationId xmlns:a16="http://schemas.microsoft.com/office/drawing/2014/main" id="{BC39D0D7-5552-462E-9AF3-CD7A00A94BC1}"/>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29652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 1</a:t>
            </a:r>
          </a:p>
        </p:txBody>
      </p:sp>
      <p:sp>
        <p:nvSpPr>
          <p:cNvPr id="3" name="Sisällön paikkamerkki 2"/>
          <p:cNvSpPr>
            <a:spLocks noGrp="1"/>
          </p:cNvSpPr>
          <p:nvPr>
            <p:ph idx="1"/>
          </p:nvPr>
        </p:nvSpPr>
        <p:spPr/>
        <p:txBody>
          <a:bodyPr/>
          <a:lstStyle/>
          <a:p>
            <a:pPr marL="0" indent="0">
              <a:buNone/>
            </a:pPr>
            <a:r>
              <a:rPr lang="fi-FI" dirty="0"/>
              <a:t>Miksi kierrättää?</a:t>
            </a:r>
          </a:p>
          <a:p>
            <a:pPr marL="0" indent="0">
              <a:buNone/>
            </a:pPr>
            <a:endParaRPr lang="fi-FI" dirty="0"/>
          </a:p>
          <a:p>
            <a:pPr marL="0" indent="0">
              <a:buNone/>
            </a:pPr>
            <a:endParaRPr lang="fi-FI" dirty="0"/>
          </a:p>
          <a:p>
            <a:pPr marL="0" indent="0">
              <a:buNone/>
            </a:pPr>
            <a:r>
              <a:rPr lang="fi-FI" dirty="0"/>
              <a:t>Muovien tuotanto ja kierrätystavoitteet sekä kierrätys Suomessa ja Euroopassa. </a:t>
            </a:r>
          </a:p>
          <a:p>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998028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5A135-F9E9-45BC-B7D8-9B73192970AD}"/>
              </a:ext>
            </a:extLst>
          </p:cNvPr>
          <p:cNvSpPr>
            <a:spLocks noGrp="1"/>
          </p:cNvSpPr>
          <p:nvPr>
            <p:ph type="title"/>
          </p:nvPr>
        </p:nvSpPr>
        <p:spPr/>
        <p:txBody>
          <a:bodyPr/>
          <a:lstStyle/>
          <a:p>
            <a:r>
              <a:rPr lang="fi-FI" dirty="0"/>
              <a:t>Jäte vai raaka-aine (jätelaki 5.3 §, 2011)</a:t>
            </a:r>
          </a:p>
        </p:txBody>
      </p:sp>
      <p:sp>
        <p:nvSpPr>
          <p:cNvPr id="3" name="Content Placeholder 2">
            <a:extLst>
              <a:ext uri="{FF2B5EF4-FFF2-40B4-BE49-F238E27FC236}">
                <a16:creationId xmlns:a16="http://schemas.microsoft.com/office/drawing/2014/main" id="{0CABF3C2-3481-420F-96AE-ECBD536FD029}"/>
              </a:ext>
            </a:extLst>
          </p:cNvPr>
          <p:cNvSpPr>
            <a:spLocks noGrp="1"/>
          </p:cNvSpPr>
          <p:nvPr>
            <p:ph idx="1"/>
          </p:nvPr>
        </p:nvSpPr>
        <p:spPr/>
        <p:txBody>
          <a:bodyPr>
            <a:normAutofit/>
          </a:bodyPr>
          <a:lstStyle/>
          <a:p>
            <a:pPr marL="0" indent="0">
              <a:buNone/>
            </a:pPr>
            <a:r>
              <a:rPr lang="fi-FI" sz="2000" dirty="0" err="1"/>
              <a:t>Huom</a:t>
            </a:r>
            <a:r>
              <a:rPr lang="fi-FI" sz="2000" dirty="0"/>
              <a:t>! Lainsäädännön mukaisesti jätteen kaupallinen käsittely on luvanvaraista!</a:t>
            </a:r>
          </a:p>
          <a:p>
            <a:pPr marL="0" indent="0">
              <a:buNone/>
            </a:pPr>
            <a:r>
              <a:rPr lang="fi-FI" sz="2000" dirty="0"/>
              <a:t>Aine tai esine ei ole enää jätettä jos, </a:t>
            </a:r>
          </a:p>
          <a:p>
            <a:pPr>
              <a:buFontTx/>
              <a:buChar char="-"/>
            </a:pPr>
            <a:r>
              <a:rPr lang="fi-FI" sz="2000" dirty="0"/>
              <a:t>se on läpikäynyt hyödyntämistoimen</a:t>
            </a:r>
          </a:p>
          <a:p>
            <a:pPr>
              <a:buFontTx/>
              <a:buChar char="-"/>
            </a:pPr>
            <a:r>
              <a:rPr lang="fi-FI" sz="2000" dirty="0"/>
              <a:t>sillä on käyttötarkoitus, johon sitä käytetään yleisesti</a:t>
            </a:r>
          </a:p>
          <a:p>
            <a:pPr>
              <a:buFontTx/>
              <a:buChar char="-"/>
            </a:pPr>
            <a:r>
              <a:rPr lang="fi-FI" sz="2000" dirty="0"/>
              <a:t> sillä on markkinat tai kysyntää</a:t>
            </a:r>
          </a:p>
          <a:p>
            <a:pPr>
              <a:buFontTx/>
              <a:buChar char="-"/>
            </a:pPr>
            <a:r>
              <a:rPr lang="fi-FI" sz="2000" dirty="0"/>
              <a:t>se täyttää käyttötarkoituksensa mukaiset tekniset vaatimukset</a:t>
            </a:r>
          </a:p>
          <a:p>
            <a:pPr>
              <a:buFontTx/>
              <a:buChar char="-"/>
            </a:pPr>
            <a:r>
              <a:rPr lang="fi-FI" sz="2000" dirty="0"/>
              <a:t> ja on vastaaviin tuotteisiin sovellettavien säännösten mukainen</a:t>
            </a:r>
          </a:p>
          <a:p>
            <a:pPr>
              <a:buFontTx/>
              <a:buChar char="-"/>
            </a:pPr>
            <a:r>
              <a:rPr lang="fi-FI" sz="2000" dirty="0"/>
              <a:t> sen käyttö ei kokonaisuutena arvioiden aiheuta vaaraa tai haittaa terveydelle tai ympäristölle</a:t>
            </a:r>
          </a:p>
        </p:txBody>
      </p:sp>
      <p:sp>
        <p:nvSpPr>
          <p:cNvPr id="4" name="Footer Placeholder 3">
            <a:extLst>
              <a:ext uri="{FF2B5EF4-FFF2-40B4-BE49-F238E27FC236}">
                <a16:creationId xmlns:a16="http://schemas.microsoft.com/office/drawing/2014/main" id="{27637D3B-16D4-4C4C-8B25-AB6215DAF3A0}"/>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105757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5D831-018B-4880-B45B-D1B188AFFE66}"/>
              </a:ext>
            </a:extLst>
          </p:cNvPr>
          <p:cNvSpPr>
            <a:spLocks noGrp="1"/>
          </p:cNvSpPr>
          <p:nvPr>
            <p:ph type="title"/>
          </p:nvPr>
        </p:nvSpPr>
        <p:spPr/>
        <p:txBody>
          <a:bodyPr/>
          <a:lstStyle/>
          <a:p>
            <a:r>
              <a:rPr lang="fi-FI" dirty="0"/>
              <a:t>Käynnissä olevaa tutkimusta ja kehittämishankkeita</a:t>
            </a:r>
          </a:p>
        </p:txBody>
      </p:sp>
      <p:sp>
        <p:nvSpPr>
          <p:cNvPr id="3" name="Content Placeholder 2">
            <a:extLst>
              <a:ext uri="{FF2B5EF4-FFF2-40B4-BE49-F238E27FC236}">
                <a16:creationId xmlns:a16="http://schemas.microsoft.com/office/drawing/2014/main" id="{364F2D08-97EE-41D8-BD6D-D0875F8617A2}"/>
              </a:ext>
            </a:extLst>
          </p:cNvPr>
          <p:cNvSpPr>
            <a:spLocks noGrp="1"/>
          </p:cNvSpPr>
          <p:nvPr>
            <p:ph idx="1"/>
          </p:nvPr>
        </p:nvSpPr>
        <p:spPr/>
        <p:txBody>
          <a:bodyPr/>
          <a:lstStyle/>
          <a:p>
            <a:pPr marL="0" indent="0">
              <a:buNone/>
            </a:pPr>
            <a:endParaRPr lang="fi-FI" dirty="0"/>
          </a:p>
          <a:p>
            <a:pPr marL="0" indent="0">
              <a:buNone/>
            </a:pPr>
            <a:endParaRPr lang="fi-FI" dirty="0"/>
          </a:p>
          <a:p>
            <a:pPr marL="0" indent="0">
              <a:buNone/>
            </a:pPr>
            <a:r>
              <a:rPr lang="en-US" dirty="0"/>
              <a:t>ALL-IN for Plastics Recycling – </a:t>
            </a:r>
            <a:r>
              <a:rPr lang="en-US" dirty="0" err="1"/>
              <a:t>PLASTin</a:t>
            </a:r>
            <a:endParaRPr lang="en-US" dirty="0"/>
          </a:p>
          <a:p>
            <a:pPr marL="0" indent="0">
              <a:buNone/>
            </a:pPr>
            <a:r>
              <a:rPr lang="fi-FI" dirty="0">
                <a:hlinkClick r:id="rId2"/>
              </a:rPr>
              <a:t>https://clicinnovation.fi/project/plastin/</a:t>
            </a:r>
            <a:endParaRPr lang="fi-FI" dirty="0"/>
          </a:p>
          <a:p>
            <a:pPr marL="0" indent="0">
              <a:buNone/>
            </a:pPr>
            <a:r>
              <a:rPr lang="fi-FI" dirty="0"/>
              <a:t>New </a:t>
            </a:r>
            <a:r>
              <a:rPr lang="fi-FI" dirty="0" err="1"/>
              <a:t>Plastics</a:t>
            </a:r>
            <a:r>
              <a:rPr lang="fi-FI" dirty="0"/>
              <a:t> Center</a:t>
            </a:r>
          </a:p>
          <a:p>
            <a:pPr marL="0" indent="0">
              <a:buNone/>
            </a:pPr>
            <a:r>
              <a:rPr lang="fi-FI" dirty="0">
                <a:hlinkClick r:id="rId3"/>
              </a:rPr>
              <a:t>https://www.muovipoli.fi/new-plastics-center-npc/</a:t>
            </a:r>
            <a:endParaRPr lang="fi-FI" dirty="0"/>
          </a:p>
          <a:p>
            <a:pPr marL="0" indent="0">
              <a:buNone/>
            </a:pPr>
            <a:endParaRPr lang="fi-FI" dirty="0"/>
          </a:p>
          <a:p>
            <a:pPr marL="0" indent="0">
              <a:buNone/>
            </a:pPr>
            <a:endParaRPr lang="fi-FI" dirty="0"/>
          </a:p>
        </p:txBody>
      </p:sp>
      <p:sp>
        <p:nvSpPr>
          <p:cNvPr id="4" name="Footer Placeholder 3">
            <a:extLst>
              <a:ext uri="{FF2B5EF4-FFF2-40B4-BE49-F238E27FC236}">
                <a16:creationId xmlns:a16="http://schemas.microsoft.com/office/drawing/2014/main" id="{70FC4268-90BE-4040-B163-B9BA606CA1A1}"/>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4141374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4A7F0-C781-42F6-BFA6-AE22B8A5B8C2}"/>
              </a:ext>
            </a:extLst>
          </p:cNvPr>
          <p:cNvSpPr>
            <a:spLocks noGrp="1"/>
          </p:cNvSpPr>
          <p:nvPr>
            <p:ph type="title"/>
          </p:nvPr>
        </p:nvSpPr>
        <p:spPr/>
        <p:txBody>
          <a:bodyPr/>
          <a:lstStyle/>
          <a:p>
            <a:r>
              <a:rPr lang="fi-FI" dirty="0"/>
              <a:t>Aiempaa tutkimusta</a:t>
            </a:r>
            <a:br>
              <a:rPr lang="fi-FI" dirty="0"/>
            </a:br>
            <a:r>
              <a:rPr lang="fi-FI" dirty="0"/>
              <a:t>Materiaalien </a:t>
            </a:r>
            <a:r>
              <a:rPr lang="fi-FI" dirty="0" err="1"/>
              <a:t>arvovirrat</a:t>
            </a:r>
            <a:r>
              <a:rPr lang="fi-FI" dirty="0"/>
              <a:t> – Arvi </a:t>
            </a:r>
          </a:p>
        </p:txBody>
      </p:sp>
      <p:sp>
        <p:nvSpPr>
          <p:cNvPr id="3" name="Content Placeholder 2">
            <a:extLst>
              <a:ext uri="{FF2B5EF4-FFF2-40B4-BE49-F238E27FC236}">
                <a16:creationId xmlns:a16="http://schemas.microsoft.com/office/drawing/2014/main" id="{C166EF3D-3648-4A54-9329-A443255AFF4B}"/>
              </a:ext>
            </a:extLst>
          </p:cNvPr>
          <p:cNvSpPr>
            <a:spLocks noGrp="1"/>
          </p:cNvSpPr>
          <p:nvPr>
            <p:ph idx="1"/>
          </p:nvPr>
        </p:nvSpPr>
        <p:spPr/>
        <p:txBody>
          <a:bodyPr/>
          <a:lstStyle/>
          <a:p>
            <a:endParaRPr lang="fi-FI" dirty="0"/>
          </a:p>
          <a:p>
            <a:r>
              <a:rPr lang="fi-FI" dirty="0"/>
              <a:t>Tutkimusohjelma , kansallinen kiertotalouden (kierrätys) </a:t>
            </a:r>
          </a:p>
          <a:p>
            <a:pPr marL="0" indent="0">
              <a:buNone/>
            </a:pPr>
            <a:r>
              <a:rPr lang="fi-FI" dirty="0"/>
              <a:t>avaus 2013-2016, josta on julkaistu verkossa loppuraportti</a:t>
            </a:r>
          </a:p>
          <a:p>
            <a:pPr marL="0" indent="0">
              <a:buNone/>
            </a:pPr>
            <a:r>
              <a:rPr lang="fi-FI" dirty="0"/>
              <a:t>	</a:t>
            </a:r>
            <a:r>
              <a:rPr lang="fi-FI" dirty="0">
                <a:hlinkClick r:id="rId2"/>
              </a:rPr>
              <a:t>http://arvifinalreport.fi/</a:t>
            </a:r>
            <a:endParaRPr lang="fi-FI" dirty="0"/>
          </a:p>
          <a:p>
            <a:pPr marL="0" indent="0">
              <a:buNone/>
            </a:pPr>
            <a:endParaRPr lang="fi-FI" dirty="0"/>
          </a:p>
          <a:p>
            <a:r>
              <a:rPr lang="fi-FI" dirty="0"/>
              <a:t>Sisälsi muovi/kumiosion </a:t>
            </a:r>
          </a:p>
          <a:p>
            <a:pPr marL="0" indent="0">
              <a:buNone/>
            </a:pPr>
            <a:r>
              <a:rPr lang="fi-FI" dirty="0"/>
              <a:t>	</a:t>
            </a:r>
            <a:r>
              <a:rPr lang="fi-FI" dirty="0">
                <a:hlinkClick r:id="rId3"/>
              </a:rPr>
              <a:t>http://arvifinalreport.fi/content/plastic-recycling</a:t>
            </a:r>
            <a:endParaRPr lang="fi-FI" dirty="0"/>
          </a:p>
          <a:p>
            <a:pPr marL="0" indent="0">
              <a:buNone/>
            </a:pPr>
            <a:endParaRPr lang="fi-FI" dirty="0"/>
          </a:p>
        </p:txBody>
      </p:sp>
      <p:sp>
        <p:nvSpPr>
          <p:cNvPr id="4" name="Footer Placeholder 3">
            <a:extLst>
              <a:ext uri="{FF2B5EF4-FFF2-40B4-BE49-F238E27FC236}">
                <a16:creationId xmlns:a16="http://schemas.microsoft.com/office/drawing/2014/main" id="{529956C8-4C25-4DB4-BCC3-8D4F97263D32}"/>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277591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 (1)</a:t>
            </a:r>
          </a:p>
        </p:txBody>
      </p:sp>
      <p:sp>
        <p:nvSpPr>
          <p:cNvPr id="3" name="Sisällön paikkamerkki 2"/>
          <p:cNvSpPr>
            <a:spLocks noGrp="1"/>
          </p:cNvSpPr>
          <p:nvPr>
            <p:ph idx="1"/>
          </p:nvPr>
        </p:nvSpPr>
        <p:spPr/>
        <p:txBody>
          <a:bodyPr>
            <a:normAutofit/>
          </a:bodyPr>
          <a:lstStyle/>
          <a:p>
            <a:pPr marL="0" indent="0">
              <a:buNone/>
            </a:pPr>
            <a:r>
              <a:rPr lang="en-US" sz="1400" dirty="0"/>
              <a:t>Plastics Europe – Association of Plastics Manufacturers , </a:t>
            </a:r>
            <a:r>
              <a:rPr lang="en-US" sz="1400" dirty="0" err="1"/>
              <a:t>eurooppalaisen</a:t>
            </a:r>
            <a:r>
              <a:rPr lang="en-US" sz="1400" dirty="0"/>
              <a:t> </a:t>
            </a:r>
            <a:r>
              <a:rPr lang="en-US" sz="1400" dirty="0" err="1"/>
              <a:t>tuottajayhteisön</a:t>
            </a:r>
            <a:r>
              <a:rPr lang="en-US" sz="1400" dirty="0"/>
              <a:t> </a:t>
            </a:r>
            <a:r>
              <a:rPr lang="en-US" sz="1400" dirty="0" err="1"/>
              <a:t>julkaisut</a:t>
            </a:r>
            <a:r>
              <a:rPr lang="en-US" sz="1400" dirty="0"/>
              <a:t> / </a:t>
            </a:r>
            <a:r>
              <a:rPr lang="en-US" sz="1400" dirty="0" err="1"/>
              <a:t>raportit</a:t>
            </a:r>
            <a:r>
              <a:rPr lang="en-US" sz="1400" dirty="0"/>
              <a:t> </a:t>
            </a:r>
            <a:r>
              <a:rPr lang="en-US" sz="1400" dirty="0" err="1"/>
              <a:t>verkossa</a:t>
            </a:r>
            <a:endParaRPr lang="en-US" sz="1400" dirty="0"/>
          </a:p>
          <a:p>
            <a:pPr marL="0" indent="0">
              <a:buNone/>
            </a:pPr>
            <a:r>
              <a:rPr lang="en-US" sz="1400" dirty="0"/>
              <a:t>Circular Economy for Plastics – An European Overview (European overview of plastics production, conversion into parts and products, waste collection and treatment, including recycling. It also addresses the production of </a:t>
            </a:r>
            <a:r>
              <a:rPr lang="en-US" sz="1400" dirty="0" err="1"/>
              <a:t>recyclates</a:t>
            </a:r>
            <a:r>
              <a:rPr lang="en-US" sz="1400" dirty="0"/>
              <a:t> and their use in different applications.)</a:t>
            </a:r>
          </a:p>
          <a:p>
            <a:pPr marL="0" indent="0">
              <a:buNone/>
            </a:pPr>
            <a:r>
              <a:rPr lang="en-US" sz="1400" dirty="0">
                <a:hlinkClick r:id="rId2"/>
              </a:rPr>
              <a:t>https://www.plasticseurope.org/en/resources/publications/1899-circular-economy-plastics-european-overview</a:t>
            </a:r>
            <a:endParaRPr lang="en-US" sz="1400" dirty="0"/>
          </a:p>
          <a:p>
            <a:pPr marL="0" indent="0">
              <a:buNone/>
            </a:pPr>
            <a:r>
              <a:rPr lang="en-US" sz="1400" dirty="0"/>
              <a:t>Ville </a:t>
            </a:r>
            <a:r>
              <a:rPr lang="en-US" sz="1400" dirty="0" err="1"/>
              <a:t>Mylläri</a:t>
            </a:r>
            <a:r>
              <a:rPr lang="en-US" sz="1400" dirty="0"/>
              <a:t> et al., Detergent impurity effect on recycled HDPE – properties after repetitive processing, Journal of Applied Polymer Science, 133 / 31 (2016) 43766, </a:t>
            </a:r>
            <a:r>
              <a:rPr lang="en-US" sz="1400" dirty="0">
                <a:hlinkClick r:id="rId3"/>
              </a:rPr>
              <a:t>https://doi.org/10.1002/app.43766</a:t>
            </a:r>
            <a:endParaRPr lang="en-US" sz="1400" dirty="0"/>
          </a:p>
          <a:p>
            <a:pPr marL="0" indent="0">
              <a:buNone/>
            </a:pPr>
            <a:endParaRPr lang="en-US" sz="1400" dirty="0"/>
          </a:p>
          <a:p>
            <a:pPr marL="0" indent="0">
              <a:buNone/>
            </a:pPr>
            <a:r>
              <a:rPr lang="en-US" sz="1400" dirty="0" err="1"/>
              <a:t>Muovi</a:t>
            </a:r>
            <a:r>
              <a:rPr lang="en-US" sz="1400" dirty="0"/>
              <a:t> ja </a:t>
            </a:r>
            <a:r>
              <a:rPr lang="en-US" sz="1400" dirty="0" err="1"/>
              <a:t>pakkaaminen</a:t>
            </a:r>
            <a:endParaRPr lang="en-US" sz="1400" dirty="0"/>
          </a:p>
          <a:p>
            <a:pPr marL="0" indent="0">
              <a:buNone/>
            </a:pPr>
            <a:r>
              <a:rPr lang="fi-FI" sz="1400" dirty="0"/>
              <a:t>UNEP (2018). SINGLE-USE PLASTICS: A </a:t>
            </a:r>
            <a:r>
              <a:rPr lang="fi-FI" sz="1400" dirty="0" err="1"/>
              <a:t>Roadmap</a:t>
            </a:r>
            <a:r>
              <a:rPr lang="fi-FI" sz="1400" dirty="0"/>
              <a:t> for </a:t>
            </a:r>
            <a:r>
              <a:rPr lang="fi-FI" sz="1400" dirty="0" err="1"/>
              <a:t>Sustainability</a:t>
            </a:r>
            <a:r>
              <a:rPr lang="fi-FI" sz="1400" dirty="0"/>
              <a:t>.  https://wedocs.unep.org/bitstream/handle/20.500.11822/25496/singleUsePlastic_sustainability.pdf?i </a:t>
            </a:r>
            <a:r>
              <a:rPr lang="fi-FI" sz="1400" dirty="0" err="1"/>
              <a:t>sAllowed</a:t>
            </a:r>
            <a:r>
              <a:rPr lang="fi-FI" sz="1400" dirty="0"/>
              <a:t>=</a:t>
            </a:r>
            <a:r>
              <a:rPr lang="fi-FI" sz="1400" dirty="0" err="1"/>
              <a:t>y&amp;sequence</a:t>
            </a:r>
            <a:r>
              <a:rPr lang="fi-FI" sz="1400" dirty="0"/>
              <a:t>=1 </a:t>
            </a:r>
          </a:p>
          <a:p>
            <a:pPr marL="0" indent="0">
              <a:buNone/>
            </a:pPr>
            <a:r>
              <a:rPr lang="fi-FI" sz="1400" dirty="0"/>
              <a:t>Ilari Jönkkäri et al., </a:t>
            </a:r>
            <a:r>
              <a:rPr lang="fi-FI" sz="1400" dirty="0" err="1"/>
              <a:t>Compounding</a:t>
            </a:r>
            <a:r>
              <a:rPr lang="fi-FI" sz="1400" dirty="0"/>
              <a:t> and </a:t>
            </a:r>
            <a:r>
              <a:rPr lang="fi-FI" sz="1400" dirty="0" err="1"/>
              <a:t>characterization</a:t>
            </a:r>
            <a:r>
              <a:rPr lang="fi-FI" sz="1400" dirty="0"/>
              <a:t> of </a:t>
            </a:r>
            <a:r>
              <a:rPr lang="fi-FI" sz="1400" dirty="0" err="1"/>
              <a:t>recycled</a:t>
            </a:r>
            <a:r>
              <a:rPr lang="fi-FI" sz="1400" dirty="0"/>
              <a:t> </a:t>
            </a:r>
            <a:r>
              <a:rPr lang="fi-FI" sz="1400" dirty="0" err="1"/>
              <a:t>multilayer</a:t>
            </a:r>
            <a:r>
              <a:rPr lang="fi-FI" sz="1400" dirty="0"/>
              <a:t> </a:t>
            </a:r>
            <a:r>
              <a:rPr lang="fi-FI" sz="1400" dirty="0" err="1"/>
              <a:t>plastic</a:t>
            </a:r>
            <a:r>
              <a:rPr lang="fi-FI" sz="1400" dirty="0"/>
              <a:t> </a:t>
            </a:r>
            <a:r>
              <a:rPr lang="fi-FI" sz="1400" dirty="0" err="1"/>
              <a:t>films</a:t>
            </a:r>
            <a:r>
              <a:rPr lang="fi-FI" sz="1400" dirty="0"/>
              <a:t>, Journal of </a:t>
            </a:r>
            <a:r>
              <a:rPr lang="fi-FI" sz="1400" dirty="0" err="1"/>
              <a:t>Applied</a:t>
            </a:r>
            <a:r>
              <a:rPr lang="fi-FI" sz="1400" dirty="0"/>
              <a:t> </a:t>
            </a:r>
            <a:r>
              <a:rPr lang="fi-FI" sz="1400" dirty="0" err="1"/>
              <a:t>Polymer</a:t>
            </a:r>
            <a:r>
              <a:rPr lang="fi-FI" sz="1400" dirty="0"/>
              <a:t> Sciences (2020) </a:t>
            </a:r>
            <a:r>
              <a:rPr lang="fi-FI" sz="1400" dirty="0" err="1"/>
              <a:t>published</a:t>
            </a:r>
            <a:r>
              <a:rPr lang="fi-FI" sz="1400" dirty="0"/>
              <a:t> </a:t>
            </a:r>
            <a:r>
              <a:rPr lang="fi-FI" sz="1400" dirty="0" err="1"/>
              <a:t>online</a:t>
            </a:r>
            <a:r>
              <a:rPr lang="fi-FI" sz="1400" dirty="0"/>
              <a:t> 10.2.2020, </a:t>
            </a:r>
            <a:r>
              <a:rPr lang="fi-FI" sz="1400" dirty="0">
                <a:hlinkClick r:id="rId4"/>
              </a:rPr>
              <a:t>https://doi.org/10.1002/app.49101</a:t>
            </a:r>
            <a:endParaRPr lang="fi-FI" sz="1400" dirty="0"/>
          </a:p>
          <a:p>
            <a:pPr marL="0" indent="0">
              <a:buNone/>
            </a:pPr>
            <a:endParaRPr lang="fi-FI" sz="1400" dirty="0"/>
          </a:p>
          <a:p>
            <a:pPr marL="0" indent="0">
              <a:buNone/>
            </a:pPr>
            <a:endParaRPr lang="fi-FI" sz="1400" dirty="0"/>
          </a:p>
          <a:p>
            <a:pPr marL="0" indent="0">
              <a:buNone/>
            </a:pPr>
            <a:endParaRPr lang="fi-FI" sz="1400"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2157664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 (2)</a:t>
            </a:r>
          </a:p>
        </p:txBody>
      </p:sp>
      <p:sp>
        <p:nvSpPr>
          <p:cNvPr id="3" name="Sisällön paikkamerkki 2"/>
          <p:cNvSpPr>
            <a:spLocks noGrp="1"/>
          </p:cNvSpPr>
          <p:nvPr>
            <p:ph idx="1"/>
          </p:nvPr>
        </p:nvSpPr>
        <p:spPr/>
        <p:txBody>
          <a:bodyPr>
            <a:normAutofit/>
          </a:bodyPr>
          <a:lstStyle/>
          <a:p>
            <a:pPr marL="0" indent="0">
              <a:buNone/>
            </a:pPr>
            <a:r>
              <a:rPr lang="fi-FI" sz="1400" dirty="0"/>
              <a:t>Muovit ja elektroniikka</a:t>
            </a:r>
          </a:p>
          <a:p>
            <a:pPr marL="0" indent="0">
              <a:buNone/>
            </a:pPr>
            <a:r>
              <a:rPr lang="fi-FI" sz="1400" dirty="0"/>
              <a:t>WEF (2019). A New </a:t>
            </a:r>
            <a:r>
              <a:rPr lang="fi-FI" sz="1400" dirty="0" err="1"/>
              <a:t>Circular</a:t>
            </a:r>
            <a:r>
              <a:rPr lang="fi-FI" sz="1400" dirty="0"/>
              <a:t> Vision for </a:t>
            </a:r>
            <a:r>
              <a:rPr lang="fi-FI" sz="1400" dirty="0" err="1"/>
              <a:t>Electronics</a:t>
            </a:r>
            <a:r>
              <a:rPr lang="fi-FI" sz="1400" dirty="0"/>
              <a:t> Time for a Global </a:t>
            </a:r>
            <a:r>
              <a:rPr lang="fi-FI" sz="1400" dirty="0" err="1"/>
              <a:t>Reboot</a:t>
            </a:r>
            <a:r>
              <a:rPr lang="fi-FI" sz="1400" dirty="0"/>
              <a:t>,  </a:t>
            </a:r>
            <a:r>
              <a:rPr lang="fi-FI" sz="1400" dirty="0">
                <a:hlinkClick r:id="rId2"/>
              </a:rPr>
              <a:t>http://www3.weforum.org/docs/WEF_A_New_Circular_Vision_for_Electronics.pdf</a:t>
            </a:r>
            <a:endParaRPr lang="fi-FI" sz="1400" dirty="0"/>
          </a:p>
          <a:p>
            <a:pPr marL="0" indent="0">
              <a:buNone/>
            </a:pPr>
            <a:r>
              <a:rPr lang="fi-FI" sz="1400" dirty="0"/>
              <a:t>Muovit ja rakentaminen</a:t>
            </a:r>
          </a:p>
          <a:p>
            <a:pPr marL="0" indent="0">
              <a:buNone/>
            </a:pPr>
            <a:r>
              <a:rPr lang="fi-FI" sz="1400" dirty="0">
                <a:hlinkClick r:id="rId3"/>
              </a:rPr>
              <a:t>https://www.ara.fi/fi-FI/Tietopankki/ARAviesti/ARAviestin_verkkoartikkelit/Hyva__paha_muovi_rakentamisessa(53959)</a:t>
            </a:r>
            <a:endParaRPr lang="fi-FI" sz="1400" dirty="0"/>
          </a:p>
          <a:p>
            <a:pPr marL="0" indent="0">
              <a:buNone/>
            </a:pPr>
            <a:r>
              <a:rPr lang="fi-FI" sz="1400" dirty="0"/>
              <a:t> </a:t>
            </a:r>
            <a:r>
              <a:rPr lang="fi-FI" sz="1400" dirty="0">
                <a:hlinkClick r:id="rId4"/>
              </a:rPr>
              <a:t>https://www.ymparisto.fi/fi-FI/Rakentaminen/Ymparistoministerio_selvitti_muovien_kay(49853)</a:t>
            </a:r>
            <a:endParaRPr lang="fi-FI" sz="1400" dirty="0"/>
          </a:p>
          <a:p>
            <a:pPr marL="0" indent="0">
              <a:buNone/>
            </a:pPr>
            <a:r>
              <a:rPr lang="fi-FI" sz="1400" dirty="0"/>
              <a:t>Yleisesti</a:t>
            </a:r>
          </a:p>
          <a:p>
            <a:pPr marL="0" indent="0">
              <a:buNone/>
            </a:pPr>
            <a:r>
              <a:rPr lang="fi-FI" sz="1400" dirty="0">
                <a:hlinkClick r:id="rId5"/>
              </a:rPr>
              <a:t>https://www.muovikuuluukiertoon.fi/</a:t>
            </a:r>
            <a:endParaRPr lang="fi-FI" sz="1400" dirty="0"/>
          </a:p>
          <a:p>
            <a:pPr marL="0" indent="0">
              <a:buNone/>
            </a:pPr>
            <a:endParaRPr lang="fi-FI" sz="1400" dirty="0"/>
          </a:p>
          <a:p>
            <a:pPr marL="0" indent="0">
              <a:buNone/>
            </a:pPr>
            <a:endParaRPr lang="fi-FI" sz="1400" dirty="0"/>
          </a:p>
        </p:txBody>
      </p:sp>
      <p:sp>
        <p:nvSpPr>
          <p:cNvPr id="4" name="Alatunnisteen paikkamerkki 3"/>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973262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 5</a:t>
            </a:r>
          </a:p>
        </p:txBody>
      </p:sp>
      <p:sp>
        <p:nvSpPr>
          <p:cNvPr id="3" name="Sisällön paikkamerkki 2"/>
          <p:cNvSpPr>
            <a:spLocks noGrp="1"/>
          </p:cNvSpPr>
          <p:nvPr>
            <p:ph idx="1"/>
          </p:nvPr>
        </p:nvSpPr>
        <p:spPr/>
        <p:txBody>
          <a:bodyPr/>
          <a:lstStyle/>
          <a:p>
            <a:pPr marL="0" indent="0">
              <a:buNone/>
            </a:pPr>
            <a:r>
              <a:rPr lang="fi-FI" dirty="0"/>
              <a:t>Kierrätettävyyden edistäminen tuotesuunnittelussa </a:t>
            </a:r>
          </a:p>
          <a:p>
            <a:r>
              <a:rPr lang="fi-FI" dirty="0"/>
              <a:t>Suunnitellaanko tuote kierrätetystä uusiomateriaalista vai helposti kierrätettäväksi ja uudelleen käytettäväksi vai kenties mahdollisimman pitkäikäiseksi ja kestäväksi?</a:t>
            </a:r>
          </a:p>
          <a:p>
            <a:endParaRPr lang="fi-FI" dirty="0"/>
          </a:p>
          <a:p>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013431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0578E-A035-4E44-A09A-60470C7E88D7}"/>
              </a:ext>
            </a:extLst>
          </p:cNvPr>
          <p:cNvSpPr>
            <a:spLocks noGrp="1"/>
          </p:cNvSpPr>
          <p:nvPr>
            <p:ph type="title"/>
          </p:nvPr>
        </p:nvSpPr>
        <p:spPr/>
        <p:txBody>
          <a:bodyPr/>
          <a:lstStyle/>
          <a:p>
            <a:r>
              <a:rPr lang="fi-FI" dirty="0"/>
              <a:t>Elinkaariajattelu on keskeinen osa tuotesuunnittelua (1)</a:t>
            </a:r>
          </a:p>
        </p:txBody>
      </p:sp>
      <p:sp>
        <p:nvSpPr>
          <p:cNvPr id="3" name="Content Placeholder 2">
            <a:extLst>
              <a:ext uri="{FF2B5EF4-FFF2-40B4-BE49-F238E27FC236}">
                <a16:creationId xmlns:a16="http://schemas.microsoft.com/office/drawing/2014/main" id="{CFDCF1E8-BCB5-4704-B8A9-8B5784419E90}"/>
              </a:ext>
            </a:extLst>
          </p:cNvPr>
          <p:cNvSpPr>
            <a:spLocks noGrp="1"/>
          </p:cNvSpPr>
          <p:nvPr>
            <p:ph idx="1"/>
          </p:nvPr>
        </p:nvSpPr>
        <p:spPr/>
        <p:txBody>
          <a:bodyPr>
            <a:normAutofit/>
          </a:bodyPr>
          <a:lstStyle/>
          <a:p>
            <a:r>
              <a:rPr lang="fi-FI" sz="2000" dirty="0"/>
              <a:t>Teemassa 1 todettiin, että muoveja käytetään sekä pitkän käyttöiän tuotteissa että ns. kertakäyttötuotteissa. Jätehuolto ja kierrätys muovituotteiden osalta on siis monimuotoista.</a:t>
            </a:r>
          </a:p>
          <a:p>
            <a:r>
              <a:rPr lang="fi-FI" sz="2000" dirty="0"/>
              <a:t>On selvää että uusiomuovien saatavuus tulee jatkossa kasvamaan ja tuotesuunnittelijat voisivatkin entistä enemmän suunnitella tuotteita uusiomateriaalin ominaisuudet huomioiden.</a:t>
            </a:r>
          </a:p>
          <a:p>
            <a:r>
              <a:rPr lang="fi-FI" sz="2000" dirty="0"/>
              <a:t>Tuotesuunnittelijan tulisi perehtyä myös elinkaaren loppupäähän ja selvittää miten tuote jätteenä käsitellään tai kierrätetään, ja edistää pitkää käyttöikä ja selvittää tuotteen uudelleenkäyttöä.</a:t>
            </a:r>
          </a:p>
          <a:p>
            <a:r>
              <a:rPr lang="fi-FI" sz="2000" dirty="0"/>
              <a:t>Esim. elintarvikekontaktiin soveltuvat pakkausmateriaalit ovat tarkasti säänneltyjä ja uusiomateriaalin hyödyntäminen toimialarajat ylittävästi on haastavaa. Elintarvikekontaktiin päätyvä kierrätysmateriaali virtaa ns. suljetussa kierrossa (esim. PET-pullojen erilliskeräys juomapakkauksena).</a:t>
            </a:r>
          </a:p>
        </p:txBody>
      </p:sp>
      <p:sp>
        <p:nvSpPr>
          <p:cNvPr id="4" name="Footer Placeholder 3">
            <a:extLst>
              <a:ext uri="{FF2B5EF4-FFF2-40B4-BE49-F238E27FC236}">
                <a16:creationId xmlns:a16="http://schemas.microsoft.com/office/drawing/2014/main" id="{B2CA68BD-3658-4BBE-BDE1-A72DF3A50088}"/>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2814162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0578E-A035-4E44-A09A-60470C7E88D7}"/>
              </a:ext>
            </a:extLst>
          </p:cNvPr>
          <p:cNvSpPr>
            <a:spLocks noGrp="1"/>
          </p:cNvSpPr>
          <p:nvPr>
            <p:ph type="title"/>
          </p:nvPr>
        </p:nvSpPr>
        <p:spPr/>
        <p:txBody>
          <a:bodyPr/>
          <a:lstStyle/>
          <a:p>
            <a:r>
              <a:rPr lang="fi-FI" dirty="0"/>
              <a:t>Elinkaariajattelu on keskeinen osa tuotesuunnittelua (2)</a:t>
            </a:r>
          </a:p>
        </p:txBody>
      </p:sp>
      <p:sp>
        <p:nvSpPr>
          <p:cNvPr id="3" name="Content Placeholder 2">
            <a:extLst>
              <a:ext uri="{FF2B5EF4-FFF2-40B4-BE49-F238E27FC236}">
                <a16:creationId xmlns:a16="http://schemas.microsoft.com/office/drawing/2014/main" id="{CFDCF1E8-BCB5-4704-B8A9-8B5784419E90}"/>
              </a:ext>
            </a:extLst>
          </p:cNvPr>
          <p:cNvSpPr>
            <a:spLocks noGrp="1"/>
          </p:cNvSpPr>
          <p:nvPr>
            <p:ph idx="1"/>
          </p:nvPr>
        </p:nvSpPr>
        <p:spPr>
          <a:xfrm>
            <a:off x="838200" y="1863333"/>
            <a:ext cx="10515600" cy="4161289"/>
          </a:xfrm>
        </p:spPr>
        <p:txBody>
          <a:bodyPr>
            <a:normAutofit/>
          </a:bodyPr>
          <a:lstStyle/>
          <a:p>
            <a:pPr marL="0" indent="0">
              <a:buNone/>
            </a:pPr>
            <a:endParaRPr lang="fi-FI" sz="2200" dirty="0"/>
          </a:p>
          <a:p>
            <a:r>
              <a:rPr lang="fi-FI" sz="1800" dirty="0"/>
              <a:t>Fossiilisia raaka-aineita korvattaessa uusiutuvilla on osoitettava, että elinkaaren aikaiset ympäristövaikutukset todella pienenevät!</a:t>
            </a:r>
          </a:p>
          <a:p>
            <a:r>
              <a:rPr lang="fi-FI" sz="1800" dirty="0"/>
              <a:t>Muuttuuko tuotanto, logistiikka tai jätteenkäsittely/kierrätettävyys uuden materiaalin myötä ja mitkä ovat näiden tekijöiden elinkaarenaikaiset ympäristövaikutukset? Ilmastovaikutusten lisäksi tulisi arvioida myös esim. uusiutuvan raaka-aineen tuottamisen vaikutuksia luonnon monimuotoisuuteen jne.</a:t>
            </a:r>
          </a:p>
          <a:p>
            <a:r>
              <a:rPr lang="fi-FI" sz="1800" dirty="0" err="1"/>
              <a:t>PlasticsEurope</a:t>
            </a:r>
            <a:r>
              <a:rPr lang="fi-FI" sz="1800" dirty="0"/>
              <a:t> on julkaisut muoveja koskien elinkaarilaskentaa tukevaa aineistoa tuotesuunnittelun ja materiaalivalintojen tueksi. Kts. Lähteet.</a:t>
            </a:r>
          </a:p>
          <a:p>
            <a:pPr marL="0" indent="0">
              <a:buNone/>
            </a:pPr>
            <a:endParaRPr lang="fi-FI" sz="1800" dirty="0"/>
          </a:p>
          <a:p>
            <a:pPr marL="0" indent="0">
              <a:buNone/>
            </a:pPr>
            <a:endParaRPr lang="fi-FI" dirty="0"/>
          </a:p>
          <a:p>
            <a:endParaRPr lang="fi-FI" dirty="0"/>
          </a:p>
        </p:txBody>
      </p:sp>
      <p:sp>
        <p:nvSpPr>
          <p:cNvPr id="4" name="Footer Placeholder 3">
            <a:extLst>
              <a:ext uri="{FF2B5EF4-FFF2-40B4-BE49-F238E27FC236}">
                <a16:creationId xmlns:a16="http://schemas.microsoft.com/office/drawing/2014/main" id="{B2CA68BD-3658-4BBE-BDE1-A72DF3A50088}"/>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6809252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0F352-7EDB-4E05-8C88-712DBEF0C631}"/>
              </a:ext>
            </a:extLst>
          </p:cNvPr>
          <p:cNvSpPr>
            <a:spLocks noGrp="1"/>
          </p:cNvSpPr>
          <p:nvPr>
            <p:ph type="title"/>
          </p:nvPr>
        </p:nvSpPr>
        <p:spPr/>
        <p:txBody>
          <a:bodyPr/>
          <a:lstStyle/>
          <a:p>
            <a:r>
              <a:rPr lang="fi-FI" dirty="0"/>
              <a:t>Esimerkki juomapakkaussuunnittelusta</a:t>
            </a:r>
          </a:p>
        </p:txBody>
      </p:sp>
      <p:sp>
        <p:nvSpPr>
          <p:cNvPr id="3" name="Content Placeholder 2">
            <a:extLst>
              <a:ext uri="{FF2B5EF4-FFF2-40B4-BE49-F238E27FC236}">
                <a16:creationId xmlns:a16="http://schemas.microsoft.com/office/drawing/2014/main" id="{1AC5640D-C691-4015-AF15-A978EDEB010E}"/>
              </a:ext>
            </a:extLst>
          </p:cNvPr>
          <p:cNvSpPr>
            <a:spLocks noGrp="1"/>
          </p:cNvSpPr>
          <p:nvPr>
            <p:ph idx="1"/>
          </p:nvPr>
        </p:nvSpPr>
        <p:spPr/>
        <p:txBody>
          <a:bodyPr>
            <a:normAutofit/>
          </a:bodyPr>
          <a:lstStyle/>
          <a:p>
            <a:r>
              <a:rPr lang="fi-FI" dirty="0"/>
              <a:t>Virvoitusjuomat pulloihin, joissa käytetään aiempaa vähemmän muoviraaka-ainetta.</a:t>
            </a:r>
          </a:p>
          <a:p>
            <a:r>
              <a:rPr lang="fi-FI" dirty="0"/>
              <a:t>Muovipulloissa on hyödynnetty aiemmin mainittua uusio-PET materiaalia ja ns. </a:t>
            </a:r>
            <a:r>
              <a:rPr lang="fi-FI" dirty="0" err="1"/>
              <a:t>PlantBottle</a:t>
            </a:r>
            <a:r>
              <a:rPr lang="fi-FI" dirty="0"/>
              <a:t>™:</a:t>
            </a:r>
            <a:r>
              <a:rPr lang="fi-FI" dirty="0" err="1"/>
              <a:t>ssa</a:t>
            </a:r>
            <a:r>
              <a:rPr lang="fi-FI" dirty="0"/>
              <a:t> hyödynnetty myös kasvipohjaista PET-materiaalia korvaamaan fossiilista raaka-ainetta.</a:t>
            </a:r>
          </a:p>
          <a:p>
            <a:pPr marL="0" indent="0">
              <a:buNone/>
            </a:pPr>
            <a:endParaRPr lang="fi-FI" dirty="0"/>
          </a:p>
          <a:p>
            <a:pPr marL="0" indent="0">
              <a:buNone/>
            </a:pPr>
            <a:r>
              <a:rPr lang="fi-FI" sz="1800" dirty="0">
                <a:hlinkClick r:id="rId2"/>
              </a:rPr>
              <a:t>https://sinebrychoff.fi/vastuu/tekojamme/pakkaukset/</a:t>
            </a:r>
            <a:endParaRPr lang="fi-FI" sz="1800" dirty="0"/>
          </a:p>
          <a:p>
            <a:pPr marL="0" indent="0">
              <a:buNone/>
            </a:pPr>
            <a:r>
              <a:rPr lang="fi-FI" sz="1800" dirty="0">
                <a:hlinkClick r:id="rId3"/>
              </a:rPr>
              <a:t>https://sinebrychoff.fi/vastuu/tekojamme/coca-cola-plantbottle/</a:t>
            </a:r>
            <a:endParaRPr lang="fi-FI" sz="1800" dirty="0"/>
          </a:p>
          <a:p>
            <a:endParaRPr lang="fi-FI" dirty="0"/>
          </a:p>
        </p:txBody>
      </p:sp>
      <p:sp>
        <p:nvSpPr>
          <p:cNvPr id="4" name="Footer Placeholder 3">
            <a:extLst>
              <a:ext uri="{FF2B5EF4-FFF2-40B4-BE49-F238E27FC236}">
                <a16:creationId xmlns:a16="http://schemas.microsoft.com/office/drawing/2014/main" id="{189C25A9-6A85-4B01-B9CB-90991D67F3ED}"/>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7835574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0F352-7EDB-4E05-8C88-712DBEF0C631}"/>
              </a:ext>
            </a:extLst>
          </p:cNvPr>
          <p:cNvSpPr>
            <a:spLocks noGrp="1"/>
          </p:cNvSpPr>
          <p:nvPr>
            <p:ph type="title"/>
          </p:nvPr>
        </p:nvSpPr>
        <p:spPr/>
        <p:txBody>
          <a:bodyPr/>
          <a:lstStyle/>
          <a:p>
            <a:r>
              <a:rPr lang="fi-FI" dirty="0"/>
              <a:t>Esimerkki ruokapakkaussuunnittelusta</a:t>
            </a:r>
          </a:p>
        </p:txBody>
      </p:sp>
      <p:sp>
        <p:nvSpPr>
          <p:cNvPr id="3" name="Content Placeholder 2">
            <a:extLst>
              <a:ext uri="{FF2B5EF4-FFF2-40B4-BE49-F238E27FC236}">
                <a16:creationId xmlns:a16="http://schemas.microsoft.com/office/drawing/2014/main" id="{1AC5640D-C691-4015-AF15-A978EDEB010E}"/>
              </a:ext>
            </a:extLst>
          </p:cNvPr>
          <p:cNvSpPr>
            <a:spLocks noGrp="1"/>
          </p:cNvSpPr>
          <p:nvPr>
            <p:ph idx="1"/>
          </p:nvPr>
        </p:nvSpPr>
        <p:spPr/>
        <p:txBody>
          <a:bodyPr>
            <a:normAutofit/>
          </a:bodyPr>
          <a:lstStyle/>
          <a:p>
            <a:pPr marL="0" indent="0">
              <a:buNone/>
            </a:pPr>
            <a:r>
              <a:rPr lang="fi-FI" sz="2400" dirty="0"/>
              <a:t>Suomen ensimmäinen kartonkinen jugurttipurkki</a:t>
            </a:r>
          </a:p>
          <a:p>
            <a:r>
              <a:rPr lang="fi-FI" sz="2400" dirty="0"/>
              <a:t>Arlan ja </a:t>
            </a:r>
            <a:r>
              <a:rPr lang="fi-FI" sz="2400" dirty="0" err="1"/>
              <a:t>Pyrollin</a:t>
            </a:r>
            <a:r>
              <a:rPr lang="fi-FI" sz="2400" dirty="0"/>
              <a:t> yhteisessä kehitysprojektissa keskityttiin luomaan kuitupohjaiset kannet, jolloin kartonkinen jogurttipurkki olisi kansineen kierrätettävissä kartonkipakkausten erilliskeräysjärjestelmän kautta.</a:t>
            </a:r>
          </a:p>
          <a:p>
            <a:pPr marL="0" indent="0">
              <a:buNone/>
            </a:pPr>
            <a:r>
              <a:rPr lang="fi-FI" sz="2400" dirty="0">
                <a:hlinkClick r:id="rId2"/>
              </a:rPr>
              <a:t>https://pyroll.com/packaging/suomen-ensimmainen-kartonkinen-jogurttipikari-kehitettiin-ennatysajassa/</a:t>
            </a:r>
            <a:endParaRPr lang="fi-FI" sz="2400" dirty="0"/>
          </a:p>
          <a:p>
            <a:r>
              <a:rPr lang="fi-FI" sz="2400" dirty="0"/>
              <a:t>Perinteinen jugurttipurkki on polystyreeniä ja kansi on alumiinia. </a:t>
            </a:r>
          </a:p>
          <a:p>
            <a:pPr marL="0" indent="0">
              <a:buNone/>
            </a:pPr>
            <a:r>
              <a:rPr lang="fi-FI" sz="2400" dirty="0">
                <a:hlinkClick r:id="rId3"/>
              </a:rPr>
              <a:t>https://www.valio.fi/yritys/artikkelit/valion-pakkausten-kierrattaminen/</a:t>
            </a:r>
            <a:endParaRPr lang="fi-FI" sz="2400" dirty="0"/>
          </a:p>
          <a:p>
            <a:pPr marL="0" indent="0">
              <a:buNone/>
            </a:pPr>
            <a:endParaRPr lang="fi-FI" dirty="0"/>
          </a:p>
          <a:p>
            <a:pPr marL="0" indent="0">
              <a:buNone/>
            </a:pPr>
            <a:endParaRPr lang="fi-FI" dirty="0"/>
          </a:p>
        </p:txBody>
      </p:sp>
      <p:sp>
        <p:nvSpPr>
          <p:cNvPr id="4" name="Footer Placeholder 3">
            <a:extLst>
              <a:ext uri="{FF2B5EF4-FFF2-40B4-BE49-F238E27FC236}">
                <a16:creationId xmlns:a16="http://schemas.microsoft.com/office/drawing/2014/main" id="{189C25A9-6A85-4B01-B9CB-90991D67F3ED}"/>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436587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C7D0-631E-4A6E-A9B2-D00390EABEFD}"/>
              </a:ext>
            </a:extLst>
          </p:cNvPr>
          <p:cNvSpPr>
            <a:spLocks noGrp="1"/>
          </p:cNvSpPr>
          <p:nvPr>
            <p:ph type="title"/>
          </p:nvPr>
        </p:nvSpPr>
        <p:spPr/>
        <p:txBody>
          <a:bodyPr/>
          <a:lstStyle/>
          <a:p>
            <a:r>
              <a:rPr lang="fi-FI" dirty="0"/>
              <a:t>Muovien tuotanto – taloudelle tärkeä </a:t>
            </a:r>
          </a:p>
        </p:txBody>
      </p:sp>
      <p:sp>
        <p:nvSpPr>
          <p:cNvPr id="3" name="Content Placeholder 2">
            <a:extLst>
              <a:ext uri="{FF2B5EF4-FFF2-40B4-BE49-F238E27FC236}">
                <a16:creationId xmlns:a16="http://schemas.microsoft.com/office/drawing/2014/main" id="{6C0357B5-2CA6-4856-B8EF-A5F7F69E1D89}"/>
              </a:ext>
            </a:extLst>
          </p:cNvPr>
          <p:cNvSpPr>
            <a:spLocks noGrp="1"/>
          </p:cNvSpPr>
          <p:nvPr>
            <p:ph idx="1"/>
          </p:nvPr>
        </p:nvSpPr>
        <p:spPr/>
        <p:txBody>
          <a:bodyPr/>
          <a:lstStyle/>
          <a:p>
            <a:pPr marL="0" indent="0">
              <a:buNone/>
            </a:pPr>
            <a:r>
              <a:rPr lang="fi-FI" dirty="0"/>
              <a:t>’’</a:t>
            </a:r>
            <a:r>
              <a:rPr lang="fi-FI" dirty="0" err="1"/>
              <a:t>Plastics</a:t>
            </a:r>
            <a:r>
              <a:rPr lang="fi-FI" dirty="0"/>
              <a:t> - </a:t>
            </a:r>
            <a:r>
              <a:rPr lang="fi-FI" dirty="0" err="1"/>
              <a:t>the</a:t>
            </a:r>
            <a:r>
              <a:rPr lang="fi-FI" dirty="0"/>
              <a:t> </a:t>
            </a:r>
            <a:r>
              <a:rPr lang="fi-FI" dirty="0" err="1"/>
              <a:t>Facts</a:t>
            </a:r>
            <a:r>
              <a:rPr lang="fi-FI" dirty="0"/>
              <a:t> 2019’’ –raportin mukaan</a:t>
            </a:r>
          </a:p>
          <a:p>
            <a:r>
              <a:rPr lang="fi-FI" dirty="0"/>
              <a:t>Muoviteollisuuden </a:t>
            </a:r>
            <a:r>
              <a:rPr lang="fi-FI" dirty="0" err="1"/>
              <a:t>arvoketju</a:t>
            </a:r>
            <a:r>
              <a:rPr lang="fi-FI" dirty="0"/>
              <a:t> työllistää Euroopassa noin 1,6 milj. henkilöä.</a:t>
            </a:r>
          </a:p>
          <a:p>
            <a:r>
              <a:rPr lang="fi-FI" dirty="0"/>
              <a:t>Noin 60 miljoonaa yritystä Euroopassa toimii osana </a:t>
            </a:r>
            <a:r>
              <a:rPr lang="fi-FI" dirty="0" err="1"/>
              <a:t>arvoketjua</a:t>
            </a:r>
            <a:r>
              <a:rPr lang="fi-FI" dirty="0"/>
              <a:t>.</a:t>
            </a:r>
          </a:p>
          <a:p>
            <a:r>
              <a:rPr lang="fi-FI" dirty="0"/>
              <a:t>Muoveja tuotetaan maailmanlaajuisesti on noin 359 tonnia ja Euroopassa 61,8 tonnia (tilasto vuodelta 2018).</a:t>
            </a:r>
          </a:p>
        </p:txBody>
      </p:sp>
      <p:sp>
        <p:nvSpPr>
          <p:cNvPr id="4" name="Footer Placeholder 3">
            <a:extLst>
              <a:ext uri="{FF2B5EF4-FFF2-40B4-BE49-F238E27FC236}">
                <a16:creationId xmlns:a16="http://schemas.microsoft.com/office/drawing/2014/main" id="{1076CE15-1352-4015-AAF6-B9E28146DCA9}"/>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9579427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Teeman keskeiset lähteet</a:t>
            </a:r>
          </a:p>
        </p:txBody>
      </p:sp>
      <p:sp>
        <p:nvSpPr>
          <p:cNvPr id="3" name="Sisällön paikkamerkki 2"/>
          <p:cNvSpPr>
            <a:spLocks noGrp="1"/>
          </p:cNvSpPr>
          <p:nvPr>
            <p:ph idx="1"/>
          </p:nvPr>
        </p:nvSpPr>
        <p:spPr/>
        <p:txBody>
          <a:bodyPr>
            <a:normAutofit fontScale="77500" lnSpcReduction="20000"/>
          </a:bodyPr>
          <a:lstStyle/>
          <a:p>
            <a:r>
              <a:rPr lang="fi-FI" dirty="0"/>
              <a:t>Suomen Uusiomuovi Oy. Kierrätyskelpoisen muovipakkauksen suunnittelu - tilaa opas itsellesi </a:t>
            </a:r>
            <a:r>
              <a:rPr lang="fi-FI" dirty="0">
                <a:hlinkClick r:id="rId2"/>
              </a:rPr>
              <a:t>http://www.uusiomuovi.fi/fin/yritykselle/kierratyskelpoinen_muovipakkaus/</a:t>
            </a:r>
            <a:endParaRPr lang="fi-FI" dirty="0"/>
          </a:p>
          <a:p>
            <a:r>
              <a:rPr lang="fi-FI" dirty="0"/>
              <a:t>Puentes Gruezo, Maribel (2019) Design </a:t>
            </a:r>
            <a:r>
              <a:rPr lang="fi-FI" dirty="0" err="1"/>
              <a:t>Factors</a:t>
            </a:r>
            <a:r>
              <a:rPr lang="fi-FI" dirty="0"/>
              <a:t> </a:t>
            </a:r>
            <a:r>
              <a:rPr lang="fi-FI" dirty="0" err="1"/>
              <a:t>Affecting</a:t>
            </a:r>
            <a:r>
              <a:rPr lang="fi-FI" dirty="0"/>
              <a:t> Post-Consumer </a:t>
            </a:r>
            <a:r>
              <a:rPr lang="fi-FI" dirty="0" err="1"/>
              <a:t>Plastic</a:t>
            </a:r>
            <a:r>
              <a:rPr lang="fi-FI" dirty="0"/>
              <a:t> </a:t>
            </a:r>
            <a:r>
              <a:rPr lang="fi-FI" dirty="0" err="1"/>
              <a:t>Packaging</a:t>
            </a:r>
            <a:r>
              <a:rPr lang="fi-FI" dirty="0"/>
              <a:t> </a:t>
            </a:r>
            <a:r>
              <a:rPr lang="fi-FI" dirty="0" err="1"/>
              <a:t>Recyclability</a:t>
            </a:r>
            <a:r>
              <a:rPr lang="fi-FI" dirty="0"/>
              <a:t>: A </a:t>
            </a:r>
            <a:r>
              <a:rPr lang="fi-FI" dirty="0" err="1"/>
              <a:t>Review</a:t>
            </a:r>
            <a:r>
              <a:rPr lang="fi-FI" dirty="0"/>
              <a:t>. </a:t>
            </a:r>
            <a:r>
              <a:rPr lang="fi-FI" dirty="0">
                <a:hlinkClick r:id="rId3"/>
              </a:rPr>
              <a:t>https://www.theseus.fi/handle/10024/172512</a:t>
            </a:r>
            <a:endParaRPr lang="fi-FI" dirty="0"/>
          </a:p>
          <a:p>
            <a:r>
              <a:rPr lang="fi-FI" dirty="0" err="1"/>
              <a:t>Kierrätyspullo.Palpa</a:t>
            </a:r>
            <a:r>
              <a:rPr lang="fi-FI" dirty="0"/>
              <a:t>. </a:t>
            </a:r>
            <a:r>
              <a:rPr lang="fi-FI" dirty="0">
                <a:hlinkClick r:id="rId4"/>
              </a:rPr>
              <a:t>http://palpa.fi/static/studio/pub/Materiaalipankki/Juomateollisuus/Suunnitteluohje_KMP_2019_06.pdf</a:t>
            </a:r>
            <a:endParaRPr lang="fi-FI" dirty="0"/>
          </a:p>
          <a:p>
            <a:r>
              <a:rPr lang="fi-FI" dirty="0" err="1"/>
              <a:t>PlasticsEurope:n</a:t>
            </a:r>
            <a:r>
              <a:rPr lang="fi-FI" dirty="0"/>
              <a:t> julkaisemat elinkaarimateriaalit:</a:t>
            </a:r>
          </a:p>
          <a:p>
            <a:pPr marL="0" indent="0">
              <a:buNone/>
            </a:pPr>
            <a:r>
              <a:rPr lang="fi-FI" dirty="0">
                <a:hlinkClick r:id="rId5"/>
              </a:rPr>
              <a:t>https://www.plasticseurope.org/en/resources/videos/61-full-life-cycle-thinking</a:t>
            </a:r>
            <a:endParaRPr lang="fi-FI" dirty="0"/>
          </a:p>
          <a:p>
            <a:pPr marL="0" indent="0">
              <a:buNone/>
            </a:pPr>
            <a:r>
              <a:rPr lang="fi-FI" dirty="0"/>
              <a:t> (video); </a:t>
            </a:r>
            <a:r>
              <a:rPr lang="fi-FI" dirty="0">
                <a:hlinkClick r:id="rId6"/>
              </a:rPr>
              <a:t>https://www.plasticseurope.org/en/focus-areas/life-cycle-thinking</a:t>
            </a:r>
            <a:endParaRPr lang="fi-FI" dirty="0"/>
          </a:p>
          <a:p>
            <a:pPr marL="0" indent="0">
              <a:buNone/>
            </a:pPr>
            <a:r>
              <a:rPr lang="fi-FI" dirty="0"/>
              <a:t> (verkkosivu); </a:t>
            </a:r>
            <a:r>
              <a:rPr lang="fi-FI" dirty="0">
                <a:hlinkClick r:id="rId7"/>
              </a:rPr>
              <a:t>https://www.plasticseurope.org/en/resources/eco-profiles</a:t>
            </a:r>
            <a:r>
              <a:rPr lang="fi-FI" dirty="0"/>
              <a:t> (verkkosivu)</a:t>
            </a:r>
          </a:p>
          <a:p>
            <a:endParaRPr lang="fi-FI" dirty="0"/>
          </a:p>
          <a:p>
            <a:endParaRPr lang="fi-FI" dirty="0"/>
          </a:p>
          <a:p>
            <a:endParaRPr lang="fi-FI" dirty="0"/>
          </a:p>
          <a:p>
            <a:endParaRPr lang="fi-FI" dirty="0"/>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6937369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Ehdotus oppimistehtäväksi</a:t>
            </a:r>
          </a:p>
        </p:txBody>
      </p:sp>
      <p:sp>
        <p:nvSpPr>
          <p:cNvPr id="3" name="Sisällön paikkamerkki 2"/>
          <p:cNvSpPr>
            <a:spLocks noGrp="1"/>
          </p:cNvSpPr>
          <p:nvPr>
            <p:ph sz="half" idx="1"/>
          </p:nvPr>
        </p:nvSpPr>
        <p:spPr/>
        <p:txBody>
          <a:bodyPr>
            <a:normAutofit/>
          </a:bodyPr>
          <a:lstStyle/>
          <a:p>
            <a:r>
              <a:rPr lang="fi-FI" sz="2400" dirty="0"/>
              <a:t>Vaihtoehto 1/Esitelmä</a:t>
            </a:r>
          </a:p>
          <a:p>
            <a:pPr marL="0" indent="0">
              <a:buNone/>
            </a:pPr>
            <a:r>
              <a:rPr lang="fi-FI" sz="2400" dirty="0"/>
              <a:t>Tässä materiaalissa on runsaasti lähdemateriaalia.</a:t>
            </a:r>
          </a:p>
          <a:p>
            <a:pPr marL="0" indent="0">
              <a:buNone/>
            </a:pPr>
            <a:r>
              <a:rPr lang="fi-FI" sz="2400" dirty="0"/>
              <a:t>Opiskelija tutustuu itsenäisesti lähdemateriaaliin, valmistelee ja esittää suullisen esitelmän valitsemastaan ja opettajan hyväksymästä aiheesta. Myös muita tietolähteitä tulee etsiä ja käyttää apuna.</a:t>
            </a:r>
          </a:p>
        </p:txBody>
      </p:sp>
      <p:sp>
        <p:nvSpPr>
          <p:cNvPr id="4" name="Sisällön paikkamerkki 3"/>
          <p:cNvSpPr>
            <a:spLocks noGrp="1"/>
          </p:cNvSpPr>
          <p:nvPr>
            <p:ph sz="half" idx="2"/>
          </p:nvPr>
        </p:nvSpPr>
        <p:spPr/>
        <p:txBody>
          <a:bodyPr/>
          <a:lstStyle/>
          <a:p>
            <a:r>
              <a:rPr lang="fi-FI" sz="2400" dirty="0"/>
              <a:t>Vaihtoehto 2/Essee</a:t>
            </a:r>
          </a:p>
          <a:p>
            <a:pPr marL="0" indent="0">
              <a:buNone/>
            </a:pPr>
            <a:r>
              <a:rPr lang="fi-FI" sz="2400" dirty="0"/>
              <a:t>Tässä materiaalissa on runsaasti lähdemateriaalia.</a:t>
            </a:r>
          </a:p>
          <a:p>
            <a:pPr marL="0" indent="0">
              <a:buNone/>
            </a:pPr>
            <a:r>
              <a:rPr lang="fi-FI" sz="2400" dirty="0"/>
              <a:t>Opiskelija tutustuu itsenäisesti lähdemateriaaliin ja kirjoittaa esseen valitsemastaan ja opettajan hyväksymästä aiheesta. Myös muita tietolähteitä tulee etsiä ja käyttää apuna.</a:t>
            </a:r>
          </a:p>
          <a:p>
            <a:pPr marL="0" indent="0">
              <a:buNone/>
            </a:pPr>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spTree>
    <p:extLst>
      <p:ext uri="{BB962C8B-B14F-4D97-AF65-F5344CB8AC3E}">
        <p14:creationId xmlns:p14="http://schemas.microsoft.com/office/powerpoint/2010/main" val="416203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C7D0-631E-4A6E-A9B2-D00390EABEFD}"/>
              </a:ext>
            </a:extLst>
          </p:cNvPr>
          <p:cNvSpPr>
            <a:spLocks noGrp="1"/>
          </p:cNvSpPr>
          <p:nvPr>
            <p:ph type="title"/>
          </p:nvPr>
        </p:nvSpPr>
        <p:spPr/>
        <p:txBody>
          <a:bodyPr/>
          <a:lstStyle/>
          <a:p>
            <a:r>
              <a:rPr lang="fi-FI" dirty="0"/>
              <a:t>Muovien elinkaari ja muovi jätteenä (1)</a:t>
            </a:r>
          </a:p>
        </p:txBody>
      </p:sp>
      <p:sp>
        <p:nvSpPr>
          <p:cNvPr id="3" name="Content Placeholder 2">
            <a:extLst>
              <a:ext uri="{FF2B5EF4-FFF2-40B4-BE49-F238E27FC236}">
                <a16:creationId xmlns:a16="http://schemas.microsoft.com/office/drawing/2014/main" id="{6C0357B5-2CA6-4856-B8EF-A5F7F69E1D89}"/>
              </a:ext>
            </a:extLst>
          </p:cNvPr>
          <p:cNvSpPr>
            <a:spLocks noGrp="1"/>
          </p:cNvSpPr>
          <p:nvPr>
            <p:ph idx="1"/>
          </p:nvPr>
        </p:nvSpPr>
        <p:spPr/>
        <p:txBody>
          <a:bodyPr/>
          <a:lstStyle/>
          <a:p>
            <a:pPr marL="0" indent="0">
              <a:buNone/>
            </a:pPr>
            <a:r>
              <a:rPr lang="fi-FI" dirty="0"/>
              <a:t> ’’</a:t>
            </a:r>
            <a:r>
              <a:rPr lang="en-US" dirty="0"/>
              <a:t>Circular Economy for Plastics – An European Overview’’</a:t>
            </a:r>
            <a:r>
              <a:rPr lang="fi-FI" dirty="0"/>
              <a:t>–raportin mukaan</a:t>
            </a:r>
          </a:p>
          <a:p>
            <a:r>
              <a:rPr lang="fi-FI" dirty="0"/>
              <a:t>Muoveja tuotetaan maailmanlaajuisesti on noin 359 tonnia ja Euroopassa 61,8 tonnia (tilasto vuodelta 2018).</a:t>
            </a:r>
          </a:p>
          <a:p>
            <a:r>
              <a:rPr lang="fi-FI" dirty="0"/>
              <a:t>Suurin osa muovimateriaalista kuluu Euroopan alueella pakkaamiseen (39,9%, 2018). </a:t>
            </a:r>
          </a:p>
          <a:p>
            <a:r>
              <a:rPr lang="fi-FI" dirty="0"/>
              <a:t>Toiseksi suurin muovien kuluttaja on rakentamisen toimiala (19,8%, 2018).</a:t>
            </a:r>
          </a:p>
          <a:p>
            <a:endParaRPr lang="fi-FI" dirty="0"/>
          </a:p>
        </p:txBody>
      </p:sp>
      <p:sp>
        <p:nvSpPr>
          <p:cNvPr id="4" name="Footer Placeholder 3">
            <a:extLst>
              <a:ext uri="{FF2B5EF4-FFF2-40B4-BE49-F238E27FC236}">
                <a16:creationId xmlns:a16="http://schemas.microsoft.com/office/drawing/2014/main" id="{1076CE15-1352-4015-AAF6-B9E28146DCA9}"/>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303497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C7D0-631E-4A6E-A9B2-D00390EABEFD}"/>
              </a:ext>
            </a:extLst>
          </p:cNvPr>
          <p:cNvSpPr>
            <a:spLocks noGrp="1"/>
          </p:cNvSpPr>
          <p:nvPr>
            <p:ph type="title"/>
          </p:nvPr>
        </p:nvSpPr>
        <p:spPr/>
        <p:txBody>
          <a:bodyPr/>
          <a:lstStyle/>
          <a:p>
            <a:r>
              <a:rPr lang="fi-FI" dirty="0"/>
              <a:t>Muovien elinkaari ja muovi jätteenä (2)</a:t>
            </a:r>
          </a:p>
        </p:txBody>
      </p:sp>
      <p:sp>
        <p:nvSpPr>
          <p:cNvPr id="3" name="Content Placeholder 2">
            <a:extLst>
              <a:ext uri="{FF2B5EF4-FFF2-40B4-BE49-F238E27FC236}">
                <a16:creationId xmlns:a16="http://schemas.microsoft.com/office/drawing/2014/main" id="{6C0357B5-2CA6-4856-B8EF-A5F7F69E1D89}"/>
              </a:ext>
            </a:extLst>
          </p:cNvPr>
          <p:cNvSpPr>
            <a:spLocks noGrp="1"/>
          </p:cNvSpPr>
          <p:nvPr>
            <p:ph idx="1"/>
          </p:nvPr>
        </p:nvSpPr>
        <p:spPr/>
        <p:txBody>
          <a:bodyPr>
            <a:normAutofit/>
          </a:bodyPr>
          <a:lstStyle/>
          <a:p>
            <a:pPr marL="0" indent="0">
              <a:buNone/>
            </a:pPr>
            <a:r>
              <a:rPr lang="en-US" dirty="0"/>
              <a:t>‘’Circular Economy for Plastics – An European Overview’’</a:t>
            </a:r>
            <a:r>
              <a:rPr lang="fi-FI" dirty="0"/>
              <a:t>–raportin mukaan Euroopassa muoveja on vain noin 1% (painoprosenttia) kuluttajaperäisestä jätteestä. </a:t>
            </a:r>
          </a:p>
          <a:p>
            <a:r>
              <a:rPr lang="fi-FI" dirty="0"/>
              <a:t>Erityisesti pakkausmuovit (kuten muovipullot) ovat tyypillisesti kevyttä, mutta alhaisesta massasta huolimatta vievät paljon tilaa. </a:t>
            </a:r>
          </a:p>
          <a:p>
            <a:r>
              <a:rPr lang="fi-FI" dirty="0"/>
              <a:t>Pakkausmateriaalien keveys luonnollisesti säästää energiaa ja rahaa tuotteita kuljetettaessa, mutta kevyttä, erilliskerättyä pakkausjätettä ei ole järkevää kuljettaa kierrätettäväksi pitkiä matkoja.</a:t>
            </a:r>
          </a:p>
        </p:txBody>
      </p:sp>
      <p:sp>
        <p:nvSpPr>
          <p:cNvPr id="4" name="Footer Placeholder 3">
            <a:extLst>
              <a:ext uri="{FF2B5EF4-FFF2-40B4-BE49-F238E27FC236}">
                <a16:creationId xmlns:a16="http://schemas.microsoft.com/office/drawing/2014/main" id="{1076CE15-1352-4015-AAF6-B9E28146DCA9}"/>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57493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C7D0-631E-4A6E-A9B2-D00390EABEFD}"/>
              </a:ext>
            </a:extLst>
          </p:cNvPr>
          <p:cNvSpPr>
            <a:spLocks noGrp="1"/>
          </p:cNvSpPr>
          <p:nvPr>
            <p:ph type="title"/>
          </p:nvPr>
        </p:nvSpPr>
        <p:spPr/>
        <p:txBody>
          <a:bodyPr/>
          <a:lstStyle/>
          <a:p>
            <a:r>
              <a:rPr lang="fi-FI" dirty="0"/>
              <a:t>Muovien elinkaari ja muovi jätteenä (3)</a:t>
            </a:r>
          </a:p>
        </p:txBody>
      </p:sp>
      <p:sp>
        <p:nvSpPr>
          <p:cNvPr id="3" name="Content Placeholder 2">
            <a:extLst>
              <a:ext uri="{FF2B5EF4-FFF2-40B4-BE49-F238E27FC236}">
                <a16:creationId xmlns:a16="http://schemas.microsoft.com/office/drawing/2014/main" id="{6C0357B5-2CA6-4856-B8EF-A5F7F69E1D89}"/>
              </a:ext>
            </a:extLst>
          </p:cNvPr>
          <p:cNvSpPr>
            <a:spLocks noGrp="1"/>
          </p:cNvSpPr>
          <p:nvPr>
            <p:ph idx="1"/>
          </p:nvPr>
        </p:nvSpPr>
        <p:spPr/>
        <p:txBody>
          <a:bodyPr>
            <a:normAutofit/>
          </a:bodyPr>
          <a:lstStyle/>
          <a:p>
            <a:pPr marL="0" indent="0">
              <a:buNone/>
            </a:pPr>
            <a:r>
              <a:rPr lang="en-US" sz="2400" dirty="0"/>
              <a:t>‘’Circular Economy for Plastics – An European Overview’’</a:t>
            </a:r>
            <a:r>
              <a:rPr lang="fi-FI" sz="2400" dirty="0"/>
              <a:t>–raportin mukaan noin 60% muoveista palvelee ensimmäisessä käyttösovelluksessaan vielä 1 vuoden - 50 vuoden kuluttua (esim. muoviputket rakentamisessa ovat pitkäikäisiä tuotteita). Suurella osalla muovituotteita on siis melko lyhyt käyttöikä! </a:t>
            </a:r>
          </a:p>
          <a:p>
            <a:pPr marL="0" indent="0">
              <a:buNone/>
            </a:pPr>
            <a:endParaRPr lang="fi-FI" sz="2400" dirty="0"/>
          </a:p>
          <a:p>
            <a:pPr marL="0" indent="0">
              <a:buNone/>
            </a:pPr>
            <a:r>
              <a:rPr lang="fi-FI" sz="2400" dirty="0"/>
              <a:t>Elintarvikkeiden pakkaamiseen ja suojaamiseen käytetään runsaasti ja hyvästä syystä muovimateriaaleja, mutta usein näissä tuotteissa pakkauksen käyttöikä on alle vuosi tai pahimmillaan minuutteja (</a:t>
            </a:r>
            <a:r>
              <a:rPr lang="fi-FI" sz="2400" dirty="0" err="1"/>
              <a:t>take-away</a:t>
            </a:r>
            <a:r>
              <a:rPr lang="fi-FI" sz="2400" dirty="0"/>
              <a:t> pakkaukset). Lyhyt käyttöikä lisää riskiä materiaalin päätymisestä luontoon ja globaalia roskaantumisongelmaa. (UNEP 2018. Single-</a:t>
            </a:r>
            <a:r>
              <a:rPr lang="fi-FI" sz="2400" dirty="0" err="1"/>
              <a:t>Use</a:t>
            </a:r>
            <a:r>
              <a:rPr lang="fi-FI" sz="2400" dirty="0"/>
              <a:t> </a:t>
            </a:r>
            <a:r>
              <a:rPr lang="fi-FI" sz="2400" dirty="0" err="1"/>
              <a:t>Plastics</a:t>
            </a:r>
            <a:r>
              <a:rPr lang="fi-FI" sz="2400" dirty="0"/>
              <a:t>. A </a:t>
            </a:r>
            <a:r>
              <a:rPr lang="fi-FI" sz="2400" dirty="0" err="1"/>
              <a:t>Roadmap</a:t>
            </a:r>
            <a:r>
              <a:rPr lang="fi-FI" sz="2400" dirty="0"/>
              <a:t> for </a:t>
            </a:r>
            <a:r>
              <a:rPr lang="fi-FI" sz="2400" dirty="0" err="1"/>
              <a:t>Sustainability</a:t>
            </a:r>
            <a:r>
              <a:rPr lang="fi-FI" sz="2400" dirty="0"/>
              <a:t>)</a:t>
            </a:r>
          </a:p>
        </p:txBody>
      </p:sp>
      <p:sp>
        <p:nvSpPr>
          <p:cNvPr id="4" name="Footer Placeholder 3">
            <a:extLst>
              <a:ext uri="{FF2B5EF4-FFF2-40B4-BE49-F238E27FC236}">
                <a16:creationId xmlns:a16="http://schemas.microsoft.com/office/drawing/2014/main" id="{1076CE15-1352-4015-AAF6-B9E28146DCA9}"/>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553366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8AF2-84E4-4E04-B952-65BFF9251AA9}"/>
              </a:ext>
            </a:extLst>
          </p:cNvPr>
          <p:cNvSpPr>
            <a:spLocks noGrp="1"/>
          </p:cNvSpPr>
          <p:nvPr>
            <p:ph type="title"/>
          </p:nvPr>
        </p:nvSpPr>
        <p:spPr/>
        <p:txBody>
          <a:bodyPr/>
          <a:lstStyle/>
          <a:p>
            <a:r>
              <a:rPr lang="fi-FI" dirty="0"/>
              <a:t>Muovien kierrätystavoitteet</a:t>
            </a:r>
          </a:p>
        </p:txBody>
      </p:sp>
      <p:sp>
        <p:nvSpPr>
          <p:cNvPr id="3" name="Content Placeholder 2">
            <a:extLst>
              <a:ext uri="{FF2B5EF4-FFF2-40B4-BE49-F238E27FC236}">
                <a16:creationId xmlns:a16="http://schemas.microsoft.com/office/drawing/2014/main" id="{88B2AE68-250F-44F4-9BCE-F4C979F041A0}"/>
              </a:ext>
            </a:extLst>
          </p:cNvPr>
          <p:cNvSpPr>
            <a:spLocks noGrp="1"/>
          </p:cNvSpPr>
          <p:nvPr>
            <p:ph idx="1"/>
          </p:nvPr>
        </p:nvSpPr>
        <p:spPr/>
        <p:txBody>
          <a:bodyPr>
            <a:normAutofit/>
          </a:bodyPr>
          <a:lstStyle/>
          <a:p>
            <a:r>
              <a:rPr lang="en-US" dirty="0"/>
              <a:t>EU on </a:t>
            </a:r>
            <a:r>
              <a:rPr lang="en-US" dirty="0" err="1"/>
              <a:t>asettanut</a:t>
            </a:r>
            <a:r>
              <a:rPr lang="en-US" dirty="0"/>
              <a:t> </a:t>
            </a:r>
            <a:r>
              <a:rPr lang="en-US" dirty="0" err="1"/>
              <a:t>kunnianhimoisen</a:t>
            </a:r>
            <a:r>
              <a:rPr lang="en-US" dirty="0"/>
              <a:t> </a:t>
            </a:r>
            <a:r>
              <a:rPr lang="en-US" dirty="0" err="1"/>
              <a:t>tavoitteen</a:t>
            </a:r>
            <a:r>
              <a:rPr lang="en-US" dirty="0"/>
              <a:t> </a:t>
            </a:r>
            <a:r>
              <a:rPr lang="en-US" dirty="0" err="1"/>
              <a:t>että</a:t>
            </a:r>
            <a:r>
              <a:rPr lang="en-US" dirty="0"/>
              <a:t> </a:t>
            </a:r>
            <a:r>
              <a:rPr lang="en-US" dirty="0" err="1"/>
              <a:t>esim</a:t>
            </a:r>
            <a:r>
              <a:rPr lang="en-US" dirty="0"/>
              <a:t>. </a:t>
            </a:r>
            <a:r>
              <a:rPr lang="en-US" dirty="0" err="1"/>
              <a:t>Pakkausmuoveista</a:t>
            </a:r>
            <a:r>
              <a:rPr lang="en-US" dirty="0"/>
              <a:t> </a:t>
            </a:r>
            <a:r>
              <a:rPr lang="en-US" dirty="0" err="1"/>
              <a:t>kierrätetään</a:t>
            </a:r>
            <a:r>
              <a:rPr lang="en-US" dirty="0"/>
              <a:t> 55% </a:t>
            </a:r>
            <a:r>
              <a:rPr lang="en-US" dirty="0" err="1"/>
              <a:t>vuoteen</a:t>
            </a:r>
            <a:r>
              <a:rPr lang="en-US" dirty="0"/>
              <a:t> 2030 </a:t>
            </a:r>
            <a:r>
              <a:rPr lang="en-US" dirty="0" err="1"/>
              <a:t>mennessä</a:t>
            </a:r>
            <a:r>
              <a:rPr lang="en-US" dirty="0"/>
              <a:t>.</a:t>
            </a:r>
          </a:p>
          <a:p>
            <a:r>
              <a:rPr lang="en-US" dirty="0" err="1"/>
              <a:t>Dokumentin</a:t>
            </a:r>
            <a:r>
              <a:rPr lang="en-US" dirty="0"/>
              <a:t> "Plastics 2030, </a:t>
            </a:r>
            <a:r>
              <a:rPr lang="en-US" dirty="0" err="1"/>
              <a:t>PlasticsEurope’s</a:t>
            </a:r>
            <a:r>
              <a:rPr lang="en-US" dirty="0"/>
              <a:t> Voluntary Commitment’’ </a:t>
            </a:r>
            <a:r>
              <a:rPr lang="en-US" dirty="0" err="1"/>
              <a:t>mukaan</a:t>
            </a:r>
            <a:r>
              <a:rPr lang="en-US" dirty="0"/>
              <a:t> </a:t>
            </a:r>
            <a:r>
              <a:rPr lang="en-US" dirty="0" err="1"/>
              <a:t>muovituotteiden</a:t>
            </a:r>
            <a:r>
              <a:rPr lang="en-US" dirty="0"/>
              <a:t> </a:t>
            </a:r>
            <a:r>
              <a:rPr lang="en-US" dirty="0" err="1"/>
              <a:t>eurooppalainen</a:t>
            </a:r>
            <a:r>
              <a:rPr lang="en-US" dirty="0"/>
              <a:t> </a:t>
            </a:r>
            <a:r>
              <a:rPr lang="en-US" dirty="0" err="1"/>
              <a:t>tuottajayhteisö</a:t>
            </a:r>
            <a:r>
              <a:rPr lang="en-US" dirty="0"/>
              <a:t> </a:t>
            </a:r>
            <a:r>
              <a:rPr lang="en-US" dirty="0" err="1"/>
              <a:t>sitoutuu</a:t>
            </a:r>
            <a:r>
              <a:rPr lang="en-US" dirty="0"/>
              <a:t> </a:t>
            </a:r>
            <a:r>
              <a:rPr lang="en-US" dirty="0" err="1"/>
              <a:t>seuraaviin</a:t>
            </a:r>
            <a:r>
              <a:rPr lang="en-US" dirty="0"/>
              <a:t> </a:t>
            </a:r>
            <a:r>
              <a:rPr lang="en-US" dirty="0" err="1"/>
              <a:t>tavoitteisiin</a:t>
            </a:r>
            <a:r>
              <a:rPr lang="en-US" dirty="0"/>
              <a:t> </a:t>
            </a:r>
            <a:r>
              <a:rPr lang="en-US" dirty="0" err="1"/>
              <a:t>muovien</a:t>
            </a:r>
            <a:r>
              <a:rPr lang="en-US" dirty="0"/>
              <a:t> </a:t>
            </a:r>
            <a:r>
              <a:rPr lang="en-US" dirty="0" err="1"/>
              <a:t>kiertotalouden</a:t>
            </a:r>
            <a:r>
              <a:rPr lang="en-US" dirty="0"/>
              <a:t> </a:t>
            </a:r>
            <a:r>
              <a:rPr lang="en-US" dirty="0" err="1"/>
              <a:t>hyväksi</a:t>
            </a:r>
            <a:r>
              <a:rPr lang="en-US" dirty="0"/>
              <a:t>: </a:t>
            </a:r>
            <a:r>
              <a:rPr lang="en-US" dirty="0" err="1"/>
              <a:t>kaikista</a:t>
            </a:r>
            <a:r>
              <a:rPr lang="en-US" dirty="0"/>
              <a:t> </a:t>
            </a:r>
            <a:r>
              <a:rPr lang="en-US" dirty="0" err="1"/>
              <a:t>pakkausmuoveista</a:t>
            </a:r>
            <a:r>
              <a:rPr lang="en-US" dirty="0"/>
              <a:t> 60% </a:t>
            </a:r>
            <a:r>
              <a:rPr lang="en-US" dirty="0" err="1"/>
              <a:t>käytetään</a:t>
            </a:r>
            <a:r>
              <a:rPr lang="en-US" dirty="0"/>
              <a:t> </a:t>
            </a:r>
            <a:r>
              <a:rPr lang="en-US" dirty="0" err="1"/>
              <a:t>uudelleen</a:t>
            </a:r>
            <a:r>
              <a:rPr lang="en-US" dirty="0"/>
              <a:t> ja </a:t>
            </a:r>
            <a:r>
              <a:rPr lang="en-US" dirty="0" err="1"/>
              <a:t>kierrätetään</a:t>
            </a:r>
            <a:r>
              <a:rPr lang="en-US" dirty="0"/>
              <a:t> </a:t>
            </a:r>
            <a:r>
              <a:rPr lang="en-US" dirty="0" err="1"/>
              <a:t>vuoteen</a:t>
            </a:r>
            <a:r>
              <a:rPr lang="en-US" dirty="0"/>
              <a:t> 2030 </a:t>
            </a:r>
            <a:r>
              <a:rPr lang="en-US" dirty="0" err="1"/>
              <a:t>mennessä</a:t>
            </a:r>
            <a:r>
              <a:rPr lang="en-US" dirty="0"/>
              <a:t> (</a:t>
            </a:r>
            <a:r>
              <a:rPr lang="en-US" dirty="0" err="1"/>
              <a:t>tilanne</a:t>
            </a:r>
            <a:r>
              <a:rPr lang="en-US" dirty="0"/>
              <a:t> </a:t>
            </a:r>
            <a:r>
              <a:rPr lang="en-US" dirty="0" err="1"/>
              <a:t>vuonna</a:t>
            </a:r>
            <a:r>
              <a:rPr lang="en-US" dirty="0"/>
              <a:t> 2018 42%*) ja 100%  </a:t>
            </a:r>
            <a:r>
              <a:rPr lang="en-US" dirty="0" err="1"/>
              <a:t>kerätään</a:t>
            </a:r>
            <a:r>
              <a:rPr lang="en-US" dirty="0"/>
              <a:t> </a:t>
            </a:r>
            <a:r>
              <a:rPr lang="en-US" dirty="0" err="1"/>
              <a:t>hyödynnettäväksi</a:t>
            </a:r>
            <a:r>
              <a:rPr lang="en-US" dirty="0"/>
              <a:t> 2040 (</a:t>
            </a:r>
            <a:r>
              <a:rPr lang="en-US" dirty="0" err="1"/>
              <a:t>vuonna</a:t>
            </a:r>
            <a:r>
              <a:rPr lang="en-US" dirty="0"/>
              <a:t> 2018 </a:t>
            </a:r>
            <a:r>
              <a:rPr lang="en-US" dirty="0" err="1"/>
              <a:t>tilanne</a:t>
            </a:r>
            <a:r>
              <a:rPr lang="en-US" dirty="0"/>
              <a:t> 81,5%*), </a:t>
            </a:r>
            <a:r>
              <a:rPr lang="en-US" dirty="0" err="1"/>
              <a:t>eikä</a:t>
            </a:r>
            <a:r>
              <a:rPr lang="en-US" dirty="0"/>
              <a:t> </a:t>
            </a:r>
            <a:r>
              <a:rPr lang="en-US" dirty="0" err="1"/>
              <a:t>päädy</a:t>
            </a:r>
            <a:r>
              <a:rPr lang="en-US" dirty="0"/>
              <a:t> </a:t>
            </a:r>
            <a:r>
              <a:rPr lang="en-US" dirty="0" err="1"/>
              <a:t>luontoon</a:t>
            </a:r>
            <a:r>
              <a:rPr lang="en-US" dirty="0"/>
              <a:t>/</a:t>
            </a:r>
            <a:r>
              <a:rPr lang="en-US" dirty="0" err="1"/>
              <a:t>kaatopaikkalle</a:t>
            </a:r>
            <a:r>
              <a:rPr lang="en-US" dirty="0"/>
              <a:t>. </a:t>
            </a:r>
          </a:p>
          <a:p>
            <a:pPr marL="914400" lvl="2" indent="0">
              <a:buNone/>
            </a:pPr>
            <a:r>
              <a:rPr lang="en-US" dirty="0"/>
              <a:t>				(*</a:t>
            </a:r>
            <a:r>
              <a:rPr lang="en-US" dirty="0" err="1"/>
              <a:t>lähde</a:t>
            </a:r>
            <a:r>
              <a:rPr lang="en-US" dirty="0"/>
              <a:t> Plastics-the Facts 2019)</a:t>
            </a:r>
            <a:endParaRPr lang="fi-FI" dirty="0"/>
          </a:p>
        </p:txBody>
      </p:sp>
      <p:sp>
        <p:nvSpPr>
          <p:cNvPr id="4" name="Footer Placeholder 3">
            <a:extLst>
              <a:ext uri="{FF2B5EF4-FFF2-40B4-BE49-F238E27FC236}">
                <a16:creationId xmlns:a16="http://schemas.microsoft.com/office/drawing/2014/main" id="{03F0DCD0-847E-471C-89D0-1BDE615D1F70}"/>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95359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4F5A3-D806-45A8-8047-BA5768EAFB7B}"/>
              </a:ext>
            </a:extLst>
          </p:cNvPr>
          <p:cNvSpPr>
            <a:spLocks noGrp="1"/>
          </p:cNvSpPr>
          <p:nvPr>
            <p:ph type="title"/>
          </p:nvPr>
        </p:nvSpPr>
        <p:spPr/>
        <p:txBody>
          <a:bodyPr>
            <a:normAutofit/>
          </a:bodyPr>
          <a:lstStyle/>
          <a:p>
            <a:r>
              <a:rPr lang="fi-FI" sz="3600" dirty="0"/>
              <a:t>Suomen jätelaki 2021 – lisää velvoitteita erilliskeräykseen kierrätyksen edistämiseksi</a:t>
            </a:r>
          </a:p>
        </p:txBody>
      </p:sp>
      <p:sp>
        <p:nvSpPr>
          <p:cNvPr id="3" name="Content Placeholder 2">
            <a:extLst>
              <a:ext uri="{FF2B5EF4-FFF2-40B4-BE49-F238E27FC236}">
                <a16:creationId xmlns:a16="http://schemas.microsoft.com/office/drawing/2014/main" id="{0CC51773-DC16-4B2C-82E3-47999460085F}"/>
              </a:ext>
            </a:extLst>
          </p:cNvPr>
          <p:cNvSpPr>
            <a:spLocks noGrp="1"/>
          </p:cNvSpPr>
          <p:nvPr>
            <p:ph idx="1"/>
          </p:nvPr>
        </p:nvSpPr>
        <p:spPr/>
        <p:txBody>
          <a:bodyPr>
            <a:normAutofit/>
          </a:bodyPr>
          <a:lstStyle/>
          <a:p>
            <a:r>
              <a:rPr lang="fi-FI" dirty="0"/>
              <a:t>EU:n jätesäädöspaketin 2018 keskeisinä tavoitteina on vähentää jätteen määrää ja lisätä uudelleenkäyttöä ja kierrätystä ja uudistetun jätedirektiivin mukaan yhdyskuntajätteestä tulee kierrättää 55 prosenttia vuonna 2025, 60 prosenttia vuonna 2030 ja 65 prosenttia vuonna 2035. </a:t>
            </a:r>
          </a:p>
          <a:p>
            <a:r>
              <a:rPr lang="fi-FI" dirty="0"/>
              <a:t>Suomen uudistuvan jätelain pohjalta pakkausjätteestä tulee kierrättää 65 prosenttia vuoteen 2025 ja 70 prosenttia vuoteen 2035 mennessä. Haastavimpia ovat muovi- ja puupakkausjätteen kierrätyksen tavoitteet.</a:t>
            </a:r>
          </a:p>
        </p:txBody>
      </p:sp>
      <p:sp>
        <p:nvSpPr>
          <p:cNvPr id="4" name="Footer Placeholder 3">
            <a:extLst>
              <a:ext uri="{FF2B5EF4-FFF2-40B4-BE49-F238E27FC236}">
                <a16:creationId xmlns:a16="http://schemas.microsoft.com/office/drawing/2014/main" id="{AF06F210-002C-43A9-900D-84E4041065DF}"/>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606512314"/>
      </p:ext>
    </p:extLst>
  </p:cSld>
  <p:clrMapOvr>
    <a:masterClrMapping/>
  </p:clrMapOvr>
</p:sld>
</file>

<file path=ppt/theme/theme1.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76865ef9-df32-4c37-ae45-f9784eb47bff">427W7XWPXQD2-403814790-1590</_dlc_DocId>
    <_dlc_DocIdUrl xmlns="76865ef9-df32-4c37-ae45-f9784eb47bff">
      <Url>https://tt.eduuni.fi/sites/luc-lapinamk-extra/kiertotalousosaamista-ammattikorkeakouluihin/_layouts/15/DocIdRedir.aspx?ID=427W7XWPXQD2-403814790-1590</Url>
      <Description>427W7XWPXQD2-403814790-1590</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844F74372C55FE4B821D5F2378F4B2BA" ma:contentTypeVersion="1" ma:contentTypeDescription="Luo uusi asiakirja." ma:contentTypeScope="" ma:versionID="822fe6b422b8dec44a40602c4233d47b">
  <xsd:schema xmlns:xsd="http://www.w3.org/2001/XMLSchema" xmlns:xs="http://www.w3.org/2001/XMLSchema" xmlns:p="http://schemas.microsoft.com/office/2006/metadata/properties" xmlns:ns2="76865ef9-df32-4c37-ae45-f9784eb47bff" xmlns:ns3="7e9e6169-ad39-4139-80cb-366121f0def0" targetNamespace="http://schemas.microsoft.com/office/2006/metadata/properties" ma:root="true" ma:fieldsID="6eb707645daa25c755dded653de544e8" ns2:_="" ns3:_="">
    <xsd:import namespace="76865ef9-df32-4c37-ae45-f9784eb47bff"/>
    <xsd:import namespace="7e9e6169-ad39-4139-80cb-366121f0def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865ef9-df32-4c37-ae45-f9784eb47bff"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9e6169-ad39-4139-80cb-366121f0def0" elementFormDefault="qualified">
    <xsd:import namespace="http://schemas.microsoft.com/office/2006/documentManagement/types"/>
    <xsd:import namespace="http://schemas.microsoft.com/office/infopath/2007/PartnerControls"/>
    <xsd:element name="SharedWithUsers" ma:index="11"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45E855-3A02-4BAE-B75B-409022FD4806}">
  <ds:schemaRefs>
    <ds:schemaRef ds:uri="http://schemas.microsoft.com/sharepoint/events"/>
  </ds:schemaRefs>
</ds:datastoreItem>
</file>

<file path=customXml/itemProps2.xml><?xml version="1.0" encoding="utf-8"?>
<ds:datastoreItem xmlns:ds="http://schemas.openxmlformats.org/officeDocument/2006/customXml" ds:itemID="{511FB009-BD01-46A5-8707-C89D1C4FBDB4}">
  <ds:schemaRefs>
    <ds:schemaRef ds:uri="http://purl.org/dc/dcmitype/"/>
    <ds:schemaRef ds:uri="http://schemas.microsoft.com/office/2006/documentManagement/types"/>
    <ds:schemaRef ds:uri="http://purl.org/dc/elements/1.1/"/>
    <ds:schemaRef ds:uri="http://purl.org/dc/terms/"/>
    <ds:schemaRef ds:uri="http://www.w3.org/XML/1998/namespace"/>
    <ds:schemaRef ds:uri="7e9e6169-ad39-4139-80cb-366121f0def0"/>
    <ds:schemaRef ds:uri="http://schemas.microsoft.com/office/infopath/2007/PartnerControls"/>
    <ds:schemaRef ds:uri="http://schemas.openxmlformats.org/package/2006/metadata/core-properties"/>
    <ds:schemaRef ds:uri="76865ef9-df32-4c37-ae45-f9784eb47bff"/>
    <ds:schemaRef ds:uri="http://schemas.microsoft.com/office/2006/metadata/properties"/>
  </ds:schemaRefs>
</ds:datastoreItem>
</file>

<file path=customXml/itemProps3.xml><?xml version="1.0" encoding="utf-8"?>
<ds:datastoreItem xmlns:ds="http://schemas.openxmlformats.org/officeDocument/2006/customXml" ds:itemID="{09A295B2-FAEA-404F-B67E-2F6DC4573A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865ef9-df32-4c37-ae45-f9784eb47bff"/>
    <ds:schemaRef ds:uri="7e9e6169-ad39-4139-80cb-366121f0d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68FDA8B-CD65-4CD9-97D8-FB5AB53E6C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2657</TotalTime>
  <Words>2862</Words>
  <Application>Microsoft Office PowerPoint</Application>
  <PresentationFormat>Widescreen</PresentationFormat>
  <Paragraphs>312</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Microsoft Sans Serif</vt:lpstr>
      <vt:lpstr>1_Mukautettu suunnittelumalli</vt:lpstr>
      <vt:lpstr>Muovien kierrätys</vt:lpstr>
      <vt:lpstr>Sisältö</vt:lpstr>
      <vt:lpstr>Teema 1</vt:lpstr>
      <vt:lpstr>Muovien tuotanto – taloudelle tärkeä </vt:lpstr>
      <vt:lpstr>Muovien elinkaari ja muovi jätteenä (1)</vt:lpstr>
      <vt:lpstr>Muovien elinkaari ja muovi jätteenä (2)</vt:lpstr>
      <vt:lpstr>Muovien elinkaari ja muovi jätteenä (3)</vt:lpstr>
      <vt:lpstr>Muovien kierrätystavoitteet</vt:lpstr>
      <vt:lpstr>Suomen jätelaki 2021 – lisää velvoitteita erilliskeräykseen kierrätyksen edistämiseksi</vt:lpstr>
      <vt:lpstr>Teeman keskeiset lähteet</vt:lpstr>
      <vt:lpstr>Muita suositeltuja lähteitä</vt:lpstr>
      <vt:lpstr>Teema 2</vt:lpstr>
      <vt:lpstr>Muovien kiertotalouden kehittämisen kulmakivet</vt:lpstr>
      <vt:lpstr>Muovijätteen hyödyntäminen</vt:lpstr>
      <vt:lpstr>Muovijäteen hyödyntäminen Euroopassa 2018*</vt:lpstr>
      <vt:lpstr>Teeman keskeiset lähteet</vt:lpstr>
      <vt:lpstr>Teema 3</vt:lpstr>
      <vt:lpstr>Muovien kierrätyksen kehityksestä Suomessa</vt:lpstr>
      <vt:lpstr>Uusioraaka-aineesta tuotteita (Fortum Circo®)</vt:lpstr>
      <vt:lpstr>Muovisten juomapakkausten kierrätys pantillisten pullojen palautusjärjestelmän kautta </vt:lpstr>
      <vt:lpstr>PET-pullojen kierrätys toimii Suomessa</vt:lpstr>
      <vt:lpstr>Uusioraaka-aineen tuotantoa ja hyödyntämistä (Amerplast)</vt:lpstr>
      <vt:lpstr>Komposiittiterassia sivuvirrasta jo noin 15 vuotta</vt:lpstr>
      <vt:lpstr>Uusioraaka-aineen tuotantoa ja hyödyntämistä (Muovinaattori)</vt:lpstr>
      <vt:lpstr>Teeman keskeiset lähteet</vt:lpstr>
      <vt:lpstr>Teema 4</vt:lpstr>
      <vt:lpstr>Teknologiset haasteet ovat moninaiset</vt:lpstr>
      <vt:lpstr>Materiaaliperäisiä haasteita (1)</vt:lpstr>
      <vt:lpstr>Materiaaliperäisiä haasteita (2)</vt:lpstr>
      <vt:lpstr>Jäte vai raaka-aine (jätelaki 5.3 §, 2011)</vt:lpstr>
      <vt:lpstr>Käynnissä olevaa tutkimusta ja kehittämishankkeita</vt:lpstr>
      <vt:lpstr>Aiempaa tutkimusta Materiaalien arvovirrat – Arvi </vt:lpstr>
      <vt:lpstr>Teeman keskeiset lähteet (1)</vt:lpstr>
      <vt:lpstr>Teeman keskeiset lähteet (2)</vt:lpstr>
      <vt:lpstr>Teema 5</vt:lpstr>
      <vt:lpstr>Elinkaariajattelu on keskeinen osa tuotesuunnittelua (1)</vt:lpstr>
      <vt:lpstr>Elinkaariajattelu on keskeinen osa tuotesuunnittelua (2)</vt:lpstr>
      <vt:lpstr>Esimerkki juomapakkaussuunnittelusta</vt:lpstr>
      <vt:lpstr>Esimerkki ruokapakkaussuunnittelusta</vt:lpstr>
      <vt:lpstr>Teeman keskeiset lähteet</vt:lpstr>
      <vt:lpstr>Ehdotus oppimistehtäväksi</vt:lpstr>
    </vt:vector>
  </TitlesOfParts>
  <Company>Turun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Virta Marketta</dc:creator>
  <cp:lastModifiedBy>Mirja Andersson</cp:lastModifiedBy>
  <cp:revision>116</cp:revision>
  <dcterms:created xsi:type="dcterms:W3CDTF">2019-02-14T13:35:11Z</dcterms:created>
  <dcterms:modified xsi:type="dcterms:W3CDTF">2020-10-31T16:03:37Z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0x010100844F74372C55FE4B821D5F2378F4B2BA</vt:lpwstr>
  </property>
  <property fmtid="{D5CDD505-2E9C-101B-9397-08002B2CF9AE}" pid="3" name="_dlc_DocIdItemGuid">
    <vt:lpwstr>db07e57f-cb60-4b3f-b533-83c4734a93b9</vt:lpwstr>
  </property>
</Properties>
</file>