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Sj_9CiNkkn4" TargetMode="Externa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youtube.com/watch?v=Sj_9CiNkkn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39AECF-D446-4BD2-A0DC-B2171281910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FE3296-A2C7-4787-8802-26CCA8017F3F}">
      <dgm:prSet/>
      <dgm:spPr/>
      <dgm:t>
        <a:bodyPr/>
        <a:lstStyle/>
        <a:p>
          <a:r>
            <a:rPr lang="fi-FI" dirty="0"/>
            <a:t>Itämaasta  eli Suomesta tuli osa Ruotsin kuningaskuntaa ja läntistä Eurooppaa</a:t>
          </a:r>
          <a:endParaRPr lang="en-US" dirty="0"/>
        </a:p>
      </dgm:t>
    </dgm:pt>
    <dgm:pt modelId="{2ADAACC1-4A13-4E3A-9276-C2161ACE8FE9}" type="parTrans" cxnId="{5CB5B639-8D6E-4533-AD5F-B3362D3279EE}">
      <dgm:prSet/>
      <dgm:spPr/>
      <dgm:t>
        <a:bodyPr/>
        <a:lstStyle/>
        <a:p>
          <a:endParaRPr lang="en-US"/>
        </a:p>
      </dgm:t>
    </dgm:pt>
    <dgm:pt modelId="{B1E1C191-B5BD-4D91-BB00-44755ACBF6C7}" type="sibTrans" cxnId="{5CB5B639-8D6E-4533-AD5F-B3362D3279EE}">
      <dgm:prSet/>
      <dgm:spPr/>
      <dgm:t>
        <a:bodyPr/>
        <a:lstStyle/>
        <a:p>
          <a:endParaRPr lang="en-US"/>
        </a:p>
      </dgm:t>
    </dgm:pt>
    <dgm:pt modelId="{CA3082FF-2D59-44F1-835C-88701013946D}">
      <dgm:prSet/>
      <dgm:spPr/>
      <dgm:t>
        <a:bodyPr/>
        <a:lstStyle/>
        <a:p>
          <a:r>
            <a:rPr lang="fi-FI"/>
            <a:t>Tanskalaisiakin kiinnosti Suomenlahden alue.</a:t>
          </a:r>
          <a:endParaRPr lang="en-US"/>
        </a:p>
      </dgm:t>
    </dgm:pt>
    <dgm:pt modelId="{89557231-C17A-4C35-A501-E2A4DB1CC864}" type="parTrans" cxnId="{57B2E9FE-08DA-4A87-A130-285E7353F549}">
      <dgm:prSet/>
      <dgm:spPr/>
      <dgm:t>
        <a:bodyPr/>
        <a:lstStyle/>
        <a:p>
          <a:endParaRPr lang="en-US"/>
        </a:p>
      </dgm:t>
    </dgm:pt>
    <dgm:pt modelId="{6A2688C8-24E9-4C7D-9577-1944C628E385}" type="sibTrans" cxnId="{57B2E9FE-08DA-4A87-A130-285E7353F549}">
      <dgm:prSet/>
      <dgm:spPr/>
      <dgm:t>
        <a:bodyPr/>
        <a:lstStyle/>
        <a:p>
          <a:endParaRPr lang="en-US"/>
        </a:p>
      </dgm:t>
    </dgm:pt>
    <dgm:pt modelId="{35EFD0FD-93C0-4366-9805-37FC918300CA}">
      <dgm:prSet/>
      <dgm:spPr/>
      <dgm:t>
        <a:bodyPr/>
        <a:lstStyle/>
        <a:p>
          <a:r>
            <a:rPr lang="fi-FI"/>
            <a:t>Miten Tallinna on saanut nimensä?</a:t>
          </a:r>
          <a:endParaRPr lang="en-US"/>
        </a:p>
      </dgm:t>
    </dgm:pt>
    <dgm:pt modelId="{D8828B1B-F7C2-4ED2-80D7-0DD2D1E15603}" type="parTrans" cxnId="{20CD9D76-DC7D-439E-BA9E-4F5A0CAD20F9}">
      <dgm:prSet/>
      <dgm:spPr/>
      <dgm:t>
        <a:bodyPr/>
        <a:lstStyle/>
        <a:p>
          <a:endParaRPr lang="en-US"/>
        </a:p>
      </dgm:t>
    </dgm:pt>
    <dgm:pt modelId="{E6D58BF7-833C-414E-8487-D8786D373E15}" type="sibTrans" cxnId="{20CD9D76-DC7D-439E-BA9E-4F5A0CAD20F9}">
      <dgm:prSet/>
      <dgm:spPr/>
      <dgm:t>
        <a:bodyPr/>
        <a:lstStyle/>
        <a:p>
          <a:endParaRPr lang="en-US"/>
        </a:p>
      </dgm:t>
    </dgm:pt>
    <dgm:pt modelId="{5223C718-46B1-46CA-8E04-B44DA04910CE}" type="pres">
      <dgm:prSet presAssocID="{9639AECF-D446-4BD2-A0DC-B21712819108}" presName="linear" presStyleCnt="0">
        <dgm:presLayoutVars>
          <dgm:animLvl val="lvl"/>
          <dgm:resizeHandles val="exact"/>
        </dgm:presLayoutVars>
      </dgm:prSet>
      <dgm:spPr/>
    </dgm:pt>
    <dgm:pt modelId="{D111A18B-C4DB-4F58-9AF5-B00C8703FF1A}" type="pres">
      <dgm:prSet presAssocID="{71FE3296-A2C7-4787-8802-26CCA8017F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1738246-4FA1-4D3D-84BC-A79C58B5F841}" type="pres">
      <dgm:prSet presAssocID="{B1E1C191-B5BD-4D91-BB00-44755ACBF6C7}" presName="spacer" presStyleCnt="0"/>
      <dgm:spPr/>
    </dgm:pt>
    <dgm:pt modelId="{60180AA5-D1B0-421F-91BC-E7776EFD2780}" type="pres">
      <dgm:prSet presAssocID="{CA3082FF-2D59-44F1-835C-88701013946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0E22871-8B51-47D4-8201-42CA7ABB0804}" type="pres">
      <dgm:prSet presAssocID="{6A2688C8-24E9-4C7D-9577-1944C628E385}" presName="spacer" presStyleCnt="0"/>
      <dgm:spPr/>
    </dgm:pt>
    <dgm:pt modelId="{8D411D73-7C32-4C63-9497-ACEFAAB4564E}" type="pres">
      <dgm:prSet presAssocID="{35EFD0FD-93C0-4366-9805-37FC918300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3FDB20E-428F-4A86-847D-10B942C21B46}" type="presOf" srcId="{71FE3296-A2C7-4787-8802-26CCA8017F3F}" destId="{D111A18B-C4DB-4F58-9AF5-B00C8703FF1A}" srcOrd="0" destOrd="0" presId="urn:microsoft.com/office/officeart/2005/8/layout/vList2"/>
    <dgm:cxn modelId="{5CB5B639-8D6E-4533-AD5F-B3362D3279EE}" srcId="{9639AECF-D446-4BD2-A0DC-B21712819108}" destId="{71FE3296-A2C7-4787-8802-26CCA8017F3F}" srcOrd="0" destOrd="0" parTransId="{2ADAACC1-4A13-4E3A-9276-C2161ACE8FE9}" sibTransId="{B1E1C191-B5BD-4D91-BB00-44755ACBF6C7}"/>
    <dgm:cxn modelId="{20CD9D76-DC7D-439E-BA9E-4F5A0CAD20F9}" srcId="{9639AECF-D446-4BD2-A0DC-B21712819108}" destId="{35EFD0FD-93C0-4366-9805-37FC918300CA}" srcOrd="2" destOrd="0" parTransId="{D8828B1B-F7C2-4ED2-80D7-0DD2D1E15603}" sibTransId="{E6D58BF7-833C-414E-8487-D8786D373E15}"/>
    <dgm:cxn modelId="{0EC4567C-2633-4649-9980-931F65836257}" type="presOf" srcId="{9639AECF-D446-4BD2-A0DC-B21712819108}" destId="{5223C718-46B1-46CA-8E04-B44DA04910CE}" srcOrd="0" destOrd="0" presId="urn:microsoft.com/office/officeart/2005/8/layout/vList2"/>
    <dgm:cxn modelId="{FD8F01B2-5A31-4857-A72F-16BA5E1F0C44}" type="presOf" srcId="{CA3082FF-2D59-44F1-835C-88701013946D}" destId="{60180AA5-D1B0-421F-91BC-E7776EFD2780}" srcOrd="0" destOrd="0" presId="urn:microsoft.com/office/officeart/2005/8/layout/vList2"/>
    <dgm:cxn modelId="{DCCFEDD9-2FB5-4F3C-BF22-671A4605C2F8}" type="presOf" srcId="{35EFD0FD-93C0-4366-9805-37FC918300CA}" destId="{8D411D73-7C32-4C63-9497-ACEFAAB4564E}" srcOrd="0" destOrd="0" presId="urn:microsoft.com/office/officeart/2005/8/layout/vList2"/>
    <dgm:cxn modelId="{57B2E9FE-08DA-4A87-A130-285E7353F549}" srcId="{9639AECF-D446-4BD2-A0DC-B21712819108}" destId="{CA3082FF-2D59-44F1-835C-88701013946D}" srcOrd="1" destOrd="0" parTransId="{89557231-C17A-4C35-A501-E2A4DB1CC864}" sibTransId="{6A2688C8-24E9-4C7D-9577-1944C628E385}"/>
    <dgm:cxn modelId="{9A08F05E-F6C4-4BAB-BA45-929F10D9E1C7}" type="presParOf" srcId="{5223C718-46B1-46CA-8E04-B44DA04910CE}" destId="{D111A18B-C4DB-4F58-9AF5-B00C8703FF1A}" srcOrd="0" destOrd="0" presId="urn:microsoft.com/office/officeart/2005/8/layout/vList2"/>
    <dgm:cxn modelId="{4B51075C-B9A1-4F52-94D1-4B1B4783B208}" type="presParOf" srcId="{5223C718-46B1-46CA-8E04-B44DA04910CE}" destId="{61738246-4FA1-4D3D-84BC-A79C58B5F841}" srcOrd="1" destOrd="0" presId="urn:microsoft.com/office/officeart/2005/8/layout/vList2"/>
    <dgm:cxn modelId="{51EFA998-613A-4C68-B981-7249D66C8726}" type="presParOf" srcId="{5223C718-46B1-46CA-8E04-B44DA04910CE}" destId="{60180AA5-D1B0-421F-91BC-E7776EFD2780}" srcOrd="2" destOrd="0" presId="urn:microsoft.com/office/officeart/2005/8/layout/vList2"/>
    <dgm:cxn modelId="{9DCB2D86-2E39-4FF0-8DF1-1DB002BD716D}" type="presParOf" srcId="{5223C718-46B1-46CA-8E04-B44DA04910CE}" destId="{B0E22871-8B51-47D4-8201-42CA7ABB0804}" srcOrd="3" destOrd="0" presId="urn:microsoft.com/office/officeart/2005/8/layout/vList2"/>
    <dgm:cxn modelId="{E8B74730-9954-46BE-9705-F4B03C6F2E8E}" type="presParOf" srcId="{5223C718-46B1-46CA-8E04-B44DA04910CE}" destId="{8D411D73-7C32-4C63-9497-ACEFAAB456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9F592-9857-424E-AB74-66A95A2D8722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06DB388-DBAB-4AF8-9FCD-FCAC5F5E5253}">
      <dgm:prSet/>
      <dgm:spPr/>
      <dgm:t>
        <a:bodyPr/>
        <a:lstStyle/>
        <a:p>
          <a:r>
            <a:rPr lang="fi-FI" dirty="0"/>
            <a:t>Säädyt ottivat valtaa heikolta kuninkaalta (aa…, </a:t>
          </a:r>
          <a:r>
            <a:rPr lang="fi-FI" dirty="0" err="1"/>
            <a:t>pa</a:t>
          </a:r>
          <a:r>
            <a:rPr lang="fi-FI" dirty="0"/>
            <a:t>…, </a:t>
          </a:r>
          <a:r>
            <a:rPr lang="fi-FI" dirty="0" err="1"/>
            <a:t>po</a:t>
          </a:r>
          <a:r>
            <a:rPr lang="fi-FI" dirty="0"/>
            <a:t>…, </a:t>
          </a:r>
          <a:r>
            <a:rPr lang="fi-FI" dirty="0" err="1"/>
            <a:t>ta</a:t>
          </a:r>
          <a:r>
            <a:rPr lang="fi-FI" dirty="0"/>
            <a:t>…. – muistatko säädyt?)</a:t>
          </a:r>
          <a:endParaRPr lang="en-US" dirty="0"/>
        </a:p>
      </dgm:t>
    </dgm:pt>
    <dgm:pt modelId="{8BCDCED2-8623-41CF-B399-17B2F9DD9443}" type="parTrans" cxnId="{F6FB0F95-C281-4DBE-ABA8-A97D5DA48296}">
      <dgm:prSet/>
      <dgm:spPr/>
      <dgm:t>
        <a:bodyPr/>
        <a:lstStyle/>
        <a:p>
          <a:endParaRPr lang="en-US"/>
        </a:p>
      </dgm:t>
    </dgm:pt>
    <dgm:pt modelId="{6F776DD9-3767-4E3A-B449-66713D931294}" type="sibTrans" cxnId="{F6FB0F95-C281-4DBE-ABA8-A97D5DA48296}">
      <dgm:prSet/>
      <dgm:spPr/>
      <dgm:t>
        <a:bodyPr/>
        <a:lstStyle/>
        <a:p>
          <a:endParaRPr lang="en-US"/>
        </a:p>
      </dgm:t>
    </dgm:pt>
    <dgm:pt modelId="{1F8E4062-69D2-40AC-91AD-6FE2CAB73AEC}">
      <dgm:prSet/>
      <dgm:spPr/>
      <dgm:t>
        <a:bodyPr/>
        <a:lstStyle/>
        <a:p>
          <a:r>
            <a:rPr lang="fi-FI"/>
            <a:t>Kaikki osapuolet pyrkivät valtaan</a:t>
          </a:r>
          <a:endParaRPr lang="en-US"/>
        </a:p>
      </dgm:t>
    </dgm:pt>
    <dgm:pt modelId="{B42BD78D-70A2-4373-8D15-7D1CE74722E3}" type="parTrans" cxnId="{09AE84AC-5FD4-4268-9793-C31856460151}">
      <dgm:prSet/>
      <dgm:spPr/>
      <dgm:t>
        <a:bodyPr/>
        <a:lstStyle/>
        <a:p>
          <a:endParaRPr lang="en-US"/>
        </a:p>
      </dgm:t>
    </dgm:pt>
    <dgm:pt modelId="{75F2A2AD-E8ED-4BD5-A22A-D757115F25B3}" type="sibTrans" cxnId="{09AE84AC-5FD4-4268-9793-C31856460151}">
      <dgm:prSet/>
      <dgm:spPr/>
      <dgm:t>
        <a:bodyPr/>
        <a:lstStyle/>
        <a:p>
          <a:endParaRPr lang="en-US"/>
        </a:p>
      </dgm:t>
    </dgm:pt>
    <dgm:pt modelId="{AA857905-19E8-4A27-9D45-845556B22ECC}">
      <dgm:prSet/>
      <dgm:spPr/>
      <dgm:t>
        <a:bodyPr/>
        <a:lstStyle/>
        <a:p>
          <a:r>
            <a:rPr lang="fi-FI" dirty="0"/>
            <a:t>Hattujen sotaa, Nuijasotaa, Pikkuvihaa</a:t>
          </a:r>
          <a:endParaRPr lang="en-US" dirty="0"/>
        </a:p>
      </dgm:t>
    </dgm:pt>
    <dgm:pt modelId="{0E867A8A-5260-4C50-BF38-5FF390DB5F88}" type="parTrans" cxnId="{7587EDAA-8004-4C77-95C6-EC4A5D071B22}">
      <dgm:prSet/>
      <dgm:spPr/>
      <dgm:t>
        <a:bodyPr/>
        <a:lstStyle/>
        <a:p>
          <a:endParaRPr lang="en-US"/>
        </a:p>
      </dgm:t>
    </dgm:pt>
    <dgm:pt modelId="{CD360532-F56A-41A2-BFF6-CBC96EF1989D}" type="sibTrans" cxnId="{7587EDAA-8004-4C77-95C6-EC4A5D071B22}">
      <dgm:prSet/>
      <dgm:spPr/>
      <dgm:t>
        <a:bodyPr/>
        <a:lstStyle/>
        <a:p>
          <a:endParaRPr lang="en-US"/>
        </a:p>
      </dgm:t>
    </dgm:pt>
    <dgm:pt modelId="{3E18EB74-B265-41BB-83B7-08074D8D6140}">
      <dgm:prSet/>
      <dgm:spPr/>
      <dgm:t>
        <a:bodyPr/>
        <a:lstStyle/>
        <a:p>
          <a:r>
            <a:rPr lang="fi-FI" dirty="0"/>
            <a:t>Mikä rakennusprojekti oli Ruotsin kallein satsaus Suomen maaperällä?</a:t>
          </a:r>
          <a:endParaRPr lang="en-US" dirty="0"/>
        </a:p>
      </dgm:t>
    </dgm:pt>
    <dgm:pt modelId="{4819816C-FCBF-46E8-AFBE-3C4E247A24D8}" type="parTrans" cxnId="{C680DD91-B9F8-4FE2-9D1F-CA74B71B9455}">
      <dgm:prSet/>
      <dgm:spPr/>
      <dgm:t>
        <a:bodyPr/>
        <a:lstStyle/>
        <a:p>
          <a:endParaRPr lang="en-US"/>
        </a:p>
      </dgm:t>
    </dgm:pt>
    <dgm:pt modelId="{F96F09C9-449C-4A48-A9A6-CE11A12EDFAD}" type="sibTrans" cxnId="{C680DD91-B9F8-4FE2-9D1F-CA74B71B9455}">
      <dgm:prSet/>
      <dgm:spPr/>
      <dgm:t>
        <a:bodyPr/>
        <a:lstStyle/>
        <a:p>
          <a:endParaRPr lang="en-US"/>
        </a:p>
      </dgm:t>
    </dgm:pt>
    <dgm:pt modelId="{06D685C5-50E2-4E15-86E4-9FA19B9A3E5F}" type="pres">
      <dgm:prSet presAssocID="{2B89F592-9857-424E-AB74-66A95A2D8722}" presName="outerComposite" presStyleCnt="0">
        <dgm:presLayoutVars>
          <dgm:chMax val="5"/>
          <dgm:dir/>
          <dgm:resizeHandles val="exact"/>
        </dgm:presLayoutVars>
      </dgm:prSet>
      <dgm:spPr/>
    </dgm:pt>
    <dgm:pt modelId="{7F0F2A89-5B5D-4C8E-ABA6-23484D916ACD}" type="pres">
      <dgm:prSet presAssocID="{2B89F592-9857-424E-AB74-66A95A2D8722}" presName="dummyMaxCanvas" presStyleCnt="0">
        <dgm:presLayoutVars/>
      </dgm:prSet>
      <dgm:spPr/>
    </dgm:pt>
    <dgm:pt modelId="{D1E8993B-B235-47D4-BC5A-061357C93419}" type="pres">
      <dgm:prSet presAssocID="{2B89F592-9857-424E-AB74-66A95A2D8722}" presName="FourNodes_1" presStyleLbl="node1" presStyleIdx="0" presStyleCnt="4">
        <dgm:presLayoutVars>
          <dgm:bulletEnabled val="1"/>
        </dgm:presLayoutVars>
      </dgm:prSet>
      <dgm:spPr/>
    </dgm:pt>
    <dgm:pt modelId="{0F0791A7-3CD6-4AC0-949B-538955B28BC6}" type="pres">
      <dgm:prSet presAssocID="{2B89F592-9857-424E-AB74-66A95A2D8722}" presName="FourNodes_2" presStyleLbl="node1" presStyleIdx="1" presStyleCnt="4">
        <dgm:presLayoutVars>
          <dgm:bulletEnabled val="1"/>
        </dgm:presLayoutVars>
      </dgm:prSet>
      <dgm:spPr/>
    </dgm:pt>
    <dgm:pt modelId="{C25AA2DB-33A2-4740-89B6-A46996E1F9EF}" type="pres">
      <dgm:prSet presAssocID="{2B89F592-9857-424E-AB74-66A95A2D8722}" presName="FourNodes_3" presStyleLbl="node1" presStyleIdx="2" presStyleCnt="4">
        <dgm:presLayoutVars>
          <dgm:bulletEnabled val="1"/>
        </dgm:presLayoutVars>
      </dgm:prSet>
      <dgm:spPr/>
    </dgm:pt>
    <dgm:pt modelId="{F4092F2A-5801-4DE0-BD81-228F47A25E7D}" type="pres">
      <dgm:prSet presAssocID="{2B89F592-9857-424E-AB74-66A95A2D8722}" presName="FourNodes_4" presStyleLbl="node1" presStyleIdx="3" presStyleCnt="4">
        <dgm:presLayoutVars>
          <dgm:bulletEnabled val="1"/>
        </dgm:presLayoutVars>
      </dgm:prSet>
      <dgm:spPr/>
    </dgm:pt>
    <dgm:pt modelId="{4714D908-EE16-4FBA-8A5A-AC1A2C61C0D3}" type="pres">
      <dgm:prSet presAssocID="{2B89F592-9857-424E-AB74-66A95A2D8722}" presName="FourConn_1-2" presStyleLbl="fgAccFollowNode1" presStyleIdx="0" presStyleCnt="3">
        <dgm:presLayoutVars>
          <dgm:bulletEnabled val="1"/>
        </dgm:presLayoutVars>
      </dgm:prSet>
      <dgm:spPr/>
    </dgm:pt>
    <dgm:pt modelId="{758586EF-2682-49DB-BA43-AFE1A5BDECD6}" type="pres">
      <dgm:prSet presAssocID="{2B89F592-9857-424E-AB74-66A95A2D8722}" presName="FourConn_2-3" presStyleLbl="fgAccFollowNode1" presStyleIdx="1" presStyleCnt="3">
        <dgm:presLayoutVars>
          <dgm:bulletEnabled val="1"/>
        </dgm:presLayoutVars>
      </dgm:prSet>
      <dgm:spPr/>
    </dgm:pt>
    <dgm:pt modelId="{9DFDF20C-4771-49AE-ACE2-793FE04D11D7}" type="pres">
      <dgm:prSet presAssocID="{2B89F592-9857-424E-AB74-66A95A2D8722}" presName="FourConn_3-4" presStyleLbl="fgAccFollowNode1" presStyleIdx="2" presStyleCnt="3">
        <dgm:presLayoutVars>
          <dgm:bulletEnabled val="1"/>
        </dgm:presLayoutVars>
      </dgm:prSet>
      <dgm:spPr/>
    </dgm:pt>
    <dgm:pt modelId="{31BB3222-DF33-4363-9781-0A5D56BAD847}" type="pres">
      <dgm:prSet presAssocID="{2B89F592-9857-424E-AB74-66A95A2D8722}" presName="FourNodes_1_text" presStyleLbl="node1" presStyleIdx="3" presStyleCnt="4">
        <dgm:presLayoutVars>
          <dgm:bulletEnabled val="1"/>
        </dgm:presLayoutVars>
      </dgm:prSet>
      <dgm:spPr/>
    </dgm:pt>
    <dgm:pt modelId="{9B87938D-995E-4C72-99B0-0A2656F2AA26}" type="pres">
      <dgm:prSet presAssocID="{2B89F592-9857-424E-AB74-66A95A2D8722}" presName="FourNodes_2_text" presStyleLbl="node1" presStyleIdx="3" presStyleCnt="4">
        <dgm:presLayoutVars>
          <dgm:bulletEnabled val="1"/>
        </dgm:presLayoutVars>
      </dgm:prSet>
      <dgm:spPr/>
    </dgm:pt>
    <dgm:pt modelId="{3A884CBF-7B9F-4D27-A00D-B70B2F11A015}" type="pres">
      <dgm:prSet presAssocID="{2B89F592-9857-424E-AB74-66A95A2D8722}" presName="FourNodes_3_text" presStyleLbl="node1" presStyleIdx="3" presStyleCnt="4">
        <dgm:presLayoutVars>
          <dgm:bulletEnabled val="1"/>
        </dgm:presLayoutVars>
      </dgm:prSet>
      <dgm:spPr/>
    </dgm:pt>
    <dgm:pt modelId="{C6A93CF7-7238-49A7-921E-4031298CCB39}" type="pres">
      <dgm:prSet presAssocID="{2B89F592-9857-424E-AB74-66A95A2D872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8518907-8627-4D0A-8BE8-B1F2B4173D87}" type="presOf" srcId="{1F8E4062-69D2-40AC-91AD-6FE2CAB73AEC}" destId="{9B87938D-995E-4C72-99B0-0A2656F2AA26}" srcOrd="1" destOrd="0" presId="urn:microsoft.com/office/officeart/2005/8/layout/vProcess5"/>
    <dgm:cxn modelId="{12AEC126-878C-45BE-9D91-3D0F1A021DAB}" type="presOf" srcId="{AA857905-19E8-4A27-9D45-845556B22ECC}" destId="{C25AA2DB-33A2-4740-89B6-A46996E1F9EF}" srcOrd="0" destOrd="0" presId="urn:microsoft.com/office/officeart/2005/8/layout/vProcess5"/>
    <dgm:cxn modelId="{08F6B132-511D-4FCF-B7AB-B29EB8CAA429}" type="presOf" srcId="{3E18EB74-B265-41BB-83B7-08074D8D6140}" destId="{C6A93CF7-7238-49A7-921E-4031298CCB39}" srcOrd="1" destOrd="0" presId="urn:microsoft.com/office/officeart/2005/8/layout/vProcess5"/>
    <dgm:cxn modelId="{CE59EE34-98B1-4548-B76C-3370539465AB}" type="presOf" srcId="{CD360532-F56A-41A2-BFF6-CBC96EF1989D}" destId="{9DFDF20C-4771-49AE-ACE2-793FE04D11D7}" srcOrd="0" destOrd="0" presId="urn:microsoft.com/office/officeart/2005/8/layout/vProcess5"/>
    <dgm:cxn modelId="{3340533A-2976-4A58-B042-544853295C64}" type="presOf" srcId="{6F776DD9-3767-4E3A-B449-66713D931294}" destId="{4714D908-EE16-4FBA-8A5A-AC1A2C61C0D3}" srcOrd="0" destOrd="0" presId="urn:microsoft.com/office/officeart/2005/8/layout/vProcess5"/>
    <dgm:cxn modelId="{8461863E-BB10-4040-86B5-47E070889844}" type="presOf" srcId="{75F2A2AD-E8ED-4BD5-A22A-D757115F25B3}" destId="{758586EF-2682-49DB-BA43-AFE1A5BDECD6}" srcOrd="0" destOrd="0" presId="urn:microsoft.com/office/officeart/2005/8/layout/vProcess5"/>
    <dgm:cxn modelId="{90880B6A-AB97-44E0-B419-64369EC538AD}" type="presOf" srcId="{3E18EB74-B265-41BB-83B7-08074D8D6140}" destId="{F4092F2A-5801-4DE0-BD81-228F47A25E7D}" srcOrd="0" destOrd="0" presId="urn:microsoft.com/office/officeart/2005/8/layout/vProcess5"/>
    <dgm:cxn modelId="{D310B66F-BECE-4A06-BDA2-48D5BA25D697}" type="presOf" srcId="{1F8E4062-69D2-40AC-91AD-6FE2CAB73AEC}" destId="{0F0791A7-3CD6-4AC0-949B-538955B28BC6}" srcOrd="0" destOrd="0" presId="urn:microsoft.com/office/officeart/2005/8/layout/vProcess5"/>
    <dgm:cxn modelId="{F6073673-5071-4426-A922-23B2D2D29918}" type="presOf" srcId="{306DB388-DBAB-4AF8-9FCD-FCAC5F5E5253}" destId="{D1E8993B-B235-47D4-BC5A-061357C93419}" srcOrd="0" destOrd="0" presId="urn:microsoft.com/office/officeart/2005/8/layout/vProcess5"/>
    <dgm:cxn modelId="{3AE99659-7E88-4248-B163-2B4F58FF4A8D}" type="presOf" srcId="{306DB388-DBAB-4AF8-9FCD-FCAC5F5E5253}" destId="{31BB3222-DF33-4363-9781-0A5D56BAD847}" srcOrd="1" destOrd="0" presId="urn:microsoft.com/office/officeart/2005/8/layout/vProcess5"/>
    <dgm:cxn modelId="{C680DD91-B9F8-4FE2-9D1F-CA74B71B9455}" srcId="{2B89F592-9857-424E-AB74-66A95A2D8722}" destId="{3E18EB74-B265-41BB-83B7-08074D8D6140}" srcOrd="3" destOrd="0" parTransId="{4819816C-FCBF-46E8-AFBE-3C4E247A24D8}" sibTransId="{F96F09C9-449C-4A48-A9A6-CE11A12EDFAD}"/>
    <dgm:cxn modelId="{F6FB0F95-C281-4DBE-ABA8-A97D5DA48296}" srcId="{2B89F592-9857-424E-AB74-66A95A2D8722}" destId="{306DB388-DBAB-4AF8-9FCD-FCAC5F5E5253}" srcOrd="0" destOrd="0" parTransId="{8BCDCED2-8623-41CF-B399-17B2F9DD9443}" sibTransId="{6F776DD9-3767-4E3A-B449-66713D931294}"/>
    <dgm:cxn modelId="{7587EDAA-8004-4C77-95C6-EC4A5D071B22}" srcId="{2B89F592-9857-424E-AB74-66A95A2D8722}" destId="{AA857905-19E8-4A27-9D45-845556B22ECC}" srcOrd="2" destOrd="0" parTransId="{0E867A8A-5260-4C50-BF38-5FF390DB5F88}" sibTransId="{CD360532-F56A-41A2-BFF6-CBC96EF1989D}"/>
    <dgm:cxn modelId="{09AE84AC-5FD4-4268-9793-C31856460151}" srcId="{2B89F592-9857-424E-AB74-66A95A2D8722}" destId="{1F8E4062-69D2-40AC-91AD-6FE2CAB73AEC}" srcOrd="1" destOrd="0" parTransId="{B42BD78D-70A2-4373-8D15-7D1CE74722E3}" sibTransId="{75F2A2AD-E8ED-4BD5-A22A-D757115F25B3}"/>
    <dgm:cxn modelId="{BA8DCBB8-7011-42CA-9CB2-2BE8C3849BA1}" type="presOf" srcId="{AA857905-19E8-4A27-9D45-845556B22ECC}" destId="{3A884CBF-7B9F-4D27-A00D-B70B2F11A015}" srcOrd="1" destOrd="0" presId="urn:microsoft.com/office/officeart/2005/8/layout/vProcess5"/>
    <dgm:cxn modelId="{4A0064E0-4110-4013-929B-5980DCBD8A02}" type="presOf" srcId="{2B89F592-9857-424E-AB74-66A95A2D8722}" destId="{06D685C5-50E2-4E15-86E4-9FA19B9A3E5F}" srcOrd="0" destOrd="0" presId="urn:microsoft.com/office/officeart/2005/8/layout/vProcess5"/>
    <dgm:cxn modelId="{D39EB7FF-A883-483A-9675-23902B420EBC}" type="presParOf" srcId="{06D685C5-50E2-4E15-86E4-9FA19B9A3E5F}" destId="{7F0F2A89-5B5D-4C8E-ABA6-23484D916ACD}" srcOrd="0" destOrd="0" presId="urn:microsoft.com/office/officeart/2005/8/layout/vProcess5"/>
    <dgm:cxn modelId="{0A459276-5C7E-46C1-9D54-D681C0807FB2}" type="presParOf" srcId="{06D685C5-50E2-4E15-86E4-9FA19B9A3E5F}" destId="{D1E8993B-B235-47D4-BC5A-061357C93419}" srcOrd="1" destOrd="0" presId="urn:microsoft.com/office/officeart/2005/8/layout/vProcess5"/>
    <dgm:cxn modelId="{C2C90BA7-1149-4710-8E4C-FB9E15D14486}" type="presParOf" srcId="{06D685C5-50E2-4E15-86E4-9FA19B9A3E5F}" destId="{0F0791A7-3CD6-4AC0-949B-538955B28BC6}" srcOrd="2" destOrd="0" presId="urn:microsoft.com/office/officeart/2005/8/layout/vProcess5"/>
    <dgm:cxn modelId="{A7AB7FF8-C103-421B-92DC-45CBEDFF313E}" type="presParOf" srcId="{06D685C5-50E2-4E15-86E4-9FA19B9A3E5F}" destId="{C25AA2DB-33A2-4740-89B6-A46996E1F9EF}" srcOrd="3" destOrd="0" presId="urn:microsoft.com/office/officeart/2005/8/layout/vProcess5"/>
    <dgm:cxn modelId="{2A62EA5D-D81B-45DC-AC53-257ADF3FD56C}" type="presParOf" srcId="{06D685C5-50E2-4E15-86E4-9FA19B9A3E5F}" destId="{F4092F2A-5801-4DE0-BD81-228F47A25E7D}" srcOrd="4" destOrd="0" presId="urn:microsoft.com/office/officeart/2005/8/layout/vProcess5"/>
    <dgm:cxn modelId="{603E6554-B054-45EC-AC92-C50CF9A4A6BD}" type="presParOf" srcId="{06D685C5-50E2-4E15-86E4-9FA19B9A3E5F}" destId="{4714D908-EE16-4FBA-8A5A-AC1A2C61C0D3}" srcOrd="5" destOrd="0" presId="urn:microsoft.com/office/officeart/2005/8/layout/vProcess5"/>
    <dgm:cxn modelId="{6BAD3EA1-9992-49C5-B820-D79F5E957398}" type="presParOf" srcId="{06D685C5-50E2-4E15-86E4-9FA19B9A3E5F}" destId="{758586EF-2682-49DB-BA43-AFE1A5BDECD6}" srcOrd="6" destOrd="0" presId="urn:microsoft.com/office/officeart/2005/8/layout/vProcess5"/>
    <dgm:cxn modelId="{77975CB3-A683-4A3C-9280-6C6B909A00F4}" type="presParOf" srcId="{06D685C5-50E2-4E15-86E4-9FA19B9A3E5F}" destId="{9DFDF20C-4771-49AE-ACE2-793FE04D11D7}" srcOrd="7" destOrd="0" presId="urn:microsoft.com/office/officeart/2005/8/layout/vProcess5"/>
    <dgm:cxn modelId="{AA0E2C95-D499-4A16-BE62-E33EF2FB400D}" type="presParOf" srcId="{06D685C5-50E2-4E15-86E4-9FA19B9A3E5F}" destId="{31BB3222-DF33-4363-9781-0A5D56BAD847}" srcOrd="8" destOrd="0" presId="urn:microsoft.com/office/officeart/2005/8/layout/vProcess5"/>
    <dgm:cxn modelId="{C3C5DB0A-4F7D-4CE0-8BCC-079ECA4F949E}" type="presParOf" srcId="{06D685C5-50E2-4E15-86E4-9FA19B9A3E5F}" destId="{9B87938D-995E-4C72-99B0-0A2656F2AA26}" srcOrd="9" destOrd="0" presId="urn:microsoft.com/office/officeart/2005/8/layout/vProcess5"/>
    <dgm:cxn modelId="{D6C75102-1723-4F29-B40B-F0E1C9D4A806}" type="presParOf" srcId="{06D685C5-50E2-4E15-86E4-9FA19B9A3E5F}" destId="{3A884CBF-7B9F-4D27-A00D-B70B2F11A015}" srcOrd="10" destOrd="0" presId="urn:microsoft.com/office/officeart/2005/8/layout/vProcess5"/>
    <dgm:cxn modelId="{4D775094-1D25-416C-8B83-866C2DEB4919}" type="presParOf" srcId="{06D685C5-50E2-4E15-86E4-9FA19B9A3E5F}" destId="{C6A93CF7-7238-49A7-921E-4031298CCB3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35D86A-35E4-4AE3-8BB8-E7D56C38E53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3273C9A-532D-4066-9317-5CDA8F4F98E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Abba - Waterloo (Official Music Video) (youtube.com)</a:t>
          </a:r>
          <a:r>
            <a:rPr lang="en-US" dirty="0">
              <a:solidFill>
                <a:schemeClr val="bg1"/>
              </a:solidFill>
            </a:rPr>
            <a:t> </a:t>
          </a:r>
        </a:p>
      </dgm:t>
    </dgm:pt>
    <dgm:pt modelId="{76D4D285-3E81-4B2A-8CB5-EB4DF8102425}" type="parTrans" cxnId="{3038C6A3-0AB9-406E-87DA-34AC387BB152}">
      <dgm:prSet/>
      <dgm:spPr/>
      <dgm:t>
        <a:bodyPr/>
        <a:lstStyle/>
        <a:p>
          <a:endParaRPr lang="en-US"/>
        </a:p>
      </dgm:t>
    </dgm:pt>
    <dgm:pt modelId="{1E3B8830-BCE2-41A9-BA06-2AF367D2F740}" type="sibTrans" cxnId="{3038C6A3-0AB9-406E-87DA-34AC387BB152}">
      <dgm:prSet/>
      <dgm:spPr/>
      <dgm:t>
        <a:bodyPr/>
        <a:lstStyle/>
        <a:p>
          <a:endParaRPr lang="en-US"/>
        </a:p>
      </dgm:t>
    </dgm:pt>
    <dgm:pt modelId="{76E05A19-1B06-4E7E-A49F-4AB9F1EC72BD}">
      <dgm:prSet/>
      <dgm:spPr/>
      <dgm:t>
        <a:bodyPr/>
        <a:lstStyle/>
        <a:p>
          <a:r>
            <a:rPr lang="en-US"/>
            <a:t>1808-09 Suomen sota, jossa Ruotsi menetti Suomen Venäjälle</a:t>
          </a:r>
        </a:p>
      </dgm:t>
    </dgm:pt>
    <dgm:pt modelId="{2FC4D1FB-D266-404E-9390-CF392CB842FF}" type="parTrans" cxnId="{C03F61A8-EB92-4B63-A81C-BE892220ECA5}">
      <dgm:prSet/>
      <dgm:spPr/>
      <dgm:t>
        <a:bodyPr/>
        <a:lstStyle/>
        <a:p>
          <a:endParaRPr lang="en-US"/>
        </a:p>
      </dgm:t>
    </dgm:pt>
    <dgm:pt modelId="{1E58982A-FDCC-4FFD-B18C-B71368E11578}" type="sibTrans" cxnId="{C03F61A8-EB92-4B63-A81C-BE892220ECA5}">
      <dgm:prSet/>
      <dgm:spPr/>
      <dgm:t>
        <a:bodyPr/>
        <a:lstStyle/>
        <a:p>
          <a:endParaRPr lang="en-US"/>
        </a:p>
      </dgm:t>
    </dgm:pt>
    <dgm:pt modelId="{41A2C4C8-E166-4160-818C-D697BAD8115A}">
      <dgm:prSet/>
      <dgm:spPr/>
      <dgm:t>
        <a:bodyPr/>
        <a:lstStyle/>
        <a:p>
          <a:r>
            <a:rPr lang="en-US"/>
            <a:t>Porvoon valtiopäivät, Suomen autonomia   </a:t>
          </a:r>
        </a:p>
      </dgm:t>
    </dgm:pt>
    <dgm:pt modelId="{C6642D7D-6A45-43CE-AD0F-3B33816581DB}" type="parTrans" cxnId="{3A08A710-EC58-4183-A919-FFA71B9469B5}">
      <dgm:prSet/>
      <dgm:spPr/>
      <dgm:t>
        <a:bodyPr/>
        <a:lstStyle/>
        <a:p>
          <a:endParaRPr lang="en-US"/>
        </a:p>
      </dgm:t>
    </dgm:pt>
    <dgm:pt modelId="{47B8594F-BCD3-4423-BA81-D7C5E5207D3D}" type="sibTrans" cxnId="{3A08A710-EC58-4183-A919-FFA71B9469B5}">
      <dgm:prSet/>
      <dgm:spPr/>
      <dgm:t>
        <a:bodyPr/>
        <a:lstStyle/>
        <a:p>
          <a:endParaRPr lang="en-US"/>
        </a:p>
      </dgm:t>
    </dgm:pt>
    <dgm:pt modelId="{B0C139F0-452C-4E24-B9D6-0DB5971B12CE}">
      <dgm:prSet/>
      <dgm:spPr/>
      <dgm:t>
        <a:bodyPr/>
        <a:lstStyle/>
        <a:p>
          <a:r>
            <a:rPr lang="en-US"/>
            <a:t>Bernadotte kruununprinssiksi</a:t>
          </a:r>
        </a:p>
      </dgm:t>
    </dgm:pt>
    <dgm:pt modelId="{C0629F6F-61E7-4BBB-8EF7-91C97F2CB447}" type="parTrans" cxnId="{05BBED86-B525-42C4-ABC8-7DDB3B3C769A}">
      <dgm:prSet/>
      <dgm:spPr/>
      <dgm:t>
        <a:bodyPr/>
        <a:lstStyle/>
        <a:p>
          <a:endParaRPr lang="en-US"/>
        </a:p>
      </dgm:t>
    </dgm:pt>
    <dgm:pt modelId="{B6AB5970-BCDC-4BFD-9DEC-A89CF2DE506C}" type="sibTrans" cxnId="{05BBED86-B525-42C4-ABC8-7DDB3B3C769A}">
      <dgm:prSet/>
      <dgm:spPr/>
      <dgm:t>
        <a:bodyPr/>
        <a:lstStyle/>
        <a:p>
          <a:endParaRPr lang="en-US"/>
        </a:p>
      </dgm:t>
    </dgm:pt>
    <dgm:pt modelId="{87AF6EB4-5B76-406E-910F-9F24C7B89C61}">
      <dgm:prSet/>
      <dgm:spPr/>
      <dgm:t>
        <a:bodyPr/>
        <a:lstStyle/>
        <a:p>
          <a:r>
            <a:rPr lang="en-US"/>
            <a:t>1814 alkoi Ruotsissa rauhan aika</a:t>
          </a:r>
        </a:p>
      </dgm:t>
    </dgm:pt>
    <dgm:pt modelId="{317CF690-94C9-4948-B4C9-100B9F7569F9}" type="parTrans" cxnId="{0397962C-D9A2-4AF4-80C7-015328681B4B}">
      <dgm:prSet/>
      <dgm:spPr/>
      <dgm:t>
        <a:bodyPr/>
        <a:lstStyle/>
        <a:p>
          <a:endParaRPr lang="en-US"/>
        </a:p>
      </dgm:t>
    </dgm:pt>
    <dgm:pt modelId="{1E1D8D3F-ACAD-4112-B37C-703C47C17139}" type="sibTrans" cxnId="{0397962C-D9A2-4AF4-80C7-015328681B4B}">
      <dgm:prSet/>
      <dgm:spPr/>
      <dgm:t>
        <a:bodyPr/>
        <a:lstStyle/>
        <a:p>
          <a:endParaRPr lang="en-US"/>
        </a:p>
      </dgm:t>
    </dgm:pt>
    <dgm:pt modelId="{DC0CDCA4-A10D-4366-9729-44F981981AE8}" type="pres">
      <dgm:prSet presAssocID="{1035D86A-35E4-4AE3-8BB8-E7D56C38E53E}" presName="linear" presStyleCnt="0">
        <dgm:presLayoutVars>
          <dgm:animLvl val="lvl"/>
          <dgm:resizeHandles val="exact"/>
        </dgm:presLayoutVars>
      </dgm:prSet>
      <dgm:spPr/>
    </dgm:pt>
    <dgm:pt modelId="{DBF8C86A-777B-4DF8-BDB1-7B7F9B1BF10A}" type="pres">
      <dgm:prSet presAssocID="{93273C9A-532D-4066-9317-5CDA8F4F98E0}" presName="parentText" presStyleLbl="node1" presStyleIdx="0" presStyleCnt="5" custLinFactNeighborY="-20752">
        <dgm:presLayoutVars>
          <dgm:chMax val="0"/>
          <dgm:bulletEnabled val="1"/>
        </dgm:presLayoutVars>
      </dgm:prSet>
      <dgm:spPr/>
    </dgm:pt>
    <dgm:pt modelId="{756C1B64-F222-4F74-A54A-48957CA7C340}" type="pres">
      <dgm:prSet presAssocID="{1E3B8830-BCE2-41A9-BA06-2AF367D2F740}" presName="spacer" presStyleCnt="0"/>
      <dgm:spPr/>
    </dgm:pt>
    <dgm:pt modelId="{AA6C78DE-455F-419A-BD2F-7C014CF879CF}" type="pres">
      <dgm:prSet presAssocID="{76E05A19-1B06-4E7E-A49F-4AB9F1EC72B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3AE26DB-183C-4B02-B2CC-56319C7BA4E9}" type="pres">
      <dgm:prSet presAssocID="{1E58982A-FDCC-4FFD-B18C-B71368E11578}" presName="spacer" presStyleCnt="0"/>
      <dgm:spPr/>
    </dgm:pt>
    <dgm:pt modelId="{47D1C686-C3DA-4E20-8792-C239AB299FBD}" type="pres">
      <dgm:prSet presAssocID="{41A2C4C8-E166-4160-818C-D697BAD811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0F36C51-52B7-462F-8CE1-2ABF41EED819}" type="pres">
      <dgm:prSet presAssocID="{47B8594F-BCD3-4423-BA81-D7C5E5207D3D}" presName="spacer" presStyleCnt="0"/>
      <dgm:spPr/>
    </dgm:pt>
    <dgm:pt modelId="{24949043-2A14-4327-AF96-F4E291DD277A}" type="pres">
      <dgm:prSet presAssocID="{B0C139F0-452C-4E24-B9D6-0DB5971B12C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3780D2F-58F2-420D-9F34-BDF7B1FE93E2}" type="pres">
      <dgm:prSet presAssocID="{B6AB5970-BCDC-4BFD-9DEC-A89CF2DE506C}" presName="spacer" presStyleCnt="0"/>
      <dgm:spPr/>
    </dgm:pt>
    <dgm:pt modelId="{CF0587E3-FE7C-4DFB-8122-480203C8E4F3}" type="pres">
      <dgm:prSet presAssocID="{87AF6EB4-5B76-406E-910F-9F24C7B89C6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A08A710-EC58-4183-A919-FFA71B9469B5}" srcId="{1035D86A-35E4-4AE3-8BB8-E7D56C38E53E}" destId="{41A2C4C8-E166-4160-818C-D697BAD8115A}" srcOrd="2" destOrd="0" parTransId="{C6642D7D-6A45-43CE-AD0F-3B33816581DB}" sibTransId="{47B8594F-BCD3-4423-BA81-D7C5E5207D3D}"/>
    <dgm:cxn modelId="{EBC38418-5910-4360-A0FD-0B994A948126}" type="presOf" srcId="{76E05A19-1B06-4E7E-A49F-4AB9F1EC72BD}" destId="{AA6C78DE-455F-419A-BD2F-7C014CF879CF}" srcOrd="0" destOrd="0" presId="urn:microsoft.com/office/officeart/2005/8/layout/vList2"/>
    <dgm:cxn modelId="{0397962C-D9A2-4AF4-80C7-015328681B4B}" srcId="{1035D86A-35E4-4AE3-8BB8-E7D56C38E53E}" destId="{87AF6EB4-5B76-406E-910F-9F24C7B89C61}" srcOrd="4" destOrd="0" parTransId="{317CF690-94C9-4948-B4C9-100B9F7569F9}" sibTransId="{1E1D8D3F-ACAD-4112-B37C-703C47C17139}"/>
    <dgm:cxn modelId="{10FEF734-7ED9-4C5B-8BC5-254FBF2C7AF1}" type="presOf" srcId="{41A2C4C8-E166-4160-818C-D697BAD8115A}" destId="{47D1C686-C3DA-4E20-8792-C239AB299FBD}" srcOrd="0" destOrd="0" presId="urn:microsoft.com/office/officeart/2005/8/layout/vList2"/>
    <dgm:cxn modelId="{8090025E-B661-4E03-8EF5-8BC13FBDC0B8}" type="presOf" srcId="{93273C9A-532D-4066-9317-5CDA8F4F98E0}" destId="{DBF8C86A-777B-4DF8-BDB1-7B7F9B1BF10A}" srcOrd="0" destOrd="0" presId="urn:microsoft.com/office/officeart/2005/8/layout/vList2"/>
    <dgm:cxn modelId="{67C9155A-519F-4E5D-8CDD-22EF0FD47491}" type="presOf" srcId="{1035D86A-35E4-4AE3-8BB8-E7D56C38E53E}" destId="{DC0CDCA4-A10D-4366-9729-44F981981AE8}" srcOrd="0" destOrd="0" presId="urn:microsoft.com/office/officeart/2005/8/layout/vList2"/>
    <dgm:cxn modelId="{05BBED86-B525-42C4-ABC8-7DDB3B3C769A}" srcId="{1035D86A-35E4-4AE3-8BB8-E7D56C38E53E}" destId="{B0C139F0-452C-4E24-B9D6-0DB5971B12CE}" srcOrd="3" destOrd="0" parTransId="{C0629F6F-61E7-4BBB-8EF7-91C97F2CB447}" sibTransId="{B6AB5970-BCDC-4BFD-9DEC-A89CF2DE506C}"/>
    <dgm:cxn modelId="{3038C6A3-0AB9-406E-87DA-34AC387BB152}" srcId="{1035D86A-35E4-4AE3-8BB8-E7D56C38E53E}" destId="{93273C9A-532D-4066-9317-5CDA8F4F98E0}" srcOrd="0" destOrd="0" parTransId="{76D4D285-3E81-4B2A-8CB5-EB4DF8102425}" sibTransId="{1E3B8830-BCE2-41A9-BA06-2AF367D2F740}"/>
    <dgm:cxn modelId="{C03F61A8-EB92-4B63-A81C-BE892220ECA5}" srcId="{1035D86A-35E4-4AE3-8BB8-E7D56C38E53E}" destId="{76E05A19-1B06-4E7E-A49F-4AB9F1EC72BD}" srcOrd="1" destOrd="0" parTransId="{2FC4D1FB-D266-404E-9390-CF392CB842FF}" sibTransId="{1E58982A-FDCC-4FFD-B18C-B71368E11578}"/>
    <dgm:cxn modelId="{08A41DB9-6E33-4081-A1E5-DFE19230CFEE}" type="presOf" srcId="{87AF6EB4-5B76-406E-910F-9F24C7B89C61}" destId="{CF0587E3-FE7C-4DFB-8122-480203C8E4F3}" srcOrd="0" destOrd="0" presId="urn:microsoft.com/office/officeart/2005/8/layout/vList2"/>
    <dgm:cxn modelId="{83EC53DD-BAC4-4703-8DF9-B697F8702C5C}" type="presOf" srcId="{B0C139F0-452C-4E24-B9D6-0DB5971B12CE}" destId="{24949043-2A14-4327-AF96-F4E291DD277A}" srcOrd="0" destOrd="0" presId="urn:microsoft.com/office/officeart/2005/8/layout/vList2"/>
    <dgm:cxn modelId="{21E70E56-CCA4-40C9-BB8C-E2A11E8519D4}" type="presParOf" srcId="{DC0CDCA4-A10D-4366-9729-44F981981AE8}" destId="{DBF8C86A-777B-4DF8-BDB1-7B7F9B1BF10A}" srcOrd="0" destOrd="0" presId="urn:microsoft.com/office/officeart/2005/8/layout/vList2"/>
    <dgm:cxn modelId="{D788ACBC-F840-4C8D-898B-DE6FBB24CAF3}" type="presParOf" srcId="{DC0CDCA4-A10D-4366-9729-44F981981AE8}" destId="{756C1B64-F222-4F74-A54A-48957CA7C340}" srcOrd="1" destOrd="0" presId="urn:microsoft.com/office/officeart/2005/8/layout/vList2"/>
    <dgm:cxn modelId="{6EC2D4C6-0B63-4BAE-BBDF-12F305923182}" type="presParOf" srcId="{DC0CDCA4-A10D-4366-9729-44F981981AE8}" destId="{AA6C78DE-455F-419A-BD2F-7C014CF879CF}" srcOrd="2" destOrd="0" presId="urn:microsoft.com/office/officeart/2005/8/layout/vList2"/>
    <dgm:cxn modelId="{A2CEFC62-EA38-47AF-ADFF-98EC4EDC4D90}" type="presParOf" srcId="{DC0CDCA4-A10D-4366-9729-44F981981AE8}" destId="{03AE26DB-183C-4B02-B2CC-56319C7BA4E9}" srcOrd="3" destOrd="0" presId="urn:microsoft.com/office/officeart/2005/8/layout/vList2"/>
    <dgm:cxn modelId="{8BC8AAD1-BBD0-4321-8928-E31AB40BA25C}" type="presParOf" srcId="{DC0CDCA4-A10D-4366-9729-44F981981AE8}" destId="{47D1C686-C3DA-4E20-8792-C239AB299FBD}" srcOrd="4" destOrd="0" presId="urn:microsoft.com/office/officeart/2005/8/layout/vList2"/>
    <dgm:cxn modelId="{BCF7BEF0-2F9A-4DB9-8573-9F0653DF6097}" type="presParOf" srcId="{DC0CDCA4-A10D-4366-9729-44F981981AE8}" destId="{C0F36C51-52B7-462F-8CE1-2ABF41EED819}" srcOrd="5" destOrd="0" presId="urn:microsoft.com/office/officeart/2005/8/layout/vList2"/>
    <dgm:cxn modelId="{3230572E-1BE2-42C0-AA0A-3481F5F3EED8}" type="presParOf" srcId="{DC0CDCA4-A10D-4366-9729-44F981981AE8}" destId="{24949043-2A14-4327-AF96-F4E291DD277A}" srcOrd="6" destOrd="0" presId="urn:microsoft.com/office/officeart/2005/8/layout/vList2"/>
    <dgm:cxn modelId="{31669B6A-CF4B-40AB-9744-B79E209936DD}" type="presParOf" srcId="{DC0CDCA4-A10D-4366-9729-44F981981AE8}" destId="{C3780D2F-58F2-420D-9F34-BDF7B1FE93E2}" srcOrd="7" destOrd="0" presId="urn:microsoft.com/office/officeart/2005/8/layout/vList2"/>
    <dgm:cxn modelId="{90481FD5-DFFE-4D46-9B0F-EE9CC3CD6CF7}" type="presParOf" srcId="{DC0CDCA4-A10D-4366-9729-44F981981AE8}" destId="{CF0587E3-FE7C-4DFB-8122-480203C8E4F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1A18B-C4DB-4F58-9AF5-B00C8703FF1A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 dirty="0"/>
            <a:t>Itämaasta  eli Suomesta tuli osa Ruotsin kuningaskuntaa ja läntistä Eurooppaa</a:t>
          </a:r>
          <a:endParaRPr lang="en-US" sz="3400" kern="1200" dirty="0"/>
        </a:p>
      </dsp:txBody>
      <dsp:txXfrm>
        <a:off x="66025" y="114994"/>
        <a:ext cx="10383550" cy="1220470"/>
      </dsp:txXfrm>
    </dsp:sp>
    <dsp:sp modelId="{60180AA5-D1B0-421F-91BC-E7776EFD2780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/>
            <a:t>Tanskalaisiakin kiinnosti Suomenlahden alue.</a:t>
          </a:r>
          <a:endParaRPr lang="en-US" sz="3400" kern="1200"/>
        </a:p>
      </dsp:txBody>
      <dsp:txXfrm>
        <a:off x="66025" y="1565434"/>
        <a:ext cx="10383550" cy="1220470"/>
      </dsp:txXfrm>
    </dsp:sp>
    <dsp:sp modelId="{8D411D73-7C32-4C63-9497-ACEFAAB4564E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400" kern="1200"/>
            <a:t>Miten Tallinna on saanut nimensä?</a:t>
          </a:r>
          <a:endParaRPr lang="en-US" sz="3400" kern="1200"/>
        </a:p>
      </dsp:txBody>
      <dsp:txXfrm>
        <a:off x="66025" y="3015873"/>
        <a:ext cx="10383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E8993B-B235-47D4-BC5A-061357C93419}">
      <dsp:nvSpPr>
        <dsp:cNvPr id="0" name=""/>
        <dsp:cNvSpPr/>
      </dsp:nvSpPr>
      <dsp:spPr>
        <a:xfrm>
          <a:off x="0" y="0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Säädyt ottivat valtaa heikolta kuninkaalta (aa…, </a:t>
          </a:r>
          <a:r>
            <a:rPr lang="fi-FI" sz="2400" kern="1200" dirty="0" err="1"/>
            <a:t>pa</a:t>
          </a:r>
          <a:r>
            <a:rPr lang="fi-FI" sz="2400" kern="1200" dirty="0"/>
            <a:t>…, </a:t>
          </a:r>
          <a:r>
            <a:rPr lang="fi-FI" sz="2400" kern="1200" dirty="0" err="1"/>
            <a:t>po</a:t>
          </a:r>
          <a:r>
            <a:rPr lang="fi-FI" sz="2400" kern="1200" dirty="0"/>
            <a:t>…, </a:t>
          </a:r>
          <a:r>
            <a:rPr lang="fi-FI" sz="2400" kern="1200" dirty="0" err="1"/>
            <a:t>ta</a:t>
          </a:r>
          <a:r>
            <a:rPr lang="fi-FI" sz="2400" kern="1200" dirty="0"/>
            <a:t>…. – muistatko säädyt?)</a:t>
          </a:r>
          <a:endParaRPr lang="en-US" sz="2400" kern="1200" dirty="0"/>
        </a:p>
      </dsp:txBody>
      <dsp:txXfrm>
        <a:off x="27017" y="27017"/>
        <a:ext cx="7668958" cy="868383"/>
      </dsp:txXfrm>
    </dsp:sp>
    <dsp:sp modelId="{0F0791A7-3CD6-4AC0-949B-538955B28BC6}">
      <dsp:nvSpPr>
        <dsp:cNvPr id="0" name=""/>
        <dsp:cNvSpPr/>
      </dsp:nvSpPr>
      <dsp:spPr>
        <a:xfrm>
          <a:off x="732164" y="1090129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Kaikki osapuolet pyrkivät valtaan</a:t>
          </a:r>
          <a:endParaRPr lang="en-US" sz="2400" kern="1200"/>
        </a:p>
      </dsp:txBody>
      <dsp:txXfrm>
        <a:off x="759181" y="1117146"/>
        <a:ext cx="7356493" cy="868383"/>
      </dsp:txXfrm>
    </dsp:sp>
    <dsp:sp modelId="{C25AA2DB-33A2-4740-89B6-A46996E1F9EF}">
      <dsp:nvSpPr>
        <dsp:cNvPr id="0" name=""/>
        <dsp:cNvSpPr/>
      </dsp:nvSpPr>
      <dsp:spPr>
        <a:xfrm>
          <a:off x="1453401" y="2180258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Hattujen sotaa, Nuijasotaa, Pikkuvihaa</a:t>
          </a:r>
          <a:endParaRPr lang="en-US" sz="2400" kern="1200" dirty="0"/>
        </a:p>
      </dsp:txBody>
      <dsp:txXfrm>
        <a:off x="1480418" y="2207275"/>
        <a:ext cx="7367421" cy="868383"/>
      </dsp:txXfrm>
    </dsp:sp>
    <dsp:sp modelId="{F4092F2A-5801-4DE0-BD81-228F47A25E7D}">
      <dsp:nvSpPr>
        <dsp:cNvPr id="0" name=""/>
        <dsp:cNvSpPr/>
      </dsp:nvSpPr>
      <dsp:spPr>
        <a:xfrm>
          <a:off x="2185565" y="3270387"/>
          <a:ext cx="8742263" cy="922417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Mikä rakennusprojekti oli Ruotsin kallein satsaus Suomen maaperällä?</a:t>
          </a:r>
          <a:endParaRPr lang="en-US" sz="2400" kern="1200" dirty="0"/>
        </a:p>
      </dsp:txBody>
      <dsp:txXfrm>
        <a:off x="2212582" y="3297404"/>
        <a:ext cx="7356493" cy="868383"/>
      </dsp:txXfrm>
    </dsp:sp>
    <dsp:sp modelId="{4714D908-EE16-4FBA-8A5A-AC1A2C61C0D3}">
      <dsp:nvSpPr>
        <dsp:cNvPr id="0" name=""/>
        <dsp:cNvSpPr/>
      </dsp:nvSpPr>
      <dsp:spPr>
        <a:xfrm>
          <a:off x="8142692" y="706487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277595" y="706487"/>
        <a:ext cx="329765" cy="451177"/>
      </dsp:txXfrm>
    </dsp:sp>
    <dsp:sp modelId="{758586EF-2682-49DB-BA43-AFE1A5BDECD6}">
      <dsp:nvSpPr>
        <dsp:cNvPr id="0" name=""/>
        <dsp:cNvSpPr/>
      </dsp:nvSpPr>
      <dsp:spPr>
        <a:xfrm>
          <a:off x="8874856" y="179661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67359"/>
            <a:satOff val="-31116"/>
            <a:lumOff val="-3508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367359"/>
              <a:satOff val="-31116"/>
              <a:lumOff val="-35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009759" y="1796616"/>
        <a:ext cx="329765" cy="451177"/>
      </dsp:txXfrm>
    </dsp:sp>
    <dsp:sp modelId="{9DFDF20C-4771-49AE-ACE2-793FE04D11D7}">
      <dsp:nvSpPr>
        <dsp:cNvPr id="0" name=""/>
        <dsp:cNvSpPr/>
      </dsp:nvSpPr>
      <dsp:spPr>
        <a:xfrm>
          <a:off x="9596093" y="2886746"/>
          <a:ext cx="599571" cy="59957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6734718"/>
            <a:satOff val="-62232"/>
            <a:lumOff val="-701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6734718"/>
              <a:satOff val="-62232"/>
              <a:lumOff val="-70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730996" y="2886746"/>
        <a:ext cx="329765" cy="4511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8C86A-777B-4DF8-BDB1-7B7F9B1BF10A}">
      <dsp:nvSpPr>
        <dsp:cNvPr id="0" name=""/>
        <dsp:cNvSpPr/>
      </dsp:nvSpPr>
      <dsp:spPr>
        <a:xfrm>
          <a:off x="0" y="519924"/>
          <a:ext cx="6190412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Abba - Waterloo (Official Music Video) (youtube.com)</a:t>
          </a:r>
          <a:r>
            <a:rPr lang="en-US" sz="1700" kern="1200" dirty="0">
              <a:solidFill>
                <a:schemeClr val="bg1"/>
              </a:solidFill>
            </a:rPr>
            <a:t> </a:t>
          </a:r>
        </a:p>
      </dsp:txBody>
      <dsp:txXfrm>
        <a:off x="20390" y="540314"/>
        <a:ext cx="6149632" cy="376910"/>
      </dsp:txXfrm>
    </dsp:sp>
    <dsp:sp modelId="{AA6C78DE-455F-419A-BD2F-7C014CF879CF}">
      <dsp:nvSpPr>
        <dsp:cNvPr id="0" name=""/>
        <dsp:cNvSpPr/>
      </dsp:nvSpPr>
      <dsp:spPr>
        <a:xfrm>
          <a:off x="0" y="996734"/>
          <a:ext cx="6190412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1808-09 Suomen sota, jossa Ruotsi menetti Suomen Venäjälle</a:t>
          </a:r>
        </a:p>
      </dsp:txBody>
      <dsp:txXfrm>
        <a:off x="20390" y="1017124"/>
        <a:ext cx="6149632" cy="376910"/>
      </dsp:txXfrm>
    </dsp:sp>
    <dsp:sp modelId="{47D1C686-C3DA-4E20-8792-C239AB299FBD}">
      <dsp:nvSpPr>
        <dsp:cNvPr id="0" name=""/>
        <dsp:cNvSpPr/>
      </dsp:nvSpPr>
      <dsp:spPr>
        <a:xfrm>
          <a:off x="0" y="1463384"/>
          <a:ext cx="6190412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Porvoon valtiopäivät, Suomen autonomia   </a:t>
          </a:r>
        </a:p>
      </dsp:txBody>
      <dsp:txXfrm>
        <a:off x="20390" y="1483774"/>
        <a:ext cx="6149632" cy="376910"/>
      </dsp:txXfrm>
    </dsp:sp>
    <dsp:sp modelId="{24949043-2A14-4327-AF96-F4E291DD277A}">
      <dsp:nvSpPr>
        <dsp:cNvPr id="0" name=""/>
        <dsp:cNvSpPr/>
      </dsp:nvSpPr>
      <dsp:spPr>
        <a:xfrm>
          <a:off x="0" y="1930034"/>
          <a:ext cx="6190412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Bernadotte kruununprinssiksi</a:t>
          </a:r>
        </a:p>
      </dsp:txBody>
      <dsp:txXfrm>
        <a:off x="20390" y="1950424"/>
        <a:ext cx="6149632" cy="376910"/>
      </dsp:txXfrm>
    </dsp:sp>
    <dsp:sp modelId="{CF0587E3-FE7C-4DFB-8122-480203C8E4F3}">
      <dsp:nvSpPr>
        <dsp:cNvPr id="0" name=""/>
        <dsp:cNvSpPr/>
      </dsp:nvSpPr>
      <dsp:spPr>
        <a:xfrm>
          <a:off x="0" y="2396684"/>
          <a:ext cx="6190412" cy="4176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1814 alkoi Ruotsissa rauhan aika</a:t>
          </a:r>
        </a:p>
      </dsp:txBody>
      <dsp:txXfrm>
        <a:off x="20390" y="2417074"/>
        <a:ext cx="6149632" cy="37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5895F8-6F79-F409-CF51-48F824AA1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1C0EEB-2321-5E9F-13B5-CFAB7B9FCF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9E7C0A-EC0A-EF30-3BDF-A4B72B7AC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415FD5-8B86-0DE5-A4A4-7227B175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C2731B-38EB-AB75-EF18-A8CADCF3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161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0383AA-335F-068B-001A-0330DB1A8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EB3304E-073D-4A61-2F6D-FCC359895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40FB456-874A-4395-607C-5699B9F7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E43D71-650B-0F20-E24F-7E61AD5E0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94E21F-4FC6-DF3D-6237-2E910EB4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833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CEE58DD-3A14-9BE2-BC16-CABC7F360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00D8017-A68D-8FD4-D71B-8EECB7329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528E2D-4498-9769-D426-E76962808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99B136-B451-1587-7BD6-15B557B8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A70545-9B30-9F76-7E7A-BACF20C13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995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4B5F23-9CC3-3E4C-034B-4D6D981C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6B579A-825A-C89E-9C7A-849E0D9DD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E6C6F02-BCC0-7413-0C60-1BEE3F44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1CE062-08E7-AA32-6E8C-A0BBE145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1757C52-119E-0033-EC39-64C82282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857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DCBB9F-442B-2EDC-7C66-A9C0F4475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2C9540-DB43-F225-9276-6CA03119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600B87B-A0CB-0A12-5B02-66BCE1CBE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C8FCC6-D622-D349-89A1-549D4C2CE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9E061DF-CCA9-7E9B-3152-3FB91F3EF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81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37C9D5-3733-0397-7D9C-A6FCB70ED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92000E-53C3-A75B-AD9C-1662FA1BA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325D00A-43DB-E34A-5A68-B13B1F97F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9165EBF-3F77-066B-F0D5-25CBC4AB6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03B8F1F-1E59-8BB9-9366-7BBC7A80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DCCB8C-501F-968C-868A-88B16658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2157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238B5-5B63-A8D8-2316-154B3B47E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8BB7EB-C7A5-1AF7-FFE1-BB0C9289F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0A9817F-AEDA-EE74-B91B-B68828149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4B9DAB4-CD7B-8142-7619-135EAFD62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6BCA574-75E1-918F-54BC-FE22B19AA8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31CFB20-548D-13B3-3A32-BC0FC442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7FD0FB7-D509-6976-C513-A2D8F44A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55933C7-12B2-5C74-CDBB-D9E170B8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50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7CB170-62DF-80BB-5EE9-42CD7CFDE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CC386A7-E419-05FE-6220-BCAD2E29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E0BC4A2-9612-4647-C1FA-4845D81FD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F166A39-0C7A-9DED-1A58-2443B854E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4829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D350185-9A89-4B86-D1BF-7B7EAD9FD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2599ADD-CF03-7430-93BE-1E5848798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A091322-E34D-193C-5A72-4F45A9895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26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10CEDB-D861-1F1D-5BAE-9D0F8752E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891A1A-E6E2-9C2B-9C4E-B647456E1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E21EF8-A4E5-611F-255D-808904781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8FCA0EF-05CB-093C-2869-FF7F146C2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0E9612-BCE1-1858-E539-D479EEB38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22D777F-6B77-E0F9-393B-FA3E17BD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172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F2AAB9-3249-3CC6-4A7B-82CAEBD3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23CCB40-B447-5E22-95DB-50B5ED6A3B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44BBEE3-DB78-51F0-4BC9-6F5036146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C689F61-59D5-0492-26F2-8058BC5F4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D03BDB2-E61E-9622-D794-B4EC649B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A63A78A-C39E-518A-E010-7027C4224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88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613B27C-1113-957D-3954-7F79CBFA7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706C48C-BAFF-3599-996A-56686882D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E43CF9-498C-6BBA-A00D-782C8DE72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B15306-46D4-4745-8D9C-AEDF58F70CCC}" type="datetimeFigureOut">
              <a:rPr lang="fi-FI" smtClean="0"/>
              <a:t>3.4.2024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29679-B6EB-3524-E857-0B34B0C8A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95D446-054B-1590-5C32-333C8B4E4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6D3AF-32E9-4354-8A32-CF289C7427B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891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hjola-norden.fi/Site/Data/2472/Files/Koulualan%20tiedostot/Tiedostot/Pohjoismaiden_historia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eKDWNt5ApU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suomenlinn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ungligaslotten.se/artiklar-film-360/kungliga-slotten/2021-03-08-stilhistoria---gustavianskt.html" TargetMode="External"/><Relationship Id="rId5" Type="http://schemas.openxmlformats.org/officeDocument/2006/relationships/hyperlink" Target="https://svenska.se/saol/" TargetMode="Externa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3C89F8-0D2F-47FF-B903-151248265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7C4453-73A8-A028-1901-084131D0F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0430" y="583345"/>
            <a:ext cx="7160357" cy="4164820"/>
          </a:xfrm>
        </p:spPr>
        <p:txBody>
          <a:bodyPr anchor="t">
            <a:normAutofit fontScale="90000"/>
          </a:bodyPr>
          <a:lstStyle/>
          <a:p>
            <a:pPr algn="r"/>
            <a:r>
              <a:rPr lang="fi-FI" sz="8000" dirty="0">
                <a:solidFill>
                  <a:srgbClr val="FFFFFF"/>
                </a:solidFill>
              </a:rPr>
              <a:t>Muutama sana Suomen ja Ruotsin yhteisestä historiasta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CDF0A36-C4AC-5809-443B-FCBA9D41C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8228" y="5972174"/>
            <a:ext cx="11839884" cy="504825"/>
          </a:xfrm>
        </p:spPr>
        <p:txBody>
          <a:bodyPr>
            <a:normAutofit/>
          </a:bodyPr>
          <a:lstStyle/>
          <a:p>
            <a:pPr algn="l"/>
            <a:r>
              <a:rPr lang="fi-FI" sz="2000" dirty="0">
                <a:solidFill>
                  <a:srgbClr val="FFFFFF"/>
                </a:solidFill>
              </a:rPr>
              <a:t>Lähde (</a:t>
            </a:r>
            <a:r>
              <a:rPr lang="fi-FI" sz="2000" i="1" dirty="0" err="1">
                <a:solidFill>
                  <a:srgbClr val="FFFFFF"/>
                </a:solidFill>
              </a:rPr>
              <a:t>källa</a:t>
            </a:r>
            <a:r>
              <a:rPr lang="fi-FI" sz="2000" dirty="0">
                <a:solidFill>
                  <a:srgbClr val="FFFFFF"/>
                </a:solidFill>
              </a:rPr>
              <a:t>): </a:t>
            </a:r>
            <a:r>
              <a:rPr lang="fi-FI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Pohjoismaiden_historia.pdf (pohjola-norden.fi)</a:t>
            </a:r>
            <a:endParaRPr lang="fi-FI" sz="2000" dirty="0">
              <a:solidFill>
                <a:schemeClr val="bg1"/>
              </a:solidFill>
            </a:endParaRPr>
          </a:p>
        </p:txBody>
      </p:sp>
      <p:sp>
        <p:nvSpPr>
          <p:cNvPr id="10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4359" y="583345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33139" y="8126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8819" y="1037066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36425" y="5636680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45175" y="6096759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4288" y="6238029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27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347A00F-F634-073C-7307-4DFDD5F9A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Kalmarin unioni n. 1300 – 1500, jolloin Keskiaika päättyi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0AD165-EA98-7E84-290F-FEA883A7D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i-FI" dirty="0"/>
              <a:t>Valtataistelujen riitaisaa aikaa koko Itämeren alueella</a:t>
            </a:r>
          </a:p>
          <a:p>
            <a:r>
              <a:rPr lang="fi-FI" dirty="0"/>
              <a:t>Keskiajalla lähdettiin vaihtariksi.</a:t>
            </a:r>
          </a:p>
          <a:p>
            <a:r>
              <a:rPr lang="fi-FI" dirty="0"/>
              <a:t>Maaorjuutta ei onneksi koskaan tullut Pohjoismaihin.</a:t>
            </a:r>
          </a:p>
          <a:p>
            <a:r>
              <a:rPr lang="fi-FI" dirty="0"/>
              <a:t>Ruotsalaisten ja tanskalaisten välit kiristyivät</a:t>
            </a:r>
          </a:p>
          <a:p>
            <a:pPr marL="0" indent="0">
              <a:buNone/>
            </a:pPr>
            <a:r>
              <a:rPr lang="fi-FI" dirty="0" err="1">
                <a:solidFill>
                  <a:srgbClr val="FF0000"/>
                </a:solidFill>
              </a:rPr>
              <a:t>Varning</a:t>
            </a:r>
            <a:r>
              <a:rPr lang="fi-FI" dirty="0">
                <a:solidFill>
                  <a:srgbClr val="FF0000"/>
                </a:solidFill>
              </a:rPr>
              <a:t>! Varoitus! Trailerissa väkivaltaa.</a:t>
            </a:r>
          </a:p>
          <a:p>
            <a:r>
              <a:rPr lang="en-US" dirty="0">
                <a:hlinkClick r:id="rId2"/>
              </a:rPr>
              <a:t>Stockholm Bloodbath (2024) - Official Trailer (youtube.com)</a:t>
            </a:r>
            <a:r>
              <a:rPr lang="en-US" dirty="0"/>
              <a:t> 1520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964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7" name="Group 5126">
            <a:extLst>
              <a:ext uri="{FF2B5EF4-FFF2-40B4-BE49-F238E27FC236}">
                <a16:creationId xmlns:a16="http://schemas.microsoft.com/office/drawing/2014/main" id="{710FEF04-9FA2-4DD8-EC29-60D92C722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844" y="-4329"/>
            <a:ext cx="7020159" cy="6869586"/>
            <a:chOff x="5171844" y="-11586"/>
            <a:chExt cx="7020159" cy="6869586"/>
          </a:xfrm>
        </p:grpSpPr>
        <p:sp>
          <p:nvSpPr>
            <p:cNvPr id="5128" name="Rectangle 5127">
              <a:extLst>
                <a:ext uri="{FF2B5EF4-FFF2-40B4-BE49-F238E27FC236}">
                  <a16:creationId xmlns:a16="http://schemas.microsoft.com/office/drawing/2014/main" id="{1B4A5D8B-34EC-D352-BE87-4809E4CE4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9" name="Rectangle 5128">
              <a:extLst>
                <a:ext uri="{FF2B5EF4-FFF2-40B4-BE49-F238E27FC236}">
                  <a16:creationId xmlns:a16="http://schemas.microsoft.com/office/drawing/2014/main" id="{5411AD96-CCBD-9812-0D19-0E7C7A79E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130" name="Rectangle 5129">
              <a:extLst>
                <a:ext uri="{FF2B5EF4-FFF2-40B4-BE49-F238E27FC236}">
                  <a16:creationId xmlns:a16="http://schemas.microsoft.com/office/drawing/2014/main" id="{5AF89D92-20DD-C8E9-DF7A-988B09642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1" name="Rectangle 5130">
              <a:extLst>
                <a:ext uri="{FF2B5EF4-FFF2-40B4-BE49-F238E27FC236}">
                  <a16:creationId xmlns:a16="http://schemas.microsoft.com/office/drawing/2014/main" id="{77F78F10-63E0-611E-AC78-66E24EA306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21574B23-07C3-937B-3255-C3FD225C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8028" y="1536179"/>
            <a:ext cx="4987793" cy="21351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Kenestä Ruotsi-Suomen kuningas 6.6.1523?</a:t>
            </a:r>
          </a:p>
        </p:txBody>
      </p:sp>
      <p:pic>
        <p:nvPicPr>
          <p:cNvPr id="5122" name="Picture 2" descr="Kustaa Vaasa – Wikipedia">
            <a:extLst>
              <a:ext uri="{FF2B5EF4-FFF2-40B4-BE49-F238E27FC236}">
                <a16:creationId xmlns:a16="http://schemas.microsoft.com/office/drawing/2014/main" id="{F29D6EFA-8168-7369-63AD-D1249C35F1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"/>
          <a:stretch/>
        </p:blipFill>
        <p:spPr bwMode="auto">
          <a:xfrm>
            <a:off x="20" y="-7622"/>
            <a:ext cx="5171828" cy="68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F40C72D1-0F96-7353-10A5-ED06B71367CF}"/>
              </a:ext>
            </a:extLst>
          </p:cNvPr>
          <p:cNvSpPr txBox="1"/>
          <p:nvPr/>
        </p:nvSpPr>
        <p:spPr>
          <a:xfrm>
            <a:off x="7223760" y="4500880"/>
            <a:ext cx="378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chemeClr val="bg1"/>
                </a:solidFill>
              </a:rPr>
              <a:t>Sveriges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nationaldag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och</a:t>
            </a:r>
            <a:r>
              <a:rPr lang="fi-FI" sz="2400" dirty="0">
                <a:solidFill>
                  <a:schemeClr val="bg1"/>
                </a:solidFill>
              </a:rPr>
              <a:t> ”</a:t>
            </a:r>
            <a:r>
              <a:rPr lang="fi-FI" sz="2400" dirty="0" err="1">
                <a:solidFill>
                  <a:schemeClr val="bg1"/>
                </a:solidFill>
              </a:rPr>
              <a:t>röd</a:t>
            </a:r>
            <a:r>
              <a:rPr lang="fi-FI" sz="2400" dirty="0">
                <a:solidFill>
                  <a:schemeClr val="bg1"/>
                </a:solidFill>
              </a:rPr>
              <a:t> </a:t>
            </a:r>
            <a:r>
              <a:rPr lang="fi-FI" sz="2400" dirty="0" err="1">
                <a:solidFill>
                  <a:schemeClr val="bg1"/>
                </a:solidFill>
              </a:rPr>
              <a:t>dag</a:t>
            </a:r>
            <a:r>
              <a:rPr lang="fi-FI" sz="2400" dirty="0">
                <a:solidFill>
                  <a:schemeClr val="bg1"/>
                </a:solidFill>
              </a:rPr>
              <a:t>” sedan 2005</a:t>
            </a:r>
          </a:p>
        </p:txBody>
      </p:sp>
    </p:spTree>
    <p:extLst>
      <p:ext uri="{BB962C8B-B14F-4D97-AF65-F5344CB8AC3E}">
        <p14:creationId xmlns:p14="http://schemas.microsoft.com/office/powerpoint/2010/main" val="319337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Slide Background">
            <a:extLst>
              <a:ext uri="{FF2B5EF4-FFF2-40B4-BE49-F238E27FC236}">
                <a16:creationId xmlns:a16="http://schemas.microsoft.com/office/drawing/2014/main" id="{FE1EC756-41E9-4FD6-AD48-EF46A2813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E66F6371-9EA5-9354-29DC-1D07B921F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290"/>
            <a:ext cx="12192000" cy="1733407"/>
          </a:xfrm>
          <a:prstGeom prst="rect">
            <a:avLst/>
          </a:prstGeom>
          <a:ln>
            <a:noFill/>
          </a:ln>
          <a:effectLst>
            <a:outerShdw blurRad="254000" dist="381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0BCD3B5-4109-0911-048C-253DF569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5" y="307447"/>
            <a:ext cx="10693884" cy="1109932"/>
          </a:xfrm>
        </p:spPr>
        <p:txBody>
          <a:bodyPr>
            <a:normAutofit/>
          </a:bodyPr>
          <a:lstStyle/>
          <a:p>
            <a:r>
              <a:rPr lang="fi-FI" sz="4000"/>
              <a:t>Kustaa Vaasa</a:t>
            </a:r>
          </a:p>
        </p:txBody>
      </p:sp>
      <p:pic>
        <p:nvPicPr>
          <p:cNvPr id="6146" name="Picture 2" descr="Varför betalar vi skatt? - Fackförbundet JHL">
            <a:extLst>
              <a:ext uri="{FF2B5EF4-FFF2-40B4-BE49-F238E27FC236}">
                <a16:creationId xmlns:a16="http://schemas.microsoft.com/office/drawing/2014/main" id="{C47B6BD2-8327-0AC8-D662-82E54DE09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95" y="2036564"/>
            <a:ext cx="2204566" cy="12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04B46-BA9E-4CFA-EE69-485065CE8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0509" y="2357888"/>
            <a:ext cx="4265370" cy="3902635"/>
          </a:xfrm>
        </p:spPr>
        <p:txBody>
          <a:bodyPr anchor="ctr">
            <a:normAutofit/>
          </a:bodyPr>
          <a:lstStyle/>
          <a:p>
            <a:r>
              <a:rPr lang="fi-FI" sz="2000" dirty="0"/>
              <a:t>Toimeenpani uskonpuhdistuksen ja kahmi kirkolta varat.</a:t>
            </a:r>
          </a:p>
          <a:p>
            <a:r>
              <a:rPr lang="fi-FI" sz="2000" dirty="0"/>
              <a:t>Syntymät ja kuolemat kirkonkirjoihin -&gt; verot</a:t>
            </a:r>
          </a:p>
          <a:p>
            <a:r>
              <a:rPr lang="fi-FI" sz="2000" dirty="0"/>
              <a:t>Mikä kirja on ”</a:t>
            </a:r>
            <a:r>
              <a:rPr lang="fi-FI" sz="2000" dirty="0" err="1"/>
              <a:t>Bibeln</a:t>
            </a:r>
            <a:r>
              <a:rPr lang="fi-FI" sz="2000" dirty="0"/>
              <a:t>”? -&gt; samanlaista ruotsia/suomea joka puolella</a:t>
            </a:r>
          </a:p>
          <a:p>
            <a:r>
              <a:rPr lang="fi-FI" sz="2000" dirty="0"/>
              <a:t>Juhana Herttua (</a:t>
            </a:r>
            <a:r>
              <a:rPr lang="fi-FI" sz="2000" dirty="0" err="1"/>
              <a:t>K.V:n</a:t>
            </a:r>
            <a:r>
              <a:rPr lang="fi-FI" sz="2000" dirty="0"/>
              <a:t> poika) Turkuun -&gt; uusia tapoja, esineitä, muotia, luksusta ja kulttuuria     (</a:t>
            </a:r>
            <a:r>
              <a:rPr lang="fi-FI" sz="2000" dirty="0" err="1"/>
              <a:t>Vad</a:t>
            </a:r>
            <a:r>
              <a:rPr lang="fi-FI" sz="2000" dirty="0"/>
              <a:t> </a:t>
            </a:r>
            <a:r>
              <a:rPr lang="fi-FI" sz="2000" dirty="0" err="1"/>
              <a:t>heter</a:t>
            </a:r>
            <a:r>
              <a:rPr lang="fi-FI" sz="2000" dirty="0"/>
              <a:t> en </a:t>
            </a:r>
            <a:r>
              <a:rPr lang="fi-FI" sz="2000" dirty="0" err="1"/>
              <a:t>gaffel</a:t>
            </a:r>
            <a:r>
              <a:rPr lang="fi-FI" sz="2000" dirty="0"/>
              <a:t> </a:t>
            </a:r>
            <a:r>
              <a:rPr lang="fi-FI" sz="2000" dirty="0" err="1"/>
              <a:t>på</a:t>
            </a:r>
            <a:r>
              <a:rPr lang="fi-FI" sz="2000" dirty="0"/>
              <a:t> </a:t>
            </a:r>
            <a:r>
              <a:rPr lang="fi-FI" sz="2000" dirty="0" err="1"/>
              <a:t>finska</a:t>
            </a:r>
            <a:r>
              <a:rPr lang="fi-FI" sz="2000" dirty="0"/>
              <a:t>?)</a:t>
            </a:r>
          </a:p>
          <a:p>
            <a:endParaRPr lang="fi-FI" sz="20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DDDAFD7-FEDF-AF46-700B-0A6A5F7BB030}"/>
              </a:ext>
            </a:extLst>
          </p:cNvPr>
          <p:cNvSpPr txBox="1"/>
          <p:nvPr/>
        </p:nvSpPr>
        <p:spPr>
          <a:xfrm>
            <a:off x="1864278" y="3276632"/>
            <a:ext cx="263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Källa:JHL</a:t>
            </a:r>
            <a:endParaRPr lang="fi-FI" dirty="0"/>
          </a:p>
        </p:txBody>
      </p:sp>
      <p:pic>
        <p:nvPicPr>
          <p:cNvPr id="6148" name="Picture 4" descr="Suomen jääkiekkomaajoukkue – Wikipedia">
            <a:extLst>
              <a:ext uri="{FF2B5EF4-FFF2-40B4-BE49-F238E27FC236}">
                <a16:creationId xmlns:a16="http://schemas.microsoft.com/office/drawing/2014/main" id="{CB28663F-0FCD-C50D-EF41-0B45DD7B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58" y="3847398"/>
            <a:ext cx="2631440" cy="21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avupirtti.">
            <a:extLst>
              <a:ext uri="{FF2B5EF4-FFF2-40B4-BE49-F238E27FC236}">
                <a16:creationId xmlns:a16="http://schemas.microsoft.com/office/drawing/2014/main" id="{489A5506-7ABC-D541-0398-DF7D34115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086" y="2722880"/>
            <a:ext cx="2911738" cy="19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255929A9-31C3-D52A-88A4-4D33E740F106}"/>
              </a:ext>
            </a:extLst>
          </p:cNvPr>
          <p:cNvSpPr txBox="1"/>
          <p:nvPr/>
        </p:nvSpPr>
        <p:spPr>
          <a:xfrm>
            <a:off x="3481624" y="466344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Pian saatiin savupirttiin myös piippu.</a:t>
            </a:r>
          </a:p>
        </p:txBody>
      </p:sp>
    </p:spTree>
    <p:extLst>
      <p:ext uri="{BB962C8B-B14F-4D97-AF65-F5344CB8AC3E}">
        <p14:creationId xmlns:p14="http://schemas.microsoft.com/office/powerpoint/2010/main" val="2292638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079D47-B9A8-D68A-591B-36DFAB564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4085665" cy="1402470"/>
          </a:xfrm>
        </p:spPr>
        <p:txBody>
          <a:bodyPr anchor="t">
            <a:normAutofit/>
          </a:bodyPr>
          <a:lstStyle/>
          <a:p>
            <a:r>
              <a:rPr lang="fi-FI" sz="3200"/>
              <a:t>Sotia ja valtataisteluja Itämerellä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DCB674-C4EA-0F50-CF4D-5F9D8117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1176"/>
            <a:ext cx="4085665" cy="3591207"/>
          </a:xfrm>
        </p:spPr>
        <p:txBody>
          <a:bodyPr>
            <a:normAutofit fontScale="92500" lnSpcReduction="10000"/>
          </a:bodyPr>
          <a:lstStyle/>
          <a:p>
            <a:r>
              <a:rPr lang="fi-FI" sz="2000" dirty="0"/>
              <a:t>Ruotsi halusi Itämerestä oman sisämeren</a:t>
            </a:r>
          </a:p>
          <a:p>
            <a:r>
              <a:rPr lang="fi-FI" sz="2000" dirty="0"/>
              <a:t>Veljekset Juhana ja Erik tappelivat vallasta</a:t>
            </a:r>
          </a:p>
          <a:p>
            <a:r>
              <a:rPr lang="fi-FI" sz="2000" dirty="0"/>
              <a:t>Kohti Ruotsin suurvallan aikaa 1600-l.</a:t>
            </a:r>
          </a:p>
          <a:p>
            <a:r>
              <a:rPr lang="fi-FI" sz="2000" dirty="0"/>
              <a:t>Euroopassa 30-vuotinen sota, johon laajentumishaluinen Ruotsi liittyi</a:t>
            </a:r>
          </a:p>
          <a:p>
            <a:r>
              <a:rPr lang="fi-FI" sz="2000" dirty="0"/>
              <a:t>Kustaa II Aadolf kuninkaana</a:t>
            </a:r>
          </a:p>
          <a:p>
            <a:pPr marL="0" indent="0">
              <a:buNone/>
            </a:pPr>
            <a:r>
              <a:rPr lang="fi-FI" sz="2000" dirty="0"/>
              <a:t>-&gt; Mitä päivää vietetään Suomessa 6.11.?</a:t>
            </a:r>
          </a:p>
          <a:p>
            <a:endParaRPr lang="fi-FI" sz="2000" dirty="0"/>
          </a:p>
          <a:p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3570F9-9F52-DE61-04F3-CCAED3FB9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2" r="36238"/>
          <a:stretch/>
        </p:blipFill>
        <p:spPr>
          <a:xfrm>
            <a:off x="5650992" y="10"/>
            <a:ext cx="6541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3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34A84-E254-5D84-A86C-EFEF268FC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2" y="741391"/>
            <a:ext cx="5479719" cy="1616203"/>
          </a:xfrm>
        </p:spPr>
        <p:txBody>
          <a:bodyPr anchor="b">
            <a:normAutofit/>
          </a:bodyPr>
          <a:lstStyle/>
          <a:p>
            <a:r>
              <a:rPr lang="fi-FI" sz="3200"/>
              <a:t>Ruotsi-Suomi suurimmillaan 1600-l.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EB11AEB-F3B7-2ED7-E0E3-3048D0D2A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6"/>
            <a:ext cx="5479719" cy="3447832"/>
          </a:xfrm>
        </p:spPr>
        <p:txBody>
          <a:bodyPr anchor="t">
            <a:normAutofit/>
          </a:bodyPr>
          <a:lstStyle/>
          <a:p>
            <a:r>
              <a:rPr lang="fi-FI" sz="2000" dirty="0"/>
              <a:t>Ruotujakolaitos eli palkka-armeija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2000" dirty="0"/>
              <a:t>2-4 maatilaa muodosti ruodun, joka varusti kruunulle yhden sotilaan.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2000" dirty="0"/>
              <a:t>Sotilaan palkkana torppa.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2000" dirty="0"/>
              <a:t>Isot tilat, rusthollit, kustansivat sotilaan lisäksi hevosen ja varusteet.     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fi-FI" sz="2000" dirty="0"/>
              <a:t>Mistä tulee sanonta ”Kreivin aikaan”?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7170" name="Picture 2" descr="Ruotsin maakunnat – Wikipedia">
            <a:extLst>
              <a:ext uri="{FF2B5EF4-FFF2-40B4-BE49-F238E27FC236}">
                <a16:creationId xmlns:a16="http://schemas.microsoft.com/office/drawing/2014/main" id="{BA32CDB4-CEB8-94E7-D064-00444B060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" r="2" b="2"/>
          <a:stretch/>
        </p:blipFill>
        <p:spPr bwMode="auto">
          <a:xfrm>
            <a:off x="7270812" y="10"/>
            <a:ext cx="492118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5" name="Group 7174">
            <a:extLst>
              <a:ext uri="{FF2B5EF4-FFF2-40B4-BE49-F238E27FC236}">
                <a16:creationId xmlns:a16="http://schemas.microsoft.com/office/drawing/2014/main" id="{8CE57D37-C2D0-066B-1AE3-6F4244344F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7176" name="Rectangle 7175">
              <a:extLst>
                <a:ext uri="{FF2B5EF4-FFF2-40B4-BE49-F238E27FC236}">
                  <a16:creationId xmlns:a16="http://schemas.microsoft.com/office/drawing/2014/main" id="{A24DCA44-89CF-872A-903F-96C50780E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7" name="Rectangle 7176">
              <a:extLst>
                <a:ext uri="{FF2B5EF4-FFF2-40B4-BE49-F238E27FC236}">
                  <a16:creationId xmlns:a16="http://schemas.microsoft.com/office/drawing/2014/main" id="{4B0CC4F5-AC85-FFFA-7EB5-33C4FCE90A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kstiruutu 3">
            <a:extLst>
              <a:ext uri="{FF2B5EF4-FFF2-40B4-BE49-F238E27FC236}">
                <a16:creationId xmlns:a16="http://schemas.microsoft.com/office/drawing/2014/main" id="{A5727533-5FFA-CAF3-70A6-76D96D13D206}"/>
              </a:ext>
            </a:extLst>
          </p:cNvPr>
          <p:cNvSpPr txBox="1"/>
          <p:nvPr/>
        </p:nvSpPr>
        <p:spPr>
          <a:xfrm>
            <a:off x="3058160" y="51927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Per Brahe</a:t>
            </a:r>
          </a:p>
        </p:txBody>
      </p:sp>
    </p:spTree>
    <p:extLst>
      <p:ext uri="{BB962C8B-B14F-4D97-AF65-F5344CB8AC3E}">
        <p14:creationId xmlns:p14="http://schemas.microsoft.com/office/powerpoint/2010/main" val="2325820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605BCA6-31EB-1259-5A82-D5DB59EA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Suuri Pohjan sota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 Kaarle XII kuninkaaksi vain 17-vuotiaana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 Venäjä haastaa Ruotsin.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 Ruotsin suurvalta-aika loppuu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-&gt; Suomessa Isoviha (Venäjä miehitti maata)</a:t>
            </a:r>
            <a:br>
              <a:rPr lang="en-US" sz="1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7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Sisällön paikkamerkki 4" descr="Kuva, joka sisältää kohteen teksti, kartta, diagrammi, atlas&#10;&#10;Kuvaus luotu automaattisesti">
            <a:extLst>
              <a:ext uri="{FF2B5EF4-FFF2-40B4-BE49-F238E27FC236}">
                <a16:creationId xmlns:a16="http://schemas.microsoft.com/office/drawing/2014/main" id="{E21EDC87-B600-AFA8-FE2B-EFEE703777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3" r="7683" b="1"/>
          <a:stretch/>
        </p:blipFill>
        <p:spPr>
          <a:xfrm>
            <a:off x="4863236" y="643466"/>
            <a:ext cx="6608859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7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E30FE4-8DF8-35C5-5CA3-FBF35EDB0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 fontScale="90000"/>
          </a:bodyPr>
          <a:lstStyle/>
          <a:p>
            <a:r>
              <a:rPr lang="fi-FI" sz="4000" dirty="0">
                <a:solidFill>
                  <a:srgbClr val="FFFFFF"/>
                </a:solidFill>
              </a:rPr>
              <a:t>Vapauden aika</a:t>
            </a:r>
            <a:br>
              <a:rPr lang="fi-FI" sz="4000" dirty="0">
                <a:solidFill>
                  <a:srgbClr val="FFFFFF"/>
                </a:solidFill>
              </a:rPr>
            </a:br>
            <a:r>
              <a:rPr lang="fi-FI" sz="4000" dirty="0">
                <a:solidFill>
                  <a:srgbClr val="FFFFFF"/>
                </a:solidFill>
              </a:rPr>
              <a:t>Kustaa III (kulttuuri ja tieteet)</a:t>
            </a:r>
          </a:p>
        </p:txBody>
      </p:sp>
      <p:graphicFrame>
        <p:nvGraphicFramePr>
          <p:cNvPr id="12" name="Sisällön paikkamerkki 2">
            <a:extLst>
              <a:ext uri="{FF2B5EF4-FFF2-40B4-BE49-F238E27FC236}">
                <a16:creationId xmlns:a16="http://schemas.microsoft.com/office/drawing/2014/main" id="{90C043F3-4E47-92FC-6F63-FE4839DEF0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146345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99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EE8D170-1BF0-EB74-3446-9D8280B76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208" y="672213"/>
            <a:ext cx="6281631" cy="1623629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hlinkClick r:id="rId2"/>
              </a:rPr>
              <a:t>Suomenlinnan viralliset sivut</a:t>
            </a:r>
            <a:r>
              <a:rPr lang="fi-FI" dirty="0"/>
              <a:t>    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194" name="Picture 2" descr="Carl von Linne - Index Systema Naturae">
            <a:extLst>
              <a:ext uri="{FF2B5EF4-FFF2-40B4-BE49-F238E27FC236}">
                <a16:creationId xmlns:a16="http://schemas.microsoft.com/office/drawing/2014/main" id="{44EC6A2F-109E-0C9E-87A0-8571FDA8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9" y="2089614"/>
            <a:ext cx="4714241" cy="207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On This Day In History: Anders Celsius, Swedish Astronomer And  Mathematician Was Born - On Nov 27, 1701 - Ancient Pages">
            <a:extLst>
              <a:ext uri="{FF2B5EF4-FFF2-40B4-BE49-F238E27FC236}">
                <a16:creationId xmlns:a16="http://schemas.microsoft.com/office/drawing/2014/main" id="{D5AF04AF-F9B3-D631-7E5C-2DFD729B7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98" y="2015404"/>
            <a:ext cx="4714241" cy="242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E56DAF0D-4DAD-9960-2610-EBE34A20EEFC}"/>
              </a:ext>
            </a:extLst>
          </p:cNvPr>
          <p:cNvSpPr txBox="1"/>
          <p:nvPr/>
        </p:nvSpPr>
        <p:spPr>
          <a:xfrm>
            <a:off x="690880" y="52079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5"/>
              </a:rPr>
              <a:t>SAOL – </a:t>
            </a:r>
            <a:r>
              <a:rPr lang="fi-FI" dirty="0" err="1">
                <a:hlinkClick r:id="rId5"/>
              </a:rPr>
              <a:t>svenska.se</a:t>
            </a:r>
            <a:endParaRPr lang="fi-FI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F7AA5F8-D428-7081-2B8A-EA996507D4A9}"/>
              </a:ext>
            </a:extLst>
          </p:cNvPr>
          <p:cNvSpPr txBox="1"/>
          <p:nvPr/>
        </p:nvSpPr>
        <p:spPr>
          <a:xfrm>
            <a:off x="690880" y="5673036"/>
            <a:ext cx="1071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 err="1">
                <a:hlinkClick r:id="rId6"/>
              </a:rPr>
              <a:t>Stilhistoria</a:t>
            </a:r>
            <a:r>
              <a:rPr lang="fi-FI" dirty="0">
                <a:hlinkClick r:id="rId6"/>
              </a:rPr>
              <a:t> – </a:t>
            </a:r>
            <a:r>
              <a:rPr lang="fi-FI" dirty="0" err="1">
                <a:hlinkClick r:id="rId6"/>
              </a:rPr>
              <a:t>Gustavianskt</a:t>
            </a:r>
            <a:r>
              <a:rPr lang="fi-FI" dirty="0">
                <a:hlinkClick r:id="rId6"/>
              </a:rPr>
              <a:t> - </a:t>
            </a:r>
            <a:r>
              <a:rPr lang="fi-FI" dirty="0" err="1">
                <a:hlinkClick r:id="rId6"/>
              </a:rPr>
              <a:t>Kungliga</a:t>
            </a:r>
            <a:r>
              <a:rPr lang="fi-FI" dirty="0">
                <a:hlinkClick r:id="rId6"/>
              </a:rPr>
              <a:t> </a:t>
            </a:r>
            <a:r>
              <a:rPr lang="fi-FI" dirty="0" err="1">
                <a:hlinkClick r:id="rId6"/>
              </a:rPr>
              <a:t>slotten</a:t>
            </a:r>
            <a:r>
              <a:rPr lang="fi-FI" dirty="0"/>
              <a:t>  - tyyli, joka jokaisen sisustusammattilaisen pitää tunnistaa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52B3CDF-297A-7D6D-3986-167607DB95C4}"/>
              </a:ext>
            </a:extLst>
          </p:cNvPr>
          <p:cNvSpPr txBox="1"/>
          <p:nvPr/>
        </p:nvSpPr>
        <p:spPr>
          <a:xfrm>
            <a:off x="772886" y="6302829"/>
            <a:ext cx="369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Gubben</a:t>
            </a:r>
            <a:r>
              <a:rPr lang="fi-FI" dirty="0"/>
              <a:t> Noak (</a:t>
            </a:r>
            <a:r>
              <a:rPr lang="fi-FI" dirty="0" err="1"/>
              <a:t>Bellman</a:t>
            </a:r>
            <a:r>
              <a:rPr lang="fi-F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36039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1CBA120-6490-E753-48A0-7EE8C1B2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fi-FI" sz="5600"/>
              <a:t>Kohti eroa</a:t>
            </a:r>
          </a:p>
        </p:txBody>
      </p:sp>
      <p:cxnSp>
        <p:nvCxnSpPr>
          <p:cNvPr id="9225" name="Straight Connector 9224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31" name="Sisällön paikkamerkki 2">
            <a:extLst>
              <a:ext uri="{FF2B5EF4-FFF2-40B4-BE49-F238E27FC236}">
                <a16:creationId xmlns:a16="http://schemas.microsoft.com/office/drawing/2014/main" id="{6A5EFB04-6A88-B8B5-14C1-E1EF28A6E1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298950"/>
              </p:ext>
            </p:extLst>
          </p:nvPr>
        </p:nvGraphicFramePr>
        <p:xfrm>
          <a:off x="803776" y="2829330"/>
          <a:ext cx="6190412" cy="3344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18" name="Picture 2" descr="Kuva, joka sisältää kohteen luonnos, piirros, maalaus, Ihmisen kasvot&#10;&#10;Kuvaus luotu automaattisesti">
            <a:extLst>
              <a:ext uri="{FF2B5EF4-FFF2-40B4-BE49-F238E27FC236}">
                <a16:creationId xmlns:a16="http://schemas.microsoft.com/office/drawing/2014/main" id="{3E668F26-EFAD-CDFF-E2A6-13E097C65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6080" y="1478392"/>
            <a:ext cx="2779616" cy="390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7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2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D1146A90-8EFB-BB67-4795-1F6FD3939DE9}"/>
              </a:ext>
            </a:extLst>
          </p:cNvPr>
          <p:cNvSpPr txBox="1"/>
          <p:nvPr/>
        </p:nvSpPr>
        <p:spPr>
          <a:xfrm>
            <a:off x="7903723" y="5405199"/>
            <a:ext cx="4429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Albert Edelfelt: Sven Tuuva </a:t>
            </a:r>
          </a:p>
          <a:p>
            <a:r>
              <a:rPr lang="fi-FI" dirty="0"/>
              <a:t>pysäyttämässä venäläisiä sillalla – Kuka kirjoitti tarinat?</a:t>
            </a:r>
          </a:p>
        </p:txBody>
      </p:sp>
    </p:spTree>
    <p:extLst>
      <p:ext uri="{BB962C8B-B14F-4D97-AF65-F5344CB8AC3E}">
        <p14:creationId xmlns:p14="http://schemas.microsoft.com/office/powerpoint/2010/main" val="1540897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5D9608A-CECC-9622-9005-85AED5DDC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Mitä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aikakautta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oheinen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kuva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esittää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22F8B1E-ABC2-C6C2-DC97-397990743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132" y="643466"/>
            <a:ext cx="4441068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ilight på fryst landskap">
            <a:extLst>
              <a:ext uri="{FF2B5EF4-FFF2-40B4-BE49-F238E27FC236}">
                <a16:creationId xmlns:a16="http://schemas.microsoft.com/office/drawing/2014/main" id="{E23B582B-DCDE-44D3-DFFD-B11FB35673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369"/>
          <a:stretch/>
        </p:blipFill>
        <p:spPr>
          <a:xfrm>
            <a:off x="20" y="-7619"/>
            <a:ext cx="12191979" cy="68873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7620"/>
            <a:ext cx="5566593" cy="6887364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067CD3-146F-6228-E362-39AA720C2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863442" y="855815"/>
            <a:ext cx="6887365" cy="516047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1000"/>
                </a:schemeClr>
              </a:gs>
              <a:gs pos="83000">
                <a:schemeClr val="accent5">
                  <a:alpha val="0"/>
                </a:schemeClr>
              </a:gs>
            </a:gsLst>
            <a:lin ang="51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C7E5C-A0F8-E9FA-56DB-31A257FD4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7648"/>
            <a:ext cx="2079513" cy="6865647"/>
          </a:xfrm>
          <a:prstGeom prst="rect">
            <a:avLst/>
          </a:prstGeom>
          <a:gradFill flip="none" rotWithShape="1">
            <a:gsLst>
              <a:gs pos="5000">
                <a:schemeClr val="accent5"/>
              </a:gs>
              <a:gs pos="49000">
                <a:schemeClr val="accent5"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F70A3C-4474-2A39-470C-FD55A8837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706777" y="3068761"/>
            <a:ext cx="4504659" cy="378923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60000">
                <a:schemeClr val="accent5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AC3F7D4-9613-0E1F-901C-98FE831D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74557" y="-6485"/>
            <a:ext cx="3427160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D5167C-AF48-26F0-7A9F-3F7643374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64705" y="-1061856"/>
            <a:ext cx="3682024" cy="12211438"/>
          </a:xfrm>
          <a:prstGeom prst="rect">
            <a:avLst/>
          </a:prstGeom>
          <a:gradFill>
            <a:gsLst>
              <a:gs pos="0">
                <a:schemeClr val="accent5"/>
              </a:gs>
              <a:gs pos="65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30A01-FCA8-86A5-A840-C32A3BE2E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" y="-7639"/>
            <a:ext cx="4879823" cy="6887373"/>
          </a:xfrm>
          <a:prstGeom prst="rect">
            <a:avLst/>
          </a:prstGeom>
          <a:gradFill>
            <a:gsLst>
              <a:gs pos="0">
                <a:schemeClr val="accent2">
                  <a:alpha val="70000"/>
                </a:schemeClr>
              </a:gs>
              <a:gs pos="44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42B9A1-86F8-0AB5-B06C-BA4539695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2155188"/>
            <a:ext cx="7655052" cy="28392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>
                <a:solidFill>
                  <a:srgbClr val="FFFFFF"/>
                </a:solidFill>
              </a:rPr>
              <a:t>Istiden</a:t>
            </a:r>
            <a:r>
              <a:rPr lang="en-US" sz="4000" dirty="0">
                <a:solidFill>
                  <a:srgbClr val="FFFFFF"/>
                </a:solidFill>
              </a:rPr>
              <a:t> – Vad </a:t>
            </a:r>
            <a:r>
              <a:rPr lang="en-US" sz="4000" dirty="0" err="1">
                <a:solidFill>
                  <a:srgbClr val="FFFFFF"/>
                </a:solidFill>
              </a:rPr>
              <a:t>är</a:t>
            </a:r>
            <a:r>
              <a:rPr lang="en-US" sz="4000" dirty="0">
                <a:solidFill>
                  <a:srgbClr val="FFFFFF"/>
                </a:solidFill>
              </a:rPr>
              <a:t> det </a:t>
            </a:r>
            <a:r>
              <a:rPr lang="en-US" sz="4000" dirty="0" err="1">
                <a:solidFill>
                  <a:srgbClr val="FFFFFF"/>
                </a:solidFill>
              </a:rPr>
              <a:t>på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err="1">
                <a:solidFill>
                  <a:srgbClr val="FFFFFF"/>
                </a:solidFill>
              </a:rPr>
              <a:t>finska</a:t>
            </a:r>
            <a:r>
              <a:rPr lang="en-US" sz="4000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DAC9B8-9A06-522D-6418-717A066D2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028" y="5166367"/>
            <a:ext cx="10540492" cy="8509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solidFill>
                  <a:srgbClr val="FFFFFF"/>
                </a:solidFill>
              </a:rPr>
              <a:t>Poimitaanpa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muinaisajalta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vielä</a:t>
            </a:r>
            <a:r>
              <a:rPr lang="en-US" sz="2000" dirty="0">
                <a:solidFill>
                  <a:srgbClr val="FFFFFF"/>
                </a:solidFill>
              </a:rPr>
              <a:t> “</a:t>
            </a:r>
            <a:r>
              <a:rPr lang="en-US" sz="2000" dirty="0" err="1">
                <a:solidFill>
                  <a:srgbClr val="FFFFFF"/>
                </a:solidFill>
              </a:rPr>
              <a:t>järnåldern</a:t>
            </a:r>
            <a:r>
              <a:rPr lang="en-US" sz="2000" dirty="0">
                <a:solidFill>
                  <a:srgbClr val="FFFFFF"/>
                </a:solidFill>
              </a:rPr>
              <a:t>” ja “</a:t>
            </a:r>
            <a:r>
              <a:rPr lang="en-US" sz="2000" dirty="0" err="1">
                <a:solidFill>
                  <a:srgbClr val="FFFFFF"/>
                </a:solidFill>
              </a:rPr>
              <a:t>bronsåldern</a:t>
            </a:r>
            <a:r>
              <a:rPr lang="en-US" sz="2000" dirty="0">
                <a:solidFill>
                  <a:srgbClr val="FFFFFF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0521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F7360A5-9E77-67B3-2A84-B0437C24B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Kenen reissuja tässä kuvataan?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37E9BEC-FF54-F45F-06DF-6C3C700ED7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690129"/>
            <a:ext cx="6780700" cy="54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21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529E97A-97C3-40EA-8A04-5C02398D5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BB3D655-D847-6208-6CDD-EAC79D40E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0936"/>
            <a:ext cx="3599688" cy="1463040"/>
          </a:xfrm>
        </p:spPr>
        <p:txBody>
          <a:bodyPr anchor="ctr">
            <a:normAutofit/>
          </a:bodyPr>
          <a:lstStyle/>
          <a:p>
            <a:r>
              <a:rPr lang="fi-FI" sz="4800">
                <a:solidFill>
                  <a:srgbClr val="FFFFFF"/>
                </a:solidFill>
              </a:rPr>
              <a:t>Viikinkiaika n. 800 - 1150</a:t>
            </a:r>
          </a:p>
        </p:txBody>
      </p:sp>
      <p:sp>
        <p:nvSpPr>
          <p:cNvPr id="39" name="sketch line">
            <a:extLst>
              <a:ext uri="{FF2B5EF4-FFF2-40B4-BE49-F238E27FC236}">
                <a16:creationId xmlns:a16="http://schemas.microsoft.com/office/drawing/2014/main" id="{59FA8C2E-A5A7-4490-927A-7CD58343E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353312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F9A797C-E7A8-BF8A-2081-852A7A8C7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4462" y="630936"/>
            <a:ext cx="7074409" cy="1463040"/>
          </a:xfrm>
        </p:spPr>
        <p:txBody>
          <a:bodyPr anchor="ctr">
            <a:normAutofit fontScale="70000" lnSpcReduction="20000"/>
          </a:bodyPr>
          <a:lstStyle/>
          <a:p>
            <a:r>
              <a:rPr lang="fi-FI" sz="2200" dirty="0">
                <a:solidFill>
                  <a:srgbClr val="FFFFFF"/>
                </a:solidFill>
              </a:rPr>
              <a:t>Pohjola tuli eurooppalaisille tutuksi.</a:t>
            </a:r>
          </a:p>
          <a:p>
            <a:r>
              <a:rPr lang="fi-FI" sz="2200" dirty="0" err="1">
                <a:solidFill>
                  <a:srgbClr val="FFFFFF"/>
                </a:solidFill>
              </a:rPr>
              <a:t>Birka</a:t>
            </a:r>
            <a:r>
              <a:rPr lang="fi-FI" sz="2200" dirty="0">
                <a:solidFill>
                  <a:srgbClr val="FFFFFF"/>
                </a:solidFill>
              </a:rPr>
              <a:t> – ensimmäinen ”kaupunki”</a:t>
            </a:r>
          </a:p>
          <a:p>
            <a:r>
              <a:rPr lang="fi-FI" sz="2200" dirty="0" err="1">
                <a:solidFill>
                  <a:srgbClr val="FFFFFF"/>
                </a:solidFill>
              </a:rPr>
              <a:t>Runstenar</a:t>
            </a:r>
            <a:r>
              <a:rPr lang="fi-FI" sz="2200" dirty="0">
                <a:solidFill>
                  <a:srgbClr val="FFFFFF"/>
                </a:solidFill>
              </a:rPr>
              <a:t> – </a:t>
            </a:r>
            <a:r>
              <a:rPr lang="fi-FI" sz="2200" dirty="0" err="1">
                <a:solidFill>
                  <a:srgbClr val="FFFFFF"/>
                </a:solidFill>
              </a:rPr>
              <a:t>Vad</a:t>
            </a:r>
            <a:r>
              <a:rPr lang="fi-FI" sz="2200" dirty="0">
                <a:solidFill>
                  <a:srgbClr val="FFFFFF"/>
                </a:solidFill>
              </a:rPr>
              <a:t> </a:t>
            </a:r>
            <a:r>
              <a:rPr lang="fi-FI" sz="2200" dirty="0" err="1">
                <a:solidFill>
                  <a:srgbClr val="FFFFFF"/>
                </a:solidFill>
              </a:rPr>
              <a:t>är</a:t>
            </a:r>
            <a:r>
              <a:rPr lang="fi-FI" sz="2200" dirty="0">
                <a:solidFill>
                  <a:srgbClr val="FFFFFF"/>
                </a:solidFill>
              </a:rPr>
              <a:t> de </a:t>
            </a:r>
            <a:r>
              <a:rPr lang="fi-FI" sz="2200" dirty="0" err="1">
                <a:solidFill>
                  <a:srgbClr val="FFFFFF"/>
                </a:solidFill>
              </a:rPr>
              <a:t>på</a:t>
            </a:r>
            <a:r>
              <a:rPr lang="fi-FI" sz="2200" dirty="0">
                <a:solidFill>
                  <a:srgbClr val="FFFFFF"/>
                </a:solidFill>
              </a:rPr>
              <a:t> </a:t>
            </a:r>
            <a:r>
              <a:rPr lang="fi-FI" sz="2200" dirty="0" err="1">
                <a:solidFill>
                  <a:srgbClr val="FFFFFF"/>
                </a:solidFill>
              </a:rPr>
              <a:t>finska</a:t>
            </a:r>
            <a:r>
              <a:rPr lang="fi-FI" sz="2200" dirty="0">
                <a:solidFill>
                  <a:srgbClr val="FFFFFF"/>
                </a:solidFill>
              </a:rPr>
              <a:t>?</a:t>
            </a:r>
          </a:p>
          <a:p>
            <a:r>
              <a:rPr lang="fi-FI" sz="2200" dirty="0" err="1">
                <a:solidFill>
                  <a:srgbClr val="FFFFFF"/>
                </a:solidFill>
              </a:rPr>
              <a:t>Missäpäin</a:t>
            </a:r>
            <a:r>
              <a:rPr lang="fi-FI" sz="2200" dirty="0">
                <a:solidFill>
                  <a:srgbClr val="FFFFFF"/>
                </a:solidFill>
              </a:rPr>
              <a:t>  Suomea </a:t>
            </a:r>
            <a:r>
              <a:rPr lang="fi-FI" sz="2200" dirty="0" err="1">
                <a:solidFill>
                  <a:srgbClr val="FFFFFF"/>
                </a:solidFill>
              </a:rPr>
              <a:t>sijailsee</a:t>
            </a:r>
            <a:r>
              <a:rPr lang="fi-FI" sz="2200" dirty="0">
                <a:solidFill>
                  <a:srgbClr val="FFFFFF"/>
                </a:solidFill>
              </a:rPr>
              <a:t> Olavinlinna? </a:t>
            </a:r>
          </a:p>
          <a:p>
            <a:r>
              <a:rPr lang="fi-FI" sz="2200" dirty="0">
                <a:solidFill>
                  <a:srgbClr val="FFFFFF"/>
                </a:solidFill>
              </a:rPr>
              <a:t>29.7. Pyhän Olavin päivä</a:t>
            </a:r>
          </a:p>
          <a:p>
            <a:endParaRPr lang="fi-FI" sz="2200" dirty="0">
              <a:solidFill>
                <a:srgbClr val="FFFFF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4BC9D75-5B5E-599B-8F72-F3D693CF0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79" y="2971800"/>
            <a:ext cx="10010649" cy="3278488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FBBCDF69-E061-B5CE-4A2B-05F245F03AA5}"/>
              </a:ext>
            </a:extLst>
          </p:cNvPr>
          <p:cNvSpPr txBox="1"/>
          <p:nvPr/>
        </p:nvSpPr>
        <p:spPr>
          <a:xfrm>
            <a:off x="1084579" y="6369478"/>
            <a:ext cx="741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Viking Lotto, Viking-tuotemerkki, Viking Line (</a:t>
            </a:r>
            <a:r>
              <a:rPr lang="fi-FI" dirty="0" err="1"/>
              <a:t>tax</a:t>
            </a:r>
            <a:r>
              <a:rPr lang="fi-FI" dirty="0"/>
              <a:t> </a:t>
            </a:r>
            <a:r>
              <a:rPr lang="fi-FI" dirty="0" err="1"/>
              <a:t>free</a:t>
            </a:r>
            <a:r>
              <a:rPr lang="fi-FI" dirty="0"/>
              <a:t>!)</a:t>
            </a:r>
          </a:p>
        </p:txBody>
      </p:sp>
    </p:spTree>
    <p:extLst>
      <p:ext uri="{BB962C8B-B14F-4D97-AF65-F5344CB8AC3E}">
        <p14:creationId xmlns:p14="http://schemas.microsoft.com/office/powerpoint/2010/main" val="1540314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Runstenar Skåne – DR 291 – Kulturbilder">
            <a:extLst>
              <a:ext uri="{FF2B5EF4-FFF2-40B4-BE49-F238E27FC236}">
                <a16:creationId xmlns:a16="http://schemas.microsoft.com/office/drawing/2014/main" id="{2E8EE8DA-8B76-61B6-5675-D2FDBDAEE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3" b="36169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40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6FD14B-A414-6626-7EE6-1FE380B607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" r="5203" b="1"/>
          <a:stretch/>
        </p:blipFill>
        <p:spPr bwMode="auto"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A32D2BA-5FAD-39DA-EF85-13C61549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Mitä tässä kuvassa tapahtuu?</a:t>
            </a:r>
            <a:b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</a:rPr>
              <a:t>Onko Suomen historian vanhin murha satua?</a:t>
            </a:r>
          </a:p>
        </p:txBody>
      </p:sp>
    </p:spTree>
    <p:extLst>
      <p:ext uri="{BB962C8B-B14F-4D97-AF65-F5344CB8AC3E}">
        <p14:creationId xmlns:p14="http://schemas.microsoft.com/office/powerpoint/2010/main" val="13333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02F06AB-8896-985D-3CAC-44BD9C41F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Ruotsalaisten ristiretket (</a:t>
            </a:r>
            <a:r>
              <a:rPr lang="fi-FI" dirty="0" err="1"/>
              <a:t>korståg</a:t>
            </a:r>
            <a:r>
              <a:rPr lang="fi-FI" dirty="0"/>
              <a:t>) 1100 ja 1200 –luvuilla ja valtakunnat muodostuvat 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D1E79F46-4280-D145-C3DF-84B1A58E9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27134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5359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872ACCF-8B28-467F-DBB9-BB31E4D1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55821" cy="1616203"/>
          </a:xfrm>
        </p:spPr>
        <p:txBody>
          <a:bodyPr anchor="b">
            <a:normAutofit fontScale="90000"/>
          </a:bodyPr>
          <a:lstStyle/>
          <a:p>
            <a:r>
              <a:rPr lang="fi-FI" sz="3200" dirty="0"/>
              <a:t>Maailman vanhin käytössä oleva kansallislippu, </a:t>
            </a:r>
            <a:r>
              <a:rPr lang="fi-FI" sz="3200" dirty="0" err="1"/>
              <a:t>Dannebrog</a:t>
            </a:r>
            <a:endParaRPr lang="fi-FI" sz="3200" dirty="0"/>
          </a:p>
        </p:txBody>
      </p: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D480D040-F6DD-710F-62D5-7DBBB23E4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455821" cy="2810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700" dirty="0"/>
              <a:t>Kukistettuaan virolaiset 1219 tanskalaiset rakensivat valloittamansa maan rantakallioille linnan (tanskalaisten linna – </a:t>
            </a:r>
            <a:r>
              <a:rPr lang="fi-FI" sz="1700" dirty="0" err="1"/>
              <a:t>taani</a:t>
            </a:r>
            <a:r>
              <a:rPr lang="fi-FI" sz="1700" dirty="0"/>
              <a:t> </a:t>
            </a:r>
            <a:r>
              <a:rPr lang="fi-FI" sz="1700" dirty="0" err="1"/>
              <a:t>linn</a:t>
            </a:r>
            <a:r>
              <a:rPr lang="fi-FI" sz="1700" dirty="0"/>
              <a:t> = Tallinna). Taistelun tuoksinassa myös punavalkoisen ristilipun – </a:t>
            </a:r>
            <a:r>
              <a:rPr lang="fi-FI" sz="1700" dirty="0" err="1"/>
              <a:t>Dannebrogin</a:t>
            </a:r>
            <a:r>
              <a:rPr lang="fi-FI" sz="1700" dirty="0"/>
              <a:t>, maailman vanhimman ristilipun – sanotaan laskeutuneen alas taivaasta tanskalaisten sotajoukkojen päälle.</a:t>
            </a:r>
            <a:endParaRPr lang="en-US" sz="17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DE5D55-963B-4C56-E53E-3D6C3012D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4" b="3334"/>
          <a:stretch/>
        </p:blipFill>
        <p:spPr>
          <a:xfrm>
            <a:off x="5086726" y="10"/>
            <a:ext cx="7105273" cy="6857990"/>
          </a:xfrm>
          <a:prstGeom prst="rect">
            <a:avLst/>
          </a:prstGeom>
        </p:spPr>
      </p:pic>
      <p:grpSp>
        <p:nvGrpSpPr>
          <p:cNvPr id="4112" name="Group 4111">
            <a:extLst>
              <a:ext uri="{FF2B5EF4-FFF2-40B4-BE49-F238E27FC236}">
                <a16:creationId xmlns:a16="http://schemas.microsoft.com/office/drawing/2014/main" id="{A5AFD70F-20E3-55D2-E154-7D4FACFBB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4113" name="Rectangle 4112">
              <a:extLst>
                <a:ext uri="{FF2B5EF4-FFF2-40B4-BE49-F238E27FC236}">
                  <a16:creationId xmlns:a16="http://schemas.microsoft.com/office/drawing/2014/main" id="{2FBDB812-268E-7EC5-B48A-7522718164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4" name="Rectangle 4113">
              <a:extLst>
                <a:ext uri="{FF2B5EF4-FFF2-40B4-BE49-F238E27FC236}">
                  <a16:creationId xmlns:a16="http://schemas.microsoft.com/office/drawing/2014/main" id="{EDA30E18-AA70-D998-AAFC-727CB0367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kstiruutu 7">
            <a:extLst>
              <a:ext uri="{FF2B5EF4-FFF2-40B4-BE49-F238E27FC236}">
                <a16:creationId xmlns:a16="http://schemas.microsoft.com/office/drawing/2014/main" id="{BBBA0939-EC81-7160-8C92-C1EFC3E53E61}"/>
              </a:ext>
            </a:extLst>
          </p:cNvPr>
          <p:cNvSpPr txBox="1"/>
          <p:nvPr/>
        </p:nvSpPr>
        <p:spPr>
          <a:xfrm>
            <a:off x="1016000" y="5344160"/>
            <a:ext cx="3088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Mikä unioni yhdisti pohjoismaiset valtiot?</a:t>
            </a:r>
          </a:p>
        </p:txBody>
      </p:sp>
    </p:spTree>
    <p:extLst>
      <p:ext uri="{BB962C8B-B14F-4D97-AF65-F5344CB8AC3E}">
        <p14:creationId xmlns:p14="http://schemas.microsoft.com/office/powerpoint/2010/main" val="2081614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568</Words>
  <Application>Microsoft Office PowerPoint</Application>
  <PresentationFormat>Laajakuva</PresentationFormat>
  <Paragraphs>69</Paragraphs>
  <Slides>18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Wingdings</vt:lpstr>
      <vt:lpstr>Office-teema</vt:lpstr>
      <vt:lpstr>Muutama sana Suomen ja Ruotsin yhteisestä historiasta</vt:lpstr>
      <vt:lpstr>Mitä aikakautta oheinen kuva esittää?</vt:lpstr>
      <vt:lpstr>Istiden – Vad är det på finska?</vt:lpstr>
      <vt:lpstr>Kenen reissuja tässä kuvataan?</vt:lpstr>
      <vt:lpstr>Viikinkiaika n. 800 - 1150</vt:lpstr>
      <vt:lpstr>PowerPoint-esitys</vt:lpstr>
      <vt:lpstr>Mitä tässä kuvassa tapahtuu?  Onko Suomen historian vanhin murha satua?</vt:lpstr>
      <vt:lpstr> Ruotsalaisten ristiretket (korståg) 1100 ja 1200 –luvuilla ja valtakunnat muodostuvat </vt:lpstr>
      <vt:lpstr>Maailman vanhin käytössä oleva kansallislippu, Dannebrog</vt:lpstr>
      <vt:lpstr>Kalmarin unioni n. 1300 – 1500, jolloin Keskiaika päättyi</vt:lpstr>
      <vt:lpstr>Kenestä Ruotsi-Suomen kuningas 6.6.1523?</vt:lpstr>
      <vt:lpstr>Kustaa Vaasa</vt:lpstr>
      <vt:lpstr>Sotia ja valtataisteluja Itämerellä </vt:lpstr>
      <vt:lpstr>Ruotsi-Suomi suurimmillaan 1600-l.</vt:lpstr>
      <vt:lpstr>Suuri Pohjan sota -&gt; Kaarle XII kuninkaaksi vain 17-vuotiaana -&gt; Venäjä haastaa Ruotsin. -&gt; Ruotsin suurvalta-aika loppuu -&gt; Suomessa Isoviha (Venäjä miehitti maata) </vt:lpstr>
      <vt:lpstr>Vapauden aika Kustaa III (kulttuuri ja tieteet)</vt:lpstr>
      <vt:lpstr>PowerPoint-esitys</vt:lpstr>
      <vt:lpstr>Kohti eroa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Muutama sana historiasta</dc:title>
  <dc:creator>Tiina Halonen</dc:creator>
  <cp:lastModifiedBy>Tiina Halonen</cp:lastModifiedBy>
  <cp:revision>19</cp:revision>
  <dcterms:created xsi:type="dcterms:W3CDTF">2024-04-01T09:09:38Z</dcterms:created>
  <dcterms:modified xsi:type="dcterms:W3CDTF">2024-04-03T04:00:20Z</dcterms:modified>
</cp:coreProperties>
</file>