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96" r:id="rId3"/>
    <p:sldMasterId id="2147483683" r:id="rId4"/>
    <p:sldMasterId id="2147483778" r:id="rId5"/>
  </p:sldMasterIdLst>
  <p:notesMasterIdLst>
    <p:notesMasterId r:id="rId100"/>
  </p:notesMasterIdLst>
  <p:sldIdLst>
    <p:sldId id="2147375855" r:id="rId6"/>
    <p:sldId id="2147375896" r:id="rId7"/>
    <p:sldId id="5188" r:id="rId8"/>
    <p:sldId id="5190" r:id="rId9"/>
    <p:sldId id="5240" r:id="rId10"/>
    <p:sldId id="2147375903" r:id="rId11"/>
    <p:sldId id="2147375935" r:id="rId12"/>
    <p:sldId id="2147375919" r:id="rId13"/>
    <p:sldId id="2147375887" r:id="rId14"/>
    <p:sldId id="2147375891" r:id="rId15"/>
    <p:sldId id="2147375898" r:id="rId16"/>
    <p:sldId id="2147375753" r:id="rId17"/>
    <p:sldId id="2147375906" r:id="rId18"/>
    <p:sldId id="2147375871" r:id="rId19"/>
    <p:sldId id="5210" r:id="rId20"/>
    <p:sldId id="2147375750" r:id="rId21"/>
    <p:sldId id="5205" r:id="rId22"/>
    <p:sldId id="5207" r:id="rId23"/>
    <p:sldId id="5204" r:id="rId24"/>
    <p:sldId id="2147375890" r:id="rId25"/>
    <p:sldId id="2147375872" r:id="rId26"/>
    <p:sldId id="2147375873" r:id="rId27"/>
    <p:sldId id="2147375916" r:id="rId28"/>
    <p:sldId id="2147375900" r:id="rId29"/>
    <p:sldId id="2147375914" r:id="rId30"/>
    <p:sldId id="2147375901" r:id="rId31"/>
    <p:sldId id="2147375877" r:id="rId32"/>
    <p:sldId id="5189" r:id="rId33"/>
    <p:sldId id="5239" r:id="rId34"/>
    <p:sldId id="2147375875" r:id="rId35"/>
    <p:sldId id="2147375895" r:id="rId36"/>
    <p:sldId id="259" r:id="rId37"/>
    <p:sldId id="2147375894" r:id="rId38"/>
    <p:sldId id="2147375749" r:id="rId39"/>
    <p:sldId id="5198" r:id="rId40"/>
    <p:sldId id="5199" r:id="rId41"/>
    <p:sldId id="2147375876" r:id="rId42"/>
    <p:sldId id="2147375909" r:id="rId43"/>
    <p:sldId id="2147375892" r:id="rId44"/>
    <p:sldId id="2147375910" r:id="rId45"/>
    <p:sldId id="2147375897" r:id="rId46"/>
    <p:sldId id="2147375911" r:id="rId47"/>
    <p:sldId id="2147375912" r:id="rId48"/>
    <p:sldId id="2147375915" r:id="rId49"/>
    <p:sldId id="2147375913" r:id="rId50"/>
    <p:sldId id="5191" r:id="rId51"/>
    <p:sldId id="5241" r:id="rId52"/>
    <p:sldId id="2147375902" r:id="rId53"/>
    <p:sldId id="2147375853" r:id="rId54"/>
    <p:sldId id="5212" r:id="rId55"/>
    <p:sldId id="2147375924" r:id="rId56"/>
    <p:sldId id="2147375931" r:id="rId57"/>
    <p:sldId id="2147375932" r:id="rId58"/>
    <p:sldId id="5213" r:id="rId59"/>
    <p:sldId id="2147375929" r:id="rId60"/>
    <p:sldId id="2147375925" r:id="rId61"/>
    <p:sldId id="2147375930" r:id="rId62"/>
    <p:sldId id="5214" r:id="rId63"/>
    <p:sldId id="2147375927" r:id="rId64"/>
    <p:sldId id="2147375926" r:id="rId65"/>
    <p:sldId id="2147375928" r:id="rId66"/>
    <p:sldId id="5192" r:id="rId67"/>
    <p:sldId id="5242" r:id="rId68"/>
    <p:sldId id="2147375917" r:id="rId69"/>
    <p:sldId id="5220" r:id="rId70"/>
    <p:sldId id="5221" r:id="rId71"/>
    <p:sldId id="2147375878" r:id="rId72"/>
    <p:sldId id="2147375889" r:id="rId73"/>
    <p:sldId id="5222" r:id="rId74"/>
    <p:sldId id="2147375884" r:id="rId75"/>
    <p:sldId id="5223" r:id="rId76"/>
    <p:sldId id="5224" r:id="rId77"/>
    <p:sldId id="5225" r:id="rId78"/>
    <p:sldId id="2147375886" r:id="rId79"/>
    <p:sldId id="5226" r:id="rId80"/>
    <p:sldId id="5227" r:id="rId81"/>
    <p:sldId id="5193" r:id="rId82"/>
    <p:sldId id="5194" r:id="rId83"/>
    <p:sldId id="2147375918" r:id="rId84"/>
    <p:sldId id="2147375754" r:id="rId85"/>
    <p:sldId id="2147375936" r:id="rId86"/>
    <p:sldId id="2147375862" r:id="rId87"/>
    <p:sldId id="2147375922" r:id="rId88"/>
    <p:sldId id="5236" r:id="rId89"/>
    <p:sldId id="2147375905" r:id="rId90"/>
    <p:sldId id="2147375908" r:id="rId91"/>
    <p:sldId id="2147375866" r:id="rId92"/>
    <p:sldId id="2147375938" r:id="rId93"/>
    <p:sldId id="2147375882" r:id="rId94"/>
    <p:sldId id="2147375920" r:id="rId95"/>
    <p:sldId id="2147375883" r:id="rId96"/>
    <p:sldId id="2147375921" r:id="rId97"/>
    <p:sldId id="2147375881" r:id="rId98"/>
    <p:sldId id="2147375880" r:id="rId9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C45F0EE5-4EC6-4445-A774-61B8589E5AC9}">
          <p14:sldIdLst>
            <p14:sldId id="2147375855"/>
            <p14:sldId id="2147375896"/>
            <p14:sldId id="5188"/>
          </p14:sldIdLst>
        </p14:section>
        <p14:section name="Osa 1 - neuromoninaisuus luokassa" id="{4F479D55-99BD-4300-BA6C-06DDCB4C03FB}">
          <p14:sldIdLst>
            <p14:sldId id="5190"/>
            <p14:sldId id="5240"/>
            <p14:sldId id="2147375903"/>
            <p14:sldId id="2147375935"/>
            <p14:sldId id="2147375919"/>
            <p14:sldId id="2147375887"/>
            <p14:sldId id="2147375891"/>
            <p14:sldId id="2147375898"/>
            <p14:sldId id="2147375753"/>
            <p14:sldId id="2147375906"/>
            <p14:sldId id="2147375871"/>
            <p14:sldId id="5210"/>
            <p14:sldId id="2147375750"/>
            <p14:sldId id="5205"/>
            <p14:sldId id="5207"/>
            <p14:sldId id="5204"/>
            <p14:sldId id="2147375890"/>
            <p14:sldId id="2147375872"/>
            <p14:sldId id="2147375873"/>
            <p14:sldId id="2147375916"/>
            <p14:sldId id="2147375900"/>
            <p14:sldId id="2147375914"/>
            <p14:sldId id="2147375901"/>
            <p14:sldId id="2147375877"/>
          </p14:sldIdLst>
        </p14:section>
        <p14:section name="Osa 2 - opiskelijoiden näkökulmia lukion tuen tarpeisiin" id="{D7815F39-E9E2-4878-810A-A6E0CDD91A37}">
          <p14:sldIdLst>
            <p14:sldId id="5189"/>
            <p14:sldId id="5239"/>
            <p14:sldId id="2147375875"/>
            <p14:sldId id="2147375895"/>
            <p14:sldId id="259"/>
            <p14:sldId id="2147375894"/>
            <p14:sldId id="2147375749"/>
            <p14:sldId id="5198"/>
            <p14:sldId id="5199"/>
            <p14:sldId id="2147375876"/>
            <p14:sldId id="2147375909"/>
            <p14:sldId id="2147375892"/>
            <p14:sldId id="2147375910"/>
            <p14:sldId id="2147375897"/>
            <p14:sldId id="2147375911"/>
            <p14:sldId id="2147375912"/>
            <p14:sldId id="2147375915"/>
            <p14:sldId id="2147375913"/>
          </p14:sldIdLst>
        </p14:section>
        <p14:section name="Osa 3 - neuropsykologinen näkökulma" id="{F17AB583-8563-41DD-8A1C-2FD38A7AC243}">
          <p14:sldIdLst>
            <p14:sldId id="5191"/>
            <p14:sldId id="5241"/>
            <p14:sldId id="2147375902"/>
            <p14:sldId id="2147375853"/>
            <p14:sldId id="5212"/>
            <p14:sldId id="2147375924"/>
            <p14:sldId id="2147375931"/>
            <p14:sldId id="2147375932"/>
            <p14:sldId id="5213"/>
            <p14:sldId id="2147375929"/>
            <p14:sldId id="2147375925"/>
            <p14:sldId id="2147375930"/>
            <p14:sldId id="5214"/>
            <p14:sldId id="2147375927"/>
            <p14:sldId id="2147375926"/>
            <p14:sldId id="2147375928"/>
          </p14:sldIdLst>
        </p14:section>
        <p14:section name="Osa 4 - verkosto- ja huoltajayhteistyön merkitys" id="{308D52F3-5512-4FD3-B460-0D70451C8C4E}">
          <p14:sldIdLst>
            <p14:sldId id="5192"/>
            <p14:sldId id="5242"/>
            <p14:sldId id="2147375917"/>
            <p14:sldId id="5220"/>
            <p14:sldId id="5221"/>
            <p14:sldId id="2147375878"/>
            <p14:sldId id="2147375889"/>
            <p14:sldId id="5222"/>
            <p14:sldId id="2147375884"/>
            <p14:sldId id="5223"/>
            <p14:sldId id="5224"/>
            <p14:sldId id="5225"/>
            <p14:sldId id="2147375886"/>
            <p14:sldId id="5226"/>
            <p14:sldId id="5227"/>
          </p14:sldIdLst>
        </p14:section>
        <p14:section name="Osa 5 - käytännön vinkkejä kokemusasiantuntijoilta" id="{DFC6A9B2-6C1A-489F-A180-8C03FF8832C8}">
          <p14:sldIdLst>
            <p14:sldId id="5193"/>
            <p14:sldId id="5194"/>
            <p14:sldId id="2147375918"/>
            <p14:sldId id="2147375754"/>
            <p14:sldId id="2147375936"/>
            <p14:sldId id="2147375862"/>
            <p14:sldId id="2147375922"/>
            <p14:sldId id="5236"/>
            <p14:sldId id="2147375905"/>
            <p14:sldId id="2147375908"/>
            <p14:sldId id="2147375866"/>
          </p14:sldIdLst>
        </p14:section>
        <p14:section name="Liitteet" id="{41670CAF-6526-4860-8DA6-4BFE455892B8}">
          <p14:sldIdLst>
            <p14:sldId id="2147375938"/>
            <p14:sldId id="2147375882"/>
            <p14:sldId id="2147375920"/>
            <p14:sldId id="2147375883"/>
            <p14:sldId id="2147375921"/>
            <p14:sldId id="2147375881"/>
            <p14:sldId id="21473758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FB891C-CE5F-0494-97E7-A1344C3391DF}" name="Viljavuori Elina" initials="EV" userId="S::elina.viljavuori@hel.fi::349f0368-d88e-4840-b035-871646508571" providerId="AD"/>
  <p188:author id="{A86F3E71-D0DF-813A-1B81-C29153D95CB0}" name="Kattelus-Mäkisalo Sanna" initials="KS" userId="S::sanna.kattelus-makisalo@hel.fi::6e19fe7d-28fa-49d5-95df-c2c785cfd9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A251"/>
    <a:srgbClr val="0072C6"/>
    <a:srgbClr val="BD2719"/>
    <a:srgbClr val="009246"/>
    <a:srgbClr val="F5A4C7"/>
    <a:srgbClr val="FFE977"/>
    <a:srgbClr val="B3DEFF"/>
    <a:srgbClr val="FCE8F1"/>
    <a:srgbClr val="FD4F00"/>
    <a:srgbClr val="9FC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74C1A0-864C-02D0-B9BD-D7AAA77522DA}" v="9" dt="2025-10-20T07:48:11.351"/>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9E2ECA-D964-45FD-92D4-8C840AF13F3F}"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gb"/>
        </a:p>
      </dgm:t>
    </dgm:pt>
    <dgm:pt modelId="{593CC26D-087A-4948-839D-13CD425402C0}">
      <dgm:prSet custT="1"/>
      <dgm:spPr/>
      <dgm:t>
        <a:bodyPr/>
        <a:lstStyle/>
        <a:p>
          <a:pPr algn="ctr" rtl="0">
            <a:lnSpc>
              <a:spcPct val="100000"/>
            </a:lnSpc>
          </a:pPr>
          <a:r>
            <a:rPr lang="en-gb" sz="1600" b="0" i="0" u="none" baseline="0"/>
            <a:t>More/better</a:t>
          </a:r>
          <a:endParaRPr lang="en-gb" sz="1600"/>
        </a:p>
      </dgm:t>
    </dgm:pt>
    <dgm:pt modelId="{BDF93014-318F-40CC-9EE2-4AF2E572742E}" type="parTrans" cxnId="{9A845A44-17F8-4FD6-BE30-D9555073A52D}">
      <dgm:prSet/>
      <dgm:spPr/>
      <dgm:t>
        <a:bodyPr/>
        <a:lstStyle/>
        <a:p>
          <a:endParaRPr lang="en-gb"/>
        </a:p>
      </dgm:t>
    </dgm:pt>
    <dgm:pt modelId="{814B1A65-B9D1-44F6-B6AE-B72B059A9A94}" type="sibTrans" cxnId="{9A845A44-17F8-4FD6-BE30-D9555073A52D}">
      <dgm:prSet/>
      <dgm:spPr/>
      <dgm:t>
        <a:bodyPr/>
        <a:lstStyle/>
        <a:p>
          <a:endParaRPr lang="en-gb"/>
        </a:p>
      </dgm:t>
    </dgm:pt>
    <dgm:pt modelId="{CE4C075D-35A7-4A66-A24F-EC78D4B5FC28}">
      <dgm:prSet custT="1"/>
      <dgm:spPr/>
      <dgm:t>
        <a:bodyPr/>
        <a:lstStyle/>
        <a:p>
          <a:pPr algn="ctr" rtl="0">
            <a:lnSpc>
              <a:spcPct val="100000"/>
            </a:lnSpc>
          </a:pPr>
          <a:endParaRPr lang="en-gb" sz="1600"/>
        </a:p>
        <a:p>
          <a:pPr algn="ctr" rtl="0">
            <a:lnSpc>
              <a:spcPct val="100000"/>
            </a:lnSpc>
          </a:pPr>
          <a:r>
            <a:rPr lang="en-gb" sz="1600" b="0" i="0" u="none" baseline="0"/>
            <a:t>learning outcomes and motivation to learn</a:t>
          </a:r>
          <a:endParaRPr lang="en-gb" sz="1600"/>
        </a:p>
      </dgm:t>
    </dgm:pt>
    <dgm:pt modelId="{5DA15B55-DD9F-4479-AD72-F8C6198A04CB}" type="parTrans" cxnId="{59B3FF7C-3687-4D3D-AF6C-B077EBE81AE0}">
      <dgm:prSet/>
      <dgm:spPr/>
      <dgm:t>
        <a:bodyPr/>
        <a:lstStyle/>
        <a:p>
          <a:endParaRPr lang="en-gb"/>
        </a:p>
      </dgm:t>
    </dgm:pt>
    <dgm:pt modelId="{CA2558F1-B146-4453-A406-F412682CDC96}" type="sibTrans" cxnId="{59B3FF7C-3687-4D3D-AF6C-B077EBE81AE0}">
      <dgm:prSet/>
      <dgm:spPr/>
      <dgm:t>
        <a:bodyPr/>
        <a:lstStyle/>
        <a:p>
          <a:endParaRPr lang="en-gb"/>
        </a:p>
      </dgm:t>
    </dgm:pt>
    <dgm:pt modelId="{3952A83F-7859-428E-9297-9122EC94F02D}">
      <dgm:prSet custT="1"/>
      <dgm:spPr/>
      <dgm:t>
        <a:bodyPr/>
        <a:lstStyle/>
        <a:p>
          <a:pPr algn="ctr" rtl="0">
            <a:lnSpc>
              <a:spcPct val="100000"/>
            </a:lnSpc>
          </a:pPr>
          <a:r>
            <a:rPr lang="en-gb" sz="1600" b="0" i="0" u="none" baseline="0"/>
            <a:t>Less/fewer</a:t>
          </a:r>
          <a:endParaRPr lang="en-gb" sz="1600"/>
        </a:p>
      </dgm:t>
    </dgm:pt>
    <dgm:pt modelId="{FB2E40A1-74BA-40FA-A636-FD369EC15F92}" type="parTrans" cxnId="{A94D7822-D33F-4320-85BA-3903FA548270}">
      <dgm:prSet/>
      <dgm:spPr/>
      <dgm:t>
        <a:bodyPr/>
        <a:lstStyle/>
        <a:p>
          <a:endParaRPr lang="en-gb"/>
        </a:p>
      </dgm:t>
    </dgm:pt>
    <dgm:pt modelId="{484290FD-84F5-42D0-BB1E-1C51098F42C2}" type="sibTrans" cxnId="{A94D7822-D33F-4320-85BA-3903FA548270}">
      <dgm:prSet/>
      <dgm:spPr/>
      <dgm:t>
        <a:bodyPr/>
        <a:lstStyle/>
        <a:p>
          <a:endParaRPr lang="en-gb"/>
        </a:p>
      </dgm:t>
    </dgm:pt>
    <dgm:pt modelId="{A8E6E1AD-9C61-4ACB-8590-38E98B083646}">
      <dgm:prSet custT="1"/>
      <dgm:spPr/>
      <dgm:t>
        <a:bodyPr/>
        <a:lstStyle/>
        <a:p>
          <a:pPr algn="ctr" rtl="0">
            <a:lnSpc>
              <a:spcPct val="100000"/>
            </a:lnSpc>
          </a:pPr>
          <a:r>
            <a:rPr lang="en-gb" sz="1600" b="0" i="0" u="none" baseline="0"/>
            <a:t>mental health problems</a:t>
          </a:r>
          <a:endParaRPr lang="en-gb" sz="1600"/>
        </a:p>
      </dgm:t>
    </dgm:pt>
    <dgm:pt modelId="{C20B4EC8-A78E-4AE1-B7FE-B4AFA9A59B61}" type="parTrans" cxnId="{1CCBAB74-1923-4AEA-A789-521BF7D95F7D}">
      <dgm:prSet/>
      <dgm:spPr/>
      <dgm:t>
        <a:bodyPr/>
        <a:lstStyle/>
        <a:p>
          <a:endParaRPr lang="en-gb"/>
        </a:p>
      </dgm:t>
    </dgm:pt>
    <dgm:pt modelId="{30F87637-F214-43B0-96AF-8E51ADDBE103}" type="sibTrans" cxnId="{1CCBAB74-1923-4AEA-A789-521BF7D95F7D}">
      <dgm:prSet/>
      <dgm:spPr/>
      <dgm:t>
        <a:bodyPr/>
        <a:lstStyle/>
        <a:p>
          <a:endParaRPr lang="en-gb"/>
        </a:p>
      </dgm:t>
    </dgm:pt>
    <dgm:pt modelId="{4DB12A4F-8A10-443D-A411-93850361185E}">
      <dgm:prSet custT="1"/>
      <dgm:spPr/>
      <dgm:t>
        <a:bodyPr/>
        <a:lstStyle/>
        <a:p>
          <a:pPr algn="ctr" rtl="0">
            <a:lnSpc>
              <a:spcPct val="100000"/>
            </a:lnSpc>
          </a:pPr>
          <a:r>
            <a:rPr lang="en-gb" sz="1600" b="0" i="0" u="none" baseline="0"/>
            <a:t>psychosocial wellbeing</a:t>
          </a:r>
        </a:p>
      </dgm:t>
    </dgm:pt>
    <dgm:pt modelId="{3F05D0AF-BC7F-4832-A940-C88C3CABF2E5}" type="parTrans" cxnId="{4C5388B3-CADA-4C94-B147-F9D4023B9DC9}">
      <dgm:prSet/>
      <dgm:spPr/>
      <dgm:t>
        <a:bodyPr/>
        <a:lstStyle/>
        <a:p>
          <a:endParaRPr lang="en-gb"/>
        </a:p>
      </dgm:t>
    </dgm:pt>
    <dgm:pt modelId="{F2DFFB07-43FE-490C-8121-966EE671E8D3}" type="sibTrans" cxnId="{4C5388B3-CADA-4C94-B147-F9D4023B9DC9}">
      <dgm:prSet/>
      <dgm:spPr/>
      <dgm:t>
        <a:bodyPr/>
        <a:lstStyle/>
        <a:p>
          <a:endParaRPr lang="en-gb"/>
        </a:p>
      </dgm:t>
    </dgm:pt>
    <dgm:pt modelId="{0ACD6B4C-9D10-4017-8F28-CBC31883A310}">
      <dgm:prSet custT="1"/>
      <dgm:spPr/>
      <dgm:t>
        <a:bodyPr/>
        <a:lstStyle/>
        <a:p>
          <a:pPr algn="ctr" rtl="0">
            <a:lnSpc>
              <a:spcPct val="100000"/>
            </a:lnSpc>
          </a:pPr>
          <a:r>
            <a:rPr lang="en-gb" sz="1600" b="0" i="0" u="none" baseline="0"/>
            <a:t>happiness</a:t>
          </a:r>
        </a:p>
      </dgm:t>
    </dgm:pt>
    <dgm:pt modelId="{74489FFF-820B-4E5A-B949-6ABA830E3BEF}" type="parTrans" cxnId="{B0338D66-F76A-4766-97C9-A5F12D89E373}">
      <dgm:prSet/>
      <dgm:spPr/>
      <dgm:t>
        <a:bodyPr/>
        <a:lstStyle/>
        <a:p>
          <a:endParaRPr lang="en-gb"/>
        </a:p>
      </dgm:t>
    </dgm:pt>
    <dgm:pt modelId="{6AE32164-E8CF-42B4-BAB3-4DA4901BA00C}" type="sibTrans" cxnId="{B0338D66-F76A-4766-97C9-A5F12D89E373}">
      <dgm:prSet/>
      <dgm:spPr/>
      <dgm:t>
        <a:bodyPr/>
        <a:lstStyle/>
        <a:p>
          <a:endParaRPr lang="en-gb"/>
        </a:p>
      </dgm:t>
    </dgm:pt>
    <dgm:pt modelId="{8C196461-FEC8-4987-8BC0-AD3339F5B29A}">
      <dgm:prSet custT="1"/>
      <dgm:spPr/>
      <dgm:t>
        <a:bodyPr/>
        <a:lstStyle/>
        <a:p>
          <a:pPr algn="ctr" rtl="0">
            <a:lnSpc>
              <a:spcPct val="100000"/>
            </a:lnSpc>
          </a:pPr>
          <a:r>
            <a:rPr lang="en-gb" sz="1600" b="0" i="0" u="none" baseline="0"/>
            <a:t>self-esteem</a:t>
          </a:r>
        </a:p>
      </dgm:t>
    </dgm:pt>
    <dgm:pt modelId="{7A2D8643-8667-4C2C-995E-B20F582892FC}" type="parTrans" cxnId="{0A03A9E4-7E0F-437E-AD1A-EBCD0F483B1F}">
      <dgm:prSet/>
      <dgm:spPr/>
      <dgm:t>
        <a:bodyPr/>
        <a:lstStyle/>
        <a:p>
          <a:endParaRPr lang="en-gb"/>
        </a:p>
      </dgm:t>
    </dgm:pt>
    <dgm:pt modelId="{F44F1FFB-55FD-4F45-B0F7-BDB55B487DF1}" type="sibTrans" cxnId="{0A03A9E4-7E0F-437E-AD1A-EBCD0F483B1F}">
      <dgm:prSet/>
      <dgm:spPr/>
      <dgm:t>
        <a:bodyPr/>
        <a:lstStyle/>
        <a:p>
          <a:endParaRPr lang="en-gb"/>
        </a:p>
      </dgm:t>
    </dgm:pt>
    <dgm:pt modelId="{3549F061-AAB3-42A3-99AC-A7515CA6A139}">
      <dgm:prSet custT="1"/>
      <dgm:spPr/>
      <dgm:t>
        <a:bodyPr/>
        <a:lstStyle/>
        <a:p>
          <a:pPr algn="ctr" rtl="0">
            <a:lnSpc>
              <a:spcPct val="100000"/>
            </a:lnSpc>
          </a:pPr>
          <a:r>
            <a:rPr lang="en-gb" sz="1600" b="0" i="0" u="none" baseline="0"/>
            <a:t>prosocial behaviour</a:t>
          </a:r>
        </a:p>
      </dgm:t>
    </dgm:pt>
    <dgm:pt modelId="{7B272AF8-5644-4B33-BE39-ABB0B54E64DF}" type="parTrans" cxnId="{7F3F27FD-B554-4A3E-99DA-D519C9068F16}">
      <dgm:prSet/>
      <dgm:spPr/>
      <dgm:t>
        <a:bodyPr/>
        <a:lstStyle/>
        <a:p>
          <a:endParaRPr lang="en-gb"/>
        </a:p>
      </dgm:t>
    </dgm:pt>
    <dgm:pt modelId="{2AE2D2A1-3C7E-4414-9C3E-EC5C9C1722AE}" type="sibTrans" cxnId="{7F3F27FD-B554-4A3E-99DA-D519C9068F16}">
      <dgm:prSet/>
      <dgm:spPr/>
      <dgm:t>
        <a:bodyPr/>
        <a:lstStyle/>
        <a:p>
          <a:endParaRPr lang="en-gb"/>
        </a:p>
      </dgm:t>
    </dgm:pt>
    <dgm:pt modelId="{14D36B60-C27E-4149-85EA-8E455C0652AC}">
      <dgm:prSet custT="1"/>
      <dgm:spPr/>
      <dgm:t>
        <a:bodyPr/>
        <a:lstStyle/>
        <a:p>
          <a:pPr algn="ctr" rtl="0">
            <a:lnSpc>
              <a:spcPct val="100000"/>
            </a:lnSpc>
          </a:pPr>
          <a:r>
            <a:rPr lang="en-gb" sz="1600" b="0" i="0" u="none" baseline="0"/>
            <a:t>psychological functioning</a:t>
          </a:r>
        </a:p>
      </dgm:t>
    </dgm:pt>
    <dgm:pt modelId="{3B43689D-504C-4BF6-BA8E-963925609E78}" type="parTrans" cxnId="{D7402C95-57BC-432C-B74C-FCF074ABE794}">
      <dgm:prSet/>
      <dgm:spPr/>
      <dgm:t>
        <a:bodyPr/>
        <a:lstStyle/>
        <a:p>
          <a:endParaRPr lang="en-gb"/>
        </a:p>
      </dgm:t>
    </dgm:pt>
    <dgm:pt modelId="{742BA6DF-6005-4945-903E-E010A343A437}" type="sibTrans" cxnId="{D7402C95-57BC-432C-B74C-FCF074ABE794}">
      <dgm:prSet/>
      <dgm:spPr/>
      <dgm:t>
        <a:bodyPr/>
        <a:lstStyle/>
        <a:p>
          <a:endParaRPr lang="en-gb"/>
        </a:p>
      </dgm:t>
    </dgm:pt>
    <dgm:pt modelId="{C4EB423C-2FBD-4180-AB4D-B08424650779}">
      <dgm:prSet custT="1"/>
      <dgm:spPr/>
      <dgm:t>
        <a:bodyPr/>
        <a:lstStyle/>
        <a:p>
          <a:pPr algn="ctr" rtl="0">
            <a:lnSpc>
              <a:spcPct val="100000"/>
            </a:lnSpc>
          </a:pPr>
          <a:r>
            <a:rPr lang="en-gb" sz="1600" b="0" i="0" u="none" baseline="0"/>
            <a:t>bullying</a:t>
          </a:r>
        </a:p>
      </dgm:t>
    </dgm:pt>
    <dgm:pt modelId="{8FE45765-9155-46C6-80F8-C748FB79679F}" type="parTrans" cxnId="{90DC20F6-FA7E-452A-B8E6-44562B4652B4}">
      <dgm:prSet/>
      <dgm:spPr/>
      <dgm:t>
        <a:bodyPr/>
        <a:lstStyle/>
        <a:p>
          <a:endParaRPr lang="en-gb"/>
        </a:p>
      </dgm:t>
    </dgm:pt>
    <dgm:pt modelId="{E5407CE4-1FF7-4D68-82C2-B6400C27711C}" type="sibTrans" cxnId="{90DC20F6-FA7E-452A-B8E6-44562B4652B4}">
      <dgm:prSet/>
      <dgm:spPr/>
      <dgm:t>
        <a:bodyPr/>
        <a:lstStyle/>
        <a:p>
          <a:endParaRPr lang="en-gb"/>
        </a:p>
      </dgm:t>
    </dgm:pt>
    <dgm:pt modelId="{389BD7BA-4763-4965-A22C-F8E12134FFD9}">
      <dgm:prSet custT="1"/>
      <dgm:spPr/>
      <dgm:t>
        <a:bodyPr/>
        <a:lstStyle/>
        <a:p>
          <a:pPr algn="ctr" rtl="0">
            <a:lnSpc>
              <a:spcPct val="100000"/>
            </a:lnSpc>
          </a:pPr>
          <a:r>
            <a:rPr lang="en-gb" sz="1600" b="0" i="0" u="none" baseline="0"/>
            <a:t>risk behaviour such as substance abuse, vandalism and aggression</a:t>
          </a:r>
        </a:p>
      </dgm:t>
    </dgm:pt>
    <dgm:pt modelId="{3586F878-C632-4B0A-B470-D54BD7F69088}" type="parTrans" cxnId="{7A98340F-596E-42A8-B2CE-E6F7641177D6}">
      <dgm:prSet/>
      <dgm:spPr/>
      <dgm:t>
        <a:bodyPr/>
        <a:lstStyle/>
        <a:p>
          <a:endParaRPr lang="en-gb"/>
        </a:p>
      </dgm:t>
    </dgm:pt>
    <dgm:pt modelId="{144EF214-E809-41DC-A6BF-A227162895C4}" type="sibTrans" cxnId="{7A98340F-596E-42A8-B2CE-E6F7641177D6}">
      <dgm:prSet/>
      <dgm:spPr/>
      <dgm:t>
        <a:bodyPr/>
        <a:lstStyle/>
        <a:p>
          <a:endParaRPr lang="en-gb"/>
        </a:p>
      </dgm:t>
    </dgm:pt>
    <dgm:pt modelId="{36B0F075-21BF-4430-B037-E86086A4F494}">
      <dgm:prSet custT="1"/>
      <dgm:spPr/>
      <dgm:t>
        <a:bodyPr/>
        <a:lstStyle/>
        <a:p>
          <a:pPr algn="ctr" rtl="0">
            <a:lnSpc>
              <a:spcPct val="100000"/>
            </a:lnSpc>
          </a:pPr>
          <a:r>
            <a:rPr lang="en-gb" sz="1600" b="0" i="0" u="none" baseline="0"/>
            <a:t>anxiety</a:t>
          </a:r>
        </a:p>
      </dgm:t>
    </dgm:pt>
    <dgm:pt modelId="{7424BD98-A39A-476B-92C5-678DD3AF62DB}" type="parTrans" cxnId="{5290871E-0ED0-46B8-9C20-2715FE9E53F7}">
      <dgm:prSet/>
      <dgm:spPr/>
      <dgm:t>
        <a:bodyPr/>
        <a:lstStyle/>
        <a:p>
          <a:endParaRPr lang="en-gb"/>
        </a:p>
      </dgm:t>
    </dgm:pt>
    <dgm:pt modelId="{5062ED16-4102-403E-94D3-585EFE011A7C}" type="sibTrans" cxnId="{5290871E-0ED0-46B8-9C20-2715FE9E53F7}">
      <dgm:prSet/>
      <dgm:spPr/>
      <dgm:t>
        <a:bodyPr/>
        <a:lstStyle/>
        <a:p>
          <a:endParaRPr lang="en-gb"/>
        </a:p>
      </dgm:t>
    </dgm:pt>
    <dgm:pt modelId="{D56EE5E6-8AD2-41E9-8AFC-A45C90C653C7}">
      <dgm:prSet custT="1"/>
      <dgm:spPr/>
      <dgm:t>
        <a:bodyPr/>
        <a:lstStyle/>
        <a:p>
          <a:pPr algn="ctr" rtl="0">
            <a:lnSpc>
              <a:spcPct val="100000"/>
            </a:lnSpc>
          </a:pPr>
          <a:r>
            <a:rPr lang="en-gb" sz="1600" b="0" i="0" u="none" baseline="0"/>
            <a:t>depression</a:t>
          </a:r>
        </a:p>
      </dgm:t>
    </dgm:pt>
    <dgm:pt modelId="{41622AE7-DA83-40C4-B29E-4678DC287774}" type="parTrans" cxnId="{432E2F42-C527-46D7-8DF5-CD08F63E90EC}">
      <dgm:prSet/>
      <dgm:spPr/>
      <dgm:t>
        <a:bodyPr/>
        <a:lstStyle/>
        <a:p>
          <a:endParaRPr lang="en-gb"/>
        </a:p>
      </dgm:t>
    </dgm:pt>
    <dgm:pt modelId="{42507630-3646-43A1-AC53-FD64152439EC}" type="sibTrans" cxnId="{432E2F42-C527-46D7-8DF5-CD08F63E90EC}">
      <dgm:prSet/>
      <dgm:spPr/>
      <dgm:t>
        <a:bodyPr/>
        <a:lstStyle/>
        <a:p>
          <a:endParaRPr lang="en-gb"/>
        </a:p>
      </dgm:t>
    </dgm:pt>
    <dgm:pt modelId="{7FBABBD6-AA27-4BF2-8890-62E161A3CC8C}">
      <dgm:prSet custT="1"/>
      <dgm:spPr/>
      <dgm:t>
        <a:bodyPr/>
        <a:lstStyle/>
        <a:p>
          <a:pPr algn="ctr" rtl="0">
            <a:lnSpc>
              <a:spcPct val="100000"/>
            </a:lnSpc>
          </a:pPr>
          <a:endParaRPr lang="en-gb" sz="1600"/>
        </a:p>
      </dgm:t>
    </dgm:pt>
    <dgm:pt modelId="{3307ACA6-38D9-4BB6-9428-8B8D58359D56}" type="sibTrans" cxnId="{2DA81D4D-40B3-4A37-B2C2-ABDE3A092EC8}">
      <dgm:prSet/>
      <dgm:spPr/>
      <dgm:t>
        <a:bodyPr/>
        <a:lstStyle/>
        <a:p>
          <a:endParaRPr lang="en-gb"/>
        </a:p>
      </dgm:t>
    </dgm:pt>
    <dgm:pt modelId="{1118ED02-468A-4FC1-8534-2167113311F9}" type="parTrans" cxnId="{2DA81D4D-40B3-4A37-B2C2-ABDE3A092EC8}">
      <dgm:prSet/>
      <dgm:spPr/>
      <dgm:t>
        <a:bodyPr/>
        <a:lstStyle/>
        <a:p>
          <a:endParaRPr lang="en-gb"/>
        </a:p>
      </dgm:t>
    </dgm:pt>
    <dgm:pt modelId="{7DE35861-2EC2-4D62-B5DF-111DF83BA581}" type="pres">
      <dgm:prSet presAssocID="{E59E2ECA-D964-45FD-92D4-8C840AF13F3F}" presName="root" presStyleCnt="0">
        <dgm:presLayoutVars>
          <dgm:dir/>
          <dgm:resizeHandles val="exact"/>
        </dgm:presLayoutVars>
      </dgm:prSet>
      <dgm:spPr/>
    </dgm:pt>
    <dgm:pt modelId="{BD796791-0465-4110-94D3-189CD12A1588}" type="pres">
      <dgm:prSet presAssocID="{593CC26D-087A-4948-839D-13CD425402C0}" presName="compNode" presStyleCnt="0"/>
      <dgm:spPr/>
    </dgm:pt>
    <dgm:pt modelId="{E62889A2-B2BB-4EAE-AF65-8744D95116E8}" type="pres">
      <dgm:prSet presAssocID="{593CC26D-087A-4948-839D-13CD425402C0}" presName="bgRect" presStyleLbl="bgShp" presStyleIdx="0" presStyleCnt="2" custScaleY="168091">
        <dgm:style>
          <a:lnRef idx="2">
            <a:schemeClr val="accent3"/>
          </a:lnRef>
          <a:fillRef idx="1">
            <a:schemeClr val="lt1"/>
          </a:fillRef>
          <a:effectRef idx="0">
            <a:schemeClr val="accent3"/>
          </a:effectRef>
          <a:fontRef idx="minor">
            <a:schemeClr val="dk1"/>
          </a:fontRef>
        </dgm:style>
      </dgm:prSet>
      <dgm:spPr>
        <a:ln>
          <a:solidFill>
            <a:schemeClr val="accent4"/>
          </a:solidFill>
        </a:ln>
      </dgm:spPr>
    </dgm:pt>
    <dgm:pt modelId="{A15ADE9F-620D-4FF7-B9D7-98691039EEDC}" type="pres">
      <dgm:prSet presAssocID="{593CC26D-087A-4948-839D-13CD425402C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0C3FC6A1-50DE-4E25-95D6-C60B3E05280A}" type="pres">
      <dgm:prSet presAssocID="{593CC26D-087A-4948-839D-13CD425402C0}" presName="spaceRect" presStyleCnt="0"/>
      <dgm:spPr/>
    </dgm:pt>
    <dgm:pt modelId="{521EBBEE-7ED3-4FC1-ADD6-C27A21828178}" type="pres">
      <dgm:prSet presAssocID="{593CC26D-087A-4948-839D-13CD425402C0}" presName="parTx" presStyleLbl="revTx" presStyleIdx="0" presStyleCnt="4" custLinFactNeighborX="-8599" custLinFactNeighborY="1530">
        <dgm:presLayoutVars>
          <dgm:chMax val="0"/>
          <dgm:chPref val="0"/>
        </dgm:presLayoutVars>
      </dgm:prSet>
      <dgm:spPr/>
    </dgm:pt>
    <dgm:pt modelId="{DCF596D2-EAE8-4CE7-9302-A93105A16D4A}" type="pres">
      <dgm:prSet presAssocID="{593CC26D-087A-4948-839D-13CD425402C0}" presName="desTx" presStyleLbl="revTx" presStyleIdx="1" presStyleCnt="4" custScaleX="153137" custScaleY="178572" custLinFactNeighborX="-28029" custLinFactNeighborY="-566">
        <dgm:presLayoutVars/>
      </dgm:prSet>
      <dgm:spPr/>
    </dgm:pt>
    <dgm:pt modelId="{08423E47-9EBD-4ACA-847A-DD949E1BD175}" type="pres">
      <dgm:prSet presAssocID="{814B1A65-B9D1-44F6-B6AE-B72B059A9A94}" presName="sibTrans" presStyleCnt="0"/>
      <dgm:spPr/>
    </dgm:pt>
    <dgm:pt modelId="{65C59B7C-C02E-41DE-A79F-AD913443ED33}" type="pres">
      <dgm:prSet presAssocID="{3952A83F-7859-428E-9297-9122EC94F02D}" presName="compNode" presStyleCnt="0"/>
      <dgm:spPr/>
    </dgm:pt>
    <dgm:pt modelId="{4FD3728A-5A1A-45A4-A903-F2E29936FFD4}" type="pres">
      <dgm:prSet presAssocID="{3952A83F-7859-428E-9297-9122EC94F02D}" presName="bgRect" presStyleLbl="bgShp" presStyleIdx="1" presStyleCnt="2" custScaleY="172318">
        <dgm:style>
          <a:lnRef idx="2">
            <a:schemeClr val="accent3"/>
          </a:lnRef>
          <a:fillRef idx="1">
            <a:schemeClr val="lt1"/>
          </a:fillRef>
          <a:effectRef idx="0">
            <a:schemeClr val="accent3"/>
          </a:effectRef>
          <a:fontRef idx="minor">
            <a:schemeClr val="dk1"/>
          </a:fontRef>
        </dgm:style>
      </dgm:prSet>
      <dgm:spPr>
        <a:ln>
          <a:solidFill>
            <a:schemeClr val="accent4"/>
          </a:solidFill>
        </a:ln>
      </dgm:spPr>
    </dgm:pt>
    <dgm:pt modelId="{C0029FFF-46DF-434F-AF6C-6DC41EFFE633}" type="pres">
      <dgm:prSet presAssocID="{3952A83F-7859-428E-9297-9122EC94F0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wnward trend"/>
        </a:ext>
      </dgm:extLst>
    </dgm:pt>
    <dgm:pt modelId="{171B729D-DB35-45F7-A06D-7688879F0BFC}" type="pres">
      <dgm:prSet presAssocID="{3952A83F-7859-428E-9297-9122EC94F02D}" presName="spaceRect" presStyleCnt="0"/>
      <dgm:spPr/>
    </dgm:pt>
    <dgm:pt modelId="{4498C293-CFBC-4725-A6F3-0D0EE6B55E02}" type="pres">
      <dgm:prSet presAssocID="{3952A83F-7859-428E-9297-9122EC94F02D}" presName="parTx" presStyleLbl="revTx" presStyleIdx="2" presStyleCnt="4" custLinFactNeighborX="-8330" custLinFactNeighborY="-765">
        <dgm:presLayoutVars>
          <dgm:chMax val="0"/>
          <dgm:chPref val="0"/>
        </dgm:presLayoutVars>
      </dgm:prSet>
      <dgm:spPr/>
    </dgm:pt>
    <dgm:pt modelId="{328C1AB9-96E0-4B99-8297-6F891ED93985}" type="pres">
      <dgm:prSet presAssocID="{3952A83F-7859-428E-9297-9122EC94F02D}" presName="desTx" presStyleLbl="revTx" presStyleIdx="3" presStyleCnt="4" custScaleX="157218" custScaleY="157734" custLinFactNeighborX="-25637" custLinFactNeighborY="2355">
        <dgm:presLayoutVars/>
      </dgm:prSet>
      <dgm:spPr/>
    </dgm:pt>
  </dgm:ptLst>
  <dgm:cxnLst>
    <dgm:cxn modelId="{5DF40C02-DF9F-4382-9C23-3AC13C4D4AC9}" type="presOf" srcId="{3549F061-AAB3-42A3-99AC-A7515CA6A139}" destId="{DCF596D2-EAE8-4CE7-9302-A93105A16D4A}" srcOrd="0" destOrd="4" presId="urn:microsoft.com/office/officeart/2018/2/layout/IconVerticalSolidList"/>
    <dgm:cxn modelId="{7A98340F-596E-42A8-B2CE-E6F7641177D6}" srcId="{3952A83F-7859-428E-9297-9122EC94F02D}" destId="{389BD7BA-4763-4965-A22C-F8E12134FFD9}" srcOrd="2" destOrd="0" parTransId="{3586F878-C632-4B0A-B470-D54BD7F69088}" sibTransId="{144EF214-E809-41DC-A6BF-A227162895C4}"/>
    <dgm:cxn modelId="{D28D4D13-F4B1-48F7-AE6C-5E322954D4F0}" type="presOf" srcId="{593CC26D-087A-4948-839D-13CD425402C0}" destId="{521EBBEE-7ED3-4FC1-ADD6-C27A21828178}" srcOrd="0" destOrd="0" presId="urn:microsoft.com/office/officeart/2018/2/layout/IconVerticalSolidList"/>
    <dgm:cxn modelId="{5290871E-0ED0-46B8-9C20-2715FE9E53F7}" srcId="{3952A83F-7859-428E-9297-9122EC94F02D}" destId="{36B0F075-21BF-4430-B037-E86086A4F494}" srcOrd="3" destOrd="0" parTransId="{7424BD98-A39A-476B-92C5-678DD3AF62DB}" sibTransId="{5062ED16-4102-403E-94D3-585EFE011A7C}"/>
    <dgm:cxn modelId="{A94D7822-D33F-4320-85BA-3903FA548270}" srcId="{E59E2ECA-D964-45FD-92D4-8C840AF13F3F}" destId="{3952A83F-7859-428E-9297-9122EC94F02D}" srcOrd="1" destOrd="0" parTransId="{FB2E40A1-74BA-40FA-A636-FD369EC15F92}" sibTransId="{484290FD-84F5-42D0-BB1E-1C51098F42C2}"/>
    <dgm:cxn modelId="{7883F827-8D6E-4847-A20B-26960551AFE6}" type="presOf" srcId="{3952A83F-7859-428E-9297-9122EC94F02D}" destId="{4498C293-CFBC-4725-A6F3-0D0EE6B55E02}" srcOrd="0" destOrd="0" presId="urn:microsoft.com/office/officeart/2018/2/layout/IconVerticalSolidList"/>
    <dgm:cxn modelId="{3139A829-89CA-48C9-9A40-A86B78870656}" type="presOf" srcId="{D56EE5E6-8AD2-41E9-8AFC-A45C90C653C7}" destId="{328C1AB9-96E0-4B99-8297-6F891ED93985}" srcOrd="0" destOrd="4" presId="urn:microsoft.com/office/officeart/2018/2/layout/IconVerticalSolidList"/>
    <dgm:cxn modelId="{FE06B439-B1E3-4925-9E9B-D48E1EA4F1BE}" type="presOf" srcId="{0ACD6B4C-9D10-4017-8F28-CBC31883A310}" destId="{DCF596D2-EAE8-4CE7-9302-A93105A16D4A}" srcOrd="0" destOrd="2" presId="urn:microsoft.com/office/officeart/2018/2/layout/IconVerticalSolidList"/>
    <dgm:cxn modelId="{432E2F42-C527-46D7-8DF5-CD08F63E90EC}" srcId="{3952A83F-7859-428E-9297-9122EC94F02D}" destId="{D56EE5E6-8AD2-41E9-8AFC-A45C90C653C7}" srcOrd="4" destOrd="0" parTransId="{41622AE7-DA83-40C4-B29E-4678DC287774}" sibTransId="{42507630-3646-43A1-AC53-FD64152439EC}"/>
    <dgm:cxn modelId="{9A845A44-17F8-4FD6-BE30-D9555073A52D}" srcId="{E59E2ECA-D964-45FD-92D4-8C840AF13F3F}" destId="{593CC26D-087A-4948-839D-13CD425402C0}" srcOrd="0" destOrd="0" parTransId="{BDF93014-318F-40CC-9EE2-4AF2E572742E}" sibTransId="{814B1A65-B9D1-44F6-B6AE-B72B059A9A94}"/>
    <dgm:cxn modelId="{1A20BE65-F61C-412D-B54A-6BC1B7CB6B76}" type="presOf" srcId="{A8E6E1AD-9C61-4ACB-8590-38E98B083646}" destId="{328C1AB9-96E0-4B99-8297-6F891ED93985}" srcOrd="0" destOrd="0" presId="urn:microsoft.com/office/officeart/2018/2/layout/IconVerticalSolidList"/>
    <dgm:cxn modelId="{B0338D66-F76A-4766-97C9-A5F12D89E373}" srcId="{593CC26D-087A-4948-839D-13CD425402C0}" destId="{0ACD6B4C-9D10-4017-8F28-CBC31883A310}" srcOrd="2" destOrd="0" parTransId="{74489FFF-820B-4E5A-B949-6ABA830E3BEF}" sibTransId="{6AE32164-E8CF-42B4-BAB3-4DA4901BA00C}"/>
    <dgm:cxn modelId="{2DA81D4D-40B3-4A37-B2C2-ABDE3A092EC8}" srcId="{593CC26D-087A-4948-839D-13CD425402C0}" destId="{7FBABBD6-AA27-4BF2-8890-62E161A3CC8C}" srcOrd="6" destOrd="0" parTransId="{1118ED02-468A-4FC1-8534-2167113311F9}" sibTransId="{3307ACA6-38D9-4BB6-9428-8B8D58359D56}"/>
    <dgm:cxn modelId="{F3257172-4F73-4984-8DAC-610F3024F706}" type="presOf" srcId="{14D36B60-C27E-4149-85EA-8E455C0652AC}" destId="{DCF596D2-EAE8-4CE7-9302-A93105A16D4A}" srcOrd="0" destOrd="5" presId="urn:microsoft.com/office/officeart/2018/2/layout/IconVerticalSolidList"/>
    <dgm:cxn modelId="{1CCBAB74-1923-4AEA-A789-521BF7D95F7D}" srcId="{3952A83F-7859-428E-9297-9122EC94F02D}" destId="{A8E6E1AD-9C61-4ACB-8590-38E98B083646}" srcOrd="0" destOrd="0" parTransId="{C20B4EC8-A78E-4AE1-B7FE-B4AFA9A59B61}" sibTransId="{30F87637-F214-43B0-96AF-8E51ADDBE103}"/>
    <dgm:cxn modelId="{1491D376-E54F-4B58-A150-2F30BDF923E0}" type="presOf" srcId="{36B0F075-21BF-4430-B037-E86086A4F494}" destId="{328C1AB9-96E0-4B99-8297-6F891ED93985}" srcOrd="0" destOrd="3" presId="urn:microsoft.com/office/officeart/2018/2/layout/IconVerticalSolidList"/>
    <dgm:cxn modelId="{12806557-2935-4F1D-A2CA-9FD4C992E7D2}" type="presOf" srcId="{CE4C075D-35A7-4A66-A24F-EC78D4B5FC28}" destId="{DCF596D2-EAE8-4CE7-9302-A93105A16D4A}" srcOrd="0" destOrd="0" presId="urn:microsoft.com/office/officeart/2018/2/layout/IconVerticalSolidList"/>
    <dgm:cxn modelId="{59B3FF7C-3687-4D3D-AF6C-B077EBE81AE0}" srcId="{593CC26D-087A-4948-839D-13CD425402C0}" destId="{CE4C075D-35A7-4A66-A24F-EC78D4B5FC28}" srcOrd="0" destOrd="0" parTransId="{5DA15B55-DD9F-4479-AD72-F8C6198A04CB}" sibTransId="{CA2558F1-B146-4453-A406-F412682CDC96}"/>
    <dgm:cxn modelId="{D33E5D8C-1362-4179-A9F1-D5686819BDDB}" type="presOf" srcId="{7FBABBD6-AA27-4BF2-8890-62E161A3CC8C}" destId="{DCF596D2-EAE8-4CE7-9302-A93105A16D4A}" srcOrd="0" destOrd="6" presId="urn:microsoft.com/office/officeart/2018/2/layout/IconVerticalSolidList"/>
    <dgm:cxn modelId="{D7402C95-57BC-432C-B74C-FCF074ABE794}" srcId="{593CC26D-087A-4948-839D-13CD425402C0}" destId="{14D36B60-C27E-4149-85EA-8E455C0652AC}" srcOrd="5" destOrd="0" parTransId="{3B43689D-504C-4BF6-BA8E-963925609E78}" sibTransId="{742BA6DF-6005-4945-903E-E010A343A437}"/>
    <dgm:cxn modelId="{8E108DA6-EF0D-4F46-AB63-1B7C94724EEB}" type="presOf" srcId="{389BD7BA-4763-4965-A22C-F8E12134FFD9}" destId="{328C1AB9-96E0-4B99-8297-6F891ED93985}" srcOrd="0" destOrd="2" presId="urn:microsoft.com/office/officeart/2018/2/layout/IconVerticalSolidList"/>
    <dgm:cxn modelId="{4C5388B3-CADA-4C94-B147-F9D4023B9DC9}" srcId="{593CC26D-087A-4948-839D-13CD425402C0}" destId="{4DB12A4F-8A10-443D-A411-93850361185E}" srcOrd="1" destOrd="0" parTransId="{3F05D0AF-BC7F-4832-A940-C88C3CABF2E5}" sibTransId="{F2DFFB07-43FE-490C-8121-966EE671E8D3}"/>
    <dgm:cxn modelId="{046DE2C2-D657-4997-8EEA-468ED8E6541B}" type="presOf" srcId="{4DB12A4F-8A10-443D-A411-93850361185E}" destId="{DCF596D2-EAE8-4CE7-9302-A93105A16D4A}" srcOrd="0" destOrd="1" presId="urn:microsoft.com/office/officeart/2018/2/layout/IconVerticalSolidList"/>
    <dgm:cxn modelId="{D0DBF3D0-099C-4170-BCB5-144870C8A174}" type="presOf" srcId="{E59E2ECA-D964-45FD-92D4-8C840AF13F3F}" destId="{7DE35861-2EC2-4D62-B5DF-111DF83BA581}" srcOrd="0" destOrd="0" presId="urn:microsoft.com/office/officeart/2018/2/layout/IconVerticalSolidList"/>
    <dgm:cxn modelId="{9D83AFDC-F306-4553-8719-08B03A60240F}" type="presOf" srcId="{C4EB423C-2FBD-4180-AB4D-B08424650779}" destId="{328C1AB9-96E0-4B99-8297-6F891ED93985}" srcOrd="0" destOrd="1" presId="urn:microsoft.com/office/officeart/2018/2/layout/IconVerticalSolidList"/>
    <dgm:cxn modelId="{0A03A9E4-7E0F-437E-AD1A-EBCD0F483B1F}" srcId="{593CC26D-087A-4948-839D-13CD425402C0}" destId="{8C196461-FEC8-4987-8BC0-AD3339F5B29A}" srcOrd="3" destOrd="0" parTransId="{7A2D8643-8667-4C2C-995E-B20F582892FC}" sibTransId="{F44F1FFB-55FD-4F45-B0F7-BDB55B487DF1}"/>
    <dgm:cxn modelId="{FFA5E7E5-686E-452D-80CF-77E4177263EC}" type="presOf" srcId="{8C196461-FEC8-4987-8BC0-AD3339F5B29A}" destId="{DCF596D2-EAE8-4CE7-9302-A93105A16D4A}" srcOrd="0" destOrd="3" presId="urn:microsoft.com/office/officeart/2018/2/layout/IconVerticalSolidList"/>
    <dgm:cxn modelId="{90DC20F6-FA7E-452A-B8E6-44562B4652B4}" srcId="{3952A83F-7859-428E-9297-9122EC94F02D}" destId="{C4EB423C-2FBD-4180-AB4D-B08424650779}" srcOrd="1" destOrd="0" parTransId="{8FE45765-9155-46C6-80F8-C748FB79679F}" sibTransId="{E5407CE4-1FF7-4D68-82C2-B6400C27711C}"/>
    <dgm:cxn modelId="{7F3F27FD-B554-4A3E-99DA-D519C9068F16}" srcId="{593CC26D-087A-4948-839D-13CD425402C0}" destId="{3549F061-AAB3-42A3-99AC-A7515CA6A139}" srcOrd="4" destOrd="0" parTransId="{7B272AF8-5644-4B33-BE39-ABB0B54E64DF}" sibTransId="{2AE2D2A1-3C7E-4414-9C3E-EC5C9C1722AE}"/>
    <dgm:cxn modelId="{8FF36FEC-B2C5-43C2-8CE9-C4E930245E22}" type="presParOf" srcId="{7DE35861-2EC2-4D62-B5DF-111DF83BA581}" destId="{BD796791-0465-4110-94D3-189CD12A1588}" srcOrd="0" destOrd="0" presId="urn:microsoft.com/office/officeart/2018/2/layout/IconVerticalSolidList"/>
    <dgm:cxn modelId="{A819E178-C01F-4AD5-853D-423213DD4AF7}" type="presParOf" srcId="{BD796791-0465-4110-94D3-189CD12A1588}" destId="{E62889A2-B2BB-4EAE-AF65-8744D95116E8}" srcOrd="0" destOrd="0" presId="urn:microsoft.com/office/officeart/2018/2/layout/IconVerticalSolidList"/>
    <dgm:cxn modelId="{E55F35A5-A376-4439-BCEF-643D8D4838DF}" type="presParOf" srcId="{BD796791-0465-4110-94D3-189CD12A1588}" destId="{A15ADE9F-620D-4FF7-B9D7-98691039EEDC}" srcOrd="1" destOrd="0" presId="urn:microsoft.com/office/officeart/2018/2/layout/IconVerticalSolidList"/>
    <dgm:cxn modelId="{D31DFC34-FF60-4C77-A54A-92746D5DF439}" type="presParOf" srcId="{BD796791-0465-4110-94D3-189CD12A1588}" destId="{0C3FC6A1-50DE-4E25-95D6-C60B3E05280A}" srcOrd="2" destOrd="0" presId="urn:microsoft.com/office/officeart/2018/2/layout/IconVerticalSolidList"/>
    <dgm:cxn modelId="{D7DFDB70-D5F7-4949-BB22-7217EA39FD44}" type="presParOf" srcId="{BD796791-0465-4110-94D3-189CD12A1588}" destId="{521EBBEE-7ED3-4FC1-ADD6-C27A21828178}" srcOrd="3" destOrd="0" presId="urn:microsoft.com/office/officeart/2018/2/layout/IconVerticalSolidList"/>
    <dgm:cxn modelId="{071AA1FC-ED9A-451F-8F22-8D9F02C66C94}" type="presParOf" srcId="{BD796791-0465-4110-94D3-189CD12A1588}" destId="{DCF596D2-EAE8-4CE7-9302-A93105A16D4A}" srcOrd="4" destOrd="0" presId="urn:microsoft.com/office/officeart/2018/2/layout/IconVerticalSolidList"/>
    <dgm:cxn modelId="{9DB8E0E5-E4AE-43F0-9C5B-5BCB265D9069}" type="presParOf" srcId="{7DE35861-2EC2-4D62-B5DF-111DF83BA581}" destId="{08423E47-9EBD-4ACA-847A-DD949E1BD175}" srcOrd="1" destOrd="0" presId="urn:microsoft.com/office/officeart/2018/2/layout/IconVerticalSolidList"/>
    <dgm:cxn modelId="{B13B61B5-8D4E-4CA6-A56D-92681CFE35DB}" type="presParOf" srcId="{7DE35861-2EC2-4D62-B5DF-111DF83BA581}" destId="{65C59B7C-C02E-41DE-A79F-AD913443ED33}" srcOrd="2" destOrd="0" presId="urn:microsoft.com/office/officeart/2018/2/layout/IconVerticalSolidList"/>
    <dgm:cxn modelId="{BC5767FF-D2C4-4B19-B8C3-00962C4C51F6}" type="presParOf" srcId="{65C59B7C-C02E-41DE-A79F-AD913443ED33}" destId="{4FD3728A-5A1A-45A4-A903-F2E29936FFD4}" srcOrd="0" destOrd="0" presId="urn:microsoft.com/office/officeart/2018/2/layout/IconVerticalSolidList"/>
    <dgm:cxn modelId="{3C517182-D343-467A-AEA2-BC58E235F388}" type="presParOf" srcId="{65C59B7C-C02E-41DE-A79F-AD913443ED33}" destId="{C0029FFF-46DF-434F-AF6C-6DC41EFFE633}" srcOrd="1" destOrd="0" presId="urn:microsoft.com/office/officeart/2018/2/layout/IconVerticalSolidList"/>
    <dgm:cxn modelId="{E172251F-6A94-4D46-91B4-EA8660DFC610}" type="presParOf" srcId="{65C59B7C-C02E-41DE-A79F-AD913443ED33}" destId="{171B729D-DB35-45F7-A06D-7688879F0BFC}" srcOrd="2" destOrd="0" presId="urn:microsoft.com/office/officeart/2018/2/layout/IconVerticalSolidList"/>
    <dgm:cxn modelId="{8F7F226A-16FF-4B04-A861-962E9FA4680D}" type="presParOf" srcId="{65C59B7C-C02E-41DE-A79F-AD913443ED33}" destId="{4498C293-CFBC-4725-A6F3-0D0EE6B55E02}" srcOrd="3" destOrd="0" presId="urn:microsoft.com/office/officeart/2018/2/layout/IconVerticalSolidList"/>
    <dgm:cxn modelId="{E6B3C244-F5A5-4599-82F4-EC3644CFF93F}" type="presParOf" srcId="{65C59B7C-C02E-41DE-A79F-AD913443ED33}" destId="{328C1AB9-96E0-4B99-8297-6F891ED93985}"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9E2ECA-D964-45FD-92D4-8C840AF13F3F}"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gb"/>
        </a:p>
      </dgm:t>
    </dgm:pt>
    <dgm:pt modelId="{593CC26D-087A-4948-839D-13CD425402C0}">
      <dgm:prSet custT="1"/>
      <dgm:spPr/>
      <dgm:t>
        <a:bodyPr/>
        <a:lstStyle/>
        <a:p>
          <a:pPr algn="ctr" rtl="0">
            <a:lnSpc>
              <a:spcPct val="100000"/>
            </a:lnSpc>
          </a:pPr>
          <a:r>
            <a:rPr lang="en-gb" sz="2000" b="0" i="0" u="none" baseline="0"/>
            <a:t>Better</a:t>
          </a:r>
          <a:endParaRPr lang="en-gb" sz="2000"/>
        </a:p>
      </dgm:t>
    </dgm:pt>
    <dgm:pt modelId="{BDF93014-318F-40CC-9EE2-4AF2E572742E}" type="parTrans" cxnId="{9A845A44-17F8-4FD6-BE30-D9555073A52D}">
      <dgm:prSet/>
      <dgm:spPr/>
      <dgm:t>
        <a:bodyPr/>
        <a:lstStyle/>
        <a:p>
          <a:endParaRPr lang="en-gb"/>
        </a:p>
      </dgm:t>
    </dgm:pt>
    <dgm:pt modelId="{814B1A65-B9D1-44F6-B6AE-B72B059A9A94}" type="sibTrans" cxnId="{9A845A44-17F8-4FD6-BE30-D9555073A52D}">
      <dgm:prSet/>
      <dgm:spPr/>
      <dgm:t>
        <a:bodyPr/>
        <a:lstStyle/>
        <a:p>
          <a:endParaRPr lang="en-gb"/>
        </a:p>
      </dgm:t>
    </dgm:pt>
    <dgm:pt modelId="{CE4C075D-35A7-4A66-A24F-EC78D4B5FC28}">
      <dgm:prSet custT="1"/>
      <dgm:spPr/>
      <dgm:t>
        <a:bodyPr/>
        <a:lstStyle/>
        <a:p>
          <a:pPr algn="ctr" rtl="0">
            <a:lnSpc>
              <a:spcPct val="100000"/>
            </a:lnSpc>
          </a:pPr>
          <a:r>
            <a:rPr lang="en-gb" sz="1800" b="0" i="0" u="none" baseline="0"/>
            <a:t>learning outcomes</a:t>
          </a:r>
        </a:p>
        <a:p>
          <a:pPr algn="ctr" rtl="0">
            <a:lnSpc>
              <a:spcPct val="100000"/>
            </a:lnSpc>
          </a:pPr>
          <a:r>
            <a:rPr lang="en-gb" sz="1800" b="0" i="0" u="none" baseline="0"/>
            <a:t>empathy skills </a:t>
          </a:r>
          <a:endParaRPr lang="en-gb" sz="1800"/>
        </a:p>
      </dgm:t>
    </dgm:pt>
    <dgm:pt modelId="{5DA15B55-DD9F-4479-AD72-F8C6198A04CB}" type="parTrans" cxnId="{59B3FF7C-3687-4D3D-AF6C-B077EBE81AE0}">
      <dgm:prSet/>
      <dgm:spPr/>
      <dgm:t>
        <a:bodyPr/>
        <a:lstStyle/>
        <a:p>
          <a:endParaRPr lang="en-gb"/>
        </a:p>
      </dgm:t>
    </dgm:pt>
    <dgm:pt modelId="{CA2558F1-B146-4453-A406-F412682CDC96}" type="sibTrans" cxnId="{59B3FF7C-3687-4D3D-AF6C-B077EBE81AE0}">
      <dgm:prSet/>
      <dgm:spPr/>
      <dgm:t>
        <a:bodyPr/>
        <a:lstStyle/>
        <a:p>
          <a:endParaRPr lang="en-gb"/>
        </a:p>
      </dgm:t>
    </dgm:pt>
    <dgm:pt modelId="{3952A83F-7859-428E-9297-9122EC94F02D}">
      <dgm:prSet custT="1"/>
      <dgm:spPr/>
      <dgm:t>
        <a:bodyPr/>
        <a:lstStyle/>
        <a:p>
          <a:pPr algn="ctr" rtl="0">
            <a:lnSpc>
              <a:spcPct val="100000"/>
            </a:lnSpc>
          </a:pPr>
          <a:r>
            <a:rPr lang="en-gb" sz="2000" b="0" i="0" u="none" baseline="0"/>
            <a:t>Experience less</a:t>
          </a:r>
          <a:endParaRPr lang="en-gb" sz="2000"/>
        </a:p>
      </dgm:t>
    </dgm:pt>
    <dgm:pt modelId="{FB2E40A1-74BA-40FA-A636-FD369EC15F92}" type="parTrans" cxnId="{A94D7822-D33F-4320-85BA-3903FA548270}">
      <dgm:prSet/>
      <dgm:spPr/>
      <dgm:t>
        <a:bodyPr/>
        <a:lstStyle/>
        <a:p>
          <a:endParaRPr lang="en-gb"/>
        </a:p>
      </dgm:t>
    </dgm:pt>
    <dgm:pt modelId="{484290FD-84F5-42D0-BB1E-1C51098F42C2}" type="sibTrans" cxnId="{A94D7822-D33F-4320-85BA-3903FA548270}">
      <dgm:prSet/>
      <dgm:spPr/>
      <dgm:t>
        <a:bodyPr/>
        <a:lstStyle/>
        <a:p>
          <a:endParaRPr lang="en-gb"/>
        </a:p>
      </dgm:t>
    </dgm:pt>
    <dgm:pt modelId="{A8E6E1AD-9C61-4ACB-8590-38E98B083646}">
      <dgm:prSet custT="1"/>
      <dgm:spPr/>
      <dgm:t>
        <a:bodyPr/>
        <a:lstStyle/>
        <a:p>
          <a:pPr algn="ctr" rtl="0">
            <a:lnSpc>
              <a:spcPct val="100000"/>
            </a:lnSpc>
          </a:pPr>
          <a:endParaRPr lang="en-gb" sz="1800"/>
        </a:p>
        <a:p>
          <a:pPr algn="ctr" rtl="0">
            <a:lnSpc>
              <a:spcPct val="100000"/>
            </a:lnSpc>
          </a:pPr>
          <a:r>
            <a:rPr lang="en-gb" sz="1800" b="0" i="0" u="none" baseline="0"/>
            <a:t>loneliness</a:t>
          </a:r>
        </a:p>
        <a:p>
          <a:pPr algn="ctr" rtl="0">
            <a:lnSpc>
              <a:spcPct val="100000"/>
            </a:lnSpc>
          </a:pPr>
          <a:r>
            <a:rPr lang="en-gb" sz="1800" b="0" i="0" u="none" baseline="0"/>
            <a:t>anxiety</a:t>
          </a:r>
        </a:p>
        <a:p>
          <a:pPr algn="ctr" rtl="0">
            <a:lnSpc>
              <a:spcPct val="100000"/>
            </a:lnSpc>
          </a:pPr>
          <a:r>
            <a:rPr lang="en-gb" sz="1800" b="0" i="0" u="none" baseline="0"/>
            <a:t>behavioural problems</a:t>
          </a:r>
          <a:endParaRPr lang="en-gb" sz="1800"/>
        </a:p>
      </dgm:t>
    </dgm:pt>
    <dgm:pt modelId="{C20B4EC8-A78E-4AE1-B7FE-B4AFA9A59B61}" type="parTrans" cxnId="{1CCBAB74-1923-4AEA-A789-521BF7D95F7D}">
      <dgm:prSet/>
      <dgm:spPr/>
      <dgm:t>
        <a:bodyPr/>
        <a:lstStyle/>
        <a:p>
          <a:endParaRPr lang="en-gb"/>
        </a:p>
      </dgm:t>
    </dgm:pt>
    <dgm:pt modelId="{30F87637-F214-43B0-96AF-8E51ADDBE103}" type="sibTrans" cxnId="{1CCBAB74-1923-4AEA-A789-521BF7D95F7D}">
      <dgm:prSet/>
      <dgm:spPr/>
      <dgm:t>
        <a:bodyPr/>
        <a:lstStyle/>
        <a:p>
          <a:endParaRPr lang="en-gb"/>
        </a:p>
      </dgm:t>
    </dgm:pt>
    <dgm:pt modelId="{883E44C0-626A-4C7C-A393-91D804C4147D}">
      <dgm:prSet custT="1"/>
      <dgm:spPr/>
      <dgm:t>
        <a:bodyPr/>
        <a:lstStyle/>
        <a:p>
          <a:pPr algn="ctr" rtl="0">
            <a:lnSpc>
              <a:spcPct val="100000"/>
            </a:lnSpc>
          </a:pPr>
          <a:endParaRPr lang="en-gb" sz="1800"/>
        </a:p>
      </dgm:t>
    </dgm:pt>
    <dgm:pt modelId="{4423F3C4-04E2-4191-A5A6-E836FD58D32F}" type="parTrans" cxnId="{43D72B07-3B92-4C42-8CF7-86EE75399B08}">
      <dgm:prSet/>
      <dgm:spPr/>
      <dgm:t>
        <a:bodyPr/>
        <a:lstStyle/>
        <a:p>
          <a:endParaRPr lang="en-gb"/>
        </a:p>
      </dgm:t>
    </dgm:pt>
    <dgm:pt modelId="{CBF52659-EE6B-4431-8E7A-A2934F5641AD}" type="sibTrans" cxnId="{43D72B07-3B92-4C42-8CF7-86EE75399B08}">
      <dgm:prSet/>
      <dgm:spPr/>
      <dgm:t>
        <a:bodyPr/>
        <a:lstStyle/>
        <a:p>
          <a:endParaRPr lang="en-gb"/>
        </a:p>
      </dgm:t>
    </dgm:pt>
    <dgm:pt modelId="{7DE35861-2EC2-4D62-B5DF-111DF83BA581}" type="pres">
      <dgm:prSet presAssocID="{E59E2ECA-D964-45FD-92D4-8C840AF13F3F}" presName="root" presStyleCnt="0">
        <dgm:presLayoutVars>
          <dgm:dir/>
          <dgm:resizeHandles val="exact"/>
        </dgm:presLayoutVars>
      </dgm:prSet>
      <dgm:spPr/>
    </dgm:pt>
    <dgm:pt modelId="{BD796791-0465-4110-94D3-189CD12A1588}" type="pres">
      <dgm:prSet presAssocID="{593CC26D-087A-4948-839D-13CD425402C0}" presName="compNode" presStyleCnt="0"/>
      <dgm:spPr/>
    </dgm:pt>
    <dgm:pt modelId="{E62889A2-B2BB-4EAE-AF65-8744D95116E8}" type="pres">
      <dgm:prSet presAssocID="{593CC26D-087A-4948-839D-13CD425402C0}" presName="bgRect" presStyleLbl="bgShp" presStyleIdx="0" presStyleCnt="2" custScaleY="168091">
        <dgm:style>
          <a:lnRef idx="2">
            <a:schemeClr val="accent2"/>
          </a:lnRef>
          <a:fillRef idx="1">
            <a:schemeClr val="lt1"/>
          </a:fillRef>
          <a:effectRef idx="0">
            <a:schemeClr val="accent2"/>
          </a:effectRef>
          <a:fontRef idx="minor">
            <a:schemeClr val="dk1"/>
          </a:fontRef>
        </dgm:style>
      </dgm:prSet>
      <dgm:spPr>
        <a:ln>
          <a:solidFill>
            <a:schemeClr val="accent3"/>
          </a:solidFill>
        </a:ln>
      </dgm:spPr>
    </dgm:pt>
    <dgm:pt modelId="{A15ADE9F-620D-4FF7-B9D7-98691039EEDC}" type="pres">
      <dgm:prSet presAssocID="{593CC26D-087A-4948-839D-13CD425402C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0C3FC6A1-50DE-4E25-95D6-C60B3E05280A}" type="pres">
      <dgm:prSet presAssocID="{593CC26D-087A-4948-839D-13CD425402C0}" presName="spaceRect" presStyleCnt="0"/>
      <dgm:spPr/>
    </dgm:pt>
    <dgm:pt modelId="{521EBBEE-7ED3-4FC1-ADD6-C27A21828178}" type="pres">
      <dgm:prSet presAssocID="{593CC26D-087A-4948-839D-13CD425402C0}" presName="parTx" presStyleLbl="revTx" presStyleIdx="0" presStyleCnt="4">
        <dgm:presLayoutVars>
          <dgm:chMax val="0"/>
          <dgm:chPref val="0"/>
        </dgm:presLayoutVars>
      </dgm:prSet>
      <dgm:spPr/>
    </dgm:pt>
    <dgm:pt modelId="{DCF596D2-EAE8-4CE7-9302-A93105A16D4A}" type="pres">
      <dgm:prSet presAssocID="{593CC26D-087A-4948-839D-13CD425402C0}" presName="desTx" presStyleLbl="revTx" presStyleIdx="1" presStyleCnt="4">
        <dgm:presLayoutVars/>
      </dgm:prSet>
      <dgm:spPr/>
    </dgm:pt>
    <dgm:pt modelId="{08423E47-9EBD-4ACA-847A-DD949E1BD175}" type="pres">
      <dgm:prSet presAssocID="{814B1A65-B9D1-44F6-B6AE-B72B059A9A94}" presName="sibTrans" presStyleCnt="0"/>
      <dgm:spPr/>
    </dgm:pt>
    <dgm:pt modelId="{65C59B7C-C02E-41DE-A79F-AD913443ED33}" type="pres">
      <dgm:prSet presAssocID="{3952A83F-7859-428E-9297-9122EC94F02D}" presName="compNode" presStyleCnt="0"/>
      <dgm:spPr/>
    </dgm:pt>
    <dgm:pt modelId="{4FD3728A-5A1A-45A4-A903-F2E29936FFD4}" type="pres">
      <dgm:prSet presAssocID="{3952A83F-7859-428E-9297-9122EC94F02D}" presName="bgRect" presStyleLbl="bgShp" presStyleIdx="1" presStyleCnt="2" custScaleY="172318">
        <dgm:style>
          <a:lnRef idx="2">
            <a:schemeClr val="accent2"/>
          </a:lnRef>
          <a:fillRef idx="1">
            <a:schemeClr val="lt1"/>
          </a:fillRef>
          <a:effectRef idx="0">
            <a:schemeClr val="accent2"/>
          </a:effectRef>
          <a:fontRef idx="minor">
            <a:schemeClr val="dk1"/>
          </a:fontRef>
        </dgm:style>
      </dgm:prSet>
      <dgm:spPr>
        <a:ln>
          <a:solidFill>
            <a:schemeClr val="accent3"/>
          </a:solidFill>
        </a:ln>
      </dgm:spPr>
    </dgm:pt>
    <dgm:pt modelId="{C0029FFF-46DF-434F-AF6C-6DC41EFFE633}" type="pres">
      <dgm:prSet presAssocID="{3952A83F-7859-428E-9297-9122EC94F0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wnward trend"/>
        </a:ext>
      </dgm:extLst>
    </dgm:pt>
    <dgm:pt modelId="{171B729D-DB35-45F7-A06D-7688879F0BFC}" type="pres">
      <dgm:prSet presAssocID="{3952A83F-7859-428E-9297-9122EC94F02D}" presName="spaceRect" presStyleCnt="0"/>
      <dgm:spPr/>
    </dgm:pt>
    <dgm:pt modelId="{4498C293-CFBC-4725-A6F3-0D0EE6B55E02}" type="pres">
      <dgm:prSet presAssocID="{3952A83F-7859-428E-9297-9122EC94F02D}" presName="parTx" presStyleLbl="revTx" presStyleIdx="2" presStyleCnt="4">
        <dgm:presLayoutVars>
          <dgm:chMax val="0"/>
          <dgm:chPref val="0"/>
        </dgm:presLayoutVars>
      </dgm:prSet>
      <dgm:spPr/>
    </dgm:pt>
    <dgm:pt modelId="{328C1AB9-96E0-4B99-8297-6F891ED93985}" type="pres">
      <dgm:prSet presAssocID="{3952A83F-7859-428E-9297-9122EC94F02D}" presName="desTx" presStyleLbl="revTx" presStyleIdx="3" presStyleCnt="4">
        <dgm:presLayoutVars/>
      </dgm:prSet>
      <dgm:spPr/>
    </dgm:pt>
  </dgm:ptLst>
  <dgm:cxnLst>
    <dgm:cxn modelId="{43D72B07-3B92-4C42-8CF7-86EE75399B08}" srcId="{3952A83F-7859-428E-9297-9122EC94F02D}" destId="{883E44C0-626A-4C7C-A393-91D804C4147D}" srcOrd="1" destOrd="0" parTransId="{4423F3C4-04E2-4191-A5A6-E836FD58D32F}" sibTransId="{CBF52659-EE6B-4431-8E7A-A2934F5641AD}"/>
    <dgm:cxn modelId="{D28D4D13-F4B1-48F7-AE6C-5E322954D4F0}" type="presOf" srcId="{593CC26D-087A-4948-839D-13CD425402C0}" destId="{521EBBEE-7ED3-4FC1-ADD6-C27A21828178}" srcOrd="0" destOrd="0" presId="urn:microsoft.com/office/officeart/2018/2/layout/IconVerticalSolidList"/>
    <dgm:cxn modelId="{A94D7822-D33F-4320-85BA-3903FA548270}" srcId="{E59E2ECA-D964-45FD-92D4-8C840AF13F3F}" destId="{3952A83F-7859-428E-9297-9122EC94F02D}" srcOrd="1" destOrd="0" parTransId="{FB2E40A1-74BA-40FA-A636-FD369EC15F92}" sibTransId="{484290FD-84F5-42D0-BB1E-1C51098F42C2}"/>
    <dgm:cxn modelId="{7883F827-8D6E-4847-A20B-26960551AFE6}" type="presOf" srcId="{3952A83F-7859-428E-9297-9122EC94F02D}" destId="{4498C293-CFBC-4725-A6F3-0D0EE6B55E02}" srcOrd="0" destOrd="0" presId="urn:microsoft.com/office/officeart/2018/2/layout/IconVerticalSolidList"/>
    <dgm:cxn modelId="{EDA3A231-9949-4E03-A184-9546BE577D0C}" type="presOf" srcId="{883E44C0-626A-4C7C-A393-91D804C4147D}" destId="{328C1AB9-96E0-4B99-8297-6F891ED93985}" srcOrd="0" destOrd="1" presId="urn:microsoft.com/office/officeart/2018/2/layout/IconVerticalSolidList"/>
    <dgm:cxn modelId="{9A845A44-17F8-4FD6-BE30-D9555073A52D}" srcId="{E59E2ECA-D964-45FD-92D4-8C840AF13F3F}" destId="{593CC26D-087A-4948-839D-13CD425402C0}" srcOrd="0" destOrd="0" parTransId="{BDF93014-318F-40CC-9EE2-4AF2E572742E}" sibTransId="{814B1A65-B9D1-44F6-B6AE-B72B059A9A94}"/>
    <dgm:cxn modelId="{1A20BE65-F61C-412D-B54A-6BC1B7CB6B76}" type="presOf" srcId="{A8E6E1AD-9C61-4ACB-8590-38E98B083646}" destId="{328C1AB9-96E0-4B99-8297-6F891ED93985}" srcOrd="0" destOrd="0" presId="urn:microsoft.com/office/officeart/2018/2/layout/IconVerticalSolidList"/>
    <dgm:cxn modelId="{1CCBAB74-1923-4AEA-A789-521BF7D95F7D}" srcId="{3952A83F-7859-428E-9297-9122EC94F02D}" destId="{A8E6E1AD-9C61-4ACB-8590-38E98B083646}" srcOrd="0" destOrd="0" parTransId="{C20B4EC8-A78E-4AE1-B7FE-B4AFA9A59B61}" sibTransId="{30F87637-F214-43B0-96AF-8E51ADDBE103}"/>
    <dgm:cxn modelId="{12806557-2935-4F1D-A2CA-9FD4C992E7D2}" type="presOf" srcId="{CE4C075D-35A7-4A66-A24F-EC78D4B5FC28}" destId="{DCF596D2-EAE8-4CE7-9302-A93105A16D4A}" srcOrd="0" destOrd="0" presId="urn:microsoft.com/office/officeart/2018/2/layout/IconVerticalSolidList"/>
    <dgm:cxn modelId="{59B3FF7C-3687-4D3D-AF6C-B077EBE81AE0}" srcId="{593CC26D-087A-4948-839D-13CD425402C0}" destId="{CE4C075D-35A7-4A66-A24F-EC78D4B5FC28}" srcOrd="0" destOrd="0" parTransId="{5DA15B55-DD9F-4479-AD72-F8C6198A04CB}" sibTransId="{CA2558F1-B146-4453-A406-F412682CDC96}"/>
    <dgm:cxn modelId="{D0DBF3D0-099C-4170-BCB5-144870C8A174}" type="presOf" srcId="{E59E2ECA-D964-45FD-92D4-8C840AF13F3F}" destId="{7DE35861-2EC2-4D62-B5DF-111DF83BA581}" srcOrd="0" destOrd="0" presId="urn:microsoft.com/office/officeart/2018/2/layout/IconVerticalSolidList"/>
    <dgm:cxn modelId="{8FF36FEC-B2C5-43C2-8CE9-C4E930245E22}" type="presParOf" srcId="{7DE35861-2EC2-4D62-B5DF-111DF83BA581}" destId="{BD796791-0465-4110-94D3-189CD12A1588}" srcOrd="0" destOrd="0" presId="urn:microsoft.com/office/officeart/2018/2/layout/IconVerticalSolidList"/>
    <dgm:cxn modelId="{A819E178-C01F-4AD5-853D-423213DD4AF7}" type="presParOf" srcId="{BD796791-0465-4110-94D3-189CD12A1588}" destId="{E62889A2-B2BB-4EAE-AF65-8744D95116E8}" srcOrd="0" destOrd="0" presId="urn:microsoft.com/office/officeart/2018/2/layout/IconVerticalSolidList"/>
    <dgm:cxn modelId="{E55F35A5-A376-4439-BCEF-643D8D4838DF}" type="presParOf" srcId="{BD796791-0465-4110-94D3-189CD12A1588}" destId="{A15ADE9F-620D-4FF7-B9D7-98691039EEDC}" srcOrd="1" destOrd="0" presId="urn:microsoft.com/office/officeart/2018/2/layout/IconVerticalSolidList"/>
    <dgm:cxn modelId="{D31DFC34-FF60-4C77-A54A-92746D5DF439}" type="presParOf" srcId="{BD796791-0465-4110-94D3-189CD12A1588}" destId="{0C3FC6A1-50DE-4E25-95D6-C60B3E05280A}" srcOrd="2" destOrd="0" presId="urn:microsoft.com/office/officeart/2018/2/layout/IconVerticalSolidList"/>
    <dgm:cxn modelId="{D7DFDB70-D5F7-4949-BB22-7217EA39FD44}" type="presParOf" srcId="{BD796791-0465-4110-94D3-189CD12A1588}" destId="{521EBBEE-7ED3-4FC1-ADD6-C27A21828178}" srcOrd="3" destOrd="0" presId="urn:microsoft.com/office/officeart/2018/2/layout/IconVerticalSolidList"/>
    <dgm:cxn modelId="{071AA1FC-ED9A-451F-8F22-8D9F02C66C94}" type="presParOf" srcId="{BD796791-0465-4110-94D3-189CD12A1588}" destId="{DCF596D2-EAE8-4CE7-9302-A93105A16D4A}" srcOrd="4" destOrd="0" presId="urn:microsoft.com/office/officeart/2018/2/layout/IconVerticalSolidList"/>
    <dgm:cxn modelId="{9DB8E0E5-E4AE-43F0-9C5B-5BCB265D9069}" type="presParOf" srcId="{7DE35861-2EC2-4D62-B5DF-111DF83BA581}" destId="{08423E47-9EBD-4ACA-847A-DD949E1BD175}" srcOrd="1" destOrd="0" presId="urn:microsoft.com/office/officeart/2018/2/layout/IconVerticalSolidList"/>
    <dgm:cxn modelId="{B13B61B5-8D4E-4CA6-A56D-92681CFE35DB}" type="presParOf" srcId="{7DE35861-2EC2-4D62-B5DF-111DF83BA581}" destId="{65C59B7C-C02E-41DE-A79F-AD913443ED33}" srcOrd="2" destOrd="0" presId="urn:microsoft.com/office/officeart/2018/2/layout/IconVerticalSolidList"/>
    <dgm:cxn modelId="{BC5767FF-D2C4-4B19-B8C3-00962C4C51F6}" type="presParOf" srcId="{65C59B7C-C02E-41DE-A79F-AD913443ED33}" destId="{4FD3728A-5A1A-45A4-A903-F2E29936FFD4}" srcOrd="0" destOrd="0" presId="urn:microsoft.com/office/officeart/2018/2/layout/IconVerticalSolidList"/>
    <dgm:cxn modelId="{3C517182-D343-467A-AEA2-BC58E235F388}" type="presParOf" srcId="{65C59B7C-C02E-41DE-A79F-AD913443ED33}" destId="{C0029FFF-46DF-434F-AF6C-6DC41EFFE633}" srcOrd="1" destOrd="0" presId="urn:microsoft.com/office/officeart/2018/2/layout/IconVerticalSolidList"/>
    <dgm:cxn modelId="{E172251F-6A94-4D46-91B4-EA8660DFC610}" type="presParOf" srcId="{65C59B7C-C02E-41DE-A79F-AD913443ED33}" destId="{171B729D-DB35-45F7-A06D-7688879F0BFC}" srcOrd="2" destOrd="0" presId="urn:microsoft.com/office/officeart/2018/2/layout/IconVerticalSolidList"/>
    <dgm:cxn modelId="{8F7F226A-16FF-4B04-A861-962E9FA4680D}" type="presParOf" srcId="{65C59B7C-C02E-41DE-A79F-AD913443ED33}" destId="{4498C293-CFBC-4725-A6F3-0D0EE6B55E02}" srcOrd="3" destOrd="0" presId="urn:microsoft.com/office/officeart/2018/2/layout/IconVerticalSolidList"/>
    <dgm:cxn modelId="{E6B3C244-F5A5-4599-82F4-EC3644CFF93F}" type="presParOf" srcId="{65C59B7C-C02E-41DE-A79F-AD913443ED33}" destId="{328C1AB9-96E0-4B99-8297-6F891ED93985}"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889A2-B2BB-4EAE-AF65-8744D95116E8}">
      <dsp:nvSpPr>
        <dsp:cNvPr id="0" name=""/>
        <dsp:cNvSpPr/>
      </dsp:nvSpPr>
      <dsp:spPr>
        <a:xfrm>
          <a:off x="-385668" y="68406"/>
          <a:ext cx="7398006" cy="1980422"/>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3"/>
        </a:lnRef>
        <a:fillRef idx="1">
          <a:schemeClr val="lt1"/>
        </a:fillRef>
        <a:effectRef idx="0">
          <a:schemeClr val="accent3"/>
        </a:effectRef>
        <a:fontRef idx="minor">
          <a:schemeClr val="dk1"/>
        </a:fontRef>
      </dsp:style>
    </dsp:sp>
    <dsp:sp modelId="{A15ADE9F-620D-4FF7-B9D7-98691039EEDC}">
      <dsp:nvSpPr>
        <dsp:cNvPr id="0" name=""/>
        <dsp:cNvSpPr/>
      </dsp:nvSpPr>
      <dsp:spPr>
        <a:xfrm>
          <a:off x="-29267" y="734617"/>
          <a:ext cx="648001" cy="6480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1EBBEE-7ED3-4FC1-ADD6-C27A21828178}">
      <dsp:nvSpPr>
        <dsp:cNvPr id="0" name=""/>
        <dsp:cNvSpPr/>
      </dsp:nvSpPr>
      <dsp:spPr>
        <a:xfrm>
          <a:off x="688865" y="487551"/>
          <a:ext cx="3329102" cy="1178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91" tIns="124691" rIns="124691" bIns="124691" numCol="1" spcCol="1270" anchor="ctr" anchorCtr="0">
          <a:noAutofit/>
        </a:bodyPr>
        <a:lstStyle/>
        <a:p>
          <a:pPr marL="0" lvl="0" indent="0" algn="ctr" defTabSz="711200" rtl="0">
            <a:lnSpc>
              <a:spcPct val="100000"/>
            </a:lnSpc>
            <a:spcBef>
              <a:spcPct val="0"/>
            </a:spcBef>
            <a:spcAft>
              <a:spcPct val="35000"/>
            </a:spcAft>
            <a:buNone/>
          </a:pPr>
          <a:r>
            <a:rPr lang="en-gb" sz="1600" b="0" i="0" u="none" kern="1200" baseline="0"/>
            <a:t>More/better</a:t>
          </a:r>
          <a:endParaRPr lang="en-gb" sz="1600" kern="1200"/>
        </a:p>
      </dsp:txBody>
      <dsp:txXfrm>
        <a:off x="688865" y="487551"/>
        <a:ext cx="3329102" cy="1178184"/>
      </dsp:txXfrm>
    </dsp:sp>
    <dsp:sp modelId="{DCF596D2-EAE8-4CE7-9302-A93105A16D4A}">
      <dsp:nvSpPr>
        <dsp:cNvPr id="0" name=""/>
        <dsp:cNvSpPr/>
      </dsp:nvSpPr>
      <dsp:spPr>
        <a:xfrm>
          <a:off x="2827136" y="0"/>
          <a:ext cx="4143026" cy="2103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91" tIns="124691" rIns="124691" bIns="124691" numCol="1" spcCol="1270" anchor="ctr" anchorCtr="0">
          <a:noAutofit/>
        </a:bodyPr>
        <a:lstStyle/>
        <a:p>
          <a:pPr marL="0" lvl="0" indent="0" algn="ctr" defTabSz="711200" rtl="0">
            <a:lnSpc>
              <a:spcPct val="100000"/>
            </a:lnSpc>
            <a:spcBef>
              <a:spcPct val="0"/>
            </a:spcBef>
            <a:spcAft>
              <a:spcPct val="35000"/>
            </a:spcAft>
            <a:buNone/>
          </a:pPr>
          <a:endParaRPr lang="en-gb" sz="1600" kern="1200"/>
        </a:p>
        <a:p>
          <a:pPr marL="0" lvl="0" indent="0" algn="ctr" defTabSz="711200" rtl="0">
            <a:lnSpc>
              <a:spcPct val="100000"/>
            </a:lnSpc>
            <a:spcBef>
              <a:spcPct val="0"/>
            </a:spcBef>
            <a:spcAft>
              <a:spcPct val="35000"/>
            </a:spcAft>
            <a:buNone/>
          </a:pPr>
          <a:r>
            <a:rPr lang="en-gb" sz="1600" b="0" i="0" u="none" kern="1200" baseline="0"/>
            <a:t>learning outcomes and motivation to learn</a:t>
          </a:r>
          <a:endParaRPr lang="en-gb" sz="1600" kern="1200"/>
        </a:p>
        <a:p>
          <a:pPr marL="0" lvl="0" indent="0" algn="ctr" defTabSz="711200" rtl="0">
            <a:lnSpc>
              <a:spcPct val="100000"/>
            </a:lnSpc>
            <a:spcBef>
              <a:spcPct val="0"/>
            </a:spcBef>
            <a:spcAft>
              <a:spcPct val="35000"/>
            </a:spcAft>
            <a:buNone/>
          </a:pPr>
          <a:r>
            <a:rPr lang="en-gb" sz="1600" b="0" i="0" u="none" kern="1200" baseline="0"/>
            <a:t>psychosocial wellbeing</a:t>
          </a:r>
        </a:p>
        <a:p>
          <a:pPr marL="0" lvl="0" indent="0" algn="ctr" defTabSz="711200" rtl="0">
            <a:lnSpc>
              <a:spcPct val="100000"/>
            </a:lnSpc>
            <a:spcBef>
              <a:spcPct val="0"/>
            </a:spcBef>
            <a:spcAft>
              <a:spcPct val="35000"/>
            </a:spcAft>
            <a:buNone/>
          </a:pPr>
          <a:r>
            <a:rPr lang="en-gb" sz="1600" b="0" i="0" u="none" kern="1200" baseline="0"/>
            <a:t>happiness</a:t>
          </a:r>
        </a:p>
        <a:p>
          <a:pPr marL="0" lvl="0" indent="0" algn="ctr" defTabSz="711200" rtl="0">
            <a:lnSpc>
              <a:spcPct val="100000"/>
            </a:lnSpc>
            <a:spcBef>
              <a:spcPct val="0"/>
            </a:spcBef>
            <a:spcAft>
              <a:spcPct val="35000"/>
            </a:spcAft>
            <a:buNone/>
          </a:pPr>
          <a:r>
            <a:rPr lang="en-gb" sz="1600" b="0" i="0" u="none" kern="1200" baseline="0"/>
            <a:t>self-esteem</a:t>
          </a:r>
        </a:p>
        <a:p>
          <a:pPr marL="0" lvl="0" indent="0" algn="ctr" defTabSz="711200" rtl="0">
            <a:lnSpc>
              <a:spcPct val="100000"/>
            </a:lnSpc>
            <a:spcBef>
              <a:spcPct val="0"/>
            </a:spcBef>
            <a:spcAft>
              <a:spcPct val="35000"/>
            </a:spcAft>
            <a:buNone/>
          </a:pPr>
          <a:r>
            <a:rPr lang="en-gb" sz="1600" b="0" i="0" u="none" kern="1200" baseline="0"/>
            <a:t>prosocial behaviour</a:t>
          </a:r>
        </a:p>
        <a:p>
          <a:pPr marL="0" lvl="0" indent="0" algn="ctr" defTabSz="711200" rtl="0">
            <a:lnSpc>
              <a:spcPct val="100000"/>
            </a:lnSpc>
            <a:spcBef>
              <a:spcPct val="0"/>
            </a:spcBef>
            <a:spcAft>
              <a:spcPct val="35000"/>
            </a:spcAft>
            <a:buNone/>
          </a:pPr>
          <a:r>
            <a:rPr lang="en-gb" sz="1600" b="0" i="0" u="none" kern="1200" baseline="0"/>
            <a:t>psychological functioning</a:t>
          </a:r>
        </a:p>
        <a:p>
          <a:pPr marL="0" lvl="0" indent="0" algn="ctr" defTabSz="711200" rtl="0">
            <a:lnSpc>
              <a:spcPct val="100000"/>
            </a:lnSpc>
            <a:spcBef>
              <a:spcPct val="0"/>
            </a:spcBef>
            <a:spcAft>
              <a:spcPct val="35000"/>
            </a:spcAft>
            <a:buNone/>
          </a:pPr>
          <a:endParaRPr lang="en-gb" sz="1600" kern="1200"/>
        </a:p>
      </dsp:txBody>
      <dsp:txXfrm>
        <a:off x="2827136" y="0"/>
        <a:ext cx="4143026" cy="2103908"/>
      </dsp:txXfrm>
    </dsp:sp>
    <dsp:sp modelId="{4FD3728A-5A1A-45A4-A903-F2E29936FFD4}">
      <dsp:nvSpPr>
        <dsp:cNvPr id="0" name=""/>
        <dsp:cNvSpPr/>
      </dsp:nvSpPr>
      <dsp:spPr>
        <a:xfrm>
          <a:off x="-385668" y="2405118"/>
          <a:ext cx="7398006" cy="2030224"/>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3"/>
        </a:lnRef>
        <a:fillRef idx="1">
          <a:schemeClr val="lt1"/>
        </a:fillRef>
        <a:effectRef idx="0">
          <a:schemeClr val="accent3"/>
        </a:effectRef>
        <a:fontRef idx="minor">
          <a:schemeClr val="dk1"/>
        </a:fontRef>
      </dsp:style>
    </dsp:sp>
    <dsp:sp modelId="{C0029FFF-46DF-434F-AF6C-6DC41EFFE633}">
      <dsp:nvSpPr>
        <dsp:cNvPr id="0" name=""/>
        <dsp:cNvSpPr/>
      </dsp:nvSpPr>
      <dsp:spPr>
        <a:xfrm>
          <a:off x="-29267" y="3096229"/>
          <a:ext cx="648001" cy="6480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98C293-CFBC-4725-A6F3-0D0EE6B55E02}">
      <dsp:nvSpPr>
        <dsp:cNvPr id="0" name=""/>
        <dsp:cNvSpPr/>
      </dsp:nvSpPr>
      <dsp:spPr>
        <a:xfrm>
          <a:off x="697820" y="2822125"/>
          <a:ext cx="3329102" cy="1178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91" tIns="124691" rIns="124691" bIns="124691" numCol="1" spcCol="1270" anchor="ctr" anchorCtr="0">
          <a:noAutofit/>
        </a:bodyPr>
        <a:lstStyle/>
        <a:p>
          <a:pPr marL="0" lvl="0" indent="0" algn="ctr" defTabSz="711200" rtl="0">
            <a:lnSpc>
              <a:spcPct val="100000"/>
            </a:lnSpc>
            <a:spcBef>
              <a:spcPct val="0"/>
            </a:spcBef>
            <a:spcAft>
              <a:spcPct val="35000"/>
            </a:spcAft>
            <a:buNone/>
          </a:pPr>
          <a:r>
            <a:rPr lang="en-gb" sz="1600" b="0" i="0" u="none" kern="1200" baseline="0"/>
            <a:t>Less/fewer</a:t>
          </a:r>
          <a:endParaRPr lang="en-gb" sz="1600" kern="1200"/>
        </a:p>
      </dsp:txBody>
      <dsp:txXfrm>
        <a:off x="697820" y="2822125"/>
        <a:ext cx="3329102" cy="1178184"/>
      </dsp:txXfrm>
    </dsp:sp>
    <dsp:sp modelId="{328C1AB9-96E0-4B99-8297-6F891ED93985}">
      <dsp:nvSpPr>
        <dsp:cNvPr id="0" name=""/>
        <dsp:cNvSpPr/>
      </dsp:nvSpPr>
      <dsp:spPr>
        <a:xfrm>
          <a:off x="2836645" y="2518777"/>
          <a:ext cx="4253435" cy="185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91" tIns="124691" rIns="124691" bIns="124691" numCol="1" spcCol="1270" anchor="ctr" anchorCtr="0">
          <a:noAutofit/>
        </a:bodyPr>
        <a:lstStyle/>
        <a:p>
          <a:pPr marL="0" lvl="0" indent="0" algn="ctr" defTabSz="711200" rtl="0">
            <a:lnSpc>
              <a:spcPct val="100000"/>
            </a:lnSpc>
            <a:spcBef>
              <a:spcPct val="0"/>
            </a:spcBef>
            <a:spcAft>
              <a:spcPct val="35000"/>
            </a:spcAft>
            <a:buNone/>
          </a:pPr>
          <a:r>
            <a:rPr lang="en-gb" sz="1600" b="0" i="0" u="none" kern="1200" baseline="0"/>
            <a:t>mental health problems</a:t>
          </a:r>
          <a:endParaRPr lang="en-gb" sz="1600" kern="1200"/>
        </a:p>
        <a:p>
          <a:pPr marL="0" lvl="0" indent="0" algn="ctr" defTabSz="711200" rtl="0">
            <a:lnSpc>
              <a:spcPct val="100000"/>
            </a:lnSpc>
            <a:spcBef>
              <a:spcPct val="0"/>
            </a:spcBef>
            <a:spcAft>
              <a:spcPct val="35000"/>
            </a:spcAft>
            <a:buNone/>
          </a:pPr>
          <a:r>
            <a:rPr lang="en-gb" sz="1600" b="0" i="0" u="none" kern="1200" baseline="0"/>
            <a:t>bullying</a:t>
          </a:r>
        </a:p>
        <a:p>
          <a:pPr marL="0" lvl="0" indent="0" algn="ctr" defTabSz="711200" rtl="0">
            <a:lnSpc>
              <a:spcPct val="100000"/>
            </a:lnSpc>
            <a:spcBef>
              <a:spcPct val="0"/>
            </a:spcBef>
            <a:spcAft>
              <a:spcPct val="35000"/>
            </a:spcAft>
            <a:buNone/>
          </a:pPr>
          <a:r>
            <a:rPr lang="en-gb" sz="1600" b="0" i="0" u="none" kern="1200" baseline="0"/>
            <a:t>risk behaviour such as substance abuse, vandalism and aggression</a:t>
          </a:r>
        </a:p>
        <a:p>
          <a:pPr marL="0" lvl="0" indent="0" algn="ctr" defTabSz="711200" rtl="0">
            <a:lnSpc>
              <a:spcPct val="100000"/>
            </a:lnSpc>
            <a:spcBef>
              <a:spcPct val="0"/>
            </a:spcBef>
            <a:spcAft>
              <a:spcPct val="35000"/>
            </a:spcAft>
            <a:buNone/>
          </a:pPr>
          <a:r>
            <a:rPr lang="en-gb" sz="1600" b="0" i="0" u="none" kern="1200" baseline="0"/>
            <a:t>anxiety</a:t>
          </a:r>
        </a:p>
        <a:p>
          <a:pPr marL="0" lvl="0" indent="0" algn="ctr" defTabSz="711200" rtl="0">
            <a:lnSpc>
              <a:spcPct val="100000"/>
            </a:lnSpc>
            <a:spcBef>
              <a:spcPct val="0"/>
            </a:spcBef>
            <a:spcAft>
              <a:spcPct val="35000"/>
            </a:spcAft>
            <a:buNone/>
          </a:pPr>
          <a:r>
            <a:rPr lang="en-gb" sz="1600" b="0" i="0" u="none" kern="1200" baseline="0"/>
            <a:t>depression</a:t>
          </a:r>
        </a:p>
      </dsp:txBody>
      <dsp:txXfrm>
        <a:off x="2836645" y="2518777"/>
        <a:ext cx="4253435" cy="1858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889A2-B2BB-4EAE-AF65-8744D95116E8}">
      <dsp:nvSpPr>
        <dsp:cNvPr id="0" name=""/>
        <dsp:cNvSpPr/>
      </dsp:nvSpPr>
      <dsp:spPr>
        <a:xfrm>
          <a:off x="0" y="1590"/>
          <a:ext cx="7370064" cy="1331937"/>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A15ADE9F-620D-4FF7-B9D7-98691039EEDC}">
      <dsp:nvSpPr>
        <dsp:cNvPr id="0" name=""/>
        <dsp:cNvSpPr/>
      </dsp:nvSpPr>
      <dsp:spPr>
        <a:xfrm>
          <a:off x="239698" y="449651"/>
          <a:ext cx="435814" cy="4358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1EBBEE-7ED3-4FC1-ADD6-C27A21828178}">
      <dsp:nvSpPr>
        <dsp:cNvPr id="0" name=""/>
        <dsp:cNvSpPr/>
      </dsp:nvSpPr>
      <dsp:spPr>
        <a:xfrm>
          <a:off x="915211" y="271364"/>
          <a:ext cx="3316528" cy="79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1" tIns="83861" rIns="83861" bIns="83861" numCol="1" spcCol="1270" anchor="ctr" anchorCtr="0">
          <a:noAutofit/>
        </a:bodyPr>
        <a:lstStyle/>
        <a:p>
          <a:pPr marL="0" lvl="0" indent="0" algn="ctr" defTabSz="889000" rtl="0">
            <a:lnSpc>
              <a:spcPct val="100000"/>
            </a:lnSpc>
            <a:spcBef>
              <a:spcPct val="0"/>
            </a:spcBef>
            <a:spcAft>
              <a:spcPct val="35000"/>
            </a:spcAft>
            <a:buNone/>
          </a:pPr>
          <a:r>
            <a:rPr lang="en-gb" sz="2000" b="0" i="0" u="none" kern="1200" baseline="0"/>
            <a:t>Better</a:t>
          </a:r>
          <a:endParaRPr lang="en-gb" sz="2000" kern="1200"/>
        </a:p>
      </dsp:txBody>
      <dsp:txXfrm>
        <a:off x="915211" y="271364"/>
        <a:ext cx="3316528" cy="792390"/>
      </dsp:txXfrm>
    </dsp:sp>
    <dsp:sp modelId="{DCF596D2-EAE8-4CE7-9302-A93105A16D4A}">
      <dsp:nvSpPr>
        <dsp:cNvPr id="0" name=""/>
        <dsp:cNvSpPr/>
      </dsp:nvSpPr>
      <dsp:spPr>
        <a:xfrm>
          <a:off x="4231739" y="271364"/>
          <a:ext cx="3137429" cy="79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1" tIns="83861" rIns="83861" bIns="83861" numCol="1" spcCol="1270" anchor="ctr" anchorCtr="0">
          <a:noAutofit/>
        </a:bodyPr>
        <a:lstStyle/>
        <a:p>
          <a:pPr marL="0" lvl="0" indent="0" algn="ctr" defTabSz="800100" rtl="0">
            <a:lnSpc>
              <a:spcPct val="100000"/>
            </a:lnSpc>
            <a:spcBef>
              <a:spcPct val="0"/>
            </a:spcBef>
            <a:spcAft>
              <a:spcPct val="35000"/>
            </a:spcAft>
            <a:buNone/>
          </a:pPr>
          <a:r>
            <a:rPr lang="en-gb" sz="1800" b="0" i="0" u="none" kern="1200" baseline="0"/>
            <a:t>learning outcomes</a:t>
          </a:r>
        </a:p>
        <a:p>
          <a:pPr marL="0" lvl="0" indent="0" algn="ctr" defTabSz="800100" rtl="0">
            <a:lnSpc>
              <a:spcPct val="100000"/>
            </a:lnSpc>
            <a:spcBef>
              <a:spcPct val="0"/>
            </a:spcBef>
            <a:spcAft>
              <a:spcPct val="35000"/>
            </a:spcAft>
            <a:buNone/>
          </a:pPr>
          <a:r>
            <a:rPr lang="en-gb" sz="1800" b="0" i="0" u="none" kern="1200" baseline="0"/>
            <a:t>empathy skills </a:t>
          </a:r>
          <a:endParaRPr lang="en-gb" sz="1800" kern="1200"/>
        </a:p>
      </dsp:txBody>
      <dsp:txXfrm>
        <a:off x="4231739" y="271364"/>
        <a:ext cx="3137429" cy="792390"/>
      </dsp:txXfrm>
    </dsp:sp>
    <dsp:sp modelId="{4FD3728A-5A1A-45A4-A903-F2E29936FFD4}">
      <dsp:nvSpPr>
        <dsp:cNvPr id="0" name=""/>
        <dsp:cNvSpPr/>
      </dsp:nvSpPr>
      <dsp:spPr>
        <a:xfrm>
          <a:off x="0" y="1531625"/>
          <a:ext cx="7370064" cy="1365431"/>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C0029FFF-46DF-434F-AF6C-6DC41EFFE633}">
      <dsp:nvSpPr>
        <dsp:cNvPr id="0" name=""/>
        <dsp:cNvSpPr/>
      </dsp:nvSpPr>
      <dsp:spPr>
        <a:xfrm>
          <a:off x="239698" y="1996434"/>
          <a:ext cx="435814" cy="4358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98C293-CFBC-4725-A6F3-0D0EE6B55E02}">
      <dsp:nvSpPr>
        <dsp:cNvPr id="0" name=""/>
        <dsp:cNvSpPr/>
      </dsp:nvSpPr>
      <dsp:spPr>
        <a:xfrm>
          <a:off x="915211" y="1818146"/>
          <a:ext cx="3316528" cy="79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1" tIns="83861" rIns="83861" bIns="83861" numCol="1" spcCol="1270" anchor="ctr" anchorCtr="0">
          <a:noAutofit/>
        </a:bodyPr>
        <a:lstStyle/>
        <a:p>
          <a:pPr marL="0" lvl="0" indent="0" algn="ctr" defTabSz="889000" rtl="0">
            <a:lnSpc>
              <a:spcPct val="100000"/>
            </a:lnSpc>
            <a:spcBef>
              <a:spcPct val="0"/>
            </a:spcBef>
            <a:spcAft>
              <a:spcPct val="35000"/>
            </a:spcAft>
            <a:buNone/>
          </a:pPr>
          <a:r>
            <a:rPr lang="en-gb" sz="2000" b="0" i="0" u="none" kern="1200" baseline="0"/>
            <a:t>Experience less</a:t>
          </a:r>
          <a:endParaRPr lang="en-gb" sz="2000" kern="1200"/>
        </a:p>
      </dsp:txBody>
      <dsp:txXfrm>
        <a:off x="915211" y="1818146"/>
        <a:ext cx="3316528" cy="792390"/>
      </dsp:txXfrm>
    </dsp:sp>
    <dsp:sp modelId="{328C1AB9-96E0-4B99-8297-6F891ED93985}">
      <dsp:nvSpPr>
        <dsp:cNvPr id="0" name=""/>
        <dsp:cNvSpPr/>
      </dsp:nvSpPr>
      <dsp:spPr>
        <a:xfrm>
          <a:off x="4231739" y="1818146"/>
          <a:ext cx="3137429" cy="79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1" tIns="83861" rIns="83861" bIns="83861" numCol="1" spcCol="1270" anchor="ctr" anchorCtr="0">
          <a:noAutofit/>
        </a:bodyPr>
        <a:lstStyle/>
        <a:p>
          <a:pPr marL="0" lvl="0" indent="0" algn="ctr" defTabSz="800100" rtl="0">
            <a:lnSpc>
              <a:spcPct val="100000"/>
            </a:lnSpc>
            <a:spcBef>
              <a:spcPct val="0"/>
            </a:spcBef>
            <a:spcAft>
              <a:spcPct val="35000"/>
            </a:spcAft>
            <a:buNone/>
          </a:pPr>
          <a:endParaRPr lang="en-gb" sz="1800" kern="1200"/>
        </a:p>
        <a:p>
          <a:pPr marL="0" lvl="0" indent="0" algn="ctr" defTabSz="800100" rtl="0">
            <a:lnSpc>
              <a:spcPct val="100000"/>
            </a:lnSpc>
            <a:spcBef>
              <a:spcPct val="0"/>
            </a:spcBef>
            <a:spcAft>
              <a:spcPct val="35000"/>
            </a:spcAft>
            <a:buNone/>
          </a:pPr>
          <a:r>
            <a:rPr lang="en-gb" sz="1800" b="0" i="0" u="none" kern="1200" baseline="0"/>
            <a:t>loneliness</a:t>
          </a:r>
        </a:p>
        <a:p>
          <a:pPr marL="0" lvl="0" indent="0" algn="ctr" defTabSz="800100" rtl="0">
            <a:lnSpc>
              <a:spcPct val="100000"/>
            </a:lnSpc>
            <a:spcBef>
              <a:spcPct val="0"/>
            </a:spcBef>
            <a:spcAft>
              <a:spcPct val="35000"/>
            </a:spcAft>
            <a:buNone/>
          </a:pPr>
          <a:r>
            <a:rPr lang="en-gb" sz="1800" b="0" i="0" u="none" kern="1200" baseline="0"/>
            <a:t>anxiety</a:t>
          </a:r>
        </a:p>
        <a:p>
          <a:pPr marL="0" lvl="0" indent="0" algn="ctr" defTabSz="800100" rtl="0">
            <a:lnSpc>
              <a:spcPct val="100000"/>
            </a:lnSpc>
            <a:spcBef>
              <a:spcPct val="0"/>
            </a:spcBef>
            <a:spcAft>
              <a:spcPct val="35000"/>
            </a:spcAft>
            <a:buNone/>
          </a:pPr>
          <a:r>
            <a:rPr lang="en-gb" sz="1800" b="0" i="0" u="none" kern="1200" baseline="0"/>
            <a:t>behavioural problems</a:t>
          </a:r>
          <a:endParaRPr lang="en-gb" sz="1800" kern="1200"/>
        </a:p>
        <a:p>
          <a:pPr marL="0" lvl="0" indent="0" algn="ctr" defTabSz="800100" rtl="0">
            <a:lnSpc>
              <a:spcPct val="100000"/>
            </a:lnSpc>
            <a:spcBef>
              <a:spcPct val="0"/>
            </a:spcBef>
            <a:spcAft>
              <a:spcPct val="35000"/>
            </a:spcAft>
            <a:buNone/>
          </a:pPr>
          <a:endParaRPr lang="en-gb" sz="1800" kern="1200"/>
        </a:p>
      </dsp:txBody>
      <dsp:txXfrm>
        <a:off x="4231739" y="1818146"/>
        <a:ext cx="3137429" cy="7923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23529-80E8-44E5-9C3B-7C6157D2B183}" type="datetimeFigureOut">
              <a:rPr lang="fi-FI" smtClean="0"/>
              <a:t>24.10.2025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78EC4-376A-4FAC-844F-6C9BF98A64AA}" type="slidenum">
              <a:rPr lang="fi-FI" smtClean="0"/>
              <a:t>‹#›</a:t>
            </a:fld>
            <a:endParaRPr lang="fi-FI"/>
          </a:p>
        </p:txBody>
      </p:sp>
    </p:spTree>
    <p:extLst>
      <p:ext uri="{BB962C8B-B14F-4D97-AF65-F5344CB8AC3E}">
        <p14:creationId xmlns:p14="http://schemas.microsoft.com/office/powerpoint/2010/main" val="180142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helsinki.fi/fi/projektit/kokonaisvaltaisen-hyvinvoinnin-koulu/tietoa-projektista"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helsinki.fi/assets/drupal/2023-02/Pyha%CC%88lto%CC%88%20et%20al._Tilannekuvaraportti_2022_SchoolWell_14.12.22.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1</a:t>
            </a:fld>
            <a:endParaRPr lang="fi-FI"/>
          </a:p>
        </p:txBody>
      </p:sp>
    </p:spTree>
    <p:extLst>
      <p:ext uri="{BB962C8B-B14F-4D97-AF65-F5344CB8AC3E}">
        <p14:creationId xmlns:p14="http://schemas.microsoft.com/office/powerpoint/2010/main" val="516172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Elina muuttaa </a:t>
            </a:r>
            <a:r>
              <a:rPr lang="fi-FI" err="1"/>
              <a:t>ThingLinkin</a:t>
            </a:r>
            <a:r>
              <a:rPr lang="fi-FI"/>
              <a:t> hyperlinkiksi</a:t>
            </a:r>
          </a:p>
        </p:txBody>
      </p:sp>
      <p:sp>
        <p:nvSpPr>
          <p:cNvPr id="4" name="Dian numeron paikkamerkki 3"/>
          <p:cNvSpPr>
            <a:spLocks noGrp="1"/>
          </p:cNvSpPr>
          <p:nvPr>
            <p:ph type="sldNum" sz="quarter" idx="5"/>
          </p:nvPr>
        </p:nvSpPr>
        <p:spPr/>
        <p:txBody>
          <a:bodyPr/>
          <a:lstStyle/>
          <a:p>
            <a:fld id="{5B878EC4-376A-4FAC-844F-6C9BF98A64AA}" type="slidenum">
              <a:rPr lang="fi-FI" smtClean="0"/>
              <a:t>18</a:t>
            </a:fld>
            <a:endParaRPr lang="fi-FI"/>
          </a:p>
        </p:txBody>
      </p:sp>
    </p:spTree>
    <p:extLst>
      <p:ext uri="{BB962C8B-B14F-4D97-AF65-F5344CB8AC3E}">
        <p14:creationId xmlns:p14="http://schemas.microsoft.com/office/powerpoint/2010/main" val="745601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Elina yhdistää ja laittaa kuvat ”samaan diaan” allekkain. </a:t>
            </a:r>
          </a:p>
        </p:txBody>
      </p:sp>
      <p:sp>
        <p:nvSpPr>
          <p:cNvPr id="4" name="Dian numeron paikkamerkki 3"/>
          <p:cNvSpPr>
            <a:spLocks noGrp="1"/>
          </p:cNvSpPr>
          <p:nvPr>
            <p:ph type="sldNum" sz="quarter" idx="5"/>
          </p:nvPr>
        </p:nvSpPr>
        <p:spPr/>
        <p:txBody>
          <a:bodyPr/>
          <a:lstStyle/>
          <a:p>
            <a:fld id="{5B878EC4-376A-4FAC-844F-6C9BF98A64AA}" type="slidenum">
              <a:rPr lang="fi-FI" smtClean="0"/>
              <a:t>22</a:t>
            </a:fld>
            <a:endParaRPr lang="fi-FI"/>
          </a:p>
        </p:txBody>
      </p:sp>
    </p:spTree>
    <p:extLst>
      <p:ext uri="{BB962C8B-B14F-4D97-AF65-F5344CB8AC3E}">
        <p14:creationId xmlns:p14="http://schemas.microsoft.com/office/powerpoint/2010/main" val="1332239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23</a:t>
            </a:fld>
            <a:endParaRPr lang="fi-FI"/>
          </a:p>
        </p:txBody>
      </p:sp>
    </p:spTree>
    <p:extLst>
      <p:ext uri="{BB962C8B-B14F-4D97-AF65-F5344CB8AC3E}">
        <p14:creationId xmlns:p14="http://schemas.microsoft.com/office/powerpoint/2010/main" val="291063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24</a:t>
            </a:fld>
            <a:endParaRPr lang="fi-FI"/>
          </a:p>
        </p:txBody>
      </p:sp>
    </p:spTree>
    <p:extLst>
      <p:ext uri="{BB962C8B-B14F-4D97-AF65-F5344CB8AC3E}">
        <p14:creationId xmlns:p14="http://schemas.microsoft.com/office/powerpoint/2010/main" val="2598777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25</a:t>
            </a:fld>
            <a:endParaRPr lang="fi-FI"/>
          </a:p>
        </p:txBody>
      </p:sp>
    </p:spTree>
    <p:extLst>
      <p:ext uri="{BB962C8B-B14F-4D97-AF65-F5344CB8AC3E}">
        <p14:creationId xmlns:p14="http://schemas.microsoft.com/office/powerpoint/2010/main" val="317254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26</a:t>
            </a:fld>
            <a:endParaRPr lang="fi-FI"/>
          </a:p>
        </p:txBody>
      </p:sp>
    </p:spTree>
    <p:extLst>
      <p:ext uri="{BB962C8B-B14F-4D97-AF65-F5344CB8AC3E}">
        <p14:creationId xmlns:p14="http://schemas.microsoft.com/office/powerpoint/2010/main" val="1094026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29</a:t>
            </a:fld>
            <a:endParaRPr lang="fi-FI"/>
          </a:p>
        </p:txBody>
      </p:sp>
    </p:spTree>
    <p:extLst>
      <p:ext uri="{BB962C8B-B14F-4D97-AF65-F5344CB8AC3E}">
        <p14:creationId xmlns:p14="http://schemas.microsoft.com/office/powerpoint/2010/main" val="2203950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32</a:t>
            </a:fld>
            <a:endParaRPr lang="fi-FI"/>
          </a:p>
        </p:txBody>
      </p:sp>
    </p:spTree>
    <p:extLst>
      <p:ext uri="{BB962C8B-B14F-4D97-AF65-F5344CB8AC3E}">
        <p14:creationId xmlns:p14="http://schemas.microsoft.com/office/powerpoint/2010/main" val="2102925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33</a:t>
            </a:fld>
            <a:endParaRPr lang="fi-FI"/>
          </a:p>
        </p:txBody>
      </p:sp>
    </p:spTree>
    <p:extLst>
      <p:ext uri="{BB962C8B-B14F-4D97-AF65-F5344CB8AC3E}">
        <p14:creationId xmlns:p14="http://schemas.microsoft.com/office/powerpoint/2010/main" val="2461491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ADA2B8-4444-AC4B-9564-E5216377162B}" type="slidenum">
              <a:rPr kumimoji="0" lang="fi-FI" altLang="en-FI"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fi-FI" altLang="en-FI"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473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2</a:t>
            </a:fld>
            <a:endParaRPr lang="fi-FI"/>
          </a:p>
        </p:txBody>
      </p:sp>
    </p:spTree>
    <p:extLst>
      <p:ext uri="{BB962C8B-B14F-4D97-AF65-F5344CB8AC3E}">
        <p14:creationId xmlns:p14="http://schemas.microsoft.com/office/powerpoint/2010/main" val="2441650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37</a:t>
            </a:fld>
            <a:endParaRPr lang="fi-FI"/>
          </a:p>
        </p:txBody>
      </p:sp>
    </p:spTree>
    <p:extLst>
      <p:ext uri="{BB962C8B-B14F-4D97-AF65-F5344CB8AC3E}">
        <p14:creationId xmlns:p14="http://schemas.microsoft.com/office/powerpoint/2010/main" val="4248388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38</a:t>
            </a:fld>
            <a:endParaRPr lang="fi-FI"/>
          </a:p>
        </p:txBody>
      </p:sp>
    </p:spTree>
    <p:extLst>
      <p:ext uri="{BB962C8B-B14F-4D97-AF65-F5344CB8AC3E}">
        <p14:creationId xmlns:p14="http://schemas.microsoft.com/office/powerpoint/2010/main" val="1003956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39</a:t>
            </a:fld>
            <a:endParaRPr lang="fi-FI"/>
          </a:p>
        </p:txBody>
      </p:sp>
    </p:spTree>
    <p:extLst>
      <p:ext uri="{BB962C8B-B14F-4D97-AF65-F5344CB8AC3E}">
        <p14:creationId xmlns:p14="http://schemas.microsoft.com/office/powerpoint/2010/main" val="366209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41</a:t>
            </a:fld>
            <a:endParaRPr lang="fi-FI"/>
          </a:p>
        </p:txBody>
      </p:sp>
    </p:spTree>
    <p:extLst>
      <p:ext uri="{BB962C8B-B14F-4D97-AF65-F5344CB8AC3E}">
        <p14:creationId xmlns:p14="http://schemas.microsoft.com/office/powerpoint/2010/main" val="3909539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42</a:t>
            </a:fld>
            <a:endParaRPr lang="fi-FI"/>
          </a:p>
        </p:txBody>
      </p:sp>
    </p:spTree>
    <p:extLst>
      <p:ext uri="{BB962C8B-B14F-4D97-AF65-F5344CB8AC3E}">
        <p14:creationId xmlns:p14="http://schemas.microsoft.com/office/powerpoint/2010/main" val="3992548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44</a:t>
            </a:fld>
            <a:endParaRPr lang="fi-FI"/>
          </a:p>
        </p:txBody>
      </p:sp>
    </p:spTree>
    <p:extLst>
      <p:ext uri="{BB962C8B-B14F-4D97-AF65-F5344CB8AC3E}">
        <p14:creationId xmlns:p14="http://schemas.microsoft.com/office/powerpoint/2010/main" val="2458135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Helin </a:t>
            </a:r>
            <a:r>
              <a:rPr lang="en-US" dirty="0" err="1">
                <a:ea typeface="Calibri"/>
                <a:cs typeface="Calibri"/>
              </a:rPr>
              <a:t>kysymykset</a:t>
            </a:r>
            <a:r>
              <a:rPr lang="en-US" dirty="0">
                <a:ea typeface="Calibri"/>
                <a:cs typeface="Calibri"/>
              </a:rPr>
              <a:t>: </a:t>
            </a:r>
            <a:r>
              <a:rPr lang="en-US" dirty="0" err="1">
                <a:ea typeface="Calibri"/>
                <a:cs typeface="Calibri"/>
              </a:rPr>
              <a:t>vireystila</a:t>
            </a:r>
            <a:endParaRPr lang="en-US" dirty="0">
              <a:ea typeface="Calibri"/>
              <a:cs typeface="Calibri"/>
            </a:endParaRPr>
          </a:p>
          <a:p>
            <a:r>
              <a:rPr lang="en-US" dirty="0" err="1">
                <a:ea typeface="Calibri"/>
                <a:cs typeface="Calibri"/>
              </a:rPr>
              <a:t>Mentalisaatio</a:t>
            </a:r>
            <a:r>
              <a:rPr lang="en-US" dirty="0">
                <a:ea typeface="Calibri"/>
                <a:cs typeface="Calibri"/>
              </a:rPr>
              <a:t>; </a:t>
            </a:r>
            <a:r>
              <a:rPr lang="en-US" dirty="0" err="1">
                <a:ea typeface="Calibri"/>
                <a:cs typeface="Calibri"/>
              </a:rPr>
              <a:t>omat</a:t>
            </a:r>
            <a:r>
              <a:rPr lang="en-US" dirty="0">
                <a:ea typeface="Calibri"/>
                <a:cs typeface="Calibri"/>
              </a:rPr>
              <a:t> </a:t>
            </a:r>
            <a:r>
              <a:rPr lang="en-US" dirty="0" err="1">
                <a:ea typeface="Calibri"/>
                <a:cs typeface="Calibri"/>
              </a:rPr>
              <a:t>toiveet</a:t>
            </a:r>
            <a:r>
              <a:rPr lang="en-US" dirty="0">
                <a:ea typeface="Calibri"/>
                <a:cs typeface="Calibri"/>
              </a:rPr>
              <a:t> ja </a:t>
            </a:r>
            <a:r>
              <a:rPr lang="en-US" dirty="0" err="1">
                <a:ea typeface="Calibri"/>
                <a:cs typeface="Calibri"/>
              </a:rPr>
              <a:t>tarpeet</a:t>
            </a:r>
            <a:r>
              <a:rPr lang="en-US" dirty="0">
                <a:ea typeface="Calibri"/>
                <a:cs typeface="Calibri"/>
              </a:rPr>
              <a:t>, </a:t>
            </a:r>
            <a:r>
              <a:rPr lang="en-US" dirty="0" err="1">
                <a:ea typeface="Calibri"/>
                <a:cs typeface="Calibri"/>
              </a:rPr>
              <a:t>kiinnostuksen</a:t>
            </a:r>
            <a:r>
              <a:rPr lang="en-US" dirty="0">
                <a:ea typeface="Calibri"/>
                <a:cs typeface="Calibri"/>
              </a:rPr>
              <a:t> </a:t>
            </a:r>
            <a:r>
              <a:rPr lang="en-US" dirty="0" err="1">
                <a:ea typeface="Calibri"/>
                <a:cs typeface="Calibri"/>
              </a:rPr>
              <a:t>kohteet</a:t>
            </a:r>
            <a:endParaRPr lang="en-US" dirty="0">
              <a:ea typeface="Calibri"/>
              <a:cs typeface="Calibri"/>
            </a:endParaRPr>
          </a:p>
          <a:p>
            <a:endParaRPr lang="en-US" dirty="0">
              <a:ea typeface="Calibri"/>
              <a:cs typeface="Calibri"/>
            </a:endParaRPr>
          </a:p>
          <a:p>
            <a:endParaRPr lang="en-US" dirty="0">
              <a:ea typeface="Calibri"/>
              <a:cs typeface="Calibri"/>
            </a:endParaRPr>
          </a:p>
          <a:p>
            <a:r>
              <a:rPr lang="en-US" dirty="0">
                <a:ea typeface="Calibri"/>
                <a:cs typeface="Calibri"/>
              </a:rPr>
              <a:t>Ali- ja </a:t>
            </a:r>
            <a:r>
              <a:rPr lang="en-US" dirty="0" err="1">
                <a:ea typeface="Calibri"/>
                <a:cs typeface="Calibri"/>
              </a:rPr>
              <a:t>ylivrittyneisyys</a:t>
            </a:r>
            <a:r>
              <a:rPr lang="en-US" dirty="0">
                <a:ea typeface="Calibri"/>
                <a:cs typeface="Calibri"/>
              </a:rPr>
              <a:t> </a:t>
            </a:r>
            <a:r>
              <a:rPr lang="en-US" dirty="0" err="1">
                <a:ea typeface="Calibri"/>
                <a:cs typeface="Calibri"/>
              </a:rPr>
              <a:t>samaan</a:t>
            </a:r>
            <a:r>
              <a:rPr lang="en-US" dirty="0">
                <a:ea typeface="Calibri"/>
                <a:cs typeface="Calibri"/>
              </a:rPr>
              <a:t> </a:t>
            </a:r>
            <a:r>
              <a:rPr lang="en-US" dirty="0" err="1">
                <a:ea typeface="Calibri"/>
                <a:cs typeface="Calibri"/>
              </a:rPr>
              <a:t>aikaan</a:t>
            </a:r>
            <a:endParaRPr lang="en-US" dirty="0">
              <a:ea typeface="Calibri"/>
              <a:cs typeface="Calibri"/>
            </a:endParaRPr>
          </a:p>
          <a:p>
            <a:endParaRPr lang="en-US" dirty="0">
              <a:ea typeface="Calibri"/>
              <a:cs typeface="Calibri"/>
            </a:endParaRPr>
          </a:p>
          <a:p>
            <a:r>
              <a:rPr lang="en-US" dirty="0" err="1">
                <a:ea typeface="Calibri"/>
                <a:cs typeface="Calibri"/>
              </a:rPr>
              <a:t>Yhteistyö</a:t>
            </a:r>
            <a:r>
              <a:rPr lang="en-US" dirty="0">
                <a:ea typeface="Calibri"/>
                <a:cs typeface="Calibri"/>
              </a:rPr>
              <a:t> ja </a:t>
            </a:r>
            <a:r>
              <a:rPr lang="en-US" dirty="0" err="1">
                <a:ea typeface="Calibri"/>
                <a:cs typeface="Calibri"/>
              </a:rPr>
              <a:t>dialogi</a:t>
            </a:r>
            <a:r>
              <a:rPr lang="en-US" dirty="0">
                <a:ea typeface="Calibri"/>
                <a:cs typeface="Calibri"/>
              </a:rPr>
              <a:t> </a:t>
            </a:r>
            <a:r>
              <a:rPr lang="en-US" dirty="0" err="1">
                <a:ea typeface="Calibri"/>
                <a:cs typeface="Calibri"/>
              </a:rPr>
              <a:t>metodina</a:t>
            </a:r>
            <a:r>
              <a:rPr lang="en-US" dirty="0">
                <a:ea typeface="Calibri"/>
                <a:cs typeface="Calibri"/>
              </a:rPr>
              <a:t>; </a:t>
            </a:r>
            <a:r>
              <a:rPr lang="en-US" dirty="0" err="1">
                <a:ea typeface="Calibri"/>
                <a:cs typeface="Calibri"/>
              </a:rPr>
              <a:t>mentalisaatio</a:t>
            </a:r>
            <a:r>
              <a:rPr lang="en-US" dirty="0">
                <a:ea typeface="Calibri"/>
                <a:cs typeface="Calibri"/>
              </a:rPr>
              <a:t>; </a:t>
            </a:r>
          </a:p>
          <a:p>
            <a:endParaRPr lang="en-US" dirty="0">
              <a:ea typeface="Calibri"/>
              <a:cs typeface="Calibri"/>
            </a:endParaRPr>
          </a:p>
          <a:p>
            <a:r>
              <a:rPr lang="en-US" dirty="0" err="1">
                <a:ea typeface="Calibri"/>
                <a:cs typeface="Calibri"/>
              </a:rPr>
              <a:t>Kokeilu</a:t>
            </a:r>
            <a:r>
              <a:rPr lang="en-US" dirty="0">
                <a:ea typeface="Calibri"/>
                <a:cs typeface="Calibri"/>
              </a:rPr>
              <a:t> ja </a:t>
            </a:r>
            <a:r>
              <a:rPr lang="en-US" dirty="0" err="1">
                <a:ea typeface="Calibri"/>
                <a:cs typeface="Calibri"/>
              </a:rPr>
              <a:t>rohkeus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B878EC4-376A-4FAC-844F-6C9BF98A64AA}" type="slidenum">
              <a:rPr lang="fi-FI" smtClean="0"/>
              <a:t>47</a:t>
            </a:fld>
            <a:endParaRPr lang="fi-FI"/>
          </a:p>
        </p:txBody>
      </p:sp>
    </p:spTree>
    <p:extLst>
      <p:ext uri="{BB962C8B-B14F-4D97-AF65-F5344CB8AC3E}">
        <p14:creationId xmlns:p14="http://schemas.microsoft.com/office/powerpoint/2010/main" val="2117383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sz="1800" b="1"/>
          </a:p>
        </p:txBody>
      </p:sp>
      <p:sp>
        <p:nvSpPr>
          <p:cNvPr id="4" name="Dian numeron paikkamerkki 3"/>
          <p:cNvSpPr>
            <a:spLocks noGrp="1"/>
          </p:cNvSpPr>
          <p:nvPr>
            <p:ph type="sldNum" sz="quarter" idx="5"/>
          </p:nvPr>
        </p:nvSpPr>
        <p:spPr/>
        <p:txBody>
          <a:bodyPr/>
          <a:lstStyle/>
          <a:p>
            <a:fld id="{5B878EC4-376A-4FAC-844F-6C9BF98A64AA}" type="slidenum">
              <a:rPr lang="fi-FI" smtClean="0"/>
              <a:t>48</a:t>
            </a:fld>
            <a:endParaRPr lang="fi-FI"/>
          </a:p>
        </p:txBody>
      </p:sp>
    </p:spTree>
    <p:extLst>
      <p:ext uri="{BB962C8B-B14F-4D97-AF65-F5344CB8AC3E}">
        <p14:creationId xmlns:p14="http://schemas.microsoft.com/office/powerpoint/2010/main" val="1057888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Tiivistetysti, toimivimmat hyvinvoinnin tukemisen keinot ovat pedagogisia:</a:t>
            </a:r>
            <a:endParaRPr lang="fi-FI" sz="1200" kern="1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Vuorovaikutuksen laatu</a:t>
            </a:r>
            <a:endParaRPr lang="fi-FI" sz="1200" kern="10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Sosioemotionaaliset taidot ja kuuluminen</a:t>
            </a:r>
            <a:endParaRPr lang="fi-FI" sz="1200" kern="10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Vertaissuhteet</a:t>
            </a:r>
            <a:endParaRPr lang="fi-FI" sz="1200" kern="10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Ope-opiskelijasuhde</a:t>
            </a:r>
            <a:endParaRPr lang="fi-FI" sz="1200" kern="1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Tauot ja fyysisen aktiivisuuden lisääminen</a:t>
            </a:r>
            <a:endParaRPr lang="fi-FI" sz="1200" kern="1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Opiskelutaidot ja osallistavat ja aktivoiva opetus</a:t>
            </a:r>
            <a:endParaRPr lang="fi-FI" sz="1200" kern="1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Keskittymisen ja rauhoittumisen taidot</a:t>
            </a:r>
            <a:endParaRPr lang="fi-FI" sz="1200" kern="100">
              <a:effectLst/>
              <a:latin typeface="Arial" panose="020B0604020202020204" pitchFamily="34" charset="0"/>
              <a:ea typeface="Times New Roman" panose="02020603050405020304" pitchFamily="18" charset="0"/>
              <a:cs typeface="Times New Roman" panose="02020603050405020304" pitchFamily="18" charset="0"/>
            </a:endParaRPr>
          </a:p>
          <a:p>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i-FI" sz="1200" kern="100">
              <a:effectLst/>
              <a:latin typeface="Arial" panose="020B0604020202020204" pitchFamily="34" charset="0"/>
              <a:ea typeface="Times New Roman" panose="02020603050405020304" pitchFamily="18" charset="0"/>
              <a:cs typeface="Times New Roman" panose="02020603050405020304" pitchFamily="18" charset="0"/>
            </a:endParaRPr>
          </a:p>
          <a:p>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Tehokkaimmat interventiot ovat niitä, jotka toimivat oppilaitoksen rakenteissa ja osana pedagogisia prosesseja eikä irrallisina projekteina tai kursseina. </a:t>
            </a:r>
            <a:endParaRPr lang="fi-FI" sz="1200" kern="100">
              <a:effectLst/>
              <a:latin typeface="Arial" panose="020B0604020202020204" pitchFamily="34" charset="0"/>
              <a:ea typeface="Times New Roman" panose="02020603050405020304" pitchFamily="18" charset="0"/>
              <a:cs typeface="Times New Roman" panose="02020603050405020304" pitchFamily="18" charset="0"/>
            </a:endParaRPr>
          </a:p>
          <a:p>
            <a:endPar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Lisää </a:t>
            </a:r>
            <a:r>
              <a:rPr lang="fi-FI" sz="1100" kern="1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SchoolWell</a:t>
            </a:r>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-hankkeesta voi lukea heidän </a:t>
            </a:r>
            <a:r>
              <a:rPr lang="fi-FI" sz="1100" u="sng" kern="10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nettisivuiltaan</a:t>
            </a:r>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tai </a:t>
            </a:r>
            <a:r>
              <a:rPr lang="fi-FI" sz="1100" u="sng" kern="10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tilannekuvaraportista</a:t>
            </a:r>
            <a:r>
              <a:rPr lang="fi-FI"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fi-FI" sz="1200" kern="100">
              <a:effectLst/>
              <a:latin typeface="Arial" panose="020B0604020202020204" pitchFamily="34" charset="0"/>
              <a:ea typeface="Times New Roman" panose="02020603050405020304" pitchFamily="18" charset="0"/>
              <a:cs typeface="Times New Roman" panose="02020603050405020304" pitchFamily="18" charset="0"/>
            </a:endParaRPr>
          </a:p>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49</a:t>
            </a:fld>
            <a:endParaRPr lang="fi-FI"/>
          </a:p>
        </p:txBody>
      </p:sp>
    </p:spTree>
    <p:extLst>
      <p:ext uri="{BB962C8B-B14F-4D97-AF65-F5344CB8AC3E}">
        <p14:creationId xmlns:p14="http://schemas.microsoft.com/office/powerpoint/2010/main" val="2361056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ennakointia</a:t>
            </a:r>
            <a:r>
              <a:rPr lang="en-US"/>
              <a:t>, </a:t>
            </a:r>
            <a:r>
              <a:rPr lang="en-US" err="1"/>
              <a:t>strukturointia</a:t>
            </a:r>
            <a:r>
              <a:rPr lang="en-US"/>
              <a:t>, </a:t>
            </a:r>
            <a:r>
              <a:rPr lang="en-US" err="1"/>
              <a:t>aistiystävällisyyttä</a:t>
            </a:r>
            <a:r>
              <a:rPr lang="en-US"/>
              <a:t>, </a:t>
            </a:r>
            <a:r>
              <a:rPr lang="en-US" err="1"/>
              <a:t>sosiaalisesti</a:t>
            </a:r>
            <a:r>
              <a:rPr lang="en-US"/>
              <a:t> </a:t>
            </a:r>
            <a:r>
              <a:rPr lang="en-US" err="1"/>
              <a:t>turvallista</a:t>
            </a:r>
            <a:r>
              <a:rPr lang="en-US"/>
              <a:t> </a:t>
            </a:r>
            <a:r>
              <a:rPr lang="en-US" err="1"/>
              <a:t>ympäristöä</a:t>
            </a:r>
            <a:r>
              <a:rPr lang="en-US"/>
              <a:t>, </a:t>
            </a:r>
            <a:r>
              <a:rPr lang="en-US" err="1"/>
              <a:t>vahvuuksiin</a:t>
            </a:r>
            <a:r>
              <a:rPr lang="en-US"/>
              <a:t> </a:t>
            </a:r>
            <a:r>
              <a:rPr lang="en-US" err="1"/>
              <a:t>keskittymistä</a:t>
            </a:r>
            <a:r>
              <a:rPr lang="en-US"/>
              <a:t> </a:t>
            </a:r>
            <a:r>
              <a:rPr lang="en-US" err="1"/>
              <a:t>sekä</a:t>
            </a:r>
            <a:r>
              <a:rPr lang="en-US"/>
              <a:t> </a:t>
            </a:r>
            <a:r>
              <a:rPr lang="en-US" err="1"/>
              <a:t>stressiherkkyyttä</a:t>
            </a:r>
            <a:r>
              <a:rPr lang="en-US"/>
              <a:t> ja </a:t>
            </a:r>
            <a:r>
              <a:rPr lang="en-US" err="1"/>
              <a:t>kuormittumista</a:t>
            </a:r>
            <a:r>
              <a:rPr lang="en-US"/>
              <a:t>. </a:t>
            </a:r>
            <a:r>
              <a:rPr lang="en-US" err="1"/>
              <a:t>Näistä</a:t>
            </a:r>
            <a:r>
              <a:rPr lang="en-US"/>
              <a:t> </a:t>
            </a:r>
            <a:r>
              <a:rPr lang="en-US" err="1"/>
              <a:t>asioista</a:t>
            </a:r>
            <a:r>
              <a:rPr lang="en-US"/>
              <a:t> </a:t>
            </a:r>
            <a:r>
              <a:rPr lang="en-US" err="1"/>
              <a:t>löytyvät</a:t>
            </a:r>
            <a:r>
              <a:rPr lang="en-US"/>
              <a:t> </a:t>
            </a:r>
            <a:r>
              <a:rPr lang="en-US" err="1"/>
              <a:t>usein</a:t>
            </a:r>
            <a:r>
              <a:rPr lang="en-US"/>
              <a:t> </a:t>
            </a:r>
            <a:r>
              <a:rPr lang="en-US" err="1"/>
              <a:t>syyt</a:t>
            </a:r>
            <a:r>
              <a:rPr lang="en-US"/>
              <a:t> </a:t>
            </a:r>
            <a:r>
              <a:rPr lang="en-US" err="1"/>
              <a:t>lapsen</a:t>
            </a:r>
            <a:r>
              <a:rPr lang="en-US"/>
              <a:t> </a:t>
            </a:r>
            <a:r>
              <a:rPr lang="en-US" err="1"/>
              <a:t>käyttäytymisellä</a:t>
            </a:r>
            <a:r>
              <a:rPr lang="en-US"/>
              <a:t> </a:t>
            </a:r>
            <a:r>
              <a:rPr lang="en-US" err="1"/>
              <a:t>reagoimiseen</a:t>
            </a:r>
            <a:r>
              <a:rPr lang="en-US"/>
              <a:t>. </a:t>
            </a:r>
            <a:r>
              <a:rPr lang="en-US" err="1"/>
              <a:t>Koulun</a:t>
            </a:r>
            <a:r>
              <a:rPr lang="en-US"/>
              <a:t> </a:t>
            </a:r>
            <a:r>
              <a:rPr lang="en-US" err="1"/>
              <a:t>aikuisten</a:t>
            </a:r>
            <a:r>
              <a:rPr lang="en-US"/>
              <a:t> </a:t>
            </a:r>
            <a:r>
              <a:rPr lang="en-US" err="1"/>
              <a:t>tehtävänä</a:t>
            </a:r>
            <a:r>
              <a:rPr lang="en-US"/>
              <a:t> on </a:t>
            </a:r>
            <a:r>
              <a:rPr lang="en-US" err="1"/>
              <a:t>miettiä</a:t>
            </a:r>
            <a:r>
              <a:rPr lang="en-US"/>
              <a:t> </a:t>
            </a:r>
            <a:r>
              <a:rPr lang="en-US" err="1"/>
              <a:t>yhdessä</a:t>
            </a:r>
            <a:r>
              <a:rPr lang="en-US"/>
              <a:t> </a:t>
            </a:r>
            <a:r>
              <a:rPr lang="en-US" err="1"/>
              <a:t>oppilaan</a:t>
            </a:r>
            <a:r>
              <a:rPr lang="en-US"/>
              <a:t> ja </a:t>
            </a:r>
            <a:r>
              <a:rPr lang="en-US" err="1"/>
              <a:t>hänen</a:t>
            </a:r>
            <a:r>
              <a:rPr lang="en-US"/>
              <a:t> </a:t>
            </a:r>
            <a:r>
              <a:rPr lang="en-US" err="1"/>
              <a:t>perheensä</a:t>
            </a:r>
            <a:r>
              <a:rPr lang="en-US"/>
              <a:t> </a:t>
            </a:r>
            <a:r>
              <a:rPr lang="en-US" err="1"/>
              <a:t>kanssa</a:t>
            </a:r>
            <a:r>
              <a:rPr lang="en-US"/>
              <a:t>, </a:t>
            </a:r>
            <a:r>
              <a:rPr lang="en-US" err="1"/>
              <a:t>miten</a:t>
            </a:r>
            <a:r>
              <a:rPr lang="en-US"/>
              <a:t> </a:t>
            </a:r>
            <a:r>
              <a:rPr lang="en-US" err="1"/>
              <a:t>oppilasta</a:t>
            </a:r>
            <a:r>
              <a:rPr lang="en-US"/>
              <a:t> </a:t>
            </a:r>
            <a:r>
              <a:rPr lang="en-US" err="1"/>
              <a:t>voidaan</a:t>
            </a:r>
            <a:r>
              <a:rPr lang="en-US"/>
              <a:t> </a:t>
            </a:r>
            <a:r>
              <a:rPr lang="en-US" err="1"/>
              <a:t>tukea</a:t>
            </a:r>
            <a:r>
              <a:rPr lang="en-US"/>
              <a:t> </a:t>
            </a:r>
            <a:r>
              <a:rPr lang="en-US" err="1"/>
              <a:t>niin</a:t>
            </a:r>
            <a:r>
              <a:rPr lang="en-US"/>
              <a:t>, </a:t>
            </a:r>
            <a:r>
              <a:rPr lang="en-US" err="1"/>
              <a:t>että</a:t>
            </a:r>
            <a:r>
              <a:rPr lang="en-US"/>
              <a:t> </a:t>
            </a:r>
            <a:r>
              <a:rPr lang="en-US" err="1"/>
              <a:t>hän</a:t>
            </a:r>
            <a:r>
              <a:rPr lang="en-US"/>
              <a:t> </a:t>
            </a:r>
            <a:r>
              <a:rPr lang="en-US" err="1"/>
              <a:t>voi</a:t>
            </a:r>
            <a:r>
              <a:rPr lang="en-US"/>
              <a:t> </a:t>
            </a:r>
            <a:r>
              <a:rPr lang="en-US" err="1"/>
              <a:t>käyttää</a:t>
            </a:r>
            <a:r>
              <a:rPr lang="en-US"/>
              <a:t> </a:t>
            </a:r>
            <a:r>
              <a:rPr lang="en-US" err="1"/>
              <a:t>vahvuuksiaan</a:t>
            </a:r>
            <a:r>
              <a:rPr lang="en-US"/>
              <a:t> </a:t>
            </a:r>
            <a:r>
              <a:rPr lang="en-US" err="1"/>
              <a:t>hyväksi</a:t>
            </a:r>
            <a:r>
              <a:rPr lang="en-US"/>
              <a:t> ja </a:t>
            </a:r>
            <a:r>
              <a:rPr lang="en-US" err="1"/>
              <a:t>oppia</a:t>
            </a:r>
            <a:r>
              <a:rPr lang="en-US"/>
              <a:t> </a:t>
            </a:r>
            <a:r>
              <a:rPr lang="en-US" err="1"/>
              <a:t>uusia</a:t>
            </a:r>
            <a:r>
              <a:rPr lang="en-US"/>
              <a:t> </a:t>
            </a:r>
            <a:r>
              <a:rPr lang="en-US" err="1"/>
              <a:t>asioita</a:t>
            </a:r>
            <a:r>
              <a:rPr lang="en-US"/>
              <a:t> </a:t>
            </a:r>
            <a:r>
              <a:rPr lang="en-US" err="1"/>
              <a:t>kuormittumatta</a:t>
            </a:r>
            <a:r>
              <a:rPr lang="en-US"/>
              <a:t> </a:t>
            </a:r>
            <a:r>
              <a:rPr lang="en-US" err="1"/>
              <a:t>liikaa</a:t>
            </a:r>
            <a:r>
              <a:rPr lang="en-US"/>
              <a:t>. </a:t>
            </a:r>
            <a:r>
              <a:rPr lang="en-US" err="1"/>
              <a:t>Yhteistyössä</a:t>
            </a:r>
            <a:r>
              <a:rPr lang="en-US"/>
              <a:t> </a:t>
            </a:r>
            <a:r>
              <a:rPr lang="en-US" err="1"/>
              <a:t>aikuiset</a:t>
            </a:r>
            <a:r>
              <a:rPr lang="en-US"/>
              <a:t> </a:t>
            </a:r>
            <a:r>
              <a:rPr lang="en-US" err="1"/>
              <a:t>voivat</a:t>
            </a:r>
            <a:r>
              <a:rPr lang="en-US"/>
              <a:t> </a:t>
            </a:r>
            <a:r>
              <a:rPr lang="en-US" err="1"/>
              <a:t>auttaa</a:t>
            </a:r>
            <a:r>
              <a:rPr lang="en-US"/>
              <a:t> </a:t>
            </a:r>
            <a:r>
              <a:rPr lang="en-US" err="1"/>
              <a:t>lasta</a:t>
            </a:r>
            <a:r>
              <a:rPr lang="en-US"/>
              <a:t> tai </a:t>
            </a:r>
            <a:r>
              <a:rPr lang="en-US" err="1"/>
              <a:t>nuorta</a:t>
            </a:r>
            <a:r>
              <a:rPr lang="en-US"/>
              <a:t> </a:t>
            </a:r>
            <a:r>
              <a:rPr lang="en-US" err="1"/>
              <a:t>löytämään</a:t>
            </a:r>
            <a:r>
              <a:rPr lang="en-US"/>
              <a:t> </a:t>
            </a:r>
            <a:r>
              <a:rPr lang="en-US" err="1"/>
              <a:t>hyvinvointiaan</a:t>
            </a:r>
            <a:r>
              <a:rPr lang="en-US"/>
              <a:t> </a:t>
            </a:r>
            <a:r>
              <a:rPr lang="en-US" err="1"/>
              <a:t>lisäävät</a:t>
            </a:r>
            <a:r>
              <a:rPr lang="en-US"/>
              <a:t> </a:t>
            </a:r>
            <a:r>
              <a:rPr lang="en-US" err="1"/>
              <a:t>yksilölliset</a:t>
            </a:r>
            <a:r>
              <a:rPr lang="en-US"/>
              <a:t> </a:t>
            </a:r>
            <a:r>
              <a:rPr lang="en-US" err="1"/>
              <a:t>ratkaisut</a:t>
            </a:r>
            <a:r>
              <a:rPr lang="en-US"/>
              <a:t> </a:t>
            </a:r>
            <a:r>
              <a:rPr lang="en-US" err="1"/>
              <a:t>arkeen</a:t>
            </a:r>
            <a:r>
              <a:rPr lang="en-US"/>
              <a:t>.</a:t>
            </a:r>
          </a:p>
        </p:txBody>
      </p:sp>
      <p:sp>
        <p:nvSpPr>
          <p:cNvPr id="4" name="Slide Number Placeholder 3"/>
          <p:cNvSpPr>
            <a:spLocks noGrp="1"/>
          </p:cNvSpPr>
          <p:nvPr>
            <p:ph type="sldNum" sz="quarter" idx="5"/>
          </p:nvPr>
        </p:nvSpPr>
        <p:spPr/>
        <p:txBody>
          <a:bodyPr/>
          <a:lstStyle/>
          <a:p>
            <a:fld id="{5B878EC4-376A-4FAC-844F-6C9BF98A64AA}" type="slidenum">
              <a:rPr lang="fi-FI" smtClean="0"/>
              <a:t>50</a:t>
            </a:fld>
            <a:endParaRPr lang="fi-FI"/>
          </a:p>
        </p:txBody>
      </p:sp>
    </p:spTree>
    <p:extLst>
      <p:ext uri="{BB962C8B-B14F-4D97-AF65-F5344CB8AC3E}">
        <p14:creationId xmlns:p14="http://schemas.microsoft.com/office/powerpoint/2010/main" val="91156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ea typeface="Calibri"/>
                <a:cs typeface="Calibri"/>
              </a:rPr>
              <a:t>Sarkainasetukset materiaalin sisällön kohdalla</a:t>
            </a:r>
          </a:p>
        </p:txBody>
      </p:sp>
      <p:sp>
        <p:nvSpPr>
          <p:cNvPr id="4" name="Dian numeron paikkamerkki 3"/>
          <p:cNvSpPr>
            <a:spLocks noGrp="1"/>
          </p:cNvSpPr>
          <p:nvPr>
            <p:ph type="sldNum" sz="quarter" idx="5"/>
          </p:nvPr>
        </p:nvSpPr>
        <p:spPr/>
        <p:txBody>
          <a:bodyPr/>
          <a:lstStyle/>
          <a:p>
            <a:fld id="{5B878EC4-376A-4FAC-844F-6C9BF98A64AA}" type="slidenum">
              <a:rPr lang="fi-FI" smtClean="0"/>
              <a:t>3</a:t>
            </a:fld>
            <a:endParaRPr lang="fi-FI"/>
          </a:p>
        </p:txBody>
      </p:sp>
    </p:spTree>
    <p:extLst>
      <p:ext uri="{BB962C8B-B14F-4D97-AF65-F5344CB8AC3E}">
        <p14:creationId xmlns:p14="http://schemas.microsoft.com/office/powerpoint/2010/main" val="732930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20F8A-3271-D2A8-06CE-2AA07323B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5ADC8-76BC-4F8C-65EB-730FFEC7B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608A0-FF93-5AC5-271D-347D8E799303}"/>
              </a:ext>
            </a:extLst>
          </p:cNvPr>
          <p:cNvSpPr>
            <a:spLocks noGrp="1"/>
          </p:cNvSpPr>
          <p:nvPr>
            <p:ph type="body" idx="1"/>
          </p:nvPr>
        </p:nvSpPr>
        <p:spPr/>
        <p:txBody>
          <a:bodyPr/>
          <a:lstStyle/>
          <a:p>
            <a:r>
              <a:rPr lang="en-US"/>
              <a:t>ennakointia, strukturointia, aistiystävällisyyttä, sosiaalisesti turvallista ympäristöä, vahvuuksiin keskittymistä sekä stressiherkkyyttä ja kuormittumista. Näistä asioista löytyvät usein syyt lapsen käyttäytymisellä reagoimiseen. Koulun aikuisten tehtävänä on miettiä yhdessä oppilaan ja hänen perheensä kanssa, miten oppilasta voidaan tukea niin, että hän voi käyttää vahvuuksiaan hyväksi ja oppia uusia asioita kuormittumatta liikaa. Yhteistyössä aikuiset voivat auttaa lasta tai nuorta löytämään hyvinvointiaan lisäävät yksilölliset ratkaisut arkeen.</a:t>
            </a:r>
          </a:p>
        </p:txBody>
      </p:sp>
      <p:sp>
        <p:nvSpPr>
          <p:cNvPr id="4" name="Slide Number Placeholder 3">
            <a:extLst>
              <a:ext uri="{FF2B5EF4-FFF2-40B4-BE49-F238E27FC236}">
                <a16:creationId xmlns:a16="http://schemas.microsoft.com/office/drawing/2014/main" id="{465CE217-FC1D-64E3-A6BE-2D35C74F36F4}"/>
              </a:ext>
            </a:extLst>
          </p:cNvPr>
          <p:cNvSpPr>
            <a:spLocks noGrp="1"/>
          </p:cNvSpPr>
          <p:nvPr>
            <p:ph type="sldNum" sz="quarter" idx="5"/>
          </p:nvPr>
        </p:nvSpPr>
        <p:spPr/>
        <p:txBody>
          <a:bodyPr/>
          <a:lstStyle/>
          <a:p>
            <a:fld id="{5B878EC4-376A-4FAC-844F-6C9BF98A64AA}" type="slidenum">
              <a:rPr lang="fi-FI" smtClean="0"/>
              <a:t>51</a:t>
            </a:fld>
            <a:endParaRPr lang="fi-FI"/>
          </a:p>
        </p:txBody>
      </p:sp>
    </p:spTree>
    <p:extLst>
      <p:ext uri="{BB962C8B-B14F-4D97-AF65-F5344CB8AC3E}">
        <p14:creationId xmlns:p14="http://schemas.microsoft.com/office/powerpoint/2010/main" val="193956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34B0C-09B6-46F0-FB80-C63CB37E6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D1A44-EF07-FF8D-1AB4-4F903C6DD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5E9551-45CB-A911-53B0-58EAAAC709E4}"/>
              </a:ext>
            </a:extLst>
          </p:cNvPr>
          <p:cNvSpPr>
            <a:spLocks noGrp="1"/>
          </p:cNvSpPr>
          <p:nvPr>
            <p:ph type="body" idx="1"/>
          </p:nvPr>
        </p:nvSpPr>
        <p:spPr/>
        <p:txBody>
          <a:bodyPr/>
          <a:lstStyle/>
          <a:p>
            <a:r>
              <a:rPr lang="en-US"/>
              <a:t>ennakointia, strukturointia, aistiystävällisyyttä, sosiaalisesti turvallista ympäristöä, vahvuuksiin keskittymistä sekä stressiherkkyyttä ja kuormittumista. Näistä asioista löytyvät usein syyt lapsen käyttäytymisellä reagoimiseen. Koulun aikuisten tehtävänä on miettiä yhdessä oppilaan ja hänen perheensä kanssa, miten oppilasta voidaan tukea niin, että hän voi käyttää vahvuuksiaan hyväksi ja oppia uusia asioita kuormittumatta liikaa. Yhteistyössä aikuiset voivat auttaa lasta tai nuorta löytämään hyvinvointiaan lisäävät yksilölliset ratkaisut arkeen.</a:t>
            </a:r>
          </a:p>
        </p:txBody>
      </p:sp>
      <p:sp>
        <p:nvSpPr>
          <p:cNvPr id="4" name="Slide Number Placeholder 3">
            <a:extLst>
              <a:ext uri="{FF2B5EF4-FFF2-40B4-BE49-F238E27FC236}">
                <a16:creationId xmlns:a16="http://schemas.microsoft.com/office/drawing/2014/main" id="{E4483E69-A350-4D4F-5A41-F9AD1075517A}"/>
              </a:ext>
            </a:extLst>
          </p:cNvPr>
          <p:cNvSpPr>
            <a:spLocks noGrp="1"/>
          </p:cNvSpPr>
          <p:nvPr>
            <p:ph type="sldNum" sz="quarter" idx="5"/>
          </p:nvPr>
        </p:nvSpPr>
        <p:spPr/>
        <p:txBody>
          <a:bodyPr/>
          <a:lstStyle/>
          <a:p>
            <a:fld id="{5B878EC4-376A-4FAC-844F-6C9BF98A64AA}" type="slidenum">
              <a:rPr lang="fi-FI" smtClean="0"/>
              <a:t>52</a:t>
            </a:fld>
            <a:endParaRPr lang="fi-FI"/>
          </a:p>
        </p:txBody>
      </p:sp>
    </p:spTree>
    <p:extLst>
      <p:ext uri="{BB962C8B-B14F-4D97-AF65-F5344CB8AC3E}">
        <p14:creationId xmlns:p14="http://schemas.microsoft.com/office/powerpoint/2010/main" val="2284666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B1D19-F8B2-E40C-D1FF-FBD3D608B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8CA32-946A-955A-7299-A09C2F38CE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4FE9B-6379-3EAB-ADA4-D257A57D6926}"/>
              </a:ext>
            </a:extLst>
          </p:cNvPr>
          <p:cNvSpPr>
            <a:spLocks noGrp="1"/>
          </p:cNvSpPr>
          <p:nvPr>
            <p:ph type="body" idx="1"/>
          </p:nvPr>
        </p:nvSpPr>
        <p:spPr/>
        <p:txBody>
          <a:bodyPr/>
          <a:lstStyle/>
          <a:p>
            <a:r>
              <a:rPr lang="en-US"/>
              <a:t>ennakointia, strukturointia, aistiystävällisyyttä, sosiaalisesti turvallista ympäristöä, vahvuuksiin keskittymistä sekä stressiherkkyyttä ja kuormittumista. Näistä asioista löytyvät usein syyt lapsen käyttäytymisellä reagoimiseen. Koulun aikuisten tehtävänä on miettiä yhdessä oppilaan ja hänen perheensä kanssa, miten oppilasta voidaan tukea niin, että hän voi käyttää vahvuuksiaan hyväksi ja oppia uusia asioita kuormittumatta liikaa. Yhteistyössä aikuiset voivat auttaa lasta tai nuorta löytämään hyvinvointiaan lisäävät yksilölliset ratkaisut arkeen.</a:t>
            </a:r>
          </a:p>
        </p:txBody>
      </p:sp>
      <p:sp>
        <p:nvSpPr>
          <p:cNvPr id="4" name="Slide Number Placeholder 3">
            <a:extLst>
              <a:ext uri="{FF2B5EF4-FFF2-40B4-BE49-F238E27FC236}">
                <a16:creationId xmlns:a16="http://schemas.microsoft.com/office/drawing/2014/main" id="{650B6123-4907-3574-6AC3-08785C3DE13F}"/>
              </a:ext>
            </a:extLst>
          </p:cNvPr>
          <p:cNvSpPr>
            <a:spLocks noGrp="1"/>
          </p:cNvSpPr>
          <p:nvPr>
            <p:ph type="sldNum" sz="quarter" idx="5"/>
          </p:nvPr>
        </p:nvSpPr>
        <p:spPr/>
        <p:txBody>
          <a:bodyPr/>
          <a:lstStyle/>
          <a:p>
            <a:fld id="{5B878EC4-376A-4FAC-844F-6C9BF98A64AA}" type="slidenum">
              <a:rPr lang="fi-FI" smtClean="0"/>
              <a:t>53</a:t>
            </a:fld>
            <a:endParaRPr lang="fi-FI"/>
          </a:p>
        </p:txBody>
      </p:sp>
    </p:spTree>
    <p:extLst>
      <p:ext uri="{BB962C8B-B14F-4D97-AF65-F5344CB8AC3E}">
        <p14:creationId xmlns:p14="http://schemas.microsoft.com/office/powerpoint/2010/main" val="3219674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a:solidFill>
                  <a:schemeClr val="tx1"/>
                </a:solidFill>
                <a:latin typeface="+mn-lt"/>
                <a:ea typeface="+mn-ea"/>
                <a:cs typeface="+mn-cs"/>
              </a:rPr>
              <a:t>Aistiystävällinen </a:t>
            </a:r>
            <a:br>
              <a:rPr lang="fi-FI" sz="1200" kern="1200">
                <a:solidFill>
                  <a:schemeClr val="tx1"/>
                </a:solidFill>
                <a:latin typeface="+mn-lt"/>
                <a:ea typeface="+mn-ea"/>
                <a:cs typeface="+mn-cs"/>
              </a:rPr>
            </a:br>
            <a:r>
              <a:rPr lang="fi-FI" sz="1200" kern="1200">
                <a:solidFill>
                  <a:schemeClr val="tx1"/>
                </a:solidFill>
                <a:latin typeface="+mn-lt"/>
                <a:ea typeface="+mn-ea"/>
                <a:cs typeface="+mn-cs"/>
              </a:rPr>
              <a:t>oppimisympäristö 1/4</a:t>
            </a:r>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54</a:t>
            </a:fld>
            <a:endParaRPr lang="fi-FI"/>
          </a:p>
        </p:txBody>
      </p:sp>
    </p:spTree>
    <p:extLst>
      <p:ext uri="{BB962C8B-B14F-4D97-AF65-F5344CB8AC3E}">
        <p14:creationId xmlns:p14="http://schemas.microsoft.com/office/powerpoint/2010/main" val="285716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57</a:t>
            </a:fld>
            <a:endParaRPr lang="fi-FI"/>
          </a:p>
        </p:txBody>
      </p:sp>
    </p:spTree>
    <p:extLst>
      <p:ext uri="{BB962C8B-B14F-4D97-AF65-F5344CB8AC3E}">
        <p14:creationId xmlns:p14="http://schemas.microsoft.com/office/powerpoint/2010/main" val="1772544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a:solidFill>
                  <a:schemeClr val="tx1"/>
                </a:solidFill>
                <a:latin typeface="+mn-lt"/>
                <a:ea typeface="+mn-ea"/>
                <a:cs typeface="+mn-cs"/>
              </a:rPr>
              <a:t>Aivoystävällinen arviointi ja </a:t>
            </a:r>
            <a:br>
              <a:rPr lang="fi-FI" sz="1200" kern="1200">
                <a:solidFill>
                  <a:schemeClr val="tx1"/>
                </a:solidFill>
                <a:latin typeface="+mn-lt"/>
                <a:ea typeface="+mn-ea"/>
                <a:cs typeface="+mn-cs"/>
              </a:rPr>
            </a:br>
            <a:r>
              <a:rPr lang="fi-FI" sz="1200" kern="1200">
                <a:solidFill>
                  <a:schemeClr val="tx1"/>
                </a:solidFill>
                <a:latin typeface="+mn-lt"/>
                <a:ea typeface="+mn-ea"/>
                <a:cs typeface="+mn-cs"/>
              </a:rPr>
              <a:t>myönteisyyden merkitys 1/4</a:t>
            </a:r>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58</a:t>
            </a:fld>
            <a:endParaRPr lang="fi-FI"/>
          </a:p>
        </p:txBody>
      </p:sp>
    </p:spTree>
    <p:extLst>
      <p:ext uri="{BB962C8B-B14F-4D97-AF65-F5344CB8AC3E}">
        <p14:creationId xmlns:p14="http://schemas.microsoft.com/office/powerpoint/2010/main" val="3035047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63</a:t>
            </a:fld>
            <a:endParaRPr lang="fi-FI"/>
          </a:p>
        </p:txBody>
      </p:sp>
    </p:spTree>
    <p:extLst>
      <p:ext uri="{BB962C8B-B14F-4D97-AF65-F5344CB8AC3E}">
        <p14:creationId xmlns:p14="http://schemas.microsoft.com/office/powerpoint/2010/main" val="3338647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77</a:t>
            </a:fld>
            <a:endParaRPr lang="fi-FI"/>
          </a:p>
        </p:txBody>
      </p:sp>
    </p:spTree>
    <p:extLst>
      <p:ext uri="{BB962C8B-B14F-4D97-AF65-F5344CB8AC3E}">
        <p14:creationId xmlns:p14="http://schemas.microsoft.com/office/powerpoint/2010/main" val="2908212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78</a:t>
            </a:fld>
            <a:endParaRPr lang="fi-FI"/>
          </a:p>
        </p:txBody>
      </p:sp>
    </p:spTree>
    <p:extLst>
      <p:ext uri="{BB962C8B-B14F-4D97-AF65-F5344CB8AC3E}">
        <p14:creationId xmlns:p14="http://schemas.microsoft.com/office/powerpoint/2010/main" val="4210013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79</a:t>
            </a:fld>
            <a:endParaRPr lang="fi-FI"/>
          </a:p>
        </p:txBody>
      </p:sp>
    </p:spTree>
    <p:extLst>
      <p:ext uri="{BB962C8B-B14F-4D97-AF65-F5344CB8AC3E}">
        <p14:creationId xmlns:p14="http://schemas.microsoft.com/office/powerpoint/2010/main" val="3663459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5</a:t>
            </a:fld>
            <a:endParaRPr lang="fi-FI"/>
          </a:p>
        </p:txBody>
      </p:sp>
    </p:spTree>
    <p:extLst>
      <p:ext uri="{BB962C8B-B14F-4D97-AF65-F5344CB8AC3E}">
        <p14:creationId xmlns:p14="http://schemas.microsoft.com/office/powerpoint/2010/main" val="2904838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81</a:t>
            </a:fld>
            <a:endParaRPr lang="fi-FI"/>
          </a:p>
        </p:txBody>
      </p:sp>
    </p:spTree>
    <p:extLst>
      <p:ext uri="{BB962C8B-B14F-4D97-AF65-F5344CB8AC3E}">
        <p14:creationId xmlns:p14="http://schemas.microsoft.com/office/powerpoint/2010/main" val="295752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Kesken </a:t>
            </a:r>
          </a:p>
        </p:txBody>
      </p:sp>
      <p:sp>
        <p:nvSpPr>
          <p:cNvPr id="4" name="Dian numeron paikkamerkki 3"/>
          <p:cNvSpPr>
            <a:spLocks noGrp="1"/>
          </p:cNvSpPr>
          <p:nvPr>
            <p:ph type="sldNum" sz="quarter" idx="5"/>
          </p:nvPr>
        </p:nvSpPr>
        <p:spPr/>
        <p:txBody>
          <a:bodyPr/>
          <a:lstStyle/>
          <a:p>
            <a:fld id="{5B878EC4-376A-4FAC-844F-6C9BF98A64AA}" type="slidenum">
              <a:rPr lang="fi-FI" smtClean="0"/>
              <a:t>83</a:t>
            </a:fld>
            <a:endParaRPr lang="fi-FI"/>
          </a:p>
        </p:txBody>
      </p:sp>
    </p:spTree>
    <p:extLst>
      <p:ext uri="{BB962C8B-B14F-4D97-AF65-F5344CB8AC3E}">
        <p14:creationId xmlns:p14="http://schemas.microsoft.com/office/powerpoint/2010/main" val="359709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84</a:t>
            </a:fld>
            <a:endParaRPr lang="fi-FI"/>
          </a:p>
        </p:txBody>
      </p:sp>
    </p:spTree>
    <p:extLst>
      <p:ext uri="{BB962C8B-B14F-4D97-AF65-F5344CB8AC3E}">
        <p14:creationId xmlns:p14="http://schemas.microsoft.com/office/powerpoint/2010/main" val="458465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85</a:t>
            </a:fld>
            <a:endParaRPr lang="fi-FI"/>
          </a:p>
        </p:txBody>
      </p:sp>
    </p:spTree>
    <p:extLst>
      <p:ext uri="{BB962C8B-B14F-4D97-AF65-F5344CB8AC3E}">
        <p14:creationId xmlns:p14="http://schemas.microsoft.com/office/powerpoint/2010/main" val="3651228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Elina stilisoi </a:t>
            </a:r>
          </a:p>
        </p:txBody>
      </p:sp>
      <p:sp>
        <p:nvSpPr>
          <p:cNvPr id="4" name="Dian numeron paikkamerkki 3"/>
          <p:cNvSpPr>
            <a:spLocks noGrp="1"/>
          </p:cNvSpPr>
          <p:nvPr>
            <p:ph type="sldNum" sz="quarter" idx="5"/>
          </p:nvPr>
        </p:nvSpPr>
        <p:spPr/>
        <p:txBody>
          <a:bodyPr/>
          <a:lstStyle/>
          <a:p>
            <a:fld id="{5B878EC4-376A-4FAC-844F-6C9BF98A64AA}" type="slidenum">
              <a:rPr lang="fi-FI" smtClean="0"/>
              <a:t>86</a:t>
            </a:fld>
            <a:endParaRPr lang="fi-FI"/>
          </a:p>
        </p:txBody>
      </p:sp>
    </p:spTree>
    <p:extLst>
      <p:ext uri="{BB962C8B-B14F-4D97-AF65-F5344CB8AC3E}">
        <p14:creationId xmlns:p14="http://schemas.microsoft.com/office/powerpoint/2010/main" val="2662291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ea typeface="Calibri"/>
                <a:cs typeface="Calibri"/>
              </a:rPr>
              <a:t>Riina: rehtori johtaa ammattilaiset ottamaan puheeksi liikkumisen</a:t>
            </a:r>
            <a:endParaRPr lang="fi-FI"/>
          </a:p>
        </p:txBody>
      </p:sp>
      <p:sp>
        <p:nvSpPr>
          <p:cNvPr id="4" name="Dian numeron paikkamerkki 3"/>
          <p:cNvSpPr>
            <a:spLocks noGrp="1"/>
          </p:cNvSpPr>
          <p:nvPr>
            <p:ph type="sldNum" sz="quarter" idx="5"/>
          </p:nvPr>
        </p:nvSpPr>
        <p:spPr/>
        <p:txBody>
          <a:bodyPr/>
          <a:lstStyle/>
          <a:p>
            <a:pPr marL="0" marR="0" lvl="0" indent="0" algn="r" defTabSz="629681" rtl="0" eaLnBrk="1" fontAlgn="auto" latinLnBrk="0" hangingPunct="1">
              <a:lnSpc>
                <a:spcPct val="100000"/>
              </a:lnSpc>
              <a:spcBef>
                <a:spcPts val="0"/>
              </a:spcBef>
              <a:spcAft>
                <a:spcPts val="0"/>
              </a:spcAft>
              <a:buClrTx/>
              <a:buSzTx/>
              <a:buFontTx/>
              <a:buNone/>
              <a:tabLst/>
              <a:defRPr/>
            </a:pPr>
            <a:fld id="{5B878EC4-376A-4FAC-844F-6C9BF98A64AA}" type="slidenum">
              <a:rPr kumimoji="0" lang="fi-FI" sz="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29681" rtl="0" eaLnBrk="1" fontAlgn="auto" latinLnBrk="0" hangingPunct="1">
                <a:lnSpc>
                  <a:spcPct val="100000"/>
                </a:lnSpc>
                <a:spcBef>
                  <a:spcPts val="0"/>
                </a:spcBef>
                <a:spcAft>
                  <a:spcPts val="0"/>
                </a:spcAft>
                <a:buClrTx/>
                <a:buSzTx/>
                <a:buFontTx/>
                <a:buNone/>
                <a:tabLst/>
                <a:defRPr/>
              </a:pPr>
              <a:t>87</a:t>
            </a:fld>
            <a:endParaRPr kumimoji="0" lang="fi-FI"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828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9966-2F49-CC99-4C27-8A7130A82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14195-5161-D763-1B75-E00B8D9B2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6E549-B0E8-E84B-4341-CE1D7E207E4C}"/>
              </a:ext>
            </a:extLst>
          </p:cNvPr>
          <p:cNvSpPr>
            <a:spLocks noGrp="1"/>
          </p:cNvSpPr>
          <p:nvPr>
            <p:ph type="body" idx="1"/>
          </p:nvPr>
        </p:nvSpPr>
        <p:spPr/>
        <p:txBody>
          <a:bodyPr/>
          <a:lstStyle/>
          <a:p>
            <a:r>
              <a:rPr lang="en-US" err="1">
                <a:ea typeface="Calibri"/>
                <a:cs typeface="Calibri"/>
              </a:rPr>
              <a:t>Nämä</a:t>
            </a:r>
            <a:r>
              <a:rPr lang="en-US">
                <a:ea typeface="Calibri"/>
                <a:cs typeface="Calibri"/>
              </a:rPr>
              <a:t> </a:t>
            </a:r>
            <a:r>
              <a:rPr lang="en-US" err="1">
                <a:ea typeface="Calibri"/>
                <a:cs typeface="Calibri"/>
              </a:rPr>
              <a:t>loppuun</a:t>
            </a:r>
          </a:p>
        </p:txBody>
      </p:sp>
      <p:sp>
        <p:nvSpPr>
          <p:cNvPr id="4" name="Slide Number Placeholder 3">
            <a:extLst>
              <a:ext uri="{FF2B5EF4-FFF2-40B4-BE49-F238E27FC236}">
                <a16:creationId xmlns:a16="http://schemas.microsoft.com/office/drawing/2014/main" id="{3FE83426-4591-8536-1512-44F3680B6708}"/>
              </a:ext>
            </a:extLst>
          </p:cNvPr>
          <p:cNvSpPr>
            <a:spLocks noGrp="1"/>
          </p:cNvSpPr>
          <p:nvPr>
            <p:ph type="sldNum" sz="quarter" idx="5"/>
          </p:nvPr>
        </p:nvSpPr>
        <p:spPr/>
        <p:txBody>
          <a:bodyPr/>
          <a:lstStyle/>
          <a:p>
            <a:fld id="{5B878EC4-376A-4FAC-844F-6C9BF98A64AA}" type="slidenum">
              <a:rPr lang="fi-FI" smtClean="0"/>
              <a:t>88</a:t>
            </a:fld>
            <a:endParaRPr lang="fi-FI"/>
          </a:p>
        </p:txBody>
      </p:sp>
    </p:spTree>
    <p:extLst>
      <p:ext uri="{BB962C8B-B14F-4D97-AF65-F5344CB8AC3E}">
        <p14:creationId xmlns:p14="http://schemas.microsoft.com/office/powerpoint/2010/main" val="3812636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Nämä</a:t>
            </a:r>
            <a:r>
              <a:rPr lang="en-US">
                <a:ea typeface="Calibri"/>
                <a:cs typeface="Calibri"/>
              </a:rPr>
              <a:t> </a:t>
            </a:r>
            <a:r>
              <a:rPr lang="en-US" err="1">
                <a:ea typeface="Calibri"/>
                <a:cs typeface="Calibri"/>
              </a:rPr>
              <a:t>loppuun</a:t>
            </a:r>
          </a:p>
        </p:txBody>
      </p:sp>
      <p:sp>
        <p:nvSpPr>
          <p:cNvPr id="4" name="Slide Number Placeholder 3"/>
          <p:cNvSpPr>
            <a:spLocks noGrp="1"/>
          </p:cNvSpPr>
          <p:nvPr>
            <p:ph type="sldNum" sz="quarter" idx="5"/>
          </p:nvPr>
        </p:nvSpPr>
        <p:spPr/>
        <p:txBody>
          <a:bodyPr/>
          <a:lstStyle/>
          <a:p>
            <a:fld id="{5B878EC4-376A-4FAC-844F-6C9BF98A64AA}" type="slidenum">
              <a:rPr lang="fi-FI" smtClean="0"/>
              <a:t>89</a:t>
            </a:fld>
            <a:endParaRPr lang="fi-FI"/>
          </a:p>
        </p:txBody>
      </p:sp>
    </p:spTree>
    <p:extLst>
      <p:ext uri="{BB962C8B-B14F-4D97-AF65-F5344CB8AC3E}">
        <p14:creationId xmlns:p14="http://schemas.microsoft.com/office/powerpoint/2010/main" val="338298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1"/>
          </a:p>
        </p:txBody>
      </p:sp>
      <p:sp>
        <p:nvSpPr>
          <p:cNvPr id="4" name="Dian numeron paikkamerkki 3"/>
          <p:cNvSpPr>
            <a:spLocks noGrp="1"/>
          </p:cNvSpPr>
          <p:nvPr>
            <p:ph type="sldNum" sz="quarter" idx="5"/>
          </p:nvPr>
        </p:nvSpPr>
        <p:spPr/>
        <p:txBody>
          <a:bodyPr/>
          <a:lstStyle/>
          <a:p>
            <a:fld id="{5B878EC4-376A-4FAC-844F-6C9BF98A64AA}" type="slidenum">
              <a:rPr lang="fi-FI" smtClean="0"/>
              <a:t>94</a:t>
            </a:fld>
            <a:endParaRPr lang="fi-FI"/>
          </a:p>
        </p:txBody>
      </p:sp>
    </p:spTree>
    <p:extLst>
      <p:ext uri="{BB962C8B-B14F-4D97-AF65-F5344CB8AC3E}">
        <p14:creationId xmlns:p14="http://schemas.microsoft.com/office/powerpoint/2010/main" val="52634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B878EC4-376A-4FAC-844F-6C9BF98A64AA}" type="slidenum">
              <a:rPr lang="fi-FI" smtClean="0"/>
              <a:t>8</a:t>
            </a:fld>
            <a:endParaRPr lang="fi-FI"/>
          </a:p>
        </p:txBody>
      </p:sp>
    </p:spTree>
    <p:extLst>
      <p:ext uri="{BB962C8B-B14F-4D97-AF65-F5344CB8AC3E}">
        <p14:creationId xmlns:p14="http://schemas.microsoft.com/office/powerpoint/2010/main" val="2826237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9</a:t>
            </a:fld>
            <a:endParaRPr lang="fi-FI"/>
          </a:p>
        </p:txBody>
      </p:sp>
    </p:spTree>
    <p:extLst>
      <p:ext uri="{BB962C8B-B14F-4D97-AF65-F5344CB8AC3E}">
        <p14:creationId xmlns:p14="http://schemas.microsoft.com/office/powerpoint/2010/main" val="231942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B878EC4-376A-4FAC-844F-6C9BF98A64AA}" type="slidenum">
              <a:rPr lang="fi-FI" smtClean="0"/>
              <a:t>10</a:t>
            </a:fld>
            <a:endParaRPr lang="fi-FI"/>
          </a:p>
        </p:txBody>
      </p:sp>
    </p:spTree>
    <p:extLst>
      <p:ext uri="{BB962C8B-B14F-4D97-AF65-F5344CB8AC3E}">
        <p14:creationId xmlns:p14="http://schemas.microsoft.com/office/powerpoint/2010/main" val="1718032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Upotetaan toivon pedagogiikka </a:t>
            </a:r>
          </a:p>
        </p:txBody>
      </p:sp>
      <p:sp>
        <p:nvSpPr>
          <p:cNvPr id="4" name="Dian numeron paikkamerkki 3"/>
          <p:cNvSpPr>
            <a:spLocks noGrp="1"/>
          </p:cNvSpPr>
          <p:nvPr>
            <p:ph type="sldNum" sz="quarter" idx="5"/>
          </p:nvPr>
        </p:nvSpPr>
        <p:spPr/>
        <p:txBody>
          <a:bodyPr/>
          <a:lstStyle/>
          <a:p>
            <a:fld id="{5B878EC4-376A-4FAC-844F-6C9BF98A64AA}" type="slidenum">
              <a:rPr lang="fi-FI" smtClean="0"/>
              <a:t>13</a:t>
            </a:fld>
            <a:endParaRPr lang="fi-FI"/>
          </a:p>
        </p:txBody>
      </p:sp>
    </p:spTree>
    <p:extLst>
      <p:ext uri="{BB962C8B-B14F-4D97-AF65-F5344CB8AC3E}">
        <p14:creationId xmlns:p14="http://schemas.microsoft.com/office/powerpoint/2010/main" val="557669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Elina muuttaa </a:t>
            </a:r>
            <a:r>
              <a:rPr lang="fi-FI" err="1"/>
              <a:t>ThingLink</a:t>
            </a:r>
            <a:r>
              <a:rPr lang="fi-FI"/>
              <a:t>-tekstin</a:t>
            </a:r>
          </a:p>
        </p:txBody>
      </p:sp>
      <p:sp>
        <p:nvSpPr>
          <p:cNvPr id="4" name="Dian numeron paikkamerkki 3"/>
          <p:cNvSpPr>
            <a:spLocks noGrp="1"/>
          </p:cNvSpPr>
          <p:nvPr>
            <p:ph type="sldNum" sz="quarter" idx="5"/>
          </p:nvPr>
        </p:nvSpPr>
        <p:spPr/>
        <p:txBody>
          <a:bodyPr/>
          <a:lstStyle/>
          <a:p>
            <a:fld id="{5B878EC4-376A-4FAC-844F-6C9BF98A64AA}" type="slidenum">
              <a:rPr lang="fi-FI" smtClean="0"/>
              <a:t>17</a:t>
            </a:fld>
            <a:endParaRPr lang="fi-FI"/>
          </a:p>
        </p:txBody>
      </p:sp>
    </p:spTree>
    <p:extLst>
      <p:ext uri="{BB962C8B-B14F-4D97-AF65-F5344CB8AC3E}">
        <p14:creationId xmlns:p14="http://schemas.microsoft.com/office/powerpoint/2010/main" val="673784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latin typeface="+mj-lt"/>
              </a:defRPr>
            </a:lvl1pPr>
          </a:lstStyle>
          <a:p>
            <a:r>
              <a:rPr lang="fi-FI"/>
              <a:t>Muokkaa ots. perustyyl. napsautt.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755569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2633122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1333359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9869355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564555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FFC61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936783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chemeClr val="accent5"/>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0554444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2626523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chemeClr val="accent5"/>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8969814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50035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301368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FFC61E"/>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839706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4" name="Freeform 9"/>
          <p:cNvSpPr>
            <a:spLocks noChangeAspect="1"/>
          </p:cNvSpPr>
          <p:nvPr userDrawn="1"/>
        </p:nvSpPr>
        <p:spPr bwMode="auto">
          <a:xfrm>
            <a:off x="11019581" y="0"/>
            <a:ext cx="1188749" cy="6858000"/>
          </a:xfrm>
          <a:custGeom>
            <a:avLst/>
            <a:gdLst>
              <a:gd name="T0" fmla="*/ 222 w 2460"/>
              <a:gd name="T1" fmla="*/ 0 h 14300"/>
              <a:gd name="T2" fmla="*/ 0 w 2460"/>
              <a:gd name="T3" fmla="*/ 709 h 14300"/>
              <a:gd name="T4" fmla="*/ 239 w 2460"/>
              <a:gd name="T5" fmla="*/ 1609 h 14300"/>
              <a:gd name="T6" fmla="*/ 0 w 2460"/>
              <a:gd name="T7" fmla="*/ 2509 h 14300"/>
              <a:gd name="T8" fmla="*/ 239 w 2460"/>
              <a:gd name="T9" fmla="*/ 3409 h 14300"/>
              <a:gd name="T10" fmla="*/ 0 w 2460"/>
              <a:gd name="T11" fmla="*/ 4308 h 14300"/>
              <a:gd name="T12" fmla="*/ 239 w 2460"/>
              <a:gd name="T13" fmla="*/ 5208 h 14300"/>
              <a:gd name="T14" fmla="*/ 239 w 2460"/>
              <a:gd name="T15" fmla="*/ 5254 h 14300"/>
              <a:gd name="T16" fmla="*/ 0 w 2460"/>
              <a:gd name="T17" fmla="*/ 6154 h 14300"/>
              <a:gd name="T18" fmla="*/ 239 w 2460"/>
              <a:gd name="T19" fmla="*/ 7053 h 14300"/>
              <a:gd name="T20" fmla="*/ 0 w 2460"/>
              <a:gd name="T21" fmla="*/ 7953 h 14300"/>
              <a:gd name="T22" fmla="*/ 239 w 2460"/>
              <a:gd name="T23" fmla="*/ 8853 h 14300"/>
              <a:gd name="T24" fmla="*/ 0 w 2460"/>
              <a:gd name="T25" fmla="*/ 9752 h 14300"/>
              <a:gd name="T26" fmla="*/ 239 w 2460"/>
              <a:gd name="T27" fmla="*/ 10652 h 14300"/>
              <a:gd name="T28" fmla="*/ 0 w 2460"/>
              <a:gd name="T29" fmla="*/ 11552 h 14300"/>
              <a:gd name="T30" fmla="*/ 239 w 2460"/>
              <a:gd name="T31" fmla="*/ 12451 h 14300"/>
              <a:gd name="T32" fmla="*/ 0 w 2460"/>
              <a:gd name="T33" fmla="*/ 13351 h 14300"/>
              <a:gd name="T34" fmla="*/ 239 w 2460"/>
              <a:gd name="T35" fmla="*/ 14251 h 14300"/>
              <a:gd name="T36" fmla="*/ 238 w 2460"/>
              <a:gd name="T37" fmla="*/ 14300 h 14300"/>
              <a:gd name="T38" fmla="*/ 2460 w 2460"/>
              <a:gd name="T39" fmla="*/ 14300 h 14300"/>
              <a:gd name="T40" fmla="*/ 2460 w 2460"/>
              <a:gd name="T41" fmla="*/ 0 h 14300"/>
              <a:gd name="T42" fmla="*/ 222 w 2460"/>
              <a:gd name="T4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5925191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chemeClr val="accent5"/>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4435925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FFC61E"/>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4124409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chemeClr val="accent5"/>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1141401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Kansi 1 A">
    <p:bg>
      <p:bgPr>
        <a:solidFill>
          <a:schemeClr val="accent1"/>
        </a:solidFill>
        <a:effectLst/>
      </p:bgPr>
    </p:bg>
    <p:spTree>
      <p:nvGrpSpPr>
        <p:cNvPr id="1" name=""/>
        <p:cNvGrpSpPr/>
        <p:nvPr/>
      </p:nvGrpSpPr>
      <p:grpSpPr>
        <a:xfrm>
          <a:off x="0" y="0"/>
          <a:ext cx="0" cy="0"/>
          <a:chOff x="0" y="0"/>
          <a:chExt cx="0" cy="0"/>
        </a:xfrm>
      </p:grpSpPr>
      <p:grpSp>
        <p:nvGrpSpPr>
          <p:cNvPr id="4" name="Ryhmä 14">
            <a:extLst>
              <a:ext uri="{FF2B5EF4-FFF2-40B4-BE49-F238E27FC236}">
                <a16:creationId xmlns:a16="http://schemas.microsoft.com/office/drawing/2014/main" id="{08BA2EA5-2B79-9F83-2C0A-32D1D23A0306}"/>
              </a:ext>
            </a:extLst>
          </p:cNvPr>
          <p:cNvGrpSpPr/>
          <p:nvPr userDrawn="1"/>
        </p:nvGrpSpPr>
        <p:grpSpPr bwMode="black">
          <a:xfrm>
            <a:off x="465667" y="5813465"/>
            <a:ext cx="1295039" cy="601443"/>
            <a:chOff x="228601" y="704851"/>
            <a:chExt cx="11734800" cy="5449888"/>
          </a:xfrm>
          <a:solidFill>
            <a:srgbClr val="FFFFFF"/>
          </a:solidFill>
        </p:grpSpPr>
        <p:sp>
          <p:nvSpPr>
            <p:cNvPr id="5" name="Freeform 4">
              <a:extLst>
                <a:ext uri="{FF2B5EF4-FFF2-40B4-BE49-F238E27FC236}">
                  <a16:creationId xmlns:a16="http://schemas.microsoft.com/office/drawing/2014/main" id="{8DECF699-0F59-4C70-780D-0726F3EB47FF}"/>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Freeform 5">
              <a:extLst>
                <a:ext uri="{FF2B5EF4-FFF2-40B4-BE49-F238E27FC236}">
                  <a16:creationId xmlns:a16="http://schemas.microsoft.com/office/drawing/2014/main" id="{5A553BA2-44C4-36D5-C711-54D2DF6D782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Rectangle 6">
              <a:extLst>
                <a:ext uri="{FF2B5EF4-FFF2-40B4-BE49-F238E27FC236}">
                  <a16:creationId xmlns:a16="http://schemas.microsoft.com/office/drawing/2014/main" id="{4FBF79F4-0B9C-0E12-6B80-54A71E25C50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7">
              <a:extLst>
                <a:ext uri="{FF2B5EF4-FFF2-40B4-BE49-F238E27FC236}">
                  <a16:creationId xmlns:a16="http://schemas.microsoft.com/office/drawing/2014/main" id="{085E4A93-F7E6-CF83-4730-9DF460CEF953}"/>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2B002569-7211-37ED-3EDB-29F32F08021F}"/>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C494082C-A30D-FC66-9800-B4860BF2C82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Rectangle 11">
              <a:extLst>
                <a:ext uri="{FF2B5EF4-FFF2-40B4-BE49-F238E27FC236}">
                  <a16:creationId xmlns:a16="http://schemas.microsoft.com/office/drawing/2014/main" id="{1565A514-21EB-5185-2A89-F2F620D6D25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2">
              <a:extLst>
                <a:ext uri="{FF2B5EF4-FFF2-40B4-BE49-F238E27FC236}">
                  <a16:creationId xmlns:a16="http://schemas.microsoft.com/office/drawing/2014/main" id="{58E403CB-B05E-23D3-B067-B13A9B2891DF}"/>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3">
              <a:extLst>
                <a:ext uri="{FF2B5EF4-FFF2-40B4-BE49-F238E27FC236}">
                  <a16:creationId xmlns:a16="http://schemas.microsoft.com/office/drawing/2014/main" id="{19D5BA25-A720-6FB8-41E8-A81DCAE20836}"/>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4">
              <a:extLst>
                <a:ext uri="{FF2B5EF4-FFF2-40B4-BE49-F238E27FC236}">
                  <a16:creationId xmlns:a16="http://schemas.microsoft.com/office/drawing/2014/main" id="{7CB720FD-52F9-9E48-F7A5-09A881A96C2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5">
              <a:extLst>
                <a:ext uri="{FF2B5EF4-FFF2-40B4-BE49-F238E27FC236}">
                  <a16:creationId xmlns:a16="http://schemas.microsoft.com/office/drawing/2014/main" id="{0AB32075-0E33-73A1-E07F-1D00521F077E}"/>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1" y="2665378"/>
            <a:ext cx="10700427"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6021936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chemeClr val="accent2"/>
        </a:solidFill>
        <a:effectLst/>
      </p:bgPr>
    </p:bg>
    <p:spTree>
      <p:nvGrpSpPr>
        <p:cNvPr id="1" name=""/>
        <p:cNvGrpSpPr/>
        <p:nvPr/>
      </p:nvGrpSpPr>
      <p:grpSpPr>
        <a:xfrm>
          <a:off x="0" y="0"/>
          <a:ext cx="0" cy="0"/>
          <a:chOff x="0" y="0"/>
          <a:chExt cx="0" cy="0"/>
        </a:xfrm>
      </p:grpSpPr>
      <p:grpSp>
        <p:nvGrpSpPr>
          <p:cNvPr id="4" name="Ryhmä 14">
            <a:extLst>
              <a:ext uri="{FF2B5EF4-FFF2-40B4-BE49-F238E27FC236}">
                <a16:creationId xmlns:a16="http://schemas.microsoft.com/office/drawing/2014/main" id="{08BA2EA5-2B79-9F83-2C0A-32D1D23A0306}"/>
              </a:ext>
            </a:extLst>
          </p:cNvPr>
          <p:cNvGrpSpPr/>
          <p:nvPr userDrawn="1"/>
        </p:nvGrpSpPr>
        <p:grpSpPr bwMode="black">
          <a:xfrm>
            <a:off x="465667" y="5813465"/>
            <a:ext cx="1295039" cy="601443"/>
            <a:chOff x="228601" y="704851"/>
            <a:chExt cx="11734800" cy="5449888"/>
          </a:xfrm>
          <a:solidFill>
            <a:schemeClr val="tx1"/>
          </a:solidFill>
        </p:grpSpPr>
        <p:sp>
          <p:nvSpPr>
            <p:cNvPr id="5" name="Freeform 4">
              <a:extLst>
                <a:ext uri="{FF2B5EF4-FFF2-40B4-BE49-F238E27FC236}">
                  <a16:creationId xmlns:a16="http://schemas.microsoft.com/office/drawing/2014/main" id="{8DECF699-0F59-4C70-780D-0726F3EB47FF}"/>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Freeform 5">
              <a:extLst>
                <a:ext uri="{FF2B5EF4-FFF2-40B4-BE49-F238E27FC236}">
                  <a16:creationId xmlns:a16="http://schemas.microsoft.com/office/drawing/2014/main" id="{5A553BA2-44C4-36D5-C711-54D2DF6D782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Rectangle 6">
              <a:extLst>
                <a:ext uri="{FF2B5EF4-FFF2-40B4-BE49-F238E27FC236}">
                  <a16:creationId xmlns:a16="http://schemas.microsoft.com/office/drawing/2014/main" id="{4FBF79F4-0B9C-0E12-6B80-54A71E25C50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7">
              <a:extLst>
                <a:ext uri="{FF2B5EF4-FFF2-40B4-BE49-F238E27FC236}">
                  <a16:creationId xmlns:a16="http://schemas.microsoft.com/office/drawing/2014/main" id="{085E4A93-F7E6-CF83-4730-9DF460CEF953}"/>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2B002569-7211-37ED-3EDB-29F32F08021F}"/>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C494082C-A30D-FC66-9800-B4860BF2C82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Rectangle 11">
              <a:extLst>
                <a:ext uri="{FF2B5EF4-FFF2-40B4-BE49-F238E27FC236}">
                  <a16:creationId xmlns:a16="http://schemas.microsoft.com/office/drawing/2014/main" id="{1565A514-21EB-5185-2A89-F2F620D6D25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2">
              <a:extLst>
                <a:ext uri="{FF2B5EF4-FFF2-40B4-BE49-F238E27FC236}">
                  <a16:creationId xmlns:a16="http://schemas.microsoft.com/office/drawing/2014/main" id="{58E403CB-B05E-23D3-B067-B13A9B2891DF}"/>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3">
              <a:extLst>
                <a:ext uri="{FF2B5EF4-FFF2-40B4-BE49-F238E27FC236}">
                  <a16:creationId xmlns:a16="http://schemas.microsoft.com/office/drawing/2014/main" id="{19D5BA25-A720-6FB8-41E8-A81DCAE20836}"/>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4">
              <a:extLst>
                <a:ext uri="{FF2B5EF4-FFF2-40B4-BE49-F238E27FC236}">
                  <a16:creationId xmlns:a16="http://schemas.microsoft.com/office/drawing/2014/main" id="{7CB720FD-52F9-9E48-F7A5-09A881A96C2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5">
              <a:extLst>
                <a:ext uri="{FF2B5EF4-FFF2-40B4-BE49-F238E27FC236}">
                  <a16:creationId xmlns:a16="http://schemas.microsoft.com/office/drawing/2014/main" id="{0AB32075-0E33-73A1-E07F-1D00521F077E}"/>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chemeClr val="tx1"/>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1" y="2665378"/>
            <a:ext cx="10700427" cy="972000"/>
          </a:xfrm>
        </p:spPr>
        <p:txBody>
          <a:bodyPr/>
          <a:lstStyle>
            <a:lvl1pPr marL="0" indent="0">
              <a:buNone/>
              <a:defRPr b="1">
                <a:solidFill>
                  <a:schemeClr val="tx1"/>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2225636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Kansi  1 C">
    <p:bg>
      <p:bgPr>
        <a:solidFill>
          <a:schemeClr val="accent3"/>
        </a:solidFill>
        <a:effectLst/>
      </p:bgPr>
    </p:bg>
    <p:spTree>
      <p:nvGrpSpPr>
        <p:cNvPr id="1" name=""/>
        <p:cNvGrpSpPr/>
        <p:nvPr/>
      </p:nvGrpSpPr>
      <p:grpSpPr>
        <a:xfrm>
          <a:off x="0" y="0"/>
          <a:ext cx="0" cy="0"/>
          <a:chOff x="0" y="0"/>
          <a:chExt cx="0" cy="0"/>
        </a:xfrm>
      </p:grpSpPr>
      <p:grpSp>
        <p:nvGrpSpPr>
          <p:cNvPr id="4" name="Ryhmä 14">
            <a:extLst>
              <a:ext uri="{FF2B5EF4-FFF2-40B4-BE49-F238E27FC236}">
                <a16:creationId xmlns:a16="http://schemas.microsoft.com/office/drawing/2014/main" id="{08BA2EA5-2B79-9F83-2C0A-32D1D23A0306}"/>
              </a:ext>
            </a:extLst>
          </p:cNvPr>
          <p:cNvGrpSpPr/>
          <p:nvPr userDrawn="1"/>
        </p:nvGrpSpPr>
        <p:grpSpPr bwMode="black">
          <a:xfrm>
            <a:off x="465667" y="5813465"/>
            <a:ext cx="1295039" cy="601443"/>
            <a:chOff x="228601" y="704851"/>
            <a:chExt cx="11734800" cy="5449888"/>
          </a:xfrm>
          <a:solidFill>
            <a:schemeClr val="tx1"/>
          </a:solidFill>
        </p:grpSpPr>
        <p:sp>
          <p:nvSpPr>
            <p:cNvPr id="5" name="Freeform 4">
              <a:extLst>
                <a:ext uri="{FF2B5EF4-FFF2-40B4-BE49-F238E27FC236}">
                  <a16:creationId xmlns:a16="http://schemas.microsoft.com/office/drawing/2014/main" id="{8DECF699-0F59-4C70-780D-0726F3EB47FF}"/>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Freeform 5">
              <a:extLst>
                <a:ext uri="{FF2B5EF4-FFF2-40B4-BE49-F238E27FC236}">
                  <a16:creationId xmlns:a16="http://schemas.microsoft.com/office/drawing/2014/main" id="{5A553BA2-44C4-36D5-C711-54D2DF6D782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Rectangle 6">
              <a:extLst>
                <a:ext uri="{FF2B5EF4-FFF2-40B4-BE49-F238E27FC236}">
                  <a16:creationId xmlns:a16="http://schemas.microsoft.com/office/drawing/2014/main" id="{4FBF79F4-0B9C-0E12-6B80-54A71E25C50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7">
              <a:extLst>
                <a:ext uri="{FF2B5EF4-FFF2-40B4-BE49-F238E27FC236}">
                  <a16:creationId xmlns:a16="http://schemas.microsoft.com/office/drawing/2014/main" id="{085E4A93-F7E6-CF83-4730-9DF460CEF953}"/>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2B002569-7211-37ED-3EDB-29F32F08021F}"/>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C494082C-A30D-FC66-9800-B4860BF2C82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Rectangle 11">
              <a:extLst>
                <a:ext uri="{FF2B5EF4-FFF2-40B4-BE49-F238E27FC236}">
                  <a16:creationId xmlns:a16="http://schemas.microsoft.com/office/drawing/2014/main" id="{1565A514-21EB-5185-2A89-F2F620D6D25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2">
              <a:extLst>
                <a:ext uri="{FF2B5EF4-FFF2-40B4-BE49-F238E27FC236}">
                  <a16:creationId xmlns:a16="http://schemas.microsoft.com/office/drawing/2014/main" id="{58E403CB-B05E-23D3-B067-B13A9B2891DF}"/>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3">
              <a:extLst>
                <a:ext uri="{FF2B5EF4-FFF2-40B4-BE49-F238E27FC236}">
                  <a16:creationId xmlns:a16="http://schemas.microsoft.com/office/drawing/2014/main" id="{19D5BA25-A720-6FB8-41E8-A81DCAE20836}"/>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4">
              <a:extLst>
                <a:ext uri="{FF2B5EF4-FFF2-40B4-BE49-F238E27FC236}">
                  <a16:creationId xmlns:a16="http://schemas.microsoft.com/office/drawing/2014/main" id="{7CB720FD-52F9-9E48-F7A5-09A881A96C2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5">
              <a:extLst>
                <a:ext uri="{FF2B5EF4-FFF2-40B4-BE49-F238E27FC236}">
                  <a16:creationId xmlns:a16="http://schemas.microsoft.com/office/drawing/2014/main" id="{0AB32075-0E33-73A1-E07F-1D00521F077E}"/>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chemeClr val="tx1"/>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1" y="2665378"/>
            <a:ext cx="10700427" cy="972000"/>
          </a:xfrm>
        </p:spPr>
        <p:txBody>
          <a:bodyPr/>
          <a:lstStyle>
            <a:lvl1pPr marL="0" indent="0">
              <a:buNone/>
              <a:defRPr b="1">
                <a:solidFill>
                  <a:schemeClr val="tx1"/>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3929531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Kansi 2 A">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1DA350A2-1509-9C24-31CA-FF40B7078B08}"/>
              </a:ext>
              <a:ext uri="{C183D7F6-B498-43B3-948B-1728B52AA6E4}">
                <adec:decorative xmlns:adec="http://schemas.microsoft.com/office/drawing/2017/decorative" val="1"/>
              </a:ext>
            </a:extLst>
          </p:cNvPr>
          <p:cNvSpPr>
            <a:spLocks/>
          </p:cNvSpPr>
          <p:nvPr userDrawn="1"/>
        </p:nvSpPr>
        <p:spPr bwMode="auto">
          <a:xfrm>
            <a:off x="0" y="0"/>
            <a:ext cx="12193588" cy="5572125"/>
          </a:xfrm>
          <a:custGeom>
            <a:avLst/>
            <a:gdLst>
              <a:gd name="T0" fmla="*/ 0 w 25400"/>
              <a:gd name="T1" fmla="*/ 2147483646 h 11590"/>
              <a:gd name="T2" fmla="*/ 2147483646 w 25400"/>
              <a:gd name="T3" fmla="*/ 2147483646 h 11590"/>
              <a:gd name="T4" fmla="*/ 2147483646 w 25400"/>
              <a:gd name="T5" fmla="*/ 2147483646 h 11590"/>
              <a:gd name="T6" fmla="*/ 2147483646 w 25400"/>
              <a:gd name="T7" fmla="*/ 2147483646 h 11590"/>
              <a:gd name="T8" fmla="*/ 2147483646 w 25400"/>
              <a:gd name="T9" fmla="*/ 2147483646 h 11590"/>
              <a:gd name="T10" fmla="*/ 2147483646 w 25400"/>
              <a:gd name="T11" fmla="*/ 2147483646 h 11590"/>
              <a:gd name="T12" fmla="*/ 2147483646 w 25400"/>
              <a:gd name="T13" fmla="*/ 2147483646 h 11590"/>
              <a:gd name="T14" fmla="*/ 2147483646 w 25400"/>
              <a:gd name="T15" fmla="*/ 2147483646 h 11590"/>
              <a:gd name="T16" fmla="*/ 2147483646 w 25400"/>
              <a:gd name="T17" fmla="*/ 2147483646 h 11590"/>
              <a:gd name="T18" fmla="*/ 2147483646 w 25400"/>
              <a:gd name="T19" fmla="*/ 2147483646 h 11590"/>
              <a:gd name="T20" fmla="*/ 2147483646 w 25400"/>
              <a:gd name="T21" fmla="*/ 2147483646 h 11590"/>
              <a:gd name="T22" fmla="*/ 2147483646 w 25400"/>
              <a:gd name="T23" fmla="*/ 0 h 11590"/>
              <a:gd name="T24" fmla="*/ 0 w 25400"/>
              <a:gd name="T25" fmla="*/ 0 h 11590"/>
              <a:gd name="T26" fmla="*/ 0 w 25400"/>
              <a:gd name="T27" fmla="*/ 2147483646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chemeClr val="accent1"/>
          </a:solidFill>
          <a:ln>
            <a:noFill/>
          </a:ln>
        </p:spPr>
        <p:txBody>
          <a:bodyPr/>
          <a:lstStyle/>
          <a:p>
            <a:endParaRPr lang="fi-FI"/>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grpSp>
        <p:nvGrpSpPr>
          <p:cNvPr id="32" name="Ryhmä 14">
            <a:extLst>
              <a:ext uri="{FF2B5EF4-FFF2-40B4-BE49-F238E27FC236}">
                <a16:creationId xmlns:a16="http://schemas.microsoft.com/office/drawing/2014/main" id="{1D3FFB72-9532-5170-F67B-2EDC05A04786}"/>
              </a:ext>
            </a:extLst>
          </p:cNvPr>
          <p:cNvGrpSpPr/>
          <p:nvPr userDrawn="1"/>
        </p:nvGrpSpPr>
        <p:grpSpPr bwMode="black">
          <a:xfrm>
            <a:off x="465667" y="5813465"/>
            <a:ext cx="1295039" cy="601443"/>
            <a:chOff x="228601" y="704851"/>
            <a:chExt cx="11734800" cy="5449888"/>
          </a:xfrm>
          <a:solidFill>
            <a:schemeClr val="tx1"/>
          </a:solidFill>
        </p:grpSpPr>
        <p:sp>
          <p:nvSpPr>
            <p:cNvPr id="33" name="Freeform 32">
              <a:extLst>
                <a:ext uri="{FF2B5EF4-FFF2-40B4-BE49-F238E27FC236}">
                  <a16:creationId xmlns:a16="http://schemas.microsoft.com/office/drawing/2014/main" id="{99542844-484B-06EF-9A02-4118C4B6793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4" name="Freeform 33">
              <a:extLst>
                <a:ext uri="{FF2B5EF4-FFF2-40B4-BE49-F238E27FC236}">
                  <a16:creationId xmlns:a16="http://schemas.microsoft.com/office/drawing/2014/main" id="{75E9EE69-4F8D-B4D8-5E7C-15B51AFC57BE}"/>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5" name="Rectangle 34">
              <a:extLst>
                <a:ext uri="{FF2B5EF4-FFF2-40B4-BE49-F238E27FC236}">
                  <a16:creationId xmlns:a16="http://schemas.microsoft.com/office/drawing/2014/main" id="{B360539C-09D3-EC35-6EC0-2D5BE447BAFD}"/>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6" name="Freeform 35">
              <a:extLst>
                <a:ext uri="{FF2B5EF4-FFF2-40B4-BE49-F238E27FC236}">
                  <a16:creationId xmlns:a16="http://schemas.microsoft.com/office/drawing/2014/main" id="{65A7927C-4A99-7512-9AE2-B8D0EA4070CA}"/>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7" name="Freeform 36">
              <a:extLst>
                <a:ext uri="{FF2B5EF4-FFF2-40B4-BE49-F238E27FC236}">
                  <a16:creationId xmlns:a16="http://schemas.microsoft.com/office/drawing/2014/main" id="{F35C1753-0434-646E-F79A-DD19DD98C8C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8" name="Freeform 37">
              <a:extLst>
                <a:ext uri="{FF2B5EF4-FFF2-40B4-BE49-F238E27FC236}">
                  <a16:creationId xmlns:a16="http://schemas.microsoft.com/office/drawing/2014/main" id="{FEEAB442-E6FC-FDE5-6C32-B7187D27003D}"/>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9" name="Rectangle 11">
              <a:extLst>
                <a:ext uri="{FF2B5EF4-FFF2-40B4-BE49-F238E27FC236}">
                  <a16:creationId xmlns:a16="http://schemas.microsoft.com/office/drawing/2014/main" id="{3A2A77D0-63D6-0EB5-7F46-8875702781E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0" name="Freeform 39">
              <a:extLst>
                <a:ext uri="{FF2B5EF4-FFF2-40B4-BE49-F238E27FC236}">
                  <a16:creationId xmlns:a16="http://schemas.microsoft.com/office/drawing/2014/main" id="{FFFFFD8A-080C-F4E3-6117-D78EB7A59EC1}"/>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1" name="Freeform 40">
              <a:extLst>
                <a:ext uri="{FF2B5EF4-FFF2-40B4-BE49-F238E27FC236}">
                  <a16:creationId xmlns:a16="http://schemas.microsoft.com/office/drawing/2014/main" id="{60963370-6462-17A3-B256-BDF073BEC2D3}"/>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2" name="Freeform 41">
              <a:extLst>
                <a:ext uri="{FF2B5EF4-FFF2-40B4-BE49-F238E27FC236}">
                  <a16:creationId xmlns:a16="http://schemas.microsoft.com/office/drawing/2014/main" id="{83D18D4C-ACAE-147F-8724-E5E69FCACD0A}"/>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3" name="Freeform 42">
              <a:extLst>
                <a:ext uri="{FF2B5EF4-FFF2-40B4-BE49-F238E27FC236}">
                  <a16:creationId xmlns:a16="http://schemas.microsoft.com/office/drawing/2014/main" id="{38BD7046-4616-B5BB-493D-6DC3105AE68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extLst>
      <p:ext uri="{BB962C8B-B14F-4D97-AF65-F5344CB8AC3E}">
        <p14:creationId xmlns:p14="http://schemas.microsoft.com/office/powerpoint/2010/main" val="23582730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Kansi 2 B">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B30903-DB10-4ABB-FC97-F9F234215447}"/>
              </a:ext>
              <a:ext uri="{C183D7F6-B498-43B3-948B-1728B52AA6E4}">
                <adec:decorative xmlns:adec="http://schemas.microsoft.com/office/drawing/2017/decorative" val="1"/>
              </a:ext>
            </a:extLst>
          </p:cNvPr>
          <p:cNvSpPr>
            <a:spLocks/>
          </p:cNvSpPr>
          <p:nvPr userDrawn="1"/>
        </p:nvSpPr>
        <p:spPr bwMode="auto">
          <a:xfrm>
            <a:off x="0" y="0"/>
            <a:ext cx="12193588" cy="5572125"/>
          </a:xfrm>
          <a:custGeom>
            <a:avLst/>
            <a:gdLst>
              <a:gd name="T0" fmla="*/ 0 w 25400"/>
              <a:gd name="T1" fmla="*/ 2147483646 h 11590"/>
              <a:gd name="T2" fmla="*/ 2147483646 w 25400"/>
              <a:gd name="T3" fmla="*/ 2147483646 h 11590"/>
              <a:gd name="T4" fmla="*/ 2147483646 w 25400"/>
              <a:gd name="T5" fmla="*/ 2147483646 h 11590"/>
              <a:gd name="T6" fmla="*/ 2147483646 w 25400"/>
              <a:gd name="T7" fmla="*/ 2147483646 h 11590"/>
              <a:gd name="T8" fmla="*/ 2147483646 w 25400"/>
              <a:gd name="T9" fmla="*/ 2147483646 h 11590"/>
              <a:gd name="T10" fmla="*/ 2147483646 w 25400"/>
              <a:gd name="T11" fmla="*/ 2147483646 h 11590"/>
              <a:gd name="T12" fmla="*/ 2147483646 w 25400"/>
              <a:gd name="T13" fmla="*/ 2147483646 h 11590"/>
              <a:gd name="T14" fmla="*/ 2147483646 w 25400"/>
              <a:gd name="T15" fmla="*/ 2147483646 h 11590"/>
              <a:gd name="T16" fmla="*/ 2147483646 w 25400"/>
              <a:gd name="T17" fmla="*/ 2147483646 h 11590"/>
              <a:gd name="T18" fmla="*/ 2147483646 w 25400"/>
              <a:gd name="T19" fmla="*/ 2147483646 h 11590"/>
              <a:gd name="T20" fmla="*/ 2147483646 w 25400"/>
              <a:gd name="T21" fmla="*/ 2147483646 h 11590"/>
              <a:gd name="T22" fmla="*/ 2147483646 w 25400"/>
              <a:gd name="T23" fmla="*/ 0 h 11590"/>
              <a:gd name="T24" fmla="*/ 0 w 25400"/>
              <a:gd name="T25" fmla="*/ 0 h 11590"/>
              <a:gd name="T26" fmla="*/ 0 w 25400"/>
              <a:gd name="T27" fmla="*/ 2147483646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chemeClr val="accent2"/>
          </a:solidFill>
          <a:ln>
            <a:noFill/>
          </a:ln>
        </p:spPr>
        <p:txBody>
          <a:bodyPr/>
          <a:lstStyle/>
          <a:p>
            <a:endParaRPr lang="fi-FI"/>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chemeClr val="tx1"/>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chemeClr val="tx1"/>
                </a:solidFill>
                <a:latin typeface="+mj-lt"/>
              </a:defRPr>
            </a:lvl1pPr>
          </a:lstStyle>
          <a:p>
            <a:pPr lvl="0"/>
            <a:r>
              <a:rPr lang="fi-FI"/>
              <a:t>Muokkaa tekstin perustyylejä napsauttamalla</a:t>
            </a:r>
          </a:p>
        </p:txBody>
      </p:sp>
      <p:grpSp>
        <p:nvGrpSpPr>
          <p:cNvPr id="32" name="Ryhmä 14">
            <a:extLst>
              <a:ext uri="{FF2B5EF4-FFF2-40B4-BE49-F238E27FC236}">
                <a16:creationId xmlns:a16="http://schemas.microsoft.com/office/drawing/2014/main" id="{1D3FFB72-9532-5170-F67B-2EDC05A04786}"/>
              </a:ext>
            </a:extLst>
          </p:cNvPr>
          <p:cNvGrpSpPr/>
          <p:nvPr userDrawn="1"/>
        </p:nvGrpSpPr>
        <p:grpSpPr bwMode="black">
          <a:xfrm>
            <a:off x="465667" y="5813465"/>
            <a:ext cx="1295039" cy="601443"/>
            <a:chOff x="228601" y="704851"/>
            <a:chExt cx="11734800" cy="5449888"/>
          </a:xfrm>
          <a:solidFill>
            <a:schemeClr val="tx1"/>
          </a:solidFill>
        </p:grpSpPr>
        <p:sp>
          <p:nvSpPr>
            <p:cNvPr id="33" name="Freeform 32">
              <a:extLst>
                <a:ext uri="{FF2B5EF4-FFF2-40B4-BE49-F238E27FC236}">
                  <a16:creationId xmlns:a16="http://schemas.microsoft.com/office/drawing/2014/main" id="{99542844-484B-06EF-9A02-4118C4B6793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4" name="Freeform 33">
              <a:extLst>
                <a:ext uri="{FF2B5EF4-FFF2-40B4-BE49-F238E27FC236}">
                  <a16:creationId xmlns:a16="http://schemas.microsoft.com/office/drawing/2014/main" id="{75E9EE69-4F8D-B4D8-5E7C-15B51AFC57BE}"/>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5" name="Rectangle 34">
              <a:extLst>
                <a:ext uri="{FF2B5EF4-FFF2-40B4-BE49-F238E27FC236}">
                  <a16:creationId xmlns:a16="http://schemas.microsoft.com/office/drawing/2014/main" id="{B360539C-09D3-EC35-6EC0-2D5BE447BAFD}"/>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6" name="Freeform 35">
              <a:extLst>
                <a:ext uri="{FF2B5EF4-FFF2-40B4-BE49-F238E27FC236}">
                  <a16:creationId xmlns:a16="http://schemas.microsoft.com/office/drawing/2014/main" id="{65A7927C-4A99-7512-9AE2-B8D0EA4070CA}"/>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7" name="Freeform 36">
              <a:extLst>
                <a:ext uri="{FF2B5EF4-FFF2-40B4-BE49-F238E27FC236}">
                  <a16:creationId xmlns:a16="http://schemas.microsoft.com/office/drawing/2014/main" id="{F35C1753-0434-646E-F79A-DD19DD98C8C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8" name="Freeform 37">
              <a:extLst>
                <a:ext uri="{FF2B5EF4-FFF2-40B4-BE49-F238E27FC236}">
                  <a16:creationId xmlns:a16="http://schemas.microsoft.com/office/drawing/2014/main" id="{FEEAB442-E6FC-FDE5-6C32-B7187D27003D}"/>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9" name="Rectangle 11">
              <a:extLst>
                <a:ext uri="{FF2B5EF4-FFF2-40B4-BE49-F238E27FC236}">
                  <a16:creationId xmlns:a16="http://schemas.microsoft.com/office/drawing/2014/main" id="{3A2A77D0-63D6-0EB5-7F46-8875702781E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0" name="Freeform 39">
              <a:extLst>
                <a:ext uri="{FF2B5EF4-FFF2-40B4-BE49-F238E27FC236}">
                  <a16:creationId xmlns:a16="http://schemas.microsoft.com/office/drawing/2014/main" id="{FFFFFD8A-080C-F4E3-6117-D78EB7A59EC1}"/>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1" name="Freeform 40">
              <a:extLst>
                <a:ext uri="{FF2B5EF4-FFF2-40B4-BE49-F238E27FC236}">
                  <a16:creationId xmlns:a16="http://schemas.microsoft.com/office/drawing/2014/main" id="{60963370-6462-17A3-B256-BDF073BEC2D3}"/>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2" name="Freeform 41">
              <a:extLst>
                <a:ext uri="{FF2B5EF4-FFF2-40B4-BE49-F238E27FC236}">
                  <a16:creationId xmlns:a16="http://schemas.microsoft.com/office/drawing/2014/main" id="{83D18D4C-ACAE-147F-8724-E5E69FCACD0A}"/>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3" name="Freeform 42">
              <a:extLst>
                <a:ext uri="{FF2B5EF4-FFF2-40B4-BE49-F238E27FC236}">
                  <a16:creationId xmlns:a16="http://schemas.microsoft.com/office/drawing/2014/main" id="{38BD7046-4616-B5BB-493D-6DC3105AE68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extLst>
      <p:ext uri="{BB962C8B-B14F-4D97-AF65-F5344CB8AC3E}">
        <p14:creationId xmlns:p14="http://schemas.microsoft.com/office/powerpoint/2010/main" val="37150205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Kansi 2 C">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B30903-DB10-4ABB-FC97-F9F234215447}"/>
              </a:ext>
              <a:ext uri="{C183D7F6-B498-43B3-948B-1728B52AA6E4}">
                <adec:decorative xmlns:adec="http://schemas.microsoft.com/office/drawing/2017/decorative" val="1"/>
              </a:ext>
            </a:extLst>
          </p:cNvPr>
          <p:cNvSpPr>
            <a:spLocks/>
          </p:cNvSpPr>
          <p:nvPr userDrawn="1"/>
        </p:nvSpPr>
        <p:spPr bwMode="auto">
          <a:xfrm>
            <a:off x="0" y="0"/>
            <a:ext cx="12193588" cy="5572125"/>
          </a:xfrm>
          <a:custGeom>
            <a:avLst/>
            <a:gdLst>
              <a:gd name="T0" fmla="*/ 0 w 25400"/>
              <a:gd name="T1" fmla="*/ 2147483646 h 11590"/>
              <a:gd name="T2" fmla="*/ 2147483646 w 25400"/>
              <a:gd name="T3" fmla="*/ 2147483646 h 11590"/>
              <a:gd name="T4" fmla="*/ 2147483646 w 25400"/>
              <a:gd name="T5" fmla="*/ 2147483646 h 11590"/>
              <a:gd name="T6" fmla="*/ 2147483646 w 25400"/>
              <a:gd name="T7" fmla="*/ 2147483646 h 11590"/>
              <a:gd name="T8" fmla="*/ 2147483646 w 25400"/>
              <a:gd name="T9" fmla="*/ 2147483646 h 11590"/>
              <a:gd name="T10" fmla="*/ 2147483646 w 25400"/>
              <a:gd name="T11" fmla="*/ 2147483646 h 11590"/>
              <a:gd name="T12" fmla="*/ 2147483646 w 25400"/>
              <a:gd name="T13" fmla="*/ 2147483646 h 11590"/>
              <a:gd name="T14" fmla="*/ 2147483646 w 25400"/>
              <a:gd name="T15" fmla="*/ 2147483646 h 11590"/>
              <a:gd name="T16" fmla="*/ 2147483646 w 25400"/>
              <a:gd name="T17" fmla="*/ 2147483646 h 11590"/>
              <a:gd name="T18" fmla="*/ 2147483646 w 25400"/>
              <a:gd name="T19" fmla="*/ 2147483646 h 11590"/>
              <a:gd name="T20" fmla="*/ 2147483646 w 25400"/>
              <a:gd name="T21" fmla="*/ 2147483646 h 11590"/>
              <a:gd name="T22" fmla="*/ 2147483646 w 25400"/>
              <a:gd name="T23" fmla="*/ 0 h 11590"/>
              <a:gd name="T24" fmla="*/ 0 w 25400"/>
              <a:gd name="T25" fmla="*/ 0 h 11590"/>
              <a:gd name="T26" fmla="*/ 0 w 25400"/>
              <a:gd name="T27" fmla="*/ 2147483646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chemeClr val="accent3"/>
          </a:solidFill>
          <a:ln>
            <a:noFill/>
          </a:ln>
        </p:spPr>
        <p:txBody>
          <a:bodyPr/>
          <a:lstStyle/>
          <a:p>
            <a:endParaRPr lang="fi-FI"/>
          </a:p>
        </p:txBody>
      </p:sp>
      <p:sp>
        <p:nvSpPr>
          <p:cNvPr id="2" name="Otsikko 1"/>
          <p:cNvSpPr>
            <a:spLocks noGrp="1"/>
          </p:cNvSpPr>
          <p:nvPr>
            <p:ph type="ctrTitle"/>
          </p:nvPr>
        </p:nvSpPr>
        <p:spPr>
          <a:xfrm>
            <a:off x="408563" y="457200"/>
            <a:ext cx="10739336" cy="2071991"/>
          </a:xfrm>
        </p:spPr>
        <p:txBody>
          <a:bodyPr/>
          <a:lstStyle>
            <a:lvl1pPr algn="l">
              <a:lnSpc>
                <a:spcPct val="85000"/>
              </a:lnSpc>
              <a:defRPr sz="7000">
                <a:solidFill>
                  <a:schemeClr val="tx1"/>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chemeClr val="tx1"/>
                </a:solidFill>
                <a:latin typeface="+mj-lt"/>
              </a:defRPr>
            </a:lvl1pPr>
          </a:lstStyle>
          <a:p>
            <a:pPr lvl="0"/>
            <a:r>
              <a:rPr lang="fi-FI"/>
              <a:t>Muokkaa tekstin perustyylejä napsauttamalla</a:t>
            </a:r>
          </a:p>
        </p:txBody>
      </p:sp>
      <p:grpSp>
        <p:nvGrpSpPr>
          <p:cNvPr id="32" name="Ryhmä 14">
            <a:extLst>
              <a:ext uri="{FF2B5EF4-FFF2-40B4-BE49-F238E27FC236}">
                <a16:creationId xmlns:a16="http://schemas.microsoft.com/office/drawing/2014/main" id="{1D3FFB72-9532-5170-F67B-2EDC05A04786}"/>
              </a:ext>
            </a:extLst>
          </p:cNvPr>
          <p:cNvGrpSpPr/>
          <p:nvPr userDrawn="1"/>
        </p:nvGrpSpPr>
        <p:grpSpPr bwMode="black">
          <a:xfrm>
            <a:off x="465667" y="5813465"/>
            <a:ext cx="1295039" cy="601443"/>
            <a:chOff x="228601" y="704851"/>
            <a:chExt cx="11734800" cy="5449888"/>
          </a:xfrm>
          <a:solidFill>
            <a:schemeClr val="tx1"/>
          </a:solidFill>
        </p:grpSpPr>
        <p:sp>
          <p:nvSpPr>
            <p:cNvPr id="33" name="Freeform 32">
              <a:extLst>
                <a:ext uri="{FF2B5EF4-FFF2-40B4-BE49-F238E27FC236}">
                  <a16:creationId xmlns:a16="http://schemas.microsoft.com/office/drawing/2014/main" id="{99542844-484B-06EF-9A02-4118C4B6793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4" name="Freeform 33">
              <a:extLst>
                <a:ext uri="{FF2B5EF4-FFF2-40B4-BE49-F238E27FC236}">
                  <a16:creationId xmlns:a16="http://schemas.microsoft.com/office/drawing/2014/main" id="{75E9EE69-4F8D-B4D8-5E7C-15B51AFC57BE}"/>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5" name="Rectangle 34">
              <a:extLst>
                <a:ext uri="{FF2B5EF4-FFF2-40B4-BE49-F238E27FC236}">
                  <a16:creationId xmlns:a16="http://schemas.microsoft.com/office/drawing/2014/main" id="{B360539C-09D3-EC35-6EC0-2D5BE447BAFD}"/>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6" name="Freeform 35">
              <a:extLst>
                <a:ext uri="{FF2B5EF4-FFF2-40B4-BE49-F238E27FC236}">
                  <a16:creationId xmlns:a16="http://schemas.microsoft.com/office/drawing/2014/main" id="{65A7927C-4A99-7512-9AE2-B8D0EA4070CA}"/>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7" name="Freeform 36">
              <a:extLst>
                <a:ext uri="{FF2B5EF4-FFF2-40B4-BE49-F238E27FC236}">
                  <a16:creationId xmlns:a16="http://schemas.microsoft.com/office/drawing/2014/main" id="{F35C1753-0434-646E-F79A-DD19DD98C8C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8" name="Freeform 37">
              <a:extLst>
                <a:ext uri="{FF2B5EF4-FFF2-40B4-BE49-F238E27FC236}">
                  <a16:creationId xmlns:a16="http://schemas.microsoft.com/office/drawing/2014/main" id="{FEEAB442-E6FC-FDE5-6C32-B7187D27003D}"/>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9" name="Rectangle 11">
              <a:extLst>
                <a:ext uri="{FF2B5EF4-FFF2-40B4-BE49-F238E27FC236}">
                  <a16:creationId xmlns:a16="http://schemas.microsoft.com/office/drawing/2014/main" id="{3A2A77D0-63D6-0EB5-7F46-8875702781E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0" name="Freeform 39">
              <a:extLst>
                <a:ext uri="{FF2B5EF4-FFF2-40B4-BE49-F238E27FC236}">
                  <a16:creationId xmlns:a16="http://schemas.microsoft.com/office/drawing/2014/main" id="{FFFFFD8A-080C-F4E3-6117-D78EB7A59EC1}"/>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1" name="Freeform 40">
              <a:extLst>
                <a:ext uri="{FF2B5EF4-FFF2-40B4-BE49-F238E27FC236}">
                  <a16:creationId xmlns:a16="http://schemas.microsoft.com/office/drawing/2014/main" id="{60963370-6462-17A3-B256-BDF073BEC2D3}"/>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2" name="Freeform 41">
              <a:extLst>
                <a:ext uri="{FF2B5EF4-FFF2-40B4-BE49-F238E27FC236}">
                  <a16:creationId xmlns:a16="http://schemas.microsoft.com/office/drawing/2014/main" id="{83D18D4C-ACAE-147F-8724-E5E69FCACD0A}"/>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3" name="Freeform 42">
              <a:extLst>
                <a:ext uri="{FF2B5EF4-FFF2-40B4-BE49-F238E27FC236}">
                  <a16:creationId xmlns:a16="http://schemas.microsoft.com/office/drawing/2014/main" id="{38BD7046-4616-B5BB-493D-6DC3105AE68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extLst>
      <p:ext uri="{BB962C8B-B14F-4D97-AF65-F5344CB8AC3E}">
        <p14:creationId xmlns:p14="http://schemas.microsoft.com/office/powerpoint/2010/main" val="14209192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Kansi 3 A">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4E037A7-D291-766D-D512-76AAFE3D778B}"/>
              </a:ext>
              <a:ext uri="{C183D7F6-B498-43B3-948B-1728B52AA6E4}">
                <adec:decorative xmlns:adec="http://schemas.microsoft.com/office/drawing/2017/decorative" val="1"/>
              </a:ext>
            </a:extLst>
          </p:cNvPr>
          <p:cNvSpPr>
            <a:spLocks/>
          </p:cNvSpPr>
          <p:nvPr userDrawn="1"/>
        </p:nvSpPr>
        <p:spPr bwMode="auto">
          <a:xfrm>
            <a:off x="0" y="0"/>
            <a:ext cx="9678988" cy="6858000"/>
          </a:xfrm>
          <a:custGeom>
            <a:avLst/>
            <a:gdLst>
              <a:gd name="T0" fmla="*/ 0 w 20142"/>
              <a:gd name="T1" fmla="*/ 0 h 14300"/>
              <a:gd name="T2" fmla="*/ 0 w 20142"/>
              <a:gd name="T3" fmla="*/ 2147483646 h 14300"/>
              <a:gd name="T4" fmla="*/ 2147483646 w 20142"/>
              <a:gd name="T5" fmla="*/ 2147483646 h 14300"/>
              <a:gd name="T6" fmla="*/ 2147483646 w 20142"/>
              <a:gd name="T7" fmla="*/ 2147483646 h 14300"/>
              <a:gd name="T8" fmla="*/ 2147483646 w 20142"/>
              <a:gd name="T9" fmla="*/ 2147483646 h 14300"/>
              <a:gd name="T10" fmla="*/ 2147483646 w 20142"/>
              <a:gd name="T11" fmla="*/ 2147483646 h 14300"/>
              <a:gd name="T12" fmla="*/ 2147483646 w 20142"/>
              <a:gd name="T13" fmla="*/ 2147483646 h 14300"/>
              <a:gd name="T14" fmla="*/ 2147483646 w 20142"/>
              <a:gd name="T15" fmla="*/ 2147483646 h 14300"/>
              <a:gd name="T16" fmla="*/ 2147483646 w 20142"/>
              <a:gd name="T17" fmla="*/ 2147483646 h 14300"/>
              <a:gd name="T18" fmla="*/ 2147483646 w 20142"/>
              <a:gd name="T19" fmla="*/ 2147483646 h 14300"/>
              <a:gd name="T20" fmla="*/ 2147483646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chemeClr val="accent1"/>
          </a:solidFill>
          <a:ln>
            <a:noFill/>
          </a:ln>
        </p:spPr>
        <p:txBody>
          <a:bodyPr/>
          <a:lstStyle/>
          <a:p>
            <a:endParaRPr lang="fi-FI"/>
          </a:p>
        </p:txBody>
      </p:sp>
      <p:grpSp>
        <p:nvGrpSpPr>
          <p:cNvPr id="4" name="Ryhmä 14">
            <a:extLst>
              <a:ext uri="{FF2B5EF4-FFF2-40B4-BE49-F238E27FC236}">
                <a16:creationId xmlns:a16="http://schemas.microsoft.com/office/drawing/2014/main" id="{969F0299-8BFF-DEF3-805F-8E944ACE3F02}"/>
              </a:ext>
            </a:extLst>
          </p:cNvPr>
          <p:cNvGrpSpPr/>
          <p:nvPr userDrawn="1"/>
        </p:nvGrpSpPr>
        <p:grpSpPr bwMode="black">
          <a:xfrm>
            <a:off x="465667" y="5813465"/>
            <a:ext cx="1295039" cy="601443"/>
            <a:chOff x="228601" y="704851"/>
            <a:chExt cx="11734800" cy="5449888"/>
          </a:xfrm>
          <a:solidFill>
            <a:srgbClr val="FFFFFF"/>
          </a:solidFill>
        </p:grpSpPr>
        <p:sp>
          <p:nvSpPr>
            <p:cNvPr id="5" name="Freeform 4">
              <a:extLst>
                <a:ext uri="{FF2B5EF4-FFF2-40B4-BE49-F238E27FC236}">
                  <a16:creationId xmlns:a16="http://schemas.microsoft.com/office/drawing/2014/main" id="{4EDA6DBD-CBA8-7091-9F18-D98F3CDA1E73}"/>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Freeform 5">
              <a:extLst>
                <a:ext uri="{FF2B5EF4-FFF2-40B4-BE49-F238E27FC236}">
                  <a16:creationId xmlns:a16="http://schemas.microsoft.com/office/drawing/2014/main" id="{9617EE37-CB14-79BB-1FEA-E2E778FBCD95}"/>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Rectangle 6">
              <a:extLst>
                <a:ext uri="{FF2B5EF4-FFF2-40B4-BE49-F238E27FC236}">
                  <a16:creationId xmlns:a16="http://schemas.microsoft.com/office/drawing/2014/main" id="{C3AC73DA-9471-080C-BB06-FFB74602C63A}"/>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7">
              <a:extLst>
                <a:ext uri="{FF2B5EF4-FFF2-40B4-BE49-F238E27FC236}">
                  <a16:creationId xmlns:a16="http://schemas.microsoft.com/office/drawing/2014/main" id="{D78725C9-BAE2-81CB-5F3D-62F572261592}"/>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9B2E3C6C-AB1E-FD2C-457A-0F672C258B80}"/>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490375DD-A8E2-7CF9-30E0-D0F85CD425A9}"/>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Rectangle 11">
              <a:extLst>
                <a:ext uri="{FF2B5EF4-FFF2-40B4-BE49-F238E27FC236}">
                  <a16:creationId xmlns:a16="http://schemas.microsoft.com/office/drawing/2014/main" id="{6EEF7E60-C9C9-2A90-1EA7-1C74ED6A1A06}"/>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2">
              <a:extLst>
                <a:ext uri="{FF2B5EF4-FFF2-40B4-BE49-F238E27FC236}">
                  <a16:creationId xmlns:a16="http://schemas.microsoft.com/office/drawing/2014/main" id="{B1F23A22-F873-6BFB-5B2F-894D4F855BC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3">
              <a:extLst>
                <a:ext uri="{FF2B5EF4-FFF2-40B4-BE49-F238E27FC236}">
                  <a16:creationId xmlns:a16="http://schemas.microsoft.com/office/drawing/2014/main" id="{B4BE53DC-9F77-DD5F-846A-9722D1E8247D}"/>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4">
              <a:extLst>
                <a:ext uri="{FF2B5EF4-FFF2-40B4-BE49-F238E27FC236}">
                  <a16:creationId xmlns:a16="http://schemas.microsoft.com/office/drawing/2014/main" id="{2F37EF44-D190-121E-6523-75AAB4FEF62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5">
              <a:extLst>
                <a:ext uri="{FF2B5EF4-FFF2-40B4-BE49-F238E27FC236}">
                  <a16:creationId xmlns:a16="http://schemas.microsoft.com/office/drawing/2014/main" id="{E162D63A-9227-3A1D-4471-99F6CB168018}"/>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2" y="457200"/>
            <a:ext cx="8568000"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3" y="2665378"/>
            <a:ext cx="8529090"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421568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16" name="Freeform 9"/>
          <p:cNvSpPr>
            <a:spLocks noChangeAspect="1"/>
          </p:cNvSpPr>
          <p:nvPr userDrawn="1"/>
        </p:nvSpPr>
        <p:spPr bwMode="auto">
          <a:xfrm>
            <a:off x="11077339" y="0"/>
            <a:ext cx="1112737" cy="6858000"/>
          </a:xfrm>
          <a:custGeom>
            <a:avLst/>
            <a:gdLst>
              <a:gd name="T0" fmla="*/ 63 w 2304"/>
              <a:gd name="T1" fmla="*/ 0 h 14300"/>
              <a:gd name="T2" fmla="*/ 38 w 2304"/>
              <a:gd name="T3" fmla="*/ 25 h 14300"/>
              <a:gd name="T4" fmla="*/ 593 w 2304"/>
              <a:gd name="T5" fmla="*/ 577 h 14300"/>
              <a:gd name="T6" fmla="*/ 38 w 2304"/>
              <a:gd name="T7" fmla="*/ 1128 h 14300"/>
              <a:gd name="T8" fmla="*/ 555 w 2304"/>
              <a:gd name="T9" fmla="*/ 1643 h 14300"/>
              <a:gd name="T10" fmla="*/ 0 w 2304"/>
              <a:gd name="T11" fmla="*/ 2194 h 14300"/>
              <a:gd name="T12" fmla="*/ 555 w 2304"/>
              <a:gd name="T13" fmla="*/ 2746 h 14300"/>
              <a:gd name="T14" fmla="*/ 0 w 2304"/>
              <a:gd name="T15" fmla="*/ 3298 h 14300"/>
              <a:gd name="T16" fmla="*/ 555 w 2304"/>
              <a:gd name="T17" fmla="*/ 3850 h 14300"/>
              <a:gd name="T18" fmla="*/ 0 w 2304"/>
              <a:gd name="T19" fmla="*/ 4402 h 14300"/>
              <a:gd name="T20" fmla="*/ 555 w 2304"/>
              <a:gd name="T21" fmla="*/ 4954 h 14300"/>
              <a:gd name="T22" fmla="*/ 0 w 2304"/>
              <a:gd name="T23" fmla="*/ 5506 h 14300"/>
              <a:gd name="T24" fmla="*/ 555 w 2304"/>
              <a:gd name="T25" fmla="*/ 6058 h 14300"/>
              <a:gd name="T26" fmla="*/ 0 w 2304"/>
              <a:gd name="T27" fmla="*/ 6610 h 14300"/>
              <a:gd name="T28" fmla="*/ 582 w 2304"/>
              <a:gd name="T29" fmla="*/ 7189 h 14300"/>
              <a:gd name="T30" fmla="*/ 38 w 2304"/>
              <a:gd name="T31" fmla="*/ 7729 h 14300"/>
              <a:gd name="T32" fmla="*/ 593 w 2304"/>
              <a:gd name="T33" fmla="*/ 8281 h 14300"/>
              <a:gd name="T34" fmla="*/ 38 w 2304"/>
              <a:gd name="T35" fmla="*/ 8833 h 14300"/>
              <a:gd name="T36" fmla="*/ 593 w 2304"/>
              <a:gd name="T37" fmla="*/ 9385 h 14300"/>
              <a:gd name="T38" fmla="*/ 38 w 2304"/>
              <a:gd name="T39" fmla="*/ 9937 h 14300"/>
              <a:gd name="T40" fmla="*/ 593 w 2304"/>
              <a:gd name="T41" fmla="*/ 10489 h 14300"/>
              <a:gd name="T42" fmla="*/ 38 w 2304"/>
              <a:gd name="T43" fmla="*/ 11041 h 14300"/>
              <a:gd name="T44" fmla="*/ 555 w 2304"/>
              <a:gd name="T45" fmla="*/ 11555 h 14300"/>
              <a:gd name="T46" fmla="*/ 0 w 2304"/>
              <a:gd name="T47" fmla="*/ 12107 h 14300"/>
              <a:gd name="T48" fmla="*/ 555 w 2304"/>
              <a:gd name="T49" fmla="*/ 12659 h 14300"/>
              <a:gd name="T50" fmla="*/ 0 w 2304"/>
              <a:gd name="T51" fmla="*/ 13211 h 14300"/>
              <a:gd name="T52" fmla="*/ 555 w 2304"/>
              <a:gd name="T53" fmla="*/ 13763 h 14300"/>
              <a:gd name="T54" fmla="*/ 15 w 2304"/>
              <a:gd name="T55" fmla="*/ 14300 h 14300"/>
              <a:gd name="T56" fmla="*/ 2304 w 2304"/>
              <a:gd name="T57" fmla="*/ 14300 h 14300"/>
              <a:gd name="T58" fmla="*/ 2304 w 2304"/>
              <a:gd name="T59" fmla="*/ 0 h 14300"/>
              <a:gd name="T60" fmla="*/ 63 w 2304"/>
              <a:gd name="T61"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39810296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Kansi 3 B">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6413521-B08F-5620-B127-050A0D8B6350}"/>
              </a:ext>
              <a:ext uri="{C183D7F6-B498-43B3-948B-1728B52AA6E4}">
                <adec:decorative xmlns:adec="http://schemas.microsoft.com/office/drawing/2017/decorative" val="1"/>
              </a:ext>
            </a:extLst>
          </p:cNvPr>
          <p:cNvSpPr>
            <a:spLocks/>
          </p:cNvSpPr>
          <p:nvPr userDrawn="1"/>
        </p:nvSpPr>
        <p:spPr bwMode="auto">
          <a:xfrm>
            <a:off x="0" y="0"/>
            <a:ext cx="9678988" cy="6858000"/>
          </a:xfrm>
          <a:custGeom>
            <a:avLst/>
            <a:gdLst>
              <a:gd name="T0" fmla="*/ 0 w 20142"/>
              <a:gd name="T1" fmla="*/ 0 h 14300"/>
              <a:gd name="T2" fmla="*/ 0 w 20142"/>
              <a:gd name="T3" fmla="*/ 2147483646 h 14300"/>
              <a:gd name="T4" fmla="*/ 2147483646 w 20142"/>
              <a:gd name="T5" fmla="*/ 2147483646 h 14300"/>
              <a:gd name="T6" fmla="*/ 2147483646 w 20142"/>
              <a:gd name="T7" fmla="*/ 2147483646 h 14300"/>
              <a:gd name="T8" fmla="*/ 2147483646 w 20142"/>
              <a:gd name="T9" fmla="*/ 2147483646 h 14300"/>
              <a:gd name="T10" fmla="*/ 2147483646 w 20142"/>
              <a:gd name="T11" fmla="*/ 2147483646 h 14300"/>
              <a:gd name="T12" fmla="*/ 2147483646 w 20142"/>
              <a:gd name="T13" fmla="*/ 2147483646 h 14300"/>
              <a:gd name="T14" fmla="*/ 2147483646 w 20142"/>
              <a:gd name="T15" fmla="*/ 2147483646 h 14300"/>
              <a:gd name="T16" fmla="*/ 2147483646 w 20142"/>
              <a:gd name="T17" fmla="*/ 2147483646 h 14300"/>
              <a:gd name="T18" fmla="*/ 2147483646 w 20142"/>
              <a:gd name="T19" fmla="*/ 2147483646 h 14300"/>
              <a:gd name="T20" fmla="*/ 2147483646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chemeClr val="accent2"/>
          </a:solidFill>
          <a:ln>
            <a:noFill/>
          </a:ln>
        </p:spPr>
        <p:txBody>
          <a:bodyPr/>
          <a:lstStyle/>
          <a:p>
            <a:endParaRPr lang="fi-FI"/>
          </a:p>
        </p:txBody>
      </p:sp>
      <p:grpSp>
        <p:nvGrpSpPr>
          <p:cNvPr id="4" name="Ryhmä 14">
            <a:extLst>
              <a:ext uri="{FF2B5EF4-FFF2-40B4-BE49-F238E27FC236}">
                <a16:creationId xmlns:a16="http://schemas.microsoft.com/office/drawing/2014/main" id="{969F0299-8BFF-DEF3-805F-8E944ACE3F02}"/>
              </a:ext>
            </a:extLst>
          </p:cNvPr>
          <p:cNvGrpSpPr/>
          <p:nvPr userDrawn="1"/>
        </p:nvGrpSpPr>
        <p:grpSpPr bwMode="black">
          <a:xfrm>
            <a:off x="465667" y="5813465"/>
            <a:ext cx="1295039" cy="601443"/>
            <a:chOff x="228601" y="704851"/>
            <a:chExt cx="11734800" cy="5449888"/>
          </a:xfrm>
          <a:solidFill>
            <a:schemeClr val="tx1"/>
          </a:solidFill>
        </p:grpSpPr>
        <p:sp>
          <p:nvSpPr>
            <p:cNvPr id="5" name="Freeform 4">
              <a:extLst>
                <a:ext uri="{FF2B5EF4-FFF2-40B4-BE49-F238E27FC236}">
                  <a16:creationId xmlns:a16="http://schemas.microsoft.com/office/drawing/2014/main" id="{4EDA6DBD-CBA8-7091-9F18-D98F3CDA1E73}"/>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Freeform 5">
              <a:extLst>
                <a:ext uri="{FF2B5EF4-FFF2-40B4-BE49-F238E27FC236}">
                  <a16:creationId xmlns:a16="http://schemas.microsoft.com/office/drawing/2014/main" id="{9617EE37-CB14-79BB-1FEA-E2E778FBCD95}"/>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Rectangle 6">
              <a:extLst>
                <a:ext uri="{FF2B5EF4-FFF2-40B4-BE49-F238E27FC236}">
                  <a16:creationId xmlns:a16="http://schemas.microsoft.com/office/drawing/2014/main" id="{C3AC73DA-9471-080C-BB06-FFB74602C63A}"/>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7">
              <a:extLst>
                <a:ext uri="{FF2B5EF4-FFF2-40B4-BE49-F238E27FC236}">
                  <a16:creationId xmlns:a16="http://schemas.microsoft.com/office/drawing/2014/main" id="{D78725C9-BAE2-81CB-5F3D-62F572261592}"/>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9B2E3C6C-AB1E-FD2C-457A-0F672C258B80}"/>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490375DD-A8E2-7CF9-30E0-D0F85CD425A9}"/>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Rectangle 11">
              <a:extLst>
                <a:ext uri="{FF2B5EF4-FFF2-40B4-BE49-F238E27FC236}">
                  <a16:creationId xmlns:a16="http://schemas.microsoft.com/office/drawing/2014/main" id="{6EEF7E60-C9C9-2A90-1EA7-1C74ED6A1A06}"/>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2">
              <a:extLst>
                <a:ext uri="{FF2B5EF4-FFF2-40B4-BE49-F238E27FC236}">
                  <a16:creationId xmlns:a16="http://schemas.microsoft.com/office/drawing/2014/main" id="{B1F23A22-F873-6BFB-5B2F-894D4F855BC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3">
              <a:extLst>
                <a:ext uri="{FF2B5EF4-FFF2-40B4-BE49-F238E27FC236}">
                  <a16:creationId xmlns:a16="http://schemas.microsoft.com/office/drawing/2014/main" id="{B4BE53DC-9F77-DD5F-846A-9722D1E8247D}"/>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4">
              <a:extLst>
                <a:ext uri="{FF2B5EF4-FFF2-40B4-BE49-F238E27FC236}">
                  <a16:creationId xmlns:a16="http://schemas.microsoft.com/office/drawing/2014/main" id="{2F37EF44-D190-121E-6523-75AAB4FEF62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5">
              <a:extLst>
                <a:ext uri="{FF2B5EF4-FFF2-40B4-BE49-F238E27FC236}">
                  <a16:creationId xmlns:a16="http://schemas.microsoft.com/office/drawing/2014/main" id="{E162D63A-9227-3A1D-4471-99F6CB168018}"/>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2" y="457200"/>
            <a:ext cx="8568000" cy="2071991"/>
          </a:xfrm>
        </p:spPr>
        <p:txBody>
          <a:bodyPr/>
          <a:lstStyle>
            <a:lvl1pPr algn="l">
              <a:lnSpc>
                <a:spcPct val="85000"/>
              </a:lnSpc>
              <a:defRPr sz="7000">
                <a:solidFill>
                  <a:schemeClr val="tx1"/>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8529090" cy="972000"/>
          </a:xfrm>
        </p:spPr>
        <p:txBody>
          <a:bodyPr/>
          <a:lstStyle>
            <a:lvl1pPr marL="0" indent="0">
              <a:buNone/>
              <a:defRPr b="1">
                <a:solidFill>
                  <a:schemeClr val="tx1"/>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5218546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Kansi 3 C">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6413521-B08F-5620-B127-050A0D8B6350}"/>
              </a:ext>
              <a:ext uri="{C183D7F6-B498-43B3-948B-1728B52AA6E4}">
                <adec:decorative xmlns:adec="http://schemas.microsoft.com/office/drawing/2017/decorative" val="1"/>
              </a:ext>
            </a:extLst>
          </p:cNvPr>
          <p:cNvSpPr>
            <a:spLocks/>
          </p:cNvSpPr>
          <p:nvPr userDrawn="1"/>
        </p:nvSpPr>
        <p:spPr bwMode="auto">
          <a:xfrm>
            <a:off x="0" y="0"/>
            <a:ext cx="9678988" cy="6858000"/>
          </a:xfrm>
          <a:custGeom>
            <a:avLst/>
            <a:gdLst>
              <a:gd name="T0" fmla="*/ 0 w 20142"/>
              <a:gd name="T1" fmla="*/ 0 h 14300"/>
              <a:gd name="T2" fmla="*/ 0 w 20142"/>
              <a:gd name="T3" fmla="*/ 2147483646 h 14300"/>
              <a:gd name="T4" fmla="*/ 2147483646 w 20142"/>
              <a:gd name="T5" fmla="*/ 2147483646 h 14300"/>
              <a:gd name="T6" fmla="*/ 2147483646 w 20142"/>
              <a:gd name="T7" fmla="*/ 2147483646 h 14300"/>
              <a:gd name="T8" fmla="*/ 2147483646 w 20142"/>
              <a:gd name="T9" fmla="*/ 2147483646 h 14300"/>
              <a:gd name="T10" fmla="*/ 2147483646 w 20142"/>
              <a:gd name="T11" fmla="*/ 2147483646 h 14300"/>
              <a:gd name="T12" fmla="*/ 2147483646 w 20142"/>
              <a:gd name="T13" fmla="*/ 2147483646 h 14300"/>
              <a:gd name="T14" fmla="*/ 2147483646 w 20142"/>
              <a:gd name="T15" fmla="*/ 2147483646 h 14300"/>
              <a:gd name="T16" fmla="*/ 2147483646 w 20142"/>
              <a:gd name="T17" fmla="*/ 2147483646 h 14300"/>
              <a:gd name="T18" fmla="*/ 2147483646 w 20142"/>
              <a:gd name="T19" fmla="*/ 2147483646 h 14300"/>
              <a:gd name="T20" fmla="*/ 2147483646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chemeClr val="accent3"/>
          </a:solidFill>
          <a:ln>
            <a:noFill/>
          </a:ln>
        </p:spPr>
        <p:txBody>
          <a:bodyPr/>
          <a:lstStyle/>
          <a:p>
            <a:endParaRPr lang="fi-FI"/>
          </a:p>
        </p:txBody>
      </p:sp>
      <p:grpSp>
        <p:nvGrpSpPr>
          <p:cNvPr id="4" name="Ryhmä 14">
            <a:extLst>
              <a:ext uri="{FF2B5EF4-FFF2-40B4-BE49-F238E27FC236}">
                <a16:creationId xmlns:a16="http://schemas.microsoft.com/office/drawing/2014/main" id="{969F0299-8BFF-DEF3-805F-8E944ACE3F02}"/>
              </a:ext>
            </a:extLst>
          </p:cNvPr>
          <p:cNvGrpSpPr/>
          <p:nvPr userDrawn="1"/>
        </p:nvGrpSpPr>
        <p:grpSpPr bwMode="black">
          <a:xfrm>
            <a:off x="465667" y="5813465"/>
            <a:ext cx="1295039" cy="601443"/>
            <a:chOff x="228601" y="704851"/>
            <a:chExt cx="11734800" cy="5449888"/>
          </a:xfrm>
          <a:solidFill>
            <a:schemeClr val="tx1"/>
          </a:solidFill>
        </p:grpSpPr>
        <p:sp>
          <p:nvSpPr>
            <p:cNvPr id="5" name="Freeform 4">
              <a:extLst>
                <a:ext uri="{FF2B5EF4-FFF2-40B4-BE49-F238E27FC236}">
                  <a16:creationId xmlns:a16="http://schemas.microsoft.com/office/drawing/2014/main" id="{4EDA6DBD-CBA8-7091-9F18-D98F3CDA1E73}"/>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Freeform 5">
              <a:extLst>
                <a:ext uri="{FF2B5EF4-FFF2-40B4-BE49-F238E27FC236}">
                  <a16:creationId xmlns:a16="http://schemas.microsoft.com/office/drawing/2014/main" id="{9617EE37-CB14-79BB-1FEA-E2E778FBCD95}"/>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Rectangle 6">
              <a:extLst>
                <a:ext uri="{FF2B5EF4-FFF2-40B4-BE49-F238E27FC236}">
                  <a16:creationId xmlns:a16="http://schemas.microsoft.com/office/drawing/2014/main" id="{C3AC73DA-9471-080C-BB06-FFB74602C63A}"/>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7">
              <a:extLst>
                <a:ext uri="{FF2B5EF4-FFF2-40B4-BE49-F238E27FC236}">
                  <a16:creationId xmlns:a16="http://schemas.microsoft.com/office/drawing/2014/main" id="{D78725C9-BAE2-81CB-5F3D-62F572261592}"/>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9B2E3C6C-AB1E-FD2C-457A-0F672C258B80}"/>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490375DD-A8E2-7CF9-30E0-D0F85CD425A9}"/>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Rectangle 11">
              <a:extLst>
                <a:ext uri="{FF2B5EF4-FFF2-40B4-BE49-F238E27FC236}">
                  <a16:creationId xmlns:a16="http://schemas.microsoft.com/office/drawing/2014/main" id="{6EEF7E60-C9C9-2A90-1EA7-1C74ED6A1A06}"/>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2">
              <a:extLst>
                <a:ext uri="{FF2B5EF4-FFF2-40B4-BE49-F238E27FC236}">
                  <a16:creationId xmlns:a16="http://schemas.microsoft.com/office/drawing/2014/main" id="{B1F23A22-F873-6BFB-5B2F-894D4F855BC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3">
              <a:extLst>
                <a:ext uri="{FF2B5EF4-FFF2-40B4-BE49-F238E27FC236}">
                  <a16:creationId xmlns:a16="http://schemas.microsoft.com/office/drawing/2014/main" id="{B4BE53DC-9F77-DD5F-846A-9722D1E8247D}"/>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4">
              <a:extLst>
                <a:ext uri="{FF2B5EF4-FFF2-40B4-BE49-F238E27FC236}">
                  <a16:creationId xmlns:a16="http://schemas.microsoft.com/office/drawing/2014/main" id="{2F37EF44-D190-121E-6523-75AAB4FEF62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5">
              <a:extLst>
                <a:ext uri="{FF2B5EF4-FFF2-40B4-BE49-F238E27FC236}">
                  <a16:creationId xmlns:a16="http://schemas.microsoft.com/office/drawing/2014/main" id="{E162D63A-9227-3A1D-4471-99F6CB168018}"/>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2" y="457200"/>
            <a:ext cx="8568000" cy="2071991"/>
          </a:xfrm>
        </p:spPr>
        <p:txBody>
          <a:bodyPr/>
          <a:lstStyle>
            <a:lvl1pPr algn="l">
              <a:lnSpc>
                <a:spcPct val="85000"/>
              </a:lnSpc>
              <a:defRPr sz="7000">
                <a:solidFill>
                  <a:schemeClr val="tx1"/>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8529090" cy="972000"/>
          </a:xfrm>
        </p:spPr>
        <p:txBody>
          <a:bodyPr/>
          <a:lstStyle>
            <a:lvl1pPr marL="0" indent="0">
              <a:buNone/>
              <a:defRPr b="1">
                <a:solidFill>
                  <a:schemeClr val="tx1"/>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2874367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Kansi 4 A">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2012CF19-3104-886F-27BC-E0B90608899A}"/>
              </a:ext>
              <a:ext uri="{C183D7F6-B498-43B3-948B-1728B52AA6E4}">
                <adec:decorative xmlns:adec="http://schemas.microsoft.com/office/drawing/2017/decorative" val="1"/>
              </a:ext>
            </a:extLst>
          </p:cNvPr>
          <p:cNvSpPr>
            <a:spLocks/>
          </p:cNvSpPr>
          <p:nvPr userDrawn="1"/>
        </p:nvSpPr>
        <p:spPr bwMode="white">
          <a:xfrm>
            <a:off x="0" y="0"/>
            <a:ext cx="7305675" cy="6858000"/>
          </a:xfrm>
          <a:custGeom>
            <a:avLst/>
            <a:gdLst>
              <a:gd name="T0" fmla="*/ 2147483646 w 15203"/>
              <a:gd name="T1" fmla="*/ 2147483646 h 14300"/>
              <a:gd name="T2" fmla="*/ 2147483646 w 15203"/>
              <a:gd name="T3" fmla="*/ 2147483646 h 14300"/>
              <a:gd name="T4" fmla="*/ 2147483646 w 15203"/>
              <a:gd name="T5" fmla="*/ 2147483646 h 14300"/>
              <a:gd name="T6" fmla="*/ 2147483646 w 15203"/>
              <a:gd name="T7" fmla="*/ 2147483646 h 14300"/>
              <a:gd name="T8" fmla="*/ 2147483646 w 15203"/>
              <a:gd name="T9" fmla="*/ 2147483646 h 14300"/>
              <a:gd name="T10" fmla="*/ 2147483646 w 15203"/>
              <a:gd name="T11" fmla="*/ 2147483646 h 14300"/>
              <a:gd name="T12" fmla="*/ 2147483646 w 15203"/>
              <a:gd name="T13" fmla="*/ 2147483646 h 14300"/>
              <a:gd name="T14" fmla="*/ 2147483646 w 15203"/>
              <a:gd name="T15" fmla="*/ 2147483646 h 14300"/>
              <a:gd name="T16" fmla="*/ 2147483646 w 15203"/>
              <a:gd name="T17" fmla="*/ 0 h 14300"/>
              <a:gd name="T18" fmla="*/ 0 w 15203"/>
              <a:gd name="T19" fmla="*/ 0 h 14300"/>
              <a:gd name="T20" fmla="*/ 0 w 15203"/>
              <a:gd name="T21" fmla="*/ 2147483646 h 14300"/>
              <a:gd name="T22" fmla="*/ 0 w 15203"/>
              <a:gd name="T23" fmla="*/ 2147483646 h 14300"/>
              <a:gd name="T24" fmla="*/ 2147483646 w 15203"/>
              <a:gd name="T25" fmla="*/ 2147483646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chemeClr val="accent1"/>
          </a:solidFill>
          <a:ln>
            <a:noFill/>
          </a:ln>
        </p:spPr>
        <p:txBody>
          <a:bodyPr/>
          <a:lstStyle/>
          <a:p>
            <a:endParaRPr lang="fi-FI"/>
          </a:p>
        </p:txBody>
      </p:sp>
      <p:grpSp>
        <p:nvGrpSpPr>
          <p:cNvPr id="4" name="Ryhmä 14">
            <a:extLst>
              <a:ext uri="{FF2B5EF4-FFF2-40B4-BE49-F238E27FC236}">
                <a16:creationId xmlns:a16="http://schemas.microsoft.com/office/drawing/2014/main" id="{145B9A36-61C0-FC21-2F98-75B4FC6582CA}"/>
              </a:ext>
            </a:extLst>
          </p:cNvPr>
          <p:cNvGrpSpPr/>
          <p:nvPr userDrawn="1"/>
        </p:nvGrpSpPr>
        <p:grpSpPr bwMode="black">
          <a:xfrm>
            <a:off x="465667" y="5813465"/>
            <a:ext cx="1295039" cy="601443"/>
            <a:chOff x="228601" y="704851"/>
            <a:chExt cx="11734800" cy="5449888"/>
          </a:xfrm>
          <a:solidFill>
            <a:srgbClr val="FFFFFF"/>
          </a:solidFill>
        </p:grpSpPr>
        <p:sp>
          <p:nvSpPr>
            <p:cNvPr id="5" name="Freeform 4">
              <a:extLst>
                <a:ext uri="{FF2B5EF4-FFF2-40B4-BE49-F238E27FC236}">
                  <a16:creationId xmlns:a16="http://schemas.microsoft.com/office/drawing/2014/main" id="{BB6B28B2-C1D3-92D5-5507-F0FCE00377AE}"/>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Freeform 5">
              <a:extLst>
                <a:ext uri="{FF2B5EF4-FFF2-40B4-BE49-F238E27FC236}">
                  <a16:creationId xmlns:a16="http://schemas.microsoft.com/office/drawing/2014/main" id="{CB9553FD-B1CC-0F00-31E8-8B8EB55D9B3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Rectangle 6">
              <a:extLst>
                <a:ext uri="{FF2B5EF4-FFF2-40B4-BE49-F238E27FC236}">
                  <a16:creationId xmlns:a16="http://schemas.microsoft.com/office/drawing/2014/main" id="{A0A108D6-3D8E-867D-68CD-8F63FAECACCE}"/>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7">
              <a:extLst>
                <a:ext uri="{FF2B5EF4-FFF2-40B4-BE49-F238E27FC236}">
                  <a16:creationId xmlns:a16="http://schemas.microsoft.com/office/drawing/2014/main" id="{B75BDE9C-3AEC-2457-9AEC-DC9FEF749D6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968CD346-D082-56CD-FAAC-E189DE944C28}"/>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99BC119D-7C04-8A94-226E-AD1FCAFB70AA}"/>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Rectangle 11">
              <a:extLst>
                <a:ext uri="{FF2B5EF4-FFF2-40B4-BE49-F238E27FC236}">
                  <a16:creationId xmlns:a16="http://schemas.microsoft.com/office/drawing/2014/main" id="{D078FF1B-195A-3367-D370-D0A76035163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2">
              <a:extLst>
                <a:ext uri="{FF2B5EF4-FFF2-40B4-BE49-F238E27FC236}">
                  <a16:creationId xmlns:a16="http://schemas.microsoft.com/office/drawing/2014/main" id="{511BD97D-1120-C654-72DC-3497B49314E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3">
              <a:extLst>
                <a:ext uri="{FF2B5EF4-FFF2-40B4-BE49-F238E27FC236}">
                  <a16:creationId xmlns:a16="http://schemas.microsoft.com/office/drawing/2014/main" id="{6B2132AB-ECAF-B3ED-D7E3-6C29F6C2059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4">
              <a:extLst>
                <a:ext uri="{FF2B5EF4-FFF2-40B4-BE49-F238E27FC236}">
                  <a16:creationId xmlns:a16="http://schemas.microsoft.com/office/drawing/2014/main" id="{56212BA2-96A6-C13E-1004-93E1D2C410C4}"/>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5">
              <a:extLst>
                <a:ext uri="{FF2B5EF4-FFF2-40B4-BE49-F238E27FC236}">
                  <a16:creationId xmlns:a16="http://schemas.microsoft.com/office/drawing/2014/main" id="{22F739E7-BFF0-D221-9D25-FD9107C00417}"/>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6192000"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3204636"/>
            <a:ext cx="6192000"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5245323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Kansi 4 B">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2DF6FFEB-3BA8-86CB-0C29-2E399DEA0747}"/>
              </a:ext>
              <a:ext uri="{C183D7F6-B498-43B3-948B-1728B52AA6E4}">
                <adec:decorative xmlns:adec="http://schemas.microsoft.com/office/drawing/2017/decorative" val="1"/>
              </a:ext>
            </a:extLst>
          </p:cNvPr>
          <p:cNvSpPr>
            <a:spLocks/>
          </p:cNvSpPr>
          <p:nvPr userDrawn="1"/>
        </p:nvSpPr>
        <p:spPr bwMode="white">
          <a:xfrm>
            <a:off x="0" y="0"/>
            <a:ext cx="7305675" cy="6858000"/>
          </a:xfrm>
          <a:custGeom>
            <a:avLst/>
            <a:gdLst>
              <a:gd name="T0" fmla="*/ 2147483646 w 15203"/>
              <a:gd name="T1" fmla="*/ 2147483646 h 14300"/>
              <a:gd name="T2" fmla="*/ 2147483646 w 15203"/>
              <a:gd name="T3" fmla="*/ 2147483646 h 14300"/>
              <a:gd name="T4" fmla="*/ 2147483646 w 15203"/>
              <a:gd name="T5" fmla="*/ 2147483646 h 14300"/>
              <a:gd name="T6" fmla="*/ 2147483646 w 15203"/>
              <a:gd name="T7" fmla="*/ 2147483646 h 14300"/>
              <a:gd name="T8" fmla="*/ 2147483646 w 15203"/>
              <a:gd name="T9" fmla="*/ 2147483646 h 14300"/>
              <a:gd name="T10" fmla="*/ 2147483646 w 15203"/>
              <a:gd name="T11" fmla="*/ 2147483646 h 14300"/>
              <a:gd name="T12" fmla="*/ 2147483646 w 15203"/>
              <a:gd name="T13" fmla="*/ 2147483646 h 14300"/>
              <a:gd name="T14" fmla="*/ 2147483646 w 15203"/>
              <a:gd name="T15" fmla="*/ 2147483646 h 14300"/>
              <a:gd name="T16" fmla="*/ 2147483646 w 15203"/>
              <a:gd name="T17" fmla="*/ 0 h 14300"/>
              <a:gd name="T18" fmla="*/ 0 w 15203"/>
              <a:gd name="T19" fmla="*/ 0 h 14300"/>
              <a:gd name="T20" fmla="*/ 0 w 15203"/>
              <a:gd name="T21" fmla="*/ 2147483646 h 14300"/>
              <a:gd name="T22" fmla="*/ 0 w 15203"/>
              <a:gd name="T23" fmla="*/ 2147483646 h 14300"/>
              <a:gd name="T24" fmla="*/ 2147483646 w 15203"/>
              <a:gd name="T25" fmla="*/ 2147483646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chemeClr val="accent2"/>
          </a:solidFill>
          <a:ln>
            <a:noFill/>
          </a:ln>
        </p:spPr>
        <p:txBody>
          <a:bodyPr/>
          <a:lstStyle/>
          <a:p>
            <a:endParaRPr lang="fi-FI"/>
          </a:p>
        </p:txBody>
      </p:sp>
      <p:grpSp>
        <p:nvGrpSpPr>
          <p:cNvPr id="4" name="Ryhmä 14">
            <a:extLst>
              <a:ext uri="{FF2B5EF4-FFF2-40B4-BE49-F238E27FC236}">
                <a16:creationId xmlns:a16="http://schemas.microsoft.com/office/drawing/2014/main" id="{145B9A36-61C0-FC21-2F98-75B4FC6582CA}"/>
              </a:ext>
            </a:extLst>
          </p:cNvPr>
          <p:cNvGrpSpPr/>
          <p:nvPr userDrawn="1"/>
        </p:nvGrpSpPr>
        <p:grpSpPr bwMode="black">
          <a:xfrm>
            <a:off x="465667" y="5813465"/>
            <a:ext cx="1295039" cy="601443"/>
            <a:chOff x="228601" y="704851"/>
            <a:chExt cx="11734800" cy="5449888"/>
          </a:xfrm>
          <a:solidFill>
            <a:schemeClr val="tx1"/>
          </a:solidFill>
        </p:grpSpPr>
        <p:sp>
          <p:nvSpPr>
            <p:cNvPr id="5" name="Freeform 4">
              <a:extLst>
                <a:ext uri="{FF2B5EF4-FFF2-40B4-BE49-F238E27FC236}">
                  <a16:creationId xmlns:a16="http://schemas.microsoft.com/office/drawing/2014/main" id="{BB6B28B2-C1D3-92D5-5507-F0FCE00377AE}"/>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Freeform 5">
              <a:extLst>
                <a:ext uri="{FF2B5EF4-FFF2-40B4-BE49-F238E27FC236}">
                  <a16:creationId xmlns:a16="http://schemas.microsoft.com/office/drawing/2014/main" id="{CB9553FD-B1CC-0F00-31E8-8B8EB55D9B3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Rectangle 6">
              <a:extLst>
                <a:ext uri="{FF2B5EF4-FFF2-40B4-BE49-F238E27FC236}">
                  <a16:creationId xmlns:a16="http://schemas.microsoft.com/office/drawing/2014/main" id="{A0A108D6-3D8E-867D-68CD-8F63FAECACCE}"/>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7">
              <a:extLst>
                <a:ext uri="{FF2B5EF4-FFF2-40B4-BE49-F238E27FC236}">
                  <a16:creationId xmlns:a16="http://schemas.microsoft.com/office/drawing/2014/main" id="{B75BDE9C-3AEC-2457-9AEC-DC9FEF749D6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968CD346-D082-56CD-FAAC-E189DE944C28}"/>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99BC119D-7C04-8A94-226E-AD1FCAFB70AA}"/>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Rectangle 11">
              <a:extLst>
                <a:ext uri="{FF2B5EF4-FFF2-40B4-BE49-F238E27FC236}">
                  <a16:creationId xmlns:a16="http://schemas.microsoft.com/office/drawing/2014/main" id="{D078FF1B-195A-3367-D370-D0A76035163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2">
              <a:extLst>
                <a:ext uri="{FF2B5EF4-FFF2-40B4-BE49-F238E27FC236}">
                  <a16:creationId xmlns:a16="http://schemas.microsoft.com/office/drawing/2014/main" id="{511BD97D-1120-C654-72DC-3497B49314E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3">
              <a:extLst>
                <a:ext uri="{FF2B5EF4-FFF2-40B4-BE49-F238E27FC236}">
                  <a16:creationId xmlns:a16="http://schemas.microsoft.com/office/drawing/2014/main" id="{6B2132AB-ECAF-B3ED-D7E3-6C29F6C2059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4">
              <a:extLst>
                <a:ext uri="{FF2B5EF4-FFF2-40B4-BE49-F238E27FC236}">
                  <a16:creationId xmlns:a16="http://schemas.microsoft.com/office/drawing/2014/main" id="{56212BA2-96A6-C13E-1004-93E1D2C410C4}"/>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5">
              <a:extLst>
                <a:ext uri="{FF2B5EF4-FFF2-40B4-BE49-F238E27FC236}">
                  <a16:creationId xmlns:a16="http://schemas.microsoft.com/office/drawing/2014/main" id="{22F739E7-BFF0-D221-9D25-FD9107C00417}"/>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6192000" cy="2071991"/>
          </a:xfrm>
        </p:spPr>
        <p:txBody>
          <a:bodyPr/>
          <a:lstStyle>
            <a:lvl1pPr algn="l">
              <a:lnSpc>
                <a:spcPct val="85000"/>
              </a:lnSpc>
              <a:defRPr sz="7000">
                <a:solidFill>
                  <a:schemeClr val="tx1"/>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3204636"/>
            <a:ext cx="6192000" cy="972000"/>
          </a:xfrm>
        </p:spPr>
        <p:txBody>
          <a:bodyPr/>
          <a:lstStyle>
            <a:lvl1pPr marL="0" indent="0">
              <a:buNone/>
              <a:defRPr b="1">
                <a:solidFill>
                  <a:schemeClr val="tx1"/>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2723389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Kansi 4 C">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2DF6FFEB-3BA8-86CB-0C29-2E399DEA0747}"/>
              </a:ext>
              <a:ext uri="{C183D7F6-B498-43B3-948B-1728B52AA6E4}">
                <adec:decorative xmlns:adec="http://schemas.microsoft.com/office/drawing/2017/decorative" val="1"/>
              </a:ext>
            </a:extLst>
          </p:cNvPr>
          <p:cNvSpPr>
            <a:spLocks/>
          </p:cNvSpPr>
          <p:nvPr userDrawn="1"/>
        </p:nvSpPr>
        <p:spPr bwMode="white">
          <a:xfrm>
            <a:off x="0" y="0"/>
            <a:ext cx="7305675" cy="6858000"/>
          </a:xfrm>
          <a:custGeom>
            <a:avLst/>
            <a:gdLst>
              <a:gd name="T0" fmla="*/ 2147483646 w 15203"/>
              <a:gd name="T1" fmla="*/ 2147483646 h 14300"/>
              <a:gd name="T2" fmla="*/ 2147483646 w 15203"/>
              <a:gd name="T3" fmla="*/ 2147483646 h 14300"/>
              <a:gd name="T4" fmla="*/ 2147483646 w 15203"/>
              <a:gd name="T5" fmla="*/ 2147483646 h 14300"/>
              <a:gd name="T6" fmla="*/ 2147483646 w 15203"/>
              <a:gd name="T7" fmla="*/ 2147483646 h 14300"/>
              <a:gd name="T8" fmla="*/ 2147483646 w 15203"/>
              <a:gd name="T9" fmla="*/ 2147483646 h 14300"/>
              <a:gd name="T10" fmla="*/ 2147483646 w 15203"/>
              <a:gd name="T11" fmla="*/ 2147483646 h 14300"/>
              <a:gd name="T12" fmla="*/ 2147483646 w 15203"/>
              <a:gd name="T13" fmla="*/ 2147483646 h 14300"/>
              <a:gd name="T14" fmla="*/ 2147483646 w 15203"/>
              <a:gd name="T15" fmla="*/ 2147483646 h 14300"/>
              <a:gd name="T16" fmla="*/ 2147483646 w 15203"/>
              <a:gd name="T17" fmla="*/ 0 h 14300"/>
              <a:gd name="T18" fmla="*/ 0 w 15203"/>
              <a:gd name="T19" fmla="*/ 0 h 14300"/>
              <a:gd name="T20" fmla="*/ 0 w 15203"/>
              <a:gd name="T21" fmla="*/ 2147483646 h 14300"/>
              <a:gd name="T22" fmla="*/ 0 w 15203"/>
              <a:gd name="T23" fmla="*/ 2147483646 h 14300"/>
              <a:gd name="T24" fmla="*/ 2147483646 w 15203"/>
              <a:gd name="T25" fmla="*/ 2147483646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chemeClr val="accent3"/>
          </a:solidFill>
          <a:ln>
            <a:noFill/>
          </a:ln>
        </p:spPr>
        <p:txBody>
          <a:bodyPr/>
          <a:lstStyle/>
          <a:p>
            <a:endParaRPr lang="fi-FI"/>
          </a:p>
        </p:txBody>
      </p:sp>
      <p:grpSp>
        <p:nvGrpSpPr>
          <p:cNvPr id="4" name="Ryhmä 14">
            <a:extLst>
              <a:ext uri="{FF2B5EF4-FFF2-40B4-BE49-F238E27FC236}">
                <a16:creationId xmlns:a16="http://schemas.microsoft.com/office/drawing/2014/main" id="{145B9A36-61C0-FC21-2F98-75B4FC6582CA}"/>
              </a:ext>
            </a:extLst>
          </p:cNvPr>
          <p:cNvGrpSpPr/>
          <p:nvPr userDrawn="1"/>
        </p:nvGrpSpPr>
        <p:grpSpPr bwMode="black">
          <a:xfrm>
            <a:off x="465667" y="5813465"/>
            <a:ext cx="1295039" cy="601443"/>
            <a:chOff x="228601" y="704851"/>
            <a:chExt cx="11734800" cy="5449888"/>
          </a:xfrm>
          <a:solidFill>
            <a:schemeClr val="tx1"/>
          </a:solidFill>
        </p:grpSpPr>
        <p:sp>
          <p:nvSpPr>
            <p:cNvPr id="5" name="Freeform 4">
              <a:extLst>
                <a:ext uri="{FF2B5EF4-FFF2-40B4-BE49-F238E27FC236}">
                  <a16:creationId xmlns:a16="http://schemas.microsoft.com/office/drawing/2014/main" id="{BB6B28B2-C1D3-92D5-5507-F0FCE00377AE}"/>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Freeform 5">
              <a:extLst>
                <a:ext uri="{FF2B5EF4-FFF2-40B4-BE49-F238E27FC236}">
                  <a16:creationId xmlns:a16="http://schemas.microsoft.com/office/drawing/2014/main" id="{CB9553FD-B1CC-0F00-31E8-8B8EB55D9B3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Rectangle 6">
              <a:extLst>
                <a:ext uri="{FF2B5EF4-FFF2-40B4-BE49-F238E27FC236}">
                  <a16:creationId xmlns:a16="http://schemas.microsoft.com/office/drawing/2014/main" id="{A0A108D6-3D8E-867D-68CD-8F63FAECACCE}"/>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7">
              <a:extLst>
                <a:ext uri="{FF2B5EF4-FFF2-40B4-BE49-F238E27FC236}">
                  <a16:creationId xmlns:a16="http://schemas.microsoft.com/office/drawing/2014/main" id="{B75BDE9C-3AEC-2457-9AEC-DC9FEF749D6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968CD346-D082-56CD-FAAC-E189DE944C28}"/>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99BC119D-7C04-8A94-226E-AD1FCAFB70AA}"/>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Rectangle 11">
              <a:extLst>
                <a:ext uri="{FF2B5EF4-FFF2-40B4-BE49-F238E27FC236}">
                  <a16:creationId xmlns:a16="http://schemas.microsoft.com/office/drawing/2014/main" id="{D078FF1B-195A-3367-D370-D0A76035163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2">
              <a:extLst>
                <a:ext uri="{FF2B5EF4-FFF2-40B4-BE49-F238E27FC236}">
                  <a16:creationId xmlns:a16="http://schemas.microsoft.com/office/drawing/2014/main" id="{511BD97D-1120-C654-72DC-3497B49314E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3">
              <a:extLst>
                <a:ext uri="{FF2B5EF4-FFF2-40B4-BE49-F238E27FC236}">
                  <a16:creationId xmlns:a16="http://schemas.microsoft.com/office/drawing/2014/main" id="{6B2132AB-ECAF-B3ED-D7E3-6C29F6C2059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4">
              <a:extLst>
                <a:ext uri="{FF2B5EF4-FFF2-40B4-BE49-F238E27FC236}">
                  <a16:creationId xmlns:a16="http://schemas.microsoft.com/office/drawing/2014/main" id="{56212BA2-96A6-C13E-1004-93E1D2C410C4}"/>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5">
              <a:extLst>
                <a:ext uri="{FF2B5EF4-FFF2-40B4-BE49-F238E27FC236}">
                  <a16:creationId xmlns:a16="http://schemas.microsoft.com/office/drawing/2014/main" id="{22F739E7-BFF0-D221-9D25-FD9107C00417}"/>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08563" y="457200"/>
            <a:ext cx="6192000" cy="2071991"/>
          </a:xfrm>
        </p:spPr>
        <p:txBody>
          <a:bodyPr/>
          <a:lstStyle>
            <a:lvl1pPr algn="l">
              <a:lnSpc>
                <a:spcPct val="85000"/>
              </a:lnSpc>
              <a:defRPr sz="7000">
                <a:solidFill>
                  <a:schemeClr val="tx1"/>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3204636"/>
            <a:ext cx="6192000" cy="972000"/>
          </a:xfrm>
        </p:spPr>
        <p:txBody>
          <a:bodyPr/>
          <a:lstStyle>
            <a:lvl1pPr marL="0" indent="0">
              <a:buNone/>
              <a:defRPr b="1">
                <a:solidFill>
                  <a:schemeClr val="tx1"/>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8080489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Kansi 5 A">
    <p:spTree>
      <p:nvGrpSpPr>
        <p:cNvPr id="1" name=""/>
        <p:cNvGrpSpPr/>
        <p:nvPr/>
      </p:nvGrpSpPr>
      <p:grpSpPr>
        <a:xfrm>
          <a:off x="0" y="0"/>
          <a:ext cx="0" cy="0"/>
          <a:chOff x="0" y="0"/>
          <a:chExt cx="0" cy="0"/>
        </a:xfrm>
      </p:grpSpPr>
      <p:sp>
        <p:nvSpPr>
          <p:cNvPr id="2" name="Kuvan paikkamerkki 9">
            <a:extLst>
              <a:ext uri="{FF2B5EF4-FFF2-40B4-BE49-F238E27FC236}">
                <a16:creationId xmlns:a16="http://schemas.microsoft.com/office/drawing/2014/main" id="{18D7F61C-C219-A41F-6091-EAFF5C228242}"/>
              </a:ext>
            </a:extLst>
          </p:cNvPr>
          <p:cNvSpPr>
            <a:spLocks noGrp="1"/>
          </p:cNvSpPr>
          <p:nvPr>
            <p:ph type="pic" sz="quarter" idx="14"/>
          </p:nvPr>
        </p:nvSpPr>
        <p:spPr>
          <a:xfrm>
            <a:off x="0" y="0"/>
            <a:ext cx="12192000" cy="6858000"/>
          </a:xfrm>
          <a:solidFill>
            <a:schemeClr val="bg1">
              <a:lumMod val="85000"/>
            </a:schemeClr>
          </a:solidFill>
        </p:spPr>
        <p:txBody>
          <a:bodyPr rtlCol="0">
            <a:noAutofit/>
          </a:bodyPr>
          <a:lstStyle>
            <a:lvl1pPr marL="0" indent="0" algn="r">
              <a:buNone/>
              <a:defRPr/>
            </a:lvl1pPr>
          </a:lstStyle>
          <a:p>
            <a:pPr lvl="0"/>
            <a:r>
              <a:rPr lang="fi-FI" noProof="0"/>
              <a:t>Lisää kuva napsauttamalla kuvaketta</a:t>
            </a:r>
          </a:p>
        </p:txBody>
      </p:sp>
      <p:sp>
        <p:nvSpPr>
          <p:cNvPr id="32" name="Otsikko 1">
            <a:extLst>
              <a:ext uri="{FF2B5EF4-FFF2-40B4-BE49-F238E27FC236}">
                <a16:creationId xmlns:a16="http://schemas.microsoft.com/office/drawing/2014/main" id="{26781FD0-E42E-D368-3B20-3DA011A362AF}"/>
              </a:ext>
            </a:extLst>
          </p:cNvPr>
          <p:cNvSpPr>
            <a:spLocks noGrp="1"/>
          </p:cNvSpPr>
          <p:nvPr>
            <p:ph type="ctrTitle"/>
          </p:nvPr>
        </p:nvSpPr>
        <p:spPr>
          <a:xfrm>
            <a:off x="408563" y="457200"/>
            <a:ext cx="10739336" cy="2071991"/>
          </a:xfrm>
        </p:spPr>
        <p:txBody>
          <a:bodyPr/>
          <a:lstStyle>
            <a:lvl1pPr algn="l">
              <a:lnSpc>
                <a:spcPct val="85000"/>
              </a:lnSpc>
              <a:defRPr sz="7000">
                <a:solidFill>
                  <a:schemeClr val="tx1"/>
                </a:solidFill>
                <a:latin typeface="+mj-lt"/>
              </a:defRPr>
            </a:lvl1pPr>
          </a:lstStyle>
          <a:p>
            <a:r>
              <a:rPr lang="fi-FI"/>
              <a:t>Muokkaa ots. perustyyl. napsautt.</a:t>
            </a:r>
          </a:p>
        </p:txBody>
      </p:sp>
      <p:sp>
        <p:nvSpPr>
          <p:cNvPr id="33" name="Tekstin paikkamerkki 11">
            <a:extLst>
              <a:ext uri="{FF2B5EF4-FFF2-40B4-BE49-F238E27FC236}">
                <a16:creationId xmlns:a16="http://schemas.microsoft.com/office/drawing/2014/main" id="{8869DBCB-6A19-EA38-CB7A-9514990BBA90}"/>
              </a:ext>
            </a:extLst>
          </p:cNvPr>
          <p:cNvSpPr>
            <a:spLocks noGrp="1"/>
          </p:cNvSpPr>
          <p:nvPr>
            <p:ph type="body" sz="quarter" idx="13"/>
          </p:nvPr>
        </p:nvSpPr>
        <p:spPr>
          <a:xfrm>
            <a:off x="447471" y="2665378"/>
            <a:ext cx="10700427" cy="972000"/>
          </a:xfrm>
        </p:spPr>
        <p:txBody>
          <a:bodyPr/>
          <a:lstStyle>
            <a:lvl1pPr marL="0" indent="0">
              <a:buNone/>
              <a:defRPr b="1">
                <a:solidFill>
                  <a:schemeClr val="tx1"/>
                </a:solidFill>
                <a:latin typeface="+mj-lt"/>
              </a:defRPr>
            </a:lvl1pPr>
          </a:lstStyle>
          <a:p>
            <a:pPr lvl="0"/>
            <a:r>
              <a:rPr lang="fi-FI"/>
              <a:t>Muokkaa tekstin perustyylejä napsauttamalla</a:t>
            </a:r>
          </a:p>
        </p:txBody>
      </p:sp>
      <p:sp>
        <p:nvSpPr>
          <p:cNvPr id="4" name="Text Placeholder 17">
            <a:extLst>
              <a:ext uri="{FF2B5EF4-FFF2-40B4-BE49-F238E27FC236}">
                <a16:creationId xmlns:a16="http://schemas.microsoft.com/office/drawing/2014/main" id="{6B07EC4E-78AD-3AC9-6760-1D2819CCFD71}"/>
              </a:ext>
            </a:extLst>
          </p:cNvPr>
          <p:cNvSpPr>
            <a:spLocks noGrp="1"/>
          </p:cNvSpPr>
          <p:nvPr>
            <p:ph type="body" sz="quarter" idx="15" hasCustomPrompt="1"/>
          </p:nvPr>
        </p:nvSpPr>
        <p:spPr>
          <a:xfrm>
            <a:off x="465138" y="5813425"/>
            <a:ext cx="1295400" cy="601663"/>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fi-FI"/>
          </a:p>
        </p:txBody>
      </p:sp>
    </p:spTree>
    <p:extLst>
      <p:ext uri="{BB962C8B-B14F-4D97-AF65-F5344CB8AC3E}">
        <p14:creationId xmlns:p14="http://schemas.microsoft.com/office/powerpoint/2010/main" val="3025538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Kansi 5 B">
    <p:spTree>
      <p:nvGrpSpPr>
        <p:cNvPr id="1" name=""/>
        <p:cNvGrpSpPr/>
        <p:nvPr/>
      </p:nvGrpSpPr>
      <p:grpSpPr>
        <a:xfrm>
          <a:off x="0" y="0"/>
          <a:ext cx="0" cy="0"/>
          <a:chOff x="0" y="0"/>
          <a:chExt cx="0" cy="0"/>
        </a:xfrm>
      </p:grpSpPr>
      <p:sp>
        <p:nvSpPr>
          <p:cNvPr id="2" name="Kuvan paikkamerkki 9">
            <a:extLst>
              <a:ext uri="{FF2B5EF4-FFF2-40B4-BE49-F238E27FC236}">
                <a16:creationId xmlns:a16="http://schemas.microsoft.com/office/drawing/2014/main" id="{82304D5A-429B-A7E3-8830-B8A9E113A8E1}"/>
              </a:ext>
            </a:extLst>
          </p:cNvPr>
          <p:cNvSpPr>
            <a:spLocks noGrp="1"/>
          </p:cNvSpPr>
          <p:nvPr>
            <p:ph type="pic" sz="quarter" idx="14"/>
          </p:nvPr>
        </p:nvSpPr>
        <p:spPr>
          <a:xfrm>
            <a:off x="0" y="0"/>
            <a:ext cx="12192000" cy="6858000"/>
          </a:xfrm>
          <a:solidFill>
            <a:schemeClr val="bg1">
              <a:lumMod val="85000"/>
            </a:schemeClr>
          </a:solidFill>
        </p:spPr>
        <p:txBody>
          <a:bodyPr rtlCol="0">
            <a:noAutofit/>
          </a:bodyPr>
          <a:lstStyle>
            <a:lvl1pPr marL="0" indent="0" algn="r">
              <a:buNone/>
              <a:defRPr/>
            </a:lvl1pPr>
          </a:lstStyle>
          <a:p>
            <a:pPr lvl="0"/>
            <a:r>
              <a:rPr lang="fi-FI" noProof="0"/>
              <a:t>Lisää kuva napsauttamalla kuvaketta</a:t>
            </a:r>
          </a:p>
        </p:txBody>
      </p:sp>
      <p:sp>
        <p:nvSpPr>
          <p:cNvPr id="32" name="Otsikko 1">
            <a:extLst>
              <a:ext uri="{FF2B5EF4-FFF2-40B4-BE49-F238E27FC236}">
                <a16:creationId xmlns:a16="http://schemas.microsoft.com/office/drawing/2014/main" id="{26781FD0-E42E-D368-3B20-3DA011A362AF}"/>
              </a:ext>
            </a:extLst>
          </p:cNvPr>
          <p:cNvSpPr>
            <a:spLocks noGrp="1"/>
          </p:cNvSpPr>
          <p:nvPr>
            <p:ph type="ctrTitle"/>
          </p:nvPr>
        </p:nvSpPr>
        <p:spPr>
          <a:xfrm>
            <a:off x="408563" y="457200"/>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33" name="Tekstin paikkamerkki 11">
            <a:extLst>
              <a:ext uri="{FF2B5EF4-FFF2-40B4-BE49-F238E27FC236}">
                <a16:creationId xmlns:a16="http://schemas.microsoft.com/office/drawing/2014/main" id="{8869DBCB-6A19-EA38-CB7A-9514990BBA90}"/>
              </a:ext>
            </a:extLst>
          </p:cNvPr>
          <p:cNvSpPr>
            <a:spLocks noGrp="1"/>
          </p:cNvSpPr>
          <p:nvPr>
            <p:ph type="body" sz="quarter" idx="13"/>
          </p:nvPr>
        </p:nvSpPr>
        <p:spPr>
          <a:xfrm>
            <a:off x="447471" y="2665378"/>
            <a:ext cx="10700427" cy="972000"/>
          </a:xfrm>
        </p:spPr>
        <p:txBody>
          <a:bodyPr/>
          <a:lstStyle>
            <a:lvl1pPr marL="0" indent="0">
              <a:buNone/>
              <a:defRPr b="1">
                <a:solidFill>
                  <a:srgbClr val="FFFFFF"/>
                </a:solidFill>
                <a:latin typeface="+mj-lt"/>
              </a:defRPr>
            </a:lvl1pPr>
          </a:lstStyle>
          <a:p>
            <a:pPr lvl="0"/>
            <a:r>
              <a:rPr lang="fi-FI"/>
              <a:t>Muokkaa tekstin perustyylejä napsauttamalla</a:t>
            </a:r>
          </a:p>
        </p:txBody>
      </p:sp>
      <p:sp>
        <p:nvSpPr>
          <p:cNvPr id="4" name="Text Placeholder 17">
            <a:extLst>
              <a:ext uri="{FF2B5EF4-FFF2-40B4-BE49-F238E27FC236}">
                <a16:creationId xmlns:a16="http://schemas.microsoft.com/office/drawing/2014/main" id="{AE7D719E-FD7A-12EB-AA90-98A0D86A315C}"/>
              </a:ext>
            </a:extLst>
          </p:cNvPr>
          <p:cNvSpPr>
            <a:spLocks noGrp="1"/>
          </p:cNvSpPr>
          <p:nvPr>
            <p:ph type="body" sz="quarter" idx="15" hasCustomPrompt="1"/>
          </p:nvPr>
        </p:nvSpPr>
        <p:spPr>
          <a:xfrm>
            <a:off x="465138" y="5813425"/>
            <a:ext cx="1295400" cy="601663"/>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fi-FI"/>
          </a:p>
        </p:txBody>
      </p:sp>
    </p:spTree>
    <p:extLst>
      <p:ext uri="{BB962C8B-B14F-4D97-AF65-F5344CB8AC3E}">
        <p14:creationId xmlns:p14="http://schemas.microsoft.com/office/powerpoint/2010/main" val="35347129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Otsikko ja sisältö 1 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151A8F0-D570-CA18-4AB4-0CD2CD56B9AC}"/>
              </a:ext>
            </a:extLst>
          </p:cNvPr>
          <p:cNvSpPr>
            <a:spLocks noGrp="1"/>
          </p:cNvSpPr>
          <p:nvPr>
            <p:ph type="dt" sz="half" idx="10"/>
          </p:nvPr>
        </p:nvSpPr>
        <p:spPr/>
        <p:txBody>
          <a:bodyPr/>
          <a:lstStyle>
            <a:lvl1pPr>
              <a:defRPr/>
            </a:lvl1pPr>
          </a:lstStyle>
          <a:p>
            <a:pPr>
              <a:defRPr/>
            </a:pPr>
            <a:endParaRPr lang="fi-FI"/>
          </a:p>
        </p:txBody>
      </p:sp>
      <p:sp>
        <p:nvSpPr>
          <p:cNvPr id="5" name="Alatunnisteen paikkamerkki 4">
            <a:extLst>
              <a:ext uri="{FF2B5EF4-FFF2-40B4-BE49-F238E27FC236}">
                <a16:creationId xmlns:a16="http://schemas.microsoft.com/office/drawing/2014/main" id="{083B3197-4A0E-7F12-AE87-2BC6BDA8ADBC}"/>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2A3779A9-1354-6374-47D4-6C2D748E9D1F}"/>
              </a:ext>
            </a:extLst>
          </p:cNvPr>
          <p:cNvSpPr>
            <a:spLocks noGrp="1"/>
          </p:cNvSpPr>
          <p:nvPr>
            <p:ph type="sldNum" sz="quarter" idx="12"/>
          </p:nvPr>
        </p:nvSpPr>
        <p:spPr/>
        <p:txBody>
          <a:bodyPr/>
          <a:lstStyle>
            <a:lvl1pPr>
              <a:defRPr/>
            </a:lvl1pPr>
          </a:lstStyle>
          <a:p>
            <a:fld id="{B769D07D-1CFC-1C4A-B4A8-BFA01AC44938}" type="slidenum">
              <a:rPr lang="fi-FI" altLang="en-FI"/>
              <a:pPr/>
              <a:t>‹#›</a:t>
            </a:fld>
            <a:endParaRPr lang="fi-FI" altLang="en-FI"/>
          </a:p>
        </p:txBody>
      </p:sp>
    </p:spTree>
    <p:extLst>
      <p:ext uri="{BB962C8B-B14F-4D97-AF65-F5344CB8AC3E}">
        <p14:creationId xmlns:p14="http://schemas.microsoft.com/office/powerpoint/2010/main" val="33167388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Otsikko ja sisältö 1 B">
    <p:bg>
      <p:bgPr>
        <a:solidFill>
          <a:schemeClr val="bg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151A8F0-D570-CA18-4AB4-0CD2CD56B9AC}"/>
              </a:ext>
            </a:extLst>
          </p:cNvPr>
          <p:cNvSpPr>
            <a:spLocks noGrp="1"/>
          </p:cNvSpPr>
          <p:nvPr>
            <p:ph type="dt" sz="half" idx="10"/>
          </p:nvPr>
        </p:nvSpPr>
        <p:spPr/>
        <p:txBody>
          <a:bodyPr/>
          <a:lstStyle>
            <a:lvl1pPr>
              <a:defRPr/>
            </a:lvl1pPr>
          </a:lstStyle>
          <a:p>
            <a:pPr>
              <a:defRPr/>
            </a:pPr>
            <a:endParaRPr lang="fi-FI"/>
          </a:p>
        </p:txBody>
      </p:sp>
      <p:sp>
        <p:nvSpPr>
          <p:cNvPr id="5" name="Alatunnisteen paikkamerkki 4">
            <a:extLst>
              <a:ext uri="{FF2B5EF4-FFF2-40B4-BE49-F238E27FC236}">
                <a16:creationId xmlns:a16="http://schemas.microsoft.com/office/drawing/2014/main" id="{083B3197-4A0E-7F12-AE87-2BC6BDA8ADBC}"/>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2A3779A9-1354-6374-47D4-6C2D748E9D1F}"/>
              </a:ext>
            </a:extLst>
          </p:cNvPr>
          <p:cNvSpPr>
            <a:spLocks noGrp="1"/>
          </p:cNvSpPr>
          <p:nvPr>
            <p:ph type="sldNum" sz="quarter" idx="12"/>
          </p:nvPr>
        </p:nvSpPr>
        <p:spPr/>
        <p:txBody>
          <a:bodyPr/>
          <a:lstStyle>
            <a:lvl1pPr>
              <a:defRPr/>
            </a:lvl1pPr>
          </a:lstStyle>
          <a:p>
            <a:fld id="{B769D07D-1CFC-1C4A-B4A8-BFA01AC44938}" type="slidenum">
              <a:rPr lang="fi-FI" altLang="en-FI"/>
              <a:pPr/>
              <a:t>‹#›</a:t>
            </a:fld>
            <a:endParaRPr lang="fi-FI" altLang="en-FI"/>
          </a:p>
        </p:txBody>
      </p:sp>
    </p:spTree>
    <p:extLst>
      <p:ext uri="{BB962C8B-B14F-4D97-AF65-F5344CB8AC3E}">
        <p14:creationId xmlns:p14="http://schemas.microsoft.com/office/powerpoint/2010/main" val="32389734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Otsikko ja sisältö 1 C">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151A8F0-D570-CA18-4AB4-0CD2CD56B9AC}"/>
              </a:ext>
            </a:extLst>
          </p:cNvPr>
          <p:cNvSpPr>
            <a:spLocks noGrp="1"/>
          </p:cNvSpPr>
          <p:nvPr>
            <p:ph type="dt" sz="half" idx="10"/>
          </p:nvPr>
        </p:nvSpPr>
        <p:spPr/>
        <p:txBody>
          <a:bodyPr/>
          <a:lstStyle>
            <a:lvl1pPr>
              <a:defRPr/>
            </a:lvl1pPr>
          </a:lstStyle>
          <a:p>
            <a:pPr>
              <a:defRPr/>
            </a:pPr>
            <a:endParaRPr lang="fi-FI"/>
          </a:p>
        </p:txBody>
      </p:sp>
      <p:sp>
        <p:nvSpPr>
          <p:cNvPr id="5" name="Alatunnisteen paikkamerkki 4">
            <a:extLst>
              <a:ext uri="{FF2B5EF4-FFF2-40B4-BE49-F238E27FC236}">
                <a16:creationId xmlns:a16="http://schemas.microsoft.com/office/drawing/2014/main" id="{083B3197-4A0E-7F12-AE87-2BC6BDA8ADBC}"/>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2A3779A9-1354-6374-47D4-6C2D748E9D1F}"/>
              </a:ext>
            </a:extLst>
          </p:cNvPr>
          <p:cNvSpPr>
            <a:spLocks noGrp="1"/>
          </p:cNvSpPr>
          <p:nvPr>
            <p:ph type="sldNum" sz="quarter" idx="12"/>
          </p:nvPr>
        </p:nvSpPr>
        <p:spPr/>
        <p:txBody>
          <a:bodyPr/>
          <a:lstStyle>
            <a:lvl1pPr>
              <a:defRPr/>
            </a:lvl1pPr>
          </a:lstStyle>
          <a:p>
            <a:fld id="{B769D07D-1CFC-1C4A-B4A8-BFA01AC44938}" type="slidenum">
              <a:rPr lang="fi-FI" altLang="en-FI"/>
              <a:pPr/>
              <a:t>‹#›</a:t>
            </a:fld>
            <a:endParaRPr lang="fi-FI" altLang="en-FI"/>
          </a:p>
        </p:txBody>
      </p:sp>
    </p:spTree>
    <p:extLst>
      <p:ext uri="{BB962C8B-B14F-4D97-AF65-F5344CB8AC3E}">
        <p14:creationId xmlns:p14="http://schemas.microsoft.com/office/powerpoint/2010/main" val="2814496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19" name="Freeform 13"/>
          <p:cNvSpPr>
            <a:spLocks noChangeAspect="1"/>
          </p:cNvSpPr>
          <p:nvPr userDrawn="1"/>
        </p:nvSpPr>
        <p:spPr bwMode="auto">
          <a:xfrm>
            <a:off x="10964794" y="0"/>
            <a:ext cx="1228866" cy="6858000"/>
          </a:xfrm>
          <a:custGeom>
            <a:avLst/>
            <a:gdLst>
              <a:gd name="T0" fmla="*/ 0 w 2539"/>
              <a:gd name="T1" fmla="*/ 8810 h 14300"/>
              <a:gd name="T2" fmla="*/ 0 w 2539"/>
              <a:gd name="T3" fmla="*/ 8810 h 14300"/>
              <a:gd name="T4" fmla="*/ 360 w 2539"/>
              <a:gd name="T5" fmla="*/ 9359 h 14300"/>
              <a:gd name="T6" fmla="*/ 0 w 2539"/>
              <a:gd name="T7" fmla="*/ 9908 h 14300"/>
              <a:gd name="T8" fmla="*/ 0 w 2539"/>
              <a:gd name="T9" fmla="*/ 9910 h 14300"/>
              <a:gd name="T10" fmla="*/ 0 w 2539"/>
              <a:gd name="T11" fmla="*/ 9911 h 14300"/>
              <a:gd name="T12" fmla="*/ 360 w 2539"/>
              <a:gd name="T13" fmla="*/ 10460 h 14300"/>
              <a:gd name="T14" fmla="*/ 0 w 2539"/>
              <a:gd name="T15" fmla="*/ 11009 h 14300"/>
              <a:gd name="T16" fmla="*/ 0 w 2539"/>
              <a:gd name="T17" fmla="*/ 11009 h 14300"/>
              <a:gd name="T18" fmla="*/ 0 w 2539"/>
              <a:gd name="T19" fmla="*/ 11012 h 14300"/>
              <a:gd name="T20" fmla="*/ 363 w 2539"/>
              <a:gd name="T21" fmla="*/ 11562 h 14300"/>
              <a:gd name="T22" fmla="*/ 0 w 2539"/>
              <a:gd name="T23" fmla="*/ 12113 h 14300"/>
              <a:gd name="T24" fmla="*/ 363 w 2539"/>
              <a:gd name="T25" fmla="*/ 12663 h 14300"/>
              <a:gd name="T26" fmla="*/ 0 w 2539"/>
              <a:gd name="T27" fmla="*/ 13214 h 14300"/>
              <a:gd name="T28" fmla="*/ 363 w 2539"/>
              <a:gd name="T29" fmla="*/ 13764 h 14300"/>
              <a:gd name="T30" fmla="*/ 0 w 2539"/>
              <a:gd name="T31" fmla="*/ 14300 h 14300"/>
              <a:gd name="T32" fmla="*/ 2539 w 2539"/>
              <a:gd name="T33" fmla="*/ 14300 h 14300"/>
              <a:gd name="T34" fmla="*/ 2539 w 2539"/>
              <a:gd name="T35" fmla="*/ 0 h 14300"/>
              <a:gd name="T36" fmla="*/ 0 w 2539"/>
              <a:gd name="T37" fmla="*/ 0 h 14300"/>
              <a:gd name="T38" fmla="*/ 363 w 2539"/>
              <a:gd name="T39" fmla="*/ 551 h 14300"/>
              <a:gd name="T40" fmla="*/ 0 w 2539"/>
              <a:gd name="T41" fmla="*/ 1101 h 14300"/>
              <a:gd name="T42" fmla="*/ 363 w 2539"/>
              <a:gd name="T43" fmla="*/ 1651 h 14300"/>
              <a:gd name="T44" fmla="*/ 0 w 2539"/>
              <a:gd name="T45" fmla="*/ 2202 h 14300"/>
              <a:gd name="T46" fmla="*/ 363 w 2539"/>
              <a:gd name="T47" fmla="*/ 2752 h 14300"/>
              <a:gd name="T48" fmla="*/ 0 w 2539"/>
              <a:gd name="T49" fmla="*/ 3303 h 14300"/>
              <a:gd name="T50" fmla="*/ 363 w 2539"/>
              <a:gd name="T51" fmla="*/ 3853 h 14300"/>
              <a:gd name="T52" fmla="*/ 0 w 2539"/>
              <a:gd name="T53" fmla="*/ 4404 h 14300"/>
              <a:gd name="T54" fmla="*/ 363 w 2539"/>
              <a:gd name="T55" fmla="*/ 4954 h 14300"/>
              <a:gd name="T56" fmla="*/ 0 w 2539"/>
              <a:gd name="T57" fmla="*/ 5505 h 14300"/>
              <a:gd name="T58" fmla="*/ 363 w 2539"/>
              <a:gd name="T59" fmla="*/ 6055 h 14300"/>
              <a:gd name="T60" fmla="*/ 0 w 2539"/>
              <a:gd name="T61" fmla="*/ 6606 h 14300"/>
              <a:gd name="T62" fmla="*/ 363 w 2539"/>
              <a:gd name="T63" fmla="*/ 7156 h 14300"/>
              <a:gd name="T64" fmla="*/ 0 w 2539"/>
              <a:gd name="T65" fmla="*/ 7706 h 14300"/>
              <a:gd name="T66" fmla="*/ 363 w 2539"/>
              <a:gd name="T67" fmla="*/ 8257 h 14300"/>
              <a:gd name="T68" fmla="*/ 0 w 2539"/>
              <a:gd name="T69" fmla="*/ 8807 h 14300"/>
              <a:gd name="T70" fmla="*/ 0 w 2539"/>
              <a:gd name="T71" fmla="*/ 881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09"/>
                </a:ln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7572446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Otsikko ja sisältö 2 A">
    <p:spTree>
      <p:nvGrpSpPr>
        <p:cNvPr id="1" name=""/>
        <p:cNvGrpSpPr/>
        <p:nvPr/>
      </p:nvGrpSpPr>
      <p:grpSpPr>
        <a:xfrm>
          <a:off x="0" y="0"/>
          <a:ext cx="0" cy="0"/>
          <a:chOff x="0" y="0"/>
          <a:chExt cx="0" cy="0"/>
        </a:xfrm>
      </p:grpSpPr>
      <p:sp>
        <p:nvSpPr>
          <p:cNvPr id="4" name="Suorakulmio 6">
            <a:extLst>
              <a:ext uri="{FF2B5EF4-FFF2-40B4-BE49-F238E27FC236}">
                <a16:creationId xmlns:a16="http://schemas.microsoft.com/office/drawing/2014/main" id="{4B473CB8-ED39-DE35-60BA-BCF590E5BD5A}"/>
              </a:ext>
              <a:ext uri="{C183D7F6-B498-43B3-948B-1728B52AA6E4}">
                <adec:decorative xmlns:adec="http://schemas.microsoft.com/office/drawing/2017/decorative" val="1"/>
              </a:ext>
            </a:extLst>
          </p:cNvPr>
          <p:cNvSpPr>
            <a:spLocks noChangeArrowheads="1"/>
          </p:cNvSpPr>
          <p:nvPr userDrawn="1"/>
        </p:nvSpPr>
        <p:spPr bwMode="auto">
          <a:xfrm>
            <a:off x="11050588" y="0"/>
            <a:ext cx="1141412" cy="6858000"/>
          </a:xfrm>
          <a:prstGeom prst="rect">
            <a:avLst/>
          </a:prstGeom>
          <a:solidFill>
            <a:schemeClr val="accent1"/>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fi-FI" altLang="fi-FI"/>
          </a:p>
        </p:txBody>
      </p:sp>
      <p:sp>
        <p:nvSpPr>
          <p:cNvPr id="2" name="Otsikko 1"/>
          <p:cNvSpPr>
            <a:spLocks noGrp="1"/>
          </p:cNvSpPr>
          <p:nvPr>
            <p:ph type="title"/>
          </p:nvPr>
        </p:nvSpPr>
        <p:spPr>
          <a:xfrm>
            <a:off x="457200" y="407988"/>
            <a:ext cx="10080000" cy="787400"/>
          </a:xfrm>
        </p:spPr>
        <p:txBody>
          <a:bodyPr/>
          <a:lstStyle/>
          <a:p>
            <a:r>
              <a:rPr lang="fi-FI"/>
              <a:t>Muokkaa ots. perustyyl. napsautt.</a:t>
            </a:r>
          </a:p>
        </p:txBody>
      </p:sp>
      <p:sp>
        <p:nvSpPr>
          <p:cNvPr id="3" name="Sisällön paikkamerkki 2"/>
          <p:cNvSpPr>
            <a:spLocks noGrp="1"/>
          </p:cNvSpPr>
          <p:nvPr>
            <p:ph idx="1"/>
          </p:nvPr>
        </p:nvSpPr>
        <p:spPr>
          <a:xfrm>
            <a:off x="457200" y="1196975"/>
            <a:ext cx="10080000" cy="49799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D9407FE1-FB2B-5389-2814-AA45635A6705}"/>
              </a:ext>
            </a:extLst>
          </p:cNvPr>
          <p:cNvSpPr>
            <a:spLocks noGrp="1"/>
          </p:cNvSpPr>
          <p:nvPr>
            <p:ph type="dt" sz="half" idx="10"/>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C9B181E7-77E0-3360-FC85-9B1183A7F405}"/>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2C467F17-2954-1451-04CA-00061584D24F}"/>
              </a:ext>
            </a:extLst>
          </p:cNvPr>
          <p:cNvSpPr>
            <a:spLocks noGrp="1"/>
          </p:cNvSpPr>
          <p:nvPr>
            <p:ph type="sldNum" sz="quarter" idx="12"/>
          </p:nvPr>
        </p:nvSpPr>
        <p:spPr/>
        <p:txBody>
          <a:bodyPr/>
          <a:lstStyle>
            <a:lvl1pPr>
              <a:defRPr>
                <a:solidFill>
                  <a:schemeClr val="bg1"/>
                </a:solidFill>
              </a:defRPr>
            </a:lvl1pPr>
          </a:lstStyle>
          <a:p>
            <a:fld id="{5F17C622-50FF-E94F-8D50-2DEF8C2E9297}" type="slidenum">
              <a:rPr lang="fi-FI" altLang="en-FI"/>
              <a:pPr/>
              <a:t>‹#›</a:t>
            </a:fld>
            <a:endParaRPr lang="fi-FI" altLang="en-FI"/>
          </a:p>
        </p:txBody>
      </p:sp>
    </p:spTree>
    <p:extLst>
      <p:ext uri="{BB962C8B-B14F-4D97-AF65-F5344CB8AC3E}">
        <p14:creationId xmlns:p14="http://schemas.microsoft.com/office/powerpoint/2010/main" val="36369503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Otsikko ja sisältö 2 B">
    <p:spTree>
      <p:nvGrpSpPr>
        <p:cNvPr id="1" name=""/>
        <p:cNvGrpSpPr/>
        <p:nvPr/>
      </p:nvGrpSpPr>
      <p:grpSpPr>
        <a:xfrm>
          <a:off x="0" y="0"/>
          <a:ext cx="0" cy="0"/>
          <a:chOff x="0" y="0"/>
          <a:chExt cx="0" cy="0"/>
        </a:xfrm>
      </p:grpSpPr>
      <p:sp>
        <p:nvSpPr>
          <p:cNvPr id="4" name="Suorakulmio 6">
            <a:extLst>
              <a:ext uri="{FF2B5EF4-FFF2-40B4-BE49-F238E27FC236}">
                <a16:creationId xmlns:a16="http://schemas.microsoft.com/office/drawing/2014/main" id="{4B473CB8-ED39-DE35-60BA-BCF590E5BD5A}"/>
              </a:ext>
              <a:ext uri="{C183D7F6-B498-43B3-948B-1728B52AA6E4}">
                <adec:decorative xmlns:adec="http://schemas.microsoft.com/office/drawing/2017/decorative" val="1"/>
              </a:ext>
            </a:extLst>
          </p:cNvPr>
          <p:cNvSpPr>
            <a:spLocks noChangeArrowheads="1"/>
          </p:cNvSpPr>
          <p:nvPr userDrawn="1"/>
        </p:nvSpPr>
        <p:spPr bwMode="auto">
          <a:xfrm>
            <a:off x="11050588" y="0"/>
            <a:ext cx="1141412" cy="6858000"/>
          </a:xfrm>
          <a:prstGeom prst="rect">
            <a:avLst/>
          </a:prstGeom>
          <a:solidFill>
            <a:schemeClr val="accent2"/>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fi-FI" altLang="fi-FI"/>
          </a:p>
        </p:txBody>
      </p:sp>
      <p:sp>
        <p:nvSpPr>
          <p:cNvPr id="2" name="Otsikko 1"/>
          <p:cNvSpPr>
            <a:spLocks noGrp="1"/>
          </p:cNvSpPr>
          <p:nvPr>
            <p:ph type="title"/>
          </p:nvPr>
        </p:nvSpPr>
        <p:spPr>
          <a:xfrm>
            <a:off x="457200" y="407988"/>
            <a:ext cx="10080000" cy="787400"/>
          </a:xfrm>
        </p:spPr>
        <p:txBody>
          <a:bodyPr/>
          <a:lstStyle/>
          <a:p>
            <a:r>
              <a:rPr lang="fi-FI"/>
              <a:t>Muokkaa ots. perustyyl. napsautt.</a:t>
            </a:r>
          </a:p>
        </p:txBody>
      </p:sp>
      <p:sp>
        <p:nvSpPr>
          <p:cNvPr id="3" name="Sisällön paikkamerkki 2"/>
          <p:cNvSpPr>
            <a:spLocks noGrp="1"/>
          </p:cNvSpPr>
          <p:nvPr>
            <p:ph idx="1"/>
          </p:nvPr>
        </p:nvSpPr>
        <p:spPr>
          <a:xfrm>
            <a:off x="457200" y="1196975"/>
            <a:ext cx="10080000" cy="49799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D9407FE1-FB2B-5389-2814-AA45635A6705}"/>
              </a:ext>
            </a:extLst>
          </p:cNvPr>
          <p:cNvSpPr>
            <a:spLocks noGrp="1"/>
          </p:cNvSpPr>
          <p:nvPr>
            <p:ph type="dt" sz="half" idx="10"/>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C9B181E7-77E0-3360-FC85-9B1183A7F405}"/>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2C467F17-2954-1451-04CA-00061584D24F}"/>
              </a:ext>
            </a:extLst>
          </p:cNvPr>
          <p:cNvSpPr>
            <a:spLocks noGrp="1"/>
          </p:cNvSpPr>
          <p:nvPr>
            <p:ph type="sldNum" sz="quarter" idx="12"/>
          </p:nvPr>
        </p:nvSpPr>
        <p:spPr/>
        <p:txBody>
          <a:bodyPr/>
          <a:lstStyle>
            <a:lvl1pPr>
              <a:defRPr>
                <a:solidFill>
                  <a:schemeClr val="tx1"/>
                </a:solidFill>
              </a:defRPr>
            </a:lvl1pPr>
          </a:lstStyle>
          <a:p>
            <a:fld id="{5F17C622-50FF-E94F-8D50-2DEF8C2E9297}" type="slidenum">
              <a:rPr lang="fi-FI" altLang="en-FI" smtClean="0"/>
              <a:pPr/>
              <a:t>‹#›</a:t>
            </a:fld>
            <a:endParaRPr lang="fi-FI" altLang="en-FI"/>
          </a:p>
        </p:txBody>
      </p:sp>
    </p:spTree>
    <p:extLst>
      <p:ext uri="{BB962C8B-B14F-4D97-AF65-F5344CB8AC3E}">
        <p14:creationId xmlns:p14="http://schemas.microsoft.com/office/powerpoint/2010/main" val="18726631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Otsikko ja sisältö 2 C">
    <p:spTree>
      <p:nvGrpSpPr>
        <p:cNvPr id="1" name=""/>
        <p:cNvGrpSpPr/>
        <p:nvPr/>
      </p:nvGrpSpPr>
      <p:grpSpPr>
        <a:xfrm>
          <a:off x="0" y="0"/>
          <a:ext cx="0" cy="0"/>
          <a:chOff x="0" y="0"/>
          <a:chExt cx="0" cy="0"/>
        </a:xfrm>
      </p:grpSpPr>
      <p:sp>
        <p:nvSpPr>
          <p:cNvPr id="4" name="Suorakulmio 6">
            <a:extLst>
              <a:ext uri="{FF2B5EF4-FFF2-40B4-BE49-F238E27FC236}">
                <a16:creationId xmlns:a16="http://schemas.microsoft.com/office/drawing/2014/main" id="{4B473CB8-ED39-DE35-60BA-BCF590E5BD5A}"/>
              </a:ext>
              <a:ext uri="{C183D7F6-B498-43B3-948B-1728B52AA6E4}">
                <adec:decorative xmlns:adec="http://schemas.microsoft.com/office/drawing/2017/decorative" val="1"/>
              </a:ext>
            </a:extLst>
          </p:cNvPr>
          <p:cNvSpPr>
            <a:spLocks noChangeArrowheads="1"/>
          </p:cNvSpPr>
          <p:nvPr userDrawn="1"/>
        </p:nvSpPr>
        <p:spPr bwMode="auto">
          <a:xfrm>
            <a:off x="11050588" y="0"/>
            <a:ext cx="1141412" cy="6858000"/>
          </a:xfrm>
          <a:prstGeom prst="rect">
            <a:avLst/>
          </a:prstGeom>
          <a:solidFill>
            <a:schemeClr val="accent3"/>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fi-FI" altLang="fi-FI"/>
          </a:p>
        </p:txBody>
      </p:sp>
      <p:sp>
        <p:nvSpPr>
          <p:cNvPr id="2" name="Otsikko 1"/>
          <p:cNvSpPr>
            <a:spLocks noGrp="1"/>
          </p:cNvSpPr>
          <p:nvPr>
            <p:ph type="title"/>
          </p:nvPr>
        </p:nvSpPr>
        <p:spPr>
          <a:xfrm>
            <a:off x="457200" y="407988"/>
            <a:ext cx="10080000" cy="787400"/>
          </a:xfrm>
        </p:spPr>
        <p:txBody>
          <a:bodyPr/>
          <a:lstStyle/>
          <a:p>
            <a:r>
              <a:rPr lang="fi-FI"/>
              <a:t>Muokkaa ots. perustyyl. napsautt.</a:t>
            </a:r>
          </a:p>
        </p:txBody>
      </p:sp>
      <p:sp>
        <p:nvSpPr>
          <p:cNvPr id="3" name="Sisällön paikkamerkki 2"/>
          <p:cNvSpPr>
            <a:spLocks noGrp="1"/>
          </p:cNvSpPr>
          <p:nvPr>
            <p:ph idx="1"/>
          </p:nvPr>
        </p:nvSpPr>
        <p:spPr>
          <a:xfrm>
            <a:off x="457200" y="1196975"/>
            <a:ext cx="10080000" cy="49799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D9407FE1-FB2B-5389-2814-AA45635A6705}"/>
              </a:ext>
            </a:extLst>
          </p:cNvPr>
          <p:cNvSpPr>
            <a:spLocks noGrp="1"/>
          </p:cNvSpPr>
          <p:nvPr>
            <p:ph type="dt" sz="half" idx="10"/>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C9B181E7-77E0-3360-FC85-9B1183A7F405}"/>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2C467F17-2954-1451-04CA-00061584D24F}"/>
              </a:ext>
            </a:extLst>
          </p:cNvPr>
          <p:cNvSpPr>
            <a:spLocks noGrp="1"/>
          </p:cNvSpPr>
          <p:nvPr>
            <p:ph type="sldNum" sz="quarter" idx="12"/>
          </p:nvPr>
        </p:nvSpPr>
        <p:spPr/>
        <p:txBody>
          <a:bodyPr/>
          <a:lstStyle>
            <a:lvl1pPr>
              <a:defRPr>
                <a:solidFill>
                  <a:schemeClr val="tx1"/>
                </a:solidFill>
              </a:defRPr>
            </a:lvl1pPr>
          </a:lstStyle>
          <a:p>
            <a:fld id="{5F17C622-50FF-E94F-8D50-2DEF8C2E9297}" type="slidenum">
              <a:rPr lang="fi-FI" altLang="en-FI" smtClean="0"/>
              <a:pPr/>
              <a:t>‹#›</a:t>
            </a:fld>
            <a:endParaRPr lang="fi-FI" altLang="en-FI"/>
          </a:p>
        </p:txBody>
      </p:sp>
    </p:spTree>
    <p:extLst>
      <p:ext uri="{BB962C8B-B14F-4D97-AF65-F5344CB8AC3E}">
        <p14:creationId xmlns:p14="http://schemas.microsoft.com/office/powerpoint/2010/main" val="23699994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Otsikko ja sisältö 3 A">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47B6B762-9E37-DA7D-2971-8B363FA457A0}"/>
              </a:ext>
              <a:ext uri="{C183D7F6-B498-43B3-948B-1728B52AA6E4}">
                <adec:decorative xmlns:adec="http://schemas.microsoft.com/office/drawing/2017/decorative" val="1"/>
              </a:ext>
            </a:extLst>
          </p:cNvPr>
          <p:cNvSpPr>
            <a:spLocks noChangeAspect="1"/>
          </p:cNvSpPr>
          <p:nvPr userDrawn="1"/>
        </p:nvSpPr>
        <p:spPr bwMode="auto">
          <a:xfrm>
            <a:off x="10902950" y="0"/>
            <a:ext cx="1290638" cy="6858000"/>
          </a:xfrm>
          <a:custGeom>
            <a:avLst/>
            <a:gdLst>
              <a:gd name="T0" fmla="*/ 2147483646 w 2658"/>
              <a:gd name="T1" fmla="*/ 0 h 14271"/>
              <a:gd name="T2" fmla="*/ 0 w 2658"/>
              <a:gd name="T3" fmla="*/ 2147483646 h 14271"/>
              <a:gd name="T4" fmla="*/ 2147483646 w 2658"/>
              <a:gd name="T5" fmla="*/ 2147483646 h 14271"/>
              <a:gd name="T6" fmla="*/ 0 w 2658"/>
              <a:gd name="T7" fmla="*/ 2147483646 h 14271"/>
              <a:gd name="T8" fmla="*/ 2147483646 w 2658"/>
              <a:gd name="T9" fmla="*/ 2147483646 h 14271"/>
              <a:gd name="T10" fmla="*/ 0 w 2658"/>
              <a:gd name="T11" fmla="*/ 2147483646 h 14271"/>
              <a:gd name="T12" fmla="*/ 2147483646 w 2658"/>
              <a:gd name="T13" fmla="*/ 2147483646 h 14271"/>
              <a:gd name="T14" fmla="*/ 0 w 2658"/>
              <a:gd name="T15" fmla="*/ 2147483646 h 14271"/>
              <a:gd name="T16" fmla="*/ 2147483646 w 2658"/>
              <a:gd name="T17" fmla="*/ 2147483646 h 14271"/>
              <a:gd name="T18" fmla="*/ 0 w 2658"/>
              <a:gd name="T19" fmla="*/ 2147483646 h 14271"/>
              <a:gd name="T20" fmla="*/ 2147483646 w 2658"/>
              <a:gd name="T21" fmla="*/ 2147483646 h 14271"/>
              <a:gd name="T22" fmla="*/ 0 w 2658"/>
              <a:gd name="T23" fmla="*/ 2147483646 h 14271"/>
              <a:gd name="T24" fmla="*/ 2147483646 w 2658"/>
              <a:gd name="T25" fmla="*/ 2147483646 h 14271"/>
              <a:gd name="T26" fmla="*/ 0 w 2658"/>
              <a:gd name="T27" fmla="*/ 2147483646 h 14271"/>
              <a:gd name="T28" fmla="*/ 2147483646 w 2658"/>
              <a:gd name="T29" fmla="*/ 2147483646 h 14271"/>
              <a:gd name="T30" fmla="*/ 0 w 2658"/>
              <a:gd name="T31" fmla="*/ 2147483646 h 14271"/>
              <a:gd name="T32" fmla="*/ 2147483646 w 2658"/>
              <a:gd name="T33" fmla="*/ 2147483646 h 14271"/>
              <a:gd name="T34" fmla="*/ 0 w 2658"/>
              <a:gd name="T35" fmla="*/ 2147483646 h 14271"/>
              <a:gd name="T36" fmla="*/ 2147483646 w 2658"/>
              <a:gd name="T37" fmla="*/ 2147483646 h 14271"/>
              <a:gd name="T38" fmla="*/ 0 w 2658"/>
              <a:gd name="T39" fmla="*/ 2147483646 h 14271"/>
              <a:gd name="T40" fmla="*/ 2147483646 w 2658"/>
              <a:gd name="T41" fmla="*/ 2147483646 h 14271"/>
              <a:gd name="T42" fmla="*/ 0 w 2658"/>
              <a:gd name="T43" fmla="*/ 2147483646 h 14271"/>
              <a:gd name="T44" fmla="*/ 2147483646 w 2658"/>
              <a:gd name="T45" fmla="*/ 2147483646 h 14271"/>
              <a:gd name="T46" fmla="*/ 0 w 2658"/>
              <a:gd name="T47" fmla="*/ 2147483646 h 14271"/>
              <a:gd name="T48" fmla="*/ 2147483646 w 2658"/>
              <a:gd name="T49" fmla="*/ 2147483646 h 14271"/>
              <a:gd name="T50" fmla="*/ 0 w 2658"/>
              <a:gd name="T51" fmla="*/ 2147483646 h 14271"/>
              <a:gd name="T52" fmla="*/ 2147483646 w 2658"/>
              <a:gd name="T53" fmla="*/ 2147483646 h 14271"/>
              <a:gd name="T54" fmla="*/ 2147483646 w 2658"/>
              <a:gd name="T55" fmla="*/ 2147483646 h 14271"/>
              <a:gd name="T56" fmla="*/ 2147483646 w 2658"/>
              <a:gd name="T57" fmla="*/ 111078840 h 14271"/>
              <a:gd name="T58" fmla="*/ 2147483646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chemeClr val="accent1"/>
          </a:solidFill>
          <a:ln>
            <a:noFill/>
          </a:ln>
        </p:spPr>
        <p:txBody>
          <a:bodyPr/>
          <a:lstStyle/>
          <a:p>
            <a:endParaRPr lang="fi-FI"/>
          </a:p>
        </p:txBody>
      </p:sp>
      <p:sp>
        <p:nvSpPr>
          <p:cNvPr id="2" name="Otsikko 1"/>
          <p:cNvSpPr>
            <a:spLocks noGrp="1"/>
          </p:cNvSpPr>
          <p:nvPr>
            <p:ph type="title"/>
          </p:nvPr>
        </p:nvSpPr>
        <p:spPr>
          <a:xfrm>
            <a:off x="457200" y="407988"/>
            <a:ext cx="10080000" cy="787400"/>
          </a:xfrm>
        </p:spPr>
        <p:txBody>
          <a:bodyPr/>
          <a:lstStyle/>
          <a:p>
            <a:r>
              <a:rPr lang="fi-FI"/>
              <a:t>Muokkaa ots. perustyyl. napsautt.</a:t>
            </a:r>
          </a:p>
        </p:txBody>
      </p:sp>
      <p:sp>
        <p:nvSpPr>
          <p:cNvPr id="3" name="Sisällön paikkamerkki 2"/>
          <p:cNvSpPr>
            <a:spLocks noGrp="1"/>
          </p:cNvSpPr>
          <p:nvPr>
            <p:ph idx="1"/>
          </p:nvPr>
        </p:nvSpPr>
        <p:spPr>
          <a:xfrm>
            <a:off x="457200" y="1196975"/>
            <a:ext cx="10080000" cy="49799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D9407FE1-FB2B-5389-2814-AA45635A6705}"/>
              </a:ext>
            </a:extLst>
          </p:cNvPr>
          <p:cNvSpPr>
            <a:spLocks noGrp="1"/>
          </p:cNvSpPr>
          <p:nvPr>
            <p:ph type="dt" sz="half" idx="10"/>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C9B181E7-77E0-3360-FC85-9B1183A7F405}"/>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2C467F17-2954-1451-04CA-00061584D24F}"/>
              </a:ext>
            </a:extLst>
          </p:cNvPr>
          <p:cNvSpPr>
            <a:spLocks noGrp="1"/>
          </p:cNvSpPr>
          <p:nvPr>
            <p:ph type="sldNum" sz="quarter" idx="12"/>
          </p:nvPr>
        </p:nvSpPr>
        <p:spPr/>
        <p:txBody>
          <a:bodyPr/>
          <a:lstStyle>
            <a:lvl1pPr>
              <a:defRPr>
                <a:solidFill>
                  <a:schemeClr val="bg1"/>
                </a:solidFill>
              </a:defRPr>
            </a:lvl1pPr>
          </a:lstStyle>
          <a:p>
            <a:fld id="{5F17C622-50FF-E94F-8D50-2DEF8C2E9297}" type="slidenum">
              <a:rPr lang="fi-FI" altLang="en-FI" smtClean="0"/>
              <a:pPr/>
              <a:t>‹#›</a:t>
            </a:fld>
            <a:endParaRPr lang="fi-FI" altLang="en-FI"/>
          </a:p>
        </p:txBody>
      </p:sp>
    </p:spTree>
    <p:extLst>
      <p:ext uri="{BB962C8B-B14F-4D97-AF65-F5344CB8AC3E}">
        <p14:creationId xmlns:p14="http://schemas.microsoft.com/office/powerpoint/2010/main" val="25050572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Otsikko ja sisältö 3 B">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082A980-C497-87C4-FC63-23E66EDEF84F}"/>
              </a:ext>
              <a:ext uri="{C183D7F6-B498-43B3-948B-1728B52AA6E4}">
                <adec:decorative xmlns:adec="http://schemas.microsoft.com/office/drawing/2017/decorative" val="1"/>
              </a:ext>
            </a:extLst>
          </p:cNvPr>
          <p:cNvSpPr>
            <a:spLocks noChangeAspect="1"/>
          </p:cNvSpPr>
          <p:nvPr userDrawn="1"/>
        </p:nvSpPr>
        <p:spPr bwMode="auto">
          <a:xfrm>
            <a:off x="10902950" y="0"/>
            <a:ext cx="1290638" cy="6858000"/>
          </a:xfrm>
          <a:custGeom>
            <a:avLst/>
            <a:gdLst>
              <a:gd name="T0" fmla="*/ 2147483646 w 2658"/>
              <a:gd name="T1" fmla="*/ 0 h 14271"/>
              <a:gd name="T2" fmla="*/ 0 w 2658"/>
              <a:gd name="T3" fmla="*/ 2147483646 h 14271"/>
              <a:gd name="T4" fmla="*/ 2147483646 w 2658"/>
              <a:gd name="T5" fmla="*/ 2147483646 h 14271"/>
              <a:gd name="T6" fmla="*/ 0 w 2658"/>
              <a:gd name="T7" fmla="*/ 2147483646 h 14271"/>
              <a:gd name="T8" fmla="*/ 2147483646 w 2658"/>
              <a:gd name="T9" fmla="*/ 2147483646 h 14271"/>
              <a:gd name="T10" fmla="*/ 0 w 2658"/>
              <a:gd name="T11" fmla="*/ 2147483646 h 14271"/>
              <a:gd name="T12" fmla="*/ 2147483646 w 2658"/>
              <a:gd name="T13" fmla="*/ 2147483646 h 14271"/>
              <a:gd name="T14" fmla="*/ 0 w 2658"/>
              <a:gd name="T15" fmla="*/ 2147483646 h 14271"/>
              <a:gd name="T16" fmla="*/ 2147483646 w 2658"/>
              <a:gd name="T17" fmla="*/ 2147483646 h 14271"/>
              <a:gd name="T18" fmla="*/ 0 w 2658"/>
              <a:gd name="T19" fmla="*/ 2147483646 h 14271"/>
              <a:gd name="T20" fmla="*/ 2147483646 w 2658"/>
              <a:gd name="T21" fmla="*/ 2147483646 h 14271"/>
              <a:gd name="T22" fmla="*/ 0 w 2658"/>
              <a:gd name="T23" fmla="*/ 2147483646 h 14271"/>
              <a:gd name="T24" fmla="*/ 2147483646 w 2658"/>
              <a:gd name="T25" fmla="*/ 2147483646 h 14271"/>
              <a:gd name="T26" fmla="*/ 0 w 2658"/>
              <a:gd name="T27" fmla="*/ 2147483646 h 14271"/>
              <a:gd name="T28" fmla="*/ 2147483646 w 2658"/>
              <a:gd name="T29" fmla="*/ 2147483646 h 14271"/>
              <a:gd name="T30" fmla="*/ 0 w 2658"/>
              <a:gd name="T31" fmla="*/ 2147483646 h 14271"/>
              <a:gd name="T32" fmla="*/ 2147483646 w 2658"/>
              <a:gd name="T33" fmla="*/ 2147483646 h 14271"/>
              <a:gd name="T34" fmla="*/ 0 w 2658"/>
              <a:gd name="T35" fmla="*/ 2147483646 h 14271"/>
              <a:gd name="T36" fmla="*/ 2147483646 w 2658"/>
              <a:gd name="T37" fmla="*/ 2147483646 h 14271"/>
              <a:gd name="T38" fmla="*/ 0 w 2658"/>
              <a:gd name="T39" fmla="*/ 2147483646 h 14271"/>
              <a:gd name="T40" fmla="*/ 2147483646 w 2658"/>
              <a:gd name="T41" fmla="*/ 2147483646 h 14271"/>
              <a:gd name="T42" fmla="*/ 0 w 2658"/>
              <a:gd name="T43" fmla="*/ 2147483646 h 14271"/>
              <a:gd name="T44" fmla="*/ 2147483646 w 2658"/>
              <a:gd name="T45" fmla="*/ 2147483646 h 14271"/>
              <a:gd name="T46" fmla="*/ 0 w 2658"/>
              <a:gd name="T47" fmla="*/ 2147483646 h 14271"/>
              <a:gd name="T48" fmla="*/ 2147483646 w 2658"/>
              <a:gd name="T49" fmla="*/ 2147483646 h 14271"/>
              <a:gd name="T50" fmla="*/ 0 w 2658"/>
              <a:gd name="T51" fmla="*/ 2147483646 h 14271"/>
              <a:gd name="T52" fmla="*/ 2147483646 w 2658"/>
              <a:gd name="T53" fmla="*/ 2147483646 h 14271"/>
              <a:gd name="T54" fmla="*/ 2147483646 w 2658"/>
              <a:gd name="T55" fmla="*/ 2147483646 h 14271"/>
              <a:gd name="T56" fmla="*/ 2147483646 w 2658"/>
              <a:gd name="T57" fmla="*/ 111078840 h 14271"/>
              <a:gd name="T58" fmla="*/ 2147483646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chemeClr val="accent2"/>
          </a:solidFill>
          <a:ln>
            <a:noFill/>
          </a:ln>
        </p:spPr>
        <p:txBody>
          <a:bodyPr/>
          <a:lstStyle/>
          <a:p>
            <a:endParaRPr lang="fi-FI"/>
          </a:p>
        </p:txBody>
      </p:sp>
      <p:sp>
        <p:nvSpPr>
          <p:cNvPr id="2" name="Otsikko 1"/>
          <p:cNvSpPr>
            <a:spLocks noGrp="1"/>
          </p:cNvSpPr>
          <p:nvPr>
            <p:ph type="title"/>
          </p:nvPr>
        </p:nvSpPr>
        <p:spPr>
          <a:xfrm>
            <a:off x="457200" y="407988"/>
            <a:ext cx="10080000" cy="787400"/>
          </a:xfrm>
        </p:spPr>
        <p:txBody>
          <a:bodyPr/>
          <a:lstStyle/>
          <a:p>
            <a:r>
              <a:rPr lang="fi-FI"/>
              <a:t>Muokkaa ots. perustyyl. napsautt.</a:t>
            </a:r>
          </a:p>
        </p:txBody>
      </p:sp>
      <p:sp>
        <p:nvSpPr>
          <p:cNvPr id="3" name="Sisällön paikkamerkki 2"/>
          <p:cNvSpPr>
            <a:spLocks noGrp="1"/>
          </p:cNvSpPr>
          <p:nvPr>
            <p:ph idx="1"/>
          </p:nvPr>
        </p:nvSpPr>
        <p:spPr>
          <a:xfrm>
            <a:off x="457200" y="1196975"/>
            <a:ext cx="10080000" cy="49799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D9407FE1-FB2B-5389-2814-AA45635A6705}"/>
              </a:ext>
            </a:extLst>
          </p:cNvPr>
          <p:cNvSpPr>
            <a:spLocks noGrp="1"/>
          </p:cNvSpPr>
          <p:nvPr>
            <p:ph type="dt" sz="half" idx="10"/>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C9B181E7-77E0-3360-FC85-9B1183A7F405}"/>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2C467F17-2954-1451-04CA-00061584D24F}"/>
              </a:ext>
            </a:extLst>
          </p:cNvPr>
          <p:cNvSpPr>
            <a:spLocks noGrp="1"/>
          </p:cNvSpPr>
          <p:nvPr>
            <p:ph type="sldNum" sz="quarter" idx="12"/>
          </p:nvPr>
        </p:nvSpPr>
        <p:spPr/>
        <p:txBody>
          <a:bodyPr/>
          <a:lstStyle>
            <a:lvl1pPr>
              <a:defRPr>
                <a:solidFill>
                  <a:schemeClr val="tx1"/>
                </a:solidFill>
              </a:defRPr>
            </a:lvl1pPr>
          </a:lstStyle>
          <a:p>
            <a:fld id="{5F17C622-50FF-E94F-8D50-2DEF8C2E9297}" type="slidenum">
              <a:rPr lang="fi-FI" altLang="en-FI" smtClean="0"/>
              <a:pPr/>
              <a:t>‹#›</a:t>
            </a:fld>
            <a:endParaRPr lang="fi-FI" altLang="en-FI"/>
          </a:p>
        </p:txBody>
      </p:sp>
    </p:spTree>
    <p:extLst>
      <p:ext uri="{BB962C8B-B14F-4D97-AF65-F5344CB8AC3E}">
        <p14:creationId xmlns:p14="http://schemas.microsoft.com/office/powerpoint/2010/main" val="41425700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Otsikko ja sisältö 3 C">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082A980-C497-87C4-FC63-23E66EDEF84F}"/>
              </a:ext>
              <a:ext uri="{C183D7F6-B498-43B3-948B-1728B52AA6E4}">
                <adec:decorative xmlns:adec="http://schemas.microsoft.com/office/drawing/2017/decorative" val="1"/>
              </a:ext>
            </a:extLst>
          </p:cNvPr>
          <p:cNvSpPr>
            <a:spLocks noChangeAspect="1"/>
          </p:cNvSpPr>
          <p:nvPr userDrawn="1"/>
        </p:nvSpPr>
        <p:spPr bwMode="auto">
          <a:xfrm>
            <a:off x="10902950" y="0"/>
            <a:ext cx="1290638" cy="6858000"/>
          </a:xfrm>
          <a:custGeom>
            <a:avLst/>
            <a:gdLst>
              <a:gd name="T0" fmla="*/ 2147483646 w 2658"/>
              <a:gd name="T1" fmla="*/ 0 h 14271"/>
              <a:gd name="T2" fmla="*/ 0 w 2658"/>
              <a:gd name="T3" fmla="*/ 2147483646 h 14271"/>
              <a:gd name="T4" fmla="*/ 2147483646 w 2658"/>
              <a:gd name="T5" fmla="*/ 2147483646 h 14271"/>
              <a:gd name="T6" fmla="*/ 0 w 2658"/>
              <a:gd name="T7" fmla="*/ 2147483646 h 14271"/>
              <a:gd name="T8" fmla="*/ 2147483646 w 2658"/>
              <a:gd name="T9" fmla="*/ 2147483646 h 14271"/>
              <a:gd name="T10" fmla="*/ 0 w 2658"/>
              <a:gd name="T11" fmla="*/ 2147483646 h 14271"/>
              <a:gd name="T12" fmla="*/ 2147483646 w 2658"/>
              <a:gd name="T13" fmla="*/ 2147483646 h 14271"/>
              <a:gd name="T14" fmla="*/ 0 w 2658"/>
              <a:gd name="T15" fmla="*/ 2147483646 h 14271"/>
              <a:gd name="T16" fmla="*/ 2147483646 w 2658"/>
              <a:gd name="T17" fmla="*/ 2147483646 h 14271"/>
              <a:gd name="T18" fmla="*/ 0 w 2658"/>
              <a:gd name="T19" fmla="*/ 2147483646 h 14271"/>
              <a:gd name="T20" fmla="*/ 2147483646 w 2658"/>
              <a:gd name="T21" fmla="*/ 2147483646 h 14271"/>
              <a:gd name="T22" fmla="*/ 0 w 2658"/>
              <a:gd name="T23" fmla="*/ 2147483646 h 14271"/>
              <a:gd name="T24" fmla="*/ 2147483646 w 2658"/>
              <a:gd name="T25" fmla="*/ 2147483646 h 14271"/>
              <a:gd name="T26" fmla="*/ 0 w 2658"/>
              <a:gd name="T27" fmla="*/ 2147483646 h 14271"/>
              <a:gd name="T28" fmla="*/ 2147483646 w 2658"/>
              <a:gd name="T29" fmla="*/ 2147483646 h 14271"/>
              <a:gd name="T30" fmla="*/ 0 w 2658"/>
              <a:gd name="T31" fmla="*/ 2147483646 h 14271"/>
              <a:gd name="T32" fmla="*/ 2147483646 w 2658"/>
              <a:gd name="T33" fmla="*/ 2147483646 h 14271"/>
              <a:gd name="T34" fmla="*/ 0 w 2658"/>
              <a:gd name="T35" fmla="*/ 2147483646 h 14271"/>
              <a:gd name="T36" fmla="*/ 2147483646 w 2658"/>
              <a:gd name="T37" fmla="*/ 2147483646 h 14271"/>
              <a:gd name="T38" fmla="*/ 0 w 2658"/>
              <a:gd name="T39" fmla="*/ 2147483646 h 14271"/>
              <a:gd name="T40" fmla="*/ 2147483646 w 2658"/>
              <a:gd name="T41" fmla="*/ 2147483646 h 14271"/>
              <a:gd name="T42" fmla="*/ 0 w 2658"/>
              <a:gd name="T43" fmla="*/ 2147483646 h 14271"/>
              <a:gd name="T44" fmla="*/ 2147483646 w 2658"/>
              <a:gd name="T45" fmla="*/ 2147483646 h 14271"/>
              <a:gd name="T46" fmla="*/ 0 w 2658"/>
              <a:gd name="T47" fmla="*/ 2147483646 h 14271"/>
              <a:gd name="T48" fmla="*/ 2147483646 w 2658"/>
              <a:gd name="T49" fmla="*/ 2147483646 h 14271"/>
              <a:gd name="T50" fmla="*/ 0 w 2658"/>
              <a:gd name="T51" fmla="*/ 2147483646 h 14271"/>
              <a:gd name="T52" fmla="*/ 2147483646 w 2658"/>
              <a:gd name="T53" fmla="*/ 2147483646 h 14271"/>
              <a:gd name="T54" fmla="*/ 2147483646 w 2658"/>
              <a:gd name="T55" fmla="*/ 2147483646 h 14271"/>
              <a:gd name="T56" fmla="*/ 2147483646 w 2658"/>
              <a:gd name="T57" fmla="*/ 111078840 h 14271"/>
              <a:gd name="T58" fmla="*/ 2147483646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chemeClr val="accent3"/>
          </a:solidFill>
          <a:ln>
            <a:noFill/>
          </a:ln>
        </p:spPr>
        <p:txBody>
          <a:bodyPr/>
          <a:lstStyle/>
          <a:p>
            <a:endParaRPr lang="fi-FI"/>
          </a:p>
        </p:txBody>
      </p:sp>
      <p:sp>
        <p:nvSpPr>
          <p:cNvPr id="2" name="Otsikko 1"/>
          <p:cNvSpPr>
            <a:spLocks noGrp="1"/>
          </p:cNvSpPr>
          <p:nvPr>
            <p:ph type="title"/>
          </p:nvPr>
        </p:nvSpPr>
        <p:spPr>
          <a:xfrm>
            <a:off x="457200" y="407988"/>
            <a:ext cx="10080000" cy="787400"/>
          </a:xfrm>
        </p:spPr>
        <p:txBody>
          <a:bodyPr/>
          <a:lstStyle/>
          <a:p>
            <a:r>
              <a:rPr lang="fi-FI"/>
              <a:t>Muokkaa ots. perustyyl. napsautt.</a:t>
            </a:r>
          </a:p>
        </p:txBody>
      </p:sp>
      <p:sp>
        <p:nvSpPr>
          <p:cNvPr id="3" name="Sisällön paikkamerkki 2"/>
          <p:cNvSpPr>
            <a:spLocks noGrp="1"/>
          </p:cNvSpPr>
          <p:nvPr>
            <p:ph idx="1"/>
          </p:nvPr>
        </p:nvSpPr>
        <p:spPr>
          <a:xfrm>
            <a:off x="457200" y="1196975"/>
            <a:ext cx="10080000" cy="49799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D9407FE1-FB2B-5389-2814-AA45635A6705}"/>
              </a:ext>
            </a:extLst>
          </p:cNvPr>
          <p:cNvSpPr>
            <a:spLocks noGrp="1"/>
          </p:cNvSpPr>
          <p:nvPr>
            <p:ph type="dt" sz="half" idx="10"/>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C9B181E7-77E0-3360-FC85-9B1183A7F405}"/>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2C467F17-2954-1451-04CA-00061584D24F}"/>
              </a:ext>
            </a:extLst>
          </p:cNvPr>
          <p:cNvSpPr>
            <a:spLocks noGrp="1"/>
          </p:cNvSpPr>
          <p:nvPr>
            <p:ph type="sldNum" sz="quarter" idx="12"/>
          </p:nvPr>
        </p:nvSpPr>
        <p:spPr/>
        <p:txBody>
          <a:bodyPr/>
          <a:lstStyle>
            <a:lvl1pPr>
              <a:defRPr>
                <a:solidFill>
                  <a:schemeClr val="tx1"/>
                </a:solidFill>
              </a:defRPr>
            </a:lvl1pPr>
          </a:lstStyle>
          <a:p>
            <a:fld id="{5F17C622-50FF-E94F-8D50-2DEF8C2E9297}" type="slidenum">
              <a:rPr lang="fi-FI" altLang="en-FI" smtClean="0"/>
              <a:pPr/>
              <a:t>‹#›</a:t>
            </a:fld>
            <a:endParaRPr lang="fi-FI" altLang="en-FI"/>
          </a:p>
        </p:txBody>
      </p:sp>
    </p:spTree>
    <p:extLst>
      <p:ext uri="{BB962C8B-B14F-4D97-AF65-F5344CB8AC3E}">
        <p14:creationId xmlns:p14="http://schemas.microsoft.com/office/powerpoint/2010/main" val="42299910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Otsikko ja sisältö 4 A">
    <p:spTree>
      <p:nvGrpSpPr>
        <p:cNvPr id="1" name=""/>
        <p:cNvGrpSpPr/>
        <p:nvPr/>
      </p:nvGrpSpPr>
      <p:grpSpPr>
        <a:xfrm>
          <a:off x="0" y="0"/>
          <a:ext cx="0" cy="0"/>
          <a:chOff x="0" y="0"/>
          <a:chExt cx="0" cy="0"/>
        </a:xfrm>
      </p:grpSpPr>
      <p:sp>
        <p:nvSpPr>
          <p:cNvPr id="4" name="Suorakulmio 6">
            <a:extLst>
              <a:ext uri="{FF2B5EF4-FFF2-40B4-BE49-F238E27FC236}">
                <a16:creationId xmlns:a16="http://schemas.microsoft.com/office/drawing/2014/main" id="{4B473CB8-ED39-DE35-60BA-BCF590E5BD5A}"/>
              </a:ext>
              <a:ext uri="{C183D7F6-B498-43B3-948B-1728B52AA6E4}">
                <adec:decorative xmlns:adec="http://schemas.microsoft.com/office/drawing/2017/decorative" val="1"/>
              </a:ext>
            </a:extLst>
          </p:cNvPr>
          <p:cNvSpPr>
            <a:spLocks noChangeArrowheads="1"/>
          </p:cNvSpPr>
          <p:nvPr userDrawn="1"/>
        </p:nvSpPr>
        <p:spPr bwMode="auto">
          <a:xfrm>
            <a:off x="0" y="0"/>
            <a:ext cx="12192000" cy="1917290"/>
          </a:xfrm>
          <a:prstGeom prst="rect">
            <a:avLst/>
          </a:prstGeom>
          <a:solidFill>
            <a:schemeClr val="accent1"/>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fi-FI" altLang="fi-FI"/>
          </a:p>
        </p:txBody>
      </p:sp>
      <p:sp>
        <p:nvSpPr>
          <p:cNvPr id="2" name="Otsikko 1"/>
          <p:cNvSpPr>
            <a:spLocks noGrp="1"/>
          </p:cNvSpPr>
          <p:nvPr>
            <p:ph type="title"/>
          </p:nvPr>
        </p:nvSpPr>
        <p:spPr>
          <a:xfrm>
            <a:off x="457199" y="407988"/>
            <a:ext cx="11255376" cy="787400"/>
          </a:xfrm>
        </p:spPr>
        <p:txBody>
          <a:bodyPr/>
          <a:lstStyle>
            <a:lvl1pPr>
              <a:defRPr>
                <a:solidFill>
                  <a:schemeClr val="bg1"/>
                </a:solidFill>
              </a:defRPr>
            </a:lvl1pPr>
          </a:lstStyle>
          <a:p>
            <a:r>
              <a:rPr lang="fi-FI"/>
              <a:t>Muokkaa ots. perustyyl. napsautt.</a:t>
            </a:r>
          </a:p>
        </p:txBody>
      </p:sp>
      <p:sp>
        <p:nvSpPr>
          <p:cNvPr id="3" name="Sisällön paikkamerkki 2"/>
          <p:cNvSpPr>
            <a:spLocks noGrp="1"/>
          </p:cNvSpPr>
          <p:nvPr>
            <p:ph idx="1"/>
          </p:nvPr>
        </p:nvSpPr>
        <p:spPr>
          <a:xfrm>
            <a:off x="457199" y="2064774"/>
            <a:ext cx="11255376" cy="41121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D9407FE1-FB2B-5389-2814-AA45635A6705}"/>
              </a:ext>
            </a:extLst>
          </p:cNvPr>
          <p:cNvSpPr>
            <a:spLocks noGrp="1"/>
          </p:cNvSpPr>
          <p:nvPr>
            <p:ph type="dt" sz="half" idx="10"/>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C9B181E7-77E0-3360-FC85-9B1183A7F405}"/>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2C467F17-2954-1451-04CA-00061584D24F}"/>
              </a:ext>
            </a:extLst>
          </p:cNvPr>
          <p:cNvSpPr>
            <a:spLocks noGrp="1"/>
          </p:cNvSpPr>
          <p:nvPr>
            <p:ph type="sldNum" sz="quarter" idx="12"/>
          </p:nvPr>
        </p:nvSpPr>
        <p:spPr/>
        <p:txBody>
          <a:bodyPr/>
          <a:lstStyle>
            <a:lvl1pPr>
              <a:defRPr>
                <a:solidFill>
                  <a:schemeClr val="tx1"/>
                </a:solidFill>
              </a:defRPr>
            </a:lvl1pPr>
          </a:lstStyle>
          <a:p>
            <a:fld id="{5F17C622-50FF-E94F-8D50-2DEF8C2E9297}" type="slidenum">
              <a:rPr lang="fi-FI" altLang="en-FI" smtClean="0"/>
              <a:pPr/>
              <a:t>‹#›</a:t>
            </a:fld>
            <a:endParaRPr lang="fi-FI" altLang="en-FI"/>
          </a:p>
        </p:txBody>
      </p:sp>
    </p:spTree>
    <p:extLst>
      <p:ext uri="{BB962C8B-B14F-4D97-AF65-F5344CB8AC3E}">
        <p14:creationId xmlns:p14="http://schemas.microsoft.com/office/powerpoint/2010/main" val="10384625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Otsikko ja sisältö 4 B">
    <p:spTree>
      <p:nvGrpSpPr>
        <p:cNvPr id="1" name=""/>
        <p:cNvGrpSpPr/>
        <p:nvPr/>
      </p:nvGrpSpPr>
      <p:grpSpPr>
        <a:xfrm>
          <a:off x="0" y="0"/>
          <a:ext cx="0" cy="0"/>
          <a:chOff x="0" y="0"/>
          <a:chExt cx="0" cy="0"/>
        </a:xfrm>
      </p:grpSpPr>
      <p:sp>
        <p:nvSpPr>
          <p:cNvPr id="4" name="Suorakulmio 6">
            <a:extLst>
              <a:ext uri="{FF2B5EF4-FFF2-40B4-BE49-F238E27FC236}">
                <a16:creationId xmlns:a16="http://schemas.microsoft.com/office/drawing/2014/main" id="{4B473CB8-ED39-DE35-60BA-BCF590E5BD5A}"/>
              </a:ext>
              <a:ext uri="{C183D7F6-B498-43B3-948B-1728B52AA6E4}">
                <adec:decorative xmlns:adec="http://schemas.microsoft.com/office/drawing/2017/decorative" val="1"/>
              </a:ext>
            </a:extLst>
          </p:cNvPr>
          <p:cNvSpPr>
            <a:spLocks noChangeArrowheads="1"/>
          </p:cNvSpPr>
          <p:nvPr userDrawn="1"/>
        </p:nvSpPr>
        <p:spPr bwMode="auto">
          <a:xfrm>
            <a:off x="0" y="0"/>
            <a:ext cx="12192000" cy="1917290"/>
          </a:xfrm>
          <a:prstGeom prst="rect">
            <a:avLst/>
          </a:prstGeom>
          <a:solidFill>
            <a:schemeClr val="accent2"/>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fi-FI" altLang="fi-FI"/>
          </a:p>
        </p:txBody>
      </p:sp>
      <p:sp>
        <p:nvSpPr>
          <p:cNvPr id="2" name="Otsikko 1"/>
          <p:cNvSpPr>
            <a:spLocks noGrp="1"/>
          </p:cNvSpPr>
          <p:nvPr>
            <p:ph type="title"/>
          </p:nvPr>
        </p:nvSpPr>
        <p:spPr>
          <a:xfrm>
            <a:off x="457199" y="407988"/>
            <a:ext cx="11255375" cy="787400"/>
          </a:xfrm>
        </p:spPr>
        <p:txBody>
          <a:bodyPr/>
          <a:lstStyle/>
          <a:p>
            <a:r>
              <a:rPr lang="fi-FI"/>
              <a:t>Muokkaa ots. perustyyl. napsautt.</a:t>
            </a:r>
          </a:p>
        </p:txBody>
      </p:sp>
      <p:sp>
        <p:nvSpPr>
          <p:cNvPr id="3" name="Sisällön paikkamerkki 2"/>
          <p:cNvSpPr>
            <a:spLocks noGrp="1"/>
          </p:cNvSpPr>
          <p:nvPr>
            <p:ph idx="1"/>
          </p:nvPr>
        </p:nvSpPr>
        <p:spPr>
          <a:xfrm>
            <a:off x="457199" y="2064774"/>
            <a:ext cx="11255375" cy="41121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D9407FE1-FB2B-5389-2814-AA45635A6705}"/>
              </a:ext>
            </a:extLst>
          </p:cNvPr>
          <p:cNvSpPr>
            <a:spLocks noGrp="1"/>
          </p:cNvSpPr>
          <p:nvPr>
            <p:ph type="dt" sz="half" idx="10"/>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C9B181E7-77E0-3360-FC85-9B1183A7F405}"/>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2C467F17-2954-1451-04CA-00061584D24F}"/>
              </a:ext>
            </a:extLst>
          </p:cNvPr>
          <p:cNvSpPr>
            <a:spLocks noGrp="1"/>
          </p:cNvSpPr>
          <p:nvPr>
            <p:ph type="sldNum" sz="quarter" idx="12"/>
          </p:nvPr>
        </p:nvSpPr>
        <p:spPr/>
        <p:txBody>
          <a:bodyPr/>
          <a:lstStyle>
            <a:lvl1pPr>
              <a:defRPr>
                <a:solidFill>
                  <a:schemeClr val="tx1"/>
                </a:solidFill>
              </a:defRPr>
            </a:lvl1pPr>
          </a:lstStyle>
          <a:p>
            <a:fld id="{5F17C622-50FF-E94F-8D50-2DEF8C2E9297}" type="slidenum">
              <a:rPr lang="fi-FI" altLang="en-FI" smtClean="0"/>
              <a:pPr/>
              <a:t>‹#›</a:t>
            </a:fld>
            <a:endParaRPr lang="fi-FI" altLang="en-FI"/>
          </a:p>
        </p:txBody>
      </p:sp>
    </p:spTree>
    <p:extLst>
      <p:ext uri="{BB962C8B-B14F-4D97-AF65-F5344CB8AC3E}">
        <p14:creationId xmlns:p14="http://schemas.microsoft.com/office/powerpoint/2010/main" val="14695581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Otsikko ja sisältö 4 C">
    <p:spTree>
      <p:nvGrpSpPr>
        <p:cNvPr id="1" name=""/>
        <p:cNvGrpSpPr/>
        <p:nvPr/>
      </p:nvGrpSpPr>
      <p:grpSpPr>
        <a:xfrm>
          <a:off x="0" y="0"/>
          <a:ext cx="0" cy="0"/>
          <a:chOff x="0" y="0"/>
          <a:chExt cx="0" cy="0"/>
        </a:xfrm>
      </p:grpSpPr>
      <p:sp>
        <p:nvSpPr>
          <p:cNvPr id="4" name="Suorakulmio 6">
            <a:extLst>
              <a:ext uri="{FF2B5EF4-FFF2-40B4-BE49-F238E27FC236}">
                <a16:creationId xmlns:a16="http://schemas.microsoft.com/office/drawing/2014/main" id="{4B473CB8-ED39-DE35-60BA-BCF590E5BD5A}"/>
              </a:ext>
              <a:ext uri="{C183D7F6-B498-43B3-948B-1728B52AA6E4}">
                <adec:decorative xmlns:adec="http://schemas.microsoft.com/office/drawing/2017/decorative" val="1"/>
              </a:ext>
            </a:extLst>
          </p:cNvPr>
          <p:cNvSpPr>
            <a:spLocks noChangeArrowheads="1"/>
          </p:cNvSpPr>
          <p:nvPr userDrawn="1"/>
        </p:nvSpPr>
        <p:spPr bwMode="auto">
          <a:xfrm>
            <a:off x="0" y="0"/>
            <a:ext cx="12192000" cy="1917290"/>
          </a:xfrm>
          <a:prstGeom prst="rect">
            <a:avLst/>
          </a:prstGeom>
          <a:solidFill>
            <a:schemeClr val="accent3"/>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fi-FI" altLang="fi-FI"/>
          </a:p>
        </p:txBody>
      </p:sp>
      <p:sp>
        <p:nvSpPr>
          <p:cNvPr id="2" name="Otsikko 1"/>
          <p:cNvSpPr>
            <a:spLocks noGrp="1"/>
          </p:cNvSpPr>
          <p:nvPr>
            <p:ph type="title"/>
          </p:nvPr>
        </p:nvSpPr>
        <p:spPr>
          <a:xfrm>
            <a:off x="457199" y="407988"/>
            <a:ext cx="11255375" cy="787400"/>
          </a:xfrm>
        </p:spPr>
        <p:txBody>
          <a:bodyPr/>
          <a:lstStyle/>
          <a:p>
            <a:r>
              <a:rPr lang="fi-FI"/>
              <a:t>Muokkaa ots. perustyyl. napsautt.</a:t>
            </a:r>
          </a:p>
        </p:txBody>
      </p:sp>
      <p:sp>
        <p:nvSpPr>
          <p:cNvPr id="3" name="Sisällön paikkamerkki 2"/>
          <p:cNvSpPr>
            <a:spLocks noGrp="1"/>
          </p:cNvSpPr>
          <p:nvPr>
            <p:ph idx="1"/>
          </p:nvPr>
        </p:nvSpPr>
        <p:spPr>
          <a:xfrm>
            <a:off x="457199" y="2064774"/>
            <a:ext cx="11255375" cy="41121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D9407FE1-FB2B-5389-2814-AA45635A6705}"/>
              </a:ext>
            </a:extLst>
          </p:cNvPr>
          <p:cNvSpPr>
            <a:spLocks noGrp="1"/>
          </p:cNvSpPr>
          <p:nvPr>
            <p:ph type="dt" sz="half" idx="10"/>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C9B181E7-77E0-3360-FC85-9B1183A7F405}"/>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2C467F17-2954-1451-04CA-00061584D24F}"/>
              </a:ext>
            </a:extLst>
          </p:cNvPr>
          <p:cNvSpPr>
            <a:spLocks noGrp="1"/>
          </p:cNvSpPr>
          <p:nvPr>
            <p:ph type="sldNum" sz="quarter" idx="12"/>
          </p:nvPr>
        </p:nvSpPr>
        <p:spPr/>
        <p:txBody>
          <a:bodyPr/>
          <a:lstStyle>
            <a:lvl1pPr>
              <a:defRPr>
                <a:solidFill>
                  <a:schemeClr val="tx1"/>
                </a:solidFill>
              </a:defRPr>
            </a:lvl1pPr>
          </a:lstStyle>
          <a:p>
            <a:fld id="{5F17C622-50FF-E94F-8D50-2DEF8C2E9297}" type="slidenum">
              <a:rPr lang="fi-FI" altLang="en-FI" smtClean="0"/>
              <a:pPr/>
              <a:t>‹#›</a:t>
            </a:fld>
            <a:endParaRPr lang="fi-FI" altLang="en-FI"/>
          </a:p>
        </p:txBody>
      </p:sp>
    </p:spTree>
    <p:extLst>
      <p:ext uri="{BB962C8B-B14F-4D97-AF65-F5344CB8AC3E}">
        <p14:creationId xmlns:p14="http://schemas.microsoft.com/office/powerpoint/2010/main" val="40071777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951B3B16-B452-7D36-21E0-55788FF58782}"/>
              </a:ext>
            </a:extLst>
          </p:cNvPr>
          <p:cNvSpPr>
            <a:spLocks noGrp="1"/>
          </p:cNvSpPr>
          <p:nvPr>
            <p:ph type="dt" sz="half" idx="10"/>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D1D2A5E5-29B3-F744-079D-73F0094912B4}"/>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34766DE8-591D-C865-8FA7-43D1335C6CBE}"/>
              </a:ext>
            </a:extLst>
          </p:cNvPr>
          <p:cNvSpPr>
            <a:spLocks noGrp="1"/>
          </p:cNvSpPr>
          <p:nvPr>
            <p:ph type="sldNum" sz="quarter" idx="12"/>
          </p:nvPr>
        </p:nvSpPr>
        <p:spPr/>
        <p:txBody>
          <a:bodyPr/>
          <a:lstStyle>
            <a:lvl1pPr>
              <a:defRPr/>
            </a:lvl1pPr>
          </a:lstStyle>
          <a:p>
            <a:fld id="{E38E74A7-450A-7A48-94FD-0C66F243FFD4}" type="slidenum">
              <a:rPr lang="fi-FI" altLang="en-FI"/>
              <a:pPr/>
              <a:t>‹#›</a:t>
            </a:fld>
            <a:endParaRPr lang="fi-FI" altLang="en-FI"/>
          </a:p>
        </p:txBody>
      </p:sp>
    </p:spTree>
    <p:extLst>
      <p:ext uri="{BB962C8B-B14F-4D97-AF65-F5344CB8AC3E}">
        <p14:creationId xmlns:p14="http://schemas.microsoft.com/office/powerpoint/2010/main" val="2356872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11" name="Freeform 5"/>
          <p:cNvSpPr>
            <a:spLocks noChangeAspect="1"/>
          </p:cNvSpPr>
          <p:nvPr userDrawn="1"/>
        </p:nvSpPr>
        <p:spPr bwMode="auto">
          <a:xfrm>
            <a:off x="10887581" y="0"/>
            <a:ext cx="1304878" cy="6858000"/>
          </a:xfrm>
          <a:custGeom>
            <a:avLst/>
            <a:gdLst>
              <a:gd name="T0" fmla="*/ 0 w 2700"/>
              <a:gd name="T1" fmla="*/ 34 h 14300"/>
              <a:gd name="T2" fmla="*/ 440 w 2700"/>
              <a:gd name="T3" fmla="*/ 301 h 14300"/>
              <a:gd name="T4" fmla="*/ 440 w 2700"/>
              <a:gd name="T5" fmla="*/ 606 h 14300"/>
              <a:gd name="T6" fmla="*/ 0 w 2700"/>
              <a:gd name="T7" fmla="*/ 873 h 14300"/>
              <a:gd name="T8" fmla="*/ 440 w 2700"/>
              <a:gd name="T9" fmla="*/ 1140 h 14300"/>
              <a:gd name="T10" fmla="*/ 440 w 2700"/>
              <a:gd name="T11" fmla="*/ 1445 h 14300"/>
              <a:gd name="T12" fmla="*/ 0 w 2700"/>
              <a:gd name="T13" fmla="*/ 1710 h 14300"/>
              <a:gd name="T14" fmla="*/ 440 w 2700"/>
              <a:gd name="T15" fmla="*/ 1977 h 14300"/>
              <a:gd name="T16" fmla="*/ 440 w 2700"/>
              <a:gd name="T17" fmla="*/ 2282 h 14300"/>
              <a:gd name="T18" fmla="*/ 0 w 2700"/>
              <a:gd name="T19" fmla="*/ 2548 h 14300"/>
              <a:gd name="T20" fmla="*/ 440 w 2700"/>
              <a:gd name="T21" fmla="*/ 2815 h 14300"/>
              <a:gd name="T22" fmla="*/ 440 w 2700"/>
              <a:gd name="T23" fmla="*/ 3120 h 14300"/>
              <a:gd name="T24" fmla="*/ 0 w 2700"/>
              <a:gd name="T25" fmla="*/ 3387 h 14300"/>
              <a:gd name="T26" fmla="*/ 440 w 2700"/>
              <a:gd name="T27" fmla="*/ 3654 h 14300"/>
              <a:gd name="T28" fmla="*/ 440 w 2700"/>
              <a:gd name="T29" fmla="*/ 3959 h 14300"/>
              <a:gd name="T30" fmla="*/ 0 w 2700"/>
              <a:gd name="T31" fmla="*/ 4226 h 14300"/>
              <a:gd name="T32" fmla="*/ 440 w 2700"/>
              <a:gd name="T33" fmla="*/ 4493 h 14300"/>
              <a:gd name="T34" fmla="*/ 440 w 2700"/>
              <a:gd name="T35" fmla="*/ 4798 h 14300"/>
              <a:gd name="T36" fmla="*/ 0 w 2700"/>
              <a:gd name="T37" fmla="*/ 5066 h 14300"/>
              <a:gd name="T38" fmla="*/ 440 w 2700"/>
              <a:gd name="T39" fmla="*/ 5333 h 14300"/>
              <a:gd name="T40" fmla="*/ 440 w 2700"/>
              <a:gd name="T41" fmla="*/ 5638 h 14300"/>
              <a:gd name="T42" fmla="*/ 0 w 2700"/>
              <a:gd name="T43" fmla="*/ 5904 h 14300"/>
              <a:gd name="T44" fmla="*/ 440 w 2700"/>
              <a:gd name="T45" fmla="*/ 6172 h 14300"/>
              <a:gd name="T46" fmla="*/ 440 w 2700"/>
              <a:gd name="T47" fmla="*/ 6476 h 14300"/>
              <a:gd name="T48" fmla="*/ 0 w 2700"/>
              <a:gd name="T49" fmla="*/ 6741 h 14300"/>
              <a:gd name="T50" fmla="*/ 440 w 2700"/>
              <a:gd name="T51" fmla="*/ 7008 h 14300"/>
              <a:gd name="T52" fmla="*/ 440 w 2700"/>
              <a:gd name="T53" fmla="*/ 7313 h 14300"/>
              <a:gd name="T54" fmla="*/ 0 w 2700"/>
              <a:gd name="T55" fmla="*/ 7580 h 14300"/>
              <a:gd name="T56" fmla="*/ 440 w 2700"/>
              <a:gd name="T57" fmla="*/ 7847 h 14300"/>
              <a:gd name="T58" fmla="*/ 440 w 2700"/>
              <a:gd name="T59" fmla="*/ 8152 h 14300"/>
              <a:gd name="T60" fmla="*/ 0 w 2700"/>
              <a:gd name="T61" fmla="*/ 8419 h 14300"/>
              <a:gd name="T62" fmla="*/ 440 w 2700"/>
              <a:gd name="T63" fmla="*/ 8686 h 14300"/>
              <a:gd name="T64" fmla="*/ 440 w 2700"/>
              <a:gd name="T65" fmla="*/ 8991 h 14300"/>
              <a:gd name="T66" fmla="*/ 0 w 2700"/>
              <a:gd name="T67" fmla="*/ 9257 h 14300"/>
              <a:gd name="T68" fmla="*/ 440 w 2700"/>
              <a:gd name="T69" fmla="*/ 9525 h 14300"/>
              <a:gd name="T70" fmla="*/ 543 w 2700"/>
              <a:gd name="T71" fmla="*/ 9707 h 14300"/>
              <a:gd name="T72" fmla="*/ 92 w 2700"/>
              <a:gd name="T73" fmla="*/ 9979 h 14300"/>
              <a:gd name="T74" fmla="*/ 101 w 2700"/>
              <a:gd name="T75" fmla="*/ 10277 h 14300"/>
              <a:gd name="T76" fmla="*/ 543 w 2700"/>
              <a:gd name="T77" fmla="*/ 10547 h 14300"/>
              <a:gd name="T78" fmla="*/ 96 w 2700"/>
              <a:gd name="T79" fmla="*/ 10817 h 14300"/>
              <a:gd name="T80" fmla="*/ 101 w 2700"/>
              <a:gd name="T81" fmla="*/ 11116 h 14300"/>
              <a:gd name="T82" fmla="*/ 543 w 2700"/>
              <a:gd name="T83" fmla="*/ 11385 h 14300"/>
              <a:gd name="T84" fmla="*/ 96 w 2700"/>
              <a:gd name="T85" fmla="*/ 11655 h 14300"/>
              <a:gd name="T86" fmla="*/ 101 w 2700"/>
              <a:gd name="T87" fmla="*/ 11953 h 14300"/>
              <a:gd name="T88" fmla="*/ 543 w 2700"/>
              <a:gd name="T89" fmla="*/ 12222 h 14300"/>
              <a:gd name="T90" fmla="*/ 96 w 2700"/>
              <a:gd name="T91" fmla="*/ 12493 h 14300"/>
              <a:gd name="T92" fmla="*/ 101 w 2700"/>
              <a:gd name="T93" fmla="*/ 12792 h 14300"/>
              <a:gd name="T94" fmla="*/ 543 w 2700"/>
              <a:gd name="T95" fmla="*/ 13061 h 14300"/>
              <a:gd name="T96" fmla="*/ 96 w 2700"/>
              <a:gd name="T97" fmla="*/ 13331 h 14300"/>
              <a:gd name="T98" fmla="*/ 101 w 2700"/>
              <a:gd name="T99" fmla="*/ 13631 h 14300"/>
              <a:gd name="T100" fmla="*/ 543 w 2700"/>
              <a:gd name="T101" fmla="*/ 13900 h 14300"/>
              <a:gd name="T102" fmla="*/ 96 w 2700"/>
              <a:gd name="T103" fmla="*/ 14170 h 14300"/>
              <a:gd name="T104" fmla="*/ 2700 w 2700"/>
              <a:gd name="T105" fmla="*/ 14300 h 14300"/>
              <a:gd name="T106" fmla="*/ 3 w 2700"/>
              <a:gd name="T107"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211533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p:cNvSpPr>
            <a:spLocks noGrp="1"/>
          </p:cNvSpPr>
          <p:nvPr>
            <p:ph type="body" sz="quarter" idx="13"/>
          </p:nvPr>
        </p:nvSpPr>
        <p:spPr>
          <a:xfrm>
            <a:off x="457200" y="1555784"/>
            <a:ext cx="5364163" cy="409203"/>
          </a:xfrm>
        </p:spPr>
        <p:txBody>
          <a:bodyPr/>
          <a:lstStyle>
            <a:lvl1pPr marL="0" indent="0">
              <a:buNone/>
              <a:defRPr b="1" i="0">
                <a:latin typeface="Arial" panose="020B0604020202020204" pitchFamily="34" charset="0"/>
                <a:cs typeface="Arial" panose="020B0604020202020204" pitchFamily="34" charset="0"/>
              </a:defRPr>
            </a:lvl1pPr>
          </a:lstStyle>
          <a:p>
            <a:pPr lvl="0"/>
            <a:r>
              <a:rPr lang="fi-FI"/>
              <a:t>Muokkaa tekstin perustyylejä napsauttamalla</a:t>
            </a:r>
          </a:p>
        </p:txBody>
      </p:sp>
      <p:sp>
        <p:nvSpPr>
          <p:cNvPr id="11" name="Tekstin paikkamerkki 9"/>
          <p:cNvSpPr>
            <a:spLocks noGrp="1"/>
          </p:cNvSpPr>
          <p:nvPr>
            <p:ph type="body" sz="quarter" idx="14"/>
          </p:nvPr>
        </p:nvSpPr>
        <p:spPr>
          <a:xfrm>
            <a:off x="6174000" y="1555784"/>
            <a:ext cx="5364163" cy="409203"/>
          </a:xfrm>
        </p:spPr>
        <p:txBody>
          <a:bodyPr/>
          <a:lstStyle>
            <a:lvl1pPr marL="0" indent="0">
              <a:buNone/>
              <a:defRPr b="1" i="0">
                <a:latin typeface="Arial" panose="020B0604020202020204" pitchFamily="34" charset="0"/>
                <a:cs typeface="Arial" panose="020B0604020202020204" pitchFamily="34" charset="0"/>
              </a:defRPr>
            </a:lvl1pPr>
          </a:lstStyle>
          <a:p>
            <a:pPr lvl="0"/>
            <a:r>
              <a:rPr lang="fi-FI"/>
              <a:t>Muokkaa tekstin perustyylejä napsauttamalla</a:t>
            </a:r>
          </a:p>
        </p:txBody>
      </p:sp>
      <p:sp>
        <p:nvSpPr>
          <p:cNvPr id="5" name="Päivämäärän paikkamerkki 3">
            <a:extLst>
              <a:ext uri="{FF2B5EF4-FFF2-40B4-BE49-F238E27FC236}">
                <a16:creationId xmlns:a16="http://schemas.microsoft.com/office/drawing/2014/main" id="{8D13360B-DCA3-8BBA-EA51-DF015B620D7A}"/>
              </a:ext>
            </a:extLst>
          </p:cNvPr>
          <p:cNvSpPr>
            <a:spLocks noGrp="1"/>
          </p:cNvSpPr>
          <p:nvPr>
            <p:ph type="dt" sz="half" idx="15"/>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AF7BF0AB-9D10-DBD9-837B-8BCBD0A4F9C0}"/>
              </a:ext>
            </a:extLst>
          </p:cNvPr>
          <p:cNvSpPr>
            <a:spLocks noGrp="1"/>
          </p:cNvSpPr>
          <p:nvPr>
            <p:ph type="ftr" sz="quarter" idx="16"/>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1EED2440-7EE2-B8D8-08B0-1B5904179B73}"/>
              </a:ext>
            </a:extLst>
          </p:cNvPr>
          <p:cNvSpPr>
            <a:spLocks noGrp="1"/>
          </p:cNvSpPr>
          <p:nvPr>
            <p:ph type="sldNum" sz="quarter" idx="17"/>
          </p:nvPr>
        </p:nvSpPr>
        <p:spPr/>
        <p:txBody>
          <a:bodyPr/>
          <a:lstStyle>
            <a:lvl1pPr>
              <a:defRPr/>
            </a:lvl1pPr>
          </a:lstStyle>
          <a:p>
            <a:fld id="{FE3556D3-DCC4-3F49-861B-10F10318B3AD}" type="slidenum">
              <a:rPr lang="fi-FI" altLang="en-FI"/>
              <a:pPr/>
              <a:t>‹#›</a:t>
            </a:fld>
            <a:endParaRPr lang="fi-FI" altLang="en-FI"/>
          </a:p>
        </p:txBody>
      </p:sp>
    </p:spTree>
    <p:extLst>
      <p:ext uri="{BB962C8B-B14F-4D97-AF65-F5344CB8AC3E}">
        <p14:creationId xmlns:p14="http://schemas.microsoft.com/office/powerpoint/2010/main" val="11670181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Kolme sisältöä">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457200" y="1935804"/>
            <a:ext cx="361188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275582" y="1935804"/>
            <a:ext cx="361188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p:cNvSpPr>
            <a:spLocks noGrp="1"/>
          </p:cNvSpPr>
          <p:nvPr>
            <p:ph type="body" sz="quarter" idx="13"/>
          </p:nvPr>
        </p:nvSpPr>
        <p:spPr>
          <a:xfrm>
            <a:off x="457201" y="1555784"/>
            <a:ext cx="3611990" cy="409203"/>
          </a:xfrm>
        </p:spPr>
        <p:txBody>
          <a:bodyPr/>
          <a:lstStyle>
            <a:lvl1pPr marL="0" indent="0">
              <a:buNone/>
              <a:defRPr b="1" i="0">
                <a:latin typeface="Arial" panose="020B0604020202020204" pitchFamily="34" charset="0"/>
                <a:cs typeface="Arial" panose="020B0604020202020204" pitchFamily="34" charset="0"/>
              </a:defRPr>
            </a:lvl1pPr>
          </a:lstStyle>
          <a:p>
            <a:pPr lvl="0"/>
            <a:r>
              <a:rPr lang="fi-FI"/>
              <a:t>Muokkaa tekstin perustyylejä napsauttamalla</a:t>
            </a:r>
          </a:p>
        </p:txBody>
      </p:sp>
      <p:sp>
        <p:nvSpPr>
          <p:cNvPr id="11" name="Tekstin paikkamerkki 9"/>
          <p:cNvSpPr>
            <a:spLocks noGrp="1"/>
          </p:cNvSpPr>
          <p:nvPr>
            <p:ph type="body" sz="quarter" idx="14"/>
          </p:nvPr>
        </p:nvSpPr>
        <p:spPr>
          <a:xfrm>
            <a:off x="4276483" y="1555784"/>
            <a:ext cx="3611990" cy="409203"/>
          </a:xfrm>
        </p:spPr>
        <p:txBody>
          <a:bodyPr/>
          <a:lstStyle>
            <a:lvl1pPr marL="0" indent="0">
              <a:buNone/>
              <a:defRPr b="1" i="0">
                <a:latin typeface="Arial" panose="020B0604020202020204" pitchFamily="34" charset="0"/>
                <a:cs typeface="Arial" panose="020B0604020202020204" pitchFamily="34" charset="0"/>
              </a:defRPr>
            </a:lvl1pPr>
          </a:lstStyle>
          <a:p>
            <a:pPr lvl="0"/>
            <a:r>
              <a:rPr lang="fi-FI"/>
              <a:t>Muokkaa tekstin perustyylejä napsauttamalla</a:t>
            </a:r>
          </a:p>
        </p:txBody>
      </p:sp>
      <p:sp>
        <p:nvSpPr>
          <p:cNvPr id="5" name="Päivämäärän paikkamerkki 3">
            <a:extLst>
              <a:ext uri="{FF2B5EF4-FFF2-40B4-BE49-F238E27FC236}">
                <a16:creationId xmlns:a16="http://schemas.microsoft.com/office/drawing/2014/main" id="{8D13360B-DCA3-8BBA-EA51-DF015B620D7A}"/>
              </a:ext>
            </a:extLst>
          </p:cNvPr>
          <p:cNvSpPr>
            <a:spLocks noGrp="1"/>
          </p:cNvSpPr>
          <p:nvPr>
            <p:ph type="dt" sz="half" idx="15"/>
          </p:nvPr>
        </p:nvSpPr>
        <p:spPr/>
        <p:txBody>
          <a:bodyPr/>
          <a:lstStyle>
            <a:lvl1pPr>
              <a:defRPr/>
            </a:lvl1pPr>
          </a:lstStyle>
          <a:p>
            <a:pPr>
              <a:defRPr/>
            </a:pPr>
            <a:endParaRPr lang="fi-FI"/>
          </a:p>
        </p:txBody>
      </p:sp>
      <p:sp>
        <p:nvSpPr>
          <p:cNvPr id="6" name="Alatunnisteen paikkamerkki 4">
            <a:extLst>
              <a:ext uri="{FF2B5EF4-FFF2-40B4-BE49-F238E27FC236}">
                <a16:creationId xmlns:a16="http://schemas.microsoft.com/office/drawing/2014/main" id="{AF7BF0AB-9D10-DBD9-837B-8BCBD0A4F9C0}"/>
              </a:ext>
            </a:extLst>
          </p:cNvPr>
          <p:cNvSpPr>
            <a:spLocks noGrp="1"/>
          </p:cNvSpPr>
          <p:nvPr>
            <p:ph type="ftr" sz="quarter" idx="16"/>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1EED2440-7EE2-B8D8-08B0-1B5904179B73}"/>
              </a:ext>
            </a:extLst>
          </p:cNvPr>
          <p:cNvSpPr>
            <a:spLocks noGrp="1"/>
          </p:cNvSpPr>
          <p:nvPr>
            <p:ph type="sldNum" sz="quarter" idx="17"/>
          </p:nvPr>
        </p:nvSpPr>
        <p:spPr/>
        <p:txBody>
          <a:bodyPr/>
          <a:lstStyle>
            <a:lvl1pPr>
              <a:defRPr/>
            </a:lvl1pPr>
          </a:lstStyle>
          <a:p>
            <a:fld id="{FE3556D3-DCC4-3F49-861B-10F10318B3AD}" type="slidenum">
              <a:rPr lang="fi-FI" altLang="en-FI"/>
              <a:pPr/>
              <a:t>‹#›</a:t>
            </a:fld>
            <a:endParaRPr lang="fi-FI" altLang="en-FI"/>
          </a:p>
        </p:txBody>
      </p:sp>
      <p:sp>
        <p:nvSpPr>
          <p:cNvPr id="8" name="Sisällön paikkamerkki 3">
            <a:extLst>
              <a:ext uri="{FF2B5EF4-FFF2-40B4-BE49-F238E27FC236}">
                <a16:creationId xmlns:a16="http://schemas.microsoft.com/office/drawing/2014/main" id="{F4E86CE3-F6D0-8CDB-176F-D2AADCD1F7B0}"/>
              </a:ext>
            </a:extLst>
          </p:cNvPr>
          <p:cNvSpPr>
            <a:spLocks noGrp="1"/>
          </p:cNvSpPr>
          <p:nvPr>
            <p:ph sz="half" idx="18"/>
          </p:nvPr>
        </p:nvSpPr>
        <p:spPr>
          <a:xfrm>
            <a:off x="8093964" y="1935804"/>
            <a:ext cx="361188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Tekstin paikkamerkki 9">
            <a:extLst>
              <a:ext uri="{FF2B5EF4-FFF2-40B4-BE49-F238E27FC236}">
                <a16:creationId xmlns:a16="http://schemas.microsoft.com/office/drawing/2014/main" id="{E0535BE0-C1F0-C324-1BFF-1905759AE133}"/>
              </a:ext>
            </a:extLst>
          </p:cNvPr>
          <p:cNvSpPr>
            <a:spLocks noGrp="1"/>
          </p:cNvSpPr>
          <p:nvPr>
            <p:ph type="body" sz="quarter" idx="19"/>
          </p:nvPr>
        </p:nvSpPr>
        <p:spPr>
          <a:xfrm>
            <a:off x="8095765" y="1555784"/>
            <a:ext cx="3611990" cy="409203"/>
          </a:xfrm>
        </p:spPr>
        <p:txBody>
          <a:bodyPr/>
          <a:lstStyle>
            <a:lvl1pPr marL="0" indent="0">
              <a:buNone/>
              <a:defRPr b="1" i="0">
                <a:latin typeface="Arial" panose="020B0604020202020204" pitchFamily="34" charset="0"/>
                <a:cs typeface="Arial" panose="020B0604020202020204" pitchFamily="34" charset="0"/>
              </a:defRPr>
            </a:lvl1pPr>
          </a:lstStyle>
          <a:p>
            <a:pPr lvl="0"/>
            <a:r>
              <a:rPr lang="fi-FI"/>
              <a:t>Muokkaa tekstin perustyylejä napsauttamalla</a:t>
            </a:r>
          </a:p>
        </p:txBody>
      </p:sp>
    </p:spTree>
    <p:extLst>
      <p:ext uri="{BB962C8B-B14F-4D97-AF65-F5344CB8AC3E}">
        <p14:creationId xmlns:p14="http://schemas.microsoft.com/office/powerpoint/2010/main" val="31572503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isältö ja nosto 1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4912BA-F716-9BB5-F7F9-43F87E2F1EE6}"/>
              </a:ext>
            </a:extLst>
          </p:cNvPr>
          <p:cNvSpPr/>
          <p:nvPr userDrawn="1"/>
        </p:nvSpPr>
        <p:spPr>
          <a:xfrm>
            <a:off x="7131050" y="0"/>
            <a:ext cx="506095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tsikko 1"/>
          <p:cNvSpPr>
            <a:spLocks noGrp="1"/>
          </p:cNvSpPr>
          <p:nvPr>
            <p:ph type="title"/>
          </p:nvPr>
        </p:nvSpPr>
        <p:spPr>
          <a:xfrm>
            <a:off x="457200" y="408562"/>
            <a:ext cx="6371618" cy="787615"/>
          </a:xfrm>
        </p:spPr>
        <p:txBody>
          <a:bodyPr/>
          <a:lstStyle/>
          <a:p>
            <a:r>
              <a:rPr lang="fi-FI"/>
              <a:t>Muokkaa ots. perustyyl. napsautt.</a:t>
            </a:r>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7D9605B-6FF9-7E9A-5811-09CAC5956CA8}"/>
              </a:ext>
            </a:extLst>
          </p:cNvPr>
          <p:cNvSpPr>
            <a:spLocks noGrp="1"/>
          </p:cNvSpPr>
          <p:nvPr>
            <p:ph type="dt" sz="half" idx="14"/>
          </p:nvPr>
        </p:nvSpPr>
        <p:spPr/>
        <p:txBody>
          <a:bodyPr/>
          <a:lstStyle>
            <a:lvl1pPr>
              <a:defRPr/>
            </a:lvl1pPr>
          </a:lstStyle>
          <a:p>
            <a:pPr>
              <a:defRPr/>
            </a:pPr>
            <a:endParaRPr lang="fi-FI"/>
          </a:p>
        </p:txBody>
      </p:sp>
      <p:sp>
        <p:nvSpPr>
          <p:cNvPr id="5" name="Alatunnisteen paikkamerkki 4">
            <a:extLst>
              <a:ext uri="{FF2B5EF4-FFF2-40B4-BE49-F238E27FC236}">
                <a16:creationId xmlns:a16="http://schemas.microsoft.com/office/drawing/2014/main" id="{AD241E1E-4D3B-C5C9-7E0F-9B9EBF618DF8}"/>
              </a:ext>
            </a:extLst>
          </p:cNvPr>
          <p:cNvSpPr>
            <a:spLocks noGrp="1"/>
          </p:cNvSpPr>
          <p:nvPr>
            <p:ph type="ftr" sz="quarter" idx="15"/>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4D241114-44E1-E5B3-48CE-7DB4921DE102}"/>
              </a:ext>
            </a:extLst>
          </p:cNvPr>
          <p:cNvSpPr>
            <a:spLocks noGrp="1"/>
          </p:cNvSpPr>
          <p:nvPr>
            <p:ph type="sldNum" sz="quarter" idx="16"/>
          </p:nvPr>
        </p:nvSpPr>
        <p:spPr/>
        <p:txBody>
          <a:bodyPr/>
          <a:lstStyle>
            <a:lvl1pPr>
              <a:defRPr/>
            </a:lvl1pPr>
          </a:lstStyle>
          <a:p>
            <a:fld id="{FFA6EAD2-E4DF-8D46-992D-30FB9A6F7220}" type="slidenum">
              <a:rPr lang="fi-FI" altLang="en-FI"/>
              <a:pPr/>
              <a:t>‹#›</a:t>
            </a:fld>
            <a:endParaRPr lang="fi-FI" altLang="en-FI"/>
          </a:p>
        </p:txBody>
      </p:sp>
      <p:sp>
        <p:nvSpPr>
          <p:cNvPr id="8" name="Sisällön paikkamerkki 3">
            <a:extLst>
              <a:ext uri="{FF2B5EF4-FFF2-40B4-BE49-F238E27FC236}">
                <a16:creationId xmlns:a16="http://schemas.microsoft.com/office/drawing/2014/main" id="{01042E23-AF67-1FEF-B19B-276208D1CBA6}"/>
              </a:ext>
            </a:extLst>
          </p:cNvPr>
          <p:cNvSpPr>
            <a:spLocks noGrp="1"/>
          </p:cNvSpPr>
          <p:nvPr>
            <p:ph sz="half" idx="2"/>
          </p:nvPr>
        </p:nvSpPr>
        <p:spPr>
          <a:xfrm>
            <a:off x="7444154" y="1195200"/>
            <a:ext cx="4092046" cy="4982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3088135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isältö ja nosto 1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4912BA-F716-9BB5-F7F9-43F87E2F1EE6}"/>
              </a:ext>
            </a:extLst>
          </p:cNvPr>
          <p:cNvSpPr/>
          <p:nvPr userDrawn="1"/>
        </p:nvSpPr>
        <p:spPr>
          <a:xfrm>
            <a:off x="7131050" y="0"/>
            <a:ext cx="506095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tsikko 1"/>
          <p:cNvSpPr>
            <a:spLocks noGrp="1"/>
          </p:cNvSpPr>
          <p:nvPr>
            <p:ph type="title"/>
          </p:nvPr>
        </p:nvSpPr>
        <p:spPr>
          <a:xfrm>
            <a:off x="457200" y="408562"/>
            <a:ext cx="6371618" cy="787615"/>
          </a:xfrm>
        </p:spPr>
        <p:txBody>
          <a:bodyPr/>
          <a:lstStyle/>
          <a:p>
            <a:r>
              <a:rPr lang="fi-FI"/>
              <a:t>Muokkaa ots. perustyyl. napsautt.</a:t>
            </a:r>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7D9605B-6FF9-7E9A-5811-09CAC5956CA8}"/>
              </a:ext>
            </a:extLst>
          </p:cNvPr>
          <p:cNvSpPr>
            <a:spLocks noGrp="1"/>
          </p:cNvSpPr>
          <p:nvPr>
            <p:ph type="dt" sz="half" idx="14"/>
          </p:nvPr>
        </p:nvSpPr>
        <p:spPr/>
        <p:txBody>
          <a:bodyPr/>
          <a:lstStyle>
            <a:lvl1pPr>
              <a:defRPr/>
            </a:lvl1pPr>
          </a:lstStyle>
          <a:p>
            <a:pPr>
              <a:defRPr/>
            </a:pPr>
            <a:endParaRPr lang="fi-FI"/>
          </a:p>
        </p:txBody>
      </p:sp>
      <p:sp>
        <p:nvSpPr>
          <p:cNvPr id="5" name="Alatunnisteen paikkamerkki 4">
            <a:extLst>
              <a:ext uri="{FF2B5EF4-FFF2-40B4-BE49-F238E27FC236}">
                <a16:creationId xmlns:a16="http://schemas.microsoft.com/office/drawing/2014/main" id="{AD241E1E-4D3B-C5C9-7E0F-9B9EBF618DF8}"/>
              </a:ext>
            </a:extLst>
          </p:cNvPr>
          <p:cNvSpPr>
            <a:spLocks noGrp="1"/>
          </p:cNvSpPr>
          <p:nvPr>
            <p:ph type="ftr" sz="quarter" idx="15"/>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4D241114-44E1-E5B3-48CE-7DB4921DE102}"/>
              </a:ext>
            </a:extLst>
          </p:cNvPr>
          <p:cNvSpPr>
            <a:spLocks noGrp="1"/>
          </p:cNvSpPr>
          <p:nvPr>
            <p:ph type="sldNum" sz="quarter" idx="16"/>
          </p:nvPr>
        </p:nvSpPr>
        <p:spPr/>
        <p:txBody>
          <a:bodyPr/>
          <a:lstStyle>
            <a:lvl1pPr>
              <a:defRPr/>
            </a:lvl1pPr>
          </a:lstStyle>
          <a:p>
            <a:fld id="{FFA6EAD2-E4DF-8D46-992D-30FB9A6F7220}" type="slidenum">
              <a:rPr lang="fi-FI" altLang="en-FI"/>
              <a:pPr/>
              <a:t>‹#›</a:t>
            </a:fld>
            <a:endParaRPr lang="fi-FI" altLang="en-FI"/>
          </a:p>
        </p:txBody>
      </p:sp>
      <p:sp>
        <p:nvSpPr>
          <p:cNvPr id="8" name="Sisällön paikkamerkki 3">
            <a:extLst>
              <a:ext uri="{FF2B5EF4-FFF2-40B4-BE49-F238E27FC236}">
                <a16:creationId xmlns:a16="http://schemas.microsoft.com/office/drawing/2014/main" id="{01042E23-AF67-1FEF-B19B-276208D1CBA6}"/>
              </a:ext>
            </a:extLst>
          </p:cNvPr>
          <p:cNvSpPr>
            <a:spLocks noGrp="1"/>
          </p:cNvSpPr>
          <p:nvPr>
            <p:ph sz="half" idx="2"/>
          </p:nvPr>
        </p:nvSpPr>
        <p:spPr>
          <a:xfrm>
            <a:off x="7444154" y="1195200"/>
            <a:ext cx="4092046" cy="4982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539687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isältö ja nosto 1 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4912BA-F716-9BB5-F7F9-43F87E2F1EE6}"/>
              </a:ext>
            </a:extLst>
          </p:cNvPr>
          <p:cNvSpPr/>
          <p:nvPr userDrawn="1"/>
        </p:nvSpPr>
        <p:spPr>
          <a:xfrm>
            <a:off x="7131050" y="0"/>
            <a:ext cx="506095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tsikko 1"/>
          <p:cNvSpPr>
            <a:spLocks noGrp="1"/>
          </p:cNvSpPr>
          <p:nvPr>
            <p:ph type="title"/>
          </p:nvPr>
        </p:nvSpPr>
        <p:spPr>
          <a:xfrm>
            <a:off x="457200" y="408562"/>
            <a:ext cx="6371618" cy="787615"/>
          </a:xfrm>
        </p:spPr>
        <p:txBody>
          <a:bodyPr/>
          <a:lstStyle/>
          <a:p>
            <a:r>
              <a:rPr lang="fi-FI"/>
              <a:t>Muokkaa ots. perustyyl. napsautt.</a:t>
            </a:r>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7D9605B-6FF9-7E9A-5811-09CAC5956CA8}"/>
              </a:ext>
            </a:extLst>
          </p:cNvPr>
          <p:cNvSpPr>
            <a:spLocks noGrp="1"/>
          </p:cNvSpPr>
          <p:nvPr>
            <p:ph type="dt" sz="half" idx="14"/>
          </p:nvPr>
        </p:nvSpPr>
        <p:spPr/>
        <p:txBody>
          <a:bodyPr/>
          <a:lstStyle>
            <a:lvl1pPr>
              <a:defRPr/>
            </a:lvl1pPr>
          </a:lstStyle>
          <a:p>
            <a:pPr>
              <a:defRPr/>
            </a:pPr>
            <a:endParaRPr lang="fi-FI"/>
          </a:p>
        </p:txBody>
      </p:sp>
      <p:sp>
        <p:nvSpPr>
          <p:cNvPr id="5" name="Alatunnisteen paikkamerkki 4">
            <a:extLst>
              <a:ext uri="{FF2B5EF4-FFF2-40B4-BE49-F238E27FC236}">
                <a16:creationId xmlns:a16="http://schemas.microsoft.com/office/drawing/2014/main" id="{AD241E1E-4D3B-C5C9-7E0F-9B9EBF618DF8}"/>
              </a:ext>
            </a:extLst>
          </p:cNvPr>
          <p:cNvSpPr>
            <a:spLocks noGrp="1"/>
          </p:cNvSpPr>
          <p:nvPr>
            <p:ph type="ftr" sz="quarter" idx="15"/>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4D241114-44E1-E5B3-48CE-7DB4921DE102}"/>
              </a:ext>
            </a:extLst>
          </p:cNvPr>
          <p:cNvSpPr>
            <a:spLocks noGrp="1"/>
          </p:cNvSpPr>
          <p:nvPr>
            <p:ph type="sldNum" sz="quarter" idx="16"/>
          </p:nvPr>
        </p:nvSpPr>
        <p:spPr/>
        <p:txBody>
          <a:bodyPr/>
          <a:lstStyle>
            <a:lvl1pPr>
              <a:defRPr/>
            </a:lvl1pPr>
          </a:lstStyle>
          <a:p>
            <a:fld id="{FFA6EAD2-E4DF-8D46-992D-30FB9A6F7220}" type="slidenum">
              <a:rPr lang="fi-FI" altLang="en-FI"/>
              <a:pPr/>
              <a:t>‹#›</a:t>
            </a:fld>
            <a:endParaRPr lang="fi-FI" altLang="en-FI"/>
          </a:p>
        </p:txBody>
      </p:sp>
      <p:sp>
        <p:nvSpPr>
          <p:cNvPr id="8" name="Sisällön paikkamerkki 3">
            <a:extLst>
              <a:ext uri="{FF2B5EF4-FFF2-40B4-BE49-F238E27FC236}">
                <a16:creationId xmlns:a16="http://schemas.microsoft.com/office/drawing/2014/main" id="{01042E23-AF67-1FEF-B19B-276208D1CBA6}"/>
              </a:ext>
            </a:extLst>
          </p:cNvPr>
          <p:cNvSpPr>
            <a:spLocks noGrp="1"/>
          </p:cNvSpPr>
          <p:nvPr>
            <p:ph sz="half" idx="2"/>
          </p:nvPr>
        </p:nvSpPr>
        <p:spPr>
          <a:xfrm>
            <a:off x="7444154" y="1195200"/>
            <a:ext cx="4092046" cy="4982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2654726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isältö ja nosto 2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4912BA-F716-9BB5-F7F9-43F87E2F1EE6}"/>
              </a:ext>
            </a:extLst>
          </p:cNvPr>
          <p:cNvSpPr/>
          <p:nvPr userDrawn="1"/>
        </p:nvSpPr>
        <p:spPr>
          <a:xfrm>
            <a:off x="-30895" y="0"/>
            <a:ext cx="506095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tsikko 1"/>
          <p:cNvSpPr>
            <a:spLocks noGrp="1"/>
          </p:cNvSpPr>
          <p:nvPr>
            <p:ph type="title"/>
          </p:nvPr>
        </p:nvSpPr>
        <p:spPr>
          <a:xfrm>
            <a:off x="5334000" y="408562"/>
            <a:ext cx="6202200" cy="787615"/>
          </a:xfrm>
        </p:spPr>
        <p:txBody>
          <a:bodyPr/>
          <a:lstStyle/>
          <a:p>
            <a:r>
              <a:rPr lang="fi-FI"/>
              <a:t>Muokkaa ots. perustyyl. napsautt.</a:t>
            </a:r>
          </a:p>
        </p:txBody>
      </p:sp>
      <p:sp>
        <p:nvSpPr>
          <p:cNvPr id="3" name="Sisällön paikkamerkki 2"/>
          <p:cNvSpPr>
            <a:spLocks noGrp="1"/>
          </p:cNvSpPr>
          <p:nvPr>
            <p:ph sz="half" idx="1"/>
          </p:nvPr>
        </p:nvSpPr>
        <p:spPr>
          <a:xfrm>
            <a:off x="5334000" y="1195200"/>
            <a:ext cx="62022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7D9605B-6FF9-7E9A-5811-09CAC5956CA8}"/>
              </a:ext>
            </a:extLst>
          </p:cNvPr>
          <p:cNvSpPr>
            <a:spLocks noGrp="1"/>
          </p:cNvSpPr>
          <p:nvPr>
            <p:ph type="dt" sz="half" idx="14"/>
          </p:nvPr>
        </p:nvSpPr>
        <p:spPr/>
        <p:txBody>
          <a:bodyPr/>
          <a:lstStyle>
            <a:lvl1pPr>
              <a:defRPr>
                <a:solidFill>
                  <a:schemeClr val="bg1"/>
                </a:solidFill>
              </a:defRPr>
            </a:lvl1pPr>
          </a:lstStyle>
          <a:p>
            <a:pPr>
              <a:defRPr/>
            </a:pPr>
            <a:endParaRPr lang="fi-FI"/>
          </a:p>
        </p:txBody>
      </p:sp>
      <p:sp>
        <p:nvSpPr>
          <p:cNvPr id="5" name="Alatunnisteen paikkamerkki 4">
            <a:extLst>
              <a:ext uri="{FF2B5EF4-FFF2-40B4-BE49-F238E27FC236}">
                <a16:creationId xmlns:a16="http://schemas.microsoft.com/office/drawing/2014/main" id="{AD241E1E-4D3B-C5C9-7E0F-9B9EBF618DF8}"/>
              </a:ext>
            </a:extLst>
          </p:cNvPr>
          <p:cNvSpPr>
            <a:spLocks noGrp="1"/>
          </p:cNvSpPr>
          <p:nvPr>
            <p:ph type="ftr" sz="quarter" idx="15"/>
          </p:nvPr>
        </p:nvSpPr>
        <p:spPr/>
        <p:txBody>
          <a:bodyPr/>
          <a:lstStyle>
            <a:lvl1pPr>
              <a:defRPr>
                <a:solidFill>
                  <a:schemeClr val="bg1"/>
                </a:solidFill>
              </a:defRPr>
            </a:lvl1pPr>
          </a:lstStyle>
          <a:p>
            <a:pPr>
              <a:defRPr/>
            </a:pPr>
            <a:endParaRPr lang="fi-FI"/>
          </a:p>
        </p:txBody>
      </p:sp>
      <p:sp>
        <p:nvSpPr>
          <p:cNvPr id="6" name="Dian numeron paikkamerkki 5">
            <a:extLst>
              <a:ext uri="{FF2B5EF4-FFF2-40B4-BE49-F238E27FC236}">
                <a16:creationId xmlns:a16="http://schemas.microsoft.com/office/drawing/2014/main" id="{4D241114-44E1-E5B3-48CE-7DB4921DE102}"/>
              </a:ext>
            </a:extLst>
          </p:cNvPr>
          <p:cNvSpPr>
            <a:spLocks noGrp="1"/>
          </p:cNvSpPr>
          <p:nvPr>
            <p:ph type="sldNum" sz="quarter" idx="16"/>
          </p:nvPr>
        </p:nvSpPr>
        <p:spPr/>
        <p:txBody>
          <a:bodyPr/>
          <a:lstStyle>
            <a:lvl1pPr>
              <a:defRPr/>
            </a:lvl1pPr>
          </a:lstStyle>
          <a:p>
            <a:fld id="{FFA6EAD2-E4DF-8D46-992D-30FB9A6F7220}" type="slidenum">
              <a:rPr lang="fi-FI" altLang="en-FI"/>
              <a:pPr/>
              <a:t>‹#›</a:t>
            </a:fld>
            <a:endParaRPr lang="fi-FI" altLang="en-FI"/>
          </a:p>
        </p:txBody>
      </p:sp>
      <p:sp>
        <p:nvSpPr>
          <p:cNvPr id="8" name="Sisällön paikkamerkki 3">
            <a:extLst>
              <a:ext uri="{FF2B5EF4-FFF2-40B4-BE49-F238E27FC236}">
                <a16:creationId xmlns:a16="http://schemas.microsoft.com/office/drawing/2014/main" id="{01042E23-AF67-1FEF-B19B-276208D1CBA6}"/>
              </a:ext>
            </a:extLst>
          </p:cNvPr>
          <p:cNvSpPr>
            <a:spLocks noGrp="1"/>
          </p:cNvSpPr>
          <p:nvPr>
            <p:ph sz="half" idx="2"/>
          </p:nvPr>
        </p:nvSpPr>
        <p:spPr>
          <a:xfrm>
            <a:off x="453557" y="1195200"/>
            <a:ext cx="4092046" cy="4982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grpSp>
        <p:nvGrpSpPr>
          <p:cNvPr id="9" name="Ryhmä 6">
            <a:extLst>
              <a:ext uri="{FF2B5EF4-FFF2-40B4-BE49-F238E27FC236}">
                <a16:creationId xmlns:a16="http://schemas.microsoft.com/office/drawing/2014/main" id="{A9B50128-CF34-A51E-2D91-3E23DA8412F4}"/>
              </a:ext>
            </a:extLst>
          </p:cNvPr>
          <p:cNvGrpSpPr/>
          <p:nvPr userDrawn="1"/>
        </p:nvGrpSpPr>
        <p:grpSpPr bwMode="black">
          <a:xfrm>
            <a:off x="465667" y="6222027"/>
            <a:ext cx="804333" cy="373549"/>
            <a:chOff x="228601" y="704851"/>
            <a:chExt cx="11734800" cy="5449888"/>
          </a:xfrm>
          <a:solidFill>
            <a:schemeClr val="bg1"/>
          </a:solidFill>
        </p:grpSpPr>
        <p:sp>
          <p:nvSpPr>
            <p:cNvPr id="10" name="Freeform 5">
              <a:extLst>
                <a:ext uri="{FF2B5EF4-FFF2-40B4-BE49-F238E27FC236}">
                  <a16:creationId xmlns:a16="http://schemas.microsoft.com/office/drawing/2014/main" id="{F260078C-0861-F66E-A762-A7A96BB504AE}"/>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bg1"/>
                </a:solidFill>
                <a:latin typeface="+mn-lt"/>
              </a:endParaRPr>
            </a:p>
          </p:txBody>
        </p:sp>
        <p:sp>
          <p:nvSpPr>
            <p:cNvPr id="11" name="Freeform 6">
              <a:extLst>
                <a:ext uri="{FF2B5EF4-FFF2-40B4-BE49-F238E27FC236}">
                  <a16:creationId xmlns:a16="http://schemas.microsoft.com/office/drawing/2014/main" id="{B3505FAB-B1A8-F603-0095-7C75424D32DF}"/>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bg1"/>
                </a:solidFill>
                <a:latin typeface="+mn-lt"/>
              </a:endParaRPr>
            </a:p>
          </p:txBody>
        </p:sp>
        <p:sp>
          <p:nvSpPr>
            <p:cNvPr id="12" name="Rectangle 7">
              <a:extLst>
                <a:ext uri="{FF2B5EF4-FFF2-40B4-BE49-F238E27FC236}">
                  <a16:creationId xmlns:a16="http://schemas.microsoft.com/office/drawing/2014/main" id="{90C884E7-2A08-2184-05BD-CD0BCA9D4C86}"/>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solidFill>
                  <a:schemeClr val="bg1"/>
                </a:solidFill>
                <a:latin typeface="+mn-lt"/>
              </a:endParaRPr>
            </a:p>
          </p:txBody>
        </p:sp>
        <p:sp>
          <p:nvSpPr>
            <p:cNvPr id="13" name="Freeform 8">
              <a:extLst>
                <a:ext uri="{FF2B5EF4-FFF2-40B4-BE49-F238E27FC236}">
                  <a16:creationId xmlns:a16="http://schemas.microsoft.com/office/drawing/2014/main" id="{D4425807-1E04-0AE3-C453-C7F34E6CF5F0}"/>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bg1"/>
                </a:solidFill>
                <a:latin typeface="+mn-lt"/>
              </a:endParaRPr>
            </a:p>
          </p:txBody>
        </p:sp>
        <p:sp>
          <p:nvSpPr>
            <p:cNvPr id="14" name="Freeform 9">
              <a:extLst>
                <a:ext uri="{FF2B5EF4-FFF2-40B4-BE49-F238E27FC236}">
                  <a16:creationId xmlns:a16="http://schemas.microsoft.com/office/drawing/2014/main" id="{1089566E-CA47-627E-8CD1-4F5E7794135D}"/>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bg1"/>
                </a:solidFill>
                <a:latin typeface="+mn-lt"/>
              </a:endParaRPr>
            </a:p>
          </p:txBody>
        </p:sp>
        <p:sp>
          <p:nvSpPr>
            <p:cNvPr id="15" name="Freeform 10">
              <a:extLst>
                <a:ext uri="{FF2B5EF4-FFF2-40B4-BE49-F238E27FC236}">
                  <a16:creationId xmlns:a16="http://schemas.microsoft.com/office/drawing/2014/main" id="{FCE52B2B-46D2-BD8F-CB3E-0C6DDA1E4B3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bg1"/>
                </a:solidFill>
                <a:latin typeface="+mn-lt"/>
              </a:endParaRPr>
            </a:p>
          </p:txBody>
        </p:sp>
        <p:sp>
          <p:nvSpPr>
            <p:cNvPr id="16" name="Rectangle 11">
              <a:extLst>
                <a:ext uri="{FF2B5EF4-FFF2-40B4-BE49-F238E27FC236}">
                  <a16:creationId xmlns:a16="http://schemas.microsoft.com/office/drawing/2014/main" id="{8F7DCFC6-3E48-80CC-217C-7F6D4B284816}"/>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solidFill>
                  <a:schemeClr val="bg1"/>
                </a:solidFill>
                <a:latin typeface="+mn-lt"/>
              </a:endParaRPr>
            </a:p>
          </p:txBody>
        </p:sp>
        <p:sp>
          <p:nvSpPr>
            <p:cNvPr id="17" name="Freeform 12">
              <a:extLst>
                <a:ext uri="{FF2B5EF4-FFF2-40B4-BE49-F238E27FC236}">
                  <a16:creationId xmlns:a16="http://schemas.microsoft.com/office/drawing/2014/main" id="{D71BB1DE-116A-C284-5665-12AF287590FA}"/>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bg1"/>
                </a:solidFill>
                <a:latin typeface="+mn-lt"/>
              </a:endParaRPr>
            </a:p>
          </p:txBody>
        </p:sp>
        <p:sp>
          <p:nvSpPr>
            <p:cNvPr id="18" name="Freeform 13">
              <a:extLst>
                <a:ext uri="{FF2B5EF4-FFF2-40B4-BE49-F238E27FC236}">
                  <a16:creationId xmlns:a16="http://schemas.microsoft.com/office/drawing/2014/main" id="{15CB2ED8-9AB0-5266-7805-5C14CD900A0F}"/>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bg1"/>
                </a:solidFill>
                <a:latin typeface="+mn-lt"/>
              </a:endParaRPr>
            </a:p>
          </p:txBody>
        </p:sp>
        <p:sp>
          <p:nvSpPr>
            <p:cNvPr id="19" name="Freeform 14">
              <a:extLst>
                <a:ext uri="{FF2B5EF4-FFF2-40B4-BE49-F238E27FC236}">
                  <a16:creationId xmlns:a16="http://schemas.microsoft.com/office/drawing/2014/main" id="{CA1D1A15-8827-EC03-8622-223B2C1E9D2A}"/>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bg1"/>
                </a:solidFill>
                <a:latin typeface="+mn-lt"/>
              </a:endParaRPr>
            </a:p>
          </p:txBody>
        </p:sp>
        <p:sp>
          <p:nvSpPr>
            <p:cNvPr id="20" name="Freeform 15">
              <a:extLst>
                <a:ext uri="{FF2B5EF4-FFF2-40B4-BE49-F238E27FC236}">
                  <a16:creationId xmlns:a16="http://schemas.microsoft.com/office/drawing/2014/main" id="{6FE20CD2-1CFF-9FA1-8215-F13A903E7425}"/>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bg1"/>
                </a:solidFill>
                <a:latin typeface="+mn-lt"/>
              </a:endParaRPr>
            </a:p>
          </p:txBody>
        </p:sp>
      </p:grpSp>
    </p:spTree>
    <p:extLst>
      <p:ext uri="{BB962C8B-B14F-4D97-AF65-F5344CB8AC3E}">
        <p14:creationId xmlns:p14="http://schemas.microsoft.com/office/powerpoint/2010/main" val="8843807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isältö ja nosto 2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4912BA-F716-9BB5-F7F9-43F87E2F1EE6}"/>
              </a:ext>
            </a:extLst>
          </p:cNvPr>
          <p:cNvSpPr/>
          <p:nvPr userDrawn="1"/>
        </p:nvSpPr>
        <p:spPr>
          <a:xfrm>
            <a:off x="-30895" y="0"/>
            <a:ext cx="506095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tsikko 1"/>
          <p:cNvSpPr>
            <a:spLocks noGrp="1"/>
          </p:cNvSpPr>
          <p:nvPr>
            <p:ph type="title"/>
          </p:nvPr>
        </p:nvSpPr>
        <p:spPr>
          <a:xfrm>
            <a:off x="5334000" y="408562"/>
            <a:ext cx="6202200" cy="787615"/>
          </a:xfrm>
        </p:spPr>
        <p:txBody>
          <a:bodyPr/>
          <a:lstStyle/>
          <a:p>
            <a:r>
              <a:rPr lang="fi-FI"/>
              <a:t>Muokkaa ots. perustyyl. napsautt.</a:t>
            </a:r>
          </a:p>
        </p:txBody>
      </p:sp>
      <p:sp>
        <p:nvSpPr>
          <p:cNvPr id="3" name="Sisällön paikkamerkki 2"/>
          <p:cNvSpPr>
            <a:spLocks noGrp="1"/>
          </p:cNvSpPr>
          <p:nvPr>
            <p:ph sz="half" idx="1"/>
          </p:nvPr>
        </p:nvSpPr>
        <p:spPr>
          <a:xfrm>
            <a:off x="5334000" y="1195200"/>
            <a:ext cx="62022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7D9605B-6FF9-7E9A-5811-09CAC5956CA8}"/>
              </a:ext>
            </a:extLst>
          </p:cNvPr>
          <p:cNvSpPr>
            <a:spLocks noGrp="1"/>
          </p:cNvSpPr>
          <p:nvPr>
            <p:ph type="dt" sz="half" idx="14"/>
          </p:nvPr>
        </p:nvSpPr>
        <p:spPr/>
        <p:txBody>
          <a:bodyPr/>
          <a:lstStyle>
            <a:lvl1pPr>
              <a:defRPr/>
            </a:lvl1pPr>
          </a:lstStyle>
          <a:p>
            <a:pPr>
              <a:defRPr/>
            </a:pPr>
            <a:endParaRPr lang="fi-FI"/>
          </a:p>
        </p:txBody>
      </p:sp>
      <p:sp>
        <p:nvSpPr>
          <p:cNvPr id="5" name="Alatunnisteen paikkamerkki 4">
            <a:extLst>
              <a:ext uri="{FF2B5EF4-FFF2-40B4-BE49-F238E27FC236}">
                <a16:creationId xmlns:a16="http://schemas.microsoft.com/office/drawing/2014/main" id="{AD241E1E-4D3B-C5C9-7E0F-9B9EBF618DF8}"/>
              </a:ext>
            </a:extLst>
          </p:cNvPr>
          <p:cNvSpPr>
            <a:spLocks noGrp="1"/>
          </p:cNvSpPr>
          <p:nvPr>
            <p:ph type="ftr" sz="quarter" idx="15"/>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4D241114-44E1-E5B3-48CE-7DB4921DE102}"/>
              </a:ext>
            </a:extLst>
          </p:cNvPr>
          <p:cNvSpPr>
            <a:spLocks noGrp="1"/>
          </p:cNvSpPr>
          <p:nvPr>
            <p:ph type="sldNum" sz="quarter" idx="16"/>
          </p:nvPr>
        </p:nvSpPr>
        <p:spPr/>
        <p:txBody>
          <a:bodyPr/>
          <a:lstStyle>
            <a:lvl1pPr>
              <a:defRPr/>
            </a:lvl1pPr>
          </a:lstStyle>
          <a:p>
            <a:fld id="{FFA6EAD2-E4DF-8D46-992D-30FB9A6F7220}" type="slidenum">
              <a:rPr lang="fi-FI" altLang="en-FI"/>
              <a:pPr/>
              <a:t>‹#›</a:t>
            </a:fld>
            <a:endParaRPr lang="fi-FI" altLang="en-FI"/>
          </a:p>
        </p:txBody>
      </p:sp>
      <p:sp>
        <p:nvSpPr>
          <p:cNvPr id="8" name="Sisällön paikkamerkki 3">
            <a:extLst>
              <a:ext uri="{FF2B5EF4-FFF2-40B4-BE49-F238E27FC236}">
                <a16:creationId xmlns:a16="http://schemas.microsoft.com/office/drawing/2014/main" id="{01042E23-AF67-1FEF-B19B-276208D1CBA6}"/>
              </a:ext>
            </a:extLst>
          </p:cNvPr>
          <p:cNvSpPr>
            <a:spLocks noGrp="1"/>
          </p:cNvSpPr>
          <p:nvPr>
            <p:ph sz="half" idx="2"/>
          </p:nvPr>
        </p:nvSpPr>
        <p:spPr>
          <a:xfrm>
            <a:off x="453557" y="1195200"/>
            <a:ext cx="4092046" cy="4982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grpSp>
        <p:nvGrpSpPr>
          <p:cNvPr id="9" name="Ryhmä 6">
            <a:extLst>
              <a:ext uri="{FF2B5EF4-FFF2-40B4-BE49-F238E27FC236}">
                <a16:creationId xmlns:a16="http://schemas.microsoft.com/office/drawing/2014/main" id="{D3EAD445-4E6E-867D-8BE2-58F89BCFC046}"/>
              </a:ext>
            </a:extLst>
          </p:cNvPr>
          <p:cNvGrpSpPr/>
          <p:nvPr userDrawn="1"/>
        </p:nvGrpSpPr>
        <p:grpSpPr bwMode="black">
          <a:xfrm>
            <a:off x="465667" y="6222027"/>
            <a:ext cx="804333" cy="373549"/>
            <a:chOff x="228601" y="704851"/>
            <a:chExt cx="11734800" cy="5449888"/>
          </a:xfrm>
          <a:solidFill>
            <a:schemeClr val="tx1"/>
          </a:solidFill>
        </p:grpSpPr>
        <p:sp>
          <p:nvSpPr>
            <p:cNvPr id="10" name="Freeform 5">
              <a:extLst>
                <a:ext uri="{FF2B5EF4-FFF2-40B4-BE49-F238E27FC236}">
                  <a16:creationId xmlns:a16="http://schemas.microsoft.com/office/drawing/2014/main" id="{E70B4CCB-0188-1C02-1C38-7A4CB0D28959}"/>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6">
              <a:extLst>
                <a:ext uri="{FF2B5EF4-FFF2-40B4-BE49-F238E27FC236}">
                  <a16:creationId xmlns:a16="http://schemas.microsoft.com/office/drawing/2014/main" id="{FAAC7CFD-BC16-738B-F6A2-853BE47F1E12}"/>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Rectangle 7">
              <a:extLst>
                <a:ext uri="{FF2B5EF4-FFF2-40B4-BE49-F238E27FC236}">
                  <a16:creationId xmlns:a16="http://schemas.microsoft.com/office/drawing/2014/main" id="{1FD809D8-71CD-026D-DEEC-C0F089F0ACCC}"/>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8">
              <a:extLst>
                <a:ext uri="{FF2B5EF4-FFF2-40B4-BE49-F238E27FC236}">
                  <a16:creationId xmlns:a16="http://schemas.microsoft.com/office/drawing/2014/main" id="{923CFF65-928F-4A54-5082-88066D385E7E}"/>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9">
              <a:extLst>
                <a:ext uri="{FF2B5EF4-FFF2-40B4-BE49-F238E27FC236}">
                  <a16:creationId xmlns:a16="http://schemas.microsoft.com/office/drawing/2014/main" id="{0B133405-5EFF-DAD5-8A06-F0168310B1A3}"/>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0">
              <a:extLst>
                <a:ext uri="{FF2B5EF4-FFF2-40B4-BE49-F238E27FC236}">
                  <a16:creationId xmlns:a16="http://schemas.microsoft.com/office/drawing/2014/main" id="{EC05BC28-3F9B-F22A-FAC1-0FEAE2B4E3A2}"/>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Rectangle 11">
              <a:extLst>
                <a:ext uri="{FF2B5EF4-FFF2-40B4-BE49-F238E27FC236}">
                  <a16:creationId xmlns:a16="http://schemas.microsoft.com/office/drawing/2014/main" id="{F25FE103-0762-6A85-F650-98F913C6CA9B}"/>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2">
              <a:extLst>
                <a:ext uri="{FF2B5EF4-FFF2-40B4-BE49-F238E27FC236}">
                  <a16:creationId xmlns:a16="http://schemas.microsoft.com/office/drawing/2014/main" id="{32884C1B-F1BA-CDF1-259A-8136B7298653}"/>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8" name="Freeform 13">
              <a:extLst>
                <a:ext uri="{FF2B5EF4-FFF2-40B4-BE49-F238E27FC236}">
                  <a16:creationId xmlns:a16="http://schemas.microsoft.com/office/drawing/2014/main" id="{9303827D-03EF-D940-7DC2-A92C43C8A915}"/>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9" name="Freeform 14">
              <a:extLst>
                <a:ext uri="{FF2B5EF4-FFF2-40B4-BE49-F238E27FC236}">
                  <a16:creationId xmlns:a16="http://schemas.microsoft.com/office/drawing/2014/main" id="{0DA0B547-6995-D0D9-0F22-BCA815A1A08C}"/>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0" name="Freeform 15">
              <a:extLst>
                <a:ext uri="{FF2B5EF4-FFF2-40B4-BE49-F238E27FC236}">
                  <a16:creationId xmlns:a16="http://schemas.microsoft.com/office/drawing/2014/main" id="{700D22B2-9EF2-D0E2-473C-78E04FA31FC8}"/>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extLst>
      <p:ext uri="{BB962C8B-B14F-4D97-AF65-F5344CB8AC3E}">
        <p14:creationId xmlns:p14="http://schemas.microsoft.com/office/powerpoint/2010/main" val="24792790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sältö ja nosto 2 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4912BA-F716-9BB5-F7F9-43F87E2F1EE6}"/>
              </a:ext>
            </a:extLst>
          </p:cNvPr>
          <p:cNvSpPr/>
          <p:nvPr userDrawn="1"/>
        </p:nvSpPr>
        <p:spPr>
          <a:xfrm>
            <a:off x="-30895" y="0"/>
            <a:ext cx="506095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tsikko 1"/>
          <p:cNvSpPr>
            <a:spLocks noGrp="1"/>
          </p:cNvSpPr>
          <p:nvPr>
            <p:ph type="title"/>
          </p:nvPr>
        </p:nvSpPr>
        <p:spPr>
          <a:xfrm>
            <a:off x="5334000" y="408562"/>
            <a:ext cx="6202200" cy="787615"/>
          </a:xfrm>
        </p:spPr>
        <p:txBody>
          <a:bodyPr/>
          <a:lstStyle/>
          <a:p>
            <a:r>
              <a:rPr lang="fi-FI"/>
              <a:t>Muokkaa ots. perustyyl. napsautt.</a:t>
            </a:r>
          </a:p>
        </p:txBody>
      </p:sp>
      <p:sp>
        <p:nvSpPr>
          <p:cNvPr id="3" name="Sisällön paikkamerkki 2"/>
          <p:cNvSpPr>
            <a:spLocks noGrp="1"/>
          </p:cNvSpPr>
          <p:nvPr>
            <p:ph sz="half" idx="1"/>
          </p:nvPr>
        </p:nvSpPr>
        <p:spPr>
          <a:xfrm>
            <a:off x="5334000" y="1195200"/>
            <a:ext cx="62022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7D9605B-6FF9-7E9A-5811-09CAC5956CA8}"/>
              </a:ext>
            </a:extLst>
          </p:cNvPr>
          <p:cNvSpPr>
            <a:spLocks noGrp="1"/>
          </p:cNvSpPr>
          <p:nvPr>
            <p:ph type="dt" sz="half" idx="14"/>
          </p:nvPr>
        </p:nvSpPr>
        <p:spPr/>
        <p:txBody>
          <a:bodyPr/>
          <a:lstStyle>
            <a:lvl1pPr>
              <a:defRPr/>
            </a:lvl1pPr>
          </a:lstStyle>
          <a:p>
            <a:pPr>
              <a:defRPr/>
            </a:pPr>
            <a:endParaRPr lang="fi-FI"/>
          </a:p>
        </p:txBody>
      </p:sp>
      <p:sp>
        <p:nvSpPr>
          <p:cNvPr id="5" name="Alatunnisteen paikkamerkki 4">
            <a:extLst>
              <a:ext uri="{FF2B5EF4-FFF2-40B4-BE49-F238E27FC236}">
                <a16:creationId xmlns:a16="http://schemas.microsoft.com/office/drawing/2014/main" id="{AD241E1E-4D3B-C5C9-7E0F-9B9EBF618DF8}"/>
              </a:ext>
            </a:extLst>
          </p:cNvPr>
          <p:cNvSpPr>
            <a:spLocks noGrp="1"/>
          </p:cNvSpPr>
          <p:nvPr>
            <p:ph type="ftr" sz="quarter" idx="15"/>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4D241114-44E1-E5B3-48CE-7DB4921DE102}"/>
              </a:ext>
            </a:extLst>
          </p:cNvPr>
          <p:cNvSpPr>
            <a:spLocks noGrp="1"/>
          </p:cNvSpPr>
          <p:nvPr>
            <p:ph type="sldNum" sz="quarter" idx="16"/>
          </p:nvPr>
        </p:nvSpPr>
        <p:spPr/>
        <p:txBody>
          <a:bodyPr/>
          <a:lstStyle>
            <a:lvl1pPr>
              <a:defRPr/>
            </a:lvl1pPr>
          </a:lstStyle>
          <a:p>
            <a:fld id="{FFA6EAD2-E4DF-8D46-992D-30FB9A6F7220}" type="slidenum">
              <a:rPr lang="fi-FI" altLang="en-FI"/>
              <a:pPr/>
              <a:t>‹#›</a:t>
            </a:fld>
            <a:endParaRPr lang="fi-FI" altLang="en-FI"/>
          </a:p>
        </p:txBody>
      </p:sp>
      <p:sp>
        <p:nvSpPr>
          <p:cNvPr id="8" name="Sisällön paikkamerkki 3">
            <a:extLst>
              <a:ext uri="{FF2B5EF4-FFF2-40B4-BE49-F238E27FC236}">
                <a16:creationId xmlns:a16="http://schemas.microsoft.com/office/drawing/2014/main" id="{01042E23-AF67-1FEF-B19B-276208D1CBA6}"/>
              </a:ext>
            </a:extLst>
          </p:cNvPr>
          <p:cNvSpPr>
            <a:spLocks noGrp="1"/>
          </p:cNvSpPr>
          <p:nvPr>
            <p:ph sz="half" idx="2"/>
          </p:nvPr>
        </p:nvSpPr>
        <p:spPr>
          <a:xfrm>
            <a:off x="453557" y="1195200"/>
            <a:ext cx="4092046" cy="4982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grpSp>
        <p:nvGrpSpPr>
          <p:cNvPr id="9" name="Ryhmä 6">
            <a:extLst>
              <a:ext uri="{FF2B5EF4-FFF2-40B4-BE49-F238E27FC236}">
                <a16:creationId xmlns:a16="http://schemas.microsoft.com/office/drawing/2014/main" id="{D3EAD445-4E6E-867D-8BE2-58F89BCFC046}"/>
              </a:ext>
            </a:extLst>
          </p:cNvPr>
          <p:cNvGrpSpPr/>
          <p:nvPr userDrawn="1"/>
        </p:nvGrpSpPr>
        <p:grpSpPr bwMode="black">
          <a:xfrm>
            <a:off x="465667" y="6222027"/>
            <a:ext cx="804333" cy="373549"/>
            <a:chOff x="228601" y="704851"/>
            <a:chExt cx="11734800" cy="5449888"/>
          </a:xfrm>
          <a:solidFill>
            <a:schemeClr val="tx1"/>
          </a:solidFill>
        </p:grpSpPr>
        <p:sp>
          <p:nvSpPr>
            <p:cNvPr id="10" name="Freeform 5">
              <a:extLst>
                <a:ext uri="{FF2B5EF4-FFF2-40B4-BE49-F238E27FC236}">
                  <a16:creationId xmlns:a16="http://schemas.microsoft.com/office/drawing/2014/main" id="{E70B4CCB-0188-1C02-1C38-7A4CB0D28959}"/>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6">
              <a:extLst>
                <a:ext uri="{FF2B5EF4-FFF2-40B4-BE49-F238E27FC236}">
                  <a16:creationId xmlns:a16="http://schemas.microsoft.com/office/drawing/2014/main" id="{FAAC7CFD-BC16-738B-F6A2-853BE47F1E12}"/>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Rectangle 7">
              <a:extLst>
                <a:ext uri="{FF2B5EF4-FFF2-40B4-BE49-F238E27FC236}">
                  <a16:creationId xmlns:a16="http://schemas.microsoft.com/office/drawing/2014/main" id="{1FD809D8-71CD-026D-DEEC-C0F089F0ACCC}"/>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8">
              <a:extLst>
                <a:ext uri="{FF2B5EF4-FFF2-40B4-BE49-F238E27FC236}">
                  <a16:creationId xmlns:a16="http://schemas.microsoft.com/office/drawing/2014/main" id="{923CFF65-928F-4A54-5082-88066D385E7E}"/>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9">
              <a:extLst>
                <a:ext uri="{FF2B5EF4-FFF2-40B4-BE49-F238E27FC236}">
                  <a16:creationId xmlns:a16="http://schemas.microsoft.com/office/drawing/2014/main" id="{0B133405-5EFF-DAD5-8A06-F0168310B1A3}"/>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0">
              <a:extLst>
                <a:ext uri="{FF2B5EF4-FFF2-40B4-BE49-F238E27FC236}">
                  <a16:creationId xmlns:a16="http://schemas.microsoft.com/office/drawing/2014/main" id="{EC05BC28-3F9B-F22A-FAC1-0FEAE2B4E3A2}"/>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Rectangle 11">
              <a:extLst>
                <a:ext uri="{FF2B5EF4-FFF2-40B4-BE49-F238E27FC236}">
                  <a16:creationId xmlns:a16="http://schemas.microsoft.com/office/drawing/2014/main" id="{F25FE103-0762-6A85-F650-98F913C6CA9B}"/>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2">
              <a:extLst>
                <a:ext uri="{FF2B5EF4-FFF2-40B4-BE49-F238E27FC236}">
                  <a16:creationId xmlns:a16="http://schemas.microsoft.com/office/drawing/2014/main" id="{32884C1B-F1BA-CDF1-259A-8136B7298653}"/>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8" name="Freeform 13">
              <a:extLst>
                <a:ext uri="{FF2B5EF4-FFF2-40B4-BE49-F238E27FC236}">
                  <a16:creationId xmlns:a16="http://schemas.microsoft.com/office/drawing/2014/main" id="{9303827D-03EF-D940-7DC2-A92C43C8A915}"/>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9" name="Freeform 14">
              <a:extLst>
                <a:ext uri="{FF2B5EF4-FFF2-40B4-BE49-F238E27FC236}">
                  <a16:creationId xmlns:a16="http://schemas.microsoft.com/office/drawing/2014/main" id="{0DA0B547-6995-D0D9-0F22-BCA815A1A08C}"/>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0" name="Freeform 15">
              <a:extLst>
                <a:ext uri="{FF2B5EF4-FFF2-40B4-BE49-F238E27FC236}">
                  <a16:creationId xmlns:a16="http://schemas.microsoft.com/office/drawing/2014/main" id="{700D22B2-9EF2-D0E2-473C-78E04FA31FC8}"/>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extLst>
      <p:ext uri="{BB962C8B-B14F-4D97-AF65-F5344CB8AC3E}">
        <p14:creationId xmlns:p14="http://schemas.microsoft.com/office/powerpoint/2010/main" val="9508816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ots. perustyyl. napsautt.</a:t>
            </a:r>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rtlCol="0">
            <a:noAutofit/>
          </a:bodyPr>
          <a:lstStyle>
            <a:lvl1pPr marL="0" indent="0" algn="r">
              <a:buNone/>
              <a:defRPr/>
            </a:lvl1pPr>
          </a:lstStyle>
          <a:p>
            <a:pPr lvl="0"/>
            <a:r>
              <a:rPr lang="fi-FI" noProof="0"/>
              <a:t>Lisää kuva napsauttamalla kuvaketta</a:t>
            </a:r>
          </a:p>
        </p:txBody>
      </p:sp>
      <p:sp>
        <p:nvSpPr>
          <p:cNvPr id="4" name="Päivämäärän paikkamerkki 3">
            <a:extLst>
              <a:ext uri="{FF2B5EF4-FFF2-40B4-BE49-F238E27FC236}">
                <a16:creationId xmlns:a16="http://schemas.microsoft.com/office/drawing/2014/main" id="{37D9605B-6FF9-7E9A-5811-09CAC5956CA8}"/>
              </a:ext>
            </a:extLst>
          </p:cNvPr>
          <p:cNvSpPr>
            <a:spLocks noGrp="1"/>
          </p:cNvSpPr>
          <p:nvPr>
            <p:ph type="dt" sz="half" idx="14"/>
          </p:nvPr>
        </p:nvSpPr>
        <p:spPr/>
        <p:txBody>
          <a:bodyPr/>
          <a:lstStyle>
            <a:lvl1pPr>
              <a:defRPr/>
            </a:lvl1pPr>
          </a:lstStyle>
          <a:p>
            <a:pPr>
              <a:defRPr/>
            </a:pPr>
            <a:endParaRPr lang="fi-FI"/>
          </a:p>
        </p:txBody>
      </p:sp>
      <p:sp>
        <p:nvSpPr>
          <p:cNvPr id="5" name="Alatunnisteen paikkamerkki 4">
            <a:extLst>
              <a:ext uri="{FF2B5EF4-FFF2-40B4-BE49-F238E27FC236}">
                <a16:creationId xmlns:a16="http://schemas.microsoft.com/office/drawing/2014/main" id="{AD241E1E-4D3B-C5C9-7E0F-9B9EBF618DF8}"/>
              </a:ext>
            </a:extLst>
          </p:cNvPr>
          <p:cNvSpPr>
            <a:spLocks noGrp="1"/>
          </p:cNvSpPr>
          <p:nvPr>
            <p:ph type="ftr" sz="quarter" idx="15"/>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4D241114-44E1-E5B3-48CE-7DB4921DE102}"/>
              </a:ext>
            </a:extLst>
          </p:cNvPr>
          <p:cNvSpPr>
            <a:spLocks noGrp="1"/>
          </p:cNvSpPr>
          <p:nvPr>
            <p:ph type="sldNum" sz="quarter" idx="16"/>
          </p:nvPr>
        </p:nvSpPr>
        <p:spPr/>
        <p:txBody>
          <a:bodyPr/>
          <a:lstStyle>
            <a:lvl1pPr>
              <a:defRPr/>
            </a:lvl1pPr>
          </a:lstStyle>
          <a:p>
            <a:fld id="{FFA6EAD2-E4DF-8D46-992D-30FB9A6F7220}" type="slidenum">
              <a:rPr lang="fi-FI" altLang="en-FI"/>
              <a:pPr/>
              <a:t>‹#›</a:t>
            </a:fld>
            <a:endParaRPr lang="fi-FI" altLang="en-FI"/>
          </a:p>
        </p:txBody>
      </p:sp>
    </p:spTree>
    <p:extLst>
      <p:ext uri="{BB962C8B-B14F-4D97-AF65-F5344CB8AC3E}">
        <p14:creationId xmlns:p14="http://schemas.microsoft.com/office/powerpoint/2010/main" val="21201476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ots. perustyyl. napsautt.</a:t>
            </a:r>
          </a:p>
        </p:txBody>
      </p:sp>
      <p:sp>
        <p:nvSpPr>
          <p:cNvPr id="3" name="Päivämäärän paikkamerkki 3">
            <a:extLst>
              <a:ext uri="{FF2B5EF4-FFF2-40B4-BE49-F238E27FC236}">
                <a16:creationId xmlns:a16="http://schemas.microsoft.com/office/drawing/2014/main" id="{EB0A409B-CC71-A678-9CC1-BAC80657E65D}"/>
              </a:ext>
            </a:extLst>
          </p:cNvPr>
          <p:cNvSpPr>
            <a:spLocks noGrp="1"/>
          </p:cNvSpPr>
          <p:nvPr>
            <p:ph type="dt" sz="half" idx="14"/>
          </p:nvPr>
        </p:nvSpPr>
        <p:spPr/>
        <p:txBody>
          <a:bodyPr/>
          <a:lstStyle>
            <a:lvl1pPr>
              <a:defRPr/>
            </a:lvl1pPr>
          </a:lstStyle>
          <a:p>
            <a:pPr>
              <a:defRPr/>
            </a:pPr>
            <a:endParaRPr lang="fi-FI"/>
          </a:p>
        </p:txBody>
      </p:sp>
      <p:sp>
        <p:nvSpPr>
          <p:cNvPr id="4" name="Alatunnisteen paikkamerkki 4">
            <a:extLst>
              <a:ext uri="{FF2B5EF4-FFF2-40B4-BE49-F238E27FC236}">
                <a16:creationId xmlns:a16="http://schemas.microsoft.com/office/drawing/2014/main" id="{3C21606D-CD55-BF8C-24F7-63011D06DA63}"/>
              </a:ext>
            </a:extLst>
          </p:cNvPr>
          <p:cNvSpPr>
            <a:spLocks noGrp="1"/>
          </p:cNvSpPr>
          <p:nvPr>
            <p:ph type="ftr" sz="quarter" idx="15"/>
          </p:nvPr>
        </p:nvSpPr>
        <p:spPr/>
        <p:txBody>
          <a:bodyPr/>
          <a:lstStyle>
            <a:lvl1pPr>
              <a:defRPr/>
            </a:lvl1pPr>
          </a:lstStyle>
          <a:p>
            <a:pPr>
              <a:defRPr/>
            </a:pPr>
            <a:endParaRPr lang="fi-FI"/>
          </a:p>
        </p:txBody>
      </p:sp>
      <p:sp>
        <p:nvSpPr>
          <p:cNvPr id="5" name="Dian numeron paikkamerkki 5">
            <a:extLst>
              <a:ext uri="{FF2B5EF4-FFF2-40B4-BE49-F238E27FC236}">
                <a16:creationId xmlns:a16="http://schemas.microsoft.com/office/drawing/2014/main" id="{19DB3711-305E-ED8A-B4B2-DCC487EB9C7F}"/>
              </a:ext>
            </a:extLst>
          </p:cNvPr>
          <p:cNvSpPr>
            <a:spLocks noGrp="1"/>
          </p:cNvSpPr>
          <p:nvPr>
            <p:ph type="sldNum" sz="quarter" idx="16"/>
          </p:nvPr>
        </p:nvSpPr>
        <p:spPr/>
        <p:txBody>
          <a:bodyPr/>
          <a:lstStyle>
            <a:lvl1pPr>
              <a:defRPr/>
            </a:lvl1pPr>
          </a:lstStyle>
          <a:p>
            <a:fld id="{83A0981F-5997-014E-AA5A-D48DC939E817}" type="slidenum">
              <a:rPr lang="fi-FI" altLang="en-FI"/>
              <a:pPr/>
              <a:t>‹#›</a:t>
            </a:fld>
            <a:endParaRPr lang="fi-FI" altLang="en-FI"/>
          </a:p>
        </p:txBody>
      </p:sp>
    </p:spTree>
    <p:extLst>
      <p:ext uri="{BB962C8B-B14F-4D97-AF65-F5344CB8AC3E}">
        <p14:creationId xmlns:p14="http://schemas.microsoft.com/office/powerpoint/2010/main" val="2132720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8" name="Freeform 5"/>
          <p:cNvSpPr>
            <a:spLocks noChangeAspect="1"/>
          </p:cNvSpPr>
          <p:nvPr userDrawn="1"/>
        </p:nvSpPr>
        <p:spPr bwMode="auto">
          <a:xfrm>
            <a:off x="10903659" y="0"/>
            <a:ext cx="1290370" cy="6858000"/>
          </a:xfrm>
          <a:custGeom>
            <a:avLst/>
            <a:gdLst>
              <a:gd name="T0" fmla="*/ 362 w 2658"/>
              <a:gd name="T1" fmla="*/ 0 h 14271"/>
              <a:gd name="T2" fmla="*/ 0 w 2658"/>
              <a:gd name="T3" fmla="*/ 549 h 14271"/>
              <a:gd name="T4" fmla="*/ 362 w 2658"/>
              <a:gd name="T5" fmla="*/ 1098 h 14271"/>
              <a:gd name="T6" fmla="*/ 0 w 2658"/>
              <a:gd name="T7" fmla="*/ 1647 h 14271"/>
              <a:gd name="T8" fmla="*/ 362 w 2658"/>
              <a:gd name="T9" fmla="*/ 2196 h 14271"/>
              <a:gd name="T10" fmla="*/ 0 w 2658"/>
              <a:gd name="T11" fmla="*/ 2745 h 14271"/>
              <a:gd name="T12" fmla="*/ 362 w 2658"/>
              <a:gd name="T13" fmla="*/ 3293 h 14271"/>
              <a:gd name="T14" fmla="*/ 0 w 2658"/>
              <a:gd name="T15" fmla="*/ 3842 h 14271"/>
              <a:gd name="T16" fmla="*/ 362 w 2658"/>
              <a:gd name="T17" fmla="*/ 4391 h 14271"/>
              <a:gd name="T18" fmla="*/ 0 w 2658"/>
              <a:gd name="T19" fmla="*/ 4940 h 14271"/>
              <a:gd name="T20" fmla="*/ 362 w 2658"/>
              <a:gd name="T21" fmla="*/ 5489 h 14271"/>
              <a:gd name="T22" fmla="*/ 0 w 2658"/>
              <a:gd name="T23" fmla="*/ 6038 h 14271"/>
              <a:gd name="T24" fmla="*/ 362 w 2658"/>
              <a:gd name="T25" fmla="*/ 6587 h 14271"/>
              <a:gd name="T26" fmla="*/ 0 w 2658"/>
              <a:gd name="T27" fmla="*/ 7136 h 14271"/>
              <a:gd name="T28" fmla="*/ 362 w 2658"/>
              <a:gd name="T29" fmla="*/ 7685 h 14271"/>
              <a:gd name="T30" fmla="*/ 0 w 2658"/>
              <a:gd name="T31" fmla="*/ 8234 h 14271"/>
              <a:gd name="T32" fmla="*/ 362 w 2658"/>
              <a:gd name="T33" fmla="*/ 8782 h 14271"/>
              <a:gd name="T34" fmla="*/ 0 w 2658"/>
              <a:gd name="T35" fmla="*/ 9331 h 14271"/>
              <a:gd name="T36" fmla="*/ 362 w 2658"/>
              <a:gd name="T37" fmla="*/ 9880 h 14271"/>
              <a:gd name="T38" fmla="*/ 0 w 2658"/>
              <a:gd name="T39" fmla="*/ 10429 h 14271"/>
              <a:gd name="T40" fmla="*/ 362 w 2658"/>
              <a:gd name="T41" fmla="*/ 10978 h 14271"/>
              <a:gd name="T42" fmla="*/ 0 w 2658"/>
              <a:gd name="T43" fmla="*/ 11527 h 14271"/>
              <a:gd name="T44" fmla="*/ 362 w 2658"/>
              <a:gd name="T45" fmla="*/ 12076 h 14271"/>
              <a:gd name="T46" fmla="*/ 0 w 2658"/>
              <a:gd name="T47" fmla="*/ 12625 h 14271"/>
              <a:gd name="T48" fmla="*/ 362 w 2658"/>
              <a:gd name="T49" fmla="*/ 13174 h 14271"/>
              <a:gd name="T50" fmla="*/ 0 w 2658"/>
              <a:gd name="T51" fmla="*/ 13722 h 14271"/>
              <a:gd name="T52" fmla="*/ 362 w 2658"/>
              <a:gd name="T53" fmla="*/ 14271 h 14271"/>
              <a:gd name="T54" fmla="*/ 2658 w 2658"/>
              <a:gd name="T55" fmla="*/ 14271 h 14271"/>
              <a:gd name="T56" fmla="*/ 2658 w 2658"/>
              <a:gd name="T57" fmla="*/ 1 h 14271"/>
              <a:gd name="T58" fmla="*/ 362 w 2658"/>
              <a:gd name="T59" fmla="*/ 0 h 1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999286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ots. perustyyl. napsautt.</a:t>
            </a:r>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3" name="Päivämäärän paikkamerkki 3">
            <a:extLst>
              <a:ext uri="{FF2B5EF4-FFF2-40B4-BE49-F238E27FC236}">
                <a16:creationId xmlns:a16="http://schemas.microsoft.com/office/drawing/2014/main" id="{B50090C5-CDF3-B9C2-386F-D7F2FBA97C43}"/>
              </a:ext>
            </a:extLst>
          </p:cNvPr>
          <p:cNvSpPr>
            <a:spLocks noGrp="1"/>
          </p:cNvSpPr>
          <p:nvPr>
            <p:ph type="dt" sz="half" idx="16"/>
          </p:nvPr>
        </p:nvSpPr>
        <p:spPr/>
        <p:txBody>
          <a:bodyPr/>
          <a:lstStyle>
            <a:lvl1pPr>
              <a:defRPr/>
            </a:lvl1pPr>
          </a:lstStyle>
          <a:p>
            <a:pPr>
              <a:defRPr/>
            </a:pPr>
            <a:endParaRPr lang="fi-FI"/>
          </a:p>
        </p:txBody>
      </p:sp>
      <p:sp>
        <p:nvSpPr>
          <p:cNvPr id="4" name="Alatunnisteen paikkamerkki 4">
            <a:extLst>
              <a:ext uri="{FF2B5EF4-FFF2-40B4-BE49-F238E27FC236}">
                <a16:creationId xmlns:a16="http://schemas.microsoft.com/office/drawing/2014/main" id="{357F76F4-4E2F-D602-BA42-48B012126D51}"/>
              </a:ext>
            </a:extLst>
          </p:cNvPr>
          <p:cNvSpPr>
            <a:spLocks noGrp="1"/>
          </p:cNvSpPr>
          <p:nvPr>
            <p:ph type="ftr" sz="quarter" idx="17"/>
          </p:nvPr>
        </p:nvSpPr>
        <p:spPr/>
        <p:txBody>
          <a:bodyPr/>
          <a:lstStyle>
            <a:lvl1pPr>
              <a:defRPr/>
            </a:lvl1pPr>
          </a:lstStyle>
          <a:p>
            <a:pPr>
              <a:defRPr/>
            </a:pPr>
            <a:endParaRPr lang="fi-FI"/>
          </a:p>
        </p:txBody>
      </p:sp>
      <p:sp>
        <p:nvSpPr>
          <p:cNvPr id="5" name="Dian numeron paikkamerkki 5">
            <a:extLst>
              <a:ext uri="{FF2B5EF4-FFF2-40B4-BE49-F238E27FC236}">
                <a16:creationId xmlns:a16="http://schemas.microsoft.com/office/drawing/2014/main" id="{D2D7170F-67D8-DC40-6A62-14286494A190}"/>
              </a:ext>
            </a:extLst>
          </p:cNvPr>
          <p:cNvSpPr>
            <a:spLocks noGrp="1"/>
          </p:cNvSpPr>
          <p:nvPr>
            <p:ph type="sldNum" sz="quarter" idx="18"/>
          </p:nvPr>
        </p:nvSpPr>
        <p:spPr/>
        <p:txBody>
          <a:bodyPr/>
          <a:lstStyle>
            <a:lvl1pPr>
              <a:defRPr/>
            </a:lvl1pPr>
          </a:lstStyle>
          <a:p>
            <a:fld id="{6FEBCA0C-0E15-B947-A553-5BB63C72299F}" type="slidenum">
              <a:rPr lang="fi-FI" altLang="en-FI"/>
              <a:pPr/>
              <a:t>‹#›</a:t>
            </a:fld>
            <a:endParaRPr lang="fi-FI" altLang="en-FI"/>
          </a:p>
        </p:txBody>
      </p:sp>
    </p:spTree>
    <p:extLst>
      <p:ext uri="{BB962C8B-B14F-4D97-AF65-F5344CB8AC3E}">
        <p14:creationId xmlns:p14="http://schemas.microsoft.com/office/powerpoint/2010/main" val="37649965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ots. perustyyl. napsautt.</a:t>
            </a:r>
          </a:p>
        </p:txBody>
      </p:sp>
      <p:sp>
        <p:nvSpPr>
          <p:cNvPr id="3" name="Päivämäärän paikkamerkki 3">
            <a:extLst>
              <a:ext uri="{FF2B5EF4-FFF2-40B4-BE49-F238E27FC236}">
                <a16:creationId xmlns:a16="http://schemas.microsoft.com/office/drawing/2014/main" id="{B8561FD2-B441-E1B6-5EB8-59EE25D379EB}"/>
              </a:ext>
            </a:extLst>
          </p:cNvPr>
          <p:cNvSpPr>
            <a:spLocks noGrp="1"/>
          </p:cNvSpPr>
          <p:nvPr>
            <p:ph type="dt" sz="half" idx="16"/>
          </p:nvPr>
        </p:nvSpPr>
        <p:spPr/>
        <p:txBody>
          <a:bodyPr/>
          <a:lstStyle>
            <a:lvl1pPr>
              <a:defRPr/>
            </a:lvl1pPr>
          </a:lstStyle>
          <a:p>
            <a:pPr>
              <a:defRPr/>
            </a:pPr>
            <a:endParaRPr lang="fi-FI"/>
          </a:p>
        </p:txBody>
      </p:sp>
      <p:sp>
        <p:nvSpPr>
          <p:cNvPr id="4" name="Alatunnisteen paikkamerkki 4">
            <a:extLst>
              <a:ext uri="{FF2B5EF4-FFF2-40B4-BE49-F238E27FC236}">
                <a16:creationId xmlns:a16="http://schemas.microsoft.com/office/drawing/2014/main" id="{E3C0A8F6-2C41-0A6D-88B4-C3A097BCBF1D}"/>
              </a:ext>
            </a:extLst>
          </p:cNvPr>
          <p:cNvSpPr>
            <a:spLocks noGrp="1"/>
          </p:cNvSpPr>
          <p:nvPr>
            <p:ph type="ftr" sz="quarter" idx="17"/>
          </p:nvPr>
        </p:nvSpPr>
        <p:spPr/>
        <p:txBody>
          <a:bodyPr/>
          <a:lstStyle>
            <a:lvl1pPr>
              <a:defRPr/>
            </a:lvl1pPr>
          </a:lstStyle>
          <a:p>
            <a:pPr>
              <a:defRPr/>
            </a:pPr>
            <a:endParaRPr lang="fi-FI"/>
          </a:p>
        </p:txBody>
      </p:sp>
      <p:sp>
        <p:nvSpPr>
          <p:cNvPr id="5" name="Dian numeron paikkamerkki 5">
            <a:extLst>
              <a:ext uri="{FF2B5EF4-FFF2-40B4-BE49-F238E27FC236}">
                <a16:creationId xmlns:a16="http://schemas.microsoft.com/office/drawing/2014/main" id="{0D99F287-B43D-29C6-EDEE-4B0B7FC980BE}"/>
              </a:ext>
            </a:extLst>
          </p:cNvPr>
          <p:cNvSpPr>
            <a:spLocks noGrp="1"/>
          </p:cNvSpPr>
          <p:nvPr>
            <p:ph type="sldNum" sz="quarter" idx="18"/>
          </p:nvPr>
        </p:nvSpPr>
        <p:spPr/>
        <p:txBody>
          <a:bodyPr/>
          <a:lstStyle>
            <a:lvl1pPr>
              <a:defRPr/>
            </a:lvl1pPr>
          </a:lstStyle>
          <a:p>
            <a:fld id="{91B8331C-9297-9A4B-AA49-D3A6A8E16AA6}" type="slidenum">
              <a:rPr lang="fi-FI" altLang="en-FI"/>
              <a:pPr/>
              <a:t>‹#›</a:t>
            </a:fld>
            <a:endParaRPr lang="fi-FI" altLang="en-FI"/>
          </a:p>
        </p:txBody>
      </p:sp>
    </p:spTree>
    <p:extLst>
      <p:ext uri="{BB962C8B-B14F-4D97-AF65-F5344CB8AC3E}">
        <p14:creationId xmlns:p14="http://schemas.microsoft.com/office/powerpoint/2010/main" val="30745740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199" y="5486400"/>
            <a:ext cx="11235447" cy="670884"/>
          </a:xfrm>
        </p:spPr>
        <p:txBody>
          <a:bodyPr anchor="ctr"/>
          <a:lstStyle>
            <a:lvl1pPr algn="ctr">
              <a:defRPr sz="2600" b="0">
                <a:latin typeface="+mn-lt"/>
              </a:defRPr>
            </a:lvl1pPr>
          </a:lstStyle>
          <a:p>
            <a:r>
              <a:rPr lang="fi-FI"/>
              <a:t>Muokkaa ots. perustyyl. napsautt.</a:t>
            </a:r>
          </a:p>
        </p:txBody>
      </p:sp>
      <p:sp>
        <p:nvSpPr>
          <p:cNvPr id="3" name="Päivämäärän paikkamerkki 3">
            <a:extLst>
              <a:ext uri="{FF2B5EF4-FFF2-40B4-BE49-F238E27FC236}">
                <a16:creationId xmlns:a16="http://schemas.microsoft.com/office/drawing/2014/main" id="{40CC2FA1-051A-F950-5D38-6D629C831B40}"/>
              </a:ext>
            </a:extLst>
          </p:cNvPr>
          <p:cNvSpPr>
            <a:spLocks noGrp="1"/>
          </p:cNvSpPr>
          <p:nvPr>
            <p:ph type="dt" sz="half" idx="19"/>
          </p:nvPr>
        </p:nvSpPr>
        <p:spPr/>
        <p:txBody>
          <a:bodyPr/>
          <a:lstStyle>
            <a:lvl1pPr>
              <a:defRPr/>
            </a:lvl1pPr>
          </a:lstStyle>
          <a:p>
            <a:pPr>
              <a:defRPr/>
            </a:pPr>
            <a:endParaRPr lang="fi-FI"/>
          </a:p>
        </p:txBody>
      </p:sp>
      <p:sp>
        <p:nvSpPr>
          <p:cNvPr id="4" name="Alatunnisteen paikkamerkki 4">
            <a:extLst>
              <a:ext uri="{FF2B5EF4-FFF2-40B4-BE49-F238E27FC236}">
                <a16:creationId xmlns:a16="http://schemas.microsoft.com/office/drawing/2014/main" id="{F5F32947-5219-1340-E521-63283C8DBCE1}"/>
              </a:ext>
            </a:extLst>
          </p:cNvPr>
          <p:cNvSpPr>
            <a:spLocks noGrp="1"/>
          </p:cNvSpPr>
          <p:nvPr>
            <p:ph type="ftr" sz="quarter" idx="20"/>
          </p:nvPr>
        </p:nvSpPr>
        <p:spPr/>
        <p:txBody>
          <a:bodyPr/>
          <a:lstStyle>
            <a:lvl1pPr>
              <a:defRPr/>
            </a:lvl1pPr>
          </a:lstStyle>
          <a:p>
            <a:pPr>
              <a:defRPr/>
            </a:pPr>
            <a:endParaRPr lang="fi-FI"/>
          </a:p>
        </p:txBody>
      </p:sp>
      <p:sp>
        <p:nvSpPr>
          <p:cNvPr id="5" name="Dian numeron paikkamerkki 5">
            <a:extLst>
              <a:ext uri="{FF2B5EF4-FFF2-40B4-BE49-F238E27FC236}">
                <a16:creationId xmlns:a16="http://schemas.microsoft.com/office/drawing/2014/main" id="{3429216A-D5A2-0DD8-D9DB-2D462E5DCBD4}"/>
              </a:ext>
            </a:extLst>
          </p:cNvPr>
          <p:cNvSpPr>
            <a:spLocks noGrp="1"/>
          </p:cNvSpPr>
          <p:nvPr>
            <p:ph type="sldNum" sz="quarter" idx="21"/>
          </p:nvPr>
        </p:nvSpPr>
        <p:spPr/>
        <p:txBody>
          <a:bodyPr/>
          <a:lstStyle>
            <a:lvl1pPr>
              <a:defRPr/>
            </a:lvl1pPr>
          </a:lstStyle>
          <a:p>
            <a:fld id="{C41608EA-42BF-8440-887E-77CD61D23232}" type="slidenum">
              <a:rPr lang="fi-FI" altLang="en-FI"/>
              <a:pPr/>
              <a:t>‹#›</a:t>
            </a:fld>
            <a:endParaRPr lang="fi-FI" altLang="en-FI"/>
          </a:p>
        </p:txBody>
      </p:sp>
    </p:spTree>
    <p:extLst>
      <p:ext uri="{BB962C8B-B14F-4D97-AF65-F5344CB8AC3E}">
        <p14:creationId xmlns:p14="http://schemas.microsoft.com/office/powerpoint/2010/main" val="22589374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Kuva ja otsikk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p:txBody>
          <a:bodyPr/>
          <a:lstStyle/>
          <a:p>
            <a:r>
              <a:rPr lang="fi-FI"/>
              <a:t>Muokkaa ots. perustyyl. napsautt.</a:t>
            </a:r>
          </a:p>
        </p:txBody>
      </p:sp>
      <p:sp>
        <p:nvSpPr>
          <p:cNvPr id="16" name="Text Placeholder 17">
            <a:extLst>
              <a:ext uri="{FF2B5EF4-FFF2-40B4-BE49-F238E27FC236}">
                <a16:creationId xmlns:a16="http://schemas.microsoft.com/office/drawing/2014/main" id="{3BF3612E-71AE-1CF4-9797-0F9B0110E6A9}"/>
              </a:ext>
            </a:extLst>
          </p:cNvPr>
          <p:cNvSpPr>
            <a:spLocks noGrp="1"/>
          </p:cNvSpPr>
          <p:nvPr>
            <p:ph type="body" sz="quarter" idx="15" hasCustomPrompt="1"/>
          </p:nvPr>
        </p:nvSpPr>
        <p:spPr>
          <a:xfrm>
            <a:off x="465138" y="5813425"/>
            <a:ext cx="1295400" cy="601663"/>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fi-FI"/>
          </a:p>
        </p:txBody>
      </p:sp>
    </p:spTree>
    <p:extLst>
      <p:ext uri="{BB962C8B-B14F-4D97-AF65-F5344CB8AC3E}">
        <p14:creationId xmlns:p14="http://schemas.microsoft.com/office/powerpoint/2010/main" val="1423643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Väliotsikko 1">
    <p:bg>
      <p:bgPr>
        <a:solidFill>
          <a:schemeClr val="accent1"/>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A449E7AF-119B-E7F5-9B21-D91A275A69B1}"/>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A9D1ED1F-16D6-CB49-6C83-E0E762810DD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E898B45E-54F0-4B1E-BC7C-5736DF79EC26}"/>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5EA0ACC9-3DBA-79BC-81CC-46C75D7FD24C}"/>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95F97948-B838-411F-9691-E3D10CF0B71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C8017DA1-E261-26DC-A890-C0D8354EBBE7}"/>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6882629C-1B6E-7DC2-E6B7-9A4D7790136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18A59800-E4D0-A8B4-9BC1-3CECEC4153CF}"/>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84428F39-0DCA-37F3-A36F-0D56DBFB88AD}"/>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5BE787D9-72E1-D597-4DAC-EC7DF7650AD5}"/>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76E89D2F-F3A3-9665-5239-260BE9940E3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C0927AD3-5166-D5E3-1F26-F9EF464F8C52}"/>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5" name="Päivämäärän paikkamerkki 3">
            <a:extLst>
              <a:ext uri="{FF2B5EF4-FFF2-40B4-BE49-F238E27FC236}">
                <a16:creationId xmlns:a16="http://schemas.microsoft.com/office/drawing/2014/main" id="{1FCB155C-5171-6BBA-B47E-671BA7C9ADCA}"/>
              </a:ext>
            </a:extLst>
          </p:cNvPr>
          <p:cNvSpPr>
            <a:spLocks noGrp="1"/>
          </p:cNvSpPr>
          <p:nvPr>
            <p:ph type="dt" sz="half" idx="10"/>
          </p:nvPr>
        </p:nvSpPr>
        <p:spPr/>
        <p:txBody>
          <a:bodyPr/>
          <a:lstStyle>
            <a:lvl1pPr>
              <a:defRPr>
                <a:solidFill>
                  <a:srgbClr val="FFFFFF"/>
                </a:solidFill>
              </a:defRPr>
            </a:lvl1pPr>
          </a:lstStyle>
          <a:p>
            <a:pPr>
              <a:defRPr/>
            </a:pPr>
            <a:endParaRPr lang="fi-FI"/>
          </a:p>
        </p:txBody>
      </p:sp>
      <p:sp>
        <p:nvSpPr>
          <p:cNvPr id="16" name="Alatunnisteen paikkamerkki 4">
            <a:extLst>
              <a:ext uri="{FF2B5EF4-FFF2-40B4-BE49-F238E27FC236}">
                <a16:creationId xmlns:a16="http://schemas.microsoft.com/office/drawing/2014/main" id="{E613B0E1-1FAE-8660-05CD-376950F0853B}"/>
              </a:ext>
            </a:extLst>
          </p:cNvPr>
          <p:cNvSpPr>
            <a:spLocks noGrp="1"/>
          </p:cNvSpPr>
          <p:nvPr>
            <p:ph type="ftr" sz="quarter" idx="11"/>
          </p:nvPr>
        </p:nvSpPr>
        <p:spPr/>
        <p:txBody>
          <a:bodyPr/>
          <a:lstStyle>
            <a:lvl1pPr>
              <a:defRPr>
                <a:solidFill>
                  <a:srgbClr val="FFFFFF"/>
                </a:solidFill>
              </a:defRPr>
            </a:lvl1pPr>
          </a:lstStyle>
          <a:p>
            <a:pPr>
              <a:defRPr/>
            </a:pPr>
            <a:endParaRPr lang="fi-FI"/>
          </a:p>
        </p:txBody>
      </p:sp>
      <p:sp>
        <p:nvSpPr>
          <p:cNvPr id="17" name="Dian numeron paikkamerkki 5">
            <a:extLst>
              <a:ext uri="{FF2B5EF4-FFF2-40B4-BE49-F238E27FC236}">
                <a16:creationId xmlns:a16="http://schemas.microsoft.com/office/drawing/2014/main" id="{BFB54B4B-B940-E70E-2A81-E79A528B51BB}"/>
              </a:ext>
            </a:extLst>
          </p:cNvPr>
          <p:cNvSpPr>
            <a:spLocks noGrp="1"/>
          </p:cNvSpPr>
          <p:nvPr>
            <p:ph type="sldNum" sz="quarter" idx="12"/>
          </p:nvPr>
        </p:nvSpPr>
        <p:spPr/>
        <p:txBody>
          <a:bodyPr/>
          <a:lstStyle>
            <a:lvl1pPr>
              <a:defRPr>
                <a:solidFill>
                  <a:srgbClr val="FFFFFF"/>
                </a:solidFill>
              </a:defRPr>
            </a:lvl1pPr>
          </a:lstStyle>
          <a:p>
            <a:fld id="{1547F9DF-28A6-A948-A538-AFC594622DC0}" type="slidenum">
              <a:rPr lang="fi-FI" altLang="en-FI"/>
              <a:pPr/>
              <a:t>‹#›</a:t>
            </a:fld>
            <a:endParaRPr lang="fi-FI" altLang="en-FI"/>
          </a:p>
        </p:txBody>
      </p:sp>
    </p:spTree>
    <p:extLst>
      <p:ext uri="{BB962C8B-B14F-4D97-AF65-F5344CB8AC3E}">
        <p14:creationId xmlns:p14="http://schemas.microsoft.com/office/powerpoint/2010/main" val="31133340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Väliotsikko 2">
    <p:bg>
      <p:bgPr>
        <a:solidFill>
          <a:schemeClr val="accent2"/>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A449E7AF-119B-E7F5-9B21-D91A275A69B1}"/>
              </a:ext>
            </a:extLst>
          </p:cNvPr>
          <p:cNvGrpSpPr/>
          <p:nvPr userDrawn="1"/>
        </p:nvGrpSpPr>
        <p:grpSpPr bwMode="black">
          <a:xfrm>
            <a:off x="465667" y="6222027"/>
            <a:ext cx="804333" cy="373549"/>
            <a:chOff x="228601" y="704851"/>
            <a:chExt cx="11734800" cy="5449888"/>
          </a:xfrm>
          <a:solidFill>
            <a:schemeClr val="tx1"/>
          </a:solidFill>
        </p:grpSpPr>
        <p:sp>
          <p:nvSpPr>
            <p:cNvPr id="4" name="Freeform 5">
              <a:extLst>
                <a:ext uri="{FF2B5EF4-FFF2-40B4-BE49-F238E27FC236}">
                  <a16:creationId xmlns:a16="http://schemas.microsoft.com/office/drawing/2014/main" id="{A9D1ED1F-16D6-CB49-6C83-E0E762810DD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5" name="Freeform 6">
              <a:extLst>
                <a:ext uri="{FF2B5EF4-FFF2-40B4-BE49-F238E27FC236}">
                  <a16:creationId xmlns:a16="http://schemas.microsoft.com/office/drawing/2014/main" id="{E898B45E-54F0-4B1E-BC7C-5736DF79EC26}"/>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6" name="Rectangle 7">
              <a:extLst>
                <a:ext uri="{FF2B5EF4-FFF2-40B4-BE49-F238E27FC236}">
                  <a16:creationId xmlns:a16="http://schemas.microsoft.com/office/drawing/2014/main" id="{5EA0ACC9-3DBA-79BC-81CC-46C75D7FD24C}"/>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7" name="Freeform 8">
              <a:extLst>
                <a:ext uri="{FF2B5EF4-FFF2-40B4-BE49-F238E27FC236}">
                  <a16:creationId xmlns:a16="http://schemas.microsoft.com/office/drawing/2014/main" id="{95F97948-B838-411F-9691-E3D10CF0B71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8" name="Freeform 9">
              <a:extLst>
                <a:ext uri="{FF2B5EF4-FFF2-40B4-BE49-F238E27FC236}">
                  <a16:creationId xmlns:a16="http://schemas.microsoft.com/office/drawing/2014/main" id="{C8017DA1-E261-26DC-A890-C0D8354EBBE7}"/>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9" name="Freeform 10">
              <a:extLst>
                <a:ext uri="{FF2B5EF4-FFF2-40B4-BE49-F238E27FC236}">
                  <a16:creationId xmlns:a16="http://schemas.microsoft.com/office/drawing/2014/main" id="{6882629C-1B6E-7DC2-E6B7-9A4D7790136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10" name="Rectangle 11">
              <a:extLst>
                <a:ext uri="{FF2B5EF4-FFF2-40B4-BE49-F238E27FC236}">
                  <a16:creationId xmlns:a16="http://schemas.microsoft.com/office/drawing/2014/main" id="{18A59800-E4D0-A8B4-9BC1-3CECEC4153CF}"/>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11" name="Freeform 12">
              <a:extLst>
                <a:ext uri="{FF2B5EF4-FFF2-40B4-BE49-F238E27FC236}">
                  <a16:creationId xmlns:a16="http://schemas.microsoft.com/office/drawing/2014/main" id="{84428F39-0DCA-37F3-A36F-0D56DBFB88AD}"/>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12" name="Freeform 13">
              <a:extLst>
                <a:ext uri="{FF2B5EF4-FFF2-40B4-BE49-F238E27FC236}">
                  <a16:creationId xmlns:a16="http://schemas.microsoft.com/office/drawing/2014/main" id="{5BE787D9-72E1-D597-4DAC-EC7DF7650AD5}"/>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13" name="Freeform 14">
              <a:extLst>
                <a:ext uri="{FF2B5EF4-FFF2-40B4-BE49-F238E27FC236}">
                  <a16:creationId xmlns:a16="http://schemas.microsoft.com/office/drawing/2014/main" id="{76E89D2F-F3A3-9665-5239-260BE9940E3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14" name="Freeform 15">
              <a:extLst>
                <a:ext uri="{FF2B5EF4-FFF2-40B4-BE49-F238E27FC236}">
                  <a16:creationId xmlns:a16="http://schemas.microsoft.com/office/drawing/2014/main" id="{C0927AD3-5166-D5E3-1F26-F9EF464F8C52}"/>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chemeClr val="tx1"/>
                </a:solidFill>
                <a:latin typeface="+mj-lt"/>
              </a:defRPr>
            </a:lvl1pPr>
          </a:lstStyle>
          <a:p>
            <a:r>
              <a:rPr lang="fi-FI"/>
              <a:t>Muokkaa ots. perustyyl. napsautt.</a:t>
            </a:r>
          </a:p>
        </p:txBody>
      </p:sp>
      <p:sp>
        <p:nvSpPr>
          <p:cNvPr id="15" name="Päivämäärän paikkamerkki 3">
            <a:extLst>
              <a:ext uri="{FF2B5EF4-FFF2-40B4-BE49-F238E27FC236}">
                <a16:creationId xmlns:a16="http://schemas.microsoft.com/office/drawing/2014/main" id="{1FCB155C-5171-6BBA-B47E-671BA7C9ADCA}"/>
              </a:ext>
            </a:extLst>
          </p:cNvPr>
          <p:cNvSpPr>
            <a:spLocks noGrp="1"/>
          </p:cNvSpPr>
          <p:nvPr>
            <p:ph type="dt" sz="half" idx="10"/>
          </p:nvPr>
        </p:nvSpPr>
        <p:spPr/>
        <p:txBody>
          <a:bodyPr/>
          <a:lstStyle>
            <a:lvl1pPr>
              <a:defRPr>
                <a:solidFill>
                  <a:schemeClr val="tx1"/>
                </a:solidFill>
              </a:defRPr>
            </a:lvl1pPr>
          </a:lstStyle>
          <a:p>
            <a:pPr>
              <a:defRPr/>
            </a:pPr>
            <a:endParaRPr lang="fi-FI"/>
          </a:p>
        </p:txBody>
      </p:sp>
      <p:sp>
        <p:nvSpPr>
          <p:cNvPr id="16" name="Alatunnisteen paikkamerkki 4">
            <a:extLst>
              <a:ext uri="{FF2B5EF4-FFF2-40B4-BE49-F238E27FC236}">
                <a16:creationId xmlns:a16="http://schemas.microsoft.com/office/drawing/2014/main" id="{E613B0E1-1FAE-8660-05CD-376950F0853B}"/>
              </a:ext>
            </a:extLst>
          </p:cNvPr>
          <p:cNvSpPr>
            <a:spLocks noGrp="1"/>
          </p:cNvSpPr>
          <p:nvPr>
            <p:ph type="ftr" sz="quarter" idx="11"/>
          </p:nvPr>
        </p:nvSpPr>
        <p:spPr/>
        <p:txBody>
          <a:bodyPr/>
          <a:lstStyle>
            <a:lvl1pPr>
              <a:defRPr>
                <a:solidFill>
                  <a:schemeClr val="tx1"/>
                </a:solidFill>
              </a:defRPr>
            </a:lvl1pPr>
          </a:lstStyle>
          <a:p>
            <a:pPr>
              <a:defRPr/>
            </a:pPr>
            <a:endParaRPr lang="fi-FI"/>
          </a:p>
        </p:txBody>
      </p:sp>
      <p:sp>
        <p:nvSpPr>
          <p:cNvPr id="17" name="Dian numeron paikkamerkki 5">
            <a:extLst>
              <a:ext uri="{FF2B5EF4-FFF2-40B4-BE49-F238E27FC236}">
                <a16:creationId xmlns:a16="http://schemas.microsoft.com/office/drawing/2014/main" id="{BFB54B4B-B940-E70E-2A81-E79A528B51BB}"/>
              </a:ext>
            </a:extLst>
          </p:cNvPr>
          <p:cNvSpPr>
            <a:spLocks noGrp="1"/>
          </p:cNvSpPr>
          <p:nvPr>
            <p:ph type="sldNum" sz="quarter" idx="12"/>
          </p:nvPr>
        </p:nvSpPr>
        <p:spPr/>
        <p:txBody>
          <a:bodyPr/>
          <a:lstStyle>
            <a:lvl1pPr>
              <a:defRPr>
                <a:solidFill>
                  <a:schemeClr val="tx1"/>
                </a:solidFill>
              </a:defRPr>
            </a:lvl1pPr>
          </a:lstStyle>
          <a:p>
            <a:fld id="{1547F9DF-28A6-A948-A538-AFC594622DC0}" type="slidenum">
              <a:rPr lang="fi-FI" altLang="en-FI" smtClean="0"/>
              <a:pPr/>
              <a:t>‹#›</a:t>
            </a:fld>
            <a:endParaRPr lang="fi-FI" altLang="en-FI"/>
          </a:p>
        </p:txBody>
      </p:sp>
    </p:spTree>
    <p:extLst>
      <p:ext uri="{BB962C8B-B14F-4D97-AF65-F5344CB8AC3E}">
        <p14:creationId xmlns:p14="http://schemas.microsoft.com/office/powerpoint/2010/main" val="22899031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Väliotsikko 3">
    <p:bg>
      <p:bgPr>
        <a:solidFill>
          <a:schemeClr val="accent3"/>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A449E7AF-119B-E7F5-9B21-D91A275A69B1}"/>
              </a:ext>
            </a:extLst>
          </p:cNvPr>
          <p:cNvGrpSpPr/>
          <p:nvPr userDrawn="1"/>
        </p:nvGrpSpPr>
        <p:grpSpPr bwMode="black">
          <a:xfrm>
            <a:off x="465667" y="6222027"/>
            <a:ext cx="804333" cy="373549"/>
            <a:chOff x="228601" y="704851"/>
            <a:chExt cx="11734800" cy="5449888"/>
          </a:xfrm>
          <a:solidFill>
            <a:schemeClr val="tx1"/>
          </a:solidFill>
        </p:grpSpPr>
        <p:sp>
          <p:nvSpPr>
            <p:cNvPr id="4" name="Freeform 5">
              <a:extLst>
                <a:ext uri="{FF2B5EF4-FFF2-40B4-BE49-F238E27FC236}">
                  <a16:creationId xmlns:a16="http://schemas.microsoft.com/office/drawing/2014/main" id="{A9D1ED1F-16D6-CB49-6C83-E0E762810DD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5" name="Freeform 6">
              <a:extLst>
                <a:ext uri="{FF2B5EF4-FFF2-40B4-BE49-F238E27FC236}">
                  <a16:creationId xmlns:a16="http://schemas.microsoft.com/office/drawing/2014/main" id="{E898B45E-54F0-4B1E-BC7C-5736DF79EC26}"/>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6" name="Rectangle 7">
              <a:extLst>
                <a:ext uri="{FF2B5EF4-FFF2-40B4-BE49-F238E27FC236}">
                  <a16:creationId xmlns:a16="http://schemas.microsoft.com/office/drawing/2014/main" id="{5EA0ACC9-3DBA-79BC-81CC-46C75D7FD24C}"/>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7" name="Freeform 8">
              <a:extLst>
                <a:ext uri="{FF2B5EF4-FFF2-40B4-BE49-F238E27FC236}">
                  <a16:creationId xmlns:a16="http://schemas.microsoft.com/office/drawing/2014/main" id="{95F97948-B838-411F-9691-E3D10CF0B71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8" name="Freeform 9">
              <a:extLst>
                <a:ext uri="{FF2B5EF4-FFF2-40B4-BE49-F238E27FC236}">
                  <a16:creationId xmlns:a16="http://schemas.microsoft.com/office/drawing/2014/main" id="{C8017DA1-E261-26DC-A890-C0D8354EBBE7}"/>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9" name="Freeform 10">
              <a:extLst>
                <a:ext uri="{FF2B5EF4-FFF2-40B4-BE49-F238E27FC236}">
                  <a16:creationId xmlns:a16="http://schemas.microsoft.com/office/drawing/2014/main" id="{6882629C-1B6E-7DC2-E6B7-9A4D7790136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10" name="Rectangle 11">
              <a:extLst>
                <a:ext uri="{FF2B5EF4-FFF2-40B4-BE49-F238E27FC236}">
                  <a16:creationId xmlns:a16="http://schemas.microsoft.com/office/drawing/2014/main" id="{18A59800-E4D0-A8B4-9BC1-3CECEC4153CF}"/>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11" name="Freeform 12">
              <a:extLst>
                <a:ext uri="{FF2B5EF4-FFF2-40B4-BE49-F238E27FC236}">
                  <a16:creationId xmlns:a16="http://schemas.microsoft.com/office/drawing/2014/main" id="{84428F39-0DCA-37F3-A36F-0D56DBFB88AD}"/>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12" name="Freeform 13">
              <a:extLst>
                <a:ext uri="{FF2B5EF4-FFF2-40B4-BE49-F238E27FC236}">
                  <a16:creationId xmlns:a16="http://schemas.microsoft.com/office/drawing/2014/main" id="{5BE787D9-72E1-D597-4DAC-EC7DF7650AD5}"/>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13" name="Freeform 14">
              <a:extLst>
                <a:ext uri="{FF2B5EF4-FFF2-40B4-BE49-F238E27FC236}">
                  <a16:creationId xmlns:a16="http://schemas.microsoft.com/office/drawing/2014/main" id="{76E89D2F-F3A3-9665-5239-260BE9940E3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sp>
          <p:nvSpPr>
            <p:cNvPr id="14" name="Freeform 15">
              <a:extLst>
                <a:ext uri="{FF2B5EF4-FFF2-40B4-BE49-F238E27FC236}">
                  <a16:creationId xmlns:a16="http://schemas.microsoft.com/office/drawing/2014/main" id="{C0927AD3-5166-D5E3-1F26-F9EF464F8C52}"/>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solidFill>
                  <a:schemeClr val="tx1"/>
                </a:solidFill>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chemeClr val="tx1"/>
                </a:solidFill>
                <a:latin typeface="+mj-lt"/>
              </a:defRPr>
            </a:lvl1pPr>
          </a:lstStyle>
          <a:p>
            <a:r>
              <a:rPr lang="fi-FI"/>
              <a:t>Muokkaa ots. perustyyl. napsautt.</a:t>
            </a:r>
          </a:p>
        </p:txBody>
      </p:sp>
      <p:sp>
        <p:nvSpPr>
          <p:cNvPr id="15" name="Päivämäärän paikkamerkki 3">
            <a:extLst>
              <a:ext uri="{FF2B5EF4-FFF2-40B4-BE49-F238E27FC236}">
                <a16:creationId xmlns:a16="http://schemas.microsoft.com/office/drawing/2014/main" id="{1FCB155C-5171-6BBA-B47E-671BA7C9ADCA}"/>
              </a:ext>
            </a:extLst>
          </p:cNvPr>
          <p:cNvSpPr>
            <a:spLocks noGrp="1"/>
          </p:cNvSpPr>
          <p:nvPr>
            <p:ph type="dt" sz="half" idx="10"/>
          </p:nvPr>
        </p:nvSpPr>
        <p:spPr/>
        <p:txBody>
          <a:bodyPr/>
          <a:lstStyle>
            <a:lvl1pPr>
              <a:defRPr>
                <a:solidFill>
                  <a:schemeClr val="tx1"/>
                </a:solidFill>
              </a:defRPr>
            </a:lvl1pPr>
          </a:lstStyle>
          <a:p>
            <a:pPr>
              <a:defRPr/>
            </a:pPr>
            <a:endParaRPr lang="fi-FI"/>
          </a:p>
        </p:txBody>
      </p:sp>
      <p:sp>
        <p:nvSpPr>
          <p:cNvPr id="16" name="Alatunnisteen paikkamerkki 4">
            <a:extLst>
              <a:ext uri="{FF2B5EF4-FFF2-40B4-BE49-F238E27FC236}">
                <a16:creationId xmlns:a16="http://schemas.microsoft.com/office/drawing/2014/main" id="{E613B0E1-1FAE-8660-05CD-376950F0853B}"/>
              </a:ext>
            </a:extLst>
          </p:cNvPr>
          <p:cNvSpPr>
            <a:spLocks noGrp="1"/>
          </p:cNvSpPr>
          <p:nvPr>
            <p:ph type="ftr" sz="quarter" idx="11"/>
          </p:nvPr>
        </p:nvSpPr>
        <p:spPr/>
        <p:txBody>
          <a:bodyPr/>
          <a:lstStyle>
            <a:lvl1pPr>
              <a:defRPr>
                <a:solidFill>
                  <a:schemeClr val="tx1"/>
                </a:solidFill>
              </a:defRPr>
            </a:lvl1pPr>
          </a:lstStyle>
          <a:p>
            <a:pPr>
              <a:defRPr/>
            </a:pPr>
            <a:endParaRPr lang="fi-FI"/>
          </a:p>
        </p:txBody>
      </p:sp>
      <p:sp>
        <p:nvSpPr>
          <p:cNvPr id="17" name="Dian numeron paikkamerkki 5">
            <a:extLst>
              <a:ext uri="{FF2B5EF4-FFF2-40B4-BE49-F238E27FC236}">
                <a16:creationId xmlns:a16="http://schemas.microsoft.com/office/drawing/2014/main" id="{BFB54B4B-B940-E70E-2A81-E79A528B51BB}"/>
              </a:ext>
            </a:extLst>
          </p:cNvPr>
          <p:cNvSpPr>
            <a:spLocks noGrp="1"/>
          </p:cNvSpPr>
          <p:nvPr>
            <p:ph type="sldNum" sz="quarter" idx="12"/>
          </p:nvPr>
        </p:nvSpPr>
        <p:spPr/>
        <p:txBody>
          <a:bodyPr/>
          <a:lstStyle>
            <a:lvl1pPr>
              <a:defRPr>
                <a:solidFill>
                  <a:schemeClr val="tx1"/>
                </a:solidFill>
              </a:defRPr>
            </a:lvl1pPr>
          </a:lstStyle>
          <a:p>
            <a:fld id="{1547F9DF-28A6-A948-A538-AFC594622DC0}" type="slidenum">
              <a:rPr lang="fi-FI" altLang="en-FI" smtClean="0"/>
              <a:pPr/>
              <a:t>‹#›</a:t>
            </a:fld>
            <a:endParaRPr lang="fi-FI" altLang="en-FI"/>
          </a:p>
        </p:txBody>
      </p:sp>
    </p:spTree>
    <p:extLst>
      <p:ext uri="{BB962C8B-B14F-4D97-AF65-F5344CB8AC3E}">
        <p14:creationId xmlns:p14="http://schemas.microsoft.com/office/powerpoint/2010/main" val="40542324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äivämäärän paikkamerkki 3">
            <a:extLst>
              <a:ext uri="{FF2B5EF4-FFF2-40B4-BE49-F238E27FC236}">
                <a16:creationId xmlns:a16="http://schemas.microsoft.com/office/drawing/2014/main" id="{2B7405D2-BA5E-D6EB-3A08-ACE09D6A192E}"/>
              </a:ext>
            </a:extLst>
          </p:cNvPr>
          <p:cNvSpPr>
            <a:spLocks noGrp="1"/>
          </p:cNvSpPr>
          <p:nvPr>
            <p:ph type="dt" sz="half" idx="10"/>
          </p:nvPr>
        </p:nvSpPr>
        <p:spPr/>
        <p:txBody>
          <a:bodyPr/>
          <a:lstStyle>
            <a:lvl1pPr>
              <a:defRPr/>
            </a:lvl1pPr>
          </a:lstStyle>
          <a:p>
            <a:pPr>
              <a:defRPr/>
            </a:pPr>
            <a:endParaRPr lang="fi-FI"/>
          </a:p>
        </p:txBody>
      </p:sp>
      <p:sp>
        <p:nvSpPr>
          <p:cNvPr id="4" name="Alatunnisteen paikkamerkki 4">
            <a:extLst>
              <a:ext uri="{FF2B5EF4-FFF2-40B4-BE49-F238E27FC236}">
                <a16:creationId xmlns:a16="http://schemas.microsoft.com/office/drawing/2014/main" id="{63E2A379-A23E-7898-88E0-8B72DC1DE670}"/>
              </a:ext>
            </a:extLst>
          </p:cNvPr>
          <p:cNvSpPr>
            <a:spLocks noGrp="1"/>
          </p:cNvSpPr>
          <p:nvPr>
            <p:ph type="ftr" sz="quarter" idx="11"/>
          </p:nvPr>
        </p:nvSpPr>
        <p:spPr/>
        <p:txBody>
          <a:bodyPr/>
          <a:lstStyle>
            <a:lvl1pPr>
              <a:defRPr/>
            </a:lvl1pPr>
          </a:lstStyle>
          <a:p>
            <a:pPr>
              <a:defRPr/>
            </a:pPr>
            <a:endParaRPr lang="fi-FI"/>
          </a:p>
        </p:txBody>
      </p:sp>
      <p:sp>
        <p:nvSpPr>
          <p:cNvPr id="5" name="Dian numeron paikkamerkki 5">
            <a:extLst>
              <a:ext uri="{FF2B5EF4-FFF2-40B4-BE49-F238E27FC236}">
                <a16:creationId xmlns:a16="http://schemas.microsoft.com/office/drawing/2014/main" id="{BF6763AD-AD9C-CFD5-65B8-AB4E25BD71AC}"/>
              </a:ext>
            </a:extLst>
          </p:cNvPr>
          <p:cNvSpPr>
            <a:spLocks noGrp="1"/>
          </p:cNvSpPr>
          <p:nvPr>
            <p:ph type="sldNum" sz="quarter" idx="12"/>
          </p:nvPr>
        </p:nvSpPr>
        <p:spPr/>
        <p:txBody>
          <a:bodyPr/>
          <a:lstStyle>
            <a:lvl1pPr>
              <a:defRPr/>
            </a:lvl1pPr>
          </a:lstStyle>
          <a:p>
            <a:fld id="{CDCAF0F8-EC6A-3344-A773-B4AE18D35AF6}" type="slidenum">
              <a:rPr lang="fi-FI" altLang="en-FI"/>
              <a:pPr/>
              <a:t>‹#›</a:t>
            </a:fld>
            <a:endParaRPr lang="fi-FI" altLang="en-FI"/>
          </a:p>
        </p:txBody>
      </p:sp>
    </p:spTree>
    <p:extLst>
      <p:ext uri="{BB962C8B-B14F-4D97-AF65-F5344CB8AC3E}">
        <p14:creationId xmlns:p14="http://schemas.microsoft.com/office/powerpoint/2010/main" val="24337207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2484C7C7-453E-D104-9678-5313F9D04947}"/>
              </a:ext>
            </a:extLst>
          </p:cNvPr>
          <p:cNvSpPr>
            <a:spLocks noGrp="1"/>
          </p:cNvSpPr>
          <p:nvPr>
            <p:ph type="dt" sz="half" idx="10"/>
          </p:nvPr>
        </p:nvSpPr>
        <p:spPr/>
        <p:txBody>
          <a:bodyPr/>
          <a:lstStyle>
            <a:lvl1pPr>
              <a:defRPr/>
            </a:lvl1pPr>
          </a:lstStyle>
          <a:p>
            <a:pPr>
              <a:defRPr/>
            </a:pPr>
            <a:endParaRPr lang="fi-FI"/>
          </a:p>
        </p:txBody>
      </p:sp>
      <p:sp>
        <p:nvSpPr>
          <p:cNvPr id="3" name="Alatunnisteen paikkamerkki 4">
            <a:extLst>
              <a:ext uri="{FF2B5EF4-FFF2-40B4-BE49-F238E27FC236}">
                <a16:creationId xmlns:a16="http://schemas.microsoft.com/office/drawing/2014/main" id="{949369BB-2D52-AFC0-02CF-099BCBBC3248}"/>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A77F1FF6-2640-0CD2-5B00-CB2AA54EF1BB}"/>
              </a:ext>
            </a:extLst>
          </p:cNvPr>
          <p:cNvSpPr>
            <a:spLocks noGrp="1"/>
          </p:cNvSpPr>
          <p:nvPr>
            <p:ph type="sldNum" sz="quarter" idx="12"/>
          </p:nvPr>
        </p:nvSpPr>
        <p:spPr/>
        <p:txBody>
          <a:bodyPr/>
          <a:lstStyle>
            <a:lvl1pPr>
              <a:defRPr/>
            </a:lvl1pPr>
          </a:lstStyle>
          <a:p>
            <a:fld id="{29BBC8AB-DF6A-E244-9149-FE3ED19B33AC}" type="slidenum">
              <a:rPr lang="fi-FI" altLang="en-FI"/>
              <a:pPr/>
              <a:t>‹#›</a:t>
            </a:fld>
            <a:endParaRPr lang="fi-FI" altLang="en-FI"/>
          </a:p>
        </p:txBody>
      </p:sp>
    </p:spTree>
    <p:extLst>
      <p:ext uri="{BB962C8B-B14F-4D97-AF65-F5344CB8AC3E}">
        <p14:creationId xmlns:p14="http://schemas.microsoft.com/office/powerpoint/2010/main" val="15298376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blank" preserve="1">
  <p:cSld name="Helsinki-tunnus 1 A">
    <p:bg>
      <p:bgPr>
        <a:solidFill>
          <a:schemeClr val="accent1"/>
        </a:solidFill>
        <a:effectLst/>
      </p:bgPr>
    </p:bg>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2484C7C7-453E-D104-9678-5313F9D04947}"/>
              </a:ext>
            </a:extLst>
          </p:cNvPr>
          <p:cNvSpPr>
            <a:spLocks noGrp="1"/>
          </p:cNvSpPr>
          <p:nvPr>
            <p:ph type="dt" sz="half" idx="10"/>
          </p:nvPr>
        </p:nvSpPr>
        <p:spPr/>
        <p:txBody>
          <a:bodyPr/>
          <a:lstStyle>
            <a:lvl1pPr>
              <a:defRPr/>
            </a:lvl1pPr>
          </a:lstStyle>
          <a:p>
            <a:pPr>
              <a:defRPr/>
            </a:pPr>
            <a:endParaRPr lang="fi-FI"/>
          </a:p>
        </p:txBody>
      </p:sp>
      <p:sp>
        <p:nvSpPr>
          <p:cNvPr id="3" name="Alatunnisteen paikkamerkki 4">
            <a:extLst>
              <a:ext uri="{FF2B5EF4-FFF2-40B4-BE49-F238E27FC236}">
                <a16:creationId xmlns:a16="http://schemas.microsoft.com/office/drawing/2014/main" id="{949369BB-2D52-AFC0-02CF-099BCBBC3248}"/>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A77F1FF6-2640-0CD2-5B00-CB2AA54EF1BB}"/>
              </a:ext>
            </a:extLst>
          </p:cNvPr>
          <p:cNvSpPr>
            <a:spLocks noGrp="1"/>
          </p:cNvSpPr>
          <p:nvPr>
            <p:ph type="sldNum" sz="quarter" idx="12"/>
          </p:nvPr>
        </p:nvSpPr>
        <p:spPr/>
        <p:txBody>
          <a:bodyPr/>
          <a:lstStyle>
            <a:lvl1pPr>
              <a:defRPr/>
            </a:lvl1pPr>
          </a:lstStyle>
          <a:p>
            <a:fld id="{29BBC8AB-DF6A-E244-9149-FE3ED19B33AC}" type="slidenum">
              <a:rPr lang="fi-FI" altLang="en-FI"/>
              <a:pPr/>
              <a:t>‹#›</a:t>
            </a:fld>
            <a:endParaRPr lang="fi-FI" altLang="en-FI"/>
          </a:p>
        </p:txBody>
      </p:sp>
      <p:grpSp>
        <p:nvGrpSpPr>
          <p:cNvPr id="17" name="Ryhmä 6">
            <a:extLst>
              <a:ext uri="{FF2B5EF4-FFF2-40B4-BE49-F238E27FC236}">
                <a16:creationId xmlns:a16="http://schemas.microsoft.com/office/drawing/2014/main" id="{C89E38F6-654C-0A9A-0314-9683CF3C2A96}"/>
              </a:ext>
            </a:extLst>
          </p:cNvPr>
          <p:cNvGrpSpPr>
            <a:grpSpLocks noChangeAspect="1"/>
          </p:cNvGrpSpPr>
          <p:nvPr userDrawn="1"/>
        </p:nvGrpSpPr>
        <p:grpSpPr bwMode="black">
          <a:xfrm>
            <a:off x="4158101" y="2529000"/>
            <a:ext cx="3875798" cy="1800000"/>
            <a:chOff x="228601" y="704851"/>
            <a:chExt cx="11734800" cy="5449888"/>
          </a:xfrm>
          <a:solidFill>
            <a:schemeClr val="bg1"/>
          </a:solidFill>
        </p:grpSpPr>
        <p:sp>
          <p:nvSpPr>
            <p:cNvPr id="18" name="Freeform 17">
              <a:extLst>
                <a:ext uri="{FF2B5EF4-FFF2-40B4-BE49-F238E27FC236}">
                  <a16:creationId xmlns:a16="http://schemas.microsoft.com/office/drawing/2014/main" id="{045EFE06-8587-01B6-389F-B85814C25FF4}"/>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9" name="Freeform 18">
              <a:extLst>
                <a:ext uri="{FF2B5EF4-FFF2-40B4-BE49-F238E27FC236}">
                  <a16:creationId xmlns:a16="http://schemas.microsoft.com/office/drawing/2014/main" id="{FEA08619-DE33-55BD-D8D1-64BDE0269B2B}"/>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0" name="Rectangle 19">
              <a:extLst>
                <a:ext uri="{FF2B5EF4-FFF2-40B4-BE49-F238E27FC236}">
                  <a16:creationId xmlns:a16="http://schemas.microsoft.com/office/drawing/2014/main" id="{AB80BEA4-AC88-CF58-7B2E-E31F9AB3BF2C}"/>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1" name="Freeform 20">
              <a:extLst>
                <a:ext uri="{FF2B5EF4-FFF2-40B4-BE49-F238E27FC236}">
                  <a16:creationId xmlns:a16="http://schemas.microsoft.com/office/drawing/2014/main" id="{D3235622-9BA0-633B-32C6-38DC8ABCB3D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2" name="Freeform 21">
              <a:extLst>
                <a:ext uri="{FF2B5EF4-FFF2-40B4-BE49-F238E27FC236}">
                  <a16:creationId xmlns:a16="http://schemas.microsoft.com/office/drawing/2014/main" id="{CAF5CCF3-9517-91CD-4361-5CF8E1BC023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3" name="Freeform 22">
              <a:extLst>
                <a:ext uri="{FF2B5EF4-FFF2-40B4-BE49-F238E27FC236}">
                  <a16:creationId xmlns:a16="http://schemas.microsoft.com/office/drawing/2014/main" id="{54CB8ADC-4118-88F8-E575-100800AA3066}"/>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4" name="Rectangle 23">
              <a:extLst>
                <a:ext uri="{FF2B5EF4-FFF2-40B4-BE49-F238E27FC236}">
                  <a16:creationId xmlns:a16="http://schemas.microsoft.com/office/drawing/2014/main" id="{6466A639-73E7-8467-FED0-E8412322F50F}"/>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5" name="Freeform 24">
              <a:extLst>
                <a:ext uri="{FF2B5EF4-FFF2-40B4-BE49-F238E27FC236}">
                  <a16:creationId xmlns:a16="http://schemas.microsoft.com/office/drawing/2014/main" id="{3F4E064E-2252-39DA-719C-CBE59363DFA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6" name="Freeform 25">
              <a:extLst>
                <a:ext uri="{FF2B5EF4-FFF2-40B4-BE49-F238E27FC236}">
                  <a16:creationId xmlns:a16="http://schemas.microsoft.com/office/drawing/2014/main" id="{E0F90CB1-0642-BAE8-7F08-5F4A57E31ADA}"/>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7" name="Freeform 26">
              <a:extLst>
                <a:ext uri="{FF2B5EF4-FFF2-40B4-BE49-F238E27FC236}">
                  <a16:creationId xmlns:a16="http://schemas.microsoft.com/office/drawing/2014/main" id="{8D60C904-2003-5ED7-48B5-4D66B3BE47C6}"/>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8" name="Freeform 27">
              <a:extLst>
                <a:ext uri="{FF2B5EF4-FFF2-40B4-BE49-F238E27FC236}">
                  <a16:creationId xmlns:a16="http://schemas.microsoft.com/office/drawing/2014/main" id="{8CA39B42-9BDC-4B8F-270B-F7F01615B28A}"/>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extLst>
      <p:ext uri="{BB962C8B-B14F-4D97-AF65-F5344CB8AC3E}">
        <p14:creationId xmlns:p14="http://schemas.microsoft.com/office/powerpoint/2010/main" val="2507872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35015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blank" preserve="1">
  <p:cSld name="Helsinki-tunnus 1 B">
    <p:bg>
      <p:bgPr>
        <a:solidFill>
          <a:schemeClr val="accent2"/>
        </a:solidFill>
        <a:effectLst/>
      </p:bgPr>
    </p:bg>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2484C7C7-453E-D104-9678-5313F9D04947}"/>
              </a:ext>
            </a:extLst>
          </p:cNvPr>
          <p:cNvSpPr>
            <a:spLocks noGrp="1"/>
          </p:cNvSpPr>
          <p:nvPr>
            <p:ph type="dt" sz="half" idx="10"/>
          </p:nvPr>
        </p:nvSpPr>
        <p:spPr/>
        <p:txBody>
          <a:bodyPr/>
          <a:lstStyle>
            <a:lvl1pPr>
              <a:defRPr/>
            </a:lvl1pPr>
          </a:lstStyle>
          <a:p>
            <a:pPr>
              <a:defRPr/>
            </a:pPr>
            <a:endParaRPr lang="fi-FI"/>
          </a:p>
        </p:txBody>
      </p:sp>
      <p:sp>
        <p:nvSpPr>
          <p:cNvPr id="3" name="Alatunnisteen paikkamerkki 4">
            <a:extLst>
              <a:ext uri="{FF2B5EF4-FFF2-40B4-BE49-F238E27FC236}">
                <a16:creationId xmlns:a16="http://schemas.microsoft.com/office/drawing/2014/main" id="{949369BB-2D52-AFC0-02CF-099BCBBC3248}"/>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A77F1FF6-2640-0CD2-5B00-CB2AA54EF1BB}"/>
              </a:ext>
            </a:extLst>
          </p:cNvPr>
          <p:cNvSpPr>
            <a:spLocks noGrp="1"/>
          </p:cNvSpPr>
          <p:nvPr>
            <p:ph type="sldNum" sz="quarter" idx="12"/>
          </p:nvPr>
        </p:nvSpPr>
        <p:spPr/>
        <p:txBody>
          <a:bodyPr/>
          <a:lstStyle>
            <a:lvl1pPr>
              <a:defRPr/>
            </a:lvl1pPr>
          </a:lstStyle>
          <a:p>
            <a:fld id="{29BBC8AB-DF6A-E244-9149-FE3ED19B33AC}" type="slidenum">
              <a:rPr lang="fi-FI" altLang="en-FI"/>
              <a:pPr/>
              <a:t>‹#›</a:t>
            </a:fld>
            <a:endParaRPr lang="fi-FI" altLang="en-FI"/>
          </a:p>
        </p:txBody>
      </p:sp>
      <p:grpSp>
        <p:nvGrpSpPr>
          <p:cNvPr id="31" name="Ryhmä 6">
            <a:extLst>
              <a:ext uri="{FF2B5EF4-FFF2-40B4-BE49-F238E27FC236}">
                <a16:creationId xmlns:a16="http://schemas.microsoft.com/office/drawing/2014/main" id="{23E2042B-CCAC-B5BA-6E3B-74C0B0F77A04}"/>
              </a:ext>
            </a:extLst>
          </p:cNvPr>
          <p:cNvGrpSpPr>
            <a:grpSpLocks noChangeAspect="1"/>
          </p:cNvGrpSpPr>
          <p:nvPr userDrawn="1"/>
        </p:nvGrpSpPr>
        <p:grpSpPr bwMode="black">
          <a:xfrm>
            <a:off x="4158101" y="2529000"/>
            <a:ext cx="3875798" cy="1800000"/>
            <a:chOff x="228601" y="704851"/>
            <a:chExt cx="11734800" cy="5449888"/>
          </a:xfrm>
          <a:solidFill>
            <a:schemeClr val="tx1"/>
          </a:solidFill>
        </p:grpSpPr>
        <p:sp>
          <p:nvSpPr>
            <p:cNvPr id="32" name="Freeform 31">
              <a:extLst>
                <a:ext uri="{FF2B5EF4-FFF2-40B4-BE49-F238E27FC236}">
                  <a16:creationId xmlns:a16="http://schemas.microsoft.com/office/drawing/2014/main" id="{46E62C98-62FF-E705-E41E-A0BFAA98C6E0}"/>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3" name="Freeform 32">
              <a:extLst>
                <a:ext uri="{FF2B5EF4-FFF2-40B4-BE49-F238E27FC236}">
                  <a16:creationId xmlns:a16="http://schemas.microsoft.com/office/drawing/2014/main" id="{F43B0067-EF6A-9A04-72E0-513A5DC34068}"/>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4" name="Rectangle 33">
              <a:extLst>
                <a:ext uri="{FF2B5EF4-FFF2-40B4-BE49-F238E27FC236}">
                  <a16:creationId xmlns:a16="http://schemas.microsoft.com/office/drawing/2014/main" id="{7E698F63-E142-C587-71F3-800B8FD1857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5" name="Freeform 34">
              <a:extLst>
                <a:ext uri="{FF2B5EF4-FFF2-40B4-BE49-F238E27FC236}">
                  <a16:creationId xmlns:a16="http://schemas.microsoft.com/office/drawing/2014/main" id="{16BBFC87-67F6-EACF-2E0E-2F92454954DE}"/>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6" name="Freeform 35">
              <a:extLst>
                <a:ext uri="{FF2B5EF4-FFF2-40B4-BE49-F238E27FC236}">
                  <a16:creationId xmlns:a16="http://schemas.microsoft.com/office/drawing/2014/main" id="{4F2872A8-0A11-3E05-42BD-C88F1131D5C5}"/>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7" name="Freeform 36">
              <a:extLst>
                <a:ext uri="{FF2B5EF4-FFF2-40B4-BE49-F238E27FC236}">
                  <a16:creationId xmlns:a16="http://schemas.microsoft.com/office/drawing/2014/main" id="{DBA16CFF-469D-DA76-2D11-4AD9180AA368}"/>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8" name="Rectangle 37">
              <a:extLst>
                <a:ext uri="{FF2B5EF4-FFF2-40B4-BE49-F238E27FC236}">
                  <a16:creationId xmlns:a16="http://schemas.microsoft.com/office/drawing/2014/main" id="{B2316D90-4249-8719-1EA5-FEE403C43AC6}"/>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9" name="Freeform 38">
              <a:extLst>
                <a:ext uri="{FF2B5EF4-FFF2-40B4-BE49-F238E27FC236}">
                  <a16:creationId xmlns:a16="http://schemas.microsoft.com/office/drawing/2014/main" id="{372671E4-B152-C23A-CC07-37C9734BAF8D}"/>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0" name="Freeform 39">
              <a:extLst>
                <a:ext uri="{FF2B5EF4-FFF2-40B4-BE49-F238E27FC236}">
                  <a16:creationId xmlns:a16="http://schemas.microsoft.com/office/drawing/2014/main" id="{598AB8D6-57CA-51D4-5507-281AAB90379F}"/>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1" name="Freeform 40">
              <a:extLst>
                <a:ext uri="{FF2B5EF4-FFF2-40B4-BE49-F238E27FC236}">
                  <a16:creationId xmlns:a16="http://schemas.microsoft.com/office/drawing/2014/main" id="{D7663AE4-B293-D567-F4E9-726404D3920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2" name="Freeform 41">
              <a:extLst>
                <a:ext uri="{FF2B5EF4-FFF2-40B4-BE49-F238E27FC236}">
                  <a16:creationId xmlns:a16="http://schemas.microsoft.com/office/drawing/2014/main" id="{0496734A-F0AF-117C-0665-138D68053F8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extLst>
      <p:ext uri="{BB962C8B-B14F-4D97-AF65-F5344CB8AC3E}">
        <p14:creationId xmlns:p14="http://schemas.microsoft.com/office/powerpoint/2010/main" val="34104214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Helsinki-tunnus 1 C">
    <p:bg>
      <p:bgPr>
        <a:solidFill>
          <a:schemeClr val="accent3"/>
        </a:solidFill>
        <a:effectLst/>
      </p:bgPr>
    </p:bg>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2484C7C7-453E-D104-9678-5313F9D04947}"/>
              </a:ext>
            </a:extLst>
          </p:cNvPr>
          <p:cNvSpPr>
            <a:spLocks noGrp="1"/>
          </p:cNvSpPr>
          <p:nvPr>
            <p:ph type="dt" sz="half" idx="10"/>
          </p:nvPr>
        </p:nvSpPr>
        <p:spPr/>
        <p:txBody>
          <a:bodyPr/>
          <a:lstStyle>
            <a:lvl1pPr>
              <a:defRPr/>
            </a:lvl1pPr>
          </a:lstStyle>
          <a:p>
            <a:pPr>
              <a:defRPr/>
            </a:pPr>
            <a:endParaRPr lang="fi-FI"/>
          </a:p>
        </p:txBody>
      </p:sp>
      <p:sp>
        <p:nvSpPr>
          <p:cNvPr id="3" name="Alatunnisteen paikkamerkki 4">
            <a:extLst>
              <a:ext uri="{FF2B5EF4-FFF2-40B4-BE49-F238E27FC236}">
                <a16:creationId xmlns:a16="http://schemas.microsoft.com/office/drawing/2014/main" id="{949369BB-2D52-AFC0-02CF-099BCBBC3248}"/>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A77F1FF6-2640-0CD2-5B00-CB2AA54EF1BB}"/>
              </a:ext>
            </a:extLst>
          </p:cNvPr>
          <p:cNvSpPr>
            <a:spLocks noGrp="1"/>
          </p:cNvSpPr>
          <p:nvPr>
            <p:ph type="sldNum" sz="quarter" idx="12"/>
          </p:nvPr>
        </p:nvSpPr>
        <p:spPr/>
        <p:txBody>
          <a:bodyPr/>
          <a:lstStyle>
            <a:lvl1pPr>
              <a:defRPr/>
            </a:lvl1pPr>
          </a:lstStyle>
          <a:p>
            <a:fld id="{29BBC8AB-DF6A-E244-9149-FE3ED19B33AC}" type="slidenum">
              <a:rPr lang="fi-FI" altLang="en-FI"/>
              <a:pPr/>
              <a:t>‹#›</a:t>
            </a:fld>
            <a:endParaRPr lang="fi-FI" altLang="en-FI"/>
          </a:p>
        </p:txBody>
      </p:sp>
      <p:grpSp>
        <p:nvGrpSpPr>
          <p:cNvPr id="31" name="Ryhmä 6">
            <a:extLst>
              <a:ext uri="{FF2B5EF4-FFF2-40B4-BE49-F238E27FC236}">
                <a16:creationId xmlns:a16="http://schemas.microsoft.com/office/drawing/2014/main" id="{23E2042B-CCAC-B5BA-6E3B-74C0B0F77A04}"/>
              </a:ext>
            </a:extLst>
          </p:cNvPr>
          <p:cNvGrpSpPr>
            <a:grpSpLocks noChangeAspect="1"/>
          </p:cNvGrpSpPr>
          <p:nvPr userDrawn="1"/>
        </p:nvGrpSpPr>
        <p:grpSpPr bwMode="black">
          <a:xfrm>
            <a:off x="4158101" y="2529000"/>
            <a:ext cx="3875798" cy="1800000"/>
            <a:chOff x="228601" y="704851"/>
            <a:chExt cx="11734800" cy="5449888"/>
          </a:xfrm>
          <a:solidFill>
            <a:schemeClr val="tx1"/>
          </a:solidFill>
        </p:grpSpPr>
        <p:sp>
          <p:nvSpPr>
            <p:cNvPr id="32" name="Freeform 31">
              <a:extLst>
                <a:ext uri="{FF2B5EF4-FFF2-40B4-BE49-F238E27FC236}">
                  <a16:creationId xmlns:a16="http://schemas.microsoft.com/office/drawing/2014/main" id="{46E62C98-62FF-E705-E41E-A0BFAA98C6E0}"/>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3" name="Freeform 32">
              <a:extLst>
                <a:ext uri="{FF2B5EF4-FFF2-40B4-BE49-F238E27FC236}">
                  <a16:creationId xmlns:a16="http://schemas.microsoft.com/office/drawing/2014/main" id="{F43B0067-EF6A-9A04-72E0-513A5DC34068}"/>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4" name="Rectangle 33">
              <a:extLst>
                <a:ext uri="{FF2B5EF4-FFF2-40B4-BE49-F238E27FC236}">
                  <a16:creationId xmlns:a16="http://schemas.microsoft.com/office/drawing/2014/main" id="{7E698F63-E142-C587-71F3-800B8FD1857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5" name="Freeform 34">
              <a:extLst>
                <a:ext uri="{FF2B5EF4-FFF2-40B4-BE49-F238E27FC236}">
                  <a16:creationId xmlns:a16="http://schemas.microsoft.com/office/drawing/2014/main" id="{16BBFC87-67F6-EACF-2E0E-2F92454954DE}"/>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6" name="Freeform 35">
              <a:extLst>
                <a:ext uri="{FF2B5EF4-FFF2-40B4-BE49-F238E27FC236}">
                  <a16:creationId xmlns:a16="http://schemas.microsoft.com/office/drawing/2014/main" id="{4F2872A8-0A11-3E05-42BD-C88F1131D5C5}"/>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7" name="Freeform 36">
              <a:extLst>
                <a:ext uri="{FF2B5EF4-FFF2-40B4-BE49-F238E27FC236}">
                  <a16:creationId xmlns:a16="http://schemas.microsoft.com/office/drawing/2014/main" id="{DBA16CFF-469D-DA76-2D11-4AD9180AA368}"/>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8" name="Rectangle 37">
              <a:extLst>
                <a:ext uri="{FF2B5EF4-FFF2-40B4-BE49-F238E27FC236}">
                  <a16:creationId xmlns:a16="http://schemas.microsoft.com/office/drawing/2014/main" id="{B2316D90-4249-8719-1EA5-FEE403C43AC6}"/>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9" name="Freeform 38">
              <a:extLst>
                <a:ext uri="{FF2B5EF4-FFF2-40B4-BE49-F238E27FC236}">
                  <a16:creationId xmlns:a16="http://schemas.microsoft.com/office/drawing/2014/main" id="{372671E4-B152-C23A-CC07-37C9734BAF8D}"/>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0" name="Freeform 39">
              <a:extLst>
                <a:ext uri="{FF2B5EF4-FFF2-40B4-BE49-F238E27FC236}">
                  <a16:creationId xmlns:a16="http://schemas.microsoft.com/office/drawing/2014/main" id="{598AB8D6-57CA-51D4-5507-281AAB90379F}"/>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1" name="Freeform 40">
              <a:extLst>
                <a:ext uri="{FF2B5EF4-FFF2-40B4-BE49-F238E27FC236}">
                  <a16:creationId xmlns:a16="http://schemas.microsoft.com/office/drawing/2014/main" id="{D7663AE4-B293-D567-F4E9-726404D3920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42" name="Freeform 41">
              <a:extLst>
                <a:ext uri="{FF2B5EF4-FFF2-40B4-BE49-F238E27FC236}">
                  <a16:creationId xmlns:a16="http://schemas.microsoft.com/office/drawing/2014/main" id="{0496734A-F0AF-117C-0665-138D68053F8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extLst>
      <p:ext uri="{BB962C8B-B14F-4D97-AF65-F5344CB8AC3E}">
        <p14:creationId xmlns:p14="http://schemas.microsoft.com/office/powerpoint/2010/main" val="5856439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Helsinki-tunnus 2 A">
    <p:bg>
      <p:bgPr>
        <a:solidFill>
          <a:schemeClr val="accent1"/>
        </a:solidFill>
        <a:effectLst/>
      </p:bgPr>
    </p:bg>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2484C7C7-453E-D104-9678-5313F9D04947}"/>
              </a:ext>
            </a:extLst>
          </p:cNvPr>
          <p:cNvSpPr>
            <a:spLocks noGrp="1"/>
          </p:cNvSpPr>
          <p:nvPr>
            <p:ph type="dt" sz="half" idx="10"/>
          </p:nvPr>
        </p:nvSpPr>
        <p:spPr/>
        <p:txBody>
          <a:bodyPr/>
          <a:lstStyle>
            <a:lvl1pPr>
              <a:defRPr/>
            </a:lvl1pPr>
          </a:lstStyle>
          <a:p>
            <a:pPr>
              <a:defRPr/>
            </a:pPr>
            <a:endParaRPr lang="fi-FI"/>
          </a:p>
        </p:txBody>
      </p:sp>
      <p:sp>
        <p:nvSpPr>
          <p:cNvPr id="3" name="Alatunnisteen paikkamerkki 4">
            <a:extLst>
              <a:ext uri="{FF2B5EF4-FFF2-40B4-BE49-F238E27FC236}">
                <a16:creationId xmlns:a16="http://schemas.microsoft.com/office/drawing/2014/main" id="{949369BB-2D52-AFC0-02CF-099BCBBC3248}"/>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A77F1FF6-2640-0CD2-5B00-CB2AA54EF1BB}"/>
              </a:ext>
            </a:extLst>
          </p:cNvPr>
          <p:cNvSpPr>
            <a:spLocks noGrp="1"/>
          </p:cNvSpPr>
          <p:nvPr>
            <p:ph type="sldNum" sz="quarter" idx="12"/>
          </p:nvPr>
        </p:nvSpPr>
        <p:spPr/>
        <p:txBody>
          <a:bodyPr/>
          <a:lstStyle>
            <a:lvl1pPr>
              <a:defRPr/>
            </a:lvl1pPr>
          </a:lstStyle>
          <a:p>
            <a:fld id="{29BBC8AB-DF6A-E244-9149-FE3ED19B33AC}" type="slidenum">
              <a:rPr lang="fi-FI" altLang="en-FI"/>
              <a:pPr/>
              <a:t>‹#›</a:t>
            </a:fld>
            <a:endParaRPr lang="fi-FI" altLang="en-FI"/>
          </a:p>
        </p:txBody>
      </p:sp>
      <p:grpSp>
        <p:nvGrpSpPr>
          <p:cNvPr id="5" name="Ryhmä 6">
            <a:extLst>
              <a:ext uri="{FF2B5EF4-FFF2-40B4-BE49-F238E27FC236}">
                <a16:creationId xmlns:a16="http://schemas.microsoft.com/office/drawing/2014/main" id="{BEA0207E-E0C7-9627-8BE0-DED37F03C063}"/>
              </a:ext>
            </a:extLst>
          </p:cNvPr>
          <p:cNvGrpSpPr>
            <a:grpSpLocks noChangeAspect="1"/>
          </p:cNvGrpSpPr>
          <p:nvPr userDrawn="1"/>
        </p:nvGrpSpPr>
        <p:grpSpPr bwMode="black">
          <a:xfrm>
            <a:off x="1780185" y="2553119"/>
            <a:ext cx="3875798" cy="1800000"/>
            <a:chOff x="228601" y="704851"/>
            <a:chExt cx="11734800" cy="5449888"/>
          </a:xfrm>
          <a:solidFill>
            <a:schemeClr val="bg1"/>
          </a:solidFill>
        </p:grpSpPr>
        <p:sp>
          <p:nvSpPr>
            <p:cNvPr id="6" name="Freeform 5">
              <a:extLst>
                <a:ext uri="{FF2B5EF4-FFF2-40B4-BE49-F238E27FC236}">
                  <a16:creationId xmlns:a16="http://schemas.microsoft.com/office/drawing/2014/main" id="{55117FAB-6154-46DA-8BCB-244757482557}"/>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AFA95E89-273E-4ECB-642B-D02F57C7212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86207207-1522-23D4-1877-1EDDB3B38DE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AF33889B-2E1F-CFBE-3200-A2163AA025A9}"/>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6D9D4562-36C3-AFB5-461E-BDD15498F179}"/>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9A9DB9FC-E9BE-264A-39DB-022D1E8D2760}"/>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Rectangle 11">
              <a:extLst>
                <a:ext uri="{FF2B5EF4-FFF2-40B4-BE49-F238E27FC236}">
                  <a16:creationId xmlns:a16="http://schemas.microsoft.com/office/drawing/2014/main" id="{8120F5D0-86EB-AB47-C6B0-502EE7F8DC5C}"/>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2">
              <a:extLst>
                <a:ext uri="{FF2B5EF4-FFF2-40B4-BE49-F238E27FC236}">
                  <a16:creationId xmlns:a16="http://schemas.microsoft.com/office/drawing/2014/main" id="{0CEF7870-ADBF-95F4-DC47-9EBC245B876B}"/>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3">
              <a:extLst>
                <a:ext uri="{FF2B5EF4-FFF2-40B4-BE49-F238E27FC236}">
                  <a16:creationId xmlns:a16="http://schemas.microsoft.com/office/drawing/2014/main" id="{904D01F9-A81E-ABF1-68C8-1F1CC835C1FB}"/>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4">
              <a:extLst>
                <a:ext uri="{FF2B5EF4-FFF2-40B4-BE49-F238E27FC236}">
                  <a16:creationId xmlns:a16="http://schemas.microsoft.com/office/drawing/2014/main" id="{FB6D6FD7-95AD-4121-7286-0D6D2A74E199}"/>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5">
              <a:extLst>
                <a:ext uri="{FF2B5EF4-FFF2-40B4-BE49-F238E27FC236}">
                  <a16:creationId xmlns:a16="http://schemas.microsoft.com/office/drawing/2014/main" id="{6CBEE671-42CC-A94C-180D-ECF6F28B213C}"/>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pic>
        <p:nvPicPr>
          <p:cNvPr id="21" name="Graphic 20">
            <a:extLst>
              <a:ext uri="{FF2B5EF4-FFF2-40B4-BE49-F238E27FC236}">
                <a16:creationId xmlns:a16="http://schemas.microsoft.com/office/drawing/2014/main" id="{CBDC4C5E-636F-7553-997E-91F03D6B90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22506" y="2673000"/>
            <a:ext cx="3668824" cy="1512000"/>
          </a:xfrm>
          <a:prstGeom prst="rect">
            <a:avLst/>
          </a:prstGeom>
        </p:spPr>
      </p:pic>
    </p:spTree>
    <p:extLst>
      <p:ext uri="{BB962C8B-B14F-4D97-AF65-F5344CB8AC3E}">
        <p14:creationId xmlns:p14="http://schemas.microsoft.com/office/powerpoint/2010/main" val="25514249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Helsinki-tunnus 2 B">
    <p:bg>
      <p:bgPr>
        <a:solidFill>
          <a:schemeClr val="accent2"/>
        </a:solidFill>
        <a:effectLst/>
      </p:bgPr>
    </p:bg>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2484C7C7-453E-D104-9678-5313F9D04947}"/>
              </a:ext>
            </a:extLst>
          </p:cNvPr>
          <p:cNvSpPr>
            <a:spLocks noGrp="1"/>
          </p:cNvSpPr>
          <p:nvPr>
            <p:ph type="dt" sz="half" idx="10"/>
          </p:nvPr>
        </p:nvSpPr>
        <p:spPr/>
        <p:txBody>
          <a:bodyPr/>
          <a:lstStyle>
            <a:lvl1pPr>
              <a:defRPr/>
            </a:lvl1pPr>
          </a:lstStyle>
          <a:p>
            <a:pPr>
              <a:defRPr/>
            </a:pPr>
            <a:endParaRPr lang="fi-FI"/>
          </a:p>
        </p:txBody>
      </p:sp>
      <p:sp>
        <p:nvSpPr>
          <p:cNvPr id="3" name="Alatunnisteen paikkamerkki 4">
            <a:extLst>
              <a:ext uri="{FF2B5EF4-FFF2-40B4-BE49-F238E27FC236}">
                <a16:creationId xmlns:a16="http://schemas.microsoft.com/office/drawing/2014/main" id="{949369BB-2D52-AFC0-02CF-099BCBBC3248}"/>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A77F1FF6-2640-0CD2-5B00-CB2AA54EF1BB}"/>
              </a:ext>
            </a:extLst>
          </p:cNvPr>
          <p:cNvSpPr>
            <a:spLocks noGrp="1"/>
          </p:cNvSpPr>
          <p:nvPr>
            <p:ph type="sldNum" sz="quarter" idx="12"/>
          </p:nvPr>
        </p:nvSpPr>
        <p:spPr/>
        <p:txBody>
          <a:bodyPr/>
          <a:lstStyle>
            <a:lvl1pPr>
              <a:defRPr/>
            </a:lvl1pPr>
          </a:lstStyle>
          <a:p>
            <a:fld id="{29BBC8AB-DF6A-E244-9149-FE3ED19B33AC}" type="slidenum">
              <a:rPr lang="fi-FI" altLang="en-FI"/>
              <a:pPr/>
              <a:t>‹#›</a:t>
            </a:fld>
            <a:endParaRPr lang="fi-FI" altLang="en-FI"/>
          </a:p>
        </p:txBody>
      </p:sp>
      <p:grpSp>
        <p:nvGrpSpPr>
          <p:cNvPr id="22" name="Ryhmä 6">
            <a:extLst>
              <a:ext uri="{FF2B5EF4-FFF2-40B4-BE49-F238E27FC236}">
                <a16:creationId xmlns:a16="http://schemas.microsoft.com/office/drawing/2014/main" id="{B4A02466-8799-A08E-8CDF-450C74AE5323}"/>
              </a:ext>
            </a:extLst>
          </p:cNvPr>
          <p:cNvGrpSpPr>
            <a:grpSpLocks noChangeAspect="1"/>
          </p:cNvGrpSpPr>
          <p:nvPr userDrawn="1"/>
        </p:nvGrpSpPr>
        <p:grpSpPr bwMode="black">
          <a:xfrm>
            <a:off x="1780185" y="2553119"/>
            <a:ext cx="3875798" cy="1800000"/>
            <a:chOff x="228601" y="704851"/>
            <a:chExt cx="11734800" cy="5449888"/>
          </a:xfrm>
          <a:solidFill>
            <a:schemeClr val="tx1"/>
          </a:solidFill>
        </p:grpSpPr>
        <p:sp>
          <p:nvSpPr>
            <p:cNvPr id="23" name="Freeform 22">
              <a:extLst>
                <a:ext uri="{FF2B5EF4-FFF2-40B4-BE49-F238E27FC236}">
                  <a16:creationId xmlns:a16="http://schemas.microsoft.com/office/drawing/2014/main" id="{16041AF8-6D68-54FE-DFDA-D4AEB0FD7B50}"/>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4" name="Freeform 23">
              <a:extLst>
                <a:ext uri="{FF2B5EF4-FFF2-40B4-BE49-F238E27FC236}">
                  <a16:creationId xmlns:a16="http://schemas.microsoft.com/office/drawing/2014/main" id="{B1AAE022-1CB1-C798-F8D2-BCD8F9A8A979}"/>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5" name="Rectangle 24">
              <a:extLst>
                <a:ext uri="{FF2B5EF4-FFF2-40B4-BE49-F238E27FC236}">
                  <a16:creationId xmlns:a16="http://schemas.microsoft.com/office/drawing/2014/main" id="{430FA7CD-6654-ACCD-3A18-4D869D8A191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6" name="Freeform 25">
              <a:extLst>
                <a:ext uri="{FF2B5EF4-FFF2-40B4-BE49-F238E27FC236}">
                  <a16:creationId xmlns:a16="http://schemas.microsoft.com/office/drawing/2014/main" id="{37F90E82-D8E6-FDCE-698F-5AA7DD5A59D7}"/>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7" name="Freeform 26">
              <a:extLst>
                <a:ext uri="{FF2B5EF4-FFF2-40B4-BE49-F238E27FC236}">
                  <a16:creationId xmlns:a16="http://schemas.microsoft.com/office/drawing/2014/main" id="{7107827D-25E1-B772-0A3C-633CA054EDC8}"/>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8" name="Freeform 27">
              <a:extLst>
                <a:ext uri="{FF2B5EF4-FFF2-40B4-BE49-F238E27FC236}">
                  <a16:creationId xmlns:a16="http://schemas.microsoft.com/office/drawing/2014/main" id="{83E75EDA-C8C7-7671-6645-BE0BA0336FFB}"/>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9" name="Rectangle 28">
              <a:extLst>
                <a:ext uri="{FF2B5EF4-FFF2-40B4-BE49-F238E27FC236}">
                  <a16:creationId xmlns:a16="http://schemas.microsoft.com/office/drawing/2014/main" id="{E7C3D7A1-7B58-132B-341B-ABBEFE979ABC}"/>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0" name="Freeform 29">
              <a:extLst>
                <a:ext uri="{FF2B5EF4-FFF2-40B4-BE49-F238E27FC236}">
                  <a16:creationId xmlns:a16="http://schemas.microsoft.com/office/drawing/2014/main" id="{60529698-5D13-74AB-C734-5F07D19B3FC7}"/>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1" name="Freeform 30">
              <a:extLst>
                <a:ext uri="{FF2B5EF4-FFF2-40B4-BE49-F238E27FC236}">
                  <a16:creationId xmlns:a16="http://schemas.microsoft.com/office/drawing/2014/main" id="{926D3114-4B5F-CFFD-4158-3204AA9D7659}"/>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2" name="Freeform 31">
              <a:extLst>
                <a:ext uri="{FF2B5EF4-FFF2-40B4-BE49-F238E27FC236}">
                  <a16:creationId xmlns:a16="http://schemas.microsoft.com/office/drawing/2014/main" id="{F7491A5F-9877-FC3B-46F7-08C74A51584E}"/>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3" name="Freeform 32">
              <a:extLst>
                <a:ext uri="{FF2B5EF4-FFF2-40B4-BE49-F238E27FC236}">
                  <a16:creationId xmlns:a16="http://schemas.microsoft.com/office/drawing/2014/main" id="{33C4743C-B171-99A9-8CE8-8372F85DF36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pic>
        <p:nvPicPr>
          <p:cNvPr id="34" name="Graphic 33">
            <a:extLst>
              <a:ext uri="{FF2B5EF4-FFF2-40B4-BE49-F238E27FC236}">
                <a16:creationId xmlns:a16="http://schemas.microsoft.com/office/drawing/2014/main" id="{E102A488-AE96-419E-7DC6-E2E2E14311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22506" y="2673000"/>
            <a:ext cx="3668824" cy="1512000"/>
          </a:xfrm>
          <a:prstGeom prst="rect">
            <a:avLst/>
          </a:prstGeom>
        </p:spPr>
      </p:pic>
    </p:spTree>
    <p:extLst>
      <p:ext uri="{BB962C8B-B14F-4D97-AF65-F5344CB8AC3E}">
        <p14:creationId xmlns:p14="http://schemas.microsoft.com/office/powerpoint/2010/main" val="37005783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blank" preserve="1">
  <p:cSld name="Helsinki-tunnus 2 C">
    <p:bg>
      <p:bgPr>
        <a:solidFill>
          <a:schemeClr val="accent3"/>
        </a:solidFill>
        <a:effectLst/>
      </p:bgPr>
    </p:bg>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2484C7C7-453E-D104-9678-5313F9D04947}"/>
              </a:ext>
            </a:extLst>
          </p:cNvPr>
          <p:cNvSpPr>
            <a:spLocks noGrp="1"/>
          </p:cNvSpPr>
          <p:nvPr>
            <p:ph type="dt" sz="half" idx="10"/>
          </p:nvPr>
        </p:nvSpPr>
        <p:spPr/>
        <p:txBody>
          <a:bodyPr/>
          <a:lstStyle>
            <a:lvl1pPr>
              <a:defRPr/>
            </a:lvl1pPr>
          </a:lstStyle>
          <a:p>
            <a:pPr>
              <a:defRPr/>
            </a:pPr>
            <a:endParaRPr lang="fi-FI"/>
          </a:p>
        </p:txBody>
      </p:sp>
      <p:sp>
        <p:nvSpPr>
          <p:cNvPr id="3" name="Alatunnisteen paikkamerkki 4">
            <a:extLst>
              <a:ext uri="{FF2B5EF4-FFF2-40B4-BE49-F238E27FC236}">
                <a16:creationId xmlns:a16="http://schemas.microsoft.com/office/drawing/2014/main" id="{949369BB-2D52-AFC0-02CF-099BCBBC3248}"/>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A77F1FF6-2640-0CD2-5B00-CB2AA54EF1BB}"/>
              </a:ext>
            </a:extLst>
          </p:cNvPr>
          <p:cNvSpPr>
            <a:spLocks noGrp="1"/>
          </p:cNvSpPr>
          <p:nvPr>
            <p:ph type="sldNum" sz="quarter" idx="12"/>
          </p:nvPr>
        </p:nvSpPr>
        <p:spPr/>
        <p:txBody>
          <a:bodyPr/>
          <a:lstStyle>
            <a:lvl1pPr>
              <a:defRPr/>
            </a:lvl1pPr>
          </a:lstStyle>
          <a:p>
            <a:fld id="{29BBC8AB-DF6A-E244-9149-FE3ED19B33AC}" type="slidenum">
              <a:rPr lang="fi-FI" altLang="en-FI"/>
              <a:pPr/>
              <a:t>‹#›</a:t>
            </a:fld>
            <a:endParaRPr lang="fi-FI" altLang="en-FI"/>
          </a:p>
        </p:txBody>
      </p:sp>
      <p:grpSp>
        <p:nvGrpSpPr>
          <p:cNvPr id="22" name="Ryhmä 6">
            <a:extLst>
              <a:ext uri="{FF2B5EF4-FFF2-40B4-BE49-F238E27FC236}">
                <a16:creationId xmlns:a16="http://schemas.microsoft.com/office/drawing/2014/main" id="{B4A02466-8799-A08E-8CDF-450C74AE5323}"/>
              </a:ext>
            </a:extLst>
          </p:cNvPr>
          <p:cNvGrpSpPr>
            <a:grpSpLocks noChangeAspect="1"/>
          </p:cNvGrpSpPr>
          <p:nvPr userDrawn="1"/>
        </p:nvGrpSpPr>
        <p:grpSpPr bwMode="black">
          <a:xfrm>
            <a:off x="1780185" y="2553119"/>
            <a:ext cx="3875798" cy="1800000"/>
            <a:chOff x="228601" y="704851"/>
            <a:chExt cx="11734800" cy="5449888"/>
          </a:xfrm>
          <a:solidFill>
            <a:schemeClr val="tx1"/>
          </a:solidFill>
        </p:grpSpPr>
        <p:sp>
          <p:nvSpPr>
            <p:cNvPr id="23" name="Freeform 22">
              <a:extLst>
                <a:ext uri="{FF2B5EF4-FFF2-40B4-BE49-F238E27FC236}">
                  <a16:creationId xmlns:a16="http://schemas.microsoft.com/office/drawing/2014/main" id="{16041AF8-6D68-54FE-DFDA-D4AEB0FD7B50}"/>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4" name="Freeform 23">
              <a:extLst>
                <a:ext uri="{FF2B5EF4-FFF2-40B4-BE49-F238E27FC236}">
                  <a16:creationId xmlns:a16="http://schemas.microsoft.com/office/drawing/2014/main" id="{B1AAE022-1CB1-C798-F8D2-BCD8F9A8A979}"/>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5" name="Rectangle 24">
              <a:extLst>
                <a:ext uri="{FF2B5EF4-FFF2-40B4-BE49-F238E27FC236}">
                  <a16:creationId xmlns:a16="http://schemas.microsoft.com/office/drawing/2014/main" id="{430FA7CD-6654-ACCD-3A18-4D869D8A191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6" name="Freeform 25">
              <a:extLst>
                <a:ext uri="{FF2B5EF4-FFF2-40B4-BE49-F238E27FC236}">
                  <a16:creationId xmlns:a16="http://schemas.microsoft.com/office/drawing/2014/main" id="{37F90E82-D8E6-FDCE-698F-5AA7DD5A59D7}"/>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7" name="Freeform 26">
              <a:extLst>
                <a:ext uri="{FF2B5EF4-FFF2-40B4-BE49-F238E27FC236}">
                  <a16:creationId xmlns:a16="http://schemas.microsoft.com/office/drawing/2014/main" id="{7107827D-25E1-B772-0A3C-633CA054EDC8}"/>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8" name="Freeform 27">
              <a:extLst>
                <a:ext uri="{FF2B5EF4-FFF2-40B4-BE49-F238E27FC236}">
                  <a16:creationId xmlns:a16="http://schemas.microsoft.com/office/drawing/2014/main" id="{83E75EDA-C8C7-7671-6645-BE0BA0336FFB}"/>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9" name="Rectangle 28">
              <a:extLst>
                <a:ext uri="{FF2B5EF4-FFF2-40B4-BE49-F238E27FC236}">
                  <a16:creationId xmlns:a16="http://schemas.microsoft.com/office/drawing/2014/main" id="{E7C3D7A1-7B58-132B-341B-ABBEFE979ABC}"/>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0" name="Freeform 29">
              <a:extLst>
                <a:ext uri="{FF2B5EF4-FFF2-40B4-BE49-F238E27FC236}">
                  <a16:creationId xmlns:a16="http://schemas.microsoft.com/office/drawing/2014/main" id="{60529698-5D13-74AB-C734-5F07D19B3FC7}"/>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1" name="Freeform 30">
              <a:extLst>
                <a:ext uri="{FF2B5EF4-FFF2-40B4-BE49-F238E27FC236}">
                  <a16:creationId xmlns:a16="http://schemas.microsoft.com/office/drawing/2014/main" id="{926D3114-4B5F-CFFD-4158-3204AA9D7659}"/>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2" name="Freeform 31">
              <a:extLst>
                <a:ext uri="{FF2B5EF4-FFF2-40B4-BE49-F238E27FC236}">
                  <a16:creationId xmlns:a16="http://schemas.microsoft.com/office/drawing/2014/main" id="{F7491A5F-9877-FC3B-46F7-08C74A51584E}"/>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3" name="Freeform 32">
              <a:extLst>
                <a:ext uri="{FF2B5EF4-FFF2-40B4-BE49-F238E27FC236}">
                  <a16:creationId xmlns:a16="http://schemas.microsoft.com/office/drawing/2014/main" id="{33C4743C-B171-99A9-8CE8-8372F85DF36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pic>
        <p:nvPicPr>
          <p:cNvPr id="34" name="Graphic 33">
            <a:extLst>
              <a:ext uri="{FF2B5EF4-FFF2-40B4-BE49-F238E27FC236}">
                <a16:creationId xmlns:a16="http://schemas.microsoft.com/office/drawing/2014/main" id="{E102A488-AE96-419E-7DC6-E2E2E14311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22506" y="2673000"/>
            <a:ext cx="3668824" cy="1512000"/>
          </a:xfrm>
          <a:prstGeom prst="rect">
            <a:avLst/>
          </a:prstGeom>
        </p:spPr>
      </p:pic>
    </p:spTree>
    <p:extLst>
      <p:ext uri="{BB962C8B-B14F-4D97-AF65-F5344CB8AC3E}">
        <p14:creationId xmlns:p14="http://schemas.microsoft.com/office/powerpoint/2010/main" val="35253728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blank" preserve="1">
  <p:cSld name="Helsinki-tunnus 3 A">
    <p:bg>
      <p:bgPr>
        <a:solidFill>
          <a:schemeClr val="accent1"/>
        </a:solidFill>
        <a:effectLst/>
      </p:bgPr>
    </p:bg>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2484C7C7-453E-D104-9678-5313F9D04947}"/>
              </a:ext>
            </a:extLst>
          </p:cNvPr>
          <p:cNvSpPr>
            <a:spLocks noGrp="1"/>
          </p:cNvSpPr>
          <p:nvPr>
            <p:ph type="dt" sz="half" idx="10"/>
          </p:nvPr>
        </p:nvSpPr>
        <p:spPr/>
        <p:txBody>
          <a:bodyPr/>
          <a:lstStyle>
            <a:lvl1pPr>
              <a:defRPr/>
            </a:lvl1pPr>
          </a:lstStyle>
          <a:p>
            <a:pPr>
              <a:defRPr/>
            </a:pPr>
            <a:endParaRPr lang="fi-FI"/>
          </a:p>
        </p:txBody>
      </p:sp>
      <p:sp>
        <p:nvSpPr>
          <p:cNvPr id="3" name="Alatunnisteen paikkamerkki 4">
            <a:extLst>
              <a:ext uri="{FF2B5EF4-FFF2-40B4-BE49-F238E27FC236}">
                <a16:creationId xmlns:a16="http://schemas.microsoft.com/office/drawing/2014/main" id="{949369BB-2D52-AFC0-02CF-099BCBBC3248}"/>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A77F1FF6-2640-0CD2-5B00-CB2AA54EF1BB}"/>
              </a:ext>
            </a:extLst>
          </p:cNvPr>
          <p:cNvSpPr>
            <a:spLocks noGrp="1"/>
          </p:cNvSpPr>
          <p:nvPr>
            <p:ph type="sldNum" sz="quarter" idx="12"/>
          </p:nvPr>
        </p:nvSpPr>
        <p:spPr/>
        <p:txBody>
          <a:bodyPr/>
          <a:lstStyle>
            <a:lvl1pPr>
              <a:defRPr/>
            </a:lvl1pPr>
          </a:lstStyle>
          <a:p>
            <a:fld id="{29BBC8AB-DF6A-E244-9149-FE3ED19B33AC}" type="slidenum">
              <a:rPr lang="fi-FI" altLang="en-FI"/>
              <a:pPr/>
              <a:t>‹#›</a:t>
            </a:fld>
            <a:endParaRPr lang="fi-FI" altLang="en-FI"/>
          </a:p>
        </p:txBody>
      </p:sp>
      <p:grpSp>
        <p:nvGrpSpPr>
          <p:cNvPr id="5" name="Ryhmä 6">
            <a:extLst>
              <a:ext uri="{FF2B5EF4-FFF2-40B4-BE49-F238E27FC236}">
                <a16:creationId xmlns:a16="http://schemas.microsoft.com/office/drawing/2014/main" id="{BEA0207E-E0C7-9627-8BE0-DED37F03C063}"/>
              </a:ext>
            </a:extLst>
          </p:cNvPr>
          <p:cNvGrpSpPr>
            <a:grpSpLocks noChangeAspect="1"/>
          </p:cNvGrpSpPr>
          <p:nvPr userDrawn="1"/>
        </p:nvGrpSpPr>
        <p:grpSpPr bwMode="black">
          <a:xfrm>
            <a:off x="1780185" y="2553119"/>
            <a:ext cx="3875798" cy="1800000"/>
            <a:chOff x="228601" y="704851"/>
            <a:chExt cx="11734800" cy="5449888"/>
          </a:xfrm>
          <a:solidFill>
            <a:schemeClr val="bg1"/>
          </a:solidFill>
        </p:grpSpPr>
        <p:sp>
          <p:nvSpPr>
            <p:cNvPr id="6" name="Freeform 5">
              <a:extLst>
                <a:ext uri="{FF2B5EF4-FFF2-40B4-BE49-F238E27FC236}">
                  <a16:creationId xmlns:a16="http://schemas.microsoft.com/office/drawing/2014/main" id="{55117FAB-6154-46DA-8BCB-244757482557}"/>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6">
              <a:extLst>
                <a:ext uri="{FF2B5EF4-FFF2-40B4-BE49-F238E27FC236}">
                  <a16:creationId xmlns:a16="http://schemas.microsoft.com/office/drawing/2014/main" id="{AFA95E89-273E-4ECB-642B-D02F57C7212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Rectangle 7">
              <a:extLst>
                <a:ext uri="{FF2B5EF4-FFF2-40B4-BE49-F238E27FC236}">
                  <a16:creationId xmlns:a16="http://schemas.microsoft.com/office/drawing/2014/main" id="{86207207-1522-23D4-1877-1EDDB3B38DE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8">
              <a:extLst>
                <a:ext uri="{FF2B5EF4-FFF2-40B4-BE49-F238E27FC236}">
                  <a16:creationId xmlns:a16="http://schemas.microsoft.com/office/drawing/2014/main" id="{AF33889B-2E1F-CFBE-3200-A2163AA025A9}"/>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Freeform 9">
              <a:extLst>
                <a:ext uri="{FF2B5EF4-FFF2-40B4-BE49-F238E27FC236}">
                  <a16:creationId xmlns:a16="http://schemas.microsoft.com/office/drawing/2014/main" id="{6D9D4562-36C3-AFB5-461E-BDD15498F179}"/>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0">
              <a:extLst>
                <a:ext uri="{FF2B5EF4-FFF2-40B4-BE49-F238E27FC236}">
                  <a16:creationId xmlns:a16="http://schemas.microsoft.com/office/drawing/2014/main" id="{9A9DB9FC-E9BE-264A-39DB-022D1E8D2760}"/>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Rectangle 11">
              <a:extLst>
                <a:ext uri="{FF2B5EF4-FFF2-40B4-BE49-F238E27FC236}">
                  <a16:creationId xmlns:a16="http://schemas.microsoft.com/office/drawing/2014/main" id="{8120F5D0-86EB-AB47-C6B0-502EE7F8DC5C}"/>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2">
              <a:extLst>
                <a:ext uri="{FF2B5EF4-FFF2-40B4-BE49-F238E27FC236}">
                  <a16:creationId xmlns:a16="http://schemas.microsoft.com/office/drawing/2014/main" id="{0CEF7870-ADBF-95F4-DC47-9EBC245B876B}"/>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3">
              <a:extLst>
                <a:ext uri="{FF2B5EF4-FFF2-40B4-BE49-F238E27FC236}">
                  <a16:creationId xmlns:a16="http://schemas.microsoft.com/office/drawing/2014/main" id="{904D01F9-A81E-ABF1-68C8-1F1CC835C1FB}"/>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4">
              <a:extLst>
                <a:ext uri="{FF2B5EF4-FFF2-40B4-BE49-F238E27FC236}">
                  <a16:creationId xmlns:a16="http://schemas.microsoft.com/office/drawing/2014/main" id="{FB6D6FD7-95AD-4121-7286-0D6D2A74E199}"/>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5">
              <a:extLst>
                <a:ext uri="{FF2B5EF4-FFF2-40B4-BE49-F238E27FC236}">
                  <a16:creationId xmlns:a16="http://schemas.microsoft.com/office/drawing/2014/main" id="{6CBEE671-42CC-A94C-180D-ECF6F28B213C}"/>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pic>
        <p:nvPicPr>
          <p:cNvPr id="18" name="Kuva 17">
            <a:extLst>
              <a:ext uri="{FF2B5EF4-FFF2-40B4-BE49-F238E27FC236}">
                <a16:creationId xmlns:a16="http://schemas.microsoft.com/office/drawing/2014/main" id="{AA8DDB3B-759C-29C0-2D91-AFDF03653A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21931" y="2672893"/>
            <a:ext cx="3223257" cy="1359812"/>
          </a:xfrm>
          <a:prstGeom prst="rect">
            <a:avLst/>
          </a:prstGeom>
        </p:spPr>
      </p:pic>
    </p:spTree>
    <p:extLst>
      <p:ext uri="{BB962C8B-B14F-4D97-AF65-F5344CB8AC3E}">
        <p14:creationId xmlns:p14="http://schemas.microsoft.com/office/powerpoint/2010/main" val="20749824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Helsinki-tunnus 3 B">
    <p:bg>
      <p:bgPr>
        <a:solidFill>
          <a:schemeClr val="accent2"/>
        </a:solidFill>
        <a:effectLst/>
      </p:bgPr>
    </p:bg>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2484C7C7-453E-D104-9678-5313F9D04947}"/>
              </a:ext>
            </a:extLst>
          </p:cNvPr>
          <p:cNvSpPr>
            <a:spLocks noGrp="1"/>
          </p:cNvSpPr>
          <p:nvPr>
            <p:ph type="dt" sz="half" idx="10"/>
          </p:nvPr>
        </p:nvSpPr>
        <p:spPr/>
        <p:txBody>
          <a:bodyPr/>
          <a:lstStyle>
            <a:lvl1pPr>
              <a:defRPr/>
            </a:lvl1pPr>
          </a:lstStyle>
          <a:p>
            <a:pPr>
              <a:defRPr/>
            </a:pPr>
            <a:endParaRPr lang="fi-FI"/>
          </a:p>
        </p:txBody>
      </p:sp>
      <p:sp>
        <p:nvSpPr>
          <p:cNvPr id="3" name="Alatunnisteen paikkamerkki 4">
            <a:extLst>
              <a:ext uri="{FF2B5EF4-FFF2-40B4-BE49-F238E27FC236}">
                <a16:creationId xmlns:a16="http://schemas.microsoft.com/office/drawing/2014/main" id="{949369BB-2D52-AFC0-02CF-099BCBBC3248}"/>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A77F1FF6-2640-0CD2-5B00-CB2AA54EF1BB}"/>
              </a:ext>
            </a:extLst>
          </p:cNvPr>
          <p:cNvSpPr>
            <a:spLocks noGrp="1"/>
          </p:cNvSpPr>
          <p:nvPr>
            <p:ph type="sldNum" sz="quarter" idx="12"/>
          </p:nvPr>
        </p:nvSpPr>
        <p:spPr/>
        <p:txBody>
          <a:bodyPr/>
          <a:lstStyle>
            <a:lvl1pPr>
              <a:defRPr/>
            </a:lvl1pPr>
          </a:lstStyle>
          <a:p>
            <a:fld id="{29BBC8AB-DF6A-E244-9149-FE3ED19B33AC}" type="slidenum">
              <a:rPr lang="fi-FI" altLang="en-FI"/>
              <a:pPr/>
              <a:t>‹#›</a:t>
            </a:fld>
            <a:endParaRPr lang="fi-FI" altLang="en-FI"/>
          </a:p>
        </p:txBody>
      </p:sp>
      <p:grpSp>
        <p:nvGrpSpPr>
          <p:cNvPr id="22" name="Ryhmä 6">
            <a:extLst>
              <a:ext uri="{FF2B5EF4-FFF2-40B4-BE49-F238E27FC236}">
                <a16:creationId xmlns:a16="http://schemas.microsoft.com/office/drawing/2014/main" id="{B4A02466-8799-A08E-8CDF-450C74AE5323}"/>
              </a:ext>
            </a:extLst>
          </p:cNvPr>
          <p:cNvGrpSpPr>
            <a:grpSpLocks noChangeAspect="1"/>
          </p:cNvGrpSpPr>
          <p:nvPr userDrawn="1"/>
        </p:nvGrpSpPr>
        <p:grpSpPr bwMode="black">
          <a:xfrm>
            <a:off x="1780185" y="2553119"/>
            <a:ext cx="3875798" cy="1800000"/>
            <a:chOff x="228601" y="704851"/>
            <a:chExt cx="11734800" cy="5449888"/>
          </a:xfrm>
          <a:solidFill>
            <a:schemeClr val="tx1"/>
          </a:solidFill>
        </p:grpSpPr>
        <p:sp>
          <p:nvSpPr>
            <p:cNvPr id="23" name="Freeform 22">
              <a:extLst>
                <a:ext uri="{FF2B5EF4-FFF2-40B4-BE49-F238E27FC236}">
                  <a16:creationId xmlns:a16="http://schemas.microsoft.com/office/drawing/2014/main" id="{16041AF8-6D68-54FE-DFDA-D4AEB0FD7B50}"/>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4" name="Freeform 23">
              <a:extLst>
                <a:ext uri="{FF2B5EF4-FFF2-40B4-BE49-F238E27FC236}">
                  <a16:creationId xmlns:a16="http://schemas.microsoft.com/office/drawing/2014/main" id="{B1AAE022-1CB1-C798-F8D2-BCD8F9A8A979}"/>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5" name="Rectangle 24">
              <a:extLst>
                <a:ext uri="{FF2B5EF4-FFF2-40B4-BE49-F238E27FC236}">
                  <a16:creationId xmlns:a16="http://schemas.microsoft.com/office/drawing/2014/main" id="{430FA7CD-6654-ACCD-3A18-4D869D8A191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6" name="Freeform 25">
              <a:extLst>
                <a:ext uri="{FF2B5EF4-FFF2-40B4-BE49-F238E27FC236}">
                  <a16:creationId xmlns:a16="http://schemas.microsoft.com/office/drawing/2014/main" id="{37F90E82-D8E6-FDCE-698F-5AA7DD5A59D7}"/>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7" name="Freeform 26">
              <a:extLst>
                <a:ext uri="{FF2B5EF4-FFF2-40B4-BE49-F238E27FC236}">
                  <a16:creationId xmlns:a16="http://schemas.microsoft.com/office/drawing/2014/main" id="{7107827D-25E1-B772-0A3C-633CA054EDC8}"/>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8" name="Freeform 27">
              <a:extLst>
                <a:ext uri="{FF2B5EF4-FFF2-40B4-BE49-F238E27FC236}">
                  <a16:creationId xmlns:a16="http://schemas.microsoft.com/office/drawing/2014/main" id="{83E75EDA-C8C7-7671-6645-BE0BA0336FFB}"/>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9" name="Rectangle 28">
              <a:extLst>
                <a:ext uri="{FF2B5EF4-FFF2-40B4-BE49-F238E27FC236}">
                  <a16:creationId xmlns:a16="http://schemas.microsoft.com/office/drawing/2014/main" id="{E7C3D7A1-7B58-132B-341B-ABBEFE979ABC}"/>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0" name="Freeform 29">
              <a:extLst>
                <a:ext uri="{FF2B5EF4-FFF2-40B4-BE49-F238E27FC236}">
                  <a16:creationId xmlns:a16="http://schemas.microsoft.com/office/drawing/2014/main" id="{60529698-5D13-74AB-C734-5F07D19B3FC7}"/>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1" name="Freeform 30">
              <a:extLst>
                <a:ext uri="{FF2B5EF4-FFF2-40B4-BE49-F238E27FC236}">
                  <a16:creationId xmlns:a16="http://schemas.microsoft.com/office/drawing/2014/main" id="{926D3114-4B5F-CFFD-4158-3204AA9D7659}"/>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2" name="Freeform 31">
              <a:extLst>
                <a:ext uri="{FF2B5EF4-FFF2-40B4-BE49-F238E27FC236}">
                  <a16:creationId xmlns:a16="http://schemas.microsoft.com/office/drawing/2014/main" id="{F7491A5F-9877-FC3B-46F7-08C74A51584E}"/>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3" name="Freeform 32">
              <a:extLst>
                <a:ext uri="{FF2B5EF4-FFF2-40B4-BE49-F238E27FC236}">
                  <a16:creationId xmlns:a16="http://schemas.microsoft.com/office/drawing/2014/main" id="{33C4743C-B171-99A9-8CE8-8372F85DF36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pic>
        <p:nvPicPr>
          <p:cNvPr id="6" name="Kuva 5">
            <a:extLst>
              <a:ext uri="{FF2B5EF4-FFF2-40B4-BE49-F238E27FC236}">
                <a16:creationId xmlns:a16="http://schemas.microsoft.com/office/drawing/2014/main" id="{CE96F188-E593-B298-1754-EB600A4D68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21932" y="2664184"/>
            <a:ext cx="3249382" cy="1370833"/>
          </a:xfrm>
          <a:prstGeom prst="rect">
            <a:avLst/>
          </a:prstGeom>
        </p:spPr>
      </p:pic>
    </p:spTree>
    <p:extLst>
      <p:ext uri="{BB962C8B-B14F-4D97-AF65-F5344CB8AC3E}">
        <p14:creationId xmlns:p14="http://schemas.microsoft.com/office/powerpoint/2010/main" val="34909974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blank" preserve="1">
  <p:cSld name="Helsinki-tunnus 3 C">
    <p:bg>
      <p:bgPr>
        <a:solidFill>
          <a:schemeClr val="accent3"/>
        </a:solidFill>
        <a:effectLst/>
      </p:bgPr>
    </p:bg>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2484C7C7-453E-D104-9678-5313F9D04947}"/>
              </a:ext>
            </a:extLst>
          </p:cNvPr>
          <p:cNvSpPr>
            <a:spLocks noGrp="1"/>
          </p:cNvSpPr>
          <p:nvPr>
            <p:ph type="dt" sz="half" idx="10"/>
          </p:nvPr>
        </p:nvSpPr>
        <p:spPr/>
        <p:txBody>
          <a:bodyPr/>
          <a:lstStyle>
            <a:lvl1pPr>
              <a:defRPr/>
            </a:lvl1pPr>
          </a:lstStyle>
          <a:p>
            <a:pPr>
              <a:defRPr/>
            </a:pPr>
            <a:endParaRPr lang="fi-FI"/>
          </a:p>
        </p:txBody>
      </p:sp>
      <p:sp>
        <p:nvSpPr>
          <p:cNvPr id="3" name="Alatunnisteen paikkamerkki 4">
            <a:extLst>
              <a:ext uri="{FF2B5EF4-FFF2-40B4-BE49-F238E27FC236}">
                <a16:creationId xmlns:a16="http://schemas.microsoft.com/office/drawing/2014/main" id="{949369BB-2D52-AFC0-02CF-099BCBBC3248}"/>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A77F1FF6-2640-0CD2-5B00-CB2AA54EF1BB}"/>
              </a:ext>
            </a:extLst>
          </p:cNvPr>
          <p:cNvSpPr>
            <a:spLocks noGrp="1"/>
          </p:cNvSpPr>
          <p:nvPr>
            <p:ph type="sldNum" sz="quarter" idx="12"/>
          </p:nvPr>
        </p:nvSpPr>
        <p:spPr/>
        <p:txBody>
          <a:bodyPr/>
          <a:lstStyle>
            <a:lvl1pPr>
              <a:defRPr/>
            </a:lvl1pPr>
          </a:lstStyle>
          <a:p>
            <a:fld id="{29BBC8AB-DF6A-E244-9149-FE3ED19B33AC}" type="slidenum">
              <a:rPr lang="fi-FI" altLang="en-FI"/>
              <a:pPr/>
              <a:t>‹#›</a:t>
            </a:fld>
            <a:endParaRPr lang="fi-FI" altLang="en-FI"/>
          </a:p>
        </p:txBody>
      </p:sp>
      <p:grpSp>
        <p:nvGrpSpPr>
          <p:cNvPr id="22" name="Ryhmä 6">
            <a:extLst>
              <a:ext uri="{FF2B5EF4-FFF2-40B4-BE49-F238E27FC236}">
                <a16:creationId xmlns:a16="http://schemas.microsoft.com/office/drawing/2014/main" id="{B4A02466-8799-A08E-8CDF-450C74AE5323}"/>
              </a:ext>
            </a:extLst>
          </p:cNvPr>
          <p:cNvGrpSpPr>
            <a:grpSpLocks noChangeAspect="1"/>
          </p:cNvGrpSpPr>
          <p:nvPr userDrawn="1"/>
        </p:nvGrpSpPr>
        <p:grpSpPr bwMode="black">
          <a:xfrm>
            <a:off x="1780185" y="2553119"/>
            <a:ext cx="3875798" cy="1800000"/>
            <a:chOff x="228601" y="704851"/>
            <a:chExt cx="11734800" cy="5449888"/>
          </a:xfrm>
          <a:solidFill>
            <a:schemeClr val="tx1"/>
          </a:solidFill>
        </p:grpSpPr>
        <p:sp>
          <p:nvSpPr>
            <p:cNvPr id="23" name="Freeform 22">
              <a:extLst>
                <a:ext uri="{FF2B5EF4-FFF2-40B4-BE49-F238E27FC236}">
                  <a16:creationId xmlns:a16="http://schemas.microsoft.com/office/drawing/2014/main" id="{16041AF8-6D68-54FE-DFDA-D4AEB0FD7B50}"/>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4" name="Freeform 23">
              <a:extLst>
                <a:ext uri="{FF2B5EF4-FFF2-40B4-BE49-F238E27FC236}">
                  <a16:creationId xmlns:a16="http://schemas.microsoft.com/office/drawing/2014/main" id="{B1AAE022-1CB1-C798-F8D2-BCD8F9A8A979}"/>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5" name="Rectangle 24">
              <a:extLst>
                <a:ext uri="{FF2B5EF4-FFF2-40B4-BE49-F238E27FC236}">
                  <a16:creationId xmlns:a16="http://schemas.microsoft.com/office/drawing/2014/main" id="{430FA7CD-6654-ACCD-3A18-4D869D8A191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6" name="Freeform 25">
              <a:extLst>
                <a:ext uri="{FF2B5EF4-FFF2-40B4-BE49-F238E27FC236}">
                  <a16:creationId xmlns:a16="http://schemas.microsoft.com/office/drawing/2014/main" id="{37F90E82-D8E6-FDCE-698F-5AA7DD5A59D7}"/>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7" name="Freeform 26">
              <a:extLst>
                <a:ext uri="{FF2B5EF4-FFF2-40B4-BE49-F238E27FC236}">
                  <a16:creationId xmlns:a16="http://schemas.microsoft.com/office/drawing/2014/main" id="{7107827D-25E1-B772-0A3C-633CA054EDC8}"/>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8" name="Freeform 27">
              <a:extLst>
                <a:ext uri="{FF2B5EF4-FFF2-40B4-BE49-F238E27FC236}">
                  <a16:creationId xmlns:a16="http://schemas.microsoft.com/office/drawing/2014/main" id="{83E75EDA-C8C7-7671-6645-BE0BA0336FFB}"/>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29" name="Rectangle 28">
              <a:extLst>
                <a:ext uri="{FF2B5EF4-FFF2-40B4-BE49-F238E27FC236}">
                  <a16:creationId xmlns:a16="http://schemas.microsoft.com/office/drawing/2014/main" id="{E7C3D7A1-7B58-132B-341B-ABBEFE979ABC}"/>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0" name="Freeform 29">
              <a:extLst>
                <a:ext uri="{FF2B5EF4-FFF2-40B4-BE49-F238E27FC236}">
                  <a16:creationId xmlns:a16="http://schemas.microsoft.com/office/drawing/2014/main" id="{60529698-5D13-74AB-C734-5F07D19B3FC7}"/>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1" name="Freeform 30">
              <a:extLst>
                <a:ext uri="{FF2B5EF4-FFF2-40B4-BE49-F238E27FC236}">
                  <a16:creationId xmlns:a16="http://schemas.microsoft.com/office/drawing/2014/main" id="{926D3114-4B5F-CFFD-4158-3204AA9D7659}"/>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2" name="Freeform 31">
              <a:extLst>
                <a:ext uri="{FF2B5EF4-FFF2-40B4-BE49-F238E27FC236}">
                  <a16:creationId xmlns:a16="http://schemas.microsoft.com/office/drawing/2014/main" id="{F7491A5F-9877-FC3B-46F7-08C74A51584E}"/>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33" name="Freeform 32">
              <a:extLst>
                <a:ext uri="{FF2B5EF4-FFF2-40B4-BE49-F238E27FC236}">
                  <a16:creationId xmlns:a16="http://schemas.microsoft.com/office/drawing/2014/main" id="{33C4743C-B171-99A9-8CE8-8372F85DF36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pic>
        <p:nvPicPr>
          <p:cNvPr id="6" name="Kuva 5">
            <a:extLst>
              <a:ext uri="{FF2B5EF4-FFF2-40B4-BE49-F238E27FC236}">
                <a16:creationId xmlns:a16="http://schemas.microsoft.com/office/drawing/2014/main" id="{CE96F188-E593-B298-1754-EB600A4D68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21932" y="2664184"/>
            <a:ext cx="3249382" cy="1370833"/>
          </a:xfrm>
          <a:prstGeom prst="rect">
            <a:avLst/>
          </a:prstGeom>
        </p:spPr>
      </p:pic>
    </p:spTree>
    <p:extLst>
      <p:ext uri="{BB962C8B-B14F-4D97-AF65-F5344CB8AC3E}">
        <p14:creationId xmlns:p14="http://schemas.microsoft.com/office/powerpoint/2010/main" val="27934016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Väliotsikko spåra">
    <p:bg>
      <p:bgPr>
        <a:solidFill>
          <a:srgbClr val="009246"/>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0DE0211C-B42C-8B4A-80DB-C7241A87C0B8}"/>
              </a:ext>
            </a:extLst>
          </p:cNvPr>
          <p:cNvGrpSpPr/>
          <p:nvPr userDrawn="1"/>
        </p:nvGrpSpPr>
        <p:grpSpPr bwMode="black">
          <a:xfrm>
            <a:off x="465667" y="6222027"/>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C222CE07-887D-B244-82A4-75FAEFFC8FAF}"/>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5" name="Freeform 6">
              <a:extLst>
                <a:ext uri="{FF2B5EF4-FFF2-40B4-BE49-F238E27FC236}">
                  <a16:creationId xmlns:a16="http://schemas.microsoft.com/office/drawing/2014/main" id="{6924627B-BB7C-134B-B271-A69C620481BA}"/>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6" name="Rectangle 7">
              <a:extLst>
                <a:ext uri="{FF2B5EF4-FFF2-40B4-BE49-F238E27FC236}">
                  <a16:creationId xmlns:a16="http://schemas.microsoft.com/office/drawing/2014/main" id="{9CCBFDC5-C942-AE46-994F-094D396A1A6B}"/>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7" name="Freeform 8">
              <a:extLst>
                <a:ext uri="{FF2B5EF4-FFF2-40B4-BE49-F238E27FC236}">
                  <a16:creationId xmlns:a16="http://schemas.microsoft.com/office/drawing/2014/main" id="{D4A3B34E-9669-8B46-875F-994E0CBBB3BD}"/>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8" name="Freeform 9">
              <a:extLst>
                <a:ext uri="{FF2B5EF4-FFF2-40B4-BE49-F238E27FC236}">
                  <a16:creationId xmlns:a16="http://schemas.microsoft.com/office/drawing/2014/main" id="{17E87A06-A73C-3440-A048-9A1D07D7E5C7}"/>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10">
              <a:extLst>
                <a:ext uri="{FF2B5EF4-FFF2-40B4-BE49-F238E27FC236}">
                  <a16:creationId xmlns:a16="http://schemas.microsoft.com/office/drawing/2014/main" id="{70DF8BED-E560-4042-A6B2-6999349C4D2C}"/>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11">
              <a:extLst>
                <a:ext uri="{FF2B5EF4-FFF2-40B4-BE49-F238E27FC236}">
                  <a16:creationId xmlns:a16="http://schemas.microsoft.com/office/drawing/2014/main" id="{1966B786-1310-A149-A9B6-159DFC5E383C}"/>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12">
              <a:extLst>
                <a:ext uri="{FF2B5EF4-FFF2-40B4-BE49-F238E27FC236}">
                  <a16:creationId xmlns:a16="http://schemas.microsoft.com/office/drawing/2014/main" id="{F904F943-BAD9-9149-9131-D305884ECCD8}"/>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13">
              <a:extLst>
                <a:ext uri="{FF2B5EF4-FFF2-40B4-BE49-F238E27FC236}">
                  <a16:creationId xmlns:a16="http://schemas.microsoft.com/office/drawing/2014/main" id="{20DC2B78-51EB-0B4D-AC20-69E81D0DE25D}"/>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4">
              <a:extLst>
                <a:ext uri="{FF2B5EF4-FFF2-40B4-BE49-F238E27FC236}">
                  <a16:creationId xmlns:a16="http://schemas.microsoft.com/office/drawing/2014/main" id="{AFBC24F6-D4F8-0A43-BDA6-513637AAE9B0}"/>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Freeform 15">
              <a:extLst>
                <a:ext uri="{FF2B5EF4-FFF2-40B4-BE49-F238E27FC236}">
                  <a16:creationId xmlns:a16="http://schemas.microsoft.com/office/drawing/2014/main" id="{A47FF552-E9E1-984E-A5E2-B54359B6C0AA}"/>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
        <p:nvSpPr>
          <p:cNvPr id="2" name="Otsikko 1"/>
          <p:cNvSpPr>
            <a:spLocks noGrp="1"/>
          </p:cNvSpPr>
          <p:nvPr>
            <p:ph type="ctrTitle"/>
          </p:nvPr>
        </p:nvSpPr>
        <p:spPr>
          <a:xfrm>
            <a:off x="486383" y="457200"/>
            <a:ext cx="10661515" cy="5136204"/>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5" name="Päivämäärän paikkamerkki 3">
            <a:extLst>
              <a:ext uri="{FF2B5EF4-FFF2-40B4-BE49-F238E27FC236}">
                <a16:creationId xmlns:a16="http://schemas.microsoft.com/office/drawing/2014/main" id="{FFC5383F-5190-5547-8209-63C2020F1AB7}"/>
              </a:ext>
            </a:extLst>
          </p:cNvPr>
          <p:cNvSpPr>
            <a:spLocks noGrp="1"/>
          </p:cNvSpPr>
          <p:nvPr>
            <p:ph type="dt" sz="half" idx="10"/>
          </p:nvPr>
        </p:nvSpPr>
        <p:spPr/>
        <p:txBody>
          <a:bodyPr/>
          <a:lstStyle>
            <a:lvl1pPr>
              <a:defRPr>
                <a:solidFill>
                  <a:srgbClr val="FFFFFF"/>
                </a:solidFill>
              </a:defRPr>
            </a:lvl1pPr>
          </a:lstStyle>
          <a:p>
            <a:pPr>
              <a:defRPr/>
            </a:pPr>
            <a:fld id="{516452B0-3DA1-6F4E-A7D9-11D7504AE808}" type="datetime1">
              <a:rPr lang="fi-FI" smtClean="0"/>
              <a:t>24.10.2025</a:t>
            </a:fld>
            <a:endParaRPr lang="fi-FI"/>
          </a:p>
        </p:txBody>
      </p:sp>
      <p:sp>
        <p:nvSpPr>
          <p:cNvPr id="16" name="Alatunnisteen paikkamerkki 4">
            <a:extLst>
              <a:ext uri="{FF2B5EF4-FFF2-40B4-BE49-F238E27FC236}">
                <a16:creationId xmlns:a16="http://schemas.microsoft.com/office/drawing/2014/main" id="{D7ABF062-CCA2-A545-8487-2B199588A58E}"/>
              </a:ext>
            </a:extLst>
          </p:cNvPr>
          <p:cNvSpPr>
            <a:spLocks noGrp="1"/>
          </p:cNvSpPr>
          <p:nvPr>
            <p:ph type="ftr" sz="quarter" idx="11"/>
          </p:nvPr>
        </p:nvSpPr>
        <p:spPr/>
        <p:txBody>
          <a:bodyPr/>
          <a:lstStyle>
            <a:lvl1pPr>
              <a:defRPr>
                <a:solidFill>
                  <a:srgbClr val="FFFFFF"/>
                </a:solidFill>
              </a:defRPr>
            </a:lvl1pPr>
          </a:lstStyle>
          <a:p>
            <a:pPr>
              <a:defRPr/>
            </a:pPr>
            <a:r>
              <a:rPr lang="fi-FI"/>
              <a:t>Helsinki oppii – Tulevaisuuden taidot</a:t>
            </a:r>
          </a:p>
        </p:txBody>
      </p:sp>
      <p:sp>
        <p:nvSpPr>
          <p:cNvPr id="17" name="Dian numeron paikkamerkki 5">
            <a:extLst>
              <a:ext uri="{FF2B5EF4-FFF2-40B4-BE49-F238E27FC236}">
                <a16:creationId xmlns:a16="http://schemas.microsoft.com/office/drawing/2014/main" id="{CE131F75-8CD0-CB4E-AFF9-17569C0F01B6}"/>
              </a:ext>
            </a:extLst>
          </p:cNvPr>
          <p:cNvSpPr>
            <a:spLocks noGrp="1"/>
          </p:cNvSpPr>
          <p:nvPr>
            <p:ph type="sldNum" sz="quarter" idx="12"/>
          </p:nvPr>
        </p:nvSpPr>
        <p:spPr/>
        <p:txBody>
          <a:bodyPr/>
          <a:lstStyle>
            <a:lvl1pPr>
              <a:defRPr>
                <a:solidFill>
                  <a:srgbClr val="FFFFFF"/>
                </a:solidFill>
              </a:defRPr>
            </a:lvl1pPr>
          </a:lstStyle>
          <a:p>
            <a:pPr>
              <a:defRPr/>
            </a:pPr>
            <a:fld id="{5A4943CE-AF8C-9645-9DDB-2311F9CFE448}" type="slidenum">
              <a:rPr lang="fi-FI"/>
              <a:pPr>
                <a:defRPr/>
              </a:pPr>
              <a:t>‹#›</a:t>
            </a:fld>
            <a:endParaRPr lang="fi-FI"/>
          </a:p>
        </p:txBody>
      </p:sp>
    </p:spTree>
    <p:extLst>
      <p:ext uri="{BB962C8B-B14F-4D97-AF65-F5344CB8AC3E}">
        <p14:creationId xmlns:p14="http://schemas.microsoft.com/office/powerpoint/2010/main" val="38013137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Väliotsikko sumu">
    <p:bg>
      <p:bgPr>
        <a:solidFill>
          <a:schemeClr val="accent3"/>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811013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a:t>Väliotsikko</a:t>
            </a:r>
          </a:p>
        </p:txBody>
      </p:sp>
    </p:spTree>
    <p:extLst>
      <p:ext uri="{BB962C8B-B14F-4D97-AF65-F5344CB8AC3E}">
        <p14:creationId xmlns:p14="http://schemas.microsoft.com/office/powerpoint/2010/main" val="3584460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ots. perustyyl. napsautt.</a:t>
            </a:r>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r>
              <a:rPr lang="fi-FI"/>
              <a:t>Lisää kuva napsauttamalla kuvaketta</a:t>
            </a:r>
          </a:p>
        </p:txBody>
      </p:sp>
    </p:spTree>
    <p:extLst>
      <p:ext uri="{BB962C8B-B14F-4D97-AF65-F5344CB8AC3E}">
        <p14:creationId xmlns:p14="http://schemas.microsoft.com/office/powerpoint/2010/main" val="3645403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ots.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46653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851396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ots.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Tree>
    <p:extLst>
      <p:ext uri="{BB962C8B-B14F-4D97-AF65-F5344CB8AC3E}">
        <p14:creationId xmlns:p14="http://schemas.microsoft.com/office/powerpoint/2010/main" val="1925611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ots.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996690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ots.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824236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ots.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2116069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chemeClr val="bg1">
            <a:lumMod val="85000"/>
          </a:schemeClr>
        </a:solidFill>
        <a:effectLst/>
      </p:bgPr>
    </p:bg>
    <p:spTree>
      <p:nvGrpSpPr>
        <p:cNvPr id="1" name=""/>
        <p:cNvGrpSpPr/>
        <p:nvPr/>
      </p:nvGrpSpPr>
      <p:grpSpPr>
        <a:xfrm>
          <a:off x="0" y="0"/>
          <a:ext cx="0" cy="0"/>
          <a:chOff x="0" y="0"/>
          <a:chExt cx="0" cy="0"/>
        </a:xfrm>
      </p:grpSpPr>
      <p:sp>
        <p:nvSpPr>
          <p:cNvPr id="22" name="Freeform 5"/>
          <p:cNvSpPr>
            <a:spLocks/>
          </p:cNvSpPr>
          <p:nvPr userDrawn="1"/>
        </p:nvSpPr>
        <p:spPr bwMode="auto">
          <a:xfrm>
            <a:off x="8715984" y="3384933"/>
            <a:ext cx="3459636" cy="3474385"/>
          </a:xfrm>
          <a:custGeom>
            <a:avLst/>
            <a:gdLst>
              <a:gd name="T0" fmla="*/ 0 w 7208"/>
              <a:gd name="T1" fmla="*/ 7249 h 7249"/>
              <a:gd name="T2" fmla="*/ 7208 w 7208"/>
              <a:gd name="T3" fmla="*/ 7249 h 7249"/>
              <a:gd name="T4" fmla="*/ 7208 w 7208"/>
              <a:gd name="T5" fmla="*/ 0 h 7249"/>
              <a:gd name="T6" fmla="*/ 6688 w 7208"/>
              <a:gd name="T7" fmla="*/ 995 h 7249"/>
              <a:gd name="T8" fmla="*/ 6688 w 7208"/>
              <a:gd name="T9" fmla="*/ 995 h 7249"/>
              <a:gd name="T10" fmla="*/ 5172 w 7208"/>
              <a:gd name="T11" fmla="*/ 1874 h 7249"/>
              <a:gd name="T12" fmla="*/ 5172 w 7208"/>
              <a:gd name="T13" fmla="*/ 1874 h 7249"/>
              <a:gd name="T14" fmla="*/ 4293 w 7208"/>
              <a:gd name="T15" fmla="*/ 3389 h 7249"/>
              <a:gd name="T16" fmla="*/ 4293 w 7208"/>
              <a:gd name="T17" fmla="*/ 3389 h 7249"/>
              <a:gd name="T18" fmla="*/ 2778 w 7208"/>
              <a:gd name="T19" fmla="*/ 4268 h 7249"/>
              <a:gd name="T20" fmla="*/ 2778 w 7208"/>
              <a:gd name="T21" fmla="*/ 4268 h 7249"/>
              <a:gd name="T22" fmla="*/ 1899 w 7208"/>
              <a:gd name="T23" fmla="*/ 5783 h 7249"/>
              <a:gd name="T24" fmla="*/ 1899 w 7208"/>
              <a:gd name="T25" fmla="*/ 5783 h 7249"/>
              <a:gd name="T26" fmla="*/ 384 w 7208"/>
              <a:gd name="T27" fmla="*/ 6662 h 7249"/>
              <a:gd name="T28" fmla="*/ 384 w 7208"/>
              <a:gd name="T29" fmla="*/ 6662 h 7249"/>
              <a:gd name="T30" fmla="*/ 0 w 7208"/>
              <a:gd name="T31" fmla="*/ 7249 h 7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08" h="7249">
                <a:moveTo>
                  <a:pt x="0" y="7249"/>
                </a:moveTo>
                <a:lnTo>
                  <a:pt x="7208" y="7249"/>
                </a:lnTo>
                <a:lnTo>
                  <a:pt x="7208" y="0"/>
                </a:lnTo>
                <a:cubicBezTo>
                  <a:pt x="7078" y="318"/>
                  <a:pt x="7089" y="594"/>
                  <a:pt x="6688" y="995"/>
                </a:cubicBezTo>
                <a:lnTo>
                  <a:pt x="6688" y="995"/>
                </a:lnTo>
                <a:cubicBezTo>
                  <a:pt x="6089" y="1593"/>
                  <a:pt x="5771" y="1275"/>
                  <a:pt x="5172" y="1874"/>
                </a:cubicBezTo>
                <a:lnTo>
                  <a:pt x="5172" y="1874"/>
                </a:lnTo>
                <a:cubicBezTo>
                  <a:pt x="4574" y="2472"/>
                  <a:pt x="4892" y="2790"/>
                  <a:pt x="4293" y="3389"/>
                </a:cubicBezTo>
                <a:lnTo>
                  <a:pt x="4293" y="3389"/>
                </a:lnTo>
                <a:cubicBezTo>
                  <a:pt x="3695" y="3988"/>
                  <a:pt x="3377" y="3669"/>
                  <a:pt x="2778" y="4268"/>
                </a:cubicBezTo>
                <a:lnTo>
                  <a:pt x="2778" y="4268"/>
                </a:lnTo>
                <a:cubicBezTo>
                  <a:pt x="2180" y="4867"/>
                  <a:pt x="2498" y="5185"/>
                  <a:pt x="1899" y="5783"/>
                </a:cubicBezTo>
                <a:lnTo>
                  <a:pt x="1899" y="5783"/>
                </a:lnTo>
                <a:cubicBezTo>
                  <a:pt x="1301" y="6382"/>
                  <a:pt x="983" y="6064"/>
                  <a:pt x="384" y="6662"/>
                </a:cubicBezTo>
                <a:lnTo>
                  <a:pt x="384" y="6662"/>
                </a:lnTo>
                <a:cubicBezTo>
                  <a:pt x="159" y="6887"/>
                  <a:pt x="63" y="7073"/>
                  <a:pt x="0" y="724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10408599" y="5457217"/>
            <a:ext cx="1420237" cy="670884"/>
          </a:xfrm>
        </p:spPr>
        <p:txBody>
          <a:bodyPr anchor="ctr" anchorCtr="0"/>
          <a:lstStyle>
            <a:lvl1pPr algn="ctr">
              <a:defRPr sz="1400" b="0">
                <a:latin typeface="+mn-lt"/>
              </a:defRPr>
            </a:lvl1pPr>
          </a:lstStyle>
          <a:p>
            <a:r>
              <a:rPr lang="fi-FI"/>
              <a:t>Muokkaa ots. perustyyl. napsautt.</a:t>
            </a:r>
          </a:p>
        </p:txBody>
      </p:sp>
      <p:grpSp>
        <p:nvGrpSpPr>
          <p:cNvPr id="37" name="Ryhmä 36"/>
          <p:cNvGrpSpPr/>
          <p:nvPr userDrawn="1"/>
        </p:nvGrpSpPr>
        <p:grpSpPr bwMode="black">
          <a:xfrm>
            <a:off x="472152" y="6228511"/>
            <a:ext cx="804333" cy="373549"/>
            <a:chOff x="228601" y="704851"/>
            <a:chExt cx="11734800" cy="5449888"/>
          </a:xfrm>
          <a:solidFill>
            <a:schemeClr val="bg1"/>
          </a:solidFill>
        </p:grpSpPr>
        <p:sp>
          <p:nvSpPr>
            <p:cNvPr id="38"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39"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0"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1"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2"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3"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4"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5"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6"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7"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8"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2921096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4183931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66057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98186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92393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68378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842668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472214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050302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926467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77491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345255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021297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693503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16804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795215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petus">
    <p:bg>
      <p:bgPr>
        <a:solidFill>
          <a:srgbClr val="0001BE"/>
        </a:solidFill>
        <a:effectLst/>
      </p:bgPr>
    </p:bg>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a:solidFill>
                  <a:srgbClr val="FFFFFF"/>
                </a:solidFill>
                <a:latin typeface="+mj-lt"/>
              </a:rPr>
              <a:t>Kiitos!</a:t>
            </a:r>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6355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931500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petus 2">
    <p:bg>
      <p:bgPr>
        <a:solidFill>
          <a:srgbClr val="0001BE"/>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err="1">
                <a:solidFill>
                  <a:srgbClr val="FFFFFF"/>
                </a:solidFill>
                <a:latin typeface="+mj-lt"/>
              </a:rPr>
              <a:t>Thank</a:t>
            </a:r>
            <a:r>
              <a:rPr lang="fi-FI" sz="9000" b="1">
                <a:solidFill>
                  <a:srgbClr val="FFFFFF"/>
                </a:solidFill>
                <a:latin typeface="+mj-lt"/>
              </a:rPr>
              <a:t> </a:t>
            </a:r>
            <a:r>
              <a:rPr lang="fi-FI" sz="9000" b="1" err="1">
                <a:solidFill>
                  <a:srgbClr val="FFFFFF"/>
                </a:solidFill>
                <a:latin typeface="+mj-lt"/>
              </a:rPr>
              <a:t>you</a:t>
            </a:r>
            <a:r>
              <a:rPr lang="fi-FI" sz="9000" b="1">
                <a:solidFill>
                  <a:srgbClr val="FFFFFF"/>
                </a:solidFill>
                <a:latin typeface="+mj-lt"/>
              </a:rPr>
              <a:t>!</a:t>
            </a:r>
          </a:p>
        </p:txBody>
      </p:sp>
    </p:spTree>
    <p:extLst>
      <p:ext uri="{BB962C8B-B14F-4D97-AF65-F5344CB8AC3E}">
        <p14:creationId xmlns:p14="http://schemas.microsoft.com/office/powerpoint/2010/main" val="2453493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0000BF"/>
                </a:solidFill>
                <a:latin typeface="+mj-lt"/>
              </a:defRPr>
            </a:lvl1pPr>
          </a:lstStyle>
          <a:p>
            <a:r>
              <a:rPr lang="fi-FI"/>
              <a:t>Muokkaa </a:t>
            </a:r>
            <a:r>
              <a:rPr lang="fi-FI" err="1"/>
              <a:t>perustyyl</a:t>
            </a:r>
            <a:r>
              <a:rPr lang="fi-FI"/>
              <a:t>. </a:t>
            </a:r>
            <a:r>
              <a:rPr lang="fi-FI" err="1"/>
              <a:t>napsautt</a:t>
            </a:r>
            <a:r>
              <a:rPr lang="fi-FI"/>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657914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rgbClr val="0000BF"/>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001776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849054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0" name="Freeform 5"/>
          <p:cNvSpPr>
            <a:spLocks noChangeAspect="1"/>
          </p:cNvSpPr>
          <p:nvPr userDrawn="1"/>
        </p:nvSpPr>
        <p:spPr bwMode="auto">
          <a:xfrm>
            <a:off x="11046771" y="0"/>
            <a:ext cx="1142297" cy="6858000"/>
          </a:xfrm>
          <a:custGeom>
            <a:avLst/>
            <a:gdLst>
              <a:gd name="T0" fmla="*/ 222 w 2359"/>
              <a:gd name="T1" fmla="*/ 0 h 14300"/>
              <a:gd name="T2" fmla="*/ 0 w 2359"/>
              <a:gd name="T3" fmla="*/ 709 h 14300"/>
              <a:gd name="T4" fmla="*/ 239 w 2359"/>
              <a:gd name="T5" fmla="*/ 1609 h 14300"/>
              <a:gd name="T6" fmla="*/ 0 w 2359"/>
              <a:gd name="T7" fmla="*/ 2509 h 14300"/>
              <a:gd name="T8" fmla="*/ 239 w 2359"/>
              <a:gd name="T9" fmla="*/ 3409 h 14300"/>
              <a:gd name="T10" fmla="*/ 0 w 2359"/>
              <a:gd name="T11" fmla="*/ 4308 h 14300"/>
              <a:gd name="T12" fmla="*/ 239 w 2359"/>
              <a:gd name="T13" fmla="*/ 5208 h 14300"/>
              <a:gd name="T14" fmla="*/ 239 w 2359"/>
              <a:gd name="T15" fmla="*/ 5254 h 14300"/>
              <a:gd name="T16" fmla="*/ 0 w 2359"/>
              <a:gd name="T17" fmla="*/ 6154 h 14300"/>
              <a:gd name="T18" fmla="*/ 239 w 2359"/>
              <a:gd name="T19" fmla="*/ 7053 h 14300"/>
              <a:gd name="T20" fmla="*/ 0 w 2359"/>
              <a:gd name="T21" fmla="*/ 7953 h 14300"/>
              <a:gd name="T22" fmla="*/ 239 w 2359"/>
              <a:gd name="T23" fmla="*/ 8853 h 14300"/>
              <a:gd name="T24" fmla="*/ 0 w 2359"/>
              <a:gd name="T25" fmla="*/ 9752 h 14300"/>
              <a:gd name="T26" fmla="*/ 239 w 2359"/>
              <a:gd name="T27" fmla="*/ 10652 h 14300"/>
              <a:gd name="T28" fmla="*/ 0 w 2359"/>
              <a:gd name="T29" fmla="*/ 11552 h 14300"/>
              <a:gd name="T30" fmla="*/ 239 w 2359"/>
              <a:gd name="T31" fmla="*/ 12451 h 14300"/>
              <a:gd name="T32" fmla="*/ 0 w 2359"/>
              <a:gd name="T33" fmla="*/ 13351 h 14300"/>
              <a:gd name="T34" fmla="*/ 239 w 2359"/>
              <a:gd name="T35" fmla="*/ 14251 h 14300"/>
              <a:gd name="T36" fmla="*/ 238 w 2359"/>
              <a:gd name="T37" fmla="*/ 14300 h 14300"/>
              <a:gd name="T38" fmla="*/ 2359 w 2359"/>
              <a:gd name="T39" fmla="*/ 14300 h 14300"/>
              <a:gd name="T40" fmla="*/ 2359 w 2359"/>
              <a:gd name="T41" fmla="*/ 0 h 14300"/>
              <a:gd name="T42" fmla="*/ 222 w 2359"/>
              <a:gd name="T4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9"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359" y="14300"/>
                </a:lnTo>
                <a:lnTo>
                  <a:pt x="2359" y="0"/>
                </a:lnTo>
                <a:lnTo>
                  <a:pt x="222"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2317726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154368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a:t>Väliotsikko</a:t>
            </a:r>
          </a:p>
        </p:txBody>
      </p:sp>
    </p:spTree>
    <p:extLst>
      <p:ext uri="{BB962C8B-B14F-4D97-AF65-F5344CB8AC3E}">
        <p14:creationId xmlns:p14="http://schemas.microsoft.com/office/powerpoint/2010/main" val="1528928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790949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763303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1591913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äliotsikko bussi">
    <p:bg>
      <p:bgPr>
        <a:solidFill>
          <a:srgbClr val="0001BE"/>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116077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95995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74689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169385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49058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1420344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D7A6"/>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169566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D7A7"/>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65467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00D7A6"/>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9241372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566253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00D7A6"/>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69711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72C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24589506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10961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6"/>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97614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3824225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00D7A6"/>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04061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grpSp>
        <p:nvGrpSpPr>
          <p:cNvPr id="15" name="Ryhmä 14"/>
          <p:cNvGrpSpPr/>
          <p:nvPr userDrawn="1"/>
        </p:nvGrpSpPr>
        <p:grpSpPr bwMode="black">
          <a:xfrm>
            <a:off x="465667" y="5813465"/>
            <a:ext cx="1295039" cy="601443"/>
            <a:chOff x="228601" y="704851"/>
            <a:chExt cx="11734800" cy="5449888"/>
          </a:xfrm>
          <a:solidFill>
            <a:schemeClr val="bg1"/>
          </a:solidFill>
        </p:grpSpPr>
        <p:sp>
          <p:nvSpPr>
            <p:cNvPr id="1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2"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3"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4"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5"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6"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029099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D4F00"/>
                </a:solidFill>
                <a:latin typeface="+mj-lt"/>
              </a:defRPr>
            </a:lvl1pPr>
          </a:lstStyle>
          <a:p>
            <a:r>
              <a:rPr lang="fi-FI"/>
              <a:t>Muokkaa </a:t>
            </a:r>
            <a:r>
              <a:rPr lang="fi-FI" err="1"/>
              <a:t>perustyyl</a:t>
            </a:r>
            <a:r>
              <a:rPr lang="fi-FI"/>
              <a:t>. </a:t>
            </a:r>
            <a:r>
              <a:rPr lang="fi-FI" err="1"/>
              <a:t>napsautt</a:t>
            </a:r>
            <a:r>
              <a:rPr lang="fi-FI"/>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628593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21798757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5734750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0" name="Freeform 5"/>
          <p:cNvSpPr>
            <a:spLocks noChangeAspect="1"/>
          </p:cNvSpPr>
          <p:nvPr userDrawn="1"/>
        </p:nvSpPr>
        <p:spPr bwMode="auto">
          <a:xfrm>
            <a:off x="10805607" y="0"/>
            <a:ext cx="1395671" cy="6858000"/>
          </a:xfrm>
          <a:custGeom>
            <a:avLst/>
            <a:gdLst>
              <a:gd name="T0" fmla="*/ 63 w 2885"/>
              <a:gd name="T1" fmla="*/ 0 h 14300"/>
              <a:gd name="T2" fmla="*/ 38 w 2885"/>
              <a:gd name="T3" fmla="*/ 25 h 14300"/>
              <a:gd name="T4" fmla="*/ 593 w 2885"/>
              <a:gd name="T5" fmla="*/ 577 h 14300"/>
              <a:gd name="T6" fmla="*/ 38 w 2885"/>
              <a:gd name="T7" fmla="*/ 1128 h 14300"/>
              <a:gd name="T8" fmla="*/ 555 w 2885"/>
              <a:gd name="T9" fmla="*/ 1643 h 14300"/>
              <a:gd name="T10" fmla="*/ 0 w 2885"/>
              <a:gd name="T11" fmla="*/ 2194 h 14300"/>
              <a:gd name="T12" fmla="*/ 555 w 2885"/>
              <a:gd name="T13" fmla="*/ 2746 h 14300"/>
              <a:gd name="T14" fmla="*/ 0 w 2885"/>
              <a:gd name="T15" fmla="*/ 3298 h 14300"/>
              <a:gd name="T16" fmla="*/ 555 w 2885"/>
              <a:gd name="T17" fmla="*/ 3850 h 14300"/>
              <a:gd name="T18" fmla="*/ 0 w 2885"/>
              <a:gd name="T19" fmla="*/ 4402 h 14300"/>
              <a:gd name="T20" fmla="*/ 555 w 2885"/>
              <a:gd name="T21" fmla="*/ 4954 h 14300"/>
              <a:gd name="T22" fmla="*/ 0 w 2885"/>
              <a:gd name="T23" fmla="*/ 5506 h 14300"/>
              <a:gd name="T24" fmla="*/ 555 w 2885"/>
              <a:gd name="T25" fmla="*/ 6058 h 14300"/>
              <a:gd name="T26" fmla="*/ 0 w 2885"/>
              <a:gd name="T27" fmla="*/ 6610 h 14300"/>
              <a:gd name="T28" fmla="*/ 582 w 2885"/>
              <a:gd name="T29" fmla="*/ 7189 h 14300"/>
              <a:gd name="T30" fmla="*/ 38 w 2885"/>
              <a:gd name="T31" fmla="*/ 7729 h 14300"/>
              <a:gd name="T32" fmla="*/ 593 w 2885"/>
              <a:gd name="T33" fmla="*/ 8281 h 14300"/>
              <a:gd name="T34" fmla="*/ 38 w 2885"/>
              <a:gd name="T35" fmla="*/ 8833 h 14300"/>
              <a:gd name="T36" fmla="*/ 593 w 2885"/>
              <a:gd name="T37" fmla="*/ 9385 h 14300"/>
              <a:gd name="T38" fmla="*/ 38 w 2885"/>
              <a:gd name="T39" fmla="*/ 9937 h 14300"/>
              <a:gd name="T40" fmla="*/ 593 w 2885"/>
              <a:gd name="T41" fmla="*/ 10489 h 14300"/>
              <a:gd name="T42" fmla="*/ 38 w 2885"/>
              <a:gd name="T43" fmla="*/ 11041 h 14300"/>
              <a:gd name="T44" fmla="*/ 555 w 2885"/>
              <a:gd name="T45" fmla="*/ 11555 h 14300"/>
              <a:gd name="T46" fmla="*/ 0 w 2885"/>
              <a:gd name="T47" fmla="*/ 12107 h 14300"/>
              <a:gd name="T48" fmla="*/ 555 w 2885"/>
              <a:gd name="T49" fmla="*/ 12659 h 14300"/>
              <a:gd name="T50" fmla="*/ 0 w 2885"/>
              <a:gd name="T51" fmla="*/ 13211 h 14300"/>
              <a:gd name="T52" fmla="*/ 555 w 2885"/>
              <a:gd name="T53" fmla="*/ 13763 h 14300"/>
              <a:gd name="T54" fmla="*/ 15 w 2885"/>
              <a:gd name="T55" fmla="*/ 14300 h 14300"/>
              <a:gd name="T56" fmla="*/ 2885 w 2885"/>
              <a:gd name="T57" fmla="*/ 14300 h 14300"/>
              <a:gd name="T58" fmla="*/ 2885 w 2885"/>
              <a:gd name="T59" fmla="*/ 0 h 14300"/>
              <a:gd name="T60" fmla="*/ 63 w 2885"/>
              <a:gd name="T61"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5"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885" y="14300"/>
                </a:lnTo>
                <a:cubicBezTo>
                  <a:pt x="2885" y="9533"/>
                  <a:pt x="2885" y="4767"/>
                  <a:pt x="2885" y="0"/>
                </a:cubicBezTo>
                <a:lnTo>
                  <a:pt x="63" y="0"/>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21017213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92432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0440694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a:t>Väliotsikko</a:t>
            </a:r>
          </a:p>
        </p:txBody>
      </p:sp>
    </p:spTree>
    <p:extLst>
      <p:ext uri="{BB962C8B-B14F-4D97-AF65-F5344CB8AC3E}">
        <p14:creationId xmlns:p14="http://schemas.microsoft.com/office/powerpoint/2010/main" val="9617842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2274342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263398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32433878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074035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9386225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1847971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937096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1426131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chemeClr val="accent3"/>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624727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chemeClr val="accent3"/>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635802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chemeClr val="accent3"/>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5482371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282755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3360572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chemeClr val="accent3"/>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7114512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chemeClr val="accent3"/>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0114832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174976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chemeClr val="accent3"/>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6016365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chemeClr val="accent3"/>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5372891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615139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009246"/>
                </a:solidFill>
                <a:latin typeface="+mj-lt"/>
              </a:defRPr>
            </a:lvl1pPr>
          </a:lstStyle>
          <a:p>
            <a:r>
              <a:rPr lang="fi-FI"/>
              <a:t>Muokkaa </a:t>
            </a:r>
            <a:r>
              <a:rPr lang="fi-FI" err="1"/>
              <a:t>perustyyl</a:t>
            </a:r>
            <a:r>
              <a:rPr lang="fi-FI"/>
              <a:t>. </a:t>
            </a:r>
            <a:r>
              <a:rPr lang="fi-FI" err="1"/>
              <a:t>napsautt</a:t>
            </a:r>
            <a:r>
              <a:rPr lang="fi-FI"/>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39265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ots. perustyyl. napsautt.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919489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rgbClr val="00924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a:t>
            </a:r>
            <a:r>
              <a:rPr lang="fi-FI" err="1"/>
              <a:t>perustyyl</a:t>
            </a:r>
            <a:r>
              <a:rPr lang="fi-FI"/>
              <a:t>. </a:t>
            </a:r>
            <a:r>
              <a:rPr lang="fi-FI" err="1"/>
              <a:t>napsautt</a:t>
            </a:r>
            <a:r>
              <a:rPr lang="fi-FI"/>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7003758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765386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7" name="Suorakulmio 6"/>
          <p:cNvSpPr/>
          <p:nvPr userDrawn="1"/>
        </p:nvSpPr>
        <p:spPr bwMode="auto">
          <a:xfrm>
            <a:off x="11050621" y="0"/>
            <a:ext cx="1141379" cy="6858000"/>
          </a:xfrm>
          <a:prstGeom prst="rect">
            <a:avLst/>
          </a:prstGeom>
          <a:solidFill>
            <a:srgbClr val="009246"/>
          </a:solidFill>
          <a:ln>
            <a:noFill/>
          </a:ln>
        </p:spPr>
        <p:txBody>
          <a:bodyPr vert="horz" wrap="square" lIns="91440" tIns="45720" rIns="91440" bIns="45720" numCol="1" rtlCol="0" anchor="t" anchorCtr="0" compatLnSpc="1">
            <a:prstTxWarp prst="textNoShape">
              <a:avLst/>
            </a:prstTxWarp>
          </a:bodyPr>
          <a:lstStyle/>
          <a:p>
            <a:pPr algn="ctr"/>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11564335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360201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a:t>Väliotsikko</a:t>
            </a:r>
          </a:p>
        </p:txBody>
      </p:sp>
    </p:spTree>
    <p:extLst>
      <p:ext uri="{BB962C8B-B14F-4D97-AF65-F5344CB8AC3E}">
        <p14:creationId xmlns:p14="http://schemas.microsoft.com/office/powerpoint/2010/main" val="20956453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652126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1148539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22383093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913706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a:t>
            </a:r>
            <a:r>
              <a:rPr lang="fi-FI" err="1"/>
              <a:t>perustyyl</a:t>
            </a:r>
            <a:r>
              <a:rPr lang="fi-FI"/>
              <a:t>. </a:t>
            </a:r>
            <a:r>
              <a:rPr lang="fi-FI" err="1"/>
              <a:t>napsautt</a:t>
            </a:r>
            <a:r>
              <a:rPr lang="fi-FI"/>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227254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w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image" Target="../media/image3.wmf"/><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theme" Target="../theme/theme2.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image" Target="../media/image4.wmf"/><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theme" Target="../theme/theme3.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image" Target="../media/image5.wmf"/><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theme" Target="../theme/theme4.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50" Type="http://schemas.openxmlformats.org/officeDocument/2006/relationships/slideLayout" Target="../slideLayouts/slideLayout162.xml"/><Relationship Id="rId55" Type="http://schemas.openxmlformats.org/officeDocument/2006/relationships/slideLayout" Target="../slideLayouts/slideLayout167.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9" Type="http://schemas.openxmlformats.org/officeDocument/2006/relationships/slideLayout" Target="../slideLayouts/slideLayout141.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53" Type="http://schemas.openxmlformats.org/officeDocument/2006/relationships/slideLayout" Target="../slideLayouts/slideLayout165.xml"/><Relationship Id="rId58" Type="http://schemas.openxmlformats.org/officeDocument/2006/relationships/theme" Target="../theme/theme5.xml"/><Relationship Id="rId5" Type="http://schemas.openxmlformats.org/officeDocument/2006/relationships/slideLayout" Target="../slideLayouts/slideLayout117.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56" Type="http://schemas.openxmlformats.org/officeDocument/2006/relationships/slideLayout" Target="../slideLayouts/slideLayout168.xml"/><Relationship Id="rId8" Type="http://schemas.openxmlformats.org/officeDocument/2006/relationships/slideLayout" Target="../slideLayouts/slideLayout120.xml"/><Relationship Id="rId51" Type="http://schemas.openxmlformats.org/officeDocument/2006/relationships/slideLayout" Target="../slideLayouts/slideLayout163.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20" Type="http://schemas.openxmlformats.org/officeDocument/2006/relationships/slideLayout" Target="../slideLayouts/slideLayout132.xml"/><Relationship Id="rId41" Type="http://schemas.openxmlformats.org/officeDocument/2006/relationships/slideLayout" Target="../slideLayouts/slideLayout153.xml"/><Relationship Id="rId54" Type="http://schemas.openxmlformats.org/officeDocument/2006/relationships/slideLayout" Target="../slideLayouts/slideLayout166.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 Id="rId57" Type="http://schemas.openxmlformats.org/officeDocument/2006/relationships/slideLayout" Target="../slideLayouts/slideLayout169.xml"/><Relationship Id="rId10" Type="http://schemas.openxmlformats.org/officeDocument/2006/relationships/slideLayout" Target="../slideLayouts/slideLayout122.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52"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Kuva 18"/>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320412" y="6134100"/>
            <a:ext cx="1058332" cy="593999"/>
          </a:xfrm>
          <a:prstGeom prst="rect">
            <a:avLst/>
          </a:prstGeom>
        </p:spPr>
      </p:pic>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0000"/>
                </a:solidFill>
              </a:defRPr>
            </a:lvl1pPr>
          </a:lstStyle>
          <a:p>
            <a:endParaRPr lang="fi-FI"/>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0000"/>
                </a:solidFill>
              </a:defRPr>
            </a:lvl1pPr>
          </a:lstStyle>
          <a:p>
            <a:endParaRPr lang="fi-FI"/>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0000"/>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243849289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716" r:id="rId3"/>
    <p:sldLayoutId id="2147483714" r:id="rId4"/>
    <p:sldLayoutId id="2147483715" r:id="rId5"/>
    <p:sldLayoutId id="2147483761" r:id="rId6"/>
    <p:sldLayoutId id="2147483720" r:id="rId7"/>
    <p:sldLayoutId id="2147483721" r:id="rId8"/>
    <p:sldLayoutId id="2147483719" r:id="rId9"/>
    <p:sldLayoutId id="2147483650" r:id="rId10"/>
    <p:sldLayoutId id="2147483751" r:id="rId11"/>
    <p:sldLayoutId id="2147483752" r:id="rId12"/>
    <p:sldLayoutId id="2147483753" r:id="rId13"/>
    <p:sldLayoutId id="2147483754" r:id="rId14"/>
    <p:sldLayoutId id="2147483755" r:id="rId15"/>
    <p:sldLayoutId id="2147483652" r:id="rId16"/>
    <p:sldLayoutId id="2147483656" r:id="rId17"/>
    <p:sldLayoutId id="2147483709" r:id="rId18"/>
    <p:sldLayoutId id="2147483723" r:id="rId19"/>
    <p:sldLayoutId id="2147483725" r:id="rId20"/>
    <p:sldLayoutId id="2147483724" r:id="rId21"/>
    <p:sldLayoutId id="2147483722" r:id="rId22"/>
    <p:sldLayoutId id="2147483727" r:id="rId23"/>
    <p:sldLayoutId id="2147483728" r:id="rId24"/>
    <p:sldLayoutId id="2147483750" r:id="rId25"/>
    <p:sldLayoutId id="2147483654" r:id="rId26"/>
    <p:sldLayoutId id="2147483762" r:id="rId27"/>
    <p:sldLayoutId id="2147483655" r:id="rId28"/>
    <p:sldLayoutId id="2147483671" r:id="rId29"/>
    <p:sldLayoutId id="2147483729" r:id="rId30"/>
    <p:sldLayoutId id="2147483672" r:id="rId31"/>
    <p:sldLayoutId id="2147483730" r:id="rId32"/>
    <p:sldLayoutId id="2147483673" r:id="rId33"/>
    <p:sldLayoutId id="2147483731" r:id="rId34"/>
    <p:sldLayoutId id="2147483674" r:id="rId35"/>
    <p:sldLayoutId id="2147483732" r:id="rId36"/>
    <p:sldLayoutId id="2147483675" r:id="rId37"/>
    <p:sldLayoutId id="2147483733" r:id="rId38"/>
    <p:sldLayoutId id="2147483759" r:id="rId39"/>
    <p:sldLayoutId id="2147483760" r:id="rId40"/>
  </p:sldLayoutIdLst>
  <p:hf hdr="0" ftr="0" dt="0"/>
  <p:txStyles>
    <p:title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00BF"/>
                </a:solidFill>
              </a:defRPr>
            </a:lvl1pPr>
          </a:lstStyle>
          <a:p>
            <a:endParaRPr lang="fi-FI"/>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00BF"/>
                </a:solidFill>
              </a:defRPr>
            </a:lvl1pPr>
          </a:lstStyle>
          <a:p>
            <a:endParaRPr lang="fi-FI"/>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00BF"/>
                </a:solidFill>
              </a:defRPr>
            </a:lvl1pPr>
          </a:lstStyle>
          <a:p>
            <a:fld id="{66B0B938-106A-4E9D-9931-8D19B263D192}" type="slidenum">
              <a:rPr lang="fi-FI" smtClean="0"/>
              <a:pPr/>
              <a:t>‹#›</a:t>
            </a:fld>
            <a:endParaRPr lang="fi-FI"/>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7"/>
          </a:xfrm>
          <a:prstGeom prst="rect">
            <a:avLst/>
          </a:prstGeom>
        </p:spPr>
      </p:pic>
    </p:spTree>
    <p:extLst>
      <p:ext uri="{BB962C8B-B14F-4D97-AF65-F5344CB8AC3E}">
        <p14:creationId xmlns:p14="http://schemas.microsoft.com/office/powerpoint/2010/main" val="266314678"/>
      </p:ext>
    </p:extLst>
  </p:cSld>
  <p:clrMap bg1="lt1" tx1="dk1" bg2="lt2" tx2="dk2" accent1="accent1" accent2="accent2" accent3="accent3" accent4="accent4" accent5="accent5" accent6="accent6" hlink="hlink" folHlink="folHlink"/>
  <p:sldLayoutIdLst>
    <p:sldLayoutId id="2147483665" r:id="rId1"/>
    <p:sldLayoutId id="2147483713" r:id="rId2"/>
    <p:sldLayoutId id="2147483666" r:id="rId3"/>
    <p:sldLayoutId id="2147483756" r:id="rId4"/>
    <p:sldLayoutId id="2147483667" r:id="rId5"/>
    <p:sldLayoutId id="2147483668" r:id="rId6"/>
    <p:sldLayoutId id="2147483710" r:id="rId7"/>
    <p:sldLayoutId id="2147483763" r:id="rId8"/>
    <p:sldLayoutId id="2147483764" r:id="rId9"/>
    <p:sldLayoutId id="2147483765" r:id="rId10"/>
    <p:sldLayoutId id="2147483766" r:id="rId11"/>
    <p:sldLayoutId id="2147483767" r:id="rId12"/>
    <p:sldLayoutId id="2147483669" r:id="rId13"/>
    <p:sldLayoutId id="2147483670" r:id="rId14"/>
    <p:sldLayoutId id="2147483676" r:id="rId15"/>
    <p:sldLayoutId id="2147483734" r:id="rId16"/>
    <p:sldLayoutId id="2147483677" r:id="rId17"/>
    <p:sldLayoutId id="2147483735" r:id="rId18"/>
    <p:sldLayoutId id="2147483678" r:id="rId19"/>
    <p:sldLayoutId id="2147483736" r:id="rId20"/>
    <p:sldLayoutId id="2147483679" r:id="rId21"/>
    <p:sldLayoutId id="2147483737" r:id="rId22"/>
    <p:sldLayoutId id="2147483680" r:id="rId23"/>
    <p:sldLayoutId id="2147483738" r:id="rId24"/>
  </p:sldLayoutIdLst>
  <p:hf hdr="0" ftr="0" dt="0"/>
  <p:txStyles>
    <p:titleStyle>
      <a:lvl1pPr algn="l" defTabSz="914400" rtl="0" eaLnBrk="1" latinLnBrk="0" hangingPunct="1">
        <a:lnSpc>
          <a:spcPct val="90000"/>
        </a:lnSpc>
        <a:spcBef>
          <a:spcPct val="0"/>
        </a:spcBef>
        <a:buNone/>
        <a:defRPr sz="4200" b="1" kern="1200">
          <a:solidFill>
            <a:srgbClr val="0000BF"/>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FD4F00"/>
                </a:solidFill>
              </a:defRPr>
            </a:lvl1pPr>
          </a:lstStyle>
          <a:p>
            <a:endParaRPr lang="fi-FI"/>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FD4F00"/>
                </a:solidFill>
              </a:defRPr>
            </a:lvl1pPr>
          </a:lstStyle>
          <a:p>
            <a:endParaRPr lang="fi-FI"/>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FD4F00"/>
                </a:solidFill>
              </a:defRPr>
            </a:lvl1pPr>
          </a:lstStyle>
          <a:p>
            <a:fld id="{66B0B938-106A-4E9D-9931-8D19B263D192}" type="slidenum">
              <a:rPr lang="fi-FI" smtClean="0"/>
              <a:pPr/>
              <a:t>‹#›</a:t>
            </a:fld>
            <a:endParaRPr lang="fi-FI"/>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7"/>
          </a:xfrm>
          <a:prstGeom prst="rect">
            <a:avLst/>
          </a:prstGeom>
        </p:spPr>
      </p:pic>
    </p:spTree>
    <p:extLst>
      <p:ext uri="{BB962C8B-B14F-4D97-AF65-F5344CB8AC3E}">
        <p14:creationId xmlns:p14="http://schemas.microsoft.com/office/powerpoint/2010/main" val="657719471"/>
      </p:ext>
    </p:extLst>
  </p:cSld>
  <p:clrMap bg1="lt1" tx1="dk1" bg2="lt2" tx2="dk2" accent1="accent1" accent2="accent2" accent3="accent3" accent4="accent4" accent5="accent5" accent6="accent6" hlink="hlink" folHlink="folHlink"/>
  <p:sldLayoutIdLst>
    <p:sldLayoutId id="2147483697" r:id="rId1"/>
    <p:sldLayoutId id="2147483717" r:id="rId2"/>
    <p:sldLayoutId id="2147483699" r:id="rId3"/>
    <p:sldLayoutId id="2147483757" r:id="rId4"/>
    <p:sldLayoutId id="2147483700" r:id="rId5"/>
    <p:sldLayoutId id="2147483701" r:id="rId6"/>
    <p:sldLayoutId id="2147483711" r:id="rId7"/>
    <p:sldLayoutId id="2147483768" r:id="rId8"/>
    <p:sldLayoutId id="2147483769" r:id="rId9"/>
    <p:sldLayoutId id="2147483770" r:id="rId10"/>
    <p:sldLayoutId id="2147483771" r:id="rId11"/>
    <p:sldLayoutId id="2147483772" r:id="rId12"/>
    <p:sldLayoutId id="2147483702" r:id="rId13"/>
    <p:sldLayoutId id="2147483703" r:id="rId14"/>
    <p:sldLayoutId id="2147483704" r:id="rId15"/>
    <p:sldLayoutId id="2147483739" r:id="rId16"/>
    <p:sldLayoutId id="2147483705" r:id="rId17"/>
    <p:sldLayoutId id="2147483740" r:id="rId18"/>
    <p:sldLayoutId id="2147483706" r:id="rId19"/>
    <p:sldLayoutId id="2147483741" r:id="rId20"/>
    <p:sldLayoutId id="2147483707" r:id="rId21"/>
    <p:sldLayoutId id="2147483742" r:id="rId22"/>
    <p:sldLayoutId id="2147483708" r:id="rId23"/>
    <p:sldLayoutId id="2147483743" r:id="rId24"/>
  </p:sldLayoutIdLst>
  <p:hf hdr="0" ftr="0" dt="0"/>
  <p:txStyles>
    <p:titleStyle>
      <a:lvl1pPr algn="l" defTabSz="914400" rtl="0" eaLnBrk="1" latinLnBrk="0" hangingPunct="1">
        <a:lnSpc>
          <a:spcPct val="90000"/>
        </a:lnSpc>
        <a:spcBef>
          <a:spcPct val="0"/>
        </a:spcBef>
        <a:buNone/>
        <a:defRPr sz="4200" b="1" kern="1200">
          <a:solidFill>
            <a:srgbClr val="FD4F00"/>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9246"/>
                </a:solidFill>
              </a:defRPr>
            </a:lvl1pPr>
          </a:lstStyle>
          <a:p>
            <a:endParaRPr lang="fi-FI"/>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9246"/>
                </a:solidFill>
              </a:defRPr>
            </a:lvl1pPr>
          </a:lstStyle>
          <a:p>
            <a:endParaRPr lang="fi-FI"/>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9246"/>
                </a:solidFill>
              </a:defRPr>
            </a:lvl1pPr>
          </a:lstStyle>
          <a:p>
            <a:fld id="{66B0B938-106A-4E9D-9931-8D19B263D192}" type="slidenum">
              <a:rPr lang="fi-FI" smtClean="0"/>
              <a:pPr/>
              <a:t>‹#›</a:t>
            </a:fld>
            <a:endParaRPr lang="fi-FI"/>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8"/>
          </a:xfrm>
          <a:prstGeom prst="rect">
            <a:avLst/>
          </a:prstGeom>
        </p:spPr>
      </p:pic>
    </p:spTree>
    <p:extLst>
      <p:ext uri="{BB962C8B-B14F-4D97-AF65-F5344CB8AC3E}">
        <p14:creationId xmlns:p14="http://schemas.microsoft.com/office/powerpoint/2010/main" val="576136879"/>
      </p:ext>
    </p:extLst>
  </p:cSld>
  <p:clrMap bg1="lt1" tx1="dk1" bg2="lt2" tx2="dk2" accent1="accent1" accent2="accent2" accent3="accent3" accent4="accent4" accent5="accent5" accent6="accent6" hlink="hlink" folHlink="folHlink"/>
  <p:sldLayoutIdLst>
    <p:sldLayoutId id="2147483684" r:id="rId1"/>
    <p:sldLayoutId id="2147483718" r:id="rId2"/>
    <p:sldLayoutId id="2147483686" r:id="rId3"/>
    <p:sldLayoutId id="2147483758" r:id="rId4"/>
    <p:sldLayoutId id="2147483687" r:id="rId5"/>
    <p:sldLayoutId id="2147483688" r:id="rId6"/>
    <p:sldLayoutId id="2147483712" r:id="rId7"/>
    <p:sldLayoutId id="2147483773" r:id="rId8"/>
    <p:sldLayoutId id="2147483774" r:id="rId9"/>
    <p:sldLayoutId id="2147483775" r:id="rId10"/>
    <p:sldLayoutId id="2147483776" r:id="rId11"/>
    <p:sldLayoutId id="2147483777" r:id="rId12"/>
    <p:sldLayoutId id="2147483689" r:id="rId13"/>
    <p:sldLayoutId id="2147483690" r:id="rId14"/>
    <p:sldLayoutId id="2147483691" r:id="rId15"/>
    <p:sldLayoutId id="2147483744" r:id="rId16"/>
    <p:sldLayoutId id="2147483692" r:id="rId17"/>
    <p:sldLayoutId id="2147483745" r:id="rId18"/>
    <p:sldLayoutId id="2147483693" r:id="rId19"/>
    <p:sldLayoutId id="2147483746" r:id="rId20"/>
    <p:sldLayoutId id="2147483694" r:id="rId21"/>
    <p:sldLayoutId id="2147483747" r:id="rId22"/>
    <p:sldLayoutId id="2147483695" r:id="rId23"/>
    <p:sldLayoutId id="2147483748" r:id="rId24"/>
  </p:sldLayoutIdLst>
  <p:hf hdr="0" ftr="0" dt="0"/>
  <p:txStyles>
    <p:titleStyle>
      <a:lvl1pPr algn="l" defTabSz="914400" rtl="0" eaLnBrk="1" latinLnBrk="0" hangingPunct="1">
        <a:lnSpc>
          <a:spcPct val="90000"/>
        </a:lnSpc>
        <a:spcBef>
          <a:spcPct val="0"/>
        </a:spcBef>
        <a:buNone/>
        <a:defRPr sz="4200" b="1" kern="1200">
          <a:solidFill>
            <a:srgbClr val="009246"/>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8850" name="Otsikon paikkamerkki 1">
            <a:extLst>
              <a:ext uri="{FF2B5EF4-FFF2-40B4-BE49-F238E27FC236}">
                <a16:creationId xmlns:a16="http://schemas.microsoft.com/office/drawing/2014/main" id="{C323A208-5514-47C2-5B8E-17923362AE46}"/>
              </a:ext>
            </a:extLst>
          </p:cNvPr>
          <p:cNvSpPr>
            <a:spLocks noGrp="1"/>
          </p:cNvSpPr>
          <p:nvPr>
            <p:ph type="title"/>
          </p:nvPr>
        </p:nvSpPr>
        <p:spPr bwMode="auto">
          <a:xfrm>
            <a:off x="457200" y="407988"/>
            <a:ext cx="1123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a:t>
            </a:r>
            <a:r>
              <a:rPr lang="fi-FI" altLang="fi-FI" err="1"/>
              <a:t>perustyyl</a:t>
            </a:r>
            <a:r>
              <a:rPr lang="fi-FI" altLang="fi-FI"/>
              <a:t>. </a:t>
            </a:r>
            <a:r>
              <a:rPr lang="fi-FI" altLang="fi-FI" err="1"/>
              <a:t>napsautt</a:t>
            </a:r>
            <a:r>
              <a:rPr lang="fi-FI" altLang="fi-FI"/>
              <a:t>.</a:t>
            </a:r>
          </a:p>
        </p:txBody>
      </p:sp>
      <p:sp>
        <p:nvSpPr>
          <p:cNvPr id="78851" name="Tekstin paikkamerkki 2">
            <a:extLst>
              <a:ext uri="{FF2B5EF4-FFF2-40B4-BE49-F238E27FC236}">
                <a16:creationId xmlns:a16="http://schemas.microsoft.com/office/drawing/2014/main" id="{692220AB-F54A-E3A7-2999-1DF67B556476}"/>
              </a:ext>
            </a:extLst>
          </p:cNvPr>
          <p:cNvSpPr>
            <a:spLocks noGrp="1"/>
          </p:cNvSpPr>
          <p:nvPr>
            <p:ph type="body" idx="1"/>
          </p:nvPr>
        </p:nvSpPr>
        <p:spPr bwMode="auto">
          <a:xfrm>
            <a:off x="457200" y="1196975"/>
            <a:ext cx="1123473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a:extLst>
              <a:ext uri="{FF2B5EF4-FFF2-40B4-BE49-F238E27FC236}">
                <a16:creationId xmlns:a16="http://schemas.microsoft.com/office/drawing/2014/main" id="{DD813F63-58D1-0141-99EE-C0ADC4A818FB}"/>
              </a:ext>
            </a:extLst>
          </p:cNvPr>
          <p:cNvSpPr>
            <a:spLocks noGrp="1"/>
          </p:cNvSpPr>
          <p:nvPr>
            <p:ph type="dt" sz="half" idx="2"/>
          </p:nvPr>
        </p:nvSpPr>
        <p:spPr>
          <a:xfrm>
            <a:off x="1663700"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chemeClr val="tx1"/>
                </a:solidFill>
                <a:latin typeface="+mn-lt"/>
              </a:defRPr>
            </a:lvl1pPr>
          </a:lstStyle>
          <a:p>
            <a:pPr>
              <a:defRPr/>
            </a:pPr>
            <a:endParaRPr lang="fi-FI"/>
          </a:p>
        </p:txBody>
      </p:sp>
      <p:sp>
        <p:nvSpPr>
          <p:cNvPr id="5" name="Alatunnisteen paikkamerkki 4">
            <a:extLst>
              <a:ext uri="{FF2B5EF4-FFF2-40B4-BE49-F238E27FC236}">
                <a16:creationId xmlns:a16="http://schemas.microsoft.com/office/drawing/2014/main" id="{913CC1D0-97CB-B441-BB0E-F6FE5D1288C8}"/>
              </a:ext>
            </a:extLst>
          </p:cNvPr>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chemeClr val="tx1"/>
                </a:solidFill>
                <a:latin typeface="+mn-lt"/>
              </a:defRPr>
            </a:lvl1pPr>
          </a:lstStyle>
          <a:p>
            <a:pPr>
              <a:defRPr/>
            </a:pPr>
            <a:endParaRPr lang="fi-FI"/>
          </a:p>
        </p:txBody>
      </p:sp>
      <p:sp>
        <p:nvSpPr>
          <p:cNvPr id="6" name="Dian numeron paikkamerkki 5">
            <a:extLst>
              <a:ext uri="{FF2B5EF4-FFF2-40B4-BE49-F238E27FC236}">
                <a16:creationId xmlns:a16="http://schemas.microsoft.com/office/drawing/2014/main" id="{045C5770-0397-A942-A798-AAE8065E3FD3}"/>
              </a:ext>
            </a:extLst>
          </p:cNvPr>
          <p:cNvSpPr>
            <a:spLocks noGrp="1"/>
          </p:cNvSpPr>
          <p:nvPr>
            <p:ph type="sldNum" sz="quarter" idx="4"/>
          </p:nvPr>
        </p:nvSpPr>
        <p:spPr>
          <a:xfrm>
            <a:off x="10437813" y="6269038"/>
            <a:ext cx="1236662" cy="258762"/>
          </a:xfrm>
          <a:prstGeom prst="rect">
            <a:avLst/>
          </a:prstGeom>
        </p:spPr>
        <p:txBody>
          <a:bodyPr vert="horz" wrap="square" lIns="0" tIns="0" rIns="0" bIns="0" numCol="1" anchor="ctr" anchorCtr="0" compatLnSpc="1">
            <a:prstTxWarp prst="textNoShape">
              <a:avLst/>
            </a:prstTxWarp>
            <a:noAutofit/>
          </a:bodyPr>
          <a:lstStyle>
            <a:lvl1pPr algn="r" eaLnBrk="1" hangingPunct="1">
              <a:defRPr sz="1300" b="1">
                <a:solidFill>
                  <a:schemeClr val="tx1"/>
                </a:solidFill>
              </a:defRPr>
            </a:lvl1pPr>
          </a:lstStyle>
          <a:p>
            <a:fld id="{B075DB77-704C-E047-9E74-0FB3E11E18E6}" type="slidenum">
              <a:rPr lang="fi-FI" altLang="en-FI" smtClean="0"/>
              <a:pPr/>
              <a:t>‹#›</a:t>
            </a:fld>
            <a:endParaRPr lang="fi-FI" altLang="en-FI"/>
          </a:p>
        </p:txBody>
      </p:sp>
      <p:grpSp>
        <p:nvGrpSpPr>
          <p:cNvPr id="7" name="Ryhmä 6">
            <a:extLst>
              <a:ext uri="{FF2B5EF4-FFF2-40B4-BE49-F238E27FC236}">
                <a16:creationId xmlns:a16="http://schemas.microsoft.com/office/drawing/2014/main" id="{24E098E6-31C8-164A-8F46-7370FB65EC74}"/>
              </a:ext>
            </a:extLst>
          </p:cNvPr>
          <p:cNvGrpSpPr/>
          <p:nvPr userDrawn="1"/>
        </p:nvGrpSpPr>
        <p:grpSpPr bwMode="black">
          <a:xfrm>
            <a:off x="465667" y="6222027"/>
            <a:ext cx="804333" cy="373549"/>
            <a:chOff x="228601" y="704851"/>
            <a:chExt cx="11734800" cy="5449888"/>
          </a:xfrm>
          <a:solidFill>
            <a:schemeClr val="tx1"/>
          </a:solidFill>
        </p:grpSpPr>
        <p:sp>
          <p:nvSpPr>
            <p:cNvPr id="8" name="Freeform 5">
              <a:extLst>
                <a:ext uri="{FF2B5EF4-FFF2-40B4-BE49-F238E27FC236}">
                  <a16:creationId xmlns:a16="http://schemas.microsoft.com/office/drawing/2014/main" id="{16D386E4-DCF2-6E4A-8E68-DDC7D66E70AB}"/>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9" name="Freeform 6">
              <a:extLst>
                <a:ext uri="{FF2B5EF4-FFF2-40B4-BE49-F238E27FC236}">
                  <a16:creationId xmlns:a16="http://schemas.microsoft.com/office/drawing/2014/main" id="{6E1D7C50-B662-7144-81CF-9CC0F122DC7F}"/>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0" name="Rectangle 7">
              <a:extLst>
                <a:ext uri="{FF2B5EF4-FFF2-40B4-BE49-F238E27FC236}">
                  <a16:creationId xmlns:a16="http://schemas.microsoft.com/office/drawing/2014/main" id="{FBC7DD14-DAE1-3E46-9E5A-EA2A06999D48}"/>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1" name="Freeform 8">
              <a:extLst>
                <a:ext uri="{FF2B5EF4-FFF2-40B4-BE49-F238E27FC236}">
                  <a16:creationId xmlns:a16="http://schemas.microsoft.com/office/drawing/2014/main" id="{235470DF-8ACF-A240-A307-F245930E10C8}"/>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2" name="Freeform 9">
              <a:extLst>
                <a:ext uri="{FF2B5EF4-FFF2-40B4-BE49-F238E27FC236}">
                  <a16:creationId xmlns:a16="http://schemas.microsoft.com/office/drawing/2014/main" id="{0E683DE2-6F26-6245-9760-187BA4E7CDAF}"/>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3" name="Freeform 10">
              <a:extLst>
                <a:ext uri="{FF2B5EF4-FFF2-40B4-BE49-F238E27FC236}">
                  <a16:creationId xmlns:a16="http://schemas.microsoft.com/office/drawing/2014/main" id="{395F6E94-C46C-7842-A3EA-3DC111638AE1}"/>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4" name="Rectangle 11">
              <a:extLst>
                <a:ext uri="{FF2B5EF4-FFF2-40B4-BE49-F238E27FC236}">
                  <a16:creationId xmlns:a16="http://schemas.microsoft.com/office/drawing/2014/main" id="{3F84031E-E0ED-D644-8571-40A599EB05E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5" name="Freeform 12">
              <a:extLst>
                <a:ext uri="{FF2B5EF4-FFF2-40B4-BE49-F238E27FC236}">
                  <a16:creationId xmlns:a16="http://schemas.microsoft.com/office/drawing/2014/main" id="{51BF0BA5-973F-FF4E-8DF1-18587710473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6" name="Freeform 13">
              <a:extLst>
                <a:ext uri="{FF2B5EF4-FFF2-40B4-BE49-F238E27FC236}">
                  <a16:creationId xmlns:a16="http://schemas.microsoft.com/office/drawing/2014/main" id="{92989F9F-F1D3-A74C-9B36-DDA76EC5B8F7}"/>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7" name="Freeform 14">
              <a:extLst>
                <a:ext uri="{FF2B5EF4-FFF2-40B4-BE49-F238E27FC236}">
                  <a16:creationId xmlns:a16="http://schemas.microsoft.com/office/drawing/2014/main" id="{296B1CE3-B2F0-734A-89F0-58B2850AA2C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sp>
          <p:nvSpPr>
            <p:cNvPr id="18" name="Freeform 15">
              <a:extLst>
                <a:ext uri="{FF2B5EF4-FFF2-40B4-BE49-F238E27FC236}">
                  <a16:creationId xmlns:a16="http://schemas.microsoft.com/office/drawing/2014/main" id="{A8CF7F6B-C409-9B46-B616-1A66D26FBFA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a:latin typeface="+mn-lt"/>
              </a:endParaRPr>
            </a:p>
          </p:txBody>
        </p:sp>
      </p:grpSp>
    </p:spTree>
    <p:extLst>
      <p:ext uri="{BB962C8B-B14F-4D97-AF65-F5344CB8AC3E}">
        <p14:creationId xmlns:p14="http://schemas.microsoft.com/office/powerpoint/2010/main" val="176171691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3" r:id="rId45"/>
    <p:sldLayoutId id="2147483824" r:id="rId46"/>
    <p:sldLayoutId id="2147483825"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Lst>
  <p:hf sldNum="0" hdr="0" ftr="0" dt="0"/>
  <p:txStyles>
    <p:titleStyle>
      <a:lvl1pPr algn="l" rtl="0" eaLnBrk="1" fontAlgn="base" hangingPunct="1">
        <a:lnSpc>
          <a:spcPct val="90000"/>
        </a:lnSpc>
        <a:spcBef>
          <a:spcPct val="0"/>
        </a:spcBef>
        <a:spcAft>
          <a:spcPct val="0"/>
        </a:spcAft>
        <a:defRPr sz="4000" b="1" i="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200" b="1">
          <a:solidFill>
            <a:srgbClr val="009246"/>
          </a:solidFill>
          <a:latin typeface="Arial Black" panose="020B0604020202020204" pitchFamily="34" charset="0"/>
        </a:defRPr>
      </a:lvl2pPr>
      <a:lvl3pPr algn="l" rtl="0" eaLnBrk="1" fontAlgn="base" hangingPunct="1">
        <a:lnSpc>
          <a:spcPct val="90000"/>
        </a:lnSpc>
        <a:spcBef>
          <a:spcPct val="0"/>
        </a:spcBef>
        <a:spcAft>
          <a:spcPct val="0"/>
        </a:spcAft>
        <a:defRPr sz="4200" b="1">
          <a:solidFill>
            <a:srgbClr val="009246"/>
          </a:solidFill>
          <a:latin typeface="Arial Black" panose="020B0604020202020204" pitchFamily="34" charset="0"/>
        </a:defRPr>
      </a:lvl3pPr>
      <a:lvl4pPr algn="l" rtl="0" eaLnBrk="1" fontAlgn="base" hangingPunct="1">
        <a:lnSpc>
          <a:spcPct val="90000"/>
        </a:lnSpc>
        <a:spcBef>
          <a:spcPct val="0"/>
        </a:spcBef>
        <a:spcAft>
          <a:spcPct val="0"/>
        </a:spcAft>
        <a:defRPr sz="4200" b="1">
          <a:solidFill>
            <a:srgbClr val="009246"/>
          </a:solidFill>
          <a:latin typeface="Arial Black" panose="020B0604020202020204" pitchFamily="34" charset="0"/>
        </a:defRPr>
      </a:lvl4pPr>
      <a:lvl5pPr algn="l" rtl="0" eaLnBrk="1" fontAlgn="base" hangingPunct="1">
        <a:lnSpc>
          <a:spcPct val="90000"/>
        </a:lnSpc>
        <a:spcBef>
          <a:spcPct val="0"/>
        </a:spcBef>
        <a:spcAft>
          <a:spcPct val="0"/>
        </a:spcAft>
        <a:defRPr sz="4200" b="1">
          <a:solidFill>
            <a:srgbClr val="009246"/>
          </a:solidFill>
          <a:latin typeface="Arial Black" panose="020B0604020202020204" pitchFamily="34" charset="0"/>
        </a:defRPr>
      </a:lvl5pPr>
      <a:lvl6pPr marL="457200" algn="l" rtl="0" eaLnBrk="1" fontAlgn="base" hangingPunct="1">
        <a:lnSpc>
          <a:spcPct val="90000"/>
        </a:lnSpc>
        <a:spcBef>
          <a:spcPct val="0"/>
        </a:spcBef>
        <a:spcAft>
          <a:spcPct val="0"/>
        </a:spcAft>
        <a:defRPr sz="4200" b="1">
          <a:solidFill>
            <a:srgbClr val="009246"/>
          </a:solidFill>
          <a:latin typeface="Arial Black" panose="020B0604020202020204" pitchFamily="34" charset="0"/>
        </a:defRPr>
      </a:lvl6pPr>
      <a:lvl7pPr marL="914400" algn="l" rtl="0" eaLnBrk="1" fontAlgn="base" hangingPunct="1">
        <a:lnSpc>
          <a:spcPct val="90000"/>
        </a:lnSpc>
        <a:spcBef>
          <a:spcPct val="0"/>
        </a:spcBef>
        <a:spcAft>
          <a:spcPct val="0"/>
        </a:spcAft>
        <a:defRPr sz="4200" b="1">
          <a:solidFill>
            <a:srgbClr val="009246"/>
          </a:solidFill>
          <a:latin typeface="Arial Black" panose="020B0604020202020204" pitchFamily="34" charset="0"/>
        </a:defRPr>
      </a:lvl7pPr>
      <a:lvl8pPr marL="1371600" algn="l" rtl="0" eaLnBrk="1" fontAlgn="base" hangingPunct="1">
        <a:lnSpc>
          <a:spcPct val="90000"/>
        </a:lnSpc>
        <a:spcBef>
          <a:spcPct val="0"/>
        </a:spcBef>
        <a:spcAft>
          <a:spcPct val="0"/>
        </a:spcAft>
        <a:defRPr sz="4200" b="1">
          <a:solidFill>
            <a:srgbClr val="009246"/>
          </a:solidFill>
          <a:latin typeface="Arial Black" panose="020B0604020202020204" pitchFamily="34" charset="0"/>
        </a:defRPr>
      </a:lvl8pPr>
      <a:lvl9pPr marL="1828800" algn="l" rtl="0" eaLnBrk="1" fontAlgn="base" hangingPunct="1">
        <a:lnSpc>
          <a:spcPct val="90000"/>
        </a:lnSpc>
        <a:spcBef>
          <a:spcPct val="0"/>
        </a:spcBef>
        <a:spcAft>
          <a:spcPct val="0"/>
        </a:spcAft>
        <a:defRPr sz="4200" b="1">
          <a:solidFill>
            <a:srgbClr val="009246"/>
          </a:solidFill>
          <a:latin typeface="Arial Black" panose="020B0604020202020204" pitchFamily="34" charset="0"/>
        </a:defRPr>
      </a:lvl9pPr>
    </p:titleStyle>
    <p:bodyStyle>
      <a:lvl1pPr marL="228600" indent="-22860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79">
          <p15:clr>
            <a:srgbClr val="F26B43"/>
          </p15:clr>
        </p15:guide>
        <p15:guide id="3" orient="horz" pos="255">
          <p15:clr>
            <a:srgbClr val="F26B43"/>
          </p15:clr>
        </p15:guide>
        <p15:guide id="4" orient="horz" pos="2260">
          <p15:clr>
            <a:srgbClr val="F26B43"/>
          </p15:clr>
        </p15:guide>
        <p15:guide id="5" orient="horz" pos="3884">
          <p15:clr>
            <a:srgbClr val="F26B43"/>
          </p15:clr>
        </p15:guide>
        <p15:guide id="6" pos="737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12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helsinki.fi/assets/drupal/2025-04/YOUNG_tietokooste_2025.pdf" TargetMode="External"/><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hyperlink" Target="https://www.thinglink.com/card/1861671015352894308"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www.thinglink.com/card/1676602701711933441" TargetMode="Externa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slide" Target="slide89.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aoe.fi/#/materiaali/4871" TargetMode="External"/><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aoe.fi/#/materiaali/4872" TargetMode="Externa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openxmlformats.org/officeDocument/2006/relationships/hyperlink" Target="https://helsinginkaupunki.sharepoint.com/sites/KASKOLukioidenhyvinvointi-jaturvallisuusjohtaminen/Jaetut%20asiakirjat/Forms/AllItems.aspx?id=%2Fsites%2FKASKOLukioidenhyvinvointi%2Djaturvallisuusjohtaminen%2FJaetut%20asiakirjat%2FGeneral%2FMateriaaleja%2FHaluan%20mukaan%20%2D%20opettajan%20ja%20ohjaajan%20opas%2Epdf&amp;parent=%2Fsites%2FKASKOLukioidenhyvinvointi%2Djaturvallisuusjohtaminen%2FJaetut%20asiakirjat%2FGeneral%2FMateriaaleja&amp;p=true&amp;ga=1" TargetMode="External"/><Relationship Id="rId3" Type="http://schemas.openxmlformats.org/officeDocument/2006/relationships/image" Target="../media/image47.png"/><Relationship Id="rId7" Type="http://schemas.openxmlformats.org/officeDocument/2006/relationships/slide" Target="slide43.xml"/><Relationship Id="rId12" Type="http://schemas.openxmlformats.org/officeDocument/2006/relationships/slide" Target="slide30.xml"/><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slide" Target="slide42.xml"/><Relationship Id="rId11" Type="http://schemas.openxmlformats.org/officeDocument/2006/relationships/slide" Target="slide35.xml"/><Relationship Id="rId5" Type="http://schemas.openxmlformats.org/officeDocument/2006/relationships/image" Target="../media/image20.png"/><Relationship Id="rId10" Type="http://schemas.openxmlformats.org/officeDocument/2006/relationships/slide" Target="slide34.xml"/><Relationship Id="rId4" Type="http://schemas.openxmlformats.org/officeDocument/2006/relationships/hyperlink" Target="https://www.youtube.com/watch?v=AZv4-kz5E4Y" TargetMode="External"/><Relationship Id="rId9" Type="http://schemas.openxmlformats.org/officeDocument/2006/relationships/slide" Target="slide32.xml"/></Relationships>
</file>

<file path=ppt/slides/_rels/slide3.xml.rels><?xml version="1.0" encoding="UTF-8" standalone="yes"?>
<Relationships xmlns="http://schemas.openxmlformats.org/package/2006/relationships"><Relationship Id="rId8" Type="http://schemas.openxmlformats.org/officeDocument/2006/relationships/slide" Target="slide88.xml"/><Relationship Id="rId3" Type="http://schemas.openxmlformats.org/officeDocument/2006/relationships/slide" Target="slide5.xml"/><Relationship Id="rId7" Type="http://schemas.openxmlformats.org/officeDocument/2006/relationships/slide" Target="slide78.xm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slide" Target="slide63.xml"/><Relationship Id="rId5" Type="http://schemas.openxmlformats.org/officeDocument/2006/relationships/slide" Target="slide47.xml"/><Relationship Id="rId4" Type="http://schemas.openxmlformats.org/officeDocument/2006/relationships/slide" Target="slide29.xml"/><Relationship Id="rId9" Type="http://schemas.openxmlformats.org/officeDocument/2006/relationships/slide" Target="slide94.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58.xml"/></Relationships>
</file>

<file path=ppt/slides/_rels/slide3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8.xml"/><Relationship Id="rId1" Type="http://schemas.openxmlformats.org/officeDocument/2006/relationships/slideLayout" Target="../slideLayouts/slideLayout138.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helsinki.fi/assets/drupal/2025-04/YOUNG_tietokooste_2025.pdf" TargetMode="External"/><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1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karvi.fi/sites/default/files/sites/default/files/documents/KARVI_1024.pdf" TargetMode="External"/><Relationship Id="rId1" Type="http://schemas.openxmlformats.org/officeDocument/2006/relationships/slideLayout" Target="../slideLayouts/slideLayout135.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uef.fi/fi/artikkeli/km-fiia-soderholm-vaitos-662025-uupumus-lisaantyy-ja-kouluun-kiinnittyminen-vahenee-lukio-opintojen" TargetMode="External"/><Relationship Id="rId1" Type="http://schemas.openxmlformats.org/officeDocument/2006/relationships/slideLayout" Target="../slideLayouts/slideLayout135.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0.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0.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70.png"/><Relationship Id="rId5" Type="http://schemas.openxmlformats.org/officeDocument/2006/relationships/image" Target="../media/image25.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image" Target="../media/image20.png"/><Relationship Id="rId3" Type="http://schemas.openxmlformats.org/officeDocument/2006/relationships/image" Target="../media/image72.png"/><Relationship Id="rId7" Type="http://schemas.openxmlformats.org/officeDocument/2006/relationships/hyperlink" Target="https://osf.io/preprints/osf/pks8t_v1" TargetMode="External"/><Relationship Id="rId12" Type="http://schemas.openxmlformats.org/officeDocument/2006/relationships/slide" Target="slide48.xml"/><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hyperlink" Target="https://aistiesteettomyys.web.app/" TargetMode="External"/><Relationship Id="rId11" Type="http://schemas.openxmlformats.org/officeDocument/2006/relationships/slide" Target="slide58.xml"/><Relationship Id="rId5" Type="http://schemas.openxmlformats.org/officeDocument/2006/relationships/hyperlink" Target="https://www.munkka.fi/wp-content/uploads/2020/10/AIVOT-KAYTTOON-KOULUTYOSSA-Heli-Isomaki.pdf" TargetMode="External"/><Relationship Id="rId10" Type="http://schemas.openxmlformats.org/officeDocument/2006/relationships/slide" Target="slide54.xml"/><Relationship Id="rId4" Type="http://schemas.openxmlformats.org/officeDocument/2006/relationships/hyperlink" Target="https://www.youtube.com/watch?v=8bhX31wiKk0" TargetMode="External"/><Relationship Id="rId9" Type="http://schemas.openxmlformats.org/officeDocument/2006/relationships/slide" Target="slide50.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7.xml"/><Relationship Id="rId18" Type="http://schemas.openxmlformats.org/officeDocument/2006/relationships/slide" Target="slide19.xml"/><Relationship Id="rId3" Type="http://schemas.openxmlformats.org/officeDocument/2006/relationships/image" Target="../media/image23.png"/><Relationship Id="rId21" Type="http://schemas.openxmlformats.org/officeDocument/2006/relationships/image" Target="../media/image20.png"/><Relationship Id="rId7" Type="http://schemas.openxmlformats.org/officeDocument/2006/relationships/hyperlink" Target="https://www.youtube.com/watch?v=B1ix8iwcKCM" TargetMode="External"/><Relationship Id="rId12" Type="http://schemas.openxmlformats.org/officeDocument/2006/relationships/hyperlink" Target="https://autismiliitto.fi/autismi/autismikirjo-eri-elamanvaiheissa/" TargetMode="External"/><Relationship Id="rId17" Type="http://schemas.openxmlformats.org/officeDocument/2006/relationships/slide" Target="slide18.xml"/><Relationship Id="rId2" Type="http://schemas.openxmlformats.org/officeDocument/2006/relationships/notesSlide" Target="../notesSlides/notesSlide4.xml"/><Relationship Id="rId16" Type="http://schemas.openxmlformats.org/officeDocument/2006/relationships/slide" Target="slide16.xml"/><Relationship Id="rId20" Type="http://schemas.openxmlformats.org/officeDocument/2006/relationships/slide" Target="slide6.xml"/><Relationship Id="rId1" Type="http://schemas.openxmlformats.org/officeDocument/2006/relationships/slideLayout" Target="../slideLayouts/slideLayout27.xml"/><Relationship Id="rId6" Type="http://schemas.openxmlformats.org/officeDocument/2006/relationships/hyperlink" Target="https://drive.google.com/file/d/1mhYS6mKE20FBU7m-10qbOJmlYrlEIvRG/view?usp=sharing" TargetMode="External"/><Relationship Id="rId11" Type="http://schemas.openxmlformats.org/officeDocument/2006/relationships/hyperlink" Target="https://www.valteri.fi/tuote/moninaisuutta-tukemassa-tyokaluja-nepsy-ystavallisen-kouluympariston-kehittamiseen/" TargetMode="External"/><Relationship Id="rId5" Type="http://schemas.openxmlformats.org/officeDocument/2006/relationships/image" Target="../media/image25.png"/><Relationship Id="rId15" Type="http://schemas.openxmlformats.org/officeDocument/2006/relationships/slide" Target="slide15.xml"/><Relationship Id="rId10" Type="http://schemas.openxmlformats.org/officeDocument/2006/relationships/hyperlink" Target="https://adhd-liitto.fi/adhd-julkaisut/aikuisen-arki-toimimaan/" TargetMode="External"/><Relationship Id="rId19" Type="http://schemas.openxmlformats.org/officeDocument/2006/relationships/slide" Target="slide20.xml"/><Relationship Id="rId4" Type="http://schemas.openxmlformats.org/officeDocument/2006/relationships/image" Target="../media/image24.png"/><Relationship Id="rId9" Type="http://schemas.openxmlformats.org/officeDocument/2006/relationships/slide" Target="slide23.xml"/><Relationship Id="rId14" Type="http://schemas.openxmlformats.org/officeDocument/2006/relationships/slide" Target="slide1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0.png"/><Relationship Id="rId1" Type="http://schemas.openxmlformats.org/officeDocument/2006/relationships/slideLayout" Target="../slideLayouts/slideLayout10.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microsoft.com/office/2007/relationships/hdphoto" Target="../media/hdphoto5.wdp"/><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0.png"/><Relationship Id="rId1" Type="http://schemas.openxmlformats.org/officeDocument/2006/relationships/slideLayout" Target="../slideLayouts/slideLayout10.xml"/><Relationship Id="rId4" Type="http://schemas.microsoft.com/office/2007/relationships/hdphoto" Target="../media/hdphoto6.wdp"/></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image" Target="../media/image46.png"/><Relationship Id="rId7" Type="http://schemas.openxmlformats.org/officeDocument/2006/relationships/slide" Target="slide65.xml"/><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hyperlink" Target="http://www.lukihero.fi/" TargetMode="External"/><Relationship Id="rId5" Type="http://schemas.openxmlformats.org/officeDocument/2006/relationships/slide" Target="slide67.xml"/><Relationship Id="rId10" Type="http://schemas.openxmlformats.org/officeDocument/2006/relationships/image" Target="../media/image20.png"/><Relationship Id="rId4" Type="http://schemas.openxmlformats.org/officeDocument/2006/relationships/hyperlink" Target="https://www.youtube.com/watch?v=iRaipQ95zXk" TargetMode="External"/><Relationship Id="rId9" Type="http://schemas.openxmlformats.org/officeDocument/2006/relationships/slide" Target="slide64.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127.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7.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7.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7.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127.xml"/></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7.xml"/></Relationships>
</file>

<file path=ppt/slides/_rels/slide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hyperlink" Target="https://adhd-liitto.fi/adhd-julkaisut/aikuisen-arki-toimimaan/" TargetMode="External"/><Relationship Id="rId13" Type="http://schemas.openxmlformats.org/officeDocument/2006/relationships/slide" Target="slide86.xml"/><Relationship Id="rId3" Type="http://schemas.openxmlformats.org/officeDocument/2006/relationships/image" Target="../media/image79.png"/><Relationship Id="rId7" Type="http://schemas.openxmlformats.org/officeDocument/2006/relationships/slide" Target="slide81.xml"/><Relationship Id="rId12" Type="http://schemas.openxmlformats.org/officeDocument/2006/relationships/slide" Target="slide84.xml"/><Relationship Id="rId2" Type="http://schemas.openxmlformats.org/officeDocument/2006/relationships/notesSlide" Target="../notesSlides/notesSlide38.xml"/><Relationship Id="rId1" Type="http://schemas.openxmlformats.org/officeDocument/2006/relationships/slideLayout" Target="../slideLayouts/slideLayout27.xml"/><Relationship Id="rId6" Type="http://schemas.openxmlformats.org/officeDocument/2006/relationships/hyperlink" Target="https://aoe.fi/#/materiaali/4871" TargetMode="External"/><Relationship Id="rId11" Type="http://schemas.openxmlformats.org/officeDocument/2006/relationships/slide" Target="slide82.xml"/><Relationship Id="rId5" Type="http://schemas.openxmlformats.org/officeDocument/2006/relationships/hyperlink" Target="https://www.youtube.com/watch?v=B9l5AWN7jho" TargetMode="External"/><Relationship Id="rId15" Type="http://schemas.openxmlformats.org/officeDocument/2006/relationships/image" Target="../media/image20.png"/><Relationship Id="rId10" Type="http://schemas.openxmlformats.org/officeDocument/2006/relationships/slide" Target="slide80.xml"/><Relationship Id="rId4" Type="http://schemas.openxmlformats.org/officeDocument/2006/relationships/image" Target="../media/image80.png"/><Relationship Id="rId9" Type="http://schemas.openxmlformats.org/officeDocument/2006/relationships/hyperlink" Target="https://www.kela.fi/oma-vayla-rehabilitation" TargetMode="External"/><Relationship Id="rId14" Type="http://schemas.openxmlformats.org/officeDocument/2006/relationships/slide" Target="slide79.xml"/></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157.xml"/><Relationship Id="rId4" Type="http://schemas.openxmlformats.org/officeDocument/2006/relationships/image" Target="../media/image20.png"/></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3.pn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hyperlink" Target="https://verkkokurssit.adhd-liitto.fi/topics/kohti-sietoikkunaa/" TargetMode="External"/><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hyperlink" Target="https://www.karvi.fi/sites/default/files/sites/default/files/documents/KARVI_1024.pdf" TargetMode="External"/><Relationship Id="rId4" Type="http://schemas.openxmlformats.org/officeDocument/2006/relationships/hyperlink" Target="https://www.oph.fi/sites/default/files/documents/Criteria%20for%20Good%20Guidance.pdf"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86.png"/><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hyperlink" Target="https://liikunta2.content.api.hel.fi/uploads/sites/9/2024/04/6fe6decc-liikkumisen_edistamisen_mini-interventio_2023_a4_helsinki.pdf" TargetMode="External"/><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8" Type="http://schemas.openxmlformats.org/officeDocument/2006/relationships/hyperlink" Target="https://aistiesteettomyys.web.app/" TargetMode="External"/><Relationship Id="rId3" Type="http://schemas.openxmlformats.org/officeDocument/2006/relationships/hyperlink" Target="https://helsinginkaupunki.sharepoint.com/:b:/s/KASKOLukioidenhyvinvointi-jaturvallisuusjohtaminen/EZH6TaQIgKlDggmchQQjNsoBMJfly2FFmFJUlmFqGRRohw?e=IhroUL" TargetMode="External"/><Relationship Id="rId7" Type="http://schemas.openxmlformats.org/officeDocument/2006/relationships/hyperlink" Target="https://www.mielenterveystalo.fi/fi/omahoito/nepsypiirteisten-lasten-omahoito-ohjelma" TargetMode="External"/><Relationship Id="rId2" Type="http://schemas.openxmlformats.org/officeDocument/2006/relationships/hyperlink" Target="https://sites.google.com/edu.hel.fi/kielestakiinni/opiskelijalle/vinkkej%C3%A4-oppimateriaalien-k%C3%A4ytt%C3%B6%C3%B6n?authuser=0" TargetMode="External"/><Relationship Id="rId1" Type="http://schemas.openxmlformats.org/officeDocument/2006/relationships/slideLayout" Target="../slideLayouts/slideLayout6.xml"/><Relationship Id="rId6" Type="http://schemas.openxmlformats.org/officeDocument/2006/relationships/hyperlink" Target="https://www.mielenterveystalo.fi/fi/neuropsykiatriset-vaikeudet/aistiherkan-oppilaan-tukeminen" TargetMode="External"/><Relationship Id="rId11" Type="http://schemas.openxmlformats.org/officeDocument/2006/relationships/image" Target="../media/image20.png"/><Relationship Id="rId5" Type="http://schemas.openxmlformats.org/officeDocument/2006/relationships/hyperlink" Target="https://www.ulapland.fi/loader.aspx?id=5db41606-5adc-4f32-99fc-f5288ceff0d5" TargetMode="External"/><Relationship Id="rId10" Type="http://schemas.openxmlformats.org/officeDocument/2006/relationships/hyperlink" Target="https://liikkuvaopiskelu.fi/tukimateriaali/toiminnallinen-oppiminen-julisteet/" TargetMode="External"/><Relationship Id="rId4" Type="http://schemas.openxmlformats.org/officeDocument/2006/relationships/hyperlink" Target="https://aoe.fi/#/materiaali/4872" TargetMode="External"/><Relationship Id="rId9" Type="http://schemas.openxmlformats.org/officeDocument/2006/relationships/hyperlink" Target="https://www.oph.fi/fi/muotoilu-ja-arkkitehtuurikasvatus"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hel.fi/en/childhood-and-education/general-upper-secondary-education/support-for-learning-and-wellbeing/pedagogy-of-hope"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8" name="Picture 16" descr="Kuva, joka sisältää kohteen clipart, piirros, kuvitus, animaatio&#10;&#10;Kuvaus luotu automaattisesti">
            <a:extLst>
              <a:ext uri="{FF2B5EF4-FFF2-40B4-BE49-F238E27FC236}">
                <a16:creationId xmlns:a16="http://schemas.microsoft.com/office/drawing/2014/main" id="{B5F5675A-D173-569E-FEA9-F5F703015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443" y="1956887"/>
            <a:ext cx="4443347" cy="36452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uva, joka sisältää kohteen piirros, clipart, kuvitus, animaatio&#10;&#10;Kuvaus luotu automaattisesti">
            <a:extLst>
              <a:ext uri="{FF2B5EF4-FFF2-40B4-BE49-F238E27FC236}">
                <a16:creationId xmlns:a16="http://schemas.microsoft.com/office/drawing/2014/main" id="{B6254146-C05F-EF1D-7E6D-D0CB95F61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4565" y="2709568"/>
            <a:ext cx="2085211" cy="32194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uva, joka sisältää kohteen piirros, clipart, kuvitus, animaatio&#10;&#10;Kuvaus luotu automaattisesti">
            <a:extLst>
              <a:ext uri="{FF2B5EF4-FFF2-40B4-BE49-F238E27FC236}">
                <a16:creationId xmlns:a16="http://schemas.microsoft.com/office/drawing/2014/main" id="{7725589A-58D4-413A-3A47-A84CD2C6F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636330" y="2238502"/>
            <a:ext cx="2167242" cy="3876805"/>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F0222613-6285-359B-50F5-839CEB49712D}"/>
              </a:ext>
            </a:extLst>
          </p:cNvPr>
          <p:cNvSpPr>
            <a:spLocks noGrp="1"/>
          </p:cNvSpPr>
          <p:nvPr>
            <p:ph type="title"/>
          </p:nvPr>
        </p:nvSpPr>
        <p:spPr>
          <a:xfrm>
            <a:off x="0" y="276942"/>
            <a:ext cx="12005561" cy="787615"/>
          </a:xfrm>
        </p:spPr>
        <p:txBody>
          <a:bodyPr anchor="t">
            <a:noAutofit/>
          </a:bodyPr>
          <a:lstStyle/>
          <a:p>
            <a:pPr algn="ctr" rtl="0"/>
            <a:r>
              <a:rPr lang="en-gb" sz="4800" b="1" i="0" u="none" baseline="0" dirty="0">
                <a:latin typeface="+mj-lt"/>
                <a:ea typeface="+mj-lt"/>
                <a:cs typeface="+mj-lt"/>
              </a:rPr>
              <a:t>Taking neurodiversity into account </a:t>
            </a:r>
            <a:br>
              <a:rPr lang="en-gb" sz="4800" dirty="0">
                <a:latin typeface="+mj-lt"/>
              </a:rPr>
            </a:br>
            <a:r>
              <a:rPr lang="en-gb" sz="4800" b="1" i="0" u="none" baseline="0" dirty="0">
                <a:latin typeface="+mj-lt"/>
                <a:ea typeface="+mj-lt"/>
                <a:cs typeface="+mj-lt"/>
              </a:rPr>
              <a:t>in daily general upper secondary school teaching</a:t>
            </a:r>
          </a:p>
        </p:txBody>
      </p:sp>
      <p:pic>
        <p:nvPicPr>
          <p:cNvPr id="5" name="Picture 3" descr="Kuva, joka sisältää kohteen Grafiikka, graafinen suunnittelu&#10;&#10;Kuvaus luotu automaattisesti">
            <a:extLst>
              <a:ext uri="{FF2B5EF4-FFF2-40B4-BE49-F238E27FC236}">
                <a16:creationId xmlns:a16="http://schemas.microsoft.com/office/drawing/2014/main" id="{E4A608DC-08FD-8D5E-37FF-DD313B8EAFE2}"/>
              </a:ext>
            </a:extLst>
          </p:cNvPr>
          <p:cNvPicPr>
            <a:picLocks noChangeAspect="1"/>
          </p:cNvPicPr>
          <p:nvPr/>
        </p:nvPicPr>
        <p:blipFill>
          <a:blip r:embed="rId6"/>
          <a:stretch>
            <a:fillRect/>
          </a:stretch>
        </p:blipFill>
        <p:spPr>
          <a:xfrm>
            <a:off x="10474035" y="5281645"/>
            <a:ext cx="1371600" cy="1362075"/>
          </a:xfrm>
          <a:prstGeom prst="rect">
            <a:avLst/>
          </a:prstGeom>
        </p:spPr>
      </p:pic>
      <p:pic>
        <p:nvPicPr>
          <p:cNvPr id="9" name="Kuva 8">
            <a:extLst>
              <a:ext uri="{FF2B5EF4-FFF2-40B4-BE49-F238E27FC236}">
                <a16:creationId xmlns:a16="http://schemas.microsoft.com/office/drawing/2014/main" id="{CF65BC89-9BE3-FB2F-5053-CD078D5CB16B}"/>
              </a:ext>
            </a:extLst>
          </p:cNvPr>
          <p:cNvPicPr>
            <a:picLocks noChangeAspect="1"/>
          </p:cNvPicPr>
          <p:nvPr/>
        </p:nvPicPr>
        <p:blipFill>
          <a:blip r:embed="rId7"/>
          <a:stretch>
            <a:fillRect/>
          </a:stretch>
        </p:blipFill>
        <p:spPr>
          <a:xfrm>
            <a:off x="3225361" y="2610788"/>
            <a:ext cx="4624521" cy="3645212"/>
          </a:xfrm>
          <a:prstGeom prst="rect">
            <a:avLst/>
          </a:prstGeom>
        </p:spPr>
      </p:pic>
      <p:pic>
        <p:nvPicPr>
          <p:cNvPr id="2050" name="Picture 2" descr="Kuva, joka sisältää kohteen Suorakaide, kuvakaappaus, viiva, valkoinen&#10;&#10;Kuvaus luotu automaattisesti">
            <a:extLst>
              <a:ext uri="{FF2B5EF4-FFF2-40B4-BE49-F238E27FC236}">
                <a16:creationId xmlns:a16="http://schemas.microsoft.com/office/drawing/2014/main" id="{2C06963D-7498-64A5-772F-CB33304849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3882" y="6130176"/>
            <a:ext cx="1676371" cy="5470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uva, joka sisältää kohteen kuvakaappaus, Sähkönsininen, Värikkyys, sininen&#10;&#10;Kuvaus luotu automaattisesti">
            <a:extLst>
              <a:ext uri="{FF2B5EF4-FFF2-40B4-BE49-F238E27FC236}">
                <a16:creationId xmlns:a16="http://schemas.microsoft.com/office/drawing/2014/main" id="{C7AAB194-433A-3CA7-609D-3F06DDABD3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1287" y="5761520"/>
            <a:ext cx="1579928" cy="42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635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C381598C-F8EA-0CE8-904A-9DFC32B981CA}"/>
              </a:ext>
            </a:extLst>
          </p:cNvPr>
          <p:cNvGrpSpPr/>
          <p:nvPr/>
        </p:nvGrpSpPr>
        <p:grpSpPr>
          <a:xfrm>
            <a:off x="8129016" y="0"/>
            <a:ext cx="4062984" cy="6858000"/>
            <a:chOff x="9239843" y="0"/>
            <a:chExt cx="2952157" cy="6858000"/>
          </a:xfrm>
          <a:solidFill>
            <a:schemeClr val="accent4"/>
          </a:solidFill>
        </p:grpSpPr>
        <p:sp>
          <p:nvSpPr>
            <p:cNvPr id="9" name="Suorakulmio 8">
              <a:extLst>
                <a:ext uri="{FF2B5EF4-FFF2-40B4-BE49-F238E27FC236}">
                  <a16:creationId xmlns:a16="http://schemas.microsoft.com/office/drawing/2014/main" id="{DBC00617-8F54-6C79-567D-108ADC66965E}"/>
                </a:ext>
              </a:extLst>
            </p:cNvPr>
            <p:cNvSpPr/>
            <p:nvPr/>
          </p:nvSpPr>
          <p:spPr>
            <a:xfrm rot="16200000">
              <a:off x="7409688" y="2075688"/>
              <a:ext cx="6858000" cy="270662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Freeform 5">
              <a:extLst>
                <a:ext uri="{FF2B5EF4-FFF2-40B4-BE49-F238E27FC236}">
                  <a16:creationId xmlns:a16="http://schemas.microsoft.com/office/drawing/2014/main" id="{75708A0D-5C1C-EFC4-B42C-5620DBEF2F69}"/>
                </a:ext>
              </a:extLst>
            </p:cNvPr>
            <p:cNvSpPr>
              <a:spLocks noChangeAspect="1"/>
            </p:cNvSpPr>
            <p:nvPr/>
          </p:nvSpPr>
          <p:spPr bwMode="auto">
            <a:xfrm rot="16200000">
              <a:off x="5933610"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grpFill/>
            <a:ln>
              <a:no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 name="Otsikko 1">
            <a:extLst>
              <a:ext uri="{FF2B5EF4-FFF2-40B4-BE49-F238E27FC236}">
                <a16:creationId xmlns:a16="http://schemas.microsoft.com/office/drawing/2014/main" id="{C81156B8-D26B-9F13-B6F9-833BB998BB01}"/>
              </a:ext>
            </a:extLst>
          </p:cNvPr>
          <p:cNvSpPr>
            <a:spLocks noGrp="1"/>
          </p:cNvSpPr>
          <p:nvPr>
            <p:ph type="title"/>
          </p:nvPr>
        </p:nvSpPr>
        <p:spPr>
          <a:xfrm>
            <a:off x="457200" y="408563"/>
            <a:ext cx="8242664" cy="678116"/>
          </a:xfrm>
        </p:spPr>
        <p:txBody>
          <a:bodyPr/>
          <a:lstStyle/>
          <a:p>
            <a:pPr algn="l" rtl="0"/>
            <a:r>
              <a:rPr lang="en-gb" sz="4000" b="1" i="0" u="none" baseline="0" dirty="0">
                <a:latin typeface="Arial" panose="020B0604020202020204" pitchFamily="34" charset="0"/>
                <a:ea typeface="Arial" panose="020B0604020202020204" pitchFamily="34" charset="0"/>
                <a:cs typeface="Arial" panose="020B0604020202020204" pitchFamily="34" charset="0"/>
              </a:rPr>
              <a:t>How can neurodiversity manifest during lessons?</a:t>
            </a:r>
          </a:p>
        </p:txBody>
      </p:sp>
      <p:sp>
        <p:nvSpPr>
          <p:cNvPr id="4" name="Dian numeron paikkamerkki 3">
            <a:extLst>
              <a:ext uri="{FF2B5EF4-FFF2-40B4-BE49-F238E27FC236}">
                <a16:creationId xmlns:a16="http://schemas.microsoft.com/office/drawing/2014/main" id="{4EB387BC-0633-B4BE-63DC-63D1664EB4E8}"/>
              </a:ext>
            </a:extLst>
          </p:cNvPr>
          <p:cNvSpPr>
            <a:spLocks noGrp="1"/>
          </p:cNvSpPr>
          <p:nvPr>
            <p:ph type="sldNum" sz="quarter" idx="12"/>
          </p:nvPr>
        </p:nvSpPr>
        <p:spPr/>
        <p:txBody>
          <a:bodyPr/>
          <a:lstStyle/>
          <a:p>
            <a:pPr algn="r" rtl="0"/>
            <a:fld id="{66B0B938-106A-4E9D-9931-8D19B263D192}" type="slidenum">
              <a:rPr/>
              <a:t>10</a:t>
            </a:fld>
            <a:endParaRPr lang="en-gb"/>
          </a:p>
        </p:txBody>
      </p:sp>
      <p:pic>
        <p:nvPicPr>
          <p:cNvPr id="3" name="Kuva 2">
            <a:extLst>
              <a:ext uri="{FF2B5EF4-FFF2-40B4-BE49-F238E27FC236}">
                <a16:creationId xmlns:a16="http://schemas.microsoft.com/office/drawing/2014/main" id="{112A1809-15B2-9D8D-7448-EE519583B591}"/>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7" name="Content Placeholder 6">
            <a:extLst>
              <a:ext uri="{FF2B5EF4-FFF2-40B4-BE49-F238E27FC236}">
                <a16:creationId xmlns:a16="http://schemas.microsoft.com/office/drawing/2014/main" id="{CBA094D6-5F07-8C99-0779-7C541884D325}"/>
              </a:ext>
            </a:extLst>
          </p:cNvPr>
          <p:cNvSpPr>
            <a:spLocks noGrp="1"/>
          </p:cNvSpPr>
          <p:nvPr>
            <p:ph idx="1"/>
          </p:nvPr>
        </p:nvSpPr>
        <p:spPr>
          <a:xfrm>
            <a:off x="455049" y="1820091"/>
            <a:ext cx="7147534" cy="4131325"/>
          </a:xfrm>
        </p:spPr>
        <p:txBody>
          <a:bodyPr vert="horz" lIns="0" tIns="0" rIns="0" bIns="0" rtlCol="0" anchor="t">
            <a:noAutofit/>
          </a:bodyPr>
          <a:lstStyle/>
          <a:p>
            <a:pPr algn="l" rtl="0">
              <a:spcAft>
                <a:spcPts val="600"/>
              </a:spcAft>
            </a:pPr>
            <a:r>
              <a:rPr lang="en-gb" sz="2000" b="1" i="0" u="none" baseline="0" dirty="0">
                <a:cs typeface="Arial"/>
              </a:rPr>
              <a:t>Difficulties with executive functions: </a:t>
            </a:r>
            <a:r>
              <a:rPr lang="en-gb" sz="2000" b="0" i="0" u="none" baseline="0" dirty="0">
                <a:cs typeface="Arial"/>
              </a:rPr>
              <a:t>planning, starting, progressing through tasks </a:t>
            </a:r>
          </a:p>
          <a:p>
            <a:pPr algn="l" rtl="0">
              <a:spcAft>
                <a:spcPts val="600"/>
              </a:spcAft>
            </a:pPr>
            <a:r>
              <a:rPr lang="en-gb" sz="2000" b="1" i="0" u="none" baseline="0" dirty="0">
                <a:cs typeface="Arial"/>
              </a:rPr>
              <a:t>Concentration: </a:t>
            </a:r>
            <a:r>
              <a:rPr lang="en-gb" sz="2000" b="0" i="0" u="none" baseline="0" dirty="0">
                <a:cs typeface="Arial"/>
              </a:rPr>
              <a:t>restless behaviour or, on the other hand, daydreaming  </a:t>
            </a:r>
          </a:p>
          <a:p>
            <a:pPr algn="l" rtl="0">
              <a:spcAft>
                <a:spcPts val="600"/>
              </a:spcAft>
            </a:pPr>
            <a:r>
              <a:rPr lang="en-gb" sz="2000" b="1" i="0" u="none" baseline="0" dirty="0">
                <a:cs typeface="Arial"/>
              </a:rPr>
              <a:t>Time management: </a:t>
            </a:r>
            <a:r>
              <a:rPr lang="en-gb" sz="2000" b="0" i="0" u="none" baseline="0" dirty="0">
                <a:cs typeface="Arial"/>
              </a:rPr>
              <a:t>difficulties anticipating things, leaving things to the last minute, being late </a:t>
            </a:r>
          </a:p>
          <a:p>
            <a:pPr algn="l" rtl="0">
              <a:spcAft>
                <a:spcPts val="600"/>
              </a:spcAft>
            </a:pPr>
            <a:r>
              <a:rPr lang="en-gb" sz="2000" b="1" i="0" u="none" baseline="0" dirty="0">
                <a:cs typeface="Arial"/>
              </a:rPr>
              <a:t>Circadian rhythm: </a:t>
            </a:r>
            <a:r>
              <a:rPr lang="en-gb" sz="2000" b="0" i="0" u="none" baseline="0" dirty="0">
                <a:cs typeface="Arial"/>
              </a:rPr>
              <a:t>variations in arousal, staying up at night, difficulties sleeping</a:t>
            </a:r>
          </a:p>
          <a:p>
            <a:pPr algn="l" rtl="0">
              <a:spcAft>
                <a:spcPts val="600"/>
              </a:spcAft>
            </a:pPr>
            <a:r>
              <a:rPr lang="en-gb" sz="2000" b="1" i="0" u="none" baseline="0" dirty="0">
                <a:cs typeface="Arial" panose="020B0604020202020204"/>
              </a:rPr>
              <a:t>Working memory: </a:t>
            </a:r>
            <a:r>
              <a:rPr lang="en-gb" sz="2000" b="0" i="0" u="none" baseline="0" dirty="0">
                <a:cs typeface="Arial" panose="020B0604020202020204"/>
              </a:rPr>
              <a:t>forgetfulness, slowness, automation difficulties ("I forgot again") </a:t>
            </a:r>
          </a:p>
          <a:p>
            <a:pPr algn="l" rtl="0">
              <a:spcAft>
                <a:spcPts val="600"/>
              </a:spcAft>
            </a:pPr>
            <a:r>
              <a:rPr lang="en-gb" sz="2000" b="1" i="0" u="none" baseline="0" dirty="0">
                <a:cs typeface="Arial" panose="020B0604020202020204"/>
              </a:rPr>
              <a:t>Emotion regulation: </a:t>
            </a:r>
            <a:r>
              <a:rPr lang="en-gb" sz="2000" b="0" i="0" u="none" baseline="0" dirty="0">
                <a:cs typeface="Arial" panose="020B0604020202020204"/>
              </a:rPr>
              <a:t>anxiety, nervousness, accepting criticism, over-interpreting other people </a:t>
            </a:r>
          </a:p>
          <a:p>
            <a:pPr algn="l" rtl="0">
              <a:spcAft>
                <a:spcPts val="600"/>
              </a:spcAft>
            </a:pPr>
            <a:endParaRPr lang="en-gb" sz="2000" dirty="0">
              <a:cs typeface="Arial" panose="020B0604020202020204"/>
            </a:endParaRPr>
          </a:p>
          <a:p>
            <a:pPr algn="l" rtl="0">
              <a:spcAft>
                <a:spcPts val="600"/>
              </a:spcAft>
            </a:pPr>
            <a:endParaRPr lang="en-gb" sz="2000" dirty="0">
              <a:cs typeface="Arial" panose="020B0604020202020204"/>
            </a:endParaRPr>
          </a:p>
        </p:txBody>
      </p:sp>
      <p:sp>
        <p:nvSpPr>
          <p:cNvPr id="5" name="Nuoli: Oikea 4">
            <a:extLst>
              <a:ext uri="{FF2B5EF4-FFF2-40B4-BE49-F238E27FC236}">
                <a16:creationId xmlns:a16="http://schemas.microsoft.com/office/drawing/2014/main" id="{AF2B0C20-EE94-3CCA-502C-66A4FB709A06}"/>
              </a:ext>
            </a:extLst>
          </p:cNvPr>
          <p:cNvSpPr/>
          <p:nvPr/>
        </p:nvSpPr>
        <p:spPr>
          <a:xfrm>
            <a:off x="8718382" y="3280499"/>
            <a:ext cx="812950" cy="422491"/>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6" name="Tekstiruutu 5">
            <a:extLst>
              <a:ext uri="{FF2B5EF4-FFF2-40B4-BE49-F238E27FC236}">
                <a16:creationId xmlns:a16="http://schemas.microsoft.com/office/drawing/2014/main" id="{45C1600D-28EE-BF7A-2CDE-C3C1ACFF3342}"/>
              </a:ext>
            </a:extLst>
          </p:cNvPr>
          <p:cNvSpPr txBox="1"/>
          <p:nvPr/>
        </p:nvSpPr>
        <p:spPr>
          <a:xfrm>
            <a:off x="9620251" y="2795049"/>
            <a:ext cx="246576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2400" b="1" i="0" u="none" baseline="0" dirty="0">
                <a:cs typeface="Arial"/>
              </a:rPr>
              <a:t>Sensitivity to stress and need for support</a:t>
            </a:r>
          </a:p>
        </p:txBody>
      </p:sp>
    </p:spTree>
    <p:extLst>
      <p:ext uri="{BB962C8B-B14F-4D97-AF65-F5344CB8AC3E}">
        <p14:creationId xmlns:p14="http://schemas.microsoft.com/office/powerpoint/2010/main" val="3080477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A9A59C46-A76B-0F7E-8CD2-A5742C96004C}"/>
              </a:ext>
            </a:extLst>
          </p:cNvPr>
          <p:cNvSpPr>
            <a:spLocks noChangeAspect="1"/>
          </p:cNvSpPr>
          <p:nvPr/>
        </p:nvSpPr>
        <p:spPr bwMode="auto">
          <a:xfrm>
            <a:off x="-1200" y="5352287"/>
            <a:ext cx="12193200" cy="737447"/>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uorakulmio 5">
            <a:extLst>
              <a:ext uri="{FF2B5EF4-FFF2-40B4-BE49-F238E27FC236}">
                <a16:creationId xmlns:a16="http://schemas.microsoft.com/office/drawing/2014/main" id="{80DBBA9B-6B8F-3D6F-64A0-F618D2A3C21D}"/>
              </a:ext>
            </a:extLst>
          </p:cNvPr>
          <p:cNvSpPr/>
          <p:nvPr/>
        </p:nvSpPr>
        <p:spPr>
          <a:xfrm>
            <a:off x="-1200" y="6078682"/>
            <a:ext cx="12192000" cy="77931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2" name="Title 1">
            <a:extLst>
              <a:ext uri="{FF2B5EF4-FFF2-40B4-BE49-F238E27FC236}">
                <a16:creationId xmlns:a16="http://schemas.microsoft.com/office/drawing/2014/main" id="{E774B63A-827E-9C60-388B-5E52C0AA4998}"/>
              </a:ext>
            </a:extLst>
          </p:cNvPr>
          <p:cNvSpPr>
            <a:spLocks noGrp="1"/>
          </p:cNvSpPr>
          <p:nvPr>
            <p:ph type="title"/>
          </p:nvPr>
        </p:nvSpPr>
        <p:spPr/>
        <p:txBody>
          <a:bodyPr/>
          <a:lstStyle/>
          <a:p>
            <a:pPr algn="l" rtl="0"/>
            <a:r>
              <a:rPr lang="en-gb" b="1" i="0" u="none" baseline="0" dirty="0">
                <a:latin typeface="Arial"/>
                <a:ea typeface="Arial"/>
                <a:cs typeface="Arial"/>
              </a:rPr>
              <a:t>Strengths associated with neurodivergence can include</a:t>
            </a:r>
            <a:endParaRPr lang="en-gb" dirty="0"/>
          </a:p>
        </p:txBody>
      </p:sp>
      <p:sp>
        <p:nvSpPr>
          <p:cNvPr id="3" name="Content Placeholder 2">
            <a:extLst>
              <a:ext uri="{FF2B5EF4-FFF2-40B4-BE49-F238E27FC236}">
                <a16:creationId xmlns:a16="http://schemas.microsoft.com/office/drawing/2014/main" id="{74952FB8-EBE6-4FC0-1C66-20656761850F}"/>
              </a:ext>
            </a:extLst>
          </p:cNvPr>
          <p:cNvSpPr>
            <a:spLocks noGrp="1"/>
          </p:cNvSpPr>
          <p:nvPr>
            <p:ph idx="1"/>
          </p:nvPr>
        </p:nvSpPr>
        <p:spPr>
          <a:xfrm>
            <a:off x="457199" y="1828800"/>
            <a:ext cx="11356109" cy="4249882"/>
          </a:xfrm>
        </p:spPr>
        <p:txBody>
          <a:bodyPr vert="horz" lIns="0" tIns="0" rIns="0" bIns="0" numCol="2" rtlCol="0" anchor="t">
            <a:noAutofit/>
          </a:bodyPr>
          <a:lstStyle/>
          <a:p>
            <a:pPr algn="l" rtl="0">
              <a:spcAft>
                <a:spcPts val="600"/>
              </a:spcAft>
            </a:pPr>
            <a:r>
              <a:rPr lang="en-gb" b="0" i="0" u="none" baseline="0">
                <a:ea typeface="+mn-lt"/>
                <a:cs typeface="+mn-lt"/>
              </a:rPr>
              <a:t>good memory for things that the person is interested in</a:t>
            </a:r>
            <a:endParaRPr lang="en-gb">
              <a:cs typeface="Arial"/>
            </a:endParaRPr>
          </a:p>
          <a:p>
            <a:pPr algn="l" rtl="0">
              <a:spcAft>
                <a:spcPts val="600"/>
              </a:spcAft>
            </a:pPr>
            <a:r>
              <a:rPr lang="en-gb" b="0" i="0" u="none" baseline="0">
                <a:ea typeface="+mn-lt"/>
                <a:cs typeface="+mn-lt"/>
              </a:rPr>
              <a:t>eye for details </a:t>
            </a:r>
            <a:endParaRPr lang="en-gb">
              <a:cs typeface="Arial"/>
            </a:endParaRPr>
          </a:p>
          <a:p>
            <a:pPr algn="l" rtl="0">
              <a:spcAft>
                <a:spcPts val="600"/>
              </a:spcAft>
            </a:pPr>
            <a:r>
              <a:rPr lang="en-gb" b="0" i="0" u="none" baseline="0">
                <a:ea typeface="+mn-lt"/>
                <a:cs typeface="+mn-lt"/>
              </a:rPr>
              <a:t>strong sense of justice </a:t>
            </a:r>
            <a:endParaRPr lang="en-gb">
              <a:cs typeface="Arial"/>
            </a:endParaRPr>
          </a:p>
          <a:p>
            <a:pPr algn="l" rtl="0">
              <a:spcAft>
                <a:spcPts val="600"/>
              </a:spcAft>
            </a:pPr>
            <a:r>
              <a:rPr lang="en-gb" b="0" i="0" u="none" baseline="0">
                <a:ea typeface="+mn-lt"/>
                <a:cs typeface="+mn-lt"/>
              </a:rPr>
              <a:t>thoroughness </a:t>
            </a:r>
            <a:endParaRPr lang="en-gb">
              <a:cs typeface="Arial"/>
            </a:endParaRPr>
          </a:p>
          <a:p>
            <a:pPr algn="l" rtl="0">
              <a:spcAft>
                <a:spcPts val="600"/>
              </a:spcAft>
            </a:pPr>
            <a:r>
              <a:rPr lang="en-gb" b="0" i="0" u="none" baseline="0">
                <a:ea typeface="+mn-lt"/>
                <a:cs typeface="+mn-lt"/>
              </a:rPr>
              <a:t>in-depth knowledge of interests </a:t>
            </a:r>
            <a:endParaRPr lang="en-gb">
              <a:cs typeface="Arial"/>
            </a:endParaRPr>
          </a:p>
          <a:p>
            <a:pPr algn="l" rtl="0">
              <a:spcAft>
                <a:spcPts val="600"/>
              </a:spcAft>
            </a:pPr>
            <a:r>
              <a:rPr lang="en-gb" b="0" i="0" u="none" baseline="0">
                <a:ea typeface="+mn-lt"/>
                <a:cs typeface="+mn-lt"/>
              </a:rPr>
              <a:t>loyalty to friends  </a:t>
            </a:r>
          </a:p>
          <a:p>
            <a:pPr algn="l" rtl="0">
              <a:spcAft>
                <a:spcPts val="600"/>
              </a:spcAft>
            </a:pPr>
            <a:endParaRPr lang="en-gb">
              <a:ea typeface="+mn-lt"/>
              <a:cs typeface="+mn-lt"/>
            </a:endParaRPr>
          </a:p>
          <a:p>
            <a:pPr algn="l" rtl="0">
              <a:spcAft>
                <a:spcPts val="600"/>
              </a:spcAft>
            </a:pPr>
            <a:endParaRPr lang="en-gb">
              <a:cs typeface="Arial"/>
            </a:endParaRPr>
          </a:p>
          <a:p>
            <a:pPr algn="l" rtl="0">
              <a:spcAft>
                <a:spcPts val="600"/>
              </a:spcAft>
            </a:pPr>
            <a:r>
              <a:rPr lang="en-gb" b="0" i="0" u="none" baseline="0">
                <a:ea typeface="+mn-lt"/>
                <a:cs typeface="+mn-lt"/>
              </a:rPr>
              <a:t>richness of ideas </a:t>
            </a:r>
          </a:p>
          <a:p>
            <a:pPr algn="l" rtl="0">
              <a:spcAft>
                <a:spcPts val="600"/>
              </a:spcAft>
            </a:pPr>
            <a:r>
              <a:rPr lang="en-gb" b="0" i="0" u="none" baseline="0">
                <a:ea typeface="+mn-lt"/>
                <a:cs typeface="+mn-lt"/>
              </a:rPr>
              <a:t>excitement </a:t>
            </a:r>
            <a:endParaRPr lang="en-gb">
              <a:cs typeface="Arial"/>
            </a:endParaRPr>
          </a:p>
          <a:p>
            <a:pPr algn="l" rtl="0">
              <a:spcAft>
                <a:spcPts val="600"/>
              </a:spcAft>
            </a:pPr>
            <a:r>
              <a:rPr lang="en-gb" b="0" i="0" u="none" baseline="0">
                <a:ea typeface="+mn-lt"/>
                <a:cs typeface="+mn-lt"/>
              </a:rPr>
              <a:t>efficiency when they find “their own thing" </a:t>
            </a:r>
            <a:endParaRPr lang="en-gb">
              <a:cs typeface="Arial"/>
            </a:endParaRPr>
          </a:p>
          <a:p>
            <a:pPr algn="l" rtl="0">
              <a:spcAft>
                <a:spcPts val="600"/>
              </a:spcAft>
            </a:pPr>
            <a:r>
              <a:rPr lang="en-gb" b="0" i="0" u="none" baseline="0">
                <a:ea typeface="+mn-lt"/>
                <a:cs typeface="+mn-lt"/>
              </a:rPr>
              <a:t>ability to focus intensely and for long periods on matters that interest them </a:t>
            </a:r>
            <a:endParaRPr lang="en-gb">
              <a:cs typeface="Arial"/>
            </a:endParaRPr>
          </a:p>
          <a:p>
            <a:pPr algn="l" rtl="0">
              <a:spcAft>
                <a:spcPts val="600"/>
              </a:spcAft>
            </a:pPr>
            <a:r>
              <a:rPr lang="en-gb" b="0" i="0" u="none" baseline="0">
                <a:ea typeface="+mn-lt"/>
                <a:cs typeface="+mn-lt"/>
              </a:rPr>
              <a:t>love of animals </a:t>
            </a:r>
            <a:endParaRPr lang="en-gb">
              <a:cs typeface="Arial"/>
            </a:endParaRPr>
          </a:p>
          <a:p>
            <a:pPr algn="l" rtl="0">
              <a:spcAft>
                <a:spcPts val="600"/>
              </a:spcAft>
            </a:pPr>
            <a:r>
              <a:rPr lang="en-gb" b="0" i="0" u="none" baseline="0">
                <a:ea typeface="+mn-lt"/>
                <a:cs typeface="+mn-lt"/>
              </a:rPr>
              <a:t>benefit from structure and guidance. </a:t>
            </a:r>
            <a:endParaRPr lang="en-gb">
              <a:cs typeface="Arial"/>
            </a:endParaRPr>
          </a:p>
          <a:p>
            <a:pPr marL="0" indent="0" algn="l" rtl="0">
              <a:spcAft>
                <a:spcPts val="600"/>
              </a:spcAft>
              <a:buNone/>
            </a:pPr>
            <a:endParaRPr lang="en-gb" sz="1800">
              <a:ea typeface="+mn-lt"/>
              <a:cs typeface="+mn-lt"/>
            </a:endParaRPr>
          </a:p>
          <a:p>
            <a:pPr marL="0" indent="0" algn="r" rtl="0">
              <a:spcAft>
                <a:spcPts val="600"/>
              </a:spcAft>
              <a:buNone/>
            </a:pPr>
            <a:endParaRPr lang="en-gb" sz="1800">
              <a:cs typeface="Arial" panose="020B0604020202020204"/>
            </a:endParaRPr>
          </a:p>
        </p:txBody>
      </p:sp>
      <p:sp>
        <p:nvSpPr>
          <p:cNvPr id="4" name="Slide Number Placeholder 3">
            <a:extLst>
              <a:ext uri="{FF2B5EF4-FFF2-40B4-BE49-F238E27FC236}">
                <a16:creationId xmlns:a16="http://schemas.microsoft.com/office/drawing/2014/main" id="{273AE586-2E99-6C59-6895-95140FFD0470}"/>
              </a:ext>
            </a:extLst>
          </p:cNvPr>
          <p:cNvSpPr>
            <a:spLocks noGrp="1"/>
          </p:cNvSpPr>
          <p:nvPr>
            <p:ph type="sldNum" sz="quarter" idx="12"/>
          </p:nvPr>
        </p:nvSpPr>
        <p:spPr/>
        <p:txBody>
          <a:bodyPr/>
          <a:lstStyle/>
          <a:p>
            <a:pPr algn="r" rtl="0"/>
            <a:fld id="{66B0B938-106A-4E9D-9931-8D19B263D192}" type="slidenum">
              <a:rPr/>
              <a:t>11</a:t>
            </a:fld>
            <a:endParaRPr lang="en-gb"/>
          </a:p>
        </p:txBody>
      </p:sp>
      <p:pic>
        <p:nvPicPr>
          <p:cNvPr id="5" name="Kuva 4">
            <a:extLst>
              <a:ext uri="{FF2B5EF4-FFF2-40B4-BE49-F238E27FC236}">
                <a16:creationId xmlns:a16="http://schemas.microsoft.com/office/drawing/2014/main" id="{B5688B79-75F9-1ED3-63A5-F4BC51707188}"/>
              </a:ext>
            </a:extLst>
          </p:cNvPr>
          <p:cNvPicPr>
            <a:picLocks noChangeAspect="1"/>
          </p:cNvPicPr>
          <p:nvPr/>
        </p:nvPicPr>
        <p:blipFill>
          <a:blip r:embed="rId2"/>
          <a:stretch>
            <a:fillRect/>
          </a:stretch>
        </p:blipFill>
        <p:spPr>
          <a:xfrm>
            <a:off x="10256241" y="5352288"/>
            <a:ext cx="1829773" cy="1442292"/>
          </a:xfrm>
          <a:prstGeom prst="rect">
            <a:avLst/>
          </a:prstGeom>
        </p:spPr>
      </p:pic>
      <p:pic>
        <p:nvPicPr>
          <p:cNvPr id="11" name="Kuva 10" descr="Kuva, joka sisältää kohteen musta, pimeys&#10;&#10;Tekoälyn generoima sisältö voi olla virheellistä.">
            <a:extLst>
              <a:ext uri="{FF2B5EF4-FFF2-40B4-BE49-F238E27FC236}">
                <a16:creationId xmlns:a16="http://schemas.microsoft.com/office/drawing/2014/main" id="{F88D54DB-F822-8976-5A14-C9BCA415C6BD}"/>
              </a:ext>
            </a:extLst>
          </p:cNvPr>
          <p:cNvPicPr>
            <a:picLocks noChangeAspect="1"/>
          </p:cNvPicPr>
          <p:nvPr/>
        </p:nvPicPr>
        <p:blipFill>
          <a:blip r:embed="rId3"/>
          <a:stretch>
            <a:fillRect/>
          </a:stretch>
        </p:blipFill>
        <p:spPr>
          <a:xfrm>
            <a:off x="455049" y="6210568"/>
            <a:ext cx="817418" cy="374922"/>
          </a:xfrm>
          <a:prstGeom prst="rect">
            <a:avLst/>
          </a:prstGeom>
        </p:spPr>
      </p:pic>
    </p:spTree>
    <p:extLst>
      <p:ext uri="{BB962C8B-B14F-4D97-AF65-F5344CB8AC3E}">
        <p14:creationId xmlns:p14="http://schemas.microsoft.com/office/powerpoint/2010/main" val="1554439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614CDEE1-742E-C0C2-CA5B-4CEF521B5070}"/>
              </a:ext>
            </a:extLst>
          </p:cNvPr>
          <p:cNvSpPr>
            <a:spLocks noGrp="1"/>
          </p:cNvSpPr>
          <p:nvPr>
            <p:ph idx="1"/>
          </p:nvPr>
        </p:nvSpPr>
        <p:spPr>
          <a:xfrm>
            <a:off x="457200" y="1752599"/>
            <a:ext cx="7575755" cy="4424363"/>
          </a:xfrm>
        </p:spPr>
        <p:txBody>
          <a:bodyPr/>
          <a:lstStyle/>
          <a:p>
            <a:pPr marL="0" indent="0" algn="l" rtl="0">
              <a:buNone/>
            </a:pPr>
            <a:r>
              <a:rPr lang="en-gb" sz="1800" b="1" i="0" u="none" baseline="0">
                <a:latin typeface="+mj-lt"/>
                <a:ea typeface="+mj-lt"/>
                <a:cs typeface="+mj-lt"/>
              </a:rPr>
              <a:t>Teacher-student interaction is worth investing in </a:t>
            </a:r>
            <a:r>
              <a:rPr lang="en-gb" sz="1800" b="0" i="0" u="none" baseline="0">
                <a:latin typeface="+mj-lt"/>
                <a:ea typeface="+mj-lt"/>
                <a:cs typeface="+mj-lt"/>
                <a:sym typeface="Wingdings" panose="05000000000000000000" pitchFamily="2" charset="2"/>
              </a:rPr>
              <a:t> wellbeing and malaise </a:t>
            </a:r>
            <a:r>
              <a:rPr lang="en-gb" sz="1800" b="0" i="0" u="none" strike="noStrike" baseline="0">
                <a:latin typeface="+mj-lt"/>
                <a:ea typeface="+mj-lt"/>
                <a:cs typeface="+mj-lt"/>
              </a:rPr>
              <a:t>are "contagious" in socio-educational interactions between students, between a teacher and their students and between teachers.</a:t>
            </a:r>
          </a:p>
          <a:p>
            <a:pPr marL="0" indent="0" algn="l" rtl="0">
              <a:buNone/>
            </a:pPr>
            <a:endParaRPr lang="en-gb" sz="1800">
              <a:latin typeface="+mj-lt"/>
            </a:endParaRPr>
          </a:p>
          <a:p>
            <a:pPr marL="0" indent="0" algn="l" rtl="0">
              <a:buNone/>
            </a:pPr>
            <a:r>
              <a:rPr lang="en-gb" sz="1800" b="0" i="0" u="none" strike="noStrike" baseline="0">
                <a:latin typeface="+mj-lt"/>
                <a:ea typeface="+mj-lt"/>
                <a:cs typeface="+mj-lt"/>
              </a:rPr>
              <a:t>Examples:</a:t>
            </a:r>
            <a:endParaRPr lang="en-gb" sz="1800">
              <a:latin typeface="+mj-lt"/>
            </a:endParaRPr>
          </a:p>
          <a:p>
            <a:pPr algn="l" rtl="0"/>
            <a:r>
              <a:rPr lang="en-gb" sz="1800" b="0" i="0" u="none" baseline="0">
                <a:latin typeface="+mj-lt"/>
                <a:ea typeface="+mj-lt"/>
                <a:cs typeface="+mj-lt"/>
              </a:rPr>
              <a:t>I</a:t>
            </a:r>
            <a:r>
              <a:rPr lang="en-gb" sz="1800" b="0" i="0" u="none" strike="noStrike" baseline="0">
                <a:latin typeface="+mj-lt"/>
                <a:ea typeface="+mj-lt"/>
                <a:cs typeface="+mj-lt"/>
              </a:rPr>
              <a:t>n one study, the support provided by a teacher was linked to students' study motivation and overall satisfaction with life.</a:t>
            </a:r>
            <a:endParaRPr lang="en-gb" sz="1800" b="0" i="0" u="none" strike="noStrike" baseline="0">
              <a:solidFill>
                <a:srgbClr val="000000"/>
              </a:solidFill>
              <a:latin typeface="+mj-lt"/>
            </a:endParaRPr>
          </a:p>
          <a:p>
            <a:pPr marL="0" indent="0" algn="l" rtl="0">
              <a:buNone/>
            </a:pPr>
            <a:endParaRPr lang="en-gb" sz="1800">
              <a:latin typeface="+mj-lt"/>
            </a:endParaRPr>
          </a:p>
          <a:p>
            <a:pPr algn="l" rtl="0"/>
            <a:r>
              <a:rPr lang="en-gb" sz="1800" b="0" i="0" u="none" baseline="0">
                <a:latin typeface="+mj-lt"/>
                <a:ea typeface="+mj-lt"/>
                <a:cs typeface="+mj-lt"/>
              </a:rPr>
              <a:t>Another </a:t>
            </a:r>
            <a:r>
              <a:rPr lang="en-gb" sz="1800" b="0" i="0" u="none" baseline="0">
                <a:solidFill>
                  <a:srgbClr val="000000"/>
                </a:solidFill>
                <a:latin typeface="+mj-lt"/>
                <a:ea typeface="+mj-lt"/>
                <a:cs typeface="+mj-lt"/>
              </a:rPr>
              <a:t>s</a:t>
            </a:r>
            <a:r>
              <a:rPr lang="en-gb" sz="1800" b="0" i="0" u="none" baseline="0">
                <a:solidFill>
                  <a:srgbClr val="000000"/>
                </a:solidFill>
                <a:effectLst/>
                <a:latin typeface="+mj-lt"/>
                <a:ea typeface="Times New Roman" panose="02020603050405020304" pitchFamily="18" charset="0"/>
              </a:rPr>
              <a:t>tudy found that a sense of belonging </a:t>
            </a:r>
            <a:r>
              <a:rPr lang="en-gb" sz="1800" b="0" i="0" u="none" baseline="0">
                <a:solidFill>
                  <a:srgbClr val="000000"/>
                </a:solidFill>
                <a:latin typeface="+mj-lt"/>
                <a:ea typeface="Times New Roman" panose="02020603050405020304" pitchFamily="18" charset="0"/>
              </a:rPr>
              <a:t>is particularly strong among students who perceive their relationship with teachers as being good and who believe that teachers</a:t>
            </a:r>
          </a:p>
          <a:p>
            <a:pPr lvl="1" algn="l" rtl="0">
              <a:buFont typeface="Wingdings" panose="05000000000000000000" pitchFamily="2" charset="2"/>
              <a:buChar char="ü"/>
            </a:pPr>
            <a:r>
              <a:rPr lang="en-gb" sz="1800" b="0" i="0" u="none" baseline="0">
                <a:solidFill>
                  <a:srgbClr val="000000"/>
                </a:solidFill>
                <a:effectLst/>
                <a:latin typeface="+mj-lt"/>
                <a:ea typeface="Times New Roman" panose="02020603050405020304" pitchFamily="18" charset="0"/>
              </a:rPr>
              <a:t>care</a:t>
            </a:r>
          </a:p>
          <a:p>
            <a:pPr lvl="1" algn="l" rtl="0">
              <a:buFont typeface="Wingdings" panose="05000000000000000000" pitchFamily="2" charset="2"/>
              <a:buChar char="ü"/>
            </a:pPr>
            <a:r>
              <a:rPr lang="en-gb" sz="1800" b="0" i="0" u="none" baseline="0">
                <a:solidFill>
                  <a:srgbClr val="000000"/>
                </a:solidFill>
                <a:latin typeface="+mj-lt"/>
                <a:ea typeface="Times New Roman" panose="02020603050405020304" pitchFamily="18" charset="0"/>
              </a:rPr>
              <a:t>are </a:t>
            </a:r>
            <a:r>
              <a:rPr lang="en-gb" sz="1800" b="0" i="0" u="none" baseline="0">
                <a:solidFill>
                  <a:srgbClr val="000000"/>
                </a:solidFill>
                <a:effectLst/>
                <a:latin typeface="+mj-lt"/>
                <a:ea typeface="Times New Roman" panose="02020603050405020304" pitchFamily="18" charset="0"/>
              </a:rPr>
              <a:t>empathetic and fair </a:t>
            </a:r>
          </a:p>
          <a:p>
            <a:pPr lvl="1" algn="l" rtl="0">
              <a:buFont typeface="Wingdings" panose="05000000000000000000" pitchFamily="2" charset="2"/>
              <a:buChar char="ü"/>
            </a:pPr>
            <a:r>
              <a:rPr lang="en-gb" sz="1800" b="0" i="0" u="none" baseline="0">
                <a:solidFill>
                  <a:srgbClr val="000000"/>
                </a:solidFill>
                <a:effectLst/>
                <a:latin typeface="+mj-lt"/>
                <a:ea typeface="Times New Roman" panose="02020603050405020304" pitchFamily="18" charset="0"/>
              </a:rPr>
              <a:t>help sort out problems.</a:t>
            </a:r>
          </a:p>
          <a:p>
            <a:pPr marL="457200" lvl="1" indent="0" algn="l" rtl="0">
              <a:buNone/>
            </a:pPr>
            <a:endParaRPr lang="en-gb" sz="1400">
              <a:solidFill>
                <a:srgbClr val="000000"/>
              </a:solidFill>
              <a:effectLst/>
              <a:latin typeface="+mj-lt"/>
              <a:ea typeface="Times New Roman" panose="02020603050405020304" pitchFamily="18" charset="0"/>
            </a:endParaRPr>
          </a:p>
        </p:txBody>
      </p:sp>
      <p:grpSp>
        <p:nvGrpSpPr>
          <p:cNvPr id="6" name="Ryhmä 5">
            <a:extLst>
              <a:ext uri="{FF2B5EF4-FFF2-40B4-BE49-F238E27FC236}">
                <a16:creationId xmlns:a16="http://schemas.microsoft.com/office/drawing/2014/main" id="{9F827E7E-E403-88C2-1B6F-CB40EBCC21E6}"/>
              </a:ext>
            </a:extLst>
          </p:cNvPr>
          <p:cNvGrpSpPr/>
          <p:nvPr/>
        </p:nvGrpSpPr>
        <p:grpSpPr>
          <a:xfrm>
            <a:off x="8129016" y="0"/>
            <a:ext cx="4062984" cy="6858000"/>
            <a:chOff x="9239843" y="0"/>
            <a:chExt cx="2952157" cy="6858000"/>
          </a:xfrm>
          <a:solidFill>
            <a:schemeClr val="accent4"/>
          </a:solidFill>
        </p:grpSpPr>
        <p:sp>
          <p:nvSpPr>
            <p:cNvPr id="7" name="Suorakulmio 6">
              <a:extLst>
                <a:ext uri="{FF2B5EF4-FFF2-40B4-BE49-F238E27FC236}">
                  <a16:creationId xmlns:a16="http://schemas.microsoft.com/office/drawing/2014/main" id="{CE5302D0-C9AE-9342-984D-6358D722C340}"/>
                </a:ext>
              </a:extLst>
            </p:cNvPr>
            <p:cNvSpPr/>
            <p:nvPr/>
          </p:nvSpPr>
          <p:spPr>
            <a:xfrm rot="16200000">
              <a:off x="7409688" y="2075688"/>
              <a:ext cx="6858000" cy="270662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reeform 5">
              <a:extLst>
                <a:ext uri="{FF2B5EF4-FFF2-40B4-BE49-F238E27FC236}">
                  <a16:creationId xmlns:a16="http://schemas.microsoft.com/office/drawing/2014/main" id="{34594C8B-B844-2D1D-0BE9-DF5CCAFA209E}"/>
                </a:ext>
              </a:extLst>
            </p:cNvPr>
            <p:cNvSpPr>
              <a:spLocks noChangeAspect="1"/>
            </p:cNvSpPr>
            <p:nvPr/>
          </p:nvSpPr>
          <p:spPr bwMode="auto">
            <a:xfrm rot="16200000">
              <a:off x="5933610"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grpFill/>
            <a:ln>
              <a:no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1" name="Tekstiruutu 10">
            <a:extLst>
              <a:ext uri="{FF2B5EF4-FFF2-40B4-BE49-F238E27FC236}">
                <a16:creationId xmlns:a16="http://schemas.microsoft.com/office/drawing/2014/main" id="{5E74866B-F201-CFAE-ED88-DD6B47FD1323}"/>
              </a:ext>
            </a:extLst>
          </p:cNvPr>
          <p:cNvSpPr txBox="1"/>
          <p:nvPr/>
        </p:nvSpPr>
        <p:spPr>
          <a:xfrm>
            <a:off x="8557639" y="329184"/>
            <a:ext cx="3543659" cy="5416868"/>
          </a:xfrm>
          <a:prstGeom prst="rect">
            <a:avLst/>
          </a:prstGeom>
          <a:solidFill>
            <a:schemeClr val="accent4"/>
          </a:solidFill>
          <a:ln>
            <a:solidFill>
              <a:schemeClr val="accent4"/>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a:ln>
                  <a:noFill/>
                </a:ln>
                <a:solidFill>
                  <a:srgbClr val="000000"/>
                </a:solidFill>
                <a:effectLst/>
                <a:uLnTx/>
                <a:uFillTx/>
                <a:latin typeface="Arial" panose="020B0604020202020204" pitchFamily="34" charset="0"/>
                <a:ea typeface="+mn-ea"/>
                <a:cs typeface="+mn-cs"/>
              </a:rPr>
              <a:t>The relationship between learning and wellbeing is reciprocal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a:ln>
                  <a:noFill/>
                </a:ln>
                <a:solidFill>
                  <a:srgbClr val="000000"/>
                </a:solidFill>
                <a:effectLst/>
                <a:uLnTx/>
                <a:uFillTx/>
                <a:latin typeface="Arial" panose="020B0604020202020204" pitchFamily="34" charset="0"/>
                <a:ea typeface="+mn-ea"/>
                <a:cs typeface="+mn-cs"/>
              </a:rPr>
              <a:t>Wellbeing supports learning.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a:ln>
                  <a:noFill/>
                </a:ln>
                <a:solidFill>
                  <a:srgbClr val="000000"/>
                </a:solidFill>
                <a:effectLst/>
                <a:uLnTx/>
                <a:uFillTx/>
                <a:latin typeface="Arial" panose="020B0604020202020204" pitchFamily="34" charset="0"/>
                <a:ea typeface="+mn-ea"/>
                <a:cs typeface="+mn-cs"/>
              </a:rPr>
              <a:t>Pedagogical solutions that promote high-quality learning also contribute to students’ wellbeing.</a:t>
            </a: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a:ln>
                  <a:noFill/>
                </a:ln>
                <a:solidFill>
                  <a:srgbClr val="000000"/>
                </a:solidFill>
                <a:effectLst/>
                <a:uLnTx/>
                <a:uFillTx/>
                <a:latin typeface="Arial" panose="020B0604020202020204" pitchFamily="34" charset="0"/>
                <a:ea typeface="+mn-ea"/>
                <a:cs typeface="+mn-cs"/>
              </a:rPr>
              <a:t>Source: SchoolWell, </a:t>
            </a:r>
            <a:r>
              <a:rPr kumimoji="0" lang="en-gb" sz="1800" b="0" i="0" u="none" strike="noStrike" kern="1200" cap="none" spc="0" normalizeH="0" baseline="0">
                <a:ln>
                  <a:noFill/>
                </a:ln>
                <a:solidFill>
                  <a:srgbClr val="000000"/>
                </a:solidFill>
                <a:effectLst/>
                <a:uLnTx/>
                <a:uFillTx/>
                <a:latin typeface="Arial" panose="020B0604020202020204" pitchFamily="34" charset="0"/>
                <a:ea typeface="+mn-ea"/>
                <a:cs typeface="+mn-cs"/>
                <a:hlinkClick r:id="rId2"/>
              </a:rPr>
              <a:t>YOUNG programme factsheet 2025 (in Finnish)</a:t>
            </a: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Otsikko 1">
            <a:extLst>
              <a:ext uri="{FF2B5EF4-FFF2-40B4-BE49-F238E27FC236}">
                <a16:creationId xmlns:a16="http://schemas.microsoft.com/office/drawing/2014/main" id="{F32A79AF-5BA1-5C09-D411-D0BA81709B38}"/>
              </a:ext>
            </a:extLst>
          </p:cNvPr>
          <p:cNvSpPr>
            <a:spLocks noGrp="1"/>
          </p:cNvSpPr>
          <p:nvPr>
            <p:ph type="title"/>
          </p:nvPr>
        </p:nvSpPr>
        <p:spPr>
          <a:xfrm>
            <a:off x="457200" y="407988"/>
            <a:ext cx="8100439" cy="787400"/>
          </a:xfrm>
        </p:spPr>
        <p:txBody>
          <a:bodyPr/>
          <a:lstStyle/>
          <a:p>
            <a:pPr algn="l" rtl="0"/>
            <a:r>
              <a:rPr lang="en-gb" sz="3600" b="1" i="0" u="none" baseline="0"/>
              <a:t>The role of the teacher in learning and wellbeing</a:t>
            </a:r>
          </a:p>
        </p:txBody>
      </p:sp>
      <p:sp>
        <p:nvSpPr>
          <p:cNvPr id="3" name="Tekstiruutu 2">
            <a:extLst>
              <a:ext uri="{FF2B5EF4-FFF2-40B4-BE49-F238E27FC236}">
                <a16:creationId xmlns:a16="http://schemas.microsoft.com/office/drawing/2014/main" id="{E650E92A-9C61-AC64-9A49-9E72A80E15E2}"/>
              </a:ext>
            </a:extLst>
          </p:cNvPr>
          <p:cNvSpPr txBox="1"/>
          <p:nvPr/>
        </p:nvSpPr>
        <p:spPr>
          <a:xfrm>
            <a:off x="1554480" y="6176963"/>
            <a:ext cx="489204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a:ln>
                  <a:noFill/>
                </a:ln>
                <a:solidFill>
                  <a:srgbClr val="000000"/>
                </a:solidFill>
                <a:effectLst/>
                <a:uLnTx/>
                <a:uFillTx/>
                <a:latin typeface="Arial" panose="020B0604020202020204" pitchFamily="34" charset="0"/>
                <a:ea typeface="+mn-ea"/>
                <a:cs typeface="+mn-cs"/>
              </a:rPr>
              <a:t>E.g. Pietarinen et al. 2022; Allen et al. 2018; Pyhältö 2024</a:t>
            </a:r>
          </a:p>
        </p:txBody>
      </p:sp>
      <p:pic>
        <p:nvPicPr>
          <p:cNvPr id="4" name="Kuva 3">
            <a:extLst>
              <a:ext uri="{FF2B5EF4-FFF2-40B4-BE49-F238E27FC236}">
                <a16:creationId xmlns:a16="http://schemas.microsoft.com/office/drawing/2014/main" id="{74EBE6FB-F18C-411C-2C5F-A0F16E032360}"/>
              </a:ext>
            </a:extLst>
          </p:cNvPr>
          <p:cNvPicPr>
            <a:picLocks noChangeAspect="1"/>
          </p:cNvPicPr>
          <p:nvPr/>
        </p:nvPicPr>
        <p:blipFill>
          <a:blip r:embed="rId3"/>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2996227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3AE586-2E99-6C59-6895-95140FFD0470}"/>
              </a:ext>
            </a:extLst>
          </p:cNvPr>
          <p:cNvSpPr>
            <a:spLocks noGrp="1"/>
          </p:cNvSpPr>
          <p:nvPr>
            <p:ph type="sldNum" sz="quarter" idx="12"/>
          </p:nvPr>
        </p:nvSpPr>
        <p:spPr/>
        <p:txBody>
          <a:bodyPr/>
          <a:lstStyle/>
          <a:p>
            <a:pPr algn="r" rtl="0"/>
            <a:fld id="{66B0B938-106A-4E9D-9931-8D19B263D192}" type="slidenum">
              <a:rPr/>
              <a:t>13</a:t>
            </a:fld>
            <a:endParaRPr lang="en-gb"/>
          </a:p>
        </p:txBody>
      </p:sp>
      <p:pic>
        <p:nvPicPr>
          <p:cNvPr id="9" name="Picture 2" descr="Kuva, joka sisältää kohteen teksti, ympyrä, logo, Frisbee&#10;&#10;Kuvaus luotu automaattisesti">
            <a:extLst>
              <a:ext uri="{FF2B5EF4-FFF2-40B4-BE49-F238E27FC236}">
                <a16:creationId xmlns:a16="http://schemas.microsoft.com/office/drawing/2014/main" id="{80152D97-C6C8-BD73-CDE2-C07BE9E5B0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85" t="9293" r="12422" b="9996"/>
          <a:stretch/>
        </p:blipFill>
        <p:spPr bwMode="auto">
          <a:xfrm>
            <a:off x="6457950" y="1459289"/>
            <a:ext cx="4267200" cy="4288551"/>
          </a:xfrm>
          <a:prstGeom prst="rect">
            <a:avLst/>
          </a:prstGeom>
          <a:solidFill>
            <a:srgbClr val="FFFFFF"/>
          </a:solidFill>
        </p:spPr>
      </p:pic>
      <p:sp>
        <p:nvSpPr>
          <p:cNvPr id="10" name="Otsikko 15">
            <a:extLst>
              <a:ext uri="{FF2B5EF4-FFF2-40B4-BE49-F238E27FC236}">
                <a16:creationId xmlns:a16="http://schemas.microsoft.com/office/drawing/2014/main" id="{1E0FF2F1-E81D-1CED-27C3-C033CE4FE9CB}"/>
              </a:ext>
            </a:extLst>
          </p:cNvPr>
          <p:cNvSpPr>
            <a:spLocks noGrp="1"/>
          </p:cNvSpPr>
          <p:nvPr>
            <p:ph type="title"/>
          </p:nvPr>
        </p:nvSpPr>
        <p:spPr>
          <a:xfrm>
            <a:off x="457199" y="408562"/>
            <a:ext cx="9972000" cy="787615"/>
          </a:xfrm>
        </p:spPr>
        <p:txBody>
          <a:bodyPr anchor="t">
            <a:noAutofit/>
          </a:bodyPr>
          <a:lstStyle/>
          <a:p>
            <a:pPr algn="l" rtl="0"/>
            <a:r>
              <a:rPr lang="en-gb" sz="3600" b="1" i="0" u="none" baseline="0">
                <a:latin typeface="+mj-lt"/>
                <a:ea typeface="+mj-lt"/>
                <a:cs typeface="+mj-lt"/>
              </a:rPr>
              <a:t>The relationship between learning and comprehensive wellbeing is reciprocal</a:t>
            </a:r>
            <a:br>
              <a:rPr lang="en-gb" sz="3200">
                <a:latin typeface="+mj-lt"/>
              </a:rPr>
            </a:br>
            <a:endParaRPr lang="en-gb" sz="3200">
              <a:latin typeface="+mj-lt"/>
            </a:endParaRPr>
          </a:p>
        </p:txBody>
      </p:sp>
      <p:sp>
        <p:nvSpPr>
          <p:cNvPr id="11" name="Sisällön paikkamerkki 11">
            <a:extLst>
              <a:ext uri="{FF2B5EF4-FFF2-40B4-BE49-F238E27FC236}">
                <a16:creationId xmlns:a16="http://schemas.microsoft.com/office/drawing/2014/main" id="{5ADEC10E-8EF5-2395-2669-36C46B053F3C}"/>
              </a:ext>
            </a:extLst>
          </p:cNvPr>
          <p:cNvSpPr>
            <a:spLocks noGrp="1"/>
          </p:cNvSpPr>
          <p:nvPr>
            <p:ph idx="1"/>
          </p:nvPr>
        </p:nvSpPr>
        <p:spPr>
          <a:xfrm>
            <a:off x="457200" y="1455902"/>
            <a:ext cx="6000750" cy="4767953"/>
          </a:xfrm>
        </p:spPr>
        <p:txBody>
          <a:bodyPr vert="horz" lIns="0" tIns="0" rIns="0" bIns="0" rtlCol="0" anchor="t">
            <a:normAutofit/>
          </a:bodyPr>
          <a:lstStyle/>
          <a:p>
            <a:pPr marL="0" lvl="0" indent="0" algn="l" rtl="0">
              <a:lnSpc>
                <a:spcPct val="90000"/>
              </a:lnSpc>
              <a:spcAft>
                <a:spcPts val="600"/>
              </a:spcAft>
              <a:buNone/>
            </a:pPr>
            <a:endParaRPr lang="en-gb" sz="2800"/>
          </a:p>
          <a:p>
            <a:pPr marL="457200" indent="-457200" algn="l" rtl="0">
              <a:lnSpc>
                <a:spcPct val="90000"/>
              </a:lnSpc>
              <a:spcAft>
                <a:spcPts val="1800"/>
              </a:spcAft>
              <a:buFont typeface="+mj-lt"/>
              <a:buAutoNum type="arabicPeriod"/>
            </a:pPr>
            <a:r>
              <a:rPr lang="en-gb" sz="2800" b="0" i="0" u="none" baseline="0"/>
              <a:t>Pedagogical solutions that promote students’ learning also contribute to their wellbeing.</a:t>
            </a:r>
          </a:p>
          <a:p>
            <a:pPr marL="457200" indent="-457200" algn="l" rtl="0">
              <a:lnSpc>
                <a:spcPct val="90000"/>
              </a:lnSpc>
              <a:spcAft>
                <a:spcPts val="1800"/>
              </a:spcAft>
              <a:buFont typeface="+mj-lt"/>
              <a:buAutoNum type="arabicPeriod"/>
            </a:pPr>
            <a:r>
              <a:rPr lang="en-gb" sz="2800" b="0" i="0" u="none" baseline="0"/>
              <a:t>Wellbeing supports learning, and patterns of thinking and behavioural models that support wellbeing can be learned.</a:t>
            </a:r>
          </a:p>
        </p:txBody>
      </p:sp>
      <p:sp>
        <p:nvSpPr>
          <p:cNvPr id="12" name="Tekstiruutu 11">
            <a:extLst>
              <a:ext uri="{FF2B5EF4-FFF2-40B4-BE49-F238E27FC236}">
                <a16:creationId xmlns:a16="http://schemas.microsoft.com/office/drawing/2014/main" id="{27FB3C3F-3214-E3F1-0A1B-CE95E69DB2E4}"/>
              </a:ext>
            </a:extLst>
          </p:cNvPr>
          <p:cNvSpPr txBox="1"/>
          <p:nvPr/>
        </p:nvSpPr>
        <p:spPr>
          <a:xfrm>
            <a:off x="1462216" y="6326901"/>
            <a:ext cx="335871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a:ln>
                  <a:noFill/>
                </a:ln>
                <a:solidFill>
                  <a:prstClr val="black"/>
                </a:solidFill>
                <a:effectLst/>
                <a:uLnTx/>
                <a:uFillTx/>
                <a:latin typeface="Arial" panose="020B0604020202020204"/>
                <a:ea typeface="+mn-ea"/>
                <a:cs typeface="+mn-cs"/>
              </a:rPr>
              <a:t>Source: SchoolWell, </a:t>
            </a:r>
            <a:r>
              <a:rPr kumimoji="0" lang="en-gb" sz="1000" b="0" i="0" u="none" strike="noStrike" kern="1200" cap="none" spc="0" normalizeH="0" baseline="0">
                <a:ln>
                  <a:noFill/>
                </a:ln>
                <a:solidFill>
                  <a:srgbClr val="000A48"/>
                </a:solidFill>
                <a:effectLst/>
                <a:uLnTx/>
                <a:uFillTx/>
                <a:latin typeface="Arial" panose="020B0604020202020204"/>
                <a:ea typeface="+mn-ea"/>
                <a:cs typeface="+mn-cs"/>
              </a:rPr>
              <a:t>helsinki.fi/schoolwell </a:t>
            </a:r>
          </a:p>
        </p:txBody>
      </p:sp>
      <p:pic>
        <p:nvPicPr>
          <p:cNvPr id="13" name="Kuva 12">
            <a:extLst>
              <a:ext uri="{FF2B5EF4-FFF2-40B4-BE49-F238E27FC236}">
                <a16:creationId xmlns:a16="http://schemas.microsoft.com/office/drawing/2014/main" id="{1EB80205-7ED9-BE71-5F9E-69699B130435}"/>
              </a:ext>
            </a:extLst>
          </p:cNvPr>
          <p:cNvPicPr>
            <a:picLocks noChangeAspect="1"/>
          </p:cNvPicPr>
          <p:nvPr/>
        </p:nvPicPr>
        <p:blipFill>
          <a:blip r:embed="rId4"/>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99692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6DA8A-1A35-6F1C-CB9E-5A23D29FC103}"/>
            </a:ext>
          </a:extLst>
        </p:cNvPr>
        <p:cNvGrpSpPr/>
        <p:nvPr/>
      </p:nvGrpSpPr>
      <p:grpSpPr>
        <a:xfrm>
          <a:off x="0" y="0"/>
          <a:ext cx="0" cy="0"/>
          <a:chOff x="0" y="0"/>
          <a:chExt cx="0" cy="0"/>
        </a:xfrm>
      </p:grpSpPr>
      <p:sp>
        <p:nvSpPr>
          <p:cNvPr id="16" name="Suorakulmio 15">
            <a:extLst>
              <a:ext uri="{FF2B5EF4-FFF2-40B4-BE49-F238E27FC236}">
                <a16:creationId xmlns:a16="http://schemas.microsoft.com/office/drawing/2014/main" id="{F53795AF-59B7-E238-163F-F75476A60065}"/>
              </a:ext>
            </a:extLst>
          </p:cNvPr>
          <p:cNvSpPr/>
          <p:nvPr/>
        </p:nvSpPr>
        <p:spPr>
          <a:xfrm>
            <a:off x="1750980" y="5091069"/>
            <a:ext cx="8686800" cy="1103586"/>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Suorakulmio 14">
            <a:extLst>
              <a:ext uri="{FF2B5EF4-FFF2-40B4-BE49-F238E27FC236}">
                <a16:creationId xmlns:a16="http://schemas.microsoft.com/office/drawing/2014/main" id="{75FF5829-FED0-F988-1A1D-C9D583E44114}"/>
              </a:ext>
            </a:extLst>
          </p:cNvPr>
          <p:cNvSpPr/>
          <p:nvPr/>
        </p:nvSpPr>
        <p:spPr>
          <a:xfrm>
            <a:off x="1750980" y="3840583"/>
            <a:ext cx="8686800" cy="1103586"/>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Suorakulmio 13">
            <a:extLst>
              <a:ext uri="{FF2B5EF4-FFF2-40B4-BE49-F238E27FC236}">
                <a16:creationId xmlns:a16="http://schemas.microsoft.com/office/drawing/2014/main" id="{F8F5632D-9E3B-445A-43D7-181550F63A26}"/>
              </a:ext>
            </a:extLst>
          </p:cNvPr>
          <p:cNvSpPr/>
          <p:nvPr/>
        </p:nvSpPr>
        <p:spPr>
          <a:xfrm>
            <a:off x="1750980" y="2590097"/>
            <a:ext cx="8686800" cy="1103586"/>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3" name="Suorakulmio 12">
            <a:extLst>
              <a:ext uri="{FF2B5EF4-FFF2-40B4-BE49-F238E27FC236}">
                <a16:creationId xmlns:a16="http://schemas.microsoft.com/office/drawing/2014/main" id="{AD6058A8-E60A-B9B9-C4ED-BED68179F2CB}"/>
              </a:ext>
            </a:extLst>
          </p:cNvPr>
          <p:cNvSpPr/>
          <p:nvPr/>
        </p:nvSpPr>
        <p:spPr>
          <a:xfrm>
            <a:off x="1750980" y="1334732"/>
            <a:ext cx="8686800" cy="1103586"/>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Otsikko 1">
            <a:extLst>
              <a:ext uri="{FF2B5EF4-FFF2-40B4-BE49-F238E27FC236}">
                <a16:creationId xmlns:a16="http://schemas.microsoft.com/office/drawing/2014/main" id="{BF0F63F8-D12B-D545-7944-77CE1EE73BC7}"/>
              </a:ext>
            </a:extLst>
          </p:cNvPr>
          <p:cNvSpPr>
            <a:spLocks noGrp="1"/>
          </p:cNvSpPr>
          <p:nvPr>
            <p:ph type="ctrTitle"/>
          </p:nvPr>
        </p:nvSpPr>
        <p:spPr>
          <a:xfrm>
            <a:off x="496322" y="290623"/>
            <a:ext cx="11448114" cy="693683"/>
          </a:xfrm>
        </p:spPr>
        <p:txBody>
          <a:bodyPr/>
          <a:lstStyle/>
          <a:p>
            <a:pPr algn="l" rtl="0"/>
            <a:r>
              <a:rPr lang="en-gb" sz="4000" b="1" i="0" u="none" baseline="0" dirty="0">
                <a:latin typeface="Arial" panose="020B0604020202020204" pitchFamily="34" charset="0"/>
                <a:ea typeface="Arial" panose="020B0604020202020204" pitchFamily="34" charset="0"/>
                <a:cs typeface="Arial" panose="020B0604020202020204" pitchFamily="34" charset="0"/>
              </a:rPr>
              <a:t>The most effective means of supporting wellbeing</a:t>
            </a:r>
          </a:p>
        </p:txBody>
      </p:sp>
      <p:sp>
        <p:nvSpPr>
          <p:cNvPr id="4" name="Dian numeron paikkamerkki 3">
            <a:extLst>
              <a:ext uri="{FF2B5EF4-FFF2-40B4-BE49-F238E27FC236}">
                <a16:creationId xmlns:a16="http://schemas.microsoft.com/office/drawing/2014/main" id="{58C03319-2170-DF73-1443-B11DCCD24433}"/>
              </a:ext>
            </a:extLst>
          </p:cNvPr>
          <p:cNvSpPr>
            <a:spLocks noGrp="1"/>
          </p:cNvSpPr>
          <p:nvPr>
            <p:ph type="sldNum" sz="quarter" idx="12"/>
          </p:nvPr>
        </p:nvSpPr>
        <p:spPr/>
        <p:txBody>
          <a:bodyPr/>
          <a:lstStyle/>
          <a:p>
            <a:pPr algn="r" rtl="0"/>
            <a:fld id="{66B0B938-106A-4E9D-9931-8D19B263D192}" type="slidenum">
              <a:rPr/>
              <a:t>14</a:t>
            </a:fld>
            <a:endParaRPr lang="en-gb"/>
          </a:p>
        </p:txBody>
      </p:sp>
      <p:pic>
        <p:nvPicPr>
          <p:cNvPr id="3" name="Kuva 2">
            <a:extLst>
              <a:ext uri="{FF2B5EF4-FFF2-40B4-BE49-F238E27FC236}">
                <a16:creationId xmlns:a16="http://schemas.microsoft.com/office/drawing/2014/main" id="{6F5361E9-AA86-9AC9-82C5-F9E9D77B5A47}"/>
              </a:ext>
            </a:extLst>
          </p:cNvPr>
          <p:cNvPicPr>
            <a:picLocks noChangeAspect="1"/>
          </p:cNvPicPr>
          <p:nvPr/>
        </p:nvPicPr>
        <p:blipFill>
          <a:blip r:embed="rId2"/>
          <a:stretch>
            <a:fillRect/>
          </a:stretch>
        </p:blipFill>
        <p:spPr>
          <a:xfrm>
            <a:off x="10256241" y="5352288"/>
            <a:ext cx="1829773" cy="1442292"/>
          </a:xfrm>
          <a:prstGeom prst="rect">
            <a:avLst/>
          </a:prstGeom>
        </p:spPr>
      </p:pic>
      <p:sp>
        <p:nvSpPr>
          <p:cNvPr id="9" name="Tekstiruutu 8">
            <a:extLst>
              <a:ext uri="{FF2B5EF4-FFF2-40B4-BE49-F238E27FC236}">
                <a16:creationId xmlns:a16="http://schemas.microsoft.com/office/drawing/2014/main" id="{C038E97B-19A7-D74C-2D6B-65FA0B4DCD24}"/>
              </a:ext>
            </a:extLst>
          </p:cNvPr>
          <p:cNvSpPr txBox="1"/>
          <p:nvPr/>
        </p:nvSpPr>
        <p:spPr>
          <a:xfrm>
            <a:off x="1827828" y="1507495"/>
            <a:ext cx="8533105" cy="738664"/>
          </a:xfrm>
          <a:prstGeom prst="rect">
            <a:avLst/>
          </a:prstGeom>
          <a:solidFill>
            <a:schemeClr val="accent4"/>
          </a:solidFill>
          <a:ln>
            <a:solidFill>
              <a:schemeClr val="accent4"/>
            </a:solidFill>
          </a:ln>
        </p:spPr>
        <p:txBody>
          <a:bodyPr wrap="none" rtlCol="0">
            <a:spAutoFit/>
          </a:bodyPr>
          <a:lstStyle/>
          <a:p>
            <a:pPr algn="ctr" rtl="0"/>
            <a:r>
              <a:rPr lang="en-gb" sz="2400" b="1" i="0" u="none" baseline="0"/>
              <a:t>Quality of interaction</a:t>
            </a:r>
          </a:p>
          <a:p>
            <a:pPr algn="l" rtl="0"/>
            <a:r>
              <a:rPr lang="en-gb" b="0" i="0" u="none" baseline="0"/>
              <a:t>Socio-emotional skills and belonging, peer relations, teacher-student relationship</a:t>
            </a:r>
          </a:p>
        </p:txBody>
      </p:sp>
      <p:sp>
        <p:nvSpPr>
          <p:cNvPr id="10" name="Tekstiruutu 9">
            <a:extLst>
              <a:ext uri="{FF2B5EF4-FFF2-40B4-BE49-F238E27FC236}">
                <a16:creationId xmlns:a16="http://schemas.microsoft.com/office/drawing/2014/main" id="{A46AA1CF-B64C-9315-6265-9EE9A935D1D9}"/>
              </a:ext>
            </a:extLst>
          </p:cNvPr>
          <p:cNvSpPr txBox="1"/>
          <p:nvPr/>
        </p:nvSpPr>
        <p:spPr>
          <a:xfrm>
            <a:off x="1827827" y="2911057"/>
            <a:ext cx="8533105" cy="461665"/>
          </a:xfrm>
          <a:prstGeom prst="rect">
            <a:avLst/>
          </a:prstGeom>
          <a:solidFill>
            <a:schemeClr val="accent4"/>
          </a:solidFill>
          <a:ln>
            <a:solidFill>
              <a:schemeClr val="accent4"/>
            </a:solidFill>
          </a:ln>
        </p:spPr>
        <p:txBody>
          <a:bodyPr wrap="square" rtlCol="0">
            <a:spAutoFit/>
          </a:bodyPr>
          <a:lstStyle/>
          <a:p>
            <a:pPr algn="ctr" rtl="0"/>
            <a:r>
              <a:rPr lang="en-gb" sz="2400" b="1" i="0" u="none" baseline="0"/>
              <a:t>Taking breaks and increasing physical activity</a:t>
            </a:r>
          </a:p>
        </p:txBody>
      </p:sp>
      <p:sp>
        <p:nvSpPr>
          <p:cNvPr id="11" name="Tekstiruutu 10">
            <a:extLst>
              <a:ext uri="{FF2B5EF4-FFF2-40B4-BE49-F238E27FC236}">
                <a16:creationId xmlns:a16="http://schemas.microsoft.com/office/drawing/2014/main" id="{25C713D0-CFFB-6186-C437-1296CED8124B}"/>
              </a:ext>
            </a:extLst>
          </p:cNvPr>
          <p:cNvSpPr txBox="1"/>
          <p:nvPr/>
        </p:nvSpPr>
        <p:spPr>
          <a:xfrm>
            <a:off x="1827827" y="4161543"/>
            <a:ext cx="8533105" cy="461665"/>
          </a:xfrm>
          <a:prstGeom prst="rect">
            <a:avLst/>
          </a:prstGeom>
          <a:solidFill>
            <a:schemeClr val="accent4"/>
          </a:solidFill>
          <a:ln>
            <a:solidFill>
              <a:schemeClr val="accent4"/>
            </a:solidFill>
          </a:ln>
        </p:spPr>
        <p:txBody>
          <a:bodyPr wrap="square" rtlCol="0">
            <a:spAutoFit/>
          </a:bodyPr>
          <a:lstStyle/>
          <a:p>
            <a:pPr algn="ctr" rtl="0"/>
            <a:r>
              <a:rPr lang="en-gb" sz="2400" b="1" i="0" u="none" baseline="0"/>
              <a:t>Study skills and inclusive and activating teaching</a:t>
            </a:r>
          </a:p>
        </p:txBody>
      </p:sp>
      <p:sp>
        <p:nvSpPr>
          <p:cNvPr id="12" name="Tekstiruutu 11">
            <a:extLst>
              <a:ext uri="{FF2B5EF4-FFF2-40B4-BE49-F238E27FC236}">
                <a16:creationId xmlns:a16="http://schemas.microsoft.com/office/drawing/2014/main" id="{C1F698B0-1169-84DF-424C-0FAA2469242F}"/>
              </a:ext>
            </a:extLst>
          </p:cNvPr>
          <p:cNvSpPr txBox="1"/>
          <p:nvPr/>
        </p:nvSpPr>
        <p:spPr>
          <a:xfrm>
            <a:off x="1808341" y="5412029"/>
            <a:ext cx="8533105" cy="461665"/>
          </a:xfrm>
          <a:prstGeom prst="rect">
            <a:avLst/>
          </a:prstGeom>
          <a:solidFill>
            <a:schemeClr val="accent4"/>
          </a:solidFill>
          <a:ln>
            <a:solidFill>
              <a:schemeClr val="accent4"/>
            </a:solidFill>
          </a:ln>
        </p:spPr>
        <p:txBody>
          <a:bodyPr wrap="square" rtlCol="0">
            <a:spAutoFit/>
          </a:bodyPr>
          <a:lstStyle/>
          <a:p>
            <a:pPr algn="ctr" rtl="0"/>
            <a:r>
              <a:rPr lang="en-gb" sz="2400" b="1" i="0" u="none" baseline="0"/>
              <a:t>Concentration and calming down skills</a:t>
            </a:r>
          </a:p>
        </p:txBody>
      </p:sp>
    </p:spTree>
    <p:extLst>
      <p:ext uri="{BB962C8B-B14F-4D97-AF65-F5344CB8AC3E}">
        <p14:creationId xmlns:p14="http://schemas.microsoft.com/office/powerpoint/2010/main" val="3703189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1156B8-D26B-9F13-B6F9-833BB998BB01}"/>
              </a:ext>
            </a:extLst>
          </p:cNvPr>
          <p:cNvSpPr>
            <a:spLocks noGrp="1"/>
          </p:cNvSpPr>
          <p:nvPr>
            <p:ph type="title"/>
          </p:nvPr>
        </p:nvSpPr>
        <p:spPr>
          <a:xfrm>
            <a:off x="457199" y="408562"/>
            <a:ext cx="9933255" cy="813445"/>
          </a:xfrm>
        </p:spPr>
        <p:txBody>
          <a:bodyPr/>
          <a:lstStyle/>
          <a:p>
            <a:pPr algn="l" rtl="0"/>
            <a:r>
              <a:rPr lang="en-gb" b="1" i="0" u="none" baseline="0">
                <a:latin typeface="Arial" panose="020B0604020202020204" pitchFamily="34" charset="0"/>
                <a:ea typeface="Arial" panose="020B0604020202020204" pitchFamily="34" charset="0"/>
                <a:cs typeface="Arial" panose="020B0604020202020204" pitchFamily="34" charset="0"/>
              </a:rPr>
              <a:t>SchoolWell study</a:t>
            </a:r>
          </a:p>
        </p:txBody>
      </p:sp>
      <p:sp>
        <p:nvSpPr>
          <p:cNvPr id="4" name="Dian numeron paikkamerkki 3">
            <a:extLst>
              <a:ext uri="{FF2B5EF4-FFF2-40B4-BE49-F238E27FC236}">
                <a16:creationId xmlns:a16="http://schemas.microsoft.com/office/drawing/2014/main" id="{4EB387BC-0633-B4BE-63DC-63D1664EB4E8}"/>
              </a:ext>
            </a:extLst>
          </p:cNvPr>
          <p:cNvSpPr>
            <a:spLocks noGrp="1"/>
          </p:cNvSpPr>
          <p:nvPr>
            <p:ph type="sldNum" sz="quarter" idx="12"/>
          </p:nvPr>
        </p:nvSpPr>
        <p:spPr/>
        <p:txBody>
          <a:bodyPr/>
          <a:lstStyle/>
          <a:p>
            <a:pPr algn="r" rtl="0"/>
            <a:fld id="{66B0B938-106A-4E9D-9931-8D19B263D192}" type="slidenum">
              <a:rPr/>
              <a:t>15</a:t>
            </a:fld>
            <a:endParaRPr lang="en-gb"/>
          </a:p>
        </p:txBody>
      </p:sp>
      <p:pic>
        <p:nvPicPr>
          <p:cNvPr id="3" name="Kuva 2">
            <a:extLst>
              <a:ext uri="{FF2B5EF4-FFF2-40B4-BE49-F238E27FC236}">
                <a16:creationId xmlns:a16="http://schemas.microsoft.com/office/drawing/2014/main" id="{112A1809-15B2-9D8D-7448-EE519583B591}"/>
              </a:ext>
            </a:extLst>
          </p:cNvPr>
          <p:cNvPicPr>
            <a:picLocks noChangeAspect="1"/>
          </p:cNvPicPr>
          <p:nvPr/>
        </p:nvPicPr>
        <p:blipFill>
          <a:blip r:embed="rId2"/>
          <a:stretch>
            <a:fillRect/>
          </a:stretch>
        </p:blipFill>
        <p:spPr>
          <a:xfrm>
            <a:off x="10256241" y="5352288"/>
            <a:ext cx="1829773" cy="1442292"/>
          </a:xfrm>
          <a:prstGeom prst="rect">
            <a:avLst/>
          </a:prstGeom>
        </p:spPr>
      </p:pic>
      <p:sp>
        <p:nvSpPr>
          <p:cNvPr id="7" name="Content Placeholder 6">
            <a:extLst>
              <a:ext uri="{FF2B5EF4-FFF2-40B4-BE49-F238E27FC236}">
                <a16:creationId xmlns:a16="http://schemas.microsoft.com/office/drawing/2014/main" id="{CBA094D6-5F07-8C99-0779-7C541884D325}"/>
              </a:ext>
            </a:extLst>
          </p:cNvPr>
          <p:cNvSpPr>
            <a:spLocks noGrp="1"/>
          </p:cNvSpPr>
          <p:nvPr>
            <p:ph idx="1"/>
          </p:nvPr>
        </p:nvSpPr>
        <p:spPr>
          <a:xfrm>
            <a:off x="457198" y="1196502"/>
            <a:ext cx="10312401" cy="4980461"/>
          </a:xfrm>
        </p:spPr>
        <p:txBody>
          <a:bodyPr vert="horz" lIns="0" tIns="0" rIns="0" bIns="0" rtlCol="0" anchor="t">
            <a:noAutofit/>
          </a:bodyPr>
          <a:lstStyle/>
          <a:p>
            <a:pPr marL="0" indent="0" algn="l" rtl="0">
              <a:spcAft>
                <a:spcPts val="600"/>
              </a:spcAft>
              <a:buNone/>
            </a:pPr>
            <a:r>
              <a:rPr lang="en-gb" sz="2800" b="1" i="0" u="none" baseline="0">
                <a:cs typeface="Arial"/>
              </a:rPr>
              <a:t>When we examine wellbeing at school, we must first accept that</a:t>
            </a:r>
            <a:endParaRPr lang="en-gb" sz="2800" b="1">
              <a:cs typeface="Arial"/>
            </a:endParaRPr>
          </a:p>
          <a:p>
            <a:pPr marL="914400" lvl="1" indent="-457200" algn="l" rtl="0">
              <a:spcAft>
                <a:spcPts val="600"/>
              </a:spcAft>
              <a:buFont typeface="+mj-lt"/>
              <a:buAutoNum type="arabicPeriod"/>
            </a:pPr>
            <a:r>
              <a:rPr lang="en-gb" b="0" i="0" u="none" baseline="0">
                <a:cs typeface="Arial"/>
              </a:rPr>
              <a:t>Students come to school bringing with them their whole life, its challenges and resources, and wellbeing is made up of many different aspects of life.</a:t>
            </a:r>
          </a:p>
          <a:p>
            <a:pPr marL="914400" lvl="1" indent="-457200" algn="l" rtl="0">
              <a:spcAft>
                <a:spcPts val="600"/>
              </a:spcAft>
              <a:buFont typeface="+mj-lt"/>
              <a:buAutoNum type="arabicPeriod"/>
            </a:pPr>
            <a:r>
              <a:rPr lang="en-gb" b="0" i="0" u="none" baseline="0">
                <a:cs typeface="Arial"/>
              </a:rPr>
              <a:t>School is a place of education where students are meant to learn, and teachers' core competences are centred around education and facilitating and supporting learning. Learning can not only promote and support wellbeing – it can also undermine it.</a:t>
            </a:r>
          </a:p>
          <a:p>
            <a:pPr marL="914400" lvl="1" indent="-457200" algn="l" rtl="0">
              <a:spcAft>
                <a:spcPts val="600"/>
              </a:spcAft>
              <a:buFont typeface="+mj-lt"/>
              <a:buAutoNum type="arabicPeriod"/>
            </a:pPr>
            <a:r>
              <a:rPr lang="en-gb" b="0" i="0" u="none" baseline="0">
                <a:cs typeface="Arial"/>
              </a:rPr>
              <a:t>School is also a place of intense interaction, where wellbeing is contagious. At its best, supporting comprehensive wellbeing also means supporting teachers' wellbeing at work.   </a:t>
            </a:r>
          </a:p>
        </p:txBody>
      </p:sp>
    </p:spTree>
    <p:extLst>
      <p:ext uri="{BB962C8B-B14F-4D97-AF65-F5344CB8AC3E}">
        <p14:creationId xmlns:p14="http://schemas.microsoft.com/office/powerpoint/2010/main" val="3502786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ällön paikkamerkki 11">
            <a:extLst>
              <a:ext uri="{FF2B5EF4-FFF2-40B4-BE49-F238E27FC236}">
                <a16:creationId xmlns:a16="http://schemas.microsoft.com/office/drawing/2014/main" id="{DDB44AD0-5D03-F229-AC17-749419D56E4F}"/>
              </a:ext>
            </a:extLst>
          </p:cNvPr>
          <p:cNvGraphicFramePr>
            <a:graphicFrameLocks noGrp="1"/>
          </p:cNvGraphicFramePr>
          <p:nvPr>
            <p:extLst>
              <p:ext uri="{D42A27DB-BD31-4B8C-83A1-F6EECF244321}">
                <p14:modId xmlns:p14="http://schemas.microsoft.com/office/powerpoint/2010/main" val="960297603"/>
              </p:ext>
            </p:extLst>
          </p:nvPr>
        </p:nvGraphicFramePr>
        <p:xfrm>
          <a:off x="860973" y="1615620"/>
          <a:ext cx="7398006" cy="4442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iruutu 5">
            <a:extLst>
              <a:ext uri="{FF2B5EF4-FFF2-40B4-BE49-F238E27FC236}">
                <a16:creationId xmlns:a16="http://schemas.microsoft.com/office/drawing/2014/main" id="{CF49267A-93B1-8CD8-08B6-4D6935826AF7}"/>
              </a:ext>
            </a:extLst>
          </p:cNvPr>
          <p:cNvSpPr txBox="1"/>
          <p:nvPr/>
        </p:nvSpPr>
        <p:spPr>
          <a:xfrm>
            <a:off x="468276" y="963258"/>
            <a:ext cx="7638406" cy="646331"/>
          </a:xfrm>
          <a:prstGeom prst="rect">
            <a:avLst/>
          </a:prstGeom>
          <a:noFill/>
        </p:spPr>
        <p:txBody>
          <a:bodyPr wrap="square">
            <a:spAutoFit/>
          </a:bodyPr>
          <a:lstStyle/>
          <a:p>
            <a:pPr marL="0" indent="0" algn="l" rtl="0">
              <a:buNone/>
            </a:pPr>
            <a:r>
              <a:rPr lang="en-gb" sz="1800" b="1" i="0" u="none" strike="noStrike" baseline="0">
                <a:latin typeface="+mj-lt"/>
                <a:ea typeface="+mj-lt"/>
                <a:cs typeface="+mj-lt"/>
              </a:rPr>
              <a:t>Building</a:t>
            </a:r>
            <a:r>
              <a:rPr lang="en-gb" sz="1800" b="0" i="0" u="none" strike="noStrike" baseline="0">
                <a:latin typeface="+mj-lt"/>
                <a:ea typeface="+mj-lt"/>
                <a:cs typeface="+mj-lt"/>
              </a:rPr>
              <a:t> socio-emotional and physical safety, a sense of belonging and</a:t>
            </a:r>
            <a:r>
              <a:rPr lang="en-gb" sz="1800" b="1" i="0" u="none" strike="noStrike" baseline="0">
                <a:latin typeface="+mj-lt"/>
                <a:ea typeface="+mj-lt"/>
                <a:cs typeface="+mj-lt"/>
              </a:rPr>
              <a:t> positive interaction...</a:t>
            </a:r>
            <a:endParaRPr lang="en-gb">
              <a:latin typeface="+mj-lt"/>
            </a:endParaRPr>
          </a:p>
        </p:txBody>
      </p:sp>
      <p:grpSp>
        <p:nvGrpSpPr>
          <p:cNvPr id="7" name="Ryhmä 6">
            <a:extLst>
              <a:ext uri="{FF2B5EF4-FFF2-40B4-BE49-F238E27FC236}">
                <a16:creationId xmlns:a16="http://schemas.microsoft.com/office/drawing/2014/main" id="{1D8A82D3-6F48-9B52-E532-E36A4294AF65}"/>
              </a:ext>
            </a:extLst>
          </p:cNvPr>
          <p:cNvGrpSpPr/>
          <p:nvPr/>
        </p:nvGrpSpPr>
        <p:grpSpPr>
          <a:xfrm>
            <a:off x="8129016" y="0"/>
            <a:ext cx="4062984" cy="6858000"/>
            <a:chOff x="9239843" y="0"/>
            <a:chExt cx="2952157" cy="6858000"/>
          </a:xfrm>
          <a:solidFill>
            <a:schemeClr val="accent3"/>
          </a:solidFill>
        </p:grpSpPr>
        <p:sp>
          <p:nvSpPr>
            <p:cNvPr id="8" name="Suorakulmio 7">
              <a:extLst>
                <a:ext uri="{FF2B5EF4-FFF2-40B4-BE49-F238E27FC236}">
                  <a16:creationId xmlns:a16="http://schemas.microsoft.com/office/drawing/2014/main" id="{AF157699-159C-5ABE-D1CE-24F3F9445228}"/>
                </a:ext>
              </a:extLst>
            </p:cNvPr>
            <p:cNvSpPr/>
            <p:nvPr/>
          </p:nvSpPr>
          <p:spPr>
            <a:xfrm rot="16200000">
              <a:off x="7409688" y="2075688"/>
              <a:ext cx="6858000" cy="2706624"/>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9" name="Freeform 5">
              <a:extLst>
                <a:ext uri="{FF2B5EF4-FFF2-40B4-BE49-F238E27FC236}">
                  <a16:creationId xmlns:a16="http://schemas.microsoft.com/office/drawing/2014/main" id="{3849005F-6056-66B1-4CB4-B8DF74257156}"/>
                </a:ext>
              </a:extLst>
            </p:cNvPr>
            <p:cNvSpPr>
              <a:spLocks noChangeAspect="1"/>
            </p:cNvSpPr>
            <p:nvPr/>
          </p:nvSpPr>
          <p:spPr bwMode="auto">
            <a:xfrm rot="16200000">
              <a:off x="5933610"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3" name="Sisällön paikkamerkki 2">
            <a:extLst>
              <a:ext uri="{FF2B5EF4-FFF2-40B4-BE49-F238E27FC236}">
                <a16:creationId xmlns:a16="http://schemas.microsoft.com/office/drawing/2014/main" id="{A32D90AB-1F48-AE35-C81F-31D2964FBC23}"/>
              </a:ext>
            </a:extLst>
          </p:cNvPr>
          <p:cNvSpPr>
            <a:spLocks noGrp="1"/>
          </p:cNvSpPr>
          <p:nvPr>
            <p:ph idx="1"/>
          </p:nvPr>
        </p:nvSpPr>
        <p:spPr>
          <a:xfrm>
            <a:off x="8713590" y="1195388"/>
            <a:ext cx="3164466" cy="4915788"/>
          </a:xfrm>
        </p:spPr>
        <p:txBody>
          <a:bodyPr/>
          <a:lstStyle/>
          <a:p>
            <a:pPr marL="0" indent="0" algn="l" rtl="0">
              <a:buNone/>
            </a:pPr>
            <a:r>
              <a:rPr lang="en-gb" sz="1800" b="1" i="0" u="none" baseline="0">
                <a:effectLst/>
                <a:latin typeface="Arial" panose="020B0604020202020204" pitchFamily="34" charset="0"/>
                <a:ea typeface="Times New Roman" panose="02020603050405020304" pitchFamily="18" charset="0"/>
                <a:cs typeface="Times New Roman" panose="02020603050405020304" pitchFamily="18" charset="0"/>
              </a:rPr>
              <a:t>Respectful interaction </a:t>
            </a:r>
            <a:r>
              <a:rPr lang="en-gb" sz="1800" b="0" i="0" u="none" baseline="0">
                <a:effectLst/>
                <a:latin typeface="Arial" panose="020B0604020202020204" pitchFamily="34" charset="0"/>
                <a:ea typeface="Times New Roman" panose="02020603050405020304" pitchFamily="18" charset="0"/>
                <a:cs typeface="Times New Roman" panose="02020603050405020304" pitchFamily="18" charset="0"/>
              </a:rPr>
              <a:t>is about being considerate, receptive, accepting and present – in all encounters.</a:t>
            </a:r>
          </a:p>
          <a:p>
            <a:pPr marL="0" indent="0" algn="l" rtl="0">
              <a:buNone/>
            </a:pPr>
            <a:endParaRPr lang="en-gb" sz="1800">
              <a:latin typeface="Arial" panose="020B0604020202020204" pitchFamily="34" charset="0"/>
              <a:ea typeface="Times New Roman" panose="02020603050405020304" pitchFamily="18" charset="0"/>
              <a:cs typeface="Times New Roman" panose="02020603050405020304" pitchFamily="18" charset="0"/>
            </a:endParaRPr>
          </a:p>
          <a:p>
            <a:pPr marL="0" indent="0" algn="l" rtl="0">
              <a:buNone/>
            </a:pPr>
            <a:r>
              <a:rPr lang="en-gb" sz="1800" b="1" i="0" u="none" baseline="0">
                <a:effectLst/>
                <a:latin typeface="Arial" panose="020B0604020202020204" pitchFamily="34" charset="0"/>
                <a:ea typeface="Times New Roman" panose="02020603050405020304" pitchFamily="18" charset="0"/>
                <a:cs typeface="Times New Roman" panose="02020603050405020304" pitchFamily="18" charset="0"/>
              </a:rPr>
              <a:t>Noticing the good </a:t>
            </a:r>
            <a:r>
              <a:rPr lang="en-gb" sz="1800" b="0" i="0" u="none" baseline="0">
                <a:effectLst/>
                <a:latin typeface="Arial" panose="020B0604020202020204" pitchFamily="34" charset="0"/>
                <a:ea typeface="Times New Roman" panose="02020603050405020304" pitchFamily="18" charset="0"/>
                <a:cs typeface="Times New Roman" panose="02020603050405020304" pitchFamily="18" charset="0"/>
              </a:rPr>
              <a:t>in every person helps with respectful interaction.</a:t>
            </a:r>
            <a:r>
              <a:rPr lang="en-gb" sz="1800" b="0" i="0" u="none" baseline="0">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l" rtl="0">
              <a:buNone/>
            </a:pP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l" rtl="0">
              <a:buNone/>
            </a:pPr>
            <a:r>
              <a:rPr lang="en-gb" sz="1800" b="0" i="0" u="none" baseline="0">
                <a:effectLst/>
                <a:latin typeface="Arial" panose="020B0604020202020204" pitchFamily="34" charset="0"/>
                <a:ea typeface="Times New Roman" panose="02020603050405020304" pitchFamily="18" charset="0"/>
                <a:cs typeface="Times New Roman" panose="02020603050405020304" pitchFamily="18" charset="0"/>
              </a:rPr>
              <a:t>Teachers, principals and other school staff play an important role in </a:t>
            </a:r>
            <a:r>
              <a:rPr lang="en-gb" sz="1800" b="1" i="0" u="none" baseline="0">
                <a:effectLst/>
                <a:latin typeface="Arial" panose="020B0604020202020204" pitchFamily="34" charset="0"/>
                <a:ea typeface="Times New Roman" panose="02020603050405020304" pitchFamily="18" charset="0"/>
                <a:cs typeface="Times New Roman" panose="02020603050405020304" pitchFamily="18" charset="0"/>
              </a:rPr>
              <a:t>modelling respectful interaction for students.</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Tekstiruutu 9">
            <a:extLst>
              <a:ext uri="{FF2B5EF4-FFF2-40B4-BE49-F238E27FC236}">
                <a16:creationId xmlns:a16="http://schemas.microsoft.com/office/drawing/2014/main" id="{47A8EF02-7CAF-5296-0DF6-86F72BDD79CC}"/>
              </a:ext>
            </a:extLst>
          </p:cNvPr>
          <p:cNvSpPr txBox="1"/>
          <p:nvPr/>
        </p:nvSpPr>
        <p:spPr>
          <a:xfrm>
            <a:off x="1387077" y="6296123"/>
            <a:ext cx="4727448" cy="307777"/>
          </a:xfrm>
          <a:prstGeom prst="rect">
            <a:avLst/>
          </a:prstGeom>
          <a:noFill/>
        </p:spPr>
        <p:txBody>
          <a:bodyPr wrap="square" rtlCol="0">
            <a:spAutoFit/>
          </a:bodyPr>
          <a:lstStyle/>
          <a:p>
            <a:pPr algn="l" rtl="0"/>
            <a:r>
              <a:rPr lang="en-gb" sz="1400" b="0" i="0" u="none" baseline="0"/>
              <a:t>Sources: Pyhältö, K. 2024; Aktan-Collan, K. 2019</a:t>
            </a:r>
          </a:p>
        </p:txBody>
      </p:sp>
      <p:sp>
        <p:nvSpPr>
          <p:cNvPr id="2" name="Otsikko 1">
            <a:extLst>
              <a:ext uri="{FF2B5EF4-FFF2-40B4-BE49-F238E27FC236}">
                <a16:creationId xmlns:a16="http://schemas.microsoft.com/office/drawing/2014/main" id="{2E4E8C7F-513B-6055-D265-C67D6DBBE1DA}"/>
              </a:ext>
            </a:extLst>
          </p:cNvPr>
          <p:cNvSpPr>
            <a:spLocks noGrp="1"/>
          </p:cNvSpPr>
          <p:nvPr>
            <p:ph type="title"/>
          </p:nvPr>
        </p:nvSpPr>
        <p:spPr>
          <a:xfrm>
            <a:off x="537210" y="348408"/>
            <a:ext cx="9089390" cy="787400"/>
          </a:xfrm>
        </p:spPr>
        <p:txBody>
          <a:bodyPr/>
          <a:lstStyle/>
          <a:p>
            <a:pPr algn="l" rtl="0"/>
            <a:r>
              <a:rPr lang="en-gb" sz="3000" b="1" i="0" u="none" baseline="0">
                <a:latin typeface="+mj-lt"/>
                <a:ea typeface="+mj-lt"/>
                <a:cs typeface="+mj-lt"/>
              </a:rPr>
              <a:t>Safe space and respectful interaction </a:t>
            </a:r>
          </a:p>
        </p:txBody>
      </p:sp>
      <p:pic>
        <p:nvPicPr>
          <p:cNvPr id="5" name="Kuva 4">
            <a:extLst>
              <a:ext uri="{FF2B5EF4-FFF2-40B4-BE49-F238E27FC236}">
                <a16:creationId xmlns:a16="http://schemas.microsoft.com/office/drawing/2014/main" id="{8CBE8487-2A6B-3D3E-72C2-4928FCCFCF9A}"/>
              </a:ext>
            </a:extLst>
          </p:cNvPr>
          <p:cNvPicPr>
            <a:picLocks noChangeAspect="1"/>
          </p:cNvPicPr>
          <p:nvPr/>
        </p:nvPicPr>
        <p:blipFill>
          <a:blip r:embed="rId7"/>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2451120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BDC7C7-64F3-C0FE-7B98-DE30D4AEC456}"/>
              </a:ext>
            </a:extLst>
          </p:cNvPr>
          <p:cNvSpPr>
            <a:spLocks noGrp="1"/>
          </p:cNvSpPr>
          <p:nvPr>
            <p:ph type="title"/>
          </p:nvPr>
        </p:nvSpPr>
        <p:spPr>
          <a:xfrm>
            <a:off x="457199" y="408562"/>
            <a:ext cx="9972000" cy="787615"/>
          </a:xfrm>
        </p:spPr>
        <p:txBody>
          <a:bodyPr/>
          <a:lstStyle/>
          <a:p>
            <a:pPr algn="l" rtl="0"/>
            <a:r>
              <a:rPr lang="en-gb" sz="4000" b="1" i="0" u="none" baseline="0">
                <a:latin typeface="+mj-lt"/>
                <a:ea typeface="+mj-lt"/>
                <a:cs typeface="+mj-lt"/>
              </a:rPr>
              <a:t>Guidelines for a safer community</a:t>
            </a:r>
          </a:p>
        </p:txBody>
      </p:sp>
      <p:sp>
        <p:nvSpPr>
          <p:cNvPr id="3" name="Sisällön paikkamerkki 2">
            <a:extLst>
              <a:ext uri="{FF2B5EF4-FFF2-40B4-BE49-F238E27FC236}">
                <a16:creationId xmlns:a16="http://schemas.microsoft.com/office/drawing/2014/main" id="{5DD350E1-989F-85C4-DFFF-6132A9A39CB5}"/>
              </a:ext>
            </a:extLst>
          </p:cNvPr>
          <p:cNvSpPr>
            <a:spLocks noGrp="1"/>
          </p:cNvSpPr>
          <p:nvPr>
            <p:ph idx="1"/>
          </p:nvPr>
        </p:nvSpPr>
        <p:spPr>
          <a:xfrm>
            <a:off x="465779" y="1196177"/>
            <a:ext cx="10474363" cy="4418975"/>
          </a:xfrm>
        </p:spPr>
        <p:txBody>
          <a:bodyPr vert="horz" lIns="0" tIns="0" rIns="0" bIns="0" rtlCol="0" anchor="t">
            <a:noAutofit/>
          </a:bodyPr>
          <a:lstStyle/>
          <a:p>
            <a:pPr marL="0" indent="0" algn="l" rtl="0">
              <a:spcAft>
                <a:spcPts val="600"/>
              </a:spcAft>
              <a:buNone/>
            </a:pPr>
            <a:r>
              <a:rPr lang="en-gb" sz="2200" b="1" i="0" u="none" baseline="0">
                <a:ea typeface="+mn-lt"/>
                <a:cs typeface="+mn-lt"/>
              </a:rPr>
              <a:t>See the ThingLink on guidelines for a safer community </a:t>
            </a:r>
            <a:r>
              <a:rPr lang="en-gb" sz="2200" b="1" i="0" u="none" baseline="0">
                <a:ea typeface="+mn-lt"/>
                <a:cs typeface="+mn-lt"/>
                <a:hlinkClick r:id="rId3"/>
              </a:rPr>
              <a:t>here</a:t>
            </a:r>
            <a:r>
              <a:rPr lang="en-gb" sz="2200" b="1" i="0" u="none" baseline="0">
                <a:ea typeface="+mn-lt"/>
                <a:cs typeface="+mn-lt"/>
              </a:rPr>
              <a:t>. </a:t>
            </a:r>
          </a:p>
          <a:p>
            <a:pPr algn="l" rtl="0">
              <a:spcAft>
                <a:spcPts val="600"/>
              </a:spcAft>
            </a:pPr>
            <a:r>
              <a:rPr lang="en-gb" sz="2000" b="0" i="0" u="none" baseline="0">
                <a:cs typeface="Arial"/>
              </a:rPr>
              <a:t>The teacher... </a:t>
            </a:r>
          </a:p>
          <a:p>
            <a:pPr lvl="1" algn="l" rtl="0"/>
            <a:r>
              <a:rPr lang="en-gb" sz="2000" b="0" i="0" u="none" baseline="0">
                <a:cs typeface="Arial"/>
              </a:rPr>
              <a:t>goes over the common policies of the general upper secondary school with the group,</a:t>
            </a:r>
          </a:p>
          <a:p>
            <a:pPr lvl="1" algn="l" rtl="0"/>
            <a:r>
              <a:rPr lang="en-gb" sz="2000" b="0" i="0" u="none" baseline="0">
                <a:cs typeface="Arial"/>
              </a:rPr>
              <a:t>intervenes in inappropriate behaviour in class,</a:t>
            </a:r>
          </a:p>
          <a:p>
            <a:pPr lvl="1" algn="l" rtl="0"/>
            <a:r>
              <a:rPr lang="en-gb" sz="2000" b="0" i="0" u="none" baseline="0">
                <a:cs typeface="Arial"/>
              </a:rPr>
              <a:t>encourages participation: creates space for different voices and perspectives,</a:t>
            </a:r>
          </a:p>
          <a:p>
            <a:pPr lvl="1" algn="l" rtl="0"/>
            <a:r>
              <a:rPr lang="en-gb" sz="2000" b="0" i="0" u="none" baseline="0">
                <a:cs typeface="Arial"/>
              </a:rPr>
              <a:t>creates safe interactions: uses respectful, clear and compassionate language, and</a:t>
            </a:r>
          </a:p>
          <a:p>
            <a:pPr lvl="1" algn="l" rtl="0">
              <a:spcAft>
                <a:spcPts val="1200"/>
              </a:spcAft>
            </a:pPr>
            <a:r>
              <a:rPr lang="en-gb" sz="2000" b="0" i="0" u="none" baseline="0">
                <a:cs typeface="Arial"/>
              </a:rPr>
              <a:t>takes into account different learners: differentiates instruction and promotes a variety of learning styles.</a:t>
            </a:r>
          </a:p>
          <a:p>
            <a:pPr marL="0" indent="0" algn="l" rtl="0">
              <a:spcAft>
                <a:spcPts val="600"/>
              </a:spcAft>
              <a:buNone/>
            </a:pPr>
            <a:r>
              <a:rPr lang="en-gb" sz="2200" b="1" i="0" u="none" baseline="0">
                <a:cs typeface="Arial"/>
              </a:rPr>
              <a:t>How does safety affect learning?</a:t>
            </a:r>
          </a:p>
          <a:p>
            <a:pPr marL="342900" indent="-342900" algn="l" rtl="0">
              <a:spcAft>
                <a:spcPts val="600"/>
              </a:spcAft>
            </a:pPr>
            <a:r>
              <a:rPr lang="en-gb" sz="2000" b="0" i="0" u="none" baseline="0">
                <a:cs typeface="Arial"/>
              </a:rPr>
              <a:t>Motivation and engagement increase when students feel safe to participate.</a:t>
            </a:r>
          </a:p>
          <a:p>
            <a:pPr marL="342900" indent="-342900" algn="l" rtl="0">
              <a:spcAft>
                <a:spcPts val="600"/>
              </a:spcAft>
            </a:pPr>
            <a:r>
              <a:rPr lang="en-gb" sz="2000" b="0" i="0" u="none" baseline="0">
                <a:cs typeface="Arial"/>
              </a:rPr>
              <a:t>Social safety promotes community cohesion and fosters a culture of learning.</a:t>
            </a:r>
          </a:p>
          <a:p>
            <a:pPr marL="342900" indent="-342900" algn="l" rtl="0">
              <a:spcAft>
                <a:spcPts val="600"/>
              </a:spcAft>
            </a:pPr>
            <a:r>
              <a:rPr lang="en-gb" sz="2000" b="0" i="0" u="none" baseline="0">
                <a:cs typeface="Arial"/>
              </a:rPr>
              <a:t>Making mistakes is allowed, which contributes to deeper learning.</a:t>
            </a:r>
          </a:p>
          <a:p>
            <a:pPr marL="342900" indent="-342900" algn="l" rtl="0">
              <a:spcAft>
                <a:spcPts val="600"/>
              </a:spcAft>
            </a:pPr>
            <a:r>
              <a:rPr lang="en-gb" sz="2000" b="0" i="0" u="none" baseline="0">
                <a:cs typeface="Arial"/>
              </a:rPr>
              <a:t>Student's cognitive capacity is freed up, improving thinking skills and memory.</a:t>
            </a:r>
          </a:p>
          <a:p>
            <a:pPr marL="0" indent="0" algn="l" rtl="0">
              <a:buNone/>
            </a:pPr>
            <a:endParaRPr lang="en-gb" sz="2000">
              <a:cs typeface="Arial"/>
            </a:endParaRPr>
          </a:p>
          <a:p>
            <a:pPr marL="0" indent="0" algn="l" rtl="0">
              <a:buNone/>
            </a:pPr>
            <a:r>
              <a:rPr lang="en-gb" sz="2000" b="0" i="0" u="none" baseline="0">
                <a:cs typeface="Arial"/>
              </a:rPr>
              <a:t> </a:t>
            </a:r>
          </a:p>
          <a:p>
            <a:pPr marL="0" indent="0" algn="l" rtl="0">
              <a:buNone/>
            </a:pPr>
            <a:endParaRPr lang="en-gb" sz="2000">
              <a:solidFill>
                <a:srgbClr val="FF0000"/>
              </a:solidFill>
              <a:cs typeface="Arial"/>
            </a:endParaRPr>
          </a:p>
          <a:p>
            <a:pPr marL="0" indent="0" algn="l" rtl="0">
              <a:buNone/>
            </a:pPr>
            <a:endParaRPr lang="en-gb" sz="2000">
              <a:solidFill>
                <a:srgbClr val="FF0000"/>
              </a:solidFill>
              <a:cs typeface="Arial"/>
            </a:endParaRPr>
          </a:p>
          <a:p>
            <a:pPr marL="0" indent="0" algn="l" rtl="0">
              <a:buNone/>
            </a:pPr>
            <a:endParaRPr lang="en-gb">
              <a:solidFill>
                <a:srgbClr val="FF0000"/>
              </a:solidFill>
              <a:cs typeface="Arial"/>
            </a:endParaRPr>
          </a:p>
        </p:txBody>
      </p:sp>
      <p:sp>
        <p:nvSpPr>
          <p:cNvPr id="4" name="Dian numeron paikkamerkki 3">
            <a:extLst>
              <a:ext uri="{FF2B5EF4-FFF2-40B4-BE49-F238E27FC236}">
                <a16:creationId xmlns:a16="http://schemas.microsoft.com/office/drawing/2014/main" id="{BD27DB17-6F4C-70EE-DFAB-F3A1C335CA6C}"/>
              </a:ext>
            </a:extLst>
          </p:cNvPr>
          <p:cNvSpPr>
            <a:spLocks noGrp="1"/>
          </p:cNvSpPr>
          <p:nvPr>
            <p:ph type="sldNum" sz="quarter" idx="12"/>
          </p:nvPr>
        </p:nvSpPr>
        <p:spPr/>
        <p:txBody>
          <a:bodyPr/>
          <a:lstStyle/>
          <a:p>
            <a:pPr algn="r" rtl="0"/>
            <a:fld id="{66B0B938-106A-4E9D-9931-8D19B263D192}" type="slidenum">
              <a:rPr/>
              <a:t>17</a:t>
            </a:fld>
            <a:endParaRPr lang="en-gb"/>
          </a:p>
        </p:txBody>
      </p:sp>
      <p:pic>
        <p:nvPicPr>
          <p:cNvPr id="5" name="Kuva 4">
            <a:extLst>
              <a:ext uri="{FF2B5EF4-FFF2-40B4-BE49-F238E27FC236}">
                <a16:creationId xmlns:a16="http://schemas.microsoft.com/office/drawing/2014/main" id="{26F19F4B-59B9-68D0-49BD-8497F8FFF144}"/>
              </a:ext>
            </a:extLst>
          </p:cNvPr>
          <p:cNvPicPr>
            <a:picLocks noChangeAspect="1"/>
          </p:cNvPicPr>
          <p:nvPr/>
        </p:nvPicPr>
        <p:blipFill>
          <a:blip r:embed="rId4"/>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10435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7C34F5A0-3112-A2F6-4444-FF7CE30D7B1E}"/>
              </a:ext>
            </a:extLst>
          </p:cNvPr>
          <p:cNvSpPr>
            <a:spLocks noGrp="1"/>
          </p:cNvSpPr>
          <p:nvPr>
            <p:ph type="sldNum" sz="quarter" idx="12"/>
          </p:nvPr>
        </p:nvSpPr>
        <p:spPr/>
        <p:txBody>
          <a:bodyPr/>
          <a:lstStyle/>
          <a:p>
            <a:pPr algn="r" rtl="0"/>
            <a:fld id="{66B0B938-106A-4E9D-9931-8D19B263D192}" type="slidenum">
              <a:rPr/>
              <a:t>18</a:t>
            </a:fld>
            <a:endParaRPr lang="en-gb"/>
          </a:p>
        </p:txBody>
      </p:sp>
      <p:sp>
        <p:nvSpPr>
          <p:cNvPr id="2" name="Otsikko 1">
            <a:extLst>
              <a:ext uri="{FF2B5EF4-FFF2-40B4-BE49-F238E27FC236}">
                <a16:creationId xmlns:a16="http://schemas.microsoft.com/office/drawing/2014/main" id="{ABB55E9C-F344-9E34-ADFB-56E0FD1E5A8B}"/>
              </a:ext>
            </a:extLst>
          </p:cNvPr>
          <p:cNvSpPr>
            <a:spLocks noGrp="1"/>
          </p:cNvSpPr>
          <p:nvPr>
            <p:ph type="title" idx="4294967295"/>
          </p:nvPr>
        </p:nvSpPr>
        <p:spPr>
          <a:xfrm>
            <a:off x="403256" y="244227"/>
            <a:ext cx="8090294" cy="787400"/>
          </a:xfrm>
        </p:spPr>
        <p:txBody>
          <a:bodyPr/>
          <a:lstStyle/>
          <a:p>
            <a:pPr algn="l" rtl="0"/>
            <a:r>
              <a:rPr lang="en-gb" b="1" i="0" u="none" baseline="0" dirty="0">
                <a:latin typeface="+mj-lt"/>
                <a:ea typeface="+mj-lt"/>
                <a:cs typeface="+mj-lt"/>
              </a:rPr>
              <a:t>Multidisciplinary cooperation</a:t>
            </a:r>
          </a:p>
        </p:txBody>
      </p:sp>
      <p:sp>
        <p:nvSpPr>
          <p:cNvPr id="3" name="Sisällön paikkamerkki 2">
            <a:extLst>
              <a:ext uri="{FF2B5EF4-FFF2-40B4-BE49-F238E27FC236}">
                <a16:creationId xmlns:a16="http://schemas.microsoft.com/office/drawing/2014/main" id="{A8EFEF05-2549-6B42-122A-18C31EA89418}"/>
              </a:ext>
            </a:extLst>
          </p:cNvPr>
          <p:cNvSpPr>
            <a:spLocks noGrp="1"/>
          </p:cNvSpPr>
          <p:nvPr>
            <p:ph idx="4294967295"/>
          </p:nvPr>
        </p:nvSpPr>
        <p:spPr>
          <a:xfrm>
            <a:off x="403256" y="1138919"/>
            <a:ext cx="6752771" cy="4979988"/>
          </a:xfrm>
        </p:spPr>
        <p:txBody>
          <a:bodyPr vert="horz" lIns="0" tIns="0" rIns="0" bIns="0" rtlCol="0" anchor="t">
            <a:noAutofit/>
          </a:bodyPr>
          <a:lstStyle/>
          <a:p>
            <a:pPr algn="l" rtl="0"/>
            <a:r>
              <a:rPr lang="en-gb" sz="2200" b="0" i="0" u="none" baseline="0" dirty="0">
                <a:cs typeface="Arial"/>
                <a:sym typeface="Wingdings" panose="05000000000000000000" pitchFamily="2" charset="2"/>
              </a:rPr>
              <a:t>Do not hesitate to ask for help with issues that you are unsure about from</a:t>
            </a:r>
            <a:endParaRPr lang="en-gb" sz="2200" dirty="0">
              <a:cs typeface="Arial"/>
            </a:endParaRPr>
          </a:p>
          <a:p>
            <a:pPr lvl="1" algn="l" rtl="0"/>
            <a:r>
              <a:rPr lang="en-gb" sz="2200" b="0" i="0" u="none" baseline="0" dirty="0">
                <a:cs typeface="Arial"/>
                <a:sym typeface="Wingdings" panose="05000000000000000000" pitchFamily="2" charset="2"/>
              </a:rPr>
              <a:t>special educational needs teachers,</a:t>
            </a:r>
            <a:endParaRPr lang="en-gb" sz="2200" dirty="0">
              <a:cs typeface="Arial"/>
            </a:endParaRPr>
          </a:p>
          <a:p>
            <a:pPr lvl="1" algn="l" rtl="0"/>
            <a:r>
              <a:rPr lang="en-gb" sz="2200" b="0" i="0" u="none" baseline="0" dirty="0">
                <a:cs typeface="Arial"/>
                <a:sym typeface="Wingdings" panose="05000000000000000000" pitchFamily="2" charset="2"/>
              </a:rPr>
              <a:t>student welfare staff and </a:t>
            </a:r>
            <a:endParaRPr lang="en-gb" sz="2200" dirty="0">
              <a:cs typeface="Arial"/>
            </a:endParaRPr>
          </a:p>
          <a:p>
            <a:pPr lvl="1" algn="l" rtl="0">
              <a:spcAft>
                <a:spcPts val="1200"/>
              </a:spcAft>
            </a:pPr>
            <a:r>
              <a:rPr lang="en-gb" sz="2200" b="0" i="0" u="none" baseline="0" dirty="0">
                <a:cs typeface="Arial"/>
                <a:sym typeface="Wingdings" panose="05000000000000000000" pitchFamily="2" charset="2"/>
              </a:rPr>
              <a:t>colleagues.</a:t>
            </a:r>
          </a:p>
          <a:p>
            <a:pPr algn="l" rtl="0">
              <a:spcAft>
                <a:spcPts val="1200"/>
              </a:spcAft>
            </a:pPr>
            <a:r>
              <a:rPr lang="en-gb" sz="2200" b="0" i="0" u="none" baseline="0" dirty="0">
                <a:cs typeface="Arial"/>
                <a:sym typeface="Wingdings" panose="05000000000000000000" pitchFamily="2" charset="2"/>
              </a:rPr>
              <a:t>If necessary, organise a multidisciplinary meeting.</a:t>
            </a:r>
            <a:endParaRPr lang="en-gb" sz="2200" dirty="0">
              <a:cs typeface="Arial"/>
            </a:endParaRPr>
          </a:p>
          <a:p>
            <a:pPr algn="l" rtl="0">
              <a:spcAft>
                <a:spcPts val="1200"/>
              </a:spcAft>
            </a:pPr>
            <a:r>
              <a:rPr lang="en-gb" sz="2200" b="0" i="0" u="none" baseline="0" dirty="0">
                <a:cs typeface="Arial"/>
                <a:sym typeface="Wingdings" panose="05000000000000000000" pitchFamily="2" charset="2"/>
              </a:rPr>
              <a:t>You can consult anonymously. To consult by name, you need the student's consent.</a:t>
            </a:r>
          </a:p>
          <a:p>
            <a:pPr algn="l" rtl="0">
              <a:spcAft>
                <a:spcPts val="1200"/>
              </a:spcAft>
            </a:pPr>
            <a:r>
              <a:rPr lang="en-gb" sz="2200" b="0" i="0" u="none" baseline="0" dirty="0">
                <a:cs typeface="Arial"/>
                <a:sym typeface="Wingdings" panose="05000000000000000000" pitchFamily="2" charset="2"/>
                <a:hlinkClick r:id="rId3"/>
              </a:rPr>
              <a:t>Link to</a:t>
            </a:r>
            <a:r>
              <a:rPr lang="en-gb" sz="2200" b="0" i="0" u="none" baseline="0" dirty="0">
                <a:cs typeface="Arial"/>
                <a:sym typeface="Wingdings" panose="05000000000000000000" pitchFamily="2" charset="2"/>
              </a:rPr>
              <a:t> a description of student welfare services (in Finnish).</a:t>
            </a:r>
          </a:p>
          <a:p>
            <a:pPr algn="l" rtl="0">
              <a:spcAft>
                <a:spcPts val="1200"/>
              </a:spcAft>
            </a:pPr>
            <a:r>
              <a:rPr lang="en-gb" sz="2200" b="0" i="0" u="none" baseline="0" dirty="0">
                <a:cs typeface="Arial"/>
                <a:sym typeface="Wingdings" panose="05000000000000000000" pitchFamily="2" charset="2"/>
              </a:rPr>
              <a:t>Trained neuropsychiatric coaches working in general upper secondary schools (</a:t>
            </a:r>
            <a:r>
              <a:rPr lang="en-gb" sz="2200" b="0" i="0" u="none" baseline="0" dirty="0">
                <a:cs typeface="Arial"/>
                <a:sym typeface="Wingdings" panose="05000000000000000000" pitchFamily="2" charset="2"/>
                <a:hlinkClick r:id="rId4" action="ppaction://hlinksldjump"/>
              </a:rPr>
              <a:t>slide 19</a:t>
            </a:r>
            <a:r>
              <a:rPr lang="en-gb" sz="2200" b="0" i="0" u="none" baseline="0" dirty="0">
                <a:cs typeface="Arial"/>
                <a:sym typeface="Wingdings" panose="05000000000000000000" pitchFamily="2" charset="2"/>
              </a:rPr>
              <a:t>)</a:t>
            </a:r>
          </a:p>
        </p:txBody>
      </p:sp>
      <p:pic>
        <p:nvPicPr>
          <p:cNvPr id="5" name="Kuva 4">
            <a:extLst>
              <a:ext uri="{FF2B5EF4-FFF2-40B4-BE49-F238E27FC236}">
                <a16:creationId xmlns:a16="http://schemas.microsoft.com/office/drawing/2014/main" id="{A876B1B0-A424-887D-B9C7-B964CF593B48}"/>
              </a:ext>
            </a:extLst>
          </p:cNvPr>
          <p:cNvPicPr>
            <a:picLocks noChangeAspect="1"/>
          </p:cNvPicPr>
          <p:nvPr/>
        </p:nvPicPr>
        <p:blipFill>
          <a:blip r:embed="rId5"/>
          <a:stretch>
            <a:fillRect/>
          </a:stretch>
        </p:blipFill>
        <p:spPr>
          <a:xfrm>
            <a:off x="10256241" y="5352288"/>
            <a:ext cx="1829773" cy="1442292"/>
          </a:xfrm>
          <a:prstGeom prst="rect">
            <a:avLst/>
          </a:prstGeom>
        </p:spPr>
      </p:pic>
      <p:pic>
        <p:nvPicPr>
          <p:cNvPr id="144" name="Kuva 143">
            <a:hlinkClick r:id="rId3"/>
            <a:extLst>
              <a:ext uri="{FF2B5EF4-FFF2-40B4-BE49-F238E27FC236}">
                <a16:creationId xmlns:a16="http://schemas.microsoft.com/office/drawing/2014/main" id="{EDEC3804-D6A9-9882-A2B6-773DAD46EAC4}"/>
              </a:ext>
            </a:extLst>
          </p:cNvPr>
          <p:cNvPicPr>
            <a:picLocks noChangeAspect="1"/>
          </p:cNvPicPr>
          <p:nvPr/>
        </p:nvPicPr>
        <p:blipFill>
          <a:blip r:embed="rId6"/>
          <a:stretch>
            <a:fillRect/>
          </a:stretch>
        </p:blipFill>
        <p:spPr>
          <a:xfrm>
            <a:off x="6311702" y="445761"/>
            <a:ext cx="5774312" cy="5774312"/>
          </a:xfrm>
          <a:prstGeom prst="rect">
            <a:avLst/>
          </a:prstGeom>
        </p:spPr>
      </p:pic>
    </p:spTree>
    <p:extLst>
      <p:ext uri="{BB962C8B-B14F-4D97-AF65-F5344CB8AC3E}">
        <p14:creationId xmlns:p14="http://schemas.microsoft.com/office/powerpoint/2010/main" val="2627923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83E7763-B79D-B5AE-5D64-42F4CD1282BB}"/>
              </a:ext>
            </a:extLst>
          </p:cNvPr>
          <p:cNvSpPr>
            <a:spLocks noGrp="1"/>
          </p:cNvSpPr>
          <p:nvPr>
            <p:ph idx="1"/>
          </p:nvPr>
        </p:nvSpPr>
        <p:spPr>
          <a:xfrm>
            <a:off x="457199" y="1464533"/>
            <a:ext cx="10105698" cy="5520309"/>
          </a:xfrm>
        </p:spPr>
        <p:txBody>
          <a:bodyPr vert="horz" lIns="0" tIns="0" rIns="0" bIns="0" rtlCol="0" anchor="t">
            <a:noAutofit/>
          </a:bodyPr>
          <a:lstStyle/>
          <a:p>
            <a:pPr algn="l" rtl="0">
              <a:spcAft>
                <a:spcPts val="600"/>
              </a:spcAft>
            </a:pPr>
            <a:r>
              <a:rPr lang="en-gb" sz="2000" b="0" i="0" u="none" baseline="0" dirty="0">
                <a:cs typeface="Arial"/>
              </a:rPr>
              <a:t>The City of Helsinki’s educational institutions have trained neuropsychiatric coaches (solution-focused neuropsychiatric coach, 30 credits, special educational needs teachers and school social workers).</a:t>
            </a:r>
          </a:p>
          <a:p>
            <a:pPr algn="l" rtl="0">
              <a:spcAft>
                <a:spcPts val="600"/>
              </a:spcAft>
            </a:pPr>
            <a:r>
              <a:rPr lang="en-gb" sz="2000" b="0" i="0" u="none" baseline="0" dirty="0">
                <a:cs typeface="Arial"/>
              </a:rPr>
              <a:t>The ways in which the competence of neuropsychiatric coaches can be leveraged include</a:t>
            </a:r>
            <a:endParaRPr lang="en-gb" sz="2000" dirty="0">
              <a:cs typeface="Arial"/>
            </a:endParaRPr>
          </a:p>
          <a:p>
            <a:pPr lvl="1" algn="l" rtl="0">
              <a:buFont typeface="Courier New,monospace" panose="020B0604020202020204" pitchFamily="34" charset="0"/>
              <a:buChar char="o"/>
            </a:pPr>
            <a:r>
              <a:rPr lang="en-gb" sz="2000" b="0" i="0" u="none" baseline="0" dirty="0">
                <a:cs typeface="Arial"/>
              </a:rPr>
              <a:t>consultation (observations and concerns about student behaviour, study progress, concentration....)</a:t>
            </a:r>
          </a:p>
          <a:p>
            <a:pPr lvl="1" algn="l" rtl="0">
              <a:buFont typeface="Courier New,monospace" panose="020B0604020202020204" pitchFamily="34" charset="0"/>
              <a:buChar char="o"/>
            </a:pPr>
            <a:r>
              <a:rPr lang="en-gb" sz="2000" b="0" i="0" u="none" baseline="0" dirty="0">
                <a:cs typeface="Arial"/>
              </a:rPr>
              <a:t>planning support measures together</a:t>
            </a:r>
            <a:endParaRPr lang="en-gb" sz="2000" dirty="0">
              <a:cs typeface="Arial"/>
            </a:endParaRPr>
          </a:p>
          <a:p>
            <a:pPr lvl="1" algn="l" rtl="0">
              <a:buFont typeface="Courier New,monospace" panose="020B0604020202020204" pitchFamily="34" charset="0"/>
              <a:buChar char="o"/>
            </a:pPr>
            <a:r>
              <a:rPr lang="en-gb" sz="2000" b="0" i="0" u="none" baseline="0" dirty="0">
                <a:cs typeface="Arial"/>
              </a:rPr>
              <a:t>co-teaching lessons (special educational needs teacher/school social worker, themed lessons) </a:t>
            </a:r>
          </a:p>
          <a:p>
            <a:pPr lvl="1" algn="l" rtl="0">
              <a:buFont typeface="Courier New,monospace" panose="020B0604020202020204" pitchFamily="34" charset="0"/>
              <a:buChar char="o"/>
            </a:pPr>
            <a:r>
              <a:rPr lang="en-gb" sz="2000" b="0" i="0" u="none" baseline="0" dirty="0">
                <a:cs typeface="Arial"/>
              </a:rPr>
              <a:t>staff meetings (raising awareness)</a:t>
            </a:r>
            <a:endParaRPr lang="en-gb" sz="2000" dirty="0"/>
          </a:p>
          <a:p>
            <a:pPr lvl="1" algn="l" rtl="0">
              <a:buFont typeface="Courier New,monospace" panose="020B0604020202020204" pitchFamily="34" charset="0"/>
              <a:buChar char="o"/>
            </a:pPr>
            <a:r>
              <a:rPr lang="en-gb" sz="2000" b="0" i="0" u="none" baseline="0" dirty="0">
                <a:cs typeface="Arial"/>
              </a:rPr>
              <a:t>parents' evenings (information for guardians, tips for supporting young people at home) </a:t>
            </a:r>
          </a:p>
          <a:p>
            <a:pPr lvl="1" algn="l" rtl="0">
              <a:spcAft>
                <a:spcPts val="600"/>
              </a:spcAft>
              <a:buFont typeface="Courier New,monospace" panose="020B0604020202020204" pitchFamily="34" charset="0"/>
              <a:buChar char="o"/>
            </a:pPr>
            <a:r>
              <a:rPr lang="en-gb" sz="2000" b="0" i="0" u="none" baseline="0" dirty="0">
                <a:cs typeface="Arial"/>
              </a:rPr>
              <a:t>subject group meetings, special educational needs teacher. </a:t>
            </a:r>
          </a:p>
          <a:p>
            <a:pPr algn="l" rtl="0">
              <a:spcAft>
                <a:spcPts val="600"/>
              </a:spcAft>
            </a:pPr>
            <a:r>
              <a:rPr lang="en-gb" sz="2000" b="0" i="0" u="none" baseline="0" dirty="0">
                <a:cs typeface="Arial"/>
              </a:rPr>
              <a:t>A list of trained neuropsychiatric coaches is provided on </a:t>
            </a:r>
            <a:r>
              <a:rPr lang="en-gb" sz="2000" b="0" i="0" u="none" baseline="0" dirty="0">
                <a:cs typeface="Arial"/>
                <a:hlinkClick r:id="" action="ppaction://noaction"/>
              </a:rPr>
              <a:t>slide 95</a:t>
            </a:r>
            <a:r>
              <a:rPr lang="en-gb" sz="2000" b="0" i="0" u="none" baseline="0" dirty="0">
                <a:cs typeface="Arial"/>
              </a:rPr>
              <a:t>.</a:t>
            </a:r>
          </a:p>
        </p:txBody>
      </p:sp>
      <p:sp>
        <p:nvSpPr>
          <p:cNvPr id="4" name="Dian numeron paikkamerkki 3">
            <a:extLst>
              <a:ext uri="{FF2B5EF4-FFF2-40B4-BE49-F238E27FC236}">
                <a16:creationId xmlns:a16="http://schemas.microsoft.com/office/drawing/2014/main" id="{498A24BD-1880-D07F-0211-1AB6923A528B}"/>
              </a:ext>
            </a:extLst>
          </p:cNvPr>
          <p:cNvSpPr>
            <a:spLocks noGrp="1"/>
          </p:cNvSpPr>
          <p:nvPr>
            <p:ph type="sldNum" sz="quarter" idx="12"/>
          </p:nvPr>
        </p:nvSpPr>
        <p:spPr/>
        <p:txBody>
          <a:bodyPr/>
          <a:lstStyle/>
          <a:p>
            <a:pPr algn="r" rtl="0"/>
            <a:fld id="{66B0B938-106A-4E9D-9931-8D19B263D192}" type="slidenum">
              <a:rPr/>
              <a:t>19</a:t>
            </a:fld>
            <a:endParaRPr lang="en-gb"/>
          </a:p>
        </p:txBody>
      </p:sp>
      <p:sp>
        <p:nvSpPr>
          <p:cNvPr id="6" name="Title 5">
            <a:extLst>
              <a:ext uri="{FF2B5EF4-FFF2-40B4-BE49-F238E27FC236}">
                <a16:creationId xmlns:a16="http://schemas.microsoft.com/office/drawing/2014/main" id="{387ADD48-990E-3998-554E-6EA5A7E35885}"/>
              </a:ext>
            </a:extLst>
          </p:cNvPr>
          <p:cNvSpPr>
            <a:spLocks noGrp="1"/>
          </p:cNvSpPr>
          <p:nvPr>
            <p:ph type="title"/>
          </p:nvPr>
        </p:nvSpPr>
        <p:spPr>
          <a:xfrm>
            <a:off x="457199" y="141514"/>
            <a:ext cx="10575236" cy="787615"/>
          </a:xfrm>
        </p:spPr>
        <p:txBody>
          <a:bodyPr/>
          <a:lstStyle/>
          <a:p>
            <a:pPr algn="l" rtl="0"/>
            <a:r>
              <a:rPr lang="en-gb" sz="4000" b="1" i="0" u="none" baseline="0" dirty="0">
                <a:latin typeface="+mj-lt"/>
                <a:ea typeface="+mj-lt"/>
                <a:cs typeface="+mj-lt"/>
              </a:rPr>
              <a:t>Neuropsychiatric coaches in general upper secondary school</a:t>
            </a:r>
          </a:p>
        </p:txBody>
      </p:sp>
      <p:pic>
        <p:nvPicPr>
          <p:cNvPr id="2" name="Kuva 1">
            <a:extLst>
              <a:ext uri="{FF2B5EF4-FFF2-40B4-BE49-F238E27FC236}">
                <a16:creationId xmlns:a16="http://schemas.microsoft.com/office/drawing/2014/main" id="{BEBDE1FC-5786-23FD-1AEF-0C17C0CEBA4D}"/>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57002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4521A7-22A0-D7A6-3411-B105045CF652}"/>
              </a:ext>
            </a:extLst>
          </p:cNvPr>
          <p:cNvSpPr>
            <a:spLocks noGrp="1"/>
          </p:cNvSpPr>
          <p:nvPr>
            <p:ph type="title"/>
          </p:nvPr>
        </p:nvSpPr>
        <p:spPr>
          <a:xfrm>
            <a:off x="341606" y="144705"/>
            <a:ext cx="11098997" cy="543367"/>
          </a:xfrm>
        </p:spPr>
        <p:txBody>
          <a:bodyPr/>
          <a:lstStyle/>
          <a:p>
            <a:pPr algn="l" rtl="0"/>
            <a:r>
              <a:rPr lang="en-gb" sz="4000" b="1" i="0" u="none" baseline="0" dirty="0">
                <a:latin typeface="+mj-lt"/>
                <a:ea typeface="+mj-lt"/>
                <a:cs typeface="+mj-lt"/>
              </a:rPr>
              <a:t>Structure of the material and greetings from the authors</a:t>
            </a:r>
          </a:p>
        </p:txBody>
      </p:sp>
      <p:sp>
        <p:nvSpPr>
          <p:cNvPr id="3" name="Sisällön paikkamerkki 2">
            <a:extLst>
              <a:ext uri="{FF2B5EF4-FFF2-40B4-BE49-F238E27FC236}">
                <a16:creationId xmlns:a16="http://schemas.microsoft.com/office/drawing/2014/main" id="{2C96AA7A-0D41-3753-DB58-627D455EC470}"/>
              </a:ext>
            </a:extLst>
          </p:cNvPr>
          <p:cNvSpPr>
            <a:spLocks noGrp="1"/>
          </p:cNvSpPr>
          <p:nvPr>
            <p:ph idx="1"/>
          </p:nvPr>
        </p:nvSpPr>
        <p:spPr>
          <a:xfrm>
            <a:off x="450937" y="1222513"/>
            <a:ext cx="11394698" cy="4841915"/>
          </a:xfrm>
        </p:spPr>
        <p:txBody>
          <a:bodyPr vert="horz" lIns="0" tIns="0" rIns="0" bIns="0" rtlCol="0" anchor="t">
            <a:noAutofit/>
          </a:bodyPr>
          <a:lstStyle/>
          <a:p>
            <a:pPr marL="0" indent="0" algn="l" rtl="0">
              <a:spcAft>
                <a:spcPts val="600"/>
              </a:spcAft>
              <a:buNone/>
            </a:pPr>
            <a:r>
              <a:rPr lang="en-gb" sz="1800" b="0" i="0" u="none" baseline="0" dirty="0"/>
              <a:t>This material was produced during the 2024–2025 school year by a multidisciplinary working group in a project focusing on support for learning in general upper secondary education funded by the Finnish National Agency for Education. The material is part of the implementation of the support for learning reform. The aim of the material is to help general upper secondary school subject teachers to support the comprehensive wellbeing and learning of different learners.</a:t>
            </a:r>
            <a:endParaRPr lang="en-gb" sz="1800" dirty="0">
              <a:cs typeface="Arial"/>
            </a:endParaRPr>
          </a:p>
          <a:p>
            <a:pPr marL="0" indent="0" algn="l" rtl="0">
              <a:spcAft>
                <a:spcPts val="600"/>
              </a:spcAft>
              <a:buNone/>
            </a:pPr>
            <a:r>
              <a:rPr lang="en-gb" sz="1800" b="0" i="0" u="none" baseline="0" dirty="0">
                <a:cs typeface="Arial"/>
              </a:rPr>
              <a:t>The themes highlighted in the material, such as interaction, peer relationships and the development of clear teaching practices, support the learning of all students, but are of particular benefit to neurodivergent students.</a:t>
            </a:r>
          </a:p>
          <a:p>
            <a:pPr marL="0" indent="0" algn="l" rtl="0">
              <a:spcAft>
                <a:spcPts val="600"/>
              </a:spcAft>
              <a:buNone/>
            </a:pPr>
            <a:r>
              <a:rPr lang="en-gb" sz="1800" b="0" i="0" u="none" baseline="0" dirty="0"/>
              <a:t>The material is structured around five different introductory videos, the content of which is briefly summarised on </a:t>
            </a:r>
            <a:r>
              <a:rPr lang="en-gb" sz="1800" b="0" i="0" u="none" baseline="0" dirty="0">
                <a:solidFill>
                  <a:srgbClr val="FF0000"/>
                </a:solidFill>
                <a:hlinkClick r:id="rId3" action="ppaction://hlinksldjump"/>
              </a:rPr>
              <a:t>slide 3</a:t>
            </a:r>
            <a:r>
              <a:rPr lang="en-gb" sz="1800" b="0" i="0" u="none" baseline="0" dirty="0"/>
              <a:t>. </a:t>
            </a:r>
            <a:endParaRPr lang="en-gb" sz="1800" dirty="0">
              <a:cs typeface="Arial"/>
            </a:endParaRPr>
          </a:p>
          <a:p>
            <a:pPr marL="0" indent="0" algn="l" rtl="0">
              <a:spcAft>
                <a:spcPts val="600"/>
              </a:spcAft>
              <a:buNone/>
            </a:pPr>
            <a:r>
              <a:rPr lang="en-gb" sz="1800" b="0" i="0" u="none" baseline="0" dirty="0"/>
              <a:t>Examples of how to use the material can be found on </a:t>
            </a:r>
            <a:r>
              <a:rPr lang="en-gb" sz="1800" b="0" i="0" u="none" baseline="0" dirty="0">
                <a:solidFill>
                  <a:srgbClr val="FF0000"/>
                </a:solidFill>
                <a:hlinkClick r:id="rId4" action="ppaction://hlinksldjump"/>
              </a:rPr>
              <a:t>slides 89–92</a:t>
            </a:r>
            <a:r>
              <a:rPr lang="en-gb" sz="1800" b="0" i="0" u="none" baseline="0" dirty="0"/>
              <a:t>.</a:t>
            </a:r>
            <a:endParaRPr lang="en-gb" sz="1800" dirty="0">
              <a:cs typeface="Arial"/>
            </a:endParaRPr>
          </a:p>
          <a:p>
            <a:pPr marL="0" indent="0" algn="l" rtl="0">
              <a:spcAft>
                <a:spcPts val="1800"/>
              </a:spcAft>
              <a:buNone/>
            </a:pPr>
            <a:r>
              <a:rPr lang="en-gb" sz="1800" b="0" i="0" u="none" baseline="0" dirty="0"/>
              <a:t>We hope that the material gives you insights and inspires fruitful discussion! </a:t>
            </a:r>
            <a:endParaRPr lang="en-gb" sz="1800" dirty="0">
              <a:cs typeface="Arial"/>
            </a:endParaRPr>
          </a:p>
          <a:p>
            <a:pPr marL="0" indent="0" algn="l" rtl="0">
              <a:spcAft>
                <a:spcPts val="600"/>
              </a:spcAft>
              <a:buNone/>
            </a:pPr>
            <a:r>
              <a:rPr lang="en-gb" sz="1800" b="0" i="0" u="none" baseline="0" dirty="0"/>
              <a:t>Best regards,</a:t>
            </a:r>
            <a:endParaRPr lang="en-gb" sz="1800" dirty="0">
              <a:cs typeface="Arial"/>
            </a:endParaRPr>
          </a:p>
          <a:p>
            <a:pPr marL="0" indent="0" algn="l" rtl="0">
              <a:buNone/>
            </a:pPr>
            <a:r>
              <a:rPr lang="en-gb" sz="1800" b="0" i="0" u="none" baseline="0" dirty="0"/>
              <a:t>Teija Ekholm, school social worker; Sanna </a:t>
            </a:r>
            <a:r>
              <a:rPr lang="en-gb" sz="1800" b="0" i="0" u="none" baseline="0" dirty="0" err="1"/>
              <a:t>Kattelus-Mäkisalo</a:t>
            </a:r>
            <a:r>
              <a:rPr lang="en-gb" sz="1800" b="0" i="0" u="none" baseline="0" dirty="0"/>
              <a:t>, project planner; </a:t>
            </a:r>
            <a:endParaRPr lang="en-gb" sz="1800" dirty="0">
              <a:cs typeface="Arial" panose="020B0604020202020204"/>
            </a:endParaRPr>
          </a:p>
          <a:p>
            <a:pPr marL="0" indent="0" algn="l" rtl="0">
              <a:buNone/>
            </a:pPr>
            <a:r>
              <a:rPr lang="en-gb" sz="1800" b="0" i="0" u="none" baseline="0" dirty="0"/>
              <a:t>Arja Kuisma, special educational needs teacher;</a:t>
            </a:r>
            <a:r>
              <a:rPr lang="en-gb" sz="1800" b="0" i="0" u="none" baseline="0" dirty="0">
                <a:cs typeface="Arial"/>
              </a:rPr>
              <a:t> Kati Leinonen, project planner;</a:t>
            </a:r>
            <a:br>
              <a:rPr lang="en-gb" sz="1800" dirty="0">
                <a:cs typeface="Arial"/>
              </a:rPr>
            </a:br>
            <a:r>
              <a:rPr lang="en-gb" sz="1800" b="0" i="0" u="none" baseline="0" dirty="0">
                <a:cs typeface="Arial"/>
              </a:rPr>
              <a:t>Maria Mattsson, psychologist; Saila </a:t>
            </a:r>
            <a:r>
              <a:rPr lang="en-gb" sz="1800" b="0" i="0" u="none" baseline="0" dirty="0" err="1">
                <a:cs typeface="Arial"/>
              </a:rPr>
              <a:t>Sutela</a:t>
            </a:r>
            <a:r>
              <a:rPr lang="en-gb" sz="1800" b="0" i="0" u="none" baseline="0" dirty="0">
                <a:cs typeface="Arial"/>
              </a:rPr>
              <a:t>, psychologist; and Elina </a:t>
            </a:r>
            <a:r>
              <a:rPr lang="en-gb" sz="1800" b="0" i="0" u="none" baseline="0" dirty="0" err="1">
                <a:cs typeface="Arial"/>
              </a:rPr>
              <a:t>Viljavuori</a:t>
            </a:r>
            <a:r>
              <a:rPr lang="en-gb" sz="1800" b="0" i="0" u="none" baseline="0" dirty="0">
                <a:cs typeface="Arial"/>
              </a:rPr>
              <a:t>, specialist</a:t>
            </a:r>
            <a:endParaRPr lang="en-gb" sz="1800" dirty="0"/>
          </a:p>
        </p:txBody>
      </p:sp>
      <p:pic>
        <p:nvPicPr>
          <p:cNvPr id="6" name="Picture 3" descr="Kuva, joka sisältää kohteen Grafiikka, graafinen suunnittelu&#10;&#10;Kuvaus luotu automaattisesti">
            <a:extLst>
              <a:ext uri="{FF2B5EF4-FFF2-40B4-BE49-F238E27FC236}">
                <a16:creationId xmlns:a16="http://schemas.microsoft.com/office/drawing/2014/main" id="{7BE7EB88-07A8-70A6-6AFA-A394353644C9}"/>
              </a:ext>
            </a:extLst>
          </p:cNvPr>
          <p:cNvPicPr>
            <a:picLocks noChangeAspect="1"/>
          </p:cNvPicPr>
          <p:nvPr/>
        </p:nvPicPr>
        <p:blipFill>
          <a:blip r:embed="rId5"/>
          <a:stretch>
            <a:fillRect/>
          </a:stretch>
        </p:blipFill>
        <p:spPr>
          <a:xfrm>
            <a:off x="10474035" y="5281645"/>
            <a:ext cx="1371600" cy="1362075"/>
          </a:xfrm>
          <a:prstGeom prst="rect">
            <a:avLst/>
          </a:prstGeom>
        </p:spPr>
      </p:pic>
    </p:spTree>
    <p:extLst>
      <p:ext uri="{BB962C8B-B14F-4D97-AF65-F5344CB8AC3E}">
        <p14:creationId xmlns:p14="http://schemas.microsoft.com/office/powerpoint/2010/main" val="3472548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E00FEF-4A53-8765-A162-6D31430CBFF3}"/>
              </a:ext>
            </a:extLst>
          </p:cNvPr>
          <p:cNvSpPr>
            <a:spLocks noGrp="1"/>
          </p:cNvSpPr>
          <p:nvPr>
            <p:ph type="sldNum" sz="quarter" idx="12"/>
          </p:nvPr>
        </p:nvSpPr>
        <p:spPr/>
        <p:txBody>
          <a:bodyPr/>
          <a:lstStyle/>
          <a:p>
            <a:pPr algn="r" rtl="0"/>
            <a:fld id="{66B0B938-106A-4E9D-9931-8D19B263D192}" type="slidenum">
              <a:rPr/>
              <a:t>20</a:t>
            </a:fld>
            <a:endParaRPr lang="en-gb"/>
          </a:p>
        </p:txBody>
      </p:sp>
      <p:sp>
        <p:nvSpPr>
          <p:cNvPr id="5" name="Otsikko 1">
            <a:extLst>
              <a:ext uri="{FF2B5EF4-FFF2-40B4-BE49-F238E27FC236}">
                <a16:creationId xmlns:a16="http://schemas.microsoft.com/office/drawing/2014/main" id="{9858D708-C7B3-965C-2A39-6134A7A02638}"/>
              </a:ext>
            </a:extLst>
          </p:cNvPr>
          <p:cNvSpPr>
            <a:spLocks noGrp="1"/>
          </p:cNvSpPr>
          <p:nvPr/>
        </p:nvSpPr>
        <p:spPr>
          <a:xfrm>
            <a:off x="465780" y="189901"/>
            <a:ext cx="9972000" cy="78761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a:lstStyle>
          <a:p>
            <a:pPr algn="l" rtl="0"/>
            <a:r>
              <a:rPr lang="en-gb" sz="4000" b="1" i="0" u="none" baseline="0" dirty="0">
                <a:latin typeface="Arial" panose="020B0604020202020204" pitchFamily="34" charset="0"/>
                <a:ea typeface="Arial" panose="020B0604020202020204" pitchFamily="34" charset="0"/>
                <a:cs typeface="Arial" panose="020B0604020202020204" pitchFamily="34" charset="0"/>
              </a:rPr>
              <a:t>Subject teaching supported by a special educational needs teacher</a:t>
            </a:r>
          </a:p>
        </p:txBody>
      </p:sp>
      <p:sp>
        <p:nvSpPr>
          <p:cNvPr id="6" name="Sisällön paikkamerkki 2">
            <a:extLst>
              <a:ext uri="{FF2B5EF4-FFF2-40B4-BE49-F238E27FC236}">
                <a16:creationId xmlns:a16="http://schemas.microsoft.com/office/drawing/2014/main" id="{30EC6366-6E46-09FF-457C-E365E704519D}"/>
              </a:ext>
            </a:extLst>
          </p:cNvPr>
          <p:cNvSpPr>
            <a:spLocks noGrp="1"/>
          </p:cNvSpPr>
          <p:nvPr/>
        </p:nvSpPr>
        <p:spPr>
          <a:xfrm>
            <a:off x="457199" y="1317172"/>
            <a:ext cx="9982885" cy="4859792"/>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1200"/>
              </a:spcAft>
            </a:pPr>
            <a:r>
              <a:rPr lang="en-gb" sz="2400" b="0" i="0" u="none" baseline="0" dirty="0">
                <a:cs typeface="Arial"/>
              </a:rPr>
              <a:t>The support for learning in general upper secondary education project carried out during the 2024–2025 school year involved developing forms of cooperation between a special educational needs teacher and a subject teacher. The project produced the support material </a:t>
            </a:r>
            <a:r>
              <a:rPr lang="en-gb" sz="2400" b="0" i="1" u="none" baseline="0" dirty="0" err="1">
                <a:cs typeface="Arial"/>
              </a:rPr>
              <a:t>Yhteisopetus</a:t>
            </a:r>
            <a:r>
              <a:rPr lang="en-gb" sz="2400" b="0" i="1" u="none" baseline="0" dirty="0">
                <a:cs typeface="Arial"/>
              </a:rPr>
              <a:t> – </a:t>
            </a:r>
            <a:r>
              <a:rPr lang="en-gb" sz="2400" b="0" i="1" u="none" baseline="0" dirty="0" err="1">
                <a:cs typeface="Arial"/>
              </a:rPr>
              <a:t>tukea</a:t>
            </a:r>
            <a:r>
              <a:rPr lang="en-gb" sz="2400" b="0" i="1" u="none" baseline="0" dirty="0">
                <a:cs typeface="Arial"/>
              </a:rPr>
              <a:t> </a:t>
            </a:r>
            <a:r>
              <a:rPr lang="en-gb" sz="2400" b="0" i="1" u="none" baseline="0" dirty="0" err="1">
                <a:cs typeface="Arial"/>
              </a:rPr>
              <a:t>oppimiseen</a:t>
            </a:r>
            <a:r>
              <a:rPr lang="en-gb" sz="2400" b="0" i="1" u="none" baseline="0" dirty="0">
                <a:cs typeface="Arial"/>
              </a:rPr>
              <a:t> (“Co-teaching – support for learning”) </a:t>
            </a:r>
            <a:r>
              <a:rPr lang="en-gb" sz="2400" b="0" i="0" u="none" baseline="0" dirty="0">
                <a:cs typeface="Arial"/>
              </a:rPr>
              <a:t>for starting and developing this cooperation.</a:t>
            </a:r>
          </a:p>
          <a:p>
            <a:pPr algn="l" rtl="0">
              <a:spcAft>
                <a:spcPts val="1200"/>
              </a:spcAft>
            </a:pPr>
            <a:r>
              <a:rPr lang="en-gb" sz="2400" b="0" i="0" u="none" baseline="0" dirty="0">
                <a:cs typeface="Arial"/>
              </a:rPr>
              <a:t>Special educational needs teachers can provide pedagogical support to subject teachers in the planning and implementation of support. The </a:t>
            </a:r>
            <a:r>
              <a:rPr lang="en-gb" sz="2400" b="0" i="1" u="none" baseline="0" dirty="0" err="1">
                <a:cs typeface="Arial"/>
              </a:rPr>
              <a:t>Strukturoidut</a:t>
            </a:r>
            <a:r>
              <a:rPr lang="en-gb" sz="2400" b="0" i="1" u="none" baseline="0" dirty="0">
                <a:cs typeface="Arial"/>
              </a:rPr>
              <a:t> </a:t>
            </a:r>
            <a:r>
              <a:rPr lang="en-gb" sz="2400" b="0" i="1" u="none" baseline="0" dirty="0" err="1">
                <a:cs typeface="Arial"/>
              </a:rPr>
              <a:t>pedagogiset</a:t>
            </a:r>
            <a:r>
              <a:rPr lang="en-gb" sz="2400" b="0" i="1" u="none" baseline="0" dirty="0">
                <a:cs typeface="Arial"/>
              </a:rPr>
              <a:t> </a:t>
            </a:r>
            <a:r>
              <a:rPr lang="en-gb" sz="2400" b="0" i="1" u="none" baseline="0" dirty="0" err="1">
                <a:cs typeface="Arial"/>
              </a:rPr>
              <a:t>keskustelut</a:t>
            </a:r>
            <a:r>
              <a:rPr lang="en-gb" sz="2400" b="0" i="0" u="none" baseline="0" dirty="0">
                <a:cs typeface="Arial"/>
              </a:rPr>
              <a:t> (“</a:t>
            </a:r>
            <a:r>
              <a:rPr lang="en-gb" sz="2400" b="0" i="1" u="none" baseline="0" dirty="0">
                <a:cs typeface="Arial"/>
              </a:rPr>
              <a:t>Structured pedagogical discussions”)</a:t>
            </a:r>
            <a:r>
              <a:rPr lang="en-gb" sz="2400" b="0" i="0" u="none" baseline="0" dirty="0">
                <a:cs typeface="Arial"/>
              </a:rPr>
              <a:t> material produced in the project</a:t>
            </a:r>
            <a:r>
              <a:rPr lang="en-gb" sz="2400" b="0" i="1" u="none" baseline="0" dirty="0">
                <a:cs typeface="Arial"/>
              </a:rPr>
              <a:t> </a:t>
            </a:r>
            <a:r>
              <a:rPr lang="en-gb" sz="2400" b="0" i="0" u="none" baseline="0" dirty="0">
                <a:cs typeface="Arial"/>
              </a:rPr>
              <a:t>can be implemented under the direction of a special educational needs teacher. The material also serves as a checklist for subject teachers in the planning and implementation of instruction.</a:t>
            </a:r>
          </a:p>
        </p:txBody>
      </p:sp>
      <p:pic>
        <p:nvPicPr>
          <p:cNvPr id="2" name="Kuva 1">
            <a:extLst>
              <a:ext uri="{FF2B5EF4-FFF2-40B4-BE49-F238E27FC236}">
                <a16:creationId xmlns:a16="http://schemas.microsoft.com/office/drawing/2014/main" id="{CCBA45CC-C89C-0FAB-53ED-0CF467484652}"/>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1010600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Ryhmä 11">
            <a:extLst>
              <a:ext uri="{FF2B5EF4-FFF2-40B4-BE49-F238E27FC236}">
                <a16:creationId xmlns:a16="http://schemas.microsoft.com/office/drawing/2014/main" id="{D4D0228D-8F9F-B432-0F3F-CD3E72121A09}"/>
              </a:ext>
            </a:extLst>
          </p:cNvPr>
          <p:cNvGrpSpPr/>
          <p:nvPr/>
        </p:nvGrpSpPr>
        <p:grpSpPr>
          <a:xfrm>
            <a:off x="8205565" y="0"/>
            <a:ext cx="3986435" cy="6858000"/>
            <a:chOff x="9239843" y="0"/>
            <a:chExt cx="2952157" cy="6858000"/>
          </a:xfrm>
          <a:solidFill>
            <a:schemeClr val="accent4"/>
          </a:solidFill>
        </p:grpSpPr>
        <p:sp>
          <p:nvSpPr>
            <p:cNvPr id="13" name="Suorakulmio 12">
              <a:extLst>
                <a:ext uri="{FF2B5EF4-FFF2-40B4-BE49-F238E27FC236}">
                  <a16:creationId xmlns:a16="http://schemas.microsoft.com/office/drawing/2014/main" id="{00778E56-20AC-F8D2-24FF-4B4D2577F01E}"/>
                </a:ext>
              </a:extLst>
            </p:cNvPr>
            <p:cNvSpPr/>
            <p:nvPr/>
          </p:nvSpPr>
          <p:spPr>
            <a:xfrm rot="16200000">
              <a:off x="7409688" y="2075688"/>
              <a:ext cx="6858000" cy="2706624"/>
            </a:xfrm>
            <a:prstGeom prst="rect">
              <a:avLst/>
            </a:prstGeom>
            <a:grp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reeform 5">
              <a:extLst>
                <a:ext uri="{FF2B5EF4-FFF2-40B4-BE49-F238E27FC236}">
                  <a16:creationId xmlns:a16="http://schemas.microsoft.com/office/drawing/2014/main" id="{3596EF10-8701-2EAA-CA2C-F580E790FFC5}"/>
                </a:ext>
              </a:extLst>
            </p:cNvPr>
            <p:cNvSpPr>
              <a:spLocks noChangeAspect="1"/>
            </p:cNvSpPr>
            <p:nvPr/>
          </p:nvSpPr>
          <p:spPr bwMode="auto">
            <a:xfrm rot="16200000">
              <a:off x="5933610"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grpFill/>
            <a:ln>
              <a:solidFill>
                <a:schemeClr val="accent4"/>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 name="Tekstiruutu 1">
            <a:extLst>
              <a:ext uri="{FF2B5EF4-FFF2-40B4-BE49-F238E27FC236}">
                <a16:creationId xmlns:a16="http://schemas.microsoft.com/office/drawing/2014/main" id="{0D9DB13D-9937-7A07-C92C-55E8E3650BAF}"/>
              </a:ext>
            </a:extLst>
          </p:cNvPr>
          <p:cNvSpPr txBox="1"/>
          <p:nvPr/>
        </p:nvSpPr>
        <p:spPr>
          <a:xfrm>
            <a:off x="8329453" y="527055"/>
            <a:ext cx="386254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4400" b="1" i="0" u="none" baseline="0">
                <a:ea typeface="+mn-lt"/>
                <a:cs typeface="+mn-lt"/>
              </a:rPr>
              <a:t>Structured pedagogical discussion</a:t>
            </a:r>
            <a:endParaRPr lang="en-gb" sz="4400" b="1"/>
          </a:p>
        </p:txBody>
      </p:sp>
      <p:pic>
        <p:nvPicPr>
          <p:cNvPr id="11" name="Sisällön paikkamerkki 10" descr="Kuva, joka sisältää kohteen teksti, kuvakaappaus, Fontti, numero&#10;&#10;Tekoälyn generoima sisältö voi olla virheellistä.">
            <a:extLst>
              <a:ext uri="{FF2B5EF4-FFF2-40B4-BE49-F238E27FC236}">
                <a16:creationId xmlns:a16="http://schemas.microsoft.com/office/drawing/2014/main" id="{7793113C-5B3E-E31A-B5E8-0ABF5DFE742D}"/>
              </a:ext>
            </a:extLst>
          </p:cNvPr>
          <p:cNvPicPr>
            <a:picLocks noGrp="1" noChangeAspect="1"/>
          </p:cNvPicPr>
          <p:nvPr>
            <p:ph idx="1"/>
          </p:nvPr>
        </p:nvPicPr>
        <p:blipFill>
          <a:blip r:embed="rId2"/>
          <a:srcRect t="6972"/>
          <a:stretch/>
        </p:blipFill>
        <p:spPr>
          <a:xfrm>
            <a:off x="186309" y="836097"/>
            <a:ext cx="7853477" cy="5185804"/>
          </a:xfrm>
        </p:spPr>
      </p:pic>
      <p:sp>
        <p:nvSpPr>
          <p:cNvPr id="15" name="Tekstiruutu 14">
            <a:extLst>
              <a:ext uri="{FF2B5EF4-FFF2-40B4-BE49-F238E27FC236}">
                <a16:creationId xmlns:a16="http://schemas.microsoft.com/office/drawing/2014/main" id="{03C2EF83-F394-A6C1-5AF7-5F8BBE67347D}"/>
              </a:ext>
            </a:extLst>
          </p:cNvPr>
          <p:cNvSpPr txBox="1"/>
          <p:nvPr/>
        </p:nvSpPr>
        <p:spPr>
          <a:xfrm>
            <a:off x="8371341" y="3248106"/>
            <a:ext cx="37587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0"/>
            <a:r>
              <a:rPr lang="en-gb" sz="3200" b="1" i="0" u="none" baseline="0">
                <a:solidFill>
                  <a:srgbClr val="0563C1"/>
                </a:solidFill>
                <a:ea typeface="+mn-lt"/>
                <a:cs typeface="+mn-lt"/>
                <a:hlinkClick r:id="rId3">
                  <a:extLst>
                    <a:ext uri="{A12FA001-AC4F-418D-AE19-62706E023703}">
                      <ahyp:hlinkClr xmlns:ahyp="http://schemas.microsoft.com/office/drawing/2018/hyperlinkcolor" val="tx"/>
                    </a:ext>
                  </a:extLst>
                </a:hlinkClick>
              </a:rPr>
              <a:t>Link to the material (in Finnish)</a:t>
            </a:r>
            <a:r>
              <a:rPr lang="en-gb" sz="3200" b="1" i="0" u="none" baseline="0">
                <a:ea typeface="+mn-lt"/>
                <a:cs typeface="+mn-lt"/>
              </a:rPr>
              <a:t>!</a:t>
            </a:r>
            <a:endParaRPr lang="en-gb" sz="3200" b="1"/>
          </a:p>
        </p:txBody>
      </p:sp>
      <p:pic>
        <p:nvPicPr>
          <p:cNvPr id="16" name="Kuva 15">
            <a:extLst>
              <a:ext uri="{FF2B5EF4-FFF2-40B4-BE49-F238E27FC236}">
                <a16:creationId xmlns:a16="http://schemas.microsoft.com/office/drawing/2014/main" id="{B89D7E7C-B5CA-277F-B5C1-BC1DE451593A}"/>
              </a:ext>
            </a:extLst>
          </p:cNvPr>
          <p:cNvPicPr>
            <a:picLocks noChangeAspect="1"/>
          </p:cNvPicPr>
          <p:nvPr/>
        </p:nvPicPr>
        <p:blipFill>
          <a:blip r:embed="rId4"/>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806121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58752-C921-7ACB-4306-F182A53DB2B0}"/>
            </a:ext>
          </a:extLst>
        </p:cNvPr>
        <p:cNvGrpSpPr/>
        <p:nvPr/>
      </p:nvGrpSpPr>
      <p:grpSpPr>
        <a:xfrm>
          <a:off x="0" y="0"/>
          <a:ext cx="0" cy="0"/>
          <a:chOff x="0" y="0"/>
          <a:chExt cx="0" cy="0"/>
        </a:xfrm>
      </p:grpSpPr>
      <p:grpSp>
        <p:nvGrpSpPr>
          <p:cNvPr id="8" name="Ryhmä 7">
            <a:extLst>
              <a:ext uri="{FF2B5EF4-FFF2-40B4-BE49-F238E27FC236}">
                <a16:creationId xmlns:a16="http://schemas.microsoft.com/office/drawing/2014/main" id="{0C5E780B-9A5D-A1F2-F6AA-C8AD76DF231D}"/>
              </a:ext>
            </a:extLst>
          </p:cNvPr>
          <p:cNvGrpSpPr/>
          <p:nvPr/>
        </p:nvGrpSpPr>
        <p:grpSpPr>
          <a:xfrm>
            <a:off x="8205565" y="0"/>
            <a:ext cx="3986435" cy="6858000"/>
            <a:chOff x="9239843" y="0"/>
            <a:chExt cx="2952157" cy="6858000"/>
          </a:xfrm>
          <a:solidFill>
            <a:schemeClr val="accent4"/>
          </a:solidFill>
        </p:grpSpPr>
        <p:sp>
          <p:nvSpPr>
            <p:cNvPr id="10" name="Suorakulmio 9">
              <a:extLst>
                <a:ext uri="{FF2B5EF4-FFF2-40B4-BE49-F238E27FC236}">
                  <a16:creationId xmlns:a16="http://schemas.microsoft.com/office/drawing/2014/main" id="{46755371-28F1-92FC-8A64-D20354266598}"/>
                </a:ext>
              </a:extLst>
            </p:cNvPr>
            <p:cNvSpPr/>
            <p:nvPr/>
          </p:nvSpPr>
          <p:spPr>
            <a:xfrm rot="16200000">
              <a:off x="7409688" y="2075688"/>
              <a:ext cx="6858000" cy="2706624"/>
            </a:xfrm>
            <a:prstGeom prst="rect">
              <a:avLst/>
            </a:prstGeom>
            <a:grp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5">
              <a:extLst>
                <a:ext uri="{FF2B5EF4-FFF2-40B4-BE49-F238E27FC236}">
                  <a16:creationId xmlns:a16="http://schemas.microsoft.com/office/drawing/2014/main" id="{8C562814-ED50-0973-4D2F-5B27319CEF79}"/>
                </a:ext>
              </a:extLst>
            </p:cNvPr>
            <p:cNvSpPr>
              <a:spLocks noChangeAspect="1"/>
            </p:cNvSpPr>
            <p:nvPr/>
          </p:nvSpPr>
          <p:spPr bwMode="auto">
            <a:xfrm rot="16200000">
              <a:off x="5933610"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grpFill/>
            <a:ln>
              <a:solidFill>
                <a:schemeClr val="accent4"/>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4" name="Slide Number Placeholder 3">
            <a:extLst>
              <a:ext uri="{FF2B5EF4-FFF2-40B4-BE49-F238E27FC236}">
                <a16:creationId xmlns:a16="http://schemas.microsoft.com/office/drawing/2014/main" id="{18AB0D99-40CC-32EB-1045-5545671644D2}"/>
              </a:ext>
            </a:extLst>
          </p:cNvPr>
          <p:cNvSpPr>
            <a:spLocks noGrp="1"/>
          </p:cNvSpPr>
          <p:nvPr>
            <p:ph type="sldNum" sz="quarter" idx="12"/>
          </p:nvPr>
        </p:nvSpPr>
        <p:spPr/>
        <p:txBody>
          <a:bodyPr/>
          <a:lstStyle/>
          <a:p>
            <a:pPr algn="r" rtl="0"/>
            <a:fld id="{66B0B938-106A-4E9D-9931-8D19B263D192}" type="slidenum">
              <a:rPr/>
              <a:t>22</a:t>
            </a:fld>
            <a:endParaRPr lang="en-gb"/>
          </a:p>
        </p:txBody>
      </p:sp>
      <p:pic>
        <p:nvPicPr>
          <p:cNvPr id="5" name="Kuva 4">
            <a:extLst>
              <a:ext uri="{FF2B5EF4-FFF2-40B4-BE49-F238E27FC236}">
                <a16:creationId xmlns:a16="http://schemas.microsoft.com/office/drawing/2014/main" id="{128EDCCB-52B5-9C9D-8077-9DC4B741F59F}"/>
              </a:ext>
            </a:extLst>
          </p:cNvPr>
          <p:cNvPicPr>
            <a:picLocks noChangeAspect="1"/>
          </p:cNvPicPr>
          <p:nvPr/>
        </p:nvPicPr>
        <p:blipFill>
          <a:blip r:embed="rId3"/>
          <a:stretch>
            <a:fillRect/>
          </a:stretch>
        </p:blipFill>
        <p:spPr>
          <a:xfrm>
            <a:off x="10256241" y="5352288"/>
            <a:ext cx="1829773" cy="1442292"/>
          </a:xfrm>
          <a:prstGeom prst="rect">
            <a:avLst/>
          </a:prstGeom>
        </p:spPr>
      </p:pic>
      <p:pic>
        <p:nvPicPr>
          <p:cNvPr id="13" name="Kuva 12" descr="Kuva, joka sisältää kohteen teksti, kuvakaappaus, Fontti, dokumentti&#10;&#10;Tekoälyn generoima sisältö voi olla virheellistä.">
            <a:extLst>
              <a:ext uri="{FF2B5EF4-FFF2-40B4-BE49-F238E27FC236}">
                <a16:creationId xmlns:a16="http://schemas.microsoft.com/office/drawing/2014/main" id="{C840AD29-C228-0514-A692-1ACB09ACFEF8}"/>
              </a:ext>
            </a:extLst>
          </p:cNvPr>
          <p:cNvPicPr>
            <a:picLocks noChangeAspect="1"/>
          </p:cNvPicPr>
          <p:nvPr/>
        </p:nvPicPr>
        <p:blipFill>
          <a:blip r:embed="rId4"/>
          <a:srcRect t="4315" r="671"/>
          <a:stretch/>
        </p:blipFill>
        <p:spPr>
          <a:xfrm>
            <a:off x="179704" y="752393"/>
            <a:ext cx="7839987" cy="5353213"/>
          </a:xfrm>
          <a:prstGeom prst="rect">
            <a:avLst/>
          </a:prstGeom>
        </p:spPr>
      </p:pic>
      <p:sp>
        <p:nvSpPr>
          <p:cNvPr id="14" name="Tekstiruutu 13">
            <a:extLst>
              <a:ext uri="{FF2B5EF4-FFF2-40B4-BE49-F238E27FC236}">
                <a16:creationId xmlns:a16="http://schemas.microsoft.com/office/drawing/2014/main" id="{3C97D62E-3C7E-59D0-E411-D582F4372305}"/>
              </a:ext>
            </a:extLst>
          </p:cNvPr>
          <p:cNvSpPr txBox="1"/>
          <p:nvPr/>
        </p:nvSpPr>
        <p:spPr>
          <a:xfrm>
            <a:off x="8329453" y="527055"/>
            <a:ext cx="386254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4400" b="1" i="0" u="none" baseline="0">
                <a:ea typeface="+mn-lt"/>
                <a:cs typeface="+mn-lt"/>
              </a:rPr>
              <a:t>Co-teaching – support for learning</a:t>
            </a:r>
            <a:endParaRPr lang="en-gb" sz="4400" b="1"/>
          </a:p>
        </p:txBody>
      </p:sp>
      <p:sp>
        <p:nvSpPr>
          <p:cNvPr id="15" name="Tekstiruutu 14">
            <a:extLst>
              <a:ext uri="{FF2B5EF4-FFF2-40B4-BE49-F238E27FC236}">
                <a16:creationId xmlns:a16="http://schemas.microsoft.com/office/drawing/2014/main" id="{402743DB-94E8-2B6B-FF2B-401FFCE442CF}"/>
              </a:ext>
            </a:extLst>
          </p:cNvPr>
          <p:cNvSpPr txBox="1"/>
          <p:nvPr/>
        </p:nvSpPr>
        <p:spPr>
          <a:xfrm>
            <a:off x="8371341" y="3248106"/>
            <a:ext cx="37587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0"/>
            <a:r>
              <a:rPr lang="en-gb" sz="3200" b="1" i="0" u="none" baseline="0">
                <a:solidFill>
                  <a:srgbClr val="0563C1"/>
                </a:solidFill>
                <a:ea typeface="+mn-lt"/>
                <a:cs typeface="+mn-lt"/>
                <a:hlinkClick r:id="rId5">
                  <a:extLst>
                    <a:ext uri="{A12FA001-AC4F-418D-AE19-62706E023703}">
                      <ahyp:hlinkClr xmlns:ahyp="http://schemas.microsoft.com/office/drawing/2018/hyperlinkcolor" val="tx"/>
                    </a:ext>
                  </a:extLst>
                </a:hlinkClick>
              </a:rPr>
              <a:t>Link to the material (in Finnish)</a:t>
            </a:r>
            <a:r>
              <a:rPr lang="en-gb" sz="3200" b="1" i="0" u="none" baseline="0">
                <a:ea typeface="+mn-lt"/>
                <a:cs typeface="+mn-lt"/>
              </a:rPr>
              <a:t>!</a:t>
            </a:r>
            <a:endParaRPr lang="en-gb" sz="3200" b="1"/>
          </a:p>
        </p:txBody>
      </p:sp>
    </p:spTree>
    <p:extLst>
      <p:ext uri="{BB962C8B-B14F-4D97-AF65-F5344CB8AC3E}">
        <p14:creationId xmlns:p14="http://schemas.microsoft.com/office/powerpoint/2010/main" val="3436341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CF7A-7FB4-304B-AF6A-436342B19D25}"/>
            </a:ext>
          </a:extLst>
        </p:cNvPr>
        <p:cNvGrpSpPr/>
        <p:nvPr/>
      </p:nvGrpSpPr>
      <p:grpSpPr>
        <a:xfrm>
          <a:off x="0" y="0"/>
          <a:ext cx="0" cy="0"/>
          <a:chOff x="0" y="0"/>
          <a:chExt cx="0" cy="0"/>
        </a:xfrm>
      </p:grpSpPr>
      <p:sp>
        <p:nvSpPr>
          <p:cNvPr id="10" name="Suorakulmio 9">
            <a:extLst>
              <a:ext uri="{FF2B5EF4-FFF2-40B4-BE49-F238E27FC236}">
                <a16:creationId xmlns:a16="http://schemas.microsoft.com/office/drawing/2014/main" id="{C849CD95-5993-904B-26D2-0006E01D6AB8}"/>
              </a:ext>
            </a:extLst>
          </p:cNvPr>
          <p:cNvSpPr/>
          <p:nvPr/>
        </p:nvSpPr>
        <p:spPr>
          <a:xfrm>
            <a:off x="3649036" y="1105378"/>
            <a:ext cx="4893928" cy="5298942"/>
          </a:xfrm>
          <a:prstGeom prst="rect">
            <a:avLst/>
          </a:prstGeom>
          <a:solidFill>
            <a:schemeClr val="accent5"/>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 name="Dian numeron paikkamerkki 3">
            <a:extLst>
              <a:ext uri="{FF2B5EF4-FFF2-40B4-BE49-F238E27FC236}">
                <a16:creationId xmlns:a16="http://schemas.microsoft.com/office/drawing/2014/main" id="{0CFD9E6B-495E-4BC7-1571-6BAFB692D441}"/>
              </a:ext>
            </a:extLst>
          </p:cNvPr>
          <p:cNvSpPr>
            <a:spLocks noGrp="1"/>
          </p:cNvSpPr>
          <p:nvPr>
            <p:ph type="sldNum" sz="quarter" idx="12"/>
          </p:nvPr>
        </p:nvSpPr>
        <p:spPr/>
        <p:txBody>
          <a:bodyPr/>
          <a:lstStyle/>
          <a:p>
            <a:pPr algn="r" rtl="0"/>
            <a:fld id="{66B0B938-106A-4E9D-9931-8D19B263D192}" type="slidenum">
              <a:rPr/>
              <a:t>23</a:t>
            </a:fld>
            <a:endParaRPr lang="en-gb"/>
          </a:p>
        </p:txBody>
      </p:sp>
      <p:sp>
        <p:nvSpPr>
          <p:cNvPr id="2" name="Otsikko 1">
            <a:extLst>
              <a:ext uri="{FF2B5EF4-FFF2-40B4-BE49-F238E27FC236}">
                <a16:creationId xmlns:a16="http://schemas.microsoft.com/office/drawing/2014/main" id="{65619E88-6E4D-C8EC-91EF-4CBAA39BD8A2}"/>
              </a:ext>
            </a:extLst>
          </p:cNvPr>
          <p:cNvSpPr>
            <a:spLocks noGrp="1"/>
          </p:cNvSpPr>
          <p:nvPr>
            <p:ph type="title" idx="4294967295"/>
          </p:nvPr>
        </p:nvSpPr>
        <p:spPr>
          <a:xfrm>
            <a:off x="0" y="257175"/>
            <a:ext cx="12192000" cy="787400"/>
          </a:xfrm>
        </p:spPr>
        <p:txBody>
          <a:bodyPr/>
          <a:lstStyle/>
          <a:p>
            <a:pPr algn="ctr" rtl="0"/>
            <a:r>
              <a:rPr lang="en-gb" b="1" i="0" u="none" baseline="0">
                <a:latin typeface="+mj-lt"/>
                <a:ea typeface="+mj-lt"/>
                <a:cs typeface="+mj-lt"/>
              </a:rPr>
              <a:t>Activity cards for teachers</a:t>
            </a:r>
          </a:p>
        </p:txBody>
      </p:sp>
      <p:sp>
        <p:nvSpPr>
          <p:cNvPr id="5" name="Tekstiruutu 4">
            <a:extLst>
              <a:ext uri="{FF2B5EF4-FFF2-40B4-BE49-F238E27FC236}">
                <a16:creationId xmlns:a16="http://schemas.microsoft.com/office/drawing/2014/main" id="{4688A729-628F-6A0D-1BEF-F56C8D4DCD12}"/>
              </a:ext>
            </a:extLst>
          </p:cNvPr>
          <p:cNvSpPr txBox="1"/>
          <p:nvPr/>
        </p:nvSpPr>
        <p:spPr>
          <a:xfrm>
            <a:off x="3649036" y="1070298"/>
            <a:ext cx="4893928" cy="461665"/>
          </a:xfrm>
          <a:prstGeom prst="rect">
            <a:avLst/>
          </a:prstGeom>
          <a:solidFill>
            <a:schemeClr val="accent5"/>
          </a:solidFill>
          <a:ln w="57150">
            <a:solidFill>
              <a:schemeClr val="accent5"/>
            </a:solidFill>
          </a:ln>
        </p:spPr>
        <p:txBody>
          <a:bodyPr wrap="square" rtlCol="0">
            <a:spAutoFit/>
          </a:bodyPr>
          <a:lstStyle/>
          <a:p>
            <a:pPr algn="ctr" rtl="0"/>
            <a:r>
              <a:rPr lang="en-gb" sz="2400" b="1" i="0" u="none" baseline="0" dirty="0"/>
              <a:t>Instruction during lessons</a:t>
            </a:r>
          </a:p>
        </p:txBody>
      </p:sp>
      <p:pic>
        <p:nvPicPr>
          <p:cNvPr id="3" name="Kuva 2">
            <a:extLst>
              <a:ext uri="{FF2B5EF4-FFF2-40B4-BE49-F238E27FC236}">
                <a16:creationId xmlns:a16="http://schemas.microsoft.com/office/drawing/2014/main" id="{6636A423-67FD-20F1-0017-EB20D2BB7A7E}"/>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7" name="Tekstiruutu 6">
            <a:extLst>
              <a:ext uri="{FF2B5EF4-FFF2-40B4-BE49-F238E27FC236}">
                <a16:creationId xmlns:a16="http://schemas.microsoft.com/office/drawing/2014/main" id="{21201167-323F-2181-FE6A-333E980CB4B6}"/>
              </a:ext>
            </a:extLst>
          </p:cNvPr>
          <p:cNvSpPr txBox="1"/>
          <p:nvPr/>
        </p:nvSpPr>
        <p:spPr>
          <a:xfrm>
            <a:off x="3786108" y="1704598"/>
            <a:ext cx="2183015" cy="1523494"/>
          </a:xfrm>
          <a:prstGeom prst="rect">
            <a:avLst/>
          </a:prstGeom>
          <a:solidFill>
            <a:srgbClr val="FFE977"/>
          </a:solidFill>
          <a:ln w="57150">
            <a:solidFill>
              <a:srgbClr val="FFE977"/>
            </a:solidFill>
          </a:ln>
        </p:spPr>
        <p:txBody>
          <a:bodyPr wrap="square" rtlCol="0">
            <a:spAutoFit/>
          </a:bodyPr>
          <a:lstStyle/>
          <a:p>
            <a:pPr marL="171450" indent="-171450" algn="l" rtl="0">
              <a:spcAft>
                <a:spcPts val="600"/>
              </a:spcAft>
              <a:buFont typeface="Arial" panose="020B0604020202020204" pitchFamily="34" charset="0"/>
              <a:buChar char="•"/>
            </a:pPr>
            <a:r>
              <a:rPr lang="en-gb" sz="1100" b="0" i="0" u="none" baseline="0" dirty="0"/>
              <a:t>Always </a:t>
            </a:r>
            <a:r>
              <a:rPr lang="en-gb" sz="1100" b="1" i="0" u="none" baseline="0" dirty="0"/>
              <a:t>mark the lesson structure </a:t>
            </a:r>
            <a:r>
              <a:rPr lang="en-gb" sz="1100" b="0" i="0" u="none" baseline="0" dirty="0"/>
              <a:t>and timetable on the board.</a:t>
            </a:r>
          </a:p>
          <a:p>
            <a:pPr marL="171450" indent="-171450" algn="l" rtl="0">
              <a:spcAft>
                <a:spcPts val="600"/>
              </a:spcAft>
              <a:buFont typeface="Arial" panose="020B0604020202020204" pitchFamily="34" charset="0"/>
              <a:buChar char="•"/>
            </a:pPr>
            <a:r>
              <a:rPr lang="en-gb" sz="1100" b="1" i="0" u="none" baseline="0" dirty="0"/>
              <a:t>Short work cycles</a:t>
            </a:r>
            <a:r>
              <a:rPr lang="en-gb" sz="1100" b="0" i="0" u="none" baseline="0" dirty="0"/>
              <a:t>, try different approaches with the group, such as the Pomodoro Technique (clock on the board).</a:t>
            </a:r>
          </a:p>
        </p:txBody>
      </p:sp>
      <p:sp>
        <p:nvSpPr>
          <p:cNvPr id="11" name="Tekstiruutu 10">
            <a:extLst>
              <a:ext uri="{FF2B5EF4-FFF2-40B4-BE49-F238E27FC236}">
                <a16:creationId xmlns:a16="http://schemas.microsoft.com/office/drawing/2014/main" id="{11405C8F-EC30-AAE6-50B0-10047A91F33C}"/>
              </a:ext>
            </a:extLst>
          </p:cNvPr>
          <p:cNvSpPr txBox="1"/>
          <p:nvPr/>
        </p:nvSpPr>
        <p:spPr>
          <a:xfrm>
            <a:off x="6164018" y="1678216"/>
            <a:ext cx="2224659" cy="261610"/>
          </a:xfrm>
          <a:prstGeom prst="rect">
            <a:avLst/>
          </a:prstGeom>
          <a:solidFill>
            <a:schemeClr val="accent6"/>
          </a:solidFill>
          <a:ln w="57150">
            <a:solidFill>
              <a:schemeClr val="accent6"/>
            </a:solidFill>
          </a:ln>
        </p:spPr>
        <p:txBody>
          <a:bodyPr wrap="square" rtlCol="0">
            <a:spAutoFit/>
          </a:bodyPr>
          <a:lstStyle/>
          <a:p>
            <a:pPr algn="ctr" rtl="0"/>
            <a:r>
              <a:rPr lang="en-gb" sz="1100" b="1" i="0" u="none" baseline="0"/>
              <a:t>Check homework.</a:t>
            </a:r>
            <a:endParaRPr lang="en-gb" sz="1000"/>
          </a:p>
        </p:txBody>
      </p:sp>
      <p:sp>
        <p:nvSpPr>
          <p:cNvPr id="12" name="Tekstiruutu 11">
            <a:extLst>
              <a:ext uri="{FF2B5EF4-FFF2-40B4-BE49-F238E27FC236}">
                <a16:creationId xmlns:a16="http://schemas.microsoft.com/office/drawing/2014/main" id="{61FCE207-FF96-52EF-AB43-8FF11E61345B}"/>
              </a:ext>
            </a:extLst>
          </p:cNvPr>
          <p:cNvSpPr txBox="1"/>
          <p:nvPr/>
        </p:nvSpPr>
        <p:spPr>
          <a:xfrm>
            <a:off x="3798693" y="3218119"/>
            <a:ext cx="2212075" cy="1785104"/>
          </a:xfrm>
          <a:prstGeom prst="rect">
            <a:avLst/>
          </a:prstGeom>
          <a:solidFill>
            <a:schemeClr val="accent3"/>
          </a:solidFill>
          <a:ln w="57150">
            <a:solidFill>
              <a:schemeClr val="accent3"/>
            </a:solidFill>
          </a:ln>
        </p:spPr>
        <p:txBody>
          <a:bodyPr wrap="square" lIns="91440" tIns="45720" rIns="91440" bIns="45720" rtlCol="0" anchor="t">
            <a:spAutoFit/>
          </a:bodyPr>
          <a:lstStyle/>
          <a:p>
            <a:pPr marL="171450" indent="-171450" algn="l" rtl="0">
              <a:buFont typeface="Arial" panose="020B0604020202020204" pitchFamily="34" charset="0"/>
              <a:buChar char="•"/>
            </a:pPr>
            <a:r>
              <a:rPr lang="en-gb" sz="1100" b="1" i="0" u="none" baseline="0" dirty="0"/>
              <a:t>During theory sections, encourage students to write down questions or thoughts</a:t>
            </a:r>
            <a:r>
              <a:rPr lang="en-gb" sz="1100" b="0" i="0" u="none" baseline="0" dirty="0"/>
              <a:t> about things that are unclear or that they want to know more about – this will reduce interruptions. Also allow questions at an appropriate point during the lesson.</a:t>
            </a:r>
            <a:endParaRPr lang="en-gb" sz="1000" dirty="0">
              <a:cs typeface="Arial"/>
            </a:endParaRPr>
          </a:p>
        </p:txBody>
      </p:sp>
      <p:sp>
        <p:nvSpPr>
          <p:cNvPr id="21" name="Tekstiruutu 20">
            <a:extLst>
              <a:ext uri="{FF2B5EF4-FFF2-40B4-BE49-F238E27FC236}">
                <a16:creationId xmlns:a16="http://schemas.microsoft.com/office/drawing/2014/main" id="{F1F710ED-DE18-EEEA-A030-0AB77D9E2476}"/>
              </a:ext>
            </a:extLst>
          </p:cNvPr>
          <p:cNvSpPr txBox="1"/>
          <p:nvPr/>
        </p:nvSpPr>
        <p:spPr>
          <a:xfrm>
            <a:off x="3786109" y="4993250"/>
            <a:ext cx="2224659" cy="430887"/>
          </a:xfrm>
          <a:prstGeom prst="rect">
            <a:avLst/>
          </a:prstGeom>
          <a:solidFill>
            <a:srgbClr val="0072C6"/>
          </a:solidFill>
          <a:ln w="57150">
            <a:solidFill>
              <a:srgbClr val="0072C6"/>
            </a:solidFill>
          </a:ln>
        </p:spPr>
        <p:txBody>
          <a:bodyPr wrap="square" rtlCol="0">
            <a:spAutoFit/>
          </a:bodyPr>
          <a:lstStyle/>
          <a:p>
            <a:pPr algn="ctr" rtl="0"/>
            <a:r>
              <a:rPr lang="en-gb" sz="1100" b="1" i="0" u="none" baseline="0">
                <a:solidFill>
                  <a:schemeClr val="bg1"/>
                </a:solidFill>
              </a:rPr>
              <a:t>Walk around in the classroom also during instruction.</a:t>
            </a:r>
            <a:endParaRPr lang="en-gb" sz="1000">
              <a:solidFill>
                <a:schemeClr val="bg1"/>
              </a:solidFill>
            </a:endParaRPr>
          </a:p>
        </p:txBody>
      </p:sp>
      <p:sp>
        <p:nvSpPr>
          <p:cNvPr id="22" name="Tekstiruutu 21">
            <a:extLst>
              <a:ext uri="{FF2B5EF4-FFF2-40B4-BE49-F238E27FC236}">
                <a16:creationId xmlns:a16="http://schemas.microsoft.com/office/drawing/2014/main" id="{44DC945B-33BF-62F7-B339-E476AC0171D4}"/>
              </a:ext>
            </a:extLst>
          </p:cNvPr>
          <p:cNvSpPr txBox="1"/>
          <p:nvPr/>
        </p:nvSpPr>
        <p:spPr>
          <a:xfrm>
            <a:off x="6152117" y="2085204"/>
            <a:ext cx="2224659" cy="3139321"/>
          </a:xfrm>
          <a:prstGeom prst="rect">
            <a:avLst/>
          </a:prstGeom>
          <a:solidFill>
            <a:schemeClr val="bg1"/>
          </a:solidFill>
          <a:ln w="57150">
            <a:solidFill>
              <a:schemeClr val="bg1"/>
            </a:solidFill>
          </a:ln>
        </p:spPr>
        <p:txBody>
          <a:bodyPr wrap="square" rtlCol="0">
            <a:spAutoFit/>
          </a:bodyPr>
          <a:lstStyle/>
          <a:p>
            <a:pPr marL="171450" indent="-171450" algn="l" rtl="0">
              <a:buFont typeface="Arial" panose="020B0604020202020204" pitchFamily="34" charset="0"/>
              <a:buChar char="•"/>
            </a:pPr>
            <a:r>
              <a:rPr lang="en-gb" sz="1100" b="1" i="0" u="none" baseline="0" dirty="0"/>
              <a:t>Tell the students when to take notes </a:t>
            </a:r>
            <a:r>
              <a:rPr lang="en-gb" sz="1100" b="0" i="0" u="none" baseline="0" dirty="0"/>
              <a:t>and activate them. </a:t>
            </a:r>
          </a:p>
          <a:p>
            <a:pPr marL="171450" indent="-171450" algn="l" rtl="0">
              <a:buFont typeface="Arial" panose="020B0604020202020204" pitchFamily="34" charset="0"/>
              <a:buChar char="•"/>
            </a:pPr>
            <a:r>
              <a:rPr lang="en-gb" sz="1100" b="1" i="0" u="none" baseline="0" dirty="0"/>
              <a:t>Use colour codes</a:t>
            </a:r>
            <a:r>
              <a:rPr lang="en-gb" sz="1100" b="0" i="0" u="none" baseline="0" dirty="0"/>
              <a:t>. For example, blue means that you need to take notes. </a:t>
            </a:r>
          </a:p>
          <a:p>
            <a:pPr marL="171450" indent="-171450" algn="l" rtl="0">
              <a:buFont typeface="Arial" panose="020B0604020202020204" pitchFamily="34" charset="0"/>
              <a:buChar char="•"/>
            </a:pPr>
            <a:r>
              <a:rPr lang="en-gb" sz="1100" b="0" i="0" u="none" baseline="0" dirty="0"/>
              <a:t>Give the students enough time to write. </a:t>
            </a:r>
          </a:p>
          <a:p>
            <a:pPr marL="171450" indent="-171450" algn="l" rtl="0">
              <a:buFont typeface="Arial" panose="020B0604020202020204" pitchFamily="34" charset="0"/>
              <a:buChar char="•"/>
            </a:pPr>
            <a:r>
              <a:rPr lang="en-gb" sz="1100" b="1" i="0" u="none" baseline="0" dirty="0"/>
              <a:t>No listening and writing at the same time</a:t>
            </a:r>
            <a:r>
              <a:rPr lang="en-gb" sz="1100" b="0" i="0" u="none" baseline="0" dirty="0"/>
              <a:t>.</a:t>
            </a:r>
          </a:p>
          <a:p>
            <a:pPr marL="171450" indent="-171450" algn="l" rtl="0">
              <a:buFont typeface="Arial" panose="020B0604020202020204" pitchFamily="34" charset="0"/>
              <a:buChar char="•"/>
            </a:pPr>
            <a:r>
              <a:rPr lang="en-gb" sz="1100" b="0" i="0" u="none" baseline="0" dirty="0"/>
              <a:t>Provide a model for note-taking techniques. Encourage students to use mind maps, pictures and keywords when taking notes.</a:t>
            </a:r>
          </a:p>
        </p:txBody>
      </p:sp>
      <p:sp>
        <p:nvSpPr>
          <p:cNvPr id="24" name="Tekstiruutu 23">
            <a:extLst>
              <a:ext uri="{FF2B5EF4-FFF2-40B4-BE49-F238E27FC236}">
                <a16:creationId xmlns:a16="http://schemas.microsoft.com/office/drawing/2014/main" id="{46BCA80A-BEF2-CCFA-8379-E1D4E41E91FC}"/>
              </a:ext>
            </a:extLst>
          </p:cNvPr>
          <p:cNvSpPr txBox="1"/>
          <p:nvPr/>
        </p:nvSpPr>
        <p:spPr>
          <a:xfrm>
            <a:off x="6152117" y="5376902"/>
            <a:ext cx="2224659" cy="430887"/>
          </a:xfrm>
          <a:prstGeom prst="rect">
            <a:avLst/>
          </a:prstGeom>
          <a:solidFill>
            <a:srgbClr val="009246"/>
          </a:solidFill>
          <a:ln w="57150">
            <a:solidFill>
              <a:srgbClr val="009246"/>
            </a:solidFill>
          </a:ln>
        </p:spPr>
        <p:txBody>
          <a:bodyPr wrap="square" rtlCol="0">
            <a:spAutoFit/>
          </a:bodyPr>
          <a:lstStyle/>
          <a:p>
            <a:pPr algn="ctr" rtl="0"/>
            <a:r>
              <a:rPr lang="en-gb" sz="1100" b="1" i="0" u="none" baseline="0">
                <a:solidFill>
                  <a:schemeClr val="bg1"/>
                </a:solidFill>
              </a:rPr>
              <a:t>Make use of multichannel teaching methods.</a:t>
            </a:r>
            <a:endParaRPr lang="en-gb" sz="1000" b="1">
              <a:solidFill>
                <a:schemeClr val="bg1"/>
              </a:solidFill>
            </a:endParaRPr>
          </a:p>
        </p:txBody>
      </p:sp>
      <p:pic>
        <p:nvPicPr>
          <p:cNvPr id="5124" name="Picture 4" descr="Kuva, joka sisältää kohteen Grafiikka, graafinen suunnittelu, taide, muotoilu&#10;&#10;Kuvaus luotu automaattisesti">
            <a:extLst>
              <a:ext uri="{FF2B5EF4-FFF2-40B4-BE49-F238E27FC236}">
                <a16:creationId xmlns:a16="http://schemas.microsoft.com/office/drawing/2014/main" id="{D166B49A-A3CF-5021-5C2F-5A5335A1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736" y="5455940"/>
            <a:ext cx="647816" cy="93940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Kuva, joka sisältää kohteen housut, vaate&#10;&#10;Kuvaus luotu automaattisesti">
            <a:extLst>
              <a:ext uri="{FF2B5EF4-FFF2-40B4-BE49-F238E27FC236}">
                <a16:creationId xmlns:a16="http://schemas.microsoft.com/office/drawing/2014/main" id="{15F8515D-15F6-17ED-C1E1-06F0679F8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8373" y="5577021"/>
            <a:ext cx="1009099" cy="83716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uva, joka sisältää kohteen pallo, lyhty, valaistus, lamppu&#10;&#10;Kuvaus luotu automaattisesti">
            <a:extLst>
              <a:ext uri="{FF2B5EF4-FFF2-40B4-BE49-F238E27FC236}">
                <a16:creationId xmlns:a16="http://schemas.microsoft.com/office/drawing/2014/main" id="{0538DCBC-FFE1-C177-D7C0-BA403BFB15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656" y="5368966"/>
            <a:ext cx="547346" cy="1044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2626AC-BD91-099A-4B0F-5B1C6EBA8780}"/>
              </a:ext>
            </a:extLst>
          </p:cNvPr>
          <p:cNvSpPr txBox="1"/>
          <p:nvPr/>
        </p:nvSpPr>
        <p:spPr>
          <a:xfrm>
            <a:off x="1351722" y="6481230"/>
            <a:ext cx="887401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gb" sz="1400" b="0" i="0" u="none" baseline="0" dirty="0">
                <a:cs typeface="Arial"/>
              </a:rPr>
              <a:t>Teija Ekholm and Arja Kuisma, partly adapted from material by Bo-Håkan Söderholm and Kati Leinonen, 2025</a:t>
            </a:r>
            <a:endParaRPr lang="en-gb" sz="1400" dirty="0"/>
          </a:p>
        </p:txBody>
      </p:sp>
    </p:spTree>
    <p:extLst>
      <p:ext uri="{BB962C8B-B14F-4D97-AF65-F5344CB8AC3E}">
        <p14:creationId xmlns:p14="http://schemas.microsoft.com/office/powerpoint/2010/main" val="3911720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CF7A-7FB4-304B-AF6A-436342B19D25}"/>
            </a:ext>
          </a:extLst>
        </p:cNvPr>
        <p:cNvGrpSpPr/>
        <p:nvPr/>
      </p:nvGrpSpPr>
      <p:grpSpPr>
        <a:xfrm>
          <a:off x="0" y="0"/>
          <a:ext cx="0" cy="0"/>
          <a:chOff x="0" y="0"/>
          <a:chExt cx="0" cy="0"/>
        </a:xfrm>
      </p:grpSpPr>
      <p:sp>
        <p:nvSpPr>
          <p:cNvPr id="10" name="Suorakulmio 9">
            <a:extLst>
              <a:ext uri="{FF2B5EF4-FFF2-40B4-BE49-F238E27FC236}">
                <a16:creationId xmlns:a16="http://schemas.microsoft.com/office/drawing/2014/main" id="{C849CD95-5993-904B-26D2-0006E01D6AB8}"/>
              </a:ext>
            </a:extLst>
          </p:cNvPr>
          <p:cNvSpPr/>
          <p:nvPr/>
        </p:nvSpPr>
        <p:spPr>
          <a:xfrm>
            <a:off x="3649036" y="1044008"/>
            <a:ext cx="4893928" cy="5298942"/>
          </a:xfrm>
          <a:prstGeom prst="rect">
            <a:avLst/>
          </a:prstGeom>
          <a:solidFill>
            <a:schemeClr val="accent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 name="Dian numeron paikkamerkki 3">
            <a:extLst>
              <a:ext uri="{FF2B5EF4-FFF2-40B4-BE49-F238E27FC236}">
                <a16:creationId xmlns:a16="http://schemas.microsoft.com/office/drawing/2014/main" id="{0CFD9E6B-495E-4BC7-1571-6BAFB692D441}"/>
              </a:ext>
            </a:extLst>
          </p:cNvPr>
          <p:cNvSpPr>
            <a:spLocks noGrp="1"/>
          </p:cNvSpPr>
          <p:nvPr>
            <p:ph type="sldNum" sz="quarter" idx="12"/>
          </p:nvPr>
        </p:nvSpPr>
        <p:spPr/>
        <p:txBody>
          <a:bodyPr/>
          <a:lstStyle/>
          <a:p>
            <a:pPr algn="r" rtl="0"/>
            <a:fld id="{66B0B938-106A-4E9D-9931-8D19B263D192}" type="slidenum">
              <a:rPr/>
              <a:t>24</a:t>
            </a:fld>
            <a:endParaRPr lang="en-gb"/>
          </a:p>
        </p:txBody>
      </p:sp>
      <p:sp>
        <p:nvSpPr>
          <p:cNvPr id="2" name="Otsikko 1">
            <a:extLst>
              <a:ext uri="{FF2B5EF4-FFF2-40B4-BE49-F238E27FC236}">
                <a16:creationId xmlns:a16="http://schemas.microsoft.com/office/drawing/2014/main" id="{65619E88-6E4D-C8EC-91EF-4CBAA39BD8A2}"/>
              </a:ext>
            </a:extLst>
          </p:cNvPr>
          <p:cNvSpPr>
            <a:spLocks noGrp="1"/>
          </p:cNvSpPr>
          <p:nvPr>
            <p:ph type="title" idx="4294967295"/>
          </p:nvPr>
        </p:nvSpPr>
        <p:spPr>
          <a:xfrm>
            <a:off x="0" y="257175"/>
            <a:ext cx="12192000" cy="787400"/>
          </a:xfrm>
        </p:spPr>
        <p:txBody>
          <a:bodyPr/>
          <a:lstStyle/>
          <a:p>
            <a:pPr algn="ctr" rtl="0"/>
            <a:r>
              <a:rPr lang="en-gb" b="1" i="0" u="none" baseline="0">
                <a:latin typeface="+mj-lt"/>
                <a:ea typeface="+mj-lt"/>
                <a:cs typeface="+mj-lt"/>
              </a:rPr>
              <a:t>Activity cards for teachers</a:t>
            </a:r>
          </a:p>
        </p:txBody>
      </p:sp>
      <p:sp>
        <p:nvSpPr>
          <p:cNvPr id="5" name="Tekstiruutu 4">
            <a:extLst>
              <a:ext uri="{FF2B5EF4-FFF2-40B4-BE49-F238E27FC236}">
                <a16:creationId xmlns:a16="http://schemas.microsoft.com/office/drawing/2014/main" id="{4688A729-628F-6A0D-1BEF-F56C8D4DCD12}"/>
              </a:ext>
            </a:extLst>
          </p:cNvPr>
          <p:cNvSpPr txBox="1"/>
          <p:nvPr/>
        </p:nvSpPr>
        <p:spPr>
          <a:xfrm>
            <a:off x="3649036" y="1041645"/>
            <a:ext cx="4893928" cy="738664"/>
          </a:xfrm>
          <a:prstGeom prst="rect">
            <a:avLst/>
          </a:prstGeom>
          <a:solidFill>
            <a:schemeClr val="accent1"/>
          </a:solidFill>
          <a:ln w="57150">
            <a:solidFill>
              <a:schemeClr val="accent1"/>
            </a:solidFill>
          </a:ln>
        </p:spPr>
        <p:txBody>
          <a:bodyPr wrap="square" rtlCol="0">
            <a:spAutoFit/>
          </a:bodyPr>
          <a:lstStyle/>
          <a:p>
            <a:pPr algn="ctr" rtl="0"/>
            <a:r>
              <a:rPr lang="en-gb" sz="2400" b="1" i="0" u="none" baseline="0">
                <a:solidFill>
                  <a:schemeClr val="bg1"/>
                </a:solidFill>
              </a:rPr>
              <a:t>During lessons</a:t>
            </a:r>
          </a:p>
          <a:p>
            <a:pPr algn="ctr" rtl="0"/>
            <a:r>
              <a:rPr lang="en-gb" b="0" i="0" u="none" baseline="0">
                <a:solidFill>
                  <a:schemeClr val="bg1"/>
                </a:solidFill>
              </a:rPr>
              <a:t>Positive interaction</a:t>
            </a:r>
          </a:p>
        </p:txBody>
      </p:sp>
      <p:pic>
        <p:nvPicPr>
          <p:cNvPr id="3" name="Kuva 2">
            <a:extLst>
              <a:ext uri="{FF2B5EF4-FFF2-40B4-BE49-F238E27FC236}">
                <a16:creationId xmlns:a16="http://schemas.microsoft.com/office/drawing/2014/main" id="{6636A423-67FD-20F1-0017-EB20D2BB7A7E}"/>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12" name="Tekstiruutu 11">
            <a:extLst>
              <a:ext uri="{FF2B5EF4-FFF2-40B4-BE49-F238E27FC236}">
                <a16:creationId xmlns:a16="http://schemas.microsoft.com/office/drawing/2014/main" id="{61FCE207-FF96-52EF-AB43-8FF11E61345B}"/>
              </a:ext>
            </a:extLst>
          </p:cNvPr>
          <p:cNvSpPr txBox="1"/>
          <p:nvPr/>
        </p:nvSpPr>
        <p:spPr>
          <a:xfrm>
            <a:off x="3832599" y="2818946"/>
            <a:ext cx="2181357" cy="1384995"/>
          </a:xfrm>
          <a:prstGeom prst="rect">
            <a:avLst/>
          </a:prstGeom>
          <a:solidFill>
            <a:schemeClr val="bg1"/>
          </a:solidFill>
          <a:ln w="57150">
            <a:solidFill>
              <a:schemeClr val="bg1"/>
            </a:solidFill>
          </a:ln>
        </p:spPr>
        <p:txBody>
          <a:bodyPr wrap="square" rtlCol="0">
            <a:spAutoFit/>
          </a:bodyPr>
          <a:lstStyle/>
          <a:p>
            <a:pPr algn="ctr" rtl="0"/>
            <a:r>
              <a:rPr lang="en-gb" sz="1400" b="1" i="0" u="none" baseline="0"/>
              <a:t>Pay attention to the tone of communication</a:t>
            </a:r>
            <a:r>
              <a:rPr lang="en-gb" sz="1400" b="0" i="0" u="none" baseline="0"/>
              <a:t>. Use positive expressions, such as “could you please lower your voice, thank you.”</a:t>
            </a:r>
            <a:endParaRPr lang="en-gb" sz="1100"/>
          </a:p>
        </p:txBody>
      </p:sp>
      <p:sp>
        <p:nvSpPr>
          <p:cNvPr id="21" name="Tekstiruutu 20">
            <a:extLst>
              <a:ext uri="{FF2B5EF4-FFF2-40B4-BE49-F238E27FC236}">
                <a16:creationId xmlns:a16="http://schemas.microsoft.com/office/drawing/2014/main" id="{F1F710ED-DE18-EEEA-A030-0AB77D9E2476}"/>
              </a:ext>
            </a:extLst>
          </p:cNvPr>
          <p:cNvSpPr txBox="1"/>
          <p:nvPr/>
        </p:nvSpPr>
        <p:spPr>
          <a:xfrm>
            <a:off x="3832599" y="4374237"/>
            <a:ext cx="2181357" cy="738664"/>
          </a:xfrm>
          <a:prstGeom prst="rect">
            <a:avLst/>
          </a:prstGeom>
          <a:solidFill>
            <a:schemeClr val="bg1"/>
          </a:solidFill>
          <a:ln w="57150">
            <a:solidFill>
              <a:schemeClr val="bg1"/>
            </a:solidFill>
          </a:ln>
        </p:spPr>
        <p:txBody>
          <a:bodyPr wrap="square" rtlCol="0">
            <a:spAutoFit/>
          </a:bodyPr>
          <a:lstStyle/>
          <a:p>
            <a:pPr algn="ctr" rtl="0"/>
            <a:r>
              <a:rPr lang="en-gb" sz="1400" b="1" i="0" u="none" baseline="0"/>
              <a:t>Build belief and trust </a:t>
            </a:r>
            <a:r>
              <a:rPr lang="en-gb" sz="1400" b="0" i="0" u="none" baseline="0"/>
              <a:t>in students’ abilities.</a:t>
            </a:r>
            <a:endParaRPr lang="en-gb" sz="1100"/>
          </a:p>
        </p:txBody>
      </p:sp>
      <p:sp>
        <p:nvSpPr>
          <p:cNvPr id="22" name="Tekstiruutu 21">
            <a:extLst>
              <a:ext uri="{FF2B5EF4-FFF2-40B4-BE49-F238E27FC236}">
                <a16:creationId xmlns:a16="http://schemas.microsoft.com/office/drawing/2014/main" id="{44DC945B-33BF-62F7-B339-E476AC0171D4}"/>
              </a:ext>
            </a:extLst>
          </p:cNvPr>
          <p:cNvSpPr txBox="1"/>
          <p:nvPr/>
        </p:nvSpPr>
        <p:spPr>
          <a:xfrm>
            <a:off x="6170070" y="3478615"/>
            <a:ext cx="2181357" cy="1169551"/>
          </a:xfrm>
          <a:prstGeom prst="rect">
            <a:avLst/>
          </a:prstGeom>
          <a:solidFill>
            <a:schemeClr val="bg1"/>
          </a:solidFill>
          <a:ln w="57150">
            <a:solidFill>
              <a:schemeClr val="bg1"/>
            </a:solidFill>
          </a:ln>
        </p:spPr>
        <p:txBody>
          <a:bodyPr wrap="square" rtlCol="0">
            <a:spAutoFit/>
          </a:bodyPr>
          <a:lstStyle/>
          <a:p>
            <a:pPr algn="ctr" rtl="0"/>
            <a:r>
              <a:rPr lang="en-gb" sz="1400" b="1" i="0" u="none" baseline="0"/>
              <a:t>Encourage and praise students </a:t>
            </a:r>
            <a:r>
              <a:rPr lang="en-gb" sz="1400" b="0" i="0" u="none" baseline="0"/>
              <a:t>(thumbs-up gestures, good notes in Wilma)</a:t>
            </a:r>
            <a:endParaRPr lang="en-gb" sz="1100"/>
          </a:p>
        </p:txBody>
      </p:sp>
      <p:sp>
        <p:nvSpPr>
          <p:cNvPr id="24" name="Tekstiruutu 23">
            <a:extLst>
              <a:ext uri="{FF2B5EF4-FFF2-40B4-BE49-F238E27FC236}">
                <a16:creationId xmlns:a16="http://schemas.microsoft.com/office/drawing/2014/main" id="{46BCA80A-BEF2-CCFA-8379-E1D4E41E91FC}"/>
              </a:ext>
            </a:extLst>
          </p:cNvPr>
          <p:cNvSpPr txBox="1"/>
          <p:nvPr/>
        </p:nvSpPr>
        <p:spPr>
          <a:xfrm>
            <a:off x="3832598" y="5283197"/>
            <a:ext cx="2181357" cy="954107"/>
          </a:xfrm>
          <a:prstGeom prst="rect">
            <a:avLst/>
          </a:prstGeom>
          <a:solidFill>
            <a:schemeClr val="bg1"/>
          </a:solidFill>
          <a:ln w="57150">
            <a:solidFill>
              <a:schemeClr val="bg1"/>
            </a:solidFill>
          </a:ln>
        </p:spPr>
        <p:txBody>
          <a:bodyPr wrap="square" rtlCol="0">
            <a:spAutoFit/>
          </a:bodyPr>
          <a:lstStyle/>
          <a:p>
            <a:pPr algn="ctr" rtl="0"/>
            <a:r>
              <a:rPr lang="en-gb" sz="1400" b="0" i="0" u="none" baseline="0"/>
              <a:t>Try to give as little negative feedback as possible and only address the essentials.</a:t>
            </a:r>
            <a:endParaRPr lang="en-gb" sz="1100"/>
          </a:p>
        </p:txBody>
      </p:sp>
      <p:pic>
        <p:nvPicPr>
          <p:cNvPr id="1026" name="Picture 2" descr="A picture containing silhouette&#10;&#10;Description automatically generated">
            <a:extLst>
              <a:ext uri="{FF2B5EF4-FFF2-40B4-BE49-F238E27FC236}">
                <a16:creationId xmlns:a16="http://schemas.microsoft.com/office/drawing/2014/main" id="{4DCBF7AE-B5D9-546E-9BC1-2B7724F5B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742" y="1633703"/>
            <a:ext cx="903737" cy="45542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A close up of a plant&#10;&#10;Description automatically generated with low confidence">
            <a:extLst>
              <a:ext uri="{FF2B5EF4-FFF2-40B4-BE49-F238E27FC236}">
                <a16:creationId xmlns:a16="http://schemas.microsoft.com/office/drawing/2014/main" id="{956E281E-41A4-C602-9241-BBB6DD6EE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2619" y="1681254"/>
            <a:ext cx="899217" cy="433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A close up of a plant&#10;&#10;Description automatically generated with low confidence">
            <a:extLst>
              <a:ext uri="{FF2B5EF4-FFF2-40B4-BE49-F238E27FC236}">
                <a16:creationId xmlns:a16="http://schemas.microsoft.com/office/drawing/2014/main" id="{6132FB93-16B7-397A-9F0A-9F828E441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8811" y="1711371"/>
            <a:ext cx="899217" cy="433199"/>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a:extLst>
              <a:ext uri="{FF2B5EF4-FFF2-40B4-BE49-F238E27FC236}">
                <a16:creationId xmlns:a16="http://schemas.microsoft.com/office/drawing/2014/main" id="{21201167-323F-2181-FE6A-333E980CB4B6}"/>
              </a:ext>
            </a:extLst>
          </p:cNvPr>
          <p:cNvSpPr txBox="1"/>
          <p:nvPr/>
        </p:nvSpPr>
        <p:spPr>
          <a:xfrm>
            <a:off x="3832598" y="1929152"/>
            <a:ext cx="2181357" cy="738664"/>
          </a:xfrm>
          <a:prstGeom prst="rect">
            <a:avLst/>
          </a:prstGeom>
          <a:solidFill>
            <a:schemeClr val="bg1"/>
          </a:solidFill>
          <a:ln w="57150">
            <a:solidFill>
              <a:schemeClr val="bg1"/>
            </a:solidFill>
          </a:ln>
        </p:spPr>
        <p:txBody>
          <a:bodyPr wrap="square" rtlCol="0">
            <a:spAutoFit/>
          </a:bodyPr>
          <a:lstStyle/>
          <a:p>
            <a:pPr algn="ctr" rtl="0"/>
            <a:r>
              <a:rPr lang="en-gb" sz="1400" b="1" i="0" u="none" baseline="0"/>
              <a:t>Interact with and listen to </a:t>
            </a:r>
            <a:r>
              <a:rPr lang="en-gb" sz="1400" b="0" i="0" u="none" baseline="0"/>
              <a:t>students, notice their concerns.</a:t>
            </a:r>
            <a:endParaRPr lang="en-gb" sz="1100"/>
          </a:p>
        </p:txBody>
      </p:sp>
      <p:pic>
        <p:nvPicPr>
          <p:cNvPr id="15" name="Picture 2" descr="A picture containing silhouette&#10;&#10;Description automatically generated">
            <a:extLst>
              <a:ext uri="{FF2B5EF4-FFF2-40B4-BE49-F238E27FC236}">
                <a16:creationId xmlns:a16="http://schemas.microsoft.com/office/drawing/2014/main" id="{8B6A4D5A-3298-D92B-BDCF-86E14B893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622" y="1707006"/>
            <a:ext cx="903737" cy="4554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A close up of a plant&#10;&#10;Description automatically generated with low confidence">
            <a:extLst>
              <a:ext uri="{FF2B5EF4-FFF2-40B4-BE49-F238E27FC236}">
                <a16:creationId xmlns:a16="http://schemas.microsoft.com/office/drawing/2014/main" id="{77957438-1345-323A-8CCF-1E5BFC1E0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a:off x="7897252" y="2066438"/>
            <a:ext cx="899217" cy="433199"/>
          </a:xfrm>
          <a:prstGeom prst="rect">
            <a:avLst/>
          </a:prstGeom>
          <a:noFill/>
          <a:extLst>
            <a:ext uri="{909E8E84-426E-40DD-AFC4-6F175D3DCCD1}">
              <a14:hiddenFill xmlns:a14="http://schemas.microsoft.com/office/drawing/2010/main">
                <a:solidFill>
                  <a:srgbClr val="FFFFFF"/>
                </a:solidFill>
              </a14:hiddenFill>
            </a:ext>
          </a:extLst>
        </p:spPr>
      </p:pic>
      <p:sp>
        <p:nvSpPr>
          <p:cNvPr id="11" name="Tekstiruutu 10">
            <a:extLst>
              <a:ext uri="{FF2B5EF4-FFF2-40B4-BE49-F238E27FC236}">
                <a16:creationId xmlns:a16="http://schemas.microsoft.com/office/drawing/2014/main" id="{11405C8F-EC30-AAE6-50B0-10047A91F33C}"/>
              </a:ext>
            </a:extLst>
          </p:cNvPr>
          <p:cNvSpPr txBox="1"/>
          <p:nvPr/>
        </p:nvSpPr>
        <p:spPr>
          <a:xfrm>
            <a:off x="6170071" y="1924343"/>
            <a:ext cx="2181357" cy="1384995"/>
          </a:xfrm>
          <a:prstGeom prst="rect">
            <a:avLst/>
          </a:prstGeom>
          <a:solidFill>
            <a:schemeClr val="bg1"/>
          </a:solidFill>
          <a:ln w="57150">
            <a:solidFill>
              <a:schemeClr val="bg1"/>
            </a:solidFill>
          </a:ln>
        </p:spPr>
        <p:txBody>
          <a:bodyPr wrap="square" rtlCol="0">
            <a:spAutoFit/>
          </a:bodyPr>
          <a:lstStyle/>
          <a:p>
            <a:pPr algn="ctr" rtl="0"/>
            <a:r>
              <a:rPr lang="en-gb" sz="1400" b="1" i="0" u="none" baseline="0"/>
              <a:t>Pay conscious attention</a:t>
            </a:r>
            <a:r>
              <a:rPr lang="en-gb" sz="1400" b="0" i="0" u="none" baseline="0"/>
              <a:t> to students’ positive behaviour and give warm and genuine feedback about it.</a:t>
            </a:r>
            <a:endParaRPr lang="en-gb" sz="1100"/>
          </a:p>
        </p:txBody>
      </p:sp>
      <p:pic>
        <p:nvPicPr>
          <p:cNvPr id="17" name="Picture 7" descr="A close up of a plant&#10;&#10;Description automatically generated with low confidence">
            <a:extLst>
              <a:ext uri="{FF2B5EF4-FFF2-40B4-BE49-F238E27FC236}">
                <a16:creationId xmlns:a16="http://schemas.microsoft.com/office/drawing/2014/main" id="{5487256F-780B-28CF-BF65-9F9F032C6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923307">
            <a:off x="6063859" y="5770394"/>
            <a:ext cx="899217" cy="433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 picture containing silhouette&#10;&#10;Description automatically generated">
            <a:extLst>
              <a:ext uri="{FF2B5EF4-FFF2-40B4-BE49-F238E27FC236}">
                <a16:creationId xmlns:a16="http://schemas.microsoft.com/office/drawing/2014/main" id="{B933EA21-261B-6B22-8FC2-347AE7AAC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006070" y="5857081"/>
            <a:ext cx="903737" cy="455427"/>
          </a:xfrm>
          <a:prstGeom prst="rect">
            <a:avLst/>
          </a:prstGeom>
          <a:noFill/>
          <a:extLst>
            <a:ext uri="{909E8E84-426E-40DD-AFC4-6F175D3DCCD1}">
              <a14:hiddenFill xmlns:a14="http://schemas.microsoft.com/office/drawing/2010/main">
                <a:solidFill>
                  <a:srgbClr val="FFFFFF"/>
                </a:solidFill>
              </a14:hiddenFill>
            </a:ext>
          </a:extLst>
        </p:spPr>
      </p:pic>
      <p:sp>
        <p:nvSpPr>
          <p:cNvPr id="23" name="Tekstiruutu 22">
            <a:extLst>
              <a:ext uri="{FF2B5EF4-FFF2-40B4-BE49-F238E27FC236}">
                <a16:creationId xmlns:a16="http://schemas.microsoft.com/office/drawing/2014/main" id="{64F31550-6599-5061-61E7-124BBE656994}"/>
              </a:ext>
            </a:extLst>
          </p:cNvPr>
          <p:cNvSpPr txBox="1"/>
          <p:nvPr/>
        </p:nvSpPr>
        <p:spPr>
          <a:xfrm>
            <a:off x="6170070" y="4817443"/>
            <a:ext cx="2181357" cy="1169551"/>
          </a:xfrm>
          <a:prstGeom prst="rect">
            <a:avLst/>
          </a:prstGeom>
          <a:solidFill>
            <a:schemeClr val="bg1"/>
          </a:solidFill>
          <a:ln w="57150">
            <a:solidFill>
              <a:schemeClr val="bg1"/>
            </a:solidFill>
          </a:ln>
        </p:spPr>
        <p:txBody>
          <a:bodyPr wrap="square" rtlCol="0">
            <a:spAutoFit/>
          </a:bodyPr>
          <a:lstStyle/>
          <a:p>
            <a:pPr algn="ctr" rtl="0"/>
            <a:r>
              <a:rPr lang="en-gb" sz="1400" b="1" i="0" u="none" baseline="0"/>
              <a:t>Create effective interaction</a:t>
            </a:r>
            <a:r>
              <a:rPr lang="en-gb" sz="1400" b="0" i="0" u="none" baseline="0"/>
              <a:t>. Make sure the message gets through. Make eye contact yourself.</a:t>
            </a:r>
            <a:endParaRPr lang="en-gb" sz="1100"/>
          </a:p>
        </p:txBody>
      </p:sp>
      <p:sp>
        <p:nvSpPr>
          <p:cNvPr id="8" name="TextBox 5">
            <a:extLst>
              <a:ext uri="{FF2B5EF4-FFF2-40B4-BE49-F238E27FC236}">
                <a16:creationId xmlns:a16="http://schemas.microsoft.com/office/drawing/2014/main" id="{583FE49C-C657-BCD2-8378-BAA4547AF9DC}"/>
              </a:ext>
            </a:extLst>
          </p:cNvPr>
          <p:cNvSpPr txBox="1"/>
          <p:nvPr/>
        </p:nvSpPr>
        <p:spPr>
          <a:xfrm>
            <a:off x="1795796" y="6481230"/>
            <a:ext cx="842994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gb" sz="1400" b="0" i="0" u="none" baseline="0" dirty="0">
                <a:cs typeface="Arial"/>
              </a:rPr>
              <a:t>Teija Ekholm and Arja Kuisma, partly adapted from material by Bo-Håkan Söderholm and Kati Leinonen, 2025</a:t>
            </a:r>
            <a:endParaRPr lang="en-gb" sz="1400" dirty="0"/>
          </a:p>
        </p:txBody>
      </p:sp>
    </p:spTree>
    <p:extLst>
      <p:ext uri="{BB962C8B-B14F-4D97-AF65-F5344CB8AC3E}">
        <p14:creationId xmlns:p14="http://schemas.microsoft.com/office/powerpoint/2010/main" val="3305345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CF7A-7FB4-304B-AF6A-436342B19D25}"/>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0CFD9E6B-495E-4BC7-1571-6BAFB692D441}"/>
              </a:ext>
            </a:extLst>
          </p:cNvPr>
          <p:cNvSpPr>
            <a:spLocks noGrp="1"/>
          </p:cNvSpPr>
          <p:nvPr>
            <p:ph type="sldNum" sz="quarter" idx="12"/>
          </p:nvPr>
        </p:nvSpPr>
        <p:spPr/>
        <p:txBody>
          <a:bodyPr/>
          <a:lstStyle/>
          <a:p>
            <a:pPr algn="r" rtl="0"/>
            <a:fld id="{66B0B938-106A-4E9D-9931-8D19B263D192}" type="slidenum">
              <a:rPr/>
              <a:t>25</a:t>
            </a:fld>
            <a:endParaRPr lang="en-gb"/>
          </a:p>
        </p:txBody>
      </p:sp>
      <p:sp>
        <p:nvSpPr>
          <p:cNvPr id="13" name="Suorakulmio 12">
            <a:extLst>
              <a:ext uri="{FF2B5EF4-FFF2-40B4-BE49-F238E27FC236}">
                <a16:creationId xmlns:a16="http://schemas.microsoft.com/office/drawing/2014/main" id="{7B49E976-A0F6-3E9C-F773-486C0F361984}"/>
              </a:ext>
            </a:extLst>
          </p:cNvPr>
          <p:cNvSpPr/>
          <p:nvPr/>
        </p:nvSpPr>
        <p:spPr>
          <a:xfrm>
            <a:off x="3755780" y="1044008"/>
            <a:ext cx="4680439" cy="5373075"/>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Tekstiruutu 13">
            <a:extLst>
              <a:ext uri="{FF2B5EF4-FFF2-40B4-BE49-F238E27FC236}">
                <a16:creationId xmlns:a16="http://schemas.microsoft.com/office/drawing/2014/main" id="{01EF7369-DD62-93CB-19C4-55E501B0A216}"/>
              </a:ext>
            </a:extLst>
          </p:cNvPr>
          <p:cNvSpPr txBox="1"/>
          <p:nvPr/>
        </p:nvSpPr>
        <p:spPr>
          <a:xfrm>
            <a:off x="3755780" y="1163945"/>
            <a:ext cx="4639836" cy="461665"/>
          </a:xfrm>
          <a:prstGeom prst="rect">
            <a:avLst/>
          </a:prstGeom>
          <a:solidFill>
            <a:schemeClr val="accent6"/>
          </a:solidFill>
          <a:ln>
            <a:solidFill>
              <a:schemeClr val="accent6"/>
            </a:solidFill>
          </a:ln>
        </p:spPr>
        <p:txBody>
          <a:bodyPr wrap="square" rtlCol="0">
            <a:spAutoFit/>
          </a:bodyPr>
          <a:lstStyle/>
          <a:p>
            <a:pPr algn="ctr" rtl="0"/>
            <a:r>
              <a:rPr lang="en-gb" sz="2400" b="1" i="0" u="none" baseline="0"/>
              <a:t>During lessons</a:t>
            </a:r>
          </a:p>
        </p:txBody>
      </p:sp>
      <p:pic>
        <p:nvPicPr>
          <p:cNvPr id="3" name="Kuva 2">
            <a:extLst>
              <a:ext uri="{FF2B5EF4-FFF2-40B4-BE49-F238E27FC236}">
                <a16:creationId xmlns:a16="http://schemas.microsoft.com/office/drawing/2014/main" id="{6636A423-67FD-20F1-0017-EB20D2BB7A7E}"/>
              </a:ext>
            </a:extLst>
          </p:cNvPr>
          <p:cNvPicPr>
            <a:picLocks noChangeAspect="1"/>
          </p:cNvPicPr>
          <p:nvPr/>
        </p:nvPicPr>
        <p:blipFill>
          <a:blip r:embed="rId3"/>
          <a:stretch>
            <a:fillRect/>
          </a:stretch>
        </p:blipFill>
        <p:spPr>
          <a:xfrm>
            <a:off x="10256241" y="5352288"/>
            <a:ext cx="1829773" cy="1442292"/>
          </a:xfrm>
          <a:prstGeom prst="rect">
            <a:avLst/>
          </a:prstGeom>
        </p:spPr>
      </p:pic>
      <p:pic>
        <p:nvPicPr>
          <p:cNvPr id="4100" name="Picture 4" descr="Logo&#10;&#10;Description automatically generated">
            <a:extLst>
              <a:ext uri="{FF2B5EF4-FFF2-40B4-BE49-F238E27FC236}">
                <a16:creationId xmlns:a16="http://schemas.microsoft.com/office/drawing/2014/main" id="{AA1AB807-2CF1-63F4-A498-6FABF3FBE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458" y="1751072"/>
            <a:ext cx="4430646" cy="4532835"/>
          </a:xfrm>
          <a:prstGeom prst="rect">
            <a:avLst/>
          </a:prstGeom>
          <a:noFill/>
          <a:extLst>
            <a:ext uri="{909E8E84-426E-40DD-AFC4-6F175D3DCCD1}">
              <a14:hiddenFill xmlns:a14="http://schemas.microsoft.com/office/drawing/2010/main">
                <a:solidFill>
                  <a:srgbClr val="FFFFFF"/>
                </a:solidFill>
              </a14:hiddenFill>
            </a:ext>
          </a:extLst>
        </p:spPr>
      </p:pic>
      <p:sp>
        <p:nvSpPr>
          <p:cNvPr id="25" name="Tekstiruutu 24">
            <a:extLst>
              <a:ext uri="{FF2B5EF4-FFF2-40B4-BE49-F238E27FC236}">
                <a16:creationId xmlns:a16="http://schemas.microsoft.com/office/drawing/2014/main" id="{B5F01B70-CC18-F1E7-6448-CA2983E319DC}"/>
              </a:ext>
            </a:extLst>
          </p:cNvPr>
          <p:cNvSpPr txBox="1"/>
          <p:nvPr/>
        </p:nvSpPr>
        <p:spPr>
          <a:xfrm>
            <a:off x="3979580" y="1801099"/>
            <a:ext cx="1890891" cy="954107"/>
          </a:xfrm>
          <a:prstGeom prst="rect">
            <a:avLst/>
          </a:prstGeom>
          <a:solidFill>
            <a:schemeClr val="bg1"/>
          </a:solidFill>
          <a:ln w="38100">
            <a:solidFill>
              <a:schemeClr val="bg1"/>
            </a:solidFill>
          </a:ln>
        </p:spPr>
        <p:txBody>
          <a:bodyPr wrap="square" rtlCol="0">
            <a:spAutoFit/>
          </a:bodyPr>
          <a:lstStyle/>
          <a:p>
            <a:pPr algn="l" rtl="0"/>
            <a:r>
              <a:rPr lang="en-gb" sz="1400" b="1" i="0" u="none" baseline="0" dirty="0"/>
              <a:t>Always mark the lesson structure and timetable on the board.</a:t>
            </a:r>
          </a:p>
        </p:txBody>
      </p:sp>
      <p:sp>
        <p:nvSpPr>
          <p:cNvPr id="26" name="Tekstiruutu 25">
            <a:extLst>
              <a:ext uri="{FF2B5EF4-FFF2-40B4-BE49-F238E27FC236}">
                <a16:creationId xmlns:a16="http://schemas.microsoft.com/office/drawing/2014/main" id="{084ED2BD-9D5D-6B2A-36D5-360FF35E30C6}"/>
              </a:ext>
            </a:extLst>
          </p:cNvPr>
          <p:cNvSpPr txBox="1"/>
          <p:nvPr/>
        </p:nvSpPr>
        <p:spPr>
          <a:xfrm>
            <a:off x="6101326" y="1794194"/>
            <a:ext cx="2157975" cy="954107"/>
          </a:xfrm>
          <a:prstGeom prst="rect">
            <a:avLst/>
          </a:prstGeom>
          <a:solidFill>
            <a:schemeClr val="bg1"/>
          </a:solidFill>
          <a:ln w="38100">
            <a:solidFill>
              <a:schemeClr val="bg1"/>
            </a:solidFill>
          </a:ln>
        </p:spPr>
        <p:txBody>
          <a:bodyPr wrap="square" rtlCol="0">
            <a:spAutoFit/>
          </a:bodyPr>
          <a:lstStyle/>
          <a:p>
            <a:pPr algn="l" rtl="0"/>
            <a:r>
              <a:rPr lang="en-gb" sz="1400" b="1" i="0" u="none" baseline="0" dirty="0"/>
              <a:t>Walk around the classroom during the lesson and make sure everyone gets started.</a:t>
            </a:r>
            <a:endParaRPr lang="en-gb" sz="1100" b="1" dirty="0"/>
          </a:p>
        </p:txBody>
      </p:sp>
      <p:sp>
        <p:nvSpPr>
          <p:cNvPr id="28" name="Tekstiruutu 27">
            <a:extLst>
              <a:ext uri="{FF2B5EF4-FFF2-40B4-BE49-F238E27FC236}">
                <a16:creationId xmlns:a16="http://schemas.microsoft.com/office/drawing/2014/main" id="{33A41057-977E-7118-36E7-1D5139276D9F}"/>
              </a:ext>
            </a:extLst>
          </p:cNvPr>
          <p:cNvSpPr txBox="1"/>
          <p:nvPr/>
        </p:nvSpPr>
        <p:spPr>
          <a:xfrm>
            <a:off x="4009391" y="3016962"/>
            <a:ext cx="4249910" cy="738664"/>
          </a:xfrm>
          <a:prstGeom prst="rect">
            <a:avLst/>
          </a:prstGeom>
          <a:solidFill>
            <a:schemeClr val="bg1"/>
          </a:solidFill>
          <a:ln w="38100">
            <a:solidFill>
              <a:schemeClr val="bg1"/>
            </a:solidFill>
          </a:ln>
        </p:spPr>
        <p:txBody>
          <a:bodyPr wrap="square" rtlCol="0">
            <a:spAutoFit/>
          </a:bodyPr>
          <a:lstStyle/>
          <a:p>
            <a:pPr algn="l" rtl="0"/>
            <a:r>
              <a:rPr lang="en-gb" sz="1400" b="1" i="0" u="none" baseline="0" dirty="0"/>
              <a:t>Give clear instructions. Not too many instructions at once. Also write the instructions on the board.</a:t>
            </a:r>
            <a:endParaRPr lang="en-gb" sz="1100" b="1" dirty="0"/>
          </a:p>
        </p:txBody>
      </p:sp>
      <p:sp>
        <p:nvSpPr>
          <p:cNvPr id="34" name="Tekstiruutu 33">
            <a:extLst>
              <a:ext uri="{FF2B5EF4-FFF2-40B4-BE49-F238E27FC236}">
                <a16:creationId xmlns:a16="http://schemas.microsoft.com/office/drawing/2014/main" id="{74D694DD-15E1-1BA9-B552-DAA0D40012FD}"/>
              </a:ext>
            </a:extLst>
          </p:cNvPr>
          <p:cNvSpPr txBox="1"/>
          <p:nvPr/>
        </p:nvSpPr>
        <p:spPr>
          <a:xfrm>
            <a:off x="4011318" y="4045298"/>
            <a:ext cx="1859153" cy="954107"/>
          </a:xfrm>
          <a:prstGeom prst="rect">
            <a:avLst/>
          </a:prstGeom>
          <a:solidFill>
            <a:schemeClr val="bg1"/>
          </a:solidFill>
          <a:ln w="38100">
            <a:solidFill>
              <a:schemeClr val="bg1"/>
            </a:solidFill>
          </a:ln>
        </p:spPr>
        <p:txBody>
          <a:bodyPr wrap="square" rtlCol="0">
            <a:spAutoFit/>
          </a:bodyPr>
          <a:lstStyle/>
          <a:p>
            <a:pPr algn="ctr" rtl="0"/>
            <a:endParaRPr lang="en-gb" sz="1400" b="1" dirty="0"/>
          </a:p>
          <a:p>
            <a:pPr algn="ctr" rtl="0"/>
            <a:r>
              <a:rPr lang="en-gb" sz="1400" b="1" i="0" u="none" baseline="0" dirty="0"/>
              <a:t>Check homework.</a:t>
            </a:r>
          </a:p>
          <a:p>
            <a:endParaRPr lang="en-gb" sz="500" b="1" dirty="0"/>
          </a:p>
          <a:p>
            <a:endParaRPr lang="en-gb" sz="700" b="1" dirty="0"/>
          </a:p>
        </p:txBody>
      </p:sp>
      <p:sp>
        <p:nvSpPr>
          <p:cNvPr id="37" name="Tekstiruutu 36">
            <a:extLst>
              <a:ext uri="{FF2B5EF4-FFF2-40B4-BE49-F238E27FC236}">
                <a16:creationId xmlns:a16="http://schemas.microsoft.com/office/drawing/2014/main" id="{B1214C8A-6AB4-F131-47A2-43DB15DF8A9D}"/>
              </a:ext>
            </a:extLst>
          </p:cNvPr>
          <p:cNvSpPr txBox="1"/>
          <p:nvPr/>
        </p:nvSpPr>
        <p:spPr>
          <a:xfrm>
            <a:off x="6134346" y="4014191"/>
            <a:ext cx="2126882" cy="954107"/>
          </a:xfrm>
          <a:prstGeom prst="rect">
            <a:avLst/>
          </a:prstGeom>
          <a:solidFill>
            <a:schemeClr val="bg1"/>
          </a:solidFill>
          <a:ln w="38100">
            <a:solidFill>
              <a:schemeClr val="bg1"/>
            </a:solidFill>
          </a:ln>
        </p:spPr>
        <p:txBody>
          <a:bodyPr wrap="square" rtlCol="0">
            <a:spAutoFit/>
          </a:bodyPr>
          <a:lstStyle/>
          <a:p>
            <a:pPr algn="l" rtl="0"/>
            <a:r>
              <a:rPr lang="en-gb" sz="1400" b="1" i="0" u="none" baseline="0" dirty="0"/>
              <a:t>Activate students. Tell them when to take notes. </a:t>
            </a:r>
            <a:endParaRPr lang="en-gb" sz="1100" b="1" dirty="0"/>
          </a:p>
        </p:txBody>
      </p:sp>
      <p:sp>
        <p:nvSpPr>
          <p:cNvPr id="39" name="Nuoli: Oikea 38">
            <a:extLst>
              <a:ext uri="{FF2B5EF4-FFF2-40B4-BE49-F238E27FC236}">
                <a16:creationId xmlns:a16="http://schemas.microsoft.com/office/drawing/2014/main" id="{6865AE3E-13D2-A105-85AE-B68D65B42951}"/>
              </a:ext>
            </a:extLst>
          </p:cNvPr>
          <p:cNvSpPr/>
          <p:nvPr/>
        </p:nvSpPr>
        <p:spPr>
          <a:xfrm>
            <a:off x="5875327" y="2316319"/>
            <a:ext cx="191538" cy="191936"/>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0" name="Nuoli: Oikea 39">
            <a:extLst>
              <a:ext uri="{FF2B5EF4-FFF2-40B4-BE49-F238E27FC236}">
                <a16:creationId xmlns:a16="http://schemas.microsoft.com/office/drawing/2014/main" id="{AF9A51CD-F8D5-3FB0-E077-271036923860}"/>
              </a:ext>
            </a:extLst>
          </p:cNvPr>
          <p:cNvSpPr/>
          <p:nvPr/>
        </p:nvSpPr>
        <p:spPr>
          <a:xfrm rot="5400000">
            <a:off x="7042532" y="2804305"/>
            <a:ext cx="191538" cy="191936"/>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2" name="Nuoli: Oikea 41">
            <a:extLst>
              <a:ext uri="{FF2B5EF4-FFF2-40B4-BE49-F238E27FC236}">
                <a16:creationId xmlns:a16="http://schemas.microsoft.com/office/drawing/2014/main" id="{21071E5E-4345-8FB1-4B72-33A837873074}"/>
              </a:ext>
            </a:extLst>
          </p:cNvPr>
          <p:cNvSpPr/>
          <p:nvPr/>
        </p:nvSpPr>
        <p:spPr>
          <a:xfrm rot="5400000">
            <a:off x="4845125" y="3794987"/>
            <a:ext cx="191538" cy="191936"/>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4" name="Nuoli: Oikea 43">
            <a:extLst>
              <a:ext uri="{FF2B5EF4-FFF2-40B4-BE49-F238E27FC236}">
                <a16:creationId xmlns:a16="http://schemas.microsoft.com/office/drawing/2014/main" id="{0CBA5AF7-FEC8-0948-A214-CACE4E1890DB}"/>
              </a:ext>
            </a:extLst>
          </p:cNvPr>
          <p:cNvSpPr/>
          <p:nvPr/>
        </p:nvSpPr>
        <p:spPr>
          <a:xfrm>
            <a:off x="5890966" y="4268939"/>
            <a:ext cx="191538" cy="191936"/>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5" name="Nuoli: Oikea 44">
            <a:extLst>
              <a:ext uri="{FF2B5EF4-FFF2-40B4-BE49-F238E27FC236}">
                <a16:creationId xmlns:a16="http://schemas.microsoft.com/office/drawing/2014/main" id="{1E0FC20D-AEB5-AA62-21C1-F3BC38FB3660}"/>
              </a:ext>
            </a:extLst>
          </p:cNvPr>
          <p:cNvSpPr/>
          <p:nvPr/>
        </p:nvSpPr>
        <p:spPr>
          <a:xfrm rot="5400000">
            <a:off x="7084544" y="4977594"/>
            <a:ext cx="191538" cy="191936"/>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38" name="Tekstiruutu 37">
            <a:extLst>
              <a:ext uri="{FF2B5EF4-FFF2-40B4-BE49-F238E27FC236}">
                <a16:creationId xmlns:a16="http://schemas.microsoft.com/office/drawing/2014/main" id="{6591C870-E537-AED9-19B2-C4E519C0DE29}"/>
              </a:ext>
            </a:extLst>
          </p:cNvPr>
          <p:cNvSpPr txBox="1"/>
          <p:nvPr/>
        </p:nvSpPr>
        <p:spPr>
          <a:xfrm>
            <a:off x="4017317" y="5206738"/>
            <a:ext cx="4249910" cy="477054"/>
          </a:xfrm>
          <a:prstGeom prst="rect">
            <a:avLst/>
          </a:prstGeom>
          <a:solidFill>
            <a:schemeClr val="bg1"/>
          </a:solidFill>
          <a:ln w="38100">
            <a:solidFill>
              <a:schemeClr val="bg1"/>
            </a:solidFill>
          </a:ln>
        </p:spPr>
        <p:txBody>
          <a:bodyPr wrap="square" rtlCol="0">
            <a:spAutoFit/>
          </a:bodyPr>
          <a:lstStyle/>
          <a:p>
            <a:pPr algn="ctr" rtl="0"/>
            <a:r>
              <a:rPr lang="en-gb" sz="1400" b="1" i="0" u="none" baseline="0" dirty="0"/>
              <a:t>Make use of multichannel teaching methods.</a:t>
            </a:r>
          </a:p>
          <a:p>
            <a:pPr algn="ctr" rtl="0"/>
            <a:endParaRPr lang="en-gb" sz="1100" b="1" dirty="0"/>
          </a:p>
        </p:txBody>
      </p:sp>
      <p:sp>
        <p:nvSpPr>
          <p:cNvPr id="7" name="Otsikko 1">
            <a:extLst>
              <a:ext uri="{FF2B5EF4-FFF2-40B4-BE49-F238E27FC236}">
                <a16:creationId xmlns:a16="http://schemas.microsoft.com/office/drawing/2014/main" id="{D20EF725-94C6-27CB-59C5-6838952F3AD0}"/>
              </a:ext>
            </a:extLst>
          </p:cNvPr>
          <p:cNvSpPr txBox="1">
            <a:spLocks/>
          </p:cNvSpPr>
          <p:nvPr/>
        </p:nvSpPr>
        <p:spPr>
          <a:xfrm>
            <a:off x="0" y="256608"/>
            <a:ext cx="12192000" cy="787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a:lstStyle>
          <a:p>
            <a:pPr algn="ctr" rtl="0"/>
            <a:r>
              <a:rPr lang="en-gb" b="1" i="0" u="none" baseline="0">
                <a:latin typeface="+mj-lt"/>
                <a:ea typeface="+mj-lt"/>
                <a:cs typeface="+mj-lt"/>
              </a:rPr>
              <a:t>Activity cards for teachers</a:t>
            </a:r>
          </a:p>
        </p:txBody>
      </p:sp>
      <p:sp>
        <p:nvSpPr>
          <p:cNvPr id="2" name="TextBox 5">
            <a:extLst>
              <a:ext uri="{FF2B5EF4-FFF2-40B4-BE49-F238E27FC236}">
                <a16:creationId xmlns:a16="http://schemas.microsoft.com/office/drawing/2014/main" id="{8E4F5C70-7446-4AB9-2A71-3A7A6AB01387}"/>
              </a:ext>
            </a:extLst>
          </p:cNvPr>
          <p:cNvSpPr txBox="1"/>
          <p:nvPr/>
        </p:nvSpPr>
        <p:spPr>
          <a:xfrm>
            <a:off x="1162878" y="6481230"/>
            <a:ext cx="906286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gb" sz="1400" b="0" i="0" u="none" baseline="0" dirty="0">
                <a:cs typeface="Arial"/>
              </a:rPr>
              <a:t>Teija Ekholm and Arja Kuisma, partly adapted from material by Bo-Håkan Söderholm and Kati Leinonen, 2025</a:t>
            </a:r>
            <a:endParaRPr lang="en-gb" sz="1400" dirty="0"/>
          </a:p>
        </p:txBody>
      </p:sp>
    </p:spTree>
    <p:extLst>
      <p:ext uri="{BB962C8B-B14F-4D97-AF65-F5344CB8AC3E}">
        <p14:creationId xmlns:p14="http://schemas.microsoft.com/office/powerpoint/2010/main" val="497847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CF7A-7FB4-304B-AF6A-436342B19D25}"/>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0CFD9E6B-495E-4BC7-1571-6BAFB692D441}"/>
              </a:ext>
            </a:extLst>
          </p:cNvPr>
          <p:cNvSpPr>
            <a:spLocks noGrp="1"/>
          </p:cNvSpPr>
          <p:nvPr>
            <p:ph type="sldNum" sz="quarter" idx="12"/>
          </p:nvPr>
        </p:nvSpPr>
        <p:spPr/>
        <p:txBody>
          <a:bodyPr/>
          <a:lstStyle/>
          <a:p>
            <a:pPr algn="r" rtl="0"/>
            <a:fld id="{66B0B938-106A-4E9D-9931-8D19B263D192}" type="slidenum">
              <a:rPr/>
              <a:t>26</a:t>
            </a:fld>
            <a:endParaRPr lang="en-gb"/>
          </a:p>
        </p:txBody>
      </p:sp>
      <p:sp>
        <p:nvSpPr>
          <p:cNvPr id="2" name="Otsikko 1">
            <a:extLst>
              <a:ext uri="{FF2B5EF4-FFF2-40B4-BE49-F238E27FC236}">
                <a16:creationId xmlns:a16="http://schemas.microsoft.com/office/drawing/2014/main" id="{65619E88-6E4D-C8EC-91EF-4CBAA39BD8A2}"/>
              </a:ext>
            </a:extLst>
          </p:cNvPr>
          <p:cNvSpPr>
            <a:spLocks noGrp="1"/>
          </p:cNvSpPr>
          <p:nvPr>
            <p:ph type="title" idx="4294967295"/>
          </p:nvPr>
        </p:nvSpPr>
        <p:spPr>
          <a:xfrm>
            <a:off x="0" y="257175"/>
            <a:ext cx="12192000" cy="787400"/>
          </a:xfrm>
        </p:spPr>
        <p:txBody>
          <a:bodyPr/>
          <a:lstStyle/>
          <a:p>
            <a:pPr algn="ctr" rtl="0"/>
            <a:r>
              <a:rPr lang="en-gb" b="1" i="0" u="none" baseline="0">
                <a:latin typeface="+mj-lt"/>
                <a:ea typeface="+mj-lt"/>
                <a:cs typeface="+mj-lt"/>
              </a:rPr>
              <a:t>Activity cards for teachers</a:t>
            </a:r>
          </a:p>
        </p:txBody>
      </p:sp>
      <p:sp>
        <p:nvSpPr>
          <p:cNvPr id="13" name="Suorakulmio 12">
            <a:extLst>
              <a:ext uri="{FF2B5EF4-FFF2-40B4-BE49-F238E27FC236}">
                <a16:creationId xmlns:a16="http://schemas.microsoft.com/office/drawing/2014/main" id="{7B49E976-A0F6-3E9C-F773-486C0F361984}"/>
              </a:ext>
            </a:extLst>
          </p:cNvPr>
          <p:cNvSpPr/>
          <p:nvPr/>
        </p:nvSpPr>
        <p:spPr>
          <a:xfrm>
            <a:off x="3776081" y="1044008"/>
            <a:ext cx="4639837" cy="537307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Tekstiruutu 13">
            <a:extLst>
              <a:ext uri="{FF2B5EF4-FFF2-40B4-BE49-F238E27FC236}">
                <a16:creationId xmlns:a16="http://schemas.microsoft.com/office/drawing/2014/main" id="{01EF7369-DD62-93CB-19C4-55E501B0A216}"/>
              </a:ext>
            </a:extLst>
          </p:cNvPr>
          <p:cNvSpPr txBox="1"/>
          <p:nvPr/>
        </p:nvSpPr>
        <p:spPr>
          <a:xfrm>
            <a:off x="3776018" y="1044008"/>
            <a:ext cx="4639837" cy="954107"/>
          </a:xfrm>
          <a:prstGeom prst="rect">
            <a:avLst/>
          </a:prstGeom>
          <a:solidFill>
            <a:schemeClr val="tx1"/>
          </a:solidFill>
          <a:ln w="38100">
            <a:solidFill>
              <a:schemeClr val="tx1"/>
            </a:solidFill>
          </a:ln>
        </p:spPr>
        <p:txBody>
          <a:bodyPr wrap="square" rtlCol="0">
            <a:spAutoFit/>
          </a:bodyPr>
          <a:lstStyle/>
          <a:p>
            <a:pPr algn="ctr" rtl="0"/>
            <a:r>
              <a:rPr lang="en-gb" sz="2800" b="1" i="0" u="none" baseline="0" dirty="0">
                <a:solidFill>
                  <a:schemeClr val="bg1"/>
                </a:solidFill>
              </a:rPr>
              <a:t>At the end </a:t>
            </a:r>
          </a:p>
          <a:p>
            <a:pPr algn="ctr" rtl="0"/>
            <a:r>
              <a:rPr lang="en-gb" sz="2800" b="1" i="0" u="none" baseline="0" dirty="0">
                <a:solidFill>
                  <a:schemeClr val="bg1"/>
                </a:solidFill>
              </a:rPr>
              <a:t>of a lesson</a:t>
            </a:r>
          </a:p>
        </p:txBody>
      </p:sp>
      <p:pic>
        <p:nvPicPr>
          <p:cNvPr id="3" name="Kuva 2">
            <a:extLst>
              <a:ext uri="{FF2B5EF4-FFF2-40B4-BE49-F238E27FC236}">
                <a16:creationId xmlns:a16="http://schemas.microsoft.com/office/drawing/2014/main" id="{6636A423-67FD-20F1-0017-EB20D2BB7A7E}"/>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25" name="Tekstiruutu 24">
            <a:extLst>
              <a:ext uri="{FF2B5EF4-FFF2-40B4-BE49-F238E27FC236}">
                <a16:creationId xmlns:a16="http://schemas.microsoft.com/office/drawing/2014/main" id="{B5F01B70-CC18-F1E7-6448-CA2983E319DC}"/>
              </a:ext>
            </a:extLst>
          </p:cNvPr>
          <p:cNvSpPr txBox="1"/>
          <p:nvPr/>
        </p:nvSpPr>
        <p:spPr>
          <a:xfrm>
            <a:off x="3984995" y="2817533"/>
            <a:ext cx="2018240" cy="646331"/>
          </a:xfrm>
          <a:prstGeom prst="rect">
            <a:avLst/>
          </a:prstGeom>
          <a:solidFill>
            <a:schemeClr val="bg1"/>
          </a:solidFill>
          <a:ln w="19050">
            <a:solidFill>
              <a:schemeClr val="tx1"/>
            </a:solidFill>
          </a:ln>
        </p:spPr>
        <p:txBody>
          <a:bodyPr wrap="square" rtlCol="0">
            <a:spAutoFit/>
          </a:bodyPr>
          <a:lstStyle/>
          <a:p>
            <a:pPr algn="l" rtl="0"/>
            <a:r>
              <a:rPr lang="en-gb" sz="1200" b="0" i="0" u="none" baseline="0" dirty="0"/>
              <a:t>Could you give a couple of </a:t>
            </a:r>
            <a:r>
              <a:rPr lang="en-gb" sz="1200" b="1" i="0" u="none" baseline="0" dirty="0"/>
              <a:t>mock exam questions</a:t>
            </a:r>
            <a:r>
              <a:rPr lang="en-gb" sz="1200" b="0" i="0" u="none" baseline="0" dirty="0"/>
              <a:t> at the end of each lesson?</a:t>
            </a:r>
          </a:p>
        </p:txBody>
      </p:sp>
      <p:sp>
        <p:nvSpPr>
          <p:cNvPr id="26" name="Tekstiruutu 25">
            <a:extLst>
              <a:ext uri="{FF2B5EF4-FFF2-40B4-BE49-F238E27FC236}">
                <a16:creationId xmlns:a16="http://schemas.microsoft.com/office/drawing/2014/main" id="{084ED2BD-9D5D-6B2A-36D5-360FF35E30C6}"/>
              </a:ext>
            </a:extLst>
          </p:cNvPr>
          <p:cNvSpPr txBox="1"/>
          <p:nvPr/>
        </p:nvSpPr>
        <p:spPr>
          <a:xfrm>
            <a:off x="6081191" y="2805811"/>
            <a:ext cx="2184020" cy="830997"/>
          </a:xfrm>
          <a:prstGeom prst="rect">
            <a:avLst/>
          </a:prstGeom>
          <a:solidFill>
            <a:schemeClr val="bg1"/>
          </a:solidFill>
          <a:ln w="19050">
            <a:solidFill>
              <a:schemeClr val="tx1"/>
            </a:solidFill>
          </a:ln>
        </p:spPr>
        <p:txBody>
          <a:bodyPr wrap="square" rtlCol="0">
            <a:spAutoFit/>
          </a:bodyPr>
          <a:lstStyle/>
          <a:p>
            <a:pPr algn="l" rtl="0"/>
            <a:r>
              <a:rPr lang="en-gb" sz="1200" b="1" i="0" u="none" baseline="0"/>
              <a:t>Remind students of important upcoming dates </a:t>
            </a:r>
            <a:r>
              <a:rPr lang="en-gb" sz="1200" b="0" i="0" u="none" baseline="0"/>
              <a:t>(assignment deadlines).</a:t>
            </a:r>
          </a:p>
        </p:txBody>
      </p:sp>
      <p:sp>
        <p:nvSpPr>
          <p:cNvPr id="28" name="Tekstiruutu 27">
            <a:extLst>
              <a:ext uri="{FF2B5EF4-FFF2-40B4-BE49-F238E27FC236}">
                <a16:creationId xmlns:a16="http://schemas.microsoft.com/office/drawing/2014/main" id="{33A41057-977E-7118-36E7-1D5139276D9F}"/>
              </a:ext>
            </a:extLst>
          </p:cNvPr>
          <p:cNvSpPr txBox="1"/>
          <p:nvPr/>
        </p:nvSpPr>
        <p:spPr>
          <a:xfrm>
            <a:off x="3984995" y="3560308"/>
            <a:ext cx="2018240" cy="1384995"/>
          </a:xfrm>
          <a:prstGeom prst="rect">
            <a:avLst/>
          </a:prstGeom>
          <a:solidFill>
            <a:schemeClr val="bg1"/>
          </a:solidFill>
          <a:ln w="19050">
            <a:solidFill>
              <a:schemeClr val="tx1"/>
            </a:solidFill>
          </a:ln>
        </p:spPr>
        <p:txBody>
          <a:bodyPr wrap="square" rtlCol="0">
            <a:spAutoFit/>
          </a:bodyPr>
          <a:lstStyle/>
          <a:p>
            <a:pPr algn="l" rtl="0"/>
            <a:r>
              <a:rPr lang="en-gb" sz="1200" b="1" i="0" u="none" baseline="0" dirty="0"/>
              <a:t>Preparation for the next lesson</a:t>
            </a:r>
            <a:r>
              <a:rPr lang="en-gb" sz="1200" b="0" i="0" u="none" baseline="0" dirty="0"/>
              <a:t>. Instruct students to prepare via e.g. a textbook reading assignment, short preparatory assignments and videos.</a:t>
            </a:r>
            <a:endParaRPr lang="en-gb" sz="1050" dirty="0"/>
          </a:p>
        </p:txBody>
      </p:sp>
      <p:sp>
        <p:nvSpPr>
          <p:cNvPr id="34" name="Tekstiruutu 33">
            <a:extLst>
              <a:ext uri="{FF2B5EF4-FFF2-40B4-BE49-F238E27FC236}">
                <a16:creationId xmlns:a16="http://schemas.microsoft.com/office/drawing/2014/main" id="{74D694DD-15E1-1BA9-B552-DAA0D40012FD}"/>
              </a:ext>
            </a:extLst>
          </p:cNvPr>
          <p:cNvSpPr txBox="1"/>
          <p:nvPr/>
        </p:nvSpPr>
        <p:spPr>
          <a:xfrm>
            <a:off x="6081190" y="3751578"/>
            <a:ext cx="2184019" cy="461665"/>
          </a:xfrm>
          <a:prstGeom prst="rect">
            <a:avLst/>
          </a:prstGeom>
          <a:solidFill>
            <a:schemeClr val="bg1"/>
          </a:solidFill>
          <a:ln w="19050">
            <a:solidFill>
              <a:schemeClr val="tx1"/>
            </a:solidFill>
          </a:ln>
        </p:spPr>
        <p:txBody>
          <a:bodyPr wrap="square" rtlCol="0">
            <a:spAutoFit/>
          </a:bodyPr>
          <a:lstStyle/>
          <a:p>
            <a:pPr algn="l" rtl="0"/>
            <a:r>
              <a:rPr lang="en-gb" sz="1200" b="0" i="0" u="none" baseline="0"/>
              <a:t>Teach and remind </a:t>
            </a:r>
            <a:r>
              <a:rPr lang="en-gb" sz="1200" b="1" i="0" u="none" baseline="0"/>
              <a:t>how to use a calendar.</a:t>
            </a:r>
            <a:endParaRPr lang="en-gb" sz="400"/>
          </a:p>
        </p:txBody>
      </p:sp>
      <p:sp>
        <p:nvSpPr>
          <p:cNvPr id="37" name="Tekstiruutu 36">
            <a:extLst>
              <a:ext uri="{FF2B5EF4-FFF2-40B4-BE49-F238E27FC236}">
                <a16:creationId xmlns:a16="http://schemas.microsoft.com/office/drawing/2014/main" id="{B1214C8A-6AB4-F131-47A2-43DB15DF8A9D}"/>
              </a:ext>
            </a:extLst>
          </p:cNvPr>
          <p:cNvSpPr txBox="1"/>
          <p:nvPr/>
        </p:nvSpPr>
        <p:spPr>
          <a:xfrm>
            <a:off x="3984995" y="4988695"/>
            <a:ext cx="2018240" cy="1384995"/>
          </a:xfrm>
          <a:prstGeom prst="rect">
            <a:avLst/>
          </a:prstGeom>
          <a:solidFill>
            <a:schemeClr val="bg1"/>
          </a:solidFill>
          <a:ln w="19050">
            <a:solidFill>
              <a:schemeClr val="tx1"/>
            </a:solidFill>
          </a:ln>
        </p:spPr>
        <p:txBody>
          <a:bodyPr wrap="square" rtlCol="0">
            <a:spAutoFit/>
          </a:bodyPr>
          <a:lstStyle/>
          <a:p>
            <a:pPr algn="l" rtl="0"/>
            <a:r>
              <a:rPr lang="en-gb" sz="1200" b="1" i="0" u="none" baseline="0" dirty="0"/>
              <a:t>A study journal as part of study technique</a:t>
            </a:r>
            <a:r>
              <a:rPr lang="en-gb" sz="1200" b="0" i="0" u="none" baseline="0" dirty="0"/>
              <a:t>. Ask students to write down briefly what they feel they learned from the lesson. This supports memory and concentration. </a:t>
            </a:r>
          </a:p>
        </p:txBody>
      </p:sp>
      <p:sp>
        <p:nvSpPr>
          <p:cNvPr id="38" name="Tekstiruutu 37">
            <a:extLst>
              <a:ext uri="{FF2B5EF4-FFF2-40B4-BE49-F238E27FC236}">
                <a16:creationId xmlns:a16="http://schemas.microsoft.com/office/drawing/2014/main" id="{6591C870-E537-AED9-19B2-C4E519C0DE29}"/>
              </a:ext>
            </a:extLst>
          </p:cNvPr>
          <p:cNvSpPr txBox="1"/>
          <p:nvPr/>
        </p:nvSpPr>
        <p:spPr>
          <a:xfrm>
            <a:off x="6081191" y="4325076"/>
            <a:ext cx="2184019" cy="1938992"/>
          </a:xfrm>
          <a:prstGeom prst="rect">
            <a:avLst/>
          </a:prstGeom>
          <a:solidFill>
            <a:schemeClr val="bg1"/>
          </a:solidFill>
          <a:ln w="19050">
            <a:solidFill>
              <a:schemeClr val="tx1"/>
            </a:solidFill>
          </a:ln>
        </p:spPr>
        <p:txBody>
          <a:bodyPr wrap="square" rtlCol="0">
            <a:spAutoFit/>
          </a:bodyPr>
          <a:lstStyle/>
          <a:p>
            <a:pPr algn="l" rtl="0"/>
            <a:r>
              <a:rPr lang="en-gb" sz="1200" b="1" i="0" u="none" baseline="0"/>
              <a:t>Stay for a while after the lesson</a:t>
            </a:r>
            <a:r>
              <a:rPr lang="en-gb" sz="1200" b="0" i="0" u="none" baseline="0"/>
              <a:t>, because it is easier for students to talk to the teacher and ask questions about things that are unclear. </a:t>
            </a:r>
          </a:p>
          <a:p>
            <a:endParaRPr lang="en-gb" sz="1200"/>
          </a:p>
          <a:p>
            <a:pPr algn="l" rtl="0"/>
            <a:r>
              <a:rPr lang="en-gb" sz="1200" b="1" i="0" u="none" baseline="0"/>
              <a:t>Give praise!</a:t>
            </a:r>
            <a:r>
              <a:rPr lang="en-gb" sz="1200" b="0" i="0" u="none" baseline="0"/>
              <a:t> For previous lessons as well. </a:t>
            </a:r>
          </a:p>
          <a:p>
            <a:endParaRPr lang="en-gb" sz="1200"/>
          </a:p>
          <a:p>
            <a:pPr algn="l" rtl="0"/>
            <a:r>
              <a:rPr lang="en-gb" sz="1200" b="1" i="0" u="none" baseline="0"/>
              <a:t>Good notes in Wilma</a:t>
            </a:r>
            <a:r>
              <a:rPr lang="en-gb" sz="1200" b="0" i="0" u="none" baseline="0"/>
              <a:t>.</a:t>
            </a:r>
          </a:p>
        </p:txBody>
      </p:sp>
      <p:sp>
        <p:nvSpPr>
          <p:cNvPr id="9" name="Tekstiruutu 8">
            <a:extLst>
              <a:ext uri="{FF2B5EF4-FFF2-40B4-BE49-F238E27FC236}">
                <a16:creationId xmlns:a16="http://schemas.microsoft.com/office/drawing/2014/main" id="{F11FECA6-F380-F3CD-6188-2558C7E50EA6}"/>
              </a:ext>
            </a:extLst>
          </p:cNvPr>
          <p:cNvSpPr txBox="1"/>
          <p:nvPr/>
        </p:nvSpPr>
        <p:spPr>
          <a:xfrm>
            <a:off x="3984995" y="2196189"/>
            <a:ext cx="4280216" cy="523220"/>
          </a:xfrm>
          <a:prstGeom prst="rect">
            <a:avLst/>
          </a:prstGeom>
          <a:solidFill>
            <a:schemeClr val="bg1"/>
          </a:solidFill>
          <a:ln w="19050">
            <a:solidFill>
              <a:schemeClr val="tx1"/>
            </a:solidFill>
          </a:ln>
        </p:spPr>
        <p:txBody>
          <a:bodyPr wrap="square" rtlCol="0">
            <a:spAutoFit/>
          </a:bodyPr>
          <a:lstStyle/>
          <a:p>
            <a:pPr algn="l" rtl="0"/>
            <a:r>
              <a:rPr lang="en-gb" sz="1400" b="0" i="0" u="none" baseline="0"/>
              <a:t>Return to the questions and themes of the lesson at the end of the lesson and provide a short summary.</a:t>
            </a:r>
          </a:p>
        </p:txBody>
      </p:sp>
      <p:pic>
        <p:nvPicPr>
          <p:cNvPr id="5128" name="Picture 8" descr="A picture containing text&#10;&#10;Description automatically generated">
            <a:extLst>
              <a:ext uri="{FF2B5EF4-FFF2-40B4-BE49-F238E27FC236}">
                <a16:creationId xmlns:a16="http://schemas.microsoft.com/office/drawing/2014/main" id="{F54D6E9D-3390-3B8C-E0E7-6AE2AADE4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941" y="1074008"/>
            <a:ext cx="956304" cy="1010508"/>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A picture containing text&#10;&#10;Description automatically generated">
            <a:extLst>
              <a:ext uri="{FF2B5EF4-FFF2-40B4-BE49-F238E27FC236}">
                <a16:creationId xmlns:a16="http://schemas.microsoft.com/office/drawing/2014/main" id="{7D4BBEDD-6B1B-3C2E-CE66-DC9066B01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7797" y="1124824"/>
            <a:ext cx="838058" cy="8733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descr="A picture containing text&#10;&#10;Description automatically generated">
            <a:extLst>
              <a:ext uri="{FF2B5EF4-FFF2-40B4-BE49-F238E27FC236}">
                <a16:creationId xmlns:a16="http://schemas.microsoft.com/office/drawing/2014/main" id="{3303CD79-C8DF-BB8E-3A2E-11A9EF34E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5504" y="1355290"/>
            <a:ext cx="691489" cy="7205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0144D765-F7AD-7B19-4F3F-50E00D8ACF20}"/>
              </a:ext>
            </a:extLst>
          </p:cNvPr>
          <p:cNvSpPr txBox="1"/>
          <p:nvPr/>
        </p:nvSpPr>
        <p:spPr>
          <a:xfrm>
            <a:off x="1282148" y="6481230"/>
            <a:ext cx="894359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gb" sz="1400" b="0" i="0" u="none" baseline="0">
                <a:cs typeface="Arial"/>
              </a:rPr>
              <a:t>Teija Ekholm and Arja Kuisma, partly adapted from material by Bo-Håkan Söderholm and Kati Leinonen, 2025</a:t>
            </a:r>
            <a:endParaRPr lang="en-gb" sz="1400"/>
          </a:p>
        </p:txBody>
      </p:sp>
    </p:spTree>
    <p:extLst>
      <p:ext uri="{BB962C8B-B14F-4D97-AF65-F5344CB8AC3E}">
        <p14:creationId xmlns:p14="http://schemas.microsoft.com/office/powerpoint/2010/main" val="666870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81C61-9D08-6DA7-D070-7264A65E6247}"/>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3CCEA36E-3D0C-CB2F-84C5-F10BEDD079D2}"/>
              </a:ext>
            </a:extLst>
          </p:cNvPr>
          <p:cNvSpPr>
            <a:spLocks noGrp="1"/>
          </p:cNvSpPr>
          <p:nvPr>
            <p:ph type="sldNum" sz="quarter" idx="12"/>
          </p:nvPr>
        </p:nvSpPr>
        <p:spPr/>
        <p:txBody>
          <a:bodyPr/>
          <a:lstStyle/>
          <a:p>
            <a:pPr algn="r" rtl="0"/>
            <a:fld id="{66B0B938-106A-4E9D-9931-8D19B263D192}" type="slidenum">
              <a:rPr/>
              <a:t>27</a:t>
            </a:fld>
            <a:endParaRPr lang="en-gb"/>
          </a:p>
        </p:txBody>
      </p:sp>
      <p:pic>
        <p:nvPicPr>
          <p:cNvPr id="3" name="Kuva 2">
            <a:extLst>
              <a:ext uri="{FF2B5EF4-FFF2-40B4-BE49-F238E27FC236}">
                <a16:creationId xmlns:a16="http://schemas.microsoft.com/office/drawing/2014/main" id="{D43A33EA-4038-2BD9-D406-A1802E76B894}"/>
              </a:ext>
            </a:extLst>
          </p:cNvPr>
          <p:cNvPicPr>
            <a:picLocks noChangeAspect="1"/>
          </p:cNvPicPr>
          <p:nvPr/>
        </p:nvPicPr>
        <p:blipFill>
          <a:blip r:embed="rId2"/>
          <a:stretch>
            <a:fillRect/>
          </a:stretch>
        </p:blipFill>
        <p:spPr>
          <a:xfrm>
            <a:off x="10256241" y="5352288"/>
            <a:ext cx="1829773" cy="1442292"/>
          </a:xfrm>
          <a:prstGeom prst="rect">
            <a:avLst/>
          </a:prstGeom>
        </p:spPr>
      </p:pic>
      <p:sp>
        <p:nvSpPr>
          <p:cNvPr id="5" name="Suorakulmio 4">
            <a:extLst>
              <a:ext uri="{FF2B5EF4-FFF2-40B4-BE49-F238E27FC236}">
                <a16:creationId xmlns:a16="http://schemas.microsoft.com/office/drawing/2014/main" id="{810D829E-A6BA-0F7C-E1D3-0CB371B66673}"/>
              </a:ext>
            </a:extLst>
          </p:cNvPr>
          <p:cNvSpPr/>
          <p:nvPr/>
        </p:nvSpPr>
        <p:spPr>
          <a:xfrm>
            <a:off x="3067767" y="1061904"/>
            <a:ext cx="6652703" cy="5539487"/>
          </a:xfrm>
          <a:prstGeom prst="rect">
            <a:avLst/>
          </a:prstGeom>
          <a:solidFill>
            <a:schemeClr val="accent4"/>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kstiruutu 6">
            <a:extLst>
              <a:ext uri="{FF2B5EF4-FFF2-40B4-BE49-F238E27FC236}">
                <a16:creationId xmlns:a16="http://schemas.microsoft.com/office/drawing/2014/main" id="{F23000E4-AB8C-788A-6555-FB2B620D4BE6}"/>
              </a:ext>
            </a:extLst>
          </p:cNvPr>
          <p:cNvSpPr txBox="1"/>
          <p:nvPr/>
        </p:nvSpPr>
        <p:spPr>
          <a:xfrm>
            <a:off x="3604591" y="1000459"/>
            <a:ext cx="4982818" cy="461665"/>
          </a:xfrm>
          <a:prstGeom prst="rect">
            <a:avLst/>
          </a:prstGeom>
          <a:noFill/>
        </p:spPr>
        <p:txBody>
          <a:bodyPr wrap="square" rtlCol="0">
            <a:spAutoFit/>
          </a:bodyPr>
          <a:lstStyle/>
          <a:p>
            <a:pPr algn="ctr" rtl="0"/>
            <a:r>
              <a:rPr lang="en-gb" sz="2400" b="1" i="0" u="none" baseline="0" dirty="0"/>
              <a:t>Before and during an exam</a:t>
            </a:r>
          </a:p>
        </p:txBody>
      </p:sp>
      <p:sp>
        <p:nvSpPr>
          <p:cNvPr id="10" name="Tekstiruutu 9">
            <a:extLst>
              <a:ext uri="{FF2B5EF4-FFF2-40B4-BE49-F238E27FC236}">
                <a16:creationId xmlns:a16="http://schemas.microsoft.com/office/drawing/2014/main" id="{006567A4-88D3-A1C7-8E3C-A653946E86D6}"/>
              </a:ext>
            </a:extLst>
          </p:cNvPr>
          <p:cNvSpPr txBox="1"/>
          <p:nvPr/>
        </p:nvSpPr>
        <p:spPr>
          <a:xfrm>
            <a:off x="3870778" y="1544908"/>
            <a:ext cx="5730422" cy="2308324"/>
          </a:xfrm>
          <a:prstGeom prst="rect">
            <a:avLst/>
          </a:prstGeom>
          <a:noFill/>
        </p:spPr>
        <p:txBody>
          <a:bodyPr wrap="square" rtlCol="0">
            <a:spAutoFit/>
          </a:bodyPr>
          <a:lstStyle/>
          <a:p>
            <a:pPr algn="l" rtl="0"/>
            <a:r>
              <a:rPr lang="en-gb" sz="1200" b="1" i="0" u="none" baseline="0" dirty="0"/>
              <a:t>Types of exams</a:t>
            </a:r>
            <a:endParaRPr lang="en-gb" sz="1200" dirty="0"/>
          </a:p>
          <a:p>
            <a:pPr marL="171450" indent="-171450" algn="l" rtl="0">
              <a:buFont typeface="Arial" panose="020B0604020202020204" pitchFamily="34" charset="0"/>
              <a:buChar char="•"/>
            </a:pPr>
            <a:r>
              <a:rPr lang="en-gb" sz="1100" b="0" i="0" u="none" baseline="0" dirty="0"/>
              <a:t>making an exam cheat sheet in advance during a lesson </a:t>
            </a:r>
          </a:p>
          <a:p>
            <a:pPr marL="171450" indent="-171450" algn="l" rtl="0">
              <a:buFont typeface="Arial" panose="020B0604020202020204" pitchFamily="34" charset="0"/>
              <a:buChar char="•"/>
            </a:pPr>
            <a:r>
              <a:rPr lang="en-gb" sz="1100" b="0" i="0" u="none" baseline="0" dirty="0"/>
              <a:t>providing exam questions (or some of them) in advance and only including some of them in the exam (helps draw attention to the important areas) </a:t>
            </a:r>
          </a:p>
          <a:p>
            <a:pPr marL="171450" indent="-171450" algn="l" rtl="0">
              <a:buFont typeface="Arial" panose="020B0604020202020204" pitchFamily="34" charset="0"/>
              <a:buChar char="•"/>
            </a:pPr>
            <a:r>
              <a:rPr lang="en-gb" sz="1100" b="0" i="0" u="none" baseline="0" dirty="0"/>
              <a:t>providing two concepts during/after each lesson, some of which are included in the exam</a:t>
            </a:r>
          </a:p>
          <a:p>
            <a:pPr marL="171450" indent="-171450" algn="l" rtl="0">
              <a:buFont typeface="Arial" panose="020B0604020202020204" pitchFamily="34" charset="0"/>
              <a:buChar char="•"/>
            </a:pPr>
            <a:r>
              <a:rPr lang="en-gb" sz="1100" b="0" i="0" u="none" baseline="0" dirty="0"/>
              <a:t>pair exam</a:t>
            </a:r>
          </a:p>
          <a:p>
            <a:pPr marL="171450" indent="-171450" algn="l" rtl="0">
              <a:buFont typeface="Arial" panose="020B0604020202020204" pitchFamily="34" charset="0"/>
              <a:buChar char="•"/>
            </a:pPr>
            <a:r>
              <a:rPr lang="en-gb" sz="1100" b="0" i="0" u="none" baseline="0" dirty="0"/>
              <a:t>group discussion on a given topic</a:t>
            </a:r>
          </a:p>
          <a:p>
            <a:pPr marL="171450" indent="-171450" algn="l" rtl="0">
              <a:buFont typeface="Arial" panose="020B0604020202020204" pitchFamily="34" charset="0"/>
              <a:buChar char="•"/>
            </a:pPr>
            <a:r>
              <a:rPr lang="en-gb" sz="1100" b="0" i="0" u="none" baseline="0" dirty="0"/>
              <a:t>several exams over the course of a study unit (splitting the exam subject area into parts) </a:t>
            </a:r>
          </a:p>
          <a:p>
            <a:pPr marL="171450" indent="-171450" algn="l" rtl="0">
              <a:buFont typeface="Arial" panose="020B0604020202020204" pitchFamily="34" charset="0"/>
              <a:buChar char="•"/>
            </a:pPr>
            <a:r>
              <a:rPr lang="en-gb" sz="1100" b="0" i="0" u="none" baseline="0" dirty="0"/>
              <a:t>smaller exam subject area for some students to allow them to achieve a specific grade</a:t>
            </a:r>
          </a:p>
          <a:p>
            <a:pPr marL="171450" indent="-171450" algn="l" rtl="0">
              <a:buFont typeface="Arial" panose="020B0604020202020204" pitchFamily="34" charset="0"/>
              <a:buChar char="•"/>
            </a:pPr>
            <a:r>
              <a:rPr lang="en-gb" sz="1100" b="0" i="0" u="none" baseline="0" dirty="0"/>
              <a:t>different paths to different grades: what students need to know to achieve a certain grade.</a:t>
            </a:r>
          </a:p>
        </p:txBody>
      </p:sp>
      <p:cxnSp>
        <p:nvCxnSpPr>
          <p:cNvPr id="12" name="Suora yhdysviiva 11">
            <a:extLst>
              <a:ext uri="{FF2B5EF4-FFF2-40B4-BE49-F238E27FC236}">
                <a16:creationId xmlns:a16="http://schemas.microsoft.com/office/drawing/2014/main" id="{65E48EF1-791A-5D52-AF7F-F70B14E25F26}"/>
              </a:ext>
            </a:extLst>
          </p:cNvPr>
          <p:cNvCxnSpPr>
            <a:cxnSpLocks/>
          </p:cNvCxnSpPr>
          <p:nvPr/>
        </p:nvCxnSpPr>
        <p:spPr>
          <a:xfrm>
            <a:off x="3678561" y="3922482"/>
            <a:ext cx="4849944"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kstiruutu 15">
            <a:extLst>
              <a:ext uri="{FF2B5EF4-FFF2-40B4-BE49-F238E27FC236}">
                <a16:creationId xmlns:a16="http://schemas.microsoft.com/office/drawing/2014/main" id="{E6D81612-2B0C-9561-E19D-D39924813E08}"/>
              </a:ext>
            </a:extLst>
          </p:cNvPr>
          <p:cNvSpPr txBox="1"/>
          <p:nvPr/>
        </p:nvSpPr>
        <p:spPr>
          <a:xfrm>
            <a:off x="3870778" y="3922482"/>
            <a:ext cx="5591274" cy="784830"/>
          </a:xfrm>
          <a:prstGeom prst="rect">
            <a:avLst/>
          </a:prstGeom>
          <a:noFill/>
        </p:spPr>
        <p:txBody>
          <a:bodyPr wrap="square" rtlCol="0">
            <a:spAutoFit/>
          </a:bodyPr>
          <a:lstStyle/>
          <a:p>
            <a:pPr algn="l" rtl="0"/>
            <a:r>
              <a:rPr lang="en-gb" sz="1200" b="1" i="0" u="none" baseline="0" dirty="0"/>
              <a:t>You can include leading questions in an exam</a:t>
            </a:r>
          </a:p>
          <a:p>
            <a:pPr marL="171450" indent="-171450" algn="l" rtl="0">
              <a:buFont typeface="Arial" panose="020B0604020202020204" pitchFamily="34" charset="0"/>
              <a:buChar char="•"/>
            </a:pPr>
            <a:r>
              <a:rPr lang="en-gb" sz="1100" b="0" i="0" u="none" baseline="0" dirty="0"/>
              <a:t>guide the answering process </a:t>
            </a:r>
          </a:p>
          <a:p>
            <a:pPr marL="171450" indent="-171450" algn="l" rtl="0">
              <a:buFont typeface="Arial" panose="020B0604020202020204" pitchFamily="34" charset="0"/>
              <a:buChar char="•"/>
            </a:pPr>
            <a:r>
              <a:rPr lang="en-gb" sz="1100" b="0" i="0" u="none" baseline="0" dirty="0"/>
              <a:t>the student gets going and learns answering technique </a:t>
            </a:r>
          </a:p>
          <a:p>
            <a:pPr marL="171450" indent="-171450" algn="l" rtl="0">
              <a:buFont typeface="Arial" panose="020B0604020202020204" pitchFamily="34" charset="0"/>
              <a:buChar char="•"/>
            </a:pPr>
            <a:r>
              <a:rPr lang="en-gb" sz="1100" b="0" i="0" u="none" baseline="0" dirty="0"/>
              <a:t>useful especially for the first study units. </a:t>
            </a:r>
            <a:endParaRPr lang="en-gb" sz="1050" dirty="0"/>
          </a:p>
        </p:txBody>
      </p:sp>
      <p:cxnSp>
        <p:nvCxnSpPr>
          <p:cNvPr id="17" name="Suora yhdysviiva 16">
            <a:extLst>
              <a:ext uri="{FF2B5EF4-FFF2-40B4-BE49-F238E27FC236}">
                <a16:creationId xmlns:a16="http://schemas.microsoft.com/office/drawing/2014/main" id="{E4345178-0D36-EE47-3F69-50E664954942}"/>
              </a:ext>
            </a:extLst>
          </p:cNvPr>
          <p:cNvCxnSpPr>
            <a:cxnSpLocks/>
          </p:cNvCxnSpPr>
          <p:nvPr/>
        </p:nvCxnSpPr>
        <p:spPr>
          <a:xfrm>
            <a:off x="3671028" y="4787473"/>
            <a:ext cx="4849944"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87A5EEDA-0348-8264-E678-7BB61FAF49A7}"/>
              </a:ext>
            </a:extLst>
          </p:cNvPr>
          <p:cNvCxnSpPr>
            <a:cxnSpLocks/>
          </p:cNvCxnSpPr>
          <p:nvPr/>
        </p:nvCxnSpPr>
        <p:spPr>
          <a:xfrm>
            <a:off x="3671028" y="1544908"/>
            <a:ext cx="4849944"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kstiruutu 18">
            <a:extLst>
              <a:ext uri="{FF2B5EF4-FFF2-40B4-BE49-F238E27FC236}">
                <a16:creationId xmlns:a16="http://schemas.microsoft.com/office/drawing/2014/main" id="{5C13C873-4B4F-1CAE-B4AC-9588492E5BA5}"/>
              </a:ext>
            </a:extLst>
          </p:cNvPr>
          <p:cNvSpPr txBox="1"/>
          <p:nvPr/>
        </p:nvSpPr>
        <p:spPr>
          <a:xfrm>
            <a:off x="3897380" y="4787473"/>
            <a:ext cx="4697562" cy="954107"/>
          </a:xfrm>
          <a:prstGeom prst="rect">
            <a:avLst/>
          </a:prstGeom>
          <a:noFill/>
        </p:spPr>
        <p:txBody>
          <a:bodyPr wrap="square" rtlCol="0">
            <a:spAutoFit/>
          </a:bodyPr>
          <a:lstStyle/>
          <a:p>
            <a:pPr algn="l" rtl="0"/>
            <a:r>
              <a:rPr lang="en-gb" sz="1200" b="1" i="0" u="none" baseline="0" dirty="0"/>
              <a:t>Ways to prepare for an exam include</a:t>
            </a:r>
          </a:p>
          <a:p>
            <a:pPr marL="171450" indent="-171450" algn="l" rtl="0">
              <a:buFont typeface="Arial" panose="020B0604020202020204" pitchFamily="34" charset="0"/>
              <a:buChar char="•"/>
            </a:pPr>
            <a:r>
              <a:rPr lang="en-gb" sz="1100" b="0" i="0" u="none" baseline="0" dirty="0"/>
              <a:t>using a study plan</a:t>
            </a:r>
          </a:p>
          <a:p>
            <a:pPr marL="171450" indent="-171450" algn="l" rtl="0">
              <a:buFont typeface="Arial" panose="020B0604020202020204" pitchFamily="34" charset="0"/>
              <a:buChar char="•"/>
            </a:pPr>
            <a:r>
              <a:rPr lang="en-gb" sz="1100" b="0" i="0" u="none" baseline="0" dirty="0"/>
              <a:t>outlining the main areas </a:t>
            </a:r>
          </a:p>
          <a:p>
            <a:pPr marL="171450" indent="-171450" algn="l" rtl="0">
              <a:buFont typeface="Arial" panose="020B0604020202020204" pitchFamily="34" charset="0"/>
              <a:buChar char="•"/>
            </a:pPr>
            <a:r>
              <a:rPr lang="en-gb" sz="1100" b="0" i="0" u="none" baseline="0" dirty="0"/>
              <a:t>providing options to support reading (e.g. videos, podcasts, old matriculation exam questions). </a:t>
            </a:r>
            <a:endParaRPr lang="en-gb" sz="1050" dirty="0"/>
          </a:p>
        </p:txBody>
      </p:sp>
      <p:cxnSp>
        <p:nvCxnSpPr>
          <p:cNvPr id="20" name="Suora yhdysviiva 19">
            <a:extLst>
              <a:ext uri="{FF2B5EF4-FFF2-40B4-BE49-F238E27FC236}">
                <a16:creationId xmlns:a16="http://schemas.microsoft.com/office/drawing/2014/main" id="{83744471-F85B-C84A-DA4D-867B3C2ED5C9}"/>
              </a:ext>
            </a:extLst>
          </p:cNvPr>
          <p:cNvCxnSpPr>
            <a:cxnSpLocks/>
          </p:cNvCxnSpPr>
          <p:nvPr/>
        </p:nvCxnSpPr>
        <p:spPr>
          <a:xfrm>
            <a:off x="3678561" y="5829610"/>
            <a:ext cx="4849944"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kstiruutu 20">
            <a:extLst>
              <a:ext uri="{FF2B5EF4-FFF2-40B4-BE49-F238E27FC236}">
                <a16:creationId xmlns:a16="http://schemas.microsoft.com/office/drawing/2014/main" id="{470702DA-DB44-9291-268F-5CE095EDD2E2}"/>
              </a:ext>
            </a:extLst>
          </p:cNvPr>
          <p:cNvSpPr txBox="1"/>
          <p:nvPr/>
        </p:nvSpPr>
        <p:spPr>
          <a:xfrm>
            <a:off x="3897380" y="5860299"/>
            <a:ext cx="4690029" cy="615553"/>
          </a:xfrm>
          <a:prstGeom prst="rect">
            <a:avLst/>
          </a:prstGeom>
          <a:noFill/>
        </p:spPr>
        <p:txBody>
          <a:bodyPr wrap="square" rtlCol="0">
            <a:spAutoFit/>
          </a:bodyPr>
          <a:lstStyle/>
          <a:p>
            <a:pPr algn="l" rtl="0"/>
            <a:r>
              <a:rPr lang="en-gb" sz="1200" b="1" i="0" u="none" baseline="0" dirty="0"/>
              <a:t>Submitting the exam</a:t>
            </a:r>
          </a:p>
          <a:p>
            <a:pPr marL="171450" indent="-171450" algn="l" rtl="0">
              <a:buFont typeface="Arial" panose="020B0604020202020204" pitchFamily="34" charset="0"/>
              <a:buChar char="•"/>
            </a:pPr>
            <a:r>
              <a:rPr lang="en-gb" sz="1100" b="0" i="0" u="none" baseline="0" dirty="0"/>
              <a:t>Do not let students submit the exam until after the agreed time and encourage them to try.</a:t>
            </a:r>
          </a:p>
        </p:txBody>
      </p:sp>
      <p:pic>
        <p:nvPicPr>
          <p:cNvPr id="2067" name="Picture 19" descr="Kuva, joka sisältää kohteen Symmetria, ympyrä, valaistus, taide&#10;&#10;Kuvaus luotu automaattisesti">
            <a:extLst>
              <a:ext uri="{FF2B5EF4-FFF2-40B4-BE49-F238E27FC236}">
                <a16:creationId xmlns:a16="http://schemas.microsoft.com/office/drawing/2014/main" id="{57D63B7E-7247-32CA-B81D-FC7F0664C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1362" y="4982308"/>
            <a:ext cx="582423" cy="577861"/>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Kuva, joka sisältää kohteen luonnos, Grafiikka, symboli, mustavalkoinen&#10;&#10;Kuvaus luotu automaattisesti">
            <a:extLst>
              <a:ext uri="{FF2B5EF4-FFF2-40B4-BE49-F238E27FC236}">
                <a16:creationId xmlns:a16="http://schemas.microsoft.com/office/drawing/2014/main" id="{61A92F43-2492-F5B4-FB31-38AE0114A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084" y="6018054"/>
            <a:ext cx="567296" cy="453836"/>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Kuva, joka sisältää kohteen mustavalkoinen, luovuus, taide&#10;&#10;Kuvaus luotu automaattisesti">
            <a:extLst>
              <a:ext uri="{FF2B5EF4-FFF2-40B4-BE49-F238E27FC236}">
                <a16:creationId xmlns:a16="http://schemas.microsoft.com/office/drawing/2014/main" id="{175C1C98-654F-866F-472C-9D7C35F3B4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8679" y="2163647"/>
            <a:ext cx="544783" cy="1060862"/>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Kuva, joka sisältää kohteen pimeys, valo, musta, mustavalkoinen&#10;&#10;Kuvaus luotu automaattisesti">
            <a:extLst>
              <a:ext uri="{FF2B5EF4-FFF2-40B4-BE49-F238E27FC236}">
                <a16:creationId xmlns:a16="http://schemas.microsoft.com/office/drawing/2014/main" id="{013E9E7E-6248-4573-2D8D-6DEABEBA2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1362" y="4031796"/>
            <a:ext cx="679416" cy="641894"/>
          </a:xfrm>
          <a:prstGeom prst="rect">
            <a:avLst/>
          </a:prstGeom>
          <a:noFill/>
          <a:extLst>
            <a:ext uri="{909E8E84-426E-40DD-AFC4-6F175D3DCCD1}">
              <a14:hiddenFill xmlns:a14="http://schemas.microsoft.com/office/drawing/2010/main">
                <a:solidFill>
                  <a:srgbClr val="FFFFFF"/>
                </a:solidFill>
              </a14:hiddenFill>
            </a:ext>
          </a:extLst>
        </p:spPr>
      </p:pic>
      <p:sp>
        <p:nvSpPr>
          <p:cNvPr id="26" name="Otsikko 1">
            <a:extLst>
              <a:ext uri="{FF2B5EF4-FFF2-40B4-BE49-F238E27FC236}">
                <a16:creationId xmlns:a16="http://schemas.microsoft.com/office/drawing/2014/main" id="{512B8D8B-6189-398D-271F-2DB9F4E386E6}"/>
              </a:ext>
            </a:extLst>
          </p:cNvPr>
          <p:cNvSpPr txBox="1">
            <a:spLocks/>
          </p:cNvSpPr>
          <p:nvPr/>
        </p:nvSpPr>
        <p:spPr>
          <a:xfrm>
            <a:off x="0" y="256608"/>
            <a:ext cx="12192000" cy="787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a:lstStyle>
          <a:p>
            <a:pPr algn="ctr" rtl="0"/>
            <a:r>
              <a:rPr lang="en-gb" b="1" i="0" u="none" baseline="0">
                <a:latin typeface="+mj-lt"/>
                <a:ea typeface="+mj-lt"/>
                <a:cs typeface="+mj-lt"/>
              </a:rPr>
              <a:t>Activity cards for teachers</a:t>
            </a:r>
          </a:p>
        </p:txBody>
      </p:sp>
      <p:sp>
        <p:nvSpPr>
          <p:cNvPr id="6" name="TextBox 5">
            <a:extLst>
              <a:ext uri="{FF2B5EF4-FFF2-40B4-BE49-F238E27FC236}">
                <a16:creationId xmlns:a16="http://schemas.microsoft.com/office/drawing/2014/main" id="{2F6A2E49-4BEC-8370-E1E1-B22301F1D3C4}"/>
              </a:ext>
            </a:extLst>
          </p:cNvPr>
          <p:cNvSpPr txBox="1"/>
          <p:nvPr/>
        </p:nvSpPr>
        <p:spPr>
          <a:xfrm>
            <a:off x="1222513" y="6563055"/>
            <a:ext cx="903372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gb" sz="1400" b="0" i="0" u="none" baseline="0" dirty="0">
                <a:cs typeface="Arial"/>
              </a:rPr>
              <a:t>Teija Ekholm and Arja Kuisma, partly adapted from material by Bo-Håkan Söderholm and Kati Leinonen, 2025</a:t>
            </a:r>
            <a:endParaRPr lang="en-gb" sz="1400" dirty="0"/>
          </a:p>
        </p:txBody>
      </p:sp>
    </p:spTree>
    <p:extLst>
      <p:ext uri="{BB962C8B-B14F-4D97-AF65-F5344CB8AC3E}">
        <p14:creationId xmlns:p14="http://schemas.microsoft.com/office/powerpoint/2010/main" val="75016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82F6C5-369F-ED99-F9F9-A92D6B47D3D3}"/>
              </a:ext>
            </a:extLst>
          </p:cNvPr>
          <p:cNvSpPr>
            <a:spLocks noGrp="1"/>
          </p:cNvSpPr>
          <p:nvPr>
            <p:ph type="title"/>
          </p:nvPr>
        </p:nvSpPr>
        <p:spPr>
          <a:xfrm>
            <a:off x="457198" y="106829"/>
            <a:ext cx="11462659" cy="787615"/>
          </a:xfrm>
        </p:spPr>
        <p:txBody>
          <a:bodyPr/>
          <a:lstStyle/>
          <a:p>
            <a:pPr algn="l" rtl="0"/>
            <a:r>
              <a:rPr lang="en-gb" sz="4800" b="1" i="0" u="none" baseline="0" dirty="0">
                <a:latin typeface="+mj-lt"/>
                <a:ea typeface="+mj-lt"/>
                <a:cs typeface="+mj-lt"/>
              </a:rPr>
              <a:t>Part 2 </a:t>
            </a:r>
            <a:br>
              <a:rPr lang="en-gb" sz="4400" dirty="0">
                <a:latin typeface="+mj-lt"/>
              </a:rPr>
            </a:br>
            <a:r>
              <a:rPr lang="en-gb" sz="3600" b="1" i="0" u="none" baseline="0" dirty="0">
                <a:latin typeface="+mj-lt"/>
                <a:ea typeface="+mj-lt"/>
                <a:cs typeface="+mj-lt"/>
              </a:rPr>
              <a:t>Students' perspectives on support needs in general upper secondary school</a:t>
            </a:r>
            <a:br>
              <a:rPr lang="en-gb" sz="4400" b="1" dirty="0">
                <a:latin typeface="+mj-lt"/>
              </a:rPr>
            </a:br>
            <a:endParaRPr lang="en-gb" sz="4400" dirty="0"/>
          </a:p>
        </p:txBody>
      </p:sp>
      <p:sp>
        <p:nvSpPr>
          <p:cNvPr id="3" name="TextBox 2">
            <a:extLst>
              <a:ext uri="{FF2B5EF4-FFF2-40B4-BE49-F238E27FC236}">
                <a16:creationId xmlns:a16="http://schemas.microsoft.com/office/drawing/2014/main" id="{3B76F113-7057-DF1B-AD4C-8466A805D3F7}"/>
              </a:ext>
            </a:extLst>
          </p:cNvPr>
          <p:cNvSpPr txBox="1"/>
          <p:nvPr/>
        </p:nvSpPr>
        <p:spPr>
          <a:xfrm>
            <a:off x="457198" y="1833048"/>
            <a:ext cx="11307172"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3100" b="0" i="0" u="none" baseline="0" dirty="0">
                <a:cs typeface="Arial"/>
              </a:rPr>
              <a:t>The aim of this part is to help you reflect on students' needs, various teaching methods, the accessibility of teaching and support for social engagement and peer learning.</a:t>
            </a:r>
          </a:p>
          <a:p>
            <a:endParaRPr lang="en-gb" sz="3100" dirty="0">
              <a:cs typeface="Arial"/>
            </a:endParaRPr>
          </a:p>
          <a:p>
            <a:pPr algn="l" rtl="0"/>
            <a:r>
              <a:rPr lang="en-gb" sz="3100" b="0" i="0" u="none" baseline="0" dirty="0">
                <a:cs typeface="Arial"/>
              </a:rPr>
              <a:t>The video does not focus specifically on the needs of neurodivergent young people, but rather has students discuss the topic of support in general. However, reflecting on accessible education benefits neurodivergent students in particular.</a:t>
            </a:r>
          </a:p>
          <a:p>
            <a:endParaRPr lang="en-gb" sz="3100" dirty="0">
              <a:cs typeface="Arial"/>
            </a:endParaRPr>
          </a:p>
        </p:txBody>
      </p:sp>
      <p:pic>
        <p:nvPicPr>
          <p:cNvPr id="5" name="Kuva 4">
            <a:extLst>
              <a:ext uri="{FF2B5EF4-FFF2-40B4-BE49-F238E27FC236}">
                <a16:creationId xmlns:a16="http://schemas.microsoft.com/office/drawing/2014/main" id="{D5CB18F9-4BFF-C36D-58D3-C7E3BD038D86}"/>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2773847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084" name="Picture 12" descr="Logo&#10;&#10;Description automatically generated">
            <a:extLst>
              <a:ext uri="{FF2B5EF4-FFF2-40B4-BE49-F238E27FC236}">
                <a16:creationId xmlns:a16="http://schemas.microsoft.com/office/drawing/2014/main" id="{3B95A241-07A4-56FA-7B43-FF058BBD9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841" y="0"/>
            <a:ext cx="670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AFAF268-55E2-3A17-FD7B-0050E7E0E0BE}"/>
              </a:ext>
            </a:extLst>
          </p:cNvPr>
          <p:cNvSpPr/>
          <p:nvPr/>
        </p:nvSpPr>
        <p:spPr>
          <a:xfrm>
            <a:off x="4350738" y="2243836"/>
            <a:ext cx="3490523" cy="1481428"/>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gb" b="1" i="0" u="none" baseline="0" dirty="0">
                <a:solidFill>
                  <a:schemeClr val="tx1"/>
                </a:solidFill>
              </a:rPr>
              <a:t>Introductory video</a:t>
            </a:r>
            <a:br>
              <a:rPr lang="en-gb" b="1" dirty="0">
                <a:solidFill>
                  <a:schemeClr val="tx1"/>
                </a:solidFill>
              </a:rPr>
            </a:br>
            <a:r>
              <a:rPr lang="en-gb" b="1" i="0" u="sng" baseline="0" dirty="0">
                <a:solidFill>
                  <a:srgbClr val="0072C6"/>
                </a:solidFill>
                <a:hlinkClick r:id="rId4"/>
              </a:rPr>
              <a:t>General upper secondary school students' thoughts for subject teachers (in Finnish with English subtitles)</a:t>
            </a:r>
            <a:endParaRPr lang="en-gb" b="1" u="sng" dirty="0">
              <a:solidFill>
                <a:srgbClr val="0072C6"/>
              </a:solidFill>
            </a:endParaRPr>
          </a:p>
        </p:txBody>
      </p:sp>
      <p:pic>
        <p:nvPicPr>
          <p:cNvPr id="8" name="Kuva 7">
            <a:extLst>
              <a:ext uri="{FF2B5EF4-FFF2-40B4-BE49-F238E27FC236}">
                <a16:creationId xmlns:a16="http://schemas.microsoft.com/office/drawing/2014/main" id="{36C15852-D313-9490-42A8-B10E92A0DD19}"/>
              </a:ext>
            </a:extLst>
          </p:cNvPr>
          <p:cNvPicPr>
            <a:picLocks noChangeAspect="1"/>
          </p:cNvPicPr>
          <p:nvPr/>
        </p:nvPicPr>
        <p:blipFill>
          <a:blip r:embed="rId5"/>
          <a:stretch>
            <a:fillRect/>
          </a:stretch>
        </p:blipFill>
        <p:spPr>
          <a:xfrm>
            <a:off x="10256241" y="5352288"/>
            <a:ext cx="1829773" cy="1442292"/>
          </a:xfrm>
          <a:prstGeom prst="rect">
            <a:avLst/>
          </a:prstGeom>
        </p:spPr>
      </p:pic>
      <p:sp>
        <p:nvSpPr>
          <p:cNvPr id="4" name="TextBox 3">
            <a:extLst>
              <a:ext uri="{FF2B5EF4-FFF2-40B4-BE49-F238E27FC236}">
                <a16:creationId xmlns:a16="http://schemas.microsoft.com/office/drawing/2014/main" id="{20B4F4B6-68F0-641A-A75C-466BBB95A35C}"/>
              </a:ext>
            </a:extLst>
          </p:cNvPr>
          <p:cNvSpPr txBox="1"/>
          <p:nvPr/>
        </p:nvSpPr>
        <p:spPr>
          <a:xfrm>
            <a:off x="7978390" y="2237194"/>
            <a:ext cx="3078408" cy="2154436"/>
          </a:xfrm>
          <a:prstGeom prst="rect">
            <a:avLst/>
          </a:prstGeom>
          <a:solidFill>
            <a:schemeClr val="bg1"/>
          </a:solidFill>
          <a:ln w="381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sz="2000" b="1" i="0" u="none" baseline="0" dirty="0">
                <a:cs typeface="Arial"/>
              </a:rPr>
              <a:t>Tips, examples and material to support studies</a:t>
            </a:r>
            <a:endParaRPr lang="en-gb" b="1" dirty="0">
              <a:cs typeface="Arial"/>
            </a:endParaRPr>
          </a:p>
          <a:p>
            <a:pPr marL="285750" indent="-285750" algn="l" rtl="0">
              <a:spcAft>
                <a:spcPts val="600"/>
              </a:spcAft>
              <a:buFont typeface="Arial" panose="020B0604020202020204" pitchFamily="34" charset="0"/>
              <a:buChar char="•"/>
            </a:pPr>
            <a:r>
              <a:rPr lang="en-gb" sz="1600" b="0" i="0" u="none" baseline="0" dirty="0">
                <a:cs typeface="Arial"/>
              </a:rPr>
              <a:t>Activity cards for students </a:t>
            </a:r>
            <a:r>
              <a:rPr lang="en-gb" sz="1600" b="0" i="0" u="none" baseline="0" dirty="0">
                <a:cs typeface="Arial"/>
                <a:hlinkClick r:id="rId6" action="ppaction://hlinksldjump"/>
              </a:rPr>
              <a:t>slides 37–42</a:t>
            </a:r>
            <a:endParaRPr lang="en-gb" sz="1600" dirty="0">
              <a:cs typeface="Arial"/>
            </a:endParaRPr>
          </a:p>
          <a:p>
            <a:pPr marL="285750" indent="-285750" algn="l" rtl="0">
              <a:spcAft>
                <a:spcPts val="600"/>
              </a:spcAft>
              <a:buFont typeface="Arial" panose="020B0604020202020204" pitchFamily="34" charset="0"/>
              <a:buChar char="•"/>
            </a:pPr>
            <a:r>
              <a:rPr lang="en-gb" sz="1600" b="0" i="0" u="none" baseline="0" dirty="0">
                <a:cs typeface="Arial"/>
              </a:rPr>
              <a:t>Tips for group building </a:t>
            </a:r>
            <a:r>
              <a:rPr lang="en-gb" sz="1600" b="0" i="0" u="none" baseline="0" dirty="0">
                <a:cs typeface="Arial"/>
                <a:hlinkClick r:id="rId7" action="ppaction://hlinksldjump"/>
              </a:rPr>
              <a:t>slides 43–45</a:t>
            </a:r>
            <a:endParaRPr lang="en-gb" sz="1600" dirty="0">
              <a:cs typeface="Arial"/>
            </a:endParaRPr>
          </a:p>
        </p:txBody>
      </p:sp>
      <p:sp>
        <p:nvSpPr>
          <p:cNvPr id="5" name="TextBox 4">
            <a:extLst>
              <a:ext uri="{FF2B5EF4-FFF2-40B4-BE49-F238E27FC236}">
                <a16:creationId xmlns:a16="http://schemas.microsoft.com/office/drawing/2014/main" id="{8EFC091A-CB4B-6F83-81DB-4D731A9F4A4D}"/>
              </a:ext>
            </a:extLst>
          </p:cNvPr>
          <p:cNvSpPr txBox="1"/>
          <p:nvPr/>
        </p:nvSpPr>
        <p:spPr>
          <a:xfrm>
            <a:off x="1368510" y="2243836"/>
            <a:ext cx="2845099" cy="2092881"/>
          </a:xfrm>
          <a:prstGeom prst="rect">
            <a:avLst/>
          </a:prstGeom>
          <a:solidFill>
            <a:schemeClr val="bg1"/>
          </a:solidFill>
          <a:ln w="381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b="1" i="0" u="none" baseline="0" dirty="0">
                <a:cs typeface="Arial"/>
              </a:rPr>
              <a:t>Topical links </a:t>
            </a:r>
            <a:br>
              <a:rPr lang="en-gb" b="1" dirty="0">
                <a:cs typeface="Arial"/>
              </a:rPr>
            </a:br>
            <a:r>
              <a:rPr lang="en-gb" b="1" i="0" u="none" baseline="0" dirty="0">
                <a:cs typeface="Arial"/>
              </a:rPr>
              <a:t>(can be added by the facilitator)</a:t>
            </a:r>
            <a:endParaRPr lang="en-gb" sz="1600" dirty="0">
              <a:cs typeface="Arial"/>
            </a:endParaRPr>
          </a:p>
          <a:p>
            <a:pPr marL="285750" indent="-285750" algn="l" rtl="0">
              <a:spcAft>
                <a:spcPts val="600"/>
              </a:spcAft>
              <a:buFont typeface="Arial"/>
              <a:buChar char="•"/>
            </a:pPr>
            <a:r>
              <a:rPr lang="en-gb" sz="1600" b="0" i="0" u="none" baseline="0" dirty="0">
                <a:cs typeface="Arial"/>
                <a:hlinkClick r:id="rId8"/>
              </a:rPr>
              <a:t>The Haluan </a:t>
            </a:r>
            <a:r>
              <a:rPr lang="en-gb" sz="1600" b="0" i="0" u="none" baseline="0" dirty="0" err="1">
                <a:cs typeface="Arial"/>
                <a:hlinkClick r:id="rId8"/>
              </a:rPr>
              <a:t>mukaan</a:t>
            </a:r>
            <a:r>
              <a:rPr lang="en-gb" sz="1600" b="0" i="0" u="none" baseline="0" dirty="0">
                <a:cs typeface="Arial"/>
                <a:hlinkClick r:id="rId8"/>
              </a:rPr>
              <a:t> (“I Want to Join in”) guide (in Finnish)</a:t>
            </a:r>
            <a:endParaRPr lang="en-gb" sz="1600" dirty="0">
              <a:cs typeface="Arial"/>
            </a:endParaRPr>
          </a:p>
          <a:p>
            <a:pPr marL="285750" indent="-285750" algn="l" rtl="0">
              <a:spcAft>
                <a:spcPts val="600"/>
              </a:spcAft>
              <a:buFont typeface="Arial"/>
              <a:buChar char="•"/>
            </a:pPr>
            <a:endParaRPr lang="en-gb" sz="1600" dirty="0">
              <a:cs typeface="Arial"/>
            </a:endParaRPr>
          </a:p>
        </p:txBody>
      </p:sp>
      <p:sp>
        <p:nvSpPr>
          <p:cNvPr id="6" name="TextBox 5">
            <a:extLst>
              <a:ext uri="{FF2B5EF4-FFF2-40B4-BE49-F238E27FC236}">
                <a16:creationId xmlns:a16="http://schemas.microsoft.com/office/drawing/2014/main" id="{38A5BB76-6975-977F-3D99-8E2E66194801}"/>
              </a:ext>
            </a:extLst>
          </p:cNvPr>
          <p:cNvSpPr txBox="1"/>
          <p:nvPr/>
        </p:nvSpPr>
        <p:spPr>
          <a:xfrm>
            <a:off x="4350738" y="3873006"/>
            <a:ext cx="3490523" cy="2092880"/>
          </a:xfrm>
          <a:prstGeom prst="rect">
            <a:avLst/>
          </a:prstGeom>
          <a:solidFill>
            <a:schemeClr val="bg1"/>
          </a:solidFill>
          <a:ln w="381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sz="2000" b="1" i="0" u="none" baseline="0" dirty="0">
                <a:cs typeface="Arial"/>
              </a:rPr>
              <a:t>Information</a:t>
            </a:r>
            <a:endParaRPr lang="en-gb" dirty="0">
              <a:solidFill>
                <a:sysClr val="windowText" lastClr="000000"/>
              </a:solidFill>
              <a:cs typeface="Arial"/>
            </a:endParaRPr>
          </a:p>
          <a:p>
            <a:pPr marL="171450" indent="-171450" algn="l" rtl="0">
              <a:spcAft>
                <a:spcPts val="600"/>
              </a:spcAft>
              <a:buFont typeface="Arial" panose="020B0604020202020204" pitchFamily="34" charset="0"/>
              <a:buChar char="•"/>
            </a:pPr>
            <a:r>
              <a:rPr lang="en-gb" sz="1600" b="0" i="0" u="none" baseline="0" dirty="0">
                <a:solidFill>
                  <a:schemeClr val="tx1"/>
                </a:solidFill>
              </a:rPr>
              <a:t>The support for learning reform and accessibility </a:t>
            </a:r>
            <a:r>
              <a:rPr lang="en-gb" sz="1600" b="0" i="0" u="none" baseline="0" dirty="0">
                <a:solidFill>
                  <a:schemeClr val="tx1"/>
                </a:solidFill>
                <a:hlinkClick r:id="rId9" action="ppaction://hlinksldjump"/>
              </a:rPr>
              <a:t>slides 31–33</a:t>
            </a:r>
            <a:endParaRPr lang="en-gb" sz="1600" dirty="0">
              <a:solidFill>
                <a:schemeClr val="tx1"/>
              </a:solidFill>
            </a:endParaRPr>
          </a:p>
          <a:p>
            <a:pPr marL="171450" lvl="0" indent="-171450" algn="l" rtl="0">
              <a:spcAft>
                <a:spcPts val="600"/>
              </a:spcAft>
              <a:buFont typeface="Arial" panose="020B0604020202020204" pitchFamily="34" charset="0"/>
              <a:buChar char="•"/>
            </a:pPr>
            <a:r>
              <a:rPr lang="en-gb" sz="1600" b="0" i="0" u="none" baseline="0" dirty="0">
                <a:solidFill>
                  <a:schemeClr val="tx1"/>
                </a:solidFill>
              </a:rPr>
              <a:t>The importance of peer relationships </a:t>
            </a:r>
            <a:r>
              <a:rPr lang="en-gb" sz="1600" b="0" i="0" u="none" baseline="0" dirty="0">
                <a:solidFill>
                  <a:schemeClr val="tx1"/>
                </a:solidFill>
                <a:hlinkClick r:id="rId10" action="ppaction://hlinksldjump"/>
              </a:rPr>
              <a:t>slide 34</a:t>
            </a:r>
            <a:endParaRPr lang="en-gb" sz="1600" dirty="0">
              <a:solidFill>
                <a:schemeClr val="tx1"/>
              </a:solidFill>
            </a:endParaRPr>
          </a:p>
          <a:p>
            <a:pPr marL="171450" lvl="0" indent="-171450" algn="l" rtl="0">
              <a:spcAft>
                <a:spcPts val="600"/>
              </a:spcAft>
              <a:buFont typeface="Arial" panose="020B0604020202020204" pitchFamily="34" charset="0"/>
              <a:buChar char="•"/>
            </a:pPr>
            <a:r>
              <a:rPr lang="en-gb" sz="1600" b="0" i="0" u="none" baseline="0" dirty="0">
                <a:solidFill>
                  <a:schemeClr val="tx1"/>
                </a:solidFill>
              </a:rPr>
              <a:t>School and study engagement </a:t>
            </a:r>
            <a:r>
              <a:rPr lang="en-gb" sz="1600" b="0" i="0" u="none" baseline="0" dirty="0">
                <a:solidFill>
                  <a:schemeClr val="tx1"/>
                </a:solidFill>
                <a:hlinkClick r:id="rId11" action="ppaction://hlinksldjump"/>
              </a:rPr>
              <a:t>slide 35–36</a:t>
            </a:r>
            <a:endParaRPr lang="en-gb" sz="1600" dirty="0">
              <a:solidFill>
                <a:schemeClr val="tx1"/>
              </a:solidFill>
            </a:endParaRPr>
          </a:p>
        </p:txBody>
      </p:sp>
      <p:sp>
        <p:nvSpPr>
          <p:cNvPr id="7" name="TextBox 6">
            <a:extLst>
              <a:ext uri="{FF2B5EF4-FFF2-40B4-BE49-F238E27FC236}">
                <a16:creationId xmlns:a16="http://schemas.microsoft.com/office/drawing/2014/main" id="{6F29F3D1-D87E-7575-A511-59A2CF212634}"/>
              </a:ext>
            </a:extLst>
          </p:cNvPr>
          <p:cNvSpPr txBox="1"/>
          <p:nvPr/>
        </p:nvSpPr>
        <p:spPr>
          <a:xfrm>
            <a:off x="4350738" y="772655"/>
            <a:ext cx="3073792" cy="923330"/>
          </a:xfrm>
          <a:prstGeom prst="rect">
            <a:avLst/>
          </a:prstGeom>
          <a:solidFill>
            <a:schemeClr val="bg1"/>
          </a:solidFill>
          <a:ln w="381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b="1" i="0" u="none" baseline="0" dirty="0">
                <a:cs typeface="Arial"/>
              </a:rPr>
              <a:t>Supporting questions for the introductory video </a:t>
            </a:r>
          </a:p>
          <a:p>
            <a:pPr algn="ctr" rtl="0"/>
            <a:r>
              <a:rPr lang="en-gb" b="0" i="0" u="none" baseline="0" dirty="0">
                <a:cs typeface="Arial"/>
                <a:hlinkClick r:id="rId12" action="ppaction://hlinksldjump"/>
              </a:rPr>
              <a:t>slide 30</a:t>
            </a:r>
            <a:endParaRPr lang="en-gb" dirty="0">
              <a:cs typeface="Arial"/>
            </a:endParaRPr>
          </a:p>
        </p:txBody>
      </p:sp>
    </p:spTree>
    <p:extLst>
      <p:ext uri="{BB962C8B-B14F-4D97-AF65-F5344CB8AC3E}">
        <p14:creationId xmlns:p14="http://schemas.microsoft.com/office/powerpoint/2010/main" val="3283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6918E-8C05-2004-5BC1-7CF9DB38FC06}"/>
            </a:ext>
          </a:extLst>
        </p:cNvPr>
        <p:cNvGrpSpPr/>
        <p:nvPr/>
      </p:nvGrpSpPr>
      <p:grpSpPr>
        <a:xfrm>
          <a:off x="0" y="0"/>
          <a:ext cx="0" cy="0"/>
          <a:chOff x="0" y="0"/>
          <a:chExt cx="0" cy="0"/>
        </a:xfrm>
      </p:grpSpPr>
      <p:sp>
        <p:nvSpPr>
          <p:cNvPr id="3" name="Tekstiruutu 2">
            <a:extLst>
              <a:ext uri="{FF2B5EF4-FFF2-40B4-BE49-F238E27FC236}">
                <a16:creationId xmlns:a16="http://schemas.microsoft.com/office/drawing/2014/main" id="{E379AAEF-7D68-7DAA-3547-183D1CA760F0}"/>
              </a:ext>
            </a:extLst>
          </p:cNvPr>
          <p:cNvSpPr txBox="1"/>
          <p:nvPr/>
        </p:nvSpPr>
        <p:spPr>
          <a:xfrm>
            <a:off x="294694" y="63420"/>
            <a:ext cx="11616355" cy="477054"/>
          </a:xfrm>
          <a:prstGeom prst="rect">
            <a:avLst/>
          </a:prstGeom>
          <a:noFill/>
        </p:spPr>
        <p:txBody>
          <a:bodyPr wrap="square" lIns="91440" tIns="45720" rIns="91440" bIns="45720" rtlCol="0" anchor="t">
            <a:spAutoFit/>
          </a:bodyPr>
          <a:lstStyle/>
          <a:p>
            <a:pPr algn="ctr" rtl="0"/>
            <a:r>
              <a:rPr lang="en-gb" sz="2500" b="1" i="0" u="none" baseline="0" dirty="0">
                <a:latin typeface="+mj-lt"/>
                <a:ea typeface="+mj-lt"/>
                <a:cs typeface="+mj-lt"/>
              </a:rPr>
              <a:t>Introductory videos and material - catering for different types of learners</a:t>
            </a:r>
          </a:p>
        </p:txBody>
      </p:sp>
      <p:graphicFrame>
        <p:nvGraphicFramePr>
          <p:cNvPr id="10" name="Taulukko 9">
            <a:extLst>
              <a:ext uri="{FF2B5EF4-FFF2-40B4-BE49-F238E27FC236}">
                <a16:creationId xmlns:a16="http://schemas.microsoft.com/office/drawing/2014/main" id="{316382C9-1FDB-6E04-1416-EC840AE9AF3A}"/>
              </a:ext>
            </a:extLst>
          </p:cNvPr>
          <p:cNvGraphicFramePr>
            <a:graphicFrameLocks noGrp="1"/>
          </p:cNvGraphicFramePr>
          <p:nvPr>
            <p:extLst>
              <p:ext uri="{D42A27DB-BD31-4B8C-83A1-F6EECF244321}">
                <p14:modId xmlns:p14="http://schemas.microsoft.com/office/powerpoint/2010/main" val="3179047403"/>
              </p:ext>
            </p:extLst>
          </p:nvPr>
        </p:nvGraphicFramePr>
        <p:xfrm>
          <a:off x="884887" y="540474"/>
          <a:ext cx="10422226" cy="6062458"/>
        </p:xfrm>
        <a:graphic>
          <a:graphicData uri="http://schemas.openxmlformats.org/drawingml/2006/table">
            <a:tbl>
              <a:tblPr firstRow="1" bandRow="1">
                <a:tableStyleId>{5C22544A-7EE6-4342-B048-85BDC9FD1C3A}</a:tableStyleId>
              </a:tblPr>
              <a:tblGrid>
                <a:gridCol w="6107449">
                  <a:extLst>
                    <a:ext uri="{9D8B030D-6E8A-4147-A177-3AD203B41FA5}">
                      <a16:colId xmlns:a16="http://schemas.microsoft.com/office/drawing/2014/main" val="2901145259"/>
                    </a:ext>
                  </a:extLst>
                </a:gridCol>
                <a:gridCol w="4314777">
                  <a:extLst>
                    <a:ext uri="{9D8B030D-6E8A-4147-A177-3AD203B41FA5}">
                      <a16:colId xmlns:a16="http://schemas.microsoft.com/office/drawing/2014/main" val="1163150601"/>
                    </a:ext>
                  </a:extLst>
                </a:gridCol>
              </a:tblGrid>
              <a:tr h="122457">
                <a:tc>
                  <a:txBody>
                    <a:bodyPr/>
                    <a:lstStyle/>
                    <a:p>
                      <a:pPr algn="ctr" rtl="0"/>
                      <a:r>
                        <a:rPr lang="en-gb" sz="1400" b="1" i="0" u="none" baseline="0" dirty="0">
                          <a:solidFill>
                            <a:schemeClr val="bg1"/>
                          </a:solidFill>
                          <a:latin typeface="Arial Black"/>
                          <a:ea typeface="Arial Black"/>
                          <a:cs typeface="Arial Black"/>
                        </a:rPr>
                        <a:t>Introductory video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rtl="0"/>
                      <a:r>
                        <a:rPr lang="en-gb" sz="1600" b="1" i="0" u="none" baseline="0">
                          <a:latin typeface="Arial Black"/>
                          <a:ea typeface="Arial Black"/>
                          <a:cs typeface="Arial Black"/>
                        </a:rPr>
                        <a:t> Content of the material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25057412"/>
                  </a:ext>
                </a:extLst>
              </a:tr>
              <a:tr h="832332">
                <a:tc>
                  <a:txBody>
                    <a:bodyPr/>
                    <a:lstStyle/>
                    <a:p>
                      <a:pPr marL="0" marR="0" lvl="0" indent="0" algn="l" defTabSz="914400" rtl="0" eaLnBrk="1" fontAlgn="auto" latinLnBrk="0" hangingPunct="1">
                        <a:lnSpc>
                          <a:spcPct val="100000"/>
                        </a:lnSpc>
                        <a:spcBef>
                          <a:spcPts val="0"/>
                        </a:spcBef>
                        <a:spcAft>
                          <a:spcPts val="1800"/>
                        </a:spcAft>
                        <a:buClrTx/>
                        <a:buSzTx/>
                        <a:buFont typeface="Calibri"/>
                        <a:buNone/>
                        <a:tabLst/>
                        <a:defRPr/>
                      </a:pPr>
                      <a:r>
                        <a:rPr lang="en-gb" sz="1400" b="1" i="0" u="none" baseline="0">
                          <a:solidFill>
                            <a:schemeClr val="tx1"/>
                          </a:solidFill>
                        </a:rPr>
                        <a:t>Neurodiversity in the work of subject teachers </a:t>
                      </a:r>
                      <a:endParaRPr lang="en-gb" sz="1400" b="1" i="0" u="none" strike="noStrike" noProof="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endParaRPr lang="en-gb" sz="1400" b="1" i="0" u="none" strike="noStrike" noProof="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endParaRPr lang="en-gb" sz="1400" b="1" i="0" u="none" strike="noStrike" noProof="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endParaRPr lang="en-gb" sz="1400" b="1" i="0" u="none" strike="noStrike" noProof="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gb" sz="1400" b="1" i="0" u="none" strike="noStrike" baseline="0">
                          <a:solidFill>
                            <a:schemeClr val="tx1"/>
                          </a:solidFill>
                          <a:latin typeface="+mn-lt"/>
                          <a:ea typeface="+mn-lt"/>
                          <a:cs typeface="+mn-lt"/>
                          <a:hlinkClick r:id="rId3" action="ppaction://hlinksldjump"/>
                        </a:rPr>
                        <a:t>Slide 5</a:t>
                      </a:r>
                      <a:endParaRPr lang="en-gb" sz="1400" b="1" kern="120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pPr marL="285750" indent="-285750" algn="l" rtl="0">
                        <a:spcAft>
                          <a:spcPts val="0"/>
                        </a:spcAft>
                        <a:buFont typeface="Arial"/>
                        <a:buChar char="•"/>
                      </a:pPr>
                      <a:r>
                        <a:rPr lang="en-gb" sz="1200" b="0" i="0" u="none" baseline="0">
                          <a:solidFill>
                            <a:sysClr val="windowText" lastClr="000000"/>
                          </a:solidFill>
                          <a:cs typeface="Arial"/>
                        </a:rPr>
                        <a:t>Neurodiversity</a:t>
                      </a:r>
                      <a:endParaRPr lang="en-gb" sz="1200">
                        <a:solidFill>
                          <a:srgbClr val="0072C6"/>
                        </a:solidFill>
                        <a:cs typeface="Arial"/>
                      </a:endParaRPr>
                    </a:p>
                    <a:p>
                      <a:pPr marL="285750" indent="-285750" algn="l" rtl="0">
                        <a:spcAft>
                          <a:spcPts val="0"/>
                        </a:spcAft>
                        <a:buFont typeface="Arial"/>
                        <a:buChar char="•"/>
                      </a:pPr>
                      <a:r>
                        <a:rPr lang="en-gb" sz="1200" b="0" i="0" u="none" baseline="0">
                          <a:solidFill>
                            <a:sysClr val="windowText" lastClr="000000"/>
                          </a:solidFill>
                          <a:cs typeface="Arial"/>
                        </a:rPr>
                        <a:t>The role of the teacher in learning and wellbeing</a:t>
                      </a:r>
                    </a:p>
                    <a:p>
                      <a:pPr marL="742950" lvl="1" indent="-285750" algn="l" rtl="0">
                        <a:spcAft>
                          <a:spcPts val="0"/>
                        </a:spcAft>
                        <a:buFont typeface="Arial"/>
                        <a:buChar char="•"/>
                      </a:pPr>
                      <a:r>
                        <a:rPr lang="en-gb" sz="1200" b="0" i="0" u="none" baseline="0">
                          <a:solidFill>
                            <a:sysClr val="windowText" lastClr="000000"/>
                          </a:solidFill>
                          <a:cs typeface="Arial"/>
                        </a:rPr>
                        <a:t>SchoolWell study</a:t>
                      </a:r>
                    </a:p>
                    <a:p>
                      <a:pPr marL="285750" indent="-285750" algn="l" rtl="0">
                        <a:spcAft>
                          <a:spcPts val="0"/>
                        </a:spcAft>
                        <a:buFont typeface="Arial"/>
                        <a:buChar char="•"/>
                      </a:pPr>
                      <a:r>
                        <a:rPr lang="en-gb" sz="1200" b="0" i="0" u="none" baseline="0">
                          <a:solidFill>
                            <a:sysClr val="windowText" lastClr="000000"/>
                          </a:solidFill>
                          <a:cs typeface="Arial"/>
                        </a:rPr>
                        <a:t>Supporting a safe group environment </a:t>
                      </a:r>
                    </a:p>
                    <a:p>
                      <a:pPr marL="285750" indent="-285750" algn="l" rtl="0">
                        <a:spcAft>
                          <a:spcPts val="0"/>
                        </a:spcAft>
                        <a:buFont typeface="Arial"/>
                        <a:buChar char="•"/>
                      </a:pPr>
                      <a:r>
                        <a:rPr lang="en-gb" sz="1200" b="0" i="0" u="none" baseline="0">
                          <a:solidFill>
                            <a:sysClr val="windowText" lastClr="000000"/>
                          </a:solidFill>
                          <a:cs typeface="Arial"/>
                        </a:rPr>
                        <a:t>Multidisciplinary cooperation within schools</a:t>
                      </a:r>
                    </a:p>
                    <a:p>
                      <a:pPr marL="285750" indent="-285750" algn="l" rtl="0">
                        <a:spcAft>
                          <a:spcPts val="0"/>
                        </a:spcAft>
                        <a:buFont typeface="Arial"/>
                        <a:buChar char="•"/>
                      </a:pPr>
                      <a:r>
                        <a:rPr lang="en-gb" sz="1200" b="0" i="0" u="none" baseline="0">
                          <a:solidFill>
                            <a:sysClr val="windowText" lastClr="000000"/>
                          </a:solidFill>
                          <a:cs typeface="Arial"/>
                        </a:rPr>
                        <a:t>Neuropsychiatric coaches in general upper secondary school </a:t>
                      </a:r>
                    </a:p>
                    <a:p>
                      <a:pPr marL="171450" lvl="0" indent="-171450" algn="l" rtl="0">
                        <a:buFont typeface="Arial"/>
                        <a:buChar char="•"/>
                      </a:pPr>
                      <a:r>
                        <a:rPr lang="en-gb" sz="1200" b="0" i="0" u="none" baseline="0">
                          <a:solidFill>
                            <a:schemeClr val="tx1"/>
                          </a:solidFill>
                        </a:rPr>
                        <a:t>Activity cards for teachers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CE8F1"/>
                    </a:solidFill>
                  </a:tcPr>
                </a:tc>
                <a:extLst>
                  <a:ext uri="{0D108BD9-81ED-4DB2-BD59-A6C34878D82A}">
                    <a16:rowId xmlns:a16="http://schemas.microsoft.com/office/drawing/2014/main" val="186207862"/>
                  </a:ext>
                </a:extLst>
              </a:tr>
              <a:tr h="726210">
                <a:tc>
                  <a:txBody>
                    <a:bodyPr/>
                    <a:lstStyle/>
                    <a:p>
                      <a:pPr algn="l" rtl="0"/>
                      <a:r>
                        <a:rPr lang="en-gb" sz="1400" b="1" i="0" u="none" baseline="0">
                          <a:solidFill>
                            <a:schemeClr val="tx1"/>
                          </a:solidFill>
                        </a:rPr>
                        <a:t>General upper secondary school students' thoughts for subject teachers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baseline="0">
                          <a:solidFill>
                            <a:schemeClr val="tx1"/>
                          </a:solidFill>
                          <a:hlinkClick r:id="rId4" action="ppaction://hlinksldjump"/>
                        </a:rPr>
                        <a:t>Slide 29</a:t>
                      </a:r>
                      <a:endParaRPr lang="en-gb" sz="1400" b="1">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solidFill>
                  </a:tcPr>
                </a:tc>
                <a:tc>
                  <a:txBody>
                    <a:bodyPr/>
                    <a:lstStyle/>
                    <a:p>
                      <a:pPr marL="171450" indent="-171450" algn="l" rtl="0">
                        <a:buFont typeface="Arial" panose="020B0604020202020204" pitchFamily="34" charset="0"/>
                        <a:buChar char="•"/>
                      </a:pPr>
                      <a:r>
                        <a:rPr lang="en-gb" sz="1200" b="0" i="0" u="none" baseline="0">
                          <a:solidFill>
                            <a:schemeClr val="tx1"/>
                          </a:solidFill>
                        </a:rPr>
                        <a:t>The support for learning reform and accessibility</a:t>
                      </a:r>
                    </a:p>
                    <a:p>
                      <a:pPr marL="171450" indent="-171450" algn="l" rtl="0">
                        <a:buFont typeface="Arial" panose="020B0604020202020204" pitchFamily="34" charset="0"/>
                        <a:buChar char="•"/>
                      </a:pPr>
                      <a:r>
                        <a:rPr lang="en-gb" sz="1200" b="0" i="0" u="none" baseline="0">
                          <a:solidFill>
                            <a:schemeClr val="tx1"/>
                          </a:solidFill>
                        </a:rPr>
                        <a:t>The importance of peer relationships </a:t>
                      </a:r>
                    </a:p>
                    <a:p>
                      <a:pPr marL="171450" indent="-171450" algn="l" rtl="0">
                        <a:buFont typeface="Arial" panose="020B0604020202020204" pitchFamily="34" charset="0"/>
                        <a:buChar char="•"/>
                      </a:pPr>
                      <a:r>
                        <a:rPr lang="en-gb" sz="1200" b="0" i="0" u="none" baseline="0">
                          <a:solidFill>
                            <a:schemeClr val="tx1"/>
                          </a:solidFill>
                        </a:rPr>
                        <a:t>School and study engagement</a:t>
                      </a:r>
                    </a:p>
                    <a:p>
                      <a:pPr marL="171450" indent="-171450" algn="l" rtl="0">
                        <a:buFont typeface="Arial" panose="020B0604020202020204" pitchFamily="34" charset="0"/>
                        <a:buChar char="•"/>
                      </a:pPr>
                      <a:r>
                        <a:rPr lang="en-gb" sz="1200" b="0" i="0" u="none" baseline="0">
                          <a:solidFill>
                            <a:schemeClr val="tx1"/>
                          </a:solidFill>
                        </a:rPr>
                        <a:t>Activity cards for students</a:t>
                      </a:r>
                    </a:p>
                    <a:p>
                      <a:pPr marL="171450" indent="-171450" algn="l" rtl="0">
                        <a:buFont typeface="Arial" panose="020B0604020202020204" pitchFamily="34" charset="0"/>
                        <a:buChar char="•"/>
                      </a:pPr>
                      <a:r>
                        <a:rPr lang="en-gb" sz="1200" b="0" i="0" u="none" baseline="0">
                          <a:solidFill>
                            <a:schemeClr val="tx1"/>
                          </a:solidFill>
                        </a:rPr>
                        <a:t>Tips for grouping</a:t>
                      </a:r>
                      <a:endParaRPr lang="en-gb" sz="1200" err="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601343674"/>
                  </a:ext>
                </a:extLst>
              </a:tr>
              <a:tr h="496198">
                <a:tc>
                  <a:txBody>
                    <a:bodyPr/>
                    <a:lstStyle/>
                    <a:p>
                      <a:pPr algn="l" rtl="0"/>
                      <a:r>
                        <a:rPr lang="en-gb" sz="1400" b="1" i="0" u="none" baseline="0"/>
                        <a:t>The neuropsychological perspective</a:t>
                      </a:r>
                    </a:p>
                    <a:p>
                      <a:pPr marL="0" lvl="0" indent="0" algn="l" rtl="0">
                        <a:buFont typeface="Calibri"/>
                        <a:buNone/>
                      </a:pPr>
                      <a:endParaRPr lang="en-gb" sz="1400" b="1">
                        <a:solidFill>
                          <a:schemeClr val="tx1"/>
                        </a:solidFill>
                      </a:endParaRPr>
                    </a:p>
                    <a:p>
                      <a:pPr marL="0" lvl="0" indent="0" algn="l" rtl="0">
                        <a:buFont typeface="Calibri"/>
                        <a:buNone/>
                      </a:pPr>
                      <a:r>
                        <a:rPr lang="en-gb" sz="1400" b="1" i="0" u="none" baseline="0">
                          <a:solidFill>
                            <a:schemeClr val="tx1"/>
                          </a:solidFill>
                          <a:hlinkClick r:id="rId5" action="ppaction://hlinksldjump"/>
                        </a:rPr>
                        <a:t>Slide 47</a:t>
                      </a:r>
                      <a:endParaRPr lang="en-gb" sz="14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977"/>
                    </a:solidFill>
                  </a:tcPr>
                </a:tc>
                <a:tc>
                  <a:txBody>
                    <a:bodyPr/>
                    <a:lstStyle/>
                    <a:p>
                      <a:pPr marL="171450" indent="-171450" algn="l" rtl="0">
                        <a:buFont typeface="Arial" panose="020B0604020202020204" pitchFamily="34" charset="0"/>
                        <a:buChar char="•"/>
                      </a:pPr>
                      <a:r>
                        <a:rPr lang="en-gb" sz="1200" b="0" i="0" u="none" strike="noStrike" baseline="0">
                          <a:solidFill>
                            <a:srgbClr val="000000"/>
                          </a:solidFill>
                          <a:latin typeface="Arial"/>
                          <a:ea typeface="Arial"/>
                          <a:cs typeface="Arial"/>
                        </a:rPr>
                        <a:t>A brain-friendly lesson plan</a:t>
                      </a:r>
                    </a:p>
                    <a:p>
                      <a:pPr marL="171450" lvl="0" indent="-171450" algn="l" rtl="0">
                        <a:buFont typeface="Arial" panose="020B0604020202020204" pitchFamily="34" charset="0"/>
                        <a:buChar char="•"/>
                      </a:pPr>
                      <a:r>
                        <a:rPr lang="en-gb" sz="1200" b="0" i="0" u="none" strike="noStrike" baseline="0">
                          <a:solidFill>
                            <a:srgbClr val="000000"/>
                          </a:solidFill>
                          <a:latin typeface="Arial"/>
                          <a:ea typeface="Arial"/>
                          <a:cs typeface="Arial"/>
                        </a:rPr>
                        <a:t>A sensory-friendly learning environment</a:t>
                      </a:r>
                    </a:p>
                    <a:p>
                      <a:pPr marL="171450" lvl="0" indent="-171450" algn="l" rtl="0">
                        <a:buFont typeface="Arial" panose="020B0604020202020204" pitchFamily="34" charset="0"/>
                        <a:buChar char="•"/>
                      </a:pPr>
                      <a:r>
                        <a:rPr lang="en-gb" sz="1200" b="0" i="0" u="none" strike="noStrike" baseline="0">
                          <a:solidFill>
                            <a:srgbClr val="000000"/>
                          </a:solidFill>
                          <a:latin typeface="Arial"/>
                          <a:ea typeface="Arial"/>
                          <a:cs typeface="Arial"/>
                        </a:rPr>
                        <a:t>Brain-friendly assessment and support for emotional regulation</a:t>
                      </a:r>
                      <a:endParaRPr lang="en-gb" sz="1200" b="0" i="0" u="none" strike="noStrike" noProof="0" err="1">
                        <a:solidFill>
                          <a:srgbClr val="000000"/>
                        </a:solidFill>
                        <a:latin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6C9"/>
                    </a:solidFill>
                  </a:tcPr>
                </a:tc>
                <a:extLst>
                  <a:ext uri="{0D108BD9-81ED-4DB2-BD59-A6C34878D82A}">
                    <a16:rowId xmlns:a16="http://schemas.microsoft.com/office/drawing/2014/main" val="995430748"/>
                  </a:ext>
                </a:extLst>
              </a:tr>
              <a:tr h="424169">
                <a:tc>
                  <a:txBody>
                    <a:bodyPr/>
                    <a:lstStyle/>
                    <a:p>
                      <a:pPr algn="l" rtl="0">
                        <a:spcAft>
                          <a:spcPts val="1800"/>
                        </a:spcAft>
                      </a:pPr>
                      <a:r>
                        <a:rPr lang="en-gb" sz="1400" b="1" i="0" u="none" baseline="0"/>
                        <a:t>The importance of cooperation with networks and guardians</a:t>
                      </a:r>
                    </a:p>
                    <a:p>
                      <a:pPr algn="l" rtl="0"/>
                      <a:r>
                        <a:rPr lang="en-gb" sz="1400" b="1" i="0" u="none" baseline="0">
                          <a:hlinkClick r:id="rId6" action="ppaction://hlinksldjump"/>
                        </a:rPr>
                        <a:t>Slide 63</a:t>
                      </a:r>
                      <a:endParaRPr lang="en-gb" sz="1400" b="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marL="171450" indent="-171450" algn="l" rtl="0">
                        <a:buFont typeface="Arial"/>
                        <a:buChar char="•"/>
                      </a:pPr>
                      <a:r>
                        <a:rPr lang="en-gb" sz="1200" b="0" i="0" u="none" baseline="0">
                          <a:solidFill>
                            <a:schemeClr val="tx1"/>
                          </a:solidFill>
                        </a:rPr>
                        <a:t>Cooperation with networks</a:t>
                      </a:r>
                    </a:p>
                    <a:p>
                      <a:pPr marL="171450" lvl="0" indent="-171450" algn="l" rtl="0">
                        <a:buFont typeface="Arial"/>
                        <a:buChar char="•"/>
                      </a:pPr>
                      <a:r>
                        <a:rPr lang="en-gb" sz="1200" b="0" i="0" u="none" baseline="0">
                          <a:solidFill>
                            <a:schemeClr val="tx1"/>
                          </a:solidFill>
                        </a:rPr>
                        <a:t>Cooperation with guardians</a:t>
                      </a:r>
                    </a:p>
                    <a:p>
                      <a:pPr marL="171450" lvl="0" indent="-171450" algn="l" rtl="0">
                        <a:buFont typeface="Arial"/>
                        <a:buChar char="•"/>
                      </a:pPr>
                      <a:r>
                        <a:rPr lang="en-gb" sz="1200" b="0" i="0" u="none" baseline="0">
                          <a:solidFill>
                            <a:schemeClr val="tx1"/>
                          </a:solidFill>
                        </a:rPr>
                        <a:t>Example cases to support your work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698028501"/>
                  </a:ext>
                </a:extLst>
              </a:tr>
              <a:tr h="496198">
                <a:tc>
                  <a:txBody>
                    <a:bodyPr/>
                    <a:lstStyle/>
                    <a:p>
                      <a:pPr algn="l" rtl="0"/>
                      <a:r>
                        <a:rPr lang="en-gb" sz="1400" b="1" i="0" u="none" baseline="0"/>
                        <a:t>Thoughts from experts by experience for subject teachers</a:t>
                      </a:r>
                      <a:endParaRPr lang="en-gb" sz="1400"/>
                    </a:p>
                    <a:p>
                      <a:pPr marL="0" lvl="0" indent="0" algn="l" rtl="0">
                        <a:buFont typeface="Calibri"/>
                        <a:buNone/>
                      </a:pPr>
                      <a:endParaRPr lang="en-gb" sz="1400" b="1"/>
                    </a:p>
                    <a:p>
                      <a:pPr marL="0" lvl="0" indent="0" algn="l" rtl="0">
                        <a:buFont typeface="Calibri"/>
                        <a:buNone/>
                      </a:pPr>
                      <a:r>
                        <a:rPr lang="en-gb" sz="1400" b="1" i="0" u="none" baseline="0">
                          <a:hlinkClick r:id="rId7" action="ppaction://hlinksldjump"/>
                        </a:rPr>
                        <a:t>Slide 78</a:t>
                      </a:r>
                      <a:endParaRPr lang="en-gb" sz="1400" b="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285750" indent="-285750" algn="l" rtl="0">
                        <a:buFont typeface="Arial" panose="020B0604020202020204" pitchFamily="34" charset="0"/>
                        <a:buChar char="•"/>
                      </a:pPr>
                      <a:r>
                        <a:rPr lang="en-gb" sz="1200" b="0" i="0" u="none" baseline="0">
                          <a:cs typeface="Arial"/>
                        </a:rPr>
                        <a:t>The study ability model</a:t>
                      </a:r>
                    </a:p>
                    <a:p>
                      <a:pPr marL="285750" indent="-285750" algn="l" rtl="0">
                        <a:buFont typeface="Arial"/>
                        <a:buChar char="•"/>
                      </a:pPr>
                      <a:r>
                        <a:rPr lang="en-gb" sz="1200" b="0" i="0" u="none" baseline="0">
                          <a:cs typeface="Arial"/>
                        </a:rPr>
                        <a:t>Comprehensive wellbeing; the Wellbeing together model</a:t>
                      </a:r>
                    </a:p>
                    <a:p>
                      <a:pPr marL="285750" indent="-285750" algn="l" rtl="0">
                        <a:buFont typeface="Arial"/>
                        <a:buChar char="•"/>
                      </a:pPr>
                      <a:r>
                        <a:rPr lang="en-gb" sz="1200" b="0" i="0" u="none" kern="1200" baseline="0">
                          <a:solidFill>
                            <a:schemeClr val="dk1"/>
                          </a:solidFill>
                          <a:latin typeface="+mn-lt"/>
                          <a:ea typeface="+mn-ea"/>
                          <a:cs typeface="+mn-cs"/>
                        </a:rPr>
                        <a:t>Character strengths and noticing the good</a:t>
                      </a:r>
                      <a:endParaRPr lang="en-gb" sz="1200">
                        <a:cs typeface="Arial"/>
                      </a:endParaRPr>
                    </a:p>
                    <a:p>
                      <a:pPr marL="285750" indent="-285750" algn="l" rtl="0">
                        <a:buFont typeface="Arial"/>
                        <a:buChar char="•"/>
                      </a:pPr>
                      <a:r>
                        <a:rPr lang="en-gb" sz="1200" b="0" i="0" u="none" baseline="0">
                          <a:cs typeface="Arial"/>
                        </a:rPr>
                        <a:t>The benefits of physical activity and the mini-intervention model for promoting physical activity</a:t>
                      </a:r>
                      <a:endParaRPr lang="en-gb" sz="1200" err="1">
                        <a:cs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511432651"/>
                  </a:ext>
                </a:extLst>
              </a:tr>
              <a:tr h="438898">
                <a:tc>
                  <a:txBody>
                    <a:bodyPr/>
                    <a:lstStyle/>
                    <a:p>
                      <a:pPr marL="0" lvl="0" indent="0" algn="l" rtl="0">
                        <a:spcAft>
                          <a:spcPts val="600"/>
                        </a:spcAft>
                        <a:buFont typeface="Calibri"/>
                        <a:buNone/>
                      </a:pPr>
                      <a:r>
                        <a:rPr lang="en-gb" sz="1400" b="1" i="0" u="none" baseline="0">
                          <a:solidFill>
                            <a:schemeClr val="bg1"/>
                          </a:solidFill>
                        </a:rPr>
                        <a:t>Appendices </a:t>
                      </a:r>
                      <a:r>
                        <a:rPr lang="en-gb" sz="1400" b="1" i="0" u="none" baseline="0">
                          <a:solidFill>
                            <a:schemeClr val="bg2"/>
                          </a:solidFill>
                          <a:hlinkClick r:id="rId8" action="ppaction://hlinksldjump">
                            <a:extLst>
                              <a:ext uri="{A12FA001-AC4F-418D-AE19-62706E023703}">
                                <ahyp:hlinkClr xmlns:ahyp="http://schemas.microsoft.com/office/drawing/2018/hyperlinkcolor" val="tx"/>
                              </a:ext>
                            </a:extLst>
                          </a:hlinkClick>
                        </a:rPr>
                        <a:t>slide 88</a:t>
                      </a:r>
                      <a:r>
                        <a:rPr lang="en-gb" sz="1400" b="1" i="0" u="none" baseline="0">
                          <a:solidFill>
                            <a:schemeClr val="bg1"/>
                          </a:solidFill>
                        </a:rPr>
                        <a:t> and the pedagogy of hope </a:t>
                      </a:r>
                      <a:r>
                        <a:rPr lang="en-gb" sz="1400" b="1" i="0" u="none" baseline="0">
                          <a:solidFill>
                            <a:schemeClr val="bg1"/>
                          </a:solidFill>
                          <a:hlinkClick r:id="rId9" action="ppaction://hlinksldjump">
                            <a:extLst>
                              <a:ext uri="{A12FA001-AC4F-418D-AE19-62706E023703}">
                                <ahyp:hlinkClr xmlns:ahyp="http://schemas.microsoft.com/office/drawing/2018/hyperlinkcolor" val="tx"/>
                              </a:ext>
                            </a:extLst>
                          </a:hlinkClick>
                        </a:rPr>
                        <a:t>slide 94</a:t>
                      </a:r>
                      <a:endParaRPr lang="en-gb" sz="14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2C6"/>
                    </a:solidFill>
                  </a:tcPr>
                </a:tc>
                <a:tc>
                  <a:txBody>
                    <a:bodyPr/>
                    <a:lstStyle/>
                    <a:p>
                      <a:pPr marL="0" lvl="0" indent="0" algn="r" rtl="0">
                        <a:buFont typeface="Arial" panose="020B0604020202020204" pitchFamily="34" charset="0"/>
                        <a:buNone/>
                      </a:pPr>
                      <a:r>
                        <a:rPr lang="en-gb" sz="1100" b="0" i="1" u="none" baseline="0" dirty="0">
                          <a:solidFill>
                            <a:schemeClr val="bg1"/>
                          </a:solidFill>
                        </a:rPr>
                        <a:t>The pedagogy of hope underpins both the support for learning reform and the content of this material.</a:t>
                      </a:r>
                      <a:endParaRPr lang="en-gb" sz="1100" i="1"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188358917"/>
                  </a:ext>
                </a:extLst>
              </a:tr>
            </a:tbl>
          </a:graphicData>
        </a:graphic>
      </p:graphicFrame>
    </p:spTree>
    <p:extLst>
      <p:ext uri="{BB962C8B-B14F-4D97-AF65-F5344CB8AC3E}">
        <p14:creationId xmlns:p14="http://schemas.microsoft.com/office/powerpoint/2010/main" val="1703785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1E719-E4B5-E15B-783E-A50F4F338499}"/>
              </a:ext>
            </a:extLst>
          </p:cNvPr>
          <p:cNvSpPr>
            <a:spLocks noGrp="1"/>
          </p:cNvSpPr>
          <p:nvPr>
            <p:ph type="title"/>
          </p:nvPr>
        </p:nvSpPr>
        <p:spPr>
          <a:xfrm>
            <a:off x="267856" y="407585"/>
            <a:ext cx="11619344" cy="787615"/>
          </a:xfrm>
        </p:spPr>
        <p:txBody>
          <a:bodyPr anchor="t">
            <a:noAutofit/>
          </a:bodyPr>
          <a:lstStyle/>
          <a:p>
            <a:pPr algn="ctr" rtl="0"/>
            <a:r>
              <a:rPr lang="en-gb" sz="4000" b="1" i="0" u="none" baseline="0" dirty="0">
                <a:latin typeface="+mn-lt"/>
                <a:ea typeface="+mn-lt"/>
                <a:cs typeface="+mn-lt"/>
              </a:rPr>
              <a:t>Supporting questions for the introductory video</a:t>
            </a:r>
            <a:endParaRPr lang="en-gb" sz="4000" dirty="0">
              <a:latin typeface="+mn-lt"/>
            </a:endParaRPr>
          </a:p>
        </p:txBody>
      </p:sp>
      <p:sp>
        <p:nvSpPr>
          <p:cNvPr id="3" name="Content Placeholder 2">
            <a:extLst>
              <a:ext uri="{FF2B5EF4-FFF2-40B4-BE49-F238E27FC236}">
                <a16:creationId xmlns:a16="http://schemas.microsoft.com/office/drawing/2014/main" id="{3CD7E261-8E87-2562-A4EB-FF7FC5B58E85}"/>
              </a:ext>
            </a:extLst>
          </p:cNvPr>
          <p:cNvSpPr>
            <a:spLocks noGrp="1"/>
          </p:cNvSpPr>
          <p:nvPr>
            <p:ph sz="half" idx="1"/>
          </p:nvPr>
        </p:nvSpPr>
        <p:spPr>
          <a:xfrm>
            <a:off x="646544" y="1195200"/>
            <a:ext cx="5774134" cy="4982400"/>
          </a:xfrm>
        </p:spPr>
        <p:txBody>
          <a:bodyPr vert="horz" lIns="0" tIns="0" rIns="0" bIns="0" rtlCol="0">
            <a:normAutofit fontScale="92500"/>
          </a:bodyPr>
          <a:lstStyle/>
          <a:p>
            <a:pPr marL="285750" indent="-285750" algn="l" rtl="0">
              <a:lnSpc>
                <a:spcPct val="90000"/>
              </a:lnSpc>
              <a:spcAft>
                <a:spcPts val="1200"/>
              </a:spcAft>
              <a:buFont typeface="Arial,Sans-Serif" panose="020B0604020202020204" pitchFamily="34" charset="0"/>
            </a:pPr>
            <a:r>
              <a:rPr lang="en-gb" sz="2400" b="0" i="0" u="none" baseline="0" dirty="0"/>
              <a:t>Share your own best memory of a good learning experience.</a:t>
            </a:r>
          </a:p>
          <a:p>
            <a:pPr marL="285750" indent="-285750" algn="l" rtl="0">
              <a:lnSpc>
                <a:spcPct val="90000"/>
              </a:lnSpc>
              <a:spcAft>
                <a:spcPts val="600"/>
              </a:spcAft>
              <a:buFont typeface="Arial,Sans-Serif" panose="020B0604020202020204" pitchFamily="34" charset="0"/>
            </a:pPr>
            <a:r>
              <a:rPr lang="en-gb" sz="2400" b="0" i="0" u="none" baseline="0" dirty="0"/>
              <a:t>What are the best practices in your own teaching for promoting:</a:t>
            </a:r>
          </a:p>
          <a:p>
            <a:pPr marL="742950" lvl="1" indent="-285750" algn="l" rtl="0">
              <a:lnSpc>
                <a:spcPct val="90000"/>
              </a:lnSpc>
              <a:spcAft>
                <a:spcPts val="1200"/>
              </a:spcAft>
              <a:buFont typeface="Arial,Sans-Serif" panose="020B0604020202020204" pitchFamily="34" charset="0"/>
            </a:pPr>
            <a:r>
              <a:rPr lang="en-gb" b="0" i="0" u="none" baseline="0" dirty="0"/>
              <a:t>social engagement, peer learning, inclusion, safety, concentration, assignment completion?</a:t>
            </a:r>
          </a:p>
          <a:p>
            <a:pPr marL="285750" indent="-285750" algn="l" rtl="0">
              <a:lnSpc>
                <a:spcPct val="90000"/>
              </a:lnSpc>
              <a:spcAft>
                <a:spcPts val="1200"/>
              </a:spcAft>
              <a:buFont typeface="Arial,Sans-Serif" panose="020B0604020202020204" pitchFamily="34" charset="0"/>
            </a:pPr>
            <a:r>
              <a:rPr lang="en-gb" sz="2400" b="0" i="0" u="none" baseline="0" dirty="0"/>
              <a:t>What good methods do you have for taking into account environmental factors (lights, sounds, clarity of teaching)?</a:t>
            </a:r>
          </a:p>
          <a:p>
            <a:pPr marL="285750" indent="-285750" algn="l" rtl="0">
              <a:lnSpc>
                <a:spcPct val="90000"/>
              </a:lnSpc>
              <a:spcAft>
                <a:spcPts val="1200"/>
              </a:spcAft>
              <a:buFont typeface="Arial,Sans-Serif" panose="020B0604020202020204" pitchFamily="34" charset="0"/>
            </a:pPr>
            <a:r>
              <a:rPr lang="en-gb" sz="2400" b="0" i="0" u="none" baseline="0" dirty="0"/>
              <a:t>What do you think are good ways to support students' individual needs?</a:t>
            </a:r>
          </a:p>
          <a:p>
            <a:pPr marL="285750" indent="-285750" algn="l" rtl="0">
              <a:lnSpc>
                <a:spcPct val="90000"/>
              </a:lnSpc>
              <a:spcAft>
                <a:spcPts val="1200"/>
              </a:spcAft>
              <a:buFont typeface="Arial,Sans-Serif" panose="020B0604020202020204" pitchFamily="34" charset="0"/>
            </a:pPr>
            <a:r>
              <a:rPr lang="en-gb" sz="2400" b="0" i="0" u="none" baseline="0" dirty="0"/>
              <a:t>What ideas did the video give you for your own teaching?</a:t>
            </a:r>
          </a:p>
        </p:txBody>
      </p:sp>
      <p:pic>
        <p:nvPicPr>
          <p:cNvPr id="6" name="Kuva 5">
            <a:extLst>
              <a:ext uri="{FF2B5EF4-FFF2-40B4-BE49-F238E27FC236}">
                <a16:creationId xmlns:a16="http://schemas.microsoft.com/office/drawing/2014/main" id="{6D755262-C89B-E5BE-7BF0-52C3F73C9F79}"/>
              </a:ext>
            </a:extLst>
          </p:cNvPr>
          <p:cNvPicPr>
            <a:picLocks noChangeAspect="1"/>
          </p:cNvPicPr>
          <p:nvPr/>
        </p:nvPicPr>
        <p:blipFill>
          <a:blip r:embed="rId2"/>
          <a:stretch>
            <a:fillRect/>
          </a:stretch>
        </p:blipFill>
        <p:spPr>
          <a:xfrm>
            <a:off x="6310814" y="1574325"/>
            <a:ext cx="5364000" cy="4224149"/>
          </a:xfrm>
          <a:prstGeom prst="rect">
            <a:avLst/>
          </a:prstGeom>
          <a:noFill/>
        </p:spPr>
      </p:pic>
      <p:sp>
        <p:nvSpPr>
          <p:cNvPr id="4" name="Slide Number Placeholder 3">
            <a:extLst>
              <a:ext uri="{FF2B5EF4-FFF2-40B4-BE49-F238E27FC236}">
                <a16:creationId xmlns:a16="http://schemas.microsoft.com/office/drawing/2014/main" id="{C2FEF7D2-B0C6-8D5E-8B5E-3405DC2B6D5D}"/>
              </a:ext>
            </a:extLst>
          </p:cNvPr>
          <p:cNvSpPr>
            <a:spLocks noGrp="1"/>
          </p:cNvSpPr>
          <p:nvPr>
            <p:ph type="sldNum" sz="quarter" idx="12"/>
          </p:nvPr>
        </p:nvSpPr>
        <p:spPr>
          <a:xfrm>
            <a:off x="10437780" y="6268800"/>
            <a:ext cx="1237034" cy="258459"/>
          </a:xfrm>
        </p:spPr>
        <p:txBody>
          <a:bodyPr anchor="ctr">
            <a:normAutofit/>
          </a:bodyPr>
          <a:lstStyle/>
          <a:p>
            <a:pPr algn="r" rtl="0">
              <a:spcAft>
                <a:spcPts val="600"/>
              </a:spcAft>
            </a:pPr>
            <a:fld id="{66B0B938-106A-4E9D-9931-8D19B263D192}" type="slidenum">
              <a:rPr/>
              <a:pPr>
                <a:spcAft>
                  <a:spcPts val="600"/>
                </a:spcAft>
              </a:pPr>
              <a:t>30</a:t>
            </a:fld>
            <a:endParaRPr lang="en-gb"/>
          </a:p>
        </p:txBody>
      </p:sp>
    </p:spTree>
    <p:extLst>
      <p:ext uri="{BB962C8B-B14F-4D97-AF65-F5344CB8AC3E}">
        <p14:creationId xmlns:p14="http://schemas.microsoft.com/office/powerpoint/2010/main" val="4257132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22A7CC-BE86-3700-1A15-C65537F480E2}"/>
              </a:ext>
            </a:extLst>
          </p:cNvPr>
          <p:cNvSpPr>
            <a:spLocks noGrp="1"/>
          </p:cNvSpPr>
          <p:nvPr>
            <p:ph type="title"/>
          </p:nvPr>
        </p:nvSpPr>
        <p:spPr>
          <a:xfrm>
            <a:off x="457199" y="407988"/>
            <a:ext cx="10774017" cy="787400"/>
          </a:xfrm>
        </p:spPr>
        <p:txBody>
          <a:bodyPr/>
          <a:lstStyle/>
          <a:p>
            <a:pPr algn="l" rtl="0"/>
            <a:r>
              <a:rPr lang="en-gb" b="1" i="0" u="none" baseline="0" dirty="0"/>
              <a:t>Everyday education accessible to everyone and the support for learning reform</a:t>
            </a:r>
          </a:p>
        </p:txBody>
      </p:sp>
      <p:sp>
        <p:nvSpPr>
          <p:cNvPr id="3" name="Sisällön paikkamerkki 2">
            <a:extLst>
              <a:ext uri="{FF2B5EF4-FFF2-40B4-BE49-F238E27FC236}">
                <a16:creationId xmlns:a16="http://schemas.microsoft.com/office/drawing/2014/main" id="{38698C1E-7B3D-8D84-0168-B2165FA941C1}"/>
              </a:ext>
            </a:extLst>
          </p:cNvPr>
          <p:cNvSpPr>
            <a:spLocks noGrp="1"/>
          </p:cNvSpPr>
          <p:nvPr>
            <p:ph idx="1"/>
          </p:nvPr>
        </p:nvSpPr>
        <p:spPr>
          <a:xfrm>
            <a:off x="457199" y="1807029"/>
            <a:ext cx="10201701" cy="4369934"/>
          </a:xfrm>
        </p:spPr>
        <p:txBody>
          <a:bodyPr/>
          <a:lstStyle/>
          <a:p>
            <a:pPr algn="l" rtl="0">
              <a:spcAft>
                <a:spcPts val="1800"/>
              </a:spcAft>
            </a:pPr>
            <a:r>
              <a:rPr lang="en-gb" sz="2500" b="0" i="0" u="none" baseline="0" dirty="0">
                <a:cs typeface="Arial"/>
              </a:rPr>
              <a:t>The support for learning reform gives the subject teachers of general upper secondary schools a more pronounced role in the implementation of support for learning. The reform is based on identifying and addressing support needs in teaching at an early stage.</a:t>
            </a:r>
          </a:p>
          <a:p>
            <a:pPr algn="l" rtl="0">
              <a:spcAft>
                <a:spcPts val="1800"/>
              </a:spcAft>
            </a:pPr>
            <a:r>
              <a:rPr lang="en-gb" sz="2500" b="0" i="0" u="none" baseline="0" dirty="0">
                <a:cs typeface="Arial"/>
              </a:rPr>
              <a:t>Taking into account the diversity of learners in everyday teaching is the best possible support for learning.</a:t>
            </a:r>
          </a:p>
          <a:p>
            <a:pPr algn="l" rtl="0">
              <a:spcAft>
                <a:spcPts val="1800"/>
              </a:spcAft>
            </a:pPr>
            <a:r>
              <a:rPr lang="en-gb" sz="2500" b="0" i="0" u="none" baseline="0" dirty="0">
                <a:cs typeface="Arial"/>
              </a:rPr>
              <a:t>Taking neurodiversity into account in the planning of teaching methods and learning environments benefits all learners and reduces the need for remedial teaching and individual arrangements.</a:t>
            </a:r>
          </a:p>
        </p:txBody>
      </p:sp>
      <p:pic>
        <p:nvPicPr>
          <p:cNvPr id="4" name="Kuva 3">
            <a:extLst>
              <a:ext uri="{FF2B5EF4-FFF2-40B4-BE49-F238E27FC236}">
                <a16:creationId xmlns:a16="http://schemas.microsoft.com/office/drawing/2014/main" id="{829673A7-AB61-AD63-03C3-A303C1AEB536}"/>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710953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DA616CAB-8E04-833B-5352-9FEC23A12669}"/>
              </a:ext>
            </a:extLst>
          </p:cNvPr>
          <p:cNvSpPr>
            <a:spLocks noGrp="1"/>
          </p:cNvSpPr>
          <p:nvPr>
            <p:ph type="sldNum" sz="quarter" idx="12"/>
          </p:nvPr>
        </p:nvSpPr>
        <p:spPr/>
        <p:txBody>
          <a:bodyPr/>
          <a:lstStyle/>
          <a:p>
            <a:pPr algn="r" rtl="0"/>
            <a:fld id="{66B0B938-106A-4E9D-9931-8D19B263D192}" type="slidenum">
              <a:rPr/>
              <a:t>32</a:t>
            </a:fld>
            <a:endParaRPr lang="en-gb"/>
          </a:p>
        </p:txBody>
      </p:sp>
      <p:pic>
        <p:nvPicPr>
          <p:cNvPr id="4" name="Kuva 3" descr="Kuva, joka sisältää kohteen teksti, kuvakaappaus, Ihmisen kasvot, animaatio&#10;&#10;Tekoälyn generoima sisältö voi olla virheellistä.">
            <a:extLst>
              <a:ext uri="{FF2B5EF4-FFF2-40B4-BE49-F238E27FC236}">
                <a16:creationId xmlns:a16="http://schemas.microsoft.com/office/drawing/2014/main" id="{69009791-A871-411E-7FF4-A9CC8997BF0C}"/>
              </a:ext>
            </a:extLst>
          </p:cNvPr>
          <p:cNvPicPr>
            <a:picLocks noChangeAspect="1"/>
          </p:cNvPicPr>
          <p:nvPr/>
        </p:nvPicPr>
        <p:blipFill>
          <a:blip r:embed="rId3"/>
          <a:srcRect t="1749" r="2078"/>
          <a:stretch/>
        </p:blipFill>
        <p:spPr>
          <a:xfrm>
            <a:off x="187146" y="132080"/>
            <a:ext cx="11800267" cy="6583680"/>
          </a:xfrm>
          <a:prstGeom prst="rect">
            <a:avLst/>
          </a:prstGeom>
        </p:spPr>
      </p:pic>
    </p:spTree>
    <p:extLst>
      <p:ext uri="{BB962C8B-B14F-4D97-AF65-F5344CB8AC3E}">
        <p14:creationId xmlns:p14="http://schemas.microsoft.com/office/powerpoint/2010/main" val="3322258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8DBB8-3ED9-78AF-8681-D81A2C9F235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825FB78-EAEF-CB08-46E3-6FAE0E23EF25}"/>
              </a:ext>
            </a:extLst>
          </p:cNvPr>
          <p:cNvSpPr>
            <a:spLocks noGrp="1"/>
          </p:cNvSpPr>
          <p:nvPr>
            <p:ph type="title"/>
          </p:nvPr>
        </p:nvSpPr>
        <p:spPr/>
        <p:txBody>
          <a:bodyPr/>
          <a:lstStyle/>
          <a:p>
            <a:pPr algn="l" rtl="0"/>
            <a:r>
              <a:rPr lang="en-gb" sz="4200" b="1" i="0" u="none" baseline="0"/>
              <a:t>Benefits of different aspects of accessibility </a:t>
            </a:r>
          </a:p>
        </p:txBody>
      </p:sp>
      <p:sp>
        <p:nvSpPr>
          <p:cNvPr id="3" name="Sisällön paikkamerkki 2">
            <a:extLst>
              <a:ext uri="{FF2B5EF4-FFF2-40B4-BE49-F238E27FC236}">
                <a16:creationId xmlns:a16="http://schemas.microsoft.com/office/drawing/2014/main" id="{3F2EBA92-EBA9-B9C1-2B60-8466AB4835D9}"/>
              </a:ext>
            </a:extLst>
          </p:cNvPr>
          <p:cNvSpPr>
            <a:spLocks noGrp="1"/>
          </p:cNvSpPr>
          <p:nvPr>
            <p:ph idx="1"/>
          </p:nvPr>
        </p:nvSpPr>
        <p:spPr/>
        <p:txBody>
          <a:bodyPr vert="horz" lIns="0" tIns="0" rIns="0" bIns="0" rtlCol="0" anchor="t">
            <a:noAutofit/>
          </a:bodyPr>
          <a:lstStyle/>
          <a:p>
            <a:pPr marL="0" indent="0" algn="l" rtl="0">
              <a:spcBef>
                <a:spcPts val="0"/>
              </a:spcBef>
              <a:spcAft>
                <a:spcPts val="600"/>
              </a:spcAft>
              <a:buNone/>
            </a:pPr>
            <a:r>
              <a:rPr lang="en-gb" sz="2000" b="1" i="0" u="none" baseline="0" dirty="0">
                <a:cs typeface="Arial"/>
              </a:rPr>
              <a:t>Benefits of multichannel teaching</a:t>
            </a:r>
            <a:endParaRPr lang="en-gb" sz="1600" b="1" dirty="0">
              <a:solidFill>
                <a:schemeClr val="tx1">
                  <a:lumMod val="50000"/>
                  <a:lumOff val="50000"/>
                </a:schemeClr>
              </a:solidFill>
            </a:endParaRPr>
          </a:p>
          <a:p>
            <a:pPr algn="l" rtl="0">
              <a:spcAft>
                <a:spcPts val="600"/>
              </a:spcAft>
            </a:pPr>
            <a:r>
              <a:rPr lang="en-gb" sz="1800" b="0" i="0" u="none" baseline="0" dirty="0">
                <a:cs typeface="Arial"/>
              </a:rPr>
              <a:t>The use of multiple senses quickly generates lasting learning and facilitates the acquisition of skills.</a:t>
            </a:r>
            <a:endParaRPr lang="en-gb" sz="1800" dirty="0">
              <a:cs typeface="Arial"/>
            </a:endParaRPr>
          </a:p>
          <a:p>
            <a:pPr algn="l" rtl="0">
              <a:spcAft>
                <a:spcPts val="1200"/>
              </a:spcAft>
            </a:pPr>
            <a:r>
              <a:rPr lang="en-gb" sz="1800" b="0" i="0" u="none" baseline="0" dirty="0">
                <a:cs typeface="Arial"/>
              </a:rPr>
              <a:t>We remember 5% of what we read, but 95% of what we do with our senses and our body. Making use of this also supports visual, auditory and </a:t>
            </a:r>
            <a:r>
              <a:rPr lang="en-gb" sz="1800" b="0" i="0" u="none" baseline="0" dirty="0" err="1">
                <a:cs typeface="Arial"/>
              </a:rPr>
              <a:t>kinesthetic</a:t>
            </a:r>
            <a:r>
              <a:rPr lang="en-gb" sz="1800" b="0" i="0" u="none" baseline="0" dirty="0">
                <a:cs typeface="Arial"/>
              </a:rPr>
              <a:t> learners in different ways. </a:t>
            </a:r>
            <a:endParaRPr lang="en-gb" sz="2000" dirty="0">
              <a:cs typeface="Arial"/>
            </a:endParaRPr>
          </a:p>
          <a:p>
            <a:pPr marL="0" indent="0" algn="l" rtl="0">
              <a:spcAft>
                <a:spcPts val="600"/>
              </a:spcAft>
              <a:buNone/>
            </a:pPr>
            <a:r>
              <a:rPr lang="en-gb" sz="2000" b="1" i="0" u="none" baseline="0" dirty="0">
                <a:cs typeface="Arial"/>
              </a:rPr>
              <a:t>How can teachers take into account different types of sensory defensiveness?</a:t>
            </a:r>
            <a:endParaRPr lang="en-gb" sz="1800" b="1" dirty="0">
              <a:cs typeface="Arial"/>
            </a:endParaRPr>
          </a:p>
          <a:p>
            <a:pPr algn="l" rtl="0">
              <a:spcAft>
                <a:spcPts val="0"/>
              </a:spcAft>
            </a:pPr>
            <a:r>
              <a:rPr lang="en-gb" sz="1800" b="0" i="0" u="none" baseline="0" dirty="0">
                <a:cs typeface="Arial"/>
              </a:rPr>
              <a:t>identifying sensory defensiveness </a:t>
            </a:r>
          </a:p>
          <a:p>
            <a:pPr algn="l" rtl="0">
              <a:spcAft>
                <a:spcPts val="0"/>
              </a:spcAft>
            </a:pPr>
            <a:r>
              <a:rPr lang="en-gb" sz="1800" b="0" i="0" u="none" baseline="0" dirty="0">
                <a:cs typeface="Arial"/>
              </a:rPr>
              <a:t>modifying the environment and using assistive devices, such as headphones</a:t>
            </a:r>
            <a:endParaRPr lang="en-gb" sz="1800" dirty="0">
              <a:cs typeface="Arial"/>
            </a:endParaRPr>
          </a:p>
          <a:p>
            <a:pPr algn="l" rtl="0">
              <a:spcAft>
                <a:spcPts val="0"/>
              </a:spcAft>
            </a:pPr>
            <a:r>
              <a:rPr lang="en-gb" sz="1800" b="0" i="0" u="none" baseline="0" dirty="0">
                <a:cs typeface="Arial"/>
              </a:rPr>
              <a:t>providing a sensory-friendly space where possible</a:t>
            </a:r>
            <a:endParaRPr lang="en-gb" sz="1800" dirty="0">
              <a:cs typeface="Arial"/>
            </a:endParaRPr>
          </a:p>
          <a:p>
            <a:pPr algn="l" rtl="0">
              <a:spcAft>
                <a:spcPts val="0"/>
              </a:spcAft>
            </a:pPr>
            <a:r>
              <a:rPr lang="en-gb" sz="1800" b="0" i="0" u="none" baseline="0" dirty="0">
                <a:cs typeface="Arial"/>
              </a:rPr>
              <a:t>preparation </a:t>
            </a:r>
          </a:p>
          <a:p>
            <a:pPr algn="l" rtl="0">
              <a:spcAft>
                <a:spcPts val="1200"/>
              </a:spcAft>
            </a:pPr>
            <a:r>
              <a:rPr lang="en-gb" sz="1800" b="0" i="0" u="none" baseline="0" dirty="0">
                <a:cs typeface="Arial"/>
              </a:rPr>
              <a:t>offering a choice regarding participation. </a:t>
            </a:r>
            <a:endParaRPr lang="en-gb" sz="2000" b="1" dirty="0">
              <a:cs typeface="Arial"/>
            </a:endParaRPr>
          </a:p>
          <a:p>
            <a:pPr marL="0" indent="0" algn="l" rtl="0">
              <a:buNone/>
            </a:pPr>
            <a:r>
              <a:rPr lang="en-gb" sz="2000" b="1" i="0" u="none" baseline="0" dirty="0">
                <a:cs typeface="Arial"/>
              </a:rPr>
              <a:t>Benefits of a safe space (</a:t>
            </a:r>
            <a:r>
              <a:rPr lang="en-gb" sz="2000" b="1" i="0" u="none" baseline="0" dirty="0">
                <a:cs typeface="Arial"/>
                <a:hlinkClick r:id="rId3" action="ppaction://hlinksldjump"/>
              </a:rPr>
              <a:t>slides 16-17</a:t>
            </a:r>
            <a:r>
              <a:rPr lang="en-gb" sz="2000" b="1" i="0" u="none" baseline="0" dirty="0">
                <a:cs typeface="Arial"/>
              </a:rPr>
              <a:t>)</a:t>
            </a:r>
          </a:p>
          <a:p>
            <a:pPr marL="0" indent="0" algn="l" rtl="0">
              <a:buNone/>
            </a:pPr>
            <a:endParaRPr lang="en-gb" sz="2000" b="1" dirty="0">
              <a:solidFill>
                <a:schemeClr val="tx1">
                  <a:lumMod val="50000"/>
                  <a:lumOff val="50000"/>
                </a:schemeClr>
              </a:solidFill>
              <a:cs typeface="Arial"/>
            </a:endParaRPr>
          </a:p>
          <a:p>
            <a:pPr marL="0" indent="0" algn="l" rtl="0">
              <a:buNone/>
            </a:pPr>
            <a:r>
              <a:rPr lang="en-gb" sz="2000" b="0" i="0" u="none" baseline="0" dirty="0">
                <a:solidFill>
                  <a:schemeClr val="tx1">
                    <a:lumMod val="50000"/>
                    <a:lumOff val="50000"/>
                  </a:schemeClr>
                </a:solidFill>
                <a:cs typeface="Arial"/>
              </a:rPr>
              <a:t>						</a:t>
            </a:r>
            <a:r>
              <a:rPr lang="en-gb" sz="1600" b="0" i="0" u="none" baseline="0" dirty="0">
                <a:solidFill>
                  <a:schemeClr val="tx1">
                    <a:lumMod val="50000"/>
                    <a:lumOff val="50000"/>
                  </a:schemeClr>
                </a:solidFill>
              </a:rPr>
              <a:t>Sources: University of Lapland, mielenterveystalo.fi	</a:t>
            </a:r>
            <a:br>
              <a:rPr lang="en-gb" sz="2000" dirty="0">
                <a:solidFill>
                  <a:srgbClr val="FF0000"/>
                </a:solidFill>
              </a:rPr>
            </a:br>
            <a:endParaRPr lang="en-gb" sz="2000" dirty="0">
              <a:solidFill>
                <a:srgbClr val="FF0000"/>
              </a:solidFill>
              <a:cs typeface="Arial" panose="020B0604020202020204"/>
            </a:endParaRPr>
          </a:p>
        </p:txBody>
      </p:sp>
      <p:sp>
        <p:nvSpPr>
          <p:cNvPr id="4" name="Dian numeron paikkamerkki 3">
            <a:extLst>
              <a:ext uri="{FF2B5EF4-FFF2-40B4-BE49-F238E27FC236}">
                <a16:creationId xmlns:a16="http://schemas.microsoft.com/office/drawing/2014/main" id="{54F6AB60-8F98-9560-A86F-E2F199ABF7CA}"/>
              </a:ext>
            </a:extLst>
          </p:cNvPr>
          <p:cNvSpPr>
            <a:spLocks noGrp="1"/>
          </p:cNvSpPr>
          <p:nvPr>
            <p:ph type="sldNum" sz="quarter" idx="12"/>
          </p:nvPr>
        </p:nvSpPr>
        <p:spPr/>
        <p:txBody>
          <a:bodyPr/>
          <a:lstStyle/>
          <a:p>
            <a:pPr algn="r" rtl="0"/>
            <a:fld id="{66B0B938-106A-4E9D-9931-8D19B263D192}" type="slidenum">
              <a:rPr/>
              <a:t>33</a:t>
            </a:fld>
            <a:endParaRPr lang="en-gb"/>
          </a:p>
        </p:txBody>
      </p:sp>
      <p:pic>
        <p:nvPicPr>
          <p:cNvPr id="8" name="Kuva 7">
            <a:extLst>
              <a:ext uri="{FF2B5EF4-FFF2-40B4-BE49-F238E27FC236}">
                <a16:creationId xmlns:a16="http://schemas.microsoft.com/office/drawing/2014/main" id="{178642BC-7A75-9D3E-29F9-7EB17454FF0A}"/>
              </a:ext>
            </a:extLst>
          </p:cNvPr>
          <p:cNvPicPr>
            <a:picLocks noChangeAspect="1"/>
          </p:cNvPicPr>
          <p:nvPr/>
        </p:nvPicPr>
        <p:blipFill>
          <a:blip r:embed="rId4"/>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678181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2A79AF-5BA1-5C09-D411-D0BA81709B38}"/>
              </a:ext>
            </a:extLst>
          </p:cNvPr>
          <p:cNvSpPr>
            <a:spLocks noGrp="1"/>
          </p:cNvSpPr>
          <p:nvPr>
            <p:ph type="title"/>
          </p:nvPr>
        </p:nvSpPr>
        <p:spPr>
          <a:xfrm>
            <a:off x="238761" y="180975"/>
            <a:ext cx="9352499" cy="787400"/>
          </a:xfrm>
        </p:spPr>
        <p:txBody>
          <a:bodyPr/>
          <a:lstStyle/>
          <a:p>
            <a:pPr algn="l" rtl="0"/>
            <a:r>
              <a:rPr lang="en-gb" sz="3600" b="1" i="0" u="none" baseline="0" dirty="0"/>
              <a:t>The importance of peer relationships </a:t>
            </a:r>
          </a:p>
        </p:txBody>
      </p:sp>
      <p:sp>
        <p:nvSpPr>
          <p:cNvPr id="5" name="Sisällön paikkamerkki 4">
            <a:extLst>
              <a:ext uri="{FF2B5EF4-FFF2-40B4-BE49-F238E27FC236}">
                <a16:creationId xmlns:a16="http://schemas.microsoft.com/office/drawing/2014/main" id="{614CDEE1-742E-C0C2-CA5B-4CEF521B5070}"/>
              </a:ext>
            </a:extLst>
          </p:cNvPr>
          <p:cNvSpPr>
            <a:spLocks noGrp="1"/>
          </p:cNvSpPr>
          <p:nvPr>
            <p:ph idx="1"/>
          </p:nvPr>
        </p:nvSpPr>
        <p:spPr>
          <a:xfrm>
            <a:off x="521208" y="1132967"/>
            <a:ext cx="7435199" cy="1290193"/>
          </a:xfrm>
        </p:spPr>
        <p:txBody>
          <a:bodyPr/>
          <a:lstStyle/>
          <a:p>
            <a:pPr marL="0" indent="0" algn="l" rtl="0">
              <a:buNone/>
            </a:pPr>
            <a:r>
              <a:rPr lang="en-gb" sz="1800" b="1" i="0" u="none" baseline="0" dirty="0">
                <a:solidFill>
                  <a:srgbClr val="000000"/>
                </a:solidFill>
                <a:effectLst/>
                <a:latin typeface="+mj-lt"/>
                <a:ea typeface="Times New Roman" panose="02020603050405020304" pitchFamily="18" charset="0"/>
              </a:rPr>
              <a:t>It is worth investing in students’ peer relations.</a:t>
            </a:r>
          </a:p>
          <a:p>
            <a:pPr marL="0" indent="0" algn="l" rtl="0">
              <a:buNone/>
            </a:pPr>
            <a:r>
              <a:rPr lang="en-gb" sz="1800" b="0" i="0" u="none" baseline="0" dirty="0">
                <a:solidFill>
                  <a:srgbClr val="000000"/>
                </a:solidFill>
                <a:effectLst/>
                <a:latin typeface="+mj-lt"/>
                <a:ea typeface="Times New Roman" panose="02020603050405020304" pitchFamily="18" charset="0"/>
              </a:rPr>
              <a:t>Utilising a wide range of participatory teaching methods (including peer learning and group discussions) and p</a:t>
            </a:r>
            <a:r>
              <a:rPr lang="en-gb" sz="1800" b="0" i="0" u="none" strike="noStrike" baseline="0" dirty="0">
                <a:latin typeface="+mj-lt"/>
                <a:ea typeface="+mj-lt"/>
                <a:cs typeface="+mj-lt"/>
              </a:rPr>
              <a:t>utting effort into building the group atmosphere and peer relations increases study engagement.</a:t>
            </a:r>
          </a:p>
          <a:p>
            <a:pPr marL="0" indent="0" algn="l" rtl="0">
              <a:buNone/>
            </a:pPr>
            <a:endParaRPr lang="en-gb" b="1" dirty="0"/>
          </a:p>
          <a:p>
            <a:pPr marL="0" indent="0" algn="l" rtl="0">
              <a:buNone/>
            </a:pPr>
            <a:r>
              <a:rPr lang="en-gb" sz="1800" b="1" i="0" u="none" baseline="0" dirty="0"/>
              <a:t>Engaged students:</a:t>
            </a:r>
          </a:p>
        </p:txBody>
      </p:sp>
      <p:grpSp>
        <p:nvGrpSpPr>
          <p:cNvPr id="6" name="Ryhmä 5">
            <a:extLst>
              <a:ext uri="{FF2B5EF4-FFF2-40B4-BE49-F238E27FC236}">
                <a16:creationId xmlns:a16="http://schemas.microsoft.com/office/drawing/2014/main" id="{9F827E7E-E403-88C2-1B6F-CB40EBCC21E6}"/>
              </a:ext>
            </a:extLst>
          </p:cNvPr>
          <p:cNvGrpSpPr/>
          <p:nvPr/>
        </p:nvGrpSpPr>
        <p:grpSpPr>
          <a:xfrm>
            <a:off x="8205564" y="0"/>
            <a:ext cx="3986435" cy="6858000"/>
            <a:chOff x="9239843" y="0"/>
            <a:chExt cx="2952157" cy="6858000"/>
          </a:xfrm>
          <a:solidFill>
            <a:schemeClr val="accent3"/>
          </a:solidFill>
        </p:grpSpPr>
        <p:sp>
          <p:nvSpPr>
            <p:cNvPr id="7" name="Suorakulmio 6">
              <a:extLst>
                <a:ext uri="{FF2B5EF4-FFF2-40B4-BE49-F238E27FC236}">
                  <a16:creationId xmlns:a16="http://schemas.microsoft.com/office/drawing/2014/main" id="{CE5302D0-C9AE-9342-984D-6358D722C340}"/>
                </a:ext>
              </a:extLst>
            </p:cNvPr>
            <p:cNvSpPr/>
            <p:nvPr/>
          </p:nvSpPr>
          <p:spPr>
            <a:xfrm rot="16200000">
              <a:off x="7409688" y="2075688"/>
              <a:ext cx="6858000" cy="2706624"/>
            </a:xfrm>
            <a:prstGeom prst="rect">
              <a:avLst/>
            </a:pr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reeform 5">
              <a:extLst>
                <a:ext uri="{FF2B5EF4-FFF2-40B4-BE49-F238E27FC236}">
                  <a16:creationId xmlns:a16="http://schemas.microsoft.com/office/drawing/2014/main" id="{34594C8B-B844-2D1D-0BE9-DF5CCAFA209E}"/>
                </a:ext>
              </a:extLst>
            </p:cNvPr>
            <p:cNvSpPr>
              <a:spLocks noChangeAspect="1"/>
            </p:cNvSpPr>
            <p:nvPr/>
          </p:nvSpPr>
          <p:spPr bwMode="auto">
            <a:xfrm rot="16200000">
              <a:off x="5933610"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grpFill/>
            <a:ln>
              <a:solidFill>
                <a:schemeClr val="accent3"/>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1" name="Tekstiruutu 10">
            <a:extLst>
              <a:ext uri="{FF2B5EF4-FFF2-40B4-BE49-F238E27FC236}">
                <a16:creationId xmlns:a16="http://schemas.microsoft.com/office/drawing/2014/main" id="{5E74866B-F201-CFAE-ED88-DD6B47FD1323}"/>
              </a:ext>
            </a:extLst>
          </p:cNvPr>
          <p:cNvSpPr txBox="1"/>
          <p:nvPr/>
        </p:nvSpPr>
        <p:spPr>
          <a:xfrm>
            <a:off x="8557639" y="329184"/>
            <a:ext cx="3543659" cy="5139869"/>
          </a:xfrm>
          <a:prstGeom prst="rect">
            <a:avLst/>
          </a:prstGeom>
          <a:solidFill>
            <a:schemeClr val="accent3"/>
          </a:solidFill>
          <a:ln>
            <a:solidFill>
              <a:schemeClr val="accent3"/>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dirty="0">
                <a:ln>
                  <a:noFill/>
                </a:ln>
                <a:solidFill>
                  <a:srgbClr val="000000"/>
                </a:solidFill>
                <a:effectLst/>
                <a:uLnTx/>
                <a:uFillTx/>
                <a:latin typeface="Arial"/>
                <a:ea typeface="Arial"/>
                <a:cs typeface="Arial"/>
              </a:rPr>
              <a:t>The relationship between learning and wellbeing is reciprocal</a:t>
            </a:r>
            <a:endParaRPr lang="en-gb" sz="2000" b="1" i="0" u="none" strike="noStrike" kern="1200" cap="none" spc="0" normalizeH="0" baseline="0" noProof="0" dirty="0">
              <a:ln>
                <a:noFill/>
              </a:ln>
              <a:solidFill>
                <a:srgbClr val="000000"/>
              </a:solidFill>
              <a:effectLst/>
              <a:uLnTx/>
              <a:uFillTx/>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dirty="0">
                <a:ln>
                  <a:noFill/>
                </a:ln>
                <a:solidFill>
                  <a:srgbClr val="000000"/>
                </a:solidFill>
                <a:effectLst/>
                <a:uLnTx/>
                <a:uFillTx/>
                <a:latin typeface="Arial"/>
                <a:ea typeface="Arial"/>
                <a:cs typeface="Arial"/>
              </a:rPr>
              <a:t>Wellbeing supports learning.</a:t>
            </a:r>
            <a:endParaRPr lang="en-gb" sz="2000" b="0" i="0" u="none" strike="noStrike" kern="1200" cap="none" spc="0" normalizeH="0" baseline="0" noProof="0" dirty="0">
              <a:ln>
                <a:noFill/>
              </a:ln>
              <a:solidFill>
                <a:srgbClr val="000000"/>
              </a:solidFill>
              <a:effectLst/>
              <a:uLnTx/>
              <a:uFillTx/>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dirty="0">
                <a:ln>
                  <a:noFill/>
                </a:ln>
                <a:solidFill>
                  <a:srgbClr val="000000"/>
                </a:solidFill>
                <a:effectLst/>
                <a:uLnTx/>
                <a:uFillTx/>
                <a:latin typeface="Arial"/>
                <a:ea typeface="Arial"/>
                <a:cs typeface="Arial"/>
              </a:rPr>
              <a:t>Pedagogical solutions that promote high-quality learning also contribute to students’ wellbeing.</a:t>
            </a:r>
            <a:endParaRPr kumimoji="0" lang="en-gb" sz="1800" b="0" i="0" u="none" strike="noStrike" kern="1200" cap="none" spc="0" normalizeH="0" baseline="0" noProof="0" dirty="0">
              <a:ln>
                <a:noFill/>
              </a:ln>
              <a:solidFill>
                <a:srgbClr val="000000"/>
              </a:solidFill>
              <a:effectLst/>
              <a:uLnTx/>
              <a:uFillTx/>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dirty="0">
                <a:ln>
                  <a:noFill/>
                </a:ln>
                <a:solidFill>
                  <a:srgbClr val="000000"/>
                </a:solidFill>
                <a:effectLst/>
                <a:uLnTx/>
                <a:uFillTx/>
                <a:latin typeface="Arial"/>
                <a:ea typeface="Arial"/>
                <a:cs typeface="Arial"/>
              </a:rPr>
              <a:t>Source: </a:t>
            </a:r>
            <a:r>
              <a:rPr lang="en-gb" b="0" i="0" u="none" baseline="0" dirty="0" err="1">
                <a:solidFill>
                  <a:srgbClr val="000000"/>
                </a:solidFill>
                <a:latin typeface="Arial"/>
                <a:ea typeface="Arial"/>
                <a:cs typeface="Arial"/>
              </a:rPr>
              <a:t>SchoolWell</a:t>
            </a:r>
            <a:r>
              <a:rPr kumimoji="0" lang="en-gb" sz="1800" b="0" i="0" u="none" strike="noStrike" kern="1200" cap="none" spc="0" normalizeH="0" baseline="0" dirty="0">
                <a:ln>
                  <a:noFill/>
                </a:ln>
                <a:solidFill>
                  <a:srgbClr val="000000"/>
                </a:solidFill>
                <a:effectLst/>
                <a:uLnTx/>
                <a:uFillTx/>
                <a:latin typeface="Arial"/>
                <a:ea typeface="Arial"/>
                <a:cs typeface="Arial"/>
              </a:rPr>
              <a:t>, see e.g. </a:t>
            </a:r>
            <a:r>
              <a:rPr kumimoji="0" lang="en-gb" sz="1800" b="0" i="0" u="none" strike="noStrike" kern="1200" cap="none" spc="0" normalizeH="0" baseline="0" dirty="0">
                <a:ln>
                  <a:noFill/>
                </a:ln>
                <a:solidFill>
                  <a:srgbClr val="000000"/>
                </a:solidFill>
                <a:effectLst/>
                <a:uLnTx/>
                <a:uFillTx/>
                <a:latin typeface="Arial"/>
                <a:ea typeface="Arial"/>
                <a:cs typeface="Arial"/>
                <a:hlinkClick r:id="rId3"/>
              </a:rPr>
              <a:t>YOUNG programme factsheet 2025 (in Finnish)</a:t>
            </a:r>
            <a:endParaRPr kumimoji="0" lang="en-gb" sz="1800" b="0" i="0" u="none" strike="noStrike" kern="1200" cap="none" spc="0" normalizeH="0" baseline="0" noProof="0" dirty="0">
              <a:ln>
                <a:noFill/>
              </a:ln>
              <a:solidFill>
                <a:srgbClr val="000000"/>
              </a:solidFill>
              <a:effectLst/>
              <a:uLnTx/>
              <a:uFillTx/>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aphicFrame>
        <p:nvGraphicFramePr>
          <p:cNvPr id="14" name="Sisällön paikkamerkki 11">
            <a:extLst>
              <a:ext uri="{FF2B5EF4-FFF2-40B4-BE49-F238E27FC236}">
                <a16:creationId xmlns:a16="http://schemas.microsoft.com/office/drawing/2014/main" id="{C3E12B3A-C333-E70A-4DC9-73C038F40B79}"/>
              </a:ext>
            </a:extLst>
          </p:cNvPr>
          <p:cNvGraphicFramePr>
            <a:graphicFrameLocks noGrp="1"/>
          </p:cNvGraphicFramePr>
          <p:nvPr>
            <p:extLst>
              <p:ext uri="{D42A27DB-BD31-4B8C-83A1-F6EECF244321}">
                <p14:modId xmlns:p14="http://schemas.microsoft.com/office/powerpoint/2010/main" val="1715315653"/>
              </p:ext>
            </p:extLst>
          </p:nvPr>
        </p:nvGraphicFramePr>
        <p:xfrm>
          <a:off x="521209" y="3054096"/>
          <a:ext cx="7370064" cy="2898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kstiruutu 14">
            <a:extLst>
              <a:ext uri="{FF2B5EF4-FFF2-40B4-BE49-F238E27FC236}">
                <a16:creationId xmlns:a16="http://schemas.microsoft.com/office/drawing/2014/main" id="{4BEE1145-B90E-DF6A-18A2-F6C26BD17954}"/>
              </a:ext>
            </a:extLst>
          </p:cNvPr>
          <p:cNvSpPr txBox="1"/>
          <p:nvPr/>
        </p:nvSpPr>
        <p:spPr>
          <a:xfrm>
            <a:off x="1527048" y="6172200"/>
            <a:ext cx="472744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a:ln>
                  <a:noFill/>
                </a:ln>
                <a:solidFill>
                  <a:srgbClr val="000000"/>
                </a:solidFill>
                <a:effectLst/>
                <a:uLnTx/>
                <a:uFillTx/>
                <a:latin typeface="Arial" panose="020B0604020202020204" pitchFamily="34" charset="0"/>
                <a:ea typeface="+mn-ea"/>
                <a:cs typeface="+mn-cs"/>
              </a:rPr>
              <a:t>Sources: Pyhältö, K. 2024</a:t>
            </a:r>
          </a:p>
        </p:txBody>
      </p:sp>
      <p:pic>
        <p:nvPicPr>
          <p:cNvPr id="4" name="Kuva 3">
            <a:extLst>
              <a:ext uri="{FF2B5EF4-FFF2-40B4-BE49-F238E27FC236}">
                <a16:creationId xmlns:a16="http://schemas.microsoft.com/office/drawing/2014/main" id="{04715C8C-3B6A-BD49-B371-DB719CFD359B}"/>
              </a:ext>
            </a:extLst>
          </p:cNvPr>
          <p:cNvPicPr>
            <a:picLocks noChangeAspect="1"/>
          </p:cNvPicPr>
          <p:nvPr/>
        </p:nvPicPr>
        <p:blipFill>
          <a:blip r:embed="rId9"/>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2029608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A1FC83-6ABC-1B79-2846-04536FE4FEDA}"/>
              </a:ext>
            </a:extLst>
          </p:cNvPr>
          <p:cNvSpPr>
            <a:spLocks noGrp="1"/>
          </p:cNvSpPr>
          <p:nvPr>
            <p:ph type="title"/>
          </p:nvPr>
        </p:nvSpPr>
        <p:spPr/>
        <p:txBody>
          <a:bodyPr/>
          <a:lstStyle/>
          <a:p>
            <a:pPr algn="l" rtl="0"/>
            <a:r>
              <a:rPr lang="en-gb" b="1" i="0" u="none" baseline="0">
                <a:latin typeface="+mj-lt"/>
                <a:ea typeface="+mj-lt"/>
                <a:cs typeface="+mj-lt"/>
              </a:rPr>
              <a:t>The concept and importance of school and study engagement</a:t>
            </a:r>
            <a:endParaRPr lang="en-gb">
              <a:latin typeface="+mj-lt"/>
            </a:endParaRPr>
          </a:p>
        </p:txBody>
      </p:sp>
      <p:sp>
        <p:nvSpPr>
          <p:cNvPr id="11" name="Content Placeholder 10">
            <a:extLst>
              <a:ext uri="{FF2B5EF4-FFF2-40B4-BE49-F238E27FC236}">
                <a16:creationId xmlns:a16="http://schemas.microsoft.com/office/drawing/2014/main" id="{4DE32C7A-81DD-134B-3822-23D32172831D}"/>
              </a:ext>
            </a:extLst>
          </p:cNvPr>
          <p:cNvSpPr>
            <a:spLocks noGrp="1"/>
          </p:cNvSpPr>
          <p:nvPr>
            <p:ph idx="1"/>
          </p:nvPr>
        </p:nvSpPr>
        <p:spPr>
          <a:xfrm>
            <a:off x="457200" y="1760561"/>
            <a:ext cx="10080000" cy="4416402"/>
          </a:xfrm>
        </p:spPr>
        <p:txBody>
          <a:bodyPr vert="horz" lIns="0" tIns="0" rIns="0" bIns="0" rtlCol="0" anchor="t">
            <a:noAutofit/>
          </a:bodyPr>
          <a:lstStyle/>
          <a:p>
            <a:pPr algn="l" rtl="0">
              <a:spcAft>
                <a:spcPts val="1200"/>
              </a:spcAft>
            </a:pPr>
            <a:r>
              <a:rPr lang="en-gb" sz="2400" b="0" i="0" u="none" baseline="0">
                <a:cs typeface="Arial"/>
              </a:rPr>
              <a:t>The concept of school and study engagement can be used to examine both the individual's perception of their environment and various community-based measures that can support this perception. </a:t>
            </a:r>
          </a:p>
          <a:p>
            <a:pPr algn="l" rtl="0">
              <a:spcAft>
                <a:spcPts val="1200"/>
              </a:spcAft>
            </a:pPr>
            <a:r>
              <a:rPr lang="en-gb" sz="2400" b="0" i="0" u="none" baseline="0">
                <a:cs typeface="Arial"/>
              </a:rPr>
              <a:t>The concept of engagement can be used to examine emotional experiences, such as enthusiasm or immersion in one's studies (Salmela-Aro &amp; Read 2017), and the perceived meaningfulness of school studies, which includes positive experiences of peer relationships and interaction with teachers, for example.</a:t>
            </a:r>
          </a:p>
          <a:p>
            <a:pPr algn="l" rtl="0">
              <a:spcAft>
                <a:spcPts val="1200"/>
              </a:spcAft>
            </a:pPr>
            <a:r>
              <a:rPr lang="en-gb" sz="2400" b="0" i="0" u="none" baseline="0">
                <a:cs typeface="Arial"/>
                <a:hlinkClick r:id="rId2"/>
              </a:rPr>
              <a:t>Kouluun ja opintoihin kiinnittymisen tukeminen oppivelvollisuusikäisten koulutuksissa (“Supporting study engagement in education for students at compulsory education age”)</a:t>
            </a:r>
            <a:endParaRPr lang="en-gb" sz="2400"/>
          </a:p>
        </p:txBody>
      </p:sp>
      <p:pic>
        <p:nvPicPr>
          <p:cNvPr id="5" name="Kuva 4">
            <a:extLst>
              <a:ext uri="{FF2B5EF4-FFF2-40B4-BE49-F238E27FC236}">
                <a16:creationId xmlns:a16="http://schemas.microsoft.com/office/drawing/2014/main" id="{CCEF6DDA-8D02-2278-2142-FFC96064A00E}"/>
              </a:ext>
            </a:extLst>
          </p:cNvPr>
          <p:cNvPicPr>
            <a:picLocks noChangeAspect="1"/>
          </p:cNvPicPr>
          <p:nvPr/>
        </p:nvPicPr>
        <p:blipFill>
          <a:blip r:embed="rId3"/>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279875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60512D-7BC9-74C5-F676-EC8F4DE1F30E}"/>
              </a:ext>
            </a:extLst>
          </p:cNvPr>
          <p:cNvSpPr>
            <a:spLocks noGrp="1"/>
          </p:cNvSpPr>
          <p:nvPr>
            <p:ph type="title"/>
          </p:nvPr>
        </p:nvSpPr>
        <p:spPr/>
        <p:txBody>
          <a:bodyPr/>
          <a:lstStyle/>
          <a:p>
            <a:pPr algn="l" rtl="0"/>
            <a:r>
              <a:rPr lang="en-gb" b="1" i="0" u="none" baseline="0">
                <a:latin typeface="+mj-lt"/>
                <a:ea typeface="+mj-lt"/>
                <a:cs typeface="+mj-lt"/>
              </a:rPr>
              <a:t>How subject teachers can support study engagement</a:t>
            </a:r>
          </a:p>
        </p:txBody>
      </p:sp>
      <p:sp>
        <p:nvSpPr>
          <p:cNvPr id="3" name="Sisällön paikkamerkki 2">
            <a:extLst>
              <a:ext uri="{FF2B5EF4-FFF2-40B4-BE49-F238E27FC236}">
                <a16:creationId xmlns:a16="http://schemas.microsoft.com/office/drawing/2014/main" id="{6AD70A25-CB54-6772-C89C-722AFC3620BD}"/>
              </a:ext>
            </a:extLst>
          </p:cNvPr>
          <p:cNvSpPr>
            <a:spLocks noGrp="1"/>
          </p:cNvSpPr>
          <p:nvPr>
            <p:ph idx="1"/>
          </p:nvPr>
        </p:nvSpPr>
        <p:spPr>
          <a:xfrm>
            <a:off x="457200" y="1746913"/>
            <a:ext cx="10080000" cy="4430050"/>
          </a:xfrm>
        </p:spPr>
        <p:txBody>
          <a:bodyPr vert="horz" lIns="0" tIns="0" rIns="0" bIns="0" rtlCol="0" anchor="t">
            <a:noAutofit/>
          </a:bodyPr>
          <a:lstStyle/>
          <a:p>
            <a:pPr algn="l" rtl="0">
              <a:spcAft>
                <a:spcPts val="1200"/>
              </a:spcAft>
            </a:pPr>
            <a:r>
              <a:rPr lang="en-gb" sz="2400" b="0" i="0" u="none" baseline="0">
                <a:cs typeface="Arial"/>
              </a:rPr>
              <a:t>Creating a good in-class atmosphere and an open and interactive culture of discussion.</a:t>
            </a:r>
          </a:p>
          <a:p>
            <a:pPr algn="l" rtl="0">
              <a:spcAft>
                <a:spcPts val="1200"/>
              </a:spcAft>
            </a:pPr>
            <a:r>
              <a:rPr lang="en-gb" sz="2400" b="0" i="0" u="none" baseline="0">
                <a:cs typeface="Arial"/>
              </a:rPr>
              <a:t>Continuous group building (does not need to happen through play, can be linked to your subject).</a:t>
            </a:r>
            <a:endParaRPr lang="en-gb" sz="2400">
              <a:cs typeface="Arial"/>
            </a:endParaRPr>
          </a:p>
          <a:p>
            <a:pPr algn="l" rtl="0">
              <a:spcAft>
                <a:spcPts val="1200"/>
              </a:spcAft>
            </a:pPr>
            <a:r>
              <a:rPr lang="en-gb" sz="2400" b="0" i="0" u="none" baseline="0">
                <a:cs typeface="Arial"/>
              </a:rPr>
              <a:t>Taking students' preferences into account when planning teaching, where possible.</a:t>
            </a:r>
          </a:p>
          <a:p>
            <a:pPr algn="l" rtl="0">
              <a:spcAft>
                <a:spcPts val="1200"/>
              </a:spcAft>
            </a:pPr>
            <a:r>
              <a:rPr lang="en-gb" sz="2400" b="0" i="0" u="none" baseline="0">
                <a:cs typeface="Arial"/>
              </a:rPr>
              <a:t>Being flexible, supportive, relaxed and fair and having a sense of humour.</a:t>
            </a:r>
          </a:p>
          <a:p>
            <a:pPr algn="l" rtl="0"/>
            <a:r>
              <a:rPr lang="en-gb" sz="1600" b="0" i="0" u="none" baseline="0">
                <a:solidFill>
                  <a:srgbClr val="000000"/>
                </a:solidFill>
                <a:cs typeface="Arial"/>
                <a:hlinkClick r:id="rId2">
                  <a:extLst>
                    <a:ext uri="{A12FA001-AC4F-418D-AE19-62706E023703}">
                      <ahyp:hlinkClr xmlns:ahyp="http://schemas.microsoft.com/office/drawing/2018/hyperlinkcolor" val="tx"/>
                    </a:ext>
                  </a:extLst>
                </a:hlinkClick>
              </a:rPr>
              <a:t>Fiia Söderholm, M.Ed, doctoral dissertation 6 June 2025: Fatigue increases and study engagement decreases during general upper secondary school studies – more attention should be paid to targeting support | </a:t>
            </a:r>
            <a:r>
              <a:rPr lang="en-gb" sz="1600" b="0" i="0" u="none" baseline="0">
                <a:solidFill>
                  <a:schemeClr val="accent5"/>
                </a:solidFill>
                <a:cs typeface="Arial"/>
                <a:hlinkClick r:id="rId2">
                  <a:extLst>
                    <a:ext uri="{A12FA001-AC4F-418D-AE19-62706E023703}">
                      <ahyp:hlinkClr xmlns:ahyp="http://schemas.microsoft.com/office/drawing/2018/hyperlinkcolor" val="tx"/>
                    </a:ext>
                  </a:extLst>
                </a:hlinkClick>
              </a:rPr>
              <a:t>University</a:t>
            </a:r>
            <a:r>
              <a:rPr lang="en-gb" sz="1600" b="0" i="0" u="none" baseline="0">
                <a:cs typeface="Arial"/>
                <a:hlinkClick r:id="rId2">
                  <a:extLst>
                    <a:ext uri="{A12FA001-AC4F-418D-AE19-62706E023703}">
                      <ahyp:hlinkClr xmlns:ahyp="http://schemas.microsoft.com/office/drawing/2018/hyperlinkcolor" val="tx"/>
                    </a:ext>
                  </a:extLst>
                </a:hlinkClick>
              </a:rPr>
              <a:t> of Eastern Finland (news post in Finnish)</a:t>
            </a:r>
            <a:endParaRPr lang="en-gb" sz="1600">
              <a:solidFill>
                <a:schemeClr val="accent5"/>
              </a:solidFill>
              <a:cs typeface="Arial"/>
            </a:endParaRPr>
          </a:p>
        </p:txBody>
      </p:sp>
      <p:pic>
        <p:nvPicPr>
          <p:cNvPr id="7" name="Kuva 6">
            <a:extLst>
              <a:ext uri="{FF2B5EF4-FFF2-40B4-BE49-F238E27FC236}">
                <a16:creationId xmlns:a16="http://schemas.microsoft.com/office/drawing/2014/main" id="{97C60F70-56D9-5852-F666-97A220218B4E}"/>
              </a:ext>
            </a:extLst>
          </p:cNvPr>
          <p:cNvPicPr>
            <a:picLocks noChangeAspect="1"/>
          </p:cNvPicPr>
          <p:nvPr/>
        </p:nvPicPr>
        <p:blipFill>
          <a:blip r:embed="rId3"/>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16698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CF7A-7FB4-304B-AF6A-436342B19D25}"/>
            </a:ext>
          </a:extLst>
        </p:cNvPr>
        <p:cNvGrpSpPr/>
        <p:nvPr/>
      </p:nvGrpSpPr>
      <p:grpSpPr>
        <a:xfrm>
          <a:off x="0" y="0"/>
          <a:ext cx="0" cy="0"/>
          <a:chOff x="0" y="0"/>
          <a:chExt cx="0" cy="0"/>
        </a:xfrm>
      </p:grpSpPr>
      <p:sp>
        <p:nvSpPr>
          <p:cNvPr id="10" name="Suorakulmio 9">
            <a:extLst>
              <a:ext uri="{FF2B5EF4-FFF2-40B4-BE49-F238E27FC236}">
                <a16:creationId xmlns:a16="http://schemas.microsoft.com/office/drawing/2014/main" id="{C849CD95-5993-904B-26D2-0006E01D6AB8}"/>
              </a:ext>
            </a:extLst>
          </p:cNvPr>
          <p:cNvSpPr/>
          <p:nvPr/>
        </p:nvSpPr>
        <p:spPr>
          <a:xfrm>
            <a:off x="3836835" y="1109888"/>
            <a:ext cx="4518329" cy="5298942"/>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 name="Dian numeron paikkamerkki 3">
            <a:extLst>
              <a:ext uri="{FF2B5EF4-FFF2-40B4-BE49-F238E27FC236}">
                <a16:creationId xmlns:a16="http://schemas.microsoft.com/office/drawing/2014/main" id="{0CFD9E6B-495E-4BC7-1571-6BAFB692D441}"/>
              </a:ext>
            </a:extLst>
          </p:cNvPr>
          <p:cNvSpPr>
            <a:spLocks noGrp="1"/>
          </p:cNvSpPr>
          <p:nvPr>
            <p:ph type="sldNum" sz="quarter" idx="12"/>
          </p:nvPr>
        </p:nvSpPr>
        <p:spPr/>
        <p:txBody>
          <a:bodyPr/>
          <a:lstStyle/>
          <a:p>
            <a:pPr algn="r" rtl="0"/>
            <a:fld id="{66B0B938-106A-4E9D-9931-8D19B263D192}" type="slidenum">
              <a:rPr/>
              <a:t>37</a:t>
            </a:fld>
            <a:endParaRPr lang="en-gb"/>
          </a:p>
        </p:txBody>
      </p:sp>
      <p:sp>
        <p:nvSpPr>
          <p:cNvPr id="6" name="Tekstiruutu 5">
            <a:extLst>
              <a:ext uri="{FF2B5EF4-FFF2-40B4-BE49-F238E27FC236}">
                <a16:creationId xmlns:a16="http://schemas.microsoft.com/office/drawing/2014/main" id="{FA0BD2D6-1563-F8C2-B38B-2E2582050BDF}"/>
              </a:ext>
            </a:extLst>
          </p:cNvPr>
          <p:cNvSpPr txBox="1"/>
          <p:nvPr/>
        </p:nvSpPr>
        <p:spPr>
          <a:xfrm>
            <a:off x="3831552" y="2122917"/>
            <a:ext cx="3665811" cy="923330"/>
          </a:xfrm>
          <a:prstGeom prst="rect">
            <a:avLst/>
          </a:prstGeom>
          <a:noFill/>
        </p:spPr>
        <p:txBody>
          <a:bodyPr wrap="square" rtlCol="0">
            <a:spAutoFit/>
          </a:bodyPr>
          <a:lstStyle/>
          <a:p>
            <a:pPr algn="l" rtl="0"/>
            <a:r>
              <a:rPr lang="en-gb" b="1" i="0" u="none" baseline="0" dirty="0"/>
              <a:t>Do not hesitate to ask the teacher for clarification</a:t>
            </a:r>
            <a:r>
              <a:rPr lang="en-gb" b="0" i="0" u="none" baseline="0" dirty="0"/>
              <a:t> if you didn’t hear or understand a point or question.</a:t>
            </a:r>
          </a:p>
        </p:txBody>
      </p:sp>
      <p:sp>
        <p:nvSpPr>
          <p:cNvPr id="8" name="Tekstiruutu 7">
            <a:extLst>
              <a:ext uri="{FF2B5EF4-FFF2-40B4-BE49-F238E27FC236}">
                <a16:creationId xmlns:a16="http://schemas.microsoft.com/office/drawing/2014/main" id="{774CE17B-9C9C-AB0D-88D5-4C3ABD2F30FA}"/>
              </a:ext>
            </a:extLst>
          </p:cNvPr>
          <p:cNvSpPr txBox="1"/>
          <p:nvPr/>
        </p:nvSpPr>
        <p:spPr>
          <a:xfrm>
            <a:off x="3836835" y="3317865"/>
            <a:ext cx="4518327" cy="923330"/>
          </a:xfrm>
          <a:prstGeom prst="rect">
            <a:avLst/>
          </a:prstGeom>
          <a:noFill/>
        </p:spPr>
        <p:txBody>
          <a:bodyPr wrap="square" rtlCol="0">
            <a:spAutoFit/>
          </a:bodyPr>
          <a:lstStyle/>
          <a:p>
            <a:pPr algn="l" rtl="0"/>
            <a:r>
              <a:rPr lang="en-gb" b="1" i="0" u="none" baseline="0"/>
              <a:t>Reflective listening strategy:</a:t>
            </a:r>
            <a:r>
              <a:rPr lang="en-gb" b="0" i="0" u="none" baseline="0"/>
              <a:t> model instructions or rules in your mind in a way you can understand.</a:t>
            </a:r>
          </a:p>
        </p:txBody>
      </p:sp>
      <p:sp>
        <p:nvSpPr>
          <p:cNvPr id="9" name="Tekstiruutu 8">
            <a:extLst>
              <a:ext uri="{FF2B5EF4-FFF2-40B4-BE49-F238E27FC236}">
                <a16:creationId xmlns:a16="http://schemas.microsoft.com/office/drawing/2014/main" id="{1B86D9A7-7828-B8FB-26E0-44D45379F164}"/>
              </a:ext>
            </a:extLst>
          </p:cNvPr>
          <p:cNvSpPr txBox="1"/>
          <p:nvPr/>
        </p:nvSpPr>
        <p:spPr>
          <a:xfrm>
            <a:off x="6495653" y="4365826"/>
            <a:ext cx="1855750" cy="1754326"/>
          </a:xfrm>
          <a:prstGeom prst="rect">
            <a:avLst/>
          </a:prstGeom>
          <a:noFill/>
        </p:spPr>
        <p:txBody>
          <a:bodyPr wrap="square" rtlCol="0">
            <a:spAutoFit/>
          </a:bodyPr>
          <a:lstStyle/>
          <a:p>
            <a:pPr algn="l" rtl="0"/>
            <a:r>
              <a:rPr lang="en-gb" b="1" i="0" u="none" baseline="0"/>
              <a:t>Choose a seat</a:t>
            </a:r>
            <a:r>
              <a:rPr lang="en-gb" b="0" i="0" u="none" baseline="0"/>
              <a:t> where it's easiest for you to concentrate on listening.</a:t>
            </a:r>
          </a:p>
        </p:txBody>
      </p:sp>
      <p:pic>
        <p:nvPicPr>
          <p:cNvPr id="1026" name="Picture 2">
            <a:extLst>
              <a:ext uri="{FF2B5EF4-FFF2-40B4-BE49-F238E27FC236}">
                <a16:creationId xmlns:a16="http://schemas.microsoft.com/office/drawing/2014/main" id="{0846BBB5-C1B6-C6AD-C41D-10C1A9E34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433" y="1109888"/>
            <a:ext cx="1034014" cy="2103551"/>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4688A729-628F-6A0D-1BEF-F56C8D4DCD12}"/>
              </a:ext>
            </a:extLst>
          </p:cNvPr>
          <p:cNvSpPr txBox="1"/>
          <p:nvPr/>
        </p:nvSpPr>
        <p:spPr>
          <a:xfrm>
            <a:off x="3834874" y="1361159"/>
            <a:ext cx="3748878" cy="707886"/>
          </a:xfrm>
          <a:prstGeom prst="rect">
            <a:avLst/>
          </a:prstGeom>
          <a:noFill/>
        </p:spPr>
        <p:txBody>
          <a:bodyPr wrap="square" rtlCol="0">
            <a:spAutoFit/>
          </a:bodyPr>
          <a:lstStyle/>
          <a:p>
            <a:pPr algn="ctr" rtl="0"/>
            <a:r>
              <a:rPr lang="en-gb" sz="2000" b="1" i="0" u="none" baseline="0"/>
              <a:t>Improving listening </a:t>
            </a:r>
          </a:p>
          <a:p>
            <a:pPr algn="ctr" rtl="0"/>
            <a:r>
              <a:rPr lang="en-gb" sz="2000" b="1" i="0" u="none" baseline="0"/>
              <a:t>during lessons</a:t>
            </a:r>
          </a:p>
        </p:txBody>
      </p:sp>
      <p:pic>
        <p:nvPicPr>
          <p:cNvPr id="1038" name="Picture 14" descr="Kuva, joka sisältää kohteen piirros, clipart, kuvitus, animaatio&#10;&#10;Kuvaus luotu automaattisesti">
            <a:extLst>
              <a:ext uri="{FF2B5EF4-FFF2-40B4-BE49-F238E27FC236}">
                <a16:creationId xmlns:a16="http://schemas.microsoft.com/office/drawing/2014/main" id="{2FD17E5B-B7D6-8BC4-1D54-65C180B2C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502" y="4345621"/>
            <a:ext cx="1099576" cy="18729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uva, joka sisältää kohteen Grafiikka, graafinen suunnittelu, taide, muotoilu&#10;&#10;Kuvaus luotu automaattisesti">
            <a:extLst>
              <a:ext uri="{FF2B5EF4-FFF2-40B4-BE49-F238E27FC236}">
                <a16:creationId xmlns:a16="http://schemas.microsoft.com/office/drawing/2014/main" id="{3621F252-A140-FDB8-839F-DF6656377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022" y="4718376"/>
            <a:ext cx="1055340" cy="1690454"/>
          </a:xfrm>
          <a:prstGeom prst="rect">
            <a:avLst/>
          </a:prstGeom>
          <a:noFill/>
          <a:extLst>
            <a:ext uri="{909E8E84-426E-40DD-AFC4-6F175D3DCCD1}">
              <a14:hiddenFill xmlns:a14="http://schemas.microsoft.com/office/drawing/2010/main">
                <a:solidFill>
                  <a:srgbClr val="FFFFFF"/>
                </a:solidFill>
              </a14:hiddenFill>
            </a:ext>
          </a:extLst>
        </p:spPr>
      </p:pic>
      <p:pic>
        <p:nvPicPr>
          <p:cNvPr id="3" name="Kuva 2">
            <a:extLst>
              <a:ext uri="{FF2B5EF4-FFF2-40B4-BE49-F238E27FC236}">
                <a16:creationId xmlns:a16="http://schemas.microsoft.com/office/drawing/2014/main" id="{6636A423-67FD-20F1-0017-EB20D2BB7A7E}"/>
              </a:ext>
            </a:extLst>
          </p:cNvPr>
          <p:cNvPicPr>
            <a:picLocks noChangeAspect="1"/>
          </p:cNvPicPr>
          <p:nvPr/>
        </p:nvPicPr>
        <p:blipFill>
          <a:blip r:embed="rId6"/>
          <a:stretch>
            <a:fillRect/>
          </a:stretch>
        </p:blipFill>
        <p:spPr>
          <a:xfrm>
            <a:off x="10256241" y="5352288"/>
            <a:ext cx="1829773" cy="1442292"/>
          </a:xfrm>
          <a:prstGeom prst="rect">
            <a:avLst/>
          </a:prstGeom>
        </p:spPr>
      </p:pic>
      <p:sp>
        <p:nvSpPr>
          <p:cNvPr id="20" name="TextBox 5">
            <a:extLst>
              <a:ext uri="{FF2B5EF4-FFF2-40B4-BE49-F238E27FC236}">
                <a16:creationId xmlns:a16="http://schemas.microsoft.com/office/drawing/2014/main" id="{E91B74FB-B368-B48A-97E4-5DFB0606094E}"/>
              </a:ext>
            </a:extLst>
          </p:cNvPr>
          <p:cNvSpPr txBox="1"/>
          <p:nvPr/>
        </p:nvSpPr>
        <p:spPr>
          <a:xfrm>
            <a:off x="3565069" y="6557698"/>
            <a:ext cx="506185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gb" sz="1400" b="0" i="0" u="none" baseline="0">
                <a:cs typeface="Arial"/>
              </a:rPr>
              <a:t>Teija Ekholm and Arja Kuisma, 2025</a:t>
            </a:r>
            <a:endParaRPr lang="en-gb" sz="1400"/>
          </a:p>
        </p:txBody>
      </p:sp>
      <p:sp>
        <p:nvSpPr>
          <p:cNvPr id="24" name="Otsikko 1">
            <a:extLst>
              <a:ext uri="{FF2B5EF4-FFF2-40B4-BE49-F238E27FC236}">
                <a16:creationId xmlns:a16="http://schemas.microsoft.com/office/drawing/2014/main" id="{EB1EC6C9-E620-99E5-6C32-40714E24163A}"/>
              </a:ext>
            </a:extLst>
          </p:cNvPr>
          <p:cNvSpPr txBox="1">
            <a:spLocks/>
          </p:cNvSpPr>
          <p:nvPr/>
        </p:nvSpPr>
        <p:spPr>
          <a:xfrm>
            <a:off x="0" y="256608"/>
            <a:ext cx="12192000" cy="787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a:lstStyle>
          <a:p>
            <a:pPr algn="ctr" rtl="0"/>
            <a:r>
              <a:rPr lang="en-gb" b="1" i="0" u="none" baseline="0">
                <a:latin typeface="+mj-lt"/>
                <a:ea typeface="+mj-lt"/>
                <a:cs typeface="+mj-lt"/>
              </a:rPr>
              <a:t>Activity cards for students</a:t>
            </a:r>
          </a:p>
        </p:txBody>
      </p:sp>
    </p:spTree>
    <p:extLst>
      <p:ext uri="{BB962C8B-B14F-4D97-AF65-F5344CB8AC3E}">
        <p14:creationId xmlns:p14="http://schemas.microsoft.com/office/powerpoint/2010/main" val="563326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CF7A-7FB4-304B-AF6A-436342B19D25}"/>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0CFD9E6B-495E-4BC7-1571-6BAFB692D441}"/>
              </a:ext>
            </a:extLst>
          </p:cNvPr>
          <p:cNvSpPr>
            <a:spLocks noGrp="1"/>
          </p:cNvSpPr>
          <p:nvPr>
            <p:ph type="sldNum" sz="quarter" idx="12"/>
          </p:nvPr>
        </p:nvSpPr>
        <p:spPr/>
        <p:txBody>
          <a:bodyPr/>
          <a:lstStyle/>
          <a:p>
            <a:pPr algn="r" rtl="0"/>
            <a:fld id="{66B0B938-106A-4E9D-9931-8D19B263D192}" type="slidenum">
              <a:rPr/>
              <a:t>38</a:t>
            </a:fld>
            <a:endParaRPr lang="en-gb"/>
          </a:p>
        </p:txBody>
      </p:sp>
      <p:sp>
        <p:nvSpPr>
          <p:cNvPr id="13" name="Suorakulmio 12">
            <a:extLst>
              <a:ext uri="{FF2B5EF4-FFF2-40B4-BE49-F238E27FC236}">
                <a16:creationId xmlns:a16="http://schemas.microsoft.com/office/drawing/2014/main" id="{7B49E976-A0F6-3E9C-F773-486C0F361984}"/>
              </a:ext>
            </a:extLst>
          </p:cNvPr>
          <p:cNvSpPr/>
          <p:nvPr/>
        </p:nvSpPr>
        <p:spPr>
          <a:xfrm>
            <a:off x="3707027" y="1044008"/>
            <a:ext cx="4839924" cy="5298942"/>
          </a:xfrm>
          <a:prstGeom prst="rect">
            <a:avLst/>
          </a:prstGeom>
          <a:solidFill>
            <a:srgbClr val="009246"/>
          </a:solidFill>
          <a:ln>
            <a:solidFill>
              <a:srgbClr val="0092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Tekstiruutu 13">
            <a:extLst>
              <a:ext uri="{FF2B5EF4-FFF2-40B4-BE49-F238E27FC236}">
                <a16:creationId xmlns:a16="http://schemas.microsoft.com/office/drawing/2014/main" id="{01EF7369-DD62-93CB-19C4-55E501B0A216}"/>
              </a:ext>
            </a:extLst>
          </p:cNvPr>
          <p:cNvSpPr txBox="1"/>
          <p:nvPr/>
        </p:nvSpPr>
        <p:spPr>
          <a:xfrm>
            <a:off x="3555970" y="1019169"/>
            <a:ext cx="4990981" cy="461665"/>
          </a:xfrm>
          <a:prstGeom prst="rect">
            <a:avLst/>
          </a:prstGeom>
          <a:noFill/>
        </p:spPr>
        <p:txBody>
          <a:bodyPr wrap="square" rtlCol="0">
            <a:spAutoFit/>
          </a:bodyPr>
          <a:lstStyle/>
          <a:p>
            <a:pPr algn="ctr" rtl="0"/>
            <a:r>
              <a:rPr lang="en-gb" sz="2400" b="1" i="0" u="none" baseline="0" dirty="0">
                <a:solidFill>
                  <a:schemeClr val="bg1"/>
                </a:solidFill>
              </a:rPr>
              <a:t>Getting stuck and overconcentration</a:t>
            </a:r>
          </a:p>
        </p:txBody>
      </p:sp>
      <p:sp>
        <p:nvSpPr>
          <p:cNvPr id="15" name="Tekstiruutu 14">
            <a:extLst>
              <a:ext uri="{FF2B5EF4-FFF2-40B4-BE49-F238E27FC236}">
                <a16:creationId xmlns:a16="http://schemas.microsoft.com/office/drawing/2014/main" id="{A0652AB0-D883-20FD-8176-513B1EBB17E1}"/>
              </a:ext>
            </a:extLst>
          </p:cNvPr>
          <p:cNvSpPr txBox="1"/>
          <p:nvPr/>
        </p:nvSpPr>
        <p:spPr>
          <a:xfrm>
            <a:off x="3988531" y="1855079"/>
            <a:ext cx="3413962" cy="715089"/>
          </a:xfrm>
          <a:prstGeom prst="roundRect">
            <a:avLst/>
          </a:prstGeom>
          <a:solidFill>
            <a:schemeClr val="bg1"/>
          </a:solidFill>
        </p:spPr>
        <p:txBody>
          <a:bodyPr wrap="square" rtlCol="0">
            <a:spAutoFit/>
          </a:bodyPr>
          <a:lstStyle/>
          <a:p>
            <a:pPr algn="l" rtl="0"/>
            <a:r>
              <a:rPr lang="en-gb" b="1" i="0" u="none" baseline="0" dirty="0"/>
              <a:t>Identify</a:t>
            </a:r>
            <a:br>
              <a:rPr lang="en-gb" b="1" dirty="0"/>
            </a:br>
            <a:r>
              <a:rPr lang="en-gb" b="1" i="0" u="none" baseline="0" dirty="0"/>
              <a:t>risk situations</a:t>
            </a:r>
          </a:p>
        </p:txBody>
      </p:sp>
      <p:sp>
        <p:nvSpPr>
          <p:cNvPr id="16" name="Tekstiruutu 15">
            <a:extLst>
              <a:ext uri="{FF2B5EF4-FFF2-40B4-BE49-F238E27FC236}">
                <a16:creationId xmlns:a16="http://schemas.microsoft.com/office/drawing/2014/main" id="{EEAD4166-05C6-7ACA-E78B-A0065A915288}"/>
              </a:ext>
            </a:extLst>
          </p:cNvPr>
          <p:cNvSpPr txBox="1"/>
          <p:nvPr/>
        </p:nvSpPr>
        <p:spPr>
          <a:xfrm>
            <a:off x="4907408" y="2608281"/>
            <a:ext cx="3413962" cy="783193"/>
          </a:xfrm>
          <a:prstGeom prst="roundRect">
            <a:avLst/>
          </a:prstGeom>
          <a:solidFill>
            <a:schemeClr val="bg1"/>
          </a:solidFill>
        </p:spPr>
        <p:txBody>
          <a:bodyPr wrap="square" rtlCol="0">
            <a:spAutoFit/>
          </a:bodyPr>
          <a:lstStyle/>
          <a:p>
            <a:pPr algn="r" rtl="0"/>
            <a:r>
              <a:rPr lang="en-gb" sz="2000" b="1" i="0" u="none" baseline="0"/>
              <a:t>Use</a:t>
            </a:r>
            <a:br>
              <a:rPr lang="en-gb" sz="2000" b="1"/>
            </a:br>
            <a:r>
              <a:rPr lang="en-gb" sz="2000" b="1" i="0" u="none" baseline="0"/>
              <a:t>time limits</a:t>
            </a:r>
          </a:p>
        </p:txBody>
      </p:sp>
      <p:sp>
        <p:nvSpPr>
          <p:cNvPr id="17" name="Tekstiruutu 16">
            <a:extLst>
              <a:ext uri="{FF2B5EF4-FFF2-40B4-BE49-F238E27FC236}">
                <a16:creationId xmlns:a16="http://schemas.microsoft.com/office/drawing/2014/main" id="{EE0D9B19-9E30-CF59-18FB-60FE0A9F66A9}"/>
              </a:ext>
            </a:extLst>
          </p:cNvPr>
          <p:cNvSpPr txBox="1"/>
          <p:nvPr/>
        </p:nvSpPr>
        <p:spPr>
          <a:xfrm>
            <a:off x="3944650" y="3485457"/>
            <a:ext cx="3413962" cy="783193"/>
          </a:xfrm>
          <a:prstGeom prst="roundRect">
            <a:avLst/>
          </a:prstGeom>
          <a:solidFill>
            <a:schemeClr val="bg1"/>
          </a:solidFill>
        </p:spPr>
        <p:txBody>
          <a:bodyPr wrap="square" rtlCol="0">
            <a:spAutoFit/>
          </a:bodyPr>
          <a:lstStyle/>
          <a:p>
            <a:pPr algn="l" rtl="0"/>
            <a:r>
              <a:rPr lang="en-gb" sz="2000" b="1" i="0" u="none" baseline="0"/>
              <a:t>Rotate</a:t>
            </a:r>
            <a:br>
              <a:rPr lang="en-gb" sz="2000" b="1"/>
            </a:br>
            <a:r>
              <a:rPr lang="en-gb" sz="2000" b="1" i="0" u="none" baseline="0"/>
              <a:t>tasks</a:t>
            </a:r>
          </a:p>
        </p:txBody>
      </p:sp>
      <p:sp>
        <p:nvSpPr>
          <p:cNvPr id="18" name="Tekstiruutu 17">
            <a:extLst>
              <a:ext uri="{FF2B5EF4-FFF2-40B4-BE49-F238E27FC236}">
                <a16:creationId xmlns:a16="http://schemas.microsoft.com/office/drawing/2014/main" id="{049E20C9-52A4-2AFD-916C-9CA482F5A4D2}"/>
              </a:ext>
            </a:extLst>
          </p:cNvPr>
          <p:cNvSpPr txBox="1"/>
          <p:nvPr/>
        </p:nvSpPr>
        <p:spPr>
          <a:xfrm>
            <a:off x="4591878" y="4374478"/>
            <a:ext cx="3729490" cy="783193"/>
          </a:xfrm>
          <a:prstGeom prst="roundRect">
            <a:avLst/>
          </a:prstGeom>
          <a:solidFill>
            <a:schemeClr val="bg1"/>
          </a:solidFill>
        </p:spPr>
        <p:txBody>
          <a:bodyPr wrap="square" rtlCol="0">
            <a:spAutoFit/>
          </a:bodyPr>
          <a:lstStyle/>
          <a:p>
            <a:pPr algn="r" rtl="0"/>
            <a:r>
              <a:rPr lang="en-gb" sz="2000" b="1" i="0" u="none" baseline="0" dirty="0"/>
              <a:t>Monitor</a:t>
            </a:r>
            <a:br>
              <a:rPr lang="en-gb" sz="2000" b="1" dirty="0"/>
            </a:br>
            <a:r>
              <a:rPr lang="en-gb" sz="2000" b="1" i="0" u="none" baseline="0" dirty="0"/>
              <a:t>yourself and your actions</a:t>
            </a:r>
          </a:p>
        </p:txBody>
      </p:sp>
      <p:sp>
        <p:nvSpPr>
          <p:cNvPr id="19" name="Tekstiruutu 18">
            <a:extLst>
              <a:ext uri="{FF2B5EF4-FFF2-40B4-BE49-F238E27FC236}">
                <a16:creationId xmlns:a16="http://schemas.microsoft.com/office/drawing/2014/main" id="{C9F37E28-6F77-9F1A-6C76-60348F1FB5AA}"/>
              </a:ext>
            </a:extLst>
          </p:cNvPr>
          <p:cNvSpPr txBox="1"/>
          <p:nvPr/>
        </p:nvSpPr>
        <p:spPr>
          <a:xfrm>
            <a:off x="3956261" y="5263499"/>
            <a:ext cx="3402351" cy="783193"/>
          </a:xfrm>
          <a:prstGeom prst="roundRect">
            <a:avLst/>
          </a:prstGeom>
          <a:solidFill>
            <a:schemeClr val="bg1"/>
          </a:solidFill>
        </p:spPr>
        <p:txBody>
          <a:bodyPr wrap="square" rtlCol="0">
            <a:spAutoFit/>
          </a:bodyPr>
          <a:lstStyle/>
          <a:p>
            <a:pPr algn="l" rtl="0"/>
            <a:r>
              <a:rPr lang="en-gb" sz="2000" b="1" i="0" u="none" baseline="0"/>
              <a:t>Ask for help</a:t>
            </a:r>
            <a:br>
              <a:rPr lang="en-gb" sz="2000" b="1"/>
            </a:br>
            <a:r>
              <a:rPr lang="en-gb" sz="2000" b="1" i="0" u="none" baseline="0"/>
              <a:t>from others</a:t>
            </a:r>
          </a:p>
        </p:txBody>
      </p:sp>
      <p:pic>
        <p:nvPicPr>
          <p:cNvPr id="3" name="Kuva 2">
            <a:extLst>
              <a:ext uri="{FF2B5EF4-FFF2-40B4-BE49-F238E27FC236}">
                <a16:creationId xmlns:a16="http://schemas.microsoft.com/office/drawing/2014/main" id="{6636A423-67FD-20F1-0017-EB20D2BB7A7E}"/>
              </a:ext>
            </a:extLst>
          </p:cNvPr>
          <p:cNvPicPr>
            <a:picLocks noChangeAspect="1"/>
          </p:cNvPicPr>
          <p:nvPr/>
        </p:nvPicPr>
        <p:blipFill>
          <a:blip r:embed="rId3"/>
          <a:stretch>
            <a:fillRect/>
          </a:stretch>
        </p:blipFill>
        <p:spPr>
          <a:xfrm>
            <a:off x="10256241" y="5352288"/>
            <a:ext cx="1829773" cy="1442292"/>
          </a:xfrm>
          <a:prstGeom prst="rect">
            <a:avLst/>
          </a:prstGeom>
        </p:spPr>
      </p:pic>
      <p:pic>
        <p:nvPicPr>
          <p:cNvPr id="1042" name="Picture 18">
            <a:extLst>
              <a:ext uri="{FF2B5EF4-FFF2-40B4-BE49-F238E27FC236}">
                <a16:creationId xmlns:a16="http://schemas.microsoft.com/office/drawing/2014/main" id="{65F7968D-2FE4-11CD-0184-AE580F7E5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394" y="1505402"/>
            <a:ext cx="952435" cy="105001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643C9ED1-1A22-E0F9-F9C5-C1D084EAE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9959" y="1891253"/>
            <a:ext cx="952435" cy="65571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9235EF7E-4862-0E58-DEF7-043667D53A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2708" y="2637709"/>
            <a:ext cx="952435" cy="70772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Kuva, joka sisältää kohteen luonnos, Grafiikka, mustavalkoinen, taide&#10;&#10;Kuvaus luotu automaattisesti">
            <a:extLst>
              <a:ext uri="{FF2B5EF4-FFF2-40B4-BE49-F238E27FC236}">
                <a16:creationId xmlns:a16="http://schemas.microsoft.com/office/drawing/2014/main" id="{4A625BB4-DABE-8058-2063-66F4D688F1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8985" y="2830390"/>
            <a:ext cx="1194564" cy="59402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7F23594B-D646-0780-425C-ED3A136F75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5143" y="3574786"/>
            <a:ext cx="1403187" cy="73667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Kuva, joka sisältää kohteen clipart, Grafiikka, kuvitus, animaatio&#10;&#10;Kuvaus luotu automaattisesti">
            <a:extLst>
              <a:ext uri="{FF2B5EF4-FFF2-40B4-BE49-F238E27FC236}">
                <a16:creationId xmlns:a16="http://schemas.microsoft.com/office/drawing/2014/main" id="{4F90B539-C18C-01E0-EC45-AAE777BBA9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29546">
            <a:off x="6014758" y="3314441"/>
            <a:ext cx="722441" cy="93817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Kuva, joka sisältää kohteen clipart, Grafiikka, graafinen suunnittelu, animaatio&#10;&#10;Kuvaus luotu automaattisesti">
            <a:extLst>
              <a:ext uri="{FF2B5EF4-FFF2-40B4-BE49-F238E27FC236}">
                <a16:creationId xmlns:a16="http://schemas.microsoft.com/office/drawing/2014/main" id="{1E9CFF2B-A496-5AAE-0A66-CED89E138E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3613" y="4061467"/>
            <a:ext cx="689221" cy="120203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Kuva, joka sisältää kohteen clipart, kuvitus, animaatio, taide&#10;&#10;Kuvaus luotu automaattisesti">
            <a:extLst>
              <a:ext uri="{FF2B5EF4-FFF2-40B4-BE49-F238E27FC236}">
                <a16:creationId xmlns:a16="http://schemas.microsoft.com/office/drawing/2014/main" id="{04AFDCBD-EAF6-32CE-FB80-943A433020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1586" y="5176445"/>
            <a:ext cx="726734" cy="114705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Kuva, joka sisältää kohteen muotoilu, kuvitus&#10;&#10;Kuvaus luotu automaattisesti, normaali luotettavuus">
            <a:extLst>
              <a:ext uri="{FF2B5EF4-FFF2-40B4-BE49-F238E27FC236}">
                <a16:creationId xmlns:a16="http://schemas.microsoft.com/office/drawing/2014/main" id="{00A753E5-10B5-EC9C-8343-7BAE4D0194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69060" y="5590114"/>
            <a:ext cx="1027119" cy="823680"/>
          </a:xfrm>
          <a:prstGeom prst="rect">
            <a:avLst/>
          </a:prstGeom>
          <a:noFill/>
          <a:extLst>
            <a:ext uri="{909E8E84-426E-40DD-AFC4-6F175D3DCCD1}">
              <a14:hiddenFill xmlns:a14="http://schemas.microsoft.com/office/drawing/2010/main">
                <a:solidFill>
                  <a:srgbClr val="FFFFFF"/>
                </a:solidFill>
              </a14:hiddenFill>
            </a:ext>
          </a:extLst>
        </p:spPr>
      </p:pic>
      <p:sp>
        <p:nvSpPr>
          <p:cNvPr id="24" name="Otsikko 1">
            <a:extLst>
              <a:ext uri="{FF2B5EF4-FFF2-40B4-BE49-F238E27FC236}">
                <a16:creationId xmlns:a16="http://schemas.microsoft.com/office/drawing/2014/main" id="{EB1EC6C9-E620-99E5-6C32-40714E24163A}"/>
              </a:ext>
            </a:extLst>
          </p:cNvPr>
          <p:cNvSpPr txBox="1">
            <a:spLocks/>
          </p:cNvSpPr>
          <p:nvPr/>
        </p:nvSpPr>
        <p:spPr>
          <a:xfrm>
            <a:off x="0" y="256608"/>
            <a:ext cx="12192000" cy="787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a:lstStyle>
          <a:p>
            <a:pPr algn="ctr" rtl="0"/>
            <a:r>
              <a:rPr lang="en-gb" b="1" i="0" u="none" baseline="0">
                <a:latin typeface="+mj-lt"/>
                <a:ea typeface="+mj-lt"/>
                <a:cs typeface="+mj-lt"/>
              </a:rPr>
              <a:t>Activity cards for students</a:t>
            </a:r>
          </a:p>
        </p:txBody>
      </p:sp>
      <p:sp>
        <p:nvSpPr>
          <p:cNvPr id="2" name="TextBox 5">
            <a:extLst>
              <a:ext uri="{FF2B5EF4-FFF2-40B4-BE49-F238E27FC236}">
                <a16:creationId xmlns:a16="http://schemas.microsoft.com/office/drawing/2014/main" id="{CCA767CC-67CF-6BE4-D3FE-7645ACBF6209}"/>
              </a:ext>
            </a:extLst>
          </p:cNvPr>
          <p:cNvSpPr txBox="1"/>
          <p:nvPr/>
        </p:nvSpPr>
        <p:spPr>
          <a:xfrm>
            <a:off x="3565069" y="6557698"/>
            <a:ext cx="506185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gb" sz="1400" b="0" i="0" u="none" baseline="0">
                <a:cs typeface="Arial"/>
              </a:rPr>
              <a:t>Teija Ekholm and Arja Kuisma, 2025</a:t>
            </a:r>
            <a:endParaRPr lang="en-gb" sz="1400"/>
          </a:p>
        </p:txBody>
      </p:sp>
    </p:spTree>
    <p:extLst>
      <p:ext uri="{BB962C8B-B14F-4D97-AF65-F5344CB8AC3E}">
        <p14:creationId xmlns:p14="http://schemas.microsoft.com/office/powerpoint/2010/main" val="4092909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CF7A-7FB4-304B-AF6A-436342B19D25}"/>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0CFD9E6B-495E-4BC7-1571-6BAFB692D441}"/>
              </a:ext>
            </a:extLst>
          </p:cNvPr>
          <p:cNvSpPr>
            <a:spLocks noGrp="1"/>
          </p:cNvSpPr>
          <p:nvPr>
            <p:ph type="sldNum" sz="quarter" idx="12"/>
          </p:nvPr>
        </p:nvSpPr>
        <p:spPr/>
        <p:txBody>
          <a:bodyPr/>
          <a:lstStyle/>
          <a:p>
            <a:pPr algn="r" rtl="0"/>
            <a:fld id="{66B0B938-106A-4E9D-9931-8D19B263D192}" type="slidenum">
              <a:rPr/>
              <a:t>39</a:t>
            </a:fld>
            <a:endParaRPr lang="en-gb"/>
          </a:p>
        </p:txBody>
      </p:sp>
      <p:sp>
        <p:nvSpPr>
          <p:cNvPr id="2" name="Otsikko 1">
            <a:extLst>
              <a:ext uri="{FF2B5EF4-FFF2-40B4-BE49-F238E27FC236}">
                <a16:creationId xmlns:a16="http://schemas.microsoft.com/office/drawing/2014/main" id="{65619E88-6E4D-C8EC-91EF-4CBAA39BD8A2}"/>
              </a:ext>
            </a:extLst>
          </p:cNvPr>
          <p:cNvSpPr>
            <a:spLocks noGrp="1"/>
          </p:cNvSpPr>
          <p:nvPr>
            <p:ph type="title" idx="4294967295"/>
          </p:nvPr>
        </p:nvSpPr>
        <p:spPr>
          <a:xfrm>
            <a:off x="0" y="257175"/>
            <a:ext cx="12192000" cy="787400"/>
          </a:xfrm>
        </p:spPr>
        <p:txBody>
          <a:bodyPr/>
          <a:lstStyle/>
          <a:p>
            <a:pPr algn="ctr" rtl="0"/>
            <a:r>
              <a:rPr lang="en-gb" b="1" i="0" u="none" baseline="0">
                <a:latin typeface="+mj-lt"/>
                <a:ea typeface="+mj-lt"/>
                <a:cs typeface="+mj-lt"/>
              </a:rPr>
              <a:t>Activity cards for students</a:t>
            </a:r>
          </a:p>
        </p:txBody>
      </p:sp>
      <p:sp>
        <p:nvSpPr>
          <p:cNvPr id="13" name="Suorakulmio 12">
            <a:extLst>
              <a:ext uri="{FF2B5EF4-FFF2-40B4-BE49-F238E27FC236}">
                <a16:creationId xmlns:a16="http://schemas.microsoft.com/office/drawing/2014/main" id="{7B49E976-A0F6-3E9C-F773-486C0F361984}"/>
              </a:ext>
            </a:extLst>
          </p:cNvPr>
          <p:cNvSpPr/>
          <p:nvPr/>
        </p:nvSpPr>
        <p:spPr>
          <a:xfrm>
            <a:off x="3755780" y="1044008"/>
            <a:ext cx="4680439" cy="5298942"/>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sp>
        <p:nvSpPr>
          <p:cNvPr id="14" name="Tekstiruutu 13">
            <a:extLst>
              <a:ext uri="{FF2B5EF4-FFF2-40B4-BE49-F238E27FC236}">
                <a16:creationId xmlns:a16="http://schemas.microsoft.com/office/drawing/2014/main" id="{01EF7369-DD62-93CB-19C4-55E501B0A216}"/>
              </a:ext>
            </a:extLst>
          </p:cNvPr>
          <p:cNvSpPr txBox="1"/>
          <p:nvPr/>
        </p:nvSpPr>
        <p:spPr>
          <a:xfrm>
            <a:off x="3779792" y="1171991"/>
            <a:ext cx="4632408" cy="461665"/>
          </a:xfrm>
          <a:prstGeom prst="rect">
            <a:avLst/>
          </a:prstGeom>
          <a:noFill/>
          <a:ln>
            <a:noFill/>
          </a:ln>
        </p:spPr>
        <p:txBody>
          <a:bodyPr wrap="square" rtlCol="0">
            <a:spAutoFit/>
          </a:bodyPr>
          <a:lstStyle/>
          <a:p>
            <a:pPr algn="ctr" rtl="0"/>
            <a:r>
              <a:rPr lang="en-gb" sz="2400" b="1" i="0" u="none" baseline="0">
                <a:solidFill>
                  <a:schemeClr val="accent3"/>
                </a:solidFill>
              </a:rPr>
              <a:t>Maintaining alertness</a:t>
            </a:r>
          </a:p>
        </p:txBody>
      </p:sp>
      <p:pic>
        <p:nvPicPr>
          <p:cNvPr id="3" name="Kuva 2">
            <a:extLst>
              <a:ext uri="{FF2B5EF4-FFF2-40B4-BE49-F238E27FC236}">
                <a16:creationId xmlns:a16="http://schemas.microsoft.com/office/drawing/2014/main" id="{6636A423-67FD-20F1-0017-EB20D2BB7A7E}"/>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7" name="Suorakulmio 6">
            <a:extLst>
              <a:ext uri="{FF2B5EF4-FFF2-40B4-BE49-F238E27FC236}">
                <a16:creationId xmlns:a16="http://schemas.microsoft.com/office/drawing/2014/main" id="{80DBBA9B-6B8F-3D6F-64A0-F618D2A3C21D}"/>
              </a:ext>
            </a:extLst>
          </p:cNvPr>
          <p:cNvSpPr/>
          <p:nvPr/>
        </p:nvSpPr>
        <p:spPr>
          <a:xfrm>
            <a:off x="3755780" y="3652615"/>
            <a:ext cx="4680439" cy="2690336"/>
          </a:xfrm>
          <a:prstGeom prst="rect">
            <a:avLst/>
          </a:prstGeom>
          <a:solidFill>
            <a:schemeClr val="accent3"/>
          </a:solidFill>
          <a:ln w="31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8" name="Freeform 5">
            <a:extLst>
              <a:ext uri="{FF2B5EF4-FFF2-40B4-BE49-F238E27FC236}">
                <a16:creationId xmlns:a16="http://schemas.microsoft.com/office/drawing/2014/main" id="{A9A59C46-A76B-0F7E-8CD2-A5742C96004C}"/>
              </a:ext>
            </a:extLst>
          </p:cNvPr>
          <p:cNvSpPr>
            <a:spLocks noChangeAspect="1"/>
          </p:cNvSpPr>
          <p:nvPr/>
        </p:nvSpPr>
        <p:spPr bwMode="auto">
          <a:xfrm>
            <a:off x="3755780" y="3429000"/>
            <a:ext cx="4680439" cy="223615"/>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Tekstiruutu 25">
            <a:extLst>
              <a:ext uri="{FF2B5EF4-FFF2-40B4-BE49-F238E27FC236}">
                <a16:creationId xmlns:a16="http://schemas.microsoft.com/office/drawing/2014/main" id="{3E37C2DE-FE50-C9F6-2B50-E7276FC403B0}"/>
              </a:ext>
            </a:extLst>
          </p:cNvPr>
          <p:cNvSpPr txBox="1"/>
          <p:nvPr/>
        </p:nvSpPr>
        <p:spPr>
          <a:xfrm>
            <a:off x="3779792" y="1918450"/>
            <a:ext cx="4680439" cy="4154984"/>
          </a:xfrm>
          <a:prstGeom prst="rect">
            <a:avLst/>
          </a:prstGeom>
          <a:noFill/>
          <a:ln>
            <a:noFill/>
          </a:ln>
        </p:spPr>
        <p:txBody>
          <a:bodyPr wrap="square" rtlCol="0">
            <a:spAutoFit/>
          </a:bodyPr>
          <a:lstStyle/>
          <a:p>
            <a:pPr marL="342900" indent="-342900" algn="l" rtl="0">
              <a:spcAft>
                <a:spcPts val="600"/>
              </a:spcAft>
              <a:buFont typeface="Arial" panose="020B0604020202020204" pitchFamily="34" charset="0"/>
              <a:buChar char="•"/>
            </a:pPr>
            <a:r>
              <a:rPr lang="en-gb" sz="1600" b="1" i="0" u="none" baseline="0">
                <a:solidFill>
                  <a:schemeClr val="accent3"/>
                </a:solidFill>
              </a:rPr>
              <a:t>Monitor your concentration. </a:t>
            </a:r>
            <a:r>
              <a:rPr lang="en-gb" sz="1600" b="0" i="0" u="none" baseline="0">
                <a:solidFill>
                  <a:schemeClr val="accent3"/>
                </a:solidFill>
              </a:rPr>
              <a:t>If you notice that your concentration has wavered, consciously regain it. </a:t>
            </a:r>
          </a:p>
          <a:p>
            <a:pPr marL="342900" indent="-342900" algn="l" rtl="0">
              <a:spcAft>
                <a:spcPts val="600"/>
              </a:spcAft>
              <a:buFont typeface="Arial" panose="020B0604020202020204" pitchFamily="34" charset="0"/>
              <a:buChar char="•"/>
            </a:pPr>
            <a:r>
              <a:rPr lang="en-gb" sz="1600" b="1" i="0" u="none" baseline="0">
                <a:solidFill>
                  <a:schemeClr val="accent3"/>
                </a:solidFill>
              </a:rPr>
              <a:t>Do one thing at a time. </a:t>
            </a:r>
          </a:p>
          <a:p>
            <a:pPr marL="342900" indent="-342900" algn="l" rtl="0">
              <a:spcAft>
                <a:spcPts val="600"/>
              </a:spcAft>
              <a:buFont typeface="Arial" panose="020B0604020202020204" pitchFamily="34" charset="0"/>
              <a:buChar char="•"/>
            </a:pPr>
            <a:r>
              <a:rPr lang="en-gb" sz="1600" b="1" i="0" u="none" baseline="0">
                <a:solidFill>
                  <a:schemeClr val="accent3"/>
                </a:solidFill>
              </a:rPr>
              <a:t>Remove distractions from view. </a:t>
            </a:r>
            <a:br>
              <a:rPr lang="en-gb" sz="1600" b="1"/>
            </a:br>
            <a:endParaRPr lang="en-gb" sz="1600" b="1"/>
          </a:p>
          <a:p>
            <a:pPr marL="342900" indent="-342900" algn="l" rtl="0">
              <a:spcAft>
                <a:spcPts val="600"/>
              </a:spcAft>
              <a:buFont typeface="Arial" panose="020B0604020202020204" pitchFamily="34" charset="0"/>
              <a:buChar char="•"/>
            </a:pPr>
            <a:r>
              <a:rPr lang="en-gb" sz="1600" b="1" i="0" u="none" baseline="0">
                <a:solidFill>
                  <a:schemeClr val="accent1"/>
                </a:solidFill>
              </a:rPr>
              <a:t>Take notes</a:t>
            </a:r>
            <a:r>
              <a:rPr lang="en-gb" sz="1600" b="0" i="0" u="none" baseline="0">
                <a:solidFill>
                  <a:schemeClr val="accent1"/>
                </a:solidFill>
              </a:rPr>
              <a:t> while you study.</a:t>
            </a:r>
          </a:p>
          <a:p>
            <a:pPr marL="342900" indent="-342900" algn="l" rtl="0">
              <a:spcAft>
                <a:spcPts val="600"/>
              </a:spcAft>
              <a:buFont typeface="Arial" panose="020B0604020202020204" pitchFamily="34" charset="0"/>
              <a:buChar char="•"/>
            </a:pPr>
            <a:r>
              <a:rPr lang="en-gb" sz="1600" b="1" i="0" u="none" baseline="0">
                <a:solidFill>
                  <a:schemeClr val="accent1"/>
                </a:solidFill>
              </a:rPr>
              <a:t>Write down things that distract you.</a:t>
            </a:r>
          </a:p>
          <a:p>
            <a:pPr marL="342900" indent="-342900" algn="l" rtl="0">
              <a:spcAft>
                <a:spcPts val="600"/>
              </a:spcAft>
              <a:buFont typeface="Arial" panose="020B0604020202020204" pitchFamily="34" charset="0"/>
              <a:buChar char="•"/>
            </a:pPr>
            <a:r>
              <a:rPr lang="en-gb" sz="1600" b="1" i="0" u="none" baseline="0">
                <a:solidFill>
                  <a:schemeClr val="accent1"/>
                </a:solidFill>
              </a:rPr>
              <a:t>Eliminate background noise. </a:t>
            </a:r>
          </a:p>
          <a:p>
            <a:pPr marL="342900" indent="-342900" algn="l" rtl="0">
              <a:spcAft>
                <a:spcPts val="600"/>
              </a:spcAft>
              <a:buFont typeface="Arial" panose="020B0604020202020204" pitchFamily="34" charset="0"/>
              <a:buChar char="•"/>
            </a:pPr>
            <a:r>
              <a:rPr lang="en-gb" sz="1600" b="1" i="0" u="none" baseline="0">
                <a:solidFill>
                  <a:schemeClr val="accent1"/>
                </a:solidFill>
              </a:rPr>
              <a:t>Hold an exercise session or break</a:t>
            </a:r>
            <a:r>
              <a:rPr lang="en-gb" sz="1600" b="0" i="0" u="none" baseline="0">
                <a:solidFill>
                  <a:schemeClr val="accent1"/>
                </a:solidFill>
              </a:rPr>
              <a:t> while studying.</a:t>
            </a:r>
            <a:r>
              <a:rPr lang="en-gb" sz="1600" b="1" i="0" u="none" baseline="0">
                <a:solidFill>
                  <a:schemeClr val="accent1"/>
                </a:solidFill>
              </a:rPr>
              <a:t> </a:t>
            </a:r>
          </a:p>
          <a:p>
            <a:pPr marL="342900" indent="-342900" algn="l" rtl="0">
              <a:spcAft>
                <a:spcPts val="600"/>
              </a:spcAft>
              <a:buFont typeface="Arial" panose="020B0604020202020204" pitchFamily="34" charset="0"/>
              <a:buChar char="•"/>
            </a:pPr>
            <a:r>
              <a:rPr lang="en-gb" sz="1600" b="1" i="0" u="none" baseline="0">
                <a:solidFill>
                  <a:schemeClr val="accent1"/>
                </a:solidFill>
              </a:rPr>
              <a:t>Maintain a regular circadian rhythm.</a:t>
            </a:r>
          </a:p>
          <a:p>
            <a:pPr marL="342900" indent="-342900" algn="l" rtl="0">
              <a:spcAft>
                <a:spcPts val="600"/>
              </a:spcAft>
              <a:buFont typeface="Arial" panose="020B0604020202020204" pitchFamily="34" charset="0"/>
              <a:buChar char="•"/>
            </a:pPr>
            <a:r>
              <a:rPr lang="en-gb" sz="1600" b="1" i="0" u="none" baseline="0">
                <a:solidFill>
                  <a:schemeClr val="accent1"/>
                </a:solidFill>
              </a:rPr>
              <a:t>Do things in small chunks.</a:t>
            </a:r>
          </a:p>
        </p:txBody>
      </p:sp>
      <p:sp>
        <p:nvSpPr>
          <p:cNvPr id="6" name="TextBox 5">
            <a:extLst>
              <a:ext uri="{FF2B5EF4-FFF2-40B4-BE49-F238E27FC236}">
                <a16:creationId xmlns:a16="http://schemas.microsoft.com/office/drawing/2014/main" id="{67E093D4-BC35-3CFA-A3F7-BAC5E8F109B2}"/>
              </a:ext>
            </a:extLst>
          </p:cNvPr>
          <p:cNvSpPr txBox="1"/>
          <p:nvPr/>
        </p:nvSpPr>
        <p:spPr>
          <a:xfrm>
            <a:off x="3565069" y="6557698"/>
            <a:ext cx="506185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gb" sz="1400" b="0" i="0" u="none" baseline="0">
                <a:cs typeface="Arial"/>
              </a:rPr>
              <a:t>Teija Ekholm and Arja Kuisma, 2025</a:t>
            </a:r>
            <a:endParaRPr lang="en-gb" sz="1400"/>
          </a:p>
        </p:txBody>
      </p:sp>
    </p:spTree>
    <p:extLst>
      <p:ext uri="{BB962C8B-B14F-4D97-AF65-F5344CB8AC3E}">
        <p14:creationId xmlns:p14="http://schemas.microsoft.com/office/powerpoint/2010/main" val="2183830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82F6C5-369F-ED99-F9F9-A92D6B47D3D3}"/>
              </a:ext>
            </a:extLst>
          </p:cNvPr>
          <p:cNvSpPr>
            <a:spLocks noGrp="1"/>
          </p:cNvSpPr>
          <p:nvPr>
            <p:ph type="title"/>
          </p:nvPr>
        </p:nvSpPr>
        <p:spPr/>
        <p:txBody>
          <a:bodyPr/>
          <a:lstStyle/>
          <a:p>
            <a:pPr algn="l" rtl="0"/>
            <a:r>
              <a:rPr lang="en-gb" sz="4800" b="1" i="0" u="none" baseline="0">
                <a:latin typeface="+mj-lt"/>
                <a:ea typeface="+mj-lt"/>
                <a:cs typeface="+mj-lt"/>
              </a:rPr>
              <a:t>Part 1 </a:t>
            </a:r>
            <a:br>
              <a:rPr lang="en-gb" sz="4400">
                <a:latin typeface="+mj-lt"/>
              </a:rPr>
            </a:br>
            <a:r>
              <a:rPr lang="en-gb" sz="4400" b="1" i="0" u="none" baseline="0">
                <a:latin typeface="+mj-lt"/>
                <a:ea typeface="+mj-lt"/>
                <a:cs typeface="+mj-lt"/>
              </a:rPr>
              <a:t>Neurodiversity in the classroom</a:t>
            </a:r>
            <a:endParaRPr lang="en-gb"/>
          </a:p>
        </p:txBody>
      </p:sp>
      <p:sp>
        <p:nvSpPr>
          <p:cNvPr id="3" name="TextBox 2">
            <a:extLst>
              <a:ext uri="{FF2B5EF4-FFF2-40B4-BE49-F238E27FC236}">
                <a16:creationId xmlns:a16="http://schemas.microsoft.com/office/drawing/2014/main" id="{5EE3C6A1-6C17-1774-A0ED-FA6716FEF5F9}"/>
              </a:ext>
            </a:extLst>
          </p:cNvPr>
          <p:cNvSpPr txBox="1"/>
          <p:nvPr/>
        </p:nvSpPr>
        <p:spPr>
          <a:xfrm>
            <a:off x="457199" y="1935404"/>
            <a:ext cx="11133119" cy="2046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spcAft>
                <a:spcPts val="1800"/>
              </a:spcAft>
            </a:pPr>
            <a:r>
              <a:rPr lang="en-gb" sz="2800" b="0" i="0" u="none" baseline="0"/>
              <a:t>The aim of this part is to help you identify what is meant by neurodiversity and how it can manifest in the classroom.</a:t>
            </a:r>
          </a:p>
          <a:p>
            <a:pPr algn="l" rtl="0">
              <a:spcAft>
                <a:spcPts val="1800"/>
              </a:spcAft>
            </a:pPr>
            <a:r>
              <a:rPr lang="en-gb" sz="2800" b="0" i="0" u="none" baseline="0">
                <a:cs typeface="Arial"/>
              </a:rPr>
              <a:t>The material also aims to share good practices in teaching and interdisciplinary cooperation that have been found to be effective from the perspective of neurodiversity.</a:t>
            </a:r>
          </a:p>
        </p:txBody>
      </p:sp>
      <p:pic>
        <p:nvPicPr>
          <p:cNvPr id="4" name="Kuva 3">
            <a:extLst>
              <a:ext uri="{FF2B5EF4-FFF2-40B4-BE49-F238E27FC236}">
                <a16:creationId xmlns:a16="http://schemas.microsoft.com/office/drawing/2014/main" id="{A6FE4439-7D2C-4FDD-FEFD-F410997BCCD6}"/>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979985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CF7A-7FB4-304B-AF6A-436342B19D25}"/>
            </a:ext>
          </a:extLst>
        </p:cNvPr>
        <p:cNvGrpSpPr/>
        <p:nvPr/>
      </p:nvGrpSpPr>
      <p:grpSpPr>
        <a:xfrm>
          <a:off x="0" y="0"/>
          <a:ext cx="0" cy="0"/>
          <a:chOff x="0" y="0"/>
          <a:chExt cx="0" cy="0"/>
        </a:xfrm>
      </p:grpSpPr>
      <p:sp>
        <p:nvSpPr>
          <p:cNvPr id="10" name="Suorakulmio 9">
            <a:extLst>
              <a:ext uri="{FF2B5EF4-FFF2-40B4-BE49-F238E27FC236}">
                <a16:creationId xmlns:a16="http://schemas.microsoft.com/office/drawing/2014/main" id="{C849CD95-5993-904B-26D2-0006E01D6AB8}"/>
              </a:ext>
            </a:extLst>
          </p:cNvPr>
          <p:cNvSpPr/>
          <p:nvPr/>
        </p:nvSpPr>
        <p:spPr>
          <a:xfrm>
            <a:off x="3649036" y="1041058"/>
            <a:ext cx="4893928" cy="5298942"/>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 name="Dian numeron paikkamerkki 3">
            <a:extLst>
              <a:ext uri="{FF2B5EF4-FFF2-40B4-BE49-F238E27FC236}">
                <a16:creationId xmlns:a16="http://schemas.microsoft.com/office/drawing/2014/main" id="{0CFD9E6B-495E-4BC7-1571-6BAFB692D441}"/>
              </a:ext>
            </a:extLst>
          </p:cNvPr>
          <p:cNvSpPr>
            <a:spLocks noGrp="1"/>
          </p:cNvSpPr>
          <p:nvPr>
            <p:ph type="sldNum" sz="quarter" idx="12"/>
          </p:nvPr>
        </p:nvSpPr>
        <p:spPr/>
        <p:txBody>
          <a:bodyPr/>
          <a:lstStyle/>
          <a:p>
            <a:pPr algn="r" rtl="0"/>
            <a:fld id="{66B0B938-106A-4E9D-9931-8D19B263D192}" type="slidenum">
              <a:rPr/>
              <a:t>40</a:t>
            </a:fld>
            <a:endParaRPr lang="en-gb"/>
          </a:p>
        </p:txBody>
      </p:sp>
      <p:sp>
        <p:nvSpPr>
          <p:cNvPr id="2" name="Otsikko 1">
            <a:extLst>
              <a:ext uri="{FF2B5EF4-FFF2-40B4-BE49-F238E27FC236}">
                <a16:creationId xmlns:a16="http://schemas.microsoft.com/office/drawing/2014/main" id="{65619E88-6E4D-C8EC-91EF-4CBAA39BD8A2}"/>
              </a:ext>
            </a:extLst>
          </p:cNvPr>
          <p:cNvSpPr>
            <a:spLocks noGrp="1"/>
          </p:cNvSpPr>
          <p:nvPr>
            <p:ph type="title" idx="4294967295"/>
          </p:nvPr>
        </p:nvSpPr>
        <p:spPr>
          <a:xfrm>
            <a:off x="0" y="257175"/>
            <a:ext cx="12192000" cy="787400"/>
          </a:xfrm>
        </p:spPr>
        <p:txBody>
          <a:bodyPr/>
          <a:lstStyle/>
          <a:p>
            <a:pPr algn="ctr" rtl="0"/>
            <a:r>
              <a:rPr lang="en-gb" b="1" i="0" u="none" baseline="0">
                <a:latin typeface="+mj-lt"/>
                <a:ea typeface="+mj-lt"/>
                <a:cs typeface="+mj-lt"/>
              </a:rPr>
              <a:t>Activity cards for students</a:t>
            </a:r>
          </a:p>
        </p:txBody>
      </p:sp>
      <p:sp>
        <p:nvSpPr>
          <p:cNvPr id="5" name="Tekstiruutu 4">
            <a:extLst>
              <a:ext uri="{FF2B5EF4-FFF2-40B4-BE49-F238E27FC236}">
                <a16:creationId xmlns:a16="http://schemas.microsoft.com/office/drawing/2014/main" id="{4688A729-628F-6A0D-1BEF-F56C8D4DCD12}"/>
              </a:ext>
            </a:extLst>
          </p:cNvPr>
          <p:cNvSpPr txBox="1"/>
          <p:nvPr/>
        </p:nvSpPr>
        <p:spPr>
          <a:xfrm>
            <a:off x="4069723" y="1185253"/>
            <a:ext cx="4049283" cy="523220"/>
          </a:xfrm>
          <a:prstGeom prst="rect">
            <a:avLst/>
          </a:prstGeom>
          <a:noFill/>
        </p:spPr>
        <p:txBody>
          <a:bodyPr wrap="square" rtlCol="0">
            <a:spAutoFit/>
          </a:bodyPr>
          <a:lstStyle/>
          <a:p>
            <a:pPr algn="ctr" rtl="0"/>
            <a:r>
              <a:rPr lang="en-gb" sz="2800" b="1" i="0" u="none" baseline="0"/>
              <a:t>Executive functions</a:t>
            </a:r>
          </a:p>
        </p:txBody>
      </p:sp>
      <p:pic>
        <p:nvPicPr>
          <p:cNvPr id="3" name="Kuva 2">
            <a:extLst>
              <a:ext uri="{FF2B5EF4-FFF2-40B4-BE49-F238E27FC236}">
                <a16:creationId xmlns:a16="http://schemas.microsoft.com/office/drawing/2014/main" id="{6636A423-67FD-20F1-0017-EB20D2BB7A7E}"/>
              </a:ext>
            </a:extLst>
          </p:cNvPr>
          <p:cNvPicPr>
            <a:picLocks noChangeAspect="1"/>
          </p:cNvPicPr>
          <p:nvPr/>
        </p:nvPicPr>
        <p:blipFill>
          <a:blip r:embed="rId2"/>
          <a:stretch>
            <a:fillRect/>
          </a:stretch>
        </p:blipFill>
        <p:spPr>
          <a:xfrm>
            <a:off x="10256241" y="5352288"/>
            <a:ext cx="1829773" cy="1442292"/>
          </a:xfrm>
          <a:prstGeom prst="rect">
            <a:avLst/>
          </a:prstGeom>
        </p:spPr>
      </p:pic>
      <p:sp>
        <p:nvSpPr>
          <p:cNvPr id="7" name="Tekstiruutu 6">
            <a:extLst>
              <a:ext uri="{FF2B5EF4-FFF2-40B4-BE49-F238E27FC236}">
                <a16:creationId xmlns:a16="http://schemas.microsoft.com/office/drawing/2014/main" id="{F6CD8173-155A-3ECB-8D06-DB1696E80F5C}"/>
              </a:ext>
            </a:extLst>
          </p:cNvPr>
          <p:cNvSpPr txBox="1"/>
          <p:nvPr/>
        </p:nvSpPr>
        <p:spPr>
          <a:xfrm>
            <a:off x="4181730" y="1982439"/>
            <a:ext cx="1748695" cy="817245"/>
          </a:xfrm>
          <a:prstGeom prst="roundRect">
            <a:avLst/>
          </a:prstGeom>
          <a:solidFill>
            <a:schemeClr val="bg1"/>
          </a:solidFill>
        </p:spPr>
        <p:txBody>
          <a:bodyPr wrap="square" rtlCol="0">
            <a:spAutoFit/>
          </a:bodyPr>
          <a:lstStyle/>
          <a:p>
            <a:pPr algn="ctr" rtl="0"/>
            <a:r>
              <a:rPr lang="en-gb" sz="1400" b="1" i="0" u="none" baseline="0" dirty="0"/>
              <a:t>Limit the number of things on display</a:t>
            </a:r>
          </a:p>
        </p:txBody>
      </p:sp>
      <p:sp>
        <p:nvSpPr>
          <p:cNvPr id="11" name="Tekstiruutu 10">
            <a:extLst>
              <a:ext uri="{FF2B5EF4-FFF2-40B4-BE49-F238E27FC236}">
                <a16:creationId xmlns:a16="http://schemas.microsoft.com/office/drawing/2014/main" id="{EEC7DBF1-9A63-FFA7-F9AD-B6F5978B5AB1}"/>
              </a:ext>
            </a:extLst>
          </p:cNvPr>
          <p:cNvSpPr txBox="1"/>
          <p:nvPr/>
        </p:nvSpPr>
        <p:spPr>
          <a:xfrm>
            <a:off x="6058134" y="2100445"/>
            <a:ext cx="1444628" cy="578882"/>
          </a:xfrm>
          <a:prstGeom prst="roundRect">
            <a:avLst/>
          </a:prstGeom>
          <a:solidFill>
            <a:schemeClr val="bg1"/>
          </a:solidFill>
        </p:spPr>
        <p:txBody>
          <a:bodyPr wrap="square" rtlCol="0">
            <a:spAutoFit/>
          </a:bodyPr>
          <a:lstStyle/>
          <a:p>
            <a:pPr algn="ctr" rtl="0"/>
            <a:r>
              <a:rPr lang="en-gb" sz="1400" b="1" i="0" u="none" baseline="0" dirty="0"/>
              <a:t>Make studying fun</a:t>
            </a:r>
          </a:p>
        </p:txBody>
      </p:sp>
      <p:sp>
        <p:nvSpPr>
          <p:cNvPr id="12" name="Tekstiruutu 11">
            <a:extLst>
              <a:ext uri="{FF2B5EF4-FFF2-40B4-BE49-F238E27FC236}">
                <a16:creationId xmlns:a16="http://schemas.microsoft.com/office/drawing/2014/main" id="{6E1AF7D3-5765-04B1-89B0-9E1C853C8F0D}"/>
              </a:ext>
            </a:extLst>
          </p:cNvPr>
          <p:cNvSpPr txBox="1"/>
          <p:nvPr/>
        </p:nvSpPr>
        <p:spPr>
          <a:xfrm>
            <a:off x="3684810" y="2979433"/>
            <a:ext cx="1235060" cy="817245"/>
          </a:xfrm>
          <a:prstGeom prst="roundRect">
            <a:avLst/>
          </a:prstGeom>
          <a:solidFill>
            <a:schemeClr val="bg1"/>
          </a:solidFill>
        </p:spPr>
        <p:txBody>
          <a:bodyPr wrap="square" rtlCol="0">
            <a:spAutoFit/>
          </a:bodyPr>
          <a:lstStyle/>
          <a:p>
            <a:pPr algn="ctr" rtl="0"/>
            <a:r>
              <a:rPr lang="en-gb" sz="1400" b="1" i="0" u="none" baseline="0" dirty="0"/>
              <a:t>Remember routines and rules</a:t>
            </a:r>
          </a:p>
        </p:txBody>
      </p:sp>
      <p:sp>
        <p:nvSpPr>
          <p:cNvPr id="21" name="Tekstiruutu 20">
            <a:extLst>
              <a:ext uri="{FF2B5EF4-FFF2-40B4-BE49-F238E27FC236}">
                <a16:creationId xmlns:a16="http://schemas.microsoft.com/office/drawing/2014/main" id="{3A6266C9-D45C-D048-19B0-B832086DC1DE}"/>
              </a:ext>
            </a:extLst>
          </p:cNvPr>
          <p:cNvSpPr txBox="1"/>
          <p:nvPr/>
        </p:nvSpPr>
        <p:spPr>
          <a:xfrm>
            <a:off x="6905439" y="2806198"/>
            <a:ext cx="1567094" cy="1055608"/>
          </a:xfrm>
          <a:prstGeom prst="roundRect">
            <a:avLst/>
          </a:prstGeom>
          <a:solidFill>
            <a:schemeClr val="bg1"/>
          </a:solidFill>
        </p:spPr>
        <p:txBody>
          <a:bodyPr wrap="square" rtlCol="0">
            <a:spAutoFit/>
          </a:bodyPr>
          <a:lstStyle/>
          <a:p>
            <a:pPr algn="ctr" rtl="0"/>
            <a:r>
              <a:rPr lang="en-gb" sz="1400" b="1" i="0" u="none" baseline="0" dirty="0"/>
              <a:t>Enlist the help of your loved ones to help you study</a:t>
            </a:r>
          </a:p>
        </p:txBody>
      </p:sp>
      <p:sp>
        <p:nvSpPr>
          <p:cNvPr id="22" name="Tekstiruutu 21">
            <a:extLst>
              <a:ext uri="{FF2B5EF4-FFF2-40B4-BE49-F238E27FC236}">
                <a16:creationId xmlns:a16="http://schemas.microsoft.com/office/drawing/2014/main" id="{A4B90FFD-FE5D-3EAE-7673-DF2098970BDA}"/>
              </a:ext>
            </a:extLst>
          </p:cNvPr>
          <p:cNvSpPr txBox="1"/>
          <p:nvPr/>
        </p:nvSpPr>
        <p:spPr>
          <a:xfrm>
            <a:off x="3684810" y="3998321"/>
            <a:ext cx="1636790" cy="817245"/>
          </a:xfrm>
          <a:prstGeom prst="roundRect">
            <a:avLst/>
          </a:prstGeom>
          <a:solidFill>
            <a:schemeClr val="bg1"/>
          </a:solidFill>
        </p:spPr>
        <p:txBody>
          <a:bodyPr wrap="square" rtlCol="0">
            <a:spAutoFit/>
          </a:bodyPr>
          <a:lstStyle/>
          <a:p>
            <a:pPr algn="ctr" rtl="0"/>
            <a:r>
              <a:rPr lang="en-gb" sz="1400" b="1" i="0" u="none" baseline="0" dirty="0"/>
              <a:t>Rank things in order of importance</a:t>
            </a:r>
          </a:p>
        </p:txBody>
      </p:sp>
      <p:sp>
        <p:nvSpPr>
          <p:cNvPr id="23" name="Tekstiruutu 22">
            <a:extLst>
              <a:ext uri="{FF2B5EF4-FFF2-40B4-BE49-F238E27FC236}">
                <a16:creationId xmlns:a16="http://schemas.microsoft.com/office/drawing/2014/main" id="{CF8A95A8-668C-0791-8320-A8566CF1B9C1}"/>
              </a:ext>
            </a:extLst>
          </p:cNvPr>
          <p:cNvSpPr txBox="1"/>
          <p:nvPr/>
        </p:nvSpPr>
        <p:spPr>
          <a:xfrm>
            <a:off x="6153623" y="4810599"/>
            <a:ext cx="2263092" cy="578882"/>
          </a:xfrm>
          <a:prstGeom prst="roundRect">
            <a:avLst/>
          </a:prstGeom>
          <a:solidFill>
            <a:schemeClr val="bg1"/>
          </a:solidFill>
        </p:spPr>
        <p:txBody>
          <a:bodyPr wrap="square" rtlCol="0">
            <a:spAutoFit/>
          </a:bodyPr>
          <a:lstStyle/>
          <a:p>
            <a:pPr algn="ctr" rtl="0"/>
            <a:r>
              <a:rPr lang="en-gb" sz="1400" b="1" i="0" u="none" baseline="0" dirty="0"/>
              <a:t>Make use of maps and retention methods</a:t>
            </a:r>
          </a:p>
        </p:txBody>
      </p:sp>
      <p:sp>
        <p:nvSpPr>
          <p:cNvPr id="24" name="Tekstiruutu 23">
            <a:extLst>
              <a:ext uri="{FF2B5EF4-FFF2-40B4-BE49-F238E27FC236}">
                <a16:creationId xmlns:a16="http://schemas.microsoft.com/office/drawing/2014/main" id="{78A1D7A5-FED1-00D7-BB9D-E527057B4C06}"/>
              </a:ext>
            </a:extLst>
          </p:cNvPr>
          <p:cNvSpPr txBox="1"/>
          <p:nvPr/>
        </p:nvSpPr>
        <p:spPr>
          <a:xfrm>
            <a:off x="4647164" y="5017209"/>
            <a:ext cx="1357223" cy="817245"/>
          </a:xfrm>
          <a:prstGeom prst="roundRect">
            <a:avLst/>
          </a:prstGeom>
          <a:solidFill>
            <a:schemeClr val="bg1"/>
          </a:solidFill>
        </p:spPr>
        <p:txBody>
          <a:bodyPr wrap="square" rtlCol="0">
            <a:spAutoFit/>
          </a:bodyPr>
          <a:lstStyle/>
          <a:p>
            <a:pPr algn="ctr" rtl="0"/>
            <a:r>
              <a:rPr lang="en-gb" sz="1400" b="1" i="0" u="none" baseline="0" dirty="0"/>
              <a:t>Do things a little at a time</a:t>
            </a:r>
          </a:p>
        </p:txBody>
      </p:sp>
      <p:sp>
        <p:nvSpPr>
          <p:cNvPr id="25" name="Tekstiruutu 24">
            <a:extLst>
              <a:ext uri="{FF2B5EF4-FFF2-40B4-BE49-F238E27FC236}">
                <a16:creationId xmlns:a16="http://schemas.microsoft.com/office/drawing/2014/main" id="{283D3C40-5D1E-27F8-40F6-92C42DFFFAE4}"/>
              </a:ext>
            </a:extLst>
          </p:cNvPr>
          <p:cNvSpPr txBox="1"/>
          <p:nvPr/>
        </p:nvSpPr>
        <p:spPr>
          <a:xfrm>
            <a:off x="6738355" y="3898834"/>
            <a:ext cx="1734178" cy="817245"/>
          </a:xfrm>
          <a:prstGeom prst="roundRect">
            <a:avLst/>
          </a:prstGeom>
          <a:solidFill>
            <a:schemeClr val="bg1"/>
          </a:solidFill>
        </p:spPr>
        <p:txBody>
          <a:bodyPr wrap="square" rtlCol="0">
            <a:spAutoFit/>
          </a:bodyPr>
          <a:lstStyle/>
          <a:p>
            <a:pPr algn="ctr" rtl="0"/>
            <a:r>
              <a:rPr lang="en-gb" sz="1400" b="1" i="0" u="none" baseline="0" dirty="0"/>
              <a:t>Trust yourself and that you will succeed</a:t>
            </a:r>
          </a:p>
        </p:txBody>
      </p:sp>
      <p:pic>
        <p:nvPicPr>
          <p:cNvPr id="2050" name="Picture 2" descr="Kuva, joka sisältää kohteen clipart, kuvitus, animaatio, taide&#10;&#10;Kuvaus luotu automaattisesti">
            <a:extLst>
              <a:ext uri="{FF2B5EF4-FFF2-40B4-BE49-F238E27FC236}">
                <a16:creationId xmlns:a16="http://schemas.microsoft.com/office/drawing/2014/main" id="{8847333D-A1B9-0296-C620-CE9D8D0F2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871" y="2799247"/>
            <a:ext cx="2133784" cy="18086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DAC31F-E8EE-B598-8B08-6DD5C83DFCC0}"/>
              </a:ext>
            </a:extLst>
          </p:cNvPr>
          <p:cNvSpPr txBox="1"/>
          <p:nvPr/>
        </p:nvSpPr>
        <p:spPr>
          <a:xfrm>
            <a:off x="3565069" y="6557698"/>
            <a:ext cx="506185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gb" sz="1400" b="0" i="0" u="none" baseline="0">
                <a:cs typeface="Arial"/>
              </a:rPr>
              <a:t>Teija Ekholm and Arja Kuisma, 2025</a:t>
            </a:r>
            <a:endParaRPr lang="en-gb" sz="1400"/>
          </a:p>
        </p:txBody>
      </p:sp>
    </p:spTree>
    <p:extLst>
      <p:ext uri="{BB962C8B-B14F-4D97-AF65-F5344CB8AC3E}">
        <p14:creationId xmlns:p14="http://schemas.microsoft.com/office/powerpoint/2010/main" val="1341757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CF7A-7FB4-304B-AF6A-436342B19D25}"/>
            </a:ext>
          </a:extLst>
        </p:cNvPr>
        <p:cNvGrpSpPr/>
        <p:nvPr/>
      </p:nvGrpSpPr>
      <p:grpSpPr>
        <a:xfrm>
          <a:off x="0" y="0"/>
          <a:ext cx="0" cy="0"/>
          <a:chOff x="0" y="0"/>
          <a:chExt cx="0" cy="0"/>
        </a:xfrm>
      </p:grpSpPr>
      <p:sp>
        <p:nvSpPr>
          <p:cNvPr id="10" name="Suorakulmio 9">
            <a:extLst>
              <a:ext uri="{FF2B5EF4-FFF2-40B4-BE49-F238E27FC236}">
                <a16:creationId xmlns:a16="http://schemas.microsoft.com/office/drawing/2014/main" id="{C849CD95-5993-904B-26D2-0006E01D6AB8}"/>
              </a:ext>
            </a:extLst>
          </p:cNvPr>
          <p:cNvSpPr/>
          <p:nvPr/>
        </p:nvSpPr>
        <p:spPr>
          <a:xfrm>
            <a:off x="3649036" y="1044007"/>
            <a:ext cx="4893928" cy="5483251"/>
          </a:xfrm>
          <a:prstGeom prst="rect">
            <a:avLst/>
          </a:prstGeom>
          <a:solidFill>
            <a:srgbClr val="0072C6"/>
          </a:solidFill>
          <a:ln w="57150">
            <a:solidFill>
              <a:srgbClr val="0072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 name="Dian numeron paikkamerkki 3">
            <a:extLst>
              <a:ext uri="{FF2B5EF4-FFF2-40B4-BE49-F238E27FC236}">
                <a16:creationId xmlns:a16="http://schemas.microsoft.com/office/drawing/2014/main" id="{0CFD9E6B-495E-4BC7-1571-6BAFB692D441}"/>
              </a:ext>
            </a:extLst>
          </p:cNvPr>
          <p:cNvSpPr>
            <a:spLocks noGrp="1"/>
          </p:cNvSpPr>
          <p:nvPr>
            <p:ph type="sldNum" sz="quarter" idx="12"/>
          </p:nvPr>
        </p:nvSpPr>
        <p:spPr/>
        <p:txBody>
          <a:bodyPr/>
          <a:lstStyle/>
          <a:p>
            <a:pPr algn="r" rtl="0"/>
            <a:fld id="{66B0B938-106A-4E9D-9931-8D19B263D192}" type="slidenum">
              <a:rPr/>
              <a:t>41</a:t>
            </a:fld>
            <a:endParaRPr lang="en-gb"/>
          </a:p>
        </p:txBody>
      </p:sp>
      <p:sp>
        <p:nvSpPr>
          <p:cNvPr id="2" name="Otsikko 1">
            <a:extLst>
              <a:ext uri="{FF2B5EF4-FFF2-40B4-BE49-F238E27FC236}">
                <a16:creationId xmlns:a16="http://schemas.microsoft.com/office/drawing/2014/main" id="{65619E88-6E4D-C8EC-91EF-4CBAA39BD8A2}"/>
              </a:ext>
            </a:extLst>
          </p:cNvPr>
          <p:cNvSpPr>
            <a:spLocks noGrp="1"/>
          </p:cNvSpPr>
          <p:nvPr>
            <p:ph type="title" idx="4294967295"/>
          </p:nvPr>
        </p:nvSpPr>
        <p:spPr>
          <a:xfrm>
            <a:off x="0" y="257175"/>
            <a:ext cx="12192000" cy="787400"/>
          </a:xfrm>
        </p:spPr>
        <p:txBody>
          <a:bodyPr/>
          <a:lstStyle/>
          <a:p>
            <a:pPr algn="ctr" rtl="0"/>
            <a:r>
              <a:rPr lang="en-gb" b="1" i="0" u="none" baseline="0">
                <a:latin typeface="+mj-lt"/>
                <a:ea typeface="+mj-lt"/>
                <a:cs typeface="+mj-lt"/>
              </a:rPr>
              <a:t>Activity cards for students</a:t>
            </a:r>
          </a:p>
        </p:txBody>
      </p:sp>
      <p:sp>
        <p:nvSpPr>
          <p:cNvPr id="5" name="Tekstiruutu 4">
            <a:extLst>
              <a:ext uri="{FF2B5EF4-FFF2-40B4-BE49-F238E27FC236}">
                <a16:creationId xmlns:a16="http://schemas.microsoft.com/office/drawing/2014/main" id="{4688A729-628F-6A0D-1BEF-F56C8D4DCD12}"/>
              </a:ext>
            </a:extLst>
          </p:cNvPr>
          <p:cNvSpPr txBox="1"/>
          <p:nvPr/>
        </p:nvSpPr>
        <p:spPr>
          <a:xfrm>
            <a:off x="3649036" y="1041645"/>
            <a:ext cx="4893928" cy="400110"/>
          </a:xfrm>
          <a:prstGeom prst="rect">
            <a:avLst/>
          </a:prstGeom>
          <a:solidFill>
            <a:srgbClr val="0072C6"/>
          </a:solidFill>
          <a:ln w="57150">
            <a:solidFill>
              <a:srgbClr val="0072C6"/>
            </a:solidFill>
          </a:ln>
        </p:spPr>
        <p:txBody>
          <a:bodyPr wrap="square" rtlCol="0">
            <a:spAutoFit/>
          </a:bodyPr>
          <a:lstStyle/>
          <a:p>
            <a:pPr algn="ctr" rtl="0"/>
            <a:r>
              <a:rPr lang="en-gb" sz="2000" b="1" i="0" u="none" baseline="0" dirty="0">
                <a:solidFill>
                  <a:schemeClr val="bg1"/>
                </a:solidFill>
              </a:rPr>
              <a:t>Things that contribute to learning</a:t>
            </a:r>
          </a:p>
        </p:txBody>
      </p:sp>
      <p:pic>
        <p:nvPicPr>
          <p:cNvPr id="3" name="Kuva 2">
            <a:extLst>
              <a:ext uri="{FF2B5EF4-FFF2-40B4-BE49-F238E27FC236}">
                <a16:creationId xmlns:a16="http://schemas.microsoft.com/office/drawing/2014/main" id="{6636A423-67FD-20F1-0017-EB20D2BB7A7E}"/>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6" name="Tekstiruutu 5">
            <a:extLst>
              <a:ext uri="{FF2B5EF4-FFF2-40B4-BE49-F238E27FC236}">
                <a16:creationId xmlns:a16="http://schemas.microsoft.com/office/drawing/2014/main" id="{E2D673C8-55E0-AE31-74BF-0C6C1B6DF001}"/>
              </a:ext>
            </a:extLst>
          </p:cNvPr>
          <p:cNvSpPr txBox="1"/>
          <p:nvPr/>
        </p:nvSpPr>
        <p:spPr>
          <a:xfrm>
            <a:off x="3777029" y="1692189"/>
            <a:ext cx="4637941" cy="1384995"/>
          </a:xfrm>
          <a:prstGeom prst="rect">
            <a:avLst/>
          </a:prstGeom>
          <a:solidFill>
            <a:schemeClr val="accent3"/>
          </a:solidFill>
          <a:ln>
            <a:solidFill>
              <a:schemeClr val="accent3"/>
            </a:solidFill>
          </a:ln>
        </p:spPr>
        <p:txBody>
          <a:bodyPr wrap="square" lIns="91440" tIns="45720" rIns="91440" bIns="45720" rtlCol="0" anchor="t">
            <a:spAutoFit/>
          </a:bodyPr>
          <a:lstStyle/>
          <a:p>
            <a:pPr algn="l" rtl="0"/>
            <a:r>
              <a:rPr lang="en-gb" sz="1400" b="1" i="0" u="none" baseline="0" dirty="0"/>
              <a:t>Drawing and colouring</a:t>
            </a:r>
            <a:r>
              <a:rPr lang="en-gb" sz="1400" b="0" i="0" u="none" baseline="0" dirty="0"/>
              <a:t> </a:t>
            </a:r>
          </a:p>
          <a:p>
            <a:pPr algn="l" rtl="0"/>
            <a:r>
              <a:rPr lang="en-gb" sz="1400" b="0" i="0" u="none" baseline="0" dirty="0"/>
              <a:t>can help you focus on teaching. </a:t>
            </a:r>
          </a:p>
          <a:p>
            <a:endParaRPr lang="en-gb" sz="1400" dirty="0"/>
          </a:p>
          <a:p>
            <a:pPr algn="l" rtl="0"/>
            <a:r>
              <a:rPr lang="en-gb" sz="1400" b="1" i="0" u="none" baseline="0" dirty="0"/>
              <a:t>External and tactile aids</a:t>
            </a:r>
            <a:r>
              <a:rPr lang="en-gb" sz="1400" b="0" i="0" u="none" baseline="0" dirty="0"/>
              <a:t>, </a:t>
            </a:r>
            <a:br>
              <a:rPr lang="en-gb" sz="1400" dirty="0"/>
            </a:br>
            <a:r>
              <a:rPr lang="en-gb" sz="1400" b="0" i="0" u="none" baseline="0" dirty="0"/>
              <a:t>such as stress balls, </a:t>
            </a:r>
          </a:p>
          <a:p>
            <a:pPr algn="l" rtl="0"/>
            <a:r>
              <a:rPr lang="en-gb" sz="1400" b="0" i="0" u="none" baseline="0" dirty="0"/>
              <a:t>enhance learning.</a:t>
            </a:r>
          </a:p>
        </p:txBody>
      </p:sp>
      <p:pic>
        <p:nvPicPr>
          <p:cNvPr id="3074" name="Picture 2" descr="Kuva, joka sisältää kohteen piirros, animaatio, clipart, kuvitus&#10;&#10;Kuvaus luotu automaattisesti">
            <a:extLst>
              <a:ext uri="{FF2B5EF4-FFF2-40B4-BE49-F238E27FC236}">
                <a16:creationId xmlns:a16="http://schemas.microsoft.com/office/drawing/2014/main" id="{A510EEBD-7606-062F-B949-2CB1411EA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121" y="1622185"/>
            <a:ext cx="1536849" cy="1514622"/>
          </a:xfrm>
          <a:prstGeom prst="rect">
            <a:avLst/>
          </a:prstGeom>
          <a:noFill/>
          <a:extLst>
            <a:ext uri="{909E8E84-426E-40DD-AFC4-6F175D3DCCD1}">
              <a14:hiddenFill xmlns:a14="http://schemas.microsoft.com/office/drawing/2010/main">
                <a:solidFill>
                  <a:srgbClr val="FFFFFF"/>
                </a:solidFill>
              </a14:hiddenFill>
            </a:ext>
          </a:extLst>
        </p:spPr>
      </p:pic>
      <p:sp>
        <p:nvSpPr>
          <p:cNvPr id="8" name="Tekstiruutu 7">
            <a:extLst>
              <a:ext uri="{FF2B5EF4-FFF2-40B4-BE49-F238E27FC236}">
                <a16:creationId xmlns:a16="http://schemas.microsoft.com/office/drawing/2014/main" id="{77B60B2D-72D5-0F40-BBEC-8BB6C512A6A6}"/>
              </a:ext>
            </a:extLst>
          </p:cNvPr>
          <p:cNvSpPr txBox="1"/>
          <p:nvPr/>
        </p:nvSpPr>
        <p:spPr>
          <a:xfrm>
            <a:off x="3777029" y="3194250"/>
            <a:ext cx="1875900" cy="3231654"/>
          </a:xfrm>
          <a:prstGeom prst="rect">
            <a:avLst/>
          </a:prstGeom>
          <a:solidFill>
            <a:schemeClr val="accent3"/>
          </a:solidFill>
          <a:ln>
            <a:solidFill>
              <a:schemeClr val="accent3"/>
            </a:solidFill>
          </a:ln>
        </p:spPr>
        <p:txBody>
          <a:bodyPr wrap="square" rtlCol="0">
            <a:spAutoFit/>
          </a:bodyPr>
          <a:lstStyle/>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pPr algn="l" rtl="0"/>
            <a:r>
              <a:rPr lang="en-gb" sz="1200" b="1" i="0" u="none" baseline="0" dirty="0"/>
              <a:t>TO DO lists </a:t>
            </a:r>
            <a:r>
              <a:rPr lang="en-gb" sz="1200" b="0" i="0" u="none" baseline="0" dirty="0"/>
              <a:t>help you get things done. They also make it easier to monitor your progress. </a:t>
            </a:r>
          </a:p>
          <a:p>
            <a:endParaRPr lang="en-gb" sz="1200" dirty="0"/>
          </a:p>
          <a:p>
            <a:pPr algn="l" rtl="0"/>
            <a:r>
              <a:rPr lang="en-gb" sz="1200" b="0" i="0" u="none" baseline="0" dirty="0"/>
              <a:t>Completing tasks and marking them as completed helps you to see that your learning is progressing.</a:t>
            </a:r>
          </a:p>
        </p:txBody>
      </p:sp>
      <p:pic>
        <p:nvPicPr>
          <p:cNvPr id="3078" name="Picture 6" descr="Kuva, joka sisältää kohteen clipart, animaatio, piirros, kuvitus&#10;&#10;Kuvaus luotu automaattisesti">
            <a:extLst>
              <a:ext uri="{FF2B5EF4-FFF2-40B4-BE49-F238E27FC236}">
                <a16:creationId xmlns:a16="http://schemas.microsoft.com/office/drawing/2014/main" id="{75C17645-E66E-9AF0-EA95-9F5C32941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0835" y="3108121"/>
            <a:ext cx="1123295" cy="1384995"/>
          </a:xfrm>
          <a:prstGeom prst="rect">
            <a:avLst/>
          </a:prstGeom>
          <a:noFill/>
          <a:extLst>
            <a:ext uri="{909E8E84-426E-40DD-AFC4-6F175D3DCCD1}">
              <a14:hiddenFill xmlns:a14="http://schemas.microsoft.com/office/drawing/2010/main">
                <a:solidFill>
                  <a:srgbClr val="FFFFFF"/>
                </a:solidFill>
              </a14:hiddenFill>
            </a:ext>
          </a:extLst>
        </p:spPr>
      </p:pic>
      <p:sp>
        <p:nvSpPr>
          <p:cNvPr id="15" name="Tekstiruutu 14">
            <a:extLst>
              <a:ext uri="{FF2B5EF4-FFF2-40B4-BE49-F238E27FC236}">
                <a16:creationId xmlns:a16="http://schemas.microsoft.com/office/drawing/2014/main" id="{122ED22D-3688-50F4-D8A1-2D5BB8F4836B}"/>
              </a:ext>
            </a:extLst>
          </p:cNvPr>
          <p:cNvSpPr txBox="1"/>
          <p:nvPr/>
        </p:nvSpPr>
        <p:spPr>
          <a:xfrm>
            <a:off x="5757831" y="3210534"/>
            <a:ext cx="1504972" cy="1384995"/>
          </a:xfrm>
          <a:prstGeom prst="rect">
            <a:avLst/>
          </a:prstGeom>
          <a:solidFill>
            <a:schemeClr val="accent3"/>
          </a:solidFill>
          <a:ln>
            <a:solidFill>
              <a:schemeClr val="accent3"/>
            </a:solidFill>
          </a:ln>
        </p:spPr>
        <p:txBody>
          <a:bodyPr wrap="square" rtlCol="0">
            <a:spAutoFit/>
          </a:bodyPr>
          <a:lstStyle/>
          <a:p>
            <a:pPr algn="l" rtl="0"/>
            <a:r>
              <a:rPr lang="en-gb" sz="1200" b="0" i="0" u="none" baseline="0">
                <a:solidFill>
                  <a:schemeClr val="accent3"/>
                </a:solidFill>
              </a:rPr>
              <a:t>Writing notes by hand helps concentration (notebooking in class, writing and drawing).</a:t>
            </a:r>
          </a:p>
        </p:txBody>
      </p:sp>
      <p:sp>
        <p:nvSpPr>
          <p:cNvPr id="9" name="Tekstiruutu 8">
            <a:extLst>
              <a:ext uri="{FF2B5EF4-FFF2-40B4-BE49-F238E27FC236}">
                <a16:creationId xmlns:a16="http://schemas.microsoft.com/office/drawing/2014/main" id="{67EC9288-B989-DA85-C1C5-6EA716DE9B5A}"/>
              </a:ext>
            </a:extLst>
          </p:cNvPr>
          <p:cNvSpPr txBox="1"/>
          <p:nvPr/>
        </p:nvSpPr>
        <p:spPr>
          <a:xfrm>
            <a:off x="6802421" y="3210534"/>
            <a:ext cx="1612549" cy="1384995"/>
          </a:xfrm>
          <a:prstGeom prst="rect">
            <a:avLst/>
          </a:prstGeom>
          <a:solidFill>
            <a:schemeClr val="accent3"/>
          </a:solidFill>
          <a:ln>
            <a:solidFill>
              <a:schemeClr val="accent3"/>
            </a:solidFill>
          </a:ln>
        </p:spPr>
        <p:txBody>
          <a:bodyPr wrap="square" lIns="91440" tIns="45720" rIns="91440" bIns="45720" rtlCol="0" anchor="t">
            <a:spAutoFit/>
          </a:bodyPr>
          <a:lstStyle/>
          <a:p>
            <a:pPr algn="l" rtl="0"/>
            <a:r>
              <a:rPr lang="en-gb" sz="1200" b="1" i="0" u="none" baseline="0"/>
              <a:t>Writing notes by hand</a:t>
            </a:r>
            <a:r>
              <a:rPr lang="en-gb" sz="1200" b="0" i="0" u="none" baseline="0"/>
              <a:t> helps concentration (notebooking in class, writing and drawing).</a:t>
            </a:r>
          </a:p>
        </p:txBody>
      </p:sp>
      <p:pic>
        <p:nvPicPr>
          <p:cNvPr id="3080" name="Picture 8">
            <a:extLst>
              <a:ext uri="{FF2B5EF4-FFF2-40B4-BE49-F238E27FC236}">
                <a16:creationId xmlns:a16="http://schemas.microsoft.com/office/drawing/2014/main" id="{E3CCAF63-FBE8-66FF-AD73-1D93B96924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123" y="3312948"/>
            <a:ext cx="509304" cy="82865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uva, joka sisältää kohteen luonnos, Grafiikka, mustavalkoinen, taide&#10;&#10;Kuvaus luotu automaattisesti">
            <a:extLst>
              <a:ext uri="{FF2B5EF4-FFF2-40B4-BE49-F238E27FC236}">
                <a16:creationId xmlns:a16="http://schemas.microsoft.com/office/drawing/2014/main" id="{3C3232F1-9C92-F666-C565-AD5FB86BCE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2929" y="3957174"/>
            <a:ext cx="1077756" cy="535941"/>
          </a:xfrm>
          <a:prstGeom prst="rect">
            <a:avLst/>
          </a:prstGeom>
          <a:noFill/>
          <a:extLst>
            <a:ext uri="{909E8E84-426E-40DD-AFC4-6F175D3DCCD1}">
              <a14:hiddenFill xmlns:a14="http://schemas.microsoft.com/office/drawing/2010/main">
                <a:solidFill>
                  <a:srgbClr val="FFFFFF"/>
                </a:solidFill>
              </a14:hiddenFill>
            </a:ext>
          </a:extLst>
        </p:spPr>
      </p:pic>
      <p:sp>
        <p:nvSpPr>
          <p:cNvPr id="16" name="Tekstiruutu 15">
            <a:extLst>
              <a:ext uri="{FF2B5EF4-FFF2-40B4-BE49-F238E27FC236}">
                <a16:creationId xmlns:a16="http://schemas.microsoft.com/office/drawing/2014/main" id="{01E402F7-F765-49CD-BD5F-317BB441F3CC}"/>
              </a:ext>
            </a:extLst>
          </p:cNvPr>
          <p:cNvSpPr txBox="1"/>
          <p:nvPr/>
        </p:nvSpPr>
        <p:spPr>
          <a:xfrm>
            <a:off x="5755570" y="4728879"/>
            <a:ext cx="2659400" cy="1492716"/>
          </a:xfrm>
          <a:prstGeom prst="rect">
            <a:avLst/>
          </a:prstGeom>
          <a:solidFill>
            <a:schemeClr val="accent3"/>
          </a:solidFill>
          <a:ln>
            <a:solidFill>
              <a:schemeClr val="accent3"/>
            </a:solidFill>
          </a:ln>
        </p:spPr>
        <p:txBody>
          <a:bodyPr wrap="square" rtlCol="0">
            <a:spAutoFit/>
          </a:bodyPr>
          <a:lstStyle/>
          <a:p>
            <a:pPr algn="l" rtl="0"/>
            <a:r>
              <a:rPr lang="en-gb" sz="1200" b="1" i="0" u="none" baseline="0" dirty="0"/>
              <a:t>Exercise sessions</a:t>
            </a:r>
            <a:r>
              <a:rPr lang="en-gb" sz="1200" b="0" i="0" u="none" baseline="0" dirty="0"/>
              <a:t> in your own seat. Even small movements help learning. </a:t>
            </a:r>
          </a:p>
          <a:p>
            <a:endParaRPr lang="en-gb" sz="1200" dirty="0"/>
          </a:p>
          <a:p>
            <a:pPr algn="l" rtl="0"/>
            <a:r>
              <a:rPr lang="en-gb" sz="1200" b="0" i="0" u="none" baseline="0" dirty="0"/>
              <a:t>A rocking stool/</a:t>
            </a:r>
            <a:br>
              <a:rPr lang="en-gb" sz="1200" dirty="0"/>
            </a:br>
            <a:r>
              <a:rPr lang="en-gb" sz="1200" b="0" i="0" u="none" baseline="0" dirty="0"/>
              <a:t>gym ball/having a standing</a:t>
            </a:r>
          </a:p>
          <a:p>
            <a:pPr algn="l" rtl="0"/>
            <a:r>
              <a:rPr lang="en-gb" sz="1200" b="0" i="0" u="none" baseline="0" dirty="0"/>
              <a:t>place in the classroom </a:t>
            </a:r>
          </a:p>
          <a:p>
            <a:pPr algn="l" rtl="0"/>
            <a:r>
              <a:rPr lang="en-gb" sz="1200" b="0" i="0" u="none" baseline="0" dirty="0"/>
              <a:t>help you concentrate.</a:t>
            </a:r>
          </a:p>
          <a:p>
            <a:endParaRPr lang="en-gb" sz="700" dirty="0"/>
          </a:p>
        </p:txBody>
      </p:sp>
      <p:pic>
        <p:nvPicPr>
          <p:cNvPr id="3084" name="Picture 12">
            <a:extLst>
              <a:ext uri="{FF2B5EF4-FFF2-40B4-BE49-F238E27FC236}">
                <a16:creationId xmlns:a16="http://schemas.microsoft.com/office/drawing/2014/main" id="{BFCEC228-2D82-9EA4-2892-3BC7B7E1DA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7152" y="5416367"/>
            <a:ext cx="1015315" cy="878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a:extLst>
              <a:ext uri="{FF2B5EF4-FFF2-40B4-BE49-F238E27FC236}">
                <a16:creationId xmlns:a16="http://schemas.microsoft.com/office/drawing/2014/main" id="{C1858DF1-CE05-FF72-70DB-7E49E1BD4751}"/>
              </a:ext>
            </a:extLst>
          </p:cNvPr>
          <p:cNvSpPr txBox="1"/>
          <p:nvPr/>
        </p:nvSpPr>
        <p:spPr>
          <a:xfrm>
            <a:off x="3565069" y="6557698"/>
            <a:ext cx="506185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gb" sz="1400" b="0" i="0" u="none" baseline="0">
                <a:cs typeface="Arial"/>
              </a:rPr>
              <a:t>Teija Ekholm and Arja Kuisma, 2025</a:t>
            </a:r>
            <a:endParaRPr lang="en-gb" sz="1400"/>
          </a:p>
        </p:txBody>
      </p:sp>
    </p:spTree>
    <p:extLst>
      <p:ext uri="{BB962C8B-B14F-4D97-AF65-F5344CB8AC3E}">
        <p14:creationId xmlns:p14="http://schemas.microsoft.com/office/powerpoint/2010/main" val="2303190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CF7A-7FB4-304B-AF6A-436342B19D25}"/>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0CFD9E6B-495E-4BC7-1571-6BAFB692D441}"/>
              </a:ext>
            </a:extLst>
          </p:cNvPr>
          <p:cNvSpPr>
            <a:spLocks noGrp="1"/>
          </p:cNvSpPr>
          <p:nvPr>
            <p:ph type="sldNum" sz="quarter" idx="12"/>
          </p:nvPr>
        </p:nvSpPr>
        <p:spPr/>
        <p:txBody>
          <a:bodyPr/>
          <a:lstStyle/>
          <a:p>
            <a:pPr algn="r" rtl="0"/>
            <a:fld id="{66B0B938-106A-4E9D-9931-8D19B263D192}" type="slidenum">
              <a:rPr/>
              <a:t>42</a:t>
            </a:fld>
            <a:endParaRPr lang="en-gb"/>
          </a:p>
        </p:txBody>
      </p:sp>
      <p:sp>
        <p:nvSpPr>
          <p:cNvPr id="2" name="Otsikko 1">
            <a:extLst>
              <a:ext uri="{FF2B5EF4-FFF2-40B4-BE49-F238E27FC236}">
                <a16:creationId xmlns:a16="http://schemas.microsoft.com/office/drawing/2014/main" id="{65619E88-6E4D-C8EC-91EF-4CBAA39BD8A2}"/>
              </a:ext>
            </a:extLst>
          </p:cNvPr>
          <p:cNvSpPr>
            <a:spLocks noGrp="1"/>
          </p:cNvSpPr>
          <p:nvPr>
            <p:ph type="title" idx="4294967295"/>
          </p:nvPr>
        </p:nvSpPr>
        <p:spPr>
          <a:xfrm>
            <a:off x="0" y="257175"/>
            <a:ext cx="12192000" cy="787400"/>
          </a:xfrm>
        </p:spPr>
        <p:txBody>
          <a:bodyPr/>
          <a:lstStyle/>
          <a:p>
            <a:pPr algn="ctr" rtl="0"/>
            <a:r>
              <a:rPr lang="en-gb" b="1" i="0" u="none" baseline="0">
                <a:latin typeface="+mj-lt"/>
                <a:ea typeface="+mj-lt"/>
                <a:cs typeface="+mj-lt"/>
              </a:rPr>
              <a:t>Activity cards for students</a:t>
            </a:r>
          </a:p>
        </p:txBody>
      </p:sp>
      <p:sp>
        <p:nvSpPr>
          <p:cNvPr id="13" name="Suorakulmio 12">
            <a:extLst>
              <a:ext uri="{FF2B5EF4-FFF2-40B4-BE49-F238E27FC236}">
                <a16:creationId xmlns:a16="http://schemas.microsoft.com/office/drawing/2014/main" id="{7B49E976-A0F6-3E9C-F773-486C0F361984}"/>
              </a:ext>
            </a:extLst>
          </p:cNvPr>
          <p:cNvSpPr/>
          <p:nvPr/>
        </p:nvSpPr>
        <p:spPr>
          <a:xfrm>
            <a:off x="3755781" y="1153606"/>
            <a:ext cx="5061857" cy="5298942"/>
          </a:xfrm>
          <a:prstGeom prst="rect">
            <a:avLst/>
          </a:prstGeom>
          <a:solidFill>
            <a:srgbClr val="FFE977"/>
          </a:solidFill>
          <a:ln>
            <a:solidFill>
              <a:srgbClr val="FFE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Tekstiruutu 13">
            <a:extLst>
              <a:ext uri="{FF2B5EF4-FFF2-40B4-BE49-F238E27FC236}">
                <a16:creationId xmlns:a16="http://schemas.microsoft.com/office/drawing/2014/main" id="{01EF7369-DD62-93CB-19C4-55E501B0A216}"/>
              </a:ext>
            </a:extLst>
          </p:cNvPr>
          <p:cNvSpPr txBox="1"/>
          <p:nvPr/>
        </p:nvSpPr>
        <p:spPr>
          <a:xfrm>
            <a:off x="3755781" y="1135043"/>
            <a:ext cx="4680438" cy="851834"/>
          </a:xfrm>
          <a:prstGeom prst="rect">
            <a:avLst/>
          </a:prstGeom>
          <a:solidFill>
            <a:srgbClr val="FFE977"/>
          </a:solidFill>
          <a:ln>
            <a:solidFill>
              <a:srgbClr val="FFE977"/>
            </a:solidFill>
          </a:ln>
        </p:spPr>
        <p:txBody>
          <a:bodyPr wrap="square" rtlCol="0">
            <a:spAutoFit/>
          </a:bodyPr>
          <a:lstStyle/>
          <a:p>
            <a:pPr algn="ctr" rtl="0"/>
            <a:r>
              <a:rPr lang="en-gb" sz="2400" b="1" i="0" u="none" baseline="0" dirty="0"/>
              <a:t>Motivation and getting </a:t>
            </a:r>
            <a:br>
              <a:rPr lang="en-gb" sz="2400" b="1" i="0" u="none" baseline="0" dirty="0"/>
            </a:br>
            <a:r>
              <a:rPr lang="en-gb" sz="2400" b="1" i="0" u="none" baseline="0" dirty="0"/>
              <a:t>things started</a:t>
            </a:r>
          </a:p>
        </p:txBody>
      </p:sp>
      <p:pic>
        <p:nvPicPr>
          <p:cNvPr id="3" name="Kuva 2">
            <a:extLst>
              <a:ext uri="{FF2B5EF4-FFF2-40B4-BE49-F238E27FC236}">
                <a16:creationId xmlns:a16="http://schemas.microsoft.com/office/drawing/2014/main" id="{6636A423-67FD-20F1-0017-EB20D2BB7A7E}"/>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20" name="TextBox 5">
            <a:extLst>
              <a:ext uri="{FF2B5EF4-FFF2-40B4-BE49-F238E27FC236}">
                <a16:creationId xmlns:a16="http://schemas.microsoft.com/office/drawing/2014/main" id="{E91B74FB-B368-B48A-97E4-5DFB0606094E}"/>
              </a:ext>
            </a:extLst>
          </p:cNvPr>
          <p:cNvSpPr txBox="1"/>
          <p:nvPr/>
        </p:nvSpPr>
        <p:spPr>
          <a:xfrm>
            <a:off x="3565071" y="6513407"/>
            <a:ext cx="506185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gb" sz="1400" b="0" i="0" u="none" baseline="0">
                <a:cs typeface="Arial"/>
              </a:rPr>
              <a:t>Teija Ekholm and Arja Kuisma, 2025</a:t>
            </a:r>
            <a:endParaRPr lang="en-gb" sz="1400"/>
          </a:p>
        </p:txBody>
      </p:sp>
      <p:sp>
        <p:nvSpPr>
          <p:cNvPr id="17" name="Tekstiruutu 16">
            <a:extLst>
              <a:ext uri="{FF2B5EF4-FFF2-40B4-BE49-F238E27FC236}">
                <a16:creationId xmlns:a16="http://schemas.microsoft.com/office/drawing/2014/main" id="{37DC3F50-D491-F2A8-54B2-6E47C94D7B62}"/>
              </a:ext>
            </a:extLst>
          </p:cNvPr>
          <p:cNvSpPr txBox="1"/>
          <p:nvPr/>
        </p:nvSpPr>
        <p:spPr>
          <a:xfrm>
            <a:off x="4625164" y="2061805"/>
            <a:ext cx="3764980" cy="740093"/>
          </a:xfrm>
          <a:prstGeom prst="roundRect">
            <a:avLst>
              <a:gd name="adj" fmla="val 22161"/>
            </a:avLst>
          </a:prstGeom>
          <a:solidFill>
            <a:schemeClr val="bg1"/>
          </a:solidFill>
          <a:ln>
            <a:solidFill>
              <a:schemeClr val="bg1"/>
            </a:solidFill>
          </a:ln>
        </p:spPr>
        <p:txBody>
          <a:bodyPr wrap="square" rtlCol="0">
            <a:spAutoFit/>
          </a:bodyPr>
          <a:lstStyle/>
          <a:p>
            <a:pPr marL="342900" indent="-342900" algn="l" rtl="0">
              <a:buFont typeface="Arial" panose="020B0604020202020204" pitchFamily="34" charset="0"/>
              <a:buChar char="•"/>
            </a:pPr>
            <a:r>
              <a:rPr lang="en-gb" b="0" i="0" u="none" baseline="0"/>
              <a:t>Set goals and deadlines.</a:t>
            </a:r>
          </a:p>
          <a:p>
            <a:pPr marL="342900" indent="-342900" algn="l" rtl="0">
              <a:buFont typeface="Arial" panose="020B0604020202020204" pitchFamily="34" charset="0"/>
              <a:buChar char="•"/>
            </a:pPr>
            <a:r>
              <a:rPr lang="en-gb" b="0" i="0" u="none" baseline="0"/>
              <a:t>Make the goal visible.</a:t>
            </a:r>
          </a:p>
        </p:txBody>
      </p:sp>
      <p:sp>
        <p:nvSpPr>
          <p:cNvPr id="19" name="Tekstiruutu 18">
            <a:extLst>
              <a:ext uri="{FF2B5EF4-FFF2-40B4-BE49-F238E27FC236}">
                <a16:creationId xmlns:a16="http://schemas.microsoft.com/office/drawing/2014/main" id="{C96EE0F6-0DAF-6E60-3F14-E6D848234B3A}"/>
              </a:ext>
            </a:extLst>
          </p:cNvPr>
          <p:cNvSpPr txBox="1"/>
          <p:nvPr/>
        </p:nvSpPr>
        <p:spPr>
          <a:xfrm>
            <a:off x="4625164" y="4299621"/>
            <a:ext cx="3811055" cy="740093"/>
          </a:xfrm>
          <a:prstGeom prst="roundRect">
            <a:avLst>
              <a:gd name="adj" fmla="val 22161"/>
            </a:avLst>
          </a:prstGeom>
          <a:solidFill>
            <a:schemeClr val="bg1"/>
          </a:solidFill>
          <a:ln>
            <a:solidFill>
              <a:schemeClr val="bg1"/>
            </a:solidFill>
          </a:ln>
        </p:spPr>
        <p:txBody>
          <a:bodyPr wrap="square" rtlCol="0">
            <a:spAutoFit/>
          </a:bodyPr>
          <a:lstStyle/>
          <a:p>
            <a:pPr marL="342900" indent="-342900" algn="l" rtl="0">
              <a:buFont typeface="Arial" panose="020B0604020202020204" pitchFamily="34" charset="0"/>
              <a:buChar char="•"/>
            </a:pPr>
            <a:r>
              <a:rPr lang="en-gb" b="0" i="0" u="none" baseline="0" dirty="0"/>
              <a:t>Identify and exploit motivators.</a:t>
            </a:r>
            <a:endParaRPr lang="en-gb" dirty="0"/>
          </a:p>
          <a:p>
            <a:pPr marL="342900" indent="-342900" algn="l" rtl="0">
              <a:buFont typeface="Arial" panose="020B0604020202020204" pitchFamily="34" charset="0"/>
              <a:buChar char="•"/>
            </a:pPr>
            <a:r>
              <a:rPr lang="en-gb" b="0" i="0" u="none" baseline="0" dirty="0"/>
              <a:t>Ask for feedback. </a:t>
            </a:r>
          </a:p>
        </p:txBody>
      </p:sp>
      <p:sp>
        <p:nvSpPr>
          <p:cNvPr id="29" name="Tekstiruutu 28">
            <a:extLst>
              <a:ext uri="{FF2B5EF4-FFF2-40B4-BE49-F238E27FC236}">
                <a16:creationId xmlns:a16="http://schemas.microsoft.com/office/drawing/2014/main" id="{6821E216-D537-1183-7162-750819865A28}"/>
              </a:ext>
            </a:extLst>
          </p:cNvPr>
          <p:cNvSpPr txBox="1"/>
          <p:nvPr/>
        </p:nvSpPr>
        <p:spPr>
          <a:xfrm>
            <a:off x="4096971" y="1696549"/>
            <a:ext cx="667783" cy="649188"/>
          </a:xfrm>
          <a:prstGeom prst="ellipse">
            <a:avLst/>
          </a:prstGeom>
          <a:solidFill>
            <a:schemeClr val="accent5"/>
          </a:solidFill>
          <a:ln>
            <a:solidFill>
              <a:schemeClr val="accent5"/>
            </a:solidFill>
          </a:ln>
        </p:spPr>
        <p:txBody>
          <a:bodyPr wrap="square" rtlCol="0">
            <a:spAutoFit/>
          </a:bodyPr>
          <a:lstStyle/>
          <a:p>
            <a:pPr algn="ctr" rtl="0"/>
            <a:r>
              <a:rPr lang="en-gb" sz="2400" b="1" i="0" u="none" baseline="0"/>
              <a:t>1.</a:t>
            </a:r>
          </a:p>
        </p:txBody>
      </p:sp>
      <p:sp>
        <p:nvSpPr>
          <p:cNvPr id="32" name="Tekstiruutu 31">
            <a:extLst>
              <a:ext uri="{FF2B5EF4-FFF2-40B4-BE49-F238E27FC236}">
                <a16:creationId xmlns:a16="http://schemas.microsoft.com/office/drawing/2014/main" id="{2AB31F91-BC9F-4936-1085-072C41483147}"/>
              </a:ext>
            </a:extLst>
          </p:cNvPr>
          <p:cNvSpPr txBox="1"/>
          <p:nvPr/>
        </p:nvSpPr>
        <p:spPr>
          <a:xfrm>
            <a:off x="4096971" y="4404018"/>
            <a:ext cx="667783" cy="649188"/>
          </a:xfrm>
          <a:prstGeom prst="ellipse">
            <a:avLst/>
          </a:prstGeom>
          <a:solidFill>
            <a:schemeClr val="accent5"/>
          </a:solidFill>
          <a:ln>
            <a:solidFill>
              <a:schemeClr val="accent5"/>
            </a:solidFill>
          </a:ln>
        </p:spPr>
        <p:txBody>
          <a:bodyPr wrap="square" rtlCol="0">
            <a:spAutoFit/>
          </a:bodyPr>
          <a:lstStyle/>
          <a:p>
            <a:pPr algn="ctr" rtl="0"/>
            <a:r>
              <a:rPr lang="en-gb" sz="2400" b="1" i="0" u="none" baseline="0"/>
              <a:t>3.</a:t>
            </a:r>
          </a:p>
        </p:txBody>
      </p:sp>
      <p:pic>
        <p:nvPicPr>
          <p:cNvPr id="3090" name="Picture 18" descr="Logo&#10;&#10;Description automatically generated with medium confidence">
            <a:extLst>
              <a:ext uri="{FF2B5EF4-FFF2-40B4-BE49-F238E27FC236}">
                <a16:creationId xmlns:a16="http://schemas.microsoft.com/office/drawing/2014/main" id="{F24DCB51-11C8-D47C-BE09-0455135FC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013" y="4141029"/>
            <a:ext cx="548412" cy="1057275"/>
          </a:xfrm>
          <a:prstGeom prst="rect">
            <a:avLst/>
          </a:prstGeom>
          <a:noFill/>
          <a:extLst>
            <a:ext uri="{909E8E84-426E-40DD-AFC4-6F175D3DCCD1}">
              <a14:hiddenFill xmlns:a14="http://schemas.microsoft.com/office/drawing/2010/main">
                <a:solidFill>
                  <a:srgbClr val="FFFFFF"/>
                </a:solidFill>
              </a14:hiddenFill>
            </a:ext>
          </a:extLst>
        </p:spPr>
      </p:pic>
      <p:sp>
        <p:nvSpPr>
          <p:cNvPr id="27" name="Tekstiruutu 26">
            <a:extLst>
              <a:ext uri="{FF2B5EF4-FFF2-40B4-BE49-F238E27FC236}">
                <a16:creationId xmlns:a16="http://schemas.microsoft.com/office/drawing/2014/main" id="{D6F547EE-C3FB-E11A-663D-41A7A226F560}"/>
              </a:ext>
            </a:extLst>
          </p:cNvPr>
          <p:cNvSpPr txBox="1"/>
          <p:nvPr/>
        </p:nvSpPr>
        <p:spPr>
          <a:xfrm>
            <a:off x="4196686" y="5579196"/>
            <a:ext cx="3676336" cy="740093"/>
          </a:xfrm>
          <a:prstGeom prst="roundRect">
            <a:avLst>
              <a:gd name="adj" fmla="val 22161"/>
            </a:avLst>
          </a:prstGeom>
          <a:solidFill>
            <a:schemeClr val="bg1"/>
          </a:solidFill>
          <a:ln>
            <a:solidFill>
              <a:schemeClr val="bg1"/>
            </a:solidFill>
          </a:ln>
        </p:spPr>
        <p:txBody>
          <a:bodyPr wrap="square" rtlCol="0">
            <a:spAutoFit/>
          </a:bodyPr>
          <a:lstStyle/>
          <a:p>
            <a:pPr marL="342900" indent="-342900" algn="ctr" rtl="0">
              <a:buFont typeface="Arial" panose="020B0604020202020204" pitchFamily="34" charset="0"/>
              <a:buChar char="•"/>
            </a:pPr>
            <a:r>
              <a:rPr lang="en-gb" b="0" i="0" u="none" baseline="0" dirty="0"/>
              <a:t>Reward yourself.</a:t>
            </a:r>
          </a:p>
          <a:p>
            <a:pPr marL="342900" indent="-342900" algn="ctr" rtl="0">
              <a:buFont typeface="Arial" panose="020B0604020202020204" pitchFamily="34" charset="0"/>
              <a:buChar char="•"/>
            </a:pPr>
            <a:r>
              <a:rPr lang="en-gb" b="0" i="0" u="none" baseline="0" dirty="0"/>
              <a:t>Challenge yourself.</a:t>
            </a:r>
          </a:p>
        </p:txBody>
      </p:sp>
      <p:sp>
        <p:nvSpPr>
          <p:cNvPr id="33" name="Tekstiruutu 32">
            <a:extLst>
              <a:ext uri="{FF2B5EF4-FFF2-40B4-BE49-F238E27FC236}">
                <a16:creationId xmlns:a16="http://schemas.microsoft.com/office/drawing/2014/main" id="{AAD70453-E3B8-A746-EE02-17BB37A74A11}"/>
              </a:ext>
            </a:extLst>
          </p:cNvPr>
          <p:cNvSpPr txBox="1"/>
          <p:nvPr/>
        </p:nvSpPr>
        <p:spPr>
          <a:xfrm>
            <a:off x="7390847" y="5412137"/>
            <a:ext cx="667783" cy="649188"/>
          </a:xfrm>
          <a:prstGeom prst="ellipse">
            <a:avLst/>
          </a:prstGeom>
          <a:solidFill>
            <a:schemeClr val="accent5"/>
          </a:solidFill>
          <a:ln>
            <a:solidFill>
              <a:schemeClr val="accent5"/>
            </a:solidFill>
          </a:ln>
        </p:spPr>
        <p:txBody>
          <a:bodyPr wrap="square" rtlCol="0">
            <a:spAutoFit/>
          </a:bodyPr>
          <a:lstStyle/>
          <a:p>
            <a:pPr algn="ctr" rtl="0"/>
            <a:r>
              <a:rPr lang="en-gb" sz="2400" b="1" i="0" u="none" baseline="0"/>
              <a:t>4.</a:t>
            </a:r>
          </a:p>
        </p:txBody>
      </p:sp>
      <p:pic>
        <p:nvPicPr>
          <p:cNvPr id="3086" name="Picture 14" descr="Icon&#10;&#10;Description automatically generated">
            <a:extLst>
              <a:ext uri="{FF2B5EF4-FFF2-40B4-BE49-F238E27FC236}">
                <a16:creationId xmlns:a16="http://schemas.microsoft.com/office/drawing/2014/main" id="{F6684052-B5E2-9E14-378B-088C69FBE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3343" y="5257861"/>
            <a:ext cx="720719" cy="121691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Logo, icon&#10;&#10;Description automatically generated">
            <a:extLst>
              <a:ext uri="{FF2B5EF4-FFF2-40B4-BE49-F238E27FC236}">
                <a16:creationId xmlns:a16="http://schemas.microsoft.com/office/drawing/2014/main" id="{10601189-7A2E-6B63-454D-98105690EC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7119" y="1280712"/>
            <a:ext cx="573684" cy="851834"/>
          </a:xfrm>
          <a:prstGeom prst="rect">
            <a:avLst/>
          </a:prstGeom>
          <a:noFill/>
          <a:extLst>
            <a:ext uri="{909E8E84-426E-40DD-AFC4-6F175D3DCCD1}">
              <a14:hiddenFill xmlns:a14="http://schemas.microsoft.com/office/drawing/2010/main">
                <a:solidFill>
                  <a:srgbClr val="FFFFFF"/>
                </a:solidFill>
              </a14:hiddenFill>
            </a:ext>
          </a:extLst>
        </p:spPr>
      </p:pic>
      <p:sp>
        <p:nvSpPr>
          <p:cNvPr id="36" name="Tekstiruutu 35">
            <a:extLst>
              <a:ext uri="{FF2B5EF4-FFF2-40B4-BE49-F238E27FC236}">
                <a16:creationId xmlns:a16="http://schemas.microsoft.com/office/drawing/2014/main" id="{FA2B02B6-55DD-452D-70B8-9B5FB6A42BEF}"/>
              </a:ext>
            </a:extLst>
          </p:cNvPr>
          <p:cNvSpPr txBox="1"/>
          <p:nvPr/>
        </p:nvSpPr>
        <p:spPr>
          <a:xfrm>
            <a:off x="4062391" y="3024199"/>
            <a:ext cx="3338509" cy="1057275"/>
          </a:xfrm>
          <a:prstGeom prst="roundRect">
            <a:avLst>
              <a:gd name="adj" fmla="val 22161"/>
            </a:avLst>
          </a:prstGeom>
          <a:solidFill>
            <a:schemeClr val="bg1"/>
          </a:solidFill>
          <a:ln>
            <a:solidFill>
              <a:schemeClr val="bg1"/>
            </a:solidFill>
          </a:ln>
        </p:spPr>
        <p:txBody>
          <a:bodyPr wrap="square" rtlCol="0">
            <a:spAutoFit/>
          </a:bodyPr>
          <a:lstStyle/>
          <a:p>
            <a:pPr marL="342900" indent="-342900" algn="l" rtl="0">
              <a:buFont typeface="Arial" panose="020B0604020202020204" pitchFamily="34" charset="0"/>
              <a:buChar char="•"/>
            </a:pPr>
            <a:r>
              <a:rPr lang="en-gb" b="1" i="0" u="none" baseline="0">
                <a:solidFill>
                  <a:schemeClr val="bg1"/>
                </a:solidFill>
              </a:rPr>
              <a:t>Start somewhere.</a:t>
            </a:r>
          </a:p>
          <a:p>
            <a:pPr marL="342900" indent="-342900" algn="l" rtl="0">
              <a:buFont typeface="Arial" panose="020B0604020202020204" pitchFamily="34" charset="0"/>
              <a:buChar char="•"/>
            </a:pPr>
            <a:r>
              <a:rPr lang="en-gb" b="1" i="0" u="none" baseline="0">
                <a:solidFill>
                  <a:schemeClr val="bg1"/>
                </a:solidFill>
              </a:rPr>
              <a:t>Think of successes.</a:t>
            </a:r>
          </a:p>
          <a:p>
            <a:pPr marL="342900" indent="-342900" algn="l" rtl="0">
              <a:buFont typeface="Arial" panose="020B0604020202020204" pitchFamily="34" charset="0"/>
              <a:buChar char="•"/>
            </a:pPr>
            <a:r>
              <a:rPr lang="en-gb" b="1" i="0" u="none" baseline="0">
                <a:solidFill>
                  <a:schemeClr val="bg1"/>
                </a:solidFill>
              </a:rPr>
              <a:t>Split tasks into parts.</a:t>
            </a:r>
          </a:p>
        </p:txBody>
      </p:sp>
      <p:sp>
        <p:nvSpPr>
          <p:cNvPr id="18" name="Tekstiruutu 17">
            <a:extLst>
              <a:ext uri="{FF2B5EF4-FFF2-40B4-BE49-F238E27FC236}">
                <a16:creationId xmlns:a16="http://schemas.microsoft.com/office/drawing/2014/main" id="{5122668C-E7C2-89AC-3E86-D29340011DF0}"/>
              </a:ext>
            </a:extLst>
          </p:cNvPr>
          <p:cNvSpPr txBox="1"/>
          <p:nvPr/>
        </p:nvSpPr>
        <p:spPr>
          <a:xfrm>
            <a:off x="4551795" y="3024199"/>
            <a:ext cx="3104197" cy="1057275"/>
          </a:xfrm>
          <a:prstGeom prst="roundRect">
            <a:avLst>
              <a:gd name="adj" fmla="val 22161"/>
            </a:avLst>
          </a:prstGeom>
          <a:solidFill>
            <a:schemeClr val="bg1"/>
          </a:solidFill>
          <a:ln>
            <a:solidFill>
              <a:schemeClr val="bg1"/>
            </a:solidFill>
          </a:ln>
        </p:spPr>
        <p:txBody>
          <a:bodyPr wrap="square" rtlCol="0">
            <a:spAutoFit/>
          </a:bodyPr>
          <a:lstStyle/>
          <a:p>
            <a:pPr marL="342900" indent="-342900" algn="l" rtl="0">
              <a:buFont typeface="Arial" panose="020B0604020202020204" pitchFamily="34" charset="0"/>
              <a:buChar char="•"/>
            </a:pPr>
            <a:r>
              <a:rPr lang="en-gb" b="0" i="0" u="none" baseline="0" dirty="0"/>
              <a:t>Start somewhere.</a:t>
            </a:r>
          </a:p>
          <a:p>
            <a:pPr marL="342900" indent="-342900" algn="l" rtl="0">
              <a:buFont typeface="Arial" panose="020B0604020202020204" pitchFamily="34" charset="0"/>
              <a:buChar char="•"/>
            </a:pPr>
            <a:r>
              <a:rPr lang="en-gb" b="0" i="0" u="none" baseline="0" dirty="0"/>
              <a:t>Think of successes.</a:t>
            </a:r>
          </a:p>
          <a:p>
            <a:pPr marL="342900" indent="-342900" algn="l" rtl="0">
              <a:buFont typeface="Arial" panose="020B0604020202020204" pitchFamily="34" charset="0"/>
              <a:buChar char="•"/>
            </a:pPr>
            <a:r>
              <a:rPr lang="en-gb" b="0" i="0" u="none" baseline="0" dirty="0"/>
              <a:t>Split tasks into parts.</a:t>
            </a:r>
          </a:p>
        </p:txBody>
      </p:sp>
      <p:pic>
        <p:nvPicPr>
          <p:cNvPr id="3094" name="Picture 22" descr="A close-up of a logo&#10;&#10;Description automatically generated with medium confidence">
            <a:extLst>
              <a:ext uri="{FF2B5EF4-FFF2-40B4-BE49-F238E27FC236}">
                <a16:creationId xmlns:a16="http://schemas.microsoft.com/office/drawing/2014/main" id="{6FEC4134-EB63-51DC-5EB7-05E83FDE92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161" y="3023604"/>
            <a:ext cx="654928" cy="1309855"/>
          </a:xfrm>
          <a:prstGeom prst="rect">
            <a:avLst/>
          </a:prstGeom>
          <a:noFill/>
          <a:extLst>
            <a:ext uri="{909E8E84-426E-40DD-AFC4-6F175D3DCCD1}">
              <a14:hiddenFill xmlns:a14="http://schemas.microsoft.com/office/drawing/2010/main">
                <a:solidFill>
                  <a:srgbClr val="FFFFFF"/>
                </a:solidFill>
              </a14:hiddenFill>
            </a:ext>
          </a:extLst>
        </p:spPr>
      </p:pic>
      <p:sp>
        <p:nvSpPr>
          <p:cNvPr id="31" name="Tekstiruutu 30">
            <a:extLst>
              <a:ext uri="{FF2B5EF4-FFF2-40B4-BE49-F238E27FC236}">
                <a16:creationId xmlns:a16="http://schemas.microsoft.com/office/drawing/2014/main" id="{39D8CB9B-30D4-17D3-C78D-080D8A4BA40B}"/>
              </a:ext>
            </a:extLst>
          </p:cNvPr>
          <p:cNvSpPr txBox="1"/>
          <p:nvPr/>
        </p:nvSpPr>
        <p:spPr>
          <a:xfrm>
            <a:off x="7205238" y="3029343"/>
            <a:ext cx="667783" cy="649188"/>
          </a:xfrm>
          <a:prstGeom prst="ellipse">
            <a:avLst/>
          </a:prstGeom>
          <a:solidFill>
            <a:schemeClr val="accent5"/>
          </a:solidFill>
          <a:ln>
            <a:solidFill>
              <a:schemeClr val="accent5"/>
            </a:solidFill>
          </a:ln>
        </p:spPr>
        <p:txBody>
          <a:bodyPr wrap="square" rtlCol="0">
            <a:spAutoFit/>
          </a:bodyPr>
          <a:lstStyle/>
          <a:p>
            <a:pPr algn="ctr" rtl="0"/>
            <a:r>
              <a:rPr lang="en-gb" sz="2400" b="1" i="0" u="none" baseline="0"/>
              <a:t>2.</a:t>
            </a:r>
          </a:p>
        </p:txBody>
      </p:sp>
    </p:spTree>
    <p:extLst>
      <p:ext uri="{BB962C8B-B14F-4D97-AF65-F5344CB8AC3E}">
        <p14:creationId xmlns:p14="http://schemas.microsoft.com/office/powerpoint/2010/main" val="1629634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9A57E600-C301-40B8-1816-29391E295EB1}"/>
              </a:ext>
            </a:extLst>
          </p:cNvPr>
          <p:cNvSpPr>
            <a:spLocks noGrp="1"/>
          </p:cNvSpPr>
          <p:nvPr>
            <p:ph type="sldNum" sz="quarter" idx="12"/>
          </p:nvPr>
        </p:nvSpPr>
        <p:spPr/>
        <p:txBody>
          <a:bodyPr/>
          <a:lstStyle/>
          <a:p>
            <a:pPr algn="r" rtl="0"/>
            <a:fld id="{66B0B938-106A-4E9D-9931-8D19B263D192}" type="slidenum">
              <a:rPr/>
              <a:pPr/>
              <a:t>43</a:t>
            </a:fld>
            <a:endParaRPr lang="en-gb"/>
          </a:p>
        </p:txBody>
      </p:sp>
      <p:sp>
        <p:nvSpPr>
          <p:cNvPr id="3" name="TextBox 2">
            <a:extLst>
              <a:ext uri="{FF2B5EF4-FFF2-40B4-BE49-F238E27FC236}">
                <a16:creationId xmlns:a16="http://schemas.microsoft.com/office/drawing/2014/main" id="{CF2A9A21-DB7C-3859-BE76-21EE5EF93CF9}"/>
              </a:ext>
            </a:extLst>
          </p:cNvPr>
          <p:cNvSpPr txBox="1"/>
          <p:nvPr/>
        </p:nvSpPr>
        <p:spPr>
          <a:xfrm>
            <a:off x="2315037" y="6342593"/>
            <a:ext cx="75619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b="0" i="0" u="none" baseline="0"/>
              <a:t>Group building cards: Sirkku Selkosmaa (school social worker)</a:t>
            </a:r>
            <a:endParaRPr lang="en-gb">
              <a:cs typeface="Arial"/>
            </a:endParaRPr>
          </a:p>
        </p:txBody>
      </p:sp>
      <p:sp>
        <p:nvSpPr>
          <p:cNvPr id="2" name="Tekstiruutu 1">
            <a:extLst>
              <a:ext uri="{FF2B5EF4-FFF2-40B4-BE49-F238E27FC236}">
                <a16:creationId xmlns:a16="http://schemas.microsoft.com/office/drawing/2014/main" id="{1443D875-B705-FD63-8A9C-A7342D649522}"/>
              </a:ext>
            </a:extLst>
          </p:cNvPr>
          <p:cNvSpPr txBox="1"/>
          <p:nvPr/>
        </p:nvSpPr>
        <p:spPr>
          <a:xfrm>
            <a:off x="161007" y="1044575"/>
            <a:ext cx="5689075" cy="5032147"/>
          </a:xfrm>
          <a:prstGeom prst="rect">
            <a:avLst/>
          </a:prstGeom>
          <a:solidFill>
            <a:schemeClr val="accent4"/>
          </a:solidFill>
          <a:ln>
            <a:noFill/>
          </a:ln>
        </p:spPr>
        <p:txBody>
          <a:bodyPr wrap="square" lIns="91440" tIns="45720" rIns="91440" bIns="45720" numCol="1" rtlCol="0" anchor="t">
            <a:spAutoFit/>
          </a:bodyPr>
          <a:lstStyle/>
          <a:p>
            <a:pPr algn="ctr" rtl="0">
              <a:spcAft>
                <a:spcPts val="600"/>
              </a:spcAft>
            </a:pPr>
            <a:r>
              <a:rPr lang="en-gb" sz="1700" b="1" i="0" u="none" baseline="0" dirty="0"/>
              <a:t>Three things </a:t>
            </a:r>
            <a:endParaRPr lang="en-gb" sz="1700" b="1" dirty="0">
              <a:cs typeface="Arial"/>
            </a:endParaRPr>
          </a:p>
          <a:p>
            <a:pPr algn="l" rtl="0">
              <a:spcAft>
                <a:spcPts val="600"/>
              </a:spcAft>
            </a:pPr>
            <a:br>
              <a:rPr lang="en-gb" sz="1700" b="1" dirty="0"/>
            </a:br>
            <a:br>
              <a:rPr lang="en-gb" sz="1700" b="1" dirty="0"/>
            </a:br>
            <a:r>
              <a:rPr lang="en-gb" sz="1700" b="1" i="0" u="none" baseline="0" dirty="0"/>
              <a:t>You will need</a:t>
            </a:r>
            <a:r>
              <a:rPr lang="en-gb" sz="1700" b="0" i="0" u="none" baseline="0" dirty="0"/>
              <a:t>: an item that can be safely grabbed.</a:t>
            </a:r>
            <a:endParaRPr lang="en-gb" sz="1700" dirty="0">
              <a:cs typeface="Arial"/>
            </a:endParaRPr>
          </a:p>
          <a:p>
            <a:pPr algn="l" rtl="0">
              <a:spcAft>
                <a:spcPts val="600"/>
              </a:spcAft>
            </a:pPr>
            <a:r>
              <a:rPr lang="en-gb" sz="1700" b="1" i="0" u="none" baseline="0" dirty="0"/>
              <a:t>Preparations</a:t>
            </a:r>
            <a:r>
              <a:rPr lang="en-gb" sz="1700" b="0" i="0" u="none" baseline="0" dirty="0"/>
              <a:t>: write down themes related to the </a:t>
            </a:r>
            <a:r>
              <a:rPr lang="en-gb" sz="1700" b="0" i="1" u="none" baseline="0" dirty="0"/>
              <a:t>topic of study </a:t>
            </a:r>
            <a:r>
              <a:rPr lang="en-gb" sz="1700" b="0" i="0" u="none" baseline="0" dirty="0"/>
              <a:t>or use the themes on the reverse side.</a:t>
            </a:r>
            <a:endParaRPr lang="en-gb" sz="1700" dirty="0">
              <a:cs typeface="Arial"/>
            </a:endParaRPr>
          </a:p>
          <a:p>
            <a:pPr algn="l" rtl="0"/>
            <a:r>
              <a:rPr lang="en-gb" sz="1700" b="1" i="0" u="none" baseline="0" dirty="0"/>
              <a:t>Instructions</a:t>
            </a:r>
            <a:r>
              <a:rPr lang="en-gb" sz="1700" b="0" i="0" u="none" baseline="0" dirty="0"/>
              <a:t>: in this game, teams compete to see who can come up with three (3) things related to the given theme first. </a:t>
            </a:r>
            <a:endParaRPr lang="en-gb" sz="1700" dirty="0">
              <a:cs typeface="Arial"/>
            </a:endParaRPr>
          </a:p>
          <a:p>
            <a:pPr marL="285750" indent="-285750" algn="l" rtl="0">
              <a:buFont typeface="Arial" panose="020B0604020202020204" pitchFamily="34" charset="0"/>
              <a:buChar char="•"/>
            </a:pPr>
            <a:r>
              <a:rPr lang="en-gb" sz="1700" b="0" i="0" u="none" baseline="0" dirty="0"/>
              <a:t>Divide into competing groups. </a:t>
            </a:r>
            <a:endParaRPr lang="en-gb" sz="1700" dirty="0">
              <a:cs typeface="Arial"/>
            </a:endParaRPr>
          </a:p>
          <a:p>
            <a:pPr marL="285750" indent="-285750" algn="l" rtl="0">
              <a:buFont typeface="Arial" panose="020B0604020202020204" pitchFamily="34" charset="0"/>
              <a:buChar char="•"/>
            </a:pPr>
            <a:r>
              <a:rPr lang="en-gb" sz="1700" b="0" i="0" u="none" baseline="0" dirty="0"/>
              <a:t>Place the item to be grabbed between the groups. The person running the game gives the theme.</a:t>
            </a:r>
            <a:endParaRPr lang="en-gb" sz="1700" dirty="0">
              <a:cs typeface="Arial"/>
            </a:endParaRPr>
          </a:p>
          <a:p>
            <a:pPr marL="285750" indent="-285750" algn="l" rtl="0">
              <a:buFont typeface="Arial" panose="020B0604020202020204" pitchFamily="34" charset="0"/>
              <a:buChar char="•"/>
            </a:pPr>
            <a:r>
              <a:rPr lang="en-gb" sz="1700" b="0" i="0" u="none" baseline="0" dirty="0"/>
              <a:t>Have your group decide together which three (3) things you will say and then have one of you grab the item before the other groups. </a:t>
            </a:r>
            <a:endParaRPr lang="en-gb" sz="1700" dirty="0">
              <a:cs typeface="Arial"/>
            </a:endParaRPr>
          </a:p>
          <a:p>
            <a:pPr marL="285750" indent="-285750" algn="l" rtl="0">
              <a:buFont typeface="Arial" panose="020B0604020202020204" pitchFamily="34" charset="0"/>
              <a:buChar char="•"/>
            </a:pPr>
            <a:r>
              <a:rPr lang="en-gb" sz="1700" b="0" i="0" u="none" baseline="0" dirty="0"/>
              <a:t>The team that grabs the item first and says three things that fit the theme gets a point. </a:t>
            </a:r>
            <a:endParaRPr lang="en-gb" sz="1700" dirty="0">
              <a:cs typeface="Arial"/>
            </a:endParaRPr>
          </a:p>
          <a:p>
            <a:endParaRPr lang="en-gb" sz="1700" dirty="0">
              <a:solidFill>
                <a:schemeClr val="bg1"/>
              </a:solidFill>
            </a:endParaRPr>
          </a:p>
        </p:txBody>
      </p:sp>
      <p:sp>
        <p:nvSpPr>
          <p:cNvPr id="9" name="Otsikko 1">
            <a:extLst>
              <a:ext uri="{FF2B5EF4-FFF2-40B4-BE49-F238E27FC236}">
                <a16:creationId xmlns:a16="http://schemas.microsoft.com/office/drawing/2014/main" id="{71F3BDCC-07A0-5ED1-79D5-729A51590EBC}"/>
              </a:ext>
            </a:extLst>
          </p:cNvPr>
          <p:cNvSpPr txBox="1">
            <a:spLocks/>
          </p:cNvSpPr>
          <p:nvPr/>
        </p:nvSpPr>
        <p:spPr>
          <a:xfrm>
            <a:off x="0" y="257175"/>
            <a:ext cx="12192000" cy="787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a:lstStyle>
          <a:p>
            <a:pPr algn="ctr" rtl="0"/>
            <a:r>
              <a:rPr lang="en-gb" b="1" i="0" u="none" baseline="0">
                <a:latin typeface="+mj-lt"/>
                <a:ea typeface="+mj-lt"/>
                <a:cs typeface="+mj-lt"/>
              </a:rPr>
              <a:t>Group building cards</a:t>
            </a:r>
            <a:endParaRPr lang="en-gb">
              <a:latin typeface="+mj-lt"/>
            </a:endParaRPr>
          </a:p>
        </p:txBody>
      </p:sp>
      <p:sp>
        <p:nvSpPr>
          <p:cNvPr id="10" name="Tekstiruutu 9">
            <a:extLst>
              <a:ext uri="{FF2B5EF4-FFF2-40B4-BE49-F238E27FC236}">
                <a16:creationId xmlns:a16="http://schemas.microsoft.com/office/drawing/2014/main" id="{191A03D3-F74D-859F-24C3-799C7D0D118E}"/>
              </a:ext>
            </a:extLst>
          </p:cNvPr>
          <p:cNvSpPr txBox="1"/>
          <p:nvPr/>
        </p:nvSpPr>
        <p:spPr>
          <a:xfrm>
            <a:off x="6193718" y="1044575"/>
            <a:ext cx="5891582" cy="4878259"/>
          </a:xfrm>
          <a:prstGeom prst="rect">
            <a:avLst/>
          </a:prstGeom>
          <a:solidFill>
            <a:schemeClr val="accent4"/>
          </a:solidFill>
          <a:ln>
            <a:noFill/>
          </a:ln>
        </p:spPr>
        <p:txBody>
          <a:bodyPr wrap="square" lIns="91440" tIns="45720" rIns="91440" bIns="45720" numCol="1" rtlCol="0" anchor="t">
            <a:spAutoFit/>
          </a:bodyPr>
          <a:lstStyle/>
          <a:p>
            <a:pPr algn="ctr" rtl="0">
              <a:spcAft>
                <a:spcPts val="600"/>
              </a:spcAft>
            </a:pPr>
            <a:r>
              <a:rPr lang="en-gb" sz="2800" b="1" i="0" u="none" baseline="0" dirty="0"/>
              <a:t>Name three...</a:t>
            </a:r>
            <a:endParaRPr lang="en-gb" sz="2800" b="1" dirty="0">
              <a:cs typeface="Aria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400" b="1" dirty="0">
              <a:solidFill>
                <a:schemeClr val="bg1"/>
              </a:solidFill>
            </a:endParaRPr>
          </a:p>
          <a:p>
            <a:pPr algn="l" rtl="0">
              <a:spcAft>
                <a:spcPts val="600"/>
              </a:spcAft>
            </a:pPr>
            <a:endParaRPr lang="en-gb" sz="1200" b="1" dirty="0">
              <a:solidFill>
                <a:schemeClr val="bg1"/>
              </a:solidFill>
            </a:endParaRPr>
          </a:p>
        </p:txBody>
      </p:sp>
      <p:sp>
        <p:nvSpPr>
          <p:cNvPr id="8" name="Tekstiruutu 7">
            <a:extLst>
              <a:ext uri="{FF2B5EF4-FFF2-40B4-BE49-F238E27FC236}">
                <a16:creationId xmlns:a16="http://schemas.microsoft.com/office/drawing/2014/main" id="{C75028B2-21B3-DCCE-C62A-DADAB30E2FFD}"/>
              </a:ext>
            </a:extLst>
          </p:cNvPr>
          <p:cNvSpPr txBox="1"/>
          <p:nvPr/>
        </p:nvSpPr>
        <p:spPr>
          <a:xfrm>
            <a:off x="6354011" y="2043355"/>
            <a:ext cx="5837989" cy="3816429"/>
          </a:xfrm>
          <a:prstGeom prst="rect">
            <a:avLst/>
          </a:prstGeom>
          <a:noFill/>
        </p:spPr>
        <p:txBody>
          <a:bodyPr wrap="square">
            <a:spAutoFit/>
          </a:bodyPr>
          <a:lstStyle/>
          <a:p>
            <a:pPr algn="l" rtl="0">
              <a:spcAft>
                <a:spcPts val="600"/>
              </a:spcAft>
            </a:pPr>
            <a:r>
              <a:rPr lang="en-gb" sz="1400" b="0" i="0" u="none" baseline="0" dirty="0"/>
              <a:t>things you can find on the beach 	environmentally friendly actions </a:t>
            </a:r>
            <a:endParaRPr lang="en-gb" sz="1400" dirty="0">
              <a:cs typeface="Arial"/>
            </a:endParaRPr>
          </a:p>
          <a:p>
            <a:pPr algn="l" rtl="0">
              <a:spcAft>
                <a:spcPts val="600"/>
              </a:spcAft>
            </a:pPr>
            <a:r>
              <a:rPr lang="en-gb" sz="1400" b="0" i="0" u="none" baseline="0" dirty="0"/>
              <a:t>ways to use a cardboard box	things found in fairy tales </a:t>
            </a:r>
            <a:endParaRPr lang="en-gb" sz="1400" dirty="0">
              <a:cs typeface="Arial"/>
            </a:endParaRPr>
          </a:p>
          <a:p>
            <a:pPr algn="l" rtl="0">
              <a:spcAft>
                <a:spcPts val="600"/>
              </a:spcAft>
            </a:pPr>
            <a:r>
              <a:rPr lang="en-gb" sz="1400" b="0" i="0" u="none" baseline="0" dirty="0"/>
              <a:t>ways to piss off your teacher 	famous inventors </a:t>
            </a:r>
            <a:endParaRPr lang="en-gb" sz="1400" dirty="0">
              <a:cs typeface="Arial"/>
            </a:endParaRPr>
          </a:p>
          <a:p>
            <a:pPr algn="l" rtl="0">
              <a:spcAft>
                <a:spcPts val="600"/>
              </a:spcAft>
            </a:pPr>
            <a:r>
              <a:rPr lang="en-gb" sz="1400" b="0" i="0" u="none" baseline="0" dirty="0"/>
              <a:t>dinosaur species 		genres of music </a:t>
            </a:r>
            <a:endParaRPr lang="en-gb" sz="1400" dirty="0">
              <a:cs typeface="Arial"/>
            </a:endParaRPr>
          </a:p>
          <a:p>
            <a:pPr algn="l" rtl="0">
              <a:spcAft>
                <a:spcPts val="600"/>
              </a:spcAft>
            </a:pPr>
            <a:r>
              <a:rPr lang="en-gb" sz="1400" b="0" i="0" u="none" baseline="0" dirty="0"/>
              <a:t>ways to feel proud of yourself 	things to do during rainy weather</a:t>
            </a:r>
            <a:endParaRPr lang="en-gb" sz="1400" dirty="0">
              <a:cs typeface="Arial"/>
            </a:endParaRPr>
          </a:p>
          <a:p>
            <a:pPr algn="l" rtl="0">
              <a:spcAft>
                <a:spcPts val="600"/>
              </a:spcAft>
            </a:pPr>
            <a:r>
              <a:rPr lang="en-gb" sz="1400" b="0" i="0" u="none" baseline="0" dirty="0"/>
              <a:t>parts of plants 		string instruments</a:t>
            </a:r>
            <a:endParaRPr lang="en-gb" sz="1400" dirty="0">
              <a:cs typeface="Arial"/>
            </a:endParaRPr>
          </a:p>
          <a:p>
            <a:pPr algn="l" rtl="0">
              <a:spcAft>
                <a:spcPts val="600"/>
              </a:spcAft>
            </a:pPr>
            <a:r>
              <a:rPr lang="en-gb" sz="1400" b="0" i="0" u="none" baseline="0" dirty="0"/>
              <a:t>reactions to good news 	things you can eat with a spoon </a:t>
            </a:r>
            <a:endParaRPr lang="en-gb" sz="1400" dirty="0">
              <a:cs typeface="Arial"/>
            </a:endParaRPr>
          </a:p>
          <a:p>
            <a:pPr algn="l" rtl="0">
              <a:spcAft>
                <a:spcPts val="600"/>
              </a:spcAft>
            </a:pPr>
            <a:r>
              <a:rPr lang="en-gb" sz="1400" b="0" i="0" u="none" baseline="0" dirty="0"/>
              <a:t>acts of courage 		ways to help a stranger </a:t>
            </a:r>
            <a:endParaRPr lang="en-gb" sz="1400" dirty="0">
              <a:cs typeface="Arial"/>
            </a:endParaRPr>
          </a:p>
          <a:p>
            <a:pPr algn="l" rtl="0">
              <a:spcAft>
                <a:spcPts val="600"/>
              </a:spcAft>
            </a:pPr>
            <a:r>
              <a:rPr lang="en-gb" sz="1400" b="0" i="0" u="none" baseline="0" dirty="0"/>
              <a:t>historic events 		things you do invisibly</a:t>
            </a:r>
            <a:endParaRPr lang="en-gb" sz="1400" dirty="0">
              <a:cs typeface="Arial"/>
            </a:endParaRPr>
          </a:p>
          <a:p>
            <a:pPr algn="l" rtl="0">
              <a:spcAft>
                <a:spcPts val="600"/>
              </a:spcAft>
            </a:pPr>
            <a:r>
              <a:rPr lang="en-gb" sz="1400" b="0" i="0" u="none" baseline="0" dirty="0"/>
              <a:t>conspiracy theories 		things in a magician's hat </a:t>
            </a:r>
            <a:endParaRPr lang="en-gb" sz="1400" dirty="0">
              <a:cs typeface="Arial"/>
            </a:endParaRPr>
          </a:p>
          <a:p>
            <a:pPr algn="l" rtl="0">
              <a:spcAft>
                <a:spcPts val="600"/>
              </a:spcAft>
            </a:pPr>
            <a:r>
              <a:rPr lang="en-gb" sz="1400" b="0" i="0" u="none" baseline="0" dirty="0"/>
              <a:t>question in a job interview 	learning techniques </a:t>
            </a:r>
            <a:endParaRPr lang="en-gb" sz="1400" dirty="0">
              <a:cs typeface="Arial"/>
            </a:endParaRPr>
          </a:p>
          <a:p>
            <a:pPr algn="l" rtl="0">
              <a:spcAft>
                <a:spcPts val="600"/>
              </a:spcAft>
            </a:pPr>
            <a:r>
              <a:rPr lang="en-gb" sz="1400" b="0" i="0" u="none" baseline="0" dirty="0"/>
              <a:t>ways to praise someone	mobile phone apps </a:t>
            </a:r>
            <a:endParaRPr lang="en-gb" sz="1400" dirty="0">
              <a:cs typeface="Arial"/>
            </a:endParaRPr>
          </a:p>
          <a:p>
            <a:pPr algn="l" rtl="0">
              <a:spcAft>
                <a:spcPts val="600"/>
              </a:spcAft>
            </a:pPr>
            <a:r>
              <a:rPr lang="en-gb" sz="1400" b="0" i="0" u="none" baseline="0" dirty="0"/>
              <a:t>ways to cover oily hair </a:t>
            </a:r>
            <a:endParaRPr lang="en-gb" sz="1400" dirty="0">
              <a:cs typeface="Arial"/>
            </a:endParaRPr>
          </a:p>
        </p:txBody>
      </p:sp>
      <p:sp>
        <p:nvSpPr>
          <p:cNvPr id="11" name="Suorakulmio 10">
            <a:extLst>
              <a:ext uri="{FF2B5EF4-FFF2-40B4-BE49-F238E27FC236}">
                <a16:creationId xmlns:a16="http://schemas.microsoft.com/office/drawing/2014/main" id="{08FEFF25-9C41-80D5-CFC9-DB06609A38BF}"/>
              </a:ext>
            </a:extLst>
          </p:cNvPr>
          <p:cNvSpPr/>
          <p:nvPr/>
        </p:nvSpPr>
        <p:spPr>
          <a:xfrm>
            <a:off x="6193005" y="1044575"/>
            <a:ext cx="5881644" cy="653604"/>
          </a:xfrm>
          <a:prstGeom prst="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spcAft>
                <a:spcPts val="600"/>
              </a:spcAft>
            </a:pPr>
            <a:r>
              <a:rPr lang="en-gb" sz="2800" b="1" i="0" u="none" baseline="0">
                <a:solidFill>
                  <a:schemeClr val="tx1"/>
                </a:solidFill>
                <a:cs typeface="Arial"/>
              </a:rPr>
              <a:t>Name three</a:t>
            </a:r>
            <a:endParaRPr lang="en-gb" sz="2000" b="1">
              <a:solidFill>
                <a:schemeClr val="tx1"/>
              </a:solidFill>
              <a:cs typeface="Arial"/>
            </a:endParaRPr>
          </a:p>
        </p:txBody>
      </p:sp>
      <p:sp>
        <p:nvSpPr>
          <p:cNvPr id="12" name="Suorakulmio 11">
            <a:extLst>
              <a:ext uri="{FF2B5EF4-FFF2-40B4-BE49-F238E27FC236}">
                <a16:creationId xmlns:a16="http://schemas.microsoft.com/office/drawing/2014/main" id="{405622C0-DFC5-CC83-A0F4-918E21E0DFDB}"/>
              </a:ext>
            </a:extLst>
          </p:cNvPr>
          <p:cNvSpPr/>
          <p:nvPr/>
        </p:nvSpPr>
        <p:spPr>
          <a:xfrm>
            <a:off x="170945" y="1044575"/>
            <a:ext cx="5679137" cy="6375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spcAft>
                <a:spcPts val="600"/>
              </a:spcAft>
            </a:pPr>
            <a:r>
              <a:rPr lang="en-gb" sz="2800" b="1" i="0" u="none" baseline="0">
                <a:solidFill>
                  <a:schemeClr val="tx1"/>
                </a:solidFill>
                <a:cs typeface="Arial"/>
              </a:rPr>
              <a:t>Three things</a:t>
            </a:r>
            <a:endParaRPr lang="en-gb" sz="2000" b="1">
              <a:solidFill>
                <a:schemeClr val="tx1"/>
              </a:solidFill>
              <a:cs typeface="Arial"/>
            </a:endParaRPr>
          </a:p>
        </p:txBody>
      </p:sp>
      <p:sp>
        <p:nvSpPr>
          <p:cNvPr id="13" name="Freeform 5">
            <a:extLst>
              <a:ext uri="{FF2B5EF4-FFF2-40B4-BE49-F238E27FC236}">
                <a16:creationId xmlns:a16="http://schemas.microsoft.com/office/drawing/2014/main" id="{67C860E0-4B2C-4A24-546D-154B3FD84406}"/>
              </a:ext>
            </a:extLst>
          </p:cNvPr>
          <p:cNvSpPr>
            <a:spLocks noChangeAspect="1"/>
          </p:cNvSpPr>
          <p:nvPr/>
        </p:nvSpPr>
        <p:spPr bwMode="auto">
          <a:xfrm rot="10800000">
            <a:off x="161007" y="1689341"/>
            <a:ext cx="5689074" cy="203682"/>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Freeform 5">
            <a:extLst>
              <a:ext uri="{FF2B5EF4-FFF2-40B4-BE49-F238E27FC236}">
                <a16:creationId xmlns:a16="http://schemas.microsoft.com/office/drawing/2014/main" id="{43C3B031-2318-887A-1BA2-871EA2B38FFD}"/>
              </a:ext>
            </a:extLst>
          </p:cNvPr>
          <p:cNvSpPr>
            <a:spLocks noChangeAspect="1"/>
          </p:cNvSpPr>
          <p:nvPr/>
        </p:nvSpPr>
        <p:spPr bwMode="auto">
          <a:xfrm rot="10800000">
            <a:off x="6193004" y="1660584"/>
            <a:ext cx="5881644" cy="210577"/>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cxnSp>
        <p:nvCxnSpPr>
          <p:cNvPr id="15" name="Suora yhdysviiva 14">
            <a:extLst>
              <a:ext uri="{FF2B5EF4-FFF2-40B4-BE49-F238E27FC236}">
                <a16:creationId xmlns:a16="http://schemas.microsoft.com/office/drawing/2014/main" id="{C61B6511-F4EF-66D3-010C-897181032396}"/>
              </a:ext>
            </a:extLst>
          </p:cNvPr>
          <p:cNvCxnSpPr>
            <a:cxnSpLocks/>
          </p:cNvCxnSpPr>
          <p:nvPr/>
        </p:nvCxnSpPr>
        <p:spPr>
          <a:xfrm>
            <a:off x="9068473" y="2141820"/>
            <a:ext cx="0" cy="3619500"/>
          </a:xfrm>
          <a:prstGeom prst="line">
            <a:avLst/>
          </a:prstGeom>
          <a:ln/>
        </p:spPr>
        <p:style>
          <a:lnRef idx="1">
            <a:schemeClr val="accent2"/>
          </a:lnRef>
          <a:fillRef idx="0">
            <a:schemeClr val="accent2"/>
          </a:fillRef>
          <a:effectRef idx="0">
            <a:schemeClr val="accent2"/>
          </a:effectRef>
          <a:fontRef idx="minor">
            <a:schemeClr val="tx1"/>
          </a:fontRef>
        </p:style>
      </p:cxnSp>
      <p:pic>
        <p:nvPicPr>
          <p:cNvPr id="16" name="Kuva 15">
            <a:extLst>
              <a:ext uri="{FF2B5EF4-FFF2-40B4-BE49-F238E27FC236}">
                <a16:creationId xmlns:a16="http://schemas.microsoft.com/office/drawing/2014/main" id="{80CF2480-3352-88CB-400B-DAC919305DF1}"/>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778237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0EC8E1A4-6CAC-9F49-C001-7621A0824B06}"/>
              </a:ext>
            </a:extLst>
          </p:cNvPr>
          <p:cNvSpPr>
            <a:spLocks noGrp="1"/>
          </p:cNvSpPr>
          <p:nvPr>
            <p:ph type="sldNum" sz="quarter" idx="12"/>
          </p:nvPr>
        </p:nvSpPr>
        <p:spPr/>
        <p:txBody>
          <a:bodyPr/>
          <a:lstStyle/>
          <a:p>
            <a:pPr algn="r" rtl="0"/>
            <a:fld id="{66B0B938-106A-4E9D-9931-8D19B263D192}" type="slidenum">
              <a:rPr/>
              <a:t>44</a:t>
            </a:fld>
            <a:endParaRPr lang="en-gb"/>
          </a:p>
        </p:txBody>
      </p:sp>
      <p:sp>
        <p:nvSpPr>
          <p:cNvPr id="3" name="Otsikko 1">
            <a:extLst>
              <a:ext uri="{FF2B5EF4-FFF2-40B4-BE49-F238E27FC236}">
                <a16:creationId xmlns:a16="http://schemas.microsoft.com/office/drawing/2014/main" id="{122EE399-9D8C-7E21-A03D-7449E5CACA70}"/>
              </a:ext>
            </a:extLst>
          </p:cNvPr>
          <p:cNvSpPr txBox="1">
            <a:spLocks/>
          </p:cNvSpPr>
          <p:nvPr/>
        </p:nvSpPr>
        <p:spPr>
          <a:xfrm>
            <a:off x="0" y="257175"/>
            <a:ext cx="12192000" cy="787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a:lstStyle>
          <a:p>
            <a:pPr algn="ctr" rtl="0"/>
            <a:r>
              <a:rPr lang="en-gb" b="1" i="0" u="none" baseline="0">
                <a:latin typeface="+mj-lt"/>
                <a:ea typeface="+mj-lt"/>
                <a:cs typeface="+mj-lt"/>
              </a:rPr>
              <a:t>Group building cards</a:t>
            </a:r>
            <a:endParaRPr lang="en-gb">
              <a:latin typeface="+mj-lt"/>
            </a:endParaRPr>
          </a:p>
        </p:txBody>
      </p:sp>
      <p:sp>
        <p:nvSpPr>
          <p:cNvPr id="7" name="TextBox 2">
            <a:extLst>
              <a:ext uri="{FF2B5EF4-FFF2-40B4-BE49-F238E27FC236}">
                <a16:creationId xmlns:a16="http://schemas.microsoft.com/office/drawing/2014/main" id="{5143EBB5-D91A-B5D6-F68D-EA1E3C26BCB5}"/>
              </a:ext>
            </a:extLst>
          </p:cNvPr>
          <p:cNvSpPr txBox="1"/>
          <p:nvPr/>
        </p:nvSpPr>
        <p:spPr>
          <a:xfrm>
            <a:off x="2315037" y="6342593"/>
            <a:ext cx="75619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b="0" i="0" u="none" baseline="0" dirty="0"/>
              <a:t>Group building cards: Sirkku </a:t>
            </a:r>
            <a:r>
              <a:rPr lang="en-gb" b="0" i="0" u="none" baseline="0" dirty="0" err="1"/>
              <a:t>Selkosmaa</a:t>
            </a:r>
            <a:r>
              <a:rPr lang="en-gb" b="0" i="0" u="none" baseline="0" dirty="0"/>
              <a:t> (school social worker)</a:t>
            </a:r>
            <a:endParaRPr lang="en-gb" dirty="0">
              <a:cs typeface="Arial"/>
            </a:endParaRPr>
          </a:p>
        </p:txBody>
      </p:sp>
      <p:sp>
        <p:nvSpPr>
          <p:cNvPr id="8" name="Tekstiruutu 7">
            <a:extLst>
              <a:ext uri="{FF2B5EF4-FFF2-40B4-BE49-F238E27FC236}">
                <a16:creationId xmlns:a16="http://schemas.microsoft.com/office/drawing/2014/main" id="{14285A28-BC2D-5876-C1DB-BFC5C6920EA9}"/>
              </a:ext>
            </a:extLst>
          </p:cNvPr>
          <p:cNvSpPr txBox="1"/>
          <p:nvPr/>
        </p:nvSpPr>
        <p:spPr>
          <a:xfrm>
            <a:off x="161007" y="1044575"/>
            <a:ext cx="5891582" cy="4801314"/>
          </a:xfrm>
          <a:prstGeom prst="rect">
            <a:avLst/>
          </a:prstGeom>
          <a:solidFill>
            <a:schemeClr val="bg1"/>
          </a:solidFill>
          <a:ln w="38100">
            <a:solidFill>
              <a:schemeClr val="tx1"/>
            </a:solidFill>
          </a:ln>
        </p:spPr>
        <p:txBody>
          <a:bodyPr wrap="square" numCol="1" rtlCol="0">
            <a:spAutoFit/>
          </a:bodyPr>
          <a:lstStyle/>
          <a:p>
            <a:pPr algn="ctr" rtl="0">
              <a:spcAft>
                <a:spcPts val="1200"/>
              </a:spcAft>
            </a:pPr>
            <a:r>
              <a:rPr lang="en-gb" sz="2400" b="1" i="0" u="none" baseline="0"/>
              <a:t>Categories</a:t>
            </a:r>
            <a:endParaRPr lang="en-gb" b="1"/>
          </a:p>
          <a:p>
            <a:pPr marL="285750" indent="-285750" algn="l" rtl="0">
              <a:spcAft>
                <a:spcPts val="600"/>
              </a:spcAft>
              <a:buFont typeface="Arial" panose="020B0604020202020204" pitchFamily="34" charset="0"/>
              <a:buChar char="•"/>
            </a:pPr>
            <a:endParaRPr lang="en-gb" sz="1400"/>
          </a:p>
          <a:p>
            <a:pPr algn="l" rtl="0">
              <a:spcAft>
                <a:spcPts val="600"/>
              </a:spcAft>
            </a:pPr>
            <a:endParaRPr lang="en-gb" sz="1400"/>
          </a:p>
          <a:p>
            <a:pPr marL="285750" indent="-285750" algn="l" rtl="0">
              <a:spcAft>
                <a:spcPts val="600"/>
              </a:spcAft>
              <a:buFont typeface="Arial" panose="020B0604020202020204" pitchFamily="34" charset="0"/>
              <a:buChar char="•"/>
            </a:pPr>
            <a:endParaRPr lang="en-gb" sz="1400"/>
          </a:p>
          <a:p>
            <a:pPr marL="285750" indent="-285750" algn="l" rtl="0">
              <a:spcAft>
                <a:spcPts val="600"/>
              </a:spcAft>
              <a:buFont typeface="Arial" panose="020B0604020202020204" pitchFamily="34" charset="0"/>
              <a:buChar char="•"/>
            </a:pPr>
            <a:endParaRPr lang="en-gb" sz="1400"/>
          </a:p>
          <a:p>
            <a:pPr marL="285750" indent="-285750" algn="l" rtl="0">
              <a:spcAft>
                <a:spcPts val="600"/>
              </a:spcAft>
              <a:buFont typeface="Arial" panose="020B0604020202020204" pitchFamily="34" charset="0"/>
              <a:buChar char="•"/>
            </a:pPr>
            <a:endParaRPr lang="en-gb" sz="1400"/>
          </a:p>
          <a:p>
            <a:pPr marL="285750" indent="-285750" algn="l" rtl="0">
              <a:spcAft>
                <a:spcPts val="600"/>
              </a:spcAft>
              <a:buFont typeface="Arial" panose="020B0604020202020204" pitchFamily="34" charset="0"/>
              <a:buChar char="•"/>
            </a:pPr>
            <a:endParaRPr lang="en-gb" sz="1400"/>
          </a:p>
          <a:p>
            <a:pPr marL="285750" indent="-285750" algn="l" rtl="0">
              <a:spcAft>
                <a:spcPts val="600"/>
              </a:spcAft>
              <a:buFont typeface="Arial" panose="020B0604020202020204" pitchFamily="34" charset="0"/>
              <a:buChar char="•"/>
            </a:pPr>
            <a:endParaRPr lang="en-gb" sz="1400"/>
          </a:p>
          <a:p>
            <a:pPr marL="285750" indent="-285750" algn="l" rtl="0">
              <a:spcAft>
                <a:spcPts val="600"/>
              </a:spcAft>
              <a:buFont typeface="Arial" panose="020B0604020202020204" pitchFamily="34" charset="0"/>
              <a:buChar char="•"/>
            </a:pPr>
            <a:endParaRPr lang="en-gb" sz="1400"/>
          </a:p>
          <a:p>
            <a:pPr marL="285750" indent="-285750" algn="l" rtl="0">
              <a:spcAft>
                <a:spcPts val="600"/>
              </a:spcAft>
              <a:buFont typeface="Arial" panose="020B0604020202020204" pitchFamily="34" charset="0"/>
              <a:buChar char="•"/>
            </a:pPr>
            <a:endParaRPr lang="en-gb" sz="1400"/>
          </a:p>
          <a:p>
            <a:pPr marL="285750" indent="-285750" algn="l" rtl="0">
              <a:spcAft>
                <a:spcPts val="600"/>
              </a:spcAft>
              <a:buFont typeface="Arial" panose="020B0604020202020204" pitchFamily="34" charset="0"/>
              <a:buChar char="•"/>
            </a:pPr>
            <a:endParaRPr lang="en-gb" sz="1400"/>
          </a:p>
          <a:p>
            <a:pPr marL="285750" indent="-285750" algn="l" rtl="0">
              <a:spcAft>
                <a:spcPts val="600"/>
              </a:spcAft>
              <a:buFont typeface="Arial" panose="020B0604020202020204" pitchFamily="34" charset="0"/>
              <a:buChar char="•"/>
            </a:pPr>
            <a:endParaRPr lang="en-gb" sz="1400"/>
          </a:p>
          <a:p>
            <a:pPr marL="285750" indent="-285750" algn="l" rtl="0">
              <a:spcAft>
                <a:spcPts val="600"/>
              </a:spcAft>
              <a:buFont typeface="Arial" panose="020B0604020202020204" pitchFamily="34" charset="0"/>
              <a:buChar char="•"/>
            </a:pPr>
            <a:endParaRPr lang="en-gb" sz="1400"/>
          </a:p>
          <a:p>
            <a:pPr marL="285750" indent="-285750" algn="l" rtl="0">
              <a:spcAft>
                <a:spcPts val="600"/>
              </a:spcAft>
              <a:buFont typeface="Arial" panose="020B0604020202020204" pitchFamily="34" charset="0"/>
              <a:buChar char="•"/>
            </a:pPr>
            <a:endParaRPr lang="en-gb" sz="1400"/>
          </a:p>
          <a:p>
            <a:pPr algn="l" rtl="0">
              <a:spcAft>
                <a:spcPts val="600"/>
              </a:spcAft>
            </a:pPr>
            <a:endParaRPr lang="en-gb" sz="500"/>
          </a:p>
          <a:p>
            <a:pPr algn="l" rtl="0">
              <a:spcAft>
                <a:spcPts val="600"/>
              </a:spcAft>
            </a:pPr>
            <a:endParaRPr lang="en-gb" sz="500"/>
          </a:p>
          <a:p>
            <a:pPr algn="l" rtl="0">
              <a:spcAft>
                <a:spcPts val="600"/>
              </a:spcAft>
            </a:pPr>
            <a:endParaRPr lang="en-gb" sz="500"/>
          </a:p>
        </p:txBody>
      </p:sp>
      <p:sp>
        <p:nvSpPr>
          <p:cNvPr id="9" name="Tekstiruutu 8">
            <a:extLst>
              <a:ext uri="{FF2B5EF4-FFF2-40B4-BE49-F238E27FC236}">
                <a16:creationId xmlns:a16="http://schemas.microsoft.com/office/drawing/2014/main" id="{A1BE106C-E6A8-9CC2-8B0D-5865FBAA1F87}"/>
              </a:ext>
            </a:extLst>
          </p:cNvPr>
          <p:cNvSpPr txBox="1"/>
          <p:nvPr/>
        </p:nvSpPr>
        <p:spPr>
          <a:xfrm>
            <a:off x="6170870" y="1044574"/>
            <a:ext cx="5891582" cy="4770537"/>
          </a:xfrm>
          <a:prstGeom prst="rect">
            <a:avLst/>
          </a:prstGeom>
          <a:solidFill>
            <a:schemeClr val="bg1"/>
          </a:solidFill>
          <a:ln w="38100">
            <a:solidFill>
              <a:schemeClr val="tx1"/>
            </a:solidFill>
          </a:ln>
        </p:spPr>
        <p:txBody>
          <a:bodyPr wrap="square" numCol="1" rtlCol="0">
            <a:spAutoFit/>
          </a:bodyPr>
          <a:lstStyle/>
          <a:p>
            <a:pPr algn="ctr" rtl="0">
              <a:spcAft>
                <a:spcPts val="1200"/>
              </a:spcAft>
            </a:pPr>
            <a:r>
              <a:rPr lang="en-gb" sz="2400" b="1" i="0" u="none" baseline="0"/>
              <a:t>Categories</a:t>
            </a:r>
          </a:p>
          <a:p>
            <a:pPr lvl="1" algn="l" rtl="0">
              <a:spcAft>
                <a:spcPts val="600"/>
              </a:spcAft>
            </a:pPr>
            <a:endParaRPr lang="en-gb" sz="1400"/>
          </a:p>
          <a:p>
            <a:pPr lvl="1" algn="l" rtl="0">
              <a:spcAft>
                <a:spcPts val="600"/>
              </a:spcAft>
            </a:pPr>
            <a:endParaRPr lang="en-gb" sz="1400"/>
          </a:p>
          <a:p>
            <a:pPr lvl="1" algn="l" rtl="0">
              <a:spcAft>
                <a:spcPts val="600"/>
              </a:spcAft>
            </a:pPr>
            <a:endParaRPr lang="en-gb" sz="1400"/>
          </a:p>
          <a:p>
            <a:pPr lvl="1" algn="l" rtl="0">
              <a:spcAft>
                <a:spcPts val="600"/>
              </a:spcAft>
            </a:pPr>
            <a:endParaRPr lang="en-gb" sz="1400"/>
          </a:p>
          <a:p>
            <a:pPr lvl="1" algn="l" rtl="0">
              <a:spcAft>
                <a:spcPts val="600"/>
              </a:spcAft>
            </a:pPr>
            <a:endParaRPr lang="en-gb" sz="1400"/>
          </a:p>
          <a:p>
            <a:pPr lvl="1" algn="l" rtl="0">
              <a:spcAft>
                <a:spcPts val="600"/>
              </a:spcAft>
            </a:pPr>
            <a:endParaRPr lang="en-gb" sz="1400"/>
          </a:p>
          <a:p>
            <a:pPr lvl="1" algn="l" rtl="0">
              <a:spcAft>
                <a:spcPts val="600"/>
              </a:spcAft>
            </a:pPr>
            <a:endParaRPr lang="en-gb" sz="1400"/>
          </a:p>
          <a:p>
            <a:pPr lvl="1" algn="l" rtl="0">
              <a:spcAft>
                <a:spcPts val="600"/>
              </a:spcAft>
            </a:pPr>
            <a:endParaRPr lang="en-gb" sz="1400"/>
          </a:p>
          <a:p>
            <a:pPr lvl="1" algn="l" rtl="0">
              <a:spcAft>
                <a:spcPts val="600"/>
              </a:spcAft>
            </a:pPr>
            <a:endParaRPr lang="en-gb" sz="1400"/>
          </a:p>
          <a:p>
            <a:pPr lvl="1" algn="l" rtl="0">
              <a:spcAft>
                <a:spcPts val="600"/>
              </a:spcAft>
            </a:pPr>
            <a:endParaRPr lang="en-gb" sz="1400"/>
          </a:p>
          <a:p>
            <a:pPr lvl="1" algn="l" rtl="0">
              <a:spcAft>
                <a:spcPts val="600"/>
              </a:spcAft>
            </a:pPr>
            <a:endParaRPr lang="en-gb" sz="1400"/>
          </a:p>
          <a:p>
            <a:pPr lvl="1" algn="l" rtl="0">
              <a:spcAft>
                <a:spcPts val="600"/>
              </a:spcAft>
            </a:pPr>
            <a:endParaRPr lang="en-gb" sz="1400"/>
          </a:p>
          <a:p>
            <a:pPr lvl="1" algn="l" rtl="0">
              <a:spcAft>
                <a:spcPts val="600"/>
              </a:spcAft>
            </a:pPr>
            <a:endParaRPr lang="en-gb" sz="1400"/>
          </a:p>
          <a:p>
            <a:pPr lvl="1" algn="l" rtl="0">
              <a:spcAft>
                <a:spcPts val="600"/>
              </a:spcAft>
            </a:pPr>
            <a:endParaRPr lang="en-gb" sz="900"/>
          </a:p>
          <a:p>
            <a:pPr lvl="1" algn="l" rtl="0">
              <a:spcAft>
                <a:spcPts val="600"/>
              </a:spcAft>
            </a:pPr>
            <a:endParaRPr lang="en-gb" sz="900"/>
          </a:p>
        </p:txBody>
      </p:sp>
      <p:sp>
        <p:nvSpPr>
          <p:cNvPr id="10" name="Tekstiruutu 9">
            <a:extLst>
              <a:ext uri="{FF2B5EF4-FFF2-40B4-BE49-F238E27FC236}">
                <a16:creationId xmlns:a16="http://schemas.microsoft.com/office/drawing/2014/main" id="{62B711BF-116E-12E0-CC6E-25320714C4C3}"/>
              </a:ext>
            </a:extLst>
          </p:cNvPr>
          <p:cNvSpPr txBox="1"/>
          <p:nvPr/>
        </p:nvSpPr>
        <p:spPr>
          <a:xfrm>
            <a:off x="6062526" y="1938615"/>
            <a:ext cx="5891582" cy="3616375"/>
          </a:xfrm>
          <a:prstGeom prst="rect">
            <a:avLst/>
          </a:prstGeom>
          <a:noFill/>
        </p:spPr>
        <p:txBody>
          <a:bodyPr wrap="square">
            <a:spAutoFit/>
          </a:bodyPr>
          <a:lstStyle/>
          <a:p>
            <a:pPr lvl="1" algn="l" defTabSz="808038" rtl="0">
              <a:spcAft>
                <a:spcPts val="600"/>
              </a:spcAft>
            </a:pPr>
            <a:r>
              <a:rPr lang="en-gb" sz="1300" b="0" i="0" u="none" baseline="0" dirty="0"/>
              <a:t>Weather		Animals starting with the letter A</a:t>
            </a:r>
          </a:p>
          <a:p>
            <a:pPr lvl="1" algn="l" defTabSz="808038" rtl="0">
              <a:spcAft>
                <a:spcPts val="600"/>
              </a:spcAft>
            </a:pPr>
            <a:r>
              <a:rPr lang="en-gb" sz="1300" b="0" i="0" u="none" baseline="0" dirty="0"/>
              <a:t>Diseases		European capitals </a:t>
            </a:r>
          </a:p>
          <a:p>
            <a:pPr lvl="1" algn="l" defTabSz="808038" rtl="0">
              <a:spcAft>
                <a:spcPts val="600"/>
              </a:spcAft>
            </a:pPr>
            <a:r>
              <a:rPr lang="en-gb" sz="1300" b="0" i="0" u="none" baseline="0" dirty="0"/>
              <a:t>Jewellery		Asian countries </a:t>
            </a:r>
          </a:p>
          <a:p>
            <a:pPr lvl="1" algn="l" defTabSz="808038" rtl="0">
              <a:spcAft>
                <a:spcPts val="600"/>
              </a:spcAft>
            </a:pPr>
            <a:r>
              <a:rPr lang="en-gb" sz="1300" b="0" i="0" u="none" baseline="0" dirty="0"/>
              <a:t>Languages		Family members and relatives</a:t>
            </a:r>
          </a:p>
          <a:p>
            <a:pPr lvl="1" algn="l" defTabSz="808038" rtl="0">
              <a:spcAft>
                <a:spcPts val="600"/>
              </a:spcAft>
            </a:pPr>
            <a:r>
              <a:rPr lang="en-gb" sz="1300" b="0" i="0" u="none" baseline="0" dirty="0"/>
              <a:t>Emotions		Beverages (not brands) </a:t>
            </a:r>
          </a:p>
          <a:p>
            <a:pPr lvl="1" algn="l" defTabSz="808038" rtl="0">
              <a:spcAft>
                <a:spcPts val="600"/>
              </a:spcAft>
              <a:tabLst>
                <a:tab pos="2420938" algn="l"/>
              </a:tabLst>
            </a:pPr>
            <a:r>
              <a:rPr lang="en-gb" sz="1300" b="0" i="0" u="none" baseline="0" dirty="0"/>
              <a:t>Cutlery		Indigenous peoples </a:t>
            </a:r>
          </a:p>
          <a:p>
            <a:pPr lvl="1" algn="l" defTabSz="808038" rtl="0">
              <a:spcAft>
                <a:spcPts val="600"/>
              </a:spcAft>
            </a:pPr>
            <a:r>
              <a:rPr lang="en-gb" sz="1300" b="0" i="0" u="none" baseline="0" dirty="0"/>
              <a:t>Holidays		Ways to show kindness </a:t>
            </a:r>
          </a:p>
          <a:p>
            <a:pPr lvl="1" algn="l" defTabSz="808038" rtl="0">
              <a:spcAft>
                <a:spcPts val="600"/>
              </a:spcAft>
            </a:pPr>
            <a:r>
              <a:rPr lang="en-gb" sz="1300" b="0" i="0" u="none" baseline="0" dirty="0"/>
              <a:t>Desserts 		Ways to spend your free time </a:t>
            </a:r>
          </a:p>
          <a:p>
            <a:pPr lvl="1" algn="l" defTabSz="808038" rtl="0">
              <a:spcAft>
                <a:spcPts val="600"/>
              </a:spcAft>
            </a:pPr>
            <a:r>
              <a:rPr lang="en-gb" sz="1300" b="0" i="0" u="none" baseline="0" dirty="0"/>
              <a:t>Ball games		Things to do in nature</a:t>
            </a:r>
          </a:p>
          <a:p>
            <a:pPr lvl="1" algn="l" defTabSz="808038" rtl="0">
              <a:spcAft>
                <a:spcPts val="600"/>
              </a:spcAft>
            </a:pPr>
            <a:r>
              <a:rPr lang="en-gb" sz="1300" b="0" i="0" u="none" baseline="0" dirty="0"/>
              <a:t>Dances		People to talk to when you're feeling down</a:t>
            </a:r>
          </a:p>
          <a:p>
            <a:pPr lvl="1" algn="l" defTabSz="808038" rtl="0">
              <a:spcAft>
                <a:spcPts val="600"/>
              </a:spcAft>
            </a:pPr>
            <a:r>
              <a:rPr lang="en-gb" sz="1300" b="0" i="0" u="none" baseline="0" dirty="0"/>
              <a:t>Genres of music	Ways to comfort someone</a:t>
            </a:r>
          </a:p>
          <a:p>
            <a:pPr lvl="1" algn="l" defTabSz="808038" rtl="0">
              <a:spcAft>
                <a:spcPts val="600"/>
              </a:spcAft>
            </a:pPr>
            <a:r>
              <a:rPr lang="en-gb" sz="1300" b="0" i="0" u="none" baseline="0" dirty="0"/>
              <a:t>Shoes		Reasons for throwing up</a:t>
            </a:r>
          </a:p>
          <a:p>
            <a:pPr lvl="1" algn="l" defTabSz="808038" rtl="0">
              <a:spcAft>
                <a:spcPts val="600"/>
              </a:spcAft>
            </a:pPr>
            <a:r>
              <a:rPr lang="en-gb" sz="1300" b="0" i="0" u="none" baseline="0" dirty="0"/>
              <a:t>Authors		Free things </a:t>
            </a:r>
            <a:endParaRPr lang="en-gb" sz="1300" dirty="0"/>
          </a:p>
        </p:txBody>
      </p:sp>
      <p:sp>
        <p:nvSpPr>
          <p:cNvPr id="18" name="Tekstiruutu 17">
            <a:extLst>
              <a:ext uri="{FF2B5EF4-FFF2-40B4-BE49-F238E27FC236}">
                <a16:creationId xmlns:a16="http://schemas.microsoft.com/office/drawing/2014/main" id="{AAAB3858-F35C-0C17-3963-DF5B3D4C3923}"/>
              </a:ext>
            </a:extLst>
          </p:cNvPr>
          <p:cNvSpPr txBox="1"/>
          <p:nvPr/>
        </p:nvSpPr>
        <p:spPr>
          <a:xfrm>
            <a:off x="247829" y="1877060"/>
            <a:ext cx="5773302" cy="3939540"/>
          </a:xfrm>
          <a:prstGeom prst="rect">
            <a:avLst/>
          </a:prstGeom>
          <a:noFill/>
        </p:spPr>
        <p:txBody>
          <a:bodyPr wrap="square">
            <a:spAutoFit/>
          </a:bodyPr>
          <a:lstStyle/>
          <a:p>
            <a:pPr algn="l" rtl="0">
              <a:spcAft>
                <a:spcPts val="600"/>
              </a:spcAft>
            </a:pPr>
            <a:r>
              <a:rPr lang="en-gb" sz="1300" b="1" i="0" u="none" baseline="0" dirty="0"/>
              <a:t>You will need</a:t>
            </a:r>
            <a:r>
              <a:rPr lang="en-gb" sz="1300" b="0" i="0" u="none" baseline="0" dirty="0"/>
              <a:t>: pens and paper.</a:t>
            </a:r>
          </a:p>
          <a:p>
            <a:pPr algn="l" rtl="0">
              <a:spcAft>
                <a:spcPts val="600"/>
              </a:spcAft>
            </a:pPr>
            <a:r>
              <a:rPr lang="en-gb" sz="1300" b="1" i="0" u="none" baseline="0" dirty="0"/>
              <a:t>Preparations</a:t>
            </a:r>
            <a:r>
              <a:rPr lang="en-gb" sz="1300" b="0" i="0" u="none" baseline="0" dirty="0"/>
              <a:t>: write down categories related to the </a:t>
            </a:r>
            <a:r>
              <a:rPr lang="en-gb" sz="1300" b="0" i="1" u="none" baseline="0" dirty="0"/>
              <a:t>topic of study </a:t>
            </a:r>
            <a:r>
              <a:rPr lang="en-gb" sz="1300" b="0" i="0" u="none" baseline="0" dirty="0"/>
              <a:t>or use the categories on the reverse side.</a:t>
            </a:r>
          </a:p>
          <a:p>
            <a:pPr algn="l" rtl="0">
              <a:spcAft>
                <a:spcPts val="600"/>
              </a:spcAft>
            </a:pPr>
            <a:r>
              <a:rPr lang="en-gb" sz="1300" b="1" i="0" u="none" baseline="0" dirty="0"/>
              <a:t>Instructions</a:t>
            </a:r>
            <a:r>
              <a:rPr lang="en-gb" sz="1300" b="0" i="0" u="none" baseline="0" dirty="0"/>
              <a:t>: in this game, groups compete to see which group can come up with the most words that fit a given category in a set amount of time. </a:t>
            </a:r>
          </a:p>
          <a:p>
            <a:pPr marL="285750" indent="-285750" algn="l" rtl="0">
              <a:spcAft>
                <a:spcPts val="600"/>
              </a:spcAft>
              <a:buFont typeface="Arial" panose="020B0604020202020204" pitchFamily="34" charset="0"/>
              <a:buChar char="•"/>
            </a:pPr>
            <a:r>
              <a:rPr lang="en-gb" sz="1300" b="0" i="0" u="none" baseline="0" dirty="0"/>
              <a:t>Divide the students into small groups and ask each group to pick a person to write down things for the group.</a:t>
            </a:r>
          </a:p>
          <a:p>
            <a:pPr marL="285750" indent="-285750" algn="l" rtl="0">
              <a:spcAft>
                <a:spcPts val="600"/>
              </a:spcAft>
              <a:buFont typeface="Arial" panose="020B0604020202020204" pitchFamily="34" charset="0"/>
              <a:buChar char="•"/>
            </a:pPr>
            <a:r>
              <a:rPr lang="en-gb" sz="1300" b="0" i="0" u="none" baseline="0" dirty="0"/>
              <a:t>The game consists of rounds with different amounts of time.</a:t>
            </a:r>
          </a:p>
          <a:p>
            <a:pPr marL="742950" lvl="1" indent="-285750" algn="l" rtl="0">
              <a:spcAft>
                <a:spcPts val="600"/>
              </a:spcAft>
              <a:buFont typeface="Arial" panose="020B0604020202020204" pitchFamily="34" charset="0"/>
              <a:buChar char="•"/>
            </a:pPr>
            <a:r>
              <a:rPr lang="en-gb" sz="1300" b="0" i="0" u="none" baseline="0" dirty="0"/>
              <a:t>For example, 1st round 20 seconds, 2nd round 45 seconds and 3rd round 60 seconds. </a:t>
            </a:r>
          </a:p>
          <a:p>
            <a:pPr marL="285750" indent="-285750" algn="l" rtl="0">
              <a:spcAft>
                <a:spcPts val="600"/>
              </a:spcAft>
              <a:buFont typeface="Arial" panose="020B0604020202020204" pitchFamily="34" charset="0"/>
              <a:buChar char="•"/>
            </a:pPr>
            <a:r>
              <a:rPr lang="en-gb" sz="1300" b="0" i="0" u="none" baseline="0" dirty="0"/>
              <a:t>The instruction for the first round could be "You have 20 seconds to write down colours," for example. </a:t>
            </a:r>
          </a:p>
          <a:p>
            <a:pPr marL="285750" indent="-285750" algn="l" rtl="0">
              <a:spcAft>
                <a:spcPts val="600"/>
              </a:spcAft>
              <a:buFont typeface="Arial" panose="020B0604020202020204" pitchFamily="34" charset="0"/>
              <a:buChar char="•"/>
            </a:pPr>
            <a:r>
              <a:rPr lang="en-gb" sz="1300" b="0" i="0" u="none" baseline="0" dirty="0"/>
              <a:t>The group that writes down the most correct words/terms/names in the given time wins. </a:t>
            </a:r>
          </a:p>
          <a:p>
            <a:pPr marL="285750" indent="-285750" algn="l" rtl="0">
              <a:spcAft>
                <a:spcPts val="600"/>
              </a:spcAft>
              <a:buFont typeface="Arial" panose="020B0604020202020204" pitchFamily="34" charset="0"/>
              <a:buChar char="•"/>
            </a:pPr>
            <a:r>
              <a:rPr lang="en-gb" sz="1300" b="0" i="0" u="none" baseline="0" dirty="0"/>
              <a:t>The categories can also be categories for which there are no correct answers. The answers can be used to stimulate discussion. </a:t>
            </a:r>
          </a:p>
        </p:txBody>
      </p:sp>
      <p:sp>
        <p:nvSpPr>
          <p:cNvPr id="19" name="Suorakulmio 18">
            <a:extLst>
              <a:ext uri="{FF2B5EF4-FFF2-40B4-BE49-F238E27FC236}">
                <a16:creationId xmlns:a16="http://schemas.microsoft.com/office/drawing/2014/main" id="{2FAEE7E9-B045-6894-011E-B780E3103F41}"/>
              </a:ext>
            </a:extLst>
          </p:cNvPr>
          <p:cNvSpPr/>
          <p:nvPr/>
        </p:nvSpPr>
        <p:spPr>
          <a:xfrm>
            <a:off x="170945" y="1044575"/>
            <a:ext cx="5891581" cy="6536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spcAft>
                <a:spcPts val="600"/>
              </a:spcAft>
            </a:pPr>
            <a:r>
              <a:rPr lang="en-gb" sz="2800" b="1" i="0" u="none" baseline="0">
                <a:solidFill>
                  <a:schemeClr val="bg1"/>
                </a:solidFill>
                <a:cs typeface="Arial"/>
              </a:rPr>
              <a:t>Categories</a:t>
            </a:r>
            <a:endParaRPr lang="en-gb" sz="2000" b="1">
              <a:solidFill>
                <a:schemeClr val="bg1"/>
              </a:solidFill>
              <a:cs typeface="Arial"/>
            </a:endParaRPr>
          </a:p>
        </p:txBody>
      </p:sp>
      <p:sp>
        <p:nvSpPr>
          <p:cNvPr id="20" name="Freeform 5">
            <a:extLst>
              <a:ext uri="{FF2B5EF4-FFF2-40B4-BE49-F238E27FC236}">
                <a16:creationId xmlns:a16="http://schemas.microsoft.com/office/drawing/2014/main" id="{B1063DD8-ECAF-DE55-0A6C-619962C25CCE}"/>
              </a:ext>
            </a:extLst>
          </p:cNvPr>
          <p:cNvSpPr>
            <a:spLocks noChangeAspect="1"/>
          </p:cNvSpPr>
          <p:nvPr/>
        </p:nvSpPr>
        <p:spPr bwMode="auto">
          <a:xfrm rot="10800000">
            <a:off x="149741" y="1663347"/>
            <a:ext cx="5881644" cy="13689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Suorakulmio 20">
            <a:extLst>
              <a:ext uri="{FF2B5EF4-FFF2-40B4-BE49-F238E27FC236}">
                <a16:creationId xmlns:a16="http://schemas.microsoft.com/office/drawing/2014/main" id="{D2883195-4BE1-F779-F7FD-5C8934EFFCD0}"/>
              </a:ext>
            </a:extLst>
          </p:cNvPr>
          <p:cNvSpPr/>
          <p:nvPr/>
        </p:nvSpPr>
        <p:spPr>
          <a:xfrm>
            <a:off x="6160933" y="1064867"/>
            <a:ext cx="5891581" cy="6536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spcAft>
                <a:spcPts val="600"/>
              </a:spcAft>
            </a:pPr>
            <a:r>
              <a:rPr lang="en-gb" sz="2800" b="1" i="0" u="none" baseline="0">
                <a:solidFill>
                  <a:schemeClr val="bg1"/>
                </a:solidFill>
                <a:cs typeface="Arial"/>
              </a:rPr>
              <a:t>Categories</a:t>
            </a:r>
            <a:endParaRPr lang="en-gb" sz="2000" b="1">
              <a:solidFill>
                <a:schemeClr val="bg1"/>
              </a:solidFill>
              <a:cs typeface="Arial"/>
            </a:endParaRPr>
          </a:p>
        </p:txBody>
      </p:sp>
      <p:sp>
        <p:nvSpPr>
          <p:cNvPr id="22" name="Freeform 5">
            <a:extLst>
              <a:ext uri="{FF2B5EF4-FFF2-40B4-BE49-F238E27FC236}">
                <a16:creationId xmlns:a16="http://schemas.microsoft.com/office/drawing/2014/main" id="{71AA9D6C-CE0A-1FFB-EA46-476CFBB7F6BD}"/>
              </a:ext>
            </a:extLst>
          </p:cNvPr>
          <p:cNvSpPr>
            <a:spLocks noChangeAspect="1"/>
          </p:cNvSpPr>
          <p:nvPr/>
        </p:nvSpPr>
        <p:spPr bwMode="auto">
          <a:xfrm rot="10800000">
            <a:off x="6190745" y="1710876"/>
            <a:ext cx="5881644" cy="13689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cxnSp>
        <p:nvCxnSpPr>
          <p:cNvPr id="24" name="Suora yhdysviiva 23">
            <a:extLst>
              <a:ext uri="{FF2B5EF4-FFF2-40B4-BE49-F238E27FC236}">
                <a16:creationId xmlns:a16="http://schemas.microsoft.com/office/drawing/2014/main" id="{A72E7039-C83F-C2CA-90BA-E9E5D0114571}"/>
              </a:ext>
            </a:extLst>
          </p:cNvPr>
          <p:cNvCxnSpPr>
            <a:cxnSpLocks/>
          </p:cNvCxnSpPr>
          <p:nvPr/>
        </p:nvCxnSpPr>
        <p:spPr>
          <a:xfrm>
            <a:off x="8178809" y="2052782"/>
            <a:ext cx="0" cy="36195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Kuva 29">
            <a:extLst>
              <a:ext uri="{FF2B5EF4-FFF2-40B4-BE49-F238E27FC236}">
                <a16:creationId xmlns:a16="http://schemas.microsoft.com/office/drawing/2014/main" id="{8689309C-F92D-06D8-DECA-5EC72FEE573D}"/>
              </a:ext>
            </a:extLst>
          </p:cNvPr>
          <p:cNvPicPr>
            <a:picLocks noChangeAspect="1"/>
          </p:cNvPicPr>
          <p:nvPr/>
        </p:nvPicPr>
        <p:blipFill>
          <a:blip r:embed="rId3"/>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698973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7E58E069-4AAF-0130-0B1D-9D108FF9B3AA}"/>
              </a:ext>
            </a:extLst>
          </p:cNvPr>
          <p:cNvSpPr>
            <a:spLocks noGrp="1"/>
          </p:cNvSpPr>
          <p:nvPr>
            <p:ph type="sldNum" sz="quarter" idx="12"/>
          </p:nvPr>
        </p:nvSpPr>
        <p:spPr/>
        <p:txBody>
          <a:bodyPr/>
          <a:lstStyle/>
          <a:p>
            <a:pPr algn="r" rtl="0"/>
            <a:fld id="{66B0B938-106A-4E9D-9931-8D19B263D192}" type="slidenum">
              <a:rPr/>
              <a:t>45</a:t>
            </a:fld>
            <a:endParaRPr lang="en-gb"/>
          </a:p>
        </p:txBody>
      </p:sp>
      <p:grpSp>
        <p:nvGrpSpPr>
          <p:cNvPr id="8" name="Ryhmä 7">
            <a:extLst>
              <a:ext uri="{FF2B5EF4-FFF2-40B4-BE49-F238E27FC236}">
                <a16:creationId xmlns:a16="http://schemas.microsoft.com/office/drawing/2014/main" id="{008ED88B-353D-B9CB-27AF-F9C9EBEF70A2}"/>
              </a:ext>
            </a:extLst>
          </p:cNvPr>
          <p:cNvGrpSpPr/>
          <p:nvPr/>
        </p:nvGrpSpPr>
        <p:grpSpPr>
          <a:xfrm>
            <a:off x="8205564" y="0"/>
            <a:ext cx="3986435" cy="6858000"/>
            <a:chOff x="9239843" y="0"/>
            <a:chExt cx="2952157" cy="6858000"/>
          </a:xfrm>
          <a:solidFill>
            <a:schemeClr val="accent3"/>
          </a:solidFill>
        </p:grpSpPr>
        <p:sp>
          <p:nvSpPr>
            <p:cNvPr id="9" name="Suorakulmio 8">
              <a:extLst>
                <a:ext uri="{FF2B5EF4-FFF2-40B4-BE49-F238E27FC236}">
                  <a16:creationId xmlns:a16="http://schemas.microsoft.com/office/drawing/2014/main" id="{28907A80-373D-DE76-8A8B-3A631F0FB3BC}"/>
                </a:ext>
              </a:extLst>
            </p:cNvPr>
            <p:cNvSpPr/>
            <p:nvPr/>
          </p:nvSpPr>
          <p:spPr>
            <a:xfrm rot="16200000">
              <a:off x="7409688" y="2075688"/>
              <a:ext cx="6858000" cy="2706624"/>
            </a:xfrm>
            <a:prstGeom prst="rect">
              <a:avLst/>
            </a:pr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Freeform 5">
              <a:extLst>
                <a:ext uri="{FF2B5EF4-FFF2-40B4-BE49-F238E27FC236}">
                  <a16:creationId xmlns:a16="http://schemas.microsoft.com/office/drawing/2014/main" id="{DA32DA7B-33C3-8FC8-D52D-1D9C50E2D723}"/>
                </a:ext>
              </a:extLst>
            </p:cNvPr>
            <p:cNvSpPr>
              <a:spLocks noChangeAspect="1"/>
            </p:cNvSpPr>
            <p:nvPr/>
          </p:nvSpPr>
          <p:spPr bwMode="auto">
            <a:xfrm rot="16200000">
              <a:off x="5933610"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grpFill/>
            <a:ln>
              <a:solidFill>
                <a:schemeClr val="accent3"/>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4" name="Otsikko 1">
            <a:extLst>
              <a:ext uri="{FF2B5EF4-FFF2-40B4-BE49-F238E27FC236}">
                <a16:creationId xmlns:a16="http://schemas.microsoft.com/office/drawing/2014/main" id="{50AE3E7B-C290-A5CC-333E-5123F2297833}"/>
              </a:ext>
            </a:extLst>
          </p:cNvPr>
          <p:cNvSpPr txBox="1">
            <a:spLocks/>
          </p:cNvSpPr>
          <p:nvPr/>
        </p:nvSpPr>
        <p:spPr>
          <a:xfrm>
            <a:off x="8665028" y="257175"/>
            <a:ext cx="3526971" cy="787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a:lstStyle>
          <a:p>
            <a:pPr algn="ctr" rtl="0"/>
            <a:r>
              <a:rPr lang="en-gb" b="1" i="0" u="none" baseline="0">
                <a:latin typeface="+mj-lt"/>
                <a:ea typeface="+mj-lt"/>
                <a:cs typeface="+mj-lt"/>
              </a:rPr>
              <a:t>Group building cards</a:t>
            </a:r>
          </a:p>
        </p:txBody>
      </p:sp>
      <p:sp>
        <p:nvSpPr>
          <p:cNvPr id="6" name="TextBox 2">
            <a:extLst>
              <a:ext uri="{FF2B5EF4-FFF2-40B4-BE49-F238E27FC236}">
                <a16:creationId xmlns:a16="http://schemas.microsoft.com/office/drawing/2014/main" id="{F796FB2D-6383-178A-DAE4-E2CCCEADBF44}"/>
              </a:ext>
            </a:extLst>
          </p:cNvPr>
          <p:cNvSpPr txBox="1"/>
          <p:nvPr/>
        </p:nvSpPr>
        <p:spPr>
          <a:xfrm>
            <a:off x="8263622" y="2235050"/>
            <a:ext cx="37324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b="0" i="0" u="none" baseline="0"/>
              <a:t>Group building cards: Sirkku Selkosmaa (school social worker)</a:t>
            </a:r>
            <a:endParaRPr lang="en-gb">
              <a:cs typeface="Arial"/>
            </a:endParaRPr>
          </a:p>
        </p:txBody>
      </p:sp>
      <p:pic>
        <p:nvPicPr>
          <p:cNvPr id="11" name="Kuva 10">
            <a:extLst>
              <a:ext uri="{FF2B5EF4-FFF2-40B4-BE49-F238E27FC236}">
                <a16:creationId xmlns:a16="http://schemas.microsoft.com/office/drawing/2014/main" id="{396956FD-F266-80FB-3622-252D72A213FA}"/>
              </a:ext>
            </a:extLst>
          </p:cNvPr>
          <p:cNvPicPr>
            <a:picLocks noChangeAspect="1"/>
          </p:cNvPicPr>
          <p:nvPr/>
        </p:nvPicPr>
        <p:blipFill>
          <a:blip r:embed="rId2"/>
          <a:stretch>
            <a:fillRect/>
          </a:stretch>
        </p:blipFill>
        <p:spPr>
          <a:xfrm>
            <a:off x="10256241" y="5352288"/>
            <a:ext cx="1829773" cy="1442292"/>
          </a:xfrm>
          <a:prstGeom prst="rect">
            <a:avLst/>
          </a:prstGeom>
        </p:spPr>
      </p:pic>
      <p:graphicFrame>
        <p:nvGraphicFramePr>
          <p:cNvPr id="12" name="Taulukko 11">
            <a:extLst>
              <a:ext uri="{FF2B5EF4-FFF2-40B4-BE49-F238E27FC236}">
                <a16:creationId xmlns:a16="http://schemas.microsoft.com/office/drawing/2014/main" id="{6A2C3E59-9C75-0257-0E8D-9D226089C419}"/>
              </a:ext>
            </a:extLst>
          </p:cNvPr>
          <p:cNvGraphicFramePr>
            <a:graphicFrameLocks noGrp="1"/>
          </p:cNvGraphicFramePr>
          <p:nvPr>
            <p:extLst>
              <p:ext uri="{D42A27DB-BD31-4B8C-83A1-F6EECF244321}">
                <p14:modId xmlns:p14="http://schemas.microsoft.com/office/powerpoint/2010/main" val="2105377466"/>
              </p:ext>
            </p:extLst>
          </p:nvPr>
        </p:nvGraphicFramePr>
        <p:xfrm>
          <a:off x="1538708" y="780395"/>
          <a:ext cx="5849064" cy="5950156"/>
        </p:xfrm>
        <a:graphic>
          <a:graphicData uri="http://schemas.openxmlformats.org/drawingml/2006/table">
            <a:tbl>
              <a:tblPr firstRow="1" bandRow="1">
                <a:tableStyleId>{5C22544A-7EE6-4342-B048-85BDC9FD1C3A}</a:tableStyleId>
              </a:tblPr>
              <a:tblGrid>
                <a:gridCol w="1462266">
                  <a:extLst>
                    <a:ext uri="{9D8B030D-6E8A-4147-A177-3AD203B41FA5}">
                      <a16:colId xmlns:a16="http://schemas.microsoft.com/office/drawing/2014/main" val="2140527867"/>
                    </a:ext>
                  </a:extLst>
                </a:gridCol>
                <a:gridCol w="1462266">
                  <a:extLst>
                    <a:ext uri="{9D8B030D-6E8A-4147-A177-3AD203B41FA5}">
                      <a16:colId xmlns:a16="http://schemas.microsoft.com/office/drawing/2014/main" val="1712827162"/>
                    </a:ext>
                  </a:extLst>
                </a:gridCol>
                <a:gridCol w="1462266">
                  <a:extLst>
                    <a:ext uri="{9D8B030D-6E8A-4147-A177-3AD203B41FA5}">
                      <a16:colId xmlns:a16="http://schemas.microsoft.com/office/drawing/2014/main" val="318690982"/>
                    </a:ext>
                  </a:extLst>
                </a:gridCol>
                <a:gridCol w="1462266">
                  <a:extLst>
                    <a:ext uri="{9D8B030D-6E8A-4147-A177-3AD203B41FA5}">
                      <a16:colId xmlns:a16="http://schemas.microsoft.com/office/drawing/2014/main" val="2932254601"/>
                    </a:ext>
                  </a:extLst>
                </a:gridCol>
              </a:tblGrid>
              <a:tr h="1484470">
                <a:tc>
                  <a:txBody>
                    <a:bodyPr/>
                    <a:lstStyle/>
                    <a:p>
                      <a:pPr algn="l" rtl="0"/>
                      <a:r>
                        <a:rPr lang="en-gb" sz="1400" b="1" i="0" u="none" baseline="0">
                          <a:solidFill>
                            <a:schemeClr val="tx1"/>
                          </a:solidFill>
                        </a:rPr>
                        <a:t>Likes reality TV</a:t>
                      </a:r>
                    </a:p>
                    <a:p>
                      <a:endParaRPr lang="en-gb" sz="1400" b="1">
                        <a:solidFill>
                          <a:schemeClr val="tx1"/>
                        </a:solidFill>
                      </a:endParaRPr>
                    </a:p>
                    <a:p>
                      <a:endParaRPr lang="en-gb" sz="1400" b="1">
                        <a:solidFill>
                          <a:schemeClr val="tx1"/>
                        </a:solidFill>
                      </a:endParaRPr>
                    </a:p>
                    <a:p>
                      <a:pPr algn="l" rtl="0"/>
                      <a:r>
                        <a:rPr lang="en-gb" sz="1400" b="0" i="0" u="none" baseline="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a:solidFill>
                            <a:schemeClr val="tx1"/>
                          </a:solidFill>
                        </a:rPr>
                        <a:t>Has at least two siblings</a:t>
                      </a:r>
                    </a:p>
                    <a:p>
                      <a:endParaRPr lang="en-gb" sz="1400" b="1">
                        <a:solidFill>
                          <a:schemeClr val="tx1"/>
                        </a:solidFill>
                      </a:endParaRPr>
                    </a:p>
                    <a:p>
                      <a:endParaRPr lang="en-gb" sz="1400" b="1">
                        <a:solidFill>
                          <a:schemeClr val="tx1"/>
                        </a:solidFill>
                      </a:endParaRPr>
                    </a:p>
                    <a:p>
                      <a:pPr algn="l" rtl="0"/>
                      <a:r>
                        <a:rPr lang="en-gb" sz="1400" b="0" i="0" u="none" baseline="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a:solidFill>
                            <a:schemeClr val="tx1"/>
                          </a:solidFill>
                        </a:rPr>
                        <a:t>Likes pineapple on pizza</a:t>
                      </a:r>
                    </a:p>
                    <a:p>
                      <a:endParaRPr lang="en-gb" sz="1400" b="0">
                        <a:solidFill>
                          <a:schemeClr val="tx1"/>
                        </a:solidFill>
                      </a:endParaRPr>
                    </a:p>
                    <a:p>
                      <a:pPr algn="l" rtl="0"/>
                      <a:r>
                        <a:rPr lang="en-gb" sz="1400" b="0" i="0" u="none" baseline="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dirty="0">
                          <a:solidFill>
                            <a:schemeClr val="tx1"/>
                          </a:solidFill>
                        </a:rPr>
                        <a:t>Birthday in the same month </a:t>
                      </a:r>
                    </a:p>
                    <a:p>
                      <a:endParaRPr lang="en-gb" sz="1400" b="1" dirty="0">
                        <a:solidFill>
                          <a:schemeClr val="tx1"/>
                        </a:solidFill>
                      </a:endParaRPr>
                    </a:p>
                    <a:p>
                      <a:pPr algn="l" rtl="0"/>
                      <a:endParaRPr lang="en-gb" sz="1400" b="0" i="0" u="none" baseline="0" dirty="0">
                        <a:solidFill>
                          <a:schemeClr val="tx1"/>
                        </a:solidFill>
                      </a:endParaRPr>
                    </a:p>
                    <a:p>
                      <a:pPr algn="l" rtl="0"/>
                      <a:r>
                        <a:rPr lang="en-gb" sz="1400" b="0" i="0" u="none" baseline="0" dirty="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94449764"/>
                  </a:ext>
                </a:extLst>
              </a:tr>
              <a:tr h="1488562">
                <a:tc>
                  <a:txBody>
                    <a:bodyPr/>
                    <a:lstStyle/>
                    <a:p>
                      <a:pPr algn="l" rtl="0"/>
                      <a:r>
                        <a:rPr lang="en-gb" sz="1400" b="1" i="0" u="none" baseline="0" dirty="0">
                          <a:solidFill>
                            <a:schemeClr val="tx1"/>
                          </a:solidFill>
                        </a:rPr>
                        <a:t>Has read a novel this year</a:t>
                      </a:r>
                    </a:p>
                    <a:p>
                      <a:endParaRPr lang="en-gb" sz="1400" b="1" dirty="0">
                        <a:solidFill>
                          <a:schemeClr val="tx1"/>
                        </a:solidFill>
                      </a:endParaRPr>
                    </a:p>
                    <a:p>
                      <a:pPr algn="l" rtl="0"/>
                      <a:endParaRPr lang="en-GB" sz="1400" b="0" i="0" u="none" baseline="0" dirty="0">
                        <a:solidFill>
                          <a:schemeClr val="tx1"/>
                        </a:solidFill>
                      </a:endParaRPr>
                    </a:p>
                    <a:p>
                      <a:pPr algn="l" rtl="0"/>
                      <a:r>
                        <a:rPr lang="en-gb" sz="1400" b="0" i="0" u="none" baseline="0" dirty="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dirty="0">
                          <a:solidFill>
                            <a:schemeClr val="tx1"/>
                          </a:solidFill>
                        </a:rPr>
                        <a:t>Has done martial arts as a hobby</a:t>
                      </a:r>
                    </a:p>
                    <a:p>
                      <a:endParaRPr lang="en-gb" sz="1400" b="1" dirty="0">
                        <a:solidFill>
                          <a:schemeClr val="tx1"/>
                        </a:solidFill>
                      </a:endParaRPr>
                    </a:p>
                    <a:p>
                      <a:pPr algn="l" rtl="0"/>
                      <a:r>
                        <a:rPr lang="en-gb" sz="1400" b="0" i="0" u="none" baseline="0" dirty="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dirty="0">
                          <a:solidFill>
                            <a:schemeClr val="tx1"/>
                          </a:solidFill>
                        </a:rPr>
                        <a:t>Is left-handed</a:t>
                      </a:r>
                    </a:p>
                    <a:p>
                      <a:endParaRPr lang="en-gb" sz="1400" b="1" dirty="0">
                        <a:solidFill>
                          <a:schemeClr val="tx1"/>
                        </a:solidFill>
                      </a:endParaRPr>
                    </a:p>
                    <a:p>
                      <a:endParaRPr lang="en-gb" sz="1400" b="1" dirty="0">
                        <a:solidFill>
                          <a:schemeClr val="tx1"/>
                        </a:solidFill>
                      </a:endParaRPr>
                    </a:p>
                    <a:p>
                      <a:pPr algn="l" rtl="0"/>
                      <a:endParaRPr lang="en-GB" sz="1400" b="0" i="0" u="none" baseline="0" dirty="0">
                        <a:solidFill>
                          <a:schemeClr val="tx1"/>
                        </a:solidFill>
                      </a:endParaRPr>
                    </a:p>
                    <a:p>
                      <a:pPr algn="l" rtl="0"/>
                      <a:r>
                        <a:rPr lang="en-gb" sz="1400" b="0" i="0" u="none" baseline="0" dirty="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dirty="0">
                          <a:solidFill>
                            <a:schemeClr val="tx1"/>
                          </a:solidFill>
                        </a:rPr>
                        <a:t>Writes a diary </a:t>
                      </a:r>
                    </a:p>
                    <a:p>
                      <a:endParaRPr lang="en-gb" sz="1400" b="1" dirty="0">
                        <a:solidFill>
                          <a:schemeClr val="tx1"/>
                        </a:solidFill>
                      </a:endParaRPr>
                    </a:p>
                    <a:p>
                      <a:endParaRPr lang="en-gb" sz="1400" b="1" dirty="0">
                        <a:solidFill>
                          <a:schemeClr val="tx1"/>
                        </a:solidFill>
                      </a:endParaRPr>
                    </a:p>
                    <a:p>
                      <a:pPr algn="l" rtl="0"/>
                      <a:endParaRPr lang="en-gb" sz="1400" b="0" i="0" u="none" baseline="0" dirty="0">
                        <a:solidFill>
                          <a:schemeClr val="tx1"/>
                        </a:solidFill>
                      </a:endParaRPr>
                    </a:p>
                    <a:p>
                      <a:pPr algn="l" rtl="0"/>
                      <a:r>
                        <a:rPr lang="en-gb" sz="1400" b="0" i="0" u="none" baseline="0" dirty="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944236361"/>
                  </a:ext>
                </a:extLst>
              </a:tr>
              <a:tr h="1488562">
                <a:tc>
                  <a:txBody>
                    <a:bodyPr/>
                    <a:lstStyle/>
                    <a:p>
                      <a:pPr algn="l" rtl="0"/>
                      <a:r>
                        <a:rPr lang="en-gb" sz="1400" b="1" i="0" u="none" baseline="0" dirty="0">
                          <a:solidFill>
                            <a:schemeClr val="tx1"/>
                          </a:solidFill>
                        </a:rPr>
                        <a:t>Likes horror films</a:t>
                      </a:r>
                    </a:p>
                    <a:p>
                      <a:endParaRPr lang="en-gb" sz="1400" b="1" dirty="0">
                        <a:solidFill>
                          <a:schemeClr val="tx1"/>
                        </a:solidFill>
                      </a:endParaRPr>
                    </a:p>
                    <a:p>
                      <a:pPr algn="l" rtl="0"/>
                      <a:endParaRPr lang="en-gb" sz="1400" b="0" i="0" u="none" baseline="0" dirty="0">
                        <a:solidFill>
                          <a:schemeClr val="tx1"/>
                        </a:solidFill>
                      </a:endParaRPr>
                    </a:p>
                    <a:p>
                      <a:pPr algn="l" rtl="0"/>
                      <a:r>
                        <a:rPr lang="en-gb" sz="1400" b="0" i="0" u="none" baseline="0" dirty="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dirty="0">
                          <a:solidFill>
                            <a:schemeClr val="tx1"/>
                          </a:solidFill>
                        </a:rPr>
                        <a:t>Lives outside Helsinki</a:t>
                      </a:r>
                    </a:p>
                    <a:p>
                      <a:endParaRPr lang="en-gb" sz="1400" b="1" dirty="0">
                        <a:solidFill>
                          <a:schemeClr val="tx1"/>
                        </a:solidFill>
                      </a:endParaRPr>
                    </a:p>
                    <a:p>
                      <a:pPr algn="l" rtl="0"/>
                      <a:endParaRPr lang="en-gb" sz="1400" b="0" i="0" u="none" baseline="0" dirty="0">
                        <a:solidFill>
                          <a:schemeClr val="tx1"/>
                        </a:solidFill>
                      </a:endParaRPr>
                    </a:p>
                    <a:p>
                      <a:pPr algn="l" rtl="0"/>
                      <a:r>
                        <a:rPr lang="en-gb" sz="1400" b="0" i="0" u="none" baseline="0" dirty="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dirty="0">
                          <a:solidFill>
                            <a:schemeClr val="tx1"/>
                          </a:solidFill>
                        </a:rPr>
                        <a:t>Has broken a bone at some point</a:t>
                      </a:r>
                    </a:p>
                    <a:p>
                      <a:endParaRPr lang="en-gb" sz="1400" b="1" dirty="0">
                        <a:solidFill>
                          <a:schemeClr val="tx1"/>
                        </a:solidFill>
                      </a:endParaRPr>
                    </a:p>
                    <a:p>
                      <a:pPr algn="l" rtl="0"/>
                      <a:r>
                        <a:rPr lang="en-gb" sz="1400" b="0" i="0" u="none" baseline="0" dirty="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a:solidFill>
                            <a:schemeClr val="tx1"/>
                          </a:solidFill>
                        </a:rPr>
                        <a:t>Has played in a team</a:t>
                      </a:r>
                    </a:p>
                    <a:p>
                      <a:endParaRPr lang="en-gb" sz="1400" b="1">
                        <a:solidFill>
                          <a:schemeClr val="tx1"/>
                        </a:solidFill>
                      </a:endParaRPr>
                    </a:p>
                    <a:p>
                      <a:endParaRPr lang="en-gb" sz="1400" b="1">
                        <a:solidFill>
                          <a:schemeClr val="tx1"/>
                        </a:solidFill>
                      </a:endParaRPr>
                    </a:p>
                    <a:p>
                      <a:pPr algn="l" rtl="0"/>
                      <a:r>
                        <a:rPr lang="en-gb" sz="1400" b="0" i="0" u="none" baseline="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79379560"/>
                  </a:ext>
                </a:extLst>
              </a:tr>
              <a:tr h="1488562">
                <a:tc>
                  <a:txBody>
                    <a:bodyPr/>
                    <a:lstStyle/>
                    <a:p>
                      <a:pPr algn="l" rtl="0"/>
                      <a:r>
                        <a:rPr lang="en-gb" sz="1400" b="1" i="0" u="none" baseline="0">
                          <a:solidFill>
                            <a:schemeClr val="tx1"/>
                          </a:solidFill>
                        </a:rPr>
                        <a:t>Plays an instrument</a:t>
                      </a:r>
                    </a:p>
                    <a:p>
                      <a:endParaRPr lang="en-gb" sz="1400" b="1">
                        <a:solidFill>
                          <a:schemeClr val="tx1"/>
                        </a:solidFill>
                      </a:endParaRPr>
                    </a:p>
                    <a:p>
                      <a:endParaRPr lang="en-gb" sz="1400" b="1">
                        <a:solidFill>
                          <a:schemeClr val="tx1"/>
                        </a:solidFill>
                      </a:endParaRPr>
                    </a:p>
                    <a:p>
                      <a:pPr algn="l" rtl="0"/>
                      <a:r>
                        <a:rPr lang="en-gb" sz="1400" b="0" i="0" u="none" baseline="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a:solidFill>
                            <a:schemeClr val="tx1"/>
                          </a:solidFill>
                        </a:rPr>
                        <a:t>Has an unusual hobby</a:t>
                      </a:r>
                    </a:p>
                    <a:p>
                      <a:endParaRPr lang="en-gb" sz="1400" b="1">
                        <a:solidFill>
                          <a:schemeClr val="tx1"/>
                        </a:solidFill>
                      </a:endParaRPr>
                    </a:p>
                    <a:p>
                      <a:endParaRPr lang="en-gb" sz="1400" b="1">
                        <a:solidFill>
                          <a:schemeClr val="tx1"/>
                        </a:solidFill>
                      </a:endParaRPr>
                    </a:p>
                    <a:p>
                      <a:pPr algn="l" rtl="0"/>
                      <a:r>
                        <a:rPr lang="en-gb" sz="1400" b="0" i="0" u="none" baseline="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a:solidFill>
                            <a:schemeClr val="tx1"/>
                          </a:solidFill>
                        </a:rPr>
                        <a:t>Has won something</a:t>
                      </a:r>
                    </a:p>
                    <a:p>
                      <a:endParaRPr lang="en-gb" sz="1400" b="1">
                        <a:solidFill>
                          <a:schemeClr val="tx1"/>
                        </a:solidFill>
                      </a:endParaRPr>
                    </a:p>
                    <a:p>
                      <a:endParaRPr lang="en-gb" sz="1400" b="1">
                        <a:solidFill>
                          <a:schemeClr val="tx1"/>
                        </a:solidFill>
                      </a:endParaRPr>
                    </a:p>
                    <a:p>
                      <a:pPr algn="l" rtl="0"/>
                      <a:r>
                        <a:rPr lang="en-gb" sz="1400" b="0" i="0" u="none" baseline="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tc>
                  <a:txBody>
                    <a:bodyPr/>
                    <a:lstStyle/>
                    <a:p>
                      <a:pPr algn="l" rtl="0"/>
                      <a:r>
                        <a:rPr lang="en-gb" sz="1400" b="1" i="0" u="none" baseline="0" dirty="0">
                          <a:solidFill>
                            <a:schemeClr val="tx1"/>
                          </a:solidFill>
                        </a:rPr>
                        <a:t>Has an animal at home</a:t>
                      </a:r>
                    </a:p>
                    <a:p>
                      <a:endParaRPr lang="en-gb" sz="1400" b="1" dirty="0">
                        <a:solidFill>
                          <a:schemeClr val="tx1"/>
                        </a:solidFill>
                      </a:endParaRPr>
                    </a:p>
                    <a:p>
                      <a:endParaRPr lang="en-gb" sz="1400" b="1" dirty="0">
                        <a:solidFill>
                          <a:schemeClr val="tx1"/>
                        </a:solidFill>
                      </a:endParaRPr>
                    </a:p>
                    <a:p>
                      <a:pPr algn="l" rtl="0"/>
                      <a:r>
                        <a:rPr lang="en-gb" sz="1400" b="0" i="0" u="none" baseline="0" dirty="0">
                          <a:solidFill>
                            <a:schemeClr val="tx1"/>
                          </a:solidFill>
                        </a:rPr>
                        <a:t>Name:</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124208030"/>
                  </a:ext>
                </a:extLst>
              </a:tr>
            </a:tbl>
          </a:graphicData>
        </a:graphic>
      </p:graphicFrame>
      <p:sp>
        <p:nvSpPr>
          <p:cNvPr id="13" name="Tekstiruutu 12">
            <a:extLst>
              <a:ext uri="{FF2B5EF4-FFF2-40B4-BE49-F238E27FC236}">
                <a16:creationId xmlns:a16="http://schemas.microsoft.com/office/drawing/2014/main" id="{4521F39A-AD16-1195-845B-6E71BDDA7C16}"/>
              </a:ext>
            </a:extLst>
          </p:cNvPr>
          <p:cNvSpPr txBox="1"/>
          <p:nvPr/>
        </p:nvSpPr>
        <p:spPr>
          <a:xfrm>
            <a:off x="1538704" y="257175"/>
            <a:ext cx="5849064" cy="523220"/>
          </a:xfrm>
          <a:prstGeom prst="rect">
            <a:avLst/>
          </a:prstGeom>
          <a:solidFill>
            <a:schemeClr val="accent2"/>
          </a:solidFill>
          <a:ln w="38100">
            <a:solidFill>
              <a:schemeClr val="accent2"/>
            </a:solidFill>
          </a:ln>
        </p:spPr>
        <p:txBody>
          <a:bodyPr wrap="square" rtlCol="0">
            <a:spAutoFit/>
          </a:bodyPr>
          <a:lstStyle/>
          <a:p>
            <a:pPr algn="ctr" rtl="0"/>
            <a:r>
              <a:rPr lang="en-gb" sz="2800" b="1" i="0" u="none" baseline="0"/>
              <a:t>Bingo</a:t>
            </a:r>
          </a:p>
        </p:txBody>
      </p:sp>
    </p:spTree>
    <p:extLst>
      <p:ext uri="{BB962C8B-B14F-4D97-AF65-F5344CB8AC3E}">
        <p14:creationId xmlns:p14="http://schemas.microsoft.com/office/powerpoint/2010/main" val="1910484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97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82F6C5-369F-ED99-F9F9-A92D6B47D3D3}"/>
              </a:ext>
            </a:extLst>
          </p:cNvPr>
          <p:cNvSpPr>
            <a:spLocks noGrp="1"/>
          </p:cNvSpPr>
          <p:nvPr>
            <p:ph type="title"/>
          </p:nvPr>
        </p:nvSpPr>
        <p:spPr>
          <a:xfrm>
            <a:off x="474235" y="408562"/>
            <a:ext cx="9972000" cy="787615"/>
          </a:xfrm>
        </p:spPr>
        <p:txBody>
          <a:bodyPr/>
          <a:lstStyle/>
          <a:p>
            <a:pPr algn="l" rtl="0"/>
            <a:r>
              <a:rPr lang="en-gb" sz="4400" b="1" i="0" u="none" baseline="0" dirty="0">
                <a:latin typeface="+mj-lt"/>
                <a:ea typeface="+mj-lt"/>
                <a:cs typeface="+mj-lt"/>
              </a:rPr>
              <a:t>Part 3</a:t>
            </a:r>
            <a:br>
              <a:rPr lang="en-gb" sz="4400" dirty="0">
                <a:latin typeface="+mj-lt"/>
                <a:cs typeface="Arial"/>
              </a:rPr>
            </a:br>
            <a:r>
              <a:rPr lang="en-gb" sz="4000" b="1" i="0" u="none" baseline="0" dirty="0">
                <a:latin typeface="+mj-lt"/>
                <a:ea typeface="+mj-lt"/>
                <a:cs typeface="+mj-lt"/>
              </a:rPr>
              <a:t>The neuropsychological perspective </a:t>
            </a:r>
            <a:endParaRPr lang="en-gb" sz="4400" dirty="0">
              <a:latin typeface="Arial"/>
              <a:cs typeface="Arial"/>
            </a:endParaRPr>
          </a:p>
        </p:txBody>
      </p:sp>
      <p:sp>
        <p:nvSpPr>
          <p:cNvPr id="3" name="TextBox 2">
            <a:extLst>
              <a:ext uri="{FF2B5EF4-FFF2-40B4-BE49-F238E27FC236}">
                <a16:creationId xmlns:a16="http://schemas.microsoft.com/office/drawing/2014/main" id="{AEEF5C67-250D-BFFB-5900-908A92B13DD2}"/>
              </a:ext>
            </a:extLst>
          </p:cNvPr>
          <p:cNvSpPr txBox="1"/>
          <p:nvPr/>
        </p:nvSpPr>
        <p:spPr>
          <a:xfrm>
            <a:off x="474235" y="1733784"/>
            <a:ext cx="10852557"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spcAft>
                <a:spcPts val="1200"/>
              </a:spcAft>
            </a:pPr>
            <a:r>
              <a:rPr lang="en-gb" sz="3100" b="0" i="0" u="none" baseline="0" dirty="0"/>
              <a:t>The aim of this part is to provide you with an overview of the nervous system and brain-friendly learning. Together, we will reflect on the importance of a brain-friendly learning environment and share related good practices.</a:t>
            </a:r>
            <a:endParaRPr lang="en-gb" sz="3100">
              <a:cs typeface="Arial"/>
            </a:endParaRPr>
          </a:p>
          <a:p>
            <a:endParaRPr lang="en-gb" sz="3100" dirty="0">
              <a:cs typeface="Arial"/>
            </a:endParaRPr>
          </a:p>
        </p:txBody>
      </p:sp>
      <p:pic>
        <p:nvPicPr>
          <p:cNvPr id="4" name="Kuva 3">
            <a:extLst>
              <a:ext uri="{FF2B5EF4-FFF2-40B4-BE49-F238E27FC236}">
                <a16:creationId xmlns:a16="http://schemas.microsoft.com/office/drawing/2014/main" id="{84B32F50-7DD5-CC58-5FE2-8CE2B3490408}"/>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604626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977"/>
        </a:solidFill>
        <a:effectLst/>
      </p:bgPr>
    </p:bg>
    <p:spTree>
      <p:nvGrpSpPr>
        <p:cNvPr id="1" name="">
          <a:extLst>
            <a:ext uri="{FF2B5EF4-FFF2-40B4-BE49-F238E27FC236}">
              <a16:creationId xmlns:a16="http://schemas.microsoft.com/office/drawing/2014/main" id="{65FCD5DE-0F8E-5E4F-C79B-FFA0C28711EC}"/>
            </a:ext>
          </a:extLst>
        </p:cNvPr>
        <p:cNvGrpSpPr/>
        <p:nvPr/>
      </p:nvGrpSpPr>
      <p:grpSpPr>
        <a:xfrm>
          <a:off x="0" y="0"/>
          <a:ext cx="0" cy="0"/>
          <a:chOff x="0" y="0"/>
          <a:chExt cx="0" cy="0"/>
        </a:xfrm>
      </p:grpSpPr>
      <p:pic>
        <p:nvPicPr>
          <p:cNvPr id="9" name="Picture 12">
            <a:extLst>
              <a:ext uri="{FF2B5EF4-FFF2-40B4-BE49-F238E27FC236}">
                <a16:creationId xmlns:a16="http://schemas.microsoft.com/office/drawing/2014/main" id="{99D16F57-E9A5-27BE-1379-36C8240E1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4691" y="0"/>
            <a:ext cx="2975163" cy="43008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B474932F-EBBB-5EF7-DAAF-EA8E6D8FD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05603" y="1725112"/>
            <a:ext cx="3550751" cy="513288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BD2B52AA-B75C-9BF8-A32F-F8E6F6363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567" y="1595268"/>
            <a:ext cx="3712752" cy="53670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BD3776AA-897A-8AB8-DEE8-678B1165411D}"/>
              </a:ext>
            </a:extLst>
          </p:cNvPr>
          <p:cNvSpPr/>
          <p:nvPr/>
        </p:nvSpPr>
        <p:spPr>
          <a:xfrm>
            <a:off x="4276721" y="2400147"/>
            <a:ext cx="2749751" cy="12003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ysClr val="windowText" lastClr="000000"/>
                </a:solidFill>
                <a:ea typeface="+mn-lt"/>
                <a:cs typeface="+mn-lt"/>
                <a:hlinkClick r:id="rId4">
                  <a:extLst>
                    <a:ext uri="{A12FA001-AC4F-418D-AE19-62706E023703}">
                      <ahyp:hlinkClr xmlns:ahyp="http://schemas.microsoft.com/office/drawing/2018/hyperlinkcolor" val="tx"/>
                    </a:ext>
                  </a:extLst>
                </a:hlinkClick>
              </a:rPr>
              <a:t>Lukio-opetus ja aivojen salat</a:t>
            </a:r>
            <a:endParaRPr lang="en-US" b="1">
              <a:solidFill>
                <a:sysClr val="windowText" lastClr="000000"/>
              </a:solidFill>
            </a:endParaRPr>
          </a:p>
          <a:p>
            <a:pPr algn="ctr" rtl="0"/>
            <a:endParaRPr lang="en-gb" sz="1600" b="1" dirty="0">
              <a:solidFill>
                <a:srgbClr val="BD2719"/>
              </a:solidFill>
              <a:cs typeface="Arial"/>
            </a:endParaRPr>
          </a:p>
        </p:txBody>
      </p:sp>
      <p:sp>
        <p:nvSpPr>
          <p:cNvPr id="5" name="TextBox 4">
            <a:extLst>
              <a:ext uri="{FF2B5EF4-FFF2-40B4-BE49-F238E27FC236}">
                <a16:creationId xmlns:a16="http://schemas.microsoft.com/office/drawing/2014/main" id="{2BCEC918-CEB7-7208-525C-9EBFB751C66C}"/>
              </a:ext>
            </a:extLst>
          </p:cNvPr>
          <p:cNvSpPr txBox="1"/>
          <p:nvPr/>
        </p:nvSpPr>
        <p:spPr>
          <a:xfrm>
            <a:off x="1704109" y="3782025"/>
            <a:ext cx="5307445" cy="2600712"/>
          </a:xfrm>
          <a:prstGeom prst="rect">
            <a:avLst/>
          </a:prstGeom>
          <a:solidFill>
            <a:schemeClr val="bg1"/>
          </a:solidFill>
          <a:ln w="762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sz="2000" b="1" i="0" u="none" baseline="0" dirty="0">
                <a:cs typeface="Arial"/>
              </a:rPr>
              <a:t>Topical links </a:t>
            </a:r>
            <a:br>
              <a:rPr lang="en-gb" sz="2000" b="1" dirty="0">
                <a:cs typeface="Arial"/>
              </a:rPr>
            </a:br>
            <a:r>
              <a:rPr lang="en-gb" b="1" i="0" u="none" baseline="0" dirty="0">
                <a:cs typeface="Arial"/>
              </a:rPr>
              <a:t>(can be added by the facilitator)</a:t>
            </a:r>
          </a:p>
          <a:p>
            <a:pPr marL="285750" indent="-285750" algn="l" rtl="0">
              <a:spcAft>
                <a:spcPts val="600"/>
              </a:spcAft>
              <a:buFont typeface="Arial" panose="020B0604020202020204" pitchFamily="34" charset="0"/>
              <a:buChar char="•"/>
            </a:pPr>
            <a:r>
              <a:rPr lang="en-gb" sz="1050" b="0" i="0" u="none" baseline="0" dirty="0">
                <a:solidFill>
                  <a:sysClr val="windowText" lastClr="000000"/>
                </a:solidFill>
                <a:cs typeface="Arial"/>
              </a:rPr>
              <a:t>Isomäki, H., </a:t>
            </a:r>
            <a:r>
              <a:rPr lang="en-gb" sz="1050" b="0" i="0" u="none" baseline="0" dirty="0" err="1">
                <a:solidFill>
                  <a:srgbClr val="0072C6"/>
                </a:solidFill>
                <a:cs typeface="Arial"/>
                <a:hlinkClick r:id="rId5">
                  <a:extLst>
                    <a:ext uri="{A12FA001-AC4F-418D-AE19-62706E023703}">
                      <ahyp:hlinkClr xmlns:ahyp="http://schemas.microsoft.com/office/drawing/2018/hyperlinkcolor" val="tx"/>
                    </a:ext>
                  </a:extLst>
                </a:hlinkClick>
              </a:rPr>
              <a:t>Aivot</a:t>
            </a:r>
            <a:r>
              <a:rPr lang="en-gb" sz="1050" b="0" i="0" u="none" baseline="0" dirty="0">
                <a:solidFill>
                  <a:srgbClr val="0072C6"/>
                </a:solidFill>
                <a:cs typeface="Arial"/>
                <a:hlinkClick r:id="rId5">
                  <a:extLst>
                    <a:ext uri="{A12FA001-AC4F-418D-AE19-62706E023703}">
                      <ahyp:hlinkClr xmlns:ahyp="http://schemas.microsoft.com/office/drawing/2018/hyperlinkcolor" val="tx"/>
                    </a:ext>
                  </a:extLst>
                </a:hlinkClick>
              </a:rPr>
              <a:t> </a:t>
            </a:r>
            <a:r>
              <a:rPr lang="en-gb" sz="1050" b="0" i="0" u="none" baseline="0" dirty="0" err="1">
                <a:solidFill>
                  <a:srgbClr val="0072C6"/>
                </a:solidFill>
                <a:cs typeface="Arial"/>
                <a:hlinkClick r:id="rId5">
                  <a:extLst>
                    <a:ext uri="{A12FA001-AC4F-418D-AE19-62706E023703}">
                      <ahyp:hlinkClr xmlns:ahyp="http://schemas.microsoft.com/office/drawing/2018/hyperlinkcolor" val="tx"/>
                    </a:ext>
                  </a:extLst>
                </a:hlinkClick>
              </a:rPr>
              <a:t>käyttöön</a:t>
            </a:r>
            <a:r>
              <a:rPr lang="en-gb" sz="1050" b="0" i="0" u="none" baseline="0" dirty="0">
                <a:solidFill>
                  <a:srgbClr val="0072C6"/>
                </a:solidFill>
                <a:cs typeface="Arial"/>
                <a:hlinkClick r:id="rId5">
                  <a:extLst>
                    <a:ext uri="{A12FA001-AC4F-418D-AE19-62706E023703}">
                      <ahyp:hlinkClr xmlns:ahyp="http://schemas.microsoft.com/office/drawing/2018/hyperlinkcolor" val="tx"/>
                    </a:ext>
                  </a:extLst>
                </a:hlinkClick>
              </a:rPr>
              <a:t> </a:t>
            </a:r>
            <a:r>
              <a:rPr lang="en-gb" sz="1050" b="0" i="0" u="none" baseline="0" dirty="0" err="1">
                <a:solidFill>
                  <a:srgbClr val="0072C6"/>
                </a:solidFill>
                <a:cs typeface="Arial"/>
                <a:hlinkClick r:id="rId5">
                  <a:extLst>
                    <a:ext uri="{A12FA001-AC4F-418D-AE19-62706E023703}">
                      <ahyp:hlinkClr xmlns:ahyp="http://schemas.microsoft.com/office/drawing/2018/hyperlinkcolor" val="tx"/>
                    </a:ext>
                  </a:extLst>
                </a:hlinkClick>
              </a:rPr>
              <a:t>koulussa</a:t>
            </a:r>
            <a:r>
              <a:rPr lang="en-gb" sz="1050" b="0" i="0" u="none" baseline="0" dirty="0">
                <a:solidFill>
                  <a:srgbClr val="0072C6"/>
                </a:solidFill>
                <a:cs typeface="Arial"/>
                <a:hlinkClick r:id="rId5">
                  <a:extLst>
                    <a:ext uri="{A12FA001-AC4F-418D-AE19-62706E023703}">
                      <ahyp:hlinkClr xmlns:ahyp="http://schemas.microsoft.com/office/drawing/2018/hyperlinkcolor" val="tx"/>
                    </a:ext>
                  </a:extLst>
                </a:hlinkClick>
              </a:rPr>
              <a:t> (“Using your brain in school”)</a:t>
            </a:r>
            <a:endParaRPr lang="en-gb" sz="1050" dirty="0">
              <a:solidFill>
                <a:srgbClr val="0072C6"/>
              </a:solidFill>
              <a:latin typeface="Arial"/>
              <a:ea typeface="+mn-lt"/>
              <a:cs typeface="+mn-lt"/>
            </a:endParaRPr>
          </a:p>
          <a:p>
            <a:pPr marL="285750" indent="-285750" algn="l" rtl="0">
              <a:spcAft>
                <a:spcPts val="600"/>
              </a:spcAft>
              <a:buFont typeface="Arial,Sans-Serif" panose="020B0604020202020204" pitchFamily="34" charset="0"/>
              <a:buChar char="•"/>
            </a:pPr>
            <a:r>
              <a:rPr lang="en-gb" sz="1050" b="0" i="0" u="sng" baseline="0" dirty="0">
                <a:solidFill>
                  <a:srgbClr val="0072C6"/>
                </a:solidFill>
                <a:latin typeface="Arial"/>
                <a:ea typeface="+mn-lt"/>
                <a:cs typeface="+mn-lt"/>
                <a:hlinkClick r:id="rId6">
                  <a:extLst>
                    <a:ext uri="{A12FA001-AC4F-418D-AE19-62706E023703}">
                      <ahyp:hlinkClr xmlns:ahyp="http://schemas.microsoft.com/office/drawing/2018/hyperlinkcolor" val="tx"/>
                    </a:ext>
                  </a:extLst>
                </a:hlinkClick>
              </a:rPr>
              <a:t>The sensory accessibility survey</a:t>
            </a:r>
            <a:r>
              <a:rPr lang="en-gb" sz="1050" b="0" i="0" u="none" baseline="0" dirty="0">
                <a:solidFill>
                  <a:srgbClr val="0072C6"/>
                </a:solidFill>
                <a:latin typeface="Arial"/>
                <a:ea typeface="+mn-lt"/>
                <a:cs typeface="+mn-lt"/>
              </a:rPr>
              <a:t> </a:t>
            </a:r>
            <a:r>
              <a:rPr lang="en-gb" sz="1050" b="0" i="0" u="none" baseline="0" dirty="0">
                <a:solidFill>
                  <a:sysClr val="windowText" lastClr="000000"/>
                </a:solidFill>
                <a:latin typeface="Arial"/>
                <a:ea typeface="+mn-lt"/>
                <a:cs typeface="+mn-lt"/>
              </a:rPr>
              <a:t>can be used together to make the sensory accessibility of the learning environment visible.</a:t>
            </a:r>
            <a:r>
              <a:rPr lang="en-gb" sz="1050" b="0" i="0" u="none" baseline="0" dirty="0">
                <a:solidFill>
                  <a:srgbClr val="0072C6"/>
                </a:solidFill>
                <a:latin typeface="Arial"/>
                <a:ea typeface="+mn-lt"/>
                <a:cs typeface="+mn-lt"/>
              </a:rPr>
              <a:t> </a:t>
            </a:r>
          </a:p>
          <a:p>
            <a:pPr marL="285750" indent="-285750" algn="l" rtl="0">
              <a:spcAft>
                <a:spcPts val="600"/>
              </a:spcAft>
              <a:buFont typeface="Arial" panose="020B0604020202020204" pitchFamily="34" charset="0"/>
              <a:buChar char="•"/>
            </a:pPr>
            <a:r>
              <a:rPr lang="en-gb" sz="1050" b="0" i="0" u="none" baseline="0" dirty="0">
                <a:latin typeface="Arial"/>
                <a:ea typeface="Open Sans"/>
                <a:cs typeface="Open Sans"/>
              </a:rPr>
              <a:t>Price, J. &amp; Romualdez, A. M. (2024). ‘It just feels unnatural being here’: Autistic secondary school students' experiences of sensory sensitivities in the school environment:</a:t>
            </a:r>
            <a:r>
              <a:rPr lang="en-gb" sz="1050" b="0" i="0" u="none" baseline="0" dirty="0">
                <a:solidFill>
                  <a:srgbClr val="000000"/>
                </a:solidFill>
                <a:latin typeface="Arial"/>
                <a:ea typeface="Open Sans"/>
                <a:cs typeface="Open Sans"/>
              </a:rPr>
              <a:t> </a:t>
            </a:r>
            <a:r>
              <a:rPr lang="en-gb" sz="1050" b="0" i="0" u="none" baseline="0" dirty="0">
                <a:solidFill>
                  <a:srgbClr val="0072C6"/>
                </a:solidFill>
                <a:latin typeface="Arial"/>
                <a:ea typeface="Open Sans"/>
                <a:cs typeface="Arial"/>
                <a:hlinkClick r:id="rId7">
                  <a:extLst>
                    <a:ext uri="{A12FA001-AC4F-418D-AE19-62706E023703}">
                      <ahyp:hlinkClr xmlns:ahyp="http://schemas.microsoft.com/office/drawing/2018/hyperlinkcolor" val="tx"/>
                    </a:ext>
                  </a:extLst>
                </a:hlinkClick>
              </a:rPr>
              <a:t>https</a:t>
            </a:r>
            <a:r>
              <a:rPr lang="en-gb" sz="1050" b="0" i="0" u="none" baseline="0" dirty="0">
                <a:solidFill>
                  <a:srgbClr val="0072C6"/>
                </a:solidFill>
                <a:ea typeface="+mn-lt"/>
                <a:cs typeface="+mn-lt"/>
                <a:hlinkClick r:id="rId7">
                  <a:extLst>
                    <a:ext uri="{A12FA001-AC4F-418D-AE19-62706E023703}">
                      <ahyp:hlinkClr xmlns:ahyp="http://schemas.microsoft.com/office/drawing/2018/hyperlinkcolor" val="tx"/>
                    </a:ext>
                  </a:extLst>
                </a:hlinkClick>
              </a:rPr>
              <a:t>://osf.io/preprints/osf/pks8t_v1</a:t>
            </a:r>
            <a:r>
              <a:rPr lang="en-gb" sz="1050" b="0" i="0" u="none" baseline="0" dirty="0">
                <a:solidFill>
                  <a:srgbClr val="0072C6"/>
                </a:solidFill>
                <a:ea typeface="+mn-lt"/>
                <a:cs typeface="+mn-lt"/>
              </a:rPr>
              <a:t> </a:t>
            </a:r>
            <a:endParaRPr lang="en-gb" sz="1050" dirty="0">
              <a:solidFill>
                <a:srgbClr val="0072C6"/>
              </a:solidFill>
              <a:latin typeface="Arial"/>
              <a:ea typeface="+mn-lt"/>
              <a:cs typeface="+mn-lt"/>
            </a:endParaRPr>
          </a:p>
          <a:p>
            <a:pPr marL="285750" indent="-285750" algn="l" rtl="0">
              <a:spcAft>
                <a:spcPts val="600"/>
              </a:spcAft>
              <a:buFont typeface="Arial" panose="020B0604020202020204" pitchFamily="34" charset="0"/>
              <a:buChar char="•"/>
            </a:pPr>
            <a:r>
              <a:rPr lang="en-gb" sz="1050" b="0" i="0" u="none" baseline="0" dirty="0">
                <a:solidFill>
                  <a:sysClr val="windowText" lastClr="000000"/>
                </a:solidFill>
                <a:latin typeface="Arial"/>
                <a:ea typeface="+mn-lt"/>
                <a:cs typeface="+mn-lt"/>
              </a:rPr>
              <a:t>Alanen, L., Järvinen, A. &amp; Keski-Rahkonen, A.</a:t>
            </a:r>
            <a:r>
              <a:rPr lang="en-gb" sz="1050" b="0" i="0" u="none" baseline="0" dirty="0">
                <a:solidFill>
                  <a:sysClr val="windowText" lastClr="000000"/>
                </a:solidFill>
                <a:ea typeface="+mn-lt"/>
                <a:cs typeface="+mn-lt"/>
              </a:rPr>
              <a:t> (2025). </a:t>
            </a:r>
            <a:r>
              <a:rPr lang="en-gb" sz="1050" b="0" i="0" u="none" baseline="0" dirty="0" err="1">
                <a:solidFill>
                  <a:srgbClr val="0072C6"/>
                </a:solidFill>
                <a:ea typeface="+mn-lt"/>
                <a:cs typeface="+mn-lt"/>
              </a:rPr>
              <a:t>Miksi</a:t>
            </a:r>
            <a:r>
              <a:rPr lang="en-gb" sz="1050" b="0" i="0" u="none" baseline="0" dirty="0">
                <a:solidFill>
                  <a:srgbClr val="0072C6"/>
                </a:solidFill>
                <a:ea typeface="+mn-lt"/>
                <a:cs typeface="+mn-lt"/>
              </a:rPr>
              <a:t> </a:t>
            </a:r>
            <a:r>
              <a:rPr lang="en-gb" sz="1050" b="0" i="0" u="none" baseline="0" dirty="0" err="1">
                <a:solidFill>
                  <a:srgbClr val="0072C6"/>
                </a:solidFill>
                <a:ea typeface="+mn-lt"/>
                <a:cs typeface="+mn-lt"/>
              </a:rPr>
              <a:t>tunnesäätelyn</a:t>
            </a:r>
            <a:r>
              <a:rPr lang="en-gb" sz="1050" b="0" i="0" u="none" baseline="0" dirty="0">
                <a:solidFill>
                  <a:srgbClr val="0072C6"/>
                </a:solidFill>
                <a:ea typeface="+mn-lt"/>
                <a:cs typeface="+mn-lt"/>
              </a:rPr>
              <a:t> </a:t>
            </a:r>
            <a:r>
              <a:rPr lang="en-gb" sz="1050" b="0" i="0" u="none" baseline="0" dirty="0" err="1">
                <a:solidFill>
                  <a:srgbClr val="0072C6"/>
                </a:solidFill>
                <a:ea typeface="+mn-lt"/>
                <a:cs typeface="+mn-lt"/>
              </a:rPr>
              <a:t>vaikeudet</a:t>
            </a:r>
            <a:r>
              <a:rPr lang="en-gb" sz="1050" b="0" i="0" u="none" baseline="0" dirty="0">
                <a:solidFill>
                  <a:srgbClr val="0072C6"/>
                </a:solidFill>
                <a:ea typeface="+mn-lt"/>
                <a:cs typeface="+mn-lt"/>
              </a:rPr>
              <a:t> </a:t>
            </a:r>
            <a:r>
              <a:rPr lang="en-gb" sz="1050" b="0" i="0" u="none" baseline="0" dirty="0" err="1">
                <a:solidFill>
                  <a:srgbClr val="0072C6"/>
                </a:solidFill>
                <a:ea typeface="+mn-lt"/>
                <a:cs typeface="+mn-lt"/>
              </a:rPr>
              <a:t>olisi</a:t>
            </a:r>
            <a:r>
              <a:rPr lang="en-gb" sz="1050" b="0" i="0" u="none" baseline="0" dirty="0">
                <a:solidFill>
                  <a:srgbClr val="0072C6"/>
                </a:solidFill>
                <a:ea typeface="+mn-lt"/>
                <a:cs typeface="+mn-lt"/>
              </a:rPr>
              <a:t> </a:t>
            </a:r>
            <a:r>
              <a:rPr lang="en-gb" sz="1050" b="0" i="0" u="none" baseline="0" dirty="0" err="1">
                <a:solidFill>
                  <a:srgbClr val="0072C6"/>
                </a:solidFill>
                <a:ea typeface="+mn-lt"/>
                <a:cs typeface="+mn-lt"/>
              </a:rPr>
              <a:t>tärkeä</a:t>
            </a:r>
            <a:r>
              <a:rPr lang="en-gb" sz="1050" b="0" i="0" u="none" baseline="0" dirty="0">
                <a:solidFill>
                  <a:srgbClr val="0072C6"/>
                </a:solidFill>
                <a:ea typeface="+mn-lt"/>
                <a:cs typeface="+mn-lt"/>
              </a:rPr>
              <a:t> </a:t>
            </a:r>
            <a:r>
              <a:rPr lang="en-gb" sz="1050" b="0" i="0" u="none" baseline="0" dirty="0" err="1">
                <a:solidFill>
                  <a:srgbClr val="0072C6"/>
                </a:solidFill>
                <a:ea typeface="+mn-lt"/>
                <a:cs typeface="+mn-lt"/>
              </a:rPr>
              <a:t>huomioida</a:t>
            </a:r>
            <a:r>
              <a:rPr lang="en-gb" sz="1050" b="0" i="0" u="none" baseline="0" dirty="0">
                <a:solidFill>
                  <a:srgbClr val="0072C6"/>
                </a:solidFill>
                <a:ea typeface="+mn-lt"/>
                <a:cs typeface="+mn-lt"/>
              </a:rPr>
              <a:t> </a:t>
            </a:r>
            <a:r>
              <a:rPr lang="en-gb" sz="1050" b="0" i="0" u="none" baseline="0" dirty="0" err="1">
                <a:solidFill>
                  <a:srgbClr val="0072C6"/>
                </a:solidFill>
                <a:ea typeface="+mn-lt"/>
                <a:cs typeface="+mn-lt"/>
              </a:rPr>
              <a:t>osana</a:t>
            </a:r>
            <a:r>
              <a:rPr lang="en-gb" sz="1050" b="0" i="0" u="none" baseline="0" dirty="0">
                <a:solidFill>
                  <a:srgbClr val="0072C6"/>
                </a:solidFill>
                <a:ea typeface="+mn-lt"/>
                <a:cs typeface="+mn-lt"/>
              </a:rPr>
              <a:t> </a:t>
            </a:r>
            <a:r>
              <a:rPr lang="en-gb" sz="1050" b="0" i="0" u="none" baseline="0" dirty="0" err="1">
                <a:solidFill>
                  <a:srgbClr val="0072C6"/>
                </a:solidFill>
                <a:ea typeface="+mn-lt"/>
                <a:cs typeface="+mn-lt"/>
              </a:rPr>
              <a:t>adhd:n</a:t>
            </a:r>
            <a:r>
              <a:rPr lang="en-gb" sz="1050" b="0" i="0" u="none" baseline="0" dirty="0">
                <a:solidFill>
                  <a:srgbClr val="0072C6"/>
                </a:solidFill>
                <a:ea typeface="+mn-lt"/>
                <a:cs typeface="+mn-lt"/>
              </a:rPr>
              <a:t> </a:t>
            </a:r>
            <a:r>
              <a:rPr lang="en-gb" sz="1050" b="0" i="0" u="none" baseline="0" dirty="0" err="1">
                <a:solidFill>
                  <a:srgbClr val="0072C6"/>
                </a:solidFill>
                <a:ea typeface="+mn-lt"/>
                <a:cs typeface="+mn-lt"/>
              </a:rPr>
              <a:t>oirekuvaa</a:t>
            </a:r>
            <a:r>
              <a:rPr lang="en-gb" sz="1050" b="0" i="0" u="none" baseline="0" dirty="0">
                <a:solidFill>
                  <a:srgbClr val="0072C6"/>
                </a:solidFill>
                <a:ea typeface="+mn-lt"/>
                <a:cs typeface="+mn-lt"/>
              </a:rPr>
              <a:t> ja </a:t>
            </a:r>
            <a:r>
              <a:rPr lang="en-gb" sz="1050" b="0" i="0" u="none" baseline="0" dirty="0" err="1">
                <a:solidFill>
                  <a:srgbClr val="0072C6"/>
                </a:solidFill>
                <a:ea typeface="+mn-lt"/>
                <a:cs typeface="+mn-lt"/>
              </a:rPr>
              <a:t>hoitoa</a:t>
            </a:r>
            <a:r>
              <a:rPr lang="en-gb" sz="1050" b="0" i="0" u="none" baseline="0" dirty="0">
                <a:solidFill>
                  <a:srgbClr val="0072C6"/>
                </a:solidFill>
                <a:ea typeface="+mn-lt"/>
                <a:cs typeface="+mn-lt"/>
              </a:rPr>
              <a:t>? (“Why is it important to consider emotional regulation difficulties as part of ADHD symptoms and treatment?”) | </a:t>
            </a:r>
            <a:r>
              <a:rPr lang="en-gb" sz="1050" b="0" i="0" u="none" baseline="0" dirty="0" err="1">
                <a:solidFill>
                  <a:srgbClr val="0072C6"/>
                </a:solidFill>
                <a:ea typeface="+mn-lt"/>
                <a:cs typeface="+mn-lt"/>
              </a:rPr>
              <a:t>Psykologilehti</a:t>
            </a:r>
            <a:r>
              <a:rPr lang="en-gb" sz="1050" b="0" i="0" u="none" baseline="0" dirty="0">
                <a:solidFill>
                  <a:srgbClr val="0072C6"/>
                </a:solidFill>
                <a:ea typeface="+mn-lt"/>
                <a:cs typeface="+mn-lt"/>
              </a:rPr>
              <a:t> magazine</a:t>
            </a:r>
          </a:p>
        </p:txBody>
      </p:sp>
      <p:sp>
        <p:nvSpPr>
          <p:cNvPr id="6" name="TextBox 5">
            <a:extLst>
              <a:ext uri="{FF2B5EF4-FFF2-40B4-BE49-F238E27FC236}">
                <a16:creationId xmlns:a16="http://schemas.microsoft.com/office/drawing/2014/main" id="{1949604B-8E59-8DA7-1BA1-66C04FF77CE9}"/>
              </a:ext>
            </a:extLst>
          </p:cNvPr>
          <p:cNvSpPr txBox="1"/>
          <p:nvPr/>
        </p:nvSpPr>
        <p:spPr>
          <a:xfrm>
            <a:off x="7177993" y="1253679"/>
            <a:ext cx="4158489" cy="3200876"/>
          </a:xfrm>
          <a:prstGeom prst="rect">
            <a:avLst/>
          </a:prstGeom>
          <a:solidFill>
            <a:schemeClr val="bg1"/>
          </a:solidFill>
          <a:ln w="762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sz="2000" b="1" i="0" u="none" baseline="0" dirty="0">
                <a:solidFill>
                  <a:sysClr val="windowText" lastClr="000000"/>
                </a:solidFill>
                <a:cs typeface="Arial"/>
              </a:rPr>
              <a:t>Information</a:t>
            </a:r>
            <a:endParaRPr lang="en-gb" sz="2000" b="1" dirty="0">
              <a:solidFill>
                <a:sysClr val="windowText" lastClr="000000"/>
              </a:solidFill>
              <a:cs typeface="Arial"/>
            </a:endParaRPr>
          </a:p>
          <a:p>
            <a:pPr marL="285750" indent="-285750" algn="l" rtl="0">
              <a:spcAft>
                <a:spcPts val="600"/>
              </a:spcAft>
              <a:buFont typeface="Arial" panose="020B0604020202020204" pitchFamily="34" charset="0"/>
              <a:buChar char="•"/>
            </a:pPr>
            <a:r>
              <a:rPr lang="en-gb" b="0" i="0" u="none" baseline="0" dirty="0">
                <a:solidFill>
                  <a:sysClr val="windowText" lastClr="000000"/>
                </a:solidFill>
                <a:cs typeface="Arial"/>
              </a:rPr>
              <a:t>The most effective means of supporting wellbeing in general upper secondary school </a:t>
            </a:r>
            <a:r>
              <a:rPr lang="en-gb" b="0" i="0" u="none" baseline="0" dirty="0">
                <a:solidFill>
                  <a:sysClr val="windowText" lastClr="000000"/>
                </a:solidFill>
                <a:cs typeface="Arial"/>
                <a:hlinkClick r:id="rId8" action="ppaction://hlinksldjump"/>
              </a:rPr>
              <a:t>slide 49</a:t>
            </a:r>
            <a:endParaRPr lang="en-gb" dirty="0">
              <a:solidFill>
                <a:sysClr val="windowText" lastClr="000000"/>
              </a:solidFill>
              <a:cs typeface="Arial"/>
            </a:endParaRPr>
          </a:p>
          <a:p>
            <a:pPr marL="285750" indent="-285750" algn="l" rtl="0">
              <a:spcAft>
                <a:spcPts val="600"/>
              </a:spcAft>
              <a:buFont typeface="Arial" panose="020B0604020202020204" pitchFamily="34" charset="0"/>
              <a:buChar char="•"/>
            </a:pPr>
            <a:r>
              <a:rPr lang="en-gb" b="0" i="0" u="none" baseline="0" dirty="0">
                <a:solidFill>
                  <a:sysClr val="windowText" lastClr="000000"/>
                </a:solidFill>
                <a:cs typeface="Arial"/>
              </a:rPr>
              <a:t>Brain-friendly lesson plans and effective studying </a:t>
            </a:r>
            <a:r>
              <a:rPr lang="en-gb" b="0" i="0" u="none" baseline="0" dirty="0">
                <a:solidFill>
                  <a:sysClr val="windowText" lastClr="000000"/>
                </a:solidFill>
                <a:cs typeface="Arial"/>
                <a:hlinkClick r:id="rId9" action="ppaction://hlinksldjump"/>
              </a:rPr>
              <a:t>slides 50–53</a:t>
            </a:r>
            <a:endParaRPr lang="en-gb" dirty="0">
              <a:solidFill>
                <a:sysClr val="windowText" lastClr="000000"/>
              </a:solidFill>
              <a:cs typeface="Arial"/>
            </a:endParaRPr>
          </a:p>
          <a:p>
            <a:pPr marL="285750" indent="-285750" algn="l" rtl="0">
              <a:spcAft>
                <a:spcPts val="600"/>
              </a:spcAft>
              <a:buFont typeface="Arial" panose="020B0604020202020204" pitchFamily="34" charset="0"/>
              <a:buChar char="•"/>
            </a:pPr>
            <a:r>
              <a:rPr lang="en-gb" b="0" i="0" u="none" baseline="0" dirty="0">
                <a:solidFill>
                  <a:sysClr val="windowText" lastClr="000000"/>
                </a:solidFill>
                <a:cs typeface="Arial"/>
              </a:rPr>
              <a:t>Supporting a sensory-friendly learning environment </a:t>
            </a:r>
            <a:r>
              <a:rPr lang="en-gb" b="0" i="0" u="none" baseline="0" dirty="0">
                <a:solidFill>
                  <a:sysClr val="windowText" lastClr="000000"/>
                </a:solidFill>
                <a:cs typeface="Arial"/>
                <a:hlinkClick r:id="rId10" action="ppaction://hlinksldjump"/>
              </a:rPr>
              <a:t>slides 54–57</a:t>
            </a:r>
            <a:endParaRPr lang="en-gb" dirty="0">
              <a:solidFill>
                <a:sysClr val="windowText" lastClr="000000"/>
              </a:solidFill>
              <a:cs typeface="Arial"/>
            </a:endParaRPr>
          </a:p>
          <a:p>
            <a:pPr marL="285750" indent="-285750" algn="l" rtl="0">
              <a:spcAft>
                <a:spcPts val="600"/>
              </a:spcAft>
              <a:buFont typeface="Arial" panose="020B0604020202020204" pitchFamily="34" charset="0"/>
              <a:buChar char="•"/>
            </a:pPr>
            <a:r>
              <a:rPr lang="en-gb" b="0" i="0" u="none" baseline="0" dirty="0">
                <a:solidFill>
                  <a:sysClr val="windowText" lastClr="000000"/>
                </a:solidFill>
                <a:cs typeface="Arial"/>
              </a:rPr>
              <a:t>Brain-friendly assessment and the importance of positivity </a:t>
            </a:r>
            <a:r>
              <a:rPr lang="en-gb" b="0" i="0" u="none" baseline="0" dirty="0">
                <a:solidFill>
                  <a:sysClr val="windowText" lastClr="000000"/>
                </a:solidFill>
                <a:cs typeface="Arial"/>
                <a:hlinkClick r:id="rId11" action="ppaction://hlinksldjump"/>
              </a:rPr>
              <a:t>slides 58–61</a:t>
            </a:r>
            <a:endParaRPr lang="en-gb" dirty="0">
              <a:solidFill>
                <a:sysClr val="windowText" lastClr="000000"/>
              </a:solidFill>
              <a:cs typeface="Arial"/>
            </a:endParaRPr>
          </a:p>
        </p:txBody>
      </p:sp>
      <p:sp>
        <p:nvSpPr>
          <p:cNvPr id="7" name="TextBox 6">
            <a:extLst>
              <a:ext uri="{FF2B5EF4-FFF2-40B4-BE49-F238E27FC236}">
                <a16:creationId xmlns:a16="http://schemas.microsoft.com/office/drawing/2014/main" id="{E21B5C55-66FD-A745-231C-094890219584}"/>
              </a:ext>
            </a:extLst>
          </p:cNvPr>
          <p:cNvSpPr txBox="1"/>
          <p:nvPr/>
        </p:nvSpPr>
        <p:spPr>
          <a:xfrm>
            <a:off x="2986299" y="1543563"/>
            <a:ext cx="4025255" cy="707886"/>
          </a:xfrm>
          <a:prstGeom prst="rect">
            <a:avLst/>
          </a:prstGeom>
          <a:solidFill>
            <a:schemeClr val="bg1"/>
          </a:solidFill>
          <a:ln w="762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000" b="1" i="0" u="none" baseline="0">
                <a:solidFill>
                  <a:sysClr val="windowText" lastClr="000000"/>
                </a:solidFill>
                <a:cs typeface="Arial"/>
              </a:rPr>
              <a:t>Supporting questions for the introductory video </a:t>
            </a:r>
            <a:r>
              <a:rPr lang="en-gb" sz="2000" b="1" i="0" u="none" baseline="0">
                <a:solidFill>
                  <a:sysClr val="windowText" lastClr="000000"/>
                </a:solidFill>
                <a:cs typeface="Arial"/>
                <a:hlinkClick r:id="rId12" action="ppaction://hlinksldjump"/>
              </a:rPr>
              <a:t>slide 48</a:t>
            </a:r>
            <a:endParaRPr lang="en-gb" sz="2000" b="1">
              <a:solidFill>
                <a:sysClr val="windowText" lastClr="000000"/>
              </a:solidFill>
              <a:cs typeface="Arial"/>
            </a:endParaRPr>
          </a:p>
        </p:txBody>
      </p:sp>
      <p:pic>
        <p:nvPicPr>
          <p:cNvPr id="2" name="Kuva 1">
            <a:extLst>
              <a:ext uri="{FF2B5EF4-FFF2-40B4-BE49-F238E27FC236}">
                <a16:creationId xmlns:a16="http://schemas.microsoft.com/office/drawing/2014/main" id="{D8696CD8-7693-9B20-8B1A-E7E3781392AF}"/>
              </a:ext>
            </a:extLst>
          </p:cNvPr>
          <p:cNvPicPr>
            <a:picLocks noChangeAspect="1"/>
          </p:cNvPicPr>
          <p:nvPr/>
        </p:nvPicPr>
        <p:blipFill>
          <a:blip r:embed="rId13"/>
          <a:stretch>
            <a:fillRect/>
          </a:stretch>
        </p:blipFill>
        <p:spPr>
          <a:xfrm>
            <a:off x="10262964" y="5351728"/>
            <a:ext cx="1829773" cy="1442292"/>
          </a:xfrm>
          <a:prstGeom prst="rect">
            <a:avLst/>
          </a:prstGeom>
        </p:spPr>
      </p:pic>
    </p:spTree>
    <p:extLst>
      <p:ext uri="{BB962C8B-B14F-4D97-AF65-F5344CB8AC3E}">
        <p14:creationId xmlns:p14="http://schemas.microsoft.com/office/powerpoint/2010/main" val="67259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E82CBA-C015-69DB-863F-CA3064A4213F}"/>
              </a:ext>
            </a:extLst>
          </p:cNvPr>
          <p:cNvSpPr>
            <a:spLocks noGrp="1"/>
          </p:cNvSpPr>
          <p:nvPr>
            <p:ph sz="half" idx="1"/>
          </p:nvPr>
        </p:nvSpPr>
        <p:spPr>
          <a:xfrm>
            <a:off x="457199" y="1196259"/>
            <a:ext cx="6520544" cy="4944781"/>
          </a:xfrm>
        </p:spPr>
        <p:txBody>
          <a:bodyPr vert="horz" lIns="0" tIns="0" rIns="0" bIns="0" rtlCol="0" anchor="t">
            <a:normAutofit/>
          </a:bodyPr>
          <a:lstStyle/>
          <a:p>
            <a:pPr algn="l" rtl="0">
              <a:lnSpc>
                <a:spcPct val="90000"/>
              </a:lnSpc>
              <a:spcAft>
                <a:spcPts val="1200"/>
              </a:spcAft>
            </a:pPr>
            <a:r>
              <a:rPr lang="en-gb" sz="2800" b="0" i="0" u="none" baseline="0" dirty="0"/>
              <a:t>How do I consider the building of a brain-friendly lesson plan in my teaching? </a:t>
            </a:r>
            <a:endParaRPr lang="en-gb" sz="2800" dirty="0"/>
          </a:p>
          <a:p>
            <a:pPr algn="l" rtl="0">
              <a:lnSpc>
                <a:spcPct val="90000"/>
              </a:lnSpc>
              <a:spcAft>
                <a:spcPts val="1200"/>
              </a:spcAft>
            </a:pPr>
            <a:r>
              <a:rPr lang="en-gb" sz="2800" b="0" i="0" u="none" baseline="0" dirty="0"/>
              <a:t>How does my classroom reflect a sensory-friendly learning environment?</a:t>
            </a:r>
          </a:p>
          <a:p>
            <a:pPr algn="l" rtl="0">
              <a:lnSpc>
                <a:spcPct val="90000"/>
              </a:lnSpc>
              <a:spcAft>
                <a:spcPts val="1200"/>
              </a:spcAft>
            </a:pPr>
            <a:r>
              <a:rPr lang="en-gb" sz="2800" b="0" i="0" u="none" baseline="0" dirty="0"/>
              <a:t>What is brain-friendly assessment, and how do I support students’ emotional regulation in class?</a:t>
            </a:r>
          </a:p>
          <a:p>
            <a:pPr algn="l" rtl="0">
              <a:lnSpc>
                <a:spcPct val="90000"/>
              </a:lnSpc>
              <a:spcAft>
                <a:spcPts val="1200"/>
              </a:spcAft>
            </a:pPr>
            <a:r>
              <a:rPr lang="en-gb" sz="2800" b="0" i="0" u="none" baseline="0" dirty="0"/>
              <a:t>How do I strengthen students’ resilience in my teaching?</a:t>
            </a:r>
            <a:endParaRPr lang="en-gb" sz="2800" dirty="0"/>
          </a:p>
        </p:txBody>
      </p:sp>
      <p:pic>
        <p:nvPicPr>
          <p:cNvPr id="5" name="Kuva 4">
            <a:extLst>
              <a:ext uri="{FF2B5EF4-FFF2-40B4-BE49-F238E27FC236}">
                <a16:creationId xmlns:a16="http://schemas.microsoft.com/office/drawing/2014/main" id="{1C03CA3A-9BE6-77DA-ACD6-500D9C8FAD93}"/>
              </a:ext>
            </a:extLst>
          </p:cNvPr>
          <p:cNvPicPr>
            <a:picLocks noChangeAspect="1"/>
          </p:cNvPicPr>
          <p:nvPr/>
        </p:nvPicPr>
        <p:blipFill>
          <a:blip r:embed="rId3"/>
          <a:stretch>
            <a:fillRect/>
          </a:stretch>
        </p:blipFill>
        <p:spPr>
          <a:xfrm>
            <a:off x="6719938" y="1574325"/>
            <a:ext cx="4816261" cy="3792805"/>
          </a:xfrm>
          <a:prstGeom prst="rect">
            <a:avLst/>
          </a:prstGeom>
          <a:noFill/>
        </p:spPr>
      </p:pic>
      <p:sp>
        <p:nvSpPr>
          <p:cNvPr id="4" name="Slide Number Placeholder 3">
            <a:extLst>
              <a:ext uri="{FF2B5EF4-FFF2-40B4-BE49-F238E27FC236}">
                <a16:creationId xmlns:a16="http://schemas.microsoft.com/office/drawing/2014/main" id="{D8AF8FDD-D3BC-EBE2-0997-8A1BC8C35392}"/>
              </a:ext>
            </a:extLst>
          </p:cNvPr>
          <p:cNvSpPr>
            <a:spLocks noGrp="1"/>
          </p:cNvSpPr>
          <p:nvPr>
            <p:ph type="sldNum" sz="quarter" idx="12"/>
          </p:nvPr>
        </p:nvSpPr>
        <p:spPr>
          <a:xfrm>
            <a:off x="10437780" y="6268800"/>
            <a:ext cx="1237034" cy="258459"/>
          </a:xfrm>
        </p:spPr>
        <p:txBody>
          <a:bodyPr anchor="ctr">
            <a:normAutofit/>
          </a:bodyPr>
          <a:lstStyle/>
          <a:p>
            <a:pPr algn="r" rtl="0">
              <a:spcAft>
                <a:spcPts val="600"/>
              </a:spcAft>
            </a:pPr>
            <a:fld id="{66B0B938-106A-4E9D-9931-8D19B263D192}" type="slidenum">
              <a:rPr/>
              <a:pPr>
                <a:spcAft>
                  <a:spcPts val="600"/>
                </a:spcAft>
              </a:pPr>
              <a:t>48</a:t>
            </a:fld>
            <a:endParaRPr lang="en-gb"/>
          </a:p>
        </p:txBody>
      </p:sp>
      <p:sp>
        <p:nvSpPr>
          <p:cNvPr id="9" name="Title 1">
            <a:extLst>
              <a:ext uri="{FF2B5EF4-FFF2-40B4-BE49-F238E27FC236}">
                <a16:creationId xmlns:a16="http://schemas.microsoft.com/office/drawing/2014/main" id="{CADB5036-761D-CBF9-B36C-9A8B6594DD07}"/>
              </a:ext>
            </a:extLst>
          </p:cNvPr>
          <p:cNvSpPr>
            <a:spLocks noGrp="1"/>
          </p:cNvSpPr>
          <p:nvPr>
            <p:ph type="title"/>
          </p:nvPr>
        </p:nvSpPr>
        <p:spPr>
          <a:xfrm>
            <a:off x="267856" y="407585"/>
            <a:ext cx="11619344" cy="787615"/>
          </a:xfrm>
        </p:spPr>
        <p:txBody>
          <a:bodyPr anchor="t">
            <a:noAutofit/>
          </a:bodyPr>
          <a:lstStyle/>
          <a:p>
            <a:pPr algn="ctr" rtl="0"/>
            <a:r>
              <a:rPr lang="en-gb" sz="4000" b="1" i="0" u="none" baseline="0" dirty="0">
                <a:latin typeface="+mn-lt"/>
                <a:ea typeface="+mn-lt"/>
                <a:cs typeface="+mn-lt"/>
              </a:rPr>
              <a:t>Supporting questions for the introductory video</a:t>
            </a:r>
            <a:endParaRPr lang="en-gb" sz="4000" dirty="0">
              <a:latin typeface="+mn-lt"/>
            </a:endParaRPr>
          </a:p>
        </p:txBody>
      </p:sp>
    </p:spTree>
    <p:extLst>
      <p:ext uri="{BB962C8B-B14F-4D97-AF65-F5344CB8AC3E}">
        <p14:creationId xmlns:p14="http://schemas.microsoft.com/office/powerpoint/2010/main" val="2609897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4EA19D-1A65-0205-7EB9-87305A9D239F}"/>
              </a:ext>
            </a:extLst>
          </p:cNvPr>
          <p:cNvSpPr>
            <a:spLocks noGrp="1"/>
          </p:cNvSpPr>
          <p:nvPr>
            <p:ph type="title"/>
          </p:nvPr>
        </p:nvSpPr>
        <p:spPr>
          <a:xfrm>
            <a:off x="465907" y="185999"/>
            <a:ext cx="10981945" cy="787615"/>
          </a:xfrm>
        </p:spPr>
        <p:txBody>
          <a:bodyPr/>
          <a:lstStyle/>
          <a:p>
            <a:pPr algn="ctr" rtl="0"/>
            <a:r>
              <a:rPr lang="en-gb" sz="2800" b="1" i="0" u="none" baseline="0" dirty="0">
                <a:latin typeface="+mj-lt"/>
                <a:ea typeface="+mj-lt"/>
                <a:cs typeface="+mj-lt"/>
              </a:rPr>
              <a:t>The most effective means of supporting wellbeing in general upper secondary school</a:t>
            </a:r>
          </a:p>
        </p:txBody>
      </p:sp>
      <p:sp>
        <p:nvSpPr>
          <p:cNvPr id="4" name="Dian numeron paikkamerkki 3">
            <a:extLst>
              <a:ext uri="{FF2B5EF4-FFF2-40B4-BE49-F238E27FC236}">
                <a16:creationId xmlns:a16="http://schemas.microsoft.com/office/drawing/2014/main" id="{AA2FBFC4-2B1C-B4DE-9D60-45B956E81F15}"/>
              </a:ext>
            </a:extLst>
          </p:cNvPr>
          <p:cNvSpPr>
            <a:spLocks noGrp="1"/>
          </p:cNvSpPr>
          <p:nvPr>
            <p:ph type="sldNum" sz="quarter" idx="12"/>
          </p:nvPr>
        </p:nvSpPr>
        <p:spPr/>
        <p:txBody>
          <a:bodyPr/>
          <a:lstStyle/>
          <a:p>
            <a:pPr algn="r" rtl="0"/>
            <a:fld id="{66B0B938-106A-4E9D-9931-8D19B263D192}" type="slidenum">
              <a:rPr/>
              <a:t>49</a:t>
            </a:fld>
            <a:endParaRPr lang="en-gb"/>
          </a:p>
        </p:txBody>
      </p:sp>
      <p:grpSp>
        <p:nvGrpSpPr>
          <p:cNvPr id="5" name="Ryhmä 4">
            <a:extLst>
              <a:ext uri="{FF2B5EF4-FFF2-40B4-BE49-F238E27FC236}">
                <a16:creationId xmlns:a16="http://schemas.microsoft.com/office/drawing/2014/main" id="{535FB755-6509-C778-A8B3-5D0FF8F36E8B}"/>
              </a:ext>
            </a:extLst>
          </p:cNvPr>
          <p:cNvGrpSpPr/>
          <p:nvPr/>
        </p:nvGrpSpPr>
        <p:grpSpPr>
          <a:xfrm>
            <a:off x="1481328" y="1166110"/>
            <a:ext cx="8801079" cy="5005617"/>
            <a:chOff x="457194" y="2980292"/>
            <a:chExt cx="2302591" cy="5190881"/>
          </a:xfrm>
        </p:grpSpPr>
        <p:sp>
          <p:nvSpPr>
            <p:cNvPr id="7" name="Vapaamuotoinen: Muoto 6">
              <a:extLst>
                <a:ext uri="{FF2B5EF4-FFF2-40B4-BE49-F238E27FC236}">
                  <a16:creationId xmlns:a16="http://schemas.microsoft.com/office/drawing/2014/main" id="{643C320B-6F48-4C6D-F174-C31572A1A543}"/>
                </a:ext>
              </a:extLst>
            </p:cNvPr>
            <p:cNvSpPr/>
            <p:nvPr/>
          </p:nvSpPr>
          <p:spPr>
            <a:xfrm>
              <a:off x="457194" y="4299411"/>
              <a:ext cx="2302591" cy="1233517"/>
            </a:xfrm>
            <a:custGeom>
              <a:avLst/>
              <a:gdLst>
                <a:gd name="connsiteX0" fmla="*/ 0 w 3116250"/>
                <a:gd name="connsiteY0" fmla="*/ 0 h 1869749"/>
                <a:gd name="connsiteX1" fmla="*/ 3116250 w 3116250"/>
                <a:gd name="connsiteY1" fmla="*/ 0 h 1869749"/>
                <a:gd name="connsiteX2" fmla="*/ 3116250 w 3116250"/>
                <a:gd name="connsiteY2" fmla="*/ 1869749 h 1869749"/>
                <a:gd name="connsiteX3" fmla="*/ 0 w 3116250"/>
                <a:gd name="connsiteY3" fmla="*/ 1869749 h 1869749"/>
                <a:gd name="connsiteX4" fmla="*/ 0 w 3116250"/>
                <a:gd name="connsiteY4" fmla="*/ 0 h 1869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250" h="1869749">
                  <a:moveTo>
                    <a:pt x="0" y="0"/>
                  </a:moveTo>
                  <a:lnTo>
                    <a:pt x="3116250" y="0"/>
                  </a:lnTo>
                  <a:lnTo>
                    <a:pt x="3116250" y="1869749"/>
                  </a:lnTo>
                  <a:lnTo>
                    <a:pt x="0" y="1869749"/>
                  </a:lnTo>
                  <a:lnTo>
                    <a:pt x="0" y="0"/>
                  </a:lnTo>
                  <a:close/>
                </a:path>
              </a:pathLst>
            </a:custGeom>
            <a:solidFill>
              <a:srgbClr val="FFE977"/>
            </a:solidFill>
            <a:ln>
              <a:solidFill>
                <a:srgbClr val="FFE977"/>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gn="ctr" defTabSz="1155700" rtl="0">
                <a:lnSpc>
                  <a:spcPct val="90000"/>
                </a:lnSpc>
                <a:spcBef>
                  <a:spcPct val="0"/>
                </a:spcBef>
                <a:spcAft>
                  <a:spcPct val="35000"/>
                </a:spcAft>
                <a:defRPr/>
              </a:pPr>
              <a:r>
                <a:rPr lang="en-gb" sz="2200" b="1" i="0" u="none" baseline="0">
                  <a:solidFill>
                    <a:sysClr val="windowText" lastClr="000000"/>
                  </a:solidFill>
                </a:rPr>
                <a:t>Taking breaks and increasing physical activity</a:t>
              </a:r>
            </a:p>
          </p:txBody>
        </p:sp>
        <p:sp>
          <p:nvSpPr>
            <p:cNvPr id="8" name="Vapaamuotoinen: Muoto 7">
              <a:extLst>
                <a:ext uri="{FF2B5EF4-FFF2-40B4-BE49-F238E27FC236}">
                  <a16:creationId xmlns:a16="http://schemas.microsoft.com/office/drawing/2014/main" id="{929D92DA-29E9-7A51-6AC2-7D51F81F87D8}"/>
                </a:ext>
              </a:extLst>
            </p:cNvPr>
            <p:cNvSpPr/>
            <p:nvPr/>
          </p:nvSpPr>
          <p:spPr>
            <a:xfrm>
              <a:off x="457194" y="5618534"/>
              <a:ext cx="2302591" cy="1233517"/>
            </a:xfrm>
            <a:custGeom>
              <a:avLst/>
              <a:gdLst>
                <a:gd name="connsiteX0" fmla="*/ 0 w 3116250"/>
                <a:gd name="connsiteY0" fmla="*/ 0 h 1869749"/>
                <a:gd name="connsiteX1" fmla="*/ 3116250 w 3116250"/>
                <a:gd name="connsiteY1" fmla="*/ 0 h 1869749"/>
                <a:gd name="connsiteX2" fmla="*/ 3116250 w 3116250"/>
                <a:gd name="connsiteY2" fmla="*/ 1869749 h 1869749"/>
                <a:gd name="connsiteX3" fmla="*/ 0 w 3116250"/>
                <a:gd name="connsiteY3" fmla="*/ 1869749 h 1869749"/>
                <a:gd name="connsiteX4" fmla="*/ 0 w 3116250"/>
                <a:gd name="connsiteY4" fmla="*/ 0 h 1869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250" h="1869749">
                  <a:moveTo>
                    <a:pt x="0" y="0"/>
                  </a:moveTo>
                  <a:lnTo>
                    <a:pt x="3116250" y="0"/>
                  </a:lnTo>
                  <a:lnTo>
                    <a:pt x="3116250" y="1869749"/>
                  </a:lnTo>
                  <a:lnTo>
                    <a:pt x="0" y="1869749"/>
                  </a:lnTo>
                  <a:lnTo>
                    <a:pt x="0" y="0"/>
                  </a:lnTo>
                  <a:close/>
                </a:path>
              </a:pathLst>
            </a:custGeom>
            <a:solidFill>
              <a:srgbClr val="FFE977"/>
            </a:solidFill>
            <a:ln>
              <a:solidFill>
                <a:srgbClr val="FFE977"/>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gn="ctr" defTabSz="1155700" rtl="0">
                <a:lnSpc>
                  <a:spcPct val="90000"/>
                </a:lnSpc>
                <a:spcBef>
                  <a:spcPct val="0"/>
                </a:spcBef>
                <a:spcAft>
                  <a:spcPct val="35000"/>
                </a:spcAft>
                <a:defRPr/>
              </a:pPr>
              <a:r>
                <a:rPr lang="en-gb" sz="2200" b="1" i="0" u="none" baseline="0">
                  <a:solidFill>
                    <a:sysClr val="windowText" lastClr="000000"/>
                  </a:solidFill>
                </a:rPr>
                <a:t>Study skills and inclusive and activating teaching</a:t>
              </a:r>
            </a:p>
          </p:txBody>
        </p:sp>
        <p:sp>
          <p:nvSpPr>
            <p:cNvPr id="9" name="Vapaamuotoinen: Muoto 8">
              <a:extLst>
                <a:ext uri="{FF2B5EF4-FFF2-40B4-BE49-F238E27FC236}">
                  <a16:creationId xmlns:a16="http://schemas.microsoft.com/office/drawing/2014/main" id="{FAAD046C-56B5-2DA7-5353-7722D9F41DDA}"/>
                </a:ext>
              </a:extLst>
            </p:cNvPr>
            <p:cNvSpPr/>
            <p:nvPr/>
          </p:nvSpPr>
          <p:spPr>
            <a:xfrm>
              <a:off x="457194" y="2980292"/>
              <a:ext cx="2302591" cy="1233514"/>
            </a:xfrm>
            <a:custGeom>
              <a:avLst/>
              <a:gdLst>
                <a:gd name="connsiteX0" fmla="*/ 0 w 3116250"/>
                <a:gd name="connsiteY0" fmla="*/ 0 h 1869749"/>
                <a:gd name="connsiteX1" fmla="*/ 3116250 w 3116250"/>
                <a:gd name="connsiteY1" fmla="*/ 0 h 1869749"/>
                <a:gd name="connsiteX2" fmla="*/ 3116250 w 3116250"/>
                <a:gd name="connsiteY2" fmla="*/ 1869749 h 1869749"/>
                <a:gd name="connsiteX3" fmla="*/ 0 w 3116250"/>
                <a:gd name="connsiteY3" fmla="*/ 1869749 h 1869749"/>
                <a:gd name="connsiteX4" fmla="*/ 0 w 3116250"/>
                <a:gd name="connsiteY4" fmla="*/ 0 h 1869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250" h="1869749">
                  <a:moveTo>
                    <a:pt x="0" y="0"/>
                  </a:moveTo>
                  <a:lnTo>
                    <a:pt x="3116250" y="0"/>
                  </a:lnTo>
                  <a:lnTo>
                    <a:pt x="3116250" y="1869749"/>
                  </a:lnTo>
                  <a:lnTo>
                    <a:pt x="0" y="1869749"/>
                  </a:lnTo>
                  <a:lnTo>
                    <a:pt x="0" y="0"/>
                  </a:lnTo>
                  <a:close/>
                </a:path>
              </a:pathLst>
            </a:custGeom>
            <a:solidFill>
              <a:srgbClr val="FFE977"/>
            </a:solidFill>
            <a:ln>
              <a:solidFill>
                <a:srgbClr val="FFE977"/>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gn="ctr" rtl="0"/>
              <a:r>
                <a:rPr lang="en-gb" sz="2200" b="1" i="0" u="none" baseline="0" dirty="0">
                  <a:solidFill>
                    <a:sysClr val="windowText" lastClr="000000"/>
                  </a:solidFill>
                </a:rPr>
                <a:t>Quality of interaction </a:t>
              </a:r>
            </a:p>
            <a:p>
              <a:pPr algn="ctr" rtl="0"/>
              <a:r>
                <a:rPr lang="en-gb" sz="2200" b="0" i="0" u="none" baseline="0" dirty="0">
                  <a:solidFill>
                    <a:sysClr val="windowText" lastClr="000000"/>
                  </a:solidFill>
                </a:rPr>
                <a:t>(socio-emotional skills and belonging, peer relations, teacher-student relationship)</a:t>
              </a:r>
            </a:p>
          </p:txBody>
        </p:sp>
        <p:sp>
          <p:nvSpPr>
            <p:cNvPr id="10" name="Vapaamuotoinen: Muoto 9">
              <a:extLst>
                <a:ext uri="{FF2B5EF4-FFF2-40B4-BE49-F238E27FC236}">
                  <a16:creationId xmlns:a16="http://schemas.microsoft.com/office/drawing/2014/main" id="{F94BBA07-F71E-B0EF-1755-A14076568780}"/>
                </a:ext>
              </a:extLst>
            </p:cNvPr>
            <p:cNvSpPr/>
            <p:nvPr/>
          </p:nvSpPr>
          <p:spPr>
            <a:xfrm>
              <a:off x="457194" y="6937656"/>
              <a:ext cx="2302591" cy="1233517"/>
            </a:xfrm>
            <a:custGeom>
              <a:avLst/>
              <a:gdLst>
                <a:gd name="connsiteX0" fmla="*/ 0 w 3116250"/>
                <a:gd name="connsiteY0" fmla="*/ 0 h 1869749"/>
                <a:gd name="connsiteX1" fmla="*/ 3116250 w 3116250"/>
                <a:gd name="connsiteY1" fmla="*/ 0 h 1869749"/>
                <a:gd name="connsiteX2" fmla="*/ 3116250 w 3116250"/>
                <a:gd name="connsiteY2" fmla="*/ 1869749 h 1869749"/>
                <a:gd name="connsiteX3" fmla="*/ 0 w 3116250"/>
                <a:gd name="connsiteY3" fmla="*/ 1869749 h 1869749"/>
                <a:gd name="connsiteX4" fmla="*/ 0 w 3116250"/>
                <a:gd name="connsiteY4" fmla="*/ 0 h 1869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250" h="1869749">
                  <a:moveTo>
                    <a:pt x="0" y="0"/>
                  </a:moveTo>
                  <a:lnTo>
                    <a:pt x="3116250" y="0"/>
                  </a:lnTo>
                  <a:lnTo>
                    <a:pt x="3116250" y="1869749"/>
                  </a:lnTo>
                  <a:lnTo>
                    <a:pt x="0" y="1869749"/>
                  </a:lnTo>
                  <a:lnTo>
                    <a:pt x="0" y="0"/>
                  </a:lnTo>
                  <a:close/>
                </a:path>
              </a:pathLst>
            </a:custGeom>
            <a:solidFill>
              <a:srgbClr val="FFE977"/>
            </a:solidFill>
            <a:ln>
              <a:solidFill>
                <a:srgbClr val="FFE977"/>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gn="ctr" defTabSz="1155700" rtl="0">
                <a:lnSpc>
                  <a:spcPct val="90000"/>
                </a:lnSpc>
                <a:spcBef>
                  <a:spcPct val="0"/>
                </a:spcBef>
                <a:spcAft>
                  <a:spcPct val="35000"/>
                </a:spcAft>
                <a:defRPr/>
              </a:pPr>
              <a:r>
                <a:rPr lang="en-gb" sz="2200" b="1" i="0" u="none" baseline="0">
                  <a:solidFill>
                    <a:sysClr val="windowText" lastClr="000000"/>
                  </a:solidFill>
                </a:rPr>
                <a:t>Concentration and calming down skills</a:t>
              </a:r>
            </a:p>
          </p:txBody>
        </p:sp>
      </p:grpSp>
      <p:sp>
        <p:nvSpPr>
          <p:cNvPr id="3" name="Tekstiruutu 2">
            <a:extLst>
              <a:ext uri="{FF2B5EF4-FFF2-40B4-BE49-F238E27FC236}">
                <a16:creationId xmlns:a16="http://schemas.microsoft.com/office/drawing/2014/main" id="{25D76BCD-5A8D-8864-D01D-91743BC384C9}"/>
              </a:ext>
            </a:extLst>
          </p:cNvPr>
          <p:cNvSpPr txBox="1"/>
          <p:nvPr/>
        </p:nvSpPr>
        <p:spPr>
          <a:xfrm>
            <a:off x="1481328" y="6364224"/>
            <a:ext cx="3090672" cy="307777"/>
          </a:xfrm>
          <a:prstGeom prst="rect">
            <a:avLst/>
          </a:prstGeom>
          <a:noFill/>
        </p:spPr>
        <p:txBody>
          <a:bodyPr wrap="square" rtlCol="0">
            <a:spAutoFit/>
          </a:bodyPr>
          <a:lstStyle/>
          <a:p>
            <a:pPr algn="l" rtl="0"/>
            <a:r>
              <a:rPr lang="en-gb" sz="1400" b="0" i="0" u="none" baseline="0"/>
              <a:t>Source: Pyhältö, K. 2024</a:t>
            </a:r>
          </a:p>
        </p:txBody>
      </p:sp>
      <p:pic>
        <p:nvPicPr>
          <p:cNvPr id="6" name="Kuva 5">
            <a:extLst>
              <a:ext uri="{FF2B5EF4-FFF2-40B4-BE49-F238E27FC236}">
                <a16:creationId xmlns:a16="http://schemas.microsoft.com/office/drawing/2014/main" id="{82EAA808-A24E-B99A-9059-AA423DD4A127}"/>
              </a:ext>
            </a:extLst>
          </p:cNvPr>
          <p:cNvPicPr>
            <a:picLocks noChangeAspect="1"/>
          </p:cNvPicPr>
          <p:nvPr/>
        </p:nvPicPr>
        <p:blipFill>
          <a:blip r:embed="rId3"/>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176704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BD5FBA01-0A80-CA77-FB53-02E1D9B7EF55}"/>
            </a:ext>
          </a:extLst>
        </p:cNvPr>
        <p:cNvGrpSpPr/>
        <p:nvPr/>
      </p:nvGrpSpPr>
      <p:grpSpPr>
        <a:xfrm>
          <a:off x="0" y="0"/>
          <a:ext cx="0" cy="0"/>
          <a:chOff x="0" y="0"/>
          <a:chExt cx="0" cy="0"/>
        </a:xfrm>
      </p:grpSpPr>
      <p:pic>
        <p:nvPicPr>
          <p:cNvPr id="15" name="Picture 4" descr="Logo&#10;&#10;Description automatically generated">
            <a:extLst>
              <a:ext uri="{FF2B5EF4-FFF2-40B4-BE49-F238E27FC236}">
                <a16:creationId xmlns:a16="http://schemas.microsoft.com/office/drawing/2014/main" id="{F46DB066-2E42-E231-0D8F-A6F0C75C8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7" y="800731"/>
            <a:ext cx="2577379" cy="415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ogo&#10;&#10;Description automatically generated">
            <a:extLst>
              <a:ext uri="{FF2B5EF4-FFF2-40B4-BE49-F238E27FC236}">
                <a16:creationId xmlns:a16="http://schemas.microsoft.com/office/drawing/2014/main" id="{6302BBCF-A344-D6B6-CA80-C48B0741B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0990">
            <a:off x="7882925" y="1029732"/>
            <a:ext cx="2405304" cy="38261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ogo&#10;&#10;Description automatically generated">
            <a:extLst>
              <a:ext uri="{FF2B5EF4-FFF2-40B4-BE49-F238E27FC236}">
                <a16:creationId xmlns:a16="http://schemas.microsoft.com/office/drawing/2014/main" id="{4C6F9CCC-8A14-333C-A7B6-04574609D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551" y="2919993"/>
            <a:ext cx="2526216" cy="40735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Icon&#10;&#10;Description automatically generated">
            <a:extLst>
              <a:ext uri="{FF2B5EF4-FFF2-40B4-BE49-F238E27FC236}">
                <a16:creationId xmlns:a16="http://schemas.microsoft.com/office/drawing/2014/main" id="{AF5EE00B-BD67-C1B5-5F05-A70F65434C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8923" y="-29742"/>
            <a:ext cx="2404269" cy="43680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4AFB2E7-5497-8363-4CA5-47DB149DC19C}"/>
              </a:ext>
            </a:extLst>
          </p:cNvPr>
          <p:cNvSpPr/>
          <p:nvPr/>
        </p:nvSpPr>
        <p:spPr>
          <a:xfrm>
            <a:off x="3413200" y="1778858"/>
            <a:ext cx="3607359" cy="1492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gb" sz="2200" b="1" i="0" u="none" baseline="0" dirty="0">
                <a:solidFill>
                  <a:schemeClr val="tx1"/>
                </a:solidFill>
                <a:cs typeface="Arial"/>
              </a:rPr>
              <a:t>Introductory video</a:t>
            </a:r>
            <a:br>
              <a:rPr lang="en-gb" sz="2200" b="1" dirty="0">
                <a:solidFill>
                  <a:srgbClr val="954F72"/>
                </a:solidFill>
                <a:cs typeface="Arial"/>
                <a:hlinkClick r:id="rId6">
                  <a:extLst>
                    <a:ext uri="{A12FA001-AC4F-418D-AE19-62706E023703}">
                      <ahyp:hlinkClr xmlns:ahyp="http://schemas.microsoft.com/office/drawing/2018/hyperlinkcolor" val="tx"/>
                    </a:ext>
                  </a:extLst>
                </a:hlinkClick>
              </a:rPr>
            </a:br>
            <a:r>
              <a:rPr lang="en-gb" sz="2200" b="1" i="0" u="none" baseline="0" dirty="0">
                <a:solidFill>
                  <a:srgbClr val="0072C6"/>
                </a:solidFill>
                <a:cs typeface="Arial"/>
                <a:hlinkClick r:id="rId7"/>
              </a:rPr>
              <a:t>Neurodiversity in the work of subject teachers </a:t>
            </a:r>
            <a:r>
              <a:rPr lang="en-gb" b="1" i="0" u="none" baseline="0" dirty="0">
                <a:solidFill>
                  <a:srgbClr val="0072C6"/>
                </a:solidFill>
                <a:cs typeface="Arial"/>
                <a:hlinkClick r:id="rId7"/>
              </a:rPr>
              <a:t>(in Finnish with English subtitles)</a:t>
            </a:r>
            <a:endParaRPr lang="en-gb" b="1" dirty="0">
              <a:solidFill>
                <a:srgbClr val="0072C6"/>
              </a:solidFill>
              <a:cs typeface="Arial"/>
            </a:endParaRPr>
          </a:p>
        </p:txBody>
      </p:sp>
      <p:sp>
        <p:nvSpPr>
          <p:cNvPr id="4" name="TextBox 3">
            <a:extLst>
              <a:ext uri="{FF2B5EF4-FFF2-40B4-BE49-F238E27FC236}">
                <a16:creationId xmlns:a16="http://schemas.microsoft.com/office/drawing/2014/main" id="{6DE76BAE-FA60-6E2D-6676-638602DE4D83}"/>
              </a:ext>
            </a:extLst>
          </p:cNvPr>
          <p:cNvSpPr txBox="1"/>
          <p:nvPr/>
        </p:nvSpPr>
        <p:spPr>
          <a:xfrm>
            <a:off x="340280" y="1789206"/>
            <a:ext cx="2914879" cy="2369880"/>
          </a:xfrm>
          <a:prstGeom prst="rect">
            <a:avLst/>
          </a:prstGeom>
          <a:solidFill>
            <a:schemeClr val="bg1"/>
          </a:solidFill>
          <a:ln w="381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b="1" i="0" u="none" baseline="0" dirty="0">
                <a:cs typeface="Arial"/>
              </a:rPr>
              <a:t>Tips, examples and material to support teaching</a:t>
            </a:r>
            <a:endParaRPr lang="en-gb" b="1" dirty="0">
              <a:cs typeface="Arial"/>
            </a:endParaRPr>
          </a:p>
          <a:p>
            <a:pPr marL="285750" indent="-285750" algn="l" rtl="0">
              <a:spcAft>
                <a:spcPts val="600"/>
              </a:spcAft>
              <a:buFont typeface="Arial"/>
              <a:buChar char="•"/>
            </a:pPr>
            <a:r>
              <a:rPr lang="en-gb" sz="1400" b="0" i="0" u="none" baseline="0" dirty="0">
                <a:cs typeface="Arial"/>
              </a:rPr>
              <a:t>Co-teaching and pedagogical discussion structure (special educational needs teacher and subject teacher) </a:t>
            </a:r>
            <a:r>
              <a:rPr lang="en-gb" sz="1400" b="0" i="0" u="none" baseline="0" dirty="0">
                <a:cs typeface="Arial"/>
                <a:hlinkClick r:id="rId8" action="ppaction://hlinksldjump"/>
              </a:rPr>
              <a:t>slides 21–22</a:t>
            </a:r>
            <a:endParaRPr lang="en-gb" sz="1400" dirty="0">
              <a:cs typeface="Arial"/>
            </a:endParaRPr>
          </a:p>
          <a:p>
            <a:pPr marL="285750" indent="-285750" algn="l" rtl="0">
              <a:spcAft>
                <a:spcPts val="600"/>
              </a:spcAft>
              <a:buFont typeface="Arial"/>
              <a:buChar char="•"/>
            </a:pPr>
            <a:r>
              <a:rPr lang="en-gb" sz="1400" b="0" i="0" u="none" baseline="0" dirty="0">
                <a:cs typeface="Arial"/>
              </a:rPr>
              <a:t>Activity cards for teachers </a:t>
            </a:r>
            <a:r>
              <a:rPr lang="en-gb" sz="1400" b="0" i="0" u="none" baseline="0" dirty="0">
                <a:cs typeface="Arial"/>
                <a:hlinkClick r:id="rId9" action="ppaction://hlinksldjump"/>
              </a:rPr>
              <a:t>slides 23–27</a:t>
            </a:r>
            <a:endParaRPr lang="en-gb" sz="1400" dirty="0">
              <a:cs typeface="Arial"/>
            </a:endParaRPr>
          </a:p>
        </p:txBody>
      </p:sp>
      <p:sp>
        <p:nvSpPr>
          <p:cNvPr id="5" name="TextBox 4">
            <a:extLst>
              <a:ext uri="{FF2B5EF4-FFF2-40B4-BE49-F238E27FC236}">
                <a16:creationId xmlns:a16="http://schemas.microsoft.com/office/drawing/2014/main" id="{BD2E2CAD-60DF-DFE7-5BFE-498A7F9BE69D}"/>
              </a:ext>
            </a:extLst>
          </p:cNvPr>
          <p:cNvSpPr txBox="1"/>
          <p:nvPr/>
        </p:nvSpPr>
        <p:spPr>
          <a:xfrm>
            <a:off x="3432571" y="3402616"/>
            <a:ext cx="3567667" cy="3308598"/>
          </a:xfrm>
          <a:prstGeom prst="rect">
            <a:avLst/>
          </a:prstGeom>
          <a:solidFill>
            <a:schemeClr val="bg1"/>
          </a:solidFill>
          <a:ln w="381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sz="1700" b="1" i="0" u="none" baseline="0" dirty="0">
                <a:cs typeface="Arial"/>
              </a:rPr>
              <a:t>Topical links</a:t>
            </a:r>
            <a:br>
              <a:rPr lang="en-gb" sz="1700" b="1" dirty="0">
                <a:cs typeface="Arial"/>
              </a:rPr>
            </a:br>
            <a:r>
              <a:rPr lang="en-gb" sz="1700" b="1" i="0" u="none" baseline="0" dirty="0">
                <a:cs typeface="Arial"/>
              </a:rPr>
              <a:t>(can be added by the facilitator)</a:t>
            </a:r>
          </a:p>
          <a:p>
            <a:pPr algn="l" rtl="0"/>
            <a:r>
              <a:rPr lang="en-gb" sz="1600" b="1" i="0" u="none" baseline="0" dirty="0">
                <a:cs typeface="Arial"/>
              </a:rPr>
              <a:t>For example</a:t>
            </a:r>
            <a:endParaRPr lang="en-gb" sz="1400" dirty="0">
              <a:cs typeface="Arial"/>
            </a:endParaRPr>
          </a:p>
          <a:p>
            <a:pPr marL="285750" indent="-285750" algn="l" rtl="0">
              <a:buFont typeface="Arial"/>
              <a:buChar char="•"/>
            </a:pPr>
            <a:r>
              <a:rPr lang="en-gb" sz="1400" b="0" i="0" u="none" baseline="0" dirty="0">
                <a:ea typeface="+mn-lt"/>
                <a:cs typeface="+mn-lt"/>
              </a:rPr>
              <a:t>ADHD Association in Finland: </a:t>
            </a:r>
            <a:r>
              <a:rPr lang="en-gb" sz="1400" b="0" i="0" u="none" baseline="0" dirty="0" err="1">
                <a:ea typeface="+mn-lt"/>
                <a:cs typeface="+mn-lt"/>
                <a:hlinkClick r:id="rId10"/>
              </a:rPr>
              <a:t>Aikuisen</a:t>
            </a:r>
            <a:r>
              <a:rPr lang="en-gb" sz="1400" b="0" i="0" u="none" baseline="0" dirty="0">
                <a:ea typeface="+mn-lt"/>
                <a:cs typeface="+mn-lt"/>
                <a:hlinkClick r:id="rId10"/>
              </a:rPr>
              <a:t> </a:t>
            </a:r>
            <a:r>
              <a:rPr lang="en-gb" sz="1400" b="0" i="0" u="none" baseline="0" dirty="0" err="1">
                <a:ea typeface="+mn-lt"/>
                <a:cs typeface="+mn-lt"/>
                <a:hlinkClick r:id="rId10"/>
              </a:rPr>
              <a:t>arki</a:t>
            </a:r>
            <a:r>
              <a:rPr lang="en-gb" sz="1400" b="0" i="0" u="none" baseline="0" dirty="0">
                <a:ea typeface="+mn-lt"/>
                <a:cs typeface="+mn-lt"/>
                <a:hlinkClick r:id="rId10"/>
              </a:rPr>
              <a:t> </a:t>
            </a:r>
            <a:r>
              <a:rPr lang="en-gb" sz="1400" b="0" i="0" u="none" baseline="0" dirty="0" err="1">
                <a:ea typeface="+mn-lt"/>
                <a:cs typeface="+mn-lt"/>
                <a:hlinkClick r:id="rId10"/>
              </a:rPr>
              <a:t>toimimaan</a:t>
            </a:r>
            <a:r>
              <a:rPr lang="en-gb" sz="1400" b="0" i="0" u="none" baseline="0" dirty="0">
                <a:ea typeface="+mn-lt"/>
                <a:cs typeface="+mn-lt"/>
                <a:hlinkClick r:id="rId10"/>
              </a:rPr>
              <a:t> (“Making everyday life work as an adult”)</a:t>
            </a:r>
            <a:endParaRPr lang="en-gb" sz="1400" dirty="0">
              <a:cs typeface="Arial"/>
            </a:endParaRPr>
          </a:p>
          <a:p>
            <a:pPr marL="285750" indent="-285750" algn="l" rtl="0">
              <a:buFont typeface="Arial"/>
              <a:buChar char="•"/>
            </a:pPr>
            <a:r>
              <a:rPr lang="en-gb" sz="1400" b="0" i="0" u="none" baseline="0" dirty="0" err="1">
                <a:ea typeface="+mn-lt"/>
                <a:cs typeface="+mn-lt"/>
                <a:hlinkClick r:id="rId11"/>
              </a:rPr>
              <a:t>Neuromoninaisuutta</a:t>
            </a:r>
            <a:r>
              <a:rPr lang="en-gb" sz="1400" b="0" i="0" u="none" baseline="0" dirty="0">
                <a:ea typeface="+mn-lt"/>
                <a:cs typeface="+mn-lt"/>
                <a:hlinkClick r:id="rId11"/>
              </a:rPr>
              <a:t> </a:t>
            </a:r>
            <a:r>
              <a:rPr lang="en-gb" sz="1400" b="0" i="0" u="none" baseline="0" dirty="0" err="1">
                <a:ea typeface="+mn-lt"/>
                <a:cs typeface="+mn-lt"/>
                <a:hlinkClick r:id="rId11"/>
              </a:rPr>
              <a:t>tukemassa</a:t>
            </a:r>
            <a:r>
              <a:rPr lang="en-gb" sz="1400" b="0" i="0" u="none" baseline="0" dirty="0">
                <a:ea typeface="+mn-lt"/>
                <a:cs typeface="+mn-lt"/>
                <a:hlinkClick r:id="rId11"/>
              </a:rPr>
              <a:t> – </a:t>
            </a:r>
            <a:r>
              <a:rPr lang="en-gb" sz="1400" b="0" i="0" u="none" baseline="0" dirty="0" err="1">
                <a:ea typeface="+mn-lt"/>
                <a:cs typeface="+mn-lt"/>
                <a:hlinkClick r:id="rId11"/>
              </a:rPr>
              <a:t>Työkaluja</a:t>
            </a:r>
            <a:r>
              <a:rPr lang="en-gb" sz="1400" b="0" i="0" u="none" baseline="0" dirty="0">
                <a:ea typeface="+mn-lt"/>
                <a:cs typeface="+mn-lt"/>
                <a:hlinkClick r:id="rId11"/>
              </a:rPr>
              <a:t> </a:t>
            </a:r>
            <a:r>
              <a:rPr lang="en-gb" sz="1400" b="0" i="0" u="none" baseline="0" dirty="0" err="1">
                <a:ea typeface="+mn-lt"/>
                <a:cs typeface="+mn-lt"/>
                <a:hlinkClick r:id="rId11"/>
              </a:rPr>
              <a:t>kouluympäristön</a:t>
            </a:r>
            <a:r>
              <a:rPr lang="en-gb" sz="1400" b="0" i="0" u="none" baseline="0" dirty="0">
                <a:ea typeface="+mn-lt"/>
                <a:cs typeface="+mn-lt"/>
                <a:hlinkClick r:id="rId11"/>
              </a:rPr>
              <a:t> </a:t>
            </a:r>
            <a:r>
              <a:rPr lang="en-gb" sz="1400" b="0" i="0" u="none" baseline="0" dirty="0" err="1">
                <a:ea typeface="+mn-lt"/>
                <a:cs typeface="+mn-lt"/>
                <a:hlinkClick r:id="rId11"/>
              </a:rPr>
              <a:t>kehittämiseen</a:t>
            </a:r>
            <a:r>
              <a:rPr lang="en-gb" sz="1400" b="0" i="0" u="none" baseline="0" dirty="0">
                <a:ea typeface="+mn-lt"/>
                <a:cs typeface="+mn-lt"/>
                <a:hlinkClick r:id="rId11"/>
              </a:rPr>
              <a:t> – (“Supporting neurodiversity – Tools for developing the school environment”)</a:t>
            </a:r>
            <a:endParaRPr lang="en-gb" sz="1400" dirty="0">
              <a:ea typeface="+mn-lt"/>
              <a:cs typeface="+mn-lt"/>
              <a:hlinkClick r:id="rId12">
                <a:extLst>
                  <a:ext uri="{A12FA001-AC4F-418D-AE19-62706E023703}">
                    <ahyp:hlinkClr xmlns:ahyp="http://schemas.microsoft.com/office/drawing/2018/hyperlinkcolor" val="tx"/>
                  </a:ext>
                </a:extLst>
              </a:hlinkClick>
            </a:endParaRPr>
          </a:p>
          <a:p>
            <a:pPr marL="285750" indent="-285750" algn="l" rtl="0">
              <a:buFont typeface="Arial"/>
              <a:buChar char="•"/>
            </a:pPr>
            <a:r>
              <a:rPr lang="en-gb" sz="1400" b="0" i="0" u="none" baseline="0" dirty="0">
                <a:ea typeface="+mn-lt"/>
                <a:cs typeface="+mn-lt"/>
              </a:rPr>
              <a:t>Autism Finland: </a:t>
            </a:r>
            <a:r>
              <a:rPr lang="en-gb" sz="1400" b="0" i="0" u="none" baseline="0" dirty="0" err="1">
                <a:ea typeface="+mn-lt"/>
                <a:cs typeface="+mn-lt"/>
                <a:hlinkClick r:id="rId12"/>
              </a:rPr>
              <a:t>Autismi</a:t>
            </a:r>
            <a:r>
              <a:rPr lang="en-gb" sz="1400" b="0" i="0" u="none" baseline="0" dirty="0">
                <a:ea typeface="+mn-lt"/>
                <a:cs typeface="+mn-lt"/>
                <a:hlinkClick r:id="rId12"/>
              </a:rPr>
              <a:t> </a:t>
            </a:r>
            <a:r>
              <a:rPr lang="en-gb" sz="1400" b="0" i="0" u="none" baseline="0" dirty="0" err="1">
                <a:ea typeface="+mn-lt"/>
                <a:cs typeface="+mn-lt"/>
                <a:hlinkClick r:id="rId12"/>
              </a:rPr>
              <a:t>eri</a:t>
            </a:r>
            <a:r>
              <a:rPr lang="en-gb" sz="1400" b="0" i="0" u="none" baseline="0" dirty="0">
                <a:ea typeface="+mn-lt"/>
                <a:cs typeface="+mn-lt"/>
                <a:hlinkClick r:id="rId12"/>
              </a:rPr>
              <a:t> </a:t>
            </a:r>
            <a:r>
              <a:rPr lang="en-gb" sz="1400" b="0" i="0" u="none" baseline="0" dirty="0" err="1">
                <a:ea typeface="+mn-lt"/>
                <a:cs typeface="+mn-lt"/>
                <a:hlinkClick r:id="rId12"/>
              </a:rPr>
              <a:t>elämänvaiheissa</a:t>
            </a:r>
            <a:r>
              <a:rPr lang="en-gb" sz="1400" b="0" i="0" u="none" baseline="0" dirty="0">
                <a:ea typeface="+mn-lt"/>
                <a:cs typeface="+mn-lt"/>
                <a:hlinkClick r:id="rId12"/>
              </a:rPr>
              <a:t> (“Autism at different stages of life”)</a:t>
            </a:r>
            <a:endParaRPr lang="en-gb" sz="1400" dirty="0">
              <a:cs typeface="Arial"/>
            </a:endParaRPr>
          </a:p>
        </p:txBody>
      </p:sp>
      <p:sp>
        <p:nvSpPr>
          <p:cNvPr id="6" name="TextBox 5">
            <a:extLst>
              <a:ext uri="{FF2B5EF4-FFF2-40B4-BE49-F238E27FC236}">
                <a16:creationId xmlns:a16="http://schemas.microsoft.com/office/drawing/2014/main" id="{E7F2F467-4021-820F-AE85-3CE0807DF390}"/>
              </a:ext>
            </a:extLst>
          </p:cNvPr>
          <p:cNvSpPr txBox="1"/>
          <p:nvPr/>
        </p:nvSpPr>
        <p:spPr>
          <a:xfrm>
            <a:off x="7163033" y="1802044"/>
            <a:ext cx="4994581" cy="3062377"/>
          </a:xfrm>
          <a:prstGeom prst="rect">
            <a:avLst/>
          </a:prstGeom>
          <a:solidFill>
            <a:schemeClr val="bg1"/>
          </a:solidFill>
          <a:ln w="381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b="1" i="0" u="none" baseline="0" dirty="0">
                <a:cs typeface="Arial"/>
              </a:rPr>
              <a:t>Information</a:t>
            </a:r>
            <a:endParaRPr lang="en-gb" b="1" dirty="0">
              <a:cs typeface="Arial"/>
            </a:endParaRPr>
          </a:p>
          <a:p>
            <a:pPr marL="285750" indent="-285750" algn="l" rtl="0">
              <a:spcAft>
                <a:spcPts val="600"/>
              </a:spcAft>
              <a:buFont typeface="Arial"/>
              <a:buChar char="•"/>
            </a:pPr>
            <a:r>
              <a:rPr lang="en-gb" sz="1400" b="0" i="0" u="none" baseline="0" dirty="0">
                <a:solidFill>
                  <a:sysClr val="windowText" lastClr="000000"/>
                </a:solidFill>
                <a:cs typeface="Arial"/>
              </a:rPr>
              <a:t>Neurodiversity </a:t>
            </a:r>
            <a:r>
              <a:rPr lang="en-gb" sz="1400" b="0" i="0" u="none" baseline="0" dirty="0">
                <a:solidFill>
                  <a:srgbClr val="0072C6"/>
                </a:solidFill>
                <a:cs typeface="Arial"/>
                <a:hlinkClick r:id="rId13" action="ppaction://hlinksldjump"/>
              </a:rPr>
              <a:t>slides 7-11</a:t>
            </a:r>
            <a:endParaRPr lang="en-gb" sz="1400" dirty="0">
              <a:solidFill>
                <a:srgbClr val="0072C6"/>
              </a:solidFill>
              <a:cs typeface="Arial"/>
            </a:endParaRPr>
          </a:p>
          <a:p>
            <a:pPr marL="285750" indent="-285750" algn="l" rtl="0">
              <a:spcAft>
                <a:spcPts val="600"/>
              </a:spcAft>
              <a:buFont typeface="Arial"/>
              <a:buChar char="•"/>
            </a:pPr>
            <a:r>
              <a:rPr lang="en-gb" sz="1400" b="0" i="0" u="none" baseline="0" dirty="0">
                <a:solidFill>
                  <a:sysClr val="windowText" lastClr="000000"/>
                </a:solidFill>
                <a:cs typeface="Arial"/>
              </a:rPr>
              <a:t>The role of the teacher in learning and wellbeing </a:t>
            </a:r>
            <a:r>
              <a:rPr lang="en-gb" sz="1400" b="0" i="0" u="none" baseline="0" dirty="0">
                <a:solidFill>
                  <a:sysClr val="windowText" lastClr="000000"/>
                </a:solidFill>
                <a:cs typeface="Arial"/>
                <a:hlinkClick r:id="rId14" action="ppaction://hlinksldjump"/>
              </a:rPr>
              <a:t>slides 12–14</a:t>
            </a:r>
            <a:endParaRPr lang="en-gb" sz="1400" dirty="0">
              <a:solidFill>
                <a:sysClr val="windowText" lastClr="000000"/>
              </a:solidFill>
              <a:cs typeface="Arial"/>
            </a:endParaRPr>
          </a:p>
          <a:p>
            <a:pPr marL="742950" lvl="1" indent="-285750" algn="l" rtl="0">
              <a:spcAft>
                <a:spcPts val="600"/>
              </a:spcAft>
              <a:buFont typeface="Arial"/>
              <a:buChar char="•"/>
            </a:pPr>
            <a:r>
              <a:rPr lang="en-gb" sz="1400" b="0" i="0" u="none" baseline="0" dirty="0">
                <a:solidFill>
                  <a:sysClr val="windowText" lastClr="000000"/>
                </a:solidFill>
                <a:cs typeface="Arial"/>
              </a:rPr>
              <a:t>The </a:t>
            </a:r>
            <a:r>
              <a:rPr lang="en-gb" sz="1400" b="0" i="0" u="none" baseline="0" dirty="0" err="1">
                <a:solidFill>
                  <a:sysClr val="windowText" lastClr="000000"/>
                </a:solidFill>
                <a:cs typeface="Arial"/>
              </a:rPr>
              <a:t>SchoolWell</a:t>
            </a:r>
            <a:r>
              <a:rPr lang="en-gb" sz="1400" b="0" i="0" u="none" baseline="0" dirty="0">
                <a:solidFill>
                  <a:sysClr val="windowText" lastClr="000000"/>
                </a:solidFill>
                <a:cs typeface="Arial"/>
              </a:rPr>
              <a:t> study </a:t>
            </a:r>
            <a:r>
              <a:rPr lang="en-gb" sz="1400" b="0" i="0" u="none" baseline="0" dirty="0">
                <a:solidFill>
                  <a:sysClr val="windowText" lastClr="000000"/>
                </a:solidFill>
                <a:cs typeface="Arial"/>
                <a:hlinkClick r:id="rId15" action="ppaction://hlinksldjump"/>
              </a:rPr>
              <a:t>slide 15</a:t>
            </a:r>
            <a:endParaRPr lang="en-gb" sz="1400" dirty="0">
              <a:solidFill>
                <a:sysClr val="windowText" lastClr="000000"/>
              </a:solidFill>
              <a:cs typeface="Arial"/>
            </a:endParaRPr>
          </a:p>
          <a:p>
            <a:pPr marL="285750" indent="-285750" algn="l" rtl="0">
              <a:spcAft>
                <a:spcPts val="600"/>
              </a:spcAft>
              <a:buFont typeface="Arial"/>
              <a:buChar char="•"/>
            </a:pPr>
            <a:r>
              <a:rPr lang="en-gb" sz="1400" b="0" i="0" u="none" baseline="0" dirty="0">
                <a:solidFill>
                  <a:sysClr val="windowText" lastClr="000000"/>
                </a:solidFill>
                <a:cs typeface="Arial"/>
              </a:rPr>
              <a:t>Supporting a safe group environment </a:t>
            </a:r>
            <a:r>
              <a:rPr lang="en-gb" sz="1400" b="0" i="0" u="none" baseline="0" dirty="0">
                <a:solidFill>
                  <a:sysClr val="windowText" lastClr="000000"/>
                </a:solidFill>
                <a:cs typeface="Arial"/>
                <a:hlinkClick r:id="rId16" action="ppaction://hlinksldjump"/>
              </a:rPr>
              <a:t>slides 16–17</a:t>
            </a:r>
            <a:endParaRPr lang="en-gb" sz="1400" dirty="0">
              <a:solidFill>
                <a:sysClr val="windowText" lastClr="000000"/>
              </a:solidFill>
              <a:cs typeface="Arial"/>
            </a:endParaRPr>
          </a:p>
          <a:p>
            <a:pPr marL="285750" indent="-285750" algn="l" rtl="0">
              <a:spcAft>
                <a:spcPts val="600"/>
              </a:spcAft>
              <a:buFont typeface="Arial"/>
              <a:buChar char="•"/>
            </a:pPr>
            <a:r>
              <a:rPr lang="en-gb" sz="1400" b="0" i="0" u="none" baseline="0" dirty="0">
                <a:solidFill>
                  <a:sysClr val="windowText" lastClr="000000"/>
                </a:solidFill>
                <a:cs typeface="Arial"/>
              </a:rPr>
              <a:t>Multidisciplinary cooperation within schools </a:t>
            </a:r>
            <a:r>
              <a:rPr lang="en-gb" sz="1400" b="0" i="0" u="none" baseline="0" dirty="0">
                <a:solidFill>
                  <a:sysClr val="windowText" lastClr="000000"/>
                </a:solidFill>
                <a:cs typeface="Arial"/>
                <a:hlinkClick r:id="rId17" action="ppaction://hlinksldjump"/>
              </a:rPr>
              <a:t>slide 18</a:t>
            </a:r>
            <a:endParaRPr lang="en-gb" sz="1400" dirty="0">
              <a:solidFill>
                <a:sysClr val="windowText" lastClr="000000"/>
              </a:solidFill>
              <a:cs typeface="Arial"/>
            </a:endParaRPr>
          </a:p>
          <a:p>
            <a:pPr marL="285750" indent="-285750" algn="l" rtl="0">
              <a:spcAft>
                <a:spcPts val="600"/>
              </a:spcAft>
              <a:buFont typeface="Arial"/>
              <a:buChar char="•"/>
            </a:pPr>
            <a:r>
              <a:rPr lang="en-gb" sz="1400" b="0" i="0" u="none" baseline="0" dirty="0">
                <a:solidFill>
                  <a:sysClr val="windowText" lastClr="000000"/>
                </a:solidFill>
                <a:cs typeface="Arial"/>
              </a:rPr>
              <a:t>Neuropsychiatric coaches in general upper secondary school </a:t>
            </a:r>
            <a:r>
              <a:rPr lang="en-gb" sz="1400" b="0" i="0" u="none" baseline="0" dirty="0">
                <a:solidFill>
                  <a:sysClr val="windowText" lastClr="000000"/>
                </a:solidFill>
                <a:cs typeface="Arial"/>
                <a:hlinkClick r:id="rId18" action="ppaction://hlinksldjump"/>
              </a:rPr>
              <a:t>slide 19</a:t>
            </a:r>
            <a:endParaRPr lang="en-gb" sz="1400" dirty="0">
              <a:solidFill>
                <a:sysClr val="windowText" lastClr="000000"/>
              </a:solidFill>
              <a:cs typeface="Arial"/>
            </a:endParaRPr>
          </a:p>
          <a:p>
            <a:pPr marL="285750" indent="-285750" algn="l" rtl="0">
              <a:spcAft>
                <a:spcPts val="600"/>
              </a:spcAft>
              <a:buFont typeface="Arial"/>
              <a:buChar char="•"/>
            </a:pPr>
            <a:r>
              <a:rPr lang="en-gb" sz="1400" b="0" i="0" u="none" baseline="0" dirty="0">
                <a:solidFill>
                  <a:sysClr val="windowText" lastClr="000000"/>
                </a:solidFill>
                <a:cs typeface="Arial"/>
              </a:rPr>
              <a:t>Subject teaching supported by a special educational needs teacher </a:t>
            </a:r>
            <a:r>
              <a:rPr lang="en-gb" sz="1400" b="0" i="0" u="none" baseline="0" dirty="0">
                <a:solidFill>
                  <a:sysClr val="windowText" lastClr="000000"/>
                </a:solidFill>
                <a:cs typeface="Arial"/>
                <a:hlinkClick r:id="rId19" action="ppaction://hlinksldjump"/>
              </a:rPr>
              <a:t>slide 20</a:t>
            </a:r>
            <a:endParaRPr lang="en-gb" sz="1400" dirty="0">
              <a:solidFill>
                <a:sysClr val="windowText" lastClr="000000"/>
              </a:solidFill>
              <a:cs typeface="Arial"/>
            </a:endParaRPr>
          </a:p>
        </p:txBody>
      </p:sp>
      <p:sp>
        <p:nvSpPr>
          <p:cNvPr id="7" name="TextBox 6">
            <a:extLst>
              <a:ext uri="{FF2B5EF4-FFF2-40B4-BE49-F238E27FC236}">
                <a16:creationId xmlns:a16="http://schemas.microsoft.com/office/drawing/2014/main" id="{1028CE08-811C-4238-C847-ABBC0B82EBE1}"/>
              </a:ext>
            </a:extLst>
          </p:cNvPr>
          <p:cNvSpPr txBox="1"/>
          <p:nvPr/>
        </p:nvSpPr>
        <p:spPr>
          <a:xfrm>
            <a:off x="3413201" y="621939"/>
            <a:ext cx="3607358" cy="646331"/>
          </a:xfrm>
          <a:prstGeom prst="rect">
            <a:avLst/>
          </a:prstGeom>
          <a:solidFill>
            <a:schemeClr val="bg1"/>
          </a:solidFill>
          <a:ln w="381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b="1" i="0" u="none" baseline="0" dirty="0">
                <a:cs typeface="Arial"/>
              </a:rPr>
              <a:t>Supporting questions for the introductory video </a:t>
            </a:r>
            <a:r>
              <a:rPr lang="en-gb" b="1" i="0" u="none" baseline="0" dirty="0">
                <a:cs typeface="Arial"/>
                <a:hlinkClick r:id="rId20" action="ppaction://hlinksldjump"/>
              </a:rPr>
              <a:t>slide 6</a:t>
            </a:r>
            <a:endParaRPr lang="en-gb" dirty="0">
              <a:cs typeface="Arial"/>
            </a:endParaRPr>
          </a:p>
        </p:txBody>
      </p:sp>
      <p:pic>
        <p:nvPicPr>
          <p:cNvPr id="2" name="Kuva 1">
            <a:extLst>
              <a:ext uri="{FF2B5EF4-FFF2-40B4-BE49-F238E27FC236}">
                <a16:creationId xmlns:a16="http://schemas.microsoft.com/office/drawing/2014/main" id="{7E61D7DD-77CB-515C-4479-76CA2756B276}"/>
              </a:ext>
            </a:extLst>
          </p:cNvPr>
          <p:cNvPicPr>
            <a:picLocks noChangeAspect="1"/>
          </p:cNvPicPr>
          <p:nvPr/>
        </p:nvPicPr>
        <p:blipFill>
          <a:blip r:embed="rId21"/>
          <a:stretch>
            <a:fillRect/>
          </a:stretch>
        </p:blipFill>
        <p:spPr>
          <a:xfrm>
            <a:off x="10254986" y="5348523"/>
            <a:ext cx="1829773" cy="1442292"/>
          </a:xfrm>
          <a:prstGeom prst="rect">
            <a:avLst/>
          </a:prstGeom>
        </p:spPr>
      </p:pic>
      <p:sp>
        <p:nvSpPr>
          <p:cNvPr id="8" name="Rectangle 1">
            <a:extLst>
              <a:ext uri="{FF2B5EF4-FFF2-40B4-BE49-F238E27FC236}">
                <a16:creationId xmlns:a16="http://schemas.microsoft.com/office/drawing/2014/main" id="{916F7B7A-90B5-B727-071C-6004C7BFA78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00" b="0" i="0" u="none" strike="noStrike" cap="none" normalizeH="0" baseline="0">
                <a:ln>
                  <a:noFill/>
                </a:ln>
                <a:solidFill>
                  <a:srgbClr val="000000"/>
                </a:solidFill>
                <a:effectLst/>
                <a:latin typeface="Aptos" panose="020B0004020202020204" pitchFamily="34" charset="0"/>
              </a:rPr>
              <a:t>in Finnish with English subtitles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4E361D7C-EFB0-DF5B-E24B-56A72480B19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00" b="0" i="0" u="none" strike="noStrike" cap="none" normalizeH="0" baseline="0">
                <a:ln>
                  <a:noFill/>
                </a:ln>
                <a:solidFill>
                  <a:srgbClr val="000000"/>
                </a:solidFill>
                <a:effectLst/>
                <a:latin typeface="Aptos" panose="020B0004020202020204" pitchFamily="34" charset="0"/>
              </a:rPr>
              <a:t>in Finnish with English subtitles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65724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8919C4-DDF4-5E13-0DC8-8408AD173091}"/>
              </a:ext>
            </a:extLst>
          </p:cNvPr>
          <p:cNvSpPr>
            <a:spLocks noGrp="1"/>
          </p:cNvSpPr>
          <p:nvPr>
            <p:ph type="title"/>
          </p:nvPr>
        </p:nvSpPr>
        <p:spPr>
          <a:xfrm>
            <a:off x="805046" y="243110"/>
            <a:ext cx="10581906" cy="692365"/>
          </a:xfrm>
        </p:spPr>
        <p:txBody>
          <a:bodyPr/>
          <a:lstStyle/>
          <a:p>
            <a:pPr algn="ctr" rtl="0"/>
            <a:r>
              <a:rPr lang="en-gb" b="1" i="0" u="none" baseline="0">
                <a:latin typeface="+mj-lt"/>
                <a:ea typeface="+mj-lt"/>
                <a:cs typeface="+mj-lt"/>
              </a:rPr>
              <a:t>Brain-friendly lesson plans and effective studying 1/4</a:t>
            </a:r>
          </a:p>
        </p:txBody>
      </p:sp>
      <p:sp>
        <p:nvSpPr>
          <p:cNvPr id="4" name="Dian numeron paikkamerkki 3">
            <a:extLst>
              <a:ext uri="{FF2B5EF4-FFF2-40B4-BE49-F238E27FC236}">
                <a16:creationId xmlns:a16="http://schemas.microsoft.com/office/drawing/2014/main" id="{8A5926A7-B842-58E1-B46A-DB90186550C2}"/>
              </a:ext>
            </a:extLst>
          </p:cNvPr>
          <p:cNvSpPr>
            <a:spLocks noGrp="1"/>
          </p:cNvSpPr>
          <p:nvPr>
            <p:ph type="sldNum" sz="quarter" idx="12"/>
          </p:nvPr>
        </p:nvSpPr>
        <p:spPr/>
        <p:txBody>
          <a:bodyPr/>
          <a:lstStyle/>
          <a:p>
            <a:pPr algn="r" rtl="0"/>
            <a:fld id="{66B0B938-106A-4E9D-9931-8D19B263D192}" type="slidenum">
              <a:rPr/>
              <a:t>50</a:t>
            </a:fld>
            <a:endParaRPr lang="en-gb"/>
          </a:p>
        </p:txBody>
      </p:sp>
      <p:pic>
        <p:nvPicPr>
          <p:cNvPr id="8" name="Kuva 7">
            <a:extLst>
              <a:ext uri="{FF2B5EF4-FFF2-40B4-BE49-F238E27FC236}">
                <a16:creationId xmlns:a16="http://schemas.microsoft.com/office/drawing/2014/main" id="{289F180F-345E-2416-8F7A-C75FE1AB08A4}"/>
              </a:ext>
            </a:extLst>
          </p:cNvPr>
          <p:cNvPicPr>
            <a:picLocks noChangeAspect="1"/>
          </p:cNvPicPr>
          <p:nvPr/>
        </p:nvPicPr>
        <p:blipFill>
          <a:blip r:embed="rId3"/>
          <a:stretch>
            <a:fillRect/>
          </a:stretch>
        </p:blipFill>
        <p:spPr>
          <a:xfrm>
            <a:off x="10256241" y="5352288"/>
            <a:ext cx="1829773" cy="1442292"/>
          </a:xfrm>
          <a:prstGeom prst="rect">
            <a:avLst/>
          </a:prstGeom>
        </p:spPr>
      </p:pic>
      <p:pic>
        <p:nvPicPr>
          <p:cNvPr id="11" name="Picture 10">
            <a:extLst>
              <a:ext uri="{FF2B5EF4-FFF2-40B4-BE49-F238E27FC236}">
                <a16:creationId xmlns:a16="http://schemas.microsoft.com/office/drawing/2014/main" id="{2D551229-9D87-161B-BB78-96BECF5F31F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75000"/>
                    </a14:imgEffect>
                    <a14:imgEffect>
                      <a14:brightnessContrast contrast="25000"/>
                    </a14:imgEffect>
                  </a14:imgLayer>
                </a14:imgProps>
              </a:ext>
            </a:extLst>
          </a:blip>
          <a:stretch>
            <a:fillRect/>
          </a:stretch>
        </p:blipFill>
        <p:spPr>
          <a:xfrm>
            <a:off x="2792932" y="1595009"/>
            <a:ext cx="6606135" cy="4929732"/>
          </a:xfrm>
          <a:prstGeom prst="rect">
            <a:avLst/>
          </a:prstGeom>
          <a:ln w="38100">
            <a:solidFill>
              <a:srgbClr val="FFE977"/>
            </a:solidFill>
          </a:ln>
        </p:spPr>
      </p:pic>
      <p:sp>
        <p:nvSpPr>
          <p:cNvPr id="12" name="TextBox 11">
            <a:extLst>
              <a:ext uri="{FF2B5EF4-FFF2-40B4-BE49-F238E27FC236}">
                <a16:creationId xmlns:a16="http://schemas.microsoft.com/office/drawing/2014/main" id="{EA36AD84-F309-1DB8-6D91-BAD5E9193A53}"/>
              </a:ext>
            </a:extLst>
          </p:cNvPr>
          <p:cNvSpPr txBox="1"/>
          <p:nvPr/>
        </p:nvSpPr>
        <p:spPr>
          <a:xfrm>
            <a:off x="7481887" y="6599307"/>
            <a:ext cx="2865124" cy="2807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1200" b="0" i="0" u="none" baseline="0">
                <a:cs typeface="Arial"/>
              </a:rPr>
              <a:t>Image: Maria Mattsson, 2025</a:t>
            </a:r>
          </a:p>
        </p:txBody>
      </p:sp>
    </p:spTree>
    <p:extLst>
      <p:ext uri="{BB962C8B-B14F-4D97-AF65-F5344CB8AC3E}">
        <p14:creationId xmlns:p14="http://schemas.microsoft.com/office/powerpoint/2010/main" val="2248330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8660F-AC68-4CCF-4CDE-644C3624E7EE}"/>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399F4144-41AD-0D66-3AA3-2703A5A1EE3F}"/>
              </a:ext>
            </a:extLst>
          </p:cNvPr>
          <p:cNvSpPr>
            <a:spLocks noGrp="1"/>
          </p:cNvSpPr>
          <p:nvPr>
            <p:ph type="sldNum" sz="quarter" idx="12"/>
          </p:nvPr>
        </p:nvSpPr>
        <p:spPr/>
        <p:txBody>
          <a:bodyPr/>
          <a:lstStyle/>
          <a:p>
            <a:pPr algn="r" rtl="0"/>
            <a:fld id="{66B0B938-106A-4E9D-9931-8D19B263D192}" type="slidenum">
              <a:rPr/>
              <a:t>51</a:t>
            </a:fld>
            <a:endParaRPr lang="en-gb"/>
          </a:p>
        </p:txBody>
      </p:sp>
      <p:sp>
        <p:nvSpPr>
          <p:cNvPr id="5" name="Suorakulmio 4">
            <a:extLst>
              <a:ext uri="{FF2B5EF4-FFF2-40B4-BE49-F238E27FC236}">
                <a16:creationId xmlns:a16="http://schemas.microsoft.com/office/drawing/2014/main" id="{36B93691-72B3-5F2E-D0C7-B3E11354846B}"/>
              </a:ext>
            </a:extLst>
          </p:cNvPr>
          <p:cNvSpPr/>
          <p:nvPr/>
        </p:nvSpPr>
        <p:spPr>
          <a:xfrm rot="16200000">
            <a:off x="8144483" y="2810485"/>
            <a:ext cx="6858000" cy="1237034"/>
          </a:xfrm>
          <a:prstGeom prst="rect">
            <a:avLst/>
          </a:prstGeom>
          <a:solidFill>
            <a:srgbClr val="FFE977"/>
          </a:solidFill>
          <a:ln>
            <a:solidFill>
              <a:srgbClr val="FFE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6" name="Freeform 5">
            <a:extLst>
              <a:ext uri="{FF2B5EF4-FFF2-40B4-BE49-F238E27FC236}">
                <a16:creationId xmlns:a16="http://schemas.microsoft.com/office/drawing/2014/main" id="{BA3DD858-F0B2-69CD-A95E-0796DB08954B}"/>
              </a:ext>
            </a:extLst>
          </p:cNvPr>
          <p:cNvSpPr>
            <a:spLocks noChangeAspect="1"/>
          </p:cNvSpPr>
          <p:nvPr/>
        </p:nvSpPr>
        <p:spPr bwMode="auto">
          <a:xfrm rot="16200000">
            <a:off x="7394619"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rgbClr val="FFE977"/>
          </a:solidFill>
          <a:ln>
            <a:solidFill>
              <a:srgbClr val="FFE977"/>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8" name="Kuva 7">
            <a:extLst>
              <a:ext uri="{FF2B5EF4-FFF2-40B4-BE49-F238E27FC236}">
                <a16:creationId xmlns:a16="http://schemas.microsoft.com/office/drawing/2014/main" id="{246C7396-4815-8762-FB6A-182F8520AF0C}"/>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11" name="TextBox 10">
            <a:extLst>
              <a:ext uri="{FF2B5EF4-FFF2-40B4-BE49-F238E27FC236}">
                <a16:creationId xmlns:a16="http://schemas.microsoft.com/office/drawing/2014/main" id="{9F8B9157-4B1B-E58F-10C0-FE119E838D1B}"/>
              </a:ext>
            </a:extLst>
          </p:cNvPr>
          <p:cNvSpPr txBox="1"/>
          <p:nvPr/>
        </p:nvSpPr>
        <p:spPr>
          <a:xfrm>
            <a:off x="453359" y="1569496"/>
            <a:ext cx="10493026"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spcAft>
                <a:spcPts val="1200"/>
              </a:spcAft>
              <a:buFont typeface="Arial"/>
              <a:buChar char="•"/>
            </a:pPr>
            <a:r>
              <a:rPr lang="en-gb" sz="2100" b="0" i="0" u="none" baseline="0" dirty="0"/>
              <a:t>Students </a:t>
            </a:r>
            <a:r>
              <a:rPr lang="en-gb" sz="2100" b="1" i="0" u="none" baseline="0" dirty="0"/>
              <a:t>may find it difficult to regulate their level of arousal </a:t>
            </a:r>
            <a:r>
              <a:rPr lang="en-gb" sz="2100" b="0" i="0" u="none" baseline="0" dirty="0"/>
              <a:t>and concentrate in class </a:t>
            </a:r>
            <a:br>
              <a:rPr lang="en-gb" sz="2100" dirty="0"/>
            </a:br>
            <a:r>
              <a:rPr lang="en-gb" sz="2100" b="0" i="0" u="none" baseline="0" dirty="0">
                <a:sym typeface="Wingdings" panose="05000000000000000000" pitchFamily="2" charset="2"/>
              </a:rPr>
              <a:t> </a:t>
            </a:r>
            <a:r>
              <a:rPr lang="en-gb" sz="2100" b="0" i="0" u="none" baseline="0" dirty="0"/>
              <a:t>moving around, talking out loud, looking out the window.</a:t>
            </a:r>
          </a:p>
          <a:p>
            <a:pPr marL="285750" indent="-285750" algn="l" rtl="0">
              <a:spcAft>
                <a:spcPts val="1200"/>
              </a:spcAft>
              <a:buFont typeface="Arial"/>
              <a:buChar char="•"/>
            </a:pPr>
            <a:r>
              <a:rPr lang="en-gb" sz="2100" b="0" i="0" u="none" baseline="0" dirty="0"/>
              <a:t>When a student’s </a:t>
            </a:r>
            <a:r>
              <a:rPr lang="en-gb" sz="2100" b="1" i="0" u="none" baseline="0" dirty="0"/>
              <a:t>resources are spent </a:t>
            </a:r>
            <a:r>
              <a:rPr lang="en-gb" sz="2100" b="0" i="0" u="none" baseline="0" dirty="0"/>
              <a:t>on regulation,</a:t>
            </a:r>
            <a:r>
              <a:rPr lang="en-gb" sz="2100" b="0" i="0" u="none" baseline="0" dirty="0">
                <a:sym typeface="Wingdings" panose="05000000000000000000" pitchFamily="2" charset="2"/>
              </a:rPr>
              <a:t> </a:t>
            </a:r>
            <a:r>
              <a:rPr lang="en-gb" sz="2100" b="0" i="0" u="none" baseline="0" dirty="0"/>
              <a:t>they may be slower to take in important information than their peers.</a:t>
            </a:r>
            <a:endParaRPr lang="en-gb" sz="2100" dirty="0">
              <a:solidFill>
                <a:srgbClr val="FF0000"/>
              </a:solidFill>
              <a:cs typeface="Arial"/>
            </a:endParaRPr>
          </a:p>
          <a:p>
            <a:pPr marL="285750" indent="-285750" algn="l" rtl="0">
              <a:spcAft>
                <a:spcPts val="1200"/>
              </a:spcAft>
              <a:buFont typeface="Arial"/>
              <a:buChar char="•"/>
            </a:pPr>
            <a:r>
              <a:rPr lang="en-gb" sz="2100" b="1" i="0" u="none" baseline="0" dirty="0"/>
              <a:t>Difficulties in understanding assignments</a:t>
            </a:r>
            <a:r>
              <a:rPr lang="en-gb" sz="2100" b="0" i="0" u="none" baseline="0" dirty="0"/>
              <a:t>: </a:t>
            </a:r>
            <a:br>
              <a:rPr lang="en-gb" sz="2100" dirty="0"/>
            </a:br>
            <a:r>
              <a:rPr lang="en-gb" sz="2100" b="0" i="0" u="none" baseline="0" dirty="0">
                <a:sym typeface="Wingdings" panose="05000000000000000000" pitchFamily="2" charset="2"/>
              </a:rPr>
              <a:t> </a:t>
            </a:r>
            <a:r>
              <a:rPr lang="en-gb" sz="2100" b="0" i="0" u="none" baseline="0" dirty="0"/>
              <a:t>a student may interpret an assignment from many different angles, become fixated on the detailed meanings of words and be overwhelmed by their options for getting started.</a:t>
            </a:r>
            <a:endParaRPr lang="en-gb" sz="2100" dirty="0">
              <a:cs typeface="Arial"/>
            </a:endParaRPr>
          </a:p>
          <a:p>
            <a:pPr marL="285750" indent="-285750" algn="l" rtl="0">
              <a:spcAft>
                <a:spcPts val="1200"/>
              </a:spcAft>
              <a:buFont typeface="Arial"/>
              <a:buChar char="•"/>
            </a:pPr>
            <a:r>
              <a:rPr lang="en-gb" sz="2100" b="0" i="0" u="none" baseline="0" dirty="0"/>
              <a:t>A student may have or feel as though they have limited ways of effectively regulating stress during lessons.</a:t>
            </a:r>
          </a:p>
          <a:p>
            <a:pPr marL="285750" indent="-285750" algn="l" rtl="0">
              <a:spcAft>
                <a:spcPts val="1200"/>
              </a:spcAft>
              <a:buFont typeface="Arial"/>
              <a:buChar char="•"/>
            </a:pPr>
            <a:r>
              <a:rPr lang="en-gb" sz="2100" b="0" i="0" u="none" baseline="0" dirty="0"/>
              <a:t>Learning and managing your own behaviour are difficult in a </a:t>
            </a:r>
            <a:r>
              <a:rPr lang="en-gb" sz="2100" b="0" i="0" u="none" baseline="0" dirty="0" err="1"/>
              <a:t>hyperaroused</a:t>
            </a:r>
            <a:r>
              <a:rPr lang="en-gb" sz="2100" b="0" i="0" u="none" baseline="0" dirty="0"/>
              <a:t> state.  </a:t>
            </a:r>
            <a:endParaRPr lang="en-gb" sz="2100" dirty="0">
              <a:cs typeface="Arial"/>
            </a:endParaRPr>
          </a:p>
        </p:txBody>
      </p:sp>
      <p:sp>
        <p:nvSpPr>
          <p:cNvPr id="17" name="Otsikko 1">
            <a:extLst>
              <a:ext uri="{FF2B5EF4-FFF2-40B4-BE49-F238E27FC236}">
                <a16:creationId xmlns:a16="http://schemas.microsoft.com/office/drawing/2014/main" id="{158B67C5-D9AB-054A-06B8-B8C4F4B7B9E4}"/>
              </a:ext>
            </a:extLst>
          </p:cNvPr>
          <p:cNvSpPr txBox="1">
            <a:spLocks/>
          </p:cNvSpPr>
          <p:nvPr/>
        </p:nvSpPr>
        <p:spPr>
          <a:xfrm>
            <a:off x="456255" y="248274"/>
            <a:ext cx="9981525" cy="69236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a:lstStyle>
          <a:p>
            <a:pPr algn="l" rtl="0"/>
            <a:r>
              <a:rPr lang="en-gb" b="1" i="0" u="none" baseline="0" dirty="0">
                <a:latin typeface="+mj-lt"/>
                <a:ea typeface="+mj-lt"/>
                <a:cs typeface="+mj-lt"/>
              </a:rPr>
              <a:t>Brain-friendly lesson plans and effective studying 2/4</a:t>
            </a:r>
          </a:p>
        </p:txBody>
      </p:sp>
    </p:spTree>
    <p:extLst>
      <p:ext uri="{BB962C8B-B14F-4D97-AF65-F5344CB8AC3E}">
        <p14:creationId xmlns:p14="http://schemas.microsoft.com/office/powerpoint/2010/main" val="301834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B6AF-7B68-E428-5B8D-3827ADC9F9C5}"/>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FD6EEF5E-4967-ED12-8E82-5B4759FFCE33}"/>
              </a:ext>
            </a:extLst>
          </p:cNvPr>
          <p:cNvSpPr>
            <a:spLocks noGrp="1"/>
          </p:cNvSpPr>
          <p:nvPr>
            <p:ph type="sldNum" sz="quarter" idx="12"/>
          </p:nvPr>
        </p:nvSpPr>
        <p:spPr/>
        <p:txBody>
          <a:bodyPr/>
          <a:lstStyle/>
          <a:p>
            <a:pPr algn="r" rtl="0"/>
            <a:fld id="{66B0B938-106A-4E9D-9931-8D19B263D192}" type="slidenum">
              <a:rPr/>
              <a:t>52</a:t>
            </a:fld>
            <a:endParaRPr lang="en-gb"/>
          </a:p>
        </p:txBody>
      </p:sp>
      <p:pic>
        <p:nvPicPr>
          <p:cNvPr id="8" name="Kuva 7">
            <a:extLst>
              <a:ext uri="{FF2B5EF4-FFF2-40B4-BE49-F238E27FC236}">
                <a16:creationId xmlns:a16="http://schemas.microsoft.com/office/drawing/2014/main" id="{37B4680C-977C-5908-A504-233DDE215837}"/>
              </a:ext>
            </a:extLst>
          </p:cNvPr>
          <p:cNvPicPr>
            <a:picLocks noChangeAspect="1"/>
          </p:cNvPicPr>
          <p:nvPr/>
        </p:nvPicPr>
        <p:blipFill>
          <a:blip r:embed="rId3"/>
          <a:stretch>
            <a:fillRect/>
          </a:stretch>
        </p:blipFill>
        <p:spPr>
          <a:xfrm>
            <a:off x="10256241" y="5352288"/>
            <a:ext cx="1829773" cy="1442292"/>
          </a:xfrm>
          <a:prstGeom prst="rect">
            <a:avLst/>
          </a:prstGeom>
        </p:spPr>
      </p:pic>
      <p:pic>
        <p:nvPicPr>
          <p:cNvPr id="10" name="Picture 9">
            <a:extLst>
              <a:ext uri="{FF2B5EF4-FFF2-40B4-BE49-F238E27FC236}">
                <a16:creationId xmlns:a16="http://schemas.microsoft.com/office/drawing/2014/main" id="{A3184CA2-4C7A-7B5E-844F-B192DB8DF77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75000"/>
                    </a14:imgEffect>
                    <a14:imgEffect>
                      <a14:brightnessContrast contrast="25000"/>
                    </a14:imgEffect>
                  </a14:imgLayer>
                </a14:imgProps>
              </a:ext>
            </a:extLst>
          </a:blip>
          <a:stretch>
            <a:fillRect/>
          </a:stretch>
        </p:blipFill>
        <p:spPr>
          <a:xfrm>
            <a:off x="2797502" y="1561143"/>
            <a:ext cx="6596993" cy="4928585"/>
          </a:xfrm>
          <a:prstGeom prst="rect">
            <a:avLst/>
          </a:prstGeom>
          <a:ln w="38100">
            <a:solidFill>
              <a:srgbClr val="FFE977"/>
            </a:solidFill>
          </a:ln>
        </p:spPr>
      </p:pic>
      <p:sp>
        <p:nvSpPr>
          <p:cNvPr id="12" name="TextBox 11">
            <a:extLst>
              <a:ext uri="{FF2B5EF4-FFF2-40B4-BE49-F238E27FC236}">
                <a16:creationId xmlns:a16="http://schemas.microsoft.com/office/drawing/2014/main" id="{83D18523-ABF1-3052-8D5A-9A05C7163B07}"/>
              </a:ext>
            </a:extLst>
          </p:cNvPr>
          <p:cNvSpPr txBox="1"/>
          <p:nvPr/>
        </p:nvSpPr>
        <p:spPr>
          <a:xfrm>
            <a:off x="7410734" y="6581001"/>
            <a:ext cx="209294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1200" b="0" i="0" u="none" baseline="0">
                <a:cs typeface="Arial"/>
              </a:rPr>
              <a:t>Image: Maria Mattsson, 2025</a:t>
            </a:r>
          </a:p>
        </p:txBody>
      </p:sp>
      <p:sp>
        <p:nvSpPr>
          <p:cNvPr id="9" name="Otsikko 1">
            <a:extLst>
              <a:ext uri="{FF2B5EF4-FFF2-40B4-BE49-F238E27FC236}">
                <a16:creationId xmlns:a16="http://schemas.microsoft.com/office/drawing/2014/main" id="{A01E3126-1FF0-46C7-0D0A-D8DA405B82D3}"/>
              </a:ext>
            </a:extLst>
          </p:cNvPr>
          <p:cNvSpPr>
            <a:spLocks noGrp="1"/>
          </p:cNvSpPr>
          <p:nvPr>
            <p:ph type="title"/>
          </p:nvPr>
        </p:nvSpPr>
        <p:spPr>
          <a:xfrm>
            <a:off x="634449" y="246146"/>
            <a:ext cx="10923101" cy="692365"/>
          </a:xfrm>
        </p:spPr>
        <p:txBody>
          <a:bodyPr/>
          <a:lstStyle/>
          <a:p>
            <a:pPr algn="ctr" rtl="0"/>
            <a:r>
              <a:rPr lang="en-gb" b="1" i="0" u="none" baseline="0">
                <a:latin typeface="+mj-lt"/>
                <a:ea typeface="+mj-lt"/>
                <a:cs typeface="+mj-lt"/>
              </a:rPr>
              <a:t>Brain-friendly lesson plans and effective studying 3/4</a:t>
            </a:r>
          </a:p>
        </p:txBody>
      </p:sp>
    </p:spTree>
    <p:extLst>
      <p:ext uri="{BB962C8B-B14F-4D97-AF65-F5344CB8AC3E}">
        <p14:creationId xmlns:p14="http://schemas.microsoft.com/office/powerpoint/2010/main" val="2989020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33B94-72A9-25E5-D0F5-1921CB558D97}"/>
            </a:ext>
          </a:extLst>
        </p:cNvPr>
        <p:cNvGrpSpPr/>
        <p:nvPr/>
      </p:nvGrpSpPr>
      <p:grpSpPr>
        <a:xfrm>
          <a:off x="0" y="0"/>
          <a:ext cx="0" cy="0"/>
          <a:chOff x="0" y="0"/>
          <a:chExt cx="0" cy="0"/>
        </a:xfrm>
      </p:grpSpPr>
      <p:sp>
        <p:nvSpPr>
          <p:cNvPr id="2" name="Freeform 5">
            <a:extLst>
              <a:ext uri="{FF2B5EF4-FFF2-40B4-BE49-F238E27FC236}">
                <a16:creationId xmlns:a16="http://schemas.microsoft.com/office/drawing/2014/main" id="{17CD4563-00B7-FAEF-F6A8-3DEC5C9B0E48}"/>
              </a:ext>
            </a:extLst>
          </p:cNvPr>
          <p:cNvSpPr>
            <a:spLocks noChangeAspect="1"/>
          </p:cNvSpPr>
          <p:nvPr/>
        </p:nvSpPr>
        <p:spPr bwMode="auto">
          <a:xfrm>
            <a:off x="-1200" y="5478985"/>
            <a:ext cx="12193200" cy="610749"/>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rgbClr val="FFE977"/>
          </a:solidFill>
          <a:ln>
            <a:solidFill>
              <a:srgbClr val="FFE977"/>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 name="Suorakulmio 2">
            <a:extLst>
              <a:ext uri="{FF2B5EF4-FFF2-40B4-BE49-F238E27FC236}">
                <a16:creationId xmlns:a16="http://schemas.microsoft.com/office/drawing/2014/main" id="{28440F4F-6D3C-A84F-A131-33AF818D3872}"/>
              </a:ext>
            </a:extLst>
          </p:cNvPr>
          <p:cNvSpPr/>
          <p:nvPr/>
        </p:nvSpPr>
        <p:spPr>
          <a:xfrm>
            <a:off x="-1200" y="6078682"/>
            <a:ext cx="12192000" cy="779318"/>
          </a:xfrm>
          <a:prstGeom prst="rect">
            <a:avLst/>
          </a:prstGeom>
          <a:solidFill>
            <a:srgbClr val="FFE977"/>
          </a:solidFill>
          <a:ln>
            <a:solidFill>
              <a:srgbClr val="FFE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4" name="Dian numeron paikkamerkki 3">
            <a:extLst>
              <a:ext uri="{FF2B5EF4-FFF2-40B4-BE49-F238E27FC236}">
                <a16:creationId xmlns:a16="http://schemas.microsoft.com/office/drawing/2014/main" id="{D3294624-81BC-0C03-9B5F-AF0963B9950A}"/>
              </a:ext>
            </a:extLst>
          </p:cNvPr>
          <p:cNvSpPr>
            <a:spLocks noGrp="1"/>
          </p:cNvSpPr>
          <p:nvPr>
            <p:ph type="sldNum" sz="quarter" idx="12"/>
          </p:nvPr>
        </p:nvSpPr>
        <p:spPr/>
        <p:txBody>
          <a:bodyPr/>
          <a:lstStyle/>
          <a:p>
            <a:pPr algn="r" rtl="0"/>
            <a:fld id="{66B0B938-106A-4E9D-9931-8D19B263D192}" type="slidenum">
              <a:rPr/>
              <a:t>53</a:t>
            </a:fld>
            <a:endParaRPr lang="en-gb"/>
          </a:p>
        </p:txBody>
      </p:sp>
      <p:pic>
        <p:nvPicPr>
          <p:cNvPr id="8" name="Kuva 7">
            <a:extLst>
              <a:ext uri="{FF2B5EF4-FFF2-40B4-BE49-F238E27FC236}">
                <a16:creationId xmlns:a16="http://schemas.microsoft.com/office/drawing/2014/main" id="{9DB5C629-F18E-A487-0BFB-7BA54B7AA4BF}"/>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13" name="TextBox 12">
            <a:extLst>
              <a:ext uri="{FF2B5EF4-FFF2-40B4-BE49-F238E27FC236}">
                <a16:creationId xmlns:a16="http://schemas.microsoft.com/office/drawing/2014/main" id="{2A6412C3-4995-8EC8-1D14-F2E5CC7810F1}"/>
              </a:ext>
            </a:extLst>
          </p:cNvPr>
          <p:cNvSpPr txBox="1"/>
          <p:nvPr/>
        </p:nvSpPr>
        <p:spPr>
          <a:xfrm>
            <a:off x="455049" y="1641715"/>
            <a:ext cx="11630965" cy="3647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spcAft>
                <a:spcPts val="600"/>
              </a:spcAft>
              <a:buFont typeface="Arial"/>
              <a:buChar char="•"/>
            </a:pPr>
            <a:r>
              <a:rPr lang="en-gb" sz="2400" b="0" i="0" u="none" baseline="0"/>
              <a:t>Structuring and clarity can help students regulate their level of arousal and stress. </a:t>
            </a:r>
            <a:endParaRPr lang="en-gb" sz="2400">
              <a:cs typeface="Arial" panose="020B0604020202020204"/>
            </a:endParaRPr>
          </a:p>
          <a:p>
            <a:pPr marL="285750" indent="-285750" algn="l" rtl="0">
              <a:spcAft>
                <a:spcPts val="600"/>
              </a:spcAft>
              <a:buFont typeface="Arial"/>
              <a:buChar char="•"/>
            </a:pPr>
            <a:r>
              <a:rPr lang="en-gb" sz="2400" b="0" i="0" u="none" baseline="0"/>
              <a:t>By discussing an assignment with students and offering the opportunity for clarifying questions, you create a shared understanding of the purpose of the assignment and a sense of certainty about how to proceed. </a:t>
            </a:r>
          </a:p>
          <a:p>
            <a:pPr marL="285750" indent="-285750" algn="l" rtl="0">
              <a:spcAft>
                <a:spcPts val="600"/>
              </a:spcAft>
              <a:buFont typeface="Arial"/>
              <a:buChar char="•"/>
            </a:pPr>
            <a:r>
              <a:rPr lang="en-gb" sz="2400" b="0" i="0" u="none" baseline="0"/>
              <a:t>Students learn to share their thoughts out loud and to trust in collaboration.</a:t>
            </a:r>
            <a:endParaRPr lang="en-gb" sz="2400">
              <a:cs typeface="Arial"/>
            </a:endParaRPr>
          </a:p>
          <a:p>
            <a:pPr marL="285750" indent="-285750" algn="l" rtl="0">
              <a:spcAft>
                <a:spcPts val="600"/>
              </a:spcAft>
              <a:buFont typeface="Arial"/>
              <a:buChar char="•"/>
            </a:pPr>
            <a:r>
              <a:rPr lang="en-gb" sz="2400" b="0" i="0" u="none" baseline="0"/>
              <a:t>By starting larger sets of tasks together, the teacher facilitates successful experiences of regulating arousal and getting started. At the same time, they can help students learn study skills and strategies. </a:t>
            </a:r>
            <a:endParaRPr lang="en-gb" sz="2400">
              <a:cs typeface="Arial"/>
            </a:endParaRPr>
          </a:p>
        </p:txBody>
      </p:sp>
      <p:sp>
        <p:nvSpPr>
          <p:cNvPr id="17" name="Otsikko 1">
            <a:extLst>
              <a:ext uri="{FF2B5EF4-FFF2-40B4-BE49-F238E27FC236}">
                <a16:creationId xmlns:a16="http://schemas.microsoft.com/office/drawing/2014/main" id="{281F8CFB-F3C9-D05E-BE2B-05AD1E736DC0}"/>
              </a:ext>
            </a:extLst>
          </p:cNvPr>
          <p:cNvSpPr txBox="1">
            <a:spLocks/>
          </p:cNvSpPr>
          <p:nvPr/>
        </p:nvSpPr>
        <p:spPr>
          <a:xfrm>
            <a:off x="457199" y="408562"/>
            <a:ext cx="9981525" cy="69236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a:lstStyle>
          <a:p>
            <a:pPr algn="l" rtl="0"/>
            <a:r>
              <a:rPr lang="en-gb" b="1" i="0" u="none" baseline="0">
                <a:latin typeface="+mj-lt"/>
                <a:ea typeface="+mj-lt"/>
                <a:cs typeface="+mj-lt"/>
              </a:rPr>
              <a:t>Brain-friendly lesson plans and effective studying 4/4</a:t>
            </a:r>
          </a:p>
        </p:txBody>
      </p:sp>
      <p:pic>
        <p:nvPicPr>
          <p:cNvPr id="7" name="Kuva 6" descr="Kuva, joka sisältää kohteen musta, pimeys&#10;&#10;Tekoälyn generoima sisältö voi olla virheellistä.">
            <a:extLst>
              <a:ext uri="{FF2B5EF4-FFF2-40B4-BE49-F238E27FC236}">
                <a16:creationId xmlns:a16="http://schemas.microsoft.com/office/drawing/2014/main" id="{BAE207BA-F9D3-E5B2-C71B-429B31D1868D}"/>
              </a:ext>
            </a:extLst>
          </p:cNvPr>
          <p:cNvPicPr>
            <a:picLocks noChangeAspect="1"/>
          </p:cNvPicPr>
          <p:nvPr/>
        </p:nvPicPr>
        <p:blipFill>
          <a:blip r:embed="rId4"/>
          <a:stretch>
            <a:fillRect/>
          </a:stretch>
        </p:blipFill>
        <p:spPr>
          <a:xfrm>
            <a:off x="455049" y="6210568"/>
            <a:ext cx="817418" cy="374922"/>
          </a:xfrm>
          <a:prstGeom prst="rect">
            <a:avLst/>
          </a:prstGeom>
        </p:spPr>
      </p:pic>
    </p:spTree>
    <p:extLst>
      <p:ext uri="{BB962C8B-B14F-4D97-AF65-F5344CB8AC3E}">
        <p14:creationId xmlns:p14="http://schemas.microsoft.com/office/powerpoint/2010/main" val="3433196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8A5926A7-B842-58E1-B46A-DB90186550C2}"/>
              </a:ext>
            </a:extLst>
          </p:cNvPr>
          <p:cNvSpPr>
            <a:spLocks noGrp="1"/>
          </p:cNvSpPr>
          <p:nvPr>
            <p:ph type="sldNum" sz="quarter" idx="12"/>
          </p:nvPr>
        </p:nvSpPr>
        <p:spPr/>
        <p:txBody>
          <a:bodyPr/>
          <a:lstStyle/>
          <a:p>
            <a:pPr algn="r" rtl="0"/>
            <a:fld id="{66B0B938-106A-4E9D-9931-8D19B263D192}" type="slidenum">
              <a:rPr/>
              <a:t>54</a:t>
            </a:fld>
            <a:endParaRPr lang="en-gb"/>
          </a:p>
        </p:txBody>
      </p:sp>
      <p:pic>
        <p:nvPicPr>
          <p:cNvPr id="8" name="Kuva 7">
            <a:extLst>
              <a:ext uri="{FF2B5EF4-FFF2-40B4-BE49-F238E27FC236}">
                <a16:creationId xmlns:a16="http://schemas.microsoft.com/office/drawing/2014/main" id="{ABC6A78D-55D9-68AE-691D-A33E41EB1CDC}"/>
              </a:ext>
            </a:extLst>
          </p:cNvPr>
          <p:cNvPicPr>
            <a:picLocks noChangeAspect="1"/>
          </p:cNvPicPr>
          <p:nvPr/>
        </p:nvPicPr>
        <p:blipFill>
          <a:blip r:embed="rId3"/>
          <a:stretch>
            <a:fillRect/>
          </a:stretch>
        </p:blipFill>
        <p:spPr>
          <a:xfrm>
            <a:off x="10256241" y="5352288"/>
            <a:ext cx="1829773" cy="1442292"/>
          </a:xfrm>
          <a:prstGeom prst="rect">
            <a:avLst/>
          </a:prstGeom>
        </p:spPr>
      </p:pic>
      <p:pic>
        <p:nvPicPr>
          <p:cNvPr id="7" name="Picture 6">
            <a:extLst>
              <a:ext uri="{FF2B5EF4-FFF2-40B4-BE49-F238E27FC236}">
                <a16:creationId xmlns:a16="http://schemas.microsoft.com/office/drawing/2014/main" id="{E9740AFA-97E7-CF04-5022-84944E97B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75000"/>
                    </a14:imgEffect>
                    <a14:imgEffect>
                      <a14:brightnessContrast contrast="25000"/>
                    </a14:imgEffect>
                  </a14:imgLayer>
                </a14:imgProps>
              </a:ext>
            </a:extLst>
          </a:blip>
          <a:srcRect l="114" t="1497" r="-458" b="11265"/>
          <a:stretch>
            <a:fillRect/>
          </a:stretch>
        </p:blipFill>
        <p:spPr>
          <a:xfrm>
            <a:off x="2399901" y="1306677"/>
            <a:ext cx="7392198" cy="4766757"/>
          </a:xfrm>
          <a:prstGeom prst="rect">
            <a:avLst/>
          </a:prstGeom>
          <a:ln w="38100">
            <a:solidFill>
              <a:srgbClr val="FFE977"/>
            </a:solidFill>
          </a:ln>
        </p:spPr>
      </p:pic>
      <p:sp>
        <p:nvSpPr>
          <p:cNvPr id="11" name="TextBox 10">
            <a:extLst>
              <a:ext uri="{FF2B5EF4-FFF2-40B4-BE49-F238E27FC236}">
                <a16:creationId xmlns:a16="http://schemas.microsoft.com/office/drawing/2014/main" id="{6EAB6328-E7E8-CE19-9E65-F8ECA3646AB4}"/>
              </a:ext>
            </a:extLst>
          </p:cNvPr>
          <p:cNvSpPr txBox="1"/>
          <p:nvPr/>
        </p:nvSpPr>
        <p:spPr>
          <a:xfrm>
            <a:off x="7881798" y="6130300"/>
            <a:ext cx="2743200"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1200" b="0" i="0" u="none" baseline="0">
                <a:cs typeface="Arial"/>
              </a:rPr>
              <a:t>Image: Maria Mattsson, 2025</a:t>
            </a:r>
          </a:p>
        </p:txBody>
      </p:sp>
      <p:sp>
        <p:nvSpPr>
          <p:cNvPr id="10" name="Otsikko 1">
            <a:extLst>
              <a:ext uri="{FF2B5EF4-FFF2-40B4-BE49-F238E27FC236}">
                <a16:creationId xmlns:a16="http://schemas.microsoft.com/office/drawing/2014/main" id="{95644D2A-E0F7-38E4-097C-A94B0E6D7265}"/>
              </a:ext>
            </a:extLst>
          </p:cNvPr>
          <p:cNvSpPr>
            <a:spLocks noGrp="1"/>
          </p:cNvSpPr>
          <p:nvPr>
            <p:ph type="title"/>
          </p:nvPr>
        </p:nvSpPr>
        <p:spPr>
          <a:xfrm>
            <a:off x="363598" y="289288"/>
            <a:ext cx="11464804" cy="692365"/>
          </a:xfrm>
        </p:spPr>
        <p:txBody>
          <a:bodyPr/>
          <a:lstStyle/>
          <a:p>
            <a:pPr algn="ctr" rtl="0"/>
            <a:r>
              <a:rPr lang="en-gb" sz="4000" b="1" i="0" u="none" baseline="0" dirty="0">
                <a:latin typeface="+mj-lt"/>
                <a:ea typeface="+mj-lt"/>
                <a:cs typeface="+mj-lt"/>
              </a:rPr>
              <a:t>A sensory-friendly learning environment 1/4</a:t>
            </a:r>
          </a:p>
        </p:txBody>
      </p:sp>
    </p:spTree>
    <p:extLst>
      <p:ext uri="{BB962C8B-B14F-4D97-AF65-F5344CB8AC3E}">
        <p14:creationId xmlns:p14="http://schemas.microsoft.com/office/powerpoint/2010/main" val="459436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0EC02-2E67-6A5E-491F-DB816973F84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416E612-EE05-A55F-705F-9F88D4A5792C}"/>
              </a:ext>
            </a:extLst>
          </p:cNvPr>
          <p:cNvSpPr>
            <a:spLocks noGrp="1"/>
          </p:cNvSpPr>
          <p:nvPr>
            <p:ph type="title"/>
          </p:nvPr>
        </p:nvSpPr>
        <p:spPr>
          <a:xfrm>
            <a:off x="180336" y="157516"/>
            <a:ext cx="10640292" cy="466433"/>
          </a:xfrm>
        </p:spPr>
        <p:txBody>
          <a:bodyPr/>
          <a:lstStyle/>
          <a:p>
            <a:pPr algn="l" rtl="0"/>
            <a:r>
              <a:rPr lang="en-gb" sz="4000" b="1" i="0" u="none" baseline="0" dirty="0">
                <a:latin typeface="+mj-lt"/>
                <a:ea typeface="+mj-lt"/>
                <a:cs typeface="+mj-lt"/>
              </a:rPr>
              <a:t>A sensory-friendly learning environment 2/4</a:t>
            </a:r>
            <a:endParaRPr lang="en-gb" sz="4000" dirty="0">
              <a:latin typeface="+mj-lt"/>
              <a:cs typeface="Arial"/>
            </a:endParaRPr>
          </a:p>
        </p:txBody>
      </p:sp>
      <p:sp>
        <p:nvSpPr>
          <p:cNvPr id="4" name="Dian numeron paikkamerkki 3">
            <a:extLst>
              <a:ext uri="{FF2B5EF4-FFF2-40B4-BE49-F238E27FC236}">
                <a16:creationId xmlns:a16="http://schemas.microsoft.com/office/drawing/2014/main" id="{8582C492-ABB1-BBFE-43B7-813F4A739F81}"/>
              </a:ext>
            </a:extLst>
          </p:cNvPr>
          <p:cNvSpPr>
            <a:spLocks noGrp="1"/>
          </p:cNvSpPr>
          <p:nvPr>
            <p:ph type="sldNum" sz="quarter" idx="12"/>
          </p:nvPr>
        </p:nvSpPr>
        <p:spPr/>
        <p:txBody>
          <a:bodyPr/>
          <a:lstStyle/>
          <a:p>
            <a:pPr algn="r" rtl="0"/>
            <a:fld id="{66B0B938-106A-4E9D-9931-8D19B263D192}" type="slidenum">
              <a:rPr/>
              <a:t>55</a:t>
            </a:fld>
            <a:endParaRPr lang="en-gb"/>
          </a:p>
        </p:txBody>
      </p:sp>
      <p:sp>
        <p:nvSpPr>
          <p:cNvPr id="5" name="Suorakulmio 4">
            <a:extLst>
              <a:ext uri="{FF2B5EF4-FFF2-40B4-BE49-F238E27FC236}">
                <a16:creationId xmlns:a16="http://schemas.microsoft.com/office/drawing/2014/main" id="{C58B66F0-1FD5-7235-8486-6D327BCC55E1}"/>
              </a:ext>
            </a:extLst>
          </p:cNvPr>
          <p:cNvSpPr/>
          <p:nvPr/>
        </p:nvSpPr>
        <p:spPr>
          <a:xfrm rot="16200000">
            <a:off x="8144483" y="2810485"/>
            <a:ext cx="6858000" cy="1237034"/>
          </a:xfrm>
          <a:prstGeom prst="rect">
            <a:avLst/>
          </a:prstGeom>
          <a:solidFill>
            <a:srgbClr val="FFE977"/>
          </a:solidFill>
          <a:ln>
            <a:solidFill>
              <a:srgbClr val="FFE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6" name="Freeform 5">
            <a:extLst>
              <a:ext uri="{FF2B5EF4-FFF2-40B4-BE49-F238E27FC236}">
                <a16:creationId xmlns:a16="http://schemas.microsoft.com/office/drawing/2014/main" id="{1CF47BC7-D372-B4CA-A0DA-1B6BCC5B3901}"/>
              </a:ext>
            </a:extLst>
          </p:cNvPr>
          <p:cNvSpPr>
            <a:spLocks noChangeAspect="1"/>
          </p:cNvSpPr>
          <p:nvPr/>
        </p:nvSpPr>
        <p:spPr bwMode="auto">
          <a:xfrm rot="16200000">
            <a:off x="7394619"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rgbClr val="FFE977"/>
          </a:solidFill>
          <a:ln>
            <a:solidFill>
              <a:srgbClr val="FFE977"/>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8" name="Kuva 7">
            <a:extLst>
              <a:ext uri="{FF2B5EF4-FFF2-40B4-BE49-F238E27FC236}">
                <a16:creationId xmlns:a16="http://schemas.microsoft.com/office/drawing/2014/main" id="{BE447770-5373-44F5-A4B8-AF5511F7FEA8}"/>
              </a:ext>
            </a:extLst>
          </p:cNvPr>
          <p:cNvPicPr>
            <a:picLocks noChangeAspect="1"/>
          </p:cNvPicPr>
          <p:nvPr/>
        </p:nvPicPr>
        <p:blipFill>
          <a:blip r:embed="rId2"/>
          <a:stretch>
            <a:fillRect/>
          </a:stretch>
        </p:blipFill>
        <p:spPr>
          <a:xfrm>
            <a:off x="10256241" y="5352288"/>
            <a:ext cx="1829773" cy="1442292"/>
          </a:xfrm>
          <a:prstGeom prst="rect">
            <a:avLst/>
          </a:prstGeom>
        </p:spPr>
      </p:pic>
      <p:sp>
        <p:nvSpPr>
          <p:cNvPr id="13" name="TextBox 12">
            <a:extLst>
              <a:ext uri="{FF2B5EF4-FFF2-40B4-BE49-F238E27FC236}">
                <a16:creationId xmlns:a16="http://schemas.microsoft.com/office/drawing/2014/main" id="{A962C324-695E-7BA0-020F-457870BB152B}"/>
              </a:ext>
            </a:extLst>
          </p:cNvPr>
          <p:cNvSpPr txBox="1"/>
          <p:nvPr/>
        </p:nvSpPr>
        <p:spPr>
          <a:xfrm>
            <a:off x="431649" y="1202308"/>
            <a:ext cx="10137667" cy="47806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l" rtl="0">
              <a:spcAft>
                <a:spcPts val="600"/>
              </a:spcAft>
              <a:buFont typeface="Arial"/>
              <a:buChar char="•"/>
            </a:pPr>
            <a:r>
              <a:rPr lang="en-gb" b="0" i="0" u="none" baseline="0" dirty="0">
                <a:solidFill>
                  <a:srgbClr val="000000"/>
                </a:solidFill>
                <a:cs typeface="Arial"/>
              </a:rPr>
              <a:t>Students process the sensory information from the environment and their bodies in a variety of ways. In addition to being balanced, </a:t>
            </a:r>
            <a:r>
              <a:rPr lang="en-gb" b="1" i="0" u="none" baseline="0" dirty="0">
                <a:solidFill>
                  <a:srgbClr val="000000"/>
                </a:solidFill>
                <a:cs typeface="Arial"/>
              </a:rPr>
              <a:t>different senses can be both overloaded and underloaded at the same time</a:t>
            </a:r>
            <a:r>
              <a:rPr lang="en-gb" b="0" i="0" u="none" baseline="0" dirty="0">
                <a:solidFill>
                  <a:srgbClr val="000000"/>
                </a:solidFill>
                <a:cs typeface="Arial"/>
              </a:rPr>
              <a:t>. </a:t>
            </a:r>
          </a:p>
          <a:p>
            <a:pPr marL="171450" indent="-171450" algn="l" rtl="0">
              <a:spcAft>
                <a:spcPts val="600"/>
              </a:spcAft>
              <a:buFont typeface="Arial,Sans-Serif"/>
              <a:buChar char="•"/>
            </a:pPr>
            <a:r>
              <a:rPr lang="en-gb" b="0" i="0" u="none" baseline="0" dirty="0">
                <a:solidFill>
                  <a:srgbClr val="000000"/>
                </a:solidFill>
                <a:cs typeface="Arial"/>
              </a:rPr>
              <a:t>While one student can ignore the sound and movement caused by things like moving chairs or opening doors, another student may be constantly struggling with having to shift their attention. </a:t>
            </a:r>
          </a:p>
          <a:p>
            <a:pPr marL="628650" lvl="1" indent="-171450" algn="l" rtl="0">
              <a:spcAft>
                <a:spcPts val="600"/>
              </a:spcAft>
              <a:buFont typeface="Arial,Sans-Serif"/>
              <a:buChar char="•"/>
            </a:pPr>
            <a:r>
              <a:rPr lang="en-gb" b="0" i="0" u="none" baseline="0" dirty="0">
                <a:solidFill>
                  <a:srgbClr val="000000"/>
                </a:solidFill>
                <a:cs typeface="Arial"/>
              </a:rPr>
              <a:t>A student may find it difficult to sit still because their senses of movement and balance crave input. </a:t>
            </a:r>
          </a:p>
          <a:p>
            <a:pPr marL="628650" lvl="1" indent="-171450" algn="l" rtl="0">
              <a:spcAft>
                <a:spcPts val="600"/>
              </a:spcAft>
              <a:buFont typeface="Arial,Sans-Serif"/>
              <a:buChar char="•"/>
            </a:pPr>
            <a:r>
              <a:rPr lang="en-gb" b="0" i="0" u="none" baseline="0" dirty="0">
                <a:solidFill>
                  <a:srgbClr val="000000"/>
                </a:solidFill>
                <a:cs typeface="Arial"/>
              </a:rPr>
              <a:t>Students' senses of sight work differently in different situations; some pay attention to details, others to the big picture. </a:t>
            </a:r>
          </a:p>
          <a:p>
            <a:pPr marL="628650" lvl="1" indent="-171450" algn="l" rtl="0">
              <a:spcAft>
                <a:spcPts val="600"/>
              </a:spcAft>
              <a:buFont typeface="Arial,Sans-Serif"/>
              <a:buChar char="•"/>
            </a:pPr>
            <a:r>
              <a:rPr lang="en-gb" b="0" i="0" u="none" baseline="0" dirty="0">
                <a:solidFill>
                  <a:srgbClr val="000000"/>
                </a:solidFill>
                <a:cs typeface="Arial"/>
              </a:rPr>
              <a:t>When overloaded, it can be difficult for a student to shift their attention away from a buzzing light, whereas when relaxed it does not distract them. </a:t>
            </a:r>
          </a:p>
          <a:p>
            <a:pPr marL="171450" indent="-171450" algn="l" rtl="0">
              <a:spcAft>
                <a:spcPts val="600"/>
              </a:spcAft>
              <a:buFont typeface="Arial,Sans-Serif"/>
              <a:buChar char="•"/>
            </a:pPr>
            <a:r>
              <a:rPr lang="en-gb" b="1" i="0" u="none" baseline="0" dirty="0">
                <a:solidFill>
                  <a:srgbClr val="000000"/>
                </a:solidFill>
                <a:cs typeface="Arial"/>
              </a:rPr>
              <a:t>The sensory friendliness of the learning environment can make a big difference to a student’s wellbeing and learning ability</a:t>
            </a:r>
            <a:r>
              <a:rPr lang="en-gb" b="0" i="0" u="none" baseline="0" dirty="0">
                <a:solidFill>
                  <a:srgbClr val="000000"/>
                </a:solidFill>
                <a:cs typeface="Arial"/>
              </a:rPr>
              <a:t>. The constant seeking of sensory balance can take a lot of resources from a student and, in the long run, lead to exhaustion.</a:t>
            </a:r>
          </a:p>
          <a:p>
            <a:pPr marL="171450" indent="-171450" algn="l" rtl="0">
              <a:spcAft>
                <a:spcPts val="600"/>
              </a:spcAft>
              <a:buFont typeface="Arial"/>
              <a:buChar char="•"/>
            </a:pPr>
            <a:r>
              <a:rPr lang="en-gb" b="0" i="0" u="none" baseline="0" dirty="0">
                <a:cs typeface="Arial"/>
              </a:rPr>
              <a:t>For a young person with autism, for example, sensory balance is a prerequisite for feeling safe, learning, interacting and thriving. </a:t>
            </a:r>
          </a:p>
        </p:txBody>
      </p:sp>
    </p:spTree>
    <p:extLst>
      <p:ext uri="{BB962C8B-B14F-4D97-AF65-F5344CB8AC3E}">
        <p14:creationId xmlns:p14="http://schemas.microsoft.com/office/powerpoint/2010/main" val="41717657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4074D-745C-2177-CB00-B9BC84598F8A}"/>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4D9DD797-3615-F189-9CC1-0AD4FD9C949E}"/>
              </a:ext>
            </a:extLst>
          </p:cNvPr>
          <p:cNvSpPr>
            <a:spLocks noGrp="1"/>
          </p:cNvSpPr>
          <p:nvPr>
            <p:ph type="sldNum" sz="quarter" idx="12"/>
          </p:nvPr>
        </p:nvSpPr>
        <p:spPr/>
        <p:txBody>
          <a:bodyPr/>
          <a:lstStyle/>
          <a:p>
            <a:pPr algn="r" rtl="0"/>
            <a:fld id="{66B0B938-106A-4E9D-9931-8D19B263D192}" type="slidenum">
              <a:rPr/>
              <a:t>56</a:t>
            </a:fld>
            <a:endParaRPr lang="en-gb"/>
          </a:p>
        </p:txBody>
      </p:sp>
      <p:pic>
        <p:nvPicPr>
          <p:cNvPr id="8" name="Kuva 7">
            <a:extLst>
              <a:ext uri="{FF2B5EF4-FFF2-40B4-BE49-F238E27FC236}">
                <a16:creationId xmlns:a16="http://schemas.microsoft.com/office/drawing/2014/main" id="{CF7B913E-DC11-0944-6C78-5851ABD4D0B7}"/>
              </a:ext>
            </a:extLst>
          </p:cNvPr>
          <p:cNvPicPr>
            <a:picLocks noChangeAspect="1"/>
          </p:cNvPicPr>
          <p:nvPr/>
        </p:nvPicPr>
        <p:blipFill>
          <a:blip r:embed="rId2"/>
          <a:stretch>
            <a:fillRect/>
          </a:stretch>
        </p:blipFill>
        <p:spPr>
          <a:xfrm>
            <a:off x="10256241" y="5352288"/>
            <a:ext cx="1829773" cy="1442292"/>
          </a:xfrm>
          <a:prstGeom prst="rect">
            <a:avLst/>
          </a:prstGeom>
        </p:spPr>
      </p:pic>
      <p:pic>
        <p:nvPicPr>
          <p:cNvPr id="3" name="Picture 2">
            <a:extLst>
              <a:ext uri="{FF2B5EF4-FFF2-40B4-BE49-F238E27FC236}">
                <a16:creationId xmlns:a16="http://schemas.microsoft.com/office/drawing/2014/main" id="{C95618D1-A313-635B-EDD7-4E2D4EBA988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5000"/>
                    </a14:imgEffect>
                    <a14:imgEffect>
                      <a14:brightnessContrast contrast="25000"/>
                    </a14:imgEffect>
                  </a14:imgLayer>
                </a14:imgProps>
              </a:ext>
            </a:extLst>
          </a:blip>
          <a:srcRect r="201" b="2688"/>
          <a:stretch>
            <a:fillRect/>
          </a:stretch>
        </p:blipFill>
        <p:spPr>
          <a:xfrm>
            <a:off x="2494987" y="1225595"/>
            <a:ext cx="7202025" cy="5186172"/>
          </a:xfrm>
          <a:prstGeom prst="rect">
            <a:avLst/>
          </a:prstGeom>
          <a:ln w="38100">
            <a:solidFill>
              <a:srgbClr val="FFE977"/>
            </a:solidFill>
          </a:ln>
        </p:spPr>
      </p:pic>
      <p:sp>
        <p:nvSpPr>
          <p:cNvPr id="9" name="TextBox 8">
            <a:extLst>
              <a:ext uri="{FF2B5EF4-FFF2-40B4-BE49-F238E27FC236}">
                <a16:creationId xmlns:a16="http://schemas.microsoft.com/office/drawing/2014/main" id="{86B63777-7893-6C59-E642-BC9DA49372B4}"/>
              </a:ext>
            </a:extLst>
          </p:cNvPr>
          <p:cNvSpPr txBox="1"/>
          <p:nvPr/>
        </p:nvSpPr>
        <p:spPr>
          <a:xfrm>
            <a:off x="7765614" y="65127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1200" b="0" i="0" u="none" baseline="0">
                <a:cs typeface="Arial"/>
              </a:rPr>
              <a:t>Image: Maria Mattsson, 2025</a:t>
            </a:r>
          </a:p>
        </p:txBody>
      </p:sp>
      <p:sp>
        <p:nvSpPr>
          <p:cNvPr id="10" name="Otsikko 1">
            <a:extLst>
              <a:ext uri="{FF2B5EF4-FFF2-40B4-BE49-F238E27FC236}">
                <a16:creationId xmlns:a16="http://schemas.microsoft.com/office/drawing/2014/main" id="{F60955A4-2271-2DC8-FF38-D10B28283D7D}"/>
              </a:ext>
            </a:extLst>
          </p:cNvPr>
          <p:cNvSpPr>
            <a:spLocks noGrp="1"/>
          </p:cNvSpPr>
          <p:nvPr>
            <p:ph type="title"/>
          </p:nvPr>
        </p:nvSpPr>
        <p:spPr>
          <a:xfrm>
            <a:off x="363598" y="289288"/>
            <a:ext cx="11464804" cy="692365"/>
          </a:xfrm>
        </p:spPr>
        <p:txBody>
          <a:bodyPr/>
          <a:lstStyle/>
          <a:p>
            <a:pPr algn="ctr" rtl="0"/>
            <a:r>
              <a:rPr lang="en-gb" sz="4000" b="1" i="0" u="none" baseline="0" dirty="0">
                <a:latin typeface="+mj-lt"/>
                <a:ea typeface="+mj-lt"/>
                <a:cs typeface="+mj-lt"/>
              </a:rPr>
              <a:t>A sensory-friendly learning environment 3/4</a:t>
            </a:r>
          </a:p>
        </p:txBody>
      </p:sp>
    </p:spTree>
    <p:extLst>
      <p:ext uri="{BB962C8B-B14F-4D97-AF65-F5344CB8AC3E}">
        <p14:creationId xmlns:p14="http://schemas.microsoft.com/office/powerpoint/2010/main" val="9207669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9B5AB-9E09-E03B-A085-4E7CFE0ACE02}"/>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4C97974-0BCB-853F-D6A9-DD17C4BFA325}"/>
              </a:ext>
            </a:extLst>
          </p:cNvPr>
          <p:cNvSpPr>
            <a:spLocks noGrp="1"/>
          </p:cNvSpPr>
          <p:nvPr>
            <p:ph type="sldNum" sz="quarter" idx="12"/>
          </p:nvPr>
        </p:nvSpPr>
        <p:spPr/>
        <p:txBody>
          <a:bodyPr/>
          <a:lstStyle/>
          <a:p>
            <a:pPr algn="r" rtl="0"/>
            <a:fld id="{66B0B938-106A-4E9D-9931-8D19B263D192}" type="slidenum">
              <a:rPr/>
              <a:t>57</a:t>
            </a:fld>
            <a:endParaRPr lang="en-gb"/>
          </a:p>
        </p:txBody>
      </p:sp>
      <p:sp>
        <p:nvSpPr>
          <p:cNvPr id="5" name="Suorakulmio 4">
            <a:extLst>
              <a:ext uri="{FF2B5EF4-FFF2-40B4-BE49-F238E27FC236}">
                <a16:creationId xmlns:a16="http://schemas.microsoft.com/office/drawing/2014/main" id="{92E638FF-4E42-43B0-1705-DD3B7D613B02}"/>
              </a:ext>
            </a:extLst>
          </p:cNvPr>
          <p:cNvSpPr/>
          <p:nvPr/>
        </p:nvSpPr>
        <p:spPr>
          <a:xfrm rot="16200000">
            <a:off x="8144483" y="2810485"/>
            <a:ext cx="6858000" cy="1237034"/>
          </a:xfrm>
          <a:prstGeom prst="rect">
            <a:avLst/>
          </a:prstGeom>
          <a:solidFill>
            <a:srgbClr val="FFE977"/>
          </a:solidFill>
          <a:ln>
            <a:solidFill>
              <a:srgbClr val="FFE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6" name="Freeform 5">
            <a:extLst>
              <a:ext uri="{FF2B5EF4-FFF2-40B4-BE49-F238E27FC236}">
                <a16:creationId xmlns:a16="http://schemas.microsoft.com/office/drawing/2014/main" id="{B3D2CA13-6E89-8A89-BF2A-D7D7000B4906}"/>
              </a:ext>
            </a:extLst>
          </p:cNvPr>
          <p:cNvSpPr>
            <a:spLocks noChangeAspect="1"/>
          </p:cNvSpPr>
          <p:nvPr/>
        </p:nvSpPr>
        <p:spPr bwMode="auto">
          <a:xfrm rot="16200000">
            <a:off x="7394619"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rgbClr val="FFE977"/>
          </a:solidFill>
          <a:ln>
            <a:solidFill>
              <a:srgbClr val="FFE977"/>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8" name="Kuva 7">
            <a:extLst>
              <a:ext uri="{FF2B5EF4-FFF2-40B4-BE49-F238E27FC236}">
                <a16:creationId xmlns:a16="http://schemas.microsoft.com/office/drawing/2014/main" id="{5121A5F0-F39C-3367-FDCF-9895D8D2B407}"/>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26" name="Otsikko 1">
            <a:extLst>
              <a:ext uri="{FF2B5EF4-FFF2-40B4-BE49-F238E27FC236}">
                <a16:creationId xmlns:a16="http://schemas.microsoft.com/office/drawing/2014/main" id="{E5992EA7-7D0C-9073-6E72-BBD7C26CF5D8}"/>
              </a:ext>
            </a:extLst>
          </p:cNvPr>
          <p:cNvSpPr>
            <a:spLocks noGrp="1"/>
          </p:cNvSpPr>
          <p:nvPr>
            <p:ph type="title"/>
          </p:nvPr>
        </p:nvSpPr>
        <p:spPr>
          <a:xfrm>
            <a:off x="457199" y="408562"/>
            <a:ext cx="9981525" cy="473290"/>
          </a:xfrm>
        </p:spPr>
        <p:txBody>
          <a:bodyPr/>
          <a:lstStyle/>
          <a:p>
            <a:pPr algn="l" rtl="0"/>
            <a:r>
              <a:rPr lang="en-gb" sz="3600" b="1" i="0" u="none" baseline="0" dirty="0">
                <a:latin typeface="+mj-lt"/>
                <a:ea typeface="+mj-lt"/>
                <a:cs typeface="+mj-lt"/>
              </a:rPr>
              <a:t>A sensory-friendly learning environment 4/4</a:t>
            </a:r>
            <a:endParaRPr lang="en-gb" sz="3600" dirty="0">
              <a:latin typeface="+mj-lt"/>
              <a:cs typeface="Arial"/>
            </a:endParaRPr>
          </a:p>
        </p:txBody>
      </p:sp>
      <p:sp>
        <p:nvSpPr>
          <p:cNvPr id="10" name="TextBox 9">
            <a:extLst>
              <a:ext uri="{FF2B5EF4-FFF2-40B4-BE49-F238E27FC236}">
                <a16:creationId xmlns:a16="http://schemas.microsoft.com/office/drawing/2014/main" id="{B5FB73F5-34B6-4CAA-278B-9478A157056A}"/>
              </a:ext>
            </a:extLst>
          </p:cNvPr>
          <p:cNvSpPr txBox="1"/>
          <p:nvPr/>
        </p:nvSpPr>
        <p:spPr>
          <a:xfrm>
            <a:off x="381412" y="1238166"/>
            <a:ext cx="10213454" cy="470898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spcAft>
                <a:spcPts val="600"/>
              </a:spcAft>
              <a:buFont typeface="Arial"/>
              <a:buChar char="•"/>
            </a:pPr>
            <a:r>
              <a:rPr lang="en-gb" sz="2000" b="1" i="0" u="none" baseline="0" dirty="0">
                <a:cs typeface="Arial"/>
              </a:rPr>
              <a:t>Teachers can demonstrate understanding of neurodivergent ways of processing sensory information and awareness of the stress factors specific to the learning environment</a:t>
            </a:r>
            <a:r>
              <a:rPr lang="en-gb" sz="2000" b="0" i="0" u="none" baseline="0" dirty="0">
                <a:cs typeface="Arial"/>
              </a:rPr>
              <a:t>. They can encourage students to be aware of their own condition and to use assistive devices, for example. </a:t>
            </a:r>
          </a:p>
          <a:p>
            <a:pPr marL="285750" indent="-285750" algn="l" rtl="0">
              <a:spcAft>
                <a:spcPts val="600"/>
              </a:spcAft>
              <a:buFont typeface="Arial"/>
              <a:buChar char="•"/>
            </a:pPr>
            <a:r>
              <a:rPr lang="en-gb" sz="2000" b="0" i="0" u="none" baseline="0" dirty="0">
                <a:cs typeface="Arial"/>
              </a:rPr>
              <a:t>Especially during adolescence, it can be difficult for neurodivergent individuals to behave in ways that promote their personal wellbeing if they differ from those of others. Teachers can normalise breaks spent alone or the use of a visual barrier in matriculation examinations, for example.</a:t>
            </a:r>
          </a:p>
          <a:p>
            <a:pPr marL="285750" indent="-285750" algn="l" rtl="0">
              <a:spcAft>
                <a:spcPts val="600"/>
              </a:spcAft>
              <a:buFont typeface="Arial"/>
              <a:buChar char="•"/>
            </a:pPr>
            <a:r>
              <a:rPr lang="en-gb" sz="2000" b="1" i="0" u="none" baseline="0" dirty="0">
                <a:cs typeface="Arial"/>
              </a:rPr>
              <a:t>Predictability and routines can help regulate sensory load.</a:t>
            </a:r>
            <a:r>
              <a:rPr lang="en-gb" sz="2000" b="0" i="0" u="none" baseline="0" dirty="0">
                <a:cs typeface="Arial"/>
              </a:rPr>
              <a:t> Teachers can pace lessons so that students know when they can use tools to regulate their sensory load.</a:t>
            </a:r>
          </a:p>
          <a:p>
            <a:pPr marL="285750" indent="-285750" algn="l" rtl="0">
              <a:spcAft>
                <a:spcPts val="600"/>
              </a:spcAft>
              <a:buFont typeface="Arial"/>
              <a:buChar char="•"/>
            </a:pPr>
            <a:r>
              <a:rPr lang="en-gb" sz="2000" b="1" i="0" u="none" baseline="0" dirty="0">
                <a:cs typeface="Arial"/>
              </a:rPr>
              <a:t>Variation promotes the activation of different senses </a:t>
            </a:r>
            <a:r>
              <a:rPr lang="en-gb" sz="2000" b="0" i="0" u="none" baseline="0" dirty="0">
                <a:cs typeface="Arial"/>
              </a:rPr>
              <a:t>and can contribute to the sensory balance of a neurodiverse group. </a:t>
            </a:r>
          </a:p>
          <a:p>
            <a:pPr marL="285750" indent="-285750" algn="l" rtl="0">
              <a:spcAft>
                <a:spcPts val="600"/>
              </a:spcAft>
              <a:buFont typeface="Arial"/>
              <a:buChar char="•"/>
            </a:pPr>
            <a:r>
              <a:rPr lang="en-gb" sz="2000" b="0" i="0" u="none" baseline="0" dirty="0">
                <a:cs typeface="Arial"/>
              </a:rPr>
              <a:t>Teachers can also serve as examples by using sensory regulation tools in class or by giving examples of their own. </a:t>
            </a:r>
          </a:p>
        </p:txBody>
      </p:sp>
    </p:spTree>
    <p:extLst>
      <p:ext uri="{BB962C8B-B14F-4D97-AF65-F5344CB8AC3E}">
        <p14:creationId xmlns:p14="http://schemas.microsoft.com/office/powerpoint/2010/main" val="3811363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8A5926A7-B842-58E1-B46A-DB90186550C2}"/>
              </a:ext>
            </a:extLst>
          </p:cNvPr>
          <p:cNvSpPr>
            <a:spLocks noGrp="1"/>
          </p:cNvSpPr>
          <p:nvPr>
            <p:ph type="sldNum" sz="quarter" idx="12"/>
          </p:nvPr>
        </p:nvSpPr>
        <p:spPr/>
        <p:txBody>
          <a:bodyPr/>
          <a:lstStyle/>
          <a:p>
            <a:pPr algn="r" rtl="0"/>
            <a:fld id="{66B0B938-106A-4E9D-9931-8D19B263D192}" type="slidenum">
              <a:rPr/>
              <a:t>58</a:t>
            </a:fld>
            <a:endParaRPr lang="en-gb"/>
          </a:p>
        </p:txBody>
      </p:sp>
      <p:pic>
        <p:nvPicPr>
          <p:cNvPr id="8" name="Kuva 7">
            <a:extLst>
              <a:ext uri="{FF2B5EF4-FFF2-40B4-BE49-F238E27FC236}">
                <a16:creationId xmlns:a16="http://schemas.microsoft.com/office/drawing/2014/main" id="{23785D3A-0B93-9917-780D-141B92BF8364}"/>
              </a:ext>
            </a:extLst>
          </p:cNvPr>
          <p:cNvPicPr>
            <a:picLocks noChangeAspect="1"/>
          </p:cNvPicPr>
          <p:nvPr/>
        </p:nvPicPr>
        <p:blipFill>
          <a:blip r:embed="rId3"/>
          <a:stretch>
            <a:fillRect/>
          </a:stretch>
        </p:blipFill>
        <p:spPr>
          <a:xfrm>
            <a:off x="10256241" y="5352288"/>
            <a:ext cx="1829773" cy="1442292"/>
          </a:xfrm>
          <a:prstGeom prst="rect">
            <a:avLst/>
          </a:prstGeom>
        </p:spPr>
      </p:pic>
      <p:pic>
        <p:nvPicPr>
          <p:cNvPr id="9" name="Picture 8">
            <a:extLst>
              <a:ext uri="{FF2B5EF4-FFF2-40B4-BE49-F238E27FC236}">
                <a16:creationId xmlns:a16="http://schemas.microsoft.com/office/drawing/2014/main" id="{B9E6E251-C4D5-A786-4F77-6EE52C005B9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75000"/>
                    </a14:imgEffect>
                    <a14:imgEffect>
                      <a14:brightnessContrast contrast="25000"/>
                    </a14:imgEffect>
                  </a14:imgLayer>
                </a14:imgProps>
              </a:ext>
            </a:extLst>
          </a:blip>
          <a:srcRect l="112" t="1086" r="-448" b="10679"/>
          <a:stretch>
            <a:fillRect/>
          </a:stretch>
        </p:blipFill>
        <p:spPr>
          <a:xfrm>
            <a:off x="2394091" y="1610436"/>
            <a:ext cx="7403818" cy="4916823"/>
          </a:xfrm>
          <a:prstGeom prst="rect">
            <a:avLst/>
          </a:prstGeom>
          <a:ln w="38100">
            <a:solidFill>
              <a:srgbClr val="FFE977"/>
            </a:solidFill>
          </a:ln>
        </p:spPr>
      </p:pic>
      <p:sp>
        <p:nvSpPr>
          <p:cNvPr id="7" name="TextBox 6">
            <a:extLst>
              <a:ext uri="{FF2B5EF4-FFF2-40B4-BE49-F238E27FC236}">
                <a16:creationId xmlns:a16="http://schemas.microsoft.com/office/drawing/2014/main" id="{42B2CBAC-DA4C-7D34-6947-6E1666213CFF}"/>
              </a:ext>
            </a:extLst>
          </p:cNvPr>
          <p:cNvSpPr txBox="1"/>
          <p:nvPr/>
        </p:nvSpPr>
        <p:spPr>
          <a:xfrm>
            <a:off x="7864925" y="656188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1200" b="0" i="0" u="none" baseline="0">
                <a:cs typeface="Arial"/>
              </a:rPr>
              <a:t>Image: Maria Mattsson, 2025</a:t>
            </a:r>
          </a:p>
        </p:txBody>
      </p:sp>
      <p:sp>
        <p:nvSpPr>
          <p:cNvPr id="11" name="Otsikko 1">
            <a:extLst>
              <a:ext uri="{FF2B5EF4-FFF2-40B4-BE49-F238E27FC236}">
                <a16:creationId xmlns:a16="http://schemas.microsoft.com/office/drawing/2014/main" id="{1921024E-7F48-3486-1F9F-183A74A6585E}"/>
              </a:ext>
            </a:extLst>
          </p:cNvPr>
          <p:cNvSpPr>
            <a:spLocks noGrp="1"/>
          </p:cNvSpPr>
          <p:nvPr>
            <p:ph type="title"/>
          </p:nvPr>
        </p:nvSpPr>
        <p:spPr>
          <a:xfrm>
            <a:off x="668569" y="330741"/>
            <a:ext cx="10854862" cy="692365"/>
          </a:xfrm>
        </p:spPr>
        <p:txBody>
          <a:bodyPr/>
          <a:lstStyle/>
          <a:p>
            <a:pPr algn="ctr" rtl="0"/>
            <a:r>
              <a:rPr lang="en-gb" b="1" i="0" u="none" baseline="0">
                <a:latin typeface="+mj-lt"/>
                <a:ea typeface="+mj-lt"/>
                <a:cs typeface="+mj-lt"/>
              </a:rPr>
              <a:t>Brain-friendly assessment and the importance of positivity 1/4</a:t>
            </a:r>
          </a:p>
        </p:txBody>
      </p:sp>
    </p:spTree>
    <p:extLst>
      <p:ext uri="{BB962C8B-B14F-4D97-AF65-F5344CB8AC3E}">
        <p14:creationId xmlns:p14="http://schemas.microsoft.com/office/powerpoint/2010/main" val="32591488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8E105-B9BB-95AA-7787-0429F0D8DB4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163BC5E-9411-9EEB-6D74-599195747329}"/>
              </a:ext>
            </a:extLst>
          </p:cNvPr>
          <p:cNvSpPr>
            <a:spLocks noGrp="1"/>
          </p:cNvSpPr>
          <p:nvPr>
            <p:ph type="title"/>
          </p:nvPr>
        </p:nvSpPr>
        <p:spPr>
          <a:xfrm>
            <a:off x="457199" y="408562"/>
            <a:ext cx="10362769" cy="530440"/>
          </a:xfrm>
        </p:spPr>
        <p:txBody>
          <a:bodyPr/>
          <a:lstStyle/>
          <a:p>
            <a:pPr algn="l" rtl="0"/>
            <a:r>
              <a:rPr lang="en-gb" b="1" i="0" u="none" baseline="0">
                <a:latin typeface="+mj-lt"/>
                <a:ea typeface="+mj-lt"/>
                <a:cs typeface="+mj-lt"/>
              </a:rPr>
              <a:t>Brain-friendly assessment and the importance of positivity 2/4</a:t>
            </a:r>
            <a:endParaRPr lang="en-gb">
              <a:latin typeface="+mj-lt"/>
              <a:cs typeface="Arial"/>
            </a:endParaRPr>
          </a:p>
        </p:txBody>
      </p:sp>
      <p:sp>
        <p:nvSpPr>
          <p:cNvPr id="4" name="Dian numeron paikkamerkki 3">
            <a:extLst>
              <a:ext uri="{FF2B5EF4-FFF2-40B4-BE49-F238E27FC236}">
                <a16:creationId xmlns:a16="http://schemas.microsoft.com/office/drawing/2014/main" id="{B8DBDCFA-935C-7EF9-75A3-C6692DCA2C4F}"/>
              </a:ext>
            </a:extLst>
          </p:cNvPr>
          <p:cNvSpPr>
            <a:spLocks noGrp="1"/>
          </p:cNvSpPr>
          <p:nvPr>
            <p:ph type="sldNum" sz="quarter" idx="12"/>
          </p:nvPr>
        </p:nvSpPr>
        <p:spPr/>
        <p:txBody>
          <a:bodyPr/>
          <a:lstStyle/>
          <a:p>
            <a:pPr algn="r" rtl="0"/>
            <a:fld id="{66B0B938-106A-4E9D-9931-8D19B263D192}" type="slidenum">
              <a:rPr/>
              <a:t>59</a:t>
            </a:fld>
            <a:endParaRPr lang="en-gb"/>
          </a:p>
        </p:txBody>
      </p:sp>
      <p:sp>
        <p:nvSpPr>
          <p:cNvPr id="5" name="Suorakulmio 4">
            <a:extLst>
              <a:ext uri="{FF2B5EF4-FFF2-40B4-BE49-F238E27FC236}">
                <a16:creationId xmlns:a16="http://schemas.microsoft.com/office/drawing/2014/main" id="{79902B5A-4DF5-1420-FD72-29CD68406F64}"/>
              </a:ext>
            </a:extLst>
          </p:cNvPr>
          <p:cNvSpPr/>
          <p:nvPr/>
        </p:nvSpPr>
        <p:spPr>
          <a:xfrm rot="16200000">
            <a:off x="8144483" y="2810485"/>
            <a:ext cx="6858000" cy="1237034"/>
          </a:xfrm>
          <a:prstGeom prst="rect">
            <a:avLst/>
          </a:prstGeom>
          <a:solidFill>
            <a:srgbClr val="FFE977"/>
          </a:solidFill>
          <a:ln>
            <a:solidFill>
              <a:srgbClr val="FFE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6" name="Freeform 5">
            <a:extLst>
              <a:ext uri="{FF2B5EF4-FFF2-40B4-BE49-F238E27FC236}">
                <a16:creationId xmlns:a16="http://schemas.microsoft.com/office/drawing/2014/main" id="{0ED8718D-9A38-6F1B-75C2-583F129705F8}"/>
              </a:ext>
            </a:extLst>
          </p:cNvPr>
          <p:cNvSpPr>
            <a:spLocks noChangeAspect="1"/>
          </p:cNvSpPr>
          <p:nvPr/>
        </p:nvSpPr>
        <p:spPr bwMode="auto">
          <a:xfrm rot="16200000">
            <a:off x="7394619"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rgbClr val="FFE977"/>
          </a:solidFill>
          <a:ln>
            <a:solidFill>
              <a:srgbClr val="FFE977"/>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8" name="Kuva 7">
            <a:extLst>
              <a:ext uri="{FF2B5EF4-FFF2-40B4-BE49-F238E27FC236}">
                <a16:creationId xmlns:a16="http://schemas.microsoft.com/office/drawing/2014/main" id="{7DA1F638-8BC3-2D39-CB1A-83B67904C85D}"/>
              </a:ext>
            </a:extLst>
          </p:cNvPr>
          <p:cNvPicPr>
            <a:picLocks noChangeAspect="1"/>
          </p:cNvPicPr>
          <p:nvPr/>
        </p:nvPicPr>
        <p:blipFill>
          <a:blip r:embed="rId2"/>
          <a:stretch>
            <a:fillRect/>
          </a:stretch>
        </p:blipFill>
        <p:spPr>
          <a:xfrm>
            <a:off x="10256241" y="5352288"/>
            <a:ext cx="1829773" cy="1442292"/>
          </a:xfrm>
          <a:prstGeom prst="rect">
            <a:avLst/>
          </a:prstGeom>
        </p:spPr>
      </p:pic>
      <p:sp>
        <p:nvSpPr>
          <p:cNvPr id="11" name="TextBox 10">
            <a:extLst>
              <a:ext uri="{FF2B5EF4-FFF2-40B4-BE49-F238E27FC236}">
                <a16:creationId xmlns:a16="http://schemas.microsoft.com/office/drawing/2014/main" id="{257FCE01-7EB3-A8BC-6FF6-A72745A77907}"/>
              </a:ext>
            </a:extLst>
          </p:cNvPr>
          <p:cNvSpPr txBox="1"/>
          <p:nvPr/>
        </p:nvSpPr>
        <p:spPr>
          <a:xfrm>
            <a:off x="370999" y="1692607"/>
            <a:ext cx="10223867" cy="430887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spcAft>
                <a:spcPts val="600"/>
              </a:spcAft>
              <a:buFont typeface="Arial"/>
              <a:buChar char="•"/>
            </a:pPr>
            <a:r>
              <a:rPr lang="en-gb" sz="2200" b="1" i="0" u="none" baseline="0">
                <a:solidFill>
                  <a:srgbClr val="000000"/>
                </a:solidFill>
                <a:cs typeface="Arial"/>
              </a:rPr>
              <a:t>Assessment of learning can provoke a variety of reactions and interpretations from students</a:t>
            </a:r>
            <a:r>
              <a:rPr lang="en-gb" sz="2200" b="0" i="0" u="none" baseline="0">
                <a:solidFill>
                  <a:srgbClr val="000000"/>
                </a:solidFill>
                <a:cs typeface="Arial"/>
              </a:rPr>
              <a:t>. Adolescents are also sensitive to social judgement and prone to impulsivity.</a:t>
            </a:r>
            <a:endParaRPr lang="en-gb" sz="2200">
              <a:solidFill>
                <a:srgbClr val="474747"/>
              </a:solidFill>
              <a:cs typeface="Arial"/>
            </a:endParaRPr>
          </a:p>
          <a:p>
            <a:pPr marL="285750" indent="-285750" algn="l" rtl="0">
              <a:spcAft>
                <a:spcPts val="600"/>
              </a:spcAft>
              <a:buFont typeface="Arial"/>
              <a:buChar char="•"/>
            </a:pPr>
            <a:r>
              <a:rPr lang="en-gb" sz="2200" b="0" i="0" u="none" baseline="0">
                <a:cs typeface="Arial"/>
              </a:rPr>
              <a:t>Interacting with a subject teacher can make a student feel like they are being assessed. This can lead to the student interpreting neutral expressions and a firm tone of voice as dismissive, triggering a stress reaction in the student.</a:t>
            </a:r>
          </a:p>
          <a:p>
            <a:pPr marL="285750" indent="-285750" algn="l" rtl="0">
              <a:spcAft>
                <a:spcPts val="600"/>
              </a:spcAft>
              <a:buFont typeface="Arial"/>
              <a:buChar char="•"/>
            </a:pPr>
            <a:r>
              <a:rPr lang="en-gb" sz="2200" b="1" i="0" u="none" baseline="0">
                <a:cs typeface="Arial"/>
              </a:rPr>
              <a:t>Neurodiverse ways of interpreting assessment affect students’ ways of directing attention and flexibility in changing the focus of attention</a:t>
            </a:r>
            <a:r>
              <a:rPr lang="en-gb" sz="2200" b="0" i="0" u="none" baseline="0">
                <a:cs typeface="Arial"/>
              </a:rPr>
              <a:t>. For example, a student may interpret an exam week exam as a threat and the only important part of a course. This can lead to them focusing all their attention on preparing for the exam and maintaining a constant state of stress throughout the study unit.</a:t>
            </a:r>
            <a:endParaRPr lang="en-gb" sz="2200"/>
          </a:p>
        </p:txBody>
      </p:sp>
    </p:spTree>
    <p:extLst>
      <p:ext uri="{BB962C8B-B14F-4D97-AF65-F5344CB8AC3E}">
        <p14:creationId xmlns:p14="http://schemas.microsoft.com/office/powerpoint/2010/main" val="326712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AAECB36-B04A-12AE-8436-4F33E3C135E0}"/>
              </a:ext>
            </a:extLst>
          </p:cNvPr>
          <p:cNvSpPr>
            <a:spLocks noGrp="1"/>
          </p:cNvSpPr>
          <p:nvPr>
            <p:ph sz="half" idx="1"/>
          </p:nvPr>
        </p:nvSpPr>
        <p:spPr>
          <a:xfrm>
            <a:off x="581891" y="1195200"/>
            <a:ext cx="5967996" cy="5041015"/>
          </a:xfrm>
        </p:spPr>
        <p:txBody>
          <a:bodyPr vert="horz" lIns="0" tIns="0" rIns="0" bIns="0" rtlCol="0" anchor="t">
            <a:normAutofit/>
          </a:bodyPr>
          <a:lstStyle/>
          <a:p>
            <a:pPr marL="285750" indent="-285750" algn="l" rtl="0">
              <a:spcAft>
                <a:spcPts val="600"/>
              </a:spcAft>
              <a:buFont typeface="Arial"/>
              <a:buChar char="•"/>
            </a:pPr>
            <a:r>
              <a:rPr lang="en-gb" b="0" i="0" u="none" baseline="0" dirty="0"/>
              <a:t>How does neurodiversity manifest in your classroom?</a:t>
            </a:r>
          </a:p>
          <a:p>
            <a:pPr marL="285750" indent="-285750" algn="l" rtl="0">
              <a:spcAft>
                <a:spcPts val="600"/>
              </a:spcAft>
              <a:buFont typeface="Arial"/>
              <a:buChar char="•"/>
            </a:pPr>
            <a:r>
              <a:rPr lang="en-gb" b="0" i="0" u="none" baseline="0" dirty="0"/>
              <a:t>How do you identify and take into account the different skills and needs of students?</a:t>
            </a:r>
            <a:endParaRPr lang="en-gb" dirty="0">
              <a:cs typeface="Arial"/>
            </a:endParaRPr>
          </a:p>
          <a:p>
            <a:pPr marL="285750" indent="-285750" algn="l" rtl="0">
              <a:spcAft>
                <a:spcPts val="600"/>
              </a:spcAft>
              <a:buFont typeface="Arial"/>
              <a:buChar char="•"/>
            </a:pPr>
            <a:r>
              <a:rPr lang="en-gb" b="0" i="0" u="none" baseline="0" dirty="0"/>
              <a:t>What does structure mean in your teaching?</a:t>
            </a:r>
            <a:endParaRPr lang="en-gb" dirty="0">
              <a:cs typeface="Arial"/>
            </a:endParaRPr>
          </a:p>
          <a:p>
            <a:pPr marL="285750" indent="-285750" algn="l" rtl="0">
              <a:spcAft>
                <a:spcPts val="600"/>
              </a:spcAft>
              <a:buFont typeface="Arial"/>
              <a:buChar char="•"/>
            </a:pPr>
            <a:r>
              <a:rPr lang="en-gb" b="0" i="0" u="none" baseline="0" dirty="0"/>
              <a:t>How do you acknowledge students’ successes and encourage them to study?</a:t>
            </a:r>
            <a:endParaRPr lang="en-gb" dirty="0">
              <a:cs typeface="Arial"/>
            </a:endParaRPr>
          </a:p>
          <a:p>
            <a:pPr marL="285750" indent="-285750" algn="l" rtl="0">
              <a:spcAft>
                <a:spcPts val="600"/>
              </a:spcAft>
              <a:buFont typeface="Arial"/>
              <a:buChar char="•"/>
            </a:pPr>
            <a:r>
              <a:rPr lang="en-gb" b="0" i="0" u="none" baseline="0" dirty="0"/>
              <a:t>Who can you turn to for support when it comes to supporting students?</a:t>
            </a:r>
            <a:endParaRPr lang="en-gb" dirty="0">
              <a:cs typeface="Arial"/>
            </a:endParaRPr>
          </a:p>
        </p:txBody>
      </p:sp>
      <p:sp>
        <p:nvSpPr>
          <p:cNvPr id="4" name="Dian numeron paikkamerkki 3">
            <a:extLst>
              <a:ext uri="{FF2B5EF4-FFF2-40B4-BE49-F238E27FC236}">
                <a16:creationId xmlns:a16="http://schemas.microsoft.com/office/drawing/2014/main" id="{8664DDB3-2EFC-C345-7BC0-7A17B6F1DFC6}"/>
              </a:ext>
            </a:extLst>
          </p:cNvPr>
          <p:cNvSpPr>
            <a:spLocks noGrp="1"/>
          </p:cNvSpPr>
          <p:nvPr>
            <p:ph type="sldNum" sz="quarter" idx="12"/>
          </p:nvPr>
        </p:nvSpPr>
        <p:spPr>
          <a:xfrm>
            <a:off x="10437780" y="6268800"/>
            <a:ext cx="1237034" cy="258459"/>
          </a:xfrm>
        </p:spPr>
        <p:txBody>
          <a:bodyPr anchor="ctr">
            <a:normAutofit/>
          </a:bodyPr>
          <a:lstStyle/>
          <a:p>
            <a:pPr algn="r" rtl="0">
              <a:spcAft>
                <a:spcPts val="600"/>
              </a:spcAft>
            </a:pPr>
            <a:fld id="{66B0B938-106A-4E9D-9931-8D19B263D192}" type="slidenum">
              <a:rPr/>
              <a:pPr>
                <a:spcAft>
                  <a:spcPts val="600"/>
                </a:spcAft>
              </a:pPr>
              <a:t>6</a:t>
            </a:fld>
            <a:endParaRPr lang="en-gb"/>
          </a:p>
        </p:txBody>
      </p:sp>
      <p:pic>
        <p:nvPicPr>
          <p:cNvPr id="6" name="Kuva 5">
            <a:extLst>
              <a:ext uri="{FF2B5EF4-FFF2-40B4-BE49-F238E27FC236}">
                <a16:creationId xmlns:a16="http://schemas.microsoft.com/office/drawing/2014/main" id="{1098529B-CC5D-F04D-17EA-8FEA5E91939E}"/>
              </a:ext>
            </a:extLst>
          </p:cNvPr>
          <p:cNvPicPr>
            <a:picLocks noChangeAspect="1"/>
          </p:cNvPicPr>
          <p:nvPr/>
        </p:nvPicPr>
        <p:blipFill>
          <a:blip r:embed="rId2"/>
          <a:stretch>
            <a:fillRect/>
          </a:stretch>
        </p:blipFill>
        <p:spPr>
          <a:xfrm>
            <a:off x="6310814" y="1574325"/>
            <a:ext cx="5364000" cy="4224149"/>
          </a:xfrm>
          <a:prstGeom prst="rect">
            <a:avLst/>
          </a:prstGeom>
          <a:noFill/>
        </p:spPr>
      </p:pic>
      <p:sp>
        <p:nvSpPr>
          <p:cNvPr id="9" name="Title 1">
            <a:extLst>
              <a:ext uri="{FF2B5EF4-FFF2-40B4-BE49-F238E27FC236}">
                <a16:creationId xmlns:a16="http://schemas.microsoft.com/office/drawing/2014/main" id="{F0F453A6-FEF1-82E5-E470-496078160B31}"/>
              </a:ext>
            </a:extLst>
          </p:cNvPr>
          <p:cNvSpPr>
            <a:spLocks noGrp="1"/>
          </p:cNvSpPr>
          <p:nvPr>
            <p:ph type="title"/>
          </p:nvPr>
        </p:nvSpPr>
        <p:spPr>
          <a:xfrm>
            <a:off x="178404" y="218022"/>
            <a:ext cx="11619344" cy="787615"/>
          </a:xfrm>
        </p:spPr>
        <p:txBody>
          <a:bodyPr anchor="t">
            <a:noAutofit/>
          </a:bodyPr>
          <a:lstStyle/>
          <a:p>
            <a:pPr algn="ctr" rtl="0"/>
            <a:r>
              <a:rPr lang="en-gb" sz="4000" b="1" i="0" u="none" baseline="0" dirty="0">
                <a:latin typeface="+mn-lt"/>
                <a:ea typeface="+mn-lt"/>
                <a:cs typeface="+mn-lt"/>
              </a:rPr>
              <a:t>Supporting questions for the introductory video</a:t>
            </a:r>
            <a:endParaRPr lang="en-gb" sz="4000" dirty="0">
              <a:latin typeface="+mn-lt"/>
            </a:endParaRPr>
          </a:p>
        </p:txBody>
      </p:sp>
    </p:spTree>
    <p:extLst>
      <p:ext uri="{BB962C8B-B14F-4D97-AF65-F5344CB8AC3E}">
        <p14:creationId xmlns:p14="http://schemas.microsoft.com/office/powerpoint/2010/main" val="3852753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D2DB9-2777-D11D-B5B7-80BE96F308CB}"/>
            </a:ext>
          </a:extLst>
        </p:cNvPr>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498B175C-19ED-76B9-29A7-B472C7A88582}"/>
              </a:ext>
            </a:extLst>
          </p:cNvPr>
          <p:cNvSpPr>
            <a:spLocks noGrp="1"/>
          </p:cNvSpPr>
          <p:nvPr>
            <p:ph type="sldNum" sz="quarter" idx="12"/>
          </p:nvPr>
        </p:nvSpPr>
        <p:spPr/>
        <p:txBody>
          <a:bodyPr/>
          <a:lstStyle/>
          <a:p>
            <a:pPr algn="r" rtl="0"/>
            <a:fld id="{66B0B938-106A-4E9D-9931-8D19B263D192}" type="slidenum">
              <a:rPr/>
              <a:t>60</a:t>
            </a:fld>
            <a:endParaRPr lang="en-gb"/>
          </a:p>
        </p:txBody>
      </p:sp>
      <p:pic>
        <p:nvPicPr>
          <p:cNvPr id="8" name="Kuva 7">
            <a:extLst>
              <a:ext uri="{FF2B5EF4-FFF2-40B4-BE49-F238E27FC236}">
                <a16:creationId xmlns:a16="http://schemas.microsoft.com/office/drawing/2014/main" id="{13080F94-86A3-9CFC-74E9-F89857075EF7}"/>
              </a:ext>
            </a:extLst>
          </p:cNvPr>
          <p:cNvPicPr>
            <a:picLocks noChangeAspect="1"/>
          </p:cNvPicPr>
          <p:nvPr/>
        </p:nvPicPr>
        <p:blipFill>
          <a:blip r:embed="rId2"/>
          <a:stretch>
            <a:fillRect/>
          </a:stretch>
        </p:blipFill>
        <p:spPr>
          <a:xfrm>
            <a:off x="10256241" y="5352288"/>
            <a:ext cx="1829773" cy="1442292"/>
          </a:xfrm>
          <a:prstGeom prst="rect">
            <a:avLst/>
          </a:prstGeom>
        </p:spPr>
      </p:pic>
      <p:pic>
        <p:nvPicPr>
          <p:cNvPr id="7" name="Picture 6">
            <a:extLst>
              <a:ext uri="{FF2B5EF4-FFF2-40B4-BE49-F238E27FC236}">
                <a16:creationId xmlns:a16="http://schemas.microsoft.com/office/drawing/2014/main" id="{E3B91075-170E-5D11-2593-15226ED60E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5000"/>
                    </a14:imgEffect>
                    <a14:imgEffect>
                      <a14:brightnessContrast bright="25000"/>
                    </a14:imgEffect>
                  </a14:imgLayer>
                </a14:imgProps>
              </a:ext>
            </a:extLst>
          </a:blip>
          <a:srcRect l="1121" t="9488" r="1682" b="6762"/>
          <a:stretch>
            <a:fillRect/>
          </a:stretch>
        </p:blipFill>
        <p:spPr>
          <a:xfrm>
            <a:off x="2329864" y="1688953"/>
            <a:ext cx="7532271" cy="4838306"/>
          </a:xfrm>
          <a:prstGeom prst="rect">
            <a:avLst/>
          </a:prstGeom>
          <a:ln w="38100">
            <a:solidFill>
              <a:srgbClr val="FFE977"/>
            </a:solidFill>
          </a:ln>
        </p:spPr>
      </p:pic>
      <p:sp>
        <p:nvSpPr>
          <p:cNvPr id="9" name="TextBox 8">
            <a:extLst>
              <a:ext uri="{FF2B5EF4-FFF2-40B4-BE49-F238E27FC236}">
                <a16:creationId xmlns:a16="http://schemas.microsoft.com/office/drawing/2014/main" id="{B92CE496-DF05-9DBD-D49D-A613A80A982B}"/>
              </a:ext>
            </a:extLst>
          </p:cNvPr>
          <p:cNvSpPr txBox="1"/>
          <p:nvPr/>
        </p:nvSpPr>
        <p:spPr>
          <a:xfrm>
            <a:off x="7929129" y="6581001"/>
            <a:ext cx="2808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1200" b="0" i="0" u="none" baseline="0">
                <a:cs typeface="Arial"/>
              </a:rPr>
              <a:t>Image: Maria Mattsson, 2025</a:t>
            </a:r>
          </a:p>
        </p:txBody>
      </p:sp>
      <p:sp>
        <p:nvSpPr>
          <p:cNvPr id="11" name="Otsikko 1">
            <a:extLst>
              <a:ext uri="{FF2B5EF4-FFF2-40B4-BE49-F238E27FC236}">
                <a16:creationId xmlns:a16="http://schemas.microsoft.com/office/drawing/2014/main" id="{62202D1F-3C79-B87B-47AB-569447E6D23D}"/>
              </a:ext>
            </a:extLst>
          </p:cNvPr>
          <p:cNvSpPr>
            <a:spLocks noGrp="1"/>
          </p:cNvSpPr>
          <p:nvPr>
            <p:ph type="title"/>
          </p:nvPr>
        </p:nvSpPr>
        <p:spPr>
          <a:xfrm>
            <a:off x="668569" y="330741"/>
            <a:ext cx="10854862" cy="692365"/>
          </a:xfrm>
        </p:spPr>
        <p:txBody>
          <a:bodyPr/>
          <a:lstStyle/>
          <a:p>
            <a:pPr algn="ctr" rtl="0"/>
            <a:r>
              <a:rPr lang="en-gb" b="1" i="0" u="none" baseline="0">
                <a:latin typeface="+mj-lt"/>
                <a:ea typeface="+mj-lt"/>
                <a:cs typeface="+mj-lt"/>
              </a:rPr>
              <a:t>Brain-friendly assessment and the importance of positivity 3/4</a:t>
            </a:r>
          </a:p>
        </p:txBody>
      </p:sp>
    </p:spTree>
    <p:extLst>
      <p:ext uri="{BB962C8B-B14F-4D97-AF65-F5344CB8AC3E}">
        <p14:creationId xmlns:p14="http://schemas.microsoft.com/office/powerpoint/2010/main" val="4930086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25AF7-F5F6-7A81-6713-94E9C36DA59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1A6A976-B95D-8B29-BF4C-B04088E23002}"/>
              </a:ext>
            </a:extLst>
          </p:cNvPr>
          <p:cNvSpPr>
            <a:spLocks noGrp="1"/>
          </p:cNvSpPr>
          <p:nvPr>
            <p:ph type="title"/>
          </p:nvPr>
        </p:nvSpPr>
        <p:spPr>
          <a:xfrm>
            <a:off x="457199" y="408562"/>
            <a:ext cx="10362769" cy="530440"/>
          </a:xfrm>
        </p:spPr>
        <p:txBody>
          <a:bodyPr/>
          <a:lstStyle/>
          <a:p>
            <a:pPr algn="l" rtl="0"/>
            <a:r>
              <a:rPr lang="en-gb" b="1" i="0" u="none" baseline="0">
                <a:latin typeface="+mj-lt"/>
                <a:ea typeface="+mj-lt"/>
                <a:cs typeface="+mj-lt"/>
              </a:rPr>
              <a:t>Brain-friendly assessment and the importance of positivity 4/4</a:t>
            </a:r>
            <a:endParaRPr lang="en-gb">
              <a:latin typeface="+mj-lt"/>
              <a:cs typeface="Arial"/>
            </a:endParaRPr>
          </a:p>
        </p:txBody>
      </p:sp>
      <p:sp>
        <p:nvSpPr>
          <p:cNvPr id="4" name="Dian numeron paikkamerkki 3">
            <a:extLst>
              <a:ext uri="{FF2B5EF4-FFF2-40B4-BE49-F238E27FC236}">
                <a16:creationId xmlns:a16="http://schemas.microsoft.com/office/drawing/2014/main" id="{ECC654A5-5452-63E0-6EDE-406E5715E003}"/>
              </a:ext>
            </a:extLst>
          </p:cNvPr>
          <p:cNvSpPr>
            <a:spLocks noGrp="1"/>
          </p:cNvSpPr>
          <p:nvPr>
            <p:ph type="sldNum" sz="quarter" idx="12"/>
          </p:nvPr>
        </p:nvSpPr>
        <p:spPr/>
        <p:txBody>
          <a:bodyPr/>
          <a:lstStyle/>
          <a:p>
            <a:pPr algn="r" rtl="0"/>
            <a:fld id="{66B0B938-106A-4E9D-9931-8D19B263D192}" type="slidenum">
              <a:rPr/>
              <a:t>61</a:t>
            </a:fld>
            <a:endParaRPr lang="en-gb"/>
          </a:p>
        </p:txBody>
      </p:sp>
      <p:sp>
        <p:nvSpPr>
          <p:cNvPr id="5" name="Suorakulmio 4">
            <a:extLst>
              <a:ext uri="{FF2B5EF4-FFF2-40B4-BE49-F238E27FC236}">
                <a16:creationId xmlns:a16="http://schemas.microsoft.com/office/drawing/2014/main" id="{F3F2C1D7-6F9F-B16C-9EF6-DD5828B2F1CD}"/>
              </a:ext>
            </a:extLst>
          </p:cNvPr>
          <p:cNvSpPr/>
          <p:nvPr/>
        </p:nvSpPr>
        <p:spPr>
          <a:xfrm rot="16200000">
            <a:off x="8144483" y="2810485"/>
            <a:ext cx="6858000" cy="1237034"/>
          </a:xfrm>
          <a:prstGeom prst="rect">
            <a:avLst/>
          </a:prstGeom>
          <a:solidFill>
            <a:srgbClr val="FFE977"/>
          </a:solidFill>
          <a:ln>
            <a:solidFill>
              <a:srgbClr val="FFE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6" name="Freeform 5">
            <a:extLst>
              <a:ext uri="{FF2B5EF4-FFF2-40B4-BE49-F238E27FC236}">
                <a16:creationId xmlns:a16="http://schemas.microsoft.com/office/drawing/2014/main" id="{28302060-C135-E693-F74F-AB54812528A8}"/>
              </a:ext>
            </a:extLst>
          </p:cNvPr>
          <p:cNvSpPr>
            <a:spLocks noChangeAspect="1"/>
          </p:cNvSpPr>
          <p:nvPr/>
        </p:nvSpPr>
        <p:spPr bwMode="auto">
          <a:xfrm rot="16200000">
            <a:off x="7394619"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rgbClr val="FFE977"/>
          </a:solidFill>
          <a:ln>
            <a:solidFill>
              <a:srgbClr val="FFE977"/>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8" name="Kuva 7">
            <a:extLst>
              <a:ext uri="{FF2B5EF4-FFF2-40B4-BE49-F238E27FC236}">
                <a16:creationId xmlns:a16="http://schemas.microsoft.com/office/drawing/2014/main" id="{7A4C8C8D-DF82-56DF-E78E-8EB37BA63DB6}"/>
              </a:ext>
            </a:extLst>
          </p:cNvPr>
          <p:cNvPicPr>
            <a:picLocks noChangeAspect="1"/>
          </p:cNvPicPr>
          <p:nvPr/>
        </p:nvPicPr>
        <p:blipFill>
          <a:blip r:embed="rId2"/>
          <a:stretch>
            <a:fillRect/>
          </a:stretch>
        </p:blipFill>
        <p:spPr>
          <a:xfrm>
            <a:off x="10256241" y="5352288"/>
            <a:ext cx="1829773" cy="1442292"/>
          </a:xfrm>
          <a:prstGeom prst="rect">
            <a:avLst/>
          </a:prstGeom>
        </p:spPr>
      </p:pic>
      <p:sp>
        <p:nvSpPr>
          <p:cNvPr id="12" name="TextBox 11">
            <a:extLst>
              <a:ext uri="{FF2B5EF4-FFF2-40B4-BE49-F238E27FC236}">
                <a16:creationId xmlns:a16="http://schemas.microsoft.com/office/drawing/2014/main" id="{68AC9173-5F46-0A33-44D8-C2B939CD2FBD}"/>
              </a:ext>
            </a:extLst>
          </p:cNvPr>
          <p:cNvSpPr txBox="1"/>
          <p:nvPr/>
        </p:nvSpPr>
        <p:spPr>
          <a:xfrm>
            <a:off x="450365" y="1595183"/>
            <a:ext cx="10250487" cy="455509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spcAft>
                <a:spcPts val="600"/>
              </a:spcAft>
              <a:buFont typeface="Arial,Sans-Serif"/>
              <a:buChar char="•"/>
            </a:pPr>
            <a:r>
              <a:rPr lang="en-gb" b="0" i="0" u="none" baseline="0">
                <a:cs typeface="Arial"/>
              </a:rPr>
              <a:t>Awareness of neurodiverse ways of dealing with assessment and being assessed </a:t>
            </a:r>
            <a:br>
              <a:rPr lang="en-gb">
                <a:cs typeface="Arial"/>
              </a:rPr>
            </a:br>
            <a:r>
              <a:rPr lang="en-gb" b="0" i="0" u="none" baseline="0">
                <a:cs typeface="Arial"/>
              </a:rPr>
              <a:t>can help subject teachers understand student behaviour. </a:t>
            </a:r>
          </a:p>
          <a:p>
            <a:pPr marL="285750" indent="-285750" algn="l" rtl="0">
              <a:spcAft>
                <a:spcPts val="600"/>
              </a:spcAft>
              <a:buFont typeface="Arial,Sans-Serif"/>
              <a:buChar char="•"/>
            </a:pPr>
            <a:r>
              <a:rPr lang="en-gb" b="0" i="0" u="none" baseline="0">
                <a:cs typeface="Arial"/>
              </a:rPr>
              <a:t>Emphasise positivity and openness </a:t>
            </a:r>
            <a:r>
              <a:rPr lang="en-gb" b="0" i="0" u="none" baseline="0">
                <a:cs typeface="Arial"/>
                <a:sym typeface="Wingdings" panose="05000000000000000000" pitchFamily="2" charset="2"/>
              </a:rPr>
              <a:t></a:t>
            </a:r>
            <a:r>
              <a:rPr lang="en-gb" b="0" i="0" u="none" baseline="0">
                <a:cs typeface="Arial"/>
              </a:rPr>
              <a:t> this can help students to broaden the focus of their attention away from mistakes and to practice mental flexibility. Over time, the students learn to trust the teacher and their goodwill. </a:t>
            </a:r>
          </a:p>
          <a:p>
            <a:pPr marL="285750" indent="-285750" algn="l" rtl="0">
              <a:spcAft>
                <a:spcPts val="600"/>
              </a:spcAft>
              <a:buFont typeface="Arial,Sans-Serif"/>
              <a:buChar char="•"/>
            </a:pPr>
            <a:r>
              <a:rPr lang="en-gb" b="0" i="0" u="none" baseline="0">
                <a:cs typeface="Arial"/>
              </a:rPr>
              <a:t>Focusing attention on the learning process, leveraging mistakes and discussing things together </a:t>
            </a:r>
            <a:br>
              <a:rPr lang="en-gb">
                <a:cs typeface="Arial"/>
              </a:rPr>
            </a:br>
            <a:r>
              <a:rPr lang="en-gb" b="0" i="0" u="none" baseline="0">
                <a:cs typeface="Arial"/>
              </a:rPr>
              <a:t>are helpful ways of promoting nervous system safety, the various strengths of the group, curiosity and the joy of learning. </a:t>
            </a:r>
            <a:br>
              <a:rPr lang="en-gb">
                <a:cs typeface="Arial"/>
              </a:rPr>
            </a:br>
            <a:r>
              <a:rPr lang="en-gb" b="0" i="0" u="none" baseline="0">
                <a:cs typeface="Arial"/>
                <a:sym typeface="Wingdings" panose="05000000000000000000" pitchFamily="2" charset="2"/>
              </a:rPr>
              <a:t> B</a:t>
            </a:r>
            <a:r>
              <a:rPr lang="en-gb" b="0" i="0" u="none" baseline="0">
                <a:cs typeface="Arial"/>
              </a:rPr>
              <a:t>eing an object of assessment takes a back seat and learning rises to the forefront. </a:t>
            </a:r>
            <a:br>
              <a:rPr lang="en-gb">
                <a:cs typeface="Arial"/>
              </a:rPr>
            </a:br>
            <a:r>
              <a:rPr lang="en-gb" b="0" i="0" u="none" baseline="0">
                <a:cs typeface="Arial"/>
                <a:sym typeface="Wingdings" panose="05000000000000000000" pitchFamily="2" charset="2"/>
              </a:rPr>
              <a:t> A</a:t>
            </a:r>
            <a:r>
              <a:rPr lang="en-gb" b="0" i="0" u="none" baseline="0">
                <a:cs typeface="Arial"/>
              </a:rPr>
              <a:t> relaxed student is better equipped to function and form positive peer relationships.</a:t>
            </a:r>
          </a:p>
          <a:p>
            <a:pPr marL="285750" indent="-285750" algn="l" rtl="0">
              <a:spcAft>
                <a:spcPts val="600"/>
              </a:spcAft>
              <a:buFont typeface="Arial,Sans-Serif"/>
              <a:buChar char="•"/>
            </a:pPr>
            <a:r>
              <a:rPr lang="en-gb" b="0" i="0" u="none" baseline="0">
                <a:cs typeface="Arial"/>
              </a:rPr>
              <a:t>Teachers can encourage students to complete credits related to their own interests.</a:t>
            </a:r>
          </a:p>
          <a:p>
            <a:pPr marL="285750" indent="-285750" algn="l" rtl="0">
              <a:spcAft>
                <a:spcPts val="600"/>
              </a:spcAft>
              <a:buFont typeface="Arial,Sans-Serif"/>
              <a:buChar char="•"/>
            </a:pPr>
            <a:r>
              <a:rPr lang="en-gb" b="0" i="0" u="none" baseline="0">
                <a:cs typeface="Arial"/>
              </a:rPr>
              <a:t>Resilience and dealing with disappointment </a:t>
            </a:r>
            <a:r>
              <a:rPr lang="en-gb" b="0" i="0" u="none" baseline="0">
                <a:cs typeface="Arial"/>
                <a:sym typeface="Wingdings" panose="05000000000000000000" pitchFamily="2" charset="2"/>
              </a:rPr>
              <a:t></a:t>
            </a:r>
            <a:r>
              <a:rPr lang="en-gb" b="0" i="0" u="none" baseline="0">
                <a:cs typeface="Arial"/>
              </a:rPr>
              <a:t> disappointments are also part of assessment and, when handled correctly, build resilience.</a:t>
            </a:r>
          </a:p>
        </p:txBody>
      </p:sp>
    </p:spTree>
    <p:extLst>
      <p:ext uri="{BB962C8B-B14F-4D97-AF65-F5344CB8AC3E}">
        <p14:creationId xmlns:p14="http://schemas.microsoft.com/office/powerpoint/2010/main" val="3598761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22CAD6-80ED-01C2-E800-F1B78B32F9D9}"/>
              </a:ext>
            </a:extLst>
          </p:cNvPr>
          <p:cNvSpPr>
            <a:spLocks noGrp="1"/>
          </p:cNvSpPr>
          <p:nvPr>
            <p:ph type="title"/>
          </p:nvPr>
        </p:nvSpPr>
        <p:spPr>
          <a:xfrm>
            <a:off x="457198" y="433049"/>
            <a:ext cx="10873791" cy="787615"/>
          </a:xfrm>
        </p:spPr>
        <p:txBody>
          <a:bodyPr/>
          <a:lstStyle/>
          <a:p>
            <a:pPr algn="l" rtl="0"/>
            <a:r>
              <a:rPr lang="en-gb" sz="4400" b="1" i="0" u="none" baseline="0" dirty="0">
                <a:latin typeface="+mj-lt"/>
                <a:ea typeface="+mj-lt"/>
                <a:cs typeface="+mj-lt"/>
              </a:rPr>
              <a:t>Part 4</a:t>
            </a:r>
            <a:br>
              <a:rPr lang="en-gb" sz="4400" dirty="0">
                <a:latin typeface="+mj-lt"/>
                <a:cs typeface="Arial"/>
              </a:rPr>
            </a:br>
            <a:r>
              <a:rPr lang="en-gb" sz="4000" b="1" i="0" u="none" baseline="0" dirty="0">
                <a:latin typeface="+mj-lt"/>
                <a:ea typeface="+mj-lt"/>
                <a:cs typeface="+mj-lt"/>
              </a:rPr>
              <a:t>Importance of cooperation with networks and guardians</a:t>
            </a:r>
            <a:endParaRPr lang="en-gb" sz="4400" dirty="0">
              <a:latin typeface="+mj-lt"/>
            </a:endParaRPr>
          </a:p>
        </p:txBody>
      </p:sp>
      <p:sp>
        <p:nvSpPr>
          <p:cNvPr id="3" name="Dian numeron paikkamerkki 2">
            <a:extLst>
              <a:ext uri="{FF2B5EF4-FFF2-40B4-BE49-F238E27FC236}">
                <a16:creationId xmlns:a16="http://schemas.microsoft.com/office/drawing/2014/main" id="{710EB83D-0F35-702E-DE4D-09C6D8D8428D}"/>
              </a:ext>
            </a:extLst>
          </p:cNvPr>
          <p:cNvSpPr>
            <a:spLocks noGrp="1"/>
          </p:cNvSpPr>
          <p:nvPr>
            <p:ph type="sldNum" sz="quarter" idx="12"/>
          </p:nvPr>
        </p:nvSpPr>
        <p:spPr/>
        <p:txBody>
          <a:bodyPr/>
          <a:lstStyle/>
          <a:p>
            <a:pPr algn="r" rtl="0"/>
            <a:fld id="{66B0B938-106A-4E9D-9931-8D19B263D192}" type="slidenum">
              <a:rPr/>
              <a:t>62</a:t>
            </a:fld>
            <a:endParaRPr lang="en-gb"/>
          </a:p>
        </p:txBody>
      </p:sp>
      <p:sp>
        <p:nvSpPr>
          <p:cNvPr id="4" name="TextBox 3">
            <a:extLst>
              <a:ext uri="{FF2B5EF4-FFF2-40B4-BE49-F238E27FC236}">
                <a16:creationId xmlns:a16="http://schemas.microsoft.com/office/drawing/2014/main" id="{09B3CEDF-CCFD-BFC0-F70C-9692555C2CE7}"/>
              </a:ext>
            </a:extLst>
          </p:cNvPr>
          <p:cNvSpPr txBox="1"/>
          <p:nvPr/>
        </p:nvSpPr>
        <p:spPr>
          <a:xfrm>
            <a:off x="403574" y="2717390"/>
            <a:ext cx="10981037"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3200" b="0" i="0" u="none" baseline="0" dirty="0"/>
              <a:t>The aim of this fourth part, which focuses on example cases, is to support discussion among subject teachers on cooperation with networks and guardians and to share successes and good practices related to cooperation.</a:t>
            </a:r>
            <a:endParaRPr lang="en-gb" sz="3200" dirty="0">
              <a:cs typeface="Arial"/>
            </a:endParaRPr>
          </a:p>
        </p:txBody>
      </p:sp>
      <p:pic>
        <p:nvPicPr>
          <p:cNvPr id="6" name="Kuva 5">
            <a:extLst>
              <a:ext uri="{FF2B5EF4-FFF2-40B4-BE49-F238E27FC236}">
                <a16:creationId xmlns:a16="http://schemas.microsoft.com/office/drawing/2014/main" id="{25E93A65-A86E-E0D6-3D8A-3EE76CF1E977}"/>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25829602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63E4858-7FAF-9207-C573-B2570EA9F64A}"/>
            </a:ext>
          </a:extLst>
        </p:cNvPr>
        <p:cNvGrpSpPr/>
        <p:nvPr/>
      </p:nvGrpSpPr>
      <p:grpSpPr>
        <a:xfrm>
          <a:off x="0" y="0"/>
          <a:ext cx="0" cy="0"/>
          <a:chOff x="0" y="0"/>
          <a:chExt cx="0" cy="0"/>
        </a:xfrm>
      </p:grpSpPr>
      <p:pic>
        <p:nvPicPr>
          <p:cNvPr id="9" name="Picture 10" descr="Kuva, joka sisältää kohteen pimeys, valo, musta, mustavalkoinen&#10;&#10;Kuvaus luotu automaattisesti">
            <a:extLst>
              <a:ext uri="{FF2B5EF4-FFF2-40B4-BE49-F238E27FC236}">
                <a16:creationId xmlns:a16="http://schemas.microsoft.com/office/drawing/2014/main" id="{E7AA94C8-70AE-66E5-A2FF-46CE684CA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40910" y="299560"/>
            <a:ext cx="5855090" cy="512699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Kuva, joka sisältää kohteen pimeys, valo, musta, mustavalkoinen&#10;&#10;Kuvaus luotu automaattisesti">
            <a:extLst>
              <a:ext uri="{FF2B5EF4-FFF2-40B4-BE49-F238E27FC236}">
                <a16:creationId xmlns:a16="http://schemas.microsoft.com/office/drawing/2014/main" id="{ADD1556E-04F4-1A3F-8FCB-5CFD4B205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286" y="864961"/>
            <a:ext cx="6926426" cy="600427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9BC2647-69B2-4066-F94F-042F64A76DFE}"/>
              </a:ext>
            </a:extLst>
          </p:cNvPr>
          <p:cNvSpPr>
            <a:spLocks noGrp="1"/>
          </p:cNvSpPr>
          <p:nvPr>
            <p:ph type="sldNum" sz="quarter" idx="12"/>
          </p:nvPr>
        </p:nvSpPr>
        <p:spPr/>
        <p:txBody>
          <a:bodyPr/>
          <a:lstStyle/>
          <a:p>
            <a:pPr algn="r" rtl="0"/>
            <a:fld id="{66B0B938-106A-4E9D-9931-8D19B263D192}" type="slidenum">
              <a:rPr/>
              <a:t>63</a:t>
            </a:fld>
            <a:endParaRPr lang="en-gb"/>
          </a:p>
        </p:txBody>
      </p:sp>
      <p:sp>
        <p:nvSpPr>
          <p:cNvPr id="3" name="Rectangle: Rounded Corners 2">
            <a:extLst>
              <a:ext uri="{FF2B5EF4-FFF2-40B4-BE49-F238E27FC236}">
                <a16:creationId xmlns:a16="http://schemas.microsoft.com/office/drawing/2014/main" id="{DFFCD799-DBF8-B761-182D-7564A62ACEAE}"/>
              </a:ext>
            </a:extLst>
          </p:cNvPr>
          <p:cNvSpPr/>
          <p:nvPr/>
        </p:nvSpPr>
        <p:spPr>
          <a:xfrm>
            <a:off x="4520480" y="2398628"/>
            <a:ext cx="4018047" cy="1563786"/>
          </a:xfrm>
          <a:prstGeom prst="rect">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gb" sz="2000" b="1" i="0" u="none" baseline="0" dirty="0">
                <a:solidFill>
                  <a:schemeClr val="tx1"/>
                </a:solidFill>
                <a:cs typeface="Arial"/>
              </a:rPr>
              <a:t>Introductory video</a:t>
            </a:r>
          </a:p>
          <a:p>
            <a:pPr algn="ctr" rtl="0"/>
            <a:r>
              <a:rPr lang="en-gb" sz="2000" b="1" i="0" u="sng" baseline="0" dirty="0">
                <a:solidFill>
                  <a:srgbClr val="0072C6"/>
                </a:solidFill>
                <a:cs typeface="Arial"/>
                <a:hlinkClick r:id="rId4"/>
              </a:rPr>
              <a:t>Importance of cooperation with networks and guardians (in Finnish with English subtitles)</a:t>
            </a:r>
            <a:endParaRPr lang="en-gb" sz="2400" u="sng" dirty="0">
              <a:solidFill>
                <a:srgbClr val="0072C6"/>
              </a:solidFill>
            </a:endParaRPr>
          </a:p>
        </p:txBody>
      </p:sp>
      <p:sp>
        <p:nvSpPr>
          <p:cNvPr id="4" name="TextBox 3">
            <a:extLst>
              <a:ext uri="{FF2B5EF4-FFF2-40B4-BE49-F238E27FC236}">
                <a16:creationId xmlns:a16="http://schemas.microsoft.com/office/drawing/2014/main" id="{2C15FE8C-03C5-AD32-5C16-BF6071A989A7}"/>
              </a:ext>
            </a:extLst>
          </p:cNvPr>
          <p:cNvSpPr txBox="1"/>
          <p:nvPr/>
        </p:nvSpPr>
        <p:spPr>
          <a:xfrm>
            <a:off x="4520479" y="4159183"/>
            <a:ext cx="4613130" cy="1277273"/>
          </a:xfrm>
          <a:prstGeom prst="rect">
            <a:avLst/>
          </a:prstGeom>
          <a:solidFill>
            <a:schemeClr val="bg1"/>
          </a:solidFill>
          <a:ln w="762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sz="2000" b="1" i="0" u="none" baseline="0" dirty="0">
                <a:cs typeface="Arial"/>
              </a:rPr>
              <a:t>Tips, examples and material to support teaching</a:t>
            </a:r>
            <a:endParaRPr lang="en-gb" dirty="0">
              <a:solidFill>
                <a:sysClr val="windowText" lastClr="000000"/>
              </a:solidFill>
              <a:cs typeface="Arial"/>
            </a:endParaRPr>
          </a:p>
          <a:p>
            <a:pPr marL="285750" indent="-285750" algn="l" rtl="0">
              <a:buFont typeface="Arial"/>
              <a:buChar char="•"/>
            </a:pPr>
            <a:r>
              <a:rPr lang="en-gb" sz="1600" b="0" i="0" u="none" baseline="0" dirty="0">
                <a:solidFill>
                  <a:sysClr val="windowText" lastClr="000000"/>
                </a:solidFill>
                <a:cs typeface="Arial"/>
              </a:rPr>
              <a:t>Example cases and supporting questions </a:t>
            </a:r>
            <a:r>
              <a:rPr lang="en-gb" sz="1600" b="0" i="0" u="none" baseline="0" dirty="0">
                <a:solidFill>
                  <a:sysClr val="windowText" lastClr="000000"/>
                </a:solidFill>
                <a:cs typeface="Arial"/>
                <a:hlinkClick r:id="rId5" action="ppaction://hlinksldjump"/>
              </a:rPr>
              <a:t>slides 67–76</a:t>
            </a:r>
            <a:endParaRPr lang="en-gb" sz="1600" dirty="0">
              <a:solidFill>
                <a:sysClr val="windowText" lastClr="000000"/>
              </a:solidFill>
              <a:cs typeface="Arial"/>
            </a:endParaRPr>
          </a:p>
        </p:txBody>
      </p:sp>
      <p:sp>
        <p:nvSpPr>
          <p:cNvPr id="5" name="TextBox 4">
            <a:extLst>
              <a:ext uri="{FF2B5EF4-FFF2-40B4-BE49-F238E27FC236}">
                <a16:creationId xmlns:a16="http://schemas.microsoft.com/office/drawing/2014/main" id="{9FF925CD-038C-D20D-BE03-E1DBBC489394}"/>
              </a:ext>
            </a:extLst>
          </p:cNvPr>
          <p:cNvSpPr txBox="1"/>
          <p:nvPr/>
        </p:nvSpPr>
        <p:spPr>
          <a:xfrm>
            <a:off x="671127" y="2398628"/>
            <a:ext cx="3644709" cy="1154162"/>
          </a:xfrm>
          <a:prstGeom prst="rect">
            <a:avLst/>
          </a:prstGeom>
          <a:solidFill>
            <a:schemeClr val="bg1"/>
          </a:solidFill>
          <a:ln w="762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b="1" i="0" u="none" baseline="0" dirty="0">
                <a:cs typeface="Arial"/>
              </a:rPr>
              <a:t>Topical links</a:t>
            </a:r>
            <a:br>
              <a:rPr lang="en-gb" b="1" dirty="0">
                <a:cs typeface="Arial"/>
              </a:rPr>
            </a:br>
            <a:r>
              <a:rPr lang="en-gb" b="1" i="0" u="none" baseline="0" dirty="0">
                <a:cs typeface="Arial"/>
              </a:rPr>
              <a:t>(can be added by the facilitator)</a:t>
            </a:r>
            <a:endParaRPr lang="en-gb" dirty="0">
              <a:solidFill>
                <a:sysClr val="windowText" lastClr="000000"/>
              </a:solidFill>
              <a:cs typeface="Arial"/>
            </a:endParaRPr>
          </a:p>
          <a:p>
            <a:pPr algn="l" rtl="0"/>
            <a:r>
              <a:rPr lang="en-gb" sz="1400" b="1" i="0" u="none" baseline="0" dirty="0">
                <a:solidFill>
                  <a:sysClr val="windowText" lastClr="000000"/>
                </a:solidFill>
                <a:cs typeface="Arial"/>
              </a:rPr>
              <a:t>For example</a:t>
            </a:r>
            <a:endParaRPr lang="en-gb" sz="1600" b="1" dirty="0">
              <a:solidFill>
                <a:sysClr val="windowText" lastClr="000000"/>
              </a:solidFill>
              <a:cs typeface="Arial"/>
            </a:endParaRPr>
          </a:p>
          <a:p>
            <a:pPr marL="285750" indent="-285750" algn="l" rtl="0">
              <a:spcAft>
                <a:spcPts val="600"/>
              </a:spcAft>
              <a:buFont typeface="Arial"/>
              <a:buChar char="•"/>
            </a:pPr>
            <a:r>
              <a:rPr lang="en-gb" sz="1400" b="0" i="0" u="none" baseline="0" dirty="0">
                <a:solidFill>
                  <a:sysClr val="windowText" lastClr="000000"/>
                </a:solidFill>
                <a:cs typeface="Arial"/>
                <a:hlinkClick r:id="rId6"/>
              </a:rPr>
              <a:t>www.lukihero.fi</a:t>
            </a:r>
            <a:r>
              <a:rPr lang="en-gb" sz="1400" b="0" i="0" u="none" baseline="0" dirty="0">
                <a:solidFill>
                  <a:sysClr val="windowText" lastClr="000000"/>
                </a:solidFill>
                <a:cs typeface="Arial"/>
              </a:rPr>
              <a:t> </a:t>
            </a:r>
          </a:p>
        </p:txBody>
      </p:sp>
      <p:sp>
        <p:nvSpPr>
          <p:cNvPr id="6" name="TextBox 5">
            <a:extLst>
              <a:ext uri="{FF2B5EF4-FFF2-40B4-BE49-F238E27FC236}">
                <a16:creationId xmlns:a16="http://schemas.microsoft.com/office/drawing/2014/main" id="{6C36EF3F-F040-9725-EDA7-1219B8DEECF2}"/>
              </a:ext>
            </a:extLst>
          </p:cNvPr>
          <p:cNvSpPr txBox="1"/>
          <p:nvPr/>
        </p:nvSpPr>
        <p:spPr>
          <a:xfrm>
            <a:off x="8743171" y="2449552"/>
            <a:ext cx="2777702" cy="1461939"/>
          </a:xfrm>
          <a:prstGeom prst="rect">
            <a:avLst/>
          </a:prstGeom>
          <a:solidFill>
            <a:schemeClr val="bg1"/>
          </a:solidFill>
          <a:ln w="762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sz="2000" b="1" i="0" u="none" baseline="0" dirty="0">
                <a:solidFill>
                  <a:sysClr val="windowText" lastClr="000000"/>
                </a:solidFill>
                <a:cs typeface="Arial"/>
              </a:rPr>
              <a:t>Information</a:t>
            </a:r>
            <a:endParaRPr lang="en-gb" dirty="0">
              <a:solidFill>
                <a:sysClr val="windowText" lastClr="000000"/>
              </a:solidFill>
              <a:cs typeface="Arial"/>
            </a:endParaRPr>
          </a:p>
          <a:p>
            <a:pPr marL="285750" indent="-285750" algn="l" rtl="0">
              <a:buFont typeface="Arial"/>
              <a:buChar char="•"/>
            </a:pPr>
            <a:r>
              <a:rPr lang="en-gb" sz="1600" b="0" i="0" u="none" baseline="0" dirty="0">
                <a:solidFill>
                  <a:sysClr val="windowText" lastClr="000000"/>
                </a:solidFill>
                <a:cs typeface="Arial"/>
              </a:rPr>
              <a:t>Cooperation with networks </a:t>
            </a:r>
            <a:r>
              <a:rPr lang="en-gb" sz="1600" b="0" i="0" u="none" baseline="0" dirty="0">
                <a:solidFill>
                  <a:sysClr val="windowText" lastClr="000000"/>
                </a:solidFill>
                <a:cs typeface="Arial"/>
                <a:hlinkClick r:id="rId7" action="ppaction://hlinksldjump"/>
              </a:rPr>
              <a:t>slide 65</a:t>
            </a:r>
            <a:endParaRPr lang="en-gb" sz="1600" dirty="0">
              <a:solidFill>
                <a:sysClr val="windowText" lastClr="000000"/>
              </a:solidFill>
              <a:cs typeface="Arial"/>
            </a:endParaRPr>
          </a:p>
          <a:p>
            <a:pPr marL="285750" indent="-285750" algn="l" rtl="0">
              <a:buFont typeface="Arial"/>
              <a:buChar char="•"/>
            </a:pPr>
            <a:r>
              <a:rPr lang="en-gb" sz="1600" b="0" i="0" u="none" baseline="0" dirty="0">
                <a:solidFill>
                  <a:sysClr val="windowText" lastClr="000000"/>
                </a:solidFill>
                <a:cs typeface="Arial"/>
              </a:rPr>
              <a:t>Cooperation with guardians </a:t>
            </a:r>
            <a:r>
              <a:rPr lang="en-gb" sz="1600" b="0" i="0" u="none" baseline="0" dirty="0">
                <a:solidFill>
                  <a:sysClr val="windowText" lastClr="000000"/>
                </a:solidFill>
                <a:cs typeface="Arial"/>
                <a:hlinkClick r:id="rId8" action="ppaction://hlinksldjump"/>
              </a:rPr>
              <a:t>slide 66</a:t>
            </a:r>
            <a:endParaRPr lang="en-gb" sz="1600" dirty="0">
              <a:solidFill>
                <a:sysClr val="windowText" lastClr="000000"/>
              </a:solidFill>
              <a:cs typeface="Arial"/>
            </a:endParaRPr>
          </a:p>
        </p:txBody>
      </p:sp>
      <p:sp>
        <p:nvSpPr>
          <p:cNvPr id="7" name="TextBox 6">
            <a:extLst>
              <a:ext uri="{FF2B5EF4-FFF2-40B4-BE49-F238E27FC236}">
                <a16:creationId xmlns:a16="http://schemas.microsoft.com/office/drawing/2014/main" id="{3BADDE66-0772-9DB0-2D17-EF2446662B74}"/>
              </a:ext>
            </a:extLst>
          </p:cNvPr>
          <p:cNvSpPr txBox="1"/>
          <p:nvPr/>
        </p:nvSpPr>
        <p:spPr>
          <a:xfrm>
            <a:off x="4520479" y="1493973"/>
            <a:ext cx="4018048" cy="707886"/>
          </a:xfrm>
          <a:prstGeom prst="rect">
            <a:avLst/>
          </a:prstGeom>
          <a:solidFill>
            <a:schemeClr val="bg1"/>
          </a:solidFill>
          <a:ln w="762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sz="2000" b="1" i="0" u="none" baseline="0" dirty="0">
                <a:solidFill>
                  <a:sysClr val="windowText" lastClr="000000"/>
                </a:solidFill>
                <a:cs typeface="Arial"/>
              </a:rPr>
              <a:t>Supporting questions for the introductory video </a:t>
            </a:r>
            <a:r>
              <a:rPr lang="en-gb" sz="2000" b="1" i="0" u="none" baseline="0" dirty="0">
                <a:solidFill>
                  <a:sysClr val="windowText" lastClr="000000"/>
                </a:solidFill>
                <a:cs typeface="Arial"/>
                <a:hlinkClick r:id="rId9" action="ppaction://hlinksldjump"/>
              </a:rPr>
              <a:t>slide 64</a:t>
            </a:r>
            <a:endParaRPr lang="en-gb" sz="2000" b="1" dirty="0">
              <a:solidFill>
                <a:sysClr val="windowText" lastClr="000000"/>
              </a:solidFill>
              <a:cs typeface="Arial"/>
            </a:endParaRPr>
          </a:p>
        </p:txBody>
      </p:sp>
      <p:pic>
        <p:nvPicPr>
          <p:cNvPr id="8" name="Kuva 7">
            <a:extLst>
              <a:ext uri="{FF2B5EF4-FFF2-40B4-BE49-F238E27FC236}">
                <a16:creationId xmlns:a16="http://schemas.microsoft.com/office/drawing/2014/main" id="{46A7C7E0-5B8A-D8BC-8494-E44381ACF6C3}"/>
              </a:ext>
            </a:extLst>
          </p:cNvPr>
          <p:cNvPicPr>
            <a:picLocks noChangeAspect="1"/>
          </p:cNvPicPr>
          <p:nvPr/>
        </p:nvPicPr>
        <p:blipFill>
          <a:blip r:embed="rId10"/>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11105795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1E719-E4B5-E15B-783E-A50F4F338499}"/>
              </a:ext>
            </a:extLst>
          </p:cNvPr>
          <p:cNvSpPr>
            <a:spLocks noGrp="1"/>
          </p:cNvSpPr>
          <p:nvPr>
            <p:ph type="title"/>
          </p:nvPr>
        </p:nvSpPr>
        <p:spPr>
          <a:xfrm>
            <a:off x="457199" y="408562"/>
            <a:ext cx="9972000" cy="787615"/>
          </a:xfrm>
        </p:spPr>
        <p:txBody>
          <a:bodyPr anchor="t">
            <a:normAutofit fontScale="90000"/>
          </a:bodyPr>
          <a:lstStyle/>
          <a:p>
            <a:pPr algn="l" rtl="0"/>
            <a:r>
              <a:rPr lang="en-gb" sz="3600" b="1" i="0" u="none" baseline="0">
                <a:latin typeface="+mn-lt"/>
                <a:ea typeface="+mn-lt"/>
                <a:cs typeface="+mn-lt"/>
              </a:rPr>
              <a:t>Supporting questions for the introductory video</a:t>
            </a:r>
            <a:endParaRPr lang="en-gb" sz="3600">
              <a:latin typeface="+mn-lt"/>
            </a:endParaRPr>
          </a:p>
        </p:txBody>
      </p:sp>
      <p:sp>
        <p:nvSpPr>
          <p:cNvPr id="3" name="Content Placeholder 2">
            <a:extLst>
              <a:ext uri="{FF2B5EF4-FFF2-40B4-BE49-F238E27FC236}">
                <a16:creationId xmlns:a16="http://schemas.microsoft.com/office/drawing/2014/main" id="{3CD7E261-8E87-2562-A4EB-FF7FC5B58E85}"/>
              </a:ext>
            </a:extLst>
          </p:cNvPr>
          <p:cNvSpPr>
            <a:spLocks noGrp="1"/>
          </p:cNvSpPr>
          <p:nvPr>
            <p:ph sz="half" idx="1"/>
          </p:nvPr>
        </p:nvSpPr>
        <p:spPr>
          <a:xfrm>
            <a:off x="457199" y="1195200"/>
            <a:ext cx="5853615" cy="4982400"/>
          </a:xfrm>
        </p:spPr>
        <p:txBody>
          <a:bodyPr vert="horz" lIns="0" tIns="0" rIns="0" bIns="0" rtlCol="0">
            <a:noAutofit/>
          </a:bodyPr>
          <a:lstStyle/>
          <a:p>
            <a:pPr marL="285750" indent="-285750" algn="l" rtl="0">
              <a:spcAft>
                <a:spcPts val="1200"/>
              </a:spcAft>
              <a:buFont typeface="Arial"/>
              <a:buChar char="•"/>
            </a:pPr>
            <a:r>
              <a:rPr lang="en-gb" sz="2100" b="0" i="0" u="none" baseline="0">
                <a:solidFill>
                  <a:sysClr val="windowText" lastClr="000000"/>
                </a:solidFill>
                <a:ea typeface="+mn-lt"/>
                <a:cs typeface="+mn-lt"/>
              </a:rPr>
              <a:t>What cooperation partners do you know or can you use in your subject from the perspective of differentiation, who do you ask students to turn to? (students who are talented/interested, students who need support)</a:t>
            </a:r>
          </a:p>
          <a:p>
            <a:pPr marL="285750" indent="-285750" algn="l" rtl="0">
              <a:spcAft>
                <a:spcPts val="1200"/>
              </a:spcAft>
              <a:buFont typeface="Arial"/>
              <a:buChar char="•"/>
            </a:pPr>
            <a:r>
              <a:rPr lang="en-gb" sz="2100" b="0" i="0" u="none" baseline="0">
                <a:solidFill>
                  <a:sysClr val="windowText" lastClr="000000"/>
                </a:solidFill>
                <a:cs typeface="Arial"/>
              </a:rPr>
              <a:t>Do you have experiences of good cooperation meetings/cooperation with networks outside the school? What made it good?</a:t>
            </a:r>
          </a:p>
          <a:p>
            <a:pPr marL="285750" indent="-285750" algn="l" rtl="0">
              <a:spcAft>
                <a:spcPts val="1200"/>
              </a:spcAft>
              <a:buFont typeface="Arial"/>
              <a:buChar char="•"/>
            </a:pPr>
            <a:r>
              <a:rPr lang="en-gb" sz="2100" b="0" i="0" u="none" baseline="0">
                <a:solidFill>
                  <a:sysClr val="windowText" lastClr="000000"/>
                </a:solidFill>
                <a:cs typeface="Arial"/>
              </a:rPr>
              <a:t>In what situations do you feel that cooperation with guardians is necessary?</a:t>
            </a:r>
          </a:p>
          <a:p>
            <a:pPr marL="285750" indent="-285750" algn="l" rtl="0">
              <a:spcAft>
                <a:spcPts val="1200"/>
              </a:spcAft>
              <a:buFont typeface="Arial"/>
              <a:buChar char="•"/>
            </a:pPr>
            <a:r>
              <a:rPr lang="en-gb" sz="2100" b="0" i="0" u="none" baseline="0">
                <a:solidFill>
                  <a:sysClr val="windowText" lastClr="000000"/>
                </a:solidFill>
                <a:cs typeface="Arial"/>
              </a:rPr>
              <a:t>Share your experiences of good cooperation with guardians and related structures and practices.</a:t>
            </a:r>
          </a:p>
        </p:txBody>
      </p:sp>
      <p:sp>
        <p:nvSpPr>
          <p:cNvPr id="4" name="Slide Number Placeholder 3">
            <a:extLst>
              <a:ext uri="{FF2B5EF4-FFF2-40B4-BE49-F238E27FC236}">
                <a16:creationId xmlns:a16="http://schemas.microsoft.com/office/drawing/2014/main" id="{C2FEF7D2-B0C6-8D5E-8B5E-3405DC2B6D5D}"/>
              </a:ext>
            </a:extLst>
          </p:cNvPr>
          <p:cNvSpPr>
            <a:spLocks noGrp="1"/>
          </p:cNvSpPr>
          <p:nvPr>
            <p:ph type="sldNum" sz="quarter" idx="12"/>
          </p:nvPr>
        </p:nvSpPr>
        <p:spPr>
          <a:xfrm>
            <a:off x="10437780" y="6268800"/>
            <a:ext cx="1237034" cy="258459"/>
          </a:xfrm>
        </p:spPr>
        <p:txBody>
          <a:bodyPr anchor="ctr">
            <a:normAutofit/>
          </a:bodyPr>
          <a:lstStyle/>
          <a:p>
            <a:pPr algn="r" rtl="0">
              <a:spcAft>
                <a:spcPts val="600"/>
              </a:spcAft>
            </a:pPr>
            <a:fld id="{66B0B938-106A-4E9D-9931-8D19B263D192}" type="slidenum">
              <a:rPr/>
              <a:pPr>
                <a:spcAft>
                  <a:spcPts val="600"/>
                </a:spcAft>
              </a:pPr>
              <a:t>64</a:t>
            </a:fld>
            <a:endParaRPr lang="en-gb"/>
          </a:p>
        </p:txBody>
      </p:sp>
      <p:pic>
        <p:nvPicPr>
          <p:cNvPr id="5" name="Kuva 4">
            <a:extLst>
              <a:ext uri="{FF2B5EF4-FFF2-40B4-BE49-F238E27FC236}">
                <a16:creationId xmlns:a16="http://schemas.microsoft.com/office/drawing/2014/main" id="{48BF83CD-995E-2413-DB48-34FA38467BD6}"/>
              </a:ext>
            </a:extLst>
          </p:cNvPr>
          <p:cNvPicPr>
            <a:picLocks noChangeAspect="1"/>
          </p:cNvPicPr>
          <p:nvPr/>
        </p:nvPicPr>
        <p:blipFill>
          <a:blip r:embed="rId2"/>
          <a:stretch>
            <a:fillRect/>
          </a:stretch>
        </p:blipFill>
        <p:spPr>
          <a:xfrm>
            <a:off x="6310814" y="1574325"/>
            <a:ext cx="5364000" cy="4224149"/>
          </a:xfrm>
          <a:prstGeom prst="rect">
            <a:avLst/>
          </a:prstGeom>
          <a:noFill/>
        </p:spPr>
      </p:pic>
    </p:spTree>
    <p:extLst>
      <p:ext uri="{BB962C8B-B14F-4D97-AF65-F5344CB8AC3E}">
        <p14:creationId xmlns:p14="http://schemas.microsoft.com/office/powerpoint/2010/main" val="2165318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87867A45-6AF4-B35E-3661-386DE3615CB5}"/>
              </a:ext>
            </a:extLst>
          </p:cNvPr>
          <p:cNvSpPr>
            <a:spLocks noGrp="1" noRot="1" noChangeAspect="1" noMove="1" noResize="1" noEditPoints="1" noAdjustHandles="1" noChangeArrowheads="1" noChangeShapeType="1"/>
          </p:cNvSpPr>
          <p:nvPr/>
        </p:nvSpPr>
        <p:spPr bwMode="auto">
          <a:xfrm>
            <a:off x="0" y="5398359"/>
            <a:ext cx="12193200" cy="374922"/>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accent6"/>
          </a:solidFill>
          <a:ln>
            <a:solidFill>
              <a:schemeClr val="accent6"/>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 name="Suorakulmio 7">
            <a:extLst>
              <a:ext uri="{FF2B5EF4-FFF2-40B4-BE49-F238E27FC236}">
                <a16:creationId xmlns:a16="http://schemas.microsoft.com/office/drawing/2014/main" id="{57DFC127-1FC1-9EA9-D50A-79206D40F424}"/>
              </a:ext>
            </a:extLst>
          </p:cNvPr>
          <p:cNvSpPr>
            <a:spLocks noGrp="1" noRot="1" noMove="1" noResize="1" noEditPoints="1" noAdjustHandles="1" noChangeArrowheads="1" noChangeShapeType="1"/>
          </p:cNvSpPr>
          <p:nvPr/>
        </p:nvSpPr>
        <p:spPr>
          <a:xfrm>
            <a:off x="-1200" y="5727210"/>
            <a:ext cx="12192000" cy="113079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pic>
        <p:nvPicPr>
          <p:cNvPr id="9" name="Kuva 8" descr="Kuva, joka sisältää kohteen musta, pimeys&#10;&#10;Tekoälyn generoima sisältö voi olla virheellistä.">
            <a:extLst>
              <a:ext uri="{FF2B5EF4-FFF2-40B4-BE49-F238E27FC236}">
                <a16:creationId xmlns:a16="http://schemas.microsoft.com/office/drawing/2014/main" id="{9A6F7369-CFBB-ED14-6A9E-95C250B2DEE2}"/>
              </a:ext>
            </a:extLst>
          </p:cNvPr>
          <p:cNvPicPr>
            <a:picLocks noGrp="1" noRot="1" noChangeAspect="1" noMove="1" noResize="1" noEditPoints="1" noAdjustHandles="1" noChangeArrowheads="1" noChangeShapeType="1" noCrop="1"/>
          </p:cNvPicPr>
          <p:nvPr/>
        </p:nvPicPr>
        <p:blipFill>
          <a:blip r:embed="rId2"/>
          <a:stretch>
            <a:fillRect/>
          </a:stretch>
        </p:blipFill>
        <p:spPr>
          <a:xfrm>
            <a:off x="455049" y="6210568"/>
            <a:ext cx="817418" cy="374922"/>
          </a:xfrm>
          <a:prstGeom prst="rect">
            <a:avLst/>
          </a:prstGeom>
        </p:spPr>
      </p:pic>
      <p:sp>
        <p:nvSpPr>
          <p:cNvPr id="2" name="Otsikko 1">
            <a:extLst>
              <a:ext uri="{FF2B5EF4-FFF2-40B4-BE49-F238E27FC236}">
                <a16:creationId xmlns:a16="http://schemas.microsoft.com/office/drawing/2014/main" id="{B52E7BAF-99C6-FE42-0F44-88C43B3E0F06}"/>
              </a:ext>
            </a:extLst>
          </p:cNvPr>
          <p:cNvSpPr>
            <a:spLocks noGrp="1"/>
          </p:cNvSpPr>
          <p:nvPr>
            <p:ph type="title"/>
          </p:nvPr>
        </p:nvSpPr>
        <p:spPr/>
        <p:txBody>
          <a:bodyPr/>
          <a:lstStyle/>
          <a:p>
            <a:pPr algn="l" rtl="0"/>
            <a:r>
              <a:rPr lang="en-gb" sz="4200" b="1" i="0" u="none" baseline="0">
                <a:latin typeface="+mj-lt"/>
                <a:ea typeface="+mj-lt"/>
                <a:cs typeface="+mj-lt"/>
              </a:rPr>
              <a:t>What kind of cooperation with networks can a subject teacher engage in?</a:t>
            </a:r>
          </a:p>
        </p:txBody>
      </p:sp>
      <p:sp>
        <p:nvSpPr>
          <p:cNvPr id="3" name="Sisällön paikkamerkki 2">
            <a:extLst>
              <a:ext uri="{FF2B5EF4-FFF2-40B4-BE49-F238E27FC236}">
                <a16:creationId xmlns:a16="http://schemas.microsoft.com/office/drawing/2014/main" id="{C019F395-D00A-1945-79F9-0DCDB7790BF7}"/>
              </a:ext>
            </a:extLst>
          </p:cNvPr>
          <p:cNvSpPr>
            <a:spLocks noGrp="1"/>
          </p:cNvSpPr>
          <p:nvPr>
            <p:ph idx="1"/>
          </p:nvPr>
        </p:nvSpPr>
        <p:spPr>
          <a:xfrm>
            <a:off x="457199" y="1719619"/>
            <a:ext cx="11470943" cy="3511834"/>
          </a:xfrm>
        </p:spPr>
        <p:txBody>
          <a:bodyPr vert="horz" lIns="0" tIns="0" rIns="0" bIns="0" rtlCol="0" anchor="t">
            <a:noAutofit/>
          </a:bodyPr>
          <a:lstStyle/>
          <a:p>
            <a:pPr algn="l" rtl="0">
              <a:spcAft>
                <a:spcPts val="600"/>
              </a:spcAft>
            </a:pPr>
            <a:r>
              <a:rPr lang="en-gb" sz="2000" b="0" i="0" u="none" baseline="0"/>
              <a:t>Subject teachers can engage in cooperation with the different networks of students in a multidisciplinary meeting that actors from outside the school can also be invited to attend, for example.</a:t>
            </a:r>
          </a:p>
          <a:p>
            <a:pPr algn="l" rtl="0">
              <a:spcAft>
                <a:spcPts val="0"/>
              </a:spcAft>
            </a:pPr>
            <a:r>
              <a:rPr lang="en-gb" sz="2000" b="1" i="0" u="none" baseline="0"/>
              <a:t>You can engage in cooperation with networks on the following themes, for example:</a:t>
            </a:r>
            <a:r>
              <a:rPr lang="en-gb" sz="2000" b="0" i="0" u="none" baseline="0"/>
              <a:t> </a:t>
            </a:r>
            <a:endParaRPr lang="en-gb" sz="2000">
              <a:solidFill>
                <a:sysClr val="windowText" lastClr="000000"/>
              </a:solidFill>
              <a:cs typeface="Arial"/>
            </a:endParaRPr>
          </a:p>
          <a:p>
            <a:pPr marL="742950" lvl="1" indent="-285750" algn="l" rtl="0">
              <a:spcAft>
                <a:spcPts val="0"/>
              </a:spcAft>
              <a:buFont typeface="Courier New"/>
              <a:buChar char="o"/>
            </a:pPr>
            <a:r>
              <a:rPr lang="en-gb" sz="1800" b="0" i="0" u="none" baseline="0">
                <a:solidFill>
                  <a:sysClr val="windowText" lastClr="000000"/>
                </a:solidFill>
                <a:cs typeface="Arial"/>
              </a:rPr>
              <a:t>mental health</a:t>
            </a:r>
            <a:endParaRPr lang="en-gb" sz="1800">
              <a:solidFill>
                <a:sysClr val="windowText" lastClr="000000"/>
              </a:solidFill>
              <a:cs typeface="Arial"/>
            </a:endParaRPr>
          </a:p>
          <a:p>
            <a:pPr marL="742950" lvl="1" indent="-285750" algn="l" rtl="0">
              <a:spcAft>
                <a:spcPts val="0"/>
              </a:spcAft>
              <a:buFont typeface="Courier New"/>
              <a:buChar char="o"/>
            </a:pPr>
            <a:r>
              <a:rPr lang="en-gb" sz="1800" b="0" i="0" u="none" baseline="0">
                <a:solidFill>
                  <a:sysClr val="windowText" lastClr="000000"/>
                </a:solidFill>
                <a:cs typeface="Arial"/>
              </a:rPr>
              <a:t>learning</a:t>
            </a:r>
            <a:endParaRPr lang="en-gb" sz="1800">
              <a:solidFill>
                <a:sysClr val="windowText" lastClr="000000"/>
              </a:solidFill>
              <a:cs typeface="Arial"/>
            </a:endParaRPr>
          </a:p>
          <a:p>
            <a:pPr marL="742950" lvl="1" indent="-285750" algn="l" rtl="0">
              <a:spcAft>
                <a:spcPts val="0"/>
              </a:spcAft>
              <a:buFont typeface="Courier New"/>
              <a:buChar char="o"/>
            </a:pPr>
            <a:r>
              <a:rPr lang="en-gb" sz="1800" b="0" i="0" u="none" baseline="0">
                <a:solidFill>
                  <a:sysClr val="windowText" lastClr="000000"/>
                </a:solidFill>
                <a:cs typeface="Arial"/>
              </a:rPr>
              <a:t>loneliness prevention and social contacts</a:t>
            </a:r>
            <a:endParaRPr lang="en-gb" sz="1800">
              <a:solidFill>
                <a:sysClr val="windowText" lastClr="000000"/>
              </a:solidFill>
              <a:cs typeface="Arial"/>
            </a:endParaRPr>
          </a:p>
          <a:p>
            <a:pPr marL="742950" lvl="1" indent="-285750" algn="l" rtl="0">
              <a:spcAft>
                <a:spcPts val="1200"/>
              </a:spcAft>
              <a:buFont typeface="Courier New"/>
              <a:buChar char="o"/>
            </a:pPr>
            <a:r>
              <a:rPr lang="en-gb" sz="1800" b="0" i="0" u="none" baseline="0">
                <a:solidFill>
                  <a:sysClr val="windowText" lastClr="000000"/>
                </a:solidFill>
                <a:cs typeface="Arial"/>
              </a:rPr>
              <a:t>support for life management and executive functions.</a:t>
            </a:r>
            <a:endParaRPr lang="en-gb" sz="1800">
              <a:solidFill>
                <a:sysClr val="windowText" lastClr="000000"/>
              </a:solidFill>
              <a:cs typeface="Arial"/>
            </a:endParaRPr>
          </a:p>
          <a:p>
            <a:pPr algn="l" rtl="0">
              <a:spcAft>
                <a:spcPts val="0"/>
              </a:spcAft>
            </a:pPr>
            <a:r>
              <a:rPr lang="en-gb" sz="2000" b="1" i="0" u="none" baseline="0">
                <a:cs typeface="Arial"/>
              </a:rPr>
              <a:t>Guiding a student to networks can</a:t>
            </a:r>
            <a:endParaRPr lang="en-gb" sz="1800" b="1">
              <a:cs typeface="Arial"/>
            </a:endParaRPr>
          </a:p>
          <a:p>
            <a:pPr lvl="1" algn="l" rtl="0">
              <a:spcAft>
                <a:spcPts val="0"/>
              </a:spcAft>
            </a:pPr>
            <a:r>
              <a:rPr lang="en-gb" sz="1800" b="0" i="0" u="none" baseline="0"/>
              <a:t>contribute to improving the student's mental wellbeing and thereby enhance learning</a:t>
            </a:r>
            <a:endParaRPr lang="en-gb" sz="1800">
              <a:cs typeface="Arial"/>
            </a:endParaRPr>
          </a:p>
          <a:p>
            <a:pPr lvl="1" algn="l" rtl="0">
              <a:spcAft>
                <a:spcPts val="0"/>
              </a:spcAft>
            </a:pPr>
            <a:r>
              <a:rPr lang="en-gb" sz="1800" b="0" i="0" u="none" baseline="0"/>
              <a:t>help the student to become more engaged in their studies</a:t>
            </a:r>
            <a:endParaRPr lang="en-gb" sz="1800">
              <a:cs typeface="Arial" panose="020B0604020202020204"/>
            </a:endParaRPr>
          </a:p>
          <a:p>
            <a:pPr lvl="1" algn="l" rtl="0">
              <a:spcAft>
                <a:spcPts val="0"/>
              </a:spcAft>
            </a:pPr>
            <a:r>
              <a:rPr lang="en-gb" sz="1800" b="0" i="0" u="none" baseline="0">
                <a:cs typeface="Arial" panose="020B0604020202020204"/>
              </a:rPr>
              <a:t>strengthen the student's perception of inclusion and being seen.</a:t>
            </a:r>
            <a:endParaRPr lang="en-gb" sz="1600">
              <a:cs typeface="Arial" panose="020B0604020202020204"/>
            </a:endParaRPr>
          </a:p>
        </p:txBody>
      </p:sp>
      <p:sp>
        <p:nvSpPr>
          <p:cNvPr id="4" name="Dian numeron paikkamerkki 3">
            <a:extLst>
              <a:ext uri="{FF2B5EF4-FFF2-40B4-BE49-F238E27FC236}">
                <a16:creationId xmlns:a16="http://schemas.microsoft.com/office/drawing/2014/main" id="{3D412EB8-940F-9008-EEAF-519C2A979FE6}"/>
              </a:ext>
            </a:extLst>
          </p:cNvPr>
          <p:cNvSpPr>
            <a:spLocks noGrp="1"/>
          </p:cNvSpPr>
          <p:nvPr>
            <p:ph type="sldNum" sz="quarter" idx="12"/>
          </p:nvPr>
        </p:nvSpPr>
        <p:spPr/>
        <p:txBody>
          <a:bodyPr/>
          <a:lstStyle/>
          <a:p>
            <a:pPr algn="r" rtl="0"/>
            <a:fld id="{66B0B938-106A-4E9D-9931-8D19B263D192}" type="slidenum">
              <a:rPr/>
              <a:t>65</a:t>
            </a:fld>
            <a:endParaRPr lang="en-gb"/>
          </a:p>
        </p:txBody>
      </p:sp>
      <p:pic>
        <p:nvPicPr>
          <p:cNvPr id="6" name="Kuva 5">
            <a:extLst>
              <a:ext uri="{FF2B5EF4-FFF2-40B4-BE49-F238E27FC236}">
                <a16:creationId xmlns:a16="http://schemas.microsoft.com/office/drawing/2014/main" id="{D665E33E-7E12-52C5-A735-DA010C42722A}"/>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7" name="Tekstiruutu 6">
            <a:extLst>
              <a:ext uri="{FF2B5EF4-FFF2-40B4-BE49-F238E27FC236}">
                <a16:creationId xmlns:a16="http://schemas.microsoft.com/office/drawing/2014/main" id="{C06C437F-B642-3B1D-8840-B0B0DEFDFE0A}"/>
              </a:ext>
            </a:extLst>
          </p:cNvPr>
          <p:cNvSpPr txBox="1"/>
          <p:nvPr/>
        </p:nvSpPr>
        <p:spPr>
          <a:xfrm>
            <a:off x="2403321" y="5795069"/>
            <a:ext cx="7342495" cy="830997"/>
          </a:xfrm>
          <a:prstGeom prst="rect">
            <a:avLst/>
          </a:prstGeom>
          <a:noFill/>
          <a:ln w="28575">
            <a:noFill/>
          </a:ln>
        </p:spPr>
        <p:txBody>
          <a:bodyPr wrap="square">
            <a:spAutoFit/>
          </a:bodyPr>
          <a:lstStyle/>
          <a:p>
            <a:pPr marL="0" indent="0" algn="ctr" rtl="0">
              <a:buNone/>
            </a:pPr>
            <a:r>
              <a:rPr lang="en-gb" sz="2400" b="1" i="0" u="none" baseline="0"/>
              <a:t>Cooperation with networks and guardians benefits neurodivergent students in particular!</a:t>
            </a:r>
            <a:endParaRPr lang="en-gb" sz="2400" b="1">
              <a:ea typeface="Calibri"/>
              <a:cs typeface="Arial"/>
            </a:endParaRPr>
          </a:p>
        </p:txBody>
      </p:sp>
    </p:spTree>
    <p:extLst>
      <p:ext uri="{BB962C8B-B14F-4D97-AF65-F5344CB8AC3E}">
        <p14:creationId xmlns:p14="http://schemas.microsoft.com/office/powerpoint/2010/main" val="34457788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Ryhmä 6">
            <a:extLst>
              <a:ext uri="{FF2B5EF4-FFF2-40B4-BE49-F238E27FC236}">
                <a16:creationId xmlns:a16="http://schemas.microsoft.com/office/drawing/2014/main" id="{185F2100-2601-C2A9-E58D-710AE2830AEB}"/>
              </a:ext>
            </a:extLst>
          </p:cNvPr>
          <p:cNvGrpSpPr/>
          <p:nvPr/>
        </p:nvGrpSpPr>
        <p:grpSpPr>
          <a:xfrm>
            <a:off x="8175812" y="0"/>
            <a:ext cx="4016187" cy="6858000"/>
            <a:chOff x="9239843" y="0"/>
            <a:chExt cx="2952157" cy="6858000"/>
          </a:xfrm>
          <a:solidFill>
            <a:schemeClr val="accent6"/>
          </a:solidFill>
        </p:grpSpPr>
        <p:sp>
          <p:nvSpPr>
            <p:cNvPr id="8" name="Suorakulmio 7">
              <a:extLst>
                <a:ext uri="{FF2B5EF4-FFF2-40B4-BE49-F238E27FC236}">
                  <a16:creationId xmlns:a16="http://schemas.microsoft.com/office/drawing/2014/main" id="{3EEFAF66-3D4D-22AB-DF84-B95008A70059}"/>
                </a:ext>
              </a:extLst>
            </p:cNvPr>
            <p:cNvSpPr/>
            <p:nvPr/>
          </p:nvSpPr>
          <p:spPr>
            <a:xfrm rot="16200000">
              <a:off x="7409688" y="2075688"/>
              <a:ext cx="6858000" cy="2706624"/>
            </a:xfrm>
            <a:prstGeom prst="rect">
              <a:avLst/>
            </a:prstGeom>
            <a:grp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reeform 5">
              <a:extLst>
                <a:ext uri="{FF2B5EF4-FFF2-40B4-BE49-F238E27FC236}">
                  <a16:creationId xmlns:a16="http://schemas.microsoft.com/office/drawing/2014/main" id="{B15A2752-AAA0-BB86-0105-DFD5CCD908BD}"/>
                </a:ext>
              </a:extLst>
            </p:cNvPr>
            <p:cNvSpPr>
              <a:spLocks noChangeAspect="1"/>
            </p:cNvSpPr>
            <p:nvPr/>
          </p:nvSpPr>
          <p:spPr bwMode="auto">
            <a:xfrm rot="16200000">
              <a:off x="5933610"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grpFill/>
            <a:ln>
              <a:solidFill>
                <a:schemeClr val="accent6"/>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 name="Otsikko 1">
            <a:extLst>
              <a:ext uri="{FF2B5EF4-FFF2-40B4-BE49-F238E27FC236}">
                <a16:creationId xmlns:a16="http://schemas.microsoft.com/office/drawing/2014/main" id="{D8A73518-E96A-CC66-5005-91FE025B9ACC}"/>
              </a:ext>
            </a:extLst>
          </p:cNvPr>
          <p:cNvSpPr>
            <a:spLocks noGrp="1"/>
          </p:cNvSpPr>
          <p:nvPr>
            <p:ph type="title"/>
          </p:nvPr>
        </p:nvSpPr>
        <p:spPr>
          <a:xfrm>
            <a:off x="457200" y="142795"/>
            <a:ext cx="11234738" cy="787400"/>
          </a:xfrm>
        </p:spPr>
        <p:txBody>
          <a:bodyPr/>
          <a:lstStyle/>
          <a:p>
            <a:pPr algn="l" rtl="0"/>
            <a:r>
              <a:rPr lang="en-gb" sz="4200" b="1" i="0" u="none" baseline="0" dirty="0">
                <a:latin typeface="+mj-lt"/>
                <a:ea typeface="+mj-lt"/>
                <a:cs typeface="+mj-lt"/>
              </a:rPr>
              <a:t>Benefits of cooperation with guardians</a:t>
            </a:r>
            <a:br>
              <a:rPr lang="en-gb" sz="4200" dirty="0">
                <a:solidFill>
                  <a:srgbClr val="FF0000"/>
                </a:solidFill>
                <a:latin typeface="+mj-lt"/>
              </a:rPr>
            </a:br>
            <a:endParaRPr lang="en-gb" sz="4200" dirty="0">
              <a:solidFill>
                <a:srgbClr val="FF0000"/>
              </a:solidFill>
              <a:latin typeface="+mj-lt"/>
            </a:endParaRPr>
          </a:p>
        </p:txBody>
      </p:sp>
      <p:sp>
        <p:nvSpPr>
          <p:cNvPr id="3" name="Sisällön paikkamerkki 2">
            <a:extLst>
              <a:ext uri="{FF2B5EF4-FFF2-40B4-BE49-F238E27FC236}">
                <a16:creationId xmlns:a16="http://schemas.microsoft.com/office/drawing/2014/main" id="{6F6D02E0-4AD5-AEC7-9EA8-3701D42F9765}"/>
              </a:ext>
            </a:extLst>
          </p:cNvPr>
          <p:cNvSpPr>
            <a:spLocks noGrp="1"/>
          </p:cNvSpPr>
          <p:nvPr>
            <p:ph idx="1"/>
          </p:nvPr>
        </p:nvSpPr>
        <p:spPr>
          <a:xfrm>
            <a:off x="457200" y="750165"/>
            <a:ext cx="7718610" cy="4979988"/>
          </a:xfrm>
        </p:spPr>
        <p:txBody>
          <a:bodyPr vert="horz" lIns="0" tIns="0" rIns="0" bIns="0" rtlCol="0" anchor="t">
            <a:noAutofit/>
          </a:bodyPr>
          <a:lstStyle/>
          <a:p>
            <a:pPr marL="0" indent="0" algn="l" rtl="0">
              <a:spcAft>
                <a:spcPts val="1200"/>
              </a:spcAft>
              <a:buNone/>
            </a:pPr>
            <a:r>
              <a:rPr lang="en-gb" sz="1800" b="0" i="0" u="none" baseline="0" dirty="0"/>
              <a:t>In 2023–2024, three workshops were organised for the guardians of Helsinki's general upper secondary school students to develop cooperation with guardians. In the workshops, guardians stressed that they feel that engaging in cooperation with teachers in upper secondary education is really important in </a:t>
            </a:r>
            <a:r>
              <a:rPr lang="en-gb" sz="1800" b="0" i="1" u="none" baseline="0" dirty="0"/>
              <a:t>helping them support young people in facing challenges and highlighting their strengths</a:t>
            </a:r>
            <a:r>
              <a:rPr lang="en-gb" sz="1800" b="0" i="0" u="none" baseline="0" dirty="0"/>
              <a:t>.</a:t>
            </a:r>
            <a:endParaRPr lang="en-gb" sz="1800" b="1" dirty="0">
              <a:ea typeface="Calibri"/>
              <a:cs typeface="Arial"/>
            </a:endParaRPr>
          </a:p>
          <a:p>
            <a:pPr marL="0" indent="0" algn="l" rtl="0">
              <a:spcAft>
                <a:spcPts val="600"/>
              </a:spcAft>
              <a:buNone/>
            </a:pPr>
            <a:r>
              <a:rPr lang="en-gb" sz="1800" b="1" i="0" u="none" baseline="0" dirty="0">
                <a:ea typeface="Calibri"/>
                <a:cs typeface="Arial"/>
              </a:rPr>
              <a:t>The discussions highlighted that guardians valued the following in particular</a:t>
            </a:r>
            <a:endParaRPr lang="en-gb" sz="1800" dirty="0">
              <a:ea typeface="Calibri"/>
              <a:cs typeface="Arial"/>
            </a:endParaRPr>
          </a:p>
          <a:p>
            <a:pPr marL="342900" indent="-342900" algn="l" rtl="0"/>
            <a:r>
              <a:rPr lang="en-gb" sz="1800" b="0" i="0" u="none" baseline="0" dirty="0">
                <a:ea typeface="Calibri"/>
                <a:cs typeface="Arial"/>
              </a:rPr>
              <a:t>accessibility and ease of communication </a:t>
            </a:r>
          </a:p>
          <a:p>
            <a:pPr marL="342900" indent="-342900" algn="l" rtl="0"/>
            <a:r>
              <a:rPr lang="en-gb" sz="1800" b="0" i="0" u="none" baseline="0" dirty="0">
                <a:ea typeface="Calibri"/>
                <a:cs typeface="Arial"/>
              </a:rPr>
              <a:t>opportunities to meet teachers face-to-face if necessary</a:t>
            </a:r>
          </a:p>
          <a:p>
            <a:pPr marL="342900" indent="-342900" algn="l" rtl="0"/>
            <a:r>
              <a:rPr lang="en-gb" sz="1800" b="0" i="0" u="none" baseline="0" dirty="0"/>
              <a:t>access to information on subject content and assessment</a:t>
            </a:r>
            <a:endParaRPr lang="en-gb" sz="1800" dirty="0">
              <a:cs typeface="Arial"/>
            </a:endParaRPr>
          </a:p>
          <a:p>
            <a:pPr marL="342900" indent="-342900" algn="l" rtl="0"/>
            <a:r>
              <a:rPr lang="en-gb" sz="1800" b="0" i="0" u="none" baseline="0" dirty="0"/>
              <a:t>information on general upper secondary education and its activities/structures</a:t>
            </a:r>
            <a:endParaRPr lang="en-gb" sz="1800" dirty="0">
              <a:ea typeface="Calibri"/>
              <a:cs typeface="Arial"/>
            </a:endParaRPr>
          </a:p>
          <a:p>
            <a:pPr marL="342900" indent="-342900" algn="l" rtl="0"/>
            <a:r>
              <a:rPr lang="en-gb" sz="1800" b="0" i="0" u="none" baseline="0" dirty="0">
                <a:ea typeface="Calibri"/>
                <a:cs typeface="Arial"/>
              </a:rPr>
              <a:t>up-to-date information on absences and learning challenges</a:t>
            </a:r>
          </a:p>
          <a:p>
            <a:pPr marL="342900" indent="-342900" algn="l" rtl="0"/>
            <a:r>
              <a:rPr lang="en-gb" sz="1800" b="0" i="0" u="none" baseline="0" dirty="0">
                <a:ea typeface="Calibri"/>
                <a:cs typeface="Arial"/>
              </a:rPr>
              <a:t>information about missing assignments or a sudden drop in academic performance</a:t>
            </a:r>
          </a:p>
          <a:p>
            <a:pPr marL="342900" indent="-342900" algn="l" rtl="0"/>
            <a:r>
              <a:rPr lang="en-gb" sz="1800" b="0" i="0" u="none" baseline="0" dirty="0">
                <a:ea typeface="Calibri"/>
                <a:cs typeface="Arial"/>
              </a:rPr>
              <a:t>information on successes and positive feedback!</a:t>
            </a:r>
          </a:p>
          <a:p>
            <a:pPr marL="342900" indent="-342900" algn="l" rtl="0"/>
            <a:r>
              <a:rPr lang="en-gb" sz="1800" b="0" i="0" u="none" baseline="0" dirty="0">
                <a:ea typeface="Calibri"/>
                <a:cs typeface="Arial"/>
              </a:rPr>
              <a:t>up-to-date information on the daily operation of the school and its phenomena.</a:t>
            </a:r>
          </a:p>
          <a:p>
            <a:pPr marL="342900" indent="-342900" algn="l" rtl="0"/>
            <a:endParaRPr lang="en-gb" sz="1800" dirty="0">
              <a:ea typeface="Calibri"/>
              <a:cs typeface="Arial"/>
            </a:endParaRPr>
          </a:p>
          <a:p>
            <a:pPr marL="0" indent="0" algn="ctr" rtl="0">
              <a:buNone/>
            </a:pPr>
            <a:endParaRPr lang="en-gb" sz="1800" i="1" dirty="0">
              <a:ea typeface="Calibri"/>
              <a:cs typeface="Arial"/>
            </a:endParaRPr>
          </a:p>
        </p:txBody>
      </p:sp>
      <p:sp>
        <p:nvSpPr>
          <p:cNvPr id="4" name="Dian numeron paikkamerkki 3">
            <a:extLst>
              <a:ext uri="{FF2B5EF4-FFF2-40B4-BE49-F238E27FC236}">
                <a16:creationId xmlns:a16="http://schemas.microsoft.com/office/drawing/2014/main" id="{391D7F58-09B8-D8A5-D660-32CCF9CF60A5}"/>
              </a:ext>
            </a:extLst>
          </p:cNvPr>
          <p:cNvSpPr>
            <a:spLocks noGrp="1"/>
          </p:cNvSpPr>
          <p:nvPr>
            <p:ph type="sldNum" sz="quarter" idx="12"/>
          </p:nvPr>
        </p:nvSpPr>
        <p:spPr/>
        <p:txBody>
          <a:bodyPr/>
          <a:lstStyle/>
          <a:p>
            <a:pPr algn="r" rtl="0"/>
            <a:fld id="{66B0B938-106A-4E9D-9931-8D19B263D192}" type="slidenum">
              <a:rPr/>
              <a:t>66</a:t>
            </a:fld>
            <a:endParaRPr lang="en-gb"/>
          </a:p>
        </p:txBody>
      </p:sp>
      <p:pic>
        <p:nvPicPr>
          <p:cNvPr id="6" name="Kuva 5">
            <a:extLst>
              <a:ext uri="{FF2B5EF4-FFF2-40B4-BE49-F238E27FC236}">
                <a16:creationId xmlns:a16="http://schemas.microsoft.com/office/drawing/2014/main" id="{D0E2A0FD-EE82-84FA-07BE-01B931E740A6}"/>
              </a:ext>
            </a:extLst>
          </p:cNvPr>
          <p:cNvPicPr>
            <a:picLocks noChangeAspect="1"/>
          </p:cNvPicPr>
          <p:nvPr/>
        </p:nvPicPr>
        <p:blipFill>
          <a:blip r:embed="rId2"/>
          <a:stretch>
            <a:fillRect/>
          </a:stretch>
        </p:blipFill>
        <p:spPr>
          <a:xfrm>
            <a:off x="10256241" y="5352288"/>
            <a:ext cx="1829773" cy="1442292"/>
          </a:xfrm>
          <a:prstGeom prst="rect">
            <a:avLst/>
          </a:prstGeom>
        </p:spPr>
      </p:pic>
      <p:sp>
        <p:nvSpPr>
          <p:cNvPr id="5" name="Tekstiruutu 4">
            <a:extLst>
              <a:ext uri="{FF2B5EF4-FFF2-40B4-BE49-F238E27FC236}">
                <a16:creationId xmlns:a16="http://schemas.microsoft.com/office/drawing/2014/main" id="{F4EEE088-7A6E-AA7E-D66F-937F7218B342}"/>
              </a:ext>
            </a:extLst>
          </p:cNvPr>
          <p:cNvSpPr txBox="1"/>
          <p:nvPr/>
        </p:nvSpPr>
        <p:spPr>
          <a:xfrm>
            <a:off x="8509843" y="2090171"/>
            <a:ext cx="3682157" cy="2677656"/>
          </a:xfrm>
          <a:prstGeom prst="rect">
            <a:avLst/>
          </a:prstGeom>
          <a:noFill/>
          <a:ln w="28575">
            <a:noFill/>
          </a:ln>
        </p:spPr>
        <p:txBody>
          <a:bodyPr wrap="square">
            <a:spAutoFit/>
          </a:bodyPr>
          <a:lstStyle/>
          <a:p>
            <a:pPr marL="0" indent="0" algn="l" rtl="0">
              <a:buNone/>
            </a:pPr>
            <a:r>
              <a:rPr lang="en-gb" sz="2800" b="1" i="0" u="none" baseline="0"/>
              <a:t>Cooperation with networks and guardians benefits neurodivergent students in particular!</a:t>
            </a:r>
            <a:endParaRPr lang="en-gb" sz="2800" b="1">
              <a:ea typeface="Calibri"/>
              <a:cs typeface="Arial"/>
            </a:endParaRPr>
          </a:p>
        </p:txBody>
      </p:sp>
    </p:spTree>
    <p:extLst>
      <p:ext uri="{BB962C8B-B14F-4D97-AF65-F5344CB8AC3E}">
        <p14:creationId xmlns:p14="http://schemas.microsoft.com/office/powerpoint/2010/main" val="36871568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A3C72D-AD95-59E7-5F9B-E975FBE9B821}"/>
              </a:ext>
            </a:extLst>
          </p:cNvPr>
          <p:cNvSpPr>
            <a:spLocks noGrp="1"/>
          </p:cNvSpPr>
          <p:nvPr>
            <p:ph type="ctrTitle"/>
          </p:nvPr>
        </p:nvSpPr>
        <p:spPr>
          <a:xfrm>
            <a:off x="486382" y="457200"/>
            <a:ext cx="10802103" cy="5136204"/>
          </a:xfrm>
        </p:spPr>
        <p:txBody>
          <a:bodyPr/>
          <a:lstStyle/>
          <a:p>
            <a:pPr algn="l" rtl="0"/>
            <a:r>
              <a:rPr lang="en-gb" sz="4400" b="1" i="0" u="none" baseline="0">
                <a:solidFill>
                  <a:schemeClr val="tx1"/>
                </a:solidFill>
              </a:rPr>
              <a:t>CASES 1–4: </a:t>
            </a:r>
            <a:br>
              <a:rPr lang="en-gb" sz="4400">
                <a:solidFill>
                  <a:schemeClr val="tx1"/>
                </a:solidFill>
              </a:rPr>
            </a:br>
            <a:r>
              <a:rPr lang="en-gb" sz="4400" b="1" i="0" u="none" baseline="0">
                <a:solidFill>
                  <a:schemeClr val="tx1"/>
                </a:solidFill>
              </a:rPr>
              <a:t>benefits of cooperation with networks and guardians’ thoughts </a:t>
            </a:r>
            <a:br>
              <a:rPr lang="en-gb" sz="4400">
                <a:solidFill>
                  <a:schemeClr val="tx1"/>
                </a:solidFill>
              </a:rPr>
            </a:br>
            <a:br>
              <a:rPr lang="en-gb" sz="4400">
                <a:solidFill>
                  <a:schemeClr val="tx1"/>
                </a:solidFill>
              </a:rPr>
            </a:br>
            <a:endParaRPr lang="en-gb" sz="4400">
              <a:solidFill>
                <a:schemeClr val="tx1"/>
              </a:solidFill>
            </a:endParaRPr>
          </a:p>
        </p:txBody>
      </p:sp>
      <p:sp>
        <p:nvSpPr>
          <p:cNvPr id="3" name="Dian numeron paikkamerkki 2">
            <a:extLst>
              <a:ext uri="{FF2B5EF4-FFF2-40B4-BE49-F238E27FC236}">
                <a16:creationId xmlns:a16="http://schemas.microsoft.com/office/drawing/2014/main" id="{B6FDA94A-20A4-C54A-9C2B-DADFFB75A70C}"/>
              </a:ext>
            </a:extLst>
          </p:cNvPr>
          <p:cNvSpPr>
            <a:spLocks noGrp="1"/>
          </p:cNvSpPr>
          <p:nvPr>
            <p:ph type="sldNum" sz="quarter" idx="12"/>
          </p:nvPr>
        </p:nvSpPr>
        <p:spPr/>
        <p:txBody>
          <a:bodyPr/>
          <a:lstStyle/>
          <a:p>
            <a:pPr algn="r" rtl="0"/>
            <a:fld id="{66B0B938-106A-4E9D-9931-8D19B263D192}" type="slidenum">
              <a:rPr/>
              <a:pPr/>
              <a:t>67</a:t>
            </a:fld>
            <a:endParaRPr lang="en-gb"/>
          </a:p>
        </p:txBody>
      </p:sp>
      <p:sp>
        <p:nvSpPr>
          <p:cNvPr id="5" name="Suorakulmio 4">
            <a:extLst>
              <a:ext uri="{FF2B5EF4-FFF2-40B4-BE49-F238E27FC236}">
                <a16:creationId xmlns:a16="http://schemas.microsoft.com/office/drawing/2014/main" id="{5A227C62-CB91-DCE4-3483-72D42F7190FB}"/>
              </a:ext>
            </a:extLst>
          </p:cNvPr>
          <p:cNvSpPr/>
          <p:nvPr/>
        </p:nvSpPr>
        <p:spPr>
          <a:xfrm>
            <a:off x="-1200" y="3835021"/>
            <a:ext cx="12192000" cy="3022979"/>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pic>
        <p:nvPicPr>
          <p:cNvPr id="6" name="Kuva 5" descr="Kuva, joka sisältää kohteen musta, pimeys&#10;&#10;Tekoälyn generoima sisältö voi olla virheellistä.">
            <a:extLst>
              <a:ext uri="{FF2B5EF4-FFF2-40B4-BE49-F238E27FC236}">
                <a16:creationId xmlns:a16="http://schemas.microsoft.com/office/drawing/2014/main" id="{0EEF9F92-475C-F8F5-C508-200CABC653D2}"/>
              </a:ext>
            </a:extLst>
          </p:cNvPr>
          <p:cNvPicPr>
            <a:picLocks noChangeAspect="1"/>
          </p:cNvPicPr>
          <p:nvPr/>
        </p:nvPicPr>
        <p:blipFill>
          <a:blip r:embed="rId2"/>
          <a:stretch>
            <a:fillRect/>
          </a:stretch>
        </p:blipFill>
        <p:spPr>
          <a:xfrm>
            <a:off x="455049" y="6210568"/>
            <a:ext cx="817418" cy="374922"/>
          </a:xfrm>
          <a:prstGeom prst="rect">
            <a:avLst/>
          </a:prstGeom>
        </p:spPr>
      </p:pic>
      <p:pic>
        <p:nvPicPr>
          <p:cNvPr id="4" name="Kuva 3">
            <a:extLst>
              <a:ext uri="{FF2B5EF4-FFF2-40B4-BE49-F238E27FC236}">
                <a16:creationId xmlns:a16="http://schemas.microsoft.com/office/drawing/2014/main" id="{C81EBCCB-533F-6652-C9B0-911E303F21B0}"/>
              </a:ext>
            </a:extLst>
          </p:cNvPr>
          <p:cNvPicPr>
            <a:picLocks noChangeAspect="1"/>
          </p:cNvPicPr>
          <p:nvPr/>
        </p:nvPicPr>
        <p:blipFill>
          <a:blip r:embed="rId3"/>
          <a:stretch>
            <a:fillRect/>
          </a:stretch>
        </p:blipFill>
        <p:spPr>
          <a:xfrm>
            <a:off x="10254986" y="5348523"/>
            <a:ext cx="1829773" cy="1442292"/>
          </a:xfrm>
          <a:prstGeom prst="rect">
            <a:avLst/>
          </a:prstGeom>
        </p:spPr>
      </p:pic>
    </p:spTree>
    <p:extLst>
      <p:ext uri="{BB962C8B-B14F-4D97-AF65-F5344CB8AC3E}">
        <p14:creationId xmlns:p14="http://schemas.microsoft.com/office/powerpoint/2010/main" val="6376784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8FCCAFEE-9761-77DB-BDDB-32504A645054}"/>
              </a:ext>
            </a:extLst>
          </p:cNvPr>
          <p:cNvSpPr/>
          <p:nvPr/>
        </p:nvSpPr>
        <p:spPr>
          <a:xfrm>
            <a:off x="0" y="-1"/>
            <a:ext cx="12192000" cy="1787857"/>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2" name="Otsikko 1">
            <a:extLst>
              <a:ext uri="{FF2B5EF4-FFF2-40B4-BE49-F238E27FC236}">
                <a16:creationId xmlns:a16="http://schemas.microsoft.com/office/drawing/2014/main" id="{0A296B6B-5859-DDF8-E7C2-29D8F36A135D}"/>
              </a:ext>
            </a:extLst>
          </p:cNvPr>
          <p:cNvSpPr>
            <a:spLocks noGrp="1"/>
          </p:cNvSpPr>
          <p:nvPr>
            <p:ph type="title"/>
          </p:nvPr>
        </p:nvSpPr>
        <p:spPr/>
        <p:txBody>
          <a:bodyPr/>
          <a:lstStyle/>
          <a:p>
            <a:pPr algn="l" rtl="0"/>
            <a:r>
              <a:rPr lang="en-gb" sz="4200" b="1" i="0" u="none" baseline="0">
                <a:latin typeface="+mj-lt"/>
                <a:ea typeface="+mj-lt"/>
                <a:cs typeface="+mj-lt"/>
              </a:rPr>
              <a:t>Tips for studying the cases</a:t>
            </a:r>
          </a:p>
        </p:txBody>
      </p:sp>
      <p:sp>
        <p:nvSpPr>
          <p:cNvPr id="3" name="Sisällön paikkamerkki 2">
            <a:extLst>
              <a:ext uri="{FF2B5EF4-FFF2-40B4-BE49-F238E27FC236}">
                <a16:creationId xmlns:a16="http://schemas.microsoft.com/office/drawing/2014/main" id="{CF16AD70-B4DE-7B30-D441-1CD852C15C86}"/>
              </a:ext>
            </a:extLst>
          </p:cNvPr>
          <p:cNvSpPr>
            <a:spLocks noGrp="1"/>
          </p:cNvSpPr>
          <p:nvPr>
            <p:ph idx="1"/>
          </p:nvPr>
        </p:nvSpPr>
        <p:spPr>
          <a:xfrm>
            <a:off x="457200" y="2195845"/>
            <a:ext cx="11234738" cy="3981118"/>
          </a:xfrm>
        </p:spPr>
        <p:txBody>
          <a:bodyPr vert="horz" lIns="0" tIns="0" rIns="0" bIns="0" rtlCol="0" anchor="t">
            <a:noAutofit/>
          </a:bodyPr>
          <a:lstStyle/>
          <a:p>
            <a:pPr algn="l" rtl="0">
              <a:spcAft>
                <a:spcPts val="1200"/>
              </a:spcAft>
            </a:pPr>
            <a:r>
              <a:rPr lang="en-gb" sz="3200" b="0" i="0" u="none" baseline="0">
                <a:cs typeface="Arial"/>
              </a:rPr>
              <a:t>You can study the example cases in small groups, in subject-specific teams or independently before a joint event.</a:t>
            </a:r>
          </a:p>
          <a:p>
            <a:pPr algn="l" rtl="0">
              <a:spcAft>
                <a:spcPts val="1200"/>
              </a:spcAft>
            </a:pPr>
            <a:r>
              <a:rPr lang="en-gb" sz="3200" b="0" i="0" u="none" baseline="0">
                <a:cs typeface="Arial"/>
              </a:rPr>
              <a:t>Each case is accompanied by supporting questions to help you share successes, reflect on challenges and highlight subject-specific observations in a shared discussion.</a:t>
            </a:r>
          </a:p>
        </p:txBody>
      </p:sp>
      <p:sp>
        <p:nvSpPr>
          <p:cNvPr id="4" name="Dian numeron paikkamerkki 3">
            <a:extLst>
              <a:ext uri="{FF2B5EF4-FFF2-40B4-BE49-F238E27FC236}">
                <a16:creationId xmlns:a16="http://schemas.microsoft.com/office/drawing/2014/main" id="{643F4FED-0DD6-FABE-8512-3A999E0B4047}"/>
              </a:ext>
            </a:extLst>
          </p:cNvPr>
          <p:cNvSpPr>
            <a:spLocks noGrp="1"/>
          </p:cNvSpPr>
          <p:nvPr>
            <p:ph type="sldNum" sz="quarter" idx="12"/>
          </p:nvPr>
        </p:nvSpPr>
        <p:spPr/>
        <p:txBody>
          <a:bodyPr/>
          <a:lstStyle/>
          <a:p>
            <a:pPr algn="r" rtl="0"/>
            <a:fld id="{66B0B938-106A-4E9D-9931-8D19B263D192}" type="slidenum">
              <a:rPr/>
              <a:t>68</a:t>
            </a:fld>
            <a:endParaRPr lang="en-gb"/>
          </a:p>
        </p:txBody>
      </p:sp>
      <p:pic>
        <p:nvPicPr>
          <p:cNvPr id="5" name="Kuva 4">
            <a:extLst>
              <a:ext uri="{FF2B5EF4-FFF2-40B4-BE49-F238E27FC236}">
                <a16:creationId xmlns:a16="http://schemas.microsoft.com/office/drawing/2014/main" id="{D01A8BDC-BF5F-A90F-B421-BB76C61B2145}"/>
              </a:ext>
            </a:extLst>
          </p:cNvPr>
          <p:cNvPicPr>
            <a:picLocks noChangeAspect="1"/>
          </p:cNvPicPr>
          <p:nvPr/>
        </p:nvPicPr>
        <p:blipFill>
          <a:blip r:embed="rId2"/>
          <a:stretch>
            <a:fillRect/>
          </a:stretch>
        </p:blipFill>
        <p:spPr>
          <a:xfrm>
            <a:off x="10254986" y="5348523"/>
            <a:ext cx="1829773" cy="1442292"/>
          </a:xfrm>
          <a:prstGeom prst="rect">
            <a:avLst/>
          </a:prstGeom>
        </p:spPr>
      </p:pic>
    </p:spTree>
    <p:extLst>
      <p:ext uri="{BB962C8B-B14F-4D97-AF65-F5344CB8AC3E}">
        <p14:creationId xmlns:p14="http://schemas.microsoft.com/office/powerpoint/2010/main" val="2359096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432F6A8-F46D-A311-4F28-DBDB1269157A}"/>
              </a:ext>
            </a:extLst>
          </p:cNvPr>
          <p:cNvSpPr>
            <a:spLocks noGrp="1"/>
          </p:cNvSpPr>
          <p:nvPr>
            <p:ph type="title"/>
          </p:nvPr>
        </p:nvSpPr>
        <p:spPr>
          <a:xfrm>
            <a:off x="457199" y="215566"/>
            <a:ext cx="11457296" cy="465470"/>
          </a:xfrm>
        </p:spPr>
        <p:txBody>
          <a:bodyPr/>
          <a:lstStyle/>
          <a:p>
            <a:pPr algn="l" rtl="0"/>
            <a:r>
              <a:rPr lang="en-gb" sz="2800" b="1" i="0" u="none" baseline="0" dirty="0"/>
              <a:t>CASE 1: From a non-speaking boy to a professional speaker </a:t>
            </a:r>
          </a:p>
        </p:txBody>
      </p:sp>
      <p:sp>
        <p:nvSpPr>
          <p:cNvPr id="3" name="Sisällön paikkamerkki 2">
            <a:extLst>
              <a:ext uri="{FF2B5EF4-FFF2-40B4-BE49-F238E27FC236}">
                <a16:creationId xmlns:a16="http://schemas.microsoft.com/office/drawing/2014/main" id="{51F73101-E9FD-8570-F225-48B14B708D79}"/>
              </a:ext>
            </a:extLst>
          </p:cNvPr>
          <p:cNvSpPr>
            <a:spLocks noGrp="1"/>
          </p:cNvSpPr>
          <p:nvPr>
            <p:ph idx="1"/>
          </p:nvPr>
        </p:nvSpPr>
        <p:spPr>
          <a:xfrm>
            <a:off x="457199" y="873458"/>
            <a:ext cx="11457296" cy="5303506"/>
          </a:xfrm>
        </p:spPr>
        <p:txBody>
          <a:bodyPr vert="horz" lIns="0" tIns="0" rIns="0" bIns="0" rtlCol="0" anchor="t">
            <a:noAutofit/>
          </a:bodyPr>
          <a:lstStyle/>
          <a:p>
            <a:pPr marL="0" indent="0" algn="l" rtl="0">
              <a:spcAft>
                <a:spcPts val="600"/>
              </a:spcAft>
              <a:buNone/>
            </a:pPr>
            <a:r>
              <a:rPr lang="en-gb" sz="1300" b="0" i="0" u="none" baseline="0" dirty="0">
                <a:latin typeface="Arial"/>
                <a:cs typeface="Times New Roman"/>
              </a:rPr>
              <a:t>We had a full-term, normal-weight boy following a normal pregnancy. The baby was a quiet observer and learned things normally, but at the age of two had still not spoken a word, even though we always read a lot to the children in our family. At his three-year check-up, the maternity and child health clinic nurse took note of his lack of speech. Despite thorough specialised health care examinations, no cause for his delayed speech could be found. However, the boy was recommended a special daycare group for children who were deaf or had severe speech delays. Olli's first language was Finnish Sign Language.</a:t>
            </a:r>
          </a:p>
          <a:p>
            <a:pPr marL="0" indent="0" algn="l" rtl="0">
              <a:spcAft>
                <a:spcPts val="600"/>
              </a:spcAft>
              <a:buNone/>
            </a:pPr>
            <a:r>
              <a:rPr lang="en-gb" sz="1300" b="0" i="0" u="none" baseline="0" dirty="0">
                <a:latin typeface="Arial"/>
                <a:cs typeface="Times New Roman"/>
              </a:rPr>
              <a:t>At the start of school, Olli's vocabulary was at the level of a 3–4-year-old, and he started school as a pupil with special needs. In practice, he did not receive any special support because the special educational needs teacher had to spend all of their resources on supporting the other children who were more vocal and difficult to socialise. In lower secondary school, Olli was a quiet, inconspicuous, adaptable and polite teenager who was liked by his teachers, but his learning challenges were overlooked. We parents persisted in raising our concerns and eventually the school's special educational needs teacher recommended HERO. HERO's special educational needs teacher found no evidence of dyslexia, but said that they had seen similar children in their long career. They arranged a meeting with the school's special educational needs teacher and Olli’s class teacher, which resulted in Olli being given the opportunity to study some subjects with the help of the special educational needs teacher in a small group, which Olli said was "the best time of his whole school life." Without HERO, he would not have been provided with the opportunity to receive special needs education and take exams in small groups because he lacked an acceptable diagnosis. At the end of primary and lower secondary school, the special educational needs teacher recommended that Olli take the advanced mathematics syllabus in general upper secondary school. This surprised us parents. We had never noticed his mathematical talent due to focusing only on his reading challenges.</a:t>
            </a:r>
          </a:p>
          <a:p>
            <a:pPr marL="0" indent="0" algn="l" rtl="0">
              <a:spcAft>
                <a:spcPts val="600"/>
              </a:spcAft>
              <a:buNone/>
            </a:pPr>
            <a:r>
              <a:rPr lang="en-gb" sz="1300" b="0" i="0" u="none" baseline="0" dirty="0">
                <a:latin typeface="Arial"/>
                <a:cs typeface="Times New Roman"/>
              </a:rPr>
              <a:t>Olli continued his studies in general upper secondary school, where his studies and concentration were supported by activities, different learning methods, movement and music. A young maths teacher sparked his interest in mathematics: the teacher became Olli's idol, sparring partner, support and inspiration. Several nights I found my son solving math problems late into the night while I was trying to get him to sleep and off the phone. In his last year of general upper secondary school, Olli told his maths teacher that "I'd like to be a maths teacher like you one day!" and the teacher's magic words "you can!" sealed his future.</a:t>
            </a:r>
          </a:p>
          <a:p>
            <a:pPr marL="0" indent="0" algn="l" rtl="0">
              <a:spcAft>
                <a:spcPts val="600"/>
              </a:spcAft>
              <a:buNone/>
            </a:pPr>
            <a:r>
              <a:rPr lang="en-gb" sz="1300" b="0" i="0" u="none" baseline="0" dirty="0">
                <a:latin typeface="Arial"/>
                <a:cs typeface="Times New Roman"/>
              </a:rPr>
              <a:t>Today, Olli is studying at university to become a mathematics teacher. I believe that Olli will become a great teacher: he is empathetic and understanding of different learners. That is his special strength. In 2017, the term developmental language disorder was officially recognised. It will be included in the </a:t>
            </a:r>
            <a:br>
              <a:rPr lang="en-gb" sz="1300" dirty="0">
                <a:latin typeface="Arial"/>
                <a:cs typeface="Times New Roman"/>
              </a:rPr>
            </a:br>
            <a:r>
              <a:rPr lang="en-gb" sz="1300" b="0" i="0" u="none" baseline="0" dirty="0">
                <a:latin typeface="Arial"/>
                <a:cs typeface="Times New Roman"/>
              </a:rPr>
              <a:t>new International Classification of Diseases (ICD 11), which is due to be adopted by 2026. It will help future </a:t>
            </a:r>
            <a:br>
              <a:rPr lang="en-gb" sz="1300" dirty="0">
                <a:latin typeface="Arial"/>
                <a:cs typeface="Times New Roman"/>
              </a:rPr>
            </a:br>
            <a:r>
              <a:rPr lang="en-gb" sz="1300" b="0" i="0" u="none" baseline="0" dirty="0">
                <a:latin typeface="Arial"/>
                <a:cs typeface="Times New Roman"/>
              </a:rPr>
              <a:t>children get help and support with learning difficulties.</a:t>
            </a:r>
            <a:endParaRPr lang="en-gb" sz="1300" dirty="0">
              <a:latin typeface="Arial"/>
              <a:cs typeface="Arial"/>
            </a:endParaRPr>
          </a:p>
          <a:p>
            <a:pPr marL="0" indent="0" algn="l" rtl="0">
              <a:buNone/>
            </a:pPr>
            <a:endParaRPr lang="en-gb" sz="1300" dirty="0">
              <a:cs typeface="Arial"/>
            </a:endParaRPr>
          </a:p>
          <a:p>
            <a:pPr marL="0" indent="0" algn="l" rtl="0">
              <a:buNone/>
            </a:pPr>
            <a:endParaRPr lang="en-gb" sz="1300" dirty="0">
              <a:cs typeface="Arial"/>
            </a:endParaRPr>
          </a:p>
          <a:p>
            <a:pPr algn="l" rtl="0">
              <a:buFont typeface="Calibri" panose="020B0604020202020204" pitchFamily="34" charset="0"/>
              <a:buChar char="-"/>
            </a:pPr>
            <a:endParaRPr lang="en-gb" sz="1300" dirty="0">
              <a:cs typeface="Arial"/>
            </a:endParaRPr>
          </a:p>
        </p:txBody>
      </p:sp>
      <p:sp>
        <p:nvSpPr>
          <p:cNvPr id="4" name="Dian numeron paikkamerkki 3">
            <a:extLst>
              <a:ext uri="{FF2B5EF4-FFF2-40B4-BE49-F238E27FC236}">
                <a16:creationId xmlns:a16="http://schemas.microsoft.com/office/drawing/2014/main" id="{1B8D56E1-A473-8EFE-65A7-937374E17541}"/>
              </a:ext>
            </a:extLst>
          </p:cNvPr>
          <p:cNvSpPr>
            <a:spLocks noGrp="1"/>
          </p:cNvSpPr>
          <p:nvPr>
            <p:ph type="sldNum" sz="quarter" idx="12"/>
          </p:nvPr>
        </p:nvSpPr>
        <p:spPr/>
        <p:txBody>
          <a:bodyPr/>
          <a:lstStyle/>
          <a:p>
            <a:pPr algn="r" rtl="0"/>
            <a:fld id="{66B0B938-106A-4E9D-9931-8D19B263D192}" type="slidenum">
              <a:rPr/>
              <a:t>69</a:t>
            </a:fld>
            <a:endParaRPr lang="en-gb"/>
          </a:p>
        </p:txBody>
      </p:sp>
      <p:pic>
        <p:nvPicPr>
          <p:cNvPr id="2" name="Kuva 1">
            <a:extLst>
              <a:ext uri="{FF2B5EF4-FFF2-40B4-BE49-F238E27FC236}">
                <a16:creationId xmlns:a16="http://schemas.microsoft.com/office/drawing/2014/main" id="{30269B68-3D97-75DA-EC12-880841B09C2D}"/>
              </a:ext>
            </a:extLst>
          </p:cNvPr>
          <p:cNvPicPr>
            <a:picLocks noChangeAspect="1"/>
          </p:cNvPicPr>
          <p:nvPr/>
        </p:nvPicPr>
        <p:blipFill>
          <a:blip r:embed="rId2"/>
          <a:stretch>
            <a:fillRect/>
          </a:stretch>
        </p:blipFill>
        <p:spPr>
          <a:xfrm>
            <a:off x="10254986" y="5348523"/>
            <a:ext cx="1829773" cy="1442292"/>
          </a:xfrm>
          <a:prstGeom prst="rect">
            <a:avLst/>
          </a:prstGeom>
        </p:spPr>
      </p:pic>
    </p:spTree>
    <p:extLst>
      <p:ext uri="{BB962C8B-B14F-4D97-AF65-F5344CB8AC3E}">
        <p14:creationId xmlns:p14="http://schemas.microsoft.com/office/powerpoint/2010/main" val="239652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A87C34-005E-DA5C-D43E-419F48444F23}"/>
              </a:ext>
            </a:extLst>
          </p:cNvPr>
          <p:cNvSpPr>
            <a:spLocks noGrp="1"/>
          </p:cNvSpPr>
          <p:nvPr>
            <p:ph type="title"/>
          </p:nvPr>
        </p:nvSpPr>
        <p:spPr/>
        <p:txBody>
          <a:bodyPr/>
          <a:lstStyle/>
          <a:p>
            <a:pPr algn="l" rtl="0"/>
            <a:r>
              <a:rPr lang="en-gb" b="1" i="0" u="none" baseline="0">
                <a:latin typeface="+mj-lt"/>
                <a:ea typeface="+mj-lt"/>
                <a:cs typeface="+mj-lt"/>
              </a:rPr>
              <a:t>Neurodiversity</a:t>
            </a:r>
          </a:p>
        </p:txBody>
      </p:sp>
      <p:sp>
        <p:nvSpPr>
          <p:cNvPr id="3" name="Sisällön paikkamerkki 2">
            <a:extLst>
              <a:ext uri="{FF2B5EF4-FFF2-40B4-BE49-F238E27FC236}">
                <a16:creationId xmlns:a16="http://schemas.microsoft.com/office/drawing/2014/main" id="{9404B9AC-0A94-6D39-4A98-3DEE1DAEC76C}"/>
              </a:ext>
            </a:extLst>
          </p:cNvPr>
          <p:cNvSpPr>
            <a:spLocks noGrp="1"/>
          </p:cNvSpPr>
          <p:nvPr>
            <p:ph idx="1"/>
          </p:nvPr>
        </p:nvSpPr>
        <p:spPr>
          <a:xfrm>
            <a:off x="457198" y="1196502"/>
            <a:ext cx="10450287" cy="4980461"/>
          </a:xfrm>
        </p:spPr>
        <p:txBody>
          <a:bodyPr vert="horz" lIns="0" tIns="0" rIns="0" bIns="0" rtlCol="0" anchor="t">
            <a:noAutofit/>
          </a:bodyPr>
          <a:lstStyle/>
          <a:p>
            <a:pPr algn="l" rtl="0">
              <a:spcAft>
                <a:spcPts val="600"/>
              </a:spcAft>
            </a:pPr>
            <a:r>
              <a:rPr lang="en-gb" sz="2100" b="1" i="0" u="none" baseline="0"/>
              <a:t>No two brains are exactly alike</a:t>
            </a:r>
            <a:r>
              <a:rPr lang="en-gb" sz="2100" b="0" i="0" u="none" baseline="0"/>
              <a:t>, and there is no such thing as an average brain, so in a sense, all people are neurodiverse.</a:t>
            </a:r>
            <a:endParaRPr lang="en-gb" sz="2100">
              <a:cs typeface="Arial"/>
            </a:endParaRPr>
          </a:p>
          <a:p>
            <a:pPr algn="l" rtl="0">
              <a:spcAft>
                <a:spcPts val="600"/>
              </a:spcAft>
            </a:pPr>
            <a:r>
              <a:rPr lang="en-gb" sz="2100" b="1" i="0" u="none" baseline="0"/>
              <a:t>Neurodiversity is always relative to the environment</a:t>
            </a:r>
            <a:r>
              <a:rPr lang="en-gb" sz="2100" b="0" i="0" u="none" baseline="0"/>
              <a:t>; before modern times, a person with ADHD could have been a great hunter, for example, and not had any behavioural problems.</a:t>
            </a:r>
            <a:endParaRPr lang="en-gb" sz="2100">
              <a:cs typeface="Arial"/>
            </a:endParaRPr>
          </a:p>
          <a:p>
            <a:pPr algn="l" rtl="0">
              <a:spcAft>
                <a:spcPts val="600"/>
              </a:spcAft>
            </a:pPr>
            <a:r>
              <a:rPr lang="en-gb" sz="2100" b="1" i="0" u="none" baseline="0"/>
              <a:t>However, the demands of modern society can cause problems</a:t>
            </a:r>
            <a:r>
              <a:rPr lang="en-gb" sz="2100" b="0" i="0" u="none" baseline="0"/>
              <a:t>: moving quickly from one place to another, concentrating and adapting to new situations. </a:t>
            </a:r>
            <a:endParaRPr lang="en-gb" sz="2100">
              <a:cs typeface="Arial"/>
            </a:endParaRPr>
          </a:p>
          <a:p>
            <a:pPr algn="l" rtl="0">
              <a:spcAft>
                <a:spcPts val="600"/>
              </a:spcAft>
            </a:pPr>
            <a:r>
              <a:rPr lang="en-gb" sz="2100" b="1" i="0" u="none" baseline="0">
                <a:cs typeface="Arial"/>
              </a:rPr>
              <a:t>Nowadays, there is also talk about attention deficit trait, or ADT</a:t>
            </a:r>
            <a:r>
              <a:rPr lang="en-gb" sz="2100" b="0" i="0" u="none" baseline="0">
                <a:cs typeface="Arial"/>
              </a:rPr>
              <a:t>. ADT can be caused by things like a busy everyday life, the demands of studies or work and heavy use of smart devices. ADT is not a medical diagnosis.</a:t>
            </a:r>
          </a:p>
          <a:p>
            <a:pPr algn="l" rtl="0">
              <a:spcAft>
                <a:spcPts val="600"/>
              </a:spcAft>
            </a:pPr>
            <a:r>
              <a:rPr lang="en-gb" sz="2100" b="0" i="0" u="none" baseline="0"/>
              <a:t>Neurodivergent people usually stand out because their brains and nervous systems work differently from what the environment expects.</a:t>
            </a:r>
          </a:p>
          <a:p>
            <a:pPr algn="l" rtl="0">
              <a:spcAft>
                <a:spcPts val="600"/>
              </a:spcAft>
            </a:pPr>
            <a:endParaRPr lang="en-gb" sz="2100"/>
          </a:p>
          <a:p>
            <a:pPr algn="l" rtl="0">
              <a:spcAft>
                <a:spcPts val="600"/>
              </a:spcAft>
            </a:pPr>
            <a:endParaRPr lang="en-gb" sz="2100"/>
          </a:p>
        </p:txBody>
      </p:sp>
      <p:sp>
        <p:nvSpPr>
          <p:cNvPr id="4" name="Dian numeron paikkamerkki 3">
            <a:extLst>
              <a:ext uri="{FF2B5EF4-FFF2-40B4-BE49-F238E27FC236}">
                <a16:creationId xmlns:a16="http://schemas.microsoft.com/office/drawing/2014/main" id="{D69F016A-8CE9-CC2D-2BD9-507A7C13399D}"/>
              </a:ext>
            </a:extLst>
          </p:cNvPr>
          <p:cNvSpPr>
            <a:spLocks noGrp="1"/>
          </p:cNvSpPr>
          <p:nvPr>
            <p:ph type="sldNum" sz="quarter" idx="12"/>
          </p:nvPr>
        </p:nvSpPr>
        <p:spPr/>
        <p:txBody>
          <a:bodyPr/>
          <a:lstStyle/>
          <a:p>
            <a:pPr algn="r" rtl="0"/>
            <a:fld id="{66B0B938-106A-4E9D-9931-8D19B263D192}" type="slidenum">
              <a:rPr/>
              <a:t>7</a:t>
            </a:fld>
            <a:endParaRPr lang="en-gb"/>
          </a:p>
        </p:txBody>
      </p:sp>
      <p:pic>
        <p:nvPicPr>
          <p:cNvPr id="5" name="Kuva 4">
            <a:extLst>
              <a:ext uri="{FF2B5EF4-FFF2-40B4-BE49-F238E27FC236}">
                <a16:creationId xmlns:a16="http://schemas.microsoft.com/office/drawing/2014/main" id="{8FCAA4C3-AD69-8F4E-F224-1380C7214D74}"/>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25492491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9FF47-DFE2-39B4-5843-19F8C4A94495}"/>
              </a:ext>
            </a:extLst>
          </p:cNvPr>
          <p:cNvSpPr>
            <a:spLocks noGrp="1"/>
          </p:cNvSpPr>
          <p:nvPr>
            <p:ph type="title"/>
          </p:nvPr>
        </p:nvSpPr>
        <p:spPr/>
        <p:txBody>
          <a:bodyPr/>
          <a:lstStyle/>
          <a:p>
            <a:pPr algn="l" rtl="0"/>
            <a:r>
              <a:rPr lang="en-gb" b="1" i="0" u="none" baseline="0">
                <a:latin typeface="+mj-lt"/>
                <a:ea typeface="+mj-lt"/>
                <a:cs typeface="+mj-lt"/>
              </a:rPr>
              <a:t>Questions to think about – CASE 1</a:t>
            </a:r>
          </a:p>
        </p:txBody>
      </p:sp>
      <p:sp>
        <p:nvSpPr>
          <p:cNvPr id="3" name="Content Placeholder 2">
            <a:extLst>
              <a:ext uri="{FF2B5EF4-FFF2-40B4-BE49-F238E27FC236}">
                <a16:creationId xmlns:a16="http://schemas.microsoft.com/office/drawing/2014/main" id="{75E95784-68AA-F772-C5B9-CDADB571DAD6}"/>
              </a:ext>
            </a:extLst>
          </p:cNvPr>
          <p:cNvSpPr>
            <a:spLocks noGrp="1"/>
          </p:cNvSpPr>
          <p:nvPr>
            <p:ph idx="1"/>
          </p:nvPr>
        </p:nvSpPr>
        <p:spPr/>
        <p:txBody>
          <a:bodyPr vert="horz" lIns="0" tIns="0" rIns="0" bIns="0" rtlCol="0" anchor="t">
            <a:noAutofit/>
          </a:bodyPr>
          <a:lstStyle/>
          <a:p>
            <a:pPr algn="l" rtl="0">
              <a:spcAft>
                <a:spcPts val="1200"/>
              </a:spcAft>
            </a:pPr>
            <a:r>
              <a:rPr lang="en-gb" sz="3200" b="0" i="0" u="none" baseline="0">
                <a:cs typeface="Arial"/>
              </a:rPr>
              <a:t>Do you think it is important to know the causes of learning challenges? How does that affect the organisation of teaching and support?</a:t>
            </a:r>
            <a:endParaRPr lang="en-gb" sz="3200">
              <a:cs typeface="Arial"/>
            </a:endParaRPr>
          </a:p>
          <a:p>
            <a:pPr algn="l" rtl="0">
              <a:spcAft>
                <a:spcPts val="1200"/>
              </a:spcAft>
            </a:pPr>
            <a:r>
              <a:rPr lang="en-gb" sz="3200" b="0" i="0" u="none" baseline="0">
                <a:cs typeface="Arial"/>
              </a:rPr>
              <a:t>How do you approach a student who you notice is struggling with their studies?</a:t>
            </a:r>
            <a:endParaRPr lang="en-gb" sz="3200">
              <a:cs typeface="Arial"/>
            </a:endParaRPr>
          </a:p>
          <a:p>
            <a:pPr algn="l" rtl="0">
              <a:spcAft>
                <a:spcPts val="1200"/>
              </a:spcAft>
            </a:pPr>
            <a:r>
              <a:rPr lang="en-gb" sz="3200" b="0" i="0" u="none" baseline="0">
                <a:cs typeface="Arial"/>
              </a:rPr>
              <a:t>Who could you engage in cooperation with when you notice a student struggling?</a:t>
            </a:r>
          </a:p>
        </p:txBody>
      </p:sp>
      <p:sp>
        <p:nvSpPr>
          <p:cNvPr id="4" name="Slide Number Placeholder 3">
            <a:extLst>
              <a:ext uri="{FF2B5EF4-FFF2-40B4-BE49-F238E27FC236}">
                <a16:creationId xmlns:a16="http://schemas.microsoft.com/office/drawing/2014/main" id="{21119613-0402-99DD-DAED-AF3C7C294F9F}"/>
              </a:ext>
            </a:extLst>
          </p:cNvPr>
          <p:cNvSpPr>
            <a:spLocks noGrp="1"/>
          </p:cNvSpPr>
          <p:nvPr>
            <p:ph type="sldNum" sz="quarter" idx="12"/>
          </p:nvPr>
        </p:nvSpPr>
        <p:spPr/>
        <p:txBody>
          <a:bodyPr/>
          <a:lstStyle/>
          <a:p>
            <a:pPr algn="r" rtl="0"/>
            <a:fld id="{66B0B938-106A-4E9D-9931-8D19B263D192}" type="slidenum">
              <a:rPr/>
              <a:t>70</a:t>
            </a:fld>
            <a:endParaRPr lang="en-gb"/>
          </a:p>
        </p:txBody>
      </p:sp>
      <p:pic>
        <p:nvPicPr>
          <p:cNvPr id="5" name="Kuva 4">
            <a:extLst>
              <a:ext uri="{FF2B5EF4-FFF2-40B4-BE49-F238E27FC236}">
                <a16:creationId xmlns:a16="http://schemas.microsoft.com/office/drawing/2014/main" id="{88748245-06BD-326D-10CF-D8262008FBB2}"/>
              </a:ext>
            </a:extLst>
          </p:cNvPr>
          <p:cNvPicPr>
            <a:picLocks noChangeAspect="1"/>
          </p:cNvPicPr>
          <p:nvPr/>
        </p:nvPicPr>
        <p:blipFill>
          <a:blip r:embed="rId2"/>
          <a:stretch>
            <a:fillRect/>
          </a:stretch>
        </p:blipFill>
        <p:spPr>
          <a:xfrm>
            <a:off x="10254986" y="5348523"/>
            <a:ext cx="1829773" cy="1442292"/>
          </a:xfrm>
          <a:prstGeom prst="rect">
            <a:avLst/>
          </a:prstGeom>
        </p:spPr>
      </p:pic>
    </p:spTree>
    <p:extLst>
      <p:ext uri="{BB962C8B-B14F-4D97-AF65-F5344CB8AC3E}">
        <p14:creationId xmlns:p14="http://schemas.microsoft.com/office/powerpoint/2010/main" val="37779909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DFBBBB-0C42-BF54-7ADC-DEB2CCF8575A}"/>
              </a:ext>
            </a:extLst>
          </p:cNvPr>
          <p:cNvSpPr>
            <a:spLocks noGrp="1"/>
          </p:cNvSpPr>
          <p:nvPr>
            <p:ph type="title"/>
          </p:nvPr>
        </p:nvSpPr>
        <p:spPr/>
        <p:txBody>
          <a:bodyPr/>
          <a:lstStyle/>
          <a:p>
            <a:pPr algn="l" rtl="0"/>
            <a:r>
              <a:rPr lang="en-gb" sz="2800" b="1" i="0" u="none" baseline="0"/>
              <a:t>CASE 2: Elia – talented and supported</a:t>
            </a:r>
          </a:p>
        </p:txBody>
      </p:sp>
      <p:sp>
        <p:nvSpPr>
          <p:cNvPr id="3" name="Sisällön paikkamerkki 2">
            <a:extLst>
              <a:ext uri="{FF2B5EF4-FFF2-40B4-BE49-F238E27FC236}">
                <a16:creationId xmlns:a16="http://schemas.microsoft.com/office/drawing/2014/main" id="{ECA9FF03-A561-0776-838F-0B66171CBB11}"/>
              </a:ext>
            </a:extLst>
          </p:cNvPr>
          <p:cNvSpPr>
            <a:spLocks noGrp="1"/>
          </p:cNvSpPr>
          <p:nvPr>
            <p:ph idx="1"/>
          </p:nvPr>
        </p:nvSpPr>
        <p:spPr>
          <a:xfrm>
            <a:off x="457200" y="887104"/>
            <a:ext cx="11277600" cy="5381933"/>
          </a:xfrm>
        </p:spPr>
        <p:txBody>
          <a:bodyPr vert="horz" lIns="0" tIns="0" rIns="0" bIns="0" rtlCol="0" anchor="t">
            <a:noAutofit/>
          </a:bodyPr>
          <a:lstStyle/>
          <a:p>
            <a:pPr marL="0" indent="0" algn="l" rtl="0">
              <a:spcAft>
                <a:spcPts val="1200"/>
              </a:spcAft>
              <a:buNone/>
            </a:pPr>
            <a:r>
              <a:rPr lang="en-gb" sz="1400" b="0" i="0" u="none" baseline="0" dirty="0">
                <a:latin typeface="+mj-lt"/>
                <a:ea typeface="+mj-lt"/>
                <a:cs typeface="+mj-lt"/>
              </a:rPr>
              <a:t>Elia sits at the end of the third row, a familiar seat where he can see the board without having to meet anyone's gaze. In maths class, Elia comes alive – the differential equation on the chalkboard makes his fingers twitch with excitement. The teacher has noticed that Elia solves problems in a way that often goes beyond the curriculum. “Genius," the teacher once said. That felt good.</a:t>
            </a:r>
            <a:endParaRPr lang="en-gb" sz="1400" dirty="0">
              <a:latin typeface="+mj-lt"/>
              <a:cs typeface="Arial"/>
            </a:endParaRPr>
          </a:p>
          <a:p>
            <a:pPr marL="0" indent="0" algn="l" rtl="0">
              <a:spcAft>
                <a:spcPts val="1200"/>
              </a:spcAft>
              <a:buNone/>
            </a:pPr>
            <a:r>
              <a:rPr lang="en-gb" sz="1400" b="0" i="0" u="none" baseline="0" dirty="0">
                <a:latin typeface="+mj-lt"/>
                <a:ea typeface="+mj-lt"/>
                <a:cs typeface="+mj-lt"/>
              </a:rPr>
              <a:t>The teacher gave Elia and his parents a tip about maths coaching provided by an external network, which could be useful and fun for Elia. It opened the door to a whole new world – and most importantly, to friends. Friends who share a passion for mathematics. In this crowd, there is no need to explain oneself. There's plenty to talk about, even if it doesn’t always seem like it in the school corridors.</a:t>
            </a:r>
            <a:endParaRPr lang="en-gb" sz="1400" dirty="0">
              <a:latin typeface="+mj-lt"/>
              <a:cs typeface="Arial"/>
            </a:endParaRPr>
          </a:p>
          <a:p>
            <a:pPr marL="0" indent="0" algn="l" rtl="0">
              <a:spcAft>
                <a:spcPts val="1200"/>
              </a:spcAft>
              <a:buNone/>
            </a:pPr>
            <a:r>
              <a:rPr lang="en-gb" sz="1400" b="0" i="0" u="none" baseline="0" dirty="0">
                <a:latin typeface="+mj-lt"/>
                <a:ea typeface="+mj-lt"/>
                <a:cs typeface="+mj-lt"/>
              </a:rPr>
              <a:t>But in mother tongue class, Elia sits at the same seat – and in a completely different world. When the teacher asks the class to analyse song lyrics, Elia stares at the blank page for hours. He knows what he is thinking, but doesn't know how to write it. His thoughts don't turn into words, sentences break before they are finished. Structures and rules that others take for granted seem like a foreign language to Elia. Sometimes Elia manages to get something down on paper – like three pages of in-depth analysis – but the feedback says that the text lacked an introduction, had no paragraph structure and was not really in line with the assignment. No one can see how much energy he spends just remembering to bring all the supplies that he needs with him or staying still, even with the classroom lights and air conditioning humming like a buzzsaw in his head. Teachers see his brilliance in maths, but in mother tongue his grades are often disappointing. Not because Elia isn't trying – but because his brain is operating on a different frequency.</a:t>
            </a:r>
            <a:endParaRPr lang="en-gb" sz="1400" dirty="0">
              <a:latin typeface="+mj-lt"/>
              <a:cs typeface="Arial"/>
            </a:endParaRPr>
          </a:p>
          <a:p>
            <a:pPr marL="0" indent="0" algn="l" rtl="0">
              <a:spcAft>
                <a:spcPts val="1200"/>
              </a:spcAft>
              <a:buNone/>
            </a:pPr>
            <a:r>
              <a:rPr lang="en-gb" sz="1400" b="0" i="0" u="none" baseline="0" dirty="0">
                <a:latin typeface="+mj-lt"/>
                <a:ea typeface="+mj-lt"/>
                <a:cs typeface="+mj-lt"/>
              </a:rPr>
              <a:t>One day, the mother tongue teacher stays to talk with Elia after class. "Do you want to try doing the next writing assignment by discussing it first and then building a text together?" Elia nods. It feels fair – not that he should change, but that someone is meeting him halfway. The teacher also guides Elia to get additional support from the special educational needs teacher for his writing process. Thanks to the encounter with the teacher and individual support, Elia experiences success in a challenging subject and successfully passes the necessary mother tongue study units.</a:t>
            </a:r>
            <a:endParaRPr lang="en-gb" sz="1400" dirty="0">
              <a:latin typeface="+mj-lt"/>
              <a:cs typeface="Arial"/>
            </a:endParaRPr>
          </a:p>
          <a:p>
            <a:pPr marL="0" indent="0" algn="l" rtl="0">
              <a:spcAft>
                <a:spcPts val="1200"/>
              </a:spcAft>
              <a:buNone/>
            </a:pPr>
            <a:r>
              <a:rPr lang="en-gb" sz="1400" b="0" i="0" u="none" baseline="0" dirty="0">
                <a:latin typeface="+mj-lt"/>
                <a:ea typeface="+mj-lt"/>
                <a:cs typeface="+mj-lt"/>
              </a:rPr>
              <a:t>Talent does not exclude the need for support. Neurodivergent students can excel in one area and still need concrete, </a:t>
            </a:r>
            <a:br>
              <a:rPr lang="en-gb" sz="1400" dirty="0">
                <a:latin typeface="+mj-lt"/>
              </a:rPr>
            </a:br>
            <a:r>
              <a:rPr lang="en-gb" sz="1400" b="0" i="0" u="none" baseline="0" dirty="0">
                <a:latin typeface="+mj-lt"/>
                <a:ea typeface="+mj-lt"/>
                <a:cs typeface="+mj-lt"/>
              </a:rPr>
              <a:t>individual help in another. Equality in learning does not mean providing everyone with the same support – but rather </a:t>
            </a:r>
            <a:br>
              <a:rPr lang="en-gb" sz="1400" b="0" i="0" u="none" baseline="0" dirty="0">
                <a:latin typeface="+mj-lt"/>
                <a:ea typeface="+mj-lt"/>
                <a:cs typeface="+mj-lt"/>
              </a:rPr>
            </a:br>
            <a:r>
              <a:rPr lang="en-gb" sz="1400" b="0" i="0" u="none" baseline="0" dirty="0">
                <a:latin typeface="+mj-lt"/>
                <a:ea typeface="+mj-lt"/>
                <a:cs typeface="+mj-lt"/>
              </a:rPr>
              <a:t>providing the right kind of support at the right time.</a:t>
            </a:r>
            <a:endParaRPr lang="en-gb" sz="1400" dirty="0">
              <a:latin typeface="+mj-lt"/>
              <a:cs typeface="Arial" panose="020B0604020202020204"/>
            </a:endParaRPr>
          </a:p>
          <a:p>
            <a:pPr marL="0" indent="0" algn="l" rtl="0">
              <a:spcAft>
                <a:spcPts val="1200"/>
              </a:spcAft>
              <a:buNone/>
            </a:pPr>
            <a:endParaRPr lang="en-gb" sz="1200" b="1" dirty="0">
              <a:latin typeface="+mj-lt"/>
            </a:endParaRPr>
          </a:p>
          <a:p>
            <a:pPr marL="0" indent="0" algn="l" rtl="0">
              <a:spcAft>
                <a:spcPts val="1200"/>
              </a:spcAft>
              <a:buNone/>
            </a:pPr>
            <a:endParaRPr lang="en-gb" sz="1200" dirty="0">
              <a:latin typeface="+mj-lt"/>
              <a:cs typeface="Arial" panose="020B0604020202020204"/>
            </a:endParaRPr>
          </a:p>
          <a:p>
            <a:pPr algn="l" rtl="0">
              <a:buFont typeface="Calibri" panose="020B0604020202020204" pitchFamily="34" charset="0"/>
              <a:buChar char="-"/>
            </a:pPr>
            <a:endParaRPr lang="en-gb" sz="2400" dirty="0">
              <a:latin typeface="+mj-lt"/>
              <a:cs typeface="Arial" panose="020B0604020202020204"/>
            </a:endParaRPr>
          </a:p>
        </p:txBody>
      </p:sp>
      <p:sp>
        <p:nvSpPr>
          <p:cNvPr id="4" name="Dian numeron paikkamerkki 3">
            <a:extLst>
              <a:ext uri="{FF2B5EF4-FFF2-40B4-BE49-F238E27FC236}">
                <a16:creationId xmlns:a16="http://schemas.microsoft.com/office/drawing/2014/main" id="{43980DD1-2098-F910-2467-8F3822C80D14}"/>
              </a:ext>
            </a:extLst>
          </p:cNvPr>
          <p:cNvSpPr>
            <a:spLocks noGrp="1"/>
          </p:cNvSpPr>
          <p:nvPr>
            <p:ph type="sldNum" sz="quarter" idx="12"/>
          </p:nvPr>
        </p:nvSpPr>
        <p:spPr/>
        <p:txBody>
          <a:bodyPr/>
          <a:lstStyle/>
          <a:p>
            <a:pPr algn="r" rtl="0"/>
            <a:fld id="{66B0B938-106A-4E9D-9931-8D19B263D192}" type="slidenum">
              <a:rPr/>
              <a:t>71</a:t>
            </a:fld>
            <a:endParaRPr lang="en-gb"/>
          </a:p>
        </p:txBody>
      </p:sp>
      <p:pic>
        <p:nvPicPr>
          <p:cNvPr id="6" name="Kuva 5">
            <a:extLst>
              <a:ext uri="{FF2B5EF4-FFF2-40B4-BE49-F238E27FC236}">
                <a16:creationId xmlns:a16="http://schemas.microsoft.com/office/drawing/2014/main" id="{565E2E7F-4164-3900-821D-F5CEFFEAFDFD}"/>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67759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3D4D00-C376-1D8D-1298-3A3C7BA1DAB5}"/>
              </a:ext>
            </a:extLst>
          </p:cNvPr>
          <p:cNvSpPr>
            <a:spLocks noGrp="1"/>
          </p:cNvSpPr>
          <p:nvPr>
            <p:ph type="title"/>
          </p:nvPr>
        </p:nvSpPr>
        <p:spPr/>
        <p:txBody>
          <a:bodyPr/>
          <a:lstStyle/>
          <a:p>
            <a:pPr algn="l" rtl="0"/>
            <a:r>
              <a:rPr lang="en-gb" b="1" i="0" u="none" baseline="0">
                <a:latin typeface="+mj-lt"/>
                <a:ea typeface="+mj-lt"/>
                <a:cs typeface="+mj-lt"/>
              </a:rPr>
              <a:t>Questions to think about – CASE 2</a:t>
            </a:r>
          </a:p>
        </p:txBody>
      </p:sp>
      <p:sp>
        <p:nvSpPr>
          <p:cNvPr id="3" name="Sisällön paikkamerkki 2">
            <a:extLst>
              <a:ext uri="{FF2B5EF4-FFF2-40B4-BE49-F238E27FC236}">
                <a16:creationId xmlns:a16="http://schemas.microsoft.com/office/drawing/2014/main" id="{1039E9FE-3D7C-E6EE-493B-336E064B9F59}"/>
              </a:ext>
            </a:extLst>
          </p:cNvPr>
          <p:cNvSpPr>
            <a:spLocks noGrp="1"/>
          </p:cNvSpPr>
          <p:nvPr>
            <p:ph idx="1"/>
          </p:nvPr>
        </p:nvSpPr>
        <p:spPr/>
        <p:txBody>
          <a:bodyPr vert="horz" lIns="0" tIns="0" rIns="0" bIns="0" rtlCol="0" anchor="t">
            <a:noAutofit/>
          </a:bodyPr>
          <a:lstStyle/>
          <a:p>
            <a:pPr algn="l" rtl="0">
              <a:spcAft>
                <a:spcPts val="1200"/>
              </a:spcAft>
            </a:pPr>
            <a:r>
              <a:rPr lang="en-gb" sz="3200" b="0" i="0" u="none" baseline="0">
                <a:latin typeface="+mj-lt"/>
                <a:ea typeface="+mj-lt"/>
                <a:cs typeface="+mj-lt"/>
              </a:rPr>
              <a:t>What kind of materials for differentiating up and down are available in your subject? (learning materials, videos, software, podcasts, magazines, articles, etc.)</a:t>
            </a:r>
          </a:p>
          <a:p>
            <a:pPr algn="l" rtl="0">
              <a:spcAft>
                <a:spcPts val="1200"/>
              </a:spcAft>
            </a:pPr>
            <a:r>
              <a:rPr lang="en-gb" sz="3200" b="0" i="0" u="none" baseline="0">
                <a:latin typeface="+mj-lt"/>
                <a:ea typeface="+mj-lt"/>
                <a:cs typeface="+mj-lt"/>
              </a:rPr>
              <a:t>What kind of hobbies (school activities, coaching and hobby groups) related to your subject are there that students could be encouraged to participate in/you could try out with students?</a:t>
            </a:r>
          </a:p>
          <a:p>
            <a:pPr algn="l" rtl="0">
              <a:spcAft>
                <a:spcPts val="1200"/>
              </a:spcAft>
            </a:pPr>
            <a:r>
              <a:rPr lang="en-gb" sz="3200" b="0" i="0" u="none" baseline="0">
                <a:latin typeface="+mj-lt"/>
                <a:ea typeface="+mj-lt"/>
                <a:cs typeface="+mj-lt"/>
              </a:rPr>
              <a:t>What forms of support are available in your subject?</a:t>
            </a:r>
          </a:p>
        </p:txBody>
      </p:sp>
      <p:sp>
        <p:nvSpPr>
          <p:cNvPr id="4" name="Dian numeron paikkamerkki 3">
            <a:extLst>
              <a:ext uri="{FF2B5EF4-FFF2-40B4-BE49-F238E27FC236}">
                <a16:creationId xmlns:a16="http://schemas.microsoft.com/office/drawing/2014/main" id="{6761ACC5-7F33-623C-5044-69722768BAC7}"/>
              </a:ext>
            </a:extLst>
          </p:cNvPr>
          <p:cNvSpPr>
            <a:spLocks noGrp="1"/>
          </p:cNvSpPr>
          <p:nvPr>
            <p:ph type="sldNum" sz="quarter" idx="12"/>
          </p:nvPr>
        </p:nvSpPr>
        <p:spPr/>
        <p:txBody>
          <a:bodyPr/>
          <a:lstStyle/>
          <a:p>
            <a:pPr algn="r" rtl="0"/>
            <a:fld id="{66B0B938-106A-4E9D-9931-8D19B263D192}" type="slidenum">
              <a:rPr/>
              <a:t>72</a:t>
            </a:fld>
            <a:endParaRPr lang="en-gb"/>
          </a:p>
        </p:txBody>
      </p:sp>
      <p:pic>
        <p:nvPicPr>
          <p:cNvPr id="6" name="Kuva 5">
            <a:extLst>
              <a:ext uri="{FF2B5EF4-FFF2-40B4-BE49-F238E27FC236}">
                <a16:creationId xmlns:a16="http://schemas.microsoft.com/office/drawing/2014/main" id="{A1EDE6B0-D453-6D1C-2A9B-49C29D4ACC05}"/>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9888521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8E3538-9F95-9AB5-BBC4-D634EBC11870}"/>
              </a:ext>
            </a:extLst>
          </p:cNvPr>
          <p:cNvSpPr>
            <a:spLocks noGrp="1"/>
          </p:cNvSpPr>
          <p:nvPr>
            <p:ph type="title"/>
          </p:nvPr>
        </p:nvSpPr>
        <p:spPr>
          <a:xfrm>
            <a:off x="457198" y="237150"/>
            <a:ext cx="10879283" cy="446203"/>
          </a:xfrm>
        </p:spPr>
        <p:txBody>
          <a:bodyPr anchor="t">
            <a:normAutofit fontScale="90000"/>
          </a:bodyPr>
          <a:lstStyle/>
          <a:p>
            <a:pPr algn="l" rtl="0"/>
            <a:r>
              <a:rPr lang="en-gb" sz="2400" b="1" i="0" u="none" kern="100" baseline="0" dirty="0">
                <a:latin typeface="Arial"/>
                <a:ea typeface="Arial"/>
                <a:cs typeface="Arial"/>
              </a:rPr>
              <a:t>CASE 3: </a:t>
            </a:r>
            <a:r>
              <a:rPr lang="en-gb" sz="2400" b="1" i="0" u="none" kern="100" baseline="0" dirty="0">
                <a:effectLst/>
                <a:latin typeface="Arial"/>
                <a:ea typeface="Arial"/>
                <a:cs typeface="Arial"/>
              </a:rPr>
              <a:t>Letter from a guardian to a general upper secondary school teacher </a:t>
            </a:r>
            <a:endParaRPr lang="en-gb" sz="2800" dirty="0">
              <a:latin typeface="Arial"/>
              <a:cs typeface="Arial"/>
            </a:endParaRPr>
          </a:p>
        </p:txBody>
      </p:sp>
      <p:sp>
        <p:nvSpPr>
          <p:cNvPr id="3" name="Sisällön paikkamerkki 2">
            <a:extLst>
              <a:ext uri="{FF2B5EF4-FFF2-40B4-BE49-F238E27FC236}">
                <a16:creationId xmlns:a16="http://schemas.microsoft.com/office/drawing/2014/main" id="{D686A299-A78F-316F-BF9D-7C9FFA6BFA88}"/>
              </a:ext>
            </a:extLst>
          </p:cNvPr>
          <p:cNvSpPr>
            <a:spLocks noGrp="1"/>
          </p:cNvSpPr>
          <p:nvPr>
            <p:ph idx="1"/>
          </p:nvPr>
        </p:nvSpPr>
        <p:spPr>
          <a:xfrm>
            <a:off x="457198" y="854766"/>
            <a:ext cx="11217615" cy="5322198"/>
          </a:xfrm>
        </p:spPr>
        <p:txBody>
          <a:bodyPr vert="horz" lIns="0" tIns="0" rIns="0" bIns="0" rtlCol="0" anchor="t">
            <a:noAutofit/>
          </a:bodyPr>
          <a:lstStyle/>
          <a:p>
            <a:pPr marL="0" indent="0" algn="l" rtl="0">
              <a:lnSpc>
                <a:spcPct val="90000"/>
              </a:lnSpc>
              <a:spcAft>
                <a:spcPts val="600"/>
              </a:spcAft>
              <a:buNone/>
            </a:pPr>
            <a:r>
              <a:rPr lang="en-gb" sz="1800" b="0" i="0" u="none" kern="100" baseline="0" dirty="0">
                <a:effectLst/>
              </a:rPr>
              <a:t>As the guardian of two neurodivergent young people, I would like to say to teachers that there is no one type of neurodivergent young person. In our household, we have two very different adolescents with different needs, whose general upper secondary school studies are as different as night and day. Neurodivergent young people have individual needs like all young people, but compared to others, their needs may be more pronounced. </a:t>
            </a:r>
            <a:endParaRPr lang="en-gb" sz="1800" dirty="0">
              <a:cs typeface="Arial"/>
            </a:endParaRPr>
          </a:p>
          <a:p>
            <a:pPr marL="0" indent="0" algn="l" rtl="0">
              <a:lnSpc>
                <a:spcPct val="90000"/>
              </a:lnSpc>
              <a:spcAft>
                <a:spcPts val="600"/>
              </a:spcAft>
              <a:buNone/>
            </a:pPr>
            <a:r>
              <a:rPr lang="en-gb" sz="1800" b="0" i="0" u="none" kern="100" baseline="0" dirty="0">
                <a:effectLst/>
              </a:rPr>
              <a:t>From the point of view of a guardian, the transition from basic education to upper secondary education is accompanied by a significant change in communication. There is all this talk about independence, initiative and responsibility. I wish teachers would keep in mind that neurodivergent general upper secondary school students often need more support in these areas than their peers.</a:t>
            </a:r>
            <a:r>
              <a:rPr lang="en-gb" sz="1800" b="0" i="0" u="none" kern="100" baseline="0" dirty="0"/>
              <a:t> </a:t>
            </a:r>
            <a:r>
              <a:rPr lang="en-gb" sz="1800" b="0" i="0" u="none" kern="100" baseline="0" dirty="0">
                <a:effectLst/>
              </a:rPr>
              <a:t>Because of this, it would, in my experience, still be very important in general upper secondary school to communicate via Wilma and inform the guardian about exams, relevant dates and any assignments that their child forgets to submit, for example.</a:t>
            </a:r>
            <a:r>
              <a:rPr lang="en-gb" sz="1800" b="0" i="0" u="none" kern="100" baseline="0" dirty="0"/>
              <a:t>,</a:t>
            </a:r>
            <a:endParaRPr lang="en-gb" sz="1800" dirty="0">
              <a:cs typeface="Arial"/>
            </a:endParaRPr>
          </a:p>
          <a:p>
            <a:pPr marL="0" indent="0" algn="l" rtl="0">
              <a:lnSpc>
                <a:spcPct val="90000"/>
              </a:lnSpc>
              <a:spcAft>
                <a:spcPts val="600"/>
              </a:spcAft>
              <a:buNone/>
            </a:pPr>
            <a:r>
              <a:rPr lang="en-gb" sz="1800" b="0" i="0" u="none" kern="100" baseline="0" dirty="0">
                <a:effectLst/>
              </a:rPr>
              <a:t>A neurodivergent young person may have particularly low self-esteem and it can be challenging for them to recognise their own strengths. As a guardian, I would like subject teachers to also share positive feedback via Wilma and inform me about my children’s successes. My experience is that it is really empowering and important for a young person that the feedback comes from the teacher and also reaches their guardian. The guardian has a complete picture of the young person and is able to integrate the feedback into their speech, thus strengthening the young person's self-esteem and self-image. Of course, it is important for the teacher to also give direct and immediate feedback to the young person!</a:t>
            </a:r>
            <a:endParaRPr lang="en-gb" sz="1800" dirty="0">
              <a:cs typeface="Arial"/>
            </a:endParaRPr>
          </a:p>
          <a:p>
            <a:pPr marL="0" indent="0" algn="l" rtl="0">
              <a:lnSpc>
                <a:spcPct val="90000"/>
              </a:lnSpc>
              <a:spcAft>
                <a:spcPts val="1200"/>
              </a:spcAft>
              <a:buNone/>
            </a:pPr>
            <a:r>
              <a:rPr lang="en-gb" sz="1800" b="1" i="0" u="none" kern="100" baseline="0" dirty="0">
                <a:effectLst/>
              </a:rPr>
              <a:t>You are doing really important wo</a:t>
            </a:r>
            <a:r>
              <a:rPr lang="en-gb" sz="1800" b="1" i="0" u="none" kern="100" baseline="0" dirty="0"/>
              <a:t>rk!</a:t>
            </a:r>
          </a:p>
          <a:p>
            <a:pPr marL="0" indent="0" algn="l" rtl="0">
              <a:lnSpc>
                <a:spcPct val="90000"/>
              </a:lnSpc>
              <a:spcAft>
                <a:spcPts val="800"/>
              </a:spcAft>
              <a:buNone/>
            </a:pPr>
            <a:r>
              <a:rPr lang="en-gb" sz="1800" b="0" i="0" u="none" kern="100" baseline="0" dirty="0">
                <a:effectLst/>
              </a:rPr>
              <a:t>R. Guardian of neurodivergent young people</a:t>
            </a:r>
            <a:endParaRPr lang="en-gb" sz="1800" kern="100" dirty="0">
              <a:effectLst/>
              <a:cs typeface="Arial"/>
            </a:endParaRPr>
          </a:p>
        </p:txBody>
      </p:sp>
      <p:sp>
        <p:nvSpPr>
          <p:cNvPr id="4" name="Dian numeron paikkamerkki 3">
            <a:extLst>
              <a:ext uri="{FF2B5EF4-FFF2-40B4-BE49-F238E27FC236}">
                <a16:creationId xmlns:a16="http://schemas.microsoft.com/office/drawing/2014/main" id="{15E39BB4-3A34-E6F3-DE50-8133866894F6}"/>
              </a:ext>
            </a:extLst>
          </p:cNvPr>
          <p:cNvSpPr>
            <a:spLocks noGrp="1"/>
          </p:cNvSpPr>
          <p:nvPr>
            <p:ph type="sldNum" sz="quarter" idx="12"/>
          </p:nvPr>
        </p:nvSpPr>
        <p:spPr/>
        <p:txBody>
          <a:bodyPr anchor="ctr">
            <a:normAutofit/>
          </a:bodyPr>
          <a:lstStyle/>
          <a:p>
            <a:pPr algn="r" rtl="0">
              <a:spcAft>
                <a:spcPts val="600"/>
              </a:spcAft>
            </a:pPr>
            <a:fld id="{66B0B938-106A-4E9D-9931-8D19B263D192}" type="slidenum">
              <a:rPr/>
              <a:pPr>
                <a:spcAft>
                  <a:spcPts val="600"/>
                </a:spcAft>
              </a:pPr>
              <a:t>73</a:t>
            </a:fld>
            <a:endParaRPr lang="en-gb"/>
          </a:p>
        </p:txBody>
      </p:sp>
      <p:pic>
        <p:nvPicPr>
          <p:cNvPr id="5" name="Kuva 4">
            <a:extLst>
              <a:ext uri="{FF2B5EF4-FFF2-40B4-BE49-F238E27FC236}">
                <a16:creationId xmlns:a16="http://schemas.microsoft.com/office/drawing/2014/main" id="{ECCFF370-BC52-7D67-F856-07D879C7A3B1}"/>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26767765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6E876E3-4DE9-A50A-E4CC-C31555C5B8B8}"/>
              </a:ext>
            </a:extLst>
          </p:cNvPr>
          <p:cNvSpPr>
            <a:spLocks noGrp="1" noRot="1" noChangeAspect="1" noMove="1" noResize="1" noEditPoints="1" noAdjustHandles="1" noChangeArrowheads="1" noChangeShapeType="1"/>
          </p:cNvSpPr>
          <p:nvPr/>
        </p:nvSpPr>
        <p:spPr bwMode="auto">
          <a:xfrm>
            <a:off x="0" y="3197277"/>
            <a:ext cx="12193200" cy="737447"/>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accent6"/>
          </a:solidFill>
          <a:ln>
            <a:solidFill>
              <a:schemeClr val="accent6"/>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uorakulmio 6">
            <a:extLst>
              <a:ext uri="{FF2B5EF4-FFF2-40B4-BE49-F238E27FC236}">
                <a16:creationId xmlns:a16="http://schemas.microsoft.com/office/drawing/2014/main" id="{43C34545-06BF-6D88-8B21-671127A11859}"/>
              </a:ext>
            </a:extLst>
          </p:cNvPr>
          <p:cNvSpPr>
            <a:spLocks noGrp="1" noRot="1" noMove="1" noResize="1" noEditPoints="1" noAdjustHandles="1" noChangeArrowheads="1" noChangeShapeType="1"/>
          </p:cNvSpPr>
          <p:nvPr/>
        </p:nvSpPr>
        <p:spPr>
          <a:xfrm>
            <a:off x="-1200" y="3835021"/>
            <a:ext cx="12192000" cy="3022979"/>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2" name="Title 1">
            <a:extLst>
              <a:ext uri="{FF2B5EF4-FFF2-40B4-BE49-F238E27FC236}">
                <a16:creationId xmlns:a16="http://schemas.microsoft.com/office/drawing/2014/main" id="{20E53620-76FF-ED7D-2DAB-6047E653D303}"/>
              </a:ext>
            </a:extLst>
          </p:cNvPr>
          <p:cNvSpPr>
            <a:spLocks noGrp="1"/>
          </p:cNvSpPr>
          <p:nvPr>
            <p:ph type="title"/>
          </p:nvPr>
        </p:nvSpPr>
        <p:spPr/>
        <p:txBody>
          <a:bodyPr/>
          <a:lstStyle/>
          <a:p>
            <a:pPr algn="l" rtl="0"/>
            <a:r>
              <a:rPr lang="en-gb" sz="4200" b="1" i="0" u="none" baseline="0">
                <a:latin typeface="Arial"/>
                <a:ea typeface="Arial"/>
                <a:cs typeface="Arial"/>
              </a:rPr>
              <a:t>Questions to think about </a:t>
            </a:r>
            <a:r>
              <a:rPr lang="en-gb" sz="4200" b="1" i="0" u="none" baseline="0"/>
              <a:t>–</a:t>
            </a:r>
            <a:r>
              <a:rPr lang="en-gb" sz="4200" b="1" i="0" u="none" baseline="0">
                <a:latin typeface="Arial"/>
                <a:ea typeface="Arial"/>
                <a:cs typeface="Arial"/>
              </a:rPr>
              <a:t> CASE 3</a:t>
            </a:r>
          </a:p>
        </p:txBody>
      </p:sp>
      <p:sp>
        <p:nvSpPr>
          <p:cNvPr id="3" name="Content Placeholder 2">
            <a:extLst>
              <a:ext uri="{FF2B5EF4-FFF2-40B4-BE49-F238E27FC236}">
                <a16:creationId xmlns:a16="http://schemas.microsoft.com/office/drawing/2014/main" id="{9C7CA16D-2E8C-35D7-8DA2-5402425A647E}"/>
              </a:ext>
            </a:extLst>
          </p:cNvPr>
          <p:cNvSpPr>
            <a:spLocks noGrp="1"/>
          </p:cNvSpPr>
          <p:nvPr>
            <p:ph idx="1"/>
          </p:nvPr>
        </p:nvSpPr>
        <p:spPr/>
        <p:txBody>
          <a:bodyPr vert="horz" lIns="0" tIns="0" rIns="0" bIns="0" rtlCol="0" anchor="t">
            <a:noAutofit/>
          </a:bodyPr>
          <a:lstStyle/>
          <a:p>
            <a:pPr algn="l" rtl="0">
              <a:spcAft>
                <a:spcPts val="1200"/>
              </a:spcAft>
            </a:pPr>
            <a:r>
              <a:rPr lang="en-gb" sz="3200" b="0" i="0" u="none" baseline="0">
                <a:cs typeface="Arial"/>
              </a:rPr>
              <a:t>What kind of things do you communicate to guardians in Wilma?</a:t>
            </a:r>
          </a:p>
          <a:p>
            <a:pPr algn="l" rtl="0">
              <a:spcAft>
                <a:spcPts val="1200"/>
              </a:spcAft>
            </a:pPr>
            <a:r>
              <a:rPr lang="en-gb" sz="3200" b="0" i="0" u="none" baseline="0">
                <a:cs typeface="Arial"/>
              </a:rPr>
              <a:t>How could I increase the amount of personalised positive feedback? </a:t>
            </a:r>
          </a:p>
          <a:p>
            <a:pPr algn="l" rtl="0">
              <a:spcAft>
                <a:spcPts val="1200"/>
              </a:spcAft>
            </a:pPr>
            <a:endParaRPr lang="en-gb" sz="4000">
              <a:cs typeface="Arial"/>
            </a:endParaRPr>
          </a:p>
        </p:txBody>
      </p:sp>
      <p:sp>
        <p:nvSpPr>
          <p:cNvPr id="5" name="Slide Number Placeholder 4">
            <a:extLst>
              <a:ext uri="{FF2B5EF4-FFF2-40B4-BE49-F238E27FC236}">
                <a16:creationId xmlns:a16="http://schemas.microsoft.com/office/drawing/2014/main" id="{892D8608-8AFD-2F93-B8ED-FFBDE2EF44CB}"/>
              </a:ext>
            </a:extLst>
          </p:cNvPr>
          <p:cNvSpPr>
            <a:spLocks noGrp="1"/>
          </p:cNvSpPr>
          <p:nvPr>
            <p:ph type="sldNum" sz="quarter" idx="12"/>
          </p:nvPr>
        </p:nvSpPr>
        <p:spPr/>
        <p:txBody>
          <a:bodyPr/>
          <a:lstStyle/>
          <a:p>
            <a:pPr algn="r" rtl="0"/>
            <a:fld id="{66B0B938-106A-4E9D-9931-8D19B263D192}" type="slidenum">
              <a:rPr/>
              <a:t>74</a:t>
            </a:fld>
            <a:endParaRPr lang="en-gb"/>
          </a:p>
        </p:txBody>
      </p:sp>
      <p:pic>
        <p:nvPicPr>
          <p:cNvPr id="4" name="Kuva 3">
            <a:extLst>
              <a:ext uri="{FF2B5EF4-FFF2-40B4-BE49-F238E27FC236}">
                <a16:creationId xmlns:a16="http://schemas.microsoft.com/office/drawing/2014/main" id="{518ACD98-401C-3A85-C44E-B4AE8C60DEC6}"/>
              </a:ext>
            </a:extLst>
          </p:cNvPr>
          <p:cNvPicPr>
            <a:picLocks noChangeAspect="1"/>
          </p:cNvPicPr>
          <p:nvPr/>
        </p:nvPicPr>
        <p:blipFill>
          <a:blip r:embed="rId2"/>
          <a:stretch>
            <a:fillRect/>
          </a:stretch>
        </p:blipFill>
        <p:spPr>
          <a:xfrm>
            <a:off x="10256241" y="5352288"/>
            <a:ext cx="1829773" cy="1442292"/>
          </a:xfrm>
          <a:prstGeom prst="rect">
            <a:avLst/>
          </a:prstGeom>
        </p:spPr>
      </p:pic>
      <p:pic>
        <p:nvPicPr>
          <p:cNvPr id="8" name="Kuva 7" descr="Kuva, joka sisältää kohteen musta, pimeys&#10;&#10;Tekoälyn generoima sisältö voi olla virheellistä.">
            <a:extLst>
              <a:ext uri="{FF2B5EF4-FFF2-40B4-BE49-F238E27FC236}">
                <a16:creationId xmlns:a16="http://schemas.microsoft.com/office/drawing/2014/main" id="{C0DB6D10-C3C3-3FEE-F615-23CE14215EFA}"/>
              </a:ext>
            </a:extLst>
          </p:cNvPr>
          <p:cNvPicPr>
            <a:picLocks noGrp="1" noRot="1" noChangeAspect="1" noMove="1" noResize="1" noEditPoints="1" noAdjustHandles="1" noChangeArrowheads="1" noChangeShapeType="1" noCrop="1"/>
          </p:cNvPicPr>
          <p:nvPr/>
        </p:nvPicPr>
        <p:blipFill>
          <a:blip r:embed="rId3"/>
          <a:stretch>
            <a:fillRect/>
          </a:stretch>
        </p:blipFill>
        <p:spPr>
          <a:xfrm>
            <a:off x="455049" y="6210568"/>
            <a:ext cx="817418" cy="374922"/>
          </a:xfrm>
          <a:prstGeom prst="rect">
            <a:avLst/>
          </a:prstGeom>
        </p:spPr>
      </p:pic>
    </p:spTree>
    <p:extLst>
      <p:ext uri="{BB962C8B-B14F-4D97-AF65-F5344CB8AC3E}">
        <p14:creationId xmlns:p14="http://schemas.microsoft.com/office/powerpoint/2010/main" val="18786867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A31DAD-E203-736F-B123-254B0BDADA53}"/>
              </a:ext>
            </a:extLst>
          </p:cNvPr>
          <p:cNvSpPr>
            <a:spLocks noGrp="1"/>
          </p:cNvSpPr>
          <p:nvPr>
            <p:ph type="title"/>
          </p:nvPr>
        </p:nvSpPr>
        <p:spPr/>
        <p:txBody>
          <a:bodyPr/>
          <a:lstStyle/>
          <a:p>
            <a:pPr algn="l" rtl="0"/>
            <a:r>
              <a:rPr lang="en-gb" sz="2400" b="1" i="0" u="none" baseline="0">
                <a:latin typeface="+mj-lt"/>
                <a:ea typeface="+mj-lt"/>
                <a:cs typeface="+mj-lt"/>
              </a:rPr>
              <a:t>CASE 4: </a:t>
            </a:r>
            <a:r>
              <a:rPr lang="en-gb" sz="2400" b="1" i="0" u="none" baseline="0"/>
              <a:t>A</a:t>
            </a:r>
            <a:r>
              <a:rPr lang="en-gb" sz="2400" b="1" i="0" u="none" baseline="0">
                <a:latin typeface="+mj-lt"/>
                <a:ea typeface="+mj-lt"/>
                <a:cs typeface="+mj-lt"/>
              </a:rPr>
              <a:t> parent’s story </a:t>
            </a:r>
            <a:endParaRPr lang="en-gb" sz="2400">
              <a:latin typeface="+mj-lt"/>
              <a:cs typeface="Arial"/>
            </a:endParaRPr>
          </a:p>
        </p:txBody>
      </p:sp>
      <p:sp>
        <p:nvSpPr>
          <p:cNvPr id="3" name="Sisällön paikkamerkki 2">
            <a:extLst>
              <a:ext uri="{FF2B5EF4-FFF2-40B4-BE49-F238E27FC236}">
                <a16:creationId xmlns:a16="http://schemas.microsoft.com/office/drawing/2014/main" id="{23637528-3C14-9B29-E0FD-371404E07E0B}"/>
              </a:ext>
            </a:extLst>
          </p:cNvPr>
          <p:cNvSpPr>
            <a:spLocks noGrp="1"/>
          </p:cNvSpPr>
          <p:nvPr>
            <p:ph idx="1"/>
          </p:nvPr>
        </p:nvSpPr>
        <p:spPr>
          <a:xfrm>
            <a:off x="457200" y="859810"/>
            <a:ext cx="11234738" cy="5317154"/>
          </a:xfrm>
        </p:spPr>
        <p:txBody>
          <a:bodyPr vert="horz" lIns="0" tIns="0" rIns="0" bIns="0" rtlCol="0" anchor="t">
            <a:noAutofit/>
          </a:bodyPr>
          <a:lstStyle/>
          <a:p>
            <a:pPr marL="0" indent="0" algn="l" rtl="0">
              <a:lnSpc>
                <a:spcPct val="107000"/>
              </a:lnSpc>
              <a:spcAft>
                <a:spcPts val="800"/>
              </a:spcAft>
              <a:buNone/>
            </a:pPr>
            <a:r>
              <a:rPr lang="en-gb" sz="2000" b="0" i="0" u="none" kern="100" baseline="0">
                <a:effectLst/>
                <a:latin typeface="+mj-lt"/>
                <a:ea typeface="Aptos" panose="020B0004020202020204" pitchFamily="34" charset="0"/>
                <a:cs typeface="Times New Roman"/>
              </a:rPr>
              <a:t>Valo was diagnosed with autism spectrum disorder in primary school, and there's plenty to gripe about in terms of the support received or not received there. Since Valo entered general upper secondary school from a flexible basic education class, many of the special support matters were already very clear to us, such as the fact that we needed to immediately contact the special educational needs teacher and the school social worker. In addition to this, Valo has been able to see a school psychologist. Valo’s records indicate that they have special needs, and that information is accessible to all teachers so that Valo does not have to go over it with each teacher. </a:t>
            </a:r>
            <a:endParaRPr lang="en-gb" sz="2800">
              <a:cs typeface="Times New Roman"/>
            </a:endParaRPr>
          </a:p>
          <a:p>
            <a:pPr marL="0" indent="0" algn="l" rtl="0">
              <a:lnSpc>
                <a:spcPct val="107000"/>
              </a:lnSpc>
              <a:spcAft>
                <a:spcPts val="800"/>
              </a:spcAft>
              <a:buNone/>
            </a:pPr>
            <a:r>
              <a:rPr lang="en-gb" sz="2000" b="0" i="0" u="none" kern="100" baseline="0">
                <a:effectLst/>
                <a:latin typeface="+mj-lt"/>
                <a:ea typeface="Aptos" panose="020B0004020202020204" pitchFamily="34" charset="0"/>
                <a:cs typeface="Times New Roman"/>
              </a:rPr>
              <a:t>Valo is given extended time to take exams and can make use of special arrangements for seating, headphones, etc., if necessary. So all these structural support measures have, in my opinion, been handled in an exemplary way. Then, of course, there are teachers who simply don't understand what neurodivergence means. They don't look at the records in the system, and then you end up having to discuss things like why Valo “refuses" to sit in the middle of the class. Understanding and paying attention to the records would be really important for Valo's learning and wellbeing.</a:t>
            </a:r>
            <a:endParaRPr lang="en-gb" sz="2800">
              <a:cs typeface="Times New Roman"/>
            </a:endParaRPr>
          </a:p>
          <a:p>
            <a:pPr marL="0" indent="0" algn="l" rtl="0">
              <a:lnSpc>
                <a:spcPct val="107000"/>
              </a:lnSpc>
              <a:spcAft>
                <a:spcPts val="800"/>
              </a:spcAft>
              <a:buNone/>
            </a:pPr>
            <a:r>
              <a:rPr lang="en-gb" sz="2000" b="0" i="0" u="none" kern="100" baseline="0">
                <a:effectLst/>
                <a:latin typeface="+mj-lt"/>
                <a:ea typeface="Aptos" panose="020B0004020202020204" pitchFamily="34" charset="0"/>
                <a:cs typeface="Times New Roman"/>
              </a:rPr>
              <a:t>However, on average things are really well-managed and as a guardian I am grateful for the support and understanding. It's really important!</a:t>
            </a:r>
          </a:p>
          <a:p>
            <a:pPr marL="0" indent="0" algn="l" rtl="0">
              <a:buNone/>
            </a:pPr>
            <a:endParaRPr lang="en-gb" sz="2800">
              <a:latin typeface="+mj-lt"/>
            </a:endParaRPr>
          </a:p>
        </p:txBody>
      </p:sp>
      <p:sp>
        <p:nvSpPr>
          <p:cNvPr id="4" name="Dian numeron paikkamerkki 3">
            <a:extLst>
              <a:ext uri="{FF2B5EF4-FFF2-40B4-BE49-F238E27FC236}">
                <a16:creationId xmlns:a16="http://schemas.microsoft.com/office/drawing/2014/main" id="{24B7F1C4-F786-E9D2-5665-CDE870464EA4}"/>
              </a:ext>
            </a:extLst>
          </p:cNvPr>
          <p:cNvSpPr>
            <a:spLocks noGrp="1"/>
          </p:cNvSpPr>
          <p:nvPr>
            <p:ph type="sldNum" sz="quarter" idx="12"/>
          </p:nvPr>
        </p:nvSpPr>
        <p:spPr/>
        <p:txBody>
          <a:bodyPr/>
          <a:lstStyle/>
          <a:p>
            <a:pPr algn="r" rtl="0"/>
            <a:fld id="{66B0B938-106A-4E9D-9931-8D19B263D192}" type="slidenum">
              <a:rPr/>
              <a:t>75</a:t>
            </a:fld>
            <a:endParaRPr lang="en-gb"/>
          </a:p>
        </p:txBody>
      </p:sp>
      <p:pic>
        <p:nvPicPr>
          <p:cNvPr id="6" name="Kuva 5">
            <a:extLst>
              <a:ext uri="{FF2B5EF4-FFF2-40B4-BE49-F238E27FC236}">
                <a16:creationId xmlns:a16="http://schemas.microsoft.com/office/drawing/2014/main" id="{6F511667-E679-B2D0-072B-5BF9ECB16674}"/>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1561502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1176C1-645D-1D01-DA07-0456CB8FD5C3}"/>
              </a:ext>
            </a:extLst>
          </p:cNvPr>
          <p:cNvSpPr>
            <a:spLocks noGrp="1"/>
          </p:cNvSpPr>
          <p:nvPr>
            <p:ph type="title"/>
          </p:nvPr>
        </p:nvSpPr>
        <p:spPr/>
        <p:txBody>
          <a:bodyPr/>
          <a:lstStyle/>
          <a:p>
            <a:pPr algn="l" rtl="0"/>
            <a:r>
              <a:rPr lang="en-gb" b="1" i="0" u="none" baseline="0">
                <a:latin typeface="Arial"/>
                <a:ea typeface="Arial"/>
                <a:cs typeface="Arial"/>
              </a:rPr>
              <a:t>Questions to think about</a:t>
            </a:r>
            <a:r>
              <a:rPr lang="en-gb" b="1" i="0" u="none" baseline="0"/>
              <a:t> –</a:t>
            </a:r>
            <a:r>
              <a:rPr lang="en-gb" b="1" i="0" u="none" baseline="0">
                <a:latin typeface="Arial"/>
                <a:ea typeface="Arial"/>
                <a:cs typeface="Arial"/>
              </a:rPr>
              <a:t> CASE 4</a:t>
            </a:r>
            <a:endParaRPr lang="en-gb">
              <a:latin typeface="Arial" panose="020B0604020202020204" pitchFamily="34" charset="0"/>
              <a:cs typeface="Arial" panose="020B0604020202020204" pitchFamily="34" charset="0"/>
            </a:endParaRPr>
          </a:p>
        </p:txBody>
      </p:sp>
      <p:sp>
        <p:nvSpPr>
          <p:cNvPr id="3" name="Sisällön paikkamerkki 2">
            <a:extLst>
              <a:ext uri="{FF2B5EF4-FFF2-40B4-BE49-F238E27FC236}">
                <a16:creationId xmlns:a16="http://schemas.microsoft.com/office/drawing/2014/main" id="{E3717CCE-2CAC-E43D-CFDD-319A2CCD1BC4}"/>
              </a:ext>
            </a:extLst>
          </p:cNvPr>
          <p:cNvSpPr>
            <a:spLocks noGrp="1"/>
          </p:cNvSpPr>
          <p:nvPr>
            <p:ph idx="1"/>
          </p:nvPr>
        </p:nvSpPr>
        <p:spPr>
          <a:xfrm>
            <a:off x="457198" y="1294473"/>
            <a:ext cx="10269941" cy="4980461"/>
          </a:xfrm>
        </p:spPr>
        <p:txBody>
          <a:bodyPr vert="horz" lIns="0" tIns="0" rIns="0" bIns="0" rtlCol="0" anchor="t">
            <a:noAutofit/>
          </a:bodyPr>
          <a:lstStyle/>
          <a:p>
            <a:pPr algn="l" rtl="0">
              <a:spcAft>
                <a:spcPts val="1200"/>
              </a:spcAft>
            </a:pPr>
            <a:r>
              <a:rPr lang="en-gb" sz="3200" b="0" i="0" u="none" baseline="0">
                <a:cs typeface="Arial"/>
              </a:rPr>
              <a:t>How can I find out about a student's support needs at the start of a study unit?</a:t>
            </a:r>
          </a:p>
          <a:p>
            <a:pPr algn="l" rtl="0">
              <a:spcAft>
                <a:spcPts val="1200"/>
              </a:spcAft>
            </a:pPr>
            <a:r>
              <a:rPr lang="en-gb" sz="3200" b="0" i="0" u="none" baseline="0">
                <a:cs typeface="Arial"/>
              </a:rPr>
              <a:t>When do I review a student's special arrangements?</a:t>
            </a:r>
          </a:p>
          <a:p>
            <a:pPr algn="l" rtl="0">
              <a:spcAft>
                <a:spcPts val="1200"/>
              </a:spcAft>
            </a:pPr>
            <a:r>
              <a:rPr lang="en-gb" sz="3200" b="0" i="0" u="none" baseline="0">
                <a:cs typeface="Arial"/>
              </a:rPr>
              <a:t>Do you think that the information available in Wilma on students’ support needs is sufficient?</a:t>
            </a:r>
          </a:p>
          <a:p>
            <a:pPr algn="l" rtl="0">
              <a:spcAft>
                <a:spcPts val="1200"/>
              </a:spcAft>
            </a:pPr>
            <a:r>
              <a:rPr lang="en-gb" sz="3200" b="0" i="0" u="none" baseline="0">
                <a:cs typeface="Arial"/>
              </a:rPr>
              <a:t>Is it clear to you how and why the support measures used by subject teachers are recorded in Wilma?</a:t>
            </a:r>
          </a:p>
          <a:p>
            <a:pPr algn="l" rtl="0">
              <a:spcAft>
                <a:spcPts val="1200"/>
              </a:spcAft>
            </a:pPr>
            <a:endParaRPr lang="en-gb" sz="3200">
              <a:cs typeface="Arial"/>
            </a:endParaRPr>
          </a:p>
          <a:p>
            <a:pPr algn="l" rtl="0">
              <a:spcAft>
                <a:spcPts val="1200"/>
              </a:spcAft>
            </a:pPr>
            <a:endParaRPr lang="en-gb" sz="3200">
              <a:cs typeface="Arial"/>
            </a:endParaRPr>
          </a:p>
        </p:txBody>
      </p:sp>
      <p:sp>
        <p:nvSpPr>
          <p:cNvPr id="4" name="Dian numeron paikkamerkki 3">
            <a:extLst>
              <a:ext uri="{FF2B5EF4-FFF2-40B4-BE49-F238E27FC236}">
                <a16:creationId xmlns:a16="http://schemas.microsoft.com/office/drawing/2014/main" id="{D797CF7D-76FC-C138-7BB8-328032E6ACC5}"/>
              </a:ext>
            </a:extLst>
          </p:cNvPr>
          <p:cNvSpPr>
            <a:spLocks noGrp="1"/>
          </p:cNvSpPr>
          <p:nvPr>
            <p:ph type="sldNum" sz="quarter" idx="12"/>
          </p:nvPr>
        </p:nvSpPr>
        <p:spPr/>
        <p:txBody>
          <a:bodyPr/>
          <a:lstStyle/>
          <a:p>
            <a:pPr algn="r" rtl="0"/>
            <a:fld id="{66B0B938-106A-4E9D-9931-8D19B263D192}" type="slidenum">
              <a:rPr/>
              <a:t>76</a:t>
            </a:fld>
            <a:endParaRPr lang="en-gb"/>
          </a:p>
        </p:txBody>
      </p:sp>
      <p:pic>
        <p:nvPicPr>
          <p:cNvPr id="6" name="Kuva 5">
            <a:extLst>
              <a:ext uri="{FF2B5EF4-FFF2-40B4-BE49-F238E27FC236}">
                <a16:creationId xmlns:a16="http://schemas.microsoft.com/office/drawing/2014/main" id="{68001091-CE73-7C23-B891-65E004F11239}"/>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3212440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AEDAD4-E35C-C58D-78E8-3BD9FAAA9F16}"/>
              </a:ext>
            </a:extLst>
          </p:cNvPr>
          <p:cNvSpPr>
            <a:spLocks noGrp="1"/>
          </p:cNvSpPr>
          <p:nvPr>
            <p:ph type="title"/>
          </p:nvPr>
        </p:nvSpPr>
        <p:spPr>
          <a:xfrm>
            <a:off x="457197" y="145644"/>
            <a:ext cx="11306434" cy="787615"/>
          </a:xfrm>
        </p:spPr>
        <p:txBody>
          <a:bodyPr/>
          <a:lstStyle/>
          <a:p>
            <a:pPr algn="l" rtl="0"/>
            <a:r>
              <a:rPr lang="en-gb" sz="4800" b="1" i="0" u="none" baseline="0" dirty="0">
                <a:latin typeface="Arial"/>
                <a:ea typeface="Arial"/>
                <a:cs typeface="Arial"/>
              </a:rPr>
              <a:t>Part 5</a:t>
            </a:r>
            <a:br>
              <a:rPr lang="en-gb" dirty="0">
                <a:latin typeface="Arial"/>
                <a:cs typeface="Arial"/>
              </a:rPr>
            </a:br>
            <a:r>
              <a:rPr lang="en-gb" sz="4000" b="1" i="0" u="none" baseline="0" dirty="0">
                <a:latin typeface="Arial"/>
                <a:ea typeface="Arial"/>
                <a:cs typeface="Arial"/>
              </a:rPr>
              <a:t>Practical tips from experts by experience</a:t>
            </a:r>
            <a:endParaRPr lang="en-gb" dirty="0">
              <a:latin typeface="Arial"/>
              <a:cs typeface="Arial"/>
            </a:endParaRPr>
          </a:p>
        </p:txBody>
      </p:sp>
      <p:sp>
        <p:nvSpPr>
          <p:cNvPr id="3" name="Dian numeron paikkamerkki 2">
            <a:extLst>
              <a:ext uri="{FF2B5EF4-FFF2-40B4-BE49-F238E27FC236}">
                <a16:creationId xmlns:a16="http://schemas.microsoft.com/office/drawing/2014/main" id="{0CEA9457-041B-F958-EAA4-0E2DE73D7610}"/>
              </a:ext>
            </a:extLst>
          </p:cNvPr>
          <p:cNvSpPr>
            <a:spLocks noGrp="1"/>
          </p:cNvSpPr>
          <p:nvPr>
            <p:ph type="sldNum" sz="quarter" idx="12"/>
          </p:nvPr>
        </p:nvSpPr>
        <p:spPr/>
        <p:txBody>
          <a:bodyPr/>
          <a:lstStyle/>
          <a:p>
            <a:pPr algn="r" rtl="0"/>
            <a:fld id="{66B0B938-106A-4E9D-9931-8D19B263D192}" type="slidenum">
              <a:rPr/>
              <a:t>77</a:t>
            </a:fld>
            <a:endParaRPr lang="en-gb"/>
          </a:p>
        </p:txBody>
      </p:sp>
      <p:sp>
        <p:nvSpPr>
          <p:cNvPr id="4" name="TextBox 3">
            <a:extLst>
              <a:ext uri="{FF2B5EF4-FFF2-40B4-BE49-F238E27FC236}">
                <a16:creationId xmlns:a16="http://schemas.microsoft.com/office/drawing/2014/main" id="{87A08617-7ED1-7341-EDC5-18D4A6A475CB}"/>
              </a:ext>
            </a:extLst>
          </p:cNvPr>
          <p:cNvSpPr txBox="1"/>
          <p:nvPr/>
        </p:nvSpPr>
        <p:spPr>
          <a:xfrm>
            <a:off x="457197" y="1525549"/>
            <a:ext cx="10856202" cy="40164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spcAft>
                <a:spcPts val="1800"/>
              </a:spcAft>
            </a:pPr>
            <a:r>
              <a:rPr lang="en-gb" sz="2500" b="0" i="0" u="none" baseline="0" dirty="0"/>
              <a:t>The aim of this part is to help you understand that we are not talking about a homogeneous group, but rather a variety of characteristics and needs. The introductory video sheds light on the everyday life of neurodivergent young people and supports joint reflection. Subject teachers play an important role in supporting students' future skills!</a:t>
            </a:r>
            <a:endParaRPr lang="en-gb" sz="2500" dirty="0">
              <a:cs typeface="Arial"/>
            </a:endParaRPr>
          </a:p>
          <a:p>
            <a:pPr algn="l" rtl="0">
              <a:spcAft>
                <a:spcPts val="1800"/>
              </a:spcAft>
            </a:pPr>
            <a:r>
              <a:rPr lang="en-gb" sz="2500" b="0" i="0" u="none" baseline="0" dirty="0">
                <a:cs typeface="Arial"/>
              </a:rPr>
              <a:t>The materials in Part 5 provide information on strengths-based thinking and various models for comprehensive wellbeing and ability to study to serve as a basis for discussion. The models help to understand young people in a comprehensive way. </a:t>
            </a:r>
            <a:endParaRPr lang="en-gb" sz="2500" i="1" dirty="0">
              <a:cs typeface="Arial"/>
            </a:endParaRPr>
          </a:p>
          <a:p>
            <a:pPr algn="l" rtl="0">
              <a:spcAft>
                <a:spcPts val="1800"/>
              </a:spcAft>
            </a:pPr>
            <a:r>
              <a:rPr lang="en-gb" sz="2500" b="0" i="1" u="none" baseline="0" dirty="0">
                <a:cs typeface="Arial"/>
              </a:rPr>
              <a:t>Identifying and highlighting strengths is particularly important for neurodivergent adolescents!</a:t>
            </a:r>
            <a:r>
              <a:rPr lang="en-gb" sz="2500" b="0" i="0" u="none" baseline="0" dirty="0">
                <a:cs typeface="Arial"/>
              </a:rPr>
              <a:t> </a:t>
            </a:r>
          </a:p>
        </p:txBody>
      </p:sp>
      <p:pic>
        <p:nvPicPr>
          <p:cNvPr id="6" name="Kuva 5">
            <a:extLst>
              <a:ext uri="{FF2B5EF4-FFF2-40B4-BE49-F238E27FC236}">
                <a16:creationId xmlns:a16="http://schemas.microsoft.com/office/drawing/2014/main" id="{1CD65F95-4FB3-6CD4-EAE3-A1E1D289EEBC}"/>
              </a:ext>
            </a:extLst>
          </p:cNvPr>
          <p:cNvPicPr>
            <a:picLocks noChangeAspect="1"/>
          </p:cNvPicPr>
          <p:nvPr/>
        </p:nvPicPr>
        <p:blipFill>
          <a:blip r:embed="rId3"/>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30490091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445C0F8-02C5-B1A0-2A52-15DD54D01485}"/>
            </a:ext>
          </a:extLst>
        </p:cNvPr>
        <p:cNvGrpSpPr/>
        <p:nvPr/>
      </p:nvGrpSpPr>
      <p:grpSpPr>
        <a:xfrm>
          <a:off x="0" y="0"/>
          <a:ext cx="0" cy="0"/>
          <a:chOff x="0" y="0"/>
          <a:chExt cx="0" cy="0"/>
        </a:xfrm>
      </p:grpSpPr>
      <p:pic>
        <p:nvPicPr>
          <p:cNvPr id="6156" name="Picture 12" descr="A picture containing plant&#10;&#10;Description automatically generated">
            <a:extLst>
              <a:ext uri="{FF2B5EF4-FFF2-40B4-BE49-F238E27FC236}">
                <a16:creationId xmlns:a16="http://schemas.microsoft.com/office/drawing/2014/main" id="{4127E901-DB05-E9B0-B38D-14524C502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3093">
            <a:off x="1775520" y="83565"/>
            <a:ext cx="3582085" cy="681611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A picture containing text&#10;&#10;Description automatically generated">
            <a:extLst>
              <a:ext uri="{FF2B5EF4-FFF2-40B4-BE49-F238E27FC236}">
                <a16:creationId xmlns:a16="http://schemas.microsoft.com/office/drawing/2014/main" id="{7F25D05F-F8DB-8A57-7A46-57B455451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521" y="286118"/>
            <a:ext cx="5647624" cy="659220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A674D49-9276-0995-3B03-103D543FD17D}"/>
              </a:ext>
            </a:extLst>
          </p:cNvPr>
          <p:cNvSpPr>
            <a:spLocks noGrp="1"/>
          </p:cNvSpPr>
          <p:nvPr>
            <p:ph type="sldNum" sz="quarter" idx="12"/>
          </p:nvPr>
        </p:nvSpPr>
        <p:spPr/>
        <p:txBody>
          <a:bodyPr/>
          <a:lstStyle/>
          <a:p>
            <a:pPr algn="r" rtl="0"/>
            <a:fld id="{66B0B938-106A-4E9D-9931-8D19B263D192}" type="slidenum">
              <a:rPr/>
              <a:t>78</a:t>
            </a:fld>
            <a:endParaRPr lang="en-gb"/>
          </a:p>
        </p:txBody>
      </p:sp>
      <p:sp>
        <p:nvSpPr>
          <p:cNvPr id="3" name="Rectangle: Rounded Corners 2">
            <a:extLst>
              <a:ext uri="{FF2B5EF4-FFF2-40B4-BE49-F238E27FC236}">
                <a16:creationId xmlns:a16="http://schemas.microsoft.com/office/drawing/2014/main" id="{DE1BF52C-57EC-02ED-1A2F-FCF763AEFDCD}"/>
              </a:ext>
            </a:extLst>
          </p:cNvPr>
          <p:cNvSpPr/>
          <p:nvPr/>
        </p:nvSpPr>
        <p:spPr>
          <a:xfrm>
            <a:off x="3658409" y="2685940"/>
            <a:ext cx="4058416" cy="1548458"/>
          </a:xfrm>
          <a:prstGeom prst="rect">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gb" sz="2000" b="1" i="0" u="none" baseline="0" dirty="0">
                <a:solidFill>
                  <a:schemeClr val="tx1"/>
                </a:solidFill>
                <a:cs typeface="Arial"/>
              </a:rPr>
              <a:t>Introductory video</a:t>
            </a:r>
          </a:p>
          <a:p>
            <a:pPr algn="ctr" rtl="0"/>
            <a:r>
              <a:rPr lang="en-gb" sz="2000" b="1" i="0" u="sng" baseline="0" dirty="0">
                <a:solidFill>
                  <a:srgbClr val="0072C6"/>
                </a:solidFill>
                <a:cs typeface="Arial"/>
                <a:hlinkClick r:id="rId5"/>
              </a:rPr>
              <a:t>Thoughts from experts by experience for subject teachers (in Finnish with </a:t>
            </a:r>
            <a:r>
              <a:rPr lang="en-gb" sz="2000" b="1" i="0" u="sng" baseline="0">
                <a:solidFill>
                  <a:srgbClr val="0072C6"/>
                </a:solidFill>
                <a:cs typeface="Arial"/>
                <a:hlinkClick r:id="rId5"/>
              </a:rPr>
              <a:t>English subtitles)</a:t>
            </a:r>
            <a:endParaRPr lang="en-gb" sz="2000" b="1" u="sng" dirty="0">
              <a:solidFill>
                <a:srgbClr val="0072C6"/>
              </a:solidFill>
              <a:cs typeface="Arial"/>
            </a:endParaRPr>
          </a:p>
        </p:txBody>
      </p:sp>
      <p:sp>
        <p:nvSpPr>
          <p:cNvPr id="4" name="TextBox 3">
            <a:extLst>
              <a:ext uri="{FF2B5EF4-FFF2-40B4-BE49-F238E27FC236}">
                <a16:creationId xmlns:a16="http://schemas.microsoft.com/office/drawing/2014/main" id="{658BEFFC-1829-E56B-9D1A-EDF786740A31}"/>
              </a:ext>
            </a:extLst>
          </p:cNvPr>
          <p:cNvSpPr txBox="1"/>
          <p:nvPr/>
        </p:nvSpPr>
        <p:spPr>
          <a:xfrm>
            <a:off x="639097" y="1781051"/>
            <a:ext cx="2819319" cy="1938992"/>
          </a:xfrm>
          <a:prstGeom prst="rect">
            <a:avLst/>
          </a:prstGeom>
          <a:solidFill>
            <a:schemeClr val="bg1"/>
          </a:solidFill>
          <a:ln w="762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b="1" i="0" u="none" baseline="0" dirty="0">
                <a:cs typeface="Arial"/>
              </a:rPr>
              <a:t>Tips, examples and material to support teaching</a:t>
            </a:r>
            <a:endParaRPr lang="en-gb" b="1" dirty="0">
              <a:cs typeface="Arial"/>
            </a:endParaRPr>
          </a:p>
          <a:p>
            <a:pPr marL="285750" indent="-285750" algn="l" rtl="0">
              <a:spcAft>
                <a:spcPts val="600"/>
              </a:spcAft>
              <a:buFont typeface="Arial" panose="020B0604020202020204" pitchFamily="34" charset="0"/>
              <a:buChar char="•"/>
            </a:pPr>
            <a:r>
              <a:rPr lang="en-gb" sz="1400" b="0" i="0" u="none" baseline="0" dirty="0">
                <a:cs typeface="Arial"/>
                <a:hlinkClick r:id="rId6"/>
              </a:rPr>
              <a:t>Structured pedagogical discussion</a:t>
            </a:r>
            <a:endParaRPr lang="en-gb" sz="1400" dirty="0">
              <a:cs typeface="Arial"/>
            </a:endParaRPr>
          </a:p>
          <a:p>
            <a:pPr marL="285750" indent="-285750" algn="l" rtl="0">
              <a:spcAft>
                <a:spcPts val="600"/>
              </a:spcAft>
              <a:buFont typeface="Arial" panose="020B0604020202020204" pitchFamily="34" charset="0"/>
              <a:buChar char="•"/>
            </a:pPr>
            <a:r>
              <a:rPr lang="en-gb" sz="1400" b="0" i="0" u="none" baseline="0" dirty="0">
                <a:cs typeface="Arial"/>
              </a:rPr>
              <a:t>Activity card for identifying strengths </a:t>
            </a:r>
            <a:r>
              <a:rPr lang="en-gb" sz="1400" b="0" i="0" u="none" baseline="0" dirty="0">
                <a:cs typeface="Arial"/>
                <a:hlinkClick r:id="rId7" action="ppaction://hlinksldjump"/>
              </a:rPr>
              <a:t>slide 81</a:t>
            </a:r>
            <a:endParaRPr lang="en-gb" sz="1400" dirty="0">
              <a:cs typeface="Arial"/>
            </a:endParaRPr>
          </a:p>
        </p:txBody>
      </p:sp>
      <p:sp>
        <p:nvSpPr>
          <p:cNvPr id="5" name="TextBox 4">
            <a:extLst>
              <a:ext uri="{FF2B5EF4-FFF2-40B4-BE49-F238E27FC236}">
                <a16:creationId xmlns:a16="http://schemas.microsoft.com/office/drawing/2014/main" id="{EF678C44-54FF-6E20-125E-B7040C41FF47}"/>
              </a:ext>
            </a:extLst>
          </p:cNvPr>
          <p:cNvSpPr txBox="1"/>
          <p:nvPr/>
        </p:nvSpPr>
        <p:spPr>
          <a:xfrm>
            <a:off x="3666673" y="4446234"/>
            <a:ext cx="4050152" cy="1831271"/>
          </a:xfrm>
          <a:prstGeom prst="rect">
            <a:avLst/>
          </a:prstGeom>
          <a:solidFill>
            <a:schemeClr val="bg1"/>
          </a:solidFill>
          <a:ln w="762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b="1" i="0" u="none" baseline="0" dirty="0">
                <a:cs typeface="Arial"/>
              </a:rPr>
              <a:t>Topical links </a:t>
            </a:r>
            <a:br>
              <a:rPr lang="en-gb" b="1" dirty="0">
                <a:cs typeface="Arial"/>
              </a:rPr>
            </a:br>
            <a:r>
              <a:rPr lang="en-gb" b="1" i="0" u="none" baseline="0" dirty="0">
                <a:cs typeface="Arial"/>
              </a:rPr>
              <a:t>(can be added by the facilitator)</a:t>
            </a:r>
            <a:endParaRPr lang="en-gb" sz="1600" dirty="0">
              <a:cs typeface="Arial"/>
            </a:endParaRPr>
          </a:p>
          <a:p>
            <a:pPr algn="l" rtl="0"/>
            <a:r>
              <a:rPr lang="en-gb" sz="1600" b="1" i="0" u="none" baseline="0" dirty="0">
                <a:cs typeface="Arial"/>
              </a:rPr>
              <a:t>For example</a:t>
            </a:r>
            <a:endParaRPr lang="en-gb" sz="1600" b="1" dirty="0">
              <a:cs typeface="Arial"/>
            </a:endParaRPr>
          </a:p>
          <a:p>
            <a:pPr marL="285750" indent="-285750" algn="l" rtl="0">
              <a:buFont typeface="Arial" panose="020B0604020202020204" pitchFamily="34" charset="0"/>
              <a:buChar char="•"/>
            </a:pPr>
            <a:r>
              <a:rPr lang="en-gb" sz="1400" b="0" i="0" u="none" baseline="0" dirty="0">
                <a:cs typeface="Arial"/>
              </a:rPr>
              <a:t>ADHD Association in Finland: </a:t>
            </a:r>
            <a:r>
              <a:rPr lang="en-gb" sz="1400" b="0" i="0" u="none" baseline="0" dirty="0" err="1">
                <a:cs typeface="Arial"/>
                <a:hlinkClick r:id="rId8"/>
              </a:rPr>
              <a:t>Aikuisen</a:t>
            </a:r>
            <a:r>
              <a:rPr lang="en-gb" sz="1400" b="0" i="0" u="none" baseline="0" dirty="0">
                <a:cs typeface="Arial"/>
                <a:hlinkClick r:id="rId8"/>
              </a:rPr>
              <a:t> </a:t>
            </a:r>
            <a:r>
              <a:rPr lang="en-gb" sz="1400" b="0" i="0" u="none" baseline="0" dirty="0" err="1">
                <a:cs typeface="Arial"/>
                <a:hlinkClick r:id="rId8"/>
              </a:rPr>
              <a:t>arki</a:t>
            </a:r>
            <a:r>
              <a:rPr lang="en-gb" sz="1400" b="0" i="0" u="none" baseline="0" dirty="0">
                <a:cs typeface="Arial"/>
                <a:hlinkClick r:id="rId8"/>
              </a:rPr>
              <a:t> </a:t>
            </a:r>
            <a:r>
              <a:rPr lang="en-gb" sz="1400" b="0" i="0" u="none" baseline="0" dirty="0" err="1">
                <a:cs typeface="Arial"/>
                <a:hlinkClick r:id="rId8"/>
              </a:rPr>
              <a:t>toimimaan</a:t>
            </a:r>
            <a:r>
              <a:rPr lang="en-gb" sz="1400" b="0" i="0" u="none" baseline="0" dirty="0">
                <a:cs typeface="Arial"/>
                <a:hlinkClick r:id="rId8"/>
              </a:rPr>
              <a:t> (“Making everyday life work as an adult”)</a:t>
            </a:r>
            <a:endParaRPr lang="en-gb" sz="1400" dirty="0">
              <a:cs typeface="Arial"/>
              <a:hlinkClick r:id="rId9">
                <a:extLst>
                  <a:ext uri="{A12FA001-AC4F-418D-AE19-62706E023703}">
                    <ahyp:hlinkClr xmlns:ahyp="http://schemas.microsoft.com/office/drawing/2018/hyperlinkcolor" val="tx"/>
                  </a:ext>
                </a:extLst>
              </a:hlinkClick>
            </a:endParaRPr>
          </a:p>
          <a:p>
            <a:pPr marL="285750" indent="-285750" algn="l" rtl="0">
              <a:buFont typeface="Arial" panose="020B0604020202020204" pitchFamily="34" charset="0"/>
              <a:buChar char="•"/>
            </a:pPr>
            <a:r>
              <a:rPr lang="en-gb" sz="1400" b="0" i="0" u="none" baseline="0" dirty="0">
                <a:cs typeface="Arial"/>
              </a:rPr>
              <a:t>Kela: </a:t>
            </a:r>
            <a:r>
              <a:rPr lang="en-gb" sz="1400" b="0" i="0" u="none" baseline="0" dirty="0">
                <a:cs typeface="Arial"/>
                <a:hlinkClick r:id="rId9"/>
              </a:rPr>
              <a:t>Oma </a:t>
            </a:r>
            <a:r>
              <a:rPr lang="en-gb" sz="1400" b="0" i="0" u="none" baseline="0" dirty="0" err="1">
                <a:cs typeface="Arial"/>
                <a:hlinkClick r:id="rId9"/>
              </a:rPr>
              <a:t>Väylä</a:t>
            </a:r>
            <a:r>
              <a:rPr lang="en-gb" sz="1400" b="0" i="0" u="none" baseline="0" dirty="0">
                <a:cs typeface="Arial"/>
                <a:hlinkClick r:id="rId9"/>
              </a:rPr>
              <a:t> rehabilitation</a:t>
            </a:r>
            <a:endParaRPr lang="en-gb" sz="1400" dirty="0">
              <a:cs typeface="Arial"/>
            </a:endParaRPr>
          </a:p>
        </p:txBody>
      </p:sp>
      <p:sp>
        <p:nvSpPr>
          <p:cNvPr id="6" name="TextBox 5">
            <a:extLst>
              <a:ext uri="{FF2B5EF4-FFF2-40B4-BE49-F238E27FC236}">
                <a16:creationId xmlns:a16="http://schemas.microsoft.com/office/drawing/2014/main" id="{E2A350C0-4E4D-AF4D-05FD-6A1FB718A879}"/>
              </a:ext>
            </a:extLst>
          </p:cNvPr>
          <p:cNvSpPr txBox="1"/>
          <p:nvPr/>
        </p:nvSpPr>
        <p:spPr>
          <a:xfrm>
            <a:off x="7937249" y="2294594"/>
            <a:ext cx="3645152" cy="2400657"/>
          </a:xfrm>
          <a:prstGeom prst="rect">
            <a:avLst/>
          </a:prstGeom>
          <a:solidFill>
            <a:schemeClr val="bg1"/>
          </a:solidFill>
          <a:ln w="762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Aft>
                <a:spcPts val="600"/>
              </a:spcAft>
            </a:pPr>
            <a:r>
              <a:rPr lang="en-gb" b="1" i="0" u="none" baseline="0" dirty="0">
                <a:cs typeface="Arial"/>
              </a:rPr>
              <a:t>Information</a:t>
            </a:r>
            <a:endParaRPr lang="en-gb" b="1" dirty="0">
              <a:cs typeface="Arial"/>
            </a:endParaRPr>
          </a:p>
          <a:p>
            <a:pPr marL="285750" indent="-285750" algn="l" rtl="0">
              <a:spcAft>
                <a:spcPts val="600"/>
              </a:spcAft>
              <a:buFont typeface="Arial" panose="020B0604020202020204" pitchFamily="34" charset="0"/>
              <a:buChar char="•"/>
            </a:pPr>
            <a:r>
              <a:rPr lang="en-gb" sz="1400" b="0" i="0" u="none" baseline="0" dirty="0">
                <a:latin typeface="+mj-lt"/>
                <a:ea typeface="+mj-lt"/>
                <a:cs typeface="+mj-lt"/>
              </a:rPr>
              <a:t>Character strengths and noticing the good </a:t>
            </a:r>
            <a:r>
              <a:rPr lang="en-gb" sz="1400" b="0" i="0" u="none" baseline="0" dirty="0">
                <a:latin typeface="+mj-lt"/>
                <a:ea typeface="+mj-lt"/>
                <a:cs typeface="+mj-lt"/>
                <a:hlinkClick r:id="rId10" action="ppaction://hlinksldjump"/>
              </a:rPr>
              <a:t>slide 80</a:t>
            </a:r>
            <a:endParaRPr lang="en-gb" sz="1400" dirty="0">
              <a:latin typeface="+mj-lt"/>
            </a:endParaRPr>
          </a:p>
          <a:p>
            <a:pPr marL="285750" indent="-285750" algn="l" rtl="0">
              <a:spcAft>
                <a:spcPts val="600"/>
              </a:spcAft>
              <a:buFont typeface="Arial" panose="020B0604020202020204" pitchFamily="34" charset="0"/>
              <a:buChar char="•"/>
            </a:pPr>
            <a:r>
              <a:rPr lang="en-gb" sz="1400" b="0" i="0" u="none" baseline="0" dirty="0">
                <a:cs typeface="Arial"/>
              </a:rPr>
              <a:t>The study ability model </a:t>
            </a:r>
            <a:r>
              <a:rPr lang="en-gb" sz="1400" b="0" i="0" u="none" baseline="0" dirty="0">
                <a:cs typeface="Arial"/>
                <a:hlinkClick r:id="rId11" action="ppaction://hlinksldjump"/>
              </a:rPr>
              <a:t>slides 82–83</a:t>
            </a:r>
            <a:endParaRPr lang="en-gb" sz="1400" dirty="0">
              <a:cs typeface="Arial"/>
            </a:endParaRPr>
          </a:p>
          <a:p>
            <a:pPr marL="285750" indent="-285750" algn="l" rtl="0">
              <a:spcAft>
                <a:spcPts val="600"/>
              </a:spcAft>
              <a:buFont typeface="Arial"/>
              <a:buChar char="•"/>
            </a:pPr>
            <a:r>
              <a:rPr lang="en-gb" sz="1400" b="0" i="0" u="none" baseline="0" dirty="0">
                <a:cs typeface="Arial"/>
              </a:rPr>
              <a:t>The Wellbeing together model </a:t>
            </a:r>
            <a:r>
              <a:rPr lang="en-gb" sz="1400" b="0" i="0" u="none" baseline="0" dirty="0">
                <a:cs typeface="Arial"/>
                <a:hlinkClick r:id="rId12" action="ppaction://hlinksldjump"/>
              </a:rPr>
              <a:t>slides 84–85</a:t>
            </a:r>
            <a:endParaRPr lang="en-gb" sz="1400" dirty="0">
              <a:cs typeface="Arial"/>
            </a:endParaRPr>
          </a:p>
          <a:p>
            <a:pPr marL="285750" indent="-285750" algn="l" rtl="0">
              <a:spcAft>
                <a:spcPts val="600"/>
              </a:spcAft>
              <a:buFont typeface="Arial"/>
              <a:buChar char="•"/>
            </a:pPr>
            <a:r>
              <a:rPr lang="en-gb" sz="1400" b="0" i="0" u="none" baseline="0" dirty="0">
                <a:cs typeface="Arial"/>
              </a:rPr>
              <a:t>The benefits of physical activity and the mini-intervention model for promoting physical activity </a:t>
            </a:r>
            <a:r>
              <a:rPr lang="en-gb" sz="1400" b="0" i="0" u="none" baseline="0" dirty="0">
                <a:cs typeface="Arial"/>
                <a:hlinkClick r:id="rId13" action="ppaction://hlinksldjump"/>
              </a:rPr>
              <a:t>slides 86–87 </a:t>
            </a:r>
            <a:endParaRPr lang="en-gb" sz="1400" dirty="0">
              <a:cs typeface="Arial"/>
            </a:endParaRPr>
          </a:p>
        </p:txBody>
      </p:sp>
      <p:sp>
        <p:nvSpPr>
          <p:cNvPr id="7" name="TextBox 6">
            <a:extLst>
              <a:ext uri="{FF2B5EF4-FFF2-40B4-BE49-F238E27FC236}">
                <a16:creationId xmlns:a16="http://schemas.microsoft.com/office/drawing/2014/main" id="{9067B824-7507-9F9D-0EDE-5DC604368C83}"/>
              </a:ext>
            </a:extLst>
          </p:cNvPr>
          <p:cNvSpPr txBox="1"/>
          <p:nvPr/>
        </p:nvSpPr>
        <p:spPr>
          <a:xfrm>
            <a:off x="3666673" y="1766218"/>
            <a:ext cx="4050152" cy="707886"/>
          </a:xfrm>
          <a:prstGeom prst="rect">
            <a:avLst/>
          </a:prstGeom>
          <a:solidFill>
            <a:schemeClr val="bg1"/>
          </a:solidFill>
          <a:ln w="762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000" b="1" i="0" u="none" baseline="0">
                <a:cs typeface="Arial"/>
              </a:rPr>
              <a:t>Supporting questions for the introductory video </a:t>
            </a:r>
            <a:r>
              <a:rPr lang="en-gb" sz="2000" b="1" i="0" u="none" baseline="0">
                <a:cs typeface="Arial"/>
                <a:hlinkClick r:id="rId14" action="ppaction://hlinksldjump"/>
              </a:rPr>
              <a:t>slide 79</a:t>
            </a:r>
            <a:endParaRPr lang="en-gb" sz="2000" b="1">
              <a:cs typeface="Arial"/>
            </a:endParaRPr>
          </a:p>
        </p:txBody>
      </p:sp>
      <p:pic>
        <p:nvPicPr>
          <p:cNvPr id="9" name="Kuva 8">
            <a:extLst>
              <a:ext uri="{FF2B5EF4-FFF2-40B4-BE49-F238E27FC236}">
                <a16:creationId xmlns:a16="http://schemas.microsoft.com/office/drawing/2014/main" id="{49A88A1C-A633-0CB1-1873-251738A79610}"/>
              </a:ext>
            </a:extLst>
          </p:cNvPr>
          <p:cNvPicPr>
            <a:picLocks noChangeAspect="1"/>
          </p:cNvPicPr>
          <p:nvPr/>
        </p:nvPicPr>
        <p:blipFill>
          <a:blip r:embed="rId15"/>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16382362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E8DA97-8743-FC24-8BB3-807BEFC6C487}"/>
              </a:ext>
            </a:extLst>
          </p:cNvPr>
          <p:cNvSpPr>
            <a:spLocks noGrp="1"/>
          </p:cNvSpPr>
          <p:nvPr>
            <p:ph type="title"/>
          </p:nvPr>
        </p:nvSpPr>
        <p:spPr>
          <a:xfrm>
            <a:off x="457198" y="408562"/>
            <a:ext cx="10833101" cy="787615"/>
          </a:xfrm>
        </p:spPr>
        <p:txBody>
          <a:bodyPr anchor="t">
            <a:noAutofit/>
          </a:bodyPr>
          <a:lstStyle/>
          <a:p>
            <a:pPr algn="l" rtl="0"/>
            <a:r>
              <a:rPr lang="en-gb" sz="3600" b="1" i="0" u="none" baseline="0" dirty="0">
                <a:latin typeface="Arial" panose="020B0604020202020204" pitchFamily="34" charset="0"/>
                <a:ea typeface="Arial" panose="020B0604020202020204" pitchFamily="34" charset="0"/>
                <a:cs typeface="Arial" panose="020B0604020202020204" pitchFamily="34" charset="0"/>
              </a:rPr>
              <a:t>Supporting questions for the introductory video</a:t>
            </a:r>
            <a:br>
              <a:rPr lang="en-gb" sz="3600" dirty="0">
                <a:latin typeface="Arial" panose="020B0604020202020204" pitchFamily="34" charset="0"/>
                <a:cs typeface="Arial" panose="020B0604020202020204" pitchFamily="34" charset="0"/>
              </a:rPr>
            </a:br>
            <a:endParaRPr lang="en-gb" sz="3600" dirty="0">
              <a:latin typeface="Arial" panose="020B0604020202020204" pitchFamily="34" charset="0"/>
              <a:cs typeface="Arial" panose="020B0604020202020204" pitchFamily="34" charset="0"/>
            </a:endParaRPr>
          </a:p>
        </p:txBody>
      </p:sp>
      <p:sp>
        <p:nvSpPr>
          <p:cNvPr id="3" name="Sisällön paikkamerkki 2">
            <a:extLst>
              <a:ext uri="{FF2B5EF4-FFF2-40B4-BE49-F238E27FC236}">
                <a16:creationId xmlns:a16="http://schemas.microsoft.com/office/drawing/2014/main" id="{1AAECB36-B04A-12AE-8436-4F33E3C135E0}"/>
              </a:ext>
            </a:extLst>
          </p:cNvPr>
          <p:cNvSpPr>
            <a:spLocks noGrp="1"/>
          </p:cNvSpPr>
          <p:nvPr>
            <p:ph sz="half" idx="1"/>
          </p:nvPr>
        </p:nvSpPr>
        <p:spPr>
          <a:xfrm>
            <a:off x="457200" y="1320800"/>
            <a:ext cx="5943600" cy="4856800"/>
          </a:xfrm>
        </p:spPr>
        <p:txBody>
          <a:bodyPr vert="horz" lIns="0" tIns="0" rIns="0" bIns="0" rtlCol="0" anchor="t">
            <a:normAutofit fontScale="85000" lnSpcReduction="20000"/>
          </a:bodyPr>
          <a:lstStyle/>
          <a:p>
            <a:pPr marL="285750" indent="-285750" algn="l" rtl="0">
              <a:spcAft>
                <a:spcPts val="1200"/>
              </a:spcAft>
              <a:buFont typeface="Arial"/>
              <a:buChar char="•"/>
            </a:pPr>
            <a:r>
              <a:rPr lang="en-gb" sz="3000" b="0" i="0" u="none" baseline="0" dirty="0">
                <a:cs typeface="Arial"/>
              </a:rPr>
              <a:t>What kinds of thoughts did the video evoke?</a:t>
            </a:r>
          </a:p>
          <a:p>
            <a:pPr marL="285750" indent="-285750" algn="l" rtl="0">
              <a:spcAft>
                <a:spcPts val="1200"/>
              </a:spcAft>
              <a:buFont typeface="Arial"/>
              <a:buChar char="•"/>
            </a:pPr>
            <a:r>
              <a:rPr lang="en-gb" sz="3000" b="0" i="0" u="none" baseline="0" dirty="0">
                <a:cs typeface="Arial"/>
              </a:rPr>
              <a:t>What actions do you take to support learners' level of arousal and concentration during lessons?</a:t>
            </a:r>
          </a:p>
          <a:p>
            <a:pPr marL="285750" indent="-285750" algn="l" rtl="0">
              <a:spcAft>
                <a:spcPts val="1200"/>
              </a:spcAft>
              <a:buFont typeface="Arial"/>
              <a:buChar char="•"/>
            </a:pPr>
            <a:r>
              <a:rPr lang="en-gb" sz="3000" b="0" i="0" u="none" baseline="0" dirty="0">
                <a:cs typeface="Arial"/>
              </a:rPr>
              <a:t>What kind of lessons do I like as a teacher? What comes naturally to me?</a:t>
            </a:r>
          </a:p>
          <a:p>
            <a:pPr marL="285750" indent="-285750" algn="l" rtl="0">
              <a:spcAft>
                <a:spcPts val="1200"/>
              </a:spcAft>
              <a:buFont typeface="Arial"/>
              <a:buChar char="•"/>
            </a:pPr>
            <a:r>
              <a:rPr lang="en-gb" sz="3000" b="0" i="0" u="none" baseline="0" dirty="0">
                <a:cs typeface="Arial"/>
              </a:rPr>
              <a:t>What kind of lessons do students seem to enjoy?</a:t>
            </a:r>
          </a:p>
          <a:p>
            <a:pPr marL="285750" indent="-285750" algn="l" rtl="0">
              <a:spcAft>
                <a:spcPts val="1200"/>
              </a:spcAft>
              <a:buFont typeface="Arial"/>
              <a:buChar char="•"/>
            </a:pPr>
            <a:r>
              <a:rPr lang="en-gb" sz="3000" b="0" i="0" u="none" baseline="0" dirty="0">
                <a:cs typeface="Arial"/>
              </a:rPr>
              <a:t>What good ways do you have to acknowledge students' strengths?</a:t>
            </a:r>
          </a:p>
          <a:p>
            <a:pPr marL="0" indent="0" algn="l" rtl="0">
              <a:spcAft>
                <a:spcPts val="600"/>
              </a:spcAft>
              <a:buNone/>
            </a:pPr>
            <a:endParaRPr lang="en-gb" sz="2800" dirty="0"/>
          </a:p>
        </p:txBody>
      </p:sp>
      <p:pic>
        <p:nvPicPr>
          <p:cNvPr id="5" name="Kuva 4">
            <a:extLst>
              <a:ext uri="{FF2B5EF4-FFF2-40B4-BE49-F238E27FC236}">
                <a16:creationId xmlns:a16="http://schemas.microsoft.com/office/drawing/2014/main" id="{59D7CEB4-C4AD-1FF9-D8FF-384CA6EC9AFE}"/>
              </a:ext>
            </a:extLst>
          </p:cNvPr>
          <p:cNvPicPr>
            <a:picLocks noChangeAspect="1"/>
          </p:cNvPicPr>
          <p:nvPr/>
        </p:nvPicPr>
        <p:blipFill>
          <a:blip r:embed="rId3"/>
          <a:stretch>
            <a:fillRect/>
          </a:stretch>
        </p:blipFill>
        <p:spPr>
          <a:xfrm>
            <a:off x="6172200" y="1574325"/>
            <a:ext cx="5364000" cy="4224149"/>
          </a:xfrm>
          <a:prstGeom prst="rect">
            <a:avLst/>
          </a:prstGeom>
          <a:noFill/>
        </p:spPr>
      </p:pic>
      <p:sp>
        <p:nvSpPr>
          <p:cNvPr id="4" name="Dian numeron paikkamerkki 3">
            <a:extLst>
              <a:ext uri="{FF2B5EF4-FFF2-40B4-BE49-F238E27FC236}">
                <a16:creationId xmlns:a16="http://schemas.microsoft.com/office/drawing/2014/main" id="{8664DDB3-2EFC-C345-7BC0-7A17B6F1DFC6}"/>
              </a:ext>
            </a:extLst>
          </p:cNvPr>
          <p:cNvSpPr>
            <a:spLocks noGrp="1"/>
          </p:cNvSpPr>
          <p:nvPr>
            <p:ph type="sldNum" sz="quarter" idx="12"/>
          </p:nvPr>
        </p:nvSpPr>
        <p:spPr>
          <a:xfrm>
            <a:off x="10437780" y="6268800"/>
            <a:ext cx="1237034" cy="258459"/>
          </a:xfrm>
        </p:spPr>
        <p:txBody>
          <a:bodyPr anchor="ctr">
            <a:normAutofit/>
          </a:bodyPr>
          <a:lstStyle/>
          <a:p>
            <a:pPr algn="r" rtl="0">
              <a:spcAft>
                <a:spcPts val="600"/>
              </a:spcAft>
            </a:pPr>
            <a:fld id="{66B0B938-106A-4E9D-9931-8D19B263D192}" type="slidenum">
              <a:rPr/>
              <a:pPr>
                <a:spcAft>
                  <a:spcPts val="600"/>
                </a:spcAft>
              </a:pPr>
              <a:t>79</a:t>
            </a:fld>
            <a:endParaRPr lang="en-gb"/>
          </a:p>
        </p:txBody>
      </p:sp>
    </p:spTree>
    <p:extLst>
      <p:ext uri="{BB962C8B-B14F-4D97-AF65-F5344CB8AC3E}">
        <p14:creationId xmlns:p14="http://schemas.microsoft.com/office/powerpoint/2010/main" val="86078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88BA1-44FE-FDF3-D86E-1D05BC6C0D0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C8CD5C5-F36A-59F0-07B3-F9FA4F85A28D}"/>
              </a:ext>
            </a:extLst>
          </p:cNvPr>
          <p:cNvSpPr>
            <a:spLocks noGrp="1"/>
          </p:cNvSpPr>
          <p:nvPr>
            <p:ph type="title"/>
          </p:nvPr>
        </p:nvSpPr>
        <p:spPr>
          <a:xfrm>
            <a:off x="854641" y="248036"/>
            <a:ext cx="10813643" cy="787615"/>
          </a:xfrm>
        </p:spPr>
        <p:txBody>
          <a:bodyPr/>
          <a:lstStyle/>
          <a:p>
            <a:pPr algn="ctr" rtl="0"/>
            <a:r>
              <a:rPr lang="en-gb" sz="4000" b="1" i="0" u="none" baseline="0" dirty="0">
                <a:latin typeface="+mj-lt"/>
                <a:ea typeface="+mj-lt"/>
                <a:cs typeface="+mj-lt"/>
              </a:rPr>
              <a:t>Neurodiversity – terminology and concepts</a:t>
            </a:r>
            <a:br>
              <a:rPr lang="en-gb" sz="4000" dirty="0">
                <a:latin typeface="+mj-lt"/>
              </a:rPr>
            </a:br>
            <a:endParaRPr lang="en-gb" sz="4000" dirty="0">
              <a:latin typeface="+mj-lt"/>
            </a:endParaRPr>
          </a:p>
        </p:txBody>
      </p:sp>
      <p:sp>
        <p:nvSpPr>
          <p:cNvPr id="4" name="Dian numeron paikkamerkki 3">
            <a:extLst>
              <a:ext uri="{FF2B5EF4-FFF2-40B4-BE49-F238E27FC236}">
                <a16:creationId xmlns:a16="http://schemas.microsoft.com/office/drawing/2014/main" id="{FDABDBE3-077A-63D0-F1EE-A760B716DF1E}"/>
              </a:ext>
            </a:extLst>
          </p:cNvPr>
          <p:cNvSpPr>
            <a:spLocks noGrp="1"/>
          </p:cNvSpPr>
          <p:nvPr>
            <p:ph type="sldNum" sz="quarter" idx="12"/>
          </p:nvPr>
        </p:nvSpPr>
        <p:spPr/>
        <p:txBody>
          <a:bodyPr/>
          <a:lstStyle/>
          <a:p>
            <a:pPr algn="r" rtl="0"/>
            <a:fld id="{66B0B938-106A-4E9D-9931-8D19B263D192}" type="slidenum">
              <a:rPr/>
              <a:t>8</a:t>
            </a:fld>
            <a:endParaRPr lang="en-gb"/>
          </a:p>
        </p:txBody>
      </p:sp>
      <p:sp>
        <p:nvSpPr>
          <p:cNvPr id="8" name="Suorakulmio 7">
            <a:extLst>
              <a:ext uri="{FF2B5EF4-FFF2-40B4-BE49-F238E27FC236}">
                <a16:creationId xmlns:a16="http://schemas.microsoft.com/office/drawing/2014/main" id="{A065FA61-A2D6-1579-DB27-4FBDF2BC83AD}"/>
              </a:ext>
            </a:extLst>
          </p:cNvPr>
          <p:cNvSpPr/>
          <p:nvPr/>
        </p:nvSpPr>
        <p:spPr>
          <a:xfrm>
            <a:off x="950059" y="1185078"/>
            <a:ext cx="4980478" cy="2821861"/>
          </a:xfrm>
          <a:prstGeom prst="rect">
            <a:avLst/>
          </a:prstGeom>
          <a:solidFill>
            <a:schemeClr val="accent4"/>
          </a:solidFill>
          <a:ln w="76200">
            <a:noFill/>
          </a:ln>
        </p:spPr>
        <p:style>
          <a:lnRef idx="2">
            <a:schemeClr val="accent4"/>
          </a:lnRef>
          <a:fillRef idx="1">
            <a:schemeClr val="lt1"/>
          </a:fillRef>
          <a:effectRef idx="0">
            <a:schemeClr val="accent4"/>
          </a:effectRef>
          <a:fontRef idx="minor">
            <a:schemeClr val="dk1"/>
          </a:fontRef>
        </p:style>
        <p:txBody>
          <a:bodyPr rtlCol="0" anchor="ctr"/>
          <a:lstStyle/>
          <a:p>
            <a:pPr algn="ctr" rtl="0"/>
            <a:r>
              <a:rPr lang="en-gb" sz="2800" b="1" i="0" u="none" baseline="0" dirty="0">
                <a:cs typeface="Arial"/>
              </a:rPr>
              <a:t>Neurotypical</a:t>
            </a:r>
          </a:p>
          <a:p>
            <a:endParaRPr lang="en-gb" sz="2000" dirty="0">
              <a:cs typeface="Arial"/>
            </a:endParaRPr>
          </a:p>
          <a:p>
            <a:pPr marL="285750" indent="-285750" algn="l" rtl="0">
              <a:spcAft>
                <a:spcPts val="600"/>
              </a:spcAft>
              <a:buFont typeface="Arial" panose="020B0604020202020204" pitchFamily="34" charset="0"/>
              <a:buChar char="•"/>
            </a:pPr>
            <a:r>
              <a:rPr lang="en-gb" sz="2000" b="0" i="0" u="none" baseline="0" dirty="0">
                <a:cs typeface="Arial"/>
              </a:rPr>
              <a:t>The person’s brain structure and nervous system are typically developed.</a:t>
            </a:r>
          </a:p>
          <a:p>
            <a:pPr marL="285750" indent="-285750" algn="l" rtl="0">
              <a:spcAft>
                <a:spcPts val="600"/>
              </a:spcAft>
              <a:buFont typeface="Arial" panose="020B0604020202020204" pitchFamily="34" charset="0"/>
              <a:buChar char="•"/>
            </a:pPr>
            <a:r>
              <a:rPr lang="en-gb" sz="2000" b="0" i="0" u="none" baseline="0" dirty="0">
                <a:cs typeface="Arial"/>
              </a:rPr>
              <a:t>There is usually no great variation in the person’s behaviour from one situation to another. </a:t>
            </a:r>
          </a:p>
        </p:txBody>
      </p:sp>
      <p:sp>
        <p:nvSpPr>
          <p:cNvPr id="9" name="Suorakulmio 8">
            <a:extLst>
              <a:ext uri="{FF2B5EF4-FFF2-40B4-BE49-F238E27FC236}">
                <a16:creationId xmlns:a16="http://schemas.microsoft.com/office/drawing/2014/main" id="{AD65E74F-FE33-2AF1-3108-D04F7F9857E3}"/>
              </a:ext>
            </a:extLst>
          </p:cNvPr>
          <p:cNvSpPr/>
          <p:nvPr/>
        </p:nvSpPr>
        <p:spPr>
          <a:xfrm>
            <a:off x="6261463" y="1198574"/>
            <a:ext cx="4980478" cy="2821861"/>
          </a:xfrm>
          <a:prstGeom prst="rect">
            <a:avLst/>
          </a:prstGeom>
          <a:solidFill>
            <a:schemeClr val="accent4"/>
          </a:solidFill>
          <a:ln w="76200">
            <a:noFill/>
          </a:ln>
        </p:spPr>
        <p:style>
          <a:lnRef idx="2">
            <a:schemeClr val="accent4"/>
          </a:lnRef>
          <a:fillRef idx="1">
            <a:schemeClr val="lt1"/>
          </a:fillRef>
          <a:effectRef idx="0">
            <a:schemeClr val="accent4"/>
          </a:effectRef>
          <a:fontRef idx="minor">
            <a:schemeClr val="dk1"/>
          </a:fontRef>
        </p:style>
        <p:txBody>
          <a:bodyPr rtlCol="0" anchor="ctr"/>
          <a:lstStyle/>
          <a:p>
            <a:pPr algn="ctr" rtl="0"/>
            <a:r>
              <a:rPr lang="en-gb" sz="2800" b="1" i="0" u="none" baseline="0" dirty="0">
                <a:cs typeface="Arial"/>
              </a:rPr>
              <a:t>Neurodivergent</a:t>
            </a:r>
          </a:p>
          <a:p>
            <a:endParaRPr lang="en-gb" sz="2000" b="1" dirty="0">
              <a:cs typeface="Arial"/>
            </a:endParaRPr>
          </a:p>
          <a:p>
            <a:pPr marL="342900" indent="-342900" algn="l" rtl="0">
              <a:spcAft>
                <a:spcPts val="600"/>
              </a:spcAft>
              <a:buFont typeface="Arial" panose="020B0604020202020204" pitchFamily="34" charset="0"/>
              <a:buChar char="•"/>
            </a:pPr>
            <a:r>
              <a:rPr lang="en-gb" sz="2000" b="0" i="0" u="none" baseline="0" dirty="0">
                <a:cs typeface="Arial"/>
              </a:rPr>
              <a:t>Divergence in brain function and the nervous system.</a:t>
            </a:r>
          </a:p>
          <a:p>
            <a:pPr marL="342900" indent="-342900" algn="l" rtl="0">
              <a:spcAft>
                <a:spcPts val="600"/>
              </a:spcAft>
              <a:buFont typeface="Arial" panose="020B0604020202020204" pitchFamily="34" charset="0"/>
              <a:buChar char="•"/>
            </a:pPr>
            <a:r>
              <a:rPr lang="en-gb" sz="2000" b="0" i="0" u="none" baseline="0" dirty="0">
                <a:cs typeface="Arial"/>
              </a:rPr>
              <a:t>Developmental and congenital characteristics and syndromes.</a:t>
            </a:r>
          </a:p>
        </p:txBody>
      </p:sp>
      <p:sp>
        <p:nvSpPr>
          <p:cNvPr id="10" name="Suorakulmio 9">
            <a:extLst>
              <a:ext uri="{FF2B5EF4-FFF2-40B4-BE49-F238E27FC236}">
                <a16:creationId xmlns:a16="http://schemas.microsoft.com/office/drawing/2014/main" id="{DE5576E4-4635-55F0-9907-EBE278E4FF50}"/>
              </a:ext>
            </a:extLst>
          </p:cNvPr>
          <p:cNvSpPr/>
          <p:nvPr/>
        </p:nvSpPr>
        <p:spPr>
          <a:xfrm>
            <a:off x="6261463" y="4346280"/>
            <a:ext cx="4980477" cy="1442292"/>
          </a:xfrm>
          <a:prstGeom prst="rect">
            <a:avLst/>
          </a:prstGeom>
          <a:solidFill>
            <a:schemeClr val="accent4"/>
          </a:solidFill>
          <a:ln w="76200">
            <a:no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rtl="0"/>
            <a:r>
              <a:rPr lang="en-gb" b="1" i="0" u="none" baseline="0" dirty="0">
                <a:cs typeface="Arial"/>
              </a:rPr>
              <a:t>ADHD, autism spectrum disorder, specific or extensive learning difficulties, dyslexia,</a:t>
            </a:r>
            <a:r>
              <a:rPr lang="en-gb" b="0" i="0" u="none" baseline="0" dirty="0">
                <a:cs typeface="Arial"/>
              </a:rPr>
              <a:t> Tourette's, schizophrenia, epilepsy </a:t>
            </a:r>
          </a:p>
        </p:txBody>
      </p:sp>
      <p:sp>
        <p:nvSpPr>
          <p:cNvPr id="11" name="Suorakulmio 10">
            <a:extLst>
              <a:ext uri="{FF2B5EF4-FFF2-40B4-BE49-F238E27FC236}">
                <a16:creationId xmlns:a16="http://schemas.microsoft.com/office/drawing/2014/main" id="{78DC9D0B-6B53-E409-E3AB-A9ECBA5FC5AF}"/>
              </a:ext>
            </a:extLst>
          </p:cNvPr>
          <p:cNvSpPr/>
          <p:nvPr/>
        </p:nvSpPr>
        <p:spPr>
          <a:xfrm>
            <a:off x="950059" y="4360648"/>
            <a:ext cx="4980478" cy="1427924"/>
          </a:xfrm>
          <a:prstGeom prst="rect">
            <a:avLst/>
          </a:prstGeom>
          <a:solidFill>
            <a:schemeClr val="accent4"/>
          </a:solidFill>
          <a:ln w="76200">
            <a:no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marL="285750" indent="-285750" algn="l" rtl="0">
              <a:spcAft>
                <a:spcPts val="600"/>
              </a:spcAft>
              <a:buFont typeface="Arial" panose="020B0604020202020204" pitchFamily="34" charset="0"/>
              <a:buChar char="•"/>
            </a:pPr>
            <a:r>
              <a:rPr lang="en-gb" b="0" i="0" u="none" baseline="0" dirty="0"/>
              <a:t>Almost everyone has neurodivergent traits that do not cause challenges or do not meet diagnostic criteria.</a:t>
            </a:r>
          </a:p>
          <a:p>
            <a:pPr marL="285750" indent="-285750" algn="l" rtl="0">
              <a:spcAft>
                <a:spcPts val="600"/>
              </a:spcAft>
              <a:buFont typeface="Arial" panose="020B0604020202020204" pitchFamily="34" charset="0"/>
              <a:buChar char="•"/>
            </a:pPr>
            <a:r>
              <a:rPr lang="en-gb" b="1" i="0" u="none" baseline="0" dirty="0"/>
              <a:t>ADT</a:t>
            </a:r>
            <a:r>
              <a:rPr lang="en-gb" b="0" i="0" u="none" baseline="0" dirty="0"/>
              <a:t> attention deficit trait</a:t>
            </a:r>
          </a:p>
        </p:txBody>
      </p:sp>
      <p:sp>
        <p:nvSpPr>
          <p:cNvPr id="14" name="Nuoli: Alas 13">
            <a:extLst>
              <a:ext uri="{FF2B5EF4-FFF2-40B4-BE49-F238E27FC236}">
                <a16:creationId xmlns:a16="http://schemas.microsoft.com/office/drawing/2014/main" id="{45F10D04-AAC2-3F15-5BD8-932B054B93E2}"/>
              </a:ext>
            </a:extLst>
          </p:cNvPr>
          <p:cNvSpPr/>
          <p:nvPr/>
        </p:nvSpPr>
        <p:spPr>
          <a:xfrm>
            <a:off x="3226657" y="4040235"/>
            <a:ext cx="427281" cy="287117"/>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5" name="Kuva 4">
            <a:extLst>
              <a:ext uri="{FF2B5EF4-FFF2-40B4-BE49-F238E27FC236}">
                <a16:creationId xmlns:a16="http://schemas.microsoft.com/office/drawing/2014/main" id="{570CBF0F-A7B9-CF1C-410F-02F0BD02E7B4}"/>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6" name="Nuoli: Alas 5">
            <a:extLst>
              <a:ext uri="{FF2B5EF4-FFF2-40B4-BE49-F238E27FC236}">
                <a16:creationId xmlns:a16="http://schemas.microsoft.com/office/drawing/2014/main" id="{1E69A782-AB3E-0B44-A95F-5E9E14FEAFAB}"/>
              </a:ext>
            </a:extLst>
          </p:cNvPr>
          <p:cNvSpPr/>
          <p:nvPr/>
        </p:nvSpPr>
        <p:spPr>
          <a:xfrm>
            <a:off x="8538060" y="4023395"/>
            <a:ext cx="427281" cy="287117"/>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Tree>
    <p:extLst>
      <p:ext uri="{BB962C8B-B14F-4D97-AF65-F5344CB8AC3E}">
        <p14:creationId xmlns:p14="http://schemas.microsoft.com/office/powerpoint/2010/main" val="12689702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614CDEE1-742E-C0C2-CA5B-4CEF521B5070}"/>
              </a:ext>
            </a:extLst>
          </p:cNvPr>
          <p:cNvSpPr>
            <a:spLocks noGrp="1"/>
          </p:cNvSpPr>
          <p:nvPr>
            <p:ph idx="1"/>
          </p:nvPr>
        </p:nvSpPr>
        <p:spPr>
          <a:xfrm>
            <a:off x="393192" y="1444207"/>
            <a:ext cx="7575755" cy="4979988"/>
          </a:xfrm>
        </p:spPr>
        <p:txBody>
          <a:bodyPr/>
          <a:lstStyle/>
          <a:p>
            <a:pPr marL="0" indent="0" algn="l" rtl="0">
              <a:buNone/>
            </a:pPr>
            <a:r>
              <a:rPr lang="en-gb" sz="2000" b="0" i="0" u="none" kern="100" baseline="0">
                <a:effectLst/>
                <a:latin typeface="Arial" panose="020B0604020202020204" pitchFamily="34" charset="0"/>
                <a:ea typeface="Times New Roman" panose="02020603050405020304" pitchFamily="18" charset="0"/>
                <a:cs typeface="Times New Roman" panose="02020603050405020304" pitchFamily="18" charset="0"/>
              </a:rPr>
              <a:t>The leveraging of character strengths is linked to academic performance and wellbeing. </a:t>
            </a:r>
          </a:p>
          <a:p>
            <a:pPr marL="0" indent="0" algn="l" rtl="0">
              <a:buNone/>
            </a:pPr>
            <a:endParaRPr lang="en-gb" sz="2000" b="1" kern="100">
              <a:latin typeface="Arial" panose="020B0604020202020204" pitchFamily="34" charset="0"/>
              <a:ea typeface="Times New Roman" panose="02020603050405020304" pitchFamily="18" charset="0"/>
              <a:cs typeface="Times New Roman" panose="02020603050405020304" pitchFamily="18" charset="0"/>
            </a:endParaRPr>
          </a:p>
          <a:p>
            <a:pPr marL="0" indent="0" algn="l" rtl="0">
              <a:buNone/>
            </a:pPr>
            <a:r>
              <a:rPr lang="en-gb" sz="2000" b="1" i="0" u="none" kern="100" baseline="0">
                <a:effectLst/>
                <a:latin typeface="Arial" panose="020B0604020202020204" pitchFamily="34" charset="0"/>
                <a:ea typeface="Times New Roman" panose="02020603050405020304" pitchFamily="18" charset="0"/>
                <a:cs typeface="Times New Roman" panose="02020603050405020304" pitchFamily="18" charset="0"/>
              </a:rPr>
              <a:t>The identification, leveraging and development of character strengths can be taught and supported.</a:t>
            </a:r>
          </a:p>
          <a:p>
            <a:pPr marL="0" indent="0" algn="l" rtl="0">
              <a:buNone/>
            </a:pPr>
            <a:endParaRPr lang="en-gb" sz="2000"/>
          </a:p>
          <a:p>
            <a:pPr marL="0" indent="0" algn="l" rtl="0">
              <a:buNone/>
            </a:pPr>
            <a:r>
              <a:rPr lang="en-gb" sz="2000" b="0" i="0" u="none" baseline="0"/>
              <a:t>According to a study carried out in primary education, it seems that character strength teaching benefits pupils with </a:t>
            </a:r>
            <a:r>
              <a:rPr lang="en-gb" sz="2000" b="1" i="0" u="none" baseline="0"/>
              <a:t>intensified or special support needs</a:t>
            </a:r>
            <a:r>
              <a:rPr lang="en-gb" sz="2000" b="0" i="0" u="none" baseline="0"/>
              <a:t> in particular. These pupils were found to be:</a:t>
            </a:r>
          </a:p>
          <a:p>
            <a:pPr algn="l" rtl="0"/>
            <a:r>
              <a:rPr lang="en-gb" sz="2000" b="0" i="0" u="none" baseline="0"/>
              <a:t>more persistent, empathetic and interested in school work</a:t>
            </a:r>
          </a:p>
          <a:p>
            <a:pPr algn="l" rtl="0"/>
            <a:r>
              <a:rPr lang="en-gb" sz="2000" b="0" i="0" u="none" baseline="0"/>
              <a:t>less aggressive.</a:t>
            </a:r>
          </a:p>
          <a:p>
            <a:pPr marL="0" indent="0" algn="l" rtl="0">
              <a:buNone/>
            </a:pPr>
            <a:endParaRPr lang="en-gb" sz="2000"/>
          </a:p>
          <a:p>
            <a:pPr marL="0" indent="0" algn="l" rtl="0">
              <a:buNone/>
            </a:pPr>
            <a:r>
              <a:rPr lang="en-gb" sz="2000" b="0" i="0" u="none" baseline="0"/>
              <a:t>The supporting of character strengths can be easily started by consciously </a:t>
            </a:r>
            <a:r>
              <a:rPr lang="en-gb" sz="2000" b="1" i="0" u="none" baseline="0"/>
              <a:t>noticing the good and articulating it.</a:t>
            </a:r>
          </a:p>
          <a:p>
            <a:pPr marL="0" indent="0" algn="l" rtl="0">
              <a:buNone/>
            </a:pPr>
            <a:endParaRPr lang="en-gb"/>
          </a:p>
        </p:txBody>
      </p:sp>
      <p:grpSp>
        <p:nvGrpSpPr>
          <p:cNvPr id="6" name="Ryhmä 5">
            <a:extLst>
              <a:ext uri="{FF2B5EF4-FFF2-40B4-BE49-F238E27FC236}">
                <a16:creationId xmlns:a16="http://schemas.microsoft.com/office/drawing/2014/main" id="{9F827E7E-E403-88C2-1B6F-CB40EBCC21E6}"/>
              </a:ext>
            </a:extLst>
          </p:cNvPr>
          <p:cNvGrpSpPr/>
          <p:nvPr/>
        </p:nvGrpSpPr>
        <p:grpSpPr>
          <a:xfrm>
            <a:off x="8129016" y="0"/>
            <a:ext cx="4062984" cy="6858000"/>
            <a:chOff x="9239843" y="0"/>
            <a:chExt cx="2952157" cy="6858000"/>
          </a:xfrm>
          <a:solidFill>
            <a:schemeClr val="bg2"/>
          </a:solidFill>
        </p:grpSpPr>
        <p:sp>
          <p:nvSpPr>
            <p:cNvPr id="7" name="Suorakulmio 6">
              <a:extLst>
                <a:ext uri="{FF2B5EF4-FFF2-40B4-BE49-F238E27FC236}">
                  <a16:creationId xmlns:a16="http://schemas.microsoft.com/office/drawing/2014/main" id="{CE5302D0-C9AE-9342-984D-6358D722C340}"/>
                </a:ext>
              </a:extLst>
            </p:cNvPr>
            <p:cNvSpPr/>
            <p:nvPr/>
          </p:nvSpPr>
          <p:spPr>
            <a:xfrm rot="16200000">
              <a:off x="7409688" y="2075688"/>
              <a:ext cx="6858000" cy="2706624"/>
            </a:xfrm>
            <a:prstGeom prst="rect">
              <a:avLst/>
            </a:prstGeom>
            <a:grp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8" name="Freeform 5">
              <a:extLst>
                <a:ext uri="{FF2B5EF4-FFF2-40B4-BE49-F238E27FC236}">
                  <a16:creationId xmlns:a16="http://schemas.microsoft.com/office/drawing/2014/main" id="{34594C8B-B844-2D1D-0BE9-DF5CCAFA209E}"/>
                </a:ext>
              </a:extLst>
            </p:cNvPr>
            <p:cNvSpPr>
              <a:spLocks noChangeAspect="1"/>
            </p:cNvSpPr>
            <p:nvPr/>
          </p:nvSpPr>
          <p:spPr bwMode="auto">
            <a:xfrm rot="16200000">
              <a:off x="5933610" y="3306234"/>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grpFill/>
            <a:ln>
              <a:solidFill>
                <a:schemeClr val="bg2"/>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11" name="Tekstiruutu 10">
            <a:extLst>
              <a:ext uri="{FF2B5EF4-FFF2-40B4-BE49-F238E27FC236}">
                <a16:creationId xmlns:a16="http://schemas.microsoft.com/office/drawing/2014/main" id="{5E74866B-F201-CFAE-ED88-DD6B47FD1323}"/>
              </a:ext>
            </a:extLst>
          </p:cNvPr>
          <p:cNvSpPr txBox="1"/>
          <p:nvPr/>
        </p:nvSpPr>
        <p:spPr>
          <a:xfrm>
            <a:off x="8625044" y="686212"/>
            <a:ext cx="3387066" cy="2554545"/>
          </a:xfrm>
          <a:prstGeom prst="rect">
            <a:avLst/>
          </a:prstGeom>
          <a:noFill/>
        </p:spPr>
        <p:txBody>
          <a:bodyPr wrap="square" rtlCol="0">
            <a:spAutoFit/>
          </a:bodyPr>
          <a:lstStyle/>
          <a:p>
            <a:pPr algn="l" rtl="0"/>
            <a:r>
              <a:rPr lang="en-gb" sz="2000" b="0" i="0" u="none" kern="100" baseline="0">
                <a:effectLst/>
                <a:latin typeface="Arial" panose="020B0604020202020204" pitchFamily="34" charset="0"/>
                <a:ea typeface="Times New Roman" panose="02020603050405020304" pitchFamily="18" charset="0"/>
                <a:cs typeface="Times New Roman" panose="02020603050405020304" pitchFamily="18" charset="0"/>
              </a:rPr>
              <a:t>Identifying and supporting strengths of character</a:t>
            </a:r>
            <a:r>
              <a:rPr lang="en-gb" sz="2000" b="0" i="0" u="none" kern="100" baseline="0">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en-gb" sz="2000" b="0" i="0" u="none" kern="100" baseline="0">
                <a:effectLst/>
                <a:latin typeface="Arial" panose="020B0604020202020204" pitchFamily="34" charset="0"/>
                <a:ea typeface="Times New Roman" panose="02020603050405020304" pitchFamily="18" charset="0"/>
                <a:cs typeface="Times New Roman" panose="02020603050405020304" pitchFamily="18" charset="0"/>
              </a:rPr>
              <a:t> </a:t>
            </a:r>
            <a:r>
              <a:rPr lang="en-gb" sz="2000" b="1" i="0" u="none" kern="100" baseline="0">
                <a:effectLst/>
                <a:latin typeface="Arial" panose="020B0604020202020204" pitchFamily="34" charset="0"/>
                <a:ea typeface="Times New Roman" panose="02020603050405020304" pitchFamily="18" charset="0"/>
                <a:cs typeface="Times New Roman" panose="02020603050405020304" pitchFamily="18" charset="0"/>
              </a:rPr>
              <a:t>focuses attention on competence and successes, the personal strengths of each learner.</a:t>
            </a:r>
          </a:p>
          <a:p>
            <a:endParaRPr lang="en-gb" sz="2000" kern="1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Otsikko 1">
            <a:extLst>
              <a:ext uri="{FF2B5EF4-FFF2-40B4-BE49-F238E27FC236}">
                <a16:creationId xmlns:a16="http://schemas.microsoft.com/office/drawing/2014/main" id="{F32A79AF-5BA1-5C09-D411-D0BA81709B38}"/>
              </a:ext>
            </a:extLst>
          </p:cNvPr>
          <p:cNvSpPr>
            <a:spLocks noGrp="1"/>
          </p:cNvSpPr>
          <p:nvPr>
            <p:ph type="title"/>
          </p:nvPr>
        </p:nvSpPr>
        <p:spPr>
          <a:xfrm>
            <a:off x="393192" y="203994"/>
            <a:ext cx="7572539" cy="787400"/>
          </a:xfrm>
        </p:spPr>
        <p:txBody>
          <a:bodyPr/>
          <a:lstStyle/>
          <a:p>
            <a:pPr algn="l" rtl="0"/>
            <a:r>
              <a:rPr lang="en-gb" sz="3600" b="1" i="0" u="none" baseline="0">
                <a:latin typeface="+mj-lt"/>
                <a:ea typeface="+mj-lt"/>
                <a:cs typeface="+mj-lt"/>
              </a:rPr>
              <a:t>Character strengths and noticing the good</a:t>
            </a:r>
          </a:p>
        </p:txBody>
      </p:sp>
      <p:sp>
        <p:nvSpPr>
          <p:cNvPr id="9" name="Tekstiruutu 8">
            <a:extLst>
              <a:ext uri="{FF2B5EF4-FFF2-40B4-BE49-F238E27FC236}">
                <a16:creationId xmlns:a16="http://schemas.microsoft.com/office/drawing/2014/main" id="{CA6575C2-D929-86EB-85AA-DC63747C2CA6}"/>
              </a:ext>
            </a:extLst>
          </p:cNvPr>
          <p:cNvSpPr txBox="1"/>
          <p:nvPr/>
        </p:nvSpPr>
        <p:spPr>
          <a:xfrm>
            <a:off x="1517904" y="6263640"/>
            <a:ext cx="4489704" cy="307777"/>
          </a:xfrm>
          <a:prstGeom prst="rect">
            <a:avLst/>
          </a:prstGeom>
          <a:noFill/>
        </p:spPr>
        <p:txBody>
          <a:bodyPr wrap="square" rtlCol="0">
            <a:spAutoFit/>
          </a:bodyPr>
          <a:lstStyle/>
          <a:p>
            <a:pPr algn="l" rtl="0"/>
            <a:r>
              <a:rPr lang="en-gb" sz="1400" b="0" i="0" u="none" baseline="0"/>
              <a:t>E.g. Tang et al. 2019; Vuorinen 2022</a:t>
            </a:r>
          </a:p>
        </p:txBody>
      </p:sp>
      <p:pic>
        <p:nvPicPr>
          <p:cNvPr id="2050" name="Picture 2">
            <a:extLst>
              <a:ext uri="{FF2B5EF4-FFF2-40B4-BE49-F238E27FC236}">
                <a16:creationId xmlns:a16="http://schemas.microsoft.com/office/drawing/2014/main" id="{7B79F428-7F5B-234C-149E-372D9B528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044" y="3140322"/>
            <a:ext cx="2266413" cy="2499593"/>
          </a:xfrm>
          <a:prstGeom prst="rect">
            <a:avLst/>
          </a:prstGeom>
          <a:noFill/>
          <a:extLst>
            <a:ext uri="{909E8E84-426E-40DD-AFC4-6F175D3DCCD1}">
              <a14:hiddenFill xmlns:a14="http://schemas.microsoft.com/office/drawing/2010/main">
                <a:solidFill>
                  <a:srgbClr val="FFFFFF"/>
                </a:solidFill>
              </a14:hiddenFill>
            </a:ext>
          </a:extLst>
        </p:spPr>
      </p:pic>
      <p:pic>
        <p:nvPicPr>
          <p:cNvPr id="4" name="Kuva 3">
            <a:extLst>
              <a:ext uri="{FF2B5EF4-FFF2-40B4-BE49-F238E27FC236}">
                <a16:creationId xmlns:a16="http://schemas.microsoft.com/office/drawing/2014/main" id="{B50E1350-74D7-9968-3625-4D372AEA8EAE}"/>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10" name="Tekstiruutu 9">
            <a:extLst>
              <a:ext uri="{FF2B5EF4-FFF2-40B4-BE49-F238E27FC236}">
                <a16:creationId xmlns:a16="http://schemas.microsoft.com/office/drawing/2014/main" id="{D993B96A-65F3-9C1E-E3C9-0DDE5B8BB5F4}"/>
              </a:ext>
            </a:extLst>
          </p:cNvPr>
          <p:cNvSpPr txBox="1"/>
          <p:nvPr/>
        </p:nvSpPr>
        <p:spPr>
          <a:xfrm>
            <a:off x="10481473" y="3181571"/>
            <a:ext cx="1795027" cy="2062103"/>
          </a:xfrm>
          <a:prstGeom prst="rect">
            <a:avLst/>
          </a:prstGeom>
          <a:noFill/>
        </p:spPr>
        <p:txBody>
          <a:bodyPr wrap="square">
            <a:spAutoFit/>
          </a:bodyPr>
          <a:lstStyle/>
          <a:p>
            <a:pPr algn="l" rtl="0"/>
            <a:r>
              <a:rPr lang="en-gb" sz="1600" b="0" i="1" u="none" baseline="0">
                <a:cs typeface="Arial"/>
              </a:rPr>
              <a:t>Identifying and highlighting strengths is particularly important for neurodivergent adolescents!</a:t>
            </a:r>
            <a:r>
              <a:rPr lang="en-gb" sz="1600" b="0" i="0" u="none" baseline="0">
                <a:cs typeface="Arial"/>
              </a:rPr>
              <a:t> </a:t>
            </a:r>
          </a:p>
        </p:txBody>
      </p:sp>
    </p:spTree>
    <p:extLst>
      <p:ext uri="{BB962C8B-B14F-4D97-AF65-F5344CB8AC3E}">
        <p14:creationId xmlns:p14="http://schemas.microsoft.com/office/powerpoint/2010/main" val="26754786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2">
            <a:extLst>
              <a:ext uri="{FF2B5EF4-FFF2-40B4-BE49-F238E27FC236}">
                <a16:creationId xmlns:a16="http://schemas.microsoft.com/office/drawing/2014/main" id="{4E016783-2253-1502-01D5-B28ECCF2CC39}"/>
              </a:ext>
            </a:extLst>
          </p:cNvPr>
          <p:cNvSpPr/>
          <p:nvPr/>
        </p:nvSpPr>
        <p:spPr>
          <a:xfrm>
            <a:off x="3802380" y="1195387"/>
            <a:ext cx="4587240" cy="533241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Otsikko 9">
            <a:extLst>
              <a:ext uri="{FF2B5EF4-FFF2-40B4-BE49-F238E27FC236}">
                <a16:creationId xmlns:a16="http://schemas.microsoft.com/office/drawing/2014/main" id="{2CBA1BDC-D0D5-CBB5-D544-B1EC9D57F5FD}"/>
              </a:ext>
            </a:extLst>
          </p:cNvPr>
          <p:cNvSpPr>
            <a:spLocks noGrp="1"/>
          </p:cNvSpPr>
          <p:nvPr>
            <p:ph type="title"/>
          </p:nvPr>
        </p:nvSpPr>
        <p:spPr/>
        <p:txBody>
          <a:bodyPr/>
          <a:lstStyle/>
          <a:p>
            <a:pPr algn="ctr" rtl="0"/>
            <a:r>
              <a:rPr lang="en-gb" b="1" i="0" u="none" baseline="0"/>
              <a:t>Activity cards for teachers</a:t>
            </a:r>
          </a:p>
        </p:txBody>
      </p:sp>
      <p:sp>
        <p:nvSpPr>
          <p:cNvPr id="4" name="Dian numeron paikkamerkki 3">
            <a:extLst>
              <a:ext uri="{FF2B5EF4-FFF2-40B4-BE49-F238E27FC236}">
                <a16:creationId xmlns:a16="http://schemas.microsoft.com/office/drawing/2014/main" id="{89E13A56-F92F-5023-13C2-D7C24670B66A}"/>
              </a:ext>
            </a:extLst>
          </p:cNvPr>
          <p:cNvSpPr>
            <a:spLocks noGrp="1"/>
          </p:cNvSpPr>
          <p:nvPr>
            <p:ph type="sldNum" sz="quarter" idx="12"/>
          </p:nvPr>
        </p:nvSpPr>
        <p:spPr/>
        <p:txBody>
          <a:bodyPr/>
          <a:lstStyle/>
          <a:p>
            <a:pPr algn="r" rtl="0"/>
            <a:fld id="{66B0B938-106A-4E9D-9931-8D19B263D192}" type="slidenum">
              <a:rPr/>
              <a:t>81</a:t>
            </a:fld>
            <a:endParaRPr lang="en-gb"/>
          </a:p>
        </p:txBody>
      </p:sp>
      <p:sp>
        <p:nvSpPr>
          <p:cNvPr id="16" name="Tekstiruutu 15">
            <a:extLst>
              <a:ext uri="{FF2B5EF4-FFF2-40B4-BE49-F238E27FC236}">
                <a16:creationId xmlns:a16="http://schemas.microsoft.com/office/drawing/2014/main" id="{E8B7C017-7557-C368-2F29-DAD13C45F61A}"/>
              </a:ext>
            </a:extLst>
          </p:cNvPr>
          <p:cNvSpPr txBox="1"/>
          <p:nvPr/>
        </p:nvSpPr>
        <p:spPr>
          <a:xfrm>
            <a:off x="3802380" y="1202706"/>
            <a:ext cx="4587240" cy="2200602"/>
          </a:xfrm>
          <a:prstGeom prst="rect">
            <a:avLst/>
          </a:prstGeom>
          <a:noFill/>
        </p:spPr>
        <p:txBody>
          <a:bodyPr wrap="square">
            <a:spAutoFit/>
          </a:bodyPr>
          <a:lstStyle/>
          <a:p>
            <a:pPr algn="ctr" rtl="0">
              <a:spcAft>
                <a:spcPts val="600"/>
              </a:spcAft>
            </a:pPr>
            <a:r>
              <a:rPr lang="en-gb" b="1" i="0" u="none" baseline="0"/>
              <a:t>Think about your own strengths and how you leverage them in your work</a:t>
            </a:r>
          </a:p>
          <a:p>
            <a:pPr marL="285750" indent="-285750" algn="l" rtl="0">
              <a:buFont typeface="Arial" panose="020B0604020202020204" pitchFamily="34" charset="0"/>
              <a:buChar char="•"/>
            </a:pPr>
            <a:r>
              <a:rPr lang="en-gb" sz="1600" b="0" i="0" u="none" baseline="0"/>
              <a:t>What strengths are needed in </a:t>
            </a:r>
            <a:br>
              <a:rPr lang="en-gb" sz="1600"/>
            </a:br>
            <a:r>
              <a:rPr lang="en-gb" sz="1600" b="0" i="0" u="none" baseline="0"/>
              <a:t>your subject?</a:t>
            </a:r>
          </a:p>
          <a:p>
            <a:pPr marL="285750" indent="-285750" algn="l" rtl="0">
              <a:buFont typeface="Arial" panose="020B0604020202020204" pitchFamily="34" charset="0"/>
              <a:buChar char="•"/>
            </a:pPr>
            <a:r>
              <a:rPr lang="en-gb" sz="1600" b="0" i="0" u="none" baseline="0"/>
              <a:t>Do you use any methods to identify strengths </a:t>
            </a:r>
            <a:br>
              <a:rPr lang="en-gb" sz="1600"/>
            </a:br>
            <a:r>
              <a:rPr lang="en-gb" sz="1600" b="0" i="0" u="none" baseline="0"/>
              <a:t>in your teaching?</a:t>
            </a:r>
          </a:p>
          <a:p>
            <a:pPr marL="285750" indent="-285750" algn="l" rtl="0">
              <a:buFont typeface="Arial" panose="020B0604020202020204" pitchFamily="34" charset="0"/>
              <a:buChar char="•"/>
            </a:pPr>
            <a:r>
              <a:rPr lang="en-gb" sz="1600" b="0" i="0" u="none" baseline="0"/>
              <a:t>How can different hobbies </a:t>
            </a:r>
            <a:br>
              <a:rPr lang="en-gb" sz="1600"/>
            </a:br>
            <a:r>
              <a:rPr lang="en-gb" sz="1600" b="0" i="0" u="none" baseline="0"/>
              <a:t>support the studying of your subject?</a:t>
            </a:r>
          </a:p>
        </p:txBody>
      </p:sp>
      <p:sp>
        <p:nvSpPr>
          <p:cNvPr id="21" name="Suorakulmio 20">
            <a:extLst>
              <a:ext uri="{FF2B5EF4-FFF2-40B4-BE49-F238E27FC236}">
                <a16:creationId xmlns:a16="http://schemas.microsoft.com/office/drawing/2014/main" id="{80DBBA9B-6B8F-3D6F-64A0-F618D2A3C21D}"/>
              </a:ext>
            </a:extLst>
          </p:cNvPr>
          <p:cNvSpPr/>
          <p:nvPr/>
        </p:nvSpPr>
        <p:spPr>
          <a:xfrm>
            <a:off x="3802378" y="3957647"/>
            <a:ext cx="4576524" cy="2606959"/>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22" name="Freeform 5">
            <a:extLst>
              <a:ext uri="{FF2B5EF4-FFF2-40B4-BE49-F238E27FC236}">
                <a16:creationId xmlns:a16="http://schemas.microsoft.com/office/drawing/2014/main" id="{A9A59C46-A76B-0F7E-8CD2-A5742C96004C}"/>
              </a:ext>
            </a:extLst>
          </p:cNvPr>
          <p:cNvSpPr>
            <a:spLocks noChangeAspect="1"/>
          </p:cNvSpPr>
          <p:nvPr/>
        </p:nvSpPr>
        <p:spPr bwMode="auto">
          <a:xfrm>
            <a:off x="3802379" y="3634531"/>
            <a:ext cx="4587240" cy="321848"/>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ysClr val="windowText" lastClr="000000"/>
              </a:solidFill>
            </a:endParaRPr>
          </a:p>
        </p:txBody>
      </p:sp>
      <p:sp>
        <p:nvSpPr>
          <p:cNvPr id="24" name="Tekstiruutu 23">
            <a:extLst>
              <a:ext uri="{FF2B5EF4-FFF2-40B4-BE49-F238E27FC236}">
                <a16:creationId xmlns:a16="http://schemas.microsoft.com/office/drawing/2014/main" id="{EBD3C1B9-7152-375C-95E4-70CC7CD8D04B}"/>
              </a:ext>
            </a:extLst>
          </p:cNvPr>
          <p:cNvSpPr txBox="1"/>
          <p:nvPr/>
        </p:nvSpPr>
        <p:spPr>
          <a:xfrm>
            <a:off x="3834527" y="3963894"/>
            <a:ext cx="4555092" cy="2600712"/>
          </a:xfrm>
          <a:prstGeom prst="rect">
            <a:avLst/>
          </a:prstGeom>
          <a:solidFill>
            <a:schemeClr val="accent4"/>
          </a:solidFill>
          <a:ln>
            <a:solidFill>
              <a:schemeClr val="accent4"/>
            </a:solidFill>
          </a:ln>
        </p:spPr>
        <p:txBody>
          <a:bodyPr wrap="square">
            <a:spAutoFit/>
          </a:bodyPr>
          <a:lstStyle/>
          <a:p>
            <a:pPr marL="0" indent="0" algn="ctr" rtl="0">
              <a:spcAft>
                <a:spcPts val="600"/>
              </a:spcAft>
              <a:buNone/>
            </a:pPr>
            <a:r>
              <a:rPr lang="en-gb" b="1" i="0" u="none" baseline="0">
                <a:solidFill>
                  <a:sysClr val="windowText" lastClr="000000"/>
                </a:solidFill>
              </a:rPr>
              <a:t>Tips</a:t>
            </a:r>
          </a:p>
          <a:p>
            <a:pPr marL="285750" indent="-285750" algn="l" rtl="0">
              <a:buFont typeface="Arial" panose="020B0604020202020204" pitchFamily="34" charset="0"/>
              <a:buChar char="•"/>
            </a:pPr>
            <a:r>
              <a:rPr lang="en-gb" sz="1400" b="0" i="0" u="none" baseline="0">
                <a:solidFill>
                  <a:sysClr val="windowText" lastClr="000000"/>
                </a:solidFill>
              </a:rPr>
              <a:t>Have students discuss their strengths and interests at the beginning of the study unit, for example.</a:t>
            </a:r>
          </a:p>
          <a:p>
            <a:pPr marL="285750" indent="-285750" algn="l" rtl="0">
              <a:buFont typeface="Arial" panose="020B0604020202020204" pitchFamily="34" charset="0"/>
              <a:buChar char="•"/>
            </a:pPr>
            <a:r>
              <a:rPr lang="en-gb" sz="1400" b="0" i="0" u="none" baseline="0">
                <a:solidFill>
                  <a:sysClr val="windowText" lastClr="000000"/>
                </a:solidFill>
              </a:rPr>
              <a:t>You can also identify strengths using Padlet or Mentimeter to highlight the collective strengths of the group.</a:t>
            </a:r>
          </a:p>
          <a:p>
            <a:pPr marL="285750" indent="-285750" algn="l" rtl="0">
              <a:buFont typeface="Arial" panose="020B0604020202020204" pitchFamily="34" charset="0"/>
              <a:buChar char="•"/>
            </a:pPr>
            <a:r>
              <a:rPr lang="en-gb" sz="1400" b="0" i="0" u="none" baseline="0">
                <a:solidFill>
                  <a:sysClr val="windowText" lastClr="000000"/>
                </a:solidFill>
              </a:rPr>
              <a:t>Keep a list of strengths on display to make them easier to articulate!</a:t>
            </a:r>
          </a:p>
          <a:p>
            <a:pPr marL="285750" indent="-285750" algn="l" rtl="0">
              <a:buFont typeface="Arial" panose="020B0604020202020204" pitchFamily="34" charset="0"/>
              <a:buChar char="•"/>
            </a:pPr>
            <a:r>
              <a:rPr lang="en-gb" sz="1400" b="0" i="0" u="none" baseline="0">
                <a:solidFill>
                  <a:sysClr val="windowText" lastClr="000000"/>
                </a:solidFill>
              </a:rPr>
              <a:t>Consult with and make use of student welfare to identify strengths and find methods.</a:t>
            </a:r>
          </a:p>
        </p:txBody>
      </p:sp>
      <p:pic>
        <p:nvPicPr>
          <p:cNvPr id="7179" name="Picture 11" descr="A picture containing text, vector graphics&#10;&#10;Description automatically generated">
            <a:extLst>
              <a:ext uri="{FF2B5EF4-FFF2-40B4-BE49-F238E27FC236}">
                <a16:creationId xmlns:a16="http://schemas.microsoft.com/office/drawing/2014/main" id="{1C9A4E62-1F66-FB1E-5A8C-1AA8AD1FA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593" y="2552845"/>
            <a:ext cx="1040173" cy="1790259"/>
          </a:xfrm>
          <a:prstGeom prst="rect">
            <a:avLst/>
          </a:prstGeom>
          <a:noFill/>
          <a:extLst>
            <a:ext uri="{909E8E84-426E-40DD-AFC4-6F175D3DCCD1}">
              <a14:hiddenFill xmlns:a14="http://schemas.microsoft.com/office/drawing/2010/main">
                <a:solidFill>
                  <a:srgbClr val="FFFFFF"/>
                </a:solidFill>
              </a14:hiddenFill>
            </a:ext>
          </a:extLst>
        </p:spPr>
      </p:pic>
      <p:pic>
        <p:nvPicPr>
          <p:cNvPr id="26" name="Kuva 25">
            <a:extLst>
              <a:ext uri="{FF2B5EF4-FFF2-40B4-BE49-F238E27FC236}">
                <a16:creationId xmlns:a16="http://schemas.microsoft.com/office/drawing/2014/main" id="{B0F7514A-9806-A2AD-6244-BC378E496388}"/>
              </a:ext>
            </a:extLst>
          </p:cNvPr>
          <p:cNvPicPr>
            <a:picLocks noChangeAspect="1"/>
          </p:cNvPicPr>
          <p:nvPr/>
        </p:nvPicPr>
        <p:blipFill>
          <a:blip r:embed="rId4"/>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40445053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C667AD-C049-F2B8-6225-B9D1C8F8AB7B}"/>
              </a:ext>
            </a:extLst>
          </p:cNvPr>
          <p:cNvSpPr>
            <a:spLocks noGrp="1"/>
          </p:cNvSpPr>
          <p:nvPr>
            <p:ph type="sldNum" sz="quarter" idx="12"/>
          </p:nvPr>
        </p:nvSpPr>
        <p:spPr/>
        <p:txBody>
          <a:bodyPr/>
          <a:lstStyle/>
          <a:p>
            <a:pPr algn="r" rtl="0"/>
            <a:fld id="{66B0B938-106A-4E9D-9931-8D19B263D192}" type="slidenum">
              <a:rPr/>
              <a:t>82</a:t>
            </a:fld>
            <a:endParaRPr lang="en-gb"/>
          </a:p>
        </p:txBody>
      </p:sp>
      <p:pic>
        <p:nvPicPr>
          <p:cNvPr id="3" name="Picture 2">
            <a:extLst>
              <a:ext uri="{FF2B5EF4-FFF2-40B4-BE49-F238E27FC236}">
                <a16:creationId xmlns:a16="http://schemas.microsoft.com/office/drawing/2014/main" id="{FB1E6AF2-C5DF-CCE2-82D5-1809AC8B6C38}"/>
              </a:ext>
            </a:extLst>
          </p:cNvPr>
          <p:cNvPicPr>
            <a:picLocks noChangeAspect="1"/>
          </p:cNvPicPr>
          <p:nvPr/>
        </p:nvPicPr>
        <p:blipFill>
          <a:blip r:embed="rId2"/>
          <a:stretch>
            <a:fillRect/>
          </a:stretch>
        </p:blipFill>
        <p:spPr>
          <a:xfrm>
            <a:off x="517186" y="0"/>
            <a:ext cx="10914251" cy="6667788"/>
          </a:xfrm>
          <a:prstGeom prst="rect">
            <a:avLst/>
          </a:prstGeom>
        </p:spPr>
      </p:pic>
      <p:pic>
        <p:nvPicPr>
          <p:cNvPr id="4" name="Kuva 3">
            <a:extLst>
              <a:ext uri="{FF2B5EF4-FFF2-40B4-BE49-F238E27FC236}">
                <a16:creationId xmlns:a16="http://schemas.microsoft.com/office/drawing/2014/main" id="{A434C5F2-E351-B3D2-9D0E-C3130C1E8D05}"/>
              </a:ext>
            </a:extLst>
          </p:cNvPr>
          <p:cNvPicPr>
            <a:picLocks noChangeAspect="1"/>
          </p:cNvPicPr>
          <p:nvPr/>
        </p:nvPicPr>
        <p:blipFill>
          <a:blip r:embed="rId3"/>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12480406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552E7D-65F5-00F3-8630-DEE09DA8D07B}"/>
              </a:ext>
            </a:extLst>
          </p:cNvPr>
          <p:cNvSpPr>
            <a:spLocks noGrp="1"/>
          </p:cNvSpPr>
          <p:nvPr>
            <p:ph type="title"/>
          </p:nvPr>
        </p:nvSpPr>
        <p:spPr>
          <a:xfrm>
            <a:off x="1084297" y="334528"/>
            <a:ext cx="9972000" cy="787615"/>
          </a:xfrm>
        </p:spPr>
        <p:txBody>
          <a:bodyPr/>
          <a:lstStyle/>
          <a:p>
            <a:pPr algn="ctr" rtl="0"/>
            <a:r>
              <a:rPr lang="en-gb" b="1" i="0" u="none" baseline="0">
                <a:latin typeface="+mj-lt"/>
                <a:ea typeface="+mj-lt"/>
                <a:cs typeface="+mj-lt"/>
              </a:rPr>
              <a:t>The study ability model</a:t>
            </a:r>
          </a:p>
        </p:txBody>
      </p:sp>
      <p:sp>
        <p:nvSpPr>
          <p:cNvPr id="3" name="Dian numeron paikkamerkki 2">
            <a:extLst>
              <a:ext uri="{FF2B5EF4-FFF2-40B4-BE49-F238E27FC236}">
                <a16:creationId xmlns:a16="http://schemas.microsoft.com/office/drawing/2014/main" id="{09548E61-4560-28EB-3FBB-1CB40FCF2E7A}"/>
              </a:ext>
            </a:extLst>
          </p:cNvPr>
          <p:cNvSpPr>
            <a:spLocks noGrp="1"/>
          </p:cNvSpPr>
          <p:nvPr>
            <p:ph type="sldNum" sz="quarter" idx="12"/>
          </p:nvPr>
        </p:nvSpPr>
        <p:spPr/>
        <p:txBody>
          <a:bodyPr/>
          <a:lstStyle/>
          <a:p>
            <a:pPr algn="r" rtl="0"/>
            <a:fld id="{66B0B938-106A-4E9D-9931-8D19B263D192}" type="slidenum">
              <a:rPr/>
              <a:t>83</a:t>
            </a:fld>
            <a:endParaRPr lang="en-gb"/>
          </a:p>
        </p:txBody>
      </p:sp>
      <p:sp>
        <p:nvSpPr>
          <p:cNvPr id="4" name="Sisällön paikkamerkki 2">
            <a:extLst>
              <a:ext uri="{FF2B5EF4-FFF2-40B4-BE49-F238E27FC236}">
                <a16:creationId xmlns:a16="http://schemas.microsoft.com/office/drawing/2014/main" id="{41DD4DF4-8CA3-5798-269D-3800F50A98C6}"/>
              </a:ext>
            </a:extLst>
          </p:cNvPr>
          <p:cNvSpPr txBox="1">
            <a:spLocks/>
          </p:cNvSpPr>
          <p:nvPr/>
        </p:nvSpPr>
        <p:spPr>
          <a:xfrm>
            <a:off x="162179" y="1389464"/>
            <a:ext cx="3848142" cy="4674006"/>
          </a:xfrm>
          <a:prstGeom prst="rect">
            <a:avLst/>
          </a:prstGeom>
          <a:solidFill>
            <a:schemeClr val="accent3"/>
          </a:solidFill>
        </p:spPr>
        <p:txBody>
          <a:bodyPr vert="horz" lIns="0" tIns="0" rIns="0" bIns="0" rtlCol="0" anchor="t">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n-gb" sz="1600" b="1" i="0" u="none" baseline="0" dirty="0">
                <a:cs typeface="Arial"/>
              </a:rPr>
              <a:t>Students’ resources </a:t>
            </a:r>
            <a:endParaRPr lang="en-gb" sz="1600" dirty="0">
              <a:cs typeface="Arial"/>
            </a:endParaRPr>
          </a:p>
          <a:p>
            <a:endParaRPr lang="en-gb" sz="1600" dirty="0">
              <a:cs typeface="Arial"/>
            </a:endParaRPr>
          </a:p>
          <a:p>
            <a:pPr algn="l" rtl="0">
              <a:spcAft>
                <a:spcPts val="600"/>
              </a:spcAft>
            </a:pPr>
            <a:r>
              <a:rPr lang="en-gb" sz="1600" b="0" i="0" u="none" baseline="0" dirty="0">
                <a:cs typeface="Arial"/>
              </a:rPr>
              <a:t>Vary according to life circumstances. </a:t>
            </a:r>
          </a:p>
          <a:p>
            <a:pPr algn="l" rtl="0">
              <a:spcAft>
                <a:spcPts val="600"/>
              </a:spcAft>
            </a:pPr>
            <a:r>
              <a:rPr lang="en-gb" sz="1600" b="0" i="0" u="none" baseline="0" dirty="0">
                <a:cs typeface="Arial"/>
              </a:rPr>
              <a:t>The work ability and level of arousal of neurodivergent students can vary a great deal over the course of the day.</a:t>
            </a:r>
          </a:p>
          <a:p>
            <a:pPr lvl="1" algn="l" rtl="0">
              <a:spcAft>
                <a:spcPts val="600"/>
              </a:spcAft>
            </a:pPr>
            <a:r>
              <a:rPr lang="en-gb" sz="1500" b="0" i="0" u="none" baseline="0" dirty="0">
                <a:cs typeface="Arial"/>
              </a:rPr>
              <a:t>An insufficient level of arousal can lead to increased absenteeism, difficulty concentrating and challenges with executive functions. </a:t>
            </a:r>
          </a:p>
          <a:p>
            <a:pPr algn="l" rtl="0">
              <a:spcAft>
                <a:spcPts val="600"/>
              </a:spcAft>
            </a:pPr>
            <a:r>
              <a:rPr lang="en-gb" sz="1600" b="0" i="0" u="none" baseline="0" dirty="0">
                <a:cs typeface="Arial"/>
              </a:rPr>
              <a:t>Social stress may not be visible during lessons, but after the school day the student may be too tired to do anything, which can lead to them not doing their homework. </a:t>
            </a:r>
          </a:p>
          <a:p>
            <a:pPr algn="l" rtl="0">
              <a:spcAft>
                <a:spcPts val="600"/>
              </a:spcAft>
            </a:pPr>
            <a:r>
              <a:rPr lang="en-gb" sz="1600" b="0" i="0" u="none" baseline="0" dirty="0">
                <a:cs typeface="Arial"/>
                <a:hlinkClick r:id="rId3"/>
              </a:rPr>
              <a:t>The window of tolerance – ADHD Association in Finland’s online course platform (in Finnish)</a:t>
            </a:r>
            <a:endParaRPr lang="en-gb" sz="1600" dirty="0">
              <a:cs typeface="Arial" panose="020B0604020202020204"/>
            </a:endParaRPr>
          </a:p>
        </p:txBody>
      </p:sp>
      <p:sp>
        <p:nvSpPr>
          <p:cNvPr id="6" name="Sisällön paikkamerkki 2">
            <a:extLst>
              <a:ext uri="{FF2B5EF4-FFF2-40B4-BE49-F238E27FC236}">
                <a16:creationId xmlns:a16="http://schemas.microsoft.com/office/drawing/2014/main" id="{A4D07872-B662-8435-F59C-7329CFFFCBB7}"/>
              </a:ext>
            </a:extLst>
          </p:cNvPr>
          <p:cNvSpPr txBox="1">
            <a:spLocks/>
          </p:cNvSpPr>
          <p:nvPr/>
        </p:nvSpPr>
        <p:spPr>
          <a:xfrm>
            <a:off x="4189007" y="1382664"/>
            <a:ext cx="3848142" cy="4886135"/>
          </a:xfrm>
          <a:prstGeom prst="rect">
            <a:avLst/>
          </a:prstGeom>
          <a:solidFill>
            <a:schemeClr val="accent4"/>
          </a:solidFill>
        </p:spPr>
        <p:txBody>
          <a:bodyPr vert="horz" lIns="0" tIns="0" rIns="0" bIns="0" rtlCol="0" anchor="t">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n-gb" sz="1600" b="1" i="0" u="none" baseline="0" dirty="0">
                <a:cs typeface="Arial"/>
              </a:rPr>
              <a:t>Teaching and guidance</a:t>
            </a:r>
            <a:endParaRPr lang="en-gb" sz="1600" b="1" dirty="0">
              <a:cs typeface="Arial"/>
            </a:endParaRPr>
          </a:p>
          <a:p>
            <a:pPr marL="0" indent="0" algn="l" rtl="0">
              <a:buNone/>
            </a:pPr>
            <a:endParaRPr lang="en-gb" sz="1600" b="1" dirty="0">
              <a:cs typeface="Arial"/>
            </a:endParaRPr>
          </a:p>
          <a:p>
            <a:pPr algn="l" rtl="0">
              <a:spcAft>
                <a:spcPts val="600"/>
              </a:spcAft>
            </a:pPr>
            <a:r>
              <a:rPr lang="en-gb" sz="1600" b="0" i="0" u="none" baseline="0" dirty="0">
                <a:cs typeface="Arial"/>
              </a:rPr>
              <a:t>Interaction, notice the good, encouragement, student-oriented guidance, group engagement, clear lesson structure, multi-channel teaching</a:t>
            </a:r>
            <a:endParaRPr lang="en-gb" sz="1600" dirty="0">
              <a:cs typeface="Arial"/>
            </a:endParaRPr>
          </a:p>
          <a:p>
            <a:pPr algn="l" rtl="0">
              <a:spcAft>
                <a:spcPts val="600"/>
              </a:spcAft>
            </a:pPr>
            <a:r>
              <a:rPr lang="en-gb" sz="1600" b="0" i="0" u="none" baseline="0" dirty="0">
                <a:cs typeface="Arial"/>
                <a:hlinkClick r:id="rId4"/>
              </a:rPr>
              <a:t>Criteria for good guidance</a:t>
            </a:r>
            <a:endParaRPr lang="en-gb" sz="1600" dirty="0">
              <a:cs typeface="Arial"/>
            </a:endParaRPr>
          </a:p>
          <a:p>
            <a:pPr marL="0" indent="0" algn="l" rtl="0">
              <a:buNone/>
            </a:pPr>
            <a:endParaRPr lang="en-gb" sz="1600" dirty="0">
              <a:cs typeface="Arial"/>
            </a:endParaRPr>
          </a:p>
          <a:p>
            <a:pPr marL="0" indent="0" algn="ctr" rtl="0">
              <a:buNone/>
            </a:pPr>
            <a:r>
              <a:rPr lang="en-gb" sz="1600" b="1" i="0" u="none" baseline="0" dirty="0">
                <a:cs typeface="Arial"/>
              </a:rPr>
              <a:t>Flexibility of the learning environment</a:t>
            </a:r>
            <a:r>
              <a:rPr lang="en-gb" sz="1600" b="0" i="0" u="none" baseline="0" dirty="0">
                <a:cs typeface="Arial"/>
              </a:rPr>
              <a:t> </a:t>
            </a:r>
          </a:p>
          <a:p>
            <a:pPr marL="0" indent="0" algn="l" rtl="0">
              <a:buNone/>
            </a:pPr>
            <a:endParaRPr lang="en-gb" sz="1600" dirty="0">
              <a:cs typeface="Arial"/>
            </a:endParaRPr>
          </a:p>
          <a:p>
            <a:pPr algn="l" rtl="0">
              <a:spcAft>
                <a:spcPts val="600"/>
              </a:spcAft>
            </a:pPr>
            <a:r>
              <a:rPr lang="en-gb" sz="1600" b="0" i="0" u="none" baseline="0" dirty="0">
                <a:cs typeface="Arial"/>
              </a:rPr>
              <a:t>supports students' learning and increases their sense of safety (spaces, seating arrangements, methods that support concentration)</a:t>
            </a:r>
          </a:p>
          <a:p>
            <a:pPr algn="l" rtl="0">
              <a:spcAft>
                <a:spcPts val="600"/>
              </a:spcAft>
            </a:pPr>
            <a:r>
              <a:rPr lang="en-gb" sz="1600" b="0" i="0" u="none" baseline="0" dirty="0" err="1">
                <a:cs typeface="Arial"/>
                <a:hlinkClick r:id="rId5"/>
              </a:rPr>
              <a:t>Kouluun</a:t>
            </a:r>
            <a:r>
              <a:rPr lang="en-gb" sz="1600" b="0" i="0" u="none" baseline="0" dirty="0">
                <a:cs typeface="Arial"/>
                <a:hlinkClick r:id="rId5"/>
              </a:rPr>
              <a:t> ja </a:t>
            </a:r>
            <a:r>
              <a:rPr lang="en-gb" sz="1600" b="0" i="0" u="none" baseline="0" dirty="0" err="1">
                <a:cs typeface="Arial"/>
                <a:hlinkClick r:id="rId5"/>
              </a:rPr>
              <a:t>opintoihin</a:t>
            </a:r>
            <a:r>
              <a:rPr lang="en-gb" sz="1600" b="0" i="0" u="none" baseline="0" dirty="0">
                <a:cs typeface="Arial"/>
                <a:hlinkClick r:id="rId5"/>
              </a:rPr>
              <a:t> </a:t>
            </a:r>
            <a:r>
              <a:rPr lang="en-gb" sz="1600" b="0" i="0" u="none" baseline="0" dirty="0" err="1">
                <a:cs typeface="Arial"/>
                <a:hlinkClick r:id="rId5"/>
              </a:rPr>
              <a:t>kiinnittymisen</a:t>
            </a:r>
            <a:r>
              <a:rPr lang="en-gb" sz="1600" b="0" i="0" u="none" baseline="0" dirty="0">
                <a:cs typeface="Arial"/>
                <a:hlinkClick r:id="rId5"/>
              </a:rPr>
              <a:t> </a:t>
            </a:r>
            <a:r>
              <a:rPr lang="en-gb" sz="1600" b="0" i="0" u="none" baseline="0" dirty="0" err="1">
                <a:cs typeface="Arial"/>
                <a:hlinkClick r:id="rId5"/>
              </a:rPr>
              <a:t>tukeminen</a:t>
            </a:r>
            <a:r>
              <a:rPr lang="en-gb" sz="1600" b="0" i="0" u="none" baseline="0" dirty="0">
                <a:cs typeface="Arial"/>
                <a:hlinkClick r:id="rId5"/>
              </a:rPr>
              <a:t> </a:t>
            </a:r>
            <a:r>
              <a:rPr lang="en-gb" sz="1600" b="0" i="0" u="none" baseline="0" dirty="0" err="1">
                <a:cs typeface="Arial"/>
                <a:hlinkClick r:id="rId5"/>
              </a:rPr>
              <a:t>oppivelvollisuusikäisten</a:t>
            </a:r>
            <a:r>
              <a:rPr lang="en-gb" sz="1600" b="0" i="0" u="none" baseline="0" dirty="0">
                <a:cs typeface="Arial"/>
                <a:hlinkClick r:id="rId5"/>
              </a:rPr>
              <a:t> </a:t>
            </a:r>
            <a:r>
              <a:rPr lang="en-gb" sz="1600" b="0" i="0" u="none" baseline="0" dirty="0" err="1">
                <a:cs typeface="Arial"/>
                <a:hlinkClick r:id="rId5"/>
              </a:rPr>
              <a:t>koulutuksissa</a:t>
            </a:r>
            <a:r>
              <a:rPr lang="en-gb" sz="1600" b="0" i="0" u="none" baseline="0" dirty="0">
                <a:cs typeface="Arial"/>
                <a:hlinkClick r:id="rId5"/>
              </a:rPr>
              <a:t> (“Supporting study engagement in education for students at compulsory education age”)</a:t>
            </a:r>
            <a:endParaRPr lang="en-gb" sz="2000" dirty="0">
              <a:cs typeface="Arial" panose="020B0604020202020204"/>
            </a:endParaRPr>
          </a:p>
        </p:txBody>
      </p:sp>
      <p:sp>
        <p:nvSpPr>
          <p:cNvPr id="7" name="Sisällön paikkamerkki 2">
            <a:extLst>
              <a:ext uri="{FF2B5EF4-FFF2-40B4-BE49-F238E27FC236}">
                <a16:creationId xmlns:a16="http://schemas.microsoft.com/office/drawing/2014/main" id="{9C5EA9DA-3DDD-A468-3E5E-65F371BE7459}"/>
              </a:ext>
            </a:extLst>
          </p:cNvPr>
          <p:cNvSpPr>
            <a:spLocks noGrp="1"/>
          </p:cNvSpPr>
          <p:nvPr/>
        </p:nvSpPr>
        <p:spPr>
          <a:xfrm>
            <a:off x="8215835" y="1389463"/>
            <a:ext cx="3826772" cy="4879335"/>
          </a:xfrm>
          <a:prstGeom prst="rect">
            <a:avLst/>
          </a:prstGeom>
          <a:solidFill>
            <a:srgbClr val="0072C6"/>
          </a:solidFill>
        </p:spPr>
        <p:txBody>
          <a:bodyPr vert="horz" lIns="0" tIns="0" rIns="0" bIns="0" rtlCol="0" anchor="t">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n-gb" sz="1600" b="1" i="0" u="none" baseline="0">
                <a:solidFill>
                  <a:schemeClr val="bg1"/>
                </a:solidFill>
                <a:cs typeface="Arial"/>
              </a:rPr>
              <a:t>Study motivation, milestones</a:t>
            </a:r>
            <a:endParaRPr lang="en-gb" sz="1600" b="1">
              <a:solidFill>
                <a:schemeClr val="bg1"/>
              </a:solidFill>
              <a:cs typeface="Arial"/>
            </a:endParaRPr>
          </a:p>
          <a:p>
            <a:endParaRPr lang="en-gb" sz="1600">
              <a:solidFill>
                <a:schemeClr val="bg1"/>
              </a:solidFill>
              <a:cs typeface="Arial"/>
            </a:endParaRPr>
          </a:p>
          <a:p>
            <a:pPr algn="l" rtl="0"/>
            <a:r>
              <a:rPr lang="en-gb" sz="1600" b="0" i="0" u="none" baseline="0">
                <a:solidFill>
                  <a:schemeClr val="bg1"/>
                </a:solidFill>
                <a:cs typeface="Arial"/>
              </a:rPr>
              <a:t>Allow student-centred course objectives, timetabling and immediate feedback to support students’ study progress. </a:t>
            </a:r>
          </a:p>
          <a:p>
            <a:endParaRPr lang="en-gb" sz="1600">
              <a:solidFill>
                <a:schemeClr val="bg1"/>
              </a:solidFill>
              <a:cs typeface="Arial"/>
            </a:endParaRPr>
          </a:p>
          <a:p>
            <a:pPr algn="l" rtl="0"/>
            <a:r>
              <a:rPr lang="en-gb" sz="1600" b="0" i="0" u="none" baseline="0">
                <a:solidFill>
                  <a:schemeClr val="bg1"/>
                </a:solidFill>
                <a:cs typeface="Arial"/>
              </a:rPr>
              <a:t>Multichannel learning methods support all students and help with arousal regulation and learning. </a:t>
            </a:r>
            <a:endParaRPr lang="en-gb" sz="1600">
              <a:solidFill>
                <a:schemeClr val="bg1"/>
              </a:solidFill>
            </a:endParaRPr>
          </a:p>
        </p:txBody>
      </p:sp>
      <p:pic>
        <p:nvPicPr>
          <p:cNvPr id="5" name="Kuva 4">
            <a:extLst>
              <a:ext uri="{FF2B5EF4-FFF2-40B4-BE49-F238E27FC236}">
                <a16:creationId xmlns:a16="http://schemas.microsoft.com/office/drawing/2014/main" id="{861D26AF-ECFA-DA3E-07A9-ED4DE423FF83}"/>
              </a:ext>
            </a:extLst>
          </p:cNvPr>
          <p:cNvPicPr>
            <a:picLocks noChangeAspect="1"/>
          </p:cNvPicPr>
          <p:nvPr/>
        </p:nvPicPr>
        <p:blipFill>
          <a:blip r:embed="rId6"/>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13473652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08FEFF25-9C41-80D5-CFC9-DB06609A38BF}"/>
              </a:ext>
            </a:extLst>
          </p:cNvPr>
          <p:cNvSpPr/>
          <p:nvPr/>
        </p:nvSpPr>
        <p:spPr>
          <a:xfrm>
            <a:off x="0" y="0"/>
            <a:ext cx="12192000" cy="129540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2" name="Otsikko 1">
            <a:extLst>
              <a:ext uri="{FF2B5EF4-FFF2-40B4-BE49-F238E27FC236}">
                <a16:creationId xmlns:a16="http://schemas.microsoft.com/office/drawing/2014/main" id="{4C8919C4-DDF4-5E13-0DC8-8408AD173091}"/>
              </a:ext>
            </a:extLst>
          </p:cNvPr>
          <p:cNvSpPr>
            <a:spLocks noGrp="1"/>
          </p:cNvSpPr>
          <p:nvPr>
            <p:ph type="title"/>
          </p:nvPr>
        </p:nvSpPr>
        <p:spPr>
          <a:xfrm>
            <a:off x="1084337" y="330741"/>
            <a:ext cx="9972000" cy="787615"/>
          </a:xfrm>
        </p:spPr>
        <p:txBody>
          <a:bodyPr/>
          <a:lstStyle/>
          <a:p>
            <a:pPr algn="ctr" rtl="0"/>
            <a:r>
              <a:rPr lang="en-gb" b="1" i="0" u="none" baseline="0">
                <a:latin typeface="Arial" panose="020B0604020202020204" pitchFamily="34" charset="0"/>
                <a:ea typeface="Arial" panose="020B0604020202020204" pitchFamily="34" charset="0"/>
                <a:cs typeface="Arial" panose="020B0604020202020204" pitchFamily="34" charset="0"/>
              </a:rPr>
              <a:t>The Wellbeing together model</a:t>
            </a:r>
            <a:endParaRPr lang="en-gb">
              <a:latin typeface="Arial" panose="020B0604020202020204" pitchFamily="34" charset="0"/>
              <a:cs typeface="Arial" panose="020B0604020202020204" pitchFamily="34" charset="0"/>
            </a:endParaRPr>
          </a:p>
        </p:txBody>
      </p:sp>
      <p:sp>
        <p:nvSpPr>
          <p:cNvPr id="4" name="Dian numeron paikkamerkki 3">
            <a:extLst>
              <a:ext uri="{FF2B5EF4-FFF2-40B4-BE49-F238E27FC236}">
                <a16:creationId xmlns:a16="http://schemas.microsoft.com/office/drawing/2014/main" id="{8A5926A7-B842-58E1-B46A-DB90186550C2}"/>
              </a:ext>
            </a:extLst>
          </p:cNvPr>
          <p:cNvSpPr>
            <a:spLocks noGrp="1"/>
          </p:cNvSpPr>
          <p:nvPr>
            <p:ph type="sldNum" sz="quarter" idx="12"/>
          </p:nvPr>
        </p:nvSpPr>
        <p:spPr/>
        <p:txBody>
          <a:bodyPr/>
          <a:lstStyle/>
          <a:p>
            <a:pPr algn="r" rtl="0"/>
            <a:fld id="{66B0B938-106A-4E9D-9931-8D19B263D192}" type="slidenum">
              <a:rPr/>
              <a:t>84</a:t>
            </a:fld>
            <a:endParaRPr lang="en-gb"/>
          </a:p>
        </p:txBody>
      </p:sp>
      <p:pic>
        <p:nvPicPr>
          <p:cNvPr id="3" name="Kuva 2">
            <a:extLst>
              <a:ext uri="{FF2B5EF4-FFF2-40B4-BE49-F238E27FC236}">
                <a16:creationId xmlns:a16="http://schemas.microsoft.com/office/drawing/2014/main" id="{B64ECAE1-BA96-4B86-35B9-2C8E5F97685F}"/>
              </a:ext>
            </a:extLst>
          </p:cNvPr>
          <p:cNvPicPr>
            <a:picLocks noChangeAspect="1"/>
          </p:cNvPicPr>
          <p:nvPr/>
        </p:nvPicPr>
        <p:blipFill>
          <a:blip r:embed="rId3"/>
          <a:stretch>
            <a:fillRect/>
          </a:stretch>
        </p:blipFill>
        <p:spPr>
          <a:xfrm>
            <a:off x="10256241" y="5352288"/>
            <a:ext cx="1829773" cy="1442292"/>
          </a:xfrm>
          <a:prstGeom prst="rect">
            <a:avLst/>
          </a:prstGeom>
        </p:spPr>
      </p:pic>
      <p:pic>
        <p:nvPicPr>
          <p:cNvPr id="13" name="Kuva 12" descr="Kuva, joka sisältää kohteen teksti, kuvakaappaus, diagrammi, Fontti&#10;&#10;Tekoälyn generoima sisältö voi olla virheellistä.">
            <a:extLst>
              <a:ext uri="{FF2B5EF4-FFF2-40B4-BE49-F238E27FC236}">
                <a16:creationId xmlns:a16="http://schemas.microsoft.com/office/drawing/2014/main" id="{77DDBE13-9D3C-8EF2-3235-A76354DF757B}"/>
              </a:ext>
            </a:extLst>
          </p:cNvPr>
          <p:cNvPicPr>
            <a:picLocks noChangeAspect="1"/>
          </p:cNvPicPr>
          <p:nvPr/>
        </p:nvPicPr>
        <p:blipFill>
          <a:blip r:embed="rId4"/>
          <a:srcRect t="14957"/>
          <a:stretch/>
        </p:blipFill>
        <p:spPr>
          <a:xfrm>
            <a:off x="3197498" y="1471906"/>
            <a:ext cx="5412950" cy="5228011"/>
          </a:xfrm>
          <a:prstGeom prst="rect">
            <a:avLst/>
          </a:prstGeom>
        </p:spPr>
      </p:pic>
      <p:pic>
        <p:nvPicPr>
          <p:cNvPr id="7" name="Picture 2">
            <a:extLst>
              <a:ext uri="{FF2B5EF4-FFF2-40B4-BE49-F238E27FC236}">
                <a16:creationId xmlns:a16="http://schemas.microsoft.com/office/drawing/2014/main" id="{53677ACD-C026-563A-7131-2512A56011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7" y="5044075"/>
            <a:ext cx="727950" cy="727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95D6F534-90D7-5620-B378-CD2AD50394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457" y="5652631"/>
            <a:ext cx="1111249" cy="46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3404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08FEFF25-9C41-80D5-CFC9-DB06609A38BF}"/>
              </a:ext>
            </a:extLst>
          </p:cNvPr>
          <p:cNvSpPr/>
          <p:nvPr/>
        </p:nvSpPr>
        <p:spPr>
          <a:xfrm rot="16200000">
            <a:off x="-1624026" y="1624026"/>
            <a:ext cx="6858000" cy="360994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6" name="Freeform 5">
            <a:extLst>
              <a:ext uri="{FF2B5EF4-FFF2-40B4-BE49-F238E27FC236}">
                <a16:creationId xmlns:a16="http://schemas.microsoft.com/office/drawing/2014/main" id="{67C860E0-4B2C-4A24-546D-154B3FD84406}"/>
              </a:ext>
            </a:extLst>
          </p:cNvPr>
          <p:cNvSpPr>
            <a:spLocks noChangeAspect="1"/>
          </p:cNvSpPr>
          <p:nvPr/>
        </p:nvSpPr>
        <p:spPr bwMode="auto">
          <a:xfrm rot="16200000" flipV="1">
            <a:off x="359144" y="3250804"/>
            <a:ext cx="6857999" cy="356390"/>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bg2"/>
          </a:solidFill>
          <a:ln>
            <a:solidFill>
              <a:schemeClr val="bg2"/>
            </a:solidFill>
          </a:ln>
        </p:spPr>
        <p:txBody>
          <a:bodyPr vert="horz" wrap="square" lIns="91440" tIns="45720" rIns="91440" bIns="45720" numCol="1" anchor="t" anchorCtr="0" compatLnSpc="1">
            <a:prstTxWarp prst="textNoShape">
              <a:avLst/>
            </a:prstTxWarp>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 name="Dian numeron paikkamerkki 3">
            <a:extLst>
              <a:ext uri="{FF2B5EF4-FFF2-40B4-BE49-F238E27FC236}">
                <a16:creationId xmlns:a16="http://schemas.microsoft.com/office/drawing/2014/main" id="{8A5926A7-B842-58E1-B46A-DB90186550C2}"/>
              </a:ext>
            </a:extLst>
          </p:cNvPr>
          <p:cNvSpPr>
            <a:spLocks noGrp="1"/>
          </p:cNvSpPr>
          <p:nvPr>
            <p:ph type="sldNum" sz="quarter" idx="12"/>
          </p:nvPr>
        </p:nvSpPr>
        <p:spPr/>
        <p:txBody>
          <a:bodyPr/>
          <a:lstStyle/>
          <a:p>
            <a:pPr algn="r" rtl="0"/>
            <a:fld id="{66B0B938-106A-4E9D-9931-8D19B263D192}" type="slidenum">
              <a:rPr/>
              <a:t>85</a:t>
            </a:fld>
            <a:endParaRPr lang="en-gb"/>
          </a:p>
        </p:txBody>
      </p:sp>
      <p:pic>
        <p:nvPicPr>
          <p:cNvPr id="11" name="Sisällön paikkamerkki 10" descr="Kuva, joka sisältää kohteen teksti, huonekalu, tuoli, kuvakaappaus&#10;&#10;Tekoälyn generoima sisältö voi olla virheellistä.">
            <a:extLst>
              <a:ext uri="{FF2B5EF4-FFF2-40B4-BE49-F238E27FC236}">
                <a16:creationId xmlns:a16="http://schemas.microsoft.com/office/drawing/2014/main" id="{31EE13E0-AEB5-88B1-05F4-BA2108D65CAF}"/>
              </a:ext>
            </a:extLst>
          </p:cNvPr>
          <p:cNvPicPr>
            <a:picLocks noGrp="1" noChangeAspect="1"/>
          </p:cNvPicPr>
          <p:nvPr>
            <p:ph idx="1"/>
          </p:nvPr>
        </p:nvPicPr>
        <p:blipFill>
          <a:blip r:embed="rId3"/>
          <a:srcRect t="22881"/>
          <a:stretch/>
        </p:blipFill>
        <p:spPr>
          <a:xfrm>
            <a:off x="4429863" y="0"/>
            <a:ext cx="7138053" cy="6710142"/>
          </a:xfrm>
        </p:spPr>
      </p:pic>
      <p:pic>
        <p:nvPicPr>
          <p:cNvPr id="12" name="Picture 2">
            <a:extLst>
              <a:ext uri="{FF2B5EF4-FFF2-40B4-BE49-F238E27FC236}">
                <a16:creationId xmlns:a16="http://schemas.microsoft.com/office/drawing/2014/main" id="{B94ABD09-382D-CDD6-BA1B-E14826B1C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7" y="5044075"/>
            <a:ext cx="727950" cy="727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CC7AE3FA-5DF8-43B0-4620-3FB458F36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425" y="5850507"/>
            <a:ext cx="1111249" cy="464505"/>
          </a:xfrm>
          <a:prstGeom prst="rect">
            <a:avLst/>
          </a:prstGeom>
          <a:noFill/>
          <a:extLst>
            <a:ext uri="{909E8E84-426E-40DD-AFC4-6F175D3DCCD1}">
              <a14:hiddenFill xmlns:a14="http://schemas.microsoft.com/office/drawing/2010/main">
                <a:solidFill>
                  <a:srgbClr val="FFFFFF"/>
                </a:solidFill>
              </a14:hiddenFill>
            </a:ext>
          </a:extLst>
        </p:spPr>
      </p:pic>
      <p:sp>
        <p:nvSpPr>
          <p:cNvPr id="15" name="Otsikko 1">
            <a:extLst>
              <a:ext uri="{FF2B5EF4-FFF2-40B4-BE49-F238E27FC236}">
                <a16:creationId xmlns:a16="http://schemas.microsoft.com/office/drawing/2014/main" id="{43238EFE-FF15-2A7F-915E-D6129C8B2E70}"/>
              </a:ext>
            </a:extLst>
          </p:cNvPr>
          <p:cNvSpPr>
            <a:spLocks noGrp="1"/>
          </p:cNvSpPr>
          <p:nvPr>
            <p:ph type="title"/>
          </p:nvPr>
        </p:nvSpPr>
        <p:spPr>
          <a:xfrm>
            <a:off x="287525" y="298360"/>
            <a:ext cx="3322423" cy="787615"/>
          </a:xfrm>
        </p:spPr>
        <p:txBody>
          <a:bodyPr/>
          <a:lstStyle/>
          <a:p>
            <a:pPr algn="ctr" rtl="0"/>
            <a:r>
              <a:rPr lang="en-gb" sz="3600" b="1" i="0" u="none" baseline="0" dirty="0">
                <a:latin typeface="+mj-lt"/>
                <a:ea typeface="+mj-lt"/>
                <a:cs typeface="+mj-lt"/>
              </a:rPr>
              <a:t>Wellbeing together model poster </a:t>
            </a:r>
            <a:r>
              <a:rPr lang="en-gb" sz="2400" b="0" i="0" u="none" baseline="0" dirty="0">
                <a:latin typeface="+mj-lt"/>
                <a:ea typeface="+mj-lt"/>
                <a:cs typeface="+mj-lt"/>
              </a:rPr>
              <a:t>for working with students</a:t>
            </a:r>
            <a:endParaRPr lang="en-gb" sz="3600" b="0" dirty="0">
              <a:latin typeface="+mj-lt"/>
            </a:endParaRPr>
          </a:p>
        </p:txBody>
      </p:sp>
      <p:pic>
        <p:nvPicPr>
          <p:cNvPr id="3" name="Kuva 2">
            <a:extLst>
              <a:ext uri="{FF2B5EF4-FFF2-40B4-BE49-F238E27FC236}">
                <a16:creationId xmlns:a16="http://schemas.microsoft.com/office/drawing/2014/main" id="{B64ECAE1-BA96-4B86-35B9-2C8E5F97685F}"/>
              </a:ext>
            </a:extLst>
          </p:cNvPr>
          <p:cNvPicPr>
            <a:picLocks noChangeAspect="1"/>
          </p:cNvPicPr>
          <p:nvPr/>
        </p:nvPicPr>
        <p:blipFill>
          <a:blip r:embed="rId6"/>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26572319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7E8ED67B-6809-4463-F4A2-6E049F25177B}"/>
              </a:ext>
            </a:extLst>
          </p:cNvPr>
          <p:cNvSpPr/>
          <p:nvPr/>
        </p:nvSpPr>
        <p:spPr>
          <a:xfrm>
            <a:off x="6727715" y="3964956"/>
            <a:ext cx="4401228" cy="230384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9" name="Suorakulmio 8">
            <a:extLst>
              <a:ext uri="{FF2B5EF4-FFF2-40B4-BE49-F238E27FC236}">
                <a16:creationId xmlns:a16="http://schemas.microsoft.com/office/drawing/2014/main" id="{FC8D7028-156E-098A-2E02-A865B32CE969}"/>
              </a:ext>
            </a:extLst>
          </p:cNvPr>
          <p:cNvSpPr/>
          <p:nvPr/>
        </p:nvSpPr>
        <p:spPr>
          <a:xfrm>
            <a:off x="6727715" y="408563"/>
            <a:ext cx="4826976" cy="338846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Otsikko 1">
            <a:extLst>
              <a:ext uri="{FF2B5EF4-FFF2-40B4-BE49-F238E27FC236}">
                <a16:creationId xmlns:a16="http://schemas.microsoft.com/office/drawing/2014/main" id="{B1D4103F-DA88-F79F-F621-5302993EDF1A}"/>
              </a:ext>
            </a:extLst>
          </p:cNvPr>
          <p:cNvSpPr>
            <a:spLocks noGrp="1"/>
          </p:cNvSpPr>
          <p:nvPr>
            <p:ph type="title"/>
          </p:nvPr>
        </p:nvSpPr>
        <p:spPr>
          <a:xfrm>
            <a:off x="457199" y="408562"/>
            <a:ext cx="6095945" cy="1317272"/>
          </a:xfrm>
        </p:spPr>
        <p:txBody>
          <a:bodyPr/>
          <a:lstStyle/>
          <a:p>
            <a:pPr algn="l" rtl="0"/>
            <a:r>
              <a:rPr lang="en-gb" sz="4000" b="1" i="0" u="none" baseline="0" dirty="0">
                <a:latin typeface="+mj-lt"/>
                <a:ea typeface="+mj-lt"/>
                <a:cs typeface="+mj-lt"/>
              </a:rPr>
              <a:t>Physical activity increases learning ability</a:t>
            </a:r>
          </a:p>
        </p:txBody>
      </p:sp>
      <p:sp>
        <p:nvSpPr>
          <p:cNvPr id="3" name="Sisällön paikkamerkki 2">
            <a:extLst>
              <a:ext uri="{FF2B5EF4-FFF2-40B4-BE49-F238E27FC236}">
                <a16:creationId xmlns:a16="http://schemas.microsoft.com/office/drawing/2014/main" id="{1B79A430-F1D8-A946-97F5-65C879F38620}"/>
              </a:ext>
            </a:extLst>
          </p:cNvPr>
          <p:cNvSpPr>
            <a:spLocks noGrp="1"/>
          </p:cNvSpPr>
          <p:nvPr>
            <p:ph idx="1"/>
          </p:nvPr>
        </p:nvSpPr>
        <p:spPr>
          <a:xfrm>
            <a:off x="521902" y="1828800"/>
            <a:ext cx="6031242" cy="3710690"/>
          </a:xfrm>
        </p:spPr>
        <p:txBody>
          <a:bodyPr/>
          <a:lstStyle/>
          <a:p>
            <a:pPr marL="0" indent="0" algn="l" rtl="0">
              <a:spcAft>
                <a:spcPts val="1200"/>
              </a:spcAft>
              <a:buNone/>
            </a:pPr>
            <a:r>
              <a:rPr lang="en-gb" sz="2400" b="0" i="0" u="none" baseline="0"/>
              <a:t>Schools have trained staff to talk about the benefits of physical activity and exercise. </a:t>
            </a:r>
          </a:p>
          <a:p>
            <a:pPr marL="0" indent="0" algn="l" rtl="0">
              <a:spcAft>
                <a:spcPts val="1200"/>
              </a:spcAft>
              <a:buNone/>
            </a:pPr>
            <a:r>
              <a:rPr lang="en-gb" sz="2400" b="0" i="0" u="none" baseline="0"/>
              <a:t>As a subject teacher, you can support these discussions alongside your lesson work. It is important that staff recognise the elements of promoting physical activity and communicate the theme to students in the same way. </a:t>
            </a:r>
          </a:p>
        </p:txBody>
      </p:sp>
      <p:sp>
        <p:nvSpPr>
          <p:cNvPr id="4" name="Dian numeron paikkamerkki 3">
            <a:extLst>
              <a:ext uri="{FF2B5EF4-FFF2-40B4-BE49-F238E27FC236}">
                <a16:creationId xmlns:a16="http://schemas.microsoft.com/office/drawing/2014/main" id="{DFC8F730-8861-AC20-D496-2C6B6D6E0243}"/>
              </a:ext>
            </a:extLst>
          </p:cNvPr>
          <p:cNvSpPr>
            <a:spLocks noGrp="1"/>
          </p:cNvSpPr>
          <p:nvPr>
            <p:ph type="sldNum" sz="quarter" idx="12"/>
          </p:nvPr>
        </p:nvSpPr>
        <p:spPr/>
        <p:txBody>
          <a:bodyPr/>
          <a:lstStyle/>
          <a:p>
            <a:pPr algn="r" rtl="0"/>
            <a:fld id="{66B0B938-106A-4E9D-9931-8D19B263D192}" type="slidenum">
              <a:rPr/>
              <a:t>86</a:t>
            </a:fld>
            <a:endParaRPr lang="en-gb"/>
          </a:p>
        </p:txBody>
      </p:sp>
      <p:sp>
        <p:nvSpPr>
          <p:cNvPr id="5" name="Otsikko 7">
            <a:extLst>
              <a:ext uri="{FF2B5EF4-FFF2-40B4-BE49-F238E27FC236}">
                <a16:creationId xmlns:a16="http://schemas.microsoft.com/office/drawing/2014/main" id="{1DDA5922-0B8F-B472-10BD-4DD4AFA41BA9}"/>
              </a:ext>
            </a:extLst>
          </p:cNvPr>
          <p:cNvSpPr>
            <a:spLocks noGrp="1"/>
          </p:cNvSpPr>
          <p:nvPr/>
        </p:nvSpPr>
        <p:spPr bwMode="auto">
          <a:xfrm>
            <a:off x="6859302" y="565039"/>
            <a:ext cx="3578478" cy="31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2pPr>
            <a:lvl3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3pPr>
            <a:lvl4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4pPr>
            <a:lvl5pPr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5pPr>
            <a:lvl6pPr marL="4572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6pPr>
            <a:lvl7pPr marL="9144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7pPr>
            <a:lvl8pPr marL="13716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8pPr>
            <a:lvl9pPr marL="1828800" algn="l" rtl="0" eaLnBrk="1" fontAlgn="base" hangingPunct="1">
              <a:lnSpc>
                <a:spcPct val="90000"/>
              </a:lnSpc>
              <a:spcBef>
                <a:spcPct val="0"/>
              </a:spcBef>
              <a:spcAft>
                <a:spcPct val="0"/>
              </a:spcAft>
              <a:defRPr sz="4200" b="1">
                <a:solidFill>
                  <a:schemeClr val="tx1"/>
                </a:solidFill>
                <a:latin typeface="Arial Black" panose="020B0A04020102020204" pitchFamily="34" charset="0"/>
              </a:defRPr>
            </a:lvl9pPr>
          </a:lstStyle>
          <a:p>
            <a:pPr algn="l" rtl="0"/>
            <a:r>
              <a:rPr lang="en-gb" sz="2200" b="1" i="0" u="none" baseline="0" dirty="0">
                <a:latin typeface="+mj-lt"/>
                <a:ea typeface="+mj-lt"/>
                <a:cs typeface="+mj-lt"/>
              </a:rPr>
              <a:t>Learning and cognitive functions</a:t>
            </a:r>
            <a:endParaRPr lang="en-gb" sz="2200" dirty="0"/>
          </a:p>
        </p:txBody>
      </p:sp>
      <p:sp>
        <p:nvSpPr>
          <p:cNvPr id="6" name="Tekstiruutu 11">
            <a:extLst>
              <a:ext uri="{FF2B5EF4-FFF2-40B4-BE49-F238E27FC236}">
                <a16:creationId xmlns:a16="http://schemas.microsoft.com/office/drawing/2014/main" id="{9B093CD4-4A8E-F398-7D53-9F06F6EDB77F}"/>
              </a:ext>
            </a:extLst>
          </p:cNvPr>
          <p:cNvSpPr txBox="1"/>
          <p:nvPr/>
        </p:nvSpPr>
        <p:spPr>
          <a:xfrm>
            <a:off x="6753323" y="1209228"/>
            <a:ext cx="4279086" cy="2123658"/>
          </a:xfrm>
          <a:prstGeom prst="rect">
            <a:avLst/>
          </a:prstGeom>
          <a:noFill/>
        </p:spPr>
        <p:txBody>
          <a:bodyPr wrap="square" rtlCol="0">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black"/>
                </a:solidFill>
                <a:effectLst/>
                <a:uLnTx/>
                <a:uFillTx/>
                <a:latin typeface="Arial" panose="020B0604020202020204"/>
                <a:ea typeface="+mn-ea"/>
                <a:cs typeface="+mn-cs"/>
              </a:rPr>
              <a:t>Physical activity during lessons supports learning in many ways and is associated with better classroom behaviour.</a:t>
            </a:r>
            <a:br>
              <a:rPr kumimoji="0" lang="en-gb" sz="2800" b="0" i="0" u="none" strike="noStrike" kern="1200" cap="none" spc="0" normalizeH="0" baseline="0" dirty="0">
                <a:ln>
                  <a:noFill/>
                </a:ln>
                <a:solidFill>
                  <a:prstClr val="black"/>
                </a:solidFill>
                <a:effectLst/>
                <a:uLnTx/>
                <a:uFillTx/>
                <a:latin typeface="Arial" panose="020B0604020202020204"/>
                <a:ea typeface="+mn-ea"/>
                <a:cs typeface="+mn-cs"/>
              </a:rPr>
            </a:b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rPr>
              <a:t>Source: </a:t>
            </a:r>
            <a:r>
              <a:rPr kumimoji="0" lang="en-gb" sz="1400" b="0" i="0" u="none" strike="noStrike" kern="1200" cap="none" spc="0" normalizeH="0" baseline="0" dirty="0" err="1">
                <a:ln>
                  <a:noFill/>
                </a:ln>
                <a:solidFill>
                  <a:prstClr val="black"/>
                </a:solidFill>
                <a:effectLst/>
                <a:uLnTx/>
                <a:uFillTx/>
                <a:latin typeface="Arial" panose="020B0604020202020204"/>
                <a:ea typeface="+mn-ea"/>
                <a:cs typeface="+mn-cs"/>
              </a:rPr>
              <a:t>Syvänoja</a:t>
            </a: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rPr>
              <a:t> S, </a:t>
            </a:r>
            <a:r>
              <a:rPr kumimoji="0" lang="en-gb" sz="1400" b="0" i="0" u="none" strike="noStrike" kern="1200" cap="none" spc="0" normalizeH="0" baseline="0" dirty="0" err="1">
                <a:ln>
                  <a:noFill/>
                </a:ln>
                <a:solidFill>
                  <a:prstClr val="black"/>
                </a:solidFill>
                <a:effectLst/>
                <a:uLnTx/>
                <a:uFillTx/>
                <a:latin typeface="Arial" panose="020B0604020202020204"/>
                <a:ea typeface="+mn-ea"/>
                <a:cs typeface="+mn-cs"/>
              </a:rPr>
              <a:t>Kartomaa</a:t>
            </a: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rPr>
              <a:t> M, Jaakkola T, </a:t>
            </a:r>
            <a:r>
              <a:rPr kumimoji="0" lang="en-gb" sz="1400" b="0" i="0" u="none" strike="noStrike" kern="1200" cap="none" spc="0" normalizeH="0" baseline="0" dirty="0" err="1">
                <a:ln>
                  <a:noFill/>
                </a:ln>
                <a:solidFill>
                  <a:prstClr val="black"/>
                </a:solidFill>
                <a:effectLst/>
                <a:uLnTx/>
                <a:uFillTx/>
                <a:latin typeface="Arial" panose="020B0604020202020204"/>
                <a:ea typeface="+mn-ea"/>
                <a:cs typeface="+mn-cs"/>
              </a:rPr>
              <a:t>Pyhältö</a:t>
            </a: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rPr>
              <a:t> K, </a:t>
            </a:r>
            <a:r>
              <a:rPr kumimoji="0" lang="en-gb" sz="1400" b="0" i="0" u="none" strike="noStrike" kern="1200" cap="none" spc="0" normalizeH="0" baseline="0" dirty="0" err="1">
                <a:ln>
                  <a:noFill/>
                </a:ln>
                <a:solidFill>
                  <a:prstClr val="black"/>
                </a:solidFill>
                <a:effectLst/>
                <a:uLnTx/>
                <a:uFillTx/>
                <a:latin typeface="Arial" panose="020B0604020202020204"/>
                <a:ea typeface="+mn-ea"/>
                <a:cs typeface="+mn-cs"/>
              </a:rPr>
              <a:t>Tammelin</a:t>
            </a: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rPr>
              <a:t> T. </a:t>
            </a:r>
            <a:r>
              <a:rPr kumimoji="0" lang="en-gb" sz="1400" b="0" i="0" u="none" strike="noStrike" kern="1200" cap="none" spc="0" normalizeH="0" baseline="0" dirty="0" err="1">
                <a:ln>
                  <a:noFill/>
                </a:ln>
                <a:solidFill>
                  <a:prstClr val="black"/>
                </a:solidFill>
                <a:effectLst/>
                <a:uLnTx/>
                <a:uFillTx/>
                <a:latin typeface="Arial" panose="020B0604020202020204"/>
                <a:ea typeface="+mn-ea"/>
                <a:cs typeface="+mn-cs"/>
              </a:rPr>
              <a:t>Liikkuminen</a:t>
            </a: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rPr>
              <a:t> ja </a:t>
            </a:r>
            <a:r>
              <a:rPr kumimoji="0" lang="en-gb" sz="1400" b="0" i="0" u="none" strike="noStrike" kern="1200" cap="none" spc="0" normalizeH="0" baseline="0" dirty="0" err="1">
                <a:ln>
                  <a:noFill/>
                </a:ln>
                <a:solidFill>
                  <a:prstClr val="black"/>
                </a:solidFill>
                <a:effectLst/>
                <a:uLnTx/>
                <a:uFillTx/>
                <a:latin typeface="Arial" panose="020B0604020202020204"/>
                <a:ea typeface="+mn-ea"/>
                <a:cs typeface="+mn-cs"/>
              </a:rPr>
              <a:t>oppiminen</a:t>
            </a: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rPr>
              <a:t> – </a:t>
            </a:r>
            <a:r>
              <a:rPr kumimoji="0" lang="en-gb" sz="1400" b="0" i="0" u="none" strike="noStrike" kern="1200" cap="none" spc="0" normalizeH="0" baseline="0" dirty="0" err="1">
                <a:ln>
                  <a:noFill/>
                </a:ln>
                <a:solidFill>
                  <a:prstClr val="black"/>
                </a:solidFill>
                <a:effectLst/>
                <a:uLnTx/>
                <a:uFillTx/>
                <a:latin typeface="Arial" panose="020B0604020202020204"/>
                <a:ea typeface="+mn-ea"/>
                <a:cs typeface="+mn-cs"/>
              </a:rPr>
              <a:t>tilannekatsaus</a:t>
            </a: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rPr>
              <a:t>, </a:t>
            </a:r>
            <a:r>
              <a:rPr kumimoji="0" lang="en-gb" sz="1400" b="0" i="0" u="none" strike="noStrike" kern="1200" cap="none" spc="0" normalizeH="0" baseline="0" dirty="0" err="1">
                <a:ln>
                  <a:noFill/>
                </a:ln>
                <a:solidFill>
                  <a:prstClr val="black"/>
                </a:solidFill>
                <a:effectLst/>
                <a:uLnTx/>
                <a:uFillTx/>
                <a:latin typeface="Arial" panose="020B0604020202020204"/>
                <a:ea typeface="+mn-ea"/>
                <a:cs typeface="+mn-cs"/>
              </a:rPr>
              <a:t>Lokakuu</a:t>
            </a: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rPr>
              <a:t> 2012 (“Physical activity and learning – situation report, October 2012”). Finnish National Agency for Education.</a:t>
            </a: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Otsikko 4">
            <a:extLst>
              <a:ext uri="{FF2B5EF4-FFF2-40B4-BE49-F238E27FC236}">
                <a16:creationId xmlns:a16="http://schemas.microsoft.com/office/drawing/2014/main" id="{F61FC5E9-3263-AD34-D2E1-F0B2BDFD261C}"/>
              </a:ext>
            </a:extLst>
          </p:cNvPr>
          <p:cNvSpPr>
            <a:spLocks noGrp="1"/>
          </p:cNvSpPr>
          <p:nvPr/>
        </p:nvSpPr>
        <p:spPr bwMode="auto">
          <a:xfrm>
            <a:off x="6869842" y="4062549"/>
            <a:ext cx="3906508" cy="178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defRPr sz="4200" b="1" kern="1200">
                <a:solidFill>
                  <a:srgbClr val="0000BF"/>
                </a:solidFill>
                <a:latin typeface="Arial Black" panose="020B0A04020102020204" pitchFamily="34" charset="0"/>
                <a:ea typeface="+mj-ea"/>
                <a:cs typeface="+mj-cs"/>
              </a:defRPr>
            </a:lvl1pPr>
            <a:lvl2pPr algn="l" rtl="0" fontAlgn="base">
              <a:lnSpc>
                <a:spcPct val="90000"/>
              </a:lnSpc>
              <a:spcBef>
                <a:spcPct val="0"/>
              </a:spcBef>
              <a:spcAft>
                <a:spcPct val="0"/>
              </a:spcAft>
              <a:defRPr sz="4200" b="1">
                <a:solidFill>
                  <a:srgbClr val="0000BF"/>
                </a:solidFill>
                <a:latin typeface="Arial Black" panose="020B0A04020102020204" pitchFamily="34" charset="0"/>
              </a:defRPr>
            </a:lvl2pPr>
            <a:lvl3pPr algn="l" rtl="0" fontAlgn="base">
              <a:lnSpc>
                <a:spcPct val="90000"/>
              </a:lnSpc>
              <a:spcBef>
                <a:spcPct val="0"/>
              </a:spcBef>
              <a:spcAft>
                <a:spcPct val="0"/>
              </a:spcAft>
              <a:defRPr sz="4200" b="1">
                <a:solidFill>
                  <a:srgbClr val="0000BF"/>
                </a:solidFill>
                <a:latin typeface="Arial Black" panose="020B0A04020102020204" pitchFamily="34" charset="0"/>
              </a:defRPr>
            </a:lvl3pPr>
            <a:lvl4pPr algn="l" rtl="0" fontAlgn="base">
              <a:lnSpc>
                <a:spcPct val="90000"/>
              </a:lnSpc>
              <a:spcBef>
                <a:spcPct val="0"/>
              </a:spcBef>
              <a:spcAft>
                <a:spcPct val="0"/>
              </a:spcAft>
              <a:defRPr sz="4200" b="1">
                <a:solidFill>
                  <a:srgbClr val="0000BF"/>
                </a:solidFill>
                <a:latin typeface="Arial Black" panose="020B0A04020102020204" pitchFamily="34" charset="0"/>
              </a:defRPr>
            </a:lvl4pPr>
            <a:lvl5pPr algn="l" rtl="0" fontAlgn="base">
              <a:lnSpc>
                <a:spcPct val="90000"/>
              </a:lnSpc>
              <a:spcBef>
                <a:spcPct val="0"/>
              </a:spcBef>
              <a:spcAft>
                <a:spcPct val="0"/>
              </a:spcAft>
              <a:defRPr sz="4200" b="1">
                <a:solidFill>
                  <a:srgbClr val="0000BF"/>
                </a:solidFill>
                <a:latin typeface="Arial Black" panose="020B0A04020102020204" pitchFamily="34" charset="0"/>
              </a:defRPr>
            </a:lvl5pPr>
            <a:lvl6pPr marL="457200" algn="l" rtl="0" fontAlgn="base">
              <a:lnSpc>
                <a:spcPct val="90000"/>
              </a:lnSpc>
              <a:spcBef>
                <a:spcPct val="0"/>
              </a:spcBef>
              <a:spcAft>
                <a:spcPct val="0"/>
              </a:spcAft>
              <a:defRPr sz="4200" b="1">
                <a:solidFill>
                  <a:srgbClr val="0000BF"/>
                </a:solidFill>
                <a:latin typeface="Arial Black" panose="020B0A04020102020204" pitchFamily="34" charset="0"/>
              </a:defRPr>
            </a:lvl6pPr>
            <a:lvl7pPr marL="914400" algn="l" rtl="0" fontAlgn="base">
              <a:lnSpc>
                <a:spcPct val="90000"/>
              </a:lnSpc>
              <a:spcBef>
                <a:spcPct val="0"/>
              </a:spcBef>
              <a:spcAft>
                <a:spcPct val="0"/>
              </a:spcAft>
              <a:defRPr sz="4200" b="1">
                <a:solidFill>
                  <a:srgbClr val="0000BF"/>
                </a:solidFill>
                <a:latin typeface="Arial Black" panose="020B0A04020102020204" pitchFamily="34" charset="0"/>
              </a:defRPr>
            </a:lvl7pPr>
            <a:lvl8pPr marL="1371600" algn="l" rtl="0" fontAlgn="base">
              <a:lnSpc>
                <a:spcPct val="90000"/>
              </a:lnSpc>
              <a:spcBef>
                <a:spcPct val="0"/>
              </a:spcBef>
              <a:spcAft>
                <a:spcPct val="0"/>
              </a:spcAft>
              <a:defRPr sz="4200" b="1">
                <a:solidFill>
                  <a:srgbClr val="0000BF"/>
                </a:solidFill>
                <a:latin typeface="Arial Black" panose="020B0A04020102020204" pitchFamily="34" charset="0"/>
              </a:defRPr>
            </a:lvl8pPr>
            <a:lvl9pPr marL="1828800" algn="l" rtl="0" fontAlgn="base">
              <a:lnSpc>
                <a:spcPct val="90000"/>
              </a:lnSpc>
              <a:spcBef>
                <a:spcPct val="0"/>
              </a:spcBef>
              <a:spcAft>
                <a:spcPct val="0"/>
              </a:spcAft>
              <a:defRPr sz="4200" b="1">
                <a:solidFill>
                  <a:srgbClr val="0000BF"/>
                </a:solidFill>
                <a:latin typeface="Arial Black" panose="020B0A04020102020204" pitchFamily="34" charset="0"/>
              </a:defRPr>
            </a:lvl9pPr>
          </a:lstStyle>
          <a:p>
            <a:pPr algn="l" rtl="0"/>
            <a:r>
              <a:rPr lang="en-gb" sz="2000" b="1" i="0" u="none" baseline="0" dirty="0">
                <a:solidFill>
                  <a:schemeClr val="tx1"/>
                </a:solidFill>
                <a:latin typeface="+mj-lt"/>
                <a:ea typeface="+mj-lt"/>
                <a:cs typeface="+mj-lt"/>
              </a:rPr>
              <a:t>Those who perform the worst in assignments benefit the most </a:t>
            </a:r>
            <a:endParaRPr lang="en-gb" sz="800" dirty="0">
              <a:solidFill>
                <a:schemeClr val="tx1"/>
              </a:solidFill>
              <a:latin typeface="+mj-lt"/>
            </a:endParaRPr>
          </a:p>
          <a:p>
            <a:endParaRPr lang="en-gb" sz="1800" b="0" dirty="0">
              <a:solidFill>
                <a:schemeClr val="tx1"/>
              </a:solidFill>
              <a:latin typeface="+mj-lt"/>
            </a:endParaRPr>
          </a:p>
          <a:p>
            <a:pPr algn="l" rtl="0"/>
            <a:r>
              <a:rPr lang="en-gb" sz="1800" b="0" i="0" u="none" baseline="0" dirty="0">
                <a:solidFill>
                  <a:schemeClr val="tx1"/>
                </a:solidFill>
                <a:latin typeface="+mj-lt"/>
                <a:ea typeface="+mj-lt"/>
                <a:cs typeface="+mj-lt"/>
              </a:rPr>
              <a:t>Even five-minute exercise sessions increase students’ level of arousal and concentration.</a:t>
            </a:r>
            <a:br>
              <a:rPr lang="en-gb" sz="3200" dirty="0">
                <a:solidFill>
                  <a:schemeClr val="tx1"/>
                </a:solidFill>
                <a:latin typeface="+mj-lt"/>
              </a:rPr>
            </a:br>
            <a:endParaRPr lang="en-gb" sz="3200" dirty="0">
              <a:solidFill>
                <a:schemeClr val="tx1"/>
              </a:solidFill>
              <a:latin typeface="+mj-lt"/>
            </a:endParaRPr>
          </a:p>
        </p:txBody>
      </p:sp>
      <p:sp>
        <p:nvSpPr>
          <p:cNvPr id="8" name="Tekstiruutu 6">
            <a:extLst>
              <a:ext uri="{FF2B5EF4-FFF2-40B4-BE49-F238E27FC236}">
                <a16:creationId xmlns:a16="http://schemas.microsoft.com/office/drawing/2014/main" id="{2D4D1BB7-578D-1355-7DFF-0B7E7978BD6D}"/>
              </a:ext>
            </a:extLst>
          </p:cNvPr>
          <p:cNvSpPr txBox="1"/>
          <p:nvPr/>
        </p:nvSpPr>
        <p:spPr>
          <a:xfrm>
            <a:off x="6753323" y="5844191"/>
            <a:ext cx="2127965" cy="307777"/>
          </a:xfrm>
          <a:prstGeom prst="rect">
            <a:avLst/>
          </a:prstGeom>
          <a:noFill/>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a:ln>
                  <a:noFill/>
                </a:ln>
                <a:solidFill>
                  <a:prstClr val="black"/>
                </a:solidFill>
                <a:effectLst/>
                <a:uLnTx/>
                <a:uFillTx/>
                <a:latin typeface="Arial" panose="020B0604020202020204" pitchFamily="34" charset="0"/>
                <a:ea typeface="+mn-ea"/>
                <a:cs typeface="+mn-cs"/>
              </a:rPr>
              <a:t>Source: Droiette et al.</a:t>
            </a:r>
          </a:p>
        </p:txBody>
      </p:sp>
      <p:pic>
        <p:nvPicPr>
          <p:cNvPr id="11" name="Kuva 10">
            <a:extLst>
              <a:ext uri="{FF2B5EF4-FFF2-40B4-BE49-F238E27FC236}">
                <a16:creationId xmlns:a16="http://schemas.microsoft.com/office/drawing/2014/main" id="{495480A3-3AAD-7192-134C-1C93CC778E7F}"/>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13" name="Tekstiruutu 12">
            <a:extLst>
              <a:ext uri="{FF2B5EF4-FFF2-40B4-BE49-F238E27FC236}">
                <a16:creationId xmlns:a16="http://schemas.microsoft.com/office/drawing/2014/main" id="{2C640AE6-3814-9CD4-AA7F-53BA8B6CCA52}"/>
              </a:ext>
            </a:extLst>
          </p:cNvPr>
          <p:cNvSpPr txBox="1"/>
          <p:nvPr/>
        </p:nvSpPr>
        <p:spPr>
          <a:xfrm>
            <a:off x="1300594" y="5397914"/>
            <a:ext cx="5074528" cy="1200329"/>
          </a:xfrm>
          <a:prstGeom prst="rect">
            <a:avLst/>
          </a:prstGeom>
          <a:noFill/>
        </p:spPr>
        <p:txBody>
          <a:bodyPr wrap="square">
            <a:spAutoFit/>
          </a:bodyPr>
          <a:lstStyle/>
          <a:p>
            <a:pPr algn="ctr" rtl="0"/>
            <a:r>
              <a:rPr lang="en-gb" sz="1800" b="0" i="1" u="none" baseline="0" dirty="0">
                <a:cs typeface="Arial"/>
              </a:rPr>
              <a:t>From the perspective of neurodivergent young people, exercise b</a:t>
            </a:r>
            <a:r>
              <a:rPr lang="en-gb" b="0" i="1" u="none" baseline="0" dirty="0">
                <a:cs typeface="Arial"/>
              </a:rPr>
              <a:t>reaks and promoting physical activity are particularly important for supporting arousal regulation and mental wellbeing!</a:t>
            </a:r>
            <a:endParaRPr lang="en-gb" sz="1800" dirty="0">
              <a:cs typeface="Arial"/>
            </a:endParaRPr>
          </a:p>
        </p:txBody>
      </p:sp>
    </p:spTree>
    <p:extLst>
      <p:ext uri="{BB962C8B-B14F-4D97-AF65-F5344CB8AC3E}">
        <p14:creationId xmlns:p14="http://schemas.microsoft.com/office/powerpoint/2010/main" val="37305777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956C42EB-62D6-585C-1019-02D112040594}"/>
              </a:ext>
            </a:extLst>
          </p:cNvPr>
          <p:cNvSpPr txBox="1"/>
          <p:nvPr/>
        </p:nvSpPr>
        <p:spPr>
          <a:xfrm>
            <a:off x="342899" y="362546"/>
            <a:ext cx="641675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Mini-intervention to promote physical activity</a:t>
            </a:r>
          </a:p>
        </p:txBody>
      </p:sp>
      <p:sp>
        <p:nvSpPr>
          <p:cNvPr id="7" name="Tekstiruutu 6">
            <a:extLst>
              <a:ext uri="{FF2B5EF4-FFF2-40B4-BE49-F238E27FC236}">
                <a16:creationId xmlns:a16="http://schemas.microsoft.com/office/drawing/2014/main" id="{628FEFA1-8FD7-B8C3-E4DD-07AA45A0EC85}"/>
              </a:ext>
            </a:extLst>
          </p:cNvPr>
          <p:cNvSpPr txBox="1"/>
          <p:nvPr/>
        </p:nvSpPr>
        <p:spPr>
          <a:xfrm>
            <a:off x="342899" y="2048531"/>
            <a:ext cx="5435600"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prstClr val="black"/>
                </a:solidFill>
                <a:effectLst/>
                <a:uLnTx/>
                <a:uFillTx/>
                <a:latin typeface="Arial" panose="020B0604020202020204"/>
                <a:ea typeface="+mn-ea"/>
                <a:cs typeface="+mn-cs"/>
              </a:rPr>
              <a:t>Lighter physical activity also has health benefits, particularly for sedentary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prstClr val="black"/>
                </a:solidFill>
                <a:effectLst/>
                <a:uLnTx/>
                <a:uFillTx/>
                <a:latin typeface="Arial" panose="020B0604020202020204"/>
                <a:ea typeface="+mn-ea"/>
                <a:cs typeface="+mn-cs"/>
              </a:rPr>
              <a:t>The mini-intervention model for promoting physical activity is built around questions that can be used to bring up the topic of physical activity in a short amount of time during interactions as part of the discussion of other topics and to support the client’s motivation to increase their level of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prstClr val="black"/>
                </a:solidFill>
                <a:effectLst/>
                <a:uLnTx/>
                <a:uFillTx/>
                <a:latin typeface="Arial" panose="020B0604020202020204"/>
                <a:ea typeface="+mn-ea"/>
                <a:cs typeface="+mn-cs"/>
              </a:rPr>
              <a:t>Record the mini-intervention to promote physical activity as completed in the client or patient information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rPr>
              <a:t>Source: </a:t>
            </a: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hlinkClick r:id="rId3"/>
              </a:rPr>
              <a:t>Mini-intervention to promote physical activity model Helsinki (PDF) (in Finnish)</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Kuva 8">
            <a:extLst>
              <a:ext uri="{FF2B5EF4-FFF2-40B4-BE49-F238E27FC236}">
                <a16:creationId xmlns:a16="http://schemas.microsoft.com/office/drawing/2014/main" id="{EC0898B2-218C-53D3-5195-8C65D1B0579C}"/>
              </a:ext>
            </a:extLst>
          </p:cNvPr>
          <p:cNvPicPr>
            <a:picLocks noChangeAspect="1"/>
          </p:cNvPicPr>
          <p:nvPr/>
        </p:nvPicPr>
        <p:blipFill>
          <a:blip r:embed="rId4"/>
          <a:stretch>
            <a:fillRect/>
          </a:stretch>
        </p:blipFill>
        <p:spPr>
          <a:xfrm>
            <a:off x="6540501" y="0"/>
            <a:ext cx="5651500" cy="6869420"/>
          </a:xfrm>
          <a:prstGeom prst="rect">
            <a:avLst/>
          </a:prstGeom>
        </p:spPr>
      </p:pic>
      <p:sp>
        <p:nvSpPr>
          <p:cNvPr id="10" name="Freeform 5">
            <a:extLst>
              <a:ext uri="{FF2B5EF4-FFF2-40B4-BE49-F238E27FC236}">
                <a16:creationId xmlns:a16="http://schemas.microsoft.com/office/drawing/2014/main" id="{23B9EBCD-2A91-4508-083C-CA253A1A0DA4}"/>
              </a:ext>
            </a:extLst>
          </p:cNvPr>
          <p:cNvSpPr>
            <a:spLocks noChangeAspect="1"/>
          </p:cNvSpPr>
          <p:nvPr/>
        </p:nvSpPr>
        <p:spPr bwMode="auto">
          <a:xfrm rot="5400000">
            <a:off x="3207890" y="3306233"/>
            <a:ext cx="6857999" cy="245533"/>
          </a:xfrm>
          <a:custGeom>
            <a:avLst/>
            <a:gdLst>
              <a:gd name="T0" fmla="*/ 25400 w 25400"/>
              <a:gd name="T1" fmla="*/ 181 h 564"/>
              <a:gd name="T2" fmla="*/ 24469 w 25400"/>
              <a:gd name="T3" fmla="*/ 450 h 564"/>
              <a:gd name="T4" fmla="*/ 24383 w 25400"/>
              <a:gd name="T5" fmla="*/ 450 h 564"/>
              <a:gd name="T6" fmla="*/ 22690 w 25400"/>
              <a:gd name="T7" fmla="*/ 0 h 564"/>
              <a:gd name="T8" fmla="*/ 20997 w 25400"/>
              <a:gd name="T9" fmla="*/ 450 h 564"/>
              <a:gd name="T10" fmla="*/ 19304 w 25400"/>
              <a:gd name="T11" fmla="*/ 0 h 564"/>
              <a:gd name="T12" fmla="*/ 17611 w 25400"/>
              <a:gd name="T13" fmla="*/ 450 h 564"/>
              <a:gd name="T14" fmla="*/ 15919 w 25400"/>
              <a:gd name="T15" fmla="*/ 0 h 564"/>
              <a:gd name="T16" fmla="*/ 14226 w 25400"/>
              <a:gd name="T17" fmla="*/ 450 h 564"/>
              <a:gd name="T18" fmla="*/ 12533 w 25400"/>
              <a:gd name="T19" fmla="*/ 0 h 564"/>
              <a:gd name="T20" fmla="*/ 10840 w 25400"/>
              <a:gd name="T21" fmla="*/ 450 h 564"/>
              <a:gd name="T22" fmla="*/ 9147 w 25400"/>
              <a:gd name="T23" fmla="*/ 0 h 564"/>
              <a:gd name="T24" fmla="*/ 7454 w 25400"/>
              <a:gd name="T25" fmla="*/ 450 h 564"/>
              <a:gd name="T26" fmla="*/ 5761 w 25400"/>
              <a:gd name="T27" fmla="*/ 0 h 564"/>
              <a:gd name="T28" fmla="*/ 4068 w 25400"/>
              <a:gd name="T29" fmla="*/ 450 h 564"/>
              <a:gd name="T30" fmla="*/ 2376 w 25400"/>
              <a:gd name="T31" fmla="*/ 0 h 564"/>
              <a:gd name="T32" fmla="*/ 683 w 25400"/>
              <a:gd name="T33" fmla="*/ 450 h 564"/>
              <a:gd name="T34" fmla="*/ 0 w 25400"/>
              <a:gd name="T35" fmla="*/ 308 h 564"/>
              <a:gd name="T36" fmla="*/ 0 w 25400"/>
              <a:gd name="T37" fmla="*/ 564 h 564"/>
              <a:gd name="T38" fmla="*/ 25400 w 25400"/>
              <a:gd name="T39" fmla="*/ 564 h 564"/>
              <a:gd name="T40" fmla="*/ 25400 w 25400"/>
              <a:gd name="T41" fmla="*/ 1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564">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564"/>
                </a:lnTo>
                <a:lnTo>
                  <a:pt x="25400" y="564"/>
                </a:lnTo>
                <a:lnTo>
                  <a:pt x="25400" y="18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Dian numeron paikkamerkki 3">
            <a:extLst>
              <a:ext uri="{FF2B5EF4-FFF2-40B4-BE49-F238E27FC236}">
                <a16:creationId xmlns:a16="http://schemas.microsoft.com/office/drawing/2014/main" id="{62D39D08-65B5-39F1-722B-AD3771A9235F}"/>
              </a:ext>
            </a:extLst>
          </p:cNvPr>
          <p:cNvSpPr txBox="1">
            <a:spLocks/>
          </p:cNvSpPr>
          <p:nvPr/>
        </p:nvSpPr>
        <p:spPr>
          <a:xfrm>
            <a:off x="10590180" y="6421200"/>
            <a:ext cx="1237034" cy="258459"/>
          </a:xfrm>
          <a:prstGeom prst="rect">
            <a:avLst/>
          </a:prstGeom>
        </p:spPr>
        <p:txBody>
          <a:bodyPr vert="horz" lIns="0" tIns="0" rIns="0" bIns="0" rtlCol="0" anchor="ctr">
            <a:noAutofit/>
          </a:bodyPr>
          <a:lstStyle>
            <a:defPPr>
              <a:defRPr lang="en-gb"/>
            </a:defPPr>
            <a:lvl1pPr marL="0" algn="r" defTabSz="914400" rtl="0" eaLnBrk="1" latinLnBrk="0" hangingPunct="1">
              <a:defRPr sz="1300" b="1"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6B0B938-106A-4E9D-9931-8D19B263D192}" type="slidenum">
              <a:rPr kumimoji="0" sz="1300" b="1" i="0" u="none" strike="noStrike" kern="1200" cap="none" spc="0" normalizeH="0" baseline="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3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33857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4B38D-55A4-A189-570D-493DF163CC04}"/>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08E26DCD-8A91-8045-E6CE-05A1A7BB4E8D}"/>
              </a:ext>
            </a:extLst>
          </p:cNvPr>
          <p:cNvSpPr>
            <a:spLocks noGrp="1"/>
          </p:cNvSpPr>
          <p:nvPr>
            <p:ph type="ctrTitle"/>
          </p:nvPr>
        </p:nvSpPr>
        <p:spPr>
          <a:xfrm>
            <a:off x="486383" y="457200"/>
            <a:ext cx="9972000" cy="839337"/>
          </a:xfrm>
        </p:spPr>
        <p:txBody>
          <a:bodyPr/>
          <a:lstStyle/>
          <a:p>
            <a:pPr algn="l" rtl="0"/>
            <a:r>
              <a:rPr lang="en-gb" sz="5400" b="1" i="0" u="none" baseline="0"/>
              <a:t>Appendices</a:t>
            </a:r>
          </a:p>
        </p:txBody>
      </p:sp>
      <p:sp>
        <p:nvSpPr>
          <p:cNvPr id="2" name="Dian numeron paikkamerkki 1">
            <a:extLst>
              <a:ext uri="{FF2B5EF4-FFF2-40B4-BE49-F238E27FC236}">
                <a16:creationId xmlns:a16="http://schemas.microsoft.com/office/drawing/2014/main" id="{DCB1BEFE-809A-3D49-A563-951E12A8A191}"/>
              </a:ext>
            </a:extLst>
          </p:cNvPr>
          <p:cNvSpPr>
            <a:spLocks noGrp="1"/>
          </p:cNvSpPr>
          <p:nvPr>
            <p:ph type="sldNum" sz="quarter" idx="12"/>
          </p:nvPr>
        </p:nvSpPr>
        <p:spPr/>
        <p:txBody>
          <a:bodyPr/>
          <a:lstStyle/>
          <a:p>
            <a:pPr algn="r" rtl="0"/>
            <a:fld id="{66B0B938-106A-4E9D-9931-8D19B263D192}" type="slidenum">
              <a:rPr/>
              <a:t>88</a:t>
            </a:fld>
            <a:endParaRPr lang="en-gb"/>
          </a:p>
        </p:txBody>
      </p:sp>
      <p:pic>
        <p:nvPicPr>
          <p:cNvPr id="5" name="Kuva 4">
            <a:extLst>
              <a:ext uri="{FF2B5EF4-FFF2-40B4-BE49-F238E27FC236}">
                <a16:creationId xmlns:a16="http://schemas.microsoft.com/office/drawing/2014/main" id="{A17AD15C-47B0-A931-8B40-BCA9F56857A5}"/>
              </a:ext>
            </a:extLst>
          </p:cNvPr>
          <p:cNvPicPr>
            <a:picLocks noChangeAspect="1"/>
          </p:cNvPicPr>
          <p:nvPr/>
        </p:nvPicPr>
        <p:blipFill>
          <a:blip r:embed="rId3"/>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40617930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1AE593B-88D9-1CE9-C2DA-AB38D1DA5D8E}"/>
              </a:ext>
            </a:extLst>
          </p:cNvPr>
          <p:cNvSpPr>
            <a:spLocks noGrp="1"/>
          </p:cNvSpPr>
          <p:nvPr>
            <p:ph type="ctrTitle"/>
          </p:nvPr>
        </p:nvSpPr>
        <p:spPr>
          <a:xfrm>
            <a:off x="382474" y="324512"/>
            <a:ext cx="9972000" cy="839337"/>
          </a:xfrm>
        </p:spPr>
        <p:txBody>
          <a:bodyPr/>
          <a:lstStyle/>
          <a:p>
            <a:pPr algn="l" rtl="0"/>
            <a:r>
              <a:rPr lang="en-gb" sz="4800" b="1" i="0" u="none" baseline="0" dirty="0"/>
              <a:t>How to use this material 1</a:t>
            </a:r>
            <a:br>
              <a:rPr lang="en-gb" sz="4800" dirty="0"/>
            </a:br>
            <a:endParaRPr lang="en-gb" sz="4800" dirty="0"/>
          </a:p>
        </p:txBody>
      </p:sp>
      <p:sp>
        <p:nvSpPr>
          <p:cNvPr id="2" name="Dian numeron paikkamerkki 1">
            <a:extLst>
              <a:ext uri="{FF2B5EF4-FFF2-40B4-BE49-F238E27FC236}">
                <a16:creationId xmlns:a16="http://schemas.microsoft.com/office/drawing/2014/main" id="{DA4B1D18-6FA8-5204-4C35-F6DF1F9E81B2}"/>
              </a:ext>
            </a:extLst>
          </p:cNvPr>
          <p:cNvSpPr>
            <a:spLocks noGrp="1"/>
          </p:cNvSpPr>
          <p:nvPr>
            <p:ph type="sldNum" sz="quarter" idx="12"/>
          </p:nvPr>
        </p:nvSpPr>
        <p:spPr/>
        <p:txBody>
          <a:bodyPr/>
          <a:lstStyle/>
          <a:p>
            <a:pPr algn="r" rtl="0"/>
            <a:fld id="{66B0B938-106A-4E9D-9931-8D19B263D192}" type="slidenum">
              <a:rPr/>
              <a:t>89</a:t>
            </a:fld>
            <a:endParaRPr lang="en-gb"/>
          </a:p>
        </p:txBody>
      </p:sp>
      <p:sp>
        <p:nvSpPr>
          <p:cNvPr id="4" name="Otsikko 2">
            <a:extLst>
              <a:ext uri="{FF2B5EF4-FFF2-40B4-BE49-F238E27FC236}">
                <a16:creationId xmlns:a16="http://schemas.microsoft.com/office/drawing/2014/main" id="{DF28EAC6-56EE-7157-A7CA-52B2413AB27E}"/>
              </a:ext>
            </a:extLst>
          </p:cNvPr>
          <p:cNvSpPr txBox="1">
            <a:spLocks/>
          </p:cNvSpPr>
          <p:nvPr/>
        </p:nvSpPr>
        <p:spPr>
          <a:xfrm>
            <a:off x="486383" y="1163849"/>
            <a:ext cx="11188431" cy="4827409"/>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7000" b="1" kern="1200">
                <a:solidFill>
                  <a:srgbClr val="FFFFFF"/>
                </a:solidFill>
                <a:latin typeface="+mj-lt"/>
                <a:ea typeface="+mj-ea"/>
                <a:cs typeface="+mj-cs"/>
              </a:defRPr>
            </a:lvl1pPr>
          </a:lstStyle>
          <a:p>
            <a:pPr algn="l" rtl="0">
              <a:spcAft>
                <a:spcPts val="1800"/>
              </a:spcAft>
            </a:pPr>
            <a:r>
              <a:rPr lang="en-gb" sz="3200" b="1" i="0" u="none" baseline="0" dirty="0"/>
              <a:t>Learning café</a:t>
            </a:r>
            <a:endParaRPr lang="en-gb" sz="4400" b="0" dirty="0"/>
          </a:p>
          <a:p>
            <a:pPr marL="685800" indent="-685800" algn="l" rtl="0">
              <a:spcAft>
                <a:spcPts val="1200"/>
              </a:spcAft>
              <a:buFont typeface="Arial" panose="020B0604020202020204" pitchFamily="34" charset="0"/>
              <a:buChar char="•"/>
            </a:pPr>
            <a:r>
              <a:rPr lang="en-gb" sz="2600" b="0" i="0" u="none" baseline="0" dirty="0"/>
              <a:t>Set up workstations with computers that have the selected introductory videos open.</a:t>
            </a:r>
          </a:p>
          <a:p>
            <a:pPr marL="685800" indent="-685800" algn="l" rtl="0">
              <a:spcAft>
                <a:spcPts val="1200"/>
              </a:spcAft>
              <a:buFont typeface="Arial" panose="020B0604020202020204" pitchFamily="34" charset="0"/>
              <a:buChar char="•"/>
            </a:pPr>
            <a:r>
              <a:rPr lang="en-gb" sz="2600" b="0" i="0" u="none" baseline="0" dirty="0"/>
              <a:t>In small groups, go from workstation to workstation and discuss the introductory videos with the help of the supporting questions.</a:t>
            </a:r>
          </a:p>
          <a:p>
            <a:pPr marL="685800" indent="-685800" algn="l" rtl="0">
              <a:spcAft>
                <a:spcPts val="1200"/>
              </a:spcAft>
              <a:buFont typeface="Arial" panose="020B0604020202020204" pitchFamily="34" charset="0"/>
              <a:buChar char="•"/>
            </a:pPr>
            <a:r>
              <a:rPr lang="en-gb" sz="2600" b="0" i="0" u="none" baseline="0" dirty="0"/>
              <a:t>Once the groups have been to all the workstations, you can raise a few key points for joint discussion.</a:t>
            </a:r>
          </a:p>
          <a:p>
            <a:pPr marL="685800" indent="-685800" algn="l" rtl="0">
              <a:spcAft>
                <a:spcPts val="1200"/>
              </a:spcAft>
              <a:buFont typeface="Arial" panose="020B0604020202020204" pitchFamily="34" charset="0"/>
              <a:buChar char="•"/>
            </a:pPr>
            <a:r>
              <a:rPr lang="en-gb" sz="2600" b="0" i="0" u="none" baseline="0" dirty="0"/>
              <a:t>If you want, you can ask teachers to familiarise themselves with the introductory videos and information slides in advance.</a:t>
            </a:r>
          </a:p>
          <a:p>
            <a:pPr marL="685800" indent="-685800" algn="l" rtl="0">
              <a:spcAft>
                <a:spcPts val="1200"/>
              </a:spcAft>
              <a:buFont typeface="Arial" panose="020B0604020202020204" pitchFamily="34" charset="0"/>
              <a:buChar char="•"/>
            </a:pPr>
            <a:r>
              <a:rPr lang="en-gb" sz="2600" b="0" i="0" u="none" baseline="0" dirty="0"/>
              <a:t>The facilitator can look up topical links for those interested in the topic.</a:t>
            </a:r>
            <a:endParaRPr lang="en-gb" sz="2600" b="0" dirty="0">
              <a:cs typeface="Arial"/>
            </a:endParaRPr>
          </a:p>
          <a:p>
            <a:pPr marL="685800" indent="-685800" algn="l" rtl="0">
              <a:buFont typeface="Arial" panose="020B0604020202020204" pitchFamily="34" charset="0"/>
              <a:buChar char="•"/>
            </a:pPr>
            <a:endParaRPr lang="en-gb" sz="2800" b="0" dirty="0"/>
          </a:p>
        </p:txBody>
      </p:sp>
      <p:pic>
        <p:nvPicPr>
          <p:cNvPr id="5" name="Kuva 4">
            <a:extLst>
              <a:ext uri="{FF2B5EF4-FFF2-40B4-BE49-F238E27FC236}">
                <a16:creationId xmlns:a16="http://schemas.microsoft.com/office/drawing/2014/main" id="{7F82E534-23DA-C472-94E4-AFEB7D28FFA6}"/>
              </a:ext>
            </a:extLst>
          </p:cNvPr>
          <p:cNvPicPr>
            <a:picLocks noChangeAspect="1"/>
          </p:cNvPicPr>
          <p:nvPr/>
        </p:nvPicPr>
        <p:blipFill>
          <a:blip r:embed="rId3"/>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510076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8F3AA-04BB-54F0-9651-1327A008F81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7ACE842-7CA9-22D7-1E0E-40A98DE0EE74}"/>
              </a:ext>
            </a:extLst>
          </p:cNvPr>
          <p:cNvSpPr>
            <a:spLocks noGrp="1"/>
          </p:cNvSpPr>
          <p:nvPr>
            <p:ph type="title"/>
          </p:nvPr>
        </p:nvSpPr>
        <p:spPr>
          <a:xfrm>
            <a:off x="465780" y="339507"/>
            <a:ext cx="9972000" cy="787615"/>
          </a:xfrm>
        </p:spPr>
        <p:txBody>
          <a:bodyPr/>
          <a:lstStyle/>
          <a:p>
            <a:pPr algn="l" rtl="0"/>
            <a:r>
              <a:rPr lang="en-gb" b="1" i="0" u="none" baseline="0">
                <a:latin typeface="+mj-lt"/>
                <a:ea typeface="+mj-lt"/>
                <a:cs typeface="+mj-lt"/>
              </a:rPr>
              <a:t>Neurodiversity and adolescence</a:t>
            </a:r>
          </a:p>
        </p:txBody>
      </p:sp>
      <p:sp>
        <p:nvSpPr>
          <p:cNvPr id="4" name="Dian numeron paikkamerkki 3">
            <a:extLst>
              <a:ext uri="{FF2B5EF4-FFF2-40B4-BE49-F238E27FC236}">
                <a16:creationId xmlns:a16="http://schemas.microsoft.com/office/drawing/2014/main" id="{96EA584B-7621-4B31-4D89-444223E6E38E}"/>
              </a:ext>
            </a:extLst>
          </p:cNvPr>
          <p:cNvSpPr>
            <a:spLocks noGrp="1"/>
          </p:cNvSpPr>
          <p:nvPr>
            <p:ph type="sldNum" sz="quarter" idx="12"/>
          </p:nvPr>
        </p:nvSpPr>
        <p:spPr/>
        <p:txBody>
          <a:bodyPr/>
          <a:lstStyle/>
          <a:p>
            <a:pPr algn="r" rtl="0"/>
            <a:fld id="{66B0B938-106A-4E9D-9931-8D19B263D192}" type="slidenum">
              <a:rPr/>
              <a:t>9</a:t>
            </a:fld>
            <a:endParaRPr lang="en-gb"/>
          </a:p>
        </p:txBody>
      </p:sp>
      <p:pic>
        <p:nvPicPr>
          <p:cNvPr id="5" name="Kuva 4">
            <a:extLst>
              <a:ext uri="{FF2B5EF4-FFF2-40B4-BE49-F238E27FC236}">
                <a16:creationId xmlns:a16="http://schemas.microsoft.com/office/drawing/2014/main" id="{88DFFD88-0779-5537-1A1D-CE575AC09FE7}"/>
              </a:ext>
            </a:extLst>
          </p:cNvPr>
          <p:cNvPicPr>
            <a:picLocks noChangeAspect="1"/>
          </p:cNvPicPr>
          <p:nvPr/>
        </p:nvPicPr>
        <p:blipFill>
          <a:blip r:embed="rId3"/>
          <a:stretch>
            <a:fillRect/>
          </a:stretch>
        </p:blipFill>
        <p:spPr>
          <a:xfrm>
            <a:off x="10256241" y="5352288"/>
            <a:ext cx="1829773" cy="1442292"/>
          </a:xfrm>
          <a:prstGeom prst="rect">
            <a:avLst/>
          </a:prstGeom>
        </p:spPr>
      </p:pic>
      <p:sp>
        <p:nvSpPr>
          <p:cNvPr id="6" name="Sisällön paikkamerkki 2">
            <a:extLst>
              <a:ext uri="{FF2B5EF4-FFF2-40B4-BE49-F238E27FC236}">
                <a16:creationId xmlns:a16="http://schemas.microsoft.com/office/drawing/2014/main" id="{962E5F97-55C7-75C8-CC7F-409D7C74FBCC}"/>
              </a:ext>
            </a:extLst>
          </p:cNvPr>
          <p:cNvSpPr>
            <a:spLocks noGrp="1"/>
          </p:cNvSpPr>
          <p:nvPr>
            <p:ph idx="1"/>
          </p:nvPr>
        </p:nvSpPr>
        <p:spPr>
          <a:xfrm>
            <a:off x="465780" y="1127122"/>
            <a:ext cx="10367555" cy="5016317"/>
          </a:xfrm>
        </p:spPr>
        <p:txBody>
          <a:bodyPr vert="horz" lIns="0" tIns="0" rIns="0" bIns="0" rtlCol="0" anchor="t">
            <a:noAutofit/>
          </a:bodyPr>
          <a:lstStyle/>
          <a:p>
            <a:pPr algn="l" rtl="0">
              <a:spcAft>
                <a:spcPts val="600"/>
              </a:spcAft>
            </a:pPr>
            <a:r>
              <a:rPr lang="en-gb" sz="2400" b="0" i="0" u="none" baseline="0">
                <a:cs typeface="Arial"/>
              </a:rPr>
              <a:t>Adolescence is always a turbulent time, but </a:t>
            </a:r>
            <a:r>
              <a:rPr lang="en-gb" sz="2400" b="1" i="0" u="none" baseline="0">
                <a:cs typeface="Arial"/>
              </a:rPr>
              <a:t>for neurodivergent individuals, the challenges may be greater or manifest differently</a:t>
            </a:r>
            <a:r>
              <a:rPr lang="en-gb" sz="2400" b="0" i="0" u="none" baseline="0">
                <a:cs typeface="Arial"/>
              </a:rPr>
              <a:t>.</a:t>
            </a:r>
          </a:p>
          <a:p>
            <a:pPr algn="l" rtl="0">
              <a:spcAft>
                <a:spcPts val="600"/>
              </a:spcAft>
            </a:pPr>
            <a:r>
              <a:rPr lang="en-gb" sz="2400" b="0" i="0" u="none" baseline="0">
                <a:cs typeface="Arial"/>
              </a:rPr>
              <a:t>Hormonal, social and brain developmental changes </a:t>
            </a:r>
            <a:br>
              <a:rPr lang="en-gb" sz="2400">
                <a:cs typeface="Arial"/>
              </a:rPr>
            </a:br>
            <a:r>
              <a:rPr lang="en-gb" sz="2400" b="0" i="0" u="none" baseline="0">
                <a:cs typeface="Arial"/>
                <a:sym typeface="Wingdings" panose="05000000000000000000" pitchFamily="2" charset="2"/>
              </a:rPr>
              <a:t></a:t>
            </a:r>
            <a:r>
              <a:rPr lang="en-gb" sz="2400" b="0" i="0" u="none" baseline="0">
                <a:cs typeface="Arial"/>
              </a:rPr>
              <a:t> </a:t>
            </a:r>
            <a:r>
              <a:rPr lang="en-gb" sz="2400" b="1" i="0" u="none" baseline="0">
                <a:cs typeface="Arial"/>
              </a:rPr>
              <a:t>harder to regulate emotions, motivation and stress</a:t>
            </a:r>
            <a:r>
              <a:rPr lang="en-gb" sz="2400" b="0" i="0" u="none" baseline="0">
                <a:cs typeface="Arial"/>
              </a:rPr>
              <a:t>.</a:t>
            </a:r>
          </a:p>
          <a:p>
            <a:pPr algn="l" rtl="0">
              <a:spcAft>
                <a:spcPts val="600"/>
              </a:spcAft>
            </a:pPr>
            <a:r>
              <a:rPr lang="en-gb" sz="2400" b="1" i="0" u="none" baseline="0">
                <a:cs typeface="Arial"/>
              </a:rPr>
              <a:t>Social needs</a:t>
            </a:r>
            <a:r>
              <a:rPr lang="en-gb" sz="2400" b="0" i="0" u="none" baseline="0">
                <a:cs typeface="Arial"/>
              </a:rPr>
              <a:t>: emphasis on individuality vs. similarity with others. </a:t>
            </a:r>
          </a:p>
          <a:p>
            <a:pPr algn="l" rtl="0">
              <a:spcAft>
                <a:spcPts val="600"/>
              </a:spcAft>
            </a:pPr>
            <a:r>
              <a:rPr lang="en-gb" sz="2400" b="0" i="0" u="none" baseline="0">
                <a:cs typeface="Arial"/>
              </a:rPr>
              <a:t>Maturation can be slower in some areas.</a:t>
            </a:r>
          </a:p>
          <a:p>
            <a:pPr algn="l" rtl="0">
              <a:spcAft>
                <a:spcPts val="600"/>
              </a:spcAft>
            </a:pPr>
            <a:r>
              <a:rPr lang="en-gb" sz="2400" b="1" i="0" u="none" baseline="0">
                <a:cs typeface="Arial"/>
              </a:rPr>
              <a:t>The wellbeing of neurodivergent individuals is affected by the environment and context</a:t>
            </a:r>
            <a:r>
              <a:rPr lang="en-gb" sz="2400" b="0" i="0" u="none" baseline="0">
                <a:cs typeface="Arial"/>
              </a:rPr>
              <a:t>; in a typical educational setting, their difficulties may be more pronounced.</a:t>
            </a:r>
          </a:p>
          <a:p>
            <a:pPr algn="l" rtl="0">
              <a:spcAft>
                <a:spcPts val="600"/>
              </a:spcAft>
            </a:pPr>
            <a:r>
              <a:rPr lang="en-gb" sz="2400" b="0" i="0" u="none" baseline="0">
                <a:cs typeface="Arial"/>
              </a:rPr>
              <a:t>Awareness can support the needs of neurodivergent students and help them to analyse their strengths despite difficulties.</a:t>
            </a:r>
          </a:p>
        </p:txBody>
      </p:sp>
    </p:spTree>
    <p:extLst>
      <p:ext uri="{BB962C8B-B14F-4D97-AF65-F5344CB8AC3E}">
        <p14:creationId xmlns:p14="http://schemas.microsoft.com/office/powerpoint/2010/main" val="5692341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1AE593B-88D9-1CE9-C2DA-AB38D1DA5D8E}"/>
              </a:ext>
            </a:extLst>
          </p:cNvPr>
          <p:cNvSpPr>
            <a:spLocks noGrp="1"/>
          </p:cNvSpPr>
          <p:nvPr>
            <p:ph type="ctrTitle"/>
          </p:nvPr>
        </p:nvSpPr>
        <p:spPr>
          <a:xfrm>
            <a:off x="486383" y="457200"/>
            <a:ext cx="9972000" cy="839337"/>
          </a:xfrm>
        </p:spPr>
        <p:txBody>
          <a:bodyPr/>
          <a:lstStyle/>
          <a:p>
            <a:pPr algn="l" rtl="0"/>
            <a:r>
              <a:rPr lang="en-gb" sz="4800" b="1" i="0" u="none" baseline="0"/>
              <a:t>How to use this material 2</a:t>
            </a:r>
            <a:br>
              <a:rPr lang="en-gb" sz="4800"/>
            </a:br>
            <a:endParaRPr lang="en-gb" sz="4800"/>
          </a:p>
        </p:txBody>
      </p:sp>
      <p:sp>
        <p:nvSpPr>
          <p:cNvPr id="2" name="Dian numeron paikkamerkki 1">
            <a:extLst>
              <a:ext uri="{FF2B5EF4-FFF2-40B4-BE49-F238E27FC236}">
                <a16:creationId xmlns:a16="http://schemas.microsoft.com/office/drawing/2014/main" id="{DA4B1D18-6FA8-5204-4C35-F6DF1F9E81B2}"/>
              </a:ext>
            </a:extLst>
          </p:cNvPr>
          <p:cNvSpPr>
            <a:spLocks noGrp="1"/>
          </p:cNvSpPr>
          <p:nvPr>
            <p:ph type="sldNum" sz="quarter" idx="12"/>
          </p:nvPr>
        </p:nvSpPr>
        <p:spPr/>
        <p:txBody>
          <a:bodyPr/>
          <a:lstStyle/>
          <a:p>
            <a:pPr algn="r" rtl="0"/>
            <a:fld id="{66B0B938-106A-4E9D-9931-8D19B263D192}" type="slidenum">
              <a:rPr/>
              <a:t>90</a:t>
            </a:fld>
            <a:endParaRPr lang="en-gb"/>
          </a:p>
        </p:txBody>
      </p:sp>
      <p:sp>
        <p:nvSpPr>
          <p:cNvPr id="4" name="Otsikko 2">
            <a:extLst>
              <a:ext uri="{FF2B5EF4-FFF2-40B4-BE49-F238E27FC236}">
                <a16:creationId xmlns:a16="http://schemas.microsoft.com/office/drawing/2014/main" id="{DF28EAC6-56EE-7157-A7CA-52B2413AB27E}"/>
              </a:ext>
            </a:extLst>
          </p:cNvPr>
          <p:cNvSpPr txBox="1">
            <a:spLocks/>
          </p:cNvSpPr>
          <p:nvPr/>
        </p:nvSpPr>
        <p:spPr>
          <a:xfrm>
            <a:off x="486383" y="1355676"/>
            <a:ext cx="11188431" cy="4827409"/>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7000" b="1" kern="1200">
                <a:solidFill>
                  <a:srgbClr val="FFFFFF"/>
                </a:solidFill>
                <a:latin typeface="+mj-lt"/>
                <a:ea typeface="+mj-ea"/>
                <a:cs typeface="+mj-cs"/>
              </a:defRPr>
            </a:lvl1pPr>
          </a:lstStyle>
          <a:p>
            <a:pPr algn="l" rtl="0">
              <a:spcAft>
                <a:spcPts val="1800"/>
              </a:spcAft>
            </a:pPr>
            <a:r>
              <a:rPr lang="en-gb" sz="3200" b="1" i="0" u="none" baseline="0"/>
              <a:t>Studying the example cases</a:t>
            </a:r>
            <a:endParaRPr lang="en-gb" sz="2400" b="0"/>
          </a:p>
          <a:p>
            <a:pPr marL="685800" indent="-685800" algn="l" rtl="0">
              <a:spcAft>
                <a:spcPts val="1200"/>
              </a:spcAft>
              <a:buFont typeface="Arial" panose="020B0604020202020204" pitchFamily="34" charset="0"/>
              <a:buChar char="•"/>
            </a:pPr>
            <a:r>
              <a:rPr lang="en-gb" sz="2400" b="0" i="0" u="none" baseline="0"/>
              <a:t>Print out some of the example cases in advance and apply the learning café model described on the previous slide, for example.</a:t>
            </a:r>
            <a:endParaRPr lang="en-gb" sz="2400" b="0">
              <a:cs typeface="Arial"/>
            </a:endParaRPr>
          </a:p>
          <a:p>
            <a:pPr marL="685800" indent="-685800" algn="l" rtl="0">
              <a:spcAft>
                <a:spcPts val="1200"/>
              </a:spcAft>
              <a:buFont typeface="Arial" panose="020B0604020202020204" pitchFamily="34" charset="0"/>
              <a:buChar char="•"/>
            </a:pPr>
            <a:r>
              <a:rPr lang="en-gb" sz="2400" b="0" i="0" u="none" baseline="0"/>
              <a:t>As you work, record your observations and good practices either on a computer or on paper.</a:t>
            </a:r>
          </a:p>
          <a:p>
            <a:pPr marL="685800" indent="-685800" algn="l" rtl="0">
              <a:spcAft>
                <a:spcPts val="1200"/>
              </a:spcAft>
              <a:buFont typeface="Arial" panose="020B0604020202020204" pitchFamily="34" charset="0"/>
              <a:buChar char="•"/>
            </a:pPr>
            <a:r>
              <a:rPr lang="en-gb" sz="2400" b="0" i="0" u="none" baseline="0"/>
              <a:t>At the end, have everyone take turns highlighting some of the observations recorded during the work.</a:t>
            </a:r>
            <a:endParaRPr lang="en-gb" sz="2400" b="0">
              <a:cs typeface="Arial"/>
            </a:endParaRPr>
          </a:p>
        </p:txBody>
      </p:sp>
      <p:pic>
        <p:nvPicPr>
          <p:cNvPr id="5" name="Kuva 4">
            <a:extLst>
              <a:ext uri="{FF2B5EF4-FFF2-40B4-BE49-F238E27FC236}">
                <a16:creationId xmlns:a16="http://schemas.microsoft.com/office/drawing/2014/main" id="{54F27943-C862-118C-381E-FB4F530BE7FD}"/>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20216965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1AE593B-88D9-1CE9-C2DA-AB38D1DA5D8E}"/>
              </a:ext>
            </a:extLst>
          </p:cNvPr>
          <p:cNvSpPr>
            <a:spLocks noGrp="1"/>
          </p:cNvSpPr>
          <p:nvPr>
            <p:ph type="ctrTitle"/>
          </p:nvPr>
        </p:nvSpPr>
        <p:spPr>
          <a:xfrm>
            <a:off x="486383" y="457200"/>
            <a:ext cx="9972000" cy="839337"/>
          </a:xfrm>
        </p:spPr>
        <p:txBody>
          <a:bodyPr/>
          <a:lstStyle/>
          <a:p>
            <a:pPr algn="l" rtl="0"/>
            <a:r>
              <a:rPr lang="en-gb" sz="4800" b="1" i="0" u="none" baseline="0"/>
              <a:t>How to use this material 3</a:t>
            </a:r>
            <a:br>
              <a:rPr lang="en-gb" sz="4800"/>
            </a:br>
            <a:endParaRPr lang="en-gb" sz="4800"/>
          </a:p>
        </p:txBody>
      </p:sp>
      <p:sp>
        <p:nvSpPr>
          <p:cNvPr id="2" name="Dian numeron paikkamerkki 1">
            <a:extLst>
              <a:ext uri="{FF2B5EF4-FFF2-40B4-BE49-F238E27FC236}">
                <a16:creationId xmlns:a16="http://schemas.microsoft.com/office/drawing/2014/main" id="{DA4B1D18-6FA8-5204-4C35-F6DF1F9E81B2}"/>
              </a:ext>
            </a:extLst>
          </p:cNvPr>
          <p:cNvSpPr>
            <a:spLocks noGrp="1"/>
          </p:cNvSpPr>
          <p:nvPr>
            <p:ph type="sldNum" sz="quarter" idx="12"/>
          </p:nvPr>
        </p:nvSpPr>
        <p:spPr/>
        <p:txBody>
          <a:bodyPr/>
          <a:lstStyle/>
          <a:p>
            <a:pPr algn="r" rtl="0"/>
            <a:fld id="{66B0B938-106A-4E9D-9931-8D19B263D192}" type="slidenum">
              <a:rPr/>
              <a:t>91</a:t>
            </a:fld>
            <a:endParaRPr lang="en-gb"/>
          </a:p>
        </p:txBody>
      </p:sp>
      <p:sp>
        <p:nvSpPr>
          <p:cNvPr id="4" name="Otsikko 2">
            <a:extLst>
              <a:ext uri="{FF2B5EF4-FFF2-40B4-BE49-F238E27FC236}">
                <a16:creationId xmlns:a16="http://schemas.microsoft.com/office/drawing/2014/main" id="{DF28EAC6-56EE-7157-A7CA-52B2413AB27E}"/>
              </a:ext>
            </a:extLst>
          </p:cNvPr>
          <p:cNvSpPr txBox="1">
            <a:spLocks/>
          </p:cNvSpPr>
          <p:nvPr/>
        </p:nvSpPr>
        <p:spPr>
          <a:xfrm>
            <a:off x="486383" y="1355677"/>
            <a:ext cx="11188431" cy="4146646"/>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7000" b="1" kern="1200">
                <a:solidFill>
                  <a:srgbClr val="FFFFFF"/>
                </a:solidFill>
                <a:latin typeface="+mj-lt"/>
                <a:ea typeface="+mj-ea"/>
                <a:cs typeface="+mj-cs"/>
              </a:defRPr>
            </a:lvl1pPr>
          </a:lstStyle>
          <a:p>
            <a:pPr algn="l" rtl="0">
              <a:spcAft>
                <a:spcPts val="1800"/>
              </a:spcAft>
            </a:pPr>
            <a:r>
              <a:rPr lang="en-gb" sz="3200" b="1" i="0" u="none" baseline="0"/>
              <a:t>Working in subject-specific teams</a:t>
            </a:r>
            <a:endParaRPr lang="en-gb" sz="4400"/>
          </a:p>
          <a:p>
            <a:pPr marL="685800" indent="-685800" algn="l" rtl="0">
              <a:spcAft>
                <a:spcPts val="1200"/>
              </a:spcAft>
              <a:buFont typeface="Arial" panose="020B0604020202020204" pitchFamily="34" charset="0"/>
              <a:buChar char="•"/>
            </a:pPr>
            <a:r>
              <a:rPr lang="en-gb" sz="2800" b="0" i="0" u="none" baseline="0"/>
              <a:t>Choose a video together and discuss the video from the perspective of your subject with the help of the supporting questions.</a:t>
            </a:r>
          </a:p>
          <a:p>
            <a:pPr marL="685800" indent="-685800" algn="l" rtl="0">
              <a:spcAft>
                <a:spcPts val="1200"/>
              </a:spcAft>
              <a:buFont typeface="Arial" panose="020B0604020202020204" pitchFamily="34" charset="0"/>
              <a:buChar char="•"/>
            </a:pPr>
            <a:r>
              <a:rPr lang="en-gb" sz="2800" b="0" i="0" u="none" baseline="0"/>
              <a:t>In addition to videos, you can discuss the use of the activity cards or the example cases presented in the material.</a:t>
            </a:r>
          </a:p>
          <a:p>
            <a:pPr marL="685800" indent="-685800" algn="l" rtl="0">
              <a:spcAft>
                <a:spcPts val="1200"/>
              </a:spcAft>
              <a:buFont typeface="Arial" panose="020B0604020202020204" pitchFamily="34" charset="0"/>
              <a:buChar char="•"/>
            </a:pPr>
            <a:r>
              <a:rPr lang="en-gb" sz="2800" b="0" i="0" u="none" baseline="0"/>
              <a:t>You can also ask teachers to familiarise themselves with the introductory videos and information slides in advance and then discuss them together. </a:t>
            </a:r>
          </a:p>
        </p:txBody>
      </p:sp>
      <p:pic>
        <p:nvPicPr>
          <p:cNvPr id="5" name="Kuva 4">
            <a:extLst>
              <a:ext uri="{FF2B5EF4-FFF2-40B4-BE49-F238E27FC236}">
                <a16:creationId xmlns:a16="http://schemas.microsoft.com/office/drawing/2014/main" id="{FE3A502F-4523-8BDF-AAAB-8AD3DBC10858}"/>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19438389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1AE593B-88D9-1CE9-C2DA-AB38D1DA5D8E}"/>
              </a:ext>
            </a:extLst>
          </p:cNvPr>
          <p:cNvSpPr>
            <a:spLocks noGrp="1"/>
          </p:cNvSpPr>
          <p:nvPr>
            <p:ph type="ctrTitle"/>
          </p:nvPr>
        </p:nvSpPr>
        <p:spPr>
          <a:xfrm>
            <a:off x="486383" y="457200"/>
            <a:ext cx="9972000" cy="839337"/>
          </a:xfrm>
        </p:spPr>
        <p:txBody>
          <a:bodyPr/>
          <a:lstStyle/>
          <a:p>
            <a:pPr algn="l" rtl="0"/>
            <a:r>
              <a:rPr lang="en-gb" sz="4800" b="1" i="0" u="none" baseline="0"/>
              <a:t>How to use this material 4</a:t>
            </a:r>
            <a:br>
              <a:rPr lang="en-gb" sz="4800"/>
            </a:br>
            <a:endParaRPr lang="en-gb" sz="4800"/>
          </a:p>
        </p:txBody>
      </p:sp>
      <p:sp>
        <p:nvSpPr>
          <p:cNvPr id="2" name="Dian numeron paikkamerkki 1">
            <a:extLst>
              <a:ext uri="{FF2B5EF4-FFF2-40B4-BE49-F238E27FC236}">
                <a16:creationId xmlns:a16="http://schemas.microsoft.com/office/drawing/2014/main" id="{DA4B1D18-6FA8-5204-4C35-F6DF1F9E81B2}"/>
              </a:ext>
            </a:extLst>
          </p:cNvPr>
          <p:cNvSpPr>
            <a:spLocks noGrp="1"/>
          </p:cNvSpPr>
          <p:nvPr>
            <p:ph type="sldNum" sz="quarter" idx="12"/>
          </p:nvPr>
        </p:nvSpPr>
        <p:spPr/>
        <p:txBody>
          <a:bodyPr/>
          <a:lstStyle/>
          <a:p>
            <a:pPr algn="r" rtl="0"/>
            <a:fld id="{66B0B938-106A-4E9D-9931-8D19B263D192}" type="slidenum">
              <a:rPr/>
              <a:t>92</a:t>
            </a:fld>
            <a:endParaRPr lang="en-gb"/>
          </a:p>
        </p:txBody>
      </p:sp>
      <p:sp>
        <p:nvSpPr>
          <p:cNvPr id="4" name="Otsikko 2">
            <a:extLst>
              <a:ext uri="{FF2B5EF4-FFF2-40B4-BE49-F238E27FC236}">
                <a16:creationId xmlns:a16="http://schemas.microsoft.com/office/drawing/2014/main" id="{DF28EAC6-56EE-7157-A7CA-52B2413AB27E}"/>
              </a:ext>
            </a:extLst>
          </p:cNvPr>
          <p:cNvSpPr txBox="1">
            <a:spLocks/>
          </p:cNvSpPr>
          <p:nvPr/>
        </p:nvSpPr>
        <p:spPr>
          <a:xfrm>
            <a:off x="486383" y="1355677"/>
            <a:ext cx="11188431" cy="4146646"/>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7000" b="1" kern="1200">
                <a:solidFill>
                  <a:srgbClr val="FFFFFF"/>
                </a:solidFill>
                <a:latin typeface="+mj-lt"/>
                <a:ea typeface="+mj-ea"/>
                <a:cs typeface="+mj-cs"/>
              </a:defRPr>
            </a:lvl1pPr>
          </a:lstStyle>
          <a:p>
            <a:pPr algn="l" rtl="0">
              <a:spcAft>
                <a:spcPts val="1800"/>
              </a:spcAft>
            </a:pPr>
            <a:r>
              <a:rPr lang="en-gb" sz="3200" b="1" i="0" u="none" baseline="0"/>
              <a:t>Working with the activity cards and models presented in the material</a:t>
            </a:r>
            <a:endParaRPr lang="en-gb" sz="4400"/>
          </a:p>
          <a:p>
            <a:pPr marL="685800" indent="-685800" algn="l" rtl="0">
              <a:spcAft>
                <a:spcPts val="1200"/>
              </a:spcAft>
              <a:buFont typeface="Arial" panose="020B0604020202020204" pitchFamily="34" charset="0"/>
              <a:buChar char="•"/>
            </a:pPr>
            <a:r>
              <a:rPr lang="en-gb" sz="2800" b="0" i="0" u="none" baseline="0"/>
              <a:t>Print out the activity cards and</a:t>
            </a:r>
            <a:r>
              <a:rPr lang="en-gb" sz="2800" b="0" i="0" u="none" baseline="0">
                <a:solidFill>
                  <a:schemeClr val="bg1"/>
                </a:solidFill>
              </a:rPr>
              <a:t> models for supporting comprehensive wellbeing and study ability.</a:t>
            </a:r>
          </a:p>
          <a:p>
            <a:pPr marL="685800" indent="-685800" algn="l" rtl="0">
              <a:spcAft>
                <a:spcPts val="1200"/>
              </a:spcAft>
              <a:buFont typeface="Arial" panose="020B0604020202020204" pitchFamily="34" charset="0"/>
              <a:buChar char="•"/>
            </a:pPr>
            <a:r>
              <a:rPr lang="en-gb" sz="2800" b="0" i="0" u="none" baseline="0"/>
              <a:t>Discuss the ways in which the cards and models can be used and their role in everyday teaching.</a:t>
            </a:r>
            <a:endParaRPr lang="en-gb" sz="2800" b="0">
              <a:cs typeface="Arial"/>
            </a:endParaRPr>
          </a:p>
        </p:txBody>
      </p:sp>
      <p:pic>
        <p:nvPicPr>
          <p:cNvPr id="5" name="Kuva 4">
            <a:extLst>
              <a:ext uri="{FF2B5EF4-FFF2-40B4-BE49-F238E27FC236}">
                <a16:creationId xmlns:a16="http://schemas.microsoft.com/office/drawing/2014/main" id="{0C3D1B0B-A3E7-87E7-1157-2BE6358C9DE4}"/>
              </a:ext>
            </a:extLst>
          </p:cNvPr>
          <p:cNvPicPr>
            <a:picLocks noChangeAspect="1"/>
          </p:cNvPicPr>
          <p:nvPr/>
        </p:nvPicPr>
        <p:blipFill>
          <a:blip r:embed="rId2"/>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16829057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487E07-F85D-3CC2-89D1-C8D9B70401EB}"/>
              </a:ext>
            </a:extLst>
          </p:cNvPr>
          <p:cNvSpPr>
            <a:spLocks noGrp="1"/>
          </p:cNvSpPr>
          <p:nvPr>
            <p:ph type="ctrTitle"/>
          </p:nvPr>
        </p:nvSpPr>
        <p:spPr>
          <a:xfrm>
            <a:off x="486382" y="457201"/>
            <a:ext cx="11188431" cy="673510"/>
          </a:xfrm>
        </p:spPr>
        <p:txBody>
          <a:bodyPr/>
          <a:lstStyle/>
          <a:p>
            <a:pPr algn="l" rtl="0"/>
            <a:r>
              <a:rPr lang="en-gb" sz="4200" b="1" i="0" u="none" baseline="0"/>
              <a:t>Links to support for learning materials</a:t>
            </a:r>
            <a:br>
              <a:rPr lang="en-gb" sz="4200">
                <a:solidFill>
                  <a:schemeClr val="bg1"/>
                </a:solidFill>
                <a:cs typeface="Arial"/>
              </a:rPr>
            </a:br>
            <a:endParaRPr lang="en-gb" sz="4200">
              <a:solidFill>
                <a:schemeClr val="bg1"/>
              </a:solidFill>
              <a:cs typeface="Arial"/>
            </a:endParaRPr>
          </a:p>
        </p:txBody>
      </p:sp>
      <p:sp>
        <p:nvSpPr>
          <p:cNvPr id="3" name="Dian numeron paikkamerkki 2">
            <a:extLst>
              <a:ext uri="{FF2B5EF4-FFF2-40B4-BE49-F238E27FC236}">
                <a16:creationId xmlns:a16="http://schemas.microsoft.com/office/drawing/2014/main" id="{013DC3E6-663D-ABCF-C59B-98BD2D646663}"/>
              </a:ext>
            </a:extLst>
          </p:cNvPr>
          <p:cNvSpPr>
            <a:spLocks noGrp="1"/>
          </p:cNvSpPr>
          <p:nvPr>
            <p:ph type="sldNum" sz="quarter" idx="12"/>
          </p:nvPr>
        </p:nvSpPr>
        <p:spPr/>
        <p:txBody>
          <a:bodyPr/>
          <a:lstStyle/>
          <a:p>
            <a:pPr algn="r" rtl="0"/>
            <a:fld id="{66B0B938-106A-4E9D-9931-8D19B263D192}" type="slidenum">
              <a:rPr/>
              <a:pPr/>
              <a:t>93</a:t>
            </a:fld>
            <a:endParaRPr lang="en-gb"/>
          </a:p>
        </p:txBody>
      </p:sp>
      <p:sp>
        <p:nvSpPr>
          <p:cNvPr id="5" name="Tekstiruutu 4">
            <a:extLst>
              <a:ext uri="{FF2B5EF4-FFF2-40B4-BE49-F238E27FC236}">
                <a16:creationId xmlns:a16="http://schemas.microsoft.com/office/drawing/2014/main" id="{8CB27B83-ADD8-9E99-EB13-84A1D0447E23}"/>
              </a:ext>
            </a:extLst>
          </p:cNvPr>
          <p:cNvSpPr txBox="1"/>
          <p:nvPr/>
        </p:nvSpPr>
        <p:spPr>
          <a:xfrm>
            <a:off x="455577" y="1130711"/>
            <a:ext cx="11219236" cy="5047536"/>
          </a:xfrm>
          <a:prstGeom prst="rect">
            <a:avLst/>
          </a:prstGeom>
          <a:noFill/>
        </p:spPr>
        <p:txBody>
          <a:bodyPr wrap="square" lIns="91440" tIns="45720" rIns="91440" bIns="45720" anchor="t">
            <a:spAutoFit/>
          </a:bodyPr>
          <a:lstStyle/>
          <a:p>
            <a:pPr algn="l" rtl="0">
              <a:lnSpc>
                <a:spcPct val="150000"/>
              </a:lnSpc>
            </a:pPr>
            <a:r>
              <a:rPr lang="en-gb" sz="2000" b="0" i="0" u="none" baseline="0">
                <a:solidFill>
                  <a:schemeClr val="bg1"/>
                </a:solidFill>
                <a:cs typeface="Arial"/>
                <a:hlinkClick r:id="rId2">
                  <a:extLst>
                    <a:ext uri="{A12FA001-AC4F-418D-AE19-62706E023703}">
                      <ahyp:hlinkClr xmlns:ahyp="http://schemas.microsoft.com/office/drawing/2018/hyperlinkcolor" val="tx"/>
                    </a:ext>
                  </a:extLst>
                </a:hlinkClick>
              </a:rPr>
              <a:t>Utilisation of digital materials: translation, simplification, text to speech (in Finnish)</a:t>
            </a:r>
            <a:br>
              <a:rPr lang="en-gb" sz="2000">
                <a:ea typeface="+mn-lt"/>
                <a:cs typeface="+mn-lt"/>
              </a:rPr>
            </a:br>
            <a:r>
              <a:rPr lang="en-gb" sz="2000" b="0" i="0" u="none" baseline="0">
                <a:solidFill>
                  <a:schemeClr val="bg1"/>
                </a:solidFill>
                <a:ea typeface="+mn-lt"/>
                <a:cs typeface="+mn-lt"/>
                <a:hlinkClick r:id="rId3">
                  <a:extLst>
                    <a:ext uri="{A12FA001-AC4F-418D-AE19-62706E023703}">
                      <ahyp:hlinkClr xmlns:ahyp="http://schemas.microsoft.com/office/drawing/2018/hyperlinkcolor" val="tx"/>
                    </a:ext>
                  </a:extLst>
                </a:hlinkClick>
              </a:rPr>
              <a:t>Haluan mukaan (“I Want to Join in”) guide for teachers and instructors (in Finnish)</a:t>
            </a:r>
            <a:br>
              <a:rPr lang="en-gb" sz="2000">
                <a:cs typeface="Arial"/>
              </a:rPr>
            </a:br>
            <a:r>
              <a:rPr lang="en-gb" sz="2000" b="0" i="0" u="none" baseline="0">
                <a:solidFill>
                  <a:schemeClr val="bg1"/>
                </a:solidFill>
                <a:ea typeface="+mn-lt"/>
                <a:cs typeface="+mn-lt"/>
                <a:hlinkClick r:id="rId4">
                  <a:extLst>
                    <a:ext uri="{A12FA001-AC4F-418D-AE19-62706E023703}">
                      <ahyp:hlinkClr xmlns:ahyp="http://schemas.microsoft.com/office/drawing/2018/hyperlinkcolor" val="tx"/>
                    </a:ext>
                  </a:extLst>
                </a:hlinkClick>
              </a:rPr>
              <a:t>Co-teaching in general upper secondary school – support for learning (in Finnish)</a:t>
            </a:r>
            <a:br>
              <a:rPr lang="en-gb" sz="2000">
                <a:ea typeface="+mn-lt"/>
                <a:cs typeface="+mn-lt"/>
              </a:rPr>
            </a:br>
            <a:r>
              <a:rPr lang="en-gb" sz="2000" b="0" i="0" u="none" baseline="0">
                <a:solidFill>
                  <a:schemeClr val="bg1"/>
                </a:solidFill>
                <a:ea typeface="+mn-lt"/>
                <a:cs typeface="+mn-lt"/>
                <a:hlinkClick r:id="rId5">
                  <a:extLst>
                    <a:ext uri="{A12FA001-AC4F-418D-AE19-62706E023703}">
                      <ahyp:hlinkClr xmlns:ahyp="http://schemas.microsoft.com/office/drawing/2018/hyperlinkcolor" val="tx"/>
                    </a:ext>
                  </a:extLst>
                </a:hlinkClick>
              </a:rPr>
              <a:t>University of Lapland: the benefits of accessibility (in Finnish)</a:t>
            </a:r>
            <a:br>
              <a:rPr lang="en-gb" sz="2000"/>
            </a:br>
            <a:r>
              <a:rPr lang="en-gb" sz="2000" b="0" i="0" u="none" baseline="0">
                <a:solidFill>
                  <a:schemeClr val="bg1"/>
                </a:solidFill>
                <a:cs typeface="Arial"/>
                <a:hlinkClick r:id="rId6">
                  <a:extLst>
                    <a:ext uri="{A12FA001-AC4F-418D-AE19-62706E023703}">
                      <ahyp:hlinkClr xmlns:ahyp="http://schemas.microsoft.com/office/drawing/2018/hyperlinkcolor" val="tx"/>
                    </a:ext>
                  </a:extLst>
                </a:hlinkClick>
              </a:rPr>
              <a:t>Supporting students with sensory defensiveness | Mielenterveystalo.fi (in Finnish)</a:t>
            </a:r>
            <a:br>
              <a:rPr lang="en-gb" sz="2000">
                <a:cs typeface="+mj-lt"/>
              </a:rPr>
            </a:br>
            <a:r>
              <a:rPr lang="en-gb" sz="2000" b="0" i="0" u="none" baseline="0">
                <a:solidFill>
                  <a:schemeClr val="bg1"/>
                </a:solidFill>
                <a:ea typeface="+mj-lt"/>
                <a:cs typeface="+mj-lt"/>
                <a:hlinkClick r:id="rId7">
                  <a:extLst>
                    <a:ext uri="{A12FA001-AC4F-418D-AE19-62706E023703}">
                      <ahyp:hlinkClr xmlns:ahyp="http://schemas.microsoft.com/office/drawing/2018/hyperlinkcolor" val="tx"/>
                    </a:ext>
                  </a:extLst>
                </a:hlinkClick>
              </a:rPr>
              <a:t>Self-care programme for children with neuropsychiatric traits (in Finnish)</a:t>
            </a:r>
            <a:br>
              <a:rPr lang="en-gb" sz="2000" u="sng">
                <a:cs typeface="+mj-lt"/>
              </a:rPr>
            </a:br>
            <a:r>
              <a:rPr lang="en-gb" sz="2000" b="0" i="0" u="none" baseline="0">
                <a:solidFill>
                  <a:schemeClr val="bg1"/>
                </a:solidFill>
                <a:ea typeface="+mj-lt"/>
                <a:cs typeface="+mj-lt"/>
                <a:hlinkClick r:id="rId8">
                  <a:extLst>
                    <a:ext uri="{A12FA001-AC4F-418D-AE19-62706E023703}">
                      <ahyp:hlinkClr xmlns:ahyp="http://schemas.microsoft.com/office/drawing/2018/hyperlinkcolor" val="tx"/>
                    </a:ext>
                  </a:extLst>
                </a:hlinkClick>
              </a:rPr>
              <a:t>Sensory accessibility survey</a:t>
            </a:r>
            <a:r>
              <a:rPr lang="en-gb" sz="2000" b="0" i="0" u="none" baseline="0">
                <a:solidFill>
                  <a:schemeClr val="bg1"/>
                </a:solidFill>
                <a:cs typeface="+mj-lt"/>
              </a:rPr>
              <a:t> making the sensory accessibility of our learning environment visible together</a:t>
            </a:r>
            <a:br>
              <a:rPr lang="en-gb" sz="2000">
                <a:cs typeface="Arial"/>
              </a:rPr>
            </a:br>
            <a:r>
              <a:rPr lang="en-gb" sz="2000" b="0" i="0" u="none" baseline="0">
                <a:solidFill>
                  <a:schemeClr val="bg1"/>
                </a:solidFill>
                <a:ea typeface="+mj-lt"/>
                <a:cs typeface="+mj-lt"/>
                <a:hlinkClick r:id="rId9">
                  <a:extLst>
                    <a:ext uri="{A12FA001-AC4F-418D-AE19-62706E023703}">
                      <ahyp:hlinkClr xmlns:ahyp="http://schemas.microsoft.com/office/drawing/2018/hyperlinkcolor" val="tx"/>
                    </a:ext>
                  </a:extLst>
                </a:hlinkClick>
              </a:rPr>
              <a:t>Design and architecture education | Finnish National Agency for Education.</a:t>
            </a:r>
            <a:r>
              <a:rPr lang="en-gb" sz="2000" b="0" i="0" u="none" baseline="0">
                <a:solidFill>
                  <a:schemeClr val="bg1"/>
                </a:solidFill>
                <a:cs typeface="+mj-lt"/>
              </a:rPr>
              <a:t> </a:t>
            </a:r>
            <a:endParaRPr lang="en-gb" sz="2000">
              <a:solidFill>
                <a:schemeClr val="bg1"/>
              </a:solidFill>
              <a:cs typeface="Arial"/>
            </a:endParaRPr>
          </a:p>
          <a:p>
            <a:pPr algn="l" rtl="0">
              <a:lnSpc>
                <a:spcPct val="150000"/>
              </a:lnSpc>
            </a:pPr>
            <a:r>
              <a:rPr lang="en-gb" sz="2000" b="0" i="0" u="none" baseline="0">
                <a:solidFill>
                  <a:schemeClr val="bg1"/>
                </a:solidFill>
                <a:ea typeface="+mn-lt"/>
                <a:cs typeface="+mn-lt"/>
                <a:hlinkClick r:id="rId10">
                  <a:extLst>
                    <a:ext uri="{A12FA001-AC4F-418D-AE19-62706E023703}">
                      <ahyp:hlinkClr xmlns:ahyp="http://schemas.microsoft.com/office/drawing/2018/hyperlinkcolor" val="tx"/>
                    </a:ext>
                  </a:extLst>
                </a:hlinkClick>
              </a:rPr>
              <a:t>Movement in learning posters</a:t>
            </a:r>
            <a:r>
              <a:rPr lang="en-gb" sz="2400" b="0" i="0" u="none" baseline="0">
                <a:solidFill>
                  <a:schemeClr val="bg1"/>
                </a:solidFill>
                <a:ea typeface="+mn-lt"/>
                <a:cs typeface="+mn-lt"/>
              </a:rPr>
              <a:t> </a:t>
            </a:r>
          </a:p>
          <a:p>
            <a:endParaRPr lang="en-gb" b="1">
              <a:solidFill>
                <a:srgbClr val="FF0000"/>
              </a:solidFill>
              <a:cs typeface="Arial"/>
            </a:endParaRPr>
          </a:p>
        </p:txBody>
      </p:sp>
      <p:pic>
        <p:nvPicPr>
          <p:cNvPr id="4" name="Kuva 3">
            <a:extLst>
              <a:ext uri="{FF2B5EF4-FFF2-40B4-BE49-F238E27FC236}">
                <a16:creationId xmlns:a16="http://schemas.microsoft.com/office/drawing/2014/main" id="{90864DE7-F9FC-C7AB-C6A6-458E805F6100}"/>
              </a:ext>
            </a:extLst>
          </p:cNvPr>
          <p:cNvPicPr>
            <a:picLocks noChangeAspect="1"/>
          </p:cNvPicPr>
          <p:nvPr/>
        </p:nvPicPr>
        <p:blipFill>
          <a:blip r:embed="rId11"/>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2573552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C62B4DDA-B5DC-710B-8B28-66A244A234FF}"/>
              </a:ext>
            </a:extLst>
          </p:cNvPr>
          <p:cNvSpPr>
            <a:spLocks noGrp="1"/>
          </p:cNvSpPr>
          <p:nvPr>
            <p:ph type="ctrTitle"/>
          </p:nvPr>
        </p:nvSpPr>
        <p:spPr/>
        <p:txBody>
          <a:bodyPr/>
          <a:lstStyle/>
          <a:p>
            <a:pPr algn="l" rtl="0"/>
            <a:r>
              <a:rPr lang="en-gb" sz="4800" b="1" i="0" u="none" baseline="0">
                <a:solidFill>
                  <a:schemeClr val="bg1"/>
                </a:solidFill>
                <a:hlinkClick r:id="rId3">
                  <a:extLst>
                    <a:ext uri="{A12FA001-AC4F-418D-AE19-62706E023703}">
                      <ahyp:hlinkClr xmlns:ahyp="http://schemas.microsoft.com/office/drawing/2018/hyperlinkcolor" val="tx"/>
                    </a:ext>
                  </a:extLst>
                </a:hlinkClick>
              </a:rPr>
              <a:t>Pedagogy of hope - hel.fi</a:t>
            </a:r>
            <a:br>
              <a:rPr lang="en-gb" sz="4800">
                <a:solidFill>
                  <a:schemeClr val="bg1"/>
                </a:solidFill>
              </a:rPr>
            </a:br>
            <a:br>
              <a:rPr lang="en-gb" sz="4800">
                <a:solidFill>
                  <a:schemeClr val="bg1"/>
                </a:solidFill>
              </a:rPr>
            </a:br>
            <a:r>
              <a:rPr lang="en-gb" sz="3600" b="0" i="0" u="none" baseline="0">
                <a:solidFill>
                  <a:schemeClr val="bg1"/>
                </a:solidFill>
              </a:rPr>
              <a:t>The pedagogy of hope underpins both the support for learning reform and the content of this material.</a:t>
            </a:r>
            <a:endParaRPr lang="en-gb" sz="4800" b="0">
              <a:solidFill>
                <a:schemeClr val="bg1"/>
              </a:solidFill>
            </a:endParaRPr>
          </a:p>
        </p:txBody>
      </p:sp>
      <p:sp>
        <p:nvSpPr>
          <p:cNvPr id="2" name="Dian numeron paikkamerkki 1">
            <a:extLst>
              <a:ext uri="{FF2B5EF4-FFF2-40B4-BE49-F238E27FC236}">
                <a16:creationId xmlns:a16="http://schemas.microsoft.com/office/drawing/2014/main" id="{99F33E80-4CEB-1523-51A8-4FDD9D752014}"/>
              </a:ext>
            </a:extLst>
          </p:cNvPr>
          <p:cNvSpPr>
            <a:spLocks noGrp="1"/>
          </p:cNvSpPr>
          <p:nvPr>
            <p:ph type="sldNum" sz="quarter" idx="12"/>
          </p:nvPr>
        </p:nvSpPr>
        <p:spPr/>
        <p:txBody>
          <a:bodyPr/>
          <a:lstStyle/>
          <a:p>
            <a:pPr algn="r" rtl="0"/>
            <a:fld id="{66B0B938-106A-4E9D-9931-8D19B263D192}" type="slidenum">
              <a:rPr/>
              <a:t>94</a:t>
            </a:fld>
            <a:endParaRPr lang="en-gb"/>
          </a:p>
        </p:txBody>
      </p:sp>
      <p:pic>
        <p:nvPicPr>
          <p:cNvPr id="4" name="Kuva 3">
            <a:extLst>
              <a:ext uri="{FF2B5EF4-FFF2-40B4-BE49-F238E27FC236}">
                <a16:creationId xmlns:a16="http://schemas.microsoft.com/office/drawing/2014/main" id="{21DF9354-0C60-2614-392A-A5EC0A8B7CE2}"/>
              </a:ext>
            </a:extLst>
          </p:cNvPr>
          <p:cNvPicPr>
            <a:picLocks noChangeAspect="1"/>
          </p:cNvPicPr>
          <p:nvPr/>
        </p:nvPicPr>
        <p:blipFill>
          <a:blip r:embed="rId4"/>
          <a:stretch>
            <a:fillRect/>
          </a:stretch>
        </p:blipFill>
        <p:spPr>
          <a:xfrm>
            <a:off x="10256241" y="5352288"/>
            <a:ext cx="1829773" cy="1442292"/>
          </a:xfrm>
          <a:prstGeom prst="rect">
            <a:avLst/>
          </a:prstGeom>
        </p:spPr>
      </p:pic>
    </p:spTree>
    <p:extLst>
      <p:ext uri="{BB962C8B-B14F-4D97-AF65-F5344CB8AC3E}">
        <p14:creationId xmlns:p14="http://schemas.microsoft.com/office/powerpoint/2010/main" val="2382837353"/>
      </p:ext>
    </p:extLst>
  </p:cSld>
  <p:clrMapOvr>
    <a:masterClrMapping/>
  </p:clrMapOvr>
</p:sld>
</file>

<file path=ppt/theme/theme1.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ECC5AED8-7BAA-47EC-A628-C7123B302E64}"/>
    </a:ext>
  </a:extLst>
</a:theme>
</file>

<file path=ppt/theme/theme2.xml><?xml version="1.0" encoding="utf-8"?>
<a:theme xmlns:a="http://schemas.openxmlformats.org/drawingml/2006/main" name="HKI-bussi">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8B51F14C-9EB6-4B10-8789-80E840255B6E}"/>
    </a:ext>
  </a:extLst>
</a:theme>
</file>

<file path=ppt/theme/theme3.xml><?xml version="1.0" encoding="utf-8"?>
<a:theme xmlns:a="http://schemas.openxmlformats.org/drawingml/2006/main" name="HKI-metro">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FFFF"/>
        </a:solidFill>
        <a:ln>
          <a:noFill/>
        </a:ln>
        <a:extLst>
          <a:ext uri="{91240B29-F687-4F45-9708-019B960494DF}">
            <a14:hiddenLine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HKI_malliesitys_laaja.potx" id="{D97BFE65-D5A7-4C16-8210-58015344F243}" vid="{0FD15977-758E-487A-A24A-65B5D14476F5}"/>
    </a:ext>
  </a:extLst>
</a:theme>
</file>

<file path=ppt/theme/theme4.xml><?xml version="1.0" encoding="utf-8"?>
<a:theme xmlns:a="http://schemas.openxmlformats.org/drawingml/2006/main" name="HKI-spåra">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1A6FEB83-29D7-4D78-93B9-F0210AE4BDDA}"/>
    </a:ext>
  </a:extLst>
</a:theme>
</file>

<file path=ppt/theme/theme5.xml><?xml version="1.0" encoding="utf-8"?>
<a:theme xmlns:a="http://schemas.openxmlformats.org/drawingml/2006/main" name="Helsinki - Kasvatus ja koulutus">
  <a:themeElements>
    <a:clrScheme name="Kasvatus ja koulutus">
      <a:dk1>
        <a:srgbClr val="000000"/>
      </a:dk1>
      <a:lt1>
        <a:srgbClr val="FFFFFF"/>
      </a:lt1>
      <a:dk2>
        <a:srgbClr val="44546A"/>
      </a:dk2>
      <a:lt2>
        <a:srgbClr val="E7E6E6"/>
      </a:lt2>
      <a:accent1>
        <a:srgbClr val="008741"/>
      </a:accent1>
      <a:accent2>
        <a:srgbClr val="FFC61E"/>
      </a:accent2>
      <a:accent3>
        <a:srgbClr val="9FC9EB"/>
      </a:accent3>
      <a:accent4>
        <a:srgbClr val="F5A3C7"/>
      </a:accent4>
      <a:accent5>
        <a:srgbClr val="0071C6"/>
      </a:accent5>
      <a:accent6>
        <a:srgbClr val="00D7A7"/>
      </a:accent6>
      <a:hlink>
        <a:srgbClr val="000000"/>
      </a:hlink>
      <a:folHlink>
        <a:srgbClr val="0087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sitys26" id="{44CF3061-69D7-874B-8365-47F800297CA5}" vid="{E75CE671-1DBD-3C46-83B7-8905B5E6136F}"/>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Helsinki_PPT_esityspohja_LAAJA_PPT (33)</Template>
  <TotalTime>31</TotalTime>
  <Words>10957</Words>
  <Application>Microsoft Office PowerPoint</Application>
  <PresentationFormat>Laajakuva</PresentationFormat>
  <Paragraphs>1055</Paragraphs>
  <Slides>94</Slides>
  <Notes>48</Notes>
  <HiddenSlides>0</HiddenSlides>
  <MMClips>0</MMClips>
  <ScaleCrop>false</ScaleCrop>
  <HeadingPairs>
    <vt:vector size="6" baseType="variant">
      <vt:variant>
        <vt:lpstr>Käytetyt fontit</vt:lpstr>
      </vt:variant>
      <vt:variant>
        <vt:i4>9</vt:i4>
      </vt:variant>
      <vt:variant>
        <vt:lpstr>Teema</vt:lpstr>
      </vt:variant>
      <vt:variant>
        <vt:i4>5</vt:i4>
      </vt:variant>
      <vt:variant>
        <vt:lpstr>Dian otsikot</vt:lpstr>
      </vt:variant>
      <vt:variant>
        <vt:i4>94</vt:i4>
      </vt:variant>
    </vt:vector>
  </HeadingPairs>
  <TitlesOfParts>
    <vt:vector size="108" baseType="lpstr">
      <vt:lpstr>Aptos</vt:lpstr>
      <vt:lpstr>Arial</vt:lpstr>
      <vt:lpstr>Arial Black</vt:lpstr>
      <vt:lpstr>Arial,Sans-Serif</vt:lpstr>
      <vt:lpstr>Calibri</vt:lpstr>
      <vt:lpstr>Courier New</vt:lpstr>
      <vt:lpstr>Courier New,monospace</vt:lpstr>
      <vt:lpstr>Times New Roman</vt:lpstr>
      <vt:lpstr>Wingdings</vt:lpstr>
      <vt:lpstr>HKI-perus</vt:lpstr>
      <vt:lpstr>HKI-bussi</vt:lpstr>
      <vt:lpstr>HKI-metro</vt:lpstr>
      <vt:lpstr>HKI-spåra</vt:lpstr>
      <vt:lpstr>Helsinki - Kasvatus ja koulutus</vt:lpstr>
      <vt:lpstr>Taking neurodiversity into account  in daily general upper secondary school teaching</vt:lpstr>
      <vt:lpstr>Structure of the material and greetings from the authors</vt:lpstr>
      <vt:lpstr>PowerPoint-esitys</vt:lpstr>
      <vt:lpstr>Part 1  Neurodiversity in the classroom</vt:lpstr>
      <vt:lpstr>PowerPoint-esitys</vt:lpstr>
      <vt:lpstr>Supporting questions for the introductory video</vt:lpstr>
      <vt:lpstr>Neurodiversity</vt:lpstr>
      <vt:lpstr>Neurodiversity – terminology and concepts </vt:lpstr>
      <vt:lpstr>Neurodiversity and adolescence</vt:lpstr>
      <vt:lpstr>How can neurodiversity manifest during lessons?</vt:lpstr>
      <vt:lpstr>Strengths associated with neurodivergence can include</vt:lpstr>
      <vt:lpstr>The role of the teacher in learning and wellbeing</vt:lpstr>
      <vt:lpstr>The relationship between learning and comprehensive wellbeing is reciprocal </vt:lpstr>
      <vt:lpstr>The most effective means of supporting wellbeing</vt:lpstr>
      <vt:lpstr>SchoolWell study</vt:lpstr>
      <vt:lpstr>Safe space and respectful interaction </vt:lpstr>
      <vt:lpstr>Guidelines for a safer community</vt:lpstr>
      <vt:lpstr>Multidisciplinary cooperation</vt:lpstr>
      <vt:lpstr>Neuropsychiatric coaches in general upper secondary school</vt:lpstr>
      <vt:lpstr>PowerPoint-esitys</vt:lpstr>
      <vt:lpstr>PowerPoint-esitys</vt:lpstr>
      <vt:lpstr>PowerPoint-esitys</vt:lpstr>
      <vt:lpstr>Activity cards for teachers</vt:lpstr>
      <vt:lpstr>Activity cards for teachers</vt:lpstr>
      <vt:lpstr>PowerPoint-esitys</vt:lpstr>
      <vt:lpstr>Activity cards for teachers</vt:lpstr>
      <vt:lpstr>PowerPoint-esitys</vt:lpstr>
      <vt:lpstr>Part 2  Students' perspectives on support needs in general upper secondary school </vt:lpstr>
      <vt:lpstr>PowerPoint-esitys</vt:lpstr>
      <vt:lpstr>Supporting questions for the introductory video</vt:lpstr>
      <vt:lpstr>Everyday education accessible to everyone and the support for learning reform</vt:lpstr>
      <vt:lpstr>PowerPoint-esitys</vt:lpstr>
      <vt:lpstr>Benefits of different aspects of accessibility </vt:lpstr>
      <vt:lpstr>The importance of peer relationships </vt:lpstr>
      <vt:lpstr>The concept and importance of school and study engagement</vt:lpstr>
      <vt:lpstr>How subject teachers can support study engagement</vt:lpstr>
      <vt:lpstr>PowerPoint-esitys</vt:lpstr>
      <vt:lpstr>PowerPoint-esitys</vt:lpstr>
      <vt:lpstr>Activity cards for students</vt:lpstr>
      <vt:lpstr>Activity cards for students</vt:lpstr>
      <vt:lpstr>Activity cards for students</vt:lpstr>
      <vt:lpstr>Activity cards for students</vt:lpstr>
      <vt:lpstr>PowerPoint-esitys</vt:lpstr>
      <vt:lpstr>PowerPoint-esitys</vt:lpstr>
      <vt:lpstr>PowerPoint-esitys</vt:lpstr>
      <vt:lpstr>Part 3 The neuropsychological perspective </vt:lpstr>
      <vt:lpstr>PowerPoint-esitys</vt:lpstr>
      <vt:lpstr>Supporting questions for the introductory video</vt:lpstr>
      <vt:lpstr>The most effective means of supporting wellbeing in general upper secondary school</vt:lpstr>
      <vt:lpstr>Brain-friendly lesson plans and effective studying 1/4</vt:lpstr>
      <vt:lpstr>PowerPoint-esitys</vt:lpstr>
      <vt:lpstr>Brain-friendly lesson plans and effective studying 3/4</vt:lpstr>
      <vt:lpstr>PowerPoint-esitys</vt:lpstr>
      <vt:lpstr>A sensory-friendly learning environment 1/4</vt:lpstr>
      <vt:lpstr>A sensory-friendly learning environment 2/4</vt:lpstr>
      <vt:lpstr>A sensory-friendly learning environment 3/4</vt:lpstr>
      <vt:lpstr>A sensory-friendly learning environment 4/4</vt:lpstr>
      <vt:lpstr>Brain-friendly assessment and the importance of positivity 1/4</vt:lpstr>
      <vt:lpstr>Brain-friendly assessment and the importance of positivity 2/4</vt:lpstr>
      <vt:lpstr>Brain-friendly assessment and the importance of positivity 3/4</vt:lpstr>
      <vt:lpstr>Brain-friendly assessment and the importance of positivity 4/4</vt:lpstr>
      <vt:lpstr>Part 4 Importance of cooperation with networks and guardians</vt:lpstr>
      <vt:lpstr>PowerPoint-esitys</vt:lpstr>
      <vt:lpstr>Supporting questions for the introductory video</vt:lpstr>
      <vt:lpstr>What kind of cooperation with networks can a subject teacher engage in?</vt:lpstr>
      <vt:lpstr>Benefits of cooperation with guardians </vt:lpstr>
      <vt:lpstr>CASES 1–4:  benefits of cooperation with networks and guardians’ thoughts   </vt:lpstr>
      <vt:lpstr>Tips for studying the cases</vt:lpstr>
      <vt:lpstr>CASE 1: From a non-speaking boy to a professional speaker </vt:lpstr>
      <vt:lpstr>Questions to think about – CASE 1</vt:lpstr>
      <vt:lpstr>CASE 2: Elia – talented and supported</vt:lpstr>
      <vt:lpstr>Questions to think about – CASE 2</vt:lpstr>
      <vt:lpstr>CASE 3: Letter from a guardian to a general upper secondary school teacher </vt:lpstr>
      <vt:lpstr>Questions to think about – CASE 3</vt:lpstr>
      <vt:lpstr>CASE 4: A parent’s story </vt:lpstr>
      <vt:lpstr>Questions to think about – CASE 4</vt:lpstr>
      <vt:lpstr>Part 5 Practical tips from experts by experience</vt:lpstr>
      <vt:lpstr>PowerPoint-esitys</vt:lpstr>
      <vt:lpstr>Supporting questions for the introductory video </vt:lpstr>
      <vt:lpstr>Character strengths and noticing the good</vt:lpstr>
      <vt:lpstr>Activity cards for teachers</vt:lpstr>
      <vt:lpstr>PowerPoint-esitys</vt:lpstr>
      <vt:lpstr>The study ability model</vt:lpstr>
      <vt:lpstr>The Wellbeing together model</vt:lpstr>
      <vt:lpstr>Wellbeing together model poster for working with students</vt:lpstr>
      <vt:lpstr>Physical activity increases learning ability</vt:lpstr>
      <vt:lpstr>PowerPoint-esitys</vt:lpstr>
      <vt:lpstr>Appendices</vt:lpstr>
      <vt:lpstr>How to use this material 1 </vt:lpstr>
      <vt:lpstr>How to use this material 2 </vt:lpstr>
      <vt:lpstr>How to use this material 3 </vt:lpstr>
      <vt:lpstr>How to use this material 4 </vt:lpstr>
      <vt:lpstr>Links to support for learning materials </vt:lpstr>
      <vt:lpstr>Pedagogy of hope - hel.fi  The pedagogy of hope underpins both the support for learning reform and the content of this material.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Viljavuori Elina</dc:creator>
  <cp:lastModifiedBy>Kattelus-Mäkisalo Sanna</cp:lastModifiedBy>
  <cp:revision>11</cp:revision>
  <dcterms:created xsi:type="dcterms:W3CDTF">2025-04-30T09:37:28Z</dcterms:created>
  <dcterms:modified xsi:type="dcterms:W3CDTF">2025-10-24T10:47:42Z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35e945f-875f-47b7-87fa-10b3524d17f5_Enabled">
    <vt:lpwstr>true</vt:lpwstr>
  </property>
  <property fmtid="{D5CDD505-2E9C-101B-9397-08002B2CF9AE}" pid="3" name="MSIP_Label_f35e945f-875f-47b7-87fa-10b3524d17f5_SetDate">
    <vt:lpwstr>2025-04-08T10:20:20Z</vt:lpwstr>
  </property>
  <property fmtid="{D5CDD505-2E9C-101B-9397-08002B2CF9AE}" pid="4" name="MSIP_Label_f35e945f-875f-47b7-87fa-10b3524d17f5_Method">
    <vt:lpwstr>Standard</vt:lpwstr>
  </property>
  <property fmtid="{D5CDD505-2E9C-101B-9397-08002B2CF9AE}" pid="5" name="MSIP_Label_f35e945f-875f-47b7-87fa-10b3524d17f5_Name">
    <vt:lpwstr>Julkinen (harkinnanvaraisesti)</vt:lpwstr>
  </property>
  <property fmtid="{D5CDD505-2E9C-101B-9397-08002B2CF9AE}" pid="6" name="MSIP_Label_f35e945f-875f-47b7-87fa-10b3524d17f5_SiteId">
    <vt:lpwstr>3feb6bc1-d722-4726-966c-5b58b64df752</vt:lpwstr>
  </property>
  <property fmtid="{D5CDD505-2E9C-101B-9397-08002B2CF9AE}" pid="7" name="MSIP_Label_f35e945f-875f-47b7-87fa-10b3524d17f5_ActionId">
    <vt:lpwstr>f86f1cd3-87ad-457d-891f-4764fc9e0226</vt:lpwstr>
  </property>
  <property fmtid="{D5CDD505-2E9C-101B-9397-08002B2CF9AE}" pid="8" name="MSIP_Label_f35e945f-875f-47b7-87fa-10b3524d17f5_ContentBits">
    <vt:lpwstr>0</vt:lpwstr>
  </property>
  <property fmtid="{D5CDD505-2E9C-101B-9397-08002B2CF9AE}" pid="9" name="MSIP_Label_f35e945f-875f-47b7-87fa-10b3524d17f5_Tag">
    <vt:lpwstr>10, 3, 0, 2</vt:lpwstr>
  </property>
</Properties>
</file>