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05" r:id="rId5"/>
    <p:sldId id="321" r:id="rId6"/>
    <p:sldId id="322" r:id="rId7"/>
    <p:sldId id="336" r:id="rId8"/>
    <p:sldId id="323" r:id="rId9"/>
    <p:sldId id="324" r:id="rId10"/>
    <p:sldId id="334" r:id="rId11"/>
    <p:sldId id="325" r:id="rId12"/>
    <p:sldId id="337" r:id="rId13"/>
    <p:sldId id="333" r:id="rId14"/>
    <p:sldId id="326" r:id="rId15"/>
    <p:sldId id="327" r:id="rId16"/>
    <p:sldId id="328" r:id="rId17"/>
    <p:sldId id="329" r:id="rId18"/>
    <p:sldId id="330" r:id="rId19"/>
    <p:sldId id="320" r:id="rId20"/>
    <p:sldId id="331" r:id="rId21"/>
    <p:sldId id="335" r:id="rId22"/>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62DC3-E614-40B5-B09F-BB92FD2F9D17}" v="4" dt="2023-08-24T07:30:32.040"/>
    <p1510:client id="{27333B31-AA56-4CB1-B9AF-F4FCD5B6EA2D}" v="1" dt="2023-08-23T13:10:38.680"/>
    <p1510:client id="{3AC7B0DF-C19D-49DD-BFC6-489733B6EEB9}" v="1" dt="2023-08-23T12:34:06.943"/>
    <p1510:client id="{4FC92079-BF86-4ED2-9897-AB6B526556D4}" v="4" dt="2022-10-03T13:26:45.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a Ikonen" userId="S::kia.ikonen@abo.fi::9f005f11-6e6b-467d-82cf-31d25c951f45" providerId="AD" clId="Web-{3AC7B0DF-C19D-49DD-BFC6-489733B6EEB9}"/>
    <pc:docChg chg="modSld">
      <pc:chgData name="Kia Ikonen" userId="S::kia.ikonen@abo.fi::9f005f11-6e6b-467d-82cf-31d25c951f45" providerId="AD" clId="Web-{3AC7B0DF-C19D-49DD-BFC6-489733B6EEB9}" dt="2023-08-23T12:34:06.943" v="0" actId="20577"/>
      <pc:docMkLst>
        <pc:docMk/>
      </pc:docMkLst>
      <pc:sldChg chg="modSp">
        <pc:chgData name="Kia Ikonen" userId="S::kia.ikonen@abo.fi::9f005f11-6e6b-467d-82cf-31d25c951f45" providerId="AD" clId="Web-{3AC7B0DF-C19D-49DD-BFC6-489733B6EEB9}" dt="2023-08-23T12:34:06.943" v="0" actId="20577"/>
        <pc:sldMkLst>
          <pc:docMk/>
          <pc:sldMk cId="1147914471" sldId="325"/>
        </pc:sldMkLst>
        <pc:spChg chg="mod">
          <ac:chgData name="Kia Ikonen" userId="S::kia.ikonen@abo.fi::9f005f11-6e6b-467d-82cf-31d25c951f45" providerId="AD" clId="Web-{3AC7B0DF-C19D-49DD-BFC6-489733B6EEB9}" dt="2023-08-23T12:34:06.943" v="0" actId="20577"/>
          <ac:spMkLst>
            <pc:docMk/>
            <pc:sldMk cId="1147914471" sldId="325"/>
            <ac:spMk id="4" creationId="{00000000-0000-0000-0000-000000000000}"/>
          </ac:spMkLst>
        </pc:spChg>
      </pc:sldChg>
    </pc:docChg>
  </pc:docChgLst>
  <pc:docChgLst>
    <pc:chgData name="Kia Ikonen" userId="S::kia.ikonen@abo.fi::9f005f11-6e6b-467d-82cf-31d25c951f45" providerId="AD" clId="Web-{1BB62DC3-E614-40B5-B09F-BB92FD2F9D17}"/>
    <pc:docChg chg="addSld modSld">
      <pc:chgData name="Kia Ikonen" userId="S::kia.ikonen@abo.fi::9f005f11-6e6b-467d-82cf-31d25c951f45" providerId="AD" clId="Web-{1BB62DC3-E614-40B5-B09F-BB92FD2F9D17}" dt="2023-08-24T07:30:32.040" v="2"/>
      <pc:docMkLst>
        <pc:docMk/>
      </pc:docMkLst>
      <pc:sldChg chg="modSp">
        <pc:chgData name="Kia Ikonen" userId="S::kia.ikonen@abo.fi::9f005f11-6e6b-467d-82cf-31d25c951f45" providerId="AD" clId="Web-{1BB62DC3-E614-40B5-B09F-BB92FD2F9D17}" dt="2023-08-24T07:30:25.087" v="1" actId="20577"/>
        <pc:sldMkLst>
          <pc:docMk/>
          <pc:sldMk cId="480121607" sldId="322"/>
        </pc:sldMkLst>
        <pc:spChg chg="mod">
          <ac:chgData name="Kia Ikonen" userId="S::kia.ikonen@abo.fi::9f005f11-6e6b-467d-82cf-31d25c951f45" providerId="AD" clId="Web-{1BB62DC3-E614-40B5-B09F-BB92FD2F9D17}" dt="2023-08-24T07:30:25.087" v="1" actId="20577"/>
          <ac:spMkLst>
            <pc:docMk/>
            <pc:sldMk cId="480121607" sldId="322"/>
            <ac:spMk id="5" creationId="{00000000-0000-0000-0000-000000000000}"/>
          </ac:spMkLst>
        </pc:spChg>
      </pc:sldChg>
      <pc:sldChg chg="new">
        <pc:chgData name="Kia Ikonen" userId="S::kia.ikonen@abo.fi::9f005f11-6e6b-467d-82cf-31d25c951f45" providerId="AD" clId="Web-{1BB62DC3-E614-40B5-B09F-BB92FD2F9D17}" dt="2023-08-24T07:30:32.040" v="2"/>
        <pc:sldMkLst>
          <pc:docMk/>
          <pc:sldMk cId="2167449705" sldId="336"/>
        </pc:sldMkLst>
      </pc:sldChg>
    </pc:docChg>
  </pc:docChgLst>
  <pc:docChgLst>
    <pc:chgData name="Kia Ikonen" userId="S::kia.ikonen@abo.fi::9f005f11-6e6b-467d-82cf-31d25c951f45" providerId="AD" clId="Web-{27333B31-AA56-4CB1-B9AF-F4FCD5B6EA2D}"/>
    <pc:docChg chg="modSld">
      <pc:chgData name="Kia Ikonen" userId="S::kia.ikonen@abo.fi::9f005f11-6e6b-467d-82cf-31d25c951f45" providerId="AD" clId="Web-{27333B31-AA56-4CB1-B9AF-F4FCD5B6EA2D}" dt="2023-08-23T13:10:38.680" v="0" actId="20577"/>
      <pc:docMkLst>
        <pc:docMk/>
      </pc:docMkLst>
      <pc:sldChg chg="modSp">
        <pc:chgData name="Kia Ikonen" userId="S::kia.ikonen@abo.fi::9f005f11-6e6b-467d-82cf-31d25c951f45" providerId="AD" clId="Web-{27333B31-AA56-4CB1-B9AF-F4FCD5B6EA2D}" dt="2023-08-23T13:10:38.680" v="0" actId="20577"/>
        <pc:sldMkLst>
          <pc:docMk/>
          <pc:sldMk cId="1147914471" sldId="325"/>
        </pc:sldMkLst>
        <pc:spChg chg="mod">
          <ac:chgData name="Kia Ikonen" userId="S::kia.ikonen@abo.fi::9f005f11-6e6b-467d-82cf-31d25c951f45" providerId="AD" clId="Web-{27333B31-AA56-4CB1-B9AF-F4FCD5B6EA2D}" dt="2023-08-23T13:10:38.680" v="0" actId="20577"/>
          <ac:spMkLst>
            <pc:docMk/>
            <pc:sldMk cId="1147914471" sldId="325"/>
            <ac:spMk id="4" creationId="{00000000-0000-0000-0000-000000000000}"/>
          </ac:spMkLst>
        </pc:spChg>
      </pc:sldChg>
    </pc:docChg>
  </pc:docChgLst>
  <pc:docChgLst>
    <pc:chgData name="Kia Ikonen" userId="S::kia.ikonen@abo.fi::9f005f11-6e6b-467d-82cf-31d25c951f45" providerId="AD" clId="Web-{4FC92079-BF86-4ED2-9897-AB6B526556D4}"/>
    <pc:docChg chg="modSld">
      <pc:chgData name="Kia Ikonen" userId="S::kia.ikonen@abo.fi::9f005f11-6e6b-467d-82cf-31d25c951f45" providerId="AD" clId="Web-{4FC92079-BF86-4ED2-9897-AB6B526556D4}" dt="2022-10-03T13:26:42.638" v="1" actId="20577"/>
      <pc:docMkLst>
        <pc:docMk/>
      </pc:docMkLst>
      <pc:sldChg chg="modSp">
        <pc:chgData name="Kia Ikonen" userId="S::kia.ikonen@abo.fi::9f005f11-6e6b-467d-82cf-31d25c951f45" providerId="AD" clId="Web-{4FC92079-BF86-4ED2-9897-AB6B526556D4}" dt="2022-10-03T13:26:42.638" v="1" actId="20577"/>
        <pc:sldMkLst>
          <pc:docMk/>
          <pc:sldMk cId="4243485652" sldId="317"/>
        </pc:sldMkLst>
        <pc:spChg chg="mod">
          <ac:chgData name="Kia Ikonen" userId="S::kia.ikonen@abo.fi::9f005f11-6e6b-467d-82cf-31d25c951f45" providerId="AD" clId="Web-{4FC92079-BF86-4ED2-9897-AB6B526556D4}" dt="2022-10-03T13:26:42.638" v="1" actId="20577"/>
          <ac:spMkLst>
            <pc:docMk/>
            <pc:sldMk cId="4243485652" sldId="317"/>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4540A-49DF-4C47-8C49-9A6392FC4299}" type="datetimeFigureOut">
              <a:rPr lang="sv-FI" smtClean="0"/>
              <a:t>28.08.2023</a:t>
            </a:fld>
            <a:endParaRPr lang="sv-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B96A-CA68-43AE-B420-1E72DEEC01F4}" type="slidenum">
              <a:rPr lang="sv-FI" smtClean="0"/>
              <a:t>‹#›</a:t>
            </a:fld>
            <a:endParaRPr lang="sv-FI"/>
          </a:p>
        </p:txBody>
      </p:sp>
    </p:spTree>
    <p:extLst>
      <p:ext uri="{BB962C8B-B14F-4D97-AF65-F5344CB8AC3E}">
        <p14:creationId xmlns:p14="http://schemas.microsoft.com/office/powerpoint/2010/main" val="99936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2798-70FA-43DC-8F7B-EFF292728893}" type="slidenum">
              <a:rPr kumimoji="0" lang="fi-FI"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042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6" name="Ryhmä 35" descr="Åbo Akademi logo">
            <a:extLst>
              <a:ext uri="{FF2B5EF4-FFF2-40B4-BE49-F238E27FC236}">
                <a16:creationId xmlns:a16="http://schemas.microsoft.com/office/drawing/2014/main" id="{FC4E378A-97CA-4728-B4AB-CC826E48B827}"/>
              </a:ext>
            </a:extLst>
          </p:cNvPr>
          <p:cNvGrpSpPr/>
          <p:nvPr userDrawn="1"/>
        </p:nvGrpSpPr>
        <p:grpSpPr>
          <a:xfrm>
            <a:off x="10858500" y="198968"/>
            <a:ext cx="1035051" cy="1079501"/>
            <a:chOff x="8143875" y="149226"/>
            <a:chExt cx="776288" cy="809626"/>
          </a:xfrm>
        </p:grpSpPr>
        <p:grpSp>
          <p:nvGrpSpPr>
            <p:cNvPr id="22" name="Ryhmä 21">
              <a:extLst>
                <a:ext uri="{FF2B5EF4-FFF2-40B4-BE49-F238E27FC236}">
                  <a16:creationId xmlns:a16="http://schemas.microsoft.com/office/drawing/2014/main" id="{6B493D28-17A3-4FF8-AAEA-230F6F97C790}"/>
                </a:ext>
              </a:extLst>
            </p:cNvPr>
            <p:cNvGrpSpPr/>
            <p:nvPr userDrawn="1"/>
          </p:nvGrpSpPr>
          <p:grpSpPr>
            <a:xfrm>
              <a:off x="8143875" y="837212"/>
              <a:ext cx="776288" cy="121640"/>
              <a:chOff x="7996238" y="984250"/>
              <a:chExt cx="923925" cy="147638"/>
            </a:xfrm>
            <a:solidFill>
              <a:schemeClr val="bg1"/>
            </a:solidFill>
          </p:grpSpPr>
          <p:sp>
            <p:nvSpPr>
              <p:cNvPr id="23" name="Freeform 5">
                <a:extLst>
                  <a:ext uri="{FF2B5EF4-FFF2-40B4-BE49-F238E27FC236}">
                    <a16:creationId xmlns:a16="http://schemas.microsoft.com/office/drawing/2014/main" id="{DB921C73-7137-49BE-986B-D666F384CF29}"/>
                  </a:ext>
                  <a:ext uri="{C183D7F6-B498-43B3-948B-1728B52AA6E4}">
                    <adec:decorative xmlns:adec="http://schemas.microsoft.com/office/drawing/2017/decorative" xmlns="" val="1"/>
                  </a:ext>
                </a:extLst>
              </p:cNvPr>
              <p:cNvSpPr>
                <a:spLocks noEditPoints="1"/>
              </p:cNvSpPr>
              <p:nvPr userDrawn="1"/>
            </p:nvSpPr>
            <p:spPr bwMode="auto">
              <a:xfrm>
                <a:off x="7996238" y="984250"/>
                <a:ext cx="96838" cy="146050"/>
              </a:xfrm>
              <a:custGeom>
                <a:avLst/>
                <a:gdLst>
                  <a:gd name="T0" fmla="*/ 29 w 58"/>
                  <a:gd name="T1" fmla="*/ 5 h 87"/>
                  <a:gd name="T2" fmla="*/ 24 w 58"/>
                  <a:gd name="T3" fmla="*/ 10 h 87"/>
                  <a:gd name="T4" fmla="*/ 29 w 58"/>
                  <a:gd name="T5" fmla="*/ 14 h 87"/>
                  <a:gd name="T6" fmla="*/ 33 w 58"/>
                  <a:gd name="T7" fmla="*/ 9 h 87"/>
                  <a:gd name="T8" fmla="*/ 29 w 58"/>
                  <a:gd name="T9" fmla="*/ 5 h 87"/>
                  <a:gd name="T10" fmla="*/ 37 w 58"/>
                  <a:gd name="T11" fmla="*/ 59 h 87"/>
                  <a:gd name="T12" fmla="*/ 32 w 58"/>
                  <a:gd name="T13" fmla="*/ 43 h 87"/>
                  <a:gd name="T14" fmla="*/ 28 w 58"/>
                  <a:gd name="T15" fmla="*/ 31 h 87"/>
                  <a:gd name="T16" fmla="*/ 28 w 58"/>
                  <a:gd name="T17" fmla="*/ 31 h 87"/>
                  <a:gd name="T18" fmla="*/ 25 w 58"/>
                  <a:gd name="T19" fmla="*/ 43 h 87"/>
                  <a:gd name="T20" fmla="*/ 20 w 58"/>
                  <a:gd name="T21" fmla="*/ 59 h 87"/>
                  <a:gd name="T22" fmla="*/ 37 w 58"/>
                  <a:gd name="T23" fmla="*/ 59 h 87"/>
                  <a:gd name="T24" fmla="*/ 29 w 58"/>
                  <a:gd name="T25" fmla="*/ 0 h 87"/>
                  <a:gd name="T26" fmla="*/ 39 w 58"/>
                  <a:gd name="T27" fmla="*/ 10 h 87"/>
                  <a:gd name="T28" fmla="*/ 29 w 58"/>
                  <a:gd name="T29" fmla="*/ 19 h 87"/>
                  <a:gd name="T30" fmla="*/ 18 w 58"/>
                  <a:gd name="T31" fmla="*/ 10 h 87"/>
                  <a:gd name="T32" fmla="*/ 29 w 58"/>
                  <a:gd name="T33" fmla="*/ 0 h 87"/>
                  <a:gd name="T34" fmla="*/ 18 w 58"/>
                  <a:gd name="T35" fmla="*/ 68 h 87"/>
                  <a:gd name="T36" fmla="*/ 12 w 58"/>
                  <a:gd name="T37" fmla="*/ 87 h 87"/>
                  <a:gd name="T38" fmla="*/ 0 w 58"/>
                  <a:gd name="T39" fmla="*/ 87 h 87"/>
                  <a:gd name="T40" fmla="*/ 21 w 58"/>
                  <a:gd name="T41" fmla="*/ 21 h 87"/>
                  <a:gd name="T42" fmla="*/ 36 w 58"/>
                  <a:gd name="T43" fmla="*/ 21 h 87"/>
                  <a:gd name="T44" fmla="*/ 58 w 58"/>
                  <a:gd name="T45" fmla="*/ 87 h 87"/>
                  <a:gd name="T46" fmla="*/ 45 w 58"/>
                  <a:gd name="T47" fmla="*/ 87 h 87"/>
                  <a:gd name="T48" fmla="*/ 39 w 58"/>
                  <a:gd name="T49" fmla="*/ 68 h 87"/>
                  <a:gd name="T50" fmla="*/ 18 w 58"/>
                  <a:gd name="T51"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87">
                    <a:moveTo>
                      <a:pt x="29" y="5"/>
                    </a:moveTo>
                    <a:cubicBezTo>
                      <a:pt x="26" y="5"/>
                      <a:pt x="24" y="7"/>
                      <a:pt x="24" y="10"/>
                    </a:cubicBezTo>
                    <a:cubicBezTo>
                      <a:pt x="24" y="12"/>
                      <a:pt x="26" y="14"/>
                      <a:pt x="29" y="14"/>
                    </a:cubicBezTo>
                    <a:cubicBezTo>
                      <a:pt x="32" y="14"/>
                      <a:pt x="33" y="12"/>
                      <a:pt x="33" y="9"/>
                    </a:cubicBezTo>
                    <a:cubicBezTo>
                      <a:pt x="33" y="7"/>
                      <a:pt x="32" y="5"/>
                      <a:pt x="29" y="5"/>
                    </a:cubicBezTo>
                    <a:close/>
                    <a:moveTo>
                      <a:pt x="37" y="59"/>
                    </a:moveTo>
                    <a:cubicBezTo>
                      <a:pt x="32" y="43"/>
                      <a:pt x="32" y="43"/>
                      <a:pt x="32" y="43"/>
                    </a:cubicBezTo>
                    <a:cubicBezTo>
                      <a:pt x="30" y="39"/>
                      <a:pt x="29" y="35"/>
                      <a:pt x="28" y="31"/>
                    </a:cubicBezTo>
                    <a:cubicBezTo>
                      <a:pt x="28" y="31"/>
                      <a:pt x="28" y="31"/>
                      <a:pt x="28" y="31"/>
                    </a:cubicBezTo>
                    <a:cubicBezTo>
                      <a:pt x="27" y="35"/>
                      <a:pt x="26" y="39"/>
                      <a:pt x="25" y="43"/>
                    </a:cubicBezTo>
                    <a:cubicBezTo>
                      <a:pt x="20" y="59"/>
                      <a:pt x="20" y="59"/>
                      <a:pt x="20" y="59"/>
                    </a:cubicBezTo>
                    <a:lnTo>
                      <a:pt x="37" y="59"/>
                    </a:lnTo>
                    <a:close/>
                    <a:moveTo>
                      <a:pt x="29" y="0"/>
                    </a:moveTo>
                    <a:cubicBezTo>
                      <a:pt x="36" y="0"/>
                      <a:pt x="39" y="4"/>
                      <a:pt x="39" y="10"/>
                    </a:cubicBezTo>
                    <a:cubicBezTo>
                      <a:pt x="39" y="15"/>
                      <a:pt x="35" y="19"/>
                      <a:pt x="29" y="19"/>
                    </a:cubicBezTo>
                    <a:cubicBezTo>
                      <a:pt x="22" y="19"/>
                      <a:pt x="18" y="15"/>
                      <a:pt x="18" y="10"/>
                    </a:cubicBezTo>
                    <a:cubicBezTo>
                      <a:pt x="18" y="5"/>
                      <a:pt x="22" y="0"/>
                      <a:pt x="29" y="0"/>
                    </a:cubicBezTo>
                    <a:close/>
                    <a:moveTo>
                      <a:pt x="18" y="68"/>
                    </a:moveTo>
                    <a:cubicBezTo>
                      <a:pt x="12" y="87"/>
                      <a:pt x="12" y="87"/>
                      <a:pt x="12" y="87"/>
                    </a:cubicBezTo>
                    <a:cubicBezTo>
                      <a:pt x="0" y="87"/>
                      <a:pt x="0" y="87"/>
                      <a:pt x="0" y="87"/>
                    </a:cubicBezTo>
                    <a:cubicBezTo>
                      <a:pt x="21" y="21"/>
                      <a:pt x="21" y="21"/>
                      <a:pt x="21" y="21"/>
                    </a:cubicBezTo>
                    <a:cubicBezTo>
                      <a:pt x="36" y="21"/>
                      <a:pt x="36" y="21"/>
                      <a:pt x="36" y="21"/>
                    </a:cubicBezTo>
                    <a:cubicBezTo>
                      <a:pt x="58" y="87"/>
                      <a:pt x="58" y="87"/>
                      <a:pt x="58" y="87"/>
                    </a:cubicBezTo>
                    <a:cubicBezTo>
                      <a:pt x="45" y="87"/>
                      <a:pt x="45" y="87"/>
                      <a:pt x="45" y="87"/>
                    </a:cubicBezTo>
                    <a:cubicBezTo>
                      <a:pt x="39" y="68"/>
                      <a:pt x="39" y="68"/>
                      <a:pt x="39" y="68"/>
                    </a:cubicBezTo>
                    <a:lnTo>
                      <a:pt x="18" y="6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4" name="Freeform 6">
                <a:extLst>
                  <a:ext uri="{FF2B5EF4-FFF2-40B4-BE49-F238E27FC236}">
                    <a16:creationId xmlns:a16="http://schemas.microsoft.com/office/drawing/2014/main" id="{D5601152-69D8-444B-836B-5C7F9CC708FF}"/>
                  </a:ext>
                  <a:ext uri="{C183D7F6-B498-43B3-948B-1728B52AA6E4}">
                    <adec:decorative xmlns:adec="http://schemas.microsoft.com/office/drawing/2017/decorative" xmlns="" val="1"/>
                  </a:ext>
                </a:extLst>
              </p:cNvPr>
              <p:cNvSpPr>
                <a:spLocks noEditPoints="1"/>
              </p:cNvSpPr>
              <p:nvPr userDrawn="1"/>
            </p:nvSpPr>
            <p:spPr bwMode="auto">
              <a:xfrm>
                <a:off x="8104188" y="1014413"/>
                <a:ext cx="79375" cy="117475"/>
              </a:xfrm>
              <a:custGeom>
                <a:avLst/>
                <a:gdLst>
                  <a:gd name="T0" fmla="*/ 12 w 47"/>
                  <a:gd name="T1" fmla="*/ 49 h 70"/>
                  <a:gd name="T2" fmla="*/ 12 w 47"/>
                  <a:gd name="T3" fmla="*/ 52 h 70"/>
                  <a:gd name="T4" fmla="*/ 23 w 47"/>
                  <a:gd name="T5" fmla="*/ 61 h 70"/>
                  <a:gd name="T6" fmla="*/ 35 w 47"/>
                  <a:gd name="T7" fmla="*/ 45 h 70"/>
                  <a:gd name="T8" fmla="*/ 23 w 47"/>
                  <a:gd name="T9" fmla="*/ 30 h 70"/>
                  <a:gd name="T10" fmla="*/ 12 w 47"/>
                  <a:gd name="T11" fmla="*/ 39 h 70"/>
                  <a:gd name="T12" fmla="*/ 12 w 47"/>
                  <a:gd name="T13" fmla="*/ 42 h 70"/>
                  <a:gd name="T14" fmla="*/ 12 w 47"/>
                  <a:gd name="T15" fmla="*/ 49 h 70"/>
                  <a:gd name="T16" fmla="*/ 0 w 47"/>
                  <a:gd name="T17" fmla="*/ 0 h 70"/>
                  <a:gd name="T18" fmla="*/ 12 w 47"/>
                  <a:gd name="T19" fmla="*/ 0 h 70"/>
                  <a:gd name="T20" fmla="*/ 12 w 47"/>
                  <a:gd name="T21" fmla="*/ 28 h 70"/>
                  <a:gd name="T22" fmla="*/ 12 w 47"/>
                  <a:gd name="T23" fmla="*/ 28 h 70"/>
                  <a:gd name="T24" fmla="*/ 27 w 47"/>
                  <a:gd name="T25" fmla="*/ 20 h 70"/>
                  <a:gd name="T26" fmla="*/ 47 w 47"/>
                  <a:gd name="T27" fmla="*/ 44 h 70"/>
                  <a:gd name="T28" fmla="*/ 26 w 47"/>
                  <a:gd name="T29" fmla="*/ 70 h 70"/>
                  <a:gd name="T30" fmla="*/ 11 w 47"/>
                  <a:gd name="T31" fmla="*/ 62 h 70"/>
                  <a:gd name="T32" fmla="*/ 10 w 47"/>
                  <a:gd name="T33" fmla="*/ 62 h 70"/>
                  <a:gd name="T34" fmla="*/ 10 w 47"/>
                  <a:gd name="T35" fmla="*/ 69 h 70"/>
                  <a:gd name="T36" fmla="*/ 0 w 47"/>
                  <a:gd name="T37" fmla="*/ 69 h 70"/>
                  <a:gd name="T38" fmla="*/ 0 w 47"/>
                  <a:gd name="T39" fmla="*/ 56 h 70"/>
                  <a:gd name="T40" fmla="*/ 0 w 47"/>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70">
                    <a:moveTo>
                      <a:pt x="12" y="49"/>
                    </a:moveTo>
                    <a:cubicBezTo>
                      <a:pt x="12" y="50"/>
                      <a:pt x="12" y="51"/>
                      <a:pt x="12" y="52"/>
                    </a:cubicBezTo>
                    <a:cubicBezTo>
                      <a:pt x="14" y="57"/>
                      <a:pt x="18" y="61"/>
                      <a:pt x="23" y="61"/>
                    </a:cubicBezTo>
                    <a:cubicBezTo>
                      <a:pt x="30" y="61"/>
                      <a:pt x="35" y="55"/>
                      <a:pt x="35" y="45"/>
                    </a:cubicBezTo>
                    <a:cubicBezTo>
                      <a:pt x="35" y="37"/>
                      <a:pt x="31" y="30"/>
                      <a:pt x="23" y="30"/>
                    </a:cubicBezTo>
                    <a:cubicBezTo>
                      <a:pt x="18" y="30"/>
                      <a:pt x="14" y="33"/>
                      <a:pt x="12" y="39"/>
                    </a:cubicBezTo>
                    <a:cubicBezTo>
                      <a:pt x="12" y="39"/>
                      <a:pt x="12" y="40"/>
                      <a:pt x="12" y="42"/>
                    </a:cubicBezTo>
                    <a:lnTo>
                      <a:pt x="12" y="49"/>
                    </a:lnTo>
                    <a:close/>
                    <a:moveTo>
                      <a:pt x="0" y="0"/>
                    </a:moveTo>
                    <a:cubicBezTo>
                      <a:pt x="12" y="0"/>
                      <a:pt x="12" y="0"/>
                      <a:pt x="12" y="0"/>
                    </a:cubicBezTo>
                    <a:cubicBezTo>
                      <a:pt x="12" y="28"/>
                      <a:pt x="12" y="28"/>
                      <a:pt x="12" y="28"/>
                    </a:cubicBezTo>
                    <a:cubicBezTo>
                      <a:pt x="12" y="28"/>
                      <a:pt x="12" y="28"/>
                      <a:pt x="12" y="28"/>
                    </a:cubicBezTo>
                    <a:cubicBezTo>
                      <a:pt x="15" y="23"/>
                      <a:pt x="20" y="20"/>
                      <a:pt x="27" y="20"/>
                    </a:cubicBezTo>
                    <a:cubicBezTo>
                      <a:pt x="39" y="20"/>
                      <a:pt x="47" y="30"/>
                      <a:pt x="47" y="44"/>
                    </a:cubicBezTo>
                    <a:cubicBezTo>
                      <a:pt x="47" y="62"/>
                      <a:pt x="36" y="70"/>
                      <a:pt x="26" y="70"/>
                    </a:cubicBezTo>
                    <a:cubicBezTo>
                      <a:pt x="19" y="70"/>
                      <a:pt x="14" y="68"/>
                      <a:pt x="11" y="62"/>
                    </a:cubicBezTo>
                    <a:cubicBezTo>
                      <a:pt x="10" y="62"/>
                      <a:pt x="10" y="62"/>
                      <a:pt x="10" y="62"/>
                    </a:cubicBezTo>
                    <a:cubicBezTo>
                      <a:pt x="10" y="69"/>
                      <a:pt x="10" y="69"/>
                      <a:pt x="10" y="69"/>
                    </a:cubicBezTo>
                    <a:cubicBezTo>
                      <a:pt x="0" y="69"/>
                      <a:pt x="0" y="69"/>
                      <a:pt x="0" y="69"/>
                    </a:cubicBezTo>
                    <a:cubicBezTo>
                      <a:pt x="0" y="66"/>
                      <a:pt x="0" y="60"/>
                      <a:pt x="0" y="56"/>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5" name="Freeform 7">
                <a:extLst>
                  <a:ext uri="{FF2B5EF4-FFF2-40B4-BE49-F238E27FC236}">
                    <a16:creationId xmlns:a16="http://schemas.microsoft.com/office/drawing/2014/main" id="{1921467B-64E7-4F7C-AAEA-38B9D6382C34}"/>
                  </a:ext>
                  <a:ext uri="{C183D7F6-B498-43B3-948B-1728B52AA6E4}">
                    <adec:decorative xmlns:adec="http://schemas.microsoft.com/office/drawing/2017/decorative" xmlns="" val="1"/>
                  </a:ext>
                </a:extLst>
              </p:cNvPr>
              <p:cNvSpPr>
                <a:spLocks noEditPoints="1"/>
              </p:cNvSpPr>
              <p:nvPr userDrawn="1"/>
            </p:nvSpPr>
            <p:spPr bwMode="auto">
              <a:xfrm>
                <a:off x="8193088" y="1047750"/>
                <a:ext cx="79375" cy="84138"/>
              </a:xfrm>
              <a:custGeom>
                <a:avLst/>
                <a:gdLst>
                  <a:gd name="T0" fmla="*/ 24 w 48"/>
                  <a:gd name="T1" fmla="*/ 41 h 50"/>
                  <a:gd name="T2" fmla="*/ 36 w 48"/>
                  <a:gd name="T3" fmla="*/ 25 h 50"/>
                  <a:gd name="T4" fmla="*/ 25 w 48"/>
                  <a:gd name="T5" fmla="*/ 9 h 50"/>
                  <a:gd name="T6" fmla="*/ 13 w 48"/>
                  <a:gd name="T7" fmla="*/ 25 h 50"/>
                  <a:gd name="T8" fmla="*/ 24 w 48"/>
                  <a:gd name="T9" fmla="*/ 41 h 50"/>
                  <a:gd name="T10" fmla="*/ 24 w 48"/>
                  <a:gd name="T11" fmla="*/ 50 h 50"/>
                  <a:gd name="T12" fmla="*/ 0 w 48"/>
                  <a:gd name="T13" fmla="*/ 26 h 50"/>
                  <a:gd name="T14" fmla="*/ 25 w 48"/>
                  <a:gd name="T15" fmla="*/ 0 h 50"/>
                  <a:gd name="T16" fmla="*/ 48 w 48"/>
                  <a:gd name="T17" fmla="*/ 25 h 50"/>
                  <a:gd name="T18" fmla="*/ 24 w 4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0">
                    <a:moveTo>
                      <a:pt x="24" y="41"/>
                    </a:moveTo>
                    <a:cubicBezTo>
                      <a:pt x="31" y="41"/>
                      <a:pt x="36" y="35"/>
                      <a:pt x="36" y="25"/>
                    </a:cubicBezTo>
                    <a:cubicBezTo>
                      <a:pt x="36" y="18"/>
                      <a:pt x="33" y="9"/>
                      <a:pt x="25" y="9"/>
                    </a:cubicBezTo>
                    <a:cubicBezTo>
                      <a:pt x="16" y="9"/>
                      <a:pt x="13" y="17"/>
                      <a:pt x="13" y="25"/>
                    </a:cubicBezTo>
                    <a:cubicBezTo>
                      <a:pt x="13" y="34"/>
                      <a:pt x="17" y="41"/>
                      <a:pt x="24" y="41"/>
                    </a:cubicBezTo>
                    <a:close/>
                    <a:moveTo>
                      <a:pt x="24" y="50"/>
                    </a:moveTo>
                    <a:cubicBezTo>
                      <a:pt x="11" y="50"/>
                      <a:pt x="0" y="41"/>
                      <a:pt x="0" y="26"/>
                    </a:cubicBezTo>
                    <a:cubicBezTo>
                      <a:pt x="0" y="10"/>
                      <a:pt x="11" y="0"/>
                      <a:pt x="25" y="0"/>
                    </a:cubicBezTo>
                    <a:cubicBezTo>
                      <a:pt x="39" y="0"/>
                      <a:pt x="48" y="10"/>
                      <a:pt x="48" y="25"/>
                    </a:cubicBezTo>
                    <a:cubicBezTo>
                      <a:pt x="48" y="42"/>
                      <a:pt x="36" y="50"/>
                      <a:pt x="24"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6" name="Freeform 8">
                <a:extLst>
                  <a:ext uri="{FF2B5EF4-FFF2-40B4-BE49-F238E27FC236}">
                    <a16:creationId xmlns:a16="http://schemas.microsoft.com/office/drawing/2014/main" id="{6E004A82-9ECD-4127-BD96-96E6FDFE8CF1}"/>
                  </a:ext>
                  <a:ext uri="{C183D7F6-B498-43B3-948B-1728B52AA6E4}">
                    <adec:decorative xmlns:adec="http://schemas.microsoft.com/office/drawing/2017/decorative" xmlns="" val="1"/>
                  </a:ext>
                </a:extLst>
              </p:cNvPr>
              <p:cNvSpPr>
                <a:spLocks noEditPoints="1"/>
              </p:cNvSpPr>
              <p:nvPr userDrawn="1"/>
            </p:nvSpPr>
            <p:spPr bwMode="auto">
              <a:xfrm>
                <a:off x="8316913" y="1019175"/>
                <a:ext cx="96838" cy="111125"/>
              </a:xfrm>
              <a:custGeom>
                <a:avLst/>
                <a:gdLst>
                  <a:gd name="T0" fmla="*/ 37 w 58"/>
                  <a:gd name="T1" fmla="*/ 38 h 66"/>
                  <a:gd name="T2" fmla="*/ 32 w 58"/>
                  <a:gd name="T3" fmla="*/ 22 h 66"/>
                  <a:gd name="T4" fmla="*/ 28 w 58"/>
                  <a:gd name="T5" fmla="*/ 10 h 66"/>
                  <a:gd name="T6" fmla="*/ 28 w 58"/>
                  <a:gd name="T7" fmla="*/ 10 h 66"/>
                  <a:gd name="T8" fmla="*/ 25 w 58"/>
                  <a:gd name="T9" fmla="*/ 22 h 66"/>
                  <a:gd name="T10" fmla="*/ 20 w 58"/>
                  <a:gd name="T11" fmla="*/ 38 h 66"/>
                  <a:gd name="T12" fmla="*/ 37 w 58"/>
                  <a:gd name="T13" fmla="*/ 38 h 66"/>
                  <a:gd name="T14" fmla="*/ 18 w 58"/>
                  <a:gd name="T15" fmla="*/ 47 h 66"/>
                  <a:gd name="T16" fmla="*/ 12 w 58"/>
                  <a:gd name="T17" fmla="*/ 66 h 66"/>
                  <a:gd name="T18" fmla="*/ 0 w 58"/>
                  <a:gd name="T19" fmla="*/ 66 h 66"/>
                  <a:gd name="T20" fmla="*/ 21 w 58"/>
                  <a:gd name="T21" fmla="*/ 0 h 66"/>
                  <a:gd name="T22" fmla="*/ 36 w 58"/>
                  <a:gd name="T23" fmla="*/ 0 h 66"/>
                  <a:gd name="T24" fmla="*/ 58 w 58"/>
                  <a:gd name="T25" fmla="*/ 66 h 66"/>
                  <a:gd name="T26" fmla="*/ 45 w 58"/>
                  <a:gd name="T27" fmla="*/ 66 h 66"/>
                  <a:gd name="T28" fmla="*/ 39 w 58"/>
                  <a:gd name="T29" fmla="*/ 47 h 66"/>
                  <a:gd name="T30" fmla="*/ 18 w 58"/>
                  <a:gd name="T31"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6">
                    <a:moveTo>
                      <a:pt x="37" y="38"/>
                    </a:moveTo>
                    <a:cubicBezTo>
                      <a:pt x="32" y="22"/>
                      <a:pt x="32" y="22"/>
                      <a:pt x="32" y="22"/>
                    </a:cubicBezTo>
                    <a:cubicBezTo>
                      <a:pt x="30" y="18"/>
                      <a:pt x="29" y="14"/>
                      <a:pt x="28" y="10"/>
                    </a:cubicBezTo>
                    <a:cubicBezTo>
                      <a:pt x="28" y="10"/>
                      <a:pt x="28" y="10"/>
                      <a:pt x="28" y="10"/>
                    </a:cubicBezTo>
                    <a:cubicBezTo>
                      <a:pt x="27" y="14"/>
                      <a:pt x="26" y="18"/>
                      <a:pt x="25" y="22"/>
                    </a:cubicBezTo>
                    <a:cubicBezTo>
                      <a:pt x="20" y="38"/>
                      <a:pt x="20" y="38"/>
                      <a:pt x="20" y="38"/>
                    </a:cubicBezTo>
                    <a:lnTo>
                      <a:pt x="37" y="38"/>
                    </a:lnTo>
                    <a:close/>
                    <a:moveTo>
                      <a:pt x="18" y="47"/>
                    </a:moveTo>
                    <a:cubicBezTo>
                      <a:pt x="12" y="66"/>
                      <a:pt x="12" y="66"/>
                      <a:pt x="12" y="66"/>
                    </a:cubicBezTo>
                    <a:cubicBezTo>
                      <a:pt x="0" y="66"/>
                      <a:pt x="0" y="66"/>
                      <a:pt x="0" y="66"/>
                    </a:cubicBezTo>
                    <a:cubicBezTo>
                      <a:pt x="21" y="0"/>
                      <a:pt x="21" y="0"/>
                      <a:pt x="21" y="0"/>
                    </a:cubicBezTo>
                    <a:cubicBezTo>
                      <a:pt x="36" y="0"/>
                      <a:pt x="36" y="0"/>
                      <a:pt x="36" y="0"/>
                    </a:cubicBezTo>
                    <a:cubicBezTo>
                      <a:pt x="58" y="66"/>
                      <a:pt x="58" y="66"/>
                      <a:pt x="58" y="66"/>
                    </a:cubicBezTo>
                    <a:cubicBezTo>
                      <a:pt x="45" y="66"/>
                      <a:pt x="45" y="66"/>
                      <a:pt x="45" y="66"/>
                    </a:cubicBezTo>
                    <a:cubicBezTo>
                      <a:pt x="39" y="47"/>
                      <a:pt x="39" y="47"/>
                      <a:pt x="39" y="47"/>
                    </a:cubicBezTo>
                    <a:lnTo>
                      <a:pt x="18" y="47"/>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7" name="Freeform 9">
                <a:extLst>
                  <a:ext uri="{FF2B5EF4-FFF2-40B4-BE49-F238E27FC236}">
                    <a16:creationId xmlns:a16="http://schemas.microsoft.com/office/drawing/2014/main" id="{0FAE28D8-B773-41CA-97D3-63C173916F95}"/>
                  </a:ext>
                  <a:ext uri="{C183D7F6-B498-43B3-948B-1728B52AA6E4}">
                    <adec:decorative xmlns:adec="http://schemas.microsoft.com/office/drawing/2017/decorative" xmlns="" val="1"/>
                  </a:ext>
                </a:extLst>
              </p:cNvPr>
              <p:cNvSpPr>
                <a:spLocks/>
              </p:cNvSpPr>
              <p:nvPr userDrawn="1"/>
            </p:nvSpPr>
            <p:spPr bwMode="auto">
              <a:xfrm>
                <a:off x="8424863" y="1014413"/>
                <a:ext cx="73025" cy="115888"/>
              </a:xfrm>
              <a:custGeom>
                <a:avLst/>
                <a:gdLst>
                  <a:gd name="T0" fmla="*/ 12 w 44"/>
                  <a:gd name="T1" fmla="*/ 42 h 69"/>
                  <a:gd name="T2" fmla="*/ 12 w 44"/>
                  <a:gd name="T3" fmla="*/ 42 h 69"/>
                  <a:gd name="T4" fmla="*/ 16 w 44"/>
                  <a:gd name="T5" fmla="*/ 37 h 69"/>
                  <a:gd name="T6" fmla="*/ 27 w 44"/>
                  <a:gd name="T7" fmla="*/ 21 h 69"/>
                  <a:gd name="T8" fmla="*/ 42 w 44"/>
                  <a:gd name="T9" fmla="*/ 21 h 69"/>
                  <a:gd name="T10" fmla="*/ 24 w 44"/>
                  <a:gd name="T11" fmla="*/ 41 h 69"/>
                  <a:gd name="T12" fmla="*/ 44 w 44"/>
                  <a:gd name="T13" fmla="*/ 69 h 69"/>
                  <a:gd name="T14" fmla="*/ 29 w 44"/>
                  <a:gd name="T15" fmla="*/ 69 h 69"/>
                  <a:gd name="T16" fmla="*/ 16 w 44"/>
                  <a:gd name="T17" fmla="*/ 48 h 69"/>
                  <a:gd name="T18" fmla="*/ 12 w 44"/>
                  <a:gd name="T19" fmla="*/ 53 h 69"/>
                  <a:gd name="T20" fmla="*/ 12 w 44"/>
                  <a:gd name="T21" fmla="*/ 69 h 69"/>
                  <a:gd name="T22" fmla="*/ 0 w 44"/>
                  <a:gd name="T23" fmla="*/ 69 h 69"/>
                  <a:gd name="T24" fmla="*/ 0 w 44"/>
                  <a:gd name="T25" fmla="*/ 0 h 69"/>
                  <a:gd name="T26" fmla="*/ 12 w 44"/>
                  <a:gd name="T27" fmla="*/ 0 h 69"/>
                  <a:gd name="T28" fmla="*/ 12 w 44"/>
                  <a:gd name="T29"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69">
                    <a:moveTo>
                      <a:pt x="12" y="42"/>
                    </a:moveTo>
                    <a:cubicBezTo>
                      <a:pt x="12" y="42"/>
                      <a:pt x="12" y="42"/>
                      <a:pt x="12" y="42"/>
                    </a:cubicBezTo>
                    <a:cubicBezTo>
                      <a:pt x="13" y="40"/>
                      <a:pt x="15" y="38"/>
                      <a:pt x="16" y="37"/>
                    </a:cubicBezTo>
                    <a:cubicBezTo>
                      <a:pt x="27" y="21"/>
                      <a:pt x="27" y="21"/>
                      <a:pt x="27" y="21"/>
                    </a:cubicBezTo>
                    <a:cubicBezTo>
                      <a:pt x="42" y="21"/>
                      <a:pt x="42" y="21"/>
                      <a:pt x="42" y="21"/>
                    </a:cubicBezTo>
                    <a:cubicBezTo>
                      <a:pt x="24" y="41"/>
                      <a:pt x="24" y="41"/>
                      <a:pt x="24" y="41"/>
                    </a:cubicBezTo>
                    <a:cubicBezTo>
                      <a:pt x="44" y="69"/>
                      <a:pt x="44" y="69"/>
                      <a:pt x="44" y="69"/>
                    </a:cubicBezTo>
                    <a:cubicBezTo>
                      <a:pt x="29" y="69"/>
                      <a:pt x="29" y="69"/>
                      <a:pt x="29" y="69"/>
                    </a:cubicBezTo>
                    <a:cubicBezTo>
                      <a:pt x="16" y="48"/>
                      <a:pt x="16" y="48"/>
                      <a:pt x="16" y="48"/>
                    </a:cubicBezTo>
                    <a:cubicBezTo>
                      <a:pt x="12" y="53"/>
                      <a:pt x="12" y="53"/>
                      <a:pt x="12" y="53"/>
                    </a:cubicBezTo>
                    <a:cubicBezTo>
                      <a:pt x="12" y="69"/>
                      <a:pt x="12" y="69"/>
                      <a:pt x="12" y="69"/>
                    </a:cubicBezTo>
                    <a:cubicBezTo>
                      <a:pt x="0" y="69"/>
                      <a:pt x="0" y="69"/>
                      <a:pt x="0" y="69"/>
                    </a:cubicBezTo>
                    <a:cubicBezTo>
                      <a:pt x="0" y="0"/>
                      <a:pt x="0" y="0"/>
                      <a:pt x="0" y="0"/>
                    </a:cubicBezTo>
                    <a:cubicBezTo>
                      <a:pt x="12" y="0"/>
                      <a:pt x="12" y="0"/>
                      <a:pt x="12" y="0"/>
                    </a:cubicBezTo>
                    <a:lnTo>
                      <a:pt x="12" y="42"/>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8" name="Freeform 10">
                <a:extLst>
                  <a:ext uri="{FF2B5EF4-FFF2-40B4-BE49-F238E27FC236}">
                    <a16:creationId xmlns:a16="http://schemas.microsoft.com/office/drawing/2014/main" id="{929F6041-9912-46C0-9372-0C93A3836847}"/>
                  </a:ext>
                  <a:ext uri="{C183D7F6-B498-43B3-948B-1728B52AA6E4}">
                    <adec:decorative xmlns:adec="http://schemas.microsoft.com/office/drawing/2017/decorative" xmlns="" val="1"/>
                  </a:ext>
                </a:extLst>
              </p:cNvPr>
              <p:cNvSpPr>
                <a:spLocks noEditPoints="1"/>
              </p:cNvSpPr>
              <p:nvPr userDrawn="1"/>
            </p:nvSpPr>
            <p:spPr bwMode="auto">
              <a:xfrm>
                <a:off x="8501063" y="1047750"/>
                <a:ext cx="66675" cy="84138"/>
              </a:xfrm>
              <a:custGeom>
                <a:avLst/>
                <a:gdLst>
                  <a:gd name="T0" fmla="*/ 28 w 40"/>
                  <a:gd name="T1" fmla="*/ 26 h 50"/>
                  <a:gd name="T2" fmla="*/ 11 w 40"/>
                  <a:gd name="T3" fmla="*/ 35 h 50"/>
                  <a:gd name="T4" fmla="*/ 18 w 40"/>
                  <a:gd name="T5" fmla="*/ 41 h 50"/>
                  <a:gd name="T6" fmla="*/ 28 w 40"/>
                  <a:gd name="T7" fmla="*/ 35 h 50"/>
                  <a:gd name="T8" fmla="*/ 28 w 40"/>
                  <a:gd name="T9" fmla="*/ 32 h 50"/>
                  <a:gd name="T10" fmla="*/ 28 w 40"/>
                  <a:gd name="T11" fmla="*/ 26 h 50"/>
                  <a:gd name="T12" fmla="*/ 40 w 40"/>
                  <a:gd name="T13" fmla="*/ 38 h 50"/>
                  <a:gd name="T14" fmla="*/ 40 w 40"/>
                  <a:gd name="T15" fmla="*/ 49 h 50"/>
                  <a:gd name="T16" fmla="*/ 30 w 40"/>
                  <a:gd name="T17" fmla="*/ 49 h 50"/>
                  <a:gd name="T18" fmla="*/ 29 w 40"/>
                  <a:gd name="T19" fmla="*/ 44 h 50"/>
                  <a:gd name="T20" fmla="*/ 29 w 40"/>
                  <a:gd name="T21" fmla="*/ 44 h 50"/>
                  <a:gd name="T22" fmla="*/ 14 w 40"/>
                  <a:gd name="T23" fmla="*/ 50 h 50"/>
                  <a:gd name="T24" fmla="*/ 0 w 40"/>
                  <a:gd name="T25" fmla="*/ 36 h 50"/>
                  <a:gd name="T26" fmla="*/ 28 w 40"/>
                  <a:gd name="T27" fmla="*/ 18 h 50"/>
                  <a:gd name="T28" fmla="*/ 28 w 40"/>
                  <a:gd name="T29" fmla="*/ 17 h 50"/>
                  <a:gd name="T30" fmla="*/ 18 w 40"/>
                  <a:gd name="T31" fmla="*/ 9 h 50"/>
                  <a:gd name="T32" fmla="*/ 5 w 40"/>
                  <a:gd name="T33" fmla="*/ 12 h 50"/>
                  <a:gd name="T34" fmla="*/ 3 w 40"/>
                  <a:gd name="T35" fmla="*/ 5 h 50"/>
                  <a:gd name="T36" fmla="*/ 20 w 40"/>
                  <a:gd name="T37" fmla="*/ 0 h 50"/>
                  <a:gd name="T38" fmla="*/ 40 w 40"/>
                  <a:gd name="T39" fmla="*/ 20 h 50"/>
                  <a:gd name="T40" fmla="*/ 40 w 40"/>
                  <a:gd name="T4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0">
                    <a:moveTo>
                      <a:pt x="28" y="26"/>
                    </a:moveTo>
                    <a:cubicBezTo>
                      <a:pt x="20" y="26"/>
                      <a:pt x="11" y="27"/>
                      <a:pt x="11" y="35"/>
                    </a:cubicBezTo>
                    <a:cubicBezTo>
                      <a:pt x="11" y="39"/>
                      <a:pt x="14" y="41"/>
                      <a:pt x="18" y="41"/>
                    </a:cubicBezTo>
                    <a:cubicBezTo>
                      <a:pt x="23" y="41"/>
                      <a:pt x="27" y="38"/>
                      <a:pt x="28" y="35"/>
                    </a:cubicBezTo>
                    <a:cubicBezTo>
                      <a:pt x="28" y="34"/>
                      <a:pt x="28" y="33"/>
                      <a:pt x="28" y="32"/>
                    </a:cubicBezTo>
                    <a:lnTo>
                      <a:pt x="28" y="26"/>
                    </a:lnTo>
                    <a:close/>
                    <a:moveTo>
                      <a:pt x="40" y="38"/>
                    </a:moveTo>
                    <a:cubicBezTo>
                      <a:pt x="40" y="42"/>
                      <a:pt x="40" y="46"/>
                      <a:pt x="40" y="49"/>
                    </a:cubicBezTo>
                    <a:cubicBezTo>
                      <a:pt x="30" y="49"/>
                      <a:pt x="30" y="49"/>
                      <a:pt x="30" y="49"/>
                    </a:cubicBezTo>
                    <a:cubicBezTo>
                      <a:pt x="29" y="44"/>
                      <a:pt x="29" y="44"/>
                      <a:pt x="29" y="44"/>
                    </a:cubicBezTo>
                    <a:cubicBezTo>
                      <a:pt x="29" y="44"/>
                      <a:pt x="29" y="44"/>
                      <a:pt x="29" y="44"/>
                    </a:cubicBezTo>
                    <a:cubicBezTo>
                      <a:pt x="26" y="47"/>
                      <a:pt x="21" y="50"/>
                      <a:pt x="14" y="50"/>
                    </a:cubicBezTo>
                    <a:cubicBezTo>
                      <a:pt x="5" y="50"/>
                      <a:pt x="0" y="43"/>
                      <a:pt x="0" y="36"/>
                    </a:cubicBezTo>
                    <a:cubicBezTo>
                      <a:pt x="0" y="24"/>
                      <a:pt x="10" y="18"/>
                      <a:pt x="28" y="18"/>
                    </a:cubicBezTo>
                    <a:cubicBezTo>
                      <a:pt x="28" y="17"/>
                      <a:pt x="28" y="17"/>
                      <a:pt x="28" y="17"/>
                    </a:cubicBezTo>
                    <a:cubicBezTo>
                      <a:pt x="28" y="14"/>
                      <a:pt x="26" y="9"/>
                      <a:pt x="18" y="9"/>
                    </a:cubicBezTo>
                    <a:cubicBezTo>
                      <a:pt x="13" y="9"/>
                      <a:pt x="9" y="10"/>
                      <a:pt x="5" y="12"/>
                    </a:cubicBezTo>
                    <a:cubicBezTo>
                      <a:pt x="3" y="5"/>
                      <a:pt x="3" y="5"/>
                      <a:pt x="3" y="5"/>
                    </a:cubicBezTo>
                    <a:cubicBezTo>
                      <a:pt x="7" y="2"/>
                      <a:pt x="13" y="0"/>
                      <a:pt x="20" y="0"/>
                    </a:cubicBezTo>
                    <a:cubicBezTo>
                      <a:pt x="35" y="0"/>
                      <a:pt x="40" y="10"/>
                      <a:pt x="40" y="20"/>
                    </a:cubicBezTo>
                    <a:lnTo>
                      <a:pt x="40" y="3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9" name="Freeform 11">
                <a:extLst>
                  <a:ext uri="{FF2B5EF4-FFF2-40B4-BE49-F238E27FC236}">
                    <a16:creationId xmlns:a16="http://schemas.microsoft.com/office/drawing/2014/main" id="{45CF76F2-8792-4D59-A838-3492810F5879}"/>
                  </a:ext>
                  <a:ext uri="{C183D7F6-B498-43B3-948B-1728B52AA6E4}">
                    <adec:decorative xmlns:adec="http://schemas.microsoft.com/office/drawing/2017/decorative" xmlns="" val="1"/>
                  </a:ext>
                </a:extLst>
              </p:cNvPr>
              <p:cNvSpPr>
                <a:spLocks noEditPoints="1"/>
              </p:cNvSpPr>
              <p:nvPr userDrawn="1"/>
            </p:nvSpPr>
            <p:spPr bwMode="auto">
              <a:xfrm>
                <a:off x="8582025" y="1014413"/>
                <a:ext cx="79375" cy="117475"/>
              </a:xfrm>
              <a:custGeom>
                <a:avLst/>
                <a:gdLst>
                  <a:gd name="T0" fmla="*/ 35 w 48"/>
                  <a:gd name="T1" fmla="*/ 41 h 70"/>
                  <a:gd name="T2" fmla="*/ 35 w 48"/>
                  <a:gd name="T3" fmla="*/ 38 h 70"/>
                  <a:gd name="T4" fmla="*/ 25 w 48"/>
                  <a:gd name="T5" fmla="*/ 30 h 70"/>
                  <a:gd name="T6" fmla="*/ 13 w 48"/>
                  <a:gd name="T7" fmla="*/ 45 h 70"/>
                  <a:gd name="T8" fmla="*/ 24 w 48"/>
                  <a:gd name="T9" fmla="*/ 60 h 70"/>
                  <a:gd name="T10" fmla="*/ 35 w 48"/>
                  <a:gd name="T11" fmla="*/ 52 h 70"/>
                  <a:gd name="T12" fmla="*/ 35 w 48"/>
                  <a:gd name="T13" fmla="*/ 48 h 70"/>
                  <a:gd name="T14" fmla="*/ 35 w 48"/>
                  <a:gd name="T15" fmla="*/ 41 h 70"/>
                  <a:gd name="T16" fmla="*/ 47 w 48"/>
                  <a:gd name="T17" fmla="*/ 0 h 70"/>
                  <a:gd name="T18" fmla="*/ 47 w 48"/>
                  <a:gd name="T19" fmla="*/ 56 h 70"/>
                  <a:gd name="T20" fmla="*/ 48 w 48"/>
                  <a:gd name="T21" fmla="*/ 69 h 70"/>
                  <a:gd name="T22" fmla="*/ 37 w 48"/>
                  <a:gd name="T23" fmla="*/ 69 h 70"/>
                  <a:gd name="T24" fmla="*/ 36 w 48"/>
                  <a:gd name="T25" fmla="*/ 61 h 70"/>
                  <a:gd name="T26" fmla="*/ 36 w 48"/>
                  <a:gd name="T27" fmla="*/ 61 h 70"/>
                  <a:gd name="T28" fmla="*/ 21 w 48"/>
                  <a:gd name="T29" fmla="*/ 70 h 70"/>
                  <a:gd name="T30" fmla="*/ 0 w 48"/>
                  <a:gd name="T31" fmla="*/ 46 h 70"/>
                  <a:gd name="T32" fmla="*/ 22 w 48"/>
                  <a:gd name="T33" fmla="*/ 20 h 70"/>
                  <a:gd name="T34" fmla="*/ 35 w 48"/>
                  <a:gd name="T35" fmla="*/ 27 h 70"/>
                  <a:gd name="T36" fmla="*/ 35 w 48"/>
                  <a:gd name="T37" fmla="*/ 27 h 70"/>
                  <a:gd name="T38" fmla="*/ 35 w 48"/>
                  <a:gd name="T39" fmla="*/ 0 h 70"/>
                  <a:gd name="T40" fmla="*/ 47 w 48"/>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35" y="41"/>
                    </a:moveTo>
                    <a:cubicBezTo>
                      <a:pt x="35" y="40"/>
                      <a:pt x="35" y="39"/>
                      <a:pt x="35" y="38"/>
                    </a:cubicBezTo>
                    <a:cubicBezTo>
                      <a:pt x="34" y="33"/>
                      <a:pt x="30" y="30"/>
                      <a:pt x="25" y="30"/>
                    </a:cubicBezTo>
                    <a:cubicBezTo>
                      <a:pt x="17" y="30"/>
                      <a:pt x="13" y="36"/>
                      <a:pt x="13" y="45"/>
                    </a:cubicBezTo>
                    <a:cubicBezTo>
                      <a:pt x="13" y="54"/>
                      <a:pt x="17" y="60"/>
                      <a:pt x="24" y="60"/>
                    </a:cubicBezTo>
                    <a:cubicBezTo>
                      <a:pt x="29" y="60"/>
                      <a:pt x="34" y="57"/>
                      <a:pt x="35" y="52"/>
                    </a:cubicBezTo>
                    <a:cubicBezTo>
                      <a:pt x="35" y="51"/>
                      <a:pt x="35" y="50"/>
                      <a:pt x="35" y="48"/>
                    </a:cubicBezTo>
                    <a:lnTo>
                      <a:pt x="35" y="41"/>
                    </a:lnTo>
                    <a:close/>
                    <a:moveTo>
                      <a:pt x="47" y="0"/>
                    </a:moveTo>
                    <a:cubicBezTo>
                      <a:pt x="47" y="56"/>
                      <a:pt x="47" y="56"/>
                      <a:pt x="47" y="56"/>
                    </a:cubicBezTo>
                    <a:cubicBezTo>
                      <a:pt x="47" y="60"/>
                      <a:pt x="47" y="66"/>
                      <a:pt x="48" y="69"/>
                    </a:cubicBezTo>
                    <a:cubicBezTo>
                      <a:pt x="37" y="69"/>
                      <a:pt x="37" y="69"/>
                      <a:pt x="37" y="69"/>
                    </a:cubicBezTo>
                    <a:cubicBezTo>
                      <a:pt x="36" y="61"/>
                      <a:pt x="36" y="61"/>
                      <a:pt x="36" y="61"/>
                    </a:cubicBezTo>
                    <a:cubicBezTo>
                      <a:pt x="36" y="61"/>
                      <a:pt x="36" y="61"/>
                      <a:pt x="36" y="61"/>
                    </a:cubicBezTo>
                    <a:cubicBezTo>
                      <a:pt x="33" y="67"/>
                      <a:pt x="28" y="70"/>
                      <a:pt x="21" y="70"/>
                    </a:cubicBezTo>
                    <a:cubicBezTo>
                      <a:pt x="9" y="70"/>
                      <a:pt x="0" y="60"/>
                      <a:pt x="0" y="46"/>
                    </a:cubicBezTo>
                    <a:cubicBezTo>
                      <a:pt x="0" y="30"/>
                      <a:pt x="10" y="20"/>
                      <a:pt x="22" y="20"/>
                    </a:cubicBezTo>
                    <a:cubicBezTo>
                      <a:pt x="28" y="20"/>
                      <a:pt x="33" y="23"/>
                      <a:pt x="35" y="27"/>
                    </a:cubicBezTo>
                    <a:cubicBezTo>
                      <a:pt x="35" y="27"/>
                      <a:pt x="35" y="27"/>
                      <a:pt x="35" y="27"/>
                    </a:cubicBezTo>
                    <a:cubicBezTo>
                      <a:pt x="35" y="0"/>
                      <a:pt x="35" y="0"/>
                      <a:pt x="35" y="0"/>
                    </a:cubicBezTo>
                    <a:lnTo>
                      <a:pt x="47"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0" name="Freeform 12">
                <a:extLst>
                  <a:ext uri="{FF2B5EF4-FFF2-40B4-BE49-F238E27FC236}">
                    <a16:creationId xmlns:a16="http://schemas.microsoft.com/office/drawing/2014/main" id="{832732FE-AE2E-47F7-BEB8-EFADF7BD7266}"/>
                  </a:ext>
                  <a:ext uri="{C183D7F6-B498-43B3-948B-1728B52AA6E4}">
                    <adec:decorative xmlns:adec="http://schemas.microsoft.com/office/drawing/2017/decorative" xmlns="" val="1"/>
                  </a:ext>
                </a:extLst>
              </p:cNvPr>
              <p:cNvSpPr>
                <a:spLocks noEditPoints="1"/>
              </p:cNvSpPr>
              <p:nvPr userDrawn="1"/>
            </p:nvSpPr>
            <p:spPr bwMode="auto">
              <a:xfrm>
                <a:off x="8675688" y="1047750"/>
                <a:ext cx="73025" cy="84138"/>
              </a:xfrm>
              <a:custGeom>
                <a:avLst/>
                <a:gdLst>
                  <a:gd name="T0" fmla="*/ 32 w 44"/>
                  <a:gd name="T1" fmla="*/ 20 h 50"/>
                  <a:gd name="T2" fmla="*/ 23 w 44"/>
                  <a:gd name="T3" fmla="*/ 9 h 50"/>
                  <a:gd name="T4" fmla="*/ 12 w 44"/>
                  <a:gd name="T5" fmla="*/ 20 h 50"/>
                  <a:gd name="T6" fmla="*/ 32 w 44"/>
                  <a:gd name="T7" fmla="*/ 20 h 50"/>
                  <a:gd name="T8" fmla="*/ 12 w 44"/>
                  <a:gd name="T9" fmla="*/ 29 h 50"/>
                  <a:gd name="T10" fmla="*/ 26 w 44"/>
                  <a:gd name="T11" fmla="*/ 41 h 50"/>
                  <a:gd name="T12" fmla="*/ 39 w 44"/>
                  <a:gd name="T13" fmla="*/ 39 h 50"/>
                  <a:gd name="T14" fmla="*/ 41 w 44"/>
                  <a:gd name="T15" fmla="*/ 47 h 50"/>
                  <a:gd name="T16" fmla="*/ 24 w 44"/>
                  <a:gd name="T17" fmla="*/ 50 h 50"/>
                  <a:gd name="T18" fmla="*/ 0 w 44"/>
                  <a:gd name="T19" fmla="*/ 26 h 50"/>
                  <a:gd name="T20" fmla="*/ 23 w 44"/>
                  <a:gd name="T21" fmla="*/ 0 h 50"/>
                  <a:gd name="T22" fmla="*/ 44 w 44"/>
                  <a:gd name="T23" fmla="*/ 23 h 50"/>
                  <a:gd name="T24" fmla="*/ 43 w 44"/>
                  <a:gd name="T25" fmla="*/ 29 h 50"/>
                  <a:gd name="T26" fmla="*/ 12 w 44"/>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0">
                    <a:moveTo>
                      <a:pt x="32" y="20"/>
                    </a:moveTo>
                    <a:cubicBezTo>
                      <a:pt x="32" y="16"/>
                      <a:pt x="30" y="9"/>
                      <a:pt x="23" y="9"/>
                    </a:cubicBezTo>
                    <a:cubicBezTo>
                      <a:pt x="15" y="9"/>
                      <a:pt x="12" y="15"/>
                      <a:pt x="12" y="20"/>
                    </a:cubicBezTo>
                    <a:lnTo>
                      <a:pt x="32" y="20"/>
                    </a:lnTo>
                    <a:close/>
                    <a:moveTo>
                      <a:pt x="12" y="29"/>
                    </a:moveTo>
                    <a:cubicBezTo>
                      <a:pt x="12" y="37"/>
                      <a:pt x="19" y="41"/>
                      <a:pt x="26" y="41"/>
                    </a:cubicBezTo>
                    <a:cubicBezTo>
                      <a:pt x="32" y="41"/>
                      <a:pt x="36" y="40"/>
                      <a:pt x="39" y="39"/>
                    </a:cubicBezTo>
                    <a:cubicBezTo>
                      <a:pt x="41" y="47"/>
                      <a:pt x="41" y="47"/>
                      <a:pt x="41" y="47"/>
                    </a:cubicBezTo>
                    <a:cubicBezTo>
                      <a:pt x="37" y="49"/>
                      <a:pt x="31" y="50"/>
                      <a:pt x="24" y="50"/>
                    </a:cubicBezTo>
                    <a:cubicBezTo>
                      <a:pt x="9" y="50"/>
                      <a:pt x="0" y="40"/>
                      <a:pt x="0" y="26"/>
                    </a:cubicBezTo>
                    <a:cubicBezTo>
                      <a:pt x="0" y="13"/>
                      <a:pt x="8" y="0"/>
                      <a:pt x="23" y="0"/>
                    </a:cubicBezTo>
                    <a:cubicBezTo>
                      <a:pt x="39" y="0"/>
                      <a:pt x="44" y="13"/>
                      <a:pt x="44" y="23"/>
                    </a:cubicBezTo>
                    <a:cubicBezTo>
                      <a:pt x="44" y="26"/>
                      <a:pt x="43" y="27"/>
                      <a:pt x="43" y="29"/>
                    </a:cubicBezTo>
                    <a:lnTo>
                      <a:pt x="12" y="29"/>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1" name="Freeform 13">
                <a:extLst>
                  <a:ext uri="{FF2B5EF4-FFF2-40B4-BE49-F238E27FC236}">
                    <a16:creationId xmlns:a16="http://schemas.microsoft.com/office/drawing/2014/main" id="{D20A7AA4-9DA9-4633-BD27-67BB75642B1A}"/>
                  </a:ext>
                  <a:ext uri="{C183D7F6-B498-43B3-948B-1728B52AA6E4}">
                    <adec:decorative xmlns:adec="http://schemas.microsoft.com/office/drawing/2017/decorative" xmlns="" val="1"/>
                  </a:ext>
                </a:extLst>
              </p:cNvPr>
              <p:cNvSpPr>
                <a:spLocks/>
              </p:cNvSpPr>
              <p:nvPr userDrawn="1"/>
            </p:nvSpPr>
            <p:spPr bwMode="auto">
              <a:xfrm>
                <a:off x="8761413" y="1047750"/>
                <a:ext cx="119063" cy="82550"/>
              </a:xfrm>
              <a:custGeom>
                <a:avLst/>
                <a:gdLst>
                  <a:gd name="T0" fmla="*/ 1 w 71"/>
                  <a:gd name="T1" fmla="*/ 16 h 49"/>
                  <a:gd name="T2" fmla="*/ 0 w 71"/>
                  <a:gd name="T3" fmla="*/ 1 h 49"/>
                  <a:gd name="T4" fmla="*/ 10 w 71"/>
                  <a:gd name="T5" fmla="*/ 1 h 49"/>
                  <a:gd name="T6" fmla="*/ 11 w 71"/>
                  <a:gd name="T7" fmla="*/ 8 h 49"/>
                  <a:gd name="T8" fmla="*/ 11 w 71"/>
                  <a:gd name="T9" fmla="*/ 8 h 49"/>
                  <a:gd name="T10" fmla="*/ 26 w 71"/>
                  <a:gd name="T11" fmla="*/ 0 h 49"/>
                  <a:gd name="T12" fmla="*/ 39 w 71"/>
                  <a:gd name="T13" fmla="*/ 9 h 49"/>
                  <a:gd name="T14" fmla="*/ 39 w 71"/>
                  <a:gd name="T15" fmla="*/ 9 h 49"/>
                  <a:gd name="T16" fmla="*/ 45 w 71"/>
                  <a:gd name="T17" fmla="*/ 3 h 49"/>
                  <a:gd name="T18" fmla="*/ 55 w 71"/>
                  <a:gd name="T19" fmla="*/ 0 h 49"/>
                  <a:gd name="T20" fmla="*/ 71 w 71"/>
                  <a:gd name="T21" fmla="*/ 21 h 49"/>
                  <a:gd name="T22" fmla="*/ 71 w 71"/>
                  <a:gd name="T23" fmla="*/ 49 h 49"/>
                  <a:gd name="T24" fmla="*/ 59 w 71"/>
                  <a:gd name="T25" fmla="*/ 49 h 49"/>
                  <a:gd name="T26" fmla="*/ 59 w 71"/>
                  <a:gd name="T27" fmla="*/ 23 h 49"/>
                  <a:gd name="T28" fmla="*/ 50 w 71"/>
                  <a:gd name="T29" fmla="*/ 10 h 49"/>
                  <a:gd name="T30" fmla="*/ 42 w 71"/>
                  <a:gd name="T31" fmla="*/ 16 h 49"/>
                  <a:gd name="T32" fmla="*/ 41 w 71"/>
                  <a:gd name="T33" fmla="*/ 20 h 49"/>
                  <a:gd name="T34" fmla="*/ 41 w 71"/>
                  <a:gd name="T35" fmla="*/ 49 h 49"/>
                  <a:gd name="T36" fmla="*/ 30 w 71"/>
                  <a:gd name="T37" fmla="*/ 49 h 49"/>
                  <a:gd name="T38" fmla="*/ 30 w 71"/>
                  <a:gd name="T39" fmla="*/ 21 h 49"/>
                  <a:gd name="T40" fmla="*/ 22 w 71"/>
                  <a:gd name="T41" fmla="*/ 10 h 49"/>
                  <a:gd name="T42" fmla="*/ 13 w 71"/>
                  <a:gd name="T43" fmla="*/ 17 h 49"/>
                  <a:gd name="T44" fmla="*/ 12 w 71"/>
                  <a:gd name="T45" fmla="*/ 21 h 49"/>
                  <a:gd name="T46" fmla="*/ 12 w 71"/>
                  <a:gd name="T47" fmla="*/ 49 h 49"/>
                  <a:gd name="T48" fmla="*/ 1 w 71"/>
                  <a:gd name="T49" fmla="*/ 49 h 49"/>
                  <a:gd name="T50" fmla="*/ 1 w 71"/>
                  <a:gd name="T5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9">
                    <a:moveTo>
                      <a:pt x="1" y="16"/>
                    </a:moveTo>
                    <a:cubicBezTo>
                      <a:pt x="1" y="10"/>
                      <a:pt x="0" y="6"/>
                      <a:pt x="0" y="1"/>
                    </a:cubicBezTo>
                    <a:cubicBezTo>
                      <a:pt x="10" y="1"/>
                      <a:pt x="10" y="1"/>
                      <a:pt x="10" y="1"/>
                    </a:cubicBezTo>
                    <a:cubicBezTo>
                      <a:pt x="11" y="8"/>
                      <a:pt x="11" y="8"/>
                      <a:pt x="11" y="8"/>
                    </a:cubicBezTo>
                    <a:cubicBezTo>
                      <a:pt x="11" y="8"/>
                      <a:pt x="11" y="8"/>
                      <a:pt x="11" y="8"/>
                    </a:cubicBezTo>
                    <a:cubicBezTo>
                      <a:pt x="14" y="5"/>
                      <a:pt x="18" y="0"/>
                      <a:pt x="26" y="0"/>
                    </a:cubicBezTo>
                    <a:cubicBezTo>
                      <a:pt x="32" y="0"/>
                      <a:pt x="37" y="4"/>
                      <a:pt x="39" y="9"/>
                    </a:cubicBezTo>
                    <a:cubicBezTo>
                      <a:pt x="39" y="9"/>
                      <a:pt x="39" y="9"/>
                      <a:pt x="39" y="9"/>
                    </a:cubicBezTo>
                    <a:cubicBezTo>
                      <a:pt x="41" y="7"/>
                      <a:pt x="43" y="5"/>
                      <a:pt x="45" y="3"/>
                    </a:cubicBezTo>
                    <a:cubicBezTo>
                      <a:pt x="48" y="1"/>
                      <a:pt x="51" y="0"/>
                      <a:pt x="55" y="0"/>
                    </a:cubicBezTo>
                    <a:cubicBezTo>
                      <a:pt x="63" y="0"/>
                      <a:pt x="71" y="6"/>
                      <a:pt x="71" y="21"/>
                    </a:cubicBezTo>
                    <a:cubicBezTo>
                      <a:pt x="71" y="49"/>
                      <a:pt x="71" y="49"/>
                      <a:pt x="71" y="49"/>
                    </a:cubicBezTo>
                    <a:cubicBezTo>
                      <a:pt x="59" y="49"/>
                      <a:pt x="59" y="49"/>
                      <a:pt x="59" y="49"/>
                    </a:cubicBezTo>
                    <a:cubicBezTo>
                      <a:pt x="59" y="23"/>
                      <a:pt x="59" y="23"/>
                      <a:pt x="59" y="23"/>
                    </a:cubicBezTo>
                    <a:cubicBezTo>
                      <a:pt x="59" y="15"/>
                      <a:pt x="56" y="10"/>
                      <a:pt x="50" y="10"/>
                    </a:cubicBezTo>
                    <a:cubicBezTo>
                      <a:pt x="46" y="10"/>
                      <a:pt x="43" y="13"/>
                      <a:pt x="42" y="16"/>
                    </a:cubicBezTo>
                    <a:cubicBezTo>
                      <a:pt x="42" y="18"/>
                      <a:pt x="41" y="19"/>
                      <a:pt x="41" y="20"/>
                    </a:cubicBezTo>
                    <a:cubicBezTo>
                      <a:pt x="41" y="49"/>
                      <a:pt x="41" y="49"/>
                      <a:pt x="41" y="49"/>
                    </a:cubicBezTo>
                    <a:cubicBezTo>
                      <a:pt x="30" y="49"/>
                      <a:pt x="30" y="49"/>
                      <a:pt x="30" y="49"/>
                    </a:cubicBezTo>
                    <a:cubicBezTo>
                      <a:pt x="30" y="21"/>
                      <a:pt x="30" y="21"/>
                      <a:pt x="30" y="21"/>
                    </a:cubicBezTo>
                    <a:cubicBezTo>
                      <a:pt x="30" y="15"/>
                      <a:pt x="27" y="10"/>
                      <a:pt x="22" y="10"/>
                    </a:cubicBezTo>
                    <a:cubicBezTo>
                      <a:pt x="17" y="10"/>
                      <a:pt x="14" y="14"/>
                      <a:pt x="13" y="17"/>
                    </a:cubicBezTo>
                    <a:cubicBezTo>
                      <a:pt x="12" y="18"/>
                      <a:pt x="12" y="20"/>
                      <a:pt x="12" y="21"/>
                    </a:cubicBezTo>
                    <a:cubicBezTo>
                      <a:pt x="12" y="49"/>
                      <a:pt x="12" y="49"/>
                      <a:pt x="12" y="49"/>
                    </a:cubicBezTo>
                    <a:cubicBezTo>
                      <a:pt x="1" y="49"/>
                      <a:pt x="1" y="49"/>
                      <a:pt x="1" y="49"/>
                    </a:cubicBezTo>
                    <a:lnTo>
                      <a:pt x="1" y="16"/>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2" name="Freeform 14">
                <a:extLst>
                  <a:ext uri="{FF2B5EF4-FFF2-40B4-BE49-F238E27FC236}">
                    <a16:creationId xmlns:a16="http://schemas.microsoft.com/office/drawing/2014/main" id="{98A6A288-7FD4-47B7-A55F-7C592C269781}"/>
                  </a:ext>
                  <a:ext uri="{C183D7F6-B498-43B3-948B-1728B52AA6E4}">
                    <adec:decorative xmlns:adec="http://schemas.microsoft.com/office/drawing/2017/decorative" xmlns="" val="1"/>
                  </a:ext>
                </a:extLst>
              </p:cNvPr>
              <p:cNvSpPr>
                <a:spLocks noEditPoints="1"/>
              </p:cNvSpPr>
              <p:nvPr userDrawn="1"/>
            </p:nvSpPr>
            <p:spPr bwMode="auto">
              <a:xfrm>
                <a:off x="8896350" y="1017588"/>
                <a:ext cx="23813" cy="112713"/>
              </a:xfrm>
              <a:custGeom>
                <a:avLst/>
                <a:gdLst>
                  <a:gd name="T0" fmla="*/ 1 w 14"/>
                  <a:gd name="T1" fmla="*/ 19 h 67"/>
                  <a:gd name="T2" fmla="*/ 13 w 14"/>
                  <a:gd name="T3" fmla="*/ 19 h 67"/>
                  <a:gd name="T4" fmla="*/ 13 w 14"/>
                  <a:gd name="T5" fmla="*/ 67 h 67"/>
                  <a:gd name="T6" fmla="*/ 1 w 14"/>
                  <a:gd name="T7" fmla="*/ 67 h 67"/>
                  <a:gd name="T8" fmla="*/ 1 w 14"/>
                  <a:gd name="T9" fmla="*/ 19 h 67"/>
                  <a:gd name="T10" fmla="*/ 7 w 14"/>
                  <a:gd name="T11" fmla="*/ 13 h 67"/>
                  <a:gd name="T12" fmla="*/ 0 w 14"/>
                  <a:gd name="T13" fmla="*/ 6 h 67"/>
                  <a:gd name="T14" fmla="*/ 7 w 14"/>
                  <a:gd name="T15" fmla="*/ 0 h 67"/>
                  <a:gd name="T16" fmla="*/ 14 w 14"/>
                  <a:gd name="T17" fmla="*/ 6 h 67"/>
                  <a:gd name="T18" fmla="*/ 7 w 14"/>
                  <a:gd name="T1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7">
                    <a:moveTo>
                      <a:pt x="1" y="19"/>
                    </a:moveTo>
                    <a:cubicBezTo>
                      <a:pt x="13" y="19"/>
                      <a:pt x="13" y="19"/>
                      <a:pt x="13" y="19"/>
                    </a:cubicBezTo>
                    <a:cubicBezTo>
                      <a:pt x="13" y="67"/>
                      <a:pt x="13" y="67"/>
                      <a:pt x="13" y="67"/>
                    </a:cubicBezTo>
                    <a:cubicBezTo>
                      <a:pt x="1" y="67"/>
                      <a:pt x="1" y="67"/>
                      <a:pt x="1" y="67"/>
                    </a:cubicBezTo>
                    <a:lnTo>
                      <a:pt x="1" y="19"/>
                    </a:lnTo>
                    <a:close/>
                    <a:moveTo>
                      <a:pt x="7" y="13"/>
                    </a:moveTo>
                    <a:cubicBezTo>
                      <a:pt x="3" y="13"/>
                      <a:pt x="0" y="10"/>
                      <a:pt x="0" y="6"/>
                    </a:cubicBezTo>
                    <a:cubicBezTo>
                      <a:pt x="0" y="3"/>
                      <a:pt x="3" y="0"/>
                      <a:pt x="7" y="0"/>
                    </a:cubicBezTo>
                    <a:cubicBezTo>
                      <a:pt x="11" y="0"/>
                      <a:pt x="14" y="3"/>
                      <a:pt x="14" y="6"/>
                    </a:cubicBezTo>
                    <a:cubicBezTo>
                      <a:pt x="14" y="10"/>
                      <a:pt x="11" y="13"/>
                      <a:pt x="7"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grpSp>
          <p:nvGrpSpPr>
            <p:cNvPr id="33" name="Ryhmä 32">
              <a:extLst>
                <a:ext uri="{FF2B5EF4-FFF2-40B4-BE49-F238E27FC236}">
                  <a16:creationId xmlns:a16="http://schemas.microsoft.com/office/drawing/2014/main" id="{A70AE9FF-360A-468A-9AC8-24ED43C6FFCC}"/>
                </a:ext>
              </a:extLst>
            </p:cNvPr>
            <p:cNvGrpSpPr/>
            <p:nvPr userDrawn="1"/>
          </p:nvGrpSpPr>
          <p:grpSpPr>
            <a:xfrm>
              <a:off x="8206565" y="149226"/>
              <a:ext cx="650908" cy="667059"/>
              <a:chOff x="8070850" y="149225"/>
              <a:chExt cx="774700" cy="809626"/>
            </a:xfrm>
          </p:grpSpPr>
          <p:sp>
            <p:nvSpPr>
              <p:cNvPr id="34" name="Freeform 15">
                <a:extLst>
                  <a:ext uri="{FF2B5EF4-FFF2-40B4-BE49-F238E27FC236}">
                    <a16:creationId xmlns:a16="http://schemas.microsoft.com/office/drawing/2014/main" id="{15AF1242-12ED-4BF3-83C2-474DABEC803D}"/>
                  </a:ext>
                  <a:ext uri="{C183D7F6-B498-43B3-948B-1728B52AA6E4}">
                    <adec:decorative xmlns:adec="http://schemas.microsoft.com/office/drawing/2017/decorative" xmlns="" val="1"/>
                  </a:ext>
                </a:extLst>
              </p:cNvPr>
              <p:cNvSpPr>
                <a:spLocks noEditPoints="1"/>
              </p:cNvSpPr>
              <p:nvPr userDrawn="1"/>
            </p:nvSpPr>
            <p:spPr bwMode="auto">
              <a:xfrm>
                <a:off x="8070850" y="344488"/>
                <a:ext cx="774700" cy="614363"/>
              </a:xfrm>
              <a:custGeom>
                <a:avLst/>
                <a:gdLst>
                  <a:gd name="T0" fmla="*/ 217 w 464"/>
                  <a:gd name="T1" fmla="*/ 181 h 367"/>
                  <a:gd name="T2" fmla="*/ 172 w 464"/>
                  <a:gd name="T3" fmla="*/ 66 h 367"/>
                  <a:gd name="T4" fmla="*/ 115 w 464"/>
                  <a:gd name="T5" fmla="*/ 181 h 367"/>
                  <a:gd name="T6" fmla="*/ 217 w 464"/>
                  <a:gd name="T7" fmla="*/ 181 h 367"/>
                  <a:gd name="T8" fmla="*/ 353 w 464"/>
                  <a:gd name="T9" fmla="*/ 181 h 367"/>
                  <a:gd name="T10" fmla="*/ 308 w 464"/>
                  <a:gd name="T11" fmla="*/ 67 h 367"/>
                  <a:gd name="T12" fmla="*/ 253 w 464"/>
                  <a:gd name="T13" fmla="*/ 181 h 367"/>
                  <a:gd name="T14" fmla="*/ 353 w 464"/>
                  <a:gd name="T15" fmla="*/ 181 h 367"/>
                  <a:gd name="T16" fmla="*/ 233 w 464"/>
                  <a:gd name="T17" fmla="*/ 220 h 367"/>
                  <a:gd name="T18" fmla="*/ 222 w 464"/>
                  <a:gd name="T19" fmla="*/ 243 h 367"/>
                  <a:gd name="T20" fmla="*/ 172 w 464"/>
                  <a:gd name="T21" fmla="*/ 347 h 367"/>
                  <a:gd name="T22" fmla="*/ 165 w 464"/>
                  <a:gd name="T23" fmla="*/ 367 h 367"/>
                  <a:gd name="T24" fmla="*/ 136 w 464"/>
                  <a:gd name="T25" fmla="*/ 367 h 367"/>
                  <a:gd name="T26" fmla="*/ 145 w 464"/>
                  <a:gd name="T27" fmla="*/ 353 h 367"/>
                  <a:gd name="T28" fmla="*/ 164 w 464"/>
                  <a:gd name="T29" fmla="*/ 315 h 367"/>
                  <a:gd name="T30" fmla="*/ 220 w 464"/>
                  <a:gd name="T31" fmla="*/ 199 h 367"/>
                  <a:gd name="T32" fmla="*/ 222 w 464"/>
                  <a:gd name="T33" fmla="*/ 195 h 367"/>
                  <a:gd name="T34" fmla="*/ 218 w 464"/>
                  <a:gd name="T35" fmla="*/ 195 h 367"/>
                  <a:gd name="T36" fmla="*/ 112 w 464"/>
                  <a:gd name="T37" fmla="*/ 195 h 367"/>
                  <a:gd name="T38" fmla="*/ 107 w 464"/>
                  <a:gd name="T39" fmla="*/ 198 h 367"/>
                  <a:gd name="T40" fmla="*/ 34 w 464"/>
                  <a:gd name="T41" fmla="*/ 352 h 367"/>
                  <a:gd name="T42" fmla="*/ 29 w 464"/>
                  <a:gd name="T43" fmla="*/ 367 h 367"/>
                  <a:gd name="T44" fmla="*/ 0 w 464"/>
                  <a:gd name="T45" fmla="*/ 367 h 367"/>
                  <a:gd name="T46" fmla="*/ 8 w 464"/>
                  <a:gd name="T47" fmla="*/ 353 h 367"/>
                  <a:gd name="T48" fmla="*/ 31 w 464"/>
                  <a:gd name="T49" fmla="*/ 307 h 367"/>
                  <a:gd name="T50" fmla="*/ 91 w 464"/>
                  <a:gd name="T51" fmla="*/ 183 h 367"/>
                  <a:gd name="T52" fmla="*/ 174 w 464"/>
                  <a:gd name="T53" fmla="*/ 14 h 367"/>
                  <a:gd name="T54" fmla="*/ 181 w 464"/>
                  <a:gd name="T55" fmla="*/ 0 h 367"/>
                  <a:gd name="T56" fmla="*/ 242 w 464"/>
                  <a:gd name="T57" fmla="*/ 155 h 367"/>
                  <a:gd name="T58" fmla="*/ 317 w 464"/>
                  <a:gd name="T59" fmla="*/ 0 h 367"/>
                  <a:gd name="T60" fmla="*/ 325 w 464"/>
                  <a:gd name="T61" fmla="*/ 18 h 367"/>
                  <a:gd name="T62" fmla="*/ 455 w 464"/>
                  <a:gd name="T63" fmla="*/ 348 h 367"/>
                  <a:gd name="T64" fmla="*/ 464 w 464"/>
                  <a:gd name="T65" fmla="*/ 367 h 367"/>
                  <a:gd name="T66" fmla="*/ 423 w 464"/>
                  <a:gd name="T67" fmla="*/ 367 h 367"/>
                  <a:gd name="T68" fmla="*/ 406 w 464"/>
                  <a:gd name="T69" fmla="*/ 315 h 367"/>
                  <a:gd name="T70" fmla="*/ 360 w 464"/>
                  <a:gd name="T71" fmla="*/ 195 h 367"/>
                  <a:gd name="T72" fmla="*/ 258 w 464"/>
                  <a:gd name="T73" fmla="*/ 195 h 367"/>
                  <a:gd name="T74" fmla="*/ 327 w 464"/>
                  <a:gd name="T75" fmla="*/ 367 h 367"/>
                  <a:gd name="T76" fmla="*/ 286 w 464"/>
                  <a:gd name="T77" fmla="*/ 367 h 367"/>
                  <a:gd name="T78" fmla="*/ 267 w 464"/>
                  <a:gd name="T79" fmla="*/ 309 h 367"/>
                  <a:gd name="T80" fmla="*/ 234 w 464"/>
                  <a:gd name="T81" fmla="*/ 223 h 367"/>
                  <a:gd name="T82" fmla="*/ 233 w 464"/>
                  <a:gd name="T83" fmla="*/ 2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367">
                    <a:moveTo>
                      <a:pt x="217" y="181"/>
                    </a:moveTo>
                    <a:cubicBezTo>
                      <a:pt x="202" y="143"/>
                      <a:pt x="187" y="105"/>
                      <a:pt x="172" y="66"/>
                    </a:cubicBezTo>
                    <a:cubicBezTo>
                      <a:pt x="153" y="105"/>
                      <a:pt x="134" y="143"/>
                      <a:pt x="115" y="181"/>
                    </a:cubicBezTo>
                    <a:lnTo>
                      <a:pt x="217" y="181"/>
                    </a:lnTo>
                    <a:close/>
                    <a:moveTo>
                      <a:pt x="353" y="181"/>
                    </a:moveTo>
                    <a:cubicBezTo>
                      <a:pt x="338" y="143"/>
                      <a:pt x="323" y="105"/>
                      <a:pt x="308" y="67"/>
                    </a:cubicBezTo>
                    <a:cubicBezTo>
                      <a:pt x="300" y="80"/>
                      <a:pt x="252" y="178"/>
                      <a:pt x="253" y="181"/>
                    </a:cubicBezTo>
                    <a:lnTo>
                      <a:pt x="353" y="181"/>
                    </a:lnTo>
                    <a:close/>
                    <a:moveTo>
                      <a:pt x="233" y="220"/>
                    </a:moveTo>
                    <a:cubicBezTo>
                      <a:pt x="229" y="228"/>
                      <a:pt x="225" y="236"/>
                      <a:pt x="222" y="243"/>
                    </a:cubicBezTo>
                    <a:cubicBezTo>
                      <a:pt x="205" y="278"/>
                      <a:pt x="189" y="312"/>
                      <a:pt x="172" y="347"/>
                    </a:cubicBezTo>
                    <a:cubicBezTo>
                      <a:pt x="169" y="353"/>
                      <a:pt x="168" y="360"/>
                      <a:pt x="165" y="367"/>
                    </a:cubicBezTo>
                    <a:cubicBezTo>
                      <a:pt x="136" y="367"/>
                      <a:pt x="136" y="367"/>
                      <a:pt x="136" y="367"/>
                    </a:cubicBezTo>
                    <a:cubicBezTo>
                      <a:pt x="139" y="362"/>
                      <a:pt x="142" y="357"/>
                      <a:pt x="145" y="353"/>
                    </a:cubicBezTo>
                    <a:cubicBezTo>
                      <a:pt x="151" y="340"/>
                      <a:pt x="158" y="327"/>
                      <a:pt x="164" y="315"/>
                    </a:cubicBezTo>
                    <a:cubicBezTo>
                      <a:pt x="183" y="276"/>
                      <a:pt x="202" y="237"/>
                      <a:pt x="220" y="199"/>
                    </a:cubicBezTo>
                    <a:cubicBezTo>
                      <a:pt x="221" y="198"/>
                      <a:pt x="221" y="197"/>
                      <a:pt x="222" y="195"/>
                    </a:cubicBezTo>
                    <a:cubicBezTo>
                      <a:pt x="220" y="195"/>
                      <a:pt x="219" y="195"/>
                      <a:pt x="218" y="195"/>
                    </a:cubicBezTo>
                    <a:cubicBezTo>
                      <a:pt x="183" y="195"/>
                      <a:pt x="147" y="195"/>
                      <a:pt x="112" y="195"/>
                    </a:cubicBezTo>
                    <a:cubicBezTo>
                      <a:pt x="110" y="195"/>
                      <a:pt x="108" y="195"/>
                      <a:pt x="107" y="198"/>
                    </a:cubicBezTo>
                    <a:cubicBezTo>
                      <a:pt x="83" y="249"/>
                      <a:pt x="58" y="300"/>
                      <a:pt x="34" y="352"/>
                    </a:cubicBezTo>
                    <a:cubicBezTo>
                      <a:pt x="31" y="356"/>
                      <a:pt x="31" y="362"/>
                      <a:pt x="29" y="367"/>
                    </a:cubicBezTo>
                    <a:cubicBezTo>
                      <a:pt x="0" y="367"/>
                      <a:pt x="0" y="367"/>
                      <a:pt x="0" y="367"/>
                    </a:cubicBezTo>
                    <a:cubicBezTo>
                      <a:pt x="3" y="362"/>
                      <a:pt x="6" y="358"/>
                      <a:pt x="8" y="353"/>
                    </a:cubicBezTo>
                    <a:cubicBezTo>
                      <a:pt x="16" y="338"/>
                      <a:pt x="23" y="323"/>
                      <a:pt x="31" y="307"/>
                    </a:cubicBezTo>
                    <a:cubicBezTo>
                      <a:pt x="51" y="266"/>
                      <a:pt x="71" y="225"/>
                      <a:pt x="91" y="183"/>
                    </a:cubicBezTo>
                    <a:cubicBezTo>
                      <a:pt x="119" y="127"/>
                      <a:pt x="146" y="70"/>
                      <a:pt x="174" y="14"/>
                    </a:cubicBezTo>
                    <a:cubicBezTo>
                      <a:pt x="176" y="9"/>
                      <a:pt x="178" y="5"/>
                      <a:pt x="181" y="0"/>
                    </a:cubicBezTo>
                    <a:cubicBezTo>
                      <a:pt x="201" y="52"/>
                      <a:pt x="222" y="103"/>
                      <a:pt x="242" y="155"/>
                    </a:cubicBezTo>
                    <a:cubicBezTo>
                      <a:pt x="267" y="103"/>
                      <a:pt x="292" y="52"/>
                      <a:pt x="317" y="0"/>
                    </a:cubicBezTo>
                    <a:cubicBezTo>
                      <a:pt x="320" y="7"/>
                      <a:pt x="323" y="13"/>
                      <a:pt x="325" y="18"/>
                    </a:cubicBezTo>
                    <a:cubicBezTo>
                      <a:pt x="368" y="128"/>
                      <a:pt x="412" y="238"/>
                      <a:pt x="455" y="348"/>
                    </a:cubicBezTo>
                    <a:cubicBezTo>
                      <a:pt x="457" y="354"/>
                      <a:pt x="461" y="360"/>
                      <a:pt x="464" y="367"/>
                    </a:cubicBezTo>
                    <a:cubicBezTo>
                      <a:pt x="423" y="367"/>
                      <a:pt x="423" y="367"/>
                      <a:pt x="423" y="367"/>
                    </a:cubicBezTo>
                    <a:cubicBezTo>
                      <a:pt x="421" y="348"/>
                      <a:pt x="413" y="332"/>
                      <a:pt x="406" y="315"/>
                    </a:cubicBezTo>
                    <a:cubicBezTo>
                      <a:pt x="391" y="275"/>
                      <a:pt x="375" y="235"/>
                      <a:pt x="360" y="195"/>
                    </a:cubicBezTo>
                    <a:cubicBezTo>
                      <a:pt x="258" y="195"/>
                      <a:pt x="258" y="195"/>
                      <a:pt x="258" y="195"/>
                    </a:cubicBezTo>
                    <a:cubicBezTo>
                      <a:pt x="281" y="253"/>
                      <a:pt x="302" y="310"/>
                      <a:pt x="327" y="367"/>
                    </a:cubicBezTo>
                    <a:cubicBezTo>
                      <a:pt x="286" y="367"/>
                      <a:pt x="286" y="367"/>
                      <a:pt x="286" y="367"/>
                    </a:cubicBezTo>
                    <a:cubicBezTo>
                      <a:pt x="284" y="346"/>
                      <a:pt x="274" y="328"/>
                      <a:pt x="267" y="309"/>
                    </a:cubicBezTo>
                    <a:cubicBezTo>
                      <a:pt x="257" y="280"/>
                      <a:pt x="245" y="252"/>
                      <a:pt x="234" y="223"/>
                    </a:cubicBezTo>
                    <a:cubicBezTo>
                      <a:pt x="234" y="222"/>
                      <a:pt x="234" y="222"/>
                      <a:pt x="233" y="22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5" name="Freeform 16">
                <a:extLst>
                  <a:ext uri="{FF2B5EF4-FFF2-40B4-BE49-F238E27FC236}">
                    <a16:creationId xmlns:a16="http://schemas.microsoft.com/office/drawing/2014/main" id="{22AE32C6-38C1-4E5F-A200-587F97A3820A}"/>
                  </a:ext>
                  <a:ext uri="{C183D7F6-B498-43B3-948B-1728B52AA6E4}">
                    <adec:decorative xmlns:adec="http://schemas.microsoft.com/office/drawing/2017/decorative" xmlns="" val="1"/>
                  </a:ext>
                </a:extLst>
              </p:cNvPr>
              <p:cNvSpPr>
                <a:spLocks noEditPoints="1"/>
              </p:cNvSpPr>
              <p:nvPr userDrawn="1"/>
            </p:nvSpPr>
            <p:spPr bwMode="auto">
              <a:xfrm>
                <a:off x="8264525" y="149225"/>
                <a:ext cx="206375" cy="157163"/>
              </a:xfrm>
              <a:custGeom>
                <a:avLst/>
                <a:gdLst>
                  <a:gd name="T0" fmla="*/ 33 w 124"/>
                  <a:gd name="T1" fmla="*/ 45 h 94"/>
                  <a:gd name="T2" fmla="*/ 40 w 124"/>
                  <a:gd name="T3" fmla="*/ 67 h 94"/>
                  <a:gd name="T4" fmla="*/ 84 w 124"/>
                  <a:gd name="T5" fmla="*/ 73 h 94"/>
                  <a:gd name="T6" fmla="*/ 86 w 124"/>
                  <a:gd name="T7" fmla="*/ 20 h 94"/>
                  <a:gd name="T8" fmla="*/ 47 w 124"/>
                  <a:gd name="T9" fmla="*/ 15 h 94"/>
                  <a:gd name="T10" fmla="*/ 33 w 124"/>
                  <a:gd name="T11" fmla="*/ 45 h 94"/>
                  <a:gd name="T12" fmla="*/ 64 w 124"/>
                  <a:gd name="T13" fmla="*/ 0 h 94"/>
                  <a:gd name="T14" fmla="*/ 108 w 124"/>
                  <a:gd name="T15" fmla="*/ 17 h 94"/>
                  <a:gd name="T16" fmla="*/ 106 w 124"/>
                  <a:gd name="T17" fmla="*/ 76 h 94"/>
                  <a:gd name="T18" fmla="*/ 56 w 124"/>
                  <a:gd name="T19" fmla="*/ 92 h 94"/>
                  <a:gd name="T20" fmla="*/ 19 w 124"/>
                  <a:gd name="T21" fmla="*/ 74 h 94"/>
                  <a:gd name="T22" fmla="*/ 25 w 124"/>
                  <a:gd name="T23" fmla="*/ 13 h 94"/>
                  <a:gd name="T24" fmla="*/ 64 w 124"/>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4">
                    <a:moveTo>
                      <a:pt x="33" y="45"/>
                    </a:moveTo>
                    <a:cubicBezTo>
                      <a:pt x="33" y="54"/>
                      <a:pt x="35" y="60"/>
                      <a:pt x="40" y="67"/>
                    </a:cubicBezTo>
                    <a:cubicBezTo>
                      <a:pt x="51" y="84"/>
                      <a:pt x="70" y="86"/>
                      <a:pt x="84" y="73"/>
                    </a:cubicBezTo>
                    <a:cubicBezTo>
                      <a:pt x="98" y="58"/>
                      <a:pt x="99" y="35"/>
                      <a:pt x="86" y="20"/>
                    </a:cubicBezTo>
                    <a:cubicBezTo>
                      <a:pt x="76" y="8"/>
                      <a:pt x="60" y="6"/>
                      <a:pt x="47" y="15"/>
                    </a:cubicBezTo>
                    <a:cubicBezTo>
                      <a:pt x="37" y="22"/>
                      <a:pt x="33" y="33"/>
                      <a:pt x="33" y="45"/>
                    </a:cubicBezTo>
                    <a:moveTo>
                      <a:pt x="64" y="0"/>
                    </a:moveTo>
                    <a:cubicBezTo>
                      <a:pt x="81" y="0"/>
                      <a:pt x="96" y="5"/>
                      <a:pt x="108" y="17"/>
                    </a:cubicBezTo>
                    <a:cubicBezTo>
                      <a:pt x="124" y="35"/>
                      <a:pt x="123" y="60"/>
                      <a:pt x="106" y="76"/>
                    </a:cubicBezTo>
                    <a:cubicBezTo>
                      <a:pt x="92" y="89"/>
                      <a:pt x="75" y="94"/>
                      <a:pt x="56" y="92"/>
                    </a:cubicBezTo>
                    <a:cubicBezTo>
                      <a:pt x="42" y="90"/>
                      <a:pt x="29" y="85"/>
                      <a:pt x="19" y="74"/>
                    </a:cubicBezTo>
                    <a:cubicBezTo>
                      <a:pt x="0" y="54"/>
                      <a:pt x="6" y="27"/>
                      <a:pt x="25" y="13"/>
                    </a:cubicBezTo>
                    <a:cubicBezTo>
                      <a:pt x="36" y="4"/>
                      <a:pt x="49" y="0"/>
                      <a:pt x="64"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grpSp>
      <p:sp>
        <p:nvSpPr>
          <p:cNvPr id="6" name="Dian numeron paikkamerkki 5"/>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8" name="Päivämäärän paikkamerkki 3">
            <a:extLst>
              <a:ext uri="{FF2B5EF4-FFF2-40B4-BE49-F238E27FC236}">
                <a16:creationId xmlns:a16="http://schemas.microsoft.com/office/drawing/2014/main" id="{85B95136-AC13-4244-8BE1-667C52E5640D}"/>
              </a:ext>
            </a:extLst>
          </p:cNvPr>
          <p:cNvSpPr>
            <a:spLocks noGrp="1"/>
          </p:cNvSpPr>
          <p:nvPr>
            <p:ph type="dt" sz="half" idx="2"/>
          </p:nvPr>
        </p:nvSpPr>
        <p:spPr>
          <a:xfrm>
            <a:off x="623392" y="6347071"/>
            <a:ext cx="877888" cy="365125"/>
          </a:xfrm>
          <a:prstGeom prst="rect">
            <a:avLst/>
          </a:prstGeom>
        </p:spPr>
        <p:txBody>
          <a:bodyPr vert="horz" lIns="91440" tIns="45720" rIns="91440" bIns="45720" rtlCol="0" anchor="ctr"/>
          <a:lstStyle>
            <a:lvl1pPr algn="l">
              <a:defRPr sz="1067">
                <a:solidFill>
                  <a:schemeClr val="tx1">
                    <a:tint val="75000"/>
                  </a:schemeClr>
                </a:solidFill>
                <a:latin typeface="Century Gothic" panose="020B0502020202020204" pitchFamily="34" charset="0"/>
              </a:defRPr>
            </a:lvl1pPr>
          </a:lstStyle>
          <a:p>
            <a:fld id="{F5C87BEB-9CA9-4AD8-86A8-6B38C1E08731}" type="datetime1">
              <a:rPr lang="sv-FI" noProof="0" smtClean="0"/>
              <a:t>28.08.2023</a:t>
            </a:fld>
            <a:endParaRPr lang="sv-FI" noProof="0"/>
          </a:p>
        </p:txBody>
      </p:sp>
      <p:sp>
        <p:nvSpPr>
          <p:cNvPr id="3" name="Alaotsikko 2"/>
          <p:cNvSpPr>
            <a:spLocks noGrp="1"/>
          </p:cNvSpPr>
          <p:nvPr>
            <p:ph type="subTitle" idx="1" hasCustomPrompt="1"/>
          </p:nvPr>
        </p:nvSpPr>
        <p:spPr>
          <a:xfrm>
            <a:off x="821365" y="4485118"/>
            <a:ext cx="8154955" cy="504461"/>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FI" noProof="0"/>
              <a:t>Klicka för att lägga till underrubrik</a:t>
            </a:r>
          </a:p>
        </p:txBody>
      </p:sp>
      <p:sp>
        <p:nvSpPr>
          <p:cNvPr id="2" name="Otsikko 1"/>
          <p:cNvSpPr>
            <a:spLocks noGrp="1"/>
          </p:cNvSpPr>
          <p:nvPr>
            <p:ph type="ctrTitle" hasCustomPrompt="1"/>
          </p:nvPr>
        </p:nvSpPr>
        <p:spPr>
          <a:xfrm>
            <a:off x="821365" y="548681"/>
            <a:ext cx="10651232" cy="3794852"/>
          </a:xfrm>
        </p:spPr>
        <p:txBody>
          <a:bodyPr anchor="b">
            <a:noAutofit/>
          </a:bodyPr>
          <a:lstStyle>
            <a:lvl1pPr>
              <a:defRPr sz="7200">
                <a:solidFill>
                  <a:schemeClr val="bg1"/>
                </a:solidFill>
              </a:defRPr>
            </a:lvl1pPr>
          </a:lstStyle>
          <a:p>
            <a:r>
              <a:rPr lang="sv-FI" noProof="0"/>
              <a:t>Klicka för att </a:t>
            </a:r>
            <a:br>
              <a:rPr lang="sv-FI" noProof="0"/>
            </a:br>
            <a:r>
              <a:rPr lang="sv-FI" noProof="0"/>
              <a:t>lägga till rubrik</a:t>
            </a:r>
          </a:p>
        </p:txBody>
      </p:sp>
    </p:spTree>
    <p:extLst>
      <p:ext uri="{BB962C8B-B14F-4D97-AF65-F5344CB8AC3E}">
        <p14:creationId xmlns:p14="http://schemas.microsoft.com/office/powerpoint/2010/main" val="3689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kgrundsfärg 2">
    <p:bg>
      <p:bgPr>
        <a:solidFill>
          <a:schemeClr val="tx2"/>
        </a:solidFill>
        <a:effectLst/>
      </p:bgPr>
    </p:bg>
    <p:spTree>
      <p:nvGrpSpPr>
        <p:cNvPr id="1" name=""/>
        <p:cNvGrpSpPr/>
        <p:nvPr/>
      </p:nvGrpSpPr>
      <p:grpSpPr>
        <a:xfrm>
          <a:off x="0" y="0"/>
          <a:ext cx="0" cy="0"/>
          <a:chOff x="0" y="0"/>
          <a:chExt cx="0" cy="0"/>
        </a:xfrm>
      </p:grpSpPr>
      <p:grpSp>
        <p:nvGrpSpPr>
          <p:cNvPr id="6" name="Group 4" descr="Åbo Akademi logotyp" title="Åbo Akademi logotyp">
            <a:extLst>
              <a:ext uri="{FF2B5EF4-FFF2-40B4-BE49-F238E27FC236}">
                <a16:creationId xmlns:a16="http://schemas.microsoft.com/office/drawing/2014/main" id="{20A1DE7F-88B0-43ED-B7F5-358D4FBB16AB}"/>
              </a:ext>
            </a:extLst>
          </p:cNvPr>
          <p:cNvGrpSpPr>
            <a:grpSpLocks noChangeAspect="1"/>
          </p:cNvGrpSpPr>
          <p:nvPr userDrawn="1"/>
        </p:nvGrpSpPr>
        <p:grpSpPr bwMode="auto">
          <a:xfrm>
            <a:off x="10858501" y="198968"/>
            <a:ext cx="1013884" cy="1081617"/>
            <a:chOff x="5130" y="94"/>
            <a:chExt cx="479" cy="511"/>
          </a:xfrm>
        </p:grpSpPr>
        <p:sp>
          <p:nvSpPr>
            <p:cNvPr id="7" name="AutoShape 3">
              <a:extLst>
                <a:ext uri="{FF2B5EF4-FFF2-40B4-BE49-F238E27FC236}">
                  <a16:creationId xmlns:a16="http://schemas.microsoft.com/office/drawing/2014/main" id="{2F6C1C24-3A5B-421B-AC78-E4FDD3D47027}"/>
                </a:ext>
              </a:extLst>
            </p:cNvPr>
            <p:cNvSpPr>
              <a:spLocks noChangeAspect="1" noChangeArrowheads="1" noTextEdit="1"/>
            </p:cNvSpPr>
            <p:nvPr userDrawn="1"/>
          </p:nvSpPr>
          <p:spPr bwMode="auto">
            <a:xfrm>
              <a:off x="5130" y="94"/>
              <a:ext cx="479"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8" name="Freeform 5">
              <a:extLst>
                <a:ext uri="{FF2B5EF4-FFF2-40B4-BE49-F238E27FC236}">
                  <a16:creationId xmlns:a16="http://schemas.microsoft.com/office/drawing/2014/main" id="{375E8463-E448-4CC8-98D5-B5A50EA4DA48}"/>
                </a:ext>
              </a:extLst>
            </p:cNvPr>
            <p:cNvSpPr>
              <a:spLocks noEditPoints="1"/>
            </p:cNvSpPr>
            <p:nvPr userDrawn="1"/>
          </p:nvSpPr>
          <p:spPr bwMode="auto">
            <a:xfrm>
              <a:off x="5129" y="529"/>
              <a:ext cx="50" cy="75"/>
            </a:xfrm>
            <a:custGeom>
              <a:avLst/>
              <a:gdLst>
                <a:gd name="T0" fmla="*/ 29 w 58"/>
                <a:gd name="T1" fmla="*/ 5 h 87"/>
                <a:gd name="T2" fmla="*/ 24 w 58"/>
                <a:gd name="T3" fmla="*/ 10 h 87"/>
                <a:gd name="T4" fmla="*/ 29 w 58"/>
                <a:gd name="T5" fmla="*/ 14 h 87"/>
                <a:gd name="T6" fmla="*/ 33 w 58"/>
                <a:gd name="T7" fmla="*/ 9 h 87"/>
                <a:gd name="T8" fmla="*/ 29 w 58"/>
                <a:gd name="T9" fmla="*/ 5 h 87"/>
                <a:gd name="T10" fmla="*/ 37 w 58"/>
                <a:gd name="T11" fmla="*/ 59 h 87"/>
                <a:gd name="T12" fmla="*/ 32 w 58"/>
                <a:gd name="T13" fmla="*/ 43 h 87"/>
                <a:gd name="T14" fmla="*/ 28 w 58"/>
                <a:gd name="T15" fmla="*/ 31 h 87"/>
                <a:gd name="T16" fmla="*/ 28 w 58"/>
                <a:gd name="T17" fmla="*/ 31 h 87"/>
                <a:gd name="T18" fmla="*/ 25 w 58"/>
                <a:gd name="T19" fmla="*/ 43 h 87"/>
                <a:gd name="T20" fmla="*/ 20 w 58"/>
                <a:gd name="T21" fmla="*/ 59 h 87"/>
                <a:gd name="T22" fmla="*/ 37 w 58"/>
                <a:gd name="T23" fmla="*/ 59 h 87"/>
                <a:gd name="T24" fmla="*/ 29 w 58"/>
                <a:gd name="T25" fmla="*/ 0 h 87"/>
                <a:gd name="T26" fmla="*/ 39 w 58"/>
                <a:gd name="T27" fmla="*/ 10 h 87"/>
                <a:gd name="T28" fmla="*/ 29 w 58"/>
                <a:gd name="T29" fmla="*/ 19 h 87"/>
                <a:gd name="T30" fmla="*/ 18 w 58"/>
                <a:gd name="T31" fmla="*/ 10 h 87"/>
                <a:gd name="T32" fmla="*/ 29 w 58"/>
                <a:gd name="T33" fmla="*/ 0 h 87"/>
                <a:gd name="T34" fmla="*/ 18 w 58"/>
                <a:gd name="T35" fmla="*/ 68 h 87"/>
                <a:gd name="T36" fmla="*/ 12 w 58"/>
                <a:gd name="T37" fmla="*/ 87 h 87"/>
                <a:gd name="T38" fmla="*/ 0 w 58"/>
                <a:gd name="T39" fmla="*/ 87 h 87"/>
                <a:gd name="T40" fmla="*/ 21 w 58"/>
                <a:gd name="T41" fmla="*/ 21 h 87"/>
                <a:gd name="T42" fmla="*/ 36 w 58"/>
                <a:gd name="T43" fmla="*/ 21 h 87"/>
                <a:gd name="T44" fmla="*/ 58 w 58"/>
                <a:gd name="T45" fmla="*/ 87 h 87"/>
                <a:gd name="T46" fmla="*/ 45 w 58"/>
                <a:gd name="T47" fmla="*/ 87 h 87"/>
                <a:gd name="T48" fmla="*/ 39 w 58"/>
                <a:gd name="T49" fmla="*/ 68 h 87"/>
                <a:gd name="T50" fmla="*/ 18 w 58"/>
                <a:gd name="T51"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87">
                  <a:moveTo>
                    <a:pt x="29" y="5"/>
                  </a:moveTo>
                  <a:cubicBezTo>
                    <a:pt x="26" y="5"/>
                    <a:pt x="24" y="7"/>
                    <a:pt x="24" y="10"/>
                  </a:cubicBezTo>
                  <a:cubicBezTo>
                    <a:pt x="24" y="12"/>
                    <a:pt x="26" y="14"/>
                    <a:pt x="29" y="14"/>
                  </a:cubicBezTo>
                  <a:cubicBezTo>
                    <a:pt x="32" y="14"/>
                    <a:pt x="33" y="12"/>
                    <a:pt x="33" y="9"/>
                  </a:cubicBezTo>
                  <a:cubicBezTo>
                    <a:pt x="33" y="7"/>
                    <a:pt x="32" y="5"/>
                    <a:pt x="29" y="5"/>
                  </a:cubicBezTo>
                  <a:close/>
                  <a:moveTo>
                    <a:pt x="37" y="59"/>
                  </a:moveTo>
                  <a:cubicBezTo>
                    <a:pt x="32" y="43"/>
                    <a:pt x="32" y="43"/>
                    <a:pt x="32" y="43"/>
                  </a:cubicBezTo>
                  <a:cubicBezTo>
                    <a:pt x="30" y="39"/>
                    <a:pt x="29" y="35"/>
                    <a:pt x="28" y="31"/>
                  </a:cubicBezTo>
                  <a:cubicBezTo>
                    <a:pt x="28" y="31"/>
                    <a:pt x="28" y="31"/>
                    <a:pt x="28" y="31"/>
                  </a:cubicBezTo>
                  <a:cubicBezTo>
                    <a:pt x="27" y="35"/>
                    <a:pt x="26" y="39"/>
                    <a:pt x="25" y="43"/>
                  </a:cubicBezTo>
                  <a:cubicBezTo>
                    <a:pt x="20" y="59"/>
                    <a:pt x="20" y="59"/>
                    <a:pt x="20" y="59"/>
                  </a:cubicBezTo>
                  <a:lnTo>
                    <a:pt x="37" y="59"/>
                  </a:lnTo>
                  <a:close/>
                  <a:moveTo>
                    <a:pt x="29" y="0"/>
                  </a:moveTo>
                  <a:cubicBezTo>
                    <a:pt x="36" y="0"/>
                    <a:pt x="39" y="4"/>
                    <a:pt x="39" y="10"/>
                  </a:cubicBezTo>
                  <a:cubicBezTo>
                    <a:pt x="39" y="15"/>
                    <a:pt x="35" y="19"/>
                    <a:pt x="29" y="19"/>
                  </a:cubicBezTo>
                  <a:cubicBezTo>
                    <a:pt x="22" y="19"/>
                    <a:pt x="18" y="15"/>
                    <a:pt x="18" y="10"/>
                  </a:cubicBezTo>
                  <a:cubicBezTo>
                    <a:pt x="18" y="5"/>
                    <a:pt x="22" y="0"/>
                    <a:pt x="29" y="0"/>
                  </a:cubicBezTo>
                  <a:close/>
                  <a:moveTo>
                    <a:pt x="18" y="68"/>
                  </a:moveTo>
                  <a:cubicBezTo>
                    <a:pt x="12" y="87"/>
                    <a:pt x="12" y="87"/>
                    <a:pt x="12" y="87"/>
                  </a:cubicBezTo>
                  <a:cubicBezTo>
                    <a:pt x="0" y="87"/>
                    <a:pt x="0" y="87"/>
                    <a:pt x="0" y="87"/>
                  </a:cubicBezTo>
                  <a:cubicBezTo>
                    <a:pt x="21" y="21"/>
                    <a:pt x="21" y="21"/>
                    <a:pt x="21" y="21"/>
                  </a:cubicBezTo>
                  <a:cubicBezTo>
                    <a:pt x="36" y="21"/>
                    <a:pt x="36" y="21"/>
                    <a:pt x="36" y="21"/>
                  </a:cubicBezTo>
                  <a:cubicBezTo>
                    <a:pt x="58" y="87"/>
                    <a:pt x="58" y="87"/>
                    <a:pt x="58" y="87"/>
                  </a:cubicBezTo>
                  <a:cubicBezTo>
                    <a:pt x="45" y="87"/>
                    <a:pt x="45" y="87"/>
                    <a:pt x="45" y="87"/>
                  </a:cubicBezTo>
                  <a:cubicBezTo>
                    <a:pt x="39" y="68"/>
                    <a:pt x="39" y="68"/>
                    <a:pt x="39" y="68"/>
                  </a:cubicBezTo>
                  <a:lnTo>
                    <a:pt x="1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9" name="Freeform 6">
              <a:extLst>
                <a:ext uri="{FF2B5EF4-FFF2-40B4-BE49-F238E27FC236}">
                  <a16:creationId xmlns:a16="http://schemas.microsoft.com/office/drawing/2014/main" id="{13019BA2-F5FC-456D-89A3-BF295C5E6DB8}"/>
                </a:ext>
              </a:extLst>
            </p:cNvPr>
            <p:cNvSpPr>
              <a:spLocks noEditPoints="1"/>
            </p:cNvSpPr>
            <p:nvPr userDrawn="1"/>
          </p:nvSpPr>
          <p:spPr bwMode="auto">
            <a:xfrm>
              <a:off x="5186" y="544"/>
              <a:ext cx="40" cy="61"/>
            </a:xfrm>
            <a:custGeom>
              <a:avLst/>
              <a:gdLst>
                <a:gd name="T0" fmla="*/ 12 w 47"/>
                <a:gd name="T1" fmla="*/ 49 h 70"/>
                <a:gd name="T2" fmla="*/ 12 w 47"/>
                <a:gd name="T3" fmla="*/ 52 h 70"/>
                <a:gd name="T4" fmla="*/ 23 w 47"/>
                <a:gd name="T5" fmla="*/ 61 h 70"/>
                <a:gd name="T6" fmla="*/ 35 w 47"/>
                <a:gd name="T7" fmla="*/ 45 h 70"/>
                <a:gd name="T8" fmla="*/ 23 w 47"/>
                <a:gd name="T9" fmla="*/ 30 h 70"/>
                <a:gd name="T10" fmla="*/ 12 w 47"/>
                <a:gd name="T11" fmla="*/ 39 h 70"/>
                <a:gd name="T12" fmla="*/ 12 w 47"/>
                <a:gd name="T13" fmla="*/ 42 h 70"/>
                <a:gd name="T14" fmla="*/ 12 w 47"/>
                <a:gd name="T15" fmla="*/ 49 h 70"/>
                <a:gd name="T16" fmla="*/ 0 w 47"/>
                <a:gd name="T17" fmla="*/ 0 h 70"/>
                <a:gd name="T18" fmla="*/ 12 w 47"/>
                <a:gd name="T19" fmla="*/ 0 h 70"/>
                <a:gd name="T20" fmla="*/ 12 w 47"/>
                <a:gd name="T21" fmla="*/ 28 h 70"/>
                <a:gd name="T22" fmla="*/ 12 w 47"/>
                <a:gd name="T23" fmla="*/ 28 h 70"/>
                <a:gd name="T24" fmla="*/ 27 w 47"/>
                <a:gd name="T25" fmla="*/ 20 h 70"/>
                <a:gd name="T26" fmla="*/ 47 w 47"/>
                <a:gd name="T27" fmla="*/ 44 h 70"/>
                <a:gd name="T28" fmla="*/ 26 w 47"/>
                <a:gd name="T29" fmla="*/ 70 h 70"/>
                <a:gd name="T30" fmla="*/ 11 w 47"/>
                <a:gd name="T31" fmla="*/ 62 h 70"/>
                <a:gd name="T32" fmla="*/ 10 w 47"/>
                <a:gd name="T33" fmla="*/ 62 h 70"/>
                <a:gd name="T34" fmla="*/ 10 w 47"/>
                <a:gd name="T35" fmla="*/ 69 h 70"/>
                <a:gd name="T36" fmla="*/ 0 w 47"/>
                <a:gd name="T37" fmla="*/ 69 h 70"/>
                <a:gd name="T38" fmla="*/ 0 w 47"/>
                <a:gd name="T39" fmla="*/ 56 h 70"/>
                <a:gd name="T40" fmla="*/ 0 w 47"/>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70">
                  <a:moveTo>
                    <a:pt x="12" y="49"/>
                  </a:moveTo>
                  <a:cubicBezTo>
                    <a:pt x="12" y="50"/>
                    <a:pt x="12" y="51"/>
                    <a:pt x="12" y="52"/>
                  </a:cubicBezTo>
                  <a:cubicBezTo>
                    <a:pt x="14" y="57"/>
                    <a:pt x="18" y="61"/>
                    <a:pt x="23" y="61"/>
                  </a:cubicBezTo>
                  <a:cubicBezTo>
                    <a:pt x="30" y="61"/>
                    <a:pt x="35" y="55"/>
                    <a:pt x="35" y="45"/>
                  </a:cubicBezTo>
                  <a:cubicBezTo>
                    <a:pt x="35" y="37"/>
                    <a:pt x="31" y="30"/>
                    <a:pt x="23" y="30"/>
                  </a:cubicBezTo>
                  <a:cubicBezTo>
                    <a:pt x="18" y="30"/>
                    <a:pt x="14" y="33"/>
                    <a:pt x="12" y="39"/>
                  </a:cubicBezTo>
                  <a:cubicBezTo>
                    <a:pt x="12" y="39"/>
                    <a:pt x="12" y="40"/>
                    <a:pt x="12" y="42"/>
                  </a:cubicBezTo>
                  <a:lnTo>
                    <a:pt x="12" y="49"/>
                  </a:lnTo>
                  <a:close/>
                  <a:moveTo>
                    <a:pt x="0" y="0"/>
                  </a:moveTo>
                  <a:cubicBezTo>
                    <a:pt x="12" y="0"/>
                    <a:pt x="12" y="0"/>
                    <a:pt x="12" y="0"/>
                  </a:cubicBezTo>
                  <a:cubicBezTo>
                    <a:pt x="12" y="28"/>
                    <a:pt x="12" y="28"/>
                    <a:pt x="12" y="28"/>
                  </a:cubicBezTo>
                  <a:cubicBezTo>
                    <a:pt x="12" y="28"/>
                    <a:pt x="12" y="28"/>
                    <a:pt x="12" y="28"/>
                  </a:cubicBezTo>
                  <a:cubicBezTo>
                    <a:pt x="15" y="23"/>
                    <a:pt x="20" y="20"/>
                    <a:pt x="27" y="20"/>
                  </a:cubicBezTo>
                  <a:cubicBezTo>
                    <a:pt x="39" y="20"/>
                    <a:pt x="47" y="30"/>
                    <a:pt x="47" y="44"/>
                  </a:cubicBezTo>
                  <a:cubicBezTo>
                    <a:pt x="47" y="62"/>
                    <a:pt x="36" y="70"/>
                    <a:pt x="26" y="70"/>
                  </a:cubicBezTo>
                  <a:cubicBezTo>
                    <a:pt x="19" y="70"/>
                    <a:pt x="14" y="68"/>
                    <a:pt x="11" y="62"/>
                  </a:cubicBezTo>
                  <a:cubicBezTo>
                    <a:pt x="10" y="62"/>
                    <a:pt x="10" y="62"/>
                    <a:pt x="10" y="62"/>
                  </a:cubicBezTo>
                  <a:cubicBezTo>
                    <a:pt x="10" y="69"/>
                    <a:pt x="10" y="69"/>
                    <a:pt x="10" y="69"/>
                  </a:cubicBezTo>
                  <a:cubicBezTo>
                    <a:pt x="0" y="69"/>
                    <a:pt x="0" y="69"/>
                    <a:pt x="0" y="69"/>
                  </a:cubicBezTo>
                  <a:cubicBezTo>
                    <a:pt x="0" y="66"/>
                    <a:pt x="0" y="60"/>
                    <a:pt x="0" y="5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0" name="Freeform 7">
              <a:extLst>
                <a:ext uri="{FF2B5EF4-FFF2-40B4-BE49-F238E27FC236}">
                  <a16:creationId xmlns:a16="http://schemas.microsoft.com/office/drawing/2014/main" id="{260C72B6-6C69-4E6B-98AD-165A94EBB628}"/>
                </a:ext>
              </a:extLst>
            </p:cNvPr>
            <p:cNvSpPr>
              <a:spLocks noEditPoints="1"/>
            </p:cNvSpPr>
            <p:nvPr userDrawn="1"/>
          </p:nvSpPr>
          <p:spPr bwMode="auto">
            <a:xfrm>
              <a:off x="5232" y="562"/>
              <a:ext cx="41" cy="43"/>
            </a:xfrm>
            <a:custGeom>
              <a:avLst/>
              <a:gdLst>
                <a:gd name="T0" fmla="*/ 24 w 48"/>
                <a:gd name="T1" fmla="*/ 41 h 50"/>
                <a:gd name="T2" fmla="*/ 36 w 48"/>
                <a:gd name="T3" fmla="*/ 25 h 50"/>
                <a:gd name="T4" fmla="*/ 25 w 48"/>
                <a:gd name="T5" fmla="*/ 9 h 50"/>
                <a:gd name="T6" fmla="*/ 13 w 48"/>
                <a:gd name="T7" fmla="*/ 25 h 50"/>
                <a:gd name="T8" fmla="*/ 24 w 48"/>
                <a:gd name="T9" fmla="*/ 41 h 50"/>
                <a:gd name="T10" fmla="*/ 24 w 48"/>
                <a:gd name="T11" fmla="*/ 50 h 50"/>
                <a:gd name="T12" fmla="*/ 0 w 48"/>
                <a:gd name="T13" fmla="*/ 26 h 50"/>
                <a:gd name="T14" fmla="*/ 25 w 48"/>
                <a:gd name="T15" fmla="*/ 0 h 50"/>
                <a:gd name="T16" fmla="*/ 48 w 48"/>
                <a:gd name="T17" fmla="*/ 25 h 50"/>
                <a:gd name="T18" fmla="*/ 24 w 4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0">
                  <a:moveTo>
                    <a:pt x="24" y="41"/>
                  </a:moveTo>
                  <a:cubicBezTo>
                    <a:pt x="31" y="41"/>
                    <a:pt x="36" y="35"/>
                    <a:pt x="36" y="25"/>
                  </a:cubicBezTo>
                  <a:cubicBezTo>
                    <a:pt x="36" y="18"/>
                    <a:pt x="33" y="9"/>
                    <a:pt x="25" y="9"/>
                  </a:cubicBezTo>
                  <a:cubicBezTo>
                    <a:pt x="16" y="9"/>
                    <a:pt x="13" y="17"/>
                    <a:pt x="13" y="25"/>
                  </a:cubicBezTo>
                  <a:cubicBezTo>
                    <a:pt x="13" y="34"/>
                    <a:pt x="17" y="41"/>
                    <a:pt x="24" y="41"/>
                  </a:cubicBezTo>
                  <a:close/>
                  <a:moveTo>
                    <a:pt x="24" y="50"/>
                  </a:moveTo>
                  <a:cubicBezTo>
                    <a:pt x="11" y="50"/>
                    <a:pt x="0" y="41"/>
                    <a:pt x="0" y="26"/>
                  </a:cubicBezTo>
                  <a:cubicBezTo>
                    <a:pt x="0" y="10"/>
                    <a:pt x="11" y="0"/>
                    <a:pt x="25" y="0"/>
                  </a:cubicBezTo>
                  <a:cubicBezTo>
                    <a:pt x="39" y="0"/>
                    <a:pt x="48" y="10"/>
                    <a:pt x="48" y="25"/>
                  </a:cubicBezTo>
                  <a:cubicBezTo>
                    <a:pt x="48" y="42"/>
                    <a:pt x="36" y="50"/>
                    <a:pt x="24"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1" name="Freeform 8">
              <a:extLst>
                <a:ext uri="{FF2B5EF4-FFF2-40B4-BE49-F238E27FC236}">
                  <a16:creationId xmlns:a16="http://schemas.microsoft.com/office/drawing/2014/main" id="{0B65401B-6C56-481B-9B4F-ED0293EB4FFD}"/>
                </a:ext>
              </a:extLst>
            </p:cNvPr>
            <p:cNvSpPr>
              <a:spLocks noEditPoints="1"/>
            </p:cNvSpPr>
            <p:nvPr userDrawn="1"/>
          </p:nvSpPr>
          <p:spPr bwMode="auto">
            <a:xfrm>
              <a:off x="5296" y="547"/>
              <a:ext cx="50" cy="57"/>
            </a:xfrm>
            <a:custGeom>
              <a:avLst/>
              <a:gdLst>
                <a:gd name="T0" fmla="*/ 37 w 58"/>
                <a:gd name="T1" fmla="*/ 38 h 66"/>
                <a:gd name="T2" fmla="*/ 32 w 58"/>
                <a:gd name="T3" fmla="*/ 22 h 66"/>
                <a:gd name="T4" fmla="*/ 28 w 58"/>
                <a:gd name="T5" fmla="*/ 10 h 66"/>
                <a:gd name="T6" fmla="*/ 28 w 58"/>
                <a:gd name="T7" fmla="*/ 10 h 66"/>
                <a:gd name="T8" fmla="*/ 25 w 58"/>
                <a:gd name="T9" fmla="*/ 22 h 66"/>
                <a:gd name="T10" fmla="*/ 20 w 58"/>
                <a:gd name="T11" fmla="*/ 38 h 66"/>
                <a:gd name="T12" fmla="*/ 37 w 58"/>
                <a:gd name="T13" fmla="*/ 38 h 66"/>
                <a:gd name="T14" fmla="*/ 18 w 58"/>
                <a:gd name="T15" fmla="*/ 47 h 66"/>
                <a:gd name="T16" fmla="*/ 12 w 58"/>
                <a:gd name="T17" fmla="*/ 66 h 66"/>
                <a:gd name="T18" fmla="*/ 0 w 58"/>
                <a:gd name="T19" fmla="*/ 66 h 66"/>
                <a:gd name="T20" fmla="*/ 21 w 58"/>
                <a:gd name="T21" fmla="*/ 0 h 66"/>
                <a:gd name="T22" fmla="*/ 36 w 58"/>
                <a:gd name="T23" fmla="*/ 0 h 66"/>
                <a:gd name="T24" fmla="*/ 58 w 58"/>
                <a:gd name="T25" fmla="*/ 66 h 66"/>
                <a:gd name="T26" fmla="*/ 45 w 58"/>
                <a:gd name="T27" fmla="*/ 66 h 66"/>
                <a:gd name="T28" fmla="*/ 39 w 58"/>
                <a:gd name="T29" fmla="*/ 47 h 66"/>
                <a:gd name="T30" fmla="*/ 18 w 58"/>
                <a:gd name="T31"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6">
                  <a:moveTo>
                    <a:pt x="37" y="38"/>
                  </a:moveTo>
                  <a:cubicBezTo>
                    <a:pt x="32" y="22"/>
                    <a:pt x="32" y="22"/>
                    <a:pt x="32" y="22"/>
                  </a:cubicBezTo>
                  <a:cubicBezTo>
                    <a:pt x="30" y="18"/>
                    <a:pt x="29" y="14"/>
                    <a:pt x="28" y="10"/>
                  </a:cubicBezTo>
                  <a:cubicBezTo>
                    <a:pt x="28" y="10"/>
                    <a:pt x="28" y="10"/>
                    <a:pt x="28" y="10"/>
                  </a:cubicBezTo>
                  <a:cubicBezTo>
                    <a:pt x="27" y="14"/>
                    <a:pt x="26" y="18"/>
                    <a:pt x="25" y="22"/>
                  </a:cubicBezTo>
                  <a:cubicBezTo>
                    <a:pt x="20" y="38"/>
                    <a:pt x="20" y="38"/>
                    <a:pt x="20" y="38"/>
                  </a:cubicBezTo>
                  <a:lnTo>
                    <a:pt x="37" y="38"/>
                  </a:lnTo>
                  <a:close/>
                  <a:moveTo>
                    <a:pt x="18" y="47"/>
                  </a:moveTo>
                  <a:cubicBezTo>
                    <a:pt x="12" y="66"/>
                    <a:pt x="12" y="66"/>
                    <a:pt x="12" y="66"/>
                  </a:cubicBezTo>
                  <a:cubicBezTo>
                    <a:pt x="0" y="66"/>
                    <a:pt x="0" y="66"/>
                    <a:pt x="0" y="66"/>
                  </a:cubicBezTo>
                  <a:cubicBezTo>
                    <a:pt x="21" y="0"/>
                    <a:pt x="21" y="0"/>
                    <a:pt x="21" y="0"/>
                  </a:cubicBezTo>
                  <a:cubicBezTo>
                    <a:pt x="36" y="0"/>
                    <a:pt x="36" y="0"/>
                    <a:pt x="36" y="0"/>
                  </a:cubicBezTo>
                  <a:cubicBezTo>
                    <a:pt x="58" y="66"/>
                    <a:pt x="58" y="66"/>
                    <a:pt x="58" y="66"/>
                  </a:cubicBezTo>
                  <a:cubicBezTo>
                    <a:pt x="45" y="66"/>
                    <a:pt x="45" y="66"/>
                    <a:pt x="45" y="66"/>
                  </a:cubicBezTo>
                  <a:cubicBezTo>
                    <a:pt x="39" y="47"/>
                    <a:pt x="39" y="47"/>
                    <a:pt x="39" y="47"/>
                  </a:cubicBezTo>
                  <a:lnTo>
                    <a:pt x="1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2" name="Freeform 9">
              <a:extLst>
                <a:ext uri="{FF2B5EF4-FFF2-40B4-BE49-F238E27FC236}">
                  <a16:creationId xmlns:a16="http://schemas.microsoft.com/office/drawing/2014/main" id="{0715A15C-E70C-4D63-BF26-45A41DE7AA4B}"/>
                </a:ext>
              </a:extLst>
            </p:cNvPr>
            <p:cNvSpPr>
              <a:spLocks/>
            </p:cNvSpPr>
            <p:nvPr userDrawn="1"/>
          </p:nvSpPr>
          <p:spPr bwMode="auto">
            <a:xfrm>
              <a:off x="5352" y="544"/>
              <a:ext cx="38" cy="60"/>
            </a:xfrm>
            <a:custGeom>
              <a:avLst/>
              <a:gdLst>
                <a:gd name="T0" fmla="*/ 12 w 44"/>
                <a:gd name="T1" fmla="*/ 42 h 69"/>
                <a:gd name="T2" fmla="*/ 12 w 44"/>
                <a:gd name="T3" fmla="*/ 42 h 69"/>
                <a:gd name="T4" fmla="*/ 16 w 44"/>
                <a:gd name="T5" fmla="*/ 37 h 69"/>
                <a:gd name="T6" fmla="*/ 27 w 44"/>
                <a:gd name="T7" fmla="*/ 21 h 69"/>
                <a:gd name="T8" fmla="*/ 42 w 44"/>
                <a:gd name="T9" fmla="*/ 21 h 69"/>
                <a:gd name="T10" fmla="*/ 24 w 44"/>
                <a:gd name="T11" fmla="*/ 41 h 69"/>
                <a:gd name="T12" fmla="*/ 44 w 44"/>
                <a:gd name="T13" fmla="*/ 69 h 69"/>
                <a:gd name="T14" fmla="*/ 29 w 44"/>
                <a:gd name="T15" fmla="*/ 69 h 69"/>
                <a:gd name="T16" fmla="*/ 16 w 44"/>
                <a:gd name="T17" fmla="*/ 48 h 69"/>
                <a:gd name="T18" fmla="*/ 12 w 44"/>
                <a:gd name="T19" fmla="*/ 53 h 69"/>
                <a:gd name="T20" fmla="*/ 12 w 44"/>
                <a:gd name="T21" fmla="*/ 69 h 69"/>
                <a:gd name="T22" fmla="*/ 0 w 44"/>
                <a:gd name="T23" fmla="*/ 69 h 69"/>
                <a:gd name="T24" fmla="*/ 0 w 44"/>
                <a:gd name="T25" fmla="*/ 0 h 69"/>
                <a:gd name="T26" fmla="*/ 12 w 44"/>
                <a:gd name="T27" fmla="*/ 0 h 69"/>
                <a:gd name="T28" fmla="*/ 12 w 44"/>
                <a:gd name="T29"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69">
                  <a:moveTo>
                    <a:pt x="12" y="42"/>
                  </a:moveTo>
                  <a:cubicBezTo>
                    <a:pt x="12" y="42"/>
                    <a:pt x="12" y="42"/>
                    <a:pt x="12" y="42"/>
                  </a:cubicBezTo>
                  <a:cubicBezTo>
                    <a:pt x="13" y="40"/>
                    <a:pt x="15" y="38"/>
                    <a:pt x="16" y="37"/>
                  </a:cubicBezTo>
                  <a:cubicBezTo>
                    <a:pt x="27" y="21"/>
                    <a:pt x="27" y="21"/>
                    <a:pt x="27" y="21"/>
                  </a:cubicBezTo>
                  <a:cubicBezTo>
                    <a:pt x="42" y="21"/>
                    <a:pt x="42" y="21"/>
                    <a:pt x="42" y="21"/>
                  </a:cubicBezTo>
                  <a:cubicBezTo>
                    <a:pt x="24" y="41"/>
                    <a:pt x="24" y="41"/>
                    <a:pt x="24" y="41"/>
                  </a:cubicBezTo>
                  <a:cubicBezTo>
                    <a:pt x="44" y="69"/>
                    <a:pt x="44" y="69"/>
                    <a:pt x="44" y="69"/>
                  </a:cubicBezTo>
                  <a:cubicBezTo>
                    <a:pt x="29" y="69"/>
                    <a:pt x="29" y="69"/>
                    <a:pt x="29" y="69"/>
                  </a:cubicBezTo>
                  <a:cubicBezTo>
                    <a:pt x="16" y="48"/>
                    <a:pt x="16" y="48"/>
                    <a:pt x="16" y="48"/>
                  </a:cubicBezTo>
                  <a:cubicBezTo>
                    <a:pt x="12" y="53"/>
                    <a:pt x="12" y="53"/>
                    <a:pt x="12" y="53"/>
                  </a:cubicBezTo>
                  <a:cubicBezTo>
                    <a:pt x="12" y="69"/>
                    <a:pt x="12" y="69"/>
                    <a:pt x="12" y="69"/>
                  </a:cubicBezTo>
                  <a:cubicBezTo>
                    <a:pt x="0" y="69"/>
                    <a:pt x="0" y="69"/>
                    <a:pt x="0" y="69"/>
                  </a:cubicBezTo>
                  <a:cubicBezTo>
                    <a:pt x="0" y="0"/>
                    <a:pt x="0" y="0"/>
                    <a:pt x="0" y="0"/>
                  </a:cubicBezTo>
                  <a:cubicBezTo>
                    <a:pt x="12" y="0"/>
                    <a:pt x="12" y="0"/>
                    <a:pt x="12" y="0"/>
                  </a:cubicBezTo>
                  <a:lnTo>
                    <a:pt x="1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3" name="Freeform 10">
              <a:extLst>
                <a:ext uri="{FF2B5EF4-FFF2-40B4-BE49-F238E27FC236}">
                  <a16:creationId xmlns:a16="http://schemas.microsoft.com/office/drawing/2014/main" id="{7E8A562A-953C-46FB-AEFE-A85B0D1948D3}"/>
                </a:ext>
              </a:extLst>
            </p:cNvPr>
            <p:cNvSpPr>
              <a:spLocks noEditPoints="1"/>
            </p:cNvSpPr>
            <p:nvPr userDrawn="1"/>
          </p:nvSpPr>
          <p:spPr bwMode="auto">
            <a:xfrm>
              <a:off x="5392" y="562"/>
              <a:ext cx="35" cy="43"/>
            </a:xfrm>
            <a:custGeom>
              <a:avLst/>
              <a:gdLst>
                <a:gd name="T0" fmla="*/ 28 w 40"/>
                <a:gd name="T1" fmla="*/ 26 h 50"/>
                <a:gd name="T2" fmla="*/ 11 w 40"/>
                <a:gd name="T3" fmla="*/ 35 h 50"/>
                <a:gd name="T4" fmla="*/ 18 w 40"/>
                <a:gd name="T5" fmla="*/ 41 h 50"/>
                <a:gd name="T6" fmla="*/ 28 w 40"/>
                <a:gd name="T7" fmla="*/ 35 h 50"/>
                <a:gd name="T8" fmla="*/ 28 w 40"/>
                <a:gd name="T9" fmla="*/ 32 h 50"/>
                <a:gd name="T10" fmla="*/ 28 w 40"/>
                <a:gd name="T11" fmla="*/ 26 h 50"/>
                <a:gd name="T12" fmla="*/ 40 w 40"/>
                <a:gd name="T13" fmla="*/ 38 h 50"/>
                <a:gd name="T14" fmla="*/ 40 w 40"/>
                <a:gd name="T15" fmla="*/ 49 h 50"/>
                <a:gd name="T16" fmla="*/ 30 w 40"/>
                <a:gd name="T17" fmla="*/ 49 h 50"/>
                <a:gd name="T18" fmla="*/ 29 w 40"/>
                <a:gd name="T19" fmla="*/ 44 h 50"/>
                <a:gd name="T20" fmla="*/ 29 w 40"/>
                <a:gd name="T21" fmla="*/ 44 h 50"/>
                <a:gd name="T22" fmla="*/ 14 w 40"/>
                <a:gd name="T23" fmla="*/ 50 h 50"/>
                <a:gd name="T24" fmla="*/ 0 w 40"/>
                <a:gd name="T25" fmla="*/ 36 h 50"/>
                <a:gd name="T26" fmla="*/ 28 w 40"/>
                <a:gd name="T27" fmla="*/ 18 h 50"/>
                <a:gd name="T28" fmla="*/ 28 w 40"/>
                <a:gd name="T29" fmla="*/ 17 h 50"/>
                <a:gd name="T30" fmla="*/ 18 w 40"/>
                <a:gd name="T31" fmla="*/ 9 h 50"/>
                <a:gd name="T32" fmla="*/ 5 w 40"/>
                <a:gd name="T33" fmla="*/ 12 h 50"/>
                <a:gd name="T34" fmla="*/ 3 w 40"/>
                <a:gd name="T35" fmla="*/ 5 h 50"/>
                <a:gd name="T36" fmla="*/ 20 w 40"/>
                <a:gd name="T37" fmla="*/ 0 h 50"/>
                <a:gd name="T38" fmla="*/ 40 w 40"/>
                <a:gd name="T39" fmla="*/ 20 h 50"/>
                <a:gd name="T40" fmla="*/ 40 w 40"/>
                <a:gd name="T4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0">
                  <a:moveTo>
                    <a:pt x="28" y="26"/>
                  </a:moveTo>
                  <a:cubicBezTo>
                    <a:pt x="20" y="26"/>
                    <a:pt x="11" y="27"/>
                    <a:pt x="11" y="35"/>
                  </a:cubicBezTo>
                  <a:cubicBezTo>
                    <a:pt x="11" y="39"/>
                    <a:pt x="14" y="41"/>
                    <a:pt x="18" y="41"/>
                  </a:cubicBezTo>
                  <a:cubicBezTo>
                    <a:pt x="23" y="41"/>
                    <a:pt x="27" y="38"/>
                    <a:pt x="28" y="35"/>
                  </a:cubicBezTo>
                  <a:cubicBezTo>
                    <a:pt x="28" y="34"/>
                    <a:pt x="28" y="33"/>
                    <a:pt x="28" y="32"/>
                  </a:cubicBezTo>
                  <a:lnTo>
                    <a:pt x="28" y="26"/>
                  </a:lnTo>
                  <a:close/>
                  <a:moveTo>
                    <a:pt x="40" y="38"/>
                  </a:moveTo>
                  <a:cubicBezTo>
                    <a:pt x="40" y="42"/>
                    <a:pt x="40" y="46"/>
                    <a:pt x="40" y="49"/>
                  </a:cubicBezTo>
                  <a:cubicBezTo>
                    <a:pt x="30" y="49"/>
                    <a:pt x="30" y="49"/>
                    <a:pt x="30" y="49"/>
                  </a:cubicBezTo>
                  <a:cubicBezTo>
                    <a:pt x="29" y="44"/>
                    <a:pt x="29" y="44"/>
                    <a:pt x="29" y="44"/>
                  </a:cubicBezTo>
                  <a:cubicBezTo>
                    <a:pt x="29" y="44"/>
                    <a:pt x="29" y="44"/>
                    <a:pt x="29" y="44"/>
                  </a:cubicBezTo>
                  <a:cubicBezTo>
                    <a:pt x="26" y="47"/>
                    <a:pt x="21" y="50"/>
                    <a:pt x="14" y="50"/>
                  </a:cubicBezTo>
                  <a:cubicBezTo>
                    <a:pt x="5" y="50"/>
                    <a:pt x="0" y="43"/>
                    <a:pt x="0" y="36"/>
                  </a:cubicBezTo>
                  <a:cubicBezTo>
                    <a:pt x="0" y="24"/>
                    <a:pt x="10" y="18"/>
                    <a:pt x="28" y="18"/>
                  </a:cubicBezTo>
                  <a:cubicBezTo>
                    <a:pt x="28" y="17"/>
                    <a:pt x="28" y="17"/>
                    <a:pt x="28" y="17"/>
                  </a:cubicBezTo>
                  <a:cubicBezTo>
                    <a:pt x="28" y="14"/>
                    <a:pt x="26" y="9"/>
                    <a:pt x="18" y="9"/>
                  </a:cubicBezTo>
                  <a:cubicBezTo>
                    <a:pt x="13" y="9"/>
                    <a:pt x="9" y="10"/>
                    <a:pt x="5" y="12"/>
                  </a:cubicBezTo>
                  <a:cubicBezTo>
                    <a:pt x="3" y="5"/>
                    <a:pt x="3" y="5"/>
                    <a:pt x="3" y="5"/>
                  </a:cubicBezTo>
                  <a:cubicBezTo>
                    <a:pt x="7" y="2"/>
                    <a:pt x="13" y="0"/>
                    <a:pt x="20" y="0"/>
                  </a:cubicBezTo>
                  <a:cubicBezTo>
                    <a:pt x="35" y="0"/>
                    <a:pt x="40" y="10"/>
                    <a:pt x="40" y="20"/>
                  </a:cubicBezTo>
                  <a:lnTo>
                    <a:pt x="4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4" name="Freeform 11">
              <a:extLst>
                <a:ext uri="{FF2B5EF4-FFF2-40B4-BE49-F238E27FC236}">
                  <a16:creationId xmlns:a16="http://schemas.microsoft.com/office/drawing/2014/main" id="{47CE3FC1-FCC0-400D-98DA-206798292C1B}"/>
                </a:ext>
              </a:extLst>
            </p:cNvPr>
            <p:cNvSpPr>
              <a:spLocks noEditPoints="1"/>
            </p:cNvSpPr>
            <p:nvPr userDrawn="1"/>
          </p:nvSpPr>
          <p:spPr bwMode="auto">
            <a:xfrm>
              <a:off x="5434" y="544"/>
              <a:ext cx="41" cy="61"/>
            </a:xfrm>
            <a:custGeom>
              <a:avLst/>
              <a:gdLst>
                <a:gd name="T0" fmla="*/ 35 w 48"/>
                <a:gd name="T1" fmla="*/ 41 h 70"/>
                <a:gd name="T2" fmla="*/ 35 w 48"/>
                <a:gd name="T3" fmla="*/ 38 h 70"/>
                <a:gd name="T4" fmla="*/ 25 w 48"/>
                <a:gd name="T5" fmla="*/ 30 h 70"/>
                <a:gd name="T6" fmla="*/ 13 w 48"/>
                <a:gd name="T7" fmla="*/ 45 h 70"/>
                <a:gd name="T8" fmla="*/ 24 w 48"/>
                <a:gd name="T9" fmla="*/ 60 h 70"/>
                <a:gd name="T10" fmla="*/ 35 w 48"/>
                <a:gd name="T11" fmla="*/ 52 h 70"/>
                <a:gd name="T12" fmla="*/ 35 w 48"/>
                <a:gd name="T13" fmla="*/ 48 h 70"/>
                <a:gd name="T14" fmla="*/ 35 w 48"/>
                <a:gd name="T15" fmla="*/ 41 h 70"/>
                <a:gd name="T16" fmla="*/ 47 w 48"/>
                <a:gd name="T17" fmla="*/ 0 h 70"/>
                <a:gd name="T18" fmla="*/ 47 w 48"/>
                <a:gd name="T19" fmla="*/ 56 h 70"/>
                <a:gd name="T20" fmla="*/ 48 w 48"/>
                <a:gd name="T21" fmla="*/ 69 h 70"/>
                <a:gd name="T22" fmla="*/ 37 w 48"/>
                <a:gd name="T23" fmla="*/ 69 h 70"/>
                <a:gd name="T24" fmla="*/ 36 w 48"/>
                <a:gd name="T25" fmla="*/ 61 h 70"/>
                <a:gd name="T26" fmla="*/ 36 w 48"/>
                <a:gd name="T27" fmla="*/ 61 h 70"/>
                <a:gd name="T28" fmla="*/ 21 w 48"/>
                <a:gd name="T29" fmla="*/ 70 h 70"/>
                <a:gd name="T30" fmla="*/ 0 w 48"/>
                <a:gd name="T31" fmla="*/ 46 h 70"/>
                <a:gd name="T32" fmla="*/ 22 w 48"/>
                <a:gd name="T33" fmla="*/ 20 h 70"/>
                <a:gd name="T34" fmla="*/ 35 w 48"/>
                <a:gd name="T35" fmla="*/ 27 h 70"/>
                <a:gd name="T36" fmla="*/ 35 w 48"/>
                <a:gd name="T37" fmla="*/ 27 h 70"/>
                <a:gd name="T38" fmla="*/ 35 w 48"/>
                <a:gd name="T39" fmla="*/ 0 h 70"/>
                <a:gd name="T40" fmla="*/ 47 w 48"/>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35" y="41"/>
                  </a:moveTo>
                  <a:cubicBezTo>
                    <a:pt x="35" y="40"/>
                    <a:pt x="35" y="39"/>
                    <a:pt x="35" y="38"/>
                  </a:cubicBezTo>
                  <a:cubicBezTo>
                    <a:pt x="34" y="33"/>
                    <a:pt x="30" y="30"/>
                    <a:pt x="25" y="30"/>
                  </a:cubicBezTo>
                  <a:cubicBezTo>
                    <a:pt x="17" y="30"/>
                    <a:pt x="13" y="36"/>
                    <a:pt x="13" y="45"/>
                  </a:cubicBezTo>
                  <a:cubicBezTo>
                    <a:pt x="13" y="54"/>
                    <a:pt x="17" y="60"/>
                    <a:pt x="24" y="60"/>
                  </a:cubicBezTo>
                  <a:cubicBezTo>
                    <a:pt x="29" y="60"/>
                    <a:pt x="34" y="57"/>
                    <a:pt x="35" y="52"/>
                  </a:cubicBezTo>
                  <a:cubicBezTo>
                    <a:pt x="35" y="51"/>
                    <a:pt x="35" y="50"/>
                    <a:pt x="35" y="48"/>
                  </a:cubicBezTo>
                  <a:lnTo>
                    <a:pt x="35" y="41"/>
                  </a:lnTo>
                  <a:close/>
                  <a:moveTo>
                    <a:pt x="47" y="0"/>
                  </a:moveTo>
                  <a:cubicBezTo>
                    <a:pt x="47" y="56"/>
                    <a:pt x="47" y="56"/>
                    <a:pt x="47" y="56"/>
                  </a:cubicBezTo>
                  <a:cubicBezTo>
                    <a:pt x="47" y="60"/>
                    <a:pt x="47" y="66"/>
                    <a:pt x="48" y="69"/>
                  </a:cubicBezTo>
                  <a:cubicBezTo>
                    <a:pt x="37" y="69"/>
                    <a:pt x="37" y="69"/>
                    <a:pt x="37" y="69"/>
                  </a:cubicBezTo>
                  <a:cubicBezTo>
                    <a:pt x="36" y="61"/>
                    <a:pt x="36" y="61"/>
                    <a:pt x="36" y="61"/>
                  </a:cubicBezTo>
                  <a:cubicBezTo>
                    <a:pt x="36" y="61"/>
                    <a:pt x="36" y="61"/>
                    <a:pt x="36" y="61"/>
                  </a:cubicBezTo>
                  <a:cubicBezTo>
                    <a:pt x="33" y="67"/>
                    <a:pt x="28" y="70"/>
                    <a:pt x="21" y="70"/>
                  </a:cubicBezTo>
                  <a:cubicBezTo>
                    <a:pt x="9" y="70"/>
                    <a:pt x="0" y="60"/>
                    <a:pt x="0" y="46"/>
                  </a:cubicBezTo>
                  <a:cubicBezTo>
                    <a:pt x="0" y="30"/>
                    <a:pt x="10" y="20"/>
                    <a:pt x="22" y="20"/>
                  </a:cubicBezTo>
                  <a:cubicBezTo>
                    <a:pt x="28" y="20"/>
                    <a:pt x="33" y="23"/>
                    <a:pt x="35" y="27"/>
                  </a:cubicBezTo>
                  <a:cubicBezTo>
                    <a:pt x="35" y="27"/>
                    <a:pt x="35" y="27"/>
                    <a:pt x="35" y="27"/>
                  </a:cubicBezTo>
                  <a:cubicBezTo>
                    <a:pt x="35" y="0"/>
                    <a:pt x="35" y="0"/>
                    <a:pt x="35" y="0"/>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5" name="Freeform 12">
              <a:extLst>
                <a:ext uri="{FF2B5EF4-FFF2-40B4-BE49-F238E27FC236}">
                  <a16:creationId xmlns:a16="http://schemas.microsoft.com/office/drawing/2014/main" id="{6D9493C7-73D2-4F08-8B5A-2361411BC641}"/>
                </a:ext>
              </a:extLst>
            </p:cNvPr>
            <p:cNvSpPr>
              <a:spLocks noEditPoints="1"/>
            </p:cNvSpPr>
            <p:nvPr userDrawn="1"/>
          </p:nvSpPr>
          <p:spPr bwMode="auto">
            <a:xfrm>
              <a:off x="5482" y="562"/>
              <a:ext cx="38" cy="43"/>
            </a:xfrm>
            <a:custGeom>
              <a:avLst/>
              <a:gdLst>
                <a:gd name="T0" fmla="*/ 32 w 44"/>
                <a:gd name="T1" fmla="*/ 20 h 50"/>
                <a:gd name="T2" fmla="*/ 23 w 44"/>
                <a:gd name="T3" fmla="*/ 9 h 50"/>
                <a:gd name="T4" fmla="*/ 12 w 44"/>
                <a:gd name="T5" fmla="*/ 20 h 50"/>
                <a:gd name="T6" fmla="*/ 32 w 44"/>
                <a:gd name="T7" fmla="*/ 20 h 50"/>
                <a:gd name="T8" fmla="*/ 12 w 44"/>
                <a:gd name="T9" fmla="*/ 29 h 50"/>
                <a:gd name="T10" fmla="*/ 26 w 44"/>
                <a:gd name="T11" fmla="*/ 41 h 50"/>
                <a:gd name="T12" fmla="*/ 39 w 44"/>
                <a:gd name="T13" fmla="*/ 39 h 50"/>
                <a:gd name="T14" fmla="*/ 41 w 44"/>
                <a:gd name="T15" fmla="*/ 47 h 50"/>
                <a:gd name="T16" fmla="*/ 24 w 44"/>
                <a:gd name="T17" fmla="*/ 50 h 50"/>
                <a:gd name="T18" fmla="*/ 0 w 44"/>
                <a:gd name="T19" fmla="*/ 26 h 50"/>
                <a:gd name="T20" fmla="*/ 23 w 44"/>
                <a:gd name="T21" fmla="*/ 0 h 50"/>
                <a:gd name="T22" fmla="*/ 44 w 44"/>
                <a:gd name="T23" fmla="*/ 23 h 50"/>
                <a:gd name="T24" fmla="*/ 43 w 44"/>
                <a:gd name="T25" fmla="*/ 29 h 50"/>
                <a:gd name="T26" fmla="*/ 12 w 44"/>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0">
                  <a:moveTo>
                    <a:pt x="32" y="20"/>
                  </a:moveTo>
                  <a:cubicBezTo>
                    <a:pt x="32" y="16"/>
                    <a:pt x="30" y="9"/>
                    <a:pt x="23" y="9"/>
                  </a:cubicBezTo>
                  <a:cubicBezTo>
                    <a:pt x="15" y="9"/>
                    <a:pt x="12" y="15"/>
                    <a:pt x="12" y="20"/>
                  </a:cubicBezTo>
                  <a:lnTo>
                    <a:pt x="32" y="20"/>
                  </a:lnTo>
                  <a:close/>
                  <a:moveTo>
                    <a:pt x="12" y="29"/>
                  </a:moveTo>
                  <a:cubicBezTo>
                    <a:pt x="12" y="37"/>
                    <a:pt x="19" y="41"/>
                    <a:pt x="26" y="41"/>
                  </a:cubicBezTo>
                  <a:cubicBezTo>
                    <a:pt x="32" y="41"/>
                    <a:pt x="36" y="40"/>
                    <a:pt x="39" y="39"/>
                  </a:cubicBezTo>
                  <a:cubicBezTo>
                    <a:pt x="41" y="47"/>
                    <a:pt x="41" y="47"/>
                    <a:pt x="41" y="47"/>
                  </a:cubicBezTo>
                  <a:cubicBezTo>
                    <a:pt x="37" y="49"/>
                    <a:pt x="31" y="50"/>
                    <a:pt x="24" y="50"/>
                  </a:cubicBezTo>
                  <a:cubicBezTo>
                    <a:pt x="9" y="50"/>
                    <a:pt x="0" y="40"/>
                    <a:pt x="0" y="26"/>
                  </a:cubicBezTo>
                  <a:cubicBezTo>
                    <a:pt x="0" y="13"/>
                    <a:pt x="8" y="0"/>
                    <a:pt x="23" y="0"/>
                  </a:cubicBezTo>
                  <a:cubicBezTo>
                    <a:pt x="39" y="0"/>
                    <a:pt x="44" y="13"/>
                    <a:pt x="44" y="23"/>
                  </a:cubicBezTo>
                  <a:cubicBezTo>
                    <a:pt x="44" y="26"/>
                    <a:pt x="43" y="27"/>
                    <a:pt x="43" y="29"/>
                  </a:cubicBezTo>
                  <a:lnTo>
                    <a:pt x="12"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6" name="Freeform 13">
              <a:extLst>
                <a:ext uri="{FF2B5EF4-FFF2-40B4-BE49-F238E27FC236}">
                  <a16:creationId xmlns:a16="http://schemas.microsoft.com/office/drawing/2014/main" id="{F512B0E8-8986-49DB-9FA5-DBCCB17BE6EE}"/>
                </a:ext>
              </a:extLst>
            </p:cNvPr>
            <p:cNvSpPr>
              <a:spLocks/>
            </p:cNvSpPr>
            <p:nvPr userDrawn="1"/>
          </p:nvSpPr>
          <p:spPr bwMode="auto">
            <a:xfrm>
              <a:off x="5527" y="562"/>
              <a:ext cx="62" cy="42"/>
            </a:xfrm>
            <a:custGeom>
              <a:avLst/>
              <a:gdLst>
                <a:gd name="T0" fmla="*/ 1 w 71"/>
                <a:gd name="T1" fmla="*/ 16 h 49"/>
                <a:gd name="T2" fmla="*/ 0 w 71"/>
                <a:gd name="T3" fmla="*/ 1 h 49"/>
                <a:gd name="T4" fmla="*/ 10 w 71"/>
                <a:gd name="T5" fmla="*/ 1 h 49"/>
                <a:gd name="T6" fmla="*/ 11 w 71"/>
                <a:gd name="T7" fmla="*/ 8 h 49"/>
                <a:gd name="T8" fmla="*/ 11 w 71"/>
                <a:gd name="T9" fmla="*/ 8 h 49"/>
                <a:gd name="T10" fmla="*/ 26 w 71"/>
                <a:gd name="T11" fmla="*/ 0 h 49"/>
                <a:gd name="T12" fmla="*/ 39 w 71"/>
                <a:gd name="T13" fmla="*/ 9 h 49"/>
                <a:gd name="T14" fmla="*/ 39 w 71"/>
                <a:gd name="T15" fmla="*/ 9 h 49"/>
                <a:gd name="T16" fmla="*/ 45 w 71"/>
                <a:gd name="T17" fmla="*/ 3 h 49"/>
                <a:gd name="T18" fmla="*/ 55 w 71"/>
                <a:gd name="T19" fmla="*/ 0 h 49"/>
                <a:gd name="T20" fmla="*/ 71 w 71"/>
                <a:gd name="T21" fmla="*/ 21 h 49"/>
                <a:gd name="T22" fmla="*/ 71 w 71"/>
                <a:gd name="T23" fmla="*/ 49 h 49"/>
                <a:gd name="T24" fmla="*/ 59 w 71"/>
                <a:gd name="T25" fmla="*/ 49 h 49"/>
                <a:gd name="T26" fmla="*/ 59 w 71"/>
                <a:gd name="T27" fmla="*/ 23 h 49"/>
                <a:gd name="T28" fmla="*/ 50 w 71"/>
                <a:gd name="T29" fmla="*/ 10 h 49"/>
                <a:gd name="T30" fmla="*/ 42 w 71"/>
                <a:gd name="T31" fmla="*/ 16 h 49"/>
                <a:gd name="T32" fmla="*/ 41 w 71"/>
                <a:gd name="T33" fmla="*/ 20 h 49"/>
                <a:gd name="T34" fmla="*/ 41 w 71"/>
                <a:gd name="T35" fmla="*/ 49 h 49"/>
                <a:gd name="T36" fmla="*/ 30 w 71"/>
                <a:gd name="T37" fmla="*/ 49 h 49"/>
                <a:gd name="T38" fmla="*/ 30 w 71"/>
                <a:gd name="T39" fmla="*/ 21 h 49"/>
                <a:gd name="T40" fmla="*/ 22 w 71"/>
                <a:gd name="T41" fmla="*/ 10 h 49"/>
                <a:gd name="T42" fmla="*/ 13 w 71"/>
                <a:gd name="T43" fmla="*/ 17 h 49"/>
                <a:gd name="T44" fmla="*/ 12 w 71"/>
                <a:gd name="T45" fmla="*/ 21 h 49"/>
                <a:gd name="T46" fmla="*/ 12 w 71"/>
                <a:gd name="T47" fmla="*/ 49 h 49"/>
                <a:gd name="T48" fmla="*/ 1 w 71"/>
                <a:gd name="T49" fmla="*/ 49 h 49"/>
                <a:gd name="T50" fmla="*/ 1 w 71"/>
                <a:gd name="T5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9">
                  <a:moveTo>
                    <a:pt x="1" y="16"/>
                  </a:moveTo>
                  <a:cubicBezTo>
                    <a:pt x="1" y="10"/>
                    <a:pt x="0" y="6"/>
                    <a:pt x="0" y="1"/>
                  </a:cubicBezTo>
                  <a:cubicBezTo>
                    <a:pt x="10" y="1"/>
                    <a:pt x="10" y="1"/>
                    <a:pt x="10" y="1"/>
                  </a:cubicBezTo>
                  <a:cubicBezTo>
                    <a:pt x="11" y="8"/>
                    <a:pt x="11" y="8"/>
                    <a:pt x="11" y="8"/>
                  </a:cubicBezTo>
                  <a:cubicBezTo>
                    <a:pt x="11" y="8"/>
                    <a:pt x="11" y="8"/>
                    <a:pt x="11" y="8"/>
                  </a:cubicBezTo>
                  <a:cubicBezTo>
                    <a:pt x="14" y="5"/>
                    <a:pt x="18" y="0"/>
                    <a:pt x="26" y="0"/>
                  </a:cubicBezTo>
                  <a:cubicBezTo>
                    <a:pt x="32" y="0"/>
                    <a:pt x="37" y="4"/>
                    <a:pt x="39" y="9"/>
                  </a:cubicBezTo>
                  <a:cubicBezTo>
                    <a:pt x="39" y="9"/>
                    <a:pt x="39" y="9"/>
                    <a:pt x="39" y="9"/>
                  </a:cubicBezTo>
                  <a:cubicBezTo>
                    <a:pt x="41" y="7"/>
                    <a:pt x="43" y="5"/>
                    <a:pt x="45" y="3"/>
                  </a:cubicBezTo>
                  <a:cubicBezTo>
                    <a:pt x="48" y="1"/>
                    <a:pt x="51" y="0"/>
                    <a:pt x="55" y="0"/>
                  </a:cubicBezTo>
                  <a:cubicBezTo>
                    <a:pt x="63" y="0"/>
                    <a:pt x="71" y="6"/>
                    <a:pt x="71" y="21"/>
                  </a:cubicBezTo>
                  <a:cubicBezTo>
                    <a:pt x="71" y="49"/>
                    <a:pt x="71" y="49"/>
                    <a:pt x="71" y="49"/>
                  </a:cubicBezTo>
                  <a:cubicBezTo>
                    <a:pt x="59" y="49"/>
                    <a:pt x="59" y="49"/>
                    <a:pt x="59" y="49"/>
                  </a:cubicBezTo>
                  <a:cubicBezTo>
                    <a:pt x="59" y="23"/>
                    <a:pt x="59" y="23"/>
                    <a:pt x="59" y="23"/>
                  </a:cubicBezTo>
                  <a:cubicBezTo>
                    <a:pt x="59" y="15"/>
                    <a:pt x="56" y="10"/>
                    <a:pt x="50" y="10"/>
                  </a:cubicBezTo>
                  <a:cubicBezTo>
                    <a:pt x="46" y="10"/>
                    <a:pt x="43" y="13"/>
                    <a:pt x="42" y="16"/>
                  </a:cubicBezTo>
                  <a:cubicBezTo>
                    <a:pt x="42" y="18"/>
                    <a:pt x="41" y="19"/>
                    <a:pt x="41" y="20"/>
                  </a:cubicBezTo>
                  <a:cubicBezTo>
                    <a:pt x="41" y="49"/>
                    <a:pt x="41" y="49"/>
                    <a:pt x="41" y="49"/>
                  </a:cubicBezTo>
                  <a:cubicBezTo>
                    <a:pt x="30" y="49"/>
                    <a:pt x="30" y="49"/>
                    <a:pt x="30" y="49"/>
                  </a:cubicBezTo>
                  <a:cubicBezTo>
                    <a:pt x="30" y="21"/>
                    <a:pt x="30" y="21"/>
                    <a:pt x="30" y="21"/>
                  </a:cubicBezTo>
                  <a:cubicBezTo>
                    <a:pt x="30" y="15"/>
                    <a:pt x="27" y="10"/>
                    <a:pt x="22" y="10"/>
                  </a:cubicBezTo>
                  <a:cubicBezTo>
                    <a:pt x="17" y="10"/>
                    <a:pt x="14" y="14"/>
                    <a:pt x="13" y="17"/>
                  </a:cubicBezTo>
                  <a:cubicBezTo>
                    <a:pt x="12" y="18"/>
                    <a:pt x="12" y="20"/>
                    <a:pt x="12" y="21"/>
                  </a:cubicBezTo>
                  <a:cubicBezTo>
                    <a:pt x="12" y="49"/>
                    <a:pt x="12" y="49"/>
                    <a:pt x="12" y="49"/>
                  </a:cubicBezTo>
                  <a:cubicBezTo>
                    <a:pt x="1" y="49"/>
                    <a:pt x="1" y="49"/>
                    <a:pt x="1" y="49"/>
                  </a:cubicBezTo>
                  <a:lnTo>
                    <a:pt x="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7" name="Freeform 14">
              <a:extLst>
                <a:ext uri="{FF2B5EF4-FFF2-40B4-BE49-F238E27FC236}">
                  <a16:creationId xmlns:a16="http://schemas.microsoft.com/office/drawing/2014/main" id="{ABCF8FDD-B6D3-4AFD-85F5-CDBBF46A8DD7}"/>
                </a:ext>
              </a:extLst>
            </p:cNvPr>
            <p:cNvSpPr>
              <a:spLocks noEditPoints="1"/>
            </p:cNvSpPr>
            <p:nvPr userDrawn="1"/>
          </p:nvSpPr>
          <p:spPr bwMode="auto">
            <a:xfrm>
              <a:off x="5598" y="546"/>
              <a:ext cx="12" cy="58"/>
            </a:xfrm>
            <a:custGeom>
              <a:avLst/>
              <a:gdLst>
                <a:gd name="T0" fmla="*/ 1 w 14"/>
                <a:gd name="T1" fmla="*/ 19 h 67"/>
                <a:gd name="T2" fmla="*/ 13 w 14"/>
                <a:gd name="T3" fmla="*/ 19 h 67"/>
                <a:gd name="T4" fmla="*/ 13 w 14"/>
                <a:gd name="T5" fmla="*/ 67 h 67"/>
                <a:gd name="T6" fmla="*/ 1 w 14"/>
                <a:gd name="T7" fmla="*/ 67 h 67"/>
                <a:gd name="T8" fmla="*/ 1 w 14"/>
                <a:gd name="T9" fmla="*/ 19 h 67"/>
                <a:gd name="T10" fmla="*/ 7 w 14"/>
                <a:gd name="T11" fmla="*/ 13 h 67"/>
                <a:gd name="T12" fmla="*/ 0 w 14"/>
                <a:gd name="T13" fmla="*/ 6 h 67"/>
                <a:gd name="T14" fmla="*/ 7 w 14"/>
                <a:gd name="T15" fmla="*/ 0 h 67"/>
                <a:gd name="T16" fmla="*/ 14 w 14"/>
                <a:gd name="T17" fmla="*/ 6 h 67"/>
                <a:gd name="T18" fmla="*/ 7 w 14"/>
                <a:gd name="T1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7">
                  <a:moveTo>
                    <a:pt x="1" y="19"/>
                  </a:moveTo>
                  <a:cubicBezTo>
                    <a:pt x="13" y="19"/>
                    <a:pt x="13" y="19"/>
                    <a:pt x="13" y="19"/>
                  </a:cubicBezTo>
                  <a:cubicBezTo>
                    <a:pt x="13" y="67"/>
                    <a:pt x="13" y="67"/>
                    <a:pt x="13" y="67"/>
                  </a:cubicBezTo>
                  <a:cubicBezTo>
                    <a:pt x="1" y="67"/>
                    <a:pt x="1" y="67"/>
                    <a:pt x="1" y="67"/>
                  </a:cubicBezTo>
                  <a:lnTo>
                    <a:pt x="1" y="19"/>
                  </a:lnTo>
                  <a:close/>
                  <a:moveTo>
                    <a:pt x="7" y="13"/>
                  </a:moveTo>
                  <a:cubicBezTo>
                    <a:pt x="3" y="13"/>
                    <a:pt x="0" y="10"/>
                    <a:pt x="0" y="6"/>
                  </a:cubicBezTo>
                  <a:cubicBezTo>
                    <a:pt x="0" y="3"/>
                    <a:pt x="3" y="0"/>
                    <a:pt x="7" y="0"/>
                  </a:cubicBezTo>
                  <a:cubicBezTo>
                    <a:pt x="11" y="0"/>
                    <a:pt x="14" y="3"/>
                    <a:pt x="14" y="6"/>
                  </a:cubicBezTo>
                  <a:cubicBezTo>
                    <a:pt x="14" y="10"/>
                    <a:pt x="11" y="13"/>
                    <a:pt x="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8" name="Freeform 15">
              <a:extLst>
                <a:ext uri="{FF2B5EF4-FFF2-40B4-BE49-F238E27FC236}">
                  <a16:creationId xmlns:a16="http://schemas.microsoft.com/office/drawing/2014/main" id="{0BCFC3FB-5E39-4AE1-8E70-34914BEAA47D}"/>
                </a:ext>
              </a:extLst>
            </p:cNvPr>
            <p:cNvSpPr>
              <a:spLocks noEditPoints="1"/>
            </p:cNvSpPr>
            <p:nvPr userDrawn="1"/>
          </p:nvSpPr>
          <p:spPr bwMode="auto">
            <a:xfrm>
              <a:off x="5168" y="196"/>
              <a:ext cx="403" cy="319"/>
            </a:xfrm>
            <a:custGeom>
              <a:avLst/>
              <a:gdLst>
                <a:gd name="T0" fmla="*/ 217 w 464"/>
                <a:gd name="T1" fmla="*/ 181 h 367"/>
                <a:gd name="T2" fmla="*/ 172 w 464"/>
                <a:gd name="T3" fmla="*/ 66 h 367"/>
                <a:gd name="T4" fmla="*/ 115 w 464"/>
                <a:gd name="T5" fmla="*/ 181 h 367"/>
                <a:gd name="T6" fmla="*/ 217 w 464"/>
                <a:gd name="T7" fmla="*/ 181 h 367"/>
                <a:gd name="T8" fmla="*/ 353 w 464"/>
                <a:gd name="T9" fmla="*/ 181 h 367"/>
                <a:gd name="T10" fmla="*/ 308 w 464"/>
                <a:gd name="T11" fmla="*/ 67 h 367"/>
                <a:gd name="T12" fmla="*/ 253 w 464"/>
                <a:gd name="T13" fmla="*/ 181 h 367"/>
                <a:gd name="T14" fmla="*/ 353 w 464"/>
                <a:gd name="T15" fmla="*/ 181 h 367"/>
                <a:gd name="T16" fmla="*/ 233 w 464"/>
                <a:gd name="T17" fmla="*/ 220 h 367"/>
                <a:gd name="T18" fmla="*/ 222 w 464"/>
                <a:gd name="T19" fmla="*/ 243 h 367"/>
                <a:gd name="T20" fmla="*/ 172 w 464"/>
                <a:gd name="T21" fmla="*/ 347 h 367"/>
                <a:gd name="T22" fmla="*/ 165 w 464"/>
                <a:gd name="T23" fmla="*/ 367 h 367"/>
                <a:gd name="T24" fmla="*/ 136 w 464"/>
                <a:gd name="T25" fmla="*/ 367 h 367"/>
                <a:gd name="T26" fmla="*/ 145 w 464"/>
                <a:gd name="T27" fmla="*/ 353 h 367"/>
                <a:gd name="T28" fmla="*/ 164 w 464"/>
                <a:gd name="T29" fmla="*/ 315 h 367"/>
                <a:gd name="T30" fmla="*/ 220 w 464"/>
                <a:gd name="T31" fmla="*/ 199 h 367"/>
                <a:gd name="T32" fmla="*/ 222 w 464"/>
                <a:gd name="T33" fmla="*/ 195 h 367"/>
                <a:gd name="T34" fmla="*/ 218 w 464"/>
                <a:gd name="T35" fmla="*/ 195 h 367"/>
                <a:gd name="T36" fmla="*/ 112 w 464"/>
                <a:gd name="T37" fmla="*/ 195 h 367"/>
                <a:gd name="T38" fmla="*/ 107 w 464"/>
                <a:gd name="T39" fmla="*/ 198 h 367"/>
                <a:gd name="T40" fmla="*/ 34 w 464"/>
                <a:gd name="T41" fmla="*/ 352 h 367"/>
                <a:gd name="T42" fmla="*/ 29 w 464"/>
                <a:gd name="T43" fmla="*/ 367 h 367"/>
                <a:gd name="T44" fmla="*/ 0 w 464"/>
                <a:gd name="T45" fmla="*/ 367 h 367"/>
                <a:gd name="T46" fmla="*/ 8 w 464"/>
                <a:gd name="T47" fmla="*/ 353 h 367"/>
                <a:gd name="T48" fmla="*/ 31 w 464"/>
                <a:gd name="T49" fmla="*/ 307 h 367"/>
                <a:gd name="T50" fmla="*/ 91 w 464"/>
                <a:gd name="T51" fmla="*/ 183 h 367"/>
                <a:gd name="T52" fmla="*/ 174 w 464"/>
                <a:gd name="T53" fmla="*/ 14 h 367"/>
                <a:gd name="T54" fmla="*/ 181 w 464"/>
                <a:gd name="T55" fmla="*/ 0 h 367"/>
                <a:gd name="T56" fmla="*/ 242 w 464"/>
                <a:gd name="T57" fmla="*/ 155 h 367"/>
                <a:gd name="T58" fmla="*/ 317 w 464"/>
                <a:gd name="T59" fmla="*/ 0 h 367"/>
                <a:gd name="T60" fmla="*/ 325 w 464"/>
                <a:gd name="T61" fmla="*/ 18 h 367"/>
                <a:gd name="T62" fmla="*/ 455 w 464"/>
                <a:gd name="T63" fmla="*/ 348 h 367"/>
                <a:gd name="T64" fmla="*/ 464 w 464"/>
                <a:gd name="T65" fmla="*/ 367 h 367"/>
                <a:gd name="T66" fmla="*/ 423 w 464"/>
                <a:gd name="T67" fmla="*/ 367 h 367"/>
                <a:gd name="T68" fmla="*/ 406 w 464"/>
                <a:gd name="T69" fmla="*/ 315 h 367"/>
                <a:gd name="T70" fmla="*/ 360 w 464"/>
                <a:gd name="T71" fmla="*/ 195 h 367"/>
                <a:gd name="T72" fmla="*/ 258 w 464"/>
                <a:gd name="T73" fmla="*/ 195 h 367"/>
                <a:gd name="T74" fmla="*/ 327 w 464"/>
                <a:gd name="T75" fmla="*/ 367 h 367"/>
                <a:gd name="T76" fmla="*/ 286 w 464"/>
                <a:gd name="T77" fmla="*/ 367 h 367"/>
                <a:gd name="T78" fmla="*/ 267 w 464"/>
                <a:gd name="T79" fmla="*/ 309 h 367"/>
                <a:gd name="T80" fmla="*/ 234 w 464"/>
                <a:gd name="T81" fmla="*/ 223 h 367"/>
                <a:gd name="T82" fmla="*/ 233 w 464"/>
                <a:gd name="T83" fmla="*/ 2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367">
                  <a:moveTo>
                    <a:pt x="217" y="181"/>
                  </a:moveTo>
                  <a:cubicBezTo>
                    <a:pt x="202" y="143"/>
                    <a:pt x="187" y="105"/>
                    <a:pt x="172" y="66"/>
                  </a:cubicBezTo>
                  <a:cubicBezTo>
                    <a:pt x="153" y="105"/>
                    <a:pt x="134" y="143"/>
                    <a:pt x="115" y="181"/>
                  </a:cubicBezTo>
                  <a:lnTo>
                    <a:pt x="217" y="181"/>
                  </a:lnTo>
                  <a:close/>
                  <a:moveTo>
                    <a:pt x="353" y="181"/>
                  </a:moveTo>
                  <a:cubicBezTo>
                    <a:pt x="338" y="143"/>
                    <a:pt x="323" y="105"/>
                    <a:pt x="308" y="67"/>
                  </a:cubicBezTo>
                  <a:cubicBezTo>
                    <a:pt x="300" y="80"/>
                    <a:pt x="252" y="178"/>
                    <a:pt x="253" y="181"/>
                  </a:cubicBezTo>
                  <a:lnTo>
                    <a:pt x="353" y="181"/>
                  </a:lnTo>
                  <a:close/>
                  <a:moveTo>
                    <a:pt x="233" y="220"/>
                  </a:moveTo>
                  <a:cubicBezTo>
                    <a:pt x="229" y="228"/>
                    <a:pt x="225" y="236"/>
                    <a:pt x="222" y="243"/>
                  </a:cubicBezTo>
                  <a:cubicBezTo>
                    <a:pt x="205" y="278"/>
                    <a:pt x="189" y="312"/>
                    <a:pt x="172" y="347"/>
                  </a:cubicBezTo>
                  <a:cubicBezTo>
                    <a:pt x="169" y="353"/>
                    <a:pt x="168" y="360"/>
                    <a:pt x="165" y="367"/>
                  </a:cubicBezTo>
                  <a:cubicBezTo>
                    <a:pt x="136" y="367"/>
                    <a:pt x="136" y="367"/>
                    <a:pt x="136" y="367"/>
                  </a:cubicBezTo>
                  <a:cubicBezTo>
                    <a:pt x="139" y="362"/>
                    <a:pt x="142" y="357"/>
                    <a:pt x="145" y="353"/>
                  </a:cubicBezTo>
                  <a:cubicBezTo>
                    <a:pt x="151" y="340"/>
                    <a:pt x="158" y="327"/>
                    <a:pt x="164" y="315"/>
                  </a:cubicBezTo>
                  <a:cubicBezTo>
                    <a:pt x="183" y="276"/>
                    <a:pt x="202" y="237"/>
                    <a:pt x="220" y="199"/>
                  </a:cubicBezTo>
                  <a:cubicBezTo>
                    <a:pt x="221" y="198"/>
                    <a:pt x="221" y="197"/>
                    <a:pt x="222" y="195"/>
                  </a:cubicBezTo>
                  <a:cubicBezTo>
                    <a:pt x="220" y="195"/>
                    <a:pt x="219" y="195"/>
                    <a:pt x="218" y="195"/>
                  </a:cubicBezTo>
                  <a:cubicBezTo>
                    <a:pt x="183" y="195"/>
                    <a:pt x="147" y="195"/>
                    <a:pt x="112" y="195"/>
                  </a:cubicBezTo>
                  <a:cubicBezTo>
                    <a:pt x="110" y="195"/>
                    <a:pt x="108" y="195"/>
                    <a:pt x="107" y="198"/>
                  </a:cubicBezTo>
                  <a:cubicBezTo>
                    <a:pt x="83" y="249"/>
                    <a:pt x="58" y="300"/>
                    <a:pt x="34" y="352"/>
                  </a:cubicBezTo>
                  <a:cubicBezTo>
                    <a:pt x="31" y="356"/>
                    <a:pt x="31" y="362"/>
                    <a:pt x="29" y="367"/>
                  </a:cubicBezTo>
                  <a:cubicBezTo>
                    <a:pt x="0" y="367"/>
                    <a:pt x="0" y="367"/>
                    <a:pt x="0" y="367"/>
                  </a:cubicBezTo>
                  <a:cubicBezTo>
                    <a:pt x="3" y="362"/>
                    <a:pt x="6" y="358"/>
                    <a:pt x="8" y="353"/>
                  </a:cubicBezTo>
                  <a:cubicBezTo>
                    <a:pt x="16" y="338"/>
                    <a:pt x="23" y="323"/>
                    <a:pt x="31" y="307"/>
                  </a:cubicBezTo>
                  <a:cubicBezTo>
                    <a:pt x="51" y="266"/>
                    <a:pt x="71" y="225"/>
                    <a:pt x="91" y="183"/>
                  </a:cubicBezTo>
                  <a:cubicBezTo>
                    <a:pt x="119" y="127"/>
                    <a:pt x="146" y="70"/>
                    <a:pt x="174" y="14"/>
                  </a:cubicBezTo>
                  <a:cubicBezTo>
                    <a:pt x="176" y="9"/>
                    <a:pt x="178" y="5"/>
                    <a:pt x="181" y="0"/>
                  </a:cubicBezTo>
                  <a:cubicBezTo>
                    <a:pt x="201" y="52"/>
                    <a:pt x="222" y="103"/>
                    <a:pt x="242" y="155"/>
                  </a:cubicBezTo>
                  <a:cubicBezTo>
                    <a:pt x="267" y="103"/>
                    <a:pt x="292" y="52"/>
                    <a:pt x="317" y="0"/>
                  </a:cubicBezTo>
                  <a:cubicBezTo>
                    <a:pt x="320" y="7"/>
                    <a:pt x="323" y="13"/>
                    <a:pt x="325" y="18"/>
                  </a:cubicBezTo>
                  <a:cubicBezTo>
                    <a:pt x="368" y="128"/>
                    <a:pt x="412" y="238"/>
                    <a:pt x="455" y="348"/>
                  </a:cubicBezTo>
                  <a:cubicBezTo>
                    <a:pt x="457" y="354"/>
                    <a:pt x="461" y="360"/>
                    <a:pt x="464" y="367"/>
                  </a:cubicBezTo>
                  <a:cubicBezTo>
                    <a:pt x="423" y="367"/>
                    <a:pt x="423" y="367"/>
                    <a:pt x="423" y="367"/>
                  </a:cubicBezTo>
                  <a:cubicBezTo>
                    <a:pt x="421" y="348"/>
                    <a:pt x="413" y="332"/>
                    <a:pt x="406" y="315"/>
                  </a:cubicBezTo>
                  <a:cubicBezTo>
                    <a:pt x="391" y="275"/>
                    <a:pt x="375" y="235"/>
                    <a:pt x="360" y="195"/>
                  </a:cubicBezTo>
                  <a:cubicBezTo>
                    <a:pt x="258" y="195"/>
                    <a:pt x="258" y="195"/>
                    <a:pt x="258" y="195"/>
                  </a:cubicBezTo>
                  <a:cubicBezTo>
                    <a:pt x="281" y="253"/>
                    <a:pt x="302" y="310"/>
                    <a:pt x="327" y="367"/>
                  </a:cubicBezTo>
                  <a:cubicBezTo>
                    <a:pt x="286" y="367"/>
                    <a:pt x="286" y="367"/>
                    <a:pt x="286" y="367"/>
                  </a:cubicBezTo>
                  <a:cubicBezTo>
                    <a:pt x="284" y="346"/>
                    <a:pt x="274" y="328"/>
                    <a:pt x="267" y="309"/>
                  </a:cubicBezTo>
                  <a:cubicBezTo>
                    <a:pt x="257" y="280"/>
                    <a:pt x="245" y="252"/>
                    <a:pt x="234" y="223"/>
                  </a:cubicBezTo>
                  <a:cubicBezTo>
                    <a:pt x="234" y="222"/>
                    <a:pt x="234" y="222"/>
                    <a:pt x="233" y="2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sp>
          <p:nvSpPr>
            <p:cNvPr id="19" name="Freeform 16">
              <a:extLst>
                <a:ext uri="{FF2B5EF4-FFF2-40B4-BE49-F238E27FC236}">
                  <a16:creationId xmlns:a16="http://schemas.microsoft.com/office/drawing/2014/main" id="{C5302F7C-E4E3-4924-95CF-7D42996F4872}"/>
                </a:ext>
              </a:extLst>
            </p:cNvPr>
            <p:cNvSpPr>
              <a:spLocks noEditPoints="1"/>
            </p:cNvSpPr>
            <p:nvPr userDrawn="1"/>
          </p:nvSpPr>
          <p:spPr bwMode="auto">
            <a:xfrm>
              <a:off x="5269" y="94"/>
              <a:ext cx="107" cy="82"/>
            </a:xfrm>
            <a:custGeom>
              <a:avLst/>
              <a:gdLst>
                <a:gd name="T0" fmla="*/ 33 w 124"/>
                <a:gd name="T1" fmla="*/ 45 h 94"/>
                <a:gd name="T2" fmla="*/ 40 w 124"/>
                <a:gd name="T3" fmla="*/ 67 h 94"/>
                <a:gd name="T4" fmla="*/ 84 w 124"/>
                <a:gd name="T5" fmla="*/ 73 h 94"/>
                <a:gd name="T6" fmla="*/ 86 w 124"/>
                <a:gd name="T7" fmla="*/ 20 h 94"/>
                <a:gd name="T8" fmla="*/ 47 w 124"/>
                <a:gd name="T9" fmla="*/ 15 h 94"/>
                <a:gd name="T10" fmla="*/ 33 w 124"/>
                <a:gd name="T11" fmla="*/ 45 h 94"/>
                <a:gd name="T12" fmla="*/ 64 w 124"/>
                <a:gd name="T13" fmla="*/ 0 h 94"/>
                <a:gd name="T14" fmla="*/ 108 w 124"/>
                <a:gd name="T15" fmla="*/ 17 h 94"/>
                <a:gd name="T16" fmla="*/ 106 w 124"/>
                <a:gd name="T17" fmla="*/ 76 h 94"/>
                <a:gd name="T18" fmla="*/ 56 w 124"/>
                <a:gd name="T19" fmla="*/ 92 h 94"/>
                <a:gd name="T20" fmla="*/ 19 w 124"/>
                <a:gd name="T21" fmla="*/ 74 h 94"/>
                <a:gd name="T22" fmla="*/ 25 w 124"/>
                <a:gd name="T23" fmla="*/ 13 h 94"/>
                <a:gd name="T24" fmla="*/ 64 w 124"/>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4">
                  <a:moveTo>
                    <a:pt x="33" y="45"/>
                  </a:moveTo>
                  <a:cubicBezTo>
                    <a:pt x="33" y="54"/>
                    <a:pt x="35" y="60"/>
                    <a:pt x="40" y="67"/>
                  </a:cubicBezTo>
                  <a:cubicBezTo>
                    <a:pt x="51" y="84"/>
                    <a:pt x="70" y="86"/>
                    <a:pt x="84" y="73"/>
                  </a:cubicBezTo>
                  <a:cubicBezTo>
                    <a:pt x="98" y="58"/>
                    <a:pt x="99" y="35"/>
                    <a:pt x="86" y="20"/>
                  </a:cubicBezTo>
                  <a:cubicBezTo>
                    <a:pt x="76" y="8"/>
                    <a:pt x="60" y="6"/>
                    <a:pt x="47" y="15"/>
                  </a:cubicBezTo>
                  <a:cubicBezTo>
                    <a:pt x="37" y="22"/>
                    <a:pt x="33" y="33"/>
                    <a:pt x="33" y="45"/>
                  </a:cubicBezTo>
                  <a:moveTo>
                    <a:pt x="64" y="0"/>
                  </a:moveTo>
                  <a:cubicBezTo>
                    <a:pt x="81" y="0"/>
                    <a:pt x="96" y="5"/>
                    <a:pt x="108" y="17"/>
                  </a:cubicBezTo>
                  <a:cubicBezTo>
                    <a:pt x="124" y="35"/>
                    <a:pt x="123" y="60"/>
                    <a:pt x="106" y="76"/>
                  </a:cubicBezTo>
                  <a:cubicBezTo>
                    <a:pt x="92" y="89"/>
                    <a:pt x="75" y="94"/>
                    <a:pt x="56" y="92"/>
                  </a:cubicBezTo>
                  <a:cubicBezTo>
                    <a:pt x="42" y="90"/>
                    <a:pt x="29" y="85"/>
                    <a:pt x="19" y="74"/>
                  </a:cubicBezTo>
                  <a:cubicBezTo>
                    <a:pt x="0" y="54"/>
                    <a:pt x="6" y="27"/>
                    <a:pt x="25" y="13"/>
                  </a:cubicBezTo>
                  <a:cubicBezTo>
                    <a:pt x="36" y="4"/>
                    <a:pt x="49" y="0"/>
                    <a:pt x="64"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sz="2400" noProof="0" dirty="0"/>
            </a:p>
          </p:txBody>
        </p:sp>
      </p:grpSp>
      <p:sp>
        <p:nvSpPr>
          <p:cNvPr id="4" name="Dian numeron paikkamerkki 3"/>
          <p:cNvSpPr>
            <a:spLocks noGrp="1"/>
          </p:cNvSpPr>
          <p:nvPr>
            <p:ph type="sldNum" sz="quarter" idx="12"/>
          </p:nvPr>
        </p:nvSpPr>
        <p:spPr/>
        <p:txBody>
          <a:bodyPr/>
          <a:lstStyle>
            <a:lvl1pPr>
              <a:defRPr>
                <a:solidFill>
                  <a:schemeClr val="bg2">
                    <a:lumMod val="20000"/>
                    <a:lumOff val="80000"/>
                  </a:schemeClr>
                </a:solidFill>
              </a:defRPr>
            </a:lvl1pPr>
          </a:lstStyle>
          <a:p>
            <a:fld id="{D9553030-DA0E-469A-A148-F21CB72F8278}" type="slidenum">
              <a:rPr lang="sv-FI" noProof="0" smtClean="0"/>
              <a:pPr/>
              <a:t>‹#›</a:t>
            </a:fld>
            <a:endParaRPr lang="sv-FI" noProof="0" dirty="0"/>
          </a:p>
        </p:txBody>
      </p:sp>
      <p:sp>
        <p:nvSpPr>
          <p:cNvPr id="2" name="Päivämäärän paikkamerkki 1"/>
          <p:cNvSpPr>
            <a:spLocks noGrp="1"/>
          </p:cNvSpPr>
          <p:nvPr>
            <p:ph type="dt" sz="half" idx="10"/>
          </p:nvPr>
        </p:nvSpPr>
        <p:spPr/>
        <p:txBody>
          <a:bodyPr/>
          <a:lstStyle>
            <a:lvl1pPr>
              <a:defRPr>
                <a:solidFill>
                  <a:schemeClr val="bg2">
                    <a:lumMod val="20000"/>
                    <a:lumOff val="80000"/>
                  </a:schemeClr>
                </a:solidFill>
              </a:defRPr>
            </a:lvl1pPr>
          </a:lstStyle>
          <a:p>
            <a:fld id="{F58B9048-24E8-48D2-B14F-BC262D3A54B8}" type="datetime1">
              <a:rPr lang="sv-FI" noProof="0" smtClean="0"/>
              <a:t>28.08.2023</a:t>
            </a:fld>
            <a:endParaRPr lang="sv-FI" noProof="0" dirty="0"/>
          </a:p>
        </p:txBody>
      </p:sp>
      <p:sp>
        <p:nvSpPr>
          <p:cNvPr id="21" name="Sisällön paikkamerkki 3">
            <a:extLst>
              <a:ext uri="{FF2B5EF4-FFF2-40B4-BE49-F238E27FC236}">
                <a16:creationId xmlns:a16="http://schemas.microsoft.com/office/drawing/2014/main" id="{9910DE2E-9367-45C1-BBF9-FF2ACC8122C1}"/>
              </a:ext>
            </a:extLst>
          </p:cNvPr>
          <p:cNvSpPr>
            <a:spLocks noGrp="1"/>
          </p:cNvSpPr>
          <p:nvPr>
            <p:ph sz="half" idx="2" hasCustomPrompt="1"/>
          </p:nvPr>
        </p:nvSpPr>
        <p:spPr>
          <a:xfrm>
            <a:off x="609600" y="3909053"/>
            <a:ext cx="5582411" cy="2112235"/>
          </a:xfrm>
        </p:spPr>
        <p:txBody>
          <a:bodyPr>
            <a:noAutofit/>
          </a:bodyPr>
          <a:lstStyle>
            <a:lvl1pPr marL="457189" indent="-457189">
              <a:buClr>
                <a:schemeClr val="tx2"/>
              </a:buClr>
              <a:buFont typeface="Arial" panose="020B0604020202020204" pitchFamily="34" charset="0"/>
              <a:buChar char="•"/>
              <a:defRPr sz="1867">
                <a:solidFill>
                  <a:schemeClr val="bg1"/>
                </a:solidFill>
              </a:defRPr>
            </a:lvl1pPr>
            <a:lvl2pPr marL="990575" indent="-380990">
              <a:buClr>
                <a:schemeClr val="tx2"/>
              </a:buClr>
              <a:buFont typeface="Arial" panose="020B0604020202020204" pitchFamily="34" charset="0"/>
              <a:buChar char="•"/>
              <a:defRPr sz="1867">
                <a:solidFill>
                  <a:schemeClr val="bg1"/>
                </a:solidFill>
              </a:defRPr>
            </a:lvl2pPr>
            <a:lvl3pPr marL="1523962" indent="-304792">
              <a:buClr>
                <a:schemeClr val="tx2"/>
              </a:buClr>
              <a:buFont typeface="Arial" panose="020B0604020202020204" pitchFamily="34" charset="0"/>
              <a:buChar char="•"/>
              <a:defRPr sz="1867">
                <a:solidFill>
                  <a:schemeClr val="bg1"/>
                </a:solidFill>
              </a:defRPr>
            </a:lvl3pPr>
            <a:lvl4pPr marL="2133547" indent="-304792">
              <a:buClr>
                <a:schemeClr val="tx2"/>
              </a:buClr>
              <a:buFont typeface="Arial" panose="020B0604020202020204" pitchFamily="34" charset="0"/>
              <a:buChar char="•"/>
              <a:defRPr sz="1867">
                <a:solidFill>
                  <a:schemeClr val="bg1"/>
                </a:solidFill>
              </a:defRPr>
            </a:lvl4pPr>
            <a:lvl5pPr marL="2743131" indent="-304792">
              <a:buClr>
                <a:schemeClr val="tx2"/>
              </a:buClr>
              <a:buFont typeface="Arial" panose="020B0604020202020204" pitchFamily="34" charset="0"/>
              <a:buChar char="•"/>
              <a:defRPr sz="1867">
                <a:solidFill>
                  <a:schemeClr val="bg1"/>
                </a:solidFill>
              </a:defRPr>
            </a:lvl5pPr>
            <a:lvl6pPr>
              <a:defRPr sz="2133"/>
            </a:lvl6pPr>
            <a:lvl7pPr>
              <a:defRPr sz="2133"/>
            </a:lvl7pPr>
            <a:lvl8pPr>
              <a:defRPr sz="2133"/>
            </a:lvl8pPr>
            <a:lvl9pPr>
              <a:defRPr sz="2133"/>
            </a:lvl9pPr>
          </a:lstStyle>
          <a:p>
            <a:pPr lvl="0"/>
            <a:r>
              <a:rPr lang="sv-FI" noProof="0" dirty="0"/>
              <a:t>Klicka för att redigera grundläggande text format</a:t>
            </a:r>
          </a:p>
          <a:p>
            <a:pPr lvl="1"/>
            <a:r>
              <a:rPr lang="sv-FI" noProof="0" dirty="0"/>
              <a:t>Andra nivå</a:t>
            </a:r>
          </a:p>
          <a:p>
            <a:pPr lvl="2"/>
            <a:r>
              <a:rPr lang="sv-FI" noProof="0" dirty="0"/>
              <a:t>Tredje nivån</a:t>
            </a:r>
          </a:p>
          <a:p>
            <a:pPr lvl="3"/>
            <a:r>
              <a:rPr lang="sv-FI" noProof="0" dirty="0"/>
              <a:t>Fjärde nivån</a:t>
            </a:r>
          </a:p>
          <a:p>
            <a:pPr lvl="4"/>
            <a:r>
              <a:rPr lang="sv-FI" noProof="0" dirty="0"/>
              <a:t>Femte nivån</a:t>
            </a:r>
          </a:p>
        </p:txBody>
      </p:sp>
      <p:sp>
        <p:nvSpPr>
          <p:cNvPr id="20" name="Otsikko 1">
            <a:extLst>
              <a:ext uri="{FF2B5EF4-FFF2-40B4-BE49-F238E27FC236}">
                <a16:creationId xmlns:a16="http://schemas.microsoft.com/office/drawing/2014/main" id="{B43DFDB1-6748-45F2-B511-A10350FBC426}"/>
              </a:ext>
            </a:extLst>
          </p:cNvPr>
          <p:cNvSpPr>
            <a:spLocks noGrp="1"/>
          </p:cNvSpPr>
          <p:nvPr>
            <p:ph type="title" hasCustomPrompt="1"/>
          </p:nvPr>
        </p:nvSpPr>
        <p:spPr>
          <a:xfrm>
            <a:off x="609600" y="1294507"/>
            <a:ext cx="10094912" cy="2998589"/>
          </a:xfrm>
        </p:spPr>
        <p:txBody>
          <a:bodyPr/>
          <a:lstStyle>
            <a:lvl1pPr>
              <a:defRPr>
                <a:solidFill>
                  <a:schemeClr val="bg1"/>
                </a:solidFill>
              </a:defRPr>
            </a:lvl1pPr>
          </a:lstStyle>
          <a:p>
            <a:r>
              <a:rPr lang="sv-FI" noProof="0" dirty="0"/>
              <a:t>Klicka för att lägga </a:t>
            </a:r>
            <a:br>
              <a:rPr lang="sv-FI" noProof="0" dirty="0"/>
            </a:br>
            <a:r>
              <a:rPr lang="sv-FI" noProof="0" dirty="0"/>
              <a:t>till rubrik</a:t>
            </a:r>
          </a:p>
        </p:txBody>
      </p:sp>
    </p:spTree>
    <p:extLst>
      <p:ext uri="{BB962C8B-B14F-4D97-AF65-F5344CB8AC3E}">
        <p14:creationId xmlns:p14="http://schemas.microsoft.com/office/powerpoint/2010/main" val="205570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kgrundsfärg 3">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2" name="Päivämäärän paikkamerkki 1"/>
          <p:cNvSpPr>
            <a:spLocks noGrp="1"/>
          </p:cNvSpPr>
          <p:nvPr>
            <p:ph type="dt" sz="half" idx="10"/>
          </p:nvPr>
        </p:nvSpPr>
        <p:spPr/>
        <p:txBody>
          <a:bodyPr/>
          <a:lstStyle/>
          <a:p>
            <a:fld id="{60E27FC4-6CCE-42FC-A6F2-D6CCB039593F}" type="datetime1">
              <a:rPr lang="sv-FI" noProof="0" smtClean="0"/>
              <a:t>28.08.2023</a:t>
            </a:fld>
            <a:endParaRPr lang="sv-FI" noProof="0"/>
          </a:p>
        </p:txBody>
      </p:sp>
      <p:sp>
        <p:nvSpPr>
          <p:cNvPr id="6" name="Sisällön paikkamerkki 3">
            <a:extLst>
              <a:ext uri="{FF2B5EF4-FFF2-40B4-BE49-F238E27FC236}">
                <a16:creationId xmlns:a16="http://schemas.microsoft.com/office/drawing/2014/main" id="{7D96D030-7EBB-4422-B22E-0907241DDFDF}"/>
              </a:ext>
            </a:extLst>
          </p:cNvPr>
          <p:cNvSpPr>
            <a:spLocks noGrp="1"/>
          </p:cNvSpPr>
          <p:nvPr>
            <p:ph sz="half" idx="2" hasCustomPrompt="1"/>
          </p:nvPr>
        </p:nvSpPr>
        <p:spPr>
          <a:xfrm>
            <a:off x="609600" y="3909053"/>
            <a:ext cx="5582411" cy="2112235"/>
          </a:xfrm>
        </p:spPr>
        <p:txBody>
          <a:bodyPr>
            <a:noAutofit/>
          </a:bodyPr>
          <a:lstStyle>
            <a:lvl1pPr marL="457189" indent="-457189">
              <a:buClr>
                <a:schemeClr val="tx2"/>
              </a:buClr>
              <a:buFont typeface="Arial" panose="020B0604020202020204" pitchFamily="34" charset="0"/>
              <a:buChar char="•"/>
              <a:defRPr sz="1867">
                <a:solidFill>
                  <a:schemeClr val="tx1"/>
                </a:solidFill>
              </a:defRPr>
            </a:lvl1pPr>
            <a:lvl2pPr marL="990575" indent="-380990">
              <a:buClr>
                <a:schemeClr val="tx2"/>
              </a:buClr>
              <a:buFont typeface="Arial" panose="020B0604020202020204" pitchFamily="34" charset="0"/>
              <a:buChar char="•"/>
              <a:defRPr sz="1867">
                <a:solidFill>
                  <a:schemeClr val="tx1"/>
                </a:solidFill>
              </a:defRPr>
            </a:lvl2pPr>
            <a:lvl3pPr marL="1523962" indent="-304792">
              <a:buClr>
                <a:schemeClr val="tx2"/>
              </a:buClr>
              <a:buFont typeface="Arial" panose="020B0604020202020204" pitchFamily="34" charset="0"/>
              <a:buChar char="•"/>
              <a:defRPr sz="1867">
                <a:solidFill>
                  <a:schemeClr val="tx1"/>
                </a:solidFill>
              </a:defRPr>
            </a:lvl3pPr>
            <a:lvl4pPr marL="2133547" indent="-304792">
              <a:buClr>
                <a:schemeClr val="tx2"/>
              </a:buClr>
              <a:buFont typeface="Arial" panose="020B0604020202020204" pitchFamily="34" charset="0"/>
              <a:buChar char="•"/>
              <a:defRPr sz="1867">
                <a:solidFill>
                  <a:schemeClr val="tx1"/>
                </a:solidFill>
              </a:defRPr>
            </a:lvl4pPr>
            <a:lvl5pPr marL="2743131" indent="-304792">
              <a:buClr>
                <a:schemeClr val="tx2"/>
              </a:buClr>
              <a:buFont typeface="Arial" panose="020B0604020202020204" pitchFamily="34" charset="0"/>
              <a:buChar char="•"/>
              <a:defRPr sz="1867">
                <a:solidFill>
                  <a:schemeClr val="tx1"/>
                </a:solidFill>
              </a:defRPr>
            </a:lvl5pPr>
            <a:lvl6pPr>
              <a:defRPr sz="2133"/>
            </a:lvl6pPr>
            <a:lvl7pPr>
              <a:defRPr sz="2133"/>
            </a:lvl7pPr>
            <a:lvl8pPr>
              <a:defRPr sz="2133"/>
            </a:lvl8pPr>
            <a:lvl9pPr>
              <a:defRPr sz="2133"/>
            </a:lvl9pPr>
          </a:lstStyle>
          <a:p>
            <a:pPr lvl="0"/>
            <a:r>
              <a:rPr lang="sv-FI" noProof="0"/>
              <a:t>Klicka för att redigera grundläggande text format</a:t>
            </a:r>
          </a:p>
          <a:p>
            <a:pPr lvl="1"/>
            <a:r>
              <a:rPr lang="sv-FI" noProof="0"/>
              <a:t>Andra nivå</a:t>
            </a:r>
          </a:p>
          <a:p>
            <a:pPr lvl="2"/>
            <a:r>
              <a:rPr lang="sv-FI" noProof="0"/>
              <a:t>Tredje nivån</a:t>
            </a:r>
          </a:p>
          <a:p>
            <a:pPr lvl="3"/>
            <a:r>
              <a:rPr lang="sv-FI" noProof="0"/>
              <a:t>Fjärde nivån</a:t>
            </a:r>
          </a:p>
          <a:p>
            <a:pPr lvl="4"/>
            <a:r>
              <a:rPr lang="sv-FI" noProof="0"/>
              <a:t>Femte nivån</a:t>
            </a:r>
          </a:p>
        </p:txBody>
      </p:sp>
      <p:sp>
        <p:nvSpPr>
          <p:cNvPr id="5" name="Otsikko 1">
            <a:extLst>
              <a:ext uri="{FF2B5EF4-FFF2-40B4-BE49-F238E27FC236}">
                <a16:creationId xmlns:a16="http://schemas.microsoft.com/office/drawing/2014/main" id="{C2782CB3-6DF9-4104-B6CA-53DCEBFE72BF}"/>
              </a:ext>
            </a:extLst>
          </p:cNvPr>
          <p:cNvSpPr>
            <a:spLocks noGrp="1"/>
          </p:cNvSpPr>
          <p:nvPr>
            <p:ph type="title" hasCustomPrompt="1"/>
          </p:nvPr>
        </p:nvSpPr>
        <p:spPr>
          <a:xfrm>
            <a:off x="609600" y="1294507"/>
            <a:ext cx="10094912" cy="2998589"/>
          </a:xfrm>
        </p:spPr>
        <p:txBody>
          <a:bodyPr/>
          <a:lstStyle>
            <a:lvl1pPr>
              <a:defRPr>
                <a:solidFill>
                  <a:schemeClr val="tx2"/>
                </a:solidFill>
              </a:defRPr>
            </a:lvl1pPr>
          </a:lstStyle>
          <a:p>
            <a:r>
              <a:rPr lang="sv-FI" noProof="0"/>
              <a:t>Klicka för att lägga </a:t>
            </a:r>
            <a:br>
              <a:rPr lang="sv-FI" noProof="0"/>
            </a:br>
            <a:r>
              <a:rPr lang="sv-FI" noProof="0"/>
              <a:t>till rubrik</a:t>
            </a:r>
          </a:p>
        </p:txBody>
      </p:sp>
    </p:spTree>
    <p:extLst>
      <p:ext uri="{BB962C8B-B14F-4D97-AF65-F5344CB8AC3E}">
        <p14:creationId xmlns:p14="http://schemas.microsoft.com/office/powerpoint/2010/main" val="5370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mellanrubrik">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4" name="Päivämäärän paikkamerkki 3"/>
          <p:cNvSpPr>
            <a:spLocks noGrp="1"/>
          </p:cNvSpPr>
          <p:nvPr>
            <p:ph type="dt" sz="half" idx="10"/>
          </p:nvPr>
        </p:nvSpPr>
        <p:spPr/>
        <p:txBody>
          <a:bodyPr/>
          <a:lstStyle/>
          <a:p>
            <a:fld id="{B830B3A5-5E4C-4B20-8347-C6F02E981E80}" type="datetime1">
              <a:rPr lang="sv-FI" noProof="0" smtClean="0"/>
              <a:t>28.08.2023</a:t>
            </a:fld>
            <a:endParaRPr lang="sv-FI" noProof="0"/>
          </a:p>
        </p:txBody>
      </p:sp>
      <p:sp>
        <p:nvSpPr>
          <p:cNvPr id="3" name="Tekstin paikkamerkki 2"/>
          <p:cNvSpPr>
            <a:spLocks noGrp="1"/>
          </p:cNvSpPr>
          <p:nvPr>
            <p:ph type="body" idx="1" hasCustomPrompt="1"/>
          </p:nvPr>
        </p:nvSpPr>
        <p:spPr>
          <a:xfrm>
            <a:off x="963084" y="2372883"/>
            <a:ext cx="10363200" cy="1500187"/>
          </a:xfrm>
        </p:spPr>
        <p:txBody>
          <a:bodyPr anchor="b">
            <a:normAutofit/>
          </a:bodyPr>
          <a:lstStyle>
            <a:lvl1pPr marL="0" indent="0">
              <a:buNone/>
              <a:defRPr sz="18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sv-FI" noProof="0"/>
              <a:t>Klicka för att redigera grundläggande text format</a:t>
            </a:r>
          </a:p>
        </p:txBody>
      </p:sp>
      <p:sp>
        <p:nvSpPr>
          <p:cNvPr id="2" name="Otsikko 1"/>
          <p:cNvSpPr>
            <a:spLocks noGrp="1"/>
          </p:cNvSpPr>
          <p:nvPr>
            <p:ph type="title" hasCustomPrompt="1"/>
          </p:nvPr>
        </p:nvSpPr>
        <p:spPr>
          <a:xfrm>
            <a:off x="963084" y="3969081"/>
            <a:ext cx="10363200" cy="1362075"/>
          </a:xfrm>
        </p:spPr>
        <p:txBody>
          <a:bodyPr anchor="t"/>
          <a:lstStyle>
            <a:lvl1pPr algn="l">
              <a:defRPr sz="5333" b="1" cap="all"/>
            </a:lvl1pPr>
          </a:lstStyle>
          <a:p>
            <a:r>
              <a:rPr lang="sv-FI" noProof="0"/>
              <a:t>Klicka för att lägga </a:t>
            </a:r>
            <a:br>
              <a:rPr lang="sv-FI" noProof="0"/>
            </a:br>
            <a:r>
              <a:rPr lang="sv-FI" noProof="0"/>
              <a:t>till rubrik</a:t>
            </a:r>
          </a:p>
        </p:txBody>
      </p:sp>
    </p:spTree>
    <p:extLst>
      <p:ext uri="{BB962C8B-B14F-4D97-AF65-F5344CB8AC3E}">
        <p14:creationId xmlns:p14="http://schemas.microsoft.com/office/powerpoint/2010/main" val="29556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 rubrik">
    <p:spTree>
      <p:nvGrpSpPr>
        <p:cNvPr id="1" name=""/>
        <p:cNvGrpSpPr/>
        <p:nvPr/>
      </p:nvGrpSpPr>
      <p:grpSpPr>
        <a:xfrm>
          <a:off x="0" y="0"/>
          <a:ext cx="0" cy="0"/>
          <a:chOff x="0" y="0"/>
          <a:chExt cx="0" cy="0"/>
        </a:xfrm>
      </p:grpSpPr>
      <p:sp>
        <p:nvSpPr>
          <p:cNvPr id="7" name="Dian numeron paikkamerkki 6"/>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5" name="Päivämäärän paikkamerkki 4"/>
          <p:cNvSpPr>
            <a:spLocks noGrp="1"/>
          </p:cNvSpPr>
          <p:nvPr>
            <p:ph type="dt" sz="half" idx="10"/>
          </p:nvPr>
        </p:nvSpPr>
        <p:spPr/>
        <p:txBody>
          <a:bodyPr/>
          <a:lstStyle/>
          <a:p>
            <a:fld id="{AB64C675-7861-4A4E-892A-48081390F40F}" type="datetime1">
              <a:rPr lang="sv-FI" noProof="0" smtClean="0"/>
              <a:t>28.08.2023</a:t>
            </a:fld>
            <a:endParaRPr lang="sv-FI" noProof="0"/>
          </a:p>
        </p:txBody>
      </p:sp>
      <p:sp>
        <p:nvSpPr>
          <p:cNvPr id="4" name="Tekstin paikkamerkki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sv-FI" noProof="0"/>
              <a:t>Klicka för att lägga till text 
</a:t>
            </a:r>
          </a:p>
        </p:txBody>
      </p:sp>
      <p:sp>
        <p:nvSpPr>
          <p:cNvPr id="2" name="Otsikko 1"/>
          <p:cNvSpPr>
            <a:spLocks noGrp="1"/>
          </p:cNvSpPr>
          <p:nvPr>
            <p:ph type="title" hasCustomPrompt="1"/>
          </p:nvPr>
        </p:nvSpPr>
        <p:spPr>
          <a:xfrm>
            <a:off x="2389717" y="4800600"/>
            <a:ext cx="7315200" cy="566739"/>
          </a:xfrm>
        </p:spPr>
        <p:txBody>
          <a:bodyPr anchor="t"/>
          <a:lstStyle>
            <a:lvl1pPr algn="l">
              <a:defRPr sz="2667" b="1"/>
            </a:lvl1pPr>
          </a:lstStyle>
          <a:p>
            <a:r>
              <a:rPr lang="sv-FI" noProof="0"/>
              <a:t>Redigera grundformat. Klicka för att SH.
</a:t>
            </a:r>
          </a:p>
        </p:txBody>
      </p:sp>
      <p:sp>
        <p:nvSpPr>
          <p:cNvPr id="8" name="Sisällön paikkamerkki 5">
            <a:extLst>
              <a:ext uri="{FF2B5EF4-FFF2-40B4-BE49-F238E27FC236}">
                <a16:creationId xmlns:a16="http://schemas.microsoft.com/office/drawing/2014/main" id="{3DDF790D-4329-4EEC-BE7B-357E316D5CF0}"/>
              </a:ext>
            </a:extLst>
          </p:cNvPr>
          <p:cNvSpPr>
            <a:spLocks noGrp="1"/>
          </p:cNvSpPr>
          <p:nvPr>
            <p:ph sz="quarter" idx="4" hasCustomPrompt="1"/>
          </p:nvPr>
        </p:nvSpPr>
        <p:spPr>
          <a:xfrm>
            <a:off x="2389719" y="612774"/>
            <a:ext cx="7315200" cy="4064365"/>
          </a:xfrm>
        </p:spPr>
        <p:txBody>
          <a:bodyPr>
            <a:normAutofit/>
          </a:bodyPr>
          <a:lstStyle>
            <a:lvl1pPr marL="0" indent="0">
              <a:buFontTx/>
              <a:buNone/>
              <a:defRPr sz="1867"/>
            </a:lvl1pPr>
            <a:lvl2pPr marL="609585" indent="0">
              <a:buFontTx/>
              <a:buNone/>
              <a:defRPr sz="1867"/>
            </a:lvl2pPr>
            <a:lvl3pPr marL="1219170" indent="0">
              <a:buFontTx/>
              <a:buNone/>
              <a:defRPr sz="1867"/>
            </a:lvl3pPr>
            <a:lvl4pPr marL="1828754" indent="0">
              <a:buFontTx/>
              <a:buNone/>
              <a:defRPr sz="1867"/>
            </a:lvl4pPr>
            <a:lvl5pPr marL="2438339" indent="0">
              <a:buFontTx/>
              <a:buNone/>
              <a:defRPr sz="1867"/>
            </a:lvl5pPr>
            <a:lvl6pPr>
              <a:defRPr sz="2133"/>
            </a:lvl6pPr>
            <a:lvl7pPr>
              <a:defRPr sz="2133"/>
            </a:lvl7pPr>
            <a:lvl8pPr>
              <a:defRPr sz="2133"/>
            </a:lvl8pPr>
            <a:lvl9pPr>
              <a:defRPr sz="2133"/>
            </a:lvl9pPr>
          </a:lstStyle>
          <a:p>
            <a:pPr lvl="0"/>
            <a:r>
              <a:rPr lang="sv-FI" noProof="0"/>
              <a:t>Klicka för att lägga till text </a:t>
            </a:r>
          </a:p>
        </p:txBody>
      </p:sp>
    </p:spTree>
    <p:extLst>
      <p:ext uri="{BB962C8B-B14F-4D97-AF65-F5344CB8AC3E}">
        <p14:creationId xmlns:p14="http://schemas.microsoft.com/office/powerpoint/2010/main" val="8955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4" name="Päivämäärän paikkamerkki 3"/>
          <p:cNvSpPr>
            <a:spLocks noGrp="1"/>
          </p:cNvSpPr>
          <p:nvPr>
            <p:ph type="dt" sz="half" idx="10"/>
          </p:nvPr>
        </p:nvSpPr>
        <p:spPr/>
        <p:txBody>
          <a:bodyPr/>
          <a:lstStyle/>
          <a:p>
            <a:fld id="{58758EEC-F5A9-406D-903C-278F01291F41}" type="datetime1">
              <a:rPr lang="sv-FI" noProof="0" smtClean="0"/>
              <a:t>28.08.2023</a:t>
            </a:fld>
            <a:endParaRPr lang="sv-FI" noProof="0"/>
          </a:p>
        </p:txBody>
      </p:sp>
      <p:sp>
        <p:nvSpPr>
          <p:cNvPr id="3" name="Sisällön paikkamerkki 2"/>
          <p:cNvSpPr>
            <a:spLocks noGrp="1"/>
          </p:cNvSpPr>
          <p:nvPr>
            <p:ph idx="1" hasCustomPrompt="1"/>
          </p:nvPr>
        </p:nvSpPr>
        <p:spPr>
          <a:xfrm>
            <a:off x="609600" y="2332037"/>
            <a:ext cx="10972800" cy="3689251"/>
          </a:xfrm>
        </p:spPr>
        <p:txBody>
          <a:bodyPr>
            <a:normAutofit/>
          </a:bodyPr>
          <a:lstStyle>
            <a:lvl1pPr>
              <a:defRPr sz="1867"/>
            </a:lvl1pPr>
            <a:lvl2pPr>
              <a:defRPr sz="1867"/>
            </a:lvl2pPr>
            <a:lvl3pPr>
              <a:defRPr sz="1867"/>
            </a:lvl3pPr>
            <a:lvl4pPr>
              <a:defRPr sz="1867"/>
            </a:lvl4pPr>
            <a:lvl5pPr>
              <a:defRPr sz="1867"/>
            </a:lvl5pPr>
          </a:lstStyle>
          <a:p>
            <a:pPr lvl="0"/>
            <a:r>
              <a:rPr lang="sv-FI" noProof="0"/>
              <a:t>Klicka för att redigera grundläggande text format</a:t>
            </a:r>
          </a:p>
          <a:p>
            <a:pPr lvl="1"/>
            <a:r>
              <a:rPr lang="sv-FI" noProof="0"/>
              <a:t>Andra nivå</a:t>
            </a:r>
          </a:p>
          <a:p>
            <a:pPr lvl="2"/>
            <a:r>
              <a:rPr lang="sv-FI" noProof="0"/>
              <a:t>Tredje nivån</a:t>
            </a:r>
          </a:p>
          <a:p>
            <a:pPr lvl="3"/>
            <a:r>
              <a:rPr lang="sv-FI" noProof="0"/>
              <a:t>Fjärde nivån</a:t>
            </a:r>
          </a:p>
          <a:p>
            <a:pPr lvl="4"/>
            <a:r>
              <a:rPr lang="sv-FI" noProof="0"/>
              <a:t>Femte nivån</a:t>
            </a:r>
          </a:p>
        </p:txBody>
      </p:sp>
      <p:sp>
        <p:nvSpPr>
          <p:cNvPr id="2" name="Otsikko 1"/>
          <p:cNvSpPr>
            <a:spLocks noGrp="1"/>
          </p:cNvSpPr>
          <p:nvPr>
            <p:ph type="title" hasCustomPrompt="1"/>
          </p:nvPr>
        </p:nvSpPr>
        <p:spPr>
          <a:xfrm>
            <a:off x="609600" y="1037861"/>
            <a:ext cx="10972800" cy="1143000"/>
          </a:xfrm>
        </p:spPr>
        <p:txBody>
          <a:bodyPr anchor="t">
            <a:normAutofit/>
          </a:bodyPr>
          <a:lstStyle>
            <a:lvl1pPr>
              <a:defRPr sz="5867">
                <a:solidFill>
                  <a:schemeClr val="tx2"/>
                </a:solidFill>
              </a:defRPr>
            </a:lvl1pPr>
          </a:lstStyle>
          <a:p>
            <a:r>
              <a:rPr lang="sv-FI" noProof="0"/>
              <a:t>Klicka för att lägga till rubrik</a:t>
            </a:r>
          </a:p>
        </p:txBody>
      </p:sp>
    </p:spTree>
    <p:extLst>
      <p:ext uri="{BB962C8B-B14F-4D97-AF65-F5344CB8AC3E}">
        <p14:creationId xmlns:p14="http://schemas.microsoft.com/office/powerpoint/2010/main" val="405957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7" name="Dian numeron paikkamerkki 6"/>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5" name="Päivämäärän paikkamerkki 4"/>
          <p:cNvSpPr>
            <a:spLocks noGrp="1"/>
          </p:cNvSpPr>
          <p:nvPr>
            <p:ph type="dt" sz="half" idx="10"/>
          </p:nvPr>
        </p:nvSpPr>
        <p:spPr/>
        <p:txBody>
          <a:bodyPr/>
          <a:lstStyle/>
          <a:p>
            <a:fld id="{AEDA687D-AB18-4A15-B6CB-B45FF7B0D3DF}" type="datetime1">
              <a:rPr lang="sv-FI" noProof="0" smtClean="0"/>
              <a:t>28.08.2023</a:t>
            </a:fld>
            <a:endParaRPr lang="sv-FI" noProof="0"/>
          </a:p>
        </p:txBody>
      </p:sp>
      <p:sp>
        <p:nvSpPr>
          <p:cNvPr id="3" name="Sisällön paikkamerkki 2" descr="Flickor&#10;&#10;Två glada kvinnor diskuterar studier."/>
          <p:cNvSpPr>
            <a:spLocks noGrp="1"/>
          </p:cNvSpPr>
          <p:nvPr>
            <p:ph sz="half" idx="1" hasCustomPrompt="1"/>
          </p:nvPr>
        </p:nvSpPr>
        <p:spPr>
          <a:xfrm>
            <a:off x="0" y="0"/>
            <a:ext cx="5999989" cy="6858000"/>
          </a:xfrm>
          <a:blipFill>
            <a:blip r:embed="rId2"/>
            <a:stretch>
              <a:fillRect/>
            </a:stretch>
          </a:blipFill>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sv-FI" noProof="0"/>
              <a:t>Plats för bilden, 470x540px</a:t>
            </a:r>
          </a:p>
        </p:txBody>
      </p:sp>
      <p:sp>
        <p:nvSpPr>
          <p:cNvPr id="4" name="Sisällön paikkamerkki 3"/>
          <p:cNvSpPr>
            <a:spLocks noGrp="1"/>
          </p:cNvSpPr>
          <p:nvPr>
            <p:ph sz="half" idx="2" hasCustomPrompt="1"/>
          </p:nvPr>
        </p:nvSpPr>
        <p:spPr>
          <a:xfrm>
            <a:off x="6658272" y="3332989"/>
            <a:ext cx="4520704" cy="2976331"/>
          </a:xfrm>
        </p:spPr>
        <p:txBody>
          <a:bodyPr>
            <a:normAutofit/>
          </a:bodyPr>
          <a:lstStyle>
            <a:lvl1pPr marL="457189" indent="-457189">
              <a:buClr>
                <a:schemeClr val="accent5"/>
              </a:buClr>
              <a:buFont typeface="Arial" panose="020B0604020202020204" pitchFamily="34" charset="0"/>
              <a:buChar char="•"/>
              <a:defRPr sz="1867"/>
            </a:lvl1pPr>
            <a:lvl2pPr marL="990575" indent="-380990">
              <a:buClr>
                <a:schemeClr val="accent5"/>
              </a:buClr>
              <a:buFont typeface="Arial" panose="020B0604020202020204" pitchFamily="34" charset="0"/>
              <a:buChar char="•"/>
              <a:defRPr sz="1867"/>
            </a:lvl2pPr>
            <a:lvl3pPr marL="1523962" indent="-304792">
              <a:buClr>
                <a:schemeClr val="accent5"/>
              </a:buClr>
              <a:buFont typeface="Arial" panose="020B0604020202020204" pitchFamily="34" charset="0"/>
              <a:buChar char="•"/>
              <a:defRPr sz="1867"/>
            </a:lvl3pPr>
            <a:lvl4pPr marL="2133547" indent="-304792">
              <a:buClr>
                <a:schemeClr val="accent5"/>
              </a:buClr>
              <a:buFont typeface="Arial" panose="020B0604020202020204" pitchFamily="34" charset="0"/>
              <a:buChar char="•"/>
              <a:defRPr sz="1867"/>
            </a:lvl4pPr>
            <a:lvl5pPr marL="2743131" indent="-304792">
              <a:buClr>
                <a:schemeClr val="accent5"/>
              </a:buClr>
              <a:buFont typeface="Arial" panose="020B0604020202020204" pitchFamily="34" charset="0"/>
              <a:buChar char="•"/>
              <a:defRPr sz="1867"/>
            </a:lvl5pPr>
            <a:lvl6pPr>
              <a:defRPr sz="2400"/>
            </a:lvl6pPr>
            <a:lvl7pPr>
              <a:defRPr sz="2400"/>
            </a:lvl7pPr>
            <a:lvl8pPr>
              <a:defRPr sz="2400"/>
            </a:lvl8pPr>
            <a:lvl9pPr>
              <a:defRPr sz="2400"/>
            </a:lvl9pPr>
          </a:lstStyle>
          <a:p>
            <a:pPr lvl="0"/>
            <a:r>
              <a:rPr lang="sv-FI" noProof="0"/>
              <a:t>Klicka för att redigera grundläggande text format</a:t>
            </a:r>
          </a:p>
          <a:p>
            <a:pPr lvl="1"/>
            <a:r>
              <a:rPr lang="sv-FI" noProof="0"/>
              <a:t>Andra nivå</a:t>
            </a:r>
          </a:p>
          <a:p>
            <a:pPr lvl="2"/>
            <a:r>
              <a:rPr lang="sv-FI" noProof="0"/>
              <a:t>Tredje nivån</a:t>
            </a:r>
          </a:p>
          <a:p>
            <a:pPr lvl="3"/>
            <a:r>
              <a:rPr lang="sv-FI" noProof="0"/>
              <a:t>Fjärde nivån</a:t>
            </a:r>
          </a:p>
          <a:p>
            <a:pPr lvl="4"/>
            <a:r>
              <a:rPr lang="sv-FI" noProof="0"/>
              <a:t>Femte nivån</a:t>
            </a:r>
          </a:p>
        </p:txBody>
      </p:sp>
      <p:sp>
        <p:nvSpPr>
          <p:cNvPr id="8" name="Otsikon paikkamerkki 1"/>
          <p:cNvSpPr>
            <a:spLocks noGrp="1"/>
          </p:cNvSpPr>
          <p:nvPr>
            <p:ph type="title" hasCustomPrompt="1"/>
          </p:nvPr>
        </p:nvSpPr>
        <p:spPr>
          <a:xfrm>
            <a:off x="6658272" y="1316765"/>
            <a:ext cx="5006347" cy="1942472"/>
          </a:xfrm>
          <a:prstGeom prst="rect">
            <a:avLst/>
          </a:prstGeom>
        </p:spPr>
        <p:txBody>
          <a:bodyPr vert="horz" lIns="91440" tIns="45720" rIns="91440" bIns="45720" rtlCol="0" anchor="b">
            <a:normAutofit/>
          </a:bodyPr>
          <a:lstStyle>
            <a:lvl1pPr>
              <a:lnSpc>
                <a:spcPts val="6400"/>
              </a:lnSpc>
              <a:defRPr/>
            </a:lvl1pPr>
          </a:lstStyle>
          <a:p>
            <a:r>
              <a:rPr lang="sv-FI" noProof="0"/>
              <a:t/>
            </a:r>
            <a:br>
              <a:rPr lang="sv-FI" noProof="0"/>
            </a:br>
            <a:r>
              <a:rPr lang="sv-FI" noProof="0"/>
              <a:t/>
            </a:r>
            <a:br>
              <a:rPr lang="sv-FI" noProof="0"/>
            </a:br>
            <a:r>
              <a:rPr lang="sv-FI" noProof="0"/>
              <a:t>rubrik</a:t>
            </a:r>
          </a:p>
        </p:txBody>
      </p:sp>
    </p:spTree>
    <p:extLst>
      <p:ext uri="{BB962C8B-B14F-4D97-AF65-F5344CB8AC3E}">
        <p14:creationId xmlns:p14="http://schemas.microsoft.com/office/powerpoint/2010/main" val="15028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akgrunds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EADF11D-0844-407E-B836-9565FD7EF85A}" type="datetime1">
              <a:rPr lang="sv-FI" noProof="0" smtClean="0"/>
              <a:t>28.08.2023</a:t>
            </a:fld>
            <a:endParaRPr lang="sv-FI" noProof="0"/>
          </a:p>
        </p:txBody>
      </p:sp>
      <p:sp>
        <p:nvSpPr>
          <p:cNvPr id="4" name="Dian numeron paikkamerkki 3"/>
          <p:cNvSpPr>
            <a:spLocks noGrp="1"/>
          </p:cNvSpPr>
          <p:nvPr>
            <p:ph type="sldNum" sz="quarter" idx="12"/>
          </p:nvPr>
        </p:nvSpPr>
        <p:spPr/>
        <p:txBody>
          <a:bodyPr/>
          <a:lstStyle/>
          <a:p>
            <a:fld id="{D9553030-DA0E-469A-A148-F21CB72F8278}" type="slidenum">
              <a:rPr lang="sv-FI" noProof="0" smtClean="0"/>
              <a:t>‹#›</a:t>
            </a:fld>
            <a:endParaRPr lang="sv-FI" noProof="0"/>
          </a:p>
        </p:txBody>
      </p:sp>
    </p:spTree>
    <p:extLst>
      <p:ext uri="{BB962C8B-B14F-4D97-AF65-F5344CB8AC3E}">
        <p14:creationId xmlns:p14="http://schemas.microsoft.com/office/powerpoint/2010/main" val="202438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rubrik + foto">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2" name="Ryhmä 21" descr="Åbo Akademi logotyp" title="Åbo Akademi logotyp">
            <a:extLst>
              <a:ext uri="{FF2B5EF4-FFF2-40B4-BE49-F238E27FC236}">
                <a16:creationId xmlns:a16="http://schemas.microsoft.com/office/drawing/2014/main" id="{DA1FCB86-C808-46AD-AA95-9B6B27F6968A}"/>
              </a:ext>
            </a:extLst>
          </p:cNvPr>
          <p:cNvGrpSpPr/>
          <p:nvPr userDrawn="1"/>
        </p:nvGrpSpPr>
        <p:grpSpPr>
          <a:xfrm>
            <a:off x="10858500" y="198968"/>
            <a:ext cx="1035051" cy="1079501"/>
            <a:chOff x="8143875" y="149226"/>
            <a:chExt cx="776288" cy="809626"/>
          </a:xfrm>
        </p:grpSpPr>
        <p:grpSp>
          <p:nvGrpSpPr>
            <p:cNvPr id="23" name="Ryhmä 22">
              <a:extLst>
                <a:ext uri="{FF2B5EF4-FFF2-40B4-BE49-F238E27FC236}">
                  <a16:creationId xmlns:a16="http://schemas.microsoft.com/office/drawing/2014/main" id="{EB719333-9B31-4C74-9861-55B35FEC37C0}"/>
                </a:ext>
              </a:extLst>
            </p:cNvPr>
            <p:cNvGrpSpPr/>
            <p:nvPr userDrawn="1"/>
          </p:nvGrpSpPr>
          <p:grpSpPr>
            <a:xfrm>
              <a:off x="8143875" y="837212"/>
              <a:ext cx="776288" cy="121640"/>
              <a:chOff x="7996238" y="984250"/>
              <a:chExt cx="923925" cy="147638"/>
            </a:xfrm>
            <a:solidFill>
              <a:schemeClr val="bg1"/>
            </a:solidFill>
          </p:grpSpPr>
          <p:sp>
            <p:nvSpPr>
              <p:cNvPr id="27" name="Freeform 5">
                <a:extLst>
                  <a:ext uri="{FF2B5EF4-FFF2-40B4-BE49-F238E27FC236}">
                    <a16:creationId xmlns:a16="http://schemas.microsoft.com/office/drawing/2014/main" id="{0B8C4CDC-5D52-40C3-9D82-9ED6797F3657}"/>
                  </a:ext>
                </a:extLst>
              </p:cNvPr>
              <p:cNvSpPr>
                <a:spLocks noEditPoints="1"/>
              </p:cNvSpPr>
              <p:nvPr userDrawn="1"/>
            </p:nvSpPr>
            <p:spPr bwMode="auto">
              <a:xfrm>
                <a:off x="7996238" y="984250"/>
                <a:ext cx="96838" cy="146050"/>
              </a:xfrm>
              <a:custGeom>
                <a:avLst/>
                <a:gdLst>
                  <a:gd name="T0" fmla="*/ 29 w 58"/>
                  <a:gd name="T1" fmla="*/ 5 h 87"/>
                  <a:gd name="T2" fmla="*/ 24 w 58"/>
                  <a:gd name="T3" fmla="*/ 10 h 87"/>
                  <a:gd name="T4" fmla="*/ 29 w 58"/>
                  <a:gd name="T5" fmla="*/ 14 h 87"/>
                  <a:gd name="T6" fmla="*/ 33 w 58"/>
                  <a:gd name="T7" fmla="*/ 9 h 87"/>
                  <a:gd name="T8" fmla="*/ 29 w 58"/>
                  <a:gd name="T9" fmla="*/ 5 h 87"/>
                  <a:gd name="T10" fmla="*/ 37 w 58"/>
                  <a:gd name="T11" fmla="*/ 59 h 87"/>
                  <a:gd name="T12" fmla="*/ 32 w 58"/>
                  <a:gd name="T13" fmla="*/ 43 h 87"/>
                  <a:gd name="T14" fmla="*/ 28 w 58"/>
                  <a:gd name="T15" fmla="*/ 31 h 87"/>
                  <a:gd name="T16" fmla="*/ 28 w 58"/>
                  <a:gd name="T17" fmla="*/ 31 h 87"/>
                  <a:gd name="T18" fmla="*/ 25 w 58"/>
                  <a:gd name="T19" fmla="*/ 43 h 87"/>
                  <a:gd name="T20" fmla="*/ 20 w 58"/>
                  <a:gd name="T21" fmla="*/ 59 h 87"/>
                  <a:gd name="T22" fmla="*/ 37 w 58"/>
                  <a:gd name="T23" fmla="*/ 59 h 87"/>
                  <a:gd name="T24" fmla="*/ 29 w 58"/>
                  <a:gd name="T25" fmla="*/ 0 h 87"/>
                  <a:gd name="T26" fmla="*/ 39 w 58"/>
                  <a:gd name="T27" fmla="*/ 10 h 87"/>
                  <a:gd name="T28" fmla="*/ 29 w 58"/>
                  <a:gd name="T29" fmla="*/ 19 h 87"/>
                  <a:gd name="T30" fmla="*/ 18 w 58"/>
                  <a:gd name="T31" fmla="*/ 10 h 87"/>
                  <a:gd name="T32" fmla="*/ 29 w 58"/>
                  <a:gd name="T33" fmla="*/ 0 h 87"/>
                  <a:gd name="T34" fmla="*/ 18 w 58"/>
                  <a:gd name="T35" fmla="*/ 68 h 87"/>
                  <a:gd name="T36" fmla="*/ 12 w 58"/>
                  <a:gd name="T37" fmla="*/ 87 h 87"/>
                  <a:gd name="T38" fmla="*/ 0 w 58"/>
                  <a:gd name="T39" fmla="*/ 87 h 87"/>
                  <a:gd name="T40" fmla="*/ 21 w 58"/>
                  <a:gd name="T41" fmla="*/ 21 h 87"/>
                  <a:gd name="T42" fmla="*/ 36 w 58"/>
                  <a:gd name="T43" fmla="*/ 21 h 87"/>
                  <a:gd name="T44" fmla="*/ 58 w 58"/>
                  <a:gd name="T45" fmla="*/ 87 h 87"/>
                  <a:gd name="T46" fmla="*/ 45 w 58"/>
                  <a:gd name="T47" fmla="*/ 87 h 87"/>
                  <a:gd name="T48" fmla="*/ 39 w 58"/>
                  <a:gd name="T49" fmla="*/ 68 h 87"/>
                  <a:gd name="T50" fmla="*/ 18 w 58"/>
                  <a:gd name="T51"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87">
                    <a:moveTo>
                      <a:pt x="29" y="5"/>
                    </a:moveTo>
                    <a:cubicBezTo>
                      <a:pt x="26" y="5"/>
                      <a:pt x="24" y="7"/>
                      <a:pt x="24" y="10"/>
                    </a:cubicBezTo>
                    <a:cubicBezTo>
                      <a:pt x="24" y="12"/>
                      <a:pt x="26" y="14"/>
                      <a:pt x="29" y="14"/>
                    </a:cubicBezTo>
                    <a:cubicBezTo>
                      <a:pt x="32" y="14"/>
                      <a:pt x="33" y="12"/>
                      <a:pt x="33" y="9"/>
                    </a:cubicBezTo>
                    <a:cubicBezTo>
                      <a:pt x="33" y="7"/>
                      <a:pt x="32" y="5"/>
                      <a:pt x="29" y="5"/>
                    </a:cubicBezTo>
                    <a:close/>
                    <a:moveTo>
                      <a:pt x="37" y="59"/>
                    </a:moveTo>
                    <a:cubicBezTo>
                      <a:pt x="32" y="43"/>
                      <a:pt x="32" y="43"/>
                      <a:pt x="32" y="43"/>
                    </a:cubicBezTo>
                    <a:cubicBezTo>
                      <a:pt x="30" y="39"/>
                      <a:pt x="29" y="35"/>
                      <a:pt x="28" y="31"/>
                    </a:cubicBezTo>
                    <a:cubicBezTo>
                      <a:pt x="28" y="31"/>
                      <a:pt x="28" y="31"/>
                      <a:pt x="28" y="31"/>
                    </a:cubicBezTo>
                    <a:cubicBezTo>
                      <a:pt x="27" y="35"/>
                      <a:pt x="26" y="39"/>
                      <a:pt x="25" y="43"/>
                    </a:cubicBezTo>
                    <a:cubicBezTo>
                      <a:pt x="20" y="59"/>
                      <a:pt x="20" y="59"/>
                      <a:pt x="20" y="59"/>
                    </a:cubicBezTo>
                    <a:lnTo>
                      <a:pt x="37" y="59"/>
                    </a:lnTo>
                    <a:close/>
                    <a:moveTo>
                      <a:pt x="29" y="0"/>
                    </a:moveTo>
                    <a:cubicBezTo>
                      <a:pt x="36" y="0"/>
                      <a:pt x="39" y="4"/>
                      <a:pt x="39" y="10"/>
                    </a:cubicBezTo>
                    <a:cubicBezTo>
                      <a:pt x="39" y="15"/>
                      <a:pt x="35" y="19"/>
                      <a:pt x="29" y="19"/>
                    </a:cubicBezTo>
                    <a:cubicBezTo>
                      <a:pt x="22" y="19"/>
                      <a:pt x="18" y="15"/>
                      <a:pt x="18" y="10"/>
                    </a:cubicBezTo>
                    <a:cubicBezTo>
                      <a:pt x="18" y="5"/>
                      <a:pt x="22" y="0"/>
                      <a:pt x="29" y="0"/>
                    </a:cubicBezTo>
                    <a:close/>
                    <a:moveTo>
                      <a:pt x="18" y="68"/>
                    </a:moveTo>
                    <a:cubicBezTo>
                      <a:pt x="12" y="87"/>
                      <a:pt x="12" y="87"/>
                      <a:pt x="12" y="87"/>
                    </a:cubicBezTo>
                    <a:cubicBezTo>
                      <a:pt x="0" y="87"/>
                      <a:pt x="0" y="87"/>
                      <a:pt x="0" y="87"/>
                    </a:cubicBezTo>
                    <a:cubicBezTo>
                      <a:pt x="21" y="21"/>
                      <a:pt x="21" y="21"/>
                      <a:pt x="21" y="21"/>
                    </a:cubicBezTo>
                    <a:cubicBezTo>
                      <a:pt x="36" y="21"/>
                      <a:pt x="36" y="21"/>
                      <a:pt x="36" y="21"/>
                    </a:cubicBezTo>
                    <a:cubicBezTo>
                      <a:pt x="58" y="87"/>
                      <a:pt x="58" y="87"/>
                      <a:pt x="58" y="87"/>
                    </a:cubicBezTo>
                    <a:cubicBezTo>
                      <a:pt x="45" y="87"/>
                      <a:pt x="45" y="87"/>
                      <a:pt x="45" y="87"/>
                    </a:cubicBezTo>
                    <a:cubicBezTo>
                      <a:pt x="39" y="68"/>
                      <a:pt x="39" y="68"/>
                      <a:pt x="39" y="68"/>
                    </a:cubicBezTo>
                    <a:lnTo>
                      <a:pt x="18" y="6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8" name="Freeform 6">
                <a:extLst>
                  <a:ext uri="{FF2B5EF4-FFF2-40B4-BE49-F238E27FC236}">
                    <a16:creationId xmlns:a16="http://schemas.microsoft.com/office/drawing/2014/main" id="{985EC1EF-AFF5-4450-9CC9-2AEFBF0DCFED}"/>
                  </a:ext>
                </a:extLst>
              </p:cNvPr>
              <p:cNvSpPr>
                <a:spLocks noEditPoints="1"/>
              </p:cNvSpPr>
              <p:nvPr userDrawn="1"/>
            </p:nvSpPr>
            <p:spPr bwMode="auto">
              <a:xfrm>
                <a:off x="8104188" y="1014413"/>
                <a:ext cx="79375" cy="117475"/>
              </a:xfrm>
              <a:custGeom>
                <a:avLst/>
                <a:gdLst>
                  <a:gd name="T0" fmla="*/ 12 w 47"/>
                  <a:gd name="T1" fmla="*/ 49 h 70"/>
                  <a:gd name="T2" fmla="*/ 12 w 47"/>
                  <a:gd name="T3" fmla="*/ 52 h 70"/>
                  <a:gd name="T4" fmla="*/ 23 w 47"/>
                  <a:gd name="T5" fmla="*/ 61 h 70"/>
                  <a:gd name="T6" fmla="*/ 35 w 47"/>
                  <a:gd name="T7" fmla="*/ 45 h 70"/>
                  <a:gd name="T8" fmla="*/ 23 w 47"/>
                  <a:gd name="T9" fmla="*/ 30 h 70"/>
                  <a:gd name="T10" fmla="*/ 12 w 47"/>
                  <a:gd name="T11" fmla="*/ 39 h 70"/>
                  <a:gd name="T12" fmla="*/ 12 w 47"/>
                  <a:gd name="T13" fmla="*/ 42 h 70"/>
                  <a:gd name="T14" fmla="*/ 12 w 47"/>
                  <a:gd name="T15" fmla="*/ 49 h 70"/>
                  <a:gd name="T16" fmla="*/ 0 w 47"/>
                  <a:gd name="T17" fmla="*/ 0 h 70"/>
                  <a:gd name="T18" fmla="*/ 12 w 47"/>
                  <a:gd name="T19" fmla="*/ 0 h 70"/>
                  <a:gd name="T20" fmla="*/ 12 w 47"/>
                  <a:gd name="T21" fmla="*/ 28 h 70"/>
                  <a:gd name="T22" fmla="*/ 12 w 47"/>
                  <a:gd name="T23" fmla="*/ 28 h 70"/>
                  <a:gd name="T24" fmla="*/ 27 w 47"/>
                  <a:gd name="T25" fmla="*/ 20 h 70"/>
                  <a:gd name="T26" fmla="*/ 47 w 47"/>
                  <a:gd name="T27" fmla="*/ 44 h 70"/>
                  <a:gd name="T28" fmla="*/ 26 w 47"/>
                  <a:gd name="T29" fmla="*/ 70 h 70"/>
                  <a:gd name="T30" fmla="*/ 11 w 47"/>
                  <a:gd name="T31" fmla="*/ 62 h 70"/>
                  <a:gd name="T32" fmla="*/ 10 w 47"/>
                  <a:gd name="T33" fmla="*/ 62 h 70"/>
                  <a:gd name="T34" fmla="*/ 10 w 47"/>
                  <a:gd name="T35" fmla="*/ 69 h 70"/>
                  <a:gd name="T36" fmla="*/ 0 w 47"/>
                  <a:gd name="T37" fmla="*/ 69 h 70"/>
                  <a:gd name="T38" fmla="*/ 0 w 47"/>
                  <a:gd name="T39" fmla="*/ 56 h 70"/>
                  <a:gd name="T40" fmla="*/ 0 w 47"/>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70">
                    <a:moveTo>
                      <a:pt x="12" y="49"/>
                    </a:moveTo>
                    <a:cubicBezTo>
                      <a:pt x="12" y="50"/>
                      <a:pt x="12" y="51"/>
                      <a:pt x="12" y="52"/>
                    </a:cubicBezTo>
                    <a:cubicBezTo>
                      <a:pt x="14" y="57"/>
                      <a:pt x="18" y="61"/>
                      <a:pt x="23" y="61"/>
                    </a:cubicBezTo>
                    <a:cubicBezTo>
                      <a:pt x="30" y="61"/>
                      <a:pt x="35" y="55"/>
                      <a:pt x="35" y="45"/>
                    </a:cubicBezTo>
                    <a:cubicBezTo>
                      <a:pt x="35" y="37"/>
                      <a:pt x="31" y="30"/>
                      <a:pt x="23" y="30"/>
                    </a:cubicBezTo>
                    <a:cubicBezTo>
                      <a:pt x="18" y="30"/>
                      <a:pt x="14" y="33"/>
                      <a:pt x="12" y="39"/>
                    </a:cubicBezTo>
                    <a:cubicBezTo>
                      <a:pt x="12" y="39"/>
                      <a:pt x="12" y="40"/>
                      <a:pt x="12" y="42"/>
                    </a:cubicBezTo>
                    <a:lnTo>
                      <a:pt x="12" y="49"/>
                    </a:lnTo>
                    <a:close/>
                    <a:moveTo>
                      <a:pt x="0" y="0"/>
                    </a:moveTo>
                    <a:cubicBezTo>
                      <a:pt x="12" y="0"/>
                      <a:pt x="12" y="0"/>
                      <a:pt x="12" y="0"/>
                    </a:cubicBezTo>
                    <a:cubicBezTo>
                      <a:pt x="12" y="28"/>
                      <a:pt x="12" y="28"/>
                      <a:pt x="12" y="28"/>
                    </a:cubicBezTo>
                    <a:cubicBezTo>
                      <a:pt x="12" y="28"/>
                      <a:pt x="12" y="28"/>
                      <a:pt x="12" y="28"/>
                    </a:cubicBezTo>
                    <a:cubicBezTo>
                      <a:pt x="15" y="23"/>
                      <a:pt x="20" y="20"/>
                      <a:pt x="27" y="20"/>
                    </a:cubicBezTo>
                    <a:cubicBezTo>
                      <a:pt x="39" y="20"/>
                      <a:pt x="47" y="30"/>
                      <a:pt x="47" y="44"/>
                    </a:cubicBezTo>
                    <a:cubicBezTo>
                      <a:pt x="47" y="62"/>
                      <a:pt x="36" y="70"/>
                      <a:pt x="26" y="70"/>
                    </a:cubicBezTo>
                    <a:cubicBezTo>
                      <a:pt x="19" y="70"/>
                      <a:pt x="14" y="68"/>
                      <a:pt x="11" y="62"/>
                    </a:cubicBezTo>
                    <a:cubicBezTo>
                      <a:pt x="10" y="62"/>
                      <a:pt x="10" y="62"/>
                      <a:pt x="10" y="62"/>
                    </a:cubicBezTo>
                    <a:cubicBezTo>
                      <a:pt x="10" y="69"/>
                      <a:pt x="10" y="69"/>
                      <a:pt x="10" y="69"/>
                    </a:cubicBezTo>
                    <a:cubicBezTo>
                      <a:pt x="0" y="69"/>
                      <a:pt x="0" y="69"/>
                      <a:pt x="0" y="69"/>
                    </a:cubicBezTo>
                    <a:cubicBezTo>
                      <a:pt x="0" y="66"/>
                      <a:pt x="0" y="60"/>
                      <a:pt x="0" y="56"/>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9" name="Freeform 7">
                <a:extLst>
                  <a:ext uri="{FF2B5EF4-FFF2-40B4-BE49-F238E27FC236}">
                    <a16:creationId xmlns:a16="http://schemas.microsoft.com/office/drawing/2014/main" id="{0F0EE92F-30AD-4440-ADE3-B34648D72069}"/>
                  </a:ext>
                </a:extLst>
              </p:cNvPr>
              <p:cNvSpPr>
                <a:spLocks noEditPoints="1"/>
              </p:cNvSpPr>
              <p:nvPr userDrawn="1"/>
            </p:nvSpPr>
            <p:spPr bwMode="auto">
              <a:xfrm>
                <a:off x="8193088" y="1047750"/>
                <a:ext cx="79375" cy="84138"/>
              </a:xfrm>
              <a:custGeom>
                <a:avLst/>
                <a:gdLst>
                  <a:gd name="T0" fmla="*/ 24 w 48"/>
                  <a:gd name="T1" fmla="*/ 41 h 50"/>
                  <a:gd name="T2" fmla="*/ 36 w 48"/>
                  <a:gd name="T3" fmla="*/ 25 h 50"/>
                  <a:gd name="T4" fmla="*/ 25 w 48"/>
                  <a:gd name="T5" fmla="*/ 9 h 50"/>
                  <a:gd name="T6" fmla="*/ 13 w 48"/>
                  <a:gd name="T7" fmla="*/ 25 h 50"/>
                  <a:gd name="T8" fmla="*/ 24 w 48"/>
                  <a:gd name="T9" fmla="*/ 41 h 50"/>
                  <a:gd name="T10" fmla="*/ 24 w 48"/>
                  <a:gd name="T11" fmla="*/ 50 h 50"/>
                  <a:gd name="T12" fmla="*/ 0 w 48"/>
                  <a:gd name="T13" fmla="*/ 26 h 50"/>
                  <a:gd name="T14" fmla="*/ 25 w 48"/>
                  <a:gd name="T15" fmla="*/ 0 h 50"/>
                  <a:gd name="T16" fmla="*/ 48 w 48"/>
                  <a:gd name="T17" fmla="*/ 25 h 50"/>
                  <a:gd name="T18" fmla="*/ 24 w 4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0">
                    <a:moveTo>
                      <a:pt x="24" y="41"/>
                    </a:moveTo>
                    <a:cubicBezTo>
                      <a:pt x="31" y="41"/>
                      <a:pt x="36" y="35"/>
                      <a:pt x="36" y="25"/>
                    </a:cubicBezTo>
                    <a:cubicBezTo>
                      <a:pt x="36" y="18"/>
                      <a:pt x="33" y="9"/>
                      <a:pt x="25" y="9"/>
                    </a:cubicBezTo>
                    <a:cubicBezTo>
                      <a:pt x="16" y="9"/>
                      <a:pt x="13" y="17"/>
                      <a:pt x="13" y="25"/>
                    </a:cubicBezTo>
                    <a:cubicBezTo>
                      <a:pt x="13" y="34"/>
                      <a:pt x="17" y="41"/>
                      <a:pt x="24" y="41"/>
                    </a:cubicBezTo>
                    <a:close/>
                    <a:moveTo>
                      <a:pt x="24" y="50"/>
                    </a:moveTo>
                    <a:cubicBezTo>
                      <a:pt x="11" y="50"/>
                      <a:pt x="0" y="41"/>
                      <a:pt x="0" y="26"/>
                    </a:cubicBezTo>
                    <a:cubicBezTo>
                      <a:pt x="0" y="10"/>
                      <a:pt x="11" y="0"/>
                      <a:pt x="25" y="0"/>
                    </a:cubicBezTo>
                    <a:cubicBezTo>
                      <a:pt x="39" y="0"/>
                      <a:pt x="48" y="10"/>
                      <a:pt x="48" y="25"/>
                    </a:cubicBezTo>
                    <a:cubicBezTo>
                      <a:pt x="48" y="42"/>
                      <a:pt x="36" y="50"/>
                      <a:pt x="24"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0" name="Freeform 8">
                <a:extLst>
                  <a:ext uri="{FF2B5EF4-FFF2-40B4-BE49-F238E27FC236}">
                    <a16:creationId xmlns:a16="http://schemas.microsoft.com/office/drawing/2014/main" id="{19DA9299-9007-42BA-A05C-F474E3A7F572}"/>
                  </a:ext>
                </a:extLst>
              </p:cNvPr>
              <p:cNvSpPr>
                <a:spLocks noEditPoints="1"/>
              </p:cNvSpPr>
              <p:nvPr userDrawn="1"/>
            </p:nvSpPr>
            <p:spPr bwMode="auto">
              <a:xfrm>
                <a:off x="8316913" y="1019175"/>
                <a:ext cx="96838" cy="111125"/>
              </a:xfrm>
              <a:custGeom>
                <a:avLst/>
                <a:gdLst>
                  <a:gd name="T0" fmla="*/ 37 w 58"/>
                  <a:gd name="T1" fmla="*/ 38 h 66"/>
                  <a:gd name="T2" fmla="*/ 32 w 58"/>
                  <a:gd name="T3" fmla="*/ 22 h 66"/>
                  <a:gd name="T4" fmla="*/ 28 w 58"/>
                  <a:gd name="T5" fmla="*/ 10 h 66"/>
                  <a:gd name="T6" fmla="*/ 28 w 58"/>
                  <a:gd name="T7" fmla="*/ 10 h 66"/>
                  <a:gd name="T8" fmla="*/ 25 w 58"/>
                  <a:gd name="T9" fmla="*/ 22 h 66"/>
                  <a:gd name="T10" fmla="*/ 20 w 58"/>
                  <a:gd name="T11" fmla="*/ 38 h 66"/>
                  <a:gd name="T12" fmla="*/ 37 w 58"/>
                  <a:gd name="T13" fmla="*/ 38 h 66"/>
                  <a:gd name="T14" fmla="*/ 18 w 58"/>
                  <a:gd name="T15" fmla="*/ 47 h 66"/>
                  <a:gd name="T16" fmla="*/ 12 w 58"/>
                  <a:gd name="T17" fmla="*/ 66 h 66"/>
                  <a:gd name="T18" fmla="*/ 0 w 58"/>
                  <a:gd name="T19" fmla="*/ 66 h 66"/>
                  <a:gd name="T20" fmla="*/ 21 w 58"/>
                  <a:gd name="T21" fmla="*/ 0 h 66"/>
                  <a:gd name="T22" fmla="*/ 36 w 58"/>
                  <a:gd name="T23" fmla="*/ 0 h 66"/>
                  <a:gd name="T24" fmla="*/ 58 w 58"/>
                  <a:gd name="T25" fmla="*/ 66 h 66"/>
                  <a:gd name="T26" fmla="*/ 45 w 58"/>
                  <a:gd name="T27" fmla="*/ 66 h 66"/>
                  <a:gd name="T28" fmla="*/ 39 w 58"/>
                  <a:gd name="T29" fmla="*/ 47 h 66"/>
                  <a:gd name="T30" fmla="*/ 18 w 58"/>
                  <a:gd name="T31"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6">
                    <a:moveTo>
                      <a:pt x="37" y="38"/>
                    </a:moveTo>
                    <a:cubicBezTo>
                      <a:pt x="32" y="22"/>
                      <a:pt x="32" y="22"/>
                      <a:pt x="32" y="22"/>
                    </a:cubicBezTo>
                    <a:cubicBezTo>
                      <a:pt x="30" y="18"/>
                      <a:pt x="29" y="14"/>
                      <a:pt x="28" y="10"/>
                    </a:cubicBezTo>
                    <a:cubicBezTo>
                      <a:pt x="28" y="10"/>
                      <a:pt x="28" y="10"/>
                      <a:pt x="28" y="10"/>
                    </a:cubicBezTo>
                    <a:cubicBezTo>
                      <a:pt x="27" y="14"/>
                      <a:pt x="26" y="18"/>
                      <a:pt x="25" y="22"/>
                    </a:cubicBezTo>
                    <a:cubicBezTo>
                      <a:pt x="20" y="38"/>
                      <a:pt x="20" y="38"/>
                      <a:pt x="20" y="38"/>
                    </a:cubicBezTo>
                    <a:lnTo>
                      <a:pt x="37" y="38"/>
                    </a:lnTo>
                    <a:close/>
                    <a:moveTo>
                      <a:pt x="18" y="47"/>
                    </a:moveTo>
                    <a:cubicBezTo>
                      <a:pt x="12" y="66"/>
                      <a:pt x="12" y="66"/>
                      <a:pt x="12" y="66"/>
                    </a:cubicBezTo>
                    <a:cubicBezTo>
                      <a:pt x="0" y="66"/>
                      <a:pt x="0" y="66"/>
                      <a:pt x="0" y="66"/>
                    </a:cubicBezTo>
                    <a:cubicBezTo>
                      <a:pt x="21" y="0"/>
                      <a:pt x="21" y="0"/>
                      <a:pt x="21" y="0"/>
                    </a:cubicBezTo>
                    <a:cubicBezTo>
                      <a:pt x="36" y="0"/>
                      <a:pt x="36" y="0"/>
                      <a:pt x="36" y="0"/>
                    </a:cubicBezTo>
                    <a:cubicBezTo>
                      <a:pt x="58" y="66"/>
                      <a:pt x="58" y="66"/>
                      <a:pt x="58" y="66"/>
                    </a:cubicBezTo>
                    <a:cubicBezTo>
                      <a:pt x="45" y="66"/>
                      <a:pt x="45" y="66"/>
                      <a:pt x="45" y="66"/>
                    </a:cubicBezTo>
                    <a:cubicBezTo>
                      <a:pt x="39" y="47"/>
                      <a:pt x="39" y="47"/>
                      <a:pt x="39" y="47"/>
                    </a:cubicBezTo>
                    <a:lnTo>
                      <a:pt x="18" y="47"/>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1" name="Freeform 9">
                <a:extLst>
                  <a:ext uri="{FF2B5EF4-FFF2-40B4-BE49-F238E27FC236}">
                    <a16:creationId xmlns:a16="http://schemas.microsoft.com/office/drawing/2014/main" id="{D94AA4A7-5CF5-4A37-8257-7DAB1EBA446F}"/>
                  </a:ext>
                </a:extLst>
              </p:cNvPr>
              <p:cNvSpPr>
                <a:spLocks/>
              </p:cNvSpPr>
              <p:nvPr userDrawn="1"/>
            </p:nvSpPr>
            <p:spPr bwMode="auto">
              <a:xfrm>
                <a:off x="8424863" y="1014413"/>
                <a:ext cx="73025" cy="115888"/>
              </a:xfrm>
              <a:custGeom>
                <a:avLst/>
                <a:gdLst>
                  <a:gd name="T0" fmla="*/ 12 w 44"/>
                  <a:gd name="T1" fmla="*/ 42 h 69"/>
                  <a:gd name="T2" fmla="*/ 12 w 44"/>
                  <a:gd name="T3" fmla="*/ 42 h 69"/>
                  <a:gd name="T4" fmla="*/ 16 w 44"/>
                  <a:gd name="T5" fmla="*/ 37 h 69"/>
                  <a:gd name="T6" fmla="*/ 27 w 44"/>
                  <a:gd name="T7" fmla="*/ 21 h 69"/>
                  <a:gd name="T8" fmla="*/ 42 w 44"/>
                  <a:gd name="T9" fmla="*/ 21 h 69"/>
                  <a:gd name="T10" fmla="*/ 24 w 44"/>
                  <a:gd name="T11" fmla="*/ 41 h 69"/>
                  <a:gd name="T12" fmla="*/ 44 w 44"/>
                  <a:gd name="T13" fmla="*/ 69 h 69"/>
                  <a:gd name="T14" fmla="*/ 29 w 44"/>
                  <a:gd name="T15" fmla="*/ 69 h 69"/>
                  <a:gd name="T16" fmla="*/ 16 w 44"/>
                  <a:gd name="T17" fmla="*/ 48 h 69"/>
                  <a:gd name="T18" fmla="*/ 12 w 44"/>
                  <a:gd name="T19" fmla="*/ 53 h 69"/>
                  <a:gd name="T20" fmla="*/ 12 w 44"/>
                  <a:gd name="T21" fmla="*/ 69 h 69"/>
                  <a:gd name="T22" fmla="*/ 0 w 44"/>
                  <a:gd name="T23" fmla="*/ 69 h 69"/>
                  <a:gd name="T24" fmla="*/ 0 w 44"/>
                  <a:gd name="T25" fmla="*/ 0 h 69"/>
                  <a:gd name="T26" fmla="*/ 12 w 44"/>
                  <a:gd name="T27" fmla="*/ 0 h 69"/>
                  <a:gd name="T28" fmla="*/ 12 w 44"/>
                  <a:gd name="T29"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69">
                    <a:moveTo>
                      <a:pt x="12" y="42"/>
                    </a:moveTo>
                    <a:cubicBezTo>
                      <a:pt x="12" y="42"/>
                      <a:pt x="12" y="42"/>
                      <a:pt x="12" y="42"/>
                    </a:cubicBezTo>
                    <a:cubicBezTo>
                      <a:pt x="13" y="40"/>
                      <a:pt x="15" y="38"/>
                      <a:pt x="16" y="37"/>
                    </a:cubicBezTo>
                    <a:cubicBezTo>
                      <a:pt x="27" y="21"/>
                      <a:pt x="27" y="21"/>
                      <a:pt x="27" y="21"/>
                    </a:cubicBezTo>
                    <a:cubicBezTo>
                      <a:pt x="42" y="21"/>
                      <a:pt x="42" y="21"/>
                      <a:pt x="42" y="21"/>
                    </a:cubicBezTo>
                    <a:cubicBezTo>
                      <a:pt x="24" y="41"/>
                      <a:pt x="24" y="41"/>
                      <a:pt x="24" y="41"/>
                    </a:cubicBezTo>
                    <a:cubicBezTo>
                      <a:pt x="44" y="69"/>
                      <a:pt x="44" y="69"/>
                      <a:pt x="44" y="69"/>
                    </a:cubicBezTo>
                    <a:cubicBezTo>
                      <a:pt x="29" y="69"/>
                      <a:pt x="29" y="69"/>
                      <a:pt x="29" y="69"/>
                    </a:cubicBezTo>
                    <a:cubicBezTo>
                      <a:pt x="16" y="48"/>
                      <a:pt x="16" y="48"/>
                      <a:pt x="16" y="48"/>
                    </a:cubicBezTo>
                    <a:cubicBezTo>
                      <a:pt x="12" y="53"/>
                      <a:pt x="12" y="53"/>
                      <a:pt x="12" y="53"/>
                    </a:cubicBezTo>
                    <a:cubicBezTo>
                      <a:pt x="12" y="69"/>
                      <a:pt x="12" y="69"/>
                      <a:pt x="12" y="69"/>
                    </a:cubicBezTo>
                    <a:cubicBezTo>
                      <a:pt x="0" y="69"/>
                      <a:pt x="0" y="69"/>
                      <a:pt x="0" y="69"/>
                    </a:cubicBezTo>
                    <a:cubicBezTo>
                      <a:pt x="0" y="0"/>
                      <a:pt x="0" y="0"/>
                      <a:pt x="0" y="0"/>
                    </a:cubicBezTo>
                    <a:cubicBezTo>
                      <a:pt x="12" y="0"/>
                      <a:pt x="12" y="0"/>
                      <a:pt x="12" y="0"/>
                    </a:cubicBezTo>
                    <a:lnTo>
                      <a:pt x="12" y="42"/>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2" name="Freeform 10">
                <a:extLst>
                  <a:ext uri="{FF2B5EF4-FFF2-40B4-BE49-F238E27FC236}">
                    <a16:creationId xmlns:a16="http://schemas.microsoft.com/office/drawing/2014/main" id="{01E52D5F-7296-4977-82AC-35BDC41EBC77}"/>
                  </a:ext>
                </a:extLst>
              </p:cNvPr>
              <p:cNvSpPr>
                <a:spLocks noEditPoints="1"/>
              </p:cNvSpPr>
              <p:nvPr userDrawn="1"/>
            </p:nvSpPr>
            <p:spPr bwMode="auto">
              <a:xfrm>
                <a:off x="8501063" y="1047750"/>
                <a:ext cx="66675" cy="84138"/>
              </a:xfrm>
              <a:custGeom>
                <a:avLst/>
                <a:gdLst>
                  <a:gd name="T0" fmla="*/ 28 w 40"/>
                  <a:gd name="T1" fmla="*/ 26 h 50"/>
                  <a:gd name="T2" fmla="*/ 11 w 40"/>
                  <a:gd name="T3" fmla="*/ 35 h 50"/>
                  <a:gd name="T4" fmla="*/ 18 w 40"/>
                  <a:gd name="T5" fmla="*/ 41 h 50"/>
                  <a:gd name="T6" fmla="*/ 28 w 40"/>
                  <a:gd name="T7" fmla="*/ 35 h 50"/>
                  <a:gd name="T8" fmla="*/ 28 w 40"/>
                  <a:gd name="T9" fmla="*/ 32 h 50"/>
                  <a:gd name="T10" fmla="*/ 28 w 40"/>
                  <a:gd name="T11" fmla="*/ 26 h 50"/>
                  <a:gd name="T12" fmla="*/ 40 w 40"/>
                  <a:gd name="T13" fmla="*/ 38 h 50"/>
                  <a:gd name="T14" fmla="*/ 40 w 40"/>
                  <a:gd name="T15" fmla="*/ 49 h 50"/>
                  <a:gd name="T16" fmla="*/ 30 w 40"/>
                  <a:gd name="T17" fmla="*/ 49 h 50"/>
                  <a:gd name="T18" fmla="*/ 29 w 40"/>
                  <a:gd name="T19" fmla="*/ 44 h 50"/>
                  <a:gd name="T20" fmla="*/ 29 w 40"/>
                  <a:gd name="T21" fmla="*/ 44 h 50"/>
                  <a:gd name="T22" fmla="*/ 14 w 40"/>
                  <a:gd name="T23" fmla="*/ 50 h 50"/>
                  <a:gd name="T24" fmla="*/ 0 w 40"/>
                  <a:gd name="T25" fmla="*/ 36 h 50"/>
                  <a:gd name="T26" fmla="*/ 28 w 40"/>
                  <a:gd name="T27" fmla="*/ 18 h 50"/>
                  <a:gd name="T28" fmla="*/ 28 w 40"/>
                  <a:gd name="T29" fmla="*/ 17 h 50"/>
                  <a:gd name="T30" fmla="*/ 18 w 40"/>
                  <a:gd name="T31" fmla="*/ 9 h 50"/>
                  <a:gd name="T32" fmla="*/ 5 w 40"/>
                  <a:gd name="T33" fmla="*/ 12 h 50"/>
                  <a:gd name="T34" fmla="*/ 3 w 40"/>
                  <a:gd name="T35" fmla="*/ 5 h 50"/>
                  <a:gd name="T36" fmla="*/ 20 w 40"/>
                  <a:gd name="T37" fmla="*/ 0 h 50"/>
                  <a:gd name="T38" fmla="*/ 40 w 40"/>
                  <a:gd name="T39" fmla="*/ 20 h 50"/>
                  <a:gd name="T40" fmla="*/ 40 w 40"/>
                  <a:gd name="T4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0">
                    <a:moveTo>
                      <a:pt x="28" y="26"/>
                    </a:moveTo>
                    <a:cubicBezTo>
                      <a:pt x="20" y="26"/>
                      <a:pt x="11" y="27"/>
                      <a:pt x="11" y="35"/>
                    </a:cubicBezTo>
                    <a:cubicBezTo>
                      <a:pt x="11" y="39"/>
                      <a:pt x="14" y="41"/>
                      <a:pt x="18" y="41"/>
                    </a:cubicBezTo>
                    <a:cubicBezTo>
                      <a:pt x="23" y="41"/>
                      <a:pt x="27" y="38"/>
                      <a:pt x="28" y="35"/>
                    </a:cubicBezTo>
                    <a:cubicBezTo>
                      <a:pt x="28" y="34"/>
                      <a:pt x="28" y="33"/>
                      <a:pt x="28" y="32"/>
                    </a:cubicBezTo>
                    <a:lnTo>
                      <a:pt x="28" y="26"/>
                    </a:lnTo>
                    <a:close/>
                    <a:moveTo>
                      <a:pt x="40" y="38"/>
                    </a:moveTo>
                    <a:cubicBezTo>
                      <a:pt x="40" y="42"/>
                      <a:pt x="40" y="46"/>
                      <a:pt x="40" y="49"/>
                    </a:cubicBezTo>
                    <a:cubicBezTo>
                      <a:pt x="30" y="49"/>
                      <a:pt x="30" y="49"/>
                      <a:pt x="30" y="49"/>
                    </a:cubicBezTo>
                    <a:cubicBezTo>
                      <a:pt x="29" y="44"/>
                      <a:pt x="29" y="44"/>
                      <a:pt x="29" y="44"/>
                    </a:cubicBezTo>
                    <a:cubicBezTo>
                      <a:pt x="29" y="44"/>
                      <a:pt x="29" y="44"/>
                      <a:pt x="29" y="44"/>
                    </a:cubicBezTo>
                    <a:cubicBezTo>
                      <a:pt x="26" y="47"/>
                      <a:pt x="21" y="50"/>
                      <a:pt x="14" y="50"/>
                    </a:cubicBezTo>
                    <a:cubicBezTo>
                      <a:pt x="5" y="50"/>
                      <a:pt x="0" y="43"/>
                      <a:pt x="0" y="36"/>
                    </a:cubicBezTo>
                    <a:cubicBezTo>
                      <a:pt x="0" y="24"/>
                      <a:pt x="10" y="18"/>
                      <a:pt x="28" y="18"/>
                    </a:cubicBezTo>
                    <a:cubicBezTo>
                      <a:pt x="28" y="17"/>
                      <a:pt x="28" y="17"/>
                      <a:pt x="28" y="17"/>
                    </a:cubicBezTo>
                    <a:cubicBezTo>
                      <a:pt x="28" y="14"/>
                      <a:pt x="26" y="9"/>
                      <a:pt x="18" y="9"/>
                    </a:cubicBezTo>
                    <a:cubicBezTo>
                      <a:pt x="13" y="9"/>
                      <a:pt x="9" y="10"/>
                      <a:pt x="5" y="12"/>
                    </a:cubicBezTo>
                    <a:cubicBezTo>
                      <a:pt x="3" y="5"/>
                      <a:pt x="3" y="5"/>
                      <a:pt x="3" y="5"/>
                    </a:cubicBezTo>
                    <a:cubicBezTo>
                      <a:pt x="7" y="2"/>
                      <a:pt x="13" y="0"/>
                      <a:pt x="20" y="0"/>
                    </a:cubicBezTo>
                    <a:cubicBezTo>
                      <a:pt x="35" y="0"/>
                      <a:pt x="40" y="10"/>
                      <a:pt x="40" y="20"/>
                    </a:cubicBezTo>
                    <a:lnTo>
                      <a:pt x="40" y="3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3" name="Freeform 11">
                <a:extLst>
                  <a:ext uri="{FF2B5EF4-FFF2-40B4-BE49-F238E27FC236}">
                    <a16:creationId xmlns:a16="http://schemas.microsoft.com/office/drawing/2014/main" id="{AE781A7C-020F-4A36-97AB-71A84B08E317}"/>
                  </a:ext>
                </a:extLst>
              </p:cNvPr>
              <p:cNvSpPr>
                <a:spLocks noEditPoints="1"/>
              </p:cNvSpPr>
              <p:nvPr userDrawn="1"/>
            </p:nvSpPr>
            <p:spPr bwMode="auto">
              <a:xfrm>
                <a:off x="8582025" y="1014413"/>
                <a:ext cx="79375" cy="117475"/>
              </a:xfrm>
              <a:custGeom>
                <a:avLst/>
                <a:gdLst>
                  <a:gd name="T0" fmla="*/ 35 w 48"/>
                  <a:gd name="T1" fmla="*/ 41 h 70"/>
                  <a:gd name="T2" fmla="*/ 35 w 48"/>
                  <a:gd name="T3" fmla="*/ 38 h 70"/>
                  <a:gd name="T4" fmla="*/ 25 w 48"/>
                  <a:gd name="T5" fmla="*/ 30 h 70"/>
                  <a:gd name="T6" fmla="*/ 13 w 48"/>
                  <a:gd name="T7" fmla="*/ 45 h 70"/>
                  <a:gd name="T8" fmla="*/ 24 w 48"/>
                  <a:gd name="T9" fmla="*/ 60 h 70"/>
                  <a:gd name="T10" fmla="*/ 35 w 48"/>
                  <a:gd name="T11" fmla="*/ 52 h 70"/>
                  <a:gd name="T12" fmla="*/ 35 w 48"/>
                  <a:gd name="T13" fmla="*/ 48 h 70"/>
                  <a:gd name="T14" fmla="*/ 35 w 48"/>
                  <a:gd name="T15" fmla="*/ 41 h 70"/>
                  <a:gd name="T16" fmla="*/ 47 w 48"/>
                  <a:gd name="T17" fmla="*/ 0 h 70"/>
                  <a:gd name="T18" fmla="*/ 47 w 48"/>
                  <a:gd name="T19" fmla="*/ 56 h 70"/>
                  <a:gd name="T20" fmla="*/ 48 w 48"/>
                  <a:gd name="T21" fmla="*/ 69 h 70"/>
                  <a:gd name="T22" fmla="*/ 37 w 48"/>
                  <a:gd name="T23" fmla="*/ 69 h 70"/>
                  <a:gd name="T24" fmla="*/ 36 w 48"/>
                  <a:gd name="T25" fmla="*/ 61 h 70"/>
                  <a:gd name="T26" fmla="*/ 36 w 48"/>
                  <a:gd name="T27" fmla="*/ 61 h 70"/>
                  <a:gd name="T28" fmla="*/ 21 w 48"/>
                  <a:gd name="T29" fmla="*/ 70 h 70"/>
                  <a:gd name="T30" fmla="*/ 0 w 48"/>
                  <a:gd name="T31" fmla="*/ 46 h 70"/>
                  <a:gd name="T32" fmla="*/ 22 w 48"/>
                  <a:gd name="T33" fmla="*/ 20 h 70"/>
                  <a:gd name="T34" fmla="*/ 35 w 48"/>
                  <a:gd name="T35" fmla="*/ 27 h 70"/>
                  <a:gd name="T36" fmla="*/ 35 w 48"/>
                  <a:gd name="T37" fmla="*/ 27 h 70"/>
                  <a:gd name="T38" fmla="*/ 35 w 48"/>
                  <a:gd name="T39" fmla="*/ 0 h 70"/>
                  <a:gd name="T40" fmla="*/ 47 w 48"/>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35" y="41"/>
                    </a:moveTo>
                    <a:cubicBezTo>
                      <a:pt x="35" y="40"/>
                      <a:pt x="35" y="39"/>
                      <a:pt x="35" y="38"/>
                    </a:cubicBezTo>
                    <a:cubicBezTo>
                      <a:pt x="34" y="33"/>
                      <a:pt x="30" y="30"/>
                      <a:pt x="25" y="30"/>
                    </a:cubicBezTo>
                    <a:cubicBezTo>
                      <a:pt x="17" y="30"/>
                      <a:pt x="13" y="36"/>
                      <a:pt x="13" y="45"/>
                    </a:cubicBezTo>
                    <a:cubicBezTo>
                      <a:pt x="13" y="54"/>
                      <a:pt x="17" y="60"/>
                      <a:pt x="24" y="60"/>
                    </a:cubicBezTo>
                    <a:cubicBezTo>
                      <a:pt x="29" y="60"/>
                      <a:pt x="34" y="57"/>
                      <a:pt x="35" y="52"/>
                    </a:cubicBezTo>
                    <a:cubicBezTo>
                      <a:pt x="35" y="51"/>
                      <a:pt x="35" y="50"/>
                      <a:pt x="35" y="48"/>
                    </a:cubicBezTo>
                    <a:lnTo>
                      <a:pt x="35" y="41"/>
                    </a:lnTo>
                    <a:close/>
                    <a:moveTo>
                      <a:pt x="47" y="0"/>
                    </a:moveTo>
                    <a:cubicBezTo>
                      <a:pt x="47" y="56"/>
                      <a:pt x="47" y="56"/>
                      <a:pt x="47" y="56"/>
                    </a:cubicBezTo>
                    <a:cubicBezTo>
                      <a:pt x="47" y="60"/>
                      <a:pt x="47" y="66"/>
                      <a:pt x="48" y="69"/>
                    </a:cubicBezTo>
                    <a:cubicBezTo>
                      <a:pt x="37" y="69"/>
                      <a:pt x="37" y="69"/>
                      <a:pt x="37" y="69"/>
                    </a:cubicBezTo>
                    <a:cubicBezTo>
                      <a:pt x="36" y="61"/>
                      <a:pt x="36" y="61"/>
                      <a:pt x="36" y="61"/>
                    </a:cubicBezTo>
                    <a:cubicBezTo>
                      <a:pt x="36" y="61"/>
                      <a:pt x="36" y="61"/>
                      <a:pt x="36" y="61"/>
                    </a:cubicBezTo>
                    <a:cubicBezTo>
                      <a:pt x="33" y="67"/>
                      <a:pt x="28" y="70"/>
                      <a:pt x="21" y="70"/>
                    </a:cubicBezTo>
                    <a:cubicBezTo>
                      <a:pt x="9" y="70"/>
                      <a:pt x="0" y="60"/>
                      <a:pt x="0" y="46"/>
                    </a:cubicBezTo>
                    <a:cubicBezTo>
                      <a:pt x="0" y="30"/>
                      <a:pt x="10" y="20"/>
                      <a:pt x="22" y="20"/>
                    </a:cubicBezTo>
                    <a:cubicBezTo>
                      <a:pt x="28" y="20"/>
                      <a:pt x="33" y="23"/>
                      <a:pt x="35" y="27"/>
                    </a:cubicBezTo>
                    <a:cubicBezTo>
                      <a:pt x="35" y="27"/>
                      <a:pt x="35" y="27"/>
                      <a:pt x="35" y="27"/>
                    </a:cubicBezTo>
                    <a:cubicBezTo>
                      <a:pt x="35" y="0"/>
                      <a:pt x="35" y="0"/>
                      <a:pt x="35" y="0"/>
                    </a:cubicBezTo>
                    <a:lnTo>
                      <a:pt x="47"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4" name="Freeform 12">
                <a:extLst>
                  <a:ext uri="{FF2B5EF4-FFF2-40B4-BE49-F238E27FC236}">
                    <a16:creationId xmlns:a16="http://schemas.microsoft.com/office/drawing/2014/main" id="{D8EB2C8E-771B-4EDB-B096-193EAEB75971}"/>
                  </a:ext>
                </a:extLst>
              </p:cNvPr>
              <p:cNvSpPr>
                <a:spLocks noEditPoints="1"/>
              </p:cNvSpPr>
              <p:nvPr userDrawn="1"/>
            </p:nvSpPr>
            <p:spPr bwMode="auto">
              <a:xfrm>
                <a:off x="8675688" y="1047750"/>
                <a:ext cx="73025" cy="84138"/>
              </a:xfrm>
              <a:custGeom>
                <a:avLst/>
                <a:gdLst>
                  <a:gd name="T0" fmla="*/ 32 w 44"/>
                  <a:gd name="T1" fmla="*/ 20 h 50"/>
                  <a:gd name="T2" fmla="*/ 23 w 44"/>
                  <a:gd name="T3" fmla="*/ 9 h 50"/>
                  <a:gd name="T4" fmla="*/ 12 w 44"/>
                  <a:gd name="T5" fmla="*/ 20 h 50"/>
                  <a:gd name="T6" fmla="*/ 32 w 44"/>
                  <a:gd name="T7" fmla="*/ 20 h 50"/>
                  <a:gd name="T8" fmla="*/ 12 w 44"/>
                  <a:gd name="T9" fmla="*/ 29 h 50"/>
                  <a:gd name="T10" fmla="*/ 26 w 44"/>
                  <a:gd name="T11" fmla="*/ 41 h 50"/>
                  <a:gd name="T12" fmla="*/ 39 w 44"/>
                  <a:gd name="T13" fmla="*/ 39 h 50"/>
                  <a:gd name="T14" fmla="*/ 41 w 44"/>
                  <a:gd name="T15" fmla="*/ 47 h 50"/>
                  <a:gd name="T16" fmla="*/ 24 w 44"/>
                  <a:gd name="T17" fmla="*/ 50 h 50"/>
                  <a:gd name="T18" fmla="*/ 0 w 44"/>
                  <a:gd name="T19" fmla="*/ 26 h 50"/>
                  <a:gd name="T20" fmla="*/ 23 w 44"/>
                  <a:gd name="T21" fmla="*/ 0 h 50"/>
                  <a:gd name="T22" fmla="*/ 44 w 44"/>
                  <a:gd name="T23" fmla="*/ 23 h 50"/>
                  <a:gd name="T24" fmla="*/ 43 w 44"/>
                  <a:gd name="T25" fmla="*/ 29 h 50"/>
                  <a:gd name="T26" fmla="*/ 12 w 44"/>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0">
                    <a:moveTo>
                      <a:pt x="32" y="20"/>
                    </a:moveTo>
                    <a:cubicBezTo>
                      <a:pt x="32" y="16"/>
                      <a:pt x="30" y="9"/>
                      <a:pt x="23" y="9"/>
                    </a:cubicBezTo>
                    <a:cubicBezTo>
                      <a:pt x="15" y="9"/>
                      <a:pt x="12" y="15"/>
                      <a:pt x="12" y="20"/>
                    </a:cubicBezTo>
                    <a:lnTo>
                      <a:pt x="32" y="20"/>
                    </a:lnTo>
                    <a:close/>
                    <a:moveTo>
                      <a:pt x="12" y="29"/>
                    </a:moveTo>
                    <a:cubicBezTo>
                      <a:pt x="12" y="37"/>
                      <a:pt x="19" y="41"/>
                      <a:pt x="26" y="41"/>
                    </a:cubicBezTo>
                    <a:cubicBezTo>
                      <a:pt x="32" y="41"/>
                      <a:pt x="36" y="40"/>
                      <a:pt x="39" y="39"/>
                    </a:cubicBezTo>
                    <a:cubicBezTo>
                      <a:pt x="41" y="47"/>
                      <a:pt x="41" y="47"/>
                      <a:pt x="41" y="47"/>
                    </a:cubicBezTo>
                    <a:cubicBezTo>
                      <a:pt x="37" y="49"/>
                      <a:pt x="31" y="50"/>
                      <a:pt x="24" y="50"/>
                    </a:cubicBezTo>
                    <a:cubicBezTo>
                      <a:pt x="9" y="50"/>
                      <a:pt x="0" y="40"/>
                      <a:pt x="0" y="26"/>
                    </a:cubicBezTo>
                    <a:cubicBezTo>
                      <a:pt x="0" y="13"/>
                      <a:pt x="8" y="0"/>
                      <a:pt x="23" y="0"/>
                    </a:cubicBezTo>
                    <a:cubicBezTo>
                      <a:pt x="39" y="0"/>
                      <a:pt x="44" y="13"/>
                      <a:pt x="44" y="23"/>
                    </a:cubicBezTo>
                    <a:cubicBezTo>
                      <a:pt x="44" y="26"/>
                      <a:pt x="43" y="27"/>
                      <a:pt x="43" y="29"/>
                    </a:cubicBezTo>
                    <a:lnTo>
                      <a:pt x="12" y="29"/>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5" name="Freeform 13">
                <a:extLst>
                  <a:ext uri="{FF2B5EF4-FFF2-40B4-BE49-F238E27FC236}">
                    <a16:creationId xmlns:a16="http://schemas.microsoft.com/office/drawing/2014/main" id="{C933BAFD-7420-4BAB-A32A-E4B29956F010}"/>
                  </a:ext>
                </a:extLst>
              </p:cNvPr>
              <p:cNvSpPr>
                <a:spLocks/>
              </p:cNvSpPr>
              <p:nvPr userDrawn="1"/>
            </p:nvSpPr>
            <p:spPr bwMode="auto">
              <a:xfrm>
                <a:off x="8761413" y="1047750"/>
                <a:ext cx="119063" cy="82550"/>
              </a:xfrm>
              <a:custGeom>
                <a:avLst/>
                <a:gdLst>
                  <a:gd name="T0" fmla="*/ 1 w 71"/>
                  <a:gd name="T1" fmla="*/ 16 h 49"/>
                  <a:gd name="T2" fmla="*/ 0 w 71"/>
                  <a:gd name="T3" fmla="*/ 1 h 49"/>
                  <a:gd name="T4" fmla="*/ 10 w 71"/>
                  <a:gd name="T5" fmla="*/ 1 h 49"/>
                  <a:gd name="T6" fmla="*/ 11 w 71"/>
                  <a:gd name="T7" fmla="*/ 8 h 49"/>
                  <a:gd name="T8" fmla="*/ 11 w 71"/>
                  <a:gd name="T9" fmla="*/ 8 h 49"/>
                  <a:gd name="T10" fmla="*/ 26 w 71"/>
                  <a:gd name="T11" fmla="*/ 0 h 49"/>
                  <a:gd name="T12" fmla="*/ 39 w 71"/>
                  <a:gd name="T13" fmla="*/ 9 h 49"/>
                  <a:gd name="T14" fmla="*/ 39 w 71"/>
                  <a:gd name="T15" fmla="*/ 9 h 49"/>
                  <a:gd name="T16" fmla="*/ 45 w 71"/>
                  <a:gd name="T17" fmla="*/ 3 h 49"/>
                  <a:gd name="T18" fmla="*/ 55 w 71"/>
                  <a:gd name="T19" fmla="*/ 0 h 49"/>
                  <a:gd name="T20" fmla="*/ 71 w 71"/>
                  <a:gd name="T21" fmla="*/ 21 h 49"/>
                  <a:gd name="T22" fmla="*/ 71 w 71"/>
                  <a:gd name="T23" fmla="*/ 49 h 49"/>
                  <a:gd name="T24" fmla="*/ 59 w 71"/>
                  <a:gd name="T25" fmla="*/ 49 h 49"/>
                  <a:gd name="T26" fmla="*/ 59 w 71"/>
                  <a:gd name="T27" fmla="*/ 23 h 49"/>
                  <a:gd name="T28" fmla="*/ 50 w 71"/>
                  <a:gd name="T29" fmla="*/ 10 h 49"/>
                  <a:gd name="T30" fmla="*/ 42 w 71"/>
                  <a:gd name="T31" fmla="*/ 16 h 49"/>
                  <a:gd name="T32" fmla="*/ 41 w 71"/>
                  <a:gd name="T33" fmla="*/ 20 h 49"/>
                  <a:gd name="T34" fmla="*/ 41 w 71"/>
                  <a:gd name="T35" fmla="*/ 49 h 49"/>
                  <a:gd name="T36" fmla="*/ 30 w 71"/>
                  <a:gd name="T37" fmla="*/ 49 h 49"/>
                  <a:gd name="T38" fmla="*/ 30 w 71"/>
                  <a:gd name="T39" fmla="*/ 21 h 49"/>
                  <a:gd name="T40" fmla="*/ 22 w 71"/>
                  <a:gd name="T41" fmla="*/ 10 h 49"/>
                  <a:gd name="T42" fmla="*/ 13 w 71"/>
                  <a:gd name="T43" fmla="*/ 17 h 49"/>
                  <a:gd name="T44" fmla="*/ 12 w 71"/>
                  <a:gd name="T45" fmla="*/ 21 h 49"/>
                  <a:gd name="T46" fmla="*/ 12 w 71"/>
                  <a:gd name="T47" fmla="*/ 49 h 49"/>
                  <a:gd name="T48" fmla="*/ 1 w 71"/>
                  <a:gd name="T49" fmla="*/ 49 h 49"/>
                  <a:gd name="T50" fmla="*/ 1 w 71"/>
                  <a:gd name="T5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9">
                    <a:moveTo>
                      <a:pt x="1" y="16"/>
                    </a:moveTo>
                    <a:cubicBezTo>
                      <a:pt x="1" y="10"/>
                      <a:pt x="0" y="6"/>
                      <a:pt x="0" y="1"/>
                    </a:cubicBezTo>
                    <a:cubicBezTo>
                      <a:pt x="10" y="1"/>
                      <a:pt x="10" y="1"/>
                      <a:pt x="10" y="1"/>
                    </a:cubicBezTo>
                    <a:cubicBezTo>
                      <a:pt x="11" y="8"/>
                      <a:pt x="11" y="8"/>
                      <a:pt x="11" y="8"/>
                    </a:cubicBezTo>
                    <a:cubicBezTo>
                      <a:pt x="11" y="8"/>
                      <a:pt x="11" y="8"/>
                      <a:pt x="11" y="8"/>
                    </a:cubicBezTo>
                    <a:cubicBezTo>
                      <a:pt x="14" y="5"/>
                      <a:pt x="18" y="0"/>
                      <a:pt x="26" y="0"/>
                    </a:cubicBezTo>
                    <a:cubicBezTo>
                      <a:pt x="32" y="0"/>
                      <a:pt x="37" y="4"/>
                      <a:pt x="39" y="9"/>
                    </a:cubicBezTo>
                    <a:cubicBezTo>
                      <a:pt x="39" y="9"/>
                      <a:pt x="39" y="9"/>
                      <a:pt x="39" y="9"/>
                    </a:cubicBezTo>
                    <a:cubicBezTo>
                      <a:pt x="41" y="7"/>
                      <a:pt x="43" y="5"/>
                      <a:pt x="45" y="3"/>
                    </a:cubicBezTo>
                    <a:cubicBezTo>
                      <a:pt x="48" y="1"/>
                      <a:pt x="51" y="0"/>
                      <a:pt x="55" y="0"/>
                    </a:cubicBezTo>
                    <a:cubicBezTo>
                      <a:pt x="63" y="0"/>
                      <a:pt x="71" y="6"/>
                      <a:pt x="71" y="21"/>
                    </a:cubicBezTo>
                    <a:cubicBezTo>
                      <a:pt x="71" y="49"/>
                      <a:pt x="71" y="49"/>
                      <a:pt x="71" y="49"/>
                    </a:cubicBezTo>
                    <a:cubicBezTo>
                      <a:pt x="59" y="49"/>
                      <a:pt x="59" y="49"/>
                      <a:pt x="59" y="49"/>
                    </a:cubicBezTo>
                    <a:cubicBezTo>
                      <a:pt x="59" y="23"/>
                      <a:pt x="59" y="23"/>
                      <a:pt x="59" y="23"/>
                    </a:cubicBezTo>
                    <a:cubicBezTo>
                      <a:pt x="59" y="15"/>
                      <a:pt x="56" y="10"/>
                      <a:pt x="50" y="10"/>
                    </a:cubicBezTo>
                    <a:cubicBezTo>
                      <a:pt x="46" y="10"/>
                      <a:pt x="43" y="13"/>
                      <a:pt x="42" y="16"/>
                    </a:cubicBezTo>
                    <a:cubicBezTo>
                      <a:pt x="42" y="18"/>
                      <a:pt x="41" y="19"/>
                      <a:pt x="41" y="20"/>
                    </a:cubicBezTo>
                    <a:cubicBezTo>
                      <a:pt x="41" y="49"/>
                      <a:pt x="41" y="49"/>
                      <a:pt x="41" y="49"/>
                    </a:cubicBezTo>
                    <a:cubicBezTo>
                      <a:pt x="30" y="49"/>
                      <a:pt x="30" y="49"/>
                      <a:pt x="30" y="49"/>
                    </a:cubicBezTo>
                    <a:cubicBezTo>
                      <a:pt x="30" y="21"/>
                      <a:pt x="30" y="21"/>
                      <a:pt x="30" y="21"/>
                    </a:cubicBezTo>
                    <a:cubicBezTo>
                      <a:pt x="30" y="15"/>
                      <a:pt x="27" y="10"/>
                      <a:pt x="22" y="10"/>
                    </a:cubicBezTo>
                    <a:cubicBezTo>
                      <a:pt x="17" y="10"/>
                      <a:pt x="14" y="14"/>
                      <a:pt x="13" y="17"/>
                    </a:cubicBezTo>
                    <a:cubicBezTo>
                      <a:pt x="12" y="18"/>
                      <a:pt x="12" y="20"/>
                      <a:pt x="12" y="21"/>
                    </a:cubicBezTo>
                    <a:cubicBezTo>
                      <a:pt x="12" y="49"/>
                      <a:pt x="12" y="49"/>
                      <a:pt x="12" y="49"/>
                    </a:cubicBezTo>
                    <a:cubicBezTo>
                      <a:pt x="1" y="49"/>
                      <a:pt x="1" y="49"/>
                      <a:pt x="1" y="49"/>
                    </a:cubicBezTo>
                    <a:lnTo>
                      <a:pt x="1" y="16"/>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36" name="Freeform 14">
                <a:extLst>
                  <a:ext uri="{FF2B5EF4-FFF2-40B4-BE49-F238E27FC236}">
                    <a16:creationId xmlns:a16="http://schemas.microsoft.com/office/drawing/2014/main" id="{4B7A0E1C-76F0-408B-BAFA-5CD7B6F0FCCF}"/>
                  </a:ext>
                </a:extLst>
              </p:cNvPr>
              <p:cNvSpPr>
                <a:spLocks noEditPoints="1"/>
              </p:cNvSpPr>
              <p:nvPr userDrawn="1"/>
            </p:nvSpPr>
            <p:spPr bwMode="auto">
              <a:xfrm>
                <a:off x="8896350" y="1017588"/>
                <a:ext cx="23813" cy="112713"/>
              </a:xfrm>
              <a:custGeom>
                <a:avLst/>
                <a:gdLst>
                  <a:gd name="T0" fmla="*/ 1 w 14"/>
                  <a:gd name="T1" fmla="*/ 19 h 67"/>
                  <a:gd name="T2" fmla="*/ 13 w 14"/>
                  <a:gd name="T3" fmla="*/ 19 h 67"/>
                  <a:gd name="T4" fmla="*/ 13 w 14"/>
                  <a:gd name="T5" fmla="*/ 67 h 67"/>
                  <a:gd name="T6" fmla="*/ 1 w 14"/>
                  <a:gd name="T7" fmla="*/ 67 h 67"/>
                  <a:gd name="T8" fmla="*/ 1 w 14"/>
                  <a:gd name="T9" fmla="*/ 19 h 67"/>
                  <a:gd name="T10" fmla="*/ 7 w 14"/>
                  <a:gd name="T11" fmla="*/ 13 h 67"/>
                  <a:gd name="T12" fmla="*/ 0 w 14"/>
                  <a:gd name="T13" fmla="*/ 6 h 67"/>
                  <a:gd name="T14" fmla="*/ 7 w 14"/>
                  <a:gd name="T15" fmla="*/ 0 h 67"/>
                  <a:gd name="T16" fmla="*/ 14 w 14"/>
                  <a:gd name="T17" fmla="*/ 6 h 67"/>
                  <a:gd name="T18" fmla="*/ 7 w 14"/>
                  <a:gd name="T1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7">
                    <a:moveTo>
                      <a:pt x="1" y="19"/>
                    </a:moveTo>
                    <a:cubicBezTo>
                      <a:pt x="13" y="19"/>
                      <a:pt x="13" y="19"/>
                      <a:pt x="13" y="19"/>
                    </a:cubicBezTo>
                    <a:cubicBezTo>
                      <a:pt x="13" y="67"/>
                      <a:pt x="13" y="67"/>
                      <a:pt x="13" y="67"/>
                    </a:cubicBezTo>
                    <a:cubicBezTo>
                      <a:pt x="1" y="67"/>
                      <a:pt x="1" y="67"/>
                      <a:pt x="1" y="67"/>
                    </a:cubicBezTo>
                    <a:lnTo>
                      <a:pt x="1" y="19"/>
                    </a:lnTo>
                    <a:close/>
                    <a:moveTo>
                      <a:pt x="7" y="13"/>
                    </a:moveTo>
                    <a:cubicBezTo>
                      <a:pt x="3" y="13"/>
                      <a:pt x="0" y="10"/>
                      <a:pt x="0" y="6"/>
                    </a:cubicBezTo>
                    <a:cubicBezTo>
                      <a:pt x="0" y="3"/>
                      <a:pt x="3" y="0"/>
                      <a:pt x="7" y="0"/>
                    </a:cubicBezTo>
                    <a:cubicBezTo>
                      <a:pt x="11" y="0"/>
                      <a:pt x="14" y="3"/>
                      <a:pt x="14" y="6"/>
                    </a:cubicBezTo>
                    <a:cubicBezTo>
                      <a:pt x="14" y="10"/>
                      <a:pt x="11" y="13"/>
                      <a:pt x="7"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grpSp>
          <p:nvGrpSpPr>
            <p:cNvPr id="24" name="Ryhmä 23">
              <a:extLst>
                <a:ext uri="{FF2B5EF4-FFF2-40B4-BE49-F238E27FC236}">
                  <a16:creationId xmlns:a16="http://schemas.microsoft.com/office/drawing/2014/main" id="{21A55531-C293-418C-869A-7920DA39D4C4}"/>
                </a:ext>
              </a:extLst>
            </p:cNvPr>
            <p:cNvGrpSpPr/>
            <p:nvPr userDrawn="1"/>
          </p:nvGrpSpPr>
          <p:grpSpPr>
            <a:xfrm>
              <a:off x="8206565" y="149226"/>
              <a:ext cx="650908" cy="667059"/>
              <a:chOff x="8070850" y="149225"/>
              <a:chExt cx="774700" cy="809626"/>
            </a:xfrm>
          </p:grpSpPr>
          <p:sp>
            <p:nvSpPr>
              <p:cNvPr id="25" name="Freeform 15">
                <a:extLst>
                  <a:ext uri="{FF2B5EF4-FFF2-40B4-BE49-F238E27FC236}">
                    <a16:creationId xmlns:a16="http://schemas.microsoft.com/office/drawing/2014/main" id="{DD835997-DEB2-4FCD-9E3A-DC2568147A4F}"/>
                  </a:ext>
                </a:extLst>
              </p:cNvPr>
              <p:cNvSpPr>
                <a:spLocks noEditPoints="1"/>
              </p:cNvSpPr>
              <p:nvPr userDrawn="1"/>
            </p:nvSpPr>
            <p:spPr bwMode="auto">
              <a:xfrm>
                <a:off x="8070850" y="344488"/>
                <a:ext cx="774700" cy="614363"/>
              </a:xfrm>
              <a:custGeom>
                <a:avLst/>
                <a:gdLst>
                  <a:gd name="T0" fmla="*/ 217 w 464"/>
                  <a:gd name="T1" fmla="*/ 181 h 367"/>
                  <a:gd name="T2" fmla="*/ 172 w 464"/>
                  <a:gd name="T3" fmla="*/ 66 h 367"/>
                  <a:gd name="T4" fmla="*/ 115 w 464"/>
                  <a:gd name="T5" fmla="*/ 181 h 367"/>
                  <a:gd name="T6" fmla="*/ 217 w 464"/>
                  <a:gd name="T7" fmla="*/ 181 h 367"/>
                  <a:gd name="T8" fmla="*/ 353 w 464"/>
                  <a:gd name="T9" fmla="*/ 181 h 367"/>
                  <a:gd name="T10" fmla="*/ 308 w 464"/>
                  <a:gd name="T11" fmla="*/ 67 h 367"/>
                  <a:gd name="T12" fmla="*/ 253 w 464"/>
                  <a:gd name="T13" fmla="*/ 181 h 367"/>
                  <a:gd name="T14" fmla="*/ 353 w 464"/>
                  <a:gd name="T15" fmla="*/ 181 h 367"/>
                  <a:gd name="T16" fmla="*/ 233 w 464"/>
                  <a:gd name="T17" fmla="*/ 220 h 367"/>
                  <a:gd name="T18" fmla="*/ 222 w 464"/>
                  <a:gd name="T19" fmla="*/ 243 h 367"/>
                  <a:gd name="T20" fmla="*/ 172 w 464"/>
                  <a:gd name="T21" fmla="*/ 347 h 367"/>
                  <a:gd name="T22" fmla="*/ 165 w 464"/>
                  <a:gd name="T23" fmla="*/ 367 h 367"/>
                  <a:gd name="T24" fmla="*/ 136 w 464"/>
                  <a:gd name="T25" fmla="*/ 367 h 367"/>
                  <a:gd name="T26" fmla="*/ 145 w 464"/>
                  <a:gd name="T27" fmla="*/ 353 h 367"/>
                  <a:gd name="T28" fmla="*/ 164 w 464"/>
                  <a:gd name="T29" fmla="*/ 315 h 367"/>
                  <a:gd name="T30" fmla="*/ 220 w 464"/>
                  <a:gd name="T31" fmla="*/ 199 h 367"/>
                  <a:gd name="T32" fmla="*/ 222 w 464"/>
                  <a:gd name="T33" fmla="*/ 195 h 367"/>
                  <a:gd name="T34" fmla="*/ 218 w 464"/>
                  <a:gd name="T35" fmla="*/ 195 h 367"/>
                  <a:gd name="T36" fmla="*/ 112 w 464"/>
                  <a:gd name="T37" fmla="*/ 195 h 367"/>
                  <a:gd name="T38" fmla="*/ 107 w 464"/>
                  <a:gd name="T39" fmla="*/ 198 h 367"/>
                  <a:gd name="T40" fmla="*/ 34 w 464"/>
                  <a:gd name="T41" fmla="*/ 352 h 367"/>
                  <a:gd name="T42" fmla="*/ 29 w 464"/>
                  <a:gd name="T43" fmla="*/ 367 h 367"/>
                  <a:gd name="T44" fmla="*/ 0 w 464"/>
                  <a:gd name="T45" fmla="*/ 367 h 367"/>
                  <a:gd name="T46" fmla="*/ 8 w 464"/>
                  <a:gd name="T47" fmla="*/ 353 h 367"/>
                  <a:gd name="T48" fmla="*/ 31 w 464"/>
                  <a:gd name="T49" fmla="*/ 307 h 367"/>
                  <a:gd name="T50" fmla="*/ 91 w 464"/>
                  <a:gd name="T51" fmla="*/ 183 h 367"/>
                  <a:gd name="T52" fmla="*/ 174 w 464"/>
                  <a:gd name="T53" fmla="*/ 14 h 367"/>
                  <a:gd name="T54" fmla="*/ 181 w 464"/>
                  <a:gd name="T55" fmla="*/ 0 h 367"/>
                  <a:gd name="T56" fmla="*/ 242 w 464"/>
                  <a:gd name="T57" fmla="*/ 155 h 367"/>
                  <a:gd name="T58" fmla="*/ 317 w 464"/>
                  <a:gd name="T59" fmla="*/ 0 h 367"/>
                  <a:gd name="T60" fmla="*/ 325 w 464"/>
                  <a:gd name="T61" fmla="*/ 18 h 367"/>
                  <a:gd name="T62" fmla="*/ 455 w 464"/>
                  <a:gd name="T63" fmla="*/ 348 h 367"/>
                  <a:gd name="T64" fmla="*/ 464 w 464"/>
                  <a:gd name="T65" fmla="*/ 367 h 367"/>
                  <a:gd name="T66" fmla="*/ 423 w 464"/>
                  <a:gd name="T67" fmla="*/ 367 h 367"/>
                  <a:gd name="T68" fmla="*/ 406 w 464"/>
                  <a:gd name="T69" fmla="*/ 315 h 367"/>
                  <a:gd name="T70" fmla="*/ 360 w 464"/>
                  <a:gd name="T71" fmla="*/ 195 h 367"/>
                  <a:gd name="T72" fmla="*/ 258 w 464"/>
                  <a:gd name="T73" fmla="*/ 195 h 367"/>
                  <a:gd name="T74" fmla="*/ 327 w 464"/>
                  <a:gd name="T75" fmla="*/ 367 h 367"/>
                  <a:gd name="T76" fmla="*/ 286 w 464"/>
                  <a:gd name="T77" fmla="*/ 367 h 367"/>
                  <a:gd name="T78" fmla="*/ 267 w 464"/>
                  <a:gd name="T79" fmla="*/ 309 h 367"/>
                  <a:gd name="T80" fmla="*/ 234 w 464"/>
                  <a:gd name="T81" fmla="*/ 223 h 367"/>
                  <a:gd name="T82" fmla="*/ 233 w 464"/>
                  <a:gd name="T83" fmla="*/ 2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367">
                    <a:moveTo>
                      <a:pt x="217" y="181"/>
                    </a:moveTo>
                    <a:cubicBezTo>
                      <a:pt x="202" y="143"/>
                      <a:pt x="187" y="105"/>
                      <a:pt x="172" y="66"/>
                    </a:cubicBezTo>
                    <a:cubicBezTo>
                      <a:pt x="153" y="105"/>
                      <a:pt x="134" y="143"/>
                      <a:pt x="115" y="181"/>
                    </a:cubicBezTo>
                    <a:lnTo>
                      <a:pt x="217" y="181"/>
                    </a:lnTo>
                    <a:close/>
                    <a:moveTo>
                      <a:pt x="353" y="181"/>
                    </a:moveTo>
                    <a:cubicBezTo>
                      <a:pt x="338" y="143"/>
                      <a:pt x="323" y="105"/>
                      <a:pt x="308" y="67"/>
                    </a:cubicBezTo>
                    <a:cubicBezTo>
                      <a:pt x="300" y="80"/>
                      <a:pt x="252" y="178"/>
                      <a:pt x="253" y="181"/>
                    </a:cubicBezTo>
                    <a:lnTo>
                      <a:pt x="353" y="181"/>
                    </a:lnTo>
                    <a:close/>
                    <a:moveTo>
                      <a:pt x="233" y="220"/>
                    </a:moveTo>
                    <a:cubicBezTo>
                      <a:pt x="229" y="228"/>
                      <a:pt x="225" y="236"/>
                      <a:pt x="222" y="243"/>
                    </a:cubicBezTo>
                    <a:cubicBezTo>
                      <a:pt x="205" y="278"/>
                      <a:pt x="189" y="312"/>
                      <a:pt x="172" y="347"/>
                    </a:cubicBezTo>
                    <a:cubicBezTo>
                      <a:pt x="169" y="353"/>
                      <a:pt x="168" y="360"/>
                      <a:pt x="165" y="367"/>
                    </a:cubicBezTo>
                    <a:cubicBezTo>
                      <a:pt x="136" y="367"/>
                      <a:pt x="136" y="367"/>
                      <a:pt x="136" y="367"/>
                    </a:cubicBezTo>
                    <a:cubicBezTo>
                      <a:pt x="139" y="362"/>
                      <a:pt x="142" y="357"/>
                      <a:pt x="145" y="353"/>
                    </a:cubicBezTo>
                    <a:cubicBezTo>
                      <a:pt x="151" y="340"/>
                      <a:pt x="158" y="327"/>
                      <a:pt x="164" y="315"/>
                    </a:cubicBezTo>
                    <a:cubicBezTo>
                      <a:pt x="183" y="276"/>
                      <a:pt x="202" y="237"/>
                      <a:pt x="220" y="199"/>
                    </a:cubicBezTo>
                    <a:cubicBezTo>
                      <a:pt x="221" y="198"/>
                      <a:pt x="221" y="197"/>
                      <a:pt x="222" y="195"/>
                    </a:cubicBezTo>
                    <a:cubicBezTo>
                      <a:pt x="220" y="195"/>
                      <a:pt x="219" y="195"/>
                      <a:pt x="218" y="195"/>
                    </a:cubicBezTo>
                    <a:cubicBezTo>
                      <a:pt x="183" y="195"/>
                      <a:pt x="147" y="195"/>
                      <a:pt x="112" y="195"/>
                    </a:cubicBezTo>
                    <a:cubicBezTo>
                      <a:pt x="110" y="195"/>
                      <a:pt x="108" y="195"/>
                      <a:pt x="107" y="198"/>
                    </a:cubicBezTo>
                    <a:cubicBezTo>
                      <a:pt x="83" y="249"/>
                      <a:pt x="58" y="300"/>
                      <a:pt x="34" y="352"/>
                    </a:cubicBezTo>
                    <a:cubicBezTo>
                      <a:pt x="31" y="356"/>
                      <a:pt x="31" y="362"/>
                      <a:pt x="29" y="367"/>
                    </a:cubicBezTo>
                    <a:cubicBezTo>
                      <a:pt x="0" y="367"/>
                      <a:pt x="0" y="367"/>
                      <a:pt x="0" y="367"/>
                    </a:cubicBezTo>
                    <a:cubicBezTo>
                      <a:pt x="3" y="362"/>
                      <a:pt x="6" y="358"/>
                      <a:pt x="8" y="353"/>
                    </a:cubicBezTo>
                    <a:cubicBezTo>
                      <a:pt x="16" y="338"/>
                      <a:pt x="23" y="323"/>
                      <a:pt x="31" y="307"/>
                    </a:cubicBezTo>
                    <a:cubicBezTo>
                      <a:pt x="51" y="266"/>
                      <a:pt x="71" y="225"/>
                      <a:pt x="91" y="183"/>
                    </a:cubicBezTo>
                    <a:cubicBezTo>
                      <a:pt x="119" y="127"/>
                      <a:pt x="146" y="70"/>
                      <a:pt x="174" y="14"/>
                    </a:cubicBezTo>
                    <a:cubicBezTo>
                      <a:pt x="176" y="9"/>
                      <a:pt x="178" y="5"/>
                      <a:pt x="181" y="0"/>
                    </a:cubicBezTo>
                    <a:cubicBezTo>
                      <a:pt x="201" y="52"/>
                      <a:pt x="222" y="103"/>
                      <a:pt x="242" y="155"/>
                    </a:cubicBezTo>
                    <a:cubicBezTo>
                      <a:pt x="267" y="103"/>
                      <a:pt x="292" y="52"/>
                      <a:pt x="317" y="0"/>
                    </a:cubicBezTo>
                    <a:cubicBezTo>
                      <a:pt x="320" y="7"/>
                      <a:pt x="323" y="13"/>
                      <a:pt x="325" y="18"/>
                    </a:cubicBezTo>
                    <a:cubicBezTo>
                      <a:pt x="368" y="128"/>
                      <a:pt x="412" y="238"/>
                      <a:pt x="455" y="348"/>
                    </a:cubicBezTo>
                    <a:cubicBezTo>
                      <a:pt x="457" y="354"/>
                      <a:pt x="461" y="360"/>
                      <a:pt x="464" y="367"/>
                    </a:cubicBezTo>
                    <a:cubicBezTo>
                      <a:pt x="423" y="367"/>
                      <a:pt x="423" y="367"/>
                      <a:pt x="423" y="367"/>
                    </a:cubicBezTo>
                    <a:cubicBezTo>
                      <a:pt x="421" y="348"/>
                      <a:pt x="413" y="332"/>
                      <a:pt x="406" y="315"/>
                    </a:cubicBezTo>
                    <a:cubicBezTo>
                      <a:pt x="391" y="275"/>
                      <a:pt x="375" y="235"/>
                      <a:pt x="360" y="195"/>
                    </a:cubicBezTo>
                    <a:cubicBezTo>
                      <a:pt x="258" y="195"/>
                      <a:pt x="258" y="195"/>
                      <a:pt x="258" y="195"/>
                    </a:cubicBezTo>
                    <a:cubicBezTo>
                      <a:pt x="281" y="253"/>
                      <a:pt x="302" y="310"/>
                      <a:pt x="327" y="367"/>
                    </a:cubicBezTo>
                    <a:cubicBezTo>
                      <a:pt x="286" y="367"/>
                      <a:pt x="286" y="367"/>
                      <a:pt x="286" y="367"/>
                    </a:cubicBezTo>
                    <a:cubicBezTo>
                      <a:pt x="284" y="346"/>
                      <a:pt x="274" y="328"/>
                      <a:pt x="267" y="309"/>
                    </a:cubicBezTo>
                    <a:cubicBezTo>
                      <a:pt x="257" y="280"/>
                      <a:pt x="245" y="252"/>
                      <a:pt x="234" y="223"/>
                    </a:cubicBezTo>
                    <a:cubicBezTo>
                      <a:pt x="234" y="222"/>
                      <a:pt x="234" y="222"/>
                      <a:pt x="233" y="22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6" name="Freeform 16">
                <a:extLst>
                  <a:ext uri="{FF2B5EF4-FFF2-40B4-BE49-F238E27FC236}">
                    <a16:creationId xmlns:a16="http://schemas.microsoft.com/office/drawing/2014/main" id="{F6D23637-C29D-4C3F-AF10-362276C901D9}"/>
                  </a:ext>
                </a:extLst>
              </p:cNvPr>
              <p:cNvSpPr>
                <a:spLocks noEditPoints="1"/>
              </p:cNvSpPr>
              <p:nvPr userDrawn="1"/>
            </p:nvSpPr>
            <p:spPr bwMode="auto">
              <a:xfrm>
                <a:off x="8264525" y="149225"/>
                <a:ext cx="206375" cy="157163"/>
              </a:xfrm>
              <a:custGeom>
                <a:avLst/>
                <a:gdLst>
                  <a:gd name="T0" fmla="*/ 33 w 124"/>
                  <a:gd name="T1" fmla="*/ 45 h 94"/>
                  <a:gd name="T2" fmla="*/ 40 w 124"/>
                  <a:gd name="T3" fmla="*/ 67 h 94"/>
                  <a:gd name="T4" fmla="*/ 84 w 124"/>
                  <a:gd name="T5" fmla="*/ 73 h 94"/>
                  <a:gd name="T6" fmla="*/ 86 w 124"/>
                  <a:gd name="T7" fmla="*/ 20 h 94"/>
                  <a:gd name="T8" fmla="*/ 47 w 124"/>
                  <a:gd name="T9" fmla="*/ 15 h 94"/>
                  <a:gd name="T10" fmla="*/ 33 w 124"/>
                  <a:gd name="T11" fmla="*/ 45 h 94"/>
                  <a:gd name="T12" fmla="*/ 64 w 124"/>
                  <a:gd name="T13" fmla="*/ 0 h 94"/>
                  <a:gd name="T14" fmla="*/ 108 w 124"/>
                  <a:gd name="T15" fmla="*/ 17 h 94"/>
                  <a:gd name="T16" fmla="*/ 106 w 124"/>
                  <a:gd name="T17" fmla="*/ 76 h 94"/>
                  <a:gd name="T18" fmla="*/ 56 w 124"/>
                  <a:gd name="T19" fmla="*/ 92 h 94"/>
                  <a:gd name="T20" fmla="*/ 19 w 124"/>
                  <a:gd name="T21" fmla="*/ 74 h 94"/>
                  <a:gd name="T22" fmla="*/ 25 w 124"/>
                  <a:gd name="T23" fmla="*/ 13 h 94"/>
                  <a:gd name="T24" fmla="*/ 64 w 124"/>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4">
                    <a:moveTo>
                      <a:pt x="33" y="45"/>
                    </a:moveTo>
                    <a:cubicBezTo>
                      <a:pt x="33" y="54"/>
                      <a:pt x="35" y="60"/>
                      <a:pt x="40" y="67"/>
                    </a:cubicBezTo>
                    <a:cubicBezTo>
                      <a:pt x="51" y="84"/>
                      <a:pt x="70" y="86"/>
                      <a:pt x="84" y="73"/>
                    </a:cubicBezTo>
                    <a:cubicBezTo>
                      <a:pt x="98" y="58"/>
                      <a:pt x="99" y="35"/>
                      <a:pt x="86" y="20"/>
                    </a:cubicBezTo>
                    <a:cubicBezTo>
                      <a:pt x="76" y="8"/>
                      <a:pt x="60" y="6"/>
                      <a:pt x="47" y="15"/>
                    </a:cubicBezTo>
                    <a:cubicBezTo>
                      <a:pt x="37" y="22"/>
                      <a:pt x="33" y="33"/>
                      <a:pt x="33" y="45"/>
                    </a:cubicBezTo>
                    <a:moveTo>
                      <a:pt x="64" y="0"/>
                    </a:moveTo>
                    <a:cubicBezTo>
                      <a:pt x="81" y="0"/>
                      <a:pt x="96" y="5"/>
                      <a:pt x="108" y="17"/>
                    </a:cubicBezTo>
                    <a:cubicBezTo>
                      <a:pt x="124" y="35"/>
                      <a:pt x="123" y="60"/>
                      <a:pt x="106" y="76"/>
                    </a:cubicBezTo>
                    <a:cubicBezTo>
                      <a:pt x="92" y="89"/>
                      <a:pt x="75" y="94"/>
                      <a:pt x="56" y="92"/>
                    </a:cubicBezTo>
                    <a:cubicBezTo>
                      <a:pt x="42" y="90"/>
                      <a:pt x="29" y="85"/>
                      <a:pt x="19" y="74"/>
                    </a:cubicBezTo>
                    <a:cubicBezTo>
                      <a:pt x="0" y="54"/>
                      <a:pt x="6" y="27"/>
                      <a:pt x="25" y="13"/>
                    </a:cubicBezTo>
                    <a:cubicBezTo>
                      <a:pt x="36" y="4"/>
                      <a:pt x="49" y="0"/>
                      <a:pt x="64"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grpSp>
      <p:sp>
        <p:nvSpPr>
          <p:cNvPr id="5" name="Dian numeron paikkamerkki 4"/>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3" name="Päivämäärän paikkamerkki 2"/>
          <p:cNvSpPr>
            <a:spLocks noGrp="1"/>
          </p:cNvSpPr>
          <p:nvPr>
            <p:ph type="dt" sz="half" idx="10"/>
          </p:nvPr>
        </p:nvSpPr>
        <p:spPr/>
        <p:txBody>
          <a:bodyPr/>
          <a:lstStyle/>
          <a:p>
            <a:fld id="{2B6A506B-ECDB-4D62-9533-DA7F51205AA0}" type="datetime1">
              <a:rPr lang="sv-FI" noProof="0" smtClean="0"/>
              <a:t>28.08.2023</a:t>
            </a:fld>
            <a:endParaRPr lang="sv-FI" noProof="0"/>
          </a:p>
        </p:txBody>
      </p:sp>
      <p:sp>
        <p:nvSpPr>
          <p:cNvPr id="2" name="Otsikko 1"/>
          <p:cNvSpPr>
            <a:spLocks noGrp="1"/>
          </p:cNvSpPr>
          <p:nvPr>
            <p:ph type="title" hasCustomPrompt="1"/>
          </p:nvPr>
        </p:nvSpPr>
        <p:spPr>
          <a:xfrm>
            <a:off x="609600" y="1006475"/>
            <a:ext cx="6446507" cy="4438749"/>
          </a:xfrm>
        </p:spPr>
        <p:txBody>
          <a:bodyPr/>
          <a:lstStyle>
            <a:lvl1pPr>
              <a:defRPr>
                <a:solidFill>
                  <a:schemeClr val="bg1"/>
                </a:solidFill>
              </a:defRPr>
            </a:lvl1pPr>
          </a:lstStyle>
          <a:p>
            <a:r>
              <a:rPr lang="sv-FI" noProof="0"/>
              <a:t>Klicka för </a:t>
            </a:r>
            <a:br>
              <a:rPr lang="sv-FI" noProof="0"/>
            </a:br>
            <a:r>
              <a:rPr lang="sv-FI" noProof="0"/>
              <a:t>att lägga </a:t>
            </a:r>
            <a:br>
              <a:rPr lang="sv-FI" noProof="0"/>
            </a:br>
            <a:r>
              <a:rPr lang="sv-FI" noProof="0"/>
              <a:t>till rubrik</a:t>
            </a:r>
          </a:p>
        </p:txBody>
      </p:sp>
    </p:spTree>
    <p:extLst>
      <p:ext uri="{BB962C8B-B14F-4D97-AF65-F5344CB8AC3E}">
        <p14:creationId xmlns:p14="http://schemas.microsoft.com/office/powerpoint/2010/main" val="21231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x rubrik + text">
    <p:spTree>
      <p:nvGrpSpPr>
        <p:cNvPr id="1" name=""/>
        <p:cNvGrpSpPr/>
        <p:nvPr/>
      </p:nvGrpSpPr>
      <p:grpSpPr>
        <a:xfrm>
          <a:off x="0" y="0"/>
          <a:ext cx="0" cy="0"/>
          <a:chOff x="0" y="0"/>
          <a:chExt cx="0" cy="0"/>
        </a:xfrm>
      </p:grpSpPr>
      <p:sp>
        <p:nvSpPr>
          <p:cNvPr id="9" name="Dian numeron paikkamerkki 8"/>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7" name="Päivämäärän paikkamerkki 6"/>
          <p:cNvSpPr>
            <a:spLocks noGrp="1"/>
          </p:cNvSpPr>
          <p:nvPr>
            <p:ph type="dt" sz="half" idx="10"/>
          </p:nvPr>
        </p:nvSpPr>
        <p:spPr/>
        <p:txBody>
          <a:bodyPr/>
          <a:lstStyle/>
          <a:p>
            <a:fld id="{76086791-D0AE-43C3-AAD5-1900BB3EF0E2}" type="datetime1">
              <a:rPr lang="sv-FI" noProof="0" smtClean="0"/>
              <a:t>28.08.2023</a:t>
            </a:fld>
            <a:endParaRPr lang="sv-FI" noProof="0"/>
          </a:p>
        </p:txBody>
      </p:sp>
      <p:sp>
        <p:nvSpPr>
          <p:cNvPr id="6" name="Sisällön paikkamerkki 5"/>
          <p:cNvSpPr>
            <a:spLocks noGrp="1"/>
          </p:cNvSpPr>
          <p:nvPr>
            <p:ph sz="quarter" idx="4" hasCustomPrompt="1"/>
          </p:nvPr>
        </p:nvSpPr>
        <p:spPr>
          <a:xfrm>
            <a:off x="6606118" y="3717032"/>
            <a:ext cx="4976284" cy="2400267"/>
          </a:xfrm>
        </p:spPr>
        <p:txBody>
          <a:bodyPr>
            <a:normAutofit/>
          </a:bodyPr>
          <a:lstStyle>
            <a:lvl1pPr marL="0" indent="0">
              <a:buFontTx/>
              <a:buNone/>
              <a:defRPr sz="1867"/>
            </a:lvl1pPr>
            <a:lvl2pPr marL="609585" indent="0">
              <a:buFontTx/>
              <a:buNone/>
              <a:defRPr sz="1867"/>
            </a:lvl2pPr>
            <a:lvl3pPr marL="1219170" indent="0">
              <a:buFontTx/>
              <a:buNone/>
              <a:defRPr sz="1867"/>
            </a:lvl3pPr>
            <a:lvl4pPr marL="1828754" indent="0">
              <a:buFontTx/>
              <a:buNone/>
              <a:defRPr sz="1867"/>
            </a:lvl4pPr>
            <a:lvl5pPr marL="2438339" indent="0">
              <a:buFontTx/>
              <a:buNone/>
              <a:defRPr sz="1867"/>
            </a:lvl5pPr>
            <a:lvl6pPr>
              <a:defRPr sz="2133"/>
            </a:lvl6pPr>
            <a:lvl7pPr>
              <a:defRPr sz="2133"/>
            </a:lvl7pPr>
            <a:lvl8pPr>
              <a:defRPr sz="2133"/>
            </a:lvl8pPr>
            <a:lvl9pPr>
              <a:defRPr sz="2133"/>
            </a:lvl9pPr>
          </a:lstStyle>
          <a:p>
            <a:pPr lvl="0"/>
            <a:r>
              <a:rPr lang="sv-FI" noProof="0"/>
              <a:t>Klicka för att lägga till text </a:t>
            </a:r>
          </a:p>
        </p:txBody>
      </p:sp>
      <p:sp>
        <p:nvSpPr>
          <p:cNvPr id="11" name="Sisällön paikkamerkki 5"/>
          <p:cNvSpPr>
            <a:spLocks noGrp="1"/>
          </p:cNvSpPr>
          <p:nvPr>
            <p:ph sz="quarter" idx="13" hasCustomPrompt="1"/>
          </p:nvPr>
        </p:nvSpPr>
        <p:spPr>
          <a:xfrm>
            <a:off x="623393" y="3717032"/>
            <a:ext cx="4976284" cy="2400267"/>
          </a:xfrm>
        </p:spPr>
        <p:txBody>
          <a:bodyPr>
            <a:normAutofit/>
          </a:bodyPr>
          <a:lstStyle>
            <a:lvl1pPr marL="0" indent="0">
              <a:buFontTx/>
              <a:buNone/>
              <a:defRPr sz="1867"/>
            </a:lvl1pPr>
            <a:lvl2pPr marL="609585" indent="0">
              <a:buFontTx/>
              <a:buNone/>
              <a:defRPr sz="1867"/>
            </a:lvl2pPr>
            <a:lvl3pPr marL="1219170" indent="0">
              <a:buFontTx/>
              <a:buNone/>
              <a:defRPr sz="1867"/>
            </a:lvl3pPr>
            <a:lvl4pPr marL="1828754" indent="0">
              <a:buFontTx/>
              <a:buNone/>
              <a:defRPr sz="1867"/>
            </a:lvl4pPr>
            <a:lvl5pPr marL="2438339" indent="0">
              <a:buFontTx/>
              <a:buNone/>
              <a:defRPr sz="1867"/>
            </a:lvl5pPr>
            <a:lvl6pPr>
              <a:defRPr sz="2133"/>
            </a:lvl6pPr>
            <a:lvl7pPr>
              <a:defRPr sz="2133"/>
            </a:lvl7pPr>
            <a:lvl8pPr>
              <a:defRPr sz="2133"/>
            </a:lvl8pPr>
            <a:lvl9pPr>
              <a:defRPr sz="2133"/>
            </a:lvl9pPr>
          </a:lstStyle>
          <a:p>
            <a:pPr lvl="0"/>
            <a:r>
              <a:rPr lang="sv-FI" noProof="0"/>
              <a:t>Klicka för att lägga till text </a:t>
            </a:r>
          </a:p>
        </p:txBody>
      </p:sp>
      <p:sp>
        <p:nvSpPr>
          <p:cNvPr id="5" name="Tekstin paikkamerkki 4"/>
          <p:cNvSpPr>
            <a:spLocks noGrp="1"/>
          </p:cNvSpPr>
          <p:nvPr>
            <p:ph type="body" sz="quarter" idx="3" hasCustomPrompt="1"/>
          </p:nvPr>
        </p:nvSpPr>
        <p:spPr>
          <a:xfrm>
            <a:off x="6606118" y="1919781"/>
            <a:ext cx="4976284" cy="1701240"/>
          </a:xfrm>
        </p:spPr>
        <p:txBody>
          <a:bodyPr anchor="b">
            <a:noAutofit/>
          </a:bodyPr>
          <a:lstStyle>
            <a:lvl1pPr marL="0" indent="0">
              <a:buNone/>
              <a:defRPr sz="58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FI" noProof="0"/>
              <a:t>Klicka för </a:t>
            </a:r>
            <a:br>
              <a:rPr lang="sv-FI" noProof="0"/>
            </a:br>
            <a:r>
              <a:rPr lang="sv-FI" noProof="0"/>
              <a:t>att lägga till rubrik</a:t>
            </a:r>
          </a:p>
        </p:txBody>
      </p:sp>
      <p:sp>
        <p:nvSpPr>
          <p:cNvPr id="3" name="Tekstin paikkamerkki 2"/>
          <p:cNvSpPr>
            <a:spLocks noGrp="1"/>
          </p:cNvSpPr>
          <p:nvPr>
            <p:ph type="body" idx="1" hasCustomPrompt="1"/>
          </p:nvPr>
        </p:nvSpPr>
        <p:spPr>
          <a:xfrm>
            <a:off x="609600" y="1919782"/>
            <a:ext cx="5006347" cy="1701239"/>
          </a:xfrm>
        </p:spPr>
        <p:txBody>
          <a:bodyPr anchor="b">
            <a:noAutofit/>
          </a:bodyPr>
          <a:lstStyle>
            <a:lvl1pPr marL="0" indent="0">
              <a:buNone/>
              <a:defRPr sz="58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FI" noProof="0"/>
              <a:t>Klicka för </a:t>
            </a:r>
            <a:br>
              <a:rPr lang="sv-FI" noProof="0"/>
            </a:br>
            <a:r>
              <a:rPr lang="sv-FI" noProof="0"/>
              <a:t>att lägga till rubrik</a:t>
            </a:r>
          </a:p>
        </p:txBody>
      </p:sp>
    </p:spTree>
    <p:extLst>
      <p:ext uri="{BB962C8B-B14F-4D97-AF65-F5344CB8AC3E}">
        <p14:creationId xmlns:p14="http://schemas.microsoft.com/office/powerpoint/2010/main" val="36005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x rubrik + text ">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5D1EB973-D61A-4DB8-8134-160E4F09B9ED}"/>
              </a:ext>
            </a:extLst>
          </p:cNvPr>
          <p:cNvSpPr/>
          <p:nvPr userDrawn="1"/>
        </p:nvSpPr>
        <p:spPr>
          <a:xfrm>
            <a:off x="0" y="0"/>
            <a:ext cx="59999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sz="2400" noProof="0"/>
          </a:p>
        </p:txBody>
      </p:sp>
      <p:sp>
        <p:nvSpPr>
          <p:cNvPr id="9" name="Dian numeron paikkamerkki 8"/>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7" name="Päivämäärän paikkamerkki 6"/>
          <p:cNvSpPr>
            <a:spLocks noGrp="1"/>
          </p:cNvSpPr>
          <p:nvPr>
            <p:ph type="dt" sz="half" idx="10"/>
          </p:nvPr>
        </p:nvSpPr>
        <p:spPr/>
        <p:txBody>
          <a:bodyPr/>
          <a:lstStyle/>
          <a:p>
            <a:fld id="{85E5BD9F-50B6-4EA9-A5D1-2F4110364E25}" type="datetime1">
              <a:rPr lang="sv-FI" noProof="0" smtClean="0"/>
              <a:t>28.08.2023</a:t>
            </a:fld>
            <a:endParaRPr lang="sv-FI" noProof="0"/>
          </a:p>
        </p:txBody>
      </p:sp>
      <p:sp>
        <p:nvSpPr>
          <p:cNvPr id="6" name="Sisällön paikkamerkki 5"/>
          <p:cNvSpPr>
            <a:spLocks noGrp="1"/>
          </p:cNvSpPr>
          <p:nvPr>
            <p:ph sz="quarter" idx="4" hasCustomPrompt="1"/>
          </p:nvPr>
        </p:nvSpPr>
        <p:spPr>
          <a:xfrm>
            <a:off x="6606118" y="3717032"/>
            <a:ext cx="4976284" cy="2400267"/>
          </a:xfrm>
        </p:spPr>
        <p:txBody>
          <a:bodyPr>
            <a:normAutofit/>
          </a:bodyPr>
          <a:lstStyle>
            <a:lvl1pPr marL="0" indent="0">
              <a:buFontTx/>
              <a:buNone/>
              <a:defRPr sz="1867"/>
            </a:lvl1pPr>
            <a:lvl2pPr marL="609585" indent="0">
              <a:buFontTx/>
              <a:buNone/>
              <a:defRPr sz="1867"/>
            </a:lvl2pPr>
            <a:lvl3pPr marL="1219170" indent="0">
              <a:buFontTx/>
              <a:buNone/>
              <a:defRPr sz="1867"/>
            </a:lvl3pPr>
            <a:lvl4pPr marL="1828754" indent="0">
              <a:buFontTx/>
              <a:buNone/>
              <a:defRPr sz="1867"/>
            </a:lvl4pPr>
            <a:lvl5pPr marL="2438339" indent="0">
              <a:buFontTx/>
              <a:buNone/>
              <a:defRPr sz="1867"/>
            </a:lvl5pPr>
            <a:lvl6pPr>
              <a:defRPr sz="2133"/>
            </a:lvl6pPr>
            <a:lvl7pPr>
              <a:defRPr sz="2133"/>
            </a:lvl7pPr>
            <a:lvl8pPr>
              <a:defRPr sz="2133"/>
            </a:lvl8pPr>
            <a:lvl9pPr>
              <a:defRPr sz="2133"/>
            </a:lvl9pPr>
          </a:lstStyle>
          <a:p>
            <a:pPr lvl="0"/>
            <a:r>
              <a:rPr lang="sv-FI" noProof="0"/>
              <a:t>Klicka för att lägga till text </a:t>
            </a:r>
          </a:p>
        </p:txBody>
      </p:sp>
      <p:sp>
        <p:nvSpPr>
          <p:cNvPr id="5" name="Tekstin paikkamerkki 4"/>
          <p:cNvSpPr>
            <a:spLocks noGrp="1"/>
          </p:cNvSpPr>
          <p:nvPr>
            <p:ph type="body" sz="quarter" idx="3" hasCustomPrompt="1"/>
          </p:nvPr>
        </p:nvSpPr>
        <p:spPr>
          <a:xfrm>
            <a:off x="6606118" y="1796817"/>
            <a:ext cx="4976284" cy="1701240"/>
          </a:xfrm>
        </p:spPr>
        <p:txBody>
          <a:bodyPr anchor="b">
            <a:noAutofit/>
          </a:bodyPr>
          <a:lstStyle>
            <a:lvl1pPr marL="0" indent="0">
              <a:buNone/>
              <a:defRPr sz="58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FI" noProof="0"/>
              <a:t>Text</a:t>
            </a:r>
          </a:p>
        </p:txBody>
      </p:sp>
      <p:sp>
        <p:nvSpPr>
          <p:cNvPr id="4" name="Sisällön paikkamerkki 3"/>
          <p:cNvSpPr>
            <a:spLocks noGrp="1"/>
          </p:cNvSpPr>
          <p:nvPr>
            <p:ph sz="half" idx="2" hasCustomPrompt="1"/>
          </p:nvPr>
        </p:nvSpPr>
        <p:spPr>
          <a:xfrm>
            <a:off x="609600" y="3717032"/>
            <a:ext cx="5102357" cy="2400267"/>
          </a:xfrm>
        </p:spPr>
        <p:txBody>
          <a:bodyPr>
            <a:normAutofit/>
          </a:bodyPr>
          <a:lstStyle>
            <a:lvl1pPr marL="0" indent="0">
              <a:buFontTx/>
              <a:buNone/>
              <a:defRPr sz="1867">
                <a:solidFill>
                  <a:schemeClr val="bg1"/>
                </a:solidFill>
              </a:defRPr>
            </a:lvl1pPr>
            <a:lvl2pPr marL="609585" indent="0">
              <a:buFontTx/>
              <a:buNone/>
              <a:defRPr sz="1867">
                <a:solidFill>
                  <a:schemeClr val="bg1"/>
                </a:solidFill>
              </a:defRPr>
            </a:lvl2pPr>
            <a:lvl3pPr marL="1219170" indent="0">
              <a:buFontTx/>
              <a:buNone/>
              <a:defRPr sz="1867">
                <a:solidFill>
                  <a:schemeClr val="bg1"/>
                </a:solidFill>
              </a:defRPr>
            </a:lvl3pPr>
            <a:lvl4pPr marL="1828754" indent="0">
              <a:buFontTx/>
              <a:buNone/>
              <a:defRPr sz="1867">
                <a:solidFill>
                  <a:schemeClr val="bg1"/>
                </a:solidFill>
              </a:defRPr>
            </a:lvl4pPr>
            <a:lvl5pPr marL="2438339" indent="0">
              <a:buFontTx/>
              <a:buNone/>
              <a:defRPr sz="1867">
                <a:solidFill>
                  <a:schemeClr val="bg1"/>
                </a:solidFill>
              </a:defRPr>
            </a:lvl5pPr>
            <a:lvl6pPr>
              <a:defRPr sz="2133"/>
            </a:lvl6pPr>
            <a:lvl7pPr>
              <a:defRPr sz="2133"/>
            </a:lvl7pPr>
            <a:lvl8pPr>
              <a:defRPr sz="2133"/>
            </a:lvl8pPr>
            <a:lvl9pPr>
              <a:defRPr sz="2133"/>
            </a:lvl9pPr>
          </a:lstStyle>
          <a:p>
            <a:pPr lvl="0"/>
            <a:r>
              <a:rPr lang="sv-FI" noProof="0"/>
              <a:t>Klicka för att lägga till text </a:t>
            </a:r>
          </a:p>
        </p:txBody>
      </p:sp>
      <p:sp>
        <p:nvSpPr>
          <p:cNvPr id="3" name="Tekstin paikkamerkki 2"/>
          <p:cNvSpPr>
            <a:spLocks noGrp="1"/>
          </p:cNvSpPr>
          <p:nvPr>
            <p:ph type="body" idx="1" hasCustomPrompt="1"/>
          </p:nvPr>
        </p:nvSpPr>
        <p:spPr>
          <a:xfrm>
            <a:off x="609600" y="1796818"/>
            <a:ext cx="5006347" cy="1701239"/>
          </a:xfrm>
        </p:spPr>
        <p:txBody>
          <a:bodyPr anchor="b">
            <a:noAutofit/>
          </a:bodyPr>
          <a:lstStyle>
            <a:lvl1pPr marL="0" indent="0">
              <a:buNone/>
              <a:defRPr sz="5867"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sv-FI" noProof="0"/>
              <a:t>Text</a:t>
            </a:r>
          </a:p>
        </p:txBody>
      </p:sp>
    </p:spTree>
    <p:extLst>
      <p:ext uri="{BB962C8B-B14F-4D97-AF65-F5344CB8AC3E}">
        <p14:creationId xmlns:p14="http://schemas.microsoft.com/office/powerpoint/2010/main" val="388230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rubrik +vit bg">
    <p:spTree>
      <p:nvGrpSpPr>
        <p:cNvPr id="1" name=""/>
        <p:cNvGrpSpPr/>
        <p:nvPr/>
      </p:nvGrpSpPr>
      <p:grpSpPr>
        <a:xfrm>
          <a:off x="0" y="0"/>
          <a:ext cx="0" cy="0"/>
          <a:chOff x="0" y="0"/>
          <a:chExt cx="0" cy="0"/>
        </a:xfrm>
      </p:grpSpPr>
      <p:sp>
        <p:nvSpPr>
          <p:cNvPr id="5" name="Dian numeron paikkamerkki 4"/>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3" name="Päivämäärän paikkamerkki 2"/>
          <p:cNvSpPr>
            <a:spLocks noGrp="1"/>
          </p:cNvSpPr>
          <p:nvPr>
            <p:ph type="dt" sz="half" idx="10"/>
          </p:nvPr>
        </p:nvSpPr>
        <p:spPr/>
        <p:txBody>
          <a:bodyPr/>
          <a:lstStyle/>
          <a:p>
            <a:fld id="{F6B7A626-3ED0-406C-8FE6-B5E9CC4E7C1D}" type="datetime1">
              <a:rPr lang="sv-FI" noProof="0" smtClean="0"/>
              <a:t>28.08.2023</a:t>
            </a:fld>
            <a:endParaRPr lang="sv-FI" noProof="0"/>
          </a:p>
        </p:txBody>
      </p:sp>
      <p:sp>
        <p:nvSpPr>
          <p:cNvPr id="2" name="Otsikko 1"/>
          <p:cNvSpPr>
            <a:spLocks noGrp="1"/>
          </p:cNvSpPr>
          <p:nvPr>
            <p:ph type="title" hasCustomPrompt="1"/>
          </p:nvPr>
        </p:nvSpPr>
        <p:spPr/>
        <p:txBody>
          <a:bodyPr/>
          <a:lstStyle>
            <a:lvl1pPr>
              <a:defRPr/>
            </a:lvl1pPr>
          </a:lstStyle>
          <a:p>
            <a:r>
              <a:rPr lang="sv-FI" noProof="0"/>
              <a:t>Klicka för att lägga till rubrik</a:t>
            </a:r>
          </a:p>
        </p:txBody>
      </p:sp>
    </p:spTree>
    <p:extLst>
      <p:ext uri="{BB962C8B-B14F-4D97-AF65-F5344CB8AC3E}">
        <p14:creationId xmlns:p14="http://schemas.microsoft.com/office/powerpoint/2010/main" val="1405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kgrundsfärg 1">
    <p:bg>
      <p:bgPr>
        <a:solidFill>
          <a:schemeClr val="accent1"/>
        </a:solidFill>
        <a:effectLst/>
      </p:bgPr>
    </p:bg>
    <p:spTree>
      <p:nvGrpSpPr>
        <p:cNvPr id="1" name=""/>
        <p:cNvGrpSpPr/>
        <p:nvPr/>
      </p:nvGrpSpPr>
      <p:grpSpPr>
        <a:xfrm>
          <a:off x="0" y="0"/>
          <a:ext cx="0" cy="0"/>
          <a:chOff x="0" y="0"/>
          <a:chExt cx="0" cy="0"/>
        </a:xfrm>
      </p:grpSpPr>
      <p:pic>
        <p:nvPicPr>
          <p:cNvPr id="20" name="Kuva 5" descr="Åbo Akademi logotyp" title="Åbo Akademi logotyp">
            <a:extLst>
              <a:ext uri="{FF2B5EF4-FFF2-40B4-BE49-F238E27FC236}">
                <a16:creationId xmlns:a16="http://schemas.microsoft.com/office/drawing/2014/main" id="{8D93F0C7-94B2-4FD5-BAA7-C478ECAB7C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7600" y="199945"/>
            <a:ext cx="1014213" cy="1080000"/>
          </a:xfrm>
          <a:prstGeom prst="rect">
            <a:avLst/>
          </a:prstGeom>
        </p:spPr>
      </p:pic>
      <p:sp>
        <p:nvSpPr>
          <p:cNvPr id="5" name="Dian numeron paikkamerkki 4"/>
          <p:cNvSpPr>
            <a:spLocks noGrp="1"/>
          </p:cNvSpPr>
          <p:nvPr>
            <p:ph type="sldNum" sz="quarter" idx="12"/>
          </p:nvPr>
        </p:nvSpPr>
        <p:spPr/>
        <p:txBody>
          <a:bodyPr/>
          <a:lstStyle/>
          <a:p>
            <a:fld id="{D9553030-DA0E-469A-A148-F21CB72F8278}" type="slidenum">
              <a:rPr lang="sv-FI" noProof="0" smtClean="0"/>
              <a:t>‹#›</a:t>
            </a:fld>
            <a:endParaRPr lang="sv-FI" noProof="0"/>
          </a:p>
        </p:txBody>
      </p:sp>
      <p:sp>
        <p:nvSpPr>
          <p:cNvPr id="3" name="Päivämäärän paikkamerkki 2"/>
          <p:cNvSpPr>
            <a:spLocks noGrp="1"/>
          </p:cNvSpPr>
          <p:nvPr>
            <p:ph type="dt" sz="half" idx="10"/>
          </p:nvPr>
        </p:nvSpPr>
        <p:spPr/>
        <p:txBody>
          <a:bodyPr/>
          <a:lstStyle/>
          <a:p>
            <a:fld id="{C34879F6-AFFF-42DD-977A-302E2C2EFD99}" type="datetime1">
              <a:rPr lang="sv-FI" noProof="0" smtClean="0"/>
              <a:t>28.08.2023</a:t>
            </a:fld>
            <a:endParaRPr lang="sv-FI" noProof="0"/>
          </a:p>
        </p:txBody>
      </p:sp>
      <p:sp>
        <p:nvSpPr>
          <p:cNvPr id="6" name="Sisällön paikkamerkki 3"/>
          <p:cNvSpPr>
            <a:spLocks noGrp="1"/>
          </p:cNvSpPr>
          <p:nvPr>
            <p:ph sz="half" idx="2" hasCustomPrompt="1"/>
          </p:nvPr>
        </p:nvSpPr>
        <p:spPr>
          <a:xfrm>
            <a:off x="609600" y="3909053"/>
            <a:ext cx="5582411" cy="2112235"/>
          </a:xfrm>
        </p:spPr>
        <p:txBody>
          <a:bodyPr>
            <a:noAutofit/>
          </a:bodyPr>
          <a:lstStyle>
            <a:lvl1pPr marL="457189" indent="-457189">
              <a:buClr>
                <a:schemeClr val="tx2"/>
              </a:buClr>
              <a:buFont typeface="Arial" panose="020B0604020202020204" pitchFamily="34" charset="0"/>
              <a:buChar char="•"/>
              <a:defRPr sz="1867">
                <a:solidFill>
                  <a:schemeClr val="bg1"/>
                </a:solidFill>
              </a:defRPr>
            </a:lvl1pPr>
            <a:lvl2pPr marL="990575" indent="-380990">
              <a:buClr>
                <a:schemeClr val="tx2"/>
              </a:buClr>
              <a:buFont typeface="Arial" panose="020B0604020202020204" pitchFamily="34" charset="0"/>
              <a:buChar char="•"/>
              <a:defRPr sz="1867">
                <a:solidFill>
                  <a:schemeClr val="bg1"/>
                </a:solidFill>
              </a:defRPr>
            </a:lvl2pPr>
            <a:lvl3pPr marL="1523962" indent="-304792">
              <a:buClr>
                <a:schemeClr val="tx2"/>
              </a:buClr>
              <a:buFont typeface="Arial" panose="020B0604020202020204" pitchFamily="34" charset="0"/>
              <a:buChar char="•"/>
              <a:defRPr sz="1867">
                <a:solidFill>
                  <a:schemeClr val="bg1"/>
                </a:solidFill>
              </a:defRPr>
            </a:lvl3pPr>
            <a:lvl4pPr marL="2133547" indent="-304792">
              <a:buClr>
                <a:schemeClr val="tx2"/>
              </a:buClr>
              <a:buFont typeface="Arial" panose="020B0604020202020204" pitchFamily="34" charset="0"/>
              <a:buChar char="•"/>
              <a:defRPr sz="1867">
                <a:solidFill>
                  <a:schemeClr val="bg1"/>
                </a:solidFill>
              </a:defRPr>
            </a:lvl4pPr>
            <a:lvl5pPr marL="2743131" indent="-304792">
              <a:buClr>
                <a:schemeClr val="tx2"/>
              </a:buClr>
              <a:buFont typeface="Arial" panose="020B0604020202020204" pitchFamily="34" charset="0"/>
              <a:buChar char="•"/>
              <a:defRPr sz="1867">
                <a:solidFill>
                  <a:schemeClr val="bg1"/>
                </a:solidFill>
              </a:defRPr>
            </a:lvl5pPr>
            <a:lvl6pPr>
              <a:defRPr sz="2133"/>
            </a:lvl6pPr>
            <a:lvl7pPr>
              <a:defRPr sz="2133"/>
            </a:lvl7pPr>
            <a:lvl8pPr>
              <a:defRPr sz="2133"/>
            </a:lvl8pPr>
            <a:lvl9pPr>
              <a:defRPr sz="2133"/>
            </a:lvl9pPr>
          </a:lstStyle>
          <a:p>
            <a:pPr lvl="0"/>
            <a:r>
              <a:rPr lang="sv-FI" noProof="0"/>
              <a:t>Klicka för att redigera grundläggande text format</a:t>
            </a:r>
          </a:p>
          <a:p>
            <a:pPr lvl="1"/>
            <a:r>
              <a:rPr lang="sv-FI" noProof="0"/>
              <a:t>Andra nivå</a:t>
            </a:r>
          </a:p>
          <a:p>
            <a:pPr lvl="2"/>
            <a:r>
              <a:rPr lang="sv-FI" noProof="0"/>
              <a:t>Tredje nivån</a:t>
            </a:r>
          </a:p>
          <a:p>
            <a:pPr lvl="3"/>
            <a:r>
              <a:rPr lang="sv-FI" noProof="0"/>
              <a:t>Fjärde nivån</a:t>
            </a:r>
          </a:p>
          <a:p>
            <a:pPr lvl="4"/>
            <a:r>
              <a:rPr lang="sv-FI" noProof="0"/>
              <a:t>Femte nivån</a:t>
            </a:r>
          </a:p>
        </p:txBody>
      </p:sp>
      <p:sp>
        <p:nvSpPr>
          <p:cNvPr id="2" name="Otsikko 1"/>
          <p:cNvSpPr>
            <a:spLocks noGrp="1"/>
          </p:cNvSpPr>
          <p:nvPr>
            <p:ph type="title" hasCustomPrompt="1"/>
          </p:nvPr>
        </p:nvSpPr>
        <p:spPr>
          <a:xfrm>
            <a:off x="609600" y="1294507"/>
            <a:ext cx="10094912" cy="2998589"/>
          </a:xfrm>
        </p:spPr>
        <p:txBody>
          <a:bodyPr/>
          <a:lstStyle>
            <a:lvl1pPr>
              <a:defRPr>
                <a:solidFill>
                  <a:schemeClr val="bg1"/>
                </a:solidFill>
              </a:defRPr>
            </a:lvl1pPr>
          </a:lstStyle>
          <a:p>
            <a:r>
              <a:rPr lang="sv-FI" noProof="0"/>
              <a:t>Klicka för att lägga </a:t>
            </a:r>
            <a:br>
              <a:rPr lang="sv-FI" noProof="0"/>
            </a:br>
            <a:r>
              <a:rPr lang="sv-FI" noProof="0"/>
              <a:t>till rubrik</a:t>
            </a:r>
          </a:p>
        </p:txBody>
      </p:sp>
    </p:spTree>
    <p:extLst>
      <p:ext uri="{BB962C8B-B14F-4D97-AF65-F5344CB8AC3E}">
        <p14:creationId xmlns:p14="http://schemas.microsoft.com/office/powerpoint/2010/main" val="159778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Ryhmä 20">
            <a:extLst>
              <a:ext uri="{C183D7F6-B498-43B3-948B-1728B52AA6E4}">
                <adec:decorative xmlns:adec="http://schemas.microsoft.com/office/drawing/2017/decorative" xmlns="" val="1"/>
              </a:ext>
            </a:extLst>
          </p:cNvPr>
          <p:cNvGrpSpPr/>
          <p:nvPr userDrawn="1"/>
        </p:nvGrpSpPr>
        <p:grpSpPr>
          <a:xfrm>
            <a:off x="10858500" y="1116283"/>
            <a:ext cx="1035051" cy="162187"/>
            <a:chOff x="7996238" y="984250"/>
            <a:chExt cx="923925" cy="147638"/>
          </a:xfrm>
          <a:solidFill>
            <a:schemeClr val="tx1"/>
          </a:solidFill>
        </p:grpSpPr>
        <p:sp>
          <p:nvSpPr>
            <p:cNvPr id="9" name="Freeform 5">
              <a:extLst>
                <a:ext uri="{C183D7F6-B498-43B3-948B-1728B52AA6E4}">
                  <adec:decorative xmlns:adec="http://schemas.microsoft.com/office/drawing/2017/decorative" xmlns="" val="1"/>
                </a:ext>
              </a:extLst>
            </p:cNvPr>
            <p:cNvSpPr>
              <a:spLocks noEditPoints="1"/>
            </p:cNvSpPr>
            <p:nvPr userDrawn="1"/>
          </p:nvSpPr>
          <p:spPr bwMode="auto">
            <a:xfrm>
              <a:off x="7996238" y="984250"/>
              <a:ext cx="96838" cy="146050"/>
            </a:xfrm>
            <a:custGeom>
              <a:avLst/>
              <a:gdLst>
                <a:gd name="T0" fmla="*/ 29 w 58"/>
                <a:gd name="T1" fmla="*/ 5 h 87"/>
                <a:gd name="T2" fmla="*/ 24 w 58"/>
                <a:gd name="T3" fmla="*/ 10 h 87"/>
                <a:gd name="T4" fmla="*/ 29 w 58"/>
                <a:gd name="T5" fmla="*/ 14 h 87"/>
                <a:gd name="T6" fmla="*/ 33 w 58"/>
                <a:gd name="T7" fmla="*/ 9 h 87"/>
                <a:gd name="T8" fmla="*/ 29 w 58"/>
                <a:gd name="T9" fmla="*/ 5 h 87"/>
                <a:gd name="T10" fmla="*/ 37 w 58"/>
                <a:gd name="T11" fmla="*/ 59 h 87"/>
                <a:gd name="T12" fmla="*/ 32 w 58"/>
                <a:gd name="T13" fmla="*/ 43 h 87"/>
                <a:gd name="T14" fmla="*/ 28 w 58"/>
                <a:gd name="T15" fmla="*/ 31 h 87"/>
                <a:gd name="T16" fmla="*/ 28 w 58"/>
                <a:gd name="T17" fmla="*/ 31 h 87"/>
                <a:gd name="T18" fmla="*/ 25 w 58"/>
                <a:gd name="T19" fmla="*/ 43 h 87"/>
                <a:gd name="T20" fmla="*/ 20 w 58"/>
                <a:gd name="T21" fmla="*/ 59 h 87"/>
                <a:gd name="T22" fmla="*/ 37 w 58"/>
                <a:gd name="T23" fmla="*/ 59 h 87"/>
                <a:gd name="T24" fmla="*/ 29 w 58"/>
                <a:gd name="T25" fmla="*/ 0 h 87"/>
                <a:gd name="T26" fmla="*/ 39 w 58"/>
                <a:gd name="T27" fmla="*/ 10 h 87"/>
                <a:gd name="T28" fmla="*/ 29 w 58"/>
                <a:gd name="T29" fmla="*/ 19 h 87"/>
                <a:gd name="T30" fmla="*/ 18 w 58"/>
                <a:gd name="T31" fmla="*/ 10 h 87"/>
                <a:gd name="T32" fmla="*/ 29 w 58"/>
                <a:gd name="T33" fmla="*/ 0 h 87"/>
                <a:gd name="T34" fmla="*/ 18 w 58"/>
                <a:gd name="T35" fmla="*/ 68 h 87"/>
                <a:gd name="T36" fmla="*/ 12 w 58"/>
                <a:gd name="T37" fmla="*/ 87 h 87"/>
                <a:gd name="T38" fmla="*/ 0 w 58"/>
                <a:gd name="T39" fmla="*/ 87 h 87"/>
                <a:gd name="T40" fmla="*/ 21 w 58"/>
                <a:gd name="T41" fmla="*/ 21 h 87"/>
                <a:gd name="T42" fmla="*/ 36 w 58"/>
                <a:gd name="T43" fmla="*/ 21 h 87"/>
                <a:gd name="T44" fmla="*/ 58 w 58"/>
                <a:gd name="T45" fmla="*/ 87 h 87"/>
                <a:gd name="T46" fmla="*/ 45 w 58"/>
                <a:gd name="T47" fmla="*/ 87 h 87"/>
                <a:gd name="T48" fmla="*/ 39 w 58"/>
                <a:gd name="T49" fmla="*/ 68 h 87"/>
                <a:gd name="T50" fmla="*/ 18 w 58"/>
                <a:gd name="T51"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87">
                  <a:moveTo>
                    <a:pt x="29" y="5"/>
                  </a:moveTo>
                  <a:cubicBezTo>
                    <a:pt x="26" y="5"/>
                    <a:pt x="24" y="7"/>
                    <a:pt x="24" y="10"/>
                  </a:cubicBezTo>
                  <a:cubicBezTo>
                    <a:pt x="24" y="12"/>
                    <a:pt x="26" y="14"/>
                    <a:pt x="29" y="14"/>
                  </a:cubicBezTo>
                  <a:cubicBezTo>
                    <a:pt x="32" y="14"/>
                    <a:pt x="33" y="12"/>
                    <a:pt x="33" y="9"/>
                  </a:cubicBezTo>
                  <a:cubicBezTo>
                    <a:pt x="33" y="7"/>
                    <a:pt x="32" y="5"/>
                    <a:pt x="29" y="5"/>
                  </a:cubicBezTo>
                  <a:close/>
                  <a:moveTo>
                    <a:pt x="37" y="59"/>
                  </a:moveTo>
                  <a:cubicBezTo>
                    <a:pt x="32" y="43"/>
                    <a:pt x="32" y="43"/>
                    <a:pt x="32" y="43"/>
                  </a:cubicBezTo>
                  <a:cubicBezTo>
                    <a:pt x="30" y="39"/>
                    <a:pt x="29" y="35"/>
                    <a:pt x="28" y="31"/>
                  </a:cubicBezTo>
                  <a:cubicBezTo>
                    <a:pt x="28" y="31"/>
                    <a:pt x="28" y="31"/>
                    <a:pt x="28" y="31"/>
                  </a:cubicBezTo>
                  <a:cubicBezTo>
                    <a:pt x="27" y="35"/>
                    <a:pt x="26" y="39"/>
                    <a:pt x="25" y="43"/>
                  </a:cubicBezTo>
                  <a:cubicBezTo>
                    <a:pt x="20" y="59"/>
                    <a:pt x="20" y="59"/>
                    <a:pt x="20" y="59"/>
                  </a:cubicBezTo>
                  <a:lnTo>
                    <a:pt x="37" y="59"/>
                  </a:lnTo>
                  <a:close/>
                  <a:moveTo>
                    <a:pt x="29" y="0"/>
                  </a:moveTo>
                  <a:cubicBezTo>
                    <a:pt x="36" y="0"/>
                    <a:pt x="39" y="4"/>
                    <a:pt x="39" y="10"/>
                  </a:cubicBezTo>
                  <a:cubicBezTo>
                    <a:pt x="39" y="15"/>
                    <a:pt x="35" y="19"/>
                    <a:pt x="29" y="19"/>
                  </a:cubicBezTo>
                  <a:cubicBezTo>
                    <a:pt x="22" y="19"/>
                    <a:pt x="18" y="15"/>
                    <a:pt x="18" y="10"/>
                  </a:cubicBezTo>
                  <a:cubicBezTo>
                    <a:pt x="18" y="5"/>
                    <a:pt x="22" y="0"/>
                    <a:pt x="29" y="0"/>
                  </a:cubicBezTo>
                  <a:close/>
                  <a:moveTo>
                    <a:pt x="18" y="68"/>
                  </a:moveTo>
                  <a:cubicBezTo>
                    <a:pt x="12" y="87"/>
                    <a:pt x="12" y="87"/>
                    <a:pt x="12" y="87"/>
                  </a:cubicBezTo>
                  <a:cubicBezTo>
                    <a:pt x="0" y="87"/>
                    <a:pt x="0" y="87"/>
                    <a:pt x="0" y="87"/>
                  </a:cubicBezTo>
                  <a:cubicBezTo>
                    <a:pt x="21" y="21"/>
                    <a:pt x="21" y="21"/>
                    <a:pt x="21" y="21"/>
                  </a:cubicBezTo>
                  <a:cubicBezTo>
                    <a:pt x="36" y="21"/>
                    <a:pt x="36" y="21"/>
                    <a:pt x="36" y="21"/>
                  </a:cubicBezTo>
                  <a:cubicBezTo>
                    <a:pt x="58" y="87"/>
                    <a:pt x="58" y="87"/>
                    <a:pt x="58" y="87"/>
                  </a:cubicBezTo>
                  <a:cubicBezTo>
                    <a:pt x="45" y="87"/>
                    <a:pt x="45" y="87"/>
                    <a:pt x="45" y="87"/>
                  </a:cubicBezTo>
                  <a:cubicBezTo>
                    <a:pt x="39" y="68"/>
                    <a:pt x="39" y="68"/>
                    <a:pt x="39" y="68"/>
                  </a:cubicBezTo>
                  <a:lnTo>
                    <a:pt x="18" y="6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0" name="Freeform 6">
              <a:extLst>
                <a:ext uri="{C183D7F6-B498-43B3-948B-1728B52AA6E4}">
                  <adec:decorative xmlns:adec="http://schemas.microsoft.com/office/drawing/2017/decorative" xmlns="" val="1"/>
                </a:ext>
              </a:extLst>
            </p:cNvPr>
            <p:cNvSpPr>
              <a:spLocks noEditPoints="1"/>
            </p:cNvSpPr>
            <p:nvPr userDrawn="1"/>
          </p:nvSpPr>
          <p:spPr bwMode="auto">
            <a:xfrm>
              <a:off x="8104188" y="1014413"/>
              <a:ext cx="79375" cy="117475"/>
            </a:xfrm>
            <a:custGeom>
              <a:avLst/>
              <a:gdLst>
                <a:gd name="T0" fmla="*/ 12 w 47"/>
                <a:gd name="T1" fmla="*/ 49 h 70"/>
                <a:gd name="T2" fmla="*/ 12 w 47"/>
                <a:gd name="T3" fmla="*/ 52 h 70"/>
                <a:gd name="T4" fmla="*/ 23 w 47"/>
                <a:gd name="T5" fmla="*/ 61 h 70"/>
                <a:gd name="T6" fmla="*/ 35 w 47"/>
                <a:gd name="T7" fmla="*/ 45 h 70"/>
                <a:gd name="T8" fmla="*/ 23 w 47"/>
                <a:gd name="T9" fmla="*/ 30 h 70"/>
                <a:gd name="T10" fmla="*/ 12 w 47"/>
                <a:gd name="T11" fmla="*/ 39 h 70"/>
                <a:gd name="T12" fmla="*/ 12 w 47"/>
                <a:gd name="T13" fmla="*/ 42 h 70"/>
                <a:gd name="T14" fmla="*/ 12 w 47"/>
                <a:gd name="T15" fmla="*/ 49 h 70"/>
                <a:gd name="T16" fmla="*/ 0 w 47"/>
                <a:gd name="T17" fmla="*/ 0 h 70"/>
                <a:gd name="T18" fmla="*/ 12 w 47"/>
                <a:gd name="T19" fmla="*/ 0 h 70"/>
                <a:gd name="T20" fmla="*/ 12 w 47"/>
                <a:gd name="T21" fmla="*/ 28 h 70"/>
                <a:gd name="T22" fmla="*/ 12 w 47"/>
                <a:gd name="T23" fmla="*/ 28 h 70"/>
                <a:gd name="T24" fmla="*/ 27 w 47"/>
                <a:gd name="T25" fmla="*/ 20 h 70"/>
                <a:gd name="T26" fmla="*/ 47 w 47"/>
                <a:gd name="T27" fmla="*/ 44 h 70"/>
                <a:gd name="T28" fmla="*/ 26 w 47"/>
                <a:gd name="T29" fmla="*/ 70 h 70"/>
                <a:gd name="T30" fmla="*/ 11 w 47"/>
                <a:gd name="T31" fmla="*/ 62 h 70"/>
                <a:gd name="T32" fmla="*/ 10 w 47"/>
                <a:gd name="T33" fmla="*/ 62 h 70"/>
                <a:gd name="T34" fmla="*/ 10 w 47"/>
                <a:gd name="T35" fmla="*/ 69 h 70"/>
                <a:gd name="T36" fmla="*/ 0 w 47"/>
                <a:gd name="T37" fmla="*/ 69 h 70"/>
                <a:gd name="T38" fmla="*/ 0 w 47"/>
                <a:gd name="T39" fmla="*/ 56 h 70"/>
                <a:gd name="T40" fmla="*/ 0 w 47"/>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70">
                  <a:moveTo>
                    <a:pt x="12" y="49"/>
                  </a:moveTo>
                  <a:cubicBezTo>
                    <a:pt x="12" y="50"/>
                    <a:pt x="12" y="51"/>
                    <a:pt x="12" y="52"/>
                  </a:cubicBezTo>
                  <a:cubicBezTo>
                    <a:pt x="14" y="57"/>
                    <a:pt x="18" y="61"/>
                    <a:pt x="23" y="61"/>
                  </a:cubicBezTo>
                  <a:cubicBezTo>
                    <a:pt x="30" y="61"/>
                    <a:pt x="35" y="55"/>
                    <a:pt x="35" y="45"/>
                  </a:cubicBezTo>
                  <a:cubicBezTo>
                    <a:pt x="35" y="37"/>
                    <a:pt x="31" y="30"/>
                    <a:pt x="23" y="30"/>
                  </a:cubicBezTo>
                  <a:cubicBezTo>
                    <a:pt x="18" y="30"/>
                    <a:pt x="14" y="33"/>
                    <a:pt x="12" y="39"/>
                  </a:cubicBezTo>
                  <a:cubicBezTo>
                    <a:pt x="12" y="39"/>
                    <a:pt x="12" y="40"/>
                    <a:pt x="12" y="42"/>
                  </a:cubicBezTo>
                  <a:lnTo>
                    <a:pt x="12" y="49"/>
                  </a:lnTo>
                  <a:close/>
                  <a:moveTo>
                    <a:pt x="0" y="0"/>
                  </a:moveTo>
                  <a:cubicBezTo>
                    <a:pt x="12" y="0"/>
                    <a:pt x="12" y="0"/>
                    <a:pt x="12" y="0"/>
                  </a:cubicBezTo>
                  <a:cubicBezTo>
                    <a:pt x="12" y="28"/>
                    <a:pt x="12" y="28"/>
                    <a:pt x="12" y="28"/>
                  </a:cubicBezTo>
                  <a:cubicBezTo>
                    <a:pt x="12" y="28"/>
                    <a:pt x="12" y="28"/>
                    <a:pt x="12" y="28"/>
                  </a:cubicBezTo>
                  <a:cubicBezTo>
                    <a:pt x="15" y="23"/>
                    <a:pt x="20" y="20"/>
                    <a:pt x="27" y="20"/>
                  </a:cubicBezTo>
                  <a:cubicBezTo>
                    <a:pt x="39" y="20"/>
                    <a:pt x="47" y="30"/>
                    <a:pt x="47" y="44"/>
                  </a:cubicBezTo>
                  <a:cubicBezTo>
                    <a:pt x="47" y="62"/>
                    <a:pt x="36" y="70"/>
                    <a:pt x="26" y="70"/>
                  </a:cubicBezTo>
                  <a:cubicBezTo>
                    <a:pt x="19" y="70"/>
                    <a:pt x="14" y="68"/>
                    <a:pt x="11" y="62"/>
                  </a:cubicBezTo>
                  <a:cubicBezTo>
                    <a:pt x="10" y="62"/>
                    <a:pt x="10" y="62"/>
                    <a:pt x="10" y="62"/>
                  </a:cubicBezTo>
                  <a:cubicBezTo>
                    <a:pt x="10" y="69"/>
                    <a:pt x="10" y="69"/>
                    <a:pt x="10" y="69"/>
                  </a:cubicBezTo>
                  <a:cubicBezTo>
                    <a:pt x="0" y="69"/>
                    <a:pt x="0" y="69"/>
                    <a:pt x="0" y="69"/>
                  </a:cubicBezTo>
                  <a:cubicBezTo>
                    <a:pt x="0" y="66"/>
                    <a:pt x="0" y="60"/>
                    <a:pt x="0" y="56"/>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1" name="Freeform 7">
              <a:extLst>
                <a:ext uri="{C183D7F6-B498-43B3-948B-1728B52AA6E4}">
                  <adec:decorative xmlns:adec="http://schemas.microsoft.com/office/drawing/2017/decorative" xmlns="" val="1"/>
                </a:ext>
              </a:extLst>
            </p:cNvPr>
            <p:cNvSpPr>
              <a:spLocks noEditPoints="1"/>
            </p:cNvSpPr>
            <p:nvPr userDrawn="1"/>
          </p:nvSpPr>
          <p:spPr bwMode="auto">
            <a:xfrm>
              <a:off x="8193088" y="1047750"/>
              <a:ext cx="79375" cy="84138"/>
            </a:xfrm>
            <a:custGeom>
              <a:avLst/>
              <a:gdLst>
                <a:gd name="T0" fmla="*/ 24 w 48"/>
                <a:gd name="T1" fmla="*/ 41 h 50"/>
                <a:gd name="T2" fmla="*/ 36 w 48"/>
                <a:gd name="T3" fmla="*/ 25 h 50"/>
                <a:gd name="T4" fmla="*/ 25 w 48"/>
                <a:gd name="T5" fmla="*/ 9 h 50"/>
                <a:gd name="T6" fmla="*/ 13 w 48"/>
                <a:gd name="T7" fmla="*/ 25 h 50"/>
                <a:gd name="T8" fmla="*/ 24 w 48"/>
                <a:gd name="T9" fmla="*/ 41 h 50"/>
                <a:gd name="T10" fmla="*/ 24 w 48"/>
                <a:gd name="T11" fmla="*/ 50 h 50"/>
                <a:gd name="T12" fmla="*/ 0 w 48"/>
                <a:gd name="T13" fmla="*/ 26 h 50"/>
                <a:gd name="T14" fmla="*/ 25 w 48"/>
                <a:gd name="T15" fmla="*/ 0 h 50"/>
                <a:gd name="T16" fmla="*/ 48 w 48"/>
                <a:gd name="T17" fmla="*/ 25 h 50"/>
                <a:gd name="T18" fmla="*/ 24 w 4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0">
                  <a:moveTo>
                    <a:pt x="24" y="41"/>
                  </a:moveTo>
                  <a:cubicBezTo>
                    <a:pt x="31" y="41"/>
                    <a:pt x="36" y="35"/>
                    <a:pt x="36" y="25"/>
                  </a:cubicBezTo>
                  <a:cubicBezTo>
                    <a:pt x="36" y="18"/>
                    <a:pt x="33" y="9"/>
                    <a:pt x="25" y="9"/>
                  </a:cubicBezTo>
                  <a:cubicBezTo>
                    <a:pt x="16" y="9"/>
                    <a:pt x="13" y="17"/>
                    <a:pt x="13" y="25"/>
                  </a:cubicBezTo>
                  <a:cubicBezTo>
                    <a:pt x="13" y="34"/>
                    <a:pt x="17" y="41"/>
                    <a:pt x="24" y="41"/>
                  </a:cubicBezTo>
                  <a:close/>
                  <a:moveTo>
                    <a:pt x="24" y="50"/>
                  </a:moveTo>
                  <a:cubicBezTo>
                    <a:pt x="11" y="50"/>
                    <a:pt x="0" y="41"/>
                    <a:pt x="0" y="26"/>
                  </a:cubicBezTo>
                  <a:cubicBezTo>
                    <a:pt x="0" y="10"/>
                    <a:pt x="11" y="0"/>
                    <a:pt x="25" y="0"/>
                  </a:cubicBezTo>
                  <a:cubicBezTo>
                    <a:pt x="39" y="0"/>
                    <a:pt x="48" y="10"/>
                    <a:pt x="48" y="25"/>
                  </a:cubicBezTo>
                  <a:cubicBezTo>
                    <a:pt x="48" y="42"/>
                    <a:pt x="36" y="50"/>
                    <a:pt x="24"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2" name="Freeform 8">
              <a:extLst>
                <a:ext uri="{C183D7F6-B498-43B3-948B-1728B52AA6E4}">
                  <adec:decorative xmlns:adec="http://schemas.microsoft.com/office/drawing/2017/decorative" xmlns="" val="1"/>
                </a:ext>
              </a:extLst>
            </p:cNvPr>
            <p:cNvSpPr>
              <a:spLocks noEditPoints="1"/>
            </p:cNvSpPr>
            <p:nvPr userDrawn="1"/>
          </p:nvSpPr>
          <p:spPr bwMode="auto">
            <a:xfrm>
              <a:off x="8316913" y="1019175"/>
              <a:ext cx="96838" cy="111125"/>
            </a:xfrm>
            <a:custGeom>
              <a:avLst/>
              <a:gdLst>
                <a:gd name="T0" fmla="*/ 37 w 58"/>
                <a:gd name="T1" fmla="*/ 38 h 66"/>
                <a:gd name="T2" fmla="*/ 32 w 58"/>
                <a:gd name="T3" fmla="*/ 22 h 66"/>
                <a:gd name="T4" fmla="*/ 28 w 58"/>
                <a:gd name="T5" fmla="*/ 10 h 66"/>
                <a:gd name="T6" fmla="*/ 28 w 58"/>
                <a:gd name="T7" fmla="*/ 10 h 66"/>
                <a:gd name="T8" fmla="*/ 25 w 58"/>
                <a:gd name="T9" fmla="*/ 22 h 66"/>
                <a:gd name="T10" fmla="*/ 20 w 58"/>
                <a:gd name="T11" fmla="*/ 38 h 66"/>
                <a:gd name="T12" fmla="*/ 37 w 58"/>
                <a:gd name="T13" fmla="*/ 38 h 66"/>
                <a:gd name="T14" fmla="*/ 18 w 58"/>
                <a:gd name="T15" fmla="*/ 47 h 66"/>
                <a:gd name="T16" fmla="*/ 12 w 58"/>
                <a:gd name="T17" fmla="*/ 66 h 66"/>
                <a:gd name="T18" fmla="*/ 0 w 58"/>
                <a:gd name="T19" fmla="*/ 66 h 66"/>
                <a:gd name="T20" fmla="*/ 21 w 58"/>
                <a:gd name="T21" fmla="*/ 0 h 66"/>
                <a:gd name="T22" fmla="*/ 36 w 58"/>
                <a:gd name="T23" fmla="*/ 0 h 66"/>
                <a:gd name="T24" fmla="*/ 58 w 58"/>
                <a:gd name="T25" fmla="*/ 66 h 66"/>
                <a:gd name="T26" fmla="*/ 45 w 58"/>
                <a:gd name="T27" fmla="*/ 66 h 66"/>
                <a:gd name="T28" fmla="*/ 39 w 58"/>
                <a:gd name="T29" fmla="*/ 47 h 66"/>
                <a:gd name="T30" fmla="*/ 18 w 58"/>
                <a:gd name="T31"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6">
                  <a:moveTo>
                    <a:pt x="37" y="38"/>
                  </a:moveTo>
                  <a:cubicBezTo>
                    <a:pt x="32" y="22"/>
                    <a:pt x="32" y="22"/>
                    <a:pt x="32" y="22"/>
                  </a:cubicBezTo>
                  <a:cubicBezTo>
                    <a:pt x="30" y="18"/>
                    <a:pt x="29" y="14"/>
                    <a:pt x="28" y="10"/>
                  </a:cubicBezTo>
                  <a:cubicBezTo>
                    <a:pt x="28" y="10"/>
                    <a:pt x="28" y="10"/>
                    <a:pt x="28" y="10"/>
                  </a:cubicBezTo>
                  <a:cubicBezTo>
                    <a:pt x="27" y="14"/>
                    <a:pt x="26" y="18"/>
                    <a:pt x="25" y="22"/>
                  </a:cubicBezTo>
                  <a:cubicBezTo>
                    <a:pt x="20" y="38"/>
                    <a:pt x="20" y="38"/>
                    <a:pt x="20" y="38"/>
                  </a:cubicBezTo>
                  <a:lnTo>
                    <a:pt x="37" y="38"/>
                  </a:lnTo>
                  <a:close/>
                  <a:moveTo>
                    <a:pt x="18" y="47"/>
                  </a:moveTo>
                  <a:cubicBezTo>
                    <a:pt x="12" y="66"/>
                    <a:pt x="12" y="66"/>
                    <a:pt x="12" y="66"/>
                  </a:cubicBezTo>
                  <a:cubicBezTo>
                    <a:pt x="0" y="66"/>
                    <a:pt x="0" y="66"/>
                    <a:pt x="0" y="66"/>
                  </a:cubicBezTo>
                  <a:cubicBezTo>
                    <a:pt x="21" y="0"/>
                    <a:pt x="21" y="0"/>
                    <a:pt x="21" y="0"/>
                  </a:cubicBezTo>
                  <a:cubicBezTo>
                    <a:pt x="36" y="0"/>
                    <a:pt x="36" y="0"/>
                    <a:pt x="36" y="0"/>
                  </a:cubicBezTo>
                  <a:cubicBezTo>
                    <a:pt x="58" y="66"/>
                    <a:pt x="58" y="66"/>
                    <a:pt x="58" y="66"/>
                  </a:cubicBezTo>
                  <a:cubicBezTo>
                    <a:pt x="45" y="66"/>
                    <a:pt x="45" y="66"/>
                    <a:pt x="45" y="66"/>
                  </a:cubicBezTo>
                  <a:cubicBezTo>
                    <a:pt x="39" y="47"/>
                    <a:pt x="39" y="47"/>
                    <a:pt x="39" y="47"/>
                  </a:cubicBezTo>
                  <a:lnTo>
                    <a:pt x="18" y="47"/>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3" name="Freeform 9">
              <a:extLst>
                <a:ext uri="{C183D7F6-B498-43B3-948B-1728B52AA6E4}">
                  <adec:decorative xmlns:adec="http://schemas.microsoft.com/office/drawing/2017/decorative" xmlns="" val="1"/>
                </a:ext>
              </a:extLst>
            </p:cNvPr>
            <p:cNvSpPr>
              <a:spLocks/>
            </p:cNvSpPr>
            <p:nvPr userDrawn="1"/>
          </p:nvSpPr>
          <p:spPr bwMode="auto">
            <a:xfrm>
              <a:off x="8424863" y="1014413"/>
              <a:ext cx="73025" cy="115888"/>
            </a:xfrm>
            <a:custGeom>
              <a:avLst/>
              <a:gdLst>
                <a:gd name="T0" fmla="*/ 12 w 44"/>
                <a:gd name="T1" fmla="*/ 42 h 69"/>
                <a:gd name="T2" fmla="*/ 12 w 44"/>
                <a:gd name="T3" fmla="*/ 42 h 69"/>
                <a:gd name="T4" fmla="*/ 16 w 44"/>
                <a:gd name="T5" fmla="*/ 37 h 69"/>
                <a:gd name="T6" fmla="*/ 27 w 44"/>
                <a:gd name="T7" fmla="*/ 21 h 69"/>
                <a:gd name="T8" fmla="*/ 42 w 44"/>
                <a:gd name="T9" fmla="*/ 21 h 69"/>
                <a:gd name="T10" fmla="*/ 24 w 44"/>
                <a:gd name="T11" fmla="*/ 41 h 69"/>
                <a:gd name="T12" fmla="*/ 44 w 44"/>
                <a:gd name="T13" fmla="*/ 69 h 69"/>
                <a:gd name="T14" fmla="*/ 29 w 44"/>
                <a:gd name="T15" fmla="*/ 69 h 69"/>
                <a:gd name="T16" fmla="*/ 16 w 44"/>
                <a:gd name="T17" fmla="*/ 48 h 69"/>
                <a:gd name="T18" fmla="*/ 12 w 44"/>
                <a:gd name="T19" fmla="*/ 53 h 69"/>
                <a:gd name="T20" fmla="*/ 12 w 44"/>
                <a:gd name="T21" fmla="*/ 69 h 69"/>
                <a:gd name="T22" fmla="*/ 0 w 44"/>
                <a:gd name="T23" fmla="*/ 69 h 69"/>
                <a:gd name="T24" fmla="*/ 0 w 44"/>
                <a:gd name="T25" fmla="*/ 0 h 69"/>
                <a:gd name="T26" fmla="*/ 12 w 44"/>
                <a:gd name="T27" fmla="*/ 0 h 69"/>
                <a:gd name="T28" fmla="*/ 12 w 44"/>
                <a:gd name="T29"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69">
                  <a:moveTo>
                    <a:pt x="12" y="42"/>
                  </a:moveTo>
                  <a:cubicBezTo>
                    <a:pt x="12" y="42"/>
                    <a:pt x="12" y="42"/>
                    <a:pt x="12" y="42"/>
                  </a:cubicBezTo>
                  <a:cubicBezTo>
                    <a:pt x="13" y="40"/>
                    <a:pt x="15" y="38"/>
                    <a:pt x="16" y="37"/>
                  </a:cubicBezTo>
                  <a:cubicBezTo>
                    <a:pt x="27" y="21"/>
                    <a:pt x="27" y="21"/>
                    <a:pt x="27" y="21"/>
                  </a:cubicBezTo>
                  <a:cubicBezTo>
                    <a:pt x="42" y="21"/>
                    <a:pt x="42" y="21"/>
                    <a:pt x="42" y="21"/>
                  </a:cubicBezTo>
                  <a:cubicBezTo>
                    <a:pt x="24" y="41"/>
                    <a:pt x="24" y="41"/>
                    <a:pt x="24" y="41"/>
                  </a:cubicBezTo>
                  <a:cubicBezTo>
                    <a:pt x="44" y="69"/>
                    <a:pt x="44" y="69"/>
                    <a:pt x="44" y="69"/>
                  </a:cubicBezTo>
                  <a:cubicBezTo>
                    <a:pt x="29" y="69"/>
                    <a:pt x="29" y="69"/>
                    <a:pt x="29" y="69"/>
                  </a:cubicBezTo>
                  <a:cubicBezTo>
                    <a:pt x="16" y="48"/>
                    <a:pt x="16" y="48"/>
                    <a:pt x="16" y="48"/>
                  </a:cubicBezTo>
                  <a:cubicBezTo>
                    <a:pt x="12" y="53"/>
                    <a:pt x="12" y="53"/>
                    <a:pt x="12" y="53"/>
                  </a:cubicBezTo>
                  <a:cubicBezTo>
                    <a:pt x="12" y="69"/>
                    <a:pt x="12" y="69"/>
                    <a:pt x="12" y="69"/>
                  </a:cubicBezTo>
                  <a:cubicBezTo>
                    <a:pt x="0" y="69"/>
                    <a:pt x="0" y="69"/>
                    <a:pt x="0" y="69"/>
                  </a:cubicBezTo>
                  <a:cubicBezTo>
                    <a:pt x="0" y="0"/>
                    <a:pt x="0" y="0"/>
                    <a:pt x="0" y="0"/>
                  </a:cubicBezTo>
                  <a:cubicBezTo>
                    <a:pt x="12" y="0"/>
                    <a:pt x="12" y="0"/>
                    <a:pt x="12" y="0"/>
                  </a:cubicBezTo>
                  <a:lnTo>
                    <a:pt x="12" y="42"/>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4" name="Freeform 10">
              <a:extLst>
                <a:ext uri="{C183D7F6-B498-43B3-948B-1728B52AA6E4}">
                  <adec:decorative xmlns:adec="http://schemas.microsoft.com/office/drawing/2017/decorative" xmlns="" val="1"/>
                </a:ext>
              </a:extLst>
            </p:cNvPr>
            <p:cNvSpPr>
              <a:spLocks noEditPoints="1"/>
            </p:cNvSpPr>
            <p:nvPr userDrawn="1"/>
          </p:nvSpPr>
          <p:spPr bwMode="auto">
            <a:xfrm>
              <a:off x="8501063" y="1047750"/>
              <a:ext cx="66675" cy="84138"/>
            </a:xfrm>
            <a:custGeom>
              <a:avLst/>
              <a:gdLst>
                <a:gd name="T0" fmla="*/ 28 w 40"/>
                <a:gd name="T1" fmla="*/ 26 h 50"/>
                <a:gd name="T2" fmla="*/ 11 w 40"/>
                <a:gd name="T3" fmla="*/ 35 h 50"/>
                <a:gd name="T4" fmla="*/ 18 w 40"/>
                <a:gd name="T5" fmla="*/ 41 h 50"/>
                <a:gd name="T6" fmla="*/ 28 w 40"/>
                <a:gd name="T7" fmla="*/ 35 h 50"/>
                <a:gd name="T8" fmla="*/ 28 w 40"/>
                <a:gd name="T9" fmla="*/ 32 h 50"/>
                <a:gd name="T10" fmla="*/ 28 w 40"/>
                <a:gd name="T11" fmla="*/ 26 h 50"/>
                <a:gd name="T12" fmla="*/ 40 w 40"/>
                <a:gd name="T13" fmla="*/ 38 h 50"/>
                <a:gd name="T14" fmla="*/ 40 w 40"/>
                <a:gd name="T15" fmla="*/ 49 h 50"/>
                <a:gd name="T16" fmla="*/ 30 w 40"/>
                <a:gd name="T17" fmla="*/ 49 h 50"/>
                <a:gd name="T18" fmla="*/ 29 w 40"/>
                <a:gd name="T19" fmla="*/ 44 h 50"/>
                <a:gd name="T20" fmla="*/ 29 w 40"/>
                <a:gd name="T21" fmla="*/ 44 h 50"/>
                <a:gd name="T22" fmla="*/ 14 w 40"/>
                <a:gd name="T23" fmla="*/ 50 h 50"/>
                <a:gd name="T24" fmla="*/ 0 w 40"/>
                <a:gd name="T25" fmla="*/ 36 h 50"/>
                <a:gd name="T26" fmla="*/ 28 w 40"/>
                <a:gd name="T27" fmla="*/ 18 h 50"/>
                <a:gd name="T28" fmla="*/ 28 w 40"/>
                <a:gd name="T29" fmla="*/ 17 h 50"/>
                <a:gd name="T30" fmla="*/ 18 w 40"/>
                <a:gd name="T31" fmla="*/ 9 h 50"/>
                <a:gd name="T32" fmla="*/ 5 w 40"/>
                <a:gd name="T33" fmla="*/ 12 h 50"/>
                <a:gd name="T34" fmla="*/ 3 w 40"/>
                <a:gd name="T35" fmla="*/ 5 h 50"/>
                <a:gd name="T36" fmla="*/ 20 w 40"/>
                <a:gd name="T37" fmla="*/ 0 h 50"/>
                <a:gd name="T38" fmla="*/ 40 w 40"/>
                <a:gd name="T39" fmla="*/ 20 h 50"/>
                <a:gd name="T40" fmla="*/ 40 w 40"/>
                <a:gd name="T4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0">
                  <a:moveTo>
                    <a:pt x="28" y="26"/>
                  </a:moveTo>
                  <a:cubicBezTo>
                    <a:pt x="20" y="26"/>
                    <a:pt x="11" y="27"/>
                    <a:pt x="11" y="35"/>
                  </a:cubicBezTo>
                  <a:cubicBezTo>
                    <a:pt x="11" y="39"/>
                    <a:pt x="14" y="41"/>
                    <a:pt x="18" y="41"/>
                  </a:cubicBezTo>
                  <a:cubicBezTo>
                    <a:pt x="23" y="41"/>
                    <a:pt x="27" y="38"/>
                    <a:pt x="28" y="35"/>
                  </a:cubicBezTo>
                  <a:cubicBezTo>
                    <a:pt x="28" y="34"/>
                    <a:pt x="28" y="33"/>
                    <a:pt x="28" y="32"/>
                  </a:cubicBezTo>
                  <a:lnTo>
                    <a:pt x="28" y="26"/>
                  </a:lnTo>
                  <a:close/>
                  <a:moveTo>
                    <a:pt x="40" y="38"/>
                  </a:moveTo>
                  <a:cubicBezTo>
                    <a:pt x="40" y="42"/>
                    <a:pt x="40" y="46"/>
                    <a:pt x="40" y="49"/>
                  </a:cubicBezTo>
                  <a:cubicBezTo>
                    <a:pt x="30" y="49"/>
                    <a:pt x="30" y="49"/>
                    <a:pt x="30" y="49"/>
                  </a:cubicBezTo>
                  <a:cubicBezTo>
                    <a:pt x="29" y="44"/>
                    <a:pt x="29" y="44"/>
                    <a:pt x="29" y="44"/>
                  </a:cubicBezTo>
                  <a:cubicBezTo>
                    <a:pt x="29" y="44"/>
                    <a:pt x="29" y="44"/>
                    <a:pt x="29" y="44"/>
                  </a:cubicBezTo>
                  <a:cubicBezTo>
                    <a:pt x="26" y="47"/>
                    <a:pt x="21" y="50"/>
                    <a:pt x="14" y="50"/>
                  </a:cubicBezTo>
                  <a:cubicBezTo>
                    <a:pt x="5" y="50"/>
                    <a:pt x="0" y="43"/>
                    <a:pt x="0" y="36"/>
                  </a:cubicBezTo>
                  <a:cubicBezTo>
                    <a:pt x="0" y="24"/>
                    <a:pt x="10" y="18"/>
                    <a:pt x="28" y="18"/>
                  </a:cubicBezTo>
                  <a:cubicBezTo>
                    <a:pt x="28" y="17"/>
                    <a:pt x="28" y="17"/>
                    <a:pt x="28" y="17"/>
                  </a:cubicBezTo>
                  <a:cubicBezTo>
                    <a:pt x="28" y="14"/>
                    <a:pt x="26" y="9"/>
                    <a:pt x="18" y="9"/>
                  </a:cubicBezTo>
                  <a:cubicBezTo>
                    <a:pt x="13" y="9"/>
                    <a:pt x="9" y="10"/>
                    <a:pt x="5" y="12"/>
                  </a:cubicBezTo>
                  <a:cubicBezTo>
                    <a:pt x="3" y="5"/>
                    <a:pt x="3" y="5"/>
                    <a:pt x="3" y="5"/>
                  </a:cubicBezTo>
                  <a:cubicBezTo>
                    <a:pt x="7" y="2"/>
                    <a:pt x="13" y="0"/>
                    <a:pt x="20" y="0"/>
                  </a:cubicBezTo>
                  <a:cubicBezTo>
                    <a:pt x="35" y="0"/>
                    <a:pt x="40" y="10"/>
                    <a:pt x="40" y="20"/>
                  </a:cubicBezTo>
                  <a:lnTo>
                    <a:pt x="40" y="38"/>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5" name="Freeform 11">
              <a:extLst>
                <a:ext uri="{C183D7F6-B498-43B3-948B-1728B52AA6E4}">
                  <adec:decorative xmlns:adec="http://schemas.microsoft.com/office/drawing/2017/decorative" xmlns="" val="1"/>
                </a:ext>
              </a:extLst>
            </p:cNvPr>
            <p:cNvSpPr>
              <a:spLocks noEditPoints="1"/>
            </p:cNvSpPr>
            <p:nvPr userDrawn="1"/>
          </p:nvSpPr>
          <p:spPr bwMode="auto">
            <a:xfrm>
              <a:off x="8582025" y="1014413"/>
              <a:ext cx="79375" cy="117475"/>
            </a:xfrm>
            <a:custGeom>
              <a:avLst/>
              <a:gdLst>
                <a:gd name="T0" fmla="*/ 35 w 48"/>
                <a:gd name="T1" fmla="*/ 41 h 70"/>
                <a:gd name="T2" fmla="*/ 35 w 48"/>
                <a:gd name="T3" fmla="*/ 38 h 70"/>
                <a:gd name="T4" fmla="*/ 25 w 48"/>
                <a:gd name="T5" fmla="*/ 30 h 70"/>
                <a:gd name="T6" fmla="*/ 13 w 48"/>
                <a:gd name="T7" fmla="*/ 45 h 70"/>
                <a:gd name="T8" fmla="*/ 24 w 48"/>
                <a:gd name="T9" fmla="*/ 60 h 70"/>
                <a:gd name="T10" fmla="*/ 35 w 48"/>
                <a:gd name="T11" fmla="*/ 52 h 70"/>
                <a:gd name="T12" fmla="*/ 35 w 48"/>
                <a:gd name="T13" fmla="*/ 48 h 70"/>
                <a:gd name="T14" fmla="*/ 35 w 48"/>
                <a:gd name="T15" fmla="*/ 41 h 70"/>
                <a:gd name="T16" fmla="*/ 47 w 48"/>
                <a:gd name="T17" fmla="*/ 0 h 70"/>
                <a:gd name="T18" fmla="*/ 47 w 48"/>
                <a:gd name="T19" fmla="*/ 56 h 70"/>
                <a:gd name="T20" fmla="*/ 48 w 48"/>
                <a:gd name="T21" fmla="*/ 69 h 70"/>
                <a:gd name="T22" fmla="*/ 37 w 48"/>
                <a:gd name="T23" fmla="*/ 69 h 70"/>
                <a:gd name="T24" fmla="*/ 36 w 48"/>
                <a:gd name="T25" fmla="*/ 61 h 70"/>
                <a:gd name="T26" fmla="*/ 36 w 48"/>
                <a:gd name="T27" fmla="*/ 61 h 70"/>
                <a:gd name="T28" fmla="*/ 21 w 48"/>
                <a:gd name="T29" fmla="*/ 70 h 70"/>
                <a:gd name="T30" fmla="*/ 0 w 48"/>
                <a:gd name="T31" fmla="*/ 46 h 70"/>
                <a:gd name="T32" fmla="*/ 22 w 48"/>
                <a:gd name="T33" fmla="*/ 20 h 70"/>
                <a:gd name="T34" fmla="*/ 35 w 48"/>
                <a:gd name="T35" fmla="*/ 27 h 70"/>
                <a:gd name="T36" fmla="*/ 35 w 48"/>
                <a:gd name="T37" fmla="*/ 27 h 70"/>
                <a:gd name="T38" fmla="*/ 35 w 48"/>
                <a:gd name="T39" fmla="*/ 0 h 70"/>
                <a:gd name="T40" fmla="*/ 47 w 48"/>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35" y="41"/>
                  </a:moveTo>
                  <a:cubicBezTo>
                    <a:pt x="35" y="40"/>
                    <a:pt x="35" y="39"/>
                    <a:pt x="35" y="38"/>
                  </a:cubicBezTo>
                  <a:cubicBezTo>
                    <a:pt x="34" y="33"/>
                    <a:pt x="30" y="30"/>
                    <a:pt x="25" y="30"/>
                  </a:cubicBezTo>
                  <a:cubicBezTo>
                    <a:pt x="17" y="30"/>
                    <a:pt x="13" y="36"/>
                    <a:pt x="13" y="45"/>
                  </a:cubicBezTo>
                  <a:cubicBezTo>
                    <a:pt x="13" y="54"/>
                    <a:pt x="17" y="60"/>
                    <a:pt x="24" y="60"/>
                  </a:cubicBezTo>
                  <a:cubicBezTo>
                    <a:pt x="29" y="60"/>
                    <a:pt x="34" y="57"/>
                    <a:pt x="35" y="52"/>
                  </a:cubicBezTo>
                  <a:cubicBezTo>
                    <a:pt x="35" y="51"/>
                    <a:pt x="35" y="50"/>
                    <a:pt x="35" y="48"/>
                  </a:cubicBezTo>
                  <a:lnTo>
                    <a:pt x="35" y="41"/>
                  </a:lnTo>
                  <a:close/>
                  <a:moveTo>
                    <a:pt x="47" y="0"/>
                  </a:moveTo>
                  <a:cubicBezTo>
                    <a:pt x="47" y="56"/>
                    <a:pt x="47" y="56"/>
                    <a:pt x="47" y="56"/>
                  </a:cubicBezTo>
                  <a:cubicBezTo>
                    <a:pt x="47" y="60"/>
                    <a:pt x="47" y="66"/>
                    <a:pt x="48" y="69"/>
                  </a:cubicBezTo>
                  <a:cubicBezTo>
                    <a:pt x="37" y="69"/>
                    <a:pt x="37" y="69"/>
                    <a:pt x="37" y="69"/>
                  </a:cubicBezTo>
                  <a:cubicBezTo>
                    <a:pt x="36" y="61"/>
                    <a:pt x="36" y="61"/>
                    <a:pt x="36" y="61"/>
                  </a:cubicBezTo>
                  <a:cubicBezTo>
                    <a:pt x="36" y="61"/>
                    <a:pt x="36" y="61"/>
                    <a:pt x="36" y="61"/>
                  </a:cubicBezTo>
                  <a:cubicBezTo>
                    <a:pt x="33" y="67"/>
                    <a:pt x="28" y="70"/>
                    <a:pt x="21" y="70"/>
                  </a:cubicBezTo>
                  <a:cubicBezTo>
                    <a:pt x="9" y="70"/>
                    <a:pt x="0" y="60"/>
                    <a:pt x="0" y="46"/>
                  </a:cubicBezTo>
                  <a:cubicBezTo>
                    <a:pt x="0" y="30"/>
                    <a:pt x="10" y="20"/>
                    <a:pt x="22" y="20"/>
                  </a:cubicBezTo>
                  <a:cubicBezTo>
                    <a:pt x="28" y="20"/>
                    <a:pt x="33" y="23"/>
                    <a:pt x="35" y="27"/>
                  </a:cubicBezTo>
                  <a:cubicBezTo>
                    <a:pt x="35" y="27"/>
                    <a:pt x="35" y="27"/>
                    <a:pt x="35" y="27"/>
                  </a:cubicBezTo>
                  <a:cubicBezTo>
                    <a:pt x="35" y="0"/>
                    <a:pt x="35" y="0"/>
                    <a:pt x="35" y="0"/>
                  </a:cubicBezTo>
                  <a:lnTo>
                    <a:pt x="47" y="0"/>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6" name="Freeform 12">
              <a:extLst>
                <a:ext uri="{C183D7F6-B498-43B3-948B-1728B52AA6E4}">
                  <adec:decorative xmlns:adec="http://schemas.microsoft.com/office/drawing/2017/decorative" xmlns="" val="1"/>
                </a:ext>
              </a:extLst>
            </p:cNvPr>
            <p:cNvSpPr>
              <a:spLocks noEditPoints="1"/>
            </p:cNvSpPr>
            <p:nvPr userDrawn="1"/>
          </p:nvSpPr>
          <p:spPr bwMode="auto">
            <a:xfrm>
              <a:off x="8675688" y="1047750"/>
              <a:ext cx="73025" cy="84138"/>
            </a:xfrm>
            <a:custGeom>
              <a:avLst/>
              <a:gdLst>
                <a:gd name="T0" fmla="*/ 32 w 44"/>
                <a:gd name="T1" fmla="*/ 20 h 50"/>
                <a:gd name="T2" fmla="*/ 23 w 44"/>
                <a:gd name="T3" fmla="*/ 9 h 50"/>
                <a:gd name="T4" fmla="*/ 12 w 44"/>
                <a:gd name="T5" fmla="*/ 20 h 50"/>
                <a:gd name="T6" fmla="*/ 32 w 44"/>
                <a:gd name="T7" fmla="*/ 20 h 50"/>
                <a:gd name="T8" fmla="*/ 12 w 44"/>
                <a:gd name="T9" fmla="*/ 29 h 50"/>
                <a:gd name="T10" fmla="*/ 26 w 44"/>
                <a:gd name="T11" fmla="*/ 41 h 50"/>
                <a:gd name="T12" fmla="*/ 39 w 44"/>
                <a:gd name="T13" fmla="*/ 39 h 50"/>
                <a:gd name="T14" fmla="*/ 41 w 44"/>
                <a:gd name="T15" fmla="*/ 47 h 50"/>
                <a:gd name="T16" fmla="*/ 24 w 44"/>
                <a:gd name="T17" fmla="*/ 50 h 50"/>
                <a:gd name="T18" fmla="*/ 0 w 44"/>
                <a:gd name="T19" fmla="*/ 26 h 50"/>
                <a:gd name="T20" fmla="*/ 23 w 44"/>
                <a:gd name="T21" fmla="*/ 0 h 50"/>
                <a:gd name="T22" fmla="*/ 44 w 44"/>
                <a:gd name="T23" fmla="*/ 23 h 50"/>
                <a:gd name="T24" fmla="*/ 43 w 44"/>
                <a:gd name="T25" fmla="*/ 29 h 50"/>
                <a:gd name="T26" fmla="*/ 12 w 44"/>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0">
                  <a:moveTo>
                    <a:pt x="32" y="20"/>
                  </a:moveTo>
                  <a:cubicBezTo>
                    <a:pt x="32" y="16"/>
                    <a:pt x="30" y="9"/>
                    <a:pt x="23" y="9"/>
                  </a:cubicBezTo>
                  <a:cubicBezTo>
                    <a:pt x="15" y="9"/>
                    <a:pt x="12" y="15"/>
                    <a:pt x="12" y="20"/>
                  </a:cubicBezTo>
                  <a:lnTo>
                    <a:pt x="32" y="20"/>
                  </a:lnTo>
                  <a:close/>
                  <a:moveTo>
                    <a:pt x="12" y="29"/>
                  </a:moveTo>
                  <a:cubicBezTo>
                    <a:pt x="12" y="37"/>
                    <a:pt x="19" y="41"/>
                    <a:pt x="26" y="41"/>
                  </a:cubicBezTo>
                  <a:cubicBezTo>
                    <a:pt x="32" y="41"/>
                    <a:pt x="36" y="40"/>
                    <a:pt x="39" y="39"/>
                  </a:cubicBezTo>
                  <a:cubicBezTo>
                    <a:pt x="41" y="47"/>
                    <a:pt x="41" y="47"/>
                    <a:pt x="41" y="47"/>
                  </a:cubicBezTo>
                  <a:cubicBezTo>
                    <a:pt x="37" y="49"/>
                    <a:pt x="31" y="50"/>
                    <a:pt x="24" y="50"/>
                  </a:cubicBezTo>
                  <a:cubicBezTo>
                    <a:pt x="9" y="50"/>
                    <a:pt x="0" y="40"/>
                    <a:pt x="0" y="26"/>
                  </a:cubicBezTo>
                  <a:cubicBezTo>
                    <a:pt x="0" y="13"/>
                    <a:pt x="8" y="0"/>
                    <a:pt x="23" y="0"/>
                  </a:cubicBezTo>
                  <a:cubicBezTo>
                    <a:pt x="39" y="0"/>
                    <a:pt x="44" y="13"/>
                    <a:pt x="44" y="23"/>
                  </a:cubicBezTo>
                  <a:cubicBezTo>
                    <a:pt x="44" y="26"/>
                    <a:pt x="43" y="27"/>
                    <a:pt x="43" y="29"/>
                  </a:cubicBezTo>
                  <a:lnTo>
                    <a:pt x="12" y="29"/>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7" name="Freeform 13">
              <a:extLst>
                <a:ext uri="{C183D7F6-B498-43B3-948B-1728B52AA6E4}">
                  <adec:decorative xmlns:adec="http://schemas.microsoft.com/office/drawing/2017/decorative" xmlns="" val="1"/>
                </a:ext>
              </a:extLst>
            </p:cNvPr>
            <p:cNvSpPr>
              <a:spLocks/>
            </p:cNvSpPr>
            <p:nvPr userDrawn="1"/>
          </p:nvSpPr>
          <p:spPr bwMode="auto">
            <a:xfrm>
              <a:off x="8761413" y="1047750"/>
              <a:ext cx="119063" cy="82550"/>
            </a:xfrm>
            <a:custGeom>
              <a:avLst/>
              <a:gdLst>
                <a:gd name="T0" fmla="*/ 1 w 71"/>
                <a:gd name="T1" fmla="*/ 16 h 49"/>
                <a:gd name="T2" fmla="*/ 0 w 71"/>
                <a:gd name="T3" fmla="*/ 1 h 49"/>
                <a:gd name="T4" fmla="*/ 10 w 71"/>
                <a:gd name="T5" fmla="*/ 1 h 49"/>
                <a:gd name="T6" fmla="*/ 11 w 71"/>
                <a:gd name="T7" fmla="*/ 8 h 49"/>
                <a:gd name="T8" fmla="*/ 11 w 71"/>
                <a:gd name="T9" fmla="*/ 8 h 49"/>
                <a:gd name="T10" fmla="*/ 26 w 71"/>
                <a:gd name="T11" fmla="*/ 0 h 49"/>
                <a:gd name="T12" fmla="*/ 39 w 71"/>
                <a:gd name="T13" fmla="*/ 9 h 49"/>
                <a:gd name="T14" fmla="*/ 39 w 71"/>
                <a:gd name="T15" fmla="*/ 9 h 49"/>
                <a:gd name="T16" fmla="*/ 45 w 71"/>
                <a:gd name="T17" fmla="*/ 3 h 49"/>
                <a:gd name="T18" fmla="*/ 55 w 71"/>
                <a:gd name="T19" fmla="*/ 0 h 49"/>
                <a:gd name="T20" fmla="*/ 71 w 71"/>
                <a:gd name="T21" fmla="*/ 21 h 49"/>
                <a:gd name="T22" fmla="*/ 71 w 71"/>
                <a:gd name="T23" fmla="*/ 49 h 49"/>
                <a:gd name="T24" fmla="*/ 59 w 71"/>
                <a:gd name="T25" fmla="*/ 49 h 49"/>
                <a:gd name="T26" fmla="*/ 59 w 71"/>
                <a:gd name="T27" fmla="*/ 23 h 49"/>
                <a:gd name="T28" fmla="*/ 50 w 71"/>
                <a:gd name="T29" fmla="*/ 10 h 49"/>
                <a:gd name="T30" fmla="*/ 42 w 71"/>
                <a:gd name="T31" fmla="*/ 16 h 49"/>
                <a:gd name="T32" fmla="*/ 41 w 71"/>
                <a:gd name="T33" fmla="*/ 20 h 49"/>
                <a:gd name="T34" fmla="*/ 41 w 71"/>
                <a:gd name="T35" fmla="*/ 49 h 49"/>
                <a:gd name="T36" fmla="*/ 30 w 71"/>
                <a:gd name="T37" fmla="*/ 49 h 49"/>
                <a:gd name="T38" fmla="*/ 30 w 71"/>
                <a:gd name="T39" fmla="*/ 21 h 49"/>
                <a:gd name="T40" fmla="*/ 22 w 71"/>
                <a:gd name="T41" fmla="*/ 10 h 49"/>
                <a:gd name="T42" fmla="*/ 13 w 71"/>
                <a:gd name="T43" fmla="*/ 17 h 49"/>
                <a:gd name="T44" fmla="*/ 12 w 71"/>
                <a:gd name="T45" fmla="*/ 21 h 49"/>
                <a:gd name="T46" fmla="*/ 12 w 71"/>
                <a:gd name="T47" fmla="*/ 49 h 49"/>
                <a:gd name="T48" fmla="*/ 1 w 71"/>
                <a:gd name="T49" fmla="*/ 49 h 49"/>
                <a:gd name="T50" fmla="*/ 1 w 71"/>
                <a:gd name="T5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9">
                  <a:moveTo>
                    <a:pt x="1" y="16"/>
                  </a:moveTo>
                  <a:cubicBezTo>
                    <a:pt x="1" y="10"/>
                    <a:pt x="0" y="6"/>
                    <a:pt x="0" y="1"/>
                  </a:cubicBezTo>
                  <a:cubicBezTo>
                    <a:pt x="10" y="1"/>
                    <a:pt x="10" y="1"/>
                    <a:pt x="10" y="1"/>
                  </a:cubicBezTo>
                  <a:cubicBezTo>
                    <a:pt x="11" y="8"/>
                    <a:pt x="11" y="8"/>
                    <a:pt x="11" y="8"/>
                  </a:cubicBezTo>
                  <a:cubicBezTo>
                    <a:pt x="11" y="8"/>
                    <a:pt x="11" y="8"/>
                    <a:pt x="11" y="8"/>
                  </a:cubicBezTo>
                  <a:cubicBezTo>
                    <a:pt x="14" y="5"/>
                    <a:pt x="18" y="0"/>
                    <a:pt x="26" y="0"/>
                  </a:cubicBezTo>
                  <a:cubicBezTo>
                    <a:pt x="32" y="0"/>
                    <a:pt x="37" y="4"/>
                    <a:pt x="39" y="9"/>
                  </a:cubicBezTo>
                  <a:cubicBezTo>
                    <a:pt x="39" y="9"/>
                    <a:pt x="39" y="9"/>
                    <a:pt x="39" y="9"/>
                  </a:cubicBezTo>
                  <a:cubicBezTo>
                    <a:pt x="41" y="7"/>
                    <a:pt x="43" y="5"/>
                    <a:pt x="45" y="3"/>
                  </a:cubicBezTo>
                  <a:cubicBezTo>
                    <a:pt x="48" y="1"/>
                    <a:pt x="51" y="0"/>
                    <a:pt x="55" y="0"/>
                  </a:cubicBezTo>
                  <a:cubicBezTo>
                    <a:pt x="63" y="0"/>
                    <a:pt x="71" y="6"/>
                    <a:pt x="71" y="21"/>
                  </a:cubicBezTo>
                  <a:cubicBezTo>
                    <a:pt x="71" y="49"/>
                    <a:pt x="71" y="49"/>
                    <a:pt x="71" y="49"/>
                  </a:cubicBezTo>
                  <a:cubicBezTo>
                    <a:pt x="59" y="49"/>
                    <a:pt x="59" y="49"/>
                    <a:pt x="59" y="49"/>
                  </a:cubicBezTo>
                  <a:cubicBezTo>
                    <a:pt x="59" y="23"/>
                    <a:pt x="59" y="23"/>
                    <a:pt x="59" y="23"/>
                  </a:cubicBezTo>
                  <a:cubicBezTo>
                    <a:pt x="59" y="15"/>
                    <a:pt x="56" y="10"/>
                    <a:pt x="50" y="10"/>
                  </a:cubicBezTo>
                  <a:cubicBezTo>
                    <a:pt x="46" y="10"/>
                    <a:pt x="43" y="13"/>
                    <a:pt x="42" y="16"/>
                  </a:cubicBezTo>
                  <a:cubicBezTo>
                    <a:pt x="42" y="18"/>
                    <a:pt x="41" y="19"/>
                    <a:pt x="41" y="20"/>
                  </a:cubicBezTo>
                  <a:cubicBezTo>
                    <a:pt x="41" y="49"/>
                    <a:pt x="41" y="49"/>
                    <a:pt x="41" y="49"/>
                  </a:cubicBezTo>
                  <a:cubicBezTo>
                    <a:pt x="30" y="49"/>
                    <a:pt x="30" y="49"/>
                    <a:pt x="30" y="49"/>
                  </a:cubicBezTo>
                  <a:cubicBezTo>
                    <a:pt x="30" y="21"/>
                    <a:pt x="30" y="21"/>
                    <a:pt x="30" y="21"/>
                  </a:cubicBezTo>
                  <a:cubicBezTo>
                    <a:pt x="30" y="15"/>
                    <a:pt x="27" y="10"/>
                    <a:pt x="22" y="10"/>
                  </a:cubicBezTo>
                  <a:cubicBezTo>
                    <a:pt x="17" y="10"/>
                    <a:pt x="14" y="14"/>
                    <a:pt x="13" y="17"/>
                  </a:cubicBezTo>
                  <a:cubicBezTo>
                    <a:pt x="12" y="18"/>
                    <a:pt x="12" y="20"/>
                    <a:pt x="12" y="21"/>
                  </a:cubicBezTo>
                  <a:cubicBezTo>
                    <a:pt x="12" y="49"/>
                    <a:pt x="12" y="49"/>
                    <a:pt x="12" y="49"/>
                  </a:cubicBezTo>
                  <a:cubicBezTo>
                    <a:pt x="1" y="49"/>
                    <a:pt x="1" y="49"/>
                    <a:pt x="1" y="49"/>
                  </a:cubicBezTo>
                  <a:lnTo>
                    <a:pt x="1" y="16"/>
                  </a:ln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18" name="Freeform 14">
              <a:extLst>
                <a:ext uri="{C183D7F6-B498-43B3-948B-1728B52AA6E4}">
                  <adec:decorative xmlns:adec="http://schemas.microsoft.com/office/drawing/2017/decorative" xmlns="" val="1"/>
                </a:ext>
              </a:extLst>
            </p:cNvPr>
            <p:cNvSpPr>
              <a:spLocks noEditPoints="1"/>
            </p:cNvSpPr>
            <p:nvPr userDrawn="1"/>
          </p:nvSpPr>
          <p:spPr bwMode="auto">
            <a:xfrm>
              <a:off x="8896350" y="1017588"/>
              <a:ext cx="23813" cy="112713"/>
            </a:xfrm>
            <a:custGeom>
              <a:avLst/>
              <a:gdLst>
                <a:gd name="T0" fmla="*/ 1 w 14"/>
                <a:gd name="T1" fmla="*/ 19 h 67"/>
                <a:gd name="T2" fmla="*/ 13 w 14"/>
                <a:gd name="T3" fmla="*/ 19 h 67"/>
                <a:gd name="T4" fmla="*/ 13 w 14"/>
                <a:gd name="T5" fmla="*/ 67 h 67"/>
                <a:gd name="T6" fmla="*/ 1 w 14"/>
                <a:gd name="T7" fmla="*/ 67 h 67"/>
                <a:gd name="T8" fmla="*/ 1 w 14"/>
                <a:gd name="T9" fmla="*/ 19 h 67"/>
                <a:gd name="T10" fmla="*/ 7 w 14"/>
                <a:gd name="T11" fmla="*/ 13 h 67"/>
                <a:gd name="T12" fmla="*/ 0 w 14"/>
                <a:gd name="T13" fmla="*/ 6 h 67"/>
                <a:gd name="T14" fmla="*/ 7 w 14"/>
                <a:gd name="T15" fmla="*/ 0 h 67"/>
                <a:gd name="T16" fmla="*/ 14 w 14"/>
                <a:gd name="T17" fmla="*/ 6 h 67"/>
                <a:gd name="T18" fmla="*/ 7 w 14"/>
                <a:gd name="T1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7">
                  <a:moveTo>
                    <a:pt x="1" y="19"/>
                  </a:moveTo>
                  <a:cubicBezTo>
                    <a:pt x="13" y="19"/>
                    <a:pt x="13" y="19"/>
                    <a:pt x="13" y="19"/>
                  </a:cubicBezTo>
                  <a:cubicBezTo>
                    <a:pt x="13" y="67"/>
                    <a:pt x="13" y="67"/>
                    <a:pt x="13" y="67"/>
                  </a:cubicBezTo>
                  <a:cubicBezTo>
                    <a:pt x="1" y="67"/>
                    <a:pt x="1" y="67"/>
                    <a:pt x="1" y="67"/>
                  </a:cubicBezTo>
                  <a:lnTo>
                    <a:pt x="1" y="19"/>
                  </a:lnTo>
                  <a:close/>
                  <a:moveTo>
                    <a:pt x="7" y="13"/>
                  </a:moveTo>
                  <a:cubicBezTo>
                    <a:pt x="3" y="13"/>
                    <a:pt x="0" y="10"/>
                    <a:pt x="0" y="6"/>
                  </a:cubicBezTo>
                  <a:cubicBezTo>
                    <a:pt x="0" y="3"/>
                    <a:pt x="3" y="0"/>
                    <a:pt x="7" y="0"/>
                  </a:cubicBezTo>
                  <a:cubicBezTo>
                    <a:pt x="11" y="0"/>
                    <a:pt x="14" y="3"/>
                    <a:pt x="14" y="6"/>
                  </a:cubicBezTo>
                  <a:cubicBezTo>
                    <a:pt x="14" y="10"/>
                    <a:pt x="11" y="13"/>
                    <a:pt x="7"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grpSp>
        <p:nvGrpSpPr>
          <p:cNvPr id="22" name="Ryhmä 21" descr="Åbo Akademi logotyp" title="Åbo Akademi logotyp"/>
          <p:cNvGrpSpPr/>
          <p:nvPr userDrawn="1"/>
        </p:nvGrpSpPr>
        <p:grpSpPr>
          <a:xfrm>
            <a:off x="10942087" y="198969"/>
            <a:ext cx="867877" cy="889412"/>
            <a:chOff x="8070850" y="149225"/>
            <a:chExt cx="774700" cy="809626"/>
          </a:xfrm>
        </p:grpSpPr>
        <p:sp>
          <p:nvSpPr>
            <p:cNvPr id="19" name="Freeform 15">
              <a:extLst>
                <a:ext uri="{C183D7F6-B498-43B3-948B-1728B52AA6E4}">
                  <adec:decorative xmlns:adec="http://schemas.microsoft.com/office/drawing/2017/decorative" xmlns="" val="1"/>
                </a:ext>
              </a:extLst>
            </p:cNvPr>
            <p:cNvSpPr>
              <a:spLocks noEditPoints="1"/>
            </p:cNvSpPr>
            <p:nvPr userDrawn="1"/>
          </p:nvSpPr>
          <p:spPr bwMode="auto">
            <a:xfrm>
              <a:off x="8070850" y="344488"/>
              <a:ext cx="774700" cy="614363"/>
            </a:xfrm>
            <a:custGeom>
              <a:avLst/>
              <a:gdLst>
                <a:gd name="T0" fmla="*/ 217 w 464"/>
                <a:gd name="T1" fmla="*/ 181 h 367"/>
                <a:gd name="T2" fmla="*/ 172 w 464"/>
                <a:gd name="T3" fmla="*/ 66 h 367"/>
                <a:gd name="T4" fmla="*/ 115 w 464"/>
                <a:gd name="T5" fmla="*/ 181 h 367"/>
                <a:gd name="T6" fmla="*/ 217 w 464"/>
                <a:gd name="T7" fmla="*/ 181 h 367"/>
                <a:gd name="T8" fmla="*/ 353 w 464"/>
                <a:gd name="T9" fmla="*/ 181 h 367"/>
                <a:gd name="T10" fmla="*/ 308 w 464"/>
                <a:gd name="T11" fmla="*/ 67 h 367"/>
                <a:gd name="T12" fmla="*/ 253 w 464"/>
                <a:gd name="T13" fmla="*/ 181 h 367"/>
                <a:gd name="T14" fmla="*/ 353 w 464"/>
                <a:gd name="T15" fmla="*/ 181 h 367"/>
                <a:gd name="T16" fmla="*/ 233 w 464"/>
                <a:gd name="T17" fmla="*/ 220 h 367"/>
                <a:gd name="T18" fmla="*/ 222 w 464"/>
                <a:gd name="T19" fmla="*/ 243 h 367"/>
                <a:gd name="T20" fmla="*/ 172 w 464"/>
                <a:gd name="T21" fmla="*/ 347 h 367"/>
                <a:gd name="T22" fmla="*/ 165 w 464"/>
                <a:gd name="T23" fmla="*/ 367 h 367"/>
                <a:gd name="T24" fmla="*/ 136 w 464"/>
                <a:gd name="T25" fmla="*/ 367 h 367"/>
                <a:gd name="T26" fmla="*/ 145 w 464"/>
                <a:gd name="T27" fmla="*/ 353 h 367"/>
                <a:gd name="T28" fmla="*/ 164 w 464"/>
                <a:gd name="T29" fmla="*/ 315 h 367"/>
                <a:gd name="T30" fmla="*/ 220 w 464"/>
                <a:gd name="T31" fmla="*/ 199 h 367"/>
                <a:gd name="T32" fmla="*/ 222 w 464"/>
                <a:gd name="T33" fmla="*/ 195 h 367"/>
                <a:gd name="T34" fmla="*/ 218 w 464"/>
                <a:gd name="T35" fmla="*/ 195 h 367"/>
                <a:gd name="T36" fmla="*/ 112 w 464"/>
                <a:gd name="T37" fmla="*/ 195 h 367"/>
                <a:gd name="T38" fmla="*/ 107 w 464"/>
                <a:gd name="T39" fmla="*/ 198 h 367"/>
                <a:gd name="T40" fmla="*/ 34 w 464"/>
                <a:gd name="T41" fmla="*/ 352 h 367"/>
                <a:gd name="T42" fmla="*/ 29 w 464"/>
                <a:gd name="T43" fmla="*/ 367 h 367"/>
                <a:gd name="T44" fmla="*/ 0 w 464"/>
                <a:gd name="T45" fmla="*/ 367 h 367"/>
                <a:gd name="T46" fmla="*/ 8 w 464"/>
                <a:gd name="T47" fmla="*/ 353 h 367"/>
                <a:gd name="T48" fmla="*/ 31 w 464"/>
                <a:gd name="T49" fmla="*/ 307 h 367"/>
                <a:gd name="T50" fmla="*/ 91 w 464"/>
                <a:gd name="T51" fmla="*/ 183 h 367"/>
                <a:gd name="T52" fmla="*/ 174 w 464"/>
                <a:gd name="T53" fmla="*/ 14 h 367"/>
                <a:gd name="T54" fmla="*/ 181 w 464"/>
                <a:gd name="T55" fmla="*/ 0 h 367"/>
                <a:gd name="T56" fmla="*/ 242 w 464"/>
                <a:gd name="T57" fmla="*/ 155 h 367"/>
                <a:gd name="T58" fmla="*/ 317 w 464"/>
                <a:gd name="T59" fmla="*/ 0 h 367"/>
                <a:gd name="T60" fmla="*/ 325 w 464"/>
                <a:gd name="T61" fmla="*/ 18 h 367"/>
                <a:gd name="T62" fmla="*/ 455 w 464"/>
                <a:gd name="T63" fmla="*/ 348 h 367"/>
                <a:gd name="T64" fmla="*/ 464 w 464"/>
                <a:gd name="T65" fmla="*/ 367 h 367"/>
                <a:gd name="T66" fmla="*/ 423 w 464"/>
                <a:gd name="T67" fmla="*/ 367 h 367"/>
                <a:gd name="T68" fmla="*/ 406 w 464"/>
                <a:gd name="T69" fmla="*/ 315 h 367"/>
                <a:gd name="T70" fmla="*/ 360 w 464"/>
                <a:gd name="T71" fmla="*/ 195 h 367"/>
                <a:gd name="T72" fmla="*/ 258 w 464"/>
                <a:gd name="T73" fmla="*/ 195 h 367"/>
                <a:gd name="T74" fmla="*/ 327 w 464"/>
                <a:gd name="T75" fmla="*/ 367 h 367"/>
                <a:gd name="T76" fmla="*/ 286 w 464"/>
                <a:gd name="T77" fmla="*/ 367 h 367"/>
                <a:gd name="T78" fmla="*/ 267 w 464"/>
                <a:gd name="T79" fmla="*/ 309 h 367"/>
                <a:gd name="T80" fmla="*/ 234 w 464"/>
                <a:gd name="T81" fmla="*/ 223 h 367"/>
                <a:gd name="T82" fmla="*/ 233 w 464"/>
                <a:gd name="T83" fmla="*/ 2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367">
                  <a:moveTo>
                    <a:pt x="217" y="181"/>
                  </a:moveTo>
                  <a:cubicBezTo>
                    <a:pt x="202" y="143"/>
                    <a:pt x="187" y="105"/>
                    <a:pt x="172" y="66"/>
                  </a:cubicBezTo>
                  <a:cubicBezTo>
                    <a:pt x="153" y="105"/>
                    <a:pt x="134" y="143"/>
                    <a:pt x="115" y="181"/>
                  </a:cubicBezTo>
                  <a:lnTo>
                    <a:pt x="217" y="181"/>
                  </a:lnTo>
                  <a:close/>
                  <a:moveTo>
                    <a:pt x="353" y="181"/>
                  </a:moveTo>
                  <a:cubicBezTo>
                    <a:pt x="338" y="143"/>
                    <a:pt x="323" y="105"/>
                    <a:pt x="308" y="67"/>
                  </a:cubicBezTo>
                  <a:cubicBezTo>
                    <a:pt x="300" y="80"/>
                    <a:pt x="252" y="178"/>
                    <a:pt x="253" y="181"/>
                  </a:cubicBezTo>
                  <a:lnTo>
                    <a:pt x="353" y="181"/>
                  </a:lnTo>
                  <a:close/>
                  <a:moveTo>
                    <a:pt x="233" y="220"/>
                  </a:moveTo>
                  <a:cubicBezTo>
                    <a:pt x="229" y="228"/>
                    <a:pt x="225" y="236"/>
                    <a:pt x="222" y="243"/>
                  </a:cubicBezTo>
                  <a:cubicBezTo>
                    <a:pt x="205" y="278"/>
                    <a:pt x="189" y="312"/>
                    <a:pt x="172" y="347"/>
                  </a:cubicBezTo>
                  <a:cubicBezTo>
                    <a:pt x="169" y="353"/>
                    <a:pt x="168" y="360"/>
                    <a:pt x="165" y="367"/>
                  </a:cubicBezTo>
                  <a:cubicBezTo>
                    <a:pt x="136" y="367"/>
                    <a:pt x="136" y="367"/>
                    <a:pt x="136" y="367"/>
                  </a:cubicBezTo>
                  <a:cubicBezTo>
                    <a:pt x="139" y="362"/>
                    <a:pt x="142" y="357"/>
                    <a:pt x="145" y="353"/>
                  </a:cubicBezTo>
                  <a:cubicBezTo>
                    <a:pt x="151" y="340"/>
                    <a:pt x="158" y="327"/>
                    <a:pt x="164" y="315"/>
                  </a:cubicBezTo>
                  <a:cubicBezTo>
                    <a:pt x="183" y="276"/>
                    <a:pt x="202" y="237"/>
                    <a:pt x="220" y="199"/>
                  </a:cubicBezTo>
                  <a:cubicBezTo>
                    <a:pt x="221" y="198"/>
                    <a:pt x="221" y="197"/>
                    <a:pt x="222" y="195"/>
                  </a:cubicBezTo>
                  <a:cubicBezTo>
                    <a:pt x="220" y="195"/>
                    <a:pt x="219" y="195"/>
                    <a:pt x="218" y="195"/>
                  </a:cubicBezTo>
                  <a:cubicBezTo>
                    <a:pt x="183" y="195"/>
                    <a:pt x="147" y="195"/>
                    <a:pt x="112" y="195"/>
                  </a:cubicBezTo>
                  <a:cubicBezTo>
                    <a:pt x="110" y="195"/>
                    <a:pt x="108" y="195"/>
                    <a:pt x="107" y="198"/>
                  </a:cubicBezTo>
                  <a:cubicBezTo>
                    <a:pt x="83" y="249"/>
                    <a:pt x="58" y="300"/>
                    <a:pt x="34" y="352"/>
                  </a:cubicBezTo>
                  <a:cubicBezTo>
                    <a:pt x="31" y="356"/>
                    <a:pt x="31" y="362"/>
                    <a:pt x="29" y="367"/>
                  </a:cubicBezTo>
                  <a:cubicBezTo>
                    <a:pt x="0" y="367"/>
                    <a:pt x="0" y="367"/>
                    <a:pt x="0" y="367"/>
                  </a:cubicBezTo>
                  <a:cubicBezTo>
                    <a:pt x="3" y="362"/>
                    <a:pt x="6" y="358"/>
                    <a:pt x="8" y="353"/>
                  </a:cubicBezTo>
                  <a:cubicBezTo>
                    <a:pt x="16" y="338"/>
                    <a:pt x="23" y="323"/>
                    <a:pt x="31" y="307"/>
                  </a:cubicBezTo>
                  <a:cubicBezTo>
                    <a:pt x="51" y="266"/>
                    <a:pt x="71" y="225"/>
                    <a:pt x="91" y="183"/>
                  </a:cubicBezTo>
                  <a:cubicBezTo>
                    <a:pt x="119" y="127"/>
                    <a:pt x="146" y="70"/>
                    <a:pt x="174" y="14"/>
                  </a:cubicBezTo>
                  <a:cubicBezTo>
                    <a:pt x="176" y="9"/>
                    <a:pt x="178" y="5"/>
                    <a:pt x="181" y="0"/>
                  </a:cubicBezTo>
                  <a:cubicBezTo>
                    <a:pt x="201" y="52"/>
                    <a:pt x="222" y="103"/>
                    <a:pt x="242" y="155"/>
                  </a:cubicBezTo>
                  <a:cubicBezTo>
                    <a:pt x="267" y="103"/>
                    <a:pt x="292" y="52"/>
                    <a:pt x="317" y="0"/>
                  </a:cubicBezTo>
                  <a:cubicBezTo>
                    <a:pt x="320" y="7"/>
                    <a:pt x="323" y="13"/>
                    <a:pt x="325" y="18"/>
                  </a:cubicBezTo>
                  <a:cubicBezTo>
                    <a:pt x="368" y="128"/>
                    <a:pt x="412" y="238"/>
                    <a:pt x="455" y="348"/>
                  </a:cubicBezTo>
                  <a:cubicBezTo>
                    <a:pt x="457" y="354"/>
                    <a:pt x="461" y="360"/>
                    <a:pt x="464" y="367"/>
                  </a:cubicBezTo>
                  <a:cubicBezTo>
                    <a:pt x="423" y="367"/>
                    <a:pt x="423" y="367"/>
                    <a:pt x="423" y="367"/>
                  </a:cubicBezTo>
                  <a:cubicBezTo>
                    <a:pt x="421" y="348"/>
                    <a:pt x="413" y="332"/>
                    <a:pt x="406" y="315"/>
                  </a:cubicBezTo>
                  <a:cubicBezTo>
                    <a:pt x="391" y="275"/>
                    <a:pt x="375" y="235"/>
                    <a:pt x="360" y="195"/>
                  </a:cubicBezTo>
                  <a:cubicBezTo>
                    <a:pt x="258" y="195"/>
                    <a:pt x="258" y="195"/>
                    <a:pt x="258" y="195"/>
                  </a:cubicBezTo>
                  <a:cubicBezTo>
                    <a:pt x="281" y="253"/>
                    <a:pt x="302" y="310"/>
                    <a:pt x="327" y="367"/>
                  </a:cubicBezTo>
                  <a:cubicBezTo>
                    <a:pt x="286" y="367"/>
                    <a:pt x="286" y="367"/>
                    <a:pt x="286" y="367"/>
                  </a:cubicBezTo>
                  <a:cubicBezTo>
                    <a:pt x="284" y="346"/>
                    <a:pt x="274" y="328"/>
                    <a:pt x="267" y="309"/>
                  </a:cubicBezTo>
                  <a:cubicBezTo>
                    <a:pt x="257" y="280"/>
                    <a:pt x="245" y="252"/>
                    <a:pt x="234" y="223"/>
                  </a:cubicBezTo>
                  <a:cubicBezTo>
                    <a:pt x="234" y="222"/>
                    <a:pt x="234" y="222"/>
                    <a:pt x="233" y="22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sp>
          <p:nvSpPr>
            <p:cNvPr id="20" name="Freeform 16">
              <a:extLst>
                <a:ext uri="{C183D7F6-B498-43B3-948B-1728B52AA6E4}">
                  <adec:decorative xmlns:adec="http://schemas.microsoft.com/office/drawing/2017/decorative" xmlns="" val="1"/>
                </a:ext>
              </a:extLst>
            </p:cNvPr>
            <p:cNvSpPr>
              <a:spLocks noEditPoints="1"/>
            </p:cNvSpPr>
            <p:nvPr userDrawn="1"/>
          </p:nvSpPr>
          <p:spPr bwMode="auto">
            <a:xfrm>
              <a:off x="8264525" y="149225"/>
              <a:ext cx="206375" cy="157163"/>
            </a:xfrm>
            <a:custGeom>
              <a:avLst/>
              <a:gdLst>
                <a:gd name="T0" fmla="*/ 33 w 124"/>
                <a:gd name="T1" fmla="*/ 45 h 94"/>
                <a:gd name="T2" fmla="*/ 40 w 124"/>
                <a:gd name="T3" fmla="*/ 67 h 94"/>
                <a:gd name="T4" fmla="*/ 84 w 124"/>
                <a:gd name="T5" fmla="*/ 73 h 94"/>
                <a:gd name="T6" fmla="*/ 86 w 124"/>
                <a:gd name="T7" fmla="*/ 20 h 94"/>
                <a:gd name="T8" fmla="*/ 47 w 124"/>
                <a:gd name="T9" fmla="*/ 15 h 94"/>
                <a:gd name="T10" fmla="*/ 33 w 124"/>
                <a:gd name="T11" fmla="*/ 45 h 94"/>
                <a:gd name="T12" fmla="*/ 64 w 124"/>
                <a:gd name="T13" fmla="*/ 0 h 94"/>
                <a:gd name="T14" fmla="*/ 108 w 124"/>
                <a:gd name="T15" fmla="*/ 17 h 94"/>
                <a:gd name="T16" fmla="*/ 106 w 124"/>
                <a:gd name="T17" fmla="*/ 76 h 94"/>
                <a:gd name="T18" fmla="*/ 56 w 124"/>
                <a:gd name="T19" fmla="*/ 92 h 94"/>
                <a:gd name="T20" fmla="*/ 19 w 124"/>
                <a:gd name="T21" fmla="*/ 74 h 94"/>
                <a:gd name="T22" fmla="*/ 25 w 124"/>
                <a:gd name="T23" fmla="*/ 13 h 94"/>
                <a:gd name="T24" fmla="*/ 64 w 124"/>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4">
                  <a:moveTo>
                    <a:pt x="33" y="45"/>
                  </a:moveTo>
                  <a:cubicBezTo>
                    <a:pt x="33" y="54"/>
                    <a:pt x="35" y="60"/>
                    <a:pt x="40" y="67"/>
                  </a:cubicBezTo>
                  <a:cubicBezTo>
                    <a:pt x="51" y="84"/>
                    <a:pt x="70" y="86"/>
                    <a:pt x="84" y="73"/>
                  </a:cubicBezTo>
                  <a:cubicBezTo>
                    <a:pt x="98" y="58"/>
                    <a:pt x="99" y="35"/>
                    <a:pt x="86" y="20"/>
                  </a:cubicBezTo>
                  <a:cubicBezTo>
                    <a:pt x="76" y="8"/>
                    <a:pt x="60" y="6"/>
                    <a:pt x="47" y="15"/>
                  </a:cubicBezTo>
                  <a:cubicBezTo>
                    <a:pt x="37" y="22"/>
                    <a:pt x="33" y="33"/>
                    <a:pt x="33" y="45"/>
                  </a:cubicBezTo>
                  <a:moveTo>
                    <a:pt x="64" y="0"/>
                  </a:moveTo>
                  <a:cubicBezTo>
                    <a:pt x="81" y="0"/>
                    <a:pt x="96" y="5"/>
                    <a:pt x="108" y="17"/>
                  </a:cubicBezTo>
                  <a:cubicBezTo>
                    <a:pt x="124" y="35"/>
                    <a:pt x="123" y="60"/>
                    <a:pt x="106" y="76"/>
                  </a:cubicBezTo>
                  <a:cubicBezTo>
                    <a:pt x="92" y="89"/>
                    <a:pt x="75" y="94"/>
                    <a:pt x="56" y="92"/>
                  </a:cubicBezTo>
                  <a:cubicBezTo>
                    <a:pt x="42" y="90"/>
                    <a:pt x="29" y="85"/>
                    <a:pt x="19" y="74"/>
                  </a:cubicBezTo>
                  <a:cubicBezTo>
                    <a:pt x="0" y="54"/>
                    <a:pt x="6" y="27"/>
                    <a:pt x="25" y="13"/>
                  </a:cubicBezTo>
                  <a:cubicBezTo>
                    <a:pt x="36" y="4"/>
                    <a:pt x="49" y="0"/>
                    <a:pt x="64"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sv-FI" sz="2400" noProof="0">
                <a:solidFill>
                  <a:schemeClr val="bg1"/>
                </a:solidFill>
              </a:endParaRPr>
            </a:p>
          </p:txBody>
        </p:sp>
      </p:grpSp>
      <p:sp>
        <p:nvSpPr>
          <p:cNvPr id="6" name="Dian numeron paikkamerkki 5"/>
          <p:cNvSpPr>
            <a:spLocks noGrp="1"/>
          </p:cNvSpPr>
          <p:nvPr>
            <p:ph type="sldNum" sz="quarter" idx="4"/>
          </p:nvPr>
        </p:nvSpPr>
        <p:spPr>
          <a:xfrm>
            <a:off x="9168341" y="6356351"/>
            <a:ext cx="2844800" cy="365125"/>
          </a:xfrm>
          <a:prstGeom prst="rect">
            <a:avLst/>
          </a:prstGeom>
        </p:spPr>
        <p:txBody>
          <a:bodyPr vert="horz" lIns="91440" tIns="45720" rIns="91440" bIns="45720" rtlCol="0" anchor="ctr"/>
          <a:lstStyle>
            <a:lvl1pPr algn="r">
              <a:defRPr sz="1067">
                <a:solidFill>
                  <a:schemeClr val="tx1">
                    <a:tint val="75000"/>
                  </a:schemeClr>
                </a:solidFill>
                <a:latin typeface="Century Gothic" panose="020B0502020202020204" pitchFamily="34" charset="0"/>
              </a:defRPr>
            </a:lvl1pPr>
          </a:lstStyle>
          <a:p>
            <a:fld id="{D9553030-DA0E-469A-A148-F21CB72F8278}" type="slidenum">
              <a:rPr lang="sv-FI" noProof="0" smtClean="0"/>
              <a:pPr/>
              <a:t>‹#›</a:t>
            </a:fld>
            <a:endParaRPr lang="sv-FI" noProof="0"/>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67">
                <a:solidFill>
                  <a:schemeClr val="tx1">
                    <a:tint val="75000"/>
                  </a:schemeClr>
                </a:solidFill>
                <a:latin typeface="Century Gothic" panose="020B0502020202020204" pitchFamily="34" charset="0"/>
              </a:defRPr>
            </a:lvl1pPr>
          </a:lstStyle>
          <a:p>
            <a:fld id="{20A204F1-C3D9-4E88-84EB-CF76D35A21F2}" type="datetime1">
              <a:rPr lang="sv-FI" noProof="0" smtClean="0"/>
              <a:t>28.08.2023</a:t>
            </a:fld>
            <a:endParaRPr lang="sv-FI" noProof="0"/>
          </a:p>
        </p:txBody>
      </p:sp>
      <p:sp>
        <p:nvSpPr>
          <p:cNvPr id="3" name="Tekstin paikkamerkki 2"/>
          <p:cNvSpPr>
            <a:spLocks noGrp="1"/>
          </p:cNvSpPr>
          <p:nvPr>
            <p:ph type="body" idx="1"/>
          </p:nvPr>
        </p:nvSpPr>
        <p:spPr>
          <a:xfrm>
            <a:off x="609600" y="2332037"/>
            <a:ext cx="10972800" cy="3977283"/>
          </a:xfrm>
          <a:prstGeom prst="rect">
            <a:avLst/>
          </a:prstGeom>
        </p:spPr>
        <p:txBody>
          <a:bodyPr vert="horz" lIns="91440" tIns="45720" rIns="91440" bIns="45720" rtlCol="0">
            <a:normAutofit/>
          </a:bodyPr>
          <a:lstStyle/>
          <a:p>
            <a:pPr lvl="0"/>
            <a:r>
              <a:rPr lang="sv-FI" noProof="0"/>
              <a:t>Klicka för att redigera grundläggande text format</a:t>
            </a:r>
          </a:p>
          <a:p>
            <a:pPr lvl="1"/>
            <a:r>
              <a:rPr lang="sv-FI" noProof="0"/>
              <a:t>Andra nivå</a:t>
            </a:r>
          </a:p>
          <a:p>
            <a:pPr lvl="2"/>
            <a:r>
              <a:rPr lang="sv-FI" noProof="0"/>
              <a:t>Tredje nivån</a:t>
            </a:r>
          </a:p>
          <a:p>
            <a:pPr lvl="3"/>
            <a:r>
              <a:rPr lang="sv-FI" noProof="0"/>
              <a:t>Fjärde nivån</a:t>
            </a:r>
          </a:p>
          <a:p>
            <a:pPr lvl="4"/>
            <a:r>
              <a:rPr lang="sv-FI" noProof="0"/>
              <a:t>Femte nivån</a:t>
            </a:r>
          </a:p>
        </p:txBody>
      </p:sp>
      <p:sp>
        <p:nvSpPr>
          <p:cNvPr id="2" name="Otsikon paikkamerkki 1"/>
          <p:cNvSpPr>
            <a:spLocks noGrp="1"/>
          </p:cNvSpPr>
          <p:nvPr>
            <p:ph type="title"/>
          </p:nvPr>
        </p:nvSpPr>
        <p:spPr>
          <a:xfrm>
            <a:off x="609600" y="1006475"/>
            <a:ext cx="10972800" cy="1143000"/>
          </a:xfrm>
          <a:prstGeom prst="rect">
            <a:avLst/>
          </a:prstGeom>
        </p:spPr>
        <p:txBody>
          <a:bodyPr vert="horz" lIns="91440" tIns="45720" rIns="91440" bIns="45720" rtlCol="0" anchor="ctr">
            <a:normAutofit/>
          </a:bodyPr>
          <a:lstStyle/>
          <a:p>
            <a:r>
              <a:rPr lang="sv-FI" noProof="0"/>
              <a:t>Klicka för att lägga till rubrik</a:t>
            </a:r>
          </a:p>
        </p:txBody>
      </p:sp>
    </p:spTree>
    <p:extLst>
      <p:ext uri="{BB962C8B-B14F-4D97-AF65-F5344CB8AC3E}">
        <p14:creationId xmlns:p14="http://schemas.microsoft.com/office/powerpoint/2010/main" val="2965328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219170" rtl="0" eaLnBrk="1" latinLnBrk="0" hangingPunct="1">
        <a:spcBef>
          <a:spcPct val="0"/>
        </a:spcBef>
        <a:buNone/>
        <a:defRPr sz="5867" b="1" kern="1200">
          <a:solidFill>
            <a:schemeClr val="tx2"/>
          </a:solidFill>
          <a:latin typeface="Century Gothic" panose="020B0502020202020204" pitchFamily="34" charset="0"/>
          <a:ea typeface="+mj-ea"/>
          <a:cs typeface="+mj-cs"/>
        </a:defRPr>
      </a:lvl1pPr>
    </p:titleStyle>
    <p:bodyStyle>
      <a:lvl1pPr marL="457189" indent="-457189" algn="l" defTabSz="1219170" rtl="0" eaLnBrk="1" latinLnBrk="0" hangingPunct="1">
        <a:spcBef>
          <a:spcPct val="20000"/>
        </a:spcBef>
        <a:buClr>
          <a:schemeClr val="accent5"/>
        </a:buClr>
        <a:buFont typeface="Arial" panose="020B0604020202020204" pitchFamily="34" charset="0"/>
        <a:buChar char="•"/>
        <a:defRPr sz="1867" kern="1200">
          <a:solidFill>
            <a:schemeClr val="tx1"/>
          </a:solidFill>
          <a:latin typeface="Century Gothic" panose="020B0502020202020204" pitchFamily="34" charset="0"/>
          <a:ea typeface="+mn-ea"/>
          <a:cs typeface="+mn-cs"/>
        </a:defRPr>
      </a:lvl1pPr>
      <a:lvl2pPr marL="990575" indent="-380990" algn="l" defTabSz="1219170" rtl="0" eaLnBrk="1" latinLnBrk="0" hangingPunct="1">
        <a:spcBef>
          <a:spcPct val="20000"/>
        </a:spcBef>
        <a:buClr>
          <a:schemeClr val="accent5"/>
        </a:buClr>
        <a:buFont typeface="Arial" panose="020B0604020202020204" pitchFamily="34" charset="0"/>
        <a:buChar char="–"/>
        <a:defRPr sz="1867" kern="1200">
          <a:solidFill>
            <a:schemeClr val="tx1"/>
          </a:solidFill>
          <a:latin typeface="Century Gothic" panose="020B0502020202020204" pitchFamily="34" charset="0"/>
          <a:ea typeface="+mn-ea"/>
          <a:cs typeface="+mn-cs"/>
        </a:defRPr>
      </a:lvl2pPr>
      <a:lvl3pPr marL="1523962" indent="-304792" algn="l" defTabSz="1219170" rtl="0" eaLnBrk="1" latinLnBrk="0" hangingPunct="1">
        <a:spcBef>
          <a:spcPct val="20000"/>
        </a:spcBef>
        <a:buClr>
          <a:schemeClr val="accent5"/>
        </a:buClr>
        <a:buFont typeface="Arial" panose="020B0604020202020204" pitchFamily="34" charset="0"/>
        <a:buChar char="•"/>
        <a:defRPr sz="1867" kern="1200">
          <a:solidFill>
            <a:schemeClr val="tx1"/>
          </a:solidFill>
          <a:latin typeface="Century Gothic" panose="020B0502020202020204" pitchFamily="34" charset="0"/>
          <a:ea typeface="+mn-ea"/>
          <a:cs typeface="+mn-cs"/>
        </a:defRPr>
      </a:lvl3pPr>
      <a:lvl4pPr marL="2133547" indent="-304792" algn="l" defTabSz="1219170" rtl="0" eaLnBrk="1" latinLnBrk="0" hangingPunct="1">
        <a:spcBef>
          <a:spcPct val="20000"/>
        </a:spcBef>
        <a:buClr>
          <a:schemeClr val="accent5"/>
        </a:buClr>
        <a:buFont typeface="Arial" panose="020B0604020202020204" pitchFamily="34" charset="0"/>
        <a:buChar char="–"/>
        <a:defRPr sz="1867" kern="1200">
          <a:solidFill>
            <a:schemeClr val="tx1"/>
          </a:solidFill>
          <a:latin typeface="Century Gothic" panose="020B0502020202020204" pitchFamily="34" charset="0"/>
          <a:ea typeface="+mn-ea"/>
          <a:cs typeface="+mn-cs"/>
        </a:defRPr>
      </a:lvl4pPr>
      <a:lvl5pPr marL="2743131" indent="-304792" algn="l" defTabSz="1219170" rtl="0" eaLnBrk="1" latinLnBrk="0" hangingPunct="1">
        <a:spcBef>
          <a:spcPct val="20000"/>
        </a:spcBef>
        <a:buClr>
          <a:schemeClr val="accent5"/>
        </a:buClr>
        <a:buFont typeface="Arial" panose="020B0604020202020204" pitchFamily="34" charset="0"/>
        <a:buChar char="»"/>
        <a:defRPr sz="1867" kern="1200">
          <a:solidFill>
            <a:schemeClr val="tx1"/>
          </a:solidFill>
          <a:latin typeface="Century Gothic" panose="020B0502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6BEF25-75DE-49B2-9AA3-D949A282C646}"/>
              </a:ext>
            </a:extLst>
          </p:cNvPr>
          <p:cNvSpPr>
            <a:spLocks noGrp="1"/>
          </p:cNvSpPr>
          <p:nvPr>
            <p:ph type="sldNum" sz="quarter" idx="12"/>
          </p:nvPr>
        </p:nvSpPr>
        <p:spPr/>
        <p:txBody>
          <a:bodyPr/>
          <a:lstStyle/>
          <a:p>
            <a:pPr defTabSz="1219170"/>
            <a:fld id="{D9553030-DA0E-469A-A148-F21CB72F8278}" type="slidenum">
              <a:rPr lang="sv-FI">
                <a:solidFill>
                  <a:prstClr val="black">
                    <a:tint val="75000"/>
                  </a:prstClr>
                </a:solidFill>
              </a:rPr>
              <a:pPr defTabSz="1219170"/>
              <a:t>1</a:t>
            </a:fld>
            <a:endParaRPr lang="sv-FI" dirty="0">
              <a:solidFill>
                <a:prstClr val="black">
                  <a:tint val="75000"/>
                </a:prstClr>
              </a:solidFill>
            </a:endParaRPr>
          </a:p>
        </p:txBody>
      </p:sp>
      <p:sp>
        <p:nvSpPr>
          <p:cNvPr id="5" name="Title 4">
            <a:extLst>
              <a:ext uri="{FF2B5EF4-FFF2-40B4-BE49-F238E27FC236}">
                <a16:creationId xmlns:a16="http://schemas.microsoft.com/office/drawing/2014/main" id="{952A05DD-FB23-4339-B37B-01DBC1FEE642}"/>
              </a:ext>
            </a:extLst>
          </p:cNvPr>
          <p:cNvSpPr>
            <a:spLocks noGrp="1"/>
          </p:cNvSpPr>
          <p:nvPr>
            <p:ph type="ctrTitle"/>
          </p:nvPr>
        </p:nvSpPr>
        <p:spPr>
          <a:xfrm>
            <a:off x="683814" y="1677724"/>
            <a:ext cx="4913906" cy="2631881"/>
          </a:xfrm>
          <a:solidFill>
            <a:schemeClr val="tx2">
              <a:lumMod val="75000"/>
              <a:alpha val="73000"/>
            </a:schemeClr>
          </a:solidFill>
        </p:spPr>
        <p:txBody>
          <a:bodyPr/>
          <a:lstStyle/>
          <a:p>
            <a:r>
              <a:rPr lang="en-US" sz="4000" dirty="0" err="1"/>
              <a:t>Uppsökande</a:t>
            </a:r>
            <a:r>
              <a:rPr lang="en-US" sz="4000" dirty="0"/>
              <a:t> </a:t>
            </a:r>
            <a:r>
              <a:rPr lang="en-US" sz="4000" dirty="0" err="1"/>
              <a:t>verksamhet</a:t>
            </a:r>
            <a:r>
              <a:rPr lang="en-US" sz="3600" dirty="0"/>
              <a:t/>
            </a:r>
            <a:br>
              <a:rPr lang="en-US" sz="3600" dirty="0"/>
            </a:br>
            <a:r>
              <a:rPr lang="en-US" sz="3600" dirty="0"/>
              <a:t/>
            </a:r>
            <a:br>
              <a:rPr lang="en-US" sz="3600" dirty="0"/>
            </a:br>
            <a:r>
              <a:rPr lang="sv-FI" sz="2400" b="0" dirty="0"/>
              <a:t>En ny verksamhetsmodell för studierådgivning</a:t>
            </a:r>
            <a:endParaRPr lang="en-US" sz="3200" b="0" dirty="0"/>
          </a:p>
        </p:txBody>
      </p:sp>
      <p:pic>
        <p:nvPicPr>
          <p:cNvPr id="6" name="Picture 5"/>
          <p:cNvPicPr>
            <a:picLocks noChangeAspect="1"/>
          </p:cNvPicPr>
          <p:nvPr/>
        </p:nvPicPr>
        <p:blipFill>
          <a:blip r:embed="rId3"/>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81556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10</a:t>
            </a:fld>
            <a:endParaRPr lang="sv-FI" noProof="0"/>
          </a:p>
        </p:txBody>
      </p:sp>
      <p:sp>
        <p:nvSpPr>
          <p:cNvPr id="4" name="Content Placeholder 3"/>
          <p:cNvSpPr>
            <a:spLocks noGrp="1"/>
          </p:cNvSpPr>
          <p:nvPr>
            <p:ph idx="1"/>
          </p:nvPr>
        </p:nvSpPr>
        <p:spPr>
          <a:xfrm>
            <a:off x="262392" y="1367624"/>
            <a:ext cx="11929607" cy="5490376"/>
          </a:xfrm>
        </p:spPr>
        <p:txBody>
          <a:bodyPr>
            <a:normAutofit fontScale="55000" lnSpcReduction="20000"/>
          </a:bodyPr>
          <a:lstStyle/>
          <a:p>
            <a:pPr marL="0" indent="0">
              <a:buNone/>
            </a:pPr>
            <a:r>
              <a:rPr lang="sv-FI" sz="2500" dirty="0"/>
              <a:t>Rubrik: </a:t>
            </a:r>
            <a:r>
              <a:rPr lang="sv-FI" sz="2500" i="1" dirty="0"/>
              <a:t>Hej XX, hur går det med dina studier?</a:t>
            </a:r>
          </a:p>
          <a:p>
            <a:pPr marL="0" indent="0">
              <a:buNone/>
            </a:pPr>
            <a:endParaRPr lang="sv-FI" sz="2500" dirty="0"/>
          </a:p>
          <a:p>
            <a:pPr marL="0" indent="0">
              <a:buNone/>
            </a:pPr>
            <a:r>
              <a:rPr lang="sv-FI" sz="2500" dirty="0"/>
              <a:t>Hej,   </a:t>
            </a:r>
          </a:p>
          <a:p>
            <a:pPr marL="0" indent="0">
              <a:buNone/>
            </a:pPr>
            <a:endParaRPr lang="sv-FI" sz="2500" dirty="0"/>
          </a:p>
          <a:p>
            <a:pPr marL="0" indent="0">
              <a:buNone/>
            </a:pPr>
            <a:r>
              <a:rPr lang="sv-FI" sz="2500" dirty="0"/>
              <a:t>Vi kontaktar dig inom ramen för projektet Nystart! Inom projektet vill vi följa upp hur studerande har det och hur de har upplevt studierna under och efter pandemin. Genom projektet hoppas vi kunna kartlägga behovet av stödfunktioner vid Åbo Akademi och utveckla stödfunktionerna inför framtiden.</a:t>
            </a:r>
          </a:p>
          <a:p>
            <a:pPr marL="0" indent="0">
              <a:buNone/>
            </a:pPr>
            <a:endParaRPr lang="sv-FI" sz="2500" dirty="0"/>
          </a:p>
          <a:p>
            <a:pPr marL="0" indent="0">
              <a:buNone/>
            </a:pPr>
            <a:r>
              <a:rPr lang="sv-FI" sz="2500" dirty="0"/>
              <a:t>Vi kontaktar nu dig eftersom du är inne på ditt sjunde studieår, vilket innebär att din studietid tar slut snart, ifall du inte anhåller om extra studietid. Vi kontaktar nu alla vars studietid håller på att ta slut under året 2023 och som inte har anhållit om extra studietid tidigare. Det finns många orsaker till att ha en långsammare studietakt, såsom jobb, småbarn, sjukdomar eller att det helt enkelt passar en bättre. Oavsett orsak vill vi gärna kolla upp ifall du skulle dra nytta av någon form av stöd i det här skedet av dina studier?   </a:t>
            </a:r>
          </a:p>
          <a:p>
            <a:pPr marL="0" indent="0">
              <a:buNone/>
            </a:pPr>
            <a:endParaRPr lang="sv-FI" sz="2500" dirty="0"/>
          </a:p>
          <a:p>
            <a:pPr marL="0" indent="0">
              <a:buNone/>
            </a:pPr>
            <a:r>
              <a:rPr lang="sv-FI" sz="2500" dirty="0"/>
              <a:t>Du kan kontakta studierådgivare XX (fornamn.efternamn@abo.fi) för att få hjälp med att ansöka om extra studietid, studieplanering och andra studierelaterade frågor.   </a:t>
            </a:r>
          </a:p>
          <a:p>
            <a:pPr marL="0" indent="0">
              <a:buNone/>
            </a:pPr>
            <a:endParaRPr lang="sv-FI" sz="2500" dirty="0"/>
          </a:p>
          <a:p>
            <a:pPr marL="0" indent="0">
              <a:buNone/>
            </a:pPr>
            <a:r>
              <a:rPr lang="sv-FI" sz="2500" dirty="0"/>
              <a:t>Du kan också boka tid till studiepsykolog om du vill diskutera till exempel motivation, studierutiner eller </a:t>
            </a:r>
            <a:r>
              <a:rPr lang="sv-FI" sz="2500" dirty="0" err="1"/>
              <a:t>prokrastinering</a:t>
            </a:r>
            <a:r>
              <a:rPr lang="sv-FI" sz="2500" dirty="0"/>
              <a:t>. Man kan träffa studiepsykolog XX antingen på plats i Åbo eller på distans. Du kan boka en tid till XX genom att mejla fornamn.efternamn@abo.fi. </a:t>
            </a:r>
          </a:p>
          <a:p>
            <a:pPr marL="0" indent="0">
              <a:buNone/>
            </a:pPr>
            <a:endParaRPr lang="sv-FI" sz="2500" dirty="0"/>
          </a:p>
          <a:p>
            <a:pPr marL="0" indent="0">
              <a:buNone/>
            </a:pPr>
            <a:r>
              <a:rPr lang="sv-FI" sz="2500" dirty="0"/>
              <a:t>Skriv gärna #Nystart i ditt mejl om du kontaktar studierådgivare eller studiepsykolog, så att vi vet att detta mejl har nått fram. Svara också på detta mejl ifall du inte har behov av extra stöd, t.ex. om du medvetet har valt att hålla en lugnare studietakt. I annat fall kommer vi att kolla läget med dig genom att ringa dig fr.o.m. nästa vecka.   </a:t>
            </a:r>
          </a:p>
          <a:p>
            <a:pPr marL="0" indent="0">
              <a:buNone/>
            </a:pPr>
            <a:endParaRPr lang="sv-FI" sz="2500" dirty="0"/>
          </a:p>
          <a:p>
            <a:pPr marL="0" indent="0">
              <a:buNone/>
            </a:pPr>
            <a:r>
              <a:rPr lang="sv-FI" sz="2500" dirty="0"/>
              <a:t>Kontakta oss via nystart@abo.fi om du har frågor eller kommentarer!   </a:t>
            </a:r>
          </a:p>
          <a:p>
            <a:pPr marL="0" indent="0">
              <a:buNone/>
            </a:pPr>
            <a:endParaRPr lang="sv-FI" sz="2500" dirty="0"/>
          </a:p>
          <a:p>
            <a:pPr marL="0" indent="0">
              <a:buNone/>
            </a:pPr>
            <a:r>
              <a:rPr lang="sv-FI" sz="2500" dirty="0"/>
              <a:t>Med varma hälsningar,   </a:t>
            </a:r>
          </a:p>
          <a:p>
            <a:pPr marL="0" indent="0">
              <a:buNone/>
            </a:pPr>
            <a:r>
              <a:rPr lang="sv-FI" sz="2500" dirty="0"/>
              <a:t>XX (studierådgivare), XX (projektkoordinator) och XX (studiepsykolog)</a:t>
            </a:r>
          </a:p>
          <a:p>
            <a:endParaRPr lang="sv-SE" dirty="0"/>
          </a:p>
        </p:txBody>
      </p:sp>
      <p:sp>
        <p:nvSpPr>
          <p:cNvPr id="5" name="Title 4"/>
          <p:cNvSpPr>
            <a:spLocks noGrp="1"/>
          </p:cNvSpPr>
          <p:nvPr>
            <p:ph type="title"/>
          </p:nvPr>
        </p:nvSpPr>
        <p:spPr>
          <a:xfrm>
            <a:off x="331305" y="465469"/>
            <a:ext cx="10972800" cy="1143000"/>
          </a:xfrm>
        </p:spPr>
        <p:txBody>
          <a:bodyPr>
            <a:noAutofit/>
          </a:bodyPr>
          <a:lstStyle/>
          <a:p>
            <a:r>
              <a:rPr lang="sv-SE" sz="3600" dirty="0" smtClean="0"/>
              <a:t>Exempel </a:t>
            </a:r>
            <a:r>
              <a:rPr lang="sv-SE" sz="3600" dirty="0"/>
              <a:t>på e-postmeddelandet</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291247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11</a:t>
            </a:fld>
            <a:endParaRPr lang="sv-FI" noProof="0" dirty="0"/>
          </a:p>
        </p:txBody>
      </p:sp>
      <p:sp>
        <p:nvSpPr>
          <p:cNvPr id="4" name="Content Placeholder 3"/>
          <p:cNvSpPr>
            <a:spLocks noGrp="1"/>
          </p:cNvSpPr>
          <p:nvPr>
            <p:ph idx="1"/>
          </p:nvPr>
        </p:nvSpPr>
        <p:spPr>
          <a:xfrm>
            <a:off x="379012" y="2085547"/>
            <a:ext cx="10972800" cy="3689251"/>
          </a:xfrm>
        </p:spPr>
        <p:txBody>
          <a:bodyPr>
            <a:normAutofit/>
          </a:bodyPr>
          <a:lstStyle/>
          <a:p>
            <a:r>
              <a:rPr lang="sv-SE" sz="1800" dirty="0"/>
              <a:t>Den uppsökande verksamheten kan i princip genomföras när som helst under läsåret och modellen går att </a:t>
            </a:r>
            <a:r>
              <a:rPr lang="sv-SE" sz="1800" dirty="0" smtClean="0"/>
              <a:t>använda </a:t>
            </a:r>
            <a:r>
              <a:rPr lang="sv-SE" sz="1800" dirty="0"/>
              <a:t>i vilket skede av studierna som helst.</a:t>
            </a:r>
          </a:p>
          <a:p>
            <a:r>
              <a:rPr lang="sv-SE" sz="1800" dirty="0"/>
              <a:t>Av praktiska skäl kan det vara på sin plats att överväga när det är mest resurseffektivt, dvs. när man hinner skapa listor och gå igenom dem som ska kontaktas, samt utföra själva </a:t>
            </a:r>
            <a:r>
              <a:rPr lang="sv-SE" sz="1800" dirty="0" smtClean="0"/>
              <a:t>kontaktandet. Dessutom gäller det att beakta att studierådgivaren och studiepsykologen ska </a:t>
            </a:r>
            <a:r>
              <a:rPr lang="sv-SE" sz="1800" dirty="0"/>
              <a:t>ha </a:t>
            </a:r>
            <a:r>
              <a:rPr lang="sv-SE" sz="1800" dirty="0" smtClean="0"/>
              <a:t>tider i sina kalendrar att erbjuda </a:t>
            </a:r>
            <a:r>
              <a:rPr lang="sv-SE" sz="1800" dirty="0"/>
              <a:t>åt studerande</a:t>
            </a:r>
            <a:r>
              <a:rPr lang="sv-SE" sz="1800" dirty="0" smtClean="0"/>
              <a:t>. </a:t>
            </a:r>
          </a:p>
          <a:p>
            <a:r>
              <a:rPr lang="sv-SE" sz="1800" dirty="0" smtClean="0"/>
              <a:t>T.ex</a:t>
            </a:r>
            <a:r>
              <a:rPr lang="sv-SE" sz="1800" dirty="0"/>
              <a:t>. ur studierådgivningssynvinkel kan det vara en lämplig tidpunkt att kontakta studerade inför periodbyte. </a:t>
            </a:r>
          </a:p>
          <a:p>
            <a:r>
              <a:rPr lang="sv-SE" sz="1800" dirty="0"/>
              <a:t>Inom projektet har vi även märkt att vissa målgrupper gynnas av att bli ”uppsökta” i ett visst skede av studierna, t.ex. första årets studerande mot slutet av våren och inför det andra studieåret, samt studerande vars studietid håller på att ta slut i början av terminen (för att få information om eventuell förlängning av studietiden).</a:t>
            </a:r>
            <a:endParaRPr lang="sv-FI" sz="1800" dirty="0"/>
          </a:p>
        </p:txBody>
      </p:sp>
      <p:sp>
        <p:nvSpPr>
          <p:cNvPr id="5" name="Title 4"/>
          <p:cNvSpPr>
            <a:spLocks noGrp="1"/>
          </p:cNvSpPr>
          <p:nvPr>
            <p:ph type="title"/>
          </p:nvPr>
        </p:nvSpPr>
        <p:spPr/>
        <p:txBody>
          <a:bodyPr>
            <a:normAutofit/>
          </a:bodyPr>
          <a:lstStyle/>
          <a:p>
            <a:r>
              <a:rPr lang="sv-SE" sz="3600" dirty="0"/>
              <a:t>Tidtabell</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140967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12</a:t>
            </a:fld>
            <a:endParaRPr lang="sv-FI" noProof="0" dirty="0"/>
          </a:p>
        </p:txBody>
      </p:sp>
      <p:sp>
        <p:nvSpPr>
          <p:cNvPr id="4" name="Content Placeholder 3"/>
          <p:cNvSpPr>
            <a:spLocks noGrp="1"/>
          </p:cNvSpPr>
          <p:nvPr>
            <p:ph idx="1"/>
          </p:nvPr>
        </p:nvSpPr>
        <p:spPr>
          <a:xfrm>
            <a:off x="609600" y="2667100"/>
            <a:ext cx="10972800" cy="3689251"/>
          </a:xfrm>
        </p:spPr>
        <p:txBody>
          <a:bodyPr>
            <a:normAutofit/>
          </a:bodyPr>
          <a:lstStyle/>
          <a:p>
            <a:r>
              <a:rPr lang="sv-SE" sz="1800" dirty="0"/>
              <a:t>Den uppsökande verksamheten kan vara mycket tidskrävande och </a:t>
            </a:r>
            <a:r>
              <a:rPr lang="sv-SE" sz="1800" dirty="0" smtClean="0"/>
              <a:t>arbetsdryg, </a:t>
            </a:r>
            <a:r>
              <a:rPr lang="sv-SE" sz="1800" dirty="0"/>
              <a:t>och kräver att studierådgivaren eller en annan person med handledande roll inom högskolan har tid för detta. </a:t>
            </a:r>
          </a:p>
          <a:p>
            <a:r>
              <a:rPr lang="sv-SE" sz="1800" dirty="0"/>
              <a:t>Inom projektet </a:t>
            </a:r>
            <a:r>
              <a:rPr lang="sv-SE" sz="1800" dirty="0" smtClean="0"/>
              <a:t>jobbade inalles fem personer med den uppsökande verksamheten; en studiepsykolog, tre studierådgivare som skötte detta vid sidan av sitt ordinarie jobb, samt </a:t>
            </a:r>
            <a:r>
              <a:rPr lang="sv-SE" sz="1800" dirty="0"/>
              <a:t>en </a:t>
            </a:r>
            <a:r>
              <a:rPr lang="sv-SE" sz="1800" dirty="0" smtClean="0"/>
              <a:t>projektkoordinator/studierådgivare. Tack vare tilläggsresurserna kunde verksamheten komma igång och utvecklas vid universitetet.</a:t>
            </a:r>
          </a:p>
          <a:p>
            <a:r>
              <a:rPr lang="sv-SE" sz="1800" dirty="0" smtClean="0"/>
              <a:t>Vi </a:t>
            </a:r>
            <a:r>
              <a:rPr lang="sv-SE" sz="1800" dirty="0"/>
              <a:t>rekommenderar att de som utför den uppsökande verksamheten samarbetar med varandra för att sporra varandra och dela erfarenheter och idéer.</a:t>
            </a:r>
          </a:p>
        </p:txBody>
      </p:sp>
      <p:sp>
        <p:nvSpPr>
          <p:cNvPr id="5" name="Title 4"/>
          <p:cNvSpPr>
            <a:spLocks noGrp="1"/>
          </p:cNvSpPr>
          <p:nvPr>
            <p:ph type="title"/>
          </p:nvPr>
        </p:nvSpPr>
        <p:spPr>
          <a:xfrm>
            <a:off x="609600" y="1236644"/>
            <a:ext cx="10972800" cy="1143000"/>
          </a:xfrm>
        </p:spPr>
        <p:txBody>
          <a:bodyPr>
            <a:noAutofit/>
          </a:bodyPr>
          <a:lstStyle/>
          <a:p>
            <a:r>
              <a:rPr lang="sv-SE" sz="3600" dirty="0"/>
              <a:t>Studierådgivare (samt övriga personresurser)</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4074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13</a:t>
            </a:fld>
            <a:endParaRPr lang="sv-FI" noProof="0" dirty="0"/>
          </a:p>
        </p:txBody>
      </p:sp>
      <p:sp>
        <p:nvSpPr>
          <p:cNvPr id="4" name="Content Placeholder 3"/>
          <p:cNvSpPr>
            <a:spLocks noGrp="1"/>
          </p:cNvSpPr>
          <p:nvPr>
            <p:ph idx="1"/>
          </p:nvPr>
        </p:nvSpPr>
        <p:spPr>
          <a:xfrm>
            <a:off x="553941" y="2557419"/>
            <a:ext cx="10972800" cy="3689251"/>
          </a:xfrm>
        </p:spPr>
        <p:txBody>
          <a:bodyPr>
            <a:normAutofit/>
          </a:bodyPr>
          <a:lstStyle/>
          <a:p>
            <a:r>
              <a:rPr lang="sv-SE" sz="1800" dirty="0"/>
              <a:t>Den uppsökande verksamheten marknadsfördes inte i stor omfattning, eftersom den inledningsvis och i första hand var menad för specifika målgrupper.</a:t>
            </a:r>
          </a:p>
          <a:p>
            <a:r>
              <a:rPr lang="sv-SE" sz="1800" dirty="0"/>
              <a:t>I ett senare skede marknadsfördes den uppsökande verksamheten i Studentkårens nyhetsbrev i testsyfte: </a:t>
            </a:r>
            <a:r>
              <a:rPr lang="sv-SE" sz="1800" i="1" dirty="0"/>
              <a:t>”Har du kört fast i studierna och är du osäker på vem du ska kontakta? Osäker på t.ex. vad en studierådgivare, studiepsykolog eller </a:t>
            </a:r>
            <a:r>
              <a:rPr lang="sv-SE" sz="1800" i="1" dirty="0" err="1"/>
              <a:t>egenlärare</a:t>
            </a:r>
            <a:r>
              <a:rPr lang="sv-SE" sz="1800" i="1" dirty="0"/>
              <a:t> gör? Kontakta då nystart@abo.fi och få en #ny start i dina studier!” </a:t>
            </a:r>
            <a:endParaRPr lang="sv-SE" sz="1800" i="1" dirty="0" smtClean="0"/>
          </a:p>
          <a:p>
            <a:r>
              <a:rPr lang="sv-SE" sz="1800" dirty="0" smtClean="0"/>
              <a:t>En </a:t>
            </a:r>
            <a:r>
              <a:rPr lang="sv-SE" sz="1800" dirty="0"/>
              <a:t>handfull studerande kontaktade oss självmant.</a:t>
            </a:r>
          </a:p>
          <a:p>
            <a:r>
              <a:rPr lang="sv-SE" sz="1800" dirty="0"/>
              <a:t>Projektet utförde även andra aktiviteter och i samband med dessa nämndes även den uppsökande verksamheten.</a:t>
            </a:r>
            <a:endParaRPr lang="sv-FI" sz="1800" dirty="0"/>
          </a:p>
        </p:txBody>
      </p:sp>
      <p:sp>
        <p:nvSpPr>
          <p:cNvPr id="5" name="Title 4"/>
          <p:cNvSpPr>
            <a:spLocks noGrp="1"/>
          </p:cNvSpPr>
          <p:nvPr>
            <p:ph type="title"/>
          </p:nvPr>
        </p:nvSpPr>
        <p:spPr>
          <a:xfrm>
            <a:off x="482378" y="1304739"/>
            <a:ext cx="11611555" cy="1143000"/>
          </a:xfrm>
        </p:spPr>
        <p:txBody>
          <a:bodyPr>
            <a:noAutofit/>
          </a:bodyPr>
          <a:lstStyle/>
          <a:p>
            <a:r>
              <a:rPr lang="sv-SE" sz="3600" dirty="0"/>
              <a:t>Marknadsföring och kommunikation</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413355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14</a:t>
            </a:fld>
            <a:endParaRPr lang="sv-FI" noProof="0" dirty="0"/>
          </a:p>
        </p:txBody>
      </p:sp>
      <p:sp>
        <p:nvSpPr>
          <p:cNvPr id="4" name="Content Placeholder 3"/>
          <p:cNvSpPr>
            <a:spLocks noGrp="1"/>
          </p:cNvSpPr>
          <p:nvPr>
            <p:ph idx="1"/>
          </p:nvPr>
        </p:nvSpPr>
        <p:spPr>
          <a:xfrm>
            <a:off x="530087" y="2849662"/>
            <a:ext cx="10972800" cy="3689251"/>
          </a:xfrm>
        </p:spPr>
        <p:txBody>
          <a:bodyPr/>
          <a:lstStyle/>
          <a:p>
            <a:r>
              <a:rPr lang="sv-SE" sz="1800" dirty="0" smtClean="0"/>
              <a:t>Det kan vara bra att göra upp gemensamma modeller för t.ex. kontaktlistor, mejlutskick, samt vid behov även en modell för samtalet och SMS, vilket underlättar och systematiserar kontakttagandet.</a:t>
            </a:r>
          </a:p>
          <a:p>
            <a:r>
              <a:rPr lang="sv-SE" sz="1800" dirty="0" smtClean="0"/>
              <a:t>Det lönar sig särskilt att fundera på formuleringen av mejlet samt motiveringen till varför den studerande blir kontaktad, så att hen inte känner sig illa berörd. </a:t>
            </a:r>
          </a:p>
          <a:p>
            <a:r>
              <a:rPr lang="sv-SE" sz="1800" dirty="0" smtClean="0"/>
              <a:t>Håll gärna en uppmuntrande och förstående ton även under samtalen. </a:t>
            </a:r>
            <a:endParaRPr lang="sv-SE" sz="1800" dirty="0"/>
          </a:p>
          <a:p>
            <a:endParaRPr lang="sv-FI" dirty="0"/>
          </a:p>
        </p:txBody>
      </p:sp>
      <p:sp>
        <p:nvSpPr>
          <p:cNvPr id="5" name="Title 4"/>
          <p:cNvSpPr>
            <a:spLocks noGrp="1"/>
          </p:cNvSpPr>
          <p:nvPr>
            <p:ph type="title"/>
          </p:nvPr>
        </p:nvSpPr>
        <p:spPr>
          <a:xfrm>
            <a:off x="609600" y="1158975"/>
            <a:ext cx="10972800" cy="1143000"/>
          </a:xfrm>
        </p:spPr>
        <p:txBody>
          <a:bodyPr>
            <a:noAutofit/>
          </a:bodyPr>
          <a:lstStyle/>
          <a:p>
            <a:r>
              <a:rPr lang="sv-SE" sz="3600" dirty="0"/>
              <a:t>Material (marknadsföring, </a:t>
            </a:r>
            <a:r>
              <a:rPr lang="sv-SE" sz="3600" dirty="0" smtClean="0"/>
              <a:t>visualisering, skolningsmaterial</a:t>
            </a:r>
            <a:r>
              <a:rPr lang="sv-SE" sz="3600" dirty="0"/>
              <a:t>)</a:t>
            </a:r>
            <a:endParaRPr lang="sv-FI" sz="3600" dirty="0">
              <a:solidFill>
                <a:schemeClr val="accent3"/>
              </a:solidFill>
            </a:endParaRPr>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428905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15</a:t>
            </a:fld>
            <a:endParaRPr lang="sv-FI" noProof="0" dirty="0"/>
          </a:p>
        </p:txBody>
      </p:sp>
      <p:sp>
        <p:nvSpPr>
          <p:cNvPr id="4" name="Content Placeholder 3"/>
          <p:cNvSpPr>
            <a:spLocks noGrp="1"/>
          </p:cNvSpPr>
          <p:nvPr>
            <p:ph idx="1"/>
          </p:nvPr>
        </p:nvSpPr>
        <p:spPr/>
        <p:txBody>
          <a:bodyPr>
            <a:normAutofit/>
          </a:bodyPr>
          <a:lstStyle/>
          <a:p>
            <a:pPr lvl="0"/>
            <a:r>
              <a:rPr lang="sv-FI" sz="1800" dirty="0"/>
              <a:t>Insamlingen av feedback har skett direkt i samband med kontaktandet av studerande, t.ex. via mejl, telefonsamtal, eller under träffar med studerande.</a:t>
            </a:r>
          </a:p>
          <a:p>
            <a:pPr lvl="0"/>
            <a:r>
              <a:rPr lang="sv-FI" sz="1800" dirty="0"/>
              <a:t>Feedbacken från studerande har varit positiv, vilket också har varit väldigt givande och motiverande för projektmedlemmarna att fortsätta med den uppsökande verksamheten (några exempel på feedback på följande sida).</a:t>
            </a:r>
          </a:p>
          <a:p>
            <a:r>
              <a:rPr lang="sv-SE" sz="1800" dirty="0"/>
              <a:t>Är modellen lätt att ta i bruk? På skalan 1-5: 3, ”gyllene medvägen”. Den uppsökande verksamheten är i sig skalbar, vilket betyder att den kan växa sig till så stor som resurserna tillåter. Enligt våra erfarenheter vinner dock hela högskolan på att satsa på den uppsökande verksamheten med extra personresurser. För att ha en verklig effekt, dvs. för att vara till nytta såväl för de studerande och för att underlätta studierådgivarens/handledarens arbete kan det således löna sig att allokera tillräckliga resurser till verksamheten, som i bästa fall kan vara mycket givande om än tidskrävande.</a:t>
            </a:r>
            <a:endParaRPr lang="sv-FI" sz="1800" dirty="0"/>
          </a:p>
        </p:txBody>
      </p:sp>
      <p:sp>
        <p:nvSpPr>
          <p:cNvPr id="5" name="Title 4"/>
          <p:cNvSpPr>
            <a:spLocks noGrp="1"/>
          </p:cNvSpPr>
          <p:nvPr>
            <p:ph type="title"/>
          </p:nvPr>
        </p:nvSpPr>
        <p:spPr>
          <a:xfrm>
            <a:off x="609600" y="1189037"/>
            <a:ext cx="10972800" cy="1143000"/>
          </a:xfrm>
        </p:spPr>
        <p:txBody>
          <a:bodyPr>
            <a:normAutofit/>
          </a:bodyPr>
          <a:lstStyle/>
          <a:p>
            <a:r>
              <a:rPr lang="sv-SE" sz="3600" dirty="0" smtClean="0"/>
              <a:t>Feedback och bedömning 1/2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8241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16</a:t>
            </a:fld>
            <a:endParaRPr lang="sv-FI" noProof="0" dirty="0"/>
          </a:p>
        </p:txBody>
      </p:sp>
      <p:pic>
        <p:nvPicPr>
          <p:cNvPr id="8" name="Content Placeholder 7"/>
          <p:cNvPicPr>
            <a:picLocks noGrp="1" noChangeAspect="1"/>
          </p:cNvPicPr>
          <p:nvPr>
            <p:ph idx="1"/>
          </p:nvPr>
        </p:nvPicPr>
        <p:blipFill>
          <a:blip r:embed="rId2"/>
          <a:stretch>
            <a:fillRect/>
          </a:stretch>
        </p:blipFill>
        <p:spPr>
          <a:xfrm>
            <a:off x="4187686" y="2230914"/>
            <a:ext cx="2658385" cy="1861492"/>
          </a:xfrm>
          <a:prstGeom prst="rect">
            <a:avLst/>
          </a:prstGeom>
        </p:spPr>
      </p:pic>
      <p:sp>
        <p:nvSpPr>
          <p:cNvPr id="5" name="Title 4"/>
          <p:cNvSpPr>
            <a:spLocks noGrp="1"/>
          </p:cNvSpPr>
          <p:nvPr>
            <p:ph type="title"/>
          </p:nvPr>
        </p:nvSpPr>
        <p:spPr>
          <a:xfrm>
            <a:off x="442623" y="692553"/>
            <a:ext cx="10972800" cy="1143000"/>
          </a:xfrm>
        </p:spPr>
        <p:txBody>
          <a:bodyPr>
            <a:normAutofit fontScale="90000"/>
          </a:bodyPr>
          <a:lstStyle/>
          <a:p>
            <a:r>
              <a:rPr lang="sv-SE" sz="4000" dirty="0"/>
              <a:t>Feedback och bedömning 2/2 </a:t>
            </a:r>
            <a:br>
              <a:rPr lang="sv-SE" sz="4000" dirty="0"/>
            </a:br>
            <a:r>
              <a:rPr lang="sv-SE" sz="4000" dirty="0"/>
              <a:t>Feedback från studerande, några </a:t>
            </a:r>
            <a:r>
              <a:rPr lang="sv-SE" sz="4000" dirty="0" smtClean="0"/>
              <a:t>axplock</a:t>
            </a:r>
            <a:r>
              <a:rPr lang="sv-SE" sz="4800" dirty="0"/>
              <a:t/>
            </a:r>
            <a:br>
              <a:rPr lang="sv-SE" sz="4800" dirty="0"/>
            </a:br>
            <a:endParaRPr lang="sv-FI" sz="4000" dirty="0"/>
          </a:p>
        </p:txBody>
      </p:sp>
      <p:sp>
        <p:nvSpPr>
          <p:cNvPr id="6" name="Rectangular Callout 5"/>
          <p:cNvSpPr/>
          <p:nvPr/>
        </p:nvSpPr>
        <p:spPr>
          <a:xfrm>
            <a:off x="388289" y="2776762"/>
            <a:ext cx="2576222" cy="185265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dirty="0"/>
          </a:p>
        </p:txBody>
      </p:sp>
      <p:sp>
        <p:nvSpPr>
          <p:cNvPr id="7" name="TextBox 6"/>
          <p:cNvSpPr txBox="1"/>
          <p:nvPr/>
        </p:nvSpPr>
        <p:spPr>
          <a:xfrm>
            <a:off x="470010" y="3043000"/>
            <a:ext cx="2412779" cy="1384995"/>
          </a:xfrm>
          <a:prstGeom prst="rect">
            <a:avLst/>
          </a:prstGeom>
          <a:noFill/>
        </p:spPr>
        <p:txBody>
          <a:bodyPr wrap="square" rtlCol="0">
            <a:spAutoFit/>
          </a:bodyPr>
          <a:lstStyle/>
          <a:p>
            <a:r>
              <a:rPr lang="sv-SE" sz="1400" i="1" dirty="0"/>
              <a:t>”</a:t>
            </a:r>
            <a:r>
              <a:rPr lang="sv-FI" sz="1400" i="1" dirty="0"/>
              <a:t>Tusen tack att ni visar oro och härligt att ni tog kontakt. Jag vet nu bättre att ta kontakt om jag behöver det, men för tillfället har jag en bra början och plan!”</a:t>
            </a:r>
          </a:p>
        </p:txBody>
      </p:sp>
      <p:sp>
        <p:nvSpPr>
          <p:cNvPr id="9" name="Rectangle 8"/>
          <p:cNvSpPr/>
          <p:nvPr/>
        </p:nvSpPr>
        <p:spPr>
          <a:xfrm>
            <a:off x="4284427" y="2504391"/>
            <a:ext cx="2464904" cy="1077218"/>
          </a:xfrm>
          <a:prstGeom prst="rect">
            <a:avLst/>
          </a:prstGeom>
        </p:spPr>
        <p:txBody>
          <a:bodyPr wrap="square">
            <a:spAutoFit/>
          </a:bodyPr>
          <a:lstStyle/>
          <a:p>
            <a:r>
              <a:rPr lang="sv-SE" sz="1600" dirty="0"/>
              <a:t>”</a:t>
            </a:r>
            <a:r>
              <a:rPr lang="sv-SE" sz="1600" i="1" dirty="0"/>
              <a:t>Stort tack för att ni skickade mejlet! Utan det hade jag inte vetat vem jag borde kontakta.” </a:t>
            </a:r>
            <a:endParaRPr lang="sv-FI" sz="1600" i="1" dirty="0"/>
          </a:p>
        </p:txBody>
      </p:sp>
      <p:sp>
        <p:nvSpPr>
          <p:cNvPr id="11" name="Rectangular Callout 10"/>
          <p:cNvSpPr/>
          <p:nvPr/>
        </p:nvSpPr>
        <p:spPr>
          <a:xfrm>
            <a:off x="8372724" y="2528635"/>
            <a:ext cx="2393343" cy="902339"/>
          </a:xfrm>
          <a:prstGeom prst="wedgeRectCallout">
            <a:avLst>
              <a:gd name="adj1" fmla="val 39043"/>
              <a:gd name="adj2" fmla="val 620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dirty="0"/>
          </a:p>
        </p:txBody>
      </p:sp>
      <p:sp>
        <p:nvSpPr>
          <p:cNvPr id="12" name="TextBox 11"/>
          <p:cNvSpPr txBox="1"/>
          <p:nvPr/>
        </p:nvSpPr>
        <p:spPr>
          <a:xfrm>
            <a:off x="8436335" y="2677972"/>
            <a:ext cx="2329732" cy="584775"/>
          </a:xfrm>
          <a:prstGeom prst="rect">
            <a:avLst/>
          </a:prstGeom>
          <a:noFill/>
        </p:spPr>
        <p:txBody>
          <a:bodyPr wrap="square" rtlCol="0">
            <a:spAutoFit/>
          </a:bodyPr>
          <a:lstStyle/>
          <a:p>
            <a:r>
              <a:rPr lang="sv-SE" sz="1600" i="1" dirty="0"/>
              <a:t>”</a:t>
            </a:r>
            <a:r>
              <a:rPr lang="sv-FI" sz="1600" i="1" dirty="0"/>
              <a:t>Tack för omtanken, vilket fint arbete ni gör.”</a:t>
            </a:r>
          </a:p>
        </p:txBody>
      </p:sp>
      <p:sp>
        <p:nvSpPr>
          <p:cNvPr id="13" name="Rectangular Callout 12"/>
          <p:cNvSpPr/>
          <p:nvPr/>
        </p:nvSpPr>
        <p:spPr>
          <a:xfrm>
            <a:off x="3645476" y="4487767"/>
            <a:ext cx="2731273" cy="183342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sz="1400" dirty="0">
              <a:solidFill>
                <a:schemeClr val="tx1"/>
              </a:solidFill>
            </a:endParaRPr>
          </a:p>
          <a:p>
            <a:pPr algn="ctr"/>
            <a:r>
              <a:rPr lang="sv-FI" sz="1400" i="1" dirty="0">
                <a:solidFill>
                  <a:schemeClr val="tx1"/>
                </a:solidFill>
              </a:rPr>
              <a:t>”Men jag känner mig glad och tacksam över att personalen vid ÅA verkligen bryr sig om hur studeranden mår, så tack för att ni kollade läget, även om jag inte själv upplever mig vara i behov av extra stöd just nu.”</a:t>
            </a:r>
          </a:p>
          <a:p>
            <a:pPr algn="ctr"/>
            <a:endParaRPr lang="sv-FI" dirty="0">
              <a:solidFill>
                <a:schemeClr val="tx1"/>
              </a:solidFill>
            </a:endParaRPr>
          </a:p>
        </p:txBody>
      </p:sp>
      <p:pic>
        <p:nvPicPr>
          <p:cNvPr id="14" name="Picture 13"/>
          <p:cNvPicPr>
            <a:picLocks noChangeAspect="1"/>
          </p:cNvPicPr>
          <p:nvPr/>
        </p:nvPicPr>
        <p:blipFill>
          <a:blip r:embed="rId3"/>
          <a:stretch>
            <a:fillRect/>
          </a:stretch>
        </p:blipFill>
        <p:spPr>
          <a:xfrm>
            <a:off x="9686361" y="83141"/>
            <a:ext cx="1152244" cy="1066892"/>
          </a:xfrm>
          <a:prstGeom prst="rect">
            <a:avLst/>
          </a:prstGeom>
        </p:spPr>
      </p:pic>
      <p:sp>
        <p:nvSpPr>
          <p:cNvPr id="15" name="Rectangle 14"/>
          <p:cNvSpPr/>
          <p:nvPr/>
        </p:nvSpPr>
        <p:spPr>
          <a:xfrm>
            <a:off x="3883131" y="3865411"/>
            <a:ext cx="4091784" cy="338554"/>
          </a:xfrm>
          <a:prstGeom prst="rect">
            <a:avLst/>
          </a:prstGeom>
        </p:spPr>
        <p:txBody>
          <a:bodyPr wrap="square">
            <a:spAutoFit/>
          </a:bodyPr>
          <a:lstStyle/>
          <a:p>
            <a:endParaRPr lang="sv-FI" sz="1600" i="1" dirty="0"/>
          </a:p>
        </p:txBody>
      </p:sp>
      <p:sp>
        <p:nvSpPr>
          <p:cNvPr id="16" name="Rectangular Callout 15"/>
          <p:cNvSpPr/>
          <p:nvPr/>
        </p:nvSpPr>
        <p:spPr>
          <a:xfrm>
            <a:off x="7354957" y="4288148"/>
            <a:ext cx="3649648" cy="138268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dirty="0"/>
          </a:p>
        </p:txBody>
      </p:sp>
      <p:sp>
        <p:nvSpPr>
          <p:cNvPr id="17" name="TextBox 16"/>
          <p:cNvSpPr txBox="1"/>
          <p:nvPr/>
        </p:nvSpPr>
        <p:spPr>
          <a:xfrm>
            <a:off x="7637227" y="4707830"/>
            <a:ext cx="3522428" cy="584775"/>
          </a:xfrm>
          <a:prstGeom prst="rect">
            <a:avLst/>
          </a:prstGeom>
          <a:noFill/>
        </p:spPr>
        <p:txBody>
          <a:bodyPr wrap="square" rtlCol="0">
            <a:spAutoFit/>
          </a:bodyPr>
          <a:lstStyle/>
          <a:p>
            <a:r>
              <a:rPr lang="sv-FI" sz="1600" i="1" dirty="0">
                <a:solidFill>
                  <a:srgbClr val="000000"/>
                </a:solidFill>
                <a:latin typeface="Calibri" panose="020F0502020204030204" pitchFamily="34" charset="0"/>
                <a:ea typeface="Calibri" panose="020F0502020204030204" pitchFamily="34" charset="0"/>
              </a:rPr>
              <a:t>”Tack för ert meddelande - fint att studierna följs upp och att stöd finns.” </a:t>
            </a:r>
            <a:endParaRPr lang="sv-FI" sz="1600" i="1" dirty="0"/>
          </a:p>
        </p:txBody>
      </p:sp>
    </p:spTree>
    <p:extLst>
      <p:ext uri="{BB962C8B-B14F-4D97-AF65-F5344CB8AC3E}">
        <p14:creationId xmlns:p14="http://schemas.microsoft.com/office/powerpoint/2010/main" val="358980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17</a:t>
            </a:fld>
            <a:endParaRPr lang="sv-FI" noProof="0" dirty="0"/>
          </a:p>
        </p:txBody>
      </p:sp>
      <p:sp>
        <p:nvSpPr>
          <p:cNvPr id="4" name="Content Placeholder 3"/>
          <p:cNvSpPr>
            <a:spLocks noGrp="1"/>
          </p:cNvSpPr>
          <p:nvPr>
            <p:ph idx="1"/>
          </p:nvPr>
        </p:nvSpPr>
        <p:spPr/>
        <p:txBody>
          <a:bodyPr/>
          <a:lstStyle/>
          <a:p>
            <a:r>
              <a:rPr lang="sv-FI" sz="1800" dirty="0"/>
              <a:t>Lena Nybond, direktör för </a:t>
            </a:r>
            <a:r>
              <a:rPr lang="sv-FI" sz="1800" dirty="0" err="1"/>
              <a:t>utbildningsservice</a:t>
            </a:r>
            <a:r>
              <a:rPr lang="sv-FI" sz="1800" dirty="0"/>
              <a:t>, Åbo Akademi, lena.nybond@abo.fi</a:t>
            </a:r>
          </a:p>
          <a:p>
            <a:pPr marL="0" indent="0">
              <a:buNone/>
            </a:pPr>
            <a:endParaRPr lang="sv-FI" sz="1800" dirty="0"/>
          </a:p>
          <a:p>
            <a:r>
              <a:rPr lang="fi-FI" sz="1800" dirty="0"/>
              <a:t>Kia Ikonen, </a:t>
            </a:r>
            <a:r>
              <a:rPr lang="fi-FI" sz="1800" dirty="0" err="1"/>
              <a:t>projektkoordinator</a:t>
            </a:r>
            <a:r>
              <a:rPr lang="fi-FI" sz="1800" dirty="0"/>
              <a:t> (</a:t>
            </a:r>
            <a:r>
              <a:rPr lang="fi-FI" sz="1800" dirty="0" err="1"/>
              <a:t>t.o.m</a:t>
            </a:r>
            <a:r>
              <a:rPr lang="fi-FI" sz="1800" dirty="0"/>
              <a:t>. 31.8.2023) Åbo Akademi, kia.ikonen@abo.fi</a:t>
            </a:r>
            <a:endParaRPr lang="sv-FI" sz="1800" dirty="0"/>
          </a:p>
          <a:p>
            <a:endParaRPr lang="sv-FI" dirty="0"/>
          </a:p>
        </p:txBody>
      </p:sp>
      <p:sp>
        <p:nvSpPr>
          <p:cNvPr id="5" name="Title 4"/>
          <p:cNvSpPr>
            <a:spLocks noGrp="1"/>
          </p:cNvSpPr>
          <p:nvPr>
            <p:ph type="title"/>
          </p:nvPr>
        </p:nvSpPr>
        <p:spPr/>
        <p:txBody>
          <a:bodyPr>
            <a:normAutofit/>
          </a:bodyPr>
          <a:lstStyle/>
          <a:p>
            <a:r>
              <a:rPr lang="sv-SE" sz="3600" dirty="0"/>
              <a:t>Tilläggsinformation</a:t>
            </a:r>
            <a:endParaRPr lang="sv-FI" sz="3600" dirty="0"/>
          </a:p>
        </p:txBody>
      </p:sp>
      <p:pic>
        <p:nvPicPr>
          <p:cNvPr id="6" name="Picture 5"/>
          <p:cNvPicPr>
            <a:picLocks noChangeAspect="1"/>
          </p:cNvPicPr>
          <p:nvPr/>
        </p:nvPicPr>
        <p:blipFill>
          <a:blip r:embed="rId2"/>
          <a:stretch>
            <a:fillRect/>
          </a:stretch>
        </p:blipFill>
        <p:spPr>
          <a:xfrm>
            <a:off x="9686361" y="83141"/>
            <a:ext cx="1152244" cy="1066892"/>
          </a:xfrm>
          <a:prstGeom prst="rect">
            <a:avLst/>
          </a:prstGeom>
        </p:spPr>
      </p:pic>
    </p:spTree>
    <p:extLst>
      <p:ext uri="{BB962C8B-B14F-4D97-AF65-F5344CB8AC3E}">
        <p14:creationId xmlns:p14="http://schemas.microsoft.com/office/powerpoint/2010/main" val="42942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18</a:t>
            </a:fld>
            <a:endParaRPr lang="sv-FI" noProof="0"/>
          </a:p>
        </p:txBody>
      </p:sp>
      <p:sp>
        <p:nvSpPr>
          <p:cNvPr id="4" name="Content Placeholder 3"/>
          <p:cNvSpPr>
            <a:spLocks noGrp="1"/>
          </p:cNvSpPr>
          <p:nvPr>
            <p:ph idx="1"/>
          </p:nvPr>
        </p:nvSpPr>
        <p:spPr/>
        <p:txBody>
          <a:bodyPr>
            <a:normAutofit/>
          </a:bodyPr>
          <a:lstStyle/>
          <a:p>
            <a:r>
              <a:rPr lang="sv-SE" sz="1800" dirty="0"/>
              <a:t>OTUS, </a:t>
            </a:r>
            <a:r>
              <a:rPr lang="sv-FI" sz="1800" dirty="0"/>
              <a:t>Forskningsstiftelsen för studier och utbildning. </a:t>
            </a:r>
            <a:r>
              <a:rPr lang="fi-FI" sz="1800" dirty="0"/>
              <a:t>(2022). </a:t>
            </a:r>
            <a:r>
              <a:rPr lang="fi-FI" sz="1800" i="1" dirty="0"/>
              <a:t>Etäopiskelun jäljet raportti poikkeusjärjestelyiden vaikutuksista yliopisto-opiskeluun ja osaamisen karttumiseen</a:t>
            </a:r>
            <a:r>
              <a:rPr lang="fi-FI" sz="1800" dirty="0"/>
              <a:t>. </a:t>
            </a:r>
            <a:r>
              <a:rPr lang="sv-FI" sz="1800" dirty="0"/>
              <a:t>Hämtad den 11.7.2023 från: https://syl.fi/app/uploads/2022/08/Etaopiskelun-jaljet-raportti.pdf</a:t>
            </a:r>
            <a:endParaRPr lang="sv-SE" sz="1800" dirty="0"/>
          </a:p>
          <a:p>
            <a:r>
              <a:rPr lang="sv-SE" sz="1800" dirty="0"/>
              <a:t>THL, Institutet för hälsa och välfärd. </a:t>
            </a:r>
            <a:r>
              <a:rPr lang="sv-FI" sz="1800" dirty="0"/>
              <a:t>(2021a). </a:t>
            </a:r>
            <a:r>
              <a:rPr lang="sv-FI" sz="1800" i="1" dirty="0"/>
              <a:t>Resultat av KOTT-undersökningen. </a:t>
            </a:r>
            <a:r>
              <a:rPr lang="sv-FI" sz="1800" dirty="0"/>
              <a:t>Hämtad  9.7.2023 från: https://thl.fi/sv/web/thlfi-sv/forskning-och-utveckling/undersokningar-och-projekt/halso-och-vardsundersokning-av-hogskolestuderande-kott-/resultat-av-kott-undersokningen </a:t>
            </a:r>
          </a:p>
          <a:p>
            <a:r>
              <a:rPr lang="sv-FI" sz="1800" dirty="0"/>
              <a:t>THL, Institutet för hälsa och välfärd. Pressmeddelande. (16.6.2021). </a:t>
            </a:r>
            <a:r>
              <a:rPr lang="sv-FI" sz="1800" i="1" dirty="0"/>
              <a:t>Distansstudier och ensamhet har prövat högskolestuderande</a:t>
            </a:r>
            <a:r>
              <a:rPr lang="sv-FI" sz="1800" dirty="0"/>
              <a:t>. Hämtad 9.7.2023 från: https://thl.fi/sv/web/thlfi-sv/-/distansstudier-och-ensamhet-har-provat-hogskolestuderande</a:t>
            </a:r>
          </a:p>
          <a:p>
            <a:endParaRPr lang="sv-FI" dirty="0"/>
          </a:p>
        </p:txBody>
      </p:sp>
      <p:sp>
        <p:nvSpPr>
          <p:cNvPr id="5" name="Title 4"/>
          <p:cNvSpPr>
            <a:spLocks noGrp="1"/>
          </p:cNvSpPr>
          <p:nvPr>
            <p:ph type="title"/>
          </p:nvPr>
        </p:nvSpPr>
        <p:spPr/>
        <p:txBody>
          <a:bodyPr>
            <a:normAutofit/>
          </a:bodyPr>
          <a:lstStyle/>
          <a:p>
            <a:r>
              <a:rPr lang="sv-SE" sz="3600" dirty="0"/>
              <a:t>Referenser</a:t>
            </a:r>
            <a:endParaRPr lang="sv-FI" sz="3600" dirty="0"/>
          </a:p>
        </p:txBody>
      </p:sp>
      <p:pic>
        <p:nvPicPr>
          <p:cNvPr id="6" name="Picture 5"/>
          <p:cNvPicPr>
            <a:picLocks noChangeAspect="1"/>
          </p:cNvPicPr>
          <p:nvPr/>
        </p:nvPicPr>
        <p:blipFill>
          <a:blip r:embed="rId2"/>
          <a:stretch>
            <a:fillRect/>
          </a:stretch>
        </p:blipFill>
        <p:spPr>
          <a:xfrm>
            <a:off x="9686361" y="83141"/>
            <a:ext cx="1152244" cy="1066892"/>
          </a:xfrm>
          <a:prstGeom prst="rect">
            <a:avLst/>
          </a:prstGeom>
        </p:spPr>
      </p:pic>
    </p:spTree>
    <p:extLst>
      <p:ext uri="{BB962C8B-B14F-4D97-AF65-F5344CB8AC3E}">
        <p14:creationId xmlns:p14="http://schemas.microsoft.com/office/powerpoint/2010/main" val="311113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2</a:t>
            </a:fld>
            <a:endParaRPr lang="sv-FI" noProof="0"/>
          </a:p>
        </p:txBody>
      </p:sp>
      <p:sp>
        <p:nvSpPr>
          <p:cNvPr id="4" name="Content Placeholder 3"/>
          <p:cNvSpPr>
            <a:spLocks noGrp="1"/>
          </p:cNvSpPr>
          <p:nvPr>
            <p:ph idx="1"/>
          </p:nvPr>
        </p:nvSpPr>
        <p:spPr>
          <a:xfrm>
            <a:off x="609600" y="2237038"/>
            <a:ext cx="11213990" cy="4389439"/>
          </a:xfrm>
        </p:spPr>
        <p:txBody>
          <a:bodyPr>
            <a:normAutofit/>
          </a:bodyPr>
          <a:lstStyle/>
          <a:p>
            <a:pPr marL="380990" indent="-380990">
              <a:buFont typeface="Arial"/>
              <a:buChar char="•"/>
            </a:pPr>
            <a:r>
              <a:rPr lang="sv-FI" sz="1800" dirty="0"/>
              <a:t>Den uppsökande verksamheten är en ny handledningsmodell där studierådgivarna proaktivt kontaktar studerande med låg tröskel, följer upp studierna och erbjuder studerandena stöd i studierna och för välbefinnandet.</a:t>
            </a:r>
            <a:endParaRPr lang="sv-FI" sz="1800" dirty="0">
              <a:latin typeface="Century Gothic"/>
            </a:endParaRPr>
          </a:p>
          <a:p>
            <a:pPr marL="380990" indent="-380990">
              <a:buFont typeface="Arial"/>
              <a:buChar char="•"/>
            </a:pPr>
            <a:r>
              <a:rPr lang="sv-SE" sz="1800" dirty="0">
                <a:latin typeface="Century Gothic"/>
              </a:rPr>
              <a:t>Studierådgivarna identifierar en målgrupp i taget som kontaktas (t.ex. baserat på </a:t>
            </a:r>
            <a:r>
              <a:rPr lang="sv-SE" sz="1800" dirty="0" err="1">
                <a:latin typeface="Century Gothic"/>
              </a:rPr>
              <a:t>inledningsår</a:t>
            </a:r>
            <a:r>
              <a:rPr lang="sv-SE" sz="1800" dirty="0">
                <a:latin typeface="Century Gothic"/>
              </a:rPr>
              <a:t> för studierna samt antal avlagda studiepoäng</a:t>
            </a:r>
            <a:r>
              <a:rPr lang="sv-SE" sz="1800" dirty="0" smtClean="0">
                <a:latin typeface="Century Gothic"/>
              </a:rPr>
              <a:t>), </a:t>
            </a:r>
            <a:r>
              <a:rPr lang="sv-SE" sz="1800" dirty="0">
                <a:latin typeface="Century Gothic"/>
              </a:rPr>
              <a:t>och gör upp listor över studerande som kontaktas.</a:t>
            </a:r>
          </a:p>
          <a:p>
            <a:pPr marL="380990" indent="-380990">
              <a:buFont typeface="Arial"/>
              <a:buChar char="•"/>
            </a:pPr>
            <a:r>
              <a:rPr lang="sv-SE" sz="1800" dirty="0">
                <a:latin typeface="Century Gothic"/>
              </a:rPr>
              <a:t>Studierådgivarna kontaktar studerande genom två steg; först via e-post under vecka 1 och därefter via telefonsamtal och SMS fr.o.m. vecka 2.</a:t>
            </a:r>
          </a:p>
          <a:p>
            <a:pPr marL="380990" indent="-380990">
              <a:buFont typeface="Arial"/>
              <a:buChar char="•"/>
            </a:pPr>
            <a:r>
              <a:rPr lang="sv-SE" sz="1800" dirty="0">
                <a:latin typeface="Century Gothic"/>
              </a:rPr>
              <a:t>De studerande ges möjlighet att boka tid för studierådgivning och </a:t>
            </a:r>
            <a:r>
              <a:rPr lang="sv-FI" sz="1800" dirty="0">
                <a:latin typeface="Century Gothic"/>
              </a:rPr>
              <a:t>vid behov även med studiepsykologen</a:t>
            </a:r>
            <a:r>
              <a:rPr lang="sv-SE" sz="1800" dirty="0">
                <a:latin typeface="Century Gothic"/>
              </a:rPr>
              <a:t>, eller får information om andra tillgängliga stödtjänster vid universitetet.</a:t>
            </a:r>
            <a:endParaRPr lang="sv-FI" sz="1800" dirty="0">
              <a:latin typeface="Century Gothic"/>
            </a:endParaRPr>
          </a:p>
          <a:p>
            <a:pPr marL="0" indent="0">
              <a:buNone/>
            </a:pPr>
            <a:endParaRPr lang="sv-FI" sz="2000" dirty="0">
              <a:latin typeface="Century Gothic"/>
            </a:endParaRPr>
          </a:p>
          <a:p>
            <a:pPr marL="380990" indent="-380990">
              <a:buFont typeface="Arial"/>
              <a:buChar char="•"/>
            </a:pPr>
            <a:endParaRPr lang="sv-FI" sz="2000" dirty="0">
              <a:latin typeface="Century Gothic"/>
            </a:endParaRPr>
          </a:p>
          <a:p>
            <a:endParaRPr lang="sv-FI" dirty="0"/>
          </a:p>
        </p:txBody>
      </p:sp>
      <p:sp>
        <p:nvSpPr>
          <p:cNvPr id="5" name="Title 4"/>
          <p:cNvSpPr>
            <a:spLocks noGrp="1"/>
          </p:cNvSpPr>
          <p:nvPr>
            <p:ph type="title"/>
          </p:nvPr>
        </p:nvSpPr>
        <p:spPr/>
        <p:txBody>
          <a:bodyPr>
            <a:normAutofit/>
          </a:bodyPr>
          <a:lstStyle/>
          <a:p>
            <a:r>
              <a:rPr lang="sv-SE" sz="3600" dirty="0" smtClean="0"/>
              <a:t>Beskrivning av modellen</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369361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3</a:t>
            </a:fld>
            <a:endParaRPr lang="sv-FI" noProof="0"/>
          </a:p>
        </p:txBody>
      </p:sp>
      <p:sp>
        <p:nvSpPr>
          <p:cNvPr id="4" name="Content Placeholder 3"/>
          <p:cNvSpPr>
            <a:spLocks noGrp="1"/>
          </p:cNvSpPr>
          <p:nvPr>
            <p:ph idx="1"/>
          </p:nvPr>
        </p:nvSpPr>
        <p:spPr>
          <a:xfrm>
            <a:off x="151075" y="2248866"/>
            <a:ext cx="12040925" cy="4965590"/>
          </a:xfrm>
        </p:spPr>
        <p:txBody>
          <a:bodyPr>
            <a:normAutofit/>
          </a:bodyPr>
          <a:lstStyle/>
          <a:p>
            <a:pPr>
              <a:lnSpc>
                <a:spcPct val="110000"/>
              </a:lnSpc>
            </a:pPr>
            <a:r>
              <a:rPr lang="sv-FI" sz="1800" dirty="0">
                <a:latin typeface="Century Gothic"/>
              </a:rPr>
              <a:t>Den uppsökande verksamheten svarade på ett uppenbart behov av att följa upp studerande vid universitetet (behovet hade egentligen redan uppdagats tidigare), men som aktualiserades i allra högsta grad när </a:t>
            </a:r>
            <a:r>
              <a:rPr lang="sv-SE" sz="1800" dirty="0">
                <a:latin typeface="Century Gothic"/>
              </a:rPr>
              <a:t>COVID-19-pandemin bröt ut. Behovet av stödtjänster, särskilt studiepsykologtjänster var stort och köerna till studiepsykologen var långa. </a:t>
            </a:r>
          </a:p>
          <a:p>
            <a:pPr>
              <a:lnSpc>
                <a:spcPct val="110000"/>
              </a:lnSpc>
            </a:pPr>
            <a:r>
              <a:rPr lang="sv-FI" sz="1800" dirty="0">
                <a:latin typeface="Century Gothic"/>
              </a:rPr>
              <a:t>Projektet </a:t>
            </a:r>
            <a:r>
              <a:rPr lang="sv-FI" sz="1800" dirty="0" smtClean="0">
                <a:latin typeface="Century Gothic"/>
              </a:rPr>
              <a:t>Nystart, som finansierades med specialunderstöd </a:t>
            </a:r>
            <a:r>
              <a:rPr lang="sv-FI" sz="1800" dirty="0">
                <a:latin typeface="Century Gothic"/>
              </a:rPr>
              <a:t>av UKM pga. </a:t>
            </a:r>
            <a:r>
              <a:rPr lang="sv-FI" sz="1800" dirty="0" smtClean="0">
                <a:latin typeface="Century Gothic"/>
              </a:rPr>
              <a:t>COVID-19, svarade till detta behov. Tack vare projektet anställdes en extra </a:t>
            </a:r>
            <a:r>
              <a:rPr lang="sv-FI" sz="1800" dirty="0">
                <a:latin typeface="Century Gothic"/>
              </a:rPr>
              <a:t>studiepsykolog och en projektkoordinator (som även är </a:t>
            </a:r>
            <a:r>
              <a:rPr lang="sv-FI" sz="1800" dirty="0" smtClean="0">
                <a:latin typeface="Century Gothic"/>
              </a:rPr>
              <a:t>studierådgivare), vilket bl.a. möjliggjorde </a:t>
            </a:r>
            <a:r>
              <a:rPr lang="sv-FI" sz="1800" dirty="0">
                <a:latin typeface="Century Gothic"/>
              </a:rPr>
              <a:t>en ”</a:t>
            </a:r>
            <a:r>
              <a:rPr lang="sv-FI" sz="1800" dirty="0" err="1">
                <a:latin typeface="Century Gothic"/>
              </a:rPr>
              <a:t>pilotering</a:t>
            </a:r>
            <a:r>
              <a:rPr lang="sv-FI" sz="1800" dirty="0" smtClean="0">
                <a:latin typeface="Century Gothic"/>
              </a:rPr>
              <a:t>” och testning </a:t>
            </a:r>
            <a:r>
              <a:rPr lang="sv-FI" sz="1800" dirty="0">
                <a:latin typeface="Century Gothic"/>
              </a:rPr>
              <a:t>av </a:t>
            </a:r>
            <a:r>
              <a:rPr lang="sv-FI" sz="1800" dirty="0" smtClean="0">
                <a:latin typeface="Century Gothic"/>
              </a:rPr>
              <a:t>den uppsökande verksamheten under </a:t>
            </a:r>
            <a:r>
              <a:rPr lang="sv-FI" sz="1800" dirty="0">
                <a:latin typeface="Century Gothic"/>
              </a:rPr>
              <a:t>två </a:t>
            </a:r>
            <a:r>
              <a:rPr lang="sv-FI" sz="1800" dirty="0" smtClean="0">
                <a:latin typeface="Century Gothic"/>
              </a:rPr>
              <a:t>läsår.</a:t>
            </a:r>
          </a:p>
          <a:p>
            <a:pPr>
              <a:lnSpc>
                <a:spcPct val="110000"/>
              </a:lnSpc>
            </a:pPr>
            <a:r>
              <a:rPr lang="sv-SE" sz="1800" dirty="0" smtClean="0">
                <a:latin typeface="Century Gothic"/>
              </a:rPr>
              <a:t>Då pandemin </a:t>
            </a:r>
            <a:r>
              <a:rPr lang="sv-SE" sz="1800" dirty="0">
                <a:latin typeface="Century Gothic"/>
              </a:rPr>
              <a:t>hade pågått en tid med distansstudier och restriktioner blev många studerande isolerade och ensamma med sina problem och utmaningar i studierna, samt upplevde minskat välbefinnande överlag (THL, 2021; OTUS, 2022). Många studerande visste inte heller vem de skulle kontakta vid universitetet för att få hjälp, vilket vi har fått bekräftat från flera studerande som vi har kontaktat genom den uppsökande verksamheten. Således har verksamheten visat sig vara mycket betydelsefull</a:t>
            </a:r>
            <a:r>
              <a:rPr lang="sv-SE" sz="1800" dirty="0" smtClean="0">
                <a:latin typeface="Century Gothic"/>
              </a:rPr>
              <a:t>.</a:t>
            </a:r>
            <a:endParaRPr lang="sv-FI" sz="1800" dirty="0">
              <a:latin typeface="Century Gothic"/>
            </a:endParaRPr>
          </a:p>
        </p:txBody>
      </p:sp>
      <p:sp>
        <p:nvSpPr>
          <p:cNvPr id="5" name="Title 4"/>
          <p:cNvSpPr>
            <a:spLocks noGrp="1"/>
          </p:cNvSpPr>
          <p:nvPr>
            <p:ph type="title"/>
          </p:nvPr>
        </p:nvSpPr>
        <p:spPr>
          <a:xfrm>
            <a:off x="442623" y="1288782"/>
            <a:ext cx="11484334" cy="1143000"/>
          </a:xfrm>
        </p:spPr>
        <p:txBody>
          <a:bodyPr>
            <a:noAutofit/>
          </a:bodyPr>
          <a:lstStyle/>
          <a:p>
            <a:r>
              <a:rPr lang="sv-SE" sz="3600" dirty="0" smtClean="0">
                <a:latin typeface="Century Gothic"/>
              </a:rPr>
              <a:t>Varför använda sig </a:t>
            </a:r>
            <a:r>
              <a:rPr lang="sv-SE" sz="3600" dirty="0">
                <a:latin typeface="Century Gothic"/>
              </a:rPr>
              <a:t>av modellen? 1/2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4801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130E43-F20E-DFE8-4104-603B4F9AE57C}"/>
              </a:ext>
            </a:extLst>
          </p:cNvPr>
          <p:cNvSpPr>
            <a:spLocks noGrp="1"/>
          </p:cNvSpPr>
          <p:nvPr>
            <p:ph type="sldNum" sz="quarter" idx="12"/>
          </p:nvPr>
        </p:nvSpPr>
        <p:spPr/>
        <p:txBody>
          <a:bodyPr/>
          <a:lstStyle/>
          <a:p>
            <a:fld id="{D9553030-DA0E-469A-A148-F21CB72F8278}" type="slidenum">
              <a:rPr lang="sv-FI" noProof="0" smtClean="0"/>
              <a:t>4</a:t>
            </a:fld>
            <a:endParaRPr lang="sv-FI" noProof="0"/>
          </a:p>
        </p:txBody>
      </p:sp>
      <p:sp>
        <p:nvSpPr>
          <p:cNvPr id="4" name="Content Placeholder 3">
            <a:extLst>
              <a:ext uri="{FF2B5EF4-FFF2-40B4-BE49-F238E27FC236}">
                <a16:creationId xmlns:a16="http://schemas.microsoft.com/office/drawing/2014/main" id="{8F2BE224-72D1-3EF8-52B2-7BA481C3030D}"/>
              </a:ext>
            </a:extLst>
          </p:cNvPr>
          <p:cNvSpPr>
            <a:spLocks noGrp="1"/>
          </p:cNvSpPr>
          <p:nvPr>
            <p:ph idx="1"/>
          </p:nvPr>
        </p:nvSpPr>
        <p:spPr/>
        <p:txBody>
          <a:bodyPr>
            <a:normAutofit fontScale="85000" lnSpcReduction="20000"/>
          </a:bodyPr>
          <a:lstStyle/>
          <a:p>
            <a:pPr>
              <a:lnSpc>
                <a:spcPct val="110000"/>
              </a:lnSpc>
            </a:pPr>
            <a:r>
              <a:rPr lang="sv-SE" sz="2100" dirty="0"/>
              <a:t>För att kunna veta hur studerande har det och hur det går för dem är den uppsökande verksamheten en viktig insats. Det är även ett meningsfullt och värdefullt arbete för den som utför den uppsökande verksamheten. Vi har fått höra om studerandenas upplevelser under och efter pandemin; bl.a. om ökad press och ångest, minskad framtidstro och om behov av stöd i studierna för att strukturera och orka i studievardagen. Samtidigt säger många att de har fått god hjälp redan tidigare och att de inte är i behov av stöd just nu. En del jobbar eller studerar annars inte aktivt. </a:t>
            </a:r>
          </a:p>
          <a:p>
            <a:pPr>
              <a:lnSpc>
                <a:spcPct val="110000"/>
              </a:lnSpc>
            </a:pPr>
            <a:r>
              <a:rPr lang="sv-SE" sz="2100" dirty="0"/>
              <a:t>Våra erfarenheter visar också på att tröskeln för studerande att söka hjälp kan bli lägre genom ett proaktivt kontakttagande, eftersom en del studerande tar kontakt i ett senare skede fast de inte genast skulle reagera på mejl eller telefonsamtal. </a:t>
            </a:r>
          </a:p>
          <a:p>
            <a:pPr>
              <a:lnSpc>
                <a:spcPct val="110000"/>
              </a:lnSpc>
            </a:pPr>
            <a:r>
              <a:rPr lang="sv-SE" sz="2100" dirty="0"/>
              <a:t>Det går även att identifiera positiva effekter av verksamheten, bl.a. i form av avlagda studiepoäng vid senare uppföljning (som dock inte säger något om hur de studerande mår), samt i form av feedbacken från studerande som generellt har varit </a:t>
            </a:r>
            <a:r>
              <a:rPr lang="sv-SE" sz="2100" dirty="0" smtClean="0"/>
              <a:t>mycket </a:t>
            </a:r>
            <a:r>
              <a:rPr lang="sv-SE" sz="2100" dirty="0"/>
              <a:t>positiv, vilket även i sig är en orsak till att satsa på verksamheten (mera om feedbacken på s. </a:t>
            </a:r>
            <a:r>
              <a:rPr lang="sv-SE" sz="2100" dirty="0" smtClean="0"/>
              <a:t>15-16).</a:t>
            </a:r>
            <a:endParaRPr lang="sv-SE" sz="2100" dirty="0"/>
          </a:p>
          <a:p>
            <a:endParaRPr lang="en-GB" dirty="0"/>
          </a:p>
        </p:txBody>
      </p:sp>
      <p:sp>
        <p:nvSpPr>
          <p:cNvPr id="5" name="Title 4">
            <a:extLst>
              <a:ext uri="{FF2B5EF4-FFF2-40B4-BE49-F238E27FC236}">
                <a16:creationId xmlns:a16="http://schemas.microsoft.com/office/drawing/2014/main" id="{11B21199-D033-017E-7058-AEE0C47F6D23}"/>
              </a:ext>
            </a:extLst>
          </p:cNvPr>
          <p:cNvSpPr>
            <a:spLocks noGrp="1"/>
          </p:cNvSpPr>
          <p:nvPr>
            <p:ph type="title"/>
          </p:nvPr>
        </p:nvSpPr>
        <p:spPr>
          <a:xfrm>
            <a:off x="371061" y="1288836"/>
            <a:ext cx="10972800" cy="1143000"/>
          </a:xfrm>
        </p:spPr>
        <p:txBody>
          <a:bodyPr>
            <a:noAutofit/>
          </a:bodyPr>
          <a:lstStyle/>
          <a:p>
            <a:r>
              <a:rPr lang="sv-SE" sz="3600" dirty="0">
                <a:latin typeface="Century Gothic"/>
              </a:rPr>
              <a:t>Varför använda sig av modellen? </a:t>
            </a:r>
            <a:r>
              <a:rPr lang="sv-SE" sz="3600" dirty="0" smtClean="0">
                <a:latin typeface="Century Gothic"/>
              </a:rPr>
              <a:t>2/2</a:t>
            </a:r>
            <a:endParaRPr lang="en-GB"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216744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5</a:t>
            </a:fld>
            <a:endParaRPr lang="sv-FI" noProof="0"/>
          </a:p>
        </p:txBody>
      </p:sp>
      <p:sp>
        <p:nvSpPr>
          <p:cNvPr id="4" name="Content Placeholder 3"/>
          <p:cNvSpPr>
            <a:spLocks noGrp="1"/>
          </p:cNvSpPr>
          <p:nvPr>
            <p:ph idx="1"/>
          </p:nvPr>
        </p:nvSpPr>
        <p:spPr>
          <a:xfrm>
            <a:off x="609600" y="2237038"/>
            <a:ext cx="10972800" cy="3689251"/>
          </a:xfrm>
        </p:spPr>
        <p:txBody>
          <a:bodyPr/>
          <a:lstStyle/>
          <a:p>
            <a:r>
              <a:rPr lang="sv-SE" sz="1800" dirty="0">
                <a:latin typeface="Century Gothic"/>
              </a:rPr>
              <a:t>Målsättningen med den uppsökande verksamheten är </a:t>
            </a:r>
            <a:r>
              <a:rPr lang="sv-SE" sz="1800" dirty="0"/>
              <a:t>att identifiera studerande som är i behov av stöd och hjälpa dem vidare, samt att göra studierådgivar- och </a:t>
            </a:r>
            <a:r>
              <a:rPr lang="sv-SE" sz="1800" dirty="0" smtClean="0"/>
              <a:t>studiepsykologtjänsterna mer </a:t>
            </a:r>
            <a:r>
              <a:rPr lang="sv-SE" sz="1800" dirty="0"/>
              <a:t>synliga och tillgängliga för studerande.</a:t>
            </a:r>
          </a:p>
          <a:p>
            <a:r>
              <a:rPr lang="sv-SE" sz="1800" dirty="0"/>
              <a:t>En övergripande målsättning är även att få den uppsökande verksamheten att bli en etablerad del av den ordinarie studierådgivarverksamheten.</a:t>
            </a:r>
          </a:p>
          <a:p>
            <a:r>
              <a:rPr lang="sv-FI" sz="1800" dirty="0"/>
              <a:t>Det främsta syftet med den uppsökande verksamheten är att visa för studerandena att det finns någon vid universitet som bryr sig om hur det går för dem. Detta var </a:t>
            </a:r>
            <a:r>
              <a:rPr lang="sv-SE" sz="1800" dirty="0">
                <a:latin typeface="Century Gothic"/>
              </a:rPr>
              <a:t>särskilt viktigt under men även efter COVID-19-pandemin.</a:t>
            </a:r>
          </a:p>
          <a:p>
            <a:endParaRPr lang="sv-SE" sz="1800" dirty="0"/>
          </a:p>
        </p:txBody>
      </p:sp>
      <p:sp>
        <p:nvSpPr>
          <p:cNvPr id="5" name="Title 4"/>
          <p:cNvSpPr>
            <a:spLocks noGrp="1"/>
          </p:cNvSpPr>
          <p:nvPr>
            <p:ph type="title"/>
          </p:nvPr>
        </p:nvSpPr>
        <p:spPr/>
        <p:txBody>
          <a:bodyPr>
            <a:normAutofit/>
          </a:bodyPr>
          <a:lstStyle/>
          <a:p>
            <a:r>
              <a:rPr lang="sv-SE" sz="3600" dirty="0"/>
              <a:t>Målsättningar</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25498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6</a:t>
            </a:fld>
            <a:endParaRPr lang="sv-FI" noProof="0" dirty="0"/>
          </a:p>
        </p:txBody>
      </p:sp>
      <p:sp>
        <p:nvSpPr>
          <p:cNvPr id="4" name="Content Placeholder 3"/>
          <p:cNvSpPr>
            <a:spLocks noGrp="1"/>
          </p:cNvSpPr>
          <p:nvPr>
            <p:ph idx="1"/>
          </p:nvPr>
        </p:nvSpPr>
        <p:spPr>
          <a:xfrm>
            <a:off x="609600" y="2332037"/>
            <a:ext cx="11039061" cy="4024314"/>
          </a:xfrm>
        </p:spPr>
        <p:txBody>
          <a:bodyPr/>
          <a:lstStyle/>
          <a:p>
            <a:r>
              <a:rPr lang="sv-SE" sz="1800" dirty="0">
                <a:latin typeface="Century Gothic"/>
              </a:rPr>
              <a:t>Närvaroanmälda grundexamensstuderande på alla nivåer kan i princip utgöra en målgrupp, men av praktiska skäl är det rimligt att begränsa sig till en viss målgrupp i taget t.ex. genom att välja ut ett visst studieår och antal avlagda studiepoäng.</a:t>
            </a:r>
          </a:p>
          <a:p>
            <a:r>
              <a:rPr lang="sv-FI" sz="1800" dirty="0"/>
              <a:t>Projektet hade särskild fokus på studerande vars studietakt och välmående hade påverkats negativt av COVID-19-pandemin, och som således upplevdes som kritiska och i riskzonen. Den första målgruppen som utgjorde pilotprojekt var således studerande som var första årets studerande då pandemin bröt ut (dvs. studerande antagna år 2020) och som hade avlagt 25 sp eller färre.</a:t>
            </a:r>
          </a:p>
          <a:p>
            <a:r>
              <a:rPr lang="sv-SE" sz="1800" dirty="0">
                <a:latin typeface="Century Gothic"/>
              </a:rPr>
              <a:t>Studiepoängsgränsen var </a:t>
            </a:r>
            <a:r>
              <a:rPr lang="sv-SE" sz="1800" dirty="0" smtClean="0">
                <a:latin typeface="Century Gothic"/>
              </a:rPr>
              <a:t>flytande, det </a:t>
            </a:r>
            <a:r>
              <a:rPr lang="sv-SE" sz="1800" dirty="0">
                <a:latin typeface="Century Gothic"/>
              </a:rPr>
              <a:t>enda </a:t>
            </a:r>
            <a:r>
              <a:rPr lang="sv-SE" sz="1800" dirty="0" smtClean="0">
                <a:latin typeface="Century Gothic"/>
              </a:rPr>
              <a:t>kriteriet var </a:t>
            </a:r>
            <a:r>
              <a:rPr lang="sv-SE" sz="1800" dirty="0">
                <a:latin typeface="Century Gothic"/>
              </a:rPr>
              <a:t>att den </a:t>
            </a:r>
            <a:r>
              <a:rPr lang="sv-SE" sz="1800" dirty="0" smtClean="0">
                <a:latin typeface="Century Gothic"/>
              </a:rPr>
              <a:t>skulle ligga rejält </a:t>
            </a:r>
            <a:r>
              <a:rPr lang="sv-SE" sz="1800" dirty="0">
                <a:latin typeface="Century Gothic"/>
              </a:rPr>
              <a:t>under den rekommenderade studietakten för att hålla storleken på grupperna rimliga. </a:t>
            </a:r>
          </a:p>
          <a:p>
            <a:r>
              <a:rPr lang="sv-FI" sz="1800" dirty="0">
                <a:latin typeface="Century Gothic"/>
              </a:rPr>
              <a:t>Inom projektet identifierades totalt 11 olika kritiska målgrupper som var valda baserade på studieår och avlagda studiepoäng, eller med annan avgränsning (se följande sida).</a:t>
            </a:r>
            <a:endParaRPr lang="sv-FI" sz="1800" dirty="0"/>
          </a:p>
        </p:txBody>
      </p:sp>
      <p:sp>
        <p:nvSpPr>
          <p:cNvPr id="5" name="Title 4"/>
          <p:cNvSpPr>
            <a:spLocks noGrp="1"/>
          </p:cNvSpPr>
          <p:nvPr>
            <p:ph type="title"/>
          </p:nvPr>
        </p:nvSpPr>
        <p:spPr/>
        <p:txBody>
          <a:bodyPr>
            <a:normAutofit/>
          </a:bodyPr>
          <a:lstStyle/>
          <a:p>
            <a:r>
              <a:rPr lang="sv-SE" sz="3600" dirty="0"/>
              <a:t>Målgrupper 1/2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133692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7</a:t>
            </a:fld>
            <a:endParaRPr lang="sv-FI" noProof="0"/>
          </a:p>
        </p:txBody>
      </p:sp>
      <p:sp>
        <p:nvSpPr>
          <p:cNvPr id="4" name="Content Placeholder 3"/>
          <p:cNvSpPr>
            <a:spLocks noGrp="1"/>
          </p:cNvSpPr>
          <p:nvPr>
            <p:ph idx="1"/>
          </p:nvPr>
        </p:nvSpPr>
        <p:spPr>
          <a:xfrm>
            <a:off x="68581" y="1838525"/>
            <a:ext cx="11944560" cy="6146145"/>
          </a:xfrm>
        </p:spPr>
        <p:txBody>
          <a:bodyPr>
            <a:noAutofit/>
          </a:bodyPr>
          <a:lstStyle/>
          <a:p>
            <a:r>
              <a:rPr lang="sv-FI" sz="1400" dirty="0">
                <a:latin typeface="Century Gothic"/>
              </a:rPr>
              <a:t>Målgrupperna som kontaktades inom ramen för projektet var följande:</a:t>
            </a:r>
          </a:p>
          <a:p>
            <a:endParaRPr lang="sv-FI" sz="1400" dirty="0">
              <a:latin typeface="Century Gothic"/>
            </a:endParaRPr>
          </a:p>
          <a:p>
            <a:pPr lvl="0"/>
            <a:r>
              <a:rPr lang="sv-FI" sz="1400" b="1" dirty="0"/>
              <a:t>Våg </a:t>
            </a:r>
            <a:r>
              <a:rPr lang="sv-FI" sz="1400" b="1" dirty="0" smtClean="0"/>
              <a:t>1 </a:t>
            </a:r>
            <a:r>
              <a:rPr lang="sv-FI" sz="1400" dirty="0" smtClean="0"/>
              <a:t>(kontaktades ht 2021): </a:t>
            </a:r>
            <a:r>
              <a:rPr lang="sv-FI" sz="1400" dirty="0"/>
              <a:t>studerande antagna år 2020 som har avlagt 25 sp eller färre </a:t>
            </a:r>
            <a:endParaRPr lang="sv-FI" sz="1400" dirty="0" smtClean="0"/>
          </a:p>
          <a:p>
            <a:pPr lvl="0"/>
            <a:r>
              <a:rPr lang="sv-FI" sz="1400" b="1" dirty="0" smtClean="0"/>
              <a:t>Våg 2 </a:t>
            </a:r>
            <a:r>
              <a:rPr lang="sv-FI" sz="1400" dirty="0"/>
              <a:t>(kontaktades ht 2021</a:t>
            </a:r>
            <a:r>
              <a:rPr lang="sv-FI" sz="1400" dirty="0" smtClean="0"/>
              <a:t>): </a:t>
            </a:r>
            <a:r>
              <a:rPr lang="sv-FI" sz="1400" dirty="0"/>
              <a:t>studerande antagna år 2019 som har avlagt 55 sp eller färre </a:t>
            </a:r>
          </a:p>
          <a:p>
            <a:pPr lvl="0"/>
            <a:r>
              <a:rPr lang="sv-FI" sz="1400" b="1" dirty="0"/>
              <a:t>Våg </a:t>
            </a:r>
            <a:r>
              <a:rPr lang="sv-FI" sz="1400" b="1" dirty="0" smtClean="0"/>
              <a:t>3 </a:t>
            </a:r>
            <a:r>
              <a:rPr lang="sv-FI" sz="1400" dirty="0"/>
              <a:t>(kontaktades ht 2021</a:t>
            </a:r>
            <a:r>
              <a:rPr lang="sv-FI" sz="1400" dirty="0" smtClean="0"/>
              <a:t>): </a:t>
            </a:r>
            <a:r>
              <a:rPr lang="sv-FI" sz="1400" dirty="0"/>
              <a:t>studerande antagna år 2020 som har avlagt mellan 26–55 sp </a:t>
            </a:r>
          </a:p>
          <a:p>
            <a:pPr lvl="0"/>
            <a:r>
              <a:rPr lang="sv-FI" sz="1400" b="1" dirty="0"/>
              <a:t>Våg </a:t>
            </a:r>
            <a:r>
              <a:rPr lang="sv-FI" sz="1400" b="1" dirty="0" smtClean="0"/>
              <a:t>4 </a:t>
            </a:r>
            <a:r>
              <a:rPr lang="sv-FI" sz="1400" dirty="0" smtClean="0"/>
              <a:t>(kontaktades </a:t>
            </a:r>
            <a:r>
              <a:rPr lang="sv-FI" sz="1400" dirty="0" err="1" smtClean="0"/>
              <a:t>vt</a:t>
            </a:r>
            <a:r>
              <a:rPr lang="sv-FI" sz="1400" dirty="0" smtClean="0"/>
              <a:t> 2022): </a:t>
            </a:r>
            <a:r>
              <a:rPr lang="sv-FI" sz="1400" dirty="0"/>
              <a:t>studerande antagna hösten 2021som har avlagt 15 sp eller färre </a:t>
            </a:r>
          </a:p>
          <a:p>
            <a:pPr lvl="0"/>
            <a:r>
              <a:rPr lang="sv-FI" sz="1400" b="1" dirty="0"/>
              <a:t>Våg </a:t>
            </a:r>
            <a:r>
              <a:rPr lang="sv-FI" sz="1400" b="1" dirty="0" smtClean="0"/>
              <a:t>5 </a:t>
            </a:r>
            <a:r>
              <a:rPr lang="sv-FI" sz="1400" dirty="0" smtClean="0"/>
              <a:t>(</a:t>
            </a:r>
            <a:r>
              <a:rPr lang="sv-FI" sz="1400" dirty="0"/>
              <a:t>kontaktades </a:t>
            </a:r>
            <a:r>
              <a:rPr lang="sv-FI" sz="1400" dirty="0" err="1"/>
              <a:t>vt</a:t>
            </a:r>
            <a:r>
              <a:rPr lang="sv-FI" sz="1400" dirty="0"/>
              <a:t> </a:t>
            </a:r>
            <a:r>
              <a:rPr lang="sv-FI" sz="1400" dirty="0" smtClean="0"/>
              <a:t>2022): </a:t>
            </a:r>
            <a:r>
              <a:rPr lang="sv-FI" sz="1400" dirty="0"/>
              <a:t>studerande som är inne på sin 14:de närvarotermin (kandidat + magister-studerande) eller 8:nde närvarotermin (studerande med enbart studierätt på antingen kandidat- eller magisternivå), och vars studietid tog slut 31.7.2022, och som inte har blivit beviljade förlängning av studietid tidigare </a:t>
            </a:r>
          </a:p>
          <a:p>
            <a:pPr lvl="0"/>
            <a:r>
              <a:rPr lang="sv-FI" sz="1400" b="1" dirty="0"/>
              <a:t>Våg </a:t>
            </a:r>
            <a:r>
              <a:rPr lang="sv-FI" sz="1400" b="1" dirty="0" smtClean="0"/>
              <a:t>6 </a:t>
            </a:r>
            <a:r>
              <a:rPr lang="sv-FI" sz="1400" dirty="0" smtClean="0"/>
              <a:t>(kontaktades </a:t>
            </a:r>
            <a:r>
              <a:rPr lang="sv-FI" sz="1400" dirty="0" err="1"/>
              <a:t>vt</a:t>
            </a:r>
            <a:r>
              <a:rPr lang="sv-FI" sz="1400" dirty="0"/>
              <a:t> 2022</a:t>
            </a:r>
            <a:r>
              <a:rPr lang="sv-FI" sz="1400" dirty="0" smtClean="0"/>
              <a:t>)</a:t>
            </a:r>
            <a:r>
              <a:rPr lang="sv-FI" sz="1400" b="1" dirty="0" smtClean="0"/>
              <a:t>:</a:t>
            </a:r>
            <a:r>
              <a:rPr lang="sv-FI" sz="1400" dirty="0" smtClean="0"/>
              <a:t> </a:t>
            </a:r>
            <a:r>
              <a:rPr lang="sv-FI" sz="1400" dirty="0"/>
              <a:t>studerande antagna år 2018 som har avlagt 100 sp eller färre </a:t>
            </a:r>
          </a:p>
          <a:p>
            <a:pPr lvl="0"/>
            <a:r>
              <a:rPr lang="sv-FI" sz="1400" b="1" dirty="0"/>
              <a:t>Våg </a:t>
            </a:r>
            <a:r>
              <a:rPr lang="sv-FI" sz="1400" b="1" dirty="0" smtClean="0"/>
              <a:t>7 </a:t>
            </a:r>
            <a:r>
              <a:rPr lang="sv-FI" sz="1400" dirty="0"/>
              <a:t>(kontaktades </a:t>
            </a:r>
            <a:r>
              <a:rPr lang="sv-FI" sz="1400" dirty="0" err="1"/>
              <a:t>vt</a:t>
            </a:r>
            <a:r>
              <a:rPr lang="sv-FI" sz="1400" dirty="0"/>
              <a:t> 2022</a:t>
            </a:r>
            <a:r>
              <a:rPr lang="sv-FI" sz="1400" dirty="0" smtClean="0"/>
              <a:t>)</a:t>
            </a:r>
            <a:r>
              <a:rPr lang="sv-FI" sz="1400" b="1" dirty="0" smtClean="0"/>
              <a:t>:</a:t>
            </a:r>
            <a:r>
              <a:rPr lang="sv-FI" sz="1400" dirty="0" smtClean="0"/>
              <a:t> </a:t>
            </a:r>
            <a:r>
              <a:rPr lang="sv-FI" sz="1400" dirty="0"/>
              <a:t>studerande antagna år 2017 som inte ännu har avlagt sin kandidatexamen </a:t>
            </a:r>
          </a:p>
          <a:p>
            <a:pPr lvl="0"/>
            <a:r>
              <a:rPr lang="sv-FI" sz="1400" b="1" dirty="0"/>
              <a:t>Våg </a:t>
            </a:r>
            <a:r>
              <a:rPr lang="sv-FI" sz="1400" b="1" dirty="0" smtClean="0"/>
              <a:t>8 </a:t>
            </a:r>
            <a:r>
              <a:rPr lang="sv-FI" sz="1400" dirty="0"/>
              <a:t>(kontaktades </a:t>
            </a:r>
            <a:r>
              <a:rPr lang="sv-FI" sz="1400" dirty="0" smtClean="0"/>
              <a:t>ht </a:t>
            </a:r>
            <a:r>
              <a:rPr lang="sv-FI" sz="1400" dirty="0"/>
              <a:t>2022): a</a:t>
            </a:r>
            <a:r>
              <a:rPr lang="sv-FI" sz="1400" dirty="0" smtClean="0"/>
              <a:t>ndra </a:t>
            </a:r>
            <a:r>
              <a:rPr lang="sv-FI" sz="1400" dirty="0"/>
              <a:t>årets studerande (antagna 2021) som har avlagt 40 sp eller färre </a:t>
            </a:r>
          </a:p>
          <a:p>
            <a:pPr lvl="0"/>
            <a:r>
              <a:rPr lang="sv-FI" sz="1400" b="1" dirty="0"/>
              <a:t>Våg </a:t>
            </a:r>
            <a:r>
              <a:rPr lang="sv-FI" sz="1400" b="1" dirty="0" smtClean="0"/>
              <a:t>9 </a:t>
            </a:r>
            <a:r>
              <a:rPr lang="sv-FI" sz="1400" dirty="0"/>
              <a:t>(kontaktades ht 2022</a:t>
            </a:r>
            <a:r>
              <a:rPr lang="sv-FI" sz="1400" dirty="0" smtClean="0"/>
              <a:t>)</a:t>
            </a:r>
            <a:r>
              <a:rPr lang="sv-FI" sz="1400" b="1" dirty="0" smtClean="0"/>
              <a:t>:</a:t>
            </a:r>
            <a:r>
              <a:rPr lang="sv-FI" sz="1400" dirty="0" smtClean="0"/>
              <a:t> studerande </a:t>
            </a:r>
            <a:r>
              <a:rPr lang="sv-FI" sz="1400" dirty="0"/>
              <a:t>antagna direkt till magisternivån (svenskspråkiga) år 2020 </a:t>
            </a:r>
          </a:p>
          <a:p>
            <a:pPr lvl="0"/>
            <a:r>
              <a:rPr lang="sv-FI" sz="1400" b="1" dirty="0"/>
              <a:t>Våg </a:t>
            </a:r>
            <a:r>
              <a:rPr lang="sv-FI" sz="1400" b="1" dirty="0" smtClean="0"/>
              <a:t>10 </a:t>
            </a:r>
            <a:r>
              <a:rPr lang="sv-FI" sz="1400" dirty="0"/>
              <a:t>(kontaktades </a:t>
            </a:r>
            <a:r>
              <a:rPr lang="sv-FI" sz="1400" dirty="0" err="1" smtClean="0"/>
              <a:t>vt</a:t>
            </a:r>
            <a:r>
              <a:rPr lang="sv-FI" sz="1400" dirty="0" smtClean="0"/>
              <a:t> 2023): studerande </a:t>
            </a:r>
            <a:r>
              <a:rPr lang="sv-FI" sz="1400" dirty="0"/>
              <a:t>som är inne på sin 14:de närvarotermin (kandidat + magister-studerande) eller 8:nde närvarotermin (studerande med enbart studierätt på antingen kandidat- eller magisternivå), och vars studietid tog slut 31.7.2023, och som inte har blivit beviljade förlängning av studietid tidigare </a:t>
            </a:r>
          </a:p>
          <a:p>
            <a:pPr lvl="0"/>
            <a:r>
              <a:rPr lang="sv-FI" sz="1400" b="1" dirty="0"/>
              <a:t>Våg </a:t>
            </a:r>
            <a:r>
              <a:rPr lang="sv-FI" sz="1400" b="1" dirty="0" smtClean="0"/>
              <a:t>11 </a:t>
            </a:r>
            <a:r>
              <a:rPr lang="sv-FI" sz="1400" dirty="0" smtClean="0"/>
              <a:t>(kontaktades </a:t>
            </a:r>
            <a:r>
              <a:rPr lang="sv-FI" sz="1400" dirty="0" err="1"/>
              <a:t>vt</a:t>
            </a:r>
            <a:r>
              <a:rPr lang="sv-FI" sz="1400" dirty="0"/>
              <a:t> 2023): </a:t>
            </a:r>
            <a:r>
              <a:rPr lang="sv-FI" sz="1400" dirty="0" smtClean="0"/>
              <a:t>studerande </a:t>
            </a:r>
            <a:r>
              <a:rPr lang="sv-FI" sz="1400" dirty="0"/>
              <a:t>antagna 2020 och som har avlagt 90 sp eller färre</a:t>
            </a:r>
          </a:p>
          <a:p>
            <a:endParaRPr lang="sv-FI" sz="1700" dirty="0"/>
          </a:p>
        </p:txBody>
      </p:sp>
      <p:sp>
        <p:nvSpPr>
          <p:cNvPr id="5" name="Title 4"/>
          <p:cNvSpPr>
            <a:spLocks noGrp="1"/>
          </p:cNvSpPr>
          <p:nvPr>
            <p:ph type="title"/>
          </p:nvPr>
        </p:nvSpPr>
        <p:spPr>
          <a:xfrm>
            <a:off x="601649" y="695526"/>
            <a:ext cx="10972800" cy="1143000"/>
          </a:xfrm>
        </p:spPr>
        <p:txBody>
          <a:bodyPr>
            <a:normAutofit/>
          </a:bodyPr>
          <a:lstStyle/>
          <a:p>
            <a:r>
              <a:rPr lang="sv-SE" sz="3600" dirty="0"/>
              <a:t>Målgrupper 2/2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267579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8</a:t>
            </a:fld>
            <a:endParaRPr lang="sv-FI" noProof="0" dirty="0"/>
          </a:p>
        </p:txBody>
      </p:sp>
      <p:sp>
        <p:nvSpPr>
          <p:cNvPr id="4" name="Content Placeholder 3"/>
          <p:cNvSpPr>
            <a:spLocks noGrp="1"/>
          </p:cNvSpPr>
          <p:nvPr>
            <p:ph idx="1"/>
          </p:nvPr>
        </p:nvSpPr>
        <p:spPr>
          <a:xfrm>
            <a:off x="231912" y="2475544"/>
            <a:ext cx="11836889" cy="5362236"/>
          </a:xfrm>
        </p:spPr>
        <p:txBody>
          <a:bodyPr vert="horz" lIns="91440" tIns="45720" rIns="91440" bIns="45720" rtlCol="0" anchor="t">
            <a:normAutofit/>
          </a:bodyPr>
          <a:lstStyle/>
          <a:p>
            <a:r>
              <a:rPr lang="sv-SE" sz="1800" dirty="0"/>
              <a:t>Det första steget </a:t>
            </a:r>
            <a:r>
              <a:rPr lang="sv-SE" sz="1800" dirty="0" smtClean="0"/>
              <a:t>är </a:t>
            </a:r>
            <a:r>
              <a:rPr lang="sv-SE" sz="1800" dirty="0"/>
              <a:t>att skapa listor för kontakttagande av studerande. Listorna kan även vid behov användas för uppföljning </a:t>
            </a:r>
            <a:r>
              <a:rPr lang="sv-SE" sz="1800" dirty="0" smtClean="0"/>
              <a:t>av studerande och för att </a:t>
            </a:r>
            <a:r>
              <a:rPr lang="sv-SE" sz="1800" dirty="0"/>
              <a:t>kontakta dem på nytt i ett senare skede. Ta hänsyn till hur och var listorna sparas och lagras, med hänvisning till GDPR.</a:t>
            </a:r>
          </a:p>
          <a:p>
            <a:pPr marL="456565" indent="-456565"/>
            <a:r>
              <a:rPr lang="sv-SE" sz="1800" dirty="0">
                <a:latin typeface="Century Gothic"/>
              </a:rPr>
              <a:t>Inom projektet använde vi oss av en skild e-postadress för kontakttagandet. Det kan övervägas ifall e-posten ska skickas från en personlig e-postadress eller en gemensam (allmän) e-postadress, samt vem eller vilka i personalen som ska ha åtkomst till mejlen.</a:t>
            </a:r>
          </a:p>
          <a:p>
            <a:pPr marL="380990" indent="-380990">
              <a:buFont typeface="Arial"/>
              <a:buChar char="•"/>
            </a:pPr>
            <a:endParaRPr lang="sv-FI" sz="1800" dirty="0">
              <a:latin typeface="Century Gothic"/>
            </a:endParaRPr>
          </a:p>
          <a:p>
            <a:pPr marL="914376" lvl="1">
              <a:buFont typeface="Arial"/>
              <a:buChar char="•"/>
            </a:pPr>
            <a:endParaRPr lang="sv-SE" sz="1800" dirty="0">
              <a:latin typeface="Century Gothic"/>
            </a:endParaRPr>
          </a:p>
          <a:p>
            <a:endParaRPr lang="sv-FI" dirty="0"/>
          </a:p>
        </p:txBody>
      </p:sp>
      <p:sp>
        <p:nvSpPr>
          <p:cNvPr id="5" name="Title 4"/>
          <p:cNvSpPr>
            <a:spLocks noGrp="1"/>
          </p:cNvSpPr>
          <p:nvPr>
            <p:ph type="title"/>
          </p:nvPr>
        </p:nvSpPr>
        <p:spPr>
          <a:xfrm>
            <a:off x="492981" y="752530"/>
            <a:ext cx="10808473" cy="708614"/>
          </a:xfrm>
        </p:spPr>
        <p:txBody>
          <a:bodyPr>
            <a:noAutofit/>
          </a:bodyPr>
          <a:lstStyle/>
          <a:p>
            <a:r>
              <a:rPr lang="sv-SE" sz="3600" dirty="0" smtClean="0"/>
              <a:t>Beskrivning av det praktiska </a:t>
            </a:r>
            <a:br>
              <a:rPr lang="sv-SE" sz="3600" dirty="0" smtClean="0"/>
            </a:br>
            <a:r>
              <a:rPr lang="sv-SE" sz="3600" dirty="0" smtClean="0"/>
              <a:t>utförandet av modellen 1/2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11479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sv-FI" noProof="0" smtClean="0"/>
              <a:t>9</a:t>
            </a:fld>
            <a:endParaRPr lang="sv-FI" noProof="0"/>
          </a:p>
        </p:txBody>
      </p:sp>
      <p:sp>
        <p:nvSpPr>
          <p:cNvPr id="4" name="Content Placeholder 3"/>
          <p:cNvSpPr>
            <a:spLocks noGrp="1"/>
          </p:cNvSpPr>
          <p:nvPr>
            <p:ph idx="1"/>
          </p:nvPr>
        </p:nvSpPr>
        <p:spPr>
          <a:xfrm>
            <a:off x="115337" y="2083242"/>
            <a:ext cx="11897804" cy="4351987"/>
          </a:xfrm>
        </p:spPr>
        <p:txBody>
          <a:bodyPr>
            <a:normAutofit fontScale="85000" lnSpcReduction="10000"/>
          </a:bodyPr>
          <a:lstStyle/>
          <a:p>
            <a:pPr marL="380990" indent="-380990">
              <a:buFont typeface="Arial"/>
              <a:buChar char="•"/>
            </a:pPr>
            <a:r>
              <a:rPr lang="sv-FI" sz="1800" dirty="0">
                <a:latin typeface="Century Gothic"/>
              </a:rPr>
              <a:t>Kontaktandet av studerande skedde </a:t>
            </a:r>
            <a:r>
              <a:rPr lang="sv-FI" sz="1800" dirty="0" smtClean="0">
                <a:latin typeface="Century Gothic"/>
              </a:rPr>
              <a:t>i </a:t>
            </a:r>
            <a:r>
              <a:rPr lang="sv-FI" sz="1800" dirty="0">
                <a:latin typeface="Century Gothic"/>
              </a:rPr>
              <a:t>två steg:</a:t>
            </a:r>
            <a:br>
              <a:rPr lang="sv-FI" sz="1800" dirty="0">
                <a:latin typeface="Century Gothic"/>
              </a:rPr>
            </a:br>
            <a:endParaRPr lang="sv-FI" sz="2800" dirty="0">
              <a:latin typeface="Century Gothic"/>
            </a:endParaRPr>
          </a:p>
          <a:p>
            <a:pPr marL="380990" indent="-380990">
              <a:buFont typeface="Arial"/>
              <a:buChar char="•"/>
            </a:pPr>
            <a:r>
              <a:rPr lang="sv-FI" sz="1800" b="1" dirty="0">
                <a:latin typeface="Century Gothic"/>
              </a:rPr>
              <a:t>Steg 1: Riktad e-post under den första veckan: </a:t>
            </a:r>
            <a:r>
              <a:rPr lang="sv-FI" sz="1800" b="1" i="1" dirty="0">
                <a:latin typeface="Century Gothic"/>
              </a:rPr>
              <a:t>"Hej 'NAMN', hur går det med studierna?” </a:t>
            </a:r>
          </a:p>
          <a:p>
            <a:pPr marL="913765" lvl="1" indent="-380365">
              <a:buFont typeface="Arial" panose="020B0604020202020204" pitchFamily="34" charset="0"/>
              <a:buChar char="•"/>
            </a:pPr>
            <a:r>
              <a:rPr lang="sv-FI" sz="1800" dirty="0">
                <a:latin typeface="Century Gothic"/>
              </a:rPr>
              <a:t>Mejlet skickades till de studerandes e-postadress vid </a:t>
            </a:r>
            <a:r>
              <a:rPr lang="sv-FI" sz="1800" dirty="0" smtClean="0">
                <a:latin typeface="Century Gothic"/>
              </a:rPr>
              <a:t>universitetet.</a:t>
            </a:r>
            <a:r>
              <a:rPr lang="sv-FI" sz="1800" dirty="0">
                <a:latin typeface="Century Gothic"/>
              </a:rPr>
              <a:t> Mejlet innehöll information om hur den studerande kan kontakta och boka tid med sin studierådgivare och med studiepsykologen, samt</a:t>
            </a:r>
            <a:r>
              <a:rPr lang="en-GB" sz="1800" i="1" dirty="0">
                <a:latin typeface="Century Gothic"/>
              </a:rPr>
              <a:t> </a:t>
            </a:r>
            <a:r>
              <a:rPr lang="en-GB" sz="1800" dirty="0" err="1">
                <a:latin typeface="Century Gothic"/>
              </a:rPr>
              <a:t>hur</a:t>
            </a:r>
            <a:r>
              <a:rPr lang="en-GB" sz="1800" dirty="0">
                <a:latin typeface="Century Gothic"/>
              </a:rPr>
              <a:t> </a:t>
            </a:r>
            <a:r>
              <a:rPr lang="sv-FI" sz="1800" dirty="0">
                <a:latin typeface="Century Gothic"/>
              </a:rPr>
              <a:t>studierådgivaren och studiepsykologen kan hjälpa och stödja.</a:t>
            </a:r>
          </a:p>
          <a:p>
            <a:pPr marL="914376" lvl="1">
              <a:buFont typeface="Arial" panose="020B0604020202020204" pitchFamily="34" charset="0"/>
              <a:buChar char="•"/>
            </a:pPr>
            <a:r>
              <a:rPr lang="sv-SE" sz="1800" dirty="0">
                <a:latin typeface="Century Gothic"/>
              </a:rPr>
              <a:t>Mejlet hade en uppmuntrande ton så att de studerande inte skulle känna sig illa berörda av att bli kontaktade. I mejlet beskrevs att kontakttagandet genomförs via ett projekt som föranleddes av pandemin, samt att det kan finnas flera orsaker till en långsammare studietakt. Vi skrev också att vi oavsett orsak vill kolla upp ifall den studerande känner sig vara i behov av någon form av stöd i det här skedet av sina studier.</a:t>
            </a:r>
            <a:endParaRPr lang="sv-FI" sz="1800" dirty="0">
              <a:latin typeface="Century Gothic"/>
            </a:endParaRPr>
          </a:p>
          <a:p>
            <a:pPr marL="914376" lvl="1">
              <a:buFont typeface="Arial" panose="020B0604020202020204" pitchFamily="34" charset="0"/>
              <a:buChar char="•"/>
            </a:pPr>
            <a:r>
              <a:rPr lang="sv-FI" sz="1800" dirty="0">
                <a:latin typeface="Century Gothic"/>
              </a:rPr>
              <a:t>De studerande ombads svara på mejlet även om de inte upplevde sig vara i behov av stöd just då, med förbehållet att de annars blir uppringda fr.o.m. veckan därpå. (Se exempelmejl på följande sida.)</a:t>
            </a:r>
            <a:r>
              <a:rPr lang="sv-FI" dirty="0">
                <a:latin typeface="Century Gothic"/>
              </a:rPr>
              <a:t/>
            </a:r>
            <a:br>
              <a:rPr lang="sv-FI" dirty="0">
                <a:latin typeface="Century Gothic"/>
              </a:rPr>
            </a:br>
            <a:endParaRPr lang="sv-SE" dirty="0">
              <a:latin typeface="Century Gothic"/>
            </a:endParaRPr>
          </a:p>
          <a:p>
            <a:pPr marL="380990" indent="-380990">
              <a:buFont typeface="Arial"/>
              <a:buChar char="•"/>
            </a:pPr>
            <a:r>
              <a:rPr lang="sv-SE" sz="1800" b="1" dirty="0">
                <a:latin typeface="Century Gothic"/>
              </a:rPr>
              <a:t>Steg 2: Telefonsamtal under veckan efter mejlutskicket eller lite senare, samt SMS </a:t>
            </a:r>
          </a:p>
          <a:p>
            <a:pPr marL="914376" lvl="1">
              <a:buFont typeface="Arial"/>
              <a:buChar char="•"/>
            </a:pPr>
            <a:r>
              <a:rPr lang="sv-SE" sz="1800" dirty="0">
                <a:latin typeface="Century Gothic"/>
              </a:rPr>
              <a:t>De studerande som inte svarade på mejlet blev uppringda av studierådgivaren. Genast i början av samtalet förklarades syftet till telefonsamtalet och samma hjälp och stöd som i mejlet erbjöds. Ifall den studerande inte svarade fick hen ett SMS med information om uppringaren samt en förfrågan </a:t>
            </a:r>
            <a:r>
              <a:rPr lang="sv-SE" sz="1800" dirty="0" smtClean="0">
                <a:latin typeface="Century Gothic"/>
              </a:rPr>
              <a:t>ifall </a:t>
            </a:r>
            <a:r>
              <a:rPr lang="sv-SE" sz="1800" dirty="0">
                <a:latin typeface="Century Gothic"/>
              </a:rPr>
              <a:t>studierådgivaren fick ringa </a:t>
            </a:r>
            <a:r>
              <a:rPr lang="sv-SE" sz="1800" dirty="0" smtClean="0">
                <a:latin typeface="Century Gothic"/>
              </a:rPr>
              <a:t>upp på </a:t>
            </a:r>
            <a:r>
              <a:rPr lang="sv-SE" sz="1800" dirty="0">
                <a:latin typeface="Century Gothic"/>
              </a:rPr>
              <a:t>nytt.</a:t>
            </a:r>
          </a:p>
          <a:p>
            <a:endParaRPr lang="sv-FI" dirty="0"/>
          </a:p>
        </p:txBody>
      </p:sp>
      <p:sp>
        <p:nvSpPr>
          <p:cNvPr id="5" name="Title 4"/>
          <p:cNvSpPr>
            <a:spLocks noGrp="1"/>
          </p:cNvSpPr>
          <p:nvPr>
            <p:ph type="title"/>
          </p:nvPr>
        </p:nvSpPr>
        <p:spPr>
          <a:xfrm>
            <a:off x="514184" y="576685"/>
            <a:ext cx="10972800" cy="1143000"/>
          </a:xfrm>
        </p:spPr>
        <p:txBody>
          <a:bodyPr>
            <a:noAutofit/>
          </a:bodyPr>
          <a:lstStyle/>
          <a:p>
            <a:r>
              <a:rPr lang="sv-SE" sz="3600" dirty="0"/>
              <a:t>Beskrivning av det praktiska </a:t>
            </a:r>
            <a:r>
              <a:rPr lang="sv-SE" sz="3600" dirty="0" smtClean="0"/>
              <a:t/>
            </a:r>
            <a:br>
              <a:rPr lang="sv-SE" sz="3600" dirty="0" smtClean="0"/>
            </a:br>
            <a:r>
              <a:rPr lang="sv-SE" sz="3600" dirty="0" smtClean="0"/>
              <a:t>utförandet av </a:t>
            </a:r>
            <a:r>
              <a:rPr lang="sv-SE" sz="3600" dirty="0"/>
              <a:t>modellen </a:t>
            </a:r>
            <a:r>
              <a:rPr lang="sv-SE" sz="3600" dirty="0" smtClean="0"/>
              <a:t>2/2</a:t>
            </a:r>
            <a:endParaRPr lang="sv-FI" sz="3600" dirty="0"/>
          </a:p>
        </p:txBody>
      </p:sp>
      <p:pic>
        <p:nvPicPr>
          <p:cNvPr id="6" name="Picture 5"/>
          <p:cNvPicPr>
            <a:picLocks noChangeAspect="1"/>
          </p:cNvPicPr>
          <p:nvPr/>
        </p:nvPicPr>
        <p:blipFill>
          <a:blip r:embed="rId2"/>
          <a:stretch>
            <a:fillRect/>
          </a:stretch>
        </p:blipFill>
        <p:spPr>
          <a:xfrm>
            <a:off x="9387691" y="95938"/>
            <a:ext cx="1298191" cy="1199177"/>
          </a:xfrm>
          <a:prstGeom prst="rect">
            <a:avLst/>
          </a:prstGeom>
        </p:spPr>
      </p:pic>
    </p:spTree>
    <p:extLst>
      <p:ext uri="{BB962C8B-B14F-4D97-AF65-F5344CB8AC3E}">
        <p14:creationId xmlns:p14="http://schemas.microsoft.com/office/powerpoint/2010/main" val="35040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åboAkademi">
      <a:dk1>
        <a:sysClr val="windowText" lastClr="000000"/>
      </a:dk1>
      <a:lt1>
        <a:sysClr val="window" lastClr="FFFFFF"/>
      </a:lt1>
      <a:dk2>
        <a:srgbClr val="E4032E"/>
      </a:dk2>
      <a:lt2>
        <a:srgbClr val="C1BCBF"/>
      </a:lt2>
      <a:accent1>
        <a:srgbClr val="003366"/>
      </a:accent1>
      <a:accent2>
        <a:srgbClr val="E4032E"/>
      </a:accent2>
      <a:accent3>
        <a:srgbClr val="FFD300"/>
      </a:accent3>
      <a:accent4>
        <a:srgbClr val="64C2CB"/>
      </a:accent4>
      <a:accent5>
        <a:srgbClr val="003366"/>
      </a:accent5>
      <a:accent6>
        <a:srgbClr val="C1BCBF"/>
      </a:accent6>
      <a:hlink>
        <a:srgbClr val="003366"/>
      </a:hlink>
      <a:folHlink>
        <a:srgbClr val="00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presentation_SVE-with-CC-template-21" id="{3428DA82-D5CD-4DB2-86E4-0A31D09D3F91}" vid="{F9D3C895-5DBB-4B5A-8891-8B3E44573C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EA345B298CCC459BF7AAFA00EDBBE9" ma:contentTypeVersion="5" ma:contentTypeDescription="Create a new document." ma:contentTypeScope="" ma:versionID="df8491a1f3b32d9f4b02d6c6722d465f">
  <xsd:schema xmlns:xsd="http://www.w3.org/2001/XMLSchema" xmlns:xs="http://www.w3.org/2001/XMLSchema" xmlns:p="http://schemas.microsoft.com/office/2006/metadata/properties" xmlns:ns2="77f85e02-50ea-4c89-bf17-47b6d870308d" xmlns:ns3="5d577d75-3efb-41b1-835f-c1b5df25de73" targetNamespace="http://schemas.microsoft.com/office/2006/metadata/properties" ma:root="true" ma:fieldsID="0bafea6ca3aa1448b1c36583690b3ead" ns2:_="" ns3:_="">
    <xsd:import namespace="77f85e02-50ea-4c89-bf17-47b6d870308d"/>
    <xsd:import namespace="5d577d75-3efb-41b1-835f-c1b5df25de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f85e02-50ea-4c89-bf17-47b6d87030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77d75-3efb-41b1-835f-c1b5df25de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69ED7-3CDA-427C-9279-E9DAEBE9D5B4}">
  <ds:schemaRefs>
    <ds:schemaRef ds:uri="http://schemas.microsoft.com/office/2006/metadata/properties"/>
    <ds:schemaRef ds:uri="5d577d75-3efb-41b1-835f-c1b5df25de73"/>
    <ds:schemaRef ds:uri="http://schemas.microsoft.com/office/2006/documentManagement/types"/>
    <ds:schemaRef ds:uri="77f85e02-50ea-4c89-bf17-47b6d870308d"/>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719C5C3F-33AF-4723-8CA7-690308FDE3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f85e02-50ea-4c89-bf17-47b6d870308d"/>
    <ds:schemaRef ds:uri="5d577d75-3efb-41b1-835f-c1b5df25de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C245B-F50E-4F52-A825-29646542A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9981</TotalTime>
  <Words>2683</Words>
  <Application>Microsoft Office PowerPoint</Application>
  <PresentationFormat>Widescreen</PresentationFormat>
  <Paragraphs>125</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Office-teema</vt:lpstr>
      <vt:lpstr>Uppsökande verksamhet  En ny verksamhetsmodell för studierådgivning</vt:lpstr>
      <vt:lpstr>Beskrivning av modellen</vt:lpstr>
      <vt:lpstr>Varför använda sig av modellen? 1/2</vt:lpstr>
      <vt:lpstr>Varför använda sig av modellen? 2/2</vt:lpstr>
      <vt:lpstr>Målsättningar</vt:lpstr>
      <vt:lpstr>Målgrupper 1/2</vt:lpstr>
      <vt:lpstr>Målgrupper 2/2</vt:lpstr>
      <vt:lpstr>Beskrivning av det praktiska  utförandet av modellen 1/2</vt:lpstr>
      <vt:lpstr>Beskrivning av det praktiska  utförandet av modellen 2/2</vt:lpstr>
      <vt:lpstr>Exempel på e-postmeddelandet</vt:lpstr>
      <vt:lpstr>Tidtabell</vt:lpstr>
      <vt:lpstr>Studierådgivare (samt övriga personresurser)</vt:lpstr>
      <vt:lpstr>Marknadsföring och kommunikation</vt:lpstr>
      <vt:lpstr>Material (marknadsföring, visualisering, skolningsmaterial)</vt:lpstr>
      <vt:lpstr>Feedback och bedömning 1/2</vt:lpstr>
      <vt:lpstr>Feedback och bedömning 2/2  Feedback från studerande, några axplock </vt:lpstr>
      <vt:lpstr>Tilläggsinformation</vt:lpstr>
      <vt:lpstr>Referenser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främja studenters välmående genom samtalsteknik</dc:title>
  <dc:creator>sabina.nickull@abo.fi</dc:creator>
  <cp:lastModifiedBy>Kia Ikonen</cp:lastModifiedBy>
  <cp:revision>223</cp:revision>
  <dcterms:created xsi:type="dcterms:W3CDTF">2021-09-28T09:36:09Z</dcterms:created>
  <dcterms:modified xsi:type="dcterms:W3CDTF">2023-08-28T09:57:07Z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0x010100A6EA345B298CCC459BF7AAFA00EDBBE9</vt:lpwstr>
  </property>
</Properties>
</file>