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1"/>
  </p:notesMasterIdLst>
  <p:sldIdLst>
    <p:sldId id="256" r:id="rId6"/>
    <p:sldId id="257" r:id="rId7"/>
    <p:sldId id="274" r:id="rId8"/>
    <p:sldId id="263" r:id="rId9"/>
    <p:sldId id="264" r:id="rId10"/>
    <p:sldId id="265" r:id="rId11"/>
    <p:sldId id="266" r:id="rId12"/>
    <p:sldId id="267" r:id="rId13"/>
    <p:sldId id="283" r:id="rId14"/>
    <p:sldId id="282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5.10.2020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95209"/>
            <a:ext cx="9144000" cy="1982912"/>
          </a:xfrm>
        </p:spPr>
        <p:txBody>
          <a:bodyPr/>
          <a:lstStyle/>
          <a:p>
            <a:r>
              <a:rPr lang="fi-FI"/>
              <a:t>Omakotitalon lämmitysratkaisut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492943"/>
            <a:ext cx="9144000" cy="1474220"/>
          </a:xfrm>
        </p:spPr>
        <p:txBody>
          <a:bodyPr>
            <a:normAutofit/>
          </a:bodyPr>
          <a:lstStyle/>
          <a:p>
            <a:r>
              <a:rPr lang="fi-FI" sz="3200" dirty="0"/>
              <a:t>Antti Rusanen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60FEDBEC-BDFD-41C9-A00C-68FA1EF50EC5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9748783-3FA3-4F06-BC41-0DD256EEC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33" b="14440"/>
          <a:stretch/>
        </p:blipFill>
        <p:spPr>
          <a:xfrm>
            <a:off x="2683043" y="3429001"/>
            <a:ext cx="6913981" cy="3429000"/>
          </a:xfrm>
          <a:prstGeom prst="rect">
            <a:avLst/>
          </a:prstGeom>
        </p:spPr>
      </p:pic>
      <p:pic>
        <p:nvPicPr>
          <p:cNvPr id="7" name="Kuva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D8AF77C4-7547-4F65-8931-B9EA58843D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94" y="5869773"/>
            <a:ext cx="6120130" cy="10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3059"/>
          </a:xfrm>
        </p:spPr>
      </p:pic>
    </p:spTree>
    <p:extLst>
      <p:ext uri="{BB962C8B-B14F-4D97-AF65-F5344CB8AC3E}">
        <p14:creationId xmlns:p14="http://schemas.microsoft.com/office/powerpoint/2010/main" val="231022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Ilmalämpöpumppu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Ilmalämpöpumppu ottaa lämpöä talteen ulkoilmasta ja laitteen sisäyksikkö puhaltaa lämmintä ilmaa rakennuksen sisälle. Kesällä ilmalämpöpumppua voi käyttää viilennykseen.</a:t>
            </a:r>
          </a:p>
          <a:p>
            <a:r>
              <a:rPr lang="fi-FI" sz="3200" dirty="0"/>
              <a:t>Ilmalämpöpumpun hyötysuhde heikkenee kovalla pakkasella, joten ilmalämpöpumppua ei voi käyttää ainoana lämmönlähteenä.</a:t>
            </a:r>
          </a:p>
          <a:p>
            <a:r>
              <a:rPr lang="fi-FI" sz="3200" dirty="0"/>
              <a:t>Ilmalämpöpumppu sopii erinomaisesti pienentämään sähkönkulutusta sähkölämmitteisissä taloissa.</a:t>
            </a:r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32537B50-2342-419C-9C25-2F7A9E226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 b="19743"/>
          <a:stretch/>
        </p:blipFill>
        <p:spPr>
          <a:xfrm>
            <a:off x="6939815" y="0"/>
            <a:ext cx="5252185" cy="18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1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Ilma-vesilämpöpumppu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Ilma-vesilämpöpumppu ottaa energiaa ulkoilmasta ja siirtää sen rakennuksen vesikiertoiseen lämmitysjärjestelmään. </a:t>
            </a:r>
          </a:p>
          <a:p>
            <a:r>
              <a:rPr lang="fi-FI" sz="3200" dirty="0"/>
              <a:t>Ilma-vesilämpöpumppu on maalämpöä edullisempi investointi, koska keruupiiriä ei tarvitse rakentaa</a:t>
            </a:r>
          </a:p>
          <a:p>
            <a:r>
              <a:rPr lang="fi-FI" sz="3200" dirty="0"/>
              <a:t>Käyttökustannukset ovat maalämpöä korkeammat huonomman hyötysuhteen vuoksi</a:t>
            </a:r>
          </a:p>
          <a:p>
            <a:r>
              <a:rPr lang="fi-FI" sz="3200" dirty="0"/>
              <a:t>Poistoilmalämpöpumpulla voidaan ottaa energiaa talteen ilmanvaihdon poistoilmasta</a:t>
            </a:r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55497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Pelletti-, hake- ja klapikattilat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Pelletti-, hake- ja klapikattilat ovat tekniikkansa vuoksi verraten kalliita investointeja sopivat parhaiten omakotitaloa suurempien kiinteistöjen lämmitykseen. </a:t>
            </a:r>
          </a:p>
          <a:p>
            <a:r>
              <a:rPr lang="fi-FI" sz="3200" dirty="0"/>
              <a:t>Pellettikattilan käyttö on vaivatonta, hakekattila vaatii enemmän päivystystä ja klapikattilalla lämmittäminen vaatii erityistä harrastuneisuutta</a:t>
            </a:r>
          </a:p>
          <a:p>
            <a:r>
              <a:rPr lang="fi-FI" sz="3200" dirty="0"/>
              <a:t>Kotimaisilla polttoaineilla voidaan tuottaa edullista ja ympäristöystävällistä lämpöenergiaa</a:t>
            </a:r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50802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Kaukolämpö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Kaukolämmössä kaukolämpöverkostossa kiertävän veden lämpö siirretään lämmönvaihtimessa talon keskuslämmitykseen.</a:t>
            </a:r>
          </a:p>
          <a:p>
            <a:r>
              <a:rPr lang="fi-FI" sz="3200" dirty="0"/>
              <a:t>Kaukolämpö on usein edullinen ja ympäristöystävällinen lämmitysmuoto.</a:t>
            </a:r>
          </a:p>
          <a:p>
            <a:r>
              <a:rPr lang="fi-FI" sz="3200" dirty="0"/>
              <a:t>Pientaloissa korkeat liittymiskustannukset ja perusmaksut voivat tehdä kaukolämpöön liittymisestä kannattamatonta.</a:t>
            </a:r>
          </a:p>
          <a:p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06417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Tulisijat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515501" cy="4161289"/>
          </a:xfrm>
        </p:spPr>
        <p:txBody>
          <a:bodyPr>
            <a:normAutofit/>
          </a:bodyPr>
          <a:lstStyle/>
          <a:p>
            <a:r>
              <a:rPr lang="fi-FI" sz="3200" dirty="0"/>
              <a:t>Suomessa suurimmassa osassa omakotitaloja on tulisija.</a:t>
            </a:r>
          </a:p>
          <a:p>
            <a:r>
              <a:rPr lang="fi-FI" sz="3200" dirty="0"/>
              <a:t>Keskellä taloa sijaitseva tulisija toimii hyvänä lisälämmönlähteenä mille tahansa lämmitysjärjestelmälle.</a:t>
            </a:r>
          </a:p>
          <a:p>
            <a:r>
              <a:rPr lang="fi-FI" sz="3200" dirty="0"/>
              <a:t>Tulisija lisää huoltovarmuutta, koska sitä voi käyttää myös sähkökatkon aikaan.</a:t>
            </a:r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AF60E5F5-D6CB-4FD4-85CA-18E4C57A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1" r="47668" b="168"/>
          <a:stretch/>
        </p:blipFill>
        <p:spPr>
          <a:xfrm>
            <a:off x="7301554" y="0"/>
            <a:ext cx="4890446" cy="52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 tarve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Parhaan tiedon rakennuksen energiankulutuksesta saa tarkastelemalla toteutunutta kulutusta esimerkiksi öljy- tai sähkölaskuista.</a:t>
            </a:r>
          </a:p>
          <a:p>
            <a:r>
              <a:rPr lang="fi-FI" sz="3200" dirty="0"/>
              <a:t>Pientalot on rakennettu aikakautensa rakennusmääräyksiä noudattaen, joten suuntaa-antavasti energiankulutusta voi arvioida rakennuksen iän ja tilavuuden perusteella.</a:t>
            </a:r>
          </a:p>
          <a:p>
            <a:r>
              <a:rPr lang="fi-FI" sz="3200" dirty="0"/>
              <a:t>Uudet pientalot ovat erittäin energiatehokkaita ja lämmöntarve on hyvin pieni.</a:t>
            </a:r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8C3D05-9CF3-483F-9339-6937B66B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Lämmönkulutuksen ja tehontarpeen laskeminen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32C6BD-5B5A-441A-B5B1-0F752F2E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Lämmöntarvetta voi arvioida laskennallisesti rakennuksen tilavuuden ja mitoituslukujen perusteella.</a:t>
            </a:r>
          </a:p>
          <a:p>
            <a:r>
              <a:rPr lang="fi-FI" sz="3200" dirty="0"/>
              <a:t>Esimerkiksi 90-luvun omakotitalossa lämmöntarve on tyypillisesti 50 kWh/m</a:t>
            </a:r>
            <a:r>
              <a:rPr lang="fi-FI" sz="3200" baseline="30000" dirty="0"/>
              <a:t>3</a:t>
            </a:r>
            <a:r>
              <a:rPr lang="fi-FI" sz="3200" dirty="0"/>
              <a:t>/vuosi ja lämmitystehontarve 0,030 kW/m</a:t>
            </a:r>
            <a:r>
              <a:rPr lang="fi-FI" sz="3200" baseline="30000" dirty="0"/>
              <a:t>3</a:t>
            </a:r>
            <a:r>
              <a:rPr lang="fi-FI" sz="3200" dirty="0"/>
              <a:t>/vuosi.</a:t>
            </a:r>
          </a:p>
          <a:p>
            <a:r>
              <a:rPr lang="fi-FI" sz="3200" dirty="0"/>
              <a:t>Näillä oletuksilla 150 m</a:t>
            </a:r>
            <a:r>
              <a:rPr lang="fi-FI" sz="3200" baseline="30000" dirty="0"/>
              <a:t>2</a:t>
            </a:r>
            <a:r>
              <a:rPr lang="fi-FI" sz="3200" dirty="0"/>
              <a:t> ja 420 m</a:t>
            </a:r>
            <a:r>
              <a:rPr lang="fi-FI" sz="3200" baseline="30000" dirty="0"/>
              <a:t>3</a:t>
            </a:r>
            <a:r>
              <a:rPr lang="fi-FI" sz="3200" dirty="0"/>
              <a:t> omakotitalo kuluttaa vuodessa lämpöenergiaa 21 000 kWh ja tarvitsee lämmitystehoa 12,6 kW. 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57A735-382F-46CE-AA54-E6720B07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52659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Energiatehokkuuden parantaminen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Rakennusten energiatehokkuutta voi parantaa helpoiten etsimällä mahdollisia vuotokohtia esimerkiksi lämpökameran avulla.</a:t>
            </a:r>
          </a:p>
          <a:p>
            <a:r>
              <a:rPr lang="fi-FI" sz="3200" dirty="0"/>
              <a:t>Energiatehokkuutta voi parantaa lisäeristyksellä: yläpohjan lisäeristyksen pystyy usein toteuttamaan edullisesti, mutta seinien ja alapohjan lisäeristäminen tarkoittaa usein mittavampaa korjausrakentamista.</a:t>
            </a:r>
          </a:p>
          <a:p>
            <a:r>
              <a:rPr lang="fi-FI" sz="3200" dirty="0"/>
              <a:t>Ikkunaremontti ei yleensä ole taloudellisesti kannattava pelkästään energiansäästön vuoksi.</a:t>
            </a:r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6600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Pientalojen lämmitysmuodot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Öljylämmitys</a:t>
            </a:r>
          </a:p>
          <a:p>
            <a:r>
              <a:rPr lang="fi-FI" sz="3200" dirty="0"/>
              <a:t>Sähkölämmitys</a:t>
            </a:r>
          </a:p>
          <a:p>
            <a:r>
              <a:rPr lang="fi-FI" sz="3200" dirty="0"/>
              <a:t>Maalämpöpumppu</a:t>
            </a:r>
          </a:p>
          <a:p>
            <a:r>
              <a:rPr lang="fi-FI" sz="3200" dirty="0"/>
              <a:t>Ilmalämpöpumppu</a:t>
            </a:r>
          </a:p>
          <a:p>
            <a:r>
              <a:rPr lang="fi-FI" sz="3200" dirty="0"/>
              <a:t>Ilma-vesilämpöpumppu</a:t>
            </a:r>
          </a:p>
          <a:p>
            <a:r>
              <a:rPr lang="fi-FI" sz="3200" dirty="0"/>
              <a:t>Pelletti-, hake- ja klapikattilat</a:t>
            </a:r>
          </a:p>
          <a:p>
            <a:r>
              <a:rPr lang="fi-FI" sz="3200" dirty="0"/>
              <a:t>Kaukolämpö</a:t>
            </a:r>
          </a:p>
          <a:p>
            <a:r>
              <a:rPr lang="fi-FI" sz="3200" dirty="0"/>
              <a:t>Tulisijat</a:t>
            </a:r>
            <a:endParaRPr lang="fi-FI" dirty="0"/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40180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Öljylämmitys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Öljylämmitys etuja on helppo säädettävyys ja mahdollisuus tuottaa korkeita lämpötiloja.</a:t>
            </a:r>
          </a:p>
          <a:p>
            <a:r>
              <a:rPr lang="fi-FI" sz="3200" dirty="0"/>
              <a:t>Öljylämmityksen käyttökustannukset ja hiilidioksidipäästöt ovat korkeat, joten öljylämmitystä asennetaan harvoin uusiin pientaloihin.</a:t>
            </a:r>
          </a:p>
          <a:p>
            <a:r>
              <a:rPr lang="fi-FI" sz="3200" dirty="0"/>
              <a:t>Yleensä helppo vaihtaa maalämpöön tai kaukolämpöön</a:t>
            </a:r>
          </a:p>
          <a:p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2326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Sähkölämmitys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Sähkölämmityksen etuja ovat edulliset investointikustannukset ja lämmityksen helppo säädettävyys ja ohjattavuus.</a:t>
            </a:r>
          </a:p>
          <a:p>
            <a:r>
              <a:rPr lang="fi-FI" sz="3200" dirty="0"/>
              <a:t>Lämpöä voidaan tuottaa pattereilla tai lattiaan tai kattoon asennettavilla sähkövastuksilla.</a:t>
            </a:r>
          </a:p>
          <a:p>
            <a:r>
              <a:rPr lang="fi-FI" sz="3200" dirty="0"/>
              <a:t>Käyttökustannukset ovat korkeat.</a:t>
            </a:r>
          </a:p>
          <a:p>
            <a:endParaRPr lang="fi-FI" sz="3200" dirty="0"/>
          </a:p>
          <a:p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01382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Maalämpö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Maalämmössä energiaa otetaan lämpöpumpulla talteen keruupiirissä kiertävästä nesteestä.</a:t>
            </a:r>
          </a:p>
          <a:p>
            <a:r>
              <a:rPr lang="fi-FI" sz="3200" dirty="0"/>
              <a:t>Keruupiiri voidaan asentaa porakaivoon, vesistöön tai kaivaa maahan vaakatasoon.</a:t>
            </a:r>
          </a:p>
          <a:p>
            <a:r>
              <a:rPr lang="fi-FI" sz="3200" dirty="0"/>
              <a:t>Maalämpö asennetaan 60 % uusista pientaloista.</a:t>
            </a:r>
          </a:p>
          <a:p>
            <a:r>
              <a:rPr lang="fi-FI" sz="3200" dirty="0"/>
              <a:t>Järjestelmän käyttäminen on vaivatonta ja maalämpöpumppu käyttää sähköä vain noin ¼ tuottamastaan lämmöstä.</a:t>
            </a:r>
          </a:p>
          <a:p>
            <a:pPr marL="0" indent="0">
              <a:buNone/>
            </a:pPr>
            <a:endParaRPr lang="fi-FI" dirty="0"/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59385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Maalämpöinvestoinnissa huomioitavaa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2491" cy="4161289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Maalämmön keruupiirin asennuksessa on huomioitava maaperä ja muut lähellä sijaitsevat keruupiirit.</a:t>
            </a:r>
            <a:endParaRPr lang="fi-FI" dirty="0"/>
          </a:p>
          <a:p>
            <a:r>
              <a:rPr lang="fi-FI" sz="3200" dirty="0"/>
              <a:t>Keruupiirin on oltava riittävä suhteessa lämpöpumppuun ja lämmön tarpeeseen. Pahimmillaan alimitoitettu keruupiiri voi jäätyä.</a:t>
            </a:r>
          </a:p>
          <a:p>
            <a:r>
              <a:rPr lang="fi-FI" sz="3200" dirty="0"/>
              <a:t>Maalämpöjärjestelmä toimii parhaalla hyötysuhteella, jos rakennuksen lämmitykseen riittää matala esim. 40 °C lämpötila. Vanha patteriverkosto saattaa vaatia korkeaa 70-80 °C lämpötilaa, mikä heikentää maalämmön hyötysuhdetta.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4092534913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427W7XWPXQD2-403814790-3355</_dlc_DocId>
    <_dlc_DocIdUrl xmlns="76865ef9-df32-4c37-ae45-f9784eb47bff">
      <Url>https://tt.eduuni.fi/sites/luc-lapinamk-extra/kiertotalousosaamista-ammattikorkeakouluihin/_layouts/15/DocIdRedir.aspx?ID=427W7XWPXQD2-403814790-3355</Url>
      <Description>427W7XWPXQD2-403814790-3355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2D49C-CA25-4999-B952-F55D754961C0}">
  <ds:schemaRefs>
    <ds:schemaRef ds:uri="http://schemas.microsoft.com/office/2006/metadata/properties"/>
    <ds:schemaRef ds:uri="7e9e6169-ad39-4139-80cb-366121f0def0"/>
    <ds:schemaRef ds:uri="76865ef9-df32-4c37-ae45-f9784eb47bf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557</Words>
  <Application>Microsoft Office PowerPoint</Application>
  <PresentationFormat>Laajakuva</PresentationFormat>
  <Paragraphs>77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Sans Serif</vt:lpstr>
      <vt:lpstr>1_Mukautettu suunnittelumalli</vt:lpstr>
      <vt:lpstr>Omakotitalon lämmitysratkaisut</vt:lpstr>
      <vt:lpstr>Lämmön tarve</vt:lpstr>
      <vt:lpstr>Lämmönkulutuksen ja tehontarpeen laskeminen </vt:lpstr>
      <vt:lpstr>Energiatehokkuuden parantaminen</vt:lpstr>
      <vt:lpstr>Pientalojen lämmitysmuodot</vt:lpstr>
      <vt:lpstr>Öljylämmitys</vt:lpstr>
      <vt:lpstr>Sähkölämmitys</vt:lpstr>
      <vt:lpstr>Maalämpö</vt:lpstr>
      <vt:lpstr>Maalämpöinvestoinnissa huomioitavaa</vt:lpstr>
      <vt:lpstr>PowerPoint-esitys</vt:lpstr>
      <vt:lpstr>Ilmalämpöpumppu</vt:lpstr>
      <vt:lpstr>Ilma-vesilämpöpumppu</vt:lpstr>
      <vt:lpstr>Pelletti-, hake- ja klapikattilat</vt:lpstr>
      <vt:lpstr>Kaukolämpö</vt:lpstr>
      <vt:lpstr>Tulisijat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Liisa Siivola</cp:lastModifiedBy>
  <cp:revision>43</cp:revision>
  <dcterms:created xsi:type="dcterms:W3CDTF">2019-02-14T13:35:11Z</dcterms:created>
  <dcterms:modified xsi:type="dcterms:W3CDTF">2020-10-05T07:23:06Z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e462fc24-b69c-4f9f-bdeb-33b4ff987af5</vt:lpwstr>
  </property>
</Properties>
</file>