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</p:sldIdLst>
  <p:sldSz cx="10080625" cy="180006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3946"/>
    <a:srgbClr val="F1FAEE"/>
    <a:srgbClr val="1D3557"/>
    <a:srgbClr val="457B9D"/>
    <a:srgbClr val="A8DA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F9B646-FB11-4FF5-813C-122FE8DAFC9E}" v="44" dt="2021-05-14T07:56:20.6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00" autoAdjust="0"/>
    <p:restoredTop sz="96357" autoAdjust="0"/>
  </p:normalViewPr>
  <p:slideViewPr>
    <p:cSldViewPr snapToGrid="0">
      <p:cViewPr varScale="1">
        <p:scale>
          <a:sx n="42" d="100"/>
          <a:sy n="42" d="100"/>
        </p:scale>
        <p:origin x="363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2945943"/>
            <a:ext cx="8568531" cy="626689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078" y="9454516"/>
            <a:ext cx="7560469" cy="4345992"/>
          </a:xfrm>
        </p:spPr>
        <p:txBody>
          <a:bodyPr/>
          <a:lstStyle>
            <a:lvl1pPr marL="0" indent="0" algn="ctr">
              <a:buNone/>
              <a:defRPr sz="2646"/>
            </a:lvl1pPr>
            <a:lvl2pPr marL="504017" indent="0" algn="ctr">
              <a:buNone/>
              <a:defRPr sz="2205"/>
            </a:lvl2pPr>
            <a:lvl3pPr marL="1008035" indent="0" algn="ctr">
              <a:buNone/>
              <a:defRPr sz="1984"/>
            </a:lvl3pPr>
            <a:lvl4pPr marL="1512052" indent="0" algn="ctr">
              <a:buNone/>
              <a:defRPr sz="1764"/>
            </a:lvl4pPr>
            <a:lvl5pPr marL="2016069" indent="0" algn="ctr">
              <a:buNone/>
              <a:defRPr sz="1764"/>
            </a:lvl5pPr>
            <a:lvl6pPr marL="2520086" indent="0" algn="ctr">
              <a:buNone/>
              <a:defRPr sz="1764"/>
            </a:lvl6pPr>
            <a:lvl7pPr marL="3024104" indent="0" algn="ctr">
              <a:buNone/>
              <a:defRPr sz="1764"/>
            </a:lvl7pPr>
            <a:lvl8pPr marL="3528121" indent="0" algn="ctr">
              <a:buNone/>
              <a:defRPr sz="1764"/>
            </a:lvl8pPr>
            <a:lvl9pPr marL="4032138" indent="0" algn="ctr">
              <a:buNone/>
              <a:defRPr sz="1764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381DA-906B-4FFF-8199-4BA45E2C42AF}" type="datetimeFigureOut">
              <a:rPr lang="fi-FI" smtClean="0"/>
              <a:t>14.5.2021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B73D8-0220-4C5E-8AC9-A936722B676A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7792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381DA-906B-4FFF-8199-4BA45E2C42AF}" type="datetimeFigureOut">
              <a:rPr lang="fi-FI" smtClean="0"/>
              <a:t>14.5.2021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B73D8-0220-4C5E-8AC9-A936722B676A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12641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3948" y="958369"/>
            <a:ext cx="2173635" cy="15254730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044" y="958369"/>
            <a:ext cx="6394896" cy="1525473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381DA-906B-4FFF-8199-4BA45E2C42AF}" type="datetimeFigureOut">
              <a:rPr lang="fi-FI" smtClean="0"/>
              <a:t>14.5.2021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B73D8-0220-4C5E-8AC9-A936722B676A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62874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381DA-906B-4FFF-8199-4BA45E2C42AF}" type="datetimeFigureOut">
              <a:rPr lang="fi-FI" smtClean="0"/>
              <a:t>14.5.2021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B73D8-0220-4C5E-8AC9-A936722B676A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11887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793" y="4487671"/>
            <a:ext cx="8694539" cy="748777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793" y="12046282"/>
            <a:ext cx="8694539" cy="3937644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4017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8035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205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606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200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4104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812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213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381DA-906B-4FFF-8199-4BA45E2C42AF}" type="datetimeFigureOut">
              <a:rPr lang="fi-FI" smtClean="0"/>
              <a:t>14.5.2021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B73D8-0220-4C5E-8AC9-A936722B676A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97723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043" y="4791843"/>
            <a:ext cx="4284266" cy="1142125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3316" y="4791843"/>
            <a:ext cx="4284266" cy="1142125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381DA-906B-4FFF-8199-4BA45E2C42AF}" type="datetimeFigureOut">
              <a:rPr lang="fi-FI" smtClean="0"/>
              <a:t>14.5.2021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B73D8-0220-4C5E-8AC9-A936722B676A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1724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958373"/>
            <a:ext cx="8694539" cy="3479296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4357" y="4412664"/>
            <a:ext cx="4264576" cy="2162578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4017" indent="0">
              <a:buNone/>
              <a:defRPr sz="2205" b="1"/>
            </a:lvl2pPr>
            <a:lvl3pPr marL="1008035" indent="0">
              <a:buNone/>
              <a:defRPr sz="1984" b="1"/>
            </a:lvl3pPr>
            <a:lvl4pPr marL="1512052" indent="0">
              <a:buNone/>
              <a:defRPr sz="1764" b="1"/>
            </a:lvl4pPr>
            <a:lvl5pPr marL="2016069" indent="0">
              <a:buNone/>
              <a:defRPr sz="1764" b="1"/>
            </a:lvl5pPr>
            <a:lvl6pPr marL="2520086" indent="0">
              <a:buNone/>
              <a:defRPr sz="1764" b="1"/>
            </a:lvl6pPr>
            <a:lvl7pPr marL="3024104" indent="0">
              <a:buNone/>
              <a:defRPr sz="1764" b="1"/>
            </a:lvl7pPr>
            <a:lvl8pPr marL="3528121" indent="0">
              <a:buNone/>
              <a:defRPr sz="1764" b="1"/>
            </a:lvl8pPr>
            <a:lvl9pPr marL="4032138" indent="0">
              <a:buNone/>
              <a:defRPr sz="1764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57" y="6575242"/>
            <a:ext cx="4264576" cy="967119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317" y="4412664"/>
            <a:ext cx="4285579" cy="2162578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4017" indent="0">
              <a:buNone/>
              <a:defRPr sz="2205" b="1"/>
            </a:lvl2pPr>
            <a:lvl3pPr marL="1008035" indent="0">
              <a:buNone/>
              <a:defRPr sz="1984" b="1"/>
            </a:lvl3pPr>
            <a:lvl4pPr marL="1512052" indent="0">
              <a:buNone/>
              <a:defRPr sz="1764" b="1"/>
            </a:lvl4pPr>
            <a:lvl5pPr marL="2016069" indent="0">
              <a:buNone/>
              <a:defRPr sz="1764" b="1"/>
            </a:lvl5pPr>
            <a:lvl6pPr marL="2520086" indent="0">
              <a:buNone/>
              <a:defRPr sz="1764" b="1"/>
            </a:lvl6pPr>
            <a:lvl7pPr marL="3024104" indent="0">
              <a:buNone/>
              <a:defRPr sz="1764" b="1"/>
            </a:lvl7pPr>
            <a:lvl8pPr marL="3528121" indent="0">
              <a:buNone/>
              <a:defRPr sz="1764" b="1"/>
            </a:lvl8pPr>
            <a:lvl9pPr marL="4032138" indent="0">
              <a:buNone/>
              <a:defRPr sz="1764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317" y="6575242"/>
            <a:ext cx="4285579" cy="967119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381DA-906B-4FFF-8199-4BA45E2C42AF}" type="datetimeFigureOut">
              <a:rPr lang="fi-FI" smtClean="0"/>
              <a:t>14.5.2021</a:t>
            </a:fld>
            <a:endParaRPr lang="fi-F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B73D8-0220-4C5E-8AC9-A936722B676A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81417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381DA-906B-4FFF-8199-4BA45E2C42AF}" type="datetimeFigureOut">
              <a:rPr lang="fi-FI" smtClean="0"/>
              <a:t>14.5.2021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B73D8-0220-4C5E-8AC9-A936722B676A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37296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381DA-906B-4FFF-8199-4BA45E2C42AF}" type="datetimeFigureOut">
              <a:rPr lang="fi-FI" smtClean="0"/>
              <a:t>14.5.2021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B73D8-0220-4C5E-8AC9-A936722B676A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46328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1200044"/>
            <a:ext cx="3251264" cy="4200155"/>
          </a:xfrm>
        </p:spPr>
        <p:txBody>
          <a:bodyPr anchor="b"/>
          <a:lstStyle>
            <a:lvl1pPr>
              <a:defRPr sz="3528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579" y="2591766"/>
            <a:ext cx="5103316" cy="12792138"/>
          </a:xfrm>
        </p:spPr>
        <p:txBody>
          <a:bodyPr/>
          <a:lstStyle>
            <a:lvl1pPr>
              <a:defRPr sz="3528"/>
            </a:lvl1pPr>
            <a:lvl2pPr>
              <a:defRPr sz="3087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5400199"/>
            <a:ext cx="3251264" cy="10004536"/>
          </a:xfrm>
        </p:spPr>
        <p:txBody>
          <a:bodyPr/>
          <a:lstStyle>
            <a:lvl1pPr marL="0" indent="0">
              <a:buNone/>
              <a:defRPr sz="1764"/>
            </a:lvl1pPr>
            <a:lvl2pPr marL="504017" indent="0">
              <a:buNone/>
              <a:defRPr sz="1543"/>
            </a:lvl2pPr>
            <a:lvl3pPr marL="1008035" indent="0">
              <a:buNone/>
              <a:defRPr sz="1323"/>
            </a:lvl3pPr>
            <a:lvl4pPr marL="1512052" indent="0">
              <a:buNone/>
              <a:defRPr sz="1102"/>
            </a:lvl4pPr>
            <a:lvl5pPr marL="2016069" indent="0">
              <a:buNone/>
              <a:defRPr sz="1102"/>
            </a:lvl5pPr>
            <a:lvl6pPr marL="2520086" indent="0">
              <a:buNone/>
              <a:defRPr sz="1102"/>
            </a:lvl6pPr>
            <a:lvl7pPr marL="3024104" indent="0">
              <a:buNone/>
              <a:defRPr sz="1102"/>
            </a:lvl7pPr>
            <a:lvl8pPr marL="3528121" indent="0">
              <a:buNone/>
              <a:defRPr sz="1102"/>
            </a:lvl8pPr>
            <a:lvl9pPr marL="4032138" indent="0">
              <a:buNone/>
              <a:defRPr sz="1102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381DA-906B-4FFF-8199-4BA45E2C42AF}" type="datetimeFigureOut">
              <a:rPr lang="fi-FI" smtClean="0"/>
              <a:t>14.5.2021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B73D8-0220-4C5E-8AC9-A936722B676A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77248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1200044"/>
            <a:ext cx="3251264" cy="4200155"/>
          </a:xfrm>
        </p:spPr>
        <p:txBody>
          <a:bodyPr anchor="b"/>
          <a:lstStyle>
            <a:lvl1pPr>
              <a:defRPr sz="3528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85579" y="2591766"/>
            <a:ext cx="5103316" cy="12792138"/>
          </a:xfrm>
        </p:spPr>
        <p:txBody>
          <a:bodyPr anchor="t"/>
          <a:lstStyle>
            <a:lvl1pPr marL="0" indent="0">
              <a:buNone/>
              <a:defRPr sz="3528"/>
            </a:lvl1pPr>
            <a:lvl2pPr marL="504017" indent="0">
              <a:buNone/>
              <a:defRPr sz="3087"/>
            </a:lvl2pPr>
            <a:lvl3pPr marL="1008035" indent="0">
              <a:buNone/>
              <a:defRPr sz="2646"/>
            </a:lvl3pPr>
            <a:lvl4pPr marL="1512052" indent="0">
              <a:buNone/>
              <a:defRPr sz="2205"/>
            </a:lvl4pPr>
            <a:lvl5pPr marL="2016069" indent="0">
              <a:buNone/>
              <a:defRPr sz="2205"/>
            </a:lvl5pPr>
            <a:lvl6pPr marL="2520086" indent="0">
              <a:buNone/>
              <a:defRPr sz="2205"/>
            </a:lvl6pPr>
            <a:lvl7pPr marL="3024104" indent="0">
              <a:buNone/>
              <a:defRPr sz="2205"/>
            </a:lvl7pPr>
            <a:lvl8pPr marL="3528121" indent="0">
              <a:buNone/>
              <a:defRPr sz="2205"/>
            </a:lvl8pPr>
            <a:lvl9pPr marL="4032138" indent="0">
              <a:buNone/>
              <a:defRPr sz="2205"/>
            </a:lvl9pPr>
          </a:lstStyle>
          <a:p>
            <a:r>
              <a:rPr lang="fi-FI" dirty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5400199"/>
            <a:ext cx="3251264" cy="10004536"/>
          </a:xfrm>
        </p:spPr>
        <p:txBody>
          <a:bodyPr/>
          <a:lstStyle>
            <a:lvl1pPr marL="0" indent="0">
              <a:buNone/>
              <a:defRPr sz="1764"/>
            </a:lvl1pPr>
            <a:lvl2pPr marL="504017" indent="0">
              <a:buNone/>
              <a:defRPr sz="1543"/>
            </a:lvl2pPr>
            <a:lvl3pPr marL="1008035" indent="0">
              <a:buNone/>
              <a:defRPr sz="1323"/>
            </a:lvl3pPr>
            <a:lvl4pPr marL="1512052" indent="0">
              <a:buNone/>
              <a:defRPr sz="1102"/>
            </a:lvl4pPr>
            <a:lvl5pPr marL="2016069" indent="0">
              <a:buNone/>
              <a:defRPr sz="1102"/>
            </a:lvl5pPr>
            <a:lvl6pPr marL="2520086" indent="0">
              <a:buNone/>
              <a:defRPr sz="1102"/>
            </a:lvl6pPr>
            <a:lvl7pPr marL="3024104" indent="0">
              <a:buNone/>
              <a:defRPr sz="1102"/>
            </a:lvl7pPr>
            <a:lvl8pPr marL="3528121" indent="0">
              <a:buNone/>
              <a:defRPr sz="1102"/>
            </a:lvl8pPr>
            <a:lvl9pPr marL="4032138" indent="0">
              <a:buNone/>
              <a:defRPr sz="1102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381DA-906B-4FFF-8199-4BA45E2C42AF}" type="datetimeFigureOut">
              <a:rPr lang="fi-FI" smtClean="0"/>
              <a:t>14.5.2021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B73D8-0220-4C5E-8AC9-A936722B676A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46817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3043" y="958373"/>
            <a:ext cx="8694539" cy="3479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043" y="4791843"/>
            <a:ext cx="8694539" cy="114212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043" y="16683952"/>
            <a:ext cx="2268141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381DA-906B-4FFF-8199-4BA45E2C42AF}" type="datetimeFigureOut">
              <a:rPr lang="fi-FI" smtClean="0"/>
              <a:t>14.5.2021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9207" y="16683952"/>
            <a:ext cx="3402211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9441" y="16683952"/>
            <a:ext cx="2268141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B73D8-0220-4C5E-8AC9-A936722B676A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38450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8035" rtl="0" eaLnBrk="1" latinLnBrk="0" hangingPunct="1">
        <a:lnSpc>
          <a:spcPct val="90000"/>
        </a:lnSpc>
        <a:spcBef>
          <a:spcPct val="0"/>
        </a:spcBef>
        <a:buNone/>
        <a:defRPr sz="48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9" indent="-252009" algn="l" defTabSz="1008035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7" kern="1200">
          <a:solidFill>
            <a:schemeClr val="tx1"/>
          </a:solidFill>
          <a:latin typeface="+mn-lt"/>
          <a:ea typeface="+mn-ea"/>
          <a:cs typeface="+mn-cs"/>
        </a:defRPr>
      </a:lvl1pPr>
      <a:lvl2pPr marL="756026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4060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8078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2095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B02A4257-4949-4ED0-B407-BD10F480D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-22374" y="-54057"/>
            <a:ext cx="10125372" cy="306261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txBody>
          <a:bodyPr vert="horz" wrap="square" lIns="54002" tIns="54002" rIns="54002" bIns="54002" numCol="1" anchor="t" anchorCtr="0" compatLnSpc="1">
            <a:prstTxWarp prst="textNoShape">
              <a:avLst/>
            </a:prstTxWarp>
          </a:bodyPr>
          <a:lstStyle/>
          <a:p>
            <a:endParaRPr lang="fi-FI" sz="3565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9D1B788-48E2-4059-8E24-B983B53690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-22374" y="15644023"/>
            <a:ext cx="10125372" cy="830993"/>
          </a:xfrm>
          <a:prstGeom prst="rect">
            <a:avLst/>
          </a:prstGeom>
          <a:solidFill>
            <a:srgbClr val="E63946"/>
          </a:solidFill>
          <a:ln>
            <a:noFill/>
          </a:ln>
          <a:effectLst/>
        </p:spPr>
        <p:txBody>
          <a:bodyPr vert="horz" wrap="square" lIns="54002" tIns="54002" rIns="54002" bIns="54002" numCol="1" anchor="t" anchorCtr="0" compatLnSpc="1">
            <a:prstTxWarp prst="textNoShape">
              <a:avLst/>
            </a:prstTxWarp>
          </a:bodyPr>
          <a:lstStyle/>
          <a:p>
            <a:endParaRPr lang="fi-FI" sz="3565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  <p:sp>
        <p:nvSpPr>
          <p:cNvPr id="13" name="Otsikko 12">
            <a:extLst>
              <a:ext uri="{FF2B5EF4-FFF2-40B4-BE49-F238E27FC236}">
                <a16:creationId xmlns:a16="http://schemas.microsoft.com/office/drawing/2014/main" id="{17B8F6BD-C6E3-4D8D-9EA0-D2130163911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-122594" y="21729"/>
            <a:ext cx="10125372" cy="3785652"/>
          </a:xfrm>
          <a:prstGeom prst="rect">
            <a:avLst/>
          </a:prstGeom>
          <a:solidFill>
            <a:schemeClr val="tx1"/>
          </a:solidFill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0" algn="ctr" defTabSz="457200">
              <a:lnSpc>
                <a:spcPct val="100000"/>
              </a:lnSpc>
              <a:spcBef>
                <a:spcPts val="0"/>
              </a:spcBef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Sakkal Majalla" panose="02000000000000000000" pitchFamily="2" charset="-78"/>
              </a:rPr>
              <a:t>AMK-OPINNÄYTETYÖ &amp; HYVÄ </a:t>
            </a:r>
            <a:r>
              <a:rPr lang="en-US" sz="8000" dirty="0">
                <a:solidFill>
                  <a:schemeClr val="bg1"/>
                </a:solidFill>
                <a:ea typeface="+mn-ea"/>
                <a:cs typeface="Sakkal Majalla" panose="02000000000000000000" pitchFamily="2" charset="-78"/>
              </a:rPr>
              <a:t>TIETEELLINEN KÄYTÄNTÖ</a:t>
            </a:r>
            <a:endParaRPr kumimoji="0" lang="fi-FI" sz="8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8DB80E12-28E2-4B72-AD0E-FA5CDA8A7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7649" y="4658252"/>
            <a:ext cx="7265129" cy="1402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54002" tIns="54002" rIns="54002" bIns="54002" numCol="1" anchor="t" anchorCtr="0" compatLnSpc="1">
            <a:prstTxWarp prst="textNoShape">
              <a:avLst/>
            </a:prstTxWarp>
          </a:bodyPr>
          <a:lstStyle/>
          <a:p>
            <a:pPr defTabSz="135014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altLang="fi-FI" sz="3200" b="1" dirty="0">
                <a:solidFill>
                  <a:schemeClr val="bg2">
                    <a:lumMod val="25000"/>
                  </a:schemeClr>
                </a:solidFill>
                <a:latin typeface="+mj-lt"/>
                <a:cs typeface="Sakkal Majalla" panose="02000000000000000000" pitchFamily="2" charset="-78"/>
              </a:rPr>
              <a:t>Jos keräät itse tutkimusaineistoa, tutustu aineiston keräämiseen liittyviin lupakäytäntöihin ja velvoitteisiin. </a:t>
            </a:r>
          </a:p>
          <a:p>
            <a:pPr defTabSz="1350143"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 altLang="fi-FI" sz="3200" b="1" dirty="0">
              <a:solidFill>
                <a:schemeClr val="bg2">
                  <a:lumMod val="25000"/>
                </a:schemeClr>
              </a:solidFill>
              <a:latin typeface="+mj-lt"/>
              <a:cs typeface="Sakkal Majalla" panose="02000000000000000000" pitchFamily="2" charset="-78"/>
            </a:endParaRPr>
          </a:p>
          <a:p>
            <a:pPr defTabSz="135014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altLang="fi-FI" sz="3200" b="1" dirty="0">
                <a:solidFill>
                  <a:schemeClr val="bg2">
                    <a:lumMod val="25000"/>
                  </a:schemeClr>
                </a:solidFill>
                <a:latin typeface="+mj-lt"/>
                <a:cs typeface="Sakkal Majalla" panose="02000000000000000000" pitchFamily="2" charset="-78"/>
              </a:rPr>
              <a:t>Tee aineistonhallintasuunnitelma, jossa kerrot miten käsittelet tutkimusaineistoasi.</a:t>
            </a:r>
          </a:p>
          <a:p>
            <a:pPr defTabSz="1350143"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 altLang="fi-FI" sz="3200" b="1" dirty="0">
              <a:solidFill>
                <a:schemeClr val="bg2">
                  <a:lumMod val="25000"/>
                </a:schemeClr>
              </a:solidFill>
              <a:latin typeface="+mj-lt"/>
              <a:cs typeface="Sakkal Majalla" panose="02000000000000000000" pitchFamily="2" charset="-78"/>
            </a:endParaRPr>
          </a:p>
          <a:p>
            <a:pPr defTabSz="135014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altLang="fi-FI" sz="3200" b="1" dirty="0">
                <a:solidFill>
                  <a:schemeClr val="bg2">
                    <a:lumMod val="25000"/>
                  </a:schemeClr>
                </a:solidFill>
                <a:latin typeface="+mj-lt"/>
                <a:cs typeface="Sakkal Majalla" panose="02000000000000000000" pitchFamily="2" charset="-78"/>
              </a:rPr>
              <a:t>Huomioi tutkimusaineistoa käsitellessäsi, että tietosuojalainsäädäntö ja EU:n tietosuoja-asetus koskevat myös opinnäytetöitä. </a:t>
            </a:r>
          </a:p>
          <a:p>
            <a:pPr defTabSz="135014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altLang="fi-FI" sz="3200" b="1" dirty="0">
                <a:solidFill>
                  <a:schemeClr val="bg2">
                    <a:lumMod val="25000"/>
                  </a:schemeClr>
                </a:solidFill>
                <a:latin typeface="+mj-lt"/>
                <a:cs typeface="Sakkal Majalla" panose="02000000000000000000" pitchFamily="2" charset="-78"/>
              </a:rPr>
              <a:t> </a:t>
            </a:r>
          </a:p>
          <a:p>
            <a:pPr defTabSz="135014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altLang="fi-FI" sz="3200" b="1" dirty="0">
                <a:solidFill>
                  <a:schemeClr val="bg2">
                    <a:lumMod val="25000"/>
                  </a:schemeClr>
                </a:solidFill>
                <a:latin typeface="+mj-lt"/>
                <a:cs typeface="Sakkal Majalla" panose="02000000000000000000" pitchFamily="2" charset="-78"/>
              </a:rPr>
              <a:t>Etsi laadukkaita lähteitä. Tähän saat apua korkeakoulusi kirjastosta. </a:t>
            </a:r>
          </a:p>
          <a:p>
            <a:pPr defTabSz="1350143"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 altLang="fi-FI" sz="3200" b="1" dirty="0">
              <a:solidFill>
                <a:schemeClr val="bg2">
                  <a:lumMod val="25000"/>
                </a:schemeClr>
              </a:solidFill>
              <a:latin typeface="+mj-lt"/>
              <a:cs typeface="Sakkal Majalla" panose="02000000000000000000" pitchFamily="2" charset="-78"/>
            </a:endParaRPr>
          </a:p>
          <a:p>
            <a:pPr defTabSz="135014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altLang="fi-FI" sz="3200" b="1" dirty="0">
                <a:solidFill>
                  <a:schemeClr val="bg2">
                    <a:lumMod val="25000"/>
                  </a:schemeClr>
                </a:solidFill>
                <a:latin typeface="+mj-lt"/>
                <a:cs typeface="Sakkal Majalla" panose="02000000000000000000" pitchFamily="2" charset="-78"/>
              </a:rPr>
              <a:t>Tee lähdemerkinnät korkeakoulusi viittausohjeiden mukaisesti, myös kuvien osalta. </a:t>
            </a: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AE4A97FE-0B4C-4775-A362-E82730B04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1" y="14404488"/>
            <a:ext cx="10125371" cy="2166032"/>
          </a:xfrm>
          <a:prstGeom prst="rect">
            <a:avLst/>
          </a:prstGeom>
          <a:solidFill>
            <a:schemeClr val="tx1"/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txBody>
          <a:bodyPr vert="horz" wrap="square" lIns="54002" tIns="54002" rIns="54002" bIns="54002" numCol="1" anchor="t" anchorCtr="0" compatLnSpc="1">
            <a:prstTxWarp prst="textNoShape">
              <a:avLst/>
            </a:prstTxWarp>
          </a:bodyPr>
          <a:lstStyle/>
          <a:p>
            <a:pPr algn="ctr" defTabSz="1350143"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 sz="2800" b="1" dirty="0">
              <a:solidFill>
                <a:schemeClr val="bg1"/>
              </a:solidFill>
              <a:latin typeface="+mj-lt"/>
            </a:endParaRPr>
          </a:p>
          <a:p>
            <a:pPr algn="ctr" defTabSz="135014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sz="3200" b="1" dirty="0">
                <a:solidFill>
                  <a:schemeClr val="bg1"/>
                </a:solidFill>
                <a:latin typeface="+mj-lt"/>
              </a:rPr>
              <a:t>TUTUSTU OMAN KORKEAKOULUSI OHJEISTUKSIIN JA NOUDATA NIITÄ KOKO ONT-PROSESSIN AJAN!</a:t>
            </a:r>
            <a:endParaRPr lang="fi-FI" altLang="fi-FI" sz="3200" cap="all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029" name="Picture 5" descr="Ammattikorkeakoulukirjastojen logo">
            <a:extLst>
              <a:ext uri="{FF2B5EF4-FFF2-40B4-BE49-F238E27FC236}">
                <a16:creationId xmlns:a16="http://schemas.microsoft.com/office/drawing/2014/main" id="{A883D685-5004-4DD5-BFAB-6503D3F387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605" y="16779241"/>
            <a:ext cx="2793005" cy="1199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cxnSp>
        <p:nvCxnSpPr>
          <p:cNvPr id="18" name="Suora yhdysviiva 17">
            <a:extLst>
              <a:ext uri="{FF2B5EF4-FFF2-40B4-BE49-F238E27FC236}">
                <a16:creationId xmlns:a16="http://schemas.microsoft.com/office/drawing/2014/main" id="{0F0C87EC-FD65-4647-8EE7-F64FCB321F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458469" y="3977899"/>
            <a:ext cx="8963246" cy="0"/>
          </a:xfrm>
          <a:prstGeom prst="line">
            <a:avLst/>
          </a:prstGeom>
          <a:ln w="76200" cap="rnd">
            <a:solidFill>
              <a:schemeClr val="accent6">
                <a:lumMod val="7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Kuva 40">
            <a:extLst>
              <a:ext uri="{FF2B5EF4-FFF2-40B4-BE49-F238E27FC236}">
                <a16:creationId xmlns:a16="http://schemas.microsoft.com/office/drawing/2014/main" id="{23D07BFA-7D7E-4A91-B1B8-5E5E657BB8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3780" y="4907455"/>
            <a:ext cx="2166031" cy="2166031"/>
          </a:xfrm>
          <a:prstGeom prst="rect">
            <a:avLst/>
          </a:prstGeom>
        </p:spPr>
      </p:pic>
      <p:pic>
        <p:nvPicPr>
          <p:cNvPr id="43" name="Kuva 42">
            <a:extLst>
              <a:ext uri="{FF2B5EF4-FFF2-40B4-BE49-F238E27FC236}">
                <a16:creationId xmlns:a16="http://schemas.microsoft.com/office/drawing/2014/main" id="{817BDED3-A15E-472D-BE9C-29726F83B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13780" y="7429320"/>
            <a:ext cx="2166030" cy="2166030"/>
          </a:xfrm>
          <a:prstGeom prst="rect">
            <a:avLst/>
          </a:prstGeom>
        </p:spPr>
      </p:pic>
      <p:pic>
        <p:nvPicPr>
          <p:cNvPr id="45" name="Kuva 44">
            <a:extLst>
              <a:ext uri="{FF2B5EF4-FFF2-40B4-BE49-F238E27FC236}">
                <a16:creationId xmlns:a16="http://schemas.microsoft.com/office/drawing/2014/main" id="{617F4252-0173-4762-9183-DB9BD5FFB7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19852" y="10253892"/>
            <a:ext cx="2353886" cy="2353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548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476</TotalTime>
  <Words>74</Words>
  <Application>Microsoft Office PowerPoint</Application>
  <PresentationFormat>Mukautettu</PresentationFormat>
  <Paragraphs>12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AMK-OPINNÄYTETYÖ &amp; HYVÄ TIETEELLINEN KÄYTÄNTÖ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Riikka Sinisalo</dc:creator>
  <cp:lastModifiedBy>Eerika Kiuru</cp:lastModifiedBy>
  <cp:revision>37</cp:revision>
  <dcterms:created xsi:type="dcterms:W3CDTF">2021-03-08T12:18:33Z</dcterms:created>
  <dcterms:modified xsi:type="dcterms:W3CDTF">2021-05-14T10:02:16Z</dcterms:modified>
</cp:coreProperties>
</file>