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 id="280" r:id="rId6"/>
    <p:sldId id="279" r:id="rId7"/>
    <p:sldId id="263" r:id="rId8"/>
    <p:sldId id="282" r:id="rId9"/>
    <p:sldId id="266" r:id="rId10"/>
    <p:sldId id="277" r:id="rId11"/>
    <p:sldId id="270" r:id="rId12"/>
    <p:sldId id="269" r:id="rId13"/>
    <p:sldId id="268" r:id="rId14"/>
    <p:sldId id="271" r:id="rId15"/>
    <p:sldId id="281" r:id="rId16"/>
    <p:sldId id="274" r:id="rId17"/>
    <p:sldId id="276"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telainen Arto" initials="KA" lastIdx="1" clrIdx="0">
    <p:extLst>
      <p:ext uri="{19B8F6BF-5375-455C-9EA6-DF929625EA0E}">
        <p15:presenceInfo xmlns:p15="http://schemas.microsoft.com/office/powerpoint/2012/main" userId="Kortelainen Ar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900"/>
    <a:srgbClr val="ED7D31"/>
    <a:srgbClr val="4BB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85" autoAdjust="0"/>
    <p:restoredTop sz="94660"/>
  </p:normalViewPr>
  <p:slideViewPr>
    <p:cSldViewPr snapToGrid="0">
      <p:cViewPr varScale="1">
        <p:scale>
          <a:sx n="123" d="100"/>
          <a:sy n="123" d="100"/>
        </p:scale>
        <p:origin x="15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110102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10518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251463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5A7E55E-D9FB-46ED-98A5-6B84DE9B9AF0}"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28784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5A7E55E-D9FB-46ED-98A5-6B84DE9B9AF0}" type="datetimeFigureOut">
              <a:rPr lang="fi-FI" smtClean="0"/>
              <a:t>11.6.2020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336601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5A7E55E-D9FB-46ED-98A5-6B84DE9B9AF0}"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63027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F5A7E55E-D9FB-46ED-98A5-6B84DE9B9AF0}" type="datetimeFigureOut">
              <a:rPr lang="fi-FI" smtClean="0"/>
              <a:t>11.6.2020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38482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5A7E55E-D9FB-46ED-98A5-6B84DE9B9AF0}" type="datetimeFigureOut">
              <a:rPr lang="fi-FI" smtClean="0"/>
              <a:t>11.6.2020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127316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7E55E-D9FB-46ED-98A5-6B84DE9B9AF0}" type="datetimeFigureOut">
              <a:rPr lang="fi-FI" smtClean="0"/>
              <a:t>11.6.2020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396648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5A7E55E-D9FB-46ED-98A5-6B84DE9B9AF0}"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36358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5A7E55E-D9FB-46ED-98A5-6B84DE9B9AF0}" type="datetimeFigureOut">
              <a:rPr lang="fi-FI" smtClean="0"/>
              <a:t>11.6.2020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AB013CF-57CB-46E9-BB65-D705D86BCCDE}" type="slidenum">
              <a:rPr lang="fi-FI" smtClean="0"/>
              <a:t>‹#›</a:t>
            </a:fld>
            <a:endParaRPr lang="fi-FI"/>
          </a:p>
        </p:txBody>
      </p:sp>
    </p:spTree>
    <p:extLst>
      <p:ext uri="{BB962C8B-B14F-4D97-AF65-F5344CB8AC3E}">
        <p14:creationId xmlns:p14="http://schemas.microsoft.com/office/powerpoint/2010/main" val="224274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7E55E-D9FB-46ED-98A5-6B84DE9B9AF0}" type="datetimeFigureOut">
              <a:rPr lang="fi-FI" smtClean="0"/>
              <a:t>11.6.2020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013CF-57CB-46E9-BB65-D705D86BCCDE}" type="slidenum">
              <a:rPr lang="fi-FI" smtClean="0"/>
              <a:t>‹#›</a:t>
            </a:fld>
            <a:endParaRPr lang="fi-FI"/>
          </a:p>
        </p:txBody>
      </p:sp>
    </p:spTree>
    <p:extLst>
      <p:ext uri="{BB962C8B-B14F-4D97-AF65-F5344CB8AC3E}">
        <p14:creationId xmlns:p14="http://schemas.microsoft.com/office/powerpoint/2010/main" val="493693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3.png"/><Relationship Id="rId3" Type="http://schemas.openxmlformats.org/officeDocument/2006/relationships/image" Target="../media/image15.JP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1.png"/><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20.png"/><Relationship Id="rId1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aoe.fi/#/materiaali/62" TargetMode="Externa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link.webropolsurveys.com/Participation/Public/127cdd38-bb5c-4b9f-8f22-01b1269cf2c6?displayId=Fin2001748" TargetMode="External"/><Relationship Id="rId2" Type="http://schemas.openxmlformats.org/officeDocument/2006/relationships/hyperlink" Target="https://helda.helsinki.fi/bitstream/handle/10138/231099/Mitenjam.pdf?sequence=1&amp;isAllowed=y" TargetMode="External"/><Relationship Id="rId1" Type="http://schemas.openxmlformats.org/officeDocument/2006/relationships/slideLayout" Target="../slideLayouts/slideLayout7.xml"/><Relationship Id="rId4" Type="http://schemas.openxmlformats.org/officeDocument/2006/relationships/hyperlink" Target="https://www.oph.fi/sites/default/files/documents/perusopetuksen_opetussuunnitelman_perusteet_201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DE9499B0-F39E-48F0-894D-B2B0A1065464}"/>
              </a:ext>
            </a:extLst>
          </p:cNvPr>
          <p:cNvSpPr/>
          <p:nvPr/>
        </p:nvSpPr>
        <p:spPr>
          <a:xfrm rot="16200000">
            <a:off x="-3243103"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sanomalehti, teksti, näyttökuva&#10;&#10;Kuvaus luotu automaattisesti">
            <a:extLst>
              <a:ext uri="{FF2B5EF4-FFF2-40B4-BE49-F238E27FC236}">
                <a16:creationId xmlns:a16="http://schemas.microsoft.com/office/drawing/2014/main" id="{7FFC05CB-AB38-4BBA-BAC1-7104BF355044}"/>
              </a:ext>
            </a:extLst>
          </p:cNvPr>
          <p:cNvPicPr>
            <a:picLocks noChangeAspect="1"/>
          </p:cNvPicPr>
          <p:nvPr/>
        </p:nvPicPr>
        <p:blipFill rotWithShape="1">
          <a:blip r:embed="rId2">
            <a:extLst>
              <a:ext uri="{28A0092B-C50C-407E-A947-70E740481C1C}">
                <a14:useLocalDpi xmlns:a14="http://schemas.microsoft.com/office/drawing/2010/main" val="0"/>
              </a:ext>
            </a:extLst>
          </a:blip>
          <a:srcRect l="27332" t="88775" r="49905" b="1934"/>
          <a:stretch/>
        </p:blipFill>
        <p:spPr>
          <a:xfrm>
            <a:off x="4934098" y="38062709"/>
            <a:ext cx="6879811" cy="3960440"/>
          </a:xfrm>
          <a:prstGeom prst="rect">
            <a:avLst/>
          </a:prstGeom>
        </p:spPr>
      </p:pic>
      <p:pic>
        <p:nvPicPr>
          <p:cNvPr id="5" name="Kuva 4">
            <a:extLst>
              <a:ext uri="{FF2B5EF4-FFF2-40B4-BE49-F238E27FC236}">
                <a16:creationId xmlns:a16="http://schemas.microsoft.com/office/drawing/2014/main" id="{D9E6C629-31DC-4339-B7DA-14158B809F7B}"/>
              </a:ext>
            </a:extLst>
          </p:cNvPr>
          <p:cNvPicPr>
            <a:picLocks noChangeAspect="1"/>
          </p:cNvPicPr>
          <p:nvPr/>
        </p:nvPicPr>
        <p:blipFill rotWithShape="1">
          <a:blip r:embed="rId3"/>
          <a:srcRect l="49108" t="91450" r="26609" b="2503"/>
          <a:stretch/>
        </p:blipFill>
        <p:spPr>
          <a:xfrm>
            <a:off x="11506119" y="39189831"/>
            <a:ext cx="7255710" cy="2561694"/>
          </a:xfrm>
          <a:prstGeom prst="rect">
            <a:avLst/>
          </a:prstGeom>
        </p:spPr>
      </p:pic>
      <p:pic>
        <p:nvPicPr>
          <p:cNvPr id="6" name="Kuva 5">
            <a:extLst>
              <a:ext uri="{FF2B5EF4-FFF2-40B4-BE49-F238E27FC236}">
                <a16:creationId xmlns:a16="http://schemas.microsoft.com/office/drawing/2014/main" id="{68B9B561-66D3-4616-BD1E-251FD0E9E504}"/>
              </a:ext>
            </a:extLst>
          </p:cNvPr>
          <p:cNvPicPr>
            <a:picLocks noChangeAspect="1"/>
          </p:cNvPicPr>
          <p:nvPr/>
        </p:nvPicPr>
        <p:blipFill rotWithShape="1">
          <a:blip r:embed="rId3"/>
          <a:srcRect l="73377" t="91245" r="837" b="2709"/>
          <a:stretch/>
        </p:blipFill>
        <p:spPr>
          <a:xfrm>
            <a:off x="19110990" y="38928297"/>
            <a:ext cx="7704856" cy="2561694"/>
          </a:xfrm>
          <a:prstGeom prst="rect">
            <a:avLst/>
          </a:prstGeom>
        </p:spPr>
      </p:pic>
      <p:pic>
        <p:nvPicPr>
          <p:cNvPr id="7" name="Kuva 6" descr="Kuva, joka sisältää kohteen sanomalehti, teksti, näyttökuva&#10;&#10;Kuvaus luotu automaattisesti">
            <a:extLst>
              <a:ext uri="{FF2B5EF4-FFF2-40B4-BE49-F238E27FC236}">
                <a16:creationId xmlns:a16="http://schemas.microsoft.com/office/drawing/2014/main" id="{E7ACCE7E-3E95-43EE-B13C-B3C2F02E2715}"/>
              </a:ext>
            </a:extLst>
          </p:cNvPr>
          <p:cNvPicPr>
            <a:picLocks noChangeAspect="1"/>
          </p:cNvPicPr>
          <p:nvPr/>
        </p:nvPicPr>
        <p:blipFill rotWithShape="1">
          <a:blip r:embed="rId2">
            <a:extLst>
              <a:ext uri="{28A0092B-C50C-407E-A947-70E740481C1C}">
                <a14:useLocalDpi xmlns:a14="http://schemas.microsoft.com/office/drawing/2010/main" val="0"/>
              </a:ext>
            </a:extLst>
          </a:blip>
          <a:srcRect l="27332" t="88775" r="49905" b="1934"/>
          <a:stretch/>
        </p:blipFill>
        <p:spPr>
          <a:xfrm>
            <a:off x="8819609" y="40809333"/>
            <a:ext cx="2373297" cy="1366215"/>
          </a:xfrm>
          <a:prstGeom prst="rect">
            <a:avLst/>
          </a:prstGeom>
        </p:spPr>
      </p:pic>
      <p:pic>
        <p:nvPicPr>
          <p:cNvPr id="8" name="Kuva 7">
            <a:extLst>
              <a:ext uri="{FF2B5EF4-FFF2-40B4-BE49-F238E27FC236}">
                <a16:creationId xmlns:a16="http://schemas.microsoft.com/office/drawing/2014/main" id="{8B645A93-3AB1-4939-AEFE-F17141A4FED1}"/>
              </a:ext>
            </a:extLst>
          </p:cNvPr>
          <p:cNvPicPr>
            <a:picLocks noChangeAspect="1"/>
          </p:cNvPicPr>
          <p:nvPr/>
        </p:nvPicPr>
        <p:blipFill rotWithShape="1">
          <a:blip r:embed="rId3"/>
          <a:srcRect l="49108" t="91450" r="26609" b="2503"/>
          <a:stretch/>
        </p:blipFill>
        <p:spPr>
          <a:xfrm>
            <a:off x="15595599" y="41020229"/>
            <a:ext cx="2502969" cy="883696"/>
          </a:xfrm>
          <a:prstGeom prst="rect">
            <a:avLst/>
          </a:prstGeom>
        </p:spPr>
      </p:pic>
      <p:pic>
        <p:nvPicPr>
          <p:cNvPr id="9" name="Kuva 8">
            <a:extLst>
              <a:ext uri="{FF2B5EF4-FFF2-40B4-BE49-F238E27FC236}">
                <a16:creationId xmlns:a16="http://schemas.microsoft.com/office/drawing/2014/main" id="{27835AE6-CA34-4BDA-8894-38BEC160C4A1}"/>
              </a:ext>
            </a:extLst>
          </p:cNvPr>
          <p:cNvPicPr>
            <a:picLocks noChangeAspect="1"/>
          </p:cNvPicPr>
          <p:nvPr/>
        </p:nvPicPr>
        <p:blipFill rotWithShape="1">
          <a:blip r:embed="rId3"/>
          <a:srcRect l="73377" t="91245" r="837" b="2709"/>
          <a:stretch/>
        </p:blipFill>
        <p:spPr>
          <a:xfrm>
            <a:off x="23444186" y="40758695"/>
            <a:ext cx="2657909" cy="883696"/>
          </a:xfrm>
          <a:prstGeom prst="rect">
            <a:avLst/>
          </a:prstGeom>
        </p:spPr>
      </p:pic>
      <p:sp>
        <p:nvSpPr>
          <p:cNvPr id="21" name="Suorakulmio 20">
            <a:extLst>
              <a:ext uri="{FF2B5EF4-FFF2-40B4-BE49-F238E27FC236}">
                <a16:creationId xmlns:a16="http://schemas.microsoft.com/office/drawing/2014/main" id="{07A507F9-993A-41BD-9F3B-F5D8816700ED}"/>
              </a:ext>
            </a:extLst>
          </p:cNvPr>
          <p:cNvSpPr/>
          <p:nvPr/>
        </p:nvSpPr>
        <p:spPr>
          <a:xfrm rot="16200000">
            <a:off x="-3296965"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 name="Ryhmä 11">
            <a:extLst>
              <a:ext uri="{FF2B5EF4-FFF2-40B4-BE49-F238E27FC236}">
                <a16:creationId xmlns:a16="http://schemas.microsoft.com/office/drawing/2014/main" id="{8896BF6F-EAAD-40A6-AA3D-13109394ABC3}"/>
              </a:ext>
            </a:extLst>
          </p:cNvPr>
          <p:cNvGrpSpPr/>
          <p:nvPr/>
        </p:nvGrpSpPr>
        <p:grpSpPr>
          <a:xfrm>
            <a:off x="1201492" y="574799"/>
            <a:ext cx="6958740" cy="3567866"/>
            <a:chOff x="1124556" y="1569288"/>
            <a:chExt cx="6958740" cy="3567866"/>
          </a:xfrm>
        </p:grpSpPr>
        <p:pic>
          <p:nvPicPr>
            <p:cNvPr id="14" name="Kuva 13">
              <a:extLst>
                <a:ext uri="{FF2B5EF4-FFF2-40B4-BE49-F238E27FC236}">
                  <a16:creationId xmlns:a16="http://schemas.microsoft.com/office/drawing/2014/main" id="{AF99FCE3-9005-4E9C-A283-07D91D2AB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556" y="1569288"/>
              <a:ext cx="6199944" cy="2343287"/>
            </a:xfrm>
            <a:prstGeom prst="rect">
              <a:avLst/>
            </a:prstGeom>
          </p:spPr>
        </p:pic>
        <p:sp>
          <p:nvSpPr>
            <p:cNvPr id="3" name="Suorakulmio 2">
              <a:extLst>
                <a:ext uri="{FF2B5EF4-FFF2-40B4-BE49-F238E27FC236}">
                  <a16:creationId xmlns:a16="http://schemas.microsoft.com/office/drawing/2014/main" id="{BEBE2395-0449-4581-88C8-081F9C52CC19}"/>
                </a:ext>
              </a:extLst>
            </p:cNvPr>
            <p:cNvSpPr/>
            <p:nvPr/>
          </p:nvSpPr>
          <p:spPr>
            <a:xfrm>
              <a:off x="1481328" y="4059936"/>
              <a:ext cx="6601968" cy="1077218"/>
            </a:xfrm>
            <a:prstGeom prst="rect">
              <a:avLst/>
            </a:prstGeom>
          </p:spPr>
          <p:txBody>
            <a:bodyPr wrap="square">
              <a:spAutoFit/>
            </a:bodyPr>
            <a:lstStyle/>
            <a:p>
              <a:pPr algn="ctr"/>
              <a:r>
                <a:rPr lang="fi-FI" sz="3200" i="1" dirty="0">
                  <a:latin typeface="Source Sans Pro" panose="020B0503030403020204" pitchFamily="34" charset="0"/>
                </a:rPr>
                <a:t>Suomalaisen opettajankoulutuksen ja perusopetuksen kohtaamispaikka.</a:t>
              </a:r>
              <a:endParaRPr lang="fi-FI" sz="3200" dirty="0"/>
            </a:p>
          </p:txBody>
        </p:sp>
      </p:grpSp>
      <p:sp>
        <p:nvSpPr>
          <p:cNvPr id="16" name="Suorakulmio 15">
            <a:extLst>
              <a:ext uri="{FF2B5EF4-FFF2-40B4-BE49-F238E27FC236}">
                <a16:creationId xmlns:a16="http://schemas.microsoft.com/office/drawing/2014/main" id="{1BF83D4C-4FDB-4FA7-BEBD-A4FBB558E757}"/>
              </a:ext>
            </a:extLst>
          </p:cNvPr>
          <p:cNvSpPr/>
          <p:nvPr/>
        </p:nvSpPr>
        <p:spPr>
          <a:xfrm>
            <a:off x="1789386" y="4801005"/>
            <a:ext cx="5990897" cy="1600438"/>
          </a:xfrm>
          <a:prstGeom prst="rect">
            <a:avLst/>
          </a:prstGeom>
        </p:spPr>
        <p:txBody>
          <a:bodyPr wrap="square">
            <a:spAutoFit/>
          </a:bodyPr>
          <a:lstStyle/>
          <a:p>
            <a:pPr algn="ctr"/>
            <a:r>
              <a:rPr lang="fi-FI" sz="1400" dirty="0">
                <a:solidFill>
                  <a:srgbClr val="2B2B2B"/>
                </a:solidFill>
                <a:latin typeface="Lato" panose="020F0502020204030203"/>
              </a:rPr>
              <a:t>OpenDigi on Oulun, Jyväskylän, Itä-Suomen, Turun ja Lapin yliopiston sekä kunkin alueen aktiivisen kehittäjäkoulun muodostama yhteisö. </a:t>
            </a:r>
          </a:p>
          <a:p>
            <a:pPr marL="285750" indent="-285750" algn="ctr">
              <a:buFont typeface="Wingdings" panose="05000000000000000000" pitchFamily="2" charset="2"/>
              <a:buChar char="v"/>
            </a:pPr>
            <a:r>
              <a:rPr lang="fi-FI" sz="1400" dirty="0">
                <a:solidFill>
                  <a:srgbClr val="2B2B2B"/>
                </a:solidFill>
                <a:latin typeface="Lato" panose="020F0502020204030203"/>
              </a:rPr>
              <a:t> </a:t>
            </a:r>
          </a:p>
          <a:p>
            <a:pPr algn="ctr"/>
            <a:r>
              <a:rPr lang="fi-FI" sz="1400" dirty="0">
                <a:solidFill>
                  <a:srgbClr val="2B2B2B"/>
                </a:solidFill>
                <a:latin typeface="Lato" panose="020F0502020204030203"/>
              </a:rPr>
              <a:t>Tässä kirjasessa esitellään yhteisöllistä kehittämistä Varsinais-Suomessa vuosina 2018-2020. </a:t>
            </a:r>
          </a:p>
          <a:p>
            <a:pPr algn="just"/>
            <a:endParaRPr lang="fi-FI" sz="1400" dirty="0">
              <a:solidFill>
                <a:srgbClr val="2B2B2B"/>
              </a:solidFill>
              <a:latin typeface="Lato" panose="020F0502020204030203"/>
            </a:endParaRPr>
          </a:p>
          <a:p>
            <a:pPr algn="ctr"/>
            <a:r>
              <a:rPr lang="fi-FI" sz="1400" dirty="0">
                <a:solidFill>
                  <a:srgbClr val="2B2B2B"/>
                </a:solidFill>
                <a:latin typeface="Lato" panose="020F0502020204030203"/>
              </a:rPr>
              <a:t>Arto Kortelainen, Turun yliopisto</a:t>
            </a:r>
            <a:endParaRPr lang="fi-FI" sz="1400" dirty="0">
              <a:latin typeface="Lato" panose="020F0502020204030203"/>
            </a:endParaRPr>
          </a:p>
        </p:txBody>
      </p:sp>
    </p:spTree>
    <p:extLst>
      <p:ext uri="{BB962C8B-B14F-4D97-AF65-F5344CB8AC3E}">
        <p14:creationId xmlns:p14="http://schemas.microsoft.com/office/powerpoint/2010/main" val="174144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7" y="313611"/>
            <a:ext cx="572337" cy="588574"/>
          </a:xfrm>
          <a:prstGeom prst="rect">
            <a:avLst/>
          </a:prstGeom>
        </p:spPr>
      </p:pic>
      <p:sp>
        <p:nvSpPr>
          <p:cNvPr id="6" name="Suorakulmio 5">
            <a:extLst>
              <a:ext uri="{FF2B5EF4-FFF2-40B4-BE49-F238E27FC236}">
                <a16:creationId xmlns:a16="http://schemas.microsoft.com/office/drawing/2014/main" id="{B8C58790-AF91-45A2-83E7-7971D4463462}"/>
              </a:ext>
            </a:extLst>
          </p:cNvPr>
          <p:cNvSpPr/>
          <p:nvPr/>
        </p:nvSpPr>
        <p:spPr>
          <a:xfrm>
            <a:off x="627681" y="2154789"/>
            <a:ext cx="4750231" cy="1384995"/>
          </a:xfrm>
          <a:prstGeom prst="rect">
            <a:avLst/>
          </a:prstGeom>
        </p:spPr>
        <p:txBody>
          <a:bodyPr wrap="square">
            <a:spAutoFit/>
          </a:bodyPr>
          <a:lstStyle/>
          <a:p>
            <a:pPr algn="just"/>
            <a:r>
              <a:rPr lang="fi-FI" sz="1400" dirty="0">
                <a:solidFill>
                  <a:srgbClr val="000000"/>
                </a:solidFill>
                <a:latin typeface="Lato"/>
              </a:rPr>
              <a:t>Oppimisen aikainen </a:t>
            </a:r>
            <a:r>
              <a:rPr lang="fi-FI" sz="1400" b="1" dirty="0">
                <a:solidFill>
                  <a:srgbClr val="000000"/>
                </a:solidFill>
                <a:latin typeface="Lato"/>
              </a:rPr>
              <a:t>jatkuva arviointi </a:t>
            </a:r>
            <a:r>
              <a:rPr lang="fi-FI" sz="1400" dirty="0">
                <a:solidFill>
                  <a:srgbClr val="000000"/>
                </a:solidFill>
                <a:latin typeface="Lato"/>
              </a:rPr>
              <a:t>ei tarkoita jatkuvaa arvosanojen antamista, eikä kaikkea kouluympäristössä tapahtuvaa oppimista voi luotettavasti mitata. Mittaamista korostavassa arviointikulttuurissa piilee vaara, että tärkeimmiksi oppimistavoitteiksi nostetaan helposti mitattavat asiat. (Luostarinen 2019, 20-21.) </a:t>
            </a:r>
            <a:endParaRPr lang="fi-FI" sz="1400" dirty="0">
              <a:latin typeface="Lato"/>
            </a:endParaRPr>
          </a:p>
        </p:txBody>
      </p:sp>
      <p:sp>
        <p:nvSpPr>
          <p:cNvPr id="11" name="Puhekupla: Soikea 10">
            <a:extLst>
              <a:ext uri="{FF2B5EF4-FFF2-40B4-BE49-F238E27FC236}">
                <a16:creationId xmlns:a16="http://schemas.microsoft.com/office/drawing/2014/main" id="{51D9DAA2-8E27-4A9C-A8CD-43C089ADF2DE}"/>
              </a:ext>
            </a:extLst>
          </p:cNvPr>
          <p:cNvSpPr/>
          <p:nvPr/>
        </p:nvSpPr>
        <p:spPr>
          <a:xfrm>
            <a:off x="1450758" y="313611"/>
            <a:ext cx="3380218" cy="1608384"/>
          </a:xfrm>
          <a:prstGeom prst="wedgeEllipseCallout">
            <a:avLst>
              <a:gd name="adj1" fmla="val -56603"/>
              <a:gd name="adj2" fmla="val -29214"/>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a:latin typeface="Ink Free" panose="03080402000500000000" pitchFamily="66" charset="0"/>
              </a:rPr>
              <a:t>Oppimisen aikaisesta arvioinnista…</a:t>
            </a:r>
          </a:p>
        </p:txBody>
      </p:sp>
      <p:sp>
        <p:nvSpPr>
          <p:cNvPr id="2" name="Suorakulmio 1">
            <a:extLst>
              <a:ext uri="{FF2B5EF4-FFF2-40B4-BE49-F238E27FC236}">
                <a16:creationId xmlns:a16="http://schemas.microsoft.com/office/drawing/2014/main" id="{51692528-9330-4967-8E56-822F1061E1EF}"/>
              </a:ext>
            </a:extLst>
          </p:cNvPr>
          <p:cNvSpPr/>
          <p:nvPr/>
        </p:nvSpPr>
        <p:spPr>
          <a:xfrm>
            <a:off x="627681" y="3539784"/>
            <a:ext cx="7346197" cy="2893100"/>
          </a:xfrm>
          <a:prstGeom prst="rect">
            <a:avLst/>
          </a:prstGeom>
        </p:spPr>
        <p:txBody>
          <a:bodyPr wrap="square">
            <a:spAutoFit/>
          </a:bodyPr>
          <a:lstStyle/>
          <a:p>
            <a:pPr algn="just"/>
            <a:r>
              <a:rPr lang="fi-FI" sz="1400" dirty="0">
                <a:solidFill>
                  <a:srgbClr val="000000"/>
                </a:solidFill>
                <a:latin typeface="Lato"/>
              </a:rPr>
              <a:t>Kristian </a:t>
            </a:r>
            <a:r>
              <a:rPr lang="fi-FI" sz="1400" dirty="0" err="1">
                <a:solidFill>
                  <a:srgbClr val="000000"/>
                </a:solidFill>
                <a:latin typeface="Lato"/>
              </a:rPr>
              <a:t>Kiili</a:t>
            </a:r>
            <a:r>
              <a:rPr lang="fi-FI" sz="1400" dirty="0">
                <a:solidFill>
                  <a:srgbClr val="000000"/>
                </a:solidFill>
                <a:latin typeface="Lato"/>
              </a:rPr>
              <a:t> (2017, 48, 52-53) uskoo, että </a:t>
            </a:r>
            <a:r>
              <a:rPr lang="fi-FI" sz="1400" b="1" dirty="0">
                <a:solidFill>
                  <a:srgbClr val="000000"/>
                </a:solidFill>
                <a:latin typeface="Lato"/>
              </a:rPr>
              <a:t>pelillinen arviointi </a:t>
            </a:r>
            <a:r>
              <a:rPr lang="fi-FI" sz="1400" dirty="0">
                <a:solidFill>
                  <a:srgbClr val="000000"/>
                </a:solidFill>
                <a:latin typeface="Lato"/>
              </a:rPr>
              <a:t>tulee muuttamaan tulevaisuuden arviointikäytänteitä. Hyvien käytänteiden kehittämiseksi tarvitaan kuitenkin tieteellistä tutkimusta. Pelillisyyden avulla voi tarkkailla oppijan oppimisprosessia, kehittää opetusta ja eriyttää melko helposti. Välitöntä palautetta antavat pelit ovat  jatkuvan arvioinnin väline ja sopivat hyvin formatiiviseen arviointiin. Jos pelillisyyttä käytetään summatiivisessa arvioinnissa, tulisi oppilaalla olla ensin hyvä tuntuma pelin mekaniikasta ja pelikontrolleista.</a:t>
            </a:r>
          </a:p>
          <a:p>
            <a:pPr algn="just"/>
            <a:endParaRPr lang="fi-FI" sz="1400" dirty="0">
              <a:solidFill>
                <a:srgbClr val="000000"/>
              </a:solidFill>
              <a:latin typeface="Lato"/>
            </a:endParaRPr>
          </a:p>
          <a:p>
            <a:pPr algn="just"/>
            <a:r>
              <a:rPr lang="fi-FI" sz="1400" dirty="0">
                <a:solidFill>
                  <a:srgbClr val="000000"/>
                </a:solidFill>
                <a:latin typeface="Lato"/>
              </a:rPr>
              <a:t>OpenDigin opetuskokeilut olivat pääosin 2-4 oppitunnin mittaisia tuokioita. Eniten käytettiin käytännön syistä siis diagnostista ja formatiivista arviointia, sekä itse- ja vertaisarviointia. Tärkeä arvioinnin kohde palautekeskustelussa ja päätelmissä oli myös opettajien oma toiminta, opetuskokeilun tavoitteiden toteutuminen ja siinä käytetyn teknologian arvo oppimiselle. </a:t>
            </a:r>
          </a:p>
        </p:txBody>
      </p:sp>
      <p:pic>
        <p:nvPicPr>
          <p:cNvPr id="8" name="Picture 2" descr="Värikynät, Kynät, Värikäs, Väri">
            <a:extLst>
              <a:ext uri="{FF2B5EF4-FFF2-40B4-BE49-F238E27FC236}">
                <a16:creationId xmlns:a16="http://schemas.microsoft.com/office/drawing/2014/main" id="{B8058BBE-7DA9-4DFF-A1B1-55ADB00D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63546" y="1976171"/>
            <a:ext cx="2585315" cy="1650432"/>
          </a:xfrm>
          <a:prstGeom prst="rect">
            <a:avLst/>
          </a:prstGeom>
          <a:noFill/>
          <a:effectLst>
            <a:softEdge rad="139700"/>
          </a:effectLst>
          <a:scene3d>
            <a:camera prst="orthographicFront"/>
            <a:lightRig rig="threePt" dir="t"/>
          </a:scene3d>
          <a:sp3d prstMaterial="matte"/>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2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87" y="350832"/>
            <a:ext cx="572337" cy="588574"/>
          </a:xfrm>
          <a:prstGeom prst="rect">
            <a:avLst/>
          </a:prstGeom>
        </p:spPr>
      </p:pic>
      <p:sp>
        <p:nvSpPr>
          <p:cNvPr id="3" name="Suorakulmio 2">
            <a:extLst>
              <a:ext uri="{FF2B5EF4-FFF2-40B4-BE49-F238E27FC236}">
                <a16:creationId xmlns:a16="http://schemas.microsoft.com/office/drawing/2014/main" id="{F322844F-5EA8-41FD-979D-33C93D59B3C7}"/>
              </a:ext>
            </a:extLst>
          </p:cNvPr>
          <p:cNvSpPr/>
          <p:nvPr/>
        </p:nvSpPr>
        <p:spPr>
          <a:xfrm>
            <a:off x="603955" y="2257778"/>
            <a:ext cx="7936090" cy="646331"/>
          </a:xfrm>
          <a:prstGeom prst="rect">
            <a:avLst/>
          </a:prstGeom>
        </p:spPr>
        <p:txBody>
          <a:bodyPr wrap="square">
            <a:spAutoFit/>
          </a:bodyPr>
          <a:lstStyle/>
          <a:p>
            <a:br>
              <a:rPr lang="fi-FI" dirty="0"/>
            </a:br>
            <a:endParaRPr lang="fi-FI" dirty="0"/>
          </a:p>
        </p:txBody>
      </p:sp>
      <p:sp>
        <p:nvSpPr>
          <p:cNvPr id="6" name="Suorakulmio 5">
            <a:extLst>
              <a:ext uri="{FF2B5EF4-FFF2-40B4-BE49-F238E27FC236}">
                <a16:creationId xmlns:a16="http://schemas.microsoft.com/office/drawing/2014/main" id="{1D2AB62B-6515-4294-BEBE-FE600A517D87}"/>
              </a:ext>
            </a:extLst>
          </p:cNvPr>
          <p:cNvSpPr/>
          <p:nvPr/>
        </p:nvSpPr>
        <p:spPr>
          <a:xfrm>
            <a:off x="1242919" y="409174"/>
            <a:ext cx="7004610" cy="481979"/>
          </a:xfrm>
          <a:prstGeom prst="rect">
            <a:avLst/>
          </a:prstGeom>
          <a:solidFill>
            <a:srgbClr val="FF8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400" b="1" dirty="0"/>
              <a:t>ARVIOINNIN VÄLINEET OPETUSKOKEILUISSA</a:t>
            </a:r>
          </a:p>
        </p:txBody>
      </p:sp>
      <p:sp>
        <p:nvSpPr>
          <p:cNvPr id="4" name="Suorakulmio 3">
            <a:extLst>
              <a:ext uri="{FF2B5EF4-FFF2-40B4-BE49-F238E27FC236}">
                <a16:creationId xmlns:a16="http://schemas.microsoft.com/office/drawing/2014/main" id="{8288831C-C939-44B6-93DB-B108E5DFA94E}"/>
              </a:ext>
            </a:extLst>
          </p:cNvPr>
          <p:cNvSpPr/>
          <p:nvPr/>
        </p:nvSpPr>
        <p:spPr>
          <a:xfrm>
            <a:off x="1242919" y="1075463"/>
            <a:ext cx="6007775" cy="4185761"/>
          </a:xfrm>
          <a:prstGeom prst="rect">
            <a:avLst/>
          </a:prstGeom>
        </p:spPr>
        <p:txBody>
          <a:bodyPr wrap="square">
            <a:spAutoFit/>
          </a:bodyPr>
          <a:lstStyle/>
          <a:p>
            <a:r>
              <a:rPr lang="fi-FI" sz="1400" b="1" dirty="0">
                <a:latin typeface="Lato"/>
              </a:rPr>
              <a:t>DIAGNOSTINEN ARVIOINTI</a:t>
            </a:r>
          </a:p>
          <a:p>
            <a:endParaRPr lang="fi-FI" sz="1400" dirty="0">
              <a:solidFill>
                <a:srgbClr val="000000"/>
              </a:solidFill>
              <a:latin typeface="Lato"/>
            </a:endParaRPr>
          </a:p>
          <a:p>
            <a:pPr marL="285750" indent="-285750" fontAlgn="base">
              <a:buFont typeface="Wingdings" panose="05000000000000000000" pitchFamily="2" charset="2"/>
              <a:buChar char="§"/>
            </a:pPr>
            <a:r>
              <a:rPr lang="fi-FI" sz="1400" dirty="0">
                <a:solidFill>
                  <a:srgbClr val="000000"/>
                </a:solidFill>
                <a:latin typeface="Lato"/>
              </a:rPr>
              <a:t>Useat kokeilut aloitettiin kartoittamalla oppilaiden aiempaa tietämystä </a:t>
            </a:r>
            <a:r>
              <a:rPr lang="fi-FI" sz="1400" i="1" dirty="0">
                <a:solidFill>
                  <a:srgbClr val="000000"/>
                </a:solidFill>
                <a:latin typeface="Lato"/>
              </a:rPr>
              <a:t>yhteisöllisellä tiedonkeruusovelluksella </a:t>
            </a:r>
            <a:r>
              <a:rPr lang="fi-FI" sz="1400" dirty="0">
                <a:solidFill>
                  <a:srgbClr val="000000"/>
                </a:solidFill>
                <a:latin typeface="Lato"/>
              </a:rPr>
              <a:t>tai </a:t>
            </a:r>
            <a:r>
              <a:rPr lang="fi-FI" sz="1400" dirty="0" err="1">
                <a:solidFill>
                  <a:srgbClr val="000000"/>
                </a:solidFill>
                <a:latin typeface="Lato"/>
              </a:rPr>
              <a:t>Forms</a:t>
            </a:r>
            <a:r>
              <a:rPr lang="fi-FI" sz="1400" dirty="0">
                <a:solidFill>
                  <a:srgbClr val="000000"/>
                </a:solidFill>
                <a:latin typeface="Lato"/>
              </a:rPr>
              <a:t>-</a:t>
            </a:r>
            <a:r>
              <a:rPr lang="fi-FI" sz="1400" i="1" dirty="0">
                <a:solidFill>
                  <a:srgbClr val="000000"/>
                </a:solidFill>
                <a:latin typeface="Lato"/>
              </a:rPr>
              <a:t>lähtötasotestillä.</a:t>
            </a:r>
            <a:r>
              <a:rPr lang="fi-FI" sz="1400" dirty="0">
                <a:solidFill>
                  <a:srgbClr val="000000"/>
                </a:solidFill>
                <a:latin typeface="Lato"/>
              </a:rPr>
              <a:t> Alkukartoituksessa esiintyneisiin tiedollisiin puutteisiin tai oppilaiden esittämiin kysymyksiin palattiin opetuskokeilun lopuksi. 		</a:t>
            </a:r>
          </a:p>
          <a:p>
            <a:pPr fontAlgn="base"/>
            <a:endParaRPr lang="fi-FI" sz="1400" dirty="0">
              <a:solidFill>
                <a:srgbClr val="000000"/>
              </a:solidFill>
              <a:latin typeface="Lato"/>
            </a:endParaRPr>
          </a:p>
          <a:p>
            <a:pPr fontAlgn="base"/>
            <a:r>
              <a:rPr lang="fi-FI" sz="1400" b="1" dirty="0">
                <a:solidFill>
                  <a:srgbClr val="000000"/>
                </a:solidFill>
                <a:latin typeface="Lato"/>
              </a:rPr>
              <a:t>FORMATIIVINEN ARVIOINTI</a:t>
            </a:r>
          </a:p>
          <a:p>
            <a:pPr fontAlgn="base"/>
            <a:endParaRPr lang="fi-FI" sz="1400" dirty="0">
              <a:solidFill>
                <a:srgbClr val="000000"/>
              </a:solidFill>
              <a:latin typeface="Lato"/>
            </a:endParaRPr>
          </a:p>
          <a:p>
            <a:pPr marL="285750" indent="-285750" fontAlgn="base">
              <a:buFont typeface="Wingdings" panose="05000000000000000000" pitchFamily="2" charset="2"/>
              <a:buChar char="§"/>
            </a:pPr>
            <a:r>
              <a:rPr lang="fi-FI" sz="1400" dirty="0">
                <a:solidFill>
                  <a:srgbClr val="000000"/>
                </a:solidFill>
                <a:latin typeface="Lato"/>
              </a:rPr>
              <a:t>Koodatessa sai </a:t>
            </a:r>
            <a:r>
              <a:rPr lang="fi-FI" sz="1400" i="1" dirty="0">
                <a:solidFill>
                  <a:srgbClr val="000000"/>
                </a:solidFill>
                <a:latin typeface="Lato"/>
              </a:rPr>
              <a:t>välittömän palautteen</a:t>
            </a:r>
            <a:r>
              <a:rPr lang="fi-FI" sz="1400" dirty="0">
                <a:solidFill>
                  <a:srgbClr val="000000"/>
                </a:solidFill>
                <a:latin typeface="Lato"/>
              </a:rPr>
              <a:t>, sillä ohjelmoitu asia ei toiminut, mikäli koodiketjussa on vikaa. Oppilaat saavat välitöntä palautetta, sillä pelilliset sivustot ja sovellukset sisältävät usein myös tutoriaalin, joka opastaa oppilasta tehtävien edetessä ja ongelmia kohdatessa. </a:t>
            </a:r>
          </a:p>
          <a:p>
            <a:pPr fontAlgn="base"/>
            <a:r>
              <a:rPr lang="fi-FI" sz="1400" dirty="0">
                <a:solidFill>
                  <a:srgbClr val="000000"/>
                </a:solidFill>
                <a:latin typeface="Lato"/>
              </a:rPr>
              <a:t>	</a:t>
            </a:r>
          </a:p>
          <a:p>
            <a:pPr marL="285750" indent="-285750" fontAlgn="base">
              <a:buFont typeface="Wingdings" panose="05000000000000000000" pitchFamily="2" charset="2"/>
              <a:buChar char="§"/>
            </a:pPr>
            <a:r>
              <a:rPr lang="fi-FI" sz="1400" dirty="0">
                <a:solidFill>
                  <a:srgbClr val="000000"/>
                </a:solidFill>
                <a:latin typeface="Lato"/>
              </a:rPr>
              <a:t>Paikannusta hyödyntävän seppo-sovelluksen avulla oppilaiden suoriutumista tehtävissä </a:t>
            </a:r>
            <a:r>
              <a:rPr lang="fi-FI" sz="1400" i="1" dirty="0">
                <a:solidFill>
                  <a:srgbClr val="000000"/>
                </a:solidFill>
                <a:latin typeface="Lato"/>
              </a:rPr>
              <a:t>arvioitiin reaaliaikaisesti </a:t>
            </a:r>
            <a:r>
              <a:rPr lang="fi-FI" sz="1400" dirty="0">
                <a:solidFill>
                  <a:srgbClr val="000000"/>
                </a:solidFill>
                <a:latin typeface="Lato"/>
              </a:rPr>
              <a:t>oppitunnilla. Lopuksi vastauksista pidettiin yhteinen palautekeskustelu. Oikeiden vastauksien rinnalle nostettiin myös suuri arvo hyvälle ryhmätoiminnalle. </a:t>
            </a:r>
          </a:p>
        </p:txBody>
      </p:sp>
      <p:pic>
        <p:nvPicPr>
          <p:cNvPr id="11" name="Kuva 10" descr="Kuva, joka sisältää kohteen henkilö, nainen, matkapuhelin, käyttäminen&#10;&#10;Kuvaus luotu automaattisesti">
            <a:extLst>
              <a:ext uri="{FF2B5EF4-FFF2-40B4-BE49-F238E27FC236}">
                <a16:creationId xmlns:a16="http://schemas.microsoft.com/office/drawing/2014/main" id="{BD448F73-DDBB-49FC-A9EE-692E29CE9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33" y="5079393"/>
            <a:ext cx="2262734" cy="1548456"/>
          </a:xfrm>
          <a:prstGeom prst="rect">
            <a:avLst/>
          </a:prstGeom>
          <a:effectLst>
            <a:softEdge rad="63500"/>
          </a:effectLst>
        </p:spPr>
      </p:pic>
      <p:pic>
        <p:nvPicPr>
          <p:cNvPr id="1030" name="Picture 6" descr="Metadata Explorer Tool">
            <a:extLst>
              <a:ext uri="{FF2B5EF4-FFF2-40B4-BE49-F238E27FC236}">
                <a16:creationId xmlns:a16="http://schemas.microsoft.com/office/drawing/2014/main" id="{5C9D3B76-4DBD-495E-AB38-F4850E6B8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304" y="981342"/>
            <a:ext cx="1171946" cy="5211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LLE">
            <a:extLst>
              <a:ext uri="{FF2B5EF4-FFF2-40B4-BE49-F238E27FC236}">
                <a16:creationId xmlns:a16="http://schemas.microsoft.com/office/drawing/2014/main" id="{892F086A-150D-4E29-B566-3FA6B018D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4346" y="2947198"/>
            <a:ext cx="744748" cy="246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1C3E938-D9E4-4CE5-8C2F-F54C19B385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3572" y="3394091"/>
            <a:ext cx="837619" cy="4007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 - Ev3 Lego Mindstorms Logo, HD Png Download , Transparent Png ...">
            <a:extLst>
              <a:ext uri="{FF2B5EF4-FFF2-40B4-BE49-F238E27FC236}">
                <a16:creationId xmlns:a16="http://schemas.microsoft.com/office/drawing/2014/main" id="{5A8BFB8A-E5E3-4931-95F4-DD13F4D04C8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3000" contrast="-16000"/>
                    </a14:imgEffect>
                  </a14:imgLayer>
                </a14:imgProps>
              </a:ext>
              <a:ext uri="{28A0092B-C50C-407E-A947-70E740481C1C}">
                <a14:useLocalDpi xmlns:a14="http://schemas.microsoft.com/office/drawing/2010/main" val="0"/>
              </a:ext>
            </a:extLst>
          </a:blip>
          <a:srcRect/>
          <a:stretch>
            <a:fillRect/>
          </a:stretch>
        </p:blipFill>
        <p:spPr bwMode="auto">
          <a:xfrm>
            <a:off x="7250694" y="3989202"/>
            <a:ext cx="996835" cy="3280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The Makey Makey - Makey Makeys PNG Image with No ...">
            <a:extLst>
              <a:ext uri="{FF2B5EF4-FFF2-40B4-BE49-F238E27FC236}">
                <a16:creationId xmlns:a16="http://schemas.microsoft.com/office/drawing/2014/main" id="{4010127F-923A-44C6-9E30-AC99A64BE03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5000" contrast="-34000"/>
                    </a14:imgEffect>
                  </a14:imgLayer>
                </a14:imgProps>
              </a:ext>
              <a:ext uri="{28A0092B-C50C-407E-A947-70E740481C1C}">
                <a14:useLocalDpi xmlns:a14="http://schemas.microsoft.com/office/drawing/2010/main" val="0"/>
              </a:ext>
            </a:extLst>
          </a:blip>
          <a:srcRect/>
          <a:stretch>
            <a:fillRect/>
          </a:stretch>
        </p:blipFill>
        <p:spPr bwMode="auto">
          <a:xfrm>
            <a:off x="7344346" y="4591166"/>
            <a:ext cx="714023" cy="3147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ppo lanseeraa täysin uudenlaisen palvelun ...">
            <a:extLst>
              <a:ext uri="{FF2B5EF4-FFF2-40B4-BE49-F238E27FC236}">
                <a16:creationId xmlns:a16="http://schemas.microsoft.com/office/drawing/2014/main" id="{A936D481-9BA9-4E13-9259-CF9DE5DF7A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7258" y="5092470"/>
            <a:ext cx="803704" cy="8037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orms | Minnesota State University, Mankato">
            <a:extLst>
              <a:ext uri="{FF2B5EF4-FFF2-40B4-BE49-F238E27FC236}">
                <a16:creationId xmlns:a16="http://schemas.microsoft.com/office/drawing/2014/main" id="{5F84AA3E-DC1C-4218-82DB-1D31D5CF1D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2038" y="1418481"/>
            <a:ext cx="1015491" cy="5707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oogle Forms For Business - Google Survey Form Logo, HD Png ...">
            <a:extLst>
              <a:ext uri="{FF2B5EF4-FFF2-40B4-BE49-F238E27FC236}">
                <a16:creationId xmlns:a16="http://schemas.microsoft.com/office/drawing/2014/main" id="{45F9737C-E86F-4259-9230-05F134AB9CF2}"/>
              </a:ext>
            </a:extLst>
          </p:cNvPr>
          <p:cNvPicPr>
            <a:picLocks noChangeAspect="1" noChangeArrowheads="1"/>
          </p:cNvPicPr>
          <p:nvPr/>
        </p:nvPicPr>
        <p:blipFill>
          <a:blip r:embed="rId13">
            <a:alphaModFix/>
            <a:extLst>
              <a:ext uri="{BEBA8EAE-BF5A-486C-A8C5-ECC9F3942E4B}">
                <a14:imgProps xmlns:a14="http://schemas.microsoft.com/office/drawing/2010/main">
                  <a14:imgLayer r:embed="rId14">
                    <a14:imgEffect>
                      <a14:brightnessContrast bright="17000" contrast="29000"/>
                    </a14:imgEffect>
                  </a14:imgLayer>
                </a14:imgProps>
              </a:ext>
              <a:ext uri="{28A0092B-C50C-407E-A947-70E740481C1C}">
                <a14:useLocalDpi xmlns:a14="http://schemas.microsoft.com/office/drawing/2010/main" val="0"/>
              </a:ext>
            </a:extLst>
          </a:blip>
          <a:srcRect/>
          <a:stretch>
            <a:fillRect/>
          </a:stretch>
        </p:blipFill>
        <p:spPr bwMode="auto">
          <a:xfrm>
            <a:off x="7483160" y="2064943"/>
            <a:ext cx="547817" cy="545383"/>
          </a:xfrm>
          <a:prstGeom prst="rect">
            <a:avLst/>
          </a:prstGeom>
          <a:noFill/>
          <a:effectLst>
            <a:glow rad="88900">
              <a:schemeClr val="bg1">
                <a:alpha val="91000"/>
              </a:schemeClr>
            </a:glow>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9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59" y="372767"/>
            <a:ext cx="572337" cy="588574"/>
          </a:xfrm>
          <a:prstGeom prst="rect">
            <a:avLst/>
          </a:prstGeom>
        </p:spPr>
      </p:pic>
      <p:sp>
        <p:nvSpPr>
          <p:cNvPr id="3" name="Suorakulmio 2">
            <a:extLst>
              <a:ext uri="{FF2B5EF4-FFF2-40B4-BE49-F238E27FC236}">
                <a16:creationId xmlns:a16="http://schemas.microsoft.com/office/drawing/2014/main" id="{F322844F-5EA8-41FD-979D-33C93D59B3C7}"/>
              </a:ext>
            </a:extLst>
          </p:cNvPr>
          <p:cNvSpPr/>
          <p:nvPr/>
        </p:nvSpPr>
        <p:spPr>
          <a:xfrm>
            <a:off x="603955" y="2257778"/>
            <a:ext cx="7936090" cy="646331"/>
          </a:xfrm>
          <a:prstGeom prst="rect">
            <a:avLst/>
          </a:prstGeom>
        </p:spPr>
        <p:txBody>
          <a:bodyPr wrap="square">
            <a:spAutoFit/>
          </a:bodyPr>
          <a:lstStyle/>
          <a:p>
            <a:br>
              <a:rPr lang="fi-FI" dirty="0"/>
            </a:br>
            <a:endParaRPr lang="fi-FI" dirty="0"/>
          </a:p>
        </p:txBody>
      </p:sp>
      <p:sp>
        <p:nvSpPr>
          <p:cNvPr id="4" name="Suorakulmio 3">
            <a:extLst>
              <a:ext uri="{FF2B5EF4-FFF2-40B4-BE49-F238E27FC236}">
                <a16:creationId xmlns:a16="http://schemas.microsoft.com/office/drawing/2014/main" id="{8288831C-C939-44B6-93DB-B108E5DFA94E}"/>
              </a:ext>
            </a:extLst>
          </p:cNvPr>
          <p:cNvSpPr/>
          <p:nvPr/>
        </p:nvSpPr>
        <p:spPr>
          <a:xfrm>
            <a:off x="1247776" y="435363"/>
            <a:ext cx="6078198" cy="5478423"/>
          </a:xfrm>
          <a:prstGeom prst="rect">
            <a:avLst/>
          </a:prstGeom>
        </p:spPr>
        <p:txBody>
          <a:bodyPr wrap="square">
            <a:spAutoFit/>
          </a:bodyPr>
          <a:lstStyle/>
          <a:p>
            <a:r>
              <a:rPr lang="fi-FI" sz="1400" b="1" dirty="0">
                <a:latin typeface="Lato"/>
              </a:rPr>
              <a:t>ITSEARVIOINTI</a:t>
            </a:r>
          </a:p>
          <a:p>
            <a:pPr fontAlgn="base"/>
            <a:endParaRPr lang="fi-FI" sz="1400" dirty="0">
              <a:solidFill>
                <a:srgbClr val="000000"/>
              </a:solidFill>
              <a:latin typeface="Lato"/>
            </a:endParaRPr>
          </a:p>
          <a:p>
            <a:pPr marL="285750" indent="-285750" fontAlgn="base">
              <a:buFont typeface="Wingdings" panose="05000000000000000000" pitchFamily="2" charset="2"/>
              <a:buChar char="§"/>
            </a:pPr>
            <a:r>
              <a:rPr lang="fi-FI" sz="1400" i="1" dirty="0">
                <a:solidFill>
                  <a:srgbClr val="000000"/>
                </a:solidFill>
                <a:latin typeface="Lato"/>
              </a:rPr>
              <a:t>Portfolioon</a:t>
            </a:r>
            <a:r>
              <a:rPr lang="fi-FI" sz="1400" dirty="0">
                <a:solidFill>
                  <a:srgbClr val="000000"/>
                </a:solidFill>
                <a:latin typeface="Lato"/>
              </a:rPr>
              <a:t> tallennettiin kuvataidetöitä tai projektin aikana kerättyjä kuvia ja tietoja. Sitä täydennettiin oman oppimisen reflektoinnilla.</a:t>
            </a:r>
          </a:p>
          <a:p>
            <a:pPr lvl="4" fontAlgn="base"/>
            <a:endParaRPr lang="fi-FI" sz="1400" dirty="0">
              <a:solidFill>
                <a:srgbClr val="000000"/>
              </a:solidFill>
              <a:latin typeface="Lato"/>
            </a:endParaRPr>
          </a:p>
          <a:p>
            <a:pPr marL="285750" indent="-285750" fontAlgn="base">
              <a:buFont typeface="Wingdings" panose="05000000000000000000" pitchFamily="2" charset="2"/>
              <a:buChar char="§"/>
            </a:pPr>
            <a:r>
              <a:rPr lang="fi-FI" sz="1400" i="1" dirty="0">
                <a:solidFill>
                  <a:srgbClr val="000000"/>
                </a:solidFill>
                <a:latin typeface="Lato"/>
              </a:rPr>
              <a:t>Retkipäiväkirja</a:t>
            </a:r>
            <a:r>
              <a:rPr lang="fi-FI" sz="1400" dirty="0">
                <a:solidFill>
                  <a:srgbClr val="000000"/>
                </a:solidFill>
                <a:latin typeface="Lato"/>
              </a:rPr>
              <a:t> toimi löytöretkiprojektin arviointivälineenä. Lisäksi oppilaat tekivät koko projektista itsearvioinnin. Eräässä kokeilussa kirjattiin </a:t>
            </a:r>
            <a:r>
              <a:rPr lang="fi-FI" sz="1400" i="1" dirty="0">
                <a:solidFill>
                  <a:srgbClr val="000000"/>
                </a:solidFill>
                <a:latin typeface="Lato"/>
              </a:rPr>
              <a:t>leimapassiin</a:t>
            </a:r>
            <a:r>
              <a:rPr lang="fi-FI" sz="1400" dirty="0">
                <a:solidFill>
                  <a:srgbClr val="000000"/>
                </a:solidFill>
                <a:latin typeface="Lato"/>
              </a:rPr>
              <a:t> päivän mittaan opittua ja vaatteiden laadun arvioinnissa oppilaat täyttävät tyyliteltyä </a:t>
            </a:r>
            <a:r>
              <a:rPr lang="fi-FI" sz="1400" i="1" dirty="0">
                <a:solidFill>
                  <a:srgbClr val="000000"/>
                </a:solidFill>
                <a:latin typeface="Lato"/>
              </a:rPr>
              <a:t>tutkimusraporttia</a:t>
            </a:r>
            <a:r>
              <a:rPr lang="fi-FI" sz="1400" dirty="0">
                <a:solidFill>
                  <a:srgbClr val="000000"/>
                </a:solidFill>
                <a:latin typeface="Lato"/>
              </a:rPr>
              <a:t>.</a:t>
            </a:r>
          </a:p>
          <a:p>
            <a:pPr algn="just" fontAlgn="base"/>
            <a:endParaRPr lang="fi-FI" sz="1400" b="1" dirty="0">
              <a:latin typeface="Lato"/>
            </a:endParaRPr>
          </a:p>
          <a:p>
            <a:pPr algn="just" fontAlgn="base"/>
            <a:r>
              <a:rPr lang="fi-FI" sz="1400" b="1" dirty="0">
                <a:latin typeface="Lato"/>
              </a:rPr>
              <a:t>VERTAISARVIOINTI</a:t>
            </a:r>
          </a:p>
          <a:p>
            <a:pPr algn="just" fontAlgn="base"/>
            <a:endParaRPr lang="fi-FI" sz="1400" dirty="0">
              <a:solidFill>
                <a:srgbClr val="000000"/>
              </a:solidFill>
              <a:latin typeface="Lato"/>
            </a:endParaRPr>
          </a:p>
          <a:p>
            <a:pPr marL="285750" indent="-285750" algn="just" fontAlgn="base">
              <a:buFont typeface="Wingdings" panose="05000000000000000000" pitchFamily="2" charset="2"/>
              <a:buChar char="§"/>
            </a:pPr>
            <a:r>
              <a:rPr lang="fi-FI" sz="1400" dirty="0" err="1">
                <a:solidFill>
                  <a:srgbClr val="000000"/>
                </a:solidFill>
                <a:latin typeface="Lato"/>
              </a:rPr>
              <a:t>Greenscreen</a:t>
            </a:r>
            <a:r>
              <a:rPr lang="fi-FI" sz="1400" dirty="0">
                <a:solidFill>
                  <a:srgbClr val="000000"/>
                </a:solidFill>
                <a:latin typeface="Lato"/>
              </a:rPr>
              <a:t>-videoiden valmistuttua katsottiin tuotokset ja jokaisen oppilasparin tehtävänä oli </a:t>
            </a:r>
            <a:r>
              <a:rPr lang="fi-FI" sz="1400" i="1" dirty="0">
                <a:solidFill>
                  <a:srgbClr val="000000"/>
                </a:solidFill>
                <a:latin typeface="Lato"/>
              </a:rPr>
              <a:t>toimia vuorollaan kriitikkoina</a:t>
            </a:r>
            <a:r>
              <a:rPr lang="fi-FI" sz="1400" dirty="0">
                <a:solidFill>
                  <a:srgbClr val="000000"/>
                </a:solidFill>
                <a:latin typeface="Lato"/>
              </a:rPr>
              <a:t>. Kriitikoille annettiin selkeä ohje: yksi positiivinen palaute ja yksi kehittämisidea. Positiivisia ja kannustavia kommentteja annettiin esittäjille. Teknologian harteille jätettiin kehittämistarpeet.</a:t>
            </a:r>
          </a:p>
          <a:p>
            <a:pPr fontAlgn="base"/>
            <a:endParaRPr lang="fi-FI" sz="1400" dirty="0">
              <a:solidFill>
                <a:srgbClr val="000000"/>
              </a:solidFill>
              <a:latin typeface="Lato"/>
            </a:endParaRPr>
          </a:p>
          <a:p>
            <a:pPr fontAlgn="base"/>
            <a:r>
              <a:rPr lang="fi-FI" sz="1400" b="1" dirty="0">
                <a:solidFill>
                  <a:srgbClr val="000000"/>
                </a:solidFill>
                <a:latin typeface="Lato"/>
              </a:rPr>
              <a:t>SUMMATIIVINEN ARVIOINTI</a:t>
            </a:r>
          </a:p>
          <a:p>
            <a:pPr fontAlgn="base"/>
            <a:endParaRPr lang="fi-FI" sz="1400" dirty="0">
              <a:solidFill>
                <a:srgbClr val="000000"/>
              </a:solidFill>
              <a:latin typeface="Lato"/>
            </a:endParaRPr>
          </a:p>
          <a:p>
            <a:pPr marL="285750" indent="-285750" fontAlgn="base">
              <a:buFont typeface="Wingdings" panose="05000000000000000000" pitchFamily="2" charset="2"/>
              <a:buChar char="§"/>
            </a:pPr>
            <a:r>
              <a:rPr lang="fi-FI" sz="1400" dirty="0">
                <a:solidFill>
                  <a:srgbClr val="000000"/>
                </a:solidFill>
                <a:latin typeface="Lato"/>
              </a:rPr>
              <a:t>Kuvataiteen portfolioon oppilas tallensi kaikki kuvataidetyönsä ja pohti onnistumistaan työskentelyssä: Mikä vaikutti onnistumiseen ja mitä olisi tehnyt toisin? Tätä koostettua materiaalia opettajakin voi myöhemmin hyödyntää summatiivisessa arvioinnissakin. Parhaimmillaan hän näkee oppilaan osaamisen kehittymisen usean vuoden ajalta.</a:t>
            </a:r>
          </a:p>
        </p:txBody>
      </p:sp>
      <p:pic>
        <p:nvPicPr>
          <p:cNvPr id="2050" name="Picture 2" descr="Sway opetuksessa ja oppimisessa – Vasu 3/2020">
            <a:extLst>
              <a:ext uri="{FF2B5EF4-FFF2-40B4-BE49-F238E27FC236}">
                <a16:creationId xmlns:a16="http://schemas.microsoft.com/office/drawing/2014/main" id="{74E3E115-FF76-4A71-8F73-F9583E821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974" y="923673"/>
            <a:ext cx="878798" cy="3610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obe Spark koukuttaa! - Parasta DigiOhjausta">
            <a:extLst>
              <a:ext uri="{FF2B5EF4-FFF2-40B4-BE49-F238E27FC236}">
                <a16:creationId xmlns:a16="http://schemas.microsoft.com/office/drawing/2014/main" id="{AF7FB5B6-B241-4C0F-89A1-B81B748DC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314" y="1487694"/>
            <a:ext cx="1185667" cy="6204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icrosoft PowerPoint Overview: Technology Resources">
            <a:extLst>
              <a:ext uri="{FF2B5EF4-FFF2-40B4-BE49-F238E27FC236}">
                <a16:creationId xmlns:a16="http://schemas.microsoft.com/office/drawing/2014/main" id="{EF953E28-96B5-4C4C-9876-34EE7D6D6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988" y="2169325"/>
            <a:ext cx="1430771" cy="5446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nvan aineisto-ohjeet – aDigi Digipaino | Painotuotteet ...">
            <a:extLst>
              <a:ext uri="{FF2B5EF4-FFF2-40B4-BE49-F238E27FC236}">
                <a16:creationId xmlns:a16="http://schemas.microsoft.com/office/drawing/2014/main" id="{C194DEF7-02A6-4CC3-B01A-91A747DBE7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2587" y="2793206"/>
            <a:ext cx="627845" cy="62784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witter पर DoInk Tweets: &quot;RT @cindy_blanco01: @grod93631 ...">
            <a:extLst>
              <a:ext uri="{FF2B5EF4-FFF2-40B4-BE49-F238E27FC236}">
                <a16:creationId xmlns:a16="http://schemas.microsoft.com/office/drawing/2014/main" id="{133FF733-25B0-4B2E-AEAD-8D1547B34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8705" y="3662935"/>
            <a:ext cx="619375" cy="60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5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7" y="313611"/>
            <a:ext cx="572337" cy="588574"/>
          </a:xfrm>
          <a:prstGeom prst="rect">
            <a:avLst/>
          </a:prstGeom>
        </p:spPr>
      </p:pic>
      <p:sp>
        <p:nvSpPr>
          <p:cNvPr id="6" name="Suorakulmio 5">
            <a:extLst>
              <a:ext uri="{FF2B5EF4-FFF2-40B4-BE49-F238E27FC236}">
                <a16:creationId xmlns:a16="http://schemas.microsoft.com/office/drawing/2014/main" id="{B8C58790-AF91-45A2-83E7-7971D4463462}"/>
              </a:ext>
            </a:extLst>
          </p:cNvPr>
          <p:cNvSpPr/>
          <p:nvPr/>
        </p:nvSpPr>
        <p:spPr>
          <a:xfrm>
            <a:off x="750711" y="1965814"/>
            <a:ext cx="7707489" cy="3108543"/>
          </a:xfrm>
          <a:prstGeom prst="rect">
            <a:avLst/>
          </a:prstGeom>
        </p:spPr>
        <p:txBody>
          <a:bodyPr wrap="square">
            <a:spAutoFit/>
          </a:bodyPr>
          <a:lstStyle/>
          <a:p>
            <a:r>
              <a:rPr lang="fi-FI" sz="1400" dirty="0">
                <a:latin typeface="Lato" panose="020F0502020204030203"/>
              </a:rPr>
              <a:t>Teknologian opetuskäytössä viitataan usein siihen, että laitteiden käyttö innostaa oppilaita. Kiinnostus voidaankin herättää suhteellisen helposti, mutta sen ylläpitäminen edellyttää merkityksellisyyden kokemista. Sitoutumista ja merkityksellisyyttä syntyy, kun tieto- ja viestintätekniikkaa käytetään oppimistavoitteiden saavuttamiseen (Veermans &amp; Tapola, 2006, 70-72.)</a:t>
            </a:r>
          </a:p>
          <a:p>
            <a:endParaRPr lang="fi-FI" sz="1400" dirty="0">
              <a:latin typeface="Lato" panose="020F0502020204030203"/>
            </a:endParaRPr>
          </a:p>
          <a:p>
            <a:r>
              <a:rPr lang="fi-FI" sz="1400" dirty="0">
                <a:latin typeface="Lato" panose="020F0502020204030203"/>
              </a:rPr>
              <a:t>Digitalisaation myötä opettajuuden muutos on väistämätön. Se ei tarkoita vain sitä, että oppimateriaalit muuttuvat sähköisiksi. Se tarkoittaa myös teknologian monipuolista hyödyntämistä oppimisessa ja jopa maailmalaajuisessa vuorovaikutuksessa. (Kallio, 2016.)</a:t>
            </a:r>
          </a:p>
          <a:p>
            <a:endParaRPr lang="fi-FI" sz="1400" dirty="0">
              <a:latin typeface="Lato" panose="020F0502020204030203"/>
            </a:endParaRPr>
          </a:p>
          <a:p>
            <a:r>
              <a:rPr lang="fi-FI" sz="1400" dirty="0">
                <a:latin typeface="Lato" panose="020F0502020204030203"/>
              </a:rPr>
              <a:t>Kyllönen (2020, 22) määrittelee digipedagogiikan olevan opettajan tiedolliseen ja kokemukselliseen osaamiseen perustuvaa taitotietoa, jonka ytimessä on </a:t>
            </a:r>
            <a:r>
              <a:rPr lang="fi-FI" sz="1400" b="1" dirty="0">
                <a:latin typeface="Lato" panose="020F0502020204030203"/>
              </a:rPr>
              <a:t>teknologian käyttö oppilaiden oppimista edistävällä tavalla opetuksen suunnittelussa, toteuttamisessa ja oppimisen arvioinnissa.  </a:t>
            </a:r>
          </a:p>
        </p:txBody>
      </p:sp>
      <p:sp>
        <p:nvSpPr>
          <p:cNvPr id="11" name="Puhekupla: Soikea 10">
            <a:extLst>
              <a:ext uri="{FF2B5EF4-FFF2-40B4-BE49-F238E27FC236}">
                <a16:creationId xmlns:a16="http://schemas.microsoft.com/office/drawing/2014/main" id="{51D9DAA2-8E27-4A9C-A8CD-43C089ADF2DE}"/>
              </a:ext>
            </a:extLst>
          </p:cNvPr>
          <p:cNvSpPr/>
          <p:nvPr/>
        </p:nvSpPr>
        <p:spPr>
          <a:xfrm>
            <a:off x="1474004" y="426501"/>
            <a:ext cx="3809195" cy="1357143"/>
          </a:xfrm>
          <a:prstGeom prst="wedgeEllipseCallout">
            <a:avLst>
              <a:gd name="adj1" fmla="val -54310"/>
              <a:gd name="adj2" fmla="val -35959"/>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a:latin typeface="Ink Free" panose="03080402000500000000" pitchFamily="66" charset="0"/>
              </a:rPr>
              <a:t>Mikä ihmeen digipedagogiikka?</a:t>
            </a:r>
          </a:p>
        </p:txBody>
      </p:sp>
      <p:pic>
        <p:nvPicPr>
          <p:cNvPr id="3074" name="Picture 2" descr="Värikynät, Väri, Maali, Piirtää, Värikäs, Suurlähetystö">
            <a:extLst>
              <a:ext uri="{FF2B5EF4-FFF2-40B4-BE49-F238E27FC236}">
                <a16:creationId xmlns:a16="http://schemas.microsoft.com/office/drawing/2014/main" id="{8F62CC7B-22D5-4C62-B7C3-3E44DFE27F12}"/>
              </a:ext>
            </a:extLst>
          </p:cNvPr>
          <p:cNvPicPr>
            <a:picLocks noChangeAspect="1" noChangeArrowheads="1"/>
          </p:cNvPicPr>
          <p:nvPr/>
        </p:nvPicPr>
        <p:blipFill>
          <a:blip r:embed="rId3">
            <a:alphaModFix amt="99000"/>
            <a:extLst>
              <a:ext uri="{BEBA8EAE-BF5A-486C-A8C5-ECC9F3942E4B}">
                <a14:imgProps xmlns:a14="http://schemas.microsoft.com/office/drawing/2010/main">
                  <a14:imgLayer r:embed="rId4">
                    <a14:imgEffect>
                      <a14:colorTemperature colorTemp="8308"/>
                    </a14:imgEffect>
                    <a14:imgEffect>
                      <a14:saturation sat="68000"/>
                    </a14:imgEffect>
                    <a14:imgEffect>
                      <a14:brightnessContrast bright="21000" contrast="-2000"/>
                    </a14:imgEffect>
                  </a14:imgLayer>
                </a14:imgProps>
              </a:ext>
              <a:ext uri="{28A0092B-C50C-407E-A947-70E740481C1C}">
                <a14:useLocalDpi xmlns:a14="http://schemas.microsoft.com/office/drawing/2010/main" val="0"/>
              </a:ext>
            </a:extLst>
          </a:blip>
          <a:srcRect/>
          <a:stretch>
            <a:fillRect/>
          </a:stretch>
        </p:blipFill>
        <p:spPr bwMode="auto">
          <a:xfrm flipV="1">
            <a:off x="3219450" y="4997434"/>
            <a:ext cx="2409826" cy="15734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39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51A4A0CD-A89D-4D7F-9E72-58E724BA4F21}"/>
              </a:ext>
            </a:extLst>
          </p:cNvPr>
          <p:cNvSpPr/>
          <p:nvPr/>
        </p:nvSpPr>
        <p:spPr>
          <a:xfrm>
            <a:off x="493059" y="4661633"/>
            <a:ext cx="7484883" cy="307777"/>
          </a:xfrm>
          <a:prstGeom prst="rect">
            <a:avLst/>
          </a:prstGeom>
        </p:spPr>
        <p:txBody>
          <a:bodyPr wrap="square">
            <a:spAutoFit/>
          </a:bodyPr>
          <a:lstStyle/>
          <a:p>
            <a:pPr defTabSz="914400" eaLnBrk="0" fontAlgn="base" hangingPunct="0">
              <a:spcBef>
                <a:spcPct val="0"/>
              </a:spcBef>
              <a:spcAft>
                <a:spcPct val="0"/>
              </a:spcAft>
            </a:pPr>
            <a:r>
              <a:rPr lang="fi-FI" altLang="fi-FI" sz="1400" dirty="0">
                <a:solidFill>
                  <a:srgbClr val="000000"/>
                </a:solidFill>
                <a:latin typeface="Lato" panose="020F0502020204030203"/>
              </a:rPr>
              <a:t>Toisen syklin opetuskokeilut syksyllä 2019 ja keväällä 2020. </a:t>
            </a:r>
            <a:endParaRPr lang="fi-FI" sz="1400" dirty="0">
              <a:latin typeface="Lato" panose="020F0502020204030203"/>
            </a:endParaRPr>
          </a:p>
        </p:txBody>
      </p:sp>
      <p:sp>
        <p:nvSpPr>
          <p:cNvPr id="3" name="Tekstiruutu 2">
            <a:extLst>
              <a:ext uri="{FF2B5EF4-FFF2-40B4-BE49-F238E27FC236}">
                <a16:creationId xmlns:a16="http://schemas.microsoft.com/office/drawing/2014/main" id="{C7D770DB-F914-47AB-93CC-81F23DC7E860}"/>
              </a:ext>
            </a:extLst>
          </p:cNvPr>
          <p:cNvSpPr txBox="1"/>
          <p:nvPr/>
        </p:nvSpPr>
        <p:spPr>
          <a:xfrm>
            <a:off x="526808" y="5546192"/>
            <a:ext cx="4777110" cy="738664"/>
          </a:xfrm>
          <a:prstGeom prst="rect">
            <a:avLst/>
          </a:prstGeom>
          <a:noFill/>
        </p:spPr>
        <p:txBody>
          <a:bodyPr wrap="square" rtlCol="0">
            <a:spAutoFit/>
          </a:bodyPr>
          <a:lstStyle/>
          <a:p>
            <a:pPr defTabSz="914400" eaLnBrk="0" fontAlgn="base" hangingPunct="0">
              <a:spcBef>
                <a:spcPct val="0"/>
              </a:spcBef>
              <a:spcAft>
                <a:spcPct val="0"/>
              </a:spcAft>
            </a:pPr>
            <a:r>
              <a:rPr lang="fi-FI" sz="1400" dirty="0">
                <a:latin typeface="Lato" panose="020F0502020204030203"/>
              </a:rPr>
              <a:t>Postereissa esitellään opetuskokeilujen suunnittelun ja toteuttamisen vaiheet. Kokeilujen postereita löytyy tästä </a:t>
            </a:r>
            <a:r>
              <a:rPr lang="fi-FI" sz="1400" dirty="0">
                <a:latin typeface="Lato" panose="020F0502020204030203"/>
                <a:hlinkClick r:id="rId2"/>
              </a:rPr>
              <a:t>avointen oppimateriaalien linkistä</a:t>
            </a:r>
            <a:r>
              <a:rPr lang="fi-FI" sz="1400" dirty="0">
                <a:latin typeface="Lato" panose="020F0502020204030203"/>
              </a:rPr>
              <a:t>.</a:t>
            </a:r>
          </a:p>
        </p:txBody>
      </p:sp>
      <p:sp>
        <p:nvSpPr>
          <p:cNvPr id="6" name="Suorakulmio 5">
            <a:extLst>
              <a:ext uri="{FF2B5EF4-FFF2-40B4-BE49-F238E27FC236}">
                <a16:creationId xmlns:a16="http://schemas.microsoft.com/office/drawing/2014/main" id="{0AE66527-D388-4471-930A-92FC91FB0FAB}"/>
              </a:ext>
            </a:extLst>
          </p:cNvPr>
          <p:cNvSpPr/>
          <p:nvPr/>
        </p:nvSpPr>
        <p:spPr>
          <a:xfrm>
            <a:off x="1195778" y="573144"/>
            <a:ext cx="7216607" cy="369332"/>
          </a:xfrm>
          <a:prstGeom prst="rect">
            <a:avLst/>
          </a:prstGeom>
        </p:spPr>
        <p:txBody>
          <a:bodyPr wrap="square">
            <a:spAutoFit/>
          </a:bodyPr>
          <a:lstStyle/>
          <a:p>
            <a:r>
              <a:rPr lang="fi-FI" b="1" dirty="0">
                <a:latin typeface="Lato" panose="020F0502020204030203"/>
              </a:rPr>
              <a:t>KEHITTÄJÄKOULUISSA PIDETYT UUDET OPETUSKOKEILUT</a:t>
            </a:r>
          </a:p>
        </p:txBody>
      </p:sp>
      <p:pic>
        <p:nvPicPr>
          <p:cNvPr id="8" name="Kuva 7" descr="Kuva, joka sisältää kohteen näyttökuva&#10;&#10;Kuvaus luotu automaattisesti">
            <a:extLst>
              <a:ext uri="{FF2B5EF4-FFF2-40B4-BE49-F238E27FC236}">
                <a16:creationId xmlns:a16="http://schemas.microsoft.com/office/drawing/2014/main" id="{3B32AE8B-900B-4388-81AE-DD98EC9DF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08" y="1426360"/>
            <a:ext cx="8650941" cy="3072579"/>
          </a:xfrm>
          <a:prstGeom prst="rect">
            <a:avLst/>
          </a:prstGeom>
        </p:spPr>
      </p:pic>
      <p:pic>
        <p:nvPicPr>
          <p:cNvPr id="10" name="Kuva 9" descr="Kuva, joka sisältää kohteen piirtäminen&#10;&#10;Kuvaus luotu automaattisesti">
            <a:extLst>
              <a:ext uri="{FF2B5EF4-FFF2-40B4-BE49-F238E27FC236}">
                <a16:creationId xmlns:a16="http://schemas.microsoft.com/office/drawing/2014/main" id="{D0595B17-83B2-45F0-9F89-9169F8DDA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59" y="463523"/>
            <a:ext cx="572337" cy="588574"/>
          </a:xfrm>
          <a:prstGeom prst="rect">
            <a:avLst/>
          </a:prstGeom>
        </p:spPr>
      </p:pic>
      <p:pic>
        <p:nvPicPr>
          <p:cNvPr id="13" name="Kuva 12">
            <a:extLst>
              <a:ext uri="{FF2B5EF4-FFF2-40B4-BE49-F238E27FC236}">
                <a16:creationId xmlns:a16="http://schemas.microsoft.com/office/drawing/2014/main" id="{3F74C290-BD1E-4426-9E3E-235EB5A74895}"/>
              </a:ext>
            </a:extLst>
          </p:cNvPr>
          <p:cNvPicPr>
            <a:picLocks noChangeAspect="1"/>
          </p:cNvPicPr>
          <p:nvPr/>
        </p:nvPicPr>
        <p:blipFill>
          <a:blip r:embed="rId5"/>
          <a:stretch>
            <a:fillRect/>
          </a:stretch>
        </p:blipFill>
        <p:spPr>
          <a:xfrm rot="471910">
            <a:off x="5793245" y="4126204"/>
            <a:ext cx="1452356" cy="1937779"/>
          </a:xfrm>
          <a:prstGeom prst="rect">
            <a:avLst/>
          </a:prstGeom>
        </p:spPr>
      </p:pic>
      <p:pic>
        <p:nvPicPr>
          <p:cNvPr id="15" name="Kuva 14">
            <a:extLst>
              <a:ext uri="{FF2B5EF4-FFF2-40B4-BE49-F238E27FC236}">
                <a16:creationId xmlns:a16="http://schemas.microsoft.com/office/drawing/2014/main" id="{94F27BC8-9814-41D5-B5DE-8BD09F70334E}"/>
              </a:ext>
            </a:extLst>
          </p:cNvPr>
          <p:cNvPicPr>
            <a:picLocks noChangeAspect="1"/>
          </p:cNvPicPr>
          <p:nvPr/>
        </p:nvPicPr>
        <p:blipFill>
          <a:blip r:embed="rId6"/>
          <a:stretch>
            <a:fillRect/>
          </a:stretch>
        </p:blipFill>
        <p:spPr>
          <a:xfrm>
            <a:off x="6848082" y="4598154"/>
            <a:ext cx="1361726" cy="1896075"/>
          </a:xfrm>
          <a:prstGeom prst="rect">
            <a:avLst/>
          </a:prstGeom>
        </p:spPr>
      </p:pic>
    </p:spTree>
    <p:extLst>
      <p:ext uri="{BB962C8B-B14F-4D97-AF65-F5344CB8AC3E}">
        <p14:creationId xmlns:p14="http://schemas.microsoft.com/office/powerpoint/2010/main" val="272519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3483F7AC-E829-490A-AC9D-A694B9A37458}"/>
              </a:ext>
            </a:extLst>
          </p:cNvPr>
          <p:cNvSpPr/>
          <p:nvPr/>
        </p:nvSpPr>
        <p:spPr>
          <a:xfrm>
            <a:off x="524713" y="553882"/>
            <a:ext cx="8432800" cy="6109365"/>
          </a:xfrm>
          <a:prstGeom prst="rect">
            <a:avLst/>
          </a:prstGeom>
        </p:spPr>
        <p:txBody>
          <a:bodyPr wrap="square">
            <a:spAutoFit/>
          </a:bodyPr>
          <a:lstStyle/>
          <a:p>
            <a:r>
              <a:rPr lang="fi-FI" dirty="0"/>
              <a:t>LÄHTEET</a:t>
            </a:r>
          </a:p>
          <a:p>
            <a:br>
              <a:rPr lang="fi-FI" dirty="0"/>
            </a:br>
            <a:r>
              <a:rPr lang="fi-FI" sz="1400" dirty="0">
                <a:solidFill>
                  <a:srgbClr val="000000"/>
                </a:solidFill>
                <a:latin typeface="Lato"/>
                <a:hlinkClick r:id="rId2"/>
              </a:rPr>
              <a:t>Ahonen, E. (2018). </a:t>
            </a:r>
            <a:r>
              <a:rPr lang="fi-FI" sz="1400" i="1" dirty="0">
                <a:solidFill>
                  <a:srgbClr val="000000"/>
                </a:solidFill>
                <a:latin typeface="Lato"/>
                <a:hlinkClick r:id="rId2"/>
              </a:rPr>
              <a:t>Miten ja mitä opettaja oppii? Aktiivinen oppiminen opettajan pedagogisen ajattelun osana ja rakentajana. </a:t>
            </a:r>
            <a:endParaRPr lang="fi-FI" sz="1400" i="1" dirty="0">
              <a:solidFill>
                <a:srgbClr val="000000"/>
              </a:solidFill>
              <a:latin typeface="Lato"/>
            </a:endParaRPr>
          </a:p>
          <a:p>
            <a:endParaRPr lang="fi-FI" sz="1400" i="1" dirty="0">
              <a:solidFill>
                <a:srgbClr val="000000"/>
              </a:solidFill>
              <a:latin typeface="Lato"/>
            </a:endParaRPr>
          </a:p>
          <a:p>
            <a:r>
              <a:rPr lang="fi-FI" sz="1400" dirty="0">
                <a:solidFill>
                  <a:srgbClr val="000000"/>
                </a:solidFill>
                <a:latin typeface="Lato"/>
              </a:rPr>
              <a:t>Hakkarainen, K., </a:t>
            </a:r>
            <a:r>
              <a:rPr lang="fi-FI" sz="1400" dirty="0" err="1">
                <a:solidFill>
                  <a:srgbClr val="000000"/>
                </a:solidFill>
                <a:latin typeface="Lato"/>
              </a:rPr>
              <a:t>Bollström</a:t>
            </a:r>
            <a:r>
              <a:rPr lang="fi-FI" sz="1400" dirty="0">
                <a:solidFill>
                  <a:srgbClr val="000000"/>
                </a:solidFill>
                <a:latin typeface="Lato"/>
              </a:rPr>
              <a:t>-Huttunen, M.,  Pyysalo R. &amp; Lonka, K. (2005).</a:t>
            </a:r>
            <a:endParaRPr lang="fi-FI" sz="1400" dirty="0">
              <a:latin typeface="Lato"/>
            </a:endParaRPr>
          </a:p>
          <a:p>
            <a:r>
              <a:rPr lang="fi-FI" sz="1400" i="1" dirty="0">
                <a:solidFill>
                  <a:srgbClr val="000000"/>
                </a:solidFill>
                <a:latin typeface="Lato"/>
              </a:rPr>
              <a:t>Tutkiva oppiminen käytännössä. Matkaopas opettajille</a:t>
            </a:r>
            <a:r>
              <a:rPr lang="fi-FI" sz="1400" dirty="0">
                <a:solidFill>
                  <a:srgbClr val="000000"/>
                </a:solidFill>
                <a:latin typeface="Lato"/>
              </a:rPr>
              <a:t>. WSOY</a:t>
            </a:r>
            <a:endParaRPr lang="fi-FI" sz="1400" dirty="0">
              <a:latin typeface="Lato"/>
            </a:endParaRPr>
          </a:p>
          <a:p>
            <a:pPr>
              <a:spcBef>
                <a:spcPts val="200"/>
              </a:spcBef>
            </a:pPr>
            <a:br>
              <a:rPr lang="fi-FI" sz="1400" dirty="0">
                <a:latin typeface="Lato"/>
              </a:rPr>
            </a:br>
            <a:r>
              <a:rPr lang="fi-FI" sz="1400" dirty="0">
                <a:solidFill>
                  <a:srgbClr val="000000"/>
                </a:solidFill>
                <a:latin typeface="Lato"/>
              </a:rPr>
              <a:t>Kallio, J. (2016).</a:t>
            </a:r>
            <a:r>
              <a:rPr lang="fi-FI" sz="1400" i="1" dirty="0">
                <a:solidFill>
                  <a:srgbClr val="000000"/>
                </a:solidFill>
                <a:latin typeface="Lato"/>
              </a:rPr>
              <a:t> Opettamisen vallankumous. Opettajasta elinikäisen oppimisen valmentajaksi. </a:t>
            </a:r>
            <a:r>
              <a:rPr lang="fi-FI" sz="1400" dirty="0">
                <a:solidFill>
                  <a:srgbClr val="000000"/>
                </a:solidFill>
                <a:latin typeface="Lato"/>
              </a:rPr>
              <a:t>Tietosanoma</a:t>
            </a:r>
            <a:endParaRPr lang="fi-FI" sz="1400" dirty="0">
              <a:latin typeface="Lato"/>
            </a:endParaRPr>
          </a:p>
          <a:p>
            <a:br>
              <a:rPr lang="fi-FI" sz="1400" dirty="0">
                <a:latin typeface="Lato"/>
              </a:rPr>
            </a:br>
            <a:r>
              <a:rPr lang="fi-FI" sz="1400" dirty="0" err="1">
                <a:solidFill>
                  <a:srgbClr val="000000"/>
                </a:solidFill>
                <a:latin typeface="Lato"/>
              </a:rPr>
              <a:t>Kiili</a:t>
            </a:r>
            <a:r>
              <a:rPr lang="fi-FI" sz="1400" dirty="0">
                <a:solidFill>
                  <a:srgbClr val="000000"/>
                </a:solidFill>
                <a:latin typeface="Lato"/>
              </a:rPr>
              <a:t>, K. (2017).  Oppimispelihahmon elämää arviointimaailmassa. Teoksessa Savolainen, H., Vilkko, R. &amp; Vähäkylä, L. (toim.) </a:t>
            </a:r>
            <a:r>
              <a:rPr lang="fi-FI" sz="1400" i="1" dirty="0">
                <a:solidFill>
                  <a:srgbClr val="000000"/>
                </a:solidFill>
                <a:latin typeface="Lato"/>
              </a:rPr>
              <a:t>Oppimisen tulevaisuus. </a:t>
            </a:r>
            <a:r>
              <a:rPr lang="fi-FI" sz="1400" dirty="0">
                <a:solidFill>
                  <a:srgbClr val="000000"/>
                </a:solidFill>
                <a:latin typeface="Lato"/>
              </a:rPr>
              <a:t>Gaudeamus Oy</a:t>
            </a:r>
            <a:endParaRPr lang="fi-FI" sz="1400" dirty="0">
              <a:latin typeface="Lato"/>
            </a:endParaRPr>
          </a:p>
          <a:p>
            <a:pPr>
              <a:spcBef>
                <a:spcPts val="200"/>
              </a:spcBef>
            </a:pPr>
            <a:endParaRPr lang="fi-FI" sz="1400" dirty="0">
              <a:latin typeface="Lato"/>
            </a:endParaRPr>
          </a:p>
          <a:p>
            <a:r>
              <a:rPr lang="fi-FI" sz="1400" dirty="0">
                <a:latin typeface="Lato"/>
                <a:hlinkClick r:id="rId3"/>
              </a:rPr>
              <a:t>Kyllönen, M. (2020). </a:t>
            </a:r>
            <a:r>
              <a:rPr lang="fi-FI" sz="1400" i="1" dirty="0">
                <a:latin typeface="Lato"/>
                <a:hlinkClick r:id="rId3"/>
              </a:rPr>
              <a:t>Teknologian pedagoginen käyttö ja hyväksyminen</a:t>
            </a:r>
            <a:r>
              <a:rPr lang="fi-FI" sz="1400" dirty="0">
                <a:latin typeface="Lato"/>
                <a:hlinkClick r:id="rId3"/>
              </a:rPr>
              <a:t>. Opettajien digipedagoginen osaaminen. Jyväskylä</a:t>
            </a:r>
            <a:r>
              <a:rPr lang="fi-FI" sz="1400" dirty="0">
                <a:latin typeface="Lato"/>
              </a:rPr>
              <a:t>. </a:t>
            </a:r>
          </a:p>
          <a:p>
            <a:br>
              <a:rPr lang="fi-FI" sz="1400" dirty="0">
                <a:latin typeface="Lato"/>
              </a:rPr>
            </a:br>
            <a:r>
              <a:rPr lang="fi-FI" sz="1400" dirty="0">
                <a:solidFill>
                  <a:srgbClr val="000000"/>
                </a:solidFill>
                <a:latin typeface="Lato"/>
              </a:rPr>
              <a:t>Luostarinen, A. (2019). Kohti laadukasta arviointia. Teoksessa Luostarinen, A. &amp; Nieminen, J.H. (toim.) </a:t>
            </a:r>
            <a:r>
              <a:rPr lang="fi-FI" sz="1400" i="1" dirty="0">
                <a:solidFill>
                  <a:srgbClr val="000000"/>
                </a:solidFill>
                <a:latin typeface="Lato"/>
              </a:rPr>
              <a:t>Arvioinnin käsikirja</a:t>
            </a:r>
            <a:r>
              <a:rPr lang="fi-FI" sz="1400" dirty="0">
                <a:solidFill>
                  <a:srgbClr val="000000"/>
                </a:solidFill>
                <a:latin typeface="Lato"/>
              </a:rPr>
              <a:t>. Otavan kirjapaino Oy, Keuruu</a:t>
            </a:r>
            <a:endParaRPr lang="fi-FI" sz="1400" dirty="0">
              <a:latin typeface="Lato"/>
            </a:endParaRPr>
          </a:p>
          <a:p>
            <a:pPr>
              <a:spcBef>
                <a:spcPts val="200"/>
              </a:spcBef>
            </a:pPr>
            <a:br>
              <a:rPr lang="fi-FI" sz="1400" dirty="0">
                <a:latin typeface="Lato"/>
              </a:rPr>
            </a:br>
            <a:r>
              <a:rPr lang="fi-FI" sz="1400" dirty="0">
                <a:solidFill>
                  <a:srgbClr val="000000"/>
                </a:solidFill>
                <a:latin typeface="Lato"/>
                <a:hlinkClick r:id="rId4"/>
              </a:rPr>
              <a:t>Perusopetuksen opetussuunnitelman perusteet (2014). Opetushallitus. Helsinki</a:t>
            </a:r>
            <a:endParaRPr lang="fi-FI" sz="1400" dirty="0">
              <a:latin typeface="Lato"/>
            </a:endParaRPr>
          </a:p>
          <a:p>
            <a:endParaRPr lang="fi-FI" sz="1400" dirty="0">
              <a:latin typeface="Lato"/>
            </a:endParaRPr>
          </a:p>
          <a:p>
            <a:r>
              <a:rPr lang="fi-FI" sz="1400" dirty="0">
                <a:latin typeface="Lato"/>
              </a:rPr>
              <a:t>Seitamaa-Hakkarainen, P. &amp; Hakkarainen, K. (2020). Yhdessä oppiminen ja sen tukeminen. Teoksessa Korhonen, T. &amp; Kangas, K. (toim.) </a:t>
            </a:r>
            <a:r>
              <a:rPr lang="fi-FI" sz="1400" i="1" dirty="0">
                <a:latin typeface="Lato"/>
              </a:rPr>
              <a:t>Keksimisen pedagogiikka. </a:t>
            </a:r>
            <a:r>
              <a:rPr lang="fi-FI" sz="1400" dirty="0">
                <a:latin typeface="Lato"/>
              </a:rPr>
              <a:t>Otavan kirjapaino Oy, Keuruu.</a:t>
            </a:r>
          </a:p>
          <a:p>
            <a:br>
              <a:rPr lang="fi-FI" sz="1400" dirty="0">
                <a:latin typeface="Lato"/>
              </a:rPr>
            </a:br>
            <a:r>
              <a:rPr lang="fi-FI" sz="1400" dirty="0" err="1">
                <a:solidFill>
                  <a:srgbClr val="000000"/>
                </a:solidFill>
                <a:latin typeface="Lato"/>
              </a:rPr>
              <a:t>Veermans</a:t>
            </a:r>
            <a:r>
              <a:rPr lang="fi-FI" sz="1400" dirty="0">
                <a:solidFill>
                  <a:srgbClr val="000000"/>
                </a:solidFill>
                <a:latin typeface="Lato"/>
              </a:rPr>
              <a:t>, M. &amp; Tapola, A. (2006). Motivaatio, emootiot ja oppimisen itsesäätely teknologiaympäristössä. Teoksessa Järvelä, S., Häkkinen, P. &amp; Lehtinen, E. (toim.) </a:t>
            </a:r>
            <a:r>
              <a:rPr lang="fi-FI" sz="1400" i="1" dirty="0">
                <a:solidFill>
                  <a:srgbClr val="000000"/>
                </a:solidFill>
                <a:latin typeface="Lato"/>
              </a:rPr>
              <a:t>Oppimisen teoria ja teknologian opetuskäyttö. </a:t>
            </a:r>
            <a:r>
              <a:rPr lang="fi-FI" sz="1400" dirty="0">
                <a:solidFill>
                  <a:srgbClr val="000000"/>
                </a:solidFill>
                <a:latin typeface="Lato"/>
              </a:rPr>
              <a:t>WSOY</a:t>
            </a:r>
            <a:endParaRPr lang="fi-FI" sz="1400" dirty="0">
              <a:latin typeface="Lato"/>
            </a:endParaRPr>
          </a:p>
        </p:txBody>
      </p:sp>
      <p:sp>
        <p:nvSpPr>
          <p:cNvPr id="3" name="Suorakulmio 2">
            <a:extLst>
              <a:ext uri="{FF2B5EF4-FFF2-40B4-BE49-F238E27FC236}">
                <a16:creationId xmlns:a16="http://schemas.microsoft.com/office/drawing/2014/main" id="{C7A9FF9F-4789-42EF-8242-7A5653562AED}"/>
              </a:ext>
            </a:extLst>
          </p:cNvPr>
          <p:cNvSpPr/>
          <p:nvPr/>
        </p:nvSpPr>
        <p:spPr>
          <a:xfrm rot="16200000">
            <a:off x="-3298404"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0047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DE9499B0-F39E-48F0-894D-B2B0A1065464}"/>
              </a:ext>
            </a:extLst>
          </p:cNvPr>
          <p:cNvSpPr/>
          <p:nvPr/>
        </p:nvSpPr>
        <p:spPr>
          <a:xfrm rot="16200000">
            <a:off x="-3243103"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68B9B561-66D3-4616-BD1E-251FD0E9E504}"/>
              </a:ext>
            </a:extLst>
          </p:cNvPr>
          <p:cNvPicPr>
            <a:picLocks noChangeAspect="1"/>
          </p:cNvPicPr>
          <p:nvPr/>
        </p:nvPicPr>
        <p:blipFill rotWithShape="1">
          <a:blip r:embed="rId2"/>
          <a:srcRect l="73377" t="91245" r="837" b="2709"/>
          <a:stretch/>
        </p:blipFill>
        <p:spPr>
          <a:xfrm>
            <a:off x="19110990" y="38928297"/>
            <a:ext cx="7704856" cy="2561694"/>
          </a:xfrm>
          <a:prstGeom prst="rect">
            <a:avLst/>
          </a:prstGeom>
        </p:spPr>
      </p:pic>
      <p:pic>
        <p:nvPicPr>
          <p:cNvPr id="8" name="Kuva 7">
            <a:extLst>
              <a:ext uri="{FF2B5EF4-FFF2-40B4-BE49-F238E27FC236}">
                <a16:creationId xmlns:a16="http://schemas.microsoft.com/office/drawing/2014/main" id="{8B645A93-3AB1-4939-AEFE-F17141A4FED1}"/>
              </a:ext>
            </a:extLst>
          </p:cNvPr>
          <p:cNvPicPr>
            <a:picLocks noChangeAspect="1"/>
          </p:cNvPicPr>
          <p:nvPr/>
        </p:nvPicPr>
        <p:blipFill rotWithShape="1">
          <a:blip r:embed="rId2"/>
          <a:srcRect l="49108" t="91450" r="26609" b="2503"/>
          <a:stretch/>
        </p:blipFill>
        <p:spPr>
          <a:xfrm>
            <a:off x="15595599" y="41020229"/>
            <a:ext cx="2502969" cy="883696"/>
          </a:xfrm>
          <a:prstGeom prst="rect">
            <a:avLst/>
          </a:prstGeom>
        </p:spPr>
      </p:pic>
      <p:pic>
        <p:nvPicPr>
          <p:cNvPr id="9" name="Kuva 8">
            <a:extLst>
              <a:ext uri="{FF2B5EF4-FFF2-40B4-BE49-F238E27FC236}">
                <a16:creationId xmlns:a16="http://schemas.microsoft.com/office/drawing/2014/main" id="{27835AE6-CA34-4BDA-8894-38BEC160C4A1}"/>
              </a:ext>
            </a:extLst>
          </p:cNvPr>
          <p:cNvPicPr>
            <a:picLocks noChangeAspect="1"/>
          </p:cNvPicPr>
          <p:nvPr/>
        </p:nvPicPr>
        <p:blipFill rotWithShape="1">
          <a:blip r:embed="rId2"/>
          <a:srcRect l="73377" t="91245" r="837" b="2709"/>
          <a:stretch/>
        </p:blipFill>
        <p:spPr>
          <a:xfrm>
            <a:off x="23444186" y="40758695"/>
            <a:ext cx="2657909" cy="883696"/>
          </a:xfrm>
          <a:prstGeom prst="rect">
            <a:avLst/>
          </a:prstGeom>
        </p:spPr>
      </p:pic>
      <p:sp>
        <p:nvSpPr>
          <p:cNvPr id="21" name="Suorakulmio 20">
            <a:extLst>
              <a:ext uri="{FF2B5EF4-FFF2-40B4-BE49-F238E27FC236}">
                <a16:creationId xmlns:a16="http://schemas.microsoft.com/office/drawing/2014/main" id="{07A507F9-993A-41BD-9F3B-F5D8816700ED}"/>
              </a:ext>
            </a:extLst>
          </p:cNvPr>
          <p:cNvSpPr/>
          <p:nvPr/>
        </p:nvSpPr>
        <p:spPr>
          <a:xfrm rot="16200000">
            <a:off x="-3296965"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16B648B7-B0E9-4390-930E-1533799F2AAC}"/>
              </a:ext>
            </a:extLst>
          </p:cNvPr>
          <p:cNvSpPr/>
          <p:nvPr/>
        </p:nvSpPr>
        <p:spPr>
          <a:xfrm>
            <a:off x="1205553" y="475003"/>
            <a:ext cx="7299433" cy="2677656"/>
          </a:xfrm>
          <a:prstGeom prst="rect">
            <a:avLst/>
          </a:prstGeom>
        </p:spPr>
        <p:txBody>
          <a:bodyPr wrap="square">
            <a:spAutoFit/>
          </a:bodyPr>
          <a:lstStyle/>
          <a:p>
            <a:r>
              <a:rPr lang="fi-FI" sz="1400" b="1" dirty="0">
                <a:latin typeface="Lato" panose="020F0502020204030203"/>
              </a:rPr>
              <a:t>JOHDANTO</a:t>
            </a:r>
            <a:br>
              <a:rPr lang="fi-FI" sz="1400" dirty="0">
                <a:latin typeface="Lato" panose="020F0502020204030203"/>
              </a:rPr>
            </a:br>
            <a:endParaRPr lang="fi-FI" sz="1400" dirty="0">
              <a:latin typeface="Lato" panose="020F0502020204030203"/>
            </a:endParaRPr>
          </a:p>
          <a:p>
            <a:pPr algn="just"/>
            <a:r>
              <a:rPr lang="fi-FI" sz="1400" dirty="0">
                <a:latin typeface="Lato" panose="020F0502020204030203"/>
              </a:rPr>
              <a:t>Opettajuus on tänä päivänä muutoksen asiantuntijuutta, sillä opettajilta odotetaan jatkuvaa uudistumista ja uusiin haasteisiin vastaamista yhteiskunnan muutosten keskiössä. Opettajalla tulisi olla ymmärrystä, taitoa ja tahtoa muuttaa omaa maailmankuvaa, toimintaympäristöä ja suhdettaan siihen. (Ahonen, 2018, 72.)</a:t>
            </a:r>
          </a:p>
          <a:p>
            <a:pPr algn="just"/>
            <a:endParaRPr lang="fi-FI" sz="1400" dirty="0">
              <a:latin typeface="Lato" panose="020F0502020204030203"/>
            </a:endParaRPr>
          </a:p>
          <a:p>
            <a:pPr algn="just"/>
            <a:r>
              <a:rPr lang="fi-FI" sz="1400" dirty="0">
                <a:latin typeface="Lato" panose="020F0502020204030203"/>
              </a:rPr>
              <a:t>Toivottavasti tämä esitys antaa suuntaviittoja muutoksen polulle, jossa yhteisöllisyys, jaettu asiantuntijuus ja tutkimusperustaisuus varmistavat, että olet valinnut oikean suunnan. Yhteisöllisen kehittämisen äärellä kaikki ovat asiantuntijoita omilla vahvuusalueillaan, mutta myös oppijoita uuden edessä. </a:t>
            </a:r>
          </a:p>
          <a:p>
            <a:pPr algn="just"/>
            <a:endParaRPr lang="fi-FI" sz="1400" dirty="0">
              <a:latin typeface="Lato" panose="020F0502020204030203"/>
            </a:endParaRPr>
          </a:p>
        </p:txBody>
      </p:sp>
      <p:pic>
        <p:nvPicPr>
          <p:cNvPr id="15" name="Kuva 14" descr="Kuva, joka sisältää kohteen piirtäminen&#10;&#10;Kuvaus luotu automaattisesti">
            <a:extLst>
              <a:ext uri="{FF2B5EF4-FFF2-40B4-BE49-F238E27FC236}">
                <a16:creationId xmlns:a16="http://schemas.microsoft.com/office/drawing/2014/main" id="{DC36464C-0505-475B-B28E-46F39C4B9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59" y="396176"/>
            <a:ext cx="572337" cy="588574"/>
          </a:xfrm>
          <a:prstGeom prst="rect">
            <a:avLst/>
          </a:prstGeom>
        </p:spPr>
      </p:pic>
      <p:sp>
        <p:nvSpPr>
          <p:cNvPr id="10" name="Suorakulmio 9">
            <a:extLst>
              <a:ext uri="{FF2B5EF4-FFF2-40B4-BE49-F238E27FC236}">
                <a16:creationId xmlns:a16="http://schemas.microsoft.com/office/drawing/2014/main" id="{45E78384-66BB-4A8C-AEF1-7104082CB5DF}"/>
              </a:ext>
            </a:extLst>
          </p:cNvPr>
          <p:cNvSpPr/>
          <p:nvPr/>
        </p:nvSpPr>
        <p:spPr>
          <a:xfrm>
            <a:off x="4768305" y="3429000"/>
            <a:ext cx="4162607" cy="3183179"/>
          </a:xfrm>
          <a:prstGeom prst="rect">
            <a:avLst/>
          </a:prstGeom>
        </p:spPr>
        <p:txBody>
          <a:bodyPr wrap="square">
            <a:spAutoFit/>
          </a:bodyPr>
          <a:lstStyle/>
          <a:p>
            <a:r>
              <a:rPr lang="fi-FI" sz="1400" b="1" dirty="0">
                <a:latin typeface="Lato" panose="020F0502020204030203"/>
              </a:rPr>
              <a:t>SISÄLTÖ </a:t>
            </a:r>
          </a:p>
          <a:p>
            <a:endParaRPr lang="fi-FI" sz="1400" b="1" dirty="0">
              <a:latin typeface="Lato" panose="020F0502020204030203"/>
            </a:endParaRPr>
          </a:p>
          <a:p>
            <a:pPr>
              <a:lnSpc>
                <a:spcPts val="1900"/>
              </a:lnSpc>
              <a:tabLst>
                <a:tab pos="4752975" algn="l"/>
              </a:tabLst>
            </a:pPr>
            <a:r>
              <a:rPr lang="fi-FI" sz="1400" dirty="0">
                <a:latin typeface="Lato" panose="020F0502020204030203"/>
              </a:rPr>
              <a:t>Johdanto   ………………………………………….….   2</a:t>
            </a:r>
          </a:p>
          <a:p>
            <a:pPr defTabSz="474663">
              <a:lnSpc>
                <a:spcPts val="1900"/>
              </a:lnSpc>
            </a:pPr>
            <a:r>
              <a:rPr lang="fi-FI" sz="1400" dirty="0">
                <a:latin typeface="Lato" panose="020F0502020204030203"/>
              </a:rPr>
              <a:t>Tavoitteet ja toimintapolku   ………………....   3</a:t>
            </a:r>
          </a:p>
          <a:p>
            <a:pPr>
              <a:lnSpc>
                <a:spcPts val="1900"/>
              </a:lnSpc>
            </a:pPr>
            <a:r>
              <a:rPr lang="fi-FI" sz="1400" dirty="0">
                <a:latin typeface="Lato" panose="020F0502020204030203"/>
              </a:rPr>
              <a:t>Aktiivista oppimista   ………………………….…   4</a:t>
            </a:r>
          </a:p>
          <a:p>
            <a:pPr>
              <a:lnSpc>
                <a:spcPts val="1900"/>
              </a:lnSpc>
            </a:pPr>
            <a:r>
              <a:rPr lang="fi-FI" sz="1400" dirty="0">
                <a:latin typeface="Lato" panose="020F0502020204030203"/>
              </a:rPr>
              <a:t>Turun seudun kehittäjäyhteisöt   …..…….…   5</a:t>
            </a:r>
          </a:p>
          <a:p>
            <a:pPr>
              <a:lnSpc>
                <a:spcPts val="1900"/>
              </a:lnSpc>
            </a:pPr>
            <a:r>
              <a:rPr lang="fi-FI" sz="1400" dirty="0">
                <a:latin typeface="Lato" panose="020F0502020204030203"/>
              </a:rPr>
              <a:t>Yhteisöllisen kehittämisen haasteet   ….…   6</a:t>
            </a:r>
          </a:p>
          <a:p>
            <a:pPr>
              <a:lnSpc>
                <a:spcPts val="1900"/>
              </a:lnSpc>
            </a:pPr>
            <a:r>
              <a:rPr lang="fi-FI" sz="1400" dirty="0">
                <a:latin typeface="Lato" panose="020F0502020204030203"/>
              </a:rPr>
              <a:t>Toteutus   ……………………………………...…….…   7</a:t>
            </a:r>
          </a:p>
          <a:p>
            <a:pPr>
              <a:lnSpc>
                <a:spcPts val="1900"/>
              </a:lnSpc>
            </a:pPr>
            <a:r>
              <a:rPr lang="fi-FI" sz="1400" dirty="0">
                <a:latin typeface="Lato" panose="020F0502020204030203"/>
              </a:rPr>
              <a:t>Oppimisen aikaisesta arvioinnista   …….… 10	</a:t>
            </a:r>
          </a:p>
          <a:p>
            <a:pPr>
              <a:lnSpc>
                <a:spcPts val="1900"/>
              </a:lnSpc>
            </a:pPr>
            <a:r>
              <a:rPr lang="fi-FI" sz="1400" dirty="0">
                <a:latin typeface="Lato" panose="020F0502020204030203"/>
              </a:rPr>
              <a:t>Arvioinnin välineet opetuskokeiluissa …… 11</a:t>
            </a:r>
          </a:p>
          <a:p>
            <a:pPr>
              <a:lnSpc>
                <a:spcPts val="1900"/>
              </a:lnSpc>
            </a:pPr>
            <a:r>
              <a:rPr lang="fi-FI" sz="1400" dirty="0">
                <a:latin typeface="Lato" panose="020F0502020204030203"/>
              </a:rPr>
              <a:t>Mikä ihmeen digipedagogiikka? …………… 12</a:t>
            </a:r>
          </a:p>
          <a:p>
            <a:pPr>
              <a:lnSpc>
                <a:spcPts val="1900"/>
              </a:lnSpc>
            </a:pPr>
            <a:r>
              <a:rPr lang="fi-FI" sz="1400" dirty="0">
                <a:latin typeface="Lato" panose="020F0502020204030203"/>
              </a:rPr>
              <a:t>Lähteet   ………………………………………………… 15				</a:t>
            </a:r>
          </a:p>
        </p:txBody>
      </p:sp>
      <p:pic>
        <p:nvPicPr>
          <p:cNvPr id="3074" name="Picture 2" descr="Kyniä, Värit, Pastellit, Rainbow, Piirustus">
            <a:extLst>
              <a:ext uri="{FF2B5EF4-FFF2-40B4-BE49-F238E27FC236}">
                <a16:creationId xmlns:a16="http://schemas.microsoft.com/office/drawing/2014/main" id="{EED02449-76B9-4A3B-A807-D5A2A87AC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893" y="3545100"/>
            <a:ext cx="3141279" cy="24622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5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DE9499B0-F39E-48F0-894D-B2B0A1065464}"/>
              </a:ext>
            </a:extLst>
          </p:cNvPr>
          <p:cNvSpPr/>
          <p:nvPr/>
        </p:nvSpPr>
        <p:spPr>
          <a:xfrm rot="16200000">
            <a:off x="-3243103"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sanomalehti, teksti, näyttökuva&#10;&#10;Kuvaus luotu automaattisesti">
            <a:extLst>
              <a:ext uri="{FF2B5EF4-FFF2-40B4-BE49-F238E27FC236}">
                <a16:creationId xmlns:a16="http://schemas.microsoft.com/office/drawing/2014/main" id="{7FFC05CB-AB38-4BBA-BAC1-7104BF355044}"/>
              </a:ext>
            </a:extLst>
          </p:cNvPr>
          <p:cNvPicPr>
            <a:picLocks noChangeAspect="1"/>
          </p:cNvPicPr>
          <p:nvPr/>
        </p:nvPicPr>
        <p:blipFill rotWithShape="1">
          <a:blip r:embed="rId2">
            <a:extLst>
              <a:ext uri="{28A0092B-C50C-407E-A947-70E740481C1C}">
                <a14:useLocalDpi xmlns:a14="http://schemas.microsoft.com/office/drawing/2010/main" val="0"/>
              </a:ext>
            </a:extLst>
          </a:blip>
          <a:srcRect l="27332" t="88775" r="49905" b="1934"/>
          <a:stretch/>
        </p:blipFill>
        <p:spPr>
          <a:xfrm>
            <a:off x="4934098" y="38062709"/>
            <a:ext cx="6879811" cy="3960440"/>
          </a:xfrm>
          <a:prstGeom prst="rect">
            <a:avLst/>
          </a:prstGeom>
        </p:spPr>
      </p:pic>
      <p:pic>
        <p:nvPicPr>
          <p:cNvPr id="5" name="Kuva 4">
            <a:extLst>
              <a:ext uri="{FF2B5EF4-FFF2-40B4-BE49-F238E27FC236}">
                <a16:creationId xmlns:a16="http://schemas.microsoft.com/office/drawing/2014/main" id="{D9E6C629-31DC-4339-B7DA-14158B809F7B}"/>
              </a:ext>
            </a:extLst>
          </p:cNvPr>
          <p:cNvPicPr>
            <a:picLocks noChangeAspect="1"/>
          </p:cNvPicPr>
          <p:nvPr/>
        </p:nvPicPr>
        <p:blipFill rotWithShape="1">
          <a:blip r:embed="rId3"/>
          <a:srcRect l="49108" t="91450" r="26609" b="2503"/>
          <a:stretch/>
        </p:blipFill>
        <p:spPr>
          <a:xfrm>
            <a:off x="11506119" y="39189831"/>
            <a:ext cx="7255710" cy="2561694"/>
          </a:xfrm>
          <a:prstGeom prst="rect">
            <a:avLst/>
          </a:prstGeom>
        </p:spPr>
      </p:pic>
      <p:pic>
        <p:nvPicPr>
          <p:cNvPr id="6" name="Kuva 5">
            <a:extLst>
              <a:ext uri="{FF2B5EF4-FFF2-40B4-BE49-F238E27FC236}">
                <a16:creationId xmlns:a16="http://schemas.microsoft.com/office/drawing/2014/main" id="{68B9B561-66D3-4616-BD1E-251FD0E9E504}"/>
              </a:ext>
            </a:extLst>
          </p:cNvPr>
          <p:cNvPicPr>
            <a:picLocks noChangeAspect="1"/>
          </p:cNvPicPr>
          <p:nvPr/>
        </p:nvPicPr>
        <p:blipFill rotWithShape="1">
          <a:blip r:embed="rId3"/>
          <a:srcRect l="73377" t="91245" r="837" b="2709"/>
          <a:stretch/>
        </p:blipFill>
        <p:spPr>
          <a:xfrm>
            <a:off x="19110990" y="38928297"/>
            <a:ext cx="7704856" cy="2561694"/>
          </a:xfrm>
          <a:prstGeom prst="rect">
            <a:avLst/>
          </a:prstGeom>
        </p:spPr>
      </p:pic>
      <p:pic>
        <p:nvPicPr>
          <p:cNvPr id="7" name="Kuva 6" descr="Kuva, joka sisältää kohteen sanomalehti, teksti, näyttökuva&#10;&#10;Kuvaus luotu automaattisesti">
            <a:extLst>
              <a:ext uri="{FF2B5EF4-FFF2-40B4-BE49-F238E27FC236}">
                <a16:creationId xmlns:a16="http://schemas.microsoft.com/office/drawing/2014/main" id="{E7ACCE7E-3E95-43EE-B13C-B3C2F02E2715}"/>
              </a:ext>
            </a:extLst>
          </p:cNvPr>
          <p:cNvPicPr>
            <a:picLocks noChangeAspect="1"/>
          </p:cNvPicPr>
          <p:nvPr/>
        </p:nvPicPr>
        <p:blipFill rotWithShape="1">
          <a:blip r:embed="rId2">
            <a:extLst>
              <a:ext uri="{28A0092B-C50C-407E-A947-70E740481C1C}">
                <a14:useLocalDpi xmlns:a14="http://schemas.microsoft.com/office/drawing/2010/main" val="0"/>
              </a:ext>
            </a:extLst>
          </a:blip>
          <a:srcRect l="27332" t="88775" r="49905" b="1934"/>
          <a:stretch/>
        </p:blipFill>
        <p:spPr>
          <a:xfrm>
            <a:off x="8819609" y="40809333"/>
            <a:ext cx="2373297" cy="1366215"/>
          </a:xfrm>
          <a:prstGeom prst="rect">
            <a:avLst/>
          </a:prstGeom>
        </p:spPr>
      </p:pic>
      <p:pic>
        <p:nvPicPr>
          <p:cNvPr id="8" name="Kuva 7">
            <a:extLst>
              <a:ext uri="{FF2B5EF4-FFF2-40B4-BE49-F238E27FC236}">
                <a16:creationId xmlns:a16="http://schemas.microsoft.com/office/drawing/2014/main" id="{8B645A93-3AB1-4939-AEFE-F17141A4FED1}"/>
              </a:ext>
            </a:extLst>
          </p:cNvPr>
          <p:cNvPicPr>
            <a:picLocks noChangeAspect="1"/>
          </p:cNvPicPr>
          <p:nvPr/>
        </p:nvPicPr>
        <p:blipFill rotWithShape="1">
          <a:blip r:embed="rId3"/>
          <a:srcRect l="49108" t="91450" r="26609" b="2503"/>
          <a:stretch/>
        </p:blipFill>
        <p:spPr>
          <a:xfrm>
            <a:off x="15595599" y="41020229"/>
            <a:ext cx="2502969" cy="883696"/>
          </a:xfrm>
          <a:prstGeom prst="rect">
            <a:avLst/>
          </a:prstGeom>
        </p:spPr>
      </p:pic>
      <p:pic>
        <p:nvPicPr>
          <p:cNvPr id="9" name="Kuva 8">
            <a:extLst>
              <a:ext uri="{FF2B5EF4-FFF2-40B4-BE49-F238E27FC236}">
                <a16:creationId xmlns:a16="http://schemas.microsoft.com/office/drawing/2014/main" id="{27835AE6-CA34-4BDA-8894-38BEC160C4A1}"/>
              </a:ext>
            </a:extLst>
          </p:cNvPr>
          <p:cNvPicPr>
            <a:picLocks noChangeAspect="1"/>
          </p:cNvPicPr>
          <p:nvPr/>
        </p:nvPicPr>
        <p:blipFill rotWithShape="1">
          <a:blip r:embed="rId3"/>
          <a:srcRect l="73377" t="91245" r="837" b="2709"/>
          <a:stretch/>
        </p:blipFill>
        <p:spPr>
          <a:xfrm>
            <a:off x="23444186" y="40758695"/>
            <a:ext cx="2657909" cy="883696"/>
          </a:xfrm>
          <a:prstGeom prst="rect">
            <a:avLst/>
          </a:prstGeom>
        </p:spPr>
      </p:pic>
      <p:sp>
        <p:nvSpPr>
          <p:cNvPr id="21" name="Suorakulmio 20">
            <a:extLst>
              <a:ext uri="{FF2B5EF4-FFF2-40B4-BE49-F238E27FC236}">
                <a16:creationId xmlns:a16="http://schemas.microsoft.com/office/drawing/2014/main" id="{07A507F9-993A-41BD-9F3B-F5D8816700ED}"/>
              </a:ext>
            </a:extLst>
          </p:cNvPr>
          <p:cNvSpPr/>
          <p:nvPr/>
        </p:nvSpPr>
        <p:spPr>
          <a:xfrm rot="16200000">
            <a:off x="-3296965"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44679F-1B33-4D95-A33A-5EC74927395F}"/>
              </a:ext>
            </a:extLst>
          </p:cNvPr>
          <p:cNvSpPr/>
          <p:nvPr/>
        </p:nvSpPr>
        <p:spPr>
          <a:xfrm>
            <a:off x="1245560" y="360737"/>
            <a:ext cx="7567363" cy="506365"/>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400" b="1" dirty="0"/>
              <a:t>TAVOITTEET JA TOIMINTAPOLKU</a:t>
            </a:r>
          </a:p>
        </p:txBody>
      </p:sp>
      <p:pic>
        <p:nvPicPr>
          <p:cNvPr id="16" name="Kuva 15" descr="Kuva, joka sisältää kohteen piirtäminen&#10;&#10;Kuvaus luotu automaattisesti">
            <a:extLst>
              <a:ext uri="{FF2B5EF4-FFF2-40B4-BE49-F238E27FC236}">
                <a16:creationId xmlns:a16="http://schemas.microsoft.com/office/drawing/2014/main" id="{D41BB88B-7A67-4EDE-92DA-7326580D8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859" y="301582"/>
            <a:ext cx="572337" cy="588574"/>
          </a:xfrm>
          <a:prstGeom prst="rect">
            <a:avLst/>
          </a:prstGeom>
        </p:spPr>
      </p:pic>
      <p:sp>
        <p:nvSpPr>
          <p:cNvPr id="13" name="Tekstiruutu 12">
            <a:extLst>
              <a:ext uri="{FF2B5EF4-FFF2-40B4-BE49-F238E27FC236}">
                <a16:creationId xmlns:a16="http://schemas.microsoft.com/office/drawing/2014/main" id="{DDB0C45C-755F-41A9-9FEB-96DD9E4CF785}"/>
              </a:ext>
            </a:extLst>
          </p:cNvPr>
          <p:cNvSpPr txBox="1"/>
          <p:nvPr/>
        </p:nvSpPr>
        <p:spPr>
          <a:xfrm>
            <a:off x="1245561" y="6353503"/>
            <a:ext cx="5581850" cy="307777"/>
          </a:xfrm>
          <a:prstGeom prst="rect">
            <a:avLst/>
          </a:prstGeom>
          <a:noFill/>
        </p:spPr>
        <p:txBody>
          <a:bodyPr wrap="square" rtlCol="0">
            <a:spAutoFit/>
          </a:bodyPr>
          <a:lstStyle/>
          <a:p>
            <a:r>
              <a:rPr lang="fi-FI" sz="1400" dirty="0"/>
              <a:t>Polun vaiheita kuvataan tarkemmin OpenDigin toimintamallin käsikirjassa.</a:t>
            </a:r>
          </a:p>
        </p:txBody>
      </p:sp>
      <p:pic>
        <p:nvPicPr>
          <p:cNvPr id="17" name="Kuva 16" descr="Kuva, joka sisältää kohteen teksti, kartta&#10;&#10;Kuvaus luotu automaattisesti">
            <a:extLst>
              <a:ext uri="{FF2B5EF4-FFF2-40B4-BE49-F238E27FC236}">
                <a16:creationId xmlns:a16="http://schemas.microsoft.com/office/drawing/2014/main" id="{7D818FFF-1705-45DD-B929-E2A6ABA53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60" y="2084956"/>
            <a:ext cx="7567363" cy="3942044"/>
          </a:xfrm>
          <a:prstGeom prst="rect">
            <a:avLst/>
          </a:prstGeom>
        </p:spPr>
      </p:pic>
      <p:sp>
        <p:nvSpPr>
          <p:cNvPr id="18" name="Suorakulmio 17">
            <a:extLst>
              <a:ext uri="{FF2B5EF4-FFF2-40B4-BE49-F238E27FC236}">
                <a16:creationId xmlns:a16="http://schemas.microsoft.com/office/drawing/2014/main" id="{77D32FE3-E732-4396-85A3-20EE1D9DCDDF}"/>
              </a:ext>
            </a:extLst>
          </p:cNvPr>
          <p:cNvSpPr/>
          <p:nvPr/>
        </p:nvSpPr>
        <p:spPr>
          <a:xfrm>
            <a:off x="1191698" y="1143072"/>
            <a:ext cx="7567362" cy="1530804"/>
          </a:xfrm>
          <a:prstGeom prst="rect">
            <a:avLst/>
          </a:prstGeom>
          <a:noFill/>
          <a:ln w="3175">
            <a:solidFill>
              <a:schemeClr val="tx1"/>
            </a:solidFill>
          </a:ln>
          <a:effectLst>
            <a:glow rad="228600">
              <a:schemeClr val="accent2">
                <a:satMod val="175000"/>
                <a:alpha val="40000"/>
              </a:schemeClr>
            </a:glow>
            <a:softEdge rad="31750"/>
          </a:effectLst>
        </p:spPr>
        <p:txBody>
          <a:bodyPr wrap="square">
            <a:spAutoFit/>
          </a:bodyPr>
          <a:lstStyle/>
          <a:p>
            <a:pPr marL="285750" indent="-285750">
              <a:lnSpc>
                <a:spcPct val="150000"/>
              </a:lnSpc>
              <a:buFont typeface="Wingdings" panose="05000000000000000000" pitchFamily="2" charset="2"/>
              <a:buChar char="§"/>
            </a:pPr>
            <a:r>
              <a:rPr lang="fi-FI" sz="1600" i="1" dirty="0">
                <a:latin typeface="Source Sans Pro" panose="020B0503030403020204" pitchFamily="34" charset="0"/>
                <a:ea typeface="Source Sans Pro" panose="020B0503030403020204" pitchFamily="34" charset="0"/>
                <a:cs typeface="Aharoni" panose="020B0604020202020204" pitchFamily="2" charset="-79"/>
              </a:rPr>
              <a:t>Kehitämme yhteisöllisesti opettajankoulutusta, kouluja ja opettajien osaamista</a:t>
            </a:r>
          </a:p>
          <a:p>
            <a:pPr marL="285750" indent="-285750">
              <a:lnSpc>
                <a:spcPct val="150000"/>
              </a:lnSpc>
              <a:buFont typeface="Wingdings" panose="05000000000000000000" pitchFamily="2" charset="2"/>
              <a:buChar char="§"/>
            </a:pPr>
            <a:r>
              <a:rPr lang="fi-FI" sz="1600" i="1" dirty="0">
                <a:latin typeface="Source Sans Pro" panose="020B0503030403020204" pitchFamily="34" charset="0"/>
                <a:ea typeface="Source Sans Pro" panose="020B0503030403020204" pitchFamily="34" charset="0"/>
                <a:cs typeface="Aharoni" panose="020B0604020202020204" pitchFamily="2" charset="-79"/>
              </a:rPr>
              <a:t>Tutkimusperustaisuus turvaa tekemisen laadun</a:t>
            </a:r>
          </a:p>
          <a:p>
            <a:pPr marL="285750" indent="-285750">
              <a:lnSpc>
                <a:spcPct val="150000"/>
              </a:lnSpc>
              <a:buFont typeface="Wingdings" panose="05000000000000000000" pitchFamily="2" charset="2"/>
              <a:buChar char="§"/>
            </a:pPr>
            <a:r>
              <a:rPr lang="fi-FI" sz="1600" i="1" dirty="0">
                <a:latin typeface="Source Sans Pro" panose="020B0503030403020204" pitchFamily="34" charset="0"/>
                <a:ea typeface="Source Sans Pro" panose="020B0503030403020204" pitchFamily="34" charset="0"/>
                <a:cs typeface="Aharoni" panose="020B0604020202020204" pitchFamily="2" charset="-79"/>
              </a:rPr>
              <a:t>Aktiivinen oppiminen on asiantuntijuuden kehittymisen </a:t>
            </a:r>
          </a:p>
          <a:p>
            <a:pPr>
              <a:lnSpc>
                <a:spcPct val="150000"/>
              </a:lnSpc>
            </a:pPr>
            <a:r>
              <a:rPr lang="fi-FI" sz="1600" i="1" dirty="0">
                <a:latin typeface="Source Sans Pro" panose="020B0503030403020204" pitchFamily="34" charset="0"/>
                <a:ea typeface="Source Sans Pro" panose="020B0503030403020204" pitchFamily="34" charset="0"/>
                <a:cs typeface="Aharoni" panose="020B0604020202020204" pitchFamily="2" charset="-79"/>
              </a:rPr>
              <a:t>       ja koulutuksen kehittämisen avain</a:t>
            </a:r>
          </a:p>
        </p:txBody>
      </p:sp>
    </p:spTree>
    <p:extLst>
      <p:ext uri="{BB962C8B-B14F-4D97-AF65-F5344CB8AC3E}">
        <p14:creationId xmlns:p14="http://schemas.microsoft.com/office/powerpoint/2010/main" val="44049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BCC84FB-C72E-4CED-89E3-4A35DC9F4D18}"/>
              </a:ext>
            </a:extLst>
          </p:cNvPr>
          <p:cNvSpPr/>
          <p:nvPr/>
        </p:nvSpPr>
        <p:spPr>
          <a:xfrm>
            <a:off x="953147" y="1985022"/>
            <a:ext cx="7346196" cy="2677656"/>
          </a:xfrm>
          <a:prstGeom prst="rect">
            <a:avLst/>
          </a:prstGeom>
        </p:spPr>
        <p:txBody>
          <a:bodyPr wrap="square">
            <a:spAutoFit/>
          </a:bodyPr>
          <a:lstStyle/>
          <a:p>
            <a:pPr algn="just"/>
            <a:r>
              <a:rPr lang="fi-FI" sz="1400" dirty="0">
                <a:latin typeface="Lato" panose="020F0502020204030203"/>
              </a:rPr>
              <a:t>Elsi Ahonen (2018, 58) on tutkinut miten aktiivinen oppiminen  toimii opettajan pedagogisen ajattelun rakentajana. Tulokset osoittivat, että aktiiviset oppimiskokemukset liittyivät opettajaksi opiskelevilla tyypillisimmin teoriaa ja käytäntöä yhdistäviin oppimiskokemuksiin tai opettajan identiteettiin. Opiskelijan aiempi ymmärrys muuttui, sen sijaan että se olisi vain laajentunut. </a:t>
            </a:r>
          </a:p>
          <a:p>
            <a:pPr algn="just"/>
            <a:br>
              <a:rPr lang="fi-FI" sz="1400" dirty="0">
                <a:latin typeface="Lato" panose="020F0502020204030203"/>
              </a:rPr>
            </a:br>
            <a:r>
              <a:rPr lang="fi-FI" sz="1400" dirty="0">
                <a:latin typeface="Lato" panose="020F0502020204030203"/>
              </a:rPr>
              <a:t>Oppilaan aktiivinen rooli painottuu oppituntien sijaan koulun muissa kasvatuksellisissa ja yleiseen viihtyvyyteen liittyvissä aktiviteeteissa. Työssä olevat opettajat haluavat rakentaa oppilaille oppimisympäristöjä, joissa aktiivista oppimista tapahtuisi,  mutta eivät tiedä miten. Rutinoituneet toimintamallit auttavat opettajaa työssään ja mahdollistavat arjen sujuvuuden, mutta samalla ne saattavat estää syvällistä ja uutta luovaa oppimista. (Ahonen 2018, 69.)</a:t>
            </a:r>
          </a:p>
        </p:txBody>
      </p:sp>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hekupla: Soikea 3">
            <a:extLst>
              <a:ext uri="{FF2B5EF4-FFF2-40B4-BE49-F238E27FC236}">
                <a16:creationId xmlns:a16="http://schemas.microsoft.com/office/drawing/2014/main" id="{17543BC0-580B-4CCB-A09F-D8375EC5385F}"/>
              </a:ext>
            </a:extLst>
          </p:cNvPr>
          <p:cNvSpPr/>
          <p:nvPr/>
        </p:nvSpPr>
        <p:spPr>
          <a:xfrm>
            <a:off x="1627322" y="196797"/>
            <a:ext cx="2944678" cy="1629194"/>
          </a:xfrm>
          <a:prstGeom prst="wedgeEllipseCallout">
            <a:avLst>
              <a:gd name="adj1" fmla="val -64861"/>
              <a:gd name="adj2" fmla="val -17741"/>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a:latin typeface="Ink Free" panose="03080402000500000000" pitchFamily="66" charset="0"/>
                <a:cs typeface="MoolBoran" panose="020B0604020202020204" pitchFamily="34" charset="0"/>
              </a:rPr>
              <a:t>Aktiivista oppimista</a:t>
            </a:r>
          </a:p>
        </p:txBody>
      </p:sp>
      <p:pic>
        <p:nvPicPr>
          <p:cNvPr id="8" name="Kuva 7" descr="Kuva, joka sisältää kohteen piirtäminen&#10;&#10;Kuvaus luotu automaattisesti">
            <a:extLst>
              <a:ext uri="{FF2B5EF4-FFF2-40B4-BE49-F238E27FC236}">
                <a16:creationId xmlns:a16="http://schemas.microsoft.com/office/drawing/2014/main" id="{F6D11136-7440-4248-B49F-5AAA29B5B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04" y="385586"/>
            <a:ext cx="572337" cy="588574"/>
          </a:xfrm>
          <a:prstGeom prst="rect">
            <a:avLst/>
          </a:prstGeom>
        </p:spPr>
      </p:pic>
      <p:pic>
        <p:nvPicPr>
          <p:cNvPr id="4098" name="Picture 2" descr="Viivain, Lyijykynä, Kynät, Tarvikkeet, Opettaa">
            <a:extLst>
              <a:ext uri="{FF2B5EF4-FFF2-40B4-BE49-F238E27FC236}">
                <a16:creationId xmlns:a16="http://schemas.microsoft.com/office/drawing/2014/main" id="{89C22C2B-FBAB-46C0-9785-1BDDB69F0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258" y="4494510"/>
            <a:ext cx="3353512" cy="22286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7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BCC84FB-C72E-4CED-89E3-4A35DC9F4D18}"/>
              </a:ext>
            </a:extLst>
          </p:cNvPr>
          <p:cNvSpPr/>
          <p:nvPr/>
        </p:nvSpPr>
        <p:spPr>
          <a:xfrm>
            <a:off x="1120874" y="3317534"/>
            <a:ext cx="7520633" cy="3108543"/>
          </a:xfrm>
          <a:prstGeom prst="rect">
            <a:avLst/>
          </a:prstGeom>
        </p:spPr>
        <p:txBody>
          <a:bodyPr wrap="square">
            <a:spAutoFit/>
          </a:bodyPr>
          <a:lstStyle/>
          <a:p>
            <a:pPr algn="just"/>
            <a:r>
              <a:rPr lang="fi-FI" sz="1400" dirty="0">
                <a:latin typeface="Lato"/>
              </a:rPr>
              <a:t>Turun yliopiston opettajankoulutuslaitoksella järjestettiin kickoff-tapahtuma syksyllä 2018 ja toinen kickoff 2019. Molemmissa tapahtumissa oli mukana yliopisto-opettajia, opettaja-opiskelijoita sekä tulevien yhteistyökoulujen rehtoreita, luokanopettajia ja aineenopettajia.</a:t>
            </a:r>
          </a:p>
          <a:p>
            <a:pPr algn="just"/>
            <a:endParaRPr lang="fi-FI" sz="1400" dirty="0">
              <a:latin typeface="Lato"/>
            </a:endParaRPr>
          </a:p>
          <a:p>
            <a:pPr algn="just"/>
            <a:r>
              <a:rPr lang="fi-FI" sz="1400" dirty="0">
                <a:latin typeface="Lato"/>
              </a:rPr>
              <a:t>Ensimmäisessä tapahtumassa esiteltiin OpenDigin kehittäjäyhteisömallia ja yliopisto-opettajat kertoivat digipedagogisten opintojen sisällöistä ja arvioita siitä miten toimintamalli tulee muuttamaan opintoja. Tuleva yhteistyö alkoi luontevasti </a:t>
            </a:r>
            <a:r>
              <a:rPr lang="fi-FI" sz="1400" dirty="0" err="1">
                <a:latin typeface="Lato"/>
              </a:rPr>
              <a:t>ActionTrack</a:t>
            </a:r>
            <a:r>
              <a:rPr lang="fi-FI" sz="1400" dirty="0">
                <a:latin typeface="Lato"/>
              </a:rPr>
              <a:t>-radalla, jossa ratkaistiin luonnontieteellisiä ongelmatehtäviä </a:t>
            </a:r>
            <a:r>
              <a:rPr lang="fi-FI" sz="1400" dirty="0" err="1">
                <a:latin typeface="Lato"/>
              </a:rPr>
              <a:t>Educariumin</a:t>
            </a:r>
            <a:r>
              <a:rPr lang="fi-FI" sz="1400" dirty="0">
                <a:latin typeface="Lato"/>
              </a:rPr>
              <a:t> ympäristössä.</a:t>
            </a:r>
          </a:p>
          <a:p>
            <a:pPr algn="just"/>
            <a:endParaRPr lang="fi-FI" sz="1400" dirty="0">
              <a:latin typeface="Lato"/>
            </a:endParaRPr>
          </a:p>
          <a:p>
            <a:pPr algn="just"/>
            <a:r>
              <a:rPr lang="fi-FI" sz="1400" dirty="0">
                <a:latin typeface="Lato"/>
              </a:rPr>
              <a:t>Toisen kehittämissyklin alussakin pidettiin </a:t>
            </a:r>
            <a:r>
              <a:rPr lang="fi-FI" sz="1400" dirty="0" err="1">
                <a:latin typeface="Lato"/>
              </a:rPr>
              <a:t>kickoff</a:t>
            </a:r>
            <a:r>
              <a:rPr lang="fi-FI" sz="1400" dirty="0">
                <a:latin typeface="Lato"/>
              </a:rPr>
              <a:t>-tapahtuma jo senkin vuoksi, että mukaan tuli uusia opettajaopiskelijoita ja uusi yhteistyökoulu, joita nimitämme kehittäjäkouluiksi.</a:t>
            </a:r>
          </a:p>
          <a:p>
            <a:pPr algn="just"/>
            <a:r>
              <a:rPr lang="fi-FI" sz="1400" dirty="0">
                <a:latin typeface="Lato"/>
              </a:rPr>
              <a:t>Toinen tapahtuma sisälsi edellisten opetuskokeilujen posteriesittelyn lisäksi useampia työpajoja, joiden aiheina oli </a:t>
            </a:r>
            <a:r>
              <a:rPr lang="fi-FI" sz="1400" dirty="0" err="1">
                <a:latin typeface="Lato"/>
              </a:rPr>
              <a:t>greenscreen</a:t>
            </a:r>
            <a:r>
              <a:rPr lang="fi-FI" sz="1400" dirty="0">
                <a:latin typeface="Lato"/>
              </a:rPr>
              <a:t>-teknologian opetuskäyttö, yhteistoiminnallinen Seppo-rata ja </a:t>
            </a:r>
            <a:r>
              <a:rPr lang="fi-FI" sz="1400" dirty="0" err="1">
                <a:latin typeface="Lato"/>
              </a:rPr>
              <a:t>MakeyMakey</a:t>
            </a:r>
            <a:r>
              <a:rPr lang="fi-FI" sz="1400" dirty="0">
                <a:latin typeface="Lato"/>
              </a:rPr>
              <a:t>-työpaja.</a:t>
            </a:r>
          </a:p>
        </p:txBody>
      </p:sp>
      <p:sp>
        <p:nvSpPr>
          <p:cNvPr id="3" name="Suorakulmio 2">
            <a:extLst>
              <a:ext uri="{FF2B5EF4-FFF2-40B4-BE49-F238E27FC236}">
                <a16:creationId xmlns:a16="http://schemas.microsoft.com/office/drawing/2014/main" id="{F778CE79-0B37-40A9-8076-16F0982112F7}"/>
              </a:ext>
            </a:extLst>
          </p:cNvPr>
          <p:cNvSpPr/>
          <p:nvPr/>
        </p:nvSpPr>
        <p:spPr>
          <a:xfrm>
            <a:off x="1206562" y="431923"/>
            <a:ext cx="7379499" cy="470262"/>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400" b="1" dirty="0"/>
              <a:t>TURUN SEUDUN KEHITTÄJÄYHTEISÖT</a:t>
            </a:r>
          </a:p>
        </p:txBody>
      </p:sp>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02" y="313611"/>
            <a:ext cx="572337" cy="588574"/>
          </a:xfrm>
          <a:prstGeom prst="rect">
            <a:avLst/>
          </a:prstGeom>
        </p:spPr>
      </p:pic>
      <p:sp>
        <p:nvSpPr>
          <p:cNvPr id="9" name="Suorakulmio 8">
            <a:extLst>
              <a:ext uri="{FF2B5EF4-FFF2-40B4-BE49-F238E27FC236}">
                <a16:creationId xmlns:a16="http://schemas.microsoft.com/office/drawing/2014/main" id="{531DBF0F-1ED0-45AC-9AE9-D0F4EBC0D20F}"/>
              </a:ext>
            </a:extLst>
          </p:cNvPr>
          <p:cNvSpPr/>
          <p:nvPr/>
        </p:nvSpPr>
        <p:spPr>
          <a:xfrm>
            <a:off x="1394847" y="1506172"/>
            <a:ext cx="3624951" cy="1169551"/>
          </a:xfrm>
          <a:prstGeom prst="rect">
            <a:avLst/>
          </a:prstGeom>
        </p:spPr>
        <p:txBody>
          <a:bodyPr wrap="square">
            <a:spAutoFit/>
          </a:bodyPr>
          <a:lstStyle/>
          <a:p>
            <a:pPr marL="720725"/>
            <a:r>
              <a:rPr lang="fi-FI" sz="1400" dirty="0">
                <a:latin typeface="Lato"/>
              </a:rPr>
              <a:t>Turun opettajankoulutuslaitos   </a:t>
            </a:r>
          </a:p>
          <a:p>
            <a:pPr marL="720725"/>
            <a:r>
              <a:rPr lang="fi-FI" sz="1400" dirty="0">
                <a:latin typeface="Lato"/>
              </a:rPr>
              <a:t>Ilmaristen koulu, Lieto       </a:t>
            </a:r>
          </a:p>
          <a:p>
            <a:pPr marL="720725"/>
            <a:r>
              <a:rPr lang="fi-FI" sz="1400" dirty="0" err="1">
                <a:latin typeface="Lato"/>
              </a:rPr>
              <a:t>Loukinaisten</a:t>
            </a:r>
            <a:r>
              <a:rPr lang="fi-FI" sz="1400" dirty="0">
                <a:latin typeface="Lato"/>
              </a:rPr>
              <a:t> koulu, Lieto  </a:t>
            </a:r>
          </a:p>
          <a:p>
            <a:pPr marL="720725"/>
            <a:r>
              <a:rPr lang="fi-FI" sz="1400" dirty="0">
                <a:latin typeface="Lato"/>
              </a:rPr>
              <a:t>Yli-Maarian koulu, Turku  </a:t>
            </a:r>
          </a:p>
          <a:p>
            <a:pPr marL="720725"/>
            <a:r>
              <a:rPr lang="fi-FI" sz="1400" dirty="0">
                <a:latin typeface="Lato"/>
              </a:rPr>
              <a:t>Friisilän koulu, Raisio </a:t>
            </a:r>
          </a:p>
        </p:txBody>
      </p:sp>
      <p:pic>
        <p:nvPicPr>
          <p:cNvPr id="15" name="Kuva 14" descr="Kuva, joka sisältää kohteen ruoho, ulko, puu, mies&#10;&#10;Kuvaus luotu automaattisesti">
            <a:extLst>
              <a:ext uri="{FF2B5EF4-FFF2-40B4-BE49-F238E27FC236}">
                <a16:creationId xmlns:a16="http://schemas.microsoft.com/office/drawing/2014/main" id="{A6754BBC-EFBF-4222-A692-35E5B5F55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638" y="1027948"/>
            <a:ext cx="2983424" cy="2251129"/>
          </a:xfrm>
          <a:prstGeom prst="rect">
            <a:avLst/>
          </a:prstGeom>
        </p:spPr>
      </p:pic>
    </p:spTree>
    <p:extLst>
      <p:ext uri="{BB962C8B-B14F-4D97-AF65-F5344CB8AC3E}">
        <p14:creationId xmlns:p14="http://schemas.microsoft.com/office/powerpoint/2010/main" val="369069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BCC84FB-C72E-4CED-89E3-4A35DC9F4D18}"/>
              </a:ext>
            </a:extLst>
          </p:cNvPr>
          <p:cNvSpPr/>
          <p:nvPr/>
        </p:nvSpPr>
        <p:spPr>
          <a:xfrm>
            <a:off x="578600" y="1970051"/>
            <a:ext cx="8077203" cy="4185761"/>
          </a:xfrm>
          <a:prstGeom prst="rect">
            <a:avLst/>
          </a:prstGeom>
        </p:spPr>
        <p:txBody>
          <a:bodyPr wrap="square">
            <a:spAutoFit/>
          </a:bodyPr>
          <a:lstStyle/>
          <a:p>
            <a:r>
              <a:rPr lang="fi-FI" sz="1400" dirty="0">
                <a:latin typeface="Lato"/>
              </a:rPr>
              <a:t>Yhteisöllisyys ja sen kehittäminen ovat olennainen osa tutkivaa oppimista, eikä aidosti yhteisöllisen oppimisen organisointi ole helppoa. </a:t>
            </a:r>
            <a:r>
              <a:rPr lang="fi-FI" sz="1400" b="1" dirty="0">
                <a:latin typeface="Lato"/>
              </a:rPr>
              <a:t>Prosessin tukipilareina ovat jaetut älylliset voimavarat, yhteinen ponnistelu ja oppijoiden vuorovaikutus.</a:t>
            </a:r>
            <a:r>
              <a:rPr lang="fi-FI" sz="1400" dirty="0">
                <a:latin typeface="Lato"/>
              </a:rPr>
              <a:t> (Hakkarainen ym. 2005, 43.)</a:t>
            </a:r>
          </a:p>
          <a:p>
            <a:br>
              <a:rPr lang="fi-FI" sz="1400" dirty="0">
                <a:latin typeface="Lato"/>
              </a:rPr>
            </a:br>
            <a:r>
              <a:rPr lang="fi-FI" sz="1400" dirty="0">
                <a:latin typeface="Lato"/>
              </a:rPr>
              <a:t>Yhteisöllisessä kehittämisessä toimintakulttuurit kohtaavat ja se asettaa haasteita. Tämä on koettu myös hankkeen toimintamallia muodostaessa, kun prosessissa kohtasivat viiden eri yliopiston kulttuurit. Tämä hankekin koki tavallaan “uudelleensyntymisen”, kun erilaisuutta opittiin käyttämään voimavarana ja toimijoiden erilaista osaamista opittiin hyödyntämään kullekin sopivalla tavalla.</a:t>
            </a:r>
          </a:p>
          <a:p>
            <a:endParaRPr lang="fi-FI" sz="1400" dirty="0">
              <a:latin typeface="Lato"/>
            </a:endParaRPr>
          </a:p>
          <a:p>
            <a:r>
              <a:rPr lang="fi-FI" sz="1400" dirty="0">
                <a:latin typeface="Lato"/>
              </a:rPr>
              <a:t>Ryhmän jäsenten motivaatioon vaikuttavat annetut ohjeet, fyysiset olosuhteet, tehtävänannon selkeys, sekä aiemmat kokemukset. Ovatko ryhmän jäsenet vapaaehtoisesti mukana ja saavatko he muodostaa ryhmän itse? Pitkäaikaisen projektin aikana myös motivaatio, sitoutuminen ja ryhmädynamiikka voivat vaihdella. (Seitamaa-Hakkarainen &amp; Hakkarainen 2020, 134.)</a:t>
            </a:r>
          </a:p>
          <a:p>
            <a:br>
              <a:rPr lang="fi-FI" sz="1400" dirty="0">
                <a:latin typeface="Lato"/>
              </a:rPr>
            </a:br>
            <a:r>
              <a:rPr lang="fi-FI" sz="1400" dirty="0">
                <a:latin typeface="Lato"/>
              </a:rPr>
              <a:t>Myös tulevissa paikallisissa kehittäjäyhteisöissä toiminnan jatkuvuuden kannalta on tärkeää ennakoida tulevat haasteet ja kohdata kulttuurierot toimintaa rikastuttavana tekijänä. Kaikki ovat asiantuntijoita omilla vahvuusalueillaan, mutta he ovat myös oppijoita uuden edessä. </a:t>
            </a:r>
          </a:p>
          <a:p>
            <a:br>
              <a:rPr lang="fi-FI" sz="1400" dirty="0"/>
            </a:br>
            <a:endParaRPr lang="fi-FI" sz="1400" dirty="0">
              <a:latin typeface="Lato"/>
            </a:endParaRPr>
          </a:p>
        </p:txBody>
      </p:sp>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Kuva, joka sisältää kohteen piirtäminen&#10;&#10;Kuvaus luotu automaattisesti">
            <a:extLst>
              <a:ext uri="{FF2B5EF4-FFF2-40B4-BE49-F238E27FC236}">
                <a16:creationId xmlns:a16="http://schemas.microsoft.com/office/drawing/2014/main" id="{AA94C4E1-1ED7-4417-A46E-244D694C0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59" y="308561"/>
            <a:ext cx="572337" cy="588574"/>
          </a:xfrm>
          <a:prstGeom prst="rect">
            <a:avLst/>
          </a:prstGeom>
        </p:spPr>
      </p:pic>
      <p:sp>
        <p:nvSpPr>
          <p:cNvPr id="9" name="Puhekupla: Soikea 8">
            <a:extLst>
              <a:ext uri="{FF2B5EF4-FFF2-40B4-BE49-F238E27FC236}">
                <a16:creationId xmlns:a16="http://schemas.microsoft.com/office/drawing/2014/main" id="{F7F8ECAC-A93A-4502-A447-016B25468016}"/>
              </a:ext>
            </a:extLst>
          </p:cNvPr>
          <p:cNvSpPr/>
          <p:nvPr/>
        </p:nvSpPr>
        <p:spPr>
          <a:xfrm>
            <a:off x="1558301" y="308561"/>
            <a:ext cx="2743733" cy="1501119"/>
          </a:xfrm>
          <a:prstGeom prst="wedgeEllipseCallout">
            <a:avLst>
              <a:gd name="adj1" fmla="val -63355"/>
              <a:gd name="adj2" fmla="val -26785"/>
            </a:avLst>
          </a:prstGeom>
          <a:solidFill>
            <a:srgbClr val="4BB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Ink Free" panose="03080402000500000000" pitchFamily="66" charset="0"/>
              </a:rPr>
              <a:t>Yhteisöllisen kehittämisen haasteet</a:t>
            </a:r>
          </a:p>
        </p:txBody>
      </p:sp>
    </p:spTree>
    <p:extLst>
      <p:ext uri="{BB962C8B-B14F-4D97-AF65-F5344CB8AC3E}">
        <p14:creationId xmlns:p14="http://schemas.microsoft.com/office/powerpoint/2010/main" val="409297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7" y="313611"/>
            <a:ext cx="572337" cy="588574"/>
          </a:xfrm>
          <a:prstGeom prst="rect">
            <a:avLst/>
          </a:prstGeom>
        </p:spPr>
      </p:pic>
      <p:sp>
        <p:nvSpPr>
          <p:cNvPr id="6" name="Suorakulmio 5">
            <a:extLst>
              <a:ext uri="{FF2B5EF4-FFF2-40B4-BE49-F238E27FC236}">
                <a16:creationId xmlns:a16="http://schemas.microsoft.com/office/drawing/2014/main" id="{B8C58790-AF91-45A2-83E7-7971D4463462}"/>
              </a:ext>
            </a:extLst>
          </p:cNvPr>
          <p:cNvSpPr/>
          <p:nvPr/>
        </p:nvSpPr>
        <p:spPr>
          <a:xfrm>
            <a:off x="1365955" y="1125214"/>
            <a:ext cx="6829778" cy="1819556"/>
          </a:xfrm>
          <a:prstGeom prst="rect">
            <a:avLst/>
          </a:prstGeom>
        </p:spPr>
        <p:txBody>
          <a:bodyPr wrap="square">
            <a:spAutoFit/>
          </a:bodyPr>
          <a:lstStyle/>
          <a:p>
            <a:r>
              <a:rPr lang="fi-FI" sz="1400" b="1" dirty="0">
                <a:latin typeface="Lato" panose="020F0502020204030203"/>
              </a:rPr>
              <a:t>KEHITTÄJÄTIIMIT</a:t>
            </a:r>
          </a:p>
          <a:p>
            <a:endParaRPr lang="fi-FI" sz="1400" dirty="0">
              <a:latin typeface="Lato" panose="020F0502020204030203"/>
            </a:endParaRPr>
          </a:p>
          <a:p>
            <a:r>
              <a:rPr lang="fi-FI" sz="1400" dirty="0" err="1">
                <a:latin typeface="Lato" panose="020F0502020204030203"/>
              </a:rPr>
              <a:t>Kickoffin</a:t>
            </a:r>
            <a:r>
              <a:rPr lang="fi-FI" sz="1400" dirty="0">
                <a:latin typeface="Lato" panose="020F0502020204030203"/>
              </a:rPr>
              <a:t> jälkeen muodostuivat kehittäjätiimit. Kun opettajat olivat </a:t>
            </a:r>
            <a:r>
              <a:rPr lang="fi-FI" sz="1400" dirty="0" err="1">
                <a:latin typeface="Lato" panose="020F0502020204030203"/>
              </a:rPr>
              <a:t>padletiin</a:t>
            </a:r>
            <a:r>
              <a:rPr lang="fi-FI" sz="1400" dirty="0">
                <a:latin typeface="Lato" panose="020F0502020204030203"/>
              </a:rPr>
              <a:t> kirjanneet kehittämisideoitaan, valitsivat opiskelijaryhmät niistä heitä kiinnostavia teemoja.  </a:t>
            </a:r>
          </a:p>
          <a:p>
            <a:r>
              <a:rPr lang="fi-FI" sz="1400" dirty="0">
                <a:latin typeface="Lato" panose="020F0502020204030203"/>
              </a:rPr>
              <a:t>Kehittäjätiimeistä osa muodostui jo </a:t>
            </a:r>
            <a:r>
              <a:rPr lang="fi-FI" sz="1400" dirty="0" err="1">
                <a:latin typeface="Lato" panose="020F0502020204030203"/>
              </a:rPr>
              <a:t>kickoffin</a:t>
            </a:r>
            <a:r>
              <a:rPr lang="fi-FI" sz="1400" dirty="0">
                <a:latin typeface="Lato" panose="020F0502020204030203"/>
              </a:rPr>
              <a:t> toimintapisteillä. </a:t>
            </a:r>
          </a:p>
          <a:p>
            <a:r>
              <a:rPr lang="fi-FI" sz="1400" dirty="0">
                <a:solidFill>
                  <a:srgbClr val="000000"/>
                </a:solidFill>
                <a:latin typeface="Lato" panose="020F0502020204030203"/>
              </a:rPr>
              <a:t>Luokanopettajan kanssa sovittiin aiheesta sähköpostitse ja sovittiin tapaaminen koululla, jolloin suunniteltiin tarkemmin projektipäivän kulkua.</a:t>
            </a:r>
          </a:p>
        </p:txBody>
      </p:sp>
      <p:sp>
        <p:nvSpPr>
          <p:cNvPr id="7" name="Suorakulmio 6">
            <a:extLst>
              <a:ext uri="{FF2B5EF4-FFF2-40B4-BE49-F238E27FC236}">
                <a16:creationId xmlns:a16="http://schemas.microsoft.com/office/drawing/2014/main" id="{4578B90F-97DE-4A52-A6DA-EF509D8745A1}"/>
              </a:ext>
            </a:extLst>
          </p:cNvPr>
          <p:cNvSpPr/>
          <p:nvPr/>
        </p:nvSpPr>
        <p:spPr>
          <a:xfrm>
            <a:off x="1365955" y="431923"/>
            <a:ext cx="6829778" cy="470262"/>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2400" b="1" dirty="0"/>
              <a:t>TOTEUTUS</a:t>
            </a:r>
          </a:p>
        </p:txBody>
      </p:sp>
      <p:sp>
        <p:nvSpPr>
          <p:cNvPr id="2" name="Suorakulmio 1">
            <a:extLst>
              <a:ext uri="{FF2B5EF4-FFF2-40B4-BE49-F238E27FC236}">
                <a16:creationId xmlns:a16="http://schemas.microsoft.com/office/drawing/2014/main" id="{404E454D-4CEE-49AF-B511-BAA177A7750A}"/>
              </a:ext>
            </a:extLst>
          </p:cNvPr>
          <p:cNvSpPr/>
          <p:nvPr/>
        </p:nvSpPr>
        <p:spPr>
          <a:xfrm>
            <a:off x="1372654" y="3268777"/>
            <a:ext cx="3610051" cy="2677656"/>
          </a:xfrm>
          <a:prstGeom prst="rect">
            <a:avLst/>
          </a:prstGeom>
        </p:spPr>
        <p:txBody>
          <a:bodyPr wrap="square">
            <a:spAutoFit/>
          </a:bodyPr>
          <a:lstStyle/>
          <a:p>
            <a:r>
              <a:rPr lang="fi-FI" sz="1400" b="1" dirty="0">
                <a:latin typeface="Lato" panose="020F0502020204030203"/>
              </a:rPr>
              <a:t>TOIMINTAYMPÄRISTÖÖN TUTUSTUMINEN</a:t>
            </a:r>
          </a:p>
          <a:p>
            <a:endParaRPr lang="fi-FI" sz="1400" dirty="0">
              <a:latin typeface="Lato" panose="020F0502020204030203"/>
            </a:endParaRPr>
          </a:p>
          <a:p>
            <a:r>
              <a:rPr lang="fi-FI" sz="1400" dirty="0">
                <a:latin typeface="Lato" panose="020F0502020204030203"/>
              </a:rPr>
              <a:t>Opiskelijan oli myös tärkeää tutustua koulun toimintaympäristöön ennen kokeilua ja sen aikana.  Useat opiskelijat pääsivät myös kokeilujen jälkeen tutustumaan koulun struktuuriin syvällisemmin myös sijaisuuksia ja tutkimustehtäviä suorittaessaan. Tulevaan toiseen sykliin oli mahdollisuus toteuttaa uusi opetuskokeilu samassa koulussa.</a:t>
            </a:r>
          </a:p>
        </p:txBody>
      </p:sp>
      <p:pic>
        <p:nvPicPr>
          <p:cNvPr id="2054" name="Picture 6" descr="Värit, Kyniä, Koulu">
            <a:extLst>
              <a:ext uri="{FF2B5EF4-FFF2-40B4-BE49-F238E27FC236}">
                <a16:creationId xmlns:a16="http://schemas.microsoft.com/office/drawing/2014/main" id="{ADAC659F-8490-40B2-9604-5C29B8704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838" y="3319828"/>
            <a:ext cx="3258895" cy="257555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descr="Kuva, joka sisältää kohteen piirtäminen&#10;&#10;Kuvaus luotu automaattisesti">
            <a:extLst>
              <a:ext uri="{FF2B5EF4-FFF2-40B4-BE49-F238E27FC236}">
                <a16:creationId xmlns:a16="http://schemas.microsoft.com/office/drawing/2014/main" id="{979B7BF5-7B2B-454E-9800-6C6EC023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11" y="580415"/>
            <a:ext cx="572337" cy="588574"/>
          </a:xfrm>
          <a:prstGeom prst="rect">
            <a:avLst/>
          </a:prstGeom>
        </p:spPr>
      </p:pic>
      <p:sp>
        <p:nvSpPr>
          <p:cNvPr id="2" name="Suorakulmio 1">
            <a:extLst>
              <a:ext uri="{FF2B5EF4-FFF2-40B4-BE49-F238E27FC236}">
                <a16:creationId xmlns:a16="http://schemas.microsoft.com/office/drawing/2014/main" id="{9311B858-A5A3-45B5-89EF-C0747DA9AF13}"/>
              </a:ext>
            </a:extLst>
          </p:cNvPr>
          <p:cNvSpPr/>
          <p:nvPr/>
        </p:nvSpPr>
        <p:spPr>
          <a:xfrm>
            <a:off x="788360" y="3164045"/>
            <a:ext cx="7567280" cy="3354765"/>
          </a:xfrm>
          <a:prstGeom prst="rect">
            <a:avLst/>
          </a:prstGeom>
        </p:spPr>
        <p:txBody>
          <a:bodyPr wrap="square">
            <a:spAutoFit/>
          </a:bodyPr>
          <a:lstStyle/>
          <a:p>
            <a:pPr marL="285750" indent="-285750" fontAlgn="base">
              <a:buFont typeface="Wingdings" panose="05000000000000000000" pitchFamily="2" charset="2"/>
              <a:buChar char="§"/>
            </a:pPr>
            <a:r>
              <a:rPr lang="fi-FI" sz="1400" dirty="0">
                <a:solidFill>
                  <a:srgbClr val="000000"/>
                </a:solidFill>
                <a:latin typeface="Lato" panose="020F0502020204030203"/>
              </a:rPr>
              <a:t>Opiskelijat tapasivat opettajan ja esittelivät vaihtoehtoja opetuskokeilun toteuttamiseen. Matematiikan opiskeluun tuotaisiin teknologian avulla yhteistoiminnallisuutta, pelillisyyttä ja liikunnallisuutta.</a:t>
            </a:r>
          </a:p>
          <a:p>
            <a:pPr marL="285750" indent="-285750" fontAlgn="base">
              <a:buFont typeface="Wingdings" panose="05000000000000000000" pitchFamily="2" charset="2"/>
              <a:buChar char="§"/>
            </a:pPr>
            <a:endParaRPr lang="fi-FI" sz="1400" dirty="0">
              <a:solidFill>
                <a:srgbClr val="000000"/>
              </a:solidFill>
              <a:latin typeface="Lato" panose="020F0502020204030203"/>
            </a:endParaRPr>
          </a:p>
          <a:p>
            <a:pPr marL="285750" indent="-285750" fontAlgn="base">
              <a:buFont typeface="Wingdings" panose="05000000000000000000" pitchFamily="2" charset="2"/>
              <a:buChar char="§"/>
            </a:pPr>
            <a:r>
              <a:rPr lang="fi-FI" sz="1400" dirty="0">
                <a:solidFill>
                  <a:srgbClr val="000000"/>
                </a:solidFill>
                <a:latin typeface="Lato" panose="020F0502020204030203"/>
              </a:rPr>
              <a:t>Luokanopettajalle tehtiin esimerkkitehtäviä. Tapaamisessa opettaja antoi palautetta ja tehtiin kehitysehdotuksia yhteisesti. Tapaamisen jälkeen tehtäviä muokattiin ja niitä tehtiin lisää.</a:t>
            </a:r>
          </a:p>
          <a:p>
            <a:pPr marL="285750" indent="-285750" fontAlgn="base">
              <a:buFont typeface="Wingdings" panose="05000000000000000000" pitchFamily="2" charset="2"/>
              <a:buChar char="§"/>
            </a:pPr>
            <a:endParaRPr lang="fi-FI" sz="1400" dirty="0">
              <a:solidFill>
                <a:srgbClr val="000000"/>
              </a:solidFill>
              <a:latin typeface="Lato" panose="020F0502020204030203"/>
            </a:endParaRPr>
          </a:p>
          <a:p>
            <a:pPr marL="285750" indent="-285750" fontAlgn="base">
              <a:buFont typeface="Wingdings" panose="05000000000000000000" pitchFamily="2" charset="2"/>
              <a:buChar char="§"/>
            </a:pPr>
            <a:r>
              <a:rPr lang="fi-FI" sz="1400" dirty="0">
                <a:solidFill>
                  <a:srgbClr val="000000"/>
                </a:solidFill>
                <a:latin typeface="Lato" panose="020F0502020204030203"/>
              </a:rPr>
              <a:t>Sähköpostitse sovittiin aikataulusta, laitevarauksista, opetustiloista ja välineistä. Opettaja jakoi ryhmät valmiiksi.</a:t>
            </a:r>
          </a:p>
          <a:p>
            <a:pPr fontAlgn="base"/>
            <a:endParaRPr lang="fi-FI" sz="1400" dirty="0">
              <a:solidFill>
                <a:srgbClr val="000000"/>
              </a:solidFill>
              <a:latin typeface="Lato" panose="020F0502020204030203"/>
            </a:endParaRPr>
          </a:p>
          <a:p>
            <a:pPr marL="285750" indent="-285750" fontAlgn="base">
              <a:buFont typeface="Wingdings" panose="05000000000000000000" pitchFamily="2" charset="2"/>
              <a:buChar char="§"/>
            </a:pPr>
            <a:r>
              <a:rPr lang="fi-FI" sz="1400" dirty="0">
                <a:solidFill>
                  <a:srgbClr val="000000"/>
                </a:solidFill>
                <a:latin typeface="Lato" panose="020F0502020204030203"/>
              </a:rPr>
              <a:t>Opiskelijat kävivät tapaamassa opettajia ennen projektin toteuttamista sekä tarkastamassa millaisia välineitä on käytettävissä ja tutkimassa koulun toimintaympäristöä. Opettajien kanssa sovittiin työnjako sekä projektin tarkempi sisältö. </a:t>
            </a:r>
          </a:p>
          <a:p>
            <a:pPr marL="285750" indent="-285750" fontAlgn="base">
              <a:buFont typeface="Wingdings" panose="05000000000000000000" pitchFamily="2" charset="2"/>
              <a:buChar char="§"/>
            </a:pPr>
            <a:endParaRPr lang="fi-FI" sz="1600" dirty="0">
              <a:solidFill>
                <a:srgbClr val="000000"/>
              </a:solidFill>
              <a:latin typeface="Lato" panose="020F0502020204030203"/>
            </a:endParaRPr>
          </a:p>
        </p:txBody>
      </p:sp>
      <p:sp>
        <p:nvSpPr>
          <p:cNvPr id="4" name="Suorakulmio 3">
            <a:extLst>
              <a:ext uri="{FF2B5EF4-FFF2-40B4-BE49-F238E27FC236}">
                <a16:creationId xmlns:a16="http://schemas.microsoft.com/office/drawing/2014/main" id="{A5A3245A-4232-4B7C-BDAB-245390B0F10A}"/>
              </a:ext>
            </a:extLst>
          </p:cNvPr>
          <p:cNvSpPr/>
          <p:nvPr/>
        </p:nvSpPr>
        <p:spPr>
          <a:xfrm>
            <a:off x="1335784" y="705425"/>
            <a:ext cx="6776617" cy="338554"/>
          </a:xfrm>
          <a:prstGeom prst="rect">
            <a:avLst/>
          </a:prstGeom>
        </p:spPr>
        <p:txBody>
          <a:bodyPr wrap="square">
            <a:spAutoFit/>
          </a:bodyPr>
          <a:lstStyle/>
          <a:p>
            <a:r>
              <a:rPr lang="fi-FI" sz="1600" b="1" dirty="0">
                <a:latin typeface="Lato" panose="020F0502020204030203"/>
              </a:rPr>
              <a:t>SUUNNITTELUA KEHITTÄJÄTIIMISSÄ</a:t>
            </a:r>
          </a:p>
        </p:txBody>
      </p:sp>
      <p:pic>
        <p:nvPicPr>
          <p:cNvPr id="7" name="Kuva 6" descr="Kuva, joka sisältää kohteen pöytä, pitäminen, istuminen, nainen&#10;&#10;Kuvaus luotu automaattisesti">
            <a:extLst>
              <a:ext uri="{FF2B5EF4-FFF2-40B4-BE49-F238E27FC236}">
                <a16:creationId xmlns:a16="http://schemas.microsoft.com/office/drawing/2014/main" id="{D562D5C7-C672-4985-8EA4-1C7FF952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84" y="691417"/>
            <a:ext cx="3130154" cy="2347618"/>
          </a:xfrm>
          <a:prstGeom prst="rect">
            <a:avLst/>
          </a:prstGeom>
          <a:effectLst>
            <a:outerShdw blurRad="76200" dir="13500000" sy="23000" kx="1200000" algn="br" rotWithShape="0">
              <a:prstClr val="black">
                <a:alpha val="20000"/>
              </a:prstClr>
            </a:outerShdw>
            <a:softEdge rad="63500"/>
          </a:effectLst>
        </p:spPr>
      </p:pic>
      <p:sp>
        <p:nvSpPr>
          <p:cNvPr id="3" name="Suorakulmio 2">
            <a:extLst>
              <a:ext uri="{FF2B5EF4-FFF2-40B4-BE49-F238E27FC236}">
                <a16:creationId xmlns:a16="http://schemas.microsoft.com/office/drawing/2014/main" id="{44055823-B035-4C10-BD66-98A9E3CF0A1C}"/>
              </a:ext>
            </a:extLst>
          </p:cNvPr>
          <p:cNvSpPr/>
          <p:nvPr/>
        </p:nvSpPr>
        <p:spPr>
          <a:xfrm>
            <a:off x="788360" y="1416294"/>
            <a:ext cx="4276699" cy="1600438"/>
          </a:xfrm>
          <a:prstGeom prst="rect">
            <a:avLst/>
          </a:prstGeom>
        </p:spPr>
        <p:txBody>
          <a:bodyPr wrap="square">
            <a:spAutoFit/>
          </a:bodyPr>
          <a:lstStyle/>
          <a:p>
            <a:pPr marL="285750" indent="-285750" fontAlgn="base">
              <a:buFont typeface="Wingdings" panose="05000000000000000000" pitchFamily="2" charset="2"/>
              <a:buChar char="§"/>
            </a:pPr>
            <a:r>
              <a:rPr lang="fi-FI" sz="1400" dirty="0">
                <a:solidFill>
                  <a:srgbClr val="000000"/>
                </a:solidFill>
                <a:latin typeface="Lato" panose="020F0502020204030203"/>
              </a:rPr>
              <a:t>Valittua teemaa ideoitiin tapaamisessa. Aikatauluista ja kehittelystä sovittiin vielä verkon välityksellä kummankin opettajan kanssa.</a:t>
            </a:r>
          </a:p>
          <a:p>
            <a:pPr fontAlgn="base"/>
            <a:endParaRPr lang="fi-FI" sz="1400" dirty="0">
              <a:solidFill>
                <a:srgbClr val="000000"/>
              </a:solidFill>
              <a:latin typeface="Lato" panose="020F0502020204030203"/>
            </a:endParaRPr>
          </a:p>
          <a:p>
            <a:pPr marL="285750" indent="-285750" fontAlgn="base">
              <a:buFont typeface="Wingdings" panose="05000000000000000000" pitchFamily="2" charset="2"/>
              <a:buChar char="§"/>
            </a:pPr>
            <a:r>
              <a:rPr lang="fi-FI" sz="1400" dirty="0">
                <a:solidFill>
                  <a:srgbClr val="000000"/>
                </a:solidFill>
                <a:latin typeface="Lato" panose="020F0502020204030203"/>
              </a:rPr>
              <a:t>Opiskelijat kävivät kaksi kertaa tapaamassa opettajaa ja testasivat tekemänsä Seppo-radan ennen varsinaista opetuskokeilua.</a:t>
            </a:r>
          </a:p>
        </p:txBody>
      </p:sp>
    </p:spTree>
    <p:extLst>
      <p:ext uri="{BB962C8B-B14F-4D97-AF65-F5344CB8AC3E}">
        <p14:creationId xmlns:p14="http://schemas.microsoft.com/office/powerpoint/2010/main" val="14775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4FCD9E1-A916-4AD4-890C-CCC3402C361F}"/>
              </a:ext>
            </a:extLst>
          </p:cNvPr>
          <p:cNvSpPr/>
          <p:nvPr/>
        </p:nvSpPr>
        <p:spPr>
          <a:xfrm rot="16200000">
            <a:off x="-3298404" y="3298404"/>
            <a:ext cx="6858000" cy="261192"/>
          </a:xfrm>
          <a:prstGeom prst="rect">
            <a:avLst/>
          </a:prstGeom>
          <a:solidFill>
            <a:srgbClr val="FF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1">
            <a:extLst>
              <a:ext uri="{FF2B5EF4-FFF2-40B4-BE49-F238E27FC236}">
                <a16:creationId xmlns:a16="http://schemas.microsoft.com/office/drawing/2014/main" id="{6E6B7689-F50B-49A4-B8EB-47CBD94A90A2}"/>
              </a:ext>
            </a:extLst>
          </p:cNvPr>
          <p:cNvSpPr>
            <a:spLocks noChangeArrowheads="1"/>
          </p:cNvSpPr>
          <p:nvPr/>
        </p:nvSpPr>
        <p:spPr bwMode="auto">
          <a:xfrm>
            <a:off x="869244" y="2731241"/>
            <a:ext cx="14638528"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1" i="0" u="none" strike="noStrike" cap="none" normalizeH="0" baseline="0" dirty="0">
                <a:ln>
                  <a:noFill/>
                </a:ln>
                <a:solidFill>
                  <a:srgbClr val="000000"/>
                </a:solidFill>
                <a:effectLst/>
                <a:latin typeface="Nunito"/>
              </a:rPr>
              <a:t>  </a:t>
            </a:r>
            <a:r>
              <a:rPr kumimoji="0" lang="fi-FI" altLang="fi-FI" sz="19300" b="1" i="0" u="none" strike="noStrike" cap="none" normalizeH="0" baseline="0" dirty="0">
                <a:ln>
                  <a:noFill/>
                </a:ln>
                <a:solidFill>
                  <a:srgbClr val="000000"/>
                </a:solidFill>
                <a:effectLst/>
                <a:latin typeface="Nunito"/>
              </a:rPr>
              <a:t>        </a:t>
            </a:r>
            <a:endParaRPr kumimoji="0" lang="fi-FI" altLang="fi-FI"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b="0" i="0" u="none" strike="noStrike" cap="none" normalizeH="0" baseline="0" dirty="0">
                <a:ln>
                  <a:noFill/>
                </a:ln>
                <a:solidFill>
                  <a:schemeClr val="tx1"/>
                </a:solidFill>
                <a:effectLst/>
                <a:latin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7" name="Suorakulmio 6">
            <a:extLst>
              <a:ext uri="{FF2B5EF4-FFF2-40B4-BE49-F238E27FC236}">
                <a16:creationId xmlns:a16="http://schemas.microsoft.com/office/drawing/2014/main" id="{55D645C3-475C-418C-AC3F-CC513C9EA7E6}"/>
              </a:ext>
            </a:extLst>
          </p:cNvPr>
          <p:cNvSpPr/>
          <p:nvPr/>
        </p:nvSpPr>
        <p:spPr>
          <a:xfrm>
            <a:off x="647864" y="5582738"/>
            <a:ext cx="7900416" cy="307777"/>
          </a:xfrm>
          <a:prstGeom prst="rect">
            <a:avLst/>
          </a:prstGeom>
        </p:spPr>
        <p:txBody>
          <a:bodyPr wrap="square">
            <a:spAutoFit/>
          </a:bodyPr>
          <a:lstStyle/>
          <a:p>
            <a:pPr defTabSz="914400" eaLnBrk="0" fontAlgn="base" hangingPunct="0">
              <a:spcBef>
                <a:spcPct val="0"/>
              </a:spcBef>
              <a:spcAft>
                <a:spcPct val="0"/>
              </a:spcAft>
            </a:pPr>
            <a:r>
              <a:rPr lang="fi-FI" altLang="fi-FI" sz="1400" dirty="0">
                <a:solidFill>
                  <a:srgbClr val="000000"/>
                </a:solidFill>
                <a:latin typeface="Lato"/>
              </a:rPr>
              <a:t>Ensimmäisen syklin opetuskokeilut syksyllä 2018. </a:t>
            </a:r>
          </a:p>
        </p:txBody>
      </p:sp>
      <p:sp>
        <p:nvSpPr>
          <p:cNvPr id="2" name="Suorakulmio 1">
            <a:extLst>
              <a:ext uri="{FF2B5EF4-FFF2-40B4-BE49-F238E27FC236}">
                <a16:creationId xmlns:a16="http://schemas.microsoft.com/office/drawing/2014/main" id="{761644C8-DCC0-4F1B-AB30-2ED2C5FFE6F9}"/>
              </a:ext>
            </a:extLst>
          </p:cNvPr>
          <p:cNvSpPr/>
          <p:nvPr/>
        </p:nvSpPr>
        <p:spPr>
          <a:xfrm>
            <a:off x="1208609" y="404090"/>
            <a:ext cx="6726782" cy="369332"/>
          </a:xfrm>
          <a:prstGeom prst="rect">
            <a:avLst/>
          </a:prstGeom>
        </p:spPr>
        <p:txBody>
          <a:bodyPr wrap="square">
            <a:spAutoFit/>
          </a:bodyPr>
          <a:lstStyle/>
          <a:p>
            <a:r>
              <a:rPr lang="fi-FI" b="1" dirty="0">
                <a:latin typeface="Lato" panose="020F0502020204030203"/>
              </a:rPr>
              <a:t>KEHITTÄJÄKOULUISSA PIDETYT OPETUSKOKEILUT</a:t>
            </a:r>
          </a:p>
        </p:txBody>
      </p:sp>
      <p:pic>
        <p:nvPicPr>
          <p:cNvPr id="3" name="Kuva 2">
            <a:extLst>
              <a:ext uri="{FF2B5EF4-FFF2-40B4-BE49-F238E27FC236}">
                <a16:creationId xmlns:a16="http://schemas.microsoft.com/office/drawing/2014/main" id="{6431A716-FF84-4480-ACED-8452FCF905F4}"/>
              </a:ext>
            </a:extLst>
          </p:cNvPr>
          <p:cNvPicPr>
            <a:picLocks noChangeAspect="1"/>
          </p:cNvPicPr>
          <p:nvPr/>
        </p:nvPicPr>
        <p:blipFill>
          <a:blip r:embed="rId2"/>
          <a:stretch>
            <a:fillRect/>
          </a:stretch>
        </p:blipFill>
        <p:spPr>
          <a:xfrm>
            <a:off x="436821" y="1105095"/>
            <a:ext cx="6854951" cy="4346248"/>
          </a:xfrm>
          <a:prstGeom prst="rect">
            <a:avLst/>
          </a:prstGeom>
          <a:effectLst>
            <a:softEdge rad="63500"/>
          </a:effectLst>
        </p:spPr>
      </p:pic>
      <p:pic>
        <p:nvPicPr>
          <p:cNvPr id="8" name="Kuva 7" descr="Kuva, joka sisältää kohteen piirtäminen&#10;&#10;Kuvaus luotu automaattisesti">
            <a:extLst>
              <a:ext uri="{FF2B5EF4-FFF2-40B4-BE49-F238E27FC236}">
                <a16:creationId xmlns:a16="http://schemas.microsoft.com/office/drawing/2014/main" id="{AEF9F2C8-34DF-4386-AC1D-CC7AD5C2F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81" y="289967"/>
            <a:ext cx="572337" cy="588574"/>
          </a:xfrm>
          <a:prstGeom prst="rect">
            <a:avLst/>
          </a:prstGeom>
        </p:spPr>
      </p:pic>
      <p:pic>
        <p:nvPicPr>
          <p:cNvPr id="9" name="Kuva 8">
            <a:extLst>
              <a:ext uri="{FF2B5EF4-FFF2-40B4-BE49-F238E27FC236}">
                <a16:creationId xmlns:a16="http://schemas.microsoft.com/office/drawing/2014/main" id="{BEB85511-B6B5-4CB6-88BA-C0E35D610278}"/>
              </a:ext>
            </a:extLst>
          </p:cNvPr>
          <p:cNvPicPr>
            <a:picLocks noChangeAspect="1"/>
          </p:cNvPicPr>
          <p:nvPr/>
        </p:nvPicPr>
        <p:blipFill>
          <a:blip r:embed="rId4"/>
          <a:stretch>
            <a:fillRect/>
          </a:stretch>
        </p:blipFill>
        <p:spPr>
          <a:xfrm rot="293969">
            <a:off x="5913401" y="4082299"/>
            <a:ext cx="1521587" cy="2017932"/>
          </a:xfrm>
          <a:prstGeom prst="rect">
            <a:avLst/>
          </a:prstGeom>
        </p:spPr>
      </p:pic>
      <p:pic>
        <p:nvPicPr>
          <p:cNvPr id="10" name="Kuva 9">
            <a:extLst>
              <a:ext uri="{FF2B5EF4-FFF2-40B4-BE49-F238E27FC236}">
                <a16:creationId xmlns:a16="http://schemas.microsoft.com/office/drawing/2014/main" id="{348C3281-A9A2-42E2-A4E7-8300F491EA5C}"/>
              </a:ext>
            </a:extLst>
          </p:cNvPr>
          <p:cNvPicPr>
            <a:picLocks noChangeAspect="1"/>
          </p:cNvPicPr>
          <p:nvPr/>
        </p:nvPicPr>
        <p:blipFill>
          <a:blip r:embed="rId5"/>
          <a:stretch>
            <a:fillRect/>
          </a:stretch>
        </p:blipFill>
        <p:spPr>
          <a:xfrm>
            <a:off x="7025073" y="4523747"/>
            <a:ext cx="1523207" cy="2010633"/>
          </a:xfrm>
          <a:prstGeom prst="rect">
            <a:avLst/>
          </a:prstGeom>
        </p:spPr>
      </p:pic>
    </p:spTree>
    <p:extLst>
      <p:ext uri="{BB962C8B-B14F-4D97-AF65-F5344CB8AC3E}">
        <p14:creationId xmlns:p14="http://schemas.microsoft.com/office/powerpoint/2010/main" val="2924119951"/>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8BD0916923EB848AE74B00F90FCC655" ma:contentTypeVersion="30" ma:contentTypeDescription="Luo uusi asiakirja." ma:contentTypeScope="" ma:versionID="cfa6ac4dc72ebb94f0c7719a48e8b0db">
  <xsd:schema xmlns:xsd="http://www.w3.org/2001/XMLSchema" xmlns:xs="http://www.w3.org/2001/XMLSchema" xmlns:p="http://schemas.microsoft.com/office/2006/metadata/properties" xmlns:ns3="b9b414c6-b644-4fdb-a1a1-2f331db1b0ab" xmlns:ns4="a5b328ed-683d-495a-aaff-25e438424716" targetNamespace="http://schemas.microsoft.com/office/2006/metadata/properties" ma:root="true" ma:fieldsID="245ea9043706015c466c169283928b87" ns3:_="" ns4:_="">
    <xsd:import namespace="b9b414c6-b644-4fdb-a1a1-2f331db1b0ab"/>
    <xsd:import namespace="a5b328ed-683d-495a-aaff-25e438424716"/>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414c6-b644-4fdb-a1a1-2f331db1b0ab"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Jakamisvihjeen hajautus" ma:internalName="SharingHintHash" ma:readOnly="true">
      <xsd:simpleType>
        <xsd:restriction base="dms:Text"/>
      </xsd:simpleType>
    </xsd:element>
    <xsd:element name="SharedWithDetails" ma:index="10" nillable="true" ma:displayName="Jakamisen tiedot" ma:description="" ma:internalName="SharedWithDetails" ma:readOnly="true">
      <xsd:simpleType>
        <xsd:restriction base="dms:Note">
          <xsd:maxLength value="255"/>
        </xsd:restriction>
      </xsd:simpleType>
    </xsd:element>
    <xsd:element name="LastSharedByUser" ma:index="11" nillable="true" ma:displayName="Käyttäjä jakanut viimeksi" ma:description="" ma:internalName="LastSharedByUser" ma:readOnly="true">
      <xsd:simpleType>
        <xsd:restriction base="dms:Note">
          <xsd:maxLength value="255"/>
        </xsd:restriction>
      </xsd:simpleType>
    </xsd:element>
    <xsd:element name="LastSharedByTime" ma:index="12"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5b328ed-683d-495a-aaff-25e438424716"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a5b328ed-683d-495a-aaff-25e438424716" xsi:nil="true"/>
    <FolderType xmlns="a5b328ed-683d-495a-aaff-25e438424716" xsi:nil="true"/>
    <NotebookType xmlns="a5b328ed-683d-495a-aaff-25e438424716" xsi:nil="true"/>
    <Teachers xmlns="a5b328ed-683d-495a-aaff-25e438424716">
      <UserInfo>
        <DisplayName/>
        <AccountId xsi:nil="true"/>
        <AccountType/>
      </UserInfo>
    </Teachers>
    <AppVersion xmlns="a5b328ed-683d-495a-aaff-25e438424716" xsi:nil="true"/>
    <Invited_Teachers xmlns="a5b328ed-683d-495a-aaff-25e438424716" xsi:nil="true"/>
    <Owner xmlns="a5b328ed-683d-495a-aaff-25e438424716">
      <UserInfo>
        <DisplayName/>
        <AccountId xsi:nil="true"/>
        <AccountType/>
      </UserInfo>
    </Owner>
    <Students xmlns="a5b328ed-683d-495a-aaff-25e438424716">
      <UserInfo>
        <DisplayName/>
        <AccountId xsi:nil="true"/>
        <AccountType/>
      </UserInfo>
    </Students>
    <CultureName xmlns="a5b328ed-683d-495a-aaff-25e438424716" xsi:nil="true"/>
    <Student_Groups xmlns="a5b328ed-683d-495a-aaff-25e438424716">
      <UserInfo>
        <DisplayName/>
        <AccountId xsi:nil="true"/>
        <AccountType/>
      </UserInfo>
    </Student_Groups>
    <Invited_Students xmlns="a5b328ed-683d-495a-aaff-25e438424716" xsi:nil="true"/>
    <DefaultSectionNames xmlns="a5b328ed-683d-495a-aaff-25e438424716" xsi:nil="true"/>
    <Is_Collaboration_Space_Locked xmlns="a5b328ed-683d-495a-aaff-25e438424716" xsi:nil="true"/>
    <Self_Registration_Enabled xmlns="a5b328ed-683d-495a-aaff-25e438424716" xsi:nil="true"/>
    <Has_Teacher_Only_SectionGroup xmlns="a5b328ed-683d-495a-aaff-25e438424716" xsi:nil="true"/>
  </documentManagement>
</p:properties>
</file>

<file path=customXml/itemProps1.xml><?xml version="1.0" encoding="utf-8"?>
<ds:datastoreItem xmlns:ds="http://schemas.openxmlformats.org/officeDocument/2006/customXml" ds:itemID="{4EA2CE78-74F6-4CD9-826F-BD8DDABC7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414c6-b644-4fdb-a1a1-2f331db1b0ab"/>
    <ds:schemaRef ds:uri="a5b328ed-683d-495a-aaff-25e438424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511C60-3684-43CF-8544-8806A35577A6}">
  <ds:schemaRefs>
    <ds:schemaRef ds:uri="http://schemas.microsoft.com/sharepoint/v3/contenttype/forms"/>
  </ds:schemaRefs>
</ds:datastoreItem>
</file>

<file path=customXml/itemProps3.xml><?xml version="1.0" encoding="utf-8"?>
<ds:datastoreItem xmlns:ds="http://schemas.openxmlformats.org/officeDocument/2006/customXml" ds:itemID="{6E12B1DB-B680-4A06-8963-6197AEA5B609}">
  <ds:schemaRefs>
    <ds:schemaRef ds:uri="a5b328ed-683d-495a-aaff-25e43842471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b9b414c6-b644-4fdb-a1a1-2f331db1b0a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4509</TotalTime>
  <Words>1622</Words>
  <Application>Microsoft Office PowerPoint</Application>
  <PresentationFormat>Näytössä katseltava diaesitys (4:3)</PresentationFormat>
  <Paragraphs>127</Paragraphs>
  <Slides>15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Calibri</vt:lpstr>
      <vt:lpstr>Calibri Light</vt:lpstr>
      <vt:lpstr>Ink Free</vt:lpstr>
      <vt:lpstr>Lato</vt:lpstr>
      <vt:lpstr>Nunito</vt:lpstr>
      <vt:lpstr>Source Sans Pro</vt:lpstr>
      <vt:lpstr>Wingdings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Arto Kortelainen</dc:creator>
  <cp:lastModifiedBy>arwokas</cp:lastModifiedBy>
  <cp:revision>90</cp:revision>
  <dcterms:created xsi:type="dcterms:W3CDTF">2019-04-09T17:23:24Z</dcterms:created>
  <dcterms:modified xsi:type="dcterms:W3CDTF">2020-06-11T08:59:31Z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0x01010088BD0916923EB848AE74B00F90FCC655</vt:lpwstr>
  </property>
</Properties>
</file>