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67" r:id="rId5"/>
    <p:sldId id="287" r:id="rId6"/>
    <p:sldId id="274" r:id="rId7"/>
    <p:sldId id="277" r:id="rId8"/>
    <p:sldId id="261" r:id="rId9"/>
    <p:sldId id="279" r:id="rId10"/>
    <p:sldId id="275" r:id="rId11"/>
    <p:sldId id="276" r:id="rId12"/>
    <p:sldId id="280" r:id="rId13"/>
    <p:sldId id="283" r:id="rId14"/>
    <p:sldId id="286" r:id="rId15"/>
    <p:sldId id="282" r:id="rId16"/>
    <p:sldId id="271" r:id="rId17"/>
    <p:sldId id="281" r:id="rId18"/>
    <p:sldId id="284" r:id="rId19"/>
    <p:sldId id="285" r:id="rId2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17" autoAdjust="0"/>
    <p:restoredTop sz="96327" autoAdjust="0"/>
  </p:normalViewPr>
  <p:slideViewPr>
    <p:cSldViewPr snapToGrid="0">
      <p:cViewPr varScale="1">
        <p:scale>
          <a:sx n="67" d="100"/>
          <a:sy n="67" d="100"/>
        </p:scale>
        <p:origin x="524" y="44"/>
      </p:cViewPr>
      <p:guideLst/>
    </p:cSldViewPr>
  </p:slideViewPr>
  <p:outlineViewPr>
    <p:cViewPr>
      <p:scale>
        <a:sx n="33" d="100"/>
        <a:sy n="33" d="100"/>
      </p:scale>
      <p:origin x="0" y="-9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ivalainen Hanna" userId="057b7449-632e-4394-be2f-01eea67de0e0" providerId="ADAL" clId="{EE14B833-393E-4AD7-ADB2-8BCFD9516D68}"/>
    <pc:docChg chg="modSld">
      <pc:chgData name="Kuivalainen Hanna" userId="057b7449-632e-4394-be2f-01eea67de0e0" providerId="ADAL" clId="{EE14B833-393E-4AD7-ADB2-8BCFD9516D68}" dt="2023-01-27T08:31:22.684" v="5" actId="20577"/>
      <pc:docMkLst>
        <pc:docMk/>
      </pc:docMkLst>
      <pc:sldChg chg="modSp mod">
        <pc:chgData name="Kuivalainen Hanna" userId="057b7449-632e-4394-be2f-01eea67de0e0" providerId="ADAL" clId="{EE14B833-393E-4AD7-ADB2-8BCFD9516D68}" dt="2023-01-27T08:31:22.684" v="5" actId="20577"/>
        <pc:sldMkLst>
          <pc:docMk/>
          <pc:sldMk cId="2343466206" sldId="267"/>
        </pc:sldMkLst>
        <pc:spChg chg="mod">
          <ac:chgData name="Kuivalainen Hanna" userId="057b7449-632e-4394-be2f-01eea67de0e0" providerId="ADAL" clId="{EE14B833-393E-4AD7-ADB2-8BCFD9516D68}" dt="2023-01-27T08:31:22.684" v="5" actId="20577"/>
          <ac:spMkLst>
            <pc:docMk/>
            <pc:sldMk cId="2343466206" sldId="267"/>
            <ac:spMk id="24" creationId="{6E3E0113-B3B3-794E-8224-670DA8522AE8}"/>
          </ac:spMkLst>
        </pc:spChg>
      </pc:sldChg>
      <pc:sldChg chg="modSp mod">
        <pc:chgData name="Kuivalainen Hanna" userId="057b7449-632e-4394-be2f-01eea67de0e0" providerId="ADAL" clId="{EE14B833-393E-4AD7-ADB2-8BCFD9516D68}" dt="2023-01-27T08:31:15.939" v="0" actId="20577"/>
        <pc:sldMkLst>
          <pc:docMk/>
          <pc:sldMk cId="2892069377" sldId="287"/>
        </pc:sldMkLst>
        <pc:spChg chg="mod">
          <ac:chgData name="Kuivalainen Hanna" userId="057b7449-632e-4394-be2f-01eea67de0e0" providerId="ADAL" clId="{EE14B833-393E-4AD7-ADB2-8BCFD9516D68}" dt="2023-01-27T08:31:15.939" v="0" actId="20577"/>
          <ac:spMkLst>
            <pc:docMk/>
            <pc:sldMk cId="2892069377" sldId="287"/>
            <ac:spMk id="7" creationId="{5FEA1D53-1E4E-25BB-34E1-DBC07665028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7E4D1A-04BD-C641-9499-3D8E00A015E9}" type="datetimeFigureOut">
              <a:rPr lang="fi-FI" smtClean="0"/>
              <a:t>27.1.2023</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7DA67C-5201-BB44-9041-FA521B0921E3}" type="slidenum">
              <a:rPr lang="fi-FI" smtClean="0"/>
              <a:t>‹#›</a:t>
            </a:fld>
            <a:endParaRPr lang="fi-FI"/>
          </a:p>
        </p:txBody>
      </p:sp>
    </p:spTree>
    <p:extLst>
      <p:ext uri="{BB962C8B-B14F-4D97-AF65-F5344CB8AC3E}">
        <p14:creationId xmlns:p14="http://schemas.microsoft.com/office/powerpoint/2010/main" val="42977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ukautettu asettelu">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877149" y="1097081"/>
            <a:ext cx="5841152" cy="1325563"/>
          </a:xfrm>
          <a:prstGeom prst="rect">
            <a:avLst/>
          </a:prstGeom>
        </p:spPr>
        <p:txBody>
          <a:bodyPr/>
          <a:lstStyle>
            <a:lvl1pPr algn="l">
              <a:defRPr sz="5800" b="1" i="0" baseline="0">
                <a:solidFill>
                  <a:schemeClr val="bg1"/>
                </a:solidFill>
              </a:defRPr>
            </a:lvl1pPr>
          </a:lstStyle>
          <a:p>
            <a:r>
              <a:rPr lang="fi-FI"/>
              <a:t>Muokkaa ots. perustyyl. napsautt.</a:t>
            </a:r>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877149" y="2921553"/>
            <a:ext cx="5841152" cy="648072"/>
          </a:xfrm>
          <a:prstGeom prst="rect">
            <a:avLst/>
          </a:prstGeo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24" name="Tekstin paikkamerkki 2">
            <a:extLst>
              <a:ext uri="{FF2B5EF4-FFF2-40B4-BE49-F238E27FC236}">
                <a16:creationId xmlns:a16="http://schemas.microsoft.com/office/drawing/2014/main" id="{F90B7C52-D3D4-3342-BC45-8BF2A7CB7BF8}"/>
              </a:ext>
            </a:extLst>
          </p:cNvPr>
          <p:cNvSpPr>
            <a:spLocks noGrp="1"/>
          </p:cNvSpPr>
          <p:nvPr>
            <p:ph type="body" idx="10"/>
          </p:nvPr>
        </p:nvSpPr>
        <p:spPr>
          <a:xfrm>
            <a:off x="877149" y="3705783"/>
            <a:ext cx="5841152" cy="854580"/>
          </a:xfrm>
          <a:prstGeom prst="rect">
            <a:avLst/>
          </a:prstGeom>
        </p:spPr>
        <p:txBody>
          <a:bodyPr anchor="t">
            <a:normAutofit/>
          </a:bodyPr>
          <a:lstStyle>
            <a:lvl1pPr marL="0" indent="0" algn="l">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4" name="Picture 3">
            <a:extLst>
              <a:ext uri="{FF2B5EF4-FFF2-40B4-BE49-F238E27FC236}">
                <a16:creationId xmlns:a16="http://schemas.microsoft.com/office/drawing/2014/main" id="{B1F9C661-85FC-2C46-B6C7-3C02B0141697}"/>
              </a:ext>
              <a:ext uri="{C183D7F6-B498-43B3-948B-1728B52AA6E4}">
                <adec:decorative xmlns:adec="http://schemas.microsoft.com/office/drawing/2017/decorative" val="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6552" r="11764" b="4762"/>
          <a:stretch/>
        </p:blipFill>
        <p:spPr>
          <a:xfrm>
            <a:off x="7982519" y="0"/>
            <a:ext cx="4209482" cy="6858000"/>
          </a:xfrm>
          <a:prstGeom prst="rect">
            <a:avLst/>
          </a:prstGeom>
        </p:spPr>
      </p:pic>
      <p:pic>
        <p:nvPicPr>
          <p:cNvPr id="7" name="Picture 6" descr="Jyväskylän ammattikorkeakoulu, JAMK University of Applied Sciences logo">
            <a:extLst>
              <a:ext uri="{FF2B5EF4-FFF2-40B4-BE49-F238E27FC236}">
                <a16:creationId xmlns:a16="http://schemas.microsoft.com/office/drawing/2014/main" id="{1CBA9F32-B77B-C643-8CC6-703410AA628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7148" y="5564519"/>
            <a:ext cx="3544951" cy="449712"/>
          </a:xfrm>
          <a:prstGeom prst="rect">
            <a:avLst/>
          </a:prstGeom>
        </p:spPr>
      </p:pic>
    </p:spTree>
    <p:extLst>
      <p:ext uri="{BB962C8B-B14F-4D97-AF65-F5344CB8AC3E}">
        <p14:creationId xmlns:p14="http://schemas.microsoft.com/office/powerpoint/2010/main" val="178689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9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 uri="{C183D7F6-B498-43B3-948B-1728B52AA6E4}">
                <adec:decorative xmlns:adec="http://schemas.microsoft.com/office/drawing/2017/decorative" val="1"/>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602513"/>
            <a:ext cx="9531150"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3" descr="JAMK logo">
            <a:extLst>
              <a:ext uri="{FF2B5EF4-FFF2-40B4-BE49-F238E27FC236}">
                <a16:creationId xmlns:a16="http://schemas.microsoft.com/office/drawing/2014/main" id="{DCA86940-471A-214E-A720-28BB258C977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pic>
        <p:nvPicPr>
          <p:cNvPr id="9" name="Picture 8">
            <a:extLst>
              <a:ext uri="{FF2B5EF4-FFF2-40B4-BE49-F238E27FC236}">
                <a16:creationId xmlns:a16="http://schemas.microsoft.com/office/drawing/2014/main" id="{FB248421-0B09-47DD-AE00-90D2CE44FD33}"/>
              </a:ext>
            </a:extLst>
          </p:cNvPr>
          <p:cNvPicPr>
            <a:picLocks noChangeAspect="1"/>
          </p:cNvPicPr>
          <p:nvPr userDrawn="1"/>
        </p:nvPicPr>
        <p:blipFill>
          <a:blip r:embed="rId4"/>
          <a:stretch>
            <a:fillRect/>
          </a:stretch>
        </p:blipFill>
        <p:spPr>
          <a:xfrm>
            <a:off x="10299700" y="4378393"/>
            <a:ext cx="1204950" cy="1163806"/>
          </a:xfrm>
          <a:prstGeom prst="rect">
            <a:avLst/>
          </a:prstGeom>
        </p:spPr>
      </p:pic>
    </p:spTree>
    <p:extLst>
      <p:ext uri="{BB962C8B-B14F-4D97-AF65-F5344CB8AC3E}">
        <p14:creationId xmlns:p14="http://schemas.microsoft.com/office/powerpoint/2010/main" val="2084815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sältödia 1">
    <p:spTree>
      <p:nvGrpSpPr>
        <p:cNvPr id="1" name=""/>
        <p:cNvGrpSpPr/>
        <p:nvPr/>
      </p:nvGrpSpPr>
      <p:grpSpPr>
        <a:xfrm>
          <a:off x="0" y="0"/>
          <a:ext cx="0" cy="0"/>
          <a:chOff x="0" y="0"/>
          <a:chExt cx="0" cy="0"/>
        </a:xfrm>
      </p:grpSpPr>
      <p:sp>
        <p:nvSpPr>
          <p:cNvPr id="11" name="Tekstin paikkamerkki 2"/>
          <p:cNvSpPr>
            <a:spLocks noGrp="1"/>
          </p:cNvSpPr>
          <p:nvPr>
            <p:ph type="body" idx="10"/>
          </p:nvPr>
        </p:nvSpPr>
        <p:spPr>
          <a:xfrm>
            <a:off x="803055" y="2471099"/>
            <a:ext cx="9748640" cy="3294701"/>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Alaotsikko 2"/>
          <p:cNvSpPr>
            <a:spLocks noGrp="1"/>
          </p:cNvSpPr>
          <p:nvPr>
            <p:ph type="subTitle" idx="1"/>
          </p:nvPr>
        </p:nvSpPr>
        <p:spPr>
          <a:xfrm>
            <a:off x="803055" y="1586260"/>
            <a:ext cx="10512645" cy="648072"/>
          </a:xfrm>
          <a:prstGeom prst="rect">
            <a:avLst/>
          </a:prstGeo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9" name="Otsikko 1"/>
          <p:cNvSpPr>
            <a:spLocks noGrp="1"/>
          </p:cNvSpPr>
          <p:nvPr>
            <p:ph type="ctrTitle"/>
          </p:nvPr>
        </p:nvSpPr>
        <p:spPr>
          <a:xfrm>
            <a:off x="803055" y="734521"/>
            <a:ext cx="10512645" cy="792090"/>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12" name="Päivämäärän paikkamerkki 3">
            <a:extLst>
              <a:ext uri="{FF2B5EF4-FFF2-40B4-BE49-F238E27FC236}">
                <a16:creationId xmlns:a16="http://schemas.microsoft.com/office/drawing/2014/main" id="{283D7883-CE26-A84C-8BC9-C8CCFC3F0ADB}"/>
              </a:ext>
            </a:extLst>
          </p:cNvPr>
          <p:cNvSpPr>
            <a:spLocks noGrp="1"/>
          </p:cNvSpPr>
          <p:nvPr>
            <p:ph type="dt" sz="half" idx="2"/>
          </p:nvPr>
        </p:nvSpPr>
        <p:spPr>
          <a:xfrm>
            <a:off x="790355"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3" name="Alatunnisteen paikkamerkki 4">
            <a:extLst>
              <a:ext uri="{FF2B5EF4-FFF2-40B4-BE49-F238E27FC236}">
                <a16:creationId xmlns:a16="http://schemas.microsoft.com/office/drawing/2014/main" id="{CA4EC108-BA92-6442-8755-E117D714B597}"/>
              </a:ext>
            </a:extLst>
          </p:cNvPr>
          <p:cNvSpPr>
            <a:spLocks noGrp="1"/>
          </p:cNvSpPr>
          <p:nvPr>
            <p:ph type="ftr" sz="quarter" idx="3"/>
          </p:nvPr>
        </p:nvSpPr>
        <p:spPr>
          <a:xfrm>
            <a:off x="2316315"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pic>
        <p:nvPicPr>
          <p:cNvPr id="7" name="Picture 6">
            <a:extLst>
              <a:ext uri="{FF2B5EF4-FFF2-40B4-BE49-F238E27FC236}">
                <a16:creationId xmlns:a16="http://schemas.microsoft.com/office/drawing/2014/main" id="{CB1A4862-6344-45F6-A8B0-0C69FBBAABD7}"/>
              </a:ext>
            </a:extLst>
          </p:cNvPr>
          <p:cNvPicPr>
            <a:picLocks noChangeAspect="1"/>
          </p:cNvPicPr>
          <p:nvPr userDrawn="1"/>
        </p:nvPicPr>
        <p:blipFill>
          <a:blip r:embed="rId2"/>
          <a:stretch>
            <a:fillRect/>
          </a:stretch>
        </p:blipFill>
        <p:spPr>
          <a:xfrm>
            <a:off x="10551695" y="4689837"/>
            <a:ext cx="1204950" cy="1163806"/>
          </a:xfrm>
          <a:prstGeom prst="rect">
            <a:avLst/>
          </a:prstGeom>
        </p:spPr>
      </p:pic>
    </p:spTree>
    <p:extLst>
      <p:ext uri="{BB962C8B-B14F-4D97-AF65-F5344CB8AC3E}">
        <p14:creationId xmlns:p14="http://schemas.microsoft.com/office/powerpoint/2010/main" val="274616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sältödia 2">
    <p:spTree>
      <p:nvGrpSpPr>
        <p:cNvPr id="1" name=""/>
        <p:cNvGrpSpPr/>
        <p:nvPr/>
      </p:nvGrpSpPr>
      <p:grpSpPr>
        <a:xfrm>
          <a:off x="0" y="0"/>
          <a:ext cx="0" cy="0"/>
          <a:chOff x="0" y="0"/>
          <a:chExt cx="0" cy="0"/>
        </a:xfrm>
      </p:grpSpPr>
      <p:sp>
        <p:nvSpPr>
          <p:cNvPr id="6" name="Tekstin paikkamerkki 2"/>
          <p:cNvSpPr>
            <a:spLocks noGrp="1"/>
          </p:cNvSpPr>
          <p:nvPr>
            <p:ph type="body" idx="10"/>
          </p:nvPr>
        </p:nvSpPr>
        <p:spPr>
          <a:xfrm>
            <a:off x="815412" y="1797968"/>
            <a:ext cx="9736283" cy="3967832"/>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Otsikko 1"/>
          <p:cNvSpPr>
            <a:spLocks noGrp="1"/>
          </p:cNvSpPr>
          <p:nvPr>
            <p:ph type="ctrTitle"/>
          </p:nvPr>
        </p:nvSpPr>
        <p:spPr>
          <a:xfrm>
            <a:off x="803055" y="745087"/>
            <a:ext cx="10525316" cy="792088"/>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9" name="Päivämäärän paikkamerkki 3">
            <a:extLst>
              <a:ext uri="{FF2B5EF4-FFF2-40B4-BE49-F238E27FC236}">
                <a16:creationId xmlns:a16="http://schemas.microsoft.com/office/drawing/2014/main" id="{E24697D7-EBCE-E441-8DE0-59AA8587FD36}"/>
              </a:ext>
            </a:extLst>
          </p:cNvPr>
          <p:cNvSpPr>
            <a:spLocks noGrp="1"/>
          </p:cNvSpPr>
          <p:nvPr>
            <p:ph type="dt" sz="half" idx="2"/>
          </p:nvPr>
        </p:nvSpPr>
        <p:spPr>
          <a:xfrm>
            <a:off x="803054"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0" name="Alatunnisteen paikkamerkki 4">
            <a:extLst>
              <a:ext uri="{FF2B5EF4-FFF2-40B4-BE49-F238E27FC236}">
                <a16:creationId xmlns:a16="http://schemas.microsoft.com/office/drawing/2014/main" id="{DBFCED60-2B25-614B-8139-3642749E49BC}"/>
              </a:ext>
            </a:extLst>
          </p:cNvPr>
          <p:cNvSpPr>
            <a:spLocks noGrp="1"/>
          </p:cNvSpPr>
          <p:nvPr>
            <p:ph type="ftr" sz="quarter" idx="3"/>
          </p:nvPr>
        </p:nvSpPr>
        <p:spPr>
          <a:xfrm>
            <a:off x="2329014"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pic>
        <p:nvPicPr>
          <p:cNvPr id="7" name="Picture 6">
            <a:extLst>
              <a:ext uri="{FF2B5EF4-FFF2-40B4-BE49-F238E27FC236}">
                <a16:creationId xmlns:a16="http://schemas.microsoft.com/office/drawing/2014/main" id="{6E8D88E5-DA80-48D3-A9C1-AC5B62E8877F}"/>
              </a:ext>
            </a:extLst>
          </p:cNvPr>
          <p:cNvPicPr>
            <a:picLocks noChangeAspect="1"/>
          </p:cNvPicPr>
          <p:nvPr userDrawn="1"/>
        </p:nvPicPr>
        <p:blipFill>
          <a:blip r:embed="rId2"/>
          <a:stretch>
            <a:fillRect/>
          </a:stretch>
        </p:blipFill>
        <p:spPr>
          <a:xfrm>
            <a:off x="10551695" y="4689837"/>
            <a:ext cx="1204950" cy="1163806"/>
          </a:xfrm>
          <a:prstGeom prst="rect">
            <a:avLst/>
          </a:prstGeom>
        </p:spPr>
      </p:pic>
    </p:spTree>
    <p:extLst>
      <p:ext uri="{BB962C8B-B14F-4D97-AF65-F5344CB8AC3E}">
        <p14:creationId xmlns:p14="http://schemas.microsoft.com/office/powerpoint/2010/main" val="3905789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tsikko ja bullet-lista">
    <p:spTree>
      <p:nvGrpSpPr>
        <p:cNvPr id="1" name=""/>
        <p:cNvGrpSpPr/>
        <p:nvPr/>
      </p:nvGrpSpPr>
      <p:grpSpPr>
        <a:xfrm>
          <a:off x="0" y="0"/>
          <a:ext cx="0" cy="0"/>
          <a:chOff x="0" y="0"/>
          <a:chExt cx="0" cy="0"/>
        </a:xfrm>
      </p:grpSpPr>
      <p:sp>
        <p:nvSpPr>
          <p:cNvPr id="8" name="Tekstin paikkamerkki 2"/>
          <p:cNvSpPr>
            <a:spLocks noGrp="1"/>
          </p:cNvSpPr>
          <p:nvPr>
            <p:ph idx="1"/>
          </p:nvPr>
        </p:nvSpPr>
        <p:spPr bwMode="auto">
          <a:xfrm>
            <a:off x="803056" y="2471440"/>
            <a:ext cx="9736607" cy="323086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defRPr sz="2200">
                <a:solidFill>
                  <a:schemeClr val="tx2"/>
                </a:solidFill>
              </a:defRPr>
            </a:lvl1pPr>
            <a:lvl2pPr>
              <a:defRPr sz="2000">
                <a:solidFill>
                  <a:schemeClr val="tx2"/>
                </a:solidFill>
              </a:defRPr>
            </a:lvl2pPr>
            <a:lvl3pPr marL="12001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a:defRPr sz="1400">
                <a:solidFill>
                  <a:schemeClr val="tx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Alaotsikko 2">
            <a:extLst>
              <a:ext uri="{FF2B5EF4-FFF2-40B4-BE49-F238E27FC236}">
                <a16:creationId xmlns:a16="http://schemas.microsoft.com/office/drawing/2014/main" id="{AF145E5D-E5AC-6746-8C43-54171074E24D}"/>
              </a:ext>
            </a:extLst>
          </p:cNvPr>
          <p:cNvSpPr>
            <a:spLocks noGrp="1"/>
          </p:cNvSpPr>
          <p:nvPr>
            <p:ph type="subTitle" idx="10"/>
          </p:nvPr>
        </p:nvSpPr>
        <p:spPr>
          <a:xfrm>
            <a:off x="803055" y="1611660"/>
            <a:ext cx="10512645" cy="648072"/>
          </a:xfrm>
          <a:prstGeom prst="rect">
            <a:avLst/>
          </a:prstGeo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3" name="Otsikko 1">
            <a:extLst>
              <a:ext uri="{FF2B5EF4-FFF2-40B4-BE49-F238E27FC236}">
                <a16:creationId xmlns:a16="http://schemas.microsoft.com/office/drawing/2014/main" id="{A816A9B5-5722-4444-8409-AD6530953DB1}"/>
              </a:ext>
            </a:extLst>
          </p:cNvPr>
          <p:cNvSpPr>
            <a:spLocks noGrp="1"/>
          </p:cNvSpPr>
          <p:nvPr>
            <p:ph type="ctrTitle"/>
          </p:nvPr>
        </p:nvSpPr>
        <p:spPr>
          <a:xfrm>
            <a:off x="803055" y="759921"/>
            <a:ext cx="10512645" cy="792090"/>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14" name="Päivämäärän paikkamerkki 3">
            <a:extLst>
              <a:ext uri="{FF2B5EF4-FFF2-40B4-BE49-F238E27FC236}">
                <a16:creationId xmlns:a16="http://schemas.microsoft.com/office/drawing/2014/main" id="{AB9D5E66-12AA-D144-A1C7-B039E5725D99}"/>
              </a:ext>
            </a:extLst>
          </p:cNvPr>
          <p:cNvSpPr>
            <a:spLocks noGrp="1"/>
          </p:cNvSpPr>
          <p:nvPr>
            <p:ph type="dt" sz="half" idx="2"/>
          </p:nvPr>
        </p:nvSpPr>
        <p:spPr>
          <a:xfrm>
            <a:off x="803055"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5" name="Alatunnisteen paikkamerkki 4">
            <a:extLst>
              <a:ext uri="{FF2B5EF4-FFF2-40B4-BE49-F238E27FC236}">
                <a16:creationId xmlns:a16="http://schemas.microsoft.com/office/drawing/2014/main" id="{B5915956-69E9-1F44-94B4-13F0249DAE00}"/>
              </a:ext>
            </a:extLst>
          </p:cNvPr>
          <p:cNvSpPr>
            <a:spLocks noGrp="1"/>
          </p:cNvSpPr>
          <p:nvPr>
            <p:ph type="ftr" sz="quarter" idx="3"/>
          </p:nvPr>
        </p:nvSpPr>
        <p:spPr>
          <a:xfrm>
            <a:off x="2329015"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pic>
        <p:nvPicPr>
          <p:cNvPr id="9" name="Picture 8">
            <a:extLst>
              <a:ext uri="{FF2B5EF4-FFF2-40B4-BE49-F238E27FC236}">
                <a16:creationId xmlns:a16="http://schemas.microsoft.com/office/drawing/2014/main" id="{115EB7DE-B1A8-416C-8ECE-56E4B97D45D2}"/>
              </a:ext>
            </a:extLst>
          </p:cNvPr>
          <p:cNvPicPr>
            <a:picLocks noChangeAspect="1"/>
          </p:cNvPicPr>
          <p:nvPr userDrawn="1"/>
        </p:nvPicPr>
        <p:blipFill>
          <a:blip r:embed="rId2"/>
          <a:stretch>
            <a:fillRect/>
          </a:stretch>
        </p:blipFill>
        <p:spPr>
          <a:xfrm>
            <a:off x="10551695" y="4689837"/>
            <a:ext cx="1204950" cy="1163806"/>
          </a:xfrm>
          <a:prstGeom prst="rect">
            <a:avLst/>
          </a:prstGeom>
        </p:spPr>
      </p:pic>
    </p:spTree>
    <p:extLst>
      <p:ext uri="{BB962C8B-B14F-4D97-AF65-F5344CB8AC3E}">
        <p14:creationId xmlns:p14="http://schemas.microsoft.com/office/powerpoint/2010/main" val="2878553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8" name="Sisällön paikkamerkki 3"/>
          <p:cNvSpPr>
            <a:spLocks noGrp="1"/>
          </p:cNvSpPr>
          <p:nvPr>
            <p:ph sz="half" idx="2"/>
          </p:nvPr>
        </p:nvSpPr>
        <p:spPr>
          <a:xfrm>
            <a:off x="5847347" y="2331740"/>
            <a:ext cx="4638123" cy="3459460"/>
          </a:xfrm>
          <a:prstGeom prst="rect">
            <a:avLst/>
          </a:prstGeom>
        </p:spPr>
        <p:txBody>
          <a:bodyPr>
            <a:normAutofit/>
          </a:bodyPr>
          <a:lstStyle>
            <a:lvl1pPr>
              <a:defRPr sz="22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vl6pPr>
              <a:defRPr sz="14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Sisällön paikkamerkki 2"/>
          <p:cNvSpPr>
            <a:spLocks noGrp="1"/>
          </p:cNvSpPr>
          <p:nvPr>
            <p:ph sz="half" idx="1"/>
          </p:nvPr>
        </p:nvSpPr>
        <p:spPr>
          <a:xfrm>
            <a:off x="792122" y="2331740"/>
            <a:ext cx="4934909" cy="3459460"/>
          </a:xfrm>
          <a:prstGeom prst="rect">
            <a:avLst/>
          </a:prstGeom>
        </p:spPr>
        <p:txBody>
          <a:bodyPr>
            <a:normAutofit/>
          </a:bodyPr>
          <a:lstStyle>
            <a:lvl1pPr>
              <a:defRPr sz="2200">
                <a:solidFill>
                  <a:schemeClr val="tx2"/>
                </a:solidFill>
              </a:defRPr>
            </a:lvl1pPr>
            <a:lvl2pPr>
              <a:defRPr sz="2000">
                <a:solidFill>
                  <a:schemeClr val="tx2"/>
                </a:solidFill>
              </a:defRPr>
            </a:lvl2pPr>
            <a:lvl3pPr marL="1200150" indent="-285750">
              <a:buFont typeface="Arial" panose="020B0604020202020204" pitchFamily="34" charset="0"/>
              <a:buChar char="•"/>
              <a:defRPr sz="1800">
                <a:solidFill>
                  <a:schemeClr val="tx2"/>
                </a:solidFill>
              </a:defRPr>
            </a:lvl3pPr>
            <a:lvl4pPr>
              <a:defRPr sz="1600">
                <a:solidFill>
                  <a:schemeClr val="tx2"/>
                </a:solidFill>
              </a:defRPr>
            </a:lvl4pPr>
            <a:lvl5pPr>
              <a:defRPr sz="1400">
                <a:solidFill>
                  <a:schemeClr val="tx2"/>
                </a:solidFill>
              </a:defRPr>
            </a:lvl5pPr>
            <a:lvl6pPr>
              <a:defRPr sz="14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3" name="Alaotsikko 2">
            <a:extLst>
              <a:ext uri="{FF2B5EF4-FFF2-40B4-BE49-F238E27FC236}">
                <a16:creationId xmlns:a16="http://schemas.microsoft.com/office/drawing/2014/main" id="{D3B85546-B3F2-7241-A601-16265374137C}"/>
              </a:ext>
            </a:extLst>
          </p:cNvPr>
          <p:cNvSpPr>
            <a:spLocks noGrp="1"/>
          </p:cNvSpPr>
          <p:nvPr>
            <p:ph type="subTitle" idx="13"/>
          </p:nvPr>
        </p:nvSpPr>
        <p:spPr>
          <a:xfrm>
            <a:off x="803055" y="1611660"/>
            <a:ext cx="10499945" cy="648072"/>
          </a:xfrm>
          <a:prstGeom prst="rect">
            <a:avLst/>
          </a:prstGeo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4" name="Otsikko 1">
            <a:extLst>
              <a:ext uri="{FF2B5EF4-FFF2-40B4-BE49-F238E27FC236}">
                <a16:creationId xmlns:a16="http://schemas.microsoft.com/office/drawing/2014/main" id="{50BF326E-66F7-3748-B519-45FEFCD2DEF0}"/>
              </a:ext>
            </a:extLst>
          </p:cNvPr>
          <p:cNvSpPr>
            <a:spLocks noGrp="1"/>
          </p:cNvSpPr>
          <p:nvPr>
            <p:ph type="ctrTitle"/>
          </p:nvPr>
        </p:nvSpPr>
        <p:spPr>
          <a:xfrm>
            <a:off x="803055" y="759921"/>
            <a:ext cx="10499945" cy="792090"/>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17" name="Päivämäärän paikkamerkki 3">
            <a:extLst>
              <a:ext uri="{FF2B5EF4-FFF2-40B4-BE49-F238E27FC236}">
                <a16:creationId xmlns:a16="http://schemas.microsoft.com/office/drawing/2014/main" id="{E0F015C5-516E-6B40-9FBA-B8C6F1D6D585}"/>
              </a:ext>
            </a:extLst>
          </p:cNvPr>
          <p:cNvSpPr>
            <a:spLocks noGrp="1"/>
          </p:cNvSpPr>
          <p:nvPr>
            <p:ph type="dt" sz="half" idx="14"/>
          </p:nvPr>
        </p:nvSpPr>
        <p:spPr>
          <a:xfrm>
            <a:off x="803055"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8" name="Alatunnisteen paikkamerkki 4">
            <a:extLst>
              <a:ext uri="{FF2B5EF4-FFF2-40B4-BE49-F238E27FC236}">
                <a16:creationId xmlns:a16="http://schemas.microsoft.com/office/drawing/2014/main" id="{4F144793-6417-3A42-AEF0-3E329877F92D}"/>
              </a:ext>
            </a:extLst>
          </p:cNvPr>
          <p:cNvSpPr>
            <a:spLocks noGrp="1"/>
          </p:cNvSpPr>
          <p:nvPr>
            <p:ph type="ftr" sz="quarter" idx="3"/>
          </p:nvPr>
        </p:nvSpPr>
        <p:spPr>
          <a:xfrm>
            <a:off x="2329015"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pic>
        <p:nvPicPr>
          <p:cNvPr id="9" name="Picture 8">
            <a:extLst>
              <a:ext uri="{FF2B5EF4-FFF2-40B4-BE49-F238E27FC236}">
                <a16:creationId xmlns:a16="http://schemas.microsoft.com/office/drawing/2014/main" id="{0E53C2D2-7965-4594-A1CA-C5C897350ADF}"/>
              </a:ext>
            </a:extLst>
          </p:cNvPr>
          <p:cNvPicPr>
            <a:picLocks noChangeAspect="1"/>
          </p:cNvPicPr>
          <p:nvPr userDrawn="1"/>
        </p:nvPicPr>
        <p:blipFill>
          <a:blip r:embed="rId2"/>
          <a:stretch>
            <a:fillRect/>
          </a:stretch>
        </p:blipFill>
        <p:spPr>
          <a:xfrm>
            <a:off x="10551695" y="4689837"/>
            <a:ext cx="1204950" cy="1163806"/>
          </a:xfrm>
          <a:prstGeom prst="rect">
            <a:avLst/>
          </a:prstGeom>
        </p:spPr>
      </p:pic>
    </p:spTree>
    <p:extLst>
      <p:ext uri="{BB962C8B-B14F-4D97-AF65-F5344CB8AC3E}">
        <p14:creationId xmlns:p14="http://schemas.microsoft.com/office/powerpoint/2010/main" val="3827232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Kuva/kaaviodia 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295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petusdia valkoinen">
    <p:spTree>
      <p:nvGrpSpPr>
        <p:cNvPr id="1" name=""/>
        <p:cNvGrpSpPr/>
        <p:nvPr/>
      </p:nvGrpSpPr>
      <p:grpSpPr>
        <a:xfrm>
          <a:off x="0" y="0"/>
          <a:ext cx="0" cy="0"/>
          <a:chOff x="0" y="0"/>
          <a:chExt cx="0" cy="0"/>
        </a:xfrm>
      </p:grpSpPr>
      <p:pic>
        <p:nvPicPr>
          <p:cNvPr id="3" name="Picture 1" descr="Jyväskylän ammattikorkeakoulu, JAMK University of Applied Sciences logo">
            <a:extLst>
              <a:ext uri="{FF2B5EF4-FFF2-40B4-BE49-F238E27FC236}">
                <a16:creationId xmlns:a16="http://schemas.microsoft.com/office/drawing/2014/main" id="{10948E7E-E4CB-E34E-8863-0DD568F778E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3644" y="4980104"/>
            <a:ext cx="5391520" cy="683967"/>
          </a:xfrm>
          <a:prstGeom prst="rect">
            <a:avLst/>
          </a:prstGeom>
        </p:spPr>
      </p:pic>
    </p:spTree>
    <p:extLst>
      <p:ext uri="{BB962C8B-B14F-4D97-AF65-F5344CB8AC3E}">
        <p14:creationId xmlns:p14="http://schemas.microsoft.com/office/powerpoint/2010/main" val="4079737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7_Custom Layout">
    <p:bg>
      <p:bgPr>
        <a:gradFill flip="none" rotWithShape="1">
          <a:gsLst>
            <a:gs pos="0">
              <a:schemeClr val="tx1"/>
            </a:gs>
            <a:gs pos="40000">
              <a:schemeClr val="tx1"/>
            </a:gs>
            <a:gs pos="83000">
              <a:schemeClr val="accent1"/>
            </a:gs>
            <a:gs pos="99000">
              <a:schemeClr val="accent1"/>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1210574" y="1348535"/>
            <a:ext cx="9520686" cy="1325563"/>
          </a:xfrm>
          <a:prstGeom prst="rect">
            <a:avLst/>
          </a:prstGeom>
        </p:spPr>
        <p:txBody>
          <a:bodyPr/>
          <a:lstStyle>
            <a:lvl1pPr algn="ctr">
              <a:defRPr sz="7400" b="1" i="0" baseline="0">
                <a:solidFill>
                  <a:schemeClr val="bg1"/>
                </a:solidFill>
              </a:defRPr>
            </a:lvl1pPr>
          </a:lstStyle>
          <a:p>
            <a:r>
              <a:rPr lang="fi-FI"/>
              <a:t>Muokkaa ots. perustyyl. napsautt.</a:t>
            </a:r>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1210574" y="3693707"/>
            <a:ext cx="9520686" cy="648072"/>
          </a:xfrm>
          <a:prstGeom prst="rect">
            <a:avLst/>
          </a:prstGeo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24" name="Tekstin paikkamerkki 2">
            <a:extLst>
              <a:ext uri="{FF2B5EF4-FFF2-40B4-BE49-F238E27FC236}">
                <a16:creationId xmlns:a16="http://schemas.microsoft.com/office/drawing/2014/main" id="{F90B7C52-D3D4-3342-BC45-8BF2A7CB7BF8}"/>
              </a:ext>
            </a:extLst>
          </p:cNvPr>
          <p:cNvSpPr>
            <a:spLocks noGrp="1"/>
          </p:cNvSpPr>
          <p:nvPr>
            <p:ph type="body" idx="10"/>
          </p:nvPr>
        </p:nvSpPr>
        <p:spPr>
          <a:xfrm>
            <a:off x="1210574" y="4847399"/>
            <a:ext cx="9520686" cy="854580"/>
          </a:xfrm>
          <a:prstGeom prst="rect">
            <a:avLst/>
          </a:prstGeom>
        </p:spPr>
        <p:txBody>
          <a:bodyPr anchor="t">
            <a:normAutofit/>
          </a:bodyPr>
          <a:lstStyle>
            <a:lvl1pPr marL="0" indent="0" algn="ctr">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8" name="Picture 3" descr="JAMK logo">
            <a:extLst>
              <a:ext uri="{FF2B5EF4-FFF2-40B4-BE49-F238E27FC236}">
                <a16:creationId xmlns:a16="http://schemas.microsoft.com/office/drawing/2014/main" id="{571F97DD-0BDA-774B-8B17-636487A9D7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4426" y="5874575"/>
            <a:ext cx="1543399" cy="771699"/>
          </a:xfrm>
          <a:prstGeom prst="rect">
            <a:avLst/>
          </a:prstGeom>
        </p:spPr>
      </p:pic>
    </p:spTree>
    <p:extLst>
      <p:ext uri="{BB962C8B-B14F-4D97-AF65-F5344CB8AC3E}">
        <p14:creationId xmlns:p14="http://schemas.microsoft.com/office/powerpoint/2010/main" val="3798200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8_Custom Layout">
    <p:spTree>
      <p:nvGrpSpPr>
        <p:cNvPr id="1" name=""/>
        <p:cNvGrpSpPr/>
        <p:nvPr/>
      </p:nvGrpSpPr>
      <p:grpSpPr>
        <a:xfrm>
          <a:off x="0" y="0"/>
          <a:ext cx="0" cy="0"/>
          <a:chOff x="0" y="0"/>
          <a:chExt cx="0" cy="0"/>
        </a:xfrm>
      </p:grpSpPr>
      <p:sp>
        <p:nvSpPr>
          <p:cNvPr id="7" name="Suorakulmio 9">
            <a:extLst>
              <a:ext uri="{FF2B5EF4-FFF2-40B4-BE49-F238E27FC236}">
                <a16:creationId xmlns:a16="http://schemas.microsoft.com/office/drawing/2014/main" id="{929867C7-70E4-524F-8F04-75E75A71768C}"/>
              </a:ext>
              <a:ext uri="{C183D7F6-B498-43B3-948B-1728B52AA6E4}">
                <adec:decorative xmlns:adec="http://schemas.microsoft.com/office/drawing/2017/decorative" val="1"/>
              </a:ext>
            </a:extLst>
          </p:cNvPr>
          <p:cNvSpPr/>
          <p:nvPr userDrawn="1"/>
        </p:nvSpPr>
        <p:spPr>
          <a:xfrm>
            <a:off x="0" y="0"/>
            <a:ext cx="12192000" cy="5558971"/>
          </a:xfrm>
          <a:prstGeom prst="rect">
            <a:avLst/>
          </a:prstGeom>
          <a:gradFill>
            <a:gsLst>
              <a:gs pos="0">
                <a:schemeClr val="tx1"/>
              </a:gs>
              <a:gs pos="40000">
                <a:schemeClr val="tx1"/>
              </a:gs>
              <a:gs pos="83000">
                <a:schemeClr val="accent1"/>
              </a:gs>
              <a:gs pos="99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1210574" y="1029227"/>
            <a:ext cx="9520686" cy="1325563"/>
          </a:xfrm>
          <a:prstGeom prst="rect">
            <a:avLst/>
          </a:prstGeom>
        </p:spPr>
        <p:txBody>
          <a:bodyPr/>
          <a:lstStyle>
            <a:lvl1pPr algn="ctr">
              <a:defRPr sz="7400" b="1" i="0" baseline="0">
                <a:solidFill>
                  <a:schemeClr val="bg1"/>
                </a:solidFill>
              </a:defRPr>
            </a:lvl1pPr>
          </a:lstStyle>
          <a:p>
            <a:r>
              <a:rPr lang="fi-FI"/>
              <a:t>Muokkaa ots. perustyyl. napsautt.</a:t>
            </a:r>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1210574" y="3374399"/>
            <a:ext cx="9520686" cy="648072"/>
          </a:xfrm>
          <a:prstGeom prst="rect">
            <a:avLst/>
          </a:prstGeo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24" name="Tekstin paikkamerkki 2">
            <a:extLst>
              <a:ext uri="{FF2B5EF4-FFF2-40B4-BE49-F238E27FC236}">
                <a16:creationId xmlns:a16="http://schemas.microsoft.com/office/drawing/2014/main" id="{F90B7C52-D3D4-3342-BC45-8BF2A7CB7BF8}"/>
              </a:ext>
            </a:extLst>
          </p:cNvPr>
          <p:cNvSpPr>
            <a:spLocks noGrp="1"/>
          </p:cNvSpPr>
          <p:nvPr>
            <p:ph type="body" idx="10"/>
          </p:nvPr>
        </p:nvSpPr>
        <p:spPr>
          <a:xfrm>
            <a:off x="1210574" y="4528091"/>
            <a:ext cx="9520686" cy="854580"/>
          </a:xfrm>
          <a:prstGeom prst="rect">
            <a:avLst/>
          </a:prstGeom>
        </p:spPr>
        <p:txBody>
          <a:bodyPr anchor="t">
            <a:normAutofit/>
          </a:bodyPr>
          <a:lstStyle>
            <a:lvl1pPr marL="0" indent="0" algn="ctr">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9" name="Picture 3" descr="JAMK logo">
            <a:extLst>
              <a:ext uri="{FF2B5EF4-FFF2-40B4-BE49-F238E27FC236}">
                <a16:creationId xmlns:a16="http://schemas.microsoft.com/office/drawing/2014/main" id="{C1E15A88-7779-0C4E-9684-E5AA42180C8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79100" y="5889340"/>
            <a:ext cx="1273047" cy="636524"/>
          </a:xfrm>
          <a:prstGeom prst="rect">
            <a:avLst/>
          </a:prstGeom>
        </p:spPr>
      </p:pic>
    </p:spTree>
    <p:extLst>
      <p:ext uri="{BB962C8B-B14F-4D97-AF65-F5344CB8AC3E}">
        <p14:creationId xmlns:p14="http://schemas.microsoft.com/office/powerpoint/2010/main" val="965561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Custom Layout">
    <p:bg>
      <p:bgPr>
        <a:gradFill>
          <a:gsLst>
            <a:gs pos="0">
              <a:schemeClr val="tx1"/>
            </a:gs>
            <a:gs pos="41000">
              <a:schemeClr val="tx1"/>
            </a:gs>
            <a:gs pos="83000">
              <a:schemeClr val="accent1"/>
            </a:gs>
            <a:gs pos="99000">
              <a:schemeClr val="accent1"/>
            </a:gs>
          </a:gsLst>
          <a:lin ang="2700000" scaled="1"/>
        </a:grad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 uri="{C183D7F6-B498-43B3-948B-1728B52AA6E4}">
                <adec:decorative xmlns:adec="http://schemas.microsoft.com/office/drawing/2017/decorative" val="1"/>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602513"/>
            <a:ext cx="9531150"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9" name="Picture 3" descr="JAMK logo">
            <a:extLst>
              <a:ext uri="{FF2B5EF4-FFF2-40B4-BE49-F238E27FC236}">
                <a16:creationId xmlns:a16="http://schemas.microsoft.com/office/drawing/2014/main" id="{D8A8063F-7A17-E847-82FE-D6CC314F76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pic>
        <p:nvPicPr>
          <p:cNvPr id="10" name="Picture 9">
            <a:extLst>
              <a:ext uri="{FF2B5EF4-FFF2-40B4-BE49-F238E27FC236}">
                <a16:creationId xmlns:a16="http://schemas.microsoft.com/office/drawing/2014/main" id="{FCEAB151-1AFF-47B3-8F42-EE60075BED6E}"/>
              </a:ext>
            </a:extLst>
          </p:cNvPr>
          <p:cNvPicPr>
            <a:picLocks noChangeAspect="1"/>
          </p:cNvPicPr>
          <p:nvPr userDrawn="1"/>
        </p:nvPicPr>
        <p:blipFill>
          <a:blip r:embed="rId3"/>
          <a:stretch>
            <a:fillRect/>
          </a:stretch>
        </p:blipFill>
        <p:spPr>
          <a:xfrm>
            <a:off x="10299700" y="4378393"/>
            <a:ext cx="1204950" cy="1163806"/>
          </a:xfrm>
          <a:prstGeom prst="rect">
            <a:avLst/>
          </a:prstGeom>
        </p:spPr>
      </p:pic>
    </p:spTree>
    <p:extLst>
      <p:ext uri="{BB962C8B-B14F-4D97-AF65-F5344CB8AC3E}">
        <p14:creationId xmlns:p14="http://schemas.microsoft.com/office/powerpoint/2010/main" val="2770109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 uri="{C183D7F6-B498-43B3-948B-1728B52AA6E4}">
                <adec:decorative xmlns:adec="http://schemas.microsoft.com/office/drawing/2017/decorative" val="1"/>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589813"/>
            <a:ext cx="9531150"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3" descr="JAMK logo">
            <a:extLst>
              <a:ext uri="{FF2B5EF4-FFF2-40B4-BE49-F238E27FC236}">
                <a16:creationId xmlns:a16="http://schemas.microsoft.com/office/drawing/2014/main" id="{EC307230-6FA4-424E-BFCD-A7155CCA9A1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pic>
        <p:nvPicPr>
          <p:cNvPr id="9" name="Picture 8">
            <a:extLst>
              <a:ext uri="{FF2B5EF4-FFF2-40B4-BE49-F238E27FC236}">
                <a16:creationId xmlns:a16="http://schemas.microsoft.com/office/drawing/2014/main" id="{13E8B721-8C6C-42FE-8AFA-49488076AFC2}"/>
              </a:ext>
            </a:extLst>
          </p:cNvPr>
          <p:cNvPicPr>
            <a:picLocks noChangeAspect="1"/>
          </p:cNvPicPr>
          <p:nvPr userDrawn="1"/>
        </p:nvPicPr>
        <p:blipFill>
          <a:blip r:embed="rId4"/>
          <a:stretch>
            <a:fillRect/>
          </a:stretch>
        </p:blipFill>
        <p:spPr>
          <a:xfrm>
            <a:off x="10299700" y="4378393"/>
            <a:ext cx="1204950" cy="1163806"/>
          </a:xfrm>
          <a:prstGeom prst="rect">
            <a:avLst/>
          </a:prstGeom>
        </p:spPr>
      </p:pic>
    </p:spTree>
    <p:extLst>
      <p:ext uri="{BB962C8B-B14F-4D97-AF65-F5344CB8AC3E}">
        <p14:creationId xmlns:p14="http://schemas.microsoft.com/office/powerpoint/2010/main" val="3683989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Custom Layout">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1F9C661-85FC-2C46-B6C7-3C02B0141697}"/>
              </a:ext>
              <a:ext uri="{C183D7F6-B498-43B3-948B-1728B52AA6E4}">
                <adec:decorative xmlns:adec="http://schemas.microsoft.com/office/drawing/2017/decorative" val="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6717" r="11764" b="4599"/>
          <a:stretch/>
        </p:blipFill>
        <p:spPr>
          <a:xfrm>
            <a:off x="7982519" y="-1"/>
            <a:ext cx="4209482" cy="6858001"/>
          </a:xfrm>
          <a:prstGeom prst="rect">
            <a:avLst/>
          </a:prstGeom>
        </p:spPr>
      </p:pic>
      <p:sp>
        <p:nvSpPr>
          <p:cNvPr id="12" name="Title 1">
            <a:extLst>
              <a:ext uri="{FF2B5EF4-FFF2-40B4-BE49-F238E27FC236}">
                <a16:creationId xmlns:a16="http://schemas.microsoft.com/office/drawing/2014/main" id="{792E7A09-25E3-ED44-823F-AB6958F7A070}"/>
              </a:ext>
            </a:extLst>
          </p:cNvPr>
          <p:cNvSpPr>
            <a:spLocks noGrp="1"/>
          </p:cNvSpPr>
          <p:nvPr>
            <p:ph type="title"/>
          </p:nvPr>
        </p:nvSpPr>
        <p:spPr>
          <a:xfrm>
            <a:off x="877149" y="1097081"/>
            <a:ext cx="5841152" cy="1325563"/>
          </a:xfrm>
          <a:prstGeom prst="rect">
            <a:avLst/>
          </a:prstGeom>
        </p:spPr>
        <p:txBody>
          <a:bodyPr/>
          <a:lstStyle>
            <a:lvl1pPr algn="l">
              <a:defRPr sz="5800" b="1" i="0" baseline="0">
                <a:solidFill>
                  <a:schemeClr val="bg1"/>
                </a:solidFill>
              </a:defRPr>
            </a:lvl1pPr>
          </a:lstStyle>
          <a:p>
            <a:r>
              <a:rPr lang="fi-FI"/>
              <a:t>Muokkaa ots. perustyyl. napsautt.</a:t>
            </a:r>
            <a:endParaRPr lang="fi-FI" dirty="0"/>
          </a:p>
        </p:txBody>
      </p:sp>
      <p:sp>
        <p:nvSpPr>
          <p:cNvPr id="13" name="Alaotsikko 2">
            <a:extLst>
              <a:ext uri="{FF2B5EF4-FFF2-40B4-BE49-F238E27FC236}">
                <a16:creationId xmlns:a16="http://schemas.microsoft.com/office/drawing/2014/main" id="{E74052FB-1624-FE48-98E7-FEFB00A6C8BB}"/>
              </a:ext>
            </a:extLst>
          </p:cNvPr>
          <p:cNvSpPr>
            <a:spLocks noGrp="1"/>
          </p:cNvSpPr>
          <p:nvPr>
            <p:ph type="subTitle" idx="1"/>
          </p:nvPr>
        </p:nvSpPr>
        <p:spPr>
          <a:xfrm>
            <a:off x="877149" y="2921553"/>
            <a:ext cx="5841152" cy="648072"/>
          </a:xfrm>
          <a:prstGeom prst="rect">
            <a:avLst/>
          </a:prstGeo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4" name="Tekstin paikkamerkki 2">
            <a:extLst>
              <a:ext uri="{FF2B5EF4-FFF2-40B4-BE49-F238E27FC236}">
                <a16:creationId xmlns:a16="http://schemas.microsoft.com/office/drawing/2014/main" id="{90E19B32-2364-234E-A420-95315E246963}"/>
              </a:ext>
            </a:extLst>
          </p:cNvPr>
          <p:cNvSpPr>
            <a:spLocks noGrp="1"/>
          </p:cNvSpPr>
          <p:nvPr>
            <p:ph type="body" idx="10"/>
          </p:nvPr>
        </p:nvSpPr>
        <p:spPr>
          <a:xfrm>
            <a:off x="877149" y="3705783"/>
            <a:ext cx="5841152" cy="854580"/>
          </a:xfrm>
          <a:prstGeom prst="rect">
            <a:avLst/>
          </a:prstGeom>
        </p:spPr>
        <p:txBody>
          <a:bodyPr anchor="t">
            <a:normAutofit/>
          </a:bodyPr>
          <a:lstStyle>
            <a:lvl1pPr marL="0" indent="0" algn="l">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15" name="Picture 14" descr="Jyväskylän ammattikorkeakoulu, JAMK University of Applied Sciences logo">
            <a:extLst>
              <a:ext uri="{FF2B5EF4-FFF2-40B4-BE49-F238E27FC236}">
                <a16:creationId xmlns:a16="http://schemas.microsoft.com/office/drawing/2014/main" id="{EFE23272-400E-5F44-AF29-8062EEE4190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7148" y="5564519"/>
            <a:ext cx="3544951" cy="449712"/>
          </a:xfrm>
          <a:prstGeom prst="rect">
            <a:avLst/>
          </a:prstGeom>
        </p:spPr>
      </p:pic>
    </p:spTree>
    <p:extLst>
      <p:ext uri="{BB962C8B-B14F-4D97-AF65-F5344CB8AC3E}">
        <p14:creationId xmlns:p14="http://schemas.microsoft.com/office/powerpoint/2010/main" val="325732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_Custom Layout">
    <p:bg>
      <p:bgPr>
        <a:gradFill flip="none" rotWithShape="1">
          <a:gsLst>
            <a:gs pos="0">
              <a:schemeClr val="tx1"/>
            </a:gs>
            <a:gs pos="37000">
              <a:schemeClr val="tx1"/>
            </a:gs>
            <a:gs pos="83000">
              <a:schemeClr val="accent3"/>
            </a:gs>
            <a:gs pos="99000">
              <a:schemeClr val="accent3"/>
            </a:gs>
          </a:gsLst>
          <a:lin ang="2700000" scaled="1"/>
          <a:tileRect/>
        </a:gra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5AD52F-2AB4-7C43-A9BD-390EF63312A2}"/>
              </a:ext>
            </a:extLst>
          </p:cNvPr>
          <p:cNvSpPr>
            <a:spLocks noGrp="1"/>
          </p:cNvSpPr>
          <p:nvPr>
            <p:ph type="title"/>
          </p:nvPr>
        </p:nvSpPr>
        <p:spPr>
          <a:xfrm>
            <a:off x="1210574" y="1348535"/>
            <a:ext cx="9520686" cy="1325563"/>
          </a:xfrm>
          <a:prstGeom prst="rect">
            <a:avLst/>
          </a:prstGeom>
        </p:spPr>
        <p:txBody>
          <a:bodyPr/>
          <a:lstStyle>
            <a:lvl1pPr algn="ctr">
              <a:defRPr sz="7400" b="1" i="0" baseline="0">
                <a:solidFill>
                  <a:schemeClr val="bg1"/>
                </a:solidFill>
              </a:defRPr>
            </a:lvl1pPr>
          </a:lstStyle>
          <a:p>
            <a:r>
              <a:rPr lang="fi-FI"/>
              <a:t>Muokkaa ots. perustyyl. napsautt.</a:t>
            </a:r>
            <a:endParaRPr lang="fi-FI" dirty="0"/>
          </a:p>
        </p:txBody>
      </p:sp>
      <p:sp>
        <p:nvSpPr>
          <p:cNvPr id="7" name="Alaotsikko 2">
            <a:extLst>
              <a:ext uri="{FF2B5EF4-FFF2-40B4-BE49-F238E27FC236}">
                <a16:creationId xmlns:a16="http://schemas.microsoft.com/office/drawing/2014/main" id="{8F968CFA-EDB4-EE4E-A52B-C136D1AC71A5}"/>
              </a:ext>
            </a:extLst>
          </p:cNvPr>
          <p:cNvSpPr>
            <a:spLocks noGrp="1"/>
          </p:cNvSpPr>
          <p:nvPr>
            <p:ph type="subTitle" idx="1"/>
          </p:nvPr>
        </p:nvSpPr>
        <p:spPr>
          <a:xfrm>
            <a:off x="1210574" y="3693707"/>
            <a:ext cx="9520686" cy="648072"/>
          </a:xfrm>
          <a:prstGeom prst="rect">
            <a:avLst/>
          </a:prstGeo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pic>
        <p:nvPicPr>
          <p:cNvPr id="6" name="Picture 3" descr="JAMK logo">
            <a:extLst>
              <a:ext uri="{FF2B5EF4-FFF2-40B4-BE49-F238E27FC236}">
                <a16:creationId xmlns:a16="http://schemas.microsoft.com/office/drawing/2014/main" id="{B80BB0DA-8924-BD4F-8DA9-86C5DE159F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4426" y="5874575"/>
            <a:ext cx="1543399" cy="771699"/>
          </a:xfrm>
          <a:prstGeom prst="rect">
            <a:avLst/>
          </a:prstGeom>
        </p:spPr>
      </p:pic>
      <p:sp>
        <p:nvSpPr>
          <p:cNvPr id="8" name="Tekstin paikkamerkki 2">
            <a:extLst>
              <a:ext uri="{FF2B5EF4-FFF2-40B4-BE49-F238E27FC236}">
                <a16:creationId xmlns:a16="http://schemas.microsoft.com/office/drawing/2014/main" id="{143FF6FB-AD0E-7D47-B01F-AE492FB32267}"/>
              </a:ext>
            </a:extLst>
          </p:cNvPr>
          <p:cNvSpPr>
            <a:spLocks noGrp="1"/>
          </p:cNvSpPr>
          <p:nvPr>
            <p:ph type="body" idx="10"/>
          </p:nvPr>
        </p:nvSpPr>
        <p:spPr>
          <a:xfrm>
            <a:off x="1210574" y="4847399"/>
            <a:ext cx="9520686" cy="854580"/>
          </a:xfrm>
          <a:prstGeom prst="rect">
            <a:avLst/>
          </a:prstGeom>
        </p:spPr>
        <p:txBody>
          <a:bodyPr anchor="t">
            <a:normAutofit/>
          </a:bodyPr>
          <a:lstStyle>
            <a:lvl1pPr marL="0" indent="0" algn="ctr">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Tree>
    <p:extLst>
      <p:ext uri="{BB962C8B-B14F-4D97-AF65-F5344CB8AC3E}">
        <p14:creationId xmlns:p14="http://schemas.microsoft.com/office/powerpoint/2010/main" val="231982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0_Custom Layout">
    <p:spTree>
      <p:nvGrpSpPr>
        <p:cNvPr id="1" name=""/>
        <p:cNvGrpSpPr/>
        <p:nvPr/>
      </p:nvGrpSpPr>
      <p:grpSpPr>
        <a:xfrm>
          <a:off x="0" y="0"/>
          <a:ext cx="0" cy="0"/>
          <a:chOff x="0" y="0"/>
          <a:chExt cx="0" cy="0"/>
        </a:xfrm>
      </p:grpSpPr>
      <p:sp>
        <p:nvSpPr>
          <p:cNvPr id="7" name="Suorakulmio 9">
            <a:extLst>
              <a:ext uri="{FF2B5EF4-FFF2-40B4-BE49-F238E27FC236}">
                <a16:creationId xmlns:a16="http://schemas.microsoft.com/office/drawing/2014/main" id="{929867C7-70E4-524F-8F04-75E75A71768C}"/>
              </a:ext>
              <a:ext uri="{C183D7F6-B498-43B3-948B-1728B52AA6E4}">
                <adec:decorative xmlns:adec="http://schemas.microsoft.com/office/drawing/2017/decorative" val="1"/>
              </a:ext>
            </a:extLst>
          </p:cNvPr>
          <p:cNvSpPr/>
          <p:nvPr userDrawn="1"/>
        </p:nvSpPr>
        <p:spPr>
          <a:xfrm>
            <a:off x="0" y="1"/>
            <a:ext cx="12192000" cy="5558970"/>
          </a:xfrm>
          <a:prstGeom prst="rect">
            <a:avLst/>
          </a:prstGeom>
          <a:gradFill>
            <a:gsLst>
              <a:gs pos="0">
                <a:schemeClr val="tx1"/>
              </a:gs>
              <a:gs pos="40000">
                <a:schemeClr val="tx1"/>
              </a:gs>
              <a:gs pos="83000">
                <a:schemeClr val="accent3"/>
              </a:gs>
              <a:gs pos="99000">
                <a:schemeClr val="accent3"/>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1210574" y="1029227"/>
            <a:ext cx="9520686" cy="1325563"/>
          </a:xfrm>
          <a:prstGeom prst="rect">
            <a:avLst/>
          </a:prstGeom>
        </p:spPr>
        <p:txBody>
          <a:bodyPr/>
          <a:lstStyle>
            <a:lvl1pPr algn="ctr">
              <a:defRPr sz="7400" b="1" i="0" baseline="0">
                <a:solidFill>
                  <a:schemeClr val="bg1"/>
                </a:solidFill>
              </a:defRPr>
            </a:lvl1pPr>
          </a:lstStyle>
          <a:p>
            <a:r>
              <a:rPr lang="fi-FI"/>
              <a:t>Muokkaa ots. perustyyl. napsautt.</a:t>
            </a:r>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1210574" y="3374399"/>
            <a:ext cx="9520686" cy="648072"/>
          </a:xfrm>
          <a:prstGeom prst="rect">
            <a:avLst/>
          </a:prstGeo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24" name="Tekstin paikkamerkki 2">
            <a:extLst>
              <a:ext uri="{FF2B5EF4-FFF2-40B4-BE49-F238E27FC236}">
                <a16:creationId xmlns:a16="http://schemas.microsoft.com/office/drawing/2014/main" id="{F90B7C52-D3D4-3342-BC45-8BF2A7CB7BF8}"/>
              </a:ext>
            </a:extLst>
          </p:cNvPr>
          <p:cNvSpPr>
            <a:spLocks noGrp="1"/>
          </p:cNvSpPr>
          <p:nvPr>
            <p:ph type="body" idx="10"/>
          </p:nvPr>
        </p:nvSpPr>
        <p:spPr>
          <a:xfrm>
            <a:off x="1210574" y="4528091"/>
            <a:ext cx="9520686" cy="854580"/>
          </a:xfrm>
          <a:prstGeom prst="rect">
            <a:avLst/>
          </a:prstGeom>
        </p:spPr>
        <p:txBody>
          <a:bodyPr anchor="t">
            <a:normAutofit/>
          </a:bodyPr>
          <a:lstStyle>
            <a:lvl1pPr marL="0" indent="0" algn="ctr">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9" name="Picture 3" descr="JAMK logo">
            <a:extLst>
              <a:ext uri="{FF2B5EF4-FFF2-40B4-BE49-F238E27FC236}">
                <a16:creationId xmlns:a16="http://schemas.microsoft.com/office/drawing/2014/main" id="{4A364B59-3F1C-0A4C-9413-6F7BBBDCA3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79100" y="5889340"/>
            <a:ext cx="1273047" cy="636524"/>
          </a:xfrm>
          <a:prstGeom prst="rect">
            <a:avLst/>
          </a:prstGeom>
        </p:spPr>
      </p:pic>
    </p:spTree>
    <p:extLst>
      <p:ext uri="{BB962C8B-B14F-4D97-AF65-F5344CB8AC3E}">
        <p14:creationId xmlns:p14="http://schemas.microsoft.com/office/powerpoint/2010/main" val="1662448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5_Custom Layout">
    <p:bg>
      <p:bgPr>
        <a:gradFill>
          <a:gsLst>
            <a:gs pos="0">
              <a:schemeClr val="tx1"/>
            </a:gs>
            <a:gs pos="41000">
              <a:schemeClr val="tx1"/>
            </a:gs>
            <a:gs pos="83000">
              <a:schemeClr val="accent3"/>
            </a:gs>
            <a:gs pos="99000">
              <a:schemeClr val="accent3"/>
            </a:gs>
          </a:gsLst>
          <a:lin ang="2700000" scaled="1"/>
        </a:grad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 uri="{C183D7F6-B498-43B3-948B-1728B52AA6E4}">
                <adec:decorative xmlns:adec="http://schemas.microsoft.com/office/drawing/2017/decorative" val="1"/>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615213"/>
            <a:ext cx="9531150"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3" descr="JAMK logo">
            <a:extLst>
              <a:ext uri="{FF2B5EF4-FFF2-40B4-BE49-F238E27FC236}">
                <a16:creationId xmlns:a16="http://schemas.microsoft.com/office/drawing/2014/main" id="{F01650AF-5566-7C4B-8FD1-C7AB19C63BA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pic>
        <p:nvPicPr>
          <p:cNvPr id="9" name="Picture 8">
            <a:extLst>
              <a:ext uri="{FF2B5EF4-FFF2-40B4-BE49-F238E27FC236}">
                <a16:creationId xmlns:a16="http://schemas.microsoft.com/office/drawing/2014/main" id="{3F6088AA-4951-471F-B9A0-226F241DEDB5}"/>
              </a:ext>
            </a:extLst>
          </p:cNvPr>
          <p:cNvPicPr>
            <a:picLocks noChangeAspect="1"/>
          </p:cNvPicPr>
          <p:nvPr userDrawn="1"/>
        </p:nvPicPr>
        <p:blipFill>
          <a:blip r:embed="rId3"/>
          <a:stretch>
            <a:fillRect/>
          </a:stretch>
        </p:blipFill>
        <p:spPr>
          <a:xfrm>
            <a:off x="10299700" y="4378393"/>
            <a:ext cx="1204950" cy="1163806"/>
          </a:xfrm>
          <a:prstGeom prst="rect">
            <a:avLst/>
          </a:prstGeom>
        </p:spPr>
      </p:pic>
    </p:spTree>
    <p:extLst>
      <p:ext uri="{BB962C8B-B14F-4D97-AF65-F5344CB8AC3E}">
        <p14:creationId xmlns:p14="http://schemas.microsoft.com/office/powerpoint/2010/main" val="4102573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Päivämäärän paikkamerkki 3"/>
          <p:cNvSpPr>
            <a:spLocks noGrp="1"/>
          </p:cNvSpPr>
          <p:nvPr>
            <p:ph type="dt" sz="half" idx="2"/>
          </p:nvPr>
        </p:nvSpPr>
        <p:spPr>
          <a:xfrm>
            <a:off x="816901"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0" name="Alatunnisteen paikkamerkki 4"/>
          <p:cNvSpPr>
            <a:spLocks noGrp="1"/>
          </p:cNvSpPr>
          <p:nvPr>
            <p:ph type="ftr" sz="quarter" idx="3"/>
          </p:nvPr>
        </p:nvSpPr>
        <p:spPr>
          <a:xfrm>
            <a:off x="2342861"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pic>
        <p:nvPicPr>
          <p:cNvPr id="11" name="Picture 3" descr="JAMK 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579100" y="6005452"/>
            <a:ext cx="1273047" cy="636524"/>
          </a:xfrm>
          <a:prstGeom prst="rect">
            <a:avLst/>
          </a:prstGeom>
        </p:spPr>
      </p:pic>
      <p:pic>
        <p:nvPicPr>
          <p:cNvPr id="6" name="Picture 5">
            <a:extLst>
              <a:ext uri="{FF2B5EF4-FFF2-40B4-BE49-F238E27FC236}">
                <a16:creationId xmlns:a16="http://schemas.microsoft.com/office/drawing/2014/main" id="{9C5C166A-CABC-4A95-B705-99E0181182AE}"/>
              </a:ext>
            </a:extLst>
          </p:cNvPr>
          <p:cNvPicPr>
            <a:picLocks noChangeAspect="1"/>
          </p:cNvPicPr>
          <p:nvPr userDrawn="1"/>
        </p:nvPicPr>
        <p:blipFill>
          <a:blip r:embed="rId19"/>
          <a:stretch>
            <a:fillRect/>
          </a:stretch>
        </p:blipFill>
        <p:spPr>
          <a:xfrm>
            <a:off x="10551695" y="4689837"/>
            <a:ext cx="1204950" cy="1163806"/>
          </a:xfrm>
          <a:prstGeom prst="rect">
            <a:avLst/>
          </a:prstGeom>
        </p:spPr>
      </p:pic>
    </p:spTree>
    <p:extLst>
      <p:ext uri="{BB962C8B-B14F-4D97-AF65-F5344CB8AC3E}">
        <p14:creationId xmlns:p14="http://schemas.microsoft.com/office/powerpoint/2010/main" val="1923229604"/>
      </p:ext>
    </p:extLst>
  </p:cSld>
  <p:clrMap bg1="lt1" tx1="dk1" bg2="lt2" tx2="dk2" accent1="accent1" accent2="accent2" accent3="accent3" accent4="accent4" accent5="accent5" accent6="accent6" hlink="hlink" folHlink="folHlink"/>
  <p:sldLayoutIdLst>
    <p:sldLayoutId id="2147483668" r:id="rId1"/>
    <p:sldLayoutId id="2147483675" r:id="rId2"/>
    <p:sldLayoutId id="2147483680" r:id="rId3"/>
    <p:sldLayoutId id="2147483672" r:id="rId4"/>
    <p:sldLayoutId id="2147483669" r:id="rId5"/>
    <p:sldLayoutId id="2147483679" r:id="rId6"/>
    <p:sldLayoutId id="2147483671" r:id="rId7"/>
    <p:sldLayoutId id="2147483681" r:id="rId8"/>
    <p:sldLayoutId id="2147483673" r:id="rId9"/>
    <p:sldLayoutId id="2147483677" r:id="rId10"/>
    <p:sldLayoutId id="2147483650" r:id="rId11"/>
    <p:sldLayoutId id="2147483655" r:id="rId12"/>
    <p:sldLayoutId id="2147483656" r:id="rId13"/>
    <p:sldLayoutId id="2147483658" r:id="rId14"/>
    <p:sldLayoutId id="2147483664" r:id="rId15"/>
    <p:sldLayoutId id="2147483663" r:id="rId16"/>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www.bing.com/videos/search?q=youtube+Barbara+fredrickson+Broaden+and+build&amp;view=detail&amp;mid=3F9AD3A966657A18287C3F9AD3A966657A18287C&amp;FORM=VIRE"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terveoppivamieli.fi/tietoisuustaidot/"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moodle.jamk.fi/pluginfile.php/721378/mod_page/content/13/Vuorinen%20ym.%202020.pdf" TargetMode="External"/><Relationship Id="rId2" Type="http://schemas.openxmlformats.org/officeDocument/2006/relationships/hyperlink" Target="https://areena.yle.fi/audio/1-3088574"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moodle.jamk.fi/pluginfile.php/613505/mod_page/content/11/Hyvinvointitutor_Kouluttajan%20k%C3%A4sikirja.pdf" TargetMode="External"/><Relationship Id="rId2" Type="http://schemas.openxmlformats.org/officeDocument/2006/relationships/hyperlink" Target="https://www.liikkuvaopiskelu.fi/sites/www.liikkuvaopiskelu.fi/files/tiedostot/hyvinvointi_puheeksi_2.pdf" TargetMode="External"/><Relationship Id="rId1" Type="http://schemas.openxmlformats.org/officeDocument/2006/relationships/slideLayout" Target="../slideLayouts/slideLayout5.xml"/><Relationship Id="rId5" Type="http://schemas.openxmlformats.org/officeDocument/2006/relationships/hyperlink" Target="https://www.sool.fi/opeopiskelija/artikkelit/millaisia-mahdollisuuksia-ja-kohtaamisia-opetuksestasi-loytyy/" TargetMode="External"/><Relationship Id="rId4" Type="http://schemas.openxmlformats.org/officeDocument/2006/relationships/hyperlink" Target="https://www.theseus.fi/bitstream/handle/10024/333089/DIAK_Puheenvuoro_29_web.pdf?sequence=2&amp;isAllowed=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47EC3EB8-8F2A-3244-97E9-C5A7C6DACBF6}"/>
              </a:ext>
            </a:extLst>
          </p:cNvPr>
          <p:cNvSpPr>
            <a:spLocks noGrp="1"/>
          </p:cNvSpPr>
          <p:nvPr>
            <p:ph type="title"/>
          </p:nvPr>
        </p:nvSpPr>
        <p:spPr>
          <a:xfrm>
            <a:off x="800147" y="570616"/>
            <a:ext cx="5841152" cy="2011879"/>
          </a:xfrm>
        </p:spPr>
        <p:txBody>
          <a:bodyPr/>
          <a:lstStyle/>
          <a:p>
            <a:r>
              <a:rPr lang="fi-FI" sz="3600" dirty="0"/>
              <a:t>Laaja-alainen hyvinvointiosaaminen ja hyvinvointitaitojen edistäminen -koulutushanke</a:t>
            </a:r>
          </a:p>
        </p:txBody>
      </p:sp>
      <p:sp>
        <p:nvSpPr>
          <p:cNvPr id="20" name="Subtitle 19">
            <a:extLst>
              <a:ext uri="{FF2B5EF4-FFF2-40B4-BE49-F238E27FC236}">
                <a16:creationId xmlns:a16="http://schemas.microsoft.com/office/drawing/2014/main" id="{F4553363-EEDF-D74D-9053-B362C8B5C6AF}"/>
              </a:ext>
            </a:extLst>
          </p:cNvPr>
          <p:cNvSpPr>
            <a:spLocks noGrp="1"/>
          </p:cNvSpPr>
          <p:nvPr>
            <p:ph type="subTitle" idx="1"/>
          </p:nvPr>
        </p:nvSpPr>
        <p:spPr>
          <a:xfrm>
            <a:off x="800147" y="3105836"/>
            <a:ext cx="5841152" cy="1485414"/>
          </a:xfrm>
        </p:spPr>
        <p:txBody>
          <a:bodyPr>
            <a:normAutofit/>
          </a:bodyPr>
          <a:lstStyle/>
          <a:p>
            <a:r>
              <a:rPr lang="fi-FI" sz="1800" dirty="0">
                <a:solidFill>
                  <a:srgbClr val="93C3F7"/>
                </a:solidFill>
                <a:latin typeface="Arial" panose="020B0604020202020204" pitchFamily="34" charset="0"/>
              </a:rPr>
              <a:t>Koostuu kahdesta opintojaksosta: </a:t>
            </a:r>
            <a:endParaRPr lang="fi-FI" sz="1800" b="0" i="0" dirty="0">
              <a:solidFill>
                <a:srgbClr val="93C3F7"/>
              </a:solidFill>
              <a:effectLst/>
              <a:latin typeface="Arial" panose="020B0604020202020204" pitchFamily="34" charset="0"/>
            </a:endParaRPr>
          </a:p>
          <a:p>
            <a:r>
              <a:rPr lang="fi-FI" sz="1800" b="0" i="0" dirty="0">
                <a:solidFill>
                  <a:srgbClr val="93C3F7"/>
                </a:solidFill>
                <a:effectLst/>
                <a:latin typeface="Arial" panose="020B0604020202020204" pitchFamily="34" charset="0"/>
              </a:rPr>
              <a:t>Laaja-alaisen hyvinvointiosaamisen perusteet 3op </a:t>
            </a:r>
          </a:p>
          <a:p>
            <a:r>
              <a:rPr lang="fi-FI" sz="1800" b="0" i="0" dirty="0">
                <a:solidFill>
                  <a:srgbClr val="93C3F7"/>
                </a:solidFill>
                <a:effectLst/>
                <a:latin typeface="Arial" panose="020B0604020202020204" pitchFamily="34" charset="0"/>
              </a:rPr>
              <a:t>Hyvinvointitaidot jaksamisen, mielen hyvinvoinnin ja oppimisen tukena 2op</a:t>
            </a:r>
          </a:p>
          <a:p>
            <a:endParaRPr lang="fi-FI" sz="2000" b="0" i="0" dirty="0">
              <a:solidFill>
                <a:srgbClr val="93C3F7"/>
              </a:solidFill>
              <a:effectLst/>
              <a:latin typeface="Arial" panose="020B0604020202020204" pitchFamily="34" charset="0"/>
            </a:endParaRPr>
          </a:p>
          <a:p>
            <a:endParaRPr lang="fi-FI" sz="2000" b="0" i="0" dirty="0">
              <a:solidFill>
                <a:srgbClr val="93C3F7"/>
              </a:solidFill>
              <a:effectLst/>
              <a:latin typeface="Arial" panose="020B0604020202020204" pitchFamily="34" charset="0"/>
            </a:endParaRPr>
          </a:p>
          <a:p>
            <a:endParaRPr lang="fi-FI" dirty="0"/>
          </a:p>
        </p:txBody>
      </p:sp>
      <p:sp>
        <p:nvSpPr>
          <p:cNvPr id="24" name="Text Placeholder 23">
            <a:extLst>
              <a:ext uri="{FF2B5EF4-FFF2-40B4-BE49-F238E27FC236}">
                <a16:creationId xmlns:a16="http://schemas.microsoft.com/office/drawing/2014/main" id="{6E3E0113-B3B3-794E-8224-670DA8522AE8}"/>
              </a:ext>
            </a:extLst>
          </p:cNvPr>
          <p:cNvSpPr>
            <a:spLocks noGrp="1"/>
          </p:cNvSpPr>
          <p:nvPr>
            <p:ph type="body" idx="10"/>
          </p:nvPr>
        </p:nvSpPr>
        <p:spPr>
          <a:xfrm>
            <a:off x="657018" y="4793381"/>
            <a:ext cx="5841152" cy="854580"/>
          </a:xfrm>
        </p:spPr>
        <p:txBody>
          <a:bodyPr/>
          <a:lstStyle/>
          <a:p>
            <a:r>
              <a:rPr lang="fi-FI" dirty="0"/>
              <a:t>Anu Kangasniemi</a:t>
            </a:r>
          </a:p>
          <a:p>
            <a:r>
              <a:rPr lang="fi-FI"/>
              <a:t>Heidi Kihlström-Lehtonen</a:t>
            </a:r>
            <a:endParaRPr lang="fi-FI" dirty="0"/>
          </a:p>
          <a:p>
            <a:endParaRPr lang="fi-FI" dirty="0"/>
          </a:p>
        </p:txBody>
      </p:sp>
    </p:spTree>
    <p:extLst>
      <p:ext uri="{BB962C8B-B14F-4D97-AF65-F5344CB8AC3E}">
        <p14:creationId xmlns:p14="http://schemas.microsoft.com/office/powerpoint/2010/main" val="2343466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CE6E70B-95AD-614D-93D2-2E283501188E}"/>
              </a:ext>
            </a:extLst>
          </p:cNvPr>
          <p:cNvSpPr>
            <a:spLocks noGrp="1"/>
          </p:cNvSpPr>
          <p:nvPr>
            <p:ph type="title"/>
          </p:nvPr>
        </p:nvSpPr>
        <p:spPr/>
        <p:txBody>
          <a:bodyPr/>
          <a:lstStyle/>
          <a:p>
            <a:r>
              <a:rPr lang="fi-FI" sz="3600" b="1" i="0" dirty="0">
                <a:solidFill>
                  <a:srgbClr val="002060"/>
                </a:solidFill>
                <a:effectLst/>
                <a:latin typeface="OpenSans"/>
              </a:rPr>
              <a:t>Hyvinvointitaidot jaksamisen, mielen hyvinvoinnin ja oppimisen tukena 2 op</a:t>
            </a:r>
            <a:endParaRPr lang="fi-FI" sz="3600" dirty="0"/>
          </a:p>
        </p:txBody>
      </p:sp>
      <p:sp>
        <p:nvSpPr>
          <p:cNvPr id="3" name="Date Placeholder 2">
            <a:extLst>
              <a:ext uri="{FF2B5EF4-FFF2-40B4-BE49-F238E27FC236}">
                <a16:creationId xmlns:a16="http://schemas.microsoft.com/office/drawing/2014/main" id="{B996B081-AF52-E64A-9D76-8A2449BD6945}"/>
              </a:ext>
            </a:extLst>
          </p:cNvPr>
          <p:cNvSpPr>
            <a:spLocks noGrp="1"/>
          </p:cNvSpPr>
          <p:nvPr>
            <p:ph type="dt" sz="half" idx="10"/>
          </p:nvPr>
        </p:nvSpPr>
        <p:spPr/>
        <p:txBody>
          <a:bodyPr/>
          <a:lstStyle/>
          <a:p>
            <a:endParaRPr lang="fi-FI" dirty="0"/>
          </a:p>
        </p:txBody>
      </p:sp>
      <p:sp>
        <p:nvSpPr>
          <p:cNvPr id="4" name="Footer Placeholder 3">
            <a:extLst>
              <a:ext uri="{FF2B5EF4-FFF2-40B4-BE49-F238E27FC236}">
                <a16:creationId xmlns:a16="http://schemas.microsoft.com/office/drawing/2014/main" id="{6506B40D-25D1-5A44-814F-01E7E45FBA9F}"/>
              </a:ext>
            </a:extLst>
          </p:cNvPr>
          <p:cNvSpPr>
            <a:spLocks noGrp="1"/>
          </p:cNvSpPr>
          <p:nvPr>
            <p:ph type="ftr" sz="quarter" idx="11"/>
          </p:nvPr>
        </p:nvSpPr>
        <p:spPr/>
        <p:txBody>
          <a:bodyPr/>
          <a:lstStyle/>
          <a:p>
            <a:endParaRPr lang="fi-FI" dirty="0"/>
          </a:p>
        </p:txBody>
      </p:sp>
      <p:sp>
        <p:nvSpPr>
          <p:cNvPr id="8" name="Subtitle 7">
            <a:extLst>
              <a:ext uri="{FF2B5EF4-FFF2-40B4-BE49-F238E27FC236}">
                <a16:creationId xmlns:a16="http://schemas.microsoft.com/office/drawing/2014/main" id="{A9120116-F47E-1C48-B4A4-E36A58137222}"/>
              </a:ext>
            </a:extLst>
          </p:cNvPr>
          <p:cNvSpPr>
            <a:spLocks noGrp="1"/>
          </p:cNvSpPr>
          <p:nvPr>
            <p:ph type="subTitle" idx="1"/>
          </p:nvPr>
        </p:nvSpPr>
        <p:spPr>
          <a:xfrm>
            <a:off x="772065" y="2042845"/>
            <a:ext cx="10511286" cy="648072"/>
          </a:xfrm>
        </p:spPr>
        <p:txBody>
          <a:bodyPr>
            <a:normAutofit/>
          </a:bodyPr>
          <a:lstStyle/>
          <a:p>
            <a:r>
              <a:rPr lang="fi-FI" dirty="0"/>
              <a:t>Kuvaus koulutuksesta ja osaamistavoitteet</a:t>
            </a:r>
          </a:p>
          <a:p>
            <a:endParaRPr lang="fi-FI" dirty="0"/>
          </a:p>
        </p:txBody>
      </p:sp>
      <p:sp>
        <p:nvSpPr>
          <p:cNvPr id="9" name="Text Placeholder 8">
            <a:extLst>
              <a:ext uri="{FF2B5EF4-FFF2-40B4-BE49-F238E27FC236}">
                <a16:creationId xmlns:a16="http://schemas.microsoft.com/office/drawing/2014/main" id="{69C2D975-8B2F-DD4C-BFDD-86D9F302095E}"/>
              </a:ext>
            </a:extLst>
          </p:cNvPr>
          <p:cNvSpPr>
            <a:spLocks noGrp="1"/>
          </p:cNvSpPr>
          <p:nvPr>
            <p:ph type="body" idx="12"/>
          </p:nvPr>
        </p:nvSpPr>
        <p:spPr>
          <a:xfrm>
            <a:off x="768550" y="2791069"/>
            <a:ext cx="9531150" cy="2601872"/>
          </a:xfrm>
        </p:spPr>
        <p:txBody>
          <a:bodyPr>
            <a:normAutofit/>
          </a:bodyPr>
          <a:lstStyle/>
          <a:p>
            <a:pPr marL="0" indent="0">
              <a:buNone/>
            </a:pPr>
            <a:r>
              <a:rPr lang="fi-FI" b="0" i="0" dirty="0">
                <a:solidFill>
                  <a:srgbClr val="373A3C"/>
                </a:solidFill>
                <a:effectLst/>
                <a:latin typeface="OpenSans"/>
              </a:rPr>
              <a:t>Koulutuksessa perehdytään mielen hyvinvointia- ja jaksamista tukeviin taitoihin – kykyyn olla läsnä ja keskittyä sekä myötätunto- ja itsemyötätuntotaitoihin. Lisäksi koulutuksessa perehdytään identiteetin rakentumiseen nuoruusiässä ja taitoihin, jotka kasvattavat itsetuntemusta ja tukevat oppijan motivaatiota ja myönteistä minäkuvaa itsestään. Koulutusosion jälkeen opiskelija osaa hyödyntää ja soveltaa tietoisuustaitoja, myötätuntoista suhtautumistapaa sekä motivaatiota, voimavaroja ja vahvuuksia tukevia harjoitteita osana omaa työtään.</a:t>
            </a:r>
            <a:endParaRPr lang="fi-FI" dirty="0"/>
          </a:p>
        </p:txBody>
      </p:sp>
    </p:spTree>
    <p:extLst>
      <p:ext uri="{BB962C8B-B14F-4D97-AF65-F5344CB8AC3E}">
        <p14:creationId xmlns:p14="http://schemas.microsoft.com/office/powerpoint/2010/main" val="3494561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C7C8B-6FE2-FE47-A5B5-D78BD4B9DE7A}"/>
              </a:ext>
            </a:extLst>
          </p:cNvPr>
          <p:cNvSpPr>
            <a:spLocks noGrp="1"/>
          </p:cNvSpPr>
          <p:nvPr>
            <p:ph type="title"/>
          </p:nvPr>
        </p:nvSpPr>
        <p:spPr/>
        <p:txBody>
          <a:bodyPr/>
          <a:lstStyle/>
          <a:p>
            <a:r>
              <a:rPr lang="fi-FI" sz="3200" b="1" i="0" dirty="0">
                <a:solidFill>
                  <a:srgbClr val="002060"/>
                </a:solidFill>
                <a:effectLst/>
                <a:latin typeface="OpenSans"/>
              </a:rPr>
              <a:t>Hyvinvointitaidot jaksamisen, mielen hyvinvoinnin ja oppimisen tukena 2 op</a:t>
            </a:r>
            <a:endParaRPr lang="fi-FI" sz="3200" dirty="0">
              <a:solidFill>
                <a:srgbClr val="002060"/>
              </a:solidFill>
            </a:endParaRPr>
          </a:p>
        </p:txBody>
      </p:sp>
      <p:sp>
        <p:nvSpPr>
          <p:cNvPr id="5" name="Subtitle 4">
            <a:extLst>
              <a:ext uri="{FF2B5EF4-FFF2-40B4-BE49-F238E27FC236}">
                <a16:creationId xmlns:a16="http://schemas.microsoft.com/office/drawing/2014/main" id="{2887491B-9FB5-0741-B2FF-7DA6FA260462}"/>
              </a:ext>
            </a:extLst>
          </p:cNvPr>
          <p:cNvSpPr>
            <a:spLocks noGrp="1"/>
          </p:cNvSpPr>
          <p:nvPr>
            <p:ph type="subTitle" idx="1"/>
          </p:nvPr>
        </p:nvSpPr>
        <p:spPr>
          <a:xfrm>
            <a:off x="952855" y="1935068"/>
            <a:ext cx="10511286" cy="648072"/>
          </a:xfrm>
        </p:spPr>
        <p:txBody>
          <a:bodyPr/>
          <a:lstStyle/>
          <a:p>
            <a:r>
              <a:rPr lang="fi-FI" dirty="0"/>
              <a:t>Pedagogiikka</a:t>
            </a:r>
          </a:p>
        </p:txBody>
      </p:sp>
      <p:sp>
        <p:nvSpPr>
          <p:cNvPr id="6" name="Text Placeholder 5">
            <a:extLst>
              <a:ext uri="{FF2B5EF4-FFF2-40B4-BE49-F238E27FC236}">
                <a16:creationId xmlns:a16="http://schemas.microsoft.com/office/drawing/2014/main" id="{634F642C-C041-5446-B085-7B2F0B5FA9E1}"/>
              </a:ext>
            </a:extLst>
          </p:cNvPr>
          <p:cNvSpPr>
            <a:spLocks noGrp="1"/>
          </p:cNvSpPr>
          <p:nvPr>
            <p:ph type="body" idx="12"/>
          </p:nvPr>
        </p:nvSpPr>
        <p:spPr/>
        <p:txBody>
          <a:bodyPr/>
          <a:lstStyle/>
          <a:p>
            <a:r>
              <a:rPr lang="fi-FI" dirty="0"/>
              <a:t>Osiossa on kolme webinaaria, joissa keskeisenä oppimistapana on asiantuntijaluentojen ohella kokemuksellinen oppiminen ja yhteiskehittäminen</a:t>
            </a:r>
          </a:p>
          <a:p>
            <a:r>
              <a:rPr lang="fi-FI" dirty="0"/>
              <a:t>Opiskelijat valmistautuvat webinaareihin tutustumalla ennakkoon materiaaleihin</a:t>
            </a:r>
          </a:p>
          <a:p>
            <a:r>
              <a:rPr lang="fi-FI" dirty="0"/>
              <a:t>Webinaarien jälkeen opiskelijat syventävät osaamistaan soveltamalla opiskeltuja teemoja käytäntöön sekä reflektoimalla näitä kirjallisesti. He tutustuvat toistensa teksteihin ja antavat vertaispalautetta.</a:t>
            </a:r>
          </a:p>
          <a:p>
            <a:endParaRPr lang="fi-FI" dirty="0"/>
          </a:p>
        </p:txBody>
      </p:sp>
      <p:sp>
        <p:nvSpPr>
          <p:cNvPr id="3" name="Date Placeholder 2">
            <a:extLst>
              <a:ext uri="{FF2B5EF4-FFF2-40B4-BE49-F238E27FC236}">
                <a16:creationId xmlns:a16="http://schemas.microsoft.com/office/drawing/2014/main" id="{A3E8BD59-48B0-3548-A98E-86254C6A0E8E}"/>
              </a:ext>
            </a:extLst>
          </p:cNvPr>
          <p:cNvSpPr>
            <a:spLocks noGrp="1"/>
          </p:cNvSpPr>
          <p:nvPr>
            <p:ph type="dt" sz="half" idx="10"/>
          </p:nvPr>
        </p:nvSpPr>
        <p:spPr/>
        <p:txBody>
          <a:bodyPr/>
          <a:lstStyle/>
          <a:p>
            <a:endParaRPr lang="fi-FI" dirty="0"/>
          </a:p>
        </p:txBody>
      </p:sp>
      <p:sp>
        <p:nvSpPr>
          <p:cNvPr id="4" name="Footer Placeholder 3">
            <a:extLst>
              <a:ext uri="{FF2B5EF4-FFF2-40B4-BE49-F238E27FC236}">
                <a16:creationId xmlns:a16="http://schemas.microsoft.com/office/drawing/2014/main" id="{5DB5126A-D363-F84F-B0E6-1F8CC4FCCD79}"/>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3829237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CE6E70B-95AD-614D-93D2-2E283501188E}"/>
              </a:ext>
            </a:extLst>
          </p:cNvPr>
          <p:cNvSpPr>
            <a:spLocks noGrp="1"/>
          </p:cNvSpPr>
          <p:nvPr>
            <p:ph type="title"/>
          </p:nvPr>
        </p:nvSpPr>
        <p:spPr>
          <a:xfrm>
            <a:off x="762181" y="703156"/>
            <a:ext cx="10511286" cy="818927"/>
          </a:xfrm>
        </p:spPr>
        <p:txBody>
          <a:bodyPr/>
          <a:lstStyle/>
          <a:p>
            <a:r>
              <a:rPr lang="fi-FI" sz="3600" b="1" i="0" dirty="0">
                <a:solidFill>
                  <a:srgbClr val="002060"/>
                </a:solidFill>
                <a:effectLst/>
                <a:latin typeface="OpenSans"/>
              </a:rPr>
              <a:t>Hyvinvointitaidot jaksamisen, mielen hyvinvoinnin ja oppimisen tukena 2op</a:t>
            </a:r>
            <a:endParaRPr lang="fi-FI" sz="3600" dirty="0"/>
          </a:p>
        </p:txBody>
      </p:sp>
      <p:sp>
        <p:nvSpPr>
          <p:cNvPr id="8" name="Subtitle 7">
            <a:extLst>
              <a:ext uri="{FF2B5EF4-FFF2-40B4-BE49-F238E27FC236}">
                <a16:creationId xmlns:a16="http://schemas.microsoft.com/office/drawing/2014/main" id="{A9120116-F47E-1C48-B4A4-E36A58137222}"/>
              </a:ext>
            </a:extLst>
          </p:cNvPr>
          <p:cNvSpPr>
            <a:spLocks noGrp="1"/>
          </p:cNvSpPr>
          <p:nvPr>
            <p:ph type="subTitle" idx="1"/>
          </p:nvPr>
        </p:nvSpPr>
        <p:spPr>
          <a:xfrm>
            <a:off x="768550" y="1882641"/>
            <a:ext cx="10511286" cy="648072"/>
          </a:xfrm>
        </p:spPr>
        <p:txBody>
          <a:bodyPr/>
          <a:lstStyle/>
          <a:p>
            <a:r>
              <a:rPr lang="fi-FI" dirty="0"/>
              <a:t>Opintokokonaisuuden osiot</a:t>
            </a:r>
          </a:p>
        </p:txBody>
      </p:sp>
      <p:sp>
        <p:nvSpPr>
          <p:cNvPr id="9" name="Text Placeholder 8">
            <a:extLst>
              <a:ext uri="{FF2B5EF4-FFF2-40B4-BE49-F238E27FC236}">
                <a16:creationId xmlns:a16="http://schemas.microsoft.com/office/drawing/2014/main" id="{69C2D975-8B2F-DD4C-BFDD-86D9F302095E}"/>
              </a:ext>
            </a:extLst>
          </p:cNvPr>
          <p:cNvSpPr>
            <a:spLocks noGrp="1"/>
          </p:cNvSpPr>
          <p:nvPr>
            <p:ph type="body" idx="12"/>
          </p:nvPr>
        </p:nvSpPr>
        <p:spPr/>
        <p:txBody>
          <a:bodyPr/>
          <a:lstStyle/>
          <a:p>
            <a:pPr marL="0" indent="0">
              <a:buNone/>
            </a:pPr>
            <a:r>
              <a:rPr lang="fi-FI" b="0" i="0" u="none" strike="noStrike" dirty="0">
                <a:solidFill>
                  <a:srgbClr val="212529"/>
                </a:solidFill>
                <a:effectLst/>
                <a:latin typeface="OpenSans"/>
              </a:rPr>
              <a:t>1. Tavoitteet, arvot ja myötätunto</a:t>
            </a:r>
          </a:p>
          <a:p>
            <a:pPr marL="0" indent="0">
              <a:buNone/>
            </a:pPr>
            <a:r>
              <a:rPr lang="fi-FI" dirty="0">
                <a:solidFill>
                  <a:srgbClr val="212529"/>
                </a:solidFill>
                <a:latin typeface="OpenSans"/>
              </a:rPr>
              <a:t>2. </a:t>
            </a:r>
            <a:r>
              <a:rPr lang="fi-FI" b="0" i="0" u="none" strike="noStrike" dirty="0">
                <a:solidFill>
                  <a:srgbClr val="212529"/>
                </a:solidFill>
                <a:effectLst/>
                <a:latin typeface="OpenSans"/>
              </a:rPr>
              <a:t>Tietoisuustaidot hyvinvoinnin tukena</a:t>
            </a:r>
          </a:p>
          <a:p>
            <a:pPr marL="0" indent="0">
              <a:buNone/>
            </a:pPr>
            <a:r>
              <a:rPr lang="fi-FI" b="0" i="0" u="none" strike="noStrike" dirty="0">
                <a:solidFill>
                  <a:srgbClr val="212529"/>
                </a:solidFill>
                <a:effectLst/>
                <a:latin typeface="OpenSans"/>
              </a:rPr>
              <a:t>3. Vahvuudet ja voimavarat</a:t>
            </a:r>
            <a:endParaRPr lang="fi-FI" dirty="0"/>
          </a:p>
        </p:txBody>
      </p:sp>
      <p:sp>
        <p:nvSpPr>
          <p:cNvPr id="3" name="Date Placeholder 2">
            <a:extLst>
              <a:ext uri="{FF2B5EF4-FFF2-40B4-BE49-F238E27FC236}">
                <a16:creationId xmlns:a16="http://schemas.microsoft.com/office/drawing/2014/main" id="{B996B081-AF52-E64A-9D76-8A2449BD6945}"/>
              </a:ext>
            </a:extLst>
          </p:cNvPr>
          <p:cNvSpPr>
            <a:spLocks noGrp="1"/>
          </p:cNvSpPr>
          <p:nvPr>
            <p:ph type="dt" sz="half" idx="10"/>
          </p:nvPr>
        </p:nvSpPr>
        <p:spPr/>
        <p:txBody>
          <a:bodyPr/>
          <a:lstStyle/>
          <a:p>
            <a:endParaRPr lang="fi-FI" dirty="0"/>
          </a:p>
        </p:txBody>
      </p:sp>
      <p:sp>
        <p:nvSpPr>
          <p:cNvPr id="4" name="Footer Placeholder 3">
            <a:extLst>
              <a:ext uri="{FF2B5EF4-FFF2-40B4-BE49-F238E27FC236}">
                <a16:creationId xmlns:a16="http://schemas.microsoft.com/office/drawing/2014/main" id="{6506B40D-25D1-5A44-814F-01E7E45FBA9F}"/>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3748881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CE6E70B-95AD-614D-93D2-2E283501188E}"/>
              </a:ext>
            </a:extLst>
          </p:cNvPr>
          <p:cNvSpPr>
            <a:spLocks noGrp="1"/>
          </p:cNvSpPr>
          <p:nvPr>
            <p:ph type="title"/>
          </p:nvPr>
        </p:nvSpPr>
        <p:spPr>
          <a:xfrm>
            <a:off x="762181" y="703156"/>
            <a:ext cx="10511286" cy="818927"/>
          </a:xfrm>
        </p:spPr>
        <p:txBody>
          <a:bodyPr/>
          <a:lstStyle/>
          <a:p>
            <a:r>
              <a:rPr lang="fi-FI" sz="3600" b="1" i="0" dirty="0">
                <a:solidFill>
                  <a:srgbClr val="002060"/>
                </a:solidFill>
                <a:effectLst/>
                <a:latin typeface="OpenSans"/>
              </a:rPr>
              <a:t>Hyvinvointitaidot jaksamisen, mielen hyvinvoinnin ja oppimisen tukena 2op</a:t>
            </a:r>
            <a:endParaRPr lang="fi-FI" sz="3600" dirty="0"/>
          </a:p>
        </p:txBody>
      </p:sp>
      <p:sp>
        <p:nvSpPr>
          <p:cNvPr id="8" name="Subtitle 7">
            <a:extLst>
              <a:ext uri="{FF2B5EF4-FFF2-40B4-BE49-F238E27FC236}">
                <a16:creationId xmlns:a16="http://schemas.microsoft.com/office/drawing/2014/main" id="{A9120116-F47E-1C48-B4A4-E36A58137222}"/>
              </a:ext>
            </a:extLst>
          </p:cNvPr>
          <p:cNvSpPr>
            <a:spLocks noGrp="1"/>
          </p:cNvSpPr>
          <p:nvPr>
            <p:ph type="subTitle" idx="1"/>
          </p:nvPr>
        </p:nvSpPr>
        <p:spPr>
          <a:xfrm>
            <a:off x="768550" y="1863391"/>
            <a:ext cx="10511286" cy="648072"/>
          </a:xfrm>
        </p:spPr>
        <p:txBody>
          <a:bodyPr/>
          <a:lstStyle/>
          <a:p>
            <a:r>
              <a:rPr lang="fi-FI" dirty="0"/>
              <a:t>Esimerkkejä opiskeltavista sisällöistä ja käytänteistä</a:t>
            </a:r>
          </a:p>
          <a:p>
            <a:endParaRPr lang="fi-FI" dirty="0"/>
          </a:p>
        </p:txBody>
      </p:sp>
      <p:sp>
        <p:nvSpPr>
          <p:cNvPr id="9" name="Text Placeholder 8">
            <a:extLst>
              <a:ext uri="{FF2B5EF4-FFF2-40B4-BE49-F238E27FC236}">
                <a16:creationId xmlns:a16="http://schemas.microsoft.com/office/drawing/2014/main" id="{69C2D975-8B2F-DD4C-BFDD-86D9F302095E}"/>
              </a:ext>
            </a:extLst>
          </p:cNvPr>
          <p:cNvSpPr>
            <a:spLocks noGrp="1"/>
          </p:cNvSpPr>
          <p:nvPr>
            <p:ph type="body" idx="12"/>
          </p:nvPr>
        </p:nvSpPr>
        <p:spPr>
          <a:xfrm>
            <a:off x="768550" y="2557762"/>
            <a:ext cx="9531150" cy="3063392"/>
          </a:xfrm>
        </p:spPr>
        <p:txBody>
          <a:bodyPr>
            <a:normAutofit fontScale="70000" lnSpcReduction="20000"/>
          </a:bodyPr>
          <a:lstStyle/>
          <a:p>
            <a:pPr marL="0" indent="0">
              <a:buNone/>
            </a:pPr>
            <a:r>
              <a:rPr lang="fi-FI" sz="2300" b="1" i="0" u="none" strike="noStrike" dirty="0">
                <a:solidFill>
                  <a:srgbClr val="212529"/>
                </a:solidFill>
                <a:effectLst/>
                <a:latin typeface="OpenSans"/>
              </a:rPr>
              <a:t>1. Tavoitteet, arvot ja myötätunto</a:t>
            </a:r>
          </a:p>
          <a:p>
            <a:pPr marL="0" indent="0">
              <a:lnSpc>
                <a:spcPct val="120000"/>
              </a:lnSpc>
              <a:buNone/>
            </a:pPr>
            <a:r>
              <a:rPr lang="fi-FI" sz="2300" b="0" i="0" dirty="0">
                <a:solidFill>
                  <a:srgbClr val="373A3C"/>
                </a:solidFill>
                <a:effectLst/>
                <a:latin typeface="OpenSans"/>
              </a:rPr>
              <a:t>Ensimmäisen webinaarin tavoitteena on tutustua tavoitteenasetteluun arvojen ja myötätunto-taidon avulla ja oppia hyödyntämään TARMOA-työkalua omassa työssään oppilaiden tai opiskelijoiden kanssa. TARMOA-työkalun tavoitteena on auttaa opiskelijaa rakentamaan itselleen tavoitteita, jotka tukisivat hyvinvointia ja oppimista. Lisäksi webinaarissa käsitellään kokemuksellisesti arvotyöskentelyä, jonka tarkoituksena on kirkastaa oppilaan tai opiskelijan elämän suuntaa, itselle tärkeitä asioita ja vahvistaa motivaatiota muutoksiin ja omien arvojen mukaisia tavoitteita</a:t>
            </a:r>
          </a:p>
          <a:p>
            <a:pPr marL="0" indent="0" algn="l">
              <a:buNone/>
            </a:pPr>
            <a:endParaRPr lang="fi-FI" sz="2300" b="1" dirty="0">
              <a:solidFill>
                <a:srgbClr val="373A3C"/>
              </a:solidFill>
              <a:latin typeface="OpenSans"/>
            </a:endParaRPr>
          </a:p>
          <a:p>
            <a:pPr marL="0" indent="0" algn="l">
              <a:buNone/>
            </a:pPr>
            <a:r>
              <a:rPr lang="fi-FI" sz="2300" b="1" dirty="0">
                <a:solidFill>
                  <a:srgbClr val="373A3C"/>
                </a:solidFill>
                <a:latin typeface="OpenSans"/>
              </a:rPr>
              <a:t>Nosto opiskelumateriaaleista: </a:t>
            </a:r>
          </a:p>
          <a:p>
            <a:pPr marL="0" indent="0" algn="l">
              <a:buNone/>
            </a:pPr>
            <a:r>
              <a:rPr lang="fi-FI" sz="2300" dirty="0">
                <a:hlinkClick r:id="rId2"/>
              </a:rPr>
              <a:t>Barbara </a:t>
            </a:r>
            <a:r>
              <a:rPr lang="fi-FI" sz="2300" dirty="0" err="1">
                <a:hlinkClick r:id="rId2"/>
              </a:rPr>
              <a:t>Fredrickson</a:t>
            </a:r>
            <a:r>
              <a:rPr lang="fi-FI" sz="2300" dirty="0">
                <a:hlinkClick r:id="rId2"/>
              </a:rPr>
              <a:t>: </a:t>
            </a:r>
            <a:r>
              <a:rPr lang="fi-FI" sz="2300" dirty="0" err="1">
                <a:hlinkClick r:id="rId2"/>
              </a:rPr>
              <a:t>Positive</a:t>
            </a:r>
            <a:r>
              <a:rPr lang="fi-FI" sz="2300" dirty="0">
                <a:hlinkClick r:id="rId2"/>
              </a:rPr>
              <a:t> </a:t>
            </a:r>
            <a:r>
              <a:rPr lang="fi-FI" sz="2300" dirty="0" err="1">
                <a:hlinkClick r:id="rId2"/>
              </a:rPr>
              <a:t>Emotions</a:t>
            </a:r>
            <a:r>
              <a:rPr lang="fi-FI" sz="2300" dirty="0">
                <a:hlinkClick r:id="rId2"/>
              </a:rPr>
              <a:t> Open </a:t>
            </a:r>
            <a:r>
              <a:rPr lang="fi-FI" sz="2300" dirty="0" err="1">
                <a:hlinkClick r:id="rId2"/>
              </a:rPr>
              <a:t>Our</a:t>
            </a:r>
            <a:r>
              <a:rPr lang="fi-FI" sz="2300" dirty="0">
                <a:hlinkClick r:id="rId2"/>
              </a:rPr>
              <a:t> </a:t>
            </a:r>
            <a:r>
              <a:rPr lang="fi-FI" sz="2300" dirty="0" err="1">
                <a:hlinkClick r:id="rId2"/>
              </a:rPr>
              <a:t>Mind</a:t>
            </a:r>
            <a:r>
              <a:rPr lang="fi-FI" sz="2300" dirty="0">
                <a:hlinkClick r:id="rId2"/>
              </a:rPr>
              <a:t> - Bing video</a:t>
            </a:r>
            <a:endParaRPr lang="fi-FI" sz="2300" b="1" i="0" dirty="0">
              <a:solidFill>
                <a:srgbClr val="373A3C"/>
              </a:solidFill>
              <a:effectLst/>
              <a:latin typeface="OpenSans"/>
            </a:endParaRPr>
          </a:p>
          <a:p>
            <a:pPr marL="0" indent="0" algn="l">
              <a:buNone/>
            </a:pPr>
            <a:r>
              <a:rPr lang="fi-FI" b="0" i="0" dirty="0">
                <a:solidFill>
                  <a:srgbClr val="373A3C"/>
                </a:solidFill>
                <a:effectLst/>
                <a:latin typeface="OpenSans"/>
              </a:rPr>
              <a:t> </a:t>
            </a:r>
          </a:p>
          <a:p>
            <a:pPr marL="0" indent="0">
              <a:buNone/>
            </a:pPr>
            <a:endParaRPr lang="fi-FI" dirty="0"/>
          </a:p>
        </p:txBody>
      </p:sp>
    </p:spTree>
    <p:extLst>
      <p:ext uri="{BB962C8B-B14F-4D97-AF65-F5344CB8AC3E}">
        <p14:creationId xmlns:p14="http://schemas.microsoft.com/office/powerpoint/2010/main" val="3836981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CE6E70B-95AD-614D-93D2-2E283501188E}"/>
              </a:ext>
            </a:extLst>
          </p:cNvPr>
          <p:cNvSpPr>
            <a:spLocks noGrp="1"/>
          </p:cNvSpPr>
          <p:nvPr>
            <p:ph type="title"/>
          </p:nvPr>
        </p:nvSpPr>
        <p:spPr>
          <a:xfrm>
            <a:off x="762181" y="703156"/>
            <a:ext cx="10511286" cy="818927"/>
          </a:xfrm>
        </p:spPr>
        <p:txBody>
          <a:bodyPr/>
          <a:lstStyle/>
          <a:p>
            <a:r>
              <a:rPr lang="fi-FI" sz="3600" b="1" i="0" dirty="0">
                <a:solidFill>
                  <a:srgbClr val="002060"/>
                </a:solidFill>
                <a:effectLst/>
                <a:latin typeface="OpenSans"/>
              </a:rPr>
              <a:t>Hyvinvointitaidot jaksamisen, mielen hyvinvoinnin ja oppimisen tukena 2op</a:t>
            </a:r>
            <a:endParaRPr lang="fi-FI" sz="3600" dirty="0"/>
          </a:p>
        </p:txBody>
      </p:sp>
      <p:sp>
        <p:nvSpPr>
          <p:cNvPr id="8" name="Subtitle 7">
            <a:extLst>
              <a:ext uri="{FF2B5EF4-FFF2-40B4-BE49-F238E27FC236}">
                <a16:creationId xmlns:a16="http://schemas.microsoft.com/office/drawing/2014/main" id="{A9120116-F47E-1C48-B4A4-E36A58137222}"/>
              </a:ext>
            </a:extLst>
          </p:cNvPr>
          <p:cNvSpPr>
            <a:spLocks noGrp="1"/>
          </p:cNvSpPr>
          <p:nvPr>
            <p:ph type="subTitle" idx="1"/>
          </p:nvPr>
        </p:nvSpPr>
        <p:spPr>
          <a:xfrm>
            <a:off x="747826" y="1764323"/>
            <a:ext cx="10511286" cy="648072"/>
          </a:xfrm>
        </p:spPr>
        <p:txBody>
          <a:bodyPr/>
          <a:lstStyle/>
          <a:p>
            <a:r>
              <a:rPr lang="fi-FI" dirty="0"/>
              <a:t>Esimerkkejä opiskeltavista sisällöistä ja käytänteistä</a:t>
            </a:r>
          </a:p>
          <a:p>
            <a:endParaRPr lang="fi-FI" dirty="0"/>
          </a:p>
        </p:txBody>
      </p:sp>
      <p:sp>
        <p:nvSpPr>
          <p:cNvPr id="9" name="Text Placeholder 8">
            <a:extLst>
              <a:ext uri="{FF2B5EF4-FFF2-40B4-BE49-F238E27FC236}">
                <a16:creationId xmlns:a16="http://schemas.microsoft.com/office/drawing/2014/main" id="{69C2D975-8B2F-DD4C-BFDD-86D9F302095E}"/>
              </a:ext>
            </a:extLst>
          </p:cNvPr>
          <p:cNvSpPr>
            <a:spLocks noGrp="1"/>
          </p:cNvSpPr>
          <p:nvPr>
            <p:ph type="body" idx="12"/>
          </p:nvPr>
        </p:nvSpPr>
        <p:spPr>
          <a:xfrm>
            <a:off x="747826" y="2345436"/>
            <a:ext cx="9588233" cy="3876321"/>
          </a:xfrm>
        </p:spPr>
        <p:txBody>
          <a:bodyPr>
            <a:normAutofit fontScale="77500" lnSpcReduction="20000"/>
          </a:bodyPr>
          <a:lstStyle/>
          <a:p>
            <a:pPr marL="0" indent="0">
              <a:buNone/>
            </a:pPr>
            <a:r>
              <a:rPr lang="fi-FI" b="1" dirty="0">
                <a:solidFill>
                  <a:srgbClr val="212529"/>
                </a:solidFill>
                <a:latin typeface="OpenSans"/>
              </a:rPr>
              <a:t>2. </a:t>
            </a:r>
            <a:r>
              <a:rPr lang="fi-FI" b="1" i="0" u="none" strike="noStrike" dirty="0">
                <a:solidFill>
                  <a:srgbClr val="212529"/>
                </a:solidFill>
                <a:effectLst/>
                <a:latin typeface="OpenSans"/>
              </a:rPr>
              <a:t>Tietoisuustaidot hyvinvoinnin tukena</a:t>
            </a:r>
          </a:p>
          <a:p>
            <a:pPr marL="0" indent="0">
              <a:lnSpc>
                <a:spcPct val="120000"/>
              </a:lnSpc>
              <a:buNone/>
            </a:pPr>
            <a:r>
              <a:rPr lang="fi-FI" sz="1900" dirty="0">
                <a:solidFill>
                  <a:srgbClr val="373A3C"/>
                </a:solidFill>
                <a:latin typeface="OpenSans"/>
              </a:rPr>
              <a:t>Mitä on tietoisuustaidot?</a:t>
            </a:r>
          </a:p>
          <a:p>
            <a:pPr marL="0" indent="0">
              <a:lnSpc>
                <a:spcPct val="120000"/>
              </a:lnSpc>
              <a:buNone/>
            </a:pPr>
            <a:r>
              <a:rPr lang="fi-FI" sz="1900" dirty="0">
                <a:solidFill>
                  <a:srgbClr val="373A3C"/>
                </a:solidFill>
                <a:latin typeface="OpenSans"/>
              </a:rPr>
              <a:t>Tietoisuustaidoilla tarkoitetaan kykyä olla keskittyneesti läsnä hetkessä havainnoiden ja hyväksyen. Tietoisuustaitoja voi opetella mm. erilaisten tietoisuustaitoharjoitusten kautta, joiden kautta voidaan kautta lisätä tietoisuutta omista ajatuksista, tuntemuksista ja tunteista sekä mm. auttaa tarkkaavuuden säätelyyn ja omien kokemusten hyväksyntään. Tietoisuustaidot auttavat mm. stressin lievittämisessä ja esim. lasten sekä nuorten kohdalla niistä on todettu olevan apua keskittymisessä ja oppimisessa. Tietoisuustaidot ovat kykyä olla kokonaisvaltaisesti läsnä erilaisissa arjen tilanteissa ja askareissa, jolloin esim. mieli ei "askartele" menneessä tai tulevassa, vaan on kulloisessakin asiassa tietoisesti mukana. Niinpä tietoisuustaitoja voi harjoitella erilaisten harjoitusten ohella myös kiinnittämällä tietoisesti huomiota erilaisiin pieniin arjen askareisiin kuten hampaiden pesuun tai tiskaamiseen.</a:t>
            </a:r>
          </a:p>
          <a:p>
            <a:pPr marL="0" indent="0">
              <a:lnSpc>
                <a:spcPct val="120000"/>
              </a:lnSpc>
              <a:buNone/>
            </a:pPr>
            <a:endParaRPr lang="fi-FI" sz="1900" dirty="0">
              <a:solidFill>
                <a:srgbClr val="373A3C"/>
              </a:solidFill>
              <a:latin typeface="OpenSans"/>
            </a:endParaRPr>
          </a:p>
          <a:p>
            <a:pPr marL="0" indent="0" algn="l">
              <a:buNone/>
            </a:pPr>
            <a:r>
              <a:rPr lang="fi-FI" b="1" i="0" dirty="0">
                <a:solidFill>
                  <a:srgbClr val="373A3C"/>
                </a:solidFill>
                <a:effectLst/>
                <a:latin typeface="OpenSans"/>
              </a:rPr>
              <a:t>Nosto opiskelumateriaaleista: </a:t>
            </a:r>
          </a:p>
          <a:p>
            <a:pPr marL="0" indent="0" algn="l">
              <a:buNone/>
            </a:pPr>
            <a:r>
              <a:rPr lang="fi-FI" dirty="0">
                <a:hlinkClick r:id="rId2"/>
              </a:rPr>
              <a:t>Tietoisuus- ja läsnäolotaidot - Terve Oppiva Mieli ry</a:t>
            </a:r>
            <a:r>
              <a:rPr lang="fi-FI" b="0" i="0" dirty="0">
                <a:solidFill>
                  <a:srgbClr val="373A3C"/>
                </a:solidFill>
                <a:effectLst/>
                <a:latin typeface="OpenSans"/>
              </a:rPr>
              <a:t> </a:t>
            </a:r>
          </a:p>
          <a:p>
            <a:pPr marL="0" indent="0" algn="l">
              <a:buNone/>
            </a:pPr>
            <a:endParaRPr lang="fi-FI" b="0" i="0" dirty="0">
              <a:solidFill>
                <a:srgbClr val="373A3C"/>
              </a:solidFill>
              <a:effectLst/>
              <a:latin typeface="OpenSans"/>
            </a:endParaRPr>
          </a:p>
          <a:p>
            <a:pPr marL="0" indent="0">
              <a:buNone/>
            </a:pPr>
            <a:endParaRPr lang="fi-FI" b="1" i="0" u="none" strike="noStrike" dirty="0">
              <a:solidFill>
                <a:srgbClr val="212529"/>
              </a:solidFill>
              <a:effectLst/>
              <a:latin typeface="OpenSans"/>
            </a:endParaRPr>
          </a:p>
          <a:p>
            <a:endParaRPr lang="fi-FI" dirty="0"/>
          </a:p>
        </p:txBody>
      </p:sp>
    </p:spTree>
    <p:extLst>
      <p:ext uri="{BB962C8B-B14F-4D97-AF65-F5344CB8AC3E}">
        <p14:creationId xmlns:p14="http://schemas.microsoft.com/office/powerpoint/2010/main" val="1867286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CE6E70B-95AD-614D-93D2-2E283501188E}"/>
              </a:ext>
            </a:extLst>
          </p:cNvPr>
          <p:cNvSpPr>
            <a:spLocks noGrp="1"/>
          </p:cNvSpPr>
          <p:nvPr>
            <p:ph type="title"/>
          </p:nvPr>
        </p:nvSpPr>
        <p:spPr>
          <a:xfrm>
            <a:off x="762181" y="703156"/>
            <a:ext cx="10511286" cy="818927"/>
          </a:xfrm>
        </p:spPr>
        <p:txBody>
          <a:bodyPr/>
          <a:lstStyle/>
          <a:p>
            <a:r>
              <a:rPr lang="fi-FI" sz="3600" b="1" i="0" dirty="0">
                <a:solidFill>
                  <a:srgbClr val="002060"/>
                </a:solidFill>
                <a:effectLst/>
                <a:latin typeface="OpenSans"/>
              </a:rPr>
              <a:t>Hyvinvointitaidot jaksamisen, mielen hyvinvoinnin ja oppimisen tukena 2op</a:t>
            </a:r>
            <a:endParaRPr lang="fi-FI" sz="3600" dirty="0"/>
          </a:p>
        </p:txBody>
      </p:sp>
      <p:sp>
        <p:nvSpPr>
          <p:cNvPr id="8" name="Subtitle 7">
            <a:extLst>
              <a:ext uri="{FF2B5EF4-FFF2-40B4-BE49-F238E27FC236}">
                <a16:creationId xmlns:a16="http://schemas.microsoft.com/office/drawing/2014/main" id="{A9120116-F47E-1C48-B4A4-E36A58137222}"/>
              </a:ext>
            </a:extLst>
          </p:cNvPr>
          <p:cNvSpPr>
            <a:spLocks noGrp="1"/>
          </p:cNvSpPr>
          <p:nvPr>
            <p:ph type="subTitle" idx="1"/>
          </p:nvPr>
        </p:nvSpPr>
        <p:spPr>
          <a:xfrm>
            <a:off x="762181" y="1757356"/>
            <a:ext cx="10511286" cy="648072"/>
          </a:xfrm>
        </p:spPr>
        <p:txBody>
          <a:bodyPr/>
          <a:lstStyle/>
          <a:p>
            <a:r>
              <a:rPr lang="fi-FI" dirty="0"/>
              <a:t>Esimerkki webinaarin sisällöstä ja rakenteesta</a:t>
            </a:r>
          </a:p>
        </p:txBody>
      </p:sp>
      <p:sp>
        <p:nvSpPr>
          <p:cNvPr id="9" name="Text Placeholder 8">
            <a:extLst>
              <a:ext uri="{FF2B5EF4-FFF2-40B4-BE49-F238E27FC236}">
                <a16:creationId xmlns:a16="http://schemas.microsoft.com/office/drawing/2014/main" id="{69C2D975-8B2F-DD4C-BFDD-86D9F302095E}"/>
              </a:ext>
            </a:extLst>
          </p:cNvPr>
          <p:cNvSpPr>
            <a:spLocks noGrp="1"/>
          </p:cNvSpPr>
          <p:nvPr>
            <p:ph type="body" idx="12"/>
          </p:nvPr>
        </p:nvSpPr>
        <p:spPr>
          <a:xfrm>
            <a:off x="762181" y="2405428"/>
            <a:ext cx="9531150" cy="3395318"/>
          </a:xfrm>
        </p:spPr>
        <p:txBody>
          <a:bodyPr>
            <a:normAutofit fontScale="92500" lnSpcReduction="10000"/>
          </a:bodyPr>
          <a:lstStyle/>
          <a:p>
            <a:pPr marL="0" indent="0" algn="l">
              <a:buNone/>
            </a:pPr>
            <a:r>
              <a:rPr lang="fi-FI" b="0" i="0" dirty="0">
                <a:solidFill>
                  <a:srgbClr val="373A3C"/>
                </a:solidFill>
                <a:effectLst/>
                <a:latin typeface="OpenSans"/>
              </a:rPr>
              <a:t>1. Vahvuustaidot, alustus</a:t>
            </a:r>
            <a:r>
              <a:rPr lang="fi-FI" dirty="0">
                <a:solidFill>
                  <a:srgbClr val="373A3C"/>
                </a:solidFill>
                <a:latin typeface="OpenSans"/>
              </a:rPr>
              <a:t>luento </a:t>
            </a:r>
            <a:endParaRPr lang="fi-FI" b="0" i="0" dirty="0">
              <a:solidFill>
                <a:srgbClr val="373A3C"/>
              </a:solidFill>
              <a:effectLst/>
              <a:latin typeface="OpenSans"/>
            </a:endParaRPr>
          </a:p>
          <a:p>
            <a:pPr marL="0" indent="0" algn="l">
              <a:buNone/>
            </a:pPr>
            <a:r>
              <a:rPr lang="fi-FI" b="0" i="0" dirty="0">
                <a:solidFill>
                  <a:srgbClr val="373A3C"/>
                </a:solidFill>
                <a:effectLst/>
                <a:latin typeface="OpenSans"/>
              </a:rPr>
              <a:t>2. Tehtävä: Pohdi vahvuuksiasi omassa työssäsi. Kerro kaverille, millaisia vahvuuksia tunnistit itsessäsi. Pohtikaa hankalaa tilannetta työssä. Miettikää, miten </a:t>
            </a:r>
            <a:r>
              <a:rPr lang="fi-FI" dirty="0">
                <a:solidFill>
                  <a:srgbClr val="373A3C"/>
                </a:solidFill>
                <a:latin typeface="OpenSans"/>
              </a:rPr>
              <a:t>vahvuuksianne </a:t>
            </a:r>
            <a:r>
              <a:rPr lang="fi-FI" b="0" i="0" dirty="0">
                <a:solidFill>
                  <a:srgbClr val="373A3C"/>
                </a:solidFill>
                <a:effectLst/>
                <a:latin typeface="OpenSans"/>
              </a:rPr>
              <a:t>hyödyntäen</a:t>
            </a:r>
            <a:r>
              <a:rPr lang="fi-FI" dirty="0">
                <a:solidFill>
                  <a:srgbClr val="373A3C"/>
                </a:solidFill>
                <a:latin typeface="OpenSans"/>
              </a:rPr>
              <a:t> </a:t>
            </a:r>
            <a:r>
              <a:rPr lang="fi-FI" b="0" i="0" dirty="0">
                <a:solidFill>
                  <a:srgbClr val="373A3C"/>
                </a:solidFill>
                <a:effectLst/>
                <a:latin typeface="OpenSans"/>
              </a:rPr>
              <a:t>voisi ratkaista haastavan tilanteen.</a:t>
            </a:r>
          </a:p>
          <a:p>
            <a:pPr marL="0" indent="0" algn="l">
              <a:buNone/>
            </a:pPr>
            <a:r>
              <a:rPr lang="fi-FI" b="0" i="0" dirty="0">
                <a:solidFill>
                  <a:srgbClr val="373A3C"/>
                </a:solidFill>
                <a:effectLst/>
                <a:latin typeface="OpenSans"/>
              </a:rPr>
              <a:t>4. Vahvuustehtävän purku yhteisesti</a:t>
            </a:r>
          </a:p>
          <a:p>
            <a:pPr marL="0" indent="0" algn="l">
              <a:buNone/>
            </a:pPr>
            <a:r>
              <a:rPr lang="fi-FI" b="0" i="0" dirty="0">
                <a:solidFill>
                  <a:srgbClr val="373A3C"/>
                </a:solidFill>
                <a:effectLst/>
                <a:latin typeface="OpenSans"/>
              </a:rPr>
              <a:t>5. SMART-malli, alustusluento</a:t>
            </a:r>
          </a:p>
          <a:p>
            <a:pPr marL="0" indent="0" algn="l">
              <a:buNone/>
            </a:pPr>
            <a:r>
              <a:rPr lang="fi-FI" b="0" i="0" dirty="0">
                <a:solidFill>
                  <a:srgbClr val="373A3C"/>
                </a:solidFill>
                <a:effectLst/>
                <a:latin typeface="OpenSans"/>
              </a:rPr>
              <a:t>6. Tehtävä: Pohdi parin kanssa mitä ajatuksia vahvuuslähtöisyys herättää ja miten sitä voi soveltaa työhön. Miettikää konkreettisia esimerkkejä esim. suhteessa omaan opiskelijaryhmään</a:t>
            </a:r>
          </a:p>
          <a:p>
            <a:pPr marL="0" indent="0" algn="l">
              <a:buNone/>
            </a:pPr>
            <a:r>
              <a:rPr lang="fi-FI" b="0" i="0" dirty="0">
                <a:solidFill>
                  <a:srgbClr val="373A3C"/>
                </a:solidFill>
                <a:effectLst/>
                <a:latin typeface="OpenSans"/>
              </a:rPr>
              <a:t>7. Loppureflektio: mitä vien tältä jaksolta mukana arkeen ja työhön? </a:t>
            </a:r>
          </a:p>
          <a:p>
            <a:pPr marL="0" indent="0">
              <a:buNone/>
            </a:pPr>
            <a:endParaRPr lang="fi-FI" b="1" dirty="0"/>
          </a:p>
        </p:txBody>
      </p:sp>
      <p:sp>
        <p:nvSpPr>
          <p:cNvPr id="3" name="Date Placeholder 2">
            <a:extLst>
              <a:ext uri="{FF2B5EF4-FFF2-40B4-BE49-F238E27FC236}">
                <a16:creationId xmlns:a16="http://schemas.microsoft.com/office/drawing/2014/main" id="{B996B081-AF52-E64A-9D76-8A2449BD6945}"/>
              </a:ext>
            </a:extLst>
          </p:cNvPr>
          <p:cNvSpPr>
            <a:spLocks noGrp="1"/>
          </p:cNvSpPr>
          <p:nvPr>
            <p:ph type="dt" sz="half" idx="10"/>
          </p:nvPr>
        </p:nvSpPr>
        <p:spPr/>
        <p:txBody>
          <a:bodyPr/>
          <a:lstStyle/>
          <a:p>
            <a:endParaRPr lang="fi-FI" dirty="0"/>
          </a:p>
        </p:txBody>
      </p:sp>
      <p:sp>
        <p:nvSpPr>
          <p:cNvPr id="4" name="Footer Placeholder 3">
            <a:extLst>
              <a:ext uri="{FF2B5EF4-FFF2-40B4-BE49-F238E27FC236}">
                <a16:creationId xmlns:a16="http://schemas.microsoft.com/office/drawing/2014/main" id="{6506B40D-25D1-5A44-814F-01E7E45FBA9F}"/>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107390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CE6E70B-95AD-614D-93D2-2E283501188E}"/>
              </a:ext>
            </a:extLst>
          </p:cNvPr>
          <p:cNvSpPr>
            <a:spLocks noGrp="1"/>
          </p:cNvSpPr>
          <p:nvPr>
            <p:ph type="title"/>
          </p:nvPr>
        </p:nvSpPr>
        <p:spPr>
          <a:xfrm>
            <a:off x="762181" y="703156"/>
            <a:ext cx="10511286" cy="818927"/>
          </a:xfrm>
        </p:spPr>
        <p:txBody>
          <a:bodyPr/>
          <a:lstStyle/>
          <a:p>
            <a:r>
              <a:rPr lang="fi-FI" sz="3600" b="1" i="0" dirty="0">
                <a:solidFill>
                  <a:srgbClr val="002060"/>
                </a:solidFill>
                <a:effectLst/>
                <a:latin typeface="OpenSans"/>
              </a:rPr>
              <a:t>Hyvinvointitaidot jaksamisen, mielen hyvinvoinnin ja oppimisen tukena 2op</a:t>
            </a:r>
            <a:endParaRPr lang="fi-FI" sz="3600" dirty="0"/>
          </a:p>
        </p:txBody>
      </p:sp>
      <p:sp>
        <p:nvSpPr>
          <p:cNvPr id="8" name="Subtitle 7">
            <a:extLst>
              <a:ext uri="{FF2B5EF4-FFF2-40B4-BE49-F238E27FC236}">
                <a16:creationId xmlns:a16="http://schemas.microsoft.com/office/drawing/2014/main" id="{A9120116-F47E-1C48-B4A4-E36A58137222}"/>
              </a:ext>
            </a:extLst>
          </p:cNvPr>
          <p:cNvSpPr>
            <a:spLocks noGrp="1"/>
          </p:cNvSpPr>
          <p:nvPr>
            <p:ph type="subTitle" idx="1"/>
          </p:nvPr>
        </p:nvSpPr>
        <p:spPr>
          <a:xfrm>
            <a:off x="762181" y="1757356"/>
            <a:ext cx="10511286" cy="648072"/>
          </a:xfrm>
        </p:spPr>
        <p:txBody>
          <a:bodyPr/>
          <a:lstStyle/>
          <a:p>
            <a:r>
              <a:rPr lang="fi-FI" dirty="0">
                <a:solidFill>
                  <a:srgbClr val="212529"/>
                </a:solidFill>
                <a:latin typeface="OpenSans"/>
              </a:rPr>
              <a:t>Vahvuudet ja voimavarat</a:t>
            </a:r>
            <a:endParaRPr lang="fi-FI" dirty="0"/>
          </a:p>
        </p:txBody>
      </p:sp>
      <p:sp>
        <p:nvSpPr>
          <p:cNvPr id="9" name="Text Placeholder 8">
            <a:extLst>
              <a:ext uri="{FF2B5EF4-FFF2-40B4-BE49-F238E27FC236}">
                <a16:creationId xmlns:a16="http://schemas.microsoft.com/office/drawing/2014/main" id="{69C2D975-8B2F-DD4C-BFDD-86D9F302095E}"/>
              </a:ext>
            </a:extLst>
          </p:cNvPr>
          <p:cNvSpPr>
            <a:spLocks noGrp="1"/>
          </p:cNvSpPr>
          <p:nvPr>
            <p:ph type="body" idx="12"/>
          </p:nvPr>
        </p:nvSpPr>
        <p:spPr/>
        <p:txBody>
          <a:bodyPr/>
          <a:lstStyle/>
          <a:p>
            <a:pPr marL="0" indent="0">
              <a:buNone/>
            </a:pPr>
            <a:r>
              <a:rPr lang="fi-FI" b="1" dirty="0"/>
              <a:t>Nostoja verkkomateriaaleista:</a:t>
            </a:r>
          </a:p>
          <a:p>
            <a:pPr marL="0" indent="0">
              <a:buNone/>
            </a:pPr>
            <a:r>
              <a:rPr lang="fi-FI" b="0" i="0" u="none" strike="noStrike" dirty="0">
                <a:solidFill>
                  <a:srgbClr val="212529"/>
                </a:solidFill>
                <a:effectLst/>
                <a:latin typeface="OpenSans"/>
                <a:hlinkClick r:id="rId2"/>
              </a:rPr>
              <a:t>Tiedeykkönen: Positiivista pedagogiikkaa peruskouluun | Audio Areena (yle.fi)</a:t>
            </a:r>
            <a:r>
              <a:rPr lang="fi-FI" b="0" i="0" dirty="0">
                <a:solidFill>
                  <a:srgbClr val="373A3C"/>
                </a:solidFill>
                <a:effectLst/>
                <a:latin typeface="OpenSans"/>
              </a:rPr>
              <a:t> </a:t>
            </a:r>
          </a:p>
          <a:p>
            <a:pPr marL="0" indent="0">
              <a:buNone/>
            </a:pPr>
            <a:endParaRPr lang="fi-FI" b="0" i="0" dirty="0">
              <a:solidFill>
                <a:srgbClr val="373A3C"/>
              </a:solidFill>
              <a:effectLst/>
              <a:latin typeface="OpenSans"/>
            </a:endParaRPr>
          </a:p>
          <a:p>
            <a:pPr marL="0" indent="0">
              <a:buNone/>
            </a:pPr>
            <a:r>
              <a:rPr lang="en-US" dirty="0">
                <a:hlinkClick r:id="rId3"/>
              </a:rPr>
              <a:t>Students’ Usage of Strengths and General Happiness are Connected via School-related Factors (jamk.fi)</a:t>
            </a:r>
            <a:endParaRPr lang="fi-FI" b="0" i="0" dirty="0">
              <a:solidFill>
                <a:srgbClr val="373A3C"/>
              </a:solidFill>
              <a:effectLst/>
              <a:latin typeface="OpenSans"/>
            </a:endParaRPr>
          </a:p>
          <a:p>
            <a:pPr marL="0" indent="0">
              <a:buNone/>
            </a:pPr>
            <a:endParaRPr lang="fi-FI" dirty="0"/>
          </a:p>
        </p:txBody>
      </p:sp>
      <p:sp>
        <p:nvSpPr>
          <p:cNvPr id="3" name="Date Placeholder 2">
            <a:extLst>
              <a:ext uri="{FF2B5EF4-FFF2-40B4-BE49-F238E27FC236}">
                <a16:creationId xmlns:a16="http://schemas.microsoft.com/office/drawing/2014/main" id="{B996B081-AF52-E64A-9D76-8A2449BD6945}"/>
              </a:ext>
            </a:extLst>
          </p:cNvPr>
          <p:cNvSpPr>
            <a:spLocks noGrp="1"/>
          </p:cNvSpPr>
          <p:nvPr>
            <p:ph type="dt" sz="half" idx="10"/>
          </p:nvPr>
        </p:nvSpPr>
        <p:spPr/>
        <p:txBody>
          <a:bodyPr/>
          <a:lstStyle/>
          <a:p>
            <a:endParaRPr lang="fi-FI" dirty="0"/>
          </a:p>
        </p:txBody>
      </p:sp>
      <p:sp>
        <p:nvSpPr>
          <p:cNvPr id="4" name="Footer Placeholder 3">
            <a:extLst>
              <a:ext uri="{FF2B5EF4-FFF2-40B4-BE49-F238E27FC236}">
                <a16:creationId xmlns:a16="http://schemas.microsoft.com/office/drawing/2014/main" id="{6506B40D-25D1-5A44-814F-01E7E45FBA9F}"/>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229948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FC0A96-CBD4-08B7-B33B-005A10F7AB11}"/>
              </a:ext>
            </a:extLst>
          </p:cNvPr>
          <p:cNvSpPr>
            <a:spLocks noGrp="1"/>
          </p:cNvSpPr>
          <p:nvPr>
            <p:ph type="title"/>
          </p:nvPr>
        </p:nvSpPr>
        <p:spPr/>
        <p:txBody>
          <a:bodyPr/>
          <a:lstStyle/>
          <a:p>
            <a:r>
              <a:rPr lang="fi-FI" sz="3200" b="0" dirty="0">
                <a:solidFill>
                  <a:srgbClr val="002060"/>
                </a:solidFill>
                <a:latin typeface="Arial" panose="020B0604020202020204" pitchFamily="34" charset="0"/>
              </a:rPr>
              <a:t>Laaja-alainen </a:t>
            </a:r>
            <a:r>
              <a:rPr lang="fi-FI" sz="3200" b="0" dirty="0" err="1">
                <a:solidFill>
                  <a:srgbClr val="002060"/>
                </a:solidFill>
                <a:latin typeface="Arial" panose="020B0604020202020204" pitchFamily="34" charset="0"/>
              </a:rPr>
              <a:t>hyvivointiosaaminen</a:t>
            </a:r>
            <a:r>
              <a:rPr lang="fi-FI" sz="3200" b="0" dirty="0">
                <a:solidFill>
                  <a:srgbClr val="002060"/>
                </a:solidFill>
                <a:latin typeface="Arial" panose="020B0604020202020204" pitchFamily="34" charset="0"/>
              </a:rPr>
              <a:t> ja hyvinvointitaitojen edistäminen</a:t>
            </a:r>
            <a:endParaRPr lang="fi-FI" sz="3600" b="0" dirty="0">
              <a:solidFill>
                <a:srgbClr val="002060"/>
              </a:solidFill>
              <a:latin typeface="Arial" panose="020B0604020202020204" pitchFamily="34" charset="0"/>
            </a:endParaRPr>
          </a:p>
        </p:txBody>
      </p:sp>
      <p:sp>
        <p:nvSpPr>
          <p:cNvPr id="7" name="Text Placeholder 6">
            <a:extLst>
              <a:ext uri="{FF2B5EF4-FFF2-40B4-BE49-F238E27FC236}">
                <a16:creationId xmlns:a16="http://schemas.microsoft.com/office/drawing/2014/main" id="{5FEA1D53-1E4E-25BB-34E1-DBC076650284}"/>
              </a:ext>
            </a:extLst>
          </p:cNvPr>
          <p:cNvSpPr>
            <a:spLocks noGrp="1"/>
          </p:cNvSpPr>
          <p:nvPr>
            <p:ph type="body" idx="12"/>
          </p:nvPr>
        </p:nvSpPr>
        <p:spPr>
          <a:xfrm>
            <a:off x="768550" y="1963082"/>
            <a:ext cx="9531150" cy="4125201"/>
          </a:xfrm>
        </p:spPr>
        <p:txBody>
          <a:bodyPr>
            <a:normAutofit fontScale="92500"/>
          </a:bodyPr>
          <a:lstStyle/>
          <a:p>
            <a:r>
              <a:rPr lang="fi-FI" dirty="0"/>
              <a:t>Koulutushanke toteutettiin Jyväskylän ammattikorkeakoulu </a:t>
            </a:r>
            <a:r>
              <a:rPr lang="fi-FI" dirty="0" err="1"/>
              <a:t>Jamkin</a:t>
            </a:r>
            <a:r>
              <a:rPr lang="fi-FI" dirty="0"/>
              <a:t> ja 1.1.2022 </a:t>
            </a:r>
            <a:r>
              <a:rPr lang="fi-FI" dirty="0" err="1"/>
              <a:t>Jamkin</a:t>
            </a:r>
            <a:r>
              <a:rPr lang="fi-FI" dirty="0"/>
              <a:t> kanssa yhdistyneen Liikunnan ja kansanterveyden edistämissäätiö </a:t>
            </a:r>
            <a:r>
              <a:rPr lang="fi-FI" dirty="0" err="1"/>
              <a:t>LIKESin</a:t>
            </a:r>
            <a:r>
              <a:rPr lang="fi-FI" dirty="0"/>
              <a:t> yhteistyönä lokakuusta 2021 joulukuuhun 2022.</a:t>
            </a:r>
          </a:p>
          <a:p>
            <a:r>
              <a:rPr lang="fi-FI" dirty="0"/>
              <a:t>Koulutushanke sisälsi kaksi osiota, joista molemmat toteutettiin kahteen kertaan</a:t>
            </a:r>
          </a:p>
          <a:p>
            <a:r>
              <a:rPr lang="fi-FI" dirty="0"/>
              <a:t>Hankkeessa vahvistettiin opettajien, ohjaajien ja opiskelijahuollon ammattilaisten osaamista edistää opiskelijoiden hyvinvointia, osallisuutta ja kehittää hyvinvointia tukevaa toimintakulttuuria oppilaitoksissa.</a:t>
            </a:r>
          </a:p>
          <a:p>
            <a:r>
              <a:rPr lang="fi-FI" dirty="0"/>
              <a:t>Hankkeella myös tuettiin lukioiden uuden opetussuunnitelman käyttöönottoa ja sisältö linkittyi myös ammatillisten oppilaitosten tutkintojen perusteisiin, opiskelijoiden kiinnittymiseen opintoihin sekä tulevaisuuden työkyvyn tukemiseen.</a:t>
            </a:r>
          </a:p>
          <a:p>
            <a:r>
              <a:rPr lang="fi-FI" dirty="0"/>
              <a:t>Pitkän aikavälintavoitteena on tehdä hyvinvoinnin edistäminen luontevaksi osaksi opetus- ja ohjaustyötä, sekä vahvistaa moniammatillista osaamista.</a:t>
            </a:r>
          </a:p>
        </p:txBody>
      </p:sp>
    </p:spTree>
    <p:extLst>
      <p:ext uri="{BB962C8B-B14F-4D97-AF65-F5344CB8AC3E}">
        <p14:creationId xmlns:p14="http://schemas.microsoft.com/office/powerpoint/2010/main" val="2892069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C7C8B-6FE2-FE47-A5B5-D78BD4B9DE7A}"/>
              </a:ext>
            </a:extLst>
          </p:cNvPr>
          <p:cNvSpPr>
            <a:spLocks noGrp="1"/>
          </p:cNvSpPr>
          <p:nvPr>
            <p:ph type="title"/>
          </p:nvPr>
        </p:nvSpPr>
        <p:spPr/>
        <p:txBody>
          <a:bodyPr/>
          <a:lstStyle/>
          <a:p>
            <a:r>
              <a:rPr lang="fi-FI" sz="3600" b="0" i="0" dirty="0">
                <a:solidFill>
                  <a:srgbClr val="002060"/>
                </a:solidFill>
                <a:effectLst/>
                <a:latin typeface="Arial" panose="020B0604020202020204" pitchFamily="34" charset="0"/>
              </a:rPr>
              <a:t>Laaja-alaisen hyvinvointiosaamisen perusteet 3op</a:t>
            </a:r>
            <a:endParaRPr lang="fi-FI" dirty="0">
              <a:solidFill>
                <a:srgbClr val="002060"/>
              </a:solidFill>
            </a:endParaRPr>
          </a:p>
        </p:txBody>
      </p:sp>
      <p:sp>
        <p:nvSpPr>
          <p:cNvPr id="5" name="Subtitle 4">
            <a:extLst>
              <a:ext uri="{FF2B5EF4-FFF2-40B4-BE49-F238E27FC236}">
                <a16:creationId xmlns:a16="http://schemas.microsoft.com/office/drawing/2014/main" id="{2887491B-9FB5-0741-B2FF-7DA6FA260462}"/>
              </a:ext>
            </a:extLst>
          </p:cNvPr>
          <p:cNvSpPr>
            <a:spLocks noGrp="1"/>
          </p:cNvSpPr>
          <p:nvPr>
            <p:ph type="subTitle" idx="1"/>
          </p:nvPr>
        </p:nvSpPr>
        <p:spPr/>
        <p:txBody>
          <a:bodyPr/>
          <a:lstStyle/>
          <a:p>
            <a:r>
              <a:rPr lang="fi-FI" dirty="0"/>
              <a:t>Kuvaus koulutuksesta ja osaamistavoitteet</a:t>
            </a:r>
          </a:p>
        </p:txBody>
      </p:sp>
      <p:sp>
        <p:nvSpPr>
          <p:cNvPr id="6" name="Text Placeholder 5">
            <a:extLst>
              <a:ext uri="{FF2B5EF4-FFF2-40B4-BE49-F238E27FC236}">
                <a16:creationId xmlns:a16="http://schemas.microsoft.com/office/drawing/2014/main" id="{634F642C-C041-5446-B085-7B2F0B5FA9E1}"/>
              </a:ext>
            </a:extLst>
          </p:cNvPr>
          <p:cNvSpPr>
            <a:spLocks noGrp="1"/>
          </p:cNvSpPr>
          <p:nvPr>
            <p:ph type="body" idx="12"/>
          </p:nvPr>
        </p:nvSpPr>
        <p:spPr>
          <a:xfrm>
            <a:off x="766101" y="2399313"/>
            <a:ext cx="9533599" cy="2993628"/>
          </a:xfrm>
        </p:spPr>
        <p:txBody>
          <a:bodyPr>
            <a:normAutofit fontScale="92500" lnSpcReduction="10000"/>
          </a:bodyPr>
          <a:lstStyle/>
          <a:p>
            <a:pPr marL="0" indent="0" algn="l">
              <a:buNone/>
            </a:pPr>
            <a:r>
              <a:rPr lang="fi-FI" b="0" i="0" dirty="0">
                <a:solidFill>
                  <a:srgbClr val="373A3C"/>
                </a:solidFill>
                <a:effectLst/>
                <a:latin typeface="OpenSans"/>
              </a:rPr>
              <a:t>Koulutuksessa perehdytään hyvinvointiosaamisen perusteisiin positiivisen psykologian ja pedagogiikan avulla, joiden ydinteemoja ovat hyvinvointi ja sen lisääminen, myönteisten tunteiden, voimavarojen ja vahvuuksien hyödyntäminen sekä näiden soveltaminen käytäntöön. Koulutuksessa tutustutaan kokonaisvaltaisen hyvinvoinnin näkökulmaan, osallisuuteen, tunne- ja vuorovaikutustaitojen perusteisiin sekä hyvinvointia tukevaan opetuksen ja moniammatilliseen yhteistyöhön. Koulutus toteutuu verkko-opintoina, itsenäisenä työskentelynä ja vuorovaikutteisina etäläsnäoloon perustuvina webinaareina.</a:t>
            </a:r>
          </a:p>
          <a:p>
            <a:pPr marL="0" indent="0" algn="l">
              <a:buNone/>
            </a:pPr>
            <a:r>
              <a:rPr lang="fi-FI" i="0" dirty="0">
                <a:solidFill>
                  <a:srgbClr val="373A3C"/>
                </a:solidFill>
                <a:effectLst/>
                <a:latin typeface="OpenSans"/>
              </a:rPr>
              <a:t>Osaamistavoitteet</a:t>
            </a:r>
          </a:p>
          <a:p>
            <a:pPr marL="0" indent="0" algn="l">
              <a:buNone/>
            </a:pPr>
            <a:r>
              <a:rPr lang="fi-FI" b="0" i="0" dirty="0">
                <a:solidFill>
                  <a:srgbClr val="373A3C"/>
                </a:solidFill>
                <a:effectLst/>
                <a:latin typeface="OpenSans"/>
              </a:rPr>
              <a:t>Opiskelija ymmärtää hyvinvointia tukevan ympäristön ja hyvinvointitaitojen opettamisen merkityksen osana omaa työtään. </a:t>
            </a:r>
          </a:p>
          <a:p>
            <a:pPr marL="0" indent="0" algn="l">
              <a:buNone/>
            </a:pPr>
            <a:endParaRPr lang="fi-FI" b="0" i="0" dirty="0">
              <a:solidFill>
                <a:srgbClr val="373A3C"/>
              </a:solidFill>
              <a:effectLst/>
              <a:latin typeface="OpenSans"/>
            </a:endParaRPr>
          </a:p>
          <a:p>
            <a:endParaRPr lang="fi-FI" dirty="0"/>
          </a:p>
        </p:txBody>
      </p:sp>
      <p:sp>
        <p:nvSpPr>
          <p:cNvPr id="3" name="Date Placeholder 2">
            <a:extLst>
              <a:ext uri="{FF2B5EF4-FFF2-40B4-BE49-F238E27FC236}">
                <a16:creationId xmlns:a16="http://schemas.microsoft.com/office/drawing/2014/main" id="{A3E8BD59-48B0-3548-A98E-86254C6A0E8E}"/>
              </a:ext>
            </a:extLst>
          </p:cNvPr>
          <p:cNvSpPr>
            <a:spLocks noGrp="1"/>
          </p:cNvSpPr>
          <p:nvPr>
            <p:ph type="dt" sz="half" idx="10"/>
          </p:nvPr>
        </p:nvSpPr>
        <p:spPr/>
        <p:txBody>
          <a:bodyPr/>
          <a:lstStyle/>
          <a:p>
            <a:endParaRPr lang="fi-FI" dirty="0"/>
          </a:p>
        </p:txBody>
      </p:sp>
      <p:sp>
        <p:nvSpPr>
          <p:cNvPr id="4" name="Footer Placeholder 3">
            <a:extLst>
              <a:ext uri="{FF2B5EF4-FFF2-40B4-BE49-F238E27FC236}">
                <a16:creationId xmlns:a16="http://schemas.microsoft.com/office/drawing/2014/main" id="{5DB5126A-D363-F84F-B0E6-1F8CC4FCCD79}"/>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3559836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C7C8B-6FE2-FE47-A5B5-D78BD4B9DE7A}"/>
              </a:ext>
            </a:extLst>
          </p:cNvPr>
          <p:cNvSpPr>
            <a:spLocks noGrp="1"/>
          </p:cNvSpPr>
          <p:nvPr>
            <p:ph type="title"/>
          </p:nvPr>
        </p:nvSpPr>
        <p:spPr/>
        <p:txBody>
          <a:bodyPr/>
          <a:lstStyle/>
          <a:p>
            <a:r>
              <a:rPr lang="fi-FI" sz="3600" b="0" i="0" dirty="0">
                <a:solidFill>
                  <a:srgbClr val="002060"/>
                </a:solidFill>
                <a:effectLst/>
                <a:latin typeface="Arial" panose="020B0604020202020204" pitchFamily="34" charset="0"/>
              </a:rPr>
              <a:t>Laaja-alaisen hyvinvointiosaamisen perusteet 3op</a:t>
            </a:r>
            <a:endParaRPr lang="fi-FI" dirty="0">
              <a:solidFill>
                <a:srgbClr val="002060"/>
              </a:solidFill>
            </a:endParaRPr>
          </a:p>
        </p:txBody>
      </p:sp>
      <p:sp>
        <p:nvSpPr>
          <p:cNvPr id="5" name="Subtitle 4">
            <a:extLst>
              <a:ext uri="{FF2B5EF4-FFF2-40B4-BE49-F238E27FC236}">
                <a16:creationId xmlns:a16="http://schemas.microsoft.com/office/drawing/2014/main" id="{2887491B-9FB5-0741-B2FF-7DA6FA260462}"/>
              </a:ext>
            </a:extLst>
          </p:cNvPr>
          <p:cNvSpPr>
            <a:spLocks noGrp="1"/>
          </p:cNvSpPr>
          <p:nvPr>
            <p:ph type="subTitle" idx="1"/>
          </p:nvPr>
        </p:nvSpPr>
        <p:spPr/>
        <p:txBody>
          <a:bodyPr/>
          <a:lstStyle/>
          <a:p>
            <a:r>
              <a:rPr lang="fi-FI" dirty="0"/>
              <a:t>Pedagogiikka</a:t>
            </a:r>
          </a:p>
        </p:txBody>
      </p:sp>
      <p:sp>
        <p:nvSpPr>
          <p:cNvPr id="6" name="Text Placeholder 5">
            <a:extLst>
              <a:ext uri="{FF2B5EF4-FFF2-40B4-BE49-F238E27FC236}">
                <a16:creationId xmlns:a16="http://schemas.microsoft.com/office/drawing/2014/main" id="{634F642C-C041-5446-B085-7B2F0B5FA9E1}"/>
              </a:ext>
            </a:extLst>
          </p:cNvPr>
          <p:cNvSpPr>
            <a:spLocks noGrp="1"/>
          </p:cNvSpPr>
          <p:nvPr>
            <p:ph type="body" idx="12"/>
          </p:nvPr>
        </p:nvSpPr>
        <p:spPr/>
        <p:txBody>
          <a:bodyPr/>
          <a:lstStyle/>
          <a:p>
            <a:r>
              <a:rPr lang="fi-FI" dirty="0"/>
              <a:t>Osiossa on kolme webinaaria, joissa keskeisenä oppistapana on asiantuntijaluentojen ohella kokemuksellinen oppiminen ja yhteiskehittäminen</a:t>
            </a:r>
          </a:p>
          <a:p>
            <a:r>
              <a:rPr lang="fi-FI" dirty="0"/>
              <a:t>Opiskelijat valmistautuvat webinaareihin tutustumalla ennakkoon materiaaleihin</a:t>
            </a:r>
          </a:p>
          <a:p>
            <a:r>
              <a:rPr lang="fi-FI" dirty="0"/>
              <a:t>Webinaarien jälkeen opiskelijat syventävät osaamistaan soveltamalla opiskeltuja teemoja käytäntöön sekä reflektoimalla näitä kirjallisesti. He tutustuvat toistensa teksteihin ja antavat vertaispalautetta.</a:t>
            </a:r>
          </a:p>
        </p:txBody>
      </p:sp>
      <p:sp>
        <p:nvSpPr>
          <p:cNvPr id="3" name="Date Placeholder 2">
            <a:extLst>
              <a:ext uri="{FF2B5EF4-FFF2-40B4-BE49-F238E27FC236}">
                <a16:creationId xmlns:a16="http://schemas.microsoft.com/office/drawing/2014/main" id="{A3E8BD59-48B0-3548-A98E-86254C6A0E8E}"/>
              </a:ext>
            </a:extLst>
          </p:cNvPr>
          <p:cNvSpPr>
            <a:spLocks noGrp="1"/>
          </p:cNvSpPr>
          <p:nvPr>
            <p:ph type="dt" sz="half" idx="10"/>
          </p:nvPr>
        </p:nvSpPr>
        <p:spPr/>
        <p:txBody>
          <a:bodyPr/>
          <a:lstStyle/>
          <a:p>
            <a:endParaRPr lang="fi-FI" dirty="0"/>
          </a:p>
        </p:txBody>
      </p:sp>
      <p:sp>
        <p:nvSpPr>
          <p:cNvPr id="4" name="Footer Placeholder 3">
            <a:extLst>
              <a:ext uri="{FF2B5EF4-FFF2-40B4-BE49-F238E27FC236}">
                <a16:creationId xmlns:a16="http://schemas.microsoft.com/office/drawing/2014/main" id="{5DB5126A-D363-F84F-B0E6-1F8CC4FCCD79}"/>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1132192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C7C8B-6FE2-FE47-A5B5-D78BD4B9DE7A}"/>
              </a:ext>
            </a:extLst>
          </p:cNvPr>
          <p:cNvSpPr>
            <a:spLocks noGrp="1"/>
          </p:cNvSpPr>
          <p:nvPr>
            <p:ph type="title"/>
          </p:nvPr>
        </p:nvSpPr>
        <p:spPr/>
        <p:txBody>
          <a:bodyPr/>
          <a:lstStyle/>
          <a:p>
            <a:r>
              <a:rPr lang="fi-FI" sz="3600" b="0" i="0" dirty="0">
                <a:solidFill>
                  <a:srgbClr val="002060"/>
                </a:solidFill>
                <a:effectLst/>
                <a:latin typeface="Arial" panose="020B0604020202020204" pitchFamily="34" charset="0"/>
              </a:rPr>
              <a:t>Laaja-alaisen hyvinvointiosaamisen perusteet 3op</a:t>
            </a:r>
            <a:endParaRPr lang="fi-FI" dirty="0">
              <a:solidFill>
                <a:srgbClr val="002060"/>
              </a:solidFill>
            </a:endParaRPr>
          </a:p>
        </p:txBody>
      </p:sp>
      <p:sp>
        <p:nvSpPr>
          <p:cNvPr id="5" name="Subtitle 4">
            <a:extLst>
              <a:ext uri="{FF2B5EF4-FFF2-40B4-BE49-F238E27FC236}">
                <a16:creationId xmlns:a16="http://schemas.microsoft.com/office/drawing/2014/main" id="{2887491B-9FB5-0741-B2FF-7DA6FA260462}"/>
              </a:ext>
            </a:extLst>
          </p:cNvPr>
          <p:cNvSpPr>
            <a:spLocks noGrp="1"/>
          </p:cNvSpPr>
          <p:nvPr>
            <p:ph type="subTitle" idx="1"/>
          </p:nvPr>
        </p:nvSpPr>
        <p:spPr/>
        <p:txBody>
          <a:bodyPr/>
          <a:lstStyle/>
          <a:p>
            <a:r>
              <a:rPr lang="fi-FI" dirty="0"/>
              <a:t>Opintokokonaisuuden osiot: </a:t>
            </a:r>
          </a:p>
        </p:txBody>
      </p:sp>
      <p:sp>
        <p:nvSpPr>
          <p:cNvPr id="6" name="Text Placeholder 5">
            <a:extLst>
              <a:ext uri="{FF2B5EF4-FFF2-40B4-BE49-F238E27FC236}">
                <a16:creationId xmlns:a16="http://schemas.microsoft.com/office/drawing/2014/main" id="{634F642C-C041-5446-B085-7B2F0B5FA9E1}"/>
              </a:ext>
            </a:extLst>
          </p:cNvPr>
          <p:cNvSpPr>
            <a:spLocks noGrp="1"/>
          </p:cNvSpPr>
          <p:nvPr>
            <p:ph type="body" idx="12"/>
          </p:nvPr>
        </p:nvSpPr>
        <p:spPr/>
        <p:txBody>
          <a:bodyPr/>
          <a:lstStyle/>
          <a:p>
            <a:pPr marL="0" indent="0">
              <a:buNone/>
            </a:pPr>
            <a:r>
              <a:rPr lang="fi-FI" b="0" i="0" dirty="0">
                <a:solidFill>
                  <a:srgbClr val="373A3C"/>
                </a:solidFill>
                <a:effectLst/>
                <a:latin typeface="OpenSans"/>
              </a:rPr>
              <a:t>1. Arvo- ja hyväksyntäpohjainen lähestymistapa sekä kokonaisvaltaisen hyvinvoinnin näkökulma</a:t>
            </a:r>
          </a:p>
          <a:p>
            <a:pPr marL="0" indent="0">
              <a:buNone/>
            </a:pPr>
            <a:r>
              <a:rPr lang="fi-FI" b="0" i="0" dirty="0">
                <a:solidFill>
                  <a:srgbClr val="373A3C"/>
                </a:solidFill>
                <a:effectLst/>
                <a:latin typeface="OpenSans"/>
              </a:rPr>
              <a:t>2. Hyvinvointia tukeva opetus, tunne- ja vuorovaikutustaitojen perusteet sekä tunteiden käsittely HOT-mallin avulla</a:t>
            </a:r>
            <a:endParaRPr lang="fi-FI" dirty="0">
              <a:solidFill>
                <a:srgbClr val="373A3C"/>
              </a:solidFill>
              <a:latin typeface="OpenSans"/>
            </a:endParaRPr>
          </a:p>
          <a:p>
            <a:pPr marL="0" indent="0">
              <a:buNone/>
            </a:pPr>
            <a:r>
              <a:rPr lang="fi-FI" b="0" i="0" dirty="0">
                <a:solidFill>
                  <a:srgbClr val="373A3C"/>
                </a:solidFill>
                <a:effectLst/>
                <a:latin typeface="OpenSans"/>
              </a:rPr>
              <a:t>3. Osallisuus ja moniammatillinen yhteistyö</a:t>
            </a:r>
            <a:endParaRPr lang="fi-FI" dirty="0"/>
          </a:p>
        </p:txBody>
      </p:sp>
      <p:sp>
        <p:nvSpPr>
          <p:cNvPr id="3" name="Date Placeholder 2">
            <a:extLst>
              <a:ext uri="{FF2B5EF4-FFF2-40B4-BE49-F238E27FC236}">
                <a16:creationId xmlns:a16="http://schemas.microsoft.com/office/drawing/2014/main" id="{A3E8BD59-48B0-3548-A98E-86254C6A0E8E}"/>
              </a:ext>
            </a:extLst>
          </p:cNvPr>
          <p:cNvSpPr>
            <a:spLocks noGrp="1"/>
          </p:cNvSpPr>
          <p:nvPr>
            <p:ph type="dt" sz="half" idx="10"/>
          </p:nvPr>
        </p:nvSpPr>
        <p:spPr/>
        <p:txBody>
          <a:bodyPr/>
          <a:lstStyle/>
          <a:p>
            <a:endParaRPr lang="fi-FI" dirty="0"/>
          </a:p>
        </p:txBody>
      </p:sp>
      <p:sp>
        <p:nvSpPr>
          <p:cNvPr id="4" name="Footer Placeholder 3">
            <a:extLst>
              <a:ext uri="{FF2B5EF4-FFF2-40B4-BE49-F238E27FC236}">
                <a16:creationId xmlns:a16="http://schemas.microsoft.com/office/drawing/2014/main" id="{5DB5126A-D363-F84F-B0E6-1F8CC4FCCD79}"/>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3643897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C7C8B-6FE2-FE47-A5B5-D78BD4B9DE7A}"/>
              </a:ext>
            </a:extLst>
          </p:cNvPr>
          <p:cNvSpPr>
            <a:spLocks noGrp="1"/>
          </p:cNvSpPr>
          <p:nvPr>
            <p:ph type="title"/>
          </p:nvPr>
        </p:nvSpPr>
        <p:spPr/>
        <p:txBody>
          <a:bodyPr/>
          <a:lstStyle/>
          <a:p>
            <a:r>
              <a:rPr lang="fi-FI" sz="3600" b="0" i="0" dirty="0">
                <a:solidFill>
                  <a:srgbClr val="002060"/>
                </a:solidFill>
                <a:effectLst/>
                <a:latin typeface="Arial" panose="020B0604020202020204" pitchFamily="34" charset="0"/>
              </a:rPr>
              <a:t>Laaja-alaisen hyvinvointiosaamisen perusteet 3op</a:t>
            </a:r>
            <a:endParaRPr lang="fi-FI" dirty="0">
              <a:solidFill>
                <a:srgbClr val="002060"/>
              </a:solidFill>
            </a:endParaRPr>
          </a:p>
        </p:txBody>
      </p:sp>
      <p:sp>
        <p:nvSpPr>
          <p:cNvPr id="5" name="Subtitle 4">
            <a:extLst>
              <a:ext uri="{FF2B5EF4-FFF2-40B4-BE49-F238E27FC236}">
                <a16:creationId xmlns:a16="http://schemas.microsoft.com/office/drawing/2014/main" id="{2887491B-9FB5-0741-B2FF-7DA6FA260462}"/>
              </a:ext>
            </a:extLst>
          </p:cNvPr>
          <p:cNvSpPr>
            <a:spLocks noGrp="1"/>
          </p:cNvSpPr>
          <p:nvPr>
            <p:ph type="subTitle" idx="1"/>
          </p:nvPr>
        </p:nvSpPr>
        <p:spPr/>
        <p:txBody>
          <a:bodyPr/>
          <a:lstStyle/>
          <a:p>
            <a:r>
              <a:rPr lang="fi-FI" dirty="0"/>
              <a:t>Esimerkkejä opiskeltavista sisällöistä ja käytänteistä</a:t>
            </a:r>
          </a:p>
          <a:p>
            <a:endParaRPr lang="fi-FI" dirty="0"/>
          </a:p>
        </p:txBody>
      </p:sp>
      <p:sp>
        <p:nvSpPr>
          <p:cNvPr id="6" name="Text Placeholder 5">
            <a:extLst>
              <a:ext uri="{FF2B5EF4-FFF2-40B4-BE49-F238E27FC236}">
                <a16:creationId xmlns:a16="http://schemas.microsoft.com/office/drawing/2014/main" id="{634F642C-C041-5446-B085-7B2F0B5FA9E1}"/>
              </a:ext>
            </a:extLst>
          </p:cNvPr>
          <p:cNvSpPr>
            <a:spLocks noGrp="1"/>
          </p:cNvSpPr>
          <p:nvPr>
            <p:ph type="body" idx="12"/>
          </p:nvPr>
        </p:nvSpPr>
        <p:spPr/>
        <p:txBody>
          <a:bodyPr>
            <a:normAutofit fontScale="92500"/>
          </a:bodyPr>
          <a:lstStyle/>
          <a:p>
            <a:pPr marL="0" indent="0">
              <a:buNone/>
            </a:pPr>
            <a:r>
              <a:rPr lang="fi-FI" b="1" i="0" dirty="0">
                <a:solidFill>
                  <a:srgbClr val="373A3C"/>
                </a:solidFill>
                <a:effectLst/>
                <a:latin typeface="OpenSans"/>
              </a:rPr>
              <a:t>1. Arvo- ja hyväksyntäpohjainen lähestymistapa sekä kokonaisvaltaisen hyvinvoinnin näkökulma </a:t>
            </a:r>
          </a:p>
          <a:p>
            <a:pPr marL="0" indent="0">
              <a:buNone/>
            </a:pPr>
            <a:r>
              <a:rPr lang="fi-FI" b="0" i="0" dirty="0">
                <a:solidFill>
                  <a:srgbClr val="373A3C"/>
                </a:solidFill>
                <a:effectLst/>
                <a:latin typeface="OpenSans"/>
              </a:rPr>
              <a:t>Teemassa tutustutaan arvo- ja hyväksyntäpohjaiseen lähestymistapaan sekä positiiviseen psykologiaan. Teemassa tarkastellaan myös kokonaisvaltaisen hyvinvoinnin näkökulmaa sekä hyvinvointikäyttäytymistä. Teemaan kuuluvassa webinaarissa käsitellään koulutuksen sisältöjen kytköstä opetussuunnitelman perusteisiin. Työskentelyssä pohditaan hyvinvointinäkökulmaa sekä oman itsen kautta että suhteessa omaan työhön opiskelijoiden parissa. Tavoitteena on, että opiskelijana pääset soveltamaan ja testaamaan lähestymistapaa ja harjoitteita myös omassa käytännöntyössäsi. </a:t>
            </a:r>
            <a:endParaRPr lang="fi-FI" dirty="0"/>
          </a:p>
        </p:txBody>
      </p:sp>
      <p:sp>
        <p:nvSpPr>
          <p:cNvPr id="3" name="Date Placeholder 2">
            <a:extLst>
              <a:ext uri="{FF2B5EF4-FFF2-40B4-BE49-F238E27FC236}">
                <a16:creationId xmlns:a16="http://schemas.microsoft.com/office/drawing/2014/main" id="{A3E8BD59-48B0-3548-A98E-86254C6A0E8E}"/>
              </a:ext>
            </a:extLst>
          </p:cNvPr>
          <p:cNvSpPr>
            <a:spLocks noGrp="1"/>
          </p:cNvSpPr>
          <p:nvPr>
            <p:ph type="dt" sz="half" idx="10"/>
          </p:nvPr>
        </p:nvSpPr>
        <p:spPr/>
        <p:txBody>
          <a:bodyPr/>
          <a:lstStyle/>
          <a:p>
            <a:endParaRPr lang="fi-FI" dirty="0"/>
          </a:p>
        </p:txBody>
      </p:sp>
      <p:sp>
        <p:nvSpPr>
          <p:cNvPr id="4" name="Footer Placeholder 3">
            <a:extLst>
              <a:ext uri="{FF2B5EF4-FFF2-40B4-BE49-F238E27FC236}">
                <a16:creationId xmlns:a16="http://schemas.microsoft.com/office/drawing/2014/main" id="{5DB5126A-D363-F84F-B0E6-1F8CC4FCCD79}"/>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135424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C7C8B-6FE2-FE47-A5B5-D78BD4B9DE7A}"/>
              </a:ext>
            </a:extLst>
          </p:cNvPr>
          <p:cNvSpPr>
            <a:spLocks noGrp="1"/>
          </p:cNvSpPr>
          <p:nvPr>
            <p:ph type="title"/>
          </p:nvPr>
        </p:nvSpPr>
        <p:spPr/>
        <p:txBody>
          <a:bodyPr/>
          <a:lstStyle/>
          <a:p>
            <a:r>
              <a:rPr lang="fi-FI" sz="3600" b="0" i="0" dirty="0">
                <a:solidFill>
                  <a:srgbClr val="002060"/>
                </a:solidFill>
                <a:effectLst/>
                <a:latin typeface="Arial" panose="020B0604020202020204" pitchFamily="34" charset="0"/>
              </a:rPr>
              <a:t>Laaja-alaisen hyvinvointiosaamisen perusteet 3op</a:t>
            </a:r>
            <a:endParaRPr lang="fi-FI" dirty="0">
              <a:solidFill>
                <a:srgbClr val="002060"/>
              </a:solidFill>
            </a:endParaRPr>
          </a:p>
        </p:txBody>
      </p:sp>
      <p:sp>
        <p:nvSpPr>
          <p:cNvPr id="5" name="Subtitle 4">
            <a:extLst>
              <a:ext uri="{FF2B5EF4-FFF2-40B4-BE49-F238E27FC236}">
                <a16:creationId xmlns:a16="http://schemas.microsoft.com/office/drawing/2014/main" id="{2887491B-9FB5-0741-B2FF-7DA6FA260462}"/>
              </a:ext>
            </a:extLst>
          </p:cNvPr>
          <p:cNvSpPr>
            <a:spLocks noGrp="1"/>
          </p:cNvSpPr>
          <p:nvPr>
            <p:ph type="subTitle" idx="1"/>
          </p:nvPr>
        </p:nvSpPr>
        <p:spPr>
          <a:xfrm>
            <a:off x="766101" y="1541458"/>
            <a:ext cx="10511286" cy="648072"/>
          </a:xfrm>
        </p:spPr>
        <p:txBody>
          <a:bodyPr/>
          <a:lstStyle/>
          <a:p>
            <a:r>
              <a:rPr lang="fi-FI" dirty="0"/>
              <a:t>Esimerkkejä opiskeltavista sisällöistä ja käytänteistä</a:t>
            </a:r>
          </a:p>
        </p:txBody>
      </p:sp>
      <p:sp>
        <p:nvSpPr>
          <p:cNvPr id="6" name="Text Placeholder 5">
            <a:extLst>
              <a:ext uri="{FF2B5EF4-FFF2-40B4-BE49-F238E27FC236}">
                <a16:creationId xmlns:a16="http://schemas.microsoft.com/office/drawing/2014/main" id="{634F642C-C041-5446-B085-7B2F0B5FA9E1}"/>
              </a:ext>
            </a:extLst>
          </p:cNvPr>
          <p:cNvSpPr>
            <a:spLocks noGrp="1"/>
          </p:cNvSpPr>
          <p:nvPr>
            <p:ph type="body" idx="12"/>
          </p:nvPr>
        </p:nvSpPr>
        <p:spPr>
          <a:xfrm>
            <a:off x="766101" y="2189530"/>
            <a:ext cx="9533599" cy="3203412"/>
          </a:xfrm>
        </p:spPr>
        <p:txBody>
          <a:bodyPr>
            <a:normAutofit/>
          </a:bodyPr>
          <a:lstStyle/>
          <a:p>
            <a:pPr marL="0" indent="0" algn="l">
              <a:buNone/>
            </a:pPr>
            <a:r>
              <a:rPr lang="fi-FI" b="1" i="0" dirty="0">
                <a:solidFill>
                  <a:srgbClr val="373A3C"/>
                </a:solidFill>
                <a:effectLst/>
                <a:latin typeface="OpenSans"/>
              </a:rPr>
              <a:t>2. Hyvinvointia tukeva opetus, tunne- ja vuorovaikutustaitojen perusteet sekä tunteiden käsittely HOT-mallin avulla:</a:t>
            </a:r>
          </a:p>
          <a:p>
            <a:pPr marL="0" indent="0" algn="l">
              <a:buNone/>
            </a:pPr>
            <a:r>
              <a:rPr lang="fi-FI" dirty="0">
                <a:solidFill>
                  <a:srgbClr val="373A3C"/>
                </a:solidFill>
                <a:latin typeface="OpenSans"/>
              </a:rPr>
              <a:t>K</a:t>
            </a:r>
            <a:r>
              <a:rPr lang="fi-FI" b="0" i="0" dirty="0">
                <a:solidFill>
                  <a:srgbClr val="373A3C"/>
                </a:solidFill>
                <a:effectLst/>
                <a:latin typeface="OpenSans"/>
              </a:rPr>
              <a:t>eskeisiä käsiteltäviä asioita on hyvinvointia tukevan opetuksen ja tunne- ja vuorovaikutustaitojen perusteet sekä tunteiden käsittely HOT-mallin avulla.  Tunteiden osalta perehdytään mm. tunteiden tunnistamiseen, ilmaisemiseen sekä käsittelyyn sekä näiden linkittymisen opetukseen ja opiskelijoiden hyvinvoinnin tukemiseen. Lisäksi käsitellään kohtaamisen, kuuntelemisen ja hyvän vuorovaikutuksen merkitystä osana oppimista ja opiskelua.   </a:t>
            </a:r>
          </a:p>
          <a:p>
            <a:pPr marL="0" indent="0" algn="l">
              <a:buNone/>
            </a:pPr>
            <a:endParaRPr lang="fi-FI" b="1" i="0" dirty="0">
              <a:solidFill>
                <a:srgbClr val="373A3C"/>
              </a:solidFill>
              <a:effectLst/>
              <a:latin typeface="OpenSans"/>
            </a:endParaRPr>
          </a:p>
          <a:p>
            <a:endParaRPr lang="fi-FI" dirty="0"/>
          </a:p>
        </p:txBody>
      </p:sp>
      <p:sp>
        <p:nvSpPr>
          <p:cNvPr id="3" name="Date Placeholder 2">
            <a:extLst>
              <a:ext uri="{FF2B5EF4-FFF2-40B4-BE49-F238E27FC236}">
                <a16:creationId xmlns:a16="http://schemas.microsoft.com/office/drawing/2014/main" id="{A3E8BD59-48B0-3548-A98E-86254C6A0E8E}"/>
              </a:ext>
            </a:extLst>
          </p:cNvPr>
          <p:cNvSpPr>
            <a:spLocks noGrp="1"/>
          </p:cNvSpPr>
          <p:nvPr>
            <p:ph type="dt" sz="half" idx="10"/>
          </p:nvPr>
        </p:nvSpPr>
        <p:spPr/>
        <p:txBody>
          <a:bodyPr/>
          <a:lstStyle/>
          <a:p>
            <a:endParaRPr lang="fi-FI" dirty="0"/>
          </a:p>
        </p:txBody>
      </p:sp>
      <p:sp>
        <p:nvSpPr>
          <p:cNvPr id="4" name="Footer Placeholder 3">
            <a:extLst>
              <a:ext uri="{FF2B5EF4-FFF2-40B4-BE49-F238E27FC236}">
                <a16:creationId xmlns:a16="http://schemas.microsoft.com/office/drawing/2014/main" id="{5DB5126A-D363-F84F-B0E6-1F8CC4FCCD79}"/>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360195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C7C8B-6FE2-FE47-A5B5-D78BD4B9DE7A}"/>
              </a:ext>
            </a:extLst>
          </p:cNvPr>
          <p:cNvSpPr>
            <a:spLocks noGrp="1"/>
          </p:cNvSpPr>
          <p:nvPr>
            <p:ph type="title"/>
          </p:nvPr>
        </p:nvSpPr>
        <p:spPr/>
        <p:txBody>
          <a:bodyPr/>
          <a:lstStyle/>
          <a:p>
            <a:r>
              <a:rPr lang="fi-FI" sz="3600" b="0" i="0" dirty="0">
                <a:solidFill>
                  <a:srgbClr val="002060"/>
                </a:solidFill>
                <a:effectLst/>
                <a:latin typeface="Arial" panose="020B0604020202020204" pitchFamily="34" charset="0"/>
              </a:rPr>
              <a:t>Laaja-alaisen hyvinvointiosaamisen perusteet 3op</a:t>
            </a:r>
            <a:endParaRPr lang="fi-FI" dirty="0">
              <a:solidFill>
                <a:srgbClr val="002060"/>
              </a:solidFill>
            </a:endParaRPr>
          </a:p>
        </p:txBody>
      </p:sp>
      <p:sp>
        <p:nvSpPr>
          <p:cNvPr id="5" name="Subtitle 4">
            <a:extLst>
              <a:ext uri="{FF2B5EF4-FFF2-40B4-BE49-F238E27FC236}">
                <a16:creationId xmlns:a16="http://schemas.microsoft.com/office/drawing/2014/main" id="{2887491B-9FB5-0741-B2FF-7DA6FA260462}"/>
              </a:ext>
            </a:extLst>
          </p:cNvPr>
          <p:cNvSpPr>
            <a:spLocks noGrp="1"/>
          </p:cNvSpPr>
          <p:nvPr>
            <p:ph type="subTitle" idx="1"/>
          </p:nvPr>
        </p:nvSpPr>
        <p:spPr/>
        <p:txBody>
          <a:bodyPr>
            <a:normAutofit/>
          </a:bodyPr>
          <a:lstStyle/>
          <a:p>
            <a:r>
              <a:rPr lang="fi-FI" dirty="0"/>
              <a:t>Esimerkkejä opiskeltavista sisällöistä ja käytänteistä</a:t>
            </a:r>
          </a:p>
          <a:p>
            <a:endParaRPr lang="fi-FI" dirty="0"/>
          </a:p>
        </p:txBody>
      </p:sp>
      <p:sp>
        <p:nvSpPr>
          <p:cNvPr id="6" name="Text Placeholder 5">
            <a:extLst>
              <a:ext uri="{FF2B5EF4-FFF2-40B4-BE49-F238E27FC236}">
                <a16:creationId xmlns:a16="http://schemas.microsoft.com/office/drawing/2014/main" id="{634F642C-C041-5446-B085-7B2F0B5FA9E1}"/>
              </a:ext>
            </a:extLst>
          </p:cNvPr>
          <p:cNvSpPr>
            <a:spLocks noGrp="1"/>
          </p:cNvSpPr>
          <p:nvPr>
            <p:ph type="body" idx="12"/>
          </p:nvPr>
        </p:nvSpPr>
        <p:spPr/>
        <p:txBody>
          <a:bodyPr/>
          <a:lstStyle/>
          <a:p>
            <a:pPr marL="0" indent="0">
              <a:buNone/>
            </a:pPr>
            <a:r>
              <a:rPr lang="fi-FI" b="1" i="0" dirty="0">
                <a:solidFill>
                  <a:srgbClr val="373A3C"/>
                </a:solidFill>
                <a:effectLst/>
                <a:latin typeface="OpenSans"/>
              </a:rPr>
              <a:t>3. Osallisuus ja moniammatillinen yhteistyö</a:t>
            </a:r>
          </a:p>
          <a:p>
            <a:pPr marL="0" indent="0">
              <a:buNone/>
            </a:pPr>
            <a:r>
              <a:rPr lang="fi-FI" b="0" i="0" dirty="0">
                <a:solidFill>
                  <a:srgbClr val="373A3C"/>
                </a:solidFill>
                <a:effectLst/>
                <a:latin typeface="OpenSans"/>
              </a:rPr>
              <a:t>Teemassa käsitellään moniammatillista yhteistyötä ja osallisuutta suhteessa opiskeluun ja oppimiseen sekä opiskelijan hyvinvoinnin tukemiseen.  Aihetta käsitellään mm. hanke-esimerkkien ja niihin liittyvien kokemusten sekä materiaalien kautta.</a:t>
            </a:r>
            <a:endParaRPr lang="fi-FI" b="1" dirty="0"/>
          </a:p>
        </p:txBody>
      </p:sp>
      <p:sp>
        <p:nvSpPr>
          <p:cNvPr id="3" name="Date Placeholder 2">
            <a:extLst>
              <a:ext uri="{FF2B5EF4-FFF2-40B4-BE49-F238E27FC236}">
                <a16:creationId xmlns:a16="http://schemas.microsoft.com/office/drawing/2014/main" id="{A3E8BD59-48B0-3548-A98E-86254C6A0E8E}"/>
              </a:ext>
            </a:extLst>
          </p:cNvPr>
          <p:cNvSpPr>
            <a:spLocks noGrp="1"/>
          </p:cNvSpPr>
          <p:nvPr>
            <p:ph type="dt" sz="half" idx="10"/>
          </p:nvPr>
        </p:nvSpPr>
        <p:spPr/>
        <p:txBody>
          <a:bodyPr/>
          <a:lstStyle/>
          <a:p>
            <a:endParaRPr lang="fi-FI" dirty="0"/>
          </a:p>
        </p:txBody>
      </p:sp>
      <p:sp>
        <p:nvSpPr>
          <p:cNvPr id="4" name="Footer Placeholder 3">
            <a:extLst>
              <a:ext uri="{FF2B5EF4-FFF2-40B4-BE49-F238E27FC236}">
                <a16:creationId xmlns:a16="http://schemas.microsoft.com/office/drawing/2014/main" id="{5DB5126A-D363-F84F-B0E6-1F8CC4FCCD79}"/>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2951026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C7C8B-6FE2-FE47-A5B5-D78BD4B9DE7A}"/>
              </a:ext>
            </a:extLst>
          </p:cNvPr>
          <p:cNvSpPr>
            <a:spLocks noGrp="1"/>
          </p:cNvSpPr>
          <p:nvPr>
            <p:ph type="title"/>
          </p:nvPr>
        </p:nvSpPr>
        <p:spPr/>
        <p:txBody>
          <a:bodyPr/>
          <a:lstStyle/>
          <a:p>
            <a:r>
              <a:rPr lang="fi-FI" sz="3600" b="0" i="0" dirty="0">
                <a:solidFill>
                  <a:srgbClr val="002060"/>
                </a:solidFill>
                <a:effectLst/>
                <a:latin typeface="Arial" panose="020B0604020202020204" pitchFamily="34" charset="0"/>
              </a:rPr>
              <a:t>Laaja-alaisen hyvinvointiosaamisen perusteet 3op</a:t>
            </a:r>
            <a:endParaRPr lang="fi-FI" dirty="0">
              <a:solidFill>
                <a:srgbClr val="002060"/>
              </a:solidFill>
            </a:endParaRPr>
          </a:p>
        </p:txBody>
      </p:sp>
      <p:sp>
        <p:nvSpPr>
          <p:cNvPr id="5" name="Subtitle 4">
            <a:extLst>
              <a:ext uri="{FF2B5EF4-FFF2-40B4-BE49-F238E27FC236}">
                <a16:creationId xmlns:a16="http://schemas.microsoft.com/office/drawing/2014/main" id="{2887491B-9FB5-0741-B2FF-7DA6FA260462}"/>
              </a:ext>
            </a:extLst>
          </p:cNvPr>
          <p:cNvSpPr>
            <a:spLocks noGrp="1"/>
          </p:cNvSpPr>
          <p:nvPr>
            <p:ph type="subTitle" idx="1"/>
          </p:nvPr>
        </p:nvSpPr>
        <p:spPr/>
        <p:txBody>
          <a:bodyPr>
            <a:normAutofit/>
          </a:bodyPr>
          <a:lstStyle/>
          <a:p>
            <a:r>
              <a:rPr lang="fi-FI" b="1" i="0" dirty="0">
                <a:solidFill>
                  <a:srgbClr val="373A3C"/>
                </a:solidFill>
                <a:effectLst/>
                <a:latin typeface="OpenSans"/>
              </a:rPr>
              <a:t>Nostoja kurssin verkkomateriaaleista</a:t>
            </a:r>
            <a:endParaRPr lang="fi-FI" dirty="0"/>
          </a:p>
        </p:txBody>
      </p:sp>
      <p:sp>
        <p:nvSpPr>
          <p:cNvPr id="6" name="Text Placeholder 5">
            <a:extLst>
              <a:ext uri="{FF2B5EF4-FFF2-40B4-BE49-F238E27FC236}">
                <a16:creationId xmlns:a16="http://schemas.microsoft.com/office/drawing/2014/main" id="{634F642C-C041-5446-B085-7B2F0B5FA9E1}"/>
              </a:ext>
            </a:extLst>
          </p:cNvPr>
          <p:cNvSpPr>
            <a:spLocks noGrp="1"/>
          </p:cNvSpPr>
          <p:nvPr>
            <p:ph type="body" idx="12"/>
          </p:nvPr>
        </p:nvSpPr>
        <p:spPr/>
        <p:txBody>
          <a:bodyPr/>
          <a:lstStyle/>
          <a:p>
            <a:r>
              <a:rPr lang="fi-FI" dirty="0">
                <a:hlinkClick r:id="rId2"/>
              </a:rPr>
              <a:t>hyvinvointi_puheeksi_2.pdf (liikkuvaopiskelu.fi)</a:t>
            </a:r>
            <a:endParaRPr lang="fi-FI" dirty="0"/>
          </a:p>
          <a:p>
            <a:r>
              <a:rPr lang="fi-FI" dirty="0" err="1">
                <a:hlinkClick r:id="rId3"/>
              </a:rPr>
              <a:t>Hyvinvointitutor_Kouluttajan</a:t>
            </a:r>
            <a:r>
              <a:rPr lang="fi-FI" dirty="0">
                <a:hlinkClick r:id="rId3"/>
              </a:rPr>
              <a:t> käsikirja.pdf (jamk.fi)</a:t>
            </a:r>
            <a:endParaRPr lang="fi-FI" dirty="0"/>
          </a:p>
          <a:p>
            <a:r>
              <a:rPr lang="fi-FI" dirty="0">
                <a:hlinkClick r:id="rId4"/>
              </a:rPr>
              <a:t>Voimaa opiskeluun – otetta ohjaukseen (theseus.fi)</a:t>
            </a:r>
            <a:endParaRPr lang="fi-FI" dirty="0"/>
          </a:p>
          <a:p>
            <a:r>
              <a:rPr lang="fi-FI" dirty="0">
                <a:hlinkClick r:id="rId5"/>
              </a:rPr>
              <a:t>Millaisia mahdollisuuksia ja kohtaamisia opetuksestasi löytyy? (sool.fi)</a:t>
            </a:r>
            <a:endParaRPr lang="fi-FI" dirty="0"/>
          </a:p>
        </p:txBody>
      </p:sp>
      <p:sp>
        <p:nvSpPr>
          <p:cNvPr id="3" name="Date Placeholder 2">
            <a:extLst>
              <a:ext uri="{FF2B5EF4-FFF2-40B4-BE49-F238E27FC236}">
                <a16:creationId xmlns:a16="http://schemas.microsoft.com/office/drawing/2014/main" id="{A3E8BD59-48B0-3548-A98E-86254C6A0E8E}"/>
              </a:ext>
            </a:extLst>
          </p:cNvPr>
          <p:cNvSpPr>
            <a:spLocks noGrp="1"/>
          </p:cNvSpPr>
          <p:nvPr>
            <p:ph type="dt" sz="half" idx="10"/>
          </p:nvPr>
        </p:nvSpPr>
        <p:spPr/>
        <p:txBody>
          <a:bodyPr/>
          <a:lstStyle/>
          <a:p>
            <a:endParaRPr lang="fi-FI" dirty="0"/>
          </a:p>
        </p:txBody>
      </p:sp>
      <p:sp>
        <p:nvSpPr>
          <p:cNvPr id="4" name="Footer Placeholder 3">
            <a:extLst>
              <a:ext uri="{FF2B5EF4-FFF2-40B4-BE49-F238E27FC236}">
                <a16:creationId xmlns:a16="http://schemas.microsoft.com/office/drawing/2014/main" id="{5DB5126A-D363-F84F-B0E6-1F8CC4FCCD79}"/>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1171386045"/>
      </p:ext>
    </p:extLst>
  </p:cSld>
  <p:clrMapOvr>
    <a:masterClrMapping/>
  </p:clrMapOvr>
</p:sld>
</file>

<file path=ppt/theme/theme1.xml><?xml version="1.0" encoding="utf-8"?>
<a:theme xmlns:a="http://schemas.openxmlformats.org/drawingml/2006/main" name="Office-teema">
  <a:themeElements>
    <a:clrScheme name="JAMK">
      <a:dk1>
        <a:srgbClr val="0D004B"/>
      </a:dk1>
      <a:lt1>
        <a:srgbClr val="FFFFFF"/>
      </a:lt1>
      <a:dk2>
        <a:srgbClr val="0D004C"/>
      </a:dk2>
      <a:lt2>
        <a:srgbClr val="E7E6E6"/>
      </a:lt2>
      <a:accent1>
        <a:srgbClr val="E2066E"/>
      </a:accent1>
      <a:accent2>
        <a:srgbClr val="FDB913"/>
      </a:accent2>
      <a:accent3>
        <a:srgbClr val="00B39C"/>
      </a:accent3>
      <a:accent4>
        <a:srgbClr val="EA590C"/>
      </a:accent4>
      <a:accent5>
        <a:srgbClr val="3FB8E2"/>
      </a:accent5>
      <a:accent6>
        <a:srgbClr val="A5A5A5"/>
      </a:accent6>
      <a:hlink>
        <a:srgbClr val="3FB9E3"/>
      </a:hlink>
      <a:folHlink>
        <a:srgbClr val="7861A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mk_kevyt_powerpoint_pohja_2020" id="{600BD92C-5482-F043-961A-9870930BD665}" vid="{62B8602A-7E5B-E347-8E1D-4BA6CFC062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f58b9d18-341e-4be4-9cbd-ea7c297de0e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BE12FC0F70A9419FBB9C4346A944BC" ma:contentTypeVersion="16" ma:contentTypeDescription="Create a new document." ma:contentTypeScope="" ma:versionID="e0bf5527987531fe9537ee5148d4fa74">
  <xsd:schema xmlns:xsd="http://www.w3.org/2001/XMLSchema" xmlns:xs="http://www.w3.org/2001/XMLSchema" xmlns:p="http://schemas.microsoft.com/office/2006/metadata/properties" xmlns:ns3="efb673f2-7dad-4113-acfa-da1bd0b0c967" xmlns:ns4="f58b9d18-341e-4be4-9cbd-ea7c297de0e3" targetNamespace="http://schemas.microsoft.com/office/2006/metadata/properties" ma:root="true" ma:fieldsID="fc791888ed5bd19c43e27a54d1f41fed" ns3:_="" ns4:_="">
    <xsd:import namespace="efb673f2-7dad-4113-acfa-da1bd0b0c967"/>
    <xsd:import namespace="f58b9d18-341e-4be4-9cbd-ea7c297de0e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element ref="ns4:_activity"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673f2-7dad-4113-acfa-da1bd0b0c9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8b9d18-341e-4be4-9cbd-ea7c297de0e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5C3A3D-ECC2-43B0-BE8B-366BAF734608}">
  <ds:schemaRefs>
    <ds:schemaRef ds:uri="http://schemas.microsoft.com/sharepoint/v3/contenttype/forms"/>
  </ds:schemaRefs>
</ds:datastoreItem>
</file>

<file path=customXml/itemProps2.xml><?xml version="1.0" encoding="utf-8"?>
<ds:datastoreItem xmlns:ds="http://schemas.openxmlformats.org/officeDocument/2006/customXml" ds:itemID="{7D4F562E-6E10-43E9-AF90-707380CE6EC8}">
  <ds:schemaRef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f58b9d18-341e-4be4-9cbd-ea7c297de0e3"/>
    <ds:schemaRef ds:uri="efb673f2-7dad-4113-acfa-da1bd0b0c967"/>
    <ds:schemaRef ds:uri="http://www.w3.org/XML/1998/namespace"/>
    <ds:schemaRef ds:uri="http://purl.org/dc/dcmitype/"/>
  </ds:schemaRefs>
</ds:datastoreItem>
</file>

<file path=customXml/itemProps3.xml><?xml version="1.0" encoding="utf-8"?>
<ds:datastoreItem xmlns:ds="http://schemas.openxmlformats.org/officeDocument/2006/customXml" ds:itemID="{3A3B1EDE-3D67-4282-90CF-FB22FDA8FF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b673f2-7dad-4113-acfa-da1bd0b0c967"/>
    <ds:schemaRef ds:uri="f58b9d18-341e-4be4-9cbd-ea7c297de0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jamk kevyt powerpoint pohja 2020</Template>
  <TotalTime>545</TotalTime>
  <Words>1102</Words>
  <Application>Microsoft Office PowerPoint</Application>
  <PresentationFormat>Widescreen</PresentationFormat>
  <Paragraphs>90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OpenSans</vt:lpstr>
      <vt:lpstr>Office-teema</vt:lpstr>
      <vt:lpstr>Laaja-alainen hyvinvointiosaaminen ja hyvinvointitaitojen edistäminen -koulutushanke</vt:lpstr>
      <vt:lpstr>Laaja-alainen hyvivointiosaaminen ja hyvinvointitaitojen edistäminen</vt:lpstr>
      <vt:lpstr>Laaja-alaisen hyvinvointiosaamisen perusteet 3op</vt:lpstr>
      <vt:lpstr>Laaja-alaisen hyvinvointiosaamisen perusteet 3op</vt:lpstr>
      <vt:lpstr>Laaja-alaisen hyvinvointiosaamisen perusteet 3op</vt:lpstr>
      <vt:lpstr>Laaja-alaisen hyvinvointiosaamisen perusteet 3op</vt:lpstr>
      <vt:lpstr>Laaja-alaisen hyvinvointiosaamisen perusteet 3op</vt:lpstr>
      <vt:lpstr>Laaja-alaisen hyvinvointiosaamisen perusteet 3op</vt:lpstr>
      <vt:lpstr>Laaja-alaisen hyvinvointiosaamisen perusteet 3op</vt:lpstr>
      <vt:lpstr>Hyvinvointitaidot jaksamisen, mielen hyvinvoinnin ja oppimisen tukena 2 op</vt:lpstr>
      <vt:lpstr>Hyvinvointitaidot jaksamisen, mielen hyvinvoinnin ja oppimisen tukena 2 op</vt:lpstr>
      <vt:lpstr>Hyvinvointitaidot jaksamisen, mielen hyvinvoinnin ja oppimisen tukena 2op</vt:lpstr>
      <vt:lpstr>Hyvinvointitaidot jaksamisen, mielen hyvinvoinnin ja oppimisen tukena 2op</vt:lpstr>
      <vt:lpstr>Hyvinvointitaidot jaksamisen, mielen hyvinvoinnin ja oppimisen tukena 2op</vt:lpstr>
      <vt:lpstr>Hyvinvointitaidot jaksamisen, mielen hyvinvoinnin ja oppimisen tukena 2op</vt:lpstr>
      <vt:lpstr>Hyvinvointitaidot jaksamisen, mielen hyvinvoinnin ja oppimisen tukena 2op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PowerPoint-esitysmalli</dc:title>
  <dc:creator>Taanonen Terhi</dc:creator>
  <cp:keywords>pohja; mallipohja; powerpoint; power point</cp:keywords>
  <cp:lastModifiedBy>Kuivalainen Hanna</cp:lastModifiedBy>
  <cp:revision>7</cp:revision>
  <dcterms:created xsi:type="dcterms:W3CDTF">2020-09-15T07:45:07Z</dcterms:created>
  <dcterms:modified xsi:type="dcterms:W3CDTF">2023-01-27T08:31:24Z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0x01010042BE12FC0F70A9419FBB9C4346A944BC</vt:lpwstr>
  </property>
  <property fmtid="{D5CDD505-2E9C-101B-9397-08002B2CF9AE}" pid="3" name="TaxKeyword">
    <vt:lpwstr>1343;#pohja|9a9d608a-ea78-4893-b288-35ade6364b14;#2514;#power point|1bfe7825-4f6b-4848-9a2d-ae9eeb6e12c4;#352;#powerpoint|051b3f1a-72f4-4748-b6c4-d93be0de18c9;#961;#mallipohja|9ccee185-d70a-4d05-9c8c-38b6d35b7d18</vt:lpwstr>
  </property>
  <property fmtid="{D5CDD505-2E9C-101B-9397-08002B2CF9AE}" pid="4" name="Asiasanat">
    <vt:lpwstr/>
  </property>
  <property fmtid="{D5CDD505-2E9C-101B-9397-08002B2CF9AE}" pid="5" name="Hakusanat">
    <vt:lpwstr/>
  </property>
</Properties>
</file>