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5" roundtripDataSignature="AMtx7miaEAsMy6Ql6+oFcboPjPp9AlGMu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customschemas.google.com/relationships/presentationmetadata" Target="metadata"/><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7" name="Shape 187"/>
        <p:cNvGrpSpPr/>
        <p:nvPr/>
      </p:nvGrpSpPr>
      <p:grpSpPr>
        <a:xfrm>
          <a:off x="0" y="0"/>
          <a:ext cx="0" cy="0"/>
          <a:chOff x="0" y="0"/>
          <a:chExt cx="0" cy="0"/>
        </a:xfrm>
      </p:grpSpPr>
      <p:sp>
        <p:nvSpPr>
          <p:cNvPr id="188" name="Google Shape;188;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Google Shape;130;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Google Shape;177;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1" name="Shape 181"/>
        <p:cNvGrpSpPr/>
        <p:nvPr/>
      </p:nvGrpSpPr>
      <p:grpSpPr>
        <a:xfrm>
          <a:off x="0" y="0"/>
          <a:ext cx="0" cy="0"/>
          <a:chOff x="0" y="0"/>
          <a:chExt cx="0" cy="0"/>
        </a:xfrm>
      </p:grpSpPr>
      <p:sp>
        <p:nvSpPr>
          <p:cNvPr id="182" name="Google Shape;182;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 Id="rId3" Type="http://schemas.openxmlformats.org/officeDocument/2006/relationships/image" Target="../media/image1.jpg"/><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7" name="Shape 17"/>
        <p:cNvGrpSpPr/>
        <p:nvPr/>
      </p:nvGrpSpPr>
      <p:grpSpPr>
        <a:xfrm>
          <a:off x="0" y="0"/>
          <a:ext cx="0" cy="0"/>
          <a:chOff x="0" y="0"/>
          <a:chExt cx="0" cy="0"/>
        </a:xfrm>
      </p:grpSpPr>
      <p:sp>
        <p:nvSpPr>
          <p:cNvPr id="18" name="Google Shape;18;p1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2"/>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ustom Layout">
  <p:cSld name="Custom Layout">
    <p:spTree>
      <p:nvGrpSpPr>
        <p:cNvPr id="69" name="Shape 69"/>
        <p:cNvGrpSpPr/>
        <p:nvPr/>
      </p:nvGrpSpPr>
      <p:grpSpPr>
        <a:xfrm>
          <a:off x="0" y="0"/>
          <a:ext cx="0" cy="0"/>
          <a:chOff x="0" y="0"/>
          <a:chExt cx="0" cy="0"/>
        </a:xfrm>
      </p:grpSpPr>
      <p:sp>
        <p:nvSpPr>
          <p:cNvPr id="70" name="Google Shape;70;p2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2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1"/>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inkkeja_ja_materiaaleja">
  <p:cSld name="Linkkeja_ja_materiaaleja">
    <p:spTree>
      <p:nvGrpSpPr>
        <p:cNvPr id="73" name="Shape 73"/>
        <p:cNvGrpSpPr/>
        <p:nvPr/>
      </p:nvGrpSpPr>
      <p:grpSpPr>
        <a:xfrm>
          <a:off x="0" y="0"/>
          <a:ext cx="0" cy="0"/>
          <a:chOff x="0" y="0"/>
          <a:chExt cx="0" cy="0"/>
        </a:xfrm>
      </p:grpSpPr>
      <p:sp>
        <p:nvSpPr>
          <p:cNvPr id="74" name="Google Shape;74;p22"/>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2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2"/>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77" name="Google Shape;77;p22"/>
          <p:cNvPicPr preferRelativeResize="0"/>
          <p:nvPr/>
        </p:nvPicPr>
        <p:blipFill rotWithShape="1">
          <a:blip r:embed="rId2">
            <a:alphaModFix/>
          </a:blip>
          <a:srcRect b="0" l="0" r="0" t="0"/>
          <a:stretch/>
        </p:blipFill>
        <p:spPr>
          <a:xfrm>
            <a:off x="11490556" y="6178626"/>
            <a:ext cx="545401" cy="542851"/>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8" name="Shape 78"/>
        <p:cNvGrpSpPr/>
        <p:nvPr/>
      </p:nvGrpSpPr>
      <p:grpSpPr>
        <a:xfrm>
          <a:off x="0" y="0"/>
          <a:ext cx="0" cy="0"/>
          <a:chOff x="0" y="0"/>
          <a:chExt cx="0" cy="0"/>
        </a:xfrm>
      </p:grpSpPr>
      <p:sp>
        <p:nvSpPr>
          <p:cNvPr id="79" name="Google Shape;79;p23"/>
          <p:cNvSpPr txBox="1"/>
          <p:nvPr>
            <p:ph type="title"/>
          </p:nvPr>
        </p:nvSpPr>
        <p:spPr>
          <a:xfrm>
            <a:off x="831851" y="1709740"/>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3"/>
          <p:cNvSpPr txBox="1"/>
          <p:nvPr>
            <p:ph idx="1" type="body"/>
          </p:nvPr>
        </p:nvSpPr>
        <p:spPr>
          <a:xfrm>
            <a:off x="831851" y="4589465"/>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81" name="Google Shape;81;p23"/>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3"/>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83" name="Shape 83"/>
        <p:cNvGrpSpPr/>
        <p:nvPr/>
      </p:nvGrpSpPr>
      <p:grpSpPr>
        <a:xfrm>
          <a:off x="0" y="0"/>
          <a:ext cx="0" cy="0"/>
          <a:chOff x="0" y="0"/>
          <a:chExt cx="0" cy="0"/>
        </a:xfrm>
      </p:grpSpPr>
      <p:sp>
        <p:nvSpPr>
          <p:cNvPr id="84" name="Google Shape;84;p2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2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6" name="Google Shape;86;p2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24"/>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4"/>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89" name="Shape 89"/>
        <p:cNvGrpSpPr/>
        <p:nvPr/>
      </p:nvGrpSpPr>
      <p:grpSpPr>
        <a:xfrm>
          <a:off x="0" y="0"/>
          <a:ext cx="0" cy="0"/>
          <a:chOff x="0" y="0"/>
          <a:chExt cx="0" cy="0"/>
        </a:xfrm>
      </p:grpSpPr>
      <p:sp>
        <p:nvSpPr>
          <p:cNvPr id="90" name="Google Shape;90;p25"/>
          <p:cNvSpPr txBox="1"/>
          <p:nvPr>
            <p:ph type="title"/>
          </p:nvPr>
        </p:nvSpPr>
        <p:spPr>
          <a:xfrm>
            <a:off x="839788"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25"/>
          <p:cNvSpPr txBox="1"/>
          <p:nvPr>
            <p:ph idx="1" type="body"/>
          </p:nvPr>
        </p:nvSpPr>
        <p:spPr>
          <a:xfrm>
            <a:off x="839789"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92" name="Google Shape;92;p25"/>
          <p:cNvSpPr txBox="1"/>
          <p:nvPr>
            <p:ph idx="2" type="body"/>
          </p:nvPr>
        </p:nvSpPr>
        <p:spPr>
          <a:xfrm>
            <a:off x="839789"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25"/>
          <p:cNvSpPr txBox="1"/>
          <p:nvPr>
            <p:ph idx="3" type="body"/>
          </p:nvPr>
        </p:nvSpPr>
        <p:spPr>
          <a:xfrm>
            <a:off x="6172201"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94" name="Google Shape;94;p25"/>
          <p:cNvSpPr txBox="1"/>
          <p:nvPr>
            <p:ph idx="4" type="body"/>
          </p:nvPr>
        </p:nvSpPr>
        <p:spPr>
          <a:xfrm>
            <a:off x="6172201"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25"/>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25"/>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97" name="Shape 97"/>
        <p:cNvGrpSpPr/>
        <p:nvPr/>
      </p:nvGrpSpPr>
      <p:grpSpPr>
        <a:xfrm>
          <a:off x="0" y="0"/>
          <a:ext cx="0" cy="0"/>
          <a:chOff x="0" y="0"/>
          <a:chExt cx="0" cy="0"/>
        </a:xfrm>
      </p:grpSpPr>
      <p:sp>
        <p:nvSpPr>
          <p:cNvPr id="98" name="Google Shape;98;p2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26"/>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6"/>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01" name="Shape 101"/>
        <p:cNvGrpSpPr/>
        <p:nvPr/>
      </p:nvGrpSpPr>
      <p:grpSpPr>
        <a:xfrm>
          <a:off x="0" y="0"/>
          <a:ext cx="0" cy="0"/>
          <a:chOff x="0" y="0"/>
          <a:chExt cx="0" cy="0"/>
        </a:xfrm>
      </p:grpSpPr>
      <p:sp>
        <p:nvSpPr>
          <p:cNvPr id="102" name="Google Shape;102;p27"/>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27"/>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104" name="Google Shape;104;p27"/>
          <p:cNvPicPr preferRelativeResize="0"/>
          <p:nvPr/>
        </p:nvPicPr>
        <p:blipFill rotWithShape="1">
          <a:blip r:embed="rId2">
            <a:alphaModFix/>
          </a:blip>
          <a:srcRect b="0" l="0" r="0" t="0"/>
          <a:stretch/>
        </p:blipFill>
        <p:spPr>
          <a:xfrm>
            <a:off x="241121" y="5670696"/>
            <a:ext cx="992988" cy="1050781"/>
          </a:xfrm>
          <a:prstGeom prst="rect">
            <a:avLst/>
          </a:prstGeom>
          <a:noFill/>
          <a:ln>
            <a:noFill/>
          </a:ln>
        </p:spPr>
      </p:pic>
      <p:pic>
        <p:nvPicPr>
          <p:cNvPr id="105" name="Google Shape;105;p27"/>
          <p:cNvPicPr preferRelativeResize="0"/>
          <p:nvPr/>
        </p:nvPicPr>
        <p:blipFill rotWithShape="1">
          <a:blip r:embed="rId3">
            <a:alphaModFix/>
          </a:blip>
          <a:srcRect b="0" l="0" r="0" t="0"/>
          <a:stretch/>
        </p:blipFill>
        <p:spPr>
          <a:xfrm>
            <a:off x="3829485" y="5948481"/>
            <a:ext cx="772995" cy="772994"/>
          </a:xfrm>
          <a:prstGeom prst="rect">
            <a:avLst/>
          </a:prstGeom>
          <a:noFill/>
          <a:ln>
            <a:noFill/>
          </a:ln>
        </p:spPr>
      </p:pic>
      <p:pic>
        <p:nvPicPr>
          <p:cNvPr descr="https://lh5.googleusercontent.com/8Fi91AgiqqSWztsOpmjYwiENY3ahA9O_O8vcYwW98fuiMapEf0XRHl3_36xGvLcgnviWfZYbmARGy0hRgkfffFnLv5byVvD4OQggBm1FnB9O99iZsmJm_ta1itqkkOxefcFvppkIVRY" id="106" name="Google Shape;106;p27"/>
          <p:cNvPicPr preferRelativeResize="0"/>
          <p:nvPr/>
        </p:nvPicPr>
        <p:blipFill rotWithShape="1">
          <a:blip r:embed="rId4">
            <a:alphaModFix/>
          </a:blip>
          <a:srcRect b="0" l="0" r="0" t="0"/>
          <a:stretch/>
        </p:blipFill>
        <p:spPr>
          <a:xfrm>
            <a:off x="1569065" y="5980683"/>
            <a:ext cx="2012337" cy="740792"/>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07" name="Shape 107"/>
        <p:cNvGrpSpPr/>
        <p:nvPr/>
      </p:nvGrpSpPr>
      <p:grpSpPr>
        <a:xfrm>
          <a:off x="0" y="0"/>
          <a:ext cx="0" cy="0"/>
          <a:chOff x="0" y="0"/>
          <a:chExt cx="0" cy="0"/>
        </a:xfrm>
      </p:grpSpPr>
      <p:sp>
        <p:nvSpPr>
          <p:cNvPr id="108" name="Google Shape;108;p2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9" name="Google Shape;109;p28"/>
          <p:cNvSpPr/>
          <p:nvPr>
            <p:ph idx="2" type="pic"/>
          </p:nvPr>
        </p:nvSpPr>
        <p:spPr>
          <a:xfrm>
            <a:off x="5183188" y="987427"/>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10" name="Google Shape;110;p28"/>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1" name="Google Shape;111;p28"/>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8"/>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13" name="Shape 113"/>
        <p:cNvGrpSpPr/>
        <p:nvPr/>
      </p:nvGrpSpPr>
      <p:grpSpPr>
        <a:xfrm>
          <a:off x="0" y="0"/>
          <a:ext cx="0" cy="0"/>
          <a:chOff x="0" y="0"/>
          <a:chExt cx="0" cy="0"/>
        </a:xfrm>
      </p:grpSpPr>
      <p:sp>
        <p:nvSpPr>
          <p:cNvPr id="114" name="Google Shape;114;p29"/>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5" name="Google Shape;115;p29"/>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6" name="Google Shape;116;p29"/>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9"/>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18" name="Shape 118"/>
        <p:cNvGrpSpPr/>
        <p:nvPr/>
      </p:nvGrpSpPr>
      <p:grpSpPr>
        <a:xfrm>
          <a:off x="0" y="0"/>
          <a:ext cx="0" cy="0"/>
          <a:chOff x="0" y="0"/>
          <a:chExt cx="0" cy="0"/>
        </a:xfrm>
      </p:grpSpPr>
      <p:sp>
        <p:nvSpPr>
          <p:cNvPr id="119" name="Google Shape;119;p30"/>
          <p:cNvSpPr txBox="1"/>
          <p:nvPr>
            <p:ph type="title"/>
          </p:nvPr>
        </p:nvSpPr>
        <p:spPr>
          <a:xfrm rot="5400000">
            <a:off x="7133432"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0" name="Google Shape;120;p30"/>
          <p:cNvSpPr txBox="1"/>
          <p:nvPr>
            <p:ph idx="1" type="body"/>
          </p:nvPr>
        </p:nvSpPr>
        <p:spPr>
          <a:xfrm rot="5400000">
            <a:off x="1799432"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1" name="Google Shape;121;p30"/>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30"/>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22" name="Shape 22"/>
        <p:cNvGrpSpPr/>
        <p:nvPr/>
      </p:nvGrpSpPr>
      <p:grpSpPr>
        <a:xfrm>
          <a:off x="0" y="0"/>
          <a:ext cx="0" cy="0"/>
          <a:chOff x="0" y="0"/>
          <a:chExt cx="0" cy="0"/>
        </a:xfrm>
      </p:grpSpPr>
      <p:sp>
        <p:nvSpPr>
          <p:cNvPr id="23" name="Google Shape;23;p1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13"/>
          <p:cNvSpPr txBox="1"/>
          <p:nvPr>
            <p:ph idx="1" type="body"/>
          </p:nvPr>
        </p:nvSpPr>
        <p:spPr>
          <a:xfrm>
            <a:off x="5183188" y="987427"/>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25" name="Google Shape;25;p13"/>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6" name="Google Shape;26;p13"/>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3"/>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gelma" type="obj">
  <p:cSld name="OBJECT">
    <p:spTree>
      <p:nvGrpSpPr>
        <p:cNvPr id="28" name="Shape 28"/>
        <p:cNvGrpSpPr/>
        <p:nvPr/>
      </p:nvGrpSpPr>
      <p:grpSpPr>
        <a:xfrm>
          <a:off x="0" y="0"/>
          <a:ext cx="0" cy="0"/>
          <a:chOff x="0" y="0"/>
          <a:chExt cx="0" cy="0"/>
        </a:xfrm>
      </p:grpSpPr>
      <p:sp>
        <p:nvSpPr>
          <p:cNvPr id="29" name="Google Shape;29;p1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14"/>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4"/>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33" name="Google Shape;33;p14"/>
          <p:cNvPicPr preferRelativeResize="0"/>
          <p:nvPr/>
        </p:nvPicPr>
        <p:blipFill rotWithShape="1">
          <a:blip r:embed="rId2">
            <a:alphaModFix/>
          </a:blip>
          <a:srcRect b="0" l="0" r="0" t="0"/>
          <a:stretch/>
        </p:blipFill>
        <p:spPr>
          <a:xfrm>
            <a:off x="11457890" y="6078420"/>
            <a:ext cx="558474" cy="55586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Ratkaisu">
  <p:cSld name="Ratkaisu">
    <p:spTree>
      <p:nvGrpSpPr>
        <p:cNvPr id="34" name="Shape 34"/>
        <p:cNvGrpSpPr/>
        <p:nvPr/>
      </p:nvGrpSpPr>
      <p:grpSpPr>
        <a:xfrm>
          <a:off x="0" y="0"/>
          <a:ext cx="0" cy="0"/>
          <a:chOff x="0" y="0"/>
          <a:chExt cx="0" cy="0"/>
        </a:xfrm>
      </p:grpSpPr>
      <p:sp>
        <p:nvSpPr>
          <p:cNvPr id="35" name="Google Shape;35;p1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5"/>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5"/>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39" name="Google Shape;39;p15"/>
          <p:cNvPicPr preferRelativeResize="0"/>
          <p:nvPr/>
        </p:nvPicPr>
        <p:blipFill rotWithShape="1">
          <a:blip r:embed="rId2">
            <a:alphaModFix/>
          </a:blip>
          <a:srcRect b="0" l="0" r="0" t="0"/>
          <a:stretch/>
        </p:blipFill>
        <p:spPr>
          <a:xfrm>
            <a:off x="11457890" y="6078420"/>
            <a:ext cx="558474" cy="55586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Konteksti">
  <p:cSld name="Konteksti">
    <p:spTree>
      <p:nvGrpSpPr>
        <p:cNvPr id="40" name="Shape 40"/>
        <p:cNvGrpSpPr/>
        <p:nvPr/>
      </p:nvGrpSpPr>
      <p:grpSpPr>
        <a:xfrm>
          <a:off x="0" y="0"/>
          <a:ext cx="0" cy="0"/>
          <a:chOff x="0" y="0"/>
          <a:chExt cx="0" cy="0"/>
        </a:xfrm>
      </p:grpSpPr>
      <p:sp>
        <p:nvSpPr>
          <p:cNvPr id="41" name="Google Shape;41;p1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16"/>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6"/>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45" name="Google Shape;45;p16"/>
          <p:cNvPicPr preferRelativeResize="0"/>
          <p:nvPr/>
        </p:nvPicPr>
        <p:blipFill rotWithShape="1">
          <a:blip r:embed="rId2">
            <a:alphaModFix/>
          </a:blip>
          <a:srcRect b="0" l="0" r="0" t="0"/>
          <a:stretch/>
        </p:blipFill>
        <p:spPr>
          <a:xfrm>
            <a:off x="11457889" y="6078420"/>
            <a:ext cx="558475" cy="555864"/>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Esimerkki">
  <p:cSld name="Esimerkki">
    <p:spTree>
      <p:nvGrpSpPr>
        <p:cNvPr id="46" name="Shape 46"/>
        <p:cNvGrpSpPr/>
        <p:nvPr/>
      </p:nvGrpSpPr>
      <p:grpSpPr>
        <a:xfrm>
          <a:off x="0" y="0"/>
          <a:ext cx="0" cy="0"/>
          <a:chOff x="0" y="0"/>
          <a:chExt cx="0" cy="0"/>
        </a:xfrm>
      </p:grpSpPr>
      <p:sp>
        <p:nvSpPr>
          <p:cNvPr id="47" name="Google Shape;47;p1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17"/>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7"/>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51" name="Google Shape;51;p17"/>
          <p:cNvPicPr preferRelativeResize="0"/>
          <p:nvPr/>
        </p:nvPicPr>
        <p:blipFill rotWithShape="1">
          <a:blip r:embed="rId2">
            <a:alphaModFix/>
          </a:blip>
          <a:srcRect b="0" l="0" r="0" t="0"/>
          <a:stretch/>
        </p:blipFill>
        <p:spPr>
          <a:xfrm>
            <a:off x="11420595" y="6078420"/>
            <a:ext cx="633061" cy="55819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ppimateriaali">
  <p:cSld name="Oppimateriaali">
    <p:spTree>
      <p:nvGrpSpPr>
        <p:cNvPr id="52" name="Shape 52"/>
        <p:cNvGrpSpPr/>
        <p:nvPr/>
      </p:nvGrpSpPr>
      <p:grpSpPr>
        <a:xfrm>
          <a:off x="0" y="0"/>
          <a:ext cx="0" cy="0"/>
          <a:chOff x="0" y="0"/>
          <a:chExt cx="0" cy="0"/>
        </a:xfrm>
      </p:grpSpPr>
      <p:sp>
        <p:nvSpPr>
          <p:cNvPr id="53" name="Google Shape;53;p1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18"/>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8"/>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57" name="Google Shape;57;p18"/>
          <p:cNvPicPr preferRelativeResize="0"/>
          <p:nvPr/>
        </p:nvPicPr>
        <p:blipFill rotWithShape="1">
          <a:blip r:embed="rId2">
            <a:alphaModFix/>
          </a:blip>
          <a:srcRect b="0" l="0" r="0" t="0"/>
          <a:stretch/>
        </p:blipFill>
        <p:spPr>
          <a:xfrm>
            <a:off x="11464424" y="6063113"/>
            <a:ext cx="589232" cy="5864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inkkeja/materiaalia">
  <p:cSld name="Linkkeja/materiaalia">
    <p:spTree>
      <p:nvGrpSpPr>
        <p:cNvPr id="58" name="Shape 58"/>
        <p:cNvGrpSpPr/>
        <p:nvPr/>
      </p:nvGrpSpPr>
      <p:grpSpPr>
        <a:xfrm>
          <a:off x="0" y="0"/>
          <a:ext cx="0" cy="0"/>
          <a:chOff x="0" y="0"/>
          <a:chExt cx="0" cy="0"/>
        </a:xfrm>
      </p:grpSpPr>
      <p:sp>
        <p:nvSpPr>
          <p:cNvPr id="59" name="Google Shape;59;p19"/>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1" name="Google Shape;61;p19"/>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9"/>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63" name="Google Shape;63;p19"/>
          <p:cNvPicPr preferRelativeResize="0"/>
          <p:nvPr/>
        </p:nvPicPr>
        <p:blipFill rotWithShape="1">
          <a:blip r:embed="rId2">
            <a:alphaModFix/>
          </a:blip>
          <a:srcRect b="0" l="0" r="0" t="0"/>
          <a:stretch/>
        </p:blipFill>
        <p:spPr>
          <a:xfrm>
            <a:off x="11464424" y="6063112"/>
            <a:ext cx="589232" cy="5864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asic Layout">
  <p:cSld name="Basic Layout">
    <p:spTree>
      <p:nvGrpSpPr>
        <p:cNvPr id="64" name="Shape 64"/>
        <p:cNvGrpSpPr/>
        <p:nvPr/>
      </p:nvGrpSpPr>
      <p:grpSpPr>
        <a:xfrm>
          <a:off x="0" y="0"/>
          <a:ext cx="0" cy="0"/>
          <a:chOff x="0" y="0"/>
          <a:chExt cx="0" cy="0"/>
        </a:xfrm>
      </p:grpSpPr>
      <p:sp>
        <p:nvSpPr>
          <p:cNvPr id="65" name="Google Shape;65;p20"/>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20"/>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0"/>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7.xml"/><Relationship Id="rId11" Type="http://schemas.openxmlformats.org/officeDocument/2006/relationships/slideLayout" Target="../slideLayouts/slideLayout8.xml"/><Relationship Id="rId22" Type="http://schemas.openxmlformats.org/officeDocument/2006/relationships/slideLayout" Target="../slideLayouts/slideLayout19.xml"/><Relationship Id="rId10" Type="http://schemas.openxmlformats.org/officeDocument/2006/relationships/slideLayout" Target="../slideLayouts/slideLayout7.xml"/><Relationship Id="rId21" Type="http://schemas.openxmlformats.org/officeDocument/2006/relationships/slideLayout" Target="../slideLayouts/slideLayout18.xml"/><Relationship Id="rId13" Type="http://schemas.openxmlformats.org/officeDocument/2006/relationships/slideLayout" Target="../slideLayouts/slideLayout10.xml"/><Relationship Id="rId12" Type="http://schemas.openxmlformats.org/officeDocument/2006/relationships/slideLayout" Target="../slideLayouts/slideLayout9.xml"/><Relationship Id="rId23" Type="http://schemas.openxmlformats.org/officeDocument/2006/relationships/theme" Target="../theme/theme2.xml"/><Relationship Id="rId1" Type="http://schemas.openxmlformats.org/officeDocument/2006/relationships/image" Target="../media/image5.jpg"/><Relationship Id="rId2" Type="http://schemas.openxmlformats.org/officeDocument/2006/relationships/image" Target="../media/image1.jpg"/><Relationship Id="rId3" Type="http://schemas.openxmlformats.org/officeDocument/2006/relationships/image" Target="../media/image4.png"/><Relationship Id="rId4" Type="http://schemas.openxmlformats.org/officeDocument/2006/relationships/slideLayout" Target="../slideLayouts/slideLayout1.xml"/><Relationship Id="rId9" Type="http://schemas.openxmlformats.org/officeDocument/2006/relationships/slideLayout" Target="../slideLayouts/slideLayout6.xml"/><Relationship Id="rId15" Type="http://schemas.openxmlformats.org/officeDocument/2006/relationships/slideLayout" Target="../slideLayouts/slideLayout12.xml"/><Relationship Id="rId14" Type="http://schemas.openxmlformats.org/officeDocument/2006/relationships/slideLayout" Target="../slideLayouts/slideLayout11.xml"/><Relationship Id="rId17" Type="http://schemas.openxmlformats.org/officeDocument/2006/relationships/slideLayout" Target="../slideLayouts/slideLayout14.xml"/><Relationship Id="rId16" Type="http://schemas.openxmlformats.org/officeDocument/2006/relationships/slideLayout" Target="../slideLayouts/slideLayout13.xml"/><Relationship Id="rId5" Type="http://schemas.openxmlformats.org/officeDocument/2006/relationships/slideLayout" Target="../slideLayouts/slideLayout2.xml"/><Relationship Id="rId19" Type="http://schemas.openxmlformats.org/officeDocument/2006/relationships/slideLayout" Target="../slideLayouts/slideLayout16.xml"/><Relationship Id="rId6" Type="http://schemas.openxmlformats.org/officeDocument/2006/relationships/slideLayout" Target="../slideLayouts/slideLayout3.xml"/><Relationship Id="rId18" Type="http://schemas.openxmlformats.org/officeDocument/2006/relationships/slideLayout" Target="../slideLayouts/slideLayout15.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1"/>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pic>
        <p:nvPicPr>
          <p:cNvPr id="14" name="Google Shape;14;p11"/>
          <p:cNvPicPr preferRelativeResize="0"/>
          <p:nvPr/>
        </p:nvPicPr>
        <p:blipFill rotWithShape="1">
          <a:blip r:embed="rId1">
            <a:alphaModFix/>
          </a:blip>
          <a:srcRect b="0" l="0" r="0" t="0"/>
          <a:stretch/>
        </p:blipFill>
        <p:spPr>
          <a:xfrm>
            <a:off x="241121" y="5631517"/>
            <a:ext cx="992988" cy="1050781"/>
          </a:xfrm>
          <a:prstGeom prst="rect">
            <a:avLst/>
          </a:prstGeom>
          <a:noFill/>
          <a:ln>
            <a:noFill/>
          </a:ln>
        </p:spPr>
      </p:pic>
      <p:pic>
        <p:nvPicPr>
          <p:cNvPr id="15" name="Google Shape;15;p11"/>
          <p:cNvPicPr preferRelativeResize="0"/>
          <p:nvPr/>
        </p:nvPicPr>
        <p:blipFill rotWithShape="1">
          <a:blip r:embed="rId2">
            <a:alphaModFix/>
          </a:blip>
          <a:srcRect b="0" l="0" r="0" t="0"/>
          <a:stretch/>
        </p:blipFill>
        <p:spPr>
          <a:xfrm>
            <a:off x="3829487" y="6034224"/>
            <a:ext cx="648072" cy="648072"/>
          </a:xfrm>
          <a:prstGeom prst="rect">
            <a:avLst/>
          </a:prstGeom>
          <a:noFill/>
          <a:ln>
            <a:noFill/>
          </a:ln>
        </p:spPr>
      </p:pic>
      <p:pic>
        <p:nvPicPr>
          <p:cNvPr descr="https://lh5.googleusercontent.com/8Fi91AgiqqSWztsOpmjYwiENY3ahA9O_O8vcYwW98fuiMapEf0XRHl3_36xGvLcgnviWfZYbmARGy0hRgkfffFnLv5byVvD4OQggBm1FnB9O99iZsmJm_ta1itqkkOxefcFvppkIVRY" id="16" name="Google Shape;16;p11"/>
          <p:cNvPicPr preferRelativeResize="0"/>
          <p:nvPr/>
        </p:nvPicPr>
        <p:blipFill rotWithShape="1">
          <a:blip r:embed="rId3">
            <a:alphaModFix/>
          </a:blip>
          <a:srcRect b="0" l="0" r="0" t="0"/>
          <a:stretch/>
        </p:blipFill>
        <p:spPr>
          <a:xfrm>
            <a:off x="1569065" y="5941504"/>
            <a:ext cx="2012337" cy="74079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 id="2147483663" r:id="rId18"/>
    <p:sldLayoutId id="2147483664" r:id="rId19"/>
    <p:sldLayoutId id="2147483665" r:id="rId20"/>
    <p:sldLayoutId id="2147483666" r:id="rId21"/>
    <p:sldLayoutId id="2147483667" r:id="rId2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0"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creativecommons.fi/lisenssit" TargetMode="External"/><Relationship Id="rId4" Type="http://schemas.openxmlformats.org/officeDocument/2006/relationships/image" Target="../media/image10.png"/><Relationship Id="rId9" Type="http://schemas.openxmlformats.org/officeDocument/2006/relationships/image" Target="../media/image15.png"/><Relationship Id="rId5" Type="http://schemas.openxmlformats.org/officeDocument/2006/relationships/image" Target="../media/image8.png"/><Relationship Id="rId6" Type="http://schemas.openxmlformats.org/officeDocument/2006/relationships/image" Target="../media/image11.png"/><Relationship Id="rId7" Type="http://schemas.openxmlformats.org/officeDocument/2006/relationships/image" Target="../media/image16.png"/><Relationship Id="rId8"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5400"/>
              <a:buFont typeface="Calibri"/>
              <a:buNone/>
            </a:pPr>
            <a:r>
              <a:rPr lang="fi-FI" sz="5400"/>
              <a:t>Opiskelijalla on ajanhallinnan ja keskittymisen ongelmia</a:t>
            </a:r>
            <a:endParaRPr sz="5400"/>
          </a:p>
        </p:txBody>
      </p:sp>
      <p:sp>
        <p:nvSpPr>
          <p:cNvPr id="128" name="Google Shape;128;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fi-FI"/>
              <a:t>Kirjoittaja: Anne Hällfors</a:t>
            </a:r>
            <a:endParaRPr/>
          </a:p>
          <a:p>
            <a:pPr indent="0" lvl="0" marL="0" rtl="0" algn="ctr">
              <a:lnSpc>
                <a:spcPct val="90000"/>
              </a:lnSpc>
              <a:spcBef>
                <a:spcPts val="1000"/>
              </a:spcBef>
              <a:spcAft>
                <a:spcPts val="0"/>
              </a:spcAft>
              <a:buClr>
                <a:schemeClr val="dk1"/>
              </a:buClr>
              <a:buSzPts val="2400"/>
              <a:buNone/>
            </a:pPr>
            <a:r>
              <a:rPr lang="fi-FI"/>
              <a:t>2019</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0" name="Shape 190"/>
        <p:cNvGrpSpPr/>
        <p:nvPr/>
      </p:nvGrpSpPr>
      <p:grpSpPr>
        <a:xfrm>
          <a:off x="0" y="0"/>
          <a:ext cx="0" cy="0"/>
          <a:chOff x="0" y="0"/>
          <a:chExt cx="0" cy="0"/>
        </a:xfrm>
      </p:grpSpPr>
      <p:sp>
        <p:nvSpPr>
          <p:cNvPr id="191" name="Google Shape;191;p10"/>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Esimerkki mallin toteuttamisesta </a:t>
            </a:r>
            <a:endParaRPr/>
          </a:p>
        </p:txBody>
      </p:sp>
      <p:sp>
        <p:nvSpPr>
          <p:cNvPr id="192" name="Google Shape;192;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Sovittavat asiat opiskelijan kanssa:</a:t>
            </a:r>
            <a:endParaRPr/>
          </a:p>
          <a:p>
            <a:pPr indent="-514350" lvl="0" marL="514350" rtl="0" algn="l">
              <a:lnSpc>
                <a:spcPct val="90000"/>
              </a:lnSpc>
              <a:spcBef>
                <a:spcPts val="1000"/>
              </a:spcBef>
              <a:spcAft>
                <a:spcPts val="0"/>
              </a:spcAft>
              <a:buClr>
                <a:schemeClr val="dk1"/>
              </a:buClr>
              <a:buSzPts val="2800"/>
              <a:buFont typeface="Calibri"/>
              <a:buAutoNum type="arabicPeriod"/>
            </a:pPr>
            <a:r>
              <a:rPr b="0" lang="fi-FI"/>
              <a:t>Mitkä aikavarkaat voi poistaa?</a:t>
            </a:r>
            <a:endParaRPr/>
          </a:p>
          <a:p>
            <a:pPr indent="-514350" lvl="0" marL="514350" rtl="0" algn="l">
              <a:lnSpc>
                <a:spcPct val="90000"/>
              </a:lnSpc>
              <a:spcBef>
                <a:spcPts val="1000"/>
              </a:spcBef>
              <a:spcAft>
                <a:spcPts val="0"/>
              </a:spcAft>
              <a:buClr>
                <a:schemeClr val="dk1"/>
              </a:buClr>
              <a:buSzPts val="2800"/>
              <a:buFont typeface="Calibri"/>
              <a:buAutoNum type="arabicPeriod"/>
            </a:pPr>
            <a:r>
              <a:rPr b="0" lang="fi-FI"/>
              <a:t>Minkä (konkreettisen) asian opiskelija haluaa muuttaa keskittymisessään ja ajanhallinnassaan?</a:t>
            </a:r>
            <a:endParaRPr/>
          </a:p>
          <a:p>
            <a:pPr indent="-514350" lvl="0" marL="514350" rtl="0" algn="l">
              <a:lnSpc>
                <a:spcPct val="90000"/>
              </a:lnSpc>
              <a:spcBef>
                <a:spcPts val="1000"/>
              </a:spcBef>
              <a:spcAft>
                <a:spcPts val="0"/>
              </a:spcAft>
              <a:buClr>
                <a:schemeClr val="dk1"/>
              </a:buClr>
              <a:buSzPts val="2800"/>
              <a:buFont typeface="Calibri"/>
              <a:buAutoNum type="arabicPeriod"/>
            </a:pPr>
            <a:r>
              <a:rPr b="0" lang="fi-FI"/>
              <a:t>Tehtävien teko alkaa rauhoittumisella.</a:t>
            </a:r>
            <a:endParaRPr/>
          </a:p>
          <a:p>
            <a:pPr indent="-514350" lvl="0" marL="514350" rtl="0" algn="l">
              <a:lnSpc>
                <a:spcPct val="90000"/>
              </a:lnSpc>
              <a:spcBef>
                <a:spcPts val="1000"/>
              </a:spcBef>
              <a:spcAft>
                <a:spcPts val="0"/>
              </a:spcAft>
              <a:buClr>
                <a:schemeClr val="dk1"/>
              </a:buClr>
              <a:buSzPts val="2800"/>
              <a:buFont typeface="Calibri"/>
              <a:buAutoNum type="arabicPeriod"/>
            </a:pPr>
            <a:r>
              <a:rPr b="0" lang="fi-FI"/>
              <a:t>Valitaan käytettävä ajanhallintaohjelma.</a:t>
            </a:r>
            <a:endParaRPr/>
          </a:p>
          <a:p>
            <a:pPr indent="-514350" lvl="0" marL="514350" rtl="0" algn="l">
              <a:lnSpc>
                <a:spcPct val="90000"/>
              </a:lnSpc>
              <a:spcBef>
                <a:spcPts val="1000"/>
              </a:spcBef>
              <a:spcAft>
                <a:spcPts val="0"/>
              </a:spcAft>
              <a:buClr>
                <a:schemeClr val="dk1"/>
              </a:buClr>
              <a:buSzPts val="2800"/>
              <a:buFont typeface="Calibri"/>
              <a:buAutoNum type="arabicPeriod"/>
            </a:pPr>
            <a:r>
              <a:rPr b="0" lang="fi-FI"/>
              <a:t>Opettajan ja opiskelijan yhteinen arvio muutoksesta viikon kuluttua.</a:t>
            </a:r>
            <a:endParaRPr/>
          </a:p>
          <a:p>
            <a:pPr indent="-514350" lvl="0" marL="514350" rtl="0" algn="l">
              <a:lnSpc>
                <a:spcPct val="90000"/>
              </a:lnSpc>
              <a:spcBef>
                <a:spcPts val="1000"/>
              </a:spcBef>
              <a:spcAft>
                <a:spcPts val="0"/>
              </a:spcAft>
              <a:buClr>
                <a:schemeClr val="dk1"/>
              </a:buClr>
              <a:buSzPts val="2800"/>
              <a:buFont typeface="Calibri"/>
              <a:buAutoNum type="arabicPeriod"/>
            </a:pPr>
            <a:r>
              <a:rPr b="0" lang="fi-FI"/>
              <a:t>Rutiinien kirjaaminen näkyville eli “opiskelijan toimintaohje”.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Google Shape;133;p2"/>
          <p:cNvSpPr txBox="1"/>
          <p:nvPr>
            <p:ph idx="2" type="body"/>
          </p:nvPr>
        </p:nvSpPr>
        <p:spPr>
          <a:xfrm>
            <a:off x="7201278" y="2057400"/>
            <a:ext cx="3932237" cy="3811588"/>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chemeClr val="dk1"/>
              </a:buClr>
              <a:buSzPts val="2000"/>
              <a:buNone/>
            </a:pPr>
            <a:r>
              <a:rPr lang="fi-FI" sz="2000"/>
              <a:t>Näitä materiaaleja saa käyttää, jakaa, muokata ja kääntää, myös kaupallisesti. </a:t>
            </a:r>
            <a:endParaRPr/>
          </a:p>
          <a:p>
            <a:pPr indent="0" lvl="0" marL="0" rtl="0" algn="l">
              <a:lnSpc>
                <a:spcPct val="80000"/>
              </a:lnSpc>
              <a:spcBef>
                <a:spcPts val="1000"/>
              </a:spcBef>
              <a:spcAft>
                <a:spcPts val="0"/>
              </a:spcAft>
              <a:buClr>
                <a:schemeClr val="dk1"/>
              </a:buClr>
              <a:buSzPts val="2000"/>
              <a:buNone/>
            </a:pPr>
            <a:r>
              <a:rPr lang="fi-FI" sz="2000"/>
              <a:t>Ehtona on, tämä materiaali mainitaan asianmukaisesti seuraavalla tavalla: </a:t>
            </a:r>
            <a:endParaRPr/>
          </a:p>
          <a:p>
            <a:pPr indent="-342900" lvl="0" marL="342900" rtl="0" algn="l">
              <a:lnSpc>
                <a:spcPct val="80000"/>
              </a:lnSpc>
              <a:spcBef>
                <a:spcPts val="1000"/>
              </a:spcBef>
              <a:spcAft>
                <a:spcPts val="0"/>
              </a:spcAft>
              <a:buClr>
                <a:schemeClr val="dk1"/>
              </a:buClr>
              <a:buSzPts val="2000"/>
              <a:buFont typeface="Arial"/>
              <a:buChar char="•"/>
            </a:pPr>
            <a:r>
              <a:rPr lang="fi-FI" sz="2000"/>
              <a:t>Kirjoittajien nimet</a:t>
            </a:r>
            <a:endParaRPr/>
          </a:p>
          <a:p>
            <a:pPr indent="-342900" lvl="0" marL="342900" rtl="0" algn="l">
              <a:lnSpc>
                <a:spcPct val="80000"/>
              </a:lnSpc>
              <a:spcBef>
                <a:spcPts val="1000"/>
              </a:spcBef>
              <a:spcAft>
                <a:spcPts val="0"/>
              </a:spcAft>
              <a:buClr>
                <a:schemeClr val="dk1"/>
              </a:buClr>
              <a:buSzPts val="2000"/>
              <a:buFont typeface="Arial"/>
              <a:buChar char="•"/>
            </a:pPr>
            <a:r>
              <a:rPr lang="fi-FI" sz="2000"/>
              <a:t>Otsikko</a:t>
            </a:r>
            <a:endParaRPr/>
          </a:p>
          <a:p>
            <a:pPr indent="0" lvl="0" marL="0" rtl="0" algn="l">
              <a:lnSpc>
                <a:spcPct val="80000"/>
              </a:lnSpc>
              <a:spcBef>
                <a:spcPts val="1000"/>
              </a:spcBef>
              <a:spcAft>
                <a:spcPts val="0"/>
              </a:spcAft>
              <a:buClr>
                <a:schemeClr val="dk1"/>
              </a:buClr>
              <a:buSzPts val="2000"/>
              <a:buNone/>
            </a:pPr>
            <a:r>
              <a:rPr lang="fi-FI" sz="2000"/>
              <a:t>Lisää tietoa CC BY 4.0 -lisenssistä: </a:t>
            </a:r>
            <a:r>
              <a:rPr lang="fi-FI" sz="2000" u="sng">
                <a:solidFill>
                  <a:schemeClr val="hlink"/>
                </a:solidFill>
                <a:hlinkClick r:id="rId3"/>
              </a:rPr>
              <a:t>http://creativecommons.fi/lisenssit</a:t>
            </a:r>
            <a:r>
              <a:rPr lang="fi-FI" sz="2000"/>
              <a:t>  </a:t>
            </a:r>
            <a:endParaRPr/>
          </a:p>
          <a:p>
            <a:pPr indent="0" lvl="0" marL="0" rtl="0" algn="l">
              <a:lnSpc>
                <a:spcPct val="80000"/>
              </a:lnSpc>
              <a:spcBef>
                <a:spcPts val="1000"/>
              </a:spcBef>
              <a:spcAft>
                <a:spcPts val="0"/>
              </a:spcAft>
              <a:buClr>
                <a:schemeClr val="dk1"/>
              </a:buClr>
              <a:buSzPts val="2000"/>
              <a:buNone/>
            </a:pPr>
            <a:r>
              <a:rPr lang="fi-FI" sz="2000"/>
              <a:t>Tekijänoikeus säilyy aina kirjoittajilla.</a:t>
            </a:r>
            <a:endParaRPr/>
          </a:p>
          <a:p>
            <a:pPr indent="0" lvl="0" marL="0" rtl="0" algn="l">
              <a:lnSpc>
                <a:spcPct val="80000"/>
              </a:lnSpc>
              <a:spcBef>
                <a:spcPts val="1000"/>
              </a:spcBef>
              <a:spcAft>
                <a:spcPts val="0"/>
              </a:spcAft>
              <a:buClr>
                <a:schemeClr val="dk1"/>
              </a:buClr>
              <a:buSzPts val="2000"/>
              <a:buNone/>
            </a:pPr>
            <a:r>
              <a:t/>
            </a:r>
            <a:endParaRPr sz="2000"/>
          </a:p>
        </p:txBody>
      </p:sp>
      <p:sp>
        <p:nvSpPr>
          <p:cNvPr id="134" name="Google Shape;134;p2"/>
          <p:cNvSpPr txBox="1"/>
          <p:nvPr/>
        </p:nvSpPr>
        <p:spPr>
          <a:xfrm>
            <a:off x="7098021" y="334297"/>
            <a:ext cx="3932237" cy="16002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3200"/>
              <a:buFont typeface="Calibri"/>
              <a:buNone/>
            </a:pPr>
            <a:r>
              <a:rPr b="1" i="0" lang="fi-FI" sz="3200" u="none" cap="none" strike="noStrike">
                <a:solidFill>
                  <a:schemeClr val="dk1"/>
                </a:solidFill>
                <a:latin typeface="Calibri"/>
                <a:ea typeface="Calibri"/>
                <a:cs typeface="Calibri"/>
                <a:sym typeface="Calibri"/>
              </a:rPr>
              <a:t>Tekijänoikeudet  </a:t>
            </a:r>
            <a:endParaRPr/>
          </a:p>
        </p:txBody>
      </p:sp>
      <p:sp>
        <p:nvSpPr>
          <p:cNvPr id="135" name="Google Shape;135;p2"/>
          <p:cNvSpPr txBox="1"/>
          <p:nvPr/>
        </p:nvSpPr>
        <p:spPr>
          <a:xfrm>
            <a:off x="933176" y="334297"/>
            <a:ext cx="3932237" cy="16002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3200"/>
              <a:buFont typeface="Calibri"/>
              <a:buNone/>
            </a:pPr>
            <a:r>
              <a:rPr b="1" i="0" lang="fi-FI" sz="3200" u="none" cap="none" strike="noStrike">
                <a:solidFill>
                  <a:schemeClr val="dk1"/>
                </a:solidFill>
                <a:latin typeface="Calibri"/>
                <a:ea typeface="Calibri"/>
                <a:cs typeface="Calibri"/>
                <a:sym typeface="Calibri"/>
              </a:rPr>
              <a:t>Kuvauksen rakenne </a:t>
            </a:r>
            <a:endParaRPr/>
          </a:p>
        </p:txBody>
      </p:sp>
      <p:sp>
        <p:nvSpPr>
          <p:cNvPr id="136" name="Google Shape;136;p2"/>
          <p:cNvSpPr txBox="1"/>
          <p:nvPr>
            <p:ph type="title"/>
          </p:nvPr>
        </p:nvSpPr>
        <p:spPr>
          <a:xfrm>
            <a:off x="838200" y="365128"/>
            <a:ext cx="10515600" cy="770946"/>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Calibri"/>
              <a:buNone/>
            </a:pPr>
            <a:r>
              <a:rPr lang="fi-FI" sz="1800"/>
              <a:t>Opettajana virtuaaliluokassa -hankkeessa kehitetty materiaali, joka on tarkoitettu tueksi virtuaalista luokkaopetusta opettaville opettajille ja kouluttajille.</a:t>
            </a:r>
            <a:r>
              <a:rPr lang="fi-FI"/>
              <a:t> </a:t>
            </a:r>
            <a:endParaRPr/>
          </a:p>
        </p:txBody>
      </p:sp>
      <p:grpSp>
        <p:nvGrpSpPr>
          <p:cNvPr id="137" name="Google Shape;137;p2"/>
          <p:cNvGrpSpPr/>
          <p:nvPr/>
        </p:nvGrpSpPr>
        <p:grpSpPr>
          <a:xfrm>
            <a:off x="838200" y="2057400"/>
            <a:ext cx="6046386" cy="2801190"/>
            <a:chOff x="838200" y="2057400"/>
            <a:chExt cx="6046386" cy="2801190"/>
          </a:xfrm>
        </p:grpSpPr>
        <p:pic>
          <p:nvPicPr>
            <p:cNvPr id="138" name="Google Shape;138;p2"/>
            <p:cNvPicPr preferRelativeResize="0"/>
            <p:nvPr/>
          </p:nvPicPr>
          <p:blipFill rotWithShape="1">
            <a:blip r:embed="rId4">
              <a:alphaModFix/>
            </a:blip>
            <a:srcRect b="0" l="0" r="0" t="0"/>
            <a:stretch/>
          </p:blipFill>
          <p:spPr>
            <a:xfrm>
              <a:off x="933175" y="2057400"/>
              <a:ext cx="5951411" cy="2801190"/>
            </a:xfrm>
            <a:prstGeom prst="rect">
              <a:avLst/>
            </a:prstGeom>
            <a:noFill/>
            <a:ln>
              <a:noFill/>
            </a:ln>
          </p:spPr>
        </p:pic>
        <p:grpSp>
          <p:nvGrpSpPr>
            <p:cNvPr id="139" name="Google Shape;139;p2"/>
            <p:cNvGrpSpPr/>
            <p:nvPr/>
          </p:nvGrpSpPr>
          <p:grpSpPr>
            <a:xfrm>
              <a:off x="838200" y="2976337"/>
              <a:ext cx="3302000" cy="1252763"/>
              <a:chOff x="838200" y="2950937"/>
              <a:chExt cx="3302000" cy="1252763"/>
            </a:xfrm>
          </p:grpSpPr>
          <p:pic>
            <p:nvPicPr>
              <p:cNvPr id="140" name="Google Shape;140;p2"/>
              <p:cNvPicPr preferRelativeResize="0"/>
              <p:nvPr/>
            </p:nvPicPr>
            <p:blipFill rotWithShape="1">
              <a:blip r:embed="rId5">
                <a:alphaModFix/>
              </a:blip>
              <a:srcRect b="0" l="0" r="0" t="0"/>
              <a:stretch/>
            </p:blipFill>
            <p:spPr>
              <a:xfrm>
                <a:off x="2351862" y="2950937"/>
                <a:ext cx="290551" cy="290325"/>
              </a:xfrm>
              <a:prstGeom prst="rect">
                <a:avLst/>
              </a:prstGeom>
              <a:noFill/>
              <a:ln>
                <a:noFill/>
              </a:ln>
            </p:spPr>
          </p:pic>
          <p:pic>
            <p:nvPicPr>
              <p:cNvPr id="141" name="Google Shape;141;p2"/>
              <p:cNvPicPr preferRelativeResize="0"/>
              <p:nvPr/>
            </p:nvPicPr>
            <p:blipFill rotWithShape="1">
              <a:blip r:embed="rId6">
                <a:alphaModFix/>
              </a:blip>
              <a:srcRect b="0" l="0" r="0" t="0"/>
              <a:stretch/>
            </p:blipFill>
            <p:spPr>
              <a:xfrm>
                <a:off x="3830582" y="2957229"/>
                <a:ext cx="291198" cy="290971"/>
              </a:xfrm>
              <a:prstGeom prst="rect">
                <a:avLst/>
              </a:prstGeom>
              <a:noFill/>
              <a:ln>
                <a:noFill/>
              </a:ln>
            </p:spPr>
          </p:pic>
          <p:pic>
            <p:nvPicPr>
              <p:cNvPr id="142" name="Google Shape;142;p2"/>
              <p:cNvPicPr preferRelativeResize="0"/>
              <p:nvPr/>
            </p:nvPicPr>
            <p:blipFill rotWithShape="1">
              <a:blip r:embed="rId7">
                <a:alphaModFix/>
              </a:blip>
              <a:srcRect b="0" l="0" r="0" t="0"/>
              <a:stretch/>
            </p:blipFill>
            <p:spPr>
              <a:xfrm>
                <a:off x="2351862" y="3912729"/>
                <a:ext cx="286949" cy="286725"/>
              </a:xfrm>
              <a:prstGeom prst="rect">
                <a:avLst/>
              </a:prstGeom>
              <a:noFill/>
              <a:ln>
                <a:noFill/>
              </a:ln>
            </p:spPr>
          </p:pic>
          <p:pic>
            <p:nvPicPr>
              <p:cNvPr id="143" name="Google Shape;143;p2"/>
              <p:cNvPicPr preferRelativeResize="0"/>
              <p:nvPr/>
            </p:nvPicPr>
            <p:blipFill rotWithShape="1">
              <a:blip r:embed="rId8">
                <a:alphaModFix/>
              </a:blip>
              <a:srcRect b="0" l="0" r="0" t="0"/>
              <a:stretch/>
            </p:blipFill>
            <p:spPr>
              <a:xfrm>
                <a:off x="3849649" y="3913375"/>
                <a:ext cx="290551" cy="290325"/>
              </a:xfrm>
              <a:prstGeom prst="rect">
                <a:avLst/>
              </a:prstGeom>
              <a:noFill/>
              <a:ln>
                <a:noFill/>
              </a:ln>
            </p:spPr>
          </p:pic>
          <p:pic>
            <p:nvPicPr>
              <p:cNvPr id="144" name="Google Shape;144;p2"/>
              <p:cNvPicPr preferRelativeResize="0"/>
              <p:nvPr/>
            </p:nvPicPr>
            <p:blipFill rotWithShape="1">
              <a:blip r:embed="rId9">
                <a:alphaModFix/>
              </a:blip>
              <a:srcRect b="0" l="0" r="0" t="0"/>
              <a:stretch/>
            </p:blipFill>
            <p:spPr>
              <a:xfrm>
                <a:off x="838200" y="3912729"/>
                <a:ext cx="328709" cy="290971"/>
              </a:xfrm>
              <a:prstGeom prst="rect">
                <a:avLst/>
              </a:prstGeom>
              <a:noFill/>
              <a:ln>
                <a:noFill/>
              </a:ln>
            </p:spPr>
          </p:pic>
          <p:pic>
            <p:nvPicPr>
              <p:cNvPr id="145" name="Google Shape;145;p2"/>
              <p:cNvPicPr preferRelativeResize="0"/>
              <p:nvPr/>
            </p:nvPicPr>
            <p:blipFill rotWithShape="1">
              <a:blip r:embed="rId10">
                <a:alphaModFix/>
              </a:blip>
              <a:srcRect b="0" l="0" r="0" t="0"/>
              <a:stretch/>
            </p:blipFill>
            <p:spPr>
              <a:xfrm>
                <a:off x="857279" y="2950937"/>
                <a:ext cx="290551" cy="290325"/>
              </a:xfrm>
              <a:prstGeom prst="rect">
                <a:avLst/>
              </a:prstGeom>
              <a:noFill/>
              <a:ln>
                <a:noFill/>
              </a:ln>
            </p:spPr>
          </p:pic>
        </p:gr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Ongelma</a:t>
            </a:r>
            <a:endParaRPr/>
          </a:p>
        </p:txBody>
      </p:sp>
      <p:sp>
        <p:nvSpPr>
          <p:cNvPr id="151" name="Google Shape;151;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Virtuaaliluokan opiskelijalla on vaikeuksia aloittaa itsenäistä työskentelyä ja useat tehtävät palautuvat myöhässä. Opiskelijan on vaikea keskittyä ja työskennellä itsekseen ilman opettajan valvontaa.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Ratkaisu </a:t>
            </a:r>
            <a:endParaRPr/>
          </a:p>
        </p:txBody>
      </p:sp>
      <p:sp>
        <p:nvSpPr>
          <p:cNvPr id="157" name="Google Shape;157;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Opiskelija arvioi itseänsä ajankäyttäjänä ja tunnistaa elämänsä “aikavarkaat”. Arvioinnin jälkeen opiskelija etsii yhdessä opettajan kanssa sopivat työkalut ajanhallintaan. Opettaja voi ehdottaa hänelle tuttuja työkaluja, tai opiskelija voi etsiä niitä yhdessä opettajan kanssa. Ajanhallinnan työkalut otetaan koekäyttöön, ja opettaja sopii opiskelijan kanssa tapaamisen, jossa pohditaan, onko työkaluista ollut apua.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Konteksti </a:t>
            </a:r>
            <a:endParaRPr/>
          </a:p>
        </p:txBody>
      </p:sp>
      <p:sp>
        <p:nvSpPr>
          <p:cNvPr id="163" name="Google Shape;163;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Lukion opiskelijat.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Esimerkki mallin toteuttamisesta </a:t>
            </a:r>
            <a:endParaRPr/>
          </a:p>
        </p:txBody>
      </p:sp>
      <p:sp>
        <p:nvSpPr>
          <p:cNvPr id="169" name="Google Shape;169;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chemeClr val="dk1"/>
              </a:buClr>
              <a:buSzPts val="2800"/>
              <a:buNone/>
            </a:pPr>
            <a:r>
              <a:rPr b="0" lang="fi-FI"/>
              <a:t>Aloitetaan selvittämällä, mitä opiskelija itse ajattelee omasta ajankäytön hallinnastaan ja mitkä ovat hänen “aikavarkaitaan”. Opiskelija arvioi oman ajankäyttönsä asteikolla 0-10. (0 = kokee stressiä, aloittaminen hankalaa, työt jäävät kesken, palautukset myöhässä. 10 = ei minkäänlaista stressiä, aloittaminen ja itsenäinen työskentely helppoa, palautukset ajallaan.)</a:t>
            </a:r>
            <a:endParaRPr/>
          </a:p>
          <a:p>
            <a:pPr indent="0" lvl="0" marL="0" rtl="0" algn="l">
              <a:lnSpc>
                <a:spcPct val="80000"/>
              </a:lnSpc>
              <a:spcBef>
                <a:spcPts val="1000"/>
              </a:spcBef>
              <a:spcAft>
                <a:spcPts val="0"/>
              </a:spcAft>
              <a:buClr>
                <a:schemeClr val="dk1"/>
              </a:buClr>
              <a:buSzPts val="2800"/>
              <a:buNone/>
            </a:pPr>
            <a:r>
              <a:rPr b="0" lang="fi-FI"/>
              <a:t>Opiskelija antaa itselleen arvion nollan ja kymmenen välillä. Lisäksi hän kirjoittaa esimerkkejä, miksi hän arvioi itsensä tiettyyn kohtaan asteikkoa. Kirjataan myös opiskelijan elämän “aikavarkaat”. Asetetaan tavoite seuraavien kuukausien ajalle ja opiskelija kirjoittaa, mikä on silloin muuttunut hänen ajankäytössään.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p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Esimerkki mallin toteuttamisesta </a:t>
            </a:r>
            <a:endParaRPr/>
          </a:p>
        </p:txBody>
      </p:sp>
      <p:sp>
        <p:nvSpPr>
          <p:cNvPr id="175" name="Google Shape;175;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Ajanhallinnan työkalujen valinta ja “aikavarkaiden” poisto.</a:t>
            </a:r>
            <a:endParaRPr/>
          </a:p>
          <a:p>
            <a:pPr indent="0" lvl="0" marL="0" rtl="0" algn="l">
              <a:lnSpc>
                <a:spcPct val="90000"/>
              </a:lnSpc>
              <a:spcBef>
                <a:spcPts val="1000"/>
              </a:spcBef>
              <a:spcAft>
                <a:spcPts val="0"/>
              </a:spcAft>
              <a:buClr>
                <a:schemeClr val="dk1"/>
              </a:buClr>
              <a:buSzPts val="2800"/>
              <a:buNone/>
            </a:pPr>
            <a:r>
              <a:rPr b="0" lang="fi-FI"/>
              <a:t>Opiskelija määrittelee, mitkä “aikavarkaista” ovat sellaisia, joihin hän voi vaikuttaa ja jotka hän voi poistaa. “Aikavarkaita” etsitään erityisesti niistä tilanteista, jolloin olisi tehtävä kurssin tehtäviä itsenäisesti. Opettaja auttaa opiskelijaa suunnittelemaan läksytuokiot. Läksyjen ja tehtävien teko alkaa pienellä keskittymis- ja hengitysharjoituksella. Tähän käytetään aikaa muutama minuutti. YouTubesta löytyy paljon valmiita lyhyitä rentoutumis- ja keskittymisharjoituksia. Jos opiskelijalla on keskittymisvaikeuksia ja aloittamisen haasteita, kannattaa aina aloittaa läksyjen teko rauhoittumisella.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Google Shape;180;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Opettaja ja opiskelija valitsevat yhdessä kokeiltavan ajanhallintaohjelman - mielellään kännykästä, koska se on yleensä opiskelijalla aina mukana. Kännykän käyttö oppimisen tukena tuo mukavaa vaihtelua sen viihdekäyttöön. Hyviä ilmaisia ohjelmia ovat muun muassa Flat Tomato, Productivity Challenge Timer, Focus Plan ja Productivity. Tehtävälistoja voi tehdä sovelluksessa Daylist. Pomodoro-sivusto antaa vinkkejä siitä,  miten pomodoro-tekniikkaa voi käyttää opiskeluun.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Google Shape;185;p9"/>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Esimerkki mallin toteuttamisesta </a:t>
            </a:r>
            <a:endParaRPr/>
          </a:p>
        </p:txBody>
      </p:sp>
      <p:sp>
        <p:nvSpPr>
          <p:cNvPr id="186" name="Google Shape;186;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Opiskelijalla saattaa myös olla ongelmana “uppoutuminen” johonkin itselle mieleiseen tehtävään, jolloin kurssin itsenäiset tehtävät jäävät helposti tekemättä. Tällaisen uppoutumisen tunnistaminen on myös tärkeää, ja siihenkin voi käyttää avuksi ajanhallinnan ohjelmia. Tällöin opiskelija antaa itselleen luvan tehdä mieleistä asiaa tietyn aikaa ja jatkaa ajan päättyessä läksyjen tekemistä. </a:t>
            </a:r>
            <a:endParaRPr/>
          </a:p>
          <a:p>
            <a:pPr indent="0" lvl="0" marL="0" rtl="0" algn="l">
              <a:lnSpc>
                <a:spcPct val="90000"/>
              </a:lnSpc>
              <a:spcBef>
                <a:spcPts val="1000"/>
              </a:spcBef>
              <a:spcAft>
                <a:spcPts val="0"/>
              </a:spcAft>
              <a:buClr>
                <a:schemeClr val="dk1"/>
              </a:buClr>
              <a:buSzPts val="2800"/>
              <a:buNone/>
            </a:pPr>
            <a:r>
              <a:rPr b="0" lang="fi-FI"/>
              <a:t>Mikäli opiskelijalla on taipumusta lykätä kurssin tehtävien tekoa, rutiinien sopiminen ja ajankäytön hallinta ovat tärkeitä asioita.</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2019-11-29T16:37:53Z</dcterms:created>
  <dc:creator>Ahlholm Outi</dc:creator>
</cp:coreProperties>
</file>