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iw+PSYzCXeyqmjP4dVn+WR3qjb9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g"/><Relationship Id="rId3" Type="http://schemas.openxmlformats.org/officeDocument/2006/relationships/image" Target="../media/image1.jpg"/><Relationship Id="rId4"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19"/>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0"/>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2"/>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2"/>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2"/>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2"/>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2"/>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4"/>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4"/>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4"/>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5"/>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7"/>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7"/>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0"/>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1"/>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2"/>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3"/>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4"/>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2" name="Shape 52"/>
        <p:cNvGrpSpPr/>
        <p:nvPr/>
      </p:nvGrpSpPr>
      <p:grpSpPr>
        <a:xfrm>
          <a:off x="0" y="0"/>
          <a:ext cx="0" cy="0"/>
          <a:chOff x="0" y="0"/>
          <a:chExt cx="0" cy="0"/>
        </a:xfrm>
      </p:grpSpPr>
      <p:sp>
        <p:nvSpPr>
          <p:cNvPr id="53" name="Google Shape;53;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5"/>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8" name="Shape 58"/>
        <p:cNvGrpSpPr/>
        <p:nvPr/>
      </p:nvGrpSpPr>
      <p:grpSpPr>
        <a:xfrm>
          <a:off x="0" y="0"/>
          <a:ext cx="0" cy="0"/>
          <a:chOff x="0" y="0"/>
          <a:chExt cx="0" cy="0"/>
        </a:xfrm>
      </p:grpSpPr>
      <p:sp>
        <p:nvSpPr>
          <p:cNvPr id="59" name="Google Shape;59;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6"/>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16.jpg"/><Relationship Id="rId2" Type="http://schemas.openxmlformats.org/officeDocument/2006/relationships/image" Target="../media/image1.jpg"/><Relationship Id="rId3" Type="http://schemas.openxmlformats.org/officeDocument/2006/relationships/image" Target="../media/image11.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8"/>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8"/>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8"/>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4.png"/><Relationship Id="rId9"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9.png"/><Relationship Id="rId7" Type="http://schemas.openxmlformats.org/officeDocument/2006/relationships/image" Target="../media/image15.png"/><Relationship Id="rId8"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s://www.kkv.fi/opettajalle_vanha/kotitehtavapankki/" TargetMode="External"/><Relationship Id="rId4" Type="http://schemas.openxmlformats.org/officeDocument/2006/relationships/hyperlink" Target="https://kukakasvattaaketa.fi/2019/01/24/alykoti-oppimisymparistona/" TargetMode="External"/><Relationship Id="rId5" Type="http://schemas.openxmlformats.org/officeDocument/2006/relationships/hyperlink" Target="https://www.hsy.fi/fi/asukkaalle/lajittelujakierratys/lajitteluohjeet/vaatteettekstiilit/Sivut/default.aspx" TargetMode="External"/><Relationship Id="rId6" Type="http://schemas.openxmlformats.org/officeDocument/2006/relationships/hyperlink" Target="https://www.martat.fi/marttakoulu/kodinhoito/lajittelu-ja-kierratys/tekstiilijatteen-kierratys/" TargetMode="External"/><Relationship Id="rId7" Type="http://schemas.openxmlformats.org/officeDocument/2006/relationships/hyperlink" Target="http://uff.fi/vaatekierraty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Opiskelijoiden fyysisen ympäristön (kodin) hyödyntäminen virtuaaliluokan tunneilla</a:t>
            </a:r>
            <a:endParaRPr sz="5400"/>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Aino Korhonen</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Virtuaaliopetuksessa opiskelijat eivät ole samassa tilassa kuin opettaja/ohjaaja ja siksi tiloista ei löydy samoja elementtejä (esineitä tai henkilöitä) kuin opettajan fyysisestä tilasta. Miten opettaja voi laatia oppimistehtäviä, joissa hyödynnetään opiskelijan fyysistä ympäristöä, joka usein on hänen kotinsa ja sen lähiympäristö?</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Koti ja siellä asuvat ihmiset (ja esim. lemmikkieläimet) sopivat -  luvan kanssa - kohteiksi monenlaiselle mittaukselle, haastattelulle ja arvioinnille sekä pienille tutkimuksille.  </a:t>
            </a:r>
            <a:endParaRPr/>
          </a:p>
          <a:p>
            <a:pPr indent="0" lvl="0" marL="0" rtl="0" algn="l">
              <a:lnSpc>
                <a:spcPct val="90000"/>
              </a:lnSpc>
              <a:spcBef>
                <a:spcPts val="1000"/>
              </a:spcBef>
              <a:spcAft>
                <a:spcPts val="0"/>
              </a:spcAft>
              <a:buClr>
                <a:schemeClr val="dk1"/>
              </a:buClr>
              <a:buSzPts val="2800"/>
              <a:buNone/>
            </a:pPr>
            <a:r>
              <a:rPr b="0" lang="fi-FI"/>
              <a:t>Kun virtuaaliopetuksessa hyödynnetään myös kotia oppimisympäristönä, opettajalta edellytetään hyvää opiskelijaryhmän tuntemusta. Oppimistehtävät tulee suunnitella niin, etteivät ne jaa opiskelijoita esim. sosio-ekonomisen aseman perusteella eriarvoisiin asemiin.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Useat oppiaineet ja kaikki koulutusasteet.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kestävän kehityksen teemasta</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590"/>
              <a:buNone/>
            </a:pPr>
            <a:r>
              <a:rPr b="0" lang="fi-FI" sz="2590"/>
              <a:t>Kestävä kehitys ja vaatteet: Opiskelijat ohjataan ottamaan kuvia omista vaatteistaan (tai luvalla lähipiirin henkilöiden vaatteista), myös niiden alkuperästä kertovista tuoteselosteista. He selvittävät myös vaatteiden ikää ja kestävyyttä ja eettisyyttä esim. verkosta löytyvien lähteiden avulla. Pohtia voi esim. löytyykö valmistajasta uutisia eettisistä väärinkäytöksistä, onko valmistuksessa käytetty esim. kierrätysmateriaaleja? Opiskelijat voivat myös haastatella vanhempaansa / huoltajaansa / isovanhempaansa / muuta tuttua seniori-ikäistä ja ottaa selvää, miten heidän vaatteiden ostokäyttäytymisensä on muuttunut nuoresta nykyaikaan. Kuvia voidaan (luvan kanssa) ottaa myös kodin vanhoista valokuva-albumeista, keskittyen vaatetukseen. Erityisesti pohditaan, mitkä asiat ovat muuttuneet ja miksi, esimerkiksi mitä muutos kertoo yhteiskunnastamme. Opiskelijat voivat myös hakea tietoa kertakäyttökulttuurista ja sen seurauksista. Verkosta löytyy myös hyviä lähteitä kierrätyksestä ja kestävästä kehityksestä.</a:t>
            </a:r>
            <a:endParaRPr sz="259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Linkkejä ja lisämateriaalia</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600"/>
              <a:buNone/>
            </a:pPr>
            <a:r>
              <a:rPr b="0" lang="fi-FI" sz="1600"/>
              <a:t>Kilpailu- ja kuluttajaviraston tehtäväpankki opetukseen: </a:t>
            </a:r>
            <a:r>
              <a:rPr b="0" lang="fi-FI" sz="1600" u="sng">
                <a:solidFill>
                  <a:schemeClr val="hlink"/>
                </a:solidFill>
                <a:hlinkClick r:id="rId3"/>
              </a:rPr>
              <a:t>https://www.kkv.fi/opettajalle_vanha/kotitehtavapankki/</a:t>
            </a:r>
            <a:endParaRPr b="0" sz="1600"/>
          </a:p>
          <a:p>
            <a:pPr indent="0" lvl="0" marL="0" rtl="0" algn="l">
              <a:lnSpc>
                <a:spcPct val="90000"/>
              </a:lnSpc>
              <a:spcBef>
                <a:spcPts val="1000"/>
              </a:spcBef>
              <a:spcAft>
                <a:spcPts val="0"/>
              </a:spcAft>
              <a:buClr>
                <a:schemeClr val="dk1"/>
              </a:buClr>
              <a:buSzPts val="1600"/>
              <a:buNone/>
            </a:pPr>
            <a:br>
              <a:rPr b="0" lang="fi-FI" sz="1600"/>
            </a:br>
            <a:r>
              <a:rPr b="0" lang="fi-FI" sz="1600"/>
              <a:t>Blogikirjoitus Älykoti oppimisympäristönä: </a:t>
            </a:r>
            <a:r>
              <a:rPr b="0" lang="fi-FI" sz="1600" u="sng">
                <a:solidFill>
                  <a:schemeClr val="hlink"/>
                </a:solidFill>
                <a:hlinkClick r:id="rId4"/>
              </a:rPr>
              <a:t>https://kukakasvattaaketa.fi/2019/01/24/alykoti-oppimisymparistona/</a:t>
            </a:r>
            <a:endParaRPr b="0" sz="1600"/>
          </a:p>
          <a:p>
            <a:pPr indent="0" lvl="0" marL="0" rtl="0" algn="l">
              <a:lnSpc>
                <a:spcPct val="90000"/>
              </a:lnSpc>
              <a:spcBef>
                <a:spcPts val="1000"/>
              </a:spcBef>
              <a:spcAft>
                <a:spcPts val="0"/>
              </a:spcAft>
              <a:buClr>
                <a:schemeClr val="dk1"/>
              </a:buClr>
              <a:buSzPts val="1600"/>
              <a:buNone/>
            </a:pPr>
            <a:br>
              <a:rPr b="0" lang="fi-FI" sz="1600"/>
            </a:br>
            <a:r>
              <a:rPr b="0" lang="fi-FI" sz="1600"/>
              <a:t>HSY:n vaatteiden ja tekstiilien kierrätysohjeita: </a:t>
            </a:r>
            <a:r>
              <a:rPr b="0" lang="fi-FI" sz="1600" u="sng">
                <a:solidFill>
                  <a:schemeClr val="hlink"/>
                </a:solidFill>
                <a:hlinkClick r:id="rId5"/>
              </a:rPr>
              <a:t>https://www.hsy.fi/fi/asukkaalle/lajittelujakierratys/lajitteluohjeet/vaatteettekstiilit/Sivut/default.aspx</a:t>
            </a:r>
            <a:endParaRPr b="0" sz="1600"/>
          </a:p>
          <a:p>
            <a:pPr indent="0" lvl="0" marL="0" rtl="0" algn="l">
              <a:lnSpc>
                <a:spcPct val="90000"/>
              </a:lnSpc>
              <a:spcBef>
                <a:spcPts val="1000"/>
              </a:spcBef>
              <a:spcAft>
                <a:spcPts val="0"/>
              </a:spcAft>
              <a:buClr>
                <a:schemeClr val="dk1"/>
              </a:buClr>
              <a:buSzPts val="1600"/>
              <a:buNone/>
            </a:pPr>
            <a:br>
              <a:rPr b="0" lang="fi-FI" sz="1600"/>
            </a:br>
            <a:r>
              <a:rPr b="0" lang="fi-FI" sz="1600"/>
              <a:t>Marttojen vinkkejä: </a:t>
            </a:r>
            <a:r>
              <a:rPr b="0" lang="fi-FI" sz="1600" u="sng">
                <a:solidFill>
                  <a:schemeClr val="hlink"/>
                </a:solidFill>
                <a:hlinkClick r:id="rId6"/>
              </a:rPr>
              <a:t>https://www.martat.fi/marttakoulu/kodinhoito/lajittelu-ja-kierratys/tekstiilijatteen-kierratys/</a:t>
            </a:r>
            <a:endParaRPr b="0" sz="1600"/>
          </a:p>
          <a:p>
            <a:pPr indent="0" lvl="0" marL="0" rtl="0" algn="l">
              <a:lnSpc>
                <a:spcPct val="90000"/>
              </a:lnSpc>
              <a:spcBef>
                <a:spcPts val="1000"/>
              </a:spcBef>
              <a:spcAft>
                <a:spcPts val="0"/>
              </a:spcAft>
              <a:buClr>
                <a:schemeClr val="dk1"/>
              </a:buClr>
              <a:buSzPts val="1600"/>
              <a:buNone/>
            </a:pPr>
            <a:br>
              <a:rPr b="0" lang="fi-FI" sz="1600"/>
            </a:br>
            <a:r>
              <a:rPr b="0" lang="fi-FI" sz="1600"/>
              <a:t>UFF vaatekierrätys: </a:t>
            </a:r>
            <a:r>
              <a:rPr b="0" lang="fi-FI" sz="1600" u="sng">
                <a:solidFill>
                  <a:schemeClr val="hlink"/>
                </a:solidFill>
                <a:hlinkClick r:id="rId7"/>
              </a:rPr>
              <a:t>http://uff.fi/vaatekierratys/</a:t>
            </a:r>
            <a:endParaRPr b="0" sz="16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2019-11-29T16:20:18Z</dcterms:created>
  <dc:creator>Ahlholm Outi</dc:creator>
</cp:coreProperties>
</file>