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5" roundtripDataSignature="AMtx7mg8aBf08sPJ8LJLaksEQaMC+fuw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customschemas.google.com/relationships/presentationmetadata" Target="metadata"/><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i-FI"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9.jpg"/><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1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Custom Layout">
    <p:spTree>
      <p:nvGrpSpPr>
        <p:cNvPr id="69" name="Shape 69"/>
        <p:cNvGrpSpPr/>
        <p:nvPr/>
      </p:nvGrpSpPr>
      <p:grpSpPr>
        <a:xfrm>
          <a:off x="0" y="0"/>
          <a:ext cx="0" cy="0"/>
          <a:chOff x="0" y="0"/>
          <a:chExt cx="0" cy="0"/>
        </a:xfrm>
      </p:grpSpPr>
      <p:sp>
        <p:nvSpPr>
          <p:cNvPr id="70" name="Google Shape;70;p2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2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_ja_materiaaleja">
  <p:cSld name="Linkkeja_ja_materiaaleja">
    <p:spTree>
      <p:nvGrpSpPr>
        <p:cNvPr id="73" name="Shape 73"/>
        <p:cNvGrpSpPr/>
        <p:nvPr/>
      </p:nvGrpSpPr>
      <p:grpSpPr>
        <a:xfrm>
          <a:off x="0" y="0"/>
          <a:ext cx="0" cy="0"/>
          <a:chOff x="0" y="0"/>
          <a:chExt cx="0" cy="0"/>
        </a:xfrm>
      </p:grpSpPr>
      <p:sp>
        <p:nvSpPr>
          <p:cNvPr id="74" name="Google Shape;74;p22"/>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2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77" name="Google Shape;77;p22"/>
          <p:cNvPicPr preferRelativeResize="0"/>
          <p:nvPr/>
        </p:nvPicPr>
        <p:blipFill rotWithShape="1">
          <a:blip r:embed="rId2">
            <a:alphaModFix/>
          </a:blip>
          <a:srcRect b="0" l="0" r="0" t="0"/>
          <a:stretch/>
        </p:blipFill>
        <p:spPr>
          <a:xfrm>
            <a:off x="11490556" y="6178626"/>
            <a:ext cx="545401" cy="542851"/>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8" name="Shape 78"/>
        <p:cNvGrpSpPr/>
        <p:nvPr/>
      </p:nvGrpSpPr>
      <p:grpSpPr>
        <a:xfrm>
          <a:off x="0" y="0"/>
          <a:ext cx="0" cy="0"/>
          <a:chOff x="0" y="0"/>
          <a:chExt cx="0" cy="0"/>
        </a:xfrm>
      </p:grpSpPr>
      <p:sp>
        <p:nvSpPr>
          <p:cNvPr id="79" name="Google Shape;79;p23"/>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3"/>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81" name="Google Shape;81;p2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83" name="Shape 83"/>
        <p:cNvGrpSpPr/>
        <p:nvPr/>
      </p:nvGrpSpPr>
      <p:grpSpPr>
        <a:xfrm>
          <a:off x="0" y="0"/>
          <a:ext cx="0" cy="0"/>
          <a:chOff x="0" y="0"/>
          <a:chExt cx="0" cy="0"/>
        </a:xfrm>
      </p:grpSpPr>
      <p:sp>
        <p:nvSpPr>
          <p:cNvPr id="84" name="Google Shape;84;p2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89" name="Shape 89"/>
        <p:cNvGrpSpPr/>
        <p:nvPr/>
      </p:nvGrpSpPr>
      <p:grpSpPr>
        <a:xfrm>
          <a:off x="0" y="0"/>
          <a:ext cx="0" cy="0"/>
          <a:chOff x="0" y="0"/>
          <a:chExt cx="0" cy="0"/>
        </a:xfrm>
      </p:grpSpPr>
      <p:sp>
        <p:nvSpPr>
          <p:cNvPr id="90" name="Google Shape;90;p25"/>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25"/>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2" name="Google Shape;92;p25"/>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25"/>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4" name="Google Shape;94;p25"/>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5" name="Google Shape;95;p2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7" name="Shape 97"/>
        <p:cNvGrpSpPr/>
        <p:nvPr/>
      </p:nvGrpSpPr>
      <p:grpSpPr>
        <a:xfrm>
          <a:off x="0" y="0"/>
          <a:ext cx="0" cy="0"/>
          <a:chOff x="0" y="0"/>
          <a:chExt cx="0" cy="0"/>
        </a:xfrm>
      </p:grpSpPr>
      <p:sp>
        <p:nvSpPr>
          <p:cNvPr id="98" name="Google Shape;98;p2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1" name="Shape 101"/>
        <p:cNvGrpSpPr/>
        <p:nvPr/>
      </p:nvGrpSpPr>
      <p:grpSpPr>
        <a:xfrm>
          <a:off x="0" y="0"/>
          <a:ext cx="0" cy="0"/>
          <a:chOff x="0" y="0"/>
          <a:chExt cx="0" cy="0"/>
        </a:xfrm>
      </p:grpSpPr>
      <p:sp>
        <p:nvSpPr>
          <p:cNvPr id="102" name="Google Shape;102;p2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104" name="Google Shape;104;p27"/>
          <p:cNvPicPr preferRelativeResize="0"/>
          <p:nvPr/>
        </p:nvPicPr>
        <p:blipFill rotWithShape="1">
          <a:blip r:embed="rId2">
            <a:alphaModFix/>
          </a:blip>
          <a:srcRect b="0" l="0" r="0" t="0"/>
          <a:stretch/>
        </p:blipFill>
        <p:spPr>
          <a:xfrm>
            <a:off x="241121" y="5670696"/>
            <a:ext cx="992988" cy="1050781"/>
          </a:xfrm>
          <a:prstGeom prst="rect">
            <a:avLst/>
          </a:prstGeom>
          <a:noFill/>
          <a:ln>
            <a:noFill/>
          </a:ln>
        </p:spPr>
      </p:pic>
      <p:pic>
        <p:nvPicPr>
          <p:cNvPr id="105" name="Google Shape;105;p27"/>
          <p:cNvPicPr preferRelativeResize="0"/>
          <p:nvPr/>
        </p:nvPicPr>
        <p:blipFill rotWithShape="1">
          <a:blip r:embed="rId3">
            <a:alphaModFix/>
          </a:blip>
          <a:srcRect b="0" l="0" r="0" t="0"/>
          <a:stretch/>
        </p:blipFill>
        <p:spPr>
          <a:xfrm>
            <a:off x="3829485" y="5948481"/>
            <a:ext cx="772995" cy="772994"/>
          </a:xfrm>
          <a:prstGeom prst="rect">
            <a:avLst/>
          </a:prstGeom>
          <a:noFill/>
          <a:ln>
            <a:noFill/>
          </a:ln>
        </p:spPr>
      </p:pic>
      <p:pic>
        <p:nvPicPr>
          <p:cNvPr descr="https://lh5.googleusercontent.com/8Fi91AgiqqSWztsOpmjYwiENY3ahA9O_O8vcYwW98fuiMapEf0XRHl3_36xGvLcgnviWfZYbmARGy0hRgkfffFnLv5byVvD4OQggBm1FnB9O99iZsmJm_ta1itqkkOxefcFvppkIVRY" id="106" name="Google Shape;106;p27"/>
          <p:cNvPicPr preferRelativeResize="0"/>
          <p:nvPr/>
        </p:nvPicPr>
        <p:blipFill rotWithShape="1">
          <a:blip r:embed="rId4">
            <a:alphaModFix/>
          </a:blip>
          <a:srcRect b="0" l="0" r="0" t="0"/>
          <a:stretch/>
        </p:blipFill>
        <p:spPr>
          <a:xfrm>
            <a:off x="1569065" y="5980683"/>
            <a:ext cx="2012337" cy="74079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7" name="Shape 107"/>
        <p:cNvGrpSpPr/>
        <p:nvPr/>
      </p:nvGrpSpPr>
      <p:grpSpPr>
        <a:xfrm>
          <a:off x="0" y="0"/>
          <a:ext cx="0" cy="0"/>
          <a:chOff x="0" y="0"/>
          <a:chExt cx="0" cy="0"/>
        </a:xfrm>
      </p:grpSpPr>
      <p:sp>
        <p:nvSpPr>
          <p:cNvPr id="108" name="Google Shape;108;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28"/>
          <p:cNvSpPr/>
          <p:nvPr>
            <p:ph idx="2" type="pic"/>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10" name="Google Shape;110;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1" name="Google Shape;111;p2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13" name="Shape 113"/>
        <p:cNvGrpSpPr/>
        <p:nvPr/>
      </p:nvGrpSpPr>
      <p:grpSpPr>
        <a:xfrm>
          <a:off x="0" y="0"/>
          <a:ext cx="0" cy="0"/>
          <a:chOff x="0" y="0"/>
          <a:chExt cx="0" cy="0"/>
        </a:xfrm>
      </p:grpSpPr>
      <p:sp>
        <p:nvSpPr>
          <p:cNvPr id="114" name="Google Shape;114;p29"/>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2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18" name="Shape 118"/>
        <p:cNvGrpSpPr/>
        <p:nvPr/>
      </p:nvGrpSpPr>
      <p:grpSpPr>
        <a:xfrm>
          <a:off x="0" y="0"/>
          <a:ext cx="0" cy="0"/>
          <a:chOff x="0" y="0"/>
          <a:chExt cx="0" cy="0"/>
        </a:xfrm>
      </p:grpSpPr>
      <p:sp>
        <p:nvSpPr>
          <p:cNvPr id="119" name="Google Shape;119;p30"/>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0" name="Google Shape;120;p30"/>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1" name="Google Shape;121;p3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3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22" name="Shape 22"/>
        <p:cNvGrpSpPr/>
        <p:nvPr/>
      </p:nvGrpSpPr>
      <p:grpSpPr>
        <a:xfrm>
          <a:off x="0" y="0"/>
          <a:ext cx="0" cy="0"/>
          <a:chOff x="0" y="0"/>
          <a:chExt cx="0" cy="0"/>
        </a:xfrm>
      </p:grpSpPr>
      <p:sp>
        <p:nvSpPr>
          <p:cNvPr id="23" name="Google Shape;23;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13"/>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5" name="Google Shape;25;p13"/>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6" name="Google Shape;26;p1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gelma" type="obj">
  <p:cSld name="OBJECT">
    <p:spTree>
      <p:nvGrpSpPr>
        <p:cNvPr id="28" name="Shape 28"/>
        <p:cNvGrpSpPr/>
        <p:nvPr/>
      </p:nvGrpSpPr>
      <p:grpSpPr>
        <a:xfrm>
          <a:off x="0" y="0"/>
          <a:ext cx="0" cy="0"/>
          <a:chOff x="0" y="0"/>
          <a:chExt cx="0" cy="0"/>
        </a:xfrm>
      </p:grpSpPr>
      <p:sp>
        <p:nvSpPr>
          <p:cNvPr id="29" name="Google Shape;29;p1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1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3" name="Google Shape;33;p14"/>
          <p:cNvPicPr preferRelativeResize="0"/>
          <p:nvPr/>
        </p:nvPicPr>
        <p:blipFill rotWithShape="1">
          <a:blip r:embed="rId2">
            <a:alphaModFix/>
          </a:blip>
          <a:srcRect b="0" l="0" r="0" t="0"/>
          <a:stretch/>
        </p:blipFill>
        <p:spPr>
          <a:xfrm>
            <a:off x="11457890" y="6078420"/>
            <a:ext cx="558474" cy="55586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Ratkaisu">
  <p:cSld name="Ratkaisu">
    <p:spTree>
      <p:nvGrpSpPr>
        <p:cNvPr id="34" name="Shape 34"/>
        <p:cNvGrpSpPr/>
        <p:nvPr/>
      </p:nvGrpSpPr>
      <p:grpSpPr>
        <a:xfrm>
          <a:off x="0" y="0"/>
          <a:ext cx="0" cy="0"/>
          <a:chOff x="0" y="0"/>
          <a:chExt cx="0" cy="0"/>
        </a:xfrm>
      </p:grpSpPr>
      <p:sp>
        <p:nvSpPr>
          <p:cNvPr id="35" name="Google Shape;35;p1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9" name="Google Shape;39;p15"/>
          <p:cNvPicPr preferRelativeResize="0"/>
          <p:nvPr/>
        </p:nvPicPr>
        <p:blipFill rotWithShape="1">
          <a:blip r:embed="rId2">
            <a:alphaModFix/>
          </a:blip>
          <a:srcRect b="0" l="0" r="0" t="0"/>
          <a:stretch/>
        </p:blipFill>
        <p:spPr>
          <a:xfrm>
            <a:off x="11457890" y="6078420"/>
            <a:ext cx="558474" cy="55586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Konteksti">
  <p:cSld name="Konteksti">
    <p:spTree>
      <p:nvGrpSpPr>
        <p:cNvPr id="40" name="Shape 40"/>
        <p:cNvGrpSpPr/>
        <p:nvPr/>
      </p:nvGrpSpPr>
      <p:grpSpPr>
        <a:xfrm>
          <a:off x="0" y="0"/>
          <a:ext cx="0" cy="0"/>
          <a:chOff x="0" y="0"/>
          <a:chExt cx="0" cy="0"/>
        </a:xfrm>
      </p:grpSpPr>
      <p:sp>
        <p:nvSpPr>
          <p:cNvPr id="41" name="Google Shape;41;p1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1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45" name="Google Shape;45;p16"/>
          <p:cNvPicPr preferRelativeResize="0"/>
          <p:nvPr/>
        </p:nvPicPr>
        <p:blipFill rotWithShape="1">
          <a:blip r:embed="rId2">
            <a:alphaModFix/>
          </a:blip>
          <a:srcRect b="0" l="0" r="0" t="0"/>
          <a:stretch/>
        </p:blipFill>
        <p:spPr>
          <a:xfrm>
            <a:off x="11457889" y="6078420"/>
            <a:ext cx="558475" cy="55586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simerkki">
  <p:cSld name="Esimerkki">
    <p:spTree>
      <p:nvGrpSpPr>
        <p:cNvPr id="46" name="Shape 46"/>
        <p:cNvGrpSpPr/>
        <p:nvPr/>
      </p:nvGrpSpPr>
      <p:grpSpPr>
        <a:xfrm>
          <a:off x="0" y="0"/>
          <a:ext cx="0" cy="0"/>
          <a:chOff x="0" y="0"/>
          <a:chExt cx="0" cy="0"/>
        </a:xfrm>
      </p:grpSpPr>
      <p:sp>
        <p:nvSpPr>
          <p:cNvPr id="47" name="Google Shape;47;p1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1" name="Google Shape;51;p17"/>
          <p:cNvPicPr preferRelativeResize="0"/>
          <p:nvPr/>
        </p:nvPicPr>
        <p:blipFill rotWithShape="1">
          <a:blip r:embed="rId2">
            <a:alphaModFix/>
          </a:blip>
          <a:srcRect b="0" l="0" r="0" t="0"/>
          <a:stretch/>
        </p:blipFill>
        <p:spPr>
          <a:xfrm>
            <a:off x="11420595" y="6078420"/>
            <a:ext cx="633061" cy="5581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materiaalia">
  <p:cSld name="Linkkeja/materiaalia">
    <p:spTree>
      <p:nvGrpSpPr>
        <p:cNvPr id="52" name="Shape 52"/>
        <p:cNvGrpSpPr/>
        <p:nvPr/>
      </p:nvGrpSpPr>
      <p:grpSpPr>
        <a:xfrm>
          <a:off x="0" y="0"/>
          <a:ext cx="0" cy="0"/>
          <a:chOff x="0" y="0"/>
          <a:chExt cx="0" cy="0"/>
        </a:xfrm>
      </p:grpSpPr>
      <p:sp>
        <p:nvSpPr>
          <p:cNvPr id="53" name="Google Shape;53;p1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1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7" name="Google Shape;57;p18"/>
          <p:cNvPicPr preferRelativeResize="0"/>
          <p:nvPr/>
        </p:nvPicPr>
        <p:blipFill rotWithShape="1">
          <a:blip r:embed="rId2">
            <a:alphaModFix/>
          </a:blip>
          <a:srcRect b="0" l="0" r="0" t="0"/>
          <a:stretch/>
        </p:blipFill>
        <p:spPr>
          <a:xfrm>
            <a:off x="11464424" y="6063112"/>
            <a:ext cx="589232" cy="5864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ppimateriaali">
  <p:cSld name="Oppimateriaali">
    <p:spTree>
      <p:nvGrpSpPr>
        <p:cNvPr id="58" name="Shape 58"/>
        <p:cNvGrpSpPr/>
        <p:nvPr/>
      </p:nvGrpSpPr>
      <p:grpSpPr>
        <a:xfrm>
          <a:off x="0" y="0"/>
          <a:ext cx="0" cy="0"/>
          <a:chOff x="0" y="0"/>
          <a:chExt cx="0" cy="0"/>
        </a:xfrm>
      </p:grpSpPr>
      <p:sp>
        <p:nvSpPr>
          <p:cNvPr id="59" name="Google Shape;59;p19"/>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1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63" name="Google Shape;63;p19"/>
          <p:cNvPicPr preferRelativeResize="0"/>
          <p:nvPr/>
        </p:nvPicPr>
        <p:blipFill rotWithShape="1">
          <a:blip r:embed="rId2">
            <a:alphaModFix/>
          </a:blip>
          <a:srcRect b="0" l="0" r="0" t="0"/>
          <a:stretch/>
        </p:blipFill>
        <p:spPr>
          <a:xfrm>
            <a:off x="11464424" y="6063113"/>
            <a:ext cx="589232" cy="5864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sic Layout">
  <p:cSld name="Basic Layout">
    <p:spTree>
      <p:nvGrpSpPr>
        <p:cNvPr id="64" name="Shape 64"/>
        <p:cNvGrpSpPr/>
        <p:nvPr/>
      </p:nvGrpSpPr>
      <p:grpSpPr>
        <a:xfrm>
          <a:off x="0" y="0"/>
          <a:ext cx="0" cy="0"/>
          <a:chOff x="0" y="0"/>
          <a:chExt cx="0" cy="0"/>
        </a:xfrm>
      </p:grpSpPr>
      <p:sp>
        <p:nvSpPr>
          <p:cNvPr id="65" name="Google Shape;65;p20"/>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2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7.xml"/><Relationship Id="rId11" Type="http://schemas.openxmlformats.org/officeDocument/2006/relationships/slideLayout" Target="../slideLayouts/slideLayout8.xml"/><Relationship Id="rId22" Type="http://schemas.openxmlformats.org/officeDocument/2006/relationships/slideLayout" Target="../slideLayouts/slideLayout19.xml"/><Relationship Id="rId10" Type="http://schemas.openxmlformats.org/officeDocument/2006/relationships/slideLayout" Target="../slideLayouts/slideLayout7.xml"/><Relationship Id="rId21" Type="http://schemas.openxmlformats.org/officeDocument/2006/relationships/slideLayout" Target="../slideLayouts/slideLayout18.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23" Type="http://schemas.openxmlformats.org/officeDocument/2006/relationships/theme" Target="../theme/theme1.xml"/><Relationship Id="rId1" Type="http://schemas.openxmlformats.org/officeDocument/2006/relationships/image" Target="../media/image4.jpg"/><Relationship Id="rId2" Type="http://schemas.openxmlformats.org/officeDocument/2006/relationships/image" Target="../media/image9.jpg"/><Relationship Id="rId3" Type="http://schemas.openxmlformats.org/officeDocument/2006/relationships/image" Target="../media/image1.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slideLayout" Target="../slideLayouts/slideLayout12.xml"/><Relationship Id="rId14" Type="http://schemas.openxmlformats.org/officeDocument/2006/relationships/slideLayout" Target="../slideLayouts/slideLayout11.xml"/><Relationship Id="rId17" Type="http://schemas.openxmlformats.org/officeDocument/2006/relationships/slideLayout" Target="../slideLayouts/slideLayout14.xml"/><Relationship Id="rId16" Type="http://schemas.openxmlformats.org/officeDocument/2006/relationships/slideLayout" Target="../slideLayouts/slideLayout13.xml"/><Relationship Id="rId5" Type="http://schemas.openxmlformats.org/officeDocument/2006/relationships/slideLayout" Target="../slideLayouts/slideLayout2.xml"/><Relationship Id="rId19" Type="http://schemas.openxmlformats.org/officeDocument/2006/relationships/slideLayout" Target="../slideLayouts/slideLayout16.xml"/><Relationship Id="rId6" Type="http://schemas.openxmlformats.org/officeDocument/2006/relationships/slideLayout" Target="../slideLayouts/slideLayout3.xml"/><Relationship Id="rId18" Type="http://schemas.openxmlformats.org/officeDocument/2006/relationships/slideLayout" Target="../slideLayouts/slideLayout15.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i-FI"/>
              <a:t>‹#›</a:t>
            </a:fld>
            <a:endParaRPr/>
          </a:p>
        </p:txBody>
      </p:sp>
      <p:pic>
        <p:nvPicPr>
          <p:cNvPr id="14" name="Google Shape;14;p11"/>
          <p:cNvPicPr preferRelativeResize="0"/>
          <p:nvPr/>
        </p:nvPicPr>
        <p:blipFill rotWithShape="1">
          <a:blip r:embed="rId1">
            <a:alphaModFix/>
          </a:blip>
          <a:srcRect b="0" l="0" r="0" t="0"/>
          <a:stretch/>
        </p:blipFill>
        <p:spPr>
          <a:xfrm>
            <a:off x="241121" y="5631517"/>
            <a:ext cx="992988" cy="1050781"/>
          </a:xfrm>
          <a:prstGeom prst="rect">
            <a:avLst/>
          </a:prstGeom>
          <a:noFill/>
          <a:ln>
            <a:noFill/>
          </a:ln>
        </p:spPr>
      </p:pic>
      <p:pic>
        <p:nvPicPr>
          <p:cNvPr id="15" name="Google Shape;15;p11"/>
          <p:cNvPicPr preferRelativeResize="0"/>
          <p:nvPr/>
        </p:nvPicPr>
        <p:blipFill rotWithShape="1">
          <a:blip r:embed="rId2">
            <a:alphaModFix/>
          </a:blip>
          <a:srcRect b="0" l="0" r="0" t="0"/>
          <a:stretch/>
        </p:blipFill>
        <p:spPr>
          <a:xfrm>
            <a:off x="3829487" y="6034224"/>
            <a:ext cx="648072" cy="648072"/>
          </a:xfrm>
          <a:prstGeom prst="rect">
            <a:avLst/>
          </a:prstGeom>
          <a:noFill/>
          <a:ln>
            <a:noFill/>
          </a:ln>
        </p:spPr>
      </p:pic>
      <p:pic>
        <p:nvPicPr>
          <p:cNvPr descr="https://lh5.googleusercontent.com/8Fi91AgiqqSWztsOpmjYwiENY3ahA9O_O8vcYwW98fuiMapEf0XRHl3_36xGvLcgnviWfZYbmARGy0hRgkfffFnLv5byVvD4OQggBm1FnB9O99iZsmJm_ta1itqkkOxefcFvppkIVRY" id="16" name="Google Shape;16;p11"/>
          <p:cNvPicPr preferRelativeResize="0"/>
          <p:nvPr/>
        </p:nvPicPr>
        <p:blipFill rotWithShape="1">
          <a:blip r:embed="rId3">
            <a:alphaModFix/>
          </a:blip>
          <a:srcRect b="0" l="0" r="0" t="0"/>
          <a:stretch/>
        </p:blipFill>
        <p:spPr>
          <a:xfrm>
            <a:off x="1569065" y="5941504"/>
            <a:ext cx="2012337" cy="74079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 id="2147483665" r:id="rId20"/>
    <p:sldLayoutId id="2147483666" r:id="rId21"/>
    <p:sldLayoutId id="2147483667"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s://oppimisvaikeus.fi/tukea/tukea-opiskeluun/opiskelutaidot/" TargetMode="External"/></Relationships>
</file>

<file path=ppt/slides/_rels/slide2.xml.rels><?xml version="1.0" encoding="UTF-8" standalone="yes"?><Relationships xmlns="http://schemas.openxmlformats.org/package/2006/relationships"><Relationship Id="rId10"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creativecommons.fi/lisenssit" TargetMode="External"/><Relationship Id="rId4" Type="http://schemas.openxmlformats.org/officeDocument/2006/relationships/image" Target="../media/image14.png"/><Relationship Id="rId9" Type="http://schemas.openxmlformats.org/officeDocument/2006/relationships/image" Target="../media/image11.png"/><Relationship Id="rId5" Type="http://schemas.openxmlformats.org/officeDocument/2006/relationships/image" Target="../media/image16.png"/><Relationship Id="rId6" Type="http://schemas.openxmlformats.org/officeDocument/2006/relationships/image" Target="../media/image10.png"/><Relationship Id="rId7" Type="http://schemas.openxmlformats.org/officeDocument/2006/relationships/image" Target="../media/image12.png"/><Relationship Id="rId8"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5400"/>
              <a:buFont typeface="Calibri"/>
              <a:buNone/>
            </a:pPr>
            <a:r>
              <a:rPr lang="fi-FI" sz="5400"/>
              <a:t>Opiskelutaitojen kehittäminen: Auta opiskelijaa tunnistamaan opiskelutapansa</a:t>
            </a:r>
            <a:endParaRPr/>
          </a:p>
        </p:txBody>
      </p:sp>
      <p:sp>
        <p:nvSpPr>
          <p:cNvPr id="128" name="Google Shape;128;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fi-FI"/>
              <a:t>Kirjoittajat: Liisa Ilomäki ja Minna Lakkala</a:t>
            </a:r>
            <a:endParaRPr/>
          </a:p>
          <a:p>
            <a:pPr indent="0" lvl="0" marL="0" rtl="0" algn="ctr">
              <a:lnSpc>
                <a:spcPct val="90000"/>
              </a:lnSpc>
              <a:spcBef>
                <a:spcPts val="1000"/>
              </a:spcBef>
              <a:spcAft>
                <a:spcPts val="0"/>
              </a:spcAft>
              <a:buClr>
                <a:schemeClr val="dk1"/>
              </a:buClr>
              <a:buSzPts val="2400"/>
              <a:buNone/>
            </a:pPr>
            <a:r>
              <a:rPr lang="fi-FI"/>
              <a:t>Esimerkit: Sari Hopeakoski ja Minna Lakkala</a:t>
            </a:r>
            <a:endParaRPr/>
          </a:p>
          <a:p>
            <a:pPr indent="0" lvl="0" marL="0" rtl="0" algn="ctr">
              <a:lnSpc>
                <a:spcPct val="90000"/>
              </a:lnSpc>
              <a:spcBef>
                <a:spcPts val="1000"/>
              </a:spcBef>
              <a:spcAft>
                <a:spcPts val="0"/>
              </a:spcAft>
              <a:buClr>
                <a:schemeClr val="dk1"/>
              </a:buClr>
              <a:buSzPts val="2400"/>
              <a:buNone/>
            </a:pPr>
            <a:r>
              <a:rPr lang="fi-FI"/>
              <a:t>2019</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10"/>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Linkkejä ja lisämateriaalia</a:t>
            </a:r>
            <a:endParaRPr/>
          </a:p>
        </p:txBody>
      </p:sp>
      <p:sp>
        <p:nvSpPr>
          <p:cNvPr id="193" name="Google Shape;19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Villa. T. (toim.), Vuorio, N. &amp; Bolta, L. (2018). Opas sujuvampaan opiskeluun.Helsinki: Kuntoutussäätiö. </a:t>
            </a:r>
            <a:r>
              <a:rPr b="0" lang="fi-FI" u="sng">
                <a:solidFill>
                  <a:schemeClr val="hlink"/>
                </a:solidFill>
                <a:hlinkClick r:id="rId3"/>
              </a:rPr>
              <a:t>https://oppimisvaikeus.fi/tukea/tukea-opiskeluun/opiskelutaidot/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
          <p:cNvSpPr txBox="1"/>
          <p:nvPr>
            <p:ph idx="2" type="body"/>
          </p:nvPr>
        </p:nvSpPr>
        <p:spPr>
          <a:xfrm>
            <a:off x="7201278" y="2057400"/>
            <a:ext cx="3932237" cy="381158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000"/>
              <a:buNone/>
            </a:pPr>
            <a:r>
              <a:rPr lang="fi-FI" sz="2000"/>
              <a:t>Näitä materiaaleja saa käyttää, jakaa, muokata ja kääntää, myös kaupallisesti. </a:t>
            </a:r>
            <a:endParaRPr/>
          </a:p>
          <a:p>
            <a:pPr indent="0" lvl="0" marL="0" rtl="0" algn="l">
              <a:lnSpc>
                <a:spcPct val="80000"/>
              </a:lnSpc>
              <a:spcBef>
                <a:spcPts val="1000"/>
              </a:spcBef>
              <a:spcAft>
                <a:spcPts val="0"/>
              </a:spcAft>
              <a:buClr>
                <a:schemeClr val="dk1"/>
              </a:buClr>
              <a:buSzPts val="2000"/>
              <a:buNone/>
            </a:pPr>
            <a:r>
              <a:rPr lang="fi-FI" sz="2000"/>
              <a:t>Ehtona on, tämä materiaali mainitaan asianmukaisesti seuraavalla tavalla: </a:t>
            </a:r>
            <a:endParaRPr/>
          </a:p>
          <a:p>
            <a:pPr indent="-342900" lvl="0" marL="342900" rtl="0" algn="l">
              <a:lnSpc>
                <a:spcPct val="80000"/>
              </a:lnSpc>
              <a:spcBef>
                <a:spcPts val="1000"/>
              </a:spcBef>
              <a:spcAft>
                <a:spcPts val="0"/>
              </a:spcAft>
              <a:buClr>
                <a:schemeClr val="dk1"/>
              </a:buClr>
              <a:buSzPts val="2000"/>
              <a:buFont typeface="Arial"/>
              <a:buChar char="•"/>
            </a:pPr>
            <a:r>
              <a:rPr lang="fi-FI" sz="2000"/>
              <a:t>Kirjoittajien nimet</a:t>
            </a:r>
            <a:endParaRPr/>
          </a:p>
          <a:p>
            <a:pPr indent="-342900" lvl="0" marL="342900" rtl="0" algn="l">
              <a:lnSpc>
                <a:spcPct val="80000"/>
              </a:lnSpc>
              <a:spcBef>
                <a:spcPts val="1000"/>
              </a:spcBef>
              <a:spcAft>
                <a:spcPts val="0"/>
              </a:spcAft>
              <a:buClr>
                <a:schemeClr val="dk1"/>
              </a:buClr>
              <a:buSzPts val="2000"/>
              <a:buFont typeface="Arial"/>
              <a:buChar char="•"/>
            </a:pPr>
            <a:r>
              <a:rPr lang="fi-FI" sz="2000"/>
              <a:t>Otsikko</a:t>
            </a:r>
            <a:endParaRPr/>
          </a:p>
          <a:p>
            <a:pPr indent="0" lvl="0" marL="0" rtl="0" algn="l">
              <a:lnSpc>
                <a:spcPct val="80000"/>
              </a:lnSpc>
              <a:spcBef>
                <a:spcPts val="1000"/>
              </a:spcBef>
              <a:spcAft>
                <a:spcPts val="0"/>
              </a:spcAft>
              <a:buClr>
                <a:schemeClr val="dk1"/>
              </a:buClr>
              <a:buSzPts val="2000"/>
              <a:buNone/>
            </a:pPr>
            <a:r>
              <a:rPr lang="fi-FI" sz="2000"/>
              <a:t>Lisää tietoa CC BY 4.0 -lisenssistä: </a:t>
            </a:r>
            <a:r>
              <a:rPr lang="fi-FI" sz="2000" u="sng">
                <a:solidFill>
                  <a:schemeClr val="hlink"/>
                </a:solidFill>
                <a:hlinkClick r:id="rId3"/>
              </a:rPr>
              <a:t>http://creativecommons.fi/lisenssit</a:t>
            </a:r>
            <a:r>
              <a:rPr lang="fi-FI" sz="2000"/>
              <a:t>  </a:t>
            </a:r>
            <a:endParaRPr/>
          </a:p>
          <a:p>
            <a:pPr indent="0" lvl="0" marL="0" rtl="0" algn="l">
              <a:lnSpc>
                <a:spcPct val="80000"/>
              </a:lnSpc>
              <a:spcBef>
                <a:spcPts val="1000"/>
              </a:spcBef>
              <a:spcAft>
                <a:spcPts val="0"/>
              </a:spcAft>
              <a:buClr>
                <a:schemeClr val="dk1"/>
              </a:buClr>
              <a:buSzPts val="2000"/>
              <a:buNone/>
            </a:pPr>
            <a:r>
              <a:rPr lang="fi-FI" sz="2000"/>
              <a:t>Tekijänoikeus säilyy aina kirjoittajilla.</a:t>
            </a:r>
            <a:endParaRPr/>
          </a:p>
          <a:p>
            <a:pPr indent="0" lvl="0" marL="0" rtl="0" algn="l">
              <a:lnSpc>
                <a:spcPct val="80000"/>
              </a:lnSpc>
              <a:spcBef>
                <a:spcPts val="1000"/>
              </a:spcBef>
              <a:spcAft>
                <a:spcPts val="0"/>
              </a:spcAft>
              <a:buClr>
                <a:schemeClr val="dk1"/>
              </a:buClr>
              <a:buSzPts val="2000"/>
              <a:buNone/>
            </a:pPr>
            <a:r>
              <a:t/>
            </a:r>
            <a:endParaRPr sz="2000"/>
          </a:p>
        </p:txBody>
      </p:sp>
      <p:sp>
        <p:nvSpPr>
          <p:cNvPr id="134" name="Google Shape;134;p2"/>
          <p:cNvSpPr txBox="1"/>
          <p:nvPr/>
        </p:nvSpPr>
        <p:spPr>
          <a:xfrm>
            <a:off x="7098021"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Tekijänoikeudet  </a:t>
            </a:r>
            <a:endParaRPr/>
          </a:p>
        </p:txBody>
      </p:sp>
      <p:sp>
        <p:nvSpPr>
          <p:cNvPr id="135" name="Google Shape;135;p2"/>
          <p:cNvSpPr txBox="1"/>
          <p:nvPr/>
        </p:nvSpPr>
        <p:spPr>
          <a:xfrm>
            <a:off x="933176"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Kuvauksen rakenne </a:t>
            </a:r>
            <a:endParaRPr/>
          </a:p>
        </p:txBody>
      </p:sp>
      <p:sp>
        <p:nvSpPr>
          <p:cNvPr id="136" name="Google Shape;136;p2"/>
          <p:cNvSpPr txBox="1"/>
          <p:nvPr>
            <p:ph type="title"/>
          </p:nvPr>
        </p:nvSpPr>
        <p:spPr>
          <a:xfrm>
            <a:off x="838200" y="365128"/>
            <a:ext cx="10515600" cy="770946"/>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fi-FI" sz="1800"/>
              <a:t>Opettajana virtuaaliluokassa -hankkeessa kehitetty materiaali, joka on tarkoitettu tueksi virtuaalista luokkaopetusta opettaville opettajille ja kouluttajille.</a:t>
            </a:r>
            <a:r>
              <a:rPr lang="fi-FI"/>
              <a:t> </a:t>
            </a:r>
            <a:endParaRPr/>
          </a:p>
        </p:txBody>
      </p:sp>
      <p:grpSp>
        <p:nvGrpSpPr>
          <p:cNvPr id="137" name="Google Shape;137;p2"/>
          <p:cNvGrpSpPr/>
          <p:nvPr/>
        </p:nvGrpSpPr>
        <p:grpSpPr>
          <a:xfrm>
            <a:off x="838200" y="2057400"/>
            <a:ext cx="6046386" cy="2801190"/>
            <a:chOff x="838200" y="2057400"/>
            <a:chExt cx="6046386" cy="2801190"/>
          </a:xfrm>
        </p:grpSpPr>
        <p:pic>
          <p:nvPicPr>
            <p:cNvPr id="138" name="Google Shape;138;p2"/>
            <p:cNvPicPr preferRelativeResize="0"/>
            <p:nvPr/>
          </p:nvPicPr>
          <p:blipFill rotWithShape="1">
            <a:blip r:embed="rId4">
              <a:alphaModFix/>
            </a:blip>
            <a:srcRect b="0" l="0" r="0" t="0"/>
            <a:stretch/>
          </p:blipFill>
          <p:spPr>
            <a:xfrm>
              <a:off x="933175" y="2057400"/>
              <a:ext cx="5951411" cy="2801190"/>
            </a:xfrm>
            <a:prstGeom prst="rect">
              <a:avLst/>
            </a:prstGeom>
            <a:noFill/>
            <a:ln>
              <a:noFill/>
            </a:ln>
          </p:spPr>
        </p:pic>
        <p:grpSp>
          <p:nvGrpSpPr>
            <p:cNvPr id="139" name="Google Shape;139;p2"/>
            <p:cNvGrpSpPr/>
            <p:nvPr/>
          </p:nvGrpSpPr>
          <p:grpSpPr>
            <a:xfrm>
              <a:off x="838200" y="2976337"/>
              <a:ext cx="3302000" cy="1252763"/>
              <a:chOff x="838200" y="2950937"/>
              <a:chExt cx="3302000" cy="1252763"/>
            </a:xfrm>
          </p:grpSpPr>
          <p:pic>
            <p:nvPicPr>
              <p:cNvPr id="140" name="Google Shape;140;p2"/>
              <p:cNvPicPr preferRelativeResize="0"/>
              <p:nvPr/>
            </p:nvPicPr>
            <p:blipFill rotWithShape="1">
              <a:blip r:embed="rId5">
                <a:alphaModFix/>
              </a:blip>
              <a:srcRect b="0" l="0" r="0" t="0"/>
              <a:stretch/>
            </p:blipFill>
            <p:spPr>
              <a:xfrm>
                <a:off x="2351862" y="2950937"/>
                <a:ext cx="290551" cy="290325"/>
              </a:xfrm>
              <a:prstGeom prst="rect">
                <a:avLst/>
              </a:prstGeom>
              <a:noFill/>
              <a:ln>
                <a:noFill/>
              </a:ln>
            </p:spPr>
          </p:pic>
          <p:pic>
            <p:nvPicPr>
              <p:cNvPr id="141" name="Google Shape;141;p2"/>
              <p:cNvPicPr preferRelativeResize="0"/>
              <p:nvPr/>
            </p:nvPicPr>
            <p:blipFill rotWithShape="1">
              <a:blip r:embed="rId6">
                <a:alphaModFix/>
              </a:blip>
              <a:srcRect b="0" l="0" r="0" t="0"/>
              <a:stretch/>
            </p:blipFill>
            <p:spPr>
              <a:xfrm>
                <a:off x="3830582" y="2957229"/>
                <a:ext cx="291198" cy="290971"/>
              </a:xfrm>
              <a:prstGeom prst="rect">
                <a:avLst/>
              </a:prstGeom>
              <a:noFill/>
              <a:ln>
                <a:noFill/>
              </a:ln>
            </p:spPr>
          </p:pic>
          <p:pic>
            <p:nvPicPr>
              <p:cNvPr id="142" name="Google Shape;142;p2"/>
              <p:cNvPicPr preferRelativeResize="0"/>
              <p:nvPr/>
            </p:nvPicPr>
            <p:blipFill rotWithShape="1">
              <a:blip r:embed="rId7">
                <a:alphaModFix/>
              </a:blip>
              <a:srcRect b="0" l="0" r="0" t="0"/>
              <a:stretch/>
            </p:blipFill>
            <p:spPr>
              <a:xfrm>
                <a:off x="2351862" y="3912729"/>
                <a:ext cx="286949" cy="286725"/>
              </a:xfrm>
              <a:prstGeom prst="rect">
                <a:avLst/>
              </a:prstGeom>
              <a:noFill/>
              <a:ln>
                <a:noFill/>
              </a:ln>
            </p:spPr>
          </p:pic>
          <p:pic>
            <p:nvPicPr>
              <p:cNvPr id="143" name="Google Shape;143;p2"/>
              <p:cNvPicPr preferRelativeResize="0"/>
              <p:nvPr/>
            </p:nvPicPr>
            <p:blipFill rotWithShape="1">
              <a:blip r:embed="rId8">
                <a:alphaModFix/>
              </a:blip>
              <a:srcRect b="0" l="0" r="0" t="0"/>
              <a:stretch/>
            </p:blipFill>
            <p:spPr>
              <a:xfrm>
                <a:off x="3849649" y="3913375"/>
                <a:ext cx="290551" cy="290325"/>
              </a:xfrm>
              <a:prstGeom prst="rect">
                <a:avLst/>
              </a:prstGeom>
              <a:noFill/>
              <a:ln>
                <a:noFill/>
              </a:ln>
            </p:spPr>
          </p:pic>
          <p:pic>
            <p:nvPicPr>
              <p:cNvPr id="144" name="Google Shape;144;p2"/>
              <p:cNvPicPr preferRelativeResize="0"/>
              <p:nvPr/>
            </p:nvPicPr>
            <p:blipFill rotWithShape="1">
              <a:blip r:embed="rId9">
                <a:alphaModFix/>
              </a:blip>
              <a:srcRect b="0" l="0" r="0" t="0"/>
              <a:stretch/>
            </p:blipFill>
            <p:spPr>
              <a:xfrm>
                <a:off x="838200" y="3912729"/>
                <a:ext cx="328709" cy="290971"/>
              </a:xfrm>
              <a:prstGeom prst="rect">
                <a:avLst/>
              </a:prstGeom>
              <a:noFill/>
              <a:ln>
                <a:noFill/>
              </a:ln>
            </p:spPr>
          </p:pic>
          <p:pic>
            <p:nvPicPr>
              <p:cNvPr id="145" name="Google Shape;145;p2"/>
              <p:cNvPicPr preferRelativeResize="0"/>
              <p:nvPr/>
            </p:nvPicPr>
            <p:blipFill rotWithShape="1">
              <a:blip r:embed="rId10">
                <a:alphaModFix/>
              </a:blip>
              <a:srcRect b="0" l="0" r="0" t="0"/>
              <a:stretch/>
            </p:blipFill>
            <p:spPr>
              <a:xfrm>
                <a:off x="857279" y="2950937"/>
                <a:ext cx="290551" cy="290325"/>
              </a:xfrm>
              <a:prstGeom prst="rect">
                <a:avLst/>
              </a:prstGeom>
              <a:noFill/>
              <a:ln>
                <a:noFill/>
              </a:ln>
            </p:spPr>
          </p:pic>
        </p:gr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Ongelma</a:t>
            </a:r>
            <a:endParaRPr/>
          </a:p>
        </p:txBody>
      </p:sp>
      <p:sp>
        <p:nvSpPr>
          <p:cNvPr id="151" name="Google Shape;151;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Opiskelijat eivät tunnista omia opiskelutapojaan. Parempi omien taitojen tunnistaminen auttaisi ainakin osaa opiskelijoista suunnittelemaan opiskeluaan paremmin ja opiskelemaan tehokkaammin.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Ratkaisu </a:t>
            </a:r>
            <a:endParaRPr/>
          </a:p>
        </p:txBody>
      </p:sp>
      <p:sp>
        <p:nvSpPr>
          <p:cNvPr id="157" name="Google Shape;15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Hyvät opiskelutavat sekä oman oppimisen ja työskentelyn tietoinen kehittäminen ovat keskeisiä asioita onnistuneessa opiskelussa. Osa hyödyllisistä opiskelutavoista liittyy opiskeltavan oppiaineen sisältöön ja luonteeseen, osa minkä tahansa asian opiskeluun. Erityisesti virtuaalisessa opetuksessa on tärkeä käsitellä näitä asioita opiskelijoiden kanssa, koska pääosa opiskelusta tapahtuu itsenäisesti ilman opettajan läsnäoloa ja välitöntä ohjausta, ja siksi opiskelu on haastavaa.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Ratkaisu </a:t>
            </a:r>
            <a:endParaRPr/>
          </a:p>
        </p:txBody>
      </p:sp>
      <p:sp>
        <p:nvSpPr>
          <p:cNvPr id="163" name="Google Shape;163;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Opiskelutaitojen kehittymistä voi tukea 1) antamalla ohjeita ja toimintamalleja hyvistä opiskelutavoista ja 2) antamalla tehtäviä, joissa opiskelijat arvioivat omia opiskelutapojaan ja kehittävät ratkaisuja niiden parantamiseksi. Kun opiskelijat ovat tehneet tehtäviä, opettajan on hyvä kommentoida vastauksia, myös yksilöllisesti (suullisesti tai kirjallisesti) yhteisen keskustelun ohella. On tärkeää pyrkiä korjaamaan opiskelijoiden virhekäsityksiä opiskelusta ja oppimisesta sekä antaa esimerkiksi materiaalia opiskelutaidoista.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Konteksti </a:t>
            </a:r>
            <a:endParaRPr/>
          </a:p>
        </p:txBody>
      </p:sp>
      <p:sp>
        <p:nvSpPr>
          <p:cNvPr id="169" name="Google Shape;169;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Kaikki koulutusasteet, kaikki oppiaineet.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75" name="Google Shape;175;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b="0" lang="fi-FI" sz="3200"/>
              <a:t>Opiskelijoille annetaan kurssin alkuvaiheessa pieni avoimista kysymyksistä koostuva kotitehtävä, jossa he arvioivat omia opiskelutapojaan. Se sisältää esimerkiksi seuraavia kysymyksiä:</a:t>
            </a:r>
            <a:endParaRPr/>
          </a:p>
          <a:p>
            <a:pPr indent="-228594" lvl="1" marL="685783" rtl="0" algn="l">
              <a:lnSpc>
                <a:spcPct val="90000"/>
              </a:lnSpc>
              <a:spcBef>
                <a:spcPts val="500"/>
              </a:spcBef>
              <a:spcAft>
                <a:spcPts val="0"/>
              </a:spcAft>
              <a:buClr>
                <a:schemeClr val="dk1"/>
              </a:buClr>
              <a:buSzPts val="2800"/>
              <a:buChar char="•"/>
            </a:pPr>
            <a:r>
              <a:rPr b="0" lang="fi-FI" sz="2800"/>
              <a:t>Miten arkesi tukee oppimista? Mieti esimerkiksi, miten paljon sinulla on aikaa käyttää opiskeluun, miten voisit järjestää enemmän aikaa opiskeluun, miten voisit tehokkaammin opiskella.</a:t>
            </a:r>
            <a:endParaRPr/>
          </a:p>
          <a:p>
            <a:pPr indent="-228594" lvl="1" marL="685783" rtl="0" algn="l">
              <a:lnSpc>
                <a:spcPct val="90000"/>
              </a:lnSpc>
              <a:spcBef>
                <a:spcPts val="500"/>
              </a:spcBef>
              <a:spcAft>
                <a:spcPts val="0"/>
              </a:spcAft>
              <a:buClr>
                <a:schemeClr val="dk1"/>
              </a:buClr>
              <a:buSzPts val="2800"/>
              <a:buChar char="•"/>
            </a:pPr>
            <a:r>
              <a:rPr b="0" lang="fi-FI" sz="2800"/>
              <a:t>Mieti joku tilanne, jossa olet oppinut “vahingossa” jotain. Onko siinä jotain sellaista, jota voit käyttää hyväksi opiskelussasi?</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81" name="Google Shape;181;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800"/>
              <a:buNone/>
            </a:pPr>
            <a:r>
              <a:rPr b="0" lang="fi-FI"/>
              <a:t>Opiskelijoille tärkeää on oman osaamisen jatkuva tunnistaminen - opettajan ohjaamana. Opiskelijoille voi antaa tehtäväksi kurssin kuluessa vastata kysymyksiin, jotka kohdistuvat erityisesti opetuksen kohteena olevan oppiaineen opiskeluun:</a:t>
            </a:r>
            <a:endParaRPr/>
          </a:p>
          <a:p>
            <a:pPr indent="-228594" lvl="1" marL="685783" rtl="0" algn="l">
              <a:lnSpc>
                <a:spcPct val="80000"/>
              </a:lnSpc>
              <a:spcBef>
                <a:spcPts val="500"/>
              </a:spcBef>
              <a:spcAft>
                <a:spcPts val="0"/>
              </a:spcAft>
              <a:buClr>
                <a:schemeClr val="dk1"/>
              </a:buClr>
              <a:buSzPts val="2400"/>
              <a:buChar char="•"/>
            </a:pPr>
            <a:r>
              <a:rPr b="0" lang="fi-FI"/>
              <a:t>Arvioi oma osaamisesi numeroasteikolla ja perustele, miksi vastasit näin.</a:t>
            </a:r>
            <a:endParaRPr/>
          </a:p>
          <a:p>
            <a:pPr indent="-228594" lvl="1" marL="685783" rtl="0" algn="l">
              <a:lnSpc>
                <a:spcPct val="80000"/>
              </a:lnSpc>
              <a:spcBef>
                <a:spcPts val="500"/>
              </a:spcBef>
              <a:spcAft>
                <a:spcPts val="0"/>
              </a:spcAft>
              <a:buClr>
                <a:schemeClr val="dk1"/>
              </a:buClr>
              <a:buSzPts val="2400"/>
              <a:buChar char="•"/>
            </a:pPr>
            <a:r>
              <a:rPr b="0" lang="fi-FI"/>
              <a:t>Miten olet aiemmin opiskellut oppiaineelle tyypillisiä asioita? Miten olet tällä kurssilla opiskellut oppiainetta ja miten opiskelutapasi on poikennut opiskelusta aikaisemmilla kursseilla?</a:t>
            </a:r>
            <a:endParaRPr/>
          </a:p>
          <a:p>
            <a:pPr indent="-228594" lvl="1" marL="685783" rtl="0" algn="l">
              <a:lnSpc>
                <a:spcPct val="80000"/>
              </a:lnSpc>
              <a:spcBef>
                <a:spcPts val="500"/>
              </a:spcBef>
              <a:spcAft>
                <a:spcPts val="0"/>
              </a:spcAft>
              <a:buClr>
                <a:schemeClr val="dk1"/>
              </a:buClr>
              <a:buSzPts val="2400"/>
              <a:buChar char="•"/>
            </a:pPr>
            <a:r>
              <a:rPr b="0" lang="fi-FI"/>
              <a:t>Kysy virtuaalisen oppitunnin lopussa itseltäsi, mitä uutta nyt osaat osaat käsitellyistä asioista. </a:t>
            </a:r>
            <a:endParaRPr/>
          </a:p>
          <a:p>
            <a:pPr indent="-228594" lvl="1" marL="685783" rtl="0" algn="l">
              <a:lnSpc>
                <a:spcPct val="80000"/>
              </a:lnSpc>
              <a:spcBef>
                <a:spcPts val="500"/>
              </a:spcBef>
              <a:spcAft>
                <a:spcPts val="0"/>
              </a:spcAft>
              <a:buClr>
                <a:schemeClr val="dk1"/>
              </a:buClr>
              <a:buSzPts val="2400"/>
              <a:buChar char="•"/>
            </a:pPr>
            <a:r>
              <a:rPr b="0" lang="fi-FI"/>
              <a:t>Mieti kotitehtävänä, mitä et vielä osaa opiskeltavista asioista. Tee suunnitelma siitä, miten voisit opiskella näitä asioita.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9"/>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87" name="Google Shape;18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Rohkaise opiskelijoita kiinnittämään huomiota siihen, miten opiskeltava oppiaine näkyy heidän arjessaan, esimerkiksi lehtiartikkeleissa tai musiikissa.</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2019-11-28T23:45:24Z</dcterms:created>
  <dc:creator>Ahlholm Outi</dc:creator>
</cp:coreProperties>
</file>