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h8qZLRiMrs8h1XV/6ZcbBttgkI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customschemas.google.com/relationships/presentationmetadata" Target="metadata"/><Relationship Id="rId10"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5.jp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18"/>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19"/>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1"/>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1"/>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1"/>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1"/>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1"/>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3"/>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3"/>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3"/>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4"/>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6"/>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6"/>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9"/>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0"/>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1"/>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2"/>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3"/>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4"/>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5"/>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7.jpg"/><Relationship Id="rId2" Type="http://schemas.openxmlformats.org/officeDocument/2006/relationships/image" Target="../media/image5.jpg"/><Relationship Id="rId3" Type="http://schemas.openxmlformats.org/officeDocument/2006/relationships/image" Target="../media/image4.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7"/>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7"/>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7"/>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6.png"/><Relationship Id="rId9" Type="http://schemas.openxmlformats.org/officeDocument/2006/relationships/image" Target="../media/image13.png"/><Relationship Id="rId5" Type="http://schemas.openxmlformats.org/officeDocument/2006/relationships/image" Target="../media/image15.png"/><Relationship Id="rId6" Type="http://schemas.openxmlformats.org/officeDocument/2006/relationships/image" Target="../media/image11.png"/><Relationship Id="rId7" Type="http://schemas.openxmlformats.org/officeDocument/2006/relationships/image" Target="../media/image14.png"/><Relationship Id="rId8"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Opiskelutaitojen kehittäminen: Tue opiskelijan suunnittelutaitoja</a:t>
            </a:r>
            <a:endParaRPr sz="5400"/>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Kirjoittajat: Sari Hopeakoski ja Liisa Ilomäki</a:t>
            </a:r>
            <a:endParaRPr/>
          </a:p>
          <a:p>
            <a:pPr indent="0" lvl="0" marL="0" rtl="0" algn="ctr">
              <a:lnSpc>
                <a:spcPct val="90000"/>
              </a:lnSpc>
              <a:spcBef>
                <a:spcPts val="1000"/>
              </a:spcBef>
              <a:spcAft>
                <a:spcPts val="0"/>
              </a:spcAft>
              <a:buClr>
                <a:schemeClr val="dk1"/>
              </a:buClr>
              <a:buSzPts val="2400"/>
              <a:buNone/>
            </a:pPr>
            <a:r>
              <a:rPr lang="fi-FI"/>
              <a:t>Kommentoijat: Lena Hillebrandt, Annukka Kosonen</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Opiskelijat eivät osaa organisoida opiskeluaan eivätkä he osaa arvioida, miten kauan eri tehtävien tekemiseen menee aikaa. He eivät osaa noudattaa palautusaikoja. Työt tehdään viime tipassa, jolloin niiden taso ei ole kovin korkea tai töiden siirtäminen eteenpäin lisää stressiä. Oman opiskelun ja työskentelyn organisointi on myös jatko-opintojen ja työelämän kannalta keskeistä.</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Käytetään aikaa suunnittelun opettamiseen ja suunnitteluun kurssin aikana. Kurssin alussa ja kuluessa keskustellaan siitä, kuinka vaikeaa oman elämän aikatauluttaminen on. </a:t>
            </a:r>
            <a:endParaRPr/>
          </a:p>
          <a:p>
            <a:pPr indent="0" lvl="0" marL="0" rtl="0" algn="l">
              <a:lnSpc>
                <a:spcPct val="90000"/>
              </a:lnSpc>
              <a:spcBef>
                <a:spcPts val="1000"/>
              </a:spcBef>
              <a:spcAft>
                <a:spcPts val="0"/>
              </a:spcAft>
              <a:buClr>
                <a:schemeClr val="dk1"/>
              </a:buClr>
              <a:buSzPts val="2800"/>
              <a:buNone/>
            </a:pPr>
            <a:r>
              <a:rPr b="0" lang="fi-FI"/>
              <a:t>Opiskelussa käytetään sellaista oppimisympäristöä,  johon opettaja pystyy säätämään palautukset tarkasti etukäteen, kuten Google Classroom. Korostetaan sitä, että ajoissa palautetuille tehtäville myös opettajalla on enemmän aikaa antaa palautetta tehtävistä, myöhässä tulevia tehtäviä ei ehkä ehditä kommentoida ollenkaan.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Mikä tahansa kurssi, jossa opiskelijoilla on määräaikoja tehtävien palauttamiseen.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Esimerkkejä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594" lvl="0" marL="228594" rtl="0" algn="l">
              <a:lnSpc>
                <a:spcPct val="70000"/>
              </a:lnSpc>
              <a:spcBef>
                <a:spcPts val="0"/>
              </a:spcBef>
              <a:spcAft>
                <a:spcPts val="0"/>
              </a:spcAft>
              <a:buClr>
                <a:schemeClr val="dk1"/>
              </a:buClr>
              <a:buSzPts val="2590"/>
              <a:buChar char="•"/>
            </a:pPr>
            <a:r>
              <a:rPr b="0" lang="fi-FI" sz="2590"/>
              <a:t>Varataan aikaa muutaman oppitunnin lopusta 10 minuuttia kurssiin kuuluvan pakollisen työn tekemiseen; tämä voi madaltaa oppilaiden kynnystä ryhtyä tekemään kurssiin kuuluvaa pakollista työtä. </a:t>
            </a:r>
            <a:endParaRPr/>
          </a:p>
          <a:p>
            <a:pPr indent="-228594" lvl="0" marL="228594" rtl="0" algn="l">
              <a:lnSpc>
                <a:spcPct val="70000"/>
              </a:lnSpc>
              <a:spcBef>
                <a:spcPts val="1000"/>
              </a:spcBef>
              <a:spcAft>
                <a:spcPts val="0"/>
              </a:spcAft>
              <a:buClr>
                <a:schemeClr val="dk1"/>
              </a:buClr>
              <a:buSzPts val="2590"/>
              <a:buChar char="•"/>
            </a:pPr>
            <a:r>
              <a:rPr b="0" lang="fi-FI" sz="2590"/>
              <a:t>Jos kirjallinen työ pilkotaan pienempiin selkeästi määriteltyihin osiin ja määritellään niille aikataulu, josta myös jatkuvasti muistutetaan, opiskelijat tarttuvat helpommin myös työläiksi kokemiinsa tehtäviin. </a:t>
            </a:r>
            <a:endParaRPr/>
          </a:p>
          <a:p>
            <a:pPr indent="-228594" lvl="0" marL="228594" rtl="0" algn="l">
              <a:lnSpc>
                <a:spcPct val="70000"/>
              </a:lnSpc>
              <a:spcBef>
                <a:spcPts val="1000"/>
              </a:spcBef>
              <a:spcAft>
                <a:spcPts val="0"/>
              </a:spcAft>
              <a:buClr>
                <a:schemeClr val="dk1"/>
              </a:buClr>
              <a:buSzPts val="2590"/>
              <a:buChar char="•"/>
            </a:pPr>
            <a:r>
              <a:rPr b="0" lang="fi-FI" sz="2590"/>
              <a:t>Opiskelijat voivat vertailla edellisen kurssin suoriutumista ja toimintaa siinä kurssissa.</a:t>
            </a:r>
            <a:endParaRPr/>
          </a:p>
          <a:p>
            <a:pPr indent="-228594" lvl="0" marL="228594" rtl="0" algn="l">
              <a:lnSpc>
                <a:spcPct val="70000"/>
              </a:lnSpc>
              <a:spcBef>
                <a:spcPts val="1000"/>
              </a:spcBef>
              <a:spcAft>
                <a:spcPts val="0"/>
              </a:spcAft>
              <a:buClr>
                <a:schemeClr val="dk1"/>
              </a:buClr>
              <a:buSzPts val="2590"/>
              <a:buChar char="•"/>
            </a:pPr>
            <a:r>
              <a:rPr b="0" lang="fi-FI" sz="2590"/>
              <a:t>Opiskelijat tekevät kurssin alkuvaiheessa itselleen työsuunnitelman. Se voidaan jakaa kaikille.</a:t>
            </a:r>
            <a:endParaRPr/>
          </a:p>
          <a:p>
            <a:pPr indent="-228594" lvl="0" marL="228594" rtl="0" algn="l">
              <a:lnSpc>
                <a:spcPct val="70000"/>
              </a:lnSpc>
              <a:spcBef>
                <a:spcPts val="1000"/>
              </a:spcBef>
              <a:spcAft>
                <a:spcPts val="0"/>
              </a:spcAft>
              <a:buClr>
                <a:schemeClr val="dk1"/>
              </a:buClr>
              <a:buSzPts val="2590"/>
              <a:buChar char="•"/>
            </a:pPr>
            <a:r>
              <a:rPr b="0" lang="fi-FI" sz="2590"/>
              <a:t>Opiskelijat keskustelevat opiskelusuunnitelman tekemisestä ryhmissä ja pohtivat yhdessä ratkaisuja.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2019-11-29T00:13:01Z</dcterms:created>
  <dc:creator>Ahlholm Outi</dc:creator>
</cp:coreProperties>
</file>