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  <p:sldMasterId id="2147483648" r:id="rId5"/>
  </p:sldMasterIdLst>
  <p:handoutMasterIdLst>
    <p:handoutMasterId r:id="rId39"/>
  </p:handoutMasterIdLst>
  <p:sldIdLst>
    <p:sldId id="256" r:id="rId6"/>
    <p:sldId id="265" r:id="rId7"/>
    <p:sldId id="258" r:id="rId8"/>
    <p:sldId id="262" r:id="rId9"/>
    <p:sldId id="263" r:id="rId10"/>
    <p:sldId id="264" r:id="rId11"/>
    <p:sldId id="273" r:id="rId12"/>
    <p:sldId id="282" r:id="rId13"/>
    <p:sldId id="283" r:id="rId14"/>
    <p:sldId id="271" r:id="rId15"/>
    <p:sldId id="281" r:id="rId16"/>
    <p:sldId id="261" r:id="rId17"/>
    <p:sldId id="267" r:id="rId18"/>
    <p:sldId id="268" r:id="rId19"/>
    <p:sldId id="269" r:id="rId20"/>
    <p:sldId id="270" r:id="rId21"/>
    <p:sldId id="259" r:id="rId22"/>
    <p:sldId id="272" r:id="rId23"/>
    <p:sldId id="274" r:id="rId24"/>
    <p:sldId id="275" r:id="rId25"/>
    <p:sldId id="284" r:id="rId26"/>
    <p:sldId id="285" r:id="rId27"/>
    <p:sldId id="276" r:id="rId28"/>
    <p:sldId id="277" r:id="rId29"/>
    <p:sldId id="278" r:id="rId30"/>
    <p:sldId id="279" r:id="rId31"/>
    <p:sldId id="280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8E791F-309E-4A52-8056-58A433280BB8}" v="24" dt="2022-04-06T07:22:26.736"/>
    <p1510:client id="{3AB30820-1D00-4AB8-9DA8-36BA254F27B5}" v="13" dt="2022-06-02T11:09:26.690"/>
    <p1510:client id="{8A954231-C79B-4788-BB1E-F79B2AF86A52}" v="46" dt="2022-05-18T11:16:22.068"/>
    <p1510:client id="{B74D0FD9-C607-F6B5-1E8F-67793E91CDF4}" v="362" dt="2022-04-26T06:47:36.914"/>
    <p1510:client id="{B77CCEC7-5821-CEDD-47AB-279AA69637C9}" v="852" dt="2022-05-24T13:03:08.338"/>
    <p1510:client id="{C318D5DA-93E8-40C2-AA9C-40DFD167144B}" v="191" dt="2022-05-24T07:15:46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16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7D373146-91DC-4CB6-A0FB-1128A047D3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3C56D49-BE8C-4323-A86A-F565C0E152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DB644-B196-4E95-A4FB-C908C89CE8B6}" type="datetimeFigureOut">
              <a:rPr lang="fi-FI" smtClean="0"/>
              <a:t>2.6.2022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11C9728-CE03-499C-BC25-F2FA756054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B42AC98-4D71-4B79-9153-4F254925A0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16995-2EF0-42D0-8065-711674C2F18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6644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emf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jp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Perusteista poluille - taidolla jatkoon -logo ja Opetushallitus rahoittaa hanketta -logo. #OikeusOsata. ">
            <a:extLst>
              <a:ext uri="{FF2B5EF4-FFF2-40B4-BE49-F238E27FC236}">
                <a16:creationId xmlns:a16="http://schemas.microsoft.com/office/drawing/2014/main" id="{7CEDD1E3-C5B5-4D93-BD96-AE0589B0C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F6A2344-4458-4436-9D4D-EEBA2F5AF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DF77608-EB43-4493-9E89-C2256F6BE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D4EB85C-4FB4-46A8-A8E5-3303F9B6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23155D-D420-427D-B062-23B154A74AA7}" type="datetimeFigureOut">
              <a:rPr lang="fi-FI" smtClean="0"/>
              <a:pPr/>
              <a:t>2.6.2022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6F4CA7-BD6F-437A-BF19-61EE8D3B9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19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8925DCB5-92E5-42F3-BF0E-218CC7C654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30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FEC5C44-18D1-2A4F-89BC-F0F901BADC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8326" y="75289"/>
            <a:ext cx="11361986" cy="67074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BE6D38-AB8E-8344-BF12-5427395BC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6834" y="2388321"/>
            <a:ext cx="8052582" cy="1214291"/>
          </a:xfrm>
        </p:spPr>
        <p:txBody>
          <a:bodyPr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Univers Condensed" panose="020B050602020205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OTSIKKO TÄHÄN	</a:t>
            </a:r>
            <a:endParaRPr lang="en-FI" dirty="0"/>
          </a:p>
        </p:txBody>
      </p:sp>
      <p:pic>
        <p:nvPicPr>
          <p:cNvPr id="13" name="Picture 12" descr="Text, logo&#10;&#10;Description automatically generated">
            <a:extLst>
              <a:ext uri="{FF2B5EF4-FFF2-40B4-BE49-F238E27FC236}">
                <a16:creationId xmlns:a16="http://schemas.microsoft.com/office/drawing/2014/main" id="{DAF15DA6-7F07-344D-825F-D2E31FEEA4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43325" y="4948310"/>
            <a:ext cx="3705349" cy="108577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987067-76BF-4144-9945-613333680840}"/>
              </a:ext>
            </a:extLst>
          </p:cNvPr>
          <p:cNvCxnSpPr>
            <a:cxnSpLocks/>
          </p:cNvCxnSpPr>
          <p:nvPr userDrawn="1"/>
        </p:nvCxnSpPr>
        <p:spPr>
          <a:xfrm>
            <a:off x="5026047" y="3910400"/>
            <a:ext cx="243415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4AB834-7658-9D47-AEF4-05101B921F7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216834" y="4154739"/>
            <a:ext cx="8052581" cy="669153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 i="0">
                <a:solidFill>
                  <a:schemeClr val="bg1"/>
                </a:solidFill>
                <a:latin typeface="Univers" panose="020B0503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ALAOTSIKKO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500245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sivu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FEC5C44-18D1-2A4F-89BC-F0F901BADC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8326" y="75289"/>
            <a:ext cx="11361986" cy="67074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BE6D38-AB8E-8344-BF12-5427395BC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604687"/>
            <a:ext cx="5844106" cy="4970111"/>
          </a:xfr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tx1"/>
                </a:solidFill>
                <a:latin typeface="Univers Condensed" panose="020B050602020205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OTSIKKO TÄHÄN	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987067-76BF-4144-9945-613333680840}"/>
              </a:ext>
            </a:extLst>
          </p:cNvPr>
          <p:cNvCxnSpPr>
            <a:cxnSpLocks/>
          </p:cNvCxnSpPr>
          <p:nvPr userDrawn="1"/>
        </p:nvCxnSpPr>
        <p:spPr>
          <a:xfrm>
            <a:off x="6199031" y="5816473"/>
            <a:ext cx="243415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4AB834-7658-9D47-AEF4-05101B921F7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5999" y="5980862"/>
            <a:ext cx="5700373" cy="669153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None/>
              <a:defRPr b="1" i="0">
                <a:solidFill>
                  <a:schemeClr val="tx1"/>
                </a:solidFill>
                <a:latin typeface="Univers" panose="020B0503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ALAOTSIKKO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40223065-001F-404E-91D6-EC0DC3CC3B3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5700374" cy="6857999"/>
          </a:xfrm>
          <a:prstGeom prst="rect">
            <a:avLst/>
          </a:prstGeom>
          <a:blipFill dpi="0" rotWithShape="1">
            <a:blip r:embed="rId3"/>
            <a:srcRect/>
            <a:stretch>
              <a:fillRect l="-37564" r="-43248"/>
            </a:stretch>
          </a:blipFill>
        </p:spPr>
        <p:txBody>
          <a:bodyPr/>
          <a:lstStyle/>
          <a:p>
            <a:r>
              <a:rPr lang="fi-FI"/>
              <a:t>Lisää kuva napsauttamalla kuvaketta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8233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kollaasi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>
            <a:extLst>
              <a:ext uri="{FF2B5EF4-FFF2-40B4-BE49-F238E27FC236}">
                <a16:creationId xmlns:a16="http://schemas.microsoft.com/office/drawing/2014/main" id="{E789F0D8-34C1-434C-8B52-FAE79FE368BC}"/>
              </a:ext>
            </a:extLst>
          </p:cNvPr>
          <p:cNvSpPr/>
          <p:nvPr userDrawn="1"/>
        </p:nvSpPr>
        <p:spPr>
          <a:xfrm>
            <a:off x="3056537" y="-468920"/>
            <a:ext cx="6134989" cy="7784122"/>
          </a:xfrm>
          <a:prstGeom prst="parallelogram">
            <a:avLst/>
          </a:prstGeom>
          <a:blipFill>
            <a:blip r:embed="rId3"/>
            <a:stretch>
              <a:fillRect l="-37564" r="-432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7E20B067-EFA3-2B44-A8F0-D80C093895F0}"/>
              </a:ext>
            </a:extLst>
          </p:cNvPr>
          <p:cNvSpPr/>
          <p:nvPr userDrawn="1"/>
        </p:nvSpPr>
        <p:spPr>
          <a:xfrm>
            <a:off x="7620381" y="-468921"/>
            <a:ext cx="6134989" cy="7784122"/>
          </a:xfrm>
          <a:prstGeom prst="parallelogram">
            <a:avLst/>
          </a:prstGeom>
          <a:blipFill dpi="0" rotWithShape="1">
            <a:blip r:embed="rId4"/>
            <a:srcRect/>
            <a:stretch>
              <a:fillRect l="-80000" r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454BE77A-A33F-3C48-8CE6-1C96BE28B03B}"/>
              </a:ext>
            </a:extLst>
          </p:cNvPr>
          <p:cNvSpPr/>
          <p:nvPr userDrawn="1"/>
        </p:nvSpPr>
        <p:spPr>
          <a:xfrm>
            <a:off x="-1496712" y="-468920"/>
            <a:ext cx="6134989" cy="7784122"/>
          </a:xfrm>
          <a:prstGeom prst="parallelogram">
            <a:avLst/>
          </a:prstGeom>
          <a:blipFill dpi="0" rotWithShape="1">
            <a:blip r:embed="rId5"/>
            <a:srcRect/>
            <a:stretch>
              <a:fillRect l="-75000" r="-1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EF9FB3-08B6-874E-A6FD-3B5C0F5B92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EC5C44-18D1-2A4F-89BC-F0F901BADCA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78326" y="75289"/>
            <a:ext cx="11361986" cy="67074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BE6D38-AB8E-8344-BF12-5427395BC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6834" y="2388321"/>
            <a:ext cx="8052582" cy="1214291"/>
          </a:xfrm>
        </p:spPr>
        <p:txBody>
          <a:bodyPr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Univers Condensed" panose="020B050602020205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OTSIKKO TÄHÄN	</a:t>
            </a:r>
            <a:endParaRPr lang="en-FI" dirty="0"/>
          </a:p>
        </p:txBody>
      </p:sp>
      <p:pic>
        <p:nvPicPr>
          <p:cNvPr id="13" name="Picture 12" descr="Text, logo&#10;&#10;Description automatically generated">
            <a:extLst>
              <a:ext uri="{FF2B5EF4-FFF2-40B4-BE49-F238E27FC236}">
                <a16:creationId xmlns:a16="http://schemas.microsoft.com/office/drawing/2014/main" id="{DAF15DA6-7F07-344D-825F-D2E31FEEA4A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243325" y="4948310"/>
            <a:ext cx="3705349" cy="108577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987067-76BF-4144-9945-613333680840}"/>
              </a:ext>
            </a:extLst>
          </p:cNvPr>
          <p:cNvCxnSpPr>
            <a:cxnSpLocks/>
          </p:cNvCxnSpPr>
          <p:nvPr userDrawn="1"/>
        </p:nvCxnSpPr>
        <p:spPr>
          <a:xfrm>
            <a:off x="5026047" y="3910400"/>
            <a:ext cx="243415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4AB834-7658-9D47-AEF4-05101B921F7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216834" y="4154739"/>
            <a:ext cx="8052581" cy="669153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 i="0">
                <a:solidFill>
                  <a:schemeClr val="bg1"/>
                </a:solidFill>
                <a:latin typeface="Univers" panose="020B0503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ALAOTSIKKO TÄHÄN	</a:t>
            </a:r>
          </a:p>
        </p:txBody>
      </p:sp>
    </p:spTree>
    <p:extLst>
      <p:ext uri="{BB962C8B-B14F-4D97-AF65-F5344CB8AC3E}">
        <p14:creationId xmlns:p14="http://schemas.microsoft.com/office/powerpoint/2010/main" val="2582138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ekstisaraketta">
    <p:bg>
      <p:bgPr>
        <a:blipFill dpi="0" rotWithShape="1">
          <a:blip r:embed="rId2">
            <a:alphaModFix amt="11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7671C-1FF6-F449-8E70-67DC80E849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OTSIKKO TÄHÄN	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8CDD9-4D3C-4343-A145-3685DFEC17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0823"/>
            <a:ext cx="4973664" cy="4022383"/>
          </a:xfrm>
        </p:spPr>
        <p:txBody>
          <a:bodyPr tIns="0"/>
          <a:lstStyle>
            <a:lvl1pPr marL="0" indent="0">
              <a:lnSpc>
                <a:spcPct val="150000"/>
              </a:lnSpc>
              <a:buNone/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162F9-580E-C848-BAC0-D3A2F725C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134" y="2020824"/>
            <a:ext cx="4973665" cy="4021202"/>
          </a:xfrm>
        </p:spPr>
        <p:txBody>
          <a:bodyPr tIns="0"/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3D5A6-9474-5F4C-B2E2-C5B867EF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5BC6-47E6-DD47-B3CA-98B257723823}" type="slidenum">
              <a:rPr lang="en-FI" smtClean="0"/>
              <a:t>‹#›</a:t>
            </a:fld>
            <a:endParaRPr lang="en-FI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47DDA7-3CAD-5047-8789-1A85775CE4FE}"/>
              </a:ext>
            </a:extLst>
          </p:cNvPr>
          <p:cNvCxnSpPr>
            <a:cxnSpLocks/>
          </p:cNvCxnSpPr>
          <p:nvPr userDrawn="1"/>
        </p:nvCxnSpPr>
        <p:spPr>
          <a:xfrm>
            <a:off x="939600" y="1690688"/>
            <a:ext cx="243415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608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4ACF6D69-D65E-834D-9809-3D77837B8D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93" y="0"/>
            <a:ext cx="1212201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7671C-1FF6-F449-8E70-67DC80E849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3740"/>
            <a:ext cx="5257800" cy="1325563"/>
          </a:xfrm>
        </p:spPr>
        <p:txBody>
          <a:bodyPr/>
          <a:lstStyle/>
          <a:p>
            <a:r>
              <a:rPr lang="en-GB" dirty="0"/>
              <a:t>OTSIKKO TÄHÄN	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8CDD9-4D3C-4343-A145-3685DFEC17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98187"/>
            <a:ext cx="5181600" cy="3145019"/>
          </a:xfrm>
        </p:spPr>
        <p:txBody>
          <a:bodyPr tIns="0"/>
          <a:lstStyle>
            <a:lvl1pPr marL="0" indent="0">
              <a:lnSpc>
                <a:spcPct val="150000"/>
              </a:lnSpc>
              <a:buNone/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3D5A6-9474-5F4C-B2E2-C5B867EF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5BC6-47E6-DD47-B3CA-98B257723823}" type="slidenum">
              <a:rPr lang="en-FI" smtClean="0"/>
              <a:t>‹#›</a:t>
            </a:fld>
            <a:endParaRPr lang="en-FI"/>
          </a:p>
        </p:txBody>
      </p: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2935DA64-C1DB-444D-8D90-66F099EF1D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42163" y="6193112"/>
            <a:ext cx="1720311" cy="50410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01E1D0-1720-BE46-88A1-CCDDCE36C655}"/>
              </a:ext>
            </a:extLst>
          </p:cNvPr>
          <p:cNvCxnSpPr>
            <a:cxnSpLocks/>
          </p:cNvCxnSpPr>
          <p:nvPr userDrawn="1"/>
        </p:nvCxnSpPr>
        <p:spPr>
          <a:xfrm>
            <a:off x="939600" y="2124641"/>
            <a:ext cx="243415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71F130B-AB53-8647-9C21-81978E65B9AB}"/>
              </a:ext>
            </a:extLst>
          </p:cNvPr>
          <p:cNvSpPr/>
          <p:nvPr userDrawn="1"/>
        </p:nvSpPr>
        <p:spPr>
          <a:xfrm>
            <a:off x="6274672" y="2124641"/>
            <a:ext cx="876946" cy="4754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4029E0B-29B4-9443-9A37-A0F391211AE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10065" y="0"/>
            <a:ext cx="5700374" cy="6878766"/>
          </a:xfrm>
          <a:prstGeom prst="rect">
            <a:avLst/>
          </a:prstGeom>
          <a:blipFill dpi="0" rotWithShape="1">
            <a:blip r:embed="rId4"/>
            <a:srcRect/>
            <a:stretch>
              <a:fillRect l="-37564" r="-43248"/>
            </a:stretch>
          </a:blipFill>
        </p:spPr>
        <p:txBody>
          <a:bodyPr/>
          <a:lstStyle/>
          <a:p>
            <a:r>
              <a:rPr lang="fi-FI"/>
              <a:t>Lisää kuva napsauttamalla kuvaketta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8188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, ei taust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7671C-1FF6-F449-8E70-67DC80E849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3740"/>
            <a:ext cx="5257800" cy="1325563"/>
          </a:xfrm>
        </p:spPr>
        <p:txBody>
          <a:bodyPr/>
          <a:lstStyle/>
          <a:p>
            <a:r>
              <a:rPr lang="en-GB" dirty="0"/>
              <a:t>OTSIKKO TÄHÄN	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8CDD9-4D3C-4343-A145-3685DFEC17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98187"/>
            <a:ext cx="5181600" cy="3145019"/>
          </a:xfrm>
        </p:spPr>
        <p:txBody>
          <a:bodyPr tIns="0"/>
          <a:lstStyle>
            <a:lvl1pPr marL="0" indent="0">
              <a:lnSpc>
                <a:spcPct val="150000"/>
              </a:lnSpc>
              <a:buNone/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3D5A6-9474-5F4C-B2E2-C5B867EF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5BC6-47E6-DD47-B3CA-98B257723823}" type="slidenum">
              <a:rPr lang="en-FI" smtClean="0"/>
              <a:t>‹#›</a:t>
            </a:fld>
            <a:endParaRPr lang="en-FI"/>
          </a:p>
        </p:txBody>
      </p: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2935DA64-C1DB-444D-8D90-66F099EF1D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2163" y="6193112"/>
            <a:ext cx="1720311" cy="50410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01E1D0-1720-BE46-88A1-CCDDCE36C655}"/>
              </a:ext>
            </a:extLst>
          </p:cNvPr>
          <p:cNvCxnSpPr>
            <a:cxnSpLocks/>
          </p:cNvCxnSpPr>
          <p:nvPr userDrawn="1"/>
        </p:nvCxnSpPr>
        <p:spPr>
          <a:xfrm>
            <a:off x="939600" y="2124641"/>
            <a:ext cx="243415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71F130B-AB53-8647-9C21-81978E65B9AB}"/>
              </a:ext>
            </a:extLst>
          </p:cNvPr>
          <p:cNvSpPr/>
          <p:nvPr userDrawn="1"/>
        </p:nvSpPr>
        <p:spPr>
          <a:xfrm>
            <a:off x="6274672" y="2124641"/>
            <a:ext cx="876946" cy="4754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4029E0B-29B4-9443-9A37-A0F391211AE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10065" y="0"/>
            <a:ext cx="5700374" cy="6878766"/>
          </a:xfrm>
          <a:prstGeom prst="rect">
            <a:avLst/>
          </a:prstGeom>
          <a:blipFill dpi="0" rotWithShape="1">
            <a:blip r:embed="rId3"/>
            <a:srcRect/>
            <a:stretch>
              <a:fillRect l="-37564" r="-43248"/>
            </a:stretch>
          </a:blipFill>
        </p:spPr>
        <p:txBody>
          <a:bodyPr/>
          <a:lstStyle/>
          <a:p>
            <a:r>
              <a:rPr lang="fi-FI"/>
              <a:t>Lisää kuva napsauttamalla kuvaketta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50883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list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22DFA1-2C4F-0A41-86CF-EA4A1E5537E3}"/>
              </a:ext>
            </a:extLst>
          </p:cNvPr>
          <p:cNvSpPr/>
          <p:nvPr userDrawn="1"/>
        </p:nvSpPr>
        <p:spPr>
          <a:xfrm flipH="1">
            <a:off x="3502617" y="0"/>
            <a:ext cx="868938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671C-1FF6-F449-8E70-67DC80E849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OTSIKKO TÄHÄN	</a:t>
            </a:r>
            <a:endParaRPr lang="en-FI" dirty="0"/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EE570321-6923-AF48-966F-235CB1B38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21642" y="-325463"/>
            <a:ext cx="5570357" cy="726145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8CDD9-4D3C-4343-A145-3685DFEC17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63748" y="2020823"/>
            <a:ext cx="5181600" cy="4008255"/>
          </a:xfrm>
        </p:spPr>
        <p:txBody>
          <a:bodyPr tIns="0"/>
          <a:lstStyle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2C3D73-E0FF-0E41-9B88-D33C7B81DA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7E559-D10A-5B43-B5D9-BC7894C02CC3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7F861D5B-0092-324D-979B-B705B9A0AC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42163" y="6193112"/>
            <a:ext cx="1720311" cy="50410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4F9CF88-8462-FD4D-91DF-CBCCA0E700DE}"/>
              </a:ext>
            </a:extLst>
          </p:cNvPr>
          <p:cNvSpPr/>
          <p:nvPr userDrawn="1"/>
        </p:nvSpPr>
        <p:spPr>
          <a:xfrm>
            <a:off x="0" y="1766582"/>
            <a:ext cx="6267760" cy="7701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6A85DF2-BC48-404C-A8A4-75E53D1ACF3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60561" y="2022194"/>
            <a:ext cx="6104670" cy="4022382"/>
          </a:xfrm>
          <a:prstGeom prst="rect">
            <a:avLst/>
          </a:prstGeom>
          <a:blipFill dpi="0" rotWithShape="1">
            <a:blip r:embed="rId4"/>
            <a:srcRect/>
            <a:stretch>
              <a:fillRect t="-644" b="-644"/>
            </a:stretch>
          </a:blipFill>
        </p:spPr>
        <p:txBody>
          <a:bodyPr/>
          <a:lstStyle/>
          <a:p>
            <a:r>
              <a:rPr lang="fi-FI"/>
              <a:t>Lisää kuva napsauttamalla kuvaketta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97385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ttajan esittely">
    <p:bg>
      <p:bgPr>
        <a:blipFill dpi="0" rotWithShape="1">
          <a:blip r:embed="rId2">
            <a:alphaModFix amt="1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22DFA1-2C4F-0A41-86CF-EA4A1E5537E3}"/>
              </a:ext>
            </a:extLst>
          </p:cNvPr>
          <p:cNvSpPr/>
          <p:nvPr userDrawn="1"/>
        </p:nvSpPr>
        <p:spPr>
          <a:xfrm>
            <a:off x="0" y="2404687"/>
            <a:ext cx="12192000" cy="3638520"/>
          </a:xfrm>
          <a:prstGeom prst="rect">
            <a:avLst/>
          </a:prstGeom>
          <a:solidFill>
            <a:srgbClr val="DFE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671C-1FF6-F449-8E70-67DC80E849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OTSIKKO TÄHÄN	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3D5A6-9474-5F4C-B2E2-C5B867EF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5BC6-47E6-DD47-B3CA-98B257723823}" type="slidenum">
              <a:rPr lang="en-FI" smtClean="0"/>
              <a:t>‹#›</a:t>
            </a:fld>
            <a:endParaRPr lang="en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3261D0-BD73-874F-99E5-985CDE044B9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329606" y="2572719"/>
            <a:ext cx="6024193" cy="856281"/>
          </a:xfrm>
        </p:spPr>
        <p:txBody>
          <a:bodyPr anchor="b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96E233-9374-ED46-9F02-EA58E746FE19}"/>
              </a:ext>
            </a:extLst>
          </p:cNvPr>
          <p:cNvSpPr/>
          <p:nvPr userDrawn="1"/>
        </p:nvSpPr>
        <p:spPr>
          <a:xfrm>
            <a:off x="945400" y="2064852"/>
            <a:ext cx="3777386" cy="3777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41A799E2-5DC0-C642-AA2E-5CD4669FF175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212146" y="2312316"/>
            <a:ext cx="3777386" cy="3777386"/>
          </a:xfrm>
          <a:prstGeom prst="rect">
            <a:avLst/>
          </a:prstGeom>
          <a:blipFill dpi="0" rotWithShape="1">
            <a:blip r:embed="rId3"/>
            <a:srcRect/>
            <a:stretch>
              <a:fillRect l="-25000" r="-25000"/>
            </a:stretch>
          </a:blipFill>
        </p:spPr>
        <p:txBody>
          <a:bodyPr/>
          <a:lstStyle/>
          <a:p>
            <a:r>
              <a:rPr lang="fi-FI"/>
              <a:t>Lisää kuva napsauttamalla kuvaketta</a:t>
            </a:r>
            <a:endParaRPr lang="id-ID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55A81CB-34BE-2343-91C5-929AF818D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695" y="3638800"/>
            <a:ext cx="6019103" cy="1970456"/>
          </a:xfrm>
        </p:spPr>
        <p:txBody>
          <a:bodyPr tIns="0"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>
              <a:lnSpc>
                <a:spcPct val="150000"/>
              </a:lnSpc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81638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A369C23-A798-FE40-9043-E0FEFB449825}"/>
              </a:ext>
            </a:extLst>
          </p:cNvPr>
          <p:cNvSpPr/>
          <p:nvPr userDrawn="1"/>
        </p:nvSpPr>
        <p:spPr>
          <a:xfrm>
            <a:off x="834521" y="4868680"/>
            <a:ext cx="5079796" cy="1174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2B495B-F294-7647-9232-C75C414C080F}"/>
              </a:ext>
            </a:extLst>
          </p:cNvPr>
          <p:cNvSpPr/>
          <p:nvPr userDrawn="1"/>
        </p:nvSpPr>
        <p:spPr>
          <a:xfrm>
            <a:off x="6241917" y="4868680"/>
            <a:ext cx="5079600" cy="1174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671C-1FF6-F449-8E70-67DC80E849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110231" cy="1325563"/>
          </a:xfrm>
        </p:spPr>
        <p:txBody>
          <a:bodyPr/>
          <a:lstStyle/>
          <a:p>
            <a:r>
              <a:rPr lang="en-GB" dirty="0"/>
              <a:t>OTSIKKO TÄHÄN	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3D5A6-9474-5F4C-B2E2-C5B867EF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5BC6-47E6-DD47-B3CA-98B257723823}" type="slidenum">
              <a:rPr lang="en-FI" smtClean="0"/>
              <a:t>‹#›</a:t>
            </a:fld>
            <a:endParaRPr lang="en-FI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07D36801-C9D9-694B-A873-77C3D83E84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6929" y="1708399"/>
            <a:ext cx="4860000" cy="3506400"/>
          </a:xfrm>
          <a:prstGeom prst="rect">
            <a:avLst/>
          </a:prstGeom>
          <a:blipFill dpi="0" rotWithShape="1">
            <a:blip r:embed="rId3"/>
            <a:srcRect/>
            <a:stretch>
              <a:fillRect l="-6116" r="-6116"/>
            </a:stretch>
          </a:blipFill>
        </p:spPr>
        <p:txBody>
          <a:bodyPr/>
          <a:lstStyle/>
          <a:p>
            <a:r>
              <a:rPr lang="fi-FI"/>
              <a:t>Lisää kuva napsauttamalla kuvaketta</a:t>
            </a:r>
            <a:endParaRPr lang="id-ID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15C3525-0434-FB43-835B-A4B8F7B4F06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135560" y="5380125"/>
            <a:ext cx="4477719" cy="474099"/>
          </a:xfrm>
        </p:spPr>
        <p:txBody>
          <a:bodyPr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</a:t>
            </a:r>
          </a:p>
          <a:p>
            <a:pPr lvl="0"/>
            <a:r>
              <a:rPr lang="en-GB" dirty="0"/>
              <a:t>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1A1B67E-EBCD-5842-AA24-3779F6533BD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480202" y="5380125"/>
            <a:ext cx="4603031" cy="475200"/>
          </a:xfrm>
        </p:spPr>
        <p:txBody>
          <a:bodyPr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</a:t>
            </a:r>
          </a:p>
          <a:p>
            <a:pPr lvl="0"/>
            <a:r>
              <a:rPr lang="en-GB" dirty="0"/>
              <a:t>TEXT STYLES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4179C9A5-EBE4-184F-99B5-311FA0FA706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51717" y="1708399"/>
            <a:ext cx="4860000" cy="3506400"/>
          </a:xfrm>
          <a:prstGeom prst="rect">
            <a:avLst/>
          </a:prstGeom>
          <a:blipFill dpi="0" rotWithShape="1">
            <a:blip r:embed="rId4"/>
            <a:srcRect/>
            <a:stretch>
              <a:fillRect l="-6116" r="-6116"/>
            </a:stretch>
          </a:blipFill>
        </p:spPr>
        <p:txBody>
          <a:bodyPr/>
          <a:lstStyle/>
          <a:p>
            <a:r>
              <a:rPr lang="fi-FI"/>
              <a:t>Lisää kuva napsauttamalla kuvaketta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41322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blipFill dpi="0" rotWithShape="1">
          <a:blip r:embed="rId2">
            <a:alphaModFix amt="1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B3B7E-8F39-3343-80A4-00B9E17B2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OTSIKKO TÄHÄN	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9FD8C-7292-C344-B4F4-CFC1CFE2BC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tIns="0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A2617-BD71-2741-A376-A61E65D9F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 tIns="0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5963134-A67A-234E-A9B1-7E09D3FF4E82}"/>
              </a:ext>
            </a:extLst>
          </p:cNvPr>
          <p:cNvCxnSpPr>
            <a:cxnSpLocks/>
          </p:cNvCxnSpPr>
          <p:nvPr userDrawn="1"/>
        </p:nvCxnSpPr>
        <p:spPr>
          <a:xfrm>
            <a:off x="939600" y="1690688"/>
            <a:ext cx="243415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2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Perusteista poluille - taidolla jatkoon -logo ja Opetushallitus rahoittaa hanketta -logo. #OikeusOsata.">
            <a:extLst>
              <a:ext uri="{FF2B5EF4-FFF2-40B4-BE49-F238E27FC236}">
                <a16:creationId xmlns:a16="http://schemas.microsoft.com/office/drawing/2014/main" id="{2E2F58C5-F1EE-4A49-8F40-4BA99BF117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F6A2344-4458-4436-9D4D-EEBA2F5AF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DF77608-EB43-4493-9E89-C2256F6BE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D4EB85C-4FB4-46A8-A8E5-3303F9B6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23155D-D420-427D-B062-23B154A74AA7}" type="datetimeFigureOut">
              <a:rPr lang="fi-FI" smtClean="0"/>
              <a:pPr/>
              <a:t>2.6.2022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6F4CA7-BD6F-437A-BF19-61EE8D3B9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19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8925DCB5-92E5-42F3-BF0E-218CC7C654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341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tsikoitua listaa ">
    <p:bg>
      <p:bgPr>
        <a:blipFill dpi="0" rotWithShape="1">
          <a:blip r:embed="rId2">
            <a:alphaModFix amt="11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7671C-1FF6-F449-8E70-67DC80E849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OTSIKKO TÄHÄN	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8CDD9-4D3C-4343-A145-3685DFEC17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940148"/>
            <a:ext cx="5181600" cy="3103058"/>
          </a:xfrm>
        </p:spPr>
        <p:txBody>
          <a:bodyPr tIns="0"/>
          <a:lstStyle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162F9-580E-C848-BAC0-D3A2F725C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939877"/>
            <a:ext cx="5181600" cy="3102148"/>
          </a:xfrm>
        </p:spPr>
        <p:txBody>
          <a:bodyPr tIns="0"/>
          <a:lstStyle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3D5A6-9474-5F4C-B2E2-C5B867EF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5BC6-47E6-DD47-B3CA-98B257723823}" type="slidenum">
              <a:rPr lang="en-FI" smtClean="0"/>
              <a:t>‹#›</a:t>
            </a:fld>
            <a:endParaRPr lang="en-FI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74026D-A4BC-CA48-8679-A2B1DB26A8A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5986" y="1910818"/>
            <a:ext cx="5181600" cy="832886"/>
          </a:xfrm>
        </p:spPr>
        <p:txBody>
          <a:bodyPr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atin typeface="Univers Condensed" panose="020B0506020202050204" pitchFamily="34" charset="0"/>
                <a:cs typeface="Arial Black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2D9A6F2-AE34-4A4E-8925-37C048BB180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165296" y="1908477"/>
            <a:ext cx="5181600" cy="832886"/>
          </a:xfrm>
        </p:spPr>
        <p:txBody>
          <a:bodyPr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atin typeface="Univers Condensed" panose="020B0506020202050204" pitchFamily="34" charset="0"/>
                <a:cs typeface="Arial Black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1A7919-ED8C-9A40-8DA6-BB1BF5C70A70}"/>
              </a:ext>
            </a:extLst>
          </p:cNvPr>
          <p:cNvCxnSpPr>
            <a:cxnSpLocks/>
          </p:cNvCxnSpPr>
          <p:nvPr userDrawn="1"/>
        </p:nvCxnSpPr>
        <p:spPr>
          <a:xfrm>
            <a:off x="939600" y="1690688"/>
            <a:ext cx="243415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009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tsikoitua listaa, ei taust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7671C-1FF6-F449-8E70-67DC80E849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OTSIKKO TÄHÄN	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8CDD9-4D3C-4343-A145-3685DFEC17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940148"/>
            <a:ext cx="5181600" cy="3103058"/>
          </a:xfrm>
        </p:spPr>
        <p:txBody>
          <a:bodyPr tIns="0"/>
          <a:lstStyle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162F9-580E-C848-BAC0-D3A2F725C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939877"/>
            <a:ext cx="5181600" cy="3102148"/>
          </a:xfrm>
        </p:spPr>
        <p:txBody>
          <a:bodyPr tIns="0"/>
          <a:lstStyle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3D5A6-9474-5F4C-B2E2-C5B867EF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5BC6-47E6-DD47-B3CA-98B257723823}" type="slidenum">
              <a:rPr lang="en-FI" smtClean="0"/>
              <a:t>‹#›</a:t>
            </a:fld>
            <a:endParaRPr lang="en-FI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74026D-A4BC-CA48-8679-A2B1DB26A8A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5986" y="1910818"/>
            <a:ext cx="5181600" cy="832886"/>
          </a:xfrm>
        </p:spPr>
        <p:txBody>
          <a:bodyPr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atin typeface="Univers Condensed" panose="020B0506020202050204" pitchFamily="34" charset="0"/>
                <a:cs typeface="Arial Black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2D9A6F2-AE34-4A4E-8925-37C048BB180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165296" y="1908477"/>
            <a:ext cx="5181600" cy="832886"/>
          </a:xfrm>
        </p:spPr>
        <p:txBody>
          <a:bodyPr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atin typeface="Univers Condensed" panose="020B0506020202050204" pitchFamily="34" charset="0"/>
                <a:cs typeface="Arial Black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1A7919-ED8C-9A40-8DA6-BB1BF5C70A70}"/>
              </a:ext>
            </a:extLst>
          </p:cNvPr>
          <p:cNvCxnSpPr>
            <a:cxnSpLocks/>
          </p:cNvCxnSpPr>
          <p:nvPr userDrawn="1"/>
        </p:nvCxnSpPr>
        <p:spPr>
          <a:xfrm>
            <a:off x="939600" y="1690688"/>
            <a:ext cx="243415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697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tekstikentt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9AC046E4-BD3A-0743-85EE-60D39C195D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06362" y="883403"/>
            <a:ext cx="76295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7671C-1FF6-F449-8E70-67DC80E849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OTSIKKO TÄHÄN	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8CDD9-4D3C-4343-A145-3685DFEC17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9600"/>
            <a:ext cx="10515600" cy="4023607"/>
          </a:xfrm>
        </p:spPr>
        <p:txBody>
          <a:bodyPr tIns="0"/>
          <a:lstStyle>
            <a:lvl1pPr marL="0" indent="0">
              <a:lnSpc>
                <a:spcPct val="150000"/>
              </a:lnSpc>
              <a:buNone/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3D5A6-9474-5F4C-B2E2-C5B867EF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5BC6-47E6-DD47-B3CA-98B257723823}" type="slidenum">
              <a:rPr lang="en-FI" smtClean="0"/>
              <a:t>‹#›</a:t>
            </a:fld>
            <a:endParaRPr lang="en-FI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3693E8-918C-9541-AD28-17825AF83BF6}"/>
              </a:ext>
            </a:extLst>
          </p:cNvPr>
          <p:cNvCxnSpPr>
            <a:cxnSpLocks/>
          </p:cNvCxnSpPr>
          <p:nvPr userDrawn="1"/>
        </p:nvCxnSpPr>
        <p:spPr>
          <a:xfrm>
            <a:off x="939600" y="1690688"/>
            <a:ext cx="243415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299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tekstikenttä, ei taust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7671C-1FF6-F449-8E70-67DC80E849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OTSIKKO TÄHÄN	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8CDD9-4D3C-4343-A145-3685DFEC17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9600"/>
            <a:ext cx="10515600" cy="4023607"/>
          </a:xfrm>
        </p:spPr>
        <p:txBody>
          <a:bodyPr tIns="0"/>
          <a:lstStyle>
            <a:lvl1pPr marL="0" indent="0">
              <a:lnSpc>
                <a:spcPct val="150000"/>
              </a:lnSpc>
              <a:buNone/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3D5A6-9474-5F4C-B2E2-C5B867EF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5BC6-47E6-DD47-B3CA-98B257723823}" type="slidenum">
              <a:rPr lang="en-FI" smtClean="0"/>
              <a:t>‹#›</a:t>
            </a:fld>
            <a:endParaRPr lang="en-FI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3693E8-918C-9541-AD28-17825AF83BF6}"/>
              </a:ext>
            </a:extLst>
          </p:cNvPr>
          <p:cNvCxnSpPr>
            <a:cxnSpLocks/>
          </p:cNvCxnSpPr>
          <p:nvPr userDrawn="1"/>
        </p:nvCxnSpPr>
        <p:spPr>
          <a:xfrm>
            <a:off x="939600" y="1690688"/>
            <a:ext cx="243415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846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lehti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B4A676-4847-394B-8437-0AD56AB088FF}"/>
              </a:ext>
            </a:extLst>
          </p:cNvPr>
          <p:cNvSpPr/>
          <p:nvPr userDrawn="1"/>
        </p:nvSpPr>
        <p:spPr>
          <a:xfrm>
            <a:off x="0" y="18012"/>
            <a:ext cx="12192000" cy="68580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5" name="Picture 4" descr="A picture containing keyboard&#10;&#10;Description automatically generated">
            <a:extLst>
              <a:ext uri="{FF2B5EF4-FFF2-40B4-BE49-F238E27FC236}">
                <a16:creationId xmlns:a16="http://schemas.microsoft.com/office/drawing/2014/main" id="{8322F263-6C97-0F41-9E4D-09B95E7C4C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9000"/>
          </a:blip>
          <a:stretch>
            <a:fillRect/>
          </a:stretch>
        </p:blipFill>
        <p:spPr>
          <a:xfrm>
            <a:off x="0" y="392485"/>
            <a:ext cx="12192000" cy="61090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BE6D38-AB8E-8344-BF12-5427395BC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9709" y="2821854"/>
            <a:ext cx="8052582" cy="1214291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Univers Condensed" panose="020B050602020205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OTSIKKO TÄHÄN</a:t>
            </a:r>
            <a:endParaRPr lang="en-FI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53AE2142-5675-9E47-AB23-E6D2EE49932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02678" y="4746696"/>
            <a:ext cx="1386644" cy="147241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D8EB34-8899-884F-AB0C-0849F4A25138}"/>
              </a:ext>
            </a:extLst>
          </p:cNvPr>
          <p:cNvCxnSpPr>
            <a:cxnSpLocks/>
          </p:cNvCxnSpPr>
          <p:nvPr userDrawn="1"/>
        </p:nvCxnSpPr>
        <p:spPr>
          <a:xfrm>
            <a:off x="4878922" y="4080885"/>
            <a:ext cx="243415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450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 aloitussiv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23A7572-D94A-A049-801E-8AA92763225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7" name="Picture 6" descr="A picture containing indoor, black, outdoor object, dark&#10;&#10;Description automatically generated">
            <a:extLst>
              <a:ext uri="{FF2B5EF4-FFF2-40B4-BE49-F238E27FC236}">
                <a16:creationId xmlns:a16="http://schemas.microsoft.com/office/drawing/2014/main" id="{2F117E97-5076-1A44-99A7-4641423030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1291" y="0"/>
            <a:ext cx="11629417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D66F53F-4EA6-284E-98CB-93C6F5BCF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510834"/>
            <a:ext cx="6617678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Osion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B456589-DED5-F94B-B205-D2CD75DEE68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199" y="3958499"/>
            <a:ext cx="5181600" cy="1325563"/>
          </a:xfrm>
        </p:spPr>
        <p:txBody>
          <a:bodyPr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solidFill>
                  <a:schemeClr val="bg1"/>
                </a:solidFill>
                <a:latin typeface="Univers" panose="020B0503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FF074F8-24A2-6445-8571-3F6C55EC4D9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621137" y="2117188"/>
            <a:ext cx="3277803" cy="4783016"/>
          </a:xfrm>
        </p:spPr>
        <p:txBody>
          <a:bodyPr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60000" b="0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8E85D2-6F9C-6848-B7F9-069336644D8C}"/>
              </a:ext>
            </a:extLst>
          </p:cNvPr>
          <p:cNvCxnSpPr>
            <a:cxnSpLocks/>
          </p:cNvCxnSpPr>
          <p:nvPr userDrawn="1"/>
        </p:nvCxnSpPr>
        <p:spPr>
          <a:xfrm>
            <a:off x="931187" y="3899762"/>
            <a:ext cx="243415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5849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tiled&#10;&#10;Description automatically generated">
            <a:extLst>
              <a:ext uri="{FF2B5EF4-FFF2-40B4-BE49-F238E27FC236}">
                <a16:creationId xmlns:a16="http://schemas.microsoft.com/office/drawing/2014/main" id="{FAF13B47-623E-8F43-A47C-757A4A1E43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060" y="0"/>
            <a:ext cx="12122013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D66F53F-4EA6-284E-98CB-93C6F5BCF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92250" y="3481512"/>
            <a:ext cx="6617678" cy="1325563"/>
          </a:xfr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 err="1"/>
              <a:t>Sitaatti</a:t>
            </a:r>
            <a:endParaRPr lang="en-FI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B456589-DED5-F94B-B205-D2CD75DEE68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505199" y="4753280"/>
            <a:ext cx="5181600" cy="1325563"/>
          </a:xfrm>
        </p:spPr>
        <p:txBody>
          <a:bodyPr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 b="0" i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01F32B56-E7E2-9941-BA8E-F1ADB01565BD}"/>
              </a:ext>
            </a:extLst>
          </p:cNvPr>
          <p:cNvSpPr txBox="1">
            <a:spLocks/>
          </p:cNvSpPr>
          <p:nvPr userDrawn="1"/>
        </p:nvSpPr>
        <p:spPr>
          <a:xfrm>
            <a:off x="4735210" y="2032446"/>
            <a:ext cx="2721578" cy="3038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GB" sz="40000" b="1" i="0" dirty="0">
                <a:latin typeface="Georgia" panose="02040502050405020303" pitchFamily="18" charset="0"/>
              </a:rPr>
              <a:t>“</a:t>
            </a:r>
            <a:endParaRPr lang="en-FI" sz="40000" b="1" i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017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keyboard, indoor, electronics, close&#10;&#10;Description automatically generated">
            <a:extLst>
              <a:ext uri="{FF2B5EF4-FFF2-40B4-BE49-F238E27FC236}">
                <a16:creationId xmlns:a16="http://schemas.microsoft.com/office/drawing/2014/main" id="{998B4DD0-D047-0943-B203-AA80FD39F1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0" y="365125"/>
            <a:ext cx="12192000" cy="61090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7671C-1FF6-F449-8E70-67DC80E849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dirty="0"/>
              <a:t>OTSIKKO TÄHÄN	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3D5A6-9474-5F4C-B2E2-C5B867EF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5BC6-47E6-DD47-B3CA-98B257723823}" type="slidenum">
              <a:rPr lang="en-FI" smtClean="0"/>
              <a:t>‹#›</a:t>
            </a:fld>
            <a:endParaRPr lang="en-FI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DB553BF-8FB3-C24B-B9F0-E481FC664CB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8931" y="2457902"/>
            <a:ext cx="4397196" cy="832886"/>
          </a:xfrm>
        </p:spPr>
        <p:txBody>
          <a:bodyPr anchor="b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atin typeface="Univers Condensed" panose="020B0506020202050204" pitchFamily="34" charset="0"/>
                <a:cs typeface="Arial Black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1C05DFE-ABC9-9A48-92C1-FD4D6F3BAF02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558931" y="3508689"/>
            <a:ext cx="4397196" cy="832886"/>
          </a:xfrm>
        </p:spPr>
        <p:txBody>
          <a:bodyPr anchor="b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atin typeface="Univers Condensed" panose="020B0506020202050204" pitchFamily="34" charset="0"/>
                <a:cs typeface="Arial Black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96C9A0E-7913-144C-A8D9-CB7D1867C395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558931" y="4559475"/>
            <a:ext cx="4397196" cy="832886"/>
          </a:xfrm>
        </p:spPr>
        <p:txBody>
          <a:bodyPr anchor="b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atin typeface="Univers Condensed" panose="020B0506020202050204" pitchFamily="34" charset="0"/>
                <a:cs typeface="Arial Black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DA082C9-E032-CC4F-B408-2FB4549462B3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7099258" y="2455554"/>
            <a:ext cx="4397196" cy="832886"/>
          </a:xfrm>
        </p:spPr>
        <p:txBody>
          <a:bodyPr anchor="b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atin typeface="Univers Condensed" panose="020B0506020202050204" pitchFamily="34" charset="0"/>
                <a:cs typeface="Arial Black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4EBAD24-7D65-BF4F-8F4F-DA4ECE62B5A1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099258" y="3506341"/>
            <a:ext cx="4397196" cy="832886"/>
          </a:xfrm>
        </p:spPr>
        <p:txBody>
          <a:bodyPr anchor="b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atin typeface="Univers Condensed" panose="020B0506020202050204" pitchFamily="34" charset="0"/>
                <a:cs typeface="Arial Black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E3E5EB9-6FD4-E746-A850-5764D38B8181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7099258" y="4557127"/>
            <a:ext cx="4397196" cy="832886"/>
          </a:xfrm>
        </p:spPr>
        <p:txBody>
          <a:bodyPr anchor="b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atin typeface="Univers Condensed" panose="020B0506020202050204" pitchFamily="34" charset="0"/>
                <a:cs typeface="Arial Black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B4494C50-1872-054A-8206-C0912CEDEDFA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818461" y="2506030"/>
            <a:ext cx="727176" cy="832886"/>
          </a:xfrm>
        </p:spPr>
        <p:txBody>
          <a:bodyPr anchor="ctr" anchorCtr="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7200" b="1" i="0">
                <a:latin typeface="Univers Condensed" panose="020B050602020205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3E3D59A-24BC-6E47-9346-7EC9D0F2A309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18461" y="3564773"/>
            <a:ext cx="727176" cy="832886"/>
          </a:xfrm>
        </p:spPr>
        <p:txBody>
          <a:bodyPr anchor="ctr" anchorCtr="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7200" b="1" i="0">
                <a:latin typeface="Univers Condensed" panose="020B050602020205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EAEF21E-A874-AE42-A521-C47D585B9135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18461" y="4607603"/>
            <a:ext cx="727176" cy="832886"/>
          </a:xfrm>
        </p:spPr>
        <p:txBody>
          <a:bodyPr anchor="ctr" anchorCtr="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7200" b="1" i="0">
                <a:latin typeface="Univers Condensed" panose="020B050602020205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AF1804FC-039A-224E-905C-30EC74A8B774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344726" y="2503682"/>
            <a:ext cx="727176" cy="832886"/>
          </a:xfrm>
        </p:spPr>
        <p:txBody>
          <a:bodyPr anchor="ctr" anchorCtr="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7200" b="1" i="0">
                <a:latin typeface="Univers Condensed" panose="020B050602020205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8A70BE8-B2CD-9444-A7CC-0823DF35CFCF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344726" y="3562425"/>
            <a:ext cx="727176" cy="832886"/>
          </a:xfrm>
        </p:spPr>
        <p:txBody>
          <a:bodyPr anchor="ctr" anchorCtr="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7200" b="1" i="0">
                <a:latin typeface="Univers Condensed" panose="020B050602020205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5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882A0D4-86AD-EA4C-B949-E3C7161C9362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6344726" y="4620245"/>
            <a:ext cx="727176" cy="832886"/>
          </a:xfrm>
        </p:spPr>
        <p:txBody>
          <a:bodyPr anchor="ctr" anchorCtr="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7200" b="1" i="0">
                <a:latin typeface="Univers Condensed" panose="020B050602020205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6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E39175-CE39-7744-BFB3-371BA5984C66}"/>
              </a:ext>
            </a:extLst>
          </p:cNvPr>
          <p:cNvCxnSpPr>
            <a:cxnSpLocks/>
          </p:cNvCxnSpPr>
          <p:nvPr userDrawn="1"/>
        </p:nvCxnSpPr>
        <p:spPr>
          <a:xfrm>
            <a:off x="939600" y="1690688"/>
            <a:ext cx="243415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4969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ja kuva, ei taust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7671C-1FF6-F449-8E70-67DC80E849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3740"/>
            <a:ext cx="5257800" cy="1325563"/>
          </a:xfrm>
        </p:spPr>
        <p:txBody>
          <a:bodyPr/>
          <a:lstStyle/>
          <a:p>
            <a:r>
              <a:rPr lang="en-GB" dirty="0"/>
              <a:t>OTSIKKO TÄHÄN	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8CDD9-4D3C-4343-A145-3685DFEC17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98187"/>
            <a:ext cx="5181600" cy="3145019"/>
          </a:xfrm>
        </p:spPr>
        <p:txBody>
          <a:bodyPr tIns="0"/>
          <a:lstStyle>
            <a:lvl1pPr marL="0" indent="0">
              <a:buNone/>
              <a:defRPr/>
            </a:lvl1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3D5A6-9474-5F4C-B2E2-C5B867EF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5BC6-47E6-DD47-B3CA-98B257723823}" type="slidenum">
              <a:rPr lang="en-FI" smtClean="0"/>
              <a:t>‹#›</a:t>
            </a:fld>
            <a:endParaRPr lang="en-FI"/>
          </a:p>
        </p:txBody>
      </p: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2935DA64-C1DB-444D-8D90-66F099EF1D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2163" y="6193112"/>
            <a:ext cx="1720311" cy="50410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01E1D0-1720-BE46-88A1-CCDDCE36C655}"/>
              </a:ext>
            </a:extLst>
          </p:cNvPr>
          <p:cNvCxnSpPr>
            <a:cxnSpLocks/>
          </p:cNvCxnSpPr>
          <p:nvPr userDrawn="1"/>
        </p:nvCxnSpPr>
        <p:spPr>
          <a:xfrm>
            <a:off x="939600" y="2124641"/>
            <a:ext cx="243415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71F130B-AB53-8647-9C21-81978E65B9AB}"/>
              </a:ext>
            </a:extLst>
          </p:cNvPr>
          <p:cNvSpPr/>
          <p:nvPr userDrawn="1"/>
        </p:nvSpPr>
        <p:spPr>
          <a:xfrm>
            <a:off x="6274672" y="2124641"/>
            <a:ext cx="876946" cy="4754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4029E0B-29B4-9443-9A37-A0F391211AE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10065" y="0"/>
            <a:ext cx="5700374" cy="6878766"/>
          </a:xfrm>
          <a:prstGeom prst="rect">
            <a:avLst/>
          </a:prstGeom>
          <a:blipFill dpi="0" rotWithShape="1">
            <a:blip r:embed="rId3"/>
            <a:srcRect/>
            <a:stretch>
              <a:fillRect l="-37564" r="-43248"/>
            </a:stretch>
          </a:blipFill>
        </p:spPr>
        <p:txBody>
          <a:bodyPr/>
          <a:lstStyle/>
          <a:p>
            <a:r>
              <a:rPr lang="fi-FI"/>
              <a:t>Lisää kuva napsauttamalla kuvaketta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93155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lysluette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3D5A6-9474-5F4C-B2E2-C5B867EF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5BC6-47E6-DD47-B3CA-98B257723823}" type="slidenum">
              <a:rPr lang="en-FI" smtClean="0"/>
              <a:t>‹#›</a:t>
            </a:fld>
            <a:endParaRPr lang="en-FI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DB553BF-8FB3-C24B-B9F0-E481FC664CB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793211" y="1204542"/>
            <a:ext cx="3196605" cy="645058"/>
          </a:xfrm>
        </p:spPr>
        <p:txBody>
          <a:bodyPr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1" i="0">
                <a:latin typeface="Univers Condensed" panose="020B050602020205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a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1C05DFE-ABC9-9A48-92C1-FD4D6F3BAF02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793211" y="2069975"/>
            <a:ext cx="3196605" cy="645058"/>
          </a:xfrm>
        </p:spPr>
        <p:txBody>
          <a:bodyPr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1" i="0">
                <a:latin typeface="Univers Condensed" panose="020B050602020205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96C9A0E-7913-144C-A8D9-CB7D1867C395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7793211" y="2898341"/>
            <a:ext cx="3196605" cy="645058"/>
          </a:xfrm>
        </p:spPr>
        <p:txBody>
          <a:bodyPr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1" i="0">
                <a:latin typeface="Univers Condensed" panose="020B050602020205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DA082C9-E032-CC4F-B408-2FB4549462B3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7793211" y="3752048"/>
            <a:ext cx="3196605" cy="645058"/>
          </a:xfrm>
        </p:spPr>
        <p:txBody>
          <a:bodyPr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1" i="0">
                <a:latin typeface="Univers Condensed" panose="020B050602020205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4EBAD24-7D65-BF4F-8F4F-DA4ECE62B5A1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793211" y="4605126"/>
            <a:ext cx="3196605" cy="645058"/>
          </a:xfrm>
        </p:spPr>
        <p:txBody>
          <a:bodyPr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1" i="0">
                <a:latin typeface="Univers Condensed" panose="020B050602020205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E3E5EB9-6FD4-E746-A850-5764D38B8181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7793211" y="5470560"/>
            <a:ext cx="3196605" cy="645058"/>
          </a:xfrm>
        </p:spPr>
        <p:txBody>
          <a:bodyPr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1" i="0">
                <a:latin typeface="Univers Condensed" panose="020B050602020205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B4494C50-1872-054A-8206-C0912CEDEDFA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5952275" y="1292016"/>
            <a:ext cx="1713396" cy="444720"/>
          </a:xfrm>
        </p:spPr>
        <p:txBody>
          <a:bodyPr anchor="ctr" anchorCtr="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1" i="0">
                <a:latin typeface="Univers Condensed" panose="020B050602020205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9-9.45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3E3D59A-24BC-6E47-9346-7EC9D0F2A309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5952275" y="2153048"/>
            <a:ext cx="1713396" cy="444720"/>
          </a:xfrm>
        </p:spPr>
        <p:txBody>
          <a:bodyPr anchor="ctr" anchorCtr="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1" i="0">
                <a:latin typeface="Univers Condensed" panose="020B050602020205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10-10.45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EAEF21E-A874-AE42-A521-C47D585B9135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5952275" y="2998172"/>
            <a:ext cx="1713396" cy="444720"/>
          </a:xfrm>
        </p:spPr>
        <p:txBody>
          <a:bodyPr anchor="ctr" anchorCtr="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1" i="0">
                <a:latin typeface="Univers Condensed" panose="020B050602020205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11.15-12.15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AF1804FC-039A-224E-905C-30EC74A8B774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5938213" y="3839522"/>
            <a:ext cx="1713396" cy="444720"/>
          </a:xfrm>
        </p:spPr>
        <p:txBody>
          <a:bodyPr anchor="ctr" anchorCtr="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1" i="0">
                <a:latin typeface="Univers Condensed" panose="020B050602020205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12.45-13.30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8A70BE8-B2CD-9444-A7CC-0823DF35CFCF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5938213" y="4700556"/>
            <a:ext cx="1713396" cy="444720"/>
          </a:xfrm>
        </p:spPr>
        <p:txBody>
          <a:bodyPr anchor="ctr" anchorCtr="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1" i="0">
                <a:latin typeface="Univers Condensed" panose="020B050602020205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13.45-15.10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882A0D4-86AD-EA4C-B949-E3C7161C9362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5938213" y="5548310"/>
            <a:ext cx="1713396" cy="444720"/>
          </a:xfrm>
        </p:spPr>
        <p:txBody>
          <a:bodyPr anchor="ctr" anchorCtr="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1" i="0">
                <a:latin typeface="Univers Condensed" panose="020B050602020205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15.15-16.15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977429-6C56-9548-A715-BD96B1F1115A}"/>
              </a:ext>
            </a:extLst>
          </p:cNvPr>
          <p:cNvSpPr/>
          <p:nvPr userDrawn="1"/>
        </p:nvSpPr>
        <p:spPr>
          <a:xfrm>
            <a:off x="5075329" y="-10383"/>
            <a:ext cx="876946" cy="4754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2143754E-DEAB-524A-963F-E73BBF62AF8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0" y="0"/>
            <a:ext cx="5700374" cy="6878766"/>
          </a:xfrm>
          <a:prstGeom prst="rect">
            <a:avLst/>
          </a:prstGeom>
          <a:blipFill dpi="0" rotWithShape="1">
            <a:blip r:embed="rId2"/>
            <a:srcRect/>
            <a:stretch>
              <a:fillRect l="-37564" r="-43248"/>
            </a:stretch>
          </a:blipFill>
        </p:spPr>
        <p:txBody>
          <a:bodyPr/>
          <a:lstStyle/>
          <a:p>
            <a:r>
              <a:rPr lang="fi-FI"/>
              <a:t>Lisää kuva napsauttamalla kuvaketta</a:t>
            </a:r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671C-1FF6-F449-8E70-67DC80E849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8237" y="445716"/>
            <a:ext cx="5204425" cy="832887"/>
          </a:xfr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GB" dirty="0" err="1"/>
              <a:t>Päivän</a:t>
            </a:r>
            <a:r>
              <a:rPr lang="en-GB" dirty="0"/>
              <a:t> </a:t>
            </a:r>
            <a:r>
              <a:rPr lang="en-GB" dirty="0" err="1"/>
              <a:t>aikataulu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68616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Perusteista poluille - taidolla jatkoon -logo ja Opetushallitus rahoittaa hanketta -logo. #OikeusOsata.">
            <a:extLst>
              <a:ext uri="{FF2B5EF4-FFF2-40B4-BE49-F238E27FC236}">
                <a16:creationId xmlns:a16="http://schemas.microsoft.com/office/drawing/2014/main" id="{0030E2A2-79C8-4EAB-AD3C-21A5242D9B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F6A2344-4458-4436-9D4D-EEBA2F5AF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DF77608-EB43-4493-9E89-C2256F6BE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D4EB85C-4FB4-46A8-A8E5-3303F9B6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23155D-D420-427D-B062-23B154A74AA7}" type="datetimeFigureOut">
              <a:rPr lang="fi-FI" smtClean="0"/>
              <a:pPr/>
              <a:t>2.6.2022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6F4CA7-BD6F-437A-BF19-61EE8D3B9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19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8925DCB5-92E5-42F3-BF0E-218CC7C654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76170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ivän tavoitteet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4A5280C-8CB5-B340-AD44-A0A32E61AF60}"/>
              </a:ext>
            </a:extLst>
          </p:cNvPr>
          <p:cNvSpPr/>
          <p:nvPr userDrawn="1"/>
        </p:nvSpPr>
        <p:spPr>
          <a:xfrm>
            <a:off x="0" y="3649129"/>
            <a:ext cx="12192000" cy="23940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00369AB-7A33-2C4D-943F-D3815611801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5985" y="3831389"/>
            <a:ext cx="10517813" cy="2075141"/>
          </a:xfrm>
          <a:noFill/>
        </p:spPr>
        <p:txBody>
          <a:bodyPr tIns="144000" bIns="144000" numCol="2" spcCol="540000">
            <a:normAutofit/>
          </a:bodyPr>
          <a:lstStyle>
            <a:lvl1pPr marL="342900" indent="-342900">
              <a:lnSpc>
                <a:spcPts val="2460"/>
              </a:lnSpc>
              <a:buFont typeface="+mj-lt"/>
              <a:buAutoNum type="arabicPeriod"/>
              <a:defRPr sz="1800" b="1" u="none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br>
              <a:rPr lang="en-GB" dirty="0"/>
            </a:br>
            <a:r>
              <a:rPr lang="en-GB" dirty="0" err="1"/>
              <a:t>fljdsflksdjflsdjfks</a:t>
            </a:r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671C-1FF6-F449-8E70-67DC80E849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dirty="0"/>
              <a:t>OTSIKKO TÄHÄN	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3D5A6-9474-5F4C-B2E2-C5B867EF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5BC6-47E6-DD47-B3CA-98B257723823}" type="slidenum">
              <a:rPr lang="en-FI" smtClean="0"/>
              <a:t>‹#›</a:t>
            </a:fld>
            <a:endParaRPr lang="en-FI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F91532ED-AE27-A147-BE23-927BEAE4EC46}"/>
              </a:ext>
            </a:extLst>
          </p:cNvPr>
          <p:cNvSpPr>
            <a:spLocks noGrp="1"/>
          </p:cNvSpPr>
          <p:nvPr>
            <p:ph sz="half" idx="33" hasCustomPrompt="1"/>
          </p:nvPr>
        </p:nvSpPr>
        <p:spPr>
          <a:xfrm>
            <a:off x="6315658" y="1910818"/>
            <a:ext cx="5038141" cy="1518182"/>
          </a:xfrm>
        </p:spPr>
        <p:txBody>
          <a:bodyPr tIns="0">
            <a:normAutofit/>
          </a:bodyPr>
          <a:lstStyle>
            <a:lvl1pPr marL="0" indent="0">
              <a:lnSpc>
                <a:spcPct val="15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8A307F2-E4C7-4B41-B9EE-16C47DAAADFB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5986" y="1910818"/>
            <a:ext cx="5181600" cy="1518182"/>
          </a:xfrm>
        </p:spPr>
        <p:txBody>
          <a:bodyPr tIns="0" anchor="t" anchorCtr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600" b="1" i="0">
                <a:latin typeface="Univers Condensed" panose="020B0506020202050204" pitchFamily="34" charset="0"/>
                <a:cs typeface="Arial Black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BDA3609-B225-1B4D-8EFE-0314D4A567B3}"/>
              </a:ext>
            </a:extLst>
          </p:cNvPr>
          <p:cNvCxnSpPr>
            <a:cxnSpLocks/>
          </p:cNvCxnSpPr>
          <p:nvPr userDrawn="1"/>
        </p:nvCxnSpPr>
        <p:spPr>
          <a:xfrm>
            <a:off x="939600" y="1690688"/>
            <a:ext cx="243415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660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ärkeimmät nost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DAF220-82CF-CB46-8796-EF35765C4229}"/>
              </a:ext>
            </a:extLst>
          </p:cNvPr>
          <p:cNvSpPr/>
          <p:nvPr userDrawn="1"/>
        </p:nvSpPr>
        <p:spPr>
          <a:xfrm>
            <a:off x="0" y="-168812"/>
            <a:ext cx="12229514" cy="5159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B7AD2C9-2E13-9C4D-8786-1773ED4AB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281291" y="0"/>
            <a:ext cx="11629417" cy="6858000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7671C-1FF6-F449-8E70-67DC80E849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OTSIKKO TÄHÄN	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3D5A6-9474-5F4C-B2E2-C5B867EF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5BC6-47E6-DD47-B3CA-98B257723823}" type="slidenum">
              <a:rPr lang="en-FI" smtClean="0"/>
              <a:t>‹#›</a:t>
            </a:fld>
            <a:endParaRPr lang="en-FI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10D629-7948-F443-8E9C-E51C23F155F1}"/>
              </a:ext>
            </a:extLst>
          </p:cNvPr>
          <p:cNvSpPr txBox="1"/>
          <p:nvPr userDrawn="1"/>
        </p:nvSpPr>
        <p:spPr>
          <a:xfrm>
            <a:off x="1992483" y="1600292"/>
            <a:ext cx="1012874" cy="132343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FI" sz="8000" b="0" i="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06EC61-F9BD-0845-8771-0BB7F08B22F9}"/>
              </a:ext>
            </a:extLst>
          </p:cNvPr>
          <p:cNvSpPr txBox="1"/>
          <p:nvPr userDrawn="1"/>
        </p:nvSpPr>
        <p:spPr>
          <a:xfrm>
            <a:off x="5524065" y="1609091"/>
            <a:ext cx="1012874" cy="132343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FI" sz="8000" b="0" i="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38E303-58A1-4B4E-89C3-E7BD90973644}"/>
              </a:ext>
            </a:extLst>
          </p:cNvPr>
          <p:cNvSpPr/>
          <p:nvPr userDrawn="1"/>
        </p:nvSpPr>
        <p:spPr>
          <a:xfrm>
            <a:off x="932281" y="3144883"/>
            <a:ext cx="3133279" cy="28416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9E33FF-D9AA-AB4F-BE6B-B7143D2B6822}"/>
              </a:ext>
            </a:extLst>
          </p:cNvPr>
          <p:cNvSpPr txBox="1"/>
          <p:nvPr userDrawn="1"/>
        </p:nvSpPr>
        <p:spPr>
          <a:xfrm>
            <a:off x="9083783" y="1564452"/>
            <a:ext cx="1012874" cy="120032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FI" sz="7200" b="0" i="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5D27C-8D68-1F4B-9B51-F8ABA08DFB7B}"/>
              </a:ext>
            </a:extLst>
          </p:cNvPr>
          <p:cNvSpPr/>
          <p:nvPr userDrawn="1"/>
        </p:nvSpPr>
        <p:spPr>
          <a:xfrm>
            <a:off x="4463863" y="3122599"/>
            <a:ext cx="3133279" cy="28416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5762C3-FA26-F940-8A3C-508462AA9624}"/>
              </a:ext>
            </a:extLst>
          </p:cNvPr>
          <p:cNvSpPr/>
          <p:nvPr userDrawn="1"/>
        </p:nvSpPr>
        <p:spPr>
          <a:xfrm>
            <a:off x="8023581" y="3122599"/>
            <a:ext cx="3133279" cy="28416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729E165-8EA3-1347-A2B0-DB222FC56758}"/>
              </a:ext>
            </a:extLst>
          </p:cNvPr>
          <p:cNvCxnSpPr>
            <a:cxnSpLocks/>
          </p:cNvCxnSpPr>
          <p:nvPr userDrawn="1"/>
        </p:nvCxnSpPr>
        <p:spPr>
          <a:xfrm>
            <a:off x="2121522" y="2806985"/>
            <a:ext cx="754796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36447B7-F250-1D4A-AE37-D6DB72B0628D}"/>
              </a:ext>
            </a:extLst>
          </p:cNvPr>
          <p:cNvCxnSpPr>
            <a:cxnSpLocks/>
          </p:cNvCxnSpPr>
          <p:nvPr userDrawn="1"/>
        </p:nvCxnSpPr>
        <p:spPr>
          <a:xfrm>
            <a:off x="5653104" y="2806985"/>
            <a:ext cx="75479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46BE760-D414-FD44-89A5-FDDDAA55B196}"/>
              </a:ext>
            </a:extLst>
          </p:cNvPr>
          <p:cNvCxnSpPr>
            <a:cxnSpLocks/>
          </p:cNvCxnSpPr>
          <p:nvPr userDrawn="1"/>
        </p:nvCxnSpPr>
        <p:spPr>
          <a:xfrm>
            <a:off x="9212822" y="2806985"/>
            <a:ext cx="75479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E16EFCF-C891-4A40-B630-31B48019721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132152" y="3288610"/>
            <a:ext cx="2744686" cy="2503555"/>
          </a:xfrm>
        </p:spPr>
        <p:txBody>
          <a:bodyPr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C17FB54-9561-BF45-9753-24B306166C1B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675593" y="3288610"/>
            <a:ext cx="2744686" cy="2503555"/>
          </a:xfrm>
        </p:spPr>
        <p:txBody>
          <a:bodyPr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DDC5CB0-E220-D746-89A1-8A8E3542145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219034" y="3288610"/>
            <a:ext cx="2744686" cy="2503555"/>
          </a:xfrm>
        </p:spPr>
        <p:txBody>
          <a:bodyPr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3929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2582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2CCA-8D32-44C3-809A-54D0245B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9041-349C-49F8-B155-6F586287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0381205" cy="3261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5E088-72B1-425B-B53B-81B13482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799E-EB8E-4038-8063-81BB57C732D4}" type="datetime1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80451-8BF9-48B2-8E6A-9E15C833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196E-3A76-4417-BFD8-4400D16E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622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30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0FB20F6-B140-4576-AC38-A93730DD7C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23155D-D420-427D-B062-23B154A74AA7}" type="datetimeFigureOut">
              <a:rPr lang="fi-FI" smtClean="0"/>
              <a:t>2.6.2022</a:t>
            </a:fld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E91FA694-1DDF-416D-9551-DDBB3F5FA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09964"/>
            <a:ext cx="10354685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A3C09DBC-0F9E-4191-BF55-34A749AE3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90982"/>
            <a:ext cx="10354685" cy="297800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3674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Perusteista poluille - taidolla jatkoon -logo ja Opetushallitus rahoittaa hanketta -logo #OikeusOsata. Opiskelijoita luokkahuoneessa.">
            <a:extLst>
              <a:ext uri="{FF2B5EF4-FFF2-40B4-BE49-F238E27FC236}">
                <a16:creationId xmlns:a16="http://schemas.microsoft.com/office/drawing/2014/main" id="{DD9DEA27-B1E1-471C-B046-9FA56D755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E6545A5-8DFC-42AE-BA10-3D50FA416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BAE1A0-7E62-4E6E-8D30-28EB97577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3891"/>
            <a:ext cx="5627255" cy="35630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192A202-AF84-42A3-A8F7-E97246D589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23155D-D420-427D-B062-23B154A74AA7}" type="datetimeFigureOut">
              <a:rPr lang="fi-FI" smtClean="0"/>
              <a:t>2.6.2022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99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DBA66C-6068-4249-8A59-CBF7A48CC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09964"/>
            <a:ext cx="6032067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7408913-66E2-4C11-9469-10902F720F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40588" y="1209964"/>
            <a:ext cx="4114800" cy="46510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CE3068A-573F-4EE1-ADDB-C105A6E8A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90982"/>
            <a:ext cx="6032067" cy="29780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043D9AF-2C99-44FE-A6B7-BC02071D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23155D-D420-427D-B062-23B154A74AA7}" type="datetimeFigureOut">
              <a:rPr lang="fi-FI" smtClean="0"/>
              <a:t>2.6.2022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9610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A9FFBD-124C-4706-A999-32C671576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BB8AD0-C4FB-42BA-A40A-C242BA604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12171"/>
            <a:ext cx="5181600" cy="34647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E21FA5F-4477-4D24-808C-CC12A5135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12169"/>
            <a:ext cx="5181600" cy="346479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51618B-2DDC-48A7-A8B1-BEFF1B20A1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23155D-D420-427D-B062-23B154A74AA7}" type="datetimeFigureOut">
              <a:rPr lang="fi-FI" smtClean="0"/>
              <a:t>2.6.2022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4779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8C00C-E766-47D9-A89B-906097C08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91489"/>
            <a:ext cx="10515600" cy="545379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9BA48B-4E7F-46A2-996C-69EACE884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42831"/>
            <a:ext cx="5157787" cy="473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16F9546-7434-4FBB-A3DF-AFC48E998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46385"/>
            <a:ext cx="5157787" cy="3343277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B58F316-3783-4621-87CB-50B2747B00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31998"/>
            <a:ext cx="5183188" cy="5839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5B69570-26D7-455D-A6E5-35FD5AAF8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46385"/>
            <a:ext cx="5183188" cy="334327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F179902-AC18-4FF4-A065-A4F93076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23155D-D420-427D-B062-23B154A74AA7}" type="datetimeFigureOut">
              <a:rPr lang="fi-FI" smtClean="0"/>
              <a:t>2.6.2022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4952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4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Perusteista poluille - taidolla jatkoon -logo ja Opetushallitus rahoittaa hanketta -logo. #OikeusOsata. ">
            <a:extLst>
              <a:ext uri="{FF2B5EF4-FFF2-40B4-BE49-F238E27FC236}">
                <a16:creationId xmlns:a16="http://schemas.microsoft.com/office/drawing/2014/main" id="{E3D7E34A-33A3-4159-B9F8-C3391964F38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133B121-77FE-43D2-8171-7676F0EE2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3091"/>
            <a:ext cx="10515600" cy="1239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D44C8C9-40C8-40FB-8283-E2EC2F178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69309"/>
            <a:ext cx="10515600" cy="3507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5D9C8C-C47A-4D51-969E-4AA4A255A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923155D-D420-427D-B062-23B154A74AA7}" type="datetimeFigureOut">
              <a:rPr lang="fi-FI" smtClean="0"/>
              <a:pPr/>
              <a:t>2.6.2022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475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5" r:id="rId4"/>
    <p:sldLayoutId id="2147483650" r:id="rId5"/>
    <p:sldLayoutId id="2147483657" r:id="rId6"/>
    <p:sldLayoutId id="2147483707" r:id="rId7"/>
    <p:sldLayoutId id="2147483653" r:id="rId8"/>
    <p:sldLayoutId id="214748370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601539-D7B5-E74D-A520-1AD7852AF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8BB03-00F6-1F46-AD8C-FAEC85463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26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07588-6C75-7440-88E8-1D919E106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94959" y="6360636"/>
            <a:ext cx="40208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EC97E559-D10A-5B43-B5D9-BC7894C02CC3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4C4D2CBB-7AFF-9745-85B1-78A8031AC6A4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9942163" y="6193112"/>
            <a:ext cx="1720311" cy="50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1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9" r:id="rId2"/>
    <p:sldLayoutId id="2147483682" r:id="rId3"/>
    <p:sldLayoutId id="2147483654" r:id="rId4"/>
    <p:sldLayoutId id="2147483665" r:id="rId5"/>
    <p:sldLayoutId id="2147483696" r:id="rId6"/>
    <p:sldLayoutId id="2147483673" r:id="rId7"/>
    <p:sldLayoutId id="2147483674" r:id="rId8"/>
    <p:sldLayoutId id="2147483666" r:id="rId9"/>
    <p:sldLayoutId id="2147483681" r:id="rId10"/>
    <p:sldLayoutId id="2147483664" r:id="rId11"/>
    <p:sldLayoutId id="2147483697" r:id="rId12"/>
    <p:sldLayoutId id="2147483662" r:id="rId13"/>
    <p:sldLayoutId id="2147483698" r:id="rId14"/>
    <p:sldLayoutId id="2147483667" r:id="rId15"/>
    <p:sldLayoutId id="2147483669" r:id="rId16"/>
    <p:sldLayoutId id="2147483676" r:id="rId17"/>
    <p:sldLayoutId id="2147483670" r:id="rId18"/>
    <p:sldLayoutId id="2147483703" r:id="rId19"/>
    <p:sldLayoutId id="2147483702" r:id="rId20"/>
    <p:sldLayoutId id="2147483701" r:id="rId21"/>
    <p:sldLayoutId id="2147483671" r:id="rId22"/>
    <p:sldLayoutId id="2147483683" r:id="rId23"/>
    <p:sldLayoutId id="2147483704" r:id="rId24"/>
    <p:sldLayoutId id="2147483705" r:id="rId2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Univers Condensed" panose="020B050602020205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Univers" panose="020B0503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Univers" panose="020B0503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Univers" panose="020B0503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Univers" panose="020B0503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Univers" panose="020B0503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kepeli.metropolia.fi/harjoitteet_post/vahvuuskortit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mieli.fi/fi/mielenterveys/itsetuntemus/motivaatio-saa-liikkeelle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oivamieli.fi/matkustajat_bussissa.php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F0818C-BDCF-44E0-81E2-40AAECE384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Opiskeluvalmiuksia tukevat opinnot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D032226-3663-40CC-8564-8EC9B64BFB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Positiivisen pedagogiikan tehtäväpaketti</a:t>
            </a:r>
          </a:p>
          <a:p>
            <a:endParaRPr lang="fi-FI" dirty="0"/>
          </a:p>
          <a:p>
            <a:r>
              <a:rPr lang="fi-FI"/>
              <a:t>Saara Helander</a:t>
            </a:r>
            <a:endParaRPr lang="fi-FI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2972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DC0CB8-1916-4526-A745-D21F955A1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Vahvuuksien tunnistaminen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A2BE12-2573-4C68-975C-247A6371B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Valitse sinisistä korteista sanoja, jotka kuvaavat sinua.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Millainen olet töissä?</a:t>
            </a:r>
            <a:r>
              <a:rPr lang="fi-FI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fi-FI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Kerro esimerkkejä koulusta tai työpaikalta.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fi-FI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Esimerkki: "Olen joustava. Kun pomo pyysi minua jäämään ylitöihin, jäin."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" Olen luotettava. Sain harjoittelupaikassa omat avaimet työpaikalle."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fi-FI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8321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C04A12-DA2E-4BD6-BF7C-0368CB118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Vahvuuskortit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8264995-210E-438D-8718-4940DA77A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sz="2800" dirty="0">
                <a:hlinkClick r:id="rId2"/>
              </a:rPr>
              <a:t>http://kepeli.metropolia.fi/harjoitteet_post/vahvuuskortit/</a:t>
            </a:r>
            <a:endParaRPr lang="fi-FI" sz="2800" dirty="0">
              <a:cs typeface="Arial"/>
            </a:endParaRPr>
          </a:p>
          <a:p>
            <a:endParaRPr lang="fi-FI" sz="2800" dirty="0">
              <a:cs typeface="Arial"/>
            </a:endParaRPr>
          </a:p>
          <a:p>
            <a:r>
              <a:rPr lang="fi-FI" sz="2800" dirty="0"/>
              <a:t>Tulostetaan kortit luokkaan tai esitellään seuraavissa dioissa.</a:t>
            </a:r>
            <a:endParaRPr lang="fi-FI" sz="2800" dirty="0">
              <a:cs typeface="Arial"/>
            </a:endParaRP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Lähde: Metropolia </a:t>
            </a:r>
            <a:r>
              <a:rPr lang="fi-FI" dirty="0" err="1"/>
              <a:t>Kepeli</a:t>
            </a:r>
            <a:r>
              <a:rPr lang="fi-FI" dirty="0"/>
              <a:t>-hanke</a:t>
            </a:r>
          </a:p>
        </p:txBody>
      </p:sp>
    </p:spTree>
    <p:extLst>
      <p:ext uri="{BB962C8B-B14F-4D97-AF65-F5344CB8AC3E}">
        <p14:creationId xmlns:p14="http://schemas.microsoft.com/office/powerpoint/2010/main" val="3464973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FD0C49F-65DD-4B16-9029-BF137E154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5" y="1678623"/>
            <a:ext cx="79248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425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ED6A8B-23B0-4F7D-9632-9A2F644D6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A26B34-FC35-4F16-BF1E-78A687BD8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95375"/>
            <a:ext cx="8769350" cy="554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520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CE02966-05A0-444D-81FB-3A82A7389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12850"/>
            <a:ext cx="834390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197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2B798EE-E4BE-4732-98C1-7DA789565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3" y="1273175"/>
            <a:ext cx="9324975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81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0EB3ACB7-1778-4150-91A0-7459C5C17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045528"/>
            <a:ext cx="9096375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887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1DB8DB-57DE-4263-8A25-35D5463D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Harjoitukset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BD16E4-39CB-46C7-B5D9-087B8F9CD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Harjoitukset: Myönteisten asioiden muistilista ja vahvuuspilvi (Sandberg 2019: 117)</a:t>
            </a:r>
          </a:p>
          <a:p>
            <a:endParaRPr lang="fi-FI" dirty="0">
              <a:latin typeface="Arial"/>
              <a:cs typeface="Arial"/>
            </a:endParaRPr>
          </a:p>
          <a:p>
            <a:pPr marL="0" indent="0">
              <a:buNone/>
            </a:pPr>
            <a:endParaRPr lang="fi-FI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i-FI" dirty="0">
                <a:latin typeface="Calibri"/>
                <a:cs typeface="Calibri"/>
              </a:rPr>
              <a:t>Lähde: </a:t>
            </a:r>
            <a:r>
              <a:rPr lang="fi-FI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Leskisenoja ja Sandberg 2019: Positiivinen pedagogiikka ja nuorten hyvinvointi</a:t>
            </a:r>
            <a:r>
              <a:rPr lang="fi-FI" dirty="0">
                <a:latin typeface="Calibri"/>
                <a:ea typeface="Times New Roman" panose="02020603050405020304" pitchFamily="18" charset="0"/>
                <a:cs typeface="Calibri"/>
              </a:rPr>
              <a:t>.</a:t>
            </a:r>
            <a:endParaRPr lang="fi-FI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5856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7F6007-66E8-48F4-8565-942669A3E1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Tavoitteiden asettaminen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6045BCA-3641-491B-B06E-253ABE6409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Osa 3</a:t>
            </a:r>
          </a:p>
        </p:txBody>
      </p:sp>
    </p:spTree>
    <p:extLst>
      <p:ext uri="{BB962C8B-B14F-4D97-AF65-F5344CB8AC3E}">
        <p14:creationId xmlns:p14="http://schemas.microsoft.com/office/powerpoint/2010/main" val="1479174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27B16F-251B-41A1-AE03-239A22830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Työkaluja tavoitteiden asettamiseen - motivaatio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E4E3EAD-E985-47F9-B1CB-57F1FA7E1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sz="2400" b="1" dirty="0">
                <a:ea typeface="+mn-lt"/>
                <a:cs typeface="+mn-lt"/>
              </a:rPr>
              <a:t>Tehtävä: Lue artikkeli</a:t>
            </a:r>
            <a:endParaRPr lang="fi-FI" sz="2400" dirty="0">
              <a:ea typeface="+mn-lt"/>
              <a:cs typeface="+mn-lt"/>
            </a:endParaRPr>
          </a:p>
          <a:p>
            <a:r>
              <a:rPr lang="fi-FI" sz="2400" u="sng" dirty="0">
                <a:ea typeface="+mn-lt"/>
                <a:cs typeface="+mn-lt"/>
                <a:hlinkClick r:id="rId2"/>
              </a:rPr>
              <a:t>https://mieli.fi/fi/mielenterveys/itsetuntemus/motivaatio-saa-liikkeelle</a:t>
            </a:r>
            <a:endParaRPr lang="fi-FI" sz="2400" dirty="0">
              <a:ea typeface="+mn-lt"/>
              <a:cs typeface="+mn-lt"/>
            </a:endParaRPr>
          </a:p>
          <a:p>
            <a:endParaRPr lang="fi-FI" sz="2400" u="sng" dirty="0">
              <a:ea typeface="+mn-lt"/>
              <a:cs typeface="+mn-lt"/>
            </a:endParaRPr>
          </a:p>
          <a:p>
            <a:r>
              <a:rPr lang="fi-FI" sz="2400" dirty="0">
                <a:ea typeface="+mn-lt"/>
                <a:cs typeface="+mn-lt"/>
              </a:rPr>
              <a:t>Pohdi: Mitä on motivaatio? Mitä tarkoitetaan sisäisellä ja ulkoisella motivaatiolla?</a:t>
            </a:r>
          </a:p>
          <a:p>
            <a:endParaRPr lang="fi-FI" sz="2400" dirty="0">
              <a:cs typeface="Arial"/>
            </a:endParaRPr>
          </a:p>
          <a:p>
            <a:r>
              <a:rPr lang="fi-FI" sz="2400" dirty="0">
                <a:cs typeface="Arial"/>
              </a:rPr>
              <a:t>Lähde: Mieli ry</a:t>
            </a:r>
          </a:p>
          <a:p>
            <a:endParaRPr lang="fi-FI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3165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2B18D7-23A5-4022-A42E-4C1BACB4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Opiskeluvalmiudet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33D5EDBE-5093-48D3-8EBF-38477342DD9A}"/>
              </a:ext>
            </a:extLst>
          </p:cNvPr>
          <p:cNvSpPr txBox="1"/>
          <p:nvPr/>
        </p:nvSpPr>
        <p:spPr>
          <a:xfrm>
            <a:off x="1135556" y="2593537"/>
            <a:ext cx="10563828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i-FI" sz="2800" b="1" dirty="0">
                <a:cs typeface="Calibri"/>
              </a:rPr>
              <a:t>Osa 1: </a:t>
            </a:r>
            <a:r>
              <a:rPr lang="fi-FI" sz="2800" dirty="0">
                <a:cs typeface="Calibri"/>
              </a:rPr>
              <a:t>Opiskeluvalmiudet ja opiskelun aloittaminen</a:t>
            </a:r>
            <a:endParaRPr lang="fi-FI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i-FI" sz="2800" b="1" dirty="0">
                <a:cs typeface="Calibri"/>
              </a:rPr>
              <a:t>Osa 2: </a:t>
            </a:r>
            <a:r>
              <a:rPr lang="fi-FI" sz="2800" dirty="0">
                <a:cs typeface="Calibri"/>
              </a:rPr>
              <a:t>Vahvuudet ja itsetuntemus</a:t>
            </a:r>
            <a:endParaRPr lang="fi-FI" dirty="0">
              <a:cs typeface="Arial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i-FI" sz="2800" b="1" dirty="0">
                <a:cs typeface="Calibri"/>
              </a:rPr>
              <a:t>Osa 3: </a:t>
            </a:r>
            <a:r>
              <a:rPr lang="fi-FI" sz="2800" dirty="0">
                <a:cs typeface="Calibri"/>
              </a:rPr>
              <a:t>Tavoitteiden asettaminen</a:t>
            </a:r>
            <a:endParaRPr lang="fi-FI" dirty="0">
              <a:cs typeface="Calibri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i-FI" sz="2800" b="1" dirty="0">
                <a:cs typeface="Calibri"/>
              </a:rPr>
              <a:t>Osa 4: </a:t>
            </a:r>
            <a:r>
              <a:rPr lang="fi-FI" sz="2800" dirty="0">
                <a:cs typeface="Calibri"/>
              </a:rPr>
              <a:t>Menestys- ja kasvutarinat</a:t>
            </a:r>
          </a:p>
          <a:p>
            <a:pPr>
              <a:spcAft>
                <a:spcPts val="600"/>
              </a:spcAft>
            </a:pPr>
            <a:endParaRPr lang="fi-FI" sz="28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0470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53DB08-845C-41E1-A0B9-F1316985B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Arial"/>
              </a:rPr>
              <a:t>Motivaatioharjoitus</a:t>
            </a: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18E519A2-ADBF-6A63-D693-4481B2006CA1}"/>
              </a:ext>
            </a:extLst>
          </p:cNvPr>
          <p:cNvSpPr txBox="1"/>
          <p:nvPr/>
        </p:nvSpPr>
        <p:spPr>
          <a:xfrm>
            <a:off x="1056640" y="3200400"/>
            <a:ext cx="10353040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b="1" dirty="0">
                <a:cs typeface="Segoe UI"/>
              </a:rPr>
              <a:t>Bussimatka</a:t>
            </a:r>
            <a:r>
              <a:rPr lang="fi-FI" dirty="0">
                <a:cs typeface="Segoe UI"/>
              </a:rPr>
              <a:t>​</a:t>
            </a:r>
          </a:p>
          <a:p>
            <a:endParaRPr lang="fi-FI" dirty="0">
              <a:cs typeface="Segoe UI"/>
            </a:endParaRPr>
          </a:p>
          <a:p>
            <a:r>
              <a:rPr lang="fi-FI" dirty="0">
                <a:cs typeface="Segoe UI"/>
              </a:rPr>
              <a:t>Harjoituksen avulla voi tutkia ajatuksia, jotka latistavat motivaatiota, ja pysyä itse elämäsi ohjaimissa. (Mieli.fi)</a:t>
            </a:r>
            <a:r>
              <a:rPr lang="en-US" dirty="0">
                <a:cs typeface="Segoe UI"/>
              </a:rPr>
              <a:t>​</a:t>
            </a:r>
          </a:p>
          <a:p>
            <a:endParaRPr lang="en-US" dirty="0">
              <a:cs typeface="Segoe UI"/>
            </a:endParaRPr>
          </a:p>
          <a:p>
            <a:r>
              <a:rPr lang="fi-FI" dirty="0">
                <a:cs typeface="Segoe UI"/>
              </a:rPr>
              <a:t>Kuuntele ja lue teksti </a:t>
            </a:r>
            <a:r>
              <a:rPr lang="fi-FI" b="1" dirty="0">
                <a:solidFill>
                  <a:srgbClr val="0563C1"/>
                </a:solidFill>
                <a:cs typeface="Segoe UI"/>
                <a:hlinkClick r:id="rId2"/>
              </a:rPr>
              <a:t>Bussimatka</a:t>
            </a:r>
            <a:r>
              <a:rPr lang="fi-FI" dirty="0">
                <a:cs typeface="Segoe UI"/>
              </a:rPr>
              <a:t>​</a:t>
            </a:r>
          </a:p>
          <a:p>
            <a:endParaRPr lang="fi-FI" dirty="0">
              <a:cs typeface="Segoe UI"/>
            </a:endParaRPr>
          </a:p>
          <a:p>
            <a:r>
              <a:rPr lang="fi-FI" dirty="0">
                <a:cs typeface="Segoe UI"/>
              </a:rPr>
              <a:t>Pohdi, mitkä asiat estävät sinua elämästä arvojesi mukaista elämää tässä hetkessä? Ovatko esteet todellisia vai kuviteltuja?</a:t>
            </a:r>
          </a:p>
          <a:p>
            <a:endParaRPr lang="fi-FI" dirty="0">
              <a:cs typeface="Segoe UI"/>
            </a:endParaRPr>
          </a:p>
          <a:p>
            <a:r>
              <a:rPr lang="fi-FI" dirty="0">
                <a:cs typeface="Segoe UI"/>
              </a:rPr>
              <a:t>Kirjoita itsellesi muistiin päiväkirjaan tai puhelimen muistiinpanoihin. Lähde: Mieli ry</a:t>
            </a:r>
          </a:p>
        </p:txBody>
      </p:sp>
    </p:spTree>
    <p:extLst>
      <p:ext uri="{BB962C8B-B14F-4D97-AF65-F5344CB8AC3E}">
        <p14:creationId xmlns:p14="http://schemas.microsoft.com/office/powerpoint/2010/main" val="314757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E059C6-3A14-B115-FA87-0AD0BFE08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Arial"/>
              </a:rPr>
              <a:t>Vastuun ottaminen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382FAB8-9B08-493B-471E-9ACC51D3B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Wingdings" panose="020B0604020202020204" pitchFamily="34" charset="0"/>
              <a:buChar char="Ø"/>
            </a:pPr>
            <a:endParaRPr lang="fi-FI" dirty="0">
              <a:cs typeface="Arial" panose="020B0604020202020204"/>
            </a:endParaRPr>
          </a:p>
          <a:p>
            <a:pPr marL="285750" indent="-285750">
              <a:buFont typeface="Wingdings" panose="020B0604020202020204" pitchFamily="34" charset="0"/>
              <a:buChar char="Ø"/>
            </a:pPr>
            <a:r>
              <a:rPr lang="fi-FI" dirty="0">
                <a:cs typeface="Arial" panose="020B0604020202020204"/>
              </a:rPr>
              <a:t>Vastuu omien opintojen järjestelemisestä ja oppimisesta</a:t>
            </a:r>
            <a:endParaRPr lang="fi-FI" dirty="0"/>
          </a:p>
          <a:p>
            <a:pPr marL="285750" indent="-285750">
              <a:buFont typeface="Wingdings" panose="020B0604020202020204" pitchFamily="34" charset="0"/>
              <a:buChar char="Ø"/>
            </a:pPr>
            <a:r>
              <a:rPr lang="fi-FI" dirty="0">
                <a:cs typeface="Arial" panose="020B0604020202020204"/>
              </a:rPr>
              <a:t>Opettaja auttaa – opiskelijan on itse keksittävä ratkaisuja ongelmiin</a:t>
            </a:r>
          </a:p>
          <a:p>
            <a:pPr marL="285750" indent="-285750">
              <a:buFont typeface="Wingdings" panose="020B0604020202020204" pitchFamily="34" charset="0"/>
              <a:buChar char="Ø"/>
            </a:pPr>
            <a:r>
              <a:rPr lang="fi-FI" dirty="0">
                <a:cs typeface="Arial" panose="020B0604020202020204"/>
              </a:rPr>
              <a:t>Kyky pyytää apua, kun sitä tarvitsee.</a:t>
            </a:r>
          </a:p>
          <a:p>
            <a:pPr marL="285750" indent="-285750">
              <a:buFont typeface="Wingdings" panose="020B0604020202020204" pitchFamily="34" charset="0"/>
              <a:buChar char="Ø"/>
            </a:pPr>
            <a:endParaRPr lang="fi-FI" dirty="0">
              <a:cs typeface="Arial" panose="020B0604020202020204"/>
            </a:endParaRPr>
          </a:p>
          <a:p>
            <a:pPr marL="285750" indent="-285750">
              <a:buFont typeface="Wingdings" panose="020B0604020202020204" pitchFamily="34" charset="0"/>
              <a:buChar char="Ø"/>
            </a:pPr>
            <a:r>
              <a:rPr lang="fi-FI" b="1" dirty="0">
                <a:cs typeface="Arial" panose="020B0604020202020204"/>
              </a:rPr>
              <a:t>Pohdi:</a:t>
            </a:r>
            <a:r>
              <a:rPr lang="fi-FI" dirty="0">
                <a:cs typeface="Arial" panose="020B0604020202020204"/>
              </a:rPr>
              <a:t> Keneltä saat apua opintoihin? Tiedätkö oppilaitoksesi opinto-ohjaajan, erityisopettajan, kuraattorin ja psykologin?</a:t>
            </a:r>
          </a:p>
          <a:p>
            <a:pPr marL="285750" indent="-285750">
              <a:buFont typeface="Wingdings" panose="020B0604020202020204" pitchFamily="34" charset="0"/>
              <a:buChar char="Ø"/>
            </a:pPr>
            <a:endParaRPr lang="fi-FI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28548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C65E52-E635-0937-BAFB-71AF21CAD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Arial"/>
              </a:rPr>
              <a:t>SMART-työkalu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5F0730A-C8CF-5ACF-1F4E-1BCC50854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Wingdings" panose="020B0604020202020204" pitchFamily="34" charset="0"/>
              <a:buChar char="Ø"/>
            </a:pPr>
            <a:r>
              <a:rPr lang="fi-FI" dirty="0">
                <a:cs typeface="Arial" panose="020B0604020202020204"/>
              </a:rPr>
              <a:t>Jotta voi saavuttaa jotakin, täytyy kehittyä ja harjoitella erilaisia taitoja.</a:t>
            </a:r>
          </a:p>
          <a:p>
            <a:pPr marL="285750" indent="-285750">
              <a:buFont typeface="Wingdings" panose="020B0604020202020204" pitchFamily="34" charset="0"/>
              <a:buChar char="Ø"/>
            </a:pPr>
            <a:r>
              <a:rPr lang="fi-FI" dirty="0">
                <a:cs typeface="Arial" panose="020B0604020202020204"/>
              </a:rPr>
              <a:t>Tavoitteita saavutetaan, kun niille asetetaan tavoitteita ja osatavoitteita</a:t>
            </a:r>
          </a:p>
          <a:p>
            <a:pPr marL="285750" indent="-285750">
              <a:buFont typeface="Wingdings" panose="020B0604020202020204" pitchFamily="34" charset="0"/>
              <a:buChar char="Ø"/>
            </a:pPr>
            <a:r>
              <a:rPr lang="fi-FI" dirty="0">
                <a:cs typeface="Arial" panose="020B0604020202020204"/>
              </a:rPr>
              <a:t>Minkä tahansa tavoitteen voi saavuttaa, jos tavoite on itselle merkityksellinen, tarkasti määritelty, haasteellinen mutta saavutettavissa. -&gt; SMART</a:t>
            </a:r>
          </a:p>
          <a:p>
            <a:pPr marL="285750" indent="-285750">
              <a:buFont typeface="Wingdings" panose="020B0604020202020204" pitchFamily="34" charset="0"/>
              <a:buChar char="Ø"/>
            </a:pPr>
            <a:r>
              <a:rPr lang="fi-FI" dirty="0">
                <a:cs typeface="Arial" panose="020B0604020202020204"/>
              </a:rPr>
              <a:t>SMART-työkalulla voi suunnitella ja kirjata tavoitteet.</a:t>
            </a:r>
          </a:p>
          <a:p>
            <a:pPr marL="285750" indent="-285750">
              <a:buFont typeface="Wingdings" panose="020B0604020202020204" pitchFamily="34" charset="0"/>
              <a:buChar char="Ø"/>
            </a:pPr>
            <a:endParaRPr lang="fi-FI" dirty="0">
              <a:cs typeface="Arial" panose="020B0604020202020204"/>
            </a:endParaRPr>
          </a:p>
          <a:p>
            <a:r>
              <a:rPr lang="fi-FI" dirty="0">
                <a:cs typeface="Arial" panose="020B0604020202020204"/>
              </a:rPr>
              <a:t>Lähde: Sandberg 2019: Positiivinen pedagogiikka ja nuorten hyvinvointi, harjoitus s. 62-63.</a:t>
            </a:r>
          </a:p>
        </p:txBody>
      </p:sp>
    </p:spTree>
    <p:extLst>
      <p:ext uri="{BB962C8B-B14F-4D97-AF65-F5344CB8AC3E}">
        <p14:creationId xmlns:p14="http://schemas.microsoft.com/office/powerpoint/2010/main" val="3777717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7F6007-66E8-48F4-8565-942669A3E1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Menestys- ja kasvutarinat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6045BCA-3641-491B-B06E-253ABE6409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Osa 4</a:t>
            </a:r>
          </a:p>
        </p:txBody>
      </p:sp>
    </p:spTree>
    <p:extLst>
      <p:ext uri="{BB962C8B-B14F-4D97-AF65-F5344CB8AC3E}">
        <p14:creationId xmlns:p14="http://schemas.microsoft.com/office/powerpoint/2010/main" val="2420812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9E04AF-BAC4-4643-BDCB-1152C66F7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Optimistinen ajattelu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494D81A1-3F9A-46A9-BE77-5D4435D1DEDD}"/>
              </a:ext>
            </a:extLst>
          </p:cNvPr>
          <p:cNvSpPr txBox="1"/>
          <p:nvPr/>
        </p:nvSpPr>
        <p:spPr>
          <a:xfrm>
            <a:off x="838199" y="2409826"/>
            <a:ext cx="7058025" cy="43396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Miten selität epäonnistumisia?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Väliaikainen="Viimeisin </a:t>
            </a:r>
            <a:r>
              <a:rPr lang="fi-FI" sz="24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äikän</a:t>
            </a: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koe sattui menemään vähän huonosti."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Ulkopuolisista tekijöistä johtuvina= "Mulla ei ollut aikaa riittävästi valmistautua testiin."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Tilannekohtaisina: "Se oli vain yksi koe. Ensi kerralla näytän, mihin pystyn."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</a:p>
          <a:p>
            <a:endParaRPr lang="en-US" sz="2400" dirty="0">
              <a:solidFill>
                <a:srgbClr val="000000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542717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7333A4-5998-4AA2-9F14-C7FA69D2A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Optimisten ajattelu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D9DA1AE-0B43-49E3-AA70-26B76D14200E}"/>
              </a:ext>
            </a:extLst>
          </p:cNvPr>
          <p:cNvSpPr txBox="1"/>
          <p:nvPr/>
        </p:nvSpPr>
        <p:spPr>
          <a:xfrm>
            <a:off x="942974" y="2724150"/>
            <a:ext cx="6829425" cy="33566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Miten selität onnistumisia ja saavutuksia?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Pysyvänä= "Pärjään matikassa loistavasti."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Omasta itsestä johtuvana= "Menestykseni johtuu siitä, että olen käyttänyt paljon aikaa siihen."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Kokonaisvaltaisena= "Samalla asenteella voin saavuttaa minkä tahansa tavoitteeni."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81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A8B22F-2662-4EAB-B9BE-D045191F0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Optimistinen ajattelu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4688720-3D63-42A3-AD7C-34ACE536EEA4}"/>
              </a:ext>
            </a:extLst>
          </p:cNvPr>
          <p:cNvSpPr txBox="1"/>
          <p:nvPr/>
        </p:nvSpPr>
        <p:spPr>
          <a:xfrm>
            <a:off x="962025" y="2619375"/>
            <a:ext cx="8267700" cy="18912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i="0" u="none" strike="noStrike" dirty="0">
                <a:solidFill>
                  <a:srgbClr val="000000"/>
                </a:solidFill>
                <a:effectLst/>
                <a:latin typeface="Corbel"/>
              </a:rPr>
              <a:t>Kiinnitä huomiota kolmeen vastapariin: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rbel"/>
              </a:rPr>
              <a:t>​</a:t>
            </a:r>
            <a:endParaRPr lang="fi-FI" sz="2000" b="0" i="0" dirty="0">
              <a:solidFill>
                <a:srgbClr val="000000"/>
              </a:solidFill>
              <a:effectLst/>
              <a:latin typeface="Corbel"/>
            </a:endParaRP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i="0" u="none" strike="noStrike" dirty="0">
                <a:solidFill>
                  <a:srgbClr val="000000"/>
                </a:solidFill>
                <a:effectLst/>
                <a:latin typeface="Corbel"/>
              </a:rPr>
              <a:t>Pysyvä vai väliaikainen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rbel"/>
              </a:rPr>
              <a:t>​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i="0" u="none" strike="noStrike" dirty="0">
                <a:solidFill>
                  <a:srgbClr val="000000"/>
                </a:solidFill>
                <a:effectLst/>
                <a:latin typeface="Corbel"/>
              </a:rPr>
              <a:t>Omasta itsestä johtuva vai ulkopuolisista tekijöistä johtuva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rbel"/>
              </a:rPr>
              <a:t>​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i="0" u="none" strike="noStrike" dirty="0">
                <a:solidFill>
                  <a:srgbClr val="000000"/>
                </a:solidFill>
                <a:effectLst/>
                <a:latin typeface="Corbel"/>
              </a:rPr>
              <a:t>Kokonaisvaltainen vai tilannekohtainen</a:t>
            </a:r>
            <a:endParaRPr lang="en-US" sz="2000" i="0" dirty="0">
              <a:solidFill>
                <a:srgbClr val="000000"/>
              </a:solidFill>
              <a:effectLst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10036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1DF435-142B-40A8-8F6F-31C848862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DD2583-D9B1-4CC1-B3FA-391683325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b="0" i="0" u="none" strike="noStrike" dirty="0">
                <a:solidFill>
                  <a:srgbClr val="000000"/>
                </a:solidFill>
                <a:effectLst/>
                <a:latin typeface="Corbel"/>
              </a:rPr>
              <a:t>Harjoitus ”Selitä parhain päin” ja ”Kuuluisat epäonnistujat”</a:t>
            </a:r>
            <a:r>
              <a:rPr lang="fi-FI" dirty="0">
                <a:solidFill>
                  <a:srgbClr val="000000"/>
                </a:solidFill>
                <a:latin typeface="Corbel"/>
              </a:rPr>
              <a:t> </a:t>
            </a:r>
            <a:r>
              <a:rPr lang="fi-FI" b="0" i="0" u="none" strike="noStrike" dirty="0">
                <a:solidFill>
                  <a:srgbClr val="000000"/>
                </a:solidFill>
                <a:effectLst/>
                <a:latin typeface="Corbel"/>
              </a:rPr>
              <a:t> </a:t>
            </a:r>
            <a:r>
              <a:rPr lang="fi-FI" dirty="0">
                <a:solidFill>
                  <a:srgbClr val="000000"/>
                </a:solidFill>
                <a:latin typeface="Corbel"/>
              </a:rPr>
              <a:t>”, Leskisenoja</a:t>
            </a:r>
            <a:r>
              <a:rPr lang="fi-FI" b="0" i="0" u="none" strike="noStrike" dirty="0">
                <a:solidFill>
                  <a:srgbClr val="000000"/>
                </a:solidFill>
                <a:effectLst/>
                <a:latin typeface="Corbel"/>
              </a:rPr>
              <a:t> ja Sandberg</a:t>
            </a:r>
            <a:r>
              <a:rPr lang="fi-FI" dirty="0">
                <a:solidFill>
                  <a:srgbClr val="000000"/>
                </a:solidFill>
                <a:latin typeface="Corbel"/>
              </a:rPr>
              <a:t> 2019</a:t>
            </a:r>
            <a:r>
              <a:rPr lang="fi-FI" b="0" i="0" u="none" strike="noStrike" dirty="0">
                <a:solidFill>
                  <a:srgbClr val="000000"/>
                </a:solidFill>
                <a:effectLst/>
                <a:latin typeface="Corbel"/>
              </a:rPr>
              <a:t>: Positiivinen pedagogiikka ja nuorten hyvinvointi, s. 72 ja 66-67</a:t>
            </a:r>
            <a:r>
              <a:rPr lang="fi-FI" b="0" i="0" dirty="0">
                <a:solidFill>
                  <a:srgbClr val="000000"/>
                </a:solidFill>
                <a:effectLst/>
                <a:latin typeface="Corbel"/>
              </a:rPr>
              <a:t>​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0278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A5BC05-E6F0-46F9-84C8-803F5D69D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129325" cy="2084437"/>
          </a:xfrm>
        </p:spPr>
        <p:txBody>
          <a:bodyPr>
            <a:normAutofit/>
          </a:bodyPr>
          <a:lstStyle/>
          <a:p>
            <a:r>
              <a:rPr lang="fi-FI" b="1"/>
              <a:t>Huoneentaulut</a:t>
            </a:r>
            <a:br>
              <a:rPr lang="fi-FI"/>
            </a:br>
            <a:r>
              <a:rPr lang="fi-FI"/>
              <a:t> </a:t>
            </a:r>
            <a:br>
              <a:rPr lang="fi-FI"/>
            </a:br>
            <a:r>
              <a:rPr lang="fi-FI" sz="3200"/>
              <a:t>Katso oheisia tauluja. Kumpi auttaisi sinua kehittymään tai selviytymään hankalista tilanteista?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C76C61F-5723-4A6E-9447-E0F99C35B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4800"/>
              <a:t>En osaa.</a:t>
            </a:r>
            <a:endParaRPr lang="fi-FI"/>
          </a:p>
          <a:p>
            <a:pPr marL="0" indent="0">
              <a:buClr>
                <a:srgbClr val="1287C3"/>
              </a:buClr>
              <a:buNone/>
            </a:pPr>
            <a:r>
              <a:rPr lang="fi-FI" sz="4800"/>
              <a:t>Luovutan!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5C1FE44-2EF8-4F2D-85AE-E08711CFC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4800"/>
              <a:t>Harjoittelen. </a:t>
            </a:r>
            <a:endParaRPr lang="fi-FI"/>
          </a:p>
          <a:p>
            <a:pPr marL="0" indent="0">
              <a:buClr>
                <a:srgbClr val="1287C3"/>
              </a:buClr>
              <a:buNone/>
            </a:pPr>
            <a:r>
              <a:rPr lang="fi-FI" sz="4800"/>
              <a:t>Yritän oppia eri tavoilla.</a:t>
            </a:r>
          </a:p>
        </p:txBody>
      </p:sp>
    </p:spTree>
    <p:extLst>
      <p:ext uri="{BB962C8B-B14F-4D97-AF65-F5344CB8AC3E}">
        <p14:creationId xmlns:p14="http://schemas.microsoft.com/office/powerpoint/2010/main" val="3194717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B018B190-2885-437F-8585-05736EEAE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2021" y="1995692"/>
            <a:ext cx="4895056" cy="2455862"/>
          </a:xfrm>
          <a:ln w="57150">
            <a:solidFill>
              <a:srgbClr val="4472C4"/>
            </a:solidFill>
          </a:ln>
        </p:spPr>
        <p:txBody>
          <a:bodyPr>
            <a:normAutofit lnSpcReduction="10000"/>
          </a:bodyPr>
          <a:lstStyle/>
          <a:p>
            <a:r>
              <a:rPr lang="fi-FI" sz="4800"/>
              <a:t>Tein virheen!</a:t>
            </a:r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A9BF080-1BBC-437D-8DDB-146AA3A89D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2548" y="1995692"/>
            <a:ext cx="4895056" cy="2455862"/>
          </a:xfrm>
          <a:ln w="57150">
            <a:solidFill>
              <a:srgbClr val="4472C4"/>
            </a:solidFill>
          </a:ln>
        </p:spPr>
        <p:txBody>
          <a:bodyPr>
            <a:normAutofit lnSpcReduction="10000"/>
          </a:bodyPr>
          <a:lstStyle/>
          <a:p>
            <a:r>
              <a:rPr lang="fi-FI" sz="4800"/>
              <a:t>Virheet auttavat minua kehittymään eteenpäin.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951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514A76-521C-4658-A92F-BFD847724B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cs typeface="Arial"/>
              </a:rPr>
              <a:t>Opiskeluvalmiudet ja opiskelun aloittaminen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2C6ADB5-4CC4-4524-8355-0B80154B48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Osa 1</a:t>
            </a:r>
          </a:p>
        </p:txBody>
      </p:sp>
    </p:spTree>
    <p:extLst>
      <p:ext uri="{BB962C8B-B14F-4D97-AF65-F5344CB8AC3E}">
        <p14:creationId xmlns:p14="http://schemas.microsoft.com/office/powerpoint/2010/main" val="1169134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B018B190-2885-437F-8585-05736EEAE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2021" y="1995692"/>
            <a:ext cx="4895056" cy="2455862"/>
          </a:xfrm>
          <a:ln w="57150">
            <a:solidFill>
              <a:srgbClr val="4472C4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4800"/>
              <a:t>Tämä on minulle aivan liian vaikeaa.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A9BF080-1BBC-437D-8DDB-146AA3A89D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2548" y="1995692"/>
            <a:ext cx="4895056" cy="2455862"/>
          </a:xfrm>
          <a:ln w="57150">
            <a:solidFill>
              <a:srgbClr val="4472C4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4800"/>
              <a:t>Tämä vaatii aikaa ja vaivannäköä, mutta osaan kyllä.</a:t>
            </a:r>
          </a:p>
        </p:txBody>
      </p:sp>
    </p:spTree>
    <p:extLst>
      <p:ext uri="{BB962C8B-B14F-4D97-AF65-F5344CB8AC3E}">
        <p14:creationId xmlns:p14="http://schemas.microsoft.com/office/powerpoint/2010/main" val="4138810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B018B190-2885-437F-8585-05736EEAE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2021" y="1995692"/>
            <a:ext cx="4895056" cy="2455862"/>
          </a:xfrm>
          <a:ln w="57150">
            <a:solidFill>
              <a:srgbClr val="4472C4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4800"/>
              <a:t>En ole tässä niin hyvä kuin ystäväni.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A9BF080-1BBC-437D-8DDB-146AA3A89D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2548" y="1995692"/>
            <a:ext cx="4895056" cy="2455862"/>
          </a:xfrm>
          <a:ln w="57150">
            <a:solidFill>
              <a:srgbClr val="4472C4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4800"/>
              <a:t>Teen parhaani ja se riittää.</a:t>
            </a:r>
          </a:p>
        </p:txBody>
      </p:sp>
    </p:spTree>
    <p:extLst>
      <p:ext uri="{BB962C8B-B14F-4D97-AF65-F5344CB8AC3E}">
        <p14:creationId xmlns:p14="http://schemas.microsoft.com/office/powerpoint/2010/main" val="738002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B018B190-2885-437F-8585-05736EEAE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2021" y="1995692"/>
            <a:ext cx="4895056" cy="2455862"/>
          </a:xfrm>
          <a:ln w="57150">
            <a:solidFill>
              <a:srgbClr val="4472C4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4800"/>
              <a:t>Osaan jo. En voi enää tehdä tämän paremmin.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A9BF080-1BBC-437D-8DDB-146AA3A89D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2548" y="1995692"/>
            <a:ext cx="4895056" cy="2455862"/>
          </a:xfrm>
          <a:ln w="57150">
            <a:solidFill>
              <a:srgbClr val="4472C4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4800"/>
              <a:t>Voin aina kehittyä, kun yritän.</a:t>
            </a:r>
          </a:p>
        </p:txBody>
      </p:sp>
    </p:spTree>
    <p:extLst>
      <p:ext uri="{BB962C8B-B14F-4D97-AF65-F5344CB8AC3E}">
        <p14:creationId xmlns:p14="http://schemas.microsoft.com/office/powerpoint/2010/main" val="29674483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189BA6-F335-C788-4887-D047A3FEB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Univers Condensed"/>
              </a:rPr>
              <a:t>Lähteet: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1A2513-7830-B2DB-5C2C-DAB7FB4880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0" rIns="91440" bIns="45720" rtlCol="0" anchor="t">
            <a:normAutofit/>
          </a:bodyPr>
          <a:lstStyle/>
          <a:p>
            <a:r>
              <a:rPr lang="fi-FI" dirty="0">
                <a:latin typeface="Univers"/>
                <a:cs typeface="Arial"/>
              </a:rPr>
              <a:t>Leskisenoja ja Sandberg 2019: Positiivinen pedagogiikka ja nuorten hyvinvointi.</a:t>
            </a:r>
          </a:p>
          <a:p>
            <a:r>
              <a:rPr lang="fi-FI" dirty="0" err="1">
                <a:latin typeface="Univers"/>
                <a:cs typeface="Arial"/>
              </a:rPr>
              <a:t>Vonderman</a:t>
            </a:r>
            <a:r>
              <a:rPr lang="fi-FI" dirty="0">
                <a:latin typeface="Univers"/>
                <a:cs typeface="Arial"/>
              </a:rPr>
              <a:t>, </a:t>
            </a:r>
            <a:r>
              <a:rPr lang="fi-FI" dirty="0" err="1">
                <a:latin typeface="Univers"/>
                <a:cs typeface="Arial"/>
              </a:rPr>
              <a:t>Carol</a:t>
            </a:r>
            <a:r>
              <a:rPr lang="fi-FI" dirty="0">
                <a:latin typeface="Univers"/>
                <a:cs typeface="Arial"/>
              </a:rPr>
              <a:t> 2016: Opiskelutaidot – auta koululaista parempiin tuloksiin. </a:t>
            </a:r>
          </a:p>
          <a:p>
            <a:r>
              <a:rPr lang="fi-FI" dirty="0" err="1">
                <a:latin typeface="Univers"/>
                <a:cs typeface="Arial"/>
              </a:rPr>
              <a:t>Kepeli</a:t>
            </a:r>
            <a:r>
              <a:rPr lang="fi-FI" dirty="0">
                <a:latin typeface="Univers"/>
                <a:cs typeface="Arial"/>
              </a:rPr>
              <a:t>-hanke, Metropolia</a:t>
            </a:r>
            <a:endParaRPr lang="fi-FI" dirty="0"/>
          </a:p>
          <a:p>
            <a:r>
              <a:rPr lang="fi-FI" dirty="0">
                <a:latin typeface="Univers"/>
                <a:cs typeface="Arial"/>
              </a:rPr>
              <a:t>Mieli ry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415BE62-2D81-FB6F-B5BE-F0B26DEE6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5BC6-47E6-DD47-B3CA-98B257723823}" type="slidenum">
              <a:rPr lang="en-FI" smtClean="0"/>
              <a:t>33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27940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0F51FC-4464-4868-B117-89718BD9B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10" y="1375682"/>
            <a:ext cx="6025645" cy="4570457"/>
          </a:xfrm>
          <a:effectLst/>
        </p:spPr>
        <p:txBody>
          <a:bodyPr anchor="ctr">
            <a:normAutofit/>
          </a:bodyPr>
          <a:lstStyle/>
          <a:p>
            <a:pPr marL="37465" indent="0">
              <a:buNone/>
            </a:pPr>
            <a:r>
              <a:rPr lang="fi-FI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cs typeface="Arial"/>
              </a:rPr>
              <a:t>Osa 1: Opiskeluvalmiudet</a:t>
            </a:r>
            <a:endParaRPr lang="fi-FI" b="1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  <a:p>
            <a:pPr marL="37465" indent="0">
              <a:buNone/>
            </a:pPr>
            <a:endParaRPr lang="fi-FI" b="1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  <a:p>
            <a:pPr marL="37465" indent="0">
              <a:buNone/>
            </a:pPr>
            <a:r>
              <a:rPr lang="fi-FI" sz="24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OPVA-opinnoissa opiskelija vahvistaa</a:t>
            </a:r>
            <a:endParaRPr lang="fi-FI" sz="2400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  <a:cs typeface="Arial"/>
            </a:endParaRPr>
          </a:p>
          <a:p>
            <a:pPr marL="37465" indent="0">
              <a:buNone/>
            </a:pPr>
            <a:endParaRPr lang="fi-FI" b="1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  <a:p>
            <a:pPr indent="-305435"/>
            <a:r>
              <a:rPr lang="fi-FI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Opiskelutaitoja- ja tekniikkaa</a:t>
            </a:r>
            <a:endParaRPr lang="fi-FI" dirty="0"/>
          </a:p>
          <a:p>
            <a:pPr indent="-305435"/>
            <a:r>
              <a:rPr lang="fi-FI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Arjen- ja ajanhallintaa</a:t>
            </a:r>
            <a:endParaRPr lang="fi-FI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  <a:cs typeface="Arial"/>
            </a:endParaRPr>
          </a:p>
          <a:p>
            <a:pPr indent="-305435"/>
            <a:r>
              <a:rPr lang="fi-FI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Kielellisiä valmiuksia</a:t>
            </a:r>
          </a:p>
          <a:p>
            <a:pPr indent="-305435"/>
            <a:r>
              <a:rPr lang="fi-FI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Matemaattis-luonnontieteellistä perusosaamista</a:t>
            </a:r>
          </a:p>
          <a:p>
            <a:pPr indent="-305435"/>
            <a:r>
              <a:rPr lang="fi-FI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Digitaitoja</a:t>
            </a:r>
          </a:p>
        </p:txBody>
      </p:sp>
    </p:spTree>
    <p:extLst>
      <p:ext uri="{BB962C8B-B14F-4D97-AF65-F5344CB8AC3E}">
        <p14:creationId xmlns:p14="http://schemas.microsoft.com/office/powerpoint/2010/main" val="3915544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937725-0A15-4CDD-A224-3BD27896D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118" y="1228725"/>
            <a:ext cx="4538124" cy="970450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fi-FI" sz="32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Yksilöllistä tukea</a:t>
            </a:r>
            <a:endParaRPr lang="fi-FI" sz="3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5A9FFF-41EA-4922-8199-3126C39A0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227" y="2439321"/>
            <a:ext cx="5380695" cy="390202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305435"/>
            <a:r>
              <a:rPr lang="fi-FI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Oppimistaidot</a:t>
            </a:r>
            <a:endParaRPr lang="fi-FI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cs typeface="Arial"/>
            </a:endParaRPr>
          </a:p>
          <a:p>
            <a:pPr indent="-305435"/>
            <a:r>
              <a:rPr lang="fi-FI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Oppimaan oppiminen</a:t>
            </a:r>
            <a:endParaRPr lang="fi-FI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cs typeface="Arial"/>
            </a:endParaRPr>
          </a:p>
          <a:p>
            <a:pPr indent="-305435"/>
            <a:r>
              <a:rPr lang="fi-FI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Opiskelumotivaatio</a:t>
            </a:r>
            <a:endParaRPr lang="fi-FI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cs typeface="Arial"/>
            </a:endParaRPr>
          </a:p>
          <a:p>
            <a:pPr indent="-305435"/>
            <a:r>
              <a:rPr lang="fi-FI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Vahvuudet</a:t>
            </a:r>
            <a:endParaRPr lang="fi-FI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cs typeface="Arial"/>
            </a:endParaRPr>
          </a:p>
          <a:p>
            <a:pPr indent="-305435"/>
            <a:r>
              <a:rPr lang="fi-FI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Itseohjautuvuus</a:t>
            </a:r>
            <a:endParaRPr lang="fi-FI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cs typeface="Arial"/>
            </a:endParaRPr>
          </a:p>
          <a:p>
            <a:pPr indent="-305435"/>
            <a:r>
              <a:rPr lang="fi-FI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Ryhmätyötaidot</a:t>
            </a:r>
            <a:endParaRPr lang="fi-FI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cs typeface="Arial"/>
            </a:endParaRPr>
          </a:p>
          <a:p>
            <a:pPr indent="-305435"/>
            <a:r>
              <a:rPr lang="fi-FI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Ajankäyttö</a:t>
            </a:r>
            <a:endParaRPr lang="fi-FI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cs typeface="Arial"/>
            </a:endParaRPr>
          </a:p>
          <a:p>
            <a:pPr indent="-305435"/>
            <a:r>
              <a:rPr lang="fi-FI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Arjen ja elämänhallinta</a:t>
            </a:r>
            <a:endParaRPr lang="fi-FI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112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664F61-32DA-464B-B02D-238DA7063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39" r="19561" b="3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22DD3CA-C7A2-4BBA-9159-BFFCE7F6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3429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fi-FI" sz="32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Mitä sinun tulee tehdä?</a:t>
            </a:r>
            <a:endParaRPr lang="fi-FI" sz="3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F93870-6B56-4FC5-A129-0DD3B9113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768" y="1399624"/>
            <a:ext cx="4403596" cy="4058751"/>
          </a:xfrm>
        </p:spPr>
        <p:txBody>
          <a:bodyPr anchor="t">
            <a:normAutofit/>
          </a:bodyPr>
          <a:lstStyle/>
          <a:p>
            <a:pPr indent="-305435"/>
            <a:r>
              <a:rPr lang="fi-FI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cs typeface="Arial"/>
              </a:rPr>
              <a:t>Osallistua opetukseen ja arvioida osaamisen kehittymistäsi.</a:t>
            </a:r>
            <a:endParaRPr lang="fi-FI" sz="24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cs typeface="Arial"/>
            </a:endParaRPr>
          </a:p>
          <a:p>
            <a:pPr indent="-305435"/>
            <a:r>
              <a:rPr lang="fi-FI" sz="24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Kysyä rohkeasti apua.</a:t>
            </a:r>
          </a:p>
          <a:p>
            <a:pPr indent="-305435"/>
            <a:r>
              <a:rPr lang="fi-FI" sz="24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Luottaa itseesi ja heittäytyä rohkeasti mukaan.</a:t>
            </a:r>
          </a:p>
        </p:txBody>
      </p:sp>
    </p:spTree>
    <p:extLst>
      <p:ext uri="{BB962C8B-B14F-4D97-AF65-F5344CB8AC3E}">
        <p14:creationId xmlns:p14="http://schemas.microsoft.com/office/powerpoint/2010/main" val="4038353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4C5DA4-D527-4DE4-BEE4-2BE5BA260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Fiilismittari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56ED47-BEAA-451E-9CA6-191765D37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>
                <a:hlinkClick r:id="rId2"/>
              </a:rPr>
              <a:t>www.menti.com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Tunteiden liikennevalot päivän aluksi ja lopuksi.</a:t>
            </a:r>
            <a:endParaRPr lang="fi-FI" dirty="0">
              <a:cs typeface="Arial"/>
            </a:endParaRPr>
          </a:p>
          <a:p>
            <a:pPr marL="0" indent="0">
              <a:buNone/>
            </a:pPr>
            <a:endParaRPr lang="fi-FI" dirty="0">
              <a:cs typeface="Arial"/>
            </a:endParaRPr>
          </a:p>
          <a:p>
            <a:pPr marL="0" indent="0">
              <a:buNone/>
            </a:pPr>
            <a:r>
              <a:rPr lang="fi-FI" dirty="0">
                <a:cs typeface="Arial"/>
              </a:rPr>
              <a:t>Tavoitteena tunnistaa olotila, opiskelukyky ja sopiva "ikkuna" oppimiselle.</a:t>
            </a:r>
          </a:p>
        </p:txBody>
      </p:sp>
    </p:spTree>
    <p:extLst>
      <p:ext uri="{BB962C8B-B14F-4D97-AF65-F5344CB8AC3E}">
        <p14:creationId xmlns:p14="http://schemas.microsoft.com/office/powerpoint/2010/main" val="3266508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D3801A-22CA-42BF-74CF-267E67679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Arial"/>
              </a:rPr>
              <a:t>Tunteiden liikennevalot</a:t>
            </a:r>
            <a:endParaRPr lang="fi-FI" dirty="0"/>
          </a:p>
        </p:txBody>
      </p:sp>
      <p:sp>
        <p:nvSpPr>
          <p:cNvPr id="4" name="Vuokaaviosymboli: Liitin 3">
            <a:extLst>
              <a:ext uri="{FF2B5EF4-FFF2-40B4-BE49-F238E27FC236}">
                <a16:creationId xmlns:a16="http://schemas.microsoft.com/office/drawing/2014/main" id="{2A60E4B9-F356-5839-5A76-A42E5EB01201}"/>
              </a:ext>
            </a:extLst>
          </p:cNvPr>
          <p:cNvSpPr/>
          <p:nvPr/>
        </p:nvSpPr>
        <p:spPr>
          <a:xfrm>
            <a:off x="1130876" y="3200399"/>
            <a:ext cx="458931" cy="45893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Vuokaaviosymboli: Liitin 4">
            <a:extLst>
              <a:ext uri="{FF2B5EF4-FFF2-40B4-BE49-F238E27FC236}">
                <a16:creationId xmlns:a16="http://schemas.microsoft.com/office/drawing/2014/main" id="{024496A3-026D-7FE3-5D90-BFE0A2873438}"/>
              </a:ext>
            </a:extLst>
          </p:cNvPr>
          <p:cNvSpPr/>
          <p:nvPr/>
        </p:nvSpPr>
        <p:spPr>
          <a:xfrm>
            <a:off x="1130875" y="3841171"/>
            <a:ext cx="458931" cy="45893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Vuokaaviosymboli: Liitin 5">
            <a:extLst>
              <a:ext uri="{FF2B5EF4-FFF2-40B4-BE49-F238E27FC236}">
                <a16:creationId xmlns:a16="http://schemas.microsoft.com/office/drawing/2014/main" id="{C1B48F72-D71A-5641-F35A-8C5AF5D5645A}"/>
              </a:ext>
            </a:extLst>
          </p:cNvPr>
          <p:cNvSpPr/>
          <p:nvPr/>
        </p:nvSpPr>
        <p:spPr>
          <a:xfrm>
            <a:off x="1130876" y="4516581"/>
            <a:ext cx="458931" cy="458931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C86B6D8-2168-D798-22B1-8FBAAF6E7E5E}"/>
              </a:ext>
            </a:extLst>
          </p:cNvPr>
          <p:cNvSpPr txBox="1"/>
          <p:nvPr/>
        </p:nvSpPr>
        <p:spPr>
          <a:xfrm>
            <a:off x="2191616" y="3958070"/>
            <a:ext cx="474344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cs typeface="Arial"/>
              </a:rPr>
              <a:t>Turhautunut, huolestunut, levoton, stressaantunut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28B6256-38AE-F650-028E-ED5EA4BBB66E}"/>
              </a:ext>
            </a:extLst>
          </p:cNvPr>
          <p:cNvSpPr txBox="1"/>
          <p:nvPr/>
        </p:nvSpPr>
        <p:spPr>
          <a:xfrm>
            <a:off x="2195945" y="3053195"/>
            <a:ext cx="554874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cs typeface="Arial"/>
              </a:rPr>
              <a:t>Hermostunut, ärsyyntynyt, vihainen, suuttunut, pelokas, ahdistunut, ei kontrollia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9C3DB5DB-C64C-B7F5-75D3-007F077394D0}"/>
              </a:ext>
            </a:extLst>
          </p:cNvPr>
          <p:cNvSpPr txBox="1"/>
          <p:nvPr/>
        </p:nvSpPr>
        <p:spPr>
          <a:xfrm>
            <a:off x="2217593" y="4685434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cs typeface="Arial"/>
              </a:rPr>
              <a:t>Rauhallinen, tyytyväinen, keskittynyt, rento</a:t>
            </a:r>
          </a:p>
        </p:txBody>
      </p:sp>
    </p:spTree>
    <p:extLst>
      <p:ext uri="{BB962C8B-B14F-4D97-AF65-F5344CB8AC3E}">
        <p14:creationId xmlns:p14="http://schemas.microsoft.com/office/powerpoint/2010/main" val="1897617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514A76-521C-4658-A92F-BFD847724B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Vahvuudet ja itsetuntemus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2C6ADB5-4CC4-4524-8355-0B80154B48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Osa 2</a:t>
            </a:r>
          </a:p>
        </p:txBody>
      </p:sp>
    </p:spTree>
    <p:extLst>
      <p:ext uri="{BB962C8B-B14F-4D97-AF65-F5344CB8AC3E}">
        <p14:creationId xmlns:p14="http://schemas.microsoft.com/office/powerpoint/2010/main" val="2111977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aidolla jatko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Careeria 1">
      <a:dk1>
        <a:srgbClr val="000000"/>
      </a:dk1>
      <a:lt1>
        <a:srgbClr val="FFFFFF"/>
      </a:lt1>
      <a:dk2>
        <a:srgbClr val="DEE0DA"/>
      </a:dk2>
      <a:lt2>
        <a:srgbClr val="929693"/>
      </a:lt2>
      <a:accent1>
        <a:srgbClr val="D5A74E"/>
      </a:accent1>
      <a:accent2>
        <a:srgbClr val="DCB76C"/>
      </a:accent2>
      <a:accent3>
        <a:srgbClr val="C44D42"/>
      </a:accent3>
      <a:accent4>
        <a:srgbClr val="7B976C"/>
      </a:accent4>
      <a:accent5>
        <a:srgbClr val="A3B995"/>
      </a:accent5>
      <a:accent6>
        <a:srgbClr val="C1D4DB"/>
      </a:accent6>
      <a:hlink>
        <a:srgbClr val="7B976C"/>
      </a:hlink>
      <a:folHlink>
        <a:srgbClr val="A3B99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reeria opetuspohja" id="{DC652F6C-B83F-9245-9AF3-9A64042807EC}" vid="{D120A5D1-5BF0-B14C-B812-8C6AE5139C85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E1B06121D0D9841B871AD219F4ACEB8" ma:contentTypeVersion="13" ma:contentTypeDescription="Luo uusi asiakirja." ma:contentTypeScope="" ma:versionID="3b802e6ad299ff9f41dfed332df51369">
  <xsd:schema xmlns:xsd="http://www.w3.org/2001/XMLSchema" xmlns:xs="http://www.w3.org/2001/XMLSchema" xmlns:p="http://schemas.microsoft.com/office/2006/metadata/properties" xmlns:ns2="b2392966-9115-4f1e-b73b-8367fd998393" xmlns:ns3="145a0ce7-4212-4736-aefa-674c84e28c7c" targetNamespace="http://schemas.microsoft.com/office/2006/metadata/properties" ma:root="true" ma:fieldsID="84d571bc25a63164a88082bada0f60d1" ns2:_="" ns3:_="">
    <xsd:import namespace="b2392966-9115-4f1e-b73b-8367fd998393"/>
    <xsd:import namespace="145a0ce7-4212-4736-aefa-674c84e28c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392966-9115-4f1e-b73b-8367fd9983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a0ce7-4212-4736-aefa-674c84e28c7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E3265D-5091-429D-8908-F0362AA731E0}">
  <ds:schemaRefs>
    <ds:schemaRef ds:uri="http://www.w3.org/XML/1998/namespace"/>
    <ds:schemaRef ds:uri="http://purl.org/dc/elements/1.1/"/>
    <ds:schemaRef ds:uri="145a0ce7-4212-4736-aefa-674c84e28c7c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b2392966-9115-4f1e-b73b-8367fd99839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DD913CA-F581-4E9F-AE79-24790FCF47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3F0BC9-5E82-4E6E-9C75-ECE0533FFC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392966-9115-4f1e-b73b-8367fd998393"/>
    <ds:schemaRef ds:uri="145a0ce7-4212-4736-aefa-674c84e28c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740</Words>
  <Application>Microsoft Office PowerPoint</Application>
  <PresentationFormat>Laajakuva</PresentationFormat>
  <Paragraphs>136</Paragraphs>
  <Slides>33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33</vt:i4>
      </vt:variant>
    </vt:vector>
  </HeadingPairs>
  <TitlesOfParts>
    <vt:vector size="43" baseType="lpstr">
      <vt:lpstr>Arial</vt:lpstr>
      <vt:lpstr>Calibri</vt:lpstr>
      <vt:lpstr>Corbel</vt:lpstr>
      <vt:lpstr>Georgia</vt:lpstr>
      <vt:lpstr>Segoe UI</vt:lpstr>
      <vt:lpstr>Univers</vt:lpstr>
      <vt:lpstr>Univers Condensed</vt:lpstr>
      <vt:lpstr>Wingdings</vt:lpstr>
      <vt:lpstr>Office-teema</vt:lpstr>
      <vt:lpstr>Office-teema</vt:lpstr>
      <vt:lpstr>Opiskeluvalmiuksia tukevat opinnot</vt:lpstr>
      <vt:lpstr>Opiskeluvalmiudet</vt:lpstr>
      <vt:lpstr>Opiskeluvalmiudet ja opiskelun aloittaminen</vt:lpstr>
      <vt:lpstr>PowerPoint-esitys</vt:lpstr>
      <vt:lpstr>Yksilöllistä tukea</vt:lpstr>
      <vt:lpstr>Mitä sinun tulee tehdä?</vt:lpstr>
      <vt:lpstr>Fiilismittari</vt:lpstr>
      <vt:lpstr>Tunteiden liikennevalot</vt:lpstr>
      <vt:lpstr>Vahvuudet ja itsetuntemus</vt:lpstr>
      <vt:lpstr>Vahvuuksien tunnistaminen</vt:lpstr>
      <vt:lpstr>Vahvuuskortit </vt:lpstr>
      <vt:lpstr>PowerPoint-esitys</vt:lpstr>
      <vt:lpstr>PowerPoint-esitys</vt:lpstr>
      <vt:lpstr>PowerPoint-esitys</vt:lpstr>
      <vt:lpstr>PowerPoint-esitys</vt:lpstr>
      <vt:lpstr>PowerPoint-esitys</vt:lpstr>
      <vt:lpstr>Harjoitukset </vt:lpstr>
      <vt:lpstr>Tavoitteiden asettaminen</vt:lpstr>
      <vt:lpstr>Työkaluja tavoitteiden asettamiseen - motivaatio</vt:lpstr>
      <vt:lpstr>Motivaatioharjoitus</vt:lpstr>
      <vt:lpstr>Vastuun ottaminen</vt:lpstr>
      <vt:lpstr>SMART-työkalu</vt:lpstr>
      <vt:lpstr>Menestys- ja kasvutarinat</vt:lpstr>
      <vt:lpstr>Optimistinen ajattelu</vt:lpstr>
      <vt:lpstr>Optimisten ajattelu</vt:lpstr>
      <vt:lpstr>Optimistinen ajattelu</vt:lpstr>
      <vt:lpstr>Harjoitus</vt:lpstr>
      <vt:lpstr>Huoneentaulut   Katso oheisia tauluja. Kumpi auttaisi sinua kehittymään tai selviytymään hankalista tilanteista?</vt:lpstr>
      <vt:lpstr>PowerPoint-esitys</vt:lpstr>
      <vt:lpstr>PowerPoint-esitys</vt:lpstr>
      <vt:lpstr>PowerPoint-esitys</vt:lpstr>
      <vt:lpstr>PowerPoint-esitys</vt:lpstr>
      <vt:lpstr>Lähteet: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Taidolla jatkoon -esitys</dc:title>
  <dc:creator>Taidolla jatkoon</dc:creator>
  <cp:lastModifiedBy>Helander Saara</cp:lastModifiedBy>
  <cp:revision>286</cp:revision>
  <dcterms:created xsi:type="dcterms:W3CDTF">2021-03-23T09:10:24Z</dcterms:created>
  <dcterms:modified xsi:type="dcterms:W3CDTF">2022-06-02T11:10:32Z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0x010100EE1B06121D0D9841B871AD219F4ACEB8</vt:lpwstr>
  </property>
</Properties>
</file>