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embeddedFontLst>
    <p:embeddedFont>
      <p:font typeface="ArialMT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-Bold" panose="020B0604020202020204" charset="0"/>
      <p:bold r:id="rId23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A9214-9E2E-4159-AE35-8FA089284B0E}" v="5" dt="2024-06-24T08:10:12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äteri Kirsi" userId="S::kirsi.sateri@sakky.fi::13679d05-be26-48c1-9bc0-7759ddfeb67d" providerId="AD" clId="Web-{7C4044BF-735C-7513-D406-7D1B249B435F}"/>
    <pc:docChg chg="modSld">
      <pc:chgData name="Säteri Kirsi" userId="S::kirsi.sateri@sakky.fi::13679d05-be26-48c1-9bc0-7759ddfeb67d" providerId="AD" clId="Web-{7C4044BF-735C-7513-D406-7D1B249B435F}" dt="2024-06-05T07:12:02.323" v="49" actId="14100"/>
      <pc:docMkLst>
        <pc:docMk/>
      </pc:docMkLst>
      <pc:sldChg chg="modSp">
        <pc:chgData name="Säteri Kirsi" userId="S::kirsi.sateri@sakky.fi::13679d05-be26-48c1-9bc0-7759ddfeb67d" providerId="AD" clId="Web-{7C4044BF-735C-7513-D406-7D1B249B435F}" dt="2024-06-05T07:04:36.670" v="3" actId="20577"/>
        <pc:sldMkLst>
          <pc:docMk/>
          <pc:sldMk cId="0" sldId="259"/>
        </pc:sldMkLst>
        <pc:spChg chg="mod">
          <ac:chgData name="Säteri Kirsi" userId="S::kirsi.sateri@sakky.fi::13679d05-be26-48c1-9bc0-7759ddfeb67d" providerId="AD" clId="Web-{7C4044BF-735C-7513-D406-7D1B249B435F}" dt="2024-06-05T07:04:36.670" v="3" actId="20577"/>
          <ac:spMkLst>
            <pc:docMk/>
            <pc:sldMk cId="0" sldId="259"/>
            <ac:spMk id="240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7C4044BF-735C-7513-D406-7D1B249B435F}" dt="2024-06-05T07:04:57.015" v="4" actId="20577"/>
        <pc:sldMkLst>
          <pc:docMk/>
          <pc:sldMk cId="0" sldId="260"/>
        </pc:sldMkLst>
        <pc:spChg chg="mod">
          <ac:chgData name="Säteri Kirsi" userId="S::kirsi.sateri@sakky.fi::13679d05-be26-48c1-9bc0-7759ddfeb67d" providerId="AD" clId="Web-{7C4044BF-735C-7513-D406-7D1B249B435F}" dt="2024-06-05T07:04:57.015" v="4" actId="20577"/>
          <ac:spMkLst>
            <pc:docMk/>
            <pc:sldMk cId="0" sldId="260"/>
            <ac:spMk id="274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7C4044BF-735C-7513-D406-7D1B249B435F}" dt="2024-06-05T07:07:39.869" v="16" actId="20577"/>
        <pc:sldMkLst>
          <pc:docMk/>
          <pc:sldMk cId="0" sldId="263"/>
        </pc:sldMkLst>
        <pc:spChg chg="mod">
          <ac:chgData name="Säteri Kirsi" userId="S::kirsi.sateri@sakky.fi::13679d05-be26-48c1-9bc0-7759ddfeb67d" providerId="AD" clId="Web-{7C4044BF-735C-7513-D406-7D1B249B435F}" dt="2024-06-05T07:06:00.988" v="5" actId="20577"/>
          <ac:spMkLst>
            <pc:docMk/>
            <pc:sldMk cId="0" sldId="263"/>
            <ac:spMk id="377" creationId="{00000000-0000-0000-0000-000000000000}"/>
          </ac:spMkLst>
        </pc:spChg>
        <pc:spChg chg="mod">
          <ac:chgData name="Säteri Kirsi" userId="S::kirsi.sateri@sakky.fi::13679d05-be26-48c1-9bc0-7759ddfeb67d" providerId="AD" clId="Web-{7C4044BF-735C-7513-D406-7D1B249B435F}" dt="2024-06-05T07:06:23.771" v="8" actId="14100"/>
          <ac:spMkLst>
            <pc:docMk/>
            <pc:sldMk cId="0" sldId="263"/>
            <ac:spMk id="379" creationId="{00000000-0000-0000-0000-000000000000}"/>
          </ac:spMkLst>
        </pc:spChg>
        <pc:spChg chg="mod">
          <ac:chgData name="Säteri Kirsi" userId="S::kirsi.sateri@sakky.fi::13679d05-be26-48c1-9bc0-7759ddfeb67d" providerId="AD" clId="Web-{7C4044BF-735C-7513-D406-7D1B249B435F}" dt="2024-06-05T07:07:39.869" v="16" actId="20577"/>
          <ac:spMkLst>
            <pc:docMk/>
            <pc:sldMk cId="0" sldId="263"/>
            <ac:spMk id="380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7C4044BF-735C-7513-D406-7D1B249B435F}" dt="2024-06-05T07:08:37.623" v="18" actId="20577"/>
        <pc:sldMkLst>
          <pc:docMk/>
          <pc:sldMk cId="0" sldId="266"/>
        </pc:sldMkLst>
        <pc:spChg chg="mod">
          <ac:chgData name="Säteri Kirsi" userId="S::kirsi.sateri@sakky.fi::13679d05-be26-48c1-9bc0-7759ddfeb67d" providerId="AD" clId="Web-{7C4044BF-735C-7513-D406-7D1B249B435F}" dt="2024-06-05T07:08:37.623" v="18" actId="20577"/>
          <ac:spMkLst>
            <pc:docMk/>
            <pc:sldMk cId="0" sldId="266"/>
            <ac:spMk id="401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7C4044BF-735C-7513-D406-7D1B249B435F}" dt="2024-06-05T07:10:54.804" v="43" actId="20577"/>
        <pc:sldMkLst>
          <pc:docMk/>
          <pc:sldMk cId="0" sldId="267"/>
        </pc:sldMkLst>
        <pc:spChg chg="mod">
          <ac:chgData name="Säteri Kirsi" userId="S::kirsi.sateri@sakky.fi::13679d05-be26-48c1-9bc0-7759ddfeb67d" providerId="AD" clId="Web-{7C4044BF-735C-7513-D406-7D1B249B435F}" dt="2024-06-05T07:10:54.804" v="43" actId="20577"/>
          <ac:spMkLst>
            <pc:docMk/>
            <pc:sldMk cId="0" sldId="267"/>
            <ac:spMk id="410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7C4044BF-735C-7513-D406-7D1B249B435F}" dt="2024-06-05T07:11:31.603" v="46" actId="14100"/>
        <pc:sldMkLst>
          <pc:docMk/>
          <pc:sldMk cId="0" sldId="268"/>
        </pc:sldMkLst>
        <pc:spChg chg="mod">
          <ac:chgData name="Säteri Kirsi" userId="S::kirsi.sateri@sakky.fi::13679d05-be26-48c1-9bc0-7759ddfeb67d" providerId="AD" clId="Web-{7C4044BF-735C-7513-D406-7D1B249B435F}" dt="2024-06-05T07:11:31.603" v="46" actId="14100"/>
          <ac:spMkLst>
            <pc:docMk/>
            <pc:sldMk cId="0" sldId="268"/>
            <ac:spMk id="418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7C4044BF-735C-7513-D406-7D1B249B435F}" dt="2024-06-05T07:12:02.323" v="49" actId="14100"/>
        <pc:sldMkLst>
          <pc:docMk/>
          <pc:sldMk cId="0" sldId="271"/>
        </pc:sldMkLst>
        <pc:spChg chg="mod">
          <ac:chgData name="Säteri Kirsi" userId="S::kirsi.sateri@sakky.fi::13679d05-be26-48c1-9bc0-7759ddfeb67d" providerId="AD" clId="Web-{7C4044BF-735C-7513-D406-7D1B249B435F}" dt="2024-06-05T07:12:02.323" v="49" actId="14100"/>
          <ac:spMkLst>
            <pc:docMk/>
            <pc:sldMk cId="0" sldId="271"/>
            <ac:spMk id="474" creationId="{00000000-0000-0000-0000-000000000000}"/>
          </ac:spMkLst>
        </pc:spChg>
      </pc:sldChg>
    </pc:docChg>
  </pc:docChgLst>
  <pc:docChgLst>
    <pc:chgData name="Laitinen Merja" userId="814f4452-0b86-4d71-9b70-2e535e553236" providerId="ADAL" clId="{1B3A9214-9E2E-4159-AE35-8FA089284B0E}"/>
    <pc:docChg chg="custSel modSld">
      <pc:chgData name="Laitinen Merja" userId="814f4452-0b86-4d71-9b70-2e535e553236" providerId="ADAL" clId="{1B3A9214-9E2E-4159-AE35-8FA089284B0E}" dt="2024-06-24T08:13:37.396" v="125" actId="20577"/>
      <pc:docMkLst>
        <pc:docMk/>
      </pc:docMkLst>
      <pc:sldChg chg="modSp mod">
        <pc:chgData name="Laitinen Merja" userId="814f4452-0b86-4d71-9b70-2e535e553236" providerId="ADAL" clId="{1B3A9214-9E2E-4159-AE35-8FA089284B0E}" dt="2024-06-24T08:06:24.183" v="16" actId="1076"/>
        <pc:sldMkLst>
          <pc:docMk/>
          <pc:sldMk cId="0" sldId="256"/>
        </pc:sldMkLst>
        <pc:spChg chg="mod">
          <ac:chgData name="Laitinen Merja" userId="814f4452-0b86-4d71-9b70-2e535e553236" providerId="ADAL" clId="{1B3A9214-9E2E-4159-AE35-8FA089284B0E}" dt="2024-06-24T08:06:24.183" v="16" actId="1076"/>
          <ac:spMkLst>
            <pc:docMk/>
            <pc:sldMk cId="0" sldId="256"/>
            <ac:spMk id="134" creationId="{00000000-0000-0000-0000-000000000000}"/>
          </ac:spMkLst>
        </pc:spChg>
      </pc:sldChg>
      <pc:sldChg chg="modSp mod">
        <pc:chgData name="Laitinen Merja" userId="814f4452-0b86-4d71-9b70-2e535e553236" providerId="ADAL" clId="{1B3A9214-9E2E-4159-AE35-8FA089284B0E}" dt="2024-06-24T08:06:32.687" v="21" actId="20577"/>
        <pc:sldMkLst>
          <pc:docMk/>
          <pc:sldMk cId="0" sldId="263"/>
        </pc:sldMkLst>
        <pc:spChg chg="mod">
          <ac:chgData name="Laitinen Merja" userId="814f4452-0b86-4d71-9b70-2e535e553236" providerId="ADAL" clId="{1B3A9214-9E2E-4159-AE35-8FA089284B0E}" dt="2024-06-24T08:06:32.687" v="21" actId="20577"/>
          <ac:spMkLst>
            <pc:docMk/>
            <pc:sldMk cId="0" sldId="263"/>
            <ac:spMk id="376" creationId="{00000000-0000-0000-0000-000000000000}"/>
          </ac:spMkLst>
        </pc:spChg>
      </pc:sldChg>
      <pc:sldChg chg="modSp mod">
        <pc:chgData name="Laitinen Merja" userId="814f4452-0b86-4d71-9b70-2e535e553236" providerId="ADAL" clId="{1B3A9214-9E2E-4159-AE35-8FA089284B0E}" dt="2024-06-24T08:13:31.591" v="119" actId="20577"/>
        <pc:sldMkLst>
          <pc:docMk/>
          <pc:sldMk cId="0" sldId="264"/>
        </pc:sldMkLst>
        <pc:spChg chg="mod">
          <ac:chgData name="Laitinen Merja" userId="814f4452-0b86-4d71-9b70-2e535e553236" providerId="ADAL" clId="{1B3A9214-9E2E-4159-AE35-8FA089284B0E}" dt="2024-06-24T08:13:31.591" v="119" actId="20577"/>
          <ac:spMkLst>
            <pc:docMk/>
            <pc:sldMk cId="0" sldId="264"/>
            <ac:spMk id="387" creationId="{00000000-0000-0000-0000-000000000000}"/>
          </ac:spMkLst>
        </pc:spChg>
      </pc:sldChg>
      <pc:sldChg chg="modSp mod">
        <pc:chgData name="Laitinen Merja" userId="814f4452-0b86-4d71-9b70-2e535e553236" providerId="ADAL" clId="{1B3A9214-9E2E-4159-AE35-8FA089284B0E}" dt="2024-06-24T08:13:34.874" v="122" actId="20577"/>
        <pc:sldMkLst>
          <pc:docMk/>
          <pc:sldMk cId="0" sldId="265"/>
        </pc:sldMkLst>
        <pc:spChg chg="mod">
          <ac:chgData name="Laitinen Merja" userId="814f4452-0b86-4d71-9b70-2e535e553236" providerId="ADAL" clId="{1B3A9214-9E2E-4159-AE35-8FA089284B0E}" dt="2024-06-24T08:13:34.874" v="122" actId="20577"/>
          <ac:spMkLst>
            <pc:docMk/>
            <pc:sldMk cId="0" sldId="265"/>
            <ac:spMk id="394" creationId="{00000000-0000-0000-0000-000000000000}"/>
          </ac:spMkLst>
        </pc:spChg>
      </pc:sldChg>
      <pc:sldChg chg="modSp mod">
        <pc:chgData name="Laitinen Merja" userId="814f4452-0b86-4d71-9b70-2e535e553236" providerId="ADAL" clId="{1B3A9214-9E2E-4159-AE35-8FA089284B0E}" dt="2024-06-24T08:13:37.396" v="125" actId="20577"/>
        <pc:sldMkLst>
          <pc:docMk/>
          <pc:sldMk cId="0" sldId="266"/>
        </pc:sldMkLst>
        <pc:spChg chg="mod">
          <ac:chgData name="Laitinen Merja" userId="814f4452-0b86-4d71-9b70-2e535e553236" providerId="ADAL" clId="{1B3A9214-9E2E-4159-AE35-8FA089284B0E}" dt="2024-06-24T08:13:37.396" v="125" actId="20577"/>
          <ac:spMkLst>
            <pc:docMk/>
            <pc:sldMk cId="0" sldId="266"/>
            <ac:spMk id="401" creationId="{00000000-0000-0000-0000-000000000000}"/>
          </ac:spMkLst>
        </pc:spChg>
        <pc:spChg chg="mod">
          <ac:chgData name="Laitinen Merja" userId="814f4452-0b86-4d71-9b70-2e535e553236" providerId="ADAL" clId="{1B3A9214-9E2E-4159-AE35-8FA089284B0E}" dt="2024-06-24T07:59:43.442" v="12" actId="2711"/>
          <ac:spMkLst>
            <pc:docMk/>
            <pc:sldMk cId="0" sldId="266"/>
            <ac:spMk id="402" creationId="{00000000-0000-0000-0000-000000000000}"/>
          </ac:spMkLst>
        </pc:spChg>
        <pc:spChg chg="mod">
          <ac:chgData name="Laitinen Merja" userId="814f4452-0b86-4d71-9b70-2e535e553236" providerId="ADAL" clId="{1B3A9214-9E2E-4159-AE35-8FA089284B0E}" dt="2024-06-24T07:57:52.068" v="7" actId="20577"/>
          <ac:spMkLst>
            <pc:docMk/>
            <pc:sldMk cId="0" sldId="266"/>
            <ac:spMk id="403" creationId="{00000000-0000-0000-0000-000000000000}"/>
          </ac:spMkLst>
        </pc:spChg>
        <pc:picChg chg="mod">
          <ac:chgData name="Laitinen Merja" userId="814f4452-0b86-4d71-9b70-2e535e553236" providerId="ADAL" clId="{1B3A9214-9E2E-4159-AE35-8FA089284B0E}" dt="2024-06-24T07:59:45.374" v="13" actId="1076"/>
          <ac:picMkLst>
            <pc:docMk/>
            <pc:sldMk cId="0" sldId="266"/>
            <ac:picMk id="399" creationId="{00000000-0000-0000-0000-000000000000}"/>
          </ac:picMkLst>
        </pc:picChg>
      </pc:sldChg>
      <pc:sldChg chg="modSp mod">
        <pc:chgData name="Laitinen Merja" userId="814f4452-0b86-4d71-9b70-2e535e553236" providerId="ADAL" clId="{1B3A9214-9E2E-4159-AE35-8FA089284B0E}" dt="2024-06-24T08:06:49.135" v="46" actId="20577"/>
        <pc:sldMkLst>
          <pc:docMk/>
          <pc:sldMk cId="0" sldId="267"/>
        </pc:sldMkLst>
        <pc:spChg chg="mod">
          <ac:chgData name="Laitinen Merja" userId="814f4452-0b86-4d71-9b70-2e535e553236" providerId="ADAL" clId="{1B3A9214-9E2E-4159-AE35-8FA089284B0E}" dt="2024-06-24T08:06:49.135" v="46" actId="20577"/>
          <ac:spMkLst>
            <pc:docMk/>
            <pc:sldMk cId="0" sldId="267"/>
            <ac:spMk id="411" creationId="{00000000-0000-0000-0000-000000000000}"/>
          </ac:spMkLst>
        </pc:spChg>
      </pc:sldChg>
      <pc:sldChg chg="modSp mod">
        <pc:chgData name="Laitinen Merja" userId="814f4452-0b86-4d71-9b70-2e535e553236" providerId="ADAL" clId="{1B3A9214-9E2E-4159-AE35-8FA089284B0E}" dt="2024-06-24T08:10:49.154" v="116" actId="20577"/>
        <pc:sldMkLst>
          <pc:docMk/>
          <pc:sldMk cId="0" sldId="268"/>
        </pc:sldMkLst>
        <pc:spChg chg="mod">
          <ac:chgData name="Laitinen Merja" userId="814f4452-0b86-4d71-9b70-2e535e553236" providerId="ADAL" clId="{1B3A9214-9E2E-4159-AE35-8FA089284B0E}" dt="2024-06-24T08:10:49.154" v="116" actId="20577"/>
          <ac:spMkLst>
            <pc:docMk/>
            <pc:sldMk cId="0" sldId="268"/>
            <ac:spMk id="418" creationId="{00000000-0000-0000-0000-000000000000}"/>
          </ac:spMkLst>
        </pc:spChg>
        <pc:spChg chg="mod">
          <ac:chgData name="Laitinen Merja" userId="814f4452-0b86-4d71-9b70-2e535e553236" providerId="ADAL" clId="{1B3A9214-9E2E-4159-AE35-8FA089284B0E}" dt="2024-06-24T08:06:54.270" v="51" actId="20577"/>
          <ac:spMkLst>
            <pc:docMk/>
            <pc:sldMk cId="0" sldId="268"/>
            <ac:spMk id="419" creationId="{00000000-0000-0000-0000-000000000000}"/>
          </ac:spMkLst>
        </pc:spChg>
        <pc:picChg chg="mod">
          <ac:chgData name="Laitinen Merja" userId="814f4452-0b86-4d71-9b70-2e535e553236" providerId="ADAL" clId="{1B3A9214-9E2E-4159-AE35-8FA089284B0E}" dt="2024-06-24T08:10:33.268" v="112" actId="1076"/>
          <ac:picMkLst>
            <pc:docMk/>
            <pc:sldMk cId="0" sldId="268"/>
            <ac:picMk id="416" creationId="{00000000-0000-0000-0000-000000000000}"/>
          </ac:picMkLst>
        </pc:picChg>
      </pc:sldChg>
      <pc:sldChg chg="modSp mod">
        <pc:chgData name="Laitinen Merja" userId="814f4452-0b86-4d71-9b70-2e535e553236" providerId="ADAL" clId="{1B3A9214-9E2E-4159-AE35-8FA089284B0E}" dt="2024-06-24T08:09:25.648" v="100" actId="20577"/>
        <pc:sldMkLst>
          <pc:docMk/>
          <pc:sldMk cId="0" sldId="269"/>
        </pc:sldMkLst>
        <pc:spChg chg="mod">
          <ac:chgData name="Laitinen Merja" userId="814f4452-0b86-4d71-9b70-2e535e553236" providerId="ADAL" clId="{1B3A9214-9E2E-4159-AE35-8FA089284B0E}" dt="2024-06-24T08:09:25.648" v="100" actId="20577"/>
          <ac:spMkLst>
            <pc:docMk/>
            <pc:sldMk cId="0" sldId="269"/>
            <ac:spMk id="426" creationId="{00000000-0000-0000-0000-000000000000}"/>
          </ac:spMkLst>
        </pc:spChg>
        <pc:spChg chg="mod">
          <ac:chgData name="Laitinen Merja" userId="814f4452-0b86-4d71-9b70-2e535e553236" providerId="ADAL" clId="{1B3A9214-9E2E-4159-AE35-8FA089284B0E}" dt="2024-06-24T08:06:57.562" v="57" actId="20577"/>
          <ac:spMkLst>
            <pc:docMk/>
            <pc:sldMk cId="0" sldId="269"/>
            <ac:spMk id="427" creationId="{00000000-0000-0000-0000-000000000000}"/>
          </ac:spMkLst>
        </pc:spChg>
      </pc:sldChg>
      <pc:sldChg chg="modSp mod">
        <pc:chgData name="Laitinen Merja" userId="814f4452-0b86-4d71-9b70-2e535e553236" providerId="ADAL" clId="{1B3A9214-9E2E-4159-AE35-8FA089284B0E}" dt="2024-06-24T08:09:51.416" v="107" actId="20577"/>
        <pc:sldMkLst>
          <pc:docMk/>
          <pc:sldMk cId="0" sldId="270"/>
        </pc:sldMkLst>
        <pc:spChg chg="mod">
          <ac:chgData name="Laitinen Merja" userId="814f4452-0b86-4d71-9b70-2e535e553236" providerId="ADAL" clId="{1B3A9214-9E2E-4159-AE35-8FA089284B0E}" dt="2024-06-24T08:08:21.821" v="72" actId="20577"/>
          <ac:spMkLst>
            <pc:docMk/>
            <pc:sldMk cId="0" sldId="270"/>
            <ac:spMk id="436" creationId="{00000000-0000-0000-0000-000000000000}"/>
          </ac:spMkLst>
        </pc:spChg>
        <pc:spChg chg="mod">
          <ac:chgData name="Laitinen Merja" userId="814f4452-0b86-4d71-9b70-2e535e553236" providerId="ADAL" clId="{1B3A9214-9E2E-4159-AE35-8FA089284B0E}" dt="2024-06-24T08:09:51.416" v="107" actId="20577"/>
          <ac:spMkLst>
            <pc:docMk/>
            <pc:sldMk cId="0" sldId="270"/>
            <ac:spMk id="437" creationId="{00000000-0000-0000-0000-000000000000}"/>
          </ac:spMkLst>
        </pc:spChg>
        <pc:spChg chg="mod">
          <ac:chgData name="Laitinen Merja" userId="814f4452-0b86-4d71-9b70-2e535e553236" providerId="ADAL" clId="{1B3A9214-9E2E-4159-AE35-8FA089284B0E}" dt="2024-06-24T08:07:00.788" v="62" actId="20577"/>
          <ac:spMkLst>
            <pc:docMk/>
            <pc:sldMk cId="0" sldId="270"/>
            <ac:spMk id="43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utismiliitto.fi/materiaalia/aineistot/mika-ihmeen-autismikirj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12" name="Freeform 11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23" name="Freeform 12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3015" y="10666"/>
            <a:ext cx="6339840" cy="6858000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4288" y="3337051"/>
            <a:ext cx="7347711" cy="3520949"/>
          </a:xfrm>
          <a:prstGeom prst="rect">
            <a:avLst/>
          </a:prstGeom>
          <a:noFill/>
        </p:spPr>
      </p:pic>
      <p:sp>
        <p:nvSpPr>
          <p:cNvPr id="132" name="Freeform 132"/>
          <p:cNvSpPr/>
          <p:nvPr/>
        </p:nvSpPr>
        <p:spPr>
          <a:xfrm>
            <a:off x="-6095" y="483108"/>
            <a:ext cx="236219" cy="6374892"/>
          </a:xfrm>
          <a:custGeom>
            <a:avLst/>
            <a:gdLst/>
            <a:ahLst/>
            <a:cxnLst/>
            <a:rect l="0" t="0" r="0" b="0"/>
            <a:pathLst>
              <a:path w="236219" h="6374892">
                <a:moveTo>
                  <a:pt x="0" y="6374892"/>
                </a:moveTo>
                <a:lnTo>
                  <a:pt x="236219" y="6374892"/>
                </a:lnTo>
                <a:lnTo>
                  <a:pt x="236219" y="0"/>
                </a:lnTo>
                <a:lnTo>
                  <a:pt x="0" y="0"/>
                </a:lnTo>
                <a:lnTo>
                  <a:pt x="0" y="6374892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332" y="0"/>
            <a:ext cx="3341623" cy="1270000"/>
          </a:xfrm>
          <a:prstGeom prst="rect">
            <a:avLst/>
          </a:prstGeom>
          <a:noFill/>
        </p:spPr>
      </p:pic>
      <p:sp>
        <p:nvSpPr>
          <p:cNvPr id="134" name="Rectangle 134"/>
          <p:cNvSpPr/>
          <p:nvPr/>
        </p:nvSpPr>
        <p:spPr>
          <a:xfrm>
            <a:off x="533482" y="1638851"/>
            <a:ext cx="4661533" cy="22208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71779" algn="l"/>
              </a:tabLst>
            </a:pPr>
            <a:r>
              <a:rPr lang="fi-FI" sz="3600" b="0" i="0" spc="0" baseline="0" dirty="0">
                <a:solidFill>
                  <a:srgbClr val="3E3E3E"/>
                </a:solidFill>
                <a:latin typeface="ArialMT"/>
              </a:rPr>
              <a:t>•	</a:t>
            </a:r>
            <a:r>
              <a:rPr lang="fi-FI" sz="3600" b="1" i="0" spc="0" baseline="0" dirty="0">
                <a:solidFill>
                  <a:srgbClr val="3E3E3E"/>
                </a:solidFill>
                <a:latin typeface="Calibri-Bold"/>
              </a:rPr>
              <a:t>Oppimisen vaikeudet</a:t>
            </a:r>
          </a:p>
          <a:p>
            <a:pPr marL="0">
              <a:lnSpc>
                <a:spcPts val="6912"/>
              </a:lnSpc>
              <a:tabLst>
                <a:tab pos="571779" algn="l"/>
              </a:tabLst>
            </a:pPr>
            <a:r>
              <a:rPr lang="fi-FI" sz="3602" b="0" i="0" spc="0" baseline="0" dirty="0">
                <a:solidFill>
                  <a:srgbClr val="3C3C3C"/>
                </a:solidFill>
                <a:latin typeface="ArialMT"/>
              </a:rPr>
              <a:t>•	</a:t>
            </a:r>
            <a:r>
              <a:rPr lang="fi-FI" sz="3602" b="1" i="0" spc="0" baseline="0" dirty="0">
                <a:solidFill>
                  <a:srgbClr val="3C3C3C"/>
                </a:solidFill>
                <a:latin typeface="Calibri-Bold"/>
              </a:rPr>
              <a:t>ADHD</a:t>
            </a:r>
          </a:p>
          <a:p>
            <a:pPr marL="0">
              <a:lnSpc>
                <a:spcPts val="6913"/>
              </a:lnSpc>
              <a:tabLst>
                <a:tab pos="571779" algn="l"/>
              </a:tabLst>
            </a:pPr>
            <a:r>
              <a:rPr lang="fi-FI" sz="3600" b="0" i="0" spc="0" baseline="0" dirty="0">
                <a:solidFill>
                  <a:srgbClr val="3C3C3C"/>
                </a:solidFill>
                <a:latin typeface="ArialMT"/>
              </a:rPr>
              <a:t>•	</a:t>
            </a:r>
            <a:r>
              <a:rPr lang="fi-FI" sz="3600" b="1" i="0" spc="0" baseline="0" dirty="0">
                <a:solidFill>
                  <a:srgbClr val="3C3C3C"/>
                </a:solidFill>
                <a:latin typeface="Calibri-Bold"/>
              </a:rPr>
              <a:t>Autismikirjo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reeform 38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>
            <a:off x="0" y="542544"/>
            <a:ext cx="248411" cy="6315456"/>
          </a:xfrm>
          <a:custGeom>
            <a:avLst/>
            <a:gdLst/>
            <a:ahLst/>
            <a:cxnLst/>
            <a:rect l="0" t="0" r="0" b="0"/>
            <a:pathLst>
              <a:path w="248411" h="6315456">
                <a:moveTo>
                  <a:pt x="0" y="6315456"/>
                </a:moveTo>
                <a:lnTo>
                  <a:pt x="248411" y="6315456"/>
                </a:lnTo>
                <a:lnTo>
                  <a:pt x="248411" y="0"/>
                </a:lnTo>
                <a:lnTo>
                  <a:pt x="0" y="0"/>
                </a:lnTo>
                <a:lnTo>
                  <a:pt x="0" y="6315456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2" name="Picture 3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73711" cy="6858000"/>
          </a:xfrm>
          <a:prstGeom prst="rect">
            <a:avLst/>
          </a:prstGeom>
          <a:noFill/>
        </p:spPr>
      </p:pic>
      <p:pic>
        <p:nvPicPr>
          <p:cNvPr id="393" name="Picture 38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5964" y="56388"/>
            <a:ext cx="3317747" cy="1328927"/>
          </a:xfrm>
          <a:prstGeom prst="rect">
            <a:avLst/>
          </a:prstGeom>
          <a:noFill/>
        </p:spPr>
      </p:pic>
      <p:sp>
        <p:nvSpPr>
          <p:cNvPr id="394" name="Rectangle 394"/>
          <p:cNvSpPr/>
          <p:nvPr/>
        </p:nvSpPr>
        <p:spPr>
          <a:xfrm>
            <a:off x="483108" y="450622"/>
            <a:ext cx="9079409" cy="43618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9351"/>
            <a:r>
              <a:rPr lang="fi-FI" sz="3602" b="1" i="0" spc="0" baseline="0" dirty="0">
                <a:solidFill>
                  <a:srgbClr val="000000"/>
                </a:solidFill>
                <a:latin typeface="Calibri-Bold"/>
              </a:rPr>
              <a:t>    Neuropsykiatriset kehityshäiriöt</a:t>
            </a:r>
          </a:p>
          <a:p>
            <a:pPr marL="0">
              <a:lnSpc>
                <a:spcPts val="6601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Miten ohjaat henkilöä, jolla on ADHD?</a:t>
            </a:r>
          </a:p>
          <a:p>
            <a:pPr marL="0">
              <a:lnSpc>
                <a:spcPts val="5762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Suunnittele selkeä päiväjärjestys </a:t>
            </a:r>
          </a:p>
          <a:p>
            <a:pPr marL="0">
              <a:lnSpc>
                <a:spcPts val="2879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Suunnittele ympäristö selkeäksi</a:t>
            </a:r>
          </a:p>
          <a:p>
            <a:pPr marL="0">
              <a:lnSpc>
                <a:spcPts val="2879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Anna lapselle selkeitä ohjeita</a:t>
            </a:r>
          </a:p>
          <a:p>
            <a:pPr marL="0">
              <a:lnSpc>
                <a:spcPts val="2883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Anna lapselle positiivista palautetta</a:t>
            </a:r>
          </a:p>
          <a:p>
            <a:pPr marL="0">
              <a:lnSpc>
                <a:spcPts val="2879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Anna lapsen leikkiä riehumisleikkejä turvallisesti (aikuinen on lähellä)</a:t>
            </a:r>
          </a:p>
          <a:p>
            <a:pPr marL="0">
              <a:lnSpc>
                <a:spcPts val="288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Vaadi lasta rauhoittumaan, kun on aika rauhoittua</a:t>
            </a:r>
          </a:p>
          <a:p>
            <a:pPr marL="0">
              <a:lnSpc>
                <a:spcPts val="2880"/>
              </a:lnSpc>
              <a:tabLst>
                <a:tab pos="457200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Kerro lapsen vanhemmille myös positiivisia asioita lapsesta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Freeform 395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>
            <a:hlinkClick r:id="rId2"/>
          </p:cNvPr>
          <p:cNvSpPr/>
          <p:nvPr/>
        </p:nvSpPr>
        <p:spPr>
          <a:xfrm>
            <a:off x="0" y="542544"/>
            <a:ext cx="248411" cy="6315456"/>
          </a:xfrm>
          <a:custGeom>
            <a:avLst/>
            <a:gdLst/>
            <a:ahLst/>
            <a:cxnLst/>
            <a:rect l="0" t="0" r="0" b="0"/>
            <a:pathLst>
              <a:path w="248411" h="6315456">
                <a:moveTo>
                  <a:pt x="0" y="6315456"/>
                </a:moveTo>
                <a:lnTo>
                  <a:pt x="248411" y="6315456"/>
                </a:lnTo>
                <a:lnTo>
                  <a:pt x="248411" y="0"/>
                </a:lnTo>
                <a:lnTo>
                  <a:pt x="0" y="0"/>
                </a:lnTo>
                <a:lnTo>
                  <a:pt x="0" y="6315456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9" name="Picture 39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" y="-79899"/>
            <a:ext cx="12184888" cy="6654291"/>
          </a:xfrm>
          <a:prstGeom prst="rect">
            <a:avLst/>
          </a:prstGeom>
          <a:noFill/>
        </p:spPr>
      </p:pic>
      <p:pic>
        <p:nvPicPr>
          <p:cNvPr id="400" name="Picture 386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5964" y="1"/>
            <a:ext cx="3317747" cy="1328927"/>
          </a:xfrm>
          <a:prstGeom prst="rect">
            <a:avLst/>
          </a:prstGeom>
          <a:noFill/>
        </p:spPr>
      </p:pic>
      <p:sp>
        <p:nvSpPr>
          <p:cNvPr id="401" name="Rectangle 401"/>
          <p:cNvSpPr/>
          <p:nvPr/>
        </p:nvSpPr>
        <p:spPr>
          <a:xfrm>
            <a:off x="647090" y="462560"/>
            <a:ext cx="7131761" cy="60785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fi-FI" sz="3950" b="1" i="0" spc="0" baseline="0" dirty="0">
                <a:solidFill>
                  <a:srgbClr val="000000"/>
                </a:solidFill>
                <a:latin typeface="Calibri-Bold"/>
              </a:rPr>
              <a:t>   Neuropsykiatriset kehityshäiriöt</a:t>
            </a:r>
            <a:endParaRPr lang="fi-FI" sz="3950" b="1" i="0" spc="0" baseline="0" dirty="0">
              <a:solidFill>
                <a:srgbClr val="000000"/>
              </a:solidFill>
              <a:latin typeface="Calibri-Bold"/>
              <a:hlinkClick r:id="rId2"/>
            </a:endParaRPr>
          </a:p>
        </p:txBody>
      </p:sp>
      <p:sp>
        <p:nvSpPr>
          <p:cNvPr id="402" name="Rectangle 402"/>
          <p:cNvSpPr/>
          <p:nvPr/>
        </p:nvSpPr>
        <p:spPr>
          <a:xfrm>
            <a:off x="755294" y="1691641"/>
            <a:ext cx="11473975" cy="22171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Autismikirjo</a:t>
            </a:r>
          </a:p>
          <a:p>
            <a:pPr marL="0">
              <a:lnSpc>
                <a:spcPts val="5761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Autismi on keskushermoston kehityshäiriö</a:t>
            </a:r>
          </a:p>
          <a:p>
            <a:pPr marL="0">
              <a:lnSpc>
                <a:spcPts val="2880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Henkilöllä on laajoja ongelmia kehityksessä</a:t>
            </a:r>
          </a:p>
          <a:p>
            <a:pPr marL="0">
              <a:lnSpc>
                <a:spcPts val="2879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Autismikirjoon sisältyy: autismi, Aspergerin oireyhtymä, Rettin oireyhtymä ja Touretten</a:t>
            </a:r>
          </a:p>
          <a:p>
            <a:pPr marL="0">
              <a:lnSpc>
                <a:spcPts val="2880"/>
              </a:lnSpc>
              <a:tabLst>
                <a:tab pos="341375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 	oireyhtymä</a:t>
            </a:r>
            <a:endParaRPr lang="fi-FI" sz="2402" b="0" i="0" spc="0" baseline="0" dirty="0">
              <a:solidFill>
                <a:srgbClr val="000000"/>
              </a:solidFill>
              <a:latin typeface="Calibri"/>
              <a:hlinkClick r:id="rId2"/>
            </a:endParaRPr>
          </a:p>
        </p:txBody>
      </p:sp>
      <p:sp>
        <p:nvSpPr>
          <p:cNvPr id="403" name="Rectangle 403"/>
          <p:cNvSpPr/>
          <p:nvPr/>
        </p:nvSpPr>
        <p:spPr>
          <a:xfrm>
            <a:off x="755294" y="4287648"/>
            <a:ext cx="5821787" cy="14709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Autismikirjon syyt:</a:t>
            </a:r>
          </a:p>
          <a:p>
            <a:pPr marL="0">
              <a:lnSpc>
                <a:spcPts val="2880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Perinnölliset syyt</a:t>
            </a:r>
          </a:p>
          <a:p>
            <a:pPr marL="0">
              <a:lnSpc>
                <a:spcPts val="2880"/>
              </a:lnSpc>
            </a:pPr>
            <a:r>
              <a:rPr lang="fi-FI" sz="2402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Raskauden aikana jokin häiriö tai tulehdus</a:t>
            </a:r>
          </a:p>
          <a:p>
            <a:pPr marL="0">
              <a:lnSpc>
                <a:spcPts val="2881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Varhaislapsuudessa jokin tulehdus tai häiriö</a:t>
            </a:r>
            <a:endParaRPr lang="fi-FI" sz="2400" b="0" i="0" spc="0" baseline="0" dirty="0">
              <a:solidFill>
                <a:srgbClr val="000000"/>
              </a:solidFill>
              <a:latin typeface="Calibri"/>
              <a:hlinkClick r:id="rId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Freeform 40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>
            <a:off x="0" y="542544"/>
            <a:ext cx="248411" cy="6315456"/>
          </a:xfrm>
          <a:custGeom>
            <a:avLst/>
            <a:gdLst/>
            <a:ahLst/>
            <a:cxnLst/>
            <a:rect l="0" t="0" r="0" b="0"/>
            <a:pathLst>
              <a:path w="248411" h="6315456">
                <a:moveTo>
                  <a:pt x="0" y="6315456"/>
                </a:moveTo>
                <a:lnTo>
                  <a:pt x="248411" y="6315456"/>
                </a:lnTo>
                <a:lnTo>
                  <a:pt x="248411" y="0"/>
                </a:lnTo>
                <a:lnTo>
                  <a:pt x="0" y="0"/>
                </a:lnTo>
                <a:lnTo>
                  <a:pt x="0" y="6315456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8" name="Picture 3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73711" cy="6858000"/>
          </a:xfrm>
          <a:prstGeom prst="rect">
            <a:avLst/>
          </a:prstGeom>
          <a:noFill/>
        </p:spPr>
      </p:pic>
      <p:pic>
        <p:nvPicPr>
          <p:cNvPr id="409" name="Picture 38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5964" y="-7619"/>
            <a:ext cx="3317747" cy="1328927"/>
          </a:xfrm>
          <a:prstGeom prst="rect">
            <a:avLst/>
          </a:prstGeom>
          <a:noFill/>
        </p:spPr>
      </p:pic>
      <p:sp>
        <p:nvSpPr>
          <p:cNvPr id="410" name="Rectangle 410"/>
          <p:cNvSpPr/>
          <p:nvPr/>
        </p:nvSpPr>
        <p:spPr>
          <a:xfrm>
            <a:off x="678598" y="1453668"/>
            <a:ext cx="8165742" cy="3330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/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Miten autismikirjon oireet näkyvät arjessa?</a:t>
            </a:r>
          </a:p>
          <a:p>
            <a:pPr marL="0">
              <a:lnSpc>
                <a:spcPts val="5761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Henkilön vuorovaikutus ja puhe on ”robottimaista” </a:t>
            </a:r>
          </a:p>
          <a:p>
            <a:pPr marL="0">
              <a:lnSpc>
                <a:spcPts val="2879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Henkilö puhuu itsekseen samalla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,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kun tekee jotakin</a:t>
            </a:r>
            <a:endParaRPr lang="fi-FI" sz="240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>
              <a:lnSpc>
                <a:spcPts val="2880"/>
              </a:lnSpc>
            </a:pPr>
            <a:r>
              <a:rPr lang="fi-FI" sz="2402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Henkilöllä on aistiärsykkeitä, esim.</a:t>
            </a:r>
          </a:p>
          <a:p>
            <a:pPr marL="457200">
              <a:lnSpc>
                <a:spcPts val="2882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Ruuan haju tuntuu ärsyttävältä</a:t>
            </a:r>
          </a:p>
          <a:p>
            <a:pPr marL="457200">
              <a:lnSpc>
                <a:spcPts val="2880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Vaate tuntuu karhealta (=kovalta)</a:t>
            </a:r>
          </a:p>
          <a:p>
            <a:pPr marL="457200">
              <a:lnSpc>
                <a:spcPts val="2880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Jokin ääni tuntuu pelottavalta </a:t>
            </a:r>
          </a:p>
          <a:p>
            <a:pPr marL="0">
              <a:lnSpc>
                <a:spcPts val="2881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Henkilön käytös on stereotyyppistä (= aina samanlaista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)</a:t>
            </a:r>
            <a:endParaRPr lang="fi-FI" sz="240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1" name="Rectangle 411"/>
          <p:cNvSpPr/>
          <p:nvPr/>
        </p:nvSpPr>
        <p:spPr>
          <a:xfrm>
            <a:off x="681837" y="464566"/>
            <a:ext cx="680955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1" i="0" spc="0" baseline="0" dirty="0">
                <a:solidFill>
                  <a:srgbClr val="000000"/>
                </a:solidFill>
                <a:latin typeface="Calibri-Bold"/>
              </a:rPr>
              <a:t>      Neuropsykiatriset kehityshäiriöt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Freeform 41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>
            <a:off x="0" y="542544"/>
            <a:ext cx="248411" cy="6315456"/>
          </a:xfrm>
          <a:custGeom>
            <a:avLst/>
            <a:gdLst/>
            <a:ahLst/>
            <a:cxnLst/>
            <a:rect l="0" t="0" r="0" b="0"/>
            <a:pathLst>
              <a:path w="248411" h="6315456">
                <a:moveTo>
                  <a:pt x="0" y="6315456"/>
                </a:moveTo>
                <a:lnTo>
                  <a:pt x="248411" y="6315456"/>
                </a:lnTo>
                <a:lnTo>
                  <a:pt x="248411" y="0"/>
                </a:lnTo>
                <a:lnTo>
                  <a:pt x="0" y="0"/>
                </a:lnTo>
                <a:lnTo>
                  <a:pt x="0" y="6315456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6" name="Picture 3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73711" cy="6858000"/>
          </a:xfrm>
          <a:prstGeom prst="rect">
            <a:avLst/>
          </a:prstGeom>
          <a:noFill/>
        </p:spPr>
      </p:pic>
      <p:pic>
        <p:nvPicPr>
          <p:cNvPr id="417" name="Picture 4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219" y="0"/>
            <a:ext cx="3319780" cy="1312671"/>
          </a:xfrm>
          <a:prstGeom prst="rect">
            <a:avLst/>
          </a:prstGeom>
          <a:noFill/>
        </p:spPr>
      </p:pic>
      <p:sp>
        <p:nvSpPr>
          <p:cNvPr id="418" name="Rectangle 418"/>
          <p:cNvSpPr/>
          <p:nvPr/>
        </p:nvSpPr>
        <p:spPr>
          <a:xfrm>
            <a:off x="428244" y="1556640"/>
            <a:ext cx="9966285" cy="404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31647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otat autismin</a:t>
            </a:r>
            <a:r>
              <a:rPr lang="fi-FI" sz="2795" b="0" i="0" spc="184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huomioon ohjaamisessa?</a:t>
            </a:r>
          </a:p>
          <a:p>
            <a:pPr marL="231647"/>
            <a:endParaRPr lang="fi-FI" sz="2795" b="0" i="0" spc="0" baseline="0" dirty="0">
              <a:solidFill>
                <a:srgbClr val="000000"/>
              </a:solidFill>
              <a:latin typeface="Calibri"/>
            </a:endParaRPr>
          </a:p>
          <a:p>
            <a:pPr marL="0">
              <a:lnSpc>
                <a:spcPts val="3972"/>
              </a:lnSpc>
            </a:pPr>
            <a:r>
              <a:rPr lang="fi-FI" sz="2795" b="0" i="0" spc="128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Ennakoi ja tee tilanteista selkeitä</a:t>
            </a:r>
          </a:p>
          <a:p>
            <a:pPr marL="0">
              <a:lnSpc>
                <a:spcPts val="4298"/>
              </a:lnSpc>
            </a:pPr>
            <a:r>
              <a:rPr lang="fi-FI" sz="2795" b="0" i="0" spc="17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Ota selvää</a:t>
            </a:r>
            <a:r>
              <a:rPr lang="fi-FI" sz="2795" spc="748" dirty="0">
                <a:solidFill>
                  <a:srgbClr val="000000"/>
                </a:solidFill>
                <a:latin typeface="Calibri"/>
              </a:rPr>
              <a:t>,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</a:t>
            </a:r>
            <a:r>
              <a:rPr lang="fi-FI" sz="2795" b="0" i="0" spc="728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henkil</a:t>
            </a:r>
            <a:r>
              <a:rPr lang="fi-FI" sz="2795" b="0" i="0" spc="854" baseline="0" dirty="0">
                <a:solidFill>
                  <a:srgbClr val="000000"/>
                </a:solidFill>
                <a:latin typeface="Calibri"/>
              </a:rPr>
              <a:t>ö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kommunikoi</a:t>
            </a:r>
          </a:p>
          <a:p>
            <a:pPr marL="0">
              <a:lnSpc>
                <a:spcPts val="3695"/>
              </a:lnSpc>
            </a:pPr>
            <a:r>
              <a:rPr lang="fi-FI" sz="2795" b="0" i="0" spc="17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Käytä asiakkaa</a:t>
            </a:r>
            <a:r>
              <a:rPr lang="fi-FI" sz="2795" b="0" i="0" spc="716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käyttämi</a:t>
            </a:r>
            <a:r>
              <a:rPr lang="fi-FI" sz="2795" b="0" i="0" spc="796" baseline="0" dirty="0">
                <a:solidFill>
                  <a:srgbClr val="000000"/>
                </a:solidFill>
                <a:latin typeface="Calibri"/>
              </a:rPr>
              <a:t>ä</a:t>
            </a:r>
            <a:r>
              <a:rPr lang="fi-FI" sz="2795" i="0" spc="0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kommunikaatiomenetelmi</a:t>
            </a:r>
            <a:r>
              <a:rPr lang="fi-FI" sz="2795" i="0" spc="826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esim</a:t>
            </a:r>
            <a:r>
              <a:rPr lang="fi-FI" sz="2795" b="0" i="0" spc="0" baseline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0">
              <a:lnSpc>
                <a:spcPts val="3695"/>
              </a:lnSpc>
            </a:pPr>
            <a:endParaRPr lang="fi-FI" sz="2795" b="0" i="0" spc="0" baseline="0" dirty="0">
              <a:solidFill>
                <a:srgbClr val="000000"/>
              </a:solidFill>
              <a:latin typeface="Calibri"/>
            </a:endParaRPr>
          </a:p>
          <a:p>
            <a:pPr marL="744016">
              <a:lnSpc>
                <a:spcPts val="3288"/>
              </a:lnSpc>
            </a:pPr>
            <a:r>
              <a:rPr lang="fi-FI" sz="2795" b="0" i="0" spc="17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Tukiviittomat</a:t>
            </a:r>
            <a:r>
              <a:rPr lang="fi-FI" sz="2795" b="0" i="0" spc="899" baseline="0" dirty="0">
                <a:solidFill>
                  <a:srgbClr val="000000"/>
                </a:solidFill>
                <a:latin typeface="Calibri"/>
              </a:rPr>
              <a:t>,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kuvat</a:t>
            </a:r>
            <a:r>
              <a:rPr lang="fi-FI" sz="2795" b="0" i="0" spc="633" baseline="0" dirty="0">
                <a:solidFill>
                  <a:srgbClr val="000000"/>
                </a:solidFill>
                <a:latin typeface="Calibri"/>
              </a:rPr>
              <a:t>,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kuvakansio</a:t>
            </a:r>
            <a:r>
              <a:rPr lang="fi-FI" sz="2795" b="0" i="0" spc="886" baseline="0" dirty="0">
                <a:solidFill>
                  <a:srgbClr val="000000"/>
                </a:solidFill>
                <a:latin typeface="Calibri"/>
              </a:rPr>
              <a:t>,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esineet</a:t>
            </a:r>
          </a:p>
          <a:p>
            <a:pPr marL="744016">
              <a:lnSpc>
                <a:spcPts val="6806"/>
              </a:lnSpc>
            </a:pPr>
            <a:r>
              <a:rPr lang="fi-FI" sz="2795" b="0" i="0" spc="17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Järjestä</a:t>
            </a:r>
            <a:r>
              <a:rPr lang="fi-FI" sz="2795" b="0" i="0" spc="776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ympäristö</a:t>
            </a:r>
            <a:r>
              <a:rPr lang="fi-FI" sz="2795" b="0" i="0" spc="640" baseline="0" dirty="0">
                <a:solidFill>
                  <a:srgbClr val="000000"/>
                </a:solidFill>
                <a:latin typeface="Calibri"/>
              </a:rPr>
              <a:t>ä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selkeäksi -</a:t>
            </a:r>
            <a:r>
              <a:rPr lang="fi-FI" sz="2795" b="0" i="0" spc="721" baseline="0" dirty="0">
                <a:solidFill>
                  <a:srgbClr val="000000"/>
                </a:solidFill>
                <a:latin typeface="Calibri"/>
              </a:rPr>
              <a:t>&gt;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tuo turvallisuude</a:t>
            </a:r>
            <a:r>
              <a:rPr lang="fi-FI" sz="2795" b="0" i="0" spc="1004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tunnetta</a:t>
            </a:r>
          </a:p>
        </p:txBody>
      </p:sp>
      <p:sp>
        <p:nvSpPr>
          <p:cNvPr id="419" name="Rectangle 419"/>
          <p:cNvSpPr/>
          <p:nvPr/>
        </p:nvSpPr>
        <p:spPr>
          <a:xfrm>
            <a:off x="982675" y="691897"/>
            <a:ext cx="670536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1" i="0" spc="0" baseline="0" dirty="0">
                <a:solidFill>
                  <a:srgbClr val="000000"/>
                </a:solidFill>
                <a:latin typeface="Calibri-Bold"/>
              </a:rPr>
              <a:t>     Neuropsykiatriset kehityshäiriöt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Freeform 4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>
            <a:off x="0" y="542544"/>
            <a:ext cx="248411" cy="6315456"/>
          </a:xfrm>
          <a:custGeom>
            <a:avLst/>
            <a:gdLst/>
            <a:ahLst/>
            <a:cxnLst/>
            <a:rect l="0" t="0" r="0" b="0"/>
            <a:pathLst>
              <a:path w="248411" h="6315456">
                <a:moveTo>
                  <a:pt x="0" y="6315456"/>
                </a:moveTo>
                <a:lnTo>
                  <a:pt x="248411" y="6315456"/>
                </a:lnTo>
                <a:lnTo>
                  <a:pt x="248411" y="0"/>
                </a:lnTo>
                <a:lnTo>
                  <a:pt x="0" y="0"/>
                </a:lnTo>
                <a:lnTo>
                  <a:pt x="0" y="6315456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4" name="Picture 3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73711" cy="6858000"/>
          </a:xfrm>
          <a:prstGeom prst="rect">
            <a:avLst/>
          </a:prstGeom>
          <a:noFill/>
        </p:spPr>
      </p:pic>
      <p:pic>
        <p:nvPicPr>
          <p:cNvPr id="425" name="Picture 4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6040" y="0"/>
            <a:ext cx="3235959" cy="1237996"/>
          </a:xfrm>
          <a:prstGeom prst="rect">
            <a:avLst/>
          </a:prstGeom>
          <a:noFill/>
        </p:spPr>
      </p:pic>
      <p:sp>
        <p:nvSpPr>
          <p:cNvPr id="426" name="Rectangle 426"/>
          <p:cNvSpPr/>
          <p:nvPr/>
        </p:nvSpPr>
        <p:spPr>
          <a:xfrm>
            <a:off x="428244" y="1556640"/>
            <a:ext cx="9240671" cy="25674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voit tukea autismikirjon henkilöä:</a:t>
            </a:r>
          </a:p>
          <a:p>
            <a:pPr marL="0">
              <a:lnSpc>
                <a:spcPts val="6720"/>
              </a:lnSpc>
            </a:pPr>
            <a:r>
              <a:rPr lang="fi-FI" sz="2798" b="0" i="0" spc="172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Ota huomioo</a:t>
            </a:r>
            <a:r>
              <a:rPr lang="fi-FI" sz="2798" b="0" i="0" spc="750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ympäristö</a:t>
            </a:r>
            <a:r>
              <a:rPr lang="fi-FI" sz="2798" b="0" i="0" spc="642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aistiärsykkeitä</a:t>
            </a:r>
          </a:p>
          <a:p>
            <a:pPr marL="0">
              <a:lnSpc>
                <a:spcPts val="3362"/>
              </a:lnSpc>
            </a:pPr>
            <a:r>
              <a:rPr lang="fi-FI" sz="2795" b="0" i="0" spc="17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Toimi</a:t>
            </a:r>
            <a:r>
              <a:rPr lang="fi-FI" sz="2795" spc="728" dirty="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selkeä</a:t>
            </a:r>
            <a:r>
              <a:rPr lang="fi-FI" sz="2795" b="0" i="0" spc="728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päiväjärjestykse</a:t>
            </a:r>
            <a:r>
              <a:rPr lang="fi-FI" sz="2795" b="0" i="0" spc="784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mukaan</a:t>
            </a:r>
          </a:p>
          <a:p>
            <a:pPr marL="0">
              <a:lnSpc>
                <a:spcPts val="3300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Anna selkeästi palautett</a:t>
            </a:r>
            <a:r>
              <a:rPr lang="fi-FI" sz="2795" b="0" i="0" spc="604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toiminnasta</a:t>
            </a:r>
          </a:p>
          <a:p>
            <a:pPr marL="0">
              <a:lnSpc>
                <a:spcPts val="3396"/>
              </a:lnSpc>
            </a:pPr>
            <a:r>
              <a:rPr lang="fi-FI" sz="2798" b="0" i="0" spc="172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Aseta rajat (mitä asiakas saa tehdä ja mitä hän ei saa tehdä)</a:t>
            </a:r>
          </a:p>
        </p:txBody>
      </p:sp>
      <p:sp>
        <p:nvSpPr>
          <p:cNvPr id="427" name="Rectangle 427"/>
          <p:cNvSpPr/>
          <p:nvPr/>
        </p:nvSpPr>
        <p:spPr>
          <a:xfrm>
            <a:off x="982675" y="691897"/>
            <a:ext cx="680955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1" i="0" spc="0" baseline="0" dirty="0">
                <a:solidFill>
                  <a:srgbClr val="000000"/>
                </a:solidFill>
                <a:latin typeface="Calibri-Bold"/>
              </a:rPr>
              <a:t>      Neuropsykiatriset kehityshäiriöt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Freeform 42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>
            <a:off x="0" y="542544"/>
            <a:ext cx="248411" cy="6315456"/>
          </a:xfrm>
          <a:custGeom>
            <a:avLst/>
            <a:gdLst/>
            <a:ahLst/>
            <a:cxnLst/>
            <a:rect l="0" t="0" r="0" b="0"/>
            <a:pathLst>
              <a:path w="248411" h="6315456">
                <a:moveTo>
                  <a:pt x="0" y="6315456"/>
                </a:moveTo>
                <a:lnTo>
                  <a:pt x="248411" y="6315456"/>
                </a:lnTo>
                <a:lnTo>
                  <a:pt x="248411" y="0"/>
                </a:lnTo>
                <a:lnTo>
                  <a:pt x="0" y="0"/>
                </a:lnTo>
                <a:lnTo>
                  <a:pt x="0" y="6315456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2" name="Picture 3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73711" cy="6858000"/>
          </a:xfrm>
          <a:prstGeom prst="rect">
            <a:avLst/>
          </a:prstGeom>
          <a:noFill/>
        </p:spPr>
      </p:pic>
      <p:pic>
        <p:nvPicPr>
          <p:cNvPr id="433" name="Picture 43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0804" y="2063496"/>
            <a:ext cx="2299716" cy="3304032"/>
          </a:xfrm>
          <a:prstGeom prst="rect">
            <a:avLst/>
          </a:prstGeom>
          <a:noFill/>
        </p:spPr>
      </p:pic>
      <p:pic>
        <p:nvPicPr>
          <p:cNvPr id="434" name="Picture 4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1090" y="3820923"/>
            <a:ext cx="3794125" cy="505205"/>
          </a:xfrm>
          <a:prstGeom prst="rect">
            <a:avLst/>
          </a:prstGeom>
          <a:noFill/>
        </p:spPr>
      </p:pic>
      <p:pic>
        <p:nvPicPr>
          <p:cNvPr id="435" name="Picture 38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0" y="-18287"/>
            <a:ext cx="3316223" cy="1328927"/>
          </a:xfrm>
          <a:prstGeom prst="rect">
            <a:avLst/>
          </a:prstGeom>
          <a:noFill/>
        </p:spPr>
      </p:pic>
      <p:sp>
        <p:nvSpPr>
          <p:cNvPr id="436" name="Rectangle 436"/>
          <p:cNvSpPr/>
          <p:nvPr/>
        </p:nvSpPr>
        <p:spPr>
          <a:xfrm>
            <a:off x="428244" y="1556640"/>
            <a:ext cx="5879815" cy="430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voit tukea autismikirjon henkilöä:</a:t>
            </a:r>
          </a:p>
        </p:txBody>
      </p:sp>
      <p:sp>
        <p:nvSpPr>
          <p:cNvPr id="437" name="Rectangle 437"/>
          <p:cNvSpPr/>
          <p:nvPr/>
        </p:nvSpPr>
        <p:spPr>
          <a:xfrm>
            <a:off x="428244" y="2409851"/>
            <a:ext cx="8064387" cy="30195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Esimerkiksi:</a:t>
            </a:r>
          </a:p>
          <a:p>
            <a:pPr marL="286511">
              <a:lnSpc>
                <a:spcPts val="3302"/>
              </a:lnSpc>
              <a:tabLst>
                <a:tab pos="74401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Tee ympäristöstä selkeä (ei liian paljon tavaroita)</a:t>
            </a:r>
          </a:p>
          <a:p>
            <a:pPr marL="286511">
              <a:lnSpc>
                <a:spcPts val="3396"/>
              </a:lnSpc>
              <a:tabLst>
                <a:tab pos="74401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Anna ruokailla aina samassa paikassa </a:t>
            </a:r>
          </a:p>
          <a:p>
            <a:pPr marL="286511">
              <a:lnSpc>
                <a:spcPts val="3396"/>
              </a:lnSpc>
              <a:tabLst>
                <a:tab pos="742491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(tuttu ja turvallinen paikka)</a:t>
            </a:r>
          </a:p>
          <a:p>
            <a:pPr marL="286511">
              <a:lnSpc>
                <a:spcPts val="3409"/>
              </a:lnSpc>
              <a:tabLst>
                <a:tab pos="74401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Tee päivän tapahtumat kuvina </a:t>
            </a:r>
          </a:p>
          <a:p>
            <a:pPr marL="286511">
              <a:lnSpc>
                <a:spcPts val="3396"/>
              </a:lnSpc>
              <a:tabLst>
                <a:tab pos="74401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Tee selkeä kalenteri, josta näkee mitä eri</a:t>
            </a:r>
          </a:p>
          <a:p>
            <a:pPr marL="286511">
              <a:lnSpc>
                <a:spcPts val="3396"/>
              </a:lnSpc>
              <a:tabLst>
                <a:tab pos="742491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päivinä tapahtuu</a:t>
            </a:r>
          </a:p>
        </p:txBody>
      </p:sp>
      <p:sp>
        <p:nvSpPr>
          <p:cNvPr id="438" name="Rectangle 438"/>
          <p:cNvSpPr/>
          <p:nvPr/>
        </p:nvSpPr>
        <p:spPr>
          <a:xfrm>
            <a:off x="982675" y="691897"/>
            <a:ext cx="670536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1" i="0" spc="0" baseline="0" dirty="0">
                <a:solidFill>
                  <a:srgbClr val="000000"/>
                </a:solidFill>
                <a:latin typeface="Calibri-Bold"/>
              </a:rPr>
              <a:t>     Neuropsykiatriset kehityshäiriöt</a:t>
            </a:r>
          </a:p>
        </p:txBody>
      </p:sp>
      <p:sp>
        <p:nvSpPr>
          <p:cNvPr id="439" name="Rectangle 439"/>
          <p:cNvSpPr/>
          <p:nvPr/>
        </p:nvSpPr>
        <p:spPr>
          <a:xfrm>
            <a:off x="9131807" y="5632552"/>
            <a:ext cx="3002203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papunet.net, kuvatyökalut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Freeform 44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1" name="Picture 4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8071" y="126491"/>
            <a:ext cx="3233927" cy="6708647"/>
          </a:xfrm>
          <a:prstGeom prst="rect">
            <a:avLst/>
          </a:prstGeom>
          <a:noFill/>
        </p:spPr>
      </p:pic>
      <p:pic>
        <p:nvPicPr>
          <p:cNvPr id="442" name="Picture 44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1915" y="772667"/>
            <a:ext cx="4120896" cy="6068567"/>
          </a:xfrm>
          <a:prstGeom prst="rect">
            <a:avLst/>
          </a:prstGeom>
          <a:noFill/>
        </p:spPr>
      </p:pic>
      <p:pic>
        <p:nvPicPr>
          <p:cNvPr id="443" name="Picture 4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9271" y="976883"/>
            <a:ext cx="3904488" cy="5858255"/>
          </a:xfrm>
          <a:prstGeom prst="rect">
            <a:avLst/>
          </a:prstGeom>
          <a:noFill/>
        </p:spPr>
      </p:pic>
      <p:sp>
        <p:nvSpPr>
          <p:cNvPr id="444" name="Freeform 44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5" name="Picture 44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446" name="Picture 44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447" name="Freeform 447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1" name="Picture 45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452" name="Freeform 452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3" name="Picture 45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454" name="Freeform 454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5" name="Picture 45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456" name="Freeform 456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2" name="Picture 46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463" name="Freeform 463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6" name="Picture 46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467" name="Freeform 467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2" name="Picture 47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473" name="Picture 47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3076" y="0"/>
            <a:ext cx="3328923" cy="1148079"/>
          </a:xfrm>
          <a:prstGeom prst="rect">
            <a:avLst/>
          </a:prstGeom>
          <a:noFill/>
        </p:spPr>
      </p:pic>
      <p:sp>
        <p:nvSpPr>
          <p:cNvPr id="474" name="Rectangle 474"/>
          <p:cNvSpPr/>
          <p:nvPr/>
        </p:nvSpPr>
        <p:spPr>
          <a:xfrm>
            <a:off x="514807" y="772034"/>
            <a:ext cx="5433988" cy="281904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fi-FI" sz="3600" b="1" i="0" spc="0" baseline="0" dirty="0">
                <a:solidFill>
                  <a:srgbClr val="3E3E3E"/>
                </a:solidFill>
                <a:latin typeface="Calibri-Bold"/>
              </a:rPr>
              <a:t>Kiitos!</a:t>
            </a:r>
          </a:p>
          <a:p>
            <a:pPr>
              <a:lnSpc>
                <a:spcPts val="6135"/>
              </a:lnSpc>
            </a:pPr>
            <a:r>
              <a:rPr lang="fi-FI" sz="2750" b="0" i="0" spc="0" baseline="0" dirty="0">
                <a:solidFill>
                  <a:srgbClr val="3E3E3E"/>
                </a:solidFill>
                <a:latin typeface="Calibri"/>
              </a:rPr>
              <a:t>Lähde: </a:t>
            </a:r>
            <a:endParaRPr lang="fi-FI" sz="2750" dirty="0">
              <a:solidFill>
                <a:srgbClr val="3E3E3E"/>
              </a:solidFill>
              <a:latin typeface="Calibri"/>
            </a:endParaRPr>
          </a:p>
          <a:p>
            <a:pPr>
              <a:lnSpc>
                <a:spcPts val="6135"/>
              </a:lnSpc>
            </a:pPr>
            <a:r>
              <a:rPr lang="fi-FI" sz="2750" b="0" i="0" spc="0" baseline="0" dirty="0">
                <a:solidFill>
                  <a:srgbClr val="3E3E3E"/>
                </a:solidFill>
                <a:latin typeface="Calibri"/>
              </a:rPr>
              <a:t>Niskanen, T &amp; Kari, O. Kasvun ja</a:t>
            </a:r>
            <a:r>
              <a:rPr lang="fi-FI" sz="2750" dirty="0">
                <a:solidFill>
                  <a:srgbClr val="3E3E3E"/>
                </a:solidFill>
                <a:latin typeface="Calibri"/>
              </a:rPr>
              <a:t> </a:t>
            </a:r>
            <a:endParaRPr lang="fi-FI" dirty="0"/>
          </a:p>
          <a:p>
            <a:pPr marL="0">
              <a:lnSpc>
                <a:spcPts val="2690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osallisuuden edistäminen</a:t>
            </a:r>
            <a:r>
              <a:rPr lang="fi-FI" sz="2795" b="0" i="0" spc="1311" baseline="0" dirty="0">
                <a:solidFill>
                  <a:srgbClr val="3E3E3E"/>
                </a:solidFill>
                <a:latin typeface="Calibri"/>
              </a:rPr>
              <a:t>.</a:t>
            </a: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1. painos. </a:t>
            </a:r>
          </a:p>
          <a:p>
            <a:pPr marL="0">
              <a:lnSpc>
                <a:spcPts val="2688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2018</a:t>
            </a:r>
          </a:p>
        </p:txBody>
      </p:sp>
      <p:sp>
        <p:nvSpPr>
          <p:cNvPr id="475" name="Rectangle 475"/>
          <p:cNvSpPr/>
          <p:nvPr/>
        </p:nvSpPr>
        <p:spPr>
          <a:xfrm>
            <a:off x="91439" y="164212"/>
            <a:ext cx="129035" cy="4983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1</a:t>
            </a:r>
          </a:p>
          <a:p>
            <a:pPr marL="0">
              <a:lnSpc>
                <a:spcPts val="1919"/>
              </a:lnSpc>
            </a:pPr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146" name="Freeform 146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148" name="Freeform 148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" name="Picture 14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150" name="Freeform 150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" name="Picture 15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157" name="Freeform 157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" name="Picture 16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161" name="Freeform 161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" name="Picture 1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167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0" y="126493"/>
            <a:ext cx="3316223" cy="1328927"/>
          </a:xfrm>
          <a:prstGeom prst="rect">
            <a:avLst/>
          </a:prstGeom>
          <a:noFill/>
        </p:spPr>
      </p:pic>
      <p:sp>
        <p:nvSpPr>
          <p:cNvPr id="168" name="Rectangle 168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2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906780" y="1660678"/>
            <a:ext cx="10216187" cy="6710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Lukemis- ja kirjoittamisvaikeus, henkilön on vaikeaa lukea oikein ja kirjoittaa oikein </a:t>
            </a:r>
          </a:p>
          <a:p>
            <a:pPr marL="0">
              <a:lnSpc>
                <a:spcPts val="2881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(lukihäiriö)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906780" y="2758441"/>
            <a:ext cx="8152434" cy="25030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Miten lukemis- ja kirjoittamisvaikeus näkyy henkilön elämässä?​</a:t>
            </a:r>
          </a:p>
          <a:p>
            <a:pPr marL="0">
              <a:lnSpc>
                <a:spcPts val="5785"/>
              </a:lnSpc>
            </a:pPr>
            <a:r>
              <a:rPr lang="fi-FI" sz="2400" b="0" i="0" spc="160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Lukeminen on hidasta, ei muista mitä on lukenut.</a:t>
            </a:r>
          </a:p>
          <a:p>
            <a:pPr marL="0">
              <a:lnSpc>
                <a:spcPts val="2880"/>
              </a:lnSpc>
            </a:pPr>
            <a:r>
              <a:rPr lang="fi-FI" sz="2400" b="0" i="0" spc="160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Tekee usein virheitä: kirjaimia puuttuu tai ne vaihtavat paikkaa.</a:t>
            </a:r>
          </a:p>
          <a:p>
            <a:pPr marL="0">
              <a:lnSpc>
                <a:spcPts val="2880"/>
              </a:lnSpc>
            </a:pPr>
            <a:r>
              <a:rPr lang="fi-FI" sz="2402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Pitkän tekstin kirjoittaminen on hankalaa.</a:t>
            </a:r>
          </a:p>
          <a:p>
            <a:pPr marL="0">
              <a:lnSpc>
                <a:spcPts val="2882"/>
              </a:lnSpc>
            </a:pPr>
            <a:r>
              <a:rPr lang="fi-FI" sz="2400" b="0" i="0" spc="160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Vieraiden kielten oppiminen on vaikeaa.</a:t>
            </a:r>
          </a:p>
          <a:p>
            <a:pPr marL="0">
              <a:lnSpc>
                <a:spcPts val="2879"/>
              </a:lnSpc>
            </a:pPr>
            <a:r>
              <a:rPr lang="fi-FI" sz="2400" b="0" i="0" spc="160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Lomakkeiden täyttäminen on vaikeaa.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1343913" y="896773"/>
            <a:ext cx="3570441" cy="407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6" b="1" i="0" spc="0" baseline="0" dirty="0">
                <a:solidFill>
                  <a:srgbClr val="000000"/>
                </a:solidFill>
                <a:latin typeface="Calibri-Bold"/>
              </a:rPr>
              <a:t>Oppimisen vaikeudet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17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5" name="Picture 17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76" name="Picture 1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77" name="Freeform 177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" name="Picture 18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82" name="Freeform 182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" name="Picture 18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84" name="Freeform 184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5" name="Picture 18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86" name="Freeform 186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9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93" name="Freeform 193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6" name="Picture 19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97" name="Freeform 197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" name="Picture 20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03" name="Freeform 203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205" name="Rectangle 205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3</a:t>
            </a:r>
          </a:p>
        </p:txBody>
      </p:sp>
      <p:sp>
        <p:nvSpPr>
          <p:cNvPr id="206" name="Rectangle 206"/>
          <p:cNvSpPr/>
          <p:nvPr/>
        </p:nvSpPr>
        <p:spPr>
          <a:xfrm>
            <a:off x="491337" y="2134490"/>
            <a:ext cx="8260131" cy="28657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Miten voit auttaa henkilöä, jolla on lukemis- ja kirjoittamisvaikeus?</a:t>
            </a:r>
          </a:p>
          <a:p>
            <a:pPr marL="0">
              <a:lnSpc>
                <a:spcPts val="5760"/>
              </a:lnSpc>
              <a:tabLst>
                <a:tab pos="457200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Keskustele henkilön kanssa paljon</a:t>
            </a:r>
          </a:p>
          <a:p>
            <a:pPr marL="0">
              <a:lnSpc>
                <a:spcPts val="2882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Lue henkilön kanssa kirjoja</a:t>
            </a:r>
          </a:p>
          <a:p>
            <a:pPr marL="0">
              <a:lnSpc>
                <a:spcPts val="288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Käytä loruja ja lauluja</a:t>
            </a:r>
          </a:p>
          <a:p>
            <a:pPr marL="0">
              <a:lnSpc>
                <a:spcPts val="288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Leiki kielellä (esim. ”laiva on lastattu L-kirjaimella”, sanaristikot)</a:t>
            </a:r>
          </a:p>
          <a:p>
            <a:pPr marL="0">
              <a:lnSpc>
                <a:spcPts val="2880"/>
              </a:lnSpc>
              <a:tabLst>
                <a:tab pos="457200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 	Tunnista henkilön kanssa kirjaimia </a:t>
            </a:r>
          </a:p>
          <a:p>
            <a:pPr marL="0">
              <a:lnSpc>
                <a:spcPts val="2881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Pelaa henkilön kanssa sanoihin liittyviä tietokonepelejä</a:t>
            </a:r>
          </a:p>
        </p:txBody>
      </p:sp>
      <p:sp>
        <p:nvSpPr>
          <p:cNvPr id="207" name="Rectangle 207"/>
          <p:cNvSpPr/>
          <p:nvPr/>
        </p:nvSpPr>
        <p:spPr>
          <a:xfrm>
            <a:off x="906780" y="891566"/>
            <a:ext cx="3570441" cy="407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6" b="1" i="0" spc="0" baseline="0" dirty="0">
                <a:solidFill>
                  <a:srgbClr val="000000"/>
                </a:solidFill>
                <a:latin typeface="Calibri-Bold"/>
              </a:rPr>
              <a:t>Oppimisen vaikeudet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20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" name="Picture 20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10" name="Picture 2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11" name="Freeform 21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" name="Picture 2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16" name="Freeform 21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" name="Picture 2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18" name="Freeform 21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" name="Picture 2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20" name="Freeform 22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" name="Picture 22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27" name="Freeform 22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" name="Picture 23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31" name="Freeform 23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6" name="Picture 23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37" name="Freeform 23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8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239" name="Rectangle 239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4</a:t>
            </a:r>
          </a:p>
        </p:txBody>
      </p:sp>
      <p:sp>
        <p:nvSpPr>
          <p:cNvPr id="240" name="Rectangle 240"/>
          <p:cNvSpPr/>
          <p:nvPr/>
        </p:nvSpPr>
        <p:spPr>
          <a:xfrm>
            <a:off x="906780" y="1874266"/>
            <a:ext cx="7324121" cy="28655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Miten matematiikan vaikeus näkyy henkilön elämässä?</a:t>
            </a:r>
          </a:p>
          <a:p>
            <a:pPr marL="0">
              <a:lnSpc>
                <a:spcPts val="5762"/>
              </a:lnSpc>
            </a:pPr>
            <a:r>
              <a:rPr lang="fi-FI" sz="2400" b="0" i="0" spc="160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Henkilön on vaikea oppia matematiikan perustaitoja</a:t>
            </a:r>
          </a:p>
          <a:p>
            <a:pPr marL="0">
              <a:lnSpc>
                <a:spcPts val="2879"/>
              </a:lnSpc>
            </a:pPr>
            <a:r>
              <a:rPr lang="fi-FI" sz="2400" b="0" i="0" spc="160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Vaikea luetella numeroita oikeassa järjestyksessä</a:t>
            </a:r>
          </a:p>
          <a:p>
            <a:pPr marL="0">
              <a:lnSpc>
                <a:spcPts val="5760"/>
              </a:lnSpc>
            </a:pP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Miten voit auttaa henkilöä, jolla on matematiikan vaikeus?</a:t>
            </a:r>
          </a:p>
          <a:p>
            <a:pPr marL="0">
              <a:lnSpc>
                <a:spcPts val="5761"/>
              </a:lnSpc>
              <a:tabLst>
                <a:tab pos="379475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Henkilö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tarvitsee tukea matematiikan oppimiseen</a:t>
            </a:r>
            <a:endParaRPr lang="fi-FI" sz="240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41" name="Rectangle 241"/>
          <p:cNvSpPr/>
          <p:nvPr/>
        </p:nvSpPr>
        <p:spPr>
          <a:xfrm>
            <a:off x="1491741" y="887858"/>
            <a:ext cx="3570211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4" b="1" i="0" spc="0" baseline="0" dirty="0">
                <a:solidFill>
                  <a:srgbClr val="000000"/>
                </a:solidFill>
                <a:latin typeface="Calibri-Bold"/>
              </a:rPr>
              <a:t>Oppimisen vaikeudet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 24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" name="Picture 2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44" name="Picture 2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45" name="Freeform 245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24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50" name="Freeform 250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1" name="Picture 25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52" name="Freeform 252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" name="Picture 25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54" name="Freeform 254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" name="Picture 26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61" name="Freeform 261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" name="Picture 26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65" name="Freeform 265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" name="Picture 27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71" name="Freeform 271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273" name="Rectangle 273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5</a:t>
            </a:r>
          </a:p>
        </p:txBody>
      </p:sp>
      <p:sp>
        <p:nvSpPr>
          <p:cNvPr id="274" name="Rectangle 274"/>
          <p:cNvSpPr/>
          <p:nvPr/>
        </p:nvSpPr>
        <p:spPr>
          <a:xfrm>
            <a:off x="774801" y="1825117"/>
            <a:ext cx="9813264" cy="444608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Hahmottamisen vaikeus</a:t>
            </a:r>
          </a:p>
          <a:p>
            <a:pPr marL="0">
              <a:lnSpc>
                <a:spcPts val="5760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Miten hahmottamisen vaikeus näkyy henkilön elämässä?</a:t>
            </a:r>
          </a:p>
          <a:p>
            <a:pPr marL="0">
              <a:lnSpc>
                <a:spcPts val="5763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Liittyy usein lukemis- ja kirjoittamisvaikeuteen ja matematiikan vaikeuteen</a:t>
            </a:r>
            <a:endParaRPr lang="fi-FI" sz="240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>
              <a:lnSpc>
                <a:spcPts val="2880"/>
              </a:lnSpc>
              <a:tabLst>
                <a:tab pos="379476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Lapse</a:t>
            </a:r>
            <a:r>
              <a:rPr lang="fi-FI" sz="2400" b="0" i="0" spc="556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 vaike</a:t>
            </a:r>
            <a:r>
              <a:rPr lang="fi-FI" sz="2400" b="0" i="0" spc="535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oppi</a:t>
            </a:r>
            <a:r>
              <a:rPr lang="fi-FI" sz="2400" b="0" i="0" spc="54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kirjoittamaa</a:t>
            </a:r>
            <a:r>
              <a:rPr lang="fi-FI" sz="2400" b="0" i="0" spc="508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kirjaimi</a:t>
            </a:r>
            <a:r>
              <a:rPr lang="fi-FI" sz="2400" b="0" i="0" spc="525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ja numeroita</a:t>
            </a:r>
          </a:p>
          <a:p>
            <a:pPr marL="0">
              <a:lnSpc>
                <a:spcPts val="2879"/>
              </a:lnSpc>
              <a:tabLst>
                <a:tab pos="379476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Lapse</a:t>
            </a:r>
            <a:r>
              <a:rPr lang="fi-FI" sz="2400" b="0" i="0" spc="556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 vaike</a:t>
            </a:r>
            <a:r>
              <a:rPr lang="fi-FI" sz="2400" b="0" i="0" spc="535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koot</a:t>
            </a:r>
            <a:r>
              <a:rPr lang="fi-FI" sz="2400" b="0" i="0" spc="533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palapeliä</a:t>
            </a:r>
          </a:p>
          <a:p>
            <a:pPr marL="0">
              <a:lnSpc>
                <a:spcPts val="2880"/>
              </a:lnSpc>
              <a:tabLst>
                <a:tab pos="379476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Lapse</a:t>
            </a:r>
            <a:r>
              <a:rPr lang="fi-FI" sz="2402" b="0" i="0" spc="552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on vaike</a:t>
            </a:r>
            <a:r>
              <a:rPr lang="fi-FI" sz="2402" b="0" i="0" spc="531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löytä</a:t>
            </a:r>
            <a:r>
              <a:rPr lang="fi-FI" sz="2402" b="0" i="0" spc="522" baseline="0" dirty="0">
                <a:solidFill>
                  <a:srgbClr val="000000"/>
                </a:solidFill>
                <a:latin typeface="Calibri"/>
              </a:rPr>
              <a:t>ä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esineitä</a:t>
            </a:r>
          </a:p>
          <a:p>
            <a:pPr marL="0">
              <a:lnSpc>
                <a:spcPts val="5761"/>
              </a:lnSpc>
              <a:tabLst>
                <a:tab pos="379476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Aikuisen</a:t>
            </a:r>
            <a:r>
              <a:rPr lang="fi-FI" sz="2400" b="0" i="0" spc="547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henkil</a:t>
            </a:r>
            <a:r>
              <a:rPr lang="fi-FI" sz="2400" b="0" i="0" spc="528" baseline="0" dirty="0">
                <a:solidFill>
                  <a:srgbClr val="000000"/>
                </a:solidFill>
                <a:latin typeface="Calibri"/>
              </a:rPr>
              <a:t>ö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eksy</a:t>
            </a:r>
            <a:r>
              <a:rPr lang="fi-FI" sz="2400" b="0" i="0" spc="550" baseline="0" dirty="0">
                <a:solidFill>
                  <a:srgbClr val="000000"/>
                </a:solidFill>
                <a:latin typeface="Calibri"/>
              </a:rPr>
              <a:t>y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helposti</a:t>
            </a:r>
          </a:p>
          <a:p>
            <a:pPr marL="0">
              <a:lnSpc>
                <a:spcPts val="2880"/>
              </a:lnSpc>
              <a:tabLst>
                <a:tab pos="379476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Huonekaluje</a:t>
            </a:r>
            <a:r>
              <a:rPr lang="fi-FI" sz="2402" b="0" i="0" spc="545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kokoamine</a:t>
            </a:r>
            <a:r>
              <a:rPr lang="fi-FI" sz="2402" b="0" i="0" spc="526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vo</a:t>
            </a:r>
            <a:r>
              <a:rPr lang="fi-FI" sz="2402" b="0" i="0" spc="544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olla vaikeaa</a:t>
            </a:r>
          </a:p>
          <a:p>
            <a:pPr marL="0">
              <a:lnSpc>
                <a:spcPts val="2881"/>
              </a:lnSpc>
              <a:tabLst>
                <a:tab pos="379476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Karta</a:t>
            </a:r>
            <a:r>
              <a:rPr lang="fi-FI" sz="2400" b="0" i="0" spc="532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käyttämine</a:t>
            </a:r>
            <a:r>
              <a:rPr lang="fi-FI" sz="2400" b="0" i="0" spc="508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 vaikeaa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1249375" y="911860"/>
            <a:ext cx="3574280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4" b="1" i="0" spc="0" baseline="0" dirty="0">
                <a:solidFill>
                  <a:srgbClr val="000000"/>
                </a:solidFill>
                <a:latin typeface="Calibri-Bold"/>
              </a:rPr>
              <a:t>Oppimisen vaikeudet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Freeform 27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7" name="Picture 27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78" name="Picture 27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79" name="Freeform 279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28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84" name="Freeform 284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5" name="Picture 28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86" name="Freeform 286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7" name="Picture 28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88" name="Freeform 288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4" name="Picture 29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95" name="Freeform 295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8" name="Picture 29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99" name="Freeform 299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" name="Picture 30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05" name="Freeform 30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307" name="Rectangle 307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6</a:t>
            </a:r>
          </a:p>
        </p:txBody>
      </p:sp>
      <p:sp>
        <p:nvSpPr>
          <p:cNvPr id="308" name="Rectangle 308"/>
          <p:cNvSpPr/>
          <p:nvPr/>
        </p:nvSpPr>
        <p:spPr>
          <a:xfrm>
            <a:off x="774801" y="1777873"/>
            <a:ext cx="7634020" cy="18154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Miten voit auttaa henkilöä, jolla on hahmottamisen vaikeus?</a:t>
            </a:r>
          </a:p>
          <a:p>
            <a:pPr marL="457200">
              <a:lnSpc>
                <a:spcPts val="5760"/>
              </a:lnSpc>
            </a:pPr>
            <a:r>
              <a:rPr lang="fi-FI" sz="2400" b="0" i="0" spc="186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Piirrä ja askartele henkilön kanssa</a:t>
            </a:r>
          </a:p>
          <a:p>
            <a:pPr marL="457200">
              <a:lnSpc>
                <a:spcPts val="2880"/>
              </a:lnSpc>
            </a:pPr>
            <a:r>
              <a:rPr lang="fi-FI" sz="2402" b="0" i="0" spc="186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Tee henkilön kanssa palapelejä</a:t>
            </a:r>
          </a:p>
          <a:p>
            <a:pPr marL="457200">
              <a:lnSpc>
                <a:spcPts val="2882"/>
              </a:lnSpc>
            </a:pPr>
            <a:r>
              <a:rPr lang="fi-FI" sz="2400" b="0" i="0" spc="186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Tue ja motivoi henkilöä erilaisissa toiminnoissa</a:t>
            </a:r>
          </a:p>
        </p:txBody>
      </p:sp>
      <p:sp>
        <p:nvSpPr>
          <p:cNvPr id="309" name="Rectangle 309"/>
          <p:cNvSpPr/>
          <p:nvPr/>
        </p:nvSpPr>
        <p:spPr>
          <a:xfrm>
            <a:off x="1249375" y="911860"/>
            <a:ext cx="3574280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4" b="1" i="0" spc="0" baseline="0" dirty="0">
                <a:solidFill>
                  <a:srgbClr val="000000"/>
                </a:solidFill>
                <a:latin typeface="Calibri-Bold"/>
              </a:rPr>
              <a:t>Oppimisen vaikeudet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Freeform 3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1" name="Picture 3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12" name="Picture 3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13" name="Freeform 31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7" name="Picture 3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18" name="Freeform 31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9" name="Picture 3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20" name="Freeform 32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1" name="Picture 3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22" name="Freeform 32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8" name="Picture 32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29" name="Freeform 32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33" name="Freeform 33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8" name="Picture 33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39" name="Freeform 33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0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341" name="Rectangle 341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7</a:t>
            </a:r>
          </a:p>
        </p:txBody>
      </p:sp>
      <p:sp>
        <p:nvSpPr>
          <p:cNvPr id="342" name="Rectangle 342"/>
          <p:cNvSpPr/>
          <p:nvPr/>
        </p:nvSpPr>
        <p:spPr>
          <a:xfrm>
            <a:off x="585520" y="1902359"/>
            <a:ext cx="11638534" cy="39635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Motoristen toimintojen vaikeus</a:t>
            </a:r>
          </a:p>
          <a:p>
            <a:pPr marL="0">
              <a:lnSpc>
                <a:spcPts val="5761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Miten motoristen toimintojen vaikeus näkyy henkilön elämässä?</a:t>
            </a:r>
          </a:p>
          <a:p>
            <a:pPr marL="457199">
              <a:lnSpc>
                <a:spcPts val="5760"/>
              </a:lnSpc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1" i="0" spc="0" baseline="0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henkilön on vaikea säädellä omaa voimaa</a:t>
            </a:r>
          </a:p>
          <a:p>
            <a:pPr marL="457199">
              <a:lnSpc>
                <a:spcPts val="2882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henkilöllä on vaikeuksia urheilussa</a:t>
            </a:r>
          </a:p>
          <a:p>
            <a:pPr marL="457199">
              <a:lnSpc>
                <a:spcPts val="2880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henkilöllä on vaikeuksia liikkumisessa (esim. konttaamisessa tai kävelyssä saman puole</a:t>
            </a:r>
            <a:r>
              <a:rPr lang="fi-FI" sz="2400" b="0" i="0" spc="1092" baseline="0" dirty="0">
                <a:solidFill>
                  <a:srgbClr val="000000"/>
                </a:solidFill>
                <a:latin typeface="Calibri"/>
              </a:rPr>
              <a:t>n </a:t>
            </a:r>
          </a:p>
          <a:p>
            <a:pPr marL="457199">
              <a:lnSpc>
                <a:spcPts val="2880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 käsi ja jalka liikkuvat yhtä aikaa)</a:t>
            </a:r>
          </a:p>
          <a:p>
            <a:pPr marL="0">
              <a:lnSpc>
                <a:spcPts val="5761"/>
              </a:lnSpc>
            </a:pPr>
            <a:r>
              <a:rPr lang="fi-FI" sz="2400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Miten voit auttaa henkilöä, jolla on motoristen toimintojen vaikeus?</a:t>
            </a:r>
          </a:p>
          <a:p>
            <a:pPr marL="457199">
              <a:lnSpc>
                <a:spcPts val="2879"/>
              </a:lnSpc>
            </a:pPr>
            <a:r>
              <a:rPr lang="fi-FI" sz="2400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Pyydetään fysioterapeutti tai toimintaterapeutti tekemään arvio</a:t>
            </a:r>
          </a:p>
        </p:txBody>
      </p:sp>
      <p:sp>
        <p:nvSpPr>
          <p:cNvPr id="343" name="Rectangle 343"/>
          <p:cNvSpPr/>
          <p:nvPr/>
        </p:nvSpPr>
        <p:spPr>
          <a:xfrm>
            <a:off x="1249375" y="911860"/>
            <a:ext cx="3574280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4" b="1" i="0" spc="0" baseline="0" dirty="0">
                <a:solidFill>
                  <a:srgbClr val="000000"/>
                </a:solidFill>
                <a:latin typeface="Calibri-Bold"/>
              </a:rPr>
              <a:t>Oppimisen vaikeudet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 34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5" name="Picture 3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46" name="Picture 3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47" name="Freeform 347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1" name="Picture 35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52" name="Freeform 352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3" name="Picture 3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54" name="Freeform 354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5" name="Picture 35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56" name="Freeform 356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2" name="Picture 36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63" name="Freeform 363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6" name="Picture 36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67" name="Freeform 367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2" name="Picture 37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73" name="Freeform 373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4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375" name="Rectangle 375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8</a:t>
            </a:r>
          </a:p>
        </p:txBody>
      </p:sp>
      <p:sp>
        <p:nvSpPr>
          <p:cNvPr id="376" name="Rectangle 376"/>
          <p:cNvSpPr/>
          <p:nvPr/>
        </p:nvSpPr>
        <p:spPr>
          <a:xfrm>
            <a:off x="947318" y="826898"/>
            <a:ext cx="6000232" cy="4930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4" b="1" i="0" spc="0" baseline="0" dirty="0">
                <a:solidFill>
                  <a:srgbClr val="3C3C3C"/>
                </a:solidFill>
                <a:latin typeface="Calibri-Bold"/>
              </a:rPr>
              <a:t>     Neuropsykiatrise</a:t>
            </a:r>
            <a:r>
              <a:rPr lang="fi-FI" sz="3204" b="1" i="0" spc="964" baseline="0" dirty="0">
                <a:solidFill>
                  <a:srgbClr val="3C3C3C"/>
                </a:solidFill>
                <a:latin typeface="Calibri-Bold"/>
              </a:rPr>
              <a:t>t</a:t>
            </a:r>
            <a:r>
              <a:rPr lang="fi-FI" sz="3204" b="1" i="0" spc="0" baseline="0" dirty="0">
                <a:solidFill>
                  <a:srgbClr val="3C3C3C"/>
                </a:solidFill>
                <a:latin typeface="Calibri-Bold"/>
              </a:rPr>
              <a:t>kehityshäiriöt</a:t>
            </a:r>
          </a:p>
        </p:txBody>
      </p:sp>
      <p:sp>
        <p:nvSpPr>
          <p:cNvPr id="377" name="Rectangle 377"/>
          <p:cNvSpPr/>
          <p:nvPr/>
        </p:nvSpPr>
        <p:spPr>
          <a:xfrm>
            <a:off x="746150" y="2192554"/>
            <a:ext cx="10331354" cy="72981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fi-FI" sz="2400" b="0" i="0" spc="0" baseline="0" dirty="0">
                <a:solidFill>
                  <a:srgbClr val="3C3C3C"/>
                </a:solidFill>
                <a:latin typeface="Calibri"/>
              </a:rPr>
              <a:t>Neurologia:</a:t>
            </a:r>
            <a:r>
              <a:rPr lang="fi-FI" sz="2400" dirty="0">
                <a:solidFill>
                  <a:srgbClr val="3C3C3C"/>
                </a:solidFill>
                <a:latin typeface="Calibri"/>
              </a:rPr>
              <a:t> </a:t>
            </a:r>
            <a:r>
              <a:rPr lang="fi-FI" sz="2400" b="0" i="0" spc="0" baseline="0" dirty="0">
                <a:solidFill>
                  <a:srgbClr val="3C3C3C"/>
                </a:solidFill>
                <a:latin typeface="Calibri"/>
              </a:rPr>
              <a:t>tutkii ja hoitaa 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hermoston eli aivojen, selkäytimen, ääreishermoston ja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 </a:t>
            </a:r>
            <a:endParaRPr lang="fi-FI" sz="2402" b="0" i="0" spc="0" baseline="0" dirty="0">
              <a:solidFill>
                <a:srgbClr val="000000"/>
              </a:solidFill>
              <a:latin typeface="Calibri"/>
            </a:endParaRPr>
          </a:p>
          <a:p>
            <a:pPr marL="0">
              <a:lnSpc>
                <a:spcPts val="2881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lihasten sairauksia</a:t>
            </a:r>
          </a:p>
        </p:txBody>
      </p:sp>
      <p:sp>
        <p:nvSpPr>
          <p:cNvPr id="378" name="Rectangle 378"/>
          <p:cNvSpPr/>
          <p:nvPr/>
        </p:nvSpPr>
        <p:spPr>
          <a:xfrm>
            <a:off x="746150" y="2924556"/>
            <a:ext cx="68884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379" name="Rectangle 379"/>
          <p:cNvSpPr/>
          <p:nvPr/>
        </p:nvSpPr>
        <p:spPr>
          <a:xfrm>
            <a:off x="771980" y="3251571"/>
            <a:ext cx="8313838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fi-FI" sz="2400" b="0" i="0" spc="0" baseline="0" dirty="0">
                <a:solidFill>
                  <a:srgbClr val="3C3C3C"/>
                </a:solidFill>
                <a:latin typeface="Calibri"/>
              </a:rPr>
              <a:t>Psykiatria: tutkii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ja hoitaa mielenterveyteen 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liittyviä häiriöitä</a:t>
            </a:r>
            <a:endParaRPr lang="fi-FI" sz="2400" b="0" i="0" spc="0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Rectangle 380"/>
          <p:cNvSpPr/>
          <p:nvPr/>
        </p:nvSpPr>
        <p:spPr>
          <a:xfrm>
            <a:off x="746150" y="4022090"/>
            <a:ext cx="10508454" cy="72949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Neuropsykiatrinen häiriö</a:t>
            </a:r>
            <a:r>
              <a:rPr lang="fi-FI" sz="2400" b="1" i="0" spc="0" baseline="0" dirty="0">
                <a:solidFill>
                  <a:srgbClr val="000000"/>
                </a:solidFill>
                <a:latin typeface="Calibri-Bold"/>
              </a:rPr>
              <a:t>: 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 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häiri</a:t>
            </a:r>
            <a:r>
              <a:rPr lang="fi-FI" sz="2400" spc="1081" dirty="0">
                <a:solidFill>
                  <a:srgbClr val="000000"/>
                </a:solidFill>
                <a:latin typeface="Calibri"/>
              </a:rPr>
              <a:t>ö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aivojen tarkkaavuutta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ja vireystilaa säätelevässä</a:t>
            </a:r>
          </a:p>
          <a:p>
            <a:pPr marL="0">
              <a:lnSpc>
                <a:spcPts val="2880"/>
              </a:lnSpc>
            </a:pPr>
            <a:r>
              <a:rPr lang="fi-FI" sz="2400" dirty="0">
                <a:solidFill>
                  <a:srgbClr val="000000"/>
                </a:solidFill>
                <a:latin typeface="Calibri"/>
              </a:rPr>
              <a:t>Toiminnassa,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häiri</a:t>
            </a:r>
            <a:r>
              <a:rPr lang="fi-FI" sz="2400" spc="526" dirty="0">
                <a:solidFill>
                  <a:srgbClr val="000000"/>
                </a:solidFill>
                <a:latin typeface="Calibri"/>
              </a:rPr>
              <a:t>ö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ilmene</a:t>
            </a:r>
            <a:r>
              <a:rPr lang="fi-FI" sz="2400" spc="532" dirty="0">
                <a:solidFill>
                  <a:srgbClr val="000000"/>
                </a:solidFill>
                <a:latin typeface="Calibri"/>
              </a:rPr>
              <a:t>e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psyykkisinä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oireina</a:t>
            </a:r>
            <a:endParaRPr lang="fi-FI" sz="2400" b="0" i="0" spc="0" baseline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Freeform 38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0" y="542544"/>
            <a:ext cx="248411" cy="6315456"/>
          </a:xfrm>
          <a:custGeom>
            <a:avLst/>
            <a:gdLst/>
            <a:ahLst/>
            <a:cxnLst/>
            <a:rect l="0" t="0" r="0" b="0"/>
            <a:pathLst>
              <a:path w="248411" h="6315456">
                <a:moveTo>
                  <a:pt x="0" y="6315456"/>
                </a:moveTo>
                <a:lnTo>
                  <a:pt x="248411" y="6315456"/>
                </a:lnTo>
                <a:lnTo>
                  <a:pt x="248411" y="0"/>
                </a:lnTo>
                <a:lnTo>
                  <a:pt x="0" y="0"/>
                </a:lnTo>
                <a:lnTo>
                  <a:pt x="0" y="6315456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5" name="Picture 38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090400" cy="6858000"/>
          </a:xfrm>
          <a:prstGeom prst="rect">
            <a:avLst/>
          </a:prstGeom>
          <a:noFill/>
        </p:spPr>
      </p:pic>
      <p:pic>
        <p:nvPicPr>
          <p:cNvPr id="386" name="Picture 38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24900" y="-9143"/>
            <a:ext cx="3316223" cy="1328927"/>
          </a:xfrm>
          <a:prstGeom prst="rect">
            <a:avLst/>
          </a:prstGeom>
          <a:noFill/>
        </p:spPr>
      </p:pic>
      <p:sp>
        <p:nvSpPr>
          <p:cNvPr id="387" name="Rectangle 387"/>
          <p:cNvSpPr/>
          <p:nvPr/>
        </p:nvSpPr>
        <p:spPr>
          <a:xfrm>
            <a:off x="441045" y="450622"/>
            <a:ext cx="11652485" cy="4992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6628"/>
            <a:r>
              <a:rPr lang="fi-FI" sz="3602" b="1" i="0" spc="0" baseline="0" dirty="0">
                <a:solidFill>
                  <a:srgbClr val="000000"/>
                </a:solidFill>
                <a:latin typeface="Calibri-Bold"/>
              </a:rPr>
              <a:t>   Neuropsykiatriset kehityshäiriöt</a:t>
            </a:r>
          </a:p>
          <a:p>
            <a:pPr marL="0">
              <a:lnSpc>
                <a:spcPts val="7628"/>
              </a:lnSpc>
            </a:pPr>
            <a:r>
              <a:rPr lang="fi-FI" sz="2771" b="0" i="0" spc="625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Aktiivisuuden ja tarkkaavuuden häiriö, ADHD </a:t>
            </a:r>
          </a:p>
          <a:p>
            <a:pPr marL="0">
              <a:lnSpc>
                <a:spcPts val="6300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Tarkkaamattomuus: kouluiässä esim. lapsen vaikea keskittyä ja kuunnella, vaikea toimia </a:t>
            </a:r>
          </a:p>
          <a:p>
            <a:pPr marL="0">
              <a:lnSpc>
                <a:spcPts val="2880"/>
              </a:lnSpc>
              <a:tabLst>
                <a:tab pos="341376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 	ohjeiden mukaan, vaikea tehdä tehtäviä, ärsykeherkkyys, asioiden unohtelu</a:t>
            </a:r>
          </a:p>
          <a:p>
            <a:pPr marL="0">
              <a:lnSpc>
                <a:spcPts val="6278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Yliaktiivisuus: esim. lapsen on vaikea vaikea työskennellä rauhallisesti, lapsi on levoton, </a:t>
            </a:r>
          </a:p>
          <a:p>
            <a:pPr marL="0">
              <a:lnSpc>
                <a:spcPts val="2879"/>
              </a:lnSpc>
              <a:tabLst>
                <a:tab pos="341376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hän juoksee ja kiipeilee eikä istu paikallaan</a:t>
            </a:r>
          </a:p>
          <a:p>
            <a:pPr marL="0">
              <a:lnSpc>
                <a:spcPts val="5762"/>
              </a:lnSpc>
            </a:pPr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Impulsiivisuus: esim. lapsi ei jaksa odottaa omaa vuoroa, hä</a:t>
            </a:r>
            <a:r>
              <a:rPr lang="fi-FI" sz="2400" b="0" i="0" spc="542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keskeyttää toisia ja huutelee,</a:t>
            </a:r>
          </a:p>
          <a:p>
            <a:pPr marL="0">
              <a:lnSpc>
                <a:spcPts val="2880"/>
              </a:lnSpc>
              <a:tabLst>
                <a:tab pos="341376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hän ei noudata sääntöjä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785</Words>
  <Application>Microsoft Office PowerPoint</Application>
  <PresentationFormat>Laajakuva</PresentationFormat>
  <Paragraphs>132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ArialMT</vt:lpstr>
      <vt:lpstr>Calibri</vt:lpstr>
      <vt:lpstr>Calibri-Bold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Laitinen Merja</cp:lastModifiedBy>
  <cp:revision>34</cp:revision>
  <dcterms:modified xsi:type="dcterms:W3CDTF">2024-06-24T08:13:40Z</dcterms:modified>
</cp:coreProperties>
</file>