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embeddedFontLst>
    <p:embeddedFont>
      <p:font typeface="ArialMT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-Bold" panose="020B0604020202020204" charset="0"/>
      <p:bold r:id="rId11"/>
    </p:embeddedFont>
    <p:embeddedFont>
      <p:font typeface="Calibri-Italic" panose="020B0604020202020204" charset="0"/>
      <p:italic r:id="rId12"/>
    </p:embeddedFont>
    <p:embeddedFont>
      <p:font typeface="Calibri-Light" panose="020B0604020202020204" charset="0"/>
      <p:regular r:id="rId13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E3283F16-F28F-4A26-8BB0-3C85E7FB2505}"/>
    <pc:docChg chg="undo custSel modSld">
      <pc:chgData name="Laitinen Merja" userId="814f4452-0b86-4d71-9b70-2e535e553236" providerId="ADAL" clId="{E3283F16-F28F-4A26-8BB0-3C85E7FB2505}" dt="2024-06-24T08:42:07.780" v="42" actId="1076"/>
      <pc:docMkLst>
        <pc:docMk/>
      </pc:docMkLst>
      <pc:sldChg chg="modSp mod">
        <pc:chgData name="Laitinen Merja" userId="814f4452-0b86-4d71-9b70-2e535e553236" providerId="ADAL" clId="{E3283F16-F28F-4A26-8BB0-3C85E7FB2505}" dt="2024-06-24T08:42:07.780" v="42" actId="1076"/>
        <pc:sldMkLst>
          <pc:docMk/>
          <pc:sldMk cId="0" sldId="259"/>
        </pc:sldMkLst>
        <pc:spChg chg="mod">
          <ac:chgData name="Laitinen Merja" userId="814f4452-0b86-4d71-9b70-2e535e553236" providerId="ADAL" clId="{E3283F16-F28F-4A26-8BB0-3C85E7FB2505}" dt="2024-06-24T08:42:07.780" v="42" actId="1076"/>
          <ac:spMkLst>
            <pc:docMk/>
            <pc:sldMk cId="0" sldId="259"/>
            <ac:spMk id="211" creationId="{00000000-0000-0000-0000-000000000000}"/>
          </ac:spMkLst>
        </pc:spChg>
        <pc:spChg chg="mod">
          <ac:chgData name="Laitinen Merja" userId="814f4452-0b86-4d71-9b70-2e535e553236" providerId="ADAL" clId="{E3283F16-F28F-4A26-8BB0-3C85E7FB2505}" dt="2024-06-24T08:42:02.542" v="40" actId="1076"/>
          <ac:spMkLst>
            <pc:docMk/>
            <pc:sldMk cId="0" sldId="259"/>
            <ac:spMk id="245" creationId="{00000000-0000-0000-0000-000000000000}"/>
          </ac:spMkLst>
        </pc:spChg>
        <pc:spChg chg="mod">
          <ac:chgData name="Laitinen Merja" userId="814f4452-0b86-4d71-9b70-2e535e553236" providerId="ADAL" clId="{E3283F16-F28F-4A26-8BB0-3C85E7FB2505}" dt="2024-06-24T08:42:05.249" v="41" actId="1076"/>
          <ac:spMkLst>
            <pc:docMk/>
            <pc:sldMk cId="0" sldId="259"/>
            <ac:spMk id="247" creationId="{00000000-0000-0000-0000-000000000000}"/>
          </ac:spMkLst>
        </pc:spChg>
      </pc:sldChg>
    </pc:docChg>
  </pc:docChgLst>
  <pc:docChgLst>
    <pc:chgData name="Säteri Kirsi" userId="S::kirsi.sateri@sakky.fi::13679d05-be26-48c1-9bc0-7759ddfeb67d" providerId="AD" clId="Web-{63CDCFCF-7F29-88E9-15D9-4FCF75015A1C}"/>
    <pc:docChg chg="modSld">
      <pc:chgData name="Säteri Kirsi" userId="S::kirsi.sateri@sakky.fi::13679d05-be26-48c1-9bc0-7759ddfeb67d" providerId="AD" clId="Web-{63CDCFCF-7F29-88E9-15D9-4FCF75015A1C}" dt="2024-06-05T07:01:44.358" v="13" actId="20577"/>
      <pc:docMkLst>
        <pc:docMk/>
      </pc:docMkLst>
      <pc:sldChg chg="modSp">
        <pc:chgData name="Säteri Kirsi" userId="S::kirsi.sateri@sakky.fi::13679d05-be26-48c1-9bc0-7759ddfeb67d" providerId="AD" clId="Web-{63CDCFCF-7F29-88E9-15D9-4FCF75015A1C}" dt="2024-06-05T07:00:40.152" v="5" actId="14100"/>
        <pc:sldMkLst>
          <pc:docMk/>
          <pc:sldMk cId="0" sldId="256"/>
        </pc:sldMkLst>
        <pc:spChg chg="mod">
          <ac:chgData name="Säteri Kirsi" userId="S::kirsi.sateri@sakky.fi::13679d05-be26-48c1-9bc0-7759ddfeb67d" providerId="AD" clId="Web-{63CDCFCF-7F29-88E9-15D9-4FCF75015A1C}" dt="2024-06-05T07:00:17.230" v="1" actId="20577"/>
          <ac:spMkLst>
            <pc:docMk/>
            <pc:sldMk cId="0" sldId="256"/>
            <ac:spMk id="137" creationId="{00000000-0000-0000-0000-000000000000}"/>
          </ac:spMkLst>
        </pc:spChg>
        <pc:spChg chg="mod">
          <ac:chgData name="Säteri Kirsi" userId="S::kirsi.sateri@sakky.fi::13679d05-be26-48c1-9bc0-7759ddfeb67d" providerId="AD" clId="Web-{63CDCFCF-7F29-88E9-15D9-4FCF75015A1C}" dt="2024-06-05T07:00:40.152" v="5" actId="14100"/>
          <ac:spMkLst>
            <pc:docMk/>
            <pc:sldMk cId="0" sldId="256"/>
            <ac:spMk id="139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3CDCFCF-7F29-88E9-15D9-4FCF75015A1C}" dt="2024-06-05T07:01:44.358" v="13" actId="20577"/>
        <pc:sldMkLst>
          <pc:docMk/>
          <pc:sldMk cId="0" sldId="257"/>
        </pc:sldMkLst>
        <pc:spChg chg="mod">
          <ac:chgData name="Säteri Kirsi" userId="S::kirsi.sateri@sakky.fi::13679d05-be26-48c1-9bc0-7759ddfeb67d" providerId="AD" clId="Web-{63CDCFCF-7F29-88E9-15D9-4FCF75015A1C}" dt="2024-06-05T07:01:44.358" v="13" actId="20577"/>
          <ac:spMkLst>
            <pc:docMk/>
            <pc:sldMk cId="0" sldId="257"/>
            <ac:spMk id="17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1923" y="-1"/>
            <a:ext cx="5170932" cy="6868668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344" y="3312667"/>
            <a:ext cx="7280655" cy="3545333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>
            <a:off x="-6095" y="483108"/>
            <a:ext cx="236219" cy="6374892"/>
          </a:xfrm>
          <a:custGeom>
            <a:avLst/>
            <a:gdLst/>
            <a:ahLst/>
            <a:cxnLst/>
            <a:rect l="0" t="0" r="0" b="0"/>
            <a:pathLst>
              <a:path w="236219" h="6374892">
                <a:moveTo>
                  <a:pt x="0" y="6374892"/>
                </a:moveTo>
                <a:lnTo>
                  <a:pt x="236219" y="6374892"/>
                </a:lnTo>
                <a:lnTo>
                  <a:pt x="236219" y="0"/>
                </a:lnTo>
                <a:lnTo>
                  <a:pt x="0" y="0"/>
                </a:lnTo>
                <a:lnTo>
                  <a:pt x="0" y="6374892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5652" y="0"/>
            <a:ext cx="3341623" cy="1222755"/>
          </a:xfrm>
          <a:prstGeom prst="rect">
            <a:avLst/>
          </a:prstGeom>
          <a:noFill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788" y="4096512"/>
            <a:ext cx="1918716" cy="1917192"/>
          </a:xfrm>
          <a:prstGeom prst="rect">
            <a:avLst/>
          </a:prstGeom>
          <a:noFill/>
        </p:spPr>
      </p:pic>
      <p:sp>
        <p:nvSpPr>
          <p:cNvPr id="135" name="Rectangle 135"/>
          <p:cNvSpPr/>
          <p:nvPr/>
        </p:nvSpPr>
        <p:spPr>
          <a:xfrm>
            <a:off x="720547" y="1591310"/>
            <a:ext cx="3099825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0" i="0" spc="0" baseline="0" dirty="0">
                <a:solidFill>
                  <a:srgbClr val="000000"/>
                </a:solidFill>
                <a:latin typeface="Calibri"/>
              </a:rPr>
              <a:t>Ortostaattinen koe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720547" y="2566924"/>
            <a:ext cx="5669822" cy="146770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3204" b="0" i="0" spc="0" baseline="0" dirty="0">
                <a:solidFill>
                  <a:srgbClr val="000000"/>
                </a:solidFill>
                <a:latin typeface="Calibri"/>
              </a:rPr>
              <a:t>= </a:t>
            </a:r>
            <a:r>
              <a:rPr lang="fi-FI" sz="3204" b="0" i="1" spc="0" baseline="0" dirty="0">
                <a:solidFill>
                  <a:srgbClr val="000000"/>
                </a:solidFill>
                <a:latin typeface="Calibri-Italic"/>
              </a:rPr>
              <a:t>miten verenpaine muuttuu, kun </a:t>
            </a:r>
          </a:p>
          <a:p>
            <a:pPr marL="0">
              <a:lnSpc>
                <a:spcPts val="3839"/>
              </a:lnSpc>
            </a:pPr>
            <a:r>
              <a:rPr lang="fi-FI" sz="3204" b="0" i="1" spc="0" baseline="0" dirty="0">
                <a:solidFill>
                  <a:srgbClr val="000000"/>
                </a:solidFill>
                <a:latin typeface="Calibri-Italic"/>
              </a:rPr>
              <a:t>ihminen nousee makuuasennosta </a:t>
            </a:r>
          </a:p>
          <a:p>
            <a:pPr>
              <a:lnSpc>
                <a:spcPts val="3840"/>
              </a:lnSpc>
            </a:pPr>
            <a:r>
              <a:rPr lang="fi-FI" sz="3200" b="0" i="1" spc="0" baseline="0" dirty="0">
                <a:solidFill>
                  <a:srgbClr val="000000"/>
                </a:solidFill>
                <a:latin typeface="Calibri-Italic"/>
              </a:rPr>
              <a:t>seisomaan</a:t>
            </a:r>
            <a:r>
              <a:rPr lang="fi-FI" sz="3200" i="1" dirty="0">
                <a:solidFill>
                  <a:srgbClr val="000000"/>
                </a:solidFill>
                <a:latin typeface="Calibri-Italic"/>
              </a:rPr>
              <a:t> </a:t>
            </a:r>
            <a:endParaRPr lang="fi-FI" sz="3200" b="0" i="1" spc="0" baseline="0" dirty="0">
              <a:solidFill>
                <a:srgbClr val="000000"/>
              </a:solidFill>
              <a:latin typeface="Calibri-Italic"/>
              <a:cs typeface="Calibri-Italic"/>
            </a:endParaRPr>
          </a:p>
        </p:txBody>
      </p:sp>
      <p:sp>
        <p:nvSpPr>
          <p:cNvPr id="139" name="Rectangle 139"/>
          <p:cNvSpPr/>
          <p:nvPr/>
        </p:nvSpPr>
        <p:spPr>
          <a:xfrm>
            <a:off x="565512" y="5580302"/>
            <a:ext cx="3613938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/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Kuva: Papunetin kuvapankki, papunet.net, Sergio Palao / ARASAAC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1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" name="Picture 16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64" name="Freeform 164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170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171" name="Rectangle 171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2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394715" y="1208914"/>
            <a:ext cx="11487119" cy="517340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Ortostaattinen koe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Verenpaine mitataan, kun ihminen on levossa (on levännyt vähintään </a:t>
            </a:r>
          </a:p>
          <a:p>
            <a:pPr>
              <a:lnSpc>
                <a:spcPts val="3361"/>
              </a:lnSpc>
              <a:tabLst>
                <a:tab pos="457200" algn="l"/>
              </a:tabLst>
            </a:pPr>
            <a:r>
              <a:rPr lang="fi-FI" sz="2750" dirty="0">
                <a:solidFill>
                  <a:srgbClr val="000000"/>
                </a:solidFill>
                <a:latin typeface="Calibri"/>
              </a:rPr>
              <a:t> 	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10 minuuttia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)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nousee seisomaan -&gt; verenpaine mitataan uudelleen </a:t>
            </a:r>
          </a:p>
          <a:p>
            <a:pPr>
              <a:lnSpc>
                <a:spcPts val="3360"/>
              </a:lnSpc>
              <a:tabLst>
                <a:tab pos="457200" algn="l"/>
              </a:tabLst>
            </a:pPr>
            <a:r>
              <a:rPr lang="fi-FI" sz="2750" dirty="0">
                <a:solidFill>
                  <a:srgbClr val="000000"/>
                </a:solidFill>
                <a:latin typeface="Calibri"/>
              </a:rPr>
              <a:t> 	1–3 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 minuutin kuluttua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verenpaine laskee (= vähenee) seisomaan nousun jälkeen 20 / 10 mmHg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-&gt; ortostaattinen hypotensio (hypo = </a:t>
            </a: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vajaa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tai </a:t>
            </a: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ali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, tensio = </a:t>
            </a: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paine).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Ortostaattinen hypotensio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= pystyasentoon liittyvä verenpaineen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 	laskeminen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" name="Picture 17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6" name="Picture 1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7" name="Freeform 17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2" name="Freeform 18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4" name="Freeform 18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6" name="Freeform 18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3" name="Freeform 19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" name="Picture 19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7" name="Freeform 19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3" name="Freeform 20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pic>
        <p:nvPicPr>
          <p:cNvPr id="205" name="Picture 20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8383" y="2915412"/>
            <a:ext cx="2513076" cy="2513076"/>
          </a:xfrm>
          <a:prstGeom prst="rect">
            <a:avLst/>
          </a:prstGeom>
          <a:noFill/>
        </p:spPr>
      </p:pic>
      <p:sp>
        <p:nvSpPr>
          <p:cNvPr id="206" name="Rectangle 206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3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709269" y="2028650"/>
            <a:ext cx="9519485" cy="42515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Ihmisen ikääntyminen on yksi syy ortostaattiselle hypotensiolle</a:t>
            </a:r>
          </a:p>
          <a:p>
            <a:pPr marL="0">
              <a:lnSpc>
                <a:spcPts val="3360"/>
              </a:lnSpc>
              <a:tabLst>
                <a:tab pos="4575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(70 –vuotiailla ihmisillä 30 %:lla)</a:t>
            </a:r>
          </a:p>
          <a:p>
            <a:pPr marL="0">
              <a:lnSpc>
                <a:spcPts val="6721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Ikäihmistä huimaa, kun hän lähtee liikkeelle</a:t>
            </a:r>
          </a:p>
          <a:p>
            <a:pPr marL="0">
              <a:lnSpc>
                <a:spcPts val="6722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Ikäihminen voi kaatua huimauksen takia</a:t>
            </a:r>
          </a:p>
          <a:p>
            <a:pPr marL="0">
              <a:lnSpc>
                <a:spcPts val="6720"/>
              </a:lnSpc>
              <a:tabLst>
                <a:tab pos="4575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Jos ikäihminen kaatuu huimauksen takia (usein yöllä!),</a:t>
            </a:r>
          </a:p>
          <a:p>
            <a:pPr marL="0">
              <a:lnSpc>
                <a:spcPts val="3361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hänelle tehdään ortostaattinen koe</a:t>
            </a:r>
          </a:p>
          <a:p>
            <a:pPr marL="0">
              <a:lnSpc>
                <a:spcPts val="3359"/>
              </a:lnSpc>
              <a:tabLst>
                <a:tab pos="404449" algn="l"/>
                <a:tab pos="4044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 	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1203655" y="878460"/>
            <a:ext cx="2708286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Ortostaattinen koe</a:t>
            </a:r>
          </a:p>
        </p:txBody>
      </p:sp>
      <p:sp>
        <p:nvSpPr>
          <p:cNvPr id="210" name="Rectangle 210"/>
          <p:cNvSpPr/>
          <p:nvPr/>
        </p:nvSpPr>
        <p:spPr>
          <a:xfrm>
            <a:off x="9434194" y="5568544"/>
            <a:ext cx="2707766" cy="502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papunet.net, Kuvako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reeform 211"/>
          <p:cNvSpPr/>
          <p:nvPr/>
        </p:nvSpPr>
        <p:spPr>
          <a:xfrm>
            <a:off x="0" y="1676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8071" y="126491"/>
            <a:ext cx="3233927" cy="6708647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915" y="772667"/>
            <a:ext cx="4120896" cy="6068567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271" y="976883"/>
            <a:ext cx="3904488" cy="5858255"/>
          </a:xfrm>
          <a:prstGeom prst="rect">
            <a:avLst/>
          </a:prstGeom>
          <a:noFill/>
        </p:spPr>
      </p:pic>
      <p:sp>
        <p:nvSpPr>
          <p:cNvPr id="215" name="Freeform 21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218" name="Freeform 218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223" name="Freeform 223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225" name="Freeform 225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234" name="Freeform 234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238" name="Freeform 238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244" name="Picture 24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7419" y="0"/>
            <a:ext cx="3341623" cy="1268476"/>
          </a:xfrm>
          <a:prstGeom prst="rect">
            <a:avLst/>
          </a:prstGeom>
          <a:noFill/>
        </p:spPr>
      </p:pic>
      <p:sp>
        <p:nvSpPr>
          <p:cNvPr id="245" name="Rectangle 245"/>
          <p:cNvSpPr/>
          <p:nvPr/>
        </p:nvSpPr>
        <p:spPr>
          <a:xfrm>
            <a:off x="530639" y="302249"/>
            <a:ext cx="192681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3E3E3E"/>
                </a:solidFill>
                <a:latin typeface="Calibri-Bold"/>
              </a:rPr>
              <a:t>   Kiitos!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643636" y="971468"/>
            <a:ext cx="5110373" cy="2354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   Lähde:</a:t>
            </a:r>
          </a:p>
          <a:p>
            <a:pPr marL="0">
              <a:lnSpc>
                <a:spcPts val="2953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   Niiranen, T. 2021.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-Light"/>
              </a:rPr>
              <a:t>Tasapainoilu </a:t>
            </a:r>
          </a:p>
          <a:p>
            <a:pPr marL="0">
              <a:lnSpc>
                <a:spcPts val="3023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-Light"/>
              </a:rPr>
              <a:t>   verenpaineen hoidon ja </a:t>
            </a:r>
          </a:p>
          <a:p>
            <a:pPr marL="0">
              <a:lnSpc>
                <a:spcPts val="3023"/>
              </a:lnSpc>
            </a:pPr>
            <a:r>
              <a:rPr lang="fi-FI" sz="2795" dirty="0">
                <a:solidFill>
                  <a:srgbClr val="000000"/>
                </a:solidFill>
                <a:latin typeface="Calibri-Light"/>
              </a:rPr>
              <a:t>   </a:t>
            </a:r>
            <a:r>
              <a:rPr lang="fi-FI" sz="2795" b="0" i="0" spc="0" baseline="0" dirty="0" err="1">
                <a:solidFill>
                  <a:srgbClr val="000000"/>
                </a:solidFill>
                <a:latin typeface="Calibri-Light"/>
              </a:rPr>
              <a:t>ortostaattisen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-Light"/>
              </a:rPr>
              <a:t>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-Light"/>
              </a:rPr>
              <a:t>hypotension välillä</a:t>
            </a:r>
          </a:p>
          <a:p>
            <a:pPr marL="0">
              <a:lnSpc>
                <a:spcPts val="3026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-Light"/>
              </a:rPr>
              <a:t>   Lääketieteellinen Aikakauskirja </a:t>
            </a:r>
          </a:p>
          <a:p>
            <a:pPr marL="0">
              <a:lnSpc>
                <a:spcPts val="3023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-Light"/>
              </a:rPr>
              <a:t>   Duodecim. 137(1):9-10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</Words>
  <Application>Microsoft Office PowerPoint</Application>
  <PresentationFormat>Laajakuva</PresentationFormat>
  <Paragraphs>34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Calibri-Italic</vt:lpstr>
      <vt:lpstr>ArialMT</vt:lpstr>
      <vt:lpstr>Calibri-Light</vt:lpstr>
      <vt:lpstr>Calibri</vt:lpstr>
      <vt:lpstr>Calibri-Bold</vt:lpstr>
      <vt:lpstr>Office Theme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15</cp:revision>
  <dcterms:modified xsi:type="dcterms:W3CDTF">2024-06-24T08:42:16Z</dcterms:modified>
</cp:coreProperties>
</file>