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embeddedFontLst>
    <p:embeddedFont>
      <p:font typeface="ArialMT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-Bold" panose="020B0604020202020204" charset="0"/>
      <p:bold r:id="rId19"/>
    </p:embeddedFont>
    <p:embeddedFont>
      <p:font typeface="Calibri-Italic" panose="020B0604020202020204" charset="0"/>
      <p:italic r:id="rId20"/>
    </p:embeddedFont>
    <p:embeddedFont>
      <p:font typeface="Calibri-Light" panose="020B0604020202020204" charset="0"/>
      <p:regular r:id="rId21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7A492259-9BCD-4B50-8837-8F45C8FEA07C}"/>
    <pc:docChg chg="modSld">
      <pc:chgData name="Laitinen Merja" userId="814f4452-0b86-4d71-9b70-2e535e553236" providerId="ADAL" clId="{7A492259-9BCD-4B50-8837-8F45C8FEA07C}" dt="2024-06-24T09:02:40.282" v="111" actId="6549"/>
      <pc:docMkLst>
        <pc:docMk/>
      </pc:docMkLst>
      <pc:sldChg chg="modSp mod">
        <pc:chgData name="Laitinen Merja" userId="814f4452-0b86-4d71-9b70-2e535e553236" providerId="ADAL" clId="{7A492259-9BCD-4B50-8837-8F45C8FEA07C}" dt="2024-06-24T08:58:02.645" v="75" actId="20577"/>
        <pc:sldMkLst>
          <pc:docMk/>
          <pc:sldMk cId="0" sldId="256"/>
        </pc:sldMkLst>
        <pc:spChg chg="mod">
          <ac:chgData name="Laitinen Merja" userId="814f4452-0b86-4d71-9b70-2e535e553236" providerId="ADAL" clId="{7A492259-9BCD-4B50-8837-8F45C8FEA07C}" dt="2024-06-24T08:58:02.645" v="75" actId="20577"/>
          <ac:spMkLst>
            <pc:docMk/>
            <pc:sldMk cId="0" sldId="256"/>
            <ac:spMk id="133" creationId="{00000000-0000-0000-0000-000000000000}"/>
          </ac:spMkLst>
        </pc:spChg>
        <pc:picChg chg="mod">
          <ac:chgData name="Laitinen Merja" userId="814f4452-0b86-4d71-9b70-2e535e553236" providerId="ADAL" clId="{7A492259-9BCD-4B50-8837-8F45C8FEA07C}" dt="2024-06-24T08:58:00.642" v="71" actId="1076"/>
          <ac:picMkLst>
            <pc:docMk/>
            <pc:sldMk cId="0" sldId="256"/>
            <ac:picMk id="130" creationId="{00000000-0000-0000-0000-000000000000}"/>
          </ac:picMkLst>
        </pc:picChg>
      </pc:sldChg>
      <pc:sldChg chg="modSp mod">
        <pc:chgData name="Laitinen Merja" userId="814f4452-0b86-4d71-9b70-2e535e553236" providerId="ADAL" clId="{7A492259-9BCD-4B50-8837-8F45C8FEA07C}" dt="2024-06-24T08:55:05.077" v="1" actId="1076"/>
        <pc:sldMkLst>
          <pc:docMk/>
          <pc:sldMk cId="0" sldId="257"/>
        </pc:sldMkLst>
        <pc:spChg chg="mod">
          <ac:chgData name="Laitinen Merja" userId="814f4452-0b86-4d71-9b70-2e535e553236" providerId="ADAL" clId="{7A492259-9BCD-4B50-8837-8F45C8FEA07C}" dt="2024-06-24T08:55:05.077" v="1" actId="1076"/>
          <ac:spMkLst>
            <pc:docMk/>
            <pc:sldMk cId="0" sldId="257"/>
            <ac:spMk id="169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8:57:52.872" v="68" actId="1076"/>
        <pc:sldMkLst>
          <pc:docMk/>
          <pc:sldMk cId="0" sldId="258"/>
        </pc:sldMkLst>
        <pc:spChg chg="mod">
          <ac:chgData name="Laitinen Merja" userId="814f4452-0b86-4d71-9b70-2e535e553236" providerId="ADAL" clId="{7A492259-9BCD-4B50-8837-8F45C8FEA07C}" dt="2024-06-24T08:57:52.872" v="68" actId="1076"/>
          <ac:spMkLst>
            <pc:docMk/>
            <pc:sldMk cId="0" sldId="258"/>
            <ac:spMk id="202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9:00:31.100" v="98" actId="1076"/>
        <pc:sldMkLst>
          <pc:docMk/>
          <pc:sldMk cId="0" sldId="259"/>
        </pc:sldMkLst>
        <pc:spChg chg="mod">
          <ac:chgData name="Laitinen Merja" userId="814f4452-0b86-4d71-9b70-2e535e553236" providerId="ADAL" clId="{7A492259-9BCD-4B50-8837-8F45C8FEA07C}" dt="2024-06-24T09:00:28.071" v="97" actId="1076"/>
          <ac:spMkLst>
            <pc:docMk/>
            <pc:sldMk cId="0" sldId="259"/>
            <ac:spMk id="205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9:00:31.100" v="98" actId="1076"/>
          <ac:spMkLst>
            <pc:docMk/>
            <pc:sldMk cId="0" sldId="259"/>
            <ac:spMk id="236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8:57:46.280" v="67" actId="6549"/>
          <ac:spMkLst>
            <pc:docMk/>
            <pc:sldMk cId="0" sldId="259"/>
            <ac:spMk id="237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9:00:16.508" v="95" actId="1076"/>
        <pc:sldMkLst>
          <pc:docMk/>
          <pc:sldMk cId="0" sldId="260"/>
        </pc:sldMkLst>
        <pc:spChg chg="mod">
          <ac:chgData name="Laitinen Merja" userId="814f4452-0b86-4d71-9b70-2e535e553236" providerId="ADAL" clId="{7A492259-9BCD-4B50-8837-8F45C8FEA07C}" dt="2024-06-24T09:00:12.845" v="94" actId="1076"/>
          <ac:spMkLst>
            <pc:docMk/>
            <pc:sldMk cId="0" sldId="260"/>
            <ac:spMk id="238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9:00:16.508" v="95" actId="1076"/>
          <ac:spMkLst>
            <pc:docMk/>
            <pc:sldMk cId="0" sldId="260"/>
            <ac:spMk id="269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8:59:49.159" v="92" actId="1076"/>
          <ac:spMkLst>
            <pc:docMk/>
            <pc:sldMk cId="0" sldId="260"/>
            <ac:spMk id="270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9:00:46.999" v="102" actId="1076"/>
        <pc:sldMkLst>
          <pc:docMk/>
          <pc:sldMk cId="0" sldId="261"/>
        </pc:sldMkLst>
        <pc:spChg chg="mod">
          <ac:chgData name="Laitinen Merja" userId="814f4452-0b86-4d71-9b70-2e535e553236" providerId="ADAL" clId="{7A492259-9BCD-4B50-8837-8F45C8FEA07C}" dt="2024-06-24T09:00:40.043" v="100" actId="1076"/>
          <ac:spMkLst>
            <pc:docMk/>
            <pc:sldMk cId="0" sldId="261"/>
            <ac:spMk id="271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9:00:42.968" v="101" actId="1076"/>
          <ac:spMkLst>
            <pc:docMk/>
            <pc:sldMk cId="0" sldId="261"/>
            <ac:spMk id="302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9:00:46.999" v="102" actId="1076"/>
          <ac:spMkLst>
            <pc:docMk/>
            <pc:sldMk cId="0" sldId="261"/>
            <ac:spMk id="303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9:00:52.310" v="103" actId="1076"/>
        <pc:sldMkLst>
          <pc:docMk/>
          <pc:sldMk cId="0" sldId="262"/>
        </pc:sldMkLst>
        <pc:spChg chg="mod">
          <ac:chgData name="Laitinen Merja" userId="814f4452-0b86-4d71-9b70-2e535e553236" providerId="ADAL" clId="{7A492259-9BCD-4B50-8837-8F45C8FEA07C}" dt="2024-06-24T09:00:52.310" v="103" actId="1076"/>
          <ac:spMkLst>
            <pc:docMk/>
            <pc:sldMk cId="0" sldId="262"/>
            <ac:spMk id="335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8:57:00.437" v="27" actId="1076"/>
          <ac:spMkLst>
            <pc:docMk/>
            <pc:sldMk cId="0" sldId="262"/>
            <ac:spMk id="336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8:55:23.728" v="2" actId="1076"/>
        <pc:sldMkLst>
          <pc:docMk/>
          <pc:sldMk cId="0" sldId="263"/>
        </pc:sldMkLst>
        <pc:spChg chg="mod">
          <ac:chgData name="Laitinen Merja" userId="814f4452-0b86-4d71-9b70-2e535e553236" providerId="ADAL" clId="{7A492259-9BCD-4B50-8837-8F45C8FEA07C}" dt="2024-06-24T08:55:23.728" v="2" actId="1076"/>
          <ac:spMkLst>
            <pc:docMk/>
            <pc:sldMk cId="0" sldId="263"/>
            <ac:spMk id="368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9:02:40.282" v="111" actId="6549"/>
        <pc:sldMkLst>
          <pc:docMk/>
          <pc:sldMk cId="0" sldId="264"/>
        </pc:sldMkLst>
        <pc:spChg chg="mod">
          <ac:chgData name="Laitinen Merja" userId="814f4452-0b86-4d71-9b70-2e535e553236" providerId="ADAL" clId="{7A492259-9BCD-4B50-8837-8F45C8FEA07C}" dt="2024-06-24T08:55:34.876" v="4" actId="1076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9:00:57.763" v="104" actId="1076"/>
          <ac:spMkLst>
            <pc:docMk/>
            <pc:sldMk cId="0" sldId="264"/>
            <ac:spMk id="400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8:56:15.966" v="15" actId="20577"/>
          <ac:spMkLst>
            <pc:docMk/>
            <pc:sldMk cId="0" sldId="264"/>
            <ac:spMk id="401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9:02:40.282" v="111" actId="6549"/>
          <ac:spMkLst>
            <pc:docMk/>
            <pc:sldMk cId="0" sldId="264"/>
            <ac:spMk id="403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9:01:07.051" v="106" actId="1076"/>
        <pc:sldMkLst>
          <pc:docMk/>
          <pc:sldMk cId="0" sldId="265"/>
        </pc:sldMkLst>
        <pc:spChg chg="mod">
          <ac:chgData name="Laitinen Merja" userId="814f4452-0b86-4d71-9b70-2e535e553236" providerId="ADAL" clId="{7A492259-9BCD-4B50-8837-8F45C8FEA07C}" dt="2024-06-24T08:56:30.260" v="19" actId="1076"/>
          <ac:spMkLst>
            <pc:docMk/>
            <pc:sldMk cId="0" sldId="265"/>
            <ac:spMk id="404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9:01:04.916" v="105" actId="1076"/>
          <ac:spMkLst>
            <pc:docMk/>
            <pc:sldMk cId="0" sldId="265"/>
            <ac:spMk id="435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9:01:07.051" v="106" actId="1076"/>
          <ac:spMkLst>
            <pc:docMk/>
            <pc:sldMk cId="0" sldId="265"/>
            <ac:spMk id="436" creationId="{00000000-0000-0000-0000-000000000000}"/>
          </ac:spMkLst>
        </pc:spChg>
      </pc:sldChg>
      <pc:sldChg chg="modSp mod">
        <pc:chgData name="Laitinen Merja" userId="814f4452-0b86-4d71-9b70-2e535e553236" providerId="ADAL" clId="{7A492259-9BCD-4B50-8837-8F45C8FEA07C}" dt="2024-06-24T08:56:50.474" v="26" actId="1076"/>
        <pc:sldMkLst>
          <pc:docMk/>
          <pc:sldMk cId="0" sldId="266"/>
        </pc:sldMkLst>
        <pc:spChg chg="mod">
          <ac:chgData name="Laitinen Merja" userId="814f4452-0b86-4d71-9b70-2e535e553236" providerId="ADAL" clId="{7A492259-9BCD-4B50-8837-8F45C8FEA07C}" dt="2024-06-24T08:56:45.198" v="24" actId="1076"/>
          <ac:spMkLst>
            <pc:docMk/>
            <pc:sldMk cId="0" sldId="266"/>
            <ac:spMk id="437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8:56:50.474" v="26" actId="1076"/>
          <ac:spMkLst>
            <pc:docMk/>
            <pc:sldMk cId="0" sldId="266"/>
            <ac:spMk id="468" creationId="{00000000-0000-0000-0000-000000000000}"/>
          </ac:spMkLst>
        </pc:spChg>
        <pc:spChg chg="mod">
          <ac:chgData name="Laitinen Merja" userId="814f4452-0b86-4d71-9b70-2e535e553236" providerId="ADAL" clId="{7A492259-9BCD-4B50-8837-8F45C8FEA07C}" dt="2024-06-24T08:56:48.036" v="25" actId="1076"/>
          <ac:spMkLst>
            <pc:docMk/>
            <pc:sldMk cId="0" sldId="266"/>
            <ac:spMk id="46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196" y="3045145"/>
            <a:ext cx="9748266" cy="802386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8583" y="1034797"/>
            <a:ext cx="3936491" cy="3936491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614476" y="2952776"/>
            <a:ext cx="3185167" cy="6152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    Osallisuus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6751066" y="4766565"/>
            <a:ext cx="5281520" cy="502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kuvapankki, papunet.net.</a:t>
            </a:r>
          </a:p>
          <a:p>
            <a:pPr marL="0">
              <a:lnSpc>
                <a:spcPts val="2160"/>
              </a:lnSpc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Kuvako, muokkaus Sari Kivimäki, Mahdollisuus lapselle 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Freeform 404"/>
          <p:cNvSpPr/>
          <p:nvPr/>
        </p:nvSpPr>
        <p:spPr>
          <a:xfrm>
            <a:off x="12699" y="38756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5" name="Picture 40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06" name="Picture 4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1" name="Picture 4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12" name="Freeform 412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3" name="Picture 4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14" name="Freeform 414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5" name="Picture 4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" name="Picture 42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23" name="Freeform 423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" name="Picture 42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27" name="Freeform 427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" name="Picture 43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33" name="Freeform 43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4" name="Picture 2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5943" y="1"/>
            <a:ext cx="3316223" cy="1328927"/>
          </a:xfrm>
          <a:prstGeom prst="rect">
            <a:avLst/>
          </a:prstGeom>
          <a:noFill/>
        </p:spPr>
      </p:pic>
      <p:sp>
        <p:nvSpPr>
          <p:cNvPr id="435" name="Rectangle 435"/>
          <p:cNvSpPr/>
          <p:nvPr/>
        </p:nvSpPr>
        <p:spPr>
          <a:xfrm>
            <a:off x="1725999" y="871424"/>
            <a:ext cx="5864296" cy="4575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2" b="0" i="0" spc="0" baseline="0" dirty="0">
                <a:ln w="13072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Mikä on tärkeää osallisuudessa? </a:t>
            </a:r>
          </a:p>
        </p:txBody>
      </p:sp>
      <p:sp>
        <p:nvSpPr>
          <p:cNvPr id="436" name="Rectangle 436"/>
          <p:cNvSpPr/>
          <p:nvPr/>
        </p:nvSpPr>
        <p:spPr>
          <a:xfrm>
            <a:off x="1629499" y="1934433"/>
            <a:ext cx="10008496" cy="32513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15112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1.	Ihminen saa osallistua tai hän saa kieltäytyä.</a:t>
            </a:r>
          </a:p>
          <a:p>
            <a:pPr marL="0">
              <a:lnSpc>
                <a:spcPts val="4560"/>
              </a:lnSpc>
              <a:tabLst>
                <a:tab pos="515112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2.	Ihminen saa tietoa.</a:t>
            </a:r>
          </a:p>
          <a:p>
            <a:pPr marL="0">
              <a:lnSpc>
                <a:spcPts val="4563"/>
              </a:lnSpc>
              <a:tabLst>
                <a:tab pos="515112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3.	Ihminen voi vaikuttaa toimintaan (mitä tehdään tai mitä ei tehdä).</a:t>
            </a:r>
          </a:p>
          <a:p>
            <a:pPr marL="0">
              <a:lnSpc>
                <a:spcPts val="4560"/>
              </a:lnSpc>
              <a:tabLst>
                <a:tab pos="515112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4.	Ihminen saa kertoa omia ajatuksia (oma mielipide).</a:t>
            </a:r>
          </a:p>
          <a:p>
            <a:pPr marL="0">
              <a:lnSpc>
                <a:spcPts val="4560"/>
              </a:lnSpc>
              <a:tabLst>
                <a:tab pos="515112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5.	Ihminen saa tukea omien ajatusten kertomiseen.</a:t>
            </a:r>
          </a:p>
          <a:p>
            <a:pPr marL="0">
              <a:lnSpc>
                <a:spcPts val="4561"/>
              </a:lnSpc>
              <a:tabLst>
                <a:tab pos="515112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6.	Ihminen saa tehdä itse päätöksiä.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Freeform 437"/>
          <p:cNvSpPr/>
          <p:nvPr/>
        </p:nvSpPr>
        <p:spPr>
          <a:xfrm>
            <a:off x="12699" y="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8" name="Picture 4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39" name="Picture 4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40" name="Freeform 4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4" name="Picture 4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45" name="Freeform 4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6" name="Picture 4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47" name="Freeform 4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8" name="Picture 4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49" name="Freeform 4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5" name="Picture 4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56" name="Freeform 4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9" name="Picture 4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60" name="Freeform 4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5" name="Picture 4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66" name="Freeform 4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7" name="Picture 2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5943" y="1"/>
            <a:ext cx="3316223" cy="1328927"/>
          </a:xfrm>
          <a:prstGeom prst="rect">
            <a:avLst/>
          </a:prstGeom>
          <a:noFill/>
        </p:spPr>
      </p:pic>
      <p:sp>
        <p:nvSpPr>
          <p:cNvPr id="468" name="Rectangle 468"/>
          <p:cNvSpPr/>
          <p:nvPr/>
        </p:nvSpPr>
        <p:spPr>
          <a:xfrm>
            <a:off x="1177414" y="738913"/>
            <a:ext cx="5294702" cy="4575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2" b="0" i="0" spc="0" baseline="0" dirty="0">
                <a:ln w="13072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Syrjäytyminen ja osattomuus </a:t>
            </a:r>
          </a:p>
        </p:txBody>
      </p:sp>
      <p:sp>
        <p:nvSpPr>
          <p:cNvPr id="469" name="Rectangle 469"/>
          <p:cNvSpPr/>
          <p:nvPr/>
        </p:nvSpPr>
        <p:spPr>
          <a:xfrm>
            <a:off x="1055002" y="1940623"/>
            <a:ext cx="10107394" cy="33732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1" i="0" spc="0" baseline="0" dirty="0">
                <a:solidFill>
                  <a:srgbClr val="000000"/>
                </a:solidFill>
                <a:latin typeface="Calibri-Bold"/>
              </a:rPr>
              <a:t>Syrjäytyminen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: ihminen jää yhteiskunnan ulkopuolelle ja hänen on </a:t>
            </a:r>
          </a:p>
          <a:p>
            <a:pPr marL="0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vaikea vaikuttaa asioihin.</a:t>
            </a:r>
          </a:p>
          <a:p>
            <a:pPr marL="0">
              <a:lnSpc>
                <a:spcPts val="4560"/>
              </a:lnSpc>
              <a:tabLst>
                <a:tab pos="91442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Syy voi olla: ihminen on köyhä, hänellä on alkoholiongelma </a:t>
            </a:r>
          </a:p>
          <a:p>
            <a:pPr marL="0">
              <a:lnSpc>
                <a:spcPts val="4562"/>
              </a:lnSpc>
            </a:pPr>
            <a:r>
              <a:rPr lang="fi-FI" sz="2795" b="1" i="0" spc="0" baseline="0" dirty="0">
                <a:solidFill>
                  <a:srgbClr val="000000"/>
                </a:solidFill>
                <a:latin typeface="Calibri-Bold"/>
              </a:rPr>
              <a:t>Osattomuus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: ihminen kokee, että hän on syrjäytynyt ja sen lisäksi hän </a:t>
            </a:r>
          </a:p>
          <a:p>
            <a:pPr marL="0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kokee, että hän ei voi vaikuttaa omiin asioihin, hän ei kuulu yhteisöön.</a:t>
            </a:r>
          </a:p>
          <a:p>
            <a:pPr marL="0">
              <a:lnSpc>
                <a:spcPts val="4562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Syy voi olla: hänen terveys on huono, hänen elämänlaatu on </a:t>
            </a:r>
          </a:p>
          <a:p>
            <a:pPr marL="914425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huono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Freeform 47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1" name="Picture 47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72" name="Picture 47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73" name="Freeform 47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7" name="Picture 4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78" name="Freeform 47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9" name="Picture 4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80" name="Freeform 48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1" name="Picture 48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82" name="Freeform 48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8" name="Picture 48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89" name="Freeform 48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" name="Picture 49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99" name="Freeform 49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" name="Picture 2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568" y="269749"/>
            <a:ext cx="3316223" cy="1328927"/>
          </a:xfrm>
          <a:prstGeom prst="rect">
            <a:avLst/>
          </a:prstGeom>
          <a:noFill/>
        </p:spPr>
      </p:pic>
      <p:sp>
        <p:nvSpPr>
          <p:cNvPr id="501" name="Rectangle 501"/>
          <p:cNvSpPr/>
          <p:nvPr/>
        </p:nvSpPr>
        <p:spPr>
          <a:xfrm>
            <a:off x="929639" y="811429"/>
            <a:ext cx="1367939" cy="4575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2" b="0" i="0" spc="0" baseline="0" dirty="0">
                <a:ln w="13072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Lähteet</a:t>
            </a:r>
          </a:p>
        </p:txBody>
      </p:sp>
      <p:sp>
        <p:nvSpPr>
          <p:cNvPr id="502" name="Rectangle 502"/>
          <p:cNvSpPr/>
          <p:nvPr/>
        </p:nvSpPr>
        <p:spPr>
          <a:xfrm>
            <a:off x="929639" y="2309701"/>
            <a:ext cx="10242882" cy="16905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81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Karkkulainen ym. TOIMII! Hoitajan opas toiminnallisiin menetelmiin. </a:t>
            </a:r>
          </a:p>
          <a:p>
            <a:pPr marL="355346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2. uudistettu painos. Edita Publishing Oy. </a:t>
            </a:r>
          </a:p>
          <a:p>
            <a:pPr marL="0">
              <a:lnSpc>
                <a:spcPts val="3360"/>
              </a:lnSpc>
            </a:pPr>
            <a:r>
              <a:rPr lang="fi-FI" sz="2795" b="0" i="0" spc="181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Ikääntyneiden osallisuus ja kuntoutuminen. 2022. 1.painos. Sanoma </a:t>
            </a:r>
          </a:p>
          <a:p>
            <a:pPr marL="355346">
              <a:lnSpc>
                <a:spcPts val="336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Pro Oy.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5" name="Freeform 1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6" name="Freeform 1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16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69" name="Rectangle 169"/>
          <p:cNvSpPr/>
          <p:nvPr/>
        </p:nvSpPr>
        <p:spPr>
          <a:xfrm>
            <a:off x="1566406" y="381842"/>
            <a:ext cx="9590767" cy="56934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78866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Sanastoa</a:t>
            </a:r>
          </a:p>
          <a:p>
            <a:pPr marL="0">
              <a:lnSpc>
                <a:spcPts val="6996"/>
              </a:lnSpc>
            </a:pP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Yksilö = 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yksi ihminen (voi olla myös yksi eläin)</a:t>
            </a:r>
          </a:p>
          <a:p>
            <a:pPr marL="0">
              <a:lnSpc>
                <a:spcPts val="4656"/>
              </a:lnSpc>
            </a:pP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Yhteisö = 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ryhmä ihmisiä, esim. hoivakodin asiakkaat, työyhteisö, urheilujoukkue, kuoro</a:t>
            </a:r>
          </a:p>
          <a:p>
            <a:pPr marL="0">
              <a:lnSpc>
                <a:spcPts val="4657"/>
              </a:lnSpc>
            </a:pP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Osallistuminen = 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ihminen saa osallistua johonkin toimintaan, esim. ulkoilu, pelin pelaaminen</a:t>
            </a:r>
          </a:p>
          <a:p>
            <a:pPr marL="0">
              <a:lnSpc>
                <a:spcPts val="4656"/>
              </a:lnSpc>
            </a:pP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Osallisuus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 = ihminen tuntee kuuluvansa johonkin joukkoon ja voi vaikuttaa asioihin </a:t>
            </a:r>
          </a:p>
          <a:p>
            <a:pPr marL="0">
              <a:lnSpc>
                <a:spcPts val="4658"/>
              </a:lnSpc>
            </a:pP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Syrjäytyminen = 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ihmisellä ei ole työpaikkaa, hän ei saa palkkaa, hänellä ei ole ystäviä, </a:t>
            </a:r>
          </a:p>
          <a:p>
            <a:pPr marL="0">
              <a:lnSpc>
                <a:spcPts val="4703"/>
              </a:lnSpc>
            </a:pP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hänellä ei ole harrastuksia. Hänen elämässä on paljon ongelmia ja niitä on vaikea ratkaista.</a:t>
            </a:r>
          </a:p>
          <a:p>
            <a:pPr marL="0">
              <a:lnSpc>
                <a:spcPts val="4922"/>
              </a:lnSpc>
            </a:pP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Voimavarat = 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mitä ihminen pystyy tekemään (esim. voiko hän kävellä, puhua, syödä, </a:t>
            </a:r>
          </a:p>
          <a:p>
            <a:pPr marL="0">
              <a:lnSpc>
                <a:spcPts val="4919"/>
              </a:lnSpc>
            </a:pP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auttaa toisia, ratkaista ongelmia?)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 17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3" name="Picture 17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4" name="Freeform 17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" name="Picture 1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79" name="Freeform 17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1" name="Freeform 18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0" name="Freeform 19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" name="Picture 19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" name="Picture 19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0" name="Freeform 20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" name="Picture 2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3440" y="112776"/>
            <a:ext cx="3317747" cy="1328927"/>
          </a:xfrm>
          <a:prstGeom prst="rect">
            <a:avLst/>
          </a:prstGeom>
          <a:noFill/>
        </p:spPr>
      </p:pic>
      <p:sp>
        <p:nvSpPr>
          <p:cNvPr id="202" name="Rectangle 202"/>
          <p:cNvSpPr/>
          <p:nvPr/>
        </p:nvSpPr>
        <p:spPr>
          <a:xfrm>
            <a:off x="1145133" y="910813"/>
            <a:ext cx="10919215" cy="51167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7652"/>
            <a:r>
              <a:rPr lang="fi-FI" sz="3602" b="0" i="0" spc="0" baseline="0" dirty="0">
                <a:ln w="13072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Mitä osallisuus tarkoittaa?</a:t>
            </a:r>
          </a:p>
          <a:p>
            <a:pPr marL="0">
              <a:lnSpc>
                <a:spcPts val="5791"/>
              </a:lnSpc>
            </a:pPr>
            <a:r>
              <a:rPr lang="fi-FI" sz="2604" b="0" i="0" spc="194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Ihminen on yhteisön jäsen (esim. hoivakoti, työyhteisö, urheilujoukkue, kuoro).</a:t>
            </a:r>
          </a:p>
          <a:p>
            <a:pPr marL="0">
              <a:lnSpc>
                <a:spcPts val="6864"/>
              </a:lnSpc>
            </a:pPr>
            <a:r>
              <a:rPr lang="fi-FI" sz="2604" b="0" i="0" spc="194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Ihminen on mukana yhteisön tapahtumissa (esim. konsertit, juhlat, kerhot).</a:t>
            </a:r>
          </a:p>
          <a:p>
            <a:pPr marL="0">
              <a:lnSpc>
                <a:spcPts val="6866"/>
              </a:lnSpc>
            </a:pPr>
            <a:r>
              <a:rPr lang="fi-FI" sz="2604" b="0" i="0" spc="194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Ihminen voi vaikuttaa yhteisön toimintaan (esim. Millaisia tapahtumia haluan? </a:t>
            </a:r>
          </a:p>
          <a:p>
            <a:pPr marL="363016">
              <a:lnSpc>
                <a:spcPts val="3432"/>
              </a:lnSpc>
            </a:pP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Mitä haluan tehdä? Mitä en halua tehdä?).</a:t>
            </a:r>
          </a:p>
          <a:p>
            <a:pPr marL="0">
              <a:lnSpc>
                <a:spcPts val="6865"/>
              </a:lnSpc>
            </a:pPr>
            <a:r>
              <a:rPr lang="fi-FI" sz="2604" b="0" i="0" spc="194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Ihminen on tasa-arvoinen muiden ihmisten kanssa.</a:t>
            </a:r>
          </a:p>
          <a:p>
            <a:pPr marL="0">
              <a:lnSpc>
                <a:spcPts val="6866"/>
              </a:lnSpc>
            </a:pPr>
            <a:r>
              <a:rPr lang="fi-FI" sz="2604" b="0" i="0" spc="194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Osallisuuden vastakohta on syrjäytyminen.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" name="Picture 2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07" name="Picture 20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08" name="Freeform 20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" name="Picture 2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13" name="Freeform 21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15" name="Freeform 21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17" name="Freeform 21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" name="Picture 2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24" name="Freeform 22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" name="Picture 22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28" name="Freeform 22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" name="Picture 23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34" name="Freeform 23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8776" y="0"/>
            <a:ext cx="3341623" cy="1164844"/>
          </a:xfrm>
          <a:prstGeom prst="rect">
            <a:avLst/>
          </a:prstGeom>
          <a:noFill/>
        </p:spPr>
      </p:pic>
      <p:sp>
        <p:nvSpPr>
          <p:cNvPr id="236" name="Rectangle 236"/>
          <p:cNvSpPr/>
          <p:nvPr/>
        </p:nvSpPr>
        <p:spPr>
          <a:xfrm>
            <a:off x="1153873" y="899626"/>
            <a:ext cx="7582204" cy="10464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     </a:t>
            </a:r>
            <a:r>
              <a:rPr lang="fi-FI" sz="32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Mitä ihminen tarvitsee, että hän voi kokea </a:t>
            </a:r>
          </a:p>
          <a:p>
            <a:pPr marL="0"/>
            <a:r>
              <a:rPr lang="fi-FI" sz="320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      </a:t>
            </a:r>
            <a:r>
              <a:rPr lang="fi-FI" sz="32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osallisuutta? (1/2)</a:t>
            </a:r>
          </a:p>
        </p:txBody>
      </p:sp>
      <p:sp>
        <p:nvSpPr>
          <p:cNvPr id="237" name="Rectangle 237"/>
          <p:cNvSpPr/>
          <p:nvPr/>
        </p:nvSpPr>
        <p:spPr>
          <a:xfrm>
            <a:off x="1179411" y="2251461"/>
            <a:ext cx="10324942" cy="2786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604" b="0" i="0" spc="1944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Taloudellinen osallisuus: Ihmisellä on riittävästi rahaa.</a:t>
            </a:r>
          </a:p>
          <a:p>
            <a:pPr marL="0">
              <a:lnSpc>
                <a:spcPts val="3120"/>
              </a:lnSpc>
              <a:tabLst>
                <a:tab pos="362712" algn="l"/>
                <a:tab pos="914349" algn="l"/>
              </a:tabLst>
            </a:pPr>
            <a:r>
              <a:rPr lang="fi-FI" sz="2606" b="0" i="0" spc="0" baseline="0" dirty="0">
                <a:solidFill>
                  <a:srgbClr val="000000"/>
                </a:solidFill>
                <a:latin typeface="Calibri"/>
              </a:rPr>
              <a:t> 	 	Esimerkiksi: Hän voi maksaa vuokran. Hän voi ostaa ruokaa. Hän voi </a:t>
            </a:r>
          </a:p>
          <a:p>
            <a:pPr marL="914349">
              <a:lnSpc>
                <a:spcPts val="3121"/>
              </a:lnSpc>
            </a:pP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matkustaa bussilla. </a:t>
            </a:r>
          </a:p>
          <a:p>
            <a:pPr marL="0">
              <a:lnSpc>
                <a:spcPts val="6239"/>
              </a:lnSpc>
            </a:pPr>
            <a:r>
              <a:rPr lang="fi-FI" sz="2604" b="0" i="0" spc="1944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Toiminnallinen osallisuus: Ihminen osallistuu erilaisiin tapahtumiin. </a:t>
            </a:r>
          </a:p>
          <a:p>
            <a:pPr marL="0">
              <a:lnSpc>
                <a:spcPts val="3122"/>
              </a:lnSpc>
              <a:tabLst>
                <a:tab pos="362712" algn="l"/>
                <a:tab pos="914349" algn="l"/>
              </a:tabLst>
            </a:pP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 	 	Esimerkiksi: Hän käy teatterissa. Hän käy konsertissa. Hän matkustaa </a:t>
            </a:r>
          </a:p>
          <a:p>
            <a:pPr marL="0">
              <a:lnSpc>
                <a:spcPts val="3122"/>
              </a:lnSpc>
              <a:tabLst>
                <a:tab pos="362712" algn="l"/>
                <a:tab pos="914349" algn="l"/>
              </a:tabLst>
            </a:pPr>
            <a:r>
              <a:rPr lang="fi-FI" sz="2604" dirty="0">
                <a:solidFill>
                  <a:srgbClr val="000000"/>
                </a:solidFill>
                <a:latin typeface="Calibri"/>
              </a:rPr>
              <a:t>             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ystävien luokse.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reeform 238"/>
          <p:cNvSpPr/>
          <p:nvPr/>
        </p:nvSpPr>
        <p:spPr>
          <a:xfrm>
            <a:off x="-101601" y="1269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40" name="Picture 2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41" name="Freeform 24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" name="Picture 2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46" name="Freeform 24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2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48" name="Freeform 24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24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50" name="Freeform 25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" name="Picture 25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57" name="Freeform 25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" name="Picture 26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61" name="Freeform 26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" name="Picture 2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67" name="Freeform 26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" name="Picture 26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8776" y="0"/>
            <a:ext cx="3341623" cy="1164844"/>
          </a:xfrm>
          <a:prstGeom prst="rect">
            <a:avLst/>
          </a:prstGeom>
          <a:noFill/>
        </p:spPr>
      </p:pic>
      <p:sp>
        <p:nvSpPr>
          <p:cNvPr id="269" name="Rectangle 269"/>
          <p:cNvSpPr/>
          <p:nvPr/>
        </p:nvSpPr>
        <p:spPr>
          <a:xfrm>
            <a:off x="1687548" y="790708"/>
            <a:ext cx="7061228" cy="10464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Mitä ihminen tarvitsee, että hän voi kokea </a:t>
            </a:r>
          </a:p>
          <a:p>
            <a:pPr marL="0"/>
            <a:r>
              <a:rPr lang="fi-FI" sz="32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osallisuutta? (2/2</a:t>
            </a:r>
            <a:r>
              <a:rPr lang="fi-FI" sz="36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)</a:t>
            </a:r>
          </a:p>
        </p:txBody>
      </p:sp>
      <p:sp>
        <p:nvSpPr>
          <p:cNvPr id="270" name="Rectangle 270"/>
          <p:cNvSpPr/>
          <p:nvPr/>
        </p:nvSpPr>
        <p:spPr>
          <a:xfrm>
            <a:off x="855894" y="2366716"/>
            <a:ext cx="10733195" cy="2786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604" b="0" i="0" spc="194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Yhteiskunnallinen osallisuus: Ihminen on mukana yhteiskunnan toiminnoissa</a:t>
            </a:r>
          </a:p>
          <a:p>
            <a:pPr marL="363016">
              <a:lnSpc>
                <a:spcPts val="3119"/>
              </a:lnSpc>
              <a:tabLst>
                <a:tab pos="914653" algn="l"/>
              </a:tabLst>
            </a:pP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 	Esimerkiksi: Hän osaa etsiä tietoa palveluista. Hän osaa hakea itselleen </a:t>
            </a:r>
          </a:p>
          <a:p>
            <a:pPr marL="914654">
              <a:lnSpc>
                <a:spcPts val="3120"/>
              </a:lnSpc>
            </a:pP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etuuksia.  </a:t>
            </a:r>
          </a:p>
          <a:p>
            <a:pPr marL="0">
              <a:lnSpc>
                <a:spcPts val="6241"/>
              </a:lnSpc>
            </a:pPr>
            <a:r>
              <a:rPr lang="fi-FI" sz="2604" b="0" i="0" spc="194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Yhteisöllinen osallisuus: Ihminen kuuluu johonkin ryhmään. </a:t>
            </a:r>
          </a:p>
          <a:p>
            <a:pPr marL="0">
              <a:lnSpc>
                <a:spcPts val="3119"/>
              </a:lnSpc>
              <a:tabLst>
                <a:tab pos="914654" algn="l"/>
              </a:tabLst>
            </a:pP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 	Esimerkiksi: hän kuuluu hoivakodin asukkaisiin. He syövät yhdessä, </a:t>
            </a:r>
          </a:p>
          <a:p>
            <a:pPr marL="0">
              <a:lnSpc>
                <a:spcPts val="3119"/>
              </a:lnSpc>
              <a:tabLst>
                <a:tab pos="914654" algn="l"/>
              </a:tabLst>
            </a:pPr>
            <a:r>
              <a:rPr lang="fi-FI" sz="2604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fi-FI" sz="2604" b="0" i="0" spc="0" baseline="0" dirty="0">
                <a:solidFill>
                  <a:srgbClr val="000000"/>
                </a:solidFill>
                <a:latin typeface="Calibri"/>
              </a:rPr>
              <a:t>he tekevät a</a:t>
            </a:r>
            <a:r>
              <a:rPr lang="fi-FI" sz="2606" b="0" i="0" spc="0" baseline="0" dirty="0">
                <a:solidFill>
                  <a:srgbClr val="000000"/>
                </a:solidFill>
                <a:latin typeface="Calibri"/>
              </a:rPr>
              <a:t>sioita yhdessä.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reeform 271"/>
          <p:cNvSpPr/>
          <p:nvPr/>
        </p:nvSpPr>
        <p:spPr>
          <a:xfrm>
            <a:off x="-18289" y="-8368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" name="Picture 27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73" name="Picture 27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74" name="Freeform 27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8" name="Picture 2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79" name="Freeform 27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0" name="Picture 2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81" name="Freeform 28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" name="Picture 2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83" name="Freeform 28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" name="Picture 28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90" name="Freeform 29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" name="Picture 29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94" name="Freeform 29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9" name="Picture 29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00" name="Freeform 30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" name="Picture 2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7488" y="73152"/>
            <a:ext cx="3316223" cy="1328927"/>
          </a:xfrm>
          <a:prstGeom prst="rect">
            <a:avLst/>
          </a:prstGeom>
          <a:noFill/>
        </p:spPr>
      </p:pic>
      <p:sp>
        <p:nvSpPr>
          <p:cNvPr id="302" name="Rectangle 302"/>
          <p:cNvSpPr/>
          <p:nvPr/>
        </p:nvSpPr>
        <p:spPr>
          <a:xfrm>
            <a:off x="1566977" y="842386"/>
            <a:ext cx="5976518" cy="457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Miksi osallisuus on tärkeää? (1/2)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880872" y="2271039"/>
            <a:ext cx="11100480" cy="21174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81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Ihmisen osallisuuteen vaikuttaa se, onko hänellä koulutus ja saako hän </a:t>
            </a:r>
          </a:p>
          <a:p>
            <a:pPr marL="355396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palkkaa. Jos ihmisellä ei ole koulutusta, hänen on vaikea saada työtä. </a:t>
            </a:r>
          </a:p>
          <a:p>
            <a:pPr marL="0">
              <a:lnSpc>
                <a:spcPts val="6722"/>
              </a:lnSpc>
            </a:pPr>
            <a:r>
              <a:rPr lang="fi-FI" sz="2795" b="0" i="0" spc="181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Osallisuus vähentää köyhyyttä, ehkäisee syrjäytymistä, edistää terveyttä ja </a:t>
            </a:r>
          </a:p>
          <a:p>
            <a:pPr marL="355396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parantaa ihmisten välistä tasa-arvoa.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Freeform 30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5" name="Picture 30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06" name="Picture 3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07" name="Freeform 307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1" name="Picture 3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12" name="Freeform 312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3" name="Picture 3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14" name="Freeform 314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5" name="Picture 3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16" name="Freeform 316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23" name="Freeform 323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6" name="Picture 32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27" name="Freeform 327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4" name="Picture 2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7488" y="73152"/>
            <a:ext cx="3316223" cy="1328927"/>
          </a:xfrm>
          <a:prstGeom prst="rect">
            <a:avLst/>
          </a:prstGeom>
          <a:noFill/>
        </p:spPr>
      </p:pic>
      <p:sp>
        <p:nvSpPr>
          <p:cNvPr id="335" name="Rectangle 335"/>
          <p:cNvSpPr/>
          <p:nvPr/>
        </p:nvSpPr>
        <p:spPr>
          <a:xfrm>
            <a:off x="1566977" y="755050"/>
            <a:ext cx="5976518" cy="457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Miksi osallisuus on tärkeää? (2/2)</a:t>
            </a:r>
          </a:p>
        </p:txBody>
      </p:sp>
      <p:sp>
        <p:nvSpPr>
          <p:cNvPr id="336" name="Rectangle 336"/>
          <p:cNvSpPr/>
          <p:nvPr/>
        </p:nvSpPr>
        <p:spPr>
          <a:xfrm>
            <a:off x="929639" y="2136642"/>
            <a:ext cx="11111843" cy="25446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181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Osallisuus on sitä, että ihminen voi osallistua erilaisiin tapahtumiin.</a:t>
            </a:r>
          </a:p>
          <a:p>
            <a:pPr marL="0">
              <a:lnSpc>
                <a:spcPts val="3361"/>
              </a:lnSpc>
              <a:tabLst>
                <a:tab pos="355396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Hän voi vaikuttaa siihen, mitä tapahtumissa tehdään ja mitä siellä ei tehdä.</a:t>
            </a:r>
          </a:p>
          <a:p>
            <a:pPr marL="0">
              <a:lnSpc>
                <a:spcPts val="6720"/>
              </a:lnSpc>
            </a:pPr>
            <a:r>
              <a:rPr lang="fi-FI" sz="2798" b="0" i="0" spc="181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Osallisuus on sitä, että ihmisellä on mahdollisuus vaikuttaa omaan </a:t>
            </a:r>
          </a:p>
          <a:p>
            <a:pPr marL="355396">
              <a:lnSpc>
                <a:spcPts val="336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elämään liittyviin asioihin. Esimerkiksi: Missä asun? Mitä ruokaa syön? </a:t>
            </a:r>
          </a:p>
          <a:p>
            <a:pPr marL="355396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Mitä vaatteita puen päälleni? Mitä harrastan?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Freeform 3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8" name="Picture 3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39" name="Picture 3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40" name="Freeform 3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" name="Picture 3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45" name="Freeform 3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47" name="Freeform 3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" name="Picture 3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49" name="Freeform 3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5" name="Picture 3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56" name="Freeform 3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9" name="Picture 3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60" name="Freeform 3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7" name="Picture 2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7759" y="16764"/>
            <a:ext cx="3317747" cy="1328927"/>
          </a:xfrm>
          <a:prstGeom prst="rect">
            <a:avLst/>
          </a:prstGeom>
          <a:noFill/>
        </p:spPr>
      </p:pic>
      <p:sp>
        <p:nvSpPr>
          <p:cNvPr id="368" name="Rectangle 368"/>
          <p:cNvSpPr/>
          <p:nvPr/>
        </p:nvSpPr>
        <p:spPr>
          <a:xfrm>
            <a:off x="1148304" y="1319957"/>
            <a:ext cx="9426271" cy="31468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0" i="0" spc="0" baseline="0" dirty="0">
                <a:ln w="13063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Miten voin tukea asiakkaan osallisuutta? (1/2)</a:t>
            </a:r>
          </a:p>
          <a:p>
            <a:pPr marL="0">
              <a:lnSpc>
                <a:spcPts val="7733"/>
              </a:lnSpc>
            </a:pPr>
            <a:r>
              <a:rPr lang="fi-FI" sz="2798" b="0" i="0" spc="18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On tärkeää huomioida asiakkaan voimavarat. </a:t>
            </a:r>
          </a:p>
          <a:p>
            <a:pPr marL="0">
              <a:lnSpc>
                <a:spcPts val="3362"/>
              </a:lnSpc>
              <a:tabLst>
                <a:tab pos="355091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Otan työssä huomioon, mitä asiakas pystyy tekemään.</a:t>
            </a:r>
          </a:p>
          <a:p>
            <a:pPr marL="0">
              <a:lnSpc>
                <a:spcPts val="6720"/>
              </a:lnSpc>
            </a:pPr>
            <a:r>
              <a:rPr lang="fi-FI" sz="2798" b="0" i="0" spc="18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On tärkeää kuunnella asiakasta ja olla läsnä. </a:t>
            </a:r>
          </a:p>
          <a:p>
            <a:pPr marL="0">
              <a:lnSpc>
                <a:spcPts val="3361"/>
              </a:lnSpc>
              <a:tabLst>
                <a:tab pos="355091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Kuuntelen mitä asiakas sanoo. Olen läsnä eikä minulla ole kiire.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Freeform 369"/>
          <p:cNvSpPr/>
          <p:nvPr/>
        </p:nvSpPr>
        <p:spPr>
          <a:xfrm>
            <a:off x="0" y="-2271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0" name="Picture 37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71" name="Picture 3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72" name="Freeform 37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6" name="Picture 37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77" name="Freeform 37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8" name="Picture 37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79" name="Freeform 37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0" name="Picture 38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81" name="Freeform 38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7" name="Picture 38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88" name="Freeform 38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1" name="Picture 39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92" name="Freeform 39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7" name="Picture 39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98" name="Freeform 39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" name="Picture 2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7759" y="16764"/>
            <a:ext cx="3317747" cy="1328927"/>
          </a:xfrm>
          <a:prstGeom prst="rect">
            <a:avLst/>
          </a:prstGeom>
          <a:noFill/>
        </p:spPr>
      </p:pic>
      <p:sp>
        <p:nvSpPr>
          <p:cNvPr id="400" name="Rectangle 400"/>
          <p:cNvSpPr/>
          <p:nvPr/>
        </p:nvSpPr>
        <p:spPr>
          <a:xfrm>
            <a:off x="1108215" y="805672"/>
            <a:ext cx="7248706" cy="4575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2" b="0" i="0" spc="0" baseline="0" dirty="0">
                <a:ln w="13072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Miten voin tukea asiakkaan osallisuutta?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1108215" y="1827415"/>
            <a:ext cx="11188319" cy="12877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81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dirty="0">
                <a:solidFill>
                  <a:srgbClr val="000000"/>
                </a:solidFill>
                <a:latin typeface="Calibri"/>
              </a:rPr>
              <a:t>Toiminnalliset menetelmät tukevat osallisuutta.</a:t>
            </a:r>
          </a:p>
          <a:p>
            <a:pPr marL="0">
              <a:lnSpc>
                <a:spcPts val="3360"/>
              </a:lnSpc>
              <a:tabLst>
                <a:tab pos="355091" algn="l"/>
              </a:tabLst>
            </a:pPr>
            <a:r>
              <a:rPr lang="fi-FI" sz="2798" b="0" i="0" spc="0" dirty="0">
                <a:solidFill>
                  <a:srgbClr val="000000"/>
                </a:solidFill>
                <a:latin typeface="Calibri"/>
              </a:rPr>
              <a:t> 	Teen asiakkaiden kanssa jotakin mukavaa yhdessä, esim. pelaamme peliä, </a:t>
            </a:r>
          </a:p>
          <a:p>
            <a:pPr marL="355091">
              <a:lnSpc>
                <a:spcPts val="3361"/>
              </a:lnSpc>
            </a:pPr>
            <a:r>
              <a:rPr lang="fi-FI" sz="2795" b="0" i="0" spc="0" dirty="0">
                <a:solidFill>
                  <a:srgbClr val="000000"/>
                </a:solidFill>
                <a:latin typeface="Calibri"/>
              </a:rPr>
              <a:t>laulamme.</a:t>
            </a:r>
          </a:p>
        </p:txBody>
      </p:sp>
      <p:sp>
        <p:nvSpPr>
          <p:cNvPr id="402" name="Rectangle 402"/>
          <p:cNvSpPr/>
          <p:nvPr/>
        </p:nvSpPr>
        <p:spPr>
          <a:xfrm>
            <a:off x="553212" y="3244342"/>
            <a:ext cx="80250" cy="355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1108215" y="3545603"/>
            <a:ext cx="10511467" cy="2577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81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tehdään yhdessä jotakin, saadaan tietoa siitä, mistä asiakas pitää </a:t>
            </a:r>
          </a:p>
          <a:p>
            <a:pPr marL="0"/>
            <a:r>
              <a:rPr lang="fi-FI" sz="2795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ja mistä hän ei pidä.</a:t>
            </a:r>
          </a:p>
          <a:p>
            <a:pPr marL="0">
              <a:lnSpc>
                <a:spcPts val="6719"/>
              </a:lnSpc>
            </a:pPr>
            <a:r>
              <a:rPr lang="fi-FI" sz="2795" b="0" i="0" spc="181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Sosiaalinen osallisuus vaikuttaa hyvinvointiin ja terveyteen.</a:t>
            </a:r>
          </a:p>
          <a:p>
            <a:pPr marL="0">
              <a:lnSpc>
                <a:spcPts val="3362"/>
              </a:lnSpc>
              <a:tabLst>
                <a:tab pos="355091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Sosiaalinen osallisuus =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tehdä jotakin mukavaa yhdessä toisten</a:t>
            </a:r>
          </a:p>
          <a:p>
            <a:pPr marL="0">
              <a:lnSpc>
                <a:spcPts val="3362"/>
              </a:lnSpc>
              <a:tabLst>
                <a:tab pos="355091" algn="l"/>
              </a:tabLst>
            </a:pPr>
            <a:r>
              <a:rPr lang="fi-FI" sz="2795" i="1" dirty="0">
                <a:solidFill>
                  <a:srgbClr val="000000"/>
                </a:solidFill>
                <a:latin typeface="Calibri-Italic"/>
              </a:rPr>
              <a:t>  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 ihmisten kanssa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755</Words>
  <Application>Microsoft Office PowerPoint</Application>
  <PresentationFormat>Laajakuva</PresentationFormat>
  <Paragraphs>81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Calibri-Italic</vt:lpstr>
      <vt:lpstr>ArialMT</vt:lpstr>
      <vt:lpstr>Calibri</vt:lpstr>
      <vt:lpstr>Calibri-Bold</vt:lpstr>
      <vt:lpstr>Calibri-Light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1</cp:revision>
  <dcterms:modified xsi:type="dcterms:W3CDTF">2024-06-24T09:02:45Z</dcterms:modified>
</cp:coreProperties>
</file>