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media1.m4a" ContentType="audio/unknown"/>
  <Override PartName="/ppt/media/media2.m4a" ContentType="audio/unknown"/>
  <Override PartName="/ppt/media/media3.m4a" ContentType="audio/unknown"/>
  <Override PartName="/ppt/media/image6.jpeg" ContentType="image/jpeg"/>
  <Override PartName="/ppt/media/media4.m4a" ContentType="audio/unknown"/>
  <Override PartName="/ppt/media/image7.jpeg" ContentType="image/jpeg"/>
  <Override PartName="/ppt/media/image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EBD2">
              <a:alpha val="48000"/>
            </a:srgbClr>
          </a:solidFill>
        </a:fill>
      </a:tcStyle>
    </a:band2H>
    <a:firstCo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solidFill>
            <a:srgbClr val="D6A96F">
              <a:alpha val="48000"/>
            </a:srgbClr>
          </a:solidFill>
        </a:fill>
      </a:tcStyle>
    </a:firstCol>
    <a:lastRow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solidFill>
            <a:srgbClr val="D6A96F">
              <a:alpha val="48000"/>
            </a:srgbClr>
          </a:solidFill>
        </a:fill>
      </a:tcStyle>
    </a:lastRow>
    <a:firstRow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solidFill>
            <a:srgbClr val="D6A96F">
              <a:alpha val="48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6654F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solidFill>
            <a:srgbClr val="9BA7B4">
              <a:alpha val="9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F8B9E">
              <a:alpha val="9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F8B9E">
              <a:alpha val="90000"/>
            </a:srgb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D231A"/>
              </a:solidFill>
              <a:prstDash val="solid"/>
              <a:miter lim="400000"/>
            </a:ln>
          </a:top>
          <a:bottom>
            <a:ln w="12700" cap="flat">
              <a:solidFill>
                <a:srgbClr val="3D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D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B1A596">
              <a:alpha val="20000"/>
            </a:srgbClr>
          </a:solidFill>
        </a:fill>
      </a:tcStyle>
    </a:band2H>
    <a:firstCo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D231A"/>
              </a:solidFill>
              <a:prstDash val="solid"/>
              <a:miter lim="400000"/>
            </a:ln>
          </a:left>
          <a:right>
            <a:ln w="12700" cap="flat">
              <a:solidFill>
                <a:srgbClr val="3D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CA581">
              <a:alpha val="50000"/>
            </a:srgbClr>
          </a:solidFill>
        </a:fill>
      </a:tcStyle>
    </a:firstCol>
    <a:lastRow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D231A"/>
              </a:solidFill>
              <a:prstDash val="solid"/>
              <a:miter lim="400000"/>
            </a:ln>
          </a:top>
          <a:bottom>
            <a:ln w="12700" cap="flat">
              <a:solidFill>
                <a:srgbClr val="3D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D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D231A"/>
              </a:solidFill>
              <a:prstDash val="solid"/>
              <a:miter lim="400000"/>
            </a:ln>
          </a:top>
          <a:bottom>
            <a:ln w="12700" cap="flat">
              <a:solidFill>
                <a:srgbClr val="3D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D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56333">
              <a:alpha val="75000"/>
            </a:srgb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19B68">
              <a:alpha val="50000"/>
            </a:srgbClr>
          </a:solidFill>
        </a:fill>
      </a:tcStyle>
    </a:wholeTbl>
    <a:band2H>
      <a:tcTxStyle b="def" i="def"/>
      <a:tcStyle>
        <a:tcBdr/>
        <a:fill>
          <a:solidFill>
            <a:srgbClr val="C09B6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45C39">
              <a:alpha val="8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77A48">
              <a:alpha val="81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33E29">
              <a:alpha val="85000"/>
            </a:srgb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D8E"/>
              </a:solidFill>
              <a:prstDash val="solid"/>
              <a:miter lim="400000"/>
            </a:ln>
          </a:top>
          <a:bottom>
            <a:ln w="12700" cap="flat">
              <a:solidFill>
                <a:srgbClr val="828D8E"/>
              </a:solidFill>
              <a:prstDash val="solid"/>
              <a:miter lim="400000"/>
            </a:ln>
          </a:bottom>
          <a:insideH>
            <a:ln w="12700" cap="flat">
              <a:solidFill>
                <a:srgbClr val="828D8E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6654F">
              <a:alpha val="20000"/>
            </a:srgbClr>
          </a:solidFill>
        </a:fill>
      </a:tcStyle>
    </a:band2H>
    <a:firstCo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828D8E"/>
              </a:solidFill>
              <a:prstDash val="solid"/>
              <a:miter lim="400000"/>
            </a:ln>
          </a:left>
          <a:right>
            <a:ln w="12700" cap="flat">
              <a:solidFill>
                <a:srgbClr val="828D8E"/>
              </a:solidFill>
              <a:prstDash val="solid"/>
              <a:miter lim="400000"/>
            </a:ln>
          </a:right>
          <a:top>
            <a:ln w="12700" cap="flat">
              <a:solidFill>
                <a:srgbClr val="828D8E"/>
              </a:solidFill>
              <a:prstDash val="solid"/>
              <a:miter lim="400000"/>
            </a:ln>
          </a:top>
          <a:bottom>
            <a:ln w="12700" cap="flat">
              <a:solidFill>
                <a:srgbClr val="828D8E"/>
              </a:solidFill>
              <a:prstDash val="solid"/>
              <a:miter lim="400000"/>
            </a:ln>
          </a:bottom>
          <a:insideH>
            <a:ln w="12700" cap="flat">
              <a:solidFill>
                <a:srgbClr val="828D8E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DFD8">
              <a:alpha val="61000"/>
            </a:srgbClr>
          </a:solidFill>
        </a:fill>
      </a:tcStyle>
    </a:firstCol>
    <a:lastRow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D8E"/>
              </a:solidFill>
              <a:prstDash val="solid"/>
              <a:miter lim="400000"/>
            </a:ln>
          </a:top>
          <a:bottom>
            <a:ln w="12700" cap="flat">
              <a:solidFill>
                <a:srgbClr val="828D8E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DFD8">
              <a:alpha val="61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D8E"/>
              </a:solidFill>
              <a:prstDash val="solid"/>
              <a:miter lim="400000"/>
            </a:ln>
          </a:top>
          <a:bottom>
            <a:ln w="12700" cap="flat">
              <a:solidFill>
                <a:srgbClr val="828D8E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D5E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232323"/>
        </a:fontRef>
        <a:srgbClr val="232323"/>
      </a:tcTxStyle>
      <a:tcStyle>
        <a:tcBdr>
          <a:left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6654F">
              <a:alpha val="20000"/>
            </a:srgbClr>
          </a:solidFill>
        </a:fill>
      </a:tcStyle>
    </a:band2H>
    <a:firstCol>
      <a:tcTxStyle b="off" i="off">
        <a:fontRef idx="minor">
          <a:srgbClr val="232323"/>
        </a:fontRef>
        <a:srgbClr val="23232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232323"/>
        </a:fontRef>
        <a:srgbClr val="23232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232323"/>
        </a:fontRef>
        <a:srgbClr val="23232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Otsikko ja 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tsikkoteksti"/>
          <p:cNvSpPr txBox="1"/>
          <p:nvPr>
            <p:ph type="title"/>
          </p:nvPr>
        </p:nvSpPr>
        <p:spPr>
          <a:xfrm>
            <a:off x="2374900" y="2387600"/>
            <a:ext cx="19621500" cy="4876800"/>
          </a:xfrm>
          <a:prstGeom prst="rect">
            <a:avLst/>
          </a:prstGeom>
        </p:spPr>
        <p:txBody>
          <a:bodyPr anchor="b"/>
          <a:lstStyle>
            <a:lvl1pPr algn="ctr"/>
          </a:lstStyle>
          <a:p>
            <a:pPr/>
            <a:r>
              <a:t>Otsikkoteksti</a:t>
            </a:r>
          </a:p>
        </p:txBody>
      </p:sp>
      <p:sp>
        <p:nvSpPr>
          <p:cNvPr id="12" name="Leipätekstin taso yksi…"/>
          <p:cNvSpPr txBox="1"/>
          <p:nvPr>
            <p:ph type="body" sz="quarter" idx="1"/>
          </p:nvPr>
        </p:nvSpPr>
        <p:spPr>
          <a:xfrm>
            <a:off x="2374900" y="7251700"/>
            <a:ext cx="19621500" cy="2057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000"/>
            </a:lvl1pPr>
            <a:lvl2pPr marL="0" indent="0" algn="ctr">
              <a:spcBef>
                <a:spcPts val="0"/>
              </a:spcBef>
              <a:buSzTx/>
              <a:buNone/>
              <a:defRPr sz="5000"/>
            </a:lvl2pPr>
            <a:lvl3pPr marL="0" indent="0" algn="ctr">
              <a:spcBef>
                <a:spcPts val="0"/>
              </a:spcBef>
              <a:buSzTx/>
              <a:buNone/>
              <a:defRPr sz="5000"/>
            </a:lvl3pPr>
            <a:lvl4pPr marL="0" indent="0" algn="ctr">
              <a:spcBef>
                <a:spcPts val="0"/>
              </a:spcBef>
              <a:buSzTx/>
              <a:buNone/>
              <a:defRPr sz="5000"/>
            </a:lvl4pPr>
            <a:lvl5pPr marL="0" indent="0" algn="ctr">
              <a:spcBef>
                <a:spcPts val="0"/>
              </a:spcBef>
              <a:buSzTx/>
              <a:buNone/>
              <a:defRPr sz="5000"/>
            </a:lvl5pPr>
          </a:lstStyle>
          <a:p>
            <a:pPr/>
            <a:r>
              <a:t>Leipätekstin taso yksi</a:t>
            </a:r>
          </a:p>
          <a:p>
            <a:pPr lvl="1"/>
            <a:r>
              <a:t>Leipätekstin taso kaksi</a:t>
            </a:r>
          </a:p>
          <a:p>
            <a:pPr lvl="2"/>
            <a:r>
              <a:t>Leipätekstin taso kolme</a:t>
            </a:r>
          </a:p>
          <a:p>
            <a:pPr lvl="3"/>
            <a:r>
              <a:t>Leipätekstin taso neljä</a:t>
            </a:r>
          </a:p>
          <a:p>
            <a:pPr lvl="4"/>
            <a:r>
              <a:t>Leipätekstin taso viisi</a:t>
            </a:r>
          </a:p>
        </p:txBody>
      </p:sp>
      <p:sp>
        <p:nvSpPr>
          <p:cNvPr id="13" name="Dian numero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Laina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”Kirjoita lainaus tähän.”"/>
          <p:cNvSpPr txBox="1"/>
          <p:nvPr>
            <p:ph type="body" sz="quarter" idx="21"/>
          </p:nvPr>
        </p:nvSpPr>
        <p:spPr>
          <a:xfrm>
            <a:off x="2374900" y="6045200"/>
            <a:ext cx="19621500" cy="11176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”Kirjoita lainaus tähän.”</a:t>
            </a:r>
          </a:p>
        </p:txBody>
      </p:sp>
      <p:sp>
        <p:nvSpPr>
          <p:cNvPr id="94" name="– Johnny Appleseed"/>
          <p:cNvSpPr txBox="1"/>
          <p:nvPr>
            <p:ph type="body" sz="quarter" idx="22"/>
          </p:nvPr>
        </p:nvSpPr>
        <p:spPr>
          <a:xfrm>
            <a:off x="2374900" y="8953500"/>
            <a:ext cx="19621500" cy="850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– Johnny Appleseed</a:t>
            </a:r>
          </a:p>
        </p:txBody>
      </p:sp>
      <p:sp>
        <p:nvSpPr>
          <p:cNvPr id="95" name="Dian numero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izan pyramidit siluettina oranssia auringonlaskua vasten"/>
          <p:cNvSpPr/>
          <p:nvPr>
            <p:ph type="pic" idx="21"/>
          </p:nvPr>
        </p:nvSpPr>
        <p:spPr>
          <a:xfrm>
            <a:off x="0" y="-1816100"/>
            <a:ext cx="24384000" cy="1608893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Dian numero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Dian numero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Kuva - vaa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izan pyramidit siluettina oranssia auringonlaskua vasten"/>
          <p:cNvSpPr/>
          <p:nvPr>
            <p:ph type="pic" idx="21"/>
          </p:nvPr>
        </p:nvSpPr>
        <p:spPr>
          <a:xfrm>
            <a:off x="2273300" y="-3352800"/>
            <a:ext cx="19850100" cy="1294656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Otsikkoteksti"/>
          <p:cNvSpPr txBox="1"/>
          <p:nvPr>
            <p:ph type="title"/>
          </p:nvPr>
        </p:nvSpPr>
        <p:spPr>
          <a:xfrm>
            <a:off x="2374900" y="9080500"/>
            <a:ext cx="19621500" cy="1905000"/>
          </a:xfrm>
          <a:prstGeom prst="rect">
            <a:avLst/>
          </a:prstGeom>
        </p:spPr>
        <p:txBody>
          <a:bodyPr anchor="b"/>
          <a:lstStyle>
            <a:lvl1pPr algn="ctr"/>
          </a:lstStyle>
          <a:p>
            <a:pPr/>
            <a:r>
              <a:t>Otsikkoteksti</a:t>
            </a:r>
          </a:p>
        </p:txBody>
      </p:sp>
      <p:sp>
        <p:nvSpPr>
          <p:cNvPr id="22" name="Leipätekstin taso yksi…"/>
          <p:cNvSpPr txBox="1"/>
          <p:nvPr>
            <p:ph type="body" sz="quarter" idx="1"/>
          </p:nvPr>
        </p:nvSpPr>
        <p:spPr>
          <a:xfrm>
            <a:off x="2374900" y="11010900"/>
            <a:ext cx="19621500" cy="1930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000"/>
            </a:lvl1pPr>
            <a:lvl2pPr marL="0" indent="0" algn="ctr">
              <a:spcBef>
                <a:spcPts val="0"/>
              </a:spcBef>
              <a:buSzTx/>
              <a:buNone/>
              <a:defRPr sz="5000"/>
            </a:lvl2pPr>
            <a:lvl3pPr marL="0" indent="0" algn="ctr">
              <a:spcBef>
                <a:spcPts val="0"/>
              </a:spcBef>
              <a:buSzTx/>
              <a:buNone/>
              <a:defRPr sz="5000"/>
            </a:lvl3pPr>
            <a:lvl4pPr marL="0" indent="0" algn="ctr">
              <a:spcBef>
                <a:spcPts val="0"/>
              </a:spcBef>
              <a:buSzTx/>
              <a:buNone/>
              <a:defRPr sz="5000"/>
            </a:lvl4pPr>
            <a:lvl5pPr marL="0" indent="0" algn="ctr">
              <a:spcBef>
                <a:spcPts val="0"/>
              </a:spcBef>
              <a:buSzTx/>
              <a:buNone/>
              <a:defRPr sz="5000"/>
            </a:lvl5pPr>
          </a:lstStyle>
          <a:p>
            <a:pPr/>
            <a:r>
              <a:t>Leipätekstin taso yksi</a:t>
            </a:r>
          </a:p>
          <a:p>
            <a:pPr lvl="1"/>
            <a:r>
              <a:t>Leipätekstin taso kaksi</a:t>
            </a:r>
          </a:p>
          <a:p>
            <a:pPr lvl="2"/>
            <a:r>
              <a:t>Leipätekstin taso kolme</a:t>
            </a:r>
          </a:p>
          <a:p>
            <a:pPr lvl="3"/>
            <a:r>
              <a:t>Leipätekstin taso neljä</a:t>
            </a:r>
          </a:p>
          <a:p>
            <a:pPr lvl="4"/>
            <a:r>
              <a:t>Leipätekstin taso viisi</a:t>
            </a:r>
          </a:p>
        </p:txBody>
      </p:sp>
      <p:sp>
        <p:nvSpPr>
          <p:cNvPr id="23" name="Dian numero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tsikko – kes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tsikkoteksti"/>
          <p:cNvSpPr txBox="1"/>
          <p:nvPr>
            <p:ph type="title"/>
          </p:nvPr>
        </p:nvSpPr>
        <p:spPr>
          <a:xfrm>
            <a:off x="2374900" y="5143500"/>
            <a:ext cx="19621500" cy="34290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Otsikkoteksti</a:t>
            </a:r>
          </a:p>
        </p:txBody>
      </p:sp>
      <p:sp>
        <p:nvSpPr>
          <p:cNvPr id="31" name="Dian numero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Kuva - py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izan pyramidit siluettina oranssia auringonlaskua vasten"/>
          <p:cNvSpPr/>
          <p:nvPr>
            <p:ph type="pic" idx="21"/>
          </p:nvPr>
        </p:nvSpPr>
        <p:spPr>
          <a:xfrm>
            <a:off x="10998200" y="1930400"/>
            <a:ext cx="15167286" cy="100076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Otsikkoteksti"/>
          <p:cNvSpPr txBox="1"/>
          <p:nvPr>
            <p:ph type="title"/>
          </p:nvPr>
        </p:nvSpPr>
        <p:spPr>
          <a:xfrm>
            <a:off x="1816100" y="1943100"/>
            <a:ext cx="10502900" cy="5626100"/>
          </a:xfrm>
          <a:prstGeom prst="rect">
            <a:avLst/>
          </a:prstGeom>
        </p:spPr>
        <p:txBody>
          <a:bodyPr anchor="b"/>
          <a:lstStyle>
            <a:lvl1pPr algn="ctr">
              <a:defRPr sz="9400"/>
            </a:lvl1pPr>
          </a:lstStyle>
          <a:p>
            <a:pPr/>
            <a:r>
              <a:t>Otsikkoteksti</a:t>
            </a:r>
          </a:p>
        </p:txBody>
      </p:sp>
      <p:sp>
        <p:nvSpPr>
          <p:cNvPr id="40" name="Leipätekstin taso yksi…"/>
          <p:cNvSpPr txBox="1"/>
          <p:nvPr>
            <p:ph type="body" sz="quarter" idx="1"/>
          </p:nvPr>
        </p:nvSpPr>
        <p:spPr>
          <a:xfrm>
            <a:off x="1816100" y="7556500"/>
            <a:ext cx="10502900" cy="4216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000"/>
            </a:lvl1pPr>
            <a:lvl2pPr marL="0" indent="0" algn="ctr">
              <a:spcBef>
                <a:spcPts val="0"/>
              </a:spcBef>
              <a:buSzTx/>
              <a:buNone/>
              <a:defRPr sz="5000"/>
            </a:lvl2pPr>
            <a:lvl3pPr marL="0" indent="0" algn="ctr">
              <a:spcBef>
                <a:spcPts val="0"/>
              </a:spcBef>
              <a:buSzTx/>
              <a:buNone/>
              <a:defRPr sz="5000"/>
            </a:lvl3pPr>
            <a:lvl4pPr marL="0" indent="0" algn="ctr">
              <a:spcBef>
                <a:spcPts val="0"/>
              </a:spcBef>
              <a:buSzTx/>
              <a:buNone/>
              <a:defRPr sz="5000"/>
            </a:lvl4pPr>
            <a:lvl5pPr marL="0" indent="0" algn="ctr">
              <a:spcBef>
                <a:spcPts val="0"/>
              </a:spcBef>
              <a:buSzTx/>
              <a:buNone/>
              <a:defRPr sz="5000"/>
            </a:lvl5pPr>
          </a:lstStyle>
          <a:p>
            <a:pPr/>
            <a:r>
              <a:t>Leipätekstin taso yksi</a:t>
            </a:r>
          </a:p>
          <a:p>
            <a:pPr lvl="1"/>
            <a:r>
              <a:t>Leipätekstin taso kaksi</a:t>
            </a:r>
          </a:p>
          <a:p>
            <a:pPr lvl="2"/>
            <a:r>
              <a:t>Leipätekstin taso kolme</a:t>
            </a:r>
          </a:p>
          <a:p>
            <a:pPr lvl="3"/>
            <a:r>
              <a:t>Leipätekstin taso neljä</a:t>
            </a:r>
          </a:p>
          <a:p>
            <a:pPr lvl="4"/>
            <a:r>
              <a:t>Leipätekstin taso viisi</a:t>
            </a:r>
          </a:p>
        </p:txBody>
      </p:sp>
      <p:sp>
        <p:nvSpPr>
          <p:cNvPr id="41" name="Dian numero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tsikko – yl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tsikkoteksti"/>
          <p:cNvSpPr txBox="1"/>
          <p:nvPr>
            <p:ph type="title"/>
          </p:nvPr>
        </p:nvSpPr>
        <p:spPr>
          <a:xfrm>
            <a:off x="2374900" y="889000"/>
            <a:ext cx="19621500" cy="29591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Otsikkoteksti</a:t>
            </a:r>
          </a:p>
        </p:txBody>
      </p:sp>
      <p:sp>
        <p:nvSpPr>
          <p:cNvPr id="49" name="Dian numero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tsikko ja luette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tsikkoteksti"/>
          <p:cNvSpPr txBox="1"/>
          <p:nvPr>
            <p:ph type="title"/>
          </p:nvPr>
        </p:nvSpPr>
        <p:spPr>
          <a:xfrm>
            <a:off x="2374900" y="889000"/>
            <a:ext cx="19621500" cy="29591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Otsikkoteksti</a:t>
            </a:r>
          </a:p>
        </p:txBody>
      </p:sp>
      <p:sp>
        <p:nvSpPr>
          <p:cNvPr id="57" name="Leipätekstin taso yksi…"/>
          <p:cNvSpPr txBox="1"/>
          <p:nvPr>
            <p:ph type="body" idx="1"/>
          </p:nvPr>
        </p:nvSpPr>
        <p:spPr>
          <a:xfrm>
            <a:off x="2374900" y="4127500"/>
            <a:ext cx="19621500" cy="81915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Leipätekstin taso yksi</a:t>
            </a:r>
          </a:p>
          <a:p>
            <a:pPr lvl="1"/>
            <a:r>
              <a:t>Leipätekstin taso kaksi</a:t>
            </a:r>
          </a:p>
          <a:p>
            <a:pPr lvl="2"/>
            <a:r>
              <a:t>Leipätekstin taso kolme</a:t>
            </a:r>
          </a:p>
          <a:p>
            <a:pPr lvl="3"/>
            <a:r>
              <a:t>Leipätekstin taso neljä</a:t>
            </a:r>
          </a:p>
          <a:p>
            <a:pPr lvl="4"/>
            <a:r>
              <a:t>Leipätekstin taso viisi</a:t>
            </a:r>
          </a:p>
        </p:txBody>
      </p:sp>
      <p:sp>
        <p:nvSpPr>
          <p:cNvPr id="58" name="Dian numero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tsikko, luettelo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izan pyramidit siluettina oranssia auringonlaskua vasten"/>
          <p:cNvSpPr/>
          <p:nvPr>
            <p:ph type="pic" sz="half" idx="21"/>
          </p:nvPr>
        </p:nvSpPr>
        <p:spPr>
          <a:xfrm>
            <a:off x="10109200" y="3606800"/>
            <a:ext cx="12472592" cy="8382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Otsikkoteksti"/>
          <p:cNvSpPr txBox="1"/>
          <p:nvPr>
            <p:ph type="title"/>
          </p:nvPr>
        </p:nvSpPr>
        <p:spPr>
          <a:xfrm>
            <a:off x="2374900" y="889000"/>
            <a:ext cx="19621500" cy="29591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Otsikkoteksti</a:t>
            </a:r>
          </a:p>
        </p:txBody>
      </p:sp>
      <p:sp>
        <p:nvSpPr>
          <p:cNvPr id="67" name="Leipätekstin taso yksi…"/>
          <p:cNvSpPr txBox="1"/>
          <p:nvPr>
            <p:ph type="body" sz="half" idx="1"/>
          </p:nvPr>
        </p:nvSpPr>
        <p:spPr>
          <a:xfrm>
            <a:off x="2374900" y="4140200"/>
            <a:ext cx="9410700" cy="7874000"/>
          </a:xfrm>
          <a:prstGeom prst="rect">
            <a:avLst/>
          </a:prstGeom>
        </p:spPr>
        <p:txBody>
          <a:bodyPr/>
          <a:lstStyle>
            <a:lvl1pPr marL="533400" indent="-533400">
              <a:spcBef>
                <a:spcPts val="3900"/>
              </a:spcBef>
              <a:buBlip>
                <a:blip r:embed="rId2"/>
              </a:buBlip>
              <a:defRPr sz="4200"/>
            </a:lvl1pPr>
            <a:lvl2pPr marL="1066800" indent="-533400">
              <a:spcBef>
                <a:spcPts val="3900"/>
              </a:spcBef>
              <a:buBlip>
                <a:blip r:embed="rId2"/>
              </a:buBlip>
              <a:defRPr sz="4200"/>
            </a:lvl2pPr>
            <a:lvl3pPr marL="1600200" indent="-533400">
              <a:spcBef>
                <a:spcPts val="3900"/>
              </a:spcBef>
              <a:buBlip>
                <a:blip r:embed="rId2"/>
              </a:buBlip>
              <a:defRPr sz="4200"/>
            </a:lvl3pPr>
            <a:lvl4pPr marL="2133600" indent="-533400">
              <a:spcBef>
                <a:spcPts val="3900"/>
              </a:spcBef>
              <a:buBlip>
                <a:blip r:embed="rId2"/>
              </a:buBlip>
              <a:defRPr sz="4200"/>
            </a:lvl4pPr>
            <a:lvl5pPr marL="2667000" indent="-533400">
              <a:spcBef>
                <a:spcPts val="3900"/>
              </a:spcBef>
              <a:buBlip>
                <a:blip r:embed="rId2"/>
              </a:buBlip>
              <a:defRPr sz="4200"/>
            </a:lvl5pPr>
          </a:lstStyle>
          <a:p>
            <a:pPr/>
            <a:r>
              <a:t>Leipätekstin taso yksi</a:t>
            </a:r>
          </a:p>
          <a:p>
            <a:pPr lvl="1"/>
            <a:r>
              <a:t>Leipätekstin taso kaksi</a:t>
            </a:r>
          </a:p>
          <a:p>
            <a:pPr lvl="2"/>
            <a:r>
              <a:t>Leipätekstin taso kolme</a:t>
            </a:r>
          </a:p>
          <a:p>
            <a:pPr lvl="3"/>
            <a:r>
              <a:t>Leipätekstin taso neljä</a:t>
            </a:r>
          </a:p>
          <a:p>
            <a:pPr lvl="4"/>
            <a:r>
              <a:t>Leipätekstin taso viisi</a:t>
            </a:r>
          </a:p>
        </p:txBody>
      </p:sp>
      <p:sp>
        <p:nvSpPr>
          <p:cNvPr id="68" name="Dian numero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Luette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Leipätekstin taso yksi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Leipätekstin taso yksi</a:t>
            </a:r>
          </a:p>
          <a:p>
            <a:pPr lvl="1"/>
            <a:r>
              <a:t>Leipätekstin taso kaksi</a:t>
            </a:r>
          </a:p>
          <a:p>
            <a:pPr lvl="2"/>
            <a:r>
              <a:t>Leipätekstin taso kolme</a:t>
            </a:r>
          </a:p>
          <a:p>
            <a:pPr lvl="3"/>
            <a:r>
              <a:t>Leipätekstin taso neljä</a:t>
            </a:r>
          </a:p>
          <a:p>
            <a:pPr lvl="4"/>
            <a:r>
              <a:t>Leipätekstin taso viisi</a:t>
            </a:r>
          </a:p>
        </p:txBody>
      </p:sp>
      <p:sp>
        <p:nvSpPr>
          <p:cNvPr id="76" name="Dian numero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Kuva - 3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izan pyramidit siluettina oranssia auringonlaskua vasten"/>
          <p:cNvSpPr/>
          <p:nvPr>
            <p:ph type="pic" sz="quarter" idx="21"/>
          </p:nvPr>
        </p:nvSpPr>
        <p:spPr>
          <a:xfrm>
            <a:off x="13487400" y="-736600"/>
            <a:ext cx="9662406" cy="63754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Lähikuva pyramidista Gizassa"/>
          <p:cNvSpPr/>
          <p:nvPr>
            <p:ph type="pic" idx="22"/>
          </p:nvPr>
        </p:nvSpPr>
        <p:spPr>
          <a:xfrm>
            <a:off x="13111577" y="4381521"/>
            <a:ext cx="9977826" cy="15152734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finksi Gizan pyramidien edessä, taustalla kirkas sininen taivas"/>
          <p:cNvSpPr/>
          <p:nvPr>
            <p:ph type="pic" idx="23"/>
          </p:nvPr>
        </p:nvSpPr>
        <p:spPr>
          <a:xfrm>
            <a:off x="-139700" y="-25400"/>
            <a:ext cx="17310482" cy="12984978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Dian numero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ipätekstin taso yksi…"/>
          <p:cNvSpPr txBox="1"/>
          <p:nvPr>
            <p:ph type="body" idx="1"/>
          </p:nvPr>
        </p:nvSpPr>
        <p:spPr>
          <a:xfrm>
            <a:off x="2374900" y="1651000"/>
            <a:ext cx="19621500" cy="1041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Leipätekstin taso yksi</a:t>
            </a:r>
          </a:p>
          <a:p>
            <a:pPr lvl="1"/>
            <a:r>
              <a:t>Leipätekstin taso kaksi</a:t>
            </a:r>
          </a:p>
          <a:p>
            <a:pPr lvl="2"/>
            <a:r>
              <a:t>Leipätekstin taso kolme</a:t>
            </a:r>
          </a:p>
          <a:p>
            <a:pPr lvl="3"/>
            <a:r>
              <a:t>Leipätekstin taso neljä</a:t>
            </a:r>
          </a:p>
          <a:p>
            <a:pPr lvl="4"/>
            <a:r>
              <a:t>Leipätekstin taso viisi</a:t>
            </a:r>
          </a:p>
        </p:txBody>
      </p:sp>
      <p:sp>
        <p:nvSpPr>
          <p:cNvPr id="3" name="Otsikkoteksti"/>
          <p:cNvSpPr txBox="1"/>
          <p:nvPr>
            <p:ph type="title"/>
          </p:nvPr>
        </p:nvSpPr>
        <p:spPr>
          <a:xfrm>
            <a:off x="2387600" y="889000"/>
            <a:ext cx="19621500" cy="295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Otsikkoteksti</a:t>
            </a:r>
          </a:p>
        </p:txBody>
      </p:sp>
      <p:sp>
        <p:nvSpPr>
          <p:cNvPr id="4" name="Dian numero"/>
          <p:cNvSpPr txBox="1"/>
          <p:nvPr>
            <p:ph type="sldNum" sz="quarter" idx="2"/>
          </p:nvPr>
        </p:nvSpPr>
        <p:spPr>
          <a:xfrm>
            <a:off x="11993858" y="13144500"/>
            <a:ext cx="393205" cy="5715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ransition xmlns:p14="http://schemas.microsoft.com/office/powerpoint/2010/main" spd="med" advClick="1"/>
  <p:txStyles>
    <p:titleStyle>
      <a:lvl1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1pPr>
      <a:lvl2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2pPr>
      <a:lvl3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3pPr>
      <a:lvl4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4pPr>
      <a:lvl5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5pPr>
      <a:lvl6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6pPr>
      <a:lvl7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7pPr>
      <a:lvl8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8pPr>
      <a:lvl9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9pPr>
    </p:titleStyle>
    <p:bodyStyle>
      <a:lvl1pPr marL="660400" marR="0" indent="-660400" algn="l" defTabSz="8255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52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1pPr>
      <a:lvl2pPr marL="1320800" marR="0" indent="-660400" algn="l" defTabSz="8255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52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2pPr>
      <a:lvl3pPr marL="1981200" marR="0" indent="-660400" algn="l" defTabSz="8255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52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3pPr>
      <a:lvl4pPr marL="2641600" marR="0" indent="-660400" algn="l" defTabSz="8255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52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4pPr>
      <a:lvl5pPr marL="3302000" marR="0" indent="-660400" algn="l" defTabSz="8255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52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5pPr>
      <a:lvl6pPr marL="3962400" marR="0" indent="-660400" algn="l" defTabSz="8255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52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6pPr>
      <a:lvl7pPr marL="4622800" marR="0" indent="-660400" algn="l" defTabSz="8255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52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7pPr>
      <a:lvl8pPr marL="5283200" marR="0" indent="-660400" algn="l" defTabSz="8255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52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8pPr>
      <a:lvl9pPr marL="5943600" marR="0" indent="-660400" algn="l" defTabSz="8255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52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audio" Target="../media/media3.m4a"/><Relationship Id="rId4" Type="http://schemas.microsoft.com/office/2007/relationships/media" Target="../media/media3.m4a"/><Relationship Id="rId5" Type="http://schemas.openxmlformats.org/officeDocument/2006/relationships/image" Target="../media/image9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png"/><Relationship Id="rId3" Type="http://schemas.openxmlformats.org/officeDocument/2006/relationships/image" Target="../media/image6.jpeg"/><Relationship Id="rId4" Type="http://schemas.openxmlformats.org/officeDocument/2006/relationships/audio" Target="../media/media4.m4a"/><Relationship Id="rId5" Type="http://schemas.microsoft.com/office/2007/relationships/media" Target="../media/media4.m4a"/><Relationship Id="rId6" Type="http://schemas.openxmlformats.org/officeDocument/2006/relationships/image" Target="../media/image9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s://youtu.be/oAf7skPVyHo" TargetMode="External"/><Relationship Id="rId3" Type="http://schemas.openxmlformats.org/officeDocument/2006/relationships/image" Target="../media/image8.png"/><Relationship Id="rId4" Type="http://schemas.openxmlformats.org/officeDocument/2006/relationships/image" Target="../media/image11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2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3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8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video" Target="https://www.youtube.com/embed/90vZV4_4wIM?feature=oembed" TargetMode="External"/><Relationship Id="rId3" Type="http://schemas.openxmlformats.org/officeDocument/2006/relationships/image" Target="../media/image2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Relationship Id="rId3" Type="http://schemas.openxmlformats.org/officeDocument/2006/relationships/video" Target="https://www.youtube.com/embed/uy3vDh8vfcg?feature=oembed" TargetMode="External"/><Relationship Id="rId4" Type="http://schemas.openxmlformats.org/officeDocument/2006/relationships/image" Target="../media/image3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video" Target="https://www.youtube.com/embed/Eoz1-xmHHzU?feature=oembed" TargetMode="External"/><Relationship Id="rId3" Type="http://schemas.openxmlformats.org/officeDocument/2006/relationships/image" Target="../media/image4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areena.yle.fi/1-4393875?utm_medium=social&amp;utm_campaign=areena-ios-share" TargetMode="External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5.jpeg"/><Relationship Id="rId4" Type="http://schemas.openxmlformats.org/officeDocument/2006/relationships/audio" Target="../media/media1.m4a"/><Relationship Id="rId5" Type="http://schemas.microsoft.com/office/2007/relationships/media" Target="../media/media1.m4a"/><Relationship Id="rId6" Type="http://schemas.openxmlformats.org/officeDocument/2006/relationships/image" Target="../media/image9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3" Type="http://schemas.microsoft.com/office/2007/relationships/media" Target="../media/media2.m4a"/><Relationship Id="rId4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ääsiäinen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Pääsiäinen</a:t>
            </a:r>
          </a:p>
        </p:txBody>
      </p:sp>
      <p:sp>
        <p:nvSpPr>
          <p:cNvPr id="120" name="Napauta kahdesti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1" name="cameraImage.jpg" descr="cameraImage.jpg"/>
          <p:cNvPicPr>
            <a:picLocks noChangeAspect="1"/>
          </p:cNvPicPr>
          <p:nvPr/>
        </p:nvPicPr>
        <p:blipFill>
          <a:blip r:embed="rId2">
            <a:alphaModFix amt="90182"/>
            <a:extLst/>
          </a:blip>
          <a:srcRect l="7178" t="10619" r="13717" b="30052"/>
          <a:stretch>
            <a:fillRect/>
          </a:stretch>
        </p:blipFill>
        <p:spPr>
          <a:xfrm>
            <a:off x="16068986" y="1299067"/>
            <a:ext cx="7268548" cy="72685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itkänäperjantaina noidat lähtivät liikkeelle…"/>
          <p:cNvSpPr txBox="1"/>
          <p:nvPr/>
        </p:nvSpPr>
        <p:spPr>
          <a:xfrm>
            <a:off x="767700" y="3659531"/>
            <a:ext cx="21182019" cy="792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635000" indent="-635000">
              <a:buSzPct val="125000"/>
              <a:buChar char="*"/>
            </a:pPr>
            <a:r>
              <a:t>Pitkänäperjantaina noidat lähtivät liikkeelle</a:t>
            </a:r>
          </a:p>
          <a:p>
            <a:pPr marL="635000" indent="-635000">
              <a:buSzPct val="125000"/>
              <a:buChar char="*"/>
            </a:pPr>
            <a:r>
              <a:t>Pitkäperjantaina muistellaan Jeesuksen ristiinnaulitsemista ja kuolemaa.</a:t>
            </a:r>
          </a:p>
          <a:p>
            <a:pPr/>
          </a:p>
          <a:p>
            <a:pPr marL="635000" indent="-635000">
              <a:buSzPct val="125000"/>
              <a:buChar char="*"/>
            </a:pPr>
            <a:r>
              <a:t>Kansanperinteessäkin päivällä oli hyvin negatiivinen sävy: noidat lähtivät silloin liikkeelle.</a:t>
            </a:r>
          </a:p>
          <a:p>
            <a:pPr marL="635000" indent="-635000">
              <a:buSzPct val="125000"/>
              <a:buChar char="*"/>
            </a:pPr>
            <a:r>
              <a:t>Noitia saattoi nähdä sellaisen rakennuksen katolta, joka on muutettu kolmeen kertaan. </a:t>
            </a:r>
          </a:p>
          <a:p>
            <a:pPr/>
            <a:r>
              <a:t> Myös tienristeykset olivat otollisia paikkoja.</a:t>
            </a:r>
          </a:p>
        </p:txBody>
      </p:sp>
      <p:sp>
        <p:nvSpPr>
          <p:cNvPr id="161" name="Pitkäperjantai"/>
          <p:cNvSpPr txBox="1"/>
          <p:nvPr>
            <p:ph type="title" idx="4294967295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Pitkäperjantai</a:t>
            </a:r>
          </a:p>
        </p:txBody>
      </p:sp>
      <p:pic>
        <p:nvPicPr>
          <p:cNvPr id="162" name="IMG_0243.png" descr="IMG_024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66562" y="8020913"/>
            <a:ext cx="2952089" cy="46881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Äänitys.m4a" descr="Äänitys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8749254" y="10622495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13" fill="hold"/>
                                        <p:tgtEl>
                                          <p:spTgt spid="1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6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."/>
          <p:cNvSpPr txBox="1"/>
          <p:nvPr>
            <p:ph type="body" sz="half" idx="1"/>
          </p:nvPr>
        </p:nvSpPr>
        <p:spPr>
          <a:xfrm>
            <a:off x="2682875" y="8064500"/>
            <a:ext cx="19319875" cy="4000500"/>
          </a:xfrm>
          <a:prstGeom prst="rect">
            <a:avLst/>
          </a:prstGeom>
        </p:spPr>
        <p:txBody>
          <a:bodyPr/>
          <a:lstStyle>
            <a:lvl1pPr marL="1270000" indent="-1270000" algn="ctr">
              <a:spcBef>
                <a:spcPts val="0"/>
              </a:spcBef>
              <a:buBlip>
                <a:blip r:embed="rId2"/>
              </a:buBlip>
              <a:defRPr sz="10000"/>
            </a:lvl1pPr>
          </a:lstStyle>
          <a:p>
            <a:pPr/>
            <a:r>
              <a:t>.</a:t>
            </a:r>
          </a:p>
        </p:txBody>
      </p:sp>
      <p:pic>
        <p:nvPicPr>
          <p:cNvPr id="166" name="IMG_0244.jpeg" descr="IMG_0244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46505" y="6647752"/>
            <a:ext cx="9478465" cy="6405371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LANKALAUANTAINA…"/>
          <p:cNvSpPr txBox="1"/>
          <p:nvPr/>
        </p:nvSpPr>
        <p:spPr>
          <a:xfrm>
            <a:off x="1334562" y="735328"/>
            <a:ext cx="20448853" cy="628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6600"/>
            </a:pPr>
            <a:r>
              <a:t>LANKALAUANTAINA</a:t>
            </a:r>
          </a:p>
          <a:p>
            <a:pPr/>
            <a:r>
              <a:t>Lauantaina on ollut perinteisesti tapana pestä talvella kehrätyt langat. Siitä tulee nimitys lankalauantai.</a:t>
            </a:r>
          </a:p>
          <a:p>
            <a:pPr/>
            <a:r>
              <a:t>Samana päivänä voitiin polttaa myös pääsiäiskokkoja. Niillä torjuttiin pahoja henkiä. Kokkoja poltti etenkin nuoriso, joka yhden kokon sammuttua juoksi seuraavan luo.</a:t>
            </a:r>
          </a:p>
        </p:txBody>
      </p:sp>
      <p:sp>
        <p:nvSpPr>
          <p:cNvPr id="168" name="Noidat olivat liikkeellä aina lauantain päivännousuun saakka. Sen jälkeen kuitenkin aurinko karkotti ne.…"/>
          <p:cNvSpPr txBox="1"/>
          <p:nvPr>
            <p:ph type="title" idx="4294967295"/>
          </p:nvPr>
        </p:nvSpPr>
        <p:spPr>
          <a:xfrm>
            <a:off x="3399239" y="15182850"/>
            <a:ext cx="18446751" cy="2994025"/>
          </a:xfrm>
          <a:prstGeom prst="rect">
            <a:avLst/>
          </a:prstGeom>
        </p:spPr>
        <p:txBody>
          <a:bodyPr/>
          <a:lstStyle/>
          <a:p>
            <a:pPr defTabSz="330200">
              <a:defRPr sz="4000"/>
            </a:pPr>
            <a:r>
              <a:t>Noidat olivat liikkeellä aina lauantain päivännousuun saakka. Sen jälkeen kuitenkin aurinko karkotti ne.</a:t>
            </a:r>
          </a:p>
          <a:p>
            <a:pPr defTabSz="330200">
              <a:defRPr sz="4000"/>
            </a:pPr>
          </a:p>
          <a:p>
            <a:pPr defTabSz="330200">
              <a:defRPr sz="4000"/>
            </a:pPr>
          </a:p>
          <a:p>
            <a:pPr defTabSz="330200">
              <a:defRPr sz="4000"/>
            </a:pPr>
            <a:r>
              <a:t> torjuttiin pahoja henkiä. Kokkoja poltti etenkin nuoriso, joka yhden kokon sammuttua juoksi seuraavan luo. </a:t>
            </a:r>
          </a:p>
        </p:txBody>
      </p:sp>
      <p:pic>
        <p:nvPicPr>
          <p:cNvPr id="169" name="Äänitys.m4a" descr="Äänitys.m4a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881294" y="9231098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49" fill="hold"/>
                                        <p:tgtEl>
                                          <p:spTgt spid="1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6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ääsiäisyönä ei nukuta lainkaan tai herätään jo varhain. Aamulla laitetaan päälle uusia vaatteita ja lähdetään katsomaan nousevaa aurinkoa, joka tanssii. Auringon uskottaan riemuitsevan Jeesuksen ylösnousemuksesta.…"/>
          <p:cNvSpPr txBox="1"/>
          <p:nvPr>
            <p:ph type="body" idx="1"/>
          </p:nvPr>
        </p:nvSpPr>
        <p:spPr>
          <a:xfrm>
            <a:off x="1369699" y="1765427"/>
            <a:ext cx="20329167" cy="8061786"/>
          </a:xfrm>
          <a:prstGeom prst="rect">
            <a:avLst/>
          </a:prstGeom>
        </p:spPr>
        <p:txBody>
          <a:bodyPr/>
          <a:lstStyle/>
          <a:p>
            <a:pPr indent="170021" algn="l" defTabSz="205739">
              <a:lnSpc>
                <a:spcPct val="200000"/>
              </a:lnSpc>
              <a:defRPr sz="3105">
                <a:solidFill>
                  <a:srgbClr val="4B4B4B"/>
                </a:solidFill>
              </a:defRPr>
            </a:pPr>
            <a:r>
              <a:t>Pääsiäisyönä ei nukuta lainkaan tai herätään jo varhain. Aamulla laitetaan päälle uusia vaatteita ja lähdetään katsomaan nousevaa aurinkoa, joka tanssii. Auringon uskottaan riemuitsevan Jeesuksen ylösnousemuksesta.</a:t>
            </a:r>
          </a:p>
          <a:p>
            <a:pPr indent="170021" algn="l" defTabSz="205739">
              <a:lnSpc>
                <a:spcPct val="200000"/>
              </a:lnSpc>
              <a:defRPr sz="3105">
                <a:solidFill>
                  <a:srgbClr val="4B4B4B"/>
                </a:solidFill>
              </a:defRPr>
            </a:pPr>
            <a:r>
              <a:t>Kansanperinteessä pääsiäinen on ollut riemun juhla, joka näkyi myös syömisessä ja hauskanpidossa. Keskiyöllä voitiin mennä soittamaan naapurin ikkunan alle kelloa, sillä ensimmäisenä kelloa soittanut sai myös ensimmäisenä kesätyöt tehdyksi.</a:t>
            </a:r>
          </a:p>
          <a:p>
            <a:pPr indent="170021" algn="l" defTabSz="205739">
              <a:lnSpc>
                <a:spcPct val="200000"/>
              </a:lnSpc>
              <a:defRPr b="1" sz="3105">
                <a:solidFill>
                  <a:srgbClr val="4B4B4B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b="0">
                <a:latin typeface="+mn-lt"/>
                <a:ea typeface="+mn-ea"/>
                <a:cs typeface="+mn-cs"/>
                <a:sym typeface="Papyrus"/>
              </a:rPr>
              <a:t>Sukkasunnuntai viittaa siihen, että riehakkaassa ilonpidossa sukatkin lentävät pois. Nimeä on joskus käytetty myös palmusunnuntaista, jolloin kuljetaan hiljaa sukkasillaan</a:t>
            </a:r>
            <a:r>
              <a:t>.</a:t>
            </a:r>
          </a:p>
        </p:txBody>
      </p:sp>
      <p:pic>
        <p:nvPicPr>
          <p:cNvPr id="172" name="IMG_0246.jpeg" descr="IMG_024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334660" y="8742576"/>
            <a:ext cx="2848307" cy="1898872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https://www.kirkkojakaupunki.fi/-/kansanperinteessa-hiljainen-viikko-oli-pelon-ja-noituuden-aik-1"/>
          <p:cNvSpPr txBox="1"/>
          <p:nvPr/>
        </p:nvSpPr>
        <p:spPr>
          <a:xfrm>
            <a:off x="1479690" y="11270742"/>
            <a:ext cx="20893803" cy="205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https://www.kirkkojakaupunki.fi/-/kansanperinteessa-hiljainen-viikko-oli-pelon-ja-noituuden-aik-1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https://youtu.be/oAf7skPVyHo"/>
          <p:cNvSpPr txBox="1"/>
          <p:nvPr/>
        </p:nvSpPr>
        <p:spPr>
          <a:xfrm>
            <a:off x="11222372" y="7138596"/>
            <a:ext cx="7606053" cy="205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u="sng">
                <a:hlinkClick r:id="rId2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2" invalidUrl="" action="" tgtFrame="" tooltip="" history="1" highlightClick="0" endSnd="0"/>
              </a:rPr>
              <a:t>https://youtu.be/oAf7skPVyHo</a:t>
            </a:r>
          </a:p>
        </p:txBody>
      </p:sp>
      <p:sp>
        <p:nvSpPr>
          <p:cNvPr id="176" name="Mikä on pääsiäinen?  Mitä pääsiäisenä tehdään?…"/>
          <p:cNvSpPr txBox="1"/>
          <p:nvPr/>
        </p:nvSpPr>
        <p:spPr>
          <a:xfrm>
            <a:off x="4412669" y="1819581"/>
            <a:ext cx="13594718" cy="205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Mikä on pääsiäinen?  Mitä pääsiäisenä tehdään?</a:t>
            </a:r>
          </a:p>
          <a:p>
            <a:pPr/>
            <a:r>
              <a:t>Pupu ja tipu kertovat. </a:t>
            </a:r>
          </a:p>
        </p:txBody>
      </p:sp>
      <p:pic>
        <p:nvPicPr>
          <p:cNvPr id="177" name="IMG_0240.jpeg" descr="IMG_0240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3070" y="5509680"/>
            <a:ext cx="9934693" cy="7451020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Kani"/>
          <p:cNvSpPr/>
          <p:nvPr/>
        </p:nvSpPr>
        <p:spPr>
          <a:xfrm>
            <a:off x="14660244" y="2796078"/>
            <a:ext cx="2605105" cy="27407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15" h="21208" fill="norm" stroke="1" extrusionOk="0">
                <a:moveTo>
                  <a:pt x="10210" y="0"/>
                </a:moveTo>
                <a:cubicBezTo>
                  <a:pt x="9556" y="-13"/>
                  <a:pt x="9380" y="416"/>
                  <a:pt x="9455" y="1046"/>
                </a:cubicBezTo>
                <a:cubicBezTo>
                  <a:pt x="9571" y="2017"/>
                  <a:pt x="10078" y="4648"/>
                  <a:pt x="12499" y="6197"/>
                </a:cubicBezTo>
                <a:cubicBezTo>
                  <a:pt x="12642" y="6287"/>
                  <a:pt x="12670" y="6482"/>
                  <a:pt x="12560" y="6604"/>
                </a:cubicBezTo>
                <a:cubicBezTo>
                  <a:pt x="12147" y="7071"/>
                  <a:pt x="12142" y="7803"/>
                  <a:pt x="12197" y="8355"/>
                </a:cubicBezTo>
                <a:cubicBezTo>
                  <a:pt x="12213" y="8535"/>
                  <a:pt x="12054" y="8685"/>
                  <a:pt x="11866" y="8658"/>
                </a:cubicBezTo>
                <a:cubicBezTo>
                  <a:pt x="6209" y="8000"/>
                  <a:pt x="656" y="10419"/>
                  <a:pt x="1492" y="18312"/>
                </a:cubicBezTo>
                <a:cubicBezTo>
                  <a:pt x="1509" y="18450"/>
                  <a:pt x="1421" y="18619"/>
                  <a:pt x="1277" y="18614"/>
                </a:cubicBezTo>
                <a:cubicBezTo>
                  <a:pt x="969" y="18598"/>
                  <a:pt x="464" y="18175"/>
                  <a:pt x="134" y="18657"/>
                </a:cubicBezTo>
                <a:cubicBezTo>
                  <a:pt x="-356" y="19368"/>
                  <a:pt x="568" y="21219"/>
                  <a:pt x="1845" y="21208"/>
                </a:cubicBezTo>
                <a:cubicBezTo>
                  <a:pt x="3298" y="21203"/>
                  <a:pt x="11437" y="21208"/>
                  <a:pt x="12400" y="21208"/>
                </a:cubicBezTo>
                <a:cubicBezTo>
                  <a:pt x="13363" y="21208"/>
                  <a:pt x="13033" y="20451"/>
                  <a:pt x="12510" y="20058"/>
                </a:cubicBezTo>
                <a:cubicBezTo>
                  <a:pt x="12146" y="19787"/>
                  <a:pt x="11641" y="19528"/>
                  <a:pt x="11013" y="19315"/>
                </a:cubicBezTo>
                <a:cubicBezTo>
                  <a:pt x="10755" y="19230"/>
                  <a:pt x="10755" y="18875"/>
                  <a:pt x="11013" y="18785"/>
                </a:cubicBezTo>
                <a:cubicBezTo>
                  <a:pt x="11707" y="18541"/>
                  <a:pt x="12318" y="18280"/>
                  <a:pt x="12687" y="18110"/>
                </a:cubicBezTo>
                <a:cubicBezTo>
                  <a:pt x="12868" y="18025"/>
                  <a:pt x="13083" y="18143"/>
                  <a:pt x="13100" y="18339"/>
                </a:cubicBezTo>
                <a:cubicBezTo>
                  <a:pt x="13193" y="19214"/>
                  <a:pt x="13518" y="21203"/>
                  <a:pt x="14553" y="21203"/>
                </a:cubicBezTo>
                <a:cubicBezTo>
                  <a:pt x="15356" y="21203"/>
                  <a:pt x="15581" y="21203"/>
                  <a:pt x="16225" y="21203"/>
                </a:cubicBezTo>
                <a:cubicBezTo>
                  <a:pt x="16868" y="21203"/>
                  <a:pt x="16468" y="20386"/>
                  <a:pt x="15543" y="19998"/>
                </a:cubicBezTo>
                <a:cubicBezTo>
                  <a:pt x="14712" y="19648"/>
                  <a:pt x="15504" y="17193"/>
                  <a:pt x="15674" y="16705"/>
                </a:cubicBezTo>
                <a:cubicBezTo>
                  <a:pt x="15691" y="16651"/>
                  <a:pt x="15730" y="16604"/>
                  <a:pt x="15774" y="16572"/>
                </a:cubicBezTo>
                <a:cubicBezTo>
                  <a:pt x="16082" y="16344"/>
                  <a:pt x="17349" y="15363"/>
                  <a:pt x="17910" y="14042"/>
                </a:cubicBezTo>
                <a:cubicBezTo>
                  <a:pt x="18411" y="12870"/>
                  <a:pt x="18350" y="11782"/>
                  <a:pt x="18300" y="11352"/>
                </a:cubicBezTo>
                <a:cubicBezTo>
                  <a:pt x="18284" y="11235"/>
                  <a:pt x="18350" y="11125"/>
                  <a:pt x="18460" y="11072"/>
                </a:cubicBezTo>
                <a:cubicBezTo>
                  <a:pt x="18873" y="10876"/>
                  <a:pt x="19532" y="10832"/>
                  <a:pt x="19852" y="10339"/>
                </a:cubicBezTo>
                <a:cubicBezTo>
                  <a:pt x="20374" y="9554"/>
                  <a:pt x="21244" y="8774"/>
                  <a:pt x="20787" y="8085"/>
                </a:cubicBezTo>
                <a:cubicBezTo>
                  <a:pt x="20545" y="7719"/>
                  <a:pt x="20386" y="7645"/>
                  <a:pt x="19379" y="6802"/>
                </a:cubicBezTo>
                <a:cubicBezTo>
                  <a:pt x="18592" y="6139"/>
                  <a:pt x="18663" y="5268"/>
                  <a:pt x="15586" y="4748"/>
                </a:cubicBezTo>
                <a:cubicBezTo>
                  <a:pt x="15460" y="4727"/>
                  <a:pt x="15345" y="4669"/>
                  <a:pt x="15306" y="4552"/>
                </a:cubicBezTo>
                <a:cubicBezTo>
                  <a:pt x="15301" y="4531"/>
                  <a:pt x="15301" y="4509"/>
                  <a:pt x="15301" y="4483"/>
                </a:cubicBezTo>
                <a:cubicBezTo>
                  <a:pt x="15345" y="3263"/>
                  <a:pt x="14844" y="1592"/>
                  <a:pt x="13925" y="680"/>
                </a:cubicBezTo>
                <a:cubicBezTo>
                  <a:pt x="12857" y="-381"/>
                  <a:pt x="12449" y="-68"/>
                  <a:pt x="12339" y="759"/>
                </a:cubicBezTo>
                <a:cubicBezTo>
                  <a:pt x="12213" y="685"/>
                  <a:pt x="12086" y="616"/>
                  <a:pt x="11954" y="552"/>
                </a:cubicBezTo>
                <a:cubicBezTo>
                  <a:pt x="11168" y="174"/>
                  <a:pt x="10603" y="8"/>
                  <a:pt x="10210" y="0"/>
                </a:cubicBezTo>
                <a:close/>
              </a:path>
            </a:pathLst>
          </a:cu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762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Nyt tehdään!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Nyt tehdään!</a:t>
            </a:r>
          </a:p>
        </p:txBody>
      </p:sp>
      <p:sp>
        <p:nvSpPr>
          <p:cNvPr id="181" name="SANOMALEHTI…"/>
          <p:cNvSpPr txBox="1"/>
          <p:nvPr>
            <p:ph type="body" sz="half" idx="1"/>
          </p:nvPr>
        </p:nvSpPr>
        <p:spPr>
          <a:xfrm>
            <a:off x="2082141" y="4713016"/>
            <a:ext cx="9410701" cy="7874001"/>
          </a:xfrm>
          <a:prstGeom prst="rect">
            <a:avLst/>
          </a:prstGeom>
        </p:spPr>
        <p:txBody>
          <a:bodyPr/>
          <a:lstStyle/>
          <a:p>
            <a:pPr marL="288036" indent="-288036" defTabSz="445770">
              <a:spcBef>
                <a:spcPts val="2100"/>
              </a:spcBef>
              <a:buBlip>
                <a:blip r:embed="rId2"/>
              </a:buBlip>
              <a:defRPr sz="2268"/>
            </a:pPr>
            <a:r>
              <a:t>SANOMALEHTI</a:t>
            </a:r>
          </a:p>
          <a:p>
            <a:pPr marL="288036" indent="-288036" defTabSz="445770">
              <a:spcBef>
                <a:spcPts val="2100"/>
              </a:spcBef>
              <a:buBlip>
                <a:blip r:embed="rId2"/>
              </a:buBlip>
              <a:defRPr sz="2268"/>
            </a:pPr>
            <a:r>
              <a:t>Tehkää sanomalehti, jossa ulkomaan uutiset pohjautuvat raamatun pääsiäiskertomukseen.</a:t>
            </a:r>
          </a:p>
          <a:p>
            <a:pPr marL="288036" indent="-288036" defTabSz="445770">
              <a:spcBef>
                <a:spcPts val="2100"/>
              </a:spcBef>
              <a:buBlip>
                <a:blip r:embed="rId2"/>
              </a:buBlip>
              <a:defRPr sz="2268"/>
            </a:pPr>
            <a:r>
              <a:t>Kotimaan uutiset pohjautuvat kansanperinteen mukaisiin uskomuksiin. </a:t>
            </a:r>
          </a:p>
          <a:p>
            <a:pPr marL="288036" indent="-288036" defTabSz="445770">
              <a:spcBef>
                <a:spcPts val="2100"/>
              </a:spcBef>
              <a:buBlip>
                <a:blip r:embed="rId2"/>
              </a:buBlip>
              <a:defRPr sz="2268"/>
            </a:pPr>
            <a:r>
              <a:t>Miettikää sanomalehden rakennetta. Mitä muuta sanomalehdestä löytyy kuin uutisia?</a:t>
            </a:r>
          </a:p>
          <a:p>
            <a:pPr marL="288036" indent="-288036" defTabSz="445770">
              <a:spcBef>
                <a:spcPts val="2100"/>
              </a:spcBef>
              <a:buBlip>
                <a:blip r:embed="rId2"/>
              </a:buBlip>
              <a:defRPr sz="2268"/>
            </a:pPr>
            <a:r>
              <a:t>Jakakaa tehtävät ja aloittajaa!</a:t>
            </a:r>
          </a:p>
          <a:p>
            <a:pPr marL="288036" indent="-288036" defTabSz="445770">
              <a:spcBef>
                <a:spcPts val="2100"/>
              </a:spcBef>
              <a:buBlip>
                <a:blip r:embed="rId2"/>
              </a:buBlip>
              <a:defRPr sz="2268"/>
            </a:pPr>
            <a:r>
              <a:t>Käytettävät ohjelmat esim. Pages, Keynote</a:t>
            </a:r>
          </a:p>
          <a:p>
            <a:pPr marL="288036" indent="-288036" defTabSz="445770">
              <a:spcBef>
                <a:spcPts val="2100"/>
              </a:spcBef>
              <a:buBlip>
                <a:blip r:embed="rId2"/>
              </a:buBlip>
              <a:defRPr sz="2268"/>
            </a:pPr>
          </a:p>
          <a:p>
            <a:pPr marL="288036" indent="-288036" defTabSz="445770">
              <a:spcBef>
                <a:spcPts val="2100"/>
              </a:spcBef>
              <a:buBlip>
                <a:blip r:embed="rId2"/>
              </a:buBlip>
              <a:defRPr sz="2268"/>
            </a:pPr>
          </a:p>
          <a:p>
            <a:pPr marL="288036" indent="-288036" defTabSz="445770">
              <a:spcBef>
                <a:spcPts val="2100"/>
              </a:spcBef>
              <a:buBlip>
                <a:blip r:embed="rId2"/>
              </a:buBlip>
              <a:defRPr sz="2268"/>
            </a:pPr>
          </a:p>
        </p:txBody>
      </p:sp>
      <p:pic>
        <p:nvPicPr>
          <p:cNvPr id="182" name="IMG_0248.png" descr="IMG_024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507783" y="3539190"/>
            <a:ext cx="10579755" cy="91085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ai sitten näi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Tai sitten näin</a:t>
            </a:r>
          </a:p>
        </p:txBody>
      </p:sp>
      <p:sp>
        <p:nvSpPr>
          <p:cNvPr id="185" name="Keppinukketeatteri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410718" indent="-410718" defTabSz="635634">
              <a:spcBef>
                <a:spcPts val="3000"/>
              </a:spcBef>
              <a:buBlip>
                <a:blip r:embed="rId2"/>
              </a:buBlip>
              <a:defRPr sz="3234"/>
            </a:pPr>
            <a:r>
              <a:t>Keppinukketeatteri</a:t>
            </a:r>
          </a:p>
          <a:p>
            <a:pPr marL="410718" indent="-410718" defTabSz="635634">
              <a:spcBef>
                <a:spcPts val="3000"/>
              </a:spcBef>
              <a:buBlip>
                <a:blip r:embed="rId2"/>
              </a:buBlip>
              <a:defRPr sz="3234"/>
            </a:pPr>
            <a:r>
              <a:t>Tehkää ryhmät.</a:t>
            </a:r>
          </a:p>
          <a:p>
            <a:pPr marL="410718" indent="-410718" defTabSz="635634">
              <a:spcBef>
                <a:spcPts val="3000"/>
              </a:spcBef>
              <a:buBlip>
                <a:blip r:embed="rId2"/>
              </a:buBlip>
              <a:defRPr sz="3234"/>
            </a:pPr>
            <a:r>
              <a:t>Valitkaa aihe. Pääsiäinen joko raamatun kertomuksen tai kansanperinteen näkökulmasta.</a:t>
            </a:r>
          </a:p>
          <a:p>
            <a:pPr marL="410718" indent="-410718" defTabSz="635634">
              <a:spcBef>
                <a:spcPts val="3000"/>
              </a:spcBef>
              <a:buBlip>
                <a:blip r:embed="rId2"/>
              </a:buBlip>
              <a:defRPr sz="3234"/>
            </a:pPr>
            <a:r>
              <a:t>Valmistakaa käsikirjoitus ja keppinuket.</a:t>
            </a:r>
          </a:p>
          <a:p>
            <a:pPr marL="410718" indent="-410718" defTabSz="635634">
              <a:spcBef>
                <a:spcPts val="3000"/>
              </a:spcBef>
              <a:buBlip>
                <a:blip r:embed="rId2"/>
              </a:buBlip>
              <a:defRPr sz="3234"/>
            </a:pPr>
            <a:r>
              <a:t>Harjoitelkaa ja kuvatkaa esityksenne.</a:t>
            </a:r>
          </a:p>
          <a:p>
            <a:pPr marL="410718" indent="-410718" defTabSz="635634">
              <a:spcBef>
                <a:spcPts val="3000"/>
              </a:spcBef>
              <a:buBlip>
                <a:blip r:embed="rId2"/>
              </a:buBlip>
              <a:defRPr sz="3234"/>
            </a:pPr>
            <a:r>
              <a:t>Lisätkää esitykseen musiikkia.</a:t>
            </a:r>
          </a:p>
          <a:p>
            <a:pPr marL="410718" indent="-410718" defTabSz="635634">
              <a:spcBef>
                <a:spcPts val="3000"/>
              </a:spcBef>
              <a:buBlip>
                <a:blip r:embed="rId2"/>
              </a:buBlip>
              <a:defRPr sz="3234"/>
            </a:pPr>
            <a:r>
              <a:t>Käytettävät ohjelmat esim.:iiMovie, Garageband</a:t>
            </a:r>
          </a:p>
        </p:txBody>
      </p:sp>
      <p:pic>
        <p:nvPicPr>
          <p:cNvPr id="186" name="IMG_0250.png" descr="IMG_025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581126" y="3648723"/>
            <a:ext cx="10713235" cy="80181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ai ehkäpä näi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Tai ehkäpä näin</a:t>
            </a:r>
          </a:p>
        </p:txBody>
      </p:sp>
      <p:sp>
        <p:nvSpPr>
          <p:cNvPr id="189" name="Haastattele isovanhempiasi, vanhempiasi, kummeja tms. aikuista…"/>
          <p:cNvSpPr txBox="1"/>
          <p:nvPr>
            <p:ph type="body" sz="half" idx="1"/>
          </p:nvPr>
        </p:nvSpPr>
        <p:spPr>
          <a:xfrm>
            <a:off x="2368550" y="4467523"/>
            <a:ext cx="9410700" cy="7874001"/>
          </a:xfrm>
          <a:prstGeom prst="rect">
            <a:avLst/>
          </a:prstGeom>
        </p:spPr>
        <p:txBody>
          <a:bodyPr/>
          <a:lstStyle/>
          <a:p>
            <a:pPr marL="341375" indent="-341375" defTabSz="528319">
              <a:spcBef>
                <a:spcPts val="2400"/>
              </a:spcBef>
              <a:buBlip>
                <a:blip r:embed="rId2"/>
              </a:buBlip>
              <a:defRPr sz="2688"/>
            </a:pPr>
            <a:r>
              <a:t>Haastattele isovanhempiasi, vanhempiasi, kummeja tms. aikuista</a:t>
            </a:r>
          </a:p>
          <a:p>
            <a:pPr marL="341375" indent="-341375" defTabSz="528319">
              <a:spcBef>
                <a:spcPts val="2400"/>
              </a:spcBef>
              <a:buBlip>
                <a:blip r:embed="rId2"/>
              </a:buBlip>
              <a:defRPr sz="2688"/>
            </a:pPr>
            <a:r>
              <a:t>Kysy, miten hän vietti pääsiäistä lapsena. Millaisia muistoja hänellä on.</a:t>
            </a:r>
          </a:p>
          <a:p>
            <a:pPr marL="341375" indent="-341375" defTabSz="528319">
              <a:spcBef>
                <a:spcPts val="2400"/>
              </a:spcBef>
              <a:buBlip>
                <a:blip r:embed="rId2"/>
              </a:buBlip>
              <a:defRPr sz="2688"/>
            </a:pPr>
            <a:r>
              <a:t>Tee muistiinpanoja. </a:t>
            </a:r>
          </a:p>
          <a:p>
            <a:pPr marL="341375" indent="-341375" defTabSz="528319">
              <a:spcBef>
                <a:spcPts val="2400"/>
              </a:spcBef>
              <a:buBlip>
                <a:blip r:embed="rId2"/>
              </a:buBlip>
              <a:defRPr sz="2688"/>
            </a:pPr>
            <a:r>
              <a:t>Etsi kotoa pääsiäiseen liittyviä esineitä, valokuvia jne. </a:t>
            </a:r>
          </a:p>
          <a:p>
            <a:pPr marL="341375" indent="-341375" defTabSz="528319">
              <a:spcBef>
                <a:spcPts val="2400"/>
              </a:spcBef>
              <a:buBlip>
                <a:blip r:embed="rId2"/>
              </a:buBlip>
              <a:defRPr sz="2688"/>
            </a:pPr>
            <a:r>
              <a:t>Tee video tai podcast, jossa kerrot pääsiäisen vietosta. </a:t>
            </a:r>
          </a:p>
          <a:p>
            <a:pPr marL="341375" indent="-341375" defTabSz="528319">
              <a:spcBef>
                <a:spcPts val="2400"/>
              </a:spcBef>
              <a:buBlip>
                <a:blip r:embed="rId2"/>
              </a:buBlip>
              <a:defRPr sz="2688"/>
            </a:pPr>
            <a:r>
              <a:t>Kerro, miten haastattelemasi aikuisen lapsuudessa pääsiäistä vietettiin ja mitkä ovat sinun perheesi pääsiäisen viettotavat. </a:t>
            </a:r>
          </a:p>
          <a:p>
            <a:pPr marL="341375" indent="-341375" defTabSz="528319">
              <a:spcBef>
                <a:spcPts val="2400"/>
              </a:spcBef>
              <a:buBlip>
                <a:blip r:embed="rId2"/>
              </a:buBlip>
              <a:defRPr sz="2688"/>
            </a:pPr>
            <a:r>
              <a:t>Esittele video/podcast.</a:t>
            </a:r>
          </a:p>
        </p:txBody>
      </p:sp>
      <p:pic>
        <p:nvPicPr>
          <p:cNvPr id="190" name="IMG_0251.jpeg" descr="IMG_025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296848" y="4119104"/>
            <a:ext cx="10519423" cy="70102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ääsiäinen - kristittyjen suurin juhla…"/>
          <p:cNvSpPr txBox="1"/>
          <p:nvPr/>
        </p:nvSpPr>
        <p:spPr>
          <a:xfrm>
            <a:off x="6410438" y="5109845"/>
            <a:ext cx="12933540" cy="29883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ct val="150000"/>
              </a:lnSpc>
              <a:spcBef>
                <a:spcPts val="1200"/>
              </a:spcBef>
              <a:defRPr sz="3400">
                <a:solidFill>
                  <a:srgbClr val="111111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Pääsiäinen - kristittyjen suurin juhla</a:t>
            </a:r>
          </a:p>
          <a:p>
            <a:pPr algn="l" defTabSz="457200">
              <a:lnSpc>
                <a:spcPct val="150000"/>
              </a:lnSpc>
              <a:spcBef>
                <a:spcPts val="1600"/>
              </a:spcBef>
              <a:defRPr sz="3400">
                <a:solidFill>
                  <a:srgbClr val="666666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Pääsiäinen on kirkkovuoden keskus ja huippukohta. Pääsiäisjakson aikana seurataan Jeesuksen elämän viimeisiä vaiheita ja ylösnousemusta. Pääsiäisen viettoon liittyy monta merkittävää kirkkopyhää.</a:t>
            </a:r>
          </a:p>
        </p:txBody>
      </p:sp>
      <p:sp>
        <p:nvSpPr>
          <p:cNvPr id="124" name="https://evl.fi/kirkossa/pyhapaivat/paasiaisen-pyhat"/>
          <p:cNvSpPr txBox="1"/>
          <p:nvPr/>
        </p:nvSpPr>
        <p:spPr>
          <a:xfrm>
            <a:off x="3497625" y="9047434"/>
            <a:ext cx="15163615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https://evl.fi/kirkossa/pyhapaivat/paasiaisen-pyhat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ääsiäisen tapahtumat raamatun mukaan"/>
          <p:cNvSpPr txBox="1"/>
          <p:nvPr>
            <p:ph type="title"/>
          </p:nvPr>
        </p:nvSpPr>
        <p:spPr>
          <a:xfrm>
            <a:off x="2374900" y="68259"/>
            <a:ext cx="19621500" cy="2959101"/>
          </a:xfrm>
          <a:prstGeom prst="rect">
            <a:avLst/>
          </a:prstGeom>
        </p:spPr>
        <p:txBody>
          <a:bodyPr/>
          <a:lstStyle>
            <a:lvl1pPr defTabSz="693419">
              <a:defRPr sz="8400"/>
            </a:lvl1pPr>
          </a:lstStyle>
          <a:p>
            <a:pPr/>
            <a:r>
              <a:t>Pääsiäisen tapahtumat raamatun mukaan</a:t>
            </a:r>
          </a:p>
        </p:txBody>
      </p:sp>
      <p:sp>
        <p:nvSpPr>
          <p:cNvPr id="127" name="Palmusunnuntai…"/>
          <p:cNvSpPr txBox="1"/>
          <p:nvPr>
            <p:ph type="body" sz="half" idx="1"/>
          </p:nvPr>
        </p:nvSpPr>
        <p:spPr>
          <a:xfrm>
            <a:off x="456815" y="3542442"/>
            <a:ext cx="11287734" cy="8292876"/>
          </a:xfrm>
          <a:prstGeom prst="rect">
            <a:avLst/>
          </a:prstGeom>
        </p:spPr>
        <p:txBody>
          <a:bodyPr/>
          <a:lstStyle/>
          <a:p>
            <a:pPr marL="0" indent="0" defTabSz="374904">
              <a:lnSpc>
                <a:spcPct val="150000"/>
              </a:lnSpc>
              <a:spcBef>
                <a:spcPts val="900"/>
              </a:spcBef>
              <a:buSzTx/>
              <a:buNone/>
              <a:defRPr b="1" sz="2542">
                <a:solidFill>
                  <a:srgbClr val="111111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Palmusunnuntai</a:t>
            </a:r>
          </a:p>
          <a:p>
            <a:pPr marL="0" indent="0" defTabSz="374904">
              <a:lnSpc>
                <a:spcPct val="150000"/>
              </a:lnSpc>
              <a:spcBef>
                <a:spcPts val="1200"/>
              </a:spcBef>
              <a:buSzTx/>
              <a:buNone/>
              <a:defRPr b="1" sz="2542">
                <a:solidFill>
                  <a:srgbClr val="212529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Viikkoa ennen pääsiäistä vietetään palmusunnuntaita. Jeesus saapuu Jerusalemiin aasilla ratsastaen. </a:t>
            </a:r>
          </a:p>
          <a:p>
            <a:pPr marL="0" indent="0" defTabSz="374904">
              <a:lnSpc>
                <a:spcPct val="150000"/>
              </a:lnSpc>
              <a:spcBef>
                <a:spcPts val="1200"/>
              </a:spcBef>
              <a:buSzTx/>
              <a:buNone/>
              <a:defRPr b="1" sz="2542">
                <a:solidFill>
                  <a:srgbClr val="212529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Palmusunnuntain nimi viittaa palmunoksiin, joita ihmiset heittivät Jeesuksen eteen tielle. </a:t>
            </a:r>
          </a:p>
          <a:p>
            <a:pPr marL="0" indent="0" defTabSz="374904">
              <a:lnSpc>
                <a:spcPct val="150000"/>
              </a:lnSpc>
              <a:spcBef>
                <a:spcPts val="1200"/>
              </a:spcBef>
              <a:buSzTx/>
              <a:buNone/>
              <a:defRPr b="1" sz="2542">
                <a:solidFill>
                  <a:srgbClr val="212529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Tähän liittyy tapa koristella kirkkoa palmunoksilla ja muilla lehvillä tai kantaa niitä kulkueissa.  </a:t>
            </a:r>
          </a:p>
          <a:p>
            <a:pPr marL="0" indent="0" defTabSz="374904">
              <a:lnSpc>
                <a:spcPct val="150000"/>
              </a:lnSpc>
              <a:spcBef>
                <a:spcPts val="1200"/>
              </a:spcBef>
              <a:buSzTx/>
              <a:buNone/>
              <a:defRPr b="1" sz="2542">
                <a:solidFill>
                  <a:srgbClr val="212529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Suomessa palmun sijasta koti ja kirkko koristellaan pajunoksilla. Tästä juontaa juurensa myös </a:t>
            </a:r>
          </a:p>
          <a:p>
            <a:pPr marL="0" indent="0" defTabSz="374904">
              <a:lnSpc>
                <a:spcPct val="150000"/>
              </a:lnSpc>
              <a:spcBef>
                <a:spcPts val="1200"/>
              </a:spcBef>
              <a:buSzTx/>
              <a:buNone/>
              <a:defRPr b="1" sz="2542">
                <a:solidFill>
                  <a:srgbClr val="212529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virpomisperinne, jossa virvottava toivotetaan "tuoreeks, terveeks, tulevaks vuodeks".</a:t>
            </a:r>
          </a:p>
          <a:p>
            <a:pPr marL="0" indent="0" defTabSz="374904">
              <a:lnSpc>
                <a:spcPct val="150000"/>
              </a:lnSpc>
              <a:spcBef>
                <a:spcPts val="1200"/>
              </a:spcBef>
              <a:buSzTx/>
              <a:buNone/>
              <a:defRPr b="1" sz="2542">
                <a:solidFill>
                  <a:srgbClr val="212529"/>
                </a:solidFill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28" name="https://evl.fi/kirkossa/pyhapaivat/paasiaisen-pyhat"/>
          <p:cNvSpPr txBox="1"/>
          <p:nvPr/>
        </p:nvSpPr>
        <p:spPr>
          <a:xfrm>
            <a:off x="625779" y="10674000"/>
            <a:ext cx="10949807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https://evl.fi/kirkossa/pyhapaivat/paasiaisen-pyhat</a:t>
            </a:r>
          </a:p>
        </p:txBody>
      </p:sp>
      <p:pic>
        <p:nvPicPr>
          <p:cNvPr id="129" name="Miksi vietämme palmusunnuntaita?" descr="Miksi vietämme palmusunnuntaita?"/>
          <p:cNvPicPr>
            <a:picLocks noChangeAspect="0"/>
          </p:cNvPicPr>
          <p:nvPr>
            <a:videoFile xmlns:mc="http://schemas.openxmlformats.org/markup-compatibility/2006" xmlns:aiw="http://developer.apple.com/namespaces/iwork" r:link="rId2" mc:Ignorable="aiw" aiw:title="Miksi vietämme palmusunnuntaita?" aiw:author="Kirkon kanava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11680059" y="5222828"/>
            <a:ext cx="12134921" cy="6825892"/>
          </a:xfrm>
          <a:prstGeom prst="rect">
            <a:avLst/>
          </a:prstGeom>
        </p:spPr>
      </p:pic>
      <p:sp>
        <p:nvSpPr>
          <p:cNvPr id="130" name="https://youtu.be/90vZV4_4wIM"/>
          <p:cNvSpPr txBox="1"/>
          <p:nvPr/>
        </p:nvSpPr>
        <p:spPr>
          <a:xfrm>
            <a:off x="7001461" y="-952501"/>
            <a:ext cx="9457607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https://youtu.be/90vZV4_4wIM</a:t>
            </a:r>
          </a:p>
        </p:txBody>
      </p:sp>
      <p:sp>
        <p:nvSpPr>
          <p:cNvPr id="131" name="https://youtu.be/90vZV4_4wIM"/>
          <p:cNvSpPr txBox="1"/>
          <p:nvPr/>
        </p:nvSpPr>
        <p:spPr>
          <a:xfrm>
            <a:off x="14368822" y="12191999"/>
            <a:ext cx="9457606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https://youtu.be/90vZV4_4wIM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129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2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2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Napauta kahdesti"/>
          <p:cNvSpPr txBox="1"/>
          <p:nvPr>
            <p:ph type="body" sz="half" idx="4294967295"/>
          </p:nvPr>
        </p:nvSpPr>
        <p:spPr>
          <a:xfrm>
            <a:off x="6713670" y="4803702"/>
            <a:ext cx="14429612" cy="9038016"/>
          </a:xfrm>
          <a:prstGeom prst="rect">
            <a:avLst/>
          </a:prstGeom>
        </p:spPr>
        <p:txBody>
          <a:bodyPr anchor="t"/>
          <a:lstStyle/>
          <a:p>
            <a:pPr marL="187960" indent="-187960" defTabSz="330200">
              <a:spcBef>
                <a:spcPts val="1600"/>
              </a:spcBef>
              <a:buBlip>
                <a:blip r:embed="rId2"/>
              </a:buBlip>
              <a:defRPr sz="2080"/>
            </a:pPr>
          </a:p>
        </p:txBody>
      </p:sp>
      <p:pic>
        <p:nvPicPr>
          <p:cNvPr id="134" name="Miksi vietämme kiirastorstaita?" descr="Miksi vietämme kiirastorstaita?"/>
          <p:cNvPicPr>
            <a:picLocks noChangeAspect="0"/>
          </p:cNvPicPr>
          <p:nvPr>
            <a:videoFile xmlns:mc="http://schemas.openxmlformats.org/markup-compatibility/2006" xmlns:aiw="http://developer.apple.com/namespaces/iwork" r:link="rId3" mc:Ignorable="aiw" aiw:title="Miksi vietämme kiirastorstaita?" aiw:author="Kirkon kanava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713670" y="4803702"/>
            <a:ext cx="11921071" cy="8940801"/>
          </a:xfrm>
          <a:prstGeom prst="rect">
            <a:avLst/>
          </a:prstGeom>
        </p:spPr>
      </p:pic>
      <p:sp>
        <p:nvSpPr>
          <p:cNvPr id="135" name="Kiirastorstai…"/>
          <p:cNvSpPr txBox="1"/>
          <p:nvPr>
            <p:ph type="title" idx="4294967295"/>
          </p:nvPr>
        </p:nvSpPr>
        <p:spPr>
          <a:xfrm>
            <a:off x="4418343" y="-6437281"/>
            <a:ext cx="19294177" cy="11218703"/>
          </a:xfrm>
          <a:prstGeom prst="rect">
            <a:avLst/>
          </a:prstGeom>
        </p:spPr>
        <p:txBody>
          <a:bodyPr anchor="b"/>
          <a:lstStyle/>
          <a:p>
            <a:pPr defTabSz="457200">
              <a:lnSpc>
                <a:spcPct val="175000"/>
              </a:lnSpc>
              <a:spcBef>
                <a:spcPts val="1600"/>
              </a:spcBef>
              <a:defRPr b="1" sz="3300">
                <a:solidFill>
                  <a:srgbClr val="212529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Kiirastorstai</a:t>
            </a:r>
          </a:p>
          <a:p>
            <a:pPr defTabSz="457200">
              <a:lnSpc>
                <a:spcPct val="175000"/>
              </a:lnSpc>
              <a:spcBef>
                <a:spcPts val="1600"/>
              </a:spcBef>
              <a:defRPr b="1" sz="3300">
                <a:solidFill>
                  <a:srgbClr val="212529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Kiirastorstai muistellaan opetuslasten viimeistä ateriaa yhdessä Jeesuksen kanssa. Aterialle osallistuvat kaikki opetuslapset: yksi, joka luovuttaa Jeesuksen sotilaiden käsiin, yksi joka kieltää tuntevansa häntä ja pari, jotka nukkuvat, kun pitäisi valvoa. Myös me olemme osa opetuslasten joukkoa. https://evl.fi/kirkossa/pyhapaivat/paasiaisen-pyhat</a:t>
            </a:r>
          </a:p>
        </p:txBody>
      </p:sp>
      <p:sp>
        <p:nvSpPr>
          <p:cNvPr id="136" name="https://youtu.be/uy3vDh8vfcg"/>
          <p:cNvSpPr txBox="1"/>
          <p:nvPr/>
        </p:nvSpPr>
        <p:spPr>
          <a:xfrm>
            <a:off x="7028022" y="12751710"/>
            <a:ext cx="9038408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https://youtu.be/uy3vDh8vfcg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134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3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3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ääsiäispäivä, sunnuntai, on Jeesuksen ylösnousemuksen juhla.…"/>
          <p:cNvSpPr txBox="1"/>
          <p:nvPr/>
        </p:nvSpPr>
        <p:spPr>
          <a:xfrm>
            <a:off x="1074200" y="1428100"/>
            <a:ext cx="14501411" cy="1177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ct val="175000"/>
              </a:lnSpc>
              <a:spcBef>
                <a:spcPts val="1600"/>
              </a:spcBef>
              <a:defRPr b="1" sz="2200">
                <a:solidFill>
                  <a:srgbClr val="212529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Pääsiäispäivä, sunnuntai, on Jeesuksen ylösnousemuksen juhla. </a:t>
            </a:r>
          </a:p>
          <a:p>
            <a:pPr algn="l" defTabSz="457200">
              <a:lnSpc>
                <a:spcPct val="175000"/>
              </a:lnSpc>
              <a:spcBef>
                <a:spcPts val="1600"/>
              </a:spcBef>
              <a:defRPr b="1" sz="2200">
                <a:solidFill>
                  <a:srgbClr val="212529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Jumala on herättänyt Jeesuksen kuolleista, elämä on voittanut kuoleman. </a:t>
            </a:r>
          </a:p>
        </p:txBody>
      </p:sp>
      <p:sp>
        <p:nvSpPr>
          <p:cNvPr id="139" name="Toisena pääsiäispäivänä, maanantaina, muistetaan ylösnousseen Jeesuksen ilmestymistä häntä seuranneille naisille ja opetuslapsille. Jeesus on noussut kuolleista.…"/>
          <p:cNvSpPr txBox="1"/>
          <p:nvPr/>
        </p:nvSpPr>
        <p:spPr>
          <a:xfrm>
            <a:off x="1067685" y="3272022"/>
            <a:ext cx="14109704" cy="151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ct val="150000"/>
              </a:lnSpc>
              <a:spcBef>
                <a:spcPts val="1500"/>
              </a:spcBef>
              <a:defRPr b="1" sz="2100">
                <a:solidFill>
                  <a:srgbClr val="212529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Toisena pääsiäispäivänä, maanantaina, muistetaan ylösnousseen Jeesuksen ilmestymistä häntä seuranneille naisille ja opetuslapsille. Jeesus on noussut kuolleista.          </a:t>
            </a:r>
          </a:p>
          <a:p>
            <a:pPr algn="l" defTabSz="457200">
              <a:lnSpc>
                <a:spcPct val="150000"/>
              </a:lnSpc>
              <a:spcBef>
                <a:spcPts val="1500"/>
              </a:spcBef>
              <a:defRPr b="1" sz="2100">
                <a:solidFill>
                  <a:srgbClr val="212529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https://evl.fi/kirkossa/pyhapaivat/paasiaisen-pyhat</a:t>
            </a:r>
          </a:p>
        </p:txBody>
      </p:sp>
      <p:pic>
        <p:nvPicPr>
          <p:cNvPr id="140" name="Mitä tarkoittaa pääsiäisaamun riemu?" descr="Mitä tarkoittaa pääsiäisaamun riemu?"/>
          <p:cNvPicPr>
            <a:picLocks noChangeAspect="0"/>
          </p:cNvPicPr>
          <p:nvPr>
            <a:videoFile xmlns:mc="http://schemas.openxmlformats.org/markup-compatibility/2006" xmlns:aiw="http://developer.apple.com/namespaces/iwork" r:link="rId2" mc:Ignorable="aiw" aiw:title="Mitä tarkoittaa pääsiäisaamun riemu?" aiw:author="Kirkon kanava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7084859" y="5124867"/>
            <a:ext cx="13453003" cy="7567317"/>
          </a:xfrm>
          <a:prstGeom prst="rect">
            <a:avLst/>
          </a:prstGeom>
        </p:spPr>
      </p:pic>
      <p:sp>
        <p:nvSpPr>
          <p:cNvPr id="141" name="https://youtu.be/Eoz1-xmHHzU"/>
          <p:cNvSpPr txBox="1"/>
          <p:nvPr/>
        </p:nvSpPr>
        <p:spPr>
          <a:xfrm>
            <a:off x="9667496" y="12811124"/>
            <a:ext cx="9462258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https://youtu.be/Eoz1-xmHHzU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140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4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4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https://areena.yle.fi/1-4393875?utm_medium=social&amp;utm_campaign=areena-ios-share">
            <a:hlinkClick r:id="rId2" invalidUrl="" action="" tgtFrame="" tooltip="" history="1" highlightClick="0" endSnd="0"/>
          </p:cNvPr>
          <p:cNvSpPr txBox="1"/>
          <p:nvPr/>
        </p:nvSpPr>
        <p:spPr>
          <a:xfrm>
            <a:off x="4022138" y="9392879"/>
            <a:ext cx="17831794" cy="205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https://areena.yle.fi/1-4393875?utm_medium=social&amp;utm_campaign=areena-ios-share</a:t>
            </a:r>
          </a:p>
        </p:txBody>
      </p:sp>
      <p:sp>
        <p:nvSpPr>
          <p:cNvPr id="144" name="YLE Triplet:…"/>
          <p:cNvSpPr txBox="1"/>
          <p:nvPr/>
        </p:nvSpPr>
        <p:spPr>
          <a:xfrm>
            <a:off x="4463225" y="4851399"/>
            <a:ext cx="15457550" cy="401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YLE Triplet:</a:t>
            </a:r>
          </a:p>
          <a:p>
            <a:pPr/>
            <a:r>
              <a:t>Pääsiäinen yhdistää kristillisiä ja pakanallista perinteitä</a:t>
            </a:r>
          </a:p>
          <a:p>
            <a:pPr/>
          </a:p>
          <a:p>
            <a:pPr/>
            <a:r>
              <a:t>Katso video linkistä</a:t>
            </a:r>
          </a:p>
        </p:txBody>
      </p:sp>
      <p:sp>
        <p:nvSpPr>
          <p:cNvPr id="145" name="Nuoli"/>
          <p:cNvSpPr/>
          <p:nvPr/>
        </p:nvSpPr>
        <p:spPr>
          <a:xfrm>
            <a:off x="2324174" y="9223909"/>
            <a:ext cx="1905001" cy="1905001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762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46" name="Kani"/>
          <p:cNvSpPr/>
          <p:nvPr/>
        </p:nvSpPr>
        <p:spPr>
          <a:xfrm>
            <a:off x="5295258" y="7850466"/>
            <a:ext cx="1855484" cy="19520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15" h="21208" fill="norm" stroke="1" extrusionOk="0">
                <a:moveTo>
                  <a:pt x="10210" y="0"/>
                </a:moveTo>
                <a:cubicBezTo>
                  <a:pt x="9556" y="-13"/>
                  <a:pt x="9380" y="416"/>
                  <a:pt x="9455" y="1046"/>
                </a:cubicBezTo>
                <a:cubicBezTo>
                  <a:pt x="9571" y="2017"/>
                  <a:pt x="10078" y="4648"/>
                  <a:pt x="12499" y="6197"/>
                </a:cubicBezTo>
                <a:cubicBezTo>
                  <a:pt x="12642" y="6287"/>
                  <a:pt x="12670" y="6482"/>
                  <a:pt x="12560" y="6604"/>
                </a:cubicBezTo>
                <a:cubicBezTo>
                  <a:pt x="12147" y="7071"/>
                  <a:pt x="12142" y="7803"/>
                  <a:pt x="12197" y="8355"/>
                </a:cubicBezTo>
                <a:cubicBezTo>
                  <a:pt x="12213" y="8535"/>
                  <a:pt x="12054" y="8685"/>
                  <a:pt x="11866" y="8658"/>
                </a:cubicBezTo>
                <a:cubicBezTo>
                  <a:pt x="6209" y="8000"/>
                  <a:pt x="656" y="10419"/>
                  <a:pt x="1492" y="18312"/>
                </a:cubicBezTo>
                <a:cubicBezTo>
                  <a:pt x="1509" y="18450"/>
                  <a:pt x="1421" y="18619"/>
                  <a:pt x="1277" y="18614"/>
                </a:cubicBezTo>
                <a:cubicBezTo>
                  <a:pt x="969" y="18598"/>
                  <a:pt x="464" y="18175"/>
                  <a:pt x="134" y="18657"/>
                </a:cubicBezTo>
                <a:cubicBezTo>
                  <a:pt x="-356" y="19368"/>
                  <a:pt x="568" y="21219"/>
                  <a:pt x="1845" y="21208"/>
                </a:cubicBezTo>
                <a:cubicBezTo>
                  <a:pt x="3298" y="21203"/>
                  <a:pt x="11437" y="21208"/>
                  <a:pt x="12400" y="21208"/>
                </a:cubicBezTo>
                <a:cubicBezTo>
                  <a:pt x="13363" y="21208"/>
                  <a:pt x="13033" y="20451"/>
                  <a:pt x="12510" y="20058"/>
                </a:cubicBezTo>
                <a:cubicBezTo>
                  <a:pt x="12146" y="19787"/>
                  <a:pt x="11641" y="19528"/>
                  <a:pt x="11013" y="19315"/>
                </a:cubicBezTo>
                <a:cubicBezTo>
                  <a:pt x="10755" y="19230"/>
                  <a:pt x="10755" y="18875"/>
                  <a:pt x="11013" y="18785"/>
                </a:cubicBezTo>
                <a:cubicBezTo>
                  <a:pt x="11707" y="18541"/>
                  <a:pt x="12318" y="18280"/>
                  <a:pt x="12687" y="18110"/>
                </a:cubicBezTo>
                <a:cubicBezTo>
                  <a:pt x="12868" y="18025"/>
                  <a:pt x="13083" y="18143"/>
                  <a:pt x="13100" y="18339"/>
                </a:cubicBezTo>
                <a:cubicBezTo>
                  <a:pt x="13193" y="19214"/>
                  <a:pt x="13518" y="21203"/>
                  <a:pt x="14553" y="21203"/>
                </a:cubicBezTo>
                <a:cubicBezTo>
                  <a:pt x="15356" y="21203"/>
                  <a:pt x="15581" y="21203"/>
                  <a:pt x="16225" y="21203"/>
                </a:cubicBezTo>
                <a:cubicBezTo>
                  <a:pt x="16868" y="21203"/>
                  <a:pt x="16468" y="20386"/>
                  <a:pt x="15543" y="19998"/>
                </a:cubicBezTo>
                <a:cubicBezTo>
                  <a:pt x="14712" y="19648"/>
                  <a:pt x="15504" y="17193"/>
                  <a:pt x="15674" y="16705"/>
                </a:cubicBezTo>
                <a:cubicBezTo>
                  <a:pt x="15691" y="16651"/>
                  <a:pt x="15730" y="16604"/>
                  <a:pt x="15774" y="16572"/>
                </a:cubicBezTo>
                <a:cubicBezTo>
                  <a:pt x="16082" y="16344"/>
                  <a:pt x="17349" y="15363"/>
                  <a:pt x="17910" y="14042"/>
                </a:cubicBezTo>
                <a:cubicBezTo>
                  <a:pt x="18411" y="12870"/>
                  <a:pt x="18350" y="11782"/>
                  <a:pt x="18300" y="11352"/>
                </a:cubicBezTo>
                <a:cubicBezTo>
                  <a:pt x="18284" y="11235"/>
                  <a:pt x="18350" y="11125"/>
                  <a:pt x="18460" y="11072"/>
                </a:cubicBezTo>
                <a:cubicBezTo>
                  <a:pt x="18873" y="10876"/>
                  <a:pt x="19532" y="10832"/>
                  <a:pt x="19852" y="10339"/>
                </a:cubicBezTo>
                <a:cubicBezTo>
                  <a:pt x="20374" y="9554"/>
                  <a:pt x="21244" y="8774"/>
                  <a:pt x="20787" y="8085"/>
                </a:cubicBezTo>
                <a:cubicBezTo>
                  <a:pt x="20545" y="7719"/>
                  <a:pt x="20386" y="7645"/>
                  <a:pt x="19379" y="6802"/>
                </a:cubicBezTo>
                <a:cubicBezTo>
                  <a:pt x="18592" y="6139"/>
                  <a:pt x="18663" y="5268"/>
                  <a:pt x="15586" y="4748"/>
                </a:cubicBezTo>
                <a:cubicBezTo>
                  <a:pt x="15460" y="4727"/>
                  <a:pt x="15345" y="4669"/>
                  <a:pt x="15306" y="4552"/>
                </a:cubicBezTo>
                <a:cubicBezTo>
                  <a:pt x="15301" y="4531"/>
                  <a:pt x="15301" y="4509"/>
                  <a:pt x="15301" y="4483"/>
                </a:cubicBezTo>
                <a:cubicBezTo>
                  <a:pt x="15345" y="3263"/>
                  <a:pt x="14844" y="1592"/>
                  <a:pt x="13925" y="680"/>
                </a:cubicBezTo>
                <a:cubicBezTo>
                  <a:pt x="12857" y="-381"/>
                  <a:pt x="12449" y="-68"/>
                  <a:pt x="12339" y="759"/>
                </a:cubicBezTo>
                <a:cubicBezTo>
                  <a:pt x="12213" y="685"/>
                  <a:pt x="12086" y="616"/>
                  <a:pt x="11954" y="552"/>
                </a:cubicBezTo>
                <a:cubicBezTo>
                  <a:pt x="11168" y="174"/>
                  <a:pt x="10603" y="8"/>
                  <a:pt x="10210" y="0"/>
                </a:cubicBezTo>
                <a:close/>
              </a:path>
            </a:pathLst>
          </a:cu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762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47" name="Kissa"/>
          <p:cNvSpPr/>
          <p:nvPr/>
        </p:nvSpPr>
        <p:spPr>
          <a:xfrm>
            <a:off x="17158515" y="4278418"/>
            <a:ext cx="2131971" cy="1603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166" h="21161" fill="norm" stroke="1" extrusionOk="0">
                <a:moveTo>
                  <a:pt x="1787" y="0"/>
                </a:moveTo>
                <a:cubicBezTo>
                  <a:pt x="1647" y="1"/>
                  <a:pt x="1497" y="21"/>
                  <a:pt x="1336" y="66"/>
                </a:cubicBezTo>
                <a:cubicBezTo>
                  <a:pt x="242" y="375"/>
                  <a:pt x="-1383" y="3616"/>
                  <a:pt x="2179" y="8649"/>
                </a:cubicBezTo>
                <a:cubicBezTo>
                  <a:pt x="2887" y="9443"/>
                  <a:pt x="2519" y="10329"/>
                  <a:pt x="2471" y="10868"/>
                </a:cubicBezTo>
                <a:cubicBezTo>
                  <a:pt x="2412" y="11193"/>
                  <a:pt x="2380" y="11536"/>
                  <a:pt x="2363" y="11902"/>
                </a:cubicBezTo>
                <a:cubicBezTo>
                  <a:pt x="2313" y="12941"/>
                  <a:pt x="1681" y="13944"/>
                  <a:pt x="1128" y="14699"/>
                </a:cubicBezTo>
                <a:cubicBezTo>
                  <a:pt x="1048" y="14808"/>
                  <a:pt x="994" y="14950"/>
                  <a:pt x="966" y="15102"/>
                </a:cubicBezTo>
                <a:cubicBezTo>
                  <a:pt x="733" y="16372"/>
                  <a:pt x="778" y="17985"/>
                  <a:pt x="811" y="18653"/>
                </a:cubicBezTo>
                <a:cubicBezTo>
                  <a:pt x="846" y="19368"/>
                  <a:pt x="118" y="19184"/>
                  <a:pt x="885" y="20680"/>
                </a:cubicBezTo>
                <a:cubicBezTo>
                  <a:pt x="1098" y="21094"/>
                  <a:pt x="1799" y="20601"/>
                  <a:pt x="1710" y="19911"/>
                </a:cubicBezTo>
                <a:cubicBezTo>
                  <a:pt x="1622" y="19221"/>
                  <a:pt x="2257" y="16392"/>
                  <a:pt x="2875" y="16047"/>
                </a:cubicBezTo>
                <a:cubicBezTo>
                  <a:pt x="3315" y="15802"/>
                  <a:pt x="4075" y="15606"/>
                  <a:pt x="4478" y="15514"/>
                </a:cubicBezTo>
                <a:cubicBezTo>
                  <a:pt x="4388" y="16306"/>
                  <a:pt x="4149" y="17458"/>
                  <a:pt x="4370" y="17920"/>
                </a:cubicBezTo>
                <a:cubicBezTo>
                  <a:pt x="5800" y="21592"/>
                  <a:pt x="6559" y="21073"/>
                  <a:pt x="7142" y="21098"/>
                </a:cubicBezTo>
                <a:cubicBezTo>
                  <a:pt x="7725" y="21123"/>
                  <a:pt x="7707" y="20853"/>
                  <a:pt x="7707" y="20558"/>
                </a:cubicBezTo>
                <a:cubicBezTo>
                  <a:pt x="7707" y="20262"/>
                  <a:pt x="7212" y="19966"/>
                  <a:pt x="6894" y="20015"/>
                </a:cubicBezTo>
                <a:cubicBezTo>
                  <a:pt x="6577" y="20064"/>
                  <a:pt x="5677" y="18414"/>
                  <a:pt x="6260" y="17872"/>
                </a:cubicBezTo>
                <a:cubicBezTo>
                  <a:pt x="6708" y="17455"/>
                  <a:pt x="7793" y="15523"/>
                  <a:pt x="8270" y="14652"/>
                </a:cubicBezTo>
                <a:cubicBezTo>
                  <a:pt x="8637" y="14639"/>
                  <a:pt x="8998" y="14675"/>
                  <a:pt x="9321" y="14792"/>
                </a:cubicBezTo>
                <a:cubicBezTo>
                  <a:pt x="9847" y="14982"/>
                  <a:pt x="10656" y="15138"/>
                  <a:pt x="11496" y="15252"/>
                </a:cubicBezTo>
                <a:cubicBezTo>
                  <a:pt x="11488" y="16234"/>
                  <a:pt x="11453" y="17691"/>
                  <a:pt x="11301" y="18191"/>
                </a:cubicBezTo>
                <a:cubicBezTo>
                  <a:pt x="11109" y="18822"/>
                  <a:pt x="11195" y="19385"/>
                  <a:pt x="11258" y="19645"/>
                </a:cubicBezTo>
                <a:cubicBezTo>
                  <a:pt x="11286" y="19761"/>
                  <a:pt x="11288" y="19889"/>
                  <a:pt x="11269" y="20013"/>
                </a:cubicBezTo>
                <a:cubicBezTo>
                  <a:pt x="11196" y="20496"/>
                  <a:pt x="11103" y="21098"/>
                  <a:pt x="11731" y="21098"/>
                </a:cubicBezTo>
                <a:cubicBezTo>
                  <a:pt x="12473" y="21098"/>
                  <a:pt x="12708" y="20901"/>
                  <a:pt x="12658" y="20556"/>
                </a:cubicBezTo>
                <a:cubicBezTo>
                  <a:pt x="12633" y="20385"/>
                  <a:pt x="12523" y="20274"/>
                  <a:pt x="12420" y="20206"/>
                </a:cubicBezTo>
                <a:cubicBezTo>
                  <a:pt x="12293" y="20123"/>
                  <a:pt x="12222" y="19937"/>
                  <a:pt x="12240" y="19736"/>
                </a:cubicBezTo>
                <a:cubicBezTo>
                  <a:pt x="12321" y="18841"/>
                  <a:pt x="12681" y="16518"/>
                  <a:pt x="13897" y="15467"/>
                </a:cubicBezTo>
                <a:cubicBezTo>
                  <a:pt x="14344" y="15484"/>
                  <a:pt x="14683" y="15479"/>
                  <a:pt x="14825" y="15447"/>
                </a:cubicBezTo>
                <a:cubicBezTo>
                  <a:pt x="15379" y="15324"/>
                  <a:pt x="15445" y="18493"/>
                  <a:pt x="16393" y="19634"/>
                </a:cubicBezTo>
                <a:cubicBezTo>
                  <a:pt x="16668" y="19966"/>
                  <a:pt x="16514" y="20431"/>
                  <a:pt x="16890" y="20482"/>
                </a:cubicBezTo>
                <a:cubicBezTo>
                  <a:pt x="17104" y="20512"/>
                  <a:pt x="17062" y="20661"/>
                  <a:pt x="17163" y="20936"/>
                </a:cubicBezTo>
                <a:cubicBezTo>
                  <a:pt x="17263" y="21212"/>
                  <a:pt x="18480" y="21286"/>
                  <a:pt x="18637" y="20861"/>
                </a:cubicBezTo>
                <a:cubicBezTo>
                  <a:pt x="18761" y="20523"/>
                  <a:pt x="18621" y="20142"/>
                  <a:pt x="18216" y="19958"/>
                </a:cubicBezTo>
                <a:cubicBezTo>
                  <a:pt x="18029" y="19873"/>
                  <a:pt x="17868" y="19783"/>
                  <a:pt x="17794" y="19564"/>
                </a:cubicBezTo>
                <a:cubicBezTo>
                  <a:pt x="16585" y="15987"/>
                  <a:pt x="17497" y="13987"/>
                  <a:pt x="17250" y="11957"/>
                </a:cubicBezTo>
                <a:cubicBezTo>
                  <a:pt x="17167" y="11281"/>
                  <a:pt x="17359" y="10651"/>
                  <a:pt x="18706" y="9911"/>
                </a:cubicBezTo>
                <a:cubicBezTo>
                  <a:pt x="19449" y="10207"/>
                  <a:pt x="19850" y="9320"/>
                  <a:pt x="19941" y="8950"/>
                </a:cubicBezTo>
                <a:cubicBezTo>
                  <a:pt x="20054" y="8827"/>
                  <a:pt x="20217" y="8433"/>
                  <a:pt x="20150" y="8359"/>
                </a:cubicBezTo>
                <a:cubicBezTo>
                  <a:pt x="20032" y="8261"/>
                  <a:pt x="19466" y="7473"/>
                  <a:pt x="19189" y="6734"/>
                </a:cubicBezTo>
                <a:cubicBezTo>
                  <a:pt x="18963" y="6130"/>
                  <a:pt x="18852" y="6002"/>
                  <a:pt x="18527" y="5868"/>
                </a:cubicBezTo>
                <a:cubicBezTo>
                  <a:pt x="18395" y="5813"/>
                  <a:pt x="18318" y="5629"/>
                  <a:pt x="18348" y="5434"/>
                </a:cubicBezTo>
                <a:cubicBezTo>
                  <a:pt x="18420" y="4957"/>
                  <a:pt x="18367" y="4424"/>
                  <a:pt x="18261" y="4048"/>
                </a:cubicBezTo>
                <a:cubicBezTo>
                  <a:pt x="17779" y="4237"/>
                  <a:pt x="17415" y="5599"/>
                  <a:pt x="17183" y="5649"/>
                </a:cubicBezTo>
                <a:cubicBezTo>
                  <a:pt x="16951" y="5698"/>
                  <a:pt x="16075" y="6192"/>
                  <a:pt x="15593" y="6931"/>
                </a:cubicBezTo>
                <a:cubicBezTo>
                  <a:pt x="15111" y="7670"/>
                  <a:pt x="14224" y="7808"/>
                  <a:pt x="13559" y="7615"/>
                </a:cubicBezTo>
                <a:cubicBezTo>
                  <a:pt x="11996" y="7162"/>
                  <a:pt x="7512" y="6548"/>
                  <a:pt x="5238" y="7622"/>
                </a:cubicBezTo>
                <a:lnTo>
                  <a:pt x="5258" y="7595"/>
                </a:lnTo>
                <a:cubicBezTo>
                  <a:pt x="5258" y="7595"/>
                  <a:pt x="4375" y="8075"/>
                  <a:pt x="3389" y="7566"/>
                </a:cubicBezTo>
                <a:cubicBezTo>
                  <a:pt x="1795" y="6744"/>
                  <a:pt x="260" y="2309"/>
                  <a:pt x="1796" y="1397"/>
                </a:cubicBezTo>
                <a:cubicBezTo>
                  <a:pt x="2395" y="1042"/>
                  <a:pt x="2699" y="1962"/>
                  <a:pt x="3018" y="1304"/>
                </a:cubicBezTo>
                <a:cubicBezTo>
                  <a:pt x="3186" y="958"/>
                  <a:pt x="2761" y="-8"/>
                  <a:pt x="1787" y="0"/>
                </a:cubicBezTo>
                <a:close/>
              </a:path>
            </a:pathLst>
          </a:cu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762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ääsiäinen kansanperinteessä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Pääsiäinen kansanperinteessä</a:t>
            </a:r>
          </a:p>
        </p:txBody>
      </p:sp>
      <p:pic>
        <p:nvPicPr>
          <p:cNvPr id="150" name="IMG_0240.jpeg" descr="IMG_024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680938" y="1665660"/>
            <a:ext cx="10614660" cy="79609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almusunnuntai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Palmusunnuntai</a:t>
            </a:r>
          </a:p>
        </p:txBody>
      </p:sp>
      <p:sp>
        <p:nvSpPr>
          <p:cNvPr id="153" name="Suomessa pajunoksat ovat korvanneet palmunlehvät.…"/>
          <p:cNvSpPr txBox="1"/>
          <p:nvPr>
            <p:ph type="body" sz="half" idx="1"/>
          </p:nvPr>
        </p:nvSpPr>
        <p:spPr>
          <a:xfrm>
            <a:off x="4251436" y="3125122"/>
            <a:ext cx="9840310" cy="7465756"/>
          </a:xfrm>
          <a:prstGeom prst="rect">
            <a:avLst/>
          </a:prstGeom>
        </p:spPr>
        <p:txBody>
          <a:bodyPr/>
          <a:lstStyle/>
          <a:p>
            <a:pPr marL="415036" indent="-415036" defTabSz="627379">
              <a:lnSpc>
                <a:spcPct val="175000"/>
              </a:lnSpc>
              <a:spcBef>
                <a:spcPts val="2900"/>
              </a:spcBef>
              <a:buBlip>
                <a:blip r:embed="rId2"/>
              </a:buBlip>
              <a:defRPr sz="3268">
                <a:latin typeface="Gill Sans"/>
                <a:ea typeface="Gill Sans"/>
                <a:cs typeface="Gill Sans"/>
                <a:sym typeface="Gill Sans"/>
              </a:defRPr>
            </a:pPr>
            <a:r>
              <a:t>Suomessa pajunoksat ovat korvanneet palmunlehvät.</a:t>
            </a:r>
          </a:p>
          <a:p>
            <a:pPr marL="415036" indent="-415036" defTabSz="627379">
              <a:lnSpc>
                <a:spcPct val="175000"/>
              </a:lnSpc>
              <a:spcBef>
                <a:spcPts val="2900"/>
              </a:spcBef>
              <a:buBlip>
                <a:blip r:embed="rId2"/>
              </a:buBlip>
              <a:defRPr sz="3268">
                <a:latin typeface="Gill Sans"/>
                <a:ea typeface="Gill Sans"/>
                <a:cs typeface="Gill Sans"/>
                <a:sym typeface="Gill Sans"/>
              </a:defRPr>
            </a:pPr>
            <a:r>
              <a:t>Aina virpovitsat eivät ole kuitenkaan pullistelleet niin täynnä koristeita kuin nykyään. Niitä on saatettu koristella esimerkiksi muutamalla karamellipaperilla ja sanomalehdillä.</a:t>
            </a:r>
          </a:p>
          <a:p>
            <a:pPr marL="415036" indent="-415036" defTabSz="627379">
              <a:lnSpc>
                <a:spcPct val="175000"/>
              </a:lnSpc>
              <a:spcBef>
                <a:spcPts val="2900"/>
              </a:spcBef>
              <a:buBlip>
                <a:blip r:embed="rId2"/>
              </a:buBlip>
              <a:defRPr sz="3268">
                <a:latin typeface="Gill Sans"/>
                <a:ea typeface="Gill Sans"/>
                <a:cs typeface="Gill Sans"/>
                <a:sym typeface="Gill Sans"/>
              </a:defRPr>
            </a:pPr>
            <a:r>
              <a:t>Virpomisperinne on peräisin itäisestä Suomesta ortodoksialueilta. Oksat siunattiin jumalanpalveluksessa ja niillä lyötiin kevyesti sukulaisia sekä eläimiä.</a:t>
            </a:r>
          </a:p>
        </p:txBody>
      </p:sp>
      <p:pic>
        <p:nvPicPr>
          <p:cNvPr id="154" name="IMG_0242.jpeg" descr="IMG_0242.jpeg"/>
          <p:cNvPicPr>
            <a:picLocks noChangeAspect="1"/>
          </p:cNvPicPr>
          <p:nvPr/>
        </p:nvPicPr>
        <p:blipFill>
          <a:blip r:embed="rId3">
            <a:extLst/>
          </a:blip>
          <a:srcRect l="45751" t="0" r="0" b="0"/>
          <a:stretch>
            <a:fillRect/>
          </a:stretch>
        </p:blipFill>
        <p:spPr>
          <a:xfrm>
            <a:off x="16023244" y="4497189"/>
            <a:ext cx="6132530" cy="7536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Äänitys.m4a" descr="Äänitys.m4a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3589000" y="1076325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86" fill="hold"/>
                                        <p:tgtEl>
                                          <p:spTgt spid="1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5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Kiirastorstai…"/>
          <p:cNvSpPr txBox="1"/>
          <p:nvPr/>
        </p:nvSpPr>
        <p:spPr>
          <a:xfrm>
            <a:off x="145604" y="-737512"/>
            <a:ext cx="23939763" cy="1965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u="sng"/>
            </a:pPr>
          </a:p>
          <a:p>
            <a:pPr>
              <a:defRPr sz="10000"/>
            </a:pPr>
            <a:r>
              <a:t>Kiirastorstai</a:t>
            </a:r>
          </a:p>
          <a:p>
            <a:pPr marL="635000" indent="-635000">
              <a:buSzPct val="125000"/>
              <a:buChar char="*"/>
            </a:pPr>
            <a:r>
              <a:t>Kiirastorstaina muistellaan sitä, kun Jeesus asetti viimeisen ehtoollisen ja pesi opetuslastensa jalat. </a:t>
            </a:r>
          </a:p>
          <a:p>
            <a:pPr marL="635000" indent="-635000">
              <a:buSzPct val="125000"/>
              <a:buChar char="*"/>
            </a:pPr>
            <a:r>
              <a:t>Sen kunniaksi Suomessa käydään silloin perinteisesti ehtoollisella.</a:t>
            </a:r>
          </a:p>
          <a:p>
            <a:pPr marL="635000" indent="-635000">
              <a:buSzPct val="125000"/>
              <a:buChar char="*"/>
            </a:pPr>
            <a:r>
              <a:t>Kansanperinteen mukaan kiira on paha, joka karkotetaan pihapiiristä. </a:t>
            </a:r>
          </a:p>
          <a:p>
            <a:pPr marL="635000" indent="-635000">
              <a:buSzPct val="125000"/>
              <a:buChar char="*"/>
            </a:pPr>
            <a:r>
              <a:t>Vanhat muorit saattoivat kerätä kelkkoihinsa kaikenlaisia rautaisia esineitä.</a:t>
            </a:r>
          </a:p>
          <a:p>
            <a:pPr marL="635000" indent="-635000">
              <a:buSzPct val="125000"/>
              <a:buChar char="*"/>
            </a:pPr>
            <a:r>
              <a:t>Kelkkaa perässään vetäen he kiersivät koko talon ja pellot. Näin kiira saatiin karkotettua.</a:t>
            </a:r>
          </a:p>
          <a:p>
            <a:pPr marL="635000" indent="-635000">
              <a:buSzPct val="125000"/>
              <a:buChar char="*"/>
            </a:pPr>
            <a:r>
              <a:t>Kiirastorstaina ei saanut kehrätä, punoa lankaa tai kiertää köyttä. </a:t>
            </a:r>
          </a:p>
          <a:p>
            <a:pPr/>
            <a:r>
              <a:t>Jos kuitenkin näin erehtyi tekemään, kuoleman joskus sattuessa kohdalle olivat kivut kovat.</a:t>
            </a:r>
          </a:p>
          <a:p>
            <a:pPr/>
            <a:r>
              <a:t>* Toisen uskomuksen mukaan pyörivä liikkeen teko kiirastorstaina sai kotieläimet sairastumaan pyörötautiin.</a:t>
            </a:r>
          </a:p>
          <a:p>
            <a:pPr/>
          </a:p>
          <a:p>
            <a:pPr/>
          </a:p>
          <a:p>
            <a:pPr/>
          </a:p>
          <a:p>
            <a:pPr/>
          </a:p>
        </p:txBody>
      </p:sp>
      <p:pic>
        <p:nvPicPr>
          <p:cNvPr id="158" name="Äänitys.m4a" descr="Äänitys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1907500" y="66675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94" fill="hold"/>
                                        <p:tgtEl>
                                          <p:spTgt spid="1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58"/>
                </p:tgtEl>
              </p:cMediaNode>
            </p:audio>
          </p:childTnLst>
        </p:cTn>
      </p:par>
    </p:tnLst>
  </p:timing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3.png"/></Relationships>

</file>

<file path=ppt/theme/theme1.xml><?xml version="1.0" encoding="utf-8"?>
<a:theme xmlns:a="http://schemas.openxmlformats.org/drawingml/2006/main" xmlns:r="http://schemas.openxmlformats.org/officeDocument/2006/relationships" name="Parchment">
  <a:themeElements>
    <a:clrScheme name="Parchment">
      <a:dk1>
        <a:srgbClr val="3E231A"/>
      </a:dk1>
      <a:lt1>
        <a:srgbClr val="24383E"/>
      </a:lt1>
      <a:dk2>
        <a:srgbClr val="5C5E5F"/>
      </a:dk2>
      <a:lt2>
        <a:srgbClr val="CBCBCB"/>
      </a:lt2>
      <a:accent1>
        <a:srgbClr val="738CAB"/>
      </a:accent1>
      <a:accent2>
        <a:srgbClr val="7E9769"/>
      </a:accent2>
      <a:accent3>
        <a:srgbClr val="D3B64B"/>
      </a:accent3>
      <a:accent4>
        <a:srgbClr val="B99769"/>
      </a:accent4>
      <a:accent5>
        <a:srgbClr val="981800"/>
      </a:accent5>
      <a:accent6>
        <a:srgbClr val="9383A0"/>
      </a:accent6>
      <a:hlink>
        <a:srgbClr val="0000FF"/>
      </a:hlink>
      <a:folHlink>
        <a:srgbClr val="FF00FF"/>
      </a:folHlink>
    </a:clrScheme>
    <a:fontScheme name="Parchment">
      <a:majorFont>
        <a:latin typeface="Papyrus"/>
        <a:ea typeface="Papyrus"/>
        <a:cs typeface="Papyrus"/>
      </a:majorFont>
      <a:minorFont>
        <a:latin typeface="Papyrus"/>
        <a:ea typeface="Papyrus"/>
        <a:cs typeface="Papyrus"/>
      </a:minorFont>
    </a:fontScheme>
    <a:fmtScheme name="Parchm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25400" dir="5400000">
            <a:srgbClr val="000000">
              <a:alpha val="25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762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Papyru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3E231A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3E231A"/>
            </a:solidFill>
            <a:effectLst/>
            <a:uFillTx/>
            <a:latin typeface="+mn-lt"/>
            <a:ea typeface="+mn-ea"/>
            <a:cs typeface="+mn-cs"/>
            <a:sym typeface="Papyru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Parchment">
  <a:themeElements>
    <a:clrScheme name="Parchment">
      <a:dk1>
        <a:srgbClr val="000000"/>
      </a:dk1>
      <a:lt1>
        <a:srgbClr val="FFFFFF"/>
      </a:lt1>
      <a:dk2>
        <a:srgbClr val="5C5E5F"/>
      </a:dk2>
      <a:lt2>
        <a:srgbClr val="CBCBCB"/>
      </a:lt2>
      <a:accent1>
        <a:srgbClr val="738CAB"/>
      </a:accent1>
      <a:accent2>
        <a:srgbClr val="7E9769"/>
      </a:accent2>
      <a:accent3>
        <a:srgbClr val="D3B64B"/>
      </a:accent3>
      <a:accent4>
        <a:srgbClr val="B99769"/>
      </a:accent4>
      <a:accent5>
        <a:srgbClr val="981800"/>
      </a:accent5>
      <a:accent6>
        <a:srgbClr val="9383A0"/>
      </a:accent6>
      <a:hlink>
        <a:srgbClr val="0000FF"/>
      </a:hlink>
      <a:folHlink>
        <a:srgbClr val="FF00FF"/>
      </a:folHlink>
    </a:clrScheme>
    <a:fontScheme name="Parchment">
      <a:majorFont>
        <a:latin typeface="Papyrus"/>
        <a:ea typeface="Papyrus"/>
        <a:cs typeface="Papyrus"/>
      </a:majorFont>
      <a:minorFont>
        <a:latin typeface="Papyrus"/>
        <a:ea typeface="Papyrus"/>
        <a:cs typeface="Papyrus"/>
      </a:minorFont>
    </a:fontScheme>
    <a:fmtScheme name="Parchm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25400" dir="5400000">
            <a:srgbClr val="000000">
              <a:alpha val="25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762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Papyru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3E231A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3E231A"/>
            </a:solidFill>
            <a:effectLst/>
            <a:uFillTx/>
            <a:latin typeface="+mn-lt"/>
            <a:ea typeface="+mn-ea"/>
            <a:cs typeface="+mn-cs"/>
            <a:sym typeface="Papyru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