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38"/>
  </p:notesMasterIdLst>
  <p:sldIdLst>
    <p:sldId id="2535" r:id="rId5"/>
    <p:sldId id="257" r:id="rId6"/>
    <p:sldId id="2528" r:id="rId7"/>
    <p:sldId id="2530" r:id="rId8"/>
    <p:sldId id="2529" r:id="rId9"/>
    <p:sldId id="2531" r:id="rId10"/>
    <p:sldId id="2532" r:id="rId11"/>
    <p:sldId id="2533" r:id="rId12"/>
    <p:sldId id="2534" r:id="rId13"/>
    <p:sldId id="273" r:id="rId14"/>
    <p:sldId id="260" r:id="rId15"/>
    <p:sldId id="274" r:id="rId16"/>
    <p:sldId id="261" r:id="rId17"/>
    <p:sldId id="272" r:id="rId18"/>
    <p:sldId id="263" r:id="rId19"/>
    <p:sldId id="277" r:id="rId20"/>
    <p:sldId id="264" r:id="rId21"/>
    <p:sldId id="275" r:id="rId22"/>
    <p:sldId id="380" r:id="rId23"/>
    <p:sldId id="2515" r:id="rId24"/>
    <p:sldId id="266" r:id="rId25"/>
    <p:sldId id="267" r:id="rId26"/>
    <p:sldId id="2516" r:id="rId27"/>
    <p:sldId id="2519" r:id="rId28"/>
    <p:sldId id="2521" r:id="rId29"/>
    <p:sldId id="2520" r:id="rId30"/>
    <p:sldId id="2522" r:id="rId31"/>
    <p:sldId id="268" r:id="rId32"/>
    <p:sldId id="2524" r:id="rId33"/>
    <p:sldId id="2523" r:id="rId34"/>
    <p:sldId id="2525" r:id="rId35"/>
    <p:sldId id="2526" r:id="rId36"/>
    <p:sldId id="2527"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E14B8-863D-65D8-CB70-AE9AD76DDAA6}" name="Ruuskanen Sini (LUKE)" initials="SR" userId="S::sini.ruuskanen@luke.fi::16e13e14-9861-4a05-b65d-4356ee868876" providerId="AD"/>
  <p188:author id="{F8037CE6-7895-8403-E59B-ED32F575E5DA}" name="Puranen Essi (LUKE)" initials="P(" userId="S::essi.puranen@luke.fi::ce588cdf-59e7-4ede-a4c9-b69ca9bafe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E583C-ED10-4F10-93C2-3DCCFF2A4086}" v="17" dt="2024-12-12T08:18:44.134"/>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24" autoAdjust="0"/>
  </p:normalViewPr>
  <p:slideViewPr>
    <p:cSldViewPr snapToGrid="0">
      <p:cViewPr varScale="1">
        <p:scale>
          <a:sx n="101" d="100"/>
          <a:sy n="101" d="100"/>
        </p:scale>
        <p:origin x="990" y="108"/>
      </p:cViewPr>
      <p:guideLst/>
    </p:cSldViewPr>
  </p:slideViewPr>
  <p:outlineViewPr>
    <p:cViewPr>
      <p:scale>
        <a:sx n="33" d="100"/>
        <a:sy n="33" d="100"/>
      </p:scale>
      <p:origin x="0" y="-741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äsänen Aleksi (LUKE)" userId="7a40aa2e-e500-4d60-b87c-4b392cf5602c" providerId="ADAL" clId="{12CE583C-ED10-4F10-93C2-3DCCFF2A4086}"/>
    <pc:docChg chg="addSld modSld sldOrd">
      <pc:chgData name="Räsänen Aleksi (LUKE)" userId="7a40aa2e-e500-4d60-b87c-4b392cf5602c" providerId="ADAL" clId="{12CE583C-ED10-4F10-93C2-3DCCFF2A4086}" dt="2024-12-12T08:18:44.134" v="108" actId="1076"/>
      <pc:docMkLst>
        <pc:docMk/>
      </pc:docMkLst>
      <pc:sldChg chg="modSp mod">
        <pc:chgData name="Räsänen Aleksi (LUKE)" userId="7a40aa2e-e500-4d60-b87c-4b392cf5602c" providerId="ADAL" clId="{12CE583C-ED10-4F10-93C2-3DCCFF2A4086}" dt="2024-12-12T08:16:20.045" v="78" actId="20577"/>
        <pc:sldMkLst>
          <pc:docMk/>
          <pc:sldMk cId="348422607" sldId="257"/>
        </pc:sldMkLst>
        <pc:spChg chg="mod">
          <ac:chgData name="Räsänen Aleksi (LUKE)" userId="7a40aa2e-e500-4d60-b87c-4b392cf5602c" providerId="ADAL" clId="{12CE583C-ED10-4F10-93C2-3DCCFF2A4086}" dt="2024-12-12T08:16:20.045" v="78" actId="20577"/>
          <ac:spMkLst>
            <pc:docMk/>
            <pc:sldMk cId="348422607" sldId="257"/>
            <ac:spMk id="2" creationId="{6EC83BC0-3FFD-2C84-BFA4-1840055EA6F0}"/>
          </ac:spMkLst>
        </pc:spChg>
      </pc:sldChg>
      <pc:sldChg chg="modSp mod">
        <pc:chgData name="Räsänen Aleksi (LUKE)" userId="7a40aa2e-e500-4d60-b87c-4b392cf5602c" providerId="ADAL" clId="{12CE583C-ED10-4F10-93C2-3DCCFF2A4086}" dt="2024-12-12T08:16:28.379" v="81" actId="20577"/>
        <pc:sldMkLst>
          <pc:docMk/>
          <pc:sldMk cId="1378354985" sldId="260"/>
        </pc:sldMkLst>
        <pc:spChg chg="mod">
          <ac:chgData name="Räsänen Aleksi (LUKE)" userId="7a40aa2e-e500-4d60-b87c-4b392cf5602c" providerId="ADAL" clId="{12CE583C-ED10-4F10-93C2-3DCCFF2A4086}" dt="2024-12-12T08:16:28.379" v="81" actId="20577"/>
          <ac:spMkLst>
            <pc:docMk/>
            <pc:sldMk cId="1378354985" sldId="260"/>
            <ac:spMk id="2" creationId="{F3035204-FC20-BE0A-0F1C-D08FC5B887C0}"/>
          </ac:spMkLst>
        </pc:spChg>
      </pc:sldChg>
      <pc:sldChg chg="modSp mod">
        <pc:chgData name="Räsänen Aleksi (LUKE)" userId="7a40aa2e-e500-4d60-b87c-4b392cf5602c" providerId="ADAL" clId="{12CE583C-ED10-4F10-93C2-3DCCFF2A4086}" dt="2024-12-12T08:16:36.169" v="84" actId="20577"/>
        <pc:sldMkLst>
          <pc:docMk/>
          <pc:sldMk cId="1181285989" sldId="263"/>
        </pc:sldMkLst>
        <pc:spChg chg="mod">
          <ac:chgData name="Räsänen Aleksi (LUKE)" userId="7a40aa2e-e500-4d60-b87c-4b392cf5602c" providerId="ADAL" clId="{12CE583C-ED10-4F10-93C2-3DCCFF2A4086}" dt="2024-12-12T08:16:36.169" v="84" actId="20577"/>
          <ac:spMkLst>
            <pc:docMk/>
            <pc:sldMk cId="1181285989" sldId="263"/>
            <ac:spMk id="2" creationId="{E21894FA-A958-EC0B-52D2-78DE2EADF8D1}"/>
          </ac:spMkLst>
        </pc:spChg>
      </pc:sldChg>
      <pc:sldChg chg="modSp mod">
        <pc:chgData name="Räsänen Aleksi (LUKE)" userId="7a40aa2e-e500-4d60-b87c-4b392cf5602c" providerId="ADAL" clId="{12CE583C-ED10-4F10-93C2-3DCCFF2A4086}" dt="2024-12-12T08:16:59.906" v="89" actId="20577"/>
        <pc:sldMkLst>
          <pc:docMk/>
          <pc:sldMk cId="2546289286" sldId="266"/>
        </pc:sldMkLst>
        <pc:spChg chg="mod">
          <ac:chgData name="Räsänen Aleksi (LUKE)" userId="7a40aa2e-e500-4d60-b87c-4b392cf5602c" providerId="ADAL" clId="{12CE583C-ED10-4F10-93C2-3DCCFF2A4086}" dt="2024-12-12T08:16:59.906" v="89" actId="20577"/>
          <ac:spMkLst>
            <pc:docMk/>
            <pc:sldMk cId="2546289286" sldId="266"/>
            <ac:spMk id="2" creationId="{798C8BCA-26FC-2D2F-100F-6424E87098F2}"/>
          </ac:spMkLst>
        </pc:spChg>
      </pc:sldChg>
      <pc:sldChg chg="addSp delSp modSp new mod ord">
        <pc:chgData name="Räsänen Aleksi (LUKE)" userId="7a40aa2e-e500-4d60-b87c-4b392cf5602c" providerId="ADAL" clId="{12CE583C-ED10-4F10-93C2-3DCCFF2A4086}" dt="2024-12-12T08:18:44.134" v="108" actId="1076"/>
        <pc:sldMkLst>
          <pc:docMk/>
          <pc:sldMk cId="34570797" sldId="2535"/>
        </pc:sldMkLst>
        <pc:spChg chg="mod">
          <ac:chgData name="Räsänen Aleksi (LUKE)" userId="7a40aa2e-e500-4d60-b87c-4b392cf5602c" providerId="ADAL" clId="{12CE583C-ED10-4F10-93C2-3DCCFF2A4086}" dt="2024-12-12T08:15:33.274" v="21" actId="20577"/>
          <ac:spMkLst>
            <pc:docMk/>
            <pc:sldMk cId="34570797" sldId="2535"/>
            <ac:spMk id="2" creationId="{D2A847BD-0466-E5A8-50E7-F6667A435334}"/>
          </ac:spMkLst>
        </pc:spChg>
        <pc:spChg chg="mod">
          <ac:chgData name="Räsänen Aleksi (LUKE)" userId="7a40aa2e-e500-4d60-b87c-4b392cf5602c" providerId="ADAL" clId="{12CE583C-ED10-4F10-93C2-3DCCFF2A4086}" dt="2024-12-12T08:17:14.168" v="91"/>
          <ac:spMkLst>
            <pc:docMk/>
            <pc:sldMk cId="34570797" sldId="2535"/>
            <ac:spMk id="3" creationId="{07E58D8B-B7B6-2E6F-8990-8F3C73A5BFB0}"/>
          </ac:spMkLst>
        </pc:spChg>
        <pc:spChg chg="add mod">
          <ac:chgData name="Räsänen Aleksi (LUKE)" userId="7a40aa2e-e500-4d60-b87c-4b392cf5602c" providerId="ADAL" clId="{12CE583C-ED10-4F10-93C2-3DCCFF2A4086}" dt="2024-12-12T08:17:32.657" v="95" actId="14100"/>
          <ac:spMkLst>
            <pc:docMk/>
            <pc:sldMk cId="34570797" sldId="2535"/>
            <ac:spMk id="4" creationId="{0874D3DA-7E1B-28E1-7CC5-1FA0C08ACB28}"/>
          </ac:spMkLst>
        </pc:spChg>
        <pc:spChg chg="add mod">
          <ac:chgData name="Räsänen Aleksi (LUKE)" userId="7a40aa2e-e500-4d60-b87c-4b392cf5602c" providerId="ADAL" clId="{12CE583C-ED10-4F10-93C2-3DCCFF2A4086}" dt="2024-12-12T08:17:32.657" v="95" actId="14100"/>
          <ac:spMkLst>
            <pc:docMk/>
            <pc:sldMk cId="34570797" sldId="2535"/>
            <ac:spMk id="5" creationId="{F1A89A6C-0A4C-D469-E736-CB8AF5CDA3AE}"/>
          </ac:spMkLst>
        </pc:spChg>
        <pc:spChg chg="add mod">
          <ac:chgData name="Räsänen Aleksi (LUKE)" userId="7a40aa2e-e500-4d60-b87c-4b392cf5602c" providerId="ADAL" clId="{12CE583C-ED10-4F10-93C2-3DCCFF2A4086}" dt="2024-12-12T08:17:32.657" v="95" actId="14100"/>
          <ac:spMkLst>
            <pc:docMk/>
            <pc:sldMk cId="34570797" sldId="2535"/>
            <ac:spMk id="6" creationId="{650817D4-60F6-E755-6D4B-87D482CA06F9}"/>
          </ac:spMkLst>
        </pc:spChg>
        <pc:picChg chg="add del mod">
          <ac:chgData name="Räsänen Aleksi (LUKE)" userId="7a40aa2e-e500-4d60-b87c-4b392cf5602c" providerId="ADAL" clId="{12CE583C-ED10-4F10-93C2-3DCCFF2A4086}" dt="2024-12-12T08:18:25.984" v="105" actId="478"/>
          <ac:picMkLst>
            <pc:docMk/>
            <pc:sldMk cId="34570797" sldId="2535"/>
            <ac:picMk id="2049" creationId="{B48019E5-C2D2-C6A9-C154-2A790E8178A3}"/>
          </ac:picMkLst>
        </pc:picChg>
        <pc:picChg chg="add mod">
          <ac:chgData name="Räsänen Aleksi (LUKE)" userId="7a40aa2e-e500-4d60-b87c-4b392cf5602c" providerId="ADAL" clId="{12CE583C-ED10-4F10-93C2-3DCCFF2A4086}" dt="2024-12-12T08:18:03.033" v="104" actId="1076"/>
          <ac:picMkLst>
            <pc:docMk/>
            <pc:sldMk cId="34570797" sldId="2535"/>
            <ac:picMk id="2050" creationId="{EC159EF1-6D27-7A6C-2969-1605A856CC76}"/>
          </ac:picMkLst>
        </pc:picChg>
        <pc:picChg chg="add mod">
          <ac:chgData name="Räsänen Aleksi (LUKE)" userId="7a40aa2e-e500-4d60-b87c-4b392cf5602c" providerId="ADAL" clId="{12CE583C-ED10-4F10-93C2-3DCCFF2A4086}" dt="2024-12-12T08:18:44.134" v="108" actId="1076"/>
          <ac:picMkLst>
            <pc:docMk/>
            <pc:sldMk cId="34570797" sldId="2535"/>
            <ac:picMk id="2054" creationId="{AA790EEB-2142-DB3C-EE91-2032C09C53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91F95-897A-431E-9F8C-8CF6BFAE769A}" type="datetimeFigureOut">
              <a:rPr lang="fi-FI" smtClean="0"/>
              <a:t>28.3.2025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25C2A-4C3A-4305-921E-1B61B72147D8}" type="slidenum">
              <a:rPr lang="fi-FI" smtClean="0"/>
              <a:t>‹#›</a:t>
            </a:fld>
            <a:endParaRPr lang="fi-FI"/>
          </a:p>
        </p:txBody>
      </p:sp>
    </p:spTree>
    <p:extLst>
      <p:ext uri="{BB962C8B-B14F-4D97-AF65-F5344CB8AC3E}">
        <p14:creationId xmlns:p14="http://schemas.microsoft.com/office/powerpoint/2010/main" val="207055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D86CDA21-3817-418E-B9BD-A5154CD872F1}" type="slidenum">
              <a:rPr lang="en-US" smtClean="0"/>
              <a:pPr>
                <a:defRPr/>
              </a:pPr>
              <a:t>19</a:t>
            </a:fld>
            <a:endParaRPr lang="en-US"/>
          </a:p>
        </p:txBody>
      </p:sp>
    </p:spTree>
    <p:extLst>
      <p:ext uri="{BB962C8B-B14F-4D97-AF65-F5344CB8AC3E}">
        <p14:creationId xmlns:p14="http://schemas.microsoft.com/office/powerpoint/2010/main" val="329066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505A810F-33F7-4CAD-B10F-A6DF97D75CB2}" type="slidenum">
              <a:rPr lang="fi-FI" smtClean="0"/>
              <a:t>24</a:t>
            </a:fld>
            <a:endParaRPr lang="fi-FI"/>
          </a:p>
        </p:txBody>
      </p:sp>
    </p:spTree>
    <p:extLst>
      <p:ext uri="{BB962C8B-B14F-4D97-AF65-F5344CB8AC3E}">
        <p14:creationId xmlns:p14="http://schemas.microsoft.com/office/powerpoint/2010/main" val="381025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505A810F-33F7-4CAD-B10F-A6DF97D75CB2}" type="slidenum">
              <a:rPr lang="fi-FI" smtClean="0"/>
              <a:t>25</a:t>
            </a:fld>
            <a:endParaRPr lang="fi-FI"/>
          </a:p>
        </p:txBody>
      </p:sp>
    </p:spTree>
    <p:extLst>
      <p:ext uri="{BB962C8B-B14F-4D97-AF65-F5344CB8AC3E}">
        <p14:creationId xmlns:p14="http://schemas.microsoft.com/office/powerpoint/2010/main" val="373247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505A810F-33F7-4CAD-B10F-A6DF97D75CB2}" type="slidenum">
              <a:rPr lang="fi-FI" smtClean="0"/>
              <a:t>26</a:t>
            </a:fld>
            <a:endParaRPr lang="fi-FI"/>
          </a:p>
        </p:txBody>
      </p:sp>
    </p:spTree>
    <p:extLst>
      <p:ext uri="{BB962C8B-B14F-4D97-AF65-F5344CB8AC3E}">
        <p14:creationId xmlns:p14="http://schemas.microsoft.com/office/powerpoint/2010/main" val="300253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505A810F-33F7-4CAD-B10F-A6DF97D75CB2}" type="slidenum">
              <a:rPr lang="fi-FI" smtClean="0"/>
              <a:t>27</a:t>
            </a:fld>
            <a:endParaRPr lang="fi-FI"/>
          </a:p>
        </p:txBody>
      </p:sp>
    </p:spTree>
    <p:extLst>
      <p:ext uri="{BB962C8B-B14F-4D97-AF65-F5344CB8AC3E}">
        <p14:creationId xmlns:p14="http://schemas.microsoft.com/office/powerpoint/2010/main" val="2797362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9.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twitter.com/LukeFinland" TargetMode="External"/><Relationship Id="rId18"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hyperlink" Target="https://www.instagram.com/luonnonvarakeskus" TargetMode="External"/><Relationship Id="rId12" Type="http://schemas.openxmlformats.org/officeDocument/2006/relationships/image" Target="../media/image19.sv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hyperlink" Target="https://www.youtube.com/channel/UC7xHn3uDhLTQc-RwLVqDPuA" TargetMode="External"/><Relationship Id="rId1" Type="http://schemas.openxmlformats.org/officeDocument/2006/relationships/slideMaster" Target="../slideMasters/slideMaster1.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1.svg"/><Relationship Id="rId10" Type="http://schemas.openxmlformats.org/officeDocument/2006/relationships/hyperlink" Target="https://www.linkedin.com/company/lukefinland" TargetMode="External"/><Relationship Id="rId4" Type="http://schemas.openxmlformats.org/officeDocument/2006/relationships/hyperlink" Target="https://www.facebook.com/Luonnonvarakeskus" TargetMode="External"/><Relationship Id="rId9" Type="http://schemas.openxmlformats.org/officeDocument/2006/relationships/image" Target="../media/image17.svg"/><Relationship Id="rId1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Main title White">
    <p:spTree>
      <p:nvGrpSpPr>
        <p:cNvPr id="1" name=""/>
        <p:cNvGrpSpPr/>
        <p:nvPr/>
      </p:nvGrpSpPr>
      <p:grpSpPr>
        <a:xfrm>
          <a:off x="0" y="0"/>
          <a:ext cx="0" cy="0"/>
          <a:chOff x="0" y="0"/>
          <a:chExt cx="0" cy="0"/>
        </a:xfrm>
      </p:grpSpPr>
      <p:sp>
        <p:nvSpPr>
          <p:cNvPr id="7" name="Kuvan paikkamerkki 19">
            <a:extLst>
              <a:ext uri="{FF2B5EF4-FFF2-40B4-BE49-F238E27FC236}">
                <a16:creationId xmlns:a16="http://schemas.microsoft.com/office/drawing/2014/main" id="{64FABF65-AE4E-3473-F585-FF8B78E6F683}"/>
              </a:ext>
              <a:ext uri="{C183D7F6-B498-43B3-948B-1728B52AA6E4}">
                <adec:decorative xmlns:adec="http://schemas.microsoft.com/office/drawing/2017/decorative" val="0"/>
              </a:ext>
            </a:extLst>
          </p:cNvPr>
          <p:cNvSpPr>
            <a:spLocks noGrp="1"/>
          </p:cNvSpPr>
          <p:nvPr>
            <p:ph type="pic" sz="quarter" idx="13" hasCustomPrompt="1"/>
          </p:nvPr>
        </p:nvSpPr>
        <p:spPr>
          <a:xfrm>
            <a:off x="5750366" y="-4380"/>
            <a:ext cx="6452160" cy="68773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 name="connsiteX0" fmla="*/ 1074181 w 6453302"/>
              <a:gd name="connsiteY0" fmla="*/ 965 h 6853104"/>
              <a:gd name="connsiteX1" fmla="*/ 6443624 w 6453302"/>
              <a:gd name="connsiteY1" fmla="*/ 0 h 6853104"/>
              <a:gd name="connsiteX2" fmla="*/ 6453302 w 6453302"/>
              <a:gd name="connsiteY2" fmla="*/ 6848738 h 6853104"/>
              <a:gd name="connsiteX3" fmla="*/ 2116995 w 6453302"/>
              <a:gd name="connsiteY3" fmla="*/ 6853104 h 6853104"/>
              <a:gd name="connsiteX4" fmla="*/ 1074181 w 6453302"/>
              <a:gd name="connsiteY4" fmla="*/ 965 h 6853104"/>
              <a:gd name="connsiteX0" fmla="*/ 1075414 w 6452160"/>
              <a:gd name="connsiteY0" fmla="*/ 0 h 6856873"/>
              <a:gd name="connsiteX1" fmla="*/ 6442482 w 6452160"/>
              <a:gd name="connsiteY1" fmla="*/ 3769 h 6856873"/>
              <a:gd name="connsiteX2" fmla="*/ 6452160 w 6452160"/>
              <a:gd name="connsiteY2" fmla="*/ 6852507 h 6856873"/>
              <a:gd name="connsiteX3" fmla="*/ 2115853 w 6452160"/>
              <a:gd name="connsiteY3" fmla="*/ 6856873 h 6856873"/>
              <a:gd name="connsiteX4" fmla="*/ 1075414 w 6452160"/>
              <a:gd name="connsiteY4" fmla="*/ 0 h 6856873"/>
              <a:gd name="connsiteX0" fmla="*/ 1075414 w 6452160"/>
              <a:gd name="connsiteY0" fmla="*/ 0 h 6854506"/>
              <a:gd name="connsiteX1" fmla="*/ 6442482 w 6452160"/>
              <a:gd name="connsiteY1" fmla="*/ 1402 h 6854506"/>
              <a:gd name="connsiteX2" fmla="*/ 6452160 w 6452160"/>
              <a:gd name="connsiteY2" fmla="*/ 6850140 h 6854506"/>
              <a:gd name="connsiteX3" fmla="*/ 2115853 w 6452160"/>
              <a:gd name="connsiteY3" fmla="*/ 6854506 h 6854506"/>
              <a:gd name="connsiteX4" fmla="*/ 1075414 w 6452160"/>
              <a:gd name="connsiteY4" fmla="*/ 0 h 685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2160" h="6854506">
                <a:moveTo>
                  <a:pt x="1075414" y="0"/>
                </a:moveTo>
                <a:lnTo>
                  <a:pt x="6442482" y="1402"/>
                </a:lnTo>
                <a:cubicBezTo>
                  <a:pt x="6442482" y="2290390"/>
                  <a:pt x="6452160" y="4561152"/>
                  <a:pt x="6452160" y="6850140"/>
                </a:cubicBezTo>
                <a:lnTo>
                  <a:pt x="2115853" y="6854506"/>
                </a:lnTo>
                <a:cubicBezTo>
                  <a:pt x="-1162155" y="4556080"/>
                  <a:pt x="101296" y="947525"/>
                  <a:pt x="1075414" y="0"/>
                </a:cubicBezTo>
                <a:close/>
              </a:path>
            </a:pathLst>
          </a:custGeom>
          <a:solidFill>
            <a:schemeClr val="bg1">
              <a:lumMod val="95000"/>
            </a:schemeClr>
          </a:solidFill>
        </p:spPr>
        <p:txBody>
          <a:bodyPr anchor="ctr" anchorCtr="0"/>
          <a:lstStyle>
            <a:lvl1pPr marL="0" indent="0" algn="ctr">
              <a:buNone/>
              <a:defRPr/>
            </a:lvl1pPr>
          </a:lstStyle>
          <a:p>
            <a:r>
              <a:rPr lang="fi-FI"/>
              <a:t>Kuva</a:t>
            </a:r>
          </a:p>
        </p:txBody>
      </p:sp>
      <p:pic>
        <p:nvPicPr>
          <p:cNvPr id="5" name="Graphic 4">
            <a:extLst>
              <a:ext uri="{FF2B5EF4-FFF2-40B4-BE49-F238E27FC236}">
                <a16:creationId xmlns:a16="http://schemas.microsoft.com/office/drawing/2014/main" id="{276D5831-FAEB-D762-1347-1C4F5B8A634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7155AF56-A31D-AC34-A96D-F4846CDDC2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4" y="1304672"/>
            <a:ext cx="4022225" cy="2903494"/>
          </a:xfrm>
        </p:spPr>
        <p:txBody>
          <a:bodyPr lIns="0" tIns="0" rIns="0" bIns="0" anchor="b">
            <a:noAutofit/>
          </a:bodyPr>
          <a:lstStyle>
            <a:lvl1pPr algn="l">
              <a:defRPr sz="4000" b="1"/>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4" y="4519282"/>
            <a:ext cx="4022225" cy="743719"/>
          </a:xfrm>
        </p:spPr>
        <p:txBody>
          <a:bodyPr lIns="0" tIns="0" rIns="0" bIns="0">
            <a:no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6" name="TextBox 5">
            <a:extLst>
              <a:ext uri="{FF2B5EF4-FFF2-40B4-BE49-F238E27FC236}">
                <a16:creationId xmlns:a16="http://schemas.microsoft.com/office/drawing/2014/main" id="{9A01CF98-EA7C-8B0A-947F-B01918BA7704}"/>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19410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Image White">
    <p:bg>
      <p:bgPr>
        <a:solidFill>
          <a:schemeClr val="accent2"/>
        </a:solidFill>
        <a:effectLst/>
      </p:bgPr>
    </p:bg>
    <p:spTree>
      <p:nvGrpSpPr>
        <p:cNvPr id="1" name=""/>
        <p:cNvGrpSpPr/>
        <p:nvPr/>
      </p:nvGrpSpPr>
      <p:grpSpPr>
        <a:xfrm>
          <a:off x="0" y="0"/>
          <a:ext cx="0" cy="0"/>
          <a:chOff x="0" y="0"/>
          <a:chExt cx="0" cy="0"/>
        </a:xfrm>
      </p:grpSpPr>
      <p:sp>
        <p:nvSpPr>
          <p:cNvPr id="3" name="Round Diagonal Corner of Rectangle 26">
            <a:extLst>
              <a:ext uri="{FF2B5EF4-FFF2-40B4-BE49-F238E27FC236}">
                <a16:creationId xmlns:a16="http://schemas.microsoft.com/office/drawing/2014/main" id="{3334CA40-4FB0-DB09-77CD-63F4A902A20A}"/>
              </a:ext>
            </a:extLst>
          </p:cNvPr>
          <p:cNvSpPr/>
          <p:nvPr userDrawn="1"/>
        </p:nvSpPr>
        <p:spPr>
          <a:xfrm flipH="1">
            <a:off x="858986" y="2438400"/>
            <a:ext cx="10474028" cy="1981200"/>
          </a:xfrm>
          <a:prstGeom prst="round2DiagRect">
            <a:avLst>
              <a:gd name="adj1" fmla="val 28667"/>
              <a:gd name="adj2" fmla="val 0"/>
            </a:avLst>
          </a:prstGeom>
          <a:solidFill>
            <a:schemeClr val="bg1"/>
          </a:solidFill>
          <a:ln w="6356" cap="flat">
            <a:noFill/>
            <a:prstDash val="solid"/>
            <a:miter/>
          </a:ln>
        </p:spPr>
        <p:txBody>
          <a:bodyPr rtlCol="0" anchor="ctr">
            <a:noAutofit/>
          </a:bodyPr>
          <a:lstStyle/>
          <a:p>
            <a:pPr algn="l"/>
            <a:endParaRPr lang="fi-FI"/>
          </a:p>
        </p:txBody>
      </p:sp>
      <p:sp>
        <p:nvSpPr>
          <p:cNvPr id="27" name="Round Diagonal Corner of Rectangle 26">
            <a:extLst>
              <a:ext uri="{FF2B5EF4-FFF2-40B4-BE49-F238E27FC236}">
                <a16:creationId xmlns:a16="http://schemas.microsoft.com/office/drawing/2014/main" id="{9DB6D8E9-B9F0-CE81-73BD-BF709D1BB77D}"/>
              </a:ext>
            </a:extLst>
          </p:cNvPr>
          <p:cNvSpPr/>
          <p:nvPr/>
        </p:nvSpPr>
        <p:spPr>
          <a:xfrm flipH="1">
            <a:off x="858986" y="2438400"/>
            <a:ext cx="10474028" cy="1981200"/>
          </a:xfrm>
          <a:prstGeom prst="round2DiagRect">
            <a:avLst>
              <a:gd name="adj1" fmla="val 28667"/>
              <a:gd name="adj2" fmla="val 0"/>
            </a:avLst>
          </a:prstGeom>
          <a:solidFill>
            <a:schemeClr val="bg1"/>
          </a:solidFill>
          <a:ln w="6356" cap="flat">
            <a:noFill/>
            <a:prstDash val="solid"/>
            <a:miter/>
          </a:ln>
        </p:spPr>
        <p:txBody>
          <a:bodyPr rtlCol="0" anchor="ctr">
            <a:noAutofit/>
          </a:bodyPr>
          <a:lstStyle/>
          <a:p>
            <a:pPr algn="l"/>
            <a:endParaRPr lang="fi-FI"/>
          </a:p>
        </p:txBody>
      </p:sp>
      <p:pic>
        <p:nvPicPr>
          <p:cNvPr id="7" name="Graphic 6">
            <a:extLst>
              <a:ext uri="{FF2B5EF4-FFF2-40B4-BE49-F238E27FC236}">
                <a16:creationId xmlns:a16="http://schemas.microsoft.com/office/drawing/2014/main" id="{640FD203-CAC2-643E-8172-D22E50977E4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
        <p:nvSpPr>
          <p:cNvPr id="2" name="Otsikko 1">
            <a:extLst>
              <a:ext uri="{FF2B5EF4-FFF2-40B4-BE49-F238E27FC236}">
                <a16:creationId xmlns:a16="http://schemas.microsoft.com/office/drawing/2014/main" id="{3CE4A8B4-391A-4168-8396-5E9B5ABA090D}"/>
              </a:ext>
            </a:extLst>
          </p:cNvPr>
          <p:cNvSpPr>
            <a:spLocks noGrp="1"/>
          </p:cNvSpPr>
          <p:nvPr>
            <p:ph type="ctrTitle" hasCustomPrompt="1"/>
          </p:nvPr>
        </p:nvSpPr>
        <p:spPr>
          <a:xfrm>
            <a:off x="1056000" y="2701960"/>
            <a:ext cx="10080000" cy="1454080"/>
          </a:xfrm>
        </p:spPr>
        <p:txBody>
          <a:bodyPr lIns="0" tIns="0" rIns="0" bIns="0" anchor="ctr">
            <a:noAutofit/>
          </a:bodyPr>
          <a:lstStyle>
            <a:lvl1pPr algn="ctr">
              <a:defRPr sz="4000" b="1">
                <a:solidFill>
                  <a:schemeClr val="accent2"/>
                </a:solidFill>
              </a:defRPr>
            </a:lvl1pPr>
          </a:lstStyle>
          <a:p>
            <a:r>
              <a:rPr lang="en-US" dirty="0"/>
              <a:t>Add text here and insert background photo &gt; format background &gt; picture fill  </a:t>
            </a:r>
            <a:endParaRPr lang="fi-FI" dirty="0"/>
          </a:p>
        </p:txBody>
      </p:sp>
      <p:pic>
        <p:nvPicPr>
          <p:cNvPr id="4" name="Graphic 3">
            <a:extLst>
              <a:ext uri="{FF2B5EF4-FFF2-40B4-BE49-F238E27FC236}">
                <a16:creationId xmlns:a16="http://schemas.microsoft.com/office/drawing/2014/main" id="{A5E9816B-5E4B-52AD-BF8F-C14821B8C42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5" name="TextBox 4">
            <a:extLst>
              <a:ext uri="{FF2B5EF4-FFF2-40B4-BE49-F238E27FC236}">
                <a16:creationId xmlns:a16="http://schemas.microsoft.com/office/drawing/2014/main" id="{D69B2622-046C-3351-0EA9-D8478965B1BB}"/>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66412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Image Dark">
    <p:bg>
      <p:bgPr>
        <a:solidFill>
          <a:schemeClr val="bg1">
            <a:lumMod val="85000"/>
          </a:schemeClr>
        </a:solidFill>
        <a:effectLst/>
      </p:bgPr>
    </p:bg>
    <p:spTree>
      <p:nvGrpSpPr>
        <p:cNvPr id="1" name=""/>
        <p:cNvGrpSpPr/>
        <p:nvPr/>
      </p:nvGrpSpPr>
      <p:grpSpPr>
        <a:xfrm>
          <a:off x="0" y="0"/>
          <a:ext cx="0" cy="0"/>
          <a:chOff x="0" y="0"/>
          <a:chExt cx="0" cy="0"/>
        </a:xfrm>
      </p:grpSpPr>
      <p:sp>
        <p:nvSpPr>
          <p:cNvPr id="3" name="Round Diagonal Corner of Rectangle 23">
            <a:extLst>
              <a:ext uri="{FF2B5EF4-FFF2-40B4-BE49-F238E27FC236}">
                <a16:creationId xmlns:a16="http://schemas.microsoft.com/office/drawing/2014/main" id="{AA4B2B03-0EB2-502D-73B2-1D560D36130A}"/>
              </a:ext>
            </a:extLst>
          </p:cNvPr>
          <p:cNvSpPr/>
          <p:nvPr userDrawn="1"/>
        </p:nvSpPr>
        <p:spPr>
          <a:xfrm flipH="1">
            <a:off x="858986" y="2438400"/>
            <a:ext cx="10474028" cy="1981200"/>
          </a:xfrm>
          <a:prstGeom prst="round2DiagRect">
            <a:avLst>
              <a:gd name="adj1" fmla="val 28667"/>
              <a:gd name="adj2" fmla="val 0"/>
            </a:avLst>
          </a:prstGeom>
          <a:solidFill>
            <a:schemeClr val="accent2"/>
          </a:solidFill>
          <a:ln w="6356" cap="flat">
            <a:noFill/>
            <a:prstDash val="solid"/>
            <a:miter/>
          </a:ln>
        </p:spPr>
        <p:txBody>
          <a:bodyPr rtlCol="0" anchor="ctr">
            <a:noAutofit/>
          </a:bodyPr>
          <a:lstStyle/>
          <a:p>
            <a:pPr algn="l"/>
            <a:endParaRPr lang="fi-FI"/>
          </a:p>
        </p:txBody>
      </p:sp>
      <p:pic>
        <p:nvPicPr>
          <p:cNvPr id="7" name="Graphic 6">
            <a:extLst>
              <a:ext uri="{FF2B5EF4-FFF2-40B4-BE49-F238E27FC236}">
                <a16:creationId xmlns:a16="http://schemas.microsoft.com/office/drawing/2014/main" id="{640FD203-CAC2-643E-8172-D22E50977E4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
        <p:nvSpPr>
          <p:cNvPr id="24" name="Round Diagonal Corner of Rectangle 23">
            <a:extLst>
              <a:ext uri="{FF2B5EF4-FFF2-40B4-BE49-F238E27FC236}">
                <a16:creationId xmlns:a16="http://schemas.microsoft.com/office/drawing/2014/main" id="{7D6F10EB-0AE2-1716-215A-838A4A4C1845}"/>
              </a:ext>
            </a:extLst>
          </p:cNvPr>
          <p:cNvSpPr/>
          <p:nvPr/>
        </p:nvSpPr>
        <p:spPr>
          <a:xfrm flipH="1">
            <a:off x="858986" y="2438400"/>
            <a:ext cx="10474028" cy="1981200"/>
          </a:xfrm>
          <a:prstGeom prst="round2DiagRect">
            <a:avLst>
              <a:gd name="adj1" fmla="val 28667"/>
              <a:gd name="adj2" fmla="val 0"/>
            </a:avLst>
          </a:prstGeom>
          <a:solidFill>
            <a:schemeClr val="accent2"/>
          </a:solidFill>
          <a:ln w="6356" cap="flat">
            <a:noFill/>
            <a:prstDash val="solid"/>
            <a:miter/>
          </a:ln>
        </p:spPr>
        <p:txBody>
          <a:bodyPr rtlCol="0" anchor="ctr">
            <a:noAutofit/>
          </a:bodyPr>
          <a:lstStyle/>
          <a:p>
            <a:pPr algn="l"/>
            <a:endParaRPr lang="fi-FI"/>
          </a:p>
        </p:txBody>
      </p:sp>
      <p:sp>
        <p:nvSpPr>
          <p:cNvPr id="25" name="Otsikko 1">
            <a:extLst>
              <a:ext uri="{FF2B5EF4-FFF2-40B4-BE49-F238E27FC236}">
                <a16:creationId xmlns:a16="http://schemas.microsoft.com/office/drawing/2014/main" id="{D4564AF8-8CBE-B753-9EAE-5C72A5953ACE}"/>
              </a:ext>
            </a:extLst>
          </p:cNvPr>
          <p:cNvSpPr>
            <a:spLocks noGrp="1"/>
          </p:cNvSpPr>
          <p:nvPr>
            <p:ph type="ctrTitle" hasCustomPrompt="1"/>
          </p:nvPr>
        </p:nvSpPr>
        <p:spPr>
          <a:xfrm>
            <a:off x="1056000" y="2701960"/>
            <a:ext cx="10080000" cy="1454080"/>
          </a:xfrm>
        </p:spPr>
        <p:txBody>
          <a:bodyPr lIns="0" tIns="0" rIns="0" bIns="0" anchor="ctr">
            <a:noAutofit/>
          </a:bodyPr>
          <a:lstStyle>
            <a:lvl1pPr algn="ctr">
              <a:defRPr sz="4000" b="1">
                <a:solidFill>
                  <a:schemeClr val="bg1"/>
                </a:solidFill>
              </a:defRPr>
            </a:lvl1pPr>
          </a:lstStyle>
          <a:p>
            <a:r>
              <a:rPr lang="en-US" dirty="0"/>
              <a:t>Add text here and insert background photo &gt; format background &gt; picture fill </a:t>
            </a:r>
            <a:endParaRPr lang="fi-FI" dirty="0"/>
          </a:p>
        </p:txBody>
      </p:sp>
      <p:pic>
        <p:nvPicPr>
          <p:cNvPr id="2" name="Graphic 1">
            <a:extLst>
              <a:ext uri="{FF2B5EF4-FFF2-40B4-BE49-F238E27FC236}">
                <a16:creationId xmlns:a16="http://schemas.microsoft.com/office/drawing/2014/main" id="{C60EB92C-8B0C-4331-80C2-02F160D1A9F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4" name="TextBox 3">
            <a:extLst>
              <a:ext uri="{FF2B5EF4-FFF2-40B4-BE49-F238E27FC236}">
                <a16:creationId xmlns:a16="http://schemas.microsoft.com/office/drawing/2014/main" id="{D5CBF6EB-06EB-E2E0-D0BE-D8E8AD2602FF}"/>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4213824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Events Orang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40FD203-CAC2-643E-8172-D22E50977E4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23772686-12D4-3EB4-CA5A-833BA5B765B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19777" y="1352777"/>
            <a:ext cx="4152447" cy="4152447"/>
          </a:xfrm>
          <a:prstGeom prst="rect">
            <a:avLst/>
          </a:prstGeom>
        </p:spPr>
      </p:pic>
      <p:pic>
        <p:nvPicPr>
          <p:cNvPr id="2" name="Graphic 1">
            <a:extLst>
              <a:ext uri="{FF2B5EF4-FFF2-40B4-BE49-F238E27FC236}">
                <a16:creationId xmlns:a16="http://schemas.microsoft.com/office/drawing/2014/main" id="{5C5F1058-8F0D-C33F-420C-38601D98418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4546" y="5903552"/>
            <a:ext cx="831600" cy="557514"/>
          </a:xfrm>
          <a:prstGeom prst="rect">
            <a:avLst/>
          </a:prstGeom>
        </p:spPr>
      </p:pic>
      <p:pic>
        <p:nvPicPr>
          <p:cNvPr id="3" name="Graphic 2">
            <a:extLst>
              <a:ext uri="{FF2B5EF4-FFF2-40B4-BE49-F238E27FC236}">
                <a16:creationId xmlns:a16="http://schemas.microsoft.com/office/drawing/2014/main" id="{10AECEF2-CC53-885F-A3B8-6307CCC6A3F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19777" y="1352777"/>
            <a:ext cx="4152447" cy="4152447"/>
          </a:xfrm>
          <a:prstGeom prst="rect">
            <a:avLst/>
          </a:prstGeom>
        </p:spPr>
      </p:pic>
      <p:sp>
        <p:nvSpPr>
          <p:cNvPr id="5" name="TextBox 4">
            <a:extLst>
              <a:ext uri="{FF2B5EF4-FFF2-40B4-BE49-F238E27FC236}">
                <a16:creationId xmlns:a16="http://schemas.microsoft.com/office/drawing/2014/main" id="{A04363ED-890B-B321-354D-589240941BED}"/>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
        <p:nvSpPr>
          <p:cNvPr id="9" name="Text Placeholder 8">
            <a:extLst>
              <a:ext uri="{FF2B5EF4-FFF2-40B4-BE49-F238E27FC236}">
                <a16:creationId xmlns:a16="http://schemas.microsoft.com/office/drawing/2014/main" id="{CEE82B4A-2150-CD3A-FC5E-E73E8571ACF5}"/>
              </a:ext>
            </a:extLst>
          </p:cNvPr>
          <p:cNvSpPr>
            <a:spLocks noGrp="1"/>
          </p:cNvSpPr>
          <p:nvPr>
            <p:ph type="body" sz="quarter" idx="10" hasCustomPrompt="1"/>
          </p:nvPr>
        </p:nvSpPr>
        <p:spPr>
          <a:xfrm>
            <a:off x="-2177040" y="807674"/>
            <a:ext cx="1992313" cy="982600"/>
          </a:xfrm>
        </p:spPr>
        <p:txBody>
          <a:bodyPr/>
          <a:lstStyle>
            <a:lvl1pPr marL="0" indent="0">
              <a:buFont typeface="Arial" panose="020B0604020202020204" pitchFamily="34" charset="0"/>
              <a:buNone/>
              <a:defRPr sz="1200" b="1"/>
            </a:lvl1pPr>
            <a:lvl3pPr marL="914400" indent="0">
              <a:buNone/>
              <a:defRPr/>
            </a:lvl3pPr>
            <a:lvl4pPr marL="1371600" indent="0">
              <a:buNone/>
              <a:defRPr/>
            </a:lvl4pPr>
            <a:lvl5pPr marL="1828800" indent="0">
              <a:buNone/>
              <a:defRPr/>
            </a:lvl5pPr>
          </a:lstStyle>
          <a:p>
            <a:pPr lvl="0"/>
            <a:r>
              <a:rPr lang="en-US" dirty="0"/>
              <a:t>Insert background photo &gt; format background     &gt; picture fill</a:t>
            </a:r>
            <a:endParaRPr lang="fi-FI" dirty="0"/>
          </a:p>
        </p:txBody>
      </p:sp>
    </p:spTree>
    <p:extLst>
      <p:ext uri="{BB962C8B-B14F-4D97-AF65-F5344CB8AC3E}">
        <p14:creationId xmlns:p14="http://schemas.microsoft.com/office/powerpoint/2010/main" val="775073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Events White">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40FD203-CAC2-643E-8172-D22E50977E4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23772686-12D4-3EB4-CA5A-833BA5B765B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19777" y="1352777"/>
            <a:ext cx="4152447" cy="4152447"/>
          </a:xfrm>
          <a:prstGeom prst="rect">
            <a:avLst/>
          </a:prstGeom>
        </p:spPr>
      </p:pic>
      <p:pic>
        <p:nvPicPr>
          <p:cNvPr id="2" name="Graphic 1">
            <a:extLst>
              <a:ext uri="{FF2B5EF4-FFF2-40B4-BE49-F238E27FC236}">
                <a16:creationId xmlns:a16="http://schemas.microsoft.com/office/drawing/2014/main" id="{8005C2AC-12E4-66C4-77B9-F311E3E8B57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4546" y="5903552"/>
            <a:ext cx="831600" cy="557514"/>
          </a:xfrm>
          <a:prstGeom prst="rect">
            <a:avLst/>
          </a:prstGeom>
        </p:spPr>
      </p:pic>
      <p:pic>
        <p:nvPicPr>
          <p:cNvPr id="3" name="Graphic 2">
            <a:extLst>
              <a:ext uri="{FF2B5EF4-FFF2-40B4-BE49-F238E27FC236}">
                <a16:creationId xmlns:a16="http://schemas.microsoft.com/office/drawing/2014/main" id="{7BD09B00-E6C7-C281-757F-1CE13575A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19777" y="1352777"/>
            <a:ext cx="4152447" cy="4152447"/>
          </a:xfrm>
          <a:prstGeom prst="rect">
            <a:avLst/>
          </a:prstGeom>
        </p:spPr>
      </p:pic>
      <p:sp>
        <p:nvSpPr>
          <p:cNvPr id="5" name="TextBox 4">
            <a:extLst>
              <a:ext uri="{FF2B5EF4-FFF2-40B4-BE49-F238E27FC236}">
                <a16:creationId xmlns:a16="http://schemas.microsoft.com/office/drawing/2014/main" id="{07160AA8-94C4-2798-B04D-A7FCA8E393A6}"/>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
        <p:nvSpPr>
          <p:cNvPr id="9" name="Text Placeholder 8">
            <a:extLst>
              <a:ext uri="{FF2B5EF4-FFF2-40B4-BE49-F238E27FC236}">
                <a16:creationId xmlns:a16="http://schemas.microsoft.com/office/drawing/2014/main" id="{AE897645-0384-154D-8518-0E24B237762A}"/>
              </a:ext>
            </a:extLst>
          </p:cNvPr>
          <p:cNvSpPr>
            <a:spLocks noGrp="1"/>
          </p:cNvSpPr>
          <p:nvPr>
            <p:ph type="body" sz="quarter" idx="10" hasCustomPrompt="1"/>
          </p:nvPr>
        </p:nvSpPr>
        <p:spPr>
          <a:xfrm>
            <a:off x="-2177040" y="807674"/>
            <a:ext cx="1992313" cy="982600"/>
          </a:xfrm>
        </p:spPr>
        <p:txBody>
          <a:bodyPr/>
          <a:lstStyle>
            <a:lvl1pPr marL="0" indent="0">
              <a:buFont typeface="Arial" panose="020B0604020202020204" pitchFamily="34" charset="0"/>
              <a:buNone/>
              <a:defRPr sz="1200" b="1"/>
            </a:lvl1pPr>
            <a:lvl3pPr marL="914400" indent="0">
              <a:buNone/>
              <a:defRPr/>
            </a:lvl3pPr>
            <a:lvl4pPr marL="1371600" indent="0">
              <a:buNone/>
              <a:defRPr/>
            </a:lvl4pPr>
            <a:lvl5pPr marL="1828800" indent="0">
              <a:buNone/>
              <a:defRPr/>
            </a:lvl5pPr>
          </a:lstStyle>
          <a:p>
            <a:pPr lvl="0"/>
            <a:r>
              <a:rPr lang="en-US" dirty="0"/>
              <a:t>Insert background photo &gt; format background     &gt; picture fill</a:t>
            </a:r>
            <a:endParaRPr lang="fi-FI" dirty="0"/>
          </a:p>
        </p:txBody>
      </p:sp>
    </p:spTree>
    <p:extLst>
      <p:ext uri="{BB962C8B-B14F-4D97-AF65-F5344CB8AC3E}">
        <p14:creationId xmlns:p14="http://schemas.microsoft.com/office/powerpoint/2010/main" val="335714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ne column">
    <p:spTree>
      <p:nvGrpSpPr>
        <p:cNvPr id="1" name=""/>
        <p:cNvGrpSpPr/>
        <p:nvPr/>
      </p:nvGrpSpPr>
      <p:grpSpPr>
        <a:xfrm>
          <a:off x="0" y="0"/>
          <a:ext cx="0" cy="0"/>
          <a:chOff x="0" y="0"/>
          <a:chExt cx="0" cy="0"/>
        </a:xfrm>
      </p:grpSpPr>
      <p:sp>
        <p:nvSpPr>
          <p:cNvPr id="5" name="Otsikon paikkamerkki 1">
            <a:extLst>
              <a:ext uri="{FF2B5EF4-FFF2-40B4-BE49-F238E27FC236}">
                <a16:creationId xmlns:a16="http://schemas.microsoft.com/office/drawing/2014/main" id="{631D5EF6-CBFB-718A-BB0E-545D3AB10C03}"/>
              </a:ext>
            </a:extLst>
          </p:cNvPr>
          <p:cNvSpPr>
            <a:spLocks noGrp="1"/>
          </p:cNvSpPr>
          <p:nvPr>
            <p:ph type="title"/>
          </p:nvPr>
        </p:nvSpPr>
        <p:spPr>
          <a:xfrm>
            <a:off x="499621" y="502285"/>
            <a:ext cx="11114202" cy="945515"/>
          </a:xfrm>
          <a:prstGeom prst="rect">
            <a:avLst/>
          </a:prstGeom>
        </p:spPr>
        <p:txBody>
          <a:bodyPr vert="horz" lIns="91440" tIns="45720" rIns="91440" bIns="45720" rtlCol="0" anchor="t">
            <a:noAutofit/>
          </a:bodyPr>
          <a:lstStyle>
            <a:lvl1pPr>
              <a:defRPr sz="3200"/>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662FC35C-828D-186A-280E-A30E6FED7A64}"/>
              </a:ext>
            </a:extLst>
          </p:cNvPr>
          <p:cNvSpPr>
            <a:spLocks noGrp="1"/>
          </p:cNvSpPr>
          <p:nvPr>
            <p:ph idx="1"/>
          </p:nvPr>
        </p:nvSpPr>
        <p:spPr>
          <a:xfrm>
            <a:off x="499621" y="1581785"/>
            <a:ext cx="11114202" cy="417675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pic>
        <p:nvPicPr>
          <p:cNvPr id="2" name="Graphic 1">
            <a:extLst>
              <a:ext uri="{FF2B5EF4-FFF2-40B4-BE49-F238E27FC236}">
                <a16:creationId xmlns:a16="http://schemas.microsoft.com/office/drawing/2014/main" id="{85708450-E2FE-98F5-5E97-3464A5E74E2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0"/>
            <a:ext cx="833511" cy="558796"/>
          </a:xfrm>
          <a:prstGeom prst="rect">
            <a:avLst/>
          </a:prstGeom>
        </p:spPr>
      </p:pic>
    </p:spTree>
    <p:extLst>
      <p:ext uri="{BB962C8B-B14F-4D97-AF65-F5344CB8AC3E}">
        <p14:creationId xmlns:p14="http://schemas.microsoft.com/office/powerpoint/2010/main" val="4150510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two columns">
    <p:spTree>
      <p:nvGrpSpPr>
        <p:cNvPr id="1" name=""/>
        <p:cNvGrpSpPr/>
        <p:nvPr/>
      </p:nvGrpSpPr>
      <p:grpSpPr>
        <a:xfrm>
          <a:off x="0" y="0"/>
          <a:ext cx="0" cy="0"/>
          <a:chOff x="0" y="0"/>
          <a:chExt cx="0" cy="0"/>
        </a:xfrm>
      </p:grpSpPr>
      <p:sp>
        <p:nvSpPr>
          <p:cNvPr id="5" name="Otsikon paikkamerkki 1">
            <a:extLst>
              <a:ext uri="{FF2B5EF4-FFF2-40B4-BE49-F238E27FC236}">
                <a16:creationId xmlns:a16="http://schemas.microsoft.com/office/drawing/2014/main" id="{631D5EF6-CBFB-718A-BB0E-545D3AB10C03}"/>
              </a:ext>
            </a:extLst>
          </p:cNvPr>
          <p:cNvSpPr>
            <a:spLocks noGrp="1"/>
          </p:cNvSpPr>
          <p:nvPr>
            <p:ph type="title"/>
          </p:nvPr>
        </p:nvSpPr>
        <p:spPr>
          <a:xfrm>
            <a:off x="499621" y="502285"/>
            <a:ext cx="11114202" cy="945515"/>
          </a:xfrm>
          <a:prstGeom prst="rect">
            <a:avLst/>
          </a:prstGeom>
        </p:spPr>
        <p:txBody>
          <a:bodyPr vert="horz" lIns="91440" tIns="45720" rIns="91440" bIns="45720" rtlCol="0" anchor="t">
            <a:noAutofit/>
          </a:bodyPr>
          <a:lstStyle>
            <a:lvl1pPr>
              <a:defRPr sz="3200"/>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662FC35C-828D-186A-280E-A30E6FED7A64}"/>
              </a:ext>
            </a:extLst>
          </p:cNvPr>
          <p:cNvSpPr>
            <a:spLocks noGrp="1"/>
          </p:cNvSpPr>
          <p:nvPr>
            <p:ph idx="1"/>
          </p:nvPr>
        </p:nvSpPr>
        <p:spPr>
          <a:xfrm>
            <a:off x="499621" y="1581785"/>
            <a:ext cx="5422208" cy="4176758"/>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sp>
        <p:nvSpPr>
          <p:cNvPr id="2" name="Tekstin paikkamerkki 2">
            <a:extLst>
              <a:ext uri="{FF2B5EF4-FFF2-40B4-BE49-F238E27FC236}">
                <a16:creationId xmlns:a16="http://schemas.microsoft.com/office/drawing/2014/main" id="{ACD1B3C7-FDE7-42CA-C4DD-F19B3BDA51AF}"/>
              </a:ext>
            </a:extLst>
          </p:cNvPr>
          <p:cNvSpPr>
            <a:spLocks noGrp="1"/>
          </p:cNvSpPr>
          <p:nvPr>
            <p:ph idx="10"/>
          </p:nvPr>
        </p:nvSpPr>
        <p:spPr>
          <a:xfrm>
            <a:off x="6203735" y="1581785"/>
            <a:ext cx="5422208" cy="4176758"/>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3" name="Graphic 2">
            <a:extLst>
              <a:ext uri="{FF2B5EF4-FFF2-40B4-BE49-F238E27FC236}">
                <a16:creationId xmlns:a16="http://schemas.microsoft.com/office/drawing/2014/main" id="{DAD198DD-87F9-D33D-5C92-D62C7083EC7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0"/>
            <a:ext cx="833511" cy="558796"/>
          </a:xfrm>
          <a:prstGeom prst="rect">
            <a:avLst/>
          </a:prstGeom>
        </p:spPr>
      </p:pic>
    </p:spTree>
    <p:extLst>
      <p:ext uri="{BB962C8B-B14F-4D97-AF65-F5344CB8AC3E}">
        <p14:creationId xmlns:p14="http://schemas.microsoft.com/office/powerpoint/2010/main" val="85365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two columns subtitles">
    <p:spTree>
      <p:nvGrpSpPr>
        <p:cNvPr id="1" name=""/>
        <p:cNvGrpSpPr/>
        <p:nvPr/>
      </p:nvGrpSpPr>
      <p:grpSpPr>
        <a:xfrm>
          <a:off x="0" y="0"/>
          <a:ext cx="0" cy="0"/>
          <a:chOff x="0" y="0"/>
          <a:chExt cx="0" cy="0"/>
        </a:xfrm>
      </p:grpSpPr>
      <p:sp>
        <p:nvSpPr>
          <p:cNvPr id="5" name="Otsikon paikkamerkki 1">
            <a:extLst>
              <a:ext uri="{FF2B5EF4-FFF2-40B4-BE49-F238E27FC236}">
                <a16:creationId xmlns:a16="http://schemas.microsoft.com/office/drawing/2014/main" id="{631D5EF6-CBFB-718A-BB0E-545D3AB10C03}"/>
              </a:ext>
            </a:extLst>
          </p:cNvPr>
          <p:cNvSpPr>
            <a:spLocks noGrp="1"/>
          </p:cNvSpPr>
          <p:nvPr>
            <p:ph type="title"/>
          </p:nvPr>
        </p:nvSpPr>
        <p:spPr>
          <a:xfrm>
            <a:off x="499621" y="502285"/>
            <a:ext cx="11114202" cy="945515"/>
          </a:xfrm>
          <a:prstGeom prst="rect">
            <a:avLst/>
          </a:prstGeom>
        </p:spPr>
        <p:txBody>
          <a:bodyPr vert="horz" lIns="91440" tIns="45720" rIns="91440" bIns="45720" rtlCol="0" anchor="t">
            <a:noAutofit/>
          </a:bodyPr>
          <a:lstStyle>
            <a:lvl1pPr>
              <a:defRPr sz="3200"/>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662FC35C-828D-186A-280E-A30E6FED7A64}"/>
              </a:ext>
            </a:extLst>
          </p:cNvPr>
          <p:cNvSpPr>
            <a:spLocks noGrp="1"/>
          </p:cNvSpPr>
          <p:nvPr>
            <p:ph idx="1"/>
          </p:nvPr>
        </p:nvSpPr>
        <p:spPr>
          <a:xfrm>
            <a:off x="499621" y="2275113"/>
            <a:ext cx="5422208" cy="3483429"/>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sp>
        <p:nvSpPr>
          <p:cNvPr id="2" name="Tekstin paikkamerkki 2">
            <a:extLst>
              <a:ext uri="{FF2B5EF4-FFF2-40B4-BE49-F238E27FC236}">
                <a16:creationId xmlns:a16="http://schemas.microsoft.com/office/drawing/2014/main" id="{ACD1B3C7-FDE7-42CA-C4DD-F19B3BDA51AF}"/>
              </a:ext>
            </a:extLst>
          </p:cNvPr>
          <p:cNvSpPr>
            <a:spLocks noGrp="1"/>
          </p:cNvSpPr>
          <p:nvPr>
            <p:ph idx="10"/>
          </p:nvPr>
        </p:nvSpPr>
        <p:spPr>
          <a:xfrm>
            <a:off x="6203735" y="2275113"/>
            <a:ext cx="5422208" cy="3483429"/>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D542AD6C-5FB2-8686-97C9-6E00FC0D4582}"/>
              </a:ext>
            </a:extLst>
          </p:cNvPr>
          <p:cNvSpPr>
            <a:spLocks noGrp="1"/>
          </p:cNvSpPr>
          <p:nvPr>
            <p:ph type="body" sz="quarter" idx="11"/>
          </p:nvPr>
        </p:nvSpPr>
        <p:spPr>
          <a:xfrm>
            <a:off x="495300" y="1719491"/>
            <a:ext cx="5426075" cy="446088"/>
          </a:xfrm>
        </p:spPr>
        <p:txBody>
          <a:bodyPr anchor="b"/>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3">
            <a:extLst>
              <a:ext uri="{FF2B5EF4-FFF2-40B4-BE49-F238E27FC236}">
                <a16:creationId xmlns:a16="http://schemas.microsoft.com/office/drawing/2014/main" id="{07197B8D-4AFD-236B-8BFB-B8BFA6EE43A7}"/>
              </a:ext>
            </a:extLst>
          </p:cNvPr>
          <p:cNvSpPr>
            <a:spLocks noGrp="1"/>
          </p:cNvSpPr>
          <p:nvPr>
            <p:ph type="body" sz="quarter" idx="12"/>
          </p:nvPr>
        </p:nvSpPr>
        <p:spPr>
          <a:xfrm>
            <a:off x="6188528" y="1719491"/>
            <a:ext cx="5426075" cy="446088"/>
          </a:xfrm>
        </p:spPr>
        <p:txBody>
          <a:bodyPr anchor="b"/>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4277EC57-4060-F6E1-6B86-21D11FFC125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0"/>
            <a:ext cx="833511" cy="558796"/>
          </a:xfrm>
          <a:prstGeom prst="rect">
            <a:avLst/>
          </a:prstGeom>
        </p:spPr>
      </p:pic>
    </p:spTree>
    <p:extLst>
      <p:ext uri="{BB962C8B-B14F-4D97-AF65-F5344CB8AC3E}">
        <p14:creationId xmlns:p14="http://schemas.microsoft.com/office/powerpoint/2010/main" val="161174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two columns Bilingual">
    <p:spTree>
      <p:nvGrpSpPr>
        <p:cNvPr id="1" name=""/>
        <p:cNvGrpSpPr/>
        <p:nvPr/>
      </p:nvGrpSpPr>
      <p:grpSpPr>
        <a:xfrm>
          <a:off x="0" y="0"/>
          <a:ext cx="0" cy="0"/>
          <a:chOff x="0" y="0"/>
          <a:chExt cx="0" cy="0"/>
        </a:xfrm>
      </p:grpSpPr>
      <p:sp>
        <p:nvSpPr>
          <p:cNvPr id="5" name="Otsikon paikkamerkki 1">
            <a:extLst>
              <a:ext uri="{FF2B5EF4-FFF2-40B4-BE49-F238E27FC236}">
                <a16:creationId xmlns:a16="http://schemas.microsoft.com/office/drawing/2014/main" id="{631D5EF6-CBFB-718A-BB0E-545D3AB10C03}"/>
              </a:ext>
            </a:extLst>
          </p:cNvPr>
          <p:cNvSpPr>
            <a:spLocks noGrp="1"/>
          </p:cNvSpPr>
          <p:nvPr>
            <p:ph type="title"/>
          </p:nvPr>
        </p:nvSpPr>
        <p:spPr>
          <a:xfrm>
            <a:off x="499621" y="502285"/>
            <a:ext cx="5421754" cy="945515"/>
          </a:xfrm>
          <a:prstGeom prst="rect">
            <a:avLst/>
          </a:prstGeom>
        </p:spPr>
        <p:txBody>
          <a:bodyPr vert="horz" lIns="91440" tIns="45720" rIns="91440" bIns="45720" rtlCol="0" anchor="t">
            <a:noAutofit/>
          </a:bodyPr>
          <a:lstStyle>
            <a:lvl1pPr>
              <a:defRPr sz="3200"/>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662FC35C-828D-186A-280E-A30E6FED7A64}"/>
              </a:ext>
            </a:extLst>
          </p:cNvPr>
          <p:cNvSpPr>
            <a:spLocks noGrp="1"/>
          </p:cNvSpPr>
          <p:nvPr>
            <p:ph idx="1"/>
          </p:nvPr>
        </p:nvSpPr>
        <p:spPr>
          <a:xfrm>
            <a:off x="499621" y="2275113"/>
            <a:ext cx="5422208" cy="3483429"/>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sp>
        <p:nvSpPr>
          <p:cNvPr id="2" name="Tekstin paikkamerkki 2">
            <a:extLst>
              <a:ext uri="{FF2B5EF4-FFF2-40B4-BE49-F238E27FC236}">
                <a16:creationId xmlns:a16="http://schemas.microsoft.com/office/drawing/2014/main" id="{ACD1B3C7-FDE7-42CA-C4DD-F19B3BDA51AF}"/>
              </a:ext>
            </a:extLst>
          </p:cNvPr>
          <p:cNvSpPr>
            <a:spLocks noGrp="1"/>
          </p:cNvSpPr>
          <p:nvPr>
            <p:ph idx="10"/>
          </p:nvPr>
        </p:nvSpPr>
        <p:spPr>
          <a:xfrm>
            <a:off x="6203735" y="2275113"/>
            <a:ext cx="5422208" cy="3483429"/>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D542AD6C-5FB2-8686-97C9-6E00FC0D4582}"/>
              </a:ext>
            </a:extLst>
          </p:cNvPr>
          <p:cNvSpPr>
            <a:spLocks noGrp="1"/>
          </p:cNvSpPr>
          <p:nvPr>
            <p:ph type="body" sz="quarter" idx="11"/>
          </p:nvPr>
        </p:nvSpPr>
        <p:spPr>
          <a:xfrm>
            <a:off x="495300" y="1719491"/>
            <a:ext cx="5426075" cy="446088"/>
          </a:xfrm>
        </p:spPr>
        <p:txBody>
          <a:bodyPr anchor="b"/>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3">
            <a:extLst>
              <a:ext uri="{FF2B5EF4-FFF2-40B4-BE49-F238E27FC236}">
                <a16:creationId xmlns:a16="http://schemas.microsoft.com/office/drawing/2014/main" id="{07197B8D-4AFD-236B-8BFB-B8BFA6EE43A7}"/>
              </a:ext>
            </a:extLst>
          </p:cNvPr>
          <p:cNvSpPr>
            <a:spLocks noGrp="1"/>
          </p:cNvSpPr>
          <p:nvPr>
            <p:ph type="body" sz="quarter" idx="12"/>
          </p:nvPr>
        </p:nvSpPr>
        <p:spPr>
          <a:xfrm>
            <a:off x="6188528" y="1719491"/>
            <a:ext cx="5426075" cy="446088"/>
          </a:xfrm>
        </p:spPr>
        <p:txBody>
          <a:bodyPr anchor="b"/>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DE259DE-B947-EB21-6ECE-BDA365A4D35A}"/>
              </a:ext>
            </a:extLst>
          </p:cNvPr>
          <p:cNvSpPr>
            <a:spLocks noGrp="1"/>
          </p:cNvSpPr>
          <p:nvPr>
            <p:ph type="body" sz="quarter" idx="13"/>
          </p:nvPr>
        </p:nvSpPr>
        <p:spPr>
          <a:xfrm>
            <a:off x="6188075" y="501650"/>
            <a:ext cx="5437188" cy="946150"/>
          </a:xfrm>
        </p:spPr>
        <p:txBody>
          <a:bodyPr/>
          <a:lstStyle>
            <a:lvl1pPr marL="0" indent="0">
              <a:lnSpc>
                <a:spcPct val="90000"/>
              </a:lnSpc>
              <a:buNone/>
              <a:defRPr sz="3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88BDE1BF-256C-24A7-A840-766892226C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0"/>
            <a:ext cx="833511" cy="558796"/>
          </a:xfrm>
          <a:prstGeom prst="rect">
            <a:avLst/>
          </a:prstGeom>
        </p:spPr>
      </p:pic>
    </p:spTree>
    <p:extLst>
      <p:ext uri="{BB962C8B-B14F-4D97-AF65-F5344CB8AC3E}">
        <p14:creationId xmlns:p14="http://schemas.microsoft.com/office/powerpoint/2010/main" val="51334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2" name="Kuvan paikkamerkki 19">
            <a:extLst>
              <a:ext uri="{FF2B5EF4-FFF2-40B4-BE49-F238E27FC236}">
                <a16:creationId xmlns:a16="http://schemas.microsoft.com/office/drawing/2014/main" id="{D20C9294-32F3-3743-2EBC-49C6180E4D8B}"/>
              </a:ext>
              <a:ext uri="{C183D7F6-B498-43B3-948B-1728B52AA6E4}">
                <adec:decorative xmlns:adec="http://schemas.microsoft.com/office/drawing/2017/decorative" val="0"/>
              </a:ext>
            </a:extLst>
          </p:cNvPr>
          <p:cNvSpPr>
            <a:spLocks noGrp="1"/>
          </p:cNvSpPr>
          <p:nvPr>
            <p:ph type="pic" sz="quarter" idx="13" hasCustomPrompt="1"/>
          </p:nvPr>
        </p:nvSpPr>
        <p:spPr>
          <a:xfrm>
            <a:off x="8338211" y="-19540"/>
            <a:ext cx="3868280" cy="6884205"/>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655470 w 3864313"/>
              <a:gd name="connsiteY0" fmla="*/ 2766 h 6865248"/>
              <a:gd name="connsiteX1" fmla="*/ 3846819 w 3864313"/>
              <a:gd name="connsiteY1" fmla="*/ 0 h 6865248"/>
              <a:gd name="connsiteX2" fmla="*/ 3864313 w 3864313"/>
              <a:gd name="connsiteY2" fmla="*/ 6865248 h 6865248"/>
              <a:gd name="connsiteX3" fmla="*/ 655470 w 3864313"/>
              <a:gd name="connsiteY3" fmla="*/ 6860766 h 6865248"/>
              <a:gd name="connsiteX4" fmla="*/ 0 w 3864313"/>
              <a:gd name="connsiteY4" fmla="*/ 3408168 h 6865248"/>
              <a:gd name="connsiteX5" fmla="*/ 655470 w 3864313"/>
              <a:gd name="connsiteY5" fmla="*/ 2766 h 6865248"/>
              <a:gd name="connsiteX0" fmla="*/ 655470 w 3864313"/>
              <a:gd name="connsiteY0" fmla="*/ 2766 h 6865248"/>
              <a:gd name="connsiteX1" fmla="*/ 3850132 w 3864313"/>
              <a:gd name="connsiteY1" fmla="*/ 0 h 6865248"/>
              <a:gd name="connsiteX2" fmla="*/ 3864313 w 3864313"/>
              <a:gd name="connsiteY2" fmla="*/ 6865248 h 6865248"/>
              <a:gd name="connsiteX3" fmla="*/ 655470 w 3864313"/>
              <a:gd name="connsiteY3" fmla="*/ 6860766 h 6865248"/>
              <a:gd name="connsiteX4" fmla="*/ 0 w 3864313"/>
              <a:gd name="connsiteY4" fmla="*/ 3408168 h 6865248"/>
              <a:gd name="connsiteX5" fmla="*/ 655470 w 3864313"/>
              <a:gd name="connsiteY5" fmla="*/ 2766 h 6865248"/>
              <a:gd name="connsiteX0" fmla="*/ 655470 w 3870939"/>
              <a:gd name="connsiteY0" fmla="*/ 2766 h 6860766"/>
              <a:gd name="connsiteX1" fmla="*/ 3850132 w 3870939"/>
              <a:gd name="connsiteY1" fmla="*/ 0 h 6860766"/>
              <a:gd name="connsiteX2" fmla="*/ 3870939 w 3870939"/>
              <a:gd name="connsiteY2" fmla="*/ 6858644 h 6860766"/>
              <a:gd name="connsiteX3" fmla="*/ 655470 w 3870939"/>
              <a:gd name="connsiteY3" fmla="*/ 6860766 h 6860766"/>
              <a:gd name="connsiteX4" fmla="*/ 0 w 3870939"/>
              <a:gd name="connsiteY4" fmla="*/ 3408168 h 6860766"/>
              <a:gd name="connsiteX5" fmla="*/ 655470 w 3870939"/>
              <a:gd name="connsiteY5" fmla="*/ 2766 h 6860766"/>
              <a:gd name="connsiteX0" fmla="*/ 655470 w 3870939"/>
              <a:gd name="connsiteY0" fmla="*/ 2766 h 6860766"/>
              <a:gd name="connsiteX1" fmla="*/ 3863422 w 3870939"/>
              <a:gd name="connsiteY1" fmla="*/ 0 h 6860766"/>
              <a:gd name="connsiteX2" fmla="*/ 3870939 w 3870939"/>
              <a:gd name="connsiteY2" fmla="*/ 6858644 h 6860766"/>
              <a:gd name="connsiteX3" fmla="*/ 655470 w 3870939"/>
              <a:gd name="connsiteY3" fmla="*/ 6860766 h 6860766"/>
              <a:gd name="connsiteX4" fmla="*/ 0 w 3870939"/>
              <a:gd name="connsiteY4" fmla="*/ 3408168 h 6860766"/>
              <a:gd name="connsiteX5" fmla="*/ 655470 w 3870939"/>
              <a:gd name="connsiteY5" fmla="*/ 2766 h 6860766"/>
              <a:gd name="connsiteX0" fmla="*/ 655470 w 3870939"/>
              <a:gd name="connsiteY0" fmla="*/ 2766 h 6860766"/>
              <a:gd name="connsiteX1" fmla="*/ 3866080 w 3870939"/>
              <a:gd name="connsiteY1" fmla="*/ 0 h 6860766"/>
              <a:gd name="connsiteX2" fmla="*/ 3870939 w 3870939"/>
              <a:gd name="connsiteY2" fmla="*/ 6858644 h 6860766"/>
              <a:gd name="connsiteX3" fmla="*/ 655470 w 3870939"/>
              <a:gd name="connsiteY3" fmla="*/ 6860766 h 6860766"/>
              <a:gd name="connsiteX4" fmla="*/ 0 w 3870939"/>
              <a:gd name="connsiteY4" fmla="*/ 3408168 h 6860766"/>
              <a:gd name="connsiteX5" fmla="*/ 655470 w 3870939"/>
              <a:gd name="connsiteY5" fmla="*/ 2766 h 6860766"/>
              <a:gd name="connsiteX0" fmla="*/ 655470 w 3868280"/>
              <a:gd name="connsiteY0" fmla="*/ 2766 h 6860766"/>
              <a:gd name="connsiteX1" fmla="*/ 3866080 w 3868280"/>
              <a:gd name="connsiteY1" fmla="*/ 0 h 6860766"/>
              <a:gd name="connsiteX2" fmla="*/ 3868280 w 3868280"/>
              <a:gd name="connsiteY2" fmla="*/ 6858644 h 6860766"/>
              <a:gd name="connsiteX3" fmla="*/ 655470 w 3868280"/>
              <a:gd name="connsiteY3" fmla="*/ 6860766 h 6860766"/>
              <a:gd name="connsiteX4" fmla="*/ 0 w 3868280"/>
              <a:gd name="connsiteY4" fmla="*/ 3408168 h 6860766"/>
              <a:gd name="connsiteX5" fmla="*/ 655470 w 3868280"/>
              <a:gd name="connsiteY5" fmla="*/ 2766 h 6860766"/>
              <a:gd name="connsiteX0" fmla="*/ 655470 w 3868280"/>
              <a:gd name="connsiteY0" fmla="*/ 2766 h 6861293"/>
              <a:gd name="connsiteX1" fmla="*/ 3866080 w 3868280"/>
              <a:gd name="connsiteY1" fmla="*/ 0 h 6861293"/>
              <a:gd name="connsiteX2" fmla="*/ 3868280 w 3868280"/>
              <a:gd name="connsiteY2" fmla="*/ 6861293 h 6861293"/>
              <a:gd name="connsiteX3" fmla="*/ 655470 w 3868280"/>
              <a:gd name="connsiteY3" fmla="*/ 6860766 h 6861293"/>
              <a:gd name="connsiteX4" fmla="*/ 0 w 3868280"/>
              <a:gd name="connsiteY4" fmla="*/ 3408168 h 6861293"/>
              <a:gd name="connsiteX5" fmla="*/ 655470 w 3868280"/>
              <a:gd name="connsiteY5" fmla="*/ 2766 h 686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280" h="6861293">
                <a:moveTo>
                  <a:pt x="655470" y="2766"/>
                </a:moveTo>
                <a:lnTo>
                  <a:pt x="3866080" y="0"/>
                </a:lnTo>
                <a:cubicBezTo>
                  <a:pt x="3866080" y="2288988"/>
                  <a:pt x="3868280" y="4572305"/>
                  <a:pt x="3868280" y="6861293"/>
                </a:cubicBezTo>
                <a:lnTo>
                  <a:pt x="655470" y="6860766"/>
                </a:lnTo>
                <a:cubicBezTo>
                  <a:pt x="198236" y="5582305"/>
                  <a:pt x="0" y="4551168"/>
                  <a:pt x="0" y="3408168"/>
                </a:cubicBezTo>
                <a:cubicBezTo>
                  <a:pt x="0" y="2265168"/>
                  <a:pt x="220665" y="997682"/>
                  <a:pt x="655470" y="2766"/>
                </a:cubicBezTo>
                <a:close/>
              </a:path>
            </a:pathLst>
          </a:custGeom>
          <a:solidFill>
            <a:schemeClr val="bg1">
              <a:lumMod val="95000"/>
            </a:schemeClr>
          </a:solidFill>
        </p:spPr>
        <p:txBody>
          <a:bodyPr anchor="ctr" anchorCtr="0"/>
          <a:lstStyle>
            <a:lvl1pPr marL="0" indent="0" algn="ctr">
              <a:buNone/>
              <a:defRPr/>
            </a:lvl1pPr>
          </a:lstStyle>
          <a:p>
            <a:r>
              <a:rPr lang="fi-FI"/>
              <a:t>Kuva</a:t>
            </a:r>
          </a:p>
        </p:txBody>
      </p:sp>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pic>
        <p:nvPicPr>
          <p:cNvPr id="3" name="Graphic 2">
            <a:extLst>
              <a:ext uri="{FF2B5EF4-FFF2-40B4-BE49-F238E27FC236}">
                <a16:creationId xmlns:a16="http://schemas.microsoft.com/office/drawing/2014/main" id="{92966244-8391-BABF-2B5F-5DFFA4F77E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0"/>
            <a:ext cx="833511" cy="558796"/>
          </a:xfrm>
          <a:prstGeom prst="rect">
            <a:avLst/>
          </a:prstGeom>
        </p:spPr>
      </p:pic>
      <p:sp>
        <p:nvSpPr>
          <p:cNvPr id="5" name="Otsikon paikkamerkki 1">
            <a:extLst>
              <a:ext uri="{FF2B5EF4-FFF2-40B4-BE49-F238E27FC236}">
                <a16:creationId xmlns:a16="http://schemas.microsoft.com/office/drawing/2014/main" id="{631D5EF6-CBFB-718A-BB0E-545D3AB10C03}"/>
              </a:ext>
            </a:extLst>
          </p:cNvPr>
          <p:cNvSpPr>
            <a:spLocks noGrp="1"/>
          </p:cNvSpPr>
          <p:nvPr>
            <p:ph type="title"/>
          </p:nvPr>
        </p:nvSpPr>
        <p:spPr>
          <a:xfrm>
            <a:off x="499621" y="502285"/>
            <a:ext cx="7359865" cy="945515"/>
          </a:xfrm>
          <a:prstGeom prst="rect">
            <a:avLst/>
          </a:prstGeom>
        </p:spPr>
        <p:txBody>
          <a:bodyPr vert="horz" lIns="91440" tIns="45720" rIns="91440" bIns="45720" rtlCol="0" anchor="t">
            <a:noAutofit/>
          </a:bodyPr>
          <a:lstStyle>
            <a:lvl1pPr>
              <a:defRPr sz="3200"/>
            </a:lvl1pPr>
          </a:lstStyle>
          <a:p>
            <a:r>
              <a:rPr lang="en-US"/>
              <a:t>Click to edit Master title style</a:t>
            </a:r>
            <a:endParaRPr lang="fi-FI"/>
          </a:p>
        </p:txBody>
      </p:sp>
      <p:sp>
        <p:nvSpPr>
          <p:cNvPr id="6" name="Tekstin paikkamerkki 2">
            <a:extLst>
              <a:ext uri="{FF2B5EF4-FFF2-40B4-BE49-F238E27FC236}">
                <a16:creationId xmlns:a16="http://schemas.microsoft.com/office/drawing/2014/main" id="{662FC35C-828D-186A-280E-A30E6FED7A64}"/>
              </a:ext>
            </a:extLst>
          </p:cNvPr>
          <p:cNvSpPr>
            <a:spLocks noGrp="1"/>
          </p:cNvSpPr>
          <p:nvPr>
            <p:ph idx="1"/>
          </p:nvPr>
        </p:nvSpPr>
        <p:spPr>
          <a:xfrm>
            <a:off x="499621" y="1581785"/>
            <a:ext cx="7359865" cy="4176758"/>
          </a:xfrm>
          <a:prstGeom prst="rect">
            <a:avLst/>
          </a:prstGeom>
        </p:spPr>
        <p:txBody>
          <a:bodyPr vert="horz" lIns="91440" tIns="45720" rIns="91440" bIns="45720" rtlCol="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Box 3">
            <a:extLst>
              <a:ext uri="{FF2B5EF4-FFF2-40B4-BE49-F238E27FC236}">
                <a16:creationId xmlns:a16="http://schemas.microsoft.com/office/drawing/2014/main" id="{D8787776-1589-F674-BB26-C6BDF27AB2C8}"/>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3648733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tsikon paikkamerkki 1">
            <a:extLst>
              <a:ext uri="{FF2B5EF4-FFF2-40B4-BE49-F238E27FC236}">
                <a16:creationId xmlns:a16="http://schemas.microsoft.com/office/drawing/2014/main" id="{631D5EF6-CBFB-718A-BB0E-545D3AB10C03}"/>
              </a:ext>
            </a:extLst>
          </p:cNvPr>
          <p:cNvSpPr>
            <a:spLocks noGrp="1"/>
          </p:cNvSpPr>
          <p:nvPr>
            <p:ph type="title"/>
          </p:nvPr>
        </p:nvSpPr>
        <p:spPr>
          <a:xfrm>
            <a:off x="499621" y="502285"/>
            <a:ext cx="11114202" cy="945515"/>
          </a:xfrm>
          <a:prstGeom prst="rect">
            <a:avLst/>
          </a:prstGeom>
        </p:spPr>
        <p:txBody>
          <a:bodyPr vert="horz" lIns="91440" tIns="45720" rIns="91440" bIns="45720" rtlCol="0" anchor="t">
            <a:noAutofit/>
          </a:bodyPr>
          <a:lstStyle>
            <a:lvl1pPr>
              <a:defRPr sz="3200"/>
            </a:lvl1pPr>
          </a:lstStyle>
          <a:p>
            <a:r>
              <a:rPr lang="en-US"/>
              <a:t>Click to edit Master title style</a:t>
            </a:r>
            <a:endParaRPr lang="fi-FI"/>
          </a:p>
        </p:txBody>
      </p:sp>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spTree>
    <p:extLst>
      <p:ext uri="{BB962C8B-B14F-4D97-AF65-F5344CB8AC3E}">
        <p14:creationId xmlns:p14="http://schemas.microsoft.com/office/powerpoint/2010/main" val="7413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Main title Dark">
    <p:bg>
      <p:bgPr>
        <a:solidFill>
          <a:schemeClr val="accent2"/>
        </a:solidFill>
        <a:effectLst/>
      </p:bgPr>
    </p:bg>
    <p:spTree>
      <p:nvGrpSpPr>
        <p:cNvPr id="1" name=""/>
        <p:cNvGrpSpPr/>
        <p:nvPr/>
      </p:nvGrpSpPr>
      <p:grpSpPr>
        <a:xfrm>
          <a:off x="0" y="0"/>
          <a:ext cx="0" cy="0"/>
          <a:chOff x="0" y="0"/>
          <a:chExt cx="0" cy="0"/>
        </a:xfrm>
      </p:grpSpPr>
      <p:sp>
        <p:nvSpPr>
          <p:cNvPr id="7" name="Kuvan paikkamerkki 19">
            <a:extLst>
              <a:ext uri="{FF2B5EF4-FFF2-40B4-BE49-F238E27FC236}">
                <a16:creationId xmlns:a16="http://schemas.microsoft.com/office/drawing/2014/main" id="{64FABF65-AE4E-3473-F585-FF8B78E6F683}"/>
              </a:ext>
              <a:ext uri="{C183D7F6-B498-43B3-948B-1728B52AA6E4}">
                <adec:decorative xmlns:adec="http://schemas.microsoft.com/office/drawing/2017/decorative" val="0"/>
              </a:ext>
            </a:extLst>
          </p:cNvPr>
          <p:cNvSpPr>
            <a:spLocks noGrp="1"/>
          </p:cNvSpPr>
          <p:nvPr>
            <p:ph type="pic" sz="quarter" idx="13" hasCustomPrompt="1"/>
          </p:nvPr>
        </p:nvSpPr>
        <p:spPr>
          <a:xfrm>
            <a:off x="5752646" y="-4381"/>
            <a:ext cx="6449879" cy="68773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 name="connsiteX0" fmla="*/ 1077883 w 6449879"/>
              <a:gd name="connsiteY0" fmla="*/ 0 h 6854506"/>
              <a:gd name="connsiteX1" fmla="*/ 6440201 w 6449879"/>
              <a:gd name="connsiteY1" fmla="*/ 1402 h 6854506"/>
              <a:gd name="connsiteX2" fmla="*/ 6449879 w 6449879"/>
              <a:gd name="connsiteY2" fmla="*/ 6850140 h 6854506"/>
              <a:gd name="connsiteX3" fmla="*/ 2113572 w 6449879"/>
              <a:gd name="connsiteY3" fmla="*/ 6854506 h 6854506"/>
              <a:gd name="connsiteX4" fmla="*/ 1077883 w 6449879"/>
              <a:gd name="connsiteY4" fmla="*/ 0 h 685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9879" h="6854506">
                <a:moveTo>
                  <a:pt x="1077883" y="0"/>
                </a:moveTo>
                <a:lnTo>
                  <a:pt x="6440201" y="1402"/>
                </a:lnTo>
                <a:cubicBezTo>
                  <a:pt x="6440201" y="2290390"/>
                  <a:pt x="6449879" y="4561152"/>
                  <a:pt x="6449879" y="6850140"/>
                </a:cubicBezTo>
                <a:lnTo>
                  <a:pt x="2113572" y="6854506"/>
                </a:lnTo>
                <a:cubicBezTo>
                  <a:pt x="-1164436" y="4556080"/>
                  <a:pt x="103765" y="947525"/>
                  <a:pt x="1077883" y="0"/>
                </a:cubicBezTo>
                <a:close/>
              </a:path>
            </a:pathLst>
          </a:custGeom>
          <a:solidFill>
            <a:schemeClr val="bg1">
              <a:lumMod val="95000"/>
            </a:schemeClr>
          </a:solidFill>
        </p:spPr>
        <p:txBody>
          <a:bodyPr anchor="ctr" anchorCtr="0"/>
          <a:lstStyle>
            <a:lvl1pPr marL="0" indent="0" algn="ctr">
              <a:buNone/>
              <a:defRPr/>
            </a:lvl1pPr>
          </a:lstStyle>
          <a:p>
            <a:r>
              <a:rPr lang="fi-FI"/>
              <a:t>Kuva</a:t>
            </a:r>
          </a:p>
        </p:txBody>
      </p:sp>
      <p:pic>
        <p:nvPicPr>
          <p:cNvPr id="6" name="Graphic 5">
            <a:extLst>
              <a:ext uri="{FF2B5EF4-FFF2-40B4-BE49-F238E27FC236}">
                <a16:creationId xmlns:a16="http://schemas.microsoft.com/office/drawing/2014/main" id="{6C0511E0-E385-8287-5468-79D378D5184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3C108CAE-531A-2F11-B128-59A505DDF96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4" y="1304672"/>
            <a:ext cx="4022225" cy="2903494"/>
          </a:xfrm>
        </p:spPr>
        <p:txBody>
          <a:bodyPr lIns="0" tIns="0" rIns="0" bIns="0" anchor="b">
            <a:noAutofit/>
          </a:bodyPr>
          <a:lstStyle>
            <a:lvl1pPr algn="l">
              <a:defRPr sz="4000" b="1">
                <a:solidFill>
                  <a:schemeClr val="bg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4" y="4519282"/>
            <a:ext cx="4022225" cy="743719"/>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5" name="TextBox 4">
            <a:extLst>
              <a:ext uri="{FF2B5EF4-FFF2-40B4-BE49-F238E27FC236}">
                <a16:creationId xmlns:a16="http://schemas.microsoft.com/office/drawing/2014/main" id="{573974D0-98FF-0C04-5FB6-A1BFC5C8BEC9}"/>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1449554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E938141-0077-3FCF-CB74-746E4EB1E41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0"/>
            <a:ext cx="833511" cy="558796"/>
          </a:xfrm>
          <a:prstGeom prst="rect">
            <a:avLst/>
          </a:prstGeom>
        </p:spPr>
      </p:pic>
      <p:pic>
        <p:nvPicPr>
          <p:cNvPr id="2" name="Graphic 1">
            <a:extLst>
              <a:ext uri="{FF2B5EF4-FFF2-40B4-BE49-F238E27FC236}">
                <a16:creationId xmlns:a16="http://schemas.microsoft.com/office/drawing/2014/main" id="{F28AFBB5-0A0B-E7D5-385D-3F795B8FA7C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0"/>
            <a:ext cx="833511" cy="558796"/>
          </a:xfrm>
          <a:prstGeom prst="rect">
            <a:avLst/>
          </a:prstGeom>
        </p:spPr>
      </p:pic>
    </p:spTree>
    <p:extLst>
      <p:ext uri="{BB962C8B-B14F-4D97-AF65-F5344CB8AC3E}">
        <p14:creationId xmlns:p14="http://schemas.microsoft.com/office/powerpoint/2010/main" val="198162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3400" y="1304672"/>
            <a:ext cx="10645200" cy="2903494"/>
          </a:xfrm>
        </p:spPr>
        <p:txBody>
          <a:bodyPr lIns="0" tIns="0" rIns="0" bIns="0" anchor="b">
            <a:noAutofit/>
          </a:bodyPr>
          <a:lstStyle>
            <a:lvl1pPr algn="ctr">
              <a:defRPr sz="4000" b="1">
                <a:solidFill>
                  <a:schemeClr val="tx1"/>
                </a:solidFill>
              </a:defRPr>
            </a:lvl1pPr>
          </a:lstStyle>
          <a:p>
            <a:r>
              <a:rPr lang="en-US"/>
              <a:t>Click to edit Master title style</a:t>
            </a:r>
            <a:endParaRPr lang="fi-FI"/>
          </a:p>
        </p:txBody>
      </p:sp>
      <p:pic>
        <p:nvPicPr>
          <p:cNvPr id="7" name="Graphic 6">
            <a:extLst>
              <a:ext uri="{FF2B5EF4-FFF2-40B4-BE49-F238E27FC236}">
                <a16:creationId xmlns:a16="http://schemas.microsoft.com/office/drawing/2014/main" id="{315AD0E0-F7C4-653F-0603-26FD1336574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
        <p:nvSpPr>
          <p:cNvPr id="9" name="TextBox 8">
            <a:extLst>
              <a:ext uri="{FF2B5EF4-FFF2-40B4-BE49-F238E27FC236}">
                <a16:creationId xmlns:a16="http://schemas.microsoft.com/office/drawing/2014/main" id="{D2E103BA-F7F1-2837-BBCD-C6CB17B1256A}"/>
              </a:ext>
            </a:extLst>
          </p:cNvPr>
          <p:cNvSpPr txBox="1"/>
          <p:nvPr/>
        </p:nvSpPr>
        <p:spPr>
          <a:xfrm>
            <a:off x="3048000" y="5260940"/>
            <a:ext cx="6096000" cy="461665"/>
          </a:xfrm>
          <a:prstGeom prst="rect">
            <a:avLst/>
          </a:prstGeom>
          <a:noFill/>
        </p:spPr>
        <p:txBody>
          <a:bodyPr wrap="square">
            <a:noAutofit/>
          </a:bodyPr>
          <a:lstStyle/>
          <a:p>
            <a:pPr algn="ctr"/>
            <a:r>
              <a:rPr kumimoji="0" lang="en-GB" sz="2400" b="0" i="0" u="none" strike="noStrike" kern="1200" cap="none" spc="0" normalizeH="0" baseline="0" noProof="1">
                <a:ln>
                  <a:noFill/>
                </a:ln>
                <a:solidFill>
                  <a:srgbClr val="000000"/>
                </a:solidFill>
                <a:effectLst/>
                <a:uLnTx/>
                <a:uFillTx/>
                <a:latin typeface="Segoe UI"/>
                <a:ea typeface="+mj-ea"/>
                <a:cs typeface="+mj-cs"/>
              </a:rPr>
              <a:t>luke.fi</a:t>
            </a:r>
            <a:endParaRPr lang="en-GB" sz="1400" b="0" noProof="1"/>
          </a:p>
        </p:txBody>
      </p:sp>
      <p:sp>
        <p:nvSpPr>
          <p:cNvPr id="3" name="TextBox 2">
            <a:extLst>
              <a:ext uri="{FF2B5EF4-FFF2-40B4-BE49-F238E27FC236}">
                <a16:creationId xmlns:a16="http://schemas.microsoft.com/office/drawing/2014/main" id="{5CA01329-B7B8-F64B-1675-8CCB89024290}"/>
              </a:ext>
            </a:extLst>
          </p:cNvPr>
          <p:cNvSpPr txBox="1"/>
          <p:nvPr/>
        </p:nvSpPr>
        <p:spPr>
          <a:xfrm>
            <a:off x="9043416" y="6089904"/>
            <a:ext cx="2832384" cy="553998"/>
          </a:xfrm>
          <a:prstGeom prst="rect">
            <a:avLst/>
          </a:prstGeom>
          <a:solidFill>
            <a:schemeClr val="bg1"/>
          </a:solidFill>
        </p:spPr>
        <p:txBody>
          <a:bodyPr wrap="square" rtlCol="0">
            <a:noAutofit/>
          </a:bodyPr>
          <a:lstStyle/>
          <a:p>
            <a:pPr algn="r"/>
            <a:r>
              <a:rPr lang="fi-FI" sz="1000"/>
              <a:t>© Luonnonvarakeskus</a:t>
            </a:r>
          </a:p>
          <a:p>
            <a:pPr algn="r"/>
            <a:r>
              <a:rPr lang="fi-FI" sz="1000"/>
              <a:t>© Natural Resources Institute Finland</a:t>
            </a:r>
          </a:p>
          <a:p>
            <a:pPr algn="r"/>
            <a:r>
              <a:rPr lang="fi-FI" sz="1000"/>
              <a:t>© </a:t>
            </a:r>
            <a:r>
              <a:rPr lang="fi-FI" sz="1000" err="1"/>
              <a:t>Naturresursinstitutet</a:t>
            </a:r>
            <a:endParaRPr lang="fi-FI" sz="1000"/>
          </a:p>
        </p:txBody>
      </p:sp>
      <p:pic>
        <p:nvPicPr>
          <p:cNvPr id="6" name="Graphic 5">
            <a:extLst>
              <a:ext uri="{FF2B5EF4-FFF2-40B4-BE49-F238E27FC236}">
                <a16:creationId xmlns:a16="http://schemas.microsoft.com/office/drawing/2014/main" id="{AD41E3CC-391B-EA46-5930-CCE424AE59D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
        <p:nvSpPr>
          <p:cNvPr id="8" name="TextBox 7">
            <a:extLst>
              <a:ext uri="{FF2B5EF4-FFF2-40B4-BE49-F238E27FC236}">
                <a16:creationId xmlns:a16="http://schemas.microsoft.com/office/drawing/2014/main" id="{BDD3FD37-E82C-6BD2-A1C3-CCBF82F89C76}"/>
              </a:ext>
            </a:extLst>
          </p:cNvPr>
          <p:cNvSpPr txBox="1"/>
          <p:nvPr userDrawn="1"/>
        </p:nvSpPr>
        <p:spPr>
          <a:xfrm>
            <a:off x="3048000" y="5260940"/>
            <a:ext cx="6096000" cy="461665"/>
          </a:xfrm>
          <a:prstGeom prst="rect">
            <a:avLst/>
          </a:prstGeom>
          <a:noFill/>
        </p:spPr>
        <p:txBody>
          <a:bodyPr wrap="square">
            <a:noAutofit/>
          </a:bodyPr>
          <a:lstStyle/>
          <a:p>
            <a:pPr algn="ctr"/>
            <a:r>
              <a:rPr kumimoji="0" lang="en-GB" sz="2400" b="0" i="0" u="none" strike="noStrike" kern="1200" cap="none" spc="0" normalizeH="0" baseline="0" noProof="1">
                <a:ln>
                  <a:noFill/>
                </a:ln>
                <a:solidFill>
                  <a:srgbClr val="000000"/>
                </a:solidFill>
                <a:effectLst/>
                <a:uLnTx/>
                <a:uFillTx/>
                <a:latin typeface="Segoe UI"/>
                <a:ea typeface="+mj-ea"/>
                <a:cs typeface="+mj-cs"/>
              </a:rPr>
              <a:t>luke.fi</a:t>
            </a:r>
            <a:endParaRPr lang="en-GB" sz="1400" b="0" noProof="1"/>
          </a:p>
        </p:txBody>
      </p:sp>
      <p:sp>
        <p:nvSpPr>
          <p:cNvPr id="10" name="TextBox 9">
            <a:extLst>
              <a:ext uri="{FF2B5EF4-FFF2-40B4-BE49-F238E27FC236}">
                <a16:creationId xmlns:a16="http://schemas.microsoft.com/office/drawing/2014/main" id="{947C36A5-939B-EBA5-98D2-9CD612128690}"/>
              </a:ext>
            </a:extLst>
          </p:cNvPr>
          <p:cNvSpPr txBox="1"/>
          <p:nvPr userDrawn="1"/>
        </p:nvSpPr>
        <p:spPr>
          <a:xfrm>
            <a:off x="9043416" y="6089904"/>
            <a:ext cx="2832384" cy="553998"/>
          </a:xfrm>
          <a:prstGeom prst="rect">
            <a:avLst/>
          </a:prstGeom>
          <a:solidFill>
            <a:schemeClr val="bg1"/>
          </a:solidFill>
        </p:spPr>
        <p:txBody>
          <a:bodyPr wrap="square" rtlCol="0">
            <a:noAutofit/>
          </a:bodyPr>
          <a:lstStyle/>
          <a:p>
            <a:pPr algn="r"/>
            <a:r>
              <a:rPr lang="fi-FI" sz="1000"/>
              <a:t>© Luonnonvarakeskus</a:t>
            </a:r>
          </a:p>
          <a:p>
            <a:pPr algn="r"/>
            <a:r>
              <a:rPr lang="fi-FI" sz="1000"/>
              <a:t>© Natural Resources Institute Finland</a:t>
            </a:r>
          </a:p>
          <a:p>
            <a:pPr algn="r"/>
            <a:r>
              <a:rPr lang="fi-FI" sz="1000"/>
              <a:t>© </a:t>
            </a:r>
            <a:r>
              <a:rPr lang="fi-FI" sz="1000" err="1"/>
              <a:t>Naturresursinstitutet</a:t>
            </a:r>
            <a:endParaRPr lang="fi-FI" sz="1000"/>
          </a:p>
        </p:txBody>
      </p:sp>
      <p:pic>
        <p:nvPicPr>
          <p:cNvPr id="11" name="Graphic 10">
            <a:hlinkClick r:id="rId4"/>
            <a:extLst>
              <a:ext uri="{FF2B5EF4-FFF2-40B4-BE49-F238E27FC236}">
                <a16:creationId xmlns:a16="http://schemas.microsoft.com/office/drawing/2014/main" id="{F869DDEF-1684-4124-9CAD-B05AB0B6B16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9624" y="4607081"/>
            <a:ext cx="505814" cy="505814"/>
          </a:xfrm>
          <a:prstGeom prst="rect">
            <a:avLst/>
          </a:prstGeom>
        </p:spPr>
      </p:pic>
      <p:pic>
        <p:nvPicPr>
          <p:cNvPr id="12" name="Graphic 11">
            <a:hlinkClick r:id="rId7"/>
            <a:extLst>
              <a:ext uri="{FF2B5EF4-FFF2-40B4-BE49-F238E27FC236}">
                <a16:creationId xmlns:a16="http://schemas.microsoft.com/office/drawing/2014/main" id="{266C6162-485D-3522-5CB1-1A6D72F3758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53784" y="4607081"/>
            <a:ext cx="505814" cy="505814"/>
          </a:xfrm>
          <a:prstGeom prst="rect">
            <a:avLst/>
          </a:prstGeom>
        </p:spPr>
      </p:pic>
      <p:pic>
        <p:nvPicPr>
          <p:cNvPr id="13" name="Graphic 12">
            <a:hlinkClick r:id="rId10"/>
            <a:extLst>
              <a:ext uri="{FF2B5EF4-FFF2-40B4-BE49-F238E27FC236}">
                <a16:creationId xmlns:a16="http://schemas.microsoft.com/office/drawing/2014/main" id="{815587BA-2C9E-D6EB-F895-465E332195F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2104" y="4607081"/>
            <a:ext cx="505814" cy="505814"/>
          </a:xfrm>
          <a:prstGeom prst="rect">
            <a:avLst/>
          </a:prstGeom>
        </p:spPr>
      </p:pic>
      <p:pic>
        <p:nvPicPr>
          <p:cNvPr id="14" name="Graphic 13">
            <a:hlinkClick r:id="rId13"/>
            <a:extLst>
              <a:ext uri="{FF2B5EF4-FFF2-40B4-BE49-F238E27FC236}">
                <a16:creationId xmlns:a16="http://schemas.microsoft.com/office/drawing/2014/main" id="{E7F51496-1E6A-8E32-4BBA-43878A84EC1F}"/>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37944" y="4607081"/>
            <a:ext cx="505814" cy="505814"/>
          </a:xfrm>
          <a:prstGeom prst="rect">
            <a:avLst/>
          </a:prstGeom>
        </p:spPr>
      </p:pic>
      <p:pic>
        <p:nvPicPr>
          <p:cNvPr id="15" name="Graphic 14">
            <a:hlinkClick r:id="rId16"/>
            <a:extLst>
              <a:ext uri="{FF2B5EF4-FFF2-40B4-BE49-F238E27FC236}">
                <a16:creationId xmlns:a16="http://schemas.microsoft.com/office/drawing/2014/main" id="{57A4AC45-38E4-A47D-6D29-008E079C622A}"/>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85464" y="4607081"/>
            <a:ext cx="505814" cy="505814"/>
          </a:xfrm>
          <a:prstGeom prst="rect">
            <a:avLst/>
          </a:prstGeom>
        </p:spPr>
      </p:pic>
    </p:spTree>
    <p:extLst>
      <p:ext uri="{BB962C8B-B14F-4D97-AF65-F5344CB8AC3E}">
        <p14:creationId xmlns:p14="http://schemas.microsoft.com/office/powerpoint/2010/main" val="56973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7508-15CC-3502-36CE-D30182B4C21E}"/>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30D8B3D4-C2E7-EB90-BB92-974D8F0F3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695C88D-5DC8-DE29-0F9B-70FD0B270BB9}"/>
              </a:ext>
            </a:extLst>
          </p:cNvPr>
          <p:cNvSpPr>
            <a:spLocks noGrp="1"/>
          </p:cNvSpPr>
          <p:nvPr>
            <p:ph type="dt" sz="half" idx="10"/>
          </p:nvPr>
        </p:nvSpPr>
        <p:spPr/>
        <p:txBody>
          <a:bodyPr/>
          <a:lstStyle/>
          <a:p>
            <a:fld id="{9176F38F-9790-4DEF-A6CE-2C4D9A577A15}" type="datetimeFigureOut">
              <a:rPr lang="fi-FI" smtClean="0"/>
              <a:t>28.3.2025</a:t>
            </a:fld>
            <a:endParaRPr lang="fi-FI"/>
          </a:p>
        </p:txBody>
      </p:sp>
      <p:sp>
        <p:nvSpPr>
          <p:cNvPr id="5" name="Footer Placeholder 4">
            <a:extLst>
              <a:ext uri="{FF2B5EF4-FFF2-40B4-BE49-F238E27FC236}">
                <a16:creationId xmlns:a16="http://schemas.microsoft.com/office/drawing/2014/main" id="{BFEF0413-BF8B-7D1E-3D53-BC27A9C5B39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236474D8-4175-FB66-CEA5-CF818FCF2815}"/>
              </a:ext>
            </a:extLst>
          </p:cNvPr>
          <p:cNvSpPr>
            <a:spLocks noGrp="1"/>
          </p:cNvSpPr>
          <p:nvPr>
            <p:ph type="sldNum" sz="quarter" idx="12"/>
          </p:nvPr>
        </p:nvSpPr>
        <p:spPr/>
        <p:txBody>
          <a:bodyPr/>
          <a:lstStyle/>
          <a:p>
            <a:fld id="{2EF30F19-DAC0-401B-AD4E-C2350000C60C}" type="slidenum">
              <a:rPr lang="fi-FI" smtClean="0"/>
              <a:t>‹#›</a:t>
            </a:fld>
            <a:endParaRPr lang="fi-FI"/>
          </a:p>
        </p:txBody>
      </p:sp>
    </p:spTree>
    <p:extLst>
      <p:ext uri="{BB962C8B-B14F-4D97-AF65-F5344CB8AC3E}">
        <p14:creationId xmlns:p14="http://schemas.microsoft.com/office/powerpoint/2010/main" val="3439652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sältö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F05764-F47E-4182-8A8D-5543727E923D}"/>
              </a:ext>
            </a:extLst>
          </p:cNvPr>
          <p:cNvSpPr>
            <a:spLocks noGrp="1"/>
          </p:cNvSpPr>
          <p:nvPr>
            <p:ph type="dt" sz="half" idx="10"/>
          </p:nvPr>
        </p:nvSpPr>
        <p:spPr/>
        <p:txBody>
          <a:bodyPr/>
          <a:lstStyle/>
          <a:p>
            <a:fld id="{7411DC33-F91A-4317-806A-E8D2A3D7D178}" type="datetimeFigureOut">
              <a:rPr lang="fi-FI" smtClean="0"/>
              <a:t>28.3.2025</a:t>
            </a:fld>
            <a:endParaRPr lang="fi-FI"/>
          </a:p>
        </p:txBody>
      </p:sp>
      <p:sp>
        <p:nvSpPr>
          <p:cNvPr id="5" name="Alatunnisteen paikkamerkki 4">
            <a:extLst>
              <a:ext uri="{FF2B5EF4-FFF2-40B4-BE49-F238E27FC236}">
                <a16:creationId xmlns:a16="http://schemas.microsoft.com/office/drawing/2014/main" id="{DFDE6F35-C599-4FDC-94CD-79B965E61C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CA8D8B-9DB4-4AA6-BE02-4A96538AD2CB}"/>
              </a:ext>
            </a:extLst>
          </p:cNvPr>
          <p:cNvSpPr>
            <a:spLocks noGrp="1"/>
          </p:cNvSpPr>
          <p:nvPr>
            <p:ph type="sldNum" sz="quarter" idx="12"/>
          </p:nvPr>
        </p:nvSpPr>
        <p:spPr/>
        <p:txBody>
          <a:bodyPr/>
          <a:lstStyle/>
          <a:p>
            <a:fld id="{AEB5B13B-25DF-4FAF-8E4E-F9C761B2CC8A}" type="slidenum">
              <a:rPr lang="fi-FI" smtClean="0"/>
              <a:t>‹#›</a:t>
            </a:fld>
            <a:endParaRPr lang="fi-FI"/>
          </a:p>
        </p:txBody>
      </p:sp>
      <p:sp>
        <p:nvSpPr>
          <p:cNvPr id="7" name="Otsikon paikkamerkki 1">
            <a:extLst>
              <a:ext uri="{FF2B5EF4-FFF2-40B4-BE49-F238E27FC236}">
                <a16:creationId xmlns:a16="http://schemas.microsoft.com/office/drawing/2014/main" id="{66694C03-9B77-407C-AC2F-5E79E0663781}"/>
              </a:ext>
            </a:extLst>
          </p:cNvPr>
          <p:cNvSpPr>
            <a:spLocks noGrp="1"/>
          </p:cNvSpPr>
          <p:nvPr>
            <p:ph type="title"/>
          </p:nvPr>
        </p:nvSpPr>
        <p:spPr>
          <a:xfrm>
            <a:off x="499621" y="502285"/>
            <a:ext cx="7163051" cy="945515"/>
          </a:xfrm>
          <a:prstGeom prst="rect">
            <a:avLst/>
          </a:prstGeom>
        </p:spPr>
        <p:txBody>
          <a:bodyPr vert="horz" lIns="91440" tIns="45720" rIns="91440" bIns="45720" rtlCol="0" anchor="ctr">
            <a:normAutofit/>
          </a:bodyPr>
          <a:lstStyle/>
          <a:p>
            <a:r>
              <a:rPr lang="fi-FI"/>
              <a:t>Muokkaa ots. perustyyl. napsautt.</a:t>
            </a:r>
          </a:p>
        </p:txBody>
      </p:sp>
      <p:sp>
        <p:nvSpPr>
          <p:cNvPr id="9" name="Tekstin paikkamerkki 2">
            <a:extLst>
              <a:ext uri="{FF2B5EF4-FFF2-40B4-BE49-F238E27FC236}">
                <a16:creationId xmlns:a16="http://schemas.microsoft.com/office/drawing/2014/main" id="{B51C8E54-EF81-1F37-BE06-12412B6CB020}"/>
              </a:ext>
            </a:extLst>
          </p:cNvPr>
          <p:cNvSpPr>
            <a:spLocks noGrp="1"/>
          </p:cNvSpPr>
          <p:nvPr>
            <p:ph idx="1"/>
          </p:nvPr>
        </p:nvSpPr>
        <p:spPr>
          <a:xfrm>
            <a:off x="499621" y="1666754"/>
            <a:ext cx="7163051" cy="4337805"/>
          </a:xfrm>
          <a:prstGeom prst="rect">
            <a:avLst/>
          </a:prstGeom>
        </p:spPr>
        <p:txBody>
          <a:bodyPr vert="horz" lIns="91440" tIns="45720" rIns="91440" bIns="45720" rtlCol="0">
            <a:normAutofit/>
          </a:bodyPr>
          <a:lstStyle>
            <a:lvl1pPr marL="0" indent="0">
              <a:buFont typeface="Arial" panose="020B0604020202020204" pitchFamily="34" charset="0"/>
              <a:buNone/>
              <a:defRPr sz="2000"/>
            </a:lvl1pPr>
            <a:lvl2pPr>
              <a:defRPr sz="1800"/>
            </a:lvl2pPr>
            <a:lvl3pPr>
              <a:defRPr sz="1600"/>
            </a:lvl3pPr>
          </a:lstStyle>
          <a:p>
            <a:pPr lvl="0"/>
            <a:r>
              <a:rPr lang="fi-FI" dirty="0"/>
              <a:t>Muokkaa tekstin perustyylejä napsauttamalla</a:t>
            </a:r>
          </a:p>
          <a:p>
            <a:pPr lvl="1"/>
            <a:r>
              <a:rPr lang="fi-FI" dirty="0"/>
              <a:t>toinen taso</a:t>
            </a:r>
          </a:p>
          <a:p>
            <a:pPr lvl="2"/>
            <a:r>
              <a:rPr lang="fi-FI" dirty="0"/>
              <a:t>kolmas taso</a:t>
            </a:r>
          </a:p>
        </p:txBody>
      </p:sp>
      <p:sp>
        <p:nvSpPr>
          <p:cNvPr id="10" name="Kuvan paikkamerkki 19">
            <a:extLst>
              <a:ext uri="{FF2B5EF4-FFF2-40B4-BE49-F238E27FC236}">
                <a16:creationId xmlns:a16="http://schemas.microsoft.com/office/drawing/2014/main" id="{6E67EC6A-ED36-296B-82B9-513E52B87C53}"/>
              </a:ext>
              <a:ext uri="{C183D7F6-B498-43B3-948B-1728B52AA6E4}">
                <adec:decorative xmlns:adec="http://schemas.microsoft.com/office/drawing/2017/decorative" val="0"/>
              </a:ext>
            </a:extLst>
          </p:cNvPr>
          <p:cNvSpPr>
            <a:spLocks noGrp="1"/>
          </p:cNvSpPr>
          <p:nvPr>
            <p:ph type="pic" sz="quarter" idx="13" hasCustomPrompt="1"/>
          </p:nvPr>
        </p:nvSpPr>
        <p:spPr>
          <a:xfrm>
            <a:off x="8338211" y="-16764"/>
            <a:ext cx="3864313" cy="6885398"/>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4313" h="6862482">
                <a:moveTo>
                  <a:pt x="655470" y="0"/>
                </a:moveTo>
                <a:lnTo>
                  <a:pt x="3836880" y="13744"/>
                </a:lnTo>
                <a:cubicBezTo>
                  <a:pt x="3836880" y="2302732"/>
                  <a:pt x="3864313" y="4573494"/>
                  <a:pt x="3864313" y="6862482"/>
                </a:cubicBezTo>
                <a:lnTo>
                  <a:pt x="655470" y="6858000"/>
                </a:lnTo>
                <a:cubicBezTo>
                  <a:pt x="198236" y="5579539"/>
                  <a:pt x="0" y="4548402"/>
                  <a:pt x="0" y="3405402"/>
                </a:cubicBezTo>
                <a:cubicBezTo>
                  <a:pt x="0" y="2262402"/>
                  <a:pt x="220665" y="994916"/>
                  <a:pt x="655470" y="0"/>
                </a:cubicBezTo>
                <a:close/>
              </a:path>
            </a:pathLst>
          </a:custGeom>
          <a:solidFill>
            <a:schemeClr val="bg1">
              <a:lumMod val="95000"/>
            </a:schemeClr>
          </a:solidFill>
        </p:spPr>
        <p:txBody>
          <a:bodyPr anchor="ctr" anchorCtr="0"/>
          <a:lstStyle>
            <a:lvl1pPr marL="0" indent="0" algn="ctr">
              <a:buNone/>
              <a:defRPr/>
            </a:lvl1pPr>
          </a:lstStyle>
          <a:p>
            <a:r>
              <a:rPr lang="fi-FI" dirty="0"/>
              <a:t>Kuva</a:t>
            </a:r>
          </a:p>
        </p:txBody>
      </p:sp>
    </p:spTree>
    <p:extLst>
      <p:ext uri="{BB962C8B-B14F-4D97-AF65-F5344CB8AC3E}">
        <p14:creationId xmlns:p14="http://schemas.microsoft.com/office/powerpoint/2010/main" val="372889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ubtitle White">
    <p:spTree>
      <p:nvGrpSpPr>
        <p:cNvPr id="1" name=""/>
        <p:cNvGrpSpPr/>
        <p:nvPr/>
      </p:nvGrpSpPr>
      <p:grpSpPr>
        <a:xfrm>
          <a:off x="0" y="0"/>
          <a:ext cx="0" cy="0"/>
          <a:chOff x="0" y="0"/>
          <a:chExt cx="0" cy="0"/>
        </a:xfrm>
      </p:grpSpPr>
      <p:sp>
        <p:nvSpPr>
          <p:cNvPr id="7" name="Kuvan paikkamerkki 19">
            <a:extLst>
              <a:ext uri="{FF2B5EF4-FFF2-40B4-BE49-F238E27FC236}">
                <a16:creationId xmlns:a16="http://schemas.microsoft.com/office/drawing/2014/main" id="{64FABF65-AE4E-3473-F585-FF8B78E6F683}"/>
              </a:ext>
              <a:ext uri="{C183D7F6-B498-43B3-948B-1728B52AA6E4}">
                <adec:decorative xmlns:adec="http://schemas.microsoft.com/office/drawing/2017/decorative" val="0"/>
              </a:ext>
            </a:extLst>
          </p:cNvPr>
          <p:cNvSpPr>
            <a:spLocks noGrp="1"/>
          </p:cNvSpPr>
          <p:nvPr>
            <p:ph type="pic" sz="quarter" idx="13" hasCustomPrompt="1"/>
          </p:nvPr>
        </p:nvSpPr>
        <p:spPr>
          <a:xfrm>
            <a:off x="5750364" y="-4381"/>
            <a:ext cx="6452161" cy="68773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 name="connsiteX0" fmla="*/ 1075414 w 6452161"/>
              <a:gd name="connsiteY0" fmla="*/ 3332 h 6853104"/>
              <a:gd name="connsiteX1" fmla="*/ 6442483 w 6452161"/>
              <a:gd name="connsiteY1" fmla="*/ 0 h 6853104"/>
              <a:gd name="connsiteX2" fmla="*/ 6452161 w 6452161"/>
              <a:gd name="connsiteY2" fmla="*/ 6848738 h 6853104"/>
              <a:gd name="connsiteX3" fmla="*/ 2115854 w 6452161"/>
              <a:gd name="connsiteY3" fmla="*/ 6853104 h 6853104"/>
              <a:gd name="connsiteX4" fmla="*/ 1075414 w 6452161"/>
              <a:gd name="connsiteY4" fmla="*/ 3332 h 6853104"/>
              <a:gd name="connsiteX0" fmla="*/ 1075414 w 6452161"/>
              <a:gd name="connsiteY0" fmla="*/ 965 h 6853104"/>
              <a:gd name="connsiteX1" fmla="*/ 6442483 w 6452161"/>
              <a:gd name="connsiteY1" fmla="*/ 0 h 6853104"/>
              <a:gd name="connsiteX2" fmla="*/ 6452161 w 6452161"/>
              <a:gd name="connsiteY2" fmla="*/ 6848738 h 6853104"/>
              <a:gd name="connsiteX3" fmla="*/ 2115854 w 6452161"/>
              <a:gd name="connsiteY3" fmla="*/ 6853104 h 6853104"/>
              <a:gd name="connsiteX4" fmla="*/ 1075414 w 6452161"/>
              <a:gd name="connsiteY4" fmla="*/ 965 h 6853104"/>
              <a:gd name="connsiteX0" fmla="*/ 1075414 w 6452161"/>
              <a:gd name="connsiteY0" fmla="*/ 0 h 6854506"/>
              <a:gd name="connsiteX1" fmla="*/ 6442483 w 6452161"/>
              <a:gd name="connsiteY1" fmla="*/ 1402 h 6854506"/>
              <a:gd name="connsiteX2" fmla="*/ 6452161 w 6452161"/>
              <a:gd name="connsiteY2" fmla="*/ 6850140 h 6854506"/>
              <a:gd name="connsiteX3" fmla="*/ 2115854 w 6452161"/>
              <a:gd name="connsiteY3" fmla="*/ 6854506 h 6854506"/>
              <a:gd name="connsiteX4" fmla="*/ 1075414 w 6452161"/>
              <a:gd name="connsiteY4" fmla="*/ 0 h 685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2161" h="6854506">
                <a:moveTo>
                  <a:pt x="1075414" y="0"/>
                </a:moveTo>
                <a:lnTo>
                  <a:pt x="6442483" y="1402"/>
                </a:lnTo>
                <a:cubicBezTo>
                  <a:pt x="6442483" y="2290390"/>
                  <a:pt x="6452161" y="4561152"/>
                  <a:pt x="6452161" y="6850140"/>
                </a:cubicBezTo>
                <a:lnTo>
                  <a:pt x="2115854" y="6854506"/>
                </a:lnTo>
                <a:cubicBezTo>
                  <a:pt x="-1162154" y="4556080"/>
                  <a:pt x="101296" y="947525"/>
                  <a:pt x="1075414" y="0"/>
                </a:cubicBezTo>
                <a:close/>
              </a:path>
            </a:pathLst>
          </a:custGeom>
          <a:solidFill>
            <a:schemeClr val="bg1">
              <a:lumMod val="95000"/>
            </a:schemeClr>
          </a:solidFill>
        </p:spPr>
        <p:txBody>
          <a:bodyPr anchor="ctr" anchorCtr="0"/>
          <a:lstStyle>
            <a:lvl1pPr marL="0" indent="0" algn="ctr">
              <a:buNone/>
              <a:defRPr/>
            </a:lvl1pPr>
          </a:lstStyle>
          <a:p>
            <a:r>
              <a:rPr lang="fi-FI"/>
              <a:t>Kuva</a:t>
            </a:r>
          </a:p>
        </p:txBody>
      </p:sp>
      <p:pic>
        <p:nvPicPr>
          <p:cNvPr id="5" name="Graphic 4">
            <a:extLst>
              <a:ext uri="{FF2B5EF4-FFF2-40B4-BE49-F238E27FC236}">
                <a16:creationId xmlns:a16="http://schemas.microsoft.com/office/drawing/2014/main" id="{276D5831-FAEB-D762-1347-1C4F5B8A634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2" name="Graphic 1">
            <a:extLst>
              <a:ext uri="{FF2B5EF4-FFF2-40B4-BE49-F238E27FC236}">
                <a16:creationId xmlns:a16="http://schemas.microsoft.com/office/drawing/2014/main" id="{F0D24919-5BFC-8DEE-A83F-30E5725F9FB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
        <p:nvSpPr>
          <p:cNvPr id="4" name="Otsikko 1">
            <a:extLst>
              <a:ext uri="{FF2B5EF4-FFF2-40B4-BE49-F238E27FC236}">
                <a16:creationId xmlns:a16="http://schemas.microsoft.com/office/drawing/2014/main" id="{DDD1852F-34E2-D70B-1D28-C71DDAAAC9C6}"/>
              </a:ext>
            </a:extLst>
          </p:cNvPr>
          <p:cNvSpPr>
            <a:spLocks noGrp="1"/>
          </p:cNvSpPr>
          <p:nvPr>
            <p:ph type="ctrTitle"/>
          </p:nvPr>
        </p:nvSpPr>
        <p:spPr>
          <a:xfrm>
            <a:off x="774224" y="1304671"/>
            <a:ext cx="4022225" cy="4254955"/>
          </a:xfrm>
        </p:spPr>
        <p:txBody>
          <a:bodyPr lIns="0" tIns="0" rIns="0" bIns="0" anchor="ctr">
            <a:noAutofit/>
          </a:bodyPr>
          <a:lstStyle>
            <a:lvl1pPr algn="l">
              <a:defRPr sz="4000" b="1">
                <a:solidFill>
                  <a:schemeClr val="tx1"/>
                </a:solidFill>
              </a:defRPr>
            </a:lvl1pPr>
          </a:lstStyle>
          <a:p>
            <a:r>
              <a:rPr lang="en-US"/>
              <a:t>Click to edit Master title style</a:t>
            </a:r>
            <a:endParaRPr lang="fi-FI"/>
          </a:p>
        </p:txBody>
      </p:sp>
      <p:sp>
        <p:nvSpPr>
          <p:cNvPr id="3" name="TextBox 2">
            <a:extLst>
              <a:ext uri="{FF2B5EF4-FFF2-40B4-BE49-F238E27FC236}">
                <a16:creationId xmlns:a16="http://schemas.microsoft.com/office/drawing/2014/main" id="{504C743D-8F75-16F7-1EF0-58D7ED86505A}"/>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239658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ubtitle Dark">
    <p:bg>
      <p:bgPr>
        <a:solidFill>
          <a:schemeClr val="accent2"/>
        </a:solidFill>
        <a:effectLst/>
      </p:bgPr>
    </p:bg>
    <p:spTree>
      <p:nvGrpSpPr>
        <p:cNvPr id="1" name=""/>
        <p:cNvGrpSpPr/>
        <p:nvPr/>
      </p:nvGrpSpPr>
      <p:grpSpPr>
        <a:xfrm>
          <a:off x="0" y="0"/>
          <a:ext cx="0" cy="0"/>
          <a:chOff x="0" y="0"/>
          <a:chExt cx="0" cy="0"/>
        </a:xfrm>
      </p:grpSpPr>
      <p:sp>
        <p:nvSpPr>
          <p:cNvPr id="7" name="Kuvan paikkamerkki 19">
            <a:extLst>
              <a:ext uri="{FF2B5EF4-FFF2-40B4-BE49-F238E27FC236}">
                <a16:creationId xmlns:a16="http://schemas.microsoft.com/office/drawing/2014/main" id="{64FABF65-AE4E-3473-F585-FF8B78E6F683}"/>
              </a:ext>
              <a:ext uri="{C183D7F6-B498-43B3-948B-1728B52AA6E4}">
                <adec:decorative xmlns:adec="http://schemas.microsoft.com/office/drawing/2017/decorative" val="0"/>
              </a:ext>
            </a:extLst>
          </p:cNvPr>
          <p:cNvSpPr>
            <a:spLocks noGrp="1"/>
          </p:cNvSpPr>
          <p:nvPr>
            <p:ph type="pic" sz="quarter" idx="13" hasCustomPrompt="1"/>
          </p:nvPr>
        </p:nvSpPr>
        <p:spPr>
          <a:xfrm>
            <a:off x="5752647" y="-4381"/>
            <a:ext cx="6449879" cy="68773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0 w 6086305"/>
              <a:gd name="connsiteY0" fmla="*/ 4483 h 6866965"/>
              <a:gd name="connsiteX1" fmla="*/ 6086304 w 6086305"/>
              <a:gd name="connsiteY1" fmla="*/ 0 h 6866965"/>
              <a:gd name="connsiteX2" fmla="*/ 6086305 w 6086305"/>
              <a:gd name="connsiteY2" fmla="*/ 6866965 h 6866965"/>
              <a:gd name="connsiteX3" fmla="*/ 655470 w 6086305"/>
              <a:gd name="connsiteY3" fmla="*/ 6862483 h 6866965"/>
              <a:gd name="connsiteX4" fmla="*/ 0 w 6086305"/>
              <a:gd name="connsiteY4" fmla="*/ 3409885 h 6866965"/>
              <a:gd name="connsiteX5" fmla="*/ 655470 w 6086305"/>
              <a:gd name="connsiteY5" fmla="*/ 4483 h 6866965"/>
              <a:gd name="connsiteX0" fmla="*/ 655470 w 6086305"/>
              <a:gd name="connsiteY0" fmla="*/ 0 h 6862482"/>
              <a:gd name="connsiteX1" fmla="*/ 3836880 w 6086305"/>
              <a:gd name="connsiteY1" fmla="*/ 13744 h 6862482"/>
              <a:gd name="connsiteX2" fmla="*/ 6086305 w 6086305"/>
              <a:gd name="connsiteY2" fmla="*/ 6862482 h 6862482"/>
              <a:gd name="connsiteX3" fmla="*/ 655470 w 6086305"/>
              <a:gd name="connsiteY3" fmla="*/ 6858000 h 6862482"/>
              <a:gd name="connsiteX4" fmla="*/ 0 w 6086305"/>
              <a:gd name="connsiteY4" fmla="*/ 3405402 h 6862482"/>
              <a:gd name="connsiteX5" fmla="*/ 655470 w 6086305"/>
              <a:gd name="connsiteY5" fmla="*/ 0 h 6862482"/>
              <a:gd name="connsiteX0" fmla="*/ 655470 w 3864313"/>
              <a:gd name="connsiteY0" fmla="*/ 0 h 6862482"/>
              <a:gd name="connsiteX1" fmla="*/ 3836880 w 3864313"/>
              <a:gd name="connsiteY1" fmla="*/ 13744 h 6862482"/>
              <a:gd name="connsiteX2" fmla="*/ 3864313 w 3864313"/>
              <a:gd name="connsiteY2" fmla="*/ 6862482 h 6862482"/>
              <a:gd name="connsiteX3" fmla="*/ 655470 w 3864313"/>
              <a:gd name="connsiteY3" fmla="*/ 6858000 h 6862482"/>
              <a:gd name="connsiteX4" fmla="*/ 0 w 3864313"/>
              <a:gd name="connsiteY4" fmla="*/ 3405402 h 6862482"/>
              <a:gd name="connsiteX5" fmla="*/ 655470 w 3864313"/>
              <a:gd name="connsiteY5" fmla="*/ 0 h 6862482"/>
              <a:gd name="connsiteX0" fmla="*/ 72639 w 5518655"/>
              <a:gd name="connsiteY0" fmla="*/ 12800 h 6848738"/>
              <a:gd name="connsiteX1" fmla="*/ 5491222 w 5518655"/>
              <a:gd name="connsiteY1" fmla="*/ 0 h 6848738"/>
              <a:gd name="connsiteX2" fmla="*/ 5518655 w 5518655"/>
              <a:gd name="connsiteY2" fmla="*/ 6848738 h 6848738"/>
              <a:gd name="connsiteX3" fmla="*/ 2309812 w 5518655"/>
              <a:gd name="connsiteY3" fmla="*/ 6844256 h 6848738"/>
              <a:gd name="connsiteX4" fmla="*/ 1654342 w 5518655"/>
              <a:gd name="connsiteY4" fmla="*/ 3391658 h 6848738"/>
              <a:gd name="connsiteX5" fmla="*/ 72639 w 5518655"/>
              <a:gd name="connsiteY5" fmla="*/ 12800 h 6848738"/>
              <a:gd name="connsiteX0" fmla="*/ 66096 w 5512112"/>
              <a:gd name="connsiteY0" fmla="*/ 12800 h 6853104"/>
              <a:gd name="connsiteX1" fmla="*/ 5484679 w 5512112"/>
              <a:gd name="connsiteY1" fmla="*/ 0 h 6853104"/>
              <a:gd name="connsiteX2" fmla="*/ 5512112 w 5512112"/>
              <a:gd name="connsiteY2" fmla="*/ 6848738 h 6853104"/>
              <a:gd name="connsiteX3" fmla="*/ 1087028 w 5512112"/>
              <a:gd name="connsiteY3" fmla="*/ 6853104 h 6853104"/>
              <a:gd name="connsiteX4" fmla="*/ 1647799 w 5512112"/>
              <a:gd name="connsiteY4" fmla="*/ 3391658 h 6853104"/>
              <a:gd name="connsiteX5" fmla="*/ 66096 w 5512112"/>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35368 w 6481384"/>
              <a:gd name="connsiteY0" fmla="*/ 12800 h 6853104"/>
              <a:gd name="connsiteX1" fmla="*/ 6453951 w 6481384"/>
              <a:gd name="connsiteY1" fmla="*/ 0 h 6853104"/>
              <a:gd name="connsiteX2" fmla="*/ 6481384 w 6481384"/>
              <a:gd name="connsiteY2" fmla="*/ 6848738 h 6853104"/>
              <a:gd name="connsiteX3" fmla="*/ 2056300 w 6481384"/>
              <a:gd name="connsiteY3" fmla="*/ 6853104 h 6853104"/>
              <a:gd name="connsiteX4" fmla="*/ 24791 w 6481384"/>
              <a:gd name="connsiteY4" fmla="*/ 3099669 h 6853104"/>
              <a:gd name="connsiteX5" fmla="*/ 1035368 w 6481384"/>
              <a:gd name="connsiteY5" fmla="*/ 12800 h 6853104"/>
              <a:gd name="connsiteX0" fmla="*/ 1040792 w 6486808"/>
              <a:gd name="connsiteY0" fmla="*/ 12800 h 6853104"/>
              <a:gd name="connsiteX1" fmla="*/ 6459375 w 6486808"/>
              <a:gd name="connsiteY1" fmla="*/ 0 h 6853104"/>
              <a:gd name="connsiteX2" fmla="*/ 6486808 w 6486808"/>
              <a:gd name="connsiteY2" fmla="*/ 6848738 h 6853104"/>
              <a:gd name="connsiteX3" fmla="*/ 2061724 w 6486808"/>
              <a:gd name="connsiteY3" fmla="*/ 6853104 h 6853104"/>
              <a:gd name="connsiteX4" fmla="*/ 30215 w 6486808"/>
              <a:gd name="connsiteY4" fmla="*/ 3099669 h 6853104"/>
              <a:gd name="connsiteX5" fmla="*/ 1040792 w 6486808"/>
              <a:gd name="connsiteY5" fmla="*/ 12800 h 6853104"/>
              <a:gd name="connsiteX0" fmla="*/ 1011865 w 6457881"/>
              <a:gd name="connsiteY0" fmla="*/ 12800 h 6853104"/>
              <a:gd name="connsiteX1" fmla="*/ 6430448 w 6457881"/>
              <a:gd name="connsiteY1" fmla="*/ 0 h 6853104"/>
              <a:gd name="connsiteX2" fmla="*/ 6457881 w 6457881"/>
              <a:gd name="connsiteY2" fmla="*/ 6848738 h 6853104"/>
              <a:gd name="connsiteX3" fmla="*/ 2032797 w 6457881"/>
              <a:gd name="connsiteY3" fmla="*/ 6853104 h 6853104"/>
              <a:gd name="connsiteX4" fmla="*/ 1288 w 6457881"/>
              <a:gd name="connsiteY4" fmla="*/ 3099669 h 6853104"/>
              <a:gd name="connsiteX5" fmla="*/ 1011865 w 6457881"/>
              <a:gd name="connsiteY5" fmla="*/ 12800 h 6853104"/>
              <a:gd name="connsiteX0" fmla="*/ 1020718 w 6466734"/>
              <a:gd name="connsiteY0" fmla="*/ 12800 h 6853104"/>
              <a:gd name="connsiteX1" fmla="*/ 6439301 w 6466734"/>
              <a:gd name="connsiteY1" fmla="*/ 0 h 6853104"/>
              <a:gd name="connsiteX2" fmla="*/ 6466734 w 6466734"/>
              <a:gd name="connsiteY2" fmla="*/ 6848738 h 6853104"/>
              <a:gd name="connsiteX3" fmla="*/ 2041650 w 6466734"/>
              <a:gd name="connsiteY3" fmla="*/ 6853104 h 6853104"/>
              <a:gd name="connsiteX4" fmla="*/ 1263 w 6466734"/>
              <a:gd name="connsiteY4" fmla="*/ 2975795 h 6853104"/>
              <a:gd name="connsiteX5" fmla="*/ 1020718 w 6466734"/>
              <a:gd name="connsiteY5" fmla="*/ 12800 h 6853104"/>
              <a:gd name="connsiteX0" fmla="*/ 1019459 w 6465475"/>
              <a:gd name="connsiteY0" fmla="*/ 12800 h 6853104"/>
              <a:gd name="connsiteX1" fmla="*/ 6438042 w 6465475"/>
              <a:gd name="connsiteY1" fmla="*/ 0 h 6853104"/>
              <a:gd name="connsiteX2" fmla="*/ 6465475 w 6465475"/>
              <a:gd name="connsiteY2" fmla="*/ 6848738 h 6853104"/>
              <a:gd name="connsiteX3" fmla="*/ 2040391 w 6465475"/>
              <a:gd name="connsiteY3" fmla="*/ 6853104 h 6853104"/>
              <a:gd name="connsiteX4" fmla="*/ 4 w 6465475"/>
              <a:gd name="connsiteY4" fmla="*/ 2975795 h 6853104"/>
              <a:gd name="connsiteX5" fmla="*/ 1019459 w 6465475"/>
              <a:gd name="connsiteY5" fmla="*/ 12800 h 6853104"/>
              <a:gd name="connsiteX0" fmla="*/ 1021568 w 6467584"/>
              <a:gd name="connsiteY0" fmla="*/ 12800 h 6853104"/>
              <a:gd name="connsiteX1" fmla="*/ 6440151 w 6467584"/>
              <a:gd name="connsiteY1" fmla="*/ 0 h 6853104"/>
              <a:gd name="connsiteX2" fmla="*/ 6467584 w 6467584"/>
              <a:gd name="connsiteY2" fmla="*/ 6848738 h 6853104"/>
              <a:gd name="connsiteX3" fmla="*/ 2042500 w 6467584"/>
              <a:gd name="connsiteY3" fmla="*/ 6853104 h 6853104"/>
              <a:gd name="connsiteX4" fmla="*/ 2113 w 6467584"/>
              <a:gd name="connsiteY4" fmla="*/ 2975795 h 6853104"/>
              <a:gd name="connsiteX5" fmla="*/ 1021568 w 646758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54788 w 6500804"/>
              <a:gd name="connsiteY0" fmla="*/ 12800 h 6853104"/>
              <a:gd name="connsiteX1" fmla="*/ 6473371 w 6500804"/>
              <a:gd name="connsiteY1" fmla="*/ 0 h 6853104"/>
              <a:gd name="connsiteX2" fmla="*/ 6500804 w 6500804"/>
              <a:gd name="connsiteY2" fmla="*/ 6848738 h 6853104"/>
              <a:gd name="connsiteX3" fmla="*/ 2191130 w 6500804"/>
              <a:gd name="connsiteY3" fmla="*/ 6853104 h 6853104"/>
              <a:gd name="connsiteX4" fmla="*/ 35333 w 6500804"/>
              <a:gd name="connsiteY4" fmla="*/ 2975795 h 6853104"/>
              <a:gd name="connsiteX5" fmla="*/ 1054788 w 6500804"/>
              <a:gd name="connsiteY5" fmla="*/ 12800 h 6853104"/>
              <a:gd name="connsiteX0" fmla="*/ 1012486 w 6458502"/>
              <a:gd name="connsiteY0" fmla="*/ 12800 h 6853104"/>
              <a:gd name="connsiteX1" fmla="*/ 6431069 w 6458502"/>
              <a:gd name="connsiteY1" fmla="*/ 0 h 6853104"/>
              <a:gd name="connsiteX2" fmla="*/ 6458502 w 6458502"/>
              <a:gd name="connsiteY2" fmla="*/ 6848738 h 6853104"/>
              <a:gd name="connsiteX3" fmla="*/ 2148828 w 6458502"/>
              <a:gd name="connsiteY3" fmla="*/ 6853104 h 6853104"/>
              <a:gd name="connsiteX4" fmla="*/ 37419 w 6458502"/>
              <a:gd name="connsiteY4" fmla="*/ 3515530 h 6853104"/>
              <a:gd name="connsiteX5" fmla="*/ 1012486 w 6458502"/>
              <a:gd name="connsiteY5" fmla="*/ 12800 h 6853104"/>
              <a:gd name="connsiteX0" fmla="*/ 990687 w 6436703"/>
              <a:gd name="connsiteY0" fmla="*/ 12800 h 6853104"/>
              <a:gd name="connsiteX1" fmla="*/ 6409270 w 6436703"/>
              <a:gd name="connsiteY1" fmla="*/ 0 h 6853104"/>
              <a:gd name="connsiteX2" fmla="*/ 6436703 w 6436703"/>
              <a:gd name="connsiteY2" fmla="*/ 6848738 h 6853104"/>
              <a:gd name="connsiteX3" fmla="*/ 2127029 w 6436703"/>
              <a:gd name="connsiteY3" fmla="*/ 6853104 h 6853104"/>
              <a:gd name="connsiteX4" fmla="*/ 15620 w 6436703"/>
              <a:gd name="connsiteY4" fmla="*/ 3515530 h 6853104"/>
              <a:gd name="connsiteX5" fmla="*/ 990687 w 6436703"/>
              <a:gd name="connsiteY5" fmla="*/ 12800 h 6853104"/>
              <a:gd name="connsiteX0" fmla="*/ 1016653 w 6462669"/>
              <a:gd name="connsiteY0" fmla="*/ 12800 h 6853104"/>
              <a:gd name="connsiteX1" fmla="*/ 6435236 w 6462669"/>
              <a:gd name="connsiteY1" fmla="*/ 0 h 6853104"/>
              <a:gd name="connsiteX2" fmla="*/ 6462669 w 6462669"/>
              <a:gd name="connsiteY2" fmla="*/ 6848738 h 6853104"/>
              <a:gd name="connsiteX3" fmla="*/ 2152995 w 6462669"/>
              <a:gd name="connsiteY3" fmla="*/ 6853104 h 6853104"/>
              <a:gd name="connsiteX4" fmla="*/ 14953 w 6462669"/>
              <a:gd name="connsiteY4" fmla="*/ 3108517 h 6853104"/>
              <a:gd name="connsiteX5" fmla="*/ 1016653 w 6462669"/>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6405 w 6452421"/>
              <a:gd name="connsiteY0" fmla="*/ 12800 h 6853104"/>
              <a:gd name="connsiteX1" fmla="*/ 6424988 w 6452421"/>
              <a:gd name="connsiteY1" fmla="*/ 0 h 6853104"/>
              <a:gd name="connsiteX2" fmla="*/ 6452421 w 6452421"/>
              <a:gd name="connsiteY2" fmla="*/ 6848738 h 6853104"/>
              <a:gd name="connsiteX3" fmla="*/ 2142747 w 6452421"/>
              <a:gd name="connsiteY3" fmla="*/ 6853104 h 6853104"/>
              <a:gd name="connsiteX4" fmla="*/ 4705 w 6452421"/>
              <a:gd name="connsiteY4" fmla="*/ 3108517 h 6853104"/>
              <a:gd name="connsiteX5" fmla="*/ 1006405 w 6452421"/>
              <a:gd name="connsiteY5" fmla="*/ 12800 h 6853104"/>
              <a:gd name="connsiteX0" fmla="*/ 1009349 w 6455365"/>
              <a:gd name="connsiteY0" fmla="*/ 12800 h 6853104"/>
              <a:gd name="connsiteX1" fmla="*/ 6427932 w 6455365"/>
              <a:gd name="connsiteY1" fmla="*/ 0 h 6853104"/>
              <a:gd name="connsiteX2" fmla="*/ 6455365 w 6455365"/>
              <a:gd name="connsiteY2" fmla="*/ 6848738 h 6853104"/>
              <a:gd name="connsiteX3" fmla="*/ 2145691 w 6455365"/>
              <a:gd name="connsiteY3" fmla="*/ 6853104 h 6853104"/>
              <a:gd name="connsiteX4" fmla="*/ 7649 w 6455365"/>
              <a:gd name="connsiteY4" fmla="*/ 3108517 h 6853104"/>
              <a:gd name="connsiteX5" fmla="*/ 1009349 w 6455365"/>
              <a:gd name="connsiteY5" fmla="*/ 12800 h 6853104"/>
              <a:gd name="connsiteX0" fmla="*/ 1010436 w 6456452"/>
              <a:gd name="connsiteY0" fmla="*/ 12800 h 6853104"/>
              <a:gd name="connsiteX1" fmla="*/ 6429019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10436 w 6456452"/>
              <a:gd name="connsiteY0" fmla="*/ 12800 h 6853104"/>
              <a:gd name="connsiteX1" fmla="*/ 6446774 w 6456452"/>
              <a:gd name="connsiteY1" fmla="*/ 0 h 6853104"/>
              <a:gd name="connsiteX2" fmla="*/ 6456452 w 6456452"/>
              <a:gd name="connsiteY2" fmla="*/ 6848738 h 6853104"/>
              <a:gd name="connsiteX3" fmla="*/ 2146778 w 6456452"/>
              <a:gd name="connsiteY3" fmla="*/ 6853104 h 6853104"/>
              <a:gd name="connsiteX4" fmla="*/ 8736 w 6456452"/>
              <a:gd name="connsiteY4" fmla="*/ 3108517 h 6853104"/>
              <a:gd name="connsiteX5" fmla="*/ 1010436 w 6456452"/>
              <a:gd name="connsiteY5" fmla="*/ 12800 h 6853104"/>
              <a:gd name="connsiteX0" fmla="*/ 1003404 w 6449420"/>
              <a:gd name="connsiteY0" fmla="*/ 12800 h 6853104"/>
              <a:gd name="connsiteX1" fmla="*/ 6439742 w 6449420"/>
              <a:gd name="connsiteY1" fmla="*/ 0 h 6853104"/>
              <a:gd name="connsiteX2" fmla="*/ 6449420 w 6449420"/>
              <a:gd name="connsiteY2" fmla="*/ 6848738 h 6853104"/>
              <a:gd name="connsiteX3" fmla="*/ 2139746 w 6449420"/>
              <a:gd name="connsiteY3" fmla="*/ 6853104 h 6853104"/>
              <a:gd name="connsiteX4" fmla="*/ 1704 w 6449420"/>
              <a:gd name="connsiteY4" fmla="*/ 3108517 h 6853104"/>
              <a:gd name="connsiteX5" fmla="*/ 1003404 w 6449420"/>
              <a:gd name="connsiteY5" fmla="*/ 12800 h 6853104"/>
              <a:gd name="connsiteX0" fmla="*/ 252471 w 5698487"/>
              <a:gd name="connsiteY0" fmla="*/ 12800 h 6853104"/>
              <a:gd name="connsiteX1" fmla="*/ 5688809 w 5698487"/>
              <a:gd name="connsiteY1" fmla="*/ 0 h 6853104"/>
              <a:gd name="connsiteX2" fmla="*/ 5698487 w 5698487"/>
              <a:gd name="connsiteY2" fmla="*/ 6848738 h 6853104"/>
              <a:gd name="connsiteX3" fmla="*/ 1388813 w 5698487"/>
              <a:gd name="connsiteY3" fmla="*/ 6853104 h 6853104"/>
              <a:gd name="connsiteX4" fmla="*/ 252471 w 5698487"/>
              <a:gd name="connsiteY4" fmla="*/ 12800 h 6853104"/>
              <a:gd name="connsiteX0" fmla="*/ 976752 w 6422768"/>
              <a:gd name="connsiteY0" fmla="*/ 12800 h 6853104"/>
              <a:gd name="connsiteX1" fmla="*/ 6413090 w 6422768"/>
              <a:gd name="connsiteY1" fmla="*/ 0 h 6853104"/>
              <a:gd name="connsiteX2" fmla="*/ 6422768 w 6422768"/>
              <a:gd name="connsiteY2" fmla="*/ 6848738 h 6853104"/>
              <a:gd name="connsiteX3" fmla="*/ 2113094 w 6422768"/>
              <a:gd name="connsiteY3" fmla="*/ 6853104 h 6853104"/>
              <a:gd name="connsiteX4" fmla="*/ 976752 w 6422768"/>
              <a:gd name="connsiteY4" fmla="*/ 12800 h 6853104"/>
              <a:gd name="connsiteX0" fmla="*/ 1037564 w 6483580"/>
              <a:gd name="connsiteY0" fmla="*/ 12800 h 6853104"/>
              <a:gd name="connsiteX1" fmla="*/ 6473902 w 6483580"/>
              <a:gd name="connsiteY1" fmla="*/ 0 h 6853104"/>
              <a:gd name="connsiteX2" fmla="*/ 6483580 w 6483580"/>
              <a:gd name="connsiteY2" fmla="*/ 6848738 h 6853104"/>
              <a:gd name="connsiteX3" fmla="*/ 2173906 w 6483580"/>
              <a:gd name="connsiteY3" fmla="*/ 6853104 h 6853104"/>
              <a:gd name="connsiteX4" fmla="*/ 1037564 w 6483580"/>
              <a:gd name="connsiteY4" fmla="*/ 12800 h 6853104"/>
              <a:gd name="connsiteX0" fmla="*/ 1010329 w 6456345"/>
              <a:gd name="connsiteY0" fmla="*/ 12800 h 6853104"/>
              <a:gd name="connsiteX1" fmla="*/ 6446667 w 6456345"/>
              <a:gd name="connsiteY1" fmla="*/ 0 h 6853104"/>
              <a:gd name="connsiteX2" fmla="*/ 6456345 w 6456345"/>
              <a:gd name="connsiteY2" fmla="*/ 6848738 h 6853104"/>
              <a:gd name="connsiteX3" fmla="*/ 2146671 w 6456345"/>
              <a:gd name="connsiteY3" fmla="*/ 6853104 h 6853104"/>
              <a:gd name="connsiteX4" fmla="*/ 1010329 w 6456345"/>
              <a:gd name="connsiteY4" fmla="*/ 12800 h 6853104"/>
              <a:gd name="connsiteX0" fmla="*/ 1042634 w 6426506"/>
              <a:gd name="connsiteY0" fmla="*/ 12800 h 6853104"/>
              <a:gd name="connsiteX1" fmla="*/ 6416828 w 6426506"/>
              <a:gd name="connsiteY1" fmla="*/ 0 h 6853104"/>
              <a:gd name="connsiteX2" fmla="*/ 6426506 w 6426506"/>
              <a:gd name="connsiteY2" fmla="*/ 6848738 h 6853104"/>
              <a:gd name="connsiteX3" fmla="*/ 2116832 w 6426506"/>
              <a:gd name="connsiteY3" fmla="*/ 6853104 h 6853104"/>
              <a:gd name="connsiteX4" fmla="*/ 1042634 w 6426506"/>
              <a:gd name="connsiteY4" fmla="*/ 12800 h 6853104"/>
              <a:gd name="connsiteX0" fmla="*/ 1074957 w 6458829"/>
              <a:gd name="connsiteY0" fmla="*/ 12800 h 6853104"/>
              <a:gd name="connsiteX1" fmla="*/ 6449151 w 6458829"/>
              <a:gd name="connsiteY1" fmla="*/ 0 h 6853104"/>
              <a:gd name="connsiteX2" fmla="*/ 6458829 w 6458829"/>
              <a:gd name="connsiteY2" fmla="*/ 6848738 h 6853104"/>
              <a:gd name="connsiteX3" fmla="*/ 2149155 w 6458829"/>
              <a:gd name="connsiteY3" fmla="*/ 6853104 h 6853104"/>
              <a:gd name="connsiteX4" fmla="*/ 1074957 w 6458829"/>
              <a:gd name="connsiteY4" fmla="*/ 12800 h 6853104"/>
              <a:gd name="connsiteX0" fmla="*/ 1088793 w 6472665"/>
              <a:gd name="connsiteY0" fmla="*/ 12800 h 6853104"/>
              <a:gd name="connsiteX1" fmla="*/ 6462987 w 6472665"/>
              <a:gd name="connsiteY1" fmla="*/ 0 h 6853104"/>
              <a:gd name="connsiteX2" fmla="*/ 6472665 w 6472665"/>
              <a:gd name="connsiteY2" fmla="*/ 6848738 h 6853104"/>
              <a:gd name="connsiteX3" fmla="*/ 2136358 w 6472665"/>
              <a:gd name="connsiteY3" fmla="*/ 6853104 h 6853104"/>
              <a:gd name="connsiteX4" fmla="*/ 1088793 w 6472665"/>
              <a:gd name="connsiteY4" fmla="*/ 12800 h 6853104"/>
              <a:gd name="connsiteX0" fmla="*/ 1078539 w 6462411"/>
              <a:gd name="connsiteY0" fmla="*/ 12800 h 6853104"/>
              <a:gd name="connsiteX1" fmla="*/ 6452733 w 6462411"/>
              <a:gd name="connsiteY1" fmla="*/ 0 h 6853104"/>
              <a:gd name="connsiteX2" fmla="*/ 6462411 w 6462411"/>
              <a:gd name="connsiteY2" fmla="*/ 6848738 h 6853104"/>
              <a:gd name="connsiteX3" fmla="*/ 2126104 w 6462411"/>
              <a:gd name="connsiteY3" fmla="*/ 6853104 h 6853104"/>
              <a:gd name="connsiteX4" fmla="*/ 1078539 w 6462411"/>
              <a:gd name="connsiteY4" fmla="*/ 12800 h 6853104"/>
              <a:gd name="connsiteX0" fmla="*/ 1071717 w 6455589"/>
              <a:gd name="connsiteY0" fmla="*/ 12800 h 6853104"/>
              <a:gd name="connsiteX1" fmla="*/ 6445911 w 6455589"/>
              <a:gd name="connsiteY1" fmla="*/ 0 h 6853104"/>
              <a:gd name="connsiteX2" fmla="*/ 6455589 w 6455589"/>
              <a:gd name="connsiteY2" fmla="*/ 6848738 h 6853104"/>
              <a:gd name="connsiteX3" fmla="*/ 2119282 w 6455589"/>
              <a:gd name="connsiteY3" fmla="*/ 6853104 h 6853104"/>
              <a:gd name="connsiteX4" fmla="*/ 1071717 w 6455589"/>
              <a:gd name="connsiteY4" fmla="*/ 12800 h 6853104"/>
              <a:gd name="connsiteX0" fmla="*/ 1075414 w 6452160"/>
              <a:gd name="connsiteY0" fmla="*/ 3332 h 6853104"/>
              <a:gd name="connsiteX1" fmla="*/ 6442482 w 6452160"/>
              <a:gd name="connsiteY1" fmla="*/ 0 h 6853104"/>
              <a:gd name="connsiteX2" fmla="*/ 6452160 w 6452160"/>
              <a:gd name="connsiteY2" fmla="*/ 6848738 h 6853104"/>
              <a:gd name="connsiteX3" fmla="*/ 2115853 w 6452160"/>
              <a:gd name="connsiteY3" fmla="*/ 6853104 h 6853104"/>
              <a:gd name="connsiteX4" fmla="*/ 1075414 w 6452160"/>
              <a:gd name="connsiteY4" fmla="*/ 3332 h 6853104"/>
              <a:gd name="connsiteX0" fmla="*/ 1075414 w 6452160"/>
              <a:gd name="connsiteY0" fmla="*/ 965 h 6853104"/>
              <a:gd name="connsiteX1" fmla="*/ 6442482 w 6452160"/>
              <a:gd name="connsiteY1" fmla="*/ 0 h 6853104"/>
              <a:gd name="connsiteX2" fmla="*/ 6452160 w 6452160"/>
              <a:gd name="connsiteY2" fmla="*/ 6848738 h 6853104"/>
              <a:gd name="connsiteX3" fmla="*/ 2115853 w 6452160"/>
              <a:gd name="connsiteY3" fmla="*/ 6853104 h 6853104"/>
              <a:gd name="connsiteX4" fmla="*/ 1075414 w 6452160"/>
              <a:gd name="connsiteY4" fmla="*/ 965 h 6853104"/>
              <a:gd name="connsiteX0" fmla="*/ 1077883 w 6449879"/>
              <a:gd name="connsiteY0" fmla="*/ 0 h 6854506"/>
              <a:gd name="connsiteX1" fmla="*/ 6440201 w 6449879"/>
              <a:gd name="connsiteY1" fmla="*/ 1402 h 6854506"/>
              <a:gd name="connsiteX2" fmla="*/ 6449879 w 6449879"/>
              <a:gd name="connsiteY2" fmla="*/ 6850140 h 6854506"/>
              <a:gd name="connsiteX3" fmla="*/ 2113572 w 6449879"/>
              <a:gd name="connsiteY3" fmla="*/ 6854506 h 6854506"/>
              <a:gd name="connsiteX4" fmla="*/ 1077883 w 6449879"/>
              <a:gd name="connsiteY4" fmla="*/ 0 h 685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9879" h="6854506">
                <a:moveTo>
                  <a:pt x="1077883" y="0"/>
                </a:moveTo>
                <a:lnTo>
                  <a:pt x="6440201" y="1402"/>
                </a:lnTo>
                <a:cubicBezTo>
                  <a:pt x="6440201" y="2290390"/>
                  <a:pt x="6449879" y="4561152"/>
                  <a:pt x="6449879" y="6850140"/>
                </a:cubicBezTo>
                <a:lnTo>
                  <a:pt x="2113572" y="6854506"/>
                </a:lnTo>
                <a:cubicBezTo>
                  <a:pt x="-1164436" y="4556080"/>
                  <a:pt x="103765" y="947525"/>
                  <a:pt x="1077883" y="0"/>
                </a:cubicBezTo>
                <a:close/>
              </a:path>
            </a:pathLst>
          </a:custGeom>
          <a:solidFill>
            <a:schemeClr val="bg1">
              <a:lumMod val="95000"/>
            </a:schemeClr>
          </a:solidFill>
        </p:spPr>
        <p:txBody>
          <a:bodyPr anchor="ctr" anchorCtr="0"/>
          <a:lstStyle>
            <a:lvl1pPr marL="0" indent="0" algn="ctr">
              <a:buNone/>
              <a:defRPr/>
            </a:lvl1pPr>
          </a:lstStyle>
          <a:p>
            <a:r>
              <a:rPr lang="fi-FI"/>
              <a:t>Kuva</a:t>
            </a:r>
          </a:p>
        </p:txBody>
      </p:sp>
      <p:pic>
        <p:nvPicPr>
          <p:cNvPr id="6" name="Graphic 5">
            <a:extLst>
              <a:ext uri="{FF2B5EF4-FFF2-40B4-BE49-F238E27FC236}">
                <a16:creationId xmlns:a16="http://schemas.microsoft.com/office/drawing/2014/main" id="{6C0511E0-E385-8287-5468-79D378D5184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2" name="Graphic 1">
            <a:extLst>
              <a:ext uri="{FF2B5EF4-FFF2-40B4-BE49-F238E27FC236}">
                <a16:creationId xmlns:a16="http://schemas.microsoft.com/office/drawing/2014/main" id="{9695F0B5-CB5F-EDDA-891B-D132356EF1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5" name="Otsikko 1">
            <a:extLst>
              <a:ext uri="{FF2B5EF4-FFF2-40B4-BE49-F238E27FC236}">
                <a16:creationId xmlns:a16="http://schemas.microsoft.com/office/drawing/2014/main" id="{92CB3F1C-E650-1AC6-5879-D680FF9DD58F}"/>
              </a:ext>
            </a:extLst>
          </p:cNvPr>
          <p:cNvSpPr>
            <a:spLocks noGrp="1"/>
          </p:cNvSpPr>
          <p:nvPr>
            <p:ph type="ctrTitle"/>
          </p:nvPr>
        </p:nvSpPr>
        <p:spPr>
          <a:xfrm>
            <a:off x="774224" y="1304671"/>
            <a:ext cx="4022225" cy="4254955"/>
          </a:xfrm>
        </p:spPr>
        <p:txBody>
          <a:bodyPr lIns="0" tIns="0" rIns="0" bIns="0" anchor="ctr">
            <a:noAutofit/>
          </a:bodyPr>
          <a:lstStyle>
            <a:lvl1pPr algn="l">
              <a:defRPr sz="4000" b="1">
                <a:solidFill>
                  <a:schemeClr val="bg1"/>
                </a:solidFill>
              </a:defRPr>
            </a:lvl1pPr>
          </a:lstStyle>
          <a:p>
            <a:r>
              <a:rPr lang="en-US"/>
              <a:t>Click to edit Master title style</a:t>
            </a:r>
            <a:endParaRPr lang="fi-FI"/>
          </a:p>
        </p:txBody>
      </p:sp>
      <p:sp>
        <p:nvSpPr>
          <p:cNvPr id="3" name="TextBox 2">
            <a:extLst>
              <a:ext uri="{FF2B5EF4-FFF2-40B4-BE49-F238E27FC236}">
                <a16:creationId xmlns:a16="http://schemas.microsoft.com/office/drawing/2014/main" id="{A8040E23-97AA-4634-CEF9-78D87586422C}"/>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18344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ptional Subtitle Whi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4" y="1304672"/>
            <a:ext cx="10645200" cy="2903494"/>
          </a:xfrm>
        </p:spPr>
        <p:txBody>
          <a:bodyPr lIns="0" tIns="0" rIns="0" bIns="0" anchor="b">
            <a:noAutofit/>
          </a:bodyPr>
          <a:lstStyle>
            <a:lvl1pPr algn="l">
              <a:defRPr sz="4000" b="1">
                <a:solidFill>
                  <a:schemeClr val="accent2"/>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4" y="4519282"/>
            <a:ext cx="10645200" cy="743719"/>
          </a:xfrm>
        </p:spPr>
        <p:txBody>
          <a:bodyPr lIns="0" tIns="0" rIns="0" bIns="0">
            <a:no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0" name="Graphic 9">
            <a:extLst>
              <a:ext uri="{FF2B5EF4-FFF2-40B4-BE49-F238E27FC236}">
                <a16:creationId xmlns:a16="http://schemas.microsoft.com/office/drawing/2014/main" id="{7CC208CF-C683-7F4B-8E58-D159D87C1AC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AEDAE101-447B-59DC-AE63-80E57F12A7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spTree>
    <p:extLst>
      <p:ext uri="{BB962C8B-B14F-4D97-AF65-F5344CB8AC3E}">
        <p14:creationId xmlns:p14="http://schemas.microsoft.com/office/powerpoint/2010/main" val="581625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ptional Subtitle Dark">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3" y="1304672"/>
            <a:ext cx="10645200" cy="2903494"/>
          </a:xfrm>
        </p:spPr>
        <p:txBody>
          <a:bodyPr lIns="0" tIns="0" rIns="0" bIns="0" anchor="b">
            <a:noAutofit/>
          </a:bodyPr>
          <a:lstStyle>
            <a:lvl1pPr algn="l">
              <a:defRPr sz="4000" b="1">
                <a:solidFill>
                  <a:schemeClr val="bg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3" y="4519282"/>
            <a:ext cx="10645200" cy="743719"/>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Graphic 5">
            <a:extLst>
              <a:ext uri="{FF2B5EF4-FFF2-40B4-BE49-F238E27FC236}">
                <a16:creationId xmlns:a16="http://schemas.microsoft.com/office/drawing/2014/main" id="{D41CCDDB-BDB2-819A-C837-B74F4C57CF7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11989F76-F7EF-3CB3-2237-D2E423706F7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5" name="TextBox 4">
            <a:extLst>
              <a:ext uri="{FF2B5EF4-FFF2-40B4-BE49-F238E27FC236}">
                <a16:creationId xmlns:a16="http://schemas.microsoft.com/office/drawing/2014/main" id="{F0395123-52F5-D968-9A02-2E0FDFC93086}"/>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382964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parator Orange">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3" y="1304672"/>
            <a:ext cx="10645200" cy="2903494"/>
          </a:xfrm>
        </p:spPr>
        <p:txBody>
          <a:bodyPr lIns="0" tIns="0" rIns="0" bIns="0" anchor="b">
            <a:noAutofit/>
          </a:bodyPr>
          <a:lstStyle>
            <a:lvl1pPr algn="l">
              <a:defRPr sz="4000" b="1">
                <a:solidFill>
                  <a:schemeClr val="accent1"/>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3" y="4519282"/>
            <a:ext cx="10645200" cy="743719"/>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Graphic 5">
            <a:extLst>
              <a:ext uri="{FF2B5EF4-FFF2-40B4-BE49-F238E27FC236}">
                <a16:creationId xmlns:a16="http://schemas.microsoft.com/office/drawing/2014/main" id="{7C5E23DC-2722-A0C0-BBCA-5CCFE1ECAEF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A02FEF18-5EC3-9628-4CBF-FC62774F5ED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5" name="TextBox 4">
            <a:extLst>
              <a:ext uri="{FF2B5EF4-FFF2-40B4-BE49-F238E27FC236}">
                <a16:creationId xmlns:a16="http://schemas.microsoft.com/office/drawing/2014/main" id="{99766C87-F1E1-9309-9339-AB238743CBBF}"/>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424114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parator Aqu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3" y="1304672"/>
            <a:ext cx="10645200" cy="2903494"/>
          </a:xfrm>
        </p:spPr>
        <p:txBody>
          <a:bodyPr lIns="0" tIns="0" rIns="0" bIns="0" anchor="b">
            <a:noAutofit/>
          </a:bodyPr>
          <a:lstStyle>
            <a:lvl1pPr algn="l">
              <a:defRPr sz="4000" b="1">
                <a:solidFill>
                  <a:schemeClr val="accent4"/>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3" y="4519282"/>
            <a:ext cx="10645200" cy="743719"/>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Graphic 5">
            <a:extLst>
              <a:ext uri="{FF2B5EF4-FFF2-40B4-BE49-F238E27FC236}">
                <a16:creationId xmlns:a16="http://schemas.microsoft.com/office/drawing/2014/main" id="{C6BDE425-6243-F688-6B43-D27356BCC8E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56E9E228-EE40-2622-DAE9-63010BAC523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5" name="TextBox 4">
            <a:extLst>
              <a:ext uri="{FF2B5EF4-FFF2-40B4-BE49-F238E27FC236}">
                <a16:creationId xmlns:a16="http://schemas.microsoft.com/office/drawing/2014/main" id="{0A6CF70A-B378-4069-B7AB-8B983E3C094F}"/>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246404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parator Green">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E4A8B4-391A-4168-8396-5E9B5ABA090D}"/>
              </a:ext>
            </a:extLst>
          </p:cNvPr>
          <p:cNvSpPr>
            <a:spLocks noGrp="1"/>
          </p:cNvSpPr>
          <p:nvPr>
            <p:ph type="ctrTitle"/>
          </p:nvPr>
        </p:nvSpPr>
        <p:spPr>
          <a:xfrm>
            <a:off x="774223" y="1304672"/>
            <a:ext cx="10645200" cy="2903494"/>
          </a:xfrm>
        </p:spPr>
        <p:txBody>
          <a:bodyPr lIns="0" tIns="0" rIns="0" bIns="0" anchor="b">
            <a:noAutofit/>
          </a:bodyPr>
          <a:lstStyle>
            <a:lvl1pPr algn="l">
              <a:defRPr sz="4000" b="1">
                <a:solidFill>
                  <a:schemeClr val="accent3"/>
                </a:solidFill>
              </a:defRPr>
            </a:lvl1pPr>
          </a:lstStyle>
          <a:p>
            <a:r>
              <a:rPr lang="en-US"/>
              <a:t>Click to edit Master title style</a:t>
            </a:r>
            <a:endParaRPr lang="fi-FI"/>
          </a:p>
        </p:txBody>
      </p:sp>
      <p:sp>
        <p:nvSpPr>
          <p:cNvPr id="3" name="Alaotsikko 2">
            <a:extLst>
              <a:ext uri="{FF2B5EF4-FFF2-40B4-BE49-F238E27FC236}">
                <a16:creationId xmlns:a16="http://schemas.microsoft.com/office/drawing/2014/main" id="{92CEB6E3-6FFE-4679-85ED-C53932D04009}"/>
              </a:ext>
            </a:extLst>
          </p:cNvPr>
          <p:cNvSpPr>
            <a:spLocks noGrp="1"/>
          </p:cNvSpPr>
          <p:nvPr>
            <p:ph type="subTitle" idx="1"/>
          </p:nvPr>
        </p:nvSpPr>
        <p:spPr>
          <a:xfrm>
            <a:off x="774223" y="4519282"/>
            <a:ext cx="10645200" cy="743719"/>
          </a:xfrm>
        </p:spPr>
        <p:txBody>
          <a:bodyPr lIns="0" tIns="0" rIns="0" b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Graphic 5">
            <a:extLst>
              <a:ext uri="{FF2B5EF4-FFF2-40B4-BE49-F238E27FC236}">
                <a16:creationId xmlns:a16="http://schemas.microsoft.com/office/drawing/2014/main" id="{6A52D91B-FF8B-CA8C-FE73-DDF301D7790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4546" y="5903552"/>
            <a:ext cx="831600" cy="557514"/>
          </a:xfrm>
          <a:prstGeom prst="rect">
            <a:avLst/>
          </a:prstGeom>
        </p:spPr>
      </p:pic>
      <p:pic>
        <p:nvPicPr>
          <p:cNvPr id="4" name="Graphic 3">
            <a:extLst>
              <a:ext uri="{FF2B5EF4-FFF2-40B4-BE49-F238E27FC236}">
                <a16:creationId xmlns:a16="http://schemas.microsoft.com/office/drawing/2014/main" id="{EC52448C-7DA4-CDD3-C8F2-DA894A2B312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4546" y="5903552"/>
            <a:ext cx="831600" cy="557514"/>
          </a:xfrm>
          <a:prstGeom prst="rect">
            <a:avLst/>
          </a:prstGeom>
        </p:spPr>
      </p:pic>
      <p:sp>
        <p:nvSpPr>
          <p:cNvPr id="5" name="TextBox 4">
            <a:extLst>
              <a:ext uri="{FF2B5EF4-FFF2-40B4-BE49-F238E27FC236}">
                <a16:creationId xmlns:a16="http://schemas.microsoft.com/office/drawing/2014/main" id="{EAC2A1C5-2011-BCC3-A422-C04A5E1515DC}"/>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chemeClr val="bg1"/>
                </a:solidFill>
                <a:effectLst/>
                <a:uLnTx/>
                <a:uFillTx/>
                <a:latin typeface="Segoe UI"/>
                <a:ea typeface="+mn-ea"/>
                <a:cs typeface="+mn-cs"/>
              </a:rPr>
              <a:t>© Luke</a:t>
            </a:r>
          </a:p>
        </p:txBody>
      </p:sp>
    </p:spTree>
    <p:extLst>
      <p:ext uri="{BB962C8B-B14F-4D97-AF65-F5344CB8AC3E}">
        <p14:creationId xmlns:p14="http://schemas.microsoft.com/office/powerpoint/2010/main" val="288547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9C38F43-DA14-4CCD-93C1-5D10008811FB}"/>
              </a:ext>
            </a:extLst>
          </p:cNvPr>
          <p:cNvSpPr>
            <a:spLocks noGrp="1"/>
          </p:cNvSpPr>
          <p:nvPr>
            <p:ph type="title"/>
          </p:nvPr>
        </p:nvSpPr>
        <p:spPr>
          <a:xfrm>
            <a:off x="499621" y="502285"/>
            <a:ext cx="11114202" cy="945515"/>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851044F-A89D-4DFC-A7B9-62F6E032C1DC}"/>
              </a:ext>
            </a:extLst>
          </p:cNvPr>
          <p:cNvSpPr>
            <a:spLocks noGrp="1"/>
          </p:cNvSpPr>
          <p:nvPr>
            <p:ph type="body" idx="1"/>
          </p:nvPr>
        </p:nvSpPr>
        <p:spPr>
          <a:xfrm>
            <a:off x="499621" y="1581784"/>
            <a:ext cx="11114202" cy="4422775"/>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xtBox 3">
            <a:extLst>
              <a:ext uri="{FF2B5EF4-FFF2-40B4-BE49-F238E27FC236}">
                <a16:creationId xmlns:a16="http://schemas.microsoft.com/office/drawing/2014/main" id="{7235CB8F-584D-2D0F-F6D9-69F8641F31A2}"/>
              </a:ext>
            </a:extLst>
          </p:cNvPr>
          <p:cNvSpPr txBox="1"/>
          <p:nvPr userDrawn="1"/>
        </p:nvSpPr>
        <p:spPr>
          <a:xfrm rot="16200000">
            <a:off x="11407920" y="562628"/>
            <a:ext cx="982600" cy="24923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Segoe UI"/>
                <a:ea typeface="+mn-ea"/>
                <a:cs typeface="+mn-cs"/>
              </a:rPr>
              <a:t>© Luke</a:t>
            </a:r>
          </a:p>
        </p:txBody>
      </p:sp>
    </p:spTree>
    <p:extLst>
      <p:ext uri="{BB962C8B-B14F-4D97-AF65-F5344CB8AC3E}">
        <p14:creationId xmlns:p14="http://schemas.microsoft.com/office/powerpoint/2010/main" val="6848259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B4C7D.3D7A4D90" TargetMode="External"/><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hyperlink" Target="http://urn.fi/URN:NBN:fi-fe2024050325439"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47BD-0466-E5A8-50E7-F6667A435334}"/>
              </a:ext>
            </a:extLst>
          </p:cNvPr>
          <p:cNvSpPr>
            <a:spLocks noGrp="1"/>
          </p:cNvSpPr>
          <p:nvPr>
            <p:ph type="title"/>
          </p:nvPr>
        </p:nvSpPr>
        <p:spPr/>
        <p:txBody>
          <a:bodyPr/>
          <a:lstStyle/>
          <a:p>
            <a:r>
              <a:rPr lang="fi-FI" dirty="0"/>
              <a:t>Kalvosarjan sisältö</a:t>
            </a:r>
          </a:p>
        </p:txBody>
      </p:sp>
      <p:sp>
        <p:nvSpPr>
          <p:cNvPr id="3" name="Content Placeholder 2">
            <a:extLst>
              <a:ext uri="{FF2B5EF4-FFF2-40B4-BE49-F238E27FC236}">
                <a16:creationId xmlns:a16="http://schemas.microsoft.com/office/drawing/2014/main" id="{07E58D8B-B7B6-2E6F-8990-8F3C73A5BFB0}"/>
              </a:ext>
            </a:extLst>
          </p:cNvPr>
          <p:cNvSpPr>
            <a:spLocks noGrp="1"/>
          </p:cNvSpPr>
          <p:nvPr>
            <p:ph idx="1"/>
          </p:nvPr>
        </p:nvSpPr>
        <p:spPr/>
        <p:txBody>
          <a:bodyPr/>
          <a:lstStyle/>
          <a:p>
            <a:r>
              <a:rPr lang="fi-FI" dirty="0"/>
              <a:t>Valuma-aluesuunnittelun paikkatietotyökalut</a:t>
            </a:r>
          </a:p>
          <a:p>
            <a:r>
              <a:rPr lang="fi-FI" dirty="0"/>
              <a:t>Indeksilaskennan periaatteet</a:t>
            </a:r>
          </a:p>
          <a:p>
            <a:r>
              <a:rPr lang="fi-FI" dirty="0"/>
              <a:t>Maanomistaja- ja sidosryhmäyhteistyö</a:t>
            </a:r>
          </a:p>
          <a:p>
            <a:r>
              <a:rPr lang="fi-FI" dirty="0"/>
              <a:t>Maankäytön vaikutukset</a:t>
            </a:r>
          </a:p>
          <a:p>
            <a:endParaRPr lang="fi-FI" dirty="0"/>
          </a:p>
          <a:p>
            <a:endParaRPr lang="fi-FI" dirty="0"/>
          </a:p>
          <a:p>
            <a:pPr marL="0" indent="0">
              <a:buNone/>
            </a:pPr>
            <a:r>
              <a:rPr lang="fi-FI" sz="1800" dirty="0"/>
              <a:t>Aleksi Räsänen, Luke, 29.10.2024</a:t>
            </a:r>
          </a:p>
          <a:p>
            <a:endParaRPr lang="fi-FI" dirty="0"/>
          </a:p>
        </p:txBody>
      </p:sp>
      <p:pic>
        <p:nvPicPr>
          <p:cNvPr id="2050" name="Picture 2">
            <a:extLst>
              <a:ext uri="{FF2B5EF4-FFF2-40B4-BE49-F238E27FC236}">
                <a16:creationId xmlns:a16="http://schemas.microsoft.com/office/drawing/2014/main" id="{EC159EF1-6D27-7A6C-2969-1605A856CC7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99126" y="5463948"/>
            <a:ext cx="1524000"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74D3DA-7E1B-28E1-7CC5-1FA0C08ACB28}"/>
              </a:ext>
            </a:extLst>
          </p:cNvPr>
          <p:cNvSpPr>
            <a:spLocks noChangeArrowheads="1"/>
          </p:cNvSpPr>
          <p:nvPr/>
        </p:nvSpPr>
        <p:spPr bwMode="auto">
          <a:xfrm>
            <a:off x="5905500" y="35582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a:extLst>
              <a:ext uri="{FF2B5EF4-FFF2-40B4-BE49-F238E27FC236}">
                <a16:creationId xmlns:a16="http://schemas.microsoft.com/office/drawing/2014/main" id="{F1A89A6C-0A4C-D469-E736-CB8AF5CDA3AE}"/>
              </a:ext>
            </a:extLst>
          </p:cNvPr>
          <p:cNvSpPr>
            <a:spLocks noChangeArrowheads="1"/>
          </p:cNvSpPr>
          <p:nvPr/>
        </p:nvSpPr>
        <p:spPr bwMode="auto">
          <a:xfrm>
            <a:off x="5905500" y="45488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Rectangle 5">
            <a:extLst>
              <a:ext uri="{FF2B5EF4-FFF2-40B4-BE49-F238E27FC236}">
                <a16:creationId xmlns:a16="http://schemas.microsoft.com/office/drawing/2014/main" id="{650817D4-60F6-E755-6D4B-87D482CA06F9}"/>
              </a:ext>
            </a:extLst>
          </p:cNvPr>
          <p:cNvSpPr>
            <a:spLocks noChangeArrowheads="1"/>
          </p:cNvSpPr>
          <p:nvPr/>
        </p:nvSpPr>
        <p:spPr bwMode="auto">
          <a:xfrm>
            <a:off x="5905500" y="50060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2054" name="Kuva 2">
            <a:extLst>
              <a:ext uri="{FF2B5EF4-FFF2-40B4-BE49-F238E27FC236}">
                <a16:creationId xmlns:a16="http://schemas.microsoft.com/office/drawing/2014/main" id="{AA790EEB-2142-DB3C-EE91-2032C09C5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063" y="6125936"/>
            <a:ext cx="4335463" cy="68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4490-E868-609D-4722-820A8587374F}"/>
              </a:ext>
            </a:extLst>
          </p:cNvPr>
          <p:cNvSpPr>
            <a:spLocks noGrp="1"/>
          </p:cNvSpPr>
          <p:nvPr>
            <p:ph type="title"/>
          </p:nvPr>
        </p:nvSpPr>
        <p:spPr/>
        <p:txBody>
          <a:bodyPr/>
          <a:lstStyle/>
          <a:p>
            <a:r>
              <a:rPr lang="fi-FI" dirty="0"/>
              <a:t>Paikkatietotyökalujen hyödyt ja haasteet</a:t>
            </a:r>
          </a:p>
        </p:txBody>
      </p:sp>
      <p:sp>
        <p:nvSpPr>
          <p:cNvPr id="3" name="Content Placeholder 2">
            <a:extLst>
              <a:ext uri="{FF2B5EF4-FFF2-40B4-BE49-F238E27FC236}">
                <a16:creationId xmlns:a16="http://schemas.microsoft.com/office/drawing/2014/main" id="{2A517D43-082A-D9B1-A68F-3FE81A7A2B16}"/>
              </a:ext>
            </a:extLst>
          </p:cNvPr>
          <p:cNvSpPr>
            <a:spLocks noGrp="1"/>
          </p:cNvSpPr>
          <p:nvPr>
            <p:ph idx="1"/>
          </p:nvPr>
        </p:nvSpPr>
        <p:spPr/>
        <p:txBody>
          <a:bodyPr>
            <a:normAutofit fontScale="92500" lnSpcReduction="10000"/>
          </a:bodyPr>
          <a:lstStyle/>
          <a:p>
            <a:pPr marL="0" indent="0">
              <a:buNone/>
            </a:pPr>
            <a:r>
              <a:rPr lang="fi-FI" dirty="0"/>
              <a:t>Paikkatiedon avulla voidaan visualisoida ja havainnollistaa kartoilla menneitä tai suunniteltuja muutoksia</a:t>
            </a:r>
          </a:p>
          <a:p>
            <a:r>
              <a:rPr lang="fi-FI" dirty="0"/>
              <a:t>Kartat ovat havainnollistavia ja voimakkaita visualisointeja ja voivat auttaa valuma-alueesta keskustellessa</a:t>
            </a:r>
          </a:p>
          <a:p>
            <a:pPr marL="0" indent="0">
              <a:buNone/>
            </a:pPr>
            <a:r>
              <a:rPr lang="fi-FI" dirty="0"/>
              <a:t>Paikkatietotyökalut auttavat </a:t>
            </a:r>
            <a:r>
              <a:rPr lang="fi-FI" dirty="0" err="1"/>
              <a:t>kvantifoimaan</a:t>
            </a:r>
            <a:r>
              <a:rPr lang="fi-FI" dirty="0"/>
              <a:t> muutoksia ja hahmottamaan niiden suuruuksia ja vaikutuksia</a:t>
            </a:r>
          </a:p>
          <a:p>
            <a:pPr marL="0" indent="0">
              <a:buNone/>
            </a:pPr>
            <a:r>
              <a:rPr lang="fi-FI" dirty="0"/>
              <a:t>Paikkatietoaineistojen käytössä haasteena on asiantuntemuksen tarve: työkalut eivät välttämättä ole helppokäyttöisiä</a:t>
            </a:r>
          </a:p>
          <a:p>
            <a:pPr marL="0" indent="0">
              <a:buNone/>
            </a:pPr>
            <a:r>
              <a:rPr lang="fi-FI" dirty="0"/>
              <a:t>Toinen keskeinen haaste on erilaisten aineistojen ja menetelmien yhteensovittaminen</a:t>
            </a:r>
          </a:p>
          <a:p>
            <a:pPr marL="0" indent="0">
              <a:buNone/>
            </a:pPr>
            <a:r>
              <a:rPr lang="fi-FI" dirty="0"/>
              <a:t>Lisäksi aineistojen laatu ja tarkkuus voi vaihdella: tietoon tulee suhtautua kriittisesti ja aineiston ominaispiirteet tulee tuntea</a:t>
            </a:r>
          </a:p>
        </p:txBody>
      </p:sp>
    </p:spTree>
    <p:extLst>
      <p:ext uri="{BB962C8B-B14F-4D97-AF65-F5344CB8AC3E}">
        <p14:creationId xmlns:p14="http://schemas.microsoft.com/office/powerpoint/2010/main" val="91736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5204-FC20-BE0A-0F1C-D08FC5B887C0}"/>
              </a:ext>
            </a:extLst>
          </p:cNvPr>
          <p:cNvSpPr>
            <a:spLocks noGrp="1"/>
          </p:cNvSpPr>
          <p:nvPr>
            <p:ph type="title"/>
          </p:nvPr>
        </p:nvSpPr>
        <p:spPr/>
        <p:txBody>
          <a:bodyPr/>
          <a:lstStyle/>
          <a:p>
            <a:r>
              <a:rPr lang="fi-FI" dirty="0"/>
              <a:t>2. Indeksilaskennan periaatteet</a:t>
            </a:r>
          </a:p>
        </p:txBody>
      </p:sp>
      <p:sp>
        <p:nvSpPr>
          <p:cNvPr id="3" name="Content Placeholder 2">
            <a:extLst>
              <a:ext uri="{FF2B5EF4-FFF2-40B4-BE49-F238E27FC236}">
                <a16:creationId xmlns:a16="http://schemas.microsoft.com/office/drawing/2014/main" id="{8BEAA4E3-8516-FC0D-CE50-11C46806EF72}"/>
              </a:ext>
            </a:extLst>
          </p:cNvPr>
          <p:cNvSpPr>
            <a:spLocks noGrp="1"/>
          </p:cNvSpPr>
          <p:nvPr>
            <p:ph idx="1"/>
          </p:nvPr>
        </p:nvSpPr>
        <p:spPr/>
        <p:txBody>
          <a:bodyPr>
            <a:normAutofit/>
          </a:bodyPr>
          <a:lstStyle/>
          <a:p>
            <a:pPr marL="0" indent="0">
              <a:buNone/>
            </a:pPr>
            <a:r>
              <a:rPr lang="fi-FI" dirty="0"/>
              <a:t>Yksi tapa käyttää paikkatietoaineistoja on valuma-alueen ominaisuuksista kertovien indeksien tekeminen.</a:t>
            </a:r>
          </a:p>
          <a:p>
            <a:r>
              <a:rPr lang="fi-FI" dirty="0"/>
              <a:t>Indeksit muodostetaan indikaattoreiden avulla. Yksi indikaattori kuvaa tiettyä valuma-alueen ominaisuutta mahdollisimman tarkasti.</a:t>
            </a:r>
          </a:p>
          <a:p>
            <a:r>
              <a:rPr lang="fi-FI" dirty="0"/>
              <a:t>Indikaattorit voi yhdistää indekseiksi usean eri menetelmän avulla. Yleensä indikaattorit normalisoidaan samalle skaalalle ja ne lasketaan yhteen, jolloin lopputuloksena on tiettyä valuma-alueeseen liittyvää tekijää kuvaava indeksi.</a:t>
            </a:r>
          </a:p>
          <a:p>
            <a:pPr marL="0" indent="0">
              <a:buNone/>
            </a:pPr>
            <a:r>
              <a:rPr lang="fi-FI" dirty="0"/>
              <a:t>Indeksien tuloksia voidaan tarkastella karttojen tai taulukkojen avulla. Karttojen muodostaminen on mahdollista, jos kaikkien indikaattorien tulokset voidaan laskea tietylle maantieteelliselle yksikölle (esimerkiksi osavaluma-alue).</a:t>
            </a:r>
          </a:p>
        </p:txBody>
      </p:sp>
    </p:spTree>
    <p:extLst>
      <p:ext uri="{BB962C8B-B14F-4D97-AF65-F5344CB8AC3E}">
        <p14:creationId xmlns:p14="http://schemas.microsoft.com/office/powerpoint/2010/main" val="1378354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23A5-D2C9-B967-CA1C-07BE3381ADF6}"/>
              </a:ext>
            </a:extLst>
          </p:cNvPr>
          <p:cNvSpPr>
            <a:spLocks noGrp="1"/>
          </p:cNvSpPr>
          <p:nvPr>
            <p:ph type="title"/>
          </p:nvPr>
        </p:nvSpPr>
        <p:spPr/>
        <p:txBody>
          <a:bodyPr/>
          <a:lstStyle/>
          <a:p>
            <a:r>
              <a:rPr lang="fi-FI" dirty="0"/>
              <a:t>Indeksilaskennan haasteet</a:t>
            </a:r>
          </a:p>
        </p:txBody>
      </p:sp>
      <p:sp>
        <p:nvSpPr>
          <p:cNvPr id="3" name="Content Placeholder 2">
            <a:extLst>
              <a:ext uri="{FF2B5EF4-FFF2-40B4-BE49-F238E27FC236}">
                <a16:creationId xmlns:a16="http://schemas.microsoft.com/office/drawing/2014/main" id="{A061DC45-9E8C-0918-6A76-067899EE85B0}"/>
              </a:ext>
            </a:extLst>
          </p:cNvPr>
          <p:cNvSpPr>
            <a:spLocks noGrp="1"/>
          </p:cNvSpPr>
          <p:nvPr>
            <p:ph idx="1"/>
          </p:nvPr>
        </p:nvSpPr>
        <p:spPr/>
        <p:txBody>
          <a:bodyPr>
            <a:normAutofit fontScale="85000" lnSpcReduction="20000"/>
          </a:bodyPr>
          <a:lstStyle/>
          <a:p>
            <a:pPr marL="0" indent="0">
              <a:buNone/>
            </a:pPr>
            <a:r>
              <a:rPr lang="fi-FI" dirty="0"/>
              <a:t>Indeksit yksinkertaistavat todellisuutta. Väärinvalitut indikaattorit voivat muodostaa harhaisen kuvan tarkasteltavasta ilmiöstä mutta oikein valittu indikaattori pystyy kuvaamaan ilmiötä kohtalaiset tarkasti. Siten indikaattoreiden valintaan tulee kiinnittää huomioita: indikaattoreiden tulee kuvata tarkasteltavaa ilmiötä ja niiden aineiston laadun tulee olla hyvä.</a:t>
            </a:r>
          </a:p>
          <a:p>
            <a:pPr marL="0" indent="0">
              <a:buNone/>
            </a:pPr>
            <a:r>
              <a:rPr lang="fi-FI" dirty="0"/>
              <a:t>Indikaattoreiden painottaminen ja indikaattorien yhdistämismenetelmät vaikuttavat suuresti indeksien lopputulokseen. Siten menetelmiin tulee kiinnittää kriittistä huomiota. Usein voi olla tarpeen tehdä herkkyysanalyyseja, miten eri valinnat indeksiä rakentaessa vaikuttavat lopputulokseen. Hankaluuksia voi myös tuottaa hyvin erityyppisten indikaattoreiden yhdistäminen indeksiksi.</a:t>
            </a:r>
          </a:p>
          <a:p>
            <a:pPr marL="0" indent="0">
              <a:buNone/>
            </a:pPr>
            <a:r>
              <a:rPr lang="fi-FI" dirty="0"/>
              <a:t>Indeksien lopputulokseen vaikuttaa tarkastelutaso. Osavaluma-alueita vertailevat indeksit voivat tuottaa erityyppistä tietoa kuin esimerkiksi koko valuma-alueita vertailevat indeksit tai pienempiä alueellisia yksiköitä (esim. tietynkokoiset rasterisolut) vertailevat indeksit.</a:t>
            </a:r>
          </a:p>
          <a:p>
            <a:pPr marL="0" indent="0">
              <a:buNone/>
            </a:pPr>
            <a:r>
              <a:rPr lang="fi-FI" dirty="0"/>
              <a:t>Indeksien validointi ja tuloksista keskusteleminen on oleellista: indeksien välivaiheiden tulokset ja lopputulokset ovat hyvä pohja keskustelulle sekä ilmiön ja valuma-alueen ymmärtämiselle. Tämä keskustelu voi olla tärkeämpää kuin itse indeksien tulokset.</a:t>
            </a:r>
          </a:p>
          <a:p>
            <a:pPr marL="0" indent="0">
              <a:buNone/>
            </a:pPr>
            <a:endParaRPr lang="fi-FI" dirty="0"/>
          </a:p>
        </p:txBody>
      </p:sp>
    </p:spTree>
    <p:extLst>
      <p:ext uri="{BB962C8B-B14F-4D97-AF65-F5344CB8AC3E}">
        <p14:creationId xmlns:p14="http://schemas.microsoft.com/office/powerpoint/2010/main" val="39725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7330-646E-1B34-5316-4FCECB680209}"/>
              </a:ext>
            </a:extLst>
          </p:cNvPr>
          <p:cNvSpPr>
            <a:spLocks noGrp="1"/>
          </p:cNvSpPr>
          <p:nvPr>
            <p:ph type="title"/>
          </p:nvPr>
        </p:nvSpPr>
        <p:spPr>
          <a:xfrm>
            <a:off x="356611" y="0"/>
            <a:ext cx="10311390" cy="1325563"/>
          </a:xfrm>
        </p:spPr>
        <p:txBody>
          <a:bodyPr>
            <a:normAutofit/>
          </a:bodyPr>
          <a:lstStyle/>
          <a:p>
            <a:r>
              <a:rPr lang="fi-FI" dirty="0"/>
              <a:t>Esimerkki valuma-alueindeksistä</a:t>
            </a:r>
          </a:p>
        </p:txBody>
      </p:sp>
      <p:sp>
        <p:nvSpPr>
          <p:cNvPr id="3" name="Content Placeholder 2">
            <a:extLst>
              <a:ext uri="{FF2B5EF4-FFF2-40B4-BE49-F238E27FC236}">
                <a16:creationId xmlns:a16="http://schemas.microsoft.com/office/drawing/2014/main" id="{6263BED9-7A6D-B5D5-3D4F-48A9E9337010}"/>
              </a:ext>
            </a:extLst>
          </p:cNvPr>
          <p:cNvSpPr>
            <a:spLocks noGrp="1"/>
          </p:cNvSpPr>
          <p:nvPr>
            <p:ph idx="1"/>
          </p:nvPr>
        </p:nvSpPr>
        <p:spPr>
          <a:xfrm>
            <a:off x="305955" y="1212438"/>
            <a:ext cx="4737184" cy="4351338"/>
          </a:xfrm>
        </p:spPr>
        <p:txBody>
          <a:bodyPr>
            <a:normAutofit/>
          </a:bodyPr>
          <a:lstStyle/>
          <a:p>
            <a:pPr marL="0" indent="0">
              <a:buNone/>
            </a:pPr>
            <a:r>
              <a:rPr lang="fi-FI" sz="2000" dirty="0"/>
              <a:t>Indeksi, jolla priorisoidaan osavaluma-alueiden priorisointitarvetta.</a:t>
            </a:r>
          </a:p>
          <a:p>
            <a:pPr marL="0" indent="0">
              <a:buNone/>
            </a:pPr>
            <a:r>
              <a:rPr lang="fi-FI" sz="2000" dirty="0"/>
              <a:t>Koostuu neljästä alaindeksistä (vesistökuormitus, ilmastopäästöt, ilmastonmuutokseen sopeutuminen, luonnon monimuotoisuus), joista jokainen koostuu 3-5 indikaattorista.</a:t>
            </a:r>
          </a:p>
          <a:p>
            <a:pPr marL="0" indent="0">
              <a:buNone/>
            </a:pPr>
            <a:r>
              <a:rPr lang="fi-FI" sz="1100" dirty="0"/>
              <a:t>Marttunen, M., Turunen, V., Räsänen, A., Rantala, T., Kajanus, M. 2024. Monitavoitteiset vesienhallinta- ja ilmastokestävyystarkastelut: Avain kokonaisvaltaiseen valuma-aluesuunnitteluun? Vesitalous 1/2024: 20–27.</a:t>
            </a:r>
          </a:p>
        </p:txBody>
      </p:sp>
      <p:pic>
        <p:nvPicPr>
          <p:cNvPr id="5" name="Picture 4">
            <a:extLst>
              <a:ext uri="{FF2B5EF4-FFF2-40B4-BE49-F238E27FC236}">
                <a16:creationId xmlns:a16="http://schemas.microsoft.com/office/drawing/2014/main" id="{E9164650-94C6-206F-F10A-FF052341DB8E}"/>
              </a:ext>
            </a:extLst>
          </p:cNvPr>
          <p:cNvPicPr>
            <a:picLocks noChangeAspect="1"/>
          </p:cNvPicPr>
          <p:nvPr/>
        </p:nvPicPr>
        <p:blipFill>
          <a:blip r:embed="rId2"/>
          <a:stretch>
            <a:fillRect/>
          </a:stretch>
        </p:blipFill>
        <p:spPr>
          <a:xfrm>
            <a:off x="157017" y="4381365"/>
            <a:ext cx="4836476" cy="2364823"/>
          </a:xfrm>
          <a:prstGeom prst="rect">
            <a:avLst/>
          </a:prstGeom>
        </p:spPr>
      </p:pic>
      <p:pic>
        <p:nvPicPr>
          <p:cNvPr id="7" name="Picture 6">
            <a:extLst>
              <a:ext uri="{FF2B5EF4-FFF2-40B4-BE49-F238E27FC236}">
                <a16:creationId xmlns:a16="http://schemas.microsoft.com/office/drawing/2014/main" id="{7BB02572-E408-FBBC-A21E-257FEF2A0908}"/>
              </a:ext>
            </a:extLst>
          </p:cNvPr>
          <p:cNvPicPr>
            <a:picLocks noChangeAspect="1"/>
          </p:cNvPicPr>
          <p:nvPr/>
        </p:nvPicPr>
        <p:blipFill>
          <a:blip r:embed="rId3"/>
          <a:stretch>
            <a:fillRect/>
          </a:stretch>
        </p:blipFill>
        <p:spPr>
          <a:xfrm>
            <a:off x="5092785" y="1035411"/>
            <a:ext cx="7038759" cy="5661891"/>
          </a:xfrm>
          <a:prstGeom prst="rect">
            <a:avLst/>
          </a:prstGeom>
        </p:spPr>
      </p:pic>
    </p:spTree>
    <p:extLst>
      <p:ext uri="{BB962C8B-B14F-4D97-AF65-F5344CB8AC3E}">
        <p14:creationId xmlns:p14="http://schemas.microsoft.com/office/powerpoint/2010/main" val="168264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9844-34D1-751C-35DC-FFBB88580B6E}"/>
              </a:ext>
            </a:extLst>
          </p:cNvPr>
          <p:cNvSpPr>
            <a:spLocks noGrp="1"/>
          </p:cNvSpPr>
          <p:nvPr>
            <p:ph type="title"/>
          </p:nvPr>
        </p:nvSpPr>
        <p:spPr>
          <a:xfrm>
            <a:off x="838200" y="365125"/>
            <a:ext cx="4436877" cy="1325563"/>
          </a:xfrm>
        </p:spPr>
        <p:txBody>
          <a:bodyPr>
            <a:noAutofit/>
          </a:bodyPr>
          <a:lstStyle/>
          <a:p>
            <a:r>
              <a:rPr lang="fi-FI" sz="3600" dirty="0"/>
              <a:t>Lopputuloskartat ja indeksin hyödyntäminen</a:t>
            </a:r>
          </a:p>
        </p:txBody>
      </p:sp>
      <p:sp>
        <p:nvSpPr>
          <p:cNvPr id="3" name="Content Placeholder 2">
            <a:extLst>
              <a:ext uri="{FF2B5EF4-FFF2-40B4-BE49-F238E27FC236}">
                <a16:creationId xmlns:a16="http://schemas.microsoft.com/office/drawing/2014/main" id="{A9DC8DD2-9D06-5342-17C7-4F9DFE5A2078}"/>
              </a:ext>
            </a:extLst>
          </p:cNvPr>
          <p:cNvSpPr>
            <a:spLocks noGrp="1"/>
          </p:cNvSpPr>
          <p:nvPr>
            <p:ph idx="1"/>
          </p:nvPr>
        </p:nvSpPr>
        <p:spPr>
          <a:xfrm>
            <a:off x="838200" y="2041589"/>
            <a:ext cx="4436877" cy="4351338"/>
          </a:xfrm>
        </p:spPr>
        <p:txBody>
          <a:bodyPr>
            <a:normAutofit fontScale="92500" lnSpcReduction="10000"/>
          </a:bodyPr>
          <a:lstStyle/>
          <a:p>
            <a:pPr marL="0" indent="0">
              <a:buNone/>
            </a:pPr>
            <a:r>
              <a:rPr lang="fi-FI" dirty="0"/>
              <a:t>Jokainen osaindeksi voidaan esittää kartalla, samaten osaindeksit voidaan yhdistää kokonaisindeksiksi</a:t>
            </a:r>
          </a:p>
          <a:p>
            <a:pPr marL="0" indent="0">
              <a:buNone/>
            </a:pPr>
            <a:r>
              <a:rPr lang="fi-FI" dirty="0"/>
              <a:t>Kokonaisindeksin ongelmana on kuitenkin tulkinnan vaikeus johtuen erityyppisistä osaindekseistä.</a:t>
            </a:r>
          </a:p>
          <a:p>
            <a:pPr marL="0" indent="0">
              <a:buNone/>
            </a:pPr>
            <a:r>
              <a:rPr lang="fi-FI" dirty="0"/>
              <a:t>Indeksit eivät saa suoraan ohjata suunnittelua vaan ne tuottavat mahdollisesti paremman pohjan valuma-aluesuunnittelulle ja siihen liittyville keskusteluille.</a:t>
            </a:r>
          </a:p>
        </p:txBody>
      </p:sp>
      <p:pic>
        <p:nvPicPr>
          <p:cNvPr id="5" name="Picture 4">
            <a:extLst>
              <a:ext uri="{FF2B5EF4-FFF2-40B4-BE49-F238E27FC236}">
                <a16:creationId xmlns:a16="http://schemas.microsoft.com/office/drawing/2014/main" id="{E03AA4DD-B0D1-8D65-90E1-C3D3D31028FA}"/>
              </a:ext>
            </a:extLst>
          </p:cNvPr>
          <p:cNvPicPr>
            <a:picLocks noChangeAspect="1"/>
          </p:cNvPicPr>
          <p:nvPr/>
        </p:nvPicPr>
        <p:blipFill>
          <a:blip r:embed="rId2"/>
          <a:stretch>
            <a:fillRect/>
          </a:stretch>
        </p:blipFill>
        <p:spPr>
          <a:xfrm>
            <a:off x="7352447" y="0"/>
            <a:ext cx="4765729" cy="6858000"/>
          </a:xfrm>
          <a:prstGeom prst="rect">
            <a:avLst/>
          </a:prstGeom>
        </p:spPr>
      </p:pic>
      <p:pic>
        <p:nvPicPr>
          <p:cNvPr id="7" name="Picture 6">
            <a:extLst>
              <a:ext uri="{FF2B5EF4-FFF2-40B4-BE49-F238E27FC236}">
                <a16:creationId xmlns:a16="http://schemas.microsoft.com/office/drawing/2014/main" id="{306689A2-830A-FBDE-DB16-63D034586990}"/>
              </a:ext>
            </a:extLst>
          </p:cNvPr>
          <p:cNvPicPr>
            <a:picLocks noChangeAspect="1"/>
          </p:cNvPicPr>
          <p:nvPr/>
        </p:nvPicPr>
        <p:blipFill>
          <a:blip r:embed="rId3"/>
          <a:stretch>
            <a:fillRect/>
          </a:stretch>
        </p:blipFill>
        <p:spPr>
          <a:xfrm>
            <a:off x="5275077" y="14224"/>
            <a:ext cx="2262399" cy="3487866"/>
          </a:xfrm>
          <a:prstGeom prst="rect">
            <a:avLst/>
          </a:prstGeom>
        </p:spPr>
      </p:pic>
      <p:sp>
        <p:nvSpPr>
          <p:cNvPr id="15" name="TextBox 14">
            <a:extLst>
              <a:ext uri="{FF2B5EF4-FFF2-40B4-BE49-F238E27FC236}">
                <a16:creationId xmlns:a16="http://schemas.microsoft.com/office/drawing/2014/main" id="{1C7E748E-C239-F8FA-1956-31FE03B3610A}"/>
              </a:ext>
            </a:extLst>
          </p:cNvPr>
          <p:cNvSpPr txBox="1"/>
          <p:nvPr/>
        </p:nvSpPr>
        <p:spPr>
          <a:xfrm>
            <a:off x="5348734" y="3846493"/>
            <a:ext cx="2115084" cy="1754326"/>
          </a:xfrm>
          <a:prstGeom prst="rect">
            <a:avLst/>
          </a:prstGeom>
          <a:noFill/>
        </p:spPr>
        <p:txBody>
          <a:bodyPr wrap="square">
            <a:spAutoFit/>
          </a:bodyPr>
          <a:lstStyle/>
          <a:p>
            <a:pPr marL="0" indent="0">
              <a:buNone/>
            </a:pPr>
            <a:r>
              <a:rPr lang="fi-FI" sz="1200" dirty="0"/>
              <a:t>Marttunen, M., Turunen, V., Räsänen, A., Rantala, T., Kajanus, M. 2024. Monitavoitteiset vesienhallinta- ja ilmastokestävyystarkastelut: Avain kokonaisvaltaiseen valuma-aluesuunnitteluun? Vesitalous 1/2024: 20–27.</a:t>
            </a:r>
          </a:p>
        </p:txBody>
      </p:sp>
    </p:spTree>
    <p:extLst>
      <p:ext uri="{BB962C8B-B14F-4D97-AF65-F5344CB8AC3E}">
        <p14:creationId xmlns:p14="http://schemas.microsoft.com/office/powerpoint/2010/main" val="388492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94FA-A958-EC0B-52D2-78DE2EADF8D1}"/>
              </a:ext>
            </a:extLst>
          </p:cNvPr>
          <p:cNvSpPr>
            <a:spLocks noGrp="1"/>
          </p:cNvSpPr>
          <p:nvPr>
            <p:ph type="title"/>
          </p:nvPr>
        </p:nvSpPr>
        <p:spPr/>
        <p:txBody>
          <a:bodyPr/>
          <a:lstStyle/>
          <a:p>
            <a:r>
              <a:rPr lang="fi-FI" dirty="0"/>
              <a:t>3. Maanomistaja- ja sidosryhmäyhteistyö</a:t>
            </a:r>
          </a:p>
        </p:txBody>
      </p:sp>
      <p:sp>
        <p:nvSpPr>
          <p:cNvPr id="3" name="Content Placeholder 2">
            <a:extLst>
              <a:ext uri="{FF2B5EF4-FFF2-40B4-BE49-F238E27FC236}">
                <a16:creationId xmlns:a16="http://schemas.microsoft.com/office/drawing/2014/main" id="{DCE85D8F-DD53-9BB4-80A5-D45BD50A884B}"/>
              </a:ext>
            </a:extLst>
          </p:cNvPr>
          <p:cNvSpPr>
            <a:spLocks noGrp="1"/>
          </p:cNvSpPr>
          <p:nvPr>
            <p:ph idx="1"/>
          </p:nvPr>
        </p:nvSpPr>
        <p:spPr/>
        <p:txBody>
          <a:bodyPr>
            <a:normAutofit/>
          </a:bodyPr>
          <a:lstStyle/>
          <a:p>
            <a:pPr marL="0" indent="0">
              <a:buNone/>
            </a:pPr>
            <a:r>
              <a:rPr lang="fi-FI" dirty="0"/>
              <a:t>Valuma-aluesuunnittelussa on oleellista </a:t>
            </a:r>
            <a:r>
              <a:rPr lang="fi-FI" dirty="0" err="1"/>
              <a:t>osallistaa</a:t>
            </a:r>
            <a:r>
              <a:rPr lang="fi-FI" dirty="0"/>
              <a:t> keskeiset sidosryhmät ja maanomistajat prosessiin.</a:t>
            </a:r>
          </a:p>
          <a:p>
            <a:pPr marL="0" indent="0">
              <a:buNone/>
            </a:pPr>
            <a:r>
              <a:rPr lang="fi-FI" dirty="0"/>
              <a:t>Valuma-alueet jakaantuvat usein usealle hallinnolliselle alueelle ja valuma-alueella on useita maanomistajia. Siten yhteistyö on välttämätöntä.</a:t>
            </a:r>
          </a:p>
          <a:p>
            <a:pPr marL="0" indent="0">
              <a:buNone/>
            </a:pPr>
            <a:r>
              <a:rPr lang="fi-FI" dirty="0"/>
              <a:t>Käytännössä varsinkin maanomistajien tavoittaminen ja sitouttaminen valuma-aluesuunnitteluun on hyvin haastavaa.</a:t>
            </a:r>
          </a:p>
          <a:p>
            <a:r>
              <a:rPr lang="fi-FI" dirty="0"/>
              <a:t>Oleellista on pyrkiä osoittamaan maanomistajille ja muille toimijoille paikallisia hyötyjä (esim. lähielinympäristön tilan paraneminen, taloudelliset tuet), jotta heidät saadaan sitoutettua mukaan.</a:t>
            </a:r>
          </a:p>
        </p:txBody>
      </p:sp>
    </p:spTree>
    <p:extLst>
      <p:ext uri="{BB962C8B-B14F-4D97-AF65-F5344CB8AC3E}">
        <p14:creationId xmlns:p14="http://schemas.microsoft.com/office/powerpoint/2010/main" val="118128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2F52-253C-A21F-D534-4027CBCE1512}"/>
              </a:ext>
            </a:extLst>
          </p:cNvPr>
          <p:cNvSpPr>
            <a:spLocks noGrp="1"/>
          </p:cNvSpPr>
          <p:nvPr>
            <p:ph type="title"/>
          </p:nvPr>
        </p:nvSpPr>
        <p:spPr/>
        <p:txBody>
          <a:bodyPr/>
          <a:lstStyle/>
          <a:p>
            <a:r>
              <a:rPr lang="fi-FI" dirty="0"/>
              <a:t>Maanomistaja- ja sidosryhmäyhteistyön hyödyt</a:t>
            </a:r>
          </a:p>
        </p:txBody>
      </p:sp>
      <p:sp>
        <p:nvSpPr>
          <p:cNvPr id="3" name="Content Placeholder 2">
            <a:extLst>
              <a:ext uri="{FF2B5EF4-FFF2-40B4-BE49-F238E27FC236}">
                <a16:creationId xmlns:a16="http://schemas.microsoft.com/office/drawing/2014/main" id="{57D08186-3DCB-6377-C3C5-557A41B3EFBB}"/>
              </a:ext>
            </a:extLst>
          </p:cNvPr>
          <p:cNvSpPr>
            <a:spLocks noGrp="1"/>
          </p:cNvSpPr>
          <p:nvPr>
            <p:ph idx="1"/>
          </p:nvPr>
        </p:nvSpPr>
        <p:spPr/>
        <p:txBody>
          <a:bodyPr>
            <a:normAutofit/>
          </a:bodyPr>
          <a:lstStyle/>
          <a:p>
            <a:pPr marL="0" indent="0">
              <a:buNone/>
            </a:pPr>
            <a:r>
              <a:rPr lang="fi-FI" dirty="0"/>
              <a:t>Jos keskeiset toimijat ovat mukana prosessissa, prosessin ja sen lopputuotteiden hyväksyttävyys ja potentiaalinen vaikuttavuus kasvaa.</a:t>
            </a:r>
          </a:p>
          <a:p>
            <a:pPr marL="0" indent="0">
              <a:buNone/>
            </a:pPr>
            <a:r>
              <a:rPr lang="fi-FI" dirty="0"/>
              <a:t>Paikallistoimijoiden ja sidosryhmien avulla saadaan lisää tietoa valuma-alueesta.</a:t>
            </a:r>
          </a:p>
          <a:p>
            <a:r>
              <a:rPr lang="fi-FI" dirty="0"/>
              <a:t>Hedelmällistä on yhdistää useita erilaisia tietolähteitä, kuten tieteellistä tietoa, asiantuntijatietoja ja paikallistietämystä. Tällöin valuma-alueesta saatava kuva monipuolistuu ja lopputuotteiden (kuten valuma-aluesuunnitelmien) soveltuvuus paikallisiin olosuhteisiin on parempi. </a:t>
            </a:r>
          </a:p>
          <a:p>
            <a:pPr marL="0" indent="0">
              <a:buNone/>
            </a:pPr>
            <a:r>
              <a:rPr lang="fi-FI" dirty="0"/>
              <a:t>Sidosryhmäyhteistyön avulla voidaan lisätä toimijoiden välistä luottamusta ja kasvattaa yhteistä tahtotilaa.</a:t>
            </a:r>
          </a:p>
        </p:txBody>
      </p:sp>
    </p:spTree>
    <p:extLst>
      <p:ext uri="{BB962C8B-B14F-4D97-AF65-F5344CB8AC3E}">
        <p14:creationId xmlns:p14="http://schemas.microsoft.com/office/powerpoint/2010/main" val="3742916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C3B4-99B4-6795-9E2A-C8B8371781A8}"/>
              </a:ext>
            </a:extLst>
          </p:cNvPr>
          <p:cNvSpPr>
            <a:spLocks noGrp="1"/>
          </p:cNvSpPr>
          <p:nvPr>
            <p:ph type="title"/>
          </p:nvPr>
        </p:nvSpPr>
        <p:spPr/>
        <p:txBody>
          <a:bodyPr/>
          <a:lstStyle/>
          <a:p>
            <a:r>
              <a:rPr lang="fi-FI" dirty="0"/>
              <a:t>Maanomistaja- ja sidosryhmäyhteistyön vaiheita (1/2)</a:t>
            </a:r>
          </a:p>
        </p:txBody>
      </p:sp>
      <p:sp>
        <p:nvSpPr>
          <p:cNvPr id="3" name="Content Placeholder 2">
            <a:extLst>
              <a:ext uri="{FF2B5EF4-FFF2-40B4-BE49-F238E27FC236}">
                <a16:creationId xmlns:a16="http://schemas.microsoft.com/office/drawing/2014/main" id="{F5421386-C438-E14E-3E84-BF114C6F96E5}"/>
              </a:ext>
            </a:extLst>
          </p:cNvPr>
          <p:cNvSpPr>
            <a:spLocks noGrp="1"/>
          </p:cNvSpPr>
          <p:nvPr>
            <p:ph idx="1"/>
          </p:nvPr>
        </p:nvSpPr>
        <p:spPr/>
        <p:txBody>
          <a:bodyPr>
            <a:normAutofit/>
          </a:bodyPr>
          <a:lstStyle/>
          <a:p>
            <a:pPr marL="0" indent="0">
              <a:buNone/>
            </a:pPr>
            <a:r>
              <a:rPr lang="fi-FI" dirty="0"/>
              <a:t>Sidosryhmien ja maanomistajien tunnistaminen on yleensä ensimmäisiä vaiheita valuma-aluesuunnittelussa.</a:t>
            </a:r>
          </a:p>
          <a:p>
            <a:pPr marL="0" indent="0">
              <a:buNone/>
            </a:pPr>
            <a:r>
              <a:rPr lang="fi-FI" dirty="0"/>
              <a:t>Lisäksi hankkeen alussa tulee kerätä tietoa keskeisiltä sidostahoilta ja kuunnella heidän tavoitteistaan valuma-aluesuunnittelulle. Tämä onnistuu esimerkiksi haastattelujen avulla.</a:t>
            </a:r>
          </a:p>
          <a:p>
            <a:pPr marL="0" indent="0">
              <a:buNone/>
            </a:pPr>
            <a:r>
              <a:rPr lang="fi-FI" dirty="0"/>
              <a:t>Yhteisen tahtotilan muodostaminen ja sidosryhmien näkemysten yhteensovittaminen voidaan tehdä joko heti alussa tai hieman myöhemmin alustavan kartoituksen jälkeen. Usein yhteensovittamiselle on parempi pohja, jos aluksi on kerätty riittävät taustatiedot. Yhteensovittamisessa kannattaa hyödyntää esimerkiksi työpajatyöskentelyä. </a:t>
            </a:r>
          </a:p>
        </p:txBody>
      </p:sp>
    </p:spTree>
    <p:extLst>
      <p:ext uri="{BB962C8B-B14F-4D97-AF65-F5344CB8AC3E}">
        <p14:creationId xmlns:p14="http://schemas.microsoft.com/office/powerpoint/2010/main" val="406568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10C5-64AD-E4E8-3A6A-AFFE59DDAE2C}"/>
              </a:ext>
            </a:extLst>
          </p:cNvPr>
          <p:cNvSpPr>
            <a:spLocks noGrp="1"/>
          </p:cNvSpPr>
          <p:nvPr>
            <p:ph type="title"/>
          </p:nvPr>
        </p:nvSpPr>
        <p:spPr/>
        <p:txBody>
          <a:bodyPr/>
          <a:lstStyle/>
          <a:p>
            <a:r>
              <a:rPr lang="fi-FI" dirty="0"/>
              <a:t>Maanomistaja- ja sidosryhmäyhteistyön vaiheita (2/2)</a:t>
            </a:r>
          </a:p>
        </p:txBody>
      </p:sp>
      <p:sp>
        <p:nvSpPr>
          <p:cNvPr id="3" name="Content Placeholder 2">
            <a:extLst>
              <a:ext uri="{FF2B5EF4-FFF2-40B4-BE49-F238E27FC236}">
                <a16:creationId xmlns:a16="http://schemas.microsoft.com/office/drawing/2014/main" id="{5B830ED3-EEFB-5470-EDE3-ED0DB9FC38FE}"/>
              </a:ext>
            </a:extLst>
          </p:cNvPr>
          <p:cNvSpPr>
            <a:spLocks noGrp="1"/>
          </p:cNvSpPr>
          <p:nvPr>
            <p:ph idx="1"/>
          </p:nvPr>
        </p:nvSpPr>
        <p:spPr/>
        <p:txBody>
          <a:bodyPr>
            <a:normAutofit/>
          </a:bodyPr>
          <a:lstStyle/>
          <a:p>
            <a:pPr marL="0" indent="0">
              <a:buNone/>
            </a:pPr>
            <a:r>
              <a:rPr lang="fi-FI" dirty="0"/>
              <a:t>Tyypillisesti valuma-aluesuunnittelussa kannattaa pyrkiä tavoitelähtöisyyteen. Aluksi määritellään tavoitteet, minkä jälkeen pohditaan, millä toimenpiteillä tavoitteisiin päästään. Työpajoja voidaan järjestää useita, jolloin ensimmäisissä pohditaan tavoitteita ja myöhemmissä toimenpiteitä.</a:t>
            </a:r>
          </a:p>
          <a:p>
            <a:pPr marL="0" indent="0">
              <a:buNone/>
            </a:pPr>
            <a:r>
              <a:rPr lang="fi-FI" dirty="0"/>
              <a:t>Optimaalisessa tilanteessa vuoropuhelu on jatkuvaa. Tällöin yhdessä läpikäyty prosessi tuottaa arvokasta pääomaa jatkoa varten. Usein valuma-alueen yhteissuunnitteluprosessi onkin tärkeämpi kuin tietty lopputuote, kuten valuma-aluesuunnitelma. Toimivan prosessin avulla varmistetaan luottamuksen rakentaminen ja se edesauttaa suunnitelman toteutusta. </a:t>
            </a:r>
          </a:p>
        </p:txBody>
      </p:sp>
    </p:spTree>
    <p:extLst>
      <p:ext uri="{BB962C8B-B14F-4D97-AF65-F5344CB8AC3E}">
        <p14:creationId xmlns:p14="http://schemas.microsoft.com/office/powerpoint/2010/main" val="386159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439D-EF28-4204-8214-22EBB1E0103C}"/>
              </a:ext>
            </a:extLst>
          </p:cNvPr>
          <p:cNvSpPr>
            <a:spLocks noGrp="1"/>
          </p:cNvSpPr>
          <p:nvPr>
            <p:ph type="title"/>
          </p:nvPr>
        </p:nvSpPr>
        <p:spPr>
          <a:xfrm>
            <a:off x="499621" y="502285"/>
            <a:ext cx="9076998" cy="945515"/>
          </a:xfrm>
        </p:spPr>
        <p:txBody>
          <a:bodyPr>
            <a:normAutofit/>
          </a:bodyPr>
          <a:lstStyle/>
          <a:p>
            <a:r>
              <a:rPr lang="fi-FI" dirty="0"/>
              <a:t>Esimerkki sidosryhmäyhteistyöstä: MATKI</a:t>
            </a:r>
          </a:p>
        </p:txBody>
      </p:sp>
      <p:sp>
        <p:nvSpPr>
          <p:cNvPr id="3" name="Text Placeholder 2">
            <a:extLst>
              <a:ext uri="{FF2B5EF4-FFF2-40B4-BE49-F238E27FC236}">
                <a16:creationId xmlns:a16="http://schemas.microsoft.com/office/drawing/2014/main" id="{ED03B0FF-B5DE-4611-924F-67ED63AE2CAD}"/>
              </a:ext>
            </a:extLst>
          </p:cNvPr>
          <p:cNvSpPr>
            <a:spLocks noGrp="1"/>
          </p:cNvSpPr>
          <p:nvPr>
            <p:ph idx="1"/>
          </p:nvPr>
        </p:nvSpPr>
        <p:spPr>
          <a:xfrm>
            <a:off x="493941" y="1589257"/>
            <a:ext cx="11227323" cy="4337805"/>
          </a:xfrm>
          <a:prstGeom prst="rect">
            <a:avLst/>
          </a:prstGeom>
        </p:spPr>
        <p:txBody>
          <a:bodyPr>
            <a:normAutofit/>
          </a:bodyPr>
          <a:lstStyle/>
          <a:p>
            <a:pPr>
              <a:lnSpc>
                <a:spcPct val="120000"/>
              </a:lnSpc>
              <a:spcBef>
                <a:spcPts val="0"/>
              </a:spcBef>
              <a:spcAft>
                <a:spcPts val="1200"/>
              </a:spcAft>
            </a:pPr>
            <a:r>
              <a:rPr lang="fi-FI" sz="1800" dirty="0"/>
              <a:t>Luonnonvarakeskuksen, Oulun yliopiston ja Suomen metsäkeskuksen hanke ” Maankäyttösektorin ilmastotoimenpiteiden yhteissuunnittelu Kiiminkijoen valuma-alueella”</a:t>
            </a:r>
          </a:p>
          <a:p>
            <a:pPr>
              <a:lnSpc>
                <a:spcPct val="120000"/>
              </a:lnSpc>
              <a:spcBef>
                <a:spcPts val="0"/>
              </a:spcBef>
              <a:spcAft>
                <a:spcPts val="1200"/>
              </a:spcAft>
            </a:pPr>
            <a:r>
              <a:rPr lang="fi-FI" sz="1800" dirty="0"/>
              <a:t>Hankkeessa suunniteltiin Kiiminkijoen valuma-alueelle (3824 km</a:t>
            </a:r>
            <a:r>
              <a:rPr lang="fi-FI" sz="1800" baseline="30000" dirty="0"/>
              <a:t>2</a:t>
            </a:r>
            <a:r>
              <a:rPr lang="fi-FI" sz="1800" dirty="0"/>
              <a:t>) ympäristöllisesti kestävä, sosiaalisesti oikeudenmukainen ja taloudellisesti toteuttamiskelpoinen maankäytön ilmastotoimenpidekokonaisuus.</a:t>
            </a:r>
          </a:p>
        </p:txBody>
      </p:sp>
      <p:sp>
        <p:nvSpPr>
          <p:cNvPr id="17" name="Title 1">
            <a:extLst>
              <a:ext uri="{FF2B5EF4-FFF2-40B4-BE49-F238E27FC236}">
                <a16:creationId xmlns:a16="http://schemas.microsoft.com/office/drawing/2014/main" id="{F5BEEFE2-93F2-40B9-A9E3-0D325CC0E994}"/>
              </a:ext>
            </a:extLst>
          </p:cNvPr>
          <p:cNvSpPr txBox="1">
            <a:spLocks/>
          </p:cNvSpPr>
          <p:nvPr/>
        </p:nvSpPr>
        <p:spPr>
          <a:xfrm>
            <a:off x="493941" y="194408"/>
            <a:ext cx="11088459" cy="1143000"/>
          </a:xfrm>
          <a:prstGeom prst="rect">
            <a:avLst/>
          </a:prstGeom>
        </p:spPr>
        <p:txBody>
          <a:bodyPr/>
          <a:lstStyle>
            <a:lvl1pPr algn="l" defTabSz="457200" rtl="0" eaLnBrk="1" fontAlgn="base" hangingPunct="1">
              <a:spcBef>
                <a:spcPct val="0"/>
              </a:spcBef>
              <a:spcAft>
                <a:spcPct val="0"/>
              </a:spcAft>
              <a:defRPr sz="2600" kern="1200">
                <a:solidFill>
                  <a:schemeClr val="accent1"/>
                </a:solidFill>
                <a:latin typeface="Arial"/>
                <a:ea typeface="ＭＳ Ｐゴシック" charset="0"/>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endParaRPr lang="fi-FI" sz="2667" b="1" dirty="0">
              <a:solidFill>
                <a:schemeClr val="tx1"/>
              </a:solidFill>
              <a:latin typeface="+mj-lt"/>
            </a:endParaRPr>
          </a:p>
        </p:txBody>
      </p:sp>
      <p:pic>
        <p:nvPicPr>
          <p:cNvPr id="18" name="Picture 17" descr="A black and white sign&#10;&#10;Description automatically generated with medium confidence">
            <a:extLst>
              <a:ext uri="{FF2B5EF4-FFF2-40B4-BE49-F238E27FC236}">
                <a16:creationId xmlns:a16="http://schemas.microsoft.com/office/drawing/2014/main" id="{D8662C4B-B471-4CD2-8A4C-85518ED6D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2051" y="213488"/>
            <a:ext cx="1540349" cy="824437"/>
          </a:xfrm>
          <a:prstGeom prst="rect">
            <a:avLst/>
          </a:prstGeom>
        </p:spPr>
      </p:pic>
      <p:pic>
        <p:nvPicPr>
          <p:cNvPr id="6" name="Picture 5" descr="Map&#10;&#10;Description automatically generated">
            <a:extLst>
              <a:ext uri="{FF2B5EF4-FFF2-40B4-BE49-F238E27FC236}">
                <a16:creationId xmlns:a16="http://schemas.microsoft.com/office/drawing/2014/main" id="{532BCC56-616E-47E5-A2C4-7A617267FD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9289" y="3516358"/>
            <a:ext cx="5479701" cy="3147234"/>
          </a:xfrm>
          <a:prstGeom prst="rect">
            <a:avLst/>
          </a:prstGeom>
        </p:spPr>
      </p:pic>
      <p:sp>
        <p:nvSpPr>
          <p:cNvPr id="7" name="TextBox 6">
            <a:extLst>
              <a:ext uri="{FF2B5EF4-FFF2-40B4-BE49-F238E27FC236}">
                <a16:creationId xmlns:a16="http://schemas.microsoft.com/office/drawing/2014/main" id="{623B92EC-9EBF-4D25-C3FB-B4D622A7C315}"/>
              </a:ext>
            </a:extLst>
          </p:cNvPr>
          <p:cNvSpPr txBox="1"/>
          <p:nvPr/>
        </p:nvSpPr>
        <p:spPr>
          <a:xfrm>
            <a:off x="566519" y="3174064"/>
            <a:ext cx="5850192" cy="3370474"/>
          </a:xfrm>
          <a:prstGeom prst="rect">
            <a:avLst/>
          </a:prstGeom>
          <a:noFill/>
        </p:spPr>
        <p:txBody>
          <a:bodyPr wrap="square" rtlCol="0">
            <a:spAutoFit/>
          </a:bodyPr>
          <a:lstStyle/>
          <a:p>
            <a:pPr>
              <a:lnSpc>
                <a:spcPct val="120000"/>
              </a:lnSpc>
              <a:spcAft>
                <a:spcPts val="1200"/>
              </a:spcAft>
            </a:pPr>
            <a:r>
              <a:rPr lang="fi-FI" sz="1800" dirty="0"/>
              <a:t>Hanke kehitti lisäksi valuma-aluetasoisen yhteissuunnittelun toimintamallin.</a:t>
            </a:r>
          </a:p>
          <a:p>
            <a:pPr>
              <a:lnSpc>
                <a:spcPct val="120000"/>
              </a:lnSpc>
              <a:spcAft>
                <a:spcPts val="1200"/>
              </a:spcAft>
            </a:pPr>
            <a:r>
              <a:rPr lang="fi-FI" sz="1800" b="1" dirty="0"/>
              <a:t>Toimenpiteistä tehtiin vuoteen 2035 ulottuva tiekartta, joka määritti toimenpiteiden toteuttajan ja aikataulun.</a:t>
            </a:r>
          </a:p>
          <a:p>
            <a:pPr>
              <a:lnSpc>
                <a:spcPct val="120000"/>
              </a:lnSpc>
              <a:spcAft>
                <a:spcPts val="1200"/>
              </a:spcAft>
            </a:pPr>
            <a:r>
              <a:rPr lang="fi-FI" sz="1600" dirty="0"/>
              <a:t>Toteutettiin vuosina 2022-2024, rahoittajana maa- ja metsätalousministeriö</a:t>
            </a:r>
          </a:p>
          <a:p>
            <a:pPr>
              <a:lnSpc>
                <a:spcPct val="120000"/>
              </a:lnSpc>
              <a:spcBef>
                <a:spcPts val="0"/>
              </a:spcBef>
            </a:pPr>
            <a:r>
              <a:rPr lang="fi-FI" sz="1600" dirty="0"/>
              <a:t>Tiekartan linkki ja QR-koodi:</a:t>
            </a:r>
          </a:p>
          <a:p>
            <a:pPr>
              <a:lnSpc>
                <a:spcPct val="120000"/>
              </a:lnSpc>
              <a:spcBef>
                <a:spcPts val="0"/>
              </a:spcBef>
              <a:spcAft>
                <a:spcPts val="1200"/>
              </a:spcAft>
            </a:pPr>
            <a:r>
              <a:rPr lang="fi-FI" sz="1600" dirty="0">
                <a:hlinkClick r:id="rId5"/>
              </a:rPr>
              <a:t>http://urn.fi/URN:NBN:fi-fe2024050325439</a:t>
            </a:r>
            <a:r>
              <a:rPr lang="fi-FI" sz="1600" dirty="0"/>
              <a:t>  </a:t>
            </a:r>
          </a:p>
        </p:txBody>
      </p:sp>
      <p:sp>
        <p:nvSpPr>
          <p:cNvPr id="9" name="TextBox 8">
            <a:extLst>
              <a:ext uri="{FF2B5EF4-FFF2-40B4-BE49-F238E27FC236}">
                <a16:creationId xmlns:a16="http://schemas.microsoft.com/office/drawing/2014/main" id="{8C6B0565-FD0B-8385-7B81-EECAADD66A3D}"/>
              </a:ext>
            </a:extLst>
          </p:cNvPr>
          <p:cNvSpPr txBox="1"/>
          <p:nvPr/>
        </p:nvSpPr>
        <p:spPr>
          <a:xfrm>
            <a:off x="6698095" y="6619741"/>
            <a:ext cx="6096000" cy="276999"/>
          </a:xfrm>
          <a:prstGeom prst="rect">
            <a:avLst/>
          </a:prstGeom>
          <a:noFill/>
        </p:spPr>
        <p:txBody>
          <a:bodyPr wrap="square">
            <a:spAutoFit/>
          </a:bodyPr>
          <a:lstStyle/>
          <a:p>
            <a:r>
              <a:rPr lang="fi-FI" sz="1200" dirty="0">
                <a:effectLst/>
                <a:latin typeface="Segoe UI" panose="020B0502040204020203" pitchFamily="34" charset="0"/>
                <a:ea typeface="Times New Roman" panose="02020603050405020304" pitchFamily="18" charset="0"/>
                <a:cs typeface="Segoe UI" panose="020B0502040204020203" pitchFamily="34" charset="0"/>
              </a:rPr>
              <a:t>Aineistolähteet: Suomen ympäristökeskus ja Pohjois-Pohjanmaan ELY-keskus</a:t>
            </a:r>
            <a:endParaRPr lang="fi-FI" sz="1200" dirty="0">
              <a:latin typeface="Segoe UI" panose="020B0502040204020203" pitchFamily="34" charset="0"/>
              <a:cs typeface="Segoe UI" panose="020B0502040204020203" pitchFamily="34" charset="0"/>
            </a:endParaRPr>
          </a:p>
        </p:txBody>
      </p:sp>
      <p:pic>
        <p:nvPicPr>
          <p:cNvPr id="10" name="Picture 2">
            <a:hlinkClick r:id="rId5"/>
            <a:extLst>
              <a:ext uri="{FF2B5EF4-FFF2-40B4-BE49-F238E27FC236}">
                <a16:creationId xmlns:a16="http://schemas.microsoft.com/office/drawing/2014/main" id="{4C2BA756-50C9-98A5-5446-E3C5E3EF4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346" y="5482005"/>
            <a:ext cx="1173027" cy="117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2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3BC0-3FFD-2C84-BFA4-1840055EA6F0}"/>
              </a:ext>
            </a:extLst>
          </p:cNvPr>
          <p:cNvSpPr>
            <a:spLocks noGrp="1"/>
          </p:cNvSpPr>
          <p:nvPr>
            <p:ph type="title"/>
          </p:nvPr>
        </p:nvSpPr>
        <p:spPr/>
        <p:txBody>
          <a:bodyPr/>
          <a:lstStyle/>
          <a:p>
            <a:r>
              <a:rPr lang="fi-FI" dirty="0"/>
              <a:t>1. Valuma-aluesuunnittelun paikkatietotyökalut</a:t>
            </a:r>
          </a:p>
        </p:txBody>
      </p:sp>
      <p:sp>
        <p:nvSpPr>
          <p:cNvPr id="3" name="Content Placeholder 2">
            <a:extLst>
              <a:ext uri="{FF2B5EF4-FFF2-40B4-BE49-F238E27FC236}">
                <a16:creationId xmlns:a16="http://schemas.microsoft.com/office/drawing/2014/main" id="{92D2FA1A-A5E0-B767-868F-5E1A2F5AB70C}"/>
              </a:ext>
            </a:extLst>
          </p:cNvPr>
          <p:cNvSpPr>
            <a:spLocks noGrp="1"/>
          </p:cNvSpPr>
          <p:nvPr>
            <p:ph idx="1"/>
          </p:nvPr>
        </p:nvSpPr>
        <p:spPr/>
        <p:txBody>
          <a:bodyPr>
            <a:normAutofit/>
          </a:bodyPr>
          <a:lstStyle/>
          <a:p>
            <a:pPr marL="0" indent="0">
              <a:buNone/>
            </a:pPr>
            <a:r>
              <a:rPr lang="fi-FI" dirty="0"/>
              <a:t>Valuma-aluesuunnittelun tukena voidaan käyttää useita eri paikkatietotyökaluja ja -menetelmiä</a:t>
            </a:r>
          </a:p>
          <a:p>
            <a:pPr marL="0" indent="0">
              <a:buNone/>
            </a:pPr>
            <a:r>
              <a:rPr lang="fi-FI" dirty="0"/>
              <a:t>Työkaluja voidaan käyttää esimerkiksi</a:t>
            </a:r>
          </a:p>
          <a:p>
            <a:r>
              <a:rPr lang="fi-FI" dirty="0"/>
              <a:t>Valuma-alueen rajauksessa</a:t>
            </a:r>
          </a:p>
          <a:p>
            <a:r>
              <a:rPr lang="fi-FI" dirty="0"/>
              <a:t>Veden virtaamisen mallintamisessa</a:t>
            </a:r>
          </a:p>
          <a:p>
            <a:r>
              <a:rPr lang="fi-FI" dirty="0"/>
              <a:t>Valuma-alueella tapahtuneiden muutosten tarkastelussa</a:t>
            </a:r>
          </a:p>
          <a:p>
            <a:r>
              <a:rPr lang="fi-FI" dirty="0"/>
              <a:t>Maankäytön toimenpiteiden vaikutusten arvioinnissa</a:t>
            </a:r>
          </a:p>
        </p:txBody>
      </p:sp>
    </p:spTree>
    <p:extLst>
      <p:ext uri="{BB962C8B-B14F-4D97-AF65-F5344CB8AC3E}">
        <p14:creationId xmlns:p14="http://schemas.microsoft.com/office/powerpoint/2010/main" val="34842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2295-70A2-529A-0FBF-716A0D67B59D}"/>
              </a:ext>
            </a:extLst>
          </p:cNvPr>
          <p:cNvSpPr>
            <a:spLocks noGrp="1"/>
          </p:cNvSpPr>
          <p:nvPr>
            <p:ph type="title"/>
          </p:nvPr>
        </p:nvSpPr>
        <p:spPr/>
        <p:txBody>
          <a:bodyPr/>
          <a:lstStyle/>
          <a:p>
            <a:r>
              <a:rPr lang="fi-FI" dirty="0"/>
              <a:t>MATKI: hankkeen ja sidosryhmäyhteistyön vaiheet</a:t>
            </a:r>
          </a:p>
        </p:txBody>
      </p:sp>
      <p:graphicFrame>
        <p:nvGraphicFramePr>
          <p:cNvPr id="4" name="Content Placeholder 3">
            <a:extLst>
              <a:ext uri="{FF2B5EF4-FFF2-40B4-BE49-F238E27FC236}">
                <a16:creationId xmlns:a16="http://schemas.microsoft.com/office/drawing/2014/main" id="{1CF0508F-1789-BD6A-6699-035BA04561EE}"/>
              </a:ext>
            </a:extLst>
          </p:cNvPr>
          <p:cNvGraphicFramePr>
            <a:graphicFrameLocks noGrp="1"/>
          </p:cNvGraphicFramePr>
          <p:nvPr>
            <p:ph idx="1"/>
            <p:extLst>
              <p:ext uri="{D42A27DB-BD31-4B8C-83A1-F6EECF244321}">
                <p14:modId xmlns:p14="http://schemas.microsoft.com/office/powerpoint/2010/main" val="3789915126"/>
              </p:ext>
            </p:extLst>
          </p:nvPr>
        </p:nvGraphicFramePr>
        <p:xfrm>
          <a:off x="139476" y="1372588"/>
          <a:ext cx="11552903" cy="5395346"/>
        </p:xfrm>
        <a:graphic>
          <a:graphicData uri="http://schemas.openxmlformats.org/drawingml/2006/table">
            <a:tbl>
              <a:tblPr firstRow="1" firstCol="1" bandRow="1">
                <a:tableStyleId>{5C22544A-7EE6-4342-B048-85BDC9FD1C3A}</a:tableStyleId>
              </a:tblPr>
              <a:tblGrid>
                <a:gridCol w="2015613">
                  <a:extLst>
                    <a:ext uri="{9D8B030D-6E8A-4147-A177-3AD203B41FA5}">
                      <a16:colId xmlns:a16="http://schemas.microsoft.com/office/drawing/2014/main" val="2365886770"/>
                    </a:ext>
                  </a:extLst>
                </a:gridCol>
                <a:gridCol w="2320413">
                  <a:extLst>
                    <a:ext uri="{9D8B030D-6E8A-4147-A177-3AD203B41FA5}">
                      <a16:colId xmlns:a16="http://schemas.microsoft.com/office/drawing/2014/main" val="1958700142"/>
                    </a:ext>
                  </a:extLst>
                </a:gridCol>
                <a:gridCol w="7216877">
                  <a:extLst>
                    <a:ext uri="{9D8B030D-6E8A-4147-A177-3AD203B41FA5}">
                      <a16:colId xmlns:a16="http://schemas.microsoft.com/office/drawing/2014/main" val="995086008"/>
                    </a:ext>
                  </a:extLst>
                </a:gridCol>
              </a:tblGrid>
              <a:tr h="177519">
                <a:tc>
                  <a:txBody>
                    <a:bodyPr/>
                    <a:lstStyle/>
                    <a:p>
                      <a:pPr>
                        <a:lnSpc>
                          <a:spcPct val="107000"/>
                        </a:lnSpc>
                        <a:spcAft>
                          <a:spcPts val="800"/>
                        </a:spcAft>
                      </a:pPr>
                      <a:r>
                        <a:rPr lang="fi-FI" sz="1200" kern="100" dirty="0">
                          <a:effectLst/>
                        </a:rPr>
                        <a:t>Vaihe</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a:effectLst/>
                        </a:rPr>
                        <a:t>Tarkoitus</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a:effectLst/>
                        </a:rPr>
                        <a:t>Menetelmät</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3001401"/>
                  </a:ext>
                </a:extLst>
              </a:tr>
              <a:tr h="177519">
                <a:tc>
                  <a:txBody>
                    <a:bodyPr/>
                    <a:lstStyle/>
                    <a:p>
                      <a:pPr>
                        <a:lnSpc>
                          <a:spcPct val="107000"/>
                        </a:lnSpc>
                        <a:spcAft>
                          <a:spcPts val="800"/>
                        </a:spcAft>
                      </a:pPr>
                      <a:r>
                        <a:rPr lang="fi-FI" sz="1200" kern="100">
                          <a:effectLst/>
                        </a:rPr>
                        <a:t>1 Ongelman määrittely</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Määritellä, mikä hidastaa kokonaiskestävyyden tavoittelua</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a:effectLst/>
                        </a:rPr>
                        <a:t>Tutkimussuunnitelman kirjoittaminen ja rahoituksen hakeminen</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566111"/>
                  </a:ext>
                </a:extLst>
              </a:tr>
              <a:tr h="361301">
                <a:tc>
                  <a:txBody>
                    <a:bodyPr/>
                    <a:lstStyle/>
                    <a:p>
                      <a:pPr>
                        <a:lnSpc>
                          <a:spcPct val="107000"/>
                        </a:lnSpc>
                        <a:spcAft>
                          <a:spcPts val="800"/>
                        </a:spcAft>
                      </a:pPr>
                      <a:r>
                        <a:rPr lang="fi-FI" sz="1200" kern="100" dirty="0">
                          <a:effectLst/>
                        </a:rPr>
                        <a:t>2 Sidosryhmien tunnistaminen</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a:effectLst/>
                        </a:rPr>
                        <a:t>Tunnistaa, keiden tulee olla mukana prosessissa</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Sidosryhmien tunnistaminen työpöytätyöskentelyn ja epävirallisten tiedustelujen avulla. Keskeisiä sidosryhmiä olivat muun muassa alue- ja paikallishallinto, kansalaisjärjestöt (esim. Kiiminkijoki ry), maa- ja metsätaloustoimijat, etujärjestöt, maanomistajat, tutkimuslaitokset</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567429"/>
                  </a:ext>
                </a:extLst>
              </a:tr>
              <a:tr h="235675">
                <a:tc>
                  <a:txBody>
                    <a:bodyPr/>
                    <a:lstStyle/>
                    <a:p>
                      <a:pPr>
                        <a:lnSpc>
                          <a:spcPct val="107000"/>
                        </a:lnSpc>
                        <a:spcAft>
                          <a:spcPts val="800"/>
                        </a:spcAft>
                      </a:pPr>
                      <a:r>
                        <a:rPr lang="fi-FI" sz="1200" kern="100" dirty="0">
                          <a:effectLst/>
                        </a:rPr>
                        <a:t>3 Taustatiedon kerääminen</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Tiedon kerääminen sidosryhmien toiveista ja huolista sekä valuma-alueen nykytilasta</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Puolipäiväinen </a:t>
                      </a:r>
                      <a:r>
                        <a:rPr lang="fi-FI" sz="1200" kern="100">
                          <a:effectLst/>
                        </a:rPr>
                        <a:t>aloitustyöpaja sidosryhmille</a:t>
                      </a:r>
                      <a:r>
                        <a:rPr lang="fi-FI" sz="1200" kern="100" dirty="0">
                          <a:effectLst/>
                        </a:rPr>
                        <a:t>, keskeisten sidosryhmien haastattelut (N=41), fokusryhmäkeskustelu metsänomistajien (N=7) kanssa, kysely sidosryhmille, asukkaille ja muille toimijoille (35 vastausta), osallistuva havainnointi alueen tapahtumissa, paikkatieto- ja tilastoaineistojen kerääminen valuma-alueelta</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957"/>
                  </a:ext>
                </a:extLst>
              </a:tr>
              <a:tr h="361301">
                <a:tc>
                  <a:txBody>
                    <a:bodyPr/>
                    <a:lstStyle/>
                    <a:p>
                      <a:pPr>
                        <a:lnSpc>
                          <a:spcPct val="107000"/>
                        </a:lnSpc>
                        <a:spcAft>
                          <a:spcPts val="800"/>
                        </a:spcAft>
                      </a:pPr>
                      <a:r>
                        <a:rPr lang="fi-FI" sz="1200" kern="100" dirty="0">
                          <a:effectLst/>
                        </a:rPr>
                        <a:t>4 Maankäyttö- ja ennallistamistoimien pilotointi</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Toimenpiteiden kokeilu ja sidosryhmien motivointi</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Potentiaalisten ennallistamiskohteiden kartoitus yhdessä sidosryhmien kanssa eri tilaisuuksissa, ennallistamistoimien suunnittelu ja toteutus </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8388945"/>
                  </a:ext>
                </a:extLst>
              </a:tr>
              <a:tr h="545084">
                <a:tc>
                  <a:txBody>
                    <a:bodyPr/>
                    <a:lstStyle/>
                    <a:p>
                      <a:pPr>
                        <a:lnSpc>
                          <a:spcPct val="107000"/>
                        </a:lnSpc>
                        <a:spcAft>
                          <a:spcPts val="800"/>
                        </a:spcAft>
                      </a:pPr>
                      <a:r>
                        <a:rPr lang="fi-FI" sz="1200" kern="100" dirty="0">
                          <a:effectLst/>
                        </a:rPr>
                        <a:t>5 Tulevaisuuden visiointi ja muutostarpeiden listaus</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Sidosryhmien tuominen yhteen visioimaan tulevaisuutta, toimenpiteitä ja tavoitteita</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a:effectLst/>
                        </a:rPr>
                        <a:t>Kokopäivätyöpaja (23 osallistujaa), jossa määriteltiin alustava tulevaisuusvisio, visioon pääsemiseksi tarvittavat toimenpiteet ja keskeiset tavoitteet</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124528"/>
                  </a:ext>
                </a:extLst>
              </a:tr>
              <a:tr h="0">
                <a:tc>
                  <a:txBody>
                    <a:bodyPr/>
                    <a:lstStyle/>
                    <a:p>
                      <a:pPr>
                        <a:lnSpc>
                          <a:spcPct val="107000"/>
                        </a:lnSpc>
                        <a:spcAft>
                          <a:spcPts val="800"/>
                        </a:spcAft>
                      </a:pPr>
                      <a:r>
                        <a:rPr lang="fi-FI" sz="1200" kern="100">
                          <a:effectLst/>
                        </a:rPr>
                        <a:t>6 Potentiaalisten maankäyttöratkaisujen vaikutusten arviointi</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Arvioida, millaisia vaikutuksia keskeisillä toimenpiteillä on tärkeimpien tavoitteiden suhteen</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Metsätaloustoimien ympäristö- ja talousvaikutusten simuloinnit </a:t>
                      </a:r>
                      <a:r>
                        <a:rPr lang="fi-FI" sz="1200" kern="100" dirty="0" err="1">
                          <a:effectLst/>
                        </a:rPr>
                        <a:t>Monsu</a:t>
                      </a:r>
                      <a:r>
                        <a:rPr lang="fi-FI" sz="1200" kern="100" dirty="0">
                          <a:effectLst/>
                        </a:rPr>
                        <a:t>-ohjelmalla, paikkatietoanalyysit turvepeltojen </a:t>
                      </a:r>
                      <a:r>
                        <a:rPr lang="fi-FI" sz="1200" kern="100" dirty="0" err="1">
                          <a:effectLst/>
                        </a:rPr>
                        <a:t>vettämis</a:t>
                      </a:r>
                      <a:r>
                        <a:rPr lang="fi-FI" sz="1200" kern="100" dirty="0">
                          <a:effectLst/>
                        </a:rPr>
                        <a:t>- ja metsityspotentiaalista, aiemman tutkimustiedon koonti soiden ennallistamisesta ja turvetuotantoalueiden jatkokäytöstä, haastattelut (N=41) toimenpiteiden hyväksyttävyydestä</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349348"/>
                  </a:ext>
                </a:extLst>
              </a:tr>
              <a:tr h="0">
                <a:tc>
                  <a:txBody>
                    <a:bodyPr/>
                    <a:lstStyle/>
                    <a:p>
                      <a:pPr>
                        <a:lnSpc>
                          <a:spcPct val="107000"/>
                        </a:lnSpc>
                        <a:spcAft>
                          <a:spcPts val="800"/>
                        </a:spcAft>
                      </a:pPr>
                      <a:r>
                        <a:rPr lang="fi-FI" sz="1200" kern="100">
                          <a:effectLst/>
                        </a:rPr>
                        <a:t>7 Vaikutustenarvioinnin tuloksista keskustelu</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Päättää tiekarttaan tulevista toimenpiteistä</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Kokopäivätyöpaja (26 osallistujaa), jossa keskusteltiin kohdan 6 tuloksista, tiekartan tavoitteista sekä tiekarttaan sisällytettävistä maankäytön ja hallinnan toimenpiteistä</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2675603"/>
                  </a:ext>
                </a:extLst>
              </a:tr>
              <a:tr h="308533">
                <a:tc>
                  <a:txBody>
                    <a:bodyPr/>
                    <a:lstStyle/>
                    <a:p>
                      <a:pPr>
                        <a:lnSpc>
                          <a:spcPct val="107000"/>
                        </a:lnSpc>
                        <a:spcAft>
                          <a:spcPts val="800"/>
                        </a:spcAft>
                      </a:pPr>
                      <a:r>
                        <a:rPr lang="fi-FI" sz="1200" kern="100">
                          <a:effectLst/>
                        </a:rPr>
                        <a:t>8 Maankäyttötiekartan muodostaminen</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Viimeistellä tiekartta ja sitouttaa sidosryhmät mukaan sen toteutukseen</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Kysely tiekarttaluonnoksesta (10 vastausta), kokopäivätyöpaja (18 osallistujaa), jossa keskusteltiin tutkijatyönä valmistellusta tiekarttaluonnoksesta, muutostoiveiden kerääminen työpajan jälkeen muokatusta tiekartasta (4 vastausta). Tiekartta viimeisteltiin palautteen avulla</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5094255"/>
                  </a:ext>
                </a:extLst>
              </a:tr>
              <a:tr h="361301">
                <a:tc>
                  <a:txBody>
                    <a:bodyPr/>
                    <a:lstStyle/>
                    <a:p>
                      <a:pPr>
                        <a:lnSpc>
                          <a:spcPct val="107000"/>
                        </a:lnSpc>
                        <a:spcAft>
                          <a:spcPts val="800"/>
                        </a:spcAft>
                      </a:pPr>
                      <a:r>
                        <a:rPr lang="fi-FI" sz="1200" kern="100">
                          <a:effectLst/>
                        </a:rPr>
                        <a:t>9 Valuma-aluekoordinaation perustaminen</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a:effectLst/>
                        </a:rPr>
                        <a:t>Varmistaa tiekartan toteutus ja muiden toimien koordinointi valuma-alueella</a:t>
                      </a:r>
                      <a:endParaRPr lang="fi-FI"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fi-FI" sz="1200" kern="100" dirty="0">
                          <a:effectLst/>
                        </a:rPr>
                        <a:t>Kolme ryhmäkeskustelua koordinaation perustamisesta yhdessä sidosryhmien kanssa, hankehakemuksen kirjoittaminen</a:t>
                      </a: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795476"/>
                  </a:ext>
                </a:extLst>
              </a:tr>
            </a:tbl>
          </a:graphicData>
        </a:graphic>
      </p:graphicFrame>
      <p:pic>
        <p:nvPicPr>
          <p:cNvPr id="5" name="Picture 4" descr="A black and white sign&#10;&#10;Description automatically generated with medium confidence">
            <a:extLst>
              <a:ext uri="{FF2B5EF4-FFF2-40B4-BE49-F238E27FC236}">
                <a16:creationId xmlns:a16="http://schemas.microsoft.com/office/drawing/2014/main" id="{18654B54-E386-D521-FB9E-C19D6ED69D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52030" y="90066"/>
            <a:ext cx="1540349" cy="824437"/>
          </a:xfrm>
          <a:prstGeom prst="rect">
            <a:avLst/>
          </a:prstGeom>
        </p:spPr>
      </p:pic>
    </p:spTree>
    <p:extLst>
      <p:ext uri="{BB962C8B-B14F-4D97-AF65-F5344CB8AC3E}">
        <p14:creationId xmlns:p14="http://schemas.microsoft.com/office/powerpoint/2010/main" val="182520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8BCA-26FC-2D2F-100F-6424E87098F2}"/>
              </a:ext>
            </a:extLst>
          </p:cNvPr>
          <p:cNvSpPr>
            <a:spLocks noGrp="1"/>
          </p:cNvSpPr>
          <p:nvPr>
            <p:ph type="title"/>
          </p:nvPr>
        </p:nvSpPr>
        <p:spPr/>
        <p:txBody>
          <a:bodyPr/>
          <a:lstStyle/>
          <a:p>
            <a:r>
              <a:rPr lang="fi-FI" dirty="0"/>
              <a:t>4. Maankäytön vaikutukset</a:t>
            </a:r>
          </a:p>
        </p:txBody>
      </p:sp>
      <p:sp>
        <p:nvSpPr>
          <p:cNvPr id="3" name="Content Placeholder 2">
            <a:extLst>
              <a:ext uri="{FF2B5EF4-FFF2-40B4-BE49-F238E27FC236}">
                <a16:creationId xmlns:a16="http://schemas.microsoft.com/office/drawing/2014/main" id="{7599E800-829B-8696-A36D-38EC0591B681}"/>
              </a:ext>
            </a:extLst>
          </p:cNvPr>
          <p:cNvSpPr>
            <a:spLocks noGrp="1"/>
          </p:cNvSpPr>
          <p:nvPr>
            <p:ph idx="1"/>
          </p:nvPr>
        </p:nvSpPr>
        <p:spPr/>
        <p:txBody>
          <a:bodyPr>
            <a:normAutofit fontScale="77500" lnSpcReduction="20000"/>
          </a:bodyPr>
          <a:lstStyle/>
          <a:p>
            <a:pPr marL="0" indent="0">
              <a:buNone/>
            </a:pPr>
            <a:r>
              <a:rPr lang="fi-FI" dirty="0"/>
              <a:t>Maankäytöllä on useita erityyppisiä ympäristö- ja yhteiskuntavaikutuksia.</a:t>
            </a:r>
          </a:p>
          <a:p>
            <a:pPr marL="0" indent="0">
              <a:buNone/>
            </a:pPr>
            <a:r>
              <a:rPr lang="fi-FI" dirty="0"/>
              <a:t>Tietty maankäytön toimenpide voi olla monihyötyinen, jolloin sillä on positiivisia vaikutuksia useaan ympäristölliseen tai yhteiskunnalliseen tavoitteeseen.</a:t>
            </a:r>
          </a:p>
          <a:p>
            <a:r>
              <a:rPr lang="fi-FI" dirty="0"/>
              <a:t>Esimerkki monihyötyisestä toimenpiteestä on turvemaametsien jatkuva kasvatus: se vähentää vesistökuormitusta ja ilmastopäästöjä jaksolliseen kasvatukseen verrattuna ja on usein myös taloudellisesti kannattavampaa.</a:t>
            </a:r>
          </a:p>
          <a:p>
            <a:pPr marL="0" indent="0">
              <a:buNone/>
            </a:pPr>
            <a:r>
              <a:rPr lang="fi-FI" dirty="0"/>
              <a:t>Aina toimenpiteet eivät kuitenkaan ole monihyötyisiä, vaan toimenpiteellä voi olla ristiriitaisia vaikutuksia eri tavoitteiden suhteen</a:t>
            </a:r>
          </a:p>
          <a:p>
            <a:r>
              <a:rPr lang="fi-FI" dirty="0"/>
              <a:t>Esimerkiksi metsäojitettujen soiden ennallistaminen on luonnon monimuotoisuuden kannalta erittäin tärkeä toimenpide. Lisäksi ennallistetut suot pidättävät valumavesien ravinteita ja kiintoainetta. Kuitenkin ilmaston kannalta soiden ennallistamisen vaikutukset ovat ristiriitaisia eikä ennallistaminen tuota ilmastohyötyjä lyhyellä aikavälillä tarkasteltuna varsinkaan karuilla suotyypeillä.</a:t>
            </a:r>
          </a:p>
          <a:p>
            <a:pPr marL="0" indent="0">
              <a:buNone/>
            </a:pPr>
            <a:r>
              <a:rPr lang="fi-FI" dirty="0"/>
              <a:t>Usein toimenpiteitä joudutaan priorisoimaan vaikutusten suhteen mutta samalla etsimään toimenpiteitä, joiden kokonaisvaikutukset ovat mahdollisimman positiivisia.</a:t>
            </a:r>
          </a:p>
        </p:txBody>
      </p:sp>
    </p:spTree>
    <p:extLst>
      <p:ext uri="{BB962C8B-B14F-4D97-AF65-F5344CB8AC3E}">
        <p14:creationId xmlns:p14="http://schemas.microsoft.com/office/powerpoint/2010/main" val="254628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ADC5-4735-65EA-102D-45FF0A424CD7}"/>
              </a:ext>
            </a:extLst>
          </p:cNvPr>
          <p:cNvSpPr>
            <a:spLocks noGrp="1"/>
          </p:cNvSpPr>
          <p:nvPr>
            <p:ph type="title"/>
          </p:nvPr>
        </p:nvSpPr>
        <p:spPr/>
        <p:txBody>
          <a:bodyPr/>
          <a:lstStyle/>
          <a:p>
            <a:r>
              <a:rPr lang="fi-FI" dirty="0"/>
              <a:t>Metsätaloustoimenpiteiden vesistö- ja ilmastovaikutukset</a:t>
            </a:r>
          </a:p>
        </p:txBody>
      </p:sp>
      <p:sp>
        <p:nvSpPr>
          <p:cNvPr id="3" name="Content Placeholder 2">
            <a:extLst>
              <a:ext uri="{FF2B5EF4-FFF2-40B4-BE49-F238E27FC236}">
                <a16:creationId xmlns:a16="http://schemas.microsoft.com/office/drawing/2014/main" id="{403B3F3E-8B1E-9BA9-09FC-89326A560271}"/>
              </a:ext>
            </a:extLst>
          </p:cNvPr>
          <p:cNvSpPr>
            <a:spLocks noGrp="1"/>
          </p:cNvSpPr>
          <p:nvPr>
            <p:ph idx="1"/>
          </p:nvPr>
        </p:nvSpPr>
        <p:spPr/>
        <p:txBody>
          <a:bodyPr>
            <a:normAutofit fontScale="92500" lnSpcReduction="10000"/>
          </a:bodyPr>
          <a:lstStyle/>
          <a:p>
            <a:pPr marL="0" indent="0">
              <a:buNone/>
            </a:pPr>
            <a:r>
              <a:rPr lang="fi-FI" dirty="0"/>
              <a:t>Metsätaloudessa vesistövaikutusten kannalta vaikuttavimpia toimenpiteitä ovat valuma-aluetasolla metsien käytön muutokset, kuten hakkaamatta jättäminen, jatkuva kasvatus ja soiden ennallistaminen, sekä kosteikkojen hyödyntäminen esimerkiksi soiden vesienpalautuksen avulla. Sen sijaan muilla toimenpiteillä (esim. suojakaistat, virtaamansäätöpadot, </a:t>
            </a:r>
            <a:r>
              <a:rPr lang="fi-FI" dirty="0" err="1"/>
              <a:t>laskeutusaltaat</a:t>
            </a:r>
            <a:r>
              <a:rPr lang="fi-FI" dirty="0"/>
              <a:t>) on vain vähän kuormitusta vähentävää vaikutusta, mutta etenkin suojakaistoilla on muita positiivisia vaikutuksia, esimerkiksi luonnon monimuotoisuuteen liittyen.</a:t>
            </a:r>
          </a:p>
          <a:p>
            <a:pPr marL="0" indent="0">
              <a:buNone/>
            </a:pPr>
            <a:r>
              <a:rPr lang="fi-FI" dirty="0"/>
              <a:t>Ilmaston kannalta metsätaloustoimenpiteissä tulee etenkin lyhyellä aikavälillä suosia hakkuumäärien vähentämistä. Lisäksi jatkuvan kasvatuksen ilmastovaikutukset ovat positiivisia. Myös hiilivarastojen kasvattaminen on oleellista. Pysyvämpi hiilivarasto saadaan aikaan lahopuun kuin puutuotteiden avulla, sillä tällä hetkellä puutuotteiden keskimääräinen elinikä on lyhyt. Turvemaametsissä oleellista on estää turpeen hajoaminen, joten (kunnostus)ojituksia ja liiallista kuivattamista tulee välttää.</a:t>
            </a:r>
          </a:p>
        </p:txBody>
      </p:sp>
    </p:spTree>
    <p:extLst>
      <p:ext uri="{BB962C8B-B14F-4D97-AF65-F5344CB8AC3E}">
        <p14:creationId xmlns:p14="http://schemas.microsoft.com/office/powerpoint/2010/main" val="328845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5A57-2CA8-464F-58BF-75C7B119D353}"/>
              </a:ext>
            </a:extLst>
          </p:cNvPr>
          <p:cNvSpPr>
            <a:spLocks noGrp="1"/>
          </p:cNvSpPr>
          <p:nvPr>
            <p:ph type="title"/>
          </p:nvPr>
        </p:nvSpPr>
        <p:spPr/>
        <p:txBody>
          <a:bodyPr/>
          <a:lstStyle/>
          <a:p>
            <a:r>
              <a:rPr lang="fi-FI" dirty="0"/>
              <a:t>Yhteenvetotaulukot metsien ja soiden maankäytön toimenpiteiden vaikutuksista</a:t>
            </a:r>
          </a:p>
        </p:txBody>
      </p:sp>
      <p:sp>
        <p:nvSpPr>
          <p:cNvPr id="3" name="Content Placeholder 2">
            <a:extLst>
              <a:ext uri="{FF2B5EF4-FFF2-40B4-BE49-F238E27FC236}">
                <a16:creationId xmlns:a16="http://schemas.microsoft.com/office/drawing/2014/main" id="{6F082417-2042-F3DF-8A10-957C0FAF9AB1}"/>
              </a:ext>
            </a:extLst>
          </p:cNvPr>
          <p:cNvSpPr>
            <a:spLocks noGrp="1"/>
          </p:cNvSpPr>
          <p:nvPr>
            <p:ph idx="1"/>
          </p:nvPr>
        </p:nvSpPr>
        <p:spPr/>
        <p:txBody>
          <a:bodyPr>
            <a:normAutofit/>
          </a:bodyPr>
          <a:lstStyle/>
          <a:p>
            <a:pPr marL="0" indent="0">
              <a:buNone/>
            </a:pPr>
            <a:r>
              <a:rPr lang="fi-FI" dirty="0"/>
              <a:t>Seuraavilla kalvoilla on Kiiminkijoen valuma-alueelle tehdyt yhteenvetotaulukot valittujen metsien ja soiden maankäytön toimenpiteiden potentiaalisista vaikutuksista. Tiedot on koottu mallinnustulosten, haastattelujen ja aiempien tutkimusten perusteella. </a:t>
            </a:r>
          </a:p>
          <a:p>
            <a:pPr marL="0" indent="0">
              <a:buNone/>
            </a:pPr>
            <a:r>
              <a:rPr lang="fi-FI" dirty="0"/>
              <a:t>Kahdella ensimmäisellä kalvolla on kooste ympäristövaikutuksista ja kahdella seuraavalla kooste yhteiskunnallisista vaikutuksista.</a:t>
            </a:r>
          </a:p>
          <a:p>
            <a:pPr marL="0" indent="0">
              <a:buNone/>
            </a:pPr>
            <a:r>
              <a:rPr lang="fi-FI" dirty="0"/>
              <a:t>Lähde ja lisätietoja: </a:t>
            </a:r>
          </a:p>
          <a:p>
            <a:pPr marL="0" indent="0">
              <a:buNone/>
            </a:pPr>
            <a:r>
              <a:rPr lang="fi-FI" sz="1200" dirty="0"/>
              <a:t>Räsänen, A., Miettinen, J., Kekkonen, H., Haanpää, O., Nieminen, M., Sarkkola, S., Pukkala, T., Mäntymaa, E., Sarkki, S., Yliperttula, K., Ruohonen, A., Kikuchi, K., Isolahti, M., Koukkari, V., &amp; Heikkinen, H. I. 2024. Kiiminkijoen valuma-alueen maankäyttö : Potentiaaliset toimenpiteet ja niiden vaikutukset. Luonnonvara- ja biotalouden tutkimus 32/2024. Luonnonvarakeskus. Helsinki. 62 s.</a:t>
            </a:r>
          </a:p>
        </p:txBody>
      </p:sp>
    </p:spTree>
    <p:extLst>
      <p:ext uri="{BB962C8B-B14F-4D97-AF65-F5344CB8AC3E}">
        <p14:creationId xmlns:p14="http://schemas.microsoft.com/office/powerpoint/2010/main" val="233981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50B15E-0698-EF0C-C0F5-AC4B9B00C0C2}"/>
              </a:ext>
            </a:extLst>
          </p:cNvPr>
          <p:cNvGraphicFramePr>
            <a:graphicFrameLocks noGrp="1"/>
          </p:cNvGraphicFramePr>
          <p:nvPr>
            <p:ph idx="4294967295"/>
            <p:extLst>
              <p:ext uri="{D42A27DB-BD31-4B8C-83A1-F6EECF244321}">
                <p14:modId xmlns:p14="http://schemas.microsoft.com/office/powerpoint/2010/main" val="4283641869"/>
              </p:ext>
            </p:extLst>
          </p:nvPr>
        </p:nvGraphicFramePr>
        <p:xfrm>
          <a:off x="0" y="0"/>
          <a:ext cx="12192000" cy="6858000"/>
        </p:xfrm>
        <a:graphic>
          <a:graphicData uri="http://schemas.openxmlformats.org/drawingml/2006/table">
            <a:tbl>
              <a:tblPr firstRow="1" bandRow="1"/>
              <a:tblGrid>
                <a:gridCol w="2438400">
                  <a:extLst>
                    <a:ext uri="{9D8B030D-6E8A-4147-A177-3AD203B41FA5}">
                      <a16:colId xmlns:a16="http://schemas.microsoft.com/office/drawing/2014/main" val="1101088739"/>
                    </a:ext>
                  </a:extLst>
                </a:gridCol>
                <a:gridCol w="2438400">
                  <a:extLst>
                    <a:ext uri="{9D8B030D-6E8A-4147-A177-3AD203B41FA5}">
                      <a16:colId xmlns:a16="http://schemas.microsoft.com/office/drawing/2014/main" val="1521549626"/>
                    </a:ext>
                  </a:extLst>
                </a:gridCol>
                <a:gridCol w="2438400">
                  <a:extLst>
                    <a:ext uri="{9D8B030D-6E8A-4147-A177-3AD203B41FA5}">
                      <a16:colId xmlns:a16="http://schemas.microsoft.com/office/drawing/2014/main" val="535999387"/>
                    </a:ext>
                  </a:extLst>
                </a:gridCol>
                <a:gridCol w="2438400">
                  <a:extLst>
                    <a:ext uri="{9D8B030D-6E8A-4147-A177-3AD203B41FA5}">
                      <a16:colId xmlns:a16="http://schemas.microsoft.com/office/drawing/2014/main" val="3167944814"/>
                    </a:ext>
                  </a:extLst>
                </a:gridCol>
                <a:gridCol w="2438400">
                  <a:extLst>
                    <a:ext uri="{9D8B030D-6E8A-4147-A177-3AD203B41FA5}">
                      <a16:colId xmlns:a16="http://schemas.microsoft.com/office/drawing/2014/main" val="2216876980"/>
                    </a:ext>
                  </a:extLst>
                </a:gridCol>
              </a:tblGrid>
              <a:tr h="442429">
                <a:tc>
                  <a:txBody>
                    <a:bodyPr/>
                    <a:lstStyle/>
                    <a:p>
                      <a:pPr>
                        <a:tabLst>
                          <a:tab pos="431800" algn="l"/>
                          <a:tab pos="828040" algn="l"/>
                          <a:tab pos="1656080" algn="l"/>
                        </a:tabLst>
                      </a:pPr>
                      <a:r>
                        <a:rPr lang="en-US" sz="14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400" b="1" dirty="0">
                          <a:effectLst/>
                          <a:latin typeface="Aptos" panose="020B0004020202020204" pitchFamily="34" charset="0"/>
                          <a:ea typeface="Segoe UI" panose="020B0502040204020203" pitchFamily="34" charset="0"/>
                          <a:cs typeface="Segoe UI" panose="020B0502040204020203" pitchFamily="34" charset="0"/>
                        </a:rPr>
                        <a:t> </a:t>
                      </a:r>
                      <a:r>
                        <a:rPr lang="en-US" sz="14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Ilmastonmuutoksen hillintä</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Ilmastonmuutokseen sopeutuminen</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Biodiversiteetti</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Vesistökuormitus</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390827"/>
                  </a:ext>
                </a:extLst>
              </a:tr>
              <a:tr h="2432130">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Jatkuva kasvatus</a:t>
                      </a:r>
                      <a:endParaRPr lang="fi-FI" sz="2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Metsä säilyy hiilivarastona ja -nieluna. Pienentää maaperän päästöjä, kun maanmuokkaus vähenee, ja etenkin turvemailla, kun vedenpintaa nostetaan ja vedenpinnan tason vaihtelua vähennetään.</a:t>
                      </a:r>
                      <a:endParaRPr lang="fi-FI" sz="24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E359"/>
                    </a:solidFill>
                  </a:tcPr>
                </a:tc>
                <a:tc>
                  <a:txBody>
                    <a:bodyPr/>
                    <a:lstStyle/>
                    <a:p>
                      <a:pPr>
                        <a:tabLst>
                          <a:tab pos="431800" algn="l"/>
                          <a:tab pos="828040" algn="l"/>
                          <a:tab pos="1656080" algn="l"/>
                        </a:tabLst>
                      </a:pPr>
                      <a:r>
                        <a:rPr lang="fi-FI" sz="1400" dirty="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Monilajisuus ja metsän monikerroksisuus vähentävät metsätuhoriskejä. Kuitenkin jatkuvan kasvatuksen kohteet voivat olla alttiita metsätuhoille. Lisää veden pidätyskykyä ja siten tasaa virtaamia.</a:t>
                      </a:r>
                      <a:endParaRPr lang="fi-FI" sz="2400" dirty="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5C7"/>
                    </a:solidFill>
                  </a:tcPr>
                </a:tc>
                <a:tc>
                  <a:txBody>
                    <a:bodyPr/>
                    <a:lstStyle/>
                    <a:p>
                      <a:pPr>
                        <a:tabLst>
                          <a:tab pos="431800" algn="l"/>
                          <a:tab pos="828040" algn="l"/>
                          <a:tab pos="1656080" algn="l"/>
                        </a:tabLst>
                      </a:pPr>
                      <a:r>
                        <a:rPr lang="fi-FI" sz="1400" dirty="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Lisää puulajidiversiteettiä ja kuolleen puuston määrää sekä vähentää maanmuokkausta, joten vaikutukset ovat positiiviset. Lisäksi lisää metsäpeitteisyyttä ja kytkeytyvyyttä ja siten useiden eri lajien elinympäristöjä.</a:t>
                      </a:r>
                      <a:endParaRPr lang="fi-FI" sz="2400" dirty="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E359"/>
                    </a:solidFill>
                  </a:tcPr>
                </a:tc>
                <a:tc>
                  <a:txBody>
                    <a:bodyPr/>
                    <a:lstStyle/>
                    <a:p>
                      <a:pPr>
                        <a:tabLst>
                          <a:tab pos="431800" algn="l"/>
                          <a:tab pos="828040" algn="l"/>
                          <a:tab pos="1656080" algn="l"/>
                        </a:tabLst>
                      </a:pPr>
                      <a:r>
                        <a:rPr lang="fi-FI" sz="14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Vähentää vesistökuormitusta verrattuna tasaikäismetsätalouteen etenkin kivennäismailla ja myös turvemailla.</a:t>
                      </a:r>
                      <a:endParaRPr lang="fi-FI" sz="24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E359"/>
                    </a:solidFill>
                  </a:tcPr>
                </a:tc>
                <a:extLst>
                  <a:ext uri="{0D108BD9-81ED-4DB2-BD59-A6C34878D82A}">
                    <a16:rowId xmlns:a16="http://schemas.microsoft.com/office/drawing/2014/main" val="2095236018"/>
                  </a:ext>
                </a:extLst>
              </a:tr>
              <a:tr h="1389789">
                <a:tc>
                  <a:txBody>
                    <a:bodyPr/>
                    <a:lstStyle/>
                    <a:p>
                      <a:pPr>
                        <a:tabLst>
                          <a:tab pos="431800" algn="l"/>
                          <a:tab pos="828040" algn="l"/>
                          <a:tab pos="1656080" algn="l"/>
                        </a:tabLst>
                      </a:pPr>
                      <a:r>
                        <a:rPr lang="fi-FI" sz="1400" b="1">
                          <a:effectLst/>
                          <a:latin typeface="Aptos" panose="020B0004020202020204" pitchFamily="34" charset="0"/>
                          <a:ea typeface="Segoe UI" panose="020B0502040204020203" pitchFamily="34" charset="0"/>
                          <a:cs typeface="Segoe UI" panose="020B0502040204020203" pitchFamily="34" charset="0"/>
                        </a:rPr>
                        <a:t>Tuhkalannoitus (turvemailla)</a:t>
                      </a:r>
                      <a:endParaRPr lang="fi-FI" sz="2400" b="1">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Lisää metsien kasvua mutta myös maaperän hiilipäästöjä. Pitkäaikaisvaikutukset tunnetaan huonosti.</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Ei tietoa vaikutuksista.</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Ei ole monimuotoisuustoimenpide. Vaikuttaa lajisuhteisiin.  Pitkäaikaisvaikutukset tunnetaan huonosti.</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Vaikutukset tunnetaan huonosti. Voi lisätä kuormitusta mutta ilmeisesti vain maltillisesti.</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1598219"/>
                  </a:ext>
                </a:extLst>
              </a:tr>
              <a:tr h="856417">
                <a:tc>
                  <a:txBody>
                    <a:bodyPr/>
                    <a:lstStyle/>
                    <a:p>
                      <a:pPr>
                        <a:tabLst>
                          <a:tab pos="431800" algn="l"/>
                          <a:tab pos="828040" algn="l"/>
                          <a:tab pos="1656080" algn="l"/>
                        </a:tabLst>
                      </a:pPr>
                      <a:r>
                        <a:rPr lang="fi-FI" sz="1400" b="1">
                          <a:effectLst/>
                          <a:latin typeface="Aptos" panose="020B0004020202020204" pitchFamily="34" charset="0"/>
                          <a:ea typeface="Segoe UI" panose="020B0502040204020203" pitchFamily="34" charset="0"/>
                          <a:cs typeface="Segoe UI" panose="020B0502040204020203" pitchFamily="34" charset="0"/>
                        </a:rPr>
                        <a:t>Kiertoaikojen pidentäminen (kivennäismailla)</a:t>
                      </a:r>
                      <a:endParaRPr lang="fi-FI" sz="2400" b="1">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Hakkuiden viivästyttäminen tuo lyhytaikaisia ilmastohyötyjä.</a:t>
                      </a:r>
                      <a:endParaRPr lang="fi-FI" sz="240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5C7"/>
                    </a:solid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Ei merkittäviä vaikutuksia.</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Ei lisää merkittävästi metsäalueiden monimuotoisuutta.</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Ei merkittäviä kuormitusta vähentäviä vaikutuksia.</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069610"/>
                  </a:ext>
                </a:extLst>
              </a:tr>
              <a:tr h="1737235">
                <a:tc>
                  <a:txBody>
                    <a:bodyPr/>
                    <a:lstStyle/>
                    <a:p>
                      <a:pPr>
                        <a:tabLst>
                          <a:tab pos="431800" algn="l"/>
                          <a:tab pos="828040" algn="l"/>
                          <a:tab pos="1656080" algn="l"/>
                        </a:tabLst>
                      </a:pPr>
                      <a:r>
                        <a:rPr lang="fi-FI" sz="1400" b="1">
                          <a:effectLst/>
                          <a:latin typeface="Aptos" panose="020B0004020202020204" pitchFamily="34" charset="0"/>
                          <a:ea typeface="Segoe UI" panose="020B0502040204020203" pitchFamily="34" charset="0"/>
                          <a:cs typeface="Segoe UI" panose="020B0502040204020203" pitchFamily="34" charset="0"/>
                        </a:rPr>
                        <a:t>Kosteikot ja vesien palauttaminen</a:t>
                      </a:r>
                      <a:endParaRPr lang="fi-FI" sz="2400" b="1">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Mahdollistaa hiilen varastoimisen mutta metaanipäästöt voivat lisääntyä. Kokonaisuutena vaikutukset eivät välttämättä positiiviset.</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Auttaa tasaamaan virtaamia, joten hyötyä tulva- ja kuivuusriskien ehkäisyssä.</a:t>
                      </a:r>
                      <a:endParaRPr lang="fi-FI" sz="2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5A11B"/>
                    </a:solidFill>
                  </a:tcPr>
                </a:tc>
                <a:tc>
                  <a:txBody>
                    <a:bodyPr/>
                    <a:lstStyle/>
                    <a:p>
                      <a:pPr>
                        <a:tabLst>
                          <a:tab pos="431800" algn="l"/>
                          <a:tab pos="828040" algn="l"/>
                          <a:tab pos="1656080" algn="l"/>
                        </a:tabLst>
                      </a:pPr>
                      <a:r>
                        <a:rPr lang="fi-FI" sz="14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Positiiviset vaikutukset; lisää sopivia elinympäristöjä suo- ja kosteikkolajeille.</a:t>
                      </a:r>
                      <a:endParaRPr lang="fi-FI" sz="24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E359"/>
                    </a:solid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Erittäin positiiviset vaikutukset mutta lyhyellä aikavälillä maan käsittelyt ja veden pinnan nousu voivat lisätä kuormitusta.</a:t>
                      </a:r>
                      <a:endParaRPr lang="fi-FI" sz="2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5A11B"/>
                    </a:solidFill>
                  </a:tcPr>
                </a:tc>
                <a:extLst>
                  <a:ext uri="{0D108BD9-81ED-4DB2-BD59-A6C34878D82A}">
                    <a16:rowId xmlns:a16="http://schemas.microsoft.com/office/drawing/2014/main" val="3298828406"/>
                  </a:ext>
                </a:extLst>
              </a:tr>
            </a:tbl>
          </a:graphicData>
        </a:graphic>
      </p:graphicFrame>
    </p:spTree>
    <p:extLst>
      <p:ext uri="{BB962C8B-B14F-4D97-AF65-F5344CB8AC3E}">
        <p14:creationId xmlns:p14="http://schemas.microsoft.com/office/powerpoint/2010/main" val="247293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7B37C46-E90C-8A2A-6E79-EEDB5B84495F}"/>
              </a:ext>
            </a:extLst>
          </p:cNvPr>
          <p:cNvGraphicFramePr>
            <a:graphicFrameLocks noGrp="1"/>
          </p:cNvGraphicFramePr>
          <p:nvPr>
            <p:ph idx="4294967295"/>
            <p:extLst>
              <p:ext uri="{D42A27DB-BD31-4B8C-83A1-F6EECF244321}">
                <p14:modId xmlns:p14="http://schemas.microsoft.com/office/powerpoint/2010/main" val="121378116"/>
              </p:ext>
            </p:extLst>
          </p:nvPr>
        </p:nvGraphicFramePr>
        <p:xfrm>
          <a:off x="0" y="0"/>
          <a:ext cx="12192000" cy="6858000"/>
        </p:xfrm>
        <a:graphic>
          <a:graphicData uri="http://schemas.openxmlformats.org/drawingml/2006/table">
            <a:tbl>
              <a:tblPr firstRow="1" bandRow="1"/>
              <a:tblGrid>
                <a:gridCol w="2438400">
                  <a:extLst>
                    <a:ext uri="{9D8B030D-6E8A-4147-A177-3AD203B41FA5}">
                      <a16:colId xmlns:a16="http://schemas.microsoft.com/office/drawing/2014/main" val="828385505"/>
                    </a:ext>
                  </a:extLst>
                </a:gridCol>
                <a:gridCol w="2438400">
                  <a:extLst>
                    <a:ext uri="{9D8B030D-6E8A-4147-A177-3AD203B41FA5}">
                      <a16:colId xmlns:a16="http://schemas.microsoft.com/office/drawing/2014/main" val="4113589544"/>
                    </a:ext>
                  </a:extLst>
                </a:gridCol>
                <a:gridCol w="2438400">
                  <a:extLst>
                    <a:ext uri="{9D8B030D-6E8A-4147-A177-3AD203B41FA5}">
                      <a16:colId xmlns:a16="http://schemas.microsoft.com/office/drawing/2014/main" val="72819684"/>
                    </a:ext>
                  </a:extLst>
                </a:gridCol>
                <a:gridCol w="2438400">
                  <a:extLst>
                    <a:ext uri="{9D8B030D-6E8A-4147-A177-3AD203B41FA5}">
                      <a16:colId xmlns:a16="http://schemas.microsoft.com/office/drawing/2014/main" val="3705682047"/>
                    </a:ext>
                  </a:extLst>
                </a:gridCol>
                <a:gridCol w="2438400">
                  <a:extLst>
                    <a:ext uri="{9D8B030D-6E8A-4147-A177-3AD203B41FA5}">
                      <a16:colId xmlns:a16="http://schemas.microsoft.com/office/drawing/2014/main" val="372516846"/>
                    </a:ext>
                  </a:extLst>
                </a:gridCol>
              </a:tblGrid>
              <a:tr h="661996">
                <a:tc>
                  <a:txBody>
                    <a:bodyPr/>
                    <a:lstStyle/>
                    <a:p>
                      <a:pPr>
                        <a:tabLst>
                          <a:tab pos="431800" algn="l"/>
                          <a:tab pos="828040" algn="l"/>
                          <a:tab pos="1656080" algn="l"/>
                        </a:tabLst>
                      </a:pPr>
                      <a:r>
                        <a:rPr lang="en-US" sz="14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400" b="1" dirty="0">
                          <a:effectLst/>
                          <a:latin typeface="Aptos" panose="020B0004020202020204" pitchFamily="34" charset="0"/>
                          <a:ea typeface="Segoe UI" panose="020B0502040204020203" pitchFamily="34" charset="0"/>
                          <a:cs typeface="Segoe UI" panose="020B0502040204020203" pitchFamily="34" charset="0"/>
                        </a:rPr>
                        <a:t> </a:t>
                      </a:r>
                      <a:r>
                        <a:rPr lang="en-US" sz="14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Ilmastonmuutoksen hillintä</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Ilmastonmuutokseen sopeutuminen</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Biodiversiteetti</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Vesistökuormitus</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546771"/>
                  </a:ext>
                </a:extLst>
              </a:tr>
              <a:tr h="1906463">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Soiden ennallistaminen</a:t>
                      </a:r>
                      <a:endParaRPr lang="fi-FI" sz="2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Lisää metaanipäästöjä etenkin lyhyellä aikavälillä mutta mahdollistaa turpeen kertymisen ja siten hiilen varastoimisen. Kokonaisvaikutukset ovat kohdekohtaiset ja riippuvat tarkasteluajanjaksosta.</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Auttaa tasaamaan virtaamia, joten hyötyä tulva- ja kuivuusriskien ehkäisyssä.</a:t>
                      </a:r>
                      <a:endParaRPr lang="fi-FI" sz="2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Mahdollistaa alkuperäisen suoluonnon palautumisen, joten vaikutukset erittäin positiiviset.</a:t>
                      </a:r>
                      <a:endParaRPr lang="fi-FI" sz="2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Positiiviset vaikutukset, sillä suot pidättävät ravinteita. Lyhyellä aikavälillä (maksimissaan noin 10 vuotta) ennallistamistoimet voivat lisätä kuormitusta.</a:t>
                      </a:r>
                      <a:endParaRPr lang="fi-FI" sz="2400" dirty="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extLst>
                  <a:ext uri="{0D108BD9-81ED-4DB2-BD59-A6C34878D82A}">
                    <a16:rowId xmlns:a16="http://schemas.microsoft.com/office/drawing/2014/main" val="58799456"/>
                  </a:ext>
                </a:extLst>
              </a:tr>
              <a:tr h="1906463">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Suojavyöhykkeet</a:t>
                      </a:r>
                      <a:endParaRPr lang="fi-FI" sz="2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Hakkuiden ja maanmuokkauksen vähentäminen mahdollistaa hiilen kertymisen puustoon ja vähentää maaperäpäästöjä. Kokonaisuutena vaikutukset kuitenkin kohtalaisen vähäisiä.</a:t>
                      </a:r>
                      <a:endParaRPr lang="fi-FI" sz="240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5C7"/>
                    </a:solid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Suojavyöhykkeiden aikaansaama vesialueiden varjostus vähentää vesistön kuumuusriskejä. </a:t>
                      </a:r>
                      <a:endParaRPr lang="fi-FI" sz="2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Suojavyöhykkeet ovat monimuotoisuuden kannalta tärkeitä sekä maa-alueiden että vesistöjen lajistolle, sillä ne vähentävät rantavyöhykkeen hakkuita ja lisäävät vesialueiden varjostusta.</a:t>
                      </a:r>
                      <a:endParaRPr lang="fi-FI" sz="24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fi-FI" sz="1400" dirty="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Vähentää kuormitusta mutta kohtalaisen vähäisesti.</a:t>
                      </a:r>
                      <a:endParaRPr lang="fi-FI" sz="2400" dirty="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5C7"/>
                    </a:solidFill>
                  </a:tcPr>
                </a:tc>
                <a:extLst>
                  <a:ext uri="{0D108BD9-81ED-4DB2-BD59-A6C34878D82A}">
                    <a16:rowId xmlns:a16="http://schemas.microsoft.com/office/drawing/2014/main" val="76696666"/>
                  </a:ext>
                </a:extLst>
              </a:tr>
              <a:tr h="953231">
                <a:tc>
                  <a:txBody>
                    <a:bodyPr/>
                    <a:lstStyle/>
                    <a:p>
                      <a:pPr>
                        <a:tabLst>
                          <a:tab pos="431800" algn="l"/>
                          <a:tab pos="828040" algn="l"/>
                          <a:tab pos="1656080" algn="l"/>
                        </a:tabLst>
                      </a:pPr>
                      <a:r>
                        <a:rPr lang="fi-FI" sz="1400" b="1">
                          <a:effectLst/>
                          <a:latin typeface="Aptos" panose="020B0004020202020204" pitchFamily="34" charset="0"/>
                          <a:ea typeface="Segoe UI" panose="020B0502040204020203" pitchFamily="34" charset="0"/>
                          <a:cs typeface="Segoe UI" panose="020B0502040204020203" pitchFamily="34" charset="0"/>
                        </a:rPr>
                        <a:t>Muut metsätalouden vesiensuojelutoimenpiteet (laskeutusaltaat yms.)</a:t>
                      </a:r>
                      <a:endParaRPr lang="fi-FI" sz="2400" b="1">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en-US" sz="1400">
                          <a:effectLst/>
                          <a:latin typeface="Aptos" panose="020B0004020202020204" pitchFamily="34" charset="0"/>
                          <a:ea typeface="Segoe UI" panose="020B0502040204020203" pitchFamily="34" charset="0"/>
                          <a:cs typeface="Segoe UI" panose="020B0502040204020203" pitchFamily="34" charset="0"/>
                        </a:rPr>
                        <a:t>Ei merkittäviä vaikutuksia.</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Voi marginaalisesti auttaa virtaamien tasaamisessa.</a:t>
                      </a:r>
                      <a:endParaRPr lang="fi-FI" sz="24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Ei vaikutuksia.</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Vain vähäisiä kuormitusta vähentäviä vaikutuksia. Voi jopa lisätä kuormitusta, kun maata muokataan.</a:t>
                      </a:r>
                      <a:endParaRPr lang="fi-FI" sz="2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096495"/>
                  </a:ext>
                </a:extLst>
              </a:tr>
              <a:tr h="1429847">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Metsien suojelu</a:t>
                      </a:r>
                      <a:endParaRPr lang="fi-FI" sz="2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Hakkuiden ja maanmuokkauksen vähentäminen mahdollistaa hiilen kertymisen elävään ja kuolleeseen puustoon sekä maaperään. </a:t>
                      </a:r>
                      <a:endParaRPr lang="fi-FI" sz="24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Tuo lisää elinympäristöjä metsälajistolle ja siten lisää niiden sopeutumismahdollisuuksia.</a:t>
                      </a:r>
                      <a:endParaRPr lang="fi-FI" sz="24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Erittäin positiiviset vaikutukset. Tuo lisää elinympäristöjä metsälajistolle ja etenkin lahopuustosta riippuvaiselle lajistolle.</a:t>
                      </a:r>
                      <a:endParaRPr lang="fi-FI" sz="2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Vähentää kuormitusta etenkin kivennäismailla mutta myös turvemailla.</a:t>
                      </a:r>
                      <a:endParaRPr lang="fi-FI" sz="2400" dirty="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extLst>
                  <a:ext uri="{0D108BD9-81ED-4DB2-BD59-A6C34878D82A}">
                    <a16:rowId xmlns:a16="http://schemas.microsoft.com/office/drawing/2014/main" val="2460668335"/>
                  </a:ext>
                </a:extLst>
              </a:tr>
            </a:tbl>
          </a:graphicData>
        </a:graphic>
      </p:graphicFrame>
    </p:spTree>
    <p:extLst>
      <p:ext uri="{BB962C8B-B14F-4D97-AF65-F5344CB8AC3E}">
        <p14:creationId xmlns:p14="http://schemas.microsoft.com/office/powerpoint/2010/main" val="2273249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2C943B-5AC4-E240-FE39-C3CF3DD59DDF}"/>
              </a:ext>
            </a:extLst>
          </p:cNvPr>
          <p:cNvGraphicFramePr>
            <a:graphicFrameLocks noGrp="1"/>
          </p:cNvGraphicFramePr>
          <p:nvPr/>
        </p:nvGraphicFramePr>
        <p:xfrm>
          <a:off x="0" y="0"/>
          <a:ext cx="12192000" cy="6859706"/>
        </p:xfrm>
        <a:graphic>
          <a:graphicData uri="http://schemas.openxmlformats.org/drawingml/2006/table">
            <a:tbl>
              <a:tblPr firstRow="1" bandRow="1"/>
              <a:tblGrid>
                <a:gridCol w="1750142">
                  <a:extLst>
                    <a:ext uri="{9D8B030D-6E8A-4147-A177-3AD203B41FA5}">
                      <a16:colId xmlns:a16="http://schemas.microsoft.com/office/drawing/2014/main" val="1657206969"/>
                    </a:ext>
                  </a:extLst>
                </a:gridCol>
                <a:gridCol w="2313858">
                  <a:extLst>
                    <a:ext uri="{9D8B030D-6E8A-4147-A177-3AD203B41FA5}">
                      <a16:colId xmlns:a16="http://schemas.microsoft.com/office/drawing/2014/main" val="2219331031"/>
                    </a:ext>
                  </a:extLst>
                </a:gridCol>
                <a:gridCol w="2032000">
                  <a:extLst>
                    <a:ext uri="{9D8B030D-6E8A-4147-A177-3AD203B41FA5}">
                      <a16:colId xmlns:a16="http://schemas.microsoft.com/office/drawing/2014/main" val="533894294"/>
                    </a:ext>
                  </a:extLst>
                </a:gridCol>
                <a:gridCol w="2032000">
                  <a:extLst>
                    <a:ext uri="{9D8B030D-6E8A-4147-A177-3AD203B41FA5}">
                      <a16:colId xmlns:a16="http://schemas.microsoft.com/office/drawing/2014/main" val="1406680397"/>
                    </a:ext>
                  </a:extLst>
                </a:gridCol>
                <a:gridCol w="2032000">
                  <a:extLst>
                    <a:ext uri="{9D8B030D-6E8A-4147-A177-3AD203B41FA5}">
                      <a16:colId xmlns:a16="http://schemas.microsoft.com/office/drawing/2014/main" val="4202454785"/>
                    </a:ext>
                  </a:extLst>
                </a:gridCol>
                <a:gridCol w="2032000">
                  <a:extLst>
                    <a:ext uri="{9D8B030D-6E8A-4147-A177-3AD203B41FA5}">
                      <a16:colId xmlns:a16="http://schemas.microsoft.com/office/drawing/2014/main" val="102552402"/>
                    </a:ext>
                  </a:extLst>
                </a:gridCol>
              </a:tblGrid>
              <a:tr h="364054">
                <a:tc>
                  <a:txBody>
                    <a:bodyPr/>
                    <a:lstStyle/>
                    <a:p>
                      <a:pPr>
                        <a:tabLst>
                          <a:tab pos="431800" algn="l"/>
                          <a:tab pos="828040" algn="l"/>
                          <a:tab pos="1656080" algn="l"/>
                        </a:tabLst>
                      </a:pPr>
                      <a:r>
                        <a:rPr lang="en-US" sz="12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200" b="1" dirty="0">
                          <a:effectLst/>
                          <a:latin typeface="Aptos" panose="020B0004020202020204" pitchFamily="34" charset="0"/>
                          <a:ea typeface="Segoe UI" panose="020B0502040204020203" pitchFamily="34" charset="0"/>
                          <a:cs typeface="Segoe UI" panose="020B0502040204020203" pitchFamily="34" charset="0"/>
                        </a:rPr>
                        <a:t> </a:t>
                      </a:r>
                      <a:r>
                        <a:rPr lang="en-US" sz="12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12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Toteutettavuus</a:t>
                      </a:r>
                      <a:endParaRPr lang="fi-FI" sz="12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Hyväksyttävyys maanomistajalle</a:t>
                      </a:r>
                      <a:endParaRPr lang="fi-FI" sz="12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Talousvaikutukset</a:t>
                      </a:r>
                      <a:endParaRPr lang="fi-FI" sz="12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Hyväksyttävyys yleisesti </a:t>
                      </a:r>
                      <a:endParaRPr lang="fi-FI" sz="12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Muuta huomioitavaa</a:t>
                      </a:r>
                      <a:endParaRPr lang="fi-FI" sz="12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267777"/>
                  </a:ext>
                </a:extLst>
              </a:tr>
              <a:tr h="2324538">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Jatkuva kasvatus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Tietoa toimenpiteen toimivuudesta karuilla ja mäntyvaltaisilla turvemailla on vähän.</a:t>
                      </a:r>
                      <a:endParaRPr lang="fi-FI" sz="120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2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Menetelmän soveltuvuus Kiiminkijoen alueella herättää epävarmuutta. Toimiessaan ja paikalliset olosuhteet huomioon otettaessa kannatettava vaihtoehto.  </a:t>
                      </a:r>
                      <a:endParaRPr lang="fi-FI" sz="12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On yleensä ollut tutkimuksissa taloudellisesti kannattavampi kuin tasaikäismetsätalous mutta kannattavuudessa on kasvupaikka- ja kohdekohtaisia eroja. Vähentää metsänhoidon kustannuksia ja mahdollistaa tasaisemman tulovirran.</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Monet toivovat laajempaa siirtymistä jatkuvaan kasvatukseen metsien muiden käyttötarkoitusten sekä pienemmän vesistökuormituksen takia. </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dirty="0">
                          <a:effectLst/>
                          <a:latin typeface="Aptos" panose="020B0004020202020204" pitchFamily="34" charset="0"/>
                          <a:ea typeface="Segoe UI" panose="020B0502040204020203" pitchFamily="34" charset="0"/>
                          <a:cs typeface="Segoe UI" panose="020B0502040204020203" pitchFamily="34" charset="0"/>
                        </a:rPr>
                        <a:t>Jatkuva kasvatus koetaan jossain määrin ideologisesti värittyneenä käsitteenä, joka aiheuttaa ristiriitoja.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562622"/>
                  </a:ext>
                </a:extLst>
              </a:tr>
              <a:tr h="1756316">
                <a:tc>
                  <a:txBody>
                    <a:bodyPr/>
                    <a:lstStyle/>
                    <a:p>
                      <a:pPr>
                        <a:tabLst>
                          <a:tab pos="431800" algn="l"/>
                          <a:tab pos="828040" algn="l"/>
                          <a:tab pos="1656080" algn="l"/>
                        </a:tabLst>
                      </a:pPr>
                      <a:r>
                        <a:rPr lang="fi-FI" sz="1200" b="1">
                          <a:effectLst/>
                          <a:latin typeface="Aptos" panose="020B0004020202020204" pitchFamily="34" charset="0"/>
                          <a:ea typeface="Segoe UI" panose="020B0502040204020203" pitchFamily="34" charset="0"/>
                          <a:cs typeface="Segoe UI" panose="020B0502040204020203" pitchFamily="34" charset="0"/>
                        </a:rPr>
                        <a:t>Tuhkalannoitus (turvemailla)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Toteuttaminen helppoa.</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Taloudellisesti hyvä investointi metsänomistajalle. Toteutukseen saa tukea esimerkiksi hiilikompensaation muodossa.</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Lisää nopeakasvuisen puun tuotantoa, jolla voi olla hetkellisiä positiivisia vaikutuksia kuitupuutuloihin. Toimenpiteeseen voi saada taloudellista tukea. </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effectLst/>
                          <a:latin typeface="Aptos" panose="020B0004020202020204" pitchFamily="34" charset="0"/>
                          <a:ea typeface="Segoe UI" panose="020B0502040204020203" pitchFamily="34" charset="0"/>
                          <a:cs typeface="Segoe UI" panose="020B0502040204020203" pitchFamily="34" charset="0"/>
                        </a:rPr>
                        <a:t>Pidetään laajasti hyvänä vaihtoehtona, jos lannoittamalla voidaan vähentää kunnostusojituksia. Toisaalta aidot vaikutukset hiilen sitoutumiseen epäilyttävät.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a:effectLst/>
                          <a:latin typeface="Aptos" panose="020B0004020202020204" pitchFamily="34" charset="0"/>
                          <a:ea typeface="Segoe UI" panose="020B0502040204020203" pitchFamily="34" charset="0"/>
                          <a:cs typeface="Segoe UI" panose="020B0502040204020203" pitchFamily="34" charset="0"/>
                        </a:rPr>
                        <a:t>Tuhkalannoitus on hiilensidontakeinona ristiriitainen menetelmä, koska sillä ei tähdätä pitkäaikaiseen hiilivarastoon. Toisaalta lannoittaminen sopii helposti metsätalouden intresseihin.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700799"/>
                  </a:ext>
                </a:extLst>
              </a:tr>
              <a:tr h="752707">
                <a:tc>
                  <a:txBody>
                    <a:bodyPr/>
                    <a:lstStyle/>
                    <a:p>
                      <a:pPr>
                        <a:tabLst>
                          <a:tab pos="431800" algn="l"/>
                          <a:tab pos="828040" algn="l"/>
                          <a:tab pos="1656080" algn="l"/>
                        </a:tabLst>
                      </a:pPr>
                      <a:r>
                        <a:rPr lang="fi-FI" sz="1200" b="1">
                          <a:effectLst/>
                          <a:latin typeface="Aptos" panose="020B0004020202020204" pitchFamily="34" charset="0"/>
                          <a:ea typeface="Segoe UI" panose="020B0502040204020203" pitchFamily="34" charset="0"/>
                          <a:cs typeface="Segoe UI" panose="020B0502040204020203" pitchFamily="34" charset="0"/>
                        </a:rPr>
                        <a:t>Kiertoaikojen pidentäminen (kivennäismailla)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Toteuttaminen helppoa.</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Mallinnustemme perusteella lisää jonkin verran kantorahatuloja ja työllisyyttä.</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260973"/>
                  </a:ext>
                </a:extLst>
              </a:tr>
              <a:tr h="1660385">
                <a:tc>
                  <a:txBody>
                    <a:bodyPr/>
                    <a:lstStyle/>
                    <a:p>
                      <a:pPr>
                        <a:tabLst>
                          <a:tab pos="431800" algn="l"/>
                          <a:tab pos="828040" algn="l"/>
                          <a:tab pos="1656080" algn="l"/>
                        </a:tabLst>
                      </a:pPr>
                      <a:r>
                        <a:rPr lang="fi-FI" sz="1200" b="1" dirty="0">
                          <a:effectLst/>
                          <a:latin typeface="Aptos" panose="020B0004020202020204" pitchFamily="34" charset="0"/>
                          <a:ea typeface="Segoe UI" panose="020B0502040204020203" pitchFamily="34" charset="0"/>
                          <a:cs typeface="Segoe UI" panose="020B0502040204020203" pitchFamily="34" charset="0"/>
                        </a:rPr>
                        <a:t>Kosteikot ja vesien palauttaminen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dirty="0">
                          <a:effectLst/>
                          <a:latin typeface="Aptos" panose="020B0004020202020204" pitchFamily="34" charset="0"/>
                          <a:ea typeface="Segoe UI" panose="020B0502040204020203" pitchFamily="34" charset="0"/>
                          <a:cs typeface="Segoe UI" panose="020B0502040204020203" pitchFamily="34" charset="0"/>
                        </a:rPr>
                        <a:t>Onnistunut toteutus vaatii sopivan kohteen, huolellisen suunnittelun ja osaavan tekijän. Kokemusta alkaa hiljalleen kertyä.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Pääsääntöisesti hyväksyttävyys on korkealla tasolla sopivissa kohteissa. Kaikkien metsänomistajien suostuminen kohdealueella ei toisaalta ole itsestäänselvyys.</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Toimenpide vaatii rahoitusta. Vaikutukset metsätalouteen yleensä minimaaliset, sillä kosteikot perustetaan usein metsätaloudellisesti heikkotuottoisille alueille.</a:t>
                      </a:r>
                      <a:endParaRPr lang="fi-FI" sz="12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2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Pidetään hyvänä asiana luonnon monimuotoisuuden ja esimerkiksi vesilinnuston kannalta.</a:t>
                      </a:r>
                      <a:endParaRPr lang="fi-FI" sz="12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200" dirty="0">
                          <a:effectLst/>
                          <a:latin typeface="Aptos" panose="020B0004020202020204" pitchFamily="34" charset="0"/>
                          <a:ea typeface="Segoe UI" panose="020B0502040204020203" pitchFamily="34" charset="0"/>
                          <a:cs typeface="Segoe UI" panose="020B0502040204020203" pitchFamily="34" charset="0"/>
                        </a:rPr>
                        <a:t>Erityisesti vesien palauttamiseen voi liittyä byrokraattisia hidasteita (esim. vesilupavaatimus joillain kohteilla).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527987"/>
                  </a:ext>
                </a:extLst>
              </a:tr>
            </a:tbl>
          </a:graphicData>
        </a:graphic>
      </p:graphicFrame>
    </p:spTree>
    <p:extLst>
      <p:ext uri="{BB962C8B-B14F-4D97-AF65-F5344CB8AC3E}">
        <p14:creationId xmlns:p14="http://schemas.microsoft.com/office/powerpoint/2010/main" val="358830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A414B1-15F7-FAEE-70BF-1FE99BE9AD75}"/>
              </a:ext>
            </a:extLst>
          </p:cNvPr>
          <p:cNvGraphicFramePr>
            <a:graphicFrameLocks noGrp="1"/>
          </p:cNvGraphicFramePr>
          <p:nvPr/>
        </p:nvGraphicFramePr>
        <p:xfrm>
          <a:off x="1" y="1"/>
          <a:ext cx="12192001" cy="6865309"/>
        </p:xfrm>
        <a:graphic>
          <a:graphicData uri="http://schemas.openxmlformats.org/drawingml/2006/table">
            <a:tbl>
              <a:tblPr firstRow="1" bandRow="1"/>
              <a:tblGrid>
                <a:gridCol w="1887793">
                  <a:extLst>
                    <a:ext uri="{9D8B030D-6E8A-4147-A177-3AD203B41FA5}">
                      <a16:colId xmlns:a16="http://schemas.microsoft.com/office/drawing/2014/main" val="1111481652"/>
                    </a:ext>
                  </a:extLst>
                </a:gridCol>
                <a:gridCol w="2176208">
                  <a:extLst>
                    <a:ext uri="{9D8B030D-6E8A-4147-A177-3AD203B41FA5}">
                      <a16:colId xmlns:a16="http://schemas.microsoft.com/office/drawing/2014/main" val="3338317787"/>
                    </a:ext>
                  </a:extLst>
                </a:gridCol>
                <a:gridCol w="2032000">
                  <a:extLst>
                    <a:ext uri="{9D8B030D-6E8A-4147-A177-3AD203B41FA5}">
                      <a16:colId xmlns:a16="http://schemas.microsoft.com/office/drawing/2014/main" val="1831466720"/>
                    </a:ext>
                  </a:extLst>
                </a:gridCol>
                <a:gridCol w="2032000">
                  <a:extLst>
                    <a:ext uri="{9D8B030D-6E8A-4147-A177-3AD203B41FA5}">
                      <a16:colId xmlns:a16="http://schemas.microsoft.com/office/drawing/2014/main" val="3037696572"/>
                    </a:ext>
                  </a:extLst>
                </a:gridCol>
                <a:gridCol w="2032000">
                  <a:extLst>
                    <a:ext uri="{9D8B030D-6E8A-4147-A177-3AD203B41FA5}">
                      <a16:colId xmlns:a16="http://schemas.microsoft.com/office/drawing/2014/main" val="1541989322"/>
                    </a:ext>
                  </a:extLst>
                </a:gridCol>
                <a:gridCol w="2032000">
                  <a:extLst>
                    <a:ext uri="{9D8B030D-6E8A-4147-A177-3AD203B41FA5}">
                      <a16:colId xmlns:a16="http://schemas.microsoft.com/office/drawing/2014/main" val="1362837552"/>
                    </a:ext>
                  </a:extLst>
                </a:gridCol>
              </a:tblGrid>
              <a:tr h="818154">
                <a:tc>
                  <a:txBody>
                    <a:bodyPr/>
                    <a:lstStyle/>
                    <a:p>
                      <a:pPr>
                        <a:tabLst>
                          <a:tab pos="431800" algn="l"/>
                          <a:tab pos="828040" algn="l"/>
                          <a:tab pos="1656080" algn="l"/>
                        </a:tabLst>
                      </a:pPr>
                      <a:r>
                        <a:rPr lang="en-US" sz="14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400" b="1" dirty="0">
                          <a:effectLst/>
                          <a:latin typeface="Aptos" panose="020B0004020202020204" pitchFamily="34" charset="0"/>
                          <a:ea typeface="Segoe UI" panose="020B0502040204020203" pitchFamily="34" charset="0"/>
                          <a:cs typeface="Segoe UI" panose="020B0502040204020203" pitchFamily="34" charset="0"/>
                        </a:rPr>
                        <a:t> </a:t>
                      </a:r>
                      <a:r>
                        <a:rPr lang="en-US" sz="14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1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Toteutettavuus</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Hyväksyttävyys maanomistajalle</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Talousvaikutukset</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Hyväksyttävyys yleisesti </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Muuta huomioitavaa</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1309557"/>
                  </a:ext>
                </a:extLst>
              </a:tr>
              <a:tr h="1059491">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Soiden ennallistaminen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Onnistunut toteutus vaatii huolellisen suunnittelun ja osaavan tekijän. Toteutuksesta kohtalaisen paljon kokemusta.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Hyväksyttävyys suurta vajaatuottoisilla soilla mutta pientä tuottavalla metsätalousmaalla.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Soiden ennallistaminen lisää työpaikkoja mutta toimenpiteen toteuttaminen vaatii rahoitusta.</a:t>
                      </a:r>
                      <a:endParaRPr lang="fi-FI" sz="140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Pidetään hyvänä asiana luonnon monimuotoisuuden ja virkistyskäytön kannalta. </a:t>
                      </a:r>
                      <a:endParaRPr lang="fi-FI" sz="1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9058173"/>
                  </a:ext>
                </a:extLst>
              </a:tr>
              <a:tr h="1545403">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Suojavyöhykkeet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Toteuttaminen helppoa.</a:t>
                      </a:r>
                      <a:endParaRPr lang="fi-FI" sz="14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Tulonmenetys epäilyttää mutta lakisääteiset velvoitteet halutaan hoitaa osana metsänhoitoa.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Vähentää metsätaloudellista tuottoa, varsinkin jos suojavyöhykkeet jätetään kokonaan hakkaamatta.</a:t>
                      </a:r>
                      <a:endParaRPr lang="fi-FI" sz="14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Monet ovat havainneet, että käytännössä suojavyöhykkeet jäävät usein liian pieniksi. Valvontaa ei pidetä riittävän tehokkaana.</a:t>
                      </a:r>
                      <a:endParaRPr lang="fi-FI" sz="14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595347"/>
                  </a:ext>
                </a:extLst>
              </a:tr>
              <a:tr h="1271389">
                <a:tc>
                  <a:txBody>
                    <a:bodyPr/>
                    <a:lstStyle/>
                    <a:p>
                      <a:pPr>
                        <a:tabLst>
                          <a:tab pos="431800" algn="l"/>
                          <a:tab pos="828040" algn="l"/>
                          <a:tab pos="1656080" algn="l"/>
                        </a:tabLst>
                      </a:pPr>
                      <a:r>
                        <a:rPr lang="fi-FI" sz="1400" b="1">
                          <a:effectLst/>
                          <a:latin typeface="Aptos" panose="020B0004020202020204" pitchFamily="34" charset="0"/>
                          <a:ea typeface="Segoe UI" panose="020B0502040204020203" pitchFamily="34" charset="0"/>
                          <a:cs typeface="Segoe UI" panose="020B0502040204020203" pitchFamily="34" charset="0"/>
                        </a:rPr>
                        <a:t>Muut metsätalouden vesiensuojelutoimenpiteet (laskeutusaltaat yms.)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Toteuttaminen vaatii suunnittelua ja osaamista. Toteutuksesta paljon kokemusta.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Toimenpiteiden toteuttamisesta aiheutuu kustannuksia.</a:t>
                      </a:r>
                      <a:endParaRPr lang="fi-FI" sz="14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757550"/>
                  </a:ext>
                </a:extLst>
              </a:tr>
              <a:tr h="2163563">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Metsien suojelu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Toteuttaminen hyvin helppoa.</a:t>
                      </a:r>
                      <a:endParaRPr lang="fi-FI" sz="14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Metsien suojelu metsänomistajan omasta aloitteesta on hyväksyttävää, jos menetetystä puutulosta saa korvauksen.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Vähentää metsätaloudellisesta tuottoa mutta suojelusta voi saada taloudellisen korvauksen.</a:t>
                      </a:r>
                      <a:endParaRPr lang="fi-FI" sz="140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Metsien monikäytön, monimuotoisuuden ja virkistyskäytön vuoksi pidetään hyvänä asiana. Toisaalta myös metsätalouden toimintaedellytyksistä halutaan huolehtia.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2309064"/>
                  </a:ext>
                </a:extLst>
              </a:tr>
            </a:tbl>
          </a:graphicData>
        </a:graphic>
      </p:graphicFrame>
    </p:spTree>
    <p:extLst>
      <p:ext uri="{BB962C8B-B14F-4D97-AF65-F5344CB8AC3E}">
        <p14:creationId xmlns:p14="http://schemas.microsoft.com/office/powerpoint/2010/main" val="214082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15A9-A441-A576-7B49-4D8C14D0377F}"/>
              </a:ext>
            </a:extLst>
          </p:cNvPr>
          <p:cNvSpPr>
            <a:spLocks noGrp="1"/>
          </p:cNvSpPr>
          <p:nvPr>
            <p:ph type="title"/>
          </p:nvPr>
        </p:nvSpPr>
        <p:spPr/>
        <p:txBody>
          <a:bodyPr/>
          <a:lstStyle/>
          <a:p>
            <a:r>
              <a:rPr lang="fi-FI" dirty="0"/>
              <a:t>Maataloustoimenpiteiden vesistö- ja ilmastovaikutukset</a:t>
            </a:r>
          </a:p>
        </p:txBody>
      </p:sp>
      <p:sp>
        <p:nvSpPr>
          <p:cNvPr id="3" name="Content Placeholder 2">
            <a:extLst>
              <a:ext uri="{FF2B5EF4-FFF2-40B4-BE49-F238E27FC236}">
                <a16:creationId xmlns:a16="http://schemas.microsoft.com/office/drawing/2014/main" id="{192AA431-7D4A-E650-6316-4718A8B45A2C}"/>
              </a:ext>
            </a:extLst>
          </p:cNvPr>
          <p:cNvSpPr>
            <a:spLocks noGrp="1"/>
          </p:cNvSpPr>
          <p:nvPr>
            <p:ph idx="1"/>
          </p:nvPr>
        </p:nvSpPr>
        <p:spPr/>
        <p:txBody>
          <a:bodyPr/>
          <a:lstStyle/>
          <a:p>
            <a:pPr marL="0" indent="0">
              <a:buNone/>
            </a:pPr>
            <a:r>
              <a:rPr lang="fi-FI" dirty="0"/>
              <a:t>Maatalouden vesistökuormitusta voidaan vähentää useiden eri toimenpiteiden avulla. Näitä ovat esimerkiksi suojakaistat, kalkitus, kaksitasouomat, kasvipeitteisyyden lisääminen ja kosteikkojen rakentaminen.</a:t>
            </a:r>
          </a:p>
          <a:p>
            <a:pPr marL="0" indent="0">
              <a:buNone/>
            </a:pPr>
            <a:r>
              <a:rPr lang="fi-FI" dirty="0"/>
              <a:t>Ilmaston kannalta vaikuttavin maataloustoimenpide on turvepeltojen </a:t>
            </a:r>
            <a:r>
              <a:rPr lang="fi-FI" dirty="0" err="1"/>
              <a:t>vettäminen</a:t>
            </a:r>
            <a:r>
              <a:rPr lang="fi-FI" dirty="0"/>
              <a:t> ja kosteikkoviljely. Lisäksi turvepeltojen metsittäminen on hyvä ilmastotoimenpide mutta sen vaikutukset näkyvät viiveellä. On myös muita mahdollisia ilmastotoimenpiteitä, kuten hiiliviljely ja kasvipeitteisyyden lisääminen, mutta niiden vaikutukset ovat heikommin kvantifioitavissa.</a:t>
            </a:r>
          </a:p>
        </p:txBody>
      </p:sp>
    </p:spTree>
    <p:extLst>
      <p:ext uri="{BB962C8B-B14F-4D97-AF65-F5344CB8AC3E}">
        <p14:creationId xmlns:p14="http://schemas.microsoft.com/office/powerpoint/2010/main" val="63464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5A57-2CA8-464F-58BF-75C7B119D353}"/>
              </a:ext>
            </a:extLst>
          </p:cNvPr>
          <p:cNvSpPr>
            <a:spLocks noGrp="1"/>
          </p:cNvSpPr>
          <p:nvPr>
            <p:ph type="title"/>
          </p:nvPr>
        </p:nvSpPr>
        <p:spPr/>
        <p:txBody>
          <a:bodyPr>
            <a:normAutofit fontScale="90000"/>
          </a:bodyPr>
          <a:lstStyle/>
          <a:p>
            <a:r>
              <a:rPr lang="fi-FI" dirty="0"/>
              <a:t>Yhteenvetotaulukot maatalous- ja turvetuotantoalueiden maankäytön toimenpiteiden vaikutuksista</a:t>
            </a:r>
          </a:p>
        </p:txBody>
      </p:sp>
      <p:sp>
        <p:nvSpPr>
          <p:cNvPr id="3" name="Content Placeholder 2">
            <a:extLst>
              <a:ext uri="{FF2B5EF4-FFF2-40B4-BE49-F238E27FC236}">
                <a16:creationId xmlns:a16="http://schemas.microsoft.com/office/drawing/2014/main" id="{6F082417-2042-F3DF-8A10-957C0FAF9AB1}"/>
              </a:ext>
            </a:extLst>
          </p:cNvPr>
          <p:cNvSpPr>
            <a:spLocks noGrp="1"/>
          </p:cNvSpPr>
          <p:nvPr>
            <p:ph idx="1"/>
          </p:nvPr>
        </p:nvSpPr>
        <p:spPr/>
        <p:txBody>
          <a:bodyPr>
            <a:normAutofit/>
          </a:bodyPr>
          <a:lstStyle/>
          <a:p>
            <a:pPr marL="0" indent="0">
              <a:buNone/>
            </a:pPr>
            <a:r>
              <a:rPr lang="fi-FI" dirty="0"/>
              <a:t>Seuraavilla kalvoilla on Kiiminkijoen valuma-alueelle tehdyt yhteenvetotaulukot valittujen maatalous- ja turvetuotantoalueiden maankäytön toimenpiteiden potentiaalisista vaikutuksista. Tiedot on koottu mallinnustulosten, haastattelujen ja aiempien tutkimusten perusteella. </a:t>
            </a:r>
          </a:p>
          <a:p>
            <a:pPr marL="0" indent="0">
              <a:buNone/>
            </a:pPr>
            <a:r>
              <a:rPr lang="fi-FI" dirty="0"/>
              <a:t>Kahdella ensimmäisellä kalvolla on kooste ympäristövaikutuksista ja kahdella seuraavalla kooste yhteiskunnallisista vaikutuksista.</a:t>
            </a:r>
          </a:p>
          <a:p>
            <a:pPr marL="0" indent="0">
              <a:buNone/>
            </a:pPr>
            <a:r>
              <a:rPr lang="fi-FI" dirty="0"/>
              <a:t>Lähde ja lisätietoja: </a:t>
            </a:r>
          </a:p>
          <a:p>
            <a:pPr marL="0" indent="0">
              <a:buNone/>
            </a:pPr>
            <a:r>
              <a:rPr lang="fi-FI" sz="1200" dirty="0"/>
              <a:t>Räsänen, A., Miettinen, J., Kekkonen, H., Haanpää, O., Nieminen, M., Sarkkola, S., Pukkala, T., Mäntymaa, E., Sarkki, S., Yliperttula, K., Ruohonen, A., Kikuchi, K., Isolahti, M., Koukkari, V., &amp; Heikkinen, H. I. 2024. Kiiminkijoen valuma-alueen maankäyttö : Potentiaaliset toimenpiteet ja niiden vaikutukset. Luonnonvara- ja biotalouden tutkimus 32/2024. Luonnonvarakeskus. Helsinki. 62 s.</a:t>
            </a:r>
          </a:p>
        </p:txBody>
      </p:sp>
    </p:spTree>
    <p:extLst>
      <p:ext uri="{BB962C8B-B14F-4D97-AF65-F5344CB8AC3E}">
        <p14:creationId xmlns:p14="http://schemas.microsoft.com/office/powerpoint/2010/main" val="307083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D949-B3A0-5E7B-1DF1-63492E6DD842}"/>
              </a:ext>
            </a:extLst>
          </p:cNvPr>
          <p:cNvSpPr>
            <a:spLocks noGrp="1"/>
          </p:cNvSpPr>
          <p:nvPr>
            <p:ph type="title"/>
          </p:nvPr>
        </p:nvSpPr>
        <p:spPr/>
        <p:txBody>
          <a:bodyPr>
            <a:normAutofit fontScale="90000"/>
          </a:bodyPr>
          <a:lstStyle/>
          <a:p>
            <a:r>
              <a:rPr lang="fi-FI" dirty="0"/>
              <a:t>Paikkatietoa voidaan käyttää monella eri tavalla, esimerkiksi</a:t>
            </a:r>
          </a:p>
        </p:txBody>
      </p:sp>
      <p:sp>
        <p:nvSpPr>
          <p:cNvPr id="3" name="Content Placeholder 2">
            <a:extLst>
              <a:ext uri="{FF2B5EF4-FFF2-40B4-BE49-F238E27FC236}">
                <a16:creationId xmlns:a16="http://schemas.microsoft.com/office/drawing/2014/main" id="{02F11A2A-1D69-F4B9-ED9B-401D894C05EF}"/>
              </a:ext>
            </a:extLst>
          </p:cNvPr>
          <p:cNvSpPr>
            <a:spLocks noGrp="1"/>
          </p:cNvSpPr>
          <p:nvPr>
            <p:ph idx="1"/>
          </p:nvPr>
        </p:nvSpPr>
        <p:spPr/>
        <p:txBody>
          <a:bodyPr>
            <a:normAutofit/>
          </a:bodyPr>
          <a:lstStyle/>
          <a:p>
            <a:pPr marL="0" indent="0">
              <a:buNone/>
            </a:pPr>
            <a:r>
              <a:rPr lang="fi-FI" dirty="0"/>
              <a:t>Olemassa olevien Internet-palvelujen (esim. Paikkatietoikkuna) hyödyntäminen. Paikkatietoa ja karttoja saatavilla useasta eri lähteestä. Usein voi riittääkin jo valmiiden tuotteiden ja palveluiden käyttö, jolloin itse ei tarvitse tehdä kuin visuaalisia tarkasteluita.</a:t>
            </a:r>
          </a:p>
          <a:p>
            <a:pPr marL="0" indent="0">
              <a:buNone/>
            </a:pPr>
            <a:r>
              <a:rPr lang="fi-FI" dirty="0"/>
              <a:t>Valuma-alueesta kertovien karttojen teko. Kartat voivat kertoa esimerkiksi valuma-alueen maankäytöstä, veden virtausreiteistä tai maanomistusrakenteesta. Karttoja voi käyttää apuvälineinä ja keskustelualustoina valuma-aluesuunnittelun työpajoissa tai muissa tapahtumissa.</a:t>
            </a:r>
          </a:p>
          <a:p>
            <a:pPr marL="0" indent="0">
              <a:buNone/>
            </a:pPr>
            <a:r>
              <a:rPr lang="fi-FI" dirty="0"/>
              <a:t>Monimutkaisempien vaikutusten arviointien teko. Tällöin voidaan käyttää tilastollisia tai prosessipohjaisia malleja, kuten </a:t>
            </a:r>
            <a:r>
              <a:rPr lang="fi-FI" dirty="0" err="1"/>
              <a:t>Syken</a:t>
            </a:r>
            <a:r>
              <a:rPr lang="fi-FI" dirty="0"/>
              <a:t> </a:t>
            </a:r>
            <a:r>
              <a:rPr lang="fi-FI" dirty="0" err="1"/>
              <a:t>Vemala</a:t>
            </a:r>
            <a:r>
              <a:rPr lang="fi-FI" dirty="0"/>
              <a:t>-työkalua. </a:t>
            </a:r>
          </a:p>
          <a:p>
            <a:pPr marL="0" indent="0">
              <a:buNone/>
            </a:pPr>
            <a:endParaRPr lang="fi-FI" dirty="0"/>
          </a:p>
        </p:txBody>
      </p:sp>
    </p:spTree>
    <p:extLst>
      <p:ext uri="{BB962C8B-B14F-4D97-AF65-F5344CB8AC3E}">
        <p14:creationId xmlns:p14="http://schemas.microsoft.com/office/powerpoint/2010/main" val="282712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428063-F540-BE24-EB24-F81AB31AFBE8}"/>
              </a:ext>
            </a:extLst>
          </p:cNvPr>
          <p:cNvGraphicFramePr>
            <a:graphicFrameLocks noGrp="1"/>
          </p:cNvGraphicFramePr>
          <p:nvPr/>
        </p:nvGraphicFramePr>
        <p:xfrm>
          <a:off x="0" y="0"/>
          <a:ext cx="12192000" cy="5608320"/>
        </p:xfrm>
        <a:graphic>
          <a:graphicData uri="http://schemas.openxmlformats.org/drawingml/2006/table">
            <a:tbl>
              <a:tblPr firstRow="1" bandRow="1"/>
              <a:tblGrid>
                <a:gridCol w="2438400">
                  <a:extLst>
                    <a:ext uri="{9D8B030D-6E8A-4147-A177-3AD203B41FA5}">
                      <a16:colId xmlns:a16="http://schemas.microsoft.com/office/drawing/2014/main" val="3670441299"/>
                    </a:ext>
                  </a:extLst>
                </a:gridCol>
                <a:gridCol w="2438400">
                  <a:extLst>
                    <a:ext uri="{9D8B030D-6E8A-4147-A177-3AD203B41FA5}">
                      <a16:colId xmlns:a16="http://schemas.microsoft.com/office/drawing/2014/main" val="793439149"/>
                    </a:ext>
                  </a:extLst>
                </a:gridCol>
                <a:gridCol w="2438400">
                  <a:extLst>
                    <a:ext uri="{9D8B030D-6E8A-4147-A177-3AD203B41FA5}">
                      <a16:colId xmlns:a16="http://schemas.microsoft.com/office/drawing/2014/main" val="2612805588"/>
                    </a:ext>
                  </a:extLst>
                </a:gridCol>
                <a:gridCol w="2438400">
                  <a:extLst>
                    <a:ext uri="{9D8B030D-6E8A-4147-A177-3AD203B41FA5}">
                      <a16:colId xmlns:a16="http://schemas.microsoft.com/office/drawing/2014/main" val="642421729"/>
                    </a:ext>
                  </a:extLst>
                </a:gridCol>
                <a:gridCol w="2438400">
                  <a:extLst>
                    <a:ext uri="{9D8B030D-6E8A-4147-A177-3AD203B41FA5}">
                      <a16:colId xmlns:a16="http://schemas.microsoft.com/office/drawing/2014/main" val="923818143"/>
                    </a:ext>
                  </a:extLst>
                </a:gridCol>
              </a:tblGrid>
              <a:tr h="428625">
                <a:tc>
                  <a:txBody>
                    <a:bodyPr/>
                    <a:lstStyle/>
                    <a:p>
                      <a:pPr>
                        <a:tabLst>
                          <a:tab pos="431800" algn="l"/>
                          <a:tab pos="828040" algn="l"/>
                          <a:tab pos="1656080" algn="l"/>
                        </a:tabLst>
                      </a:pPr>
                      <a:r>
                        <a:rPr lang="en-US" sz="16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600" b="1" dirty="0">
                          <a:effectLst/>
                          <a:latin typeface="Aptos" panose="020B0004020202020204" pitchFamily="34" charset="0"/>
                          <a:ea typeface="Segoe UI" panose="020B0502040204020203" pitchFamily="34" charset="0"/>
                          <a:cs typeface="Segoe UI" panose="020B0502040204020203" pitchFamily="34" charset="0"/>
                        </a:rPr>
                        <a:t> </a:t>
                      </a:r>
                      <a:r>
                        <a:rPr lang="en-US" sz="16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Ilmastonmuutoksen hillintä</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Ilmastonmuutokseen sopeutuminen</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Biodiversiteetti</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Vesistökuormitus</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972710"/>
                  </a:ext>
                </a:extLst>
              </a:tr>
              <a:tr h="428625">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Turvepeltojen ja turvetuotantoalueiden kosteikkoviljely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Erittäin positiiviset vaikutukset. Mahdollistaa hiilen sitomisen turpeen kertymisen kautta. Voi kuitenkin lisätä metaanipäästöjä.</a:t>
                      </a:r>
                      <a:endParaRPr lang="fi-FI" sz="1600" b="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600" b="0" dirty="0">
                          <a:effectLst/>
                          <a:latin typeface="Aptos" panose="020B0004020202020204" pitchFamily="34" charset="0"/>
                          <a:ea typeface="Segoe UI" panose="020B0502040204020203" pitchFamily="34" charset="0"/>
                          <a:cs typeface="Segoe UI" panose="020B0502040204020203" pitchFamily="34" charset="0"/>
                        </a:rPr>
                        <a:t>Voi auttaa tasaamaan virtaamia mutta vaikutukset maltillisia.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en-US" sz="1600" b="0" dirty="0">
                          <a:effectLst/>
                          <a:latin typeface="Aptos" panose="020B0004020202020204" pitchFamily="34" charset="0"/>
                          <a:ea typeface="Segoe UI" panose="020B0502040204020203" pitchFamily="34" charset="0"/>
                          <a:cs typeface="Segoe UI" panose="020B0502040204020203" pitchFamily="34" charset="0"/>
                        </a:rPr>
                        <a:t>Ei </a:t>
                      </a:r>
                      <a:r>
                        <a:rPr lang="en-US" sz="1600" b="0" dirty="0" err="1">
                          <a:effectLst/>
                          <a:latin typeface="Aptos" panose="020B0004020202020204" pitchFamily="34" charset="0"/>
                          <a:ea typeface="Segoe UI" panose="020B0502040204020203" pitchFamily="34" charset="0"/>
                          <a:cs typeface="Segoe UI" panose="020B0502040204020203" pitchFamily="34" charset="0"/>
                        </a:rPr>
                        <a:t>varsinainen</a:t>
                      </a:r>
                      <a:r>
                        <a:rPr lang="en-US" sz="1600" b="0" dirty="0">
                          <a:effectLst/>
                          <a:latin typeface="Aptos" panose="020B0004020202020204" pitchFamily="34" charset="0"/>
                          <a:ea typeface="Segoe UI" panose="020B0502040204020203" pitchFamily="34" charset="0"/>
                          <a:cs typeface="Segoe UI" panose="020B0502040204020203" pitchFamily="34" charset="0"/>
                        </a:rPr>
                        <a:t> </a:t>
                      </a:r>
                      <a:r>
                        <a:rPr lang="en-US" sz="1600" b="0" dirty="0" err="1">
                          <a:effectLst/>
                          <a:latin typeface="Aptos" panose="020B0004020202020204" pitchFamily="34" charset="0"/>
                          <a:ea typeface="Segoe UI" panose="020B0502040204020203" pitchFamily="34" charset="0"/>
                          <a:cs typeface="Segoe UI" panose="020B0502040204020203" pitchFamily="34" charset="0"/>
                        </a:rPr>
                        <a:t>monimuotoisuustoimenpide</a:t>
                      </a:r>
                      <a:r>
                        <a:rPr lang="en-US" sz="1600" b="0" dirty="0">
                          <a:effectLst/>
                          <a:latin typeface="Aptos" panose="020B0004020202020204" pitchFamily="34" charset="0"/>
                          <a:ea typeface="Segoe UI" panose="020B0502040204020203" pitchFamily="34" charset="0"/>
                          <a:cs typeface="Segoe UI" panose="020B0502040204020203" pitchFamily="34" charset="0"/>
                        </a:rPr>
                        <a:t>.</a:t>
                      </a:r>
                      <a:endParaRPr lang="fi-FI" sz="1600" b="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0" dirty="0">
                          <a:effectLst/>
                          <a:latin typeface="Aptos" panose="020B0004020202020204" pitchFamily="34" charset="0"/>
                          <a:ea typeface="Segoe UI" panose="020B0502040204020203" pitchFamily="34" charset="0"/>
                          <a:cs typeface="Segoe UI" panose="020B0502040204020203" pitchFamily="34" charset="0"/>
                        </a:rPr>
                        <a:t>Vaikutukset riippuvat viljely- ja maanmuokkaustoimenpiteistä. Ei varsinaisesti vesistökuormitusta vähentävä toimenpide.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8409913"/>
                  </a:ext>
                </a:extLst>
              </a:tr>
              <a:tr h="857250">
                <a:tc>
                  <a:txBody>
                    <a:bodyPr/>
                    <a:lstStyle/>
                    <a:p>
                      <a:pPr>
                        <a:tabLst>
                          <a:tab pos="431800" algn="l"/>
                          <a:tab pos="828040" algn="l"/>
                          <a:tab pos="1656080" algn="l"/>
                        </a:tabLst>
                      </a:pPr>
                      <a:r>
                        <a:rPr lang="en-US" sz="1600" b="1" dirty="0" err="1">
                          <a:effectLst/>
                          <a:latin typeface="Aptos" panose="020B0004020202020204" pitchFamily="34" charset="0"/>
                          <a:ea typeface="Segoe UI" panose="020B0502040204020203" pitchFamily="34" charset="0"/>
                          <a:cs typeface="Segoe UI" panose="020B0502040204020203" pitchFamily="34" charset="0"/>
                        </a:rPr>
                        <a:t>Hiiliviljely</a:t>
                      </a:r>
                      <a:r>
                        <a:rPr lang="en-US" sz="1600" b="1" dirty="0">
                          <a:effectLst/>
                          <a:latin typeface="Aptos" panose="020B0004020202020204" pitchFamily="34" charset="0"/>
                          <a:ea typeface="Segoe UI" panose="020B0502040204020203" pitchFamily="34" charset="0"/>
                          <a:cs typeface="Segoe UI" panose="020B0502040204020203" pitchFamily="34" charset="0"/>
                        </a:rPr>
                        <a:t> ja </a:t>
                      </a:r>
                      <a:r>
                        <a:rPr lang="en-US" sz="1600" b="1" dirty="0" err="1">
                          <a:effectLst/>
                          <a:latin typeface="Aptos" panose="020B0004020202020204" pitchFamily="34" charset="0"/>
                          <a:ea typeface="Segoe UI" panose="020B0502040204020203" pitchFamily="34" charset="0"/>
                          <a:cs typeface="Segoe UI" panose="020B0502040204020203" pitchFamily="34" charset="0"/>
                        </a:rPr>
                        <a:t>kasvipeitteisyyden</a:t>
                      </a:r>
                      <a:r>
                        <a:rPr lang="en-US" sz="1600" b="1" dirty="0">
                          <a:effectLst/>
                          <a:latin typeface="Aptos" panose="020B0004020202020204" pitchFamily="34" charset="0"/>
                          <a:ea typeface="Segoe UI" panose="020B0502040204020203" pitchFamily="34" charset="0"/>
                          <a:cs typeface="Segoe UI" panose="020B0502040204020203" pitchFamily="34" charset="0"/>
                        </a:rPr>
                        <a:t> </a:t>
                      </a:r>
                      <a:r>
                        <a:rPr lang="en-US" sz="1600" b="1" dirty="0" err="1">
                          <a:effectLst/>
                          <a:latin typeface="Aptos" panose="020B0004020202020204" pitchFamily="34" charset="0"/>
                          <a:ea typeface="Segoe UI" panose="020B0502040204020203" pitchFamily="34" charset="0"/>
                          <a:cs typeface="Segoe UI" panose="020B0502040204020203" pitchFamily="34" charset="0"/>
                        </a:rPr>
                        <a:t>lisääminen</a:t>
                      </a:r>
                      <a:endParaRPr lang="fi-FI" sz="16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Auttaa vähentämään päästöjä mutta vaikutukset kohtalaisen maltillisia.</a:t>
                      </a:r>
                      <a:endParaRPr lang="fi-FI" sz="1600" dirty="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5C7"/>
                    </a:solidFill>
                  </a:tcPr>
                </a:tc>
                <a:tc>
                  <a:txBody>
                    <a:bodyPr/>
                    <a:lstStyle/>
                    <a:p>
                      <a:pPr>
                        <a:tabLst>
                          <a:tab pos="431800" algn="l"/>
                          <a:tab pos="828040" algn="l"/>
                          <a:tab pos="1656080" algn="l"/>
                        </a:tabLst>
                      </a:pPr>
                      <a:r>
                        <a:rPr lang="fi-FI" sz="16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Erilaisilla viljelytoimenpiteillä voidaan parantaa ilmastoriskeihin varautumista.</a:t>
                      </a:r>
                      <a:endParaRPr lang="fi-FI" sz="16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fi-FI" sz="16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Lisää etenkin maaperän monimuotoisuutta ja kasvipeitteisyys lisää myös maanpäällistä monimuotoisuutta.</a:t>
                      </a:r>
                      <a:endParaRPr lang="fi-FI" sz="16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fi-FI" sz="160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Kasvipeitteisyyden avulla voidaan saada kuormitusta vähennettyä.</a:t>
                      </a:r>
                      <a:endParaRPr lang="fi-FI" sz="160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5C7"/>
                    </a:solidFill>
                  </a:tcPr>
                </a:tc>
                <a:extLst>
                  <a:ext uri="{0D108BD9-81ED-4DB2-BD59-A6C34878D82A}">
                    <a16:rowId xmlns:a16="http://schemas.microsoft.com/office/drawing/2014/main" val="1318325617"/>
                  </a:ext>
                </a:extLst>
              </a:tr>
              <a:tr h="857250">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Maatalouden vesiensuojelutoimenpiteet (suojavyöhykkeet, kalkitus, kaksitasouomat jne.)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effectLst/>
                          <a:latin typeface="Aptos" panose="020B0004020202020204" pitchFamily="34" charset="0"/>
                          <a:ea typeface="Segoe UI" panose="020B0502040204020203" pitchFamily="34" charset="0"/>
                          <a:cs typeface="Segoe UI" panose="020B0502040204020203" pitchFamily="34" charset="0"/>
                        </a:rPr>
                        <a:t>Ei merkittäviä vaikutuksia. Suojavyöhykkeiden ja tulvatasanteiden kasvillisuudella voidaan saada sidottua hiiltä.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Vesiensuojelutoimenpiteillä voidaan tasata virtaamia sekä vähentää kuivuus- ja tulvariskejä.</a:t>
                      </a:r>
                      <a:endParaRPr lang="fi-FI" sz="1600" dirty="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fi-FI" sz="1600">
                          <a:solidFill>
                            <a:srgbClr val="000000"/>
                          </a:solidFill>
                          <a:effectLst/>
                          <a:highlight>
                            <a:srgbClr val="E0F5C7"/>
                          </a:highlight>
                          <a:latin typeface="Aptos" panose="020B0004020202020204" pitchFamily="34" charset="0"/>
                          <a:ea typeface="Segoe UI" panose="020B0502040204020203" pitchFamily="34" charset="0"/>
                          <a:cs typeface="Segoe UI" panose="020B0502040204020203" pitchFamily="34" charset="0"/>
                        </a:rPr>
                        <a:t>Suojavyöhykkeet ja tulvatasanteet lisäävät monimuotoisuutta. Muilla toimilla ei merkittäviä vaikutuksia.</a:t>
                      </a:r>
                      <a:endParaRPr lang="fi-FI" sz="1600">
                        <a:effectLst/>
                        <a:highlight>
                          <a:srgbClr val="E0F5C7"/>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5C7"/>
                    </a:solidFill>
                  </a:tcPr>
                </a:tc>
                <a:tc>
                  <a:txBody>
                    <a:bodyPr/>
                    <a:lstStyle/>
                    <a:p>
                      <a:pPr>
                        <a:tabLst>
                          <a:tab pos="431800" algn="l"/>
                          <a:tab pos="828040" algn="l"/>
                          <a:tab pos="1656080" algn="l"/>
                        </a:tabLst>
                      </a:pPr>
                      <a:r>
                        <a:rPr lang="fi-FI" sz="16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Erityyppisillä toimenpiteillä voidaan vähentää kuormitusta jonkin verran.</a:t>
                      </a:r>
                      <a:endParaRPr lang="fi-FI" sz="16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extLst>
                  <a:ext uri="{0D108BD9-81ED-4DB2-BD59-A6C34878D82A}">
                    <a16:rowId xmlns:a16="http://schemas.microsoft.com/office/drawing/2014/main" val="868597057"/>
                  </a:ext>
                </a:extLst>
              </a:tr>
              <a:tr h="857250">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Turvepeltojen ja turvetuotantoalueiden metsitys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Positiiviset vaikutukset. Kasvavat metsät sitovat hiiltä mutta turpeen hajoaminen aiheuttaa maaperäpäästöjä. </a:t>
                      </a:r>
                      <a:endParaRPr lang="fi-FI" sz="1600" dirty="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en-US" sz="1600" dirty="0">
                          <a:effectLst/>
                          <a:latin typeface="Aptos" panose="020B0004020202020204" pitchFamily="34" charset="0"/>
                          <a:ea typeface="Segoe UI" panose="020B0502040204020203" pitchFamily="34" charset="0"/>
                          <a:cs typeface="Segoe UI" panose="020B0502040204020203" pitchFamily="34" charset="0"/>
                        </a:rPr>
                        <a:t>Ei </a:t>
                      </a:r>
                      <a:r>
                        <a:rPr lang="en-US" sz="1600" dirty="0" err="1">
                          <a:effectLst/>
                          <a:latin typeface="Aptos" panose="020B0004020202020204" pitchFamily="34" charset="0"/>
                          <a:ea typeface="Segoe UI" panose="020B0502040204020203" pitchFamily="34" charset="0"/>
                          <a:cs typeface="Segoe UI" panose="020B0502040204020203" pitchFamily="34" charset="0"/>
                        </a:rPr>
                        <a:t>merkittäviä</a:t>
                      </a:r>
                      <a:r>
                        <a:rPr lang="en-US" sz="1600" dirty="0">
                          <a:effectLst/>
                          <a:latin typeface="Aptos" panose="020B0004020202020204" pitchFamily="34" charset="0"/>
                          <a:ea typeface="Segoe UI" panose="020B0502040204020203" pitchFamily="34" charset="0"/>
                          <a:cs typeface="Segoe UI" panose="020B0502040204020203" pitchFamily="34" charset="0"/>
                        </a:rPr>
                        <a:t> </a:t>
                      </a:r>
                      <a:r>
                        <a:rPr lang="en-US" sz="1600" dirty="0" err="1">
                          <a:effectLst/>
                          <a:latin typeface="Aptos" panose="020B0004020202020204" pitchFamily="34" charset="0"/>
                          <a:ea typeface="Segoe UI" panose="020B0502040204020203" pitchFamily="34" charset="0"/>
                          <a:cs typeface="Segoe UI" panose="020B0502040204020203" pitchFamily="34" charset="0"/>
                        </a:rPr>
                        <a:t>vaikutuksia</a:t>
                      </a:r>
                      <a:r>
                        <a:rPr lang="en-US" sz="1600" dirty="0">
                          <a:effectLst/>
                          <a:latin typeface="Aptos" panose="020B0004020202020204" pitchFamily="34" charset="0"/>
                          <a:ea typeface="Segoe UI" panose="020B0502040204020203" pitchFamily="34" charset="0"/>
                          <a:cs typeface="Segoe UI" panose="020B0502040204020203" pitchFamily="34" charset="0"/>
                        </a:rPr>
                        <a:t>.</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Lisää lähinnä yleistä metsälajistoa, joka on kuitenkin runsaampi kuin turvetuotantoalueen tai aktiiviviljelyalueen lajisto.</a:t>
                      </a:r>
                      <a:endParaRPr lang="fi-FI" sz="160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fi-FI" sz="1600" dirty="0">
                          <a:effectLst/>
                          <a:latin typeface="Aptos" panose="020B0004020202020204" pitchFamily="34" charset="0"/>
                          <a:ea typeface="Segoe UI" panose="020B0502040204020203" pitchFamily="34" charset="0"/>
                          <a:cs typeface="Segoe UI" panose="020B0502040204020203" pitchFamily="34" charset="0"/>
                        </a:rPr>
                        <a:t>Vaikutukset riippuvat maanmuokkaus- ja lannoitustoimenpiteistä.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6678950"/>
                  </a:ext>
                </a:extLst>
              </a:tr>
            </a:tbl>
          </a:graphicData>
        </a:graphic>
      </p:graphicFrame>
    </p:spTree>
    <p:extLst>
      <p:ext uri="{BB962C8B-B14F-4D97-AF65-F5344CB8AC3E}">
        <p14:creationId xmlns:p14="http://schemas.microsoft.com/office/powerpoint/2010/main" val="3810533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43616B-76CD-0A21-FE02-3BC9995B8B8A}"/>
              </a:ext>
            </a:extLst>
          </p:cNvPr>
          <p:cNvGraphicFramePr>
            <a:graphicFrameLocks noGrp="1"/>
          </p:cNvGraphicFramePr>
          <p:nvPr>
            <p:ph idx="4294967295"/>
            <p:extLst>
              <p:ext uri="{D42A27DB-BD31-4B8C-83A1-F6EECF244321}">
                <p14:modId xmlns:p14="http://schemas.microsoft.com/office/powerpoint/2010/main" val="2321195784"/>
              </p:ext>
            </p:extLst>
          </p:nvPr>
        </p:nvGraphicFramePr>
        <p:xfrm>
          <a:off x="0" y="0"/>
          <a:ext cx="12192000" cy="6827520"/>
        </p:xfrm>
        <a:graphic>
          <a:graphicData uri="http://schemas.openxmlformats.org/drawingml/2006/table">
            <a:tbl>
              <a:tblPr firstRow="1" bandRow="1"/>
              <a:tblGrid>
                <a:gridCol w="2438400">
                  <a:extLst>
                    <a:ext uri="{9D8B030D-6E8A-4147-A177-3AD203B41FA5}">
                      <a16:colId xmlns:a16="http://schemas.microsoft.com/office/drawing/2014/main" val="2779888992"/>
                    </a:ext>
                  </a:extLst>
                </a:gridCol>
                <a:gridCol w="2438400">
                  <a:extLst>
                    <a:ext uri="{9D8B030D-6E8A-4147-A177-3AD203B41FA5}">
                      <a16:colId xmlns:a16="http://schemas.microsoft.com/office/drawing/2014/main" val="3772405527"/>
                    </a:ext>
                  </a:extLst>
                </a:gridCol>
                <a:gridCol w="2438400">
                  <a:extLst>
                    <a:ext uri="{9D8B030D-6E8A-4147-A177-3AD203B41FA5}">
                      <a16:colId xmlns:a16="http://schemas.microsoft.com/office/drawing/2014/main" val="230236931"/>
                    </a:ext>
                  </a:extLst>
                </a:gridCol>
                <a:gridCol w="2438400">
                  <a:extLst>
                    <a:ext uri="{9D8B030D-6E8A-4147-A177-3AD203B41FA5}">
                      <a16:colId xmlns:a16="http://schemas.microsoft.com/office/drawing/2014/main" val="407753348"/>
                    </a:ext>
                  </a:extLst>
                </a:gridCol>
                <a:gridCol w="2438400">
                  <a:extLst>
                    <a:ext uri="{9D8B030D-6E8A-4147-A177-3AD203B41FA5}">
                      <a16:colId xmlns:a16="http://schemas.microsoft.com/office/drawing/2014/main" val="1139405158"/>
                    </a:ext>
                  </a:extLst>
                </a:gridCol>
              </a:tblGrid>
              <a:tr h="422787">
                <a:tc>
                  <a:txBody>
                    <a:bodyPr/>
                    <a:lstStyle/>
                    <a:p>
                      <a:pPr>
                        <a:tabLst>
                          <a:tab pos="431800" algn="l"/>
                          <a:tab pos="828040" algn="l"/>
                          <a:tab pos="1656080" algn="l"/>
                        </a:tabLst>
                      </a:pPr>
                      <a:r>
                        <a:rPr lang="en-US" sz="16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600" b="1" dirty="0">
                          <a:effectLst/>
                          <a:latin typeface="Aptos" panose="020B0004020202020204" pitchFamily="34" charset="0"/>
                          <a:ea typeface="Segoe UI" panose="020B0502040204020203" pitchFamily="34" charset="0"/>
                          <a:cs typeface="Segoe UI" panose="020B0502040204020203" pitchFamily="34" charset="0"/>
                        </a:rPr>
                        <a:t> </a:t>
                      </a:r>
                      <a:r>
                        <a:rPr lang="en-US" sz="16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Ilmastonmuutoksen hillintä</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Ilmastonmuutokseen sopeutuminen</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Biodiversiteetti</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Vesistökuormitus</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001643"/>
                  </a:ext>
                </a:extLst>
              </a:tr>
              <a:tr h="1215267">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Turvetuotantoalueiden ja turvepeltojen kosteikot ja soistaminen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solidFill>
                            <a:srgbClr val="000000"/>
                          </a:solidFill>
                          <a:effectLst/>
                          <a:highlight>
                            <a:srgbClr val="A5E359"/>
                          </a:highlight>
                          <a:latin typeface="Aptos" panose="020B0004020202020204" pitchFamily="34" charset="0"/>
                          <a:ea typeface="Segoe UI" panose="020B0502040204020203" pitchFamily="34" charset="0"/>
                          <a:cs typeface="Segoe UI" panose="020B0502040204020203" pitchFamily="34" charset="0"/>
                        </a:rPr>
                        <a:t>Positiiviset vaikutukset. Mahdollistaa hiilen sitomisen turpeen kertymisen kautta. Voi kuitenkin lisätä metaanipäästöjä etenkin kosteikkokohteilla.</a:t>
                      </a:r>
                      <a:endParaRPr lang="fi-FI" sz="1600" dirty="0">
                        <a:effectLst/>
                        <a:highlight>
                          <a:srgbClr val="A5E359"/>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E359"/>
                    </a:solidFill>
                  </a:tcPr>
                </a:tc>
                <a:tc>
                  <a:txBody>
                    <a:bodyPr/>
                    <a:lstStyle/>
                    <a:p>
                      <a:pPr>
                        <a:tabLst>
                          <a:tab pos="431800" algn="l"/>
                          <a:tab pos="828040" algn="l"/>
                          <a:tab pos="1656080" algn="l"/>
                        </a:tabLst>
                      </a:pPr>
                      <a:r>
                        <a:rPr lang="fi-FI" sz="16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Auttaa tasaamaan virtaamia, joten hyötyä tulva- ja kuivuusriskien ehkäisyssä.</a:t>
                      </a:r>
                      <a:endParaRPr lang="fi-FI" sz="16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6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Merkittävät positiiviset vaikutukset: lisää elinympäristöjä alkuperäiselle suolajistolle tai kosteikkolajistolle.</a:t>
                      </a:r>
                      <a:endParaRPr lang="fi-FI" sz="16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60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Merkittävät positiiviset vaikutukset, koska suot ja kosteikot pidättävät ravinteita ja kiintoainetta. Lyhyellä aikavälillä maan käsittelyt voivat lisätä kuormitusta.</a:t>
                      </a:r>
                      <a:endParaRPr lang="fi-FI" sz="160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extLst>
                  <a:ext uri="{0D108BD9-81ED-4DB2-BD59-A6C34878D82A}">
                    <a16:rowId xmlns:a16="http://schemas.microsoft.com/office/drawing/2014/main" val="1156542037"/>
                  </a:ext>
                </a:extLst>
              </a:tr>
              <a:tr h="963202">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Turvetuotantoalueiden maatalouskäyttö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Perinteisessä maataloudessa vaikutukset eivät lähtökohtaisesti positiiviset.</a:t>
                      </a:r>
                      <a:endParaRPr lang="fi-FI" sz="16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en-US" sz="1600">
                          <a:effectLst/>
                          <a:latin typeface="Aptos" panose="020B0004020202020204" pitchFamily="34" charset="0"/>
                          <a:ea typeface="Segoe UI" panose="020B0502040204020203" pitchFamily="34" charset="0"/>
                          <a:cs typeface="Segoe UI" panose="020B0502040204020203" pitchFamily="34" charset="0"/>
                        </a:rPr>
                        <a:t>Ei merkittäviä vaikutuksia.</a:t>
                      </a:r>
                      <a:endParaRPr lang="fi-FI" sz="160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en-US" sz="1600" dirty="0" err="1">
                          <a:effectLst/>
                          <a:latin typeface="Aptos" panose="020B0004020202020204" pitchFamily="34" charset="0"/>
                          <a:ea typeface="Segoe UI" panose="020B0502040204020203" pitchFamily="34" charset="0"/>
                          <a:cs typeface="Segoe UI" panose="020B0502040204020203" pitchFamily="34" charset="0"/>
                        </a:rPr>
                        <a:t>Lähtökohtaisesti</a:t>
                      </a:r>
                      <a:r>
                        <a:rPr lang="en-US" sz="1600" dirty="0">
                          <a:effectLst/>
                          <a:latin typeface="Aptos" panose="020B0004020202020204" pitchFamily="34" charset="0"/>
                          <a:ea typeface="Segoe UI" panose="020B0502040204020203" pitchFamily="34" charset="0"/>
                          <a:cs typeface="Segoe UI" panose="020B0502040204020203" pitchFamily="34" charset="0"/>
                        </a:rPr>
                        <a:t> </a:t>
                      </a:r>
                      <a:r>
                        <a:rPr lang="en-US" sz="1600" dirty="0" err="1">
                          <a:effectLst/>
                          <a:latin typeface="Aptos" panose="020B0004020202020204" pitchFamily="34" charset="0"/>
                          <a:ea typeface="Segoe UI" panose="020B0502040204020203" pitchFamily="34" charset="0"/>
                          <a:cs typeface="Segoe UI" panose="020B0502040204020203" pitchFamily="34" charset="0"/>
                        </a:rPr>
                        <a:t>ei</a:t>
                      </a:r>
                      <a:r>
                        <a:rPr lang="en-US" sz="1600" dirty="0">
                          <a:effectLst/>
                          <a:latin typeface="Aptos" panose="020B0004020202020204" pitchFamily="34" charset="0"/>
                          <a:ea typeface="Segoe UI" panose="020B0502040204020203" pitchFamily="34" charset="0"/>
                          <a:cs typeface="Segoe UI" panose="020B0502040204020203" pitchFamily="34" charset="0"/>
                        </a:rPr>
                        <a:t> </a:t>
                      </a:r>
                      <a:r>
                        <a:rPr lang="en-US" sz="1600" dirty="0" err="1">
                          <a:effectLst/>
                          <a:latin typeface="Aptos" panose="020B0004020202020204" pitchFamily="34" charset="0"/>
                          <a:ea typeface="Segoe UI" panose="020B0502040204020203" pitchFamily="34" charset="0"/>
                          <a:cs typeface="Segoe UI" panose="020B0502040204020203" pitchFamily="34" charset="0"/>
                        </a:rPr>
                        <a:t>positiivisia</a:t>
                      </a:r>
                      <a:r>
                        <a:rPr lang="en-US" sz="1600" dirty="0">
                          <a:effectLst/>
                          <a:latin typeface="Aptos" panose="020B0004020202020204" pitchFamily="34" charset="0"/>
                          <a:ea typeface="Segoe UI" panose="020B0502040204020203" pitchFamily="34" charset="0"/>
                          <a:cs typeface="Segoe UI" panose="020B0502040204020203" pitchFamily="34" charset="0"/>
                        </a:rPr>
                        <a:t> </a:t>
                      </a:r>
                      <a:r>
                        <a:rPr lang="en-US" sz="1600" dirty="0" err="1">
                          <a:effectLst/>
                          <a:latin typeface="Aptos" panose="020B0004020202020204" pitchFamily="34" charset="0"/>
                          <a:ea typeface="Segoe UI" panose="020B0502040204020203" pitchFamily="34" charset="0"/>
                          <a:cs typeface="Segoe UI" panose="020B0502040204020203" pitchFamily="34" charset="0"/>
                        </a:rPr>
                        <a:t>vaikutuksia</a:t>
                      </a:r>
                      <a:r>
                        <a:rPr lang="en-US" sz="1600" dirty="0">
                          <a:effectLst/>
                          <a:latin typeface="Aptos" panose="020B0004020202020204" pitchFamily="34" charset="0"/>
                          <a:ea typeface="Segoe UI" panose="020B0502040204020203" pitchFamily="34" charset="0"/>
                          <a:cs typeface="Segoe UI" panose="020B0502040204020203" pitchFamily="34" charset="0"/>
                        </a:rPr>
                        <a:t>.</a:t>
                      </a:r>
                      <a:endParaRPr lang="fi-FI" sz="16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Vaikutukset riippuvat maanmuokkaus- ja lannoitustoimenpiteistä.</a:t>
                      </a:r>
                      <a:endParaRPr lang="fi-FI" sz="16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extLst>
                  <a:ext uri="{0D108BD9-81ED-4DB2-BD59-A6C34878D82A}">
                    <a16:rowId xmlns:a16="http://schemas.microsoft.com/office/drawing/2014/main" val="1860379453"/>
                  </a:ext>
                </a:extLst>
              </a:tr>
              <a:tr h="2423028">
                <a:tc>
                  <a:txBody>
                    <a:bodyPr/>
                    <a:lstStyle/>
                    <a:p>
                      <a:pPr>
                        <a:tabLst>
                          <a:tab pos="431800" algn="l"/>
                          <a:tab pos="828040" algn="l"/>
                          <a:tab pos="1656080" algn="l"/>
                        </a:tabLst>
                      </a:pPr>
                      <a:r>
                        <a:rPr lang="fi-FI" sz="1600" b="1" dirty="0">
                          <a:effectLst/>
                          <a:latin typeface="Aptos" panose="020B0004020202020204" pitchFamily="34" charset="0"/>
                          <a:ea typeface="Segoe UI" panose="020B0502040204020203" pitchFamily="34" charset="0"/>
                          <a:cs typeface="Segoe UI" panose="020B0502040204020203" pitchFamily="34" charset="0"/>
                        </a:rPr>
                        <a:t>Tuuli- ja aurinkovoiman tuotanto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a:effectLst/>
                          <a:latin typeface="Aptos" panose="020B0004020202020204" pitchFamily="34" charset="0"/>
                          <a:ea typeface="Segoe UI" panose="020B0502040204020203" pitchFamily="34" charset="0"/>
                          <a:cs typeface="Segoe UI" panose="020B0502040204020203" pitchFamily="34" charset="0"/>
                        </a:rPr>
                        <a:t>Maankäytön ilmastovaikutukset riippuvat kohteesta ja muista maankäytön toimenpiteistä. Esimerkiksi turvetuotantoalueilla kohteen tulisi antaa vettyä ja kasvittua tai ojitetuilla soilla kohteen ennallistua Vastaavasti metsänraivaaminen aurinkovoiman tuotannon tieltä ei ole järkevää.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effectLst/>
                          <a:latin typeface="Aptos" panose="020B0004020202020204" pitchFamily="34" charset="0"/>
                          <a:ea typeface="Segoe UI" panose="020B0502040204020203" pitchFamily="34" charset="0"/>
                          <a:cs typeface="Segoe UI" panose="020B0502040204020203" pitchFamily="34" charset="0"/>
                        </a:rPr>
                        <a:t>Vaikutukset riippuvat kohteesta ja muista maankäytön toimenpiteistä.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effectLst/>
                          <a:latin typeface="Aptos" panose="020B0004020202020204" pitchFamily="34" charset="0"/>
                          <a:ea typeface="Segoe UI" panose="020B0502040204020203" pitchFamily="34" charset="0"/>
                          <a:cs typeface="Segoe UI" panose="020B0502040204020203" pitchFamily="34" charset="0"/>
                        </a:rPr>
                        <a:t>Vaikutukset riippuvat kohteesta ja muista maankäytön toimenpiteistä. Etenkin tuulivoimalla ja laaja-alaisella aurinkovoiman tuotannolla voi olla merkittäviä negatiivisia vaikutuksia.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600" dirty="0">
                          <a:effectLst/>
                          <a:latin typeface="Aptos" panose="020B0004020202020204" pitchFamily="34" charset="0"/>
                          <a:ea typeface="Segoe UI" panose="020B0502040204020203" pitchFamily="34" charset="0"/>
                          <a:cs typeface="Segoe UI" panose="020B0502040204020203" pitchFamily="34" charset="0"/>
                        </a:rPr>
                        <a:t>Vaikutukset riippuvat kohteesta ja muista maankäytön toimenpiteistä.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8091314"/>
                  </a:ext>
                </a:extLst>
              </a:tr>
            </a:tbl>
          </a:graphicData>
        </a:graphic>
      </p:graphicFrame>
    </p:spTree>
    <p:extLst>
      <p:ext uri="{BB962C8B-B14F-4D97-AF65-F5344CB8AC3E}">
        <p14:creationId xmlns:p14="http://schemas.microsoft.com/office/powerpoint/2010/main" val="153253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F095D0F-FD13-4BB1-FCE4-F771FE9E5AB1}"/>
              </a:ext>
            </a:extLst>
          </p:cNvPr>
          <p:cNvGraphicFramePr>
            <a:graphicFrameLocks noGrp="1"/>
          </p:cNvGraphicFramePr>
          <p:nvPr/>
        </p:nvGraphicFramePr>
        <p:xfrm>
          <a:off x="0" y="0"/>
          <a:ext cx="12192000" cy="6858001"/>
        </p:xfrm>
        <a:graphic>
          <a:graphicData uri="http://schemas.openxmlformats.org/drawingml/2006/table">
            <a:tbl>
              <a:tblPr firstRow="1" bandRow="1"/>
              <a:tblGrid>
                <a:gridCol w="2283621">
                  <a:extLst>
                    <a:ext uri="{9D8B030D-6E8A-4147-A177-3AD203B41FA5}">
                      <a16:colId xmlns:a16="http://schemas.microsoft.com/office/drawing/2014/main" val="3017114366"/>
                    </a:ext>
                  </a:extLst>
                </a:gridCol>
                <a:gridCol w="2733471">
                  <a:extLst>
                    <a:ext uri="{9D8B030D-6E8A-4147-A177-3AD203B41FA5}">
                      <a16:colId xmlns:a16="http://schemas.microsoft.com/office/drawing/2014/main" val="2382733982"/>
                    </a:ext>
                  </a:extLst>
                </a:gridCol>
                <a:gridCol w="1288650">
                  <a:extLst>
                    <a:ext uri="{9D8B030D-6E8A-4147-A177-3AD203B41FA5}">
                      <a16:colId xmlns:a16="http://schemas.microsoft.com/office/drawing/2014/main" val="1507377209"/>
                    </a:ext>
                  </a:extLst>
                </a:gridCol>
                <a:gridCol w="3728442">
                  <a:extLst>
                    <a:ext uri="{9D8B030D-6E8A-4147-A177-3AD203B41FA5}">
                      <a16:colId xmlns:a16="http://schemas.microsoft.com/office/drawing/2014/main" val="3208005680"/>
                    </a:ext>
                  </a:extLst>
                </a:gridCol>
                <a:gridCol w="2157816">
                  <a:extLst>
                    <a:ext uri="{9D8B030D-6E8A-4147-A177-3AD203B41FA5}">
                      <a16:colId xmlns:a16="http://schemas.microsoft.com/office/drawing/2014/main" val="3442958295"/>
                    </a:ext>
                  </a:extLst>
                </a:gridCol>
              </a:tblGrid>
              <a:tr h="866161">
                <a:tc>
                  <a:txBody>
                    <a:bodyPr/>
                    <a:lstStyle/>
                    <a:p>
                      <a:pPr>
                        <a:tabLst>
                          <a:tab pos="431800" algn="l"/>
                          <a:tab pos="828040" algn="l"/>
                          <a:tab pos="1656080" algn="l"/>
                        </a:tabLst>
                      </a:pPr>
                      <a:r>
                        <a:rPr lang="en-US" sz="14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400" b="1" dirty="0">
                          <a:effectLst/>
                          <a:latin typeface="Aptos" panose="020B0004020202020204" pitchFamily="34" charset="0"/>
                          <a:ea typeface="Segoe UI" panose="020B0502040204020203" pitchFamily="34" charset="0"/>
                          <a:cs typeface="Segoe UI" panose="020B0502040204020203" pitchFamily="34" charset="0"/>
                        </a:rPr>
                        <a:t> </a:t>
                      </a:r>
                      <a:r>
                        <a:rPr lang="en-US" sz="14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1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Toteutettavuus</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Hyväksyttävyys maanomistajalle</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Talousvaikutukset</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Hyväksyttävyys yleisesti </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4210458"/>
                  </a:ext>
                </a:extLst>
              </a:tr>
              <a:tr h="1857512">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Turvepeltojen ja turvetuotantoalueiden kosteikkoviljely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Kokemuksia kosteikkoviljelystä on vielä vähän. Soveltuu kohteille, joilla vedenpinta saadaan pidettyä tarpeeksi ylhäällä.</a:t>
                      </a:r>
                      <a:endParaRPr lang="fi-FI" sz="1400" b="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b="0" dirty="0">
                          <a:effectLst/>
                          <a:latin typeface="Aptos" panose="020B0004020202020204" pitchFamily="34" charset="0"/>
                          <a:ea typeface="Segoe UI" panose="020B0502040204020203" pitchFamily="34" charset="0"/>
                          <a:cs typeface="Segoe UI" panose="020B0502040204020203" pitchFamily="34" charset="0"/>
                        </a:rPr>
                        <a:t>Maanomistajilla on intressi kehittää tuottavia jatkokäyttömuotoja entisillä turvetuotantoalueilla.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Kosteikkoviljelytuotteille ei ole vielä vakiintuneita markkinoita ja kosteikkoviljelyyn siirtyminen aiheuttaa kustannuksia. Siten ilman lisätukia taloudelliset vaikutukset eivät ole viljelijän kannalta positiiviset. Pitkällä aikavälillä tilanne voi muuttua.</a:t>
                      </a:r>
                      <a:endParaRPr lang="fi-FI" sz="1400" b="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b="0" dirty="0">
                          <a:effectLst/>
                          <a:latin typeface="Aptos" panose="020B0004020202020204" pitchFamily="34" charset="0"/>
                          <a:ea typeface="Segoe UI" panose="020B0502040204020203" pitchFamily="34" charset="0"/>
                          <a:cs typeface="Segoe UI" panose="020B0502040204020203" pitchFamily="34" charset="0"/>
                        </a:rPr>
                        <a:t>Jos kosteikkoviljelyllä saadaan vesistökuormitusta hillittyä, toimenpide on laajasti kannatettava.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3271539"/>
                  </a:ext>
                </a:extLst>
              </a:tr>
              <a:tr h="1194115">
                <a:tc>
                  <a:txBody>
                    <a:bodyPr/>
                    <a:lstStyle/>
                    <a:p>
                      <a:pPr>
                        <a:tabLst>
                          <a:tab pos="431800" algn="l"/>
                          <a:tab pos="828040" algn="l"/>
                          <a:tab pos="1656080" algn="l"/>
                        </a:tabLst>
                      </a:pPr>
                      <a:r>
                        <a:rPr lang="en-US" sz="1400" b="1">
                          <a:effectLst/>
                          <a:latin typeface="Aptos" panose="020B0004020202020204" pitchFamily="34" charset="0"/>
                          <a:ea typeface="Segoe UI" panose="020B0502040204020203" pitchFamily="34" charset="0"/>
                          <a:cs typeface="Segoe UI" panose="020B0502040204020203" pitchFamily="34" charset="0"/>
                        </a:rPr>
                        <a:t>Hiiliviljely ja kasvipeitteisyyden lisääminen</a:t>
                      </a:r>
                      <a:endParaRPr lang="fi-FI" sz="1400" b="1">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Toteuttaminen vaatii suunnittelua ja osaamista. Kokemusta alkaa hiljalleen kertyä.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Hiiliviljelytoimenpiteiden toteuttaminen voi aiheuttaa kustannuksia, mutta toimenpiteet lisäävät maaperän kasvukuntoa ja siten tuottavat positiivisia tulo- ja talousvaikutuksia.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071367"/>
                  </a:ext>
                </a:extLst>
              </a:tr>
              <a:tr h="1082701">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Maatalouden vesiensuojelutoimenpiteet (suojavyöhykkeet, kalkitus, kaksitasouomat jne.)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Toteuttaminen vaatii suunnittelua ja osaamista. Toteutuksesta paljon kokemusta.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Toimenpiteiden toteuttaminen aiheuttaa kustannuksia. Toimenpiteille voi saada rahoitusta.</a:t>
                      </a:r>
                      <a:endParaRPr lang="fi-FI" sz="14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Monet ovat havainneet, että maatalouden vesiensuojelutoimia tehdään puutteellisesti ja valvonta on tehotonta.</a:t>
                      </a:r>
                      <a:endParaRPr lang="fi-FI" sz="140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extLst>
                  <a:ext uri="{0D108BD9-81ED-4DB2-BD59-A6C34878D82A}">
                    <a16:rowId xmlns:a16="http://schemas.microsoft.com/office/drawing/2014/main" val="2726754481"/>
                  </a:ext>
                </a:extLst>
              </a:tr>
              <a:tr h="1857512">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Turvepeltojen ja turvetuotantoalueiden metsitys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Metsitys onnistuu parhaiten ohutturpeisilla ja melko kuivilla kohteilla. Märät ja helposti vettyvät alueet tulee vettää.</a:t>
                      </a:r>
                      <a:endParaRPr lang="fi-FI" sz="14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Maatalousalueilla metsittäminen vähentää tuottoa maatalouskäyttöön verrattuna. Turvetuotantoalueilla metsittäminen voi aiheuttaa kustannuksia toimenpiteistä riippuen. Metsätalousalueilta saa myöhemmin puunmyynituloja ja metsittämiseen voi saada tukea.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705125"/>
                  </a:ext>
                </a:extLst>
              </a:tr>
            </a:tbl>
          </a:graphicData>
        </a:graphic>
      </p:graphicFrame>
    </p:spTree>
    <p:extLst>
      <p:ext uri="{BB962C8B-B14F-4D97-AF65-F5344CB8AC3E}">
        <p14:creationId xmlns:p14="http://schemas.microsoft.com/office/powerpoint/2010/main" val="3595113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94A34B-07AD-5E69-1EC9-862F3D81F3BB}"/>
              </a:ext>
            </a:extLst>
          </p:cNvPr>
          <p:cNvGraphicFramePr>
            <a:graphicFrameLocks noGrp="1"/>
          </p:cNvGraphicFramePr>
          <p:nvPr>
            <p:ph idx="4294967295"/>
            <p:extLst>
              <p:ext uri="{D42A27DB-BD31-4B8C-83A1-F6EECF244321}">
                <p14:modId xmlns:p14="http://schemas.microsoft.com/office/powerpoint/2010/main" val="2934309789"/>
              </p:ext>
            </p:extLst>
          </p:nvPr>
        </p:nvGraphicFramePr>
        <p:xfrm>
          <a:off x="0" y="0"/>
          <a:ext cx="12192000" cy="6858000"/>
        </p:xfrm>
        <a:graphic>
          <a:graphicData uri="http://schemas.openxmlformats.org/drawingml/2006/table">
            <a:tbl>
              <a:tblPr firstRow="1" bandRow="1"/>
              <a:tblGrid>
                <a:gridCol w="2438400">
                  <a:extLst>
                    <a:ext uri="{9D8B030D-6E8A-4147-A177-3AD203B41FA5}">
                      <a16:colId xmlns:a16="http://schemas.microsoft.com/office/drawing/2014/main" val="2505397944"/>
                    </a:ext>
                  </a:extLst>
                </a:gridCol>
                <a:gridCol w="2438400">
                  <a:extLst>
                    <a:ext uri="{9D8B030D-6E8A-4147-A177-3AD203B41FA5}">
                      <a16:colId xmlns:a16="http://schemas.microsoft.com/office/drawing/2014/main" val="2387255624"/>
                    </a:ext>
                  </a:extLst>
                </a:gridCol>
                <a:gridCol w="2438400">
                  <a:extLst>
                    <a:ext uri="{9D8B030D-6E8A-4147-A177-3AD203B41FA5}">
                      <a16:colId xmlns:a16="http://schemas.microsoft.com/office/drawing/2014/main" val="1824008648"/>
                    </a:ext>
                  </a:extLst>
                </a:gridCol>
                <a:gridCol w="2438400">
                  <a:extLst>
                    <a:ext uri="{9D8B030D-6E8A-4147-A177-3AD203B41FA5}">
                      <a16:colId xmlns:a16="http://schemas.microsoft.com/office/drawing/2014/main" val="641498372"/>
                    </a:ext>
                  </a:extLst>
                </a:gridCol>
                <a:gridCol w="2438400">
                  <a:extLst>
                    <a:ext uri="{9D8B030D-6E8A-4147-A177-3AD203B41FA5}">
                      <a16:colId xmlns:a16="http://schemas.microsoft.com/office/drawing/2014/main" val="3043038347"/>
                    </a:ext>
                  </a:extLst>
                </a:gridCol>
              </a:tblGrid>
              <a:tr h="527681">
                <a:tc>
                  <a:txBody>
                    <a:bodyPr/>
                    <a:lstStyle/>
                    <a:p>
                      <a:pPr>
                        <a:tabLst>
                          <a:tab pos="431800" algn="l"/>
                          <a:tab pos="828040" algn="l"/>
                          <a:tab pos="1656080" algn="l"/>
                        </a:tabLst>
                      </a:pPr>
                      <a:r>
                        <a:rPr lang="en-US" sz="1400" b="1" dirty="0" err="1">
                          <a:effectLst/>
                          <a:latin typeface="Aptos" panose="020B0004020202020204" pitchFamily="34" charset="0"/>
                          <a:ea typeface="Segoe UI" panose="020B0502040204020203" pitchFamily="34" charset="0"/>
                          <a:cs typeface="Segoe UI" panose="020B0502040204020203" pitchFamily="34" charset="0"/>
                        </a:rPr>
                        <a:t>Maankäytön</a:t>
                      </a:r>
                      <a:r>
                        <a:rPr lang="en-US" sz="1400" b="1" dirty="0">
                          <a:effectLst/>
                          <a:latin typeface="Aptos" panose="020B0004020202020204" pitchFamily="34" charset="0"/>
                          <a:ea typeface="Segoe UI" panose="020B0502040204020203" pitchFamily="34" charset="0"/>
                          <a:cs typeface="Segoe UI" panose="020B0502040204020203" pitchFamily="34" charset="0"/>
                        </a:rPr>
                        <a:t> </a:t>
                      </a:r>
                      <a:r>
                        <a:rPr lang="en-US" sz="1400" b="1" dirty="0" err="1">
                          <a:effectLst/>
                          <a:latin typeface="Aptos" panose="020B0004020202020204" pitchFamily="34" charset="0"/>
                          <a:ea typeface="Segoe UI" panose="020B0502040204020203" pitchFamily="34" charset="0"/>
                          <a:cs typeface="Segoe UI" panose="020B0502040204020203" pitchFamily="34" charset="0"/>
                        </a:rPr>
                        <a:t>toimenpide</a:t>
                      </a:r>
                      <a:endParaRPr lang="fi-FI" sz="1400" b="1"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Toteutettavuus</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Hyväksyttävyys maanomistajalle</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Talousvaikutukset</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Hyväksyttävyys yleisesti </a:t>
                      </a:r>
                      <a:endParaRPr lang="fi-FI" sz="1400" dirty="0">
                        <a:effectLs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240108"/>
                  </a:ext>
                </a:extLst>
              </a:tr>
              <a:tr h="2586338">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Turvetuotantoalueiden ja turvepeltojen kosteikot ja soistaminen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Turvetuotantoalueiden soistamisesta on vähän kokemusta Suomessa mutta kosteikkoja on rakennettu helposti vettyviin paikkoihin. Isojen alueiden soistaminen tai </a:t>
                      </a:r>
                      <a:r>
                        <a:rPr lang="fi-FI" sz="1400" b="0" dirty="0" err="1">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vettäminen</a:t>
                      </a:r>
                      <a:r>
                        <a:rPr lang="fi-FI" sz="1400" b="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 vaatii hyvää suunnittelua.</a:t>
                      </a:r>
                      <a:endParaRPr lang="fi-FI" sz="1400" b="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b="0" dirty="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b="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Toimenpiteiden toteuttaminen aiheuttaa kustannuksia. Tulonsaanti voi olla mahdollista oheistoimintojen (esim. virkistys, metsästys) kautta. Toimenpiteille voi saada rahoitusta.</a:t>
                      </a:r>
                      <a:endParaRPr lang="fi-FI" sz="1400" b="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tc>
                  <a:txBody>
                    <a:bodyPr/>
                    <a:lstStyle/>
                    <a:p>
                      <a:pPr>
                        <a:tabLst>
                          <a:tab pos="431800" algn="l"/>
                          <a:tab pos="828040" algn="l"/>
                          <a:tab pos="1656080" algn="l"/>
                        </a:tabLst>
                      </a:pPr>
                      <a:r>
                        <a:rPr lang="fi-FI" sz="1400" b="0" dirty="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Turvetuotantoalueiden ennallistamista ja soistamista pidetään tärkeänä. Monet kokevat tuottajien ja turpeesta hyötyneiden olevan vastuussa. Turvetuotannon koetaan yleisesti pilanneen vesistöjä eikä aiheutunut käyttöhaitta ole vielä poistunut.</a:t>
                      </a:r>
                      <a:endParaRPr lang="fi-FI" sz="1400" b="0" dirty="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extLst>
                  <a:ext uri="{0D108BD9-81ED-4DB2-BD59-A6C34878D82A}">
                    <a16:rowId xmlns:a16="http://schemas.microsoft.com/office/drawing/2014/main" val="53094067"/>
                  </a:ext>
                </a:extLst>
              </a:tr>
              <a:tr h="1108431">
                <a:tc>
                  <a:txBody>
                    <a:bodyPr/>
                    <a:lstStyle/>
                    <a:p>
                      <a:pPr>
                        <a:tabLst>
                          <a:tab pos="431800" algn="l"/>
                          <a:tab pos="828040" algn="l"/>
                          <a:tab pos="1656080" algn="l"/>
                        </a:tabLst>
                      </a:pPr>
                      <a:r>
                        <a:rPr lang="fi-FI" sz="1400" b="1">
                          <a:effectLst/>
                          <a:latin typeface="Aptos" panose="020B0004020202020204" pitchFamily="34" charset="0"/>
                          <a:ea typeface="Segoe UI" panose="020B0502040204020203" pitchFamily="34" charset="0"/>
                          <a:cs typeface="Segoe UI" panose="020B0502040204020203" pitchFamily="34" charset="0"/>
                        </a:rPr>
                        <a:t>Turvetuotantoalueiden maatalouskäyttö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Maatalouskäyttö soveltuu kuiville, tasaisille ja kivettömille alueille muttei kaikkialle.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Maatalouskäytössä olevilta alueilta saa tuloja ja toiminta voi olla taloudellisesti kannattavaa.</a:t>
                      </a:r>
                      <a:endParaRPr lang="fi-FI" sz="14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979332"/>
                  </a:ext>
                </a:extLst>
              </a:tr>
              <a:tr h="2635550">
                <a:tc>
                  <a:txBody>
                    <a:bodyPr/>
                    <a:lstStyle/>
                    <a:p>
                      <a:pPr>
                        <a:tabLst>
                          <a:tab pos="431800" algn="l"/>
                          <a:tab pos="828040" algn="l"/>
                          <a:tab pos="1656080" algn="l"/>
                        </a:tabLst>
                      </a:pPr>
                      <a:r>
                        <a:rPr lang="fi-FI" sz="1400" b="1" dirty="0">
                          <a:effectLst/>
                          <a:latin typeface="Aptos" panose="020B0004020202020204" pitchFamily="34" charset="0"/>
                          <a:ea typeface="Segoe UI" panose="020B0502040204020203" pitchFamily="34" charset="0"/>
                          <a:cs typeface="Segoe UI" panose="020B0502040204020203" pitchFamily="34" charset="0"/>
                        </a:rPr>
                        <a:t>Tuuli- ja aurinkovoiman tuotanto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effectLst/>
                          <a:latin typeface="Aptos" panose="020B0004020202020204" pitchFamily="34" charset="0"/>
                          <a:ea typeface="Segoe UI" panose="020B0502040204020203" pitchFamily="34" charset="0"/>
                          <a:cs typeface="Segoe UI" panose="020B0502040204020203" pitchFamily="34" charset="0"/>
                        </a:rPr>
                        <a:t>Kokemusta aurinkovoiman toteuttamisesta turvetuotantoalueilla etenkin siten, että alueet saavat kasvittua ja vettyä, on vain vähän.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dirty="0">
                          <a:effectLst/>
                          <a:latin typeface="Aptos" panose="020B0004020202020204" pitchFamily="34" charset="0"/>
                          <a:ea typeface="Segoe UI" panose="020B0502040204020203" pitchFamily="34" charset="0"/>
                          <a:cs typeface="Segoe UI" panose="020B0502040204020203" pitchFamily="34" charset="0"/>
                        </a:rPr>
                        <a:t>Korvaukset maanomistajalle voimalan alueelta lisäävät hyväksyttävyyttä mutta siirtolinjojen osalta korvausta ei pidetä riittävänä.</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431800" algn="l"/>
                          <a:tab pos="828040" algn="l"/>
                          <a:tab pos="1656080" algn="l"/>
                        </a:tabLst>
                      </a:pPr>
                      <a:r>
                        <a:rPr lang="fi-FI" sz="1400">
                          <a:solidFill>
                            <a:srgbClr val="000000"/>
                          </a:solidFill>
                          <a:effectLst/>
                          <a:highlight>
                            <a:srgbClr val="65A11B"/>
                          </a:highlight>
                          <a:latin typeface="Aptos" panose="020B0004020202020204" pitchFamily="34" charset="0"/>
                          <a:ea typeface="Segoe UI" panose="020B0502040204020203" pitchFamily="34" charset="0"/>
                          <a:cs typeface="Segoe UI" panose="020B0502040204020203" pitchFamily="34" charset="0"/>
                        </a:rPr>
                        <a:t>Energiantuotanto tuo tuloja mutta työllisyysvaikutukset ovat vähäiset.</a:t>
                      </a:r>
                      <a:endParaRPr lang="fi-FI" sz="1400">
                        <a:effectLst/>
                        <a:highlight>
                          <a:srgbClr val="65A11B"/>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11B"/>
                    </a:solidFill>
                  </a:tcPr>
                </a:tc>
                <a:tc>
                  <a:txBody>
                    <a:bodyPr/>
                    <a:lstStyle/>
                    <a:p>
                      <a:pPr>
                        <a:tabLst>
                          <a:tab pos="431800" algn="l"/>
                          <a:tab pos="828040" algn="l"/>
                          <a:tab pos="1656080" algn="l"/>
                        </a:tabLst>
                      </a:pPr>
                      <a:r>
                        <a:rPr lang="fi-FI" sz="1400" dirty="0">
                          <a:solidFill>
                            <a:srgbClr val="000000"/>
                          </a:solidFill>
                          <a:effectLst/>
                          <a:highlight>
                            <a:srgbClr val="E07400"/>
                          </a:highlight>
                          <a:latin typeface="Aptos" panose="020B0004020202020204" pitchFamily="34" charset="0"/>
                          <a:ea typeface="Segoe UI" panose="020B0502040204020203" pitchFamily="34" charset="0"/>
                          <a:cs typeface="Segoe UI" panose="020B0502040204020203" pitchFamily="34" charset="0"/>
                        </a:rPr>
                        <a:t>Tuulivoima on paljon ristiriitoja herättävä asia harvaan asutuilla alueilla. Hyötyjen ja haittojen koetaan jakautuvan alueellisesti epätasaisesti- Tuulivoimahankkeita ajetaan monien näkökulmasta huonosti valmisteltuna ympäristö- ja sosiaalisten vaikutusten osalta.</a:t>
                      </a:r>
                      <a:endParaRPr lang="fi-FI" sz="1400" dirty="0">
                        <a:effectLst/>
                        <a:highlight>
                          <a:srgbClr val="E07400"/>
                        </a:highlight>
                        <a:latin typeface="Aptos" panose="020B0004020202020204" pitchFamily="34" charset="0"/>
                        <a:ea typeface="Segoe UI" panose="020B0502040204020203" pitchFamily="34" charset="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7400"/>
                    </a:solidFill>
                  </a:tcPr>
                </a:tc>
                <a:extLst>
                  <a:ext uri="{0D108BD9-81ED-4DB2-BD59-A6C34878D82A}">
                    <a16:rowId xmlns:a16="http://schemas.microsoft.com/office/drawing/2014/main" val="491342534"/>
                  </a:ext>
                </a:extLst>
              </a:tr>
            </a:tbl>
          </a:graphicData>
        </a:graphic>
      </p:graphicFrame>
    </p:spTree>
    <p:extLst>
      <p:ext uri="{BB962C8B-B14F-4D97-AF65-F5344CB8AC3E}">
        <p14:creationId xmlns:p14="http://schemas.microsoft.com/office/powerpoint/2010/main" val="423828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392D-862B-D161-3C16-7A1B0CE4D9DE}"/>
              </a:ext>
            </a:extLst>
          </p:cNvPr>
          <p:cNvSpPr>
            <a:spLocks noGrp="1"/>
          </p:cNvSpPr>
          <p:nvPr>
            <p:ph type="title"/>
          </p:nvPr>
        </p:nvSpPr>
        <p:spPr/>
        <p:txBody>
          <a:bodyPr/>
          <a:lstStyle/>
          <a:p>
            <a:r>
              <a:rPr lang="fi-FI" dirty="0"/>
              <a:t>Esimerkkejä paikkatietotyökaluista ja muista tietotuotteista</a:t>
            </a:r>
          </a:p>
        </p:txBody>
      </p:sp>
      <p:sp>
        <p:nvSpPr>
          <p:cNvPr id="3" name="Content Placeholder 2">
            <a:extLst>
              <a:ext uri="{FF2B5EF4-FFF2-40B4-BE49-F238E27FC236}">
                <a16:creationId xmlns:a16="http://schemas.microsoft.com/office/drawing/2014/main" id="{438464B1-D9FF-938F-38C1-ED9CB3B859B1}"/>
              </a:ext>
            </a:extLst>
          </p:cNvPr>
          <p:cNvSpPr>
            <a:spLocks noGrp="1"/>
          </p:cNvSpPr>
          <p:nvPr>
            <p:ph idx="1"/>
          </p:nvPr>
        </p:nvSpPr>
        <p:spPr/>
        <p:txBody>
          <a:bodyPr/>
          <a:lstStyle/>
          <a:p>
            <a:pPr marL="0" indent="0">
              <a:buNone/>
            </a:pPr>
            <a:r>
              <a:rPr lang="fi-FI" dirty="0"/>
              <a:t>Seuraavilla kalvoilla on yhteenvetotaulukot, joissa on esimerkkejä paikkatietotyökaluista ja muista tietotuotteista, joita voi hyödyntää valuma-aluesuunnittelussa</a:t>
            </a:r>
          </a:p>
          <a:p>
            <a:pPr marL="0" indent="0">
              <a:buNone/>
            </a:pPr>
            <a:endParaRPr lang="fi-FI" dirty="0"/>
          </a:p>
          <a:p>
            <a:pPr marL="0" indent="0">
              <a:buNone/>
            </a:pPr>
            <a:r>
              <a:rPr lang="fi-FI" sz="2400" dirty="0"/>
              <a:t>Lähde ja lisätietoja: Marttunen, M., Rantala, T., Kajanus, M., Turunen, V., Virkkumaa, S., Häkkinen, M., Seppälä, P. &amp; Räsänen, A. 2024. Monitavoitteinen valuma-aluesuunnittelu : Yhteenveto ohjeista, oppaista, tietotuotteista ja hankkeista. Suomen ympäristökeskuksen raportteja 17 | 2024. 93 s.</a:t>
            </a:r>
          </a:p>
        </p:txBody>
      </p:sp>
    </p:spTree>
    <p:extLst>
      <p:ext uri="{BB962C8B-B14F-4D97-AF65-F5344CB8AC3E}">
        <p14:creationId xmlns:p14="http://schemas.microsoft.com/office/powerpoint/2010/main" val="15366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8BAD600-8844-8F4B-DAA1-12C7F011C6CB}"/>
              </a:ext>
            </a:extLst>
          </p:cNvPr>
          <p:cNvGraphicFramePr>
            <a:graphicFrameLocks noGrp="1"/>
          </p:cNvGraphicFramePr>
          <p:nvPr>
            <p:extLst>
              <p:ext uri="{D42A27DB-BD31-4B8C-83A1-F6EECF244321}">
                <p14:modId xmlns:p14="http://schemas.microsoft.com/office/powerpoint/2010/main" val="3874895439"/>
              </p:ext>
            </p:extLst>
          </p:nvPr>
        </p:nvGraphicFramePr>
        <p:xfrm>
          <a:off x="0" y="101600"/>
          <a:ext cx="12192000" cy="5477256"/>
        </p:xfrm>
        <a:graphic>
          <a:graphicData uri="http://schemas.openxmlformats.org/drawingml/2006/table">
            <a:tbl>
              <a:tblPr firstRow="1" firstCol="1" bandRow="1"/>
              <a:tblGrid>
                <a:gridCol w="3135086">
                  <a:extLst>
                    <a:ext uri="{9D8B030D-6E8A-4147-A177-3AD203B41FA5}">
                      <a16:colId xmlns:a16="http://schemas.microsoft.com/office/drawing/2014/main" val="1884441991"/>
                    </a:ext>
                  </a:extLst>
                </a:gridCol>
                <a:gridCol w="3526971">
                  <a:extLst>
                    <a:ext uri="{9D8B030D-6E8A-4147-A177-3AD203B41FA5}">
                      <a16:colId xmlns:a16="http://schemas.microsoft.com/office/drawing/2014/main" val="3639768354"/>
                    </a:ext>
                  </a:extLst>
                </a:gridCol>
                <a:gridCol w="5529943">
                  <a:extLst>
                    <a:ext uri="{9D8B030D-6E8A-4147-A177-3AD203B41FA5}">
                      <a16:colId xmlns:a16="http://schemas.microsoft.com/office/drawing/2014/main" val="206375836"/>
                    </a:ext>
                  </a:extLst>
                </a:gridCol>
              </a:tblGrid>
              <a:tr h="565902">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Teema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Esimerkkejä</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työkaluista</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tai ai-</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neistoista</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b="1" kern="100" dirty="0">
                          <a:effectLst/>
                          <a:latin typeface="Aptos" panose="020B0004020202020204" pitchFamily="34" charset="0"/>
                          <a:ea typeface="Aptos" panose="020B0004020202020204" pitchFamily="34" charset="0"/>
                          <a:cs typeface="Times New Roman" panose="02020603050405020304" pitchFamily="18" charset="0"/>
                        </a:rPr>
                        <a:t>Esimerkkejä, miten työkalua tai aineistoa voi-</a:t>
                      </a:r>
                      <a:r>
                        <a:rPr lang="fi-FI" sz="2000" b="1" kern="100" dirty="0" err="1">
                          <a:effectLst/>
                          <a:latin typeface="Aptos" panose="020B0004020202020204" pitchFamily="34" charset="0"/>
                          <a:ea typeface="Aptos" panose="020B0004020202020204" pitchFamily="34" charset="0"/>
                          <a:cs typeface="Times New Roman" panose="02020603050405020304" pitchFamily="18" charset="0"/>
                        </a:rPr>
                        <a:t>daan</a:t>
                      </a:r>
                      <a:r>
                        <a:rPr lang="fi-FI" sz="2000" b="1" kern="100" dirty="0">
                          <a:effectLst/>
                          <a:latin typeface="Aptos" panose="020B0004020202020204" pitchFamily="34" charset="0"/>
                          <a:ea typeface="Aptos" panose="020B0004020202020204" pitchFamily="34" charset="0"/>
                          <a:cs typeface="Times New Roman" panose="02020603050405020304" pitchFamily="18" charset="0"/>
                        </a:rPr>
                        <a:t> hyödyntää valuma-aluesuunnittelussa</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4209767"/>
                  </a:ext>
                </a:extLst>
              </a:tr>
              <a:tr h="280502">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Valuma-alueen rajaus</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Syken Value, Metsäkeskuksen valuma-alueen rajaus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Kohdealueen rajaus</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83996"/>
                  </a:ext>
                </a:extLst>
              </a:tr>
              <a:tr h="423202">
                <a:tc>
                  <a:txBody>
                    <a:bodyPr/>
                    <a:lstStyle/>
                    <a:p>
                      <a:pPr>
                        <a:lnSpc>
                          <a:spcPct val="107000"/>
                        </a:lnSpc>
                        <a:spcAft>
                          <a:spcPts val="800"/>
                        </a:spcAft>
                      </a:pP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Veden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virtaaman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mallinnus</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Veden virtausverkot; uomaverkostot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Tieto auttaa hahmottamaan, mistä minne vesi virtaa valuma-alueella.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5521954"/>
                  </a:ext>
                </a:extLst>
              </a:tr>
              <a:tr h="1422106">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Veden kertymän mallinnus</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DTW-indeksi, topografinen kosteusindeksi</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Potentiaalisesti helposti vettyvien paikkojen mallintaminen, potentiaalisesti kuivuudesta kärsivien paikkojen mallintaminen. Mahdollistavat esimerkiksi suojakaistojen ja potentiaalisesti vetettävien paikkojen mallinnuksen.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2509617"/>
                  </a:ext>
                </a:extLst>
              </a:tr>
              <a:tr h="708603">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Tulvavaara- ja tulvariskialueet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Tulvakartat; Scalgo Live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Tulvimisesta kärsivien pelto- ja metsäalueiden tunnistaminen, potentiaalisten kosteikkojen paikkojen hahmottaminen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8169828"/>
                  </a:ext>
                </a:extLst>
              </a:tr>
              <a:tr h="431456">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Eroosioriski</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Eroosioriskikartat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Potentiaalisesti helposti </a:t>
                      </a:r>
                      <a:r>
                        <a:rPr lang="fi-FI" sz="2000" kern="100" dirty="0" err="1">
                          <a:effectLst/>
                          <a:latin typeface="Aptos" panose="020B0004020202020204" pitchFamily="34" charset="0"/>
                          <a:ea typeface="Aptos" panose="020B0004020202020204" pitchFamily="34" charset="0"/>
                          <a:cs typeface="Times New Roman" panose="02020603050405020304" pitchFamily="18" charset="0"/>
                        </a:rPr>
                        <a:t>erodoituvat</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maa- ja metsätalousalueet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732090"/>
                  </a:ext>
                </a:extLst>
              </a:tr>
            </a:tbl>
          </a:graphicData>
        </a:graphic>
      </p:graphicFrame>
    </p:spTree>
    <p:extLst>
      <p:ext uri="{BB962C8B-B14F-4D97-AF65-F5344CB8AC3E}">
        <p14:creationId xmlns:p14="http://schemas.microsoft.com/office/powerpoint/2010/main" val="374693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C12721D-812E-067D-6880-4EC487176807}"/>
              </a:ext>
            </a:extLst>
          </p:cNvPr>
          <p:cNvGraphicFramePr>
            <a:graphicFrameLocks noGrp="1"/>
          </p:cNvGraphicFramePr>
          <p:nvPr>
            <p:extLst>
              <p:ext uri="{D42A27DB-BD31-4B8C-83A1-F6EECF244321}">
                <p14:modId xmlns:p14="http://schemas.microsoft.com/office/powerpoint/2010/main" val="3419579149"/>
              </p:ext>
            </p:extLst>
          </p:nvPr>
        </p:nvGraphicFramePr>
        <p:xfrm>
          <a:off x="0" y="0"/>
          <a:ext cx="12192000" cy="5711408"/>
        </p:xfrm>
        <a:graphic>
          <a:graphicData uri="http://schemas.openxmlformats.org/drawingml/2006/table">
            <a:tbl>
              <a:tblPr firstRow="1" firstCol="1" bandRow="1"/>
              <a:tblGrid>
                <a:gridCol w="2409371">
                  <a:extLst>
                    <a:ext uri="{9D8B030D-6E8A-4147-A177-3AD203B41FA5}">
                      <a16:colId xmlns:a16="http://schemas.microsoft.com/office/drawing/2014/main" val="3003349693"/>
                    </a:ext>
                  </a:extLst>
                </a:gridCol>
                <a:gridCol w="4020458">
                  <a:extLst>
                    <a:ext uri="{9D8B030D-6E8A-4147-A177-3AD203B41FA5}">
                      <a16:colId xmlns:a16="http://schemas.microsoft.com/office/drawing/2014/main" val="750384703"/>
                    </a:ext>
                  </a:extLst>
                </a:gridCol>
                <a:gridCol w="5762171">
                  <a:extLst>
                    <a:ext uri="{9D8B030D-6E8A-4147-A177-3AD203B41FA5}">
                      <a16:colId xmlns:a16="http://schemas.microsoft.com/office/drawing/2014/main" val="23512362"/>
                    </a:ext>
                  </a:extLst>
                </a:gridCol>
              </a:tblGrid>
              <a:tr h="782679">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Teema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Esimerkkejä</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työkaluista</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tai ai-</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neistoista</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b="1" kern="100">
                          <a:effectLst/>
                          <a:latin typeface="Aptos" panose="020B0004020202020204" pitchFamily="34" charset="0"/>
                          <a:ea typeface="Aptos" panose="020B0004020202020204" pitchFamily="34" charset="0"/>
                          <a:cs typeface="Times New Roman" panose="02020603050405020304" pitchFamily="18" charset="0"/>
                        </a:rPr>
                        <a:t>Esimerkkejä, miten työkalua tai aineistoa voidaan hyödyntää valuma-aluesuunnittelussa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9432627"/>
                  </a:ext>
                </a:extLst>
              </a:tr>
              <a:tr h="1181231">
                <a:tc>
                  <a:txBody>
                    <a:bodyPr/>
                    <a:lstStyle/>
                    <a:p>
                      <a:pPr>
                        <a:lnSpc>
                          <a:spcPct val="107000"/>
                        </a:lnSpc>
                        <a:spcAft>
                          <a:spcPts val="800"/>
                        </a:spcAft>
                      </a:pP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Historialliset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muu-tokset</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Vanhat kartat ja ilmakuvat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Auttavat hahmottamaan millainen valuma-alue on ollut ennen, miten laajoja muutokset ovat olleet ja mihin suuntaan valuma-aluetta voisi muuttaa, jos tavoitteena on luonnollisempi tilanne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512547"/>
                  </a:ext>
                </a:extLst>
              </a:tr>
              <a:tr h="883371">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Historialliset muutokset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Pitkäaikaisaineistot vedenlaadusta, ilmastosta yms.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Kertovat historiallisista muutoksista. Oleellista tulkita yhdessä vanhojen maankäytön muutosten kanssa.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075744"/>
                  </a:ext>
                </a:extLst>
              </a:tr>
              <a:tr h="1181231">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Maankäyttömuodot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MML:n maastotietokanta, </a:t>
                      </a:r>
                      <a:r>
                        <a:rPr lang="fi-FI" sz="2000" kern="100" dirty="0" err="1">
                          <a:effectLst/>
                          <a:latin typeface="Aptos" panose="020B0004020202020204" pitchFamily="34" charset="0"/>
                          <a:ea typeface="Aptos" panose="020B0004020202020204" pitchFamily="34" charset="0"/>
                          <a:cs typeface="Times New Roman" panose="02020603050405020304" pitchFamily="18" charset="0"/>
                        </a:rPr>
                        <a:t>Syken</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r>
                        <a:rPr lang="fi-FI" sz="2000" kern="100" dirty="0" err="1">
                          <a:effectLst/>
                          <a:latin typeface="Aptos" panose="020B0004020202020204" pitchFamily="34" charset="0"/>
                          <a:ea typeface="Aptos" panose="020B0004020202020204" pitchFamily="34" charset="0"/>
                          <a:cs typeface="Times New Roman" panose="02020603050405020304" pitchFamily="18" charset="0"/>
                        </a:rPr>
                        <a:t>Corine</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-maanpeite, Luken monilähde-VMI, Metsäkeskuksen metsätiedot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Kertovat tämänhetkisistä maankäytön paineista ja potentiaalisista kuormituslähteistä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385880"/>
                  </a:ext>
                </a:extLst>
              </a:tr>
              <a:tr h="1374761">
                <a:tc>
                  <a:txBody>
                    <a:bodyPr/>
                    <a:lstStyle/>
                    <a:p>
                      <a:pPr>
                        <a:lnSpc>
                          <a:spcPct val="107000"/>
                        </a:lnSpc>
                        <a:spcAft>
                          <a:spcPts val="800"/>
                        </a:spcAft>
                      </a:pP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Satelliittikuvat</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Esim</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ESAn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Sentinel-2</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Maankäytössä, maanpeitteessä, tulvatilanteessa ja vedenlaadussa tapahtuvat muutokset, mahdollistavat lähes reaaliaikaisen seurannan.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0430999"/>
                  </a:ext>
                </a:extLst>
              </a:tr>
            </a:tbl>
          </a:graphicData>
        </a:graphic>
      </p:graphicFrame>
    </p:spTree>
    <p:extLst>
      <p:ext uri="{BB962C8B-B14F-4D97-AF65-F5344CB8AC3E}">
        <p14:creationId xmlns:p14="http://schemas.microsoft.com/office/powerpoint/2010/main" val="421407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4580CF-4AA5-6BF1-603E-B0EECBF22A1C}"/>
              </a:ext>
            </a:extLst>
          </p:cNvPr>
          <p:cNvGraphicFramePr>
            <a:graphicFrameLocks noGrp="1"/>
          </p:cNvGraphicFramePr>
          <p:nvPr/>
        </p:nvGraphicFramePr>
        <p:xfrm>
          <a:off x="0" y="-20406"/>
          <a:ext cx="12192000" cy="6878406"/>
        </p:xfrm>
        <a:graphic>
          <a:graphicData uri="http://schemas.openxmlformats.org/drawingml/2006/table">
            <a:tbl>
              <a:tblPr firstRow="1" firstCol="1" bandRow="1"/>
              <a:tblGrid>
                <a:gridCol w="2699657">
                  <a:extLst>
                    <a:ext uri="{9D8B030D-6E8A-4147-A177-3AD203B41FA5}">
                      <a16:colId xmlns:a16="http://schemas.microsoft.com/office/drawing/2014/main" val="3565505381"/>
                    </a:ext>
                  </a:extLst>
                </a:gridCol>
                <a:gridCol w="2859314">
                  <a:extLst>
                    <a:ext uri="{9D8B030D-6E8A-4147-A177-3AD203B41FA5}">
                      <a16:colId xmlns:a16="http://schemas.microsoft.com/office/drawing/2014/main" val="2120086775"/>
                    </a:ext>
                  </a:extLst>
                </a:gridCol>
                <a:gridCol w="6633029">
                  <a:extLst>
                    <a:ext uri="{9D8B030D-6E8A-4147-A177-3AD203B41FA5}">
                      <a16:colId xmlns:a16="http://schemas.microsoft.com/office/drawing/2014/main" val="3728303438"/>
                    </a:ext>
                  </a:extLst>
                </a:gridCol>
              </a:tblGrid>
              <a:tr h="829314">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Teema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Esimerkkejä työkaluista tai aineistoista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b="1" kern="100">
                          <a:effectLst/>
                          <a:latin typeface="Aptos" panose="020B0004020202020204" pitchFamily="34" charset="0"/>
                          <a:ea typeface="Aptos" panose="020B0004020202020204" pitchFamily="34" charset="0"/>
                          <a:cs typeface="Times New Roman" panose="02020603050405020304" pitchFamily="18" charset="0"/>
                        </a:rPr>
                        <a:t>Esimerkkejä, miten työkalua tai aineistoa voidaan hyödyntää valuma-aluesuunnittelussa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1510773"/>
                  </a:ext>
                </a:extLst>
              </a:tr>
              <a:tr h="829314">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Virkistyskäyttöalueet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JY:n Lipas-tietokanta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Virkistyskäytön kannalta tärkeät alueet on hyvä huomioida maankäytön muutosten suunnittelussa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273030"/>
                  </a:ext>
                </a:extLst>
              </a:tr>
              <a:tr h="620190">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Rakennetut alueet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Rakennus- ja kiinteistötiedot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Oleellisia esimerkiksi tulvariskien hallinnan suunnittelussa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812401"/>
                  </a:ext>
                </a:extLst>
              </a:tr>
              <a:tr h="1198218">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Luonnon monimuotoisuuden kannalta arvokkaat alueet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Suojelualueet, arvokkaat luontotyypit, lajikeskittymät, potentiaalisesti arvokkaat metsäalueet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Kuvaavat alueita, jotka joko pitää tai pitäisi jättää rauhaan maankäytön muutoksilta. Monimuotoisuuden kannalta on oleellista suojella kohtalaisen suuria ja yhtenäisiä alueita ja varmistaa alueiden välinen ekologinen kytkeytyvyys.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250671"/>
                  </a:ext>
                </a:extLst>
              </a:tr>
              <a:tr h="829314">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Muuten arvokkaat alueet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Kulttuuriperintökohteet, arvokkaat maisema-alueet, pohjavesialueet, ym.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Kuvaavat alueita, jotka joko pitää tai pitäisi jättää rauhaan maankäytön muutoksilta.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243387"/>
                  </a:ext>
                </a:extLst>
              </a:tr>
              <a:tr h="1665810">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Vedenlaatu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err="1">
                          <a:effectLst/>
                          <a:latin typeface="Aptos" panose="020B0004020202020204" pitchFamily="34" charset="0"/>
                          <a:ea typeface="Aptos" panose="020B0004020202020204" pitchFamily="34" charset="0"/>
                          <a:cs typeface="Times New Roman" panose="02020603050405020304" pitchFamily="18" charset="0"/>
                        </a:rPr>
                        <a:t>Syken</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aineistot vesien tilasta ja vesistökuormituksesta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Kertovat alueista, joilla joko tarvitsee vähentää vesistökuormitusta (tällä hetkellä huono vedenlaatu) tai pitää pitäytyä suurista muutoksista (tällä hetkellä hyvä tai erinomainen vedenlaatu)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653128"/>
                  </a:ext>
                </a:extLst>
              </a:tr>
            </a:tbl>
          </a:graphicData>
        </a:graphic>
      </p:graphicFrame>
    </p:spTree>
    <p:extLst>
      <p:ext uri="{BB962C8B-B14F-4D97-AF65-F5344CB8AC3E}">
        <p14:creationId xmlns:p14="http://schemas.microsoft.com/office/powerpoint/2010/main" val="8805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54AFBF6-2AD6-78F8-10AC-FE9E549BA014}"/>
              </a:ext>
            </a:extLst>
          </p:cNvPr>
          <p:cNvGraphicFramePr>
            <a:graphicFrameLocks noGrp="1"/>
          </p:cNvGraphicFramePr>
          <p:nvPr/>
        </p:nvGraphicFramePr>
        <p:xfrm>
          <a:off x="0" y="0"/>
          <a:ext cx="12192000" cy="6752510"/>
        </p:xfrm>
        <a:graphic>
          <a:graphicData uri="http://schemas.openxmlformats.org/drawingml/2006/table">
            <a:tbl>
              <a:tblPr firstRow="1" firstCol="1" bandRow="1"/>
              <a:tblGrid>
                <a:gridCol w="2191657">
                  <a:extLst>
                    <a:ext uri="{9D8B030D-6E8A-4147-A177-3AD203B41FA5}">
                      <a16:colId xmlns:a16="http://schemas.microsoft.com/office/drawing/2014/main" val="2133686819"/>
                    </a:ext>
                  </a:extLst>
                </a:gridCol>
                <a:gridCol w="3048000">
                  <a:extLst>
                    <a:ext uri="{9D8B030D-6E8A-4147-A177-3AD203B41FA5}">
                      <a16:colId xmlns:a16="http://schemas.microsoft.com/office/drawing/2014/main" val="3933814673"/>
                    </a:ext>
                  </a:extLst>
                </a:gridCol>
                <a:gridCol w="6952343">
                  <a:extLst>
                    <a:ext uri="{9D8B030D-6E8A-4147-A177-3AD203B41FA5}">
                      <a16:colId xmlns:a16="http://schemas.microsoft.com/office/drawing/2014/main" val="3025353514"/>
                    </a:ext>
                  </a:extLst>
                </a:gridCol>
              </a:tblGrid>
              <a:tr h="850040">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Teema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Esimerkkejä</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työkaluista</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tai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aineistoista</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b="1" kern="100" dirty="0">
                          <a:effectLst/>
                          <a:latin typeface="Aptos" panose="020B0004020202020204" pitchFamily="34" charset="0"/>
                          <a:ea typeface="Aptos" panose="020B0004020202020204" pitchFamily="34" charset="0"/>
                          <a:cs typeface="Times New Roman" panose="02020603050405020304" pitchFamily="18" charset="0"/>
                        </a:rPr>
                        <a:t>Esimerkkejä, miten työkalua tai aineistoa voidaan hyödyntää valuma-aluesuunnittelussa</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4063392"/>
                  </a:ext>
                </a:extLst>
              </a:tr>
              <a:tr h="635697">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Turvepeltojen sijainti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GTK:n maaperäaineistot, Ruokaviraston peltolohkorekisteri ja kasvulohkorekisteri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Auttavat hahmottamaan turvepeltojen (isot ilmastopäästöt) sijainteja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7722320"/>
                  </a:ext>
                </a:extLst>
              </a:tr>
              <a:tr h="585278">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Ojitettujen turvemaiden sijainti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Turvetuotantoalueet, metsäojitetut turvemaat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Kuvaavat potentiaalisesti isojen ilmasto- ja vesistöpäästöjen omaavien metsäojitettujen soiden ja turvetuotantoalueiden sijainnit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789074"/>
                  </a:ext>
                </a:extLst>
              </a:tr>
              <a:tr h="503417">
                <a:tc>
                  <a:txBody>
                    <a:bodyPr/>
                    <a:lstStyle/>
                    <a:p>
                      <a:pPr>
                        <a:lnSpc>
                          <a:spcPct val="107000"/>
                        </a:lnSpc>
                        <a:spcAft>
                          <a:spcPts val="800"/>
                        </a:spcAft>
                      </a:pP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Ojittamattomien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turvemaiden</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sijainti</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MML:n maastotietokanta, GTK:n maaperäaineistot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Alueet ovat arvokkaita hiilivarastoja ja myös keskeisiä alueita luonnon monimuotoisuuden sekä ravinteiden ja kiintoaineksen pidätyksen kannalta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318169"/>
                  </a:ext>
                </a:extLst>
              </a:tr>
              <a:tr h="1707406">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Potentiaaliset vesienpalautuskohteet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Vesienpalautukseen soveltuvat suojelusuot, vesienpalautukseen soveltuvat kitu- ja joutomaat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Vesienpalautuksen avulla voidaan pidättää ravinteita ja kiintoainesta. Lisäksi vesienpalautus auttaa palauttamaan alkuperäistä suoluontoa ympäröivän ojituksen kuivattamille alueille.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218401"/>
                  </a:ext>
                </a:extLst>
              </a:tr>
              <a:tr h="635697">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Happamat sulfaattimaat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GTK:n aineisto happamien sulfaattimaiden sijainneista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Alueilla tulee pitäytyä voimakkaasti maata muokkaavista toimista.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376840"/>
                  </a:ext>
                </a:extLst>
              </a:tr>
            </a:tbl>
          </a:graphicData>
        </a:graphic>
      </p:graphicFrame>
    </p:spTree>
    <p:extLst>
      <p:ext uri="{BB962C8B-B14F-4D97-AF65-F5344CB8AC3E}">
        <p14:creationId xmlns:p14="http://schemas.microsoft.com/office/powerpoint/2010/main" val="54636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3E5D589-AC43-1EDE-B95C-C6DFA283D828}"/>
              </a:ext>
            </a:extLst>
          </p:cNvPr>
          <p:cNvGraphicFramePr>
            <a:graphicFrameLocks noGrp="1"/>
          </p:cNvGraphicFramePr>
          <p:nvPr/>
        </p:nvGraphicFramePr>
        <p:xfrm>
          <a:off x="0" y="0"/>
          <a:ext cx="12192001" cy="4928761"/>
        </p:xfrm>
        <a:graphic>
          <a:graphicData uri="http://schemas.openxmlformats.org/drawingml/2006/table">
            <a:tbl>
              <a:tblPr firstRow="1" firstCol="1" bandRow="1"/>
              <a:tblGrid>
                <a:gridCol w="3889829">
                  <a:extLst>
                    <a:ext uri="{9D8B030D-6E8A-4147-A177-3AD203B41FA5}">
                      <a16:colId xmlns:a16="http://schemas.microsoft.com/office/drawing/2014/main" val="2335681535"/>
                    </a:ext>
                  </a:extLst>
                </a:gridCol>
                <a:gridCol w="4791048">
                  <a:extLst>
                    <a:ext uri="{9D8B030D-6E8A-4147-A177-3AD203B41FA5}">
                      <a16:colId xmlns:a16="http://schemas.microsoft.com/office/drawing/2014/main" val="2056990175"/>
                    </a:ext>
                  </a:extLst>
                </a:gridCol>
                <a:gridCol w="3511124">
                  <a:extLst>
                    <a:ext uri="{9D8B030D-6E8A-4147-A177-3AD203B41FA5}">
                      <a16:colId xmlns:a16="http://schemas.microsoft.com/office/drawing/2014/main" val="3435671026"/>
                    </a:ext>
                  </a:extLst>
                </a:gridCol>
              </a:tblGrid>
              <a:tr h="1651943">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Teema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US" sz="2000" b="1" kern="100">
                          <a:effectLst/>
                          <a:latin typeface="Aptos" panose="020B0004020202020204" pitchFamily="34" charset="0"/>
                          <a:ea typeface="Aptos" panose="020B0004020202020204" pitchFamily="34" charset="0"/>
                          <a:cs typeface="Times New Roman" panose="02020603050405020304" pitchFamily="18" charset="0"/>
                        </a:rPr>
                        <a:t>Esimerkkejä työkaluista tai aineistoista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b="1" kern="100">
                          <a:effectLst/>
                          <a:latin typeface="Aptos" panose="020B0004020202020204" pitchFamily="34" charset="0"/>
                          <a:ea typeface="Aptos" panose="020B0004020202020204" pitchFamily="34" charset="0"/>
                          <a:cs typeface="Times New Roman" panose="02020603050405020304" pitchFamily="18" charset="0"/>
                        </a:rPr>
                        <a:t>Esimerkkejä, miten työkalua tai aineistoa voidaan hyödyntää valuma-aluesuunnittelussa</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141918"/>
                  </a:ext>
                </a:extLst>
              </a:tr>
              <a:tr h="1555714">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Metsälaskurit, työkalut ja oppaat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Metsikkösimulaattorit, eri toimijoiden metsälaskurit, suometsänhoidon ja luonnonhoidon paikkatietoaineistot; Metsäkeskuksen ja Tapion oppaat, jne.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a:effectLst/>
                          <a:latin typeface="Aptos" panose="020B0004020202020204" pitchFamily="34" charset="0"/>
                          <a:ea typeface="Aptos" panose="020B0004020202020204" pitchFamily="34" charset="0"/>
                          <a:cs typeface="Times New Roman" panose="02020603050405020304" pitchFamily="18" charset="0"/>
                        </a:rPr>
                        <a:t>Auttavat hahmottamaan metsätaloustoimenpiteiden ympäristövaikutuksia ja suunnittelemaan toimia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8330797"/>
                  </a:ext>
                </a:extLst>
              </a:tr>
              <a:tr h="1306286">
                <a:tc>
                  <a:txBody>
                    <a:bodyPr/>
                    <a:lstStyle/>
                    <a:p>
                      <a:pPr>
                        <a:lnSpc>
                          <a:spcPct val="107000"/>
                        </a:lnSpc>
                        <a:spcAft>
                          <a:spcPts val="800"/>
                        </a:spcAft>
                      </a:pPr>
                      <a:r>
                        <a:rPr lang="en-US" sz="2000" kern="100">
                          <a:effectLst/>
                          <a:latin typeface="Aptos" panose="020B0004020202020204" pitchFamily="34" charset="0"/>
                          <a:ea typeface="Aptos" panose="020B0004020202020204" pitchFamily="34" charset="0"/>
                          <a:cs typeface="Times New Roman" panose="02020603050405020304" pitchFamily="18" charset="0"/>
                        </a:rPr>
                        <a:t>Maataloustoimien suunnittelua auttavat oppaat</a:t>
                      </a:r>
                      <a:r>
                        <a:rPr lang="fi-FI" sz="2000" kern="10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Ojitusyhteisöt-karttapalvelu, vesistökunnostajan karttapalvelu, jne.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Auttavat hahmottamaan maataloustoimenpiteiden ympäristövaikutuksia ja suunnittelemaan toimia  </a:t>
                      </a:r>
                    </a:p>
                    <a:p>
                      <a:pPr>
                        <a:lnSpc>
                          <a:spcPct val="107000"/>
                        </a:lnSpc>
                        <a:spcAft>
                          <a:spcPts val="800"/>
                        </a:spcAft>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594795"/>
                  </a:ext>
                </a:extLst>
              </a:tr>
            </a:tbl>
          </a:graphicData>
        </a:graphic>
      </p:graphicFrame>
    </p:spTree>
    <p:extLst>
      <p:ext uri="{BB962C8B-B14F-4D97-AF65-F5344CB8AC3E}">
        <p14:creationId xmlns:p14="http://schemas.microsoft.com/office/powerpoint/2010/main" val="2012758465"/>
      </p:ext>
    </p:extLst>
  </p:cSld>
  <p:clrMapOvr>
    <a:masterClrMapping/>
  </p:clrMapOvr>
</p:sld>
</file>

<file path=ppt/theme/theme1.xml><?xml version="1.0" encoding="utf-8"?>
<a:theme xmlns:a="http://schemas.openxmlformats.org/drawingml/2006/main" name="Luke2024">
  <a:themeElements>
    <a:clrScheme name="LukeNOW 1">
      <a:dk1>
        <a:srgbClr val="000000"/>
      </a:dk1>
      <a:lt1>
        <a:srgbClr val="FFFFFF"/>
      </a:lt1>
      <a:dk2>
        <a:srgbClr val="000000"/>
      </a:dk2>
      <a:lt2>
        <a:srgbClr val="FFFFFF"/>
      </a:lt2>
      <a:accent1>
        <a:srgbClr val="FF8200"/>
      </a:accent1>
      <a:accent2>
        <a:srgbClr val="004151"/>
      </a:accent2>
      <a:accent3>
        <a:srgbClr val="78BE20"/>
      </a:accent3>
      <a:accent4>
        <a:srgbClr val="00B5E2"/>
      </a:accent4>
      <a:accent5>
        <a:srgbClr val="00442B"/>
      </a:accent5>
      <a:accent6>
        <a:srgbClr val="545859"/>
      </a:accent6>
      <a:hlink>
        <a:srgbClr val="0033A0"/>
      </a:hlink>
      <a:folHlink>
        <a:srgbClr val="000000"/>
      </a:folHlink>
    </a:clrScheme>
    <a:fontScheme name="Luke UUS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6356" cap="flat">
          <a:noFill/>
          <a:prstDash val="solid"/>
          <a:miter/>
        </a:ln>
      </a:spPr>
      <a:bodyPr rtlCol="0" anchor="ctr"/>
      <a:lstStyle>
        <a:defPPr algn="l">
          <a:defRPr dirty="0"/>
        </a:defPPr>
      </a:lst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solidFill>
              <a:schemeClr val="tx2"/>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Luke_PPT_032024.pptx" id="{DD6294FB-9C34-477D-8EB1-8F75F8EA9810}" vid="{FA469909-02B0-43F2-ADBD-EA7F3DBA1C3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AED956FBB92C14C878E8A18E6834AC7" ma:contentTypeVersion="13" ma:contentTypeDescription="Luo uusi asiakirja." ma:contentTypeScope="" ma:versionID="6221af7cdf6560c537f57a88ff8d5332">
  <xsd:schema xmlns:xsd="http://www.w3.org/2001/XMLSchema" xmlns:xs="http://www.w3.org/2001/XMLSchema" xmlns:p="http://schemas.microsoft.com/office/2006/metadata/properties" xmlns:ns2="b10aecce-d17c-40a9-a7ff-b3ef41e3f18b" xmlns:ns3="bded8de7-45a7-4aa7-b9d4-008d45d029a1" targetNamespace="http://schemas.microsoft.com/office/2006/metadata/properties" ma:root="true" ma:fieldsID="acea45771f69ba56977cc1038b92b2dc" ns2:_="" ns3:_="">
    <xsd:import namespace="b10aecce-d17c-40a9-a7ff-b3ef41e3f18b"/>
    <xsd:import namespace="bded8de7-45a7-4aa7-b9d4-008d45d029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aecce-d17c-40a9-a7ff-b3ef41e3f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d8de7-45a7-4aa7-b9d4-008d45d029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8082b3-6328-4d75-8646-9db5dd497424}" ma:internalName="TaxCatchAll" ma:showField="CatchAllData" ma:web="bded8de7-45a7-4aa7-b9d4-008d45d02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ed8de7-45a7-4aa7-b9d4-008d45d029a1" xsi:nil="true"/>
    <lcf76f155ced4ddcb4097134ff3c332f xmlns="b10aecce-d17c-40a9-a7ff-b3ef41e3f1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17D2FE-6324-4BCA-B41F-09D58052F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0aecce-d17c-40a9-a7ff-b3ef41e3f18b"/>
    <ds:schemaRef ds:uri="bded8de7-45a7-4aa7-b9d4-008d45d02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34DDD8-45CE-46E1-9F6D-F1138BF02E88}">
  <ds:schemaRefs>
    <ds:schemaRef ds:uri="http://schemas.microsoft.com/sharepoint/v3/contenttype/forms"/>
  </ds:schemaRefs>
</ds:datastoreItem>
</file>

<file path=customXml/itemProps3.xml><?xml version="1.0" encoding="utf-8"?>
<ds:datastoreItem xmlns:ds="http://schemas.openxmlformats.org/officeDocument/2006/customXml" ds:itemID="{9F4296F3-DAD9-48E4-A2E1-EACC012CCB77}">
  <ds:schemaRefs>
    <ds:schemaRef ds:uri="http://purl.org/dc/terms/"/>
    <ds:schemaRef ds:uri="http://purl.org/dc/elements/1.1/"/>
    <ds:schemaRef ds:uri="http://schemas.microsoft.com/office/infopath/2007/PartnerControls"/>
    <ds:schemaRef ds:uri="http://schemas.microsoft.com/office/2006/documentManagement/types"/>
    <ds:schemaRef ds:uri="bded8de7-45a7-4aa7-b9d4-008d45d029a1"/>
    <ds:schemaRef ds:uri="http://schemas.openxmlformats.org/package/2006/metadata/core-properties"/>
    <ds:schemaRef ds:uri="http://purl.org/dc/dcmitype/"/>
    <ds:schemaRef ds:uri="b10aecce-d17c-40a9-a7ff-b3ef41e3f18b"/>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7c14dfa4-c0fc-4725-9f04-76a443deb095}" enabled="0" method="" siteId="{7c14dfa4-c0fc-4725-9f04-76a443deb095}" removed="1"/>
  <clbl:label id="{b6d5681b-4a40-4d3a-8e7b-03a70d3991b6}" enabled="0" method="" siteId="{b6d5681b-4a40-4d3a-8e7b-03a70d3991b6}" removed="1"/>
</clbl:labelList>
</file>

<file path=docProps/app.xml><?xml version="1.0" encoding="utf-8"?>
<Properties xmlns="http://schemas.openxmlformats.org/officeDocument/2006/extended-properties" xmlns:vt="http://schemas.openxmlformats.org/officeDocument/2006/docPropsVTypes">
  <Template>Luke_PPT_032024</Template>
  <TotalTime>67</TotalTime>
  <Words>4131</Words>
  <Application>Microsoft Office PowerPoint</Application>
  <PresentationFormat>Widescreen</PresentationFormat>
  <Paragraphs>413</Paragraphs>
  <Slides>33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Calibri</vt:lpstr>
      <vt:lpstr>Segoe UI</vt:lpstr>
      <vt:lpstr>Luke2024</vt:lpstr>
      <vt:lpstr>Kalvosarjan sisältö</vt:lpstr>
      <vt:lpstr>1. Valuma-aluesuunnittelun paikkatietotyökalut</vt:lpstr>
      <vt:lpstr>Paikkatietoa voidaan käyttää monella eri tavalla, esimerkiksi</vt:lpstr>
      <vt:lpstr>Esimerkkejä paikkatietotyökaluista ja muista tietotuotteista</vt:lpstr>
      <vt:lpstr>PowerPoint Presentation</vt:lpstr>
      <vt:lpstr>PowerPoint Presentation</vt:lpstr>
      <vt:lpstr>PowerPoint Presentation</vt:lpstr>
      <vt:lpstr>PowerPoint Presentation</vt:lpstr>
      <vt:lpstr>PowerPoint Presentation</vt:lpstr>
      <vt:lpstr>Paikkatietotyökalujen hyödyt ja haasteet</vt:lpstr>
      <vt:lpstr>2. Indeksilaskennan periaatteet</vt:lpstr>
      <vt:lpstr>Indeksilaskennan haasteet</vt:lpstr>
      <vt:lpstr>Esimerkki valuma-alueindeksistä</vt:lpstr>
      <vt:lpstr>Lopputuloskartat ja indeksin hyödyntäminen</vt:lpstr>
      <vt:lpstr>3. Maanomistaja- ja sidosryhmäyhteistyö</vt:lpstr>
      <vt:lpstr>Maanomistaja- ja sidosryhmäyhteistyön hyödyt</vt:lpstr>
      <vt:lpstr>Maanomistaja- ja sidosryhmäyhteistyön vaiheita (1/2)</vt:lpstr>
      <vt:lpstr>Maanomistaja- ja sidosryhmäyhteistyön vaiheita (2/2)</vt:lpstr>
      <vt:lpstr>Esimerkki sidosryhmäyhteistyöstä: MATKI</vt:lpstr>
      <vt:lpstr>MATKI: hankkeen ja sidosryhmäyhteistyön vaiheet</vt:lpstr>
      <vt:lpstr>4. Maankäytön vaikutukset</vt:lpstr>
      <vt:lpstr>Metsätaloustoimenpiteiden vesistö- ja ilmastovaikutukset</vt:lpstr>
      <vt:lpstr>Yhteenvetotaulukot metsien ja soiden maankäytön toimenpiteiden vaikutuksista</vt:lpstr>
      <vt:lpstr>PowerPoint Presentation</vt:lpstr>
      <vt:lpstr>PowerPoint Presentation</vt:lpstr>
      <vt:lpstr>PowerPoint Presentation</vt:lpstr>
      <vt:lpstr>PowerPoint Presentation</vt:lpstr>
      <vt:lpstr>Maataloustoimenpiteiden vesistö- ja ilmastovaikutukset</vt:lpstr>
      <vt:lpstr>Yhteenvetotaulukot maatalous- ja turvetuotantoalueiden maankäytön toimenpiteiden vaikutuksista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PPT template 2024</dc:title>
  <dc:creator>Puranen Essi (LUKE)</dc:creator>
  <cp:lastModifiedBy>Aleksi Räsänen</cp:lastModifiedBy>
  <cp:revision>7</cp:revision>
  <dcterms:created xsi:type="dcterms:W3CDTF">2024-06-10T09:55:35Z</dcterms:created>
  <dcterms:modified xsi:type="dcterms:W3CDTF">2025-03-28T11:16:51Z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0x010100BAED956FBB92C14C878E8A18E6834AC7</vt:lpwstr>
  </property>
</Properties>
</file>