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4"/>
  </p:notesMasterIdLst>
  <p:sldIdLst>
    <p:sldId id="256" r:id="rId6"/>
    <p:sldId id="257" r:id="rId7"/>
    <p:sldId id="262" r:id="rId8"/>
    <p:sldId id="265" r:id="rId9"/>
    <p:sldId id="266" r:id="rId10"/>
    <p:sldId id="267" r:id="rId11"/>
    <p:sldId id="264" r:id="rId12"/>
    <p:sldId id="273" r:id="rId13"/>
    <p:sldId id="268" r:id="rId14"/>
    <p:sldId id="269" r:id="rId15"/>
    <p:sldId id="270" r:id="rId16"/>
    <p:sldId id="272" r:id="rId17"/>
    <p:sldId id="275" r:id="rId18"/>
    <p:sldId id="271" r:id="rId19"/>
    <p:sldId id="274" r:id="rId20"/>
    <p:sldId id="276" r:id="rId21"/>
    <p:sldId id="277" r:id="rId22"/>
    <p:sldId id="26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hyperlink" Target="https://www.akkukierratyspb.fi/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hyperlink" Target="https://www.akkukierratyspb.fi/" TargetMode="External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173A-42FA-4A44-A18E-4E63F7ADF17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F3F71F-B6F3-4E3E-85EA-ADC5B84EDA3D}">
      <dgm:prSet/>
      <dgm:spPr/>
      <dgm:t>
        <a:bodyPr/>
        <a:lstStyle/>
        <a:p>
          <a:pPr>
            <a:defRPr b="1"/>
          </a:pPr>
          <a:r>
            <a:rPr lang="fi-FI"/>
            <a:t>Teollisuusparistot ja -akut</a:t>
          </a:r>
          <a:endParaRPr lang="en-US"/>
        </a:p>
      </dgm:t>
    </dgm:pt>
    <dgm:pt modelId="{426A741D-102C-44E3-B52B-53BACA8F835E}" type="parTrans" cxnId="{926C22FB-06E4-4F20-8D69-BDF7E0188C7C}">
      <dgm:prSet/>
      <dgm:spPr/>
      <dgm:t>
        <a:bodyPr/>
        <a:lstStyle/>
        <a:p>
          <a:endParaRPr lang="en-US"/>
        </a:p>
      </dgm:t>
    </dgm:pt>
    <dgm:pt modelId="{73AD10AB-940F-4D0A-B5E0-E7E67888E343}" type="sibTrans" cxnId="{926C22FB-06E4-4F20-8D69-BDF7E0188C7C}">
      <dgm:prSet/>
      <dgm:spPr/>
      <dgm:t>
        <a:bodyPr/>
        <a:lstStyle/>
        <a:p>
          <a:endParaRPr lang="en-US"/>
        </a:p>
      </dgm:t>
    </dgm:pt>
    <dgm:pt modelId="{F859F0C1-4F7A-40CC-8FBC-E4433B125AB7}">
      <dgm:prSet/>
      <dgm:spPr/>
      <dgm:t>
        <a:bodyPr/>
        <a:lstStyle/>
        <a:p>
          <a:r>
            <a:rPr lang="fi-FI"/>
            <a:t>Teollisuus- tai ammattikäyttöön suunnitellut akut ja sähköajoneuvoissa käytettävät paristot ja akut.</a:t>
          </a:r>
          <a:endParaRPr lang="en-US"/>
        </a:p>
      </dgm:t>
    </dgm:pt>
    <dgm:pt modelId="{08AF884A-5C7C-46DB-A608-B83AA6D70315}" type="parTrans" cxnId="{C0A7A65B-2F74-4E27-9F8A-F53ADBDD894D}">
      <dgm:prSet/>
      <dgm:spPr/>
      <dgm:t>
        <a:bodyPr/>
        <a:lstStyle/>
        <a:p>
          <a:endParaRPr lang="en-US"/>
        </a:p>
      </dgm:t>
    </dgm:pt>
    <dgm:pt modelId="{D2E99B1D-4EBD-4F9F-87D7-2C94CC0C5BBC}" type="sibTrans" cxnId="{C0A7A65B-2F74-4E27-9F8A-F53ADBDD894D}">
      <dgm:prSet/>
      <dgm:spPr/>
      <dgm:t>
        <a:bodyPr/>
        <a:lstStyle/>
        <a:p>
          <a:endParaRPr lang="en-US"/>
        </a:p>
      </dgm:t>
    </dgm:pt>
    <dgm:pt modelId="{BBE8A52C-91B8-4BA5-B797-05141311D0D5}">
      <dgm:prSet/>
      <dgm:spPr/>
      <dgm:t>
        <a:bodyPr/>
        <a:lstStyle/>
        <a:p>
          <a:r>
            <a:rPr lang="fi-FI"/>
            <a:t>Lyijypohjaisille teollisuusakuille on perustettu tuottajayhteisö, muille ei.</a:t>
          </a:r>
          <a:endParaRPr lang="en-US"/>
        </a:p>
      </dgm:t>
    </dgm:pt>
    <dgm:pt modelId="{BFF5C548-1941-4514-94ED-6367EAD88D54}" type="parTrans" cxnId="{6FF85F22-24B2-4B1C-BAD1-5BB0960C6D65}">
      <dgm:prSet/>
      <dgm:spPr/>
      <dgm:t>
        <a:bodyPr/>
        <a:lstStyle/>
        <a:p>
          <a:endParaRPr lang="en-US"/>
        </a:p>
      </dgm:t>
    </dgm:pt>
    <dgm:pt modelId="{EE3102A2-565E-4B53-8333-F7A29E856967}" type="sibTrans" cxnId="{6FF85F22-24B2-4B1C-BAD1-5BB0960C6D65}">
      <dgm:prSet/>
      <dgm:spPr/>
      <dgm:t>
        <a:bodyPr/>
        <a:lstStyle/>
        <a:p>
          <a:endParaRPr lang="en-US"/>
        </a:p>
      </dgm:t>
    </dgm:pt>
    <dgm:pt modelId="{E57E1C87-FA10-4B36-82BC-A13DCE9F0510}">
      <dgm:prSet/>
      <dgm:spPr/>
      <dgm:t>
        <a:bodyPr/>
        <a:lstStyle/>
        <a:p>
          <a:r>
            <a:rPr lang="fi-FI"/>
            <a:t>Yrityksen tulee hoitaa tuottajavastuu ja tehdä hakemus tuottajarekisteriin.</a:t>
          </a:r>
          <a:endParaRPr lang="en-US"/>
        </a:p>
      </dgm:t>
    </dgm:pt>
    <dgm:pt modelId="{ADC2022F-F90B-41BD-9D11-DF14347DAE1D}" type="parTrans" cxnId="{E7A8AF71-D453-4CE4-BC82-D7CCF3B7E265}">
      <dgm:prSet/>
      <dgm:spPr/>
      <dgm:t>
        <a:bodyPr/>
        <a:lstStyle/>
        <a:p>
          <a:endParaRPr lang="en-US"/>
        </a:p>
      </dgm:t>
    </dgm:pt>
    <dgm:pt modelId="{65C1440B-A7C9-46DF-B51B-B4BA0EB0669A}" type="sibTrans" cxnId="{E7A8AF71-D453-4CE4-BC82-D7CCF3B7E265}">
      <dgm:prSet/>
      <dgm:spPr/>
      <dgm:t>
        <a:bodyPr/>
        <a:lstStyle/>
        <a:p>
          <a:endParaRPr lang="en-US"/>
        </a:p>
      </dgm:t>
    </dgm:pt>
    <dgm:pt modelId="{152CAC25-AB4A-4A38-BE5F-CBF21BB1D0CD}">
      <dgm:prSet/>
      <dgm:spPr/>
      <dgm:t>
        <a:bodyPr/>
        <a:lstStyle/>
        <a:p>
          <a:pPr>
            <a:defRPr b="1"/>
          </a:pPr>
          <a:r>
            <a:rPr lang="fi-FI"/>
            <a:t>Ajoneuvoparistot ja -akut</a:t>
          </a:r>
          <a:endParaRPr lang="en-US"/>
        </a:p>
      </dgm:t>
    </dgm:pt>
    <dgm:pt modelId="{BE8E8E35-85D5-4BBD-86B0-633C5B861802}" type="parTrans" cxnId="{68C08A7D-5EB0-4235-ABF9-105D388FA6B8}">
      <dgm:prSet/>
      <dgm:spPr/>
      <dgm:t>
        <a:bodyPr/>
        <a:lstStyle/>
        <a:p>
          <a:endParaRPr lang="en-US"/>
        </a:p>
      </dgm:t>
    </dgm:pt>
    <dgm:pt modelId="{F515348F-9008-47AA-A48D-2E86F974B940}" type="sibTrans" cxnId="{68C08A7D-5EB0-4235-ABF9-105D388FA6B8}">
      <dgm:prSet/>
      <dgm:spPr/>
      <dgm:t>
        <a:bodyPr/>
        <a:lstStyle/>
        <a:p>
          <a:endParaRPr lang="en-US"/>
        </a:p>
      </dgm:t>
    </dgm:pt>
    <dgm:pt modelId="{C9A16EC5-9A65-44F1-9B7A-39D4843DA88A}">
      <dgm:prSet/>
      <dgm:spPr/>
      <dgm:t>
        <a:bodyPr/>
        <a:lstStyle/>
        <a:p>
          <a:r>
            <a:rPr lang="fi-FI"/>
            <a:t>Tähän luokkaan kuuluvat kaikki ajoneuvojen käynnistyksessä, valaistuksessa ja sytytyksessä käytettävät paristot ja akut. </a:t>
          </a:r>
          <a:endParaRPr lang="en-US"/>
        </a:p>
      </dgm:t>
    </dgm:pt>
    <dgm:pt modelId="{BEA6EE57-F9F5-4882-AD68-301EBD7DD15D}" type="parTrans" cxnId="{A413A5EF-6523-4B6A-B8CE-9767A31D4456}">
      <dgm:prSet/>
      <dgm:spPr/>
      <dgm:t>
        <a:bodyPr/>
        <a:lstStyle/>
        <a:p>
          <a:endParaRPr lang="en-US"/>
        </a:p>
      </dgm:t>
    </dgm:pt>
    <dgm:pt modelId="{1EFE0414-27D4-4ADC-9B21-CFB818C886FF}" type="sibTrans" cxnId="{A413A5EF-6523-4B6A-B8CE-9767A31D4456}">
      <dgm:prSet/>
      <dgm:spPr/>
      <dgm:t>
        <a:bodyPr/>
        <a:lstStyle/>
        <a:p>
          <a:endParaRPr lang="en-US"/>
        </a:p>
      </dgm:t>
    </dgm:pt>
    <dgm:pt modelId="{809794C3-DA41-4184-8DC6-86E21629FD84}">
      <dgm:prSet/>
      <dgm:spPr/>
      <dgm:t>
        <a:bodyPr/>
        <a:lstStyle/>
        <a:p>
          <a:r>
            <a:rPr lang="fi-FI"/>
            <a:t>Ajoneuvojen lyijyakkujen tuottajayhteisö on </a:t>
          </a:r>
          <a:r>
            <a:rPr lang="fi-FI">
              <a:hlinkClick xmlns:r="http://schemas.openxmlformats.org/officeDocument/2006/relationships" r:id="rId1"/>
            </a:rPr>
            <a:t>Akkukierrätys Pb</a:t>
          </a:r>
          <a:r>
            <a:rPr lang="fi-FI"/>
            <a:t>, joka huolehtii tuottajien puolesta ajoneuvoihin liittyvien akkujen ja paristojen kierrätyksestä.</a:t>
          </a:r>
          <a:endParaRPr lang="en-US"/>
        </a:p>
      </dgm:t>
    </dgm:pt>
    <dgm:pt modelId="{D4301C42-1841-457E-A4EC-F7AFA0A4E6B1}" type="parTrans" cxnId="{F31EED22-5D50-4742-A43D-6933C12B9C3B}">
      <dgm:prSet/>
      <dgm:spPr/>
      <dgm:t>
        <a:bodyPr/>
        <a:lstStyle/>
        <a:p>
          <a:endParaRPr lang="en-US"/>
        </a:p>
      </dgm:t>
    </dgm:pt>
    <dgm:pt modelId="{A9118A13-F900-4A4F-9B79-F820563D0956}" type="sibTrans" cxnId="{F31EED22-5D50-4742-A43D-6933C12B9C3B}">
      <dgm:prSet/>
      <dgm:spPr/>
      <dgm:t>
        <a:bodyPr/>
        <a:lstStyle/>
        <a:p>
          <a:endParaRPr lang="en-US"/>
        </a:p>
      </dgm:t>
    </dgm:pt>
    <dgm:pt modelId="{C420C868-12EC-4D9E-9EC1-AE57DE22414C}" type="pres">
      <dgm:prSet presAssocID="{2411173A-42FA-4A44-A18E-4E63F7ADF175}" presName="root" presStyleCnt="0">
        <dgm:presLayoutVars>
          <dgm:dir/>
          <dgm:resizeHandles val="exact"/>
        </dgm:presLayoutVars>
      </dgm:prSet>
      <dgm:spPr/>
    </dgm:pt>
    <dgm:pt modelId="{ECD79670-A129-4F94-B0DD-6FA47FA1F90C}" type="pres">
      <dgm:prSet presAssocID="{A0F3F71F-B6F3-4E3E-85EA-ADC5B84EDA3D}" presName="compNode" presStyleCnt="0"/>
      <dgm:spPr/>
    </dgm:pt>
    <dgm:pt modelId="{26BE3174-E633-4CB9-BCB4-4F566E6AE41B}" type="pres">
      <dgm:prSet presAssocID="{A0F3F71F-B6F3-4E3E-85EA-ADC5B84EDA3D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BAE05117-6151-489F-BA83-0141B27AE26E}" type="pres">
      <dgm:prSet presAssocID="{A0F3F71F-B6F3-4E3E-85EA-ADC5B84EDA3D}" presName="iconSpace" presStyleCnt="0"/>
      <dgm:spPr/>
    </dgm:pt>
    <dgm:pt modelId="{A4C46568-1061-4713-82F9-2FCB1DC7F07F}" type="pres">
      <dgm:prSet presAssocID="{A0F3F71F-B6F3-4E3E-85EA-ADC5B84EDA3D}" presName="parTx" presStyleLbl="revTx" presStyleIdx="0" presStyleCnt="4">
        <dgm:presLayoutVars>
          <dgm:chMax val="0"/>
          <dgm:chPref val="0"/>
        </dgm:presLayoutVars>
      </dgm:prSet>
      <dgm:spPr/>
    </dgm:pt>
    <dgm:pt modelId="{4B149C5B-DAA9-4B8B-9366-9F2C243A7D6A}" type="pres">
      <dgm:prSet presAssocID="{A0F3F71F-B6F3-4E3E-85EA-ADC5B84EDA3D}" presName="txSpace" presStyleCnt="0"/>
      <dgm:spPr/>
    </dgm:pt>
    <dgm:pt modelId="{A80499C3-CA5D-4641-A8B1-E0EDB0A4FB54}" type="pres">
      <dgm:prSet presAssocID="{A0F3F71F-B6F3-4E3E-85EA-ADC5B84EDA3D}" presName="desTx" presStyleLbl="revTx" presStyleIdx="1" presStyleCnt="4">
        <dgm:presLayoutVars/>
      </dgm:prSet>
      <dgm:spPr/>
    </dgm:pt>
    <dgm:pt modelId="{F07E73BC-B908-4FF2-839A-CD2332F00732}" type="pres">
      <dgm:prSet presAssocID="{73AD10AB-940F-4D0A-B5E0-E7E67888E343}" presName="sibTrans" presStyleCnt="0"/>
      <dgm:spPr/>
    </dgm:pt>
    <dgm:pt modelId="{06320A76-4394-4DD1-8844-1EA28664321A}" type="pres">
      <dgm:prSet presAssocID="{152CAC25-AB4A-4A38-BE5F-CBF21BB1D0CD}" presName="compNode" presStyleCnt="0"/>
      <dgm:spPr/>
    </dgm:pt>
    <dgm:pt modelId="{4CC919C4-B423-4E5E-BC22-7B0223CB731F}" type="pres">
      <dgm:prSet presAssocID="{152CAC25-AB4A-4A38-BE5F-CBF21BB1D0C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BE5C7B7A-0591-4FB8-9CFF-DE9206C98E25}" type="pres">
      <dgm:prSet presAssocID="{152CAC25-AB4A-4A38-BE5F-CBF21BB1D0CD}" presName="iconSpace" presStyleCnt="0"/>
      <dgm:spPr/>
    </dgm:pt>
    <dgm:pt modelId="{307E2A4A-FBED-40F7-BE71-5428BF9B8F15}" type="pres">
      <dgm:prSet presAssocID="{152CAC25-AB4A-4A38-BE5F-CBF21BB1D0CD}" presName="parTx" presStyleLbl="revTx" presStyleIdx="2" presStyleCnt="4">
        <dgm:presLayoutVars>
          <dgm:chMax val="0"/>
          <dgm:chPref val="0"/>
        </dgm:presLayoutVars>
      </dgm:prSet>
      <dgm:spPr/>
    </dgm:pt>
    <dgm:pt modelId="{FF021B1A-7D44-46BD-877F-A4ED39764439}" type="pres">
      <dgm:prSet presAssocID="{152CAC25-AB4A-4A38-BE5F-CBF21BB1D0CD}" presName="txSpace" presStyleCnt="0"/>
      <dgm:spPr/>
    </dgm:pt>
    <dgm:pt modelId="{89F7BD4E-2B60-4BED-BB0C-C5834231EDE7}" type="pres">
      <dgm:prSet presAssocID="{152CAC25-AB4A-4A38-BE5F-CBF21BB1D0CD}" presName="desTx" presStyleLbl="revTx" presStyleIdx="3" presStyleCnt="4">
        <dgm:presLayoutVars/>
      </dgm:prSet>
      <dgm:spPr/>
    </dgm:pt>
  </dgm:ptLst>
  <dgm:cxnLst>
    <dgm:cxn modelId="{BD8EC205-3B46-419A-9BA8-A1DC7C855A8F}" type="presOf" srcId="{F859F0C1-4F7A-40CC-8FBC-E4433B125AB7}" destId="{A80499C3-CA5D-4641-A8B1-E0EDB0A4FB54}" srcOrd="0" destOrd="0" presId="urn:microsoft.com/office/officeart/2018/5/layout/CenteredIconLabelDescriptionList"/>
    <dgm:cxn modelId="{6FF85F22-24B2-4B1C-BAD1-5BB0960C6D65}" srcId="{A0F3F71F-B6F3-4E3E-85EA-ADC5B84EDA3D}" destId="{BBE8A52C-91B8-4BA5-B797-05141311D0D5}" srcOrd="1" destOrd="0" parTransId="{BFF5C548-1941-4514-94ED-6367EAD88D54}" sibTransId="{EE3102A2-565E-4B53-8333-F7A29E856967}"/>
    <dgm:cxn modelId="{F31EED22-5D50-4742-A43D-6933C12B9C3B}" srcId="{152CAC25-AB4A-4A38-BE5F-CBF21BB1D0CD}" destId="{809794C3-DA41-4184-8DC6-86E21629FD84}" srcOrd="1" destOrd="0" parTransId="{D4301C42-1841-457E-A4EC-F7AFA0A4E6B1}" sibTransId="{A9118A13-F900-4A4F-9B79-F820563D0956}"/>
    <dgm:cxn modelId="{C0A7A65B-2F74-4E27-9F8A-F53ADBDD894D}" srcId="{A0F3F71F-B6F3-4E3E-85EA-ADC5B84EDA3D}" destId="{F859F0C1-4F7A-40CC-8FBC-E4433B125AB7}" srcOrd="0" destOrd="0" parTransId="{08AF884A-5C7C-46DB-A608-B83AA6D70315}" sibTransId="{D2E99B1D-4EBD-4F9F-87D7-2C94CC0C5BBC}"/>
    <dgm:cxn modelId="{E7A8AF71-D453-4CE4-BC82-D7CCF3B7E265}" srcId="{BBE8A52C-91B8-4BA5-B797-05141311D0D5}" destId="{E57E1C87-FA10-4B36-82BC-A13DCE9F0510}" srcOrd="0" destOrd="0" parTransId="{ADC2022F-F90B-41BD-9D11-DF14347DAE1D}" sibTransId="{65C1440B-A7C9-46DF-B51B-B4BA0EB0669A}"/>
    <dgm:cxn modelId="{68C08A7D-5EB0-4235-ABF9-105D388FA6B8}" srcId="{2411173A-42FA-4A44-A18E-4E63F7ADF175}" destId="{152CAC25-AB4A-4A38-BE5F-CBF21BB1D0CD}" srcOrd="1" destOrd="0" parTransId="{BE8E8E35-85D5-4BBD-86B0-633C5B861802}" sibTransId="{F515348F-9008-47AA-A48D-2E86F974B940}"/>
    <dgm:cxn modelId="{9B5CCF93-22E4-480E-B5BE-C06B6081795E}" type="presOf" srcId="{A0F3F71F-B6F3-4E3E-85EA-ADC5B84EDA3D}" destId="{A4C46568-1061-4713-82F9-2FCB1DC7F07F}" srcOrd="0" destOrd="0" presId="urn:microsoft.com/office/officeart/2018/5/layout/CenteredIconLabelDescriptionList"/>
    <dgm:cxn modelId="{B1464CA2-830D-4274-B841-31154E4C758A}" type="presOf" srcId="{809794C3-DA41-4184-8DC6-86E21629FD84}" destId="{89F7BD4E-2B60-4BED-BB0C-C5834231EDE7}" srcOrd="0" destOrd="1" presId="urn:microsoft.com/office/officeart/2018/5/layout/CenteredIconLabelDescriptionList"/>
    <dgm:cxn modelId="{D32858B2-BE1C-4090-B70B-E86E110A8903}" type="presOf" srcId="{BBE8A52C-91B8-4BA5-B797-05141311D0D5}" destId="{A80499C3-CA5D-4641-A8B1-E0EDB0A4FB54}" srcOrd="0" destOrd="1" presId="urn:microsoft.com/office/officeart/2018/5/layout/CenteredIconLabelDescriptionList"/>
    <dgm:cxn modelId="{F5DE43BC-24A6-4647-9565-6D85D55E2622}" type="presOf" srcId="{E57E1C87-FA10-4B36-82BC-A13DCE9F0510}" destId="{A80499C3-CA5D-4641-A8B1-E0EDB0A4FB54}" srcOrd="0" destOrd="2" presId="urn:microsoft.com/office/officeart/2018/5/layout/CenteredIconLabelDescriptionList"/>
    <dgm:cxn modelId="{2244C1D6-32A8-4757-9C94-003290CCF666}" type="presOf" srcId="{152CAC25-AB4A-4A38-BE5F-CBF21BB1D0CD}" destId="{307E2A4A-FBED-40F7-BE71-5428BF9B8F15}" srcOrd="0" destOrd="0" presId="urn:microsoft.com/office/officeart/2018/5/layout/CenteredIconLabelDescriptionList"/>
    <dgm:cxn modelId="{8172AFDB-E08A-4399-AD59-D36C8F4E2F7F}" type="presOf" srcId="{2411173A-42FA-4A44-A18E-4E63F7ADF175}" destId="{C420C868-12EC-4D9E-9EC1-AE57DE22414C}" srcOrd="0" destOrd="0" presId="urn:microsoft.com/office/officeart/2018/5/layout/CenteredIconLabelDescriptionList"/>
    <dgm:cxn modelId="{A413A5EF-6523-4B6A-B8CE-9767A31D4456}" srcId="{152CAC25-AB4A-4A38-BE5F-CBF21BB1D0CD}" destId="{C9A16EC5-9A65-44F1-9B7A-39D4843DA88A}" srcOrd="0" destOrd="0" parTransId="{BEA6EE57-F9F5-4882-AD68-301EBD7DD15D}" sibTransId="{1EFE0414-27D4-4ADC-9B21-CFB818C886FF}"/>
    <dgm:cxn modelId="{A91DD9F5-3397-45EF-B4E2-D39F8B8C8802}" type="presOf" srcId="{C9A16EC5-9A65-44F1-9B7A-39D4843DA88A}" destId="{89F7BD4E-2B60-4BED-BB0C-C5834231EDE7}" srcOrd="0" destOrd="0" presId="urn:microsoft.com/office/officeart/2018/5/layout/CenteredIconLabelDescriptionList"/>
    <dgm:cxn modelId="{926C22FB-06E4-4F20-8D69-BDF7E0188C7C}" srcId="{2411173A-42FA-4A44-A18E-4E63F7ADF175}" destId="{A0F3F71F-B6F3-4E3E-85EA-ADC5B84EDA3D}" srcOrd="0" destOrd="0" parTransId="{426A741D-102C-44E3-B52B-53BACA8F835E}" sibTransId="{73AD10AB-940F-4D0A-B5E0-E7E67888E343}"/>
    <dgm:cxn modelId="{0964E7D6-97DA-4832-BDE9-2797D89DF3FF}" type="presParOf" srcId="{C420C868-12EC-4D9E-9EC1-AE57DE22414C}" destId="{ECD79670-A129-4F94-B0DD-6FA47FA1F90C}" srcOrd="0" destOrd="0" presId="urn:microsoft.com/office/officeart/2018/5/layout/CenteredIconLabelDescriptionList"/>
    <dgm:cxn modelId="{097247F7-E2D3-4F25-9597-EFB19C6C1457}" type="presParOf" srcId="{ECD79670-A129-4F94-B0DD-6FA47FA1F90C}" destId="{26BE3174-E633-4CB9-BCB4-4F566E6AE41B}" srcOrd="0" destOrd="0" presId="urn:microsoft.com/office/officeart/2018/5/layout/CenteredIconLabelDescriptionList"/>
    <dgm:cxn modelId="{30744639-8B88-40F4-A46F-8D4878F24327}" type="presParOf" srcId="{ECD79670-A129-4F94-B0DD-6FA47FA1F90C}" destId="{BAE05117-6151-489F-BA83-0141B27AE26E}" srcOrd="1" destOrd="0" presId="urn:microsoft.com/office/officeart/2018/5/layout/CenteredIconLabelDescriptionList"/>
    <dgm:cxn modelId="{B73818EE-DEB1-4AE0-A151-877FE816B219}" type="presParOf" srcId="{ECD79670-A129-4F94-B0DD-6FA47FA1F90C}" destId="{A4C46568-1061-4713-82F9-2FCB1DC7F07F}" srcOrd="2" destOrd="0" presId="urn:microsoft.com/office/officeart/2018/5/layout/CenteredIconLabelDescriptionList"/>
    <dgm:cxn modelId="{B76FD5EC-8034-4D3B-80F6-089C19C37508}" type="presParOf" srcId="{ECD79670-A129-4F94-B0DD-6FA47FA1F90C}" destId="{4B149C5B-DAA9-4B8B-9366-9F2C243A7D6A}" srcOrd="3" destOrd="0" presId="urn:microsoft.com/office/officeart/2018/5/layout/CenteredIconLabelDescriptionList"/>
    <dgm:cxn modelId="{E0CC156A-7905-4299-8D87-0A176787BD2C}" type="presParOf" srcId="{ECD79670-A129-4F94-B0DD-6FA47FA1F90C}" destId="{A80499C3-CA5D-4641-A8B1-E0EDB0A4FB54}" srcOrd="4" destOrd="0" presId="urn:microsoft.com/office/officeart/2018/5/layout/CenteredIconLabelDescriptionList"/>
    <dgm:cxn modelId="{F2A96312-3C39-46D0-A755-E8BFCAF18ED8}" type="presParOf" srcId="{C420C868-12EC-4D9E-9EC1-AE57DE22414C}" destId="{F07E73BC-B908-4FF2-839A-CD2332F00732}" srcOrd="1" destOrd="0" presId="urn:microsoft.com/office/officeart/2018/5/layout/CenteredIconLabelDescriptionList"/>
    <dgm:cxn modelId="{96B9DD7C-EE64-4759-8C24-AE2BFF5F687B}" type="presParOf" srcId="{C420C868-12EC-4D9E-9EC1-AE57DE22414C}" destId="{06320A76-4394-4DD1-8844-1EA28664321A}" srcOrd="2" destOrd="0" presId="urn:microsoft.com/office/officeart/2018/5/layout/CenteredIconLabelDescriptionList"/>
    <dgm:cxn modelId="{C91912F4-4219-41A4-89D0-F098D59D0B20}" type="presParOf" srcId="{06320A76-4394-4DD1-8844-1EA28664321A}" destId="{4CC919C4-B423-4E5E-BC22-7B0223CB731F}" srcOrd="0" destOrd="0" presId="urn:microsoft.com/office/officeart/2018/5/layout/CenteredIconLabelDescriptionList"/>
    <dgm:cxn modelId="{20A11D4A-C802-42D4-B9EB-71B4D5B07C02}" type="presParOf" srcId="{06320A76-4394-4DD1-8844-1EA28664321A}" destId="{BE5C7B7A-0591-4FB8-9CFF-DE9206C98E25}" srcOrd="1" destOrd="0" presId="urn:microsoft.com/office/officeart/2018/5/layout/CenteredIconLabelDescriptionList"/>
    <dgm:cxn modelId="{27E63C43-CFFB-43B1-AE47-43B3CB2B26BA}" type="presParOf" srcId="{06320A76-4394-4DD1-8844-1EA28664321A}" destId="{307E2A4A-FBED-40F7-BE71-5428BF9B8F15}" srcOrd="2" destOrd="0" presId="urn:microsoft.com/office/officeart/2018/5/layout/CenteredIconLabelDescriptionList"/>
    <dgm:cxn modelId="{065E0749-F4D9-405D-BB76-A1E069F79673}" type="presParOf" srcId="{06320A76-4394-4DD1-8844-1EA28664321A}" destId="{FF021B1A-7D44-46BD-877F-A4ED39764439}" srcOrd="3" destOrd="0" presId="urn:microsoft.com/office/officeart/2018/5/layout/CenteredIconLabelDescriptionList"/>
    <dgm:cxn modelId="{C95789BB-24F0-4FB9-A0BF-F37616ECE6D1}" type="presParOf" srcId="{06320A76-4394-4DD1-8844-1EA28664321A}" destId="{89F7BD4E-2B60-4BED-BB0C-C5834231EDE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E3174-E633-4CB9-BCB4-4F566E6AE41B}">
      <dsp:nvSpPr>
        <dsp:cNvPr id="0" name=""/>
        <dsp:cNvSpPr/>
      </dsp:nvSpPr>
      <dsp:spPr>
        <a:xfrm>
          <a:off x="1963800" y="8710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46568-1061-4713-82F9-2FCB1DC7F07F}">
      <dsp:nvSpPr>
        <dsp:cNvPr id="0" name=""/>
        <dsp:cNvSpPr/>
      </dsp:nvSpPr>
      <dsp:spPr>
        <a:xfrm>
          <a:off x="559800" y="17787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100" kern="1200"/>
            <a:t>Teollisuusparistot ja -akut</a:t>
          </a:r>
          <a:endParaRPr lang="en-US" sz="3100" kern="1200"/>
        </a:p>
      </dsp:txBody>
      <dsp:txXfrm>
        <a:off x="559800" y="1778723"/>
        <a:ext cx="4320000" cy="648000"/>
      </dsp:txXfrm>
    </dsp:sp>
    <dsp:sp modelId="{A80499C3-CA5D-4641-A8B1-E0EDB0A4FB54}">
      <dsp:nvSpPr>
        <dsp:cNvPr id="0" name=""/>
        <dsp:cNvSpPr/>
      </dsp:nvSpPr>
      <dsp:spPr>
        <a:xfrm>
          <a:off x="559800" y="2510265"/>
          <a:ext cx="4320000" cy="175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Teollisuus- tai ammattikäyttöön suunnitellut akut ja sähköajoneuvoissa käytettävät paristot ja akut.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Lyijypohjaisille teollisuusakuille on perustettu tuottajayhteisö, muille ei.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Yrityksen tulee hoitaa tuottajavastuu ja tehdä hakemus tuottajarekisteriin.</a:t>
          </a:r>
          <a:endParaRPr lang="en-US" sz="1700" kern="1200"/>
        </a:p>
      </dsp:txBody>
      <dsp:txXfrm>
        <a:off x="559800" y="2510265"/>
        <a:ext cx="4320000" cy="1753965"/>
      </dsp:txXfrm>
    </dsp:sp>
    <dsp:sp modelId="{4CC919C4-B423-4E5E-BC22-7B0223CB731F}">
      <dsp:nvSpPr>
        <dsp:cNvPr id="0" name=""/>
        <dsp:cNvSpPr/>
      </dsp:nvSpPr>
      <dsp:spPr>
        <a:xfrm>
          <a:off x="7039800" y="8710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E2A4A-FBED-40F7-BE71-5428BF9B8F15}">
      <dsp:nvSpPr>
        <dsp:cNvPr id="0" name=""/>
        <dsp:cNvSpPr/>
      </dsp:nvSpPr>
      <dsp:spPr>
        <a:xfrm>
          <a:off x="5635800" y="17787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100" kern="1200"/>
            <a:t>Ajoneuvoparistot ja -akut</a:t>
          </a:r>
          <a:endParaRPr lang="en-US" sz="3100" kern="1200"/>
        </a:p>
      </dsp:txBody>
      <dsp:txXfrm>
        <a:off x="5635800" y="1778723"/>
        <a:ext cx="4320000" cy="648000"/>
      </dsp:txXfrm>
    </dsp:sp>
    <dsp:sp modelId="{89F7BD4E-2B60-4BED-BB0C-C5834231EDE7}">
      <dsp:nvSpPr>
        <dsp:cNvPr id="0" name=""/>
        <dsp:cNvSpPr/>
      </dsp:nvSpPr>
      <dsp:spPr>
        <a:xfrm>
          <a:off x="5635800" y="2510265"/>
          <a:ext cx="4320000" cy="175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Tähän luokkaan kuuluvat kaikki ajoneuvojen käynnistyksessä, valaistuksessa ja sytytyksessä käytettävät paristot ja akut.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Ajoneuvojen lyijyakkujen tuottajayhteisö on </a:t>
          </a:r>
          <a:r>
            <a:rPr lang="fi-FI" sz="1700" kern="1200">
              <a:hlinkClick xmlns:r="http://schemas.openxmlformats.org/officeDocument/2006/relationships" r:id="rId5"/>
            </a:rPr>
            <a:t>Akkukierrätys Pb</a:t>
          </a:r>
          <a:r>
            <a:rPr lang="fi-FI" sz="1700" kern="1200"/>
            <a:t>, joka huolehtii tuottajien puolesta ajoneuvoihin liittyvien akkujen ja paristojen kierrätyksestä.</a:t>
          </a:r>
          <a:endParaRPr lang="en-US" sz="1700" kern="1200"/>
        </a:p>
      </dsp:txBody>
      <dsp:txXfrm>
        <a:off x="5635800" y="2510265"/>
        <a:ext cx="4320000" cy="175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16.9.2020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16.9.2020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16.9.2020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uppalehti.fi/uutiset/" TargetMode="External"/><Relationship Id="rId2" Type="http://schemas.openxmlformats.org/officeDocument/2006/relationships/hyperlink" Target="https://www.finlex.fi/fi/laki/alkup/2011/201106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ljelijanberner.fi/zm-grow-10l.html" TargetMode="External"/><Relationship Id="rId5" Type="http://schemas.openxmlformats.org/officeDocument/2006/relationships/hyperlink" Target="https://www.paristokierratys.fi/" TargetMode="External"/><Relationship Id="rId4" Type="http://schemas.openxmlformats.org/officeDocument/2006/relationships/hyperlink" Target="http://www.finlex.fi/fi/laki/alkup/2014/201405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erratys.inf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latin typeface="+mn-lt"/>
              </a:rPr>
              <a:t>Paristojen ja akkujen kierrätys</a:t>
            </a:r>
            <a:br>
              <a:rPr lang="fi-FI" sz="4400" dirty="0">
                <a:latin typeface="+mn-lt"/>
              </a:rPr>
            </a:br>
            <a:r>
              <a:rPr lang="fi-FI" sz="4400" dirty="0">
                <a:latin typeface="+mn-lt"/>
              </a:rPr>
              <a:t> </a:t>
            </a:r>
            <a:br>
              <a:rPr lang="fi-FI" sz="4400" dirty="0">
                <a:latin typeface="+mn-lt"/>
              </a:rPr>
            </a:br>
            <a:r>
              <a:rPr lang="fi-FI" sz="3600" dirty="0">
                <a:latin typeface="+mn-lt"/>
              </a:rPr>
              <a:t>Kierrätetyt paristot lannoitteeksi</a:t>
            </a:r>
            <a:endParaRPr lang="fi-FI" sz="4400" dirty="0">
              <a:latin typeface="+mn-l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16506" y="4373689"/>
            <a:ext cx="9144000" cy="1655762"/>
          </a:xfrm>
        </p:spPr>
        <p:txBody>
          <a:bodyPr/>
          <a:lstStyle/>
          <a:p>
            <a:r>
              <a:rPr lang="fi-FI" dirty="0"/>
              <a:t>Anu Hilli</a:t>
            </a:r>
          </a:p>
          <a:p>
            <a:r>
              <a:rPr lang="fi-FI" dirty="0"/>
              <a:t>Oulun ammattikorkeakoulu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16.9.2020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90083" y="6192671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EC5A5-09CC-4106-BD46-5AE0723C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40" y="6029451"/>
            <a:ext cx="3232298" cy="5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table, sitting, blue&#10;&#10;Description automatically generated">
            <a:extLst>
              <a:ext uri="{FF2B5EF4-FFF2-40B4-BE49-F238E27FC236}">
                <a16:creationId xmlns:a16="http://schemas.microsoft.com/office/drawing/2014/main" id="{34E15CA3-B749-4521-84FC-E95973E21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r="1346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2A9F9A-CCF3-4FDB-8C1B-74560B7F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0"/>
            <a:ext cx="4803636" cy="131166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latin typeface="+mn-lt"/>
              </a:rPr>
              <a:t>Alkaliparistot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415B60-6B59-4A14-B9F9-E657AAF8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" y="1201479"/>
            <a:ext cx="5847906" cy="4880759"/>
          </a:xfrm>
        </p:spPr>
        <p:txBody>
          <a:bodyPr anchor="ctr">
            <a:normAutofit/>
          </a:bodyPr>
          <a:lstStyle/>
          <a:p>
            <a:r>
              <a:rPr lang="fi-FI" sz="1800" dirty="0">
                <a:solidFill>
                  <a:srgbClr val="000000"/>
                </a:solidFill>
              </a:rPr>
              <a:t>Alkaliparistolla tarkoitetaan paristoja, jotka tuottavat energiaa sinkin ja mangaanioksidin reaktioissa. Alkaliparistoissa elektrolyyttinä toimii kaliumhydroksidi.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Euroopassa kierrätetään vuositasolla noin 100 000 tonnia alkaliparistoja, josta Suomen osuus on noin 1500 tonnia. </a:t>
            </a:r>
          </a:p>
          <a:p>
            <a:r>
              <a:rPr lang="fi-FI" sz="1800" dirty="0">
                <a:solidFill>
                  <a:srgbClr val="000000"/>
                </a:solidFill>
              </a:rPr>
              <a:t>Lajittelun jälkeen alkaliparistot murskataan.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Murskausjätteestä (mustamassa) erotetaan magneettinen rauta, jota on noin 25 %.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Loppu murskausjäte toimitetaan sinkkisulattamolle, jossa sinkki otetaan talteen.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Rautaa käytetään rakennustarvikkeiden, autojen ja työkalujen uusioraaka-aineeksi.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Sinkki käytetään rakennus-, auto- ja lääketeollisuudessa.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Paristojen muut aineet, kuten mangaani ja kalium ovat päätyneet jätteeksi.</a:t>
            </a:r>
          </a:p>
          <a:p>
            <a:endParaRPr lang="fi-FI" sz="13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BA593FB-721B-4D6D-9D20-5F2E8B31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100">
                <a:solidFill>
                  <a:srgbClr val="898989"/>
                </a:solidFill>
              </a:rPr>
              <a:t>kiertotalousamk.fi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A8719-2413-4DE2-8C42-77455484DE8B}"/>
              </a:ext>
            </a:extLst>
          </p:cNvPr>
          <p:cNvSpPr txBox="1"/>
          <p:nvPr/>
        </p:nvSpPr>
        <p:spPr>
          <a:xfrm>
            <a:off x="5964864" y="6430423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Kuvituskuva: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408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8F0E46-F0D4-4234-A4C0-D988F00D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Alkaliparistoista lannoitetta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D27A2A-146F-4494-ABC2-B5CB4E57B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Alkaliparistojen sisältämä sinkki, mangaani ja kalium voidaan nykyisin jalostaa nestemäiseksi lannoitteeksi.</a:t>
            </a:r>
          </a:p>
          <a:p>
            <a:r>
              <a:rPr lang="fi-FI" dirty="0"/>
              <a:t>Raudan erottamisen jälkeen murskausjäte käy läpi liotusprosessin suodatuksineen ja puhdistuksineen.</a:t>
            </a:r>
          </a:p>
          <a:p>
            <a:r>
              <a:rPr lang="fi-FI" dirty="0"/>
              <a:t>Metallien talteenotto tapahtuu kuivaprosessissa, joten jätevesiä ei muodostu. Metallit liotetaan rikkihappoon.</a:t>
            </a:r>
          </a:p>
          <a:p>
            <a:r>
              <a:rPr lang="fi-FI" dirty="0"/>
              <a:t>Alkaliparistoista ja -akuista valmistettu lannoite sisältää kasveille tärkeitä hivenaineita: mangaania, sinkkiä, kaliumia ja rikkiä sekä pieniä määriä kuparia ja rautaa. 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775D65-F741-42AA-9609-BD90FA7C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41186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30210-FA7B-425C-A55D-B52E5CD4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 dirty="0">
                <a:latin typeface="+mn-lt"/>
              </a:rPr>
              <a:t>Alkaliparistoista lannoitetta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66A3D-F9D4-4415-87D0-6F96C93C0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2" b="3430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6C7578-86FF-4C24-96B9-1079245C4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935" y="4146698"/>
            <a:ext cx="7549006" cy="2799316"/>
          </a:xfrm>
        </p:spPr>
        <p:txBody>
          <a:bodyPr anchor="ctr">
            <a:normAutofit lnSpcReduction="10000"/>
          </a:bodyPr>
          <a:lstStyle/>
          <a:p>
            <a:r>
              <a:rPr lang="fi-FI" sz="2400" dirty="0"/>
              <a:t>Hivenlannoite (ZM-GROW) täyttää kaikki lannoitteille asetetut vaatimukset. </a:t>
            </a:r>
          </a:p>
          <a:p>
            <a:r>
              <a:rPr lang="fi-FI" sz="2400" dirty="0"/>
              <a:t>Tuotteelle on tehty EY-lannoitestatus ja se on hyväksytty käytettäväksi myös luomuviljelyyn Suomessa, EU-lainsäädännön mukaisesti.</a:t>
            </a:r>
          </a:p>
          <a:p>
            <a:r>
              <a:rPr lang="fi-FI" sz="2400" dirty="0"/>
              <a:t>Sinkin, mangaanin, kaliumin ja raudan talteenoton jälkeen jäljelle jää hyödyntämättömiä haitallisia aineita vähäinen määrä.</a:t>
            </a:r>
          </a:p>
          <a:p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3775AF-D23E-45C8-9A7F-C64B3068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chemeClr val="tx1">
                    <a:lumMod val="75000"/>
                    <a:lumOff val="25000"/>
                  </a:schemeClr>
                </a:solidFill>
              </a:rPr>
              <a:t>kiertotalousamk.fi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EEF25-B66A-4DF7-B06F-D891B985F630}"/>
              </a:ext>
            </a:extLst>
          </p:cNvPr>
          <p:cNvSpPr txBox="1"/>
          <p:nvPr/>
        </p:nvSpPr>
        <p:spPr>
          <a:xfrm>
            <a:off x="0" y="3429000"/>
            <a:ext cx="12191980" cy="3710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300" dirty="0">
                <a:solidFill>
                  <a:srgbClr val="FFFFFF"/>
                </a:solidFill>
              </a:rPr>
              <a:t>Kuvituskuva: </a:t>
            </a:r>
            <a:r>
              <a:rPr lang="fi-FI" sz="1300" dirty="0" err="1">
                <a:solidFill>
                  <a:srgbClr val="FFFFFF"/>
                </a:solidFill>
              </a:rPr>
              <a:t>Pixabay</a:t>
            </a:r>
            <a:endParaRPr lang="fi-FI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EC2E5F96-CB39-400D-9B21-75618AC7D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8174" r="19140" b="1"/>
          <a:stretch/>
        </p:blipFill>
        <p:spPr>
          <a:xfrm>
            <a:off x="3523475" y="0"/>
            <a:ext cx="866852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DAA47-E4E7-4ED1-8122-55E7E9C7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3600" dirty="0">
                <a:latin typeface="+mn-lt"/>
              </a:rPr>
              <a:t>Alkaliparistoista lannoitetta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E8F6B8-EDD8-42C7-81C1-5C44FDAD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913287" cy="3207258"/>
          </a:xfrm>
        </p:spPr>
        <p:txBody>
          <a:bodyPr anchor="t">
            <a:normAutofit/>
          </a:bodyPr>
          <a:lstStyle/>
          <a:p>
            <a:r>
              <a:rPr lang="fi-FI" sz="2000" dirty="0"/>
              <a:t>ZM-GROW kierrätyslannoitetta suositellaan nurmien ja viljakasvien hivenlannoitukseen, mutta soveltuu myös muille kasveille.</a:t>
            </a:r>
          </a:p>
          <a:p>
            <a:r>
              <a:rPr lang="fi-FI" sz="2000" dirty="0"/>
              <a:t>Ravinnepitoisuus g/l:</a:t>
            </a:r>
            <a:br>
              <a:rPr lang="fi-FI" sz="2000" dirty="0"/>
            </a:br>
            <a:r>
              <a:rPr lang="fi-FI" sz="2000" dirty="0"/>
              <a:t>Mangaani (</a:t>
            </a:r>
            <a:r>
              <a:rPr lang="fi-FI" sz="2000" dirty="0" err="1"/>
              <a:t>Mn</a:t>
            </a:r>
            <a:r>
              <a:rPr lang="fi-FI" sz="2000" dirty="0"/>
              <a:t>) 62,3 g/l (4,6 %)</a:t>
            </a:r>
            <a:br>
              <a:rPr lang="fi-FI" sz="2000" dirty="0"/>
            </a:br>
            <a:r>
              <a:rPr lang="fi-FI" sz="2000" dirty="0"/>
              <a:t>Sinkki (</a:t>
            </a:r>
            <a:r>
              <a:rPr lang="fi-FI" sz="2000" dirty="0" err="1"/>
              <a:t>Zn</a:t>
            </a:r>
            <a:r>
              <a:rPr lang="fi-FI" sz="2000" dirty="0"/>
              <a:t>) 60,1 g/l (4,5 %)</a:t>
            </a:r>
            <a:br>
              <a:rPr lang="fi-FI" sz="2000" dirty="0"/>
            </a:br>
            <a:r>
              <a:rPr lang="fi-FI" sz="2000" dirty="0"/>
              <a:t>Rikki (S) 78,2 g/l (5,8 %)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9709065-C800-4B0B-9BC6-90D8E7F3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83945" y="634173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kiertotalousamk.fi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2873-BCE0-4A32-ABAE-4A18E2D50076}"/>
              </a:ext>
            </a:extLst>
          </p:cNvPr>
          <p:cNvSpPr txBox="1"/>
          <p:nvPr/>
        </p:nvSpPr>
        <p:spPr>
          <a:xfrm>
            <a:off x="9898703" y="6488668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Ronja Kuorikoski</a:t>
            </a:r>
          </a:p>
        </p:txBody>
      </p:sp>
    </p:spTree>
    <p:extLst>
      <p:ext uri="{BB962C8B-B14F-4D97-AF65-F5344CB8AC3E}">
        <p14:creationId xmlns:p14="http://schemas.microsoft.com/office/powerpoint/2010/main" val="305521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6F12AC4-6F27-41C0-9DED-4978A8597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17767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D92C25-4BC4-4C44-AE7D-6072508B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71" y="135629"/>
            <a:ext cx="6223449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Litiumparistot ja –akut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BF2EDD-1FE2-41D5-9173-51EBDEAC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77" y="1597299"/>
            <a:ext cx="4841216" cy="4154361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Litiumparistoja tehdään monista erilaisista yhdisteistä.</a:t>
            </a:r>
          </a:p>
          <a:p>
            <a:pPr fontAlgn="base"/>
            <a:r>
              <a:rPr lang="fi-FI" sz="1800" dirty="0"/>
              <a:t>Litiumpariston anodi on litiumia tai se on valmistettu litiumyhdisteistä.</a:t>
            </a:r>
          </a:p>
          <a:p>
            <a:pPr fontAlgn="base"/>
            <a:r>
              <a:rPr lang="fi-FI" sz="1800" dirty="0" err="1"/>
              <a:t>Akkuserilta</a:t>
            </a:r>
            <a:r>
              <a:rPr lang="fi-FI" sz="1800" dirty="0"/>
              <a:t> litiumparistot toimitetaan Fortumille, Riihimäelle korkealämpökäsittelyyn. </a:t>
            </a:r>
          </a:p>
          <a:p>
            <a:r>
              <a:rPr lang="fi-FI" sz="1800" dirty="0"/>
              <a:t>Kobolttipitoiset litiumakut käsitellään </a:t>
            </a:r>
            <a:r>
              <a:rPr lang="fi-FI" sz="1800" dirty="0" err="1"/>
              <a:t>Akkuserilla</a:t>
            </a:r>
            <a:r>
              <a:rPr lang="fi-FI" sz="1800" dirty="0"/>
              <a:t>, jolloin murskauksen jälkeen talteen saadaan koboltti ja kupari.</a:t>
            </a:r>
          </a:p>
          <a:p>
            <a:r>
              <a:rPr lang="fi-FI" sz="1800" dirty="0"/>
              <a:t>Litiumakkujen murskausjäte sisältää 25-30 % kobolttia ja 15-20 % kuparia, jotka kierrätetään uudelleen teollisuuden käyttöön.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FB9E8C-115F-4CD1-AF87-1D6DF0F4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248" y="6315710"/>
            <a:ext cx="3276273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chemeClr val="tx1">
                    <a:alpha val="80000"/>
                  </a:schemeClr>
                </a:solidFill>
              </a:rPr>
              <a:t>kiertotalousamk.fi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43AD8-EA8E-415A-806B-894BD2E045B5}"/>
              </a:ext>
            </a:extLst>
          </p:cNvPr>
          <p:cNvSpPr txBox="1"/>
          <p:nvPr/>
        </p:nvSpPr>
        <p:spPr>
          <a:xfrm>
            <a:off x="10103827" y="6498272"/>
            <a:ext cx="1993393" cy="25580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300" dirty="0">
                <a:solidFill>
                  <a:srgbClr val="FFFFFF"/>
                </a:solidFill>
              </a:rPr>
              <a:t>Kuvituskuva: </a:t>
            </a:r>
            <a:r>
              <a:rPr lang="fi-FI" sz="1300" dirty="0" err="1">
                <a:solidFill>
                  <a:srgbClr val="FFFFFF"/>
                </a:solidFill>
              </a:rPr>
              <a:t>Pixabay</a:t>
            </a:r>
            <a:endParaRPr lang="fi-FI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10DE03-26D6-4E64-9F96-A398DED3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23" y="102573"/>
            <a:ext cx="5170852" cy="1671564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+mn-lt"/>
              </a:rPr>
              <a:t>Lyijyakut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342988-CDBA-4E88-88DA-E5BEB698D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06596"/>
            <a:ext cx="5180245" cy="3731058"/>
          </a:xfrm>
        </p:spPr>
        <p:txBody>
          <a:bodyPr>
            <a:normAutofit fontScale="92500"/>
          </a:bodyPr>
          <a:lstStyle/>
          <a:p>
            <a:r>
              <a:rPr lang="fi-FI" dirty="0"/>
              <a:t>Suomessa toimii useita lyijyakkuja vastaanottavia kierrätysyrityksiä.</a:t>
            </a:r>
          </a:p>
          <a:p>
            <a:r>
              <a:rPr lang="fi-FI" dirty="0"/>
              <a:t>Kierrätetyistä lyijyakuista maksetaan lyijyn pörssihintaan suhteutettua hintaa ja se on ollut 350–400 euroa/akkutonni.</a:t>
            </a:r>
          </a:p>
          <a:p>
            <a:r>
              <a:rPr lang="fi-FI" dirty="0"/>
              <a:t>Noin puolet nykyisin käytettävästä lyijystä on kierrätettyä. </a:t>
            </a:r>
          </a:p>
          <a:p>
            <a:endParaRPr lang="fi-FI" sz="2000" dirty="0"/>
          </a:p>
        </p:txBody>
      </p:sp>
      <p:pic>
        <p:nvPicPr>
          <p:cNvPr id="6" name="Picture 5" descr="A picture containing light, room&#10;&#10;Description automatically generated">
            <a:extLst>
              <a:ext uri="{FF2B5EF4-FFF2-40B4-BE49-F238E27FC236}">
                <a16:creationId xmlns:a16="http://schemas.microsoft.com/office/drawing/2014/main" id="{9F80C2DB-BA33-43B8-B24C-8A73BD0C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r="-2" b="3063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23DC5D-AEF2-4185-8CD6-9BE65FE5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E8B94-C117-458D-9F65-03D47DEAC04E}"/>
              </a:ext>
            </a:extLst>
          </p:cNvPr>
          <p:cNvSpPr txBox="1"/>
          <p:nvPr/>
        </p:nvSpPr>
        <p:spPr>
          <a:xfrm>
            <a:off x="6168810" y="5759755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Kuvituskuva: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895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7E527-685B-4AD8-A516-0C8ED11A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0F3A95-4AF2-4EFF-A038-B83B853A5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Miksi akkuja ja paristoja ei saa laittaa sekajätteeseen?</a:t>
            </a:r>
          </a:p>
          <a:p>
            <a:pPr lvl="0"/>
            <a:r>
              <a:rPr lang="fi-FI" dirty="0"/>
              <a:t>Selvitä, mitä sinun tulee kuluttajana huomioida, jotta akkujen ja paristojen kierrätys tapahtuu turvallisesti.</a:t>
            </a:r>
          </a:p>
          <a:p>
            <a:pPr lvl="0"/>
            <a:r>
              <a:rPr lang="fi-FI" dirty="0"/>
              <a:t>Perehdy alkali-, litium- ja nappiparistoihin sekä </a:t>
            </a:r>
            <a:r>
              <a:rPr lang="fi-FI" dirty="0" err="1"/>
              <a:t>nikkelimetallihydridi</a:t>
            </a:r>
            <a:r>
              <a:rPr lang="fi-FI" dirty="0"/>
              <a:t>- ja litiumakkujen sekä litiumkadmiumakkujen käyttötarkoituksiin ja kierrätyksen hyötyihin.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25BC146-1DD6-4391-B05B-B299B59C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39625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4888C-6AE1-4244-B1A8-35E765FB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A479E2-CB46-494A-8D58-2B2071DA6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fi-FI" dirty="0"/>
              <a:t>Mikä on tuottajayhteisö?</a:t>
            </a:r>
          </a:p>
          <a:p>
            <a:pPr lvl="0" fontAlgn="base"/>
            <a:r>
              <a:rPr lang="fi-FI" dirty="0"/>
              <a:t>Paristokierrätystä Suomessa organisoi tuottajayhteisö </a:t>
            </a:r>
            <a:r>
              <a:rPr lang="fi-FI" dirty="0" err="1"/>
              <a:t>Recser</a:t>
            </a:r>
            <a:r>
              <a:rPr lang="fi-FI" dirty="0"/>
              <a:t> Oy. Perehdy </a:t>
            </a:r>
            <a:r>
              <a:rPr lang="fi-FI" dirty="0" err="1"/>
              <a:t>Receser</a:t>
            </a:r>
            <a:r>
              <a:rPr lang="fi-FI" dirty="0"/>
              <a:t> </a:t>
            </a:r>
            <a:r>
              <a:rPr lang="fi-FI" dirty="0" err="1"/>
              <a:t>Oyn</a:t>
            </a:r>
            <a:r>
              <a:rPr lang="fi-FI" dirty="0"/>
              <a:t> toimintaan.</a:t>
            </a:r>
          </a:p>
          <a:p>
            <a:pPr lvl="0" fontAlgn="base"/>
            <a:r>
              <a:rPr lang="fi-FI" dirty="0"/>
              <a:t>Kuka vastaa akkujen ja paristojen jätehuollon järjestämisestä ja kustannuksista?</a:t>
            </a:r>
          </a:p>
          <a:p>
            <a:pPr lvl="0" fontAlgn="base"/>
            <a:r>
              <a:rPr lang="fi-FI" dirty="0"/>
              <a:t>Kaikista vaaralliseksi jätteeksi luokiteltavista tuotteista ei välttämättä löydy varoitusmerkintää, kuten paristoista ja pienakuista. Mitä vaarallisella jätteellä tarkoitetaan? </a:t>
            </a:r>
          </a:p>
          <a:p>
            <a:pPr lvl="0" fontAlgn="base"/>
            <a:r>
              <a:rPr lang="fi-FI" dirty="0"/>
              <a:t>Kun akkuja ja paristoja valmistetaan ja kierrätetään, miten siihen liittyy vaarallisten aineiden kuljetuksen (VAK) lainsäädäntö vaatimuksineen?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B9C897-FC2A-4CE4-9121-EFE3DD39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04501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33A17-FE76-4A27-9E57-37215B4F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073974-65C3-45AD-9A25-27137409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Jätelaki (646/2011). </a:t>
            </a:r>
            <a:r>
              <a:rPr lang="fi-FI" dirty="0">
                <a:hlinkClick r:id="rId2"/>
              </a:rPr>
              <a:t>https://www.finlex.fi/fi/laki/alkup/2011/20110646</a:t>
            </a:r>
            <a:endParaRPr lang="fi-FI" dirty="0"/>
          </a:p>
          <a:p>
            <a:r>
              <a:rPr lang="fi-FI" dirty="0"/>
              <a:t>Kauppalehti: Suomalainen </a:t>
            </a:r>
            <a:r>
              <a:rPr lang="fi-FI" dirty="0" err="1"/>
              <a:t>Tracegrow</a:t>
            </a:r>
            <a:r>
              <a:rPr lang="fi-FI" dirty="0"/>
              <a:t> ryhtyi valmistamaan paristoista lannoitetta – "Tämä on ekologinen ja taloudellinen ratkaisu samaan ongelmaan”. </a:t>
            </a:r>
            <a:r>
              <a:rPr lang="fi-FI" dirty="0">
                <a:hlinkClick r:id="rId3"/>
              </a:rPr>
              <a:t>www.kauppalehti.fi/uutiset/</a:t>
            </a:r>
            <a:endParaRPr lang="fi-FI" dirty="0"/>
          </a:p>
          <a:p>
            <a:r>
              <a:rPr lang="fi-FI" dirty="0"/>
              <a:t>Valtioneuvoston asetus paristoista ja akuista 520/2014. </a:t>
            </a:r>
            <a:r>
              <a:rPr lang="fi-FI" dirty="0">
                <a:hlinkClick r:id="rId4"/>
              </a:rPr>
              <a:t>www.finlex.fi/fi/laki/alkup/2014/20140520</a:t>
            </a:r>
            <a:endParaRPr lang="fi-FI" dirty="0"/>
          </a:p>
          <a:p>
            <a:r>
              <a:rPr lang="fi-FI" dirty="0"/>
              <a:t>Paristokierrätys. </a:t>
            </a:r>
            <a:r>
              <a:rPr lang="fi-FI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www.paristokierratys.fi/</a:t>
            </a:r>
            <a:endParaRPr lang="fi-FI" dirty="0"/>
          </a:p>
          <a:p>
            <a:r>
              <a:rPr lang="fi-FI" dirty="0"/>
              <a:t>Viljelijän Berner. </a:t>
            </a:r>
            <a:r>
              <a:rPr lang="fi-FI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Viljelijanberner.fi/zm-grow-10l.html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B41EED-6C86-4DF4-A8C6-9C55F789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7586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Paristojen ja akkujen tuottajavastuu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Tuottajavastuu</a:t>
            </a:r>
          </a:p>
          <a:p>
            <a:pPr lvl="1"/>
            <a:r>
              <a:rPr lang="fi-FI" dirty="0"/>
              <a:t>Euroopan parlamentin ja neuvoston direktiiviin 2006/66/EY perustuen jätelaissa (646/2011) on määrätty, että tuottajan on järjestettävä Suomen markkinoille saattamiensa paristojen ja akkujen jätehuolto kustannuksellaan.</a:t>
            </a:r>
          </a:p>
          <a:p>
            <a:pPr lvl="1"/>
            <a:r>
              <a:rPr lang="fi-FI" dirty="0"/>
              <a:t>Tuottajavastuu koskee kaikkia paristoja ja akkuja.</a:t>
            </a:r>
          </a:p>
          <a:p>
            <a:pPr lvl="2"/>
            <a:r>
              <a:rPr lang="fi-FI" dirty="0"/>
              <a:t>Myös ajoneuvojen ja sähkölaitteiden sisällä maahantuotuja akkuja.</a:t>
            </a:r>
          </a:p>
          <a:p>
            <a:pPr lvl="1"/>
            <a:r>
              <a:rPr lang="fi-FI" dirty="0"/>
              <a:t>Tuottajavastuussa ovat paristojen ja akkujen maahantuojat ja valmistajat.</a:t>
            </a:r>
          </a:p>
          <a:p>
            <a:pPr lvl="1"/>
            <a:r>
              <a:rPr lang="fi-FI" dirty="0"/>
              <a:t>Valtioneuvoston asetus 520/2014 säätää tarkemmin paristojen ja akkujen kierrätyksestä.</a:t>
            </a:r>
          </a:p>
          <a:p>
            <a:pPr lvl="2"/>
            <a:r>
              <a:rPr lang="fi-FI" dirty="0"/>
              <a:t>Paristojen ja akkujen erilliskeräysaste tulisi olla 45 %.</a:t>
            </a:r>
          </a:p>
          <a:p>
            <a:pPr lvl="2"/>
            <a:r>
              <a:rPr lang="fi-FI" dirty="0"/>
              <a:t>Kotitalouksille ja muille käyttäjille on annettava kattavasti tietoja paristojen ja akkujen ympäristövaikutuksista, erilliskeräyksen merkityksestä sekä käytettävissä olevista keräyspaikoista.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latin typeface="+mn-lt"/>
              </a:rPr>
              <a:t>Paristojen ja akkujen tuottajavastuu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fi-FI" sz="2200"/>
              <a:t>Tuottajavastuu</a:t>
            </a:r>
          </a:p>
          <a:p>
            <a:pPr lvl="1"/>
            <a:r>
              <a:rPr lang="fi-FI" sz="2200" b="1" i="1"/>
              <a:t>Tuottajalla</a:t>
            </a:r>
            <a:r>
              <a:rPr lang="fi-FI" sz="2200"/>
              <a:t> tarkoitetaan Suomeen sijoittautunutta luonnollista henkilöä tai oikeushenkilöä, joka ammattimaisesti saattaa paristoja tai akkuja, mukaan lukien sähkö- ja elektroniikkalaitteisiin tai ajoneuvoihin sisältyvät paristot ja akut, markkinoille Suomessa ensimmäistä kertaa myyntitavasta riippumatta (VnA 520/2014, 2 §).</a:t>
            </a:r>
          </a:p>
          <a:p>
            <a:pPr lvl="1"/>
            <a:r>
              <a:rPr lang="fi-FI" sz="2200" b="1" i="1"/>
              <a:t>Markkinoille saattamisella</a:t>
            </a:r>
            <a:r>
              <a:rPr lang="fi-FI" sz="2200" b="1"/>
              <a:t> </a:t>
            </a:r>
            <a:r>
              <a:rPr lang="fi-FI" sz="2200"/>
              <a:t>tarkoitetaan toimittamista kolmannelle osapuolelle tai saattamista kolmannen osapuolen käyttöön Euroopan unionissa maksua vastaan tai vastikkeetta. Euroopan unionin tullialueelle tuontia pidetään myös markkinoille saattamisena (VnA 520/2014, 2 §).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308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252159-B702-482F-BBC6-67BE1AE1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latin typeface="+mn-lt"/>
              </a:rPr>
              <a:t>Paristojen ja akkujen tuottajavastuu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B51A1-A189-4883-A020-A5E70924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rgbClr val="FEFFFF"/>
                </a:solidFill>
              </a:rPr>
              <a:t>Yrityksillä on kolme tapaa hoitaa tuottajavastuunsa </a:t>
            </a:r>
          </a:p>
          <a:p>
            <a:pPr lvl="1"/>
            <a:r>
              <a:rPr lang="fi-FI" sz="2000">
                <a:solidFill>
                  <a:srgbClr val="FEFFFF"/>
                </a:solidFill>
              </a:rPr>
              <a:t>liittymällä tuottajayhteisön jäseneksi,</a:t>
            </a:r>
          </a:p>
          <a:p>
            <a:pPr lvl="1"/>
            <a:r>
              <a:rPr lang="fi-FI" sz="2000">
                <a:solidFill>
                  <a:srgbClr val="FEFFFF"/>
                </a:solidFill>
              </a:rPr>
              <a:t>tekemällä itse hakemuksen tuottajarekisteriin tai </a:t>
            </a:r>
          </a:p>
          <a:p>
            <a:pPr lvl="1"/>
            <a:r>
              <a:rPr lang="fi-FI" sz="2000">
                <a:solidFill>
                  <a:srgbClr val="FEFFFF"/>
                </a:solidFill>
              </a:rPr>
              <a:t>perustamalla tuottajayhteisön yhdessä muiden tuottajien kanssa.</a:t>
            </a:r>
          </a:p>
          <a:p>
            <a:r>
              <a:rPr lang="fi-FI" sz="2000">
                <a:solidFill>
                  <a:srgbClr val="FEFFFF"/>
                </a:solidFill>
              </a:rPr>
              <a:t>Liittymällä tuottajayhteisöön yritys siirtää tuottajavastuuvelvoitteensa tuottajayhteisön hoidettavaksi.</a:t>
            </a:r>
          </a:p>
          <a:p>
            <a:r>
              <a:rPr lang="fi-FI" sz="2000">
                <a:solidFill>
                  <a:srgbClr val="FEFFFF"/>
                </a:solidFill>
              </a:rPr>
              <a:t>Kannettavia paristoja ja akkuja maahantuova tai valmistava yritys voi hoitaa tuottajavastuunsa liittymällä tuottajayhteisön jäseneksi.</a:t>
            </a:r>
          </a:p>
          <a:p>
            <a:pPr lvl="1"/>
            <a:r>
              <a:rPr lang="fi-FI" sz="2000">
                <a:solidFill>
                  <a:srgbClr val="FEFFFF"/>
                </a:solidFill>
              </a:rPr>
              <a:t>Hyväksyttyinä tuottajayhteisöinä toimivat Recser Oy ja ERP Finland ry.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A7A8C45-D807-4D06-BD88-8D8BCB91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8508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69DC0BB-3BF1-4EC8-A60E-F004ACC6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latin typeface="+mn-lt"/>
              </a:rPr>
              <a:t>Paristojen ja akkujen tuottajavastuu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D14C8C-285E-4CB4-8F82-135A0C85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fi-FI" sz="1900" dirty="0"/>
              <a:t>Ajoneuvoakkuja ja muita lyijypohjaisia akkuja, kuten teollisuuskäyttöön tarkoitettuja akkuja maahantuova tai valmistava yritys voi liittyä tuottajayhteisöksi hyväksytyn Akkukierrätys </a:t>
            </a:r>
            <a:r>
              <a:rPr lang="fi-FI" sz="1900" dirty="0" err="1"/>
              <a:t>Pb</a:t>
            </a:r>
            <a:r>
              <a:rPr lang="fi-FI" sz="1900" dirty="0"/>
              <a:t> Oy:n jäseneksi tai tekemällä hakemuksen tuottajarekisteriin hyväksymiseksi.</a:t>
            </a:r>
          </a:p>
          <a:p>
            <a:r>
              <a:rPr lang="fi-FI" sz="1900" dirty="0"/>
              <a:t>Sähkö- ja hybridiajoneuvoissa käytettävien ajovoima-akkujen tuottajayhteisöksi on hyväksytty Suomen Autokierrätys Oy.</a:t>
            </a:r>
          </a:p>
          <a:p>
            <a:endParaRPr lang="fi-FI" sz="1900" dirty="0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2513C3D0-7AFE-4FDD-9AB7-54FA8A5A8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3B4FB7-C34C-4ED4-AD97-5315395F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 dirty="0"/>
              <a:t>kiertotalousamk.fi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FEDB5-FB52-45F9-BF18-A13C5AAB4F4B}"/>
              </a:ext>
            </a:extLst>
          </p:cNvPr>
          <p:cNvSpPr txBox="1"/>
          <p:nvPr/>
        </p:nvSpPr>
        <p:spPr>
          <a:xfrm>
            <a:off x="6092174" y="6106042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Kuvituskuva: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628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1780C-8791-479A-B5EC-CDD2184E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Kauppojen velvollisuus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4418C-F3EB-4A70-A97E-212B9F49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Akkuja ja paristoja myyvien kauppojen tulee ottaa maksutta vastaan kuluttajilta kaikki käytetyt kannettavat akut ja paristot.</a:t>
            </a:r>
          </a:p>
          <a:p>
            <a:r>
              <a:rPr lang="fi-FI" dirty="0"/>
              <a:t>Kannettavien paristojen ja akkujen maahantuojat ja valmistajat vastaavat paristojen ja akkujen jätehuollosta ja sen kustannuksista kaupoista eteenpäin.</a:t>
            </a:r>
          </a:p>
          <a:p>
            <a:r>
              <a:rPr lang="fi-FI" dirty="0"/>
              <a:t>Paristojen ja akkujen toimittaminen vastaanottopaikkaan on jätelain 49 §:n 1 momentin mukaisesti oltava maksutonta ja vaivatonta käytöstä poistetun pariston tai akun haltijalle ja muulle toimittajalle (</a:t>
            </a:r>
            <a:r>
              <a:rPr lang="fi-FI" dirty="0" err="1"/>
              <a:t>VnA</a:t>
            </a:r>
            <a:r>
              <a:rPr lang="fi-FI" dirty="0"/>
              <a:t> 520/2014, 7§).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EA3B8D-7E29-4D25-8370-761F7220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51954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B7C53-BFA8-4553-91A3-3A94A69A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09" y="283826"/>
            <a:ext cx="4552991" cy="167660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Paristojen ja akkujen luokitus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9F53E9-CC5E-4F50-B8BC-094B7EF3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fi-FI" sz="1800"/>
              <a:t>Kannettavat paristot ja akut</a:t>
            </a:r>
          </a:p>
          <a:p>
            <a:pPr lvl="1"/>
            <a:r>
              <a:rPr lang="fi-FI" sz="1800"/>
              <a:t>Tähän luokkaan kuuluvat kaikki suljettavat, käsin kannettavat paristot ja akut, jotka eivät ole teollisuusparistoja tai -akkuja.</a:t>
            </a:r>
          </a:p>
          <a:p>
            <a:pPr lvl="1"/>
            <a:r>
              <a:rPr lang="fi-FI" sz="1800"/>
              <a:t>Esimerkiksi AA- ja AAA-paristot ja matkapuhelimien, tietokoneiden ja sähköisten lelujen sekä työkalujen akut.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CAC28A-252C-4FCE-A132-9E7618BF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066" y="6574174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ED0BB-9F68-406E-8E9E-49D44CDE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93" y="1"/>
            <a:ext cx="10366744" cy="6859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19C85-E6E4-43A2-8483-9625E16CFC95}"/>
              </a:ext>
            </a:extLst>
          </p:cNvPr>
          <p:cNvSpPr txBox="1"/>
          <p:nvPr/>
        </p:nvSpPr>
        <p:spPr>
          <a:xfrm>
            <a:off x="2920171" y="6484674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Kuvituskuva: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60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97CCEA-F252-48B4-950D-6695A650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Paristojen ja akkujen luokitus</a:t>
            </a:r>
            <a:endParaRPr lang="fi-FI">
              <a:latin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B4D4C6-2AFD-43A8-88C5-0B873AB2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4074D4A8-4048-41AA-A6A8-47874CC28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51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76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C9BEEB-FCC5-4C01-B889-9534A3FF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04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Paristojen ja akkujen kierrätys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96F0C9-3462-4874-AD7E-9D368A90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Kannettavat paristot ja akut voi palauttaa kauppaan.</a:t>
            </a:r>
          </a:p>
          <a:p>
            <a:r>
              <a:rPr lang="fi-FI" dirty="0"/>
              <a:t>Keräyspisteiltä paristot ja akut toimitetaan Nivalaan </a:t>
            </a:r>
            <a:r>
              <a:rPr lang="fi-FI" dirty="0" err="1"/>
              <a:t>Akkuser</a:t>
            </a:r>
            <a:r>
              <a:rPr lang="fi-FI" dirty="0"/>
              <a:t> Oy:n käsittelylaitokselle.</a:t>
            </a:r>
          </a:p>
          <a:p>
            <a:pPr lvl="1"/>
            <a:r>
              <a:rPr lang="fi-FI" dirty="0"/>
              <a:t>Lajittelu</a:t>
            </a:r>
          </a:p>
          <a:p>
            <a:pPr lvl="1"/>
            <a:r>
              <a:rPr lang="fi-FI" dirty="0"/>
              <a:t>Alkaliparistoja on kierrätetyistä pattereista ja akuista noin 80 %.</a:t>
            </a:r>
          </a:p>
          <a:p>
            <a:r>
              <a:rPr lang="fi-FI" dirty="0"/>
              <a:t>Ajoneuvojen akkujen kierrätyspisteet saat helposti selville:</a:t>
            </a:r>
          </a:p>
          <a:p>
            <a:pPr lvl="1"/>
            <a:r>
              <a:rPr lang="fi-FI" dirty="0">
                <a:hlinkClick r:id="rId2"/>
              </a:rPr>
              <a:t>https://www.kierratys.info/</a:t>
            </a:r>
            <a:endParaRPr lang="fi-FI" dirty="0"/>
          </a:p>
          <a:p>
            <a:r>
              <a:rPr lang="fi-FI" dirty="0"/>
              <a:t>Mitään akkuja tai paristoja ei saa laittaa sekajätteeseen tai polttokelpoiseen jätteeseen.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0172BD-485D-43CC-AA4F-6BA19809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384675443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427W7XWPXQD2-403814790-1263</_dlc_DocId>
    <_dlc_DocIdUrl xmlns="76865ef9-df32-4c37-ae45-f9784eb47bff">
      <Url>https://tt.eduuni.fi/sites/luc-lapinamk-extra/kiertotalousosaamista-ammattikorkeakouluihin/_layouts/15/DocIdRedir.aspx?ID=427W7XWPXQD2-403814790-1263</Url>
      <Description>427W7XWPXQD2-403814790-1263</Description>
    </_dlc_DocIdUrl>
  </documentManagement>
</p:properties>
</file>

<file path=customXml/itemProps1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062D49C-CA25-4999-B952-F55D754961C0}">
  <ds:schemaRefs>
    <ds:schemaRef ds:uri="7e9e6169-ad39-4139-80cb-366121f0def0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6865ef9-df32-4c37-ae45-f9784eb47b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1162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Microsoft Sans Serif</vt:lpstr>
      <vt:lpstr>1_Mukautettu suunnittelumalli</vt:lpstr>
      <vt:lpstr>Paristojen ja akkujen kierrätys   Kierrätetyt paristot lannoitteeksi</vt:lpstr>
      <vt:lpstr>Paristojen ja akkujen tuottajavastuu</vt:lpstr>
      <vt:lpstr>Paristojen ja akkujen tuottajavastuu</vt:lpstr>
      <vt:lpstr>Paristojen ja akkujen tuottajavastuu</vt:lpstr>
      <vt:lpstr>Paristojen ja akkujen tuottajavastuu</vt:lpstr>
      <vt:lpstr>Kauppojen velvollisuus </vt:lpstr>
      <vt:lpstr>Paristojen ja akkujen luokitus</vt:lpstr>
      <vt:lpstr>Paristojen ja akkujen luokitus</vt:lpstr>
      <vt:lpstr>Paristojen ja akkujen kierrätys</vt:lpstr>
      <vt:lpstr>Alkaliparistot</vt:lpstr>
      <vt:lpstr>Alkaliparistoista lannoitetta</vt:lpstr>
      <vt:lpstr>Alkaliparistoista lannoitetta</vt:lpstr>
      <vt:lpstr>Alkaliparistoista lannoitetta</vt:lpstr>
      <vt:lpstr>Litiumparistot ja –akut </vt:lpstr>
      <vt:lpstr>Lyijyakut</vt:lpstr>
      <vt:lpstr>Tehtäviä</vt:lpstr>
      <vt:lpstr>Tehtäviä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Paristojen ja akkujen kierrätys   Kierrätetyt paristot lannoitteeksi</dc:title>
  <dc:creator>Sanna Moilanen</dc:creator>
  <cp:lastModifiedBy>Ronja Kuorikoski</cp:lastModifiedBy>
  <cp:revision>1</cp:revision>
  <dcterms:created xsi:type="dcterms:W3CDTF">2020-09-16T11:38:56Z</dcterms:created>
  <dcterms:modified xsi:type="dcterms:W3CDTF">2020-09-16T12:13:47Z</dcterms:modified>
</cp:coreProperties>
</file>