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20"/>
  </p:notesMasterIdLst>
  <p:sldIdLst>
    <p:sldId id="256" r:id="rId6"/>
    <p:sldId id="257" r:id="rId7"/>
    <p:sldId id="272" r:id="rId8"/>
    <p:sldId id="273" r:id="rId9"/>
    <p:sldId id="286" r:id="rId10"/>
    <p:sldId id="274" r:id="rId11"/>
    <p:sldId id="284" r:id="rId12"/>
    <p:sldId id="275" r:id="rId13"/>
    <p:sldId id="276" r:id="rId14"/>
    <p:sldId id="290" r:id="rId15"/>
    <p:sldId id="277" r:id="rId16"/>
    <p:sldId id="278" r:id="rId17"/>
    <p:sldId id="280" r:id="rId18"/>
    <p:sldId id="285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5.10.2020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5.10.2020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293579"/>
          </a:xfrm>
        </p:spPr>
        <p:txBody>
          <a:bodyPr>
            <a:normAutofit/>
          </a:bodyPr>
          <a:lstStyle/>
          <a:p>
            <a:r>
              <a:rPr lang="fi-FI" dirty="0"/>
              <a:t>Pien-CHP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897204"/>
            <a:ext cx="9144000" cy="2360596"/>
          </a:xfrm>
        </p:spPr>
        <p:txBody>
          <a:bodyPr>
            <a:normAutofit lnSpcReduction="10000"/>
          </a:bodyPr>
          <a:lstStyle/>
          <a:p>
            <a:r>
              <a:rPr lang="fi-FI" sz="4000" dirty="0"/>
              <a:t>Yhdistetty sähkön ja lämmön tuotanto pienessä kokoluokassa</a:t>
            </a:r>
          </a:p>
          <a:p>
            <a:endParaRPr lang="fi-FI" sz="4000" dirty="0"/>
          </a:p>
          <a:p>
            <a:r>
              <a:rPr lang="fi-FI" sz="4000" dirty="0"/>
              <a:t>Antti Rusanen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DBEC-BDFD-41C9-A00C-68FA1EF50EC5}" type="datetime1">
              <a:rPr lang="fi-FI" smtClean="0"/>
              <a:t>5.10.2020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pic>
        <p:nvPicPr>
          <p:cNvPr id="6" name="Kuva 5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0511EC5D-0D08-45FD-8549-B8AA92EE78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3" y="5257692"/>
            <a:ext cx="6120130" cy="10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44591F-B6B5-4D56-9E23-D81D8AE4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Kaasutuslaitoksen prosessikuva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EC7E9F-D452-44DC-81B9-9A195343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BBF93C3A-6DA2-4FEA-B836-CBF7519560E7}"/>
              </a:ext>
            </a:extLst>
          </p:cNvPr>
          <p:cNvSpPr/>
          <p:nvPr/>
        </p:nvSpPr>
        <p:spPr>
          <a:xfrm>
            <a:off x="8373870" y="1773402"/>
            <a:ext cx="2295246" cy="11088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Generaattori</a:t>
            </a:r>
            <a:endParaRPr lang="fi-FI" sz="3200" dirty="0">
              <a:noFill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A86D3B6-6BE5-4F02-8812-EB33193FC95E}"/>
              </a:ext>
            </a:extLst>
          </p:cNvPr>
          <p:cNvSpPr/>
          <p:nvPr/>
        </p:nvSpPr>
        <p:spPr>
          <a:xfrm>
            <a:off x="3817088" y="2893015"/>
            <a:ext cx="1813080" cy="11005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Jäähdytys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1F90275-3F99-4C4D-B136-3295FEABEA53}"/>
              </a:ext>
            </a:extLst>
          </p:cNvPr>
          <p:cNvSpPr/>
          <p:nvPr/>
        </p:nvSpPr>
        <p:spPr>
          <a:xfrm>
            <a:off x="8373870" y="2888883"/>
            <a:ext cx="2295246" cy="11088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Kaasu-moottori</a:t>
            </a:r>
            <a:endParaRPr lang="fi-FI" sz="3200" dirty="0">
              <a:noFill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B7C8B33-5280-4E8A-9964-545FE43FE9CB}"/>
              </a:ext>
            </a:extLst>
          </p:cNvPr>
          <p:cNvSpPr/>
          <p:nvPr/>
        </p:nvSpPr>
        <p:spPr>
          <a:xfrm>
            <a:off x="5630168" y="2894398"/>
            <a:ext cx="1813080" cy="109778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Puhdistus</a:t>
            </a:r>
            <a:endParaRPr lang="fi-FI" sz="3200" dirty="0">
              <a:noFill/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19DBC6A-E858-41E7-BD99-27E7BA25B51C}"/>
              </a:ext>
            </a:extLst>
          </p:cNvPr>
          <p:cNvSpPr txBox="1"/>
          <p:nvPr/>
        </p:nvSpPr>
        <p:spPr>
          <a:xfrm>
            <a:off x="3432054" y="4424451"/>
            <a:ext cx="1509824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Lämpö</a:t>
            </a:r>
          </a:p>
        </p:txBody>
      </p: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A75ABA65-5EC9-438E-AEBB-A6CD653EA5DD}"/>
              </a:ext>
            </a:extLst>
          </p:cNvPr>
          <p:cNvCxnSpPr>
            <a:cxnSpLocks/>
            <a:stCxn id="51" idx="3"/>
            <a:endCxn id="7" idx="1"/>
          </p:cNvCxnSpPr>
          <p:nvPr/>
        </p:nvCxnSpPr>
        <p:spPr>
          <a:xfrm>
            <a:off x="2626243" y="3443289"/>
            <a:ext cx="1190845" cy="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iruutu 35">
            <a:extLst>
              <a:ext uri="{FF2B5EF4-FFF2-40B4-BE49-F238E27FC236}">
                <a16:creationId xmlns:a16="http://schemas.microsoft.com/office/drawing/2014/main" id="{3B8EEEEB-01D4-4BC7-9B6D-F4820EA7193B}"/>
              </a:ext>
            </a:extLst>
          </p:cNvPr>
          <p:cNvSpPr txBox="1"/>
          <p:nvPr/>
        </p:nvSpPr>
        <p:spPr>
          <a:xfrm>
            <a:off x="10707196" y="2360448"/>
            <a:ext cx="151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Sähkö</a:t>
            </a:r>
          </a:p>
        </p:txBody>
      </p: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9EBF9585-9F5B-46A0-9575-592E7114CAE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521493" y="3997695"/>
            <a:ext cx="0" cy="178641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orakulmio 50">
            <a:extLst>
              <a:ext uri="{FF2B5EF4-FFF2-40B4-BE49-F238E27FC236}">
                <a16:creationId xmlns:a16="http://schemas.microsoft.com/office/drawing/2014/main" id="{C1CCE35B-5B34-4896-9AE7-F9769E4DC4E6}"/>
              </a:ext>
            </a:extLst>
          </p:cNvPr>
          <p:cNvSpPr/>
          <p:nvPr/>
        </p:nvSpPr>
        <p:spPr>
          <a:xfrm>
            <a:off x="635797" y="2893015"/>
            <a:ext cx="1990446" cy="11005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Biomassan kaasutus</a:t>
            </a:r>
          </a:p>
        </p:txBody>
      </p:sp>
      <p:cxnSp>
        <p:nvCxnSpPr>
          <p:cNvPr id="72" name="Suora nuoliyhdysviiva 71">
            <a:extLst>
              <a:ext uri="{FF2B5EF4-FFF2-40B4-BE49-F238E27FC236}">
                <a16:creationId xmlns:a16="http://schemas.microsoft.com/office/drawing/2014/main" id="{A41461ED-4BEC-4E1A-B756-CC2E90669241}"/>
              </a:ext>
            </a:extLst>
          </p:cNvPr>
          <p:cNvCxnSpPr>
            <a:cxnSpLocks/>
          </p:cNvCxnSpPr>
          <p:nvPr/>
        </p:nvCxnSpPr>
        <p:spPr>
          <a:xfrm>
            <a:off x="4723628" y="3992180"/>
            <a:ext cx="0" cy="164307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kstiruutu 78">
            <a:extLst>
              <a:ext uri="{FF2B5EF4-FFF2-40B4-BE49-F238E27FC236}">
                <a16:creationId xmlns:a16="http://schemas.microsoft.com/office/drawing/2014/main" id="{892FAAC6-CB95-4089-B594-B565C590324D}"/>
              </a:ext>
            </a:extLst>
          </p:cNvPr>
          <p:cNvSpPr txBox="1"/>
          <p:nvPr/>
        </p:nvSpPr>
        <p:spPr>
          <a:xfrm>
            <a:off x="2670507" y="2489182"/>
            <a:ext cx="1514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Tuote-kaasu</a:t>
            </a:r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62E9FCD7-A4C6-4DEC-8B04-88572D2BCEC5}"/>
              </a:ext>
            </a:extLst>
          </p:cNvPr>
          <p:cNvSpPr txBox="1"/>
          <p:nvPr/>
        </p:nvSpPr>
        <p:spPr>
          <a:xfrm>
            <a:off x="8299378" y="4666713"/>
            <a:ext cx="244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Lämpö</a:t>
            </a:r>
          </a:p>
        </p:txBody>
      </p: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B178D6FB-BBE8-42FB-8505-85F82C1A8CD5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7443248" y="3443289"/>
            <a:ext cx="930622" cy="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7FF17DC7-AD51-4101-A824-B558E6A13E55}"/>
              </a:ext>
            </a:extLst>
          </p:cNvPr>
          <p:cNvCxnSpPr>
            <a:stCxn id="6" idx="3"/>
          </p:cNvCxnSpPr>
          <p:nvPr/>
        </p:nvCxnSpPr>
        <p:spPr>
          <a:xfrm>
            <a:off x="10669116" y="2327808"/>
            <a:ext cx="127124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>
            <a:extLst>
              <a:ext uri="{FF2B5EF4-FFF2-40B4-BE49-F238E27FC236}">
                <a16:creationId xmlns:a16="http://schemas.microsoft.com/office/drawing/2014/main" id="{930970F4-1DFE-4F47-AAD5-AC708D1F5D86}"/>
              </a:ext>
            </a:extLst>
          </p:cNvPr>
          <p:cNvCxnSpPr>
            <a:cxnSpLocks/>
          </p:cNvCxnSpPr>
          <p:nvPr/>
        </p:nvCxnSpPr>
        <p:spPr>
          <a:xfrm>
            <a:off x="1631020" y="1690688"/>
            <a:ext cx="0" cy="1202327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iruutu 45">
            <a:extLst>
              <a:ext uri="{FF2B5EF4-FFF2-40B4-BE49-F238E27FC236}">
                <a16:creationId xmlns:a16="http://schemas.microsoft.com/office/drawing/2014/main" id="{4C036172-4C09-4FA6-A472-018A8F175061}"/>
              </a:ext>
            </a:extLst>
          </p:cNvPr>
          <p:cNvSpPr txBox="1"/>
          <p:nvPr/>
        </p:nvSpPr>
        <p:spPr>
          <a:xfrm>
            <a:off x="1719128" y="1858449"/>
            <a:ext cx="250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Metsähake</a:t>
            </a:r>
          </a:p>
        </p:txBody>
      </p:sp>
    </p:spTree>
    <p:extLst>
      <p:ext uri="{BB962C8B-B14F-4D97-AF65-F5344CB8AC3E}">
        <p14:creationId xmlns:p14="http://schemas.microsoft.com/office/powerpoint/2010/main" val="40776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8743" cy="1325563"/>
          </a:xfrm>
        </p:spPr>
        <p:txBody>
          <a:bodyPr/>
          <a:lstStyle/>
          <a:p>
            <a:r>
              <a:rPr lang="fi-FI" dirty="0"/>
              <a:t>Kaasutuspolton vaatimuksia polttoaineelle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Polttoaineen on oltava kuivaa ja tasalaatuista.</a:t>
            </a:r>
          </a:p>
          <a:p>
            <a:r>
              <a:rPr lang="fi-FI" sz="3200" dirty="0"/>
              <a:t>Laitevalmistajat antavat laatuvaatimukset käytettävälle polttoaineelle</a:t>
            </a:r>
          </a:p>
          <a:p>
            <a:r>
              <a:rPr lang="fi-FI" sz="3200" dirty="0"/>
              <a:t>Usein hakkeen kosteuden suositellaan olevan alle 20 %, eli hake on kuivattava koneellisesti.</a:t>
            </a:r>
          </a:p>
          <a:p>
            <a:r>
              <a:rPr lang="fi-FI" sz="3200" dirty="0"/>
              <a:t>Hakkeen palakoon on oltava tasaista, jotta prosessi toimii tasaisesti.</a:t>
            </a:r>
          </a:p>
          <a:p>
            <a:r>
              <a:rPr lang="fi-FI" sz="3200" dirty="0"/>
              <a:t>Pellettiä voidaan käyttää polttoaineena.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97855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0726"/>
            <a:ext cx="10515600" cy="1325563"/>
          </a:xfrm>
        </p:spPr>
        <p:txBody>
          <a:bodyPr/>
          <a:lstStyle/>
          <a:p>
            <a:r>
              <a:rPr lang="fi-FI" dirty="0"/>
              <a:t>Laitevalmistajia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965771"/>
            <a:ext cx="10515600" cy="5021143"/>
          </a:xfrm>
        </p:spPr>
        <p:txBody>
          <a:bodyPr>
            <a:normAutofit/>
          </a:bodyPr>
          <a:lstStyle/>
          <a:p>
            <a:r>
              <a:rPr lang="fi-FI" sz="3200" dirty="0"/>
              <a:t>Suomalainen Volter on uranuurtaja puun kaasutukseen perustuvien CHP-laitosten kehittäjänä ja valmistajana.</a:t>
            </a:r>
          </a:p>
          <a:p>
            <a:r>
              <a:rPr lang="fi-FI" sz="3200" dirty="0"/>
              <a:t>Kuvassa Volterin toimittama laitos </a:t>
            </a:r>
            <a:r>
              <a:rPr lang="fi-FI" sz="3200" dirty="0" err="1"/>
              <a:t>Alpuan</a:t>
            </a:r>
            <a:r>
              <a:rPr lang="fi-FI" sz="3200" dirty="0"/>
              <a:t> kylällä, sähköteho 40 kW. Kuvassa vasemmalla kaasumoottori, keskellä kaasutuslaitteisto ja oikealla hakevarasto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5" name="Kuva 4" descr="Kuva, joka sisältää kohteen ulko, rakennus, talo, pieni&#10;&#10;Kuvaus luotu automaattisesti">
            <a:extLst>
              <a:ext uri="{FF2B5EF4-FFF2-40B4-BE49-F238E27FC236}">
                <a16:creationId xmlns:a16="http://schemas.microsoft.com/office/drawing/2014/main" id="{5163BB20-EF06-46C2-9E13-758DD96606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9" b="25404"/>
          <a:stretch/>
        </p:blipFill>
        <p:spPr>
          <a:xfrm>
            <a:off x="952500" y="3349258"/>
            <a:ext cx="10287000" cy="34981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C3685A2-F9D1-48DA-B9D4-C973B1F595DA}"/>
              </a:ext>
            </a:extLst>
          </p:cNvPr>
          <p:cNvSpPr txBox="1"/>
          <p:nvPr/>
        </p:nvSpPr>
        <p:spPr>
          <a:xfrm>
            <a:off x="952500" y="6467942"/>
            <a:ext cx="28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Antti Rusanen</a:t>
            </a:r>
          </a:p>
        </p:txBody>
      </p:sp>
    </p:spTree>
    <p:extLst>
      <p:ext uri="{BB962C8B-B14F-4D97-AF65-F5344CB8AC3E}">
        <p14:creationId xmlns:p14="http://schemas.microsoft.com/office/powerpoint/2010/main" val="30237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Kannattavuuden edellytyksiä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Laitoksen käyttöaikaa saadaan pidennettyä, jos lämpöä voidaan hyödyntää kesäaikaan teollisuuden prosesseissa tai syöttää kaukolämpöverkostoon.</a:t>
            </a:r>
          </a:p>
          <a:p>
            <a:r>
              <a:rPr lang="fi-FI" sz="3200" dirty="0"/>
              <a:t>Sähköstä saa suurimman taloudellisen hyödyn, jos sen voi käyttää itse, jolloin välttää ostosähkön siirtomaksut ja verot.</a:t>
            </a:r>
          </a:p>
          <a:p>
            <a:r>
              <a:rPr lang="fi-FI" sz="3200" dirty="0"/>
              <a:t>Pienimuotoisen sähköntuotannon tekniikka on monimutkaista ja laitteiston käyttö vaatii pioneerihenkeä.</a:t>
            </a:r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07474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53702-208E-4E7C-9C02-F58DF75D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Käyttökohteet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748FAD-F434-45E9-BB43-A26AE6A6D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/>
              <a:t>Pien-CHP-laitteet sopivat käytettäväksi parhaiten alueilla, joilla sähkön hinta on korkea tai sähköverkkoa ei ole.</a:t>
            </a:r>
          </a:p>
          <a:p>
            <a:r>
              <a:rPr lang="fi-FI" sz="3200" dirty="0"/>
              <a:t>Esimerkiksi Volter toimittaa suuren osan laitoksistaan Kanadaan alueille, joilla ei ole yhtenäistä sähköverkkoa.</a:t>
            </a:r>
          </a:p>
          <a:p>
            <a:r>
              <a:rPr lang="fi-FI" sz="3200" dirty="0"/>
              <a:t>Muita vientikohteita on Japani, jossa sähkönhinta on korkea ydinvoiman vähentämisen vuoksi.</a:t>
            </a:r>
          </a:p>
          <a:p>
            <a:r>
              <a:rPr lang="fi-FI" sz="3200" dirty="0"/>
              <a:t>Suomessa parhaat edellytyksen kannattavuuden löytämiseksi on teollisissa kohteissa, joissa lämmölle ja sähkölle on tasainen tarve omassa käytössä.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864B79-36C8-4D58-BDC6-77CB63F7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59766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Pien-CHP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1289"/>
          </a:xfrm>
        </p:spPr>
        <p:txBody>
          <a:bodyPr>
            <a:normAutofit/>
          </a:bodyPr>
          <a:lstStyle/>
          <a:p>
            <a:r>
              <a:rPr lang="fi-FI" sz="3200" dirty="0"/>
              <a:t>Pien-CHP (</a:t>
            </a:r>
            <a:r>
              <a:rPr lang="fi-FI" sz="3200" dirty="0" err="1"/>
              <a:t>Combined</a:t>
            </a:r>
            <a:r>
              <a:rPr lang="fi-FI" sz="3200" dirty="0"/>
              <a:t> </a:t>
            </a:r>
            <a:r>
              <a:rPr lang="fi-FI" sz="3200" dirty="0" err="1"/>
              <a:t>Heat</a:t>
            </a:r>
            <a:r>
              <a:rPr lang="fi-FI" sz="3200" dirty="0"/>
              <a:t> and Power) tarkoittaa yhdistettyä sähkön ja lämmön tuotantoa kokonaistehon ollessa alle 10 MW, joka vastaa pienen kunnan lämmöntarvetta.</a:t>
            </a:r>
          </a:p>
          <a:p>
            <a:r>
              <a:rPr lang="fi-FI" sz="3200" dirty="0"/>
              <a:t>Tässä esityksessä keskitytään kiinteitä polttoaineita käyttäviin laitoksiin.</a:t>
            </a:r>
          </a:p>
          <a:p>
            <a:r>
              <a:rPr lang="fi-FI" sz="3200" dirty="0"/>
              <a:t>Uusiutuvaa sähköä ja lämpöä voi tuottaa myös biokaasusta kaasumoottorilla.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87599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Pien-CHP tekniikat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Tämä esitys sisältää seuraavat tekniikat:</a:t>
            </a:r>
          </a:p>
          <a:p>
            <a:pPr lvl="1"/>
            <a:r>
              <a:rPr lang="fi-FI" sz="2800" dirty="0"/>
              <a:t>ORC (</a:t>
            </a:r>
            <a:r>
              <a:rPr lang="fi-FI" sz="2800" dirty="0" err="1"/>
              <a:t>Organic</a:t>
            </a:r>
            <a:r>
              <a:rPr lang="fi-FI" sz="2800" dirty="0"/>
              <a:t> Ranking </a:t>
            </a:r>
            <a:r>
              <a:rPr lang="fi-FI" sz="2800" dirty="0" err="1"/>
              <a:t>Cycle</a:t>
            </a:r>
            <a:r>
              <a:rPr lang="fi-FI" sz="2800" dirty="0"/>
              <a:t>) –tekniikka </a:t>
            </a:r>
          </a:p>
          <a:p>
            <a:pPr lvl="1"/>
            <a:r>
              <a:rPr lang="fi-FI" sz="2800" dirty="0"/>
              <a:t>Höyrykoneet ja -turbiinit</a:t>
            </a:r>
          </a:p>
          <a:p>
            <a:pPr lvl="1"/>
            <a:r>
              <a:rPr lang="fi-FI" sz="2800" dirty="0"/>
              <a:t>Kaasutuspoltto ja tuotekaasun poltto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04214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Organic</a:t>
            </a:r>
            <a:r>
              <a:rPr lang="fi-FI" dirty="0"/>
              <a:t> Ranking </a:t>
            </a:r>
            <a:r>
              <a:rPr lang="fi-FI" dirty="0" err="1"/>
              <a:t>Cycle</a:t>
            </a:r>
            <a:r>
              <a:rPr lang="fi-FI" dirty="0"/>
              <a:t> -tekniikka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/>
              <a:t>ORC-tekniikassa tuotetaan sähköä turbiinilla, mutta veden sijasta kiertoaineena käytetään orgaanista nestettä.</a:t>
            </a:r>
          </a:p>
          <a:p>
            <a:r>
              <a:rPr lang="fi-FI" sz="3200" dirty="0"/>
              <a:t>Etuna on mahdollisuus käyttää matalampia lämpötiloja kuin perinteisellä höyryturbiinilla.</a:t>
            </a:r>
          </a:p>
          <a:p>
            <a:r>
              <a:rPr lang="fi-FI" sz="3200" dirty="0"/>
              <a:t>ORC soveltuu pieneen teolliseen mittakaavaan, jossa kokonaisteho on 2-10 MW.</a:t>
            </a:r>
          </a:p>
          <a:p>
            <a:r>
              <a:rPr lang="fi-FI" sz="3200" dirty="0"/>
              <a:t>Tekniikka on verraten kallista ja vaatii paljon kunnossapitoa.</a:t>
            </a:r>
          </a:p>
          <a:p>
            <a:r>
              <a:rPr lang="fi-FI" sz="3200" dirty="0"/>
              <a:t>Tekniikkaa käytetään esimerkiksi Toholammin voimalaitoksessa.</a:t>
            </a:r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0540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44591F-B6B5-4D56-9E23-D81D8AE4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ORC-laitoksen prosessikuva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2EC7E9F-D452-44DC-81B9-9A195343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BBF93C3A-6DA2-4FEA-B836-CBF7519560E7}"/>
              </a:ext>
            </a:extLst>
          </p:cNvPr>
          <p:cNvSpPr/>
          <p:nvPr/>
        </p:nvSpPr>
        <p:spPr>
          <a:xfrm>
            <a:off x="8359315" y="1975583"/>
            <a:ext cx="2352782" cy="145341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Generaattori</a:t>
            </a:r>
            <a:endParaRPr lang="fi-FI" sz="3200" dirty="0">
              <a:noFill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A86D3B6-6BE5-4F02-8812-EB33193FC95E}"/>
              </a:ext>
            </a:extLst>
          </p:cNvPr>
          <p:cNvSpPr/>
          <p:nvPr/>
        </p:nvSpPr>
        <p:spPr>
          <a:xfrm>
            <a:off x="2797060" y="3441699"/>
            <a:ext cx="1813080" cy="11005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Höyrystin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1F90275-3F99-4C4D-B136-3295FEABEA53}"/>
              </a:ext>
            </a:extLst>
          </p:cNvPr>
          <p:cNvSpPr/>
          <p:nvPr/>
        </p:nvSpPr>
        <p:spPr>
          <a:xfrm>
            <a:off x="6746616" y="1975584"/>
            <a:ext cx="1612699" cy="145341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Turbiini</a:t>
            </a:r>
            <a:endParaRPr lang="fi-FI" sz="3200" dirty="0">
              <a:noFill/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B7C8B33-5280-4E8A-9964-545FE43FE9CB}"/>
              </a:ext>
            </a:extLst>
          </p:cNvPr>
          <p:cNvSpPr/>
          <p:nvPr/>
        </p:nvSpPr>
        <p:spPr>
          <a:xfrm>
            <a:off x="6746616" y="4155706"/>
            <a:ext cx="1980287" cy="131294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Lauhdutin</a:t>
            </a:r>
            <a:endParaRPr lang="fi-FI" sz="3200" dirty="0">
              <a:noFill/>
            </a:endParaRPr>
          </a:p>
        </p:txBody>
      </p:sp>
      <p:cxnSp>
        <p:nvCxnSpPr>
          <p:cNvPr id="14" name="Yhdistin: Kulma 13">
            <a:extLst>
              <a:ext uri="{FF2B5EF4-FFF2-40B4-BE49-F238E27FC236}">
                <a16:creationId xmlns:a16="http://schemas.microsoft.com/office/drawing/2014/main" id="{F77E69EA-65DC-47EE-8D6C-867667C88553}"/>
              </a:ext>
            </a:extLst>
          </p:cNvPr>
          <p:cNvCxnSpPr>
            <a:cxnSpLocks/>
            <a:stCxn id="7" idx="0"/>
            <a:endCxn id="8" idx="1"/>
          </p:cNvCxnSpPr>
          <p:nvPr/>
        </p:nvCxnSpPr>
        <p:spPr>
          <a:xfrm rot="5400000" flipH="1" flipV="1">
            <a:off x="4855405" y="1550488"/>
            <a:ext cx="739407" cy="3043016"/>
          </a:xfrm>
          <a:prstGeom prst="bentConnector2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Yhdistin: Kulma 19">
            <a:extLst>
              <a:ext uri="{FF2B5EF4-FFF2-40B4-BE49-F238E27FC236}">
                <a16:creationId xmlns:a16="http://schemas.microsoft.com/office/drawing/2014/main" id="{3583A8CF-A79E-4411-8CB0-5095D8B88930}"/>
              </a:ext>
            </a:extLst>
          </p:cNvPr>
          <p:cNvCxnSpPr>
            <a:cxnSpLocks/>
          </p:cNvCxnSpPr>
          <p:nvPr/>
        </p:nvCxnSpPr>
        <p:spPr>
          <a:xfrm rot="5400000">
            <a:off x="7206445" y="3795528"/>
            <a:ext cx="720360" cy="12700"/>
          </a:xfrm>
          <a:prstGeom prst="bentConnector3">
            <a:avLst>
              <a:gd name="adj1" fmla="val -246"/>
            </a:avLst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Yhdistin: Kulma 25">
            <a:extLst>
              <a:ext uri="{FF2B5EF4-FFF2-40B4-BE49-F238E27FC236}">
                <a16:creationId xmlns:a16="http://schemas.microsoft.com/office/drawing/2014/main" id="{387A392D-E0C1-4056-8500-5C330BCA8EC6}"/>
              </a:ext>
            </a:extLst>
          </p:cNvPr>
          <p:cNvCxnSpPr>
            <a:cxnSpLocks/>
            <a:endCxn id="7" idx="2"/>
          </p:cNvCxnSpPr>
          <p:nvPr/>
        </p:nvCxnSpPr>
        <p:spPr>
          <a:xfrm rot="10800000">
            <a:off x="3703600" y="4542248"/>
            <a:ext cx="3027246" cy="911015"/>
          </a:xfrm>
          <a:prstGeom prst="bentConnector2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iruutu 31">
            <a:extLst>
              <a:ext uri="{FF2B5EF4-FFF2-40B4-BE49-F238E27FC236}">
                <a16:creationId xmlns:a16="http://schemas.microsoft.com/office/drawing/2014/main" id="{21BEA907-DFBF-4A64-9F5D-0A5F3DDA7FF7}"/>
              </a:ext>
            </a:extLst>
          </p:cNvPr>
          <p:cNvSpPr txBox="1"/>
          <p:nvPr/>
        </p:nvSpPr>
        <p:spPr>
          <a:xfrm>
            <a:off x="3763926" y="2179072"/>
            <a:ext cx="1509824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Höyry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19DBC6A-E858-41E7-BD99-27E7BA25B51C}"/>
              </a:ext>
            </a:extLst>
          </p:cNvPr>
          <p:cNvSpPr txBox="1"/>
          <p:nvPr/>
        </p:nvSpPr>
        <p:spPr>
          <a:xfrm>
            <a:off x="4140968" y="4831930"/>
            <a:ext cx="1509824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Neste</a:t>
            </a:r>
          </a:p>
        </p:txBody>
      </p: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A75ABA65-5EC9-438E-AEBB-A6CD653EA5DD}"/>
              </a:ext>
            </a:extLst>
          </p:cNvPr>
          <p:cNvCxnSpPr>
            <a:stCxn id="6" idx="3"/>
          </p:cNvCxnSpPr>
          <p:nvPr/>
        </p:nvCxnSpPr>
        <p:spPr>
          <a:xfrm flipV="1">
            <a:off x="10712097" y="2702290"/>
            <a:ext cx="1397883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iruutu 35">
            <a:extLst>
              <a:ext uri="{FF2B5EF4-FFF2-40B4-BE49-F238E27FC236}">
                <a16:creationId xmlns:a16="http://schemas.microsoft.com/office/drawing/2014/main" id="{3B8EEEEB-01D4-4BC7-9B6D-F4820EA7193B}"/>
              </a:ext>
            </a:extLst>
          </p:cNvPr>
          <p:cNvSpPr txBox="1"/>
          <p:nvPr/>
        </p:nvSpPr>
        <p:spPr>
          <a:xfrm>
            <a:off x="10712097" y="2087749"/>
            <a:ext cx="1509824" cy="523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Sähkö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480DDD66-2BB0-417D-81FD-FD1CBC3950C2}"/>
              </a:ext>
            </a:extLst>
          </p:cNvPr>
          <p:cNvCxnSpPr>
            <a:cxnSpLocks/>
          </p:cNvCxnSpPr>
          <p:nvPr/>
        </p:nvCxnSpPr>
        <p:spPr>
          <a:xfrm flipH="1">
            <a:off x="8678689" y="4551872"/>
            <a:ext cx="3327726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9EBF9585-9F5B-46A0-9575-592E7114CAE5}"/>
              </a:ext>
            </a:extLst>
          </p:cNvPr>
          <p:cNvCxnSpPr>
            <a:cxnSpLocks/>
          </p:cNvCxnSpPr>
          <p:nvPr/>
        </p:nvCxnSpPr>
        <p:spPr>
          <a:xfrm>
            <a:off x="8726903" y="5093539"/>
            <a:ext cx="3279512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orakulmio 50">
            <a:extLst>
              <a:ext uri="{FF2B5EF4-FFF2-40B4-BE49-F238E27FC236}">
                <a16:creationId xmlns:a16="http://schemas.microsoft.com/office/drawing/2014/main" id="{C1CCE35B-5B34-4896-9AE7-F9769E4DC4E6}"/>
              </a:ext>
            </a:extLst>
          </p:cNvPr>
          <p:cNvSpPr/>
          <p:nvPr/>
        </p:nvSpPr>
        <p:spPr>
          <a:xfrm>
            <a:off x="533428" y="3441699"/>
            <a:ext cx="2135343" cy="11005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err="1">
                <a:solidFill>
                  <a:schemeClr val="tx1"/>
                </a:solidFill>
              </a:rPr>
              <a:t>Kuumaöljy</a:t>
            </a:r>
            <a:r>
              <a:rPr lang="fi-FI" sz="3200" dirty="0">
                <a:solidFill>
                  <a:schemeClr val="tx1"/>
                </a:solidFill>
              </a:rPr>
              <a:t>-kattila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1355A5CB-8C67-4551-A10F-EE7FB58E21FA}"/>
              </a:ext>
            </a:extLst>
          </p:cNvPr>
          <p:cNvSpPr txBox="1"/>
          <p:nvPr/>
        </p:nvSpPr>
        <p:spPr>
          <a:xfrm>
            <a:off x="4648240" y="3274828"/>
            <a:ext cx="1893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Orgaanisen nesteen kierto</a:t>
            </a:r>
          </a:p>
        </p:txBody>
      </p:sp>
      <p:cxnSp>
        <p:nvCxnSpPr>
          <p:cNvPr id="70" name="Yhdistin: Kulma 69">
            <a:extLst>
              <a:ext uri="{FF2B5EF4-FFF2-40B4-BE49-F238E27FC236}">
                <a16:creationId xmlns:a16="http://schemas.microsoft.com/office/drawing/2014/main" id="{02830B15-F97F-4A29-8653-F65DCD789D36}"/>
              </a:ext>
            </a:extLst>
          </p:cNvPr>
          <p:cNvCxnSpPr>
            <a:stCxn id="51" idx="0"/>
          </p:cNvCxnSpPr>
          <p:nvPr/>
        </p:nvCxnSpPr>
        <p:spPr>
          <a:xfrm rot="5400000" flipH="1" flipV="1">
            <a:off x="2033231" y="2178838"/>
            <a:ext cx="830731" cy="1694993"/>
          </a:xfrm>
          <a:prstGeom prst="bentConnector2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uora nuoliyhdysviiva 71">
            <a:extLst>
              <a:ext uri="{FF2B5EF4-FFF2-40B4-BE49-F238E27FC236}">
                <a16:creationId xmlns:a16="http://schemas.microsoft.com/office/drawing/2014/main" id="{A41461ED-4BEC-4E1A-B756-CC2E90669241}"/>
              </a:ext>
            </a:extLst>
          </p:cNvPr>
          <p:cNvCxnSpPr/>
          <p:nvPr/>
        </p:nvCxnSpPr>
        <p:spPr>
          <a:xfrm>
            <a:off x="3291710" y="2610968"/>
            <a:ext cx="0" cy="81803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Yhdistin: Kulma 73">
            <a:extLst>
              <a:ext uri="{FF2B5EF4-FFF2-40B4-BE49-F238E27FC236}">
                <a16:creationId xmlns:a16="http://schemas.microsoft.com/office/drawing/2014/main" id="{AB53809E-F4A3-4E69-ADCC-C84D3A71B7E2}"/>
              </a:ext>
            </a:extLst>
          </p:cNvPr>
          <p:cNvCxnSpPr/>
          <p:nvPr/>
        </p:nvCxnSpPr>
        <p:spPr>
          <a:xfrm rot="10800000" flipV="1">
            <a:off x="1601100" y="4542247"/>
            <a:ext cx="1690610" cy="812902"/>
          </a:xfrm>
          <a:prstGeom prst="bentConnector3">
            <a:avLst>
              <a:gd name="adj1" fmla="val -313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uora nuoliyhdysviiva 75">
            <a:extLst>
              <a:ext uri="{FF2B5EF4-FFF2-40B4-BE49-F238E27FC236}">
                <a16:creationId xmlns:a16="http://schemas.microsoft.com/office/drawing/2014/main" id="{C7064F8B-AADC-41E1-B235-70F829E4E2EE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1596718" y="4542247"/>
            <a:ext cx="4382" cy="81290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kstiruutu 78">
            <a:extLst>
              <a:ext uri="{FF2B5EF4-FFF2-40B4-BE49-F238E27FC236}">
                <a16:creationId xmlns:a16="http://schemas.microsoft.com/office/drawing/2014/main" id="{892FAAC6-CB95-4089-B594-B565C590324D}"/>
              </a:ext>
            </a:extLst>
          </p:cNvPr>
          <p:cNvSpPr txBox="1"/>
          <p:nvPr/>
        </p:nvSpPr>
        <p:spPr>
          <a:xfrm>
            <a:off x="1479902" y="1510424"/>
            <a:ext cx="196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Kuumaöljy</a:t>
            </a:r>
            <a:r>
              <a:rPr lang="fi-FI" sz="2800" dirty="0"/>
              <a:t>-kierto</a:t>
            </a:r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62E9FCD7-A4C6-4DEC-8B04-88572D2BCEC5}"/>
              </a:ext>
            </a:extLst>
          </p:cNvPr>
          <p:cNvSpPr txBox="1"/>
          <p:nvPr/>
        </p:nvSpPr>
        <p:spPr>
          <a:xfrm>
            <a:off x="8909570" y="5191654"/>
            <a:ext cx="244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Kaukolämpö</a:t>
            </a:r>
          </a:p>
        </p:txBody>
      </p:sp>
    </p:spTree>
    <p:extLst>
      <p:ext uri="{BB962C8B-B14F-4D97-AF65-F5344CB8AC3E}">
        <p14:creationId xmlns:p14="http://schemas.microsoft.com/office/powerpoint/2010/main" val="410266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rakennus, ulko, tie, rekka&#10;&#10;Kuvaus luotu automaattisesti">
            <a:extLst>
              <a:ext uri="{FF2B5EF4-FFF2-40B4-BE49-F238E27FC236}">
                <a16:creationId xmlns:a16="http://schemas.microsoft.com/office/drawing/2014/main" id="{3E1249EE-F96A-4C03-87E5-51D1B19FF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r="-632" b="4492"/>
          <a:stretch/>
        </p:blipFill>
        <p:spPr>
          <a:xfrm>
            <a:off x="0" y="0"/>
            <a:ext cx="12269001" cy="6858000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3960" cy="1328921"/>
          </a:xfrm>
        </p:spPr>
        <p:txBody>
          <a:bodyPr>
            <a:normAutofit/>
          </a:bodyPr>
          <a:lstStyle/>
          <a:p>
            <a:r>
              <a:rPr lang="fi-FI" sz="3200" dirty="0"/>
              <a:t>Toholammin Energia Oy:n ORC-laitos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75F1700-EFC9-4F36-A759-519CE3AF472D}"/>
              </a:ext>
            </a:extLst>
          </p:cNvPr>
          <p:cNvSpPr txBox="1"/>
          <p:nvPr/>
        </p:nvSpPr>
        <p:spPr>
          <a:xfrm>
            <a:off x="0" y="6323351"/>
            <a:ext cx="28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Antti Rusanen</a:t>
            </a:r>
          </a:p>
        </p:txBody>
      </p:sp>
    </p:spTree>
    <p:extLst>
      <p:ext uri="{BB962C8B-B14F-4D97-AF65-F5344CB8AC3E}">
        <p14:creationId xmlns:p14="http://schemas.microsoft.com/office/powerpoint/2010/main" val="136303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05DF67-7E6F-48C5-AD1D-B2E5D81C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Toholammin Energian ORC-laitos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6EF97F-9494-4B63-B4F8-902AF3860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Polttoaineteho 8 MW, lämpöteho 5,4 MW ja sähköteho 1,3 MW.</a:t>
            </a:r>
          </a:p>
          <a:p>
            <a:r>
              <a:rPr lang="fi-FI" sz="3200" dirty="0"/>
              <a:t>Laitoksen käytössä on ollut runsaasti teknisiä ongelmia, mm. ORC-öljy on tarvinnut vaihtaa pian käyttöönoton jälkeen.</a:t>
            </a:r>
          </a:p>
          <a:p>
            <a:r>
              <a:rPr lang="fi-FI" sz="3200" dirty="0"/>
              <a:t>Suurin ongelma on, että laitos on liian suuri suhteessa Toholammin lämmöntarpeeseen. Sähköäkään ei pysty tuottamaan, kun lämpökuormaa ei ole.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4232FE-F003-498B-A743-C4CF5CAF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1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Höyrykoneet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/>
              <a:t>Suurissa yli 10 MW voimalaitoksissa käytettävät höyryturbiinit eivät sovellu käytettäväksi pienessä kokoluokassa.</a:t>
            </a:r>
          </a:p>
          <a:p>
            <a:r>
              <a:rPr lang="fi-FI" sz="3200" dirty="0"/>
              <a:t>Pienemmässä kokoluokassa voidaan käyttää höyrykonetta, jossa männän ja kampiakselin liikkeellä pyöritetään generaattoria sähkön tuottamiseksi.</a:t>
            </a:r>
          </a:p>
          <a:p>
            <a:r>
              <a:rPr lang="fi-FI" sz="3200" dirty="0"/>
              <a:t>Höyrykoneet eivät ole sähköntuotannossa yleistyneet kaupallisessa käytössä huonon sähköntuotannon hyötysuhteen vuoksi</a:t>
            </a:r>
          </a:p>
          <a:p>
            <a:endParaRPr lang="fi-FI" sz="32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8653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Kaasutuspoltto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Puun kaasutuksessa puu </a:t>
            </a:r>
            <a:r>
              <a:rPr lang="fi-FI" sz="3200" dirty="0" err="1"/>
              <a:t>pyrolysoidaan</a:t>
            </a:r>
            <a:r>
              <a:rPr lang="fi-FI" sz="3200" dirty="0"/>
              <a:t>, eli kuumennetaan ja poltetaan vajaalla hapella.</a:t>
            </a:r>
          </a:p>
          <a:p>
            <a:r>
              <a:rPr lang="fi-FI" sz="3200" dirty="0"/>
              <a:t>Syntyvä tuotekaasu sisältää häkää ja hiilivetyjä, jotka poltetaan kaasumoottorissa sähkön tuottamiseksi.</a:t>
            </a:r>
          </a:p>
          <a:p>
            <a:r>
              <a:rPr lang="fi-FI" sz="3200" dirty="0"/>
              <a:t>Tuotekaasu puhdistetaan ennen johtamista kaasumoottoriin.</a:t>
            </a:r>
          </a:p>
          <a:p>
            <a:r>
              <a:rPr lang="fi-FI" sz="3200" dirty="0" err="1"/>
              <a:t>Pyrolysoinnissa</a:t>
            </a:r>
            <a:r>
              <a:rPr lang="fi-FI" sz="3200" dirty="0"/>
              <a:t> syntyy herkästi tervaa ja muita epäpuhtauksia, jotka voivat aiheuttaa häiriöitä.</a:t>
            </a:r>
          </a:p>
          <a:p>
            <a:r>
              <a:rPr lang="fi-FI" sz="3200" dirty="0"/>
              <a:t>Tekniikka on vakiintunut kaupalliseen käyttöön.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2822739867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427W7XWPXQD2-403814790-3349</_dlc_DocId>
    <_dlc_DocIdUrl xmlns="76865ef9-df32-4c37-ae45-f9784eb47bff">
      <Url>https://tt.eduuni.fi/sites/luc-lapinamk-extra/kiertotalousosaamista-ammattikorkeakouluihin/_layouts/15/DocIdRedir.aspx?ID=427W7XWPXQD2-403814790-3349</Url>
      <Description>427W7XWPXQD2-403814790-3349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062D49C-CA25-4999-B952-F55D754961C0}">
  <ds:schemaRefs>
    <ds:schemaRef ds:uri="http://schemas.microsoft.com/office/2006/metadata/properties"/>
    <ds:schemaRef ds:uri="http://schemas.microsoft.com/office/2006/documentManagement/types"/>
    <ds:schemaRef ds:uri="7e9e6169-ad39-4139-80cb-366121f0def0"/>
    <ds:schemaRef ds:uri="76865ef9-df32-4c37-ae45-f9784eb47bff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</TotalTime>
  <Words>554</Words>
  <Application>Microsoft Office PowerPoint</Application>
  <PresentationFormat>Laajakuva</PresentationFormat>
  <Paragraphs>92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Microsoft Sans Serif</vt:lpstr>
      <vt:lpstr>1_Mukautettu suunnittelumalli</vt:lpstr>
      <vt:lpstr>Pien-CHP</vt:lpstr>
      <vt:lpstr>Pien-CHP</vt:lpstr>
      <vt:lpstr>Pien-CHP tekniikat</vt:lpstr>
      <vt:lpstr>Organic Ranking Cycle -tekniikka</vt:lpstr>
      <vt:lpstr>ORC-laitoksen prosessikuva</vt:lpstr>
      <vt:lpstr>Toholammin Energia Oy:n ORC-laitos</vt:lpstr>
      <vt:lpstr>Toholammin Energian ORC-laitos</vt:lpstr>
      <vt:lpstr>Höyrykoneet</vt:lpstr>
      <vt:lpstr>Kaasutuspoltto</vt:lpstr>
      <vt:lpstr>Kaasutuslaitoksen prosessikuva</vt:lpstr>
      <vt:lpstr>Kaasutuspolton vaatimuksia polttoaineelle</vt:lpstr>
      <vt:lpstr>Laitevalmistajia</vt:lpstr>
      <vt:lpstr>Kannattavuuden edellytyksiä</vt:lpstr>
      <vt:lpstr>Käyttökohteet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Liisa Siivola</cp:lastModifiedBy>
  <cp:revision>60</cp:revision>
  <dcterms:created xsi:type="dcterms:W3CDTF">2019-02-14T13:35:11Z</dcterms:created>
  <dcterms:modified xsi:type="dcterms:W3CDTF">2020-10-05T07:24:46Z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3cb0ffbd-b05d-49e5-8c8a-e63049a74cd0</vt:lpwstr>
  </property>
</Properties>
</file>