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6858000" cy="9144000"/>
  <p:embeddedFontLst>
    <p:embeddedFont>
      <p:font typeface="Caveat"/>
      <p:regular r:id="rId23"/>
      <p:bold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24" Type="http://schemas.openxmlformats.org/officeDocument/2006/relationships/font" Target="fonts/Caveat-bold.fntdata"/><Relationship Id="rId12" Type="http://schemas.openxmlformats.org/officeDocument/2006/relationships/slide" Target="slides/slide7.xml"/><Relationship Id="rId23" Type="http://schemas.openxmlformats.org/officeDocument/2006/relationships/font" Target="fonts/Caveat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949b491712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949b491712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Terveiset Orimattilasta! meillä on Orimattilassa kaksi varhaiskasvatuksen digitaalisen osaamisen kehittämiseen keskittyvää hanketta; uudet lukutaidot- DigiLaukka-hanke, joka sai jatkorahoitusta ja INNOSTUS-hanke joka on innovatiivisten oppimisympäristöjen kehittämishanke (digitaaliset oppimisympäristöt perhepäivähoidossa)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ja me toimitaan(nimet) hankekoordinaattoreina näissä hankkeissa. Oli hieno mahdollisuus saada pilottikokeiluun tällainen uusi myös meidän hanketyötä tukeva materiaali.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98ff205f06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98ff205f06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98ff205f06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198ff205f06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9b590aa29d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9b590aa29d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949b491712_1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949b491712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98ff205f06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98ff205f06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9b590aa29d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9b590aa29d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9b590aa29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9b590aa29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99121b9e12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99121b9e12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98ff205f06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98ff205f06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98ff205f06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98ff205f06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98ff205f06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98ff205f06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949b49171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1949b49171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949b491712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949b491712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9b590aa29d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9b590aa29d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98ff205f06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198ff205f06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949b491712_1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949b491712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Relationship Id="rId4" Type="http://schemas.openxmlformats.org/officeDocument/2006/relationships/image" Target="../media/image18.png"/><Relationship Id="rId5" Type="http://schemas.openxmlformats.org/officeDocument/2006/relationships/image" Target="../media/image1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hyperlink" Target="https://uudetlukutaidot.fi/digitaalinen-osaaminen/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1.png"/><Relationship Id="rId6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Relationship Id="rId4" Type="http://schemas.openxmlformats.org/officeDocument/2006/relationships/image" Target="../media/image9.png"/><Relationship Id="rId5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92450" y="0"/>
            <a:ext cx="58513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5158900" y="770850"/>
            <a:ext cx="39852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i" sz="2400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PIENTEN LASTEN DIGISANASTON</a:t>
            </a:r>
            <a:endParaRPr b="1" sz="2400">
              <a:solidFill>
                <a:srgbClr val="EC47A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i" sz="2400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KÄYTTÖKOKEMUKSIA ORIMATTILAN VARHAISKASVATUKSESSA</a:t>
            </a:r>
            <a:endParaRPr b="1" sz="2400">
              <a:solidFill>
                <a:srgbClr val="EC47A3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36350" y="3007475"/>
            <a:ext cx="2234677" cy="223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44838" y="3479650"/>
            <a:ext cx="1222500" cy="86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2"/>
          <p:cNvSpPr txBox="1"/>
          <p:nvPr>
            <p:ph idx="1" type="body"/>
          </p:nvPr>
        </p:nvSpPr>
        <p:spPr>
          <a:xfrm>
            <a:off x="3702075" y="249000"/>
            <a:ext cx="5209500" cy="454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16AB5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EC47A3"/>
              </a:buClr>
              <a:buSzPts val="1600"/>
              <a:buFont typeface="Trebuchet MS"/>
              <a:buChar char="●"/>
            </a:pPr>
            <a:r>
              <a:rPr lang="fi" sz="1600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Digisanastokortit innostivat tutkimaan digilaitteita, mitä löytyy kotoa/eskarista?</a:t>
            </a:r>
            <a:endParaRPr sz="1600">
              <a:solidFill>
                <a:srgbClr val="EC47A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C47A3"/>
              </a:buClr>
              <a:buSzPts val="1600"/>
              <a:buFont typeface="Trebuchet MS"/>
              <a:buChar char="●"/>
            </a:pPr>
            <a:r>
              <a:rPr lang="fi" sz="1600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Pohdittiin esimerkiksi akun lataamista ja kestoa, laajennettiin matemaattista ajattelua</a:t>
            </a:r>
            <a:endParaRPr sz="1600">
              <a:solidFill>
                <a:srgbClr val="EC47A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C47A3"/>
              </a:buClr>
              <a:buSzPts val="1600"/>
              <a:buFont typeface="Trebuchet MS"/>
              <a:buChar char="●"/>
            </a:pPr>
            <a:r>
              <a:rPr lang="fi" sz="1600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Digisanastosta löytyviä käsitteitä otettiin osaksi arkea esimerkiksi QR-koodi </a:t>
            </a:r>
            <a:endParaRPr sz="1600">
              <a:solidFill>
                <a:srgbClr val="EC47A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C47A3"/>
              </a:buClr>
              <a:buSzPts val="1600"/>
              <a:buFont typeface="Trebuchet MS"/>
              <a:buChar char="●"/>
            </a:pPr>
            <a:r>
              <a:rPr lang="fi" sz="1600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Julisteita tutkittiin innokkaasti ja etsittiin kuvista tuttuja ja tuntemattomia käsitteitä</a:t>
            </a:r>
            <a:endParaRPr sz="1600">
              <a:solidFill>
                <a:srgbClr val="EC47A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C47A3"/>
              </a:buClr>
              <a:buSzPts val="1600"/>
              <a:buFont typeface="Trebuchet MS"/>
              <a:buChar char="●"/>
            </a:pPr>
            <a:r>
              <a:rPr lang="fi" sz="1600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Muistipeli otettiin käyttöön</a:t>
            </a:r>
            <a:endParaRPr sz="1600">
              <a:solidFill>
                <a:srgbClr val="EC47A3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2" name="Google Shape;132;p22"/>
          <p:cNvSpPr/>
          <p:nvPr/>
        </p:nvSpPr>
        <p:spPr>
          <a:xfrm flipH="1">
            <a:off x="311800" y="771425"/>
            <a:ext cx="3248100" cy="2770500"/>
          </a:xfrm>
          <a:prstGeom prst="wedgeRoundRectCallout">
            <a:avLst>
              <a:gd fmla="val -33191" name="adj1"/>
              <a:gd fmla="val 67886" name="adj2"/>
              <a:gd fmla="val 0" name="adj3"/>
            </a:avLst>
          </a:prstGeom>
          <a:solidFill>
            <a:srgbClr val="F16AB5"/>
          </a:solidFill>
          <a:ln cap="flat" cmpd="sng" w="9525">
            <a:solidFill>
              <a:srgbClr val="F16AB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33" name="Google Shape;133;p22"/>
          <p:cNvSpPr txBox="1"/>
          <p:nvPr/>
        </p:nvSpPr>
        <p:spPr>
          <a:xfrm>
            <a:off x="311800" y="771425"/>
            <a:ext cx="28314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i" sz="18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“</a:t>
            </a:r>
            <a:r>
              <a:rPr b="1" lang="fi" sz="21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Meil oli siinä se Youtube-kortti esillä,ja lapset opetti, et kun painat sitä mikkiä ja puhut niin se osaa löytää vaikka Minecraft-videoita.”</a:t>
            </a:r>
            <a:endParaRPr b="1" sz="21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i" sz="21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-varhaiskasvattaja- </a:t>
            </a:r>
            <a:endParaRPr b="1" sz="21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3"/>
          <p:cNvSpPr txBox="1"/>
          <p:nvPr>
            <p:ph idx="1" type="body"/>
          </p:nvPr>
        </p:nvSpPr>
        <p:spPr>
          <a:xfrm>
            <a:off x="199300" y="982175"/>
            <a:ext cx="4858200" cy="406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C47A3"/>
              </a:buClr>
              <a:buSzPts val="1600"/>
              <a:buFont typeface="Trebuchet MS"/>
              <a:buChar char="●"/>
            </a:pPr>
            <a:r>
              <a:rPr lang="fi" sz="1600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L</a:t>
            </a:r>
            <a:r>
              <a:rPr lang="fi" sz="1600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apset tiesivät paljon enemmän, kuin aikuiset lähtökohtaisesti ajattelivat</a:t>
            </a:r>
            <a:endParaRPr sz="1600">
              <a:solidFill>
                <a:srgbClr val="EC47A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C47A3"/>
              </a:buClr>
              <a:buSzPts val="1600"/>
              <a:buFont typeface="Trebuchet MS"/>
              <a:buChar char="●"/>
            </a:pPr>
            <a:r>
              <a:rPr lang="fi" sz="1600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Lapset opettivat myös aikuisia; aikuisten tietoisuus lisääntyi</a:t>
            </a:r>
            <a:endParaRPr sz="1600">
              <a:solidFill>
                <a:srgbClr val="EC47A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C47A3"/>
              </a:buClr>
              <a:buSzPts val="1600"/>
              <a:buFont typeface="Trebuchet MS"/>
              <a:buChar char="●"/>
            </a:pPr>
            <a:r>
              <a:rPr lang="fi" sz="1600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Digisanasto lisäsi lasten avointa kerrontaa ja keskustelua</a:t>
            </a:r>
            <a:endParaRPr sz="1600">
              <a:solidFill>
                <a:srgbClr val="EC47A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C47A3"/>
              </a:buClr>
              <a:buSzPts val="1600"/>
              <a:buFont typeface="Trebuchet MS"/>
              <a:buChar char="●"/>
            </a:pPr>
            <a:r>
              <a:rPr lang="fi" sz="1600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Lasten lähtökohdissa selviä eroja,toisille osa sanoista olivat entuudestaan tuttuja, toiset kuulivat niistä ensi kertaa</a:t>
            </a:r>
            <a:endParaRPr sz="1600">
              <a:solidFill>
                <a:srgbClr val="EC47A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C47A3"/>
              </a:buClr>
              <a:buSzPts val="1600"/>
              <a:buFont typeface="Trebuchet MS"/>
              <a:buChar char="●"/>
            </a:pPr>
            <a:r>
              <a:rPr lang="fi" sz="1600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Digisanasto siis lisää yhdenvertaisuutta digitaalisten taitojen oppimisessa</a:t>
            </a:r>
            <a:endParaRPr sz="1600">
              <a:solidFill>
                <a:srgbClr val="EC47A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16AB5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400">
              <a:solidFill>
                <a:srgbClr val="F16AB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9" name="Google Shape;139;p23"/>
          <p:cNvSpPr txBox="1"/>
          <p:nvPr/>
        </p:nvSpPr>
        <p:spPr>
          <a:xfrm>
            <a:off x="380300" y="282750"/>
            <a:ext cx="6986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i" sz="2500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HUOMIOITA JA HAVAINTOJA</a:t>
            </a:r>
            <a:endParaRPr b="1" sz="2500">
              <a:solidFill>
                <a:srgbClr val="EC47A3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40" name="Google Shape;14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7075" y="1163250"/>
            <a:ext cx="3760601" cy="2776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4"/>
          <p:cNvSpPr txBox="1"/>
          <p:nvPr>
            <p:ph idx="1" type="body"/>
          </p:nvPr>
        </p:nvSpPr>
        <p:spPr>
          <a:xfrm>
            <a:off x="3952150" y="224250"/>
            <a:ext cx="5082000" cy="445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55000"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16AB5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29882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EC47A3"/>
              </a:buClr>
              <a:buSzPct val="100000"/>
              <a:buFont typeface="Trebuchet MS"/>
              <a:buChar char="●"/>
            </a:pPr>
            <a:r>
              <a:rPr lang="fi" sz="2900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Digisanaston esitteleminen konkreettisten esineiden avulla koettiin tärkeäksi</a:t>
            </a:r>
            <a:endParaRPr sz="2900">
              <a:solidFill>
                <a:srgbClr val="EC47A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2988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C47A3"/>
              </a:buClr>
              <a:buSzPct val="100000"/>
              <a:buFont typeface="Trebuchet MS"/>
              <a:buChar char="●"/>
            </a:pPr>
            <a:r>
              <a:rPr lang="fi" sz="2900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Digitaalisten käsitteiden opettelu lasten kanssa olisi ollut haastavaa ja jäänyt ehkä jopa toteuttamatta ilman digisanastomateriaalia</a:t>
            </a:r>
            <a:endParaRPr sz="2900">
              <a:solidFill>
                <a:srgbClr val="EC47A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2988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C47A3"/>
              </a:buClr>
              <a:buSzPct val="100000"/>
              <a:buFont typeface="Trebuchet MS"/>
              <a:buChar char="●"/>
            </a:pPr>
            <a:r>
              <a:rPr lang="fi" sz="2900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Sanasto herätti keskustelua digiturvallisuudesta, ikärajoista ja ruutuajoista. </a:t>
            </a:r>
            <a:endParaRPr sz="2900">
              <a:solidFill>
                <a:srgbClr val="EC47A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2988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C47A3"/>
              </a:buClr>
              <a:buSzPct val="100000"/>
              <a:buFont typeface="Trebuchet MS"/>
              <a:buChar char="●"/>
            </a:pPr>
            <a:r>
              <a:rPr lang="fi" sz="2900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Yhteistyö ja avoin keskustelu vanhempien kanssa lisääntyi</a:t>
            </a:r>
            <a:endParaRPr sz="2900">
              <a:solidFill>
                <a:srgbClr val="EC47A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2988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C47A3"/>
              </a:buClr>
              <a:buSzPct val="100000"/>
              <a:buFont typeface="Trebuchet MS"/>
              <a:buChar char="●"/>
            </a:pPr>
            <a:r>
              <a:rPr lang="fi" sz="2900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Osa kuvista ei ollut helposti tunnistettavissa</a:t>
            </a:r>
            <a:endParaRPr sz="2900">
              <a:solidFill>
                <a:srgbClr val="EC47A3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6" name="Google Shape;146;p24"/>
          <p:cNvSpPr/>
          <p:nvPr/>
        </p:nvSpPr>
        <p:spPr>
          <a:xfrm>
            <a:off x="714750" y="1157875"/>
            <a:ext cx="3030000" cy="2373900"/>
          </a:xfrm>
          <a:prstGeom prst="wedgeRoundRectCallout">
            <a:avLst>
              <a:gd fmla="val -4924" name="adj1"/>
              <a:gd fmla="val 68370" name="adj2"/>
              <a:gd fmla="val 0" name="adj3"/>
            </a:avLst>
          </a:prstGeom>
          <a:solidFill>
            <a:srgbClr val="F16AB5"/>
          </a:solidFill>
          <a:ln cap="flat" cmpd="sng" w="9525">
            <a:solidFill>
              <a:srgbClr val="F16AB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47" name="Google Shape;147;p24"/>
          <p:cNvSpPr txBox="1"/>
          <p:nvPr/>
        </p:nvSpPr>
        <p:spPr>
          <a:xfrm>
            <a:off x="1046850" y="1667825"/>
            <a:ext cx="23658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i" sz="21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“Mä kirjotin mun nimen sillä näppäimistöllä”</a:t>
            </a:r>
            <a:endParaRPr b="1" sz="21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i" sz="21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-lapsi 5v-</a:t>
            </a:r>
            <a:endParaRPr b="1" sz="21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5"/>
          <p:cNvSpPr txBox="1"/>
          <p:nvPr>
            <p:ph type="title"/>
          </p:nvPr>
        </p:nvSpPr>
        <p:spPr>
          <a:xfrm>
            <a:off x="205275" y="172175"/>
            <a:ext cx="8520600" cy="97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fi" sz="2500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PIENTEN LASTEN DIGISANASTO – VINKKEJÄ JA IDEOITA TOIMINNALLISEEN KÄYTTÖÖN </a:t>
            </a:r>
            <a:endParaRPr b="1" sz="2500">
              <a:solidFill>
                <a:srgbClr val="EC47A3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3" name="Google Shape;153;p25"/>
          <p:cNvSpPr txBox="1"/>
          <p:nvPr/>
        </p:nvSpPr>
        <p:spPr>
          <a:xfrm>
            <a:off x="-179475" y="1387800"/>
            <a:ext cx="5760300" cy="37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C47A3"/>
              </a:buClr>
              <a:buSzPts val="1600"/>
              <a:buFont typeface="Trebuchet MS"/>
              <a:buChar char="●"/>
            </a:pPr>
            <a:r>
              <a:rPr lang="fi" sz="1600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Valehtelijoiden klubi</a:t>
            </a:r>
            <a:endParaRPr sz="1600">
              <a:solidFill>
                <a:srgbClr val="EC47A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302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C47A3"/>
              </a:buClr>
              <a:buSzPts val="1600"/>
              <a:buFont typeface="Trebuchet MS"/>
              <a:buChar char="●"/>
            </a:pPr>
            <a:r>
              <a:rPr lang="fi" sz="1600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Muistipeli (tarvitaan 2 pakkaa)</a:t>
            </a:r>
            <a:endParaRPr sz="1600">
              <a:solidFill>
                <a:srgbClr val="EC47A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302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C47A3"/>
              </a:buClr>
              <a:buSzPts val="1600"/>
              <a:buFont typeface="Trebuchet MS"/>
              <a:buChar char="●"/>
            </a:pPr>
            <a:r>
              <a:rPr lang="fi" sz="1600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Päivän sanat (esim. aamukokoontumisessa)</a:t>
            </a:r>
            <a:endParaRPr sz="1600">
              <a:solidFill>
                <a:srgbClr val="EC47A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302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C47A3"/>
              </a:buClr>
              <a:buSzPts val="1600"/>
              <a:buFont typeface="Trebuchet MS"/>
              <a:buChar char="●"/>
            </a:pPr>
            <a:r>
              <a:rPr lang="fi" sz="1600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Tietovisa</a:t>
            </a:r>
            <a:endParaRPr sz="1600">
              <a:solidFill>
                <a:srgbClr val="EC47A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302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C47A3"/>
              </a:buClr>
              <a:buSzPts val="1600"/>
              <a:buFont typeface="Trebuchet MS"/>
              <a:buChar char="●"/>
            </a:pPr>
            <a:r>
              <a:rPr lang="fi" sz="1600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Digisanastoräppi Autorap-sovelluksella</a:t>
            </a:r>
            <a:endParaRPr sz="1600">
              <a:solidFill>
                <a:srgbClr val="EC47A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302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C47A3"/>
              </a:buClr>
              <a:buSzPts val="1600"/>
              <a:buFont typeface="Trebuchet MS"/>
              <a:buChar char="●"/>
            </a:pPr>
            <a:r>
              <a:rPr lang="fi" sz="1600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Onnenpyörään (Spin and Wheel) syötetyt käsitteet</a:t>
            </a:r>
            <a:endParaRPr sz="1600">
              <a:solidFill>
                <a:srgbClr val="EC47A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302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C47A3"/>
              </a:buClr>
              <a:buSzPts val="1600"/>
              <a:buFont typeface="Trebuchet MS"/>
              <a:buChar char="●"/>
            </a:pPr>
            <a:r>
              <a:rPr lang="fi" sz="1600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Digiaakkoset seinälle (vrt. perinteiset kirjaimet)</a:t>
            </a:r>
            <a:endParaRPr sz="1600">
              <a:solidFill>
                <a:srgbClr val="EC47A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302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C47A3"/>
              </a:buClr>
              <a:buSzPts val="1600"/>
              <a:buFont typeface="Trebuchet MS"/>
              <a:buChar char="●"/>
            </a:pPr>
            <a:r>
              <a:rPr lang="fi" sz="1600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Sanaston kehollistaminen (esim. pantomiimilla esittäminen, kuten ”äänikirja”)</a:t>
            </a:r>
            <a:endParaRPr sz="1600">
              <a:solidFill>
                <a:srgbClr val="EC47A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EC47A3"/>
              </a:solidFill>
            </a:endParaRPr>
          </a:p>
        </p:txBody>
      </p:sp>
      <p:pic>
        <p:nvPicPr>
          <p:cNvPr id="154" name="Google Shape;15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1900" y="2489550"/>
            <a:ext cx="3134550" cy="2373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6"/>
          <p:cNvSpPr txBox="1"/>
          <p:nvPr/>
        </p:nvSpPr>
        <p:spPr>
          <a:xfrm>
            <a:off x="3274375" y="429000"/>
            <a:ext cx="5481300" cy="55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9144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EC47A3"/>
              </a:buClr>
              <a:buSzPts val="1600"/>
              <a:buFont typeface="Trebuchet MS"/>
              <a:buChar char="●"/>
            </a:pPr>
            <a:r>
              <a:rPr lang="fi" sz="1600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Riimittelypeli: esim. ”akku ja kakku”, mihin kaikkiin sanoihin löytyy riimi</a:t>
            </a:r>
            <a:endParaRPr sz="1600">
              <a:solidFill>
                <a:srgbClr val="EC47A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302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C47A3"/>
              </a:buClr>
              <a:buSzPts val="1600"/>
              <a:buFont typeface="Trebuchet MS"/>
              <a:buChar char="●"/>
            </a:pPr>
            <a:r>
              <a:rPr lang="fi" sz="1600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Sanaston laajentaminen: mistä kaikista laitteista löytyy esim. akku, teknologiaan tutustuminen laajemmin</a:t>
            </a:r>
            <a:endParaRPr sz="1600">
              <a:solidFill>
                <a:srgbClr val="EC47A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302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C47A3"/>
              </a:buClr>
              <a:buSzPts val="1600"/>
              <a:buFont typeface="Trebuchet MS"/>
              <a:buChar char="●"/>
            </a:pPr>
            <a:r>
              <a:rPr lang="fi" sz="1600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Digisanaston ”aukiaskarteleminen”, askarrellaan esim. omat laturit, vaikka pahvista ja värikkäästä narusta</a:t>
            </a:r>
            <a:endParaRPr sz="1600">
              <a:solidFill>
                <a:srgbClr val="EC47A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302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C47A3"/>
              </a:buClr>
              <a:buSzPts val="1600"/>
              <a:buFont typeface="Trebuchet MS"/>
              <a:buChar char="●"/>
            </a:pPr>
            <a:r>
              <a:rPr lang="fi" sz="1600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Pienryhmätyöskentelynä sanaston avaaminen; jokainen pienryhmä esittelee esim. 4 sanaa ja selittää muille, myös Alias-versio voisi toimia eskareilla</a:t>
            </a:r>
            <a:endParaRPr sz="1600">
              <a:solidFill>
                <a:srgbClr val="EC47A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16AB5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0" name="Google Shape;16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400" y="901726"/>
            <a:ext cx="3542375" cy="3045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7"/>
          <p:cNvSpPr txBox="1"/>
          <p:nvPr>
            <p:ph idx="1" type="body"/>
          </p:nvPr>
        </p:nvSpPr>
        <p:spPr>
          <a:xfrm>
            <a:off x="154150" y="0"/>
            <a:ext cx="6054600" cy="53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8750"/>
              <a:buFont typeface="Arial"/>
              <a:buNone/>
            </a:pPr>
            <a:r>
              <a:rPr lang="fi" sz="1600">
                <a:solidFill>
                  <a:schemeClr val="dk1"/>
                </a:solidFill>
              </a:rPr>
              <a:t> </a:t>
            </a:r>
            <a:endParaRPr sz="65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EC47A3"/>
              </a:buClr>
              <a:buSzPct val="100000"/>
              <a:buChar char="●"/>
            </a:pPr>
            <a:r>
              <a:rPr lang="fi" sz="6400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Sanaston sopivien sanojen vertaileminen ihmiskehoon: akku, muisti, laturi yms. (mikä on ihmisen ”akku” esim. sydän, ”muisti” on aivot, ”laturi on uni ja ruoka”</a:t>
            </a:r>
            <a:endParaRPr sz="6400">
              <a:solidFill>
                <a:srgbClr val="EC47A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C47A3"/>
              </a:buClr>
              <a:buSzPct val="100000"/>
              <a:buChar char="●"/>
            </a:pPr>
            <a:r>
              <a:rPr lang="fi" sz="6400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Bee-Botilla ohjelmoimalla sanasta toiseen (kortit pleksin alle tai taskuihin)</a:t>
            </a:r>
            <a:endParaRPr sz="6400">
              <a:solidFill>
                <a:srgbClr val="EC47A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C47A3"/>
              </a:buClr>
              <a:buSzPct val="100000"/>
              <a:buChar char="●"/>
            </a:pPr>
            <a:r>
              <a:rPr lang="fi" sz="6400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Projektityöskentely esim. piirtämällä, askartelemalla, valokuvaamalla, tutkimalla tiettyjä sanaston sanoja </a:t>
            </a:r>
            <a:endParaRPr sz="6400">
              <a:solidFill>
                <a:srgbClr val="EC47A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C47A3"/>
              </a:buClr>
              <a:buSzPct val="100000"/>
              <a:buChar char="●"/>
            </a:pPr>
            <a:r>
              <a:rPr lang="fi" sz="6400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Piirrä ja arvaa-leikki</a:t>
            </a:r>
            <a:endParaRPr sz="6400">
              <a:solidFill>
                <a:srgbClr val="EC47A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C47A3"/>
              </a:buClr>
              <a:buSzPct val="100000"/>
              <a:buChar char="●"/>
            </a:pPr>
            <a:r>
              <a:rPr lang="fi" sz="6400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Piirtäminen ”mitä sanasta tulee mieleen”, jonka jälkeen ”oikean” kuvan paljastaminen ja selitys</a:t>
            </a:r>
            <a:endParaRPr sz="6400">
              <a:solidFill>
                <a:srgbClr val="EC47A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C47A3"/>
              </a:buClr>
              <a:buSzPct val="100000"/>
              <a:buChar char="●"/>
            </a:pPr>
            <a:r>
              <a:rPr lang="fi" sz="6400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Vastakohtaleikki; </a:t>
            </a:r>
            <a:r>
              <a:rPr i="1" lang="fi" sz="6400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etä- lähi</a:t>
            </a:r>
            <a:r>
              <a:rPr lang="fi" sz="6400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, </a:t>
            </a:r>
            <a:r>
              <a:rPr i="1" lang="fi" sz="6400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hidastaminen- nopeuttaminen</a:t>
            </a:r>
            <a:r>
              <a:rPr lang="fi" sz="6400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, </a:t>
            </a:r>
            <a:r>
              <a:rPr i="1" lang="fi" sz="6400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digitaalinen- dinosauruksenaikainen yms.</a:t>
            </a:r>
            <a:endParaRPr sz="6400">
              <a:solidFill>
                <a:srgbClr val="EC47A3"/>
              </a:solidFill>
            </a:endParaRPr>
          </a:p>
        </p:txBody>
      </p:sp>
      <p:pic>
        <p:nvPicPr>
          <p:cNvPr id="166" name="Google Shape;16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2350" y="1394875"/>
            <a:ext cx="3077200" cy="2277051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7"/>
          <p:cNvSpPr txBox="1"/>
          <p:nvPr/>
        </p:nvSpPr>
        <p:spPr>
          <a:xfrm>
            <a:off x="1583700" y="4358650"/>
            <a:ext cx="7582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8"/>
          <p:cNvPicPr preferRelativeResize="0"/>
          <p:nvPr/>
        </p:nvPicPr>
        <p:blipFill>
          <a:blip r:embed="rId3">
            <a:alphaModFix amt="22000"/>
          </a:blip>
          <a:stretch>
            <a:fillRect/>
          </a:stretch>
        </p:blipFill>
        <p:spPr>
          <a:xfrm>
            <a:off x="0" y="-27487"/>
            <a:ext cx="9143999" cy="5198476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8"/>
          <p:cNvSpPr txBox="1"/>
          <p:nvPr>
            <p:ph type="title"/>
          </p:nvPr>
        </p:nvSpPr>
        <p:spPr>
          <a:xfrm>
            <a:off x="103325" y="10456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i" sz="2520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LÄMMIN </a:t>
            </a:r>
            <a:r>
              <a:rPr b="1" lang="fi" sz="2520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KIITOS PILOTTIRYHMILLE</a:t>
            </a:r>
            <a:endParaRPr b="1" sz="2520">
              <a:solidFill>
                <a:srgbClr val="EC47A3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4" name="Google Shape;174;p28"/>
          <p:cNvSpPr txBox="1"/>
          <p:nvPr>
            <p:ph idx="1" type="body"/>
          </p:nvPr>
        </p:nvSpPr>
        <p:spPr>
          <a:xfrm>
            <a:off x="921300" y="2187575"/>
            <a:ext cx="6615000" cy="20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45720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i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Timjamit, Länsi-Orimattilan päiväkoti</a:t>
            </a:r>
            <a:endParaRPr b="1">
              <a:solidFill>
                <a:srgbClr val="EC47A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fi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Laventelit, Länsi-Orimattilan päiväkoti</a:t>
            </a:r>
            <a:endParaRPr b="1">
              <a:solidFill>
                <a:srgbClr val="EC47A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fi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Myllyhiiret, Myllylän koulun esiopetus</a:t>
            </a:r>
            <a:endParaRPr b="1">
              <a:solidFill>
                <a:srgbClr val="EC47A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fi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Muurahaiset, Myllylän päiväkoti</a:t>
            </a:r>
            <a:endParaRPr b="1">
              <a:solidFill>
                <a:srgbClr val="EC47A3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9"/>
          <p:cNvSpPr txBox="1"/>
          <p:nvPr>
            <p:ph idx="1" type="body"/>
          </p:nvPr>
        </p:nvSpPr>
        <p:spPr>
          <a:xfrm>
            <a:off x="1085925" y="473800"/>
            <a:ext cx="7066800" cy="219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i" sz="3223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Hanna Katajarinne ja Sarianna Tapaila</a:t>
            </a:r>
            <a:endParaRPr b="1" sz="3223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i" sz="2400">
                <a:solidFill>
                  <a:srgbClr val="EC47A3"/>
                </a:solidFill>
                <a:latin typeface="Caveat"/>
                <a:ea typeface="Caveat"/>
                <a:cs typeface="Caveat"/>
                <a:sym typeface="Caveat"/>
              </a:rPr>
              <a:t>Hankekoordinaattorit@orimattila.fi</a:t>
            </a:r>
            <a:endParaRPr b="1" sz="2400">
              <a:solidFill>
                <a:srgbClr val="EC47A3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29"/>
          <p:cNvSpPr txBox="1"/>
          <p:nvPr/>
        </p:nvSpPr>
        <p:spPr>
          <a:xfrm>
            <a:off x="399150" y="107250"/>
            <a:ext cx="83457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i" sz="2500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Orimattilan varhaiskasvatuksen digihankkeiden</a:t>
            </a:r>
            <a:endParaRPr b="1" sz="2500">
              <a:solidFill>
                <a:srgbClr val="EC47A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i" sz="2500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hankekoordinaattorit</a:t>
            </a:r>
            <a:endParaRPr b="1" sz="2500">
              <a:solidFill>
                <a:srgbClr val="EC47A3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81" name="Google Shape;18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3975" y="2389275"/>
            <a:ext cx="4999800" cy="263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311700" y="163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i">
                <a:solidFill>
                  <a:srgbClr val="F16AB5"/>
                </a:solidFill>
                <a:latin typeface="Trebuchet MS"/>
                <a:ea typeface="Trebuchet MS"/>
                <a:cs typeface="Trebuchet MS"/>
                <a:sym typeface="Trebuchet MS"/>
              </a:rPr>
              <a:t>P</a:t>
            </a:r>
            <a:r>
              <a:rPr b="1" lang="fi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IENTEN LASTEN DIGISANASTO</a:t>
            </a:r>
            <a:endParaRPr b="1">
              <a:solidFill>
                <a:srgbClr val="EC47A3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159450" y="831600"/>
            <a:ext cx="8601900" cy="374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marR="18415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C47A3"/>
              </a:buClr>
              <a:buSzPts val="1600"/>
              <a:buFont typeface="Trebuchet MS"/>
              <a:buChar char="●"/>
            </a:pPr>
            <a:r>
              <a:rPr lang="fi" sz="1600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Pienten lasten digisanasto on noin sadan sanan kokoelma digitaalisuuteen liittyviä sanoja, kuvia ja niiden selityksiä</a:t>
            </a:r>
            <a:endParaRPr sz="1600">
              <a:solidFill>
                <a:srgbClr val="EC47A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30200" lvl="0" marL="457200" marR="18415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C47A3"/>
              </a:buClr>
              <a:buSzPts val="1600"/>
              <a:buFont typeface="Trebuchet MS"/>
              <a:buChar char="●"/>
            </a:pPr>
            <a:r>
              <a:rPr lang="fi" sz="1600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Sanaston tavoitteena on tukea pienten lasten digitaalisen osaamisen kehittymistä </a:t>
            </a:r>
            <a:endParaRPr sz="1600">
              <a:solidFill>
                <a:srgbClr val="EC47A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30200" lvl="0" marL="457200" marR="18415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C47A3"/>
              </a:buClr>
              <a:buSzPts val="1600"/>
              <a:buFont typeface="Trebuchet MS"/>
              <a:buChar char="●"/>
            </a:pPr>
            <a:r>
              <a:rPr lang="fi" sz="1600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Selitykset on tarkoitettu keskustelun virittäjäksi</a:t>
            </a:r>
            <a:endParaRPr sz="1600">
              <a:solidFill>
                <a:srgbClr val="EC47A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30200" lvl="0" marL="457200" marR="18415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C47A3"/>
              </a:buClr>
              <a:buSzPts val="1600"/>
              <a:buFont typeface="Trebuchet MS"/>
              <a:buChar char="●"/>
            </a:pPr>
            <a:r>
              <a:rPr lang="fi" sz="1600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Opetushallitus on julkaissut sanaston suomen, ruotsin, englannin ja ukrainan kielellä</a:t>
            </a:r>
            <a:endParaRPr sz="1600">
              <a:solidFill>
                <a:srgbClr val="EC47A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30200" lvl="0" marL="457200" marR="18415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C47A3"/>
              </a:buClr>
              <a:buSzPts val="1600"/>
              <a:buFont typeface="Trebuchet MS"/>
              <a:buChar char="●"/>
            </a:pPr>
            <a:r>
              <a:rPr lang="fi" sz="1600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Opetushallitus on tuottanut sanaston yhteistyössä Fun Academyn kanssa</a:t>
            </a:r>
            <a:endParaRPr sz="1600">
              <a:solidFill>
                <a:srgbClr val="EC47A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C47A3"/>
              </a:buClr>
              <a:buSzPts val="1600"/>
              <a:buFont typeface="Trebuchet MS"/>
              <a:buChar char="●"/>
            </a:pPr>
            <a:r>
              <a:rPr lang="fi" sz="1600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Kuvitus: Fun Academy</a:t>
            </a:r>
            <a:endParaRPr sz="1600">
              <a:solidFill>
                <a:srgbClr val="EC47A3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 rotWithShape="1">
          <a:blip r:embed="rId3">
            <a:alphaModFix/>
          </a:blip>
          <a:srcRect b="0" l="2754" r="1606" t="0"/>
          <a:stretch/>
        </p:blipFill>
        <p:spPr>
          <a:xfrm>
            <a:off x="6938175" y="1017726"/>
            <a:ext cx="2121153" cy="301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5"/>
          <p:cNvPicPr preferRelativeResize="0"/>
          <p:nvPr/>
        </p:nvPicPr>
        <p:blipFill rotWithShape="1">
          <a:blip r:embed="rId3">
            <a:alphaModFix/>
          </a:blip>
          <a:srcRect b="7080" l="0" r="3809" t="0"/>
          <a:stretch/>
        </p:blipFill>
        <p:spPr>
          <a:xfrm>
            <a:off x="4188450" y="452574"/>
            <a:ext cx="4572900" cy="4628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/>
          <p:nvPr>
            <p:ph type="title"/>
          </p:nvPr>
        </p:nvSpPr>
        <p:spPr>
          <a:xfrm>
            <a:off x="240750" y="3149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i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MIKSI PIENTEN LASTEN DIGISANASTO?</a:t>
            </a:r>
            <a:endParaRPr b="1">
              <a:solidFill>
                <a:srgbClr val="EC47A3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1" name="Google Shape;71;p15"/>
          <p:cNvSpPr txBox="1"/>
          <p:nvPr>
            <p:ph idx="1" type="body"/>
          </p:nvPr>
        </p:nvSpPr>
        <p:spPr>
          <a:xfrm>
            <a:off x="172500" y="957900"/>
            <a:ext cx="4399500" cy="392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C47A3"/>
              </a:buClr>
              <a:buSzPts val="1600"/>
              <a:buFont typeface="Trebuchet MS"/>
              <a:buChar char="●"/>
            </a:pPr>
            <a:r>
              <a:rPr lang="fi" sz="1600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Sanaston käsitteet ovat digitaalisen osaamisen kehittymisen kannalta tärkeä asia</a:t>
            </a:r>
            <a:endParaRPr sz="1600">
              <a:solidFill>
                <a:srgbClr val="EC47A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C47A3"/>
              </a:buClr>
              <a:buSzPts val="1600"/>
              <a:buFont typeface="Trebuchet MS"/>
              <a:buChar char="●"/>
            </a:pPr>
            <a:r>
              <a:rPr lang="fi" sz="1600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Uudet lukutaidot-osaamiskuvauksiin kuuluu digitaalisten käsitteiden oppiminen</a:t>
            </a:r>
            <a:endParaRPr sz="1600">
              <a:solidFill>
                <a:srgbClr val="EC47A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C47A3"/>
              </a:buClr>
              <a:buSzPts val="1600"/>
              <a:buFont typeface="Trebuchet MS"/>
              <a:buChar char="●"/>
            </a:pPr>
            <a:r>
              <a:rPr lang="fi" sz="1600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“…opetellaan nimeämään välineitä ja tunnistamaan yleisimpiä symboleja” </a:t>
            </a:r>
            <a:endParaRPr sz="1600">
              <a:solidFill>
                <a:srgbClr val="EC47A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C47A3"/>
              </a:buClr>
              <a:buSzPts val="1600"/>
              <a:buFont typeface="Trebuchet MS"/>
              <a:buChar char="●"/>
            </a:pPr>
            <a:r>
              <a:rPr lang="fi" sz="1600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“...opetellaan digitaalisten ympäristöjen käyttö-, ja toimintaperiaatteisiin liittyvää sanastoa”</a:t>
            </a:r>
            <a:endParaRPr sz="1600">
              <a:solidFill>
                <a:srgbClr val="EC47A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72" name="Google Shape;72;p15"/>
          <p:cNvSpPr txBox="1"/>
          <p:nvPr/>
        </p:nvSpPr>
        <p:spPr>
          <a:xfrm>
            <a:off x="4931250" y="4789625"/>
            <a:ext cx="4094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 sz="800">
                <a:latin typeface="Trebuchet MS"/>
                <a:ea typeface="Trebuchet MS"/>
                <a:cs typeface="Trebuchet MS"/>
                <a:sym typeface="Trebuchet MS"/>
              </a:rPr>
              <a:t>Kuva: </a:t>
            </a:r>
            <a:r>
              <a:rPr lang="fi" sz="800">
                <a:latin typeface="Trebuchet MS"/>
                <a:ea typeface="Trebuchet MS"/>
                <a:cs typeface="Trebuchet MS"/>
                <a:sym typeface="Trebuchet MS"/>
              </a:rPr>
              <a:t>Opetushallitus 2022, </a:t>
            </a:r>
            <a:r>
              <a:rPr lang="fi" sz="1100" u="sng">
                <a:solidFill>
                  <a:schemeClr val="hlink"/>
                </a:solidFill>
                <a:hlinkClick r:id="rId4"/>
              </a:rPr>
              <a:t>Digitaalinen osaaminen - Uudet lukutaidot</a:t>
            </a:r>
            <a:endParaRPr sz="8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3" name="Google Shape;73;p15"/>
          <p:cNvSpPr/>
          <p:nvPr/>
        </p:nvSpPr>
        <p:spPr>
          <a:xfrm rot="1009">
            <a:off x="4188450" y="3038651"/>
            <a:ext cx="2044200" cy="283200"/>
          </a:xfrm>
          <a:prstGeom prst="bentArrow">
            <a:avLst>
              <a:gd fmla="val 26118" name="adj1"/>
              <a:gd fmla="val 21810" name="adj2"/>
              <a:gd fmla="val 25000" name="adj3"/>
              <a:gd fmla="val 43750" name="adj4"/>
            </a:avLst>
          </a:prstGeom>
          <a:solidFill>
            <a:srgbClr val="F16AB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5"/>
          <p:cNvSpPr/>
          <p:nvPr/>
        </p:nvSpPr>
        <p:spPr>
          <a:xfrm flipH="1" rot="-10799113">
            <a:off x="3990900" y="4260653"/>
            <a:ext cx="1162200" cy="2652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rgbClr val="F16AB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6"/>
          <p:cNvPicPr preferRelativeResize="0"/>
          <p:nvPr/>
        </p:nvPicPr>
        <p:blipFill rotWithShape="1">
          <a:blip r:embed="rId3">
            <a:alphaModFix/>
          </a:blip>
          <a:srcRect b="1033" l="4819" r="5260" t="2394"/>
          <a:stretch/>
        </p:blipFill>
        <p:spPr>
          <a:xfrm rot="-9132263">
            <a:off x="7229711" y="2959695"/>
            <a:ext cx="1408277" cy="1969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 rotWithShape="1">
          <a:blip r:embed="rId4">
            <a:alphaModFix/>
          </a:blip>
          <a:srcRect b="1689" l="5761" r="6948" t="2854"/>
          <a:stretch/>
        </p:blipFill>
        <p:spPr>
          <a:xfrm rot="10603673">
            <a:off x="6750582" y="567670"/>
            <a:ext cx="1404486" cy="2024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 rotWithShape="1">
          <a:blip r:embed="rId5">
            <a:alphaModFix/>
          </a:blip>
          <a:srcRect b="0" l="2754" r="1606" t="0"/>
          <a:stretch/>
        </p:blipFill>
        <p:spPr>
          <a:xfrm>
            <a:off x="4226550" y="1125326"/>
            <a:ext cx="2241500" cy="318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 rotWithShape="1">
          <a:blip r:embed="rId6">
            <a:alphaModFix/>
          </a:blip>
          <a:srcRect b="1832" l="6702" r="9929" t="2244"/>
          <a:stretch/>
        </p:blipFill>
        <p:spPr>
          <a:xfrm>
            <a:off x="133250" y="144176"/>
            <a:ext cx="3544300" cy="485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/>
          <p:nvPr>
            <p:ph idx="1" type="body"/>
          </p:nvPr>
        </p:nvSpPr>
        <p:spPr>
          <a:xfrm>
            <a:off x="140500" y="203650"/>
            <a:ext cx="3396000" cy="45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EC47A3"/>
              </a:buClr>
              <a:buSzPts val="1600"/>
              <a:buFont typeface="Trebuchet MS"/>
              <a:buChar char="●"/>
            </a:pPr>
            <a:r>
              <a:rPr lang="fi" sz="1600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Pilottiryhmiksi Orimattilan varhaiskasvatuksessa valikoitui kolme esiopetusryhmää ja yksi 2-5 vuotiaiden ryhmä</a:t>
            </a:r>
            <a:endParaRPr sz="1600">
              <a:solidFill>
                <a:srgbClr val="EC47A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30200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EC47A3"/>
              </a:buClr>
              <a:buSzPts val="1600"/>
              <a:buFont typeface="Trebuchet MS"/>
              <a:buChar char="●"/>
            </a:pPr>
            <a:r>
              <a:rPr lang="fi" sz="1600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Kokosimme pienten lasten digisanaston pohjalta digisalkun, johon keräsimme erilaisia jo käytöstä poistuneita digivälineitä sekä digisanastokortit, vinkkivihkosen ja digisanakirjan</a:t>
            </a:r>
            <a:endParaRPr sz="1600">
              <a:solidFill>
                <a:srgbClr val="EC47A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SzPts val="1018"/>
              <a:buNone/>
            </a:pPr>
            <a:r>
              <a:t/>
            </a:r>
            <a:endParaRPr sz="1480">
              <a:solidFill>
                <a:srgbClr val="F16AB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88" name="Google Shape;8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1900" y="588338"/>
            <a:ext cx="5231750" cy="3966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/>
          <p:nvPr>
            <p:ph idx="1" type="body"/>
          </p:nvPr>
        </p:nvSpPr>
        <p:spPr>
          <a:xfrm>
            <a:off x="311700" y="1152475"/>
            <a:ext cx="4978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C47A3"/>
              </a:buClr>
              <a:buSzPts val="1600"/>
              <a:buFont typeface="Trebuchet MS"/>
              <a:buChar char="●"/>
            </a:pPr>
            <a:r>
              <a:rPr lang="fi" sz="1600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Esittelimme digisalkun ja digisanaston Sähköposti-Sammakon ja Pilvi Possusen avulla</a:t>
            </a:r>
            <a:endParaRPr sz="1600">
              <a:solidFill>
                <a:srgbClr val="EC47A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C47A3"/>
              </a:buClr>
              <a:buSzPts val="1600"/>
              <a:buFont typeface="Trebuchet MS"/>
              <a:buChar char="●"/>
            </a:pPr>
            <a:r>
              <a:rPr lang="fi" sz="1600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Jo esittelyssä kävi ilmi, että digisanasto ja -välineet kiinnostivat lapsia kovasti</a:t>
            </a:r>
            <a:endParaRPr sz="1600">
              <a:solidFill>
                <a:srgbClr val="EC47A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C47A3"/>
              </a:buClr>
              <a:buSzPts val="1600"/>
              <a:buFont typeface="Trebuchet MS"/>
              <a:buChar char="●"/>
            </a:pPr>
            <a:r>
              <a:rPr lang="fi" sz="1600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Osalle lapsista useat digisanaston sanat olivat tuttuja, osa taas kuuli niistä ensi kertaa</a:t>
            </a:r>
            <a:endParaRPr sz="1600">
              <a:solidFill>
                <a:srgbClr val="EC47A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C47A3"/>
              </a:buClr>
              <a:buSzPts val="1600"/>
              <a:buFont typeface="Trebuchet MS"/>
              <a:buChar char="●"/>
            </a:pPr>
            <a:r>
              <a:rPr lang="fi" sz="1600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Käytimme konkreettisia esimerkkejä digisanaston  tukena (ostoskori)</a:t>
            </a:r>
            <a:endParaRPr sz="1600">
              <a:solidFill>
                <a:srgbClr val="EC47A3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94" name="Google Shape;9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2675" y="1093176"/>
            <a:ext cx="3823975" cy="2895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2600" y="2206250"/>
            <a:ext cx="3971600" cy="270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11125" y="445025"/>
            <a:ext cx="3106925" cy="243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5225" y="1212025"/>
            <a:ext cx="3631801" cy="30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21475" y="278325"/>
            <a:ext cx="2813374" cy="1673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8299" y="1048226"/>
            <a:ext cx="2189660" cy="1471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0"/>
          <p:cNvSpPr txBox="1"/>
          <p:nvPr>
            <p:ph type="title"/>
          </p:nvPr>
        </p:nvSpPr>
        <p:spPr>
          <a:xfrm>
            <a:off x="451850" y="346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i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MATERIAALISTA ON MONEKSI!</a:t>
            </a:r>
            <a:endParaRPr b="1">
              <a:solidFill>
                <a:srgbClr val="EC47A3"/>
              </a:solidFill>
            </a:endParaRPr>
          </a:p>
        </p:txBody>
      </p:sp>
      <p:sp>
        <p:nvSpPr>
          <p:cNvPr id="109" name="Google Shape;109;p20"/>
          <p:cNvSpPr txBox="1"/>
          <p:nvPr>
            <p:ph idx="1" type="body"/>
          </p:nvPr>
        </p:nvSpPr>
        <p:spPr>
          <a:xfrm>
            <a:off x="451850" y="919600"/>
            <a:ext cx="5593800" cy="359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Ryhmät saivat käyttöönsä sanastokorttien lisäksi:</a:t>
            </a:r>
            <a:endParaRPr>
              <a:solidFill>
                <a:srgbClr val="EC47A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16AB5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16AB5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F16AB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10" name="Google Shape;110;p20"/>
          <p:cNvPicPr preferRelativeResize="0"/>
          <p:nvPr/>
        </p:nvPicPr>
        <p:blipFill rotWithShape="1">
          <a:blip r:embed="rId4">
            <a:alphaModFix/>
          </a:blip>
          <a:srcRect b="1635" l="5775" r="8017" t="2725"/>
          <a:stretch/>
        </p:blipFill>
        <p:spPr>
          <a:xfrm>
            <a:off x="387025" y="2045750"/>
            <a:ext cx="1976125" cy="2796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0"/>
          <p:cNvPicPr preferRelativeResize="0"/>
          <p:nvPr/>
        </p:nvPicPr>
        <p:blipFill rotWithShape="1">
          <a:blip r:embed="rId5">
            <a:alphaModFix/>
          </a:blip>
          <a:srcRect b="903" l="1438" r="0" t="903"/>
          <a:stretch/>
        </p:blipFill>
        <p:spPr>
          <a:xfrm>
            <a:off x="4833850" y="2876200"/>
            <a:ext cx="3390326" cy="186195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0"/>
          <p:cNvSpPr txBox="1"/>
          <p:nvPr/>
        </p:nvSpPr>
        <p:spPr>
          <a:xfrm>
            <a:off x="2633388" y="2629825"/>
            <a:ext cx="1359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" sz="1800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muistipelin</a:t>
            </a:r>
            <a:endParaRPr>
              <a:solidFill>
                <a:srgbClr val="EC47A3"/>
              </a:solidFill>
            </a:endParaRPr>
          </a:p>
        </p:txBody>
      </p:sp>
      <p:sp>
        <p:nvSpPr>
          <p:cNvPr id="113" name="Google Shape;113;p20"/>
          <p:cNvSpPr txBox="1"/>
          <p:nvPr/>
        </p:nvSpPr>
        <p:spPr>
          <a:xfrm>
            <a:off x="3512400" y="4002925"/>
            <a:ext cx="1195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" sz="1800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julisteet </a:t>
            </a:r>
            <a:endParaRPr>
              <a:solidFill>
                <a:srgbClr val="EC47A3"/>
              </a:solidFill>
            </a:endParaRPr>
          </a:p>
        </p:txBody>
      </p:sp>
      <p:sp>
        <p:nvSpPr>
          <p:cNvPr id="114" name="Google Shape;114;p20"/>
          <p:cNvSpPr txBox="1"/>
          <p:nvPr/>
        </p:nvSpPr>
        <p:spPr>
          <a:xfrm>
            <a:off x="4186400" y="1849525"/>
            <a:ext cx="17379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" sz="1800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pienet kuvakortit</a:t>
            </a:r>
            <a:endParaRPr>
              <a:solidFill>
                <a:srgbClr val="EC47A3"/>
              </a:solidFill>
            </a:endParaRPr>
          </a:p>
        </p:txBody>
      </p:sp>
      <p:sp>
        <p:nvSpPr>
          <p:cNvPr id="115" name="Google Shape;115;p20"/>
          <p:cNvSpPr/>
          <p:nvPr/>
        </p:nvSpPr>
        <p:spPr>
          <a:xfrm>
            <a:off x="4980725" y="1784300"/>
            <a:ext cx="1195500" cy="3444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rgbClr val="F16AB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16AB5"/>
              </a:solidFill>
              <a:highlight>
                <a:srgbClr val="F16AB5"/>
              </a:highlight>
            </a:endParaRPr>
          </a:p>
        </p:txBody>
      </p:sp>
      <p:sp>
        <p:nvSpPr>
          <p:cNvPr id="116" name="Google Shape;116;p20"/>
          <p:cNvSpPr/>
          <p:nvPr/>
        </p:nvSpPr>
        <p:spPr>
          <a:xfrm rot="10800000">
            <a:off x="2419600" y="2998250"/>
            <a:ext cx="714900" cy="3444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rgbClr val="F16AB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20"/>
          <p:cNvSpPr/>
          <p:nvPr/>
        </p:nvSpPr>
        <p:spPr>
          <a:xfrm>
            <a:off x="3993000" y="3742000"/>
            <a:ext cx="714900" cy="3444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rgbClr val="F16AB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 txBox="1"/>
          <p:nvPr>
            <p:ph type="title"/>
          </p:nvPr>
        </p:nvSpPr>
        <p:spPr>
          <a:xfrm>
            <a:off x="83400" y="2322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i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KÄYTTÖKOKEMUKSIA</a:t>
            </a:r>
            <a:endParaRPr b="1">
              <a:solidFill>
                <a:srgbClr val="EC47A3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3" name="Google Shape;123;p21"/>
          <p:cNvSpPr txBox="1"/>
          <p:nvPr>
            <p:ph idx="1" type="body"/>
          </p:nvPr>
        </p:nvSpPr>
        <p:spPr>
          <a:xfrm>
            <a:off x="83400" y="917550"/>
            <a:ext cx="5350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C47A3"/>
              </a:buClr>
              <a:buSzPts val="1600"/>
              <a:buFont typeface="Trebuchet MS"/>
              <a:buChar char="●"/>
            </a:pPr>
            <a:r>
              <a:rPr lang="fi" sz="1600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Kuvia tutkittiin ryhmissä innokkaasti yhdessä lasten kanssa</a:t>
            </a:r>
            <a:endParaRPr sz="1600">
              <a:solidFill>
                <a:srgbClr val="EC47A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C47A3"/>
              </a:buClr>
              <a:buSzPts val="1600"/>
              <a:buFont typeface="Trebuchet MS"/>
              <a:buChar char="●"/>
            </a:pPr>
            <a:r>
              <a:rPr lang="fi" sz="1600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Ryhmissä kasattiin omia digisalkkuja käytöstä poistetuista sanastosta löytyvistä digilaitteista</a:t>
            </a:r>
            <a:endParaRPr sz="1600">
              <a:solidFill>
                <a:srgbClr val="EC47A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C47A3"/>
              </a:buClr>
              <a:buSzPts val="1600"/>
              <a:buFont typeface="Trebuchet MS"/>
              <a:buChar char="●"/>
            </a:pPr>
            <a:r>
              <a:rPr lang="fi" sz="1600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Kirjainten opettelun yhteydessä hyödynnettiin digisanastokortteja </a:t>
            </a:r>
            <a:endParaRPr sz="1600">
              <a:solidFill>
                <a:srgbClr val="EC47A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C47A3"/>
              </a:buClr>
              <a:buSzPts val="1600"/>
              <a:buFont typeface="Trebuchet MS"/>
              <a:buChar char="●"/>
            </a:pPr>
            <a:r>
              <a:rPr lang="fi" sz="1600">
                <a:solidFill>
                  <a:srgbClr val="EC47A3"/>
                </a:solidFill>
                <a:latin typeface="Trebuchet MS"/>
                <a:ea typeface="Trebuchet MS"/>
                <a:cs typeface="Trebuchet MS"/>
                <a:sym typeface="Trebuchet MS"/>
              </a:rPr>
              <a:t>Tutustuttiin esimerkiksi läppärin toimintaan ja nimettiin sen osia verraten niitä korttien kuviin </a:t>
            </a:r>
            <a:endParaRPr sz="1600">
              <a:solidFill>
                <a:srgbClr val="EC47A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4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F16AB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4" name="Google Shape;124;p21"/>
          <p:cNvSpPr/>
          <p:nvPr/>
        </p:nvSpPr>
        <p:spPr>
          <a:xfrm>
            <a:off x="5802200" y="1017725"/>
            <a:ext cx="3030000" cy="2373900"/>
          </a:xfrm>
          <a:prstGeom prst="wedgeRoundRectCallout">
            <a:avLst>
              <a:gd fmla="val -4924" name="adj1"/>
              <a:gd fmla="val 68370" name="adj2"/>
              <a:gd fmla="val 0" name="adj3"/>
            </a:avLst>
          </a:prstGeom>
          <a:solidFill>
            <a:srgbClr val="F16AB5"/>
          </a:solidFill>
          <a:ln cap="flat" cmpd="sng" w="9525">
            <a:solidFill>
              <a:srgbClr val="F16AB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25" name="Google Shape;125;p21"/>
          <p:cNvSpPr txBox="1"/>
          <p:nvPr/>
        </p:nvSpPr>
        <p:spPr>
          <a:xfrm>
            <a:off x="6619325" y="1876200"/>
            <a:ext cx="2549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21"/>
          <p:cNvSpPr txBox="1"/>
          <p:nvPr/>
        </p:nvSpPr>
        <p:spPr>
          <a:xfrm>
            <a:off x="5662200" y="1130375"/>
            <a:ext cx="2941800" cy="21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i" sz="21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“Sit kun se (akku) menee vihreelle sitä voi käyttää ja kun se menee punaselle se pitää ladata” </a:t>
            </a:r>
            <a:endParaRPr b="1" sz="21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45720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fi" sz="21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-lapsi 6v-</a:t>
            </a:r>
            <a:endParaRPr b="1" sz="21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