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8" r:id="rId3"/>
    <p:sldId id="259" r:id="rId4"/>
    <p:sldId id="261" r:id="rId5"/>
    <p:sldId id="260" r:id="rId6"/>
    <p:sldId id="262" r:id="rId7"/>
    <p:sldId id="264" r:id="rId8"/>
    <p:sldId id="256" r:id="rId9"/>
    <p:sldId id="257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Rg st="1" end="7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5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529E-6B0D-49AA-9155-D7F677DD76BC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1D21-32C2-4EC9-A134-3666E335A7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529E-6B0D-49AA-9155-D7F677DD76BC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1D21-32C2-4EC9-A134-3666E335A7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529E-6B0D-49AA-9155-D7F677DD76BC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1D21-32C2-4EC9-A134-3666E335A7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529E-6B0D-49AA-9155-D7F677DD76BC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1D21-32C2-4EC9-A134-3666E335A7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529E-6B0D-49AA-9155-D7F677DD76BC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1D21-32C2-4EC9-A134-3666E335A7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529E-6B0D-49AA-9155-D7F677DD76BC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1D21-32C2-4EC9-A134-3666E335A7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529E-6B0D-49AA-9155-D7F677DD76BC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1D21-32C2-4EC9-A134-3666E335A7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529E-6B0D-49AA-9155-D7F677DD76BC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1D21-32C2-4EC9-A134-3666E335A7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529E-6B0D-49AA-9155-D7F677DD76BC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1D21-32C2-4EC9-A134-3666E335A7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529E-6B0D-49AA-9155-D7F677DD76BC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1D21-32C2-4EC9-A134-3666E335A7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529E-6B0D-49AA-9155-D7F677DD76BC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E1D21-32C2-4EC9-A134-3666E335A7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C529E-6B0D-49AA-9155-D7F677DD76BC}" type="datetimeFigureOut">
              <a:rPr lang="fi-FI" smtClean="0"/>
              <a:pPr/>
              <a:t>11.2.2020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E1D21-32C2-4EC9-A134-3666E335A77B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22.jpeg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9.wmf"/><Relationship Id="rId10" Type="http://schemas.openxmlformats.org/officeDocument/2006/relationships/slide" Target="slide5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KoneDigi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1200" dirty="0"/>
              <a:t>Tekijät: Jaakko Ahoranta; Ville Salminen; Kimmo Laaksonen; Ari Haukijärvi</a:t>
            </a:r>
            <a:endParaRPr lang="fi-FI" sz="12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313"/>
            <a:ext cx="1261981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94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A2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4932040" y="2492896"/>
            <a:ext cx="3688626" cy="3949558"/>
          </a:xfrm>
          <a:prstGeom prst="rect">
            <a:avLst/>
          </a:prstGeom>
        </p:spPr>
      </p:pic>
      <p:pic>
        <p:nvPicPr>
          <p:cNvPr id="5" name="Kuva 4" descr="pistehitsaus2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539552" y="476672"/>
            <a:ext cx="4059641" cy="2520280"/>
          </a:xfrm>
          <a:prstGeom prst="rect">
            <a:avLst/>
          </a:prstGeom>
          <a:effectLst>
            <a:outerShdw blurRad="228600" sx="105000" sy="105000" algn="ctr" rotWithShape="0">
              <a:schemeClr val="accent6">
                <a:lumMod val="75000"/>
                <a:alpha val="53000"/>
              </a:schemeClr>
            </a:outerShdw>
          </a:effectLst>
        </p:spPr>
      </p:pic>
      <p:pic>
        <p:nvPicPr>
          <p:cNvPr id="16386" name="Picture 2" descr="mat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539552" y="3683981"/>
            <a:ext cx="3096344" cy="27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228600" sx="105000" sy="105000" algn="ctr" rotWithShape="0">
              <a:schemeClr val="accent6">
                <a:lumMod val="75000"/>
                <a:alpha val="53000"/>
              </a:schemeClr>
            </a:outerShdw>
          </a:effectLst>
        </p:spPr>
      </p:pic>
      <p:pic>
        <p:nvPicPr>
          <p:cNvPr id="16387" name="Picture 3" descr="Pneu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5148064" y="404664"/>
            <a:ext cx="320334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kstikehys 7"/>
          <p:cNvSpPr txBox="1"/>
          <p:nvPr/>
        </p:nvSpPr>
        <p:spPr>
          <a:xfrm>
            <a:off x="2123728" y="316300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PISTEHITSAUS</a:t>
            </a:r>
          </a:p>
        </p:txBody>
      </p:sp>
      <p:sp>
        <p:nvSpPr>
          <p:cNvPr id="9" name="Tekstikehys 8"/>
          <p:cNvSpPr txBox="1"/>
          <p:nvPr/>
        </p:nvSpPr>
        <p:spPr>
          <a:xfrm>
            <a:off x="3735844" y="3966902"/>
            <a:ext cx="15121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Käytetään </a:t>
            </a:r>
            <a:r>
              <a:rPr lang="fi-FI" sz="1600" dirty="0" err="1"/>
              <a:t>eri-tyisesti</a:t>
            </a:r>
            <a:r>
              <a:rPr lang="fi-FI" sz="1600" dirty="0"/>
              <a:t> </a:t>
            </a:r>
            <a:r>
              <a:rPr lang="fi-FI" sz="1600" dirty="0" err="1"/>
              <a:t>ohui-den</a:t>
            </a:r>
            <a:r>
              <a:rPr lang="fi-FI" sz="1600" dirty="0"/>
              <a:t> teräslevy-osien (kylmä-valssattujen ja sinkittyjen) </a:t>
            </a:r>
            <a:r>
              <a:rPr lang="fi-FI" sz="1600" dirty="0" err="1"/>
              <a:t>liit-tämiseen</a:t>
            </a:r>
            <a:r>
              <a:rPr lang="fi-FI" sz="1600" dirty="0"/>
              <a:t>. </a:t>
            </a:r>
          </a:p>
        </p:txBody>
      </p:sp>
      <p:sp>
        <p:nvSpPr>
          <p:cNvPr id="10" name="Ellipsi 9"/>
          <p:cNvSpPr/>
          <p:nvPr/>
        </p:nvSpPr>
        <p:spPr>
          <a:xfrm>
            <a:off x="611560" y="1556792"/>
            <a:ext cx="1368152" cy="432048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A1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539552" y="853635"/>
            <a:ext cx="2664296" cy="5710968"/>
          </a:xfrm>
          <a:prstGeom prst="rect">
            <a:avLst/>
          </a:prstGeom>
        </p:spPr>
      </p:pic>
      <p:pic>
        <p:nvPicPr>
          <p:cNvPr id="3" name="Picture 5" descr="säh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940152" y="1340768"/>
            <a:ext cx="2808312" cy="4129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kstikehys 3"/>
          <p:cNvSpPr txBox="1"/>
          <p:nvPr/>
        </p:nvSpPr>
        <p:spPr>
          <a:xfrm>
            <a:off x="3203848" y="548680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Pistehitsaus on  VASTUSHITSAUSTA</a:t>
            </a:r>
          </a:p>
        </p:txBody>
      </p:sp>
      <p:sp>
        <p:nvSpPr>
          <p:cNvPr id="6" name="Kuvatekstiellipsi 5"/>
          <p:cNvSpPr/>
          <p:nvPr/>
        </p:nvSpPr>
        <p:spPr>
          <a:xfrm>
            <a:off x="3203848" y="1412776"/>
            <a:ext cx="3168352" cy="1728192"/>
          </a:xfrm>
          <a:prstGeom prst="wedgeEllipseCallout">
            <a:avLst>
              <a:gd name="adj1" fmla="val -1875"/>
              <a:gd name="adj2" fmla="val -58803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Hitsisulan </a:t>
            </a:r>
            <a:r>
              <a:rPr lang="fi-FI" sz="1600" dirty="0" err="1">
                <a:solidFill>
                  <a:schemeClr val="tx1"/>
                </a:solidFill>
              </a:rPr>
              <a:t>tarvit-</a:t>
            </a:r>
            <a:endParaRPr lang="fi-FI" sz="1600" dirty="0">
              <a:solidFill>
                <a:schemeClr val="tx1"/>
              </a:solidFill>
            </a:endParaRPr>
          </a:p>
          <a:p>
            <a:pPr algn="ctr"/>
            <a:r>
              <a:rPr lang="fi-FI" sz="1600" dirty="0" err="1">
                <a:solidFill>
                  <a:schemeClr val="tx1"/>
                </a:solidFill>
              </a:rPr>
              <a:t>sema</a:t>
            </a:r>
            <a:r>
              <a:rPr lang="fi-FI" sz="1600" dirty="0">
                <a:solidFill>
                  <a:schemeClr val="tx1"/>
                </a:solidFill>
              </a:rPr>
              <a:t> lämpö syntyy </a:t>
            </a:r>
            <a:r>
              <a:rPr lang="fi-FI" sz="1600" dirty="0" err="1">
                <a:solidFill>
                  <a:schemeClr val="tx1"/>
                </a:solidFill>
              </a:rPr>
              <a:t>lii-tettävien</a:t>
            </a:r>
            <a:r>
              <a:rPr lang="fi-FI" sz="1600" dirty="0">
                <a:solidFill>
                  <a:schemeClr val="tx1"/>
                </a:solidFill>
              </a:rPr>
              <a:t> levyjen sähkö-</a:t>
            </a:r>
            <a:r>
              <a:rPr lang="fi-FI" sz="1600" b="1" dirty="0">
                <a:solidFill>
                  <a:srgbClr val="FF0000"/>
                </a:solidFill>
              </a:rPr>
              <a:t>vastuksesta</a:t>
            </a:r>
            <a:r>
              <a:rPr lang="fi-FI" sz="1600" dirty="0">
                <a:solidFill>
                  <a:schemeClr val="tx1"/>
                </a:solidFill>
              </a:rPr>
              <a:t>, kun  niiden läpi ohjataan suuri hitsausvirta.</a:t>
            </a:r>
          </a:p>
        </p:txBody>
      </p:sp>
      <p:sp>
        <p:nvSpPr>
          <p:cNvPr id="11" name="Kuvatekstiellipsi 10"/>
          <p:cNvSpPr/>
          <p:nvPr/>
        </p:nvSpPr>
        <p:spPr>
          <a:xfrm>
            <a:off x="2627784" y="3284984"/>
            <a:ext cx="2880320" cy="1728192"/>
          </a:xfrm>
          <a:prstGeom prst="wedgeEllipseCallout">
            <a:avLst>
              <a:gd name="adj1" fmla="val -51007"/>
              <a:gd name="adj2" fmla="val -39678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Pistehitsaus tehdään paikalleen asennetussa </a:t>
            </a:r>
            <a:r>
              <a:rPr lang="fi-FI" sz="1600" b="1" dirty="0">
                <a:solidFill>
                  <a:srgbClr val="FF0000"/>
                </a:solidFill>
              </a:rPr>
              <a:t>pistehitsauskone</a:t>
            </a:r>
            <a:r>
              <a:rPr lang="fi-FI" sz="1600" dirty="0">
                <a:solidFill>
                  <a:schemeClr val="tx1"/>
                </a:solidFill>
              </a:rPr>
              <a:t>essa tai…</a:t>
            </a:r>
          </a:p>
        </p:txBody>
      </p:sp>
      <p:sp>
        <p:nvSpPr>
          <p:cNvPr id="12" name="Kuvatekstiellipsi 11"/>
          <p:cNvSpPr/>
          <p:nvPr/>
        </p:nvSpPr>
        <p:spPr>
          <a:xfrm>
            <a:off x="4499992" y="4437112"/>
            <a:ext cx="2664296" cy="1512168"/>
          </a:xfrm>
          <a:prstGeom prst="wedgeEllipseCallout">
            <a:avLst>
              <a:gd name="adj1" fmla="val 40625"/>
              <a:gd name="adj2" fmla="val -523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…  siirrettävillä ja liikuteltavilla </a:t>
            </a:r>
            <a:r>
              <a:rPr lang="fi-FI" sz="1600" b="1" dirty="0">
                <a:solidFill>
                  <a:srgbClr val="FF0000"/>
                </a:solidFill>
              </a:rPr>
              <a:t>piste-hitsauspihdeillä</a:t>
            </a:r>
            <a:r>
              <a:rPr lang="fi-FI" sz="160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pistehitsauskone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2699792" y="764704"/>
            <a:ext cx="3780100" cy="5634070"/>
          </a:xfrm>
          <a:prstGeom prst="rect">
            <a:avLst/>
          </a:prstGeom>
        </p:spPr>
      </p:pic>
      <p:sp>
        <p:nvSpPr>
          <p:cNvPr id="6" name="Tekstikehys 5"/>
          <p:cNvSpPr txBox="1"/>
          <p:nvPr/>
        </p:nvSpPr>
        <p:spPr>
          <a:xfrm>
            <a:off x="2744655" y="509723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Pistehitsauskoneen rakenne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3635896" y="980728"/>
            <a:ext cx="1944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/>
              <a:t>Jäähdytysvesiletkut</a:t>
            </a:r>
          </a:p>
        </p:txBody>
      </p:sp>
      <p:sp>
        <p:nvSpPr>
          <p:cNvPr id="8" name="Tekstikehys 7"/>
          <p:cNvSpPr txBox="1"/>
          <p:nvPr/>
        </p:nvSpPr>
        <p:spPr>
          <a:xfrm>
            <a:off x="683568" y="2492896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Pistehitsauskärjet eli elektrodit</a:t>
            </a:r>
          </a:p>
        </p:txBody>
      </p:sp>
      <p:sp>
        <p:nvSpPr>
          <p:cNvPr id="9" name="Tekstikehys 8"/>
          <p:cNvSpPr txBox="1"/>
          <p:nvPr/>
        </p:nvSpPr>
        <p:spPr>
          <a:xfrm>
            <a:off x="3707904" y="1484784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/>
              <a:t>Ylävarsi</a:t>
            </a:r>
          </a:p>
        </p:txBody>
      </p:sp>
      <p:sp>
        <p:nvSpPr>
          <p:cNvPr id="10" name="Tekstikehys 9"/>
          <p:cNvSpPr txBox="1"/>
          <p:nvPr/>
        </p:nvSpPr>
        <p:spPr>
          <a:xfrm>
            <a:off x="4716016" y="1700808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/>
              <a:t>Alavarsi</a:t>
            </a:r>
          </a:p>
        </p:txBody>
      </p:sp>
      <p:sp>
        <p:nvSpPr>
          <p:cNvPr id="12" name="Tekstikehys 11"/>
          <p:cNvSpPr txBox="1"/>
          <p:nvPr/>
        </p:nvSpPr>
        <p:spPr>
          <a:xfrm>
            <a:off x="6156176" y="4149080"/>
            <a:ext cx="23042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/>
              <a:t>Liitännät:</a:t>
            </a:r>
          </a:p>
          <a:p>
            <a:pPr>
              <a:buFont typeface="Arial" pitchFamily="34" charset="0"/>
              <a:buChar char="•"/>
            </a:pPr>
            <a:r>
              <a:rPr lang="fi-FI" sz="1600" dirty="0"/>
              <a:t> sähkö (verkkokaapeli)</a:t>
            </a:r>
          </a:p>
          <a:p>
            <a:pPr>
              <a:buFont typeface="Arial" pitchFamily="34" charset="0"/>
              <a:buChar char="•"/>
            </a:pPr>
            <a:r>
              <a:rPr lang="fi-FI" sz="1600" dirty="0"/>
              <a:t> vesi ja viemäri</a:t>
            </a:r>
          </a:p>
          <a:p>
            <a:pPr>
              <a:buFont typeface="Arial" pitchFamily="34" charset="0"/>
              <a:buChar char="•"/>
            </a:pPr>
            <a:r>
              <a:rPr lang="fi-FI" sz="1600" dirty="0"/>
              <a:t> paineilma  </a:t>
            </a:r>
          </a:p>
        </p:txBody>
      </p:sp>
      <p:sp>
        <p:nvSpPr>
          <p:cNvPr id="13" name="Tekstikehys 12"/>
          <p:cNvSpPr txBox="1"/>
          <p:nvPr/>
        </p:nvSpPr>
        <p:spPr>
          <a:xfrm>
            <a:off x="6300192" y="306896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/>
              <a:t>Virtalähde</a:t>
            </a:r>
          </a:p>
        </p:txBody>
      </p:sp>
      <p:sp>
        <p:nvSpPr>
          <p:cNvPr id="14" name="Tekstikehys 13"/>
          <p:cNvSpPr txBox="1"/>
          <p:nvPr/>
        </p:nvSpPr>
        <p:spPr>
          <a:xfrm>
            <a:off x="5940152" y="1916832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Ohjaus- ja </a:t>
            </a:r>
          </a:p>
          <a:p>
            <a:pPr algn="ctr"/>
            <a:r>
              <a:rPr lang="fi-FI" sz="1600" dirty="0"/>
              <a:t>säätöpaneeli</a:t>
            </a:r>
          </a:p>
        </p:txBody>
      </p:sp>
      <p:sp>
        <p:nvSpPr>
          <p:cNvPr id="15" name="Tekstikehys 14"/>
          <p:cNvSpPr txBox="1"/>
          <p:nvPr/>
        </p:nvSpPr>
        <p:spPr>
          <a:xfrm>
            <a:off x="2771800" y="5877272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Käyttöpoljin</a:t>
            </a:r>
          </a:p>
        </p:txBody>
      </p:sp>
      <p:sp>
        <p:nvSpPr>
          <p:cNvPr id="16" name="Tekstikehys 15"/>
          <p:cNvSpPr txBox="1"/>
          <p:nvPr/>
        </p:nvSpPr>
        <p:spPr>
          <a:xfrm>
            <a:off x="1259632" y="4509120"/>
            <a:ext cx="1944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/>
              <a:t>Jäähdytysvesiletkut</a:t>
            </a:r>
          </a:p>
        </p:txBody>
      </p:sp>
      <p:sp>
        <p:nvSpPr>
          <p:cNvPr id="17" name="Tekstikehys 16"/>
          <p:cNvSpPr txBox="1"/>
          <p:nvPr/>
        </p:nvSpPr>
        <p:spPr>
          <a:xfrm>
            <a:off x="755576" y="1506270"/>
            <a:ext cx="1944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Elektrodinpidin</a:t>
            </a:r>
          </a:p>
        </p:txBody>
      </p:sp>
      <p:cxnSp>
        <p:nvCxnSpPr>
          <p:cNvPr id="19" name="Suora nuoliyhdysviiva 18"/>
          <p:cNvCxnSpPr/>
          <p:nvPr/>
        </p:nvCxnSpPr>
        <p:spPr>
          <a:xfrm>
            <a:off x="2483768" y="1772816"/>
            <a:ext cx="576064" cy="72008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nuoliyhdysviiva 19"/>
          <p:cNvCxnSpPr/>
          <p:nvPr/>
        </p:nvCxnSpPr>
        <p:spPr>
          <a:xfrm flipH="1">
            <a:off x="5508104" y="2204864"/>
            <a:ext cx="576064" cy="144016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/>
          <p:nvPr/>
        </p:nvCxnSpPr>
        <p:spPr>
          <a:xfrm flipH="1">
            <a:off x="3923928" y="1988840"/>
            <a:ext cx="864096" cy="144016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nuoliyhdysviiva 21"/>
          <p:cNvCxnSpPr/>
          <p:nvPr/>
        </p:nvCxnSpPr>
        <p:spPr>
          <a:xfrm flipH="1">
            <a:off x="3563888" y="1772816"/>
            <a:ext cx="216024" cy="36004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nuoliyhdysviiva 22"/>
          <p:cNvCxnSpPr/>
          <p:nvPr/>
        </p:nvCxnSpPr>
        <p:spPr>
          <a:xfrm flipH="1">
            <a:off x="3419872" y="1268760"/>
            <a:ext cx="288032" cy="36004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nuoliyhdysviiva 23"/>
          <p:cNvCxnSpPr/>
          <p:nvPr/>
        </p:nvCxnSpPr>
        <p:spPr>
          <a:xfrm flipV="1">
            <a:off x="2987824" y="4221088"/>
            <a:ext cx="432048" cy="432048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uora nuoliyhdysviiva 24"/>
          <p:cNvCxnSpPr/>
          <p:nvPr/>
        </p:nvCxnSpPr>
        <p:spPr>
          <a:xfrm flipV="1">
            <a:off x="2267744" y="2636912"/>
            <a:ext cx="720080" cy="288032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nuoliyhdysviiva 25"/>
          <p:cNvCxnSpPr/>
          <p:nvPr/>
        </p:nvCxnSpPr>
        <p:spPr>
          <a:xfrm>
            <a:off x="2267744" y="2924944"/>
            <a:ext cx="720080" cy="72008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nuoliyhdysviiva 34"/>
          <p:cNvCxnSpPr/>
          <p:nvPr/>
        </p:nvCxnSpPr>
        <p:spPr>
          <a:xfrm flipV="1">
            <a:off x="3956979" y="5916229"/>
            <a:ext cx="720080" cy="144016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nuoliyhdysviiva 35"/>
          <p:cNvCxnSpPr/>
          <p:nvPr/>
        </p:nvCxnSpPr>
        <p:spPr>
          <a:xfrm flipH="1">
            <a:off x="5364088" y="3246027"/>
            <a:ext cx="936104" cy="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Puolivapaa piirto 39"/>
          <p:cNvSpPr/>
          <p:nvPr/>
        </p:nvSpPr>
        <p:spPr>
          <a:xfrm>
            <a:off x="3203848" y="2236424"/>
            <a:ext cx="1090670" cy="1233889"/>
          </a:xfrm>
          <a:custGeom>
            <a:avLst/>
            <a:gdLst>
              <a:gd name="connsiteX0" fmla="*/ 0 w 1090670"/>
              <a:gd name="connsiteY0" fmla="*/ 0 h 1233889"/>
              <a:gd name="connsiteX1" fmla="*/ 1090670 w 1090670"/>
              <a:gd name="connsiteY1" fmla="*/ 198304 h 1233889"/>
              <a:gd name="connsiteX2" fmla="*/ 1090670 w 1090670"/>
              <a:gd name="connsiteY2" fmla="*/ 1035586 h 1233889"/>
              <a:gd name="connsiteX3" fmla="*/ 0 w 1090670"/>
              <a:gd name="connsiteY3" fmla="*/ 1233889 h 1233889"/>
              <a:gd name="connsiteX4" fmla="*/ 0 w 1090670"/>
              <a:gd name="connsiteY4" fmla="*/ 0 h 1233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0670" h="1233889">
                <a:moveTo>
                  <a:pt x="0" y="0"/>
                </a:moveTo>
                <a:lnTo>
                  <a:pt x="1090670" y="198304"/>
                </a:lnTo>
                <a:lnTo>
                  <a:pt x="1090670" y="1035586"/>
                </a:lnTo>
                <a:lnTo>
                  <a:pt x="0" y="12338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Tekstikehys 10"/>
          <p:cNvSpPr txBox="1"/>
          <p:nvPr/>
        </p:nvSpPr>
        <p:spPr>
          <a:xfrm>
            <a:off x="3347864" y="263691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Kita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40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/>
          <p:nvPr/>
        </p:nvSpPr>
        <p:spPr>
          <a:xfrm>
            <a:off x="2411760" y="539388"/>
            <a:ext cx="4563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Pistehitsauskoneen toimintaperiaate</a:t>
            </a:r>
          </a:p>
        </p:txBody>
      </p:sp>
      <p:pic>
        <p:nvPicPr>
          <p:cNvPr id="3" name="Kuva 2" descr="pistehitsaus1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043608" y="1020322"/>
            <a:ext cx="6948264" cy="4820239"/>
          </a:xfrm>
          <a:prstGeom prst="rect">
            <a:avLst/>
          </a:prstGeom>
        </p:spPr>
      </p:pic>
      <p:sp>
        <p:nvSpPr>
          <p:cNvPr id="5" name="Tekstikehys 4"/>
          <p:cNvSpPr txBox="1"/>
          <p:nvPr/>
        </p:nvSpPr>
        <p:spPr>
          <a:xfrm>
            <a:off x="7236296" y="3212976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/>
              <a:t>Verkkokaapeli </a:t>
            </a:r>
          </a:p>
        </p:txBody>
      </p:sp>
      <p:sp>
        <p:nvSpPr>
          <p:cNvPr id="6" name="Puolivapaa piirto 5"/>
          <p:cNvSpPr/>
          <p:nvPr/>
        </p:nvSpPr>
        <p:spPr>
          <a:xfrm>
            <a:off x="5682661" y="3149104"/>
            <a:ext cx="2216863" cy="816270"/>
          </a:xfrm>
          <a:custGeom>
            <a:avLst/>
            <a:gdLst>
              <a:gd name="connsiteX0" fmla="*/ 2216863 w 2216863"/>
              <a:gd name="connsiteY0" fmla="*/ 713678 h 816270"/>
              <a:gd name="connsiteX1" fmla="*/ 2025062 w 2216863"/>
              <a:gd name="connsiteY1" fmla="*/ 615548 h 816270"/>
              <a:gd name="connsiteX2" fmla="*/ 1886787 w 2216863"/>
              <a:gd name="connsiteY2" fmla="*/ 593245 h 816270"/>
              <a:gd name="connsiteX3" fmla="*/ 1712828 w 2216863"/>
              <a:gd name="connsiteY3" fmla="*/ 611087 h 816270"/>
              <a:gd name="connsiteX4" fmla="*/ 1534408 w 2216863"/>
              <a:gd name="connsiteY4" fmla="*/ 557561 h 816270"/>
              <a:gd name="connsiteX5" fmla="*/ 1405054 w 2216863"/>
              <a:gd name="connsiteY5" fmla="*/ 441589 h 816270"/>
              <a:gd name="connsiteX6" fmla="*/ 1244477 w 2216863"/>
              <a:gd name="connsiteY6" fmla="*/ 365760 h 816270"/>
              <a:gd name="connsiteX7" fmla="*/ 1092820 w 2216863"/>
              <a:gd name="connsiteY7" fmla="*/ 361300 h 816270"/>
              <a:gd name="connsiteX8" fmla="*/ 901019 w 2216863"/>
              <a:gd name="connsiteY8" fmla="*/ 361300 h 816270"/>
              <a:gd name="connsiteX9" fmla="*/ 771665 w 2216863"/>
              <a:gd name="connsiteY9" fmla="*/ 352379 h 816270"/>
              <a:gd name="connsiteX10" fmla="*/ 727060 w 2216863"/>
              <a:gd name="connsiteY10" fmla="*/ 312235 h 816270"/>
              <a:gd name="connsiteX11" fmla="*/ 722599 w 2216863"/>
              <a:gd name="connsiteY11" fmla="*/ 156117 h 816270"/>
              <a:gd name="connsiteX12" fmla="*/ 695837 w 2216863"/>
              <a:gd name="connsiteY12" fmla="*/ 89210 h 816270"/>
              <a:gd name="connsiteX13" fmla="*/ 628929 w 2216863"/>
              <a:gd name="connsiteY13" fmla="*/ 84750 h 816270"/>
              <a:gd name="connsiteX14" fmla="*/ 410365 w 2216863"/>
              <a:gd name="connsiteY14" fmla="*/ 111513 h 816270"/>
              <a:gd name="connsiteX15" fmla="*/ 347919 w 2216863"/>
              <a:gd name="connsiteY15" fmla="*/ 120434 h 816270"/>
              <a:gd name="connsiteX16" fmla="*/ 93671 w 2216863"/>
              <a:gd name="connsiteY16" fmla="*/ 22303 h 816270"/>
              <a:gd name="connsiteX17" fmla="*/ 13382 w 2216863"/>
              <a:gd name="connsiteY17" fmla="*/ 0 h 816270"/>
              <a:gd name="connsiteX18" fmla="*/ 356839 w 2216863"/>
              <a:gd name="connsiteY18" fmla="*/ 160578 h 816270"/>
              <a:gd name="connsiteX19" fmla="*/ 13382 w 2216863"/>
              <a:gd name="connsiteY19" fmla="*/ 49066 h 816270"/>
              <a:gd name="connsiteX20" fmla="*/ 379142 w 2216863"/>
              <a:gd name="connsiteY20" fmla="*/ 223025 h 816270"/>
              <a:gd name="connsiteX21" fmla="*/ 13382 w 2216863"/>
              <a:gd name="connsiteY21" fmla="*/ 98131 h 816270"/>
              <a:gd name="connsiteX22" fmla="*/ 361300 w 2216863"/>
              <a:gd name="connsiteY22" fmla="*/ 276551 h 816270"/>
              <a:gd name="connsiteX23" fmla="*/ 17842 w 2216863"/>
              <a:gd name="connsiteY23" fmla="*/ 160578 h 816270"/>
              <a:gd name="connsiteX24" fmla="*/ 356839 w 2216863"/>
              <a:gd name="connsiteY24" fmla="*/ 330076 h 816270"/>
              <a:gd name="connsiteX25" fmla="*/ 17842 w 2216863"/>
              <a:gd name="connsiteY25" fmla="*/ 218564 h 816270"/>
              <a:gd name="connsiteX26" fmla="*/ 370221 w 2216863"/>
              <a:gd name="connsiteY26" fmla="*/ 383602 h 816270"/>
              <a:gd name="connsiteX27" fmla="*/ 0 w 2216863"/>
              <a:gd name="connsiteY27" fmla="*/ 272090 h 816270"/>
              <a:gd name="connsiteX28" fmla="*/ 379142 w 2216863"/>
              <a:gd name="connsiteY28" fmla="*/ 446049 h 816270"/>
              <a:gd name="connsiteX29" fmla="*/ 31224 w 2216863"/>
              <a:gd name="connsiteY29" fmla="*/ 334537 h 816270"/>
              <a:gd name="connsiteX30" fmla="*/ 374681 w 2216863"/>
              <a:gd name="connsiteY30" fmla="*/ 499575 h 816270"/>
              <a:gd name="connsiteX31" fmla="*/ 35684 w 2216863"/>
              <a:gd name="connsiteY31" fmla="*/ 388063 h 816270"/>
              <a:gd name="connsiteX32" fmla="*/ 383602 w 2216863"/>
              <a:gd name="connsiteY32" fmla="*/ 562022 h 816270"/>
              <a:gd name="connsiteX33" fmla="*/ 22303 w 2216863"/>
              <a:gd name="connsiteY33" fmla="*/ 441589 h 816270"/>
              <a:gd name="connsiteX34" fmla="*/ 388063 w 2216863"/>
              <a:gd name="connsiteY34" fmla="*/ 615548 h 816270"/>
              <a:gd name="connsiteX35" fmla="*/ 35684 w 2216863"/>
              <a:gd name="connsiteY35" fmla="*/ 499575 h 816270"/>
              <a:gd name="connsiteX36" fmla="*/ 401444 w 2216863"/>
              <a:gd name="connsiteY36" fmla="*/ 669074 h 816270"/>
              <a:gd name="connsiteX37" fmla="*/ 35684 w 2216863"/>
              <a:gd name="connsiteY37" fmla="*/ 548640 h 816270"/>
              <a:gd name="connsiteX38" fmla="*/ 396984 w 2216863"/>
              <a:gd name="connsiteY38" fmla="*/ 718139 h 816270"/>
              <a:gd name="connsiteX39" fmla="*/ 49066 w 2216863"/>
              <a:gd name="connsiteY39" fmla="*/ 606627 h 816270"/>
              <a:gd name="connsiteX40" fmla="*/ 396984 w 2216863"/>
              <a:gd name="connsiteY40" fmla="*/ 762744 h 816270"/>
              <a:gd name="connsiteX41" fmla="*/ 26763 w 2216863"/>
              <a:gd name="connsiteY41" fmla="*/ 664613 h 816270"/>
              <a:gd name="connsiteX42" fmla="*/ 392523 w 2216863"/>
              <a:gd name="connsiteY42" fmla="*/ 816270 h 816270"/>
              <a:gd name="connsiteX43" fmla="*/ 651232 w 2216863"/>
              <a:gd name="connsiteY43" fmla="*/ 785046 h 816270"/>
              <a:gd name="connsiteX44" fmla="*/ 727060 w 2216863"/>
              <a:gd name="connsiteY44" fmla="*/ 767204 h 816270"/>
              <a:gd name="connsiteX45" fmla="*/ 744902 w 2216863"/>
              <a:gd name="connsiteY45" fmla="*/ 677995 h 816270"/>
              <a:gd name="connsiteX46" fmla="*/ 744902 w 2216863"/>
              <a:gd name="connsiteY46" fmla="*/ 517417 h 816270"/>
              <a:gd name="connsiteX47" fmla="*/ 767204 w 2216863"/>
              <a:gd name="connsiteY47" fmla="*/ 450510 h 816270"/>
              <a:gd name="connsiteX48" fmla="*/ 887638 w 2216863"/>
              <a:gd name="connsiteY48" fmla="*/ 432668 h 816270"/>
              <a:gd name="connsiteX49" fmla="*/ 1137425 w 2216863"/>
              <a:gd name="connsiteY49" fmla="*/ 419286 h 816270"/>
              <a:gd name="connsiteX50" fmla="*/ 1280160 w 2216863"/>
              <a:gd name="connsiteY50" fmla="*/ 410365 h 816270"/>
              <a:gd name="connsiteX51" fmla="*/ 1440738 w 2216863"/>
              <a:gd name="connsiteY51" fmla="*/ 508496 h 816270"/>
              <a:gd name="connsiteX52" fmla="*/ 1592395 w 2216863"/>
              <a:gd name="connsiteY52" fmla="*/ 620008 h 816270"/>
              <a:gd name="connsiteX53" fmla="*/ 1739591 w 2216863"/>
              <a:gd name="connsiteY53" fmla="*/ 646771 h 816270"/>
              <a:gd name="connsiteX54" fmla="*/ 1891247 w 2216863"/>
              <a:gd name="connsiteY54" fmla="*/ 628929 h 816270"/>
              <a:gd name="connsiteX55" fmla="*/ 2029522 w 2216863"/>
              <a:gd name="connsiteY55" fmla="*/ 646771 h 816270"/>
              <a:gd name="connsiteX56" fmla="*/ 2216863 w 2216863"/>
              <a:gd name="connsiteY56" fmla="*/ 713678 h 816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2216863" h="816270">
                <a:moveTo>
                  <a:pt x="2216863" y="713678"/>
                </a:moveTo>
                <a:lnTo>
                  <a:pt x="2025062" y="615548"/>
                </a:lnTo>
                <a:lnTo>
                  <a:pt x="1886787" y="593245"/>
                </a:lnTo>
                <a:lnTo>
                  <a:pt x="1712828" y="611087"/>
                </a:lnTo>
                <a:lnTo>
                  <a:pt x="1534408" y="557561"/>
                </a:lnTo>
                <a:lnTo>
                  <a:pt x="1405054" y="441589"/>
                </a:lnTo>
                <a:lnTo>
                  <a:pt x="1244477" y="365760"/>
                </a:lnTo>
                <a:lnTo>
                  <a:pt x="1092820" y="361300"/>
                </a:lnTo>
                <a:lnTo>
                  <a:pt x="901019" y="361300"/>
                </a:lnTo>
                <a:lnTo>
                  <a:pt x="771665" y="352379"/>
                </a:lnTo>
                <a:lnTo>
                  <a:pt x="727060" y="312235"/>
                </a:lnTo>
                <a:lnTo>
                  <a:pt x="722599" y="156117"/>
                </a:lnTo>
                <a:lnTo>
                  <a:pt x="695837" y="89210"/>
                </a:lnTo>
                <a:lnTo>
                  <a:pt x="628929" y="84750"/>
                </a:lnTo>
                <a:lnTo>
                  <a:pt x="410365" y="111513"/>
                </a:lnTo>
                <a:lnTo>
                  <a:pt x="347919" y="120434"/>
                </a:lnTo>
                <a:lnTo>
                  <a:pt x="93671" y="22303"/>
                </a:lnTo>
                <a:lnTo>
                  <a:pt x="13382" y="0"/>
                </a:lnTo>
                <a:lnTo>
                  <a:pt x="356839" y="160578"/>
                </a:lnTo>
                <a:lnTo>
                  <a:pt x="13382" y="49066"/>
                </a:lnTo>
                <a:lnTo>
                  <a:pt x="379142" y="223025"/>
                </a:lnTo>
                <a:lnTo>
                  <a:pt x="13382" y="98131"/>
                </a:lnTo>
                <a:lnTo>
                  <a:pt x="361300" y="276551"/>
                </a:lnTo>
                <a:lnTo>
                  <a:pt x="17842" y="160578"/>
                </a:lnTo>
                <a:lnTo>
                  <a:pt x="356839" y="330076"/>
                </a:lnTo>
                <a:lnTo>
                  <a:pt x="17842" y="218564"/>
                </a:lnTo>
                <a:lnTo>
                  <a:pt x="370221" y="383602"/>
                </a:lnTo>
                <a:lnTo>
                  <a:pt x="0" y="272090"/>
                </a:lnTo>
                <a:lnTo>
                  <a:pt x="379142" y="446049"/>
                </a:lnTo>
                <a:lnTo>
                  <a:pt x="31224" y="334537"/>
                </a:lnTo>
                <a:lnTo>
                  <a:pt x="374681" y="499575"/>
                </a:lnTo>
                <a:lnTo>
                  <a:pt x="35684" y="388063"/>
                </a:lnTo>
                <a:lnTo>
                  <a:pt x="383602" y="562022"/>
                </a:lnTo>
                <a:lnTo>
                  <a:pt x="22303" y="441589"/>
                </a:lnTo>
                <a:lnTo>
                  <a:pt x="388063" y="615548"/>
                </a:lnTo>
                <a:lnTo>
                  <a:pt x="35684" y="499575"/>
                </a:lnTo>
                <a:lnTo>
                  <a:pt x="401444" y="669074"/>
                </a:lnTo>
                <a:lnTo>
                  <a:pt x="35684" y="548640"/>
                </a:lnTo>
                <a:lnTo>
                  <a:pt x="396984" y="718139"/>
                </a:lnTo>
                <a:lnTo>
                  <a:pt x="49066" y="606627"/>
                </a:lnTo>
                <a:lnTo>
                  <a:pt x="396984" y="762744"/>
                </a:lnTo>
                <a:lnTo>
                  <a:pt x="26763" y="664613"/>
                </a:lnTo>
                <a:lnTo>
                  <a:pt x="392523" y="816270"/>
                </a:lnTo>
                <a:lnTo>
                  <a:pt x="651232" y="785046"/>
                </a:lnTo>
                <a:lnTo>
                  <a:pt x="727060" y="767204"/>
                </a:lnTo>
                <a:lnTo>
                  <a:pt x="744902" y="677995"/>
                </a:lnTo>
                <a:lnTo>
                  <a:pt x="744902" y="517417"/>
                </a:lnTo>
                <a:lnTo>
                  <a:pt x="767204" y="450510"/>
                </a:lnTo>
                <a:lnTo>
                  <a:pt x="887638" y="432668"/>
                </a:lnTo>
                <a:lnTo>
                  <a:pt x="1137425" y="419286"/>
                </a:lnTo>
                <a:lnTo>
                  <a:pt x="1280160" y="410365"/>
                </a:lnTo>
                <a:lnTo>
                  <a:pt x="1440738" y="508496"/>
                </a:lnTo>
                <a:lnTo>
                  <a:pt x="1592395" y="620008"/>
                </a:lnTo>
                <a:lnTo>
                  <a:pt x="1739591" y="646771"/>
                </a:lnTo>
                <a:lnTo>
                  <a:pt x="1891247" y="628929"/>
                </a:lnTo>
                <a:lnTo>
                  <a:pt x="2029522" y="646771"/>
                </a:lnTo>
                <a:lnTo>
                  <a:pt x="2216863" y="713678"/>
                </a:lnTo>
                <a:close/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Puolivapaa piirto 6"/>
          <p:cNvSpPr/>
          <p:nvPr/>
        </p:nvSpPr>
        <p:spPr>
          <a:xfrm>
            <a:off x="5214310" y="2988527"/>
            <a:ext cx="651231" cy="1199871"/>
          </a:xfrm>
          <a:custGeom>
            <a:avLst/>
            <a:gdLst>
              <a:gd name="connsiteX0" fmla="*/ 602166 w 651231"/>
              <a:gd name="connsiteY0" fmla="*/ 102591 h 1199871"/>
              <a:gd name="connsiteX1" fmla="*/ 530798 w 651231"/>
              <a:gd name="connsiteY1" fmla="*/ 0 h 1199871"/>
              <a:gd name="connsiteX2" fmla="*/ 84750 w 651231"/>
              <a:gd name="connsiteY2" fmla="*/ 26763 h 1199871"/>
              <a:gd name="connsiteX3" fmla="*/ 0 w 651231"/>
              <a:gd name="connsiteY3" fmla="*/ 133814 h 1199871"/>
              <a:gd name="connsiteX4" fmla="*/ 17842 w 651231"/>
              <a:gd name="connsiteY4" fmla="*/ 1132964 h 1199871"/>
              <a:gd name="connsiteX5" fmla="*/ 111512 w 651231"/>
              <a:gd name="connsiteY5" fmla="*/ 1199871 h 1199871"/>
              <a:gd name="connsiteX6" fmla="*/ 530798 w 651231"/>
              <a:gd name="connsiteY6" fmla="*/ 1164187 h 1199871"/>
              <a:gd name="connsiteX7" fmla="*/ 651231 w 651231"/>
              <a:gd name="connsiteY7" fmla="*/ 1057135 h 1199871"/>
              <a:gd name="connsiteX8" fmla="*/ 602166 w 651231"/>
              <a:gd name="connsiteY8" fmla="*/ 102591 h 1199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1231" h="1199871">
                <a:moveTo>
                  <a:pt x="602166" y="102591"/>
                </a:moveTo>
                <a:lnTo>
                  <a:pt x="530798" y="0"/>
                </a:lnTo>
                <a:lnTo>
                  <a:pt x="84750" y="26763"/>
                </a:lnTo>
                <a:lnTo>
                  <a:pt x="0" y="133814"/>
                </a:lnTo>
                <a:lnTo>
                  <a:pt x="17842" y="1132964"/>
                </a:lnTo>
                <a:lnTo>
                  <a:pt x="111512" y="1199871"/>
                </a:lnTo>
                <a:lnTo>
                  <a:pt x="530798" y="1164187"/>
                </a:lnTo>
                <a:lnTo>
                  <a:pt x="651231" y="1057135"/>
                </a:lnTo>
                <a:lnTo>
                  <a:pt x="602166" y="102591"/>
                </a:lnTo>
                <a:close/>
              </a:path>
            </a:pathLst>
          </a:cu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Puolivapaa piirto 7"/>
          <p:cNvSpPr/>
          <p:nvPr/>
        </p:nvSpPr>
        <p:spPr>
          <a:xfrm>
            <a:off x="5161444" y="2884156"/>
            <a:ext cx="778708" cy="1368152"/>
          </a:xfrm>
          <a:custGeom>
            <a:avLst/>
            <a:gdLst>
              <a:gd name="connsiteX0" fmla="*/ 602166 w 651231"/>
              <a:gd name="connsiteY0" fmla="*/ 102591 h 1199871"/>
              <a:gd name="connsiteX1" fmla="*/ 530798 w 651231"/>
              <a:gd name="connsiteY1" fmla="*/ 0 h 1199871"/>
              <a:gd name="connsiteX2" fmla="*/ 84750 w 651231"/>
              <a:gd name="connsiteY2" fmla="*/ 26763 h 1199871"/>
              <a:gd name="connsiteX3" fmla="*/ 0 w 651231"/>
              <a:gd name="connsiteY3" fmla="*/ 133814 h 1199871"/>
              <a:gd name="connsiteX4" fmla="*/ 17842 w 651231"/>
              <a:gd name="connsiteY4" fmla="*/ 1132964 h 1199871"/>
              <a:gd name="connsiteX5" fmla="*/ 111512 w 651231"/>
              <a:gd name="connsiteY5" fmla="*/ 1199871 h 1199871"/>
              <a:gd name="connsiteX6" fmla="*/ 530798 w 651231"/>
              <a:gd name="connsiteY6" fmla="*/ 1164187 h 1199871"/>
              <a:gd name="connsiteX7" fmla="*/ 651231 w 651231"/>
              <a:gd name="connsiteY7" fmla="*/ 1057135 h 1199871"/>
              <a:gd name="connsiteX8" fmla="*/ 602166 w 651231"/>
              <a:gd name="connsiteY8" fmla="*/ 102591 h 1199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1231" h="1199871">
                <a:moveTo>
                  <a:pt x="602166" y="102591"/>
                </a:moveTo>
                <a:lnTo>
                  <a:pt x="530798" y="0"/>
                </a:lnTo>
                <a:lnTo>
                  <a:pt x="84750" y="26763"/>
                </a:lnTo>
                <a:lnTo>
                  <a:pt x="0" y="133814"/>
                </a:lnTo>
                <a:lnTo>
                  <a:pt x="17842" y="1132964"/>
                </a:lnTo>
                <a:lnTo>
                  <a:pt x="111512" y="1199871"/>
                </a:lnTo>
                <a:lnTo>
                  <a:pt x="530798" y="1164187"/>
                </a:lnTo>
                <a:lnTo>
                  <a:pt x="651231" y="1057135"/>
                </a:lnTo>
                <a:lnTo>
                  <a:pt x="602166" y="102591"/>
                </a:lnTo>
                <a:close/>
              </a:path>
            </a:pathLst>
          </a:cu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Puolivapaa piirto 8"/>
          <p:cNvSpPr/>
          <p:nvPr/>
        </p:nvSpPr>
        <p:spPr>
          <a:xfrm>
            <a:off x="5076056" y="2763088"/>
            <a:ext cx="936104" cy="1584176"/>
          </a:xfrm>
          <a:custGeom>
            <a:avLst/>
            <a:gdLst>
              <a:gd name="connsiteX0" fmla="*/ 602166 w 651231"/>
              <a:gd name="connsiteY0" fmla="*/ 102591 h 1199871"/>
              <a:gd name="connsiteX1" fmla="*/ 530798 w 651231"/>
              <a:gd name="connsiteY1" fmla="*/ 0 h 1199871"/>
              <a:gd name="connsiteX2" fmla="*/ 84750 w 651231"/>
              <a:gd name="connsiteY2" fmla="*/ 26763 h 1199871"/>
              <a:gd name="connsiteX3" fmla="*/ 0 w 651231"/>
              <a:gd name="connsiteY3" fmla="*/ 133814 h 1199871"/>
              <a:gd name="connsiteX4" fmla="*/ 17842 w 651231"/>
              <a:gd name="connsiteY4" fmla="*/ 1132964 h 1199871"/>
              <a:gd name="connsiteX5" fmla="*/ 111512 w 651231"/>
              <a:gd name="connsiteY5" fmla="*/ 1199871 h 1199871"/>
              <a:gd name="connsiteX6" fmla="*/ 530798 w 651231"/>
              <a:gd name="connsiteY6" fmla="*/ 1164187 h 1199871"/>
              <a:gd name="connsiteX7" fmla="*/ 651231 w 651231"/>
              <a:gd name="connsiteY7" fmla="*/ 1057135 h 1199871"/>
              <a:gd name="connsiteX8" fmla="*/ 602166 w 651231"/>
              <a:gd name="connsiteY8" fmla="*/ 102591 h 1199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1231" h="1199871">
                <a:moveTo>
                  <a:pt x="602166" y="102591"/>
                </a:moveTo>
                <a:lnTo>
                  <a:pt x="530798" y="0"/>
                </a:lnTo>
                <a:lnTo>
                  <a:pt x="84750" y="26763"/>
                </a:lnTo>
                <a:lnTo>
                  <a:pt x="0" y="133814"/>
                </a:lnTo>
                <a:lnTo>
                  <a:pt x="17842" y="1132964"/>
                </a:lnTo>
                <a:lnTo>
                  <a:pt x="111512" y="1199871"/>
                </a:lnTo>
                <a:lnTo>
                  <a:pt x="530798" y="1164187"/>
                </a:lnTo>
                <a:lnTo>
                  <a:pt x="651231" y="1057135"/>
                </a:lnTo>
                <a:lnTo>
                  <a:pt x="602166" y="102591"/>
                </a:lnTo>
                <a:close/>
              </a:path>
            </a:pathLst>
          </a:cu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kehys 3">
            <a:hlinkClick r:id="rId3" action="ppaction://hlinksldjump"/>
          </p:cNvPr>
          <p:cNvSpPr txBox="1"/>
          <p:nvPr/>
        </p:nvSpPr>
        <p:spPr>
          <a:xfrm>
            <a:off x="4970997" y="2747877"/>
            <a:ext cx="1008112" cy="338554"/>
          </a:xfrm>
          <a:prstGeom prst="rect">
            <a:avLst/>
          </a:prstGeom>
          <a:solidFill>
            <a:schemeClr val="bg1">
              <a:lumMod val="85000"/>
              <a:alpha val="48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1600" dirty="0">
                <a:hlinkClick r:id="rId3" action="ppaction://hlinksldjump"/>
              </a:rPr>
              <a:t>Muuntaja</a:t>
            </a:r>
            <a:endParaRPr lang="fi-FI" sz="1600" dirty="0"/>
          </a:p>
        </p:txBody>
      </p:sp>
      <p:sp>
        <p:nvSpPr>
          <p:cNvPr id="10" name="Puolivapaa piirto 9"/>
          <p:cNvSpPr/>
          <p:nvPr/>
        </p:nvSpPr>
        <p:spPr>
          <a:xfrm>
            <a:off x="2270388" y="2627227"/>
            <a:ext cx="3082197" cy="1342607"/>
          </a:xfrm>
          <a:custGeom>
            <a:avLst/>
            <a:gdLst>
              <a:gd name="connsiteX0" fmla="*/ 2653991 w 3082197"/>
              <a:gd name="connsiteY0" fmla="*/ 718139 h 1342607"/>
              <a:gd name="connsiteX1" fmla="*/ 3073276 w 3082197"/>
              <a:gd name="connsiteY1" fmla="*/ 851953 h 1342607"/>
              <a:gd name="connsiteX2" fmla="*/ 2662912 w 3082197"/>
              <a:gd name="connsiteY2" fmla="*/ 878716 h 1342607"/>
              <a:gd name="connsiteX3" fmla="*/ 3073276 w 3082197"/>
              <a:gd name="connsiteY3" fmla="*/ 1012531 h 1342607"/>
              <a:gd name="connsiteX4" fmla="*/ 2676293 w 3082197"/>
              <a:gd name="connsiteY4" fmla="*/ 1043754 h 1342607"/>
              <a:gd name="connsiteX5" fmla="*/ 3073276 w 3082197"/>
              <a:gd name="connsiteY5" fmla="*/ 1159727 h 1342607"/>
              <a:gd name="connsiteX6" fmla="*/ 2676293 w 3082197"/>
              <a:gd name="connsiteY6" fmla="*/ 1186490 h 1342607"/>
              <a:gd name="connsiteX7" fmla="*/ 3082197 w 3082197"/>
              <a:gd name="connsiteY7" fmla="*/ 1324765 h 1342607"/>
              <a:gd name="connsiteX8" fmla="*/ 2613846 w 3082197"/>
              <a:gd name="connsiteY8" fmla="*/ 1342607 h 1342607"/>
              <a:gd name="connsiteX9" fmla="*/ 2551399 w 3082197"/>
              <a:gd name="connsiteY9" fmla="*/ 1329226 h 1342607"/>
              <a:gd name="connsiteX10" fmla="*/ 2493413 w 3082197"/>
              <a:gd name="connsiteY10" fmla="*/ 1266779 h 1342607"/>
              <a:gd name="connsiteX11" fmla="*/ 2497873 w 3082197"/>
              <a:gd name="connsiteY11" fmla="*/ 1097280 h 1342607"/>
              <a:gd name="connsiteX12" fmla="*/ 2462190 w 3082197"/>
              <a:gd name="connsiteY12" fmla="*/ 1034833 h 1342607"/>
              <a:gd name="connsiteX13" fmla="*/ 2221323 w 3082197"/>
              <a:gd name="connsiteY13" fmla="*/ 1030373 h 1342607"/>
              <a:gd name="connsiteX14" fmla="*/ 1757432 w 3082197"/>
              <a:gd name="connsiteY14" fmla="*/ 1008071 h 1342607"/>
              <a:gd name="connsiteX15" fmla="*/ 1275700 w 3082197"/>
              <a:gd name="connsiteY15" fmla="*/ 1016992 h 1342607"/>
              <a:gd name="connsiteX16" fmla="*/ 816270 w 3082197"/>
              <a:gd name="connsiteY16" fmla="*/ 1012531 h 1342607"/>
              <a:gd name="connsiteX17" fmla="*/ 446049 w 3082197"/>
              <a:gd name="connsiteY17" fmla="*/ 1016992 h 1342607"/>
              <a:gd name="connsiteX18" fmla="*/ 173959 w 3082197"/>
              <a:gd name="connsiteY18" fmla="*/ 1012531 h 1342607"/>
              <a:gd name="connsiteX19" fmla="*/ 102592 w 3082197"/>
              <a:gd name="connsiteY19" fmla="*/ 1008071 h 1342607"/>
              <a:gd name="connsiteX20" fmla="*/ 84750 w 3082197"/>
              <a:gd name="connsiteY20" fmla="*/ 950084 h 1342607"/>
              <a:gd name="connsiteX21" fmla="*/ 93671 w 3082197"/>
              <a:gd name="connsiteY21" fmla="*/ 816270 h 1342607"/>
              <a:gd name="connsiteX22" fmla="*/ 93671 w 3082197"/>
              <a:gd name="connsiteY22" fmla="*/ 704757 h 1342607"/>
              <a:gd name="connsiteX23" fmla="*/ 0 w 3082197"/>
              <a:gd name="connsiteY23" fmla="*/ 651232 h 1342607"/>
              <a:gd name="connsiteX24" fmla="*/ 4461 w 3082197"/>
              <a:gd name="connsiteY24" fmla="*/ 428207 h 1342607"/>
              <a:gd name="connsiteX25" fmla="*/ 107052 w 3082197"/>
              <a:gd name="connsiteY25" fmla="*/ 388063 h 1342607"/>
              <a:gd name="connsiteX26" fmla="*/ 111512 w 3082197"/>
              <a:gd name="connsiteY26" fmla="*/ 165038 h 1342607"/>
              <a:gd name="connsiteX27" fmla="*/ 115973 w 3082197"/>
              <a:gd name="connsiteY27" fmla="*/ 62447 h 1342607"/>
              <a:gd name="connsiteX28" fmla="*/ 446049 w 3082197"/>
              <a:gd name="connsiteY28" fmla="*/ 26763 h 1342607"/>
              <a:gd name="connsiteX29" fmla="*/ 1012531 w 3082197"/>
              <a:gd name="connsiteY29" fmla="*/ 0 h 1342607"/>
              <a:gd name="connsiteX30" fmla="*/ 1525487 w 3082197"/>
              <a:gd name="connsiteY30" fmla="*/ 4461 h 1342607"/>
              <a:gd name="connsiteX31" fmla="*/ 1895708 w 3082197"/>
              <a:gd name="connsiteY31" fmla="*/ 22303 h 1342607"/>
              <a:gd name="connsiteX32" fmla="*/ 2203481 w 3082197"/>
              <a:gd name="connsiteY32" fmla="*/ 13382 h 1342607"/>
              <a:gd name="connsiteX33" fmla="*/ 2301612 w 3082197"/>
              <a:gd name="connsiteY33" fmla="*/ 44605 h 1342607"/>
              <a:gd name="connsiteX34" fmla="*/ 2328375 w 3082197"/>
              <a:gd name="connsiteY34" fmla="*/ 236406 h 1342607"/>
              <a:gd name="connsiteX35" fmla="*/ 2328375 w 3082197"/>
              <a:gd name="connsiteY35" fmla="*/ 499575 h 1342607"/>
              <a:gd name="connsiteX36" fmla="*/ 2319454 w 3082197"/>
              <a:gd name="connsiteY36" fmla="*/ 628929 h 1342607"/>
              <a:gd name="connsiteX37" fmla="*/ 2350677 w 3082197"/>
              <a:gd name="connsiteY37" fmla="*/ 686915 h 1342607"/>
              <a:gd name="connsiteX38" fmla="*/ 2475571 w 3082197"/>
              <a:gd name="connsiteY38" fmla="*/ 718139 h 1342607"/>
              <a:gd name="connsiteX39" fmla="*/ 2653991 w 3082197"/>
              <a:gd name="connsiteY39" fmla="*/ 718139 h 1342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3082197" h="1342607">
                <a:moveTo>
                  <a:pt x="2653991" y="718139"/>
                </a:moveTo>
                <a:lnTo>
                  <a:pt x="3073276" y="851953"/>
                </a:lnTo>
                <a:lnTo>
                  <a:pt x="2662912" y="878716"/>
                </a:lnTo>
                <a:lnTo>
                  <a:pt x="3073276" y="1012531"/>
                </a:lnTo>
                <a:lnTo>
                  <a:pt x="2676293" y="1043754"/>
                </a:lnTo>
                <a:lnTo>
                  <a:pt x="3073276" y="1159727"/>
                </a:lnTo>
                <a:lnTo>
                  <a:pt x="2676293" y="1186490"/>
                </a:lnTo>
                <a:lnTo>
                  <a:pt x="3082197" y="1324765"/>
                </a:lnTo>
                <a:lnTo>
                  <a:pt x="2613846" y="1342607"/>
                </a:lnTo>
                <a:lnTo>
                  <a:pt x="2551399" y="1329226"/>
                </a:lnTo>
                <a:lnTo>
                  <a:pt x="2493413" y="1266779"/>
                </a:lnTo>
                <a:lnTo>
                  <a:pt x="2497873" y="1097280"/>
                </a:lnTo>
                <a:lnTo>
                  <a:pt x="2462190" y="1034833"/>
                </a:lnTo>
                <a:lnTo>
                  <a:pt x="2221323" y="1030373"/>
                </a:lnTo>
                <a:lnTo>
                  <a:pt x="1757432" y="1008071"/>
                </a:lnTo>
                <a:lnTo>
                  <a:pt x="1275700" y="1016992"/>
                </a:lnTo>
                <a:lnTo>
                  <a:pt x="816270" y="1012531"/>
                </a:lnTo>
                <a:lnTo>
                  <a:pt x="446049" y="1016992"/>
                </a:lnTo>
                <a:lnTo>
                  <a:pt x="173959" y="1012531"/>
                </a:lnTo>
                <a:lnTo>
                  <a:pt x="102592" y="1008071"/>
                </a:lnTo>
                <a:lnTo>
                  <a:pt x="84750" y="950084"/>
                </a:lnTo>
                <a:lnTo>
                  <a:pt x="93671" y="816270"/>
                </a:lnTo>
                <a:lnTo>
                  <a:pt x="93671" y="704757"/>
                </a:lnTo>
                <a:lnTo>
                  <a:pt x="0" y="651232"/>
                </a:lnTo>
                <a:lnTo>
                  <a:pt x="4461" y="428207"/>
                </a:lnTo>
                <a:lnTo>
                  <a:pt x="107052" y="388063"/>
                </a:lnTo>
                <a:cubicBezTo>
                  <a:pt x="108539" y="313721"/>
                  <a:pt x="110025" y="239380"/>
                  <a:pt x="111512" y="165038"/>
                </a:cubicBezTo>
                <a:lnTo>
                  <a:pt x="115973" y="62447"/>
                </a:lnTo>
                <a:lnTo>
                  <a:pt x="446049" y="26763"/>
                </a:lnTo>
                <a:lnTo>
                  <a:pt x="1012531" y="0"/>
                </a:lnTo>
                <a:lnTo>
                  <a:pt x="1525487" y="4461"/>
                </a:lnTo>
                <a:lnTo>
                  <a:pt x="1895708" y="22303"/>
                </a:lnTo>
                <a:lnTo>
                  <a:pt x="2203481" y="13382"/>
                </a:lnTo>
                <a:lnTo>
                  <a:pt x="2301612" y="44605"/>
                </a:lnTo>
                <a:lnTo>
                  <a:pt x="2328375" y="236406"/>
                </a:lnTo>
                <a:lnTo>
                  <a:pt x="2328375" y="499575"/>
                </a:lnTo>
                <a:lnTo>
                  <a:pt x="2319454" y="628929"/>
                </a:lnTo>
                <a:lnTo>
                  <a:pt x="2350677" y="686915"/>
                </a:lnTo>
                <a:lnTo>
                  <a:pt x="2475571" y="718139"/>
                </a:lnTo>
                <a:lnTo>
                  <a:pt x="2653991" y="718139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Puolivapaa piirto 10"/>
          <p:cNvSpPr/>
          <p:nvPr/>
        </p:nvSpPr>
        <p:spPr>
          <a:xfrm>
            <a:off x="7010400" y="1400175"/>
            <a:ext cx="333375" cy="9525"/>
          </a:xfrm>
          <a:custGeom>
            <a:avLst/>
            <a:gdLst>
              <a:gd name="connsiteX0" fmla="*/ 333375 w 333375"/>
              <a:gd name="connsiteY0" fmla="*/ 0 h 9525"/>
              <a:gd name="connsiteX1" fmla="*/ 0 w 333375"/>
              <a:gd name="connsiteY1" fmla="*/ 9525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33375" h="9525">
                <a:moveTo>
                  <a:pt x="333375" y="0"/>
                </a:moveTo>
                <a:lnTo>
                  <a:pt x="0" y="9525"/>
                </a:lnTo>
              </a:path>
            </a:pathLst>
          </a:cu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Puolivapaa piirto 11"/>
          <p:cNvSpPr/>
          <p:nvPr/>
        </p:nvSpPr>
        <p:spPr>
          <a:xfrm>
            <a:off x="2286000" y="1390650"/>
            <a:ext cx="4457700" cy="1543050"/>
          </a:xfrm>
          <a:custGeom>
            <a:avLst/>
            <a:gdLst>
              <a:gd name="connsiteX0" fmla="*/ 4457700 w 4457700"/>
              <a:gd name="connsiteY0" fmla="*/ 0 h 1543050"/>
              <a:gd name="connsiteX1" fmla="*/ 4086225 w 4457700"/>
              <a:gd name="connsiteY1" fmla="*/ 28575 h 1543050"/>
              <a:gd name="connsiteX2" fmla="*/ 3905250 w 4457700"/>
              <a:gd name="connsiteY2" fmla="*/ 66675 h 1543050"/>
              <a:gd name="connsiteX3" fmla="*/ 3867150 w 4457700"/>
              <a:gd name="connsiteY3" fmla="*/ 133350 h 1543050"/>
              <a:gd name="connsiteX4" fmla="*/ 3848100 w 4457700"/>
              <a:gd name="connsiteY4" fmla="*/ 400050 h 1543050"/>
              <a:gd name="connsiteX5" fmla="*/ 3848100 w 4457700"/>
              <a:gd name="connsiteY5" fmla="*/ 809625 h 1543050"/>
              <a:gd name="connsiteX6" fmla="*/ 3838575 w 4457700"/>
              <a:gd name="connsiteY6" fmla="*/ 1047750 h 1543050"/>
              <a:gd name="connsiteX7" fmla="*/ 3790950 w 4457700"/>
              <a:gd name="connsiteY7" fmla="*/ 1123950 h 1543050"/>
              <a:gd name="connsiteX8" fmla="*/ 3095625 w 4457700"/>
              <a:gd name="connsiteY8" fmla="*/ 1133475 h 1543050"/>
              <a:gd name="connsiteX9" fmla="*/ 2286000 w 4457700"/>
              <a:gd name="connsiteY9" fmla="*/ 1162050 h 1543050"/>
              <a:gd name="connsiteX10" fmla="*/ 1066800 w 4457700"/>
              <a:gd name="connsiteY10" fmla="*/ 1171575 h 1543050"/>
              <a:gd name="connsiteX11" fmla="*/ 352425 w 4457700"/>
              <a:gd name="connsiteY11" fmla="*/ 1190625 h 1543050"/>
              <a:gd name="connsiteX12" fmla="*/ 38100 w 4457700"/>
              <a:gd name="connsiteY12" fmla="*/ 1209675 h 1543050"/>
              <a:gd name="connsiteX13" fmla="*/ 9525 w 4457700"/>
              <a:gd name="connsiteY13" fmla="*/ 1285875 h 1543050"/>
              <a:gd name="connsiteX14" fmla="*/ 0 w 4457700"/>
              <a:gd name="connsiteY14" fmla="*/ 1543050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57700" h="1543050">
                <a:moveTo>
                  <a:pt x="4457700" y="0"/>
                </a:moveTo>
                <a:lnTo>
                  <a:pt x="4086225" y="28575"/>
                </a:lnTo>
                <a:lnTo>
                  <a:pt x="3905250" y="66675"/>
                </a:lnTo>
                <a:lnTo>
                  <a:pt x="3867150" y="133350"/>
                </a:lnTo>
                <a:lnTo>
                  <a:pt x="3848100" y="400050"/>
                </a:lnTo>
                <a:lnTo>
                  <a:pt x="3848100" y="809625"/>
                </a:lnTo>
                <a:lnTo>
                  <a:pt x="3838575" y="1047750"/>
                </a:lnTo>
                <a:lnTo>
                  <a:pt x="3790950" y="1123950"/>
                </a:lnTo>
                <a:lnTo>
                  <a:pt x="3095625" y="1133475"/>
                </a:lnTo>
                <a:lnTo>
                  <a:pt x="2286000" y="1162050"/>
                </a:lnTo>
                <a:lnTo>
                  <a:pt x="1066800" y="1171575"/>
                </a:lnTo>
                <a:lnTo>
                  <a:pt x="352425" y="1190625"/>
                </a:lnTo>
                <a:lnTo>
                  <a:pt x="38100" y="1209675"/>
                </a:lnTo>
                <a:lnTo>
                  <a:pt x="9525" y="1285875"/>
                </a:lnTo>
                <a:lnTo>
                  <a:pt x="0" y="1543050"/>
                </a:lnTo>
              </a:path>
            </a:pathLst>
          </a:cu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Puolivapaa piirto 12"/>
          <p:cNvSpPr/>
          <p:nvPr/>
        </p:nvSpPr>
        <p:spPr>
          <a:xfrm>
            <a:off x="6105525" y="2495550"/>
            <a:ext cx="104775" cy="695325"/>
          </a:xfrm>
          <a:custGeom>
            <a:avLst/>
            <a:gdLst>
              <a:gd name="connsiteX0" fmla="*/ 0 w 104775"/>
              <a:gd name="connsiteY0" fmla="*/ 0 h 695325"/>
              <a:gd name="connsiteX1" fmla="*/ 85725 w 104775"/>
              <a:gd name="connsiteY1" fmla="*/ 142875 h 695325"/>
              <a:gd name="connsiteX2" fmla="*/ 95250 w 104775"/>
              <a:gd name="connsiteY2" fmla="*/ 438150 h 695325"/>
              <a:gd name="connsiteX3" fmla="*/ 104775 w 104775"/>
              <a:gd name="connsiteY3" fmla="*/ 695325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775" h="695325">
                <a:moveTo>
                  <a:pt x="0" y="0"/>
                </a:moveTo>
                <a:lnTo>
                  <a:pt x="85725" y="142875"/>
                </a:lnTo>
                <a:lnTo>
                  <a:pt x="95250" y="438150"/>
                </a:lnTo>
                <a:lnTo>
                  <a:pt x="104775" y="695325"/>
                </a:lnTo>
              </a:path>
            </a:pathLst>
          </a:cu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Puolivapaa piirto 13"/>
          <p:cNvSpPr/>
          <p:nvPr/>
        </p:nvSpPr>
        <p:spPr>
          <a:xfrm>
            <a:off x="6200775" y="3314700"/>
            <a:ext cx="19050" cy="571500"/>
          </a:xfrm>
          <a:custGeom>
            <a:avLst/>
            <a:gdLst>
              <a:gd name="connsiteX0" fmla="*/ 0 w 19050"/>
              <a:gd name="connsiteY0" fmla="*/ 0 h 571500"/>
              <a:gd name="connsiteX1" fmla="*/ 19050 w 19050"/>
              <a:gd name="connsiteY1" fmla="*/ 571500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050" h="571500">
                <a:moveTo>
                  <a:pt x="0" y="0"/>
                </a:moveTo>
                <a:lnTo>
                  <a:pt x="19050" y="571500"/>
                </a:lnTo>
              </a:path>
            </a:pathLst>
          </a:cu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Puolivapaa piirto 14"/>
          <p:cNvSpPr/>
          <p:nvPr/>
        </p:nvSpPr>
        <p:spPr>
          <a:xfrm>
            <a:off x="2257425" y="3371850"/>
            <a:ext cx="4638675" cy="1952625"/>
          </a:xfrm>
          <a:custGeom>
            <a:avLst/>
            <a:gdLst>
              <a:gd name="connsiteX0" fmla="*/ 0 w 4638675"/>
              <a:gd name="connsiteY0" fmla="*/ 0 h 1952625"/>
              <a:gd name="connsiteX1" fmla="*/ 0 w 4638675"/>
              <a:gd name="connsiteY1" fmla="*/ 314325 h 1952625"/>
              <a:gd name="connsiteX2" fmla="*/ 28575 w 4638675"/>
              <a:gd name="connsiteY2" fmla="*/ 381000 h 1952625"/>
              <a:gd name="connsiteX3" fmla="*/ 104775 w 4638675"/>
              <a:gd name="connsiteY3" fmla="*/ 400050 h 1952625"/>
              <a:gd name="connsiteX4" fmla="*/ 914400 w 4638675"/>
              <a:gd name="connsiteY4" fmla="*/ 381000 h 1952625"/>
              <a:gd name="connsiteX5" fmla="*/ 1752600 w 4638675"/>
              <a:gd name="connsiteY5" fmla="*/ 381000 h 1952625"/>
              <a:gd name="connsiteX6" fmla="*/ 2228850 w 4638675"/>
              <a:gd name="connsiteY6" fmla="*/ 381000 h 1952625"/>
              <a:gd name="connsiteX7" fmla="*/ 2305050 w 4638675"/>
              <a:gd name="connsiteY7" fmla="*/ 447675 h 1952625"/>
              <a:gd name="connsiteX8" fmla="*/ 2343150 w 4638675"/>
              <a:gd name="connsiteY8" fmla="*/ 866775 h 1952625"/>
              <a:gd name="connsiteX9" fmla="*/ 2352675 w 4638675"/>
              <a:gd name="connsiteY9" fmla="*/ 1143000 h 1952625"/>
              <a:gd name="connsiteX10" fmla="*/ 2438400 w 4638675"/>
              <a:gd name="connsiteY10" fmla="*/ 1219200 h 1952625"/>
              <a:gd name="connsiteX11" fmla="*/ 3152775 w 4638675"/>
              <a:gd name="connsiteY11" fmla="*/ 1200150 h 1952625"/>
              <a:gd name="connsiteX12" fmla="*/ 3810000 w 4638675"/>
              <a:gd name="connsiteY12" fmla="*/ 1171575 h 1952625"/>
              <a:gd name="connsiteX13" fmla="*/ 3914775 w 4638675"/>
              <a:gd name="connsiteY13" fmla="*/ 1152525 h 1952625"/>
              <a:gd name="connsiteX14" fmla="*/ 3971925 w 4638675"/>
              <a:gd name="connsiteY14" fmla="*/ 1066800 h 1952625"/>
              <a:gd name="connsiteX15" fmla="*/ 3990975 w 4638675"/>
              <a:gd name="connsiteY15" fmla="*/ 857250 h 1952625"/>
              <a:gd name="connsiteX16" fmla="*/ 4019550 w 4638675"/>
              <a:gd name="connsiteY16" fmla="*/ 752475 h 1952625"/>
              <a:gd name="connsiteX17" fmla="*/ 4248150 w 4638675"/>
              <a:gd name="connsiteY17" fmla="*/ 752475 h 1952625"/>
              <a:gd name="connsiteX18" fmla="*/ 4486275 w 4638675"/>
              <a:gd name="connsiteY18" fmla="*/ 762000 h 1952625"/>
              <a:gd name="connsiteX19" fmla="*/ 4543425 w 4638675"/>
              <a:gd name="connsiteY19" fmla="*/ 838200 h 1952625"/>
              <a:gd name="connsiteX20" fmla="*/ 4591050 w 4638675"/>
              <a:gd name="connsiteY20" fmla="*/ 1019175 h 1952625"/>
              <a:gd name="connsiteX21" fmla="*/ 4638675 w 4638675"/>
              <a:gd name="connsiteY21" fmla="*/ 1609725 h 1952625"/>
              <a:gd name="connsiteX22" fmla="*/ 4629150 w 4638675"/>
              <a:gd name="connsiteY22" fmla="*/ 1952625 h 1952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638675" h="1952625">
                <a:moveTo>
                  <a:pt x="0" y="0"/>
                </a:moveTo>
                <a:lnTo>
                  <a:pt x="0" y="314325"/>
                </a:lnTo>
                <a:lnTo>
                  <a:pt x="28575" y="381000"/>
                </a:lnTo>
                <a:lnTo>
                  <a:pt x="104775" y="400050"/>
                </a:lnTo>
                <a:lnTo>
                  <a:pt x="914400" y="381000"/>
                </a:lnTo>
                <a:lnTo>
                  <a:pt x="1752600" y="381000"/>
                </a:lnTo>
                <a:lnTo>
                  <a:pt x="2228850" y="381000"/>
                </a:lnTo>
                <a:lnTo>
                  <a:pt x="2305050" y="447675"/>
                </a:lnTo>
                <a:lnTo>
                  <a:pt x="2343150" y="866775"/>
                </a:lnTo>
                <a:lnTo>
                  <a:pt x="2352675" y="1143000"/>
                </a:lnTo>
                <a:lnTo>
                  <a:pt x="2438400" y="1219200"/>
                </a:lnTo>
                <a:lnTo>
                  <a:pt x="3152775" y="1200150"/>
                </a:lnTo>
                <a:lnTo>
                  <a:pt x="3810000" y="1171575"/>
                </a:lnTo>
                <a:lnTo>
                  <a:pt x="3914775" y="1152525"/>
                </a:lnTo>
                <a:lnTo>
                  <a:pt x="3971925" y="1066800"/>
                </a:lnTo>
                <a:lnTo>
                  <a:pt x="3990975" y="857250"/>
                </a:lnTo>
                <a:lnTo>
                  <a:pt x="4019550" y="752475"/>
                </a:lnTo>
                <a:lnTo>
                  <a:pt x="4248150" y="752475"/>
                </a:lnTo>
                <a:lnTo>
                  <a:pt x="4486275" y="762000"/>
                </a:lnTo>
                <a:lnTo>
                  <a:pt x="4543425" y="838200"/>
                </a:lnTo>
                <a:lnTo>
                  <a:pt x="4591050" y="1019175"/>
                </a:lnTo>
                <a:lnTo>
                  <a:pt x="4638675" y="1609725"/>
                </a:lnTo>
                <a:lnTo>
                  <a:pt x="4629150" y="1952625"/>
                </a:lnTo>
              </a:path>
            </a:pathLst>
          </a:cu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6" name="Kuva 15" descr="pistehitsaus1A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2771800" y="980728"/>
            <a:ext cx="1501904" cy="1453927"/>
          </a:xfrm>
          <a:prstGeom prst="rect">
            <a:avLst/>
          </a:prstGeom>
        </p:spPr>
      </p:pic>
      <p:cxnSp>
        <p:nvCxnSpPr>
          <p:cNvPr id="19" name="Suora nuoliyhdysviiva 18"/>
          <p:cNvCxnSpPr/>
          <p:nvPr/>
        </p:nvCxnSpPr>
        <p:spPr>
          <a:xfrm flipH="1">
            <a:off x="4283968" y="1297335"/>
            <a:ext cx="504056" cy="0"/>
          </a:xfrm>
          <a:prstGeom prst="straightConnector1">
            <a:avLst/>
          </a:prstGeom>
          <a:ln w="57150"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lanuoli 19"/>
          <p:cNvSpPr/>
          <p:nvPr/>
        </p:nvSpPr>
        <p:spPr>
          <a:xfrm>
            <a:off x="2896766" y="1215802"/>
            <a:ext cx="216024" cy="216024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Alanuoli 20"/>
          <p:cNvSpPr/>
          <p:nvPr/>
        </p:nvSpPr>
        <p:spPr>
          <a:xfrm>
            <a:off x="3131840" y="1206277"/>
            <a:ext cx="216024" cy="216024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Alanuoli 21"/>
          <p:cNvSpPr/>
          <p:nvPr/>
        </p:nvSpPr>
        <p:spPr>
          <a:xfrm>
            <a:off x="3347864" y="1196752"/>
            <a:ext cx="216024" cy="216024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Alanuoli 22"/>
          <p:cNvSpPr/>
          <p:nvPr/>
        </p:nvSpPr>
        <p:spPr>
          <a:xfrm>
            <a:off x="2051720" y="2060848"/>
            <a:ext cx="561206" cy="429766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4" name="Kuva 23" descr="pistehitsaus1B.jp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 rot="-120000">
            <a:off x="4499993" y="1800162"/>
            <a:ext cx="1512168" cy="673684"/>
          </a:xfrm>
          <a:prstGeom prst="rect">
            <a:avLst/>
          </a:prstGeom>
        </p:spPr>
      </p:pic>
      <p:pic>
        <p:nvPicPr>
          <p:cNvPr id="25" name="Kuva 24" descr="pistehitsaus1C.jpg"/>
          <p:cNvPicPr>
            <a:picLocks noChangeAspect="1"/>
          </p:cNvPicPr>
          <p:nvPr/>
        </p:nvPicPr>
        <p:blipFill>
          <a:blip r:embed="rId6" cstate="screen"/>
          <a:stretch>
            <a:fillRect/>
          </a:stretch>
        </p:blipFill>
        <p:spPr>
          <a:xfrm>
            <a:off x="683568" y="4509120"/>
            <a:ext cx="3456384" cy="934482"/>
          </a:xfrm>
          <a:prstGeom prst="rect">
            <a:avLst/>
          </a:prstGeom>
        </p:spPr>
      </p:pic>
      <p:sp>
        <p:nvSpPr>
          <p:cNvPr id="26" name="Kuvatekstiellipsi 25"/>
          <p:cNvSpPr/>
          <p:nvPr/>
        </p:nvSpPr>
        <p:spPr>
          <a:xfrm>
            <a:off x="6588224" y="2276872"/>
            <a:ext cx="1872208" cy="936104"/>
          </a:xfrm>
          <a:prstGeom prst="wedgeEllipseCallout">
            <a:avLst>
              <a:gd name="adj1" fmla="val -62714"/>
              <a:gd name="adj2" fmla="val 27888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Virtalähteen sydämenä on muuntaja.</a:t>
            </a:r>
          </a:p>
        </p:txBody>
      </p:sp>
      <p:sp>
        <p:nvSpPr>
          <p:cNvPr id="27" name="Kuvatekstiellipsi 26"/>
          <p:cNvSpPr/>
          <p:nvPr/>
        </p:nvSpPr>
        <p:spPr>
          <a:xfrm>
            <a:off x="6588224" y="1556792"/>
            <a:ext cx="2124744" cy="1728192"/>
          </a:xfrm>
          <a:prstGeom prst="wedgeEllipseCallout">
            <a:avLst>
              <a:gd name="adj1" fmla="val -46874"/>
              <a:gd name="adj2" fmla="val -4419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Kiertävä vesi jäähdyttää elektrodit sekä muuntajan ja muut sähköiset komponentit.</a:t>
            </a:r>
          </a:p>
        </p:txBody>
      </p:sp>
      <p:sp>
        <p:nvSpPr>
          <p:cNvPr id="28" name="Alanuoli 27"/>
          <p:cNvSpPr/>
          <p:nvPr/>
        </p:nvSpPr>
        <p:spPr>
          <a:xfrm flipV="1">
            <a:off x="1994570" y="3935338"/>
            <a:ext cx="561206" cy="429766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Kuvatekstiellipsi 28"/>
          <p:cNvSpPr/>
          <p:nvPr/>
        </p:nvSpPr>
        <p:spPr>
          <a:xfrm>
            <a:off x="186972" y="344278"/>
            <a:ext cx="2448272" cy="1584176"/>
          </a:xfrm>
          <a:prstGeom prst="wedgeEllipseCallout">
            <a:avLst>
              <a:gd name="adj1" fmla="val 34468"/>
              <a:gd name="adj2" fmla="val 54648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Elektrodien puristusvoima muodostuu esim. pneumaattisesti paineilman avulla.</a:t>
            </a:r>
          </a:p>
        </p:txBody>
      </p:sp>
      <p:sp>
        <p:nvSpPr>
          <p:cNvPr id="30" name="Kuvatekstiellipsi 29"/>
          <p:cNvSpPr/>
          <p:nvPr/>
        </p:nvSpPr>
        <p:spPr>
          <a:xfrm>
            <a:off x="2987824" y="4725144"/>
            <a:ext cx="2304256" cy="1008112"/>
          </a:xfrm>
          <a:prstGeom prst="wedgeEllipseCallout">
            <a:avLst>
              <a:gd name="adj1" fmla="val -52952"/>
              <a:gd name="adj2" fmla="val -24004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Pistehitsauskonetta käytetään </a:t>
            </a:r>
            <a:r>
              <a:rPr lang="fi-FI" sz="1400" dirty="0" err="1">
                <a:solidFill>
                  <a:schemeClr val="tx1"/>
                </a:solidFill>
              </a:rPr>
              <a:t>jalkapol-kimen</a:t>
            </a:r>
            <a:r>
              <a:rPr lang="fi-FI" sz="1400" dirty="0">
                <a:solidFill>
                  <a:schemeClr val="tx1"/>
                </a:solidFill>
              </a:rPr>
              <a:t> avulla.</a:t>
            </a:r>
          </a:p>
        </p:txBody>
      </p:sp>
      <p:sp>
        <p:nvSpPr>
          <p:cNvPr id="31" name="Kuvatekstiellipsi 30"/>
          <p:cNvSpPr/>
          <p:nvPr/>
        </p:nvSpPr>
        <p:spPr>
          <a:xfrm>
            <a:off x="6228184" y="1124744"/>
            <a:ext cx="2699792" cy="2088232"/>
          </a:xfrm>
          <a:prstGeom prst="wedgeEllipseCallout">
            <a:avLst>
              <a:gd name="adj1" fmla="val -61310"/>
              <a:gd name="adj2" fmla="val -6151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Hitsauskoneeseen asetetaan </a:t>
            </a:r>
            <a:r>
              <a:rPr lang="fi-FI" sz="1400" dirty="0" err="1">
                <a:solidFill>
                  <a:schemeClr val="tx1"/>
                </a:solidFill>
              </a:rPr>
              <a:t>puris-tusvoima</a:t>
            </a:r>
            <a:r>
              <a:rPr lang="fi-FI" sz="1400" dirty="0">
                <a:solidFill>
                  <a:schemeClr val="tx1"/>
                </a:solidFill>
              </a:rPr>
              <a:t>, hitsausvirta ja aika, jonka hitsaus-virta kulkee elektrodien kautta ja niiden välissä olevien levyjen läpi.</a:t>
            </a:r>
          </a:p>
        </p:txBody>
      </p:sp>
      <p:sp>
        <p:nvSpPr>
          <p:cNvPr id="32" name="Tekstikehys 31"/>
          <p:cNvSpPr txBox="1"/>
          <p:nvPr/>
        </p:nvSpPr>
        <p:spPr>
          <a:xfrm>
            <a:off x="251520" y="2996952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Hitsattavat levyt</a:t>
            </a:r>
          </a:p>
        </p:txBody>
      </p:sp>
      <p:cxnSp>
        <p:nvCxnSpPr>
          <p:cNvPr id="33" name="Suora nuoliyhdysviiva 32"/>
          <p:cNvCxnSpPr/>
          <p:nvPr/>
        </p:nvCxnSpPr>
        <p:spPr>
          <a:xfrm rot="16200000" flipH="1">
            <a:off x="2966308" y="2074904"/>
            <a:ext cx="504056" cy="0"/>
          </a:xfrm>
          <a:prstGeom prst="straightConnector1">
            <a:avLst/>
          </a:prstGeom>
          <a:ln w="76200">
            <a:solidFill>
              <a:srgbClr val="C0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kstikehys 33"/>
          <p:cNvSpPr txBox="1"/>
          <p:nvPr/>
        </p:nvSpPr>
        <p:spPr>
          <a:xfrm>
            <a:off x="2699792" y="2844225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>
                <a:solidFill>
                  <a:srgbClr val="FF0000"/>
                </a:solidFill>
              </a:rPr>
              <a:t>Suuri hitsausvirta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ntr" presetSubtype="2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1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1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5" grpId="1"/>
      <p:bldP spid="6" grpId="0" animBg="1"/>
      <p:bldP spid="7" grpId="0" animBg="1"/>
      <p:bldP spid="8" grpId="0" animBg="1"/>
      <p:bldP spid="9" grpId="0" animBg="1"/>
      <p:bldP spid="4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6" grpId="0" animBg="1"/>
      <p:bldP spid="26" grpId="1" animBg="1"/>
      <p:bldP spid="27" grpId="0" animBg="1"/>
      <p:bldP spid="27" grpId="1" animBg="1"/>
      <p:bldP spid="28" grpId="0" animBg="1"/>
      <p:bldP spid="29" grpId="0" animBg="1"/>
      <p:bldP spid="29" grpId="1" animBg="1"/>
      <p:bldP spid="30" grpId="0" animBg="1"/>
      <p:bldP spid="31" grpId="0" animBg="1"/>
      <p:bldP spid="31" grpId="1" animBg="1"/>
      <p:bldP spid="32" grpId="0"/>
      <p:bldP spid="32" grpId="1"/>
      <p:bldP spid="34" grpId="0"/>
      <p:bldP spid="3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pistehitsaus3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919854" y="1258402"/>
            <a:ext cx="1067970" cy="1551652"/>
          </a:xfrm>
          <a:prstGeom prst="rect">
            <a:avLst/>
          </a:prstGeom>
        </p:spPr>
      </p:pic>
      <p:pic>
        <p:nvPicPr>
          <p:cNvPr id="3" name="Kuva 2" descr="pistehitsaus3A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544318" y="952724"/>
            <a:ext cx="1075354" cy="1883749"/>
          </a:xfrm>
          <a:prstGeom prst="rect">
            <a:avLst/>
          </a:prstGeom>
        </p:spPr>
      </p:pic>
      <p:sp>
        <p:nvSpPr>
          <p:cNvPr id="4" name="Alanuoli 3"/>
          <p:cNvSpPr/>
          <p:nvPr/>
        </p:nvSpPr>
        <p:spPr>
          <a:xfrm>
            <a:off x="2297144" y="1155195"/>
            <a:ext cx="355146" cy="327355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Alanuoli 4"/>
          <p:cNvSpPr/>
          <p:nvPr/>
        </p:nvSpPr>
        <p:spPr>
          <a:xfrm flipV="1">
            <a:off x="2302479" y="2544115"/>
            <a:ext cx="355146" cy="327355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" name="Kuva 5" descr="pistehitsaus3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3360014" y="1279705"/>
            <a:ext cx="1067970" cy="1551652"/>
          </a:xfrm>
          <a:prstGeom prst="rect">
            <a:avLst/>
          </a:prstGeom>
        </p:spPr>
      </p:pic>
      <p:sp>
        <p:nvSpPr>
          <p:cNvPr id="7" name="Alanuoli 6"/>
          <p:cNvSpPr/>
          <p:nvPr/>
        </p:nvSpPr>
        <p:spPr>
          <a:xfrm>
            <a:off x="3769985" y="1219744"/>
            <a:ext cx="355146" cy="327355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Alanuoli 7"/>
          <p:cNvSpPr/>
          <p:nvPr/>
        </p:nvSpPr>
        <p:spPr>
          <a:xfrm flipV="1">
            <a:off x="3754995" y="2606022"/>
            <a:ext cx="355146" cy="327355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Puolivapaa piirto 12"/>
          <p:cNvSpPr/>
          <p:nvPr/>
        </p:nvSpPr>
        <p:spPr>
          <a:xfrm>
            <a:off x="3734209" y="1302706"/>
            <a:ext cx="95554" cy="1518183"/>
          </a:xfrm>
          <a:custGeom>
            <a:avLst/>
            <a:gdLst>
              <a:gd name="connsiteX0" fmla="*/ 14748 w 150996"/>
              <a:gd name="connsiteY0" fmla="*/ 0 h 1993139"/>
              <a:gd name="connsiteX1" fmla="*/ 145377 w 150996"/>
              <a:gd name="connsiteY1" fmla="*/ 219118 h 1993139"/>
              <a:gd name="connsiteX2" fmla="*/ 2107 w 150996"/>
              <a:gd name="connsiteY2" fmla="*/ 463520 h 1993139"/>
              <a:gd name="connsiteX3" fmla="*/ 132735 w 150996"/>
              <a:gd name="connsiteY3" fmla="*/ 707922 h 1993139"/>
              <a:gd name="connsiteX4" fmla="*/ 31604 w 150996"/>
              <a:gd name="connsiteY4" fmla="*/ 956538 h 1993139"/>
              <a:gd name="connsiteX5" fmla="*/ 149591 w 150996"/>
              <a:gd name="connsiteY5" fmla="*/ 1158801 h 1993139"/>
              <a:gd name="connsiteX6" fmla="*/ 23176 w 150996"/>
              <a:gd name="connsiteY6" fmla="*/ 1398989 h 1993139"/>
              <a:gd name="connsiteX7" fmla="*/ 141163 w 150996"/>
              <a:gd name="connsiteY7" fmla="*/ 1622322 h 1993139"/>
              <a:gd name="connsiteX8" fmla="*/ 18962 w 150996"/>
              <a:gd name="connsiteY8" fmla="*/ 1790875 h 1993139"/>
              <a:gd name="connsiteX9" fmla="*/ 128521 w 150996"/>
              <a:gd name="connsiteY9" fmla="*/ 1993139 h 199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996" h="1993139">
                <a:moveTo>
                  <a:pt x="14748" y="0"/>
                </a:moveTo>
                <a:cubicBezTo>
                  <a:pt x="81116" y="70932"/>
                  <a:pt x="147484" y="141865"/>
                  <a:pt x="145377" y="219118"/>
                </a:cubicBezTo>
                <a:cubicBezTo>
                  <a:pt x="143270" y="296371"/>
                  <a:pt x="4214" y="382053"/>
                  <a:pt x="2107" y="463520"/>
                </a:cubicBezTo>
                <a:cubicBezTo>
                  <a:pt x="0" y="544987"/>
                  <a:pt x="127819" y="625752"/>
                  <a:pt x="132735" y="707922"/>
                </a:cubicBezTo>
                <a:cubicBezTo>
                  <a:pt x="137651" y="790092"/>
                  <a:pt x="28795" y="881392"/>
                  <a:pt x="31604" y="956538"/>
                </a:cubicBezTo>
                <a:cubicBezTo>
                  <a:pt x="34413" y="1031684"/>
                  <a:pt x="150996" y="1085059"/>
                  <a:pt x="149591" y="1158801"/>
                </a:cubicBezTo>
                <a:cubicBezTo>
                  <a:pt x="148186" y="1232543"/>
                  <a:pt x="24581" y="1321736"/>
                  <a:pt x="23176" y="1398989"/>
                </a:cubicBezTo>
                <a:cubicBezTo>
                  <a:pt x="21771" y="1476242"/>
                  <a:pt x="141865" y="1557008"/>
                  <a:pt x="141163" y="1622322"/>
                </a:cubicBezTo>
                <a:cubicBezTo>
                  <a:pt x="140461" y="1687636"/>
                  <a:pt x="21069" y="1729072"/>
                  <a:pt x="18962" y="1790875"/>
                </a:cubicBezTo>
                <a:cubicBezTo>
                  <a:pt x="16855" y="1852678"/>
                  <a:pt x="72688" y="1922908"/>
                  <a:pt x="128521" y="1993139"/>
                </a:cubicBezTo>
              </a:path>
            </a:pathLst>
          </a:custGeom>
          <a:ln w="28575">
            <a:solidFill>
              <a:srgbClr val="00B0F0">
                <a:alpha val="5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Puolivapaa piirto 13"/>
          <p:cNvSpPr/>
          <p:nvPr/>
        </p:nvSpPr>
        <p:spPr>
          <a:xfrm>
            <a:off x="3836041" y="1311830"/>
            <a:ext cx="95554" cy="1518183"/>
          </a:xfrm>
          <a:custGeom>
            <a:avLst/>
            <a:gdLst>
              <a:gd name="connsiteX0" fmla="*/ 14748 w 150996"/>
              <a:gd name="connsiteY0" fmla="*/ 0 h 1993139"/>
              <a:gd name="connsiteX1" fmla="*/ 145377 w 150996"/>
              <a:gd name="connsiteY1" fmla="*/ 219118 h 1993139"/>
              <a:gd name="connsiteX2" fmla="*/ 2107 w 150996"/>
              <a:gd name="connsiteY2" fmla="*/ 463520 h 1993139"/>
              <a:gd name="connsiteX3" fmla="*/ 132735 w 150996"/>
              <a:gd name="connsiteY3" fmla="*/ 707922 h 1993139"/>
              <a:gd name="connsiteX4" fmla="*/ 31604 w 150996"/>
              <a:gd name="connsiteY4" fmla="*/ 956538 h 1993139"/>
              <a:gd name="connsiteX5" fmla="*/ 149591 w 150996"/>
              <a:gd name="connsiteY5" fmla="*/ 1158801 h 1993139"/>
              <a:gd name="connsiteX6" fmla="*/ 23176 w 150996"/>
              <a:gd name="connsiteY6" fmla="*/ 1398989 h 1993139"/>
              <a:gd name="connsiteX7" fmla="*/ 141163 w 150996"/>
              <a:gd name="connsiteY7" fmla="*/ 1622322 h 1993139"/>
              <a:gd name="connsiteX8" fmla="*/ 18962 w 150996"/>
              <a:gd name="connsiteY8" fmla="*/ 1790875 h 1993139"/>
              <a:gd name="connsiteX9" fmla="*/ 128521 w 150996"/>
              <a:gd name="connsiteY9" fmla="*/ 1993139 h 199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996" h="1993139">
                <a:moveTo>
                  <a:pt x="14748" y="0"/>
                </a:moveTo>
                <a:cubicBezTo>
                  <a:pt x="81116" y="70932"/>
                  <a:pt x="147484" y="141865"/>
                  <a:pt x="145377" y="219118"/>
                </a:cubicBezTo>
                <a:cubicBezTo>
                  <a:pt x="143270" y="296371"/>
                  <a:pt x="4214" y="382053"/>
                  <a:pt x="2107" y="463520"/>
                </a:cubicBezTo>
                <a:cubicBezTo>
                  <a:pt x="0" y="544987"/>
                  <a:pt x="127819" y="625752"/>
                  <a:pt x="132735" y="707922"/>
                </a:cubicBezTo>
                <a:cubicBezTo>
                  <a:pt x="137651" y="790092"/>
                  <a:pt x="28795" y="881392"/>
                  <a:pt x="31604" y="956538"/>
                </a:cubicBezTo>
                <a:cubicBezTo>
                  <a:pt x="34413" y="1031684"/>
                  <a:pt x="150996" y="1085059"/>
                  <a:pt x="149591" y="1158801"/>
                </a:cubicBezTo>
                <a:cubicBezTo>
                  <a:pt x="148186" y="1232543"/>
                  <a:pt x="24581" y="1321736"/>
                  <a:pt x="23176" y="1398989"/>
                </a:cubicBezTo>
                <a:cubicBezTo>
                  <a:pt x="21771" y="1476242"/>
                  <a:pt x="141865" y="1557008"/>
                  <a:pt x="141163" y="1622322"/>
                </a:cubicBezTo>
                <a:cubicBezTo>
                  <a:pt x="140461" y="1687636"/>
                  <a:pt x="21069" y="1729072"/>
                  <a:pt x="18962" y="1790875"/>
                </a:cubicBezTo>
                <a:cubicBezTo>
                  <a:pt x="16855" y="1852678"/>
                  <a:pt x="72688" y="1922908"/>
                  <a:pt x="128521" y="1993139"/>
                </a:cubicBezTo>
              </a:path>
            </a:pathLst>
          </a:custGeom>
          <a:ln w="28575">
            <a:solidFill>
              <a:srgbClr val="00B0F0">
                <a:alpha val="5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Puolivapaa piirto 14"/>
          <p:cNvSpPr/>
          <p:nvPr/>
        </p:nvSpPr>
        <p:spPr>
          <a:xfrm>
            <a:off x="3929249" y="1298492"/>
            <a:ext cx="95554" cy="1518183"/>
          </a:xfrm>
          <a:custGeom>
            <a:avLst/>
            <a:gdLst>
              <a:gd name="connsiteX0" fmla="*/ 14748 w 150996"/>
              <a:gd name="connsiteY0" fmla="*/ 0 h 1993139"/>
              <a:gd name="connsiteX1" fmla="*/ 145377 w 150996"/>
              <a:gd name="connsiteY1" fmla="*/ 219118 h 1993139"/>
              <a:gd name="connsiteX2" fmla="*/ 2107 w 150996"/>
              <a:gd name="connsiteY2" fmla="*/ 463520 h 1993139"/>
              <a:gd name="connsiteX3" fmla="*/ 132735 w 150996"/>
              <a:gd name="connsiteY3" fmla="*/ 707922 h 1993139"/>
              <a:gd name="connsiteX4" fmla="*/ 31604 w 150996"/>
              <a:gd name="connsiteY4" fmla="*/ 956538 h 1993139"/>
              <a:gd name="connsiteX5" fmla="*/ 149591 w 150996"/>
              <a:gd name="connsiteY5" fmla="*/ 1158801 h 1993139"/>
              <a:gd name="connsiteX6" fmla="*/ 23176 w 150996"/>
              <a:gd name="connsiteY6" fmla="*/ 1398989 h 1993139"/>
              <a:gd name="connsiteX7" fmla="*/ 141163 w 150996"/>
              <a:gd name="connsiteY7" fmla="*/ 1622322 h 1993139"/>
              <a:gd name="connsiteX8" fmla="*/ 18962 w 150996"/>
              <a:gd name="connsiteY8" fmla="*/ 1790875 h 1993139"/>
              <a:gd name="connsiteX9" fmla="*/ 128521 w 150996"/>
              <a:gd name="connsiteY9" fmla="*/ 1993139 h 199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996" h="1993139">
                <a:moveTo>
                  <a:pt x="14748" y="0"/>
                </a:moveTo>
                <a:cubicBezTo>
                  <a:pt x="81116" y="70932"/>
                  <a:pt x="147484" y="141865"/>
                  <a:pt x="145377" y="219118"/>
                </a:cubicBezTo>
                <a:cubicBezTo>
                  <a:pt x="143270" y="296371"/>
                  <a:pt x="4214" y="382053"/>
                  <a:pt x="2107" y="463520"/>
                </a:cubicBezTo>
                <a:cubicBezTo>
                  <a:pt x="0" y="544987"/>
                  <a:pt x="127819" y="625752"/>
                  <a:pt x="132735" y="707922"/>
                </a:cubicBezTo>
                <a:cubicBezTo>
                  <a:pt x="137651" y="790092"/>
                  <a:pt x="28795" y="881392"/>
                  <a:pt x="31604" y="956538"/>
                </a:cubicBezTo>
                <a:cubicBezTo>
                  <a:pt x="34413" y="1031684"/>
                  <a:pt x="150996" y="1085059"/>
                  <a:pt x="149591" y="1158801"/>
                </a:cubicBezTo>
                <a:cubicBezTo>
                  <a:pt x="148186" y="1232543"/>
                  <a:pt x="24581" y="1321736"/>
                  <a:pt x="23176" y="1398989"/>
                </a:cubicBezTo>
                <a:cubicBezTo>
                  <a:pt x="21771" y="1476242"/>
                  <a:pt x="141865" y="1557008"/>
                  <a:pt x="141163" y="1622322"/>
                </a:cubicBezTo>
                <a:cubicBezTo>
                  <a:pt x="140461" y="1687636"/>
                  <a:pt x="21069" y="1729072"/>
                  <a:pt x="18962" y="1790875"/>
                </a:cubicBezTo>
                <a:cubicBezTo>
                  <a:pt x="16855" y="1852678"/>
                  <a:pt x="72688" y="1922908"/>
                  <a:pt x="128521" y="1993139"/>
                </a:cubicBezTo>
              </a:path>
            </a:pathLst>
          </a:custGeom>
          <a:ln w="28575">
            <a:solidFill>
              <a:srgbClr val="00B0F0">
                <a:alpha val="5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Puolivapaa piirto 15"/>
          <p:cNvSpPr/>
          <p:nvPr/>
        </p:nvSpPr>
        <p:spPr>
          <a:xfrm>
            <a:off x="4026911" y="1303402"/>
            <a:ext cx="95554" cy="1518183"/>
          </a:xfrm>
          <a:custGeom>
            <a:avLst/>
            <a:gdLst>
              <a:gd name="connsiteX0" fmla="*/ 14748 w 150996"/>
              <a:gd name="connsiteY0" fmla="*/ 0 h 1993139"/>
              <a:gd name="connsiteX1" fmla="*/ 145377 w 150996"/>
              <a:gd name="connsiteY1" fmla="*/ 219118 h 1993139"/>
              <a:gd name="connsiteX2" fmla="*/ 2107 w 150996"/>
              <a:gd name="connsiteY2" fmla="*/ 463520 h 1993139"/>
              <a:gd name="connsiteX3" fmla="*/ 132735 w 150996"/>
              <a:gd name="connsiteY3" fmla="*/ 707922 h 1993139"/>
              <a:gd name="connsiteX4" fmla="*/ 31604 w 150996"/>
              <a:gd name="connsiteY4" fmla="*/ 956538 h 1993139"/>
              <a:gd name="connsiteX5" fmla="*/ 149591 w 150996"/>
              <a:gd name="connsiteY5" fmla="*/ 1158801 h 1993139"/>
              <a:gd name="connsiteX6" fmla="*/ 23176 w 150996"/>
              <a:gd name="connsiteY6" fmla="*/ 1398989 h 1993139"/>
              <a:gd name="connsiteX7" fmla="*/ 141163 w 150996"/>
              <a:gd name="connsiteY7" fmla="*/ 1622322 h 1993139"/>
              <a:gd name="connsiteX8" fmla="*/ 18962 w 150996"/>
              <a:gd name="connsiteY8" fmla="*/ 1790875 h 1993139"/>
              <a:gd name="connsiteX9" fmla="*/ 128521 w 150996"/>
              <a:gd name="connsiteY9" fmla="*/ 1993139 h 199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996" h="1993139">
                <a:moveTo>
                  <a:pt x="14748" y="0"/>
                </a:moveTo>
                <a:cubicBezTo>
                  <a:pt x="81116" y="70932"/>
                  <a:pt x="147484" y="141865"/>
                  <a:pt x="145377" y="219118"/>
                </a:cubicBezTo>
                <a:cubicBezTo>
                  <a:pt x="143270" y="296371"/>
                  <a:pt x="4214" y="382053"/>
                  <a:pt x="2107" y="463520"/>
                </a:cubicBezTo>
                <a:cubicBezTo>
                  <a:pt x="0" y="544987"/>
                  <a:pt x="127819" y="625752"/>
                  <a:pt x="132735" y="707922"/>
                </a:cubicBezTo>
                <a:cubicBezTo>
                  <a:pt x="137651" y="790092"/>
                  <a:pt x="28795" y="881392"/>
                  <a:pt x="31604" y="956538"/>
                </a:cubicBezTo>
                <a:cubicBezTo>
                  <a:pt x="34413" y="1031684"/>
                  <a:pt x="150996" y="1085059"/>
                  <a:pt x="149591" y="1158801"/>
                </a:cubicBezTo>
                <a:cubicBezTo>
                  <a:pt x="148186" y="1232543"/>
                  <a:pt x="24581" y="1321736"/>
                  <a:pt x="23176" y="1398989"/>
                </a:cubicBezTo>
                <a:cubicBezTo>
                  <a:pt x="21771" y="1476242"/>
                  <a:pt x="141865" y="1557008"/>
                  <a:pt x="141163" y="1622322"/>
                </a:cubicBezTo>
                <a:cubicBezTo>
                  <a:pt x="140461" y="1687636"/>
                  <a:pt x="21069" y="1729072"/>
                  <a:pt x="18962" y="1790875"/>
                </a:cubicBezTo>
                <a:cubicBezTo>
                  <a:pt x="16855" y="1852678"/>
                  <a:pt x="72688" y="1922908"/>
                  <a:pt x="128521" y="1993139"/>
                </a:cubicBezTo>
              </a:path>
            </a:pathLst>
          </a:custGeom>
          <a:ln w="28575">
            <a:solidFill>
              <a:srgbClr val="00B0F0">
                <a:alpha val="5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7" name="Kuva 16" descr="pistehitsaus3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4704899" y="1279705"/>
            <a:ext cx="1067970" cy="1551652"/>
          </a:xfrm>
          <a:prstGeom prst="rect">
            <a:avLst/>
          </a:prstGeom>
        </p:spPr>
      </p:pic>
      <p:sp>
        <p:nvSpPr>
          <p:cNvPr id="18" name="Alanuoli 17"/>
          <p:cNvSpPr/>
          <p:nvPr/>
        </p:nvSpPr>
        <p:spPr>
          <a:xfrm>
            <a:off x="5121048" y="1201210"/>
            <a:ext cx="355146" cy="327355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Alanuoli 18"/>
          <p:cNvSpPr/>
          <p:nvPr/>
        </p:nvSpPr>
        <p:spPr>
          <a:xfrm flipV="1">
            <a:off x="5087524" y="2595794"/>
            <a:ext cx="355146" cy="327355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Puolivapaa piirto 19"/>
          <p:cNvSpPr/>
          <p:nvPr/>
        </p:nvSpPr>
        <p:spPr>
          <a:xfrm>
            <a:off x="5057522" y="1302706"/>
            <a:ext cx="95554" cy="1518183"/>
          </a:xfrm>
          <a:custGeom>
            <a:avLst/>
            <a:gdLst>
              <a:gd name="connsiteX0" fmla="*/ 14748 w 150996"/>
              <a:gd name="connsiteY0" fmla="*/ 0 h 1993139"/>
              <a:gd name="connsiteX1" fmla="*/ 145377 w 150996"/>
              <a:gd name="connsiteY1" fmla="*/ 219118 h 1993139"/>
              <a:gd name="connsiteX2" fmla="*/ 2107 w 150996"/>
              <a:gd name="connsiteY2" fmla="*/ 463520 h 1993139"/>
              <a:gd name="connsiteX3" fmla="*/ 132735 w 150996"/>
              <a:gd name="connsiteY3" fmla="*/ 707922 h 1993139"/>
              <a:gd name="connsiteX4" fmla="*/ 31604 w 150996"/>
              <a:gd name="connsiteY4" fmla="*/ 956538 h 1993139"/>
              <a:gd name="connsiteX5" fmla="*/ 149591 w 150996"/>
              <a:gd name="connsiteY5" fmla="*/ 1158801 h 1993139"/>
              <a:gd name="connsiteX6" fmla="*/ 23176 w 150996"/>
              <a:gd name="connsiteY6" fmla="*/ 1398989 h 1993139"/>
              <a:gd name="connsiteX7" fmla="*/ 141163 w 150996"/>
              <a:gd name="connsiteY7" fmla="*/ 1622322 h 1993139"/>
              <a:gd name="connsiteX8" fmla="*/ 18962 w 150996"/>
              <a:gd name="connsiteY8" fmla="*/ 1790875 h 1993139"/>
              <a:gd name="connsiteX9" fmla="*/ 128521 w 150996"/>
              <a:gd name="connsiteY9" fmla="*/ 1993139 h 199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996" h="1993139">
                <a:moveTo>
                  <a:pt x="14748" y="0"/>
                </a:moveTo>
                <a:cubicBezTo>
                  <a:pt x="81116" y="70932"/>
                  <a:pt x="147484" y="141865"/>
                  <a:pt x="145377" y="219118"/>
                </a:cubicBezTo>
                <a:cubicBezTo>
                  <a:pt x="143270" y="296371"/>
                  <a:pt x="4214" y="382053"/>
                  <a:pt x="2107" y="463520"/>
                </a:cubicBezTo>
                <a:cubicBezTo>
                  <a:pt x="0" y="544987"/>
                  <a:pt x="127819" y="625752"/>
                  <a:pt x="132735" y="707922"/>
                </a:cubicBezTo>
                <a:cubicBezTo>
                  <a:pt x="137651" y="790092"/>
                  <a:pt x="28795" y="881392"/>
                  <a:pt x="31604" y="956538"/>
                </a:cubicBezTo>
                <a:cubicBezTo>
                  <a:pt x="34413" y="1031684"/>
                  <a:pt x="150996" y="1085059"/>
                  <a:pt x="149591" y="1158801"/>
                </a:cubicBezTo>
                <a:cubicBezTo>
                  <a:pt x="148186" y="1232543"/>
                  <a:pt x="24581" y="1321736"/>
                  <a:pt x="23176" y="1398989"/>
                </a:cubicBezTo>
                <a:cubicBezTo>
                  <a:pt x="21771" y="1476242"/>
                  <a:pt x="141865" y="1557008"/>
                  <a:pt x="141163" y="1622322"/>
                </a:cubicBezTo>
                <a:cubicBezTo>
                  <a:pt x="140461" y="1687636"/>
                  <a:pt x="21069" y="1729072"/>
                  <a:pt x="18962" y="1790875"/>
                </a:cubicBezTo>
                <a:cubicBezTo>
                  <a:pt x="16855" y="1852678"/>
                  <a:pt x="72688" y="1922908"/>
                  <a:pt x="128521" y="1993139"/>
                </a:cubicBezTo>
              </a:path>
            </a:pathLst>
          </a:custGeom>
          <a:ln w="28575">
            <a:solidFill>
              <a:srgbClr val="00B0F0">
                <a:alpha val="5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Puolivapaa piirto 20"/>
          <p:cNvSpPr/>
          <p:nvPr/>
        </p:nvSpPr>
        <p:spPr>
          <a:xfrm>
            <a:off x="5159354" y="1311830"/>
            <a:ext cx="95554" cy="1518183"/>
          </a:xfrm>
          <a:custGeom>
            <a:avLst/>
            <a:gdLst>
              <a:gd name="connsiteX0" fmla="*/ 14748 w 150996"/>
              <a:gd name="connsiteY0" fmla="*/ 0 h 1993139"/>
              <a:gd name="connsiteX1" fmla="*/ 145377 w 150996"/>
              <a:gd name="connsiteY1" fmla="*/ 219118 h 1993139"/>
              <a:gd name="connsiteX2" fmla="*/ 2107 w 150996"/>
              <a:gd name="connsiteY2" fmla="*/ 463520 h 1993139"/>
              <a:gd name="connsiteX3" fmla="*/ 132735 w 150996"/>
              <a:gd name="connsiteY3" fmla="*/ 707922 h 1993139"/>
              <a:gd name="connsiteX4" fmla="*/ 31604 w 150996"/>
              <a:gd name="connsiteY4" fmla="*/ 956538 h 1993139"/>
              <a:gd name="connsiteX5" fmla="*/ 149591 w 150996"/>
              <a:gd name="connsiteY5" fmla="*/ 1158801 h 1993139"/>
              <a:gd name="connsiteX6" fmla="*/ 23176 w 150996"/>
              <a:gd name="connsiteY6" fmla="*/ 1398989 h 1993139"/>
              <a:gd name="connsiteX7" fmla="*/ 141163 w 150996"/>
              <a:gd name="connsiteY7" fmla="*/ 1622322 h 1993139"/>
              <a:gd name="connsiteX8" fmla="*/ 18962 w 150996"/>
              <a:gd name="connsiteY8" fmla="*/ 1790875 h 1993139"/>
              <a:gd name="connsiteX9" fmla="*/ 128521 w 150996"/>
              <a:gd name="connsiteY9" fmla="*/ 1993139 h 199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996" h="1993139">
                <a:moveTo>
                  <a:pt x="14748" y="0"/>
                </a:moveTo>
                <a:cubicBezTo>
                  <a:pt x="81116" y="70932"/>
                  <a:pt x="147484" y="141865"/>
                  <a:pt x="145377" y="219118"/>
                </a:cubicBezTo>
                <a:cubicBezTo>
                  <a:pt x="143270" y="296371"/>
                  <a:pt x="4214" y="382053"/>
                  <a:pt x="2107" y="463520"/>
                </a:cubicBezTo>
                <a:cubicBezTo>
                  <a:pt x="0" y="544987"/>
                  <a:pt x="127819" y="625752"/>
                  <a:pt x="132735" y="707922"/>
                </a:cubicBezTo>
                <a:cubicBezTo>
                  <a:pt x="137651" y="790092"/>
                  <a:pt x="28795" y="881392"/>
                  <a:pt x="31604" y="956538"/>
                </a:cubicBezTo>
                <a:cubicBezTo>
                  <a:pt x="34413" y="1031684"/>
                  <a:pt x="150996" y="1085059"/>
                  <a:pt x="149591" y="1158801"/>
                </a:cubicBezTo>
                <a:cubicBezTo>
                  <a:pt x="148186" y="1232543"/>
                  <a:pt x="24581" y="1321736"/>
                  <a:pt x="23176" y="1398989"/>
                </a:cubicBezTo>
                <a:cubicBezTo>
                  <a:pt x="21771" y="1476242"/>
                  <a:pt x="141865" y="1557008"/>
                  <a:pt x="141163" y="1622322"/>
                </a:cubicBezTo>
                <a:cubicBezTo>
                  <a:pt x="140461" y="1687636"/>
                  <a:pt x="21069" y="1729072"/>
                  <a:pt x="18962" y="1790875"/>
                </a:cubicBezTo>
                <a:cubicBezTo>
                  <a:pt x="16855" y="1852678"/>
                  <a:pt x="72688" y="1922908"/>
                  <a:pt x="128521" y="1993139"/>
                </a:cubicBezTo>
              </a:path>
            </a:pathLst>
          </a:custGeom>
          <a:ln w="28575">
            <a:solidFill>
              <a:srgbClr val="00B0F0">
                <a:alpha val="5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Puolivapaa piirto 21"/>
          <p:cNvSpPr/>
          <p:nvPr/>
        </p:nvSpPr>
        <p:spPr>
          <a:xfrm>
            <a:off x="5252562" y="1298492"/>
            <a:ext cx="95554" cy="1518183"/>
          </a:xfrm>
          <a:custGeom>
            <a:avLst/>
            <a:gdLst>
              <a:gd name="connsiteX0" fmla="*/ 14748 w 150996"/>
              <a:gd name="connsiteY0" fmla="*/ 0 h 1993139"/>
              <a:gd name="connsiteX1" fmla="*/ 145377 w 150996"/>
              <a:gd name="connsiteY1" fmla="*/ 219118 h 1993139"/>
              <a:gd name="connsiteX2" fmla="*/ 2107 w 150996"/>
              <a:gd name="connsiteY2" fmla="*/ 463520 h 1993139"/>
              <a:gd name="connsiteX3" fmla="*/ 132735 w 150996"/>
              <a:gd name="connsiteY3" fmla="*/ 707922 h 1993139"/>
              <a:gd name="connsiteX4" fmla="*/ 31604 w 150996"/>
              <a:gd name="connsiteY4" fmla="*/ 956538 h 1993139"/>
              <a:gd name="connsiteX5" fmla="*/ 149591 w 150996"/>
              <a:gd name="connsiteY5" fmla="*/ 1158801 h 1993139"/>
              <a:gd name="connsiteX6" fmla="*/ 23176 w 150996"/>
              <a:gd name="connsiteY6" fmla="*/ 1398989 h 1993139"/>
              <a:gd name="connsiteX7" fmla="*/ 141163 w 150996"/>
              <a:gd name="connsiteY7" fmla="*/ 1622322 h 1993139"/>
              <a:gd name="connsiteX8" fmla="*/ 18962 w 150996"/>
              <a:gd name="connsiteY8" fmla="*/ 1790875 h 1993139"/>
              <a:gd name="connsiteX9" fmla="*/ 128521 w 150996"/>
              <a:gd name="connsiteY9" fmla="*/ 1993139 h 199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996" h="1993139">
                <a:moveTo>
                  <a:pt x="14748" y="0"/>
                </a:moveTo>
                <a:cubicBezTo>
                  <a:pt x="81116" y="70932"/>
                  <a:pt x="147484" y="141865"/>
                  <a:pt x="145377" y="219118"/>
                </a:cubicBezTo>
                <a:cubicBezTo>
                  <a:pt x="143270" y="296371"/>
                  <a:pt x="4214" y="382053"/>
                  <a:pt x="2107" y="463520"/>
                </a:cubicBezTo>
                <a:cubicBezTo>
                  <a:pt x="0" y="544987"/>
                  <a:pt x="127819" y="625752"/>
                  <a:pt x="132735" y="707922"/>
                </a:cubicBezTo>
                <a:cubicBezTo>
                  <a:pt x="137651" y="790092"/>
                  <a:pt x="28795" y="881392"/>
                  <a:pt x="31604" y="956538"/>
                </a:cubicBezTo>
                <a:cubicBezTo>
                  <a:pt x="34413" y="1031684"/>
                  <a:pt x="150996" y="1085059"/>
                  <a:pt x="149591" y="1158801"/>
                </a:cubicBezTo>
                <a:cubicBezTo>
                  <a:pt x="148186" y="1232543"/>
                  <a:pt x="24581" y="1321736"/>
                  <a:pt x="23176" y="1398989"/>
                </a:cubicBezTo>
                <a:cubicBezTo>
                  <a:pt x="21771" y="1476242"/>
                  <a:pt x="141865" y="1557008"/>
                  <a:pt x="141163" y="1622322"/>
                </a:cubicBezTo>
                <a:cubicBezTo>
                  <a:pt x="140461" y="1687636"/>
                  <a:pt x="21069" y="1729072"/>
                  <a:pt x="18962" y="1790875"/>
                </a:cubicBezTo>
                <a:cubicBezTo>
                  <a:pt x="16855" y="1852678"/>
                  <a:pt x="72688" y="1922908"/>
                  <a:pt x="128521" y="1993139"/>
                </a:cubicBezTo>
              </a:path>
            </a:pathLst>
          </a:custGeom>
          <a:ln w="28575">
            <a:solidFill>
              <a:srgbClr val="00B0F0">
                <a:alpha val="5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Puolivapaa piirto 22"/>
          <p:cNvSpPr/>
          <p:nvPr/>
        </p:nvSpPr>
        <p:spPr>
          <a:xfrm>
            <a:off x="5350224" y="1303402"/>
            <a:ext cx="95554" cy="1518183"/>
          </a:xfrm>
          <a:custGeom>
            <a:avLst/>
            <a:gdLst>
              <a:gd name="connsiteX0" fmla="*/ 14748 w 150996"/>
              <a:gd name="connsiteY0" fmla="*/ 0 h 1993139"/>
              <a:gd name="connsiteX1" fmla="*/ 145377 w 150996"/>
              <a:gd name="connsiteY1" fmla="*/ 219118 h 1993139"/>
              <a:gd name="connsiteX2" fmla="*/ 2107 w 150996"/>
              <a:gd name="connsiteY2" fmla="*/ 463520 h 1993139"/>
              <a:gd name="connsiteX3" fmla="*/ 132735 w 150996"/>
              <a:gd name="connsiteY3" fmla="*/ 707922 h 1993139"/>
              <a:gd name="connsiteX4" fmla="*/ 31604 w 150996"/>
              <a:gd name="connsiteY4" fmla="*/ 956538 h 1993139"/>
              <a:gd name="connsiteX5" fmla="*/ 149591 w 150996"/>
              <a:gd name="connsiteY5" fmla="*/ 1158801 h 1993139"/>
              <a:gd name="connsiteX6" fmla="*/ 23176 w 150996"/>
              <a:gd name="connsiteY6" fmla="*/ 1398989 h 1993139"/>
              <a:gd name="connsiteX7" fmla="*/ 141163 w 150996"/>
              <a:gd name="connsiteY7" fmla="*/ 1622322 h 1993139"/>
              <a:gd name="connsiteX8" fmla="*/ 18962 w 150996"/>
              <a:gd name="connsiteY8" fmla="*/ 1790875 h 1993139"/>
              <a:gd name="connsiteX9" fmla="*/ 128521 w 150996"/>
              <a:gd name="connsiteY9" fmla="*/ 1993139 h 199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996" h="1993139">
                <a:moveTo>
                  <a:pt x="14748" y="0"/>
                </a:moveTo>
                <a:cubicBezTo>
                  <a:pt x="81116" y="70932"/>
                  <a:pt x="147484" y="141865"/>
                  <a:pt x="145377" y="219118"/>
                </a:cubicBezTo>
                <a:cubicBezTo>
                  <a:pt x="143270" y="296371"/>
                  <a:pt x="4214" y="382053"/>
                  <a:pt x="2107" y="463520"/>
                </a:cubicBezTo>
                <a:cubicBezTo>
                  <a:pt x="0" y="544987"/>
                  <a:pt x="127819" y="625752"/>
                  <a:pt x="132735" y="707922"/>
                </a:cubicBezTo>
                <a:cubicBezTo>
                  <a:pt x="137651" y="790092"/>
                  <a:pt x="28795" y="881392"/>
                  <a:pt x="31604" y="956538"/>
                </a:cubicBezTo>
                <a:cubicBezTo>
                  <a:pt x="34413" y="1031684"/>
                  <a:pt x="150996" y="1085059"/>
                  <a:pt x="149591" y="1158801"/>
                </a:cubicBezTo>
                <a:cubicBezTo>
                  <a:pt x="148186" y="1232543"/>
                  <a:pt x="24581" y="1321736"/>
                  <a:pt x="23176" y="1398989"/>
                </a:cubicBezTo>
                <a:cubicBezTo>
                  <a:pt x="21771" y="1476242"/>
                  <a:pt x="141865" y="1557008"/>
                  <a:pt x="141163" y="1622322"/>
                </a:cubicBezTo>
                <a:cubicBezTo>
                  <a:pt x="140461" y="1687636"/>
                  <a:pt x="21069" y="1729072"/>
                  <a:pt x="18962" y="1790875"/>
                </a:cubicBezTo>
                <a:cubicBezTo>
                  <a:pt x="16855" y="1852678"/>
                  <a:pt x="72688" y="1922908"/>
                  <a:pt x="128521" y="1993139"/>
                </a:cubicBezTo>
              </a:path>
            </a:pathLst>
          </a:custGeom>
          <a:ln w="28575">
            <a:solidFill>
              <a:srgbClr val="00B0F0">
                <a:alpha val="5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4" name="Kuva 23" descr="pistehitsaus3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6156176" y="1307121"/>
            <a:ext cx="1055840" cy="1534028"/>
          </a:xfrm>
          <a:prstGeom prst="rect">
            <a:avLst/>
          </a:prstGeom>
        </p:spPr>
      </p:pic>
      <p:sp>
        <p:nvSpPr>
          <p:cNvPr id="25" name="Alanuoli 24"/>
          <p:cNvSpPr/>
          <p:nvPr/>
        </p:nvSpPr>
        <p:spPr>
          <a:xfrm>
            <a:off x="6566146" y="1217571"/>
            <a:ext cx="355146" cy="327355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Alanuoli 25"/>
          <p:cNvSpPr/>
          <p:nvPr/>
        </p:nvSpPr>
        <p:spPr>
          <a:xfrm flipV="1">
            <a:off x="6544978" y="2589616"/>
            <a:ext cx="355146" cy="327355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7" name="Kuva 26" descr="pistehitsaus3A.jp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7464677" y="1005442"/>
            <a:ext cx="1095882" cy="1919708"/>
          </a:xfrm>
          <a:prstGeom prst="rect">
            <a:avLst/>
          </a:prstGeom>
        </p:spPr>
      </p:pic>
      <p:sp>
        <p:nvSpPr>
          <p:cNvPr id="28" name="Puolivapaa piirto 27"/>
          <p:cNvSpPr/>
          <p:nvPr/>
        </p:nvSpPr>
        <p:spPr>
          <a:xfrm>
            <a:off x="3831844" y="2029958"/>
            <a:ext cx="189909" cy="45719"/>
          </a:xfrm>
          <a:custGeom>
            <a:avLst/>
            <a:gdLst>
              <a:gd name="connsiteX0" fmla="*/ 0 w 200721"/>
              <a:gd name="connsiteY0" fmla="*/ 26019 h 48322"/>
              <a:gd name="connsiteX1" fmla="*/ 52039 w 200721"/>
              <a:gd name="connsiteY1" fmla="*/ 3717 h 48322"/>
              <a:gd name="connsiteX2" fmla="*/ 118946 w 200721"/>
              <a:gd name="connsiteY2" fmla="*/ 0 h 48322"/>
              <a:gd name="connsiteX3" fmla="*/ 170985 w 200721"/>
              <a:gd name="connsiteY3" fmla="*/ 7434 h 48322"/>
              <a:gd name="connsiteX4" fmla="*/ 200721 w 200721"/>
              <a:gd name="connsiteY4" fmla="*/ 22302 h 48322"/>
              <a:gd name="connsiteX5" fmla="*/ 152400 w 200721"/>
              <a:gd name="connsiteY5" fmla="*/ 44605 h 48322"/>
              <a:gd name="connsiteX6" fmla="*/ 78058 w 200721"/>
              <a:gd name="connsiteY6" fmla="*/ 48322 h 48322"/>
              <a:gd name="connsiteX7" fmla="*/ 0 w 200721"/>
              <a:gd name="connsiteY7" fmla="*/ 26019 h 48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0721" h="48322">
                <a:moveTo>
                  <a:pt x="0" y="26019"/>
                </a:moveTo>
                <a:lnTo>
                  <a:pt x="52039" y="3717"/>
                </a:lnTo>
                <a:lnTo>
                  <a:pt x="118946" y="0"/>
                </a:lnTo>
                <a:lnTo>
                  <a:pt x="170985" y="7434"/>
                </a:lnTo>
                <a:lnTo>
                  <a:pt x="200721" y="22302"/>
                </a:lnTo>
                <a:lnTo>
                  <a:pt x="152400" y="44605"/>
                </a:lnTo>
                <a:lnTo>
                  <a:pt x="78058" y="48322"/>
                </a:lnTo>
                <a:lnTo>
                  <a:pt x="0" y="26019"/>
                </a:lnTo>
                <a:close/>
              </a:path>
            </a:pathLst>
          </a:custGeom>
          <a:solidFill>
            <a:srgbClr val="F15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Puolivapaa piirto 28"/>
          <p:cNvSpPr/>
          <p:nvPr/>
        </p:nvSpPr>
        <p:spPr>
          <a:xfrm>
            <a:off x="5099024" y="2001196"/>
            <a:ext cx="280221" cy="100249"/>
          </a:xfrm>
          <a:custGeom>
            <a:avLst/>
            <a:gdLst>
              <a:gd name="connsiteX0" fmla="*/ 0 w 200721"/>
              <a:gd name="connsiteY0" fmla="*/ 26019 h 48322"/>
              <a:gd name="connsiteX1" fmla="*/ 52039 w 200721"/>
              <a:gd name="connsiteY1" fmla="*/ 3717 h 48322"/>
              <a:gd name="connsiteX2" fmla="*/ 118946 w 200721"/>
              <a:gd name="connsiteY2" fmla="*/ 0 h 48322"/>
              <a:gd name="connsiteX3" fmla="*/ 170985 w 200721"/>
              <a:gd name="connsiteY3" fmla="*/ 7434 h 48322"/>
              <a:gd name="connsiteX4" fmla="*/ 200721 w 200721"/>
              <a:gd name="connsiteY4" fmla="*/ 22302 h 48322"/>
              <a:gd name="connsiteX5" fmla="*/ 152400 w 200721"/>
              <a:gd name="connsiteY5" fmla="*/ 44605 h 48322"/>
              <a:gd name="connsiteX6" fmla="*/ 78058 w 200721"/>
              <a:gd name="connsiteY6" fmla="*/ 48322 h 48322"/>
              <a:gd name="connsiteX7" fmla="*/ 0 w 200721"/>
              <a:gd name="connsiteY7" fmla="*/ 26019 h 48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0721" h="48322">
                <a:moveTo>
                  <a:pt x="0" y="26019"/>
                </a:moveTo>
                <a:lnTo>
                  <a:pt x="52039" y="3717"/>
                </a:lnTo>
                <a:lnTo>
                  <a:pt x="118946" y="0"/>
                </a:lnTo>
                <a:lnTo>
                  <a:pt x="170985" y="7434"/>
                </a:lnTo>
                <a:lnTo>
                  <a:pt x="200721" y="22302"/>
                </a:lnTo>
                <a:lnTo>
                  <a:pt x="152400" y="44605"/>
                </a:lnTo>
                <a:lnTo>
                  <a:pt x="78058" y="48322"/>
                </a:lnTo>
                <a:lnTo>
                  <a:pt x="0" y="26019"/>
                </a:lnTo>
                <a:close/>
              </a:path>
            </a:pathLst>
          </a:custGeom>
          <a:solidFill>
            <a:srgbClr val="F15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Puolivapaa piirto 29"/>
          <p:cNvSpPr/>
          <p:nvPr/>
        </p:nvSpPr>
        <p:spPr>
          <a:xfrm>
            <a:off x="6585380" y="2019730"/>
            <a:ext cx="280221" cy="100249"/>
          </a:xfrm>
          <a:custGeom>
            <a:avLst/>
            <a:gdLst>
              <a:gd name="connsiteX0" fmla="*/ 0 w 200721"/>
              <a:gd name="connsiteY0" fmla="*/ 26019 h 48322"/>
              <a:gd name="connsiteX1" fmla="*/ 52039 w 200721"/>
              <a:gd name="connsiteY1" fmla="*/ 3717 h 48322"/>
              <a:gd name="connsiteX2" fmla="*/ 118946 w 200721"/>
              <a:gd name="connsiteY2" fmla="*/ 0 h 48322"/>
              <a:gd name="connsiteX3" fmla="*/ 170985 w 200721"/>
              <a:gd name="connsiteY3" fmla="*/ 7434 h 48322"/>
              <a:gd name="connsiteX4" fmla="*/ 200721 w 200721"/>
              <a:gd name="connsiteY4" fmla="*/ 22302 h 48322"/>
              <a:gd name="connsiteX5" fmla="*/ 152400 w 200721"/>
              <a:gd name="connsiteY5" fmla="*/ 44605 h 48322"/>
              <a:gd name="connsiteX6" fmla="*/ 78058 w 200721"/>
              <a:gd name="connsiteY6" fmla="*/ 48322 h 48322"/>
              <a:gd name="connsiteX7" fmla="*/ 0 w 200721"/>
              <a:gd name="connsiteY7" fmla="*/ 26019 h 48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0721" h="48322">
                <a:moveTo>
                  <a:pt x="0" y="26019"/>
                </a:moveTo>
                <a:lnTo>
                  <a:pt x="52039" y="3717"/>
                </a:lnTo>
                <a:lnTo>
                  <a:pt x="118946" y="0"/>
                </a:lnTo>
                <a:lnTo>
                  <a:pt x="170985" y="7434"/>
                </a:lnTo>
                <a:lnTo>
                  <a:pt x="200721" y="22302"/>
                </a:lnTo>
                <a:lnTo>
                  <a:pt x="152400" y="44605"/>
                </a:lnTo>
                <a:lnTo>
                  <a:pt x="78058" y="48322"/>
                </a:lnTo>
                <a:lnTo>
                  <a:pt x="0" y="26019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Puolivapaa piirto 30"/>
          <p:cNvSpPr/>
          <p:nvPr/>
        </p:nvSpPr>
        <p:spPr>
          <a:xfrm>
            <a:off x="7862496" y="2019936"/>
            <a:ext cx="280221" cy="100249"/>
          </a:xfrm>
          <a:custGeom>
            <a:avLst/>
            <a:gdLst>
              <a:gd name="connsiteX0" fmla="*/ 0 w 200721"/>
              <a:gd name="connsiteY0" fmla="*/ 26019 h 48322"/>
              <a:gd name="connsiteX1" fmla="*/ 52039 w 200721"/>
              <a:gd name="connsiteY1" fmla="*/ 3717 h 48322"/>
              <a:gd name="connsiteX2" fmla="*/ 118946 w 200721"/>
              <a:gd name="connsiteY2" fmla="*/ 0 h 48322"/>
              <a:gd name="connsiteX3" fmla="*/ 170985 w 200721"/>
              <a:gd name="connsiteY3" fmla="*/ 7434 h 48322"/>
              <a:gd name="connsiteX4" fmla="*/ 200721 w 200721"/>
              <a:gd name="connsiteY4" fmla="*/ 22302 h 48322"/>
              <a:gd name="connsiteX5" fmla="*/ 152400 w 200721"/>
              <a:gd name="connsiteY5" fmla="*/ 44605 h 48322"/>
              <a:gd name="connsiteX6" fmla="*/ 78058 w 200721"/>
              <a:gd name="connsiteY6" fmla="*/ 48322 h 48322"/>
              <a:gd name="connsiteX7" fmla="*/ 0 w 200721"/>
              <a:gd name="connsiteY7" fmla="*/ 26019 h 48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0721" h="48322">
                <a:moveTo>
                  <a:pt x="0" y="26019"/>
                </a:moveTo>
                <a:lnTo>
                  <a:pt x="52039" y="3717"/>
                </a:lnTo>
                <a:lnTo>
                  <a:pt x="118946" y="0"/>
                </a:lnTo>
                <a:lnTo>
                  <a:pt x="170985" y="7434"/>
                </a:lnTo>
                <a:lnTo>
                  <a:pt x="200721" y="22302"/>
                </a:lnTo>
                <a:lnTo>
                  <a:pt x="152400" y="44605"/>
                </a:lnTo>
                <a:lnTo>
                  <a:pt x="78058" y="48322"/>
                </a:lnTo>
                <a:lnTo>
                  <a:pt x="0" y="26019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33" name="Suora nuoliyhdysviiva 32"/>
          <p:cNvCxnSpPr/>
          <p:nvPr/>
        </p:nvCxnSpPr>
        <p:spPr>
          <a:xfrm flipV="1">
            <a:off x="611560" y="3573016"/>
            <a:ext cx="0" cy="2448272"/>
          </a:xfrm>
          <a:prstGeom prst="straightConnector1">
            <a:avLst/>
          </a:prstGeom>
          <a:ln w="254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nuoliyhdysviiva 35"/>
          <p:cNvCxnSpPr/>
          <p:nvPr/>
        </p:nvCxnSpPr>
        <p:spPr>
          <a:xfrm>
            <a:off x="611560" y="6021288"/>
            <a:ext cx="8136904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ikehys 36"/>
          <p:cNvSpPr txBox="1"/>
          <p:nvPr/>
        </p:nvSpPr>
        <p:spPr>
          <a:xfrm>
            <a:off x="7524328" y="6165304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/>
              <a:t>Aika</a:t>
            </a:r>
          </a:p>
        </p:txBody>
      </p:sp>
      <p:sp>
        <p:nvSpPr>
          <p:cNvPr id="39" name="Tekstikehys 38"/>
          <p:cNvSpPr txBox="1"/>
          <p:nvPr/>
        </p:nvSpPr>
        <p:spPr>
          <a:xfrm rot="16200000">
            <a:off x="-260078" y="4208184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>
                <a:solidFill>
                  <a:srgbClr val="C00000"/>
                </a:solidFill>
              </a:rPr>
              <a:t>Puristusvoima</a:t>
            </a:r>
          </a:p>
        </p:txBody>
      </p:sp>
      <p:sp>
        <p:nvSpPr>
          <p:cNvPr id="40" name="Tekstikehys 39"/>
          <p:cNvSpPr txBox="1"/>
          <p:nvPr/>
        </p:nvSpPr>
        <p:spPr>
          <a:xfrm rot="16200000">
            <a:off x="7613508" y="4411851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>
                <a:solidFill>
                  <a:srgbClr val="00B0F0"/>
                </a:solidFill>
              </a:rPr>
              <a:t>Hitsausvirta</a:t>
            </a:r>
          </a:p>
        </p:txBody>
      </p:sp>
      <p:cxnSp>
        <p:nvCxnSpPr>
          <p:cNvPr id="42" name="Suora nuoliyhdysviiva 41"/>
          <p:cNvCxnSpPr/>
          <p:nvPr/>
        </p:nvCxnSpPr>
        <p:spPr>
          <a:xfrm flipV="1">
            <a:off x="8460432" y="3573016"/>
            <a:ext cx="0" cy="2448272"/>
          </a:xfrm>
          <a:prstGeom prst="straightConnector1">
            <a:avLst/>
          </a:prstGeom>
          <a:ln w="25400">
            <a:solidFill>
              <a:srgbClr val="00B0F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uora yhdysviiva 44"/>
          <p:cNvCxnSpPr/>
          <p:nvPr/>
        </p:nvCxnSpPr>
        <p:spPr>
          <a:xfrm>
            <a:off x="611560" y="5996574"/>
            <a:ext cx="122413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uora yhdysviiva 46"/>
          <p:cNvCxnSpPr/>
          <p:nvPr/>
        </p:nvCxnSpPr>
        <p:spPr>
          <a:xfrm flipV="1">
            <a:off x="1835696" y="3861048"/>
            <a:ext cx="432048" cy="216024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uora yhdysviiva 50"/>
          <p:cNvCxnSpPr/>
          <p:nvPr/>
        </p:nvCxnSpPr>
        <p:spPr>
          <a:xfrm>
            <a:off x="7326887" y="3861048"/>
            <a:ext cx="557481" cy="216024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uora yhdysviiva 51"/>
          <p:cNvCxnSpPr/>
          <p:nvPr/>
        </p:nvCxnSpPr>
        <p:spPr>
          <a:xfrm>
            <a:off x="7882234" y="5988485"/>
            <a:ext cx="50405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uora yhdysviiva 55"/>
          <p:cNvCxnSpPr/>
          <p:nvPr/>
        </p:nvCxnSpPr>
        <p:spPr>
          <a:xfrm>
            <a:off x="2280101" y="3873405"/>
            <a:ext cx="504056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uora yhdysviiva 57"/>
          <p:cNvCxnSpPr/>
          <p:nvPr/>
        </p:nvCxnSpPr>
        <p:spPr>
          <a:xfrm>
            <a:off x="615676" y="6029128"/>
            <a:ext cx="236788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uora yhdysviiva 59"/>
          <p:cNvCxnSpPr/>
          <p:nvPr/>
        </p:nvCxnSpPr>
        <p:spPr>
          <a:xfrm flipV="1">
            <a:off x="2987824" y="4282873"/>
            <a:ext cx="345638" cy="172819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uora yhdysviiva 61"/>
          <p:cNvCxnSpPr/>
          <p:nvPr/>
        </p:nvCxnSpPr>
        <p:spPr>
          <a:xfrm>
            <a:off x="3347864" y="4282873"/>
            <a:ext cx="2592288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uora yhdysviiva 63"/>
          <p:cNvCxnSpPr/>
          <p:nvPr/>
        </p:nvCxnSpPr>
        <p:spPr>
          <a:xfrm>
            <a:off x="5940152" y="4282873"/>
            <a:ext cx="445985" cy="172819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uora yhdysviiva 65"/>
          <p:cNvCxnSpPr/>
          <p:nvPr/>
        </p:nvCxnSpPr>
        <p:spPr>
          <a:xfrm>
            <a:off x="6394780" y="6031806"/>
            <a:ext cx="1981287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kstikehys 68"/>
          <p:cNvSpPr txBox="1"/>
          <p:nvPr/>
        </p:nvSpPr>
        <p:spPr>
          <a:xfrm>
            <a:off x="2411760" y="476672"/>
            <a:ext cx="4563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Pistehitsauksen vaiheet</a:t>
            </a:r>
          </a:p>
        </p:txBody>
      </p:sp>
      <p:sp>
        <p:nvSpPr>
          <p:cNvPr id="70" name="Kuvatekstiellipsi 69"/>
          <p:cNvSpPr/>
          <p:nvPr/>
        </p:nvSpPr>
        <p:spPr>
          <a:xfrm>
            <a:off x="2411760" y="3212976"/>
            <a:ext cx="2808312" cy="1728192"/>
          </a:xfrm>
          <a:prstGeom prst="wedgeEllipseCallout">
            <a:avLst>
              <a:gd name="adj1" fmla="val -44713"/>
              <a:gd name="adj2" fmla="val -55605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Puristusvoiman pitää puristaa levyt lujasti yhteen, mutta ei niin lujasti, että elektrodit painuvat levyyn.</a:t>
            </a:r>
          </a:p>
        </p:txBody>
      </p:sp>
      <p:sp>
        <p:nvSpPr>
          <p:cNvPr id="71" name="Kuvatekstiellipsi 70"/>
          <p:cNvSpPr/>
          <p:nvPr/>
        </p:nvSpPr>
        <p:spPr>
          <a:xfrm>
            <a:off x="3491880" y="3429000"/>
            <a:ext cx="2664296" cy="1656184"/>
          </a:xfrm>
          <a:prstGeom prst="wedgeEllipseCallout">
            <a:avLst>
              <a:gd name="adj1" fmla="val -28456"/>
              <a:gd name="adj2" fmla="val -67228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Hitsausvirta kytkeytyy päälle vasta sitten, kun levyt on puristettu kunnolla yhteen.</a:t>
            </a:r>
          </a:p>
        </p:txBody>
      </p:sp>
      <p:sp>
        <p:nvSpPr>
          <p:cNvPr id="72" name="Kuvatekstiellipsi 71"/>
          <p:cNvSpPr/>
          <p:nvPr/>
        </p:nvSpPr>
        <p:spPr>
          <a:xfrm>
            <a:off x="4932040" y="3212976"/>
            <a:ext cx="2880320" cy="1656184"/>
          </a:xfrm>
          <a:prstGeom prst="wedgeEllipseCallout">
            <a:avLst>
              <a:gd name="adj1" fmla="val -30232"/>
              <a:gd name="adj2" fmla="val -60448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Sähkövirran aiheuttama vastus levyjen rajapinnassa sulattaa teräksen ja synnyttää pistehitsin.</a:t>
            </a:r>
          </a:p>
        </p:txBody>
      </p:sp>
      <p:sp>
        <p:nvSpPr>
          <p:cNvPr id="73" name="Kuvatekstiellipsi 72"/>
          <p:cNvSpPr/>
          <p:nvPr/>
        </p:nvSpPr>
        <p:spPr>
          <a:xfrm>
            <a:off x="5796136" y="3356992"/>
            <a:ext cx="2448272" cy="1440160"/>
          </a:xfrm>
          <a:prstGeom prst="wedgeEllipseCallout">
            <a:avLst>
              <a:gd name="adj1" fmla="val 14259"/>
              <a:gd name="adj2" fmla="val -6451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Puristusvoiman poistuu vasta, kun elektrodit ovat jäähdyttäneet hitsin.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8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7" grpId="0"/>
      <p:bldP spid="39" grpId="0"/>
      <p:bldP spid="40" grpId="0"/>
      <p:bldP spid="69" grpId="0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pistehitsaus3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919854" y="1258402"/>
            <a:ext cx="1067970" cy="1551652"/>
          </a:xfrm>
          <a:prstGeom prst="rect">
            <a:avLst/>
          </a:prstGeom>
        </p:spPr>
      </p:pic>
      <p:pic>
        <p:nvPicPr>
          <p:cNvPr id="3" name="Kuva 2" descr="pistehitsaus3A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544318" y="952724"/>
            <a:ext cx="1075354" cy="1883749"/>
          </a:xfrm>
          <a:prstGeom prst="rect">
            <a:avLst/>
          </a:prstGeom>
        </p:spPr>
      </p:pic>
      <p:sp>
        <p:nvSpPr>
          <p:cNvPr id="4" name="Alanuoli 3"/>
          <p:cNvSpPr/>
          <p:nvPr/>
        </p:nvSpPr>
        <p:spPr>
          <a:xfrm>
            <a:off x="2297144" y="1155195"/>
            <a:ext cx="355146" cy="327355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Alanuoli 4"/>
          <p:cNvSpPr/>
          <p:nvPr/>
        </p:nvSpPr>
        <p:spPr>
          <a:xfrm flipV="1">
            <a:off x="2302479" y="2544115"/>
            <a:ext cx="355146" cy="327355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" name="Kuva 5" descr="pistehitsaus3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3360014" y="1279705"/>
            <a:ext cx="1067970" cy="1551652"/>
          </a:xfrm>
          <a:prstGeom prst="rect">
            <a:avLst/>
          </a:prstGeom>
        </p:spPr>
      </p:pic>
      <p:sp>
        <p:nvSpPr>
          <p:cNvPr id="7" name="Alanuoli 6"/>
          <p:cNvSpPr/>
          <p:nvPr/>
        </p:nvSpPr>
        <p:spPr>
          <a:xfrm>
            <a:off x="3769985" y="1219744"/>
            <a:ext cx="355146" cy="327355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Alanuoli 7"/>
          <p:cNvSpPr/>
          <p:nvPr/>
        </p:nvSpPr>
        <p:spPr>
          <a:xfrm flipV="1">
            <a:off x="3754995" y="2606022"/>
            <a:ext cx="355146" cy="327355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Puolivapaa piirto 12"/>
          <p:cNvSpPr/>
          <p:nvPr/>
        </p:nvSpPr>
        <p:spPr>
          <a:xfrm>
            <a:off x="3734209" y="1302706"/>
            <a:ext cx="95554" cy="1518183"/>
          </a:xfrm>
          <a:custGeom>
            <a:avLst/>
            <a:gdLst>
              <a:gd name="connsiteX0" fmla="*/ 14748 w 150996"/>
              <a:gd name="connsiteY0" fmla="*/ 0 h 1993139"/>
              <a:gd name="connsiteX1" fmla="*/ 145377 w 150996"/>
              <a:gd name="connsiteY1" fmla="*/ 219118 h 1993139"/>
              <a:gd name="connsiteX2" fmla="*/ 2107 w 150996"/>
              <a:gd name="connsiteY2" fmla="*/ 463520 h 1993139"/>
              <a:gd name="connsiteX3" fmla="*/ 132735 w 150996"/>
              <a:gd name="connsiteY3" fmla="*/ 707922 h 1993139"/>
              <a:gd name="connsiteX4" fmla="*/ 31604 w 150996"/>
              <a:gd name="connsiteY4" fmla="*/ 956538 h 1993139"/>
              <a:gd name="connsiteX5" fmla="*/ 149591 w 150996"/>
              <a:gd name="connsiteY5" fmla="*/ 1158801 h 1993139"/>
              <a:gd name="connsiteX6" fmla="*/ 23176 w 150996"/>
              <a:gd name="connsiteY6" fmla="*/ 1398989 h 1993139"/>
              <a:gd name="connsiteX7" fmla="*/ 141163 w 150996"/>
              <a:gd name="connsiteY7" fmla="*/ 1622322 h 1993139"/>
              <a:gd name="connsiteX8" fmla="*/ 18962 w 150996"/>
              <a:gd name="connsiteY8" fmla="*/ 1790875 h 1993139"/>
              <a:gd name="connsiteX9" fmla="*/ 128521 w 150996"/>
              <a:gd name="connsiteY9" fmla="*/ 1993139 h 199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996" h="1993139">
                <a:moveTo>
                  <a:pt x="14748" y="0"/>
                </a:moveTo>
                <a:cubicBezTo>
                  <a:pt x="81116" y="70932"/>
                  <a:pt x="147484" y="141865"/>
                  <a:pt x="145377" y="219118"/>
                </a:cubicBezTo>
                <a:cubicBezTo>
                  <a:pt x="143270" y="296371"/>
                  <a:pt x="4214" y="382053"/>
                  <a:pt x="2107" y="463520"/>
                </a:cubicBezTo>
                <a:cubicBezTo>
                  <a:pt x="0" y="544987"/>
                  <a:pt x="127819" y="625752"/>
                  <a:pt x="132735" y="707922"/>
                </a:cubicBezTo>
                <a:cubicBezTo>
                  <a:pt x="137651" y="790092"/>
                  <a:pt x="28795" y="881392"/>
                  <a:pt x="31604" y="956538"/>
                </a:cubicBezTo>
                <a:cubicBezTo>
                  <a:pt x="34413" y="1031684"/>
                  <a:pt x="150996" y="1085059"/>
                  <a:pt x="149591" y="1158801"/>
                </a:cubicBezTo>
                <a:cubicBezTo>
                  <a:pt x="148186" y="1232543"/>
                  <a:pt x="24581" y="1321736"/>
                  <a:pt x="23176" y="1398989"/>
                </a:cubicBezTo>
                <a:cubicBezTo>
                  <a:pt x="21771" y="1476242"/>
                  <a:pt x="141865" y="1557008"/>
                  <a:pt x="141163" y="1622322"/>
                </a:cubicBezTo>
                <a:cubicBezTo>
                  <a:pt x="140461" y="1687636"/>
                  <a:pt x="21069" y="1729072"/>
                  <a:pt x="18962" y="1790875"/>
                </a:cubicBezTo>
                <a:cubicBezTo>
                  <a:pt x="16855" y="1852678"/>
                  <a:pt x="72688" y="1922908"/>
                  <a:pt x="128521" y="1993139"/>
                </a:cubicBezTo>
              </a:path>
            </a:pathLst>
          </a:custGeom>
          <a:ln w="28575">
            <a:solidFill>
              <a:srgbClr val="00B0F0">
                <a:alpha val="5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Puolivapaa piirto 13"/>
          <p:cNvSpPr/>
          <p:nvPr/>
        </p:nvSpPr>
        <p:spPr>
          <a:xfrm>
            <a:off x="3836041" y="1311830"/>
            <a:ext cx="95554" cy="1518183"/>
          </a:xfrm>
          <a:custGeom>
            <a:avLst/>
            <a:gdLst>
              <a:gd name="connsiteX0" fmla="*/ 14748 w 150996"/>
              <a:gd name="connsiteY0" fmla="*/ 0 h 1993139"/>
              <a:gd name="connsiteX1" fmla="*/ 145377 w 150996"/>
              <a:gd name="connsiteY1" fmla="*/ 219118 h 1993139"/>
              <a:gd name="connsiteX2" fmla="*/ 2107 w 150996"/>
              <a:gd name="connsiteY2" fmla="*/ 463520 h 1993139"/>
              <a:gd name="connsiteX3" fmla="*/ 132735 w 150996"/>
              <a:gd name="connsiteY3" fmla="*/ 707922 h 1993139"/>
              <a:gd name="connsiteX4" fmla="*/ 31604 w 150996"/>
              <a:gd name="connsiteY4" fmla="*/ 956538 h 1993139"/>
              <a:gd name="connsiteX5" fmla="*/ 149591 w 150996"/>
              <a:gd name="connsiteY5" fmla="*/ 1158801 h 1993139"/>
              <a:gd name="connsiteX6" fmla="*/ 23176 w 150996"/>
              <a:gd name="connsiteY6" fmla="*/ 1398989 h 1993139"/>
              <a:gd name="connsiteX7" fmla="*/ 141163 w 150996"/>
              <a:gd name="connsiteY7" fmla="*/ 1622322 h 1993139"/>
              <a:gd name="connsiteX8" fmla="*/ 18962 w 150996"/>
              <a:gd name="connsiteY8" fmla="*/ 1790875 h 1993139"/>
              <a:gd name="connsiteX9" fmla="*/ 128521 w 150996"/>
              <a:gd name="connsiteY9" fmla="*/ 1993139 h 199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996" h="1993139">
                <a:moveTo>
                  <a:pt x="14748" y="0"/>
                </a:moveTo>
                <a:cubicBezTo>
                  <a:pt x="81116" y="70932"/>
                  <a:pt x="147484" y="141865"/>
                  <a:pt x="145377" y="219118"/>
                </a:cubicBezTo>
                <a:cubicBezTo>
                  <a:pt x="143270" y="296371"/>
                  <a:pt x="4214" y="382053"/>
                  <a:pt x="2107" y="463520"/>
                </a:cubicBezTo>
                <a:cubicBezTo>
                  <a:pt x="0" y="544987"/>
                  <a:pt x="127819" y="625752"/>
                  <a:pt x="132735" y="707922"/>
                </a:cubicBezTo>
                <a:cubicBezTo>
                  <a:pt x="137651" y="790092"/>
                  <a:pt x="28795" y="881392"/>
                  <a:pt x="31604" y="956538"/>
                </a:cubicBezTo>
                <a:cubicBezTo>
                  <a:pt x="34413" y="1031684"/>
                  <a:pt x="150996" y="1085059"/>
                  <a:pt x="149591" y="1158801"/>
                </a:cubicBezTo>
                <a:cubicBezTo>
                  <a:pt x="148186" y="1232543"/>
                  <a:pt x="24581" y="1321736"/>
                  <a:pt x="23176" y="1398989"/>
                </a:cubicBezTo>
                <a:cubicBezTo>
                  <a:pt x="21771" y="1476242"/>
                  <a:pt x="141865" y="1557008"/>
                  <a:pt x="141163" y="1622322"/>
                </a:cubicBezTo>
                <a:cubicBezTo>
                  <a:pt x="140461" y="1687636"/>
                  <a:pt x="21069" y="1729072"/>
                  <a:pt x="18962" y="1790875"/>
                </a:cubicBezTo>
                <a:cubicBezTo>
                  <a:pt x="16855" y="1852678"/>
                  <a:pt x="72688" y="1922908"/>
                  <a:pt x="128521" y="1993139"/>
                </a:cubicBezTo>
              </a:path>
            </a:pathLst>
          </a:custGeom>
          <a:ln w="28575">
            <a:solidFill>
              <a:srgbClr val="00B0F0">
                <a:alpha val="5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Puolivapaa piirto 14"/>
          <p:cNvSpPr/>
          <p:nvPr/>
        </p:nvSpPr>
        <p:spPr>
          <a:xfrm>
            <a:off x="3929249" y="1298492"/>
            <a:ext cx="95554" cy="1518183"/>
          </a:xfrm>
          <a:custGeom>
            <a:avLst/>
            <a:gdLst>
              <a:gd name="connsiteX0" fmla="*/ 14748 w 150996"/>
              <a:gd name="connsiteY0" fmla="*/ 0 h 1993139"/>
              <a:gd name="connsiteX1" fmla="*/ 145377 w 150996"/>
              <a:gd name="connsiteY1" fmla="*/ 219118 h 1993139"/>
              <a:gd name="connsiteX2" fmla="*/ 2107 w 150996"/>
              <a:gd name="connsiteY2" fmla="*/ 463520 h 1993139"/>
              <a:gd name="connsiteX3" fmla="*/ 132735 w 150996"/>
              <a:gd name="connsiteY3" fmla="*/ 707922 h 1993139"/>
              <a:gd name="connsiteX4" fmla="*/ 31604 w 150996"/>
              <a:gd name="connsiteY4" fmla="*/ 956538 h 1993139"/>
              <a:gd name="connsiteX5" fmla="*/ 149591 w 150996"/>
              <a:gd name="connsiteY5" fmla="*/ 1158801 h 1993139"/>
              <a:gd name="connsiteX6" fmla="*/ 23176 w 150996"/>
              <a:gd name="connsiteY6" fmla="*/ 1398989 h 1993139"/>
              <a:gd name="connsiteX7" fmla="*/ 141163 w 150996"/>
              <a:gd name="connsiteY7" fmla="*/ 1622322 h 1993139"/>
              <a:gd name="connsiteX8" fmla="*/ 18962 w 150996"/>
              <a:gd name="connsiteY8" fmla="*/ 1790875 h 1993139"/>
              <a:gd name="connsiteX9" fmla="*/ 128521 w 150996"/>
              <a:gd name="connsiteY9" fmla="*/ 1993139 h 199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996" h="1993139">
                <a:moveTo>
                  <a:pt x="14748" y="0"/>
                </a:moveTo>
                <a:cubicBezTo>
                  <a:pt x="81116" y="70932"/>
                  <a:pt x="147484" y="141865"/>
                  <a:pt x="145377" y="219118"/>
                </a:cubicBezTo>
                <a:cubicBezTo>
                  <a:pt x="143270" y="296371"/>
                  <a:pt x="4214" y="382053"/>
                  <a:pt x="2107" y="463520"/>
                </a:cubicBezTo>
                <a:cubicBezTo>
                  <a:pt x="0" y="544987"/>
                  <a:pt x="127819" y="625752"/>
                  <a:pt x="132735" y="707922"/>
                </a:cubicBezTo>
                <a:cubicBezTo>
                  <a:pt x="137651" y="790092"/>
                  <a:pt x="28795" y="881392"/>
                  <a:pt x="31604" y="956538"/>
                </a:cubicBezTo>
                <a:cubicBezTo>
                  <a:pt x="34413" y="1031684"/>
                  <a:pt x="150996" y="1085059"/>
                  <a:pt x="149591" y="1158801"/>
                </a:cubicBezTo>
                <a:cubicBezTo>
                  <a:pt x="148186" y="1232543"/>
                  <a:pt x="24581" y="1321736"/>
                  <a:pt x="23176" y="1398989"/>
                </a:cubicBezTo>
                <a:cubicBezTo>
                  <a:pt x="21771" y="1476242"/>
                  <a:pt x="141865" y="1557008"/>
                  <a:pt x="141163" y="1622322"/>
                </a:cubicBezTo>
                <a:cubicBezTo>
                  <a:pt x="140461" y="1687636"/>
                  <a:pt x="21069" y="1729072"/>
                  <a:pt x="18962" y="1790875"/>
                </a:cubicBezTo>
                <a:cubicBezTo>
                  <a:pt x="16855" y="1852678"/>
                  <a:pt x="72688" y="1922908"/>
                  <a:pt x="128521" y="1993139"/>
                </a:cubicBezTo>
              </a:path>
            </a:pathLst>
          </a:custGeom>
          <a:ln w="28575">
            <a:solidFill>
              <a:srgbClr val="00B0F0">
                <a:alpha val="5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Puolivapaa piirto 15"/>
          <p:cNvSpPr/>
          <p:nvPr/>
        </p:nvSpPr>
        <p:spPr>
          <a:xfrm>
            <a:off x="4026911" y="1303402"/>
            <a:ext cx="95554" cy="1518183"/>
          </a:xfrm>
          <a:custGeom>
            <a:avLst/>
            <a:gdLst>
              <a:gd name="connsiteX0" fmla="*/ 14748 w 150996"/>
              <a:gd name="connsiteY0" fmla="*/ 0 h 1993139"/>
              <a:gd name="connsiteX1" fmla="*/ 145377 w 150996"/>
              <a:gd name="connsiteY1" fmla="*/ 219118 h 1993139"/>
              <a:gd name="connsiteX2" fmla="*/ 2107 w 150996"/>
              <a:gd name="connsiteY2" fmla="*/ 463520 h 1993139"/>
              <a:gd name="connsiteX3" fmla="*/ 132735 w 150996"/>
              <a:gd name="connsiteY3" fmla="*/ 707922 h 1993139"/>
              <a:gd name="connsiteX4" fmla="*/ 31604 w 150996"/>
              <a:gd name="connsiteY4" fmla="*/ 956538 h 1993139"/>
              <a:gd name="connsiteX5" fmla="*/ 149591 w 150996"/>
              <a:gd name="connsiteY5" fmla="*/ 1158801 h 1993139"/>
              <a:gd name="connsiteX6" fmla="*/ 23176 w 150996"/>
              <a:gd name="connsiteY6" fmla="*/ 1398989 h 1993139"/>
              <a:gd name="connsiteX7" fmla="*/ 141163 w 150996"/>
              <a:gd name="connsiteY7" fmla="*/ 1622322 h 1993139"/>
              <a:gd name="connsiteX8" fmla="*/ 18962 w 150996"/>
              <a:gd name="connsiteY8" fmla="*/ 1790875 h 1993139"/>
              <a:gd name="connsiteX9" fmla="*/ 128521 w 150996"/>
              <a:gd name="connsiteY9" fmla="*/ 1993139 h 199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996" h="1993139">
                <a:moveTo>
                  <a:pt x="14748" y="0"/>
                </a:moveTo>
                <a:cubicBezTo>
                  <a:pt x="81116" y="70932"/>
                  <a:pt x="147484" y="141865"/>
                  <a:pt x="145377" y="219118"/>
                </a:cubicBezTo>
                <a:cubicBezTo>
                  <a:pt x="143270" y="296371"/>
                  <a:pt x="4214" y="382053"/>
                  <a:pt x="2107" y="463520"/>
                </a:cubicBezTo>
                <a:cubicBezTo>
                  <a:pt x="0" y="544987"/>
                  <a:pt x="127819" y="625752"/>
                  <a:pt x="132735" y="707922"/>
                </a:cubicBezTo>
                <a:cubicBezTo>
                  <a:pt x="137651" y="790092"/>
                  <a:pt x="28795" y="881392"/>
                  <a:pt x="31604" y="956538"/>
                </a:cubicBezTo>
                <a:cubicBezTo>
                  <a:pt x="34413" y="1031684"/>
                  <a:pt x="150996" y="1085059"/>
                  <a:pt x="149591" y="1158801"/>
                </a:cubicBezTo>
                <a:cubicBezTo>
                  <a:pt x="148186" y="1232543"/>
                  <a:pt x="24581" y="1321736"/>
                  <a:pt x="23176" y="1398989"/>
                </a:cubicBezTo>
                <a:cubicBezTo>
                  <a:pt x="21771" y="1476242"/>
                  <a:pt x="141865" y="1557008"/>
                  <a:pt x="141163" y="1622322"/>
                </a:cubicBezTo>
                <a:cubicBezTo>
                  <a:pt x="140461" y="1687636"/>
                  <a:pt x="21069" y="1729072"/>
                  <a:pt x="18962" y="1790875"/>
                </a:cubicBezTo>
                <a:cubicBezTo>
                  <a:pt x="16855" y="1852678"/>
                  <a:pt x="72688" y="1922908"/>
                  <a:pt x="128521" y="1993139"/>
                </a:cubicBezTo>
              </a:path>
            </a:pathLst>
          </a:custGeom>
          <a:ln w="28575">
            <a:solidFill>
              <a:srgbClr val="00B0F0">
                <a:alpha val="5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7" name="Kuva 16" descr="pistehitsaus3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4704899" y="1279705"/>
            <a:ext cx="1067970" cy="1551652"/>
          </a:xfrm>
          <a:prstGeom prst="rect">
            <a:avLst/>
          </a:prstGeom>
        </p:spPr>
      </p:pic>
      <p:sp>
        <p:nvSpPr>
          <p:cNvPr id="18" name="Alanuoli 17"/>
          <p:cNvSpPr/>
          <p:nvPr/>
        </p:nvSpPr>
        <p:spPr>
          <a:xfrm>
            <a:off x="5121048" y="1201210"/>
            <a:ext cx="355146" cy="327355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Alanuoli 18"/>
          <p:cNvSpPr/>
          <p:nvPr/>
        </p:nvSpPr>
        <p:spPr>
          <a:xfrm flipV="1">
            <a:off x="5087524" y="2595794"/>
            <a:ext cx="355146" cy="327355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Puolivapaa piirto 19"/>
          <p:cNvSpPr/>
          <p:nvPr/>
        </p:nvSpPr>
        <p:spPr>
          <a:xfrm>
            <a:off x="5057522" y="1302706"/>
            <a:ext cx="95554" cy="1518183"/>
          </a:xfrm>
          <a:custGeom>
            <a:avLst/>
            <a:gdLst>
              <a:gd name="connsiteX0" fmla="*/ 14748 w 150996"/>
              <a:gd name="connsiteY0" fmla="*/ 0 h 1993139"/>
              <a:gd name="connsiteX1" fmla="*/ 145377 w 150996"/>
              <a:gd name="connsiteY1" fmla="*/ 219118 h 1993139"/>
              <a:gd name="connsiteX2" fmla="*/ 2107 w 150996"/>
              <a:gd name="connsiteY2" fmla="*/ 463520 h 1993139"/>
              <a:gd name="connsiteX3" fmla="*/ 132735 w 150996"/>
              <a:gd name="connsiteY3" fmla="*/ 707922 h 1993139"/>
              <a:gd name="connsiteX4" fmla="*/ 31604 w 150996"/>
              <a:gd name="connsiteY4" fmla="*/ 956538 h 1993139"/>
              <a:gd name="connsiteX5" fmla="*/ 149591 w 150996"/>
              <a:gd name="connsiteY5" fmla="*/ 1158801 h 1993139"/>
              <a:gd name="connsiteX6" fmla="*/ 23176 w 150996"/>
              <a:gd name="connsiteY6" fmla="*/ 1398989 h 1993139"/>
              <a:gd name="connsiteX7" fmla="*/ 141163 w 150996"/>
              <a:gd name="connsiteY7" fmla="*/ 1622322 h 1993139"/>
              <a:gd name="connsiteX8" fmla="*/ 18962 w 150996"/>
              <a:gd name="connsiteY8" fmla="*/ 1790875 h 1993139"/>
              <a:gd name="connsiteX9" fmla="*/ 128521 w 150996"/>
              <a:gd name="connsiteY9" fmla="*/ 1993139 h 199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996" h="1993139">
                <a:moveTo>
                  <a:pt x="14748" y="0"/>
                </a:moveTo>
                <a:cubicBezTo>
                  <a:pt x="81116" y="70932"/>
                  <a:pt x="147484" y="141865"/>
                  <a:pt x="145377" y="219118"/>
                </a:cubicBezTo>
                <a:cubicBezTo>
                  <a:pt x="143270" y="296371"/>
                  <a:pt x="4214" y="382053"/>
                  <a:pt x="2107" y="463520"/>
                </a:cubicBezTo>
                <a:cubicBezTo>
                  <a:pt x="0" y="544987"/>
                  <a:pt x="127819" y="625752"/>
                  <a:pt x="132735" y="707922"/>
                </a:cubicBezTo>
                <a:cubicBezTo>
                  <a:pt x="137651" y="790092"/>
                  <a:pt x="28795" y="881392"/>
                  <a:pt x="31604" y="956538"/>
                </a:cubicBezTo>
                <a:cubicBezTo>
                  <a:pt x="34413" y="1031684"/>
                  <a:pt x="150996" y="1085059"/>
                  <a:pt x="149591" y="1158801"/>
                </a:cubicBezTo>
                <a:cubicBezTo>
                  <a:pt x="148186" y="1232543"/>
                  <a:pt x="24581" y="1321736"/>
                  <a:pt x="23176" y="1398989"/>
                </a:cubicBezTo>
                <a:cubicBezTo>
                  <a:pt x="21771" y="1476242"/>
                  <a:pt x="141865" y="1557008"/>
                  <a:pt x="141163" y="1622322"/>
                </a:cubicBezTo>
                <a:cubicBezTo>
                  <a:pt x="140461" y="1687636"/>
                  <a:pt x="21069" y="1729072"/>
                  <a:pt x="18962" y="1790875"/>
                </a:cubicBezTo>
                <a:cubicBezTo>
                  <a:pt x="16855" y="1852678"/>
                  <a:pt x="72688" y="1922908"/>
                  <a:pt x="128521" y="1993139"/>
                </a:cubicBezTo>
              </a:path>
            </a:pathLst>
          </a:custGeom>
          <a:ln w="28575">
            <a:solidFill>
              <a:srgbClr val="00B0F0">
                <a:alpha val="5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Puolivapaa piirto 20"/>
          <p:cNvSpPr/>
          <p:nvPr/>
        </p:nvSpPr>
        <p:spPr>
          <a:xfrm>
            <a:off x="5159354" y="1311830"/>
            <a:ext cx="95554" cy="1518183"/>
          </a:xfrm>
          <a:custGeom>
            <a:avLst/>
            <a:gdLst>
              <a:gd name="connsiteX0" fmla="*/ 14748 w 150996"/>
              <a:gd name="connsiteY0" fmla="*/ 0 h 1993139"/>
              <a:gd name="connsiteX1" fmla="*/ 145377 w 150996"/>
              <a:gd name="connsiteY1" fmla="*/ 219118 h 1993139"/>
              <a:gd name="connsiteX2" fmla="*/ 2107 w 150996"/>
              <a:gd name="connsiteY2" fmla="*/ 463520 h 1993139"/>
              <a:gd name="connsiteX3" fmla="*/ 132735 w 150996"/>
              <a:gd name="connsiteY3" fmla="*/ 707922 h 1993139"/>
              <a:gd name="connsiteX4" fmla="*/ 31604 w 150996"/>
              <a:gd name="connsiteY4" fmla="*/ 956538 h 1993139"/>
              <a:gd name="connsiteX5" fmla="*/ 149591 w 150996"/>
              <a:gd name="connsiteY5" fmla="*/ 1158801 h 1993139"/>
              <a:gd name="connsiteX6" fmla="*/ 23176 w 150996"/>
              <a:gd name="connsiteY6" fmla="*/ 1398989 h 1993139"/>
              <a:gd name="connsiteX7" fmla="*/ 141163 w 150996"/>
              <a:gd name="connsiteY7" fmla="*/ 1622322 h 1993139"/>
              <a:gd name="connsiteX8" fmla="*/ 18962 w 150996"/>
              <a:gd name="connsiteY8" fmla="*/ 1790875 h 1993139"/>
              <a:gd name="connsiteX9" fmla="*/ 128521 w 150996"/>
              <a:gd name="connsiteY9" fmla="*/ 1993139 h 199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996" h="1993139">
                <a:moveTo>
                  <a:pt x="14748" y="0"/>
                </a:moveTo>
                <a:cubicBezTo>
                  <a:pt x="81116" y="70932"/>
                  <a:pt x="147484" y="141865"/>
                  <a:pt x="145377" y="219118"/>
                </a:cubicBezTo>
                <a:cubicBezTo>
                  <a:pt x="143270" y="296371"/>
                  <a:pt x="4214" y="382053"/>
                  <a:pt x="2107" y="463520"/>
                </a:cubicBezTo>
                <a:cubicBezTo>
                  <a:pt x="0" y="544987"/>
                  <a:pt x="127819" y="625752"/>
                  <a:pt x="132735" y="707922"/>
                </a:cubicBezTo>
                <a:cubicBezTo>
                  <a:pt x="137651" y="790092"/>
                  <a:pt x="28795" y="881392"/>
                  <a:pt x="31604" y="956538"/>
                </a:cubicBezTo>
                <a:cubicBezTo>
                  <a:pt x="34413" y="1031684"/>
                  <a:pt x="150996" y="1085059"/>
                  <a:pt x="149591" y="1158801"/>
                </a:cubicBezTo>
                <a:cubicBezTo>
                  <a:pt x="148186" y="1232543"/>
                  <a:pt x="24581" y="1321736"/>
                  <a:pt x="23176" y="1398989"/>
                </a:cubicBezTo>
                <a:cubicBezTo>
                  <a:pt x="21771" y="1476242"/>
                  <a:pt x="141865" y="1557008"/>
                  <a:pt x="141163" y="1622322"/>
                </a:cubicBezTo>
                <a:cubicBezTo>
                  <a:pt x="140461" y="1687636"/>
                  <a:pt x="21069" y="1729072"/>
                  <a:pt x="18962" y="1790875"/>
                </a:cubicBezTo>
                <a:cubicBezTo>
                  <a:pt x="16855" y="1852678"/>
                  <a:pt x="72688" y="1922908"/>
                  <a:pt x="128521" y="1993139"/>
                </a:cubicBezTo>
              </a:path>
            </a:pathLst>
          </a:custGeom>
          <a:ln w="28575">
            <a:solidFill>
              <a:srgbClr val="00B0F0">
                <a:alpha val="5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Puolivapaa piirto 21"/>
          <p:cNvSpPr/>
          <p:nvPr/>
        </p:nvSpPr>
        <p:spPr>
          <a:xfrm>
            <a:off x="5252562" y="1298492"/>
            <a:ext cx="95554" cy="1518183"/>
          </a:xfrm>
          <a:custGeom>
            <a:avLst/>
            <a:gdLst>
              <a:gd name="connsiteX0" fmla="*/ 14748 w 150996"/>
              <a:gd name="connsiteY0" fmla="*/ 0 h 1993139"/>
              <a:gd name="connsiteX1" fmla="*/ 145377 w 150996"/>
              <a:gd name="connsiteY1" fmla="*/ 219118 h 1993139"/>
              <a:gd name="connsiteX2" fmla="*/ 2107 w 150996"/>
              <a:gd name="connsiteY2" fmla="*/ 463520 h 1993139"/>
              <a:gd name="connsiteX3" fmla="*/ 132735 w 150996"/>
              <a:gd name="connsiteY3" fmla="*/ 707922 h 1993139"/>
              <a:gd name="connsiteX4" fmla="*/ 31604 w 150996"/>
              <a:gd name="connsiteY4" fmla="*/ 956538 h 1993139"/>
              <a:gd name="connsiteX5" fmla="*/ 149591 w 150996"/>
              <a:gd name="connsiteY5" fmla="*/ 1158801 h 1993139"/>
              <a:gd name="connsiteX6" fmla="*/ 23176 w 150996"/>
              <a:gd name="connsiteY6" fmla="*/ 1398989 h 1993139"/>
              <a:gd name="connsiteX7" fmla="*/ 141163 w 150996"/>
              <a:gd name="connsiteY7" fmla="*/ 1622322 h 1993139"/>
              <a:gd name="connsiteX8" fmla="*/ 18962 w 150996"/>
              <a:gd name="connsiteY8" fmla="*/ 1790875 h 1993139"/>
              <a:gd name="connsiteX9" fmla="*/ 128521 w 150996"/>
              <a:gd name="connsiteY9" fmla="*/ 1993139 h 199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996" h="1993139">
                <a:moveTo>
                  <a:pt x="14748" y="0"/>
                </a:moveTo>
                <a:cubicBezTo>
                  <a:pt x="81116" y="70932"/>
                  <a:pt x="147484" y="141865"/>
                  <a:pt x="145377" y="219118"/>
                </a:cubicBezTo>
                <a:cubicBezTo>
                  <a:pt x="143270" y="296371"/>
                  <a:pt x="4214" y="382053"/>
                  <a:pt x="2107" y="463520"/>
                </a:cubicBezTo>
                <a:cubicBezTo>
                  <a:pt x="0" y="544987"/>
                  <a:pt x="127819" y="625752"/>
                  <a:pt x="132735" y="707922"/>
                </a:cubicBezTo>
                <a:cubicBezTo>
                  <a:pt x="137651" y="790092"/>
                  <a:pt x="28795" y="881392"/>
                  <a:pt x="31604" y="956538"/>
                </a:cubicBezTo>
                <a:cubicBezTo>
                  <a:pt x="34413" y="1031684"/>
                  <a:pt x="150996" y="1085059"/>
                  <a:pt x="149591" y="1158801"/>
                </a:cubicBezTo>
                <a:cubicBezTo>
                  <a:pt x="148186" y="1232543"/>
                  <a:pt x="24581" y="1321736"/>
                  <a:pt x="23176" y="1398989"/>
                </a:cubicBezTo>
                <a:cubicBezTo>
                  <a:pt x="21771" y="1476242"/>
                  <a:pt x="141865" y="1557008"/>
                  <a:pt x="141163" y="1622322"/>
                </a:cubicBezTo>
                <a:cubicBezTo>
                  <a:pt x="140461" y="1687636"/>
                  <a:pt x="21069" y="1729072"/>
                  <a:pt x="18962" y="1790875"/>
                </a:cubicBezTo>
                <a:cubicBezTo>
                  <a:pt x="16855" y="1852678"/>
                  <a:pt x="72688" y="1922908"/>
                  <a:pt x="128521" y="1993139"/>
                </a:cubicBezTo>
              </a:path>
            </a:pathLst>
          </a:custGeom>
          <a:ln w="28575">
            <a:solidFill>
              <a:srgbClr val="00B0F0">
                <a:alpha val="5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Puolivapaa piirto 22"/>
          <p:cNvSpPr/>
          <p:nvPr/>
        </p:nvSpPr>
        <p:spPr>
          <a:xfrm>
            <a:off x="5350224" y="1303402"/>
            <a:ext cx="95554" cy="1518183"/>
          </a:xfrm>
          <a:custGeom>
            <a:avLst/>
            <a:gdLst>
              <a:gd name="connsiteX0" fmla="*/ 14748 w 150996"/>
              <a:gd name="connsiteY0" fmla="*/ 0 h 1993139"/>
              <a:gd name="connsiteX1" fmla="*/ 145377 w 150996"/>
              <a:gd name="connsiteY1" fmla="*/ 219118 h 1993139"/>
              <a:gd name="connsiteX2" fmla="*/ 2107 w 150996"/>
              <a:gd name="connsiteY2" fmla="*/ 463520 h 1993139"/>
              <a:gd name="connsiteX3" fmla="*/ 132735 w 150996"/>
              <a:gd name="connsiteY3" fmla="*/ 707922 h 1993139"/>
              <a:gd name="connsiteX4" fmla="*/ 31604 w 150996"/>
              <a:gd name="connsiteY4" fmla="*/ 956538 h 1993139"/>
              <a:gd name="connsiteX5" fmla="*/ 149591 w 150996"/>
              <a:gd name="connsiteY5" fmla="*/ 1158801 h 1993139"/>
              <a:gd name="connsiteX6" fmla="*/ 23176 w 150996"/>
              <a:gd name="connsiteY6" fmla="*/ 1398989 h 1993139"/>
              <a:gd name="connsiteX7" fmla="*/ 141163 w 150996"/>
              <a:gd name="connsiteY7" fmla="*/ 1622322 h 1993139"/>
              <a:gd name="connsiteX8" fmla="*/ 18962 w 150996"/>
              <a:gd name="connsiteY8" fmla="*/ 1790875 h 1993139"/>
              <a:gd name="connsiteX9" fmla="*/ 128521 w 150996"/>
              <a:gd name="connsiteY9" fmla="*/ 1993139 h 199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996" h="1993139">
                <a:moveTo>
                  <a:pt x="14748" y="0"/>
                </a:moveTo>
                <a:cubicBezTo>
                  <a:pt x="81116" y="70932"/>
                  <a:pt x="147484" y="141865"/>
                  <a:pt x="145377" y="219118"/>
                </a:cubicBezTo>
                <a:cubicBezTo>
                  <a:pt x="143270" y="296371"/>
                  <a:pt x="4214" y="382053"/>
                  <a:pt x="2107" y="463520"/>
                </a:cubicBezTo>
                <a:cubicBezTo>
                  <a:pt x="0" y="544987"/>
                  <a:pt x="127819" y="625752"/>
                  <a:pt x="132735" y="707922"/>
                </a:cubicBezTo>
                <a:cubicBezTo>
                  <a:pt x="137651" y="790092"/>
                  <a:pt x="28795" y="881392"/>
                  <a:pt x="31604" y="956538"/>
                </a:cubicBezTo>
                <a:cubicBezTo>
                  <a:pt x="34413" y="1031684"/>
                  <a:pt x="150996" y="1085059"/>
                  <a:pt x="149591" y="1158801"/>
                </a:cubicBezTo>
                <a:cubicBezTo>
                  <a:pt x="148186" y="1232543"/>
                  <a:pt x="24581" y="1321736"/>
                  <a:pt x="23176" y="1398989"/>
                </a:cubicBezTo>
                <a:cubicBezTo>
                  <a:pt x="21771" y="1476242"/>
                  <a:pt x="141865" y="1557008"/>
                  <a:pt x="141163" y="1622322"/>
                </a:cubicBezTo>
                <a:cubicBezTo>
                  <a:pt x="140461" y="1687636"/>
                  <a:pt x="21069" y="1729072"/>
                  <a:pt x="18962" y="1790875"/>
                </a:cubicBezTo>
                <a:cubicBezTo>
                  <a:pt x="16855" y="1852678"/>
                  <a:pt x="72688" y="1922908"/>
                  <a:pt x="128521" y="1993139"/>
                </a:cubicBezTo>
              </a:path>
            </a:pathLst>
          </a:custGeom>
          <a:ln w="28575">
            <a:solidFill>
              <a:srgbClr val="00B0F0">
                <a:alpha val="5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4" name="Kuva 23" descr="pistehitsaus3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6156176" y="1307121"/>
            <a:ext cx="1055840" cy="1534028"/>
          </a:xfrm>
          <a:prstGeom prst="rect">
            <a:avLst/>
          </a:prstGeom>
        </p:spPr>
      </p:pic>
      <p:sp>
        <p:nvSpPr>
          <p:cNvPr id="25" name="Alanuoli 24"/>
          <p:cNvSpPr/>
          <p:nvPr/>
        </p:nvSpPr>
        <p:spPr>
          <a:xfrm>
            <a:off x="6566146" y="1217571"/>
            <a:ext cx="355146" cy="327355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Alanuoli 25"/>
          <p:cNvSpPr/>
          <p:nvPr/>
        </p:nvSpPr>
        <p:spPr>
          <a:xfrm flipV="1">
            <a:off x="6544978" y="2589616"/>
            <a:ext cx="355146" cy="327355"/>
          </a:xfrm>
          <a:prstGeom prst="downArrow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7" name="Kuva 26" descr="pistehitsaus3A.jp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7464677" y="1005442"/>
            <a:ext cx="1095882" cy="1919708"/>
          </a:xfrm>
          <a:prstGeom prst="rect">
            <a:avLst/>
          </a:prstGeom>
        </p:spPr>
      </p:pic>
      <p:sp>
        <p:nvSpPr>
          <p:cNvPr id="28" name="Puolivapaa piirto 27"/>
          <p:cNvSpPr/>
          <p:nvPr/>
        </p:nvSpPr>
        <p:spPr>
          <a:xfrm>
            <a:off x="3831844" y="2029958"/>
            <a:ext cx="189909" cy="45719"/>
          </a:xfrm>
          <a:custGeom>
            <a:avLst/>
            <a:gdLst>
              <a:gd name="connsiteX0" fmla="*/ 0 w 200721"/>
              <a:gd name="connsiteY0" fmla="*/ 26019 h 48322"/>
              <a:gd name="connsiteX1" fmla="*/ 52039 w 200721"/>
              <a:gd name="connsiteY1" fmla="*/ 3717 h 48322"/>
              <a:gd name="connsiteX2" fmla="*/ 118946 w 200721"/>
              <a:gd name="connsiteY2" fmla="*/ 0 h 48322"/>
              <a:gd name="connsiteX3" fmla="*/ 170985 w 200721"/>
              <a:gd name="connsiteY3" fmla="*/ 7434 h 48322"/>
              <a:gd name="connsiteX4" fmla="*/ 200721 w 200721"/>
              <a:gd name="connsiteY4" fmla="*/ 22302 h 48322"/>
              <a:gd name="connsiteX5" fmla="*/ 152400 w 200721"/>
              <a:gd name="connsiteY5" fmla="*/ 44605 h 48322"/>
              <a:gd name="connsiteX6" fmla="*/ 78058 w 200721"/>
              <a:gd name="connsiteY6" fmla="*/ 48322 h 48322"/>
              <a:gd name="connsiteX7" fmla="*/ 0 w 200721"/>
              <a:gd name="connsiteY7" fmla="*/ 26019 h 48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0721" h="48322">
                <a:moveTo>
                  <a:pt x="0" y="26019"/>
                </a:moveTo>
                <a:lnTo>
                  <a:pt x="52039" y="3717"/>
                </a:lnTo>
                <a:lnTo>
                  <a:pt x="118946" y="0"/>
                </a:lnTo>
                <a:lnTo>
                  <a:pt x="170985" y="7434"/>
                </a:lnTo>
                <a:lnTo>
                  <a:pt x="200721" y="22302"/>
                </a:lnTo>
                <a:lnTo>
                  <a:pt x="152400" y="44605"/>
                </a:lnTo>
                <a:lnTo>
                  <a:pt x="78058" y="48322"/>
                </a:lnTo>
                <a:lnTo>
                  <a:pt x="0" y="26019"/>
                </a:lnTo>
                <a:close/>
              </a:path>
            </a:pathLst>
          </a:custGeom>
          <a:solidFill>
            <a:srgbClr val="F15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Puolivapaa piirto 28"/>
          <p:cNvSpPr/>
          <p:nvPr/>
        </p:nvSpPr>
        <p:spPr>
          <a:xfrm>
            <a:off x="5099024" y="2001196"/>
            <a:ext cx="280221" cy="100249"/>
          </a:xfrm>
          <a:custGeom>
            <a:avLst/>
            <a:gdLst>
              <a:gd name="connsiteX0" fmla="*/ 0 w 200721"/>
              <a:gd name="connsiteY0" fmla="*/ 26019 h 48322"/>
              <a:gd name="connsiteX1" fmla="*/ 52039 w 200721"/>
              <a:gd name="connsiteY1" fmla="*/ 3717 h 48322"/>
              <a:gd name="connsiteX2" fmla="*/ 118946 w 200721"/>
              <a:gd name="connsiteY2" fmla="*/ 0 h 48322"/>
              <a:gd name="connsiteX3" fmla="*/ 170985 w 200721"/>
              <a:gd name="connsiteY3" fmla="*/ 7434 h 48322"/>
              <a:gd name="connsiteX4" fmla="*/ 200721 w 200721"/>
              <a:gd name="connsiteY4" fmla="*/ 22302 h 48322"/>
              <a:gd name="connsiteX5" fmla="*/ 152400 w 200721"/>
              <a:gd name="connsiteY5" fmla="*/ 44605 h 48322"/>
              <a:gd name="connsiteX6" fmla="*/ 78058 w 200721"/>
              <a:gd name="connsiteY6" fmla="*/ 48322 h 48322"/>
              <a:gd name="connsiteX7" fmla="*/ 0 w 200721"/>
              <a:gd name="connsiteY7" fmla="*/ 26019 h 48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0721" h="48322">
                <a:moveTo>
                  <a:pt x="0" y="26019"/>
                </a:moveTo>
                <a:lnTo>
                  <a:pt x="52039" y="3717"/>
                </a:lnTo>
                <a:lnTo>
                  <a:pt x="118946" y="0"/>
                </a:lnTo>
                <a:lnTo>
                  <a:pt x="170985" y="7434"/>
                </a:lnTo>
                <a:lnTo>
                  <a:pt x="200721" y="22302"/>
                </a:lnTo>
                <a:lnTo>
                  <a:pt x="152400" y="44605"/>
                </a:lnTo>
                <a:lnTo>
                  <a:pt x="78058" y="48322"/>
                </a:lnTo>
                <a:lnTo>
                  <a:pt x="0" y="26019"/>
                </a:lnTo>
                <a:close/>
              </a:path>
            </a:pathLst>
          </a:custGeom>
          <a:solidFill>
            <a:srgbClr val="F15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Puolivapaa piirto 29"/>
          <p:cNvSpPr/>
          <p:nvPr/>
        </p:nvSpPr>
        <p:spPr>
          <a:xfrm>
            <a:off x="6585380" y="2019730"/>
            <a:ext cx="280221" cy="100249"/>
          </a:xfrm>
          <a:custGeom>
            <a:avLst/>
            <a:gdLst>
              <a:gd name="connsiteX0" fmla="*/ 0 w 200721"/>
              <a:gd name="connsiteY0" fmla="*/ 26019 h 48322"/>
              <a:gd name="connsiteX1" fmla="*/ 52039 w 200721"/>
              <a:gd name="connsiteY1" fmla="*/ 3717 h 48322"/>
              <a:gd name="connsiteX2" fmla="*/ 118946 w 200721"/>
              <a:gd name="connsiteY2" fmla="*/ 0 h 48322"/>
              <a:gd name="connsiteX3" fmla="*/ 170985 w 200721"/>
              <a:gd name="connsiteY3" fmla="*/ 7434 h 48322"/>
              <a:gd name="connsiteX4" fmla="*/ 200721 w 200721"/>
              <a:gd name="connsiteY4" fmla="*/ 22302 h 48322"/>
              <a:gd name="connsiteX5" fmla="*/ 152400 w 200721"/>
              <a:gd name="connsiteY5" fmla="*/ 44605 h 48322"/>
              <a:gd name="connsiteX6" fmla="*/ 78058 w 200721"/>
              <a:gd name="connsiteY6" fmla="*/ 48322 h 48322"/>
              <a:gd name="connsiteX7" fmla="*/ 0 w 200721"/>
              <a:gd name="connsiteY7" fmla="*/ 26019 h 48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0721" h="48322">
                <a:moveTo>
                  <a:pt x="0" y="26019"/>
                </a:moveTo>
                <a:lnTo>
                  <a:pt x="52039" y="3717"/>
                </a:lnTo>
                <a:lnTo>
                  <a:pt x="118946" y="0"/>
                </a:lnTo>
                <a:lnTo>
                  <a:pt x="170985" y="7434"/>
                </a:lnTo>
                <a:lnTo>
                  <a:pt x="200721" y="22302"/>
                </a:lnTo>
                <a:lnTo>
                  <a:pt x="152400" y="44605"/>
                </a:lnTo>
                <a:lnTo>
                  <a:pt x="78058" y="48322"/>
                </a:lnTo>
                <a:lnTo>
                  <a:pt x="0" y="26019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Puolivapaa piirto 30"/>
          <p:cNvSpPr/>
          <p:nvPr/>
        </p:nvSpPr>
        <p:spPr>
          <a:xfrm>
            <a:off x="7862496" y="2019936"/>
            <a:ext cx="280221" cy="100249"/>
          </a:xfrm>
          <a:custGeom>
            <a:avLst/>
            <a:gdLst>
              <a:gd name="connsiteX0" fmla="*/ 0 w 200721"/>
              <a:gd name="connsiteY0" fmla="*/ 26019 h 48322"/>
              <a:gd name="connsiteX1" fmla="*/ 52039 w 200721"/>
              <a:gd name="connsiteY1" fmla="*/ 3717 h 48322"/>
              <a:gd name="connsiteX2" fmla="*/ 118946 w 200721"/>
              <a:gd name="connsiteY2" fmla="*/ 0 h 48322"/>
              <a:gd name="connsiteX3" fmla="*/ 170985 w 200721"/>
              <a:gd name="connsiteY3" fmla="*/ 7434 h 48322"/>
              <a:gd name="connsiteX4" fmla="*/ 200721 w 200721"/>
              <a:gd name="connsiteY4" fmla="*/ 22302 h 48322"/>
              <a:gd name="connsiteX5" fmla="*/ 152400 w 200721"/>
              <a:gd name="connsiteY5" fmla="*/ 44605 h 48322"/>
              <a:gd name="connsiteX6" fmla="*/ 78058 w 200721"/>
              <a:gd name="connsiteY6" fmla="*/ 48322 h 48322"/>
              <a:gd name="connsiteX7" fmla="*/ 0 w 200721"/>
              <a:gd name="connsiteY7" fmla="*/ 26019 h 48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0721" h="48322">
                <a:moveTo>
                  <a:pt x="0" y="26019"/>
                </a:moveTo>
                <a:lnTo>
                  <a:pt x="52039" y="3717"/>
                </a:lnTo>
                <a:lnTo>
                  <a:pt x="118946" y="0"/>
                </a:lnTo>
                <a:lnTo>
                  <a:pt x="170985" y="7434"/>
                </a:lnTo>
                <a:lnTo>
                  <a:pt x="200721" y="22302"/>
                </a:lnTo>
                <a:lnTo>
                  <a:pt x="152400" y="44605"/>
                </a:lnTo>
                <a:lnTo>
                  <a:pt x="78058" y="48322"/>
                </a:lnTo>
                <a:lnTo>
                  <a:pt x="0" y="26019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33" name="Suora nuoliyhdysviiva 32"/>
          <p:cNvCxnSpPr/>
          <p:nvPr/>
        </p:nvCxnSpPr>
        <p:spPr>
          <a:xfrm flipV="1">
            <a:off x="611560" y="3573016"/>
            <a:ext cx="0" cy="2448272"/>
          </a:xfrm>
          <a:prstGeom prst="straightConnector1">
            <a:avLst/>
          </a:prstGeom>
          <a:ln w="254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nuoliyhdysviiva 35"/>
          <p:cNvCxnSpPr/>
          <p:nvPr/>
        </p:nvCxnSpPr>
        <p:spPr>
          <a:xfrm>
            <a:off x="611560" y="6021288"/>
            <a:ext cx="8136904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ikehys 36"/>
          <p:cNvSpPr txBox="1"/>
          <p:nvPr/>
        </p:nvSpPr>
        <p:spPr>
          <a:xfrm>
            <a:off x="7524328" y="6165304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/>
              <a:t>Aika</a:t>
            </a:r>
          </a:p>
        </p:txBody>
      </p:sp>
      <p:sp>
        <p:nvSpPr>
          <p:cNvPr id="39" name="Tekstikehys 38"/>
          <p:cNvSpPr txBox="1"/>
          <p:nvPr/>
        </p:nvSpPr>
        <p:spPr>
          <a:xfrm rot="16200000">
            <a:off x="-260078" y="4208184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>
                <a:solidFill>
                  <a:srgbClr val="C00000"/>
                </a:solidFill>
              </a:rPr>
              <a:t>Puristusvoima</a:t>
            </a:r>
          </a:p>
        </p:txBody>
      </p:sp>
      <p:sp>
        <p:nvSpPr>
          <p:cNvPr id="40" name="Tekstikehys 39"/>
          <p:cNvSpPr txBox="1"/>
          <p:nvPr/>
        </p:nvSpPr>
        <p:spPr>
          <a:xfrm rot="16200000">
            <a:off x="7613508" y="4411851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>
                <a:solidFill>
                  <a:srgbClr val="00B0F0"/>
                </a:solidFill>
              </a:rPr>
              <a:t>Hitsausvirta</a:t>
            </a:r>
          </a:p>
        </p:txBody>
      </p:sp>
      <p:cxnSp>
        <p:nvCxnSpPr>
          <p:cNvPr id="42" name="Suora nuoliyhdysviiva 41"/>
          <p:cNvCxnSpPr/>
          <p:nvPr/>
        </p:nvCxnSpPr>
        <p:spPr>
          <a:xfrm flipV="1">
            <a:off x="8460432" y="3573016"/>
            <a:ext cx="0" cy="2448272"/>
          </a:xfrm>
          <a:prstGeom prst="straightConnector1">
            <a:avLst/>
          </a:prstGeom>
          <a:ln w="25400">
            <a:solidFill>
              <a:srgbClr val="00B0F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uora yhdysviiva 44"/>
          <p:cNvCxnSpPr/>
          <p:nvPr/>
        </p:nvCxnSpPr>
        <p:spPr>
          <a:xfrm>
            <a:off x="611560" y="5996574"/>
            <a:ext cx="122413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uora yhdysviiva 46"/>
          <p:cNvCxnSpPr/>
          <p:nvPr/>
        </p:nvCxnSpPr>
        <p:spPr>
          <a:xfrm flipV="1">
            <a:off x="1835696" y="3861048"/>
            <a:ext cx="432048" cy="216024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uora yhdysviiva 50"/>
          <p:cNvCxnSpPr/>
          <p:nvPr/>
        </p:nvCxnSpPr>
        <p:spPr>
          <a:xfrm>
            <a:off x="7326887" y="3861048"/>
            <a:ext cx="557481" cy="216024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uora yhdysviiva 51"/>
          <p:cNvCxnSpPr/>
          <p:nvPr/>
        </p:nvCxnSpPr>
        <p:spPr>
          <a:xfrm>
            <a:off x="7882234" y="5988485"/>
            <a:ext cx="50405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uora yhdysviiva 55"/>
          <p:cNvCxnSpPr/>
          <p:nvPr/>
        </p:nvCxnSpPr>
        <p:spPr>
          <a:xfrm>
            <a:off x="2280101" y="3873405"/>
            <a:ext cx="504056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uora yhdysviiva 57"/>
          <p:cNvCxnSpPr/>
          <p:nvPr/>
        </p:nvCxnSpPr>
        <p:spPr>
          <a:xfrm>
            <a:off x="615676" y="6029128"/>
            <a:ext cx="236788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uora yhdysviiva 59"/>
          <p:cNvCxnSpPr/>
          <p:nvPr/>
        </p:nvCxnSpPr>
        <p:spPr>
          <a:xfrm flipV="1">
            <a:off x="2987824" y="4282873"/>
            <a:ext cx="345638" cy="172819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uora yhdysviiva 61"/>
          <p:cNvCxnSpPr/>
          <p:nvPr/>
        </p:nvCxnSpPr>
        <p:spPr>
          <a:xfrm>
            <a:off x="3347864" y="4282873"/>
            <a:ext cx="2592288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uora yhdysviiva 63"/>
          <p:cNvCxnSpPr/>
          <p:nvPr/>
        </p:nvCxnSpPr>
        <p:spPr>
          <a:xfrm>
            <a:off x="5940152" y="4282873"/>
            <a:ext cx="445985" cy="172819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uora yhdysviiva 65"/>
          <p:cNvCxnSpPr/>
          <p:nvPr/>
        </p:nvCxnSpPr>
        <p:spPr>
          <a:xfrm>
            <a:off x="6394780" y="6031806"/>
            <a:ext cx="1981287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kstikehys 68"/>
          <p:cNvSpPr txBox="1"/>
          <p:nvPr/>
        </p:nvSpPr>
        <p:spPr>
          <a:xfrm>
            <a:off x="2411760" y="476672"/>
            <a:ext cx="4563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Pistehitsauksen vaiheet</a:t>
            </a:r>
          </a:p>
        </p:txBody>
      </p:sp>
      <p:sp>
        <p:nvSpPr>
          <p:cNvPr id="49" name="Kuvatekstiellipsi 48"/>
          <p:cNvSpPr/>
          <p:nvPr/>
        </p:nvSpPr>
        <p:spPr>
          <a:xfrm>
            <a:off x="5508104" y="2996952"/>
            <a:ext cx="2448272" cy="1296144"/>
          </a:xfrm>
          <a:prstGeom prst="wedgeEllipseCallout">
            <a:avLst>
              <a:gd name="adj1" fmla="val -52576"/>
              <a:gd name="adj2" fmla="val 40810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Hitsausvirta on valtavan suuri</a:t>
            </a:r>
          </a:p>
          <a:p>
            <a:pPr algn="ctr"/>
            <a:r>
              <a:rPr lang="fi-FI" sz="1600" dirty="0">
                <a:solidFill>
                  <a:schemeClr val="tx1"/>
                </a:solidFill>
              </a:rPr>
              <a:t>(4000 – 20000 A)</a:t>
            </a:r>
          </a:p>
        </p:txBody>
      </p:sp>
      <p:sp>
        <p:nvSpPr>
          <p:cNvPr id="53" name="Vasen aaltosulje 52"/>
          <p:cNvSpPr/>
          <p:nvPr/>
        </p:nvSpPr>
        <p:spPr>
          <a:xfrm rot="16200000">
            <a:off x="4355976" y="3429000"/>
            <a:ext cx="576064" cy="2448272"/>
          </a:xfrm>
          <a:prstGeom prst="leftBrace">
            <a:avLst>
              <a:gd name="adj1" fmla="val 8333"/>
              <a:gd name="adj2" fmla="val 506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4" name="Tekstikehys 53"/>
          <p:cNvSpPr txBox="1"/>
          <p:nvPr/>
        </p:nvSpPr>
        <p:spPr>
          <a:xfrm>
            <a:off x="3516124" y="4981092"/>
            <a:ext cx="2304256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Hitsausvirta vaikuttaa vain sekunnin murto-osia (alle 0,5 s)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3" grpId="0" animBg="1"/>
      <p:bldP spid="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899592" y="4509120"/>
            <a:ext cx="3600400" cy="1584176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Pistehitsauskoneen kidassa on voimakas magneettikenttä. Jos henkilöllä on </a:t>
            </a:r>
            <a:r>
              <a:rPr kumimoji="0" lang="fi-FI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sy-dämentahdistaja</a:t>
            </a:r>
            <a:r>
              <a:rPr kumimoji="0" lang="fi-FI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, on hänen syytä välttää pistehitsausta. Myös kännykkä ja kello saattavat seota pistehitsauskoneen läheisyydessä.   </a:t>
            </a:r>
          </a:p>
        </p:txBody>
      </p:sp>
      <p:pic>
        <p:nvPicPr>
          <p:cNvPr id="10" name="Kuva 9" descr="A1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908593" y="1124744"/>
            <a:ext cx="1935215" cy="3096344"/>
          </a:xfrm>
          <a:prstGeom prst="rect">
            <a:avLst/>
          </a:prstGeom>
        </p:spPr>
      </p:pic>
      <p:pic>
        <p:nvPicPr>
          <p:cNvPr id="13" name="Kuva 12" descr="pistehitsauskone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5004048" y="476672"/>
            <a:ext cx="4032448" cy="6010183"/>
          </a:xfrm>
          <a:prstGeom prst="rect">
            <a:avLst/>
          </a:prstGeom>
        </p:spPr>
      </p:pic>
      <p:sp>
        <p:nvSpPr>
          <p:cNvPr id="14" name="Puolivapaa piirto 13"/>
          <p:cNvSpPr/>
          <p:nvPr/>
        </p:nvSpPr>
        <p:spPr>
          <a:xfrm>
            <a:off x="5548028" y="2020955"/>
            <a:ext cx="1224136" cy="1368152"/>
          </a:xfrm>
          <a:custGeom>
            <a:avLst/>
            <a:gdLst>
              <a:gd name="connsiteX0" fmla="*/ 0 w 1090670"/>
              <a:gd name="connsiteY0" fmla="*/ 0 h 1233889"/>
              <a:gd name="connsiteX1" fmla="*/ 1090670 w 1090670"/>
              <a:gd name="connsiteY1" fmla="*/ 198304 h 1233889"/>
              <a:gd name="connsiteX2" fmla="*/ 1090670 w 1090670"/>
              <a:gd name="connsiteY2" fmla="*/ 1035586 h 1233889"/>
              <a:gd name="connsiteX3" fmla="*/ 0 w 1090670"/>
              <a:gd name="connsiteY3" fmla="*/ 1233889 h 1233889"/>
              <a:gd name="connsiteX4" fmla="*/ 0 w 1090670"/>
              <a:gd name="connsiteY4" fmla="*/ 0 h 1233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0670" h="1233889">
                <a:moveTo>
                  <a:pt x="0" y="0"/>
                </a:moveTo>
                <a:lnTo>
                  <a:pt x="1090670" y="198304"/>
                </a:lnTo>
                <a:lnTo>
                  <a:pt x="1090670" y="1035586"/>
                </a:lnTo>
                <a:lnTo>
                  <a:pt x="0" y="12338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Tekstikehys 14"/>
          <p:cNvSpPr txBox="1"/>
          <p:nvPr/>
        </p:nvSpPr>
        <p:spPr>
          <a:xfrm>
            <a:off x="5564070" y="2220937"/>
            <a:ext cx="1440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VOIMAKAS</a:t>
            </a:r>
          </a:p>
          <a:p>
            <a:r>
              <a:rPr lang="fi-FI" dirty="0">
                <a:solidFill>
                  <a:schemeClr val="bg1"/>
                </a:solidFill>
              </a:rPr>
              <a:t>MAGNEET-TIKENTTÄ</a:t>
            </a:r>
          </a:p>
        </p:txBody>
      </p:sp>
      <p:sp>
        <p:nvSpPr>
          <p:cNvPr id="16" name="Kuvatekstiellipsi 15"/>
          <p:cNvSpPr/>
          <p:nvPr/>
        </p:nvSpPr>
        <p:spPr>
          <a:xfrm>
            <a:off x="2915816" y="1124744"/>
            <a:ext cx="2304256" cy="1512168"/>
          </a:xfrm>
          <a:prstGeom prst="wedgeEllipseCallout">
            <a:avLst>
              <a:gd name="adj1" fmla="val 51463"/>
              <a:gd name="adj2" fmla="val 51630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Pidä hitsattavat  kappaleet </a:t>
            </a:r>
            <a:r>
              <a:rPr lang="fi-FI" sz="1600" dirty="0" err="1">
                <a:solidFill>
                  <a:schemeClr val="tx1"/>
                </a:solidFill>
              </a:rPr>
              <a:t>elek-troidien</a:t>
            </a:r>
            <a:r>
              <a:rPr lang="fi-FI" sz="1600" dirty="0">
                <a:solidFill>
                  <a:schemeClr val="tx1"/>
                </a:solidFill>
              </a:rPr>
              <a:t> </a:t>
            </a:r>
            <a:r>
              <a:rPr lang="fi-FI" sz="1600" dirty="0" err="1">
                <a:solidFill>
                  <a:schemeClr val="tx1"/>
                </a:solidFill>
              </a:rPr>
              <a:t>ulkopuo-lella</a:t>
            </a:r>
            <a:r>
              <a:rPr lang="fi-FI" sz="1600" dirty="0">
                <a:solidFill>
                  <a:schemeClr val="tx1"/>
                </a:solidFill>
              </a:rPr>
              <a:t>, älä kidassa.</a:t>
            </a:r>
          </a:p>
        </p:txBody>
      </p:sp>
      <p:sp>
        <p:nvSpPr>
          <p:cNvPr id="17" name="Tekstikehys 16"/>
          <p:cNvSpPr txBox="1"/>
          <p:nvPr/>
        </p:nvSpPr>
        <p:spPr>
          <a:xfrm>
            <a:off x="2123728" y="467380"/>
            <a:ext cx="4563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Työturvallisuus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" grpId="0" animBg="1"/>
      <p:bldP spid="14" grpId="0" animBg="1"/>
      <p:bldP spid="15" grpId="0"/>
      <p:bldP spid="16" grpId="0" animBg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säh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740359" y="1588745"/>
            <a:ext cx="4492936" cy="2355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2051720" y="2873872"/>
            <a:ext cx="85953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i-FI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~ U</a:t>
            </a:r>
            <a:r>
              <a:rPr kumimoji="0" lang="fi-FI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fi-FI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547664" y="2319842"/>
            <a:ext cx="3619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i-FI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fi-FI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fi-FI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3203848" y="2707822"/>
            <a:ext cx="432048" cy="342900"/>
          </a:xfrm>
          <a:prstGeom prst="rect">
            <a:avLst/>
          </a:prstGeom>
          <a:solidFill>
            <a:schemeClr val="bg1">
              <a:alpha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i-FI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fi-FI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fi-FI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4477958" y="2458747"/>
            <a:ext cx="443458" cy="342900"/>
          </a:xfrm>
          <a:prstGeom prst="rect">
            <a:avLst/>
          </a:prstGeom>
          <a:solidFill>
            <a:schemeClr val="bg1">
              <a:alpha val="81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i-FI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fi-FI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fi-FI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5580112" y="3284984"/>
            <a:ext cx="72008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i-FI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~ </a:t>
            </a:r>
            <a:r>
              <a:rPr kumimoji="0" lang="fi-FI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</a:t>
            </a:r>
            <a:r>
              <a:rPr kumimoji="0" lang="fi-FI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fi-FI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048116" y="2352893"/>
            <a:ext cx="3619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i-FI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fi-FI" i="1" u="none" strike="noStrike" cap="none" normalizeH="0" baseline="-2500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fi-FI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grpSp>
        <p:nvGrpSpPr>
          <p:cNvPr id="9" name="Group 14"/>
          <p:cNvGrpSpPr>
            <a:grpSpLocks/>
          </p:cNvGrpSpPr>
          <p:nvPr/>
        </p:nvGrpSpPr>
        <p:grpSpPr bwMode="auto">
          <a:xfrm>
            <a:off x="755576" y="4221088"/>
            <a:ext cx="3024336" cy="1656184"/>
            <a:chOff x="8004" y="5399"/>
            <a:chExt cx="3240" cy="1800"/>
          </a:xfrm>
        </p:grpSpPr>
        <p:sp>
          <p:nvSpPr>
            <p:cNvPr id="10" name="AutoShape 15"/>
            <p:cNvSpPr>
              <a:spLocks noChangeArrowheads="1"/>
            </p:cNvSpPr>
            <p:nvPr/>
          </p:nvSpPr>
          <p:spPr bwMode="auto">
            <a:xfrm>
              <a:off x="8004" y="5399"/>
              <a:ext cx="3240" cy="180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C0C0C0">
                    <a:gamma/>
                    <a:tint val="0"/>
                    <a:invGamma/>
                  </a:srgbClr>
                </a:gs>
                <a:gs pos="100000">
                  <a:srgbClr val="C0C0C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rPr>
                <a:t>Muuntajaan pätevät seuraavat yhtälöt: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i-FI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 </a:t>
              </a:r>
              <a:br>
                <a:rPr kumimoji="0" lang="fi-FI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</a:br>
              <a:r>
                <a:rPr kumimoji="0" lang="fi-FI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rPr>
                <a:t>                               ja</a:t>
              </a:r>
            </a:p>
          </p:txBody>
        </p:sp>
        <p:graphicFrame>
          <p:nvGraphicFramePr>
            <p:cNvPr id="11" name="Object 16"/>
            <p:cNvGraphicFramePr>
              <a:graphicFrameLocks noChangeAspect="1"/>
            </p:cNvGraphicFramePr>
            <p:nvPr/>
          </p:nvGraphicFramePr>
          <p:xfrm>
            <a:off x="8313" y="6182"/>
            <a:ext cx="1051" cy="7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2" name="Kaava" r:id="rId4" imgW="596880" imgH="431640" progId="Equation.3">
                    <p:embed/>
                  </p:oleObj>
                </mc:Choice>
                <mc:Fallback>
                  <p:oleObj name="Kaava" r:id="rId4" imgW="596880" imgH="43164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13" y="6182"/>
                          <a:ext cx="1051" cy="75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17"/>
            <p:cNvGraphicFramePr>
              <a:graphicFrameLocks noChangeAspect="1"/>
            </p:cNvGraphicFramePr>
            <p:nvPr/>
          </p:nvGraphicFramePr>
          <p:xfrm>
            <a:off x="10034" y="6199"/>
            <a:ext cx="959" cy="7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3" name="Kaava" r:id="rId6" imgW="558720" imgH="431640" progId="Equation.3">
                    <p:embed/>
                  </p:oleObj>
                </mc:Choice>
                <mc:Fallback>
                  <p:oleObj name="Kaava" r:id="rId6" imgW="558720" imgH="43164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34" y="6199"/>
                          <a:ext cx="959" cy="7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" name="Objekti 12"/>
          <p:cNvGraphicFramePr>
            <a:graphicFrameLocks noChangeAspect="1"/>
          </p:cNvGraphicFramePr>
          <p:nvPr/>
        </p:nvGraphicFramePr>
        <p:xfrm>
          <a:off x="5148064" y="4487086"/>
          <a:ext cx="1512168" cy="934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Kaava" r:id="rId8" imgW="698400" imgH="431640" progId="Equation.3">
                  <p:embed/>
                </p:oleObj>
              </mc:Choice>
              <mc:Fallback>
                <p:oleObj name="Kaava" r:id="rId8" imgW="69840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4487086"/>
                        <a:ext cx="1512168" cy="9347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Ellipsi 13"/>
          <p:cNvSpPr/>
          <p:nvPr/>
        </p:nvSpPr>
        <p:spPr>
          <a:xfrm>
            <a:off x="4788024" y="4293096"/>
            <a:ext cx="2448272" cy="1224136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Kuvatekstiellipsi 14"/>
          <p:cNvSpPr/>
          <p:nvPr/>
        </p:nvSpPr>
        <p:spPr>
          <a:xfrm>
            <a:off x="5076056" y="404664"/>
            <a:ext cx="3672408" cy="2088232"/>
          </a:xfrm>
          <a:prstGeom prst="wedgeEllipseCallout">
            <a:avLst>
              <a:gd name="adj1" fmla="val -44130"/>
              <a:gd name="adj2" fmla="val 4597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i-FI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i-FI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1600" dirty="0">
                <a:solidFill>
                  <a:schemeClr val="tx1"/>
                </a:solidFill>
                <a:cs typeface="Times New Roman" pitchFamily="18" charset="0"/>
              </a:rPr>
              <a:t>on sitä suurempi, mitä enemmän ensiökäämissä on johdinkierroksia </a:t>
            </a:r>
            <a:r>
              <a:rPr lang="fi-FI" sz="1400" dirty="0">
                <a:solidFill>
                  <a:schemeClr val="tx1"/>
                </a:solidFill>
                <a:cs typeface="Times New Roman" pitchFamily="18" charset="0"/>
              </a:rPr>
              <a:t>(</a:t>
            </a:r>
            <a:r>
              <a:rPr lang="fi-FI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i-FI" i="1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i-FI" sz="1400" dirty="0">
                <a:solidFill>
                  <a:schemeClr val="tx1"/>
                </a:solidFill>
                <a:cs typeface="Times New Roman" pitchFamily="18" charset="0"/>
              </a:rPr>
              <a:t>),</a:t>
            </a:r>
            <a:r>
              <a:rPr lang="fi-FI" sz="1600" dirty="0">
                <a:solidFill>
                  <a:schemeClr val="tx1"/>
                </a:solidFill>
                <a:cs typeface="Times New Roman" pitchFamily="18" charset="0"/>
              </a:rPr>
              <a:t> mitä suurempi on virta </a:t>
            </a:r>
            <a:r>
              <a:rPr lang="fi-FI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i-FI" i="1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i-FI" sz="1600" i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fi-FI" sz="1600" dirty="0">
                <a:solidFill>
                  <a:schemeClr val="tx1"/>
                </a:solidFill>
                <a:cs typeface="Times New Roman" pitchFamily="18" charset="0"/>
              </a:rPr>
              <a:t>ja mitä vähemmän toisiokäämissä on johdinkierroksia (</a:t>
            </a:r>
            <a:r>
              <a:rPr lang="fi-FI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i-FI" i="1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i-FI" sz="1600" dirty="0">
                <a:solidFill>
                  <a:schemeClr val="tx1"/>
                </a:solidFill>
                <a:cs typeface="Times New Roman" pitchFamily="18" charset="0"/>
              </a:rPr>
              <a:t>).</a:t>
            </a:r>
            <a:endParaRPr lang="fi-FI" i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kstikehys 15"/>
          <p:cNvSpPr txBox="1"/>
          <p:nvPr/>
        </p:nvSpPr>
        <p:spPr>
          <a:xfrm>
            <a:off x="827584" y="692696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Pistehitsauskoneen ”sydämenä” </a:t>
            </a:r>
          </a:p>
          <a:p>
            <a:pPr algn="ctr"/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muuntaja.</a:t>
            </a:r>
          </a:p>
        </p:txBody>
      </p:sp>
      <p:sp>
        <p:nvSpPr>
          <p:cNvPr id="17" name="Kuvatekstiellipsi 16"/>
          <p:cNvSpPr/>
          <p:nvPr/>
        </p:nvSpPr>
        <p:spPr>
          <a:xfrm>
            <a:off x="395536" y="2708920"/>
            <a:ext cx="1584176" cy="1080120"/>
          </a:xfrm>
          <a:prstGeom prst="wedgeEllipseCallout">
            <a:avLst>
              <a:gd name="adj1" fmla="val 54621"/>
              <a:gd name="adj2" fmla="val -30521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  <a:cs typeface="Times New Roman" pitchFamily="18" charset="0"/>
              </a:rPr>
              <a:t>Vaihtovirta</a:t>
            </a:r>
            <a:endParaRPr lang="fi-FI" sz="1600" baseline="-250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8" name="Kuvatekstiellipsi 17"/>
          <p:cNvSpPr/>
          <p:nvPr/>
        </p:nvSpPr>
        <p:spPr>
          <a:xfrm>
            <a:off x="6588224" y="2852936"/>
            <a:ext cx="1584176" cy="1080120"/>
          </a:xfrm>
          <a:prstGeom prst="wedgeEllipseCallout">
            <a:avLst>
              <a:gd name="adj1" fmla="val -60126"/>
              <a:gd name="adj2" fmla="val -13182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  <a:cs typeface="Times New Roman" pitchFamily="18" charset="0"/>
              </a:rPr>
              <a:t>Vaihtovirta</a:t>
            </a:r>
            <a:endParaRPr lang="fi-FI" sz="1600" baseline="-250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9" name="Viisikulmio 18"/>
          <p:cNvSpPr/>
          <p:nvPr/>
        </p:nvSpPr>
        <p:spPr>
          <a:xfrm flipH="1">
            <a:off x="6228184" y="5733256"/>
            <a:ext cx="1728192" cy="648072"/>
          </a:xfrm>
          <a:prstGeom prst="homePlat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hlinkClick r:id="rId10" action="ppaction://hlinksldjump"/>
              </a:rPr>
              <a:t>Paluu</a:t>
            </a:r>
            <a:endParaRPr lang="fi-FI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 animBg="1"/>
      <p:bldP spid="7" grpId="0"/>
      <p:bldP spid="8" grpId="0"/>
      <p:bldP spid="14" grpId="0" animBg="1"/>
      <p:bldP spid="15" grpId="0" animBg="1"/>
      <p:bldP spid="16" grpId="0"/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Pistehitsaus</Template>
  <TotalTime>1</TotalTime>
  <Words>318</Words>
  <Application>Microsoft Office PowerPoint</Application>
  <PresentationFormat>Näytössä katseltava diaesitys (4:3)</PresentationFormat>
  <Paragraphs>69</Paragraphs>
  <Slides>9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Office-teema</vt:lpstr>
      <vt:lpstr>Kaava</vt:lpstr>
      <vt:lpstr>KoneDigi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Ville Salminen</dc:creator>
  <cp:lastModifiedBy>Ville Salminen</cp:lastModifiedBy>
  <cp:revision>4</cp:revision>
  <dcterms:created xsi:type="dcterms:W3CDTF">2020-02-03T17:56:37Z</dcterms:created>
  <dcterms:modified xsi:type="dcterms:W3CDTF">2020-02-11T09:50:40Z</dcterms:modified>
</cp:coreProperties>
</file>