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9" r:id="rId3"/>
    <p:sldId id="262" r:id="rId4"/>
    <p:sldId id="257" r:id="rId5"/>
    <p:sldId id="261" r:id="rId6"/>
    <p:sldId id="263" r:id="rId7"/>
    <p:sldId id="256" r:id="rId8"/>
    <p:sldId id="258" r:id="rId9"/>
    <p:sldId id="264" r:id="rId10"/>
    <p:sldId id="26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C00"/>
    <a:srgbClr val="364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5202E-B249-4551-A36E-B185A72D4054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DC8D3-4B13-4559-B6E1-B5023CA284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440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DC8D3-4B13-4559-B6E1-B5023CA284D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87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EA29-3EE9-4919-92FF-A0B162001EFF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BD5A-A996-4AC4-8995-2BF83F0AFB3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EA29-3EE9-4919-92FF-A0B162001EFF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BD5A-A996-4AC4-8995-2BF83F0AFB3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EA29-3EE9-4919-92FF-A0B162001EFF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BD5A-A996-4AC4-8995-2BF83F0AFB3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EA29-3EE9-4919-92FF-A0B162001EFF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BD5A-A996-4AC4-8995-2BF83F0AFB3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EA29-3EE9-4919-92FF-A0B162001EFF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BD5A-A996-4AC4-8995-2BF83F0AFB3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EA29-3EE9-4919-92FF-A0B162001EFF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BD5A-A996-4AC4-8995-2BF83F0AFB3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EA29-3EE9-4919-92FF-A0B162001EFF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BD5A-A996-4AC4-8995-2BF83F0AFB3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EA29-3EE9-4919-92FF-A0B162001EFF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BD5A-A996-4AC4-8995-2BF83F0AFB3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EA29-3EE9-4919-92FF-A0B162001EFF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BD5A-A996-4AC4-8995-2BF83F0AFB3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EA29-3EE9-4919-92FF-A0B162001EFF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BD5A-A996-4AC4-8995-2BF83F0AFB3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EA29-3EE9-4919-92FF-A0B162001EFF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BD5A-A996-4AC4-8995-2BF83F0AFB3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5EA29-3EE9-4919-92FF-A0B162001EFF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9BD5A-A996-4AC4-8995-2BF83F0AFB35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slide" Target="slide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9.gif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KoneDigi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200" dirty="0"/>
              <a:t>Tekijät: Jaakko Ahoranta; Ville Salminen; Kimmo Laaksonen; Ari Haukijärvi</a:t>
            </a:r>
          </a:p>
          <a:p>
            <a:endParaRPr lang="fi-FI" sz="1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13"/>
            <a:ext cx="126198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9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5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Win_ke 018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48312" y="477816"/>
            <a:ext cx="3388360" cy="6121400"/>
          </a:xfrm>
          <a:prstGeom prst="rect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3" name="Kuva 12" descr="Win_ke 018K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59632" y="3717032"/>
            <a:ext cx="2082800" cy="2880360"/>
          </a:xfrm>
          <a:prstGeom prst="rect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Viisikulmio 2">
            <a:hlinkClick r:id="rId4" action="ppaction://hlinksldjump"/>
          </p:cNvPr>
          <p:cNvSpPr/>
          <p:nvPr/>
        </p:nvSpPr>
        <p:spPr>
          <a:xfrm flipH="1">
            <a:off x="7596336" y="5949280"/>
            <a:ext cx="1368152" cy="47667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Paluu</a:t>
            </a:r>
          </a:p>
        </p:txBody>
      </p:sp>
      <p:sp>
        <p:nvSpPr>
          <p:cNvPr id="4" name="Tekstikehys 3"/>
          <p:cNvSpPr txBox="1"/>
          <p:nvPr/>
        </p:nvSpPr>
        <p:spPr>
          <a:xfrm>
            <a:off x="973612" y="1883781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Leikkausliekki säädetään </a:t>
            </a:r>
            <a:r>
              <a:rPr lang="fi-FI" sz="1600" dirty="0" err="1">
                <a:solidFill>
                  <a:schemeClr val="bg1"/>
                </a:solidFill>
              </a:rPr>
              <a:t>leik-kauspolttimen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  <a:r>
              <a:rPr lang="fi-FI" sz="1600" dirty="0" err="1">
                <a:solidFill>
                  <a:schemeClr val="bg1"/>
                </a:solidFill>
              </a:rPr>
              <a:t>happiventtii-lillä</a:t>
            </a:r>
            <a:r>
              <a:rPr lang="fi-FI" sz="1600" dirty="0">
                <a:solidFill>
                  <a:schemeClr val="bg1"/>
                </a:solidFill>
              </a:rPr>
              <a:t>. Leikkausliekin pitää olla suuttimessa kiinni ja sen </a:t>
            </a:r>
            <a:r>
              <a:rPr lang="fi-FI" sz="1600" dirty="0" err="1">
                <a:solidFill>
                  <a:schemeClr val="bg1"/>
                </a:solidFill>
              </a:rPr>
              <a:t>pi-tää</a:t>
            </a:r>
            <a:r>
              <a:rPr lang="fi-FI" sz="1600" dirty="0">
                <a:solidFill>
                  <a:schemeClr val="bg1"/>
                </a:solidFill>
              </a:rPr>
              <a:t> olla happivoittoinen. Se on teräväpiirteinen eikä siinä näy minkäänlaista huntua.</a:t>
            </a:r>
          </a:p>
        </p:txBody>
      </p:sp>
      <p:pic>
        <p:nvPicPr>
          <p:cNvPr id="5" name="Kuva 4" descr="happi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826691" y="836712"/>
            <a:ext cx="859981" cy="864096"/>
          </a:xfrm>
          <a:prstGeom prst="rect">
            <a:avLst/>
          </a:prstGeom>
        </p:spPr>
      </p:pic>
      <p:sp>
        <p:nvSpPr>
          <p:cNvPr id="7" name="Tekstikehys 6"/>
          <p:cNvSpPr txBox="1"/>
          <p:nvPr/>
        </p:nvSpPr>
        <p:spPr>
          <a:xfrm>
            <a:off x="2463746" y="544522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 err="1">
                <a:solidFill>
                  <a:schemeClr val="bg1"/>
                </a:solidFill>
              </a:rPr>
              <a:t>Hun-tu</a:t>
            </a:r>
            <a:endParaRPr lang="fi-FI" sz="1600" dirty="0">
              <a:solidFill>
                <a:schemeClr val="bg1"/>
              </a:solidFill>
            </a:endParaRPr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1804657" y="5578223"/>
            <a:ext cx="648072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1787734" y="5589240"/>
            <a:ext cx="72008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kehys 13"/>
          <p:cNvSpPr txBox="1"/>
          <p:nvPr/>
        </p:nvSpPr>
        <p:spPr>
          <a:xfrm>
            <a:off x="5796136" y="335699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 err="1">
                <a:solidFill>
                  <a:schemeClr val="bg1"/>
                </a:solidFill>
              </a:rPr>
              <a:t>Tälläisen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i-FI" sz="1600" dirty="0">
                <a:solidFill>
                  <a:schemeClr val="bg1"/>
                </a:solidFill>
              </a:rPr>
              <a:t>liekin olla pitää.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p_jalki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" y="2590432"/>
            <a:ext cx="5364088" cy="889807"/>
          </a:xfrm>
          <a:prstGeom prst="rect">
            <a:avLst/>
          </a:prstGeom>
        </p:spPr>
      </p:pic>
      <p:pic>
        <p:nvPicPr>
          <p:cNvPr id="27" name="Kuva 26" descr="Win_ke 024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895594"/>
            <a:ext cx="3131840" cy="2950214"/>
          </a:xfrm>
          <a:prstGeom prst="rect">
            <a:avLst/>
          </a:prstGeom>
        </p:spPr>
      </p:pic>
      <p:pic>
        <p:nvPicPr>
          <p:cNvPr id="26" name="Kuva 25" descr="Win_ke 070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63664" y="3896326"/>
            <a:ext cx="2088232" cy="2973866"/>
          </a:xfrm>
          <a:prstGeom prst="rect">
            <a:avLst/>
          </a:prstGeom>
        </p:spPr>
      </p:pic>
      <p:pic>
        <p:nvPicPr>
          <p:cNvPr id="25" name="Kuva 24" descr="Win_ke 066K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36096" y="146957"/>
            <a:ext cx="3707904" cy="6711043"/>
          </a:xfrm>
          <a:prstGeom prst="rect">
            <a:avLst/>
          </a:prstGeom>
        </p:spPr>
      </p:pic>
      <p:pic>
        <p:nvPicPr>
          <p:cNvPr id="18" name="Kuva 17" descr="Win_ke 055K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-1"/>
            <a:ext cx="4128338" cy="2348881"/>
          </a:xfrm>
          <a:prstGeom prst="rect">
            <a:avLst/>
          </a:prstGeom>
        </p:spPr>
      </p:pic>
      <p:sp>
        <p:nvSpPr>
          <p:cNvPr id="8" name="Tekstikehys 7"/>
          <p:cNvSpPr txBox="1"/>
          <p:nvPr/>
        </p:nvSpPr>
        <p:spPr>
          <a:xfrm>
            <a:off x="4427984" y="9087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POLTTOLEIKKAUS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326989" y="5467306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FF00"/>
                </a:solidFill>
              </a:rPr>
              <a:t>Säteen poltto-leikkausta harpin ja rissan avulla.</a:t>
            </a:r>
          </a:p>
        </p:txBody>
      </p:sp>
      <p:sp>
        <p:nvSpPr>
          <p:cNvPr id="10" name="Tekstikehys 9"/>
          <p:cNvSpPr txBox="1"/>
          <p:nvPr/>
        </p:nvSpPr>
        <p:spPr>
          <a:xfrm rot="1141081">
            <a:off x="1352466" y="490796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rgbClr val="FFFF00"/>
                </a:solidFill>
              </a:rPr>
              <a:t>R = säde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1304495" y="11017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FF00"/>
                </a:solidFill>
              </a:rPr>
              <a:t>Suoran polttoleikkausta suoran </a:t>
            </a:r>
            <a:r>
              <a:rPr lang="fi-FI" sz="1600" dirty="0" err="1">
                <a:solidFill>
                  <a:srgbClr val="FFFF00"/>
                </a:solidFill>
              </a:rPr>
              <a:t>latan</a:t>
            </a:r>
            <a:r>
              <a:rPr lang="fi-FI" sz="1600" dirty="0">
                <a:solidFill>
                  <a:srgbClr val="FFFF00"/>
                </a:solidFill>
              </a:rPr>
              <a:t> ja rissa avulla.</a:t>
            </a:r>
          </a:p>
        </p:txBody>
      </p:sp>
      <p:cxnSp>
        <p:nvCxnSpPr>
          <p:cNvPr id="13" name="Suora yhdysviiva 12"/>
          <p:cNvCxnSpPr/>
          <p:nvPr/>
        </p:nvCxnSpPr>
        <p:spPr>
          <a:xfrm rot="60000" flipH="1" flipV="1">
            <a:off x="-44068" y="1229487"/>
            <a:ext cx="2051720" cy="205323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kehys 18"/>
          <p:cNvSpPr txBox="1"/>
          <p:nvPr/>
        </p:nvSpPr>
        <p:spPr>
          <a:xfrm>
            <a:off x="743764" y="3356992"/>
            <a:ext cx="4006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Käsin tehdyn polttoleikkauksen leikkausjälki.</a:t>
            </a:r>
          </a:p>
        </p:txBody>
      </p:sp>
      <p:sp>
        <p:nvSpPr>
          <p:cNvPr id="20" name="Tekstikehys 19"/>
          <p:cNvSpPr txBox="1"/>
          <p:nvPr/>
        </p:nvSpPr>
        <p:spPr>
          <a:xfrm>
            <a:off x="4091564" y="5516105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FF00"/>
                </a:solidFill>
              </a:rPr>
              <a:t>Viisteen </a:t>
            </a:r>
            <a:r>
              <a:rPr lang="fi-FI" sz="1600" dirty="0" err="1">
                <a:solidFill>
                  <a:srgbClr val="FFFF00"/>
                </a:solidFill>
              </a:rPr>
              <a:t>polt-toleikkausta</a:t>
            </a:r>
            <a:r>
              <a:rPr lang="fi-FI" sz="1600" dirty="0">
                <a:solidFill>
                  <a:srgbClr val="FFFF00"/>
                </a:solidFill>
              </a:rPr>
              <a:t> käsivaraisesti.</a:t>
            </a:r>
          </a:p>
        </p:txBody>
      </p:sp>
      <p:sp>
        <p:nvSpPr>
          <p:cNvPr id="21" name="Puolivapaa piirto 20"/>
          <p:cNvSpPr/>
          <p:nvPr/>
        </p:nvSpPr>
        <p:spPr>
          <a:xfrm rot="120000">
            <a:off x="3492347" y="4032173"/>
            <a:ext cx="594911" cy="583894"/>
          </a:xfrm>
          <a:custGeom>
            <a:avLst/>
            <a:gdLst>
              <a:gd name="connsiteX0" fmla="*/ 594911 w 594911"/>
              <a:gd name="connsiteY0" fmla="*/ 0 h 583894"/>
              <a:gd name="connsiteX1" fmla="*/ 286439 w 594911"/>
              <a:gd name="connsiteY1" fmla="*/ 11017 h 583894"/>
              <a:gd name="connsiteX2" fmla="*/ 0 w 594911"/>
              <a:gd name="connsiteY2" fmla="*/ 484743 h 583894"/>
              <a:gd name="connsiteX3" fmla="*/ 11017 w 594911"/>
              <a:gd name="connsiteY3" fmla="*/ 583894 h 583894"/>
              <a:gd name="connsiteX4" fmla="*/ 583894 w 594911"/>
              <a:gd name="connsiteY4" fmla="*/ 561861 h 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1" h="583894">
                <a:moveTo>
                  <a:pt x="594911" y="0"/>
                </a:moveTo>
                <a:lnTo>
                  <a:pt x="286439" y="11017"/>
                </a:lnTo>
                <a:lnTo>
                  <a:pt x="0" y="484743"/>
                </a:lnTo>
                <a:lnTo>
                  <a:pt x="11017" y="583894"/>
                </a:lnTo>
                <a:lnTo>
                  <a:pt x="583894" y="561861"/>
                </a:ln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9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1"/>
          <p:cNvSpPr txBox="1"/>
          <p:nvPr/>
        </p:nvSpPr>
        <p:spPr>
          <a:xfrm>
            <a:off x="0" y="3429000"/>
            <a:ext cx="91440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Polttimen sytyttäminen ja liekin säätäminen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 descr="Polttoleikkaus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7034" y="1297545"/>
            <a:ext cx="8680332" cy="4507719"/>
          </a:xfrm>
          <a:prstGeom prst="rect">
            <a:avLst/>
          </a:prstGeom>
        </p:spPr>
      </p:pic>
      <p:sp>
        <p:nvSpPr>
          <p:cNvPr id="8" name="Tekstikehys 7"/>
          <p:cNvSpPr txBox="1"/>
          <p:nvPr/>
        </p:nvSpPr>
        <p:spPr>
          <a:xfrm>
            <a:off x="755576" y="603765"/>
            <a:ext cx="792087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Avaa pullo- tai verkostoventtiilit ja tarkasta, että kaasua on. Jos kaasua on, niin sitten…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395536" y="240172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Säädä käyttöpaine pullosäätimellä.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2267744" y="240172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Kierrä kahvan happiventtiili </a:t>
            </a:r>
            <a:r>
              <a:rPr lang="fi-FI" sz="1400" b="1" dirty="0"/>
              <a:t>täysin auki</a:t>
            </a:r>
            <a:r>
              <a:rPr lang="fi-FI" sz="1400" dirty="0"/>
              <a:t>.</a:t>
            </a:r>
          </a:p>
        </p:txBody>
      </p:sp>
      <p:pic>
        <p:nvPicPr>
          <p:cNvPr id="11" name="Kuva 10" descr="happi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52106" y="1002862"/>
            <a:ext cx="582280" cy="585066"/>
          </a:xfrm>
          <a:prstGeom prst="rect">
            <a:avLst/>
          </a:prstGeom>
        </p:spPr>
      </p:pic>
      <p:sp>
        <p:nvSpPr>
          <p:cNvPr id="12" name="Tekstikehys 11"/>
          <p:cNvSpPr txBox="1"/>
          <p:nvPr/>
        </p:nvSpPr>
        <p:spPr>
          <a:xfrm>
            <a:off x="4572000" y="240172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Avaa polttimen happiventtiili ja anna hapen virrata vapaasti.</a:t>
            </a:r>
          </a:p>
        </p:txBody>
      </p:sp>
      <p:pic>
        <p:nvPicPr>
          <p:cNvPr id="13" name="Kuva 12" descr="happi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64181" y="992603"/>
            <a:ext cx="582280" cy="585066"/>
          </a:xfrm>
          <a:prstGeom prst="rect">
            <a:avLst/>
          </a:prstGeom>
        </p:spPr>
      </p:pic>
      <p:sp>
        <p:nvSpPr>
          <p:cNvPr id="14" name="Tekstikehys 13"/>
          <p:cNvSpPr txBox="1"/>
          <p:nvPr/>
        </p:nvSpPr>
        <p:spPr>
          <a:xfrm>
            <a:off x="6948264" y="2401724"/>
            <a:ext cx="21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hlinkClick r:id="rId4" action="ppaction://hlinksldjump"/>
              </a:rPr>
              <a:t>Säädä työpaine </a:t>
            </a:r>
            <a:r>
              <a:rPr lang="fi-FI" sz="1400" dirty="0"/>
              <a:t>happisäätimellä sopivaksi.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50609" y="3942657"/>
            <a:ext cx="2313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Säädä polttimen </a:t>
            </a:r>
            <a:r>
              <a:rPr lang="fi-FI" sz="1400" dirty="0" err="1"/>
              <a:t>happivent-</a:t>
            </a:r>
            <a:endParaRPr lang="fi-FI" sz="1400" dirty="0"/>
          </a:p>
          <a:p>
            <a:pPr algn="ctr"/>
            <a:r>
              <a:rPr lang="fi-FI" sz="1400" dirty="0"/>
              <a:t>tiiliä niin, että kaasua virtaa </a:t>
            </a:r>
          </a:p>
          <a:p>
            <a:pPr algn="ctr"/>
            <a:r>
              <a:rPr lang="fi-FI" sz="1400" dirty="0"/>
              <a:t>vain vähän.</a:t>
            </a:r>
          </a:p>
        </p:txBody>
      </p:sp>
      <p:sp>
        <p:nvSpPr>
          <p:cNvPr id="17" name="Tekstikehys 16"/>
          <p:cNvSpPr txBox="1"/>
          <p:nvPr/>
        </p:nvSpPr>
        <p:spPr>
          <a:xfrm>
            <a:off x="2352185" y="3942657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Avaa kahvan </a:t>
            </a:r>
            <a:r>
              <a:rPr lang="fi-FI" sz="1400" dirty="0" err="1"/>
              <a:t>asetyleenivent-</a:t>
            </a:r>
            <a:endParaRPr lang="fi-FI" sz="1400" dirty="0"/>
          </a:p>
          <a:p>
            <a:pPr algn="ctr"/>
            <a:r>
              <a:rPr lang="fi-FI" sz="1400" dirty="0"/>
              <a:t>tiiliä </a:t>
            </a:r>
            <a:r>
              <a:rPr lang="fi-FI" sz="1400" b="1" dirty="0"/>
              <a:t>noin puoli kierrosta</a:t>
            </a:r>
            <a:r>
              <a:rPr lang="fi-FI" sz="1400" dirty="0"/>
              <a:t>.</a:t>
            </a:r>
          </a:p>
        </p:txBody>
      </p:sp>
      <p:pic>
        <p:nvPicPr>
          <p:cNvPr id="18" name="Kuva 17" descr="asetyleeni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23928" y="2852936"/>
            <a:ext cx="576064" cy="603960"/>
          </a:xfrm>
          <a:prstGeom prst="rect">
            <a:avLst/>
          </a:prstGeom>
        </p:spPr>
      </p:pic>
      <p:sp>
        <p:nvSpPr>
          <p:cNvPr id="19" name="Tekstikehys 18"/>
          <p:cNvSpPr txBox="1"/>
          <p:nvPr/>
        </p:nvSpPr>
        <p:spPr>
          <a:xfrm>
            <a:off x="4922439" y="3942657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hlinkClick r:id="rId6" action="ppaction://hlinksldjump"/>
              </a:rPr>
              <a:t>Säädä työpaine </a:t>
            </a:r>
            <a:r>
              <a:rPr lang="fi-FI" sz="1400" dirty="0"/>
              <a:t>asetyleenisäätimellä sopivaksi.</a:t>
            </a:r>
          </a:p>
        </p:txBody>
      </p:sp>
      <p:sp>
        <p:nvSpPr>
          <p:cNvPr id="20" name="Tekstikehys 19"/>
          <p:cNvSpPr txBox="1"/>
          <p:nvPr/>
        </p:nvSpPr>
        <p:spPr>
          <a:xfrm>
            <a:off x="683568" y="551723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Pidä leikkaushapen vipu-venttiili painettuna alas.</a:t>
            </a:r>
          </a:p>
        </p:txBody>
      </p:sp>
      <p:sp>
        <p:nvSpPr>
          <p:cNvPr id="23" name="Tekstikehys 22"/>
          <p:cNvSpPr txBox="1"/>
          <p:nvPr/>
        </p:nvSpPr>
        <p:spPr>
          <a:xfrm>
            <a:off x="3347864" y="5517232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hlinkClick r:id="rId7" action="ppaction://hlinksldjump"/>
              </a:rPr>
              <a:t>Säädä liekkiä </a:t>
            </a:r>
            <a:r>
              <a:rPr lang="fi-FI" sz="1400" dirty="0"/>
              <a:t>leikkauspolttimen venttiilillä, kunnes suuttimen kärkeen muodostuu selkeärajainen ydinliekki.</a:t>
            </a:r>
          </a:p>
        </p:txBody>
      </p:sp>
      <p:pic>
        <p:nvPicPr>
          <p:cNvPr id="24" name="Kuva 23" descr="happi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4293096"/>
            <a:ext cx="582280" cy="585066"/>
          </a:xfrm>
          <a:prstGeom prst="rect">
            <a:avLst/>
          </a:prstGeom>
        </p:spPr>
      </p:pic>
      <p:sp>
        <p:nvSpPr>
          <p:cNvPr id="25" name="Tekstikehys 24"/>
          <p:cNvSpPr txBox="1"/>
          <p:nvPr/>
        </p:nvSpPr>
        <p:spPr>
          <a:xfrm>
            <a:off x="5940152" y="5517232"/>
            <a:ext cx="237626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Poltin on nyt valmis leikkaukseen.</a:t>
            </a:r>
          </a:p>
        </p:txBody>
      </p:sp>
      <p:sp>
        <p:nvSpPr>
          <p:cNvPr id="26" name="Tekstikehys 25"/>
          <p:cNvSpPr txBox="1"/>
          <p:nvPr/>
        </p:nvSpPr>
        <p:spPr>
          <a:xfrm>
            <a:off x="6794647" y="3942657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Sytytä liekki sytyttimellä.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4" grpId="0"/>
      <p:bldP spid="15" grpId="0"/>
      <p:bldP spid="17" grpId="0"/>
      <p:bldP spid="19" grpId="0"/>
      <p:bldP spid="20" grpId="0"/>
      <p:bldP spid="23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Win_ke 0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63488" y="2541665"/>
            <a:ext cx="2611633" cy="2160240"/>
          </a:xfrm>
          <a:prstGeom prst="rect">
            <a:avLst/>
          </a:prstGeom>
        </p:spPr>
      </p:pic>
      <p:pic>
        <p:nvPicPr>
          <p:cNvPr id="17" name="Kuva 16" descr="Win_ke 0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47592" y="2544932"/>
            <a:ext cx="2772880" cy="2161576"/>
          </a:xfrm>
          <a:prstGeom prst="rect">
            <a:avLst/>
          </a:prstGeom>
        </p:spPr>
      </p:pic>
      <p:sp>
        <p:nvSpPr>
          <p:cNvPr id="4" name="Tekstikehys 3"/>
          <p:cNvSpPr txBox="1"/>
          <p:nvPr/>
        </p:nvSpPr>
        <p:spPr>
          <a:xfrm>
            <a:off x="484467" y="930754"/>
            <a:ext cx="5184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i-FI" sz="1600" dirty="0"/>
              <a:t>Sulje kahvan polttokaasuventtiili</a:t>
            </a:r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r>
              <a:rPr lang="fi-FI" sz="1600" dirty="0"/>
              <a:t>Sulje leikkauspolttimen  happiventtiili</a:t>
            </a:r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/>
            <a:endParaRPr lang="fi-FI" sz="1600" dirty="0"/>
          </a:p>
          <a:p>
            <a:pPr marL="342900" indent="-342900"/>
            <a:r>
              <a:rPr lang="fi-FI" sz="1600" dirty="0"/>
              <a:t>Kun lopetat työn ja laitteiston </a:t>
            </a:r>
          </a:p>
          <a:p>
            <a:pPr marL="342900" indent="-342900"/>
            <a:r>
              <a:rPr lang="fi-FI" sz="1600" dirty="0"/>
              <a:t>käytön</a:t>
            </a:r>
          </a:p>
          <a:p>
            <a:pPr marL="342900" indent="-342900"/>
            <a:endParaRPr lang="fi-FI" sz="1600" dirty="0"/>
          </a:p>
          <a:p>
            <a:pPr marL="342900" indent="-342900">
              <a:buAutoNum type="arabicPeriod"/>
            </a:pPr>
            <a:r>
              <a:rPr lang="fi-FI" sz="1600" dirty="0"/>
              <a:t>Sulje kahvan happi</a:t>
            </a:r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r>
              <a:rPr lang="fi-FI" sz="1600" dirty="0"/>
              <a:t>Sulje pulloventtiilit</a:t>
            </a:r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r>
              <a:rPr lang="fi-FI" sz="1600" dirty="0"/>
              <a:t>Vapauta letkun paine</a:t>
            </a:r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r>
              <a:rPr lang="fi-FI" sz="1600" dirty="0"/>
              <a:t>Vapauta säätimen paine </a:t>
            </a:r>
          </a:p>
        </p:txBody>
      </p:sp>
      <p:pic>
        <p:nvPicPr>
          <p:cNvPr id="5" name="Kuva 4" descr="asetyleeni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96184" y="565268"/>
            <a:ext cx="947824" cy="993723"/>
          </a:xfrm>
          <a:prstGeom prst="rect">
            <a:avLst/>
          </a:prstGeom>
        </p:spPr>
      </p:pic>
      <p:pic>
        <p:nvPicPr>
          <p:cNvPr id="6" name="Kuva 5" descr="happi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89978" y="1401759"/>
            <a:ext cx="1003311" cy="1008112"/>
          </a:xfrm>
          <a:prstGeom prst="rect">
            <a:avLst/>
          </a:prstGeom>
        </p:spPr>
      </p:pic>
      <p:sp>
        <p:nvSpPr>
          <p:cNvPr id="9" name="Ellipsi 8"/>
          <p:cNvSpPr/>
          <p:nvPr/>
        </p:nvSpPr>
        <p:spPr>
          <a:xfrm>
            <a:off x="3491880" y="2403170"/>
            <a:ext cx="1080120" cy="100811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6186619" y="2475178"/>
            <a:ext cx="1080120" cy="100811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 descr="asetyleeni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31840" y="4883549"/>
            <a:ext cx="947824" cy="993723"/>
          </a:xfrm>
          <a:prstGeom prst="rect">
            <a:avLst/>
          </a:prstGeom>
        </p:spPr>
      </p:pic>
      <p:pic>
        <p:nvPicPr>
          <p:cNvPr id="12" name="Kuva 11" descr="happi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68489" y="4869160"/>
            <a:ext cx="1003311" cy="1008112"/>
          </a:xfrm>
          <a:prstGeom prst="rect">
            <a:avLst/>
          </a:prstGeom>
        </p:spPr>
      </p:pic>
      <p:sp>
        <p:nvSpPr>
          <p:cNvPr id="13" name="Tekstikehys 12"/>
          <p:cNvSpPr txBox="1"/>
          <p:nvPr/>
        </p:nvSpPr>
        <p:spPr>
          <a:xfrm>
            <a:off x="4283968" y="486916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(venttiilit auki)</a:t>
            </a:r>
          </a:p>
        </p:txBody>
      </p:sp>
      <p:sp>
        <p:nvSpPr>
          <p:cNvPr id="14" name="Ellipsi 13"/>
          <p:cNvSpPr/>
          <p:nvPr/>
        </p:nvSpPr>
        <p:spPr>
          <a:xfrm>
            <a:off x="3803152" y="3366984"/>
            <a:ext cx="1388726" cy="129614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/>
          <p:cNvSpPr/>
          <p:nvPr/>
        </p:nvSpPr>
        <p:spPr>
          <a:xfrm>
            <a:off x="7078425" y="3339274"/>
            <a:ext cx="1388726" cy="129614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kehys 15"/>
          <p:cNvSpPr txBox="1"/>
          <p:nvPr/>
        </p:nvSpPr>
        <p:spPr>
          <a:xfrm>
            <a:off x="5292080" y="764704"/>
            <a:ext cx="331236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Polttimen sammuttaminen ja polttoleikkaustyön lopettaminen</a:t>
            </a:r>
          </a:p>
        </p:txBody>
      </p:sp>
      <p:pic>
        <p:nvPicPr>
          <p:cNvPr id="18" name="Kuva 17" descr="happi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58681" y="3090994"/>
            <a:ext cx="1003311" cy="10081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9" grpId="0" uiExpand="1" animBg="1"/>
      <p:bldP spid="10" grpId="0" uiExpand="1" animBg="1"/>
      <p:bldP spid="13" grpId="0" uiExpand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Win_ke 004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67472" y="764703"/>
            <a:ext cx="3744416" cy="3239683"/>
          </a:xfrm>
          <a:prstGeom prst="rect">
            <a:avLst/>
          </a:prstGeom>
        </p:spPr>
      </p:pic>
      <p:pic>
        <p:nvPicPr>
          <p:cNvPr id="24" name="Kuva 23" descr="Win_ke 018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7360" y="1352960"/>
            <a:ext cx="2956312" cy="5340864"/>
          </a:xfrm>
          <a:prstGeom prst="rect">
            <a:avLst/>
          </a:prstGeom>
        </p:spPr>
      </p:pic>
      <p:sp>
        <p:nvSpPr>
          <p:cNvPr id="6" name="Puolivapaa piirto 5"/>
          <p:cNvSpPr/>
          <p:nvPr/>
        </p:nvSpPr>
        <p:spPr>
          <a:xfrm>
            <a:off x="681593" y="3406967"/>
            <a:ext cx="894765" cy="440371"/>
          </a:xfrm>
          <a:custGeom>
            <a:avLst/>
            <a:gdLst>
              <a:gd name="connsiteX0" fmla="*/ 0 w 894765"/>
              <a:gd name="connsiteY0" fmla="*/ 0 h 440371"/>
              <a:gd name="connsiteX1" fmla="*/ 894765 w 894765"/>
              <a:gd name="connsiteY1" fmla="*/ 2805 h 440371"/>
              <a:gd name="connsiteX2" fmla="*/ 889155 w 894765"/>
              <a:gd name="connsiteY2" fmla="*/ 437566 h 440371"/>
              <a:gd name="connsiteX3" fmla="*/ 0 w 894765"/>
              <a:gd name="connsiteY3" fmla="*/ 440371 h 440371"/>
              <a:gd name="connsiteX4" fmla="*/ 0 w 894765"/>
              <a:gd name="connsiteY4" fmla="*/ 0 h 44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765" h="440371">
                <a:moveTo>
                  <a:pt x="0" y="0"/>
                </a:moveTo>
                <a:lnTo>
                  <a:pt x="894765" y="2805"/>
                </a:lnTo>
                <a:lnTo>
                  <a:pt x="889155" y="437566"/>
                </a:lnTo>
                <a:lnTo>
                  <a:pt x="0" y="4403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6"/>
          <p:cNvSpPr/>
          <p:nvPr/>
        </p:nvSpPr>
        <p:spPr>
          <a:xfrm>
            <a:off x="1628087" y="3410255"/>
            <a:ext cx="1647769" cy="440371"/>
          </a:xfrm>
          <a:custGeom>
            <a:avLst/>
            <a:gdLst>
              <a:gd name="connsiteX0" fmla="*/ 0 w 894765"/>
              <a:gd name="connsiteY0" fmla="*/ 0 h 440371"/>
              <a:gd name="connsiteX1" fmla="*/ 894765 w 894765"/>
              <a:gd name="connsiteY1" fmla="*/ 2805 h 440371"/>
              <a:gd name="connsiteX2" fmla="*/ 889155 w 894765"/>
              <a:gd name="connsiteY2" fmla="*/ 437566 h 440371"/>
              <a:gd name="connsiteX3" fmla="*/ 0 w 894765"/>
              <a:gd name="connsiteY3" fmla="*/ 440371 h 440371"/>
              <a:gd name="connsiteX4" fmla="*/ 0 w 894765"/>
              <a:gd name="connsiteY4" fmla="*/ 0 h 44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765" h="440371">
                <a:moveTo>
                  <a:pt x="0" y="0"/>
                </a:moveTo>
                <a:lnTo>
                  <a:pt x="894765" y="2805"/>
                </a:lnTo>
                <a:lnTo>
                  <a:pt x="889155" y="437566"/>
                </a:lnTo>
                <a:lnTo>
                  <a:pt x="0" y="4403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uora yhdysviiva 8"/>
          <p:cNvCxnSpPr/>
          <p:nvPr/>
        </p:nvCxnSpPr>
        <p:spPr>
          <a:xfrm>
            <a:off x="1691680" y="3327163"/>
            <a:ext cx="64807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>
            <a:off x="2267744" y="2972665"/>
            <a:ext cx="0" cy="360040"/>
          </a:xfrm>
          <a:prstGeom prst="straightConnector1">
            <a:avLst/>
          </a:prstGeom>
          <a:ln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V="1">
            <a:off x="2267744" y="3415797"/>
            <a:ext cx="0" cy="360040"/>
          </a:xfrm>
          <a:prstGeom prst="straightConnector1">
            <a:avLst/>
          </a:prstGeom>
          <a:ln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kehys 12"/>
          <p:cNvSpPr txBox="1"/>
          <p:nvPr/>
        </p:nvSpPr>
        <p:spPr>
          <a:xfrm>
            <a:off x="2317546" y="2922787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FF00"/>
                </a:solidFill>
              </a:rPr>
              <a:t>3 – 5 mm</a:t>
            </a:r>
          </a:p>
        </p:txBody>
      </p:sp>
      <p:sp>
        <p:nvSpPr>
          <p:cNvPr id="14" name="Suorakulmio 13"/>
          <p:cNvSpPr/>
          <p:nvPr/>
        </p:nvSpPr>
        <p:spPr>
          <a:xfrm rot="-60000">
            <a:off x="6925095" y="2797636"/>
            <a:ext cx="668927" cy="7919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kehys 14"/>
          <p:cNvSpPr txBox="1"/>
          <p:nvPr/>
        </p:nvSpPr>
        <p:spPr>
          <a:xfrm>
            <a:off x="5424666" y="98072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FF00"/>
                </a:solidFill>
              </a:rPr>
              <a:t>Suuttimen numero</a:t>
            </a:r>
          </a:p>
        </p:txBody>
      </p:sp>
      <p:cxnSp>
        <p:nvCxnSpPr>
          <p:cNvPr id="16" name="Suora nuoliyhdysviiva 15"/>
          <p:cNvCxnSpPr/>
          <p:nvPr/>
        </p:nvCxnSpPr>
        <p:spPr>
          <a:xfrm>
            <a:off x="7111330" y="1172369"/>
            <a:ext cx="432048" cy="72008"/>
          </a:xfrm>
          <a:prstGeom prst="straightConnector1">
            <a:avLst/>
          </a:prstGeom>
          <a:ln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kehys 17"/>
          <p:cNvSpPr txBox="1"/>
          <p:nvPr/>
        </p:nvSpPr>
        <p:spPr>
          <a:xfrm>
            <a:off x="539552" y="6926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POLTTOLEIKKAUKSEN OHJEITA:</a:t>
            </a:r>
          </a:p>
        </p:txBody>
      </p:sp>
      <p:sp>
        <p:nvSpPr>
          <p:cNvPr id="19" name="Tekstikehys 18"/>
          <p:cNvSpPr txBox="1"/>
          <p:nvPr/>
        </p:nvSpPr>
        <p:spPr>
          <a:xfrm>
            <a:off x="3491880" y="1628800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1. Valitse </a:t>
            </a:r>
            <a:r>
              <a:rPr lang="fi-FI" sz="1600" dirty="0" err="1"/>
              <a:t>vir-heetön</a:t>
            </a:r>
            <a:r>
              <a:rPr lang="fi-FI" sz="1600" dirty="0"/>
              <a:t> suutin polttoleikattavan levyn mukaan (esim. s = 12 </a:t>
            </a:r>
            <a:r>
              <a:rPr lang="fi-FI" sz="1600" dirty="0">
                <a:sym typeface="Wingdings"/>
              </a:rPr>
              <a:t> suutin no 3)</a:t>
            </a:r>
            <a:r>
              <a:rPr lang="fi-FI" sz="1600" dirty="0"/>
              <a:t>.</a:t>
            </a:r>
          </a:p>
        </p:txBody>
      </p:sp>
      <p:sp>
        <p:nvSpPr>
          <p:cNvPr id="20" name="Tekstikehys 19"/>
          <p:cNvSpPr txBox="1"/>
          <p:nvPr/>
        </p:nvSpPr>
        <p:spPr>
          <a:xfrm>
            <a:off x="3491880" y="4068361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2. Säädä kaasujen työpaineet suuttimen (= levyn vahvuuden) mukaan.</a:t>
            </a:r>
          </a:p>
        </p:txBody>
      </p:sp>
      <p:sp>
        <p:nvSpPr>
          <p:cNvPr id="21" name="Tekstikehys 20"/>
          <p:cNvSpPr txBox="1"/>
          <p:nvPr/>
        </p:nvSpPr>
        <p:spPr>
          <a:xfrm>
            <a:off x="3491880" y="517793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4. Laske sydänliekki noin 3 – 5 mm etäisyydelle levyn </a:t>
            </a:r>
            <a:r>
              <a:rPr lang="fi-FI" sz="1600" dirty="0" err="1"/>
              <a:t>pin-nasta</a:t>
            </a:r>
            <a:r>
              <a:rPr lang="fi-FI" sz="1600" dirty="0"/>
              <a:t>, esilämmitä kappaleen aloituskohta punahehkuun ja avaa leikkaushappi.</a:t>
            </a:r>
          </a:p>
        </p:txBody>
      </p:sp>
      <p:sp>
        <p:nvSpPr>
          <p:cNvPr id="22" name="Tekstikehys 21"/>
          <p:cNvSpPr txBox="1"/>
          <p:nvPr/>
        </p:nvSpPr>
        <p:spPr>
          <a:xfrm>
            <a:off x="3491880" y="604277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5. Kuljeta suutinta tasaisesti.</a:t>
            </a:r>
          </a:p>
        </p:txBody>
      </p:sp>
      <p:sp>
        <p:nvSpPr>
          <p:cNvPr id="23" name="Tekstikehys 22"/>
          <p:cNvSpPr txBox="1"/>
          <p:nvPr/>
        </p:nvSpPr>
        <p:spPr>
          <a:xfrm>
            <a:off x="3479523" y="4717055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3. Säädä liekki sopivan kokoiseksi ja happivoittoiseksi.</a:t>
            </a:r>
          </a:p>
        </p:txBody>
      </p:sp>
      <p:sp>
        <p:nvSpPr>
          <p:cNvPr id="25" name="Puolivapaa piirto 24"/>
          <p:cNvSpPr/>
          <p:nvPr/>
        </p:nvSpPr>
        <p:spPr>
          <a:xfrm>
            <a:off x="1474470" y="3409950"/>
            <a:ext cx="99060" cy="247650"/>
          </a:xfrm>
          <a:custGeom>
            <a:avLst/>
            <a:gdLst>
              <a:gd name="connsiteX0" fmla="*/ 0 w 99060"/>
              <a:gd name="connsiteY0" fmla="*/ 0 h 247650"/>
              <a:gd name="connsiteX1" fmla="*/ 91440 w 99060"/>
              <a:gd name="connsiteY1" fmla="*/ 0 h 247650"/>
              <a:gd name="connsiteX2" fmla="*/ 99060 w 99060"/>
              <a:gd name="connsiteY2" fmla="*/ 0 h 247650"/>
              <a:gd name="connsiteX3" fmla="*/ 95250 w 99060"/>
              <a:gd name="connsiteY3" fmla="*/ 247650 h 247650"/>
              <a:gd name="connsiteX4" fmla="*/ 57150 w 99060"/>
              <a:gd name="connsiteY4" fmla="*/ 213360 h 247650"/>
              <a:gd name="connsiteX5" fmla="*/ 19050 w 99060"/>
              <a:gd name="connsiteY5" fmla="*/ 144780 h 247650"/>
              <a:gd name="connsiteX6" fmla="*/ 7620 w 99060"/>
              <a:gd name="connsiteY6" fmla="*/ 76200 h 247650"/>
              <a:gd name="connsiteX7" fmla="*/ 0 w 99060"/>
              <a:gd name="connsiteY7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60" h="247650">
                <a:moveTo>
                  <a:pt x="0" y="0"/>
                </a:moveTo>
                <a:lnTo>
                  <a:pt x="91440" y="0"/>
                </a:lnTo>
                <a:lnTo>
                  <a:pt x="99060" y="0"/>
                </a:lnTo>
                <a:lnTo>
                  <a:pt x="95250" y="247650"/>
                </a:lnTo>
                <a:lnTo>
                  <a:pt x="57150" y="213360"/>
                </a:lnTo>
                <a:lnTo>
                  <a:pt x="19050" y="144780"/>
                </a:lnTo>
                <a:lnTo>
                  <a:pt x="762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Puolivapaa piirto 25"/>
          <p:cNvSpPr/>
          <p:nvPr/>
        </p:nvSpPr>
        <p:spPr>
          <a:xfrm flipH="1">
            <a:off x="1634490" y="3413760"/>
            <a:ext cx="99060" cy="247650"/>
          </a:xfrm>
          <a:custGeom>
            <a:avLst/>
            <a:gdLst>
              <a:gd name="connsiteX0" fmla="*/ 0 w 99060"/>
              <a:gd name="connsiteY0" fmla="*/ 0 h 247650"/>
              <a:gd name="connsiteX1" fmla="*/ 91440 w 99060"/>
              <a:gd name="connsiteY1" fmla="*/ 0 h 247650"/>
              <a:gd name="connsiteX2" fmla="*/ 99060 w 99060"/>
              <a:gd name="connsiteY2" fmla="*/ 0 h 247650"/>
              <a:gd name="connsiteX3" fmla="*/ 95250 w 99060"/>
              <a:gd name="connsiteY3" fmla="*/ 247650 h 247650"/>
              <a:gd name="connsiteX4" fmla="*/ 57150 w 99060"/>
              <a:gd name="connsiteY4" fmla="*/ 213360 h 247650"/>
              <a:gd name="connsiteX5" fmla="*/ 19050 w 99060"/>
              <a:gd name="connsiteY5" fmla="*/ 144780 h 247650"/>
              <a:gd name="connsiteX6" fmla="*/ 7620 w 99060"/>
              <a:gd name="connsiteY6" fmla="*/ 76200 h 247650"/>
              <a:gd name="connsiteX7" fmla="*/ 0 w 99060"/>
              <a:gd name="connsiteY7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60" h="247650">
                <a:moveTo>
                  <a:pt x="0" y="0"/>
                </a:moveTo>
                <a:lnTo>
                  <a:pt x="91440" y="0"/>
                </a:lnTo>
                <a:lnTo>
                  <a:pt x="99060" y="0"/>
                </a:lnTo>
                <a:lnTo>
                  <a:pt x="95250" y="247650"/>
                </a:lnTo>
                <a:lnTo>
                  <a:pt x="57150" y="213360"/>
                </a:lnTo>
                <a:lnTo>
                  <a:pt x="19050" y="144780"/>
                </a:lnTo>
                <a:lnTo>
                  <a:pt x="762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kehys 26"/>
          <p:cNvSpPr txBox="1"/>
          <p:nvPr/>
        </p:nvSpPr>
        <p:spPr>
          <a:xfrm>
            <a:off x="1907704" y="4293096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rgbClr val="FFFF00"/>
                </a:solidFill>
              </a:rPr>
              <a:t>Ensin </a:t>
            </a:r>
            <a:r>
              <a:rPr lang="fi-FI" sz="1600" dirty="0" err="1">
                <a:solidFill>
                  <a:srgbClr val="FFFF00"/>
                </a:solidFill>
              </a:rPr>
              <a:t>esi-lämmitys</a:t>
            </a:r>
            <a:r>
              <a:rPr lang="fi-FI" sz="1600" dirty="0">
                <a:solidFill>
                  <a:srgbClr val="FFFF00"/>
                </a:solidFill>
              </a:rPr>
              <a:t>, sitten vasta leikkaushappi päälle.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 animBg="1"/>
      <p:bldP spid="15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3"/>
          <p:cNvSpPr txBox="1"/>
          <p:nvPr/>
        </p:nvSpPr>
        <p:spPr>
          <a:xfrm>
            <a:off x="3042909" y="3326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POLTTOLEIKKAUKSEN VIRHEITÄ: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3042909" y="95814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Paras leikkausjälki</a:t>
            </a:r>
            <a:endParaRPr lang="fi-FI" b="1" dirty="0"/>
          </a:p>
        </p:txBody>
      </p:sp>
      <p:sp>
        <p:nvSpPr>
          <p:cNvPr id="10" name="Tekstikehys 9"/>
          <p:cNvSpPr txBox="1"/>
          <p:nvPr/>
        </p:nvSpPr>
        <p:spPr>
          <a:xfrm>
            <a:off x="3042909" y="1639817"/>
            <a:ext cx="548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Liian pieni leikkausnopeus</a:t>
            </a:r>
            <a:r>
              <a:rPr lang="fi-FI" sz="1600" dirty="0"/>
              <a:t>. Yläreuna sulaa. Leikkaustapahtuma on epävakaa ja tämä aiheuttaa syviä uria alareunaan.</a:t>
            </a:r>
            <a:endParaRPr lang="fi-FI" dirty="0"/>
          </a:p>
        </p:txBody>
      </p:sp>
      <p:sp>
        <p:nvSpPr>
          <p:cNvPr id="11" name="Tekstikehys 10"/>
          <p:cNvSpPr txBox="1"/>
          <p:nvPr/>
        </p:nvSpPr>
        <p:spPr>
          <a:xfrm>
            <a:off x="3042909" y="249800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Liian suuri leikkausnopeus</a:t>
            </a:r>
            <a:r>
              <a:rPr lang="fi-FI" sz="1600" dirty="0"/>
              <a:t>. Jättämä ja urien syvyys lisääntyvät voimakkaasti. Leikatut pinnat eivät ole yhdensuuntaiset.</a:t>
            </a:r>
            <a:endParaRPr lang="fi-FI" dirty="0"/>
          </a:p>
        </p:txBody>
      </p:sp>
      <p:sp>
        <p:nvSpPr>
          <p:cNvPr id="12" name="Tekstikehys 11"/>
          <p:cNvSpPr txBox="1"/>
          <p:nvPr/>
        </p:nvSpPr>
        <p:spPr>
          <a:xfrm>
            <a:off x="3042909" y="328498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Leikkaussuutin liian kaukana levystä</a:t>
            </a:r>
            <a:r>
              <a:rPr lang="fi-FI" sz="1600" dirty="0"/>
              <a:t>. Jättämä kasvaa, reunat sulavat ja leikkausparta kiinnittyy lujemmin levyyn.</a:t>
            </a:r>
            <a:endParaRPr lang="fi-FI" dirty="0"/>
          </a:p>
        </p:txBody>
      </p:sp>
      <p:sp>
        <p:nvSpPr>
          <p:cNvPr id="13" name="Tekstikehys 12"/>
          <p:cNvSpPr txBox="1"/>
          <p:nvPr/>
        </p:nvSpPr>
        <p:spPr>
          <a:xfrm>
            <a:off x="3042909" y="414908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Leikkaussuutin liian lähellä levyä</a:t>
            </a:r>
            <a:r>
              <a:rPr lang="fi-FI" sz="1600" dirty="0"/>
              <a:t>. Lämmitysliekki sulattaa yläreunan. </a:t>
            </a:r>
            <a:endParaRPr lang="fi-FI" dirty="0"/>
          </a:p>
        </p:txBody>
      </p:sp>
      <p:sp>
        <p:nvSpPr>
          <p:cNvPr id="14" name="Tekstikehys 13"/>
          <p:cNvSpPr txBox="1"/>
          <p:nvPr/>
        </p:nvSpPr>
        <p:spPr>
          <a:xfrm>
            <a:off x="3042908" y="5013176"/>
            <a:ext cx="577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Kuumennusliekki liian suuri</a:t>
            </a:r>
            <a:r>
              <a:rPr lang="fi-FI" sz="1600" dirty="0"/>
              <a:t>. Liian suuri kuumennusliekki sulattaa levyn yläreunan.</a:t>
            </a:r>
            <a:endParaRPr lang="fi-FI" dirty="0"/>
          </a:p>
        </p:txBody>
      </p:sp>
      <p:sp>
        <p:nvSpPr>
          <p:cNvPr id="15" name="Tekstikehys 14"/>
          <p:cNvSpPr txBox="1"/>
          <p:nvPr/>
        </p:nvSpPr>
        <p:spPr>
          <a:xfrm>
            <a:off x="3042908" y="5877272"/>
            <a:ext cx="556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Likaa suuttimessa</a:t>
            </a:r>
            <a:r>
              <a:rPr lang="fi-FI" sz="1600" dirty="0"/>
              <a:t>. Jos kuonaa tai likaa tarttuu suuttimeen, ei leikkaushapen suihku ole enää suora ja säännöllinen. </a:t>
            </a:r>
          </a:p>
        </p:txBody>
      </p:sp>
      <p:pic>
        <p:nvPicPr>
          <p:cNvPr id="16" name="Kuva 15" descr="polttoleikkausjäl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416" y="596304"/>
            <a:ext cx="1748408" cy="6099560"/>
          </a:xfrm>
          <a:prstGeom prst="rect">
            <a:avLst/>
          </a:prstGeom>
          <a:effectLst>
            <a:outerShdw blurRad="457200" sx="105000" sy="105000" algn="ctr" rotWithShape="0">
              <a:schemeClr val="accent6">
                <a:lumMod val="75000"/>
                <a:alpha val="69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 descr="kaasuhits_Tau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55776" y="3933056"/>
            <a:ext cx="4627672" cy="2232248"/>
          </a:xfrm>
          <a:prstGeom prst="rect">
            <a:avLst/>
          </a:prstGeom>
        </p:spPr>
      </p:pic>
      <p:pic>
        <p:nvPicPr>
          <p:cNvPr id="20" name="Kuva 19" descr="Win_ke 0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19671" y="1052736"/>
            <a:ext cx="3395123" cy="2808312"/>
          </a:xfrm>
          <a:prstGeom prst="rect">
            <a:avLst/>
          </a:prstGeom>
        </p:spPr>
      </p:pic>
      <p:pic>
        <p:nvPicPr>
          <p:cNvPr id="16" name="Kuva 15" descr="Win_ke 004_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64730" y="908720"/>
            <a:ext cx="3339758" cy="2880320"/>
          </a:xfrm>
          <a:prstGeom prst="rect">
            <a:avLst/>
          </a:prstGeom>
        </p:spPr>
      </p:pic>
      <p:sp>
        <p:nvSpPr>
          <p:cNvPr id="5" name="Tekstikehys 4"/>
          <p:cNvSpPr txBox="1"/>
          <p:nvPr/>
        </p:nvSpPr>
        <p:spPr>
          <a:xfrm>
            <a:off x="2987824" y="53938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Työpaineiden säätö (happi)</a:t>
            </a:r>
            <a:endParaRPr lang="fi-FI" sz="1600" dirty="0"/>
          </a:p>
        </p:txBody>
      </p:sp>
      <p:sp>
        <p:nvSpPr>
          <p:cNvPr id="11" name="Tekstikehys 10"/>
          <p:cNvSpPr txBox="1"/>
          <p:nvPr/>
        </p:nvSpPr>
        <p:spPr>
          <a:xfrm>
            <a:off x="5322523" y="619301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Polttoleikkaus</a:t>
            </a:r>
          </a:p>
        </p:txBody>
      </p:sp>
      <p:pic>
        <p:nvPicPr>
          <p:cNvPr id="18" name="Kuva 17" descr="Polttoleikkaus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512" y="4077072"/>
            <a:ext cx="2156954" cy="1872208"/>
          </a:xfrm>
          <a:prstGeom prst="rect">
            <a:avLst/>
          </a:prstGeom>
        </p:spPr>
      </p:pic>
      <p:sp>
        <p:nvSpPr>
          <p:cNvPr id="19" name="Puolivapaa piirto 18"/>
          <p:cNvSpPr/>
          <p:nvPr/>
        </p:nvSpPr>
        <p:spPr>
          <a:xfrm>
            <a:off x="1163562" y="4874381"/>
            <a:ext cx="1289352" cy="742647"/>
          </a:xfrm>
          <a:custGeom>
            <a:avLst/>
            <a:gdLst>
              <a:gd name="connsiteX0" fmla="*/ 84667 w 1289352"/>
              <a:gd name="connsiteY0" fmla="*/ 742647 h 742647"/>
              <a:gd name="connsiteX1" fmla="*/ 200781 w 1289352"/>
              <a:gd name="connsiteY1" fmla="*/ 118533 h 742647"/>
              <a:gd name="connsiteX2" fmla="*/ 1289352 w 1289352"/>
              <a:gd name="connsiteY2" fmla="*/ 31447 h 7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9352" h="742647">
                <a:moveTo>
                  <a:pt x="84667" y="742647"/>
                </a:moveTo>
                <a:cubicBezTo>
                  <a:pt x="42333" y="489856"/>
                  <a:pt x="0" y="237066"/>
                  <a:pt x="200781" y="118533"/>
                </a:cubicBezTo>
                <a:cubicBezTo>
                  <a:pt x="401562" y="0"/>
                  <a:pt x="1289352" y="31447"/>
                  <a:pt x="1289352" y="31447"/>
                </a:cubicBezTo>
              </a:path>
            </a:pathLst>
          </a:cu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kehys 21"/>
          <p:cNvSpPr txBox="1"/>
          <p:nvPr/>
        </p:nvSpPr>
        <p:spPr>
          <a:xfrm>
            <a:off x="184856" y="588204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Poltinsarja ja painetaulukko</a:t>
            </a:r>
          </a:p>
        </p:txBody>
      </p:sp>
      <p:sp>
        <p:nvSpPr>
          <p:cNvPr id="23" name="Tekstikehys 22"/>
          <p:cNvSpPr txBox="1"/>
          <p:nvPr/>
        </p:nvSpPr>
        <p:spPr>
          <a:xfrm>
            <a:off x="6804248" y="299695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Suuttimen numero </a:t>
            </a:r>
          </a:p>
          <a:p>
            <a:pPr algn="ctr"/>
            <a:r>
              <a:rPr lang="fi-FI" sz="1600" dirty="0"/>
              <a:t>valitaan levyn </a:t>
            </a:r>
            <a:r>
              <a:rPr lang="fi-FI" sz="1600" dirty="0" err="1"/>
              <a:t>vah-</a:t>
            </a:r>
            <a:endParaRPr lang="fi-FI" sz="1600" dirty="0"/>
          </a:p>
          <a:p>
            <a:pPr algn="ctr"/>
            <a:r>
              <a:rPr lang="fi-FI" sz="1600" dirty="0" err="1"/>
              <a:t>vuuden</a:t>
            </a:r>
            <a:r>
              <a:rPr lang="fi-FI" sz="1600" dirty="0"/>
              <a:t> mukaan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5043531" y="4480654"/>
            <a:ext cx="1051654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Puolivapaa piirto 32"/>
          <p:cNvSpPr/>
          <p:nvPr/>
        </p:nvSpPr>
        <p:spPr>
          <a:xfrm>
            <a:off x="3131841" y="2708920"/>
            <a:ext cx="288032" cy="504056"/>
          </a:xfrm>
          <a:custGeom>
            <a:avLst/>
            <a:gdLst>
              <a:gd name="connsiteX0" fmla="*/ 0 w 303355"/>
              <a:gd name="connsiteY0" fmla="*/ 0 h 593710"/>
              <a:gd name="connsiteX1" fmla="*/ 199348 w 303355"/>
              <a:gd name="connsiteY1" fmla="*/ 255685 h 593710"/>
              <a:gd name="connsiteX2" fmla="*/ 303355 w 303355"/>
              <a:gd name="connsiteY2" fmla="*/ 593710 h 5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55" h="593710">
                <a:moveTo>
                  <a:pt x="0" y="0"/>
                </a:moveTo>
                <a:cubicBezTo>
                  <a:pt x="74394" y="78366"/>
                  <a:pt x="148789" y="156733"/>
                  <a:pt x="199348" y="255685"/>
                </a:cubicBezTo>
                <a:cubicBezTo>
                  <a:pt x="249907" y="354637"/>
                  <a:pt x="276631" y="474173"/>
                  <a:pt x="303355" y="593710"/>
                </a:cubicBezTo>
              </a:path>
            </a:pathLst>
          </a:custGeom>
          <a:ln w="76200">
            <a:solidFill>
              <a:schemeClr val="tx2">
                <a:lumMod val="20000"/>
                <a:lumOff val="80000"/>
              </a:schemeClr>
            </a:solidFill>
            <a:headEnd type="triangl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5" name="Suora nuoliyhdysviiva 34"/>
          <p:cNvCxnSpPr/>
          <p:nvPr/>
        </p:nvCxnSpPr>
        <p:spPr>
          <a:xfrm flipH="1" flipV="1">
            <a:off x="4499992" y="2204864"/>
            <a:ext cx="1728192" cy="230425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Viisikulmio 52">
            <a:hlinkClick r:id="rId6" action="ppaction://hlinksldjump"/>
          </p:cNvPr>
          <p:cNvSpPr/>
          <p:nvPr/>
        </p:nvSpPr>
        <p:spPr>
          <a:xfrm flipH="1">
            <a:off x="7236296" y="5013176"/>
            <a:ext cx="1584176" cy="47667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Paluu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9" grpId="0" animBg="1"/>
      <p:bldP spid="22" grpId="0"/>
      <p:bldP spid="23" grpId="0"/>
      <p:bldP spid="24" grpId="0" animBg="1"/>
      <p:bldP spid="33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Win_ke 0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45176" y="980728"/>
            <a:ext cx="3600400" cy="2806661"/>
          </a:xfrm>
          <a:prstGeom prst="rect">
            <a:avLst/>
          </a:prstGeom>
        </p:spPr>
      </p:pic>
      <p:pic>
        <p:nvPicPr>
          <p:cNvPr id="14" name="Kuva 13" descr="kaasuhits_Tau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47192" y="3884288"/>
            <a:ext cx="4776952" cy="2304256"/>
          </a:xfrm>
          <a:prstGeom prst="rect">
            <a:avLst/>
          </a:prstGeom>
        </p:spPr>
      </p:pic>
      <p:sp>
        <p:nvSpPr>
          <p:cNvPr id="5" name="Tekstikehys 4"/>
          <p:cNvSpPr txBox="1"/>
          <p:nvPr/>
        </p:nvSpPr>
        <p:spPr>
          <a:xfrm>
            <a:off x="2771800" y="5486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Työpaineiden säätö (asetyleeni)</a:t>
            </a:r>
            <a:endParaRPr lang="fi-FI" sz="1600" dirty="0"/>
          </a:p>
        </p:txBody>
      </p:sp>
      <p:sp>
        <p:nvSpPr>
          <p:cNvPr id="11" name="Tekstikehys 10"/>
          <p:cNvSpPr txBox="1"/>
          <p:nvPr/>
        </p:nvSpPr>
        <p:spPr>
          <a:xfrm>
            <a:off x="5322523" y="619301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Polttoleikkaus</a:t>
            </a:r>
          </a:p>
        </p:txBody>
      </p:sp>
      <p:pic>
        <p:nvPicPr>
          <p:cNvPr id="18" name="Kuva 17" descr="Polttoleikkaus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4077072"/>
            <a:ext cx="2156954" cy="1872208"/>
          </a:xfrm>
          <a:prstGeom prst="rect">
            <a:avLst/>
          </a:prstGeom>
        </p:spPr>
      </p:pic>
      <p:sp>
        <p:nvSpPr>
          <p:cNvPr id="19" name="Puolivapaa piirto 18"/>
          <p:cNvSpPr/>
          <p:nvPr/>
        </p:nvSpPr>
        <p:spPr>
          <a:xfrm>
            <a:off x="1163562" y="4874381"/>
            <a:ext cx="1289352" cy="742647"/>
          </a:xfrm>
          <a:custGeom>
            <a:avLst/>
            <a:gdLst>
              <a:gd name="connsiteX0" fmla="*/ 84667 w 1289352"/>
              <a:gd name="connsiteY0" fmla="*/ 742647 h 742647"/>
              <a:gd name="connsiteX1" fmla="*/ 200781 w 1289352"/>
              <a:gd name="connsiteY1" fmla="*/ 118533 h 742647"/>
              <a:gd name="connsiteX2" fmla="*/ 1289352 w 1289352"/>
              <a:gd name="connsiteY2" fmla="*/ 31447 h 7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9352" h="742647">
                <a:moveTo>
                  <a:pt x="84667" y="742647"/>
                </a:moveTo>
                <a:cubicBezTo>
                  <a:pt x="42333" y="489856"/>
                  <a:pt x="0" y="237066"/>
                  <a:pt x="200781" y="118533"/>
                </a:cubicBezTo>
                <a:cubicBezTo>
                  <a:pt x="401562" y="0"/>
                  <a:pt x="1289352" y="31447"/>
                  <a:pt x="1289352" y="31447"/>
                </a:cubicBezTo>
              </a:path>
            </a:pathLst>
          </a:cu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kehys 21"/>
          <p:cNvSpPr txBox="1"/>
          <p:nvPr/>
        </p:nvSpPr>
        <p:spPr>
          <a:xfrm>
            <a:off x="184856" y="588204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Poltinsarja ja painetaulukko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5043531" y="4480654"/>
            <a:ext cx="1051654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Puolivapaa piirto 33"/>
          <p:cNvSpPr/>
          <p:nvPr/>
        </p:nvSpPr>
        <p:spPr>
          <a:xfrm rot="20833451">
            <a:off x="5419968" y="2387837"/>
            <a:ext cx="288032" cy="504056"/>
          </a:xfrm>
          <a:custGeom>
            <a:avLst/>
            <a:gdLst>
              <a:gd name="connsiteX0" fmla="*/ 0 w 303355"/>
              <a:gd name="connsiteY0" fmla="*/ 0 h 593710"/>
              <a:gd name="connsiteX1" fmla="*/ 199348 w 303355"/>
              <a:gd name="connsiteY1" fmla="*/ 255685 h 593710"/>
              <a:gd name="connsiteX2" fmla="*/ 303355 w 303355"/>
              <a:gd name="connsiteY2" fmla="*/ 593710 h 5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55" h="593710">
                <a:moveTo>
                  <a:pt x="0" y="0"/>
                </a:moveTo>
                <a:cubicBezTo>
                  <a:pt x="74394" y="78366"/>
                  <a:pt x="148789" y="156733"/>
                  <a:pt x="199348" y="255685"/>
                </a:cubicBezTo>
                <a:cubicBezTo>
                  <a:pt x="249907" y="354637"/>
                  <a:pt x="276631" y="474173"/>
                  <a:pt x="303355" y="593710"/>
                </a:cubicBezTo>
              </a:path>
            </a:pathLst>
          </a:custGeom>
          <a:ln w="76200">
            <a:solidFill>
              <a:schemeClr val="accent2">
                <a:lumMod val="40000"/>
                <a:lumOff val="60000"/>
              </a:schemeClr>
            </a:solidFill>
            <a:headEnd type="triangl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8" name="Suora nuoliyhdysviiva 37"/>
          <p:cNvCxnSpPr/>
          <p:nvPr/>
        </p:nvCxnSpPr>
        <p:spPr>
          <a:xfrm flipH="1" flipV="1">
            <a:off x="6300192" y="2060848"/>
            <a:ext cx="576064" cy="242623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Viisikulmio 52">
            <a:hlinkClick r:id="rId5" action="ppaction://hlinksldjump"/>
          </p:cNvPr>
          <p:cNvSpPr/>
          <p:nvPr/>
        </p:nvSpPr>
        <p:spPr>
          <a:xfrm flipH="1">
            <a:off x="7308304" y="5589240"/>
            <a:ext cx="1584176" cy="47667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Paluu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9" grpId="0" animBg="1"/>
      <p:bldP spid="22" grpId="0"/>
      <p:bldP spid="24" grpId="0" animBg="1"/>
      <p:bldP spid="34" grpId="0" animBg="1"/>
      <p:bldP spid="53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Polttoleikkaus_Korj</Template>
  <TotalTime>3</TotalTime>
  <Words>412</Words>
  <Application>Microsoft Office PowerPoint</Application>
  <PresentationFormat>Näytössä katseltava diaesitys (4:3)</PresentationFormat>
  <Paragraphs>81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Office-teema</vt:lpstr>
      <vt:lpstr>KoneDigi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Ville Salminen</dc:creator>
  <cp:lastModifiedBy>Ville Salminen</cp:lastModifiedBy>
  <cp:revision>3</cp:revision>
  <dcterms:created xsi:type="dcterms:W3CDTF">2020-02-03T17:55:53Z</dcterms:created>
  <dcterms:modified xsi:type="dcterms:W3CDTF">2020-02-11T09:53:20Z</dcterms:modified>
</cp:coreProperties>
</file>