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20"/>
  </p:notesMasterIdLst>
  <p:sldIdLst>
    <p:sldId id="256" r:id="rId6"/>
    <p:sldId id="274" r:id="rId7"/>
    <p:sldId id="257" r:id="rId8"/>
    <p:sldId id="264" r:id="rId9"/>
    <p:sldId id="266" r:id="rId10"/>
    <p:sldId id="275" r:id="rId11"/>
    <p:sldId id="276" r:id="rId12"/>
    <p:sldId id="270" r:id="rId13"/>
    <p:sldId id="271" r:id="rId14"/>
    <p:sldId id="272" r:id="rId15"/>
    <p:sldId id="273" r:id="rId16"/>
    <p:sldId id="269" r:id="rId17"/>
    <p:sldId id="263" r:id="rId18"/>
    <p:sldId id="277" r:id="rId19"/>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66" d="100"/>
          <a:sy n="66" d="100"/>
        </p:scale>
        <p:origin x="63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52DE3DC-FFA5-4B06-8CE1-A4327DB2171A}" type="datetimeFigureOut">
              <a:rPr lang="fi-FI" smtClean="0"/>
              <a:t>27.1.2020</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27.1.2020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27.1.2020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meo.com/16692862"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a:t>IKA C 5000 pommikalorimetrin käyttöohje</a:t>
            </a:r>
          </a:p>
        </p:txBody>
      </p:sp>
      <p:sp>
        <p:nvSpPr>
          <p:cNvPr id="3" name="Alaotsikko 2"/>
          <p:cNvSpPr>
            <a:spLocks noGrp="1"/>
          </p:cNvSpPr>
          <p:nvPr>
            <p:ph type="subTitle" idx="1"/>
          </p:nvPr>
        </p:nvSpPr>
        <p:spPr/>
        <p:txBody>
          <a:bodyPr>
            <a:normAutofit/>
          </a:bodyPr>
          <a:lstStyle/>
          <a:p>
            <a:r>
              <a:rPr lang="fi-FI" dirty="0"/>
              <a:t>Tekijä: Joni Kosamo, Oamk Oy</a:t>
            </a:r>
          </a:p>
          <a:p>
            <a:endParaRPr lang="fi-FI" dirty="0"/>
          </a:p>
          <a:p>
            <a:r>
              <a:rPr lang="fi-FI" sz="1400" dirty="0"/>
              <a:t>Huomio! Tämä ohje käy näytteiden valmistelun myös muun merkkisten pommikalorimetrien osalta.</a:t>
            </a:r>
          </a:p>
        </p:txBody>
      </p:sp>
      <p:sp>
        <p:nvSpPr>
          <p:cNvPr id="4" name="Päivämäärän paikkamerkki 3"/>
          <p:cNvSpPr>
            <a:spLocks noGrp="1"/>
          </p:cNvSpPr>
          <p:nvPr>
            <p:ph type="dt" sz="half" idx="10"/>
          </p:nvPr>
        </p:nvSpPr>
        <p:spPr/>
        <p:txBody>
          <a:bodyPr/>
          <a:lstStyle/>
          <a:p>
            <a:fld id="{60FEDBEC-BDFD-41C9-A00C-68FA1EF50EC5}" type="datetime1">
              <a:rPr lang="fi-FI" smtClean="0"/>
              <a:t>27.1.2020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51793A-1B90-488B-8EE0-BF7772D6C008}"/>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05294B40-730E-4AFA-9242-6B316E98C752}"/>
              </a:ext>
            </a:extLst>
          </p:cNvPr>
          <p:cNvSpPr>
            <a:spLocks noGrp="1"/>
          </p:cNvSpPr>
          <p:nvPr>
            <p:ph idx="1"/>
          </p:nvPr>
        </p:nvSpPr>
        <p:spPr>
          <a:xfrm>
            <a:off x="838200" y="1825625"/>
            <a:ext cx="7150768" cy="4133533"/>
          </a:xfrm>
        </p:spPr>
        <p:txBody>
          <a:bodyPr>
            <a:normAutofit fontScale="55000" lnSpcReduction="20000"/>
          </a:bodyPr>
          <a:lstStyle/>
          <a:p>
            <a:r>
              <a:rPr lang="fi-FI" dirty="0"/>
              <a:t>Näyte kuivatetaan lämpökaapissa, jonka lämpötila on (105 ± 2) °C. Lämpökaapin tuuletusventtiilin (poistoventtiili) on oltava auki ja kostean ilman on voitava poistua sen kautta esteettä.</a:t>
            </a:r>
          </a:p>
          <a:p>
            <a:r>
              <a:rPr lang="fi-FI" dirty="0"/>
              <a:t> Laitettaessa kosteita näytteitä kuivumaan lämpökaappiin on kaapissa mahdollisesti ennestään olevat kuivat näytteet poistettava.</a:t>
            </a:r>
          </a:p>
          <a:p>
            <a:r>
              <a:rPr lang="fi-FI" dirty="0"/>
              <a:t>Näyte sijoitetaan lämpökaappiin välittömästi punnituksen jälkeen (m</a:t>
            </a:r>
            <a:r>
              <a:rPr lang="fi-FI" baseline="-25000" dirty="0"/>
              <a:t>2</a:t>
            </a:r>
            <a:r>
              <a:rPr lang="fi-FI" dirty="0"/>
              <a:t>). Tässä on oltava tarkkana, jotta ei menetä näytemateriaalia! Näytteitä ei saa laittaa liian tiiviisti, ei seinämiin kiinni eikä lämpökaapin pohjalle.</a:t>
            </a:r>
          </a:p>
          <a:p>
            <a:r>
              <a:rPr lang="fi-FI" dirty="0"/>
              <a:t>Kun näytteet otetaan lämpökaapista, käytetään kuumuudelta suojaavaa käsinettä. Näytettä kuivatetaan, kunnes on saavutettu paino, joka ei muutu. Vakiopaino on saavutettu, kun massa ei muutu 60 minuutin sisällä enempää kuin 0,2 p-%. </a:t>
            </a:r>
          </a:p>
          <a:p>
            <a:pPr marL="0" indent="0">
              <a:buNone/>
            </a:pPr>
            <a:endParaRPr lang="fi-FI" dirty="0"/>
          </a:p>
          <a:p>
            <a:pPr marL="0" indent="0">
              <a:buNone/>
            </a:pPr>
            <a:r>
              <a:rPr lang="fi-FI" dirty="0"/>
              <a:t>Näytettä ei saa kuivattaa yli 24 tuntia. Useimmiten 16 h kuivausaika on riittävä, kun näytteen palakoko on enintään 31,5 mm eikä näytettä ole liian paksu kerros. </a:t>
            </a:r>
          </a:p>
          <a:p>
            <a:pPr marL="0" indent="0">
              <a:buNone/>
            </a:pPr>
            <a:r>
              <a:rPr lang="fi-FI" dirty="0"/>
              <a:t>Varmistetaan, että kuivatuslämpötila on oikea ja kuivausaika on riittävä vakiopainon saavuttamiseksi kullakin polttoainetyypillä.</a:t>
            </a:r>
          </a:p>
          <a:p>
            <a:r>
              <a:rPr lang="fi-FI" dirty="0"/>
              <a:t>Näyte punnitaan välittömästi lämpökaapista ottamisen jälkeen (m</a:t>
            </a:r>
            <a:r>
              <a:rPr lang="fi-FI" baseline="-25000" dirty="0"/>
              <a:t>3</a:t>
            </a:r>
            <a:r>
              <a:rPr lang="fi-FI" dirty="0"/>
              <a:t>). Punnitusvaihe kuivauksen jälkeen on tehtävä nopeasti (10–15 s), jotta vältetään laboratorioilman kosteuden imeytyminen näytteisiin. Lämpökaappi sammutetaan sen jälkeen.</a:t>
            </a:r>
          </a:p>
          <a:p>
            <a:pPr marL="0" indent="0">
              <a:buNone/>
            </a:pPr>
            <a:endParaRPr lang="fi-FI" dirty="0"/>
          </a:p>
        </p:txBody>
      </p:sp>
      <p:sp>
        <p:nvSpPr>
          <p:cNvPr id="4" name="Alatunnisteen paikkamerkki 3">
            <a:extLst>
              <a:ext uri="{FF2B5EF4-FFF2-40B4-BE49-F238E27FC236}">
                <a16:creationId xmlns:a16="http://schemas.microsoft.com/office/drawing/2014/main" id="{1789815E-BC85-4C4E-975B-A16D254A7471}"/>
              </a:ext>
            </a:extLst>
          </p:cNvPr>
          <p:cNvSpPr>
            <a:spLocks noGrp="1"/>
          </p:cNvSpPr>
          <p:nvPr>
            <p:ph type="ftr" sz="quarter" idx="11"/>
          </p:nvPr>
        </p:nvSpPr>
        <p:spPr/>
        <p:txBody>
          <a:bodyPr/>
          <a:lstStyle/>
          <a:p>
            <a:r>
              <a:rPr lang="fi-FI"/>
              <a:t>kiertotalousamk.fi</a:t>
            </a:r>
          </a:p>
        </p:txBody>
      </p:sp>
      <p:pic>
        <p:nvPicPr>
          <p:cNvPr id="6" name="Kuva 5" descr="Kuva, joka sisältää kohteen sisä, kaappi, uuni, ruoka&#10;&#10;Kuvaus luotu automaattisesti">
            <a:extLst>
              <a:ext uri="{FF2B5EF4-FFF2-40B4-BE49-F238E27FC236}">
                <a16:creationId xmlns:a16="http://schemas.microsoft.com/office/drawing/2014/main" id="{38716D28-63A3-41FC-B9BD-655AF7FCE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263538"/>
            <a:ext cx="3486329" cy="4330923"/>
          </a:xfrm>
          <a:prstGeom prst="rect">
            <a:avLst/>
          </a:prstGeom>
        </p:spPr>
      </p:pic>
      <p:sp>
        <p:nvSpPr>
          <p:cNvPr id="7" name="Tekstiruutu 6">
            <a:extLst>
              <a:ext uri="{FF2B5EF4-FFF2-40B4-BE49-F238E27FC236}">
                <a16:creationId xmlns:a16="http://schemas.microsoft.com/office/drawing/2014/main" id="{C6B5C550-0CB9-427A-A10F-B418C3F04BC5}"/>
              </a:ext>
            </a:extLst>
          </p:cNvPr>
          <p:cNvSpPr txBox="1"/>
          <p:nvPr/>
        </p:nvSpPr>
        <p:spPr>
          <a:xfrm>
            <a:off x="8596162" y="5543660"/>
            <a:ext cx="2059806" cy="415498"/>
          </a:xfrm>
          <a:prstGeom prst="rect">
            <a:avLst/>
          </a:prstGeom>
          <a:noFill/>
        </p:spPr>
        <p:txBody>
          <a:bodyPr wrap="square" rtlCol="0">
            <a:spAutoFit/>
          </a:bodyPr>
          <a:lstStyle/>
          <a:p>
            <a:r>
              <a:rPr lang="fi-FI" sz="1050" dirty="0"/>
              <a:t>Kuva: Näytteitä lämpökaapissa folioastioissa</a:t>
            </a:r>
          </a:p>
        </p:txBody>
      </p:sp>
    </p:spTree>
    <p:extLst>
      <p:ext uri="{BB962C8B-B14F-4D97-AF65-F5344CB8AC3E}">
        <p14:creationId xmlns:p14="http://schemas.microsoft.com/office/powerpoint/2010/main" val="11388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F4FEF9-2090-4661-8B38-3D64A2181352}"/>
              </a:ext>
            </a:extLst>
          </p:cNvPr>
          <p:cNvSpPr>
            <a:spLocks noGrp="1"/>
          </p:cNvSpPr>
          <p:nvPr>
            <p:ph type="title"/>
          </p:nvPr>
        </p:nvSpPr>
        <p:spPr/>
        <p:txBody>
          <a:bodyPr>
            <a:normAutofit/>
          </a:bodyPr>
          <a:lstStyle/>
          <a:p>
            <a:r>
              <a:rPr lang="fi-FI" sz="3600" dirty="0"/>
              <a:t>Kosteuden laskeminen näytteistä</a:t>
            </a:r>
          </a:p>
        </p:txBody>
      </p:sp>
      <p:sp>
        <p:nvSpPr>
          <p:cNvPr id="3" name="Sisällön paikkamerkki 2">
            <a:extLst>
              <a:ext uri="{FF2B5EF4-FFF2-40B4-BE49-F238E27FC236}">
                <a16:creationId xmlns:a16="http://schemas.microsoft.com/office/drawing/2014/main" id="{FAD5D4AD-5181-4BEF-817E-C4E0FA288A28}"/>
              </a:ext>
            </a:extLst>
          </p:cNvPr>
          <p:cNvSpPr>
            <a:spLocks noGrp="1"/>
          </p:cNvSpPr>
          <p:nvPr>
            <p:ph idx="1"/>
          </p:nvPr>
        </p:nvSpPr>
        <p:spPr>
          <a:xfrm>
            <a:off x="838201" y="1825625"/>
            <a:ext cx="5038618" cy="3998499"/>
          </a:xfrm>
        </p:spPr>
        <p:txBody>
          <a:bodyPr>
            <a:normAutofit fontScale="62500" lnSpcReduction="20000"/>
          </a:bodyPr>
          <a:lstStyle/>
          <a:p>
            <a:pPr marL="0" indent="0">
              <a:buNone/>
            </a:pPr>
            <a:r>
              <a:rPr lang="fi-FI" dirty="0"/>
              <a:t>Kosteus (</a:t>
            </a:r>
            <a:r>
              <a:rPr lang="fi-FI" dirty="0" err="1"/>
              <a:t>M</a:t>
            </a:r>
            <a:r>
              <a:rPr lang="fi-FI" baseline="-25000" dirty="0" err="1"/>
              <a:t>ar</a:t>
            </a:r>
            <a:r>
              <a:rPr lang="fi-FI" dirty="0"/>
              <a:t>) lasketaan märkäpainosta kaavalla:</a:t>
            </a:r>
          </a:p>
          <a:p>
            <a:pPr marL="0" indent="0">
              <a:buNone/>
            </a:pPr>
            <a:r>
              <a:rPr lang="fi-FI" dirty="0"/>
              <a:t>	</a:t>
            </a:r>
          </a:p>
          <a:p>
            <a:pPr marL="0" indent="0">
              <a:buNone/>
            </a:pPr>
            <a:endParaRPr lang="fi-FI" dirty="0"/>
          </a:p>
          <a:p>
            <a:pPr marL="0" indent="0">
              <a:buNone/>
            </a:pPr>
            <a:endParaRPr lang="fi-FI" dirty="0"/>
          </a:p>
          <a:p>
            <a:pPr marL="0" indent="0">
              <a:buNone/>
            </a:pPr>
            <a:r>
              <a:rPr lang="fi-FI" dirty="0"/>
              <a:t>jossa</a:t>
            </a:r>
          </a:p>
          <a:p>
            <a:pPr marL="0" indent="0">
              <a:buNone/>
            </a:pPr>
            <a:r>
              <a:rPr lang="fi-FI" dirty="0" err="1"/>
              <a:t>M</a:t>
            </a:r>
            <a:r>
              <a:rPr lang="fi-FI" baseline="-25000" dirty="0" err="1"/>
              <a:t>ar</a:t>
            </a:r>
            <a:r>
              <a:rPr lang="fi-FI" dirty="0"/>
              <a:t> kosteus saapumistilassa, p-%</a:t>
            </a:r>
          </a:p>
          <a:p>
            <a:pPr marL="0" indent="0">
              <a:buNone/>
            </a:pPr>
            <a:r>
              <a:rPr lang="fi-FI" dirty="0"/>
              <a:t>m</a:t>
            </a:r>
            <a:r>
              <a:rPr lang="fi-FI" baseline="-25000" dirty="0"/>
              <a:t>1</a:t>
            </a:r>
            <a:r>
              <a:rPr lang="fi-FI" dirty="0"/>
              <a:t> tyhjän kuivausastian paino, g</a:t>
            </a:r>
          </a:p>
          <a:p>
            <a:pPr marL="0" indent="0">
              <a:buNone/>
            </a:pPr>
            <a:r>
              <a:rPr lang="fi-FI" dirty="0"/>
              <a:t>m</a:t>
            </a:r>
            <a:r>
              <a:rPr lang="fi-FI" baseline="-25000" dirty="0"/>
              <a:t>2</a:t>
            </a:r>
            <a:r>
              <a:rPr lang="fi-FI" dirty="0"/>
              <a:t> kuivausastian ja näytteen yhteispaino ennen kuivausta, g</a:t>
            </a:r>
          </a:p>
          <a:p>
            <a:pPr marL="0" indent="0">
              <a:buNone/>
            </a:pPr>
            <a:r>
              <a:rPr lang="fi-FI" dirty="0"/>
              <a:t>m</a:t>
            </a:r>
            <a:r>
              <a:rPr lang="fi-FI" baseline="-25000" dirty="0"/>
              <a:t>3 </a:t>
            </a:r>
            <a:r>
              <a:rPr lang="fi-FI" dirty="0"/>
              <a:t>kuivausastian ja näytteen yhteispaino kuivauksen jälkeen, g</a:t>
            </a:r>
          </a:p>
          <a:p>
            <a:pPr marL="0" indent="0">
              <a:buNone/>
            </a:pPr>
            <a:r>
              <a:rPr lang="fi-FI" dirty="0"/>
              <a:t>Tulos ilmoitetaan 0,1 %-yksikön tarkkuudella.</a:t>
            </a:r>
          </a:p>
        </p:txBody>
      </p:sp>
      <p:sp>
        <p:nvSpPr>
          <p:cNvPr id="4" name="Alatunnisteen paikkamerkki 3">
            <a:extLst>
              <a:ext uri="{FF2B5EF4-FFF2-40B4-BE49-F238E27FC236}">
                <a16:creationId xmlns:a16="http://schemas.microsoft.com/office/drawing/2014/main" id="{267E5F20-19D4-4913-A37A-3907FC9DAC6D}"/>
              </a:ext>
            </a:extLst>
          </p:cNvPr>
          <p:cNvSpPr>
            <a:spLocks noGrp="1"/>
          </p:cNvSpPr>
          <p:nvPr>
            <p:ph type="ftr" sz="quarter" idx="11"/>
          </p:nvPr>
        </p:nvSpPr>
        <p:spPr/>
        <p:txBody>
          <a:bodyPr/>
          <a:lstStyle/>
          <a:p>
            <a:r>
              <a:rPr lang="fi-FI"/>
              <a:t>kiertotalousamk.fi</a:t>
            </a:r>
          </a:p>
        </p:txBody>
      </p:sp>
      <p:pic>
        <p:nvPicPr>
          <p:cNvPr id="6" name="Kuva 5">
            <a:extLst>
              <a:ext uri="{FF2B5EF4-FFF2-40B4-BE49-F238E27FC236}">
                <a16:creationId xmlns:a16="http://schemas.microsoft.com/office/drawing/2014/main" id="{5C9523C9-1DD2-42FA-8045-F839FA957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398" y="2177666"/>
            <a:ext cx="2416142" cy="750469"/>
          </a:xfrm>
          <a:prstGeom prst="rect">
            <a:avLst/>
          </a:prstGeom>
        </p:spPr>
        <p:style>
          <a:lnRef idx="2">
            <a:schemeClr val="accent3"/>
          </a:lnRef>
          <a:fillRef idx="1">
            <a:schemeClr val="lt1"/>
          </a:fillRef>
          <a:effectRef idx="0">
            <a:schemeClr val="accent3"/>
          </a:effectRef>
          <a:fontRef idx="minor">
            <a:schemeClr val="dk1"/>
          </a:fontRef>
        </p:style>
      </p:pic>
      <p:pic>
        <p:nvPicPr>
          <p:cNvPr id="8" name="Kuva 7" descr="Kuva, joka sisältää kohteen näyttökuva&#10;&#10;Kuvaus luotu automaattisesti">
            <a:extLst>
              <a:ext uri="{FF2B5EF4-FFF2-40B4-BE49-F238E27FC236}">
                <a16:creationId xmlns:a16="http://schemas.microsoft.com/office/drawing/2014/main" id="{695A3CE1-FEBE-4ECD-AD54-BEA8F9040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553" y="2928135"/>
            <a:ext cx="5715294" cy="2540131"/>
          </a:xfrm>
          <a:prstGeom prst="rect">
            <a:avLst/>
          </a:prstGeom>
        </p:spPr>
        <p:style>
          <a:lnRef idx="2">
            <a:schemeClr val="accent2"/>
          </a:lnRef>
          <a:fillRef idx="1">
            <a:schemeClr val="lt1"/>
          </a:fillRef>
          <a:effectRef idx="0">
            <a:schemeClr val="accent2"/>
          </a:effectRef>
          <a:fontRef idx="minor">
            <a:schemeClr val="dk1"/>
          </a:fontRef>
        </p:style>
      </p:pic>
      <p:sp>
        <p:nvSpPr>
          <p:cNvPr id="9" name="Tekstiruutu 8">
            <a:extLst>
              <a:ext uri="{FF2B5EF4-FFF2-40B4-BE49-F238E27FC236}">
                <a16:creationId xmlns:a16="http://schemas.microsoft.com/office/drawing/2014/main" id="{DF105F4E-1F3B-4E9C-BAEC-554EE959ECE6}"/>
              </a:ext>
            </a:extLst>
          </p:cNvPr>
          <p:cNvSpPr txBox="1"/>
          <p:nvPr/>
        </p:nvSpPr>
        <p:spPr>
          <a:xfrm>
            <a:off x="6801492" y="2373330"/>
            <a:ext cx="1674688" cy="369332"/>
          </a:xfrm>
          <a:prstGeom prst="rect">
            <a:avLst/>
          </a:prstGeom>
          <a:noFill/>
        </p:spPr>
        <p:txBody>
          <a:bodyPr wrap="square" rtlCol="0">
            <a:spAutoFit/>
          </a:bodyPr>
          <a:lstStyle/>
          <a:p>
            <a:r>
              <a:rPr lang="fi-FI" dirty="0"/>
              <a:t>Laskuesimerkki</a:t>
            </a:r>
          </a:p>
        </p:txBody>
      </p:sp>
      <p:sp>
        <p:nvSpPr>
          <p:cNvPr id="10" name="Suorakulmio 9">
            <a:extLst>
              <a:ext uri="{FF2B5EF4-FFF2-40B4-BE49-F238E27FC236}">
                <a16:creationId xmlns:a16="http://schemas.microsoft.com/office/drawing/2014/main" id="{31D1F592-F952-43F3-8466-B44BA60CDC17}"/>
              </a:ext>
            </a:extLst>
          </p:cNvPr>
          <p:cNvSpPr/>
          <p:nvPr/>
        </p:nvSpPr>
        <p:spPr>
          <a:xfrm>
            <a:off x="10895798" y="4032985"/>
            <a:ext cx="635267" cy="770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52D2B3C0-DEDE-418C-AE72-5E79F6EE0D41}"/>
              </a:ext>
            </a:extLst>
          </p:cNvPr>
          <p:cNvSpPr txBox="1"/>
          <p:nvPr/>
        </p:nvSpPr>
        <p:spPr>
          <a:xfrm>
            <a:off x="11277941" y="3686476"/>
            <a:ext cx="263894" cy="369332"/>
          </a:xfrm>
          <a:prstGeom prst="rect">
            <a:avLst/>
          </a:prstGeom>
          <a:solidFill>
            <a:schemeClr val="bg1"/>
          </a:solidFill>
          <a:ln>
            <a:solidFill>
              <a:schemeClr val="bg1"/>
            </a:solidFill>
          </a:ln>
        </p:spPr>
        <p:txBody>
          <a:bodyPr wrap="square" rtlCol="0">
            <a:spAutoFit/>
          </a:bodyPr>
          <a:lstStyle/>
          <a:p>
            <a:endParaRPr lang="fi-FI" dirty="0"/>
          </a:p>
        </p:txBody>
      </p:sp>
      <p:sp>
        <p:nvSpPr>
          <p:cNvPr id="12" name="Suorakulmio 11">
            <a:extLst>
              <a:ext uri="{FF2B5EF4-FFF2-40B4-BE49-F238E27FC236}">
                <a16:creationId xmlns:a16="http://schemas.microsoft.com/office/drawing/2014/main" id="{160BF212-1B86-458F-A4A4-381093857132}"/>
              </a:ext>
            </a:extLst>
          </p:cNvPr>
          <p:cNvSpPr/>
          <p:nvPr/>
        </p:nvSpPr>
        <p:spPr>
          <a:xfrm>
            <a:off x="7093819" y="3686476"/>
            <a:ext cx="154004" cy="19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6502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96EDFD-3488-4A3A-BD40-2CFDE85A2006}"/>
              </a:ext>
            </a:extLst>
          </p:cNvPr>
          <p:cNvSpPr>
            <a:spLocks noGrp="1"/>
          </p:cNvSpPr>
          <p:nvPr>
            <p:ph type="title"/>
          </p:nvPr>
        </p:nvSpPr>
        <p:spPr/>
        <p:txBody>
          <a:bodyPr/>
          <a:lstStyle/>
          <a:p>
            <a:pPr marL="228600" lvl="0" indent="-228600">
              <a:spcBef>
                <a:spcPts val="1000"/>
              </a:spcBef>
            </a:pPr>
            <a:r>
              <a:rPr lang="fi-FI" sz="2800" b="1" dirty="0">
                <a:solidFill>
                  <a:prstClr val="black"/>
                </a:solidFill>
                <a:latin typeface="Times New Roman" panose="02020603050405020304" pitchFamily="18" charset="0"/>
                <a:ea typeface="Times New Roman" panose="02020603050405020304" pitchFamily="18" charset="0"/>
                <a:cs typeface="+mn-cs"/>
              </a:rPr>
              <a:t>Mittauksen laadullisia huomioita:</a:t>
            </a:r>
            <a:br>
              <a:rPr lang="fi-FI" sz="2800" dirty="0">
                <a:solidFill>
                  <a:prstClr val="black"/>
                </a:solidFill>
                <a:latin typeface="Times New Roman" panose="02020603050405020304" pitchFamily="18" charset="0"/>
                <a:ea typeface="Times New Roman" panose="02020603050405020304" pitchFamily="18" charset="0"/>
                <a:cs typeface="+mn-cs"/>
              </a:rPr>
            </a:br>
            <a:endParaRPr lang="fi-FI" dirty="0"/>
          </a:p>
        </p:txBody>
      </p:sp>
      <p:sp>
        <p:nvSpPr>
          <p:cNvPr id="3" name="Sisällön paikkamerkki 2">
            <a:extLst>
              <a:ext uri="{FF2B5EF4-FFF2-40B4-BE49-F238E27FC236}">
                <a16:creationId xmlns:a16="http://schemas.microsoft.com/office/drawing/2014/main" id="{950C49A4-CE08-4BFD-9362-AD512031EB01}"/>
              </a:ext>
            </a:extLst>
          </p:cNvPr>
          <p:cNvSpPr>
            <a:spLocks noGrp="1"/>
          </p:cNvSpPr>
          <p:nvPr>
            <p:ph idx="1"/>
          </p:nvPr>
        </p:nvSpPr>
        <p:spPr>
          <a:xfrm>
            <a:off x="838201" y="1825626"/>
            <a:ext cx="6159365" cy="3015881"/>
          </a:xfrm>
        </p:spPr>
        <p:txBody>
          <a:bodyPr>
            <a:normAutofit fontScale="85000" lnSpcReduction="10000"/>
          </a:bodyPr>
          <a:lstStyle/>
          <a:p>
            <a:pPr marL="0" indent="0">
              <a:spcAft>
                <a:spcPts val="0"/>
              </a:spcAft>
              <a:buNone/>
            </a:pPr>
            <a:endParaRPr lang="fi-FI"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fi-FI" dirty="0">
                <a:latin typeface="Times New Roman" panose="02020603050405020304" pitchFamily="18" charset="0"/>
                <a:ea typeface="Times New Roman" panose="02020603050405020304" pitchFamily="18" charset="0"/>
                <a:cs typeface="Times New Roman" panose="02020603050405020304" pitchFamily="18" charset="0"/>
              </a:rPr>
              <a:t>Bentsohappotabletilla tarkistetaan päivittäin kalibroinnin oikeellisuus (toimii ns. kontrollina). Arvo saa poiketa pakkauksen lukemasta 120 J. Jos ei saada tämän sisälle, niin kalibrointisuora on tehtävä uudelleen.</a:t>
            </a:r>
          </a:p>
          <a:p>
            <a:pPr marL="342900" lvl="0" indent="-342900">
              <a:spcAft>
                <a:spcPts val="0"/>
              </a:spcAft>
              <a:buFont typeface="Symbol" panose="05050102010706020507" pitchFamily="18" charset="2"/>
              <a:buChar char=""/>
            </a:pPr>
            <a:r>
              <a:rPr lang="fi-FI" dirty="0"/>
              <a:t>Rinnakkaismääritysten välinen ero saa olla korkeintaan 0,120 MJ/kg sahanpurulle ja 0,140 MJ/kg muille biopolttoaineille. </a:t>
            </a:r>
          </a:p>
        </p:txBody>
      </p:sp>
      <p:sp>
        <p:nvSpPr>
          <p:cNvPr id="4" name="Alatunnisteen paikkamerkki 3">
            <a:extLst>
              <a:ext uri="{FF2B5EF4-FFF2-40B4-BE49-F238E27FC236}">
                <a16:creationId xmlns:a16="http://schemas.microsoft.com/office/drawing/2014/main" id="{00FDD9CD-7110-445B-B9ED-D6C22D47C90C}"/>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50788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4DA2A2-4568-4B54-8EB3-51BD5F65346E}"/>
              </a:ext>
            </a:extLst>
          </p:cNvPr>
          <p:cNvSpPr>
            <a:spLocks noGrp="1"/>
          </p:cNvSpPr>
          <p:nvPr>
            <p:ph type="title"/>
          </p:nvPr>
        </p:nvSpPr>
        <p:spPr/>
        <p:txBody>
          <a:bodyPr/>
          <a:lstStyle/>
          <a:p>
            <a:r>
              <a:rPr lang="fi-FI" sz="3600" dirty="0"/>
              <a:t>Pommikalorimetrin huolto-ohjeita</a:t>
            </a:r>
            <a:br>
              <a:rPr lang="fi-FI" dirty="0"/>
            </a:br>
            <a:endParaRPr lang="fi-FI" dirty="0"/>
          </a:p>
        </p:txBody>
      </p:sp>
      <p:sp>
        <p:nvSpPr>
          <p:cNvPr id="3" name="Sisällön paikkamerkki 2">
            <a:extLst>
              <a:ext uri="{FF2B5EF4-FFF2-40B4-BE49-F238E27FC236}">
                <a16:creationId xmlns:a16="http://schemas.microsoft.com/office/drawing/2014/main" id="{ACDE6B8F-474E-47E3-90B3-0C2D3692A84D}"/>
              </a:ext>
            </a:extLst>
          </p:cNvPr>
          <p:cNvSpPr>
            <a:spLocks noGrp="1"/>
          </p:cNvSpPr>
          <p:nvPr>
            <p:ph idx="1"/>
          </p:nvPr>
        </p:nvSpPr>
        <p:spPr/>
        <p:txBody>
          <a:bodyPr>
            <a:normAutofit fontScale="70000" lnSpcReduction="20000"/>
          </a:bodyPr>
          <a:lstStyle/>
          <a:p>
            <a:pPr marL="0" indent="0">
              <a:buNone/>
            </a:pPr>
            <a:endParaRPr lang="fi-FI"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fi-FI" dirty="0">
                <a:latin typeface="Times New Roman" panose="02020603050405020304" pitchFamily="18" charset="0"/>
                <a:ea typeface="Times New Roman" panose="02020603050405020304" pitchFamily="18" charset="0"/>
              </a:rPr>
              <a:t>Laitteen sisälle kammiossa oleva vesi kannattaa vaihtaa n. 3-6 kk:n välein</a:t>
            </a:r>
          </a:p>
          <a:p>
            <a:pPr marL="342900" lvl="0" indent="-342900">
              <a:spcAft>
                <a:spcPts val="0"/>
              </a:spcAft>
              <a:buFont typeface="Wingdings" panose="05000000000000000000" pitchFamily="2" charset="2"/>
              <a:buChar char=""/>
            </a:pPr>
            <a:r>
              <a:rPr lang="fi-FI" dirty="0">
                <a:latin typeface="Times New Roman" panose="02020603050405020304" pitchFamily="18" charset="0"/>
                <a:ea typeface="Times New Roman" panose="02020603050405020304" pitchFamily="18" charset="0"/>
                <a:cs typeface="Times New Roman" panose="02020603050405020304" pitchFamily="18" charset="0"/>
              </a:rPr>
              <a:t>laite joudutaan kalibroimaan</a:t>
            </a:r>
          </a:p>
          <a:p>
            <a:pPr marL="342900" lvl="0" indent="-342900">
              <a:spcAft>
                <a:spcPts val="0"/>
              </a:spcAft>
              <a:buFont typeface="Times New Roman" panose="02020603050405020304" pitchFamily="18" charset="0"/>
              <a:buChar char="-"/>
              <a:tabLst>
                <a:tab pos="457200" algn="l"/>
              </a:tabLst>
            </a:pPr>
            <a:r>
              <a:rPr lang="fi-FI" dirty="0">
                <a:latin typeface="Times New Roman" panose="02020603050405020304" pitchFamily="18" charset="0"/>
                <a:ea typeface="Times New Roman" panose="02020603050405020304" pitchFamily="18" charset="0"/>
              </a:rPr>
              <a:t>Pommin hehkutuslanka vaihdetaan sen katketessa</a:t>
            </a:r>
          </a:p>
          <a:p>
            <a:pPr marL="342900" lvl="0" indent="-342900">
              <a:spcAft>
                <a:spcPts val="0"/>
              </a:spcAft>
              <a:buFont typeface="Wingdings" panose="05000000000000000000" pitchFamily="2" charset="2"/>
              <a:buChar char=""/>
            </a:pPr>
            <a:r>
              <a:rPr lang="fi-FI" dirty="0">
                <a:latin typeface="Times New Roman" panose="02020603050405020304" pitchFamily="18" charset="0"/>
                <a:ea typeface="Times New Roman" panose="02020603050405020304" pitchFamily="18" charset="0"/>
                <a:cs typeface="Times New Roman" panose="02020603050405020304" pitchFamily="18" charset="0"/>
              </a:rPr>
              <a:t>laite joudutaan kalibroimaan</a:t>
            </a:r>
          </a:p>
          <a:p>
            <a:pPr marL="342900" lvl="0" indent="-342900">
              <a:spcAft>
                <a:spcPts val="0"/>
              </a:spcAft>
              <a:buFont typeface="Times New Roman" panose="02020603050405020304" pitchFamily="18" charset="0"/>
              <a:buChar char="-"/>
              <a:tabLst>
                <a:tab pos="457200" algn="l"/>
              </a:tabLst>
            </a:pPr>
            <a:r>
              <a:rPr lang="fi-FI" dirty="0">
                <a:latin typeface="Times New Roman" panose="02020603050405020304" pitchFamily="18" charset="0"/>
                <a:ea typeface="Times New Roman" panose="02020603050405020304" pitchFamily="18" charset="0"/>
              </a:rPr>
              <a:t>Mikäli bentsoehappotestit eivät mene raja-arvojen sisään</a:t>
            </a:r>
          </a:p>
          <a:p>
            <a:pPr marL="342900" lvl="0" indent="-342900">
              <a:spcAft>
                <a:spcPts val="0"/>
              </a:spcAft>
              <a:buFont typeface="Wingdings" panose="05000000000000000000" pitchFamily="2" charset="2"/>
              <a:buChar char=""/>
            </a:pPr>
            <a:r>
              <a:rPr lang="fi-FI" dirty="0">
                <a:latin typeface="Times New Roman" panose="02020603050405020304" pitchFamily="18" charset="0"/>
                <a:ea typeface="Times New Roman" panose="02020603050405020304" pitchFamily="18" charset="0"/>
                <a:cs typeface="Times New Roman" panose="02020603050405020304" pitchFamily="18" charset="0"/>
              </a:rPr>
              <a:t>laite joudutaan kalibroimaan</a:t>
            </a:r>
          </a:p>
          <a:p>
            <a:pPr marL="342900" lvl="0" indent="-342900">
              <a:spcAft>
                <a:spcPts val="0"/>
              </a:spcAft>
              <a:buFont typeface="Times New Roman" panose="02020603050405020304" pitchFamily="18" charset="0"/>
              <a:buChar char="-"/>
              <a:tabLst>
                <a:tab pos="457200" algn="l"/>
              </a:tabLst>
            </a:pPr>
            <a:r>
              <a:rPr lang="fi-FI" dirty="0">
                <a:latin typeface="Times New Roman" panose="02020603050405020304" pitchFamily="18" charset="0"/>
                <a:ea typeface="Times New Roman" panose="02020603050405020304" pitchFamily="18" charset="0"/>
              </a:rPr>
              <a:t>Jos pommi vaihdetaan toiseen tai otetaan uudenmallinen näytelaiva = upokas</a:t>
            </a:r>
          </a:p>
          <a:p>
            <a:pPr marL="342900" lvl="0" indent="-342900">
              <a:spcAft>
                <a:spcPts val="0"/>
              </a:spcAft>
              <a:buFont typeface="Wingdings" panose="05000000000000000000" pitchFamily="2" charset="2"/>
              <a:buChar char=""/>
            </a:pPr>
            <a:r>
              <a:rPr lang="fi-FI" dirty="0">
                <a:latin typeface="Times New Roman" panose="02020603050405020304" pitchFamily="18" charset="0"/>
                <a:ea typeface="Times New Roman" panose="02020603050405020304" pitchFamily="18" charset="0"/>
                <a:cs typeface="Times New Roman" panose="02020603050405020304" pitchFamily="18" charset="0"/>
              </a:rPr>
              <a:t>laite joudutaan kalibroimaan</a:t>
            </a:r>
          </a:p>
          <a:p>
            <a:pPr marL="0" lvl="0" indent="0">
              <a:spcAft>
                <a:spcPts val="0"/>
              </a:spcAft>
              <a:buNone/>
              <a:tabLst>
                <a:tab pos="457200" algn="l"/>
              </a:tabLst>
            </a:pPr>
            <a:endParaRPr lang="fi-FI" dirty="0">
              <a:latin typeface="Times New Roman" panose="02020603050405020304" pitchFamily="18" charset="0"/>
              <a:ea typeface="Times New Roman" panose="02020603050405020304" pitchFamily="18" charset="0"/>
            </a:endParaRPr>
          </a:p>
          <a:p>
            <a:r>
              <a:rPr lang="fi-FI" b="1" dirty="0">
                <a:latin typeface="Times New Roman" panose="02020603050405020304" pitchFamily="18" charset="0"/>
                <a:ea typeface="Times New Roman" panose="02020603050405020304" pitchFamily="18" charset="0"/>
              </a:rPr>
              <a:t>Kalibrointiohjeet löytyvät laitemanuaalista! </a:t>
            </a:r>
            <a:r>
              <a:rPr lang="fi-FI" i="1" dirty="0">
                <a:latin typeface="Times New Roman" panose="02020603050405020304" pitchFamily="18" charset="0"/>
                <a:ea typeface="Times New Roman" panose="02020603050405020304" pitchFamily="18" charset="0"/>
                <a:sym typeface="Wingdings" panose="05000000000000000000" pitchFamily="2" charset="2"/>
              </a:rPr>
              <a:t> kalibrointia tarvitaan ainakin seuraavissa tapauksissa: Kun bentsoehappomärityksen tulokset eivät ole rajoissa ks. Edellinen sivu, pommi vaihtuu tai pommiin vaihdetaan tiivisteitä tai hehkutuslanka tms..</a:t>
            </a:r>
            <a:endParaRPr lang="fi-FI" i="1" dirty="0">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7474CE0C-68A4-4131-8D34-58E98950BF7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72816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9D08AB-27E4-4F9C-96CF-8A2C942BDAA5}"/>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01A0B31C-15D3-47BA-936D-DE23CC676AB8}"/>
              </a:ext>
            </a:extLst>
          </p:cNvPr>
          <p:cNvSpPr>
            <a:spLocks noGrp="1"/>
          </p:cNvSpPr>
          <p:nvPr>
            <p:ph idx="1"/>
          </p:nvPr>
        </p:nvSpPr>
        <p:spPr/>
        <p:txBody>
          <a:bodyPr>
            <a:normAutofit/>
          </a:bodyPr>
          <a:lstStyle/>
          <a:p>
            <a:pPr marL="0" indent="0">
              <a:buNone/>
            </a:pPr>
            <a:r>
              <a:rPr lang="fi-FI" dirty="0"/>
              <a:t>Lähteet</a:t>
            </a:r>
          </a:p>
          <a:p>
            <a:r>
              <a:rPr lang="fi-FI" sz="2000" dirty="0"/>
              <a:t>2016, Suomessa käytettävien polttoaineiden ominaisuuksia Eija Alakangas | Markus Hurskainen | Jaana Laatikainen-</a:t>
            </a:r>
            <a:r>
              <a:rPr lang="fi-FI" sz="2000" dirty="0" err="1"/>
              <a:t>Luntama</a:t>
            </a:r>
            <a:r>
              <a:rPr lang="fi-FI" sz="2000" dirty="0"/>
              <a:t> | Jaana Korhonen, VTT.</a:t>
            </a:r>
          </a:p>
          <a:p>
            <a:r>
              <a:rPr lang="fi-FI" sz="2000" dirty="0"/>
              <a:t>SFS EN 15400: Kiinteät kierrätyspolttoaineet. Lämpöarvon määritys.</a:t>
            </a:r>
          </a:p>
          <a:p>
            <a:r>
              <a:rPr lang="fi-FI" sz="2000" dirty="0"/>
              <a:t>SFS-EN ISO 18134-2:2017: Kiinteät biopolttoaineet. Kosteuspitoisuuden määritys. Uunikuivausmenetelmä. Osa 2: Kokonaiskosteus. Yksinkertaistettu menetelmä.</a:t>
            </a:r>
          </a:p>
          <a:p>
            <a:r>
              <a:rPr lang="fi-FI" sz="2000" dirty="0"/>
              <a:t>SFS-EN ISO 14780:2017: Kiinteät biopolttoaineet. Näytteen esikäsittely.</a:t>
            </a:r>
          </a:p>
          <a:p>
            <a:endParaRPr lang="fi-FI" dirty="0"/>
          </a:p>
          <a:p>
            <a:endParaRPr lang="fi-FI" dirty="0"/>
          </a:p>
          <a:p>
            <a:pPr marL="0" indent="0">
              <a:buNone/>
            </a:pPr>
            <a:endParaRPr lang="fi-FI" dirty="0"/>
          </a:p>
        </p:txBody>
      </p:sp>
      <p:sp>
        <p:nvSpPr>
          <p:cNvPr id="4" name="Alatunnisteen paikkamerkki 3">
            <a:extLst>
              <a:ext uri="{FF2B5EF4-FFF2-40B4-BE49-F238E27FC236}">
                <a16:creationId xmlns:a16="http://schemas.microsoft.com/office/drawing/2014/main" id="{A11AB87A-914D-4B33-9FB3-129681CE489B}"/>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70256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59FDEB-312D-43D7-A9A2-CF408F19DB38}"/>
              </a:ext>
            </a:extLst>
          </p:cNvPr>
          <p:cNvSpPr>
            <a:spLocks noGrp="1"/>
          </p:cNvSpPr>
          <p:nvPr>
            <p:ph type="title"/>
          </p:nvPr>
        </p:nvSpPr>
        <p:spPr/>
        <p:txBody>
          <a:bodyPr>
            <a:normAutofit/>
          </a:bodyPr>
          <a:lstStyle/>
          <a:p>
            <a:r>
              <a:rPr lang="fi-FI" sz="3600" dirty="0"/>
              <a:t>Sisällys</a:t>
            </a:r>
          </a:p>
        </p:txBody>
      </p:sp>
      <p:sp>
        <p:nvSpPr>
          <p:cNvPr id="3" name="Sisällön paikkamerkki 2">
            <a:extLst>
              <a:ext uri="{FF2B5EF4-FFF2-40B4-BE49-F238E27FC236}">
                <a16:creationId xmlns:a16="http://schemas.microsoft.com/office/drawing/2014/main" id="{CAA91A67-30E9-4AD2-9CF2-DCEA6BC878A5}"/>
              </a:ext>
            </a:extLst>
          </p:cNvPr>
          <p:cNvSpPr>
            <a:spLocks noGrp="1"/>
          </p:cNvSpPr>
          <p:nvPr>
            <p:ph idx="1"/>
          </p:nvPr>
        </p:nvSpPr>
        <p:spPr>
          <a:xfrm>
            <a:off x="838199" y="1825625"/>
            <a:ext cx="5572225" cy="3593397"/>
          </a:xfrm>
        </p:spPr>
        <p:txBody>
          <a:bodyPr>
            <a:normAutofit fontScale="77500" lnSpcReduction="20000"/>
          </a:bodyPr>
          <a:lstStyle/>
          <a:p>
            <a:r>
              <a:rPr lang="fi-FI" dirty="0"/>
              <a:t>Tekniset tiedot</a:t>
            </a:r>
          </a:p>
          <a:p>
            <a:r>
              <a:rPr lang="fi-FI" dirty="0"/>
              <a:t>Pommikalorimetrin käyttöohje:</a:t>
            </a:r>
          </a:p>
          <a:p>
            <a:pPr marL="0" indent="0">
              <a:buNone/>
            </a:pPr>
            <a:r>
              <a:rPr lang="fi-FI" dirty="0"/>
              <a:t>	</a:t>
            </a:r>
            <a:r>
              <a:rPr lang="fi-FI" sz="2200" dirty="0"/>
              <a:t>- Laitteen käynnistys</a:t>
            </a:r>
          </a:p>
          <a:p>
            <a:pPr marL="0" indent="0">
              <a:buNone/>
            </a:pPr>
            <a:r>
              <a:rPr lang="fi-FI" sz="2200" dirty="0"/>
              <a:t>	- Näytteen jauhaminen, tabletin teko ja 	  	  mittaaminen </a:t>
            </a:r>
          </a:p>
          <a:p>
            <a:r>
              <a:rPr lang="fi-FI" dirty="0"/>
              <a:t>Kosteuden määritys kiinteille biopolttoaineille – Standardi SFS-EN 18134-2:2017</a:t>
            </a:r>
          </a:p>
          <a:p>
            <a:pPr marL="0" indent="0">
              <a:buNone/>
            </a:pPr>
            <a:r>
              <a:rPr lang="fi-FI" dirty="0"/>
              <a:t>	- </a:t>
            </a:r>
            <a:r>
              <a:rPr lang="fi-FI" sz="2200" dirty="0"/>
              <a:t>Kosteuden määritys</a:t>
            </a:r>
          </a:p>
          <a:p>
            <a:pPr marL="0" indent="0">
              <a:buNone/>
            </a:pPr>
            <a:r>
              <a:rPr lang="fi-FI" dirty="0"/>
              <a:t>	</a:t>
            </a:r>
            <a:r>
              <a:rPr lang="fi-FI" sz="2200" dirty="0"/>
              <a:t>- Kosteuden laskeminen näytteistä</a:t>
            </a:r>
          </a:p>
          <a:p>
            <a:r>
              <a:rPr lang="fi-FI" dirty="0"/>
              <a:t>Mittauksen laadullisia huomioita</a:t>
            </a:r>
          </a:p>
          <a:p>
            <a:endParaRPr lang="fi-FI" dirty="0"/>
          </a:p>
          <a:p>
            <a:endParaRPr lang="fi-FI" dirty="0"/>
          </a:p>
          <a:p>
            <a:endParaRPr lang="fi-FI" dirty="0"/>
          </a:p>
          <a:p>
            <a:endParaRPr lang="fi-FI" dirty="0"/>
          </a:p>
        </p:txBody>
      </p:sp>
      <p:sp>
        <p:nvSpPr>
          <p:cNvPr id="4" name="Alatunnisteen paikkamerkki 3">
            <a:extLst>
              <a:ext uri="{FF2B5EF4-FFF2-40B4-BE49-F238E27FC236}">
                <a16:creationId xmlns:a16="http://schemas.microsoft.com/office/drawing/2014/main" id="{FEF26879-A73F-40DC-9CB6-FAACCDE1C107}"/>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93162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55320" y="365125"/>
            <a:ext cx="5120114" cy="1692794"/>
          </a:xfrm>
        </p:spPr>
        <p:txBody>
          <a:bodyPr>
            <a:normAutofit/>
          </a:bodyPr>
          <a:lstStyle/>
          <a:p>
            <a:r>
              <a:rPr lang="fi-FI" sz="3400" dirty="0"/>
              <a:t>Tekniset tiedot</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idx="1"/>
          </p:nvPr>
        </p:nvSpPr>
        <p:spPr>
          <a:xfrm>
            <a:off x="655321" y="2575034"/>
            <a:ext cx="5120113" cy="3462228"/>
          </a:xfrm>
        </p:spPr>
        <p:txBody>
          <a:bodyPr>
            <a:normAutofit/>
          </a:bodyPr>
          <a:lstStyle/>
          <a:p>
            <a:pPr marL="0" indent="0">
              <a:buNone/>
            </a:pPr>
            <a:endParaRPr lang="fi-FI" sz="15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1500" dirty="0" err="1">
                <a:latin typeface="Times New Roman" panose="02020603050405020304" pitchFamily="18" charset="0"/>
                <a:ea typeface="Times New Roman" panose="02020603050405020304" pitchFamily="18" charset="0"/>
              </a:rPr>
              <a:t>Vesikiertojäähdytin</a:t>
            </a:r>
            <a:r>
              <a:rPr lang="en-US" sz="1500" dirty="0">
                <a:latin typeface="Times New Roman" panose="02020603050405020304" pitchFamily="18" charset="0"/>
                <a:ea typeface="Times New Roman" panose="02020603050405020304" pitchFamily="18" charset="0"/>
              </a:rPr>
              <a:t>. </a:t>
            </a:r>
            <a:endParaRPr lang="fi-FI" sz="15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1500" dirty="0" err="1">
                <a:latin typeface="Times New Roman" panose="02020603050405020304" pitchFamily="18" charset="0"/>
                <a:ea typeface="Times New Roman" panose="02020603050405020304" pitchFamily="18" charset="0"/>
              </a:rPr>
              <a:t>Normaalipommi</a:t>
            </a:r>
            <a:r>
              <a:rPr lang="en-US" sz="1500" dirty="0">
                <a:latin typeface="Times New Roman" panose="02020603050405020304" pitchFamily="18" charset="0"/>
                <a:ea typeface="Times New Roman" panose="02020603050405020304" pitchFamily="18" charset="0"/>
              </a:rPr>
              <a:t>.</a:t>
            </a:r>
            <a:endParaRPr lang="fi-FI" sz="15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fi-FI" sz="1500" dirty="0">
                <a:latin typeface="Times New Roman" panose="02020603050405020304" pitchFamily="18" charset="0"/>
                <a:ea typeface="Times New Roman" panose="02020603050405020304" pitchFamily="18" charset="0"/>
              </a:rPr>
              <a:t>Halogeenipommi (halogeenipitoisille näytteille. Mikäli pommi vaihtuu, niin kalibrointisuora on tehtävä kyseiselle pommille.).</a:t>
            </a:r>
          </a:p>
          <a:p>
            <a:pPr marL="342900" lvl="0" indent="-342900">
              <a:spcAft>
                <a:spcPts val="0"/>
              </a:spcAft>
              <a:buFont typeface="Times New Roman" panose="02020603050405020304" pitchFamily="18" charset="0"/>
              <a:buChar char="-"/>
              <a:tabLst>
                <a:tab pos="457200" algn="l"/>
              </a:tabLst>
            </a:pPr>
            <a:r>
              <a:rPr lang="en-US" sz="1500" dirty="0" err="1">
                <a:latin typeface="Times New Roman" panose="02020603050405020304" pitchFamily="18" charset="0"/>
                <a:ea typeface="Times New Roman" panose="02020603050405020304" pitchFamily="18" charset="0"/>
              </a:rPr>
              <a:t>Happipullo</a:t>
            </a:r>
            <a:r>
              <a:rPr lang="en-US" sz="1500" dirty="0">
                <a:latin typeface="Times New Roman" panose="02020603050405020304" pitchFamily="18" charset="0"/>
                <a:ea typeface="Times New Roman" panose="02020603050405020304" pitchFamily="18" charset="0"/>
              </a:rPr>
              <a:t>.</a:t>
            </a:r>
            <a:endParaRPr lang="fi-FI" sz="1500"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fi-FI" sz="1500" dirty="0">
                <a:latin typeface="Times New Roman" panose="02020603050405020304" pitchFamily="18" charset="0"/>
                <a:ea typeface="Times New Roman" panose="02020603050405020304" pitchFamily="18" charset="0"/>
              </a:rPr>
              <a:t>Voidaan ohjata suoraan pommikalorimetrin näytöstä tai tietokoneelta, jossa C 5040 </a:t>
            </a:r>
            <a:r>
              <a:rPr lang="fi-FI" sz="1500" dirty="0" err="1">
                <a:latin typeface="Times New Roman" panose="02020603050405020304" pitchFamily="18" charset="0"/>
                <a:ea typeface="Times New Roman" panose="02020603050405020304" pitchFamily="18" charset="0"/>
              </a:rPr>
              <a:t>CalWin</a:t>
            </a:r>
            <a:r>
              <a:rPr lang="fi-FI" sz="1500" dirty="0">
                <a:latin typeface="Times New Roman" panose="02020603050405020304" pitchFamily="18" charset="0"/>
                <a:ea typeface="Times New Roman" panose="02020603050405020304" pitchFamily="18" charset="0"/>
              </a:rPr>
              <a:t> Software datankäsittelyohjelman ja tulostin.</a:t>
            </a:r>
          </a:p>
          <a:p>
            <a:pPr marL="342900" lvl="0" indent="-342900">
              <a:spcAft>
                <a:spcPts val="0"/>
              </a:spcAft>
              <a:buFont typeface="Times New Roman" panose="02020603050405020304" pitchFamily="18" charset="0"/>
              <a:buChar char="-"/>
              <a:tabLst>
                <a:tab pos="457200" algn="l"/>
              </a:tabLst>
            </a:pPr>
            <a:r>
              <a:rPr lang="fi-FI" sz="1500" dirty="0">
                <a:latin typeface="Times New Roman" panose="02020603050405020304" pitchFamily="18" charset="0"/>
                <a:ea typeface="Times New Roman" panose="02020603050405020304" pitchFamily="18" charset="0"/>
              </a:rPr>
              <a:t>Laitteessa </a:t>
            </a:r>
            <a:r>
              <a:rPr lang="fi-FI" sz="1500" dirty="0" err="1">
                <a:latin typeface="Times New Roman" panose="02020603050405020304" pitchFamily="18" charset="0"/>
                <a:ea typeface="Times New Roman" panose="02020603050405020304" pitchFamily="18" charset="0"/>
              </a:rPr>
              <a:t>adiapaattinen</a:t>
            </a:r>
            <a:r>
              <a:rPr lang="fi-FI" sz="1500" dirty="0">
                <a:latin typeface="Times New Roman" panose="02020603050405020304" pitchFamily="18" charset="0"/>
                <a:ea typeface="Times New Roman" panose="02020603050405020304" pitchFamily="18" charset="0"/>
              </a:rPr>
              <a:t>-, dynaaminen- tai </a:t>
            </a:r>
            <a:r>
              <a:rPr lang="fi-FI" sz="1500" dirty="0" err="1">
                <a:latin typeface="Times New Roman" panose="02020603050405020304" pitchFamily="18" charset="0"/>
                <a:ea typeface="Times New Roman" panose="02020603050405020304" pitchFamily="18" charset="0"/>
              </a:rPr>
              <a:t>isoperibolinen</a:t>
            </a:r>
            <a:r>
              <a:rPr lang="fi-FI" sz="1500" dirty="0">
                <a:latin typeface="Times New Roman" panose="02020603050405020304" pitchFamily="18" charset="0"/>
                <a:ea typeface="Times New Roman" panose="02020603050405020304" pitchFamily="18" charset="0"/>
              </a:rPr>
              <a:t> käyttö mahdollista valita.</a:t>
            </a:r>
          </a:p>
          <a:p>
            <a:endParaRPr lang="fi-FI" sz="1500" dirty="0"/>
          </a:p>
        </p:txBody>
      </p:sp>
      <p:sp>
        <p:nvSpPr>
          <p:cNvPr id="4" name="Alatunnisteen paikkamerkki 3"/>
          <p:cNvSpPr>
            <a:spLocks noGrp="1"/>
          </p:cNvSpPr>
          <p:nvPr>
            <p:ph type="ftr" sz="quarter" idx="11"/>
          </p:nvPr>
        </p:nvSpPr>
        <p:spPr>
          <a:xfrm>
            <a:off x="655320" y="6356350"/>
            <a:ext cx="4114800" cy="365125"/>
          </a:xfrm>
        </p:spPr>
        <p:txBody>
          <a:bodyPr>
            <a:normAutofit/>
          </a:bodyPr>
          <a:lstStyle/>
          <a:p>
            <a:pPr algn="l">
              <a:spcAft>
                <a:spcPts val="600"/>
              </a:spcAft>
            </a:pPr>
            <a:r>
              <a:rPr lang="fi-FI" dirty="0"/>
              <a:t>kiertotalousamk.fi</a:t>
            </a:r>
            <a:endParaRPr lang="fi-FI"/>
          </a:p>
        </p:txBody>
      </p:sp>
      <p:pic>
        <p:nvPicPr>
          <p:cNvPr id="5" name="Kuva 4">
            <a:extLst>
              <a:ext uri="{FF2B5EF4-FFF2-40B4-BE49-F238E27FC236}">
                <a16:creationId xmlns:a16="http://schemas.microsoft.com/office/drawing/2014/main" id="{615B6603-D5CE-46E3-A3E2-A13CBE1EB714}"/>
              </a:ext>
            </a:extLst>
          </p:cNvPr>
          <p:cNvPicPr>
            <a:picLocks noChangeAspect="1"/>
          </p:cNvPicPr>
          <p:nvPr/>
        </p:nvPicPr>
        <p:blipFill rotWithShape="1">
          <a:blip r:embed="rId2"/>
          <a:srcRect l="16004" r="1035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7599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14256E-FE00-4662-9B85-DDC1BD8526B6}"/>
              </a:ext>
            </a:extLst>
          </p:cNvPr>
          <p:cNvSpPr>
            <a:spLocks noGrp="1"/>
          </p:cNvSpPr>
          <p:nvPr>
            <p:ph type="title"/>
          </p:nvPr>
        </p:nvSpPr>
        <p:spPr/>
        <p:txBody>
          <a:bodyPr>
            <a:normAutofit/>
          </a:bodyPr>
          <a:lstStyle/>
          <a:p>
            <a:r>
              <a:rPr lang="fi-FI" sz="3600" dirty="0"/>
              <a:t>Pommikalorimetrin käyttöohje</a:t>
            </a:r>
          </a:p>
        </p:txBody>
      </p:sp>
      <p:sp>
        <p:nvSpPr>
          <p:cNvPr id="3" name="Sisällön paikkamerkki 2">
            <a:extLst>
              <a:ext uri="{FF2B5EF4-FFF2-40B4-BE49-F238E27FC236}">
                <a16:creationId xmlns:a16="http://schemas.microsoft.com/office/drawing/2014/main" id="{D1A62E16-17E4-43AF-9642-9AA3CC1C8E9A}"/>
              </a:ext>
            </a:extLst>
          </p:cNvPr>
          <p:cNvSpPr>
            <a:spLocks noGrp="1"/>
          </p:cNvSpPr>
          <p:nvPr>
            <p:ph idx="1"/>
          </p:nvPr>
        </p:nvSpPr>
        <p:spPr>
          <a:xfrm>
            <a:off x="838200" y="1825626"/>
            <a:ext cx="10124975" cy="3150636"/>
          </a:xfrm>
        </p:spPr>
        <p:txBody>
          <a:bodyPr>
            <a:normAutofit fontScale="55000" lnSpcReduction="20000"/>
          </a:bodyPr>
          <a:lstStyle/>
          <a:p>
            <a:pPr marL="0" indent="0">
              <a:spcAft>
                <a:spcPts val="0"/>
              </a:spcAft>
              <a:buNone/>
            </a:pPr>
            <a:r>
              <a:rPr lang="fi-FI" sz="4000" b="1" u="sng" dirty="0">
                <a:latin typeface="Times New Roman" panose="02020603050405020304" pitchFamily="18" charset="0"/>
                <a:ea typeface="Times New Roman" panose="02020603050405020304" pitchFamily="18" charset="0"/>
              </a:rPr>
              <a:t>Laitteen käynnistys:</a:t>
            </a:r>
            <a:endParaRPr lang="fi-FI" sz="4000" dirty="0">
              <a:latin typeface="Times New Roman" panose="02020603050405020304" pitchFamily="18" charset="0"/>
              <a:ea typeface="Times New Roman" panose="02020603050405020304" pitchFamily="18" charset="0"/>
            </a:endParaRPr>
          </a:p>
          <a:p>
            <a:pPr marL="0" indent="0">
              <a:buNone/>
            </a:pPr>
            <a:endParaRPr lang="fi-FI" sz="4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fi-FI" dirty="0">
                <a:latin typeface="Times New Roman" panose="02020603050405020304" pitchFamily="18" charset="0"/>
                <a:ea typeface="Times New Roman" panose="02020603050405020304" pitchFamily="18" charset="0"/>
              </a:rPr>
              <a:t>Laitteeseen ja vesikiertoon (20 °C) </a:t>
            </a:r>
            <a:r>
              <a:rPr lang="fi-FI" b="1" dirty="0">
                <a:latin typeface="Times New Roman" panose="02020603050405020304" pitchFamily="18" charset="0"/>
                <a:ea typeface="Times New Roman" panose="02020603050405020304" pitchFamily="18" charset="0"/>
              </a:rPr>
              <a:t>virta päälle </a:t>
            </a:r>
            <a:r>
              <a:rPr lang="fi-FI" dirty="0">
                <a:latin typeface="Times New Roman" panose="02020603050405020304" pitchFamily="18" charset="0"/>
                <a:ea typeface="Times New Roman" panose="02020603050405020304" pitchFamily="18" charset="0"/>
              </a:rPr>
              <a:t>(kaksi katkaisinta).</a:t>
            </a:r>
            <a:endParaRPr lang="fi-FI" sz="4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fi-FI" b="1" dirty="0">
                <a:latin typeface="Times New Roman" panose="02020603050405020304" pitchFamily="18" charset="0"/>
                <a:ea typeface="Times New Roman" panose="02020603050405020304" pitchFamily="18" charset="0"/>
              </a:rPr>
              <a:t>Happipullo auki</a:t>
            </a:r>
            <a:r>
              <a:rPr lang="fi-FI" dirty="0">
                <a:latin typeface="Times New Roman" panose="02020603050405020304" pitchFamily="18" charset="0"/>
                <a:ea typeface="Times New Roman" panose="02020603050405020304" pitchFamily="18" charset="0"/>
              </a:rPr>
              <a:t> (pullo säädetty niin, että linjastossa on n. 30 Barin paine)</a:t>
            </a:r>
            <a:endParaRPr lang="fi-FI" sz="4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fi-FI" dirty="0">
                <a:latin typeface="Times New Roman" panose="02020603050405020304" pitchFamily="18" charset="0"/>
                <a:ea typeface="Times New Roman" panose="02020603050405020304" pitchFamily="18" charset="0"/>
              </a:rPr>
              <a:t>Varmista, että vesijäähdyttimessä on tarpeeksi vettä (jos ei ole, niin lisää hanavettä)</a:t>
            </a:r>
            <a:endParaRPr lang="fi-FI" sz="4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fi-FI" dirty="0">
                <a:latin typeface="Times New Roman" panose="02020603050405020304" pitchFamily="18" charset="0"/>
                <a:ea typeface="Times New Roman" panose="02020603050405020304" pitchFamily="18" charset="0"/>
              </a:rPr>
              <a:t>Valitse laitteen etupaneelista </a:t>
            </a:r>
            <a:r>
              <a:rPr lang="fi-FI" b="1" dirty="0">
                <a:latin typeface="Times New Roman" panose="02020603050405020304" pitchFamily="18" charset="0"/>
                <a:ea typeface="Times New Roman" panose="02020603050405020304" pitchFamily="18" charset="0"/>
              </a:rPr>
              <a:t>MENU </a:t>
            </a:r>
            <a:r>
              <a:rPr lang="fi-FI" b="1" dirty="0">
                <a:latin typeface="Times New Roman" panose="02020603050405020304" pitchFamily="18" charset="0"/>
                <a:ea typeface="Times New Roman" panose="02020603050405020304" pitchFamily="18" charset="0"/>
                <a:sym typeface="Wingdings" panose="05000000000000000000" pitchFamily="2" charset="2"/>
              </a:rPr>
              <a:t></a:t>
            </a:r>
            <a:r>
              <a:rPr lang="fi-FI" b="1" dirty="0">
                <a:latin typeface="Times New Roman" panose="02020603050405020304" pitchFamily="18" charset="0"/>
                <a:ea typeface="Times New Roman" panose="02020603050405020304" pitchFamily="18" charset="0"/>
              </a:rPr>
              <a:t> MAINTENANCE </a:t>
            </a:r>
            <a:r>
              <a:rPr lang="fi-FI" b="1" dirty="0">
                <a:latin typeface="Times New Roman" panose="02020603050405020304" pitchFamily="18" charset="0"/>
                <a:ea typeface="Times New Roman" panose="02020603050405020304" pitchFamily="18" charset="0"/>
                <a:sym typeface="Wingdings" panose="05000000000000000000" pitchFamily="2" charset="2"/>
              </a:rPr>
              <a:t></a:t>
            </a:r>
            <a:r>
              <a:rPr lang="fi-FI" b="1" dirty="0">
                <a:latin typeface="Times New Roman" panose="02020603050405020304" pitchFamily="18" charset="0"/>
                <a:ea typeface="Times New Roman" panose="02020603050405020304" pitchFamily="18" charset="0"/>
              </a:rPr>
              <a:t>INFO</a:t>
            </a:r>
            <a:endParaRPr lang="fi-FI" sz="4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fi-FI" dirty="0">
                <a:latin typeface="Times New Roman" panose="02020603050405020304" pitchFamily="18" charset="0"/>
                <a:ea typeface="Times New Roman" panose="02020603050405020304" pitchFamily="18" charset="0"/>
              </a:rPr>
              <a:t>Seuraa </a:t>
            </a:r>
            <a:r>
              <a:rPr lang="fi-FI" b="1" dirty="0">
                <a:latin typeface="Times New Roman" panose="02020603050405020304" pitchFamily="18" charset="0"/>
                <a:ea typeface="Times New Roman" panose="02020603050405020304" pitchFamily="18" charset="0"/>
              </a:rPr>
              <a:t>STELL-arvoa</a:t>
            </a:r>
            <a:r>
              <a:rPr lang="fi-FI" dirty="0">
                <a:latin typeface="Times New Roman" panose="02020603050405020304" pitchFamily="18" charset="0"/>
                <a:ea typeface="Times New Roman" panose="02020603050405020304" pitchFamily="18" charset="0"/>
              </a:rPr>
              <a:t> jonkin aikaa ja katso, että se asettuu tavoitearvoon 15 (</a:t>
            </a:r>
            <a:r>
              <a:rPr lang="fi-FI" b="1" dirty="0">
                <a:latin typeface="Times New Roman" panose="02020603050405020304" pitchFamily="18" charset="0"/>
                <a:ea typeface="Times New Roman" panose="02020603050405020304" pitchFamily="18" charset="0"/>
              </a:rPr>
              <a:t>saa</a:t>
            </a:r>
            <a:r>
              <a:rPr lang="fi-FI" b="1" baseline="30000" dirty="0">
                <a:latin typeface="Times New Roman" panose="02020603050405020304" pitchFamily="18" charset="0"/>
                <a:ea typeface="Times New Roman" panose="02020603050405020304" pitchFamily="18" charset="0"/>
              </a:rPr>
              <a:t> </a:t>
            </a:r>
            <a:r>
              <a:rPr lang="fi-FI" b="1" dirty="0">
                <a:latin typeface="Times New Roman" panose="02020603050405020304" pitchFamily="18" charset="0"/>
                <a:ea typeface="Times New Roman" panose="02020603050405020304" pitchFamily="18" charset="0"/>
              </a:rPr>
              <a:t>olla 10-20 välillä</a:t>
            </a:r>
            <a:r>
              <a:rPr lang="fi-FI" dirty="0">
                <a:latin typeface="Times New Roman" panose="02020603050405020304" pitchFamily="18" charset="0"/>
                <a:ea typeface="Times New Roman" panose="02020603050405020304" pitchFamily="18" charset="0"/>
              </a:rPr>
              <a:t>)</a:t>
            </a:r>
            <a:endParaRPr lang="fi-FI" sz="4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fi-FI" dirty="0">
                <a:latin typeface="Times New Roman" panose="02020603050405020304" pitchFamily="18" charset="0"/>
                <a:ea typeface="Times New Roman" panose="02020603050405020304" pitchFamily="18" charset="0"/>
              </a:rPr>
              <a:t>Jos STELL-arvo ei asetu raja-arvoihin, avaa laitteen etuosan alaosassa oleva luukku ja pyöritä varovasti siellä olevaa mustaa venttiiliä jompaankumpaan suuntaan ja katso, muuttuko STELL-arvo tavoitearvoihin)</a:t>
            </a:r>
            <a:endParaRPr lang="fi-FI" sz="4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fi-FI" dirty="0">
                <a:latin typeface="Times New Roman" panose="02020603050405020304" pitchFamily="18" charset="0"/>
                <a:ea typeface="Times New Roman" panose="02020603050405020304" pitchFamily="18" charset="0"/>
              </a:rPr>
              <a:t>Mikäli tietokone on käytössä: (Seuraavaksi </a:t>
            </a:r>
            <a:r>
              <a:rPr lang="fi-FI" b="1" dirty="0">
                <a:latin typeface="Times New Roman" panose="02020603050405020304" pitchFamily="18" charset="0"/>
                <a:ea typeface="Times New Roman" panose="02020603050405020304" pitchFamily="18" charset="0"/>
              </a:rPr>
              <a:t>käynnistetään tietokone</a:t>
            </a:r>
            <a:r>
              <a:rPr lang="fi-FI" dirty="0">
                <a:latin typeface="Times New Roman" panose="02020603050405020304" pitchFamily="18" charset="0"/>
                <a:ea typeface="Times New Roman" panose="02020603050405020304" pitchFamily="18" charset="0"/>
              </a:rPr>
              <a:t> ja sieltä </a:t>
            </a:r>
            <a:r>
              <a:rPr lang="fi-FI" b="1" dirty="0" err="1">
                <a:latin typeface="Times New Roman" panose="02020603050405020304" pitchFamily="18" charset="0"/>
                <a:ea typeface="Times New Roman" panose="02020603050405020304" pitchFamily="18" charset="0"/>
              </a:rPr>
              <a:t>CalWin</a:t>
            </a:r>
            <a:r>
              <a:rPr lang="fi-FI" dirty="0">
                <a:latin typeface="Times New Roman" panose="02020603050405020304" pitchFamily="18" charset="0"/>
                <a:ea typeface="Times New Roman" panose="02020603050405020304" pitchFamily="18" charset="0"/>
              </a:rPr>
              <a:t>-ohjelmisto)</a:t>
            </a:r>
            <a:endParaRPr lang="fi-FI" sz="4000" dirty="0">
              <a:latin typeface="Times New Roman" panose="02020603050405020304" pitchFamily="18" charset="0"/>
              <a:ea typeface="Times New Roman" panose="02020603050405020304" pitchFamily="18" charset="0"/>
            </a:endParaRPr>
          </a:p>
          <a:p>
            <a:pPr marL="0" indent="0">
              <a:buNone/>
            </a:pPr>
            <a:endParaRPr lang="fi-FI" dirty="0"/>
          </a:p>
        </p:txBody>
      </p:sp>
      <p:sp>
        <p:nvSpPr>
          <p:cNvPr id="4" name="Alatunnisteen paikkamerkki 3">
            <a:extLst>
              <a:ext uri="{FF2B5EF4-FFF2-40B4-BE49-F238E27FC236}">
                <a16:creationId xmlns:a16="http://schemas.microsoft.com/office/drawing/2014/main" id="{10DB568B-9AEA-42FD-9976-5CAED7036E85}"/>
              </a:ext>
            </a:extLst>
          </p:cNvPr>
          <p:cNvSpPr>
            <a:spLocks noGrp="1"/>
          </p:cNvSpPr>
          <p:nvPr>
            <p:ph type="ftr" sz="quarter" idx="11"/>
          </p:nvPr>
        </p:nvSpPr>
        <p:spPr/>
        <p:txBody>
          <a:bodyPr/>
          <a:lstStyle/>
          <a:p>
            <a:r>
              <a:rPr lang="fi-FI" dirty="0"/>
              <a:t>kiertotalousamk.fi</a:t>
            </a:r>
          </a:p>
        </p:txBody>
      </p:sp>
      <p:sp>
        <p:nvSpPr>
          <p:cNvPr id="6" name="Suorakulmio 5">
            <a:extLst>
              <a:ext uri="{FF2B5EF4-FFF2-40B4-BE49-F238E27FC236}">
                <a16:creationId xmlns:a16="http://schemas.microsoft.com/office/drawing/2014/main" id="{1257D1EC-974E-4747-ABE0-1CE3BD017611}"/>
              </a:ext>
            </a:extLst>
          </p:cNvPr>
          <p:cNvSpPr/>
          <p:nvPr/>
        </p:nvSpPr>
        <p:spPr>
          <a:xfrm>
            <a:off x="5560194" y="4878307"/>
            <a:ext cx="5402981"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i-FI" sz="1200" dirty="0"/>
              <a:t>HUOMIO! JOS LAITE ALKAA PIIPPAAMAAN YHTÄKESTOISESTI, TARKOITTAA SE SITÄ, ETTÄ VESIKAMMIOON (LAITTEEN PÄÄLLÄ OIKEASSA YLÄKULMASSA, SININEN PYÖREÄ KANSI), LISÄTÄÄN KAMMIOON HIEMAN KÄÄNTEISOSMOOSI/SÄILÖNTÄINELIUOSTA (sininen liuos) (1 ml/ litra laboratoriopuhdasta vettä) SEN VERRAN, ETTÄ PIIPPAUS LOPPUU. Kun laitetta käyttää, niin kammiovettä kuluu. Sitä joutuu lisäämään aika-ajoin.</a:t>
            </a:r>
          </a:p>
        </p:txBody>
      </p:sp>
      <p:pic>
        <p:nvPicPr>
          <p:cNvPr id="7" name="Kuva 6">
            <a:extLst>
              <a:ext uri="{FF2B5EF4-FFF2-40B4-BE49-F238E27FC236}">
                <a16:creationId xmlns:a16="http://schemas.microsoft.com/office/drawing/2014/main" id="{D0DDAA2E-8574-4564-92D3-076BD25BAEC8}"/>
              </a:ext>
            </a:extLst>
          </p:cNvPr>
          <p:cNvPicPr>
            <a:picLocks noChangeAspect="1"/>
          </p:cNvPicPr>
          <p:nvPr/>
        </p:nvPicPr>
        <p:blipFill>
          <a:blip r:embed="rId2"/>
          <a:stretch>
            <a:fillRect/>
          </a:stretch>
        </p:blipFill>
        <p:spPr>
          <a:xfrm>
            <a:off x="2948846" y="4736388"/>
            <a:ext cx="1561510" cy="1702930"/>
          </a:xfrm>
          <a:prstGeom prst="rect">
            <a:avLst/>
          </a:prstGeom>
        </p:spPr>
      </p:pic>
      <p:sp>
        <p:nvSpPr>
          <p:cNvPr id="8" name="Nuoli: Vasen 7">
            <a:extLst>
              <a:ext uri="{FF2B5EF4-FFF2-40B4-BE49-F238E27FC236}">
                <a16:creationId xmlns:a16="http://schemas.microsoft.com/office/drawing/2014/main" id="{644D9691-EBEE-47D7-8DA9-5A4733CBBBDB}"/>
              </a:ext>
            </a:extLst>
          </p:cNvPr>
          <p:cNvSpPr/>
          <p:nvPr/>
        </p:nvSpPr>
        <p:spPr>
          <a:xfrm>
            <a:off x="4594424" y="5274963"/>
            <a:ext cx="881702" cy="3450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3892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1E86D4-CCFA-4EE0-83BD-28058D84977D}"/>
              </a:ext>
            </a:extLst>
          </p:cNvPr>
          <p:cNvSpPr>
            <a:spLocks noGrp="1"/>
          </p:cNvSpPr>
          <p:nvPr>
            <p:ph type="title"/>
          </p:nvPr>
        </p:nvSpPr>
        <p:spPr>
          <a:xfrm>
            <a:off x="838200" y="144378"/>
            <a:ext cx="5257800" cy="828408"/>
          </a:xfrm>
        </p:spPr>
        <p:txBody>
          <a:bodyPr>
            <a:noAutofit/>
          </a:bodyPr>
          <a:lstStyle/>
          <a:p>
            <a:r>
              <a:rPr lang="fi-FI" sz="2200" b="1" u="sng" dirty="0"/>
              <a:t>Näytteen jauhaminen, tabletin teko ja mittaaminen:</a:t>
            </a:r>
          </a:p>
        </p:txBody>
      </p:sp>
      <p:sp>
        <p:nvSpPr>
          <p:cNvPr id="3" name="Sisällön paikkamerkki 2">
            <a:extLst>
              <a:ext uri="{FF2B5EF4-FFF2-40B4-BE49-F238E27FC236}">
                <a16:creationId xmlns:a16="http://schemas.microsoft.com/office/drawing/2014/main" id="{474F972C-AE51-4B65-BD12-6BF52AC0A2A4}"/>
              </a:ext>
            </a:extLst>
          </p:cNvPr>
          <p:cNvSpPr>
            <a:spLocks noGrp="1"/>
          </p:cNvSpPr>
          <p:nvPr>
            <p:ph idx="1"/>
          </p:nvPr>
        </p:nvSpPr>
        <p:spPr>
          <a:xfrm>
            <a:off x="750771" y="2837502"/>
            <a:ext cx="5956920" cy="4020498"/>
          </a:xfrm>
        </p:spPr>
        <p:txBody>
          <a:bodyPr>
            <a:normAutofit fontScale="25000" lnSpcReduction="20000"/>
          </a:bodyPr>
          <a:lstStyle/>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Tee kosteuden määritys näytteistä ensin lämpökaappimenetelmällä (Ohje sivulla 8).  Tämän jälkeen näytteitä voi pitää huoneilmassa, kunnes aloitetaan jauhaminen. Jauhaminen tapahtuu seuraavasti (perustuu standardiin SFS-EN ISO 14780:2017).</a:t>
            </a:r>
          </a:p>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Karkeat puunäytteet: ensin esim. hakekoneella pienemmiksi ja sitten toisella jauhimella ensin 2 mm:n seulalla ja sitten 0,5 mm:n seulalla. Lämpöarvon määritysnäytteiden tulee olla ennen </a:t>
            </a:r>
            <a:r>
              <a:rPr lang="fi-FI" sz="4000" dirty="0" err="1">
                <a:latin typeface="Times New Roman" panose="02020603050405020304" pitchFamily="18" charset="0"/>
                <a:ea typeface="Times New Roman" panose="02020603050405020304" pitchFamily="18" charset="0"/>
              </a:rPr>
              <a:t>tabletointia</a:t>
            </a:r>
            <a:r>
              <a:rPr lang="fi-FI" sz="4000" dirty="0">
                <a:latin typeface="Times New Roman" panose="02020603050405020304" pitchFamily="18" charset="0"/>
                <a:ea typeface="Times New Roman" panose="02020603050405020304" pitchFamily="18" charset="0"/>
              </a:rPr>
              <a:t> &lt; 1 mm raekoko.</a:t>
            </a:r>
          </a:p>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Kun näytteet on jauhettu, annetaan jauheen olla huoneilman vaikutuksen alla n. 2 h ja tehdään sen jälkeen tasapainokosteusanalyysi esim. lämpövaa’alla.</a:t>
            </a:r>
          </a:p>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Punnitse näytettä  korkeintaan 1 g:n verran (ota tarkka lukema ylös muistiin), ESIM. hake- ja puunäytettä punnitaan vain 0,2 – 0,4 g korkeintaan (jos punnitaan enemmän, näyte ei välttämättä pala kunnolla kalorimetrissä) (kuva 1).</a:t>
            </a:r>
          </a:p>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Aseta puuvillasytytyslanka pommissa olevaan hehkutuslankaan (kuva 2).</a:t>
            </a:r>
          </a:p>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Lisää 5 ml puhdasta vettä pommiin (esim. mittapipetillä), (kuva 3).</a:t>
            </a:r>
          </a:p>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Aseta näyte näyteupokkaaseen (yleensä metalliupokas) ja aseta sytytyslanka näytteen alle (kuva 4).</a:t>
            </a:r>
          </a:p>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Laita näytelaiva sytytyslanka telineineen kammion päälle ja tiivistysrengas kierretään kiinni</a:t>
            </a:r>
          </a:p>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Pommi paikalleen pommikalorimetriin.</a:t>
            </a:r>
          </a:p>
          <a:p>
            <a:pPr marL="342900" lvl="0" indent="-342900">
              <a:spcAft>
                <a:spcPts val="0"/>
              </a:spcAft>
              <a:buFont typeface="+mj-lt"/>
              <a:buAutoNum type="arabicPeriod"/>
            </a:pPr>
            <a:r>
              <a:rPr lang="fi-FI" sz="4000" dirty="0">
                <a:latin typeface="Times New Roman" panose="02020603050405020304" pitchFamily="18" charset="0"/>
                <a:ea typeface="Times New Roman" panose="02020603050405020304" pitchFamily="18" charset="0"/>
              </a:rPr>
              <a:t>Rinnakkaiset näytteet mitataan mahdollisimman nopeasti. Jos jauhettuja näytteitä säilyttää liian kauan huoneessa on tasapainokosteus määritettävä uudelleen (2 tunnin sisällä on määritettävä).</a:t>
            </a:r>
          </a:p>
          <a:p>
            <a:pPr marL="342900" lvl="0" indent="-342900">
              <a:spcAft>
                <a:spcPts val="0"/>
              </a:spcAft>
              <a:buFont typeface="+mj-lt"/>
              <a:buAutoNum type="arabicPeriod"/>
            </a:pPr>
            <a:endParaRPr lang="fi-FI" sz="4000" dirty="0">
              <a:latin typeface="Times New Roman" panose="02020603050405020304" pitchFamily="18" charset="0"/>
              <a:ea typeface="Times New Roman" panose="02020603050405020304" pitchFamily="18" charset="0"/>
            </a:endParaRPr>
          </a:p>
          <a:p>
            <a:pPr marL="0" indent="0">
              <a:buNone/>
            </a:pPr>
            <a:endParaRPr lang="fi-FI" dirty="0"/>
          </a:p>
        </p:txBody>
      </p:sp>
      <p:sp>
        <p:nvSpPr>
          <p:cNvPr id="4" name="Alatunnisteen paikkamerkki 3">
            <a:extLst>
              <a:ext uri="{FF2B5EF4-FFF2-40B4-BE49-F238E27FC236}">
                <a16:creationId xmlns:a16="http://schemas.microsoft.com/office/drawing/2014/main" id="{BEDD15AA-67DC-4D0D-9931-295B5A3392F8}"/>
              </a:ext>
            </a:extLst>
          </p:cNvPr>
          <p:cNvSpPr>
            <a:spLocks noGrp="1"/>
          </p:cNvSpPr>
          <p:nvPr>
            <p:ph type="ftr" sz="quarter" idx="11"/>
          </p:nvPr>
        </p:nvSpPr>
        <p:spPr/>
        <p:txBody>
          <a:bodyPr/>
          <a:lstStyle/>
          <a:p>
            <a:r>
              <a:rPr lang="fi-FI"/>
              <a:t>kiertotalousamk.fi</a:t>
            </a:r>
          </a:p>
        </p:txBody>
      </p:sp>
      <p:sp>
        <p:nvSpPr>
          <p:cNvPr id="5" name="Tekstiruutu 4">
            <a:extLst>
              <a:ext uri="{FF2B5EF4-FFF2-40B4-BE49-F238E27FC236}">
                <a16:creationId xmlns:a16="http://schemas.microsoft.com/office/drawing/2014/main" id="{C804CDDB-9790-467E-8D80-0E5D58B901FF}"/>
              </a:ext>
            </a:extLst>
          </p:cNvPr>
          <p:cNvSpPr txBox="1"/>
          <p:nvPr/>
        </p:nvSpPr>
        <p:spPr>
          <a:xfrm>
            <a:off x="7151571" y="144378"/>
            <a:ext cx="3676850" cy="83099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sz="1200" dirty="0">
                <a:hlinkClick r:id="rId2"/>
              </a:rPr>
              <a:t>Linkki pommikalorimetrin tabletin tekoon ja pommikalorimetrin käyttöön!</a:t>
            </a:r>
          </a:p>
          <a:p>
            <a:endParaRPr lang="fi-FI" sz="1200" dirty="0">
              <a:hlinkClick r:id="rId2"/>
            </a:endParaRPr>
          </a:p>
          <a:p>
            <a:r>
              <a:rPr lang="fi-FI" sz="1200" dirty="0">
                <a:hlinkClick r:id="rId2"/>
              </a:rPr>
              <a:t>https://vimeo.com/16692862</a:t>
            </a:r>
            <a:endParaRPr lang="fi-FI" sz="1200" dirty="0"/>
          </a:p>
        </p:txBody>
      </p:sp>
      <p:pic>
        <p:nvPicPr>
          <p:cNvPr id="6" name="Kuva 5">
            <a:extLst>
              <a:ext uri="{FF2B5EF4-FFF2-40B4-BE49-F238E27FC236}">
                <a16:creationId xmlns:a16="http://schemas.microsoft.com/office/drawing/2014/main" id="{6C096BB6-91B6-45D7-837B-0DF0CB2A837D}"/>
              </a:ext>
            </a:extLst>
          </p:cNvPr>
          <p:cNvPicPr>
            <a:picLocks noChangeAspect="1"/>
          </p:cNvPicPr>
          <p:nvPr/>
        </p:nvPicPr>
        <p:blipFill rotWithShape="1">
          <a:blip r:embed="rId3"/>
          <a:srcRect l="15752" b="26701"/>
          <a:stretch/>
        </p:blipFill>
        <p:spPr>
          <a:xfrm rot="5400000">
            <a:off x="6649793" y="4260492"/>
            <a:ext cx="1982916" cy="1881443"/>
          </a:xfrm>
          <a:prstGeom prst="rect">
            <a:avLst/>
          </a:prstGeom>
        </p:spPr>
      </p:pic>
      <p:pic>
        <p:nvPicPr>
          <p:cNvPr id="7" name="Kuva 6">
            <a:extLst>
              <a:ext uri="{FF2B5EF4-FFF2-40B4-BE49-F238E27FC236}">
                <a16:creationId xmlns:a16="http://schemas.microsoft.com/office/drawing/2014/main" id="{0329201F-127D-4208-A3FF-26704DF0756C}"/>
              </a:ext>
            </a:extLst>
          </p:cNvPr>
          <p:cNvPicPr>
            <a:picLocks noChangeAspect="1"/>
          </p:cNvPicPr>
          <p:nvPr/>
        </p:nvPicPr>
        <p:blipFill>
          <a:blip r:embed="rId4"/>
          <a:stretch>
            <a:fillRect/>
          </a:stretch>
        </p:blipFill>
        <p:spPr>
          <a:xfrm rot="5400000">
            <a:off x="8785642" y="4166092"/>
            <a:ext cx="1898320" cy="2070243"/>
          </a:xfrm>
          <a:prstGeom prst="rect">
            <a:avLst/>
          </a:prstGeom>
        </p:spPr>
      </p:pic>
      <p:pic>
        <p:nvPicPr>
          <p:cNvPr id="8" name="Kuva 7">
            <a:extLst>
              <a:ext uri="{FF2B5EF4-FFF2-40B4-BE49-F238E27FC236}">
                <a16:creationId xmlns:a16="http://schemas.microsoft.com/office/drawing/2014/main" id="{D303FD02-8705-41F9-BD51-6B5A39248CED}"/>
              </a:ext>
            </a:extLst>
          </p:cNvPr>
          <p:cNvPicPr>
            <a:picLocks noChangeAspect="1"/>
          </p:cNvPicPr>
          <p:nvPr/>
        </p:nvPicPr>
        <p:blipFill rotWithShape="1">
          <a:blip r:embed="rId5"/>
          <a:srcRect t="13153"/>
          <a:stretch/>
        </p:blipFill>
        <p:spPr>
          <a:xfrm rot="5400000">
            <a:off x="6283093" y="2150191"/>
            <a:ext cx="2292581" cy="1448032"/>
          </a:xfrm>
          <a:prstGeom prst="rect">
            <a:avLst/>
          </a:prstGeom>
        </p:spPr>
      </p:pic>
      <p:pic>
        <p:nvPicPr>
          <p:cNvPr id="9" name="Kuva 8">
            <a:extLst>
              <a:ext uri="{FF2B5EF4-FFF2-40B4-BE49-F238E27FC236}">
                <a16:creationId xmlns:a16="http://schemas.microsoft.com/office/drawing/2014/main" id="{A9D68934-9DC8-4D7F-B0DF-B907BACA59EB}"/>
              </a:ext>
            </a:extLst>
          </p:cNvPr>
          <p:cNvPicPr>
            <a:picLocks noChangeAspect="1"/>
          </p:cNvPicPr>
          <p:nvPr/>
        </p:nvPicPr>
        <p:blipFill>
          <a:blip r:embed="rId6"/>
          <a:stretch>
            <a:fillRect/>
          </a:stretch>
        </p:blipFill>
        <p:spPr>
          <a:xfrm rot="5400000">
            <a:off x="8422631" y="1947789"/>
            <a:ext cx="1982917" cy="2162502"/>
          </a:xfrm>
          <a:prstGeom prst="rect">
            <a:avLst/>
          </a:prstGeom>
        </p:spPr>
      </p:pic>
      <p:sp>
        <p:nvSpPr>
          <p:cNvPr id="10" name="Tekstiruutu 9">
            <a:extLst>
              <a:ext uri="{FF2B5EF4-FFF2-40B4-BE49-F238E27FC236}">
                <a16:creationId xmlns:a16="http://schemas.microsoft.com/office/drawing/2014/main" id="{8A37B704-184C-43DE-A006-15B86AF8260C}"/>
              </a:ext>
            </a:extLst>
          </p:cNvPr>
          <p:cNvSpPr txBox="1"/>
          <p:nvPr/>
        </p:nvSpPr>
        <p:spPr>
          <a:xfrm>
            <a:off x="6700529" y="4020498"/>
            <a:ext cx="1796199" cy="215444"/>
          </a:xfrm>
          <a:prstGeom prst="rect">
            <a:avLst/>
          </a:prstGeom>
          <a:noFill/>
        </p:spPr>
        <p:txBody>
          <a:bodyPr wrap="square" rtlCol="0">
            <a:spAutoFit/>
          </a:bodyPr>
          <a:lstStyle/>
          <a:p>
            <a:r>
              <a:rPr lang="fi-FI" sz="800" dirty="0"/>
              <a:t>Kuva 1: Punnitseminen upokkaaseen.</a:t>
            </a:r>
          </a:p>
        </p:txBody>
      </p:sp>
      <p:sp>
        <p:nvSpPr>
          <p:cNvPr id="11" name="Tekstiruutu 10">
            <a:extLst>
              <a:ext uri="{FF2B5EF4-FFF2-40B4-BE49-F238E27FC236}">
                <a16:creationId xmlns:a16="http://schemas.microsoft.com/office/drawing/2014/main" id="{988345C7-50FA-4891-B41C-97700AA8AE92}"/>
              </a:ext>
            </a:extLst>
          </p:cNvPr>
          <p:cNvSpPr txBox="1"/>
          <p:nvPr/>
        </p:nvSpPr>
        <p:spPr>
          <a:xfrm>
            <a:off x="8699142" y="4020498"/>
            <a:ext cx="2544760" cy="215444"/>
          </a:xfrm>
          <a:prstGeom prst="rect">
            <a:avLst/>
          </a:prstGeom>
          <a:noFill/>
        </p:spPr>
        <p:txBody>
          <a:bodyPr wrap="square" rtlCol="0">
            <a:spAutoFit/>
          </a:bodyPr>
          <a:lstStyle/>
          <a:p>
            <a:r>
              <a:rPr lang="fi-FI" sz="800" dirty="0"/>
              <a:t>Kuva 2: Puuvillalangan asettaminen hehkutuslankaan.</a:t>
            </a:r>
          </a:p>
        </p:txBody>
      </p:sp>
      <p:sp>
        <p:nvSpPr>
          <p:cNvPr id="12" name="Tekstiruutu 11">
            <a:extLst>
              <a:ext uri="{FF2B5EF4-FFF2-40B4-BE49-F238E27FC236}">
                <a16:creationId xmlns:a16="http://schemas.microsoft.com/office/drawing/2014/main" id="{054D49F0-D94E-4827-B43F-40F88AFAB1EA}"/>
              </a:ext>
            </a:extLst>
          </p:cNvPr>
          <p:cNvSpPr txBox="1"/>
          <p:nvPr/>
        </p:nvSpPr>
        <p:spPr>
          <a:xfrm>
            <a:off x="6700529" y="6192671"/>
            <a:ext cx="1627472" cy="338554"/>
          </a:xfrm>
          <a:prstGeom prst="rect">
            <a:avLst/>
          </a:prstGeom>
          <a:noFill/>
        </p:spPr>
        <p:txBody>
          <a:bodyPr wrap="square" rtlCol="0">
            <a:spAutoFit/>
          </a:bodyPr>
          <a:lstStyle/>
          <a:p>
            <a:r>
              <a:rPr lang="fi-FI" sz="800" dirty="0"/>
              <a:t>Kuva 3: Puhdasta laboratoriovettä pommiin.</a:t>
            </a:r>
          </a:p>
        </p:txBody>
      </p:sp>
      <p:sp>
        <p:nvSpPr>
          <p:cNvPr id="13" name="Tekstiruutu 12">
            <a:extLst>
              <a:ext uri="{FF2B5EF4-FFF2-40B4-BE49-F238E27FC236}">
                <a16:creationId xmlns:a16="http://schemas.microsoft.com/office/drawing/2014/main" id="{EA33DF8B-1500-4E95-90F5-3E7D602F1B11}"/>
              </a:ext>
            </a:extLst>
          </p:cNvPr>
          <p:cNvSpPr txBox="1"/>
          <p:nvPr/>
        </p:nvSpPr>
        <p:spPr>
          <a:xfrm>
            <a:off x="8699142" y="6192671"/>
            <a:ext cx="1627472" cy="461665"/>
          </a:xfrm>
          <a:prstGeom prst="rect">
            <a:avLst/>
          </a:prstGeom>
          <a:noFill/>
        </p:spPr>
        <p:txBody>
          <a:bodyPr wrap="square" rtlCol="0">
            <a:spAutoFit/>
          </a:bodyPr>
          <a:lstStyle/>
          <a:p>
            <a:r>
              <a:rPr lang="fi-FI" sz="800" dirty="0"/>
              <a:t>Kuva 4: Upokas pidikkeeseen ja puuvillalanka näytteen alle kontaktiin.</a:t>
            </a:r>
          </a:p>
        </p:txBody>
      </p:sp>
      <p:sp>
        <p:nvSpPr>
          <p:cNvPr id="14" name="Suorakulmio 13">
            <a:extLst>
              <a:ext uri="{FF2B5EF4-FFF2-40B4-BE49-F238E27FC236}">
                <a16:creationId xmlns:a16="http://schemas.microsoft.com/office/drawing/2014/main" id="{F34B6683-4503-4B74-8102-B3D7C191475C}"/>
              </a:ext>
            </a:extLst>
          </p:cNvPr>
          <p:cNvSpPr/>
          <p:nvPr/>
        </p:nvSpPr>
        <p:spPr>
          <a:xfrm>
            <a:off x="242998" y="981975"/>
            <a:ext cx="6096000" cy="175432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fi-FI" sz="1200" dirty="0"/>
              <a:t>Ensimmäiseksi mitataan aina bentsoehappotablettia (tiedetään kalorimäärä (toimii kontrollina) ja samalla puhdistaa laitteen, (SFS-EN 15400)) eli tehdään nk. Lämmitys- ja </a:t>
            </a:r>
            <a:r>
              <a:rPr lang="fi-FI" sz="1200" dirty="0" err="1"/>
              <a:t>kotrolliajo</a:t>
            </a:r>
            <a:r>
              <a:rPr lang="fi-FI" sz="1200" dirty="0"/>
              <a:t> päivän aluksi. Tee bentsoehappojauhe tabletiksi (ks. tabletinteko-ohje). Tai käytä valmiita kaupallisia bentsoehappotabletteja suoraan. Tee mittaus alla olevien ohjeiden mukaan kohdasta 4 lähtien mikäli käytät jauhemaista bentsoehappoa. Jos käytätä valmiita tabletteja jatka kohdasta 5 (punnitse ensin tabletin tarkka massa analyysivaa’alla. </a:t>
            </a:r>
          </a:p>
          <a:p>
            <a:endParaRPr lang="fi-FI" sz="1200" dirty="0"/>
          </a:p>
          <a:p>
            <a:r>
              <a:rPr lang="fi-FI" sz="1200" i="1" dirty="0"/>
              <a:t>Huomio! Jauhemainen bentsoehappo säilytetään aina </a:t>
            </a:r>
            <a:r>
              <a:rPr lang="fi-FI" sz="1200" i="1" dirty="0" err="1"/>
              <a:t>eksikkaattorissa</a:t>
            </a:r>
            <a:r>
              <a:rPr lang="fi-FI" sz="1200" i="1" dirty="0"/>
              <a:t>, jotta se ei ime kosteutta!</a:t>
            </a:r>
          </a:p>
        </p:txBody>
      </p:sp>
    </p:spTree>
    <p:extLst>
      <p:ext uri="{BB962C8B-B14F-4D97-AF65-F5344CB8AC3E}">
        <p14:creationId xmlns:p14="http://schemas.microsoft.com/office/powerpoint/2010/main" val="81736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EC8BE5-1614-47E7-8A00-F1E85B48D08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883BA0C8-9999-40FB-806A-B81DE419EE05}"/>
              </a:ext>
            </a:extLst>
          </p:cNvPr>
          <p:cNvSpPr>
            <a:spLocks noGrp="1"/>
          </p:cNvSpPr>
          <p:nvPr>
            <p:ph idx="1"/>
          </p:nvPr>
        </p:nvSpPr>
        <p:spPr>
          <a:xfrm>
            <a:off x="838200" y="1825625"/>
            <a:ext cx="10515600" cy="3901407"/>
          </a:xfrm>
        </p:spPr>
        <p:txBody>
          <a:bodyPr>
            <a:normAutofit fontScale="92500" lnSpcReduction="10000"/>
          </a:bodyPr>
          <a:lstStyle/>
          <a:p>
            <a:pPr marL="342900" lvl="0" indent="-342900">
              <a:buAutoNum type="arabicPeriod" startAt="8"/>
            </a:pPr>
            <a:r>
              <a:rPr lang="fi-FI" sz="1800" dirty="0">
                <a:latin typeface="Times New Roman" panose="02020603050405020304" pitchFamily="18" charset="0"/>
                <a:ea typeface="Times New Roman" panose="02020603050405020304" pitchFamily="18" charset="0"/>
              </a:rPr>
              <a:t>Mikäli ohjaat laitteistoa pommikalorimetrin näytöltä: mene laitteen näytössä kohtaan </a:t>
            </a:r>
            <a:r>
              <a:rPr lang="fi-FI" sz="1800" b="1" dirty="0" err="1">
                <a:latin typeface="Times New Roman" panose="02020603050405020304" pitchFamily="18" charset="0"/>
                <a:ea typeface="Times New Roman" panose="02020603050405020304" pitchFamily="18" charset="0"/>
              </a:rPr>
              <a:t>experiment</a:t>
            </a:r>
            <a:r>
              <a:rPr lang="fi-FI" sz="1800" dirty="0">
                <a:latin typeface="Times New Roman" panose="02020603050405020304" pitchFamily="18" charset="0"/>
                <a:ea typeface="Times New Roman" panose="02020603050405020304" pitchFamily="18" charset="0"/>
              </a:rPr>
              <a:t> </a:t>
            </a:r>
            <a:r>
              <a:rPr lang="fi-FI" sz="1800" dirty="0">
                <a:latin typeface="Times New Roman" panose="02020603050405020304" pitchFamily="18" charset="0"/>
                <a:ea typeface="Times New Roman" panose="02020603050405020304" pitchFamily="18" charset="0"/>
                <a:sym typeface="Wingdings" panose="05000000000000000000" pitchFamily="2" charset="2"/>
              </a:rPr>
              <a:t> kohtaan </a:t>
            </a:r>
            <a:r>
              <a:rPr lang="fi-FI" sz="1800" b="1" dirty="0" err="1">
                <a:latin typeface="Times New Roman" panose="02020603050405020304" pitchFamily="18" charset="0"/>
                <a:ea typeface="Times New Roman" panose="02020603050405020304" pitchFamily="18" charset="0"/>
                <a:sym typeface="Wingdings" panose="05000000000000000000" pitchFamily="2" charset="2"/>
              </a:rPr>
              <a:t>weighed</a:t>
            </a:r>
            <a:r>
              <a:rPr lang="fi-FI" sz="1800" b="1" dirty="0">
                <a:latin typeface="Times New Roman" panose="02020603050405020304" pitchFamily="18" charset="0"/>
                <a:ea typeface="Times New Roman" panose="02020603050405020304" pitchFamily="18" charset="0"/>
                <a:sym typeface="Wingdings" panose="05000000000000000000" pitchFamily="2" charset="2"/>
              </a:rPr>
              <a:t>-in </a:t>
            </a:r>
            <a:r>
              <a:rPr lang="fi-FI" sz="1800" b="1" dirty="0" err="1">
                <a:latin typeface="Times New Roman" panose="02020603050405020304" pitchFamily="18" charset="0"/>
                <a:ea typeface="Times New Roman" panose="02020603050405020304" pitchFamily="18" charset="0"/>
                <a:sym typeface="Wingdings" panose="05000000000000000000" pitchFamily="2" charset="2"/>
              </a:rPr>
              <a:t>quant</a:t>
            </a:r>
            <a:r>
              <a:rPr lang="fi-FI" sz="1800" b="1" dirty="0">
                <a:latin typeface="Times New Roman" panose="02020603050405020304" pitchFamily="18" charset="0"/>
                <a:ea typeface="Times New Roman" panose="02020603050405020304" pitchFamily="18" charset="0"/>
                <a:sym typeface="Wingdings" panose="05000000000000000000" pitchFamily="2" charset="2"/>
              </a:rPr>
              <a:t> </a:t>
            </a:r>
            <a:r>
              <a:rPr lang="fi-FI" sz="1800" dirty="0">
                <a:latin typeface="Times New Roman" panose="02020603050405020304" pitchFamily="18" charset="0"/>
                <a:ea typeface="Times New Roman" panose="02020603050405020304" pitchFamily="18" charset="0"/>
                <a:sym typeface="Wingdings" panose="05000000000000000000" pitchFamily="2" charset="2"/>
              </a:rPr>
              <a:t>syötetään näytteen tarkka massa ja </a:t>
            </a:r>
            <a:r>
              <a:rPr lang="fi-FI" sz="1800" b="1" dirty="0">
                <a:latin typeface="Times New Roman" panose="02020603050405020304" pitchFamily="18" charset="0"/>
                <a:ea typeface="Times New Roman" panose="02020603050405020304" pitchFamily="18" charset="0"/>
                <a:sym typeface="Wingdings" panose="05000000000000000000" pitchFamily="2" charset="2"/>
              </a:rPr>
              <a:t>QExtran1 –kohtaan </a:t>
            </a:r>
            <a:r>
              <a:rPr lang="fi-FI" sz="1800" dirty="0">
                <a:latin typeface="Times New Roman" panose="02020603050405020304" pitchFamily="18" charset="0"/>
                <a:ea typeface="Times New Roman" panose="02020603050405020304" pitchFamily="18" charset="0"/>
                <a:sym typeface="Wingdings" panose="05000000000000000000" pitchFamily="2" charset="2"/>
              </a:rPr>
              <a:t>puuvillalangan energia ja tarvittaessa esim. polttopussin tai kapselin (nesteitä varten) sisältämä energiamäärä (eli polttopussin massa ylös ja sille energiamäärä, joka löytyy polttopussin myyntipakkauksesta). Näytteelle voi tässä valikossa antaa myös nimen halutessaan.  </a:t>
            </a:r>
            <a:r>
              <a:rPr lang="fi-FI" sz="1800" b="1" dirty="0">
                <a:latin typeface="Times New Roman" panose="02020603050405020304" pitchFamily="18" charset="0"/>
                <a:ea typeface="Times New Roman" panose="02020603050405020304" pitchFamily="18" charset="0"/>
                <a:sym typeface="Wingdings" panose="05000000000000000000" pitchFamily="2" charset="2"/>
              </a:rPr>
              <a:t>paina ok</a:t>
            </a:r>
            <a:r>
              <a:rPr lang="fi-FI" sz="1800" dirty="0">
                <a:latin typeface="Times New Roman" panose="02020603050405020304" pitchFamily="18" charset="0"/>
                <a:ea typeface="Times New Roman" panose="02020603050405020304" pitchFamily="18" charset="0"/>
                <a:sym typeface="Wingdings" panose="05000000000000000000" pitchFamily="2" charset="2"/>
              </a:rPr>
              <a:t>.</a:t>
            </a:r>
            <a:r>
              <a:rPr lang="fi-FI" sz="1800" dirty="0">
                <a:latin typeface="Times New Roman" panose="02020603050405020304" pitchFamily="18" charset="0"/>
                <a:ea typeface="Times New Roman" panose="02020603050405020304" pitchFamily="18" charset="0"/>
              </a:rPr>
              <a:t>	</a:t>
            </a:r>
          </a:p>
          <a:p>
            <a:pPr marL="342900" lvl="0" indent="-342900">
              <a:buAutoNum type="arabicPeriod" startAt="8"/>
            </a:pPr>
            <a:r>
              <a:rPr lang="fi-FI" sz="1800" dirty="0">
                <a:latin typeface="Times New Roman" panose="02020603050405020304" pitchFamily="18" charset="0"/>
                <a:ea typeface="Times New Roman" panose="02020603050405020304" pitchFamily="18" charset="0"/>
              </a:rPr>
              <a:t>Mittaus käynnistyy menemällä kohtaan </a:t>
            </a:r>
            <a:r>
              <a:rPr lang="fi-FI" sz="1800" b="1" dirty="0" err="1">
                <a:latin typeface="Times New Roman" panose="02020603050405020304" pitchFamily="18" charset="0"/>
                <a:ea typeface="Times New Roman" panose="02020603050405020304" pitchFamily="18" charset="0"/>
              </a:rPr>
              <a:t>sample</a:t>
            </a:r>
            <a:r>
              <a:rPr lang="fi-FI" sz="1800" b="1" dirty="0">
                <a:latin typeface="Times New Roman" panose="02020603050405020304" pitchFamily="18" charset="0"/>
                <a:ea typeface="Times New Roman" panose="02020603050405020304" pitchFamily="18" charset="0"/>
              </a:rPr>
              <a:t> </a:t>
            </a:r>
            <a:r>
              <a:rPr lang="fi-FI" sz="1800" b="1" dirty="0">
                <a:latin typeface="Times New Roman" panose="02020603050405020304" pitchFamily="18" charset="0"/>
                <a:ea typeface="Times New Roman" panose="02020603050405020304" pitchFamily="18" charset="0"/>
                <a:sym typeface="Wingdings" panose="05000000000000000000" pitchFamily="2" charset="2"/>
              </a:rPr>
              <a:t> </a:t>
            </a:r>
            <a:r>
              <a:rPr lang="fi-FI" sz="1800" b="1" dirty="0" err="1">
                <a:latin typeface="Times New Roman" panose="02020603050405020304" pitchFamily="18" charset="0"/>
                <a:ea typeface="Times New Roman" panose="02020603050405020304" pitchFamily="18" charset="0"/>
                <a:sym typeface="Wingdings" panose="05000000000000000000" pitchFamily="2" charset="2"/>
              </a:rPr>
              <a:t>start</a:t>
            </a:r>
            <a:endParaRPr lang="fi-FI" sz="1800" b="1" dirty="0">
              <a:latin typeface="Times New Roman" panose="02020603050405020304" pitchFamily="18" charset="0"/>
              <a:ea typeface="Times New Roman" panose="02020603050405020304" pitchFamily="18" charset="0"/>
            </a:endParaRPr>
          </a:p>
          <a:p>
            <a:pPr marL="685800" lvl="0"/>
            <a:r>
              <a:rPr lang="fi-FI" sz="1800" dirty="0">
                <a:solidFill>
                  <a:prstClr val="black"/>
                </a:solidFill>
                <a:latin typeface="Times New Roman" panose="02020603050405020304" pitchFamily="18" charset="0"/>
                <a:ea typeface="Times New Roman" panose="02020603050405020304" pitchFamily="18" charset="0"/>
              </a:rPr>
              <a:t>Mikäli tietokone on käytössä </a:t>
            </a:r>
            <a:r>
              <a:rPr lang="fi-FI" sz="1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r>
              <a:rPr lang="fi-FI" sz="1800" dirty="0" err="1">
                <a:solidFill>
                  <a:prstClr val="black"/>
                </a:solidFill>
                <a:latin typeface="Times New Roman" panose="02020603050405020304" pitchFamily="18" charset="0"/>
                <a:ea typeface="Times New Roman" panose="02020603050405020304" pitchFamily="18" charset="0"/>
              </a:rPr>
              <a:t>CalWin</a:t>
            </a:r>
            <a:r>
              <a:rPr lang="fi-FI" sz="1800" dirty="0">
                <a:solidFill>
                  <a:prstClr val="black"/>
                </a:solidFill>
                <a:latin typeface="Times New Roman" panose="02020603050405020304" pitchFamily="18" charset="0"/>
                <a:ea typeface="Times New Roman" panose="02020603050405020304" pitchFamily="18" charset="0"/>
              </a:rPr>
              <a:t> käynnistetään ja kohdasta </a:t>
            </a:r>
            <a:r>
              <a:rPr lang="fi-FI" sz="1800" b="1" dirty="0">
                <a:solidFill>
                  <a:prstClr val="black"/>
                </a:solidFill>
                <a:latin typeface="Times New Roman" panose="02020603050405020304" pitchFamily="18" charset="0"/>
                <a:ea typeface="Times New Roman" panose="02020603050405020304" pitchFamily="18" charset="0"/>
              </a:rPr>
              <a:t>NEW MEASUREMENT</a:t>
            </a:r>
            <a:r>
              <a:rPr lang="fi-FI" sz="1800" dirty="0">
                <a:solidFill>
                  <a:prstClr val="black"/>
                </a:solidFill>
                <a:latin typeface="Times New Roman" panose="02020603050405020304" pitchFamily="18" charset="0"/>
                <a:ea typeface="Times New Roman" panose="02020603050405020304" pitchFamily="18" charset="0"/>
              </a:rPr>
              <a:t> aukaistaan paikka, jonne merkitään näytteen tarkka massa ja sytytyslangan kalorimäärä sekä tarvittaessa esim. polttopussien kalorimäärät. </a:t>
            </a:r>
            <a:r>
              <a:rPr lang="fi-FI" sz="1800" dirty="0">
                <a:latin typeface="Times New Roman" panose="02020603050405020304" pitchFamily="18" charset="0"/>
                <a:ea typeface="Times New Roman" panose="02020603050405020304" pitchFamily="18" charset="0"/>
              </a:rPr>
              <a:t>Sitten </a:t>
            </a:r>
            <a:r>
              <a:rPr lang="fi-FI" sz="1800" b="1" dirty="0">
                <a:latin typeface="Times New Roman" panose="02020603050405020304" pitchFamily="18" charset="0"/>
                <a:ea typeface="Times New Roman" panose="02020603050405020304" pitchFamily="18" charset="0"/>
              </a:rPr>
              <a:t>kaksoisklikataan </a:t>
            </a:r>
            <a:r>
              <a:rPr lang="fi-FI" sz="1800" dirty="0">
                <a:latin typeface="Times New Roman" panose="02020603050405020304" pitchFamily="18" charset="0"/>
                <a:ea typeface="Times New Roman" panose="02020603050405020304" pitchFamily="18" charset="0"/>
              </a:rPr>
              <a:t>ohjelmasta </a:t>
            </a:r>
            <a:r>
              <a:rPr lang="fi-FI" sz="1800" b="1" dirty="0">
                <a:latin typeface="Times New Roman" panose="02020603050405020304" pitchFamily="18" charset="0"/>
                <a:ea typeface="Times New Roman" panose="02020603050405020304" pitchFamily="18" charset="0"/>
              </a:rPr>
              <a:t>ajokuvaketta,</a:t>
            </a:r>
            <a:r>
              <a:rPr lang="fi-FI" sz="1800" dirty="0">
                <a:latin typeface="Times New Roman" panose="02020603050405020304" pitchFamily="18" charset="0"/>
                <a:ea typeface="Times New Roman" panose="02020603050405020304" pitchFamily="18" charset="0"/>
              </a:rPr>
              <a:t> jolloin ajo lähtee päälle.</a:t>
            </a:r>
          </a:p>
          <a:p>
            <a:pPr marL="0" lvl="0" indent="0">
              <a:buNone/>
            </a:pPr>
            <a:r>
              <a:rPr lang="fi-FI" sz="1800" dirty="0">
                <a:solidFill>
                  <a:prstClr val="black"/>
                </a:solidFill>
                <a:latin typeface="Times New Roman" panose="02020603050405020304" pitchFamily="18" charset="0"/>
                <a:ea typeface="Times New Roman" panose="02020603050405020304" pitchFamily="18" charset="0"/>
              </a:rPr>
              <a:t>10.     Odotetaan pari minuuttia, jotta varmistutaan, että pommin näyte on syttynyt ja ”käyrää” alkaa muodostua (jos näyte ei syttynyt, laite keskeyttää mittauksen ja näyte on valmisteltava uudestaan)</a:t>
            </a:r>
          </a:p>
          <a:p>
            <a:pPr marL="0" lvl="0" indent="0">
              <a:buNone/>
            </a:pPr>
            <a:r>
              <a:rPr lang="fi-FI" sz="1800" dirty="0">
                <a:solidFill>
                  <a:prstClr val="black"/>
                </a:solidFill>
                <a:latin typeface="Times New Roman" panose="02020603050405020304" pitchFamily="18" charset="0"/>
                <a:ea typeface="Times New Roman" panose="02020603050405020304" pitchFamily="18" charset="0"/>
              </a:rPr>
              <a:t>11.     Ajosta muodostuvan kuvaajan saa esiin tietokoneen ruudulle klikkaamalla ohjelman ”kehikon” alalaitaa. Ajossa menee n. 20 min.</a:t>
            </a:r>
          </a:p>
          <a:p>
            <a:pPr marL="0" lvl="0" indent="0">
              <a:buNone/>
            </a:pPr>
            <a:r>
              <a:rPr lang="fi-FI" sz="1800" dirty="0">
                <a:solidFill>
                  <a:prstClr val="black"/>
                </a:solidFill>
                <a:latin typeface="Times New Roman" panose="02020603050405020304" pitchFamily="18" charset="0"/>
                <a:ea typeface="Times New Roman" panose="02020603050405020304" pitchFamily="18" charset="0"/>
              </a:rPr>
              <a:t>12.     Kun ajo on valmis, niin laite nostaa pommin ulos laitteesta ja sen voi avata ja puhdistaa sisäosat varovasti käsipyyhepaperilla kuivaksi ja sitten seuraava näyte sisään em. tavalla</a:t>
            </a:r>
          </a:p>
          <a:p>
            <a:pPr marL="0" indent="0">
              <a:buNone/>
            </a:pPr>
            <a:endParaRPr lang="fi-FI" dirty="0"/>
          </a:p>
        </p:txBody>
      </p:sp>
      <p:sp>
        <p:nvSpPr>
          <p:cNvPr id="4" name="Alatunnisteen paikkamerkki 3">
            <a:extLst>
              <a:ext uri="{FF2B5EF4-FFF2-40B4-BE49-F238E27FC236}">
                <a16:creationId xmlns:a16="http://schemas.microsoft.com/office/drawing/2014/main" id="{F156159E-CB7D-4134-A4DC-C139BACDF6FC}"/>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67928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5BF642-DB8A-4BDA-BAD9-8641EFC1E46D}"/>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A92E26DA-6AB6-4616-BB45-2CA8475819D6}"/>
              </a:ext>
            </a:extLst>
          </p:cNvPr>
          <p:cNvSpPr>
            <a:spLocks noGrp="1"/>
          </p:cNvSpPr>
          <p:nvPr>
            <p:ph idx="1"/>
          </p:nvPr>
        </p:nvSpPr>
        <p:spPr>
          <a:xfrm>
            <a:off x="838200" y="1825626"/>
            <a:ext cx="5370095" cy="3564522"/>
          </a:xfrm>
        </p:spPr>
        <p:txBody>
          <a:bodyPr>
            <a:normAutofit fontScale="55000" lnSpcReduction="20000"/>
          </a:bodyPr>
          <a:lstStyle/>
          <a:p>
            <a:pPr marL="514350" indent="-514350">
              <a:buAutoNum type="arabicPeriod" startAt="13"/>
            </a:pPr>
            <a:r>
              <a:rPr lang="fi-FI" b="1" dirty="0"/>
              <a:t>Evaluation</a:t>
            </a:r>
            <a:r>
              <a:rPr lang="fi-FI" dirty="0"/>
              <a:t> kohdasta voit lisätä tasapainokosteusprosentti ja esim. rikin ja typen määrät.  </a:t>
            </a:r>
          </a:p>
          <a:p>
            <a:pPr marL="0" indent="0">
              <a:buNone/>
            </a:pPr>
            <a:r>
              <a:rPr lang="fi-FI" dirty="0">
                <a:sym typeface="Wingdings" panose="05000000000000000000" pitchFamily="2" charset="2"/>
              </a:rPr>
              <a:t></a:t>
            </a:r>
            <a:r>
              <a:rPr lang="fi-FI" dirty="0"/>
              <a:t>Eli mene </a:t>
            </a:r>
            <a:r>
              <a:rPr lang="fi-FI" b="1" dirty="0"/>
              <a:t>mittaamasi näytteen kohtaan</a:t>
            </a:r>
            <a:r>
              <a:rPr lang="fi-FI" dirty="0"/>
              <a:t> ja </a:t>
            </a:r>
            <a:r>
              <a:rPr lang="fi-FI" b="1" dirty="0"/>
              <a:t>valitse 6-Calc</a:t>
            </a:r>
            <a:r>
              <a:rPr lang="fi-FI" dirty="0"/>
              <a:t>.</a:t>
            </a:r>
          </a:p>
          <a:p>
            <a:pPr marL="0" indent="0">
              <a:buNone/>
            </a:pPr>
            <a:endParaRPr lang="fi-FI" dirty="0"/>
          </a:p>
          <a:p>
            <a:pPr>
              <a:buFont typeface="Wingdings" panose="05000000000000000000" pitchFamily="2" charset="2"/>
              <a:buChar char="à"/>
            </a:pPr>
            <a:r>
              <a:rPr lang="fi-FI" dirty="0">
                <a:sym typeface="Wingdings" panose="05000000000000000000" pitchFamily="2" charset="2"/>
              </a:rPr>
              <a:t>Esim. </a:t>
            </a:r>
            <a:r>
              <a:rPr lang="fi-FI" b="1" dirty="0">
                <a:sym typeface="Wingdings" panose="05000000000000000000" pitchFamily="2" charset="2"/>
              </a:rPr>
              <a:t>Lisää tasapainokosteusprosentti </a:t>
            </a:r>
            <a:r>
              <a:rPr lang="fi-FI" dirty="0">
                <a:sym typeface="Wingdings" panose="05000000000000000000" pitchFamily="2" charset="2"/>
              </a:rPr>
              <a:t>kohtaan (tämä määritetään esim. lämpövaa’alla tai muulla kosteuspikamittarilla).</a:t>
            </a:r>
          </a:p>
          <a:p>
            <a:pPr>
              <a:buFont typeface="Wingdings" panose="05000000000000000000" pitchFamily="2" charset="2"/>
              <a:buChar char="à"/>
            </a:pPr>
            <a:r>
              <a:rPr lang="fi-FI" dirty="0">
                <a:sym typeface="Wingdings" panose="05000000000000000000" pitchFamily="2" charset="2"/>
              </a:rPr>
              <a:t> </a:t>
            </a:r>
            <a:r>
              <a:rPr lang="fi-FI" b="1" dirty="0">
                <a:sym typeface="Wingdings" panose="05000000000000000000" pitchFamily="2" charset="2"/>
              </a:rPr>
              <a:t>Merkitään näytteen tasapainokosteusprosentti (joka on määritetty esim. lämpövaa’alla eli kun näytettä on pidetty huoneilmassa ennen tabletin tekoa).</a:t>
            </a:r>
          </a:p>
          <a:p>
            <a:pPr>
              <a:buFont typeface="Wingdings" panose="05000000000000000000" pitchFamily="2" charset="2"/>
              <a:buChar char="à"/>
            </a:pPr>
            <a:r>
              <a:rPr lang="fi-FI" b="1" u="sng" dirty="0">
                <a:solidFill>
                  <a:srgbClr val="FF0000"/>
                </a:solidFill>
                <a:sym typeface="Wingdings" panose="05000000000000000000" pitchFamily="2" charset="2"/>
              </a:rPr>
              <a:t> Saadaan tehollinen eli alempi lämpöarvo (Hu an)!</a:t>
            </a:r>
          </a:p>
          <a:p>
            <a:pPr marL="0" indent="0">
              <a:buNone/>
            </a:pPr>
            <a:r>
              <a:rPr lang="fi-FI" i="1" dirty="0">
                <a:sym typeface="Wingdings" panose="05000000000000000000" pitchFamily="2" charset="2"/>
              </a:rPr>
              <a:t>Mikäli halutaan tehollinen lämpöarvo saapumistilassa niin sen voi laskea `Lämpöarvo ja kalorimetri`-osion sivun 6 kaavan avulla.</a:t>
            </a:r>
            <a:endParaRPr lang="fi-FI" i="1" dirty="0"/>
          </a:p>
          <a:p>
            <a:pPr marL="0" indent="0">
              <a:buNone/>
            </a:pPr>
            <a:endParaRPr lang="fi-FI" dirty="0"/>
          </a:p>
        </p:txBody>
      </p:sp>
      <p:sp>
        <p:nvSpPr>
          <p:cNvPr id="4" name="Alatunnisteen paikkamerkki 3">
            <a:extLst>
              <a:ext uri="{FF2B5EF4-FFF2-40B4-BE49-F238E27FC236}">
                <a16:creationId xmlns:a16="http://schemas.microsoft.com/office/drawing/2014/main" id="{4140BB79-8522-4D3C-8360-8FC16FEF7783}"/>
              </a:ext>
            </a:extLst>
          </p:cNvPr>
          <p:cNvSpPr>
            <a:spLocks noGrp="1"/>
          </p:cNvSpPr>
          <p:nvPr>
            <p:ph type="ftr" sz="quarter" idx="11"/>
          </p:nvPr>
        </p:nvSpPr>
        <p:spPr/>
        <p:txBody>
          <a:bodyPr/>
          <a:lstStyle/>
          <a:p>
            <a:r>
              <a:rPr lang="fi-FI" dirty="0"/>
              <a:t>kiertotalousamk.fi</a:t>
            </a:r>
          </a:p>
        </p:txBody>
      </p:sp>
      <p:pic>
        <p:nvPicPr>
          <p:cNvPr id="5" name="Kuva 4">
            <a:extLst>
              <a:ext uri="{FF2B5EF4-FFF2-40B4-BE49-F238E27FC236}">
                <a16:creationId xmlns:a16="http://schemas.microsoft.com/office/drawing/2014/main" id="{610DC407-5700-40B2-84BD-21097F6B257E}"/>
              </a:ext>
            </a:extLst>
          </p:cNvPr>
          <p:cNvPicPr>
            <a:picLocks noChangeAspect="1"/>
          </p:cNvPicPr>
          <p:nvPr/>
        </p:nvPicPr>
        <p:blipFill>
          <a:blip r:embed="rId2"/>
          <a:stretch>
            <a:fillRect/>
          </a:stretch>
        </p:blipFill>
        <p:spPr>
          <a:xfrm>
            <a:off x="6208295" y="1690688"/>
            <a:ext cx="2868313" cy="3128085"/>
          </a:xfrm>
          <a:prstGeom prst="rect">
            <a:avLst/>
          </a:prstGeom>
        </p:spPr>
      </p:pic>
      <p:cxnSp>
        <p:nvCxnSpPr>
          <p:cNvPr id="7" name="Suora nuoliyhdysviiva 6">
            <a:extLst>
              <a:ext uri="{FF2B5EF4-FFF2-40B4-BE49-F238E27FC236}">
                <a16:creationId xmlns:a16="http://schemas.microsoft.com/office/drawing/2014/main" id="{E1A6E2ED-0F31-476A-93C6-E14264B49D78}"/>
              </a:ext>
            </a:extLst>
          </p:cNvPr>
          <p:cNvCxnSpPr>
            <a:cxnSpLocks/>
          </p:cNvCxnSpPr>
          <p:nvPr/>
        </p:nvCxnSpPr>
        <p:spPr>
          <a:xfrm>
            <a:off x="2454442" y="2961894"/>
            <a:ext cx="5842535" cy="11095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uora nuoliyhdysviiva 8">
            <a:extLst>
              <a:ext uri="{FF2B5EF4-FFF2-40B4-BE49-F238E27FC236}">
                <a16:creationId xmlns:a16="http://schemas.microsoft.com/office/drawing/2014/main" id="{2746CF6D-CB1D-4C54-A2E9-1A7965788F0E}"/>
              </a:ext>
            </a:extLst>
          </p:cNvPr>
          <p:cNvCxnSpPr>
            <a:cxnSpLocks/>
          </p:cNvCxnSpPr>
          <p:nvPr/>
        </p:nvCxnSpPr>
        <p:spPr>
          <a:xfrm>
            <a:off x="5159141" y="2912829"/>
            <a:ext cx="1049154" cy="163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Kuva 15" descr="Kuva, joka sisältää kohteen istuminen, merkki, sininen, musta&#10;&#10;Kuvaus luotu automaattisesti">
            <a:extLst>
              <a:ext uri="{FF2B5EF4-FFF2-40B4-BE49-F238E27FC236}">
                <a16:creationId xmlns:a16="http://schemas.microsoft.com/office/drawing/2014/main" id="{DA121343-D9DE-47BC-91B7-ECB818AEB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7388" y="4399837"/>
            <a:ext cx="3202081" cy="2458163"/>
          </a:xfrm>
          <a:prstGeom prst="rect">
            <a:avLst/>
          </a:prstGeom>
        </p:spPr>
      </p:pic>
      <p:cxnSp>
        <p:nvCxnSpPr>
          <p:cNvPr id="18" name="Suora nuoliyhdysviiva 17">
            <a:extLst>
              <a:ext uri="{FF2B5EF4-FFF2-40B4-BE49-F238E27FC236}">
                <a16:creationId xmlns:a16="http://schemas.microsoft.com/office/drawing/2014/main" id="{177936C1-C137-4CCE-8024-5E28CC4703BC}"/>
              </a:ext>
            </a:extLst>
          </p:cNvPr>
          <p:cNvCxnSpPr>
            <a:cxnSpLocks/>
          </p:cNvCxnSpPr>
          <p:nvPr/>
        </p:nvCxnSpPr>
        <p:spPr>
          <a:xfrm>
            <a:off x="4947385" y="3781337"/>
            <a:ext cx="4880009" cy="2179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49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0A5B0-8209-41B2-B8EF-97C446E55200}"/>
              </a:ext>
            </a:extLst>
          </p:cNvPr>
          <p:cNvSpPr>
            <a:spLocks noGrp="1"/>
          </p:cNvSpPr>
          <p:nvPr>
            <p:ph type="title"/>
          </p:nvPr>
        </p:nvSpPr>
        <p:spPr/>
        <p:txBody>
          <a:bodyPr>
            <a:normAutofit fontScale="90000"/>
          </a:bodyPr>
          <a:lstStyle/>
          <a:p>
            <a:r>
              <a:rPr lang="fi-FI" dirty="0"/>
              <a:t>Kosteuden määritys kiinteille biopolttoaineille </a:t>
            </a:r>
            <a:r>
              <a:rPr lang="fi-FI" sz="3600" dirty="0"/>
              <a:t>– Standardi SFS-EN 18134-2:2017</a:t>
            </a:r>
            <a:br>
              <a:rPr lang="fi-FI" dirty="0"/>
            </a:br>
            <a:endParaRPr lang="fi-FI" dirty="0"/>
          </a:p>
        </p:txBody>
      </p:sp>
      <p:sp>
        <p:nvSpPr>
          <p:cNvPr id="3" name="Sisällön paikkamerkki 2">
            <a:extLst>
              <a:ext uri="{FF2B5EF4-FFF2-40B4-BE49-F238E27FC236}">
                <a16:creationId xmlns:a16="http://schemas.microsoft.com/office/drawing/2014/main" id="{C9E59EF7-6BDC-4944-B14F-7A34BA5D547D}"/>
              </a:ext>
            </a:extLst>
          </p:cNvPr>
          <p:cNvSpPr>
            <a:spLocks noGrp="1"/>
          </p:cNvSpPr>
          <p:nvPr>
            <p:ph idx="1"/>
          </p:nvPr>
        </p:nvSpPr>
        <p:spPr>
          <a:xfrm>
            <a:off x="838201" y="1825625"/>
            <a:ext cx="7834162" cy="3583773"/>
          </a:xfrm>
        </p:spPr>
        <p:txBody>
          <a:bodyPr>
            <a:normAutofit fontScale="62500" lnSpcReduction="20000"/>
          </a:bodyPr>
          <a:lstStyle/>
          <a:p>
            <a:pPr marL="0" indent="0">
              <a:buNone/>
            </a:pPr>
            <a:r>
              <a:rPr lang="fi-FI" sz="3800" b="1" u="sng" dirty="0"/>
              <a:t>Kosteuden määritys uunikuivausmenetelmällä</a:t>
            </a:r>
          </a:p>
          <a:p>
            <a:pPr marL="0" indent="0">
              <a:buNone/>
            </a:pPr>
            <a:endParaRPr lang="fi-FI" sz="3800" b="1" u="sng" dirty="0"/>
          </a:p>
          <a:p>
            <a:pPr marL="0" indent="0">
              <a:buNone/>
            </a:pPr>
            <a:r>
              <a:rPr lang="fi-FI" dirty="0"/>
              <a:t>Kiinteillä biopolttoaineilla kosteuden määrityksissä käytetään yksinkertaistettua uunikuivausmenetelmää. Lisäksi voidaan käyttää myös muita kosteuden mittausmenetelmiä (esim. pikakosteusmittareita esim. </a:t>
            </a:r>
            <a:r>
              <a:rPr lang="fi-FI" dirty="0" err="1"/>
              <a:t>termovaaka</a:t>
            </a:r>
            <a:r>
              <a:rPr lang="fi-FI" dirty="0"/>
              <a:t>), jos niiden vastaavuus standardimenetelmiin verrattuna voidaan osoittaa.</a:t>
            </a:r>
          </a:p>
          <a:p>
            <a:pPr marL="0" indent="0">
              <a:buNone/>
            </a:pPr>
            <a:r>
              <a:rPr lang="fi-FI" dirty="0"/>
              <a:t>Biopolttoaineiden näytteenotto tehdään näytteenottostandardin (SFS-EN ISO 18135) mukaisesti. Näytteen pienentämisen perusperiaatteena on, että näytteen koostumus ei saa muuttua alkuperäisestä näytteen käsittelyvaiheiden aikana. Näytteen pienentäminen tehdään näytteenkäsittelystandardin mukaan.</a:t>
            </a:r>
          </a:p>
          <a:p>
            <a:pPr marL="0" indent="0">
              <a:buNone/>
            </a:pPr>
            <a:r>
              <a:rPr lang="fi-FI" dirty="0"/>
              <a:t>Näyte sekoitetaan ennen käsittelyä ja punnitaan vaa’alla, jonka tarkkuus on vähintään 0,1 g. Myös tyhjä kuivausastia (m</a:t>
            </a:r>
            <a:r>
              <a:rPr lang="fi-FI" baseline="-25000" dirty="0"/>
              <a:t>1</a:t>
            </a:r>
            <a:r>
              <a:rPr lang="fi-FI" dirty="0"/>
              <a:t>) punnitaan. </a:t>
            </a:r>
          </a:p>
          <a:p>
            <a:pPr marL="0" indent="0">
              <a:buNone/>
            </a:pPr>
            <a:endParaRPr lang="fi-FI" dirty="0"/>
          </a:p>
          <a:p>
            <a:pPr marL="0" indent="0">
              <a:buNone/>
            </a:pPr>
            <a:endParaRPr lang="fi-FI" dirty="0"/>
          </a:p>
        </p:txBody>
      </p:sp>
      <p:sp>
        <p:nvSpPr>
          <p:cNvPr id="4" name="Alatunnisteen paikkamerkki 3">
            <a:extLst>
              <a:ext uri="{FF2B5EF4-FFF2-40B4-BE49-F238E27FC236}">
                <a16:creationId xmlns:a16="http://schemas.microsoft.com/office/drawing/2014/main" id="{D65E9E70-DB96-4F9B-BE40-BF975EFA53F2}"/>
              </a:ext>
            </a:extLst>
          </p:cNvPr>
          <p:cNvSpPr>
            <a:spLocks noGrp="1"/>
          </p:cNvSpPr>
          <p:nvPr>
            <p:ph type="ftr" sz="quarter" idx="11"/>
          </p:nvPr>
        </p:nvSpPr>
        <p:spPr/>
        <p:txBody>
          <a:bodyPr/>
          <a:lstStyle/>
          <a:p>
            <a:r>
              <a:rPr lang="fi-FI" dirty="0"/>
              <a:t>kiertotalousamk.fi</a:t>
            </a:r>
          </a:p>
        </p:txBody>
      </p:sp>
      <p:sp>
        <p:nvSpPr>
          <p:cNvPr id="5" name="Tekstiruutu 4">
            <a:extLst>
              <a:ext uri="{FF2B5EF4-FFF2-40B4-BE49-F238E27FC236}">
                <a16:creationId xmlns:a16="http://schemas.microsoft.com/office/drawing/2014/main" id="{EAB34084-B087-4B11-AF8E-8A09D9230FEB}"/>
              </a:ext>
            </a:extLst>
          </p:cNvPr>
          <p:cNvSpPr txBox="1"/>
          <p:nvPr/>
        </p:nvSpPr>
        <p:spPr>
          <a:xfrm>
            <a:off x="9529011" y="1058779"/>
            <a:ext cx="2040555"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i-FI" sz="1200" dirty="0"/>
              <a:t>Huomio! Tarkempia yksityiskohtia löytyy standardista sekä materiaalin lopussa olevan lähdeaineistosta, joka kannattaa lukea läpi (lisämateriaali).</a:t>
            </a:r>
          </a:p>
        </p:txBody>
      </p:sp>
      <p:pic>
        <p:nvPicPr>
          <p:cNvPr id="6" name="Kuva 5">
            <a:extLst>
              <a:ext uri="{FF2B5EF4-FFF2-40B4-BE49-F238E27FC236}">
                <a16:creationId xmlns:a16="http://schemas.microsoft.com/office/drawing/2014/main" id="{110293FF-8830-4508-8255-7D12A303374E}"/>
              </a:ext>
            </a:extLst>
          </p:cNvPr>
          <p:cNvPicPr>
            <a:picLocks noChangeAspect="1"/>
          </p:cNvPicPr>
          <p:nvPr/>
        </p:nvPicPr>
        <p:blipFill rotWithShape="1">
          <a:blip r:embed="rId2"/>
          <a:srcRect t="17569" r="16074" b="20444"/>
          <a:stretch/>
        </p:blipFill>
        <p:spPr>
          <a:xfrm rot="5400000">
            <a:off x="9282646" y="2885992"/>
            <a:ext cx="2533283" cy="2040554"/>
          </a:xfrm>
          <a:prstGeom prst="rect">
            <a:avLst/>
          </a:prstGeom>
        </p:spPr>
      </p:pic>
      <p:sp>
        <p:nvSpPr>
          <p:cNvPr id="7" name="Tekstiruutu 6">
            <a:extLst>
              <a:ext uri="{FF2B5EF4-FFF2-40B4-BE49-F238E27FC236}">
                <a16:creationId xmlns:a16="http://schemas.microsoft.com/office/drawing/2014/main" id="{5C638108-E557-48B5-94AF-30638DCFBCFA}"/>
              </a:ext>
            </a:extLst>
          </p:cNvPr>
          <p:cNvSpPr txBox="1"/>
          <p:nvPr/>
        </p:nvSpPr>
        <p:spPr>
          <a:xfrm>
            <a:off x="9529010" y="5255394"/>
            <a:ext cx="1896177" cy="276999"/>
          </a:xfrm>
          <a:prstGeom prst="rect">
            <a:avLst/>
          </a:prstGeom>
          <a:noFill/>
        </p:spPr>
        <p:txBody>
          <a:bodyPr wrap="square" rtlCol="0">
            <a:spAutoFit/>
          </a:bodyPr>
          <a:lstStyle/>
          <a:p>
            <a:r>
              <a:rPr lang="fi-FI" sz="1200" dirty="0"/>
              <a:t>Kuva: Lämpövaaka</a:t>
            </a:r>
          </a:p>
        </p:txBody>
      </p:sp>
    </p:spTree>
    <p:extLst>
      <p:ext uri="{BB962C8B-B14F-4D97-AF65-F5344CB8AC3E}">
        <p14:creationId xmlns:p14="http://schemas.microsoft.com/office/powerpoint/2010/main" val="267947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F03713-380F-4687-92F4-C496C9C5F998}"/>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2D5E69C-B450-4841-8596-77554054AD03}"/>
              </a:ext>
            </a:extLst>
          </p:cNvPr>
          <p:cNvSpPr>
            <a:spLocks noGrp="1"/>
          </p:cNvSpPr>
          <p:nvPr>
            <p:ph idx="1"/>
          </p:nvPr>
        </p:nvSpPr>
        <p:spPr>
          <a:xfrm>
            <a:off x="838200" y="1825625"/>
            <a:ext cx="8151796" cy="4367045"/>
          </a:xfrm>
        </p:spPr>
        <p:txBody>
          <a:bodyPr>
            <a:normAutofit fontScale="62500" lnSpcReduction="20000"/>
          </a:bodyPr>
          <a:lstStyle/>
          <a:p>
            <a:r>
              <a:rPr lang="fi-FI" dirty="0"/>
              <a:t>Tässä standardissa biopolttoaineiden kosteusnäytteen on oltava vähintään 300 g. Hienojakoisilla polttoaineilla (esim. puru) voidaan käyttää 200 g näytettä tai jos punnitustarkkuus on vähintään 0,01 g, voidaan käyttää 100 g näytettä. </a:t>
            </a:r>
          </a:p>
          <a:p>
            <a:r>
              <a:rPr lang="fi-FI" dirty="0"/>
              <a:t>Näytettä ei saa olla liian paksua kerrosta (1 g materiaali cm</a:t>
            </a:r>
            <a:r>
              <a:rPr lang="fi-FI" baseline="30000" dirty="0"/>
              <a:t>2</a:t>
            </a:r>
            <a:r>
              <a:rPr lang="fi-FI" dirty="0"/>
              <a:t> kohti). Näytteen palakoon on oltava kosteusmäärityksissä korkeintaan 31,5 mm (nimellinen suurin palakoko). </a:t>
            </a:r>
          </a:p>
          <a:p>
            <a:r>
              <a:rPr lang="fi-FI" dirty="0"/>
              <a:t>Näyte merkitään yksilöivästi.</a:t>
            </a:r>
          </a:p>
          <a:p>
            <a:pPr marL="0" indent="0">
              <a:buNone/>
            </a:pPr>
            <a:r>
              <a:rPr lang="fi-FI" b="1" u="sng" dirty="0"/>
              <a:t>Seuraavat seikat on otettava erityisesti huomioon:</a:t>
            </a:r>
          </a:p>
          <a:p>
            <a:pPr marL="0" indent="0">
              <a:buNone/>
            </a:pPr>
            <a:r>
              <a:rPr lang="fi-FI" dirty="0"/>
              <a:t>· Esikäsittelyvaiheet (palakoon pienennys ja sekoitus) sekä punnitukset ennen näytteiden kuivausta on tehtävä huolellisesti, mutta nopeasti, ettei kosteushäviötä (kuivumista) pääse tapahtumaan.</a:t>
            </a:r>
          </a:p>
          <a:p>
            <a:pPr marL="0" indent="0">
              <a:buNone/>
            </a:pPr>
            <a:r>
              <a:rPr lang="fi-FI" dirty="0"/>
              <a:t>· Palakoon pienentäminen (murskaus) on tehtävä sellaisilla laitteilla, että vältetään kosteuden haihtuminen laitteen lämpiämisen tai voimakkaan ilmavirran vaikutuksesta (ensisijaisesti hitaasti pyörivät, murskaavat myllyt tai murskaimet).</a:t>
            </a:r>
          </a:p>
          <a:p>
            <a:pPr marL="0" indent="0">
              <a:buNone/>
            </a:pPr>
            <a:r>
              <a:rPr lang="fi-FI" dirty="0"/>
              <a:t>· Jos näytepussin seinämiin on tiivistynyt kosteutta, se on hierottava näytteeseen ennen pussin avaamista. Ellei tiivistynyttä kosteutta voida hieroa näytteeseen mukaan, on tyhjennetty näytepussi kuivattava ja otettava siinä ollut kosteus huomioon näytteen kosteutta laskettaessa.</a:t>
            </a:r>
          </a:p>
        </p:txBody>
      </p:sp>
      <p:sp>
        <p:nvSpPr>
          <p:cNvPr id="4" name="Alatunnisteen paikkamerkki 3">
            <a:extLst>
              <a:ext uri="{FF2B5EF4-FFF2-40B4-BE49-F238E27FC236}">
                <a16:creationId xmlns:a16="http://schemas.microsoft.com/office/drawing/2014/main" id="{9C6327B5-998C-443F-91AC-D800089825D6}"/>
              </a:ext>
            </a:extLst>
          </p:cNvPr>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94F1E4E4-D816-4F65-84D0-71DD159C8321}"/>
              </a:ext>
            </a:extLst>
          </p:cNvPr>
          <p:cNvSpPr txBox="1"/>
          <p:nvPr/>
        </p:nvSpPr>
        <p:spPr>
          <a:xfrm>
            <a:off x="9102903" y="5455578"/>
            <a:ext cx="2147299" cy="830997"/>
          </a:xfrm>
          <a:prstGeom prst="rect">
            <a:avLst/>
          </a:prstGeom>
          <a:noFill/>
        </p:spPr>
        <p:txBody>
          <a:bodyPr wrap="square" rtlCol="0">
            <a:spAutoFit/>
          </a:bodyPr>
          <a:lstStyle/>
          <a:p>
            <a:r>
              <a:rPr lang="fi-FI" sz="1200" dirty="0"/>
              <a:t>Kuva: Esimerkki murskaimesta, jolla vaikkapa haketta voi murskata hienojakoiseksi (sisältää seuloja)</a:t>
            </a:r>
          </a:p>
        </p:txBody>
      </p:sp>
      <p:pic>
        <p:nvPicPr>
          <p:cNvPr id="1026" name="37ab5d8b-e11d-4a79-8156-23f6726e15c0" descr="Image">
            <a:extLst>
              <a:ext uri="{FF2B5EF4-FFF2-40B4-BE49-F238E27FC236}">
                <a16:creationId xmlns:a16="http://schemas.microsoft.com/office/drawing/2014/main" id="{2625E079-6D31-4885-9960-81E7593C87B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983" b="15829"/>
          <a:stretch/>
        </p:blipFill>
        <p:spPr bwMode="auto">
          <a:xfrm rot="5400000">
            <a:off x="8656733" y="3051866"/>
            <a:ext cx="2849882" cy="195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605493"/>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427W7XWPXQD2-403814790-3941</_dlc_DocId>
    <_dlc_DocIdUrl xmlns="76865ef9-df32-4c37-ae45-f9784eb47bff">
      <Url>https://tt.eduuni.fi/sites/luc-lapinamk-extra/kiertotalousosaamista-ammattikorkeakouluihin/_layouts/15/DocIdRedir.aspx?ID=427W7XWPXQD2-403814790-3941</Url>
      <Description>427W7XWPXQD2-403814790-3941</Description>
    </_dlc_DocIdUrl>
  </documentManagement>
</p:properties>
</file>

<file path=customXml/itemProps1.xml><?xml version="1.0" encoding="utf-8"?>
<ds:datastoreItem xmlns:ds="http://schemas.openxmlformats.org/officeDocument/2006/customXml" ds:itemID="{9BEB1A0C-CB66-4291-BD4D-308FACDFF633}">
  <ds:schemaRefs>
    <ds:schemaRef ds:uri="http://schemas.microsoft.com/sharepoint/events"/>
  </ds:schemaRefs>
</ds:datastoreItem>
</file>

<file path=customXml/itemProps2.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25BD6D-D2BB-418E-A029-B40BF82CD255}">
  <ds:schemaRefs>
    <ds:schemaRef ds:uri="http://schemas.microsoft.com/sharepoint/v3/contenttype/forms"/>
  </ds:schemaRefs>
</ds:datastoreItem>
</file>

<file path=customXml/itemProps4.xml><?xml version="1.0" encoding="utf-8"?>
<ds:datastoreItem xmlns:ds="http://schemas.openxmlformats.org/officeDocument/2006/customXml" ds:itemID="{8062D49C-CA25-4999-B952-F55D754961C0}">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7e9e6169-ad39-4139-80cb-366121f0def0"/>
    <ds:schemaRef ds:uri="http://schemas.openxmlformats.org/package/2006/metadata/core-properties"/>
    <ds:schemaRef ds:uri="http://purl.org/dc/elements/1.1/"/>
    <ds:schemaRef ds:uri="76865ef9-df32-4c37-ae45-f9784eb47b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1327</TotalTime>
  <Words>1743</Words>
  <Application>Microsoft Office PowerPoint</Application>
  <PresentationFormat>Laajakuva</PresentationFormat>
  <Paragraphs>142</Paragraphs>
  <Slides>14</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14</vt:i4>
      </vt:variant>
    </vt:vector>
  </HeadingPairs>
  <TitlesOfParts>
    <vt:vector size="21" baseType="lpstr">
      <vt:lpstr>Arial</vt:lpstr>
      <vt:lpstr>Calibri</vt:lpstr>
      <vt:lpstr>Microsoft Sans Serif</vt:lpstr>
      <vt:lpstr>Symbol</vt:lpstr>
      <vt:lpstr>Times New Roman</vt:lpstr>
      <vt:lpstr>Wingdings</vt:lpstr>
      <vt:lpstr>1_Mukautettu suunnittelumalli</vt:lpstr>
      <vt:lpstr>IKA C 5000 pommikalorimetrin käyttöohje</vt:lpstr>
      <vt:lpstr>Sisällys</vt:lpstr>
      <vt:lpstr>Tekniset tiedot</vt:lpstr>
      <vt:lpstr>Pommikalorimetrin käyttöohje</vt:lpstr>
      <vt:lpstr>Näytteen jauhaminen, tabletin teko ja mittaaminen:</vt:lpstr>
      <vt:lpstr>PowerPoint-esitys</vt:lpstr>
      <vt:lpstr>PowerPoint-esitys</vt:lpstr>
      <vt:lpstr>Kosteuden määritys kiinteille biopolttoaineille – Standardi SFS-EN 18134-2:2017 </vt:lpstr>
      <vt:lpstr>PowerPoint-esitys</vt:lpstr>
      <vt:lpstr>PowerPoint-esitys</vt:lpstr>
      <vt:lpstr>Kosteuden laskeminen näytteistä</vt:lpstr>
      <vt:lpstr>Mittauksen laadullisia huomioita: </vt:lpstr>
      <vt:lpstr>Pommikalorimetrin huolto-ohjeita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IKA C 5000 pommikalorimetrin käyttöohje</dc:title>
  <dc:creator>Joni Kosamo</dc:creator>
  <cp:lastModifiedBy>Joni Kosamo</cp:lastModifiedBy>
  <cp:revision>25</cp:revision>
  <cp:lastPrinted>2020-01-31T08:06:26Z</cp:lastPrinted>
  <dcterms:created xsi:type="dcterms:W3CDTF">2020-01-30T11:57:45Z</dcterms:created>
  <dcterms:modified xsi:type="dcterms:W3CDTF">2020-01-31T10:04:46Z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01ef2a3e-5fe5-405a-875f-39849e809af8</vt:lpwstr>
  </property>
  <property fmtid="{D5CDD505-2E9C-101B-9397-08002B2CF9AE}" pid="3" name="ContentTypeId">
    <vt:lpwstr>0x010100844F74372C55FE4B821D5F2378F4B2BA</vt:lpwstr>
  </property>
</Properties>
</file>