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Lst>
  <p:sldSz cy="6858000" cx="12192000"/>
  <p:notesSz cx="6858000" cy="9144000"/>
  <p:embeddedFontLst>
    <p:embeddedFont>
      <p:font typeface="Comfortaa Light"/>
      <p:regular r:id="rId88"/>
      <p:bold r:id="rId89"/>
    </p:embeddedFont>
    <p:embeddedFont>
      <p:font typeface="Poppins"/>
      <p:regular r:id="rId90"/>
      <p:bold r:id="rId91"/>
      <p:italic r:id="rId92"/>
      <p:boldItalic r:id="rId93"/>
    </p:embeddedFont>
    <p:embeddedFont>
      <p:font typeface="Comfortaa Medium"/>
      <p:regular r:id="rId94"/>
      <p:bold r:id="rId95"/>
    </p:embeddedFont>
    <p:embeddedFont>
      <p:font typeface="Comfortaa"/>
      <p:regular r:id="rId96"/>
      <p:bold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98" roundtripDataSignature="AMtx7mhitf79gbHN4t7L900ipWslwoRY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ComfortaaMedium-bold.fntdata"/><Relationship Id="rId94" Type="http://schemas.openxmlformats.org/officeDocument/2006/relationships/font" Target="fonts/ComfortaaMedium-regular.fntdata"/><Relationship Id="rId97" Type="http://schemas.openxmlformats.org/officeDocument/2006/relationships/font" Target="fonts/Comfortaa-bold.fntdata"/><Relationship Id="rId96" Type="http://schemas.openxmlformats.org/officeDocument/2006/relationships/font" Target="fonts/Comfortaa-regular.fntdata"/><Relationship Id="rId11" Type="http://schemas.openxmlformats.org/officeDocument/2006/relationships/slide" Target="slides/slide6.xml"/><Relationship Id="rId10" Type="http://schemas.openxmlformats.org/officeDocument/2006/relationships/slide" Target="slides/slide5.xml"/><Relationship Id="rId98"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Poppins-bold.fntdata"/><Relationship Id="rId90" Type="http://schemas.openxmlformats.org/officeDocument/2006/relationships/font" Target="fonts/Poppins-regular.fntdata"/><Relationship Id="rId93" Type="http://schemas.openxmlformats.org/officeDocument/2006/relationships/font" Target="fonts/Poppins-boldItalic.fntdata"/><Relationship Id="rId92" Type="http://schemas.openxmlformats.org/officeDocument/2006/relationships/font" Target="fonts/Poppi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font" Target="fonts/ComfortaaLight-regular.fntdata"/><Relationship Id="rId87" Type="http://schemas.openxmlformats.org/officeDocument/2006/relationships/slide" Target="slides/slide82.xml"/><Relationship Id="rId89" Type="http://schemas.openxmlformats.org/officeDocument/2006/relationships/font" Target="fonts/ComfortaaLight-bold.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Myynti</c:v>
                </c:pt>
              </c:strCache>
            </c:strRef>
          </c:tx>
          <c:spPr>
            <a:solidFill>
              <a:srgbClr val="E4A6D1"/>
            </a:solidFill>
          </c:spPr>
          <c:dPt>
            <c:idx val="0"/>
            <c:bubble3D val="0"/>
            <c:spPr>
              <a:solidFill>
                <a:srgbClr val="7030A0"/>
              </a:solidFill>
              <a:ln w="19050">
                <a:solidFill>
                  <a:schemeClr val="lt1"/>
                </a:solidFill>
              </a:ln>
              <a:effectLst/>
            </c:spPr>
            <c:extLst>
              <c:ext xmlns:c16="http://schemas.microsoft.com/office/drawing/2014/chart" uri="{C3380CC4-5D6E-409C-BE32-E72D297353CC}">
                <c16:uniqueId val="{00000001-CA1A-4464-888B-603563CFF519}"/>
              </c:ext>
            </c:extLst>
          </c:dPt>
          <c:dPt>
            <c:idx val="1"/>
            <c:bubble3D val="0"/>
            <c:spPr>
              <a:solidFill>
                <a:srgbClr val="E4A6D1"/>
              </a:solidFill>
              <a:ln w="19050">
                <a:solidFill>
                  <a:schemeClr val="lt1"/>
                </a:solidFill>
              </a:ln>
              <a:effectLst/>
            </c:spPr>
            <c:extLst>
              <c:ext xmlns:c16="http://schemas.microsoft.com/office/drawing/2014/chart" uri="{C3380CC4-5D6E-409C-BE32-E72D297353CC}">
                <c16:uniqueId val="{00000003-CA1A-4464-888B-603563CFF519}"/>
              </c:ext>
            </c:extLst>
          </c:dPt>
          <c:dPt>
            <c:idx val="2"/>
            <c:bubble3D val="0"/>
            <c:spPr>
              <a:solidFill>
                <a:srgbClr val="E4A6D1"/>
              </a:solidFill>
              <a:ln w="19050">
                <a:solidFill>
                  <a:schemeClr val="lt1"/>
                </a:solidFill>
              </a:ln>
              <a:effectLst/>
            </c:spPr>
            <c:extLst>
              <c:ext xmlns:c16="http://schemas.microsoft.com/office/drawing/2014/chart" uri="{C3380CC4-5D6E-409C-BE32-E72D297353CC}">
                <c16:uniqueId val="{00000005-CA1A-4464-888B-603563CFF519}"/>
              </c:ext>
            </c:extLst>
          </c:dPt>
          <c:dPt>
            <c:idx val="3"/>
            <c:bubble3D val="0"/>
            <c:spPr>
              <a:solidFill>
                <a:srgbClr val="E4A6D1"/>
              </a:solidFill>
              <a:ln w="19050">
                <a:solidFill>
                  <a:schemeClr val="lt1"/>
                </a:solidFill>
              </a:ln>
              <a:effectLst/>
            </c:spPr>
            <c:extLst>
              <c:ext xmlns:c16="http://schemas.microsoft.com/office/drawing/2014/chart" uri="{C3380CC4-5D6E-409C-BE32-E72D297353CC}">
                <c16:uniqueId val="{00000007-CA1A-4464-888B-603563CFF519}"/>
              </c:ext>
            </c:extLst>
          </c:dPt>
          <c:cat>
            <c:strRef>
              <c:f>Taul1!$A$2:$A$5</c:f>
              <c:strCache>
                <c:ptCount val="2"/>
                <c:pt idx="0">
                  <c:v>1. neljännes</c:v>
                </c:pt>
                <c:pt idx="1">
                  <c:v>2. neljännes</c:v>
                </c:pt>
              </c:strCache>
            </c:strRef>
          </c:cat>
          <c:val>
            <c:numRef>
              <c:f>Taul1!$B$2:$B$5</c:f>
              <c:numCache>
                <c:formatCode>General</c:formatCode>
                <c:ptCount val="4"/>
                <c:pt idx="0">
                  <c:v>70</c:v>
                </c:pt>
                <c:pt idx="1">
                  <c:v>10</c:v>
                </c:pt>
              </c:numCache>
            </c:numRef>
          </c:val>
          <c:extLst>
            <c:ext xmlns:c16="http://schemas.microsoft.com/office/drawing/2014/chart" uri="{C3380CC4-5D6E-409C-BE32-E72D297353CC}">
              <c16:uniqueId val="{00000008-CA1A-4464-888B-603563CFF5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db77badf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adb77badff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adb77badff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i-FI"/>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i-FI" sz="1100">
                <a:latin typeface="Poppins"/>
                <a:ea typeface="Poppins"/>
                <a:cs typeface="Poppins"/>
                <a:sym typeface="Poppins"/>
              </a:rPr>
              <a:t>tiehyt </a:t>
            </a:r>
            <a:r>
              <a:rPr lang="fi-FI" sz="1100">
                <a:latin typeface="Poppins"/>
                <a:ea typeface="Poppins"/>
                <a:cs typeface="Poppins"/>
                <a:sym typeface="Poppins"/>
              </a:rPr>
              <a:t>= o</a:t>
            </a:r>
            <a:r>
              <a:rPr lang="fi-FI" sz="1100">
                <a:solidFill>
                  <a:srgbClr val="202122"/>
                </a:solidFill>
                <a:latin typeface="Poppins"/>
                <a:ea typeface="Poppins"/>
                <a:cs typeface="Poppins"/>
                <a:sym typeface="Poppins"/>
              </a:rPr>
              <a:t>hut, putkimainen muodostuma rinnassa, joka kuljettaa esim. maitoa</a:t>
            </a:r>
            <a:endParaRPr sz="1100">
              <a:solidFill>
                <a:srgbClr val="202122"/>
              </a:solidFill>
              <a:latin typeface="Poppins"/>
              <a:ea typeface="Poppins"/>
              <a:cs typeface="Poppins"/>
              <a:sym typeface="Poppins"/>
            </a:endParaRPr>
          </a:p>
          <a:p>
            <a:pPr indent="0" lvl="0" marL="0" rtl="0" algn="l">
              <a:spcBef>
                <a:spcPts val="0"/>
              </a:spcBef>
              <a:spcAft>
                <a:spcPts val="0"/>
              </a:spcAft>
              <a:buNone/>
            </a:pPr>
            <a:r>
              <a:t/>
            </a:r>
            <a:endParaRPr/>
          </a:p>
        </p:txBody>
      </p:sp>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i-FI" sz="1100">
                <a:solidFill>
                  <a:srgbClr val="202122"/>
                </a:solidFill>
                <a:latin typeface="Poppins"/>
                <a:ea typeface="Poppins"/>
                <a:cs typeface="Poppins"/>
                <a:sym typeface="Poppins"/>
              </a:rPr>
              <a:t>hormoni </a:t>
            </a:r>
            <a:r>
              <a:rPr lang="fi-FI" sz="1100">
                <a:solidFill>
                  <a:srgbClr val="202122"/>
                </a:solidFill>
                <a:latin typeface="Poppins"/>
                <a:ea typeface="Poppins"/>
                <a:cs typeface="Poppins"/>
                <a:sym typeface="Poppins"/>
              </a:rPr>
              <a:t>= vaikuttaa elimistössä erilaisiin elimistön toimintoihin, kuten lisääntymiseen ja kasvuun sekä kehitykseen</a:t>
            </a:r>
            <a:endParaRPr sz="1100">
              <a:solidFill>
                <a:srgbClr val="20212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fi-FI" sz="1100">
                <a:solidFill>
                  <a:srgbClr val="202124"/>
                </a:solidFill>
                <a:highlight>
                  <a:srgbClr val="FFFFFF"/>
                </a:highlight>
                <a:latin typeface="Poppins"/>
                <a:ea typeface="Poppins"/>
                <a:cs typeface="Poppins"/>
                <a:sym typeface="Poppins"/>
              </a:rPr>
              <a:t>perinnöllinen alttius </a:t>
            </a:r>
            <a:r>
              <a:rPr lang="fi-FI" sz="1100">
                <a:solidFill>
                  <a:srgbClr val="202124"/>
                </a:solidFill>
                <a:highlight>
                  <a:srgbClr val="FFFFFF"/>
                </a:highlight>
                <a:latin typeface="Poppins"/>
                <a:ea typeface="Poppins"/>
                <a:cs typeface="Poppins"/>
                <a:sym typeface="Poppins"/>
              </a:rPr>
              <a:t>= todennäköisyys sairastua kasvaa, mutta ei tarkoita, että (syöpä) automaattisesti periytyy</a:t>
            </a:r>
            <a:endParaRPr sz="1100">
              <a:solidFill>
                <a:srgbClr val="202124"/>
              </a:solidFill>
              <a:highlight>
                <a:srgbClr val="FFFFFF"/>
              </a:highlight>
              <a:latin typeface="Poppins"/>
              <a:ea typeface="Poppins"/>
              <a:cs typeface="Poppins"/>
              <a:sym typeface="Poppins"/>
            </a:endParaRPr>
          </a:p>
          <a:p>
            <a:pPr indent="0" lvl="0" marL="0" rtl="0" algn="l">
              <a:spcBef>
                <a:spcPts val="0"/>
              </a:spcBef>
              <a:spcAft>
                <a:spcPts val="0"/>
              </a:spcAft>
              <a:buNone/>
            </a:pPr>
            <a:r>
              <a:t/>
            </a:r>
            <a:endParaRPr/>
          </a:p>
        </p:txBody>
      </p:sp>
      <p:sp>
        <p:nvSpPr>
          <p:cNvPr id="199" name="Google Shape;1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i-FI" sz="1100">
                <a:solidFill>
                  <a:srgbClr val="202124"/>
                </a:solidFill>
                <a:highlight>
                  <a:srgbClr val="FFFFFF"/>
                </a:highlight>
                <a:latin typeface="Poppins"/>
                <a:ea typeface="Poppins"/>
                <a:cs typeface="Poppins"/>
                <a:sym typeface="Poppins"/>
              </a:rPr>
              <a:t>kehodysforia </a:t>
            </a:r>
            <a:r>
              <a:rPr lang="fi-FI" sz="1100">
                <a:solidFill>
                  <a:srgbClr val="202124"/>
                </a:solidFill>
                <a:highlight>
                  <a:srgbClr val="FFFFFF"/>
                </a:highlight>
                <a:latin typeface="Poppins"/>
                <a:ea typeface="Poppins"/>
                <a:cs typeface="Poppins"/>
                <a:sym typeface="Poppins"/>
              </a:rPr>
              <a:t>= tunne, että oman kehon sukupuolitetut piirteet ovat vääränlaiset</a:t>
            </a:r>
            <a:endParaRPr sz="1100">
              <a:solidFill>
                <a:srgbClr val="202124"/>
              </a:solidFill>
              <a:highlight>
                <a:srgbClr val="FFFFFF"/>
              </a:highlight>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fi-FI" sz="1100">
                <a:solidFill>
                  <a:srgbClr val="222222"/>
                </a:solidFill>
                <a:latin typeface="Poppins"/>
                <a:ea typeface="Poppins"/>
                <a:cs typeface="Poppins"/>
                <a:sym typeface="Poppins"/>
              </a:rPr>
              <a:t>mastektomia </a:t>
            </a:r>
            <a:r>
              <a:rPr lang="fi-FI" sz="1100">
                <a:solidFill>
                  <a:srgbClr val="222222"/>
                </a:solidFill>
                <a:latin typeface="Poppins"/>
                <a:ea typeface="Poppins"/>
                <a:cs typeface="Poppins"/>
                <a:sym typeface="Poppins"/>
              </a:rPr>
              <a:t>= rintojen poistoleikkaus</a:t>
            </a:r>
            <a:endParaRPr sz="1100">
              <a:solidFill>
                <a:srgbClr val="222222"/>
              </a:solidFill>
              <a:latin typeface="Poppins"/>
              <a:ea typeface="Poppins"/>
              <a:cs typeface="Poppins"/>
              <a:sym typeface="Poppins"/>
            </a:endParaRPr>
          </a:p>
          <a:p>
            <a:pPr indent="0" lvl="0" marL="0" rtl="0" algn="l">
              <a:spcBef>
                <a:spcPts val="0"/>
              </a:spcBef>
              <a:spcAft>
                <a:spcPts val="0"/>
              </a:spcAft>
              <a:buNone/>
            </a:pPr>
            <a:r>
              <a:t/>
            </a:r>
            <a:endParaRPr/>
          </a:p>
        </p:txBody>
      </p:sp>
      <p:sp>
        <p:nvSpPr>
          <p:cNvPr id="231" name="Google Shape;2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i-FI" sz="1100">
                <a:solidFill>
                  <a:srgbClr val="222222"/>
                </a:solidFill>
                <a:latin typeface="Poppins"/>
                <a:ea typeface="Poppins"/>
                <a:cs typeface="Poppins"/>
                <a:sym typeface="Poppins"/>
              </a:rPr>
              <a:t>rintaimplantti </a:t>
            </a:r>
            <a:r>
              <a:rPr lang="fi-FI" sz="1100">
                <a:solidFill>
                  <a:srgbClr val="222222"/>
                </a:solidFill>
                <a:latin typeface="Poppins"/>
                <a:ea typeface="Poppins"/>
                <a:cs typeface="Poppins"/>
                <a:sym typeface="Poppins"/>
              </a:rPr>
              <a:t>= pyöreä tai pisaran mallinen, sillä muokataan rintojen kokoa ja se koostuu silikonigeelistä tai keittosuolaliuoksesta.</a:t>
            </a:r>
            <a:endParaRPr sz="1100">
              <a:solidFill>
                <a:srgbClr val="22222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fi-FI" sz="1100">
                <a:solidFill>
                  <a:srgbClr val="222222"/>
                </a:solidFill>
                <a:latin typeface="Poppins"/>
                <a:ea typeface="Poppins"/>
                <a:cs typeface="Poppins"/>
                <a:sym typeface="Poppins"/>
              </a:rPr>
              <a:t>mammografia </a:t>
            </a:r>
            <a:r>
              <a:rPr lang="fi-FI" sz="1100">
                <a:solidFill>
                  <a:srgbClr val="222222"/>
                </a:solidFill>
                <a:latin typeface="Poppins"/>
                <a:ea typeface="Poppins"/>
                <a:cs typeface="Poppins"/>
                <a:sym typeface="Poppins"/>
              </a:rPr>
              <a:t>= rintojen röntgenkuvaus</a:t>
            </a:r>
            <a:endParaRPr sz="1100">
              <a:solidFill>
                <a:srgbClr val="222222"/>
              </a:solidFill>
              <a:latin typeface="Poppins"/>
              <a:ea typeface="Poppins"/>
              <a:cs typeface="Poppins"/>
              <a:sym typeface="Poppins"/>
            </a:endParaRPr>
          </a:p>
          <a:p>
            <a:pPr indent="0" lvl="0" marL="0" rtl="0" algn="l">
              <a:spcBef>
                <a:spcPts val="0"/>
              </a:spcBef>
              <a:spcAft>
                <a:spcPts val="0"/>
              </a:spcAft>
              <a:buNone/>
            </a:pPr>
            <a:r>
              <a:t/>
            </a:r>
            <a:endParaRPr/>
          </a:p>
        </p:txBody>
      </p:sp>
      <p:sp>
        <p:nvSpPr>
          <p:cNvPr id="239" name="Google Shape;23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i-FI" sz="1100">
                <a:solidFill>
                  <a:srgbClr val="222222"/>
                </a:solidFill>
                <a:latin typeface="Poppins"/>
                <a:ea typeface="Poppins"/>
                <a:cs typeface="Poppins"/>
                <a:sym typeface="Poppins"/>
              </a:rPr>
              <a:t>viralliset ravitsemussuositukset </a:t>
            </a:r>
            <a:r>
              <a:rPr lang="fi-FI" sz="1100">
                <a:solidFill>
                  <a:srgbClr val="222222"/>
                </a:solidFill>
                <a:latin typeface="Poppins"/>
                <a:ea typeface="Poppins"/>
                <a:cs typeface="Poppins"/>
                <a:sym typeface="Poppins"/>
              </a:rPr>
              <a:t>= ruokaviraston laatimat suositukset, jotka perustuvat tutkimuksiin ravintoaineiden vaikutuksista elintapoihin, koko elinkaaren ajan.</a:t>
            </a:r>
            <a:endParaRPr sz="1100">
              <a:solidFill>
                <a:srgbClr val="22222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fi-FI" sz="1100">
                <a:solidFill>
                  <a:srgbClr val="222222"/>
                </a:solidFill>
                <a:latin typeface="Poppins"/>
                <a:ea typeface="Poppins"/>
                <a:cs typeface="Poppins"/>
                <a:sym typeface="Poppins"/>
              </a:rPr>
              <a:t>välimerellinen ruokavalio </a:t>
            </a:r>
            <a:r>
              <a:rPr lang="fi-FI" sz="1100">
                <a:solidFill>
                  <a:srgbClr val="222222"/>
                </a:solidFill>
                <a:latin typeface="Poppins"/>
                <a:ea typeface="Poppins"/>
                <a:cs typeface="Poppins"/>
                <a:sym typeface="Poppins"/>
              </a:rPr>
              <a:t>= kasviksia, hyviä rasvoja, kalaa, kananmunia, maitotuotteita</a:t>
            </a:r>
            <a:endParaRPr sz="1100">
              <a:solidFill>
                <a:srgbClr val="222222"/>
              </a:solidFill>
              <a:latin typeface="Poppins"/>
              <a:ea typeface="Poppins"/>
              <a:cs typeface="Poppins"/>
              <a:sym typeface="Poppins"/>
            </a:endParaRPr>
          </a:p>
          <a:p>
            <a:pPr indent="0" lvl="0" marL="0" rtl="0" algn="l">
              <a:spcBef>
                <a:spcPts val="0"/>
              </a:spcBef>
              <a:spcAft>
                <a:spcPts val="0"/>
              </a:spcAft>
              <a:buNone/>
            </a:pPr>
            <a:r>
              <a:t/>
            </a:r>
            <a:endParaRPr/>
          </a:p>
        </p:txBody>
      </p:sp>
      <p:sp>
        <p:nvSpPr>
          <p:cNvPr id="315" name="Google Shape;31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a:t>Klikkaamalla mustaa neliötä saat Korento ry:n esittelyvideon pyörimään</a:t>
            </a:r>
            <a:endParaRPr/>
          </a:p>
        </p:txBody>
      </p:sp>
      <p:sp>
        <p:nvSpPr>
          <p:cNvPr id="356" name="Google Shape;35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0247f309bf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20247f309b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fi-FI" sz="1100">
                <a:latin typeface="Poppins"/>
                <a:ea typeface="Poppins"/>
                <a:cs typeface="Poppins"/>
                <a:sym typeface="Poppins"/>
              </a:rPr>
              <a:t>naistyyppiset sukuelimet </a:t>
            </a:r>
            <a:r>
              <a:rPr lang="fi-FI" sz="1100">
                <a:latin typeface="Poppins"/>
                <a:ea typeface="Poppins"/>
                <a:cs typeface="Poppins"/>
                <a:sym typeface="Poppins"/>
              </a:rPr>
              <a:t>= ne sukuelimet, jotka ovat naistyypillisiä; kohtu, munasarjat, munanjohtimet, emätin sekä ulkoiset sukuelimet, joita kutsutaan vulvaksi. Sukupuolikromosomit ja sikiön hormonitoiminta määräävät sukuelinten kehityksen. </a:t>
            </a:r>
            <a:endParaRPr sz="1100">
              <a:latin typeface="Poppins"/>
              <a:ea typeface="Poppins"/>
              <a:cs typeface="Poppins"/>
              <a:sym typeface="Poppins"/>
            </a:endParaRPr>
          </a:p>
          <a:p>
            <a:pPr indent="0" lvl="0" marL="0" rtl="0" algn="l">
              <a:lnSpc>
                <a:spcPct val="115000"/>
              </a:lnSpc>
              <a:spcBef>
                <a:spcPts val="0"/>
              </a:spcBef>
              <a:spcAft>
                <a:spcPts val="0"/>
              </a:spcAft>
              <a:buNone/>
            </a:pPr>
            <a:r>
              <a:rPr b="1" lang="fi-FI" sz="1100">
                <a:latin typeface="Poppins"/>
                <a:ea typeface="Poppins"/>
                <a:cs typeface="Poppins"/>
                <a:sym typeface="Poppins"/>
              </a:rPr>
              <a:t>vulva </a:t>
            </a:r>
            <a:r>
              <a:rPr lang="fi-FI" sz="1100">
                <a:latin typeface="Poppins"/>
                <a:ea typeface="Poppins"/>
                <a:cs typeface="Poppins"/>
                <a:sym typeface="Poppins"/>
              </a:rPr>
              <a:t>= ulkoiset sukuelimet; häpykukkula, isot häpyhuulet, pienet häpyhuulet, klitoris, emättimen aukko. </a:t>
            </a:r>
            <a:endParaRPr sz="11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100">
              <a:latin typeface="Poppins"/>
              <a:ea typeface="Poppins"/>
              <a:cs typeface="Poppins"/>
              <a:sym typeface="Poppins"/>
            </a:endParaRPr>
          </a:p>
          <a:p>
            <a:pPr indent="0" lvl="0" marL="0" rtl="0" algn="l">
              <a:spcBef>
                <a:spcPts val="0"/>
              </a:spcBef>
              <a:spcAft>
                <a:spcPts val="0"/>
              </a:spcAft>
              <a:buNone/>
            </a:pPr>
            <a:r>
              <a:t/>
            </a:r>
            <a:endParaRPr/>
          </a:p>
        </p:txBody>
      </p:sp>
      <p:sp>
        <p:nvSpPr>
          <p:cNvPr id="381" name="Google Shape;38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i-FI" sz="1100">
                <a:latin typeface="Poppins"/>
                <a:ea typeface="Poppins"/>
                <a:cs typeface="Poppins"/>
                <a:sym typeface="Poppins"/>
              </a:rPr>
              <a:t>estrogeeni </a:t>
            </a:r>
            <a:r>
              <a:rPr lang="fi-FI" sz="1100">
                <a:latin typeface="Poppins"/>
                <a:ea typeface="Poppins"/>
                <a:cs typeface="Poppins"/>
                <a:sym typeface="Poppins"/>
              </a:rPr>
              <a:t>= kutsutaan usein naishormoniksi. Estrogeenejä esiintyy kuitenkin kaikilla sukupuolilla ja ihmisen lisäksi kaikilla selkärankaisilla ja joillain hyönteisillä. Estrogeeni vaikuttaa erit. naistyypillisessä kehossa moneen toimintaan, kuten lisääntymiseen, aivoihin, luuston tiheyteen, maksaan, sydämeen, maitorauhasiin sekä kohtuun ja emättimeen. </a:t>
            </a:r>
            <a:endParaRPr sz="1100">
              <a:latin typeface="Poppins"/>
              <a:ea typeface="Poppins"/>
              <a:cs typeface="Poppins"/>
              <a:sym typeface="Poppins"/>
            </a:endParaRPr>
          </a:p>
          <a:p>
            <a:pPr indent="0" lvl="0" marL="0" rtl="0" algn="l">
              <a:spcBef>
                <a:spcPts val="0"/>
              </a:spcBef>
              <a:spcAft>
                <a:spcPts val="0"/>
              </a:spcAft>
              <a:buNone/>
            </a:pPr>
            <a:r>
              <a:t/>
            </a:r>
            <a:endParaRPr/>
          </a:p>
        </p:txBody>
      </p:sp>
      <p:sp>
        <p:nvSpPr>
          <p:cNvPr id="434" name="Google Shape;43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i-FI" sz="1100">
                <a:latin typeface="Poppins"/>
                <a:ea typeface="Poppins"/>
                <a:cs typeface="Poppins"/>
                <a:sym typeface="Poppins"/>
              </a:rPr>
              <a:t>PMS </a:t>
            </a:r>
            <a:r>
              <a:rPr lang="fi-FI" sz="1100">
                <a:latin typeface="Poppins"/>
                <a:ea typeface="Poppins"/>
                <a:cs typeface="Poppins"/>
                <a:sym typeface="Poppins"/>
              </a:rPr>
              <a:t>= premenstruaalioireyhtymä (eng. (premenstrual syndrome) eli kuukautisia edeltävät oireet. Erit. psyykkiset ja fyysiset oireet, jotka ovat toistuvia ja haittaavat normaalia elämää. Lieviä oireita esiintyy ennen kuukautisia lähes kaikilla menstruoivilla, varsinaisen PMS:n esiintyvyydeksi on arvioitu jopa 20–30 %. Yleisiä fyysisiä oireita: turvotus, päänsärky, väsymys, rintojen arkuus. Yleinen psyykkinen oire: mielialan vaihtelut. </a:t>
            </a:r>
            <a:endParaRPr sz="11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fi-FI" sz="1100">
                <a:latin typeface="Poppins"/>
                <a:ea typeface="Poppins"/>
                <a:cs typeface="Poppins"/>
                <a:sym typeface="Poppins"/>
              </a:rPr>
              <a:t>PMDD </a:t>
            </a:r>
            <a:r>
              <a:rPr lang="fi-FI" sz="1100">
                <a:latin typeface="Poppins"/>
                <a:ea typeface="Poppins"/>
                <a:cs typeface="Poppins"/>
                <a:sym typeface="Poppins"/>
              </a:rPr>
              <a:t>= kuukautisia edeltävä oireyhtymä ja dysforinen häiriö (eng. premenstrual dysphoric disorder). PMDD on PMS:n vaikeampi muoto, jossa psyykkinen oireilu on pääosassa. Erilaisia hoitokeinoja on saatavilla!</a:t>
            </a:r>
            <a:endParaRPr sz="1100">
              <a:latin typeface="Poppins"/>
              <a:ea typeface="Poppins"/>
              <a:cs typeface="Poppins"/>
              <a:sym typeface="Poppins"/>
            </a:endParaRPr>
          </a:p>
          <a:p>
            <a:pPr indent="0" lvl="0" marL="0" rtl="0" algn="l">
              <a:spcBef>
                <a:spcPts val="0"/>
              </a:spcBef>
              <a:spcAft>
                <a:spcPts val="0"/>
              </a:spcAft>
              <a:buNone/>
            </a:pPr>
            <a:r>
              <a:t/>
            </a:r>
            <a:endParaRPr/>
          </a:p>
        </p:txBody>
      </p:sp>
      <p:sp>
        <p:nvSpPr>
          <p:cNvPr id="444" name="Google Shape;44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i-FI" sz="1100">
                <a:latin typeface="Poppins"/>
                <a:ea typeface="Poppins"/>
                <a:cs typeface="Poppins"/>
                <a:sym typeface="Poppins"/>
              </a:rPr>
              <a:t>estrogeeni </a:t>
            </a:r>
            <a:r>
              <a:rPr lang="fi-FI" sz="1100">
                <a:latin typeface="Poppins"/>
                <a:ea typeface="Poppins"/>
                <a:cs typeface="Poppins"/>
                <a:sym typeface="Poppins"/>
              </a:rPr>
              <a:t>= kutsutaan usein naishormoniksi. Estrogeenejä esiintyy kuitenkin kaikilla sukupuolilla ja ihmisen lisäksi kaikilla selkärankaisilla ja joillain hyönteisillä. Estrogeeni vaikuttaa erit. naistyypillisessä kehossa moneen toimintaan, kuten lisääntymiseen, aivoihin, luuston tiheyteen, maksaan, sydämeen, maitorauhasiin sekä kohtuun ja emättimeen. </a:t>
            </a:r>
            <a:endParaRPr sz="11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fi-FI" sz="1100">
                <a:latin typeface="Poppins"/>
                <a:ea typeface="Poppins"/>
                <a:cs typeface="Poppins"/>
                <a:sym typeface="Poppins"/>
              </a:rPr>
              <a:t>progesteroni </a:t>
            </a:r>
            <a:r>
              <a:rPr lang="fi-FI" sz="1100">
                <a:latin typeface="Poppins"/>
                <a:ea typeface="Poppins"/>
                <a:cs typeface="Poppins"/>
                <a:sym typeface="Poppins"/>
              </a:rPr>
              <a:t>= keltarauhashormoni. Progesteronia alkaa erittymään kuukautiskierron loppuvaiheessa, kun munarakkula muuttuu keltarauhaseksi. Hormonin tehtävä on valmistaa kohdun limakalvoa siten, että hedelmöitynyt munasolu pystyy kiinnittymään siihen. Myös kivekset ja lisämunuaiset tuottavat progesteronia eli keltarauhashormonia pieniä määriä. </a:t>
            </a:r>
            <a:endParaRPr sz="11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fi-FI" sz="1100">
                <a:latin typeface="Poppins"/>
                <a:ea typeface="Poppins"/>
                <a:cs typeface="Poppins"/>
                <a:sym typeface="Poppins"/>
              </a:rPr>
              <a:t>FSH </a:t>
            </a:r>
            <a:r>
              <a:rPr lang="fi-FI" sz="1100">
                <a:latin typeface="Poppins"/>
                <a:ea typeface="Poppins"/>
                <a:cs typeface="Poppins"/>
                <a:sym typeface="Poppins"/>
              </a:rPr>
              <a:t>= follikkeleita (munarakkuloita) stimuloiva hormoni. Hormonia tuottaa aivolisäke ja se on tärkeä kuukautiskiertoa säätelevä hormoni. FSH vaikuttaa munarakkuloiden kasvamiseen ja kypsymiseen.</a:t>
            </a:r>
            <a:br>
              <a:rPr lang="fi-FI" sz="1100">
                <a:latin typeface="Poppins"/>
                <a:ea typeface="Poppins"/>
                <a:cs typeface="Poppins"/>
                <a:sym typeface="Poppins"/>
              </a:rPr>
            </a:br>
            <a:r>
              <a:rPr b="1" lang="fi-FI" sz="1100">
                <a:latin typeface="Poppins"/>
                <a:ea typeface="Poppins"/>
                <a:cs typeface="Poppins"/>
                <a:sym typeface="Poppins"/>
              </a:rPr>
              <a:t>LH </a:t>
            </a:r>
            <a:r>
              <a:rPr lang="fi-FI" sz="1100">
                <a:latin typeface="Poppins"/>
                <a:ea typeface="Poppins"/>
                <a:cs typeface="Poppins"/>
                <a:sym typeface="Poppins"/>
              </a:rPr>
              <a:t>= lutenisoiva hormoni on aivolisäkkeen tuottama hormoni. Se on tärkeä normaalia kuukautiskiertoa säätelevä hormoni, kuten FSH. Luteinisoiva hormoni stimuloi munarakkulan irtoamista eli ovulaatiota, jonka jälkeen se tukee keltarauhasen toimintaa ja ylläpitää keltarauhashormonin eli progesteronin tuotantoa. Miehillä luteinisoiva hormoni stimuloi kivesten testosteronin tuotantoa. </a:t>
            </a:r>
            <a:endParaRPr sz="1100">
              <a:latin typeface="Poppins"/>
              <a:ea typeface="Poppins"/>
              <a:cs typeface="Poppins"/>
              <a:sym typeface="Poppins"/>
            </a:endParaRPr>
          </a:p>
          <a:p>
            <a:pPr indent="0" lvl="0" marL="0" rtl="0" algn="l">
              <a:spcBef>
                <a:spcPts val="0"/>
              </a:spcBef>
              <a:spcAft>
                <a:spcPts val="0"/>
              </a:spcAft>
              <a:buNone/>
            </a:pPr>
            <a:r>
              <a:t/>
            </a:r>
            <a:endParaRPr/>
          </a:p>
        </p:txBody>
      </p:sp>
      <p:sp>
        <p:nvSpPr>
          <p:cNvPr id="461" name="Google Shape;46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i-FI" sz="1100">
                <a:latin typeface="Poppins"/>
                <a:ea typeface="Poppins"/>
                <a:cs typeface="Poppins"/>
                <a:sym typeface="Poppins"/>
              </a:rPr>
              <a:t>PMS </a:t>
            </a:r>
            <a:r>
              <a:rPr lang="fi-FI" sz="1100">
                <a:latin typeface="Poppins"/>
                <a:ea typeface="Poppins"/>
                <a:cs typeface="Poppins"/>
                <a:sym typeface="Poppins"/>
              </a:rPr>
              <a:t>= premenstruaalioireyhtymä (eng. (premenstrual syndrome) eli kuukautisia edeltävät oireet. Erit. psyykkiset ja fyysiset oireet, jotka ovat toistuvia ja haittaavat normaalia elämää. Lieviä oireita esiintyy ennen kuukautisia lähes kaikilla menstruoivilla, varsinaisen PMS:n esiintyvyydeksi on arvioitu jopa 20–30 %. Yleisiä fyysisiä oireita: turvotus, päänsärky, väsymys, rintojen arkuus. Yleinen psyykkinen oire: mielialan vaihtelut. </a:t>
            </a:r>
            <a:endParaRPr sz="11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fi-FI" sz="1100">
                <a:latin typeface="Poppins"/>
                <a:ea typeface="Poppins"/>
                <a:cs typeface="Poppins"/>
                <a:sym typeface="Poppins"/>
              </a:rPr>
              <a:t>PMDD </a:t>
            </a:r>
            <a:r>
              <a:rPr lang="fi-FI" sz="1100">
                <a:latin typeface="Poppins"/>
                <a:ea typeface="Poppins"/>
                <a:cs typeface="Poppins"/>
                <a:sym typeface="Poppins"/>
              </a:rPr>
              <a:t>= kuukautisia edeltävä oireyhtymä ja dysforinen häiriö (eng. premenstrual dysphoric disorder). PMDD on PMS:n vaikeampi muoto, jossa psyykkinen oireilu on pääosassa. Erilaisia hoitokeinoja on saatavilla!</a:t>
            </a:r>
            <a:endParaRPr sz="1100">
              <a:latin typeface="Poppins"/>
              <a:ea typeface="Poppins"/>
              <a:cs typeface="Poppins"/>
              <a:sym typeface="Poppins"/>
            </a:endParaRPr>
          </a:p>
          <a:p>
            <a:pPr indent="0" lvl="0" marL="0" rtl="0" algn="l">
              <a:spcBef>
                <a:spcPts val="0"/>
              </a:spcBef>
              <a:spcAft>
                <a:spcPts val="0"/>
              </a:spcAft>
              <a:buNone/>
            </a:pPr>
            <a:r>
              <a:t/>
            </a:r>
            <a:endParaRPr/>
          </a:p>
        </p:txBody>
      </p:sp>
      <p:sp>
        <p:nvSpPr>
          <p:cNvPr id="486" name="Google Shape;48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i-FI" sz="1100">
                <a:latin typeface="Poppins"/>
                <a:ea typeface="Poppins"/>
                <a:cs typeface="Poppins"/>
                <a:sym typeface="Poppins"/>
              </a:rPr>
              <a:t>krooninen kipu</a:t>
            </a:r>
            <a:r>
              <a:rPr lang="fi-FI" sz="1100">
                <a:latin typeface="Poppins"/>
                <a:ea typeface="Poppins"/>
                <a:cs typeface="Poppins"/>
                <a:sym typeface="Poppins"/>
              </a:rPr>
              <a:t> = pitkäaikainen kipu, yleensä määritelty kivuksi, joka kestänyt yli 2-6 kuukautta. Krooninen kipu voi olla ajoittaista kipua, joka tulee ja menee tai kipua, joka on kokoajan läsnä. </a:t>
            </a:r>
            <a:endParaRPr sz="1100">
              <a:latin typeface="Poppins"/>
              <a:ea typeface="Poppins"/>
              <a:cs typeface="Poppins"/>
              <a:sym typeface="Poppins"/>
            </a:endParaRPr>
          </a:p>
          <a:p>
            <a:pPr indent="0" lvl="0" marL="0" rtl="0" algn="l">
              <a:spcBef>
                <a:spcPts val="0"/>
              </a:spcBef>
              <a:spcAft>
                <a:spcPts val="0"/>
              </a:spcAft>
              <a:buNone/>
            </a:pPr>
            <a:r>
              <a:t/>
            </a:r>
            <a:endParaRPr/>
          </a:p>
        </p:txBody>
      </p:sp>
      <p:sp>
        <p:nvSpPr>
          <p:cNvPr id="527" name="Google Shape;52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Poppins"/>
              <a:ea typeface="Poppins"/>
              <a:cs typeface="Poppins"/>
              <a:sym typeface="Poppins"/>
            </a:endParaRPr>
          </a:p>
          <a:p>
            <a:pPr indent="0" lvl="0" marL="0" rtl="0" algn="l">
              <a:spcBef>
                <a:spcPts val="0"/>
              </a:spcBef>
              <a:spcAft>
                <a:spcPts val="0"/>
              </a:spcAft>
              <a:buNone/>
            </a:pPr>
            <a:r>
              <a:t/>
            </a:r>
            <a:endParaRPr/>
          </a:p>
        </p:txBody>
      </p:sp>
      <p:sp>
        <p:nvSpPr>
          <p:cNvPr id="551" name="Google Shape;55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Poppins"/>
              <a:ea typeface="Poppins"/>
              <a:cs typeface="Poppins"/>
              <a:sym typeface="Poppins"/>
            </a:endParaRPr>
          </a:p>
          <a:p>
            <a:pPr indent="0" lvl="0" marL="0" rtl="0" algn="l">
              <a:spcBef>
                <a:spcPts val="0"/>
              </a:spcBef>
              <a:spcAft>
                <a:spcPts val="0"/>
              </a:spcAft>
              <a:buNone/>
            </a:pPr>
            <a:r>
              <a:t/>
            </a:r>
            <a:endParaRPr/>
          </a:p>
        </p:txBody>
      </p:sp>
      <p:sp>
        <p:nvSpPr>
          <p:cNvPr id="568" name="Google Shape;568;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a:t>Klikkaamalla violettia neliötä Tunne rintasi ry:n esittelyvideo lähtee pyörimään</a:t>
            </a:r>
            <a:endParaRPr/>
          </a:p>
        </p:txBody>
      </p:sp>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i-FI" sz="1100">
                <a:latin typeface="Poppins"/>
                <a:ea typeface="Poppins"/>
                <a:cs typeface="Poppins"/>
                <a:sym typeface="Poppins"/>
              </a:rPr>
              <a:t>Pohdintatehtävissä on erilaisia tilanteita liittyen oppituntipaketin aiheisiin. </a:t>
            </a:r>
            <a:endParaRPr/>
          </a:p>
        </p:txBody>
      </p:sp>
      <p:sp>
        <p:nvSpPr>
          <p:cNvPr id="661" name="Google Shape;66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5" name="Shape 15"/>
        <p:cNvGrpSpPr/>
        <p:nvPr/>
      </p:nvGrpSpPr>
      <p:grpSpPr>
        <a:xfrm>
          <a:off x="0" y="0"/>
          <a:ext cx="0" cy="0"/>
          <a:chOff x="0" y="0"/>
          <a:chExt cx="0" cy="0"/>
        </a:xfrm>
      </p:grpSpPr>
      <p:sp>
        <p:nvSpPr>
          <p:cNvPr id="16" name="Google Shape;16;p8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pystysuora teksti" type="vertTx">
  <p:cSld name="VERTICAL_TEXT">
    <p:spTree>
      <p:nvGrpSpPr>
        <p:cNvPr id="72" name="Shape 72"/>
        <p:cNvGrpSpPr/>
        <p:nvPr/>
      </p:nvGrpSpPr>
      <p:grpSpPr>
        <a:xfrm>
          <a:off x="0" y="0"/>
          <a:ext cx="0" cy="0"/>
          <a:chOff x="0" y="0"/>
          <a:chExt cx="0" cy="0"/>
        </a:xfrm>
      </p:grpSpPr>
      <p:sp>
        <p:nvSpPr>
          <p:cNvPr id="73" name="Google Shape;73;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9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ystysuora otsikko ja teksti" type="vertTitleAndTx">
  <p:cSld name="VERTICAL_TITLE_AND_VERTICAL_TEXT">
    <p:spTree>
      <p:nvGrpSpPr>
        <p:cNvPr id="78" name="Shape 78"/>
        <p:cNvGrpSpPr/>
        <p:nvPr/>
      </p:nvGrpSpPr>
      <p:grpSpPr>
        <a:xfrm>
          <a:off x="0" y="0"/>
          <a:ext cx="0" cy="0"/>
          <a:chOff x="0" y="0"/>
          <a:chExt cx="0" cy="0"/>
        </a:xfrm>
      </p:grpSpPr>
      <p:sp>
        <p:nvSpPr>
          <p:cNvPr id="79" name="Google Shape;79;p9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9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type="obj">
  <p:cSld name="OBJECT">
    <p:spTree>
      <p:nvGrpSpPr>
        <p:cNvPr id="21" name="Shape 21"/>
        <p:cNvGrpSpPr/>
        <p:nvPr/>
      </p:nvGrpSpPr>
      <p:grpSpPr>
        <a:xfrm>
          <a:off x="0" y="0"/>
          <a:ext cx="0" cy="0"/>
          <a:chOff x="0" y="0"/>
          <a:chExt cx="0" cy="0"/>
        </a:xfrm>
      </p:grpSpPr>
      <p:sp>
        <p:nvSpPr>
          <p:cNvPr id="22" name="Google Shape;22;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type="blank">
  <p:cSld name="BLANK">
    <p:spTree>
      <p:nvGrpSpPr>
        <p:cNvPr id="27" name="Shape 27"/>
        <p:cNvGrpSpPr/>
        <p:nvPr/>
      </p:nvGrpSpPr>
      <p:grpSpPr>
        <a:xfrm>
          <a:off x="0" y="0"/>
          <a:ext cx="0" cy="0"/>
          <a:chOff x="0" y="0"/>
          <a:chExt cx="0" cy="0"/>
        </a:xfrm>
      </p:grpSpPr>
      <p:sp>
        <p:nvSpPr>
          <p:cNvPr id="28" name="Google Shape;28;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type="secHead">
  <p:cSld name="SECTION_HEADER">
    <p:spTree>
      <p:nvGrpSpPr>
        <p:cNvPr id="31" name="Shape 31"/>
        <p:cNvGrpSpPr/>
        <p:nvPr/>
      </p:nvGrpSpPr>
      <p:grpSpPr>
        <a:xfrm>
          <a:off x="0" y="0"/>
          <a:ext cx="0" cy="0"/>
          <a:chOff x="0" y="0"/>
          <a:chExt cx="0" cy="0"/>
        </a:xfrm>
      </p:grpSpPr>
      <p:sp>
        <p:nvSpPr>
          <p:cNvPr id="32" name="Google Shape;32;p8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8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type="twoObj">
  <p:cSld name="TWO_OBJECTS">
    <p:spTree>
      <p:nvGrpSpPr>
        <p:cNvPr id="37" name="Shape 37"/>
        <p:cNvGrpSpPr/>
        <p:nvPr/>
      </p:nvGrpSpPr>
      <p:grpSpPr>
        <a:xfrm>
          <a:off x="0" y="0"/>
          <a:ext cx="0" cy="0"/>
          <a:chOff x="0" y="0"/>
          <a:chExt cx="0" cy="0"/>
        </a:xfrm>
      </p:grpSpPr>
      <p:sp>
        <p:nvSpPr>
          <p:cNvPr id="38" name="Google Shape;38;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8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ailu" type="twoTxTwoObj">
  <p:cSld name="TWO_OBJECTS_WITH_TEXT">
    <p:spTree>
      <p:nvGrpSpPr>
        <p:cNvPr id="44" name="Shape 44"/>
        <p:cNvGrpSpPr/>
        <p:nvPr/>
      </p:nvGrpSpPr>
      <p:grpSpPr>
        <a:xfrm>
          <a:off x="0" y="0"/>
          <a:ext cx="0" cy="0"/>
          <a:chOff x="0" y="0"/>
          <a:chExt cx="0" cy="0"/>
        </a:xfrm>
      </p:grpSpPr>
      <p:sp>
        <p:nvSpPr>
          <p:cNvPr id="45" name="Google Shape;45;p8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8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8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type="titleOnly">
  <p:cSld name="TITLE_ONLY">
    <p:spTree>
      <p:nvGrpSpPr>
        <p:cNvPr id="53" name="Shape 53"/>
        <p:cNvGrpSpPr/>
        <p:nvPr/>
      </p:nvGrpSpPr>
      <p:grpSpPr>
        <a:xfrm>
          <a:off x="0" y="0"/>
          <a:ext cx="0" cy="0"/>
          <a:chOff x="0" y="0"/>
          <a:chExt cx="0" cy="0"/>
        </a:xfrm>
      </p:grpSpPr>
      <p:sp>
        <p:nvSpPr>
          <p:cNvPr id="54" name="Google Shape;54;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sisältö" type="objTx">
  <p:cSld name="OBJECT_WITH_CAPTION_TEXT">
    <p:spTree>
      <p:nvGrpSpPr>
        <p:cNvPr id="58" name="Shape 58"/>
        <p:cNvGrpSpPr/>
        <p:nvPr/>
      </p:nvGrpSpPr>
      <p:grpSpPr>
        <a:xfrm>
          <a:off x="0" y="0"/>
          <a:ext cx="0" cy="0"/>
          <a:chOff x="0" y="0"/>
          <a:chExt cx="0" cy="0"/>
        </a:xfrm>
      </p:grpSpPr>
      <p:sp>
        <p:nvSpPr>
          <p:cNvPr id="59" name="Google Shape;59;p9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kuva" type="picTx">
  <p:cSld name="PICTURE_WITH_CAPTION_TEXT">
    <p:spTree>
      <p:nvGrpSpPr>
        <p:cNvPr id="65" name="Shape 65"/>
        <p:cNvGrpSpPr/>
        <p:nvPr/>
      </p:nvGrpSpPr>
      <p:grpSpPr>
        <a:xfrm>
          <a:off x="0" y="0"/>
          <a:ext cx="0" cy="0"/>
          <a:chOff x="0" y="0"/>
          <a:chExt cx="0" cy="0"/>
        </a:xfrm>
      </p:grpSpPr>
      <p:sp>
        <p:nvSpPr>
          <p:cNvPr id="66" name="Google Shape;66;p9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1"/>
          <p:cNvSpPr/>
          <p:nvPr>
            <p:ph idx="2" type="pic"/>
          </p:nvPr>
        </p:nvSpPr>
        <p:spPr>
          <a:xfrm>
            <a:off x="5183188" y="987425"/>
            <a:ext cx="6172200" cy="4873625"/>
          </a:xfrm>
          <a:prstGeom prst="rect">
            <a:avLst/>
          </a:prstGeom>
          <a:noFill/>
          <a:ln>
            <a:noFill/>
          </a:ln>
        </p:spPr>
      </p:sp>
      <p:sp>
        <p:nvSpPr>
          <p:cNvPr id="68" name="Google Shape;68;p9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 Id="rId4" Type="http://schemas.openxmlformats.org/officeDocument/2006/relationships/image" Target="../media/image4.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7.png"/><Relationship Id="rId4" Type="http://schemas.openxmlformats.org/officeDocument/2006/relationships/image" Target="../media/image1.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1.jpg"/><Relationship Id="rId4" Type="http://schemas.openxmlformats.org/officeDocument/2006/relationships/image" Target="../media/image1.png"/><Relationship Id="rId5"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hyperlink" Target="http://drive.google.com/file/d/1kGYBXAMWn_lvyhoWMqMTCZYFzLLpd7J5/view" TargetMode="External"/><Relationship Id="rId6"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korento.fi/" TargetMode="External"/><Relationship Id="rId4" Type="http://schemas.openxmlformats.org/officeDocument/2006/relationships/hyperlink" Target="http://www.moona.info/" TargetMode="External"/><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1.png"/><Relationship Id="rId6"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5.png"/><Relationship Id="rId6"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0.png"/><Relationship Id="rId4" Type="http://schemas.openxmlformats.org/officeDocument/2006/relationships/image" Target="../media/image1.png"/><Relationship Id="rId5"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pn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hyperlink" Target="http://drive.google.com/file/d/1shLHEAOlkgzQdodq7hxmEhnKT43H5ui_/view" TargetMode="External"/><Relationship Id="rId5"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40.jpg"/><Relationship Id="rId4" Type="http://schemas.openxmlformats.org/officeDocument/2006/relationships/image" Target="../media/image1.png"/><Relationship Id="rId5" Type="http://schemas.openxmlformats.org/officeDocument/2006/relationships/image" Target="../media/image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pn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pn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1.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png"/><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pn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png"/><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pn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1.pn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latin typeface="Comic Sans MS"/>
              <a:ea typeface="Comic Sans MS"/>
              <a:cs typeface="Comic Sans MS"/>
              <a:sym typeface="Comic Sans MS"/>
            </a:endParaRPr>
          </a:p>
        </p:txBody>
      </p:sp>
      <p:sp>
        <p:nvSpPr>
          <p:cNvPr id="89" name="Google Shape;8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latin typeface="Poppins"/>
              <a:ea typeface="Poppins"/>
              <a:cs typeface="Poppins"/>
              <a:sym typeface="Poppins"/>
            </a:endParaRPr>
          </a:p>
        </p:txBody>
      </p:sp>
      <p:pic>
        <p:nvPicPr>
          <p:cNvPr id="90" name="Google Shape;90;p1"/>
          <p:cNvPicPr preferRelativeResize="0"/>
          <p:nvPr/>
        </p:nvPicPr>
        <p:blipFill rotWithShape="1">
          <a:blip r:embed="rId3">
            <a:alphaModFix/>
          </a:blip>
          <a:srcRect b="0" l="0" r="0" t="0"/>
          <a:stretch/>
        </p:blipFill>
        <p:spPr>
          <a:xfrm>
            <a:off x="0" y="-28576"/>
            <a:ext cx="12192000" cy="6886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omic Sans MS"/>
              <a:buNone/>
            </a:pPr>
            <a:r>
              <a:rPr lang="fi-FI" sz="5400">
                <a:latin typeface="Comfortaa"/>
                <a:ea typeface="Comfortaa"/>
                <a:cs typeface="Comfortaa"/>
                <a:sym typeface="Comfortaa"/>
              </a:rPr>
              <a:t>Palvelut</a:t>
            </a:r>
            <a:endParaRPr>
              <a:latin typeface="Comfortaa"/>
              <a:ea typeface="Comfortaa"/>
              <a:cs typeface="Comfortaa"/>
              <a:sym typeface="Comfortaa"/>
            </a:endParaRPr>
          </a:p>
        </p:txBody>
      </p:sp>
      <p:sp>
        <p:nvSpPr>
          <p:cNvPr id="160" name="Google Shape;160;p10"/>
          <p:cNvSpPr txBox="1"/>
          <p:nvPr>
            <p:ph idx="1" type="body"/>
          </p:nvPr>
        </p:nvSpPr>
        <p:spPr>
          <a:xfrm>
            <a:off x="838200" y="1107440"/>
            <a:ext cx="10515600" cy="506952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Painettu ja ladattava materiaali, videot, koulutus, opastustilaisuus, asiantuntija tapahtumiin, uutiskirje, verkkosivut, some-kanavat, Tissipodcast, rintaterveysinfopaketti.</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Hyödynnä maksuttomia palveluitamme!</a:t>
            </a:r>
            <a:endParaRPr/>
          </a:p>
          <a:p>
            <a:pPr indent="-88900" lvl="0" marL="228600" rtl="0" algn="l">
              <a:lnSpc>
                <a:spcPct val="90000"/>
              </a:lnSpc>
              <a:spcBef>
                <a:spcPts val="1000"/>
              </a:spcBef>
              <a:spcAft>
                <a:spcPts val="0"/>
              </a:spcAft>
              <a:buClr>
                <a:schemeClr val="dk1"/>
              </a:buClr>
              <a:buSzPts val="2200"/>
              <a:buNone/>
            </a:pPr>
            <a:r>
              <a:t/>
            </a:r>
            <a:endParaRPr sz="2200"/>
          </a:p>
        </p:txBody>
      </p:sp>
      <p:pic>
        <p:nvPicPr>
          <p:cNvPr descr="Kuva, joka sisältää kohteen teksti&#10;&#10;Kuvaus luotu automaattisesti" id="161" name="Google Shape;161;p10"/>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162" name="Google Shape;162;p10"/>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adb77badff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i-FI"/>
              <a:t>Tunne rintasi ry somessa!</a:t>
            </a:r>
            <a:endParaRPr/>
          </a:p>
        </p:txBody>
      </p:sp>
      <p:sp>
        <p:nvSpPr>
          <p:cNvPr id="169" name="Google Shape;169;g2adb77badff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228600" lvl="0" marL="228600" rtl="0" algn="l">
              <a:spcBef>
                <a:spcPts val="0"/>
              </a:spcBef>
              <a:spcAft>
                <a:spcPts val="0"/>
              </a:spcAft>
              <a:buSzPts val="3600"/>
              <a:buChar char="•"/>
            </a:pPr>
            <a:r>
              <a:rPr lang="fi-FI" sz="3600">
                <a:latin typeface="Poppins"/>
                <a:ea typeface="Poppins"/>
                <a:cs typeface="Poppins"/>
                <a:sym typeface="Poppins"/>
              </a:rPr>
              <a:t>Instagram</a:t>
            </a:r>
            <a:endParaRPr sz="3600">
              <a:latin typeface="Poppins"/>
              <a:ea typeface="Poppins"/>
              <a:cs typeface="Poppins"/>
              <a:sym typeface="Poppins"/>
            </a:endParaRPr>
          </a:p>
          <a:p>
            <a:pPr indent="-228600" lvl="0" marL="228600" rtl="0" algn="l">
              <a:spcBef>
                <a:spcPts val="0"/>
              </a:spcBef>
              <a:spcAft>
                <a:spcPts val="0"/>
              </a:spcAft>
              <a:buSzPts val="3600"/>
              <a:buFont typeface="Poppins"/>
              <a:buChar char="•"/>
            </a:pPr>
            <a:r>
              <a:rPr lang="fi-FI" sz="3600">
                <a:latin typeface="Poppins"/>
                <a:ea typeface="Poppins"/>
                <a:cs typeface="Poppins"/>
                <a:sym typeface="Poppins"/>
              </a:rPr>
              <a:t>TikTok</a:t>
            </a:r>
            <a:endParaRPr sz="3600">
              <a:latin typeface="Poppins"/>
              <a:ea typeface="Poppins"/>
              <a:cs typeface="Poppins"/>
              <a:sym typeface="Poppins"/>
            </a:endParaRPr>
          </a:p>
          <a:p>
            <a:pPr indent="0" lvl="0" marL="0" rtl="0" algn="l">
              <a:spcBef>
                <a:spcPts val="0"/>
              </a:spcBef>
              <a:spcAft>
                <a:spcPts val="0"/>
              </a:spcAft>
              <a:buNone/>
            </a:pPr>
            <a:r>
              <a:t/>
            </a:r>
            <a:endParaRPr sz="3600">
              <a:latin typeface="Poppins"/>
              <a:ea typeface="Poppins"/>
              <a:cs typeface="Poppins"/>
              <a:sym typeface="Poppins"/>
            </a:endParaRPr>
          </a:p>
          <a:p>
            <a:pPr indent="0" lvl="0" marL="0" rtl="0" algn="l">
              <a:spcBef>
                <a:spcPts val="0"/>
              </a:spcBef>
              <a:spcAft>
                <a:spcPts val="0"/>
              </a:spcAft>
              <a:buNone/>
            </a:pPr>
            <a:r>
              <a:rPr lang="fi-FI" sz="3600">
                <a:latin typeface="Poppins"/>
                <a:ea typeface="Poppins"/>
                <a:cs typeface="Poppins"/>
                <a:sym typeface="Poppins"/>
              </a:rPr>
              <a:t>-&gt; @tunnerintasi</a:t>
            </a:r>
            <a:endParaRPr sz="3600">
              <a:latin typeface="Poppins"/>
              <a:ea typeface="Poppins"/>
              <a:cs typeface="Poppins"/>
              <a:sym typeface="Poppins"/>
            </a:endParaRPr>
          </a:p>
          <a:p>
            <a:pPr indent="0" lvl="0" marL="0" rtl="0" algn="l">
              <a:spcBef>
                <a:spcPts val="0"/>
              </a:spcBef>
              <a:spcAft>
                <a:spcPts val="0"/>
              </a:spcAft>
              <a:buNone/>
            </a:pPr>
            <a:r>
              <a:t/>
            </a:r>
            <a:endParaRPr sz="3600">
              <a:latin typeface="Poppins"/>
              <a:ea typeface="Poppins"/>
              <a:cs typeface="Poppins"/>
              <a:sym typeface="Poppins"/>
            </a:endParaRPr>
          </a:p>
          <a:p>
            <a:pPr indent="-228600" lvl="0" marL="228600" rtl="0" algn="l">
              <a:spcBef>
                <a:spcPts val="0"/>
              </a:spcBef>
              <a:spcAft>
                <a:spcPts val="0"/>
              </a:spcAft>
              <a:buSzPts val="3600"/>
              <a:buChar char="•"/>
            </a:pPr>
            <a:r>
              <a:rPr lang="fi-FI" sz="3600">
                <a:latin typeface="Poppins"/>
                <a:ea typeface="Poppins"/>
                <a:cs typeface="Poppins"/>
                <a:sym typeface="Poppins"/>
              </a:rPr>
              <a:t>Facebook</a:t>
            </a:r>
            <a:endParaRPr sz="3600">
              <a:latin typeface="Poppins"/>
              <a:ea typeface="Poppins"/>
              <a:cs typeface="Poppins"/>
              <a:sym typeface="Poppins"/>
            </a:endParaRPr>
          </a:p>
          <a:p>
            <a:pPr indent="-228600" lvl="0" marL="228600" rtl="0" algn="l">
              <a:spcBef>
                <a:spcPts val="0"/>
              </a:spcBef>
              <a:spcAft>
                <a:spcPts val="0"/>
              </a:spcAft>
              <a:buSzPts val="3600"/>
              <a:buFont typeface="Poppins"/>
              <a:buChar char="•"/>
            </a:pPr>
            <a:r>
              <a:rPr lang="fi-FI" sz="3600">
                <a:latin typeface="Poppins"/>
                <a:ea typeface="Poppins"/>
                <a:cs typeface="Poppins"/>
                <a:sym typeface="Poppins"/>
              </a:rPr>
              <a:t>Youtube</a:t>
            </a:r>
            <a:endParaRPr sz="3600">
              <a:latin typeface="Poppins"/>
              <a:ea typeface="Poppins"/>
              <a:cs typeface="Poppins"/>
              <a:sym typeface="Poppins"/>
            </a:endParaRPr>
          </a:p>
          <a:p>
            <a:pPr indent="0" lvl="0" marL="0" rtl="0" algn="l">
              <a:spcBef>
                <a:spcPts val="0"/>
              </a:spcBef>
              <a:spcAft>
                <a:spcPts val="0"/>
              </a:spcAft>
              <a:buNone/>
            </a:pPr>
            <a:r>
              <a:t/>
            </a:r>
            <a:endParaRPr sz="3600">
              <a:latin typeface="Poppins"/>
              <a:ea typeface="Poppins"/>
              <a:cs typeface="Poppins"/>
              <a:sym typeface="Poppins"/>
            </a:endParaRPr>
          </a:p>
          <a:p>
            <a:pPr indent="0" lvl="0" marL="0" rtl="0" algn="l">
              <a:spcBef>
                <a:spcPts val="0"/>
              </a:spcBef>
              <a:spcAft>
                <a:spcPts val="0"/>
              </a:spcAft>
              <a:buNone/>
            </a:pPr>
            <a:r>
              <a:rPr lang="fi-FI" sz="3600">
                <a:latin typeface="Poppins"/>
                <a:ea typeface="Poppins"/>
                <a:cs typeface="Poppins"/>
                <a:sym typeface="Poppins"/>
              </a:rPr>
              <a:t>-&gt; Tunne Rintasi</a:t>
            </a:r>
            <a:endParaRPr sz="3600">
              <a:latin typeface="Poppins"/>
              <a:ea typeface="Poppins"/>
              <a:cs typeface="Poppins"/>
              <a:sym typeface="Poppins"/>
            </a:endParaRPr>
          </a:p>
          <a:p>
            <a:pPr indent="0" lvl="0" marL="0" rtl="0" algn="l">
              <a:spcBef>
                <a:spcPts val="0"/>
              </a:spcBef>
              <a:spcAft>
                <a:spcPts val="0"/>
              </a:spcAft>
              <a:buNone/>
            </a:pPr>
            <a:r>
              <a:t/>
            </a:r>
            <a:endParaRPr sz="3600">
              <a:latin typeface="Poppins"/>
              <a:ea typeface="Poppins"/>
              <a:cs typeface="Poppins"/>
              <a:sym typeface="Poppins"/>
            </a:endParaRPr>
          </a:p>
          <a:p>
            <a:pPr indent="0" lvl="0" marL="0" rtl="0" algn="l">
              <a:spcBef>
                <a:spcPts val="0"/>
              </a:spcBef>
              <a:spcAft>
                <a:spcPts val="0"/>
              </a:spcAft>
              <a:buNone/>
            </a:pPr>
            <a:r>
              <a:t/>
            </a:r>
            <a:endParaRPr sz="3600">
              <a:latin typeface="Poppins"/>
              <a:ea typeface="Poppins"/>
              <a:cs typeface="Poppins"/>
              <a:sym typeface="Poppins"/>
            </a:endParaRPr>
          </a:p>
        </p:txBody>
      </p:sp>
      <p:pic>
        <p:nvPicPr>
          <p:cNvPr descr="Kuva, joka sisältää kohteen teksti&#10;&#10;Kuvaus luotu automaattisesti" id="170" name="Google Shape;170;g2adb77badff_0_6"/>
          <p:cNvPicPr preferRelativeResize="0"/>
          <p:nvPr/>
        </p:nvPicPr>
        <p:blipFill rotWithShape="1">
          <a:blip r:embed="rId3">
            <a:alphaModFix/>
          </a:blip>
          <a:srcRect b="0" l="0" r="0" t="0"/>
          <a:stretch/>
        </p:blipFill>
        <p:spPr>
          <a:xfrm>
            <a:off x="231882" y="5549486"/>
            <a:ext cx="1447874" cy="1187511"/>
          </a:xfrm>
          <a:prstGeom prst="rect">
            <a:avLst/>
          </a:prstGeom>
          <a:noFill/>
          <a:ln>
            <a:noFill/>
          </a:ln>
        </p:spPr>
      </p:pic>
      <p:pic>
        <p:nvPicPr>
          <p:cNvPr id="171" name="Google Shape;171;g2adb77badff_0_6"/>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Rintasyöpä</a:t>
            </a:r>
            <a:endParaRPr>
              <a:latin typeface="Comfortaa"/>
              <a:ea typeface="Comfortaa"/>
              <a:cs typeface="Comfortaa"/>
              <a:sym typeface="Comfortaa"/>
            </a:endParaRPr>
          </a:p>
        </p:txBody>
      </p:sp>
      <p:sp>
        <p:nvSpPr>
          <p:cNvPr id="177" name="Google Shape;17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Suomessa löydetään noin 5000 uutta rintasyöpää/vuosi, suurin osa naisilta.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Tavallisin oire on kiinteä, aristamaton, ympäristöön kiinnittynyt kyhmy rinnassa.</a:t>
            </a:r>
            <a:endParaRPr/>
          </a:p>
        </p:txBody>
      </p:sp>
      <p:pic>
        <p:nvPicPr>
          <p:cNvPr descr="Kuva, joka sisältää kohteen teksti&#10;&#10;Kuvaus luotu automaattisesti" id="178" name="Google Shape;178;p12"/>
          <p:cNvPicPr preferRelativeResize="0"/>
          <p:nvPr/>
        </p:nvPicPr>
        <p:blipFill rotWithShape="1">
          <a:blip r:embed="rId3">
            <a:alphaModFix/>
          </a:blip>
          <a:srcRect b="0" l="0" r="0" t="0"/>
          <a:stretch/>
        </p:blipFill>
        <p:spPr>
          <a:xfrm>
            <a:off x="231882" y="5549486"/>
            <a:ext cx="1447874" cy="1187511"/>
          </a:xfrm>
          <a:prstGeom prst="rect">
            <a:avLst/>
          </a:prstGeom>
          <a:noFill/>
          <a:ln>
            <a:noFill/>
          </a:ln>
        </p:spPr>
      </p:pic>
      <p:pic>
        <p:nvPicPr>
          <p:cNvPr id="179" name="Google Shape;179;p12"/>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txBox="1"/>
          <p:nvPr>
            <p:ph type="title"/>
          </p:nvPr>
        </p:nvSpPr>
        <p:spPr>
          <a:xfrm>
            <a:off x="543475" y="3424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Tyypit</a:t>
            </a:r>
            <a:endParaRPr>
              <a:latin typeface="Comfortaa"/>
              <a:ea typeface="Comfortaa"/>
              <a:cs typeface="Comfortaa"/>
              <a:sym typeface="Comfortaa"/>
            </a:endParaRPr>
          </a:p>
        </p:txBody>
      </p:sp>
      <p:graphicFrame>
        <p:nvGraphicFramePr>
          <p:cNvPr id="185" name="Google Shape;185;p13"/>
          <p:cNvGraphicFramePr/>
          <p:nvPr/>
        </p:nvGraphicFramePr>
        <p:xfrm>
          <a:off x="5924550" y="217785"/>
          <a:ext cx="7677150" cy="4351338"/>
        </p:xfrm>
        <a:graphic>
          <a:graphicData uri="http://schemas.openxmlformats.org/drawingml/2006/chart">
            <c:chart r:id="rId3"/>
          </a:graphicData>
        </a:graphic>
      </p:graphicFrame>
      <p:sp>
        <p:nvSpPr>
          <p:cNvPr id="186" name="Google Shape;186;p13"/>
          <p:cNvSpPr txBox="1"/>
          <p:nvPr/>
        </p:nvSpPr>
        <p:spPr>
          <a:xfrm>
            <a:off x="231882" y="1838028"/>
            <a:ext cx="7153274" cy="34163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Arial"/>
              <a:buChar char="•"/>
            </a:pPr>
            <a:r>
              <a:rPr b="0" i="0" lang="fi-FI" sz="3600" u="none" cap="none" strike="noStrike">
                <a:solidFill>
                  <a:schemeClr val="dk1"/>
                </a:solidFill>
                <a:latin typeface="Poppins"/>
                <a:ea typeface="Poppins"/>
                <a:cs typeface="Poppins"/>
                <a:sym typeface="Poppins"/>
              </a:rPr>
              <a:t>Yleisin rintasyöpätyyppi on tiehytperäinen (70%), toiseksi yleisin rauhasperäinen (10-15%).</a:t>
            </a:r>
            <a:endParaRPr/>
          </a:p>
          <a:p>
            <a:pPr indent="-285750" lvl="0" marL="285750" marR="0" rtl="0" algn="l">
              <a:spcBef>
                <a:spcPts val="0"/>
              </a:spcBef>
              <a:spcAft>
                <a:spcPts val="0"/>
              </a:spcAft>
              <a:buClr>
                <a:schemeClr val="dk1"/>
              </a:buClr>
              <a:buSzPts val="3600"/>
              <a:buFont typeface="Arial"/>
              <a:buChar char="•"/>
            </a:pPr>
            <a:r>
              <a:rPr b="0" i="0" lang="fi-FI" sz="3600" u="none" cap="none" strike="noStrike">
                <a:solidFill>
                  <a:schemeClr val="dk1"/>
                </a:solidFill>
                <a:latin typeface="Poppins"/>
                <a:ea typeface="Poppins"/>
                <a:cs typeface="Poppins"/>
                <a:sym typeface="Poppins"/>
              </a:rPr>
              <a:t>Myös muita, harvinaisempia tyyppejä.</a:t>
            </a:r>
            <a:endParaRPr/>
          </a:p>
        </p:txBody>
      </p:sp>
      <p:pic>
        <p:nvPicPr>
          <p:cNvPr id="187" name="Google Shape;187;p13"/>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descr="Kuva, joka sisältää kohteen teksti&#10;&#10;Kuvaus luotu automaattisesti" id="188" name="Google Shape;188;p13"/>
          <p:cNvPicPr preferRelativeResize="0"/>
          <p:nvPr/>
        </p:nvPicPr>
        <p:blipFill rotWithShape="1">
          <a:blip r:embed="rId5">
            <a:alphaModFix/>
          </a:blip>
          <a:srcRect b="0" l="0" r="0" t="0"/>
          <a:stretch/>
        </p:blipFill>
        <p:spPr>
          <a:xfrm>
            <a:off x="231882" y="5549486"/>
            <a:ext cx="1447874" cy="11875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Ikä</a:t>
            </a:r>
            <a:endParaRPr>
              <a:latin typeface="Comfortaa"/>
              <a:ea typeface="Comfortaa"/>
              <a:cs typeface="Comfortaa"/>
              <a:sym typeface="Comfortaa"/>
            </a:endParaRPr>
          </a:p>
        </p:txBody>
      </p:sp>
      <p:sp>
        <p:nvSpPr>
          <p:cNvPr id="194" name="Google Shape;19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Keski-ikä taudin toteamishetkellä noin 60 vuotta.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Rintasyövistä yli 60% löydetään 60–vuotiailta naisilta, yli 20% 50–59-vuotiailta ja yli 10% 25–49-vuotiailta.</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Kuva, joka sisältää kohteen teksti&#10;&#10;Kuvaus luotu automaattisesti" id="195" name="Google Shape;195;p14"/>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196" name="Google Shape;196;p14"/>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Taustatekijät</a:t>
            </a:r>
            <a:endParaRPr>
              <a:latin typeface="Comfortaa"/>
              <a:ea typeface="Comfortaa"/>
              <a:cs typeface="Comfortaa"/>
              <a:sym typeface="Comfortaa"/>
            </a:endParaRPr>
          </a:p>
        </p:txBody>
      </p:sp>
      <p:sp>
        <p:nvSpPr>
          <p:cNvPr id="202" name="Google Shape;20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Rintasyövän syntyyn voivat vaikuttaa useat taustatekijät ja niiden yhteisvaikutus.</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Ikä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Hormonit</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Perinnöllinen alttius (5-10%), lisätietoa Syöpäjärjestöjen periytyvyysneuvonnasta.</a:t>
            </a:r>
            <a:endParaRPr/>
          </a:p>
        </p:txBody>
      </p:sp>
      <p:pic>
        <p:nvPicPr>
          <p:cNvPr descr="Kuva, joka sisältää kohteen teksti&#10;&#10;Kuvaus luotu automaattisesti" id="203" name="Google Shape;203;p15"/>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204" name="Google Shape;204;p15"/>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Taustatekijät</a:t>
            </a:r>
            <a:endParaRPr>
              <a:latin typeface="Comfortaa"/>
              <a:ea typeface="Comfortaa"/>
              <a:cs typeface="Comfortaa"/>
              <a:sym typeface="Comfortaa"/>
            </a:endParaRPr>
          </a:p>
        </p:txBody>
      </p:sp>
      <p:sp>
        <p:nvSpPr>
          <p:cNvPr id="210" name="Google Shape;210;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Elintavat (ravinto, liikunta, tupakointi, alkoholi).</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Kaikkia rintasyövän aiheuttajia ei tunneta.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Yhtä tiettyä syytä sairastumiselle ei voida arvioida.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Hormonaaliseen raskaudenehkäisyyn (e-pillerit ja hormonikierukka) liittyvä riski on melko pieni.</a:t>
            </a:r>
            <a:endParaRPr/>
          </a:p>
        </p:txBody>
      </p:sp>
      <p:pic>
        <p:nvPicPr>
          <p:cNvPr id="211" name="Google Shape;211;p16"/>
          <p:cNvPicPr preferRelativeResize="0"/>
          <p:nvPr/>
        </p:nvPicPr>
        <p:blipFill rotWithShape="1">
          <a:blip r:embed="rId3">
            <a:alphaModFix/>
          </a:blip>
          <a:srcRect b="0" l="0" r="0" t="0"/>
          <a:stretch/>
        </p:blipFill>
        <p:spPr>
          <a:xfrm>
            <a:off x="11125200" y="5536234"/>
            <a:ext cx="787293" cy="1200763"/>
          </a:xfrm>
          <a:prstGeom prst="rect">
            <a:avLst/>
          </a:prstGeom>
          <a:noFill/>
          <a:ln>
            <a:noFill/>
          </a:ln>
        </p:spPr>
      </p:pic>
      <p:pic>
        <p:nvPicPr>
          <p:cNvPr descr="Kuva, joka sisältää kohteen teksti&#10;&#10;Kuvaus luotu automaattisesti" id="212" name="Google Shape;212;p16"/>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Ennuste</a:t>
            </a:r>
            <a:endParaRPr>
              <a:latin typeface="Comfortaa"/>
              <a:ea typeface="Comfortaa"/>
              <a:cs typeface="Comfortaa"/>
              <a:sym typeface="Comfortaa"/>
            </a:endParaRPr>
          </a:p>
        </p:txBody>
      </p:sp>
      <p:sp>
        <p:nvSpPr>
          <p:cNvPr id="218" name="Google Shape;218;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Noin 90 </a:t>
            </a:r>
            <a:r>
              <a:rPr lang="fi-FI" sz="3600">
                <a:latin typeface="Poppins"/>
                <a:ea typeface="Poppins"/>
                <a:cs typeface="Poppins"/>
                <a:sym typeface="Poppins"/>
              </a:rPr>
              <a:t>% kaikista rintasyöpään sairastuneista on elossa viiden vuoden kuluttua sairauden toteamisesta.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Rintasyövän ennuste on koko ajan parantunut: ​syövän varhainen toteaminen ja hoidot ovat kehittyneet.</a:t>
            </a:r>
            <a:endParaRPr/>
          </a:p>
        </p:txBody>
      </p:sp>
      <p:pic>
        <p:nvPicPr>
          <p:cNvPr descr="Kuva, joka sisältää kohteen teksti&#10;&#10;Kuvaus luotu automaattisesti" id="219" name="Google Shape;219;p17"/>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220" name="Google Shape;220;p17"/>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Rintasyöpä miehillä</a:t>
            </a:r>
            <a:endParaRPr>
              <a:latin typeface="Comfortaa"/>
              <a:ea typeface="Comfortaa"/>
              <a:cs typeface="Comfortaa"/>
              <a:sym typeface="Comfortaa"/>
            </a:endParaRPr>
          </a:p>
        </p:txBody>
      </p:sp>
      <p:sp>
        <p:nvSpPr>
          <p:cNvPr id="226" name="Google Shape;226;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Myös mies voi sairastua rintasyöpään, vaikka se on harvinaista.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Vuosittain rintasyöpä todetaan noin 20-30 miehellä.</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Rintasyövän oireet olisi tärkeää olla jokaisen tiedossa sukupuoleen katsomatta.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Rintasyövän oireet miehellä ovat samat kuin muillakin.</a:t>
            </a:r>
            <a:endParaRPr/>
          </a:p>
        </p:txBody>
      </p:sp>
      <p:pic>
        <p:nvPicPr>
          <p:cNvPr descr="Kuva, joka sisältää kohteen teksti&#10;&#10;Kuvaus luotu automaattisesti" id="227" name="Google Shape;227;p18"/>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228" name="Google Shape;228;p18"/>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txBox="1"/>
          <p:nvPr>
            <p:ph type="title"/>
          </p:nvPr>
        </p:nvSpPr>
        <p:spPr>
          <a:xfrm>
            <a:off x="995150" y="283750"/>
            <a:ext cx="12192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R</a:t>
            </a:r>
            <a:r>
              <a:rPr lang="fi-FI">
                <a:latin typeface="Comfortaa"/>
                <a:ea typeface="Comfortaa"/>
                <a:cs typeface="Comfortaa"/>
                <a:sym typeface="Comfortaa"/>
              </a:rPr>
              <a:t>intasyöpä transhenkilöillä</a:t>
            </a:r>
            <a:endParaRPr>
              <a:latin typeface="Comfortaa"/>
              <a:ea typeface="Comfortaa"/>
              <a:cs typeface="Comfortaa"/>
              <a:sym typeface="Comfortaa"/>
            </a:endParaRPr>
          </a:p>
        </p:txBody>
      </p:sp>
      <p:sp>
        <p:nvSpPr>
          <p:cNvPr id="234" name="Google Shape;234;p19"/>
          <p:cNvSpPr txBox="1"/>
          <p:nvPr>
            <p:ph idx="1" type="body"/>
          </p:nvPr>
        </p:nvSpPr>
        <p:spPr>
          <a:xfrm>
            <a:off x="995150" y="1424096"/>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Transhenkilöillä eli ihmisillä, jotka eivät samaistu syntymässä merkittyyn sukupuoleen, voi olla kehodysforiaa erityisesti liittyen rintojen koskettamiseen tai mammografiaan.</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Rintakehän omatarkkailu on hyvä tehdä säännöllisesti rintojen poistoleikkauksen jälkeen sitä mukaa, kun rinnan alue alkaa parantua.</a:t>
            </a:r>
            <a:endParaRPr/>
          </a:p>
        </p:txBody>
      </p:sp>
      <p:pic>
        <p:nvPicPr>
          <p:cNvPr descr="Kuva, joka sisältää kohteen teksti&#10;&#10;Kuvaus luotu automaattisesti" id="235" name="Google Shape;235;p19"/>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236" name="Google Shape;236;p19"/>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2"/>
          <p:cNvSpPr txBox="1"/>
          <p:nvPr>
            <p:ph type="title"/>
          </p:nvPr>
        </p:nvSpPr>
        <p:spPr>
          <a:xfrm>
            <a:off x="687280" y="30242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Sisältö</a:t>
            </a:r>
            <a:endParaRPr>
              <a:latin typeface="Comfortaa"/>
              <a:ea typeface="Comfortaa"/>
              <a:cs typeface="Comfortaa"/>
              <a:sym typeface="Comfortaa"/>
            </a:endParaRPr>
          </a:p>
        </p:txBody>
      </p:sp>
      <p:sp>
        <p:nvSpPr>
          <p:cNvPr id="96" name="Google Shape;96;p2"/>
          <p:cNvSpPr txBox="1"/>
          <p:nvPr>
            <p:ph idx="1" type="body"/>
          </p:nvPr>
        </p:nvSpPr>
        <p:spPr>
          <a:xfrm>
            <a:off x="539865" y="1338441"/>
            <a:ext cx="6867600" cy="327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Rinnoista</a:t>
            </a:r>
            <a:endParaRPr/>
          </a:p>
          <a:p>
            <a:pPr indent="-228600" lvl="1" marL="685800" rtl="0" algn="l">
              <a:lnSpc>
                <a:spcPct val="90000"/>
              </a:lnSpc>
              <a:spcBef>
                <a:spcPts val="500"/>
              </a:spcBef>
              <a:spcAft>
                <a:spcPts val="0"/>
              </a:spcAft>
              <a:buClr>
                <a:schemeClr val="dk1"/>
              </a:buClr>
              <a:buSzPts val="3600"/>
              <a:buChar char="•"/>
            </a:pPr>
            <a:r>
              <a:rPr lang="fi-FI" sz="3600">
                <a:latin typeface="Poppins"/>
                <a:ea typeface="Poppins"/>
                <a:cs typeface="Poppins"/>
                <a:sym typeface="Poppins"/>
              </a:rPr>
              <a:t>Tunne rintasi ry</a:t>
            </a:r>
            <a:endParaRPr/>
          </a:p>
          <a:p>
            <a:pPr indent="-228600" lvl="1" marL="685800" rtl="0" algn="l">
              <a:lnSpc>
                <a:spcPct val="90000"/>
              </a:lnSpc>
              <a:spcBef>
                <a:spcPts val="500"/>
              </a:spcBef>
              <a:spcAft>
                <a:spcPts val="0"/>
              </a:spcAft>
              <a:buClr>
                <a:schemeClr val="dk1"/>
              </a:buClr>
              <a:buSzPts val="3600"/>
              <a:buChar char="•"/>
            </a:pPr>
            <a:r>
              <a:rPr lang="fi-FI" sz="3600">
                <a:latin typeface="Poppins"/>
                <a:ea typeface="Poppins"/>
                <a:cs typeface="Poppins"/>
                <a:sym typeface="Poppins"/>
              </a:rPr>
              <a:t>Rintasyöpä</a:t>
            </a:r>
            <a:endParaRPr/>
          </a:p>
          <a:p>
            <a:pPr indent="-228600" lvl="1" marL="685800" rtl="0" algn="l">
              <a:lnSpc>
                <a:spcPct val="90000"/>
              </a:lnSpc>
              <a:spcBef>
                <a:spcPts val="500"/>
              </a:spcBef>
              <a:spcAft>
                <a:spcPts val="0"/>
              </a:spcAft>
              <a:buClr>
                <a:schemeClr val="dk1"/>
              </a:buClr>
              <a:buSzPts val="3600"/>
              <a:buChar char="•"/>
            </a:pPr>
            <a:r>
              <a:rPr lang="fi-FI" sz="3600">
                <a:latin typeface="Poppins"/>
                <a:ea typeface="Poppins"/>
                <a:cs typeface="Poppins"/>
                <a:sym typeface="Poppins"/>
              </a:rPr>
              <a:t>Omatarkkailu</a:t>
            </a:r>
            <a:endParaRPr/>
          </a:p>
          <a:p>
            <a:pPr indent="-228600" lvl="1" marL="685800" rtl="0" algn="l">
              <a:lnSpc>
                <a:spcPct val="90000"/>
              </a:lnSpc>
              <a:spcBef>
                <a:spcPts val="500"/>
              </a:spcBef>
              <a:spcAft>
                <a:spcPts val="0"/>
              </a:spcAft>
              <a:buClr>
                <a:schemeClr val="dk1"/>
              </a:buClr>
              <a:buSzPts val="3600"/>
              <a:buChar char="•"/>
            </a:pPr>
            <a:r>
              <a:rPr lang="fi-FI" sz="3600">
                <a:latin typeface="Poppins"/>
                <a:ea typeface="Poppins"/>
                <a:cs typeface="Poppins"/>
                <a:sym typeface="Poppins"/>
              </a:rPr>
              <a:t>Rintaterveyttä edistäviä valintoja</a:t>
            </a:r>
            <a:endParaRPr/>
          </a:p>
        </p:txBody>
      </p:sp>
      <p:pic>
        <p:nvPicPr>
          <p:cNvPr id="97" name="Google Shape;97;p2"/>
          <p:cNvPicPr preferRelativeResize="0"/>
          <p:nvPr/>
        </p:nvPicPr>
        <p:blipFill rotWithShape="1">
          <a:blip r:embed="rId3">
            <a:alphaModFix/>
          </a:blip>
          <a:srcRect b="0" l="0" r="0" t="0"/>
          <a:stretch/>
        </p:blipFill>
        <p:spPr>
          <a:xfrm>
            <a:off x="6761050" y="1895275"/>
            <a:ext cx="5002325" cy="2713475"/>
          </a:xfrm>
          <a:prstGeom prst="rect">
            <a:avLst/>
          </a:prstGeom>
          <a:noFill/>
          <a:ln>
            <a:noFill/>
          </a:ln>
        </p:spPr>
      </p:pic>
      <p:pic>
        <p:nvPicPr>
          <p:cNvPr id="98" name="Google Shape;98;p2"/>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descr="Kuva, joka sisältää kohteen teksti&#10;&#10;Kuvaus luotu automaattisesti" id="99" name="Google Shape;99;p2"/>
          <p:cNvPicPr preferRelativeResize="0"/>
          <p:nvPr/>
        </p:nvPicPr>
        <p:blipFill rotWithShape="1">
          <a:blip r:embed="rId5">
            <a:alphaModFix/>
          </a:blip>
          <a:srcRect b="0" l="0" r="0" t="0"/>
          <a:stretch/>
        </p:blipFill>
        <p:spPr>
          <a:xfrm>
            <a:off x="171413" y="5549486"/>
            <a:ext cx="1447874" cy="118751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Rintasyöpä transhenkilöillä</a:t>
            </a:r>
            <a:endParaRPr>
              <a:latin typeface="Comfortaa"/>
              <a:ea typeface="Comfortaa"/>
              <a:cs typeface="Comfortaa"/>
              <a:sym typeface="Comfortaa"/>
            </a:endParaRPr>
          </a:p>
        </p:txBody>
      </p:sp>
      <p:sp>
        <p:nvSpPr>
          <p:cNvPr id="242" name="Google Shape;24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Rintaimplantit voivat hankaloittaa rintasyövän havaitsemista, mutta eivät ole este omatarkkailulle tai mammografialle.</a:t>
            </a:r>
            <a:endParaRPr/>
          </a:p>
        </p:txBody>
      </p:sp>
      <p:pic>
        <p:nvPicPr>
          <p:cNvPr descr="Kuva, joka sisältää kohteen teksti&#10;&#10;Kuvaus luotu automaattisesti" id="243" name="Google Shape;243;p20"/>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244" name="Google Shape;244;p20"/>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A6D1"/>
        </a:solidFill>
      </p:bgPr>
    </p:bg>
    <p:spTree>
      <p:nvGrpSpPr>
        <p:cNvPr id="248" name="Shape 248"/>
        <p:cNvGrpSpPr/>
        <p:nvPr/>
      </p:nvGrpSpPr>
      <p:grpSpPr>
        <a:xfrm>
          <a:off x="0" y="0"/>
          <a:ext cx="0" cy="0"/>
          <a:chOff x="0" y="0"/>
          <a:chExt cx="0" cy="0"/>
        </a:xfrm>
      </p:grpSpPr>
      <p:sp>
        <p:nvSpPr>
          <p:cNvPr id="249" name="Google Shape;249;p21"/>
          <p:cNvSpPr txBox="1"/>
          <p:nvPr>
            <p:ph type="ctrTitle"/>
          </p:nvPr>
        </p:nvSpPr>
        <p:spPr>
          <a:xfrm>
            <a:off x="1341120" y="6042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omic Sans MS"/>
              <a:buNone/>
            </a:pPr>
            <a:r>
              <a:rPr b="1" lang="fi-FI">
                <a:solidFill>
                  <a:schemeClr val="lt1"/>
                </a:solidFill>
                <a:latin typeface="Comfortaa"/>
                <a:ea typeface="Comfortaa"/>
                <a:cs typeface="Comfortaa"/>
                <a:sym typeface="Comfortaa"/>
              </a:rPr>
              <a:t>Tietovisa - rintasyöpä</a:t>
            </a:r>
            <a:endParaRPr b="1">
              <a:latin typeface="Comfortaa"/>
              <a:ea typeface="Comfortaa"/>
              <a:cs typeface="Comfortaa"/>
              <a:sym typeface="Comfortaa"/>
            </a:endParaRPr>
          </a:p>
        </p:txBody>
      </p:sp>
      <p:sp>
        <p:nvSpPr>
          <p:cNvPr id="250" name="Google Shape;250;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fi-FI" sz="3600">
                <a:solidFill>
                  <a:schemeClr val="lt1"/>
                </a:solidFill>
                <a:latin typeface="Poppins"/>
                <a:ea typeface="Poppins"/>
                <a:cs typeface="Poppins"/>
                <a:sym typeface="Poppins"/>
              </a:rPr>
              <a:t>Mitkä taustatekijät voivat vaikuttaa rintasyövän syntyyn? Nimeä ainakin kolme.</a:t>
            </a:r>
            <a:endParaRPr/>
          </a:p>
        </p:txBody>
      </p:sp>
      <p:pic>
        <p:nvPicPr>
          <p:cNvPr descr="Kuva, joka sisältää kohteen teksti&#10;&#10;Kuvaus luotu automaattisesti" id="251" name="Google Shape;251;p21"/>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252" name="Google Shape;252;p21"/>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Omatarkkailu – miksi?</a:t>
            </a:r>
            <a:endParaRPr>
              <a:latin typeface="Comfortaa"/>
              <a:ea typeface="Comfortaa"/>
              <a:cs typeface="Comfortaa"/>
              <a:sym typeface="Comfortaa"/>
            </a:endParaRPr>
          </a:p>
        </p:txBody>
      </p:sp>
      <p:sp>
        <p:nvSpPr>
          <p:cNvPr id="258" name="Google Shape;258;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Opit tuntemaan omat rintasi ja opastamaan muita omatarkkailuun.</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Poikkeava muutos rinnassa huomataan mahdollisimman varhain.</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Lisätutkimukset ja tarvittaessa hoito voidaan aloittaa mahdollisimman nopeasti.</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Varhain havaittu rintasyöpä voi helpottaa sen hoitoa.</a:t>
            </a:r>
            <a:endParaRPr/>
          </a:p>
        </p:txBody>
      </p:sp>
      <p:pic>
        <p:nvPicPr>
          <p:cNvPr descr="Kuva, joka sisältää kohteen teksti&#10;&#10;Kuvaus luotu automaattisesti" id="259" name="Google Shape;259;p22"/>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260" name="Google Shape;260;p22"/>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id="261" name="Google Shape;261;p22"/>
          <p:cNvPicPr preferRelativeResize="0"/>
          <p:nvPr/>
        </p:nvPicPr>
        <p:blipFill rotWithShape="1">
          <a:blip r:embed="rId5">
            <a:alphaModFix/>
          </a:blip>
          <a:srcRect b="0" l="0" r="0" t="0"/>
          <a:stretch/>
        </p:blipFill>
        <p:spPr>
          <a:xfrm>
            <a:off x="8818879" y="121003"/>
            <a:ext cx="3299779" cy="29735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Miten?</a:t>
            </a:r>
            <a:endParaRPr>
              <a:latin typeface="Comfortaa"/>
              <a:ea typeface="Comfortaa"/>
              <a:cs typeface="Comfortaa"/>
              <a:sym typeface="Comfortaa"/>
            </a:endParaRPr>
          </a:p>
        </p:txBody>
      </p:sp>
      <p:sp>
        <p:nvSpPr>
          <p:cNvPr id="267" name="Google Shape;26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fi-FI" sz="3200">
                <a:latin typeface="Poppins"/>
                <a:ea typeface="Poppins"/>
                <a:cs typeface="Poppins"/>
                <a:sym typeface="Poppins"/>
              </a:rPr>
              <a:t>Katsele rintoja peilistä: </a:t>
            </a:r>
            <a:endParaRPr/>
          </a:p>
          <a:p>
            <a:pPr indent="-228600" lvl="1" marL="685800" rtl="0" algn="l">
              <a:lnSpc>
                <a:spcPct val="90000"/>
              </a:lnSpc>
              <a:spcBef>
                <a:spcPts val="500"/>
              </a:spcBef>
              <a:spcAft>
                <a:spcPts val="0"/>
              </a:spcAft>
              <a:buClr>
                <a:schemeClr val="dk1"/>
              </a:buClr>
              <a:buSzPts val="3200"/>
              <a:buChar char="•"/>
            </a:pPr>
            <a:r>
              <a:rPr lang="fi-FI" sz="3200">
                <a:latin typeface="Poppins"/>
                <a:ea typeface="Poppins"/>
                <a:cs typeface="Poppins"/>
                <a:sym typeface="Poppins"/>
              </a:rPr>
              <a:t>edestä</a:t>
            </a:r>
            <a:endParaRPr/>
          </a:p>
          <a:p>
            <a:pPr indent="-228600" lvl="1" marL="685800" rtl="0" algn="l">
              <a:lnSpc>
                <a:spcPct val="90000"/>
              </a:lnSpc>
              <a:spcBef>
                <a:spcPts val="500"/>
              </a:spcBef>
              <a:spcAft>
                <a:spcPts val="0"/>
              </a:spcAft>
              <a:buClr>
                <a:schemeClr val="dk1"/>
              </a:buClr>
              <a:buSzPts val="3200"/>
              <a:buChar char="•"/>
            </a:pPr>
            <a:r>
              <a:rPr lang="fi-FI" sz="3200">
                <a:latin typeface="Poppins"/>
                <a:ea typeface="Poppins"/>
                <a:cs typeface="Poppins"/>
                <a:sym typeface="Poppins"/>
              </a:rPr>
              <a:t>sivulta</a:t>
            </a:r>
            <a:endParaRPr/>
          </a:p>
          <a:p>
            <a:pPr indent="-228600" lvl="1" marL="685800" rtl="0" algn="l">
              <a:lnSpc>
                <a:spcPct val="90000"/>
              </a:lnSpc>
              <a:spcBef>
                <a:spcPts val="500"/>
              </a:spcBef>
              <a:spcAft>
                <a:spcPts val="0"/>
              </a:spcAft>
              <a:buClr>
                <a:schemeClr val="dk1"/>
              </a:buClr>
              <a:buSzPts val="3200"/>
              <a:buChar char="•"/>
            </a:pPr>
            <a:r>
              <a:rPr lang="fi-FI" sz="3200">
                <a:latin typeface="Poppins"/>
                <a:ea typeface="Poppins"/>
                <a:cs typeface="Poppins"/>
                <a:sym typeface="Poppins"/>
              </a:rPr>
              <a:t>kädet alhaalla</a:t>
            </a:r>
            <a:endParaRPr/>
          </a:p>
          <a:p>
            <a:pPr indent="-228600" lvl="1" marL="685800" rtl="0" algn="l">
              <a:lnSpc>
                <a:spcPct val="90000"/>
              </a:lnSpc>
              <a:spcBef>
                <a:spcPts val="500"/>
              </a:spcBef>
              <a:spcAft>
                <a:spcPts val="0"/>
              </a:spcAft>
              <a:buClr>
                <a:schemeClr val="dk1"/>
              </a:buClr>
              <a:buSzPts val="3200"/>
              <a:buChar char="•"/>
            </a:pPr>
            <a:r>
              <a:rPr lang="fi-FI" sz="3200">
                <a:latin typeface="Poppins"/>
                <a:ea typeface="Poppins"/>
                <a:cs typeface="Poppins"/>
                <a:sym typeface="Poppins"/>
              </a:rPr>
              <a:t>ylhäällä</a:t>
            </a:r>
            <a:endParaRPr/>
          </a:p>
          <a:p>
            <a:pPr indent="-228600" lvl="1" marL="685800" rtl="0" algn="l">
              <a:lnSpc>
                <a:spcPct val="90000"/>
              </a:lnSpc>
              <a:spcBef>
                <a:spcPts val="500"/>
              </a:spcBef>
              <a:spcAft>
                <a:spcPts val="0"/>
              </a:spcAft>
              <a:buClr>
                <a:schemeClr val="dk1"/>
              </a:buClr>
              <a:buSzPts val="3200"/>
              <a:buChar char="•"/>
            </a:pPr>
            <a:r>
              <a:rPr lang="fi-FI" sz="3200">
                <a:latin typeface="Poppins"/>
                <a:ea typeface="Poppins"/>
                <a:cs typeface="Poppins"/>
                <a:sym typeface="Poppins"/>
              </a:rPr>
              <a:t>katso myös rinnan alle</a:t>
            </a:r>
            <a:endParaRPr/>
          </a:p>
          <a:p>
            <a:pPr indent="-228600" lvl="1" marL="685800" rtl="0" algn="l">
              <a:lnSpc>
                <a:spcPct val="90000"/>
              </a:lnSpc>
              <a:spcBef>
                <a:spcPts val="500"/>
              </a:spcBef>
              <a:spcAft>
                <a:spcPts val="0"/>
              </a:spcAft>
              <a:buClr>
                <a:schemeClr val="dk1"/>
              </a:buClr>
              <a:buSzPts val="3200"/>
              <a:buChar char="•"/>
            </a:pPr>
            <a:r>
              <a:rPr lang="fi-FI" sz="3200">
                <a:latin typeface="Poppins"/>
                <a:ea typeface="Poppins"/>
                <a:cs typeface="Poppins"/>
                <a:sym typeface="Poppins"/>
              </a:rPr>
              <a:t>rintojen koko, muoto, muutokset ihossa ja nännissä</a:t>
            </a:r>
            <a:endParaRPr/>
          </a:p>
          <a:p>
            <a:pPr indent="-228600" lvl="1" marL="685800" rtl="0" algn="l">
              <a:lnSpc>
                <a:spcPct val="90000"/>
              </a:lnSpc>
              <a:spcBef>
                <a:spcPts val="500"/>
              </a:spcBef>
              <a:spcAft>
                <a:spcPts val="0"/>
              </a:spcAft>
              <a:buClr>
                <a:schemeClr val="dk1"/>
              </a:buClr>
              <a:buSzPts val="3200"/>
              <a:buChar char="•"/>
            </a:pPr>
            <a:r>
              <a:rPr lang="fi-FI" sz="3200">
                <a:latin typeface="Poppins"/>
                <a:ea typeface="Poppins"/>
                <a:cs typeface="Poppins"/>
                <a:sym typeface="Poppins"/>
              </a:rPr>
              <a:t>tuleeko nännistä eritettä? </a:t>
            </a:r>
            <a:endParaRPr/>
          </a:p>
        </p:txBody>
      </p:sp>
      <p:pic>
        <p:nvPicPr>
          <p:cNvPr descr="Kuva, joka sisältää kohteen teksti&#10;&#10;Kuvaus luotu automaattisesti" id="268" name="Google Shape;268;p23"/>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269" name="Google Shape;269;p23"/>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id="270" name="Google Shape;270;p23"/>
          <p:cNvPicPr preferRelativeResize="0"/>
          <p:nvPr/>
        </p:nvPicPr>
        <p:blipFill rotWithShape="1">
          <a:blip r:embed="rId5">
            <a:alphaModFix/>
          </a:blip>
          <a:srcRect b="0" l="0" r="0" t="0"/>
          <a:stretch/>
        </p:blipFill>
        <p:spPr>
          <a:xfrm>
            <a:off x="5831840" y="173783"/>
            <a:ext cx="6227645" cy="35071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Miten?</a:t>
            </a:r>
            <a:endParaRPr>
              <a:latin typeface="Comfortaa"/>
              <a:ea typeface="Comfortaa"/>
              <a:cs typeface="Comfortaa"/>
              <a:sym typeface="Comfortaa"/>
            </a:endParaRPr>
          </a:p>
        </p:txBody>
      </p:sp>
      <p:sp>
        <p:nvSpPr>
          <p:cNvPr id="276" name="Google Shape;276;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fi-FI" sz="3200">
                <a:latin typeface="Poppins"/>
                <a:ea typeface="Poppins"/>
                <a:cs typeface="Poppins"/>
                <a:sym typeface="Poppins"/>
              </a:rPr>
              <a:t>Tunnustelu:</a:t>
            </a:r>
            <a:endParaRPr/>
          </a:p>
          <a:p>
            <a:pPr indent="-317500" lvl="1" marL="685800" rtl="0" algn="l">
              <a:lnSpc>
                <a:spcPct val="90000"/>
              </a:lnSpc>
              <a:spcBef>
                <a:spcPts val="1000"/>
              </a:spcBef>
              <a:spcAft>
                <a:spcPts val="0"/>
              </a:spcAft>
              <a:buClr>
                <a:schemeClr val="dk1"/>
              </a:buClr>
              <a:buSzPts val="3200"/>
              <a:buChar char="•"/>
            </a:pPr>
            <a:r>
              <a:rPr lang="fi-FI" sz="3200">
                <a:latin typeface="Poppins"/>
                <a:ea typeface="Poppins"/>
                <a:cs typeface="Poppins"/>
                <a:sym typeface="Poppins"/>
              </a:rPr>
              <a:t>selällään</a:t>
            </a:r>
            <a:endParaRPr/>
          </a:p>
          <a:p>
            <a:pPr indent="-317500" lvl="1" marL="685800" rtl="0" algn="l">
              <a:lnSpc>
                <a:spcPct val="90000"/>
              </a:lnSpc>
              <a:spcBef>
                <a:spcPts val="1000"/>
              </a:spcBef>
              <a:spcAft>
                <a:spcPts val="0"/>
              </a:spcAft>
              <a:buClr>
                <a:schemeClr val="dk1"/>
              </a:buClr>
              <a:buSzPts val="3200"/>
              <a:buChar char="•"/>
            </a:pPr>
            <a:r>
              <a:rPr lang="fi-FI" sz="3200">
                <a:latin typeface="Poppins"/>
                <a:ea typeface="Poppins"/>
                <a:cs typeface="Poppins"/>
                <a:sym typeface="Poppins"/>
              </a:rPr>
              <a:t>sormet suorina yhdessä</a:t>
            </a:r>
            <a:endParaRPr/>
          </a:p>
          <a:p>
            <a:pPr indent="-317500" lvl="1" marL="685800" rtl="0" algn="l">
              <a:lnSpc>
                <a:spcPct val="90000"/>
              </a:lnSpc>
              <a:spcBef>
                <a:spcPts val="1000"/>
              </a:spcBef>
              <a:spcAft>
                <a:spcPts val="0"/>
              </a:spcAft>
              <a:buClr>
                <a:schemeClr val="dk1"/>
              </a:buClr>
              <a:buSzPts val="3200"/>
              <a:buChar char="•"/>
            </a:pPr>
            <a:r>
              <a:rPr lang="fi-FI" sz="3200">
                <a:latin typeface="Poppins"/>
                <a:ea typeface="Poppins"/>
                <a:cs typeface="Poppins"/>
                <a:sym typeface="Poppins"/>
              </a:rPr>
              <a:t>lohko kerrallaan</a:t>
            </a:r>
            <a:endParaRPr/>
          </a:p>
          <a:p>
            <a:pPr indent="-317500" lvl="1" marL="685800" rtl="0" algn="l">
              <a:lnSpc>
                <a:spcPct val="90000"/>
              </a:lnSpc>
              <a:spcBef>
                <a:spcPts val="1000"/>
              </a:spcBef>
              <a:spcAft>
                <a:spcPts val="0"/>
              </a:spcAft>
              <a:buClr>
                <a:schemeClr val="dk1"/>
              </a:buClr>
              <a:buSzPts val="3200"/>
              <a:buChar char="•"/>
            </a:pPr>
            <a:r>
              <a:rPr lang="fi-FI" sz="3200">
                <a:latin typeface="Poppins"/>
                <a:ea typeface="Poppins"/>
                <a:cs typeface="Poppins"/>
                <a:sym typeface="Poppins"/>
              </a:rPr>
              <a:t>tutkittavan rinnan puoleinen käsi ensin alhaalla, sitten sivulla ja ylhäällä</a:t>
            </a:r>
            <a:endParaRPr/>
          </a:p>
        </p:txBody>
      </p:sp>
      <p:pic>
        <p:nvPicPr>
          <p:cNvPr descr="Kuva, joka sisältää kohteen teksti&#10;&#10;Kuvaus luotu automaattisesti" id="277" name="Google Shape;277;p24"/>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278" name="Google Shape;278;p24"/>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id="279" name="Google Shape;279;p24"/>
          <p:cNvPicPr preferRelativeResize="0"/>
          <p:nvPr/>
        </p:nvPicPr>
        <p:blipFill rotWithShape="1">
          <a:blip r:embed="rId5">
            <a:alphaModFix/>
          </a:blip>
          <a:srcRect b="0" l="0" r="0" t="0"/>
          <a:stretch/>
        </p:blipFill>
        <p:spPr>
          <a:xfrm>
            <a:off x="6645925" y="85550"/>
            <a:ext cx="5352125" cy="3014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Rinnat eri ikäkausina</a:t>
            </a:r>
            <a:endParaRPr>
              <a:latin typeface="Comfortaa"/>
              <a:ea typeface="Comfortaa"/>
              <a:cs typeface="Comfortaa"/>
              <a:sym typeface="Comfortaa"/>
            </a:endParaRPr>
          </a:p>
        </p:txBody>
      </p:sp>
      <p:pic>
        <p:nvPicPr>
          <p:cNvPr id="285" name="Google Shape;285;p25"/>
          <p:cNvPicPr preferRelativeResize="0"/>
          <p:nvPr>
            <p:ph idx="1" type="body"/>
          </p:nvPr>
        </p:nvPicPr>
        <p:blipFill rotWithShape="1">
          <a:blip r:embed="rId3">
            <a:alphaModFix/>
          </a:blip>
          <a:srcRect b="0" l="0" r="0" t="0"/>
          <a:stretch/>
        </p:blipFill>
        <p:spPr>
          <a:xfrm>
            <a:off x="1619287" y="1375781"/>
            <a:ext cx="9103686" cy="5079191"/>
          </a:xfrm>
          <a:prstGeom prst="rect">
            <a:avLst/>
          </a:prstGeom>
          <a:noFill/>
          <a:ln>
            <a:noFill/>
          </a:ln>
        </p:spPr>
      </p:pic>
      <p:pic>
        <p:nvPicPr>
          <p:cNvPr id="286" name="Google Shape;286;p25"/>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descr="Kuva, joka sisältää kohteen teksti&#10;&#10;Kuvaus luotu automaattisesti" id="287" name="Google Shape;287;p25"/>
          <p:cNvPicPr preferRelativeResize="0"/>
          <p:nvPr/>
        </p:nvPicPr>
        <p:blipFill rotWithShape="1">
          <a:blip r:embed="rId5">
            <a:alphaModFix/>
          </a:blip>
          <a:srcRect b="0" l="0" r="0" t="0"/>
          <a:stretch/>
        </p:blipFill>
        <p:spPr>
          <a:xfrm>
            <a:off x="171413" y="5549486"/>
            <a:ext cx="1447874" cy="118751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Rintasyövän oireet</a:t>
            </a:r>
            <a:endParaRPr>
              <a:latin typeface="Comfortaa"/>
              <a:ea typeface="Comfortaa"/>
              <a:cs typeface="Comfortaa"/>
              <a:sym typeface="Comfortaa"/>
            </a:endParaRPr>
          </a:p>
        </p:txBody>
      </p:sp>
      <p:pic>
        <p:nvPicPr>
          <p:cNvPr id="293" name="Google Shape;293;p26"/>
          <p:cNvPicPr preferRelativeResize="0"/>
          <p:nvPr>
            <p:ph idx="1" type="body"/>
          </p:nvPr>
        </p:nvPicPr>
        <p:blipFill rotWithShape="1">
          <a:blip r:embed="rId3">
            <a:alphaModFix/>
          </a:blip>
          <a:srcRect b="0" l="0" r="0" t="12428"/>
          <a:stretch/>
        </p:blipFill>
        <p:spPr>
          <a:xfrm>
            <a:off x="6385769" y="287901"/>
            <a:ext cx="4358074" cy="6570099"/>
          </a:xfrm>
          <a:prstGeom prst="rect">
            <a:avLst/>
          </a:prstGeom>
          <a:noFill/>
          <a:ln>
            <a:noFill/>
          </a:ln>
        </p:spPr>
      </p:pic>
      <p:pic>
        <p:nvPicPr>
          <p:cNvPr descr="Kuva, joka sisältää kohteen teksti&#10;&#10;Kuvaus luotu automaattisesti" id="294" name="Google Shape;294;p26"/>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pic>
        <p:nvPicPr>
          <p:cNvPr id="295" name="Google Shape;295;p26"/>
          <p:cNvPicPr preferRelativeResize="0"/>
          <p:nvPr/>
        </p:nvPicPr>
        <p:blipFill rotWithShape="1">
          <a:blip r:embed="rId5">
            <a:alphaModFix/>
          </a:blip>
          <a:srcRect b="0" l="0" r="0" t="0"/>
          <a:stretch/>
        </p:blipFill>
        <p:spPr>
          <a:xfrm>
            <a:off x="11125200" y="5536234"/>
            <a:ext cx="787293" cy="1200763"/>
          </a:xfrm>
          <a:prstGeom prst="rect">
            <a:avLst/>
          </a:prstGeom>
          <a:noFill/>
          <a:ln>
            <a:noFill/>
          </a:ln>
        </p:spPr>
      </p:pic>
      <p:pic>
        <p:nvPicPr>
          <p:cNvPr descr="Kuva, joka sisältää kohteen teksti, käyntikortti, vektorigrafiikka&#10;&#10;Kuvaus luotu automaattisesti" id="296" name="Google Shape;296;p26"/>
          <p:cNvPicPr preferRelativeResize="0"/>
          <p:nvPr/>
        </p:nvPicPr>
        <p:blipFill rotWithShape="1">
          <a:blip r:embed="rId6">
            <a:alphaModFix/>
          </a:blip>
          <a:srcRect b="0" l="10035" r="0" t="6703"/>
          <a:stretch/>
        </p:blipFill>
        <p:spPr>
          <a:xfrm>
            <a:off x="1826427" y="1393179"/>
            <a:ext cx="4269573" cy="52948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ic Sans MS"/>
                <a:ea typeface="Comic Sans MS"/>
                <a:cs typeface="Comic Sans MS"/>
                <a:sym typeface="Comic Sans MS"/>
              </a:rPr>
              <a:t>Rintasyövän oireet</a:t>
            </a:r>
            <a:endParaRPr/>
          </a:p>
        </p:txBody>
      </p:sp>
      <p:sp>
        <p:nvSpPr>
          <p:cNvPr id="302" name="Google Shape;302;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Mikäli havaitsemasi muutos on uusi, eikä se häviä muutamassa viikossa, ole yhteydessä terveydenhuoltoon.</a:t>
            </a:r>
            <a:endParaRPr/>
          </a:p>
        </p:txBody>
      </p:sp>
      <p:pic>
        <p:nvPicPr>
          <p:cNvPr descr="Kuva, joka sisältää kohteen teksti&#10;&#10;Kuvaus luotu automaattisesti" id="303" name="Google Shape;303;p27"/>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304" name="Google Shape;304;p27"/>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A6D1"/>
        </a:solidFill>
      </p:bgPr>
    </p:bg>
    <p:spTree>
      <p:nvGrpSpPr>
        <p:cNvPr id="308" name="Shape 308"/>
        <p:cNvGrpSpPr/>
        <p:nvPr/>
      </p:nvGrpSpPr>
      <p:grpSpPr>
        <a:xfrm>
          <a:off x="0" y="0"/>
          <a:ext cx="0" cy="0"/>
          <a:chOff x="0" y="0"/>
          <a:chExt cx="0" cy="0"/>
        </a:xfrm>
      </p:grpSpPr>
      <p:sp>
        <p:nvSpPr>
          <p:cNvPr id="309" name="Google Shape;309;p28"/>
          <p:cNvSpPr txBox="1"/>
          <p:nvPr>
            <p:ph type="ctrTitle"/>
          </p:nvPr>
        </p:nvSpPr>
        <p:spPr>
          <a:xfrm>
            <a:off x="1524000" y="78708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omic Sans MS"/>
              <a:buNone/>
            </a:pPr>
            <a:r>
              <a:rPr b="1" lang="fi-FI">
                <a:solidFill>
                  <a:schemeClr val="lt1"/>
                </a:solidFill>
                <a:latin typeface="Comfortaa"/>
                <a:ea typeface="Comfortaa"/>
                <a:cs typeface="Comfortaa"/>
                <a:sym typeface="Comfortaa"/>
              </a:rPr>
              <a:t>Tietovisa - omatarkkailu</a:t>
            </a:r>
            <a:endParaRPr b="1">
              <a:latin typeface="Comfortaa"/>
              <a:ea typeface="Comfortaa"/>
              <a:cs typeface="Comfortaa"/>
              <a:sym typeface="Comfortaa"/>
            </a:endParaRPr>
          </a:p>
        </p:txBody>
      </p:sp>
      <p:sp>
        <p:nvSpPr>
          <p:cNvPr id="310" name="Google Shape;310;p28"/>
          <p:cNvSpPr txBox="1"/>
          <p:nvPr>
            <p:ph idx="1" type="subTitle"/>
          </p:nvPr>
        </p:nvSpPr>
        <p:spPr>
          <a:xfrm>
            <a:off x="1452880" y="3209926"/>
            <a:ext cx="9144000" cy="1655762"/>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90000"/>
              </a:lnSpc>
              <a:spcBef>
                <a:spcPts val="0"/>
              </a:spcBef>
              <a:spcAft>
                <a:spcPts val="0"/>
              </a:spcAft>
              <a:buClr>
                <a:schemeClr val="lt1"/>
              </a:buClr>
              <a:buSzPct val="100000"/>
              <a:buNone/>
            </a:pPr>
            <a:r>
              <a:rPr lang="fi-FI">
                <a:solidFill>
                  <a:schemeClr val="lt1"/>
                </a:solidFill>
                <a:latin typeface="Poppins"/>
                <a:ea typeface="Poppins"/>
                <a:cs typeface="Poppins"/>
                <a:sym typeface="Poppins"/>
              </a:rPr>
              <a:t>Rintasyöpään voi liittyä monenlaisia oireita. </a:t>
            </a:r>
            <a:endParaRPr/>
          </a:p>
          <a:p>
            <a:pPr indent="0" lvl="1" marL="457200" rtl="0" algn="ctr">
              <a:lnSpc>
                <a:spcPct val="90000"/>
              </a:lnSpc>
              <a:spcBef>
                <a:spcPts val="500"/>
              </a:spcBef>
              <a:spcAft>
                <a:spcPts val="0"/>
              </a:spcAft>
              <a:buClr>
                <a:schemeClr val="lt1"/>
              </a:buClr>
              <a:buSzPct val="100000"/>
              <a:buNone/>
            </a:pPr>
            <a:r>
              <a:rPr lang="fi-FI">
                <a:solidFill>
                  <a:schemeClr val="lt1"/>
                </a:solidFill>
                <a:latin typeface="Poppins"/>
                <a:ea typeface="Poppins"/>
                <a:cs typeface="Poppins"/>
                <a:sym typeface="Poppins"/>
              </a:rPr>
              <a:t>Muistatko, mitä ne ovat? Nimeä niistä ainakin neljä.</a:t>
            </a:r>
            <a:endParaRPr/>
          </a:p>
          <a:p>
            <a:pPr indent="0" lvl="1" marL="457200" rtl="0" algn="ctr">
              <a:lnSpc>
                <a:spcPct val="90000"/>
              </a:lnSpc>
              <a:spcBef>
                <a:spcPts val="500"/>
              </a:spcBef>
              <a:spcAft>
                <a:spcPts val="0"/>
              </a:spcAft>
              <a:buClr>
                <a:schemeClr val="dk1"/>
              </a:buClr>
              <a:buSzPct val="100000"/>
              <a:buNone/>
            </a:pPr>
            <a:r>
              <a:t/>
            </a:r>
            <a:endParaRPr>
              <a:solidFill>
                <a:schemeClr val="lt1"/>
              </a:solidFill>
              <a:latin typeface="Poppins"/>
              <a:ea typeface="Poppins"/>
              <a:cs typeface="Poppins"/>
              <a:sym typeface="Poppins"/>
            </a:endParaRPr>
          </a:p>
          <a:p>
            <a:pPr indent="0" lvl="0" marL="0" rtl="0" algn="ctr">
              <a:lnSpc>
                <a:spcPct val="90000"/>
              </a:lnSpc>
              <a:spcBef>
                <a:spcPts val="1000"/>
              </a:spcBef>
              <a:spcAft>
                <a:spcPts val="0"/>
              </a:spcAft>
              <a:buClr>
                <a:schemeClr val="lt1"/>
              </a:buClr>
              <a:buSzPct val="100000"/>
              <a:buNone/>
            </a:pPr>
            <a:r>
              <a:rPr lang="fi-FI">
                <a:solidFill>
                  <a:schemeClr val="lt1"/>
                </a:solidFill>
                <a:latin typeface="Poppins"/>
                <a:ea typeface="Poppins"/>
                <a:cs typeface="Poppins"/>
                <a:sym typeface="Poppins"/>
              </a:rPr>
              <a:t>Kuinka monta vaihetta omatarkkailussa on ja mitkä ne ovat?</a:t>
            </a:r>
            <a:endParaRPr/>
          </a:p>
        </p:txBody>
      </p:sp>
      <p:pic>
        <p:nvPicPr>
          <p:cNvPr descr="Kuva, joka sisältää kohteen teksti&#10;&#10;Kuvaus luotu automaattisesti" id="311" name="Google Shape;311;p28"/>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312" name="Google Shape;312;p28"/>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Rintaterveyttä edistävät valinnat</a:t>
            </a:r>
            <a:endParaRPr>
              <a:latin typeface="Comfortaa"/>
              <a:ea typeface="Comfortaa"/>
              <a:cs typeface="Comfortaa"/>
              <a:sym typeface="Comfortaa"/>
            </a:endParaRPr>
          </a:p>
        </p:txBody>
      </p:sp>
      <p:sp>
        <p:nvSpPr>
          <p:cNvPr id="318" name="Google Shape;318;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latin typeface="Poppins"/>
                <a:ea typeface="Poppins"/>
                <a:cs typeface="Poppins"/>
                <a:sym typeface="Poppins"/>
              </a:rPr>
              <a:t>Keinoa rintasyövän estämiseksi ei ole -&gt;terveelliset elintavat voivat jonkin verran vähentää syöpäriskiä.</a:t>
            </a:r>
            <a:endParaRPr/>
          </a:p>
          <a:p>
            <a:pPr indent="0" lvl="0" marL="0" rtl="0" algn="l">
              <a:lnSpc>
                <a:spcPct val="90000"/>
              </a:lnSpc>
              <a:spcBef>
                <a:spcPts val="1000"/>
              </a:spcBef>
              <a:spcAft>
                <a:spcPts val="0"/>
              </a:spcAft>
              <a:buClr>
                <a:schemeClr val="dk1"/>
              </a:buClr>
              <a:buSzPts val="2800"/>
              <a:buNone/>
            </a:pPr>
            <a:r>
              <a:t/>
            </a:r>
            <a:endParaRPr>
              <a:latin typeface="Poppins"/>
              <a:ea typeface="Poppins"/>
              <a:cs typeface="Poppins"/>
              <a:sym typeface="Poppins"/>
            </a:endParaRPr>
          </a:p>
          <a:p>
            <a:pPr indent="-228600" lvl="0" marL="228600" rtl="0" algn="l">
              <a:lnSpc>
                <a:spcPct val="90000"/>
              </a:lnSpc>
              <a:spcBef>
                <a:spcPts val="1000"/>
              </a:spcBef>
              <a:spcAft>
                <a:spcPts val="0"/>
              </a:spcAft>
              <a:buClr>
                <a:schemeClr val="dk1"/>
              </a:buClr>
              <a:buSzPts val="2800"/>
              <a:buChar char="•"/>
            </a:pPr>
            <a:r>
              <a:rPr lang="fi-FI">
                <a:latin typeface="Poppins"/>
                <a:ea typeface="Poppins"/>
                <a:cs typeface="Poppins"/>
                <a:sym typeface="Poppins"/>
              </a:rPr>
              <a:t>Ravitsemus: viralliset ravitsemussuositukset ja välimerellinen ruokavalio edistävät yleistä hyvinvointia ja mahdollisesti myös syöpäterveyttä.</a:t>
            </a:r>
            <a:endParaRPr/>
          </a:p>
        </p:txBody>
      </p:sp>
      <p:pic>
        <p:nvPicPr>
          <p:cNvPr id="319" name="Google Shape;319;p29"/>
          <p:cNvPicPr preferRelativeResize="0"/>
          <p:nvPr/>
        </p:nvPicPr>
        <p:blipFill rotWithShape="1">
          <a:blip r:embed="rId3">
            <a:alphaModFix/>
          </a:blip>
          <a:srcRect b="0" l="0" r="0" t="0"/>
          <a:stretch/>
        </p:blipFill>
        <p:spPr>
          <a:xfrm>
            <a:off x="11125200" y="5536234"/>
            <a:ext cx="787293" cy="1200763"/>
          </a:xfrm>
          <a:prstGeom prst="rect">
            <a:avLst/>
          </a:prstGeom>
          <a:noFill/>
          <a:ln>
            <a:noFill/>
          </a:ln>
        </p:spPr>
      </p:pic>
      <p:pic>
        <p:nvPicPr>
          <p:cNvPr descr="Kuva, joka sisältää kohteen teksti&#10;&#10;Kuvaus luotu automaattisesti" id="320" name="Google Shape;320;p29"/>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Sisältö</a:t>
            </a:r>
            <a:endParaRPr>
              <a:latin typeface="Comfortaa"/>
              <a:ea typeface="Comfortaa"/>
              <a:cs typeface="Comfortaa"/>
              <a:sym typeface="Comfortaa"/>
            </a:endParaRPr>
          </a:p>
        </p:txBody>
      </p:sp>
      <p:sp>
        <p:nvSpPr>
          <p:cNvPr id="105" name="Google Shape;105;p3"/>
          <p:cNvSpPr txBox="1"/>
          <p:nvPr>
            <p:ph idx="1" type="body"/>
          </p:nvPr>
        </p:nvSpPr>
        <p:spPr>
          <a:xfrm>
            <a:off x="1003246" y="1581737"/>
            <a:ext cx="10515600" cy="4076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Menkoista ja gynejutuista</a:t>
            </a:r>
            <a:endParaRPr sz="3600">
              <a:latin typeface="Poppins"/>
              <a:ea typeface="Poppins"/>
              <a:cs typeface="Poppins"/>
              <a:sym typeface="Poppins"/>
            </a:endParaRPr>
          </a:p>
          <a:p>
            <a:pPr indent="-228600" lvl="1" marL="685800" rtl="0" algn="l">
              <a:lnSpc>
                <a:spcPct val="90000"/>
              </a:lnSpc>
              <a:spcBef>
                <a:spcPts val="500"/>
              </a:spcBef>
              <a:spcAft>
                <a:spcPts val="0"/>
              </a:spcAft>
              <a:buClr>
                <a:schemeClr val="dk1"/>
              </a:buClr>
              <a:buSzPts val="3600"/>
              <a:buChar char="•"/>
            </a:pPr>
            <a:r>
              <a:rPr lang="fi-FI" sz="3600">
                <a:latin typeface="Poppins"/>
                <a:ea typeface="Poppins"/>
                <a:cs typeface="Poppins"/>
                <a:sym typeface="Poppins"/>
              </a:rPr>
              <a:t>Korento ry</a:t>
            </a:r>
            <a:endParaRPr/>
          </a:p>
          <a:p>
            <a:pPr indent="-228600" lvl="1" marL="685800" rtl="0" algn="l">
              <a:lnSpc>
                <a:spcPct val="90000"/>
              </a:lnSpc>
              <a:spcBef>
                <a:spcPts val="500"/>
              </a:spcBef>
              <a:spcAft>
                <a:spcPts val="0"/>
              </a:spcAft>
              <a:buClr>
                <a:schemeClr val="dk1"/>
              </a:buClr>
              <a:buSzPts val="3600"/>
              <a:buChar char="•"/>
            </a:pPr>
            <a:r>
              <a:rPr lang="fi-FI" sz="3600">
                <a:latin typeface="Poppins"/>
                <a:ea typeface="Poppins"/>
                <a:cs typeface="Poppins"/>
                <a:sym typeface="Poppins"/>
              </a:rPr>
              <a:t>Naistyyppiset sukuelimet</a:t>
            </a:r>
            <a:endParaRPr/>
          </a:p>
          <a:p>
            <a:pPr indent="-228600" lvl="1" marL="685800" rtl="0" algn="l">
              <a:lnSpc>
                <a:spcPct val="90000"/>
              </a:lnSpc>
              <a:spcBef>
                <a:spcPts val="500"/>
              </a:spcBef>
              <a:spcAft>
                <a:spcPts val="0"/>
              </a:spcAft>
              <a:buClr>
                <a:schemeClr val="dk1"/>
              </a:buClr>
              <a:buSzPts val="3600"/>
              <a:buChar char="•"/>
            </a:pPr>
            <a:r>
              <a:rPr lang="fi-FI" sz="3600">
                <a:latin typeface="Poppins"/>
                <a:ea typeface="Poppins"/>
                <a:cs typeface="Poppins"/>
                <a:sym typeface="Poppins"/>
              </a:rPr>
              <a:t>Kuukautisfaktoja</a:t>
            </a:r>
            <a:endParaRPr/>
          </a:p>
          <a:p>
            <a:pPr indent="-228600" lvl="1" marL="685800" rtl="0" algn="l">
              <a:lnSpc>
                <a:spcPct val="90000"/>
              </a:lnSpc>
              <a:spcBef>
                <a:spcPts val="500"/>
              </a:spcBef>
              <a:spcAft>
                <a:spcPts val="0"/>
              </a:spcAft>
              <a:buClr>
                <a:schemeClr val="dk1"/>
              </a:buClr>
              <a:buSzPts val="3600"/>
              <a:buChar char="•"/>
            </a:pPr>
            <a:r>
              <a:rPr lang="fi-FI" sz="3600">
                <a:latin typeface="Poppins"/>
                <a:ea typeface="Poppins"/>
                <a:cs typeface="Poppins"/>
                <a:sym typeface="Poppins"/>
              </a:rPr>
              <a:t>Epätyypilliset gynekologiset oireet</a:t>
            </a:r>
            <a:endParaRPr/>
          </a:p>
          <a:p>
            <a:pPr indent="-228600" lvl="1" marL="685800" rtl="0" algn="l">
              <a:lnSpc>
                <a:spcPct val="90000"/>
              </a:lnSpc>
              <a:spcBef>
                <a:spcPts val="500"/>
              </a:spcBef>
              <a:spcAft>
                <a:spcPts val="0"/>
              </a:spcAft>
              <a:buClr>
                <a:schemeClr val="dk1"/>
              </a:buClr>
              <a:buSzPts val="3600"/>
              <a:buChar char="•"/>
            </a:pPr>
            <a:r>
              <a:rPr lang="fi-FI" sz="3600">
                <a:latin typeface="Poppins"/>
                <a:ea typeface="Poppins"/>
                <a:cs typeface="Poppins"/>
                <a:sym typeface="Poppins"/>
              </a:rPr>
              <a:t>Omatarkkailu</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Lopuksi: tietovisan vastaukset, tehtävät ja palaute.</a:t>
            </a:r>
            <a:endParaRPr/>
          </a:p>
        </p:txBody>
      </p:sp>
      <p:pic>
        <p:nvPicPr>
          <p:cNvPr id="106" name="Google Shape;106;p3"/>
          <p:cNvPicPr preferRelativeResize="0"/>
          <p:nvPr/>
        </p:nvPicPr>
        <p:blipFill rotWithShape="1">
          <a:blip r:embed="rId3">
            <a:alphaModFix/>
          </a:blip>
          <a:srcRect b="0" l="0" r="0" t="0"/>
          <a:stretch/>
        </p:blipFill>
        <p:spPr>
          <a:xfrm>
            <a:off x="7109257" y="0"/>
            <a:ext cx="4358843" cy="4358843"/>
          </a:xfrm>
          <a:prstGeom prst="rect">
            <a:avLst/>
          </a:prstGeom>
          <a:noFill/>
          <a:ln>
            <a:noFill/>
          </a:ln>
        </p:spPr>
      </p:pic>
      <p:pic>
        <p:nvPicPr>
          <p:cNvPr descr="Kuva, joka sisältää kohteen teksti&#10;&#10;Kuvaus luotu automaattisesti" id="107" name="Google Shape;107;p3"/>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pic>
        <p:nvPicPr>
          <p:cNvPr id="108" name="Google Shape;108;p3"/>
          <p:cNvPicPr preferRelativeResize="0"/>
          <p:nvPr/>
        </p:nvPicPr>
        <p:blipFill rotWithShape="1">
          <a:blip r:embed="rId5">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Rintaterveyttä edistävät valinnat</a:t>
            </a:r>
            <a:endParaRPr>
              <a:latin typeface="Comfortaa"/>
              <a:ea typeface="Comfortaa"/>
              <a:cs typeface="Comfortaa"/>
              <a:sym typeface="Comfortaa"/>
            </a:endParaRPr>
          </a:p>
        </p:txBody>
      </p:sp>
      <p:sp>
        <p:nvSpPr>
          <p:cNvPr id="326" name="Google Shape;326;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latin typeface="Poppins"/>
                <a:ea typeface="Poppins"/>
                <a:cs typeface="Poppins"/>
                <a:sym typeface="Poppins"/>
              </a:rPr>
              <a:t>Liikunta: Säännöllinen, vaihtelevat lajit, arkiliikunta, hikiliikunta, palautuminen, hyvinvointi.</a:t>
            </a:r>
            <a:endParaRPr/>
          </a:p>
          <a:p>
            <a:pPr indent="0" lvl="0" marL="0" rtl="0" algn="l">
              <a:lnSpc>
                <a:spcPct val="90000"/>
              </a:lnSpc>
              <a:spcBef>
                <a:spcPts val="1000"/>
              </a:spcBef>
              <a:spcAft>
                <a:spcPts val="0"/>
              </a:spcAft>
              <a:buClr>
                <a:schemeClr val="dk1"/>
              </a:buClr>
              <a:buSzPts val="2800"/>
              <a:buNone/>
            </a:pPr>
            <a:r>
              <a:t/>
            </a:r>
            <a:endParaRPr>
              <a:latin typeface="Poppins"/>
              <a:ea typeface="Poppins"/>
              <a:cs typeface="Poppins"/>
              <a:sym typeface="Poppins"/>
            </a:endParaRPr>
          </a:p>
          <a:p>
            <a:pPr indent="-228600" lvl="0" marL="228600" rtl="0" algn="l">
              <a:lnSpc>
                <a:spcPct val="90000"/>
              </a:lnSpc>
              <a:spcBef>
                <a:spcPts val="1000"/>
              </a:spcBef>
              <a:spcAft>
                <a:spcPts val="0"/>
              </a:spcAft>
              <a:buClr>
                <a:schemeClr val="dk1"/>
              </a:buClr>
              <a:buSzPts val="2800"/>
              <a:buChar char="•"/>
            </a:pPr>
            <a:r>
              <a:rPr lang="fi-FI">
                <a:latin typeface="Poppins"/>
                <a:ea typeface="Poppins"/>
                <a:cs typeface="Poppins"/>
                <a:sym typeface="Poppins"/>
              </a:rPr>
              <a:t>Alkoholi: Suositeltavaa on mahdollisimman vähäinen käyttö.</a:t>
            </a:r>
            <a:endParaRPr/>
          </a:p>
          <a:p>
            <a:pPr indent="-50800" lvl="0" marL="228600" rtl="0" algn="l">
              <a:lnSpc>
                <a:spcPct val="90000"/>
              </a:lnSpc>
              <a:spcBef>
                <a:spcPts val="1000"/>
              </a:spcBef>
              <a:spcAft>
                <a:spcPts val="0"/>
              </a:spcAft>
              <a:buClr>
                <a:schemeClr val="dk1"/>
              </a:buClr>
              <a:buSzPts val="2800"/>
              <a:buNone/>
            </a:pPr>
            <a:r>
              <a:t/>
            </a:r>
            <a:endParaRPr>
              <a:latin typeface="Poppins"/>
              <a:ea typeface="Poppins"/>
              <a:cs typeface="Poppins"/>
              <a:sym typeface="Poppins"/>
            </a:endParaRPr>
          </a:p>
          <a:p>
            <a:pPr indent="-228600" lvl="0" marL="228600" rtl="0" algn="l">
              <a:lnSpc>
                <a:spcPct val="90000"/>
              </a:lnSpc>
              <a:spcBef>
                <a:spcPts val="1000"/>
              </a:spcBef>
              <a:spcAft>
                <a:spcPts val="0"/>
              </a:spcAft>
              <a:buClr>
                <a:schemeClr val="dk1"/>
              </a:buClr>
              <a:buSzPts val="2800"/>
              <a:buChar char="•"/>
            </a:pPr>
            <a:r>
              <a:rPr lang="fi-FI">
                <a:latin typeface="Poppins"/>
                <a:ea typeface="Poppins"/>
                <a:cs typeface="Poppins"/>
                <a:sym typeface="Poppins"/>
              </a:rPr>
              <a:t>Painonhallinta: Ylipaino lisää riskiä sairastua rintasyöpään.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327" name="Google Shape;327;p30"/>
          <p:cNvPicPr preferRelativeResize="0"/>
          <p:nvPr/>
        </p:nvPicPr>
        <p:blipFill rotWithShape="1">
          <a:blip r:embed="rId3">
            <a:alphaModFix/>
          </a:blip>
          <a:srcRect b="0" l="0" r="0" t="0"/>
          <a:stretch/>
        </p:blipFill>
        <p:spPr>
          <a:xfrm>
            <a:off x="11125200" y="5536234"/>
            <a:ext cx="787293" cy="1200763"/>
          </a:xfrm>
          <a:prstGeom prst="rect">
            <a:avLst/>
          </a:prstGeom>
          <a:noFill/>
          <a:ln>
            <a:noFill/>
          </a:ln>
        </p:spPr>
      </p:pic>
      <p:pic>
        <p:nvPicPr>
          <p:cNvPr descr="Kuva, joka sisältää kohteen teksti&#10;&#10;Kuvaus luotu automaattisesti" id="328" name="Google Shape;328;p30"/>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Rintaterveyttä edistävät valinnat</a:t>
            </a:r>
            <a:endParaRPr>
              <a:latin typeface="Comfortaa"/>
              <a:ea typeface="Comfortaa"/>
              <a:cs typeface="Comfortaa"/>
              <a:sym typeface="Comfortaa"/>
            </a:endParaRPr>
          </a:p>
        </p:txBody>
      </p:sp>
      <p:sp>
        <p:nvSpPr>
          <p:cNvPr id="334" name="Google Shape;33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latin typeface="Poppins"/>
                <a:ea typeface="Poppins"/>
                <a:cs typeface="Poppins"/>
                <a:sym typeface="Poppins"/>
              </a:rPr>
              <a:t>Rintojen omatarkkailu ja mieluisan liikunnan harrastaminen ovat arjen hyvinvointitekoja.</a:t>
            </a:r>
            <a:endParaRPr/>
          </a:p>
        </p:txBody>
      </p:sp>
      <p:pic>
        <p:nvPicPr>
          <p:cNvPr id="335" name="Google Shape;335;p31"/>
          <p:cNvPicPr preferRelativeResize="0"/>
          <p:nvPr/>
        </p:nvPicPr>
        <p:blipFill rotWithShape="1">
          <a:blip r:embed="rId3">
            <a:alphaModFix/>
          </a:blip>
          <a:srcRect b="0" l="0" r="0" t="0"/>
          <a:stretch/>
        </p:blipFill>
        <p:spPr>
          <a:xfrm>
            <a:off x="11125200" y="5536234"/>
            <a:ext cx="787293" cy="1200763"/>
          </a:xfrm>
          <a:prstGeom prst="rect">
            <a:avLst/>
          </a:prstGeom>
          <a:noFill/>
          <a:ln>
            <a:noFill/>
          </a:ln>
        </p:spPr>
      </p:pic>
      <p:pic>
        <p:nvPicPr>
          <p:cNvPr descr="Kuva, joka sisältää kohteen teksti&#10;&#10;Kuvaus luotu automaattisesti" id="336" name="Google Shape;336;p31"/>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pic>
        <p:nvPicPr>
          <p:cNvPr id="337" name="Google Shape;337;p31"/>
          <p:cNvPicPr preferRelativeResize="0"/>
          <p:nvPr/>
        </p:nvPicPr>
        <p:blipFill rotWithShape="1">
          <a:blip r:embed="rId5">
            <a:alphaModFix/>
          </a:blip>
          <a:srcRect b="0" l="0" r="0" t="0"/>
          <a:stretch/>
        </p:blipFill>
        <p:spPr>
          <a:xfrm>
            <a:off x="3226510" y="3034665"/>
            <a:ext cx="4526470" cy="345821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A6D1"/>
        </a:solidFill>
      </p:bgPr>
    </p:bg>
    <p:spTree>
      <p:nvGrpSpPr>
        <p:cNvPr id="341" name="Shape 341"/>
        <p:cNvGrpSpPr/>
        <p:nvPr/>
      </p:nvGrpSpPr>
      <p:grpSpPr>
        <a:xfrm>
          <a:off x="0" y="0"/>
          <a:ext cx="0" cy="0"/>
          <a:chOff x="0" y="0"/>
          <a:chExt cx="0" cy="0"/>
        </a:xfrm>
      </p:grpSpPr>
      <p:sp>
        <p:nvSpPr>
          <p:cNvPr id="342" name="Google Shape;342;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omic Sans MS"/>
              <a:buNone/>
            </a:pPr>
            <a:r>
              <a:rPr b="1" lang="fi-FI">
                <a:solidFill>
                  <a:schemeClr val="lt1"/>
                </a:solidFill>
                <a:latin typeface="Comfortaa"/>
                <a:ea typeface="Comfortaa"/>
                <a:cs typeface="Comfortaa"/>
                <a:sym typeface="Comfortaa"/>
              </a:rPr>
              <a:t>Rintaterveyttä edistävät valinnat - tietovisa</a:t>
            </a:r>
            <a:endParaRPr b="1">
              <a:solidFill>
                <a:schemeClr val="lt1"/>
              </a:solidFill>
              <a:latin typeface="Comfortaa"/>
              <a:ea typeface="Comfortaa"/>
              <a:cs typeface="Comfortaa"/>
              <a:sym typeface="Comfortaa"/>
            </a:endParaRPr>
          </a:p>
        </p:txBody>
      </p:sp>
      <p:sp>
        <p:nvSpPr>
          <p:cNvPr id="343" name="Google Shape;343;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fi-FI">
                <a:solidFill>
                  <a:schemeClr val="lt1"/>
                </a:solidFill>
                <a:latin typeface="Poppins"/>
                <a:ea typeface="Poppins"/>
                <a:cs typeface="Poppins"/>
                <a:sym typeface="Poppins"/>
              </a:rPr>
              <a:t>Mitkä asiat voivat edistää rintaterveyttä?</a:t>
            </a:r>
            <a:endParaRPr/>
          </a:p>
        </p:txBody>
      </p:sp>
      <p:pic>
        <p:nvPicPr>
          <p:cNvPr descr="Kuva, joka sisältää kohteen teksti&#10;&#10;Kuvaus luotu automaattisesti" id="344" name="Google Shape;344;p32"/>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345" name="Google Shape;345;p32"/>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9" name="Shape 349"/>
        <p:cNvGrpSpPr/>
        <p:nvPr/>
      </p:nvGrpSpPr>
      <p:grpSpPr>
        <a:xfrm>
          <a:off x="0" y="0"/>
          <a:ext cx="0" cy="0"/>
          <a:chOff x="0" y="0"/>
          <a:chExt cx="0" cy="0"/>
        </a:xfrm>
      </p:grpSpPr>
      <p:sp>
        <p:nvSpPr>
          <p:cNvPr id="350" name="Google Shape;350;p33"/>
          <p:cNvSpPr txBox="1"/>
          <p:nvPr>
            <p:ph type="title"/>
          </p:nvPr>
        </p:nvSpPr>
        <p:spPr>
          <a:xfrm>
            <a:off x="4935123" y="2055250"/>
            <a:ext cx="51999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fi-FI">
                <a:solidFill>
                  <a:schemeClr val="lt1"/>
                </a:solidFill>
                <a:latin typeface="Comfortaa"/>
                <a:ea typeface="Comfortaa"/>
                <a:cs typeface="Comfortaa"/>
                <a:sym typeface="Comfortaa"/>
              </a:rPr>
              <a:t>Menkoista ja gynejutuista </a:t>
            </a:r>
            <a:endParaRPr b="1">
              <a:latin typeface="Comfortaa"/>
              <a:ea typeface="Comfortaa"/>
              <a:cs typeface="Comfortaa"/>
              <a:sym typeface="Comfortaa"/>
            </a:endParaRPr>
          </a:p>
        </p:txBody>
      </p:sp>
      <p:sp>
        <p:nvSpPr>
          <p:cNvPr id="351" name="Google Shape;351;p33"/>
          <p:cNvSpPr txBox="1"/>
          <p:nvPr>
            <p:ph idx="1" type="body"/>
          </p:nvPr>
        </p:nvSpPr>
        <p:spPr>
          <a:xfrm>
            <a:off x="6578600" y="3683000"/>
            <a:ext cx="10515600" cy="6026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fi-FI">
                <a:solidFill>
                  <a:schemeClr val="lt1"/>
                </a:solidFill>
                <a:latin typeface="Poppins"/>
                <a:ea typeface="Poppins"/>
                <a:cs typeface="Poppins"/>
                <a:sym typeface="Poppins"/>
              </a:rPr>
              <a:t>Korento ry</a:t>
            </a:r>
            <a:endParaRPr/>
          </a:p>
        </p:txBody>
      </p:sp>
      <p:pic>
        <p:nvPicPr>
          <p:cNvPr descr="Kuva, joka sisältää kohteen teksti&#10;&#10;Kuvaus luotu automaattisesti" id="352" name="Google Shape;352;p33"/>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pic>
        <p:nvPicPr>
          <p:cNvPr id="353" name="Google Shape;353;p33"/>
          <p:cNvPicPr preferRelativeResize="0"/>
          <p:nvPr/>
        </p:nvPicPr>
        <p:blipFill rotWithShape="1">
          <a:blip r:embed="rId5">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34"/>
          <p:cNvPicPr preferRelativeResize="0"/>
          <p:nvPr/>
        </p:nvPicPr>
        <p:blipFill rotWithShape="1">
          <a:blip r:embed="rId3">
            <a:alphaModFix/>
          </a:blip>
          <a:srcRect b="0" l="0" r="0" t="0"/>
          <a:stretch/>
        </p:blipFill>
        <p:spPr>
          <a:xfrm>
            <a:off x="11125200" y="5536234"/>
            <a:ext cx="787293" cy="1200763"/>
          </a:xfrm>
          <a:prstGeom prst="rect">
            <a:avLst/>
          </a:prstGeom>
          <a:noFill/>
          <a:ln>
            <a:noFill/>
          </a:ln>
        </p:spPr>
      </p:pic>
      <p:pic>
        <p:nvPicPr>
          <p:cNvPr descr="Kuva, joka sisältää kohteen teksti&#10;&#10;Kuvaus luotu automaattisesti" id="359" name="Google Shape;359;p34"/>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pic>
        <p:nvPicPr>
          <p:cNvPr id="360" name="Google Shape;360;p34" title="Korento ry esittelyvideo.mp4">
            <a:hlinkClick r:id="rId5"/>
          </p:cNvPr>
          <p:cNvPicPr preferRelativeResize="0"/>
          <p:nvPr/>
        </p:nvPicPr>
        <p:blipFill>
          <a:blip r:embed="rId6">
            <a:alphaModFix/>
          </a:blip>
          <a:stretch>
            <a:fillRect/>
          </a:stretch>
        </p:blipFill>
        <p:spPr>
          <a:xfrm>
            <a:off x="3235675" y="1241275"/>
            <a:ext cx="5833925" cy="437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20247f309bf_0_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Light"/>
                <a:ea typeface="Comfortaa Light"/>
                <a:cs typeface="Comfortaa Light"/>
                <a:sym typeface="Comfortaa Light"/>
              </a:rPr>
              <a:t>Menkoista ja gynejutuista - Korento ry</a:t>
            </a:r>
            <a:endParaRPr>
              <a:latin typeface="Comfortaa Light"/>
              <a:ea typeface="Comfortaa Light"/>
              <a:cs typeface="Comfortaa Light"/>
              <a:sym typeface="Comfortaa Light"/>
            </a:endParaRPr>
          </a:p>
        </p:txBody>
      </p:sp>
      <p:sp>
        <p:nvSpPr>
          <p:cNvPr id="366" name="Google Shape;366;g20247f309bf_0_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latin typeface="Poppins"/>
                <a:ea typeface="Poppins"/>
                <a:cs typeface="Poppins"/>
                <a:sym typeface="Poppins"/>
              </a:rPr>
              <a:t>Valtakunnallisesti toimiva gynekologinen potilasjärjestö.</a:t>
            </a:r>
            <a:endParaRPr/>
          </a:p>
          <a:p>
            <a:pPr indent="-228600" lvl="0" marL="228600" rtl="0" algn="l">
              <a:lnSpc>
                <a:spcPct val="90000"/>
              </a:lnSpc>
              <a:spcBef>
                <a:spcPts val="1000"/>
              </a:spcBef>
              <a:spcAft>
                <a:spcPts val="0"/>
              </a:spcAft>
              <a:buClr>
                <a:schemeClr val="dk1"/>
              </a:buClr>
              <a:buSzPts val="2800"/>
              <a:buChar char="•"/>
            </a:pPr>
            <a:r>
              <a:rPr lang="fi-FI">
                <a:latin typeface="Poppins"/>
                <a:ea typeface="Poppins"/>
                <a:cs typeface="Poppins"/>
                <a:sym typeface="Poppins"/>
              </a:rPr>
              <a:t>Vaikuttamistyö ja tiedon jakaminen.</a:t>
            </a:r>
            <a:endParaRPr/>
          </a:p>
          <a:p>
            <a:pPr indent="-228600" lvl="0" marL="228600" rtl="0" algn="l">
              <a:lnSpc>
                <a:spcPct val="90000"/>
              </a:lnSpc>
              <a:spcBef>
                <a:spcPts val="1000"/>
              </a:spcBef>
              <a:spcAft>
                <a:spcPts val="0"/>
              </a:spcAft>
              <a:buClr>
                <a:schemeClr val="dk1"/>
              </a:buClr>
              <a:buSzPts val="2800"/>
              <a:buChar char="•"/>
            </a:pPr>
            <a:r>
              <a:rPr lang="fi-FI">
                <a:latin typeface="Poppins"/>
                <a:ea typeface="Poppins"/>
                <a:cs typeface="Poppins"/>
                <a:sym typeface="Poppins"/>
              </a:rPr>
              <a:t>Vapaaehtoismahdollisuuksia.</a:t>
            </a:r>
            <a:endParaRPr/>
          </a:p>
          <a:p>
            <a:pPr indent="-228600" lvl="0" marL="228600" rtl="0" algn="l">
              <a:lnSpc>
                <a:spcPct val="90000"/>
              </a:lnSpc>
              <a:spcBef>
                <a:spcPts val="1000"/>
              </a:spcBef>
              <a:spcAft>
                <a:spcPts val="0"/>
              </a:spcAft>
              <a:buClr>
                <a:schemeClr val="dk1"/>
              </a:buClr>
              <a:buSzPts val="2800"/>
              <a:buChar char="•"/>
            </a:pPr>
            <a:r>
              <a:rPr lang="fi-FI">
                <a:latin typeface="Poppins"/>
                <a:ea typeface="Poppins"/>
                <a:cs typeface="Poppins"/>
                <a:sym typeface="Poppins"/>
              </a:rPr>
              <a:t>Vertaistukea sairastaville ja läheisille!</a:t>
            </a:r>
            <a:endParaRPr/>
          </a:p>
        </p:txBody>
      </p:sp>
      <p:pic>
        <p:nvPicPr>
          <p:cNvPr id="367" name="Google Shape;367;g20247f309bf_0_7"/>
          <p:cNvPicPr preferRelativeResize="0"/>
          <p:nvPr/>
        </p:nvPicPr>
        <p:blipFill rotWithShape="1">
          <a:blip r:embed="rId3">
            <a:alphaModFix/>
          </a:blip>
          <a:srcRect b="0" l="0" r="0" t="0"/>
          <a:stretch/>
        </p:blipFill>
        <p:spPr>
          <a:xfrm>
            <a:off x="11125200" y="5536234"/>
            <a:ext cx="787293" cy="1200763"/>
          </a:xfrm>
          <a:prstGeom prst="rect">
            <a:avLst/>
          </a:prstGeom>
          <a:noFill/>
          <a:ln>
            <a:noFill/>
          </a:ln>
        </p:spPr>
      </p:pic>
      <p:pic>
        <p:nvPicPr>
          <p:cNvPr descr="Kuva, joka sisältää kohteen teksti&#10;&#10;Kuvaus luotu automaattisesti" id="368" name="Google Shape;368;g20247f309bf_0_7"/>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pic>
        <p:nvPicPr>
          <p:cNvPr id="369" name="Google Shape;369;g20247f309bf_0_7"/>
          <p:cNvPicPr preferRelativeResize="0"/>
          <p:nvPr/>
        </p:nvPicPr>
        <p:blipFill rotWithShape="1">
          <a:blip r:embed="rId5">
            <a:alphaModFix/>
          </a:blip>
          <a:srcRect b="0" l="0" r="0" t="0"/>
          <a:stretch/>
        </p:blipFill>
        <p:spPr>
          <a:xfrm>
            <a:off x="7386320" y="2596180"/>
            <a:ext cx="3860800" cy="3860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Some ja media</a:t>
            </a:r>
            <a:endParaRPr>
              <a:latin typeface="Comfortaa"/>
              <a:ea typeface="Comfortaa"/>
              <a:cs typeface="Comfortaa"/>
              <a:sym typeface="Comfortaa"/>
            </a:endParaRPr>
          </a:p>
        </p:txBody>
      </p:sp>
      <p:sp>
        <p:nvSpPr>
          <p:cNvPr id="375" name="Google Shape;375;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Somessa @korentory</a:t>
            </a:r>
            <a:endParaRPr/>
          </a:p>
          <a:p>
            <a:pPr indent="-228600" lvl="0" marL="228600" rtl="0" algn="l">
              <a:lnSpc>
                <a:spcPct val="90000"/>
              </a:lnSpc>
              <a:spcBef>
                <a:spcPts val="1000"/>
              </a:spcBef>
              <a:spcAft>
                <a:spcPts val="0"/>
              </a:spcAft>
              <a:buClr>
                <a:schemeClr val="dk1"/>
              </a:buClr>
              <a:buSzPts val="3600"/>
              <a:buChar char="•"/>
            </a:pPr>
            <a:r>
              <a:rPr lang="fi-FI" sz="3600" u="sng">
                <a:solidFill>
                  <a:schemeClr val="hlink"/>
                </a:solidFill>
                <a:latin typeface="Poppins"/>
                <a:ea typeface="Poppins"/>
                <a:cs typeface="Poppins"/>
                <a:sym typeface="Poppins"/>
                <a:hlinkClick r:id="rId3"/>
              </a:rPr>
              <a:t>www.korento.fi</a:t>
            </a:r>
            <a:endParaRPr sz="3600">
              <a:latin typeface="Poppins"/>
              <a:ea typeface="Poppins"/>
              <a:cs typeface="Poppins"/>
              <a:sym typeface="Poppins"/>
            </a:endParaRPr>
          </a:p>
          <a:p>
            <a:pPr indent="-228600" lvl="0" marL="228600" rtl="0" algn="l">
              <a:lnSpc>
                <a:spcPct val="90000"/>
              </a:lnSpc>
              <a:spcBef>
                <a:spcPts val="1000"/>
              </a:spcBef>
              <a:spcAft>
                <a:spcPts val="0"/>
              </a:spcAft>
              <a:buClr>
                <a:schemeClr val="dk1"/>
              </a:buClr>
              <a:buSzPts val="3600"/>
              <a:buChar char="•"/>
            </a:pPr>
            <a:r>
              <a:rPr lang="fi-FI" sz="3600" u="sng">
                <a:solidFill>
                  <a:schemeClr val="hlink"/>
                </a:solidFill>
                <a:latin typeface="Poppins"/>
                <a:ea typeface="Poppins"/>
                <a:cs typeface="Poppins"/>
                <a:sym typeface="Poppins"/>
                <a:hlinkClick r:id="rId4"/>
              </a:rPr>
              <a:t>www.moona.info</a:t>
            </a:r>
            <a:endParaRPr sz="3600">
              <a:latin typeface="Poppins"/>
              <a:ea typeface="Poppins"/>
              <a:cs typeface="Poppins"/>
              <a:sym typeface="Poppins"/>
            </a:endParaRPr>
          </a:p>
          <a:p>
            <a:pPr indent="-50800" lvl="0" marL="228600" rtl="0" algn="l">
              <a:lnSpc>
                <a:spcPct val="90000"/>
              </a:lnSpc>
              <a:spcBef>
                <a:spcPts val="1000"/>
              </a:spcBef>
              <a:spcAft>
                <a:spcPts val="0"/>
              </a:spcAft>
              <a:buClr>
                <a:schemeClr val="dk1"/>
              </a:buClr>
              <a:buSzPts val="2800"/>
              <a:buNone/>
            </a:pPr>
            <a:r>
              <a:t/>
            </a:r>
            <a:endParaRPr/>
          </a:p>
        </p:txBody>
      </p:sp>
      <p:pic>
        <p:nvPicPr>
          <p:cNvPr descr="Kuva, joka sisältää kohteen teksti&#10;&#10;Kuvaus luotu automaattisesti" id="376" name="Google Shape;376;p35"/>
          <p:cNvPicPr preferRelativeResize="0"/>
          <p:nvPr/>
        </p:nvPicPr>
        <p:blipFill rotWithShape="1">
          <a:blip r:embed="rId5">
            <a:alphaModFix/>
          </a:blip>
          <a:srcRect b="0" l="0" r="0" t="0"/>
          <a:stretch/>
        </p:blipFill>
        <p:spPr>
          <a:xfrm>
            <a:off x="171413" y="5549486"/>
            <a:ext cx="1447874" cy="1187511"/>
          </a:xfrm>
          <a:prstGeom prst="rect">
            <a:avLst/>
          </a:prstGeom>
          <a:noFill/>
          <a:ln>
            <a:noFill/>
          </a:ln>
        </p:spPr>
      </p:pic>
      <p:pic>
        <p:nvPicPr>
          <p:cNvPr id="377" name="Google Shape;377;p35"/>
          <p:cNvPicPr preferRelativeResize="0"/>
          <p:nvPr/>
        </p:nvPicPr>
        <p:blipFill rotWithShape="1">
          <a:blip r:embed="rId6">
            <a:alphaModFix/>
          </a:blip>
          <a:srcRect b="0" l="0" r="0" t="0"/>
          <a:stretch/>
        </p:blipFill>
        <p:spPr>
          <a:xfrm>
            <a:off x="11125200" y="5536234"/>
            <a:ext cx="787293" cy="1200763"/>
          </a:xfrm>
          <a:prstGeom prst="rect">
            <a:avLst/>
          </a:prstGeom>
          <a:noFill/>
          <a:ln>
            <a:noFill/>
          </a:ln>
        </p:spPr>
      </p:pic>
      <p:pic>
        <p:nvPicPr>
          <p:cNvPr id="378" name="Google Shape;378;p35"/>
          <p:cNvPicPr preferRelativeResize="0"/>
          <p:nvPr/>
        </p:nvPicPr>
        <p:blipFill rotWithShape="1">
          <a:blip r:embed="rId7">
            <a:alphaModFix/>
          </a:blip>
          <a:srcRect b="0" l="0" r="0" t="0"/>
          <a:stretch/>
        </p:blipFill>
        <p:spPr>
          <a:xfrm>
            <a:off x="6766538" y="2174401"/>
            <a:ext cx="2733061" cy="217790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Naistyyppiset sukuelimet</a:t>
            </a:r>
            <a:endParaRPr>
              <a:latin typeface="Comfortaa"/>
              <a:ea typeface="Comfortaa"/>
              <a:cs typeface="Comfortaa"/>
              <a:sym typeface="Comfortaa"/>
            </a:endParaRPr>
          </a:p>
        </p:txBody>
      </p:sp>
      <p:pic>
        <p:nvPicPr>
          <p:cNvPr id="384" name="Google Shape;384;p36"/>
          <p:cNvPicPr preferRelativeResize="0"/>
          <p:nvPr>
            <p:ph idx="1" type="body"/>
          </p:nvPr>
        </p:nvPicPr>
        <p:blipFill rotWithShape="1">
          <a:blip r:embed="rId3">
            <a:alphaModFix/>
          </a:blip>
          <a:srcRect b="0" l="0" r="0" t="0"/>
          <a:stretch/>
        </p:blipFill>
        <p:spPr>
          <a:xfrm>
            <a:off x="298368" y="1461225"/>
            <a:ext cx="5531347" cy="4730026"/>
          </a:xfrm>
          <a:prstGeom prst="rect">
            <a:avLst/>
          </a:prstGeom>
          <a:noFill/>
          <a:ln>
            <a:noFill/>
          </a:ln>
        </p:spPr>
      </p:pic>
      <p:pic>
        <p:nvPicPr>
          <p:cNvPr descr="Kuva, joka sisältää kohteen teksti, ulko&#10;&#10;Kuvaus luotu automaattisesti" id="385" name="Google Shape;385;p36"/>
          <p:cNvPicPr preferRelativeResize="0"/>
          <p:nvPr/>
        </p:nvPicPr>
        <p:blipFill rotWithShape="1">
          <a:blip r:embed="rId4">
            <a:alphaModFix/>
          </a:blip>
          <a:srcRect b="0" l="0" r="0" t="0"/>
          <a:stretch/>
        </p:blipFill>
        <p:spPr>
          <a:xfrm>
            <a:off x="6096000" y="1444823"/>
            <a:ext cx="5257800" cy="4746428"/>
          </a:xfrm>
          <a:prstGeom prst="rect">
            <a:avLst/>
          </a:prstGeom>
          <a:noFill/>
          <a:ln>
            <a:noFill/>
          </a:ln>
        </p:spPr>
      </p:pic>
      <p:pic>
        <p:nvPicPr>
          <p:cNvPr descr="Kuva, joka sisältää kohteen teksti&#10;&#10;Kuvaus luotu automaattisesti" id="386" name="Google Shape;386;p36"/>
          <p:cNvPicPr preferRelativeResize="0"/>
          <p:nvPr/>
        </p:nvPicPr>
        <p:blipFill rotWithShape="1">
          <a:blip r:embed="rId5">
            <a:alphaModFix/>
          </a:blip>
          <a:srcRect b="0" l="0" r="0" t="0"/>
          <a:stretch/>
        </p:blipFill>
        <p:spPr>
          <a:xfrm>
            <a:off x="171413" y="5549486"/>
            <a:ext cx="1447874" cy="1187511"/>
          </a:xfrm>
          <a:prstGeom prst="rect">
            <a:avLst/>
          </a:prstGeom>
          <a:noFill/>
          <a:ln>
            <a:noFill/>
          </a:ln>
        </p:spPr>
      </p:pic>
      <p:pic>
        <p:nvPicPr>
          <p:cNvPr id="387" name="Google Shape;387;p36"/>
          <p:cNvPicPr preferRelativeResize="0"/>
          <p:nvPr/>
        </p:nvPicPr>
        <p:blipFill rotWithShape="1">
          <a:blip r:embed="rId6">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Kuukautisfaktoja</a:t>
            </a:r>
            <a:endParaRPr>
              <a:latin typeface="Comfortaa"/>
              <a:ea typeface="Comfortaa"/>
              <a:cs typeface="Comfortaa"/>
              <a:sym typeface="Comfortaa"/>
            </a:endParaRPr>
          </a:p>
        </p:txBody>
      </p:sp>
      <p:sp>
        <p:nvSpPr>
          <p:cNvPr id="393" name="Google Shape;393;p37"/>
          <p:cNvSpPr txBox="1"/>
          <p:nvPr>
            <p:ph idx="1" type="body"/>
          </p:nvPr>
        </p:nvSpPr>
        <p:spPr>
          <a:xfrm>
            <a:off x="1003246" y="1971674"/>
            <a:ext cx="10515600" cy="383070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Alkavat keskimäärin 13-vuotiaana ja loppuvat keskimäärin 51-vuotiaana.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Ensimmäiset vuodet kuukautiskierto voi olla epäsäännöllinen ja se on normaalia.</a:t>
            </a:r>
            <a:endParaRPr/>
          </a:p>
        </p:txBody>
      </p:sp>
      <p:pic>
        <p:nvPicPr>
          <p:cNvPr descr="Kuva, joka sisältää kohteen teksti&#10;&#10;Kuvaus luotu automaattisesti" id="394" name="Google Shape;394;p37"/>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395" name="Google Shape;395;p37"/>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Kuukautisfaktoja</a:t>
            </a:r>
            <a:endParaRPr>
              <a:latin typeface="Comfortaa"/>
              <a:ea typeface="Comfortaa"/>
              <a:cs typeface="Comfortaa"/>
              <a:sym typeface="Comfortaa"/>
            </a:endParaRPr>
          </a:p>
        </p:txBody>
      </p:sp>
      <p:sp>
        <p:nvSpPr>
          <p:cNvPr id="401" name="Google Shape;401;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sz="2800">
                <a:latin typeface="Poppins"/>
                <a:ea typeface="Poppins"/>
                <a:cs typeface="Poppins"/>
                <a:sym typeface="Poppins"/>
              </a:rPr>
              <a:t>Ravinto, liikunta, stressi ja hormonit vaikuttavat kuukautisiin.</a:t>
            </a:r>
            <a:endParaRPr/>
          </a:p>
          <a:p>
            <a:pPr indent="-228600" lvl="0" marL="228600" rtl="0" algn="l">
              <a:lnSpc>
                <a:spcPct val="90000"/>
              </a:lnSpc>
              <a:spcBef>
                <a:spcPts val="1000"/>
              </a:spcBef>
              <a:spcAft>
                <a:spcPts val="0"/>
              </a:spcAft>
              <a:buClr>
                <a:schemeClr val="dk1"/>
              </a:buClr>
              <a:buSzPts val="2800"/>
              <a:buChar char="•"/>
            </a:pPr>
            <a:r>
              <a:rPr lang="fi-FI" sz="2800">
                <a:latin typeface="Poppins"/>
                <a:ea typeface="Poppins"/>
                <a:cs typeface="Poppins"/>
                <a:sym typeface="Poppins"/>
              </a:rPr>
              <a:t>Lähes puolet 14–21-vuotiaista on joutunut häpeämään kuukautisiaan (</a:t>
            </a:r>
            <a:r>
              <a:rPr lang="fi-FI">
                <a:latin typeface="Poppins"/>
                <a:ea typeface="Poppins"/>
                <a:cs typeface="Poppins"/>
                <a:sym typeface="Poppins"/>
              </a:rPr>
              <a:t>v</a:t>
            </a:r>
            <a:r>
              <a:rPr lang="fi-FI" sz="2800">
                <a:latin typeface="Poppins"/>
                <a:ea typeface="Poppins"/>
                <a:cs typeface="Poppins"/>
                <a:sym typeface="Poppins"/>
              </a:rPr>
              <a:t>aikka ei tarvitse hävetä!).</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Kuva, joka sisältää kohteen teksti&#10;&#10;Kuvaus luotu automaattisesti" id="402" name="Google Shape;402;p38"/>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403" name="Google Shape;403;p38"/>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838200" y="29410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Miksi tämä on tärkeää?</a:t>
            </a:r>
            <a:endParaRPr>
              <a:latin typeface="Comfortaa"/>
              <a:ea typeface="Comfortaa"/>
              <a:cs typeface="Comfortaa"/>
              <a:sym typeface="Comfortaa"/>
            </a:endParaRPr>
          </a:p>
        </p:txBody>
      </p:sp>
      <p:sp>
        <p:nvSpPr>
          <p:cNvPr id="114" name="Google Shape;114;p4"/>
          <p:cNvSpPr txBox="1"/>
          <p:nvPr>
            <p:ph idx="1" type="body"/>
          </p:nvPr>
        </p:nvSpPr>
        <p:spPr>
          <a:xfrm>
            <a:off x="438704" y="1802167"/>
            <a:ext cx="10515600" cy="43747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Jotta jokainen tutustuisi omaan kehoonsa.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Jotta rintasyöpä löytyisi mahdollisimman varhain.</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Jotta gynekologiset sairaudet ja oireyhtymät diagnosoitaisiin mahdollisimman aikaisin.</a:t>
            </a:r>
            <a:endParaRPr/>
          </a:p>
        </p:txBody>
      </p:sp>
      <p:pic>
        <p:nvPicPr>
          <p:cNvPr id="115" name="Google Shape;115;p4"/>
          <p:cNvPicPr preferRelativeResize="0"/>
          <p:nvPr/>
        </p:nvPicPr>
        <p:blipFill rotWithShape="1">
          <a:blip r:embed="rId3">
            <a:alphaModFix/>
          </a:blip>
          <a:srcRect b="0" l="0" r="0" t="0"/>
          <a:stretch/>
        </p:blipFill>
        <p:spPr>
          <a:xfrm>
            <a:off x="11125200" y="5536234"/>
            <a:ext cx="787293" cy="1200763"/>
          </a:xfrm>
          <a:prstGeom prst="rect">
            <a:avLst/>
          </a:prstGeom>
          <a:noFill/>
          <a:ln>
            <a:noFill/>
          </a:ln>
        </p:spPr>
      </p:pic>
      <p:pic>
        <p:nvPicPr>
          <p:cNvPr descr="Kuva, joka sisältää kohteen teksti&#10;&#10;Kuvaus luotu automaattisesti" id="116" name="Google Shape;116;p4"/>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Normaali kuukautiskierto</a:t>
            </a:r>
            <a:endParaRPr>
              <a:latin typeface="Comfortaa"/>
              <a:ea typeface="Comfortaa"/>
              <a:cs typeface="Comfortaa"/>
              <a:sym typeface="Comfortaa"/>
            </a:endParaRPr>
          </a:p>
        </p:txBody>
      </p:sp>
      <p:pic>
        <p:nvPicPr>
          <p:cNvPr id="409" name="Google Shape;409;p39"/>
          <p:cNvPicPr preferRelativeResize="0"/>
          <p:nvPr>
            <p:ph idx="1" type="body"/>
          </p:nvPr>
        </p:nvPicPr>
        <p:blipFill rotWithShape="1">
          <a:blip r:embed="rId3">
            <a:alphaModFix/>
          </a:blip>
          <a:srcRect b="0" l="0" r="0" t="0"/>
          <a:stretch/>
        </p:blipFill>
        <p:spPr>
          <a:xfrm>
            <a:off x="3157537" y="1420599"/>
            <a:ext cx="5877000" cy="4981500"/>
          </a:xfrm>
          <a:prstGeom prst="rect">
            <a:avLst/>
          </a:prstGeom>
          <a:noFill/>
          <a:ln>
            <a:noFill/>
          </a:ln>
        </p:spPr>
      </p:pic>
      <p:pic>
        <p:nvPicPr>
          <p:cNvPr descr="Kuva, joka sisältää kohteen teksti&#10;&#10;Kuvaus luotu automaattisesti" id="410" name="Google Shape;410;p39"/>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pic>
        <p:nvPicPr>
          <p:cNvPr id="411" name="Google Shape;411;p39"/>
          <p:cNvPicPr preferRelativeResize="0"/>
          <p:nvPr/>
        </p:nvPicPr>
        <p:blipFill rotWithShape="1">
          <a:blip r:embed="rId5">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Ensimmäiset 1-8 päivää</a:t>
            </a:r>
            <a:endParaRPr>
              <a:latin typeface="Comfortaa"/>
              <a:ea typeface="Comfortaa"/>
              <a:cs typeface="Comfortaa"/>
              <a:sym typeface="Comfortaa"/>
            </a:endParaRPr>
          </a:p>
        </p:txBody>
      </p:sp>
      <p:sp>
        <p:nvSpPr>
          <p:cNvPr id="417" name="Google Shape;417;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Kuukautiset eli vuoto alkavat</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Kuukautisiin liittyvät kivut ja muut oireet</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Hormonitasot ovat alhaiset -&gt; väsymys ja itkuisuus</a:t>
            </a:r>
            <a:endParaRPr/>
          </a:p>
        </p:txBody>
      </p:sp>
      <p:pic>
        <p:nvPicPr>
          <p:cNvPr descr="Kuva, joka sisältää kohteen teksti&#10;&#10;Kuvaus luotu automaattisesti" id="418" name="Google Shape;418;p40"/>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419" name="Google Shape;419;p40"/>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id="420" name="Google Shape;420;p40"/>
          <p:cNvPicPr preferRelativeResize="0"/>
          <p:nvPr/>
        </p:nvPicPr>
        <p:blipFill rotWithShape="1">
          <a:blip r:embed="rId5">
            <a:alphaModFix/>
          </a:blip>
          <a:srcRect b="0" l="8060" r="0" t="5297"/>
          <a:stretch/>
        </p:blipFill>
        <p:spPr>
          <a:xfrm>
            <a:off x="8591550" y="3933825"/>
            <a:ext cx="1628860" cy="2082386"/>
          </a:xfrm>
          <a:prstGeom prst="rect">
            <a:avLst/>
          </a:prstGeom>
          <a:noFill/>
          <a:ln>
            <a:noFill/>
          </a:ln>
        </p:spPr>
      </p:pic>
      <p:pic>
        <p:nvPicPr>
          <p:cNvPr id="421" name="Google Shape;421;p40"/>
          <p:cNvPicPr preferRelativeResize="0"/>
          <p:nvPr/>
        </p:nvPicPr>
        <p:blipFill rotWithShape="1">
          <a:blip r:embed="rId6">
            <a:alphaModFix/>
          </a:blip>
          <a:srcRect b="0" l="0" r="0" t="0"/>
          <a:stretch/>
        </p:blipFill>
        <p:spPr>
          <a:xfrm>
            <a:off x="9405980" y="140217"/>
            <a:ext cx="2632022" cy="2250747"/>
          </a:xfrm>
          <a:prstGeom prst="rect">
            <a:avLst/>
          </a:prstGeom>
          <a:noFill/>
          <a:ln>
            <a:noFill/>
          </a:ln>
        </p:spPr>
      </p:pic>
      <p:pic>
        <p:nvPicPr>
          <p:cNvPr descr="Kuva, joka sisältää kohteen nuoli&#10;&#10;Kuvaus luotu automaattisesti" id="422" name="Google Shape;422;p40"/>
          <p:cNvPicPr preferRelativeResize="0"/>
          <p:nvPr/>
        </p:nvPicPr>
        <p:blipFill rotWithShape="1">
          <a:blip r:embed="rId7">
            <a:alphaModFix/>
          </a:blip>
          <a:srcRect b="0" l="19861" r="0" t="7814"/>
          <a:stretch/>
        </p:blipFill>
        <p:spPr>
          <a:xfrm>
            <a:off x="3152775" y="3828843"/>
            <a:ext cx="2267068" cy="22923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Vuodon jälkeen, päivät 8-14</a:t>
            </a:r>
            <a:endParaRPr>
              <a:latin typeface="Comfortaa"/>
              <a:ea typeface="Comfortaa"/>
              <a:cs typeface="Comfortaa"/>
              <a:sym typeface="Comfortaa"/>
            </a:endParaRPr>
          </a:p>
        </p:txBody>
      </p:sp>
      <p:sp>
        <p:nvSpPr>
          <p:cNvPr id="428" name="Google Shape;428;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Hormonitasot nousevat ja samalla myös fiilis nousee!</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Uusi munasolu alkaa kypsymään munasarjassa. </a:t>
            </a:r>
            <a:endParaRPr/>
          </a:p>
        </p:txBody>
      </p:sp>
      <p:pic>
        <p:nvPicPr>
          <p:cNvPr descr="Kuva, joka sisältää kohteen teksti&#10;&#10;Kuvaus luotu automaattisesti" id="429" name="Google Shape;429;p41"/>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430" name="Google Shape;430;p41"/>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descr="Kuva, joka sisältää kohteen viivapiirustus, vektorigrafiikka&#10;&#10;Kuvaus luotu automaattisesti" id="431" name="Google Shape;431;p41"/>
          <p:cNvPicPr preferRelativeResize="0"/>
          <p:nvPr/>
        </p:nvPicPr>
        <p:blipFill rotWithShape="1">
          <a:blip r:embed="rId5">
            <a:alphaModFix/>
          </a:blip>
          <a:srcRect b="0" l="0" r="0" t="0"/>
          <a:stretch/>
        </p:blipFill>
        <p:spPr>
          <a:xfrm>
            <a:off x="6670367" y="3895592"/>
            <a:ext cx="3308520" cy="259728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Päivät 14-21</a:t>
            </a:r>
            <a:endParaRPr>
              <a:latin typeface="Comfortaa"/>
              <a:ea typeface="Comfortaa"/>
              <a:cs typeface="Comfortaa"/>
              <a:sym typeface="Comfortaa"/>
            </a:endParaRPr>
          </a:p>
        </p:txBody>
      </p:sp>
      <p:sp>
        <p:nvSpPr>
          <p:cNvPr id="437" name="Google Shape;437;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Ovulaatio! Eli munasolu irtautuu ja lähtee kulkemaan munanjohdinta pitkin kohti kohtua.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Estrogeeni huipussaan! &gt; vaikutukset mielialaan, haluihin, jaksamiseen, liikuntaan...</a:t>
            </a:r>
            <a:endParaRPr/>
          </a:p>
        </p:txBody>
      </p:sp>
      <p:pic>
        <p:nvPicPr>
          <p:cNvPr descr="Kuva, joka sisältää kohteen teksti&#10;&#10;Kuvaus luotu automaattisesti" id="438" name="Google Shape;438;p42"/>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439" name="Google Shape;439;p42"/>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id="440" name="Google Shape;440;p42"/>
          <p:cNvPicPr preferRelativeResize="0"/>
          <p:nvPr/>
        </p:nvPicPr>
        <p:blipFill rotWithShape="1">
          <a:blip r:embed="rId5">
            <a:alphaModFix/>
          </a:blip>
          <a:srcRect b="0" l="0" r="0" t="0"/>
          <a:stretch/>
        </p:blipFill>
        <p:spPr>
          <a:xfrm>
            <a:off x="9963150" y="347107"/>
            <a:ext cx="1692296" cy="1348547"/>
          </a:xfrm>
          <a:prstGeom prst="rect">
            <a:avLst/>
          </a:prstGeom>
          <a:noFill/>
          <a:ln>
            <a:noFill/>
          </a:ln>
        </p:spPr>
      </p:pic>
      <p:pic>
        <p:nvPicPr>
          <p:cNvPr id="441" name="Google Shape;441;p42"/>
          <p:cNvPicPr preferRelativeResize="0"/>
          <p:nvPr/>
        </p:nvPicPr>
        <p:blipFill rotWithShape="1">
          <a:blip r:embed="rId6">
            <a:alphaModFix/>
          </a:blip>
          <a:srcRect b="0" l="0" r="0" t="0"/>
          <a:stretch/>
        </p:blipFill>
        <p:spPr>
          <a:xfrm>
            <a:off x="7580323" y="3505994"/>
            <a:ext cx="3429000" cy="3429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3"/>
          <p:cNvSpPr txBox="1"/>
          <p:nvPr>
            <p:ph type="title"/>
          </p:nvPr>
        </p:nvSpPr>
        <p:spPr>
          <a:xfrm>
            <a:off x="838200" y="54610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Kuukautiskierron viimeinen viikko, päivät 21-28</a:t>
            </a:r>
            <a:endParaRPr>
              <a:latin typeface="Comfortaa"/>
              <a:ea typeface="Comfortaa"/>
              <a:cs typeface="Comfortaa"/>
              <a:sym typeface="Comfortaa"/>
            </a:endParaRPr>
          </a:p>
        </p:txBody>
      </p:sp>
      <p:sp>
        <p:nvSpPr>
          <p:cNvPr id="447" name="Google Shape;447;p43"/>
          <p:cNvSpPr txBox="1"/>
          <p:nvPr>
            <p:ph idx="1" type="body"/>
          </p:nvPr>
        </p:nvSpPr>
        <p:spPr>
          <a:xfrm>
            <a:off x="838200" y="210259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Munasolu hedelmöittyy -&gt; kulkeutuu kohtuun ja kiinnittyy sen limakalvolle -&gt; raskaus alkaa!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Munasolu ei hedelmöity -&gt; hormonit laskevat, PSM/PMDD oireet voivat alkaa -&gt; kuukautisvuoto alkaa.</a:t>
            </a:r>
            <a:endParaRPr/>
          </a:p>
        </p:txBody>
      </p:sp>
      <p:pic>
        <p:nvPicPr>
          <p:cNvPr descr="Kuva, joka sisältää kohteen teksti&#10;&#10;Kuvaus luotu automaattisesti" id="448" name="Google Shape;448;p43"/>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449" name="Google Shape;449;p43"/>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id="450" name="Google Shape;450;p43"/>
          <p:cNvPicPr preferRelativeResize="0"/>
          <p:nvPr/>
        </p:nvPicPr>
        <p:blipFill rotWithShape="1">
          <a:blip r:embed="rId5">
            <a:alphaModFix/>
          </a:blip>
          <a:srcRect b="-4343" l="20616" r="-20616" t="4344"/>
          <a:stretch/>
        </p:blipFill>
        <p:spPr>
          <a:xfrm>
            <a:off x="9223407" y="4755403"/>
            <a:ext cx="1447873" cy="155649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E8BC6"/>
        </a:solidFill>
      </p:bgPr>
    </p:bg>
    <p:spTree>
      <p:nvGrpSpPr>
        <p:cNvPr id="454" name="Shape 454"/>
        <p:cNvGrpSpPr/>
        <p:nvPr/>
      </p:nvGrpSpPr>
      <p:grpSpPr>
        <a:xfrm>
          <a:off x="0" y="0"/>
          <a:ext cx="0" cy="0"/>
          <a:chOff x="0" y="0"/>
          <a:chExt cx="0" cy="0"/>
        </a:xfrm>
      </p:grpSpPr>
      <p:sp>
        <p:nvSpPr>
          <p:cNvPr id="455" name="Google Shape;455;p44"/>
          <p:cNvSpPr txBox="1"/>
          <p:nvPr>
            <p:ph type="ctrTitle"/>
          </p:nvPr>
        </p:nvSpPr>
        <p:spPr>
          <a:xfrm>
            <a:off x="1428115" y="1346199"/>
            <a:ext cx="9144000" cy="19097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omic Sans MS"/>
              <a:buNone/>
            </a:pPr>
            <a:r>
              <a:rPr b="1" lang="fi-FI">
                <a:solidFill>
                  <a:schemeClr val="lt1"/>
                </a:solidFill>
                <a:latin typeface="Comfortaa"/>
                <a:ea typeface="Comfortaa"/>
                <a:cs typeface="Comfortaa"/>
                <a:sym typeface="Comfortaa"/>
              </a:rPr>
              <a:t>Tietovisa – normaali kuukautiskierto</a:t>
            </a:r>
            <a:endParaRPr b="1">
              <a:latin typeface="Comfortaa"/>
              <a:ea typeface="Comfortaa"/>
              <a:cs typeface="Comfortaa"/>
              <a:sym typeface="Comfortaa"/>
            </a:endParaRPr>
          </a:p>
        </p:txBody>
      </p:sp>
      <p:sp>
        <p:nvSpPr>
          <p:cNvPr id="456" name="Google Shape;456;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fi-FI" sz="3600">
                <a:solidFill>
                  <a:schemeClr val="lt1"/>
                </a:solidFill>
                <a:latin typeface="Poppins"/>
                <a:ea typeface="Poppins"/>
                <a:cs typeface="Poppins"/>
                <a:sym typeface="Poppins"/>
              </a:rPr>
              <a:t>Minkälaisia vaiheita kuukautiskierrossa on? Kirjoita ylös mitä muistat.</a:t>
            </a:r>
            <a:endParaRPr/>
          </a:p>
        </p:txBody>
      </p:sp>
      <p:pic>
        <p:nvPicPr>
          <p:cNvPr descr="Kuva, joka sisältää kohteen teksti&#10;&#10;Kuvaus luotu automaattisesti" id="457" name="Google Shape;457;p44"/>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458" name="Google Shape;458;p44"/>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Muuttuvat hormonitasapainot</a:t>
            </a:r>
            <a:endParaRPr>
              <a:latin typeface="Comfortaa"/>
              <a:ea typeface="Comfortaa"/>
              <a:cs typeface="Comfortaa"/>
              <a:sym typeface="Comfortaa"/>
            </a:endParaRPr>
          </a:p>
        </p:txBody>
      </p:sp>
      <p:sp>
        <p:nvSpPr>
          <p:cNvPr id="464" name="Google Shape;464;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t>Muuttuvat hormonitasapainot kuukautiskierron eri vaiheissa vaikuttavat myös muuten vartaloomme.</a:t>
            </a:r>
            <a:endParaRPr/>
          </a:p>
          <a:p>
            <a:pPr indent="-228600" lvl="1" marL="685800" rtl="0" algn="l">
              <a:lnSpc>
                <a:spcPct val="90000"/>
              </a:lnSpc>
              <a:spcBef>
                <a:spcPts val="500"/>
              </a:spcBef>
              <a:spcAft>
                <a:spcPts val="0"/>
              </a:spcAft>
              <a:buClr>
                <a:schemeClr val="dk1"/>
              </a:buClr>
              <a:buSzPts val="3600"/>
              <a:buChar char="•"/>
            </a:pPr>
            <a:r>
              <a:rPr lang="fi-FI" sz="3600"/>
              <a:t>estrogeeni, progesteroni (eli keltarauhashormoni), LH, FSH,..</a:t>
            </a:r>
            <a:endParaRPr/>
          </a:p>
          <a:p>
            <a:pPr indent="-228600" lvl="0" marL="228600" rtl="0" algn="l">
              <a:lnSpc>
                <a:spcPct val="90000"/>
              </a:lnSpc>
              <a:spcBef>
                <a:spcPts val="1000"/>
              </a:spcBef>
              <a:spcAft>
                <a:spcPts val="0"/>
              </a:spcAft>
              <a:buClr>
                <a:schemeClr val="dk1"/>
              </a:buClr>
              <a:buSzPts val="3600"/>
              <a:buChar char="•"/>
            </a:pPr>
            <a:r>
              <a:rPr lang="fi-FI" sz="3600"/>
              <a:t>Ne lisäävät ja vähentävät kehon lämpötilaa ja vaikuttavat valkovuodon määrään ja koostumukseen.</a:t>
            </a:r>
            <a:endParaRPr/>
          </a:p>
        </p:txBody>
      </p:sp>
      <p:pic>
        <p:nvPicPr>
          <p:cNvPr descr="Kuva, joka sisältää kohteen teksti&#10;&#10;Kuvaus luotu automaattisesti" id="465" name="Google Shape;465;p45"/>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466" name="Google Shape;466;p45"/>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Muuttuvat hormonitasapainot</a:t>
            </a:r>
            <a:endParaRPr>
              <a:latin typeface="Comfortaa"/>
              <a:ea typeface="Comfortaa"/>
              <a:cs typeface="Comfortaa"/>
              <a:sym typeface="Comfortaa"/>
            </a:endParaRPr>
          </a:p>
        </p:txBody>
      </p:sp>
      <p:sp>
        <p:nvSpPr>
          <p:cNvPr id="472" name="Google Shape;472;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Jotkut tuntevat ovulaation aikana pistelyä vatsanpohjassa, toisten ruokahalu kasvaa ennen kuukautisia, toiset tulevat kiukkuisiksi ja toiset masentuvat.</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Suurella osalla muutokset ovat pieniä ja huomaamattomia, mutta toisilla ne voivat vaikuttaa suuresti päivittäiseen elämään.</a:t>
            </a:r>
            <a:endParaRPr/>
          </a:p>
          <a:p>
            <a:pPr indent="0" lvl="0" marL="0" rtl="0" algn="l">
              <a:lnSpc>
                <a:spcPct val="90000"/>
              </a:lnSpc>
              <a:spcBef>
                <a:spcPts val="1000"/>
              </a:spcBef>
              <a:spcAft>
                <a:spcPts val="0"/>
              </a:spcAft>
              <a:buClr>
                <a:schemeClr val="dk1"/>
              </a:buClr>
              <a:buSzPts val="2800"/>
              <a:buNone/>
            </a:pPr>
            <a:r>
              <a:t/>
            </a:r>
            <a:endParaRPr/>
          </a:p>
        </p:txBody>
      </p:sp>
      <p:pic>
        <p:nvPicPr>
          <p:cNvPr descr="Kuva, joka sisältää kohteen teksti&#10;&#10;Kuvaus luotu automaattisesti" id="473" name="Google Shape;473;p46"/>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474" name="Google Shape;474;p46"/>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PMS = Kuukautisia edeltävä oireyhtymä</a:t>
            </a:r>
            <a:endParaRPr>
              <a:latin typeface="Comfortaa"/>
              <a:ea typeface="Comfortaa"/>
              <a:cs typeface="Comfortaa"/>
              <a:sym typeface="Comfortaa"/>
            </a:endParaRPr>
          </a:p>
        </p:txBody>
      </p:sp>
      <p:sp>
        <p:nvSpPr>
          <p:cNvPr id="480" name="Google Shape;480;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Font typeface="Poppins"/>
              <a:buChar char="•"/>
            </a:pPr>
            <a:r>
              <a:rPr lang="fi-FI" sz="3600">
                <a:latin typeface="Poppins"/>
                <a:ea typeface="Poppins"/>
                <a:cs typeface="Poppins"/>
                <a:sym typeface="Poppins"/>
              </a:rPr>
              <a:t>Yleisiä oireita: turvotus, päänsärky, mielialan vaihtelut, väsymys, rintojen arkuus.</a:t>
            </a:r>
            <a:endParaRPr>
              <a:latin typeface="Poppins"/>
              <a:ea typeface="Poppins"/>
              <a:cs typeface="Poppins"/>
              <a:sym typeface="Poppins"/>
            </a:endParaRPr>
          </a:p>
          <a:p>
            <a:pPr indent="-228600" lvl="0" marL="228600" rtl="0" algn="l">
              <a:lnSpc>
                <a:spcPct val="90000"/>
              </a:lnSpc>
              <a:spcBef>
                <a:spcPts val="1000"/>
              </a:spcBef>
              <a:spcAft>
                <a:spcPts val="0"/>
              </a:spcAft>
              <a:buClr>
                <a:schemeClr val="dk1"/>
              </a:buClr>
              <a:buSzPts val="3600"/>
              <a:buFont typeface="Poppins"/>
              <a:buChar char="•"/>
            </a:pPr>
            <a:r>
              <a:rPr lang="fi-FI" sz="3600">
                <a:latin typeface="Poppins"/>
                <a:ea typeface="Poppins"/>
                <a:cs typeface="Poppins"/>
                <a:sym typeface="Poppins"/>
              </a:rPr>
              <a:t>Joka viides menstruoiva kokee myös PMS oireita!</a:t>
            </a:r>
            <a:endParaRPr>
              <a:latin typeface="Poppins"/>
              <a:ea typeface="Poppins"/>
              <a:cs typeface="Poppins"/>
              <a:sym typeface="Poppins"/>
            </a:endParaRPr>
          </a:p>
        </p:txBody>
      </p:sp>
      <p:pic>
        <p:nvPicPr>
          <p:cNvPr descr="Kuva, joka sisältää kohteen teksti&#10;&#10;Kuvaus luotu automaattisesti" id="481" name="Google Shape;481;p47"/>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482" name="Google Shape;482;p47"/>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descr="Kuva, joka sisältää kohteen nuoli&#10;&#10;Kuvaus luotu automaattisesti" id="483" name="Google Shape;483;p47"/>
          <p:cNvPicPr preferRelativeResize="0"/>
          <p:nvPr/>
        </p:nvPicPr>
        <p:blipFill rotWithShape="1">
          <a:blip r:embed="rId5">
            <a:alphaModFix/>
          </a:blip>
          <a:srcRect b="0" l="6814" r="0" t="6460"/>
          <a:stretch/>
        </p:blipFill>
        <p:spPr>
          <a:xfrm>
            <a:off x="6858000" y="3982720"/>
            <a:ext cx="2639741" cy="232918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PMDD = Kuukautisia edeltävä oireyhtymä ja dysforinen häiriö</a:t>
            </a:r>
            <a:endParaRPr>
              <a:latin typeface="Comfortaa"/>
              <a:ea typeface="Comfortaa"/>
              <a:cs typeface="Comfortaa"/>
              <a:sym typeface="Comfortaa"/>
            </a:endParaRPr>
          </a:p>
        </p:txBody>
      </p:sp>
      <p:sp>
        <p:nvSpPr>
          <p:cNvPr id="489" name="Google Shape;489;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Font typeface="Poppins"/>
              <a:buChar char="•"/>
            </a:pPr>
            <a:r>
              <a:rPr lang="fi-FI" sz="3600">
                <a:latin typeface="Poppins"/>
                <a:ea typeface="Poppins"/>
                <a:cs typeface="Poppins"/>
                <a:sym typeface="Poppins"/>
              </a:rPr>
              <a:t>PMDD on PMS:n vaikeampi ja harvinaisempi muoto, jossa psyykkinen oireilu on pääosassa.</a:t>
            </a:r>
            <a:endParaRPr>
              <a:latin typeface="Poppins"/>
              <a:ea typeface="Poppins"/>
              <a:cs typeface="Poppins"/>
              <a:sym typeface="Poppins"/>
            </a:endParaRPr>
          </a:p>
        </p:txBody>
      </p:sp>
      <p:pic>
        <p:nvPicPr>
          <p:cNvPr descr="Kuva, joka sisältää kohteen teksti&#10;&#10;Kuvaus luotu automaattisesti" id="490" name="Google Shape;490;p48"/>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491" name="Google Shape;491;p48"/>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descr="Kuva, joka sisältää kohteen nuoli&#10;&#10;Kuvaus luotu automaattisesti" id="492" name="Google Shape;492;p48"/>
          <p:cNvPicPr preferRelativeResize="0"/>
          <p:nvPr/>
        </p:nvPicPr>
        <p:blipFill rotWithShape="1">
          <a:blip r:embed="rId5">
            <a:alphaModFix/>
          </a:blip>
          <a:srcRect b="0" l="6814" r="0" t="6460"/>
          <a:stretch/>
        </p:blipFill>
        <p:spPr>
          <a:xfrm>
            <a:off x="6858000" y="3982720"/>
            <a:ext cx="2639741" cy="23291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524152" y="362757"/>
            <a:ext cx="10515600" cy="15790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Miksi tämä on tärkeää?</a:t>
            </a:r>
            <a:endParaRPr>
              <a:latin typeface="Comfortaa"/>
              <a:ea typeface="Comfortaa"/>
              <a:cs typeface="Comfortaa"/>
              <a:sym typeface="Comfortaa"/>
            </a:endParaRPr>
          </a:p>
        </p:txBody>
      </p:sp>
      <p:sp>
        <p:nvSpPr>
          <p:cNvPr id="122" name="Google Shape;122;p5"/>
          <p:cNvSpPr txBox="1"/>
          <p:nvPr>
            <p:ph idx="1" type="body"/>
          </p:nvPr>
        </p:nvSpPr>
        <p:spPr>
          <a:xfrm>
            <a:off x="438704" y="1819922"/>
            <a:ext cx="10515600" cy="435704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Tieto kuuluu kaikille!</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Erilaisten epätyypillisten oireiden  tunnistaminen voi auttaa myös läheisiä!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On todennäköistä, että tunnet jonkun jolla on tai tulee olemaan joku näistä sairauksista.</a:t>
            </a:r>
            <a:endParaRPr/>
          </a:p>
          <a:p>
            <a:pPr indent="0" lvl="0" marL="0" rtl="0" algn="l">
              <a:lnSpc>
                <a:spcPct val="90000"/>
              </a:lnSpc>
              <a:spcBef>
                <a:spcPts val="1000"/>
              </a:spcBef>
              <a:spcAft>
                <a:spcPts val="0"/>
              </a:spcAft>
              <a:buClr>
                <a:schemeClr val="dk1"/>
              </a:buClr>
              <a:buSzPts val="3600"/>
              <a:buNone/>
            </a:pPr>
            <a:r>
              <a:t/>
            </a:r>
            <a:endParaRPr sz="3600">
              <a:latin typeface="Poppins"/>
              <a:ea typeface="Poppins"/>
              <a:cs typeface="Poppins"/>
              <a:sym typeface="Poppins"/>
            </a:endParaRPr>
          </a:p>
        </p:txBody>
      </p:sp>
      <p:pic>
        <p:nvPicPr>
          <p:cNvPr descr="Kuva, joka sisältää kohteen teksti&#10;&#10;Kuvaus luotu automaattisesti" id="123" name="Google Shape;123;p5"/>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124" name="Google Shape;124;p5"/>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Kuukautisiin liittyvät tyypilliset oireet ja hoito</a:t>
            </a:r>
            <a:endParaRPr>
              <a:latin typeface="Comfortaa"/>
              <a:ea typeface="Comfortaa"/>
              <a:cs typeface="Comfortaa"/>
              <a:sym typeface="Comfortaa"/>
            </a:endParaRPr>
          </a:p>
        </p:txBody>
      </p:sp>
      <p:sp>
        <p:nvSpPr>
          <p:cNvPr id="498" name="Google Shape;498;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Kuukautiskipu, joka voi tuntua laajallakin alueella ja kestää yhden tai useamman vuotopäivän ajan.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Vatsaoireet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Päänsärky</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Pieni tiputteluvuoto ennen tai jälkeen kuukautisten.</a:t>
            </a:r>
            <a:endParaRPr/>
          </a:p>
        </p:txBody>
      </p:sp>
      <p:pic>
        <p:nvPicPr>
          <p:cNvPr descr="Kuva, joka sisältää kohteen teksti&#10;&#10;Kuvaus luotu automaattisesti" id="499" name="Google Shape;499;p49"/>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00" name="Google Shape;500;p49"/>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Kuukautisiin liittyvät tyypilliset oireet ja hoito</a:t>
            </a:r>
            <a:endParaRPr>
              <a:latin typeface="Comfortaa"/>
              <a:ea typeface="Comfortaa"/>
              <a:cs typeface="Comfortaa"/>
              <a:sym typeface="Comfortaa"/>
            </a:endParaRPr>
          </a:p>
        </p:txBody>
      </p:sp>
      <p:sp>
        <p:nvSpPr>
          <p:cNvPr id="506" name="Google Shape;506;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Jokaisen kuukautiskierto on yksilöllinen.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Jos normaalit kipulääkkeet, kevyt liikunta, lämpö (kauratyyny/lämmin suihku) tai hormonaalinen ehkäisy eivät auta kipuun, voi kyse olla kuukautisille epätyypillisestä kivusta, jonka taustalla on sairaus!</a:t>
            </a:r>
            <a:endParaRPr/>
          </a:p>
        </p:txBody>
      </p:sp>
      <p:pic>
        <p:nvPicPr>
          <p:cNvPr descr="Kuva, joka sisältää kohteen teksti&#10;&#10;Kuvaus luotu automaattisesti" id="507" name="Google Shape;507;p50"/>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08" name="Google Shape;508;p50"/>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E8BC6"/>
        </a:solidFill>
      </p:bgPr>
    </p:bg>
    <p:spTree>
      <p:nvGrpSpPr>
        <p:cNvPr id="512" name="Shape 512"/>
        <p:cNvGrpSpPr/>
        <p:nvPr/>
      </p:nvGrpSpPr>
      <p:grpSpPr>
        <a:xfrm>
          <a:off x="0" y="0"/>
          <a:ext cx="0" cy="0"/>
          <a:chOff x="0" y="0"/>
          <a:chExt cx="0" cy="0"/>
        </a:xfrm>
      </p:grpSpPr>
      <p:sp>
        <p:nvSpPr>
          <p:cNvPr id="513" name="Google Shape;513;p51"/>
          <p:cNvSpPr txBox="1"/>
          <p:nvPr>
            <p:ph type="ctrTitle"/>
          </p:nvPr>
        </p:nvSpPr>
        <p:spPr>
          <a:xfrm>
            <a:off x="1524000" y="67532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omic Sans MS"/>
              <a:buNone/>
            </a:pPr>
            <a:r>
              <a:rPr b="1" lang="fi-FI">
                <a:solidFill>
                  <a:schemeClr val="lt1"/>
                </a:solidFill>
                <a:latin typeface="Comfortaa"/>
                <a:ea typeface="Comfortaa"/>
                <a:cs typeface="Comfortaa"/>
                <a:sym typeface="Comfortaa"/>
              </a:rPr>
              <a:t>Tietovisa - menkoista</a:t>
            </a:r>
            <a:endParaRPr b="1">
              <a:latin typeface="Comfortaa"/>
              <a:ea typeface="Comfortaa"/>
              <a:cs typeface="Comfortaa"/>
              <a:sym typeface="Comfortaa"/>
            </a:endParaRPr>
          </a:p>
        </p:txBody>
      </p:sp>
      <p:sp>
        <p:nvSpPr>
          <p:cNvPr id="514" name="Google Shape;514;p51"/>
          <p:cNvSpPr txBox="1"/>
          <p:nvPr>
            <p:ph idx="1" type="subTitle"/>
          </p:nvPr>
        </p:nvSpPr>
        <p:spPr>
          <a:xfrm>
            <a:off x="16256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None/>
            </a:pPr>
            <a:r>
              <a:rPr lang="fi-FI" sz="3600">
                <a:solidFill>
                  <a:schemeClr val="lt1"/>
                </a:solidFill>
                <a:latin typeface="Poppins"/>
                <a:ea typeface="Poppins"/>
                <a:cs typeface="Poppins"/>
                <a:sym typeface="Poppins"/>
              </a:rPr>
              <a:t>Nimeä ainakin yksi tyypillinen kuukautisiin liittyvä oire. Miten tyypillisiä kuukautisiin liittyviä oireita voi helpottaa? </a:t>
            </a:r>
            <a:endParaRPr/>
          </a:p>
        </p:txBody>
      </p:sp>
      <p:pic>
        <p:nvPicPr>
          <p:cNvPr descr="Kuva, joka sisältää kohteen teksti&#10;&#10;Kuvaus luotu automaattisesti" id="515" name="Google Shape;515;p51"/>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16" name="Google Shape;516;p51"/>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omic Sans MS"/>
              <a:buNone/>
            </a:pPr>
            <a:r>
              <a:rPr lang="fi-FI">
                <a:latin typeface="Comfortaa"/>
                <a:ea typeface="Comfortaa"/>
                <a:cs typeface="Comfortaa"/>
                <a:sym typeface="Comfortaa"/>
              </a:rPr>
              <a:t>Epätyypilliset gynekologiset oireet - Kiinnitä näihin oireisiin huomiota</a:t>
            </a:r>
            <a:br>
              <a:rPr lang="fi-FI">
                <a:latin typeface="Comfortaa"/>
                <a:ea typeface="Comfortaa"/>
                <a:cs typeface="Comfortaa"/>
                <a:sym typeface="Comfortaa"/>
              </a:rPr>
            </a:br>
            <a:endParaRPr>
              <a:latin typeface="Comfortaa"/>
              <a:ea typeface="Comfortaa"/>
              <a:cs typeface="Comfortaa"/>
              <a:sym typeface="Comfortaa"/>
            </a:endParaRPr>
          </a:p>
        </p:txBody>
      </p:sp>
      <p:sp>
        <p:nvSpPr>
          <p:cNvPr id="522" name="Google Shape;522;p52"/>
          <p:cNvSpPr txBox="1"/>
          <p:nvPr>
            <p:ph idx="1" type="body"/>
          </p:nvPr>
        </p:nvSpPr>
        <p:spPr>
          <a:xfrm>
            <a:off x="838200" y="1690695"/>
            <a:ext cx="10515600" cy="4683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Voimakkaat kuukautiskivut, joihin ei auta ilman reseptiä saatavat kipulääkkeet ja joiden vuoksi joutuu toistuvasti jäämään pois koulusta tai harrastuksista.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Muut lantion alueen kivut.</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Seksiin liittyvä kipu.</a:t>
            </a:r>
            <a:endParaRPr/>
          </a:p>
        </p:txBody>
      </p:sp>
      <p:pic>
        <p:nvPicPr>
          <p:cNvPr descr="Kuva, joka sisältää kohteen teksti&#10;&#10;Kuvaus luotu automaattisesti" id="523" name="Google Shape;523;p52"/>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24" name="Google Shape;524;p52"/>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Kiinnitä näihin oireisiin huomiota</a:t>
            </a:r>
            <a:endParaRPr>
              <a:latin typeface="Comfortaa"/>
              <a:ea typeface="Comfortaa"/>
              <a:cs typeface="Comfortaa"/>
              <a:sym typeface="Comfortaa"/>
            </a:endParaRPr>
          </a:p>
        </p:txBody>
      </p:sp>
      <p:sp>
        <p:nvSpPr>
          <p:cNvPr id="530" name="Google Shape;530;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Kosketuksen aiheuttama kipu vulvan alueella (esimerkiksi tamponia laittaessa, pyöräillessä).</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Krooninen eli pitkäaikainen kipu alavatsan, sukuelinten ja/tai lantion alueella.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Kipu emättimessä.</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Hartiapisto eli pistosmainen kipu toisessa hartiassa.</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Kuva, joka sisältää kohteen teksti&#10;&#10;Kuvaus luotu automaattisesti" id="531" name="Google Shape;531;p53"/>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32" name="Google Shape;532;p53"/>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Kiinnitä näihin oireisiin huomiota</a:t>
            </a:r>
            <a:endParaRPr>
              <a:latin typeface="Comfortaa"/>
              <a:ea typeface="Comfortaa"/>
              <a:cs typeface="Comfortaa"/>
              <a:sym typeface="Comfortaa"/>
            </a:endParaRPr>
          </a:p>
        </p:txBody>
      </p:sp>
      <p:sp>
        <p:nvSpPr>
          <p:cNvPr id="538" name="Google Shape;538;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Suolisto-oireet tai virtsaamisvaikeudet.</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Voimakas vatsan turvotus.</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Pitkittynyt kuukautiskierto tai kokonaan puuttuvat kuukautiset.</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Kutina ja kirvely vulvan alueella tai emättimessä (voi viitata tulehdukseen)</a:t>
            </a:r>
            <a:endParaRPr/>
          </a:p>
          <a:p>
            <a:pPr indent="0" lvl="0" marL="0" rtl="0" algn="l">
              <a:lnSpc>
                <a:spcPct val="90000"/>
              </a:lnSpc>
              <a:spcBef>
                <a:spcPts val="1000"/>
              </a:spcBef>
              <a:spcAft>
                <a:spcPts val="0"/>
              </a:spcAft>
              <a:buClr>
                <a:schemeClr val="dk1"/>
              </a:buClr>
              <a:buSzPts val="2800"/>
              <a:buNone/>
            </a:pPr>
            <a:r>
              <a:t/>
            </a:r>
            <a:endParaRPr/>
          </a:p>
        </p:txBody>
      </p:sp>
      <p:pic>
        <p:nvPicPr>
          <p:cNvPr descr="Kuva, joka sisältää kohteen teksti&#10;&#10;Kuvaus luotu automaattisesti" id="539" name="Google Shape;539;p54"/>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40" name="Google Shape;540;p54"/>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Huom!</a:t>
            </a:r>
            <a:endParaRPr>
              <a:latin typeface="Comfortaa"/>
              <a:ea typeface="Comfortaa"/>
              <a:cs typeface="Comfortaa"/>
              <a:sym typeface="Comfortaa"/>
            </a:endParaRPr>
          </a:p>
        </p:txBody>
      </p:sp>
      <p:sp>
        <p:nvSpPr>
          <p:cNvPr id="546" name="Google Shape;546;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Epätyypillisistä oireista on hyvä kertoa terveydenhuollon ammattilaiselle!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Esim. kovat kivut eivät kuulu kenenkään elämään ja niiden syy tulee selvittää!</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 Oireiden taustalla voi olla sairaus, jota voidaan hoitaa.</a:t>
            </a:r>
            <a:endParaRPr/>
          </a:p>
        </p:txBody>
      </p:sp>
      <p:pic>
        <p:nvPicPr>
          <p:cNvPr descr="Kuva, joka sisältää kohteen teksti&#10;&#10;Kuvaus luotu automaattisesti" id="547" name="Google Shape;547;p55"/>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48" name="Google Shape;548;p55"/>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6"/>
          <p:cNvSpPr txBox="1"/>
          <p:nvPr>
            <p:ph type="title"/>
          </p:nvPr>
        </p:nvSpPr>
        <p:spPr>
          <a:xfrm>
            <a:off x="838200" y="365125"/>
            <a:ext cx="8446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Oireiden mahdolliset aiheuttajat- endometrioosi</a:t>
            </a:r>
            <a:endParaRPr>
              <a:latin typeface="Comfortaa"/>
              <a:ea typeface="Comfortaa"/>
              <a:cs typeface="Comfortaa"/>
              <a:sym typeface="Comfortaa"/>
            </a:endParaRPr>
          </a:p>
        </p:txBody>
      </p:sp>
      <p:sp>
        <p:nvSpPr>
          <p:cNvPr id="554" name="Google Shape;554;p56"/>
          <p:cNvSpPr txBox="1"/>
          <p:nvPr>
            <p:ph idx="1" type="body"/>
          </p:nvPr>
        </p:nvSpPr>
        <p:spPr>
          <a:xfrm>
            <a:off x="838200" y="2114549"/>
            <a:ext cx="10515600" cy="406241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Endometrioosi eli kohdun limakalvon sirottumatauti on yleinen sairaus (jopa yksi kymmenestä).</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Endometrioosissa kohdun limakalvon kaltaista kudosta kasvaa kohdun ulkopuolella.</a:t>
            </a:r>
            <a:endParaRPr/>
          </a:p>
        </p:txBody>
      </p:sp>
      <p:pic>
        <p:nvPicPr>
          <p:cNvPr descr="Kuva, joka sisältää kohteen teksti&#10;&#10;Kuvaus luotu automaattisesti" id="555" name="Google Shape;555;p56"/>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56" name="Google Shape;556;p56"/>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descr="Kuva, joka sisältää kohteen keltainen&#10;&#10;Kuvaus luotu automaattisesti" id="557" name="Google Shape;557;p56"/>
          <p:cNvPicPr preferRelativeResize="0"/>
          <p:nvPr/>
        </p:nvPicPr>
        <p:blipFill rotWithShape="1">
          <a:blip r:embed="rId5">
            <a:alphaModFix/>
          </a:blip>
          <a:srcRect b="0" l="0" r="0" t="0"/>
          <a:stretch/>
        </p:blipFill>
        <p:spPr>
          <a:xfrm>
            <a:off x="10150396" y="233714"/>
            <a:ext cx="1687821" cy="230633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Endometrioosi</a:t>
            </a:r>
            <a:endParaRPr>
              <a:latin typeface="Comfortaa"/>
              <a:ea typeface="Comfortaa"/>
              <a:cs typeface="Comfortaa"/>
              <a:sym typeface="Comfortaa"/>
            </a:endParaRPr>
          </a:p>
        </p:txBody>
      </p:sp>
      <p:sp>
        <p:nvSpPr>
          <p:cNvPr id="563" name="Google Shape;563;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Yleisimpiä oireita ovat voimakkaat kivut kuukautisten aikana ja jo ennen vuodon alkua, muut lantion alueen kivut, häiriöt ulostamisessa ja virtsaamisessa.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Endometrioosi voi aiheuttaa kroonista kipua ja lapsettomuutta, joten oireisiin on hyvä hakea apua jo varhaisessa vaiheessa.</a:t>
            </a:r>
            <a:endParaRPr/>
          </a:p>
          <a:p>
            <a:pPr indent="0" lvl="0" marL="0" rtl="0" algn="l">
              <a:lnSpc>
                <a:spcPct val="90000"/>
              </a:lnSpc>
              <a:spcBef>
                <a:spcPts val="1000"/>
              </a:spcBef>
              <a:spcAft>
                <a:spcPts val="0"/>
              </a:spcAft>
              <a:buClr>
                <a:schemeClr val="dk1"/>
              </a:buClr>
              <a:buSzPts val="2800"/>
              <a:buNone/>
            </a:pPr>
            <a:r>
              <a:t/>
            </a:r>
            <a:endParaRPr/>
          </a:p>
        </p:txBody>
      </p:sp>
      <p:pic>
        <p:nvPicPr>
          <p:cNvPr descr="Kuva, joka sisältää kohteen teksti&#10;&#10;Kuvaus luotu automaattisesti" id="564" name="Google Shape;564;p57"/>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65" name="Google Shape;565;p57"/>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Adenomyoosi</a:t>
            </a:r>
            <a:endParaRPr>
              <a:latin typeface="Comfortaa"/>
              <a:ea typeface="Comfortaa"/>
              <a:cs typeface="Comfortaa"/>
              <a:sym typeface="Comfortaa"/>
            </a:endParaRPr>
          </a:p>
        </p:txBody>
      </p:sp>
      <p:sp>
        <p:nvSpPr>
          <p:cNvPr id="571" name="Google Shape;571;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Clr>
                <a:schemeClr val="dk1"/>
              </a:buClr>
              <a:buSzPts val="2800"/>
              <a:buChar char="•"/>
            </a:pPr>
            <a:r>
              <a:rPr lang="fi-FI">
                <a:latin typeface="Poppins"/>
                <a:ea typeface="Poppins"/>
                <a:cs typeface="Poppins"/>
                <a:sym typeface="Poppins"/>
              </a:rPr>
              <a:t>Kohdun limakalvon rauhasista muodostuneita ulokkeita kasvaa kohdun lihassyiden väliin, kohtulihaksen sisälle.</a:t>
            </a:r>
            <a:endParaRPr>
              <a:latin typeface="Poppins"/>
              <a:ea typeface="Poppins"/>
              <a:cs typeface="Poppins"/>
              <a:sym typeface="Poppins"/>
            </a:endParaRPr>
          </a:p>
          <a:p>
            <a:pPr indent="-292100" lvl="0" marL="228600" rtl="0" algn="l">
              <a:spcBef>
                <a:spcPts val="1000"/>
              </a:spcBef>
              <a:spcAft>
                <a:spcPts val="0"/>
              </a:spcAft>
              <a:buSzPts val="2800"/>
              <a:buChar char="•"/>
            </a:pPr>
            <a:r>
              <a:rPr lang="fi-FI">
                <a:latin typeface="Poppins"/>
                <a:ea typeface="Poppins"/>
                <a:cs typeface="Poppins"/>
                <a:sym typeface="Poppins"/>
              </a:rPr>
              <a:t>Tyypillisiä oireita ovat vuotohäiriöt ja kuukautiskivut.</a:t>
            </a:r>
            <a:endParaRPr>
              <a:latin typeface="Poppins"/>
              <a:ea typeface="Poppins"/>
              <a:cs typeface="Poppins"/>
              <a:sym typeface="Poppins"/>
            </a:endParaRPr>
          </a:p>
          <a:p>
            <a:pPr indent="0" lvl="0" marL="228600" rtl="0" algn="l">
              <a:spcBef>
                <a:spcPts val="1000"/>
              </a:spcBef>
              <a:spcAft>
                <a:spcPts val="0"/>
              </a:spcAft>
              <a:buNone/>
            </a:pPr>
            <a:r>
              <a:t/>
            </a:r>
            <a:endParaRPr>
              <a:latin typeface="Poppins"/>
              <a:ea typeface="Poppins"/>
              <a:cs typeface="Poppins"/>
              <a:sym typeface="Poppins"/>
            </a:endParaRPr>
          </a:p>
          <a:p>
            <a:pPr indent="-292100" lvl="0" marL="228600" rtl="0" algn="l">
              <a:spcBef>
                <a:spcPts val="0"/>
              </a:spcBef>
              <a:spcAft>
                <a:spcPts val="0"/>
              </a:spcAft>
              <a:buSzPts val="2800"/>
              <a:buChar char="•"/>
            </a:pPr>
            <a:r>
              <a:rPr lang="fi-FI">
                <a:latin typeface="Poppins"/>
                <a:ea typeface="Poppins"/>
                <a:cs typeface="Poppins"/>
                <a:sym typeface="Poppins"/>
              </a:rPr>
              <a:t>Adenomyoosia esiintyy useimmiten hedelmällisen iän lopulla, mutta myös nuoremmilla.</a:t>
            </a:r>
            <a:endParaRPr/>
          </a:p>
          <a:p>
            <a:pPr indent="0" lvl="0" marL="228600" rtl="0" algn="l">
              <a:spcBef>
                <a:spcPts val="1000"/>
              </a:spcBef>
              <a:spcAft>
                <a:spcPts val="0"/>
              </a:spcAft>
              <a:buNone/>
            </a:pPr>
            <a:r>
              <a:t/>
            </a:r>
            <a:endParaRPr>
              <a:latin typeface="Poppins"/>
              <a:ea typeface="Poppins"/>
              <a:cs typeface="Poppins"/>
              <a:sym typeface="Poppins"/>
            </a:endParaRPr>
          </a:p>
        </p:txBody>
      </p:sp>
      <p:pic>
        <p:nvPicPr>
          <p:cNvPr descr="Kuva, joka sisältää kohteen teksti&#10;&#10;Kuvaus luotu automaattisesti" id="572" name="Google Shape;572;p58"/>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73" name="Google Shape;573;p58"/>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descr="Kuva, joka sisältää kohteen keltainen&#10;&#10;Kuvaus luotu automaattisesti" id="574" name="Google Shape;574;p58"/>
          <p:cNvPicPr preferRelativeResize="0"/>
          <p:nvPr/>
        </p:nvPicPr>
        <p:blipFill rotWithShape="1">
          <a:blip r:embed="rId5">
            <a:alphaModFix/>
          </a:blip>
          <a:srcRect b="0" l="0" r="0" t="0"/>
          <a:stretch/>
        </p:blipFill>
        <p:spPr>
          <a:xfrm>
            <a:off x="8209836" y="4226560"/>
            <a:ext cx="1740525" cy="23783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6"/>
          <p:cNvSpPr txBox="1"/>
          <p:nvPr>
            <p:ph type="ctrTitle"/>
          </p:nvPr>
        </p:nvSpPr>
        <p:spPr>
          <a:xfrm>
            <a:off x="1524000" y="746760"/>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A32D92"/>
              </a:buClr>
              <a:buSzPts val="6000"/>
              <a:buFont typeface="Comic Sans MS"/>
              <a:buNone/>
            </a:pPr>
            <a:r>
              <a:rPr lang="fi-FI">
                <a:solidFill>
                  <a:srgbClr val="A32D92"/>
                </a:solidFill>
                <a:latin typeface="Comfortaa Medium"/>
                <a:ea typeface="Comfortaa Medium"/>
                <a:cs typeface="Comfortaa Medium"/>
                <a:sym typeface="Comfortaa Medium"/>
              </a:rPr>
              <a:t>Rinnoista</a:t>
            </a:r>
            <a:endParaRPr>
              <a:latin typeface="Comfortaa Medium"/>
              <a:ea typeface="Comfortaa Medium"/>
              <a:cs typeface="Comfortaa Medium"/>
              <a:sym typeface="Comfortaa Medium"/>
            </a:endParaRPr>
          </a:p>
        </p:txBody>
      </p:sp>
      <p:sp>
        <p:nvSpPr>
          <p:cNvPr id="130" name="Google Shape;130;p6"/>
          <p:cNvSpPr txBox="1"/>
          <p:nvPr>
            <p:ph idx="1" type="subTitle"/>
          </p:nvPr>
        </p:nvSpPr>
        <p:spPr>
          <a:xfrm>
            <a:off x="4097020" y="3163570"/>
            <a:ext cx="9144000" cy="65500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A32D92"/>
              </a:buClr>
              <a:buSzPts val="3600"/>
              <a:buNone/>
            </a:pPr>
            <a:r>
              <a:rPr lang="fi-FI" sz="3600">
                <a:solidFill>
                  <a:srgbClr val="A32D92"/>
                </a:solidFill>
              </a:rPr>
              <a:t>Tunne rintasi ry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9"/>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PCOS eli munasarjojen monirakkulaoireyhtymä</a:t>
            </a:r>
            <a:endParaRPr>
              <a:latin typeface="Comfortaa"/>
              <a:ea typeface="Comfortaa"/>
              <a:cs typeface="Comfortaa"/>
              <a:sym typeface="Comfortaa"/>
            </a:endParaRPr>
          </a:p>
        </p:txBody>
      </p:sp>
      <p:sp>
        <p:nvSpPr>
          <p:cNvPr id="580" name="Google Shape;580;p59"/>
          <p:cNvSpPr txBox="1"/>
          <p:nvPr>
            <p:ph idx="1" type="body"/>
          </p:nvPr>
        </p:nvSpPr>
        <p:spPr>
          <a:xfrm>
            <a:off x="838200" y="2200275"/>
            <a:ext cx="10515600" cy="39766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Yleinen hormonihäiriö.</a:t>
            </a:r>
            <a:endParaRPr/>
          </a:p>
          <a:p>
            <a:pPr indent="-228600" lvl="0" marL="228600" rtl="0" algn="l">
              <a:lnSpc>
                <a:spcPct val="90000"/>
              </a:lnSpc>
              <a:spcBef>
                <a:spcPts val="1000"/>
              </a:spcBef>
              <a:spcAft>
                <a:spcPts val="0"/>
              </a:spcAft>
              <a:buClr>
                <a:schemeClr val="dk1"/>
              </a:buClr>
              <a:buSzPts val="2800"/>
              <a:buChar char="•"/>
            </a:pPr>
            <a:r>
              <a:rPr lang="fi-FI"/>
              <a:t>Tyypillisiä oireita ovat pitkä tai epäsäännöllinen kuukautiskierto tai kokonaan puuttuvat kuukautiset, pitkittynyt vuoto, painon kertyminen ja vaikeus pudottaa painoa, karvojen liikakasvu esimerkiksi kasvoilla tai alavatsalla sekä alentunut hedelmällisyys.</a:t>
            </a:r>
            <a:endParaRPr/>
          </a:p>
          <a:p>
            <a:pPr indent="-228600" lvl="0" marL="228600" rtl="0" algn="l">
              <a:lnSpc>
                <a:spcPct val="90000"/>
              </a:lnSpc>
              <a:spcBef>
                <a:spcPts val="1000"/>
              </a:spcBef>
              <a:spcAft>
                <a:spcPts val="0"/>
              </a:spcAft>
              <a:buClr>
                <a:schemeClr val="dk1"/>
              </a:buClr>
              <a:buSzPts val="2800"/>
              <a:buChar char="•"/>
            </a:pPr>
            <a:r>
              <a:rPr lang="fi-FI"/>
              <a:t>Nuorena kuukautiskierto on muutoinkin epäsäännöllinen.</a:t>
            </a:r>
            <a:endParaRPr/>
          </a:p>
        </p:txBody>
      </p:sp>
      <p:pic>
        <p:nvPicPr>
          <p:cNvPr descr="Kuva, joka sisältää kohteen teksti&#10;&#10;Kuvaus luotu automaattisesti" id="581" name="Google Shape;581;p59"/>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82" name="Google Shape;582;p59"/>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id="583" name="Google Shape;583;p59"/>
          <p:cNvPicPr preferRelativeResize="0"/>
          <p:nvPr/>
        </p:nvPicPr>
        <p:blipFill rotWithShape="1">
          <a:blip r:embed="rId5">
            <a:alphaModFix/>
          </a:blip>
          <a:srcRect b="0" l="0" r="0" t="0"/>
          <a:stretch/>
        </p:blipFill>
        <p:spPr>
          <a:xfrm>
            <a:off x="10207203" y="293983"/>
            <a:ext cx="1558077" cy="223436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Vulvodynia</a:t>
            </a:r>
            <a:endParaRPr>
              <a:latin typeface="Comfortaa"/>
              <a:ea typeface="Comfortaa"/>
              <a:cs typeface="Comfortaa"/>
              <a:sym typeface="Comfortaa"/>
            </a:endParaRPr>
          </a:p>
        </p:txBody>
      </p:sp>
      <p:sp>
        <p:nvSpPr>
          <p:cNvPr id="589" name="Google Shape;589;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Vulvodynialla tarkoitetaan pitkäaikaista, yli kolme kuukautta kestänyttä kipua vulvan alueella.</a:t>
            </a:r>
            <a:endParaRPr/>
          </a:p>
          <a:p>
            <a:pPr indent="-228600" lvl="0" marL="228600" rtl="0" algn="l">
              <a:lnSpc>
                <a:spcPct val="90000"/>
              </a:lnSpc>
              <a:spcBef>
                <a:spcPts val="1000"/>
              </a:spcBef>
              <a:spcAft>
                <a:spcPts val="0"/>
              </a:spcAft>
              <a:buClr>
                <a:schemeClr val="dk1"/>
              </a:buClr>
              <a:buSzPts val="2800"/>
              <a:buChar char="•"/>
            </a:pPr>
            <a:r>
              <a:rPr lang="fi-FI"/>
              <a:t>Vulvan alueen kiputilat ovat yleisiä. </a:t>
            </a:r>
            <a:endParaRPr/>
          </a:p>
          <a:p>
            <a:pPr indent="-228600" lvl="0" marL="228600" rtl="0" algn="l">
              <a:lnSpc>
                <a:spcPct val="90000"/>
              </a:lnSpc>
              <a:spcBef>
                <a:spcPts val="1000"/>
              </a:spcBef>
              <a:spcAft>
                <a:spcPts val="0"/>
              </a:spcAft>
              <a:buClr>
                <a:schemeClr val="dk1"/>
              </a:buClr>
              <a:buSzPts val="2800"/>
              <a:buChar char="•"/>
            </a:pPr>
            <a:r>
              <a:rPr lang="fi-FI"/>
              <a:t>Kivun taustalla voi olla monta syytä.</a:t>
            </a:r>
            <a:endParaRPr/>
          </a:p>
        </p:txBody>
      </p:sp>
      <p:pic>
        <p:nvPicPr>
          <p:cNvPr descr="Kuva, joka sisältää kohteen teksti&#10;&#10;Kuvaus luotu automaattisesti" id="590" name="Google Shape;590;p60"/>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591" name="Google Shape;591;p60"/>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descr="Kuva, joka sisältää kohteen solmio&#10;&#10;Kuvaus luotu automaattisesti" id="592" name="Google Shape;592;p60"/>
          <p:cNvPicPr preferRelativeResize="0"/>
          <p:nvPr/>
        </p:nvPicPr>
        <p:blipFill rotWithShape="1">
          <a:blip r:embed="rId5">
            <a:alphaModFix/>
          </a:blip>
          <a:srcRect b="0" l="0" r="0" t="0"/>
          <a:stretch/>
        </p:blipFill>
        <p:spPr>
          <a:xfrm>
            <a:off x="7438306" y="2634504"/>
            <a:ext cx="2789006" cy="367739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Vulvodynia</a:t>
            </a:r>
            <a:endParaRPr>
              <a:latin typeface="Comfortaa"/>
              <a:ea typeface="Comfortaa"/>
              <a:cs typeface="Comfortaa"/>
              <a:sym typeface="Comfortaa"/>
            </a:endParaRPr>
          </a:p>
        </p:txBody>
      </p:sp>
      <p:sp>
        <p:nvSpPr>
          <p:cNvPr id="598" name="Google Shape;598;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t>Nuorilla yleinen vulvodynian muoto on paikallinen vulvodynia (vestibulodynia), jossa kosketuksen provosoima kipu on äkillistä, polttavaa ja terävää.</a:t>
            </a:r>
            <a:endParaRPr/>
          </a:p>
          <a:p>
            <a:pPr indent="-228600" lvl="0" marL="228600" rtl="0" algn="l">
              <a:lnSpc>
                <a:spcPct val="90000"/>
              </a:lnSpc>
              <a:spcBef>
                <a:spcPts val="1000"/>
              </a:spcBef>
              <a:spcAft>
                <a:spcPts val="0"/>
              </a:spcAft>
              <a:buClr>
                <a:schemeClr val="dk1"/>
              </a:buClr>
              <a:buSzPts val="3600"/>
              <a:buChar char="•"/>
            </a:pPr>
            <a:r>
              <a:rPr lang="fi-FI" sz="3600"/>
              <a:t>Vulvodynian harvinaisemmassa muodossa kipu esiintyy laajemmalla alueella eikä ole paikallistettavissa tiettyihin kipupisteisiin.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Kuva, joka sisältää kohteen teksti&#10;&#10;Kuvaus luotu automaattisesti" id="599" name="Google Shape;599;p61"/>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00" name="Google Shape;600;p61"/>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Huom!</a:t>
            </a:r>
            <a:endParaRPr>
              <a:latin typeface="Comfortaa"/>
              <a:ea typeface="Comfortaa"/>
              <a:cs typeface="Comfortaa"/>
              <a:sym typeface="Comfortaa"/>
            </a:endParaRPr>
          </a:p>
        </p:txBody>
      </p:sp>
      <p:sp>
        <p:nvSpPr>
          <p:cNvPr id="606" name="Google Shape;606;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t>Apua ja erilaisia hoitokeinoja on saatavilla! Oireiden taustalla voi olla joskus myös muu sairaus!</a:t>
            </a:r>
            <a:endParaRPr/>
          </a:p>
        </p:txBody>
      </p:sp>
      <p:pic>
        <p:nvPicPr>
          <p:cNvPr descr="Kuva, joka sisältää kohteen teksti&#10;&#10;Kuvaus luotu automaattisesti" id="607" name="Google Shape;607;p62"/>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08" name="Google Shape;608;p62"/>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pic>
        <p:nvPicPr>
          <p:cNvPr id="609" name="Google Shape;609;p62"/>
          <p:cNvPicPr preferRelativeResize="0"/>
          <p:nvPr/>
        </p:nvPicPr>
        <p:blipFill rotWithShape="1">
          <a:blip r:embed="rId5">
            <a:alphaModFix/>
          </a:blip>
          <a:srcRect b="0" l="0" r="0" t="0"/>
          <a:stretch/>
        </p:blipFill>
        <p:spPr>
          <a:xfrm rot="1134055">
            <a:off x="4762500" y="2693987"/>
            <a:ext cx="4257675" cy="42576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E8BC6"/>
        </a:solidFill>
      </p:bgPr>
    </p:bg>
    <p:spTree>
      <p:nvGrpSpPr>
        <p:cNvPr id="613" name="Shape 613"/>
        <p:cNvGrpSpPr/>
        <p:nvPr/>
      </p:nvGrpSpPr>
      <p:grpSpPr>
        <a:xfrm>
          <a:off x="0" y="0"/>
          <a:ext cx="0" cy="0"/>
          <a:chOff x="0" y="0"/>
          <a:chExt cx="0" cy="0"/>
        </a:xfrm>
      </p:grpSpPr>
      <p:sp>
        <p:nvSpPr>
          <p:cNvPr id="614" name="Google Shape;614;p63"/>
          <p:cNvSpPr txBox="1"/>
          <p:nvPr>
            <p:ph type="ctrTitle"/>
          </p:nvPr>
        </p:nvSpPr>
        <p:spPr>
          <a:xfrm>
            <a:off x="1524000" y="67532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omic Sans MS"/>
              <a:buNone/>
            </a:pPr>
            <a:r>
              <a:rPr b="1" lang="fi-FI">
                <a:solidFill>
                  <a:schemeClr val="lt1"/>
                </a:solidFill>
                <a:latin typeface="Comfortaa"/>
                <a:ea typeface="Comfortaa"/>
                <a:cs typeface="Comfortaa"/>
                <a:sym typeface="Comfortaa"/>
              </a:rPr>
              <a:t>Tietovisa – epätyypilliset gynekologiset oireet</a:t>
            </a:r>
            <a:endParaRPr b="1">
              <a:latin typeface="Comfortaa"/>
              <a:ea typeface="Comfortaa"/>
              <a:cs typeface="Comfortaa"/>
              <a:sym typeface="Comfortaa"/>
            </a:endParaRPr>
          </a:p>
        </p:txBody>
      </p:sp>
      <p:sp>
        <p:nvSpPr>
          <p:cNvPr id="615" name="Google Shape;615;p63"/>
          <p:cNvSpPr txBox="1"/>
          <p:nvPr>
            <p:ph idx="1" type="subTitle"/>
          </p:nvPr>
        </p:nvSpPr>
        <p:spPr>
          <a:xfrm>
            <a:off x="16256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None/>
            </a:pPr>
            <a:r>
              <a:rPr lang="fi-FI" sz="3600">
                <a:solidFill>
                  <a:schemeClr val="lt1"/>
                </a:solidFill>
                <a:latin typeface="Poppins"/>
                <a:ea typeface="Poppins"/>
                <a:cs typeface="Poppins"/>
                <a:sym typeface="Poppins"/>
              </a:rPr>
              <a:t>Nimeä ainakin yksi epätyypillinen gynekologinen oire. </a:t>
            </a:r>
            <a:endParaRPr/>
          </a:p>
          <a:p>
            <a:pPr indent="0" lvl="0" marL="0" rtl="0" algn="ctr">
              <a:lnSpc>
                <a:spcPct val="90000"/>
              </a:lnSpc>
              <a:spcBef>
                <a:spcPts val="1000"/>
              </a:spcBef>
              <a:spcAft>
                <a:spcPts val="0"/>
              </a:spcAft>
              <a:buClr>
                <a:schemeClr val="lt1"/>
              </a:buClr>
              <a:buSzPts val="3600"/>
              <a:buNone/>
            </a:pPr>
            <a:r>
              <a:rPr lang="fi-FI" sz="3600">
                <a:solidFill>
                  <a:schemeClr val="lt1"/>
                </a:solidFill>
                <a:latin typeface="Poppins"/>
                <a:ea typeface="Poppins"/>
                <a:cs typeface="Poppins"/>
                <a:sym typeface="Poppins"/>
              </a:rPr>
              <a:t>Nimeä ainakin yksi gynekologinen sairaus.</a:t>
            </a:r>
            <a:endParaRPr/>
          </a:p>
        </p:txBody>
      </p:sp>
      <p:pic>
        <p:nvPicPr>
          <p:cNvPr descr="Kuva, joka sisältää kohteen teksti&#10;&#10;Kuvaus luotu automaattisesti" id="616" name="Google Shape;616;p63"/>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17" name="Google Shape;617;p63"/>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Omatarkkailu - Moona Oirepäiväkirja- mobiilisovellus</a:t>
            </a:r>
            <a:endParaRPr>
              <a:latin typeface="Comfortaa"/>
              <a:ea typeface="Comfortaa"/>
              <a:cs typeface="Comfortaa"/>
              <a:sym typeface="Comfortaa"/>
            </a:endParaRPr>
          </a:p>
        </p:txBody>
      </p:sp>
      <p:sp>
        <p:nvSpPr>
          <p:cNvPr id="623" name="Google Shape;623;p64"/>
          <p:cNvSpPr txBox="1"/>
          <p:nvPr>
            <p:ph idx="1" type="body"/>
          </p:nvPr>
        </p:nvSpPr>
        <p:spPr>
          <a:xfrm>
            <a:off x="1023550" y="181137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t>Korennon kehittämä ilmainen sovellus kuukautiskierron ja gynekologisten oireiden seurantaan.</a:t>
            </a:r>
            <a:endParaRPr/>
          </a:p>
          <a:p>
            <a:pPr indent="-228600" lvl="0" marL="228600" rtl="0" algn="l">
              <a:lnSpc>
                <a:spcPct val="90000"/>
              </a:lnSpc>
              <a:spcBef>
                <a:spcPts val="1000"/>
              </a:spcBef>
              <a:spcAft>
                <a:spcPts val="0"/>
              </a:spcAft>
              <a:buClr>
                <a:schemeClr val="dk1"/>
              </a:buClr>
              <a:buSzPts val="3600"/>
              <a:buChar char="•"/>
            </a:pPr>
            <a:r>
              <a:rPr lang="fi-FI" sz="3600"/>
              <a:t>Voit tehdä sovellukseen päivittäisiä merkintöjä, jotka kuvaavat oireita ja vointia.</a:t>
            </a:r>
            <a:endParaRPr/>
          </a:p>
          <a:p>
            <a:pPr indent="-228600" lvl="0" marL="228600" rtl="0" algn="l">
              <a:lnSpc>
                <a:spcPct val="90000"/>
              </a:lnSpc>
              <a:spcBef>
                <a:spcPts val="1000"/>
              </a:spcBef>
              <a:spcAft>
                <a:spcPts val="0"/>
              </a:spcAft>
              <a:buClr>
                <a:schemeClr val="dk1"/>
              </a:buClr>
              <a:buSzPts val="3600"/>
              <a:buChar char="•"/>
            </a:pPr>
            <a:r>
              <a:rPr lang="fi-FI" sz="3600"/>
              <a:t>Sovelluksella voi seurata esimerkiksi vuotoa, kipuoireita, muita oireita, mielialaa, poissaoloa ja lääkitystä.</a:t>
            </a:r>
            <a:endParaRPr/>
          </a:p>
        </p:txBody>
      </p:sp>
      <p:pic>
        <p:nvPicPr>
          <p:cNvPr descr="Kuva, joka sisältää kohteen teksti&#10;&#10;Kuvaus luotu automaattisesti" id="624" name="Google Shape;624;p64"/>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25" name="Google Shape;625;p64"/>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Omatarkkailu - Moona Oirepäiväkirja- mobiilisovellus</a:t>
            </a:r>
            <a:endParaRPr>
              <a:latin typeface="Comfortaa"/>
              <a:ea typeface="Comfortaa"/>
              <a:cs typeface="Comfortaa"/>
              <a:sym typeface="Comfortaa"/>
            </a:endParaRPr>
          </a:p>
        </p:txBody>
      </p:sp>
      <p:sp>
        <p:nvSpPr>
          <p:cNvPr id="631" name="Google Shape;631;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t>Merkinnät näkyvät kalenterissa ja yhteenvedossa, jonka voit tilata omaan sähköpostiosoitteeseen.</a:t>
            </a:r>
            <a:endParaRPr/>
          </a:p>
          <a:p>
            <a:pPr indent="-228600" lvl="0" marL="228600" rtl="0" algn="l">
              <a:lnSpc>
                <a:spcPct val="90000"/>
              </a:lnSpc>
              <a:spcBef>
                <a:spcPts val="1000"/>
              </a:spcBef>
              <a:spcAft>
                <a:spcPts val="0"/>
              </a:spcAft>
              <a:buClr>
                <a:schemeClr val="dk1"/>
              </a:buClr>
              <a:buSzPts val="3600"/>
              <a:buChar char="•"/>
            </a:pPr>
            <a:r>
              <a:rPr lang="fi-FI" sz="3600"/>
              <a:t>Merkinnät ovat apuna, jos käyt juttelemassa oireistasi terveydenhuollon ammattilaisen kanssa.</a:t>
            </a:r>
            <a:endParaRPr sz="3900"/>
          </a:p>
          <a:p>
            <a:pPr indent="-247650" lvl="0" marL="228600" rtl="0" algn="l">
              <a:lnSpc>
                <a:spcPct val="90000"/>
              </a:lnSpc>
              <a:spcBef>
                <a:spcPts val="1000"/>
              </a:spcBef>
              <a:spcAft>
                <a:spcPts val="0"/>
              </a:spcAft>
              <a:buClr>
                <a:schemeClr val="dk1"/>
              </a:buClr>
              <a:buSzPts val="3900"/>
              <a:buChar char="•"/>
            </a:pPr>
            <a:r>
              <a:rPr lang="fi-FI" sz="3900"/>
              <a:t>Sovelluskaupoista löytyy monia sovellusvaihtoehtoja, tutustumalla löydät </a:t>
            </a:r>
            <a:endParaRPr/>
          </a:p>
          <a:p>
            <a:pPr indent="0" lvl="0" marL="0" rtl="0" algn="l">
              <a:lnSpc>
                <a:spcPct val="90000"/>
              </a:lnSpc>
              <a:spcBef>
                <a:spcPts val="1000"/>
              </a:spcBef>
              <a:spcAft>
                <a:spcPts val="0"/>
              </a:spcAft>
              <a:buClr>
                <a:schemeClr val="dk1"/>
              </a:buClr>
              <a:buSzPts val="3900"/>
              <a:buNone/>
            </a:pPr>
            <a:r>
              <a:rPr lang="fi-FI" sz="3900"/>
              <a:t>  </a:t>
            </a:r>
            <a:r>
              <a:rPr lang="fi-FI" sz="3900"/>
              <a:t>itsellesi sopivan!</a:t>
            </a:r>
            <a:endParaRPr/>
          </a:p>
        </p:txBody>
      </p:sp>
      <p:pic>
        <p:nvPicPr>
          <p:cNvPr descr="Kuva, joka sisältää kohteen teksti, näyttö, näyttökuva&#10;&#10;Kuvaus luotu automaattisesti" id="632" name="Google Shape;632;p65"/>
          <p:cNvPicPr preferRelativeResize="0"/>
          <p:nvPr/>
        </p:nvPicPr>
        <p:blipFill rotWithShape="1">
          <a:blip r:embed="rId3">
            <a:alphaModFix/>
          </a:blip>
          <a:srcRect b="0" l="0" r="0" t="0"/>
          <a:stretch/>
        </p:blipFill>
        <p:spPr>
          <a:xfrm>
            <a:off x="10381574" y="365125"/>
            <a:ext cx="1699375" cy="2614220"/>
          </a:xfrm>
          <a:prstGeom prst="rect">
            <a:avLst/>
          </a:prstGeom>
          <a:noFill/>
          <a:ln>
            <a:noFill/>
          </a:ln>
        </p:spPr>
      </p:pic>
      <p:pic>
        <p:nvPicPr>
          <p:cNvPr descr="Kuva, joka sisältää kohteen teksti&#10;&#10;Kuvaus luotu automaattisesti" id="633" name="Google Shape;633;p65"/>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pic>
        <p:nvPicPr>
          <p:cNvPr id="634" name="Google Shape;634;p65"/>
          <p:cNvPicPr preferRelativeResize="0"/>
          <p:nvPr/>
        </p:nvPicPr>
        <p:blipFill rotWithShape="1">
          <a:blip r:embed="rId5">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Miksi tärkeää?</a:t>
            </a:r>
            <a:endParaRPr>
              <a:latin typeface="Comfortaa"/>
              <a:ea typeface="Comfortaa"/>
              <a:cs typeface="Comfortaa"/>
              <a:sym typeface="Comfortaa"/>
            </a:endParaRPr>
          </a:p>
        </p:txBody>
      </p:sp>
      <p:sp>
        <p:nvSpPr>
          <p:cNvPr id="640" name="Google Shape;640;p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t>Kuukautiskiertoa seuraamalla voit huomata, mikäli kuukaustiskierrossasi, siihen liittyvissä oireissa tai muissa gynekologisissa oireissa tapahtuu muutoksia.</a:t>
            </a:r>
            <a:endParaRPr/>
          </a:p>
          <a:p>
            <a:pPr indent="-228600" lvl="0" marL="228600" rtl="0" algn="l">
              <a:lnSpc>
                <a:spcPct val="90000"/>
              </a:lnSpc>
              <a:spcBef>
                <a:spcPts val="1000"/>
              </a:spcBef>
              <a:spcAft>
                <a:spcPts val="0"/>
              </a:spcAft>
              <a:buClr>
                <a:schemeClr val="dk1"/>
              </a:buClr>
              <a:buSzPts val="3600"/>
              <a:buChar char="•"/>
            </a:pPr>
            <a:r>
              <a:rPr lang="fi-FI" sz="3600"/>
              <a:t>Saat lisäksi ymmärrystä siitä, miten kuukautiskierto vaikuttaa kehoosi ja mieleesi.</a:t>
            </a:r>
            <a:endParaRPr/>
          </a:p>
          <a:p>
            <a:pPr indent="-228600" lvl="0" marL="228600" rtl="0" algn="l">
              <a:lnSpc>
                <a:spcPct val="90000"/>
              </a:lnSpc>
              <a:spcBef>
                <a:spcPts val="1000"/>
              </a:spcBef>
              <a:spcAft>
                <a:spcPts val="0"/>
              </a:spcAft>
              <a:buClr>
                <a:schemeClr val="dk1"/>
              </a:buClr>
              <a:buSzPts val="3600"/>
              <a:buChar char="•"/>
            </a:pPr>
            <a:r>
              <a:rPr lang="fi-FI" sz="3600"/>
              <a:t>Mitä nopeammin epätyypilliset gynekologiset oireet tunnistetaan, sitä nopeammin niihin saa myös apua.</a:t>
            </a:r>
            <a:endParaRPr/>
          </a:p>
        </p:txBody>
      </p:sp>
      <p:pic>
        <p:nvPicPr>
          <p:cNvPr descr="Kuva, joka sisältää kohteen teksti&#10;&#10;Kuvaus luotu automaattisesti" id="641" name="Google Shape;641;p66"/>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42" name="Google Shape;642;p66"/>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E8BC6"/>
        </a:solidFill>
      </p:bgPr>
    </p:bg>
    <p:spTree>
      <p:nvGrpSpPr>
        <p:cNvPr id="646" name="Shape 646"/>
        <p:cNvGrpSpPr/>
        <p:nvPr/>
      </p:nvGrpSpPr>
      <p:grpSpPr>
        <a:xfrm>
          <a:off x="0" y="0"/>
          <a:ext cx="0" cy="0"/>
          <a:chOff x="0" y="0"/>
          <a:chExt cx="0" cy="0"/>
        </a:xfrm>
      </p:grpSpPr>
      <p:sp>
        <p:nvSpPr>
          <p:cNvPr id="647" name="Google Shape;647;p67"/>
          <p:cNvSpPr txBox="1"/>
          <p:nvPr>
            <p:ph type="ctrTitle"/>
          </p:nvPr>
        </p:nvSpPr>
        <p:spPr>
          <a:xfrm>
            <a:off x="1524000" y="67532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omic Sans MS"/>
              <a:buNone/>
            </a:pPr>
            <a:r>
              <a:rPr b="1" lang="fi-FI">
                <a:solidFill>
                  <a:schemeClr val="lt1"/>
                </a:solidFill>
                <a:latin typeface="Comfortaa"/>
                <a:ea typeface="Comfortaa"/>
                <a:cs typeface="Comfortaa"/>
                <a:sym typeface="Comfortaa"/>
              </a:rPr>
              <a:t>Tietovisa – omatarkkailu</a:t>
            </a:r>
            <a:endParaRPr b="1">
              <a:latin typeface="Comfortaa"/>
              <a:ea typeface="Comfortaa"/>
              <a:cs typeface="Comfortaa"/>
              <a:sym typeface="Comfortaa"/>
            </a:endParaRPr>
          </a:p>
        </p:txBody>
      </p:sp>
      <p:sp>
        <p:nvSpPr>
          <p:cNvPr id="648" name="Google Shape;648;p67"/>
          <p:cNvSpPr txBox="1"/>
          <p:nvPr>
            <p:ph idx="1" type="subTitle"/>
          </p:nvPr>
        </p:nvSpPr>
        <p:spPr>
          <a:xfrm>
            <a:off x="16256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None/>
            </a:pPr>
            <a:r>
              <a:rPr lang="fi-FI" sz="3600">
                <a:solidFill>
                  <a:schemeClr val="lt1"/>
                </a:solidFill>
                <a:latin typeface="Poppins"/>
                <a:ea typeface="Poppins"/>
                <a:cs typeface="Poppins"/>
                <a:sym typeface="Poppins"/>
              </a:rPr>
              <a:t>Mitä Moona-oirepäiväkirjalla voi seurata?</a:t>
            </a:r>
            <a:endParaRPr/>
          </a:p>
        </p:txBody>
      </p:sp>
      <p:pic>
        <p:nvPicPr>
          <p:cNvPr descr="Kuva, joka sisältää kohteen teksti&#10;&#10;Kuvaus luotu automaattisesti" id="649" name="Google Shape;649;p67"/>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50" name="Google Shape;650;p67"/>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Light"/>
                <a:ea typeface="Comfortaa Light"/>
                <a:cs typeface="Comfortaa Light"/>
                <a:sym typeface="Comfortaa Light"/>
              </a:rPr>
              <a:t>Lopuksi</a:t>
            </a:r>
            <a:endParaRPr>
              <a:latin typeface="Comfortaa Light"/>
              <a:ea typeface="Comfortaa Light"/>
              <a:cs typeface="Comfortaa Light"/>
              <a:sym typeface="Comfortaa Light"/>
            </a:endParaRPr>
          </a:p>
        </p:txBody>
      </p:sp>
      <p:sp>
        <p:nvSpPr>
          <p:cNvPr id="656" name="Google Shape;656;p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Mitä muita terveyteen liittyviä yhdistyksiä tai järjestöjä tiedät?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Miksi niiden olemassaolo on tärkeää? </a:t>
            </a:r>
            <a:endParaRPr/>
          </a:p>
        </p:txBody>
      </p:sp>
      <p:pic>
        <p:nvPicPr>
          <p:cNvPr descr="Kuva, joka sisältää kohteen teksti&#10;&#10;Kuvaus luotu automaattisesti" id="657" name="Google Shape;657;p68"/>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58" name="Google Shape;658;p68"/>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69596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Tunne rintasi ry</a:t>
            </a:r>
            <a:endParaRPr>
              <a:latin typeface="Comfortaa"/>
              <a:ea typeface="Comfortaa"/>
              <a:cs typeface="Comfortaa"/>
              <a:sym typeface="Comfortaa"/>
            </a:endParaRPr>
          </a:p>
        </p:txBody>
      </p:sp>
      <p:pic>
        <p:nvPicPr>
          <p:cNvPr descr="Kuva, joka sisältää kohteen teksti, vektorigrafiikka&#10;&#10;Kuvaus luotu automaattisesti" id="136" name="Google Shape;136;p7"/>
          <p:cNvPicPr preferRelativeResize="0"/>
          <p:nvPr/>
        </p:nvPicPr>
        <p:blipFill rotWithShape="1">
          <a:blip r:embed="rId3">
            <a:alphaModFix/>
          </a:blip>
          <a:srcRect b="303" l="0" r="0" t="0"/>
          <a:stretch/>
        </p:blipFill>
        <p:spPr>
          <a:xfrm>
            <a:off x="809746" y="2196940"/>
            <a:ext cx="3713162" cy="3701909"/>
          </a:xfrm>
          <a:prstGeom prst="rect">
            <a:avLst/>
          </a:prstGeom>
          <a:noFill/>
          <a:ln>
            <a:noFill/>
          </a:ln>
        </p:spPr>
      </p:pic>
      <p:pic>
        <p:nvPicPr>
          <p:cNvPr id="137" name="Google Shape;137;p7" title="Tunne rintasi ry esittelyvideo.mp4">
            <a:hlinkClick r:id="rId4"/>
          </p:cNvPr>
          <p:cNvPicPr preferRelativeResize="0"/>
          <p:nvPr/>
        </p:nvPicPr>
        <p:blipFill>
          <a:blip r:embed="rId5">
            <a:alphaModFix/>
          </a:blip>
          <a:stretch>
            <a:fillRect/>
          </a:stretch>
        </p:blipFill>
        <p:spPr>
          <a:xfrm>
            <a:off x="6096000" y="1643238"/>
            <a:ext cx="5245625" cy="3934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2" name="Shape 662"/>
        <p:cNvGrpSpPr/>
        <p:nvPr/>
      </p:nvGrpSpPr>
      <p:grpSpPr>
        <a:xfrm>
          <a:off x="0" y="0"/>
          <a:ext cx="0" cy="0"/>
          <a:chOff x="0" y="0"/>
          <a:chExt cx="0" cy="0"/>
        </a:xfrm>
      </p:grpSpPr>
      <p:sp>
        <p:nvSpPr>
          <p:cNvPr id="663" name="Google Shape;663;p69"/>
          <p:cNvSpPr txBox="1"/>
          <p:nvPr>
            <p:ph idx="4294967295" type="title"/>
          </p:nvPr>
        </p:nvSpPr>
        <p:spPr>
          <a:xfrm>
            <a:off x="838195" y="19402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omic Sans MS"/>
              <a:buNone/>
            </a:pPr>
            <a:r>
              <a:rPr b="1" lang="fi-FI">
                <a:solidFill>
                  <a:schemeClr val="lt1"/>
                </a:solidFill>
                <a:latin typeface="Comfortaa"/>
                <a:ea typeface="Comfortaa"/>
                <a:cs typeface="Comfortaa"/>
                <a:sym typeface="Comfortaa"/>
              </a:rPr>
              <a:t>Pohdintatehtävät</a:t>
            </a:r>
            <a:endParaRPr b="1">
              <a:latin typeface="Comfortaa"/>
              <a:ea typeface="Comfortaa"/>
              <a:cs typeface="Comfortaa"/>
              <a:sym typeface="Comfortaa"/>
            </a:endParaRPr>
          </a:p>
        </p:txBody>
      </p:sp>
      <p:pic>
        <p:nvPicPr>
          <p:cNvPr descr="Kuva, joka sisältää kohteen teksti&#10;&#10;Kuvaus luotu automaattisesti" id="664" name="Google Shape;664;p69"/>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pic>
        <p:nvPicPr>
          <p:cNvPr id="665" name="Google Shape;665;p69"/>
          <p:cNvPicPr preferRelativeResize="0"/>
          <p:nvPr/>
        </p:nvPicPr>
        <p:blipFill rotWithShape="1">
          <a:blip r:embed="rId5">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#1</a:t>
            </a:r>
            <a:endParaRPr>
              <a:latin typeface="Comfortaa"/>
              <a:ea typeface="Comfortaa"/>
              <a:cs typeface="Comfortaa"/>
              <a:sym typeface="Comfortaa"/>
            </a:endParaRPr>
          </a:p>
        </p:txBody>
      </p:sp>
      <p:sp>
        <p:nvSpPr>
          <p:cNvPr id="671" name="Google Shape;671;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Äiti 73v ja tytär 50v ovat saunassa. Tytär kertoo sitkeästä ihottumastaan, joka ei parane, rasvaamisesta huolimatta.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Ihottuma sijaitsee rinnan alla.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Miten tässä tilanteessa kannattaisi toimia?</a:t>
            </a:r>
            <a:endParaRPr/>
          </a:p>
        </p:txBody>
      </p:sp>
      <p:pic>
        <p:nvPicPr>
          <p:cNvPr descr="Kuva, joka sisältää kohteen teksti&#10;&#10;Kuvaus luotu automaattisesti" id="672" name="Google Shape;672;p70"/>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73" name="Google Shape;673;p70"/>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#1</a:t>
            </a:r>
            <a:r>
              <a:rPr lang="fi-FI">
                <a:latin typeface="Comfortaa"/>
                <a:ea typeface="Comfortaa"/>
                <a:cs typeface="Comfortaa"/>
                <a:sym typeface="Comfortaa"/>
              </a:rPr>
              <a:t> vastaus</a:t>
            </a:r>
            <a:endParaRPr>
              <a:latin typeface="Comfortaa"/>
              <a:ea typeface="Comfortaa"/>
              <a:cs typeface="Comfortaa"/>
              <a:sym typeface="Comfortaa"/>
            </a:endParaRPr>
          </a:p>
        </p:txBody>
      </p:sp>
      <p:sp>
        <p:nvSpPr>
          <p:cNvPr id="679" name="Google Shape;679;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Äiti voisi kysyä, että kauanko ihottumaa on ollut?</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Millä ihottumaa on rasvattu?</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Onko tytär käynyt lääkärissä tai mammografiassa?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Kannustaa hakeutumaan terveydenhuollon piiriin.</a:t>
            </a:r>
            <a:endParaRPr/>
          </a:p>
        </p:txBody>
      </p:sp>
      <p:pic>
        <p:nvPicPr>
          <p:cNvPr descr="Kuva, joka sisältää kohteen teksti&#10;&#10;Kuvaus luotu automaattisesti" id="680" name="Google Shape;680;p71"/>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81" name="Google Shape;681;p71"/>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#2</a:t>
            </a:r>
            <a:endParaRPr>
              <a:latin typeface="Comfortaa"/>
              <a:ea typeface="Comfortaa"/>
              <a:cs typeface="Comfortaa"/>
              <a:sym typeface="Comfortaa"/>
            </a:endParaRPr>
          </a:p>
        </p:txBody>
      </p:sp>
      <p:sp>
        <p:nvSpPr>
          <p:cNvPr id="687" name="Google Shape;687;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Kaverisi sanoo, ettei ole koskaan kuullutkaan rintojen omatarkkailusta.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Miten ohjeistaisit häntä tutkimaan rintansa/rintakehänsä?</a:t>
            </a:r>
            <a:endParaRPr/>
          </a:p>
        </p:txBody>
      </p:sp>
      <p:pic>
        <p:nvPicPr>
          <p:cNvPr descr="Kuva, joka sisältää kohteen teksti&#10;&#10;Kuvaus luotu automaattisesti" id="688" name="Google Shape;688;p72"/>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89" name="Google Shape;689;p72"/>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#2</a:t>
            </a:r>
            <a:r>
              <a:rPr lang="fi-FI">
                <a:latin typeface="Comfortaa"/>
                <a:ea typeface="Comfortaa"/>
                <a:cs typeface="Comfortaa"/>
                <a:sym typeface="Comfortaa"/>
              </a:rPr>
              <a:t> vastaus 1/2</a:t>
            </a:r>
            <a:endParaRPr>
              <a:latin typeface="Comfortaa"/>
              <a:ea typeface="Comfortaa"/>
              <a:cs typeface="Comfortaa"/>
              <a:sym typeface="Comfortaa"/>
            </a:endParaRPr>
          </a:p>
        </p:txBody>
      </p:sp>
      <p:sp>
        <p:nvSpPr>
          <p:cNvPr id="695" name="Google Shape;695;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fi-FI" sz="3200">
                <a:latin typeface="Poppins"/>
                <a:ea typeface="Poppins"/>
                <a:cs typeface="Poppins"/>
                <a:sym typeface="Poppins"/>
              </a:rPr>
              <a:t>Omatarkkailuun kuuluu kaksi vaihetta: katselu ja tunnustelu.</a:t>
            </a:r>
            <a:endParaRPr/>
          </a:p>
          <a:p>
            <a:pPr indent="-228600" lvl="0" marL="228600" rtl="0" algn="l">
              <a:lnSpc>
                <a:spcPct val="90000"/>
              </a:lnSpc>
              <a:spcBef>
                <a:spcPts val="1000"/>
              </a:spcBef>
              <a:spcAft>
                <a:spcPts val="0"/>
              </a:spcAft>
              <a:buClr>
                <a:schemeClr val="dk1"/>
              </a:buClr>
              <a:buSzPts val="3200"/>
              <a:buChar char="•"/>
            </a:pPr>
            <a:r>
              <a:rPr lang="fi-FI" sz="3200">
                <a:latin typeface="Poppins"/>
                <a:ea typeface="Poppins"/>
                <a:cs typeface="Poppins"/>
                <a:sym typeface="Poppins"/>
              </a:rPr>
              <a:t>Katsele rintoja peilistä edestä ja sivuilta, kädet alhaalla ja sitten ylhäällä sekä katso myös rinnan alle.</a:t>
            </a:r>
            <a:endParaRPr/>
          </a:p>
        </p:txBody>
      </p:sp>
      <p:pic>
        <p:nvPicPr>
          <p:cNvPr descr="Kuva, joka sisältää kohteen teksti&#10;&#10;Kuvaus luotu automaattisesti" id="696" name="Google Shape;696;p73"/>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697" name="Google Shape;697;p73"/>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#2</a:t>
            </a:r>
            <a:r>
              <a:rPr lang="fi-FI">
                <a:latin typeface="Comfortaa"/>
                <a:ea typeface="Comfortaa"/>
                <a:cs typeface="Comfortaa"/>
                <a:sym typeface="Comfortaa"/>
              </a:rPr>
              <a:t> vastaus 2/2</a:t>
            </a:r>
            <a:endParaRPr>
              <a:latin typeface="Comfortaa"/>
              <a:ea typeface="Comfortaa"/>
              <a:cs typeface="Comfortaa"/>
              <a:sym typeface="Comfortaa"/>
            </a:endParaRPr>
          </a:p>
        </p:txBody>
      </p:sp>
      <p:sp>
        <p:nvSpPr>
          <p:cNvPr id="703" name="Google Shape;703;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Purista hellästi nännistä nähdäksesi, tuleeko eritettä.</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Tunnustele selinmakuulla, vastakkaisella kädellä rintaa lohkoittain, käden ollessa kyljessä kiinni, sivulla ja ylhäällä.</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Kuva, joka sisältää kohteen teksti&#10;&#10;Kuvaus luotu automaattisesti" id="704" name="Google Shape;704;p74"/>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705" name="Google Shape;705;p74"/>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#3</a:t>
            </a:r>
            <a:endParaRPr>
              <a:latin typeface="Comfortaa"/>
              <a:ea typeface="Comfortaa"/>
              <a:cs typeface="Comfortaa"/>
              <a:sym typeface="Comfortaa"/>
            </a:endParaRPr>
          </a:p>
        </p:txBody>
      </p:sp>
      <p:sp>
        <p:nvSpPr>
          <p:cNvPr id="711" name="Google Shape;711;p75"/>
          <p:cNvSpPr txBox="1"/>
          <p:nvPr>
            <p:ph idx="1" type="body"/>
          </p:nvPr>
        </p:nvSpPr>
        <p:spPr>
          <a:xfrm>
            <a:off x="792850" y="1451550"/>
            <a:ext cx="10515600" cy="4351200"/>
          </a:xfrm>
          <a:prstGeom prst="rect">
            <a:avLst/>
          </a:prstGeom>
          <a:noFill/>
          <a:ln>
            <a:noFill/>
          </a:ln>
        </p:spPr>
        <p:txBody>
          <a:bodyPr anchorCtr="0" anchor="t" bIns="45700" lIns="91425" spcFirstLastPara="1" rIns="91425" wrap="square" tIns="45700">
            <a:normAutofit/>
          </a:bodyPr>
          <a:lstStyle/>
          <a:p>
            <a:pPr indent="-222250" lvl="0" marL="228600" rtl="0" algn="l">
              <a:lnSpc>
                <a:spcPct val="90000"/>
              </a:lnSpc>
              <a:spcBef>
                <a:spcPts val="0"/>
              </a:spcBef>
              <a:spcAft>
                <a:spcPts val="0"/>
              </a:spcAft>
              <a:buClr>
                <a:schemeClr val="dk1"/>
              </a:buClr>
              <a:buSzPts val="2700"/>
              <a:buFont typeface="Poppins"/>
              <a:buChar char="•"/>
            </a:pPr>
            <a:r>
              <a:rPr lang="fi-FI" sz="2700">
                <a:latin typeface="Poppins"/>
                <a:ea typeface="Poppins"/>
                <a:cs typeface="Poppins"/>
                <a:sym typeface="Poppins"/>
              </a:rPr>
              <a:t>Kaverisi kertoo, että kuukautiset alkoivat 14-vuotiaana. Ensimmäisen vuoden ajan ne tulivat ajallaan joka kuukausi ja kuukautisvuoto oli runsasta. 15-vuotiaana hän ihmetteli, kun kuukautiset tulivat harvemmin, mutta asia unohtui, kun hän aloitti yhdistelmäehkäisypillerien käytön. Nyt 17-vuotiaana hän on lopettanut e-pillerit. Kuukautisia ei kuitenkaan näy eikä kuulu, vaikka on kulunut jo 10 kuukautta. Kaverisi on myös ihmetellyt tummaa karvoitusta alavatsalla ja jaloissa.Mitä kaverisi kannattaisi tehdä? </a:t>
            </a:r>
            <a:endParaRPr sz="2700">
              <a:latin typeface="Poppins"/>
              <a:ea typeface="Poppins"/>
              <a:cs typeface="Poppins"/>
              <a:sym typeface="Poppins"/>
            </a:endParaRPr>
          </a:p>
          <a:p>
            <a:pPr indent="-222250" lvl="0" marL="228600" rtl="0" algn="l">
              <a:lnSpc>
                <a:spcPct val="90000"/>
              </a:lnSpc>
              <a:spcBef>
                <a:spcPts val="0"/>
              </a:spcBef>
              <a:spcAft>
                <a:spcPts val="0"/>
              </a:spcAft>
              <a:buClr>
                <a:schemeClr val="dk1"/>
              </a:buClr>
              <a:buSzPts val="2700"/>
              <a:buFont typeface="Poppins"/>
              <a:buChar char="•"/>
            </a:pPr>
            <a:r>
              <a:rPr lang="fi-FI" sz="2700">
                <a:latin typeface="Poppins"/>
                <a:ea typeface="Poppins"/>
                <a:cs typeface="Poppins"/>
                <a:sym typeface="Poppins"/>
              </a:rPr>
              <a:t>Osaatko sanoa, mihin hänen oireensa voisivat liittyä?</a:t>
            </a:r>
            <a:endParaRPr sz="2700">
              <a:latin typeface="Poppins"/>
              <a:ea typeface="Poppins"/>
              <a:cs typeface="Poppins"/>
              <a:sym typeface="Poppins"/>
            </a:endParaRPr>
          </a:p>
        </p:txBody>
      </p:sp>
      <p:pic>
        <p:nvPicPr>
          <p:cNvPr descr="Kuva, joka sisältää kohteen teksti&#10;&#10;Kuvaus luotu automaattisesti" id="712" name="Google Shape;712;p75"/>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713" name="Google Shape;713;p75"/>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#3</a:t>
            </a:r>
            <a:r>
              <a:rPr lang="fi-FI">
                <a:latin typeface="Comfortaa"/>
                <a:ea typeface="Comfortaa"/>
                <a:cs typeface="Comfortaa"/>
                <a:sym typeface="Comfortaa"/>
              </a:rPr>
              <a:t> vastaus 1/2</a:t>
            </a:r>
            <a:endParaRPr>
              <a:latin typeface="Comfortaa"/>
              <a:ea typeface="Comfortaa"/>
              <a:cs typeface="Comfortaa"/>
              <a:sym typeface="Comfortaa"/>
            </a:endParaRPr>
          </a:p>
        </p:txBody>
      </p:sp>
      <p:sp>
        <p:nvSpPr>
          <p:cNvPr id="719" name="Google Shape;719;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15900" lvl="0" marL="228600" rtl="0" algn="l">
              <a:lnSpc>
                <a:spcPct val="90000"/>
              </a:lnSpc>
              <a:spcBef>
                <a:spcPts val="0"/>
              </a:spcBef>
              <a:spcAft>
                <a:spcPts val="0"/>
              </a:spcAft>
              <a:buClr>
                <a:schemeClr val="dk1"/>
              </a:buClr>
              <a:buSzPts val="3130"/>
              <a:buFont typeface="Poppins"/>
              <a:buChar char="•"/>
            </a:pPr>
            <a:r>
              <a:rPr lang="fi-FI" sz="3130">
                <a:latin typeface="Poppins"/>
                <a:ea typeface="Poppins"/>
                <a:cs typeface="Poppins"/>
                <a:sym typeface="Poppins"/>
              </a:rPr>
              <a:t>Kehota puhumaan asiasta terveydenhuollon ammattilaiselle, esim. kouluterveydenhoitajalle tai oman lääkäriaseman sairaanhoitajalle. </a:t>
            </a:r>
            <a:endParaRPr sz="2390">
              <a:latin typeface="Poppins"/>
              <a:ea typeface="Poppins"/>
              <a:cs typeface="Poppins"/>
              <a:sym typeface="Poppins"/>
            </a:endParaRPr>
          </a:p>
          <a:p>
            <a:pPr indent="-215900" lvl="0" marL="228600" rtl="0" algn="l">
              <a:lnSpc>
                <a:spcPct val="90000"/>
              </a:lnSpc>
              <a:spcBef>
                <a:spcPts val="0"/>
              </a:spcBef>
              <a:spcAft>
                <a:spcPts val="0"/>
              </a:spcAft>
              <a:buClr>
                <a:schemeClr val="dk1"/>
              </a:buClr>
              <a:buSzPts val="3130"/>
              <a:buFont typeface="Poppins"/>
              <a:buChar char="•"/>
            </a:pPr>
            <a:r>
              <a:rPr lang="fi-FI" sz="3130">
                <a:latin typeface="Poppins"/>
                <a:ea typeface="Poppins"/>
                <a:cs typeface="Poppins"/>
                <a:sym typeface="Poppins"/>
              </a:rPr>
              <a:t>Gynekologisten oireiden vaivatessa voi soittaa gynekologian tai naistentautien poliklinikalle, jos sellaiset yhteystiedot löytyvät. </a:t>
            </a:r>
            <a:endParaRPr sz="2390">
              <a:latin typeface="Poppins"/>
              <a:ea typeface="Poppins"/>
              <a:cs typeface="Poppins"/>
              <a:sym typeface="Poppins"/>
            </a:endParaRPr>
          </a:p>
          <a:p>
            <a:pPr indent="-215900" lvl="0" marL="228600" rtl="0" algn="l">
              <a:lnSpc>
                <a:spcPct val="90000"/>
              </a:lnSpc>
              <a:spcBef>
                <a:spcPts val="0"/>
              </a:spcBef>
              <a:spcAft>
                <a:spcPts val="0"/>
              </a:spcAft>
              <a:buClr>
                <a:schemeClr val="dk1"/>
              </a:buClr>
              <a:buSzPts val="3130"/>
              <a:buFont typeface="Poppins"/>
              <a:buChar char="•"/>
            </a:pPr>
            <a:r>
              <a:rPr lang="fi-FI" sz="3130">
                <a:latin typeface="Poppins"/>
                <a:ea typeface="Poppins"/>
                <a:cs typeface="Poppins"/>
                <a:sym typeface="Poppins"/>
              </a:rPr>
              <a:t>Joissakin tilanteissa saatetaan ohjata myös neuvolan puolelle. Tärkeintä olisi, että hankalista oireista menisi tieto eteenpäin lääkärille, jotta asiaa päästään tutkimaan. </a:t>
            </a:r>
            <a:endParaRPr sz="2390">
              <a:latin typeface="Poppins"/>
              <a:ea typeface="Poppins"/>
              <a:cs typeface="Poppins"/>
              <a:sym typeface="Poppins"/>
            </a:endParaRPr>
          </a:p>
        </p:txBody>
      </p:sp>
      <p:pic>
        <p:nvPicPr>
          <p:cNvPr descr="Kuva, joka sisältää kohteen teksti&#10;&#10;Kuvaus luotu automaattisesti" id="720" name="Google Shape;720;p76"/>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721" name="Google Shape;721;p76"/>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#3</a:t>
            </a:r>
            <a:r>
              <a:rPr lang="fi-FI">
                <a:latin typeface="Comfortaa"/>
                <a:ea typeface="Comfortaa"/>
                <a:cs typeface="Comfortaa"/>
                <a:sym typeface="Comfortaa"/>
              </a:rPr>
              <a:t> vastaus 2/2</a:t>
            </a:r>
            <a:endParaRPr>
              <a:latin typeface="Comfortaa"/>
              <a:ea typeface="Comfortaa"/>
              <a:cs typeface="Comfortaa"/>
              <a:sym typeface="Comfortaa"/>
            </a:endParaRPr>
          </a:p>
        </p:txBody>
      </p:sp>
      <p:sp>
        <p:nvSpPr>
          <p:cNvPr id="727" name="Google Shape;727;p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Harvoin tulevat tai puuttuvat kuukautiset, runsas kuukautisvuoto ja liikakarvankasvu voivat viitata PCOS:ään.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Kuukautisten puuttuminen voi johtua myös raskaudesta, joten kuukautisten jäädessä pois on hyvä varmistaa asia.</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Kuva, joka sisältää kohteen teksti&#10;&#10;Kuvaus luotu automaattisesti" id="728" name="Google Shape;728;p77"/>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729" name="Google Shape;729;p77"/>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#4</a:t>
            </a:r>
            <a:endParaRPr>
              <a:latin typeface="Comfortaa"/>
              <a:ea typeface="Comfortaa"/>
              <a:cs typeface="Comfortaa"/>
              <a:sym typeface="Comfortaa"/>
            </a:endParaRPr>
          </a:p>
        </p:txBody>
      </p:sp>
      <p:sp>
        <p:nvSpPr>
          <p:cNvPr id="735" name="Google Shape;735;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600"/>
              <a:buChar char="•"/>
            </a:pPr>
            <a:r>
              <a:rPr lang="fi-FI" sz="3600"/>
              <a:t>18-vuotias nuori on nyt muutaman kuukauden ajan kokenut todella pahaa turvotusta, pahoinvointia, ummetusta ja närästystä juuri ennen kuukautisten alkua. </a:t>
            </a:r>
            <a:endParaRPr/>
          </a:p>
          <a:p>
            <a:pPr indent="-228600" lvl="0" marL="228600" rtl="0" algn="l">
              <a:lnSpc>
                <a:spcPct val="90000"/>
              </a:lnSpc>
              <a:spcBef>
                <a:spcPts val="1000"/>
              </a:spcBef>
              <a:spcAft>
                <a:spcPts val="0"/>
              </a:spcAft>
              <a:buClr>
                <a:schemeClr val="dk1"/>
              </a:buClr>
              <a:buSzPts val="3600"/>
              <a:buChar char="•"/>
            </a:pPr>
            <a:r>
              <a:rPr lang="fi-FI" sz="3600"/>
              <a:t>Kuukautiset ovat myös todella kivuliaat ja aina normaalit särkylääkkeet eivät auta ja hän joutuu jäämään pois koulusta.</a:t>
            </a:r>
            <a:endParaRPr/>
          </a:p>
          <a:p>
            <a:pPr indent="-228600" lvl="0" marL="228600" rtl="0" algn="l">
              <a:lnSpc>
                <a:spcPct val="90000"/>
              </a:lnSpc>
              <a:spcBef>
                <a:spcPts val="1000"/>
              </a:spcBef>
              <a:spcAft>
                <a:spcPts val="0"/>
              </a:spcAft>
              <a:buClr>
                <a:schemeClr val="dk1"/>
              </a:buClr>
              <a:buSzPts val="3600"/>
              <a:buChar char="•"/>
            </a:pPr>
            <a:r>
              <a:rPr lang="fi-FI" sz="3600"/>
              <a:t>Mitä henkilön kannattaisi tehdä? Osaatko sanoa, mihin hänen oireensa voisivat liittyä?</a:t>
            </a:r>
            <a:endParaRPr/>
          </a:p>
        </p:txBody>
      </p:sp>
      <p:pic>
        <p:nvPicPr>
          <p:cNvPr descr="Kuva, joka sisältää kohteen teksti&#10;&#10;Kuvaus luotu automaattisesti" id="736" name="Google Shape;736;p78"/>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737" name="Google Shape;737;p78"/>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Rinnoista - Tunne rintasi ry</a:t>
            </a:r>
            <a:endParaRPr>
              <a:latin typeface="Comfortaa"/>
              <a:ea typeface="Comfortaa"/>
              <a:cs typeface="Comfortaa"/>
              <a:sym typeface="Comfortaa"/>
            </a:endParaRPr>
          </a:p>
        </p:txBody>
      </p:sp>
      <p:sp>
        <p:nvSpPr>
          <p:cNvPr id="143" name="Google Shape;143;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Voittoa tavoittelematon kansalaisjärjestö.</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Toimimme koko maassa.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Edistämme rintaterveyttä ja rintasyövän varhaista toteamista</a:t>
            </a:r>
            <a:r>
              <a:rPr lang="fi-FI" sz="3600"/>
              <a:t>.</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Kuva, joka sisältää kohteen teksti, vektorigrafiikka&#10;&#10;Kuvaus luotu automaattisesti" id="144" name="Google Shape;144;p8"/>
          <p:cNvPicPr preferRelativeResize="0"/>
          <p:nvPr/>
        </p:nvPicPr>
        <p:blipFill rotWithShape="1">
          <a:blip r:embed="rId3">
            <a:alphaModFix/>
          </a:blip>
          <a:srcRect b="303" l="0" r="0" t="0"/>
          <a:stretch/>
        </p:blipFill>
        <p:spPr>
          <a:xfrm>
            <a:off x="6563360" y="3700621"/>
            <a:ext cx="2800742" cy="2792254"/>
          </a:xfrm>
          <a:prstGeom prst="rect">
            <a:avLst/>
          </a:prstGeom>
          <a:noFill/>
          <a:ln>
            <a:noFill/>
          </a:ln>
        </p:spPr>
      </p:pic>
      <p:pic>
        <p:nvPicPr>
          <p:cNvPr descr="Kuva, joka sisältää kohteen teksti&#10;&#10;Kuvaus luotu automaattisesti" id="145" name="Google Shape;145;p8"/>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pic>
        <p:nvPicPr>
          <p:cNvPr id="146" name="Google Shape;146;p8"/>
          <p:cNvPicPr preferRelativeResize="0"/>
          <p:nvPr/>
        </p:nvPicPr>
        <p:blipFill rotWithShape="1">
          <a:blip r:embed="rId5">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#4</a:t>
            </a:r>
            <a:r>
              <a:rPr lang="fi-FI">
                <a:latin typeface="Comfortaa"/>
                <a:ea typeface="Comfortaa"/>
                <a:cs typeface="Comfortaa"/>
                <a:sym typeface="Comfortaa"/>
              </a:rPr>
              <a:t> vastaus</a:t>
            </a:r>
            <a:endParaRPr>
              <a:latin typeface="Comfortaa"/>
              <a:ea typeface="Comfortaa"/>
              <a:cs typeface="Comfortaa"/>
              <a:sym typeface="Comfortaa"/>
            </a:endParaRPr>
          </a:p>
        </p:txBody>
      </p:sp>
      <p:sp>
        <p:nvSpPr>
          <p:cNvPr id="743" name="Google Shape;743;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fi-FI">
                <a:latin typeface="Poppins"/>
                <a:ea typeface="Poppins"/>
                <a:cs typeface="Poppins"/>
                <a:sym typeface="Poppins"/>
              </a:rPr>
              <a:t>Kehota puhumaan asiasta terveydenhuollon ammattilaiselle, esim. kouluterveydenhoitajalle tai oman lääkäriaseman sairaanhoitajalle. </a:t>
            </a:r>
            <a:endParaRPr/>
          </a:p>
          <a:p>
            <a:pPr indent="-228600" lvl="0" marL="228600" rtl="0" algn="l">
              <a:lnSpc>
                <a:spcPct val="90000"/>
              </a:lnSpc>
              <a:spcBef>
                <a:spcPts val="1000"/>
              </a:spcBef>
              <a:spcAft>
                <a:spcPts val="0"/>
              </a:spcAft>
              <a:buClr>
                <a:schemeClr val="dk1"/>
              </a:buClr>
              <a:buSzPts val="2800"/>
              <a:buChar char="•"/>
            </a:pPr>
            <a:r>
              <a:rPr lang="fi-FI">
                <a:latin typeface="Poppins"/>
                <a:ea typeface="Poppins"/>
                <a:cs typeface="Poppins"/>
                <a:sym typeface="Poppins"/>
              </a:rPr>
              <a:t>Tärkeintä olisi, että hankalista oireista menisi tieto eteenpäin lääkärille, jotta asiaa päästään tutkimaan. </a:t>
            </a:r>
            <a:endParaRPr/>
          </a:p>
          <a:p>
            <a:pPr indent="-228600" lvl="0" marL="228600" rtl="0" algn="l">
              <a:lnSpc>
                <a:spcPct val="90000"/>
              </a:lnSpc>
              <a:spcBef>
                <a:spcPts val="1000"/>
              </a:spcBef>
              <a:spcAft>
                <a:spcPts val="0"/>
              </a:spcAft>
              <a:buClr>
                <a:schemeClr val="dk1"/>
              </a:buClr>
              <a:buSzPts val="2800"/>
              <a:buChar char="•"/>
            </a:pPr>
            <a:r>
              <a:rPr lang="fi-FI">
                <a:latin typeface="Poppins"/>
                <a:ea typeface="Poppins"/>
                <a:cs typeface="Poppins"/>
                <a:sym typeface="Poppins"/>
              </a:rPr>
              <a:t>Oireet voivat viitata endometrioosiin, joka voi aiheuttaa myös maha- ja suolioireita. </a:t>
            </a:r>
            <a:endParaRPr/>
          </a:p>
          <a:p>
            <a:pPr indent="-228600" lvl="0" marL="228600" rtl="0" algn="l">
              <a:lnSpc>
                <a:spcPct val="90000"/>
              </a:lnSpc>
              <a:spcBef>
                <a:spcPts val="1000"/>
              </a:spcBef>
              <a:spcAft>
                <a:spcPts val="0"/>
              </a:spcAft>
              <a:buClr>
                <a:schemeClr val="dk1"/>
              </a:buClr>
              <a:buSzPts val="2800"/>
              <a:buChar char="•"/>
            </a:pPr>
            <a:r>
              <a:rPr lang="fi-FI">
                <a:latin typeface="Poppins"/>
                <a:ea typeface="Poppins"/>
                <a:cs typeface="Poppins"/>
                <a:sym typeface="Poppins"/>
              </a:rPr>
              <a:t>Jos tällaiset oireet tulevat kuukautisten yhteydessä tai tulevat aina tiettyyn aikaan kierrosta, on syytä mennä lääkäriin.</a:t>
            </a:r>
            <a:endParaRPr/>
          </a:p>
        </p:txBody>
      </p:sp>
      <p:pic>
        <p:nvPicPr>
          <p:cNvPr descr="Kuva, joka sisältää kohteen teksti&#10;&#10;Kuvaus luotu automaattisesti" id="744" name="Google Shape;744;p79"/>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745" name="Google Shape;745;p79"/>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#5</a:t>
            </a:r>
            <a:endParaRPr>
              <a:latin typeface="Comfortaa"/>
              <a:ea typeface="Comfortaa"/>
              <a:cs typeface="Comfortaa"/>
              <a:sym typeface="Comfortaa"/>
            </a:endParaRPr>
          </a:p>
        </p:txBody>
      </p:sp>
      <p:sp>
        <p:nvSpPr>
          <p:cNvPr id="751" name="Google Shape;751;p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Juttelette tamponien käytöstä ja kaverisi kertoo, että tamponin asettaminen aiheuttaa kipua.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Hän kertoo myös, että on joutunut välttämään pyöräilyä kipujen vuoksi. </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Mitä kaverisi kannattaisi tehdä? Mistä voisi olla kysymys?</a:t>
            </a:r>
            <a:endParaRPr/>
          </a:p>
        </p:txBody>
      </p:sp>
      <p:pic>
        <p:nvPicPr>
          <p:cNvPr descr="Kuva, joka sisältää kohteen teksti&#10;&#10;Kuvaus luotu automaattisesti" id="752" name="Google Shape;752;p80"/>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753" name="Google Shape;753;p80"/>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Tilanne #5</a:t>
            </a:r>
            <a:r>
              <a:rPr lang="fi-FI">
                <a:latin typeface="Comfortaa"/>
                <a:ea typeface="Comfortaa"/>
                <a:cs typeface="Comfortaa"/>
                <a:sym typeface="Comfortaa"/>
              </a:rPr>
              <a:t> vastaus</a:t>
            </a:r>
            <a:endParaRPr>
              <a:latin typeface="Comfortaa"/>
              <a:ea typeface="Comfortaa"/>
              <a:cs typeface="Comfortaa"/>
              <a:sym typeface="Comfortaa"/>
            </a:endParaRPr>
          </a:p>
        </p:txBody>
      </p:sp>
      <p:sp>
        <p:nvSpPr>
          <p:cNvPr id="759" name="Google Shape;759;p8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fi-FI" sz="3600">
                <a:latin typeface="Poppins"/>
                <a:ea typeface="Poppins"/>
                <a:cs typeface="Poppins"/>
                <a:sym typeface="Poppins"/>
              </a:rPr>
              <a:t>Kehota puhumaan asiasta terveydenhuollon ammattilaiselle. Tärkeintä olisi, että hankalista oireista menisi tieto eteenpäin lääkärille, jotta asiaa päästään tutkimaan ja oireisiin saadaan helpotusta.</a:t>
            </a:r>
            <a:endParaRPr/>
          </a:p>
          <a:p>
            <a:pPr indent="-228600" lvl="0" marL="228600" rtl="0" algn="l">
              <a:lnSpc>
                <a:spcPct val="90000"/>
              </a:lnSpc>
              <a:spcBef>
                <a:spcPts val="1000"/>
              </a:spcBef>
              <a:spcAft>
                <a:spcPts val="0"/>
              </a:spcAft>
              <a:buClr>
                <a:schemeClr val="dk1"/>
              </a:buClr>
              <a:buSzPct val="100000"/>
              <a:buChar char="•"/>
            </a:pPr>
            <a:r>
              <a:rPr lang="fi-FI" sz="3600">
                <a:latin typeface="Poppins"/>
                <a:ea typeface="Poppins"/>
                <a:cs typeface="Poppins"/>
                <a:sym typeface="Poppins"/>
              </a:rPr>
              <a:t>Emättimen ja vulvan alueelle kohdistuvat kivut voivat viitata tulehdukseen.Jos kipu on kestänyt useita viikkoja tai kuukausia ja mahdollinen tulehdus on hoidettu pois, oireet voivat viitata vulvodyniaan.</a:t>
            </a:r>
            <a:endParaRPr/>
          </a:p>
        </p:txBody>
      </p:sp>
      <p:pic>
        <p:nvPicPr>
          <p:cNvPr descr="Kuva, joka sisältää kohteen teksti&#10;&#10;Kuvaus luotu automaattisesti" id="760" name="Google Shape;760;p81"/>
          <p:cNvPicPr preferRelativeResize="0"/>
          <p:nvPr/>
        </p:nvPicPr>
        <p:blipFill rotWithShape="1">
          <a:blip r:embed="rId3">
            <a:alphaModFix/>
          </a:blip>
          <a:srcRect b="0" l="0" r="0" t="0"/>
          <a:stretch/>
        </p:blipFill>
        <p:spPr>
          <a:xfrm>
            <a:off x="171413" y="5549486"/>
            <a:ext cx="1447874" cy="1187511"/>
          </a:xfrm>
          <a:prstGeom prst="rect">
            <a:avLst/>
          </a:prstGeom>
          <a:noFill/>
          <a:ln>
            <a:noFill/>
          </a:ln>
        </p:spPr>
      </p:pic>
      <p:pic>
        <p:nvPicPr>
          <p:cNvPr id="761" name="Google Shape;761;p81"/>
          <p:cNvPicPr preferRelativeResize="0"/>
          <p:nvPr/>
        </p:nvPicPr>
        <p:blipFill rotWithShape="1">
          <a:blip r:embed="rId4">
            <a:alphaModFix/>
          </a:blip>
          <a:srcRect b="0" l="0" r="0" t="0"/>
          <a:stretch/>
        </p:blipFill>
        <p:spPr>
          <a:xfrm>
            <a:off x="11125200" y="5536234"/>
            <a:ext cx="787293" cy="12007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fi-FI">
                <a:latin typeface="Comfortaa"/>
                <a:ea typeface="Comfortaa"/>
                <a:cs typeface="Comfortaa"/>
                <a:sym typeface="Comfortaa"/>
              </a:rPr>
              <a:t>Mitä ja miten?</a:t>
            </a:r>
            <a:endParaRPr>
              <a:latin typeface="Comfortaa"/>
              <a:ea typeface="Comfortaa"/>
              <a:cs typeface="Comfortaa"/>
              <a:sym typeface="Comfortaa"/>
            </a:endParaRPr>
          </a:p>
        </p:txBody>
      </p:sp>
      <p:sp>
        <p:nvSpPr>
          <p:cNvPr id="152" name="Google Shape;152;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fi-FI" sz="3600">
                <a:latin typeface="Poppins"/>
                <a:ea typeface="Poppins"/>
                <a:cs typeface="Poppins"/>
                <a:sym typeface="Poppins"/>
              </a:rPr>
              <a:t> </a:t>
            </a:r>
            <a:r>
              <a:rPr lang="fi-FI" sz="3600">
                <a:latin typeface="Poppins"/>
                <a:ea typeface="Poppins"/>
                <a:cs typeface="Poppins"/>
                <a:sym typeface="Poppins"/>
              </a:rPr>
              <a:t>Rintasyövän oireet.</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 R</a:t>
            </a:r>
            <a:r>
              <a:rPr lang="fi-FI" sz="3600">
                <a:latin typeface="Poppins"/>
                <a:ea typeface="Poppins"/>
                <a:cs typeface="Poppins"/>
                <a:sym typeface="Poppins"/>
              </a:rPr>
              <a:t>intojen omatarkkailu.</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 R</a:t>
            </a:r>
            <a:r>
              <a:rPr lang="fi-FI" sz="3600">
                <a:latin typeface="Poppins"/>
                <a:ea typeface="Poppins"/>
                <a:cs typeface="Poppins"/>
                <a:sym typeface="Poppins"/>
              </a:rPr>
              <a:t>intaterveelliset elintavat.</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 </a:t>
            </a:r>
            <a:r>
              <a:rPr lang="fi-FI" sz="3600">
                <a:latin typeface="Poppins"/>
                <a:ea typeface="Poppins"/>
                <a:cs typeface="Poppins"/>
                <a:sym typeface="Poppins"/>
              </a:rPr>
              <a:t>Terve ja kunnioittava kehonkuva.</a:t>
            </a:r>
            <a:endParaRPr/>
          </a:p>
          <a:p>
            <a:pPr indent="-228600" lvl="0" marL="228600" rtl="0" algn="l">
              <a:lnSpc>
                <a:spcPct val="90000"/>
              </a:lnSpc>
              <a:spcBef>
                <a:spcPts val="1000"/>
              </a:spcBef>
              <a:spcAft>
                <a:spcPts val="0"/>
              </a:spcAft>
              <a:buClr>
                <a:schemeClr val="dk1"/>
              </a:buClr>
              <a:buSzPts val="3600"/>
              <a:buChar char="•"/>
            </a:pPr>
            <a:r>
              <a:rPr lang="fi-FI" sz="3600">
                <a:latin typeface="Poppins"/>
                <a:ea typeface="Poppins"/>
                <a:cs typeface="Poppins"/>
                <a:sym typeface="Poppins"/>
              </a:rPr>
              <a:t> </a:t>
            </a:r>
            <a:r>
              <a:rPr lang="fi-FI" sz="3600">
                <a:latin typeface="Poppins"/>
                <a:ea typeface="Poppins"/>
                <a:cs typeface="Poppins"/>
                <a:sym typeface="Poppins"/>
              </a:rPr>
              <a:t>Vakava tieto positiivisessa hengessä.</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53" name="Google Shape;153;p9"/>
          <p:cNvPicPr preferRelativeResize="0"/>
          <p:nvPr/>
        </p:nvPicPr>
        <p:blipFill rotWithShape="1">
          <a:blip r:embed="rId3">
            <a:alphaModFix/>
          </a:blip>
          <a:srcRect b="0" l="0" r="0" t="302"/>
          <a:stretch/>
        </p:blipFill>
        <p:spPr>
          <a:xfrm>
            <a:off x="8567724" y="0"/>
            <a:ext cx="3695401" cy="3684226"/>
          </a:xfrm>
          <a:prstGeom prst="rect">
            <a:avLst/>
          </a:prstGeom>
          <a:noFill/>
          <a:ln>
            <a:noFill/>
          </a:ln>
        </p:spPr>
      </p:pic>
      <p:pic>
        <p:nvPicPr>
          <p:cNvPr descr="Kuva, joka sisältää kohteen teksti&#10;&#10;Kuvaus luotu automaattisesti" id="154" name="Google Shape;154;p9"/>
          <p:cNvPicPr preferRelativeResize="0"/>
          <p:nvPr/>
        </p:nvPicPr>
        <p:blipFill rotWithShape="1">
          <a:blip r:embed="rId4">
            <a:alphaModFix/>
          </a:blip>
          <a:srcRect b="0" l="0" r="0" t="0"/>
          <a:stretch/>
        </p:blipFill>
        <p:spPr>
          <a:xfrm>
            <a:off x="171413" y="5549486"/>
            <a:ext cx="1447874" cy="11875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2023-01-17T08:21:24Z</dcterms:created>
  <dc:creator>Elina Takala</dc:creator>
</cp:coreProperties>
</file>