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27"/>
      <p:bold r:id="rId28"/>
    </p:embeddedFont>
    <p:embeddedFont>
      <p:font typeface="Comfortaa" panose="020B0604020202020204" charset="0"/>
      <p:regular r:id="rId29"/>
      <p:bold r:id="rId30"/>
    </p:embeddedFont>
    <p:embeddedFont>
      <p:font typeface="Source Code Pro" panose="020B0509030403020204" pitchFamily="49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49" userDrawn="1">
          <p15:clr>
            <a:srgbClr val="A4A3A4"/>
          </p15:clr>
        </p15:guide>
        <p15:guide id="2" pos="1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7679C0-1DC2-4070-B244-EF4B9F6FBBB7}" v="40" dt="2023-01-30T13:39:43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756" y="102"/>
      </p:cViewPr>
      <p:guideLst>
        <p:guide orient="horz" pos="3049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 Acke" userId="32629ba6-b382-4094-a93e-7c1a5e1d8660" providerId="ADAL" clId="{F67679C0-1DC2-4070-B244-EF4B9F6FBBB7}"/>
    <pc:docChg chg="undo custSel addSld delSld modSld modMainMaster">
      <pc:chgData name="Hanna Acke" userId="32629ba6-b382-4094-a93e-7c1a5e1d8660" providerId="ADAL" clId="{F67679C0-1DC2-4070-B244-EF4B9F6FBBB7}" dt="2023-01-30T13:40:12.355" v="122" actId="2711"/>
      <pc:docMkLst>
        <pc:docMk/>
      </pc:docMkLst>
      <pc:sldChg chg="addSp delSp modSp mod">
        <pc:chgData name="Hanna Acke" userId="32629ba6-b382-4094-a93e-7c1a5e1d8660" providerId="ADAL" clId="{F67679C0-1DC2-4070-B244-EF4B9F6FBBB7}" dt="2023-01-30T13:37:05.012" v="114" actId="1076"/>
        <pc:sldMkLst>
          <pc:docMk/>
          <pc:sldMk cId="0" sldId="256"/>
        </pc:sldMkLst>
        <pc:spChg chg="add del mod">
          <ac:chgData name="Hanna Acke" userId="32629ba6-b382-4094-a93e-7c1a5e1d8660" providerId="ADAL" clId="{F67679C0-1DC2-4070-B244-EF4B9F6FBBB7}" dt="2023-01-30T10:11:27.291" v="61"/>
          <ac:spMkLst>
            <pc:docMk/>
            <pc:sldMk cId="0" sldId="256"/>
            <ac:spMk id="2" creationId="{375B7BA4-43F3-7259-5E81-613A5694147F}"/>
          </ac:spMkLst>
        </pc:spChg>
        <pc:spChg chg="add del mod">
          <ac:chgData name="Hanna Acke" userId="32629ba6-b382-4094-a93e-7c1a5e1d8660" providerId="ADAL" clId="{F67679C0-1DC2-4070-B244-EF4B9F6FBBB7}" dt="2023-01-30T10:13:56.093" v="74" actId="478"/>
          <ac:spMkLst>
            <pc:docMk/>
            <pc:sldMk cId="0" sldId="256"/>
            <ac:spMk id="3" creationId="{2DD92C12-3022-1D48-B224-11DFAB743473}"/>
          </ac:spMkLst>
        </pc:spChg>
        <pc:spChg chg="add mod">
          <ac:chgData name="Hanna Acke" userId="32629ba6-b382-4094-a93e-7c1a5e1d8660" providerId="ADAL" clId="{F67679C0-1DC2-4070-B244-EF4B9F6FBBB7}" dt="2023-01-30T13:36:49.440" v="110" actId="14100"/>
          <ac:spMkLst>
            <pc:docMk/>
            <pc:sldMk cId="0" sldId="256"/>
            <ac:spMk id="4" creationId="{906D47E1-E756-A299-9B8A-31FFFA203379}"/>
          </ac:spMkLst>
        </pc:spChg>
        <pc:picChg chg="add mod">
          <ac:chgData name="Hanna Acke" userId="32629ba6-b382-4094-a93e-7c1a5e1d8660" providerId="ADAL" clId="{F67679C0-1DC2-4070-B244-EF4B9F6FBBB7}" dt="2023-01-30T13:37:05.012" v="114" actId="1076"/>
          <ac:picMkLst>
            <pc:docMk/>
            <pc:sldMk cId="0" sldId="256"/>
            <ac:picMk id="1026" creationId="{C3CF8854-DCA2-067B-D409-E2C1F1243C6B}"/>
          </ac:picMkLst>
        </pc:picChg>
      </pc:sldChg>
      <pc:sldChg chg="addSp delSp modSp mod">
        <pc:chgData name="Hanna Acke" userId="32629ba6-b382-4094-a93e-7c1a5e1d8660" providerId="ADAL" clId="{F67679C0-1DC2-4070-B244-EF4B9F6FBBB7}" dt="2023-01-30T10:12:00.027" v="66" actId="478"/>
        <pc:sldMkLst>
          <pc:docMk/>
          <pc:sldMk cId="0" sldId="257"/>
        </pc:sldMkLst>
        <pc:spChg chg="add del mod">
          <ac:chgData name="Hanna Acke" userId="32629ba6-b382-4094-a93e-7c1a5e1d8660" providerId="ADAL" clId="{F67679C0-1DC2-4070-B244-EF4B9F6FBBB7}" dt="2023-01-30T10:12:00.027" v="66" actId="478"/>
          <ac:spMkLst>
            <pc:docMk/>
            <pc:sldMk cId="0" sldId="257"/>
            <ac:spMk id="2" creationId="{1EF10364-7438-36BB-FFCE-72E198BAA689}"/>
          </ac:spMkLst>
        </pc:spChg>
      </pc:sldChg>
      <pc:sldChg chg="addSp delSp modSp mod">
        <pc:chgData name="Hanna Acke" userId="32629ba6-b382-4094-a93e-7c1a5e1d8660" providerId="ADAL" clId="{F67679C0-1DC2-4070-B244-EF4B9F6FBBB7}" dt="2023-01-30T10:11:27.060" v="60"/>
        <pc:sldMkLst>
          <pc:docMk/>
          <pc:sldMk cId="0" sldId="258"/>
        </pc:sldMkLst>
        <pc:spChg chg="add del mod">
          <ac:chgData name="Hanna Acke" userId="32629ba6-b382-4094-a93e-7c1a5e1d8660" providerId="ADAL" clId="{F67679C0-1DC2-4070-B244-EF4B9F6FBBB7}" dt="2023-01-30T10:11:27.060" v="60"/>
          <ac:spMkLst>
            <pc:docMk/>
            <pc:sldMk cId="0" sldId="258"/>
            <ac:spMk id="2" creationId="{037EDAD3-F803-3DF8-FCB4-2FBC9DB85B3A}"/>
          </ac:spMkLst>
        </pc:spChg>
        <pc:spChg chg="mod">
          <ac:chgData name="Hanna Acke" userId="32629ba6-b382-4094-a93e-7c1a5e1d8660" providerId="ADAL" clId="{F67679C0-1DC2-4070-B244-EF4B9F6FBBB7}" dt="2023-01-30T10:10:09.100" v="27" actId="27636"/>
          <ac:spMkLst>
            <pc:docMk/>
            <pc:sldMk cId="0" sldId="258"/>
            <ac:spMk id="69" creationId="{00000000-0000-0000-0000-000000000000}"/>
          </ac:spMkLst>
        </pc:spChg>
      </pc:sldChg>
      <pc:sldChg chg="addSp delSp modSp">
        <pc:chgData name="Hanna Acke" userId="32629ba6-b382-4094-a93e-7c1a5e1d8660" providerId="ADAL" clId="{F67679C0-1DC2-4070-B244-EF4B9F6FBBB7}" dt="2023-01-30T10:11:26.859" v="59"/>
        <pc:sldMkLst>
          <pc:docMk/>
          <pc:sldMk cId="0" sldId="259"/>
        </pc:sldMkLst>
        <pc:spChg chg="add del mod">
          <ac:chgData name="Hanna Acke" userId="32629ba6-b382-4094-a93e-7c1a5e1d8660" providerId="ADAL" clId="{F67679C0-1DC2-4070-B244-EF4B9F6FBBB7}" dt="2023-01-30T10:11:26.859" v="59"/>
          <ac:spMkLst>
            <pc:docMk/>
            <pc:sldMk cId="0" sldId="259"/>
            <ac:spMk id="2" creationId="{F3FB4093-E232-B66F-EAB7-BA2A288A4648}"/>
          </ac:spMkLst>
        </pc:spChg>
      </pc:sldChg>
      <pc:sldChg chg="addSp delSp modSp">
        <pc:chgData name="Hanna Acke" userId="32629ba6-b382-4094-a93e-7c1a5e1d8660" providerId="ADAL" clId="{F67679C0-1DC2-4070-B244-EF4B9F6FBBB7}" dt="2023-01-30T10:11:26.636" v="58"/>
        <pc:sldMkLst>
          <pc:docMk/>
          <pc:sldMk cId="0" sldId="260"/>
        </pc:sldMkLst>
        <pc:spChg chg="add del mod">
          <ac:chgData name="Hanna Acke" userId="32629ba6-b382-4094-a93e-7c1a5e1d8660" providerId="ADAL" clId="{F67679C0-1DC2-4070-B244-EF4B9F6FBBB7}" dt="2023-01-30T10:11:26.636" v="58"/>
          <ac:spMkLst>
            <pc:docMk/>
            <pc:sldMk cId="0" sldId="260"/>
            <ac:spMk id="2" creationId="{85A3AFC3-7238-414E-81F8-0EB727780FCD}"/>
          </ac:spMkLst>
        </pc:spChg>
      </pc:sldChg>
      <pc:sldChg chg="addSp delSp modSp mod">
        <pc:chgData name="Hanna Acke" userId="32629ba6-b382-4094-a93e-7c1a5e1d8660" providerId="ADAL" clId="{F67679C0-1DC2-4070-B244-EF4B9F6FBBB7}" dt="2023-01-30T10:11:26.420" v="57"/>
        <pc:sldMkLst>
          <pc:docMk/>
          <pc:sldMk cId="0" sldId="261"/>
        </pc:sldMkLst>
        <pc:spChg chg="add del mod">
          <ac:chgData name="Hanna Acke" userId="32629ba6-b382-4094-a93e-7c1a5e1d8660" providerId="ADAL" clId="{F67679C0-1DC2-4070-B244-EF4B9F6FBBB7}" dt="2023-01-30T10:11:26.420" v="57"/>
          <ac:spMkLst>
            <pc:docMk/>
            <pc:sldMk cId="0" sldId="261"/>
            <ac:spMk id="2" creationId="{02B173DA-2A3A-835B-A519-088CB7F133C0}"/>
          </ac:spMkLst>
        </pc:spChg>
        <pc:spChg chg="mod">
          <ac:chgData name="Hanna Acke" userId="32629ba6-b382-4094-a93e-7c1a5e1d8660" providerId="ADAL" clId="{F67679C0-1DC2-4070-B244-EF4B9F6FBBB7}" dt="2023-01-30T10:10:09.131" v="28" actId="27636"/>
          <ac:spMkLst>
            <pc:docMk/>
            <pc:sldMk cId="0" sldId="261"/>
            <ac:spMk id="87" creationId="{00000000-0000-0000-0000-000000000000}"/>
          </ac:spMkLst>
        </pc:spChg>
      </pc:sldChg>
      <pc:sldChg chg="addSp delSp modSp">
        <pc:chgData name="Hanna Acke" userId="32629ba6-b382-4094-a93e-7c1a5e1d8660" providerId="ADAL" clId="{F67679C0-1DC2-4070-B244-EF4B9F6FBBB7}" dt="2023-01-30T10:11:26.236" v="56"/>
        <pc:sldMkLst>
          <pc:docMk/>
          <pc:sldMk cId="0" sldId="262"/>
        </pc:sldMkLst>
        <pc:spChg chg="add del mod">
          <ac:chgData name="Hanna Acke" userId="32629ba6-b382-4094-a93e-7c1a5e1d8660" providerId="ADAL" clId="{F67679C0-1DC2-4070-B244-EF4B9F6FBBB7}" dt="2023-01-30T10:11:26.236" v="56"/>
          <ac:spMkLst>
            <pc:docMk/>
            <pc:sldMk cId="0" sldId="262"/>
            <ac:spMk id="2" creationId="{8F250830-979B-7352-B3BA-F4B8E3C9FB83}"/>
          </ac:spMkLst>
        </pc:spChg>
      </pc:sldChg>
      <pc:sldChg chg="addSp delSp modSp">
        <pc:chgData name="Hanna Acke" userId="32629ba6-b382-4094-a93e-7c1a5e1d8660" providerId="ADAL" clId="{F67679C0-1DC2-4070-B244-EF4B9F6FBBB7}" dt="2023-01-30T10:11:26.057" v="55"/>
        <pc:sldMkLst>
          <pc:docMk/>
          <pc:sldMk cId="0" sldId="263"/>
        </pc:sldMkLst>
        <pc:spChg chg="add del mod">
          <ac:chgData name="Hanna Acke" userId="32629ba6-b382-4094-a93e-7c1a5e1d8660" providerId="ADAL" clId="{F67679C0-1DC2-4070-B244-EF4B9F6FBBB7}" dt="2023-01-30T10:11:26.057" v="55"/>
          <ac:spMkLst>
            <pc:docMk/>
            <pc:sldMk cId="0" sldId="263"/>
            <ac:spMk id="2" creationId="{08E50337-892B-9342-72EE-43EAD6721A6F}"/>
          </ac:spMkLst>
        </pc:spChg>
      </pc:sldChg>
      <pc:sldChg chg="addSp delSp modSp">
        <pc:chgData name="Hanna Acke" userId="32629ba6-b382-4094-a93e-7c1a5e1d8660" providerId="ADAL" clId="{F67679C0-1DC2-4070-B244-EF4B9F6FBBB7}" dt="2023-01-30T10:11:25.872" v="54"/>
        <pc:sldMkLst>
          <pc:docMk/>
          <pc:sldMk cId="0" sldId="264"/>
        </pc:sldMkLst>
        <pc:spChg chg="add del mod">
          <ac:chgData name="Hanna Acke" userId="32629ba6-b382-4094-a93e-7c1a5e1d8660" providerId="ADAL" clId="{F67679C0-1DC2-4070-B244-EF4B9F6FBBB7}" dt="2023-01-30T10:11:25.872" v="54"/>
          <ac:spMkLst>
            <pc:docMk/>
            <pc:sldMk cId="0" sldId="264"/>
            <ac:spMk id="2" creationId="{BEAFEBB5-E9A3-9EC6-FE18-97977626993D}"/>
          </ac:spMkLst>
        </pc:spChg>
      </pc:sldChg>
      <pc:sldChg chg="addSp delSp modSp">
        <pc:chgData name="Hanna Acke" userId="32629ba6-b382-4094-a93e-7c1a5e1d8660" providerId="ADAL" clId="{F67679C0-1DC2-4070-B244-EF4B9F6FBBB7}" dt="2023-01-30T10:11:25.656" v="53"/>
        <pc:sldMkLst>
          <pc:docMk/>
          <pc:sldMk cId="0" sldId="265"/>
        </pc:sldMkLst>
        <pc:spChg chg="add del mod">
          <ac:chgData name="Hanna Acke" userId="32629ba6-b382-4094-a93e-7c1a5e1d8660" providerId="ADAL" clId="{F67679C0-1DC2-4070-B244-EF4B9F6FBBB7}" dt="2023-01-30T10:11:25.656" v="53"/>
          <ac:spMkLst>
            <pc:docMk/>
            <pc:sldMk cId="0" sldId="265"/>
            <ac:spMk id="2" creationId="{60683FE8-DCE9-0882-82FD-BCF791162864}"/>
          </ac:spMkLst>
        </pc:spChg>
      </pc:sldChg>
      <pc:sldChg chg="addSp delSp modSp">
        <pc:chgData name="Hanna Acke" userId="32629ba6-b382-4094-a93e-7c1a5e1d8660" providerId="ADAL" clId="{F67679C0-1DC2-4070-B244-EF4B9F6FBBB7}" dt="2023-01-30T10:11:25.302" v="52"/>
        <pc:sldMkLst>
          <pc:docMk/>
          <pc:sldMk cId="0" sldId="266"/>
        </pc:sldMkLst>
        <pc:spChg chg="add del mod">
          <ac:chgData name="Hanna Acke" userId="32629ba6-b382-4094-a93e-7c1a5e1d8660" providerId="ADAL" clId="{F67679C0-1DC2-4070-B244-EF4B9F6FBBB7}" dt="2023-01-30T10:11:25.302" v="52"/>
          <ac:spMkLst>
            <pc:docMk/>
            <pc:sldMk cId="0" sldId="266"/>
            <ac:spMk id="2" creationId="{AEF2B7A0-E2E6-98B5-14BE-7A04DA151F0F}"/>
          </ac:spMkLst>
        </pc:spChg>
      </pc:sldChg>
      <pc:sldChg chg="modSp mod">
        <pc:chgData name="Hanna Acke" userId="32629ba6-b382-4094-a93e-7c1a5e1d8660" providerId="ADAL" clId="{F67679C0-1DC2-4070-B244-EF4B9F6FBBB7}" dt="2023-01-30T10:10:09.216" v="29" actId="27636"/>
        <pc:sldMkLst>
          <pc:docMk/>
          <pc:sldMk cId="0" sldId="271"/>
        </pc:sldMkLst>
        <pc:spChg chg="mod">
          <ac:chgData name="Hanna Acke" userId="32629ba6-b382-4094-a93e-7c1a5e1d8660" providerId="ADAL" clId="{F67679C0-1DC2-4070-B244-EF4B9F6FBBB7}" dt="2023-01-30T10:10:09.216" v="29" actId="27636"/>
          <ac:spMkLst>
            <pc:docMk/>
            <pc:sldMk cId="0" sldId="271"/>
            <ac:spMk id="147" creationId="{00000000-0000-0000-0000-000000000000}"/>
          </ac:spMkLst>
        </pc:spChg>
      </pc:sldChg>
      <pc:sldChg chg="addSp modSp mod">
        <pc:chgData name="Hanna Acke" userId="32629ba6-b382-4094-a93e-7c1a5e1d8660" providerId="ADAL" clId="{F67679C0-1DC2-4070-B244-EF4B9F6FBBB7}" dt="2023-01-30T13:40:12.355" v="122" actId="2711"/>
        <pc:sldMkLst>
          <pc:docMk/>
          <pc:sldMk cId="0" sldId="279"/>
        </pc:sldMkLst>
        <pc:spChg chg="add mod">
          <ac:chgData name="Hanna Acke" userId="32629ba6-b382-4094-a93e-7c1a5e1d8660" providerId="ADAL" clId="{F67679C0-1DC2-4070-B244-EF4B9F6FBBB7}" dt="2023-01-30T13:39:43.014" v="121"/>
          <ac:spMkLst>
            <pc:docMk/>
            <pc:sldMk cId="0" sldId="279"/>
            <ac:spMk id="3" creationId="{12D149A6-C51A-528C-234F-ACEDF0368911}"/>
          </ac:spMkLst>
        </pc:spChg>
        <pc:spChg chg="mod">
          <ac:chgData name="Hanna Acke" userId="32629ba6-b382-4094-a93e-7c1a5e1d8660" providerId="ADAL" clId="{F67679C0-1DC2-4070-B244-EF4B9F6FBBB7}" dt="2023-01-30T13:40:12.355" v="122" actId="2711"/>
          <ac:spMkLst>
            <pc:docMk/>
            <pc:sldMk cId="0" sldId="279"/>
            <ac:spMk id="195" creationId="{00000000-0000-0000-0000-000000000000}"/>
          </ac:spMkLst>
        </pc:spChg>
        <pc:picChg chg="add mod">
          <ac:chgData name="Hanna Acke" userId="32629ba6-b382-4094-a93e-7c1a5e1d8660" providerId="ADAL" clId="{F67679C0-1DC2-4070-B244-EF4B9F6FBBB7}" dt="2023-01-30T13:39:33.075" v="120"/>
          <ac:picMkLst>
            <pc:docMk/>
            <pc:sldMk cId="0" sldId="279"/>
            <ac:picMk id="2" creationId="{F3A9431F-6E62-7378-1B0E-27D867FFBB7D}"/>
          </ac:picMkLst>
        </pc:picChg>
      </pc:sldChg>
      <pc:sldChg chg="add del">
        <pc:chgData name="Hanna Acke" userId="32629ba6-b382-4094-a93e-7c1a5e1d8660" providerId="ADAL" clId="{F67679C0-1DC2-4070-B244-EF4B9F6FBBB7}" dt="2023-01-30T10:12:21.517" v="68"/>
        <pc:sldMkLst>
          <pc:docMk/>
          <pc:sldMk cId="926190759" sldId="280"/>
        </pc:sldMkLst>
      </pc:sldChg>
      <pc:sldMasterChg chg="modSldLayout">
        <pc:chgData name="Hanna Acke" userId="32629ba6-b382-4094-a93e-7c1a5e1d8660" providerId="ADAL" clId="{F67679C0-1DC2-4070-B244-EF4B9F6FBBB7}" dt="2023-01-30T13:39:05.685" v="119" actId="478"/>
        <pc:sldMasterMkLst>
          <pc:docMk/>
          <pc:sldMasterMk cId="0" sldId="2147483659"/>
        </pc:sldMasterMkLst>
        <pc:sldLayoutChg chg="modSp">
          <pc:chgData name="Hanna Acke" userId="32629ba6-b382-4094-a93e-7c1a5e1d8660" providerId="ADAL" clId="{F67679C0-1DC2-4070-B244-EF4B9F6FBBB7}" dt="2023-01-30T10:07:42.327" v="0" actId="735"/>
          <pc:sldLayoutMkLst>
            <pc:docMk/>
            <pc:sldMasterMk cId="0" sldId="2147483659"/>
            <pc:sldLayoutMk cId="0" sldId="2147483648"/>
          </pc:sldLayoutMkLst>
        </pc:sldLayoutChg>
        <pc:sldLayoutChg chg="addSp delSp modSp mod">
          <pc:chgData name="Hanna Acke" userId="32629ba6-b382-4094-a93e-7c1a5e1d8660" providerId="ADAL" clId="{F67679C0-1DC2-4070-B244-EF4B9F6FBBB7}" dt="2023-01-30T10:09:14.305" v="21" actId="767"/>
          <pc:sldLayoutMkLst>
            <pc:docMk/>
            <pc:sldMasterMk cId="0" sldId="2147483659"/>
            <pc:sldLayoutMk cId="0" sldId="2147483649"/>
          </pc:sldLayoutMkLst>
          <pc:spChg chg="add del mod">
            <ac:chgData name="Hanna Acke" userId="32629ba6-b382-4094-a93e-7c1a5e1d8660" providerId="ADAL" clId="{F67679C0-1DC2-4070-B244-EF4B9F6FBBB7}" dt="2023-01-30T10:09:14.305" v="21" actId="767"/>
            <ac:spMkLst>
              <pc:docMk/>
              <pc:sldMasterMk cId="0" sldId="2147483659"/>
              <pc:sldLayoutMk cId="0" sldId="2147483649"/>
              <ac:spMk id="2" creationId="{1802C304-7DE6-8273-77C3-6A5A4BCDECBF}"/>
            </ac:spMkLst>
          </pc:spChg>
        </pc:sldLayoutChg>
        <pc:sldLayoutChg chg="addSp delSp modSp mod">
          <pc:chgData name="Hanna Acke" userId="32629ba6-b382-4094-a93e-7c1a5e1d8660" providerId="ADAL" clId="{F67679C0-1DC2-4070-B244-EF4B9F6FBBB7}" dt="2023-01-30T13:39:05.685" v="119" actId="478"/>
          <pc:sldLayoutMkLst>
            <pc:docMk/>
            <pc:sldMasterMk cId="0" sldId="2147483659"/>
            <pc:sldLayoutMk cId="0" sldId="2147483650"/>
          </pc:sldLayoutMkLst>
          <pc:spChg chg="add del mod">
            <ac:chgData name="Hanna Acke" userId="32629ba6-b382-4094-a93e-7c1a5e1d8660" providerId="ADAL" clId="{F67679C0-1DC2-4070-B244-EF4B9F6FBBB7}" dt="2023-01-30T13:38:09.340" v="118"/>
            <ac:spMkLst>
              <pc:docMk/>
              <pc:sldMasterMk cId="0" sldId="2147483659"/>
              <pc:sldLayoutMk cId="0" sldId="2147483650"/>
              <ac:spMk id="2" creationId="{8F167806-1061-C8AF-FC05-E0EAA7E6D440}"/>
            </ac:spMkLst>
          </pc:spChg>
          <pc:picChg chg="add del mod">
            <ac:chgData name="Hanna Acke" userId="32629ba6-b382-4094-a93e-7c1a5e1d8660" providerId="ADAL" clId="{F67679C0-1DC2-4070-B244-EF4B9F6FBBB7}" dt="2023-01-30T13:39:05.685" v="119" actId="478"/>
            <ac:picMkLst>
              <pc:docMk/>
              <pc:sldMasterMk cId="0" sldId="2147483659"/>
              <pc:sldLayoutMk cId="0" sldId="2147483650"/>
              <ac:picMk id="3" creationId="{B1A8FD8F-DAED-AB92-2676-CA96F8C1E8CC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807f606093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807f606093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ace6f289f2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ace6f289f2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ace6f289f2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ace6f289f2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ace6f289f2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ace6f289f2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ace6f289f2_2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ace6f289f2_2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ace6f289f2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ace6f289f2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ace6f289f2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ace6f289f2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807f606093_2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807f606093_2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ace6f289f2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ace6f289f2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ace6f289f2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ace6f289f2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ace6f289f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ace6f289f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ace6f289f2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ace6f289f2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807f60609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807f60609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ace6f289f2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ace6f289f2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ace6f289f2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ace6f289f2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ace6f289f2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1ace6f289f2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ace6f289f2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ace6f289f2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ace6f289f2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ace6f289f2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ace6f289f2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ace6f289f2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ace6f289f2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ace6f289f2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807f606093_2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807f606093_2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ace6f289f2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ace6f289f2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ace6f289f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ace6f289f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sa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shorts/1WLAn6QohjQ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display?v=puhkusztj22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learningapps.org/display?v=p7ypfkovn22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shorts/F_phJHyaVTw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vNefv0dmZQ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shorts/F_phJHyaVTw" TargetMode="External"/><Relationship Id="rId3" Type="http://schemas.openxmlformats.org/officeDocument/2006/relationships/hyperlink" Target="https://www.stuttgarter-nachrichten.de/inhalt.jugendwoerter-2021-liste-und-bedeutung-mhsd.87d95c47-6456-4c84-a57b-81061a05dd20.html" TargetMode="External"/><Relationship Id="rId7" Type="http://schemas.openxmlformats.org/officeDocument/2006/relationships/hyperlink" Target="https://www.youtube.com/shorts/1WLAn6QohjQ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ernhelfer.de/schuelerlexikon/deutsch/artikel/soziolekte-und-fachsprachen" TargetMode="External"/><Relationship Id="rId5" Type="http://schemas.openxmlformats.org/officeDocument/2006/relationships/hyperlink" Target="https://www.ndr.de/kultur/buch/Jugendwort-des-Jahres-2022-Smash-vor-Macher-und-bodenlos,jugendwort224.html" TargetMode="External"/><Relationship Id="rId10" Type="http://schemas.openxmlformats.org/officeDocument/2006/relationships/hyperlink" Target="http://creativecommons.org/licenses/by-sa/4.0/" TargetMode="External"/><Relationship Id="rId4" Type="http://schemas.openxmlformats.org/officeDocument/2006/relationships/hyperlink" Target="https://linguistik.online/2021/10/03/was-ist-ein-soziolekt/" TargetMode="External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Jugendsprache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😎👨‍👩‍👧‍👦</a:t>
            </a:r>
            <a:endParaRPr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906D47E1-E756-A299-9B8A-31FFFA203379}"/>
              </a:ext>
            </a:extLst>
          </p:cNvPr>
          <p:cNvSpPr txBox="1"/>
          <p:nvPr/>
        </p:nvSpPr>
        <p:spPr>
          <a:xfrm>
            <a:off x="152400" y="4807529"/>
            <a:ext cx="867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latin typeface="Comfortaa" panose="020B0604020202020204" charset="0"/>
              </a:rPr>
              <a:t>Jugendsprache</a:t>
            </a:r>
            <a:r>
              <a:rPr lang="en-US" sz="800" dirty="0">
                <a:latin typeface="Comfortaa" panose="020B0604020202020204" charset="0"/>
              </a:rPr>
              <a:t> by Marie Carmain &amp; Zoe Speckmann is licensed under the Creative Commons Attribution-</a:t>
            </a:r>
            <a:r>
              <a:rPr lang="en-US" sz="800" dirty="0" err="1">
                <a:latin typeface="Comfortaa" panose="020B0604020202020204" charset="0"/>
              </a:rPr>
              <a:t>ShareAlike</a:t>
            </a:r>
            <a:r>
              <a:rPr lang="en-US" sz="800" dirty="0">
                <a:latin typeface="Comfortaa" panose="020B0604020202020204" charset="0"/>
              </a:rPr>
              <a:t> 4.0 International License. To view a copy of this license, visit </a:t>
            </a:r>
            <a:r>
              <a:rPr lang="en-US" sz="800" dirty="0">
                <a:latin typeface="Comfortaa" panose="020B0604020202020204" charset="0"/>
                <a:hlinkClick r:id="rId3"/>
              </a:rPr>
              <a:t>http://creativecommons.org/licenses/by-sa/4.0/</a:t>
            </a:r>
            <a:r>
              <a:rPr lang="en-US" sz="800" dirty="0">
                <a:latin typeface="Comfortaa" panose="020B0604020202020204" charset="0"/>
              </a:rPr>
              <a:t>.</a:t>
            </a:r>
            <a:endParaRPr lang="sv-FI" sz="800" dirty="0">
              <a:latin typeface="Comfortaa" panose="020B0604020202020204" charset="0"/>
            </a:endParaRPr>
          </a:p>
          <a:p>
            <a:endParaRPr lang="sv-FI" sz="800" dirty="0">
              <a:latin typeface="Comfortaa" panose="020B0604020202020204" charset="0"/>
            </a:endParaRPr>
          </a:p>
        </p:txBody>
      </p:sp>
      <p:pic>
        <p:nvPicPr>
          <p:cNvPr id="1026" name="1BEBE796-6386-48F5-B6CE-E4971DC3F198">
            <a:extLst>
              <a:ext uri="{FF2B5EF4-FFF2-40B4-BE49-F238E27FC236}">
                <a16:creationId xmlns:a16="http://schemas.microsoft.com/office/drawing/2014/main" id="{C3CF8854-DCA2-067B-D409-E2C1F1243C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3574"/>
            <a:ext cx="518978" cy="18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👍</a:t>
            </a:r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omfortaa"/>
                <a:ea typeface="Comfortaa"/>
                <a:cs typeface="Comfortaa"/>
                <a:sym typeface="Comfortaa"/>
              </a:rPr>
              <a:t>Wir beschäftigen uns heute mit </a:t>
            </a:r>
            <a:r>
              <a:rPr lang="de" b="1">
                <a:latin typeface="Comfortaa"/>
                <a:ea typeface="Comfortaa"/>
                <a:cs typeface="Comfortaa"/>
                <a:sym typeface="Comfortaa"/>
              </a:rPr>
              <a:t>Jugendwörtern.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b="1">
                <a:latin typeface="Comfortaa"/>
                <a:ea typeface="Comfortaa"/>
                <a:cs typeface="Comfortaa"/>
                <a:sym typeface="Comfortaa"/>
              </a:rPr>
              <a:t>Jugendwörter </a:t>
            </a:r>
            <a:r>
              <a:rPr lang="de">
                <a:latin typeface="Comfortaa"/>
                <a:ea typeface="Comfortaa"/>
                <a:cs typeface="Comfortaa"/>
                <a:sym typeface="Comfortaa"/>
              </a:rPr>
              <a:t>sind Bestandteil der </a:t>
            </a:r>
            <a:r>
              <a:rPr lang="de" b="1">
                <a:latin typeface="Comfortaa"/>
                <a:ea typeface="Comfortaa"/>
                <a:cs typeface="Comfortaa"/>
                <a:sym typeface="Comfortaa"/>
              </a:rPr>
              <a:t>Jugendsprache</a:t>
            </a:r>
            <a:r>
              <a:rPr lang="de"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body" idx="1"/>
          </p:nvPr>
        </p:nvSpPr>
        <p:spPr>
          <a:xfrm>
            <a:off x="40595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de" sz="2400">
                <a:latin typeface="Comfortaa"/>
                <a:ea typeface="Comfortaa"/>
                <a:cs typeface="Comfortaa"/>
                <a:sym typeface="Comfortaa"/>
              </a:rPr>
              <a:t>Kennt ihr deutsche Jugendwörter? </a:t>
            </a:r>
            <a:r>
              <a:rPr lang="de" sz="2400"/>
              <a:t>🧾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de">
                <a:latin typeface="Comfortaa"/>
                <a:ea typeface="Comfortaa"/>
                <a:cs typeface="Comfortaa"/>
                <a:sym typeface="Comfortaa"/>
              </a:rPr>
              <a:t>In Deutschland: jedes Jahr gibt es die Abstimmung zum Jugendwort des Jahres durch den Langenscheidt Verlag </a:t>
            </a:r>
            <a:r>
              <a:rPr lang="de" sz="2500">
                <a:latin typeface="Comfortaa"/>
                <a:ea typeface="Comfortaa"/>
                <a:cs typeface="Comfortaa"/>
                <a:sym typeface="Comfortaa"/>
              </a:rPr>
              <a:t>☝🏻</a:t>
            </a:r>
            <a:endParaRPr sz="25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de">
                <a:latin typeface="Comfortaa"/>
                <a:ea typeface="Comfortaa"/>
                <a:cs typeface="Comfortaa"/>
                <a:sym typeface="Comfortaa"/>
              </a:rPr>
              <a:t>Verkündung der nominierten Wörter und des “Gewinnerwortes” durch die Tagesschau 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Videos Tagesschau </a:t>
            </a:r>
            <a:endParaRPr/>
          </a:p>
        </p:txBody>
      </p:sp>
      <p:sp>
        <p:nvSpPr>
          <p:cNvPr id="129" name="Google Shape;129;p2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u="sng">
                <a:solidFill>
                  <a:srgbClr val="1155CC"/>
                </a:solidFill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(1132) Jugendwort 2022: Ihr Bres wolltet es so… #tagesschau - YouTube</a:t>
            </a:r>
            <a:endParaRPr u="sng">
              <a:solidFill>
                <a:srgbClr val="1155CC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 </a:t>
            </a:r>
            <a:endParaRPr>
              <a:solidFill>
                <a:schemeClr val="dk1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5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6"/>
          <p:cNvSpPr txBox="1">
            <a:spLocks noGrp="1"/>
          </p:cNvSpPr>
          <p:nvPr>
            <p:ph type="title"/>
          </p:nvPr>
        </p:nvSpPr>
        <p:spPr>
          <a:xfrm>
            <a:off x="101850" y="3468100"/>
            <a:ext cx="8940300" cy="8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de" sz="222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Findet euch wieder in euren Gruppen zusammen.</a:t>
            </a:r>
            <a:endParaRPr sz="222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5" name="Google Shape;135;p26"/>
          <p:cNvSpPr txBox="1">
            <a:spLocks noGrp="1"/>
          </p:cNvSpPr>
          <p:nvPr>
            <p:ph type="body" idx="1"/>
          </p:nvPr>
        </p:nvSpPr>
        <p:spPr>
          <a:xfrm>
            <a:off x="311700" y="16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300" b="1"/>
              <a:t> </a:t>
            </a:r>
            <a:endParaRPr sz="3300" b="1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3300" b="1">
                <a:latin typeface="Comfortaa"/>
                <a:ea typeface="Comfortaa"/>
                <a:cs typeface="Comfortaa"/>
                <a:sym typeface="Comfortaa"/>
              </a:rPr>
              <a:t>Gruppenarbeit </a:t>
            </a:r>
            <a:endParaRPr sz="3300" b="1">
              <a:latin typeface="Comfortaa"/>
              <a:ea typeface="Comfortaa"/>
              <a:cs typeface="Comfortaa"/>
              <a:sym typeface="Comfortaa"/>
            </a:endParaRPr>
          </a:p>
          <a:p>
            <a:pPr marL="320040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3300" b="1"/>
              <a:t>👨‍👩‍👦‍👦</a:t>
            </a:r>
            <a:endParaRPr sz="3300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Arbeitsanweisung💡</a:t>
            </a:r>
            <a:endParaRPr/>
          </a:p>
        </p:txBody>
      </p:sp>
      <p:sp>
        <p:nvSpPr>
          <p:cNvPr id="141" name="Google Shape;141;p2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2100">
                <a:latin typeface="Comfortaa"/>
                <a:ea typeface="Comfortaa"/>
                <a:cs typeface="Comfortaa"/>
                <a:sym typeface="Comfortaa"/>
              </a:rPr>
              <a:t>Überlegt gemeinsam in eurer Gruppe, was die Bedeutung von den Jugendwörtern im Video sein könnte.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2600" u="sng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Jugendwörter 1 (learningapps.org)</a:t>
            </a:r>
            <a:endParaRPr sz="4000">
              <a:solidFill>
                <a:srgbClr val="3C78D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2700" u="sng">
                <a:solidFill>
                  <a:srgbClr val="3C78D8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Jugendwörter 2 (learningapps.org)</a:t>
            </a:r>
            <a:endParaRPr sz="5600">
              <a:solidFill>
                <a:srgbClr val="3C78D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2100">
                <a:latin typeface="Comfortaa"/>
                <a:ea typeface="Comfortaa"/>
                <a:cs typeface="Comfortaa"/>
                <a:sym typeface="Comfortaa"/>
              </a:rPr>
              <a:t>Habt ihr ein Lieblingswort?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Bedeutung der Jugendwörter 📖</a:t>
            </a:r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Gommemode: 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Ausdruck für "unbesiegbar" bzw. "unendlich stark".</a:t>
            </a:r>
            <a:endParaRPr sz="1900" b="1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SIU(UUU)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: Ausruf, wenn etwas unfassbar cooles passiert.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Smash: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 Mit jemandem etwas anfangen (vom Spiel "Smash or Pass"). Wer jemanden "smashen" will, würde die Person beim Online-Dating gerne nach rechts wischen oder auch mehr.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wild / wyd: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 Wird für außergewöhnliche bzw. verrückte Situationen benutzt.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Digga / Bre / Bro / Bruder: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 Ausdruck für Kumpel, Freund / Freundin.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Macher: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 Jemand, der Dinge umsetzt, ohne zu zögern.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Bodenlos: 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Wird synonym verwendet für „schlecht“, „mies“ oder „unglaublich“.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Slay: 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Wenn jemand selbstbewusst aussieht, selbstbewusst handelt oder etwas Spektakuläres macht oder erreicht.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de" sz="1500" b="1">
                <a:latin typeface="Comfortaa"/>
                <a:ea typeface="Comfortaa"/>
                <a:cs typeface="Comfortaa"/>
                <a:sym typeface="Comfortaa"/>
              </a:rPr>
              <a:t>Sus:</a:t>
            </a:r>
            <a:r>
              <a:rPr lang="de" sz="1500">
                <a:latin typeface="Comfortaa"/>
                <a:ea typeface="Comfortaa"/>
                <a:cs typeface="Comfortaa"/>
                <a:sym typeface="Comfortaa"/>
              </a:rPr>
              <a:t> Abkürzung für „suspekt“ bzw. im Englischen „suspicious“ oder „suspect“. </a:t>
            </a:r>
            <a:endParaRPr sz="15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Und der Gewinner ist…🥳</a:t>
            </a:r>
            <a:endParaRPr/>
          </a:p>
        </p:txBody>
      </p:sp>
      <p:sp>
        <p:nvSpPr>
          <p:cNvPr id="153" name="Google Shape;153;p2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u="sng">
                <a:solidFill>
                  <a:srgbClr val="1155CC"/>
                </a:solidFill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(1132) Jugendwort 2022 | tagesschau erklärt „smash“ #shorts - YouTube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>
            <a:spLocks noGrp="1"/>
          </p:cNvSpPr>
          <p:nvPr>
            <p:ph type="title"/>
          </p:nvPr>
        </p:nvSpPr>
        <p:spPr>
          <a:xfrm>
            <a:off x="101850" y="3468100"/>
            <a:ext cx="8940300" cy="8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de" sz="222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Findet euch wieder in euren Gruppen zusammen.</a:t>
            </a:r>
            <a:endParaRPr sz="222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59" name="Google Shape;159;p30"/>
          <p:cNvSpPr txBox="1">
            <a:spLocks noGrp="1"/>
          </p:cNvSpPr>
          <p:nvPr>
            <p:ph type="body" idx="1"/>
          </p:nvPr>
        </p:nvSpPr>
        <p:spPr>
          <a:xfrm>
            <a:off x="311700" y="16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300" b="1"/>
              <a:t> </a:t>
            </a:r>
            <a:endParaRPr sz="3300" b="1"/>
          </a:p>
          <a:p>
            <a:pPr marL="22860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3300" b="1">
                <a:latin typeface="Comfortaa"/>
                <a:ea typeface="Comfortaa"/>
                <a:cs typeface="Comfortaa"/>
                <a:sym typeface="Comfortaa"/>
              </a:rPr>
              <a:t>Gruppenarbeit</a:t>
            </a:r>
            <a:r>
              <a:rPr lang="de" sz="3300" b="1"/>
              <a:t> </a:t>
            </a:r>
            <a:endParaRPr sz="3300" b="1"/>
          </a:p>
          <a:p>
            <a:pPr marL="320040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3300" b="1"/>
              <a:t>👨‍👩‍👦‍👦</a:t>
            </a:r>
            <a:endParaRPr sz="3300" b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4100" b="1">
                <a:solidFill>
                  <a:schemeClr val="dk2"/>
                </a:solidFill>
              </a:rPr>
              <a:t>Arbeitsanweisung</a:t>
            </a:r>
            <a:r>
              <a:rPr lang="de"/>
              <a:t>💡</a:t>
            </a:r>
            <a:endParaRPr/>
          </a:p>
        </p:txBody>
      </p:sp>
      <p:sp>
        <p:nvSpPr>
          <p:cNvPr id="165" name="Google Shape;165;p3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>
                <a:latin typeface="Comfortaa"/>
                <a:ea typeface="Comfortaa"/>
                <a:cs typeface="Comfortaa"/>
                <a:sym typeface="Comfortaa"/>
              </a:rPr>
              <a:t>Jetzt habt ihr etwas über die Jugendsprache in Deutschland gelernt.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>
                <a:latin typeface="Comfortaa"/>
                <a:ea typeface="Comfortaa"/>
                <a:cs typeface="Comfortaa"/>
                <a:sym typeface="Comfortaa"/>
              </a:rPr>
              <a:t>Überlegt mal, wie die Jugendsprache hier in Finnland funktioniert.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>
                <a:latin typeface="Comfortaa"/>
                <a:ea typeface="Comfortaa"/>
                <a:cs typeface="Comfortaa"/>
                <a:sym typeface="Comfortaa"/>
              </a:rPr>
              <a:t>Diskutiert in euren Gruppen und recherchiert bei Bedarf im Internet.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 dirty="0"/>
              <a:t>Was ist Jugend?</a:t>
            </a:r>
            <a:r>
              <a:rPr lang="de" dirty="0"/>
              <a:t>  ❓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de" sz="2400" dirty="0">
                <a:latin typeface="Comfortaa"/>
                <a:ea typeface="Comfortaa"/>
                <a:cs typeface="Comfortaa"/>
                <a:sym typeface="Comfortaa"/>
              </a:rPr>
              <a:t>Überlegt mal, was Jugend eigentlich ist.</a:t>
            </a:r>
            <a:endParaRPr sz="2400" dirty="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/>
              <a:t>Denkanstöße…</a:t>
            </a:r>
            <a:endParaRPr b="1"/>
          </a:p>
        </p:txBody>
      </p:sp>
      <p:sp>
        <p:nvSpPr>
          <p:cNvPr id="171" name="Google Shape;171;p3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600">
                <a:latin typeface="Comfortaa"/>
                <a:ea typeface="Comfortaa"/>
                <a:cs typeface="Comfortaa"/>
                <a:sym typeface="Comfortaa"/>
              </a:rPr>
              <a:t>❓Wie funktioniert Jugendsprache in Finnland und in deiner Muttersprache?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600">
                <a:latin typeface="Comfortaa"/>
                <a:ea typeface="Comfortaa"/>
                <a:cs typeface="Comfortaa"/>
                <a:sym typeface="Comfortaa"/>
              </a:rPr>
              <a:t>❓Welche Unterschiede und Gemeinsamkeiten könnt ihr feststellen? Was könnte Jugendsprache beeinflussen?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600">
                <a:latin typeface="Comfortaa"/>
                <a:ea typeface="Comfortaa"/>
                <a:cs typeface="Comfortaa"/>
                <a:sym typeface="Comfortaa"/>
              </a:rPr>
              <a:t>❓Wer benutzt sie mit wem und in welchen Situationen (nicht)?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1600">
                <a:latin typeface="Comfortaa"/>
                <a:ea typeface="Comfortaa"/>
                <a:cs typeface="Comfortaa"/>
                <a:sym typeface="Comfortaa"/>
              </a:rPr>
              <a:t>❓Wie lange bleiben bestimmte Jugendwörter wohl bestehen?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600">
                <a:latin typeface="Comfortaa"/>
                <a:ea typeface="Comfortaa"/>
                <a:cs typeface="Comfortaa"/>
                <a:sym typeface="Comfortaa"/>
              </a:rPr>
              <a:t>❓Was denkst du über Jugendsprache?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600">
                <a:latin typeface="Comfortaa"/>
                <a:ea typeface="Comfortaa"/>
                <a:cs typeface="Comfortaa"/>
                <a:sym typeface="Comfortaa"/>
              </a:rPr>
              <a:t>❓Was glaubst du, was die “ältere Generation” über sie denkt?</a:t>
            </a:r>
            <a:endParaRPr sz="16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fALLS WIR NOCH ZEIT HABEN…⏰</a:t>
            </a:r>
            <a:endParaRPr/>
          </a:p>
        </p:txBody>
      </p:sp>
      <p:sp>
        <p:nvSpPr>
          <p:cNvPr id="177" name="Google Shape;177;p3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2200" u="sng">
                <a:solidFill>
                  <a:srgbClr val="0B5394"/>
                </a:solidFill>
                <a:latin typeface="Comfortaa"/>
                <a:ea typeface="Comfortaa"/>
                <a:cs typeface="Comfortaa"/>
                <a:sym typeface="Comforta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https://www.youtube.com/watch?v=3vNefv0dmZQ</a:t>
            </a:r>
            <a:endParaRPr sz="2200">
              <a:solidFill>
                <a:srgbClr val="0B5394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Reflexion 🤓</a:t>
            </a:r>
            <a:endParaRPr/>
          </a:p>
        </p:txBody>
      </p:sp>
      <p:sp>
        <p:nvSpPr>
          <p:cNvPr id="183" name="Google Shape;183;p3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de" dirty="0">
                <a:latin typeface="Comfortaa"/>
                <a:ea typeface="Comfortaa"/>
                <a:cs typeface="Comfortaa"/>
                <a:sym typeface="Comfortaa"/>
              </a:rPr>
              <a:t>Was fandet ihr besonders interessant, verwundernd, …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de" dirty="0">
                <a:latin typeface="Comfortaa"/>
                <a:ea typeface="Comfortaa"/>
                <a:cs typeface="Comfortaa"/>
                <a:sym typeface="Comfortaa"/>
              </a:rPr>
              <a:t>Gibt es noch offene Fragen? 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Font typeface="Comfortaa"/>
              <a:buChar char="●"/>
            </a:pPr>
            <a:r>
              <a:rPr lang="de" dirty="0">
                <a:latin typeface="Comfortaa"/>
                <a:ea typeface="Comfortaa"/>
                <a:cs typeface="Comfortaa"/>
                <a:sym typeface="Comfortaa"/>
              </a:rPr>
              <a:t>Was hat euch an der Stunde gefallen? Was nicht? </a:t>
            </a:r>
            <a:endParaRPr dirty="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3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8288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4200" b="1"/>
          </a:p>
          <a:p>
            <a:pPr marL="18288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4200" b="1">
                <a:latin typeface="Comfortaa"/>
                <a:ea typeface="Comfortaa"/>
                <a:cs typeface="Comfortaa"/>
                <a:sym typeface="Comfortaa"/>
              </a:rPr>
              <a:t>Vielen Dank!!</a:t>
            </a:r>
            <a:r>
              <a:rPr lang="de" sz="4200" b="1"/>
              <a:t> 👏🏻</a:t>
            </a:r>
            <a:endParaRPr sz="4200" b="1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Quellen</a:t>
            </a:r>
            <a:endParaRPr/>
          </a:p>
        </p:txBody>
      </p:sp>
      <p:sp>
        <p:nvSpPr>
          <p:cNvPr id="195" name="Google Shape;195;p36"/>
          <p:cNvSpPr txBox="1">
            <a:spLocks noGrp="1"/>
          </p:cNvSpPr>
          <p:nvPr>
            <p:ph type="body" idx="1"/>
          </p:nvPr>
        </p:nvSpPr>
        <p:spPr>
          <a:xfrm>
            <a:off x="240075" y="1013750"/>
            <a:ext cx="8520600" cy="391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Bahlo, N. u.a. (2019). Jugendsprache. Eine Einführung. Berlin: Springer Verlag.</a:t>
            </a:r>
            <a:endParaRPr sz="1100" dirty="0">
              <a:latin typeface="Comfortaa" panose="020B0604020202020204" charset="0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Kemter, M. (2022). Jugendwörter 2022 - Alle Bedeutungen im Überblick. </a:t>
            </a:r>
            <a:r>
              <a:rPr lang="de" sz="1100" u="sng" dirty="0">
                <a:solidFill>
                  <a:srgbClr val="1155CC"/>
                </a:solidFill>
                <a:latin typeface="Comfortaa" panose="020B0604020202020204" charset="0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Jugendwörter 2022 - Alle Wörter und Bedeutungen im Überblick (stuttgarter-nachrichten.de)</a:t>
            </a:r>
            <a:r>
              <a:rPr lang="de" sz="1100" dirty="0">
                <a:solidFill>
                  <a:schemeClr val="accent1"/>
                </a:solidFill>
                <a:latin typeface="Comfortaa" panose="020B0604020202020204" charset="0"/>
                <a:ea typeface="Arial"/>
                <a:cs typeface="Arial"/>
                <a:sym typeface="Arial"/>
              </a:rPr>
              <a:t> </a:t>
            </a: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[abgerufen am 25.01.2023].</a:t>
            </a:r>
            <a:endParaRPr sz="1100" dirty="0">
              <a:latin typeface="Comfortaa" panose="020B0604020202020204" charset="0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Methling, R. (2021). Was ist ein Soziolekt. Linguistik Online. </a:t>
            </a:r>
            <a:r>
              <a:rPr lang="de" sz="1100" u="sng" dirty="0">
                <a:solidFill>
                  <a:srgbClr val="1155CC"/>
                </a:solidFill>
                <a:latin typeface="Comfortaa" panose="020B0604020202020204" charset="0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https://linguistik.online/2021/10/03/was-ist-ein-soziolekt/</a:t>
            </a:r>
            <a:r>
              <a:rPr lang="de" sz="1100" dirty="0">
                <a:solidFill>
                  <a:srgbClr val="1155CC"/>
                </a:solidFill>
                <a:latin typeface="Comfortaa" panose="020B0604020202020204" charset="0"/>
                <a:ea typeface="Arial"/>
                <a:cs typeface="Arial"/>
                <a:sym typeface="Arial"/>
              </a:rPr>
              <a:t> </a:t>
            </a: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[abgerufen am 25.01.2023].</a:t>
            </a:r>
            <a:endParaRPr sz="1100" dirty="0">
              <a:latin typeface="Comfortaa" panose="020B0604020202020204" charset="0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NDR Kultur (2022). “Smash” ist das Jugendwort des Jahres. </a:t>
            </a:r>
            <a:r>
              <a:rPr lang="de" sz="1100" u="sng" dirty="0">
                <a:solidFill>
                  <a:srgbClr val="1155CC"/>
                </a:solidFill>
                <a:latin typeface="Comfortaa" panose="020B0604020202020204" charset="0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Jugendwort des Jahres 2022: "Smash" vor "Macher und "bodenlos" | NDR.de - Kultur - Buch</a:t>
            </a: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 [abgerufen am 25.01.2023].</a:t>
            </a:r>
            <a:endParaRPr sz="1100" dirty="0">
              <a:latin typeface="Comfortaa" panose="020B0604020202020204" charset="0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o.A. (2010). Soziolekte und Fachsprachen. Lernhelfer. </a:t>
            </a:r>
            <a:r>
              <a:rPr lang="de" sz="1100" u="sng" dirty="0">
                <a:solidFill>
                  <a:srgbClr val="1155CC"/>
                </a:solidFill>
                <a:latin typeface="Comfortaa" panose="020B0604020202020204" charset="0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https://www.lernhelfer.de/schuelerlexikon/deutsch/artikel/soziolekte-und-fachsprachen#</a:t>
            </a:r>
            <a:r>
              <a:rPr lang="de" sz="1100" u="sng" dirty="0">
                <a:solidFill>
                  <a:srgbClr val="1155CC"/>
                </a:solidFill>
                <a:latin typeface="Comfortaa" panose="020B0604020202020204" charset="0"/>
                <a:ea typeface="Arial"/>
                <a:cs typeface="Arial"/>
                <a:sym typeface="Arial"/>
              </a:rPr>
              <a:t> </a:t>
            </a: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[abgerufen am 25.01.2023].</a:t>
            </a:r>
            <a:endParaRPr sz="1100" dirty="0">
              <a:latin typeface="Comfortaa" panose="020B0604020202020204" charset="0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Tagesschau (2022). Jugendwort 2022: Ihr Bres wolltet es so. </a:t>
            </a:r>
            <a:r>
              <a:rPr lang="de" sz="1100" u="sng" dirty="0">
                <a:solidFill>
                  <a:srgbClr val="1155CC"/>
                </a:solidFill>
                <a:latin typeface="Comfortaa" panose="020B0604020202020204" charset="0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1132) Jugendwort 2022: Ihr Bres wolltet es so… #tagesschau - YouTube</a:t>
            </a: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 [abgerufen am 25.01.2023].</a:t>
            </a:r>
            <a:endParaRPr sz="1100" dirty="0">
              <a:latin typeface="Comfortaa" panose="020B0604020202020204" charset="0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Tagesschau (2022). Tagesschau erklärt “smash”. </a:t>
            </a:r>
            <a:r>
              <a:rPr lang="de" sz="1100" u="sng" dirty="0">
                <a:solidFill>
                  <a:srgbClr val="1155CC"/>
                </a:solidFill>
                <a:latin typeface="Comfortaa" panose="020B0604020202020204" charset="0"/>
                <a:ea typeface="Arial"/>
                <a:cs typeface="Arial"/>
                <a:sym typeface="Arial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(1132) Jugendwort 2022 | tagesschau erklärt „smash“ #shorts - YouTube</a:t>
            </a:r>
            <a:r>
              <a:rPr lang="de" sz="1100" dirty="0">
                <a:latin typeface="Comfortaa" panose="020B0604020202020204" charset="0"/>
                <a:ea typeface="Arial"/>
                <a:cs typeface="Arial"/>
                <a:sym typeface="Arial"/>
              </a:rPr>
              <a:t> [abgerufen am 25.01.2023].</a:t>
            </a:r>
            <a:endParaRPr sz="1300" dirty="0">
              <a:latin typeface="Comfortaa" panose="020B0604020202020204" charset="0"/>
              <a:ea typeface="Comfortaa"/>
              <a:cs typeface="Comfortaa"/>
              <a:sym typeface="Comfortaa"/>
            </a:endParaRPr>
          </a:p>
        </p:txBody>
      </p:sp>
      <p:pic>
        <p:nvPicPr>
          <p:cNvPr id="2" name="1BEBE796-6386-48F5-B6CE-E4971DC3F198">
            <a:extLst>
              <a:ext uri="{FF2B5EF4-FFF2-40B4-BE49-F238E27FC236}">
                <a16:creationId xmlns:a16="http://schemas.microsoft.com/office/drawing/2014/main" id="{F3A9431F-6E62-7378-1B0E-27D867FFB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653574"/>
            <a:ext cx="518978" cy="18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12D149A6-C51A-528C-234F-ACEDF0368911}"/>
              </a:ext>
            </a:extLst>
          </p:cNvPr>
          <p:cNvSpPr txBox="1"/>
          <p:nvPr/>
        </p:nvSpPr>
        <p:spPr>
          <a:xfrm>
            <a:off x="152400" y="4807529"/>
            <a:ext cx="8679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latin typeface="Comfortaa" panose="020B0604020202020204" charset="0"/>
              </a:rPr>
              <a:t>Jugendsprache</a:t>
            </a:r>
            <a:r>
              <a:rPr lang="en-US" sz="800" dirty="0">
                <a:latin typeface="Comfortaa" panose="020B0604020202020204" charset="0"/>
              </a:rPr>
              <a:t> by Marie Carmain &amp; Zoe Speckmann is licensed under the Creative Commons Attribution-</a:t>
            </a:r>
            <a:r>
              <a:rPr lang="en-US" sz="800" dirty="0" err="1">
                <a:latin typeface="Comfortaa" panose="020B0604020202020204" charset="0"/>
              </a:rPr>
              <a:t>ShareAlike</a:t>
            </a:r>
            <a:r>
              <a:rPr lang="en-US" sz="800" dirty="0">
                <a:latin typeface="Comfortaa" panose="020B0604020202020204" charset="0"/>
              </a:rPr>
              <a:t> 4.0 International License. To view a copy of this license, visit </a:t>
            </a:r>
            <a:r>
              <a:rPr lang="en-US" sz="800" dirty="0">
                <a:latin typeface="Comfortaa" panose="020B0604020202020204" charset="0"/>
                <a:hlinkClick r:id="rId10"/>
              </a:rPr>
              <a:t>http://creativecommons.org/licenses/by-sa/4.0/</a:t>
            </a:r>
            <a:r>
              <a:rPr lang="en-US" sz="800" dirty="0">
                <a:latin typeface="Comfortaa" panose="020B0604020202020204" charset="0"/>
              </a:rPr>
              <a:t>.</a:t>
            </a:r>
            <a:endParaRPr lang="sv-FI" sz="800" dirty="0">
              <a:latin typeface="Comfortaa" panose="020B0604020202020204" charset="0"/>
            </a:endParaRPr>
          </a:p>
          <a:p>
            <a:endParaRPr lang="sv-FI" sz="800" dirty="0">
              <a:latin typeface="Comfortaa" panose="020B06040202020202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/>
              <a:t>Jugend ist…</a:t>
            </a:r>
            <a:r>
              <a:rPr lang="de"/>
              <a:t>🤸🏻‍♀️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… eine </a:t>
            </a:r>
            <a:r>
              <a:rPr lang="de" sz="1900" b="1">
                <a:latin typeface="Comfortaa"/>
                <a:ea typeface="Comfortaa"/>
                <a:cs typeface="Comfortaa"/>
                <a:sym typeface="Comfortaa"/>
              </a:rPr>
              <a:t>Lebensphase</a:t>
            </a: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, die zwischen dem 12. und 20. Lebensjahr liegt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… immer </a:t>
            </a:r>
            <a:r>
              <a:rPr lang="de" sz="1900" b="1">
                <a:latin typeface="Comfortaa"/>
                <a:ea typeface="Comfortaa"/>
                <a:cs typeface="Comfortaa"/>
                <a:sym typeface="Comfortaa"/>
              </a:rPr>
              <a:t>individuell</a:t>
            </a: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, denn sie wird bspw. durch Hobbies und Freundeskreise beeinflusst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… eine wichtige Phase der </a:t>
            </a:r>
            <a:r>
              <a:rPr lang="de" sz="1900" b="1">
                <a:latin typeface="Comfortaa"/>
                <a:ea typeface="Comfortaa"/>
                <a:cs typeface="Comfortaa"/>
                <a:sym typeface="Comfortaa"/>
              </a:rPr>
              <a:t>sozialen und sprachlichen Entwicklung</a:t>
            </a: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: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→ </a:t>
            </a:r>
            <a:r>
              <a:rPr lang="de" sz="1900" b="1">
                <a:latin typeface="Comfortaa"/>
                <a:ea typeface="Comfortaa"/>
                <a:cs typeface="Comfortaa"/>
                <a:sym typeface="Comfortaa"/>
              </a:rPr>
              <a:t>Sozial</a:t>
            </a: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, denn wir finden uns in Gruppen mit Gleichaltrigen zusammen (Peergroups)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→ </a:t>
            </a:r>
            <a:r>
              <a:rPr lang="de" sz="1900" b="1">
                <a:latin typeface="Comfortaa"/>
                <a:ea typeface="Comfortaa"/>
                <a:cs typeface="Comfortaa"/>
                <a:sym typeface="Comfortaa"/>
              </a:rPr>
              <a:t>Sprachlich</a:t>
            </a:r>
            <a:r>
              <a:rPr lang="de" sz="1900">
                <a:latin typeface="Comfortaa"/>
                <a:ea typeface="Comfortaa"/>
                <a:cs typeface="Comfortaa"/>
                <a:sym typeface="Comfortaa"/>
              </a:rPr>
              <a:t>, denn wir verwenden verschiedene Wörter in verschiedenen Gruppen</a:t>
            </a:r>
            <a:endParaRPr sz="19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0" y="3454625"/>
            <a:ext cx="8940300" cy="80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de" sz="2220" dirty="0">
                <a:solidFill>
                  <a:schemeClr val="dk2"/>
                </a:solidFill>
                <a:latin typeface="Comfortaa"/>
                <a:ea typeface="Comfortaa"/>
                <a:cs typeface="Comfortaa"/>
                <a:sym typeface="Comfortaa"/>
              </a:rPr>
              <a:t>Findet euch in Gruppen zusammen</a:t>
            </a:r>
            <a:endParaRPr sz="2220" dirty="0">
              <a:solidFill>
                <a:schemeClr val="dk2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638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2860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3300" b="1" dirty="0"/>
              <a:t> </a:t>
            </a:r>
            <a:endParaRPr sz="3300" b="1" dirty="0"/>
          </a:p>
          <a:p>
            <a:pPr marL="0" lvl="0" indent="0" algn="ctr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de" sz="3300" b="1" dirty="0">
                <a:latin typeface="Comfortaa"/>
                <a:ea typeface="Comfortaa"/>
                <a:cs typeface="Comfortaa"/>
                <a:sym typeface="Comfortaa"/>
              </a:rPr>
              <a:t>Gruppenarbeit</a:t>
            </a:r>
            <a:r>
              <a:rPr lang="de" sz="3300" b="1" dirty="0"/>
              <a:t> </a:t>
            </a:r>
            <a:endParaRPr sz="3300" b="1" dirty="0"/>
          </a:p>
          <a:p>
            <a:pPr marL="3657600" lvl="0" indent="45720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de" sz="3300" b="1" dirty="0"/>
              <a:t>👨‍👩‍👦‍👦</a:t>
            </a:r>
            <a:endParaRPr sz="33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/>
              <a:t>Arbeitsanweisung</a:t>
            </a:r>
            <a:r>
              <a:rPr lang="de"/>
              <a:t> 💡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Comfortaa"/>
              <a:buAutoNum type="arabicPeriod"/>
            </a:pPr>
            <a:r>
              <a:rPr lang="de" sz="2400">
                <a:latin typeface="Comfortaa"/>
                <a:ea typeface="Comfortaa"/>
                <a:cs typeface="Comfortaa"/>
                <a:sym typeface="Comfortaa"/>
              </a:rPr>
              <a:t>Überlegt, was Jugendsprache sein könnte. 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Comfortaa"/>
              <a:buAutoNum type="arabicPeriod"/>
            </a:pPr>
            <a:r>
              <a:rPr lang="de" sz="2400">
                <a:latin typeface="Comfortaa"/>
                <a:ea typeface="Comfortaa"/>
                <a:cs typeface="Comfortaa"/>
                <a:sym typeface="Comfortaa"/>
              </a:rPr>
              <a:t>Schreibt eure Überlegungen auf. Ihr könnt Stichpunkte aufschreiben.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400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Comfortaa"/>
              <a:buAutoNum type="arabicPeriod"/>
            </a:pPr>
            <a:r>
              <a:rPr lang="de" sz="2400">
                <a:latin typeface="Comfortaa"/>
                <a:ea typeface="Comfortaa"/>
                <a:cs typeface="Comfortaa"/>
                <a:sym typeface="Comfortaa"/>
              </a:rPr>
              <a:t>Schreibt eure Stichpunkte auf.</a:t>
            </a:r>
            <a:endParaRPr sz="2400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de" sz="3290" b="1"/>
              <a:t>Denkanstöße…</a:t>
            </a:r>
            <a:endParaRPr sz="3920" b="1"/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2100">
                <a:solidFill>
                  <a:schemeClr val="dk1"/>
                </a:solidFill>
                <a:latin typeface="Comfortaa"/>
                <a:ea typeface="Comfortaa"/>
                <a:cs typeface="Comfortaa"/>
                <a:sym typeface="Comfortaa"/>
              </a:rPr>
              <a:t>❓</a:t>
            </a:r>
            <a:r>
              <a:rPr lang="de" sz="2100">
                <a:latin typeface="Comfortaa"/>
                <a:ea typeface="Comfortaa"/>
                <a:cs typeface="Comfortaa"/>
                <a:sym typeface="Comfortaa"/>
              </a:rPr>
              <a:t>Gibt es etwas, was ihr sagt und eure Eltern nicht sagen?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2100">
                <a:latin typeface="Comfortaa"/>
                <a:ea typeface="Comfortaa"/>
                <a:cs typeface="Comfortaa"/>
                <a:sym typeface="Comfortaa"/>
              </a:rPr>
              <a:t>❓Gibt es Unterschiede zwischen dem Finnischen und dem Schwedischen?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2100">
                <a:latin typeface="Comfortaa"/>
                <a:ea typeface="Comfortaa"/>
                <a:cs typeface="Comfortaa"/>
                <a:sym typeface="Comfortaa"/>
              </a:rPr>
              <a:t>❓Sprecht ihr mit euren Geschwistern anders als mit euren Eltern?</a:t>
            </a:r>
            <a:endParaRPr sz="2100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e" sz="2100">
                <a:latin typeface="Comfortaa"/>
                <a:ea typeface="Comfortaa"/>
                <a:cs typeface="Comfortaa"/>
                <a:sym typeface="Comfortaa"/>
              </a:rPr>
              <a:t>❓Gibt es Unterschiede im Sprachgebrauch im Vergleich zu Helsinki?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/>
              <a:t>❗</a:t>
            </a: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de">
                <a:latin typeface="Comfortaa"/>
                <a:ea typeface="Comfortaa"/>
                <a:cs typeface="Comfortaa"/>
                <a:sym typeface="Comfortaa"/>
              </a:rPr>
              <a:t>Die </a:t>
            </a:r>
            <a:r>
              <a:rPr lang="de" b="1">
                <a:latin typeface="Comfortaa"/>
                <a:ea typeface="Comfortaa"/>
                <a:cs typeface="Comfortaa"/>
                <a:sym typeface="Comfortaa"/>
              </a:rPr>
              <a:t>Jugendsprache</a:t>
            </a:r>
            <a:r>
              <a:rPr lang="de">
                <a:latin typeface="Comfortaa"/>
                <a:ea typeface="Comfortaa"/>
                <a:cs typeface="Comfortaa"/>
                <a:sym typeface="Comfortaa"/>
              </a:rPr>
              <a:t> ist ein </a:t>
            </a:r>
            <a:r>
              <a:rPr lang="de" b="1">
                <a:latin typeface="Comfortaa"/>
                <a:ea typeface="Comfortaa"/>
                <a:cs typeface="Comfortaa"/>
                <a:sym typeface="Comfortaa"/>
              </a:rPr>
              <a:t>Soziolekt</a:t>
            </a:r>
            <a:r>
              <a:rPr lang="de">
                <a:latin typeface="Comfortaa"/>
                <a:ea typeface="Comfortaa"/>
                <a:cs typeface="Comfortaa"/>
                <a:sym typeface="Comfortaa"/>
              </a:rPr>
              <a:t>.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/>
              <a:t>Was ist ein Soziolekt?</a:t>
            </a:r>
            <a:r>
              <a:rPr lang="de"/>
              <a:t> 🌍</a:t>
            </a:r>
            <a:endParaRPr/>
          </a:p>
        </p:txBody>
      </p:sp>
      <p:sp>
        <p:nvSpPr>
          <p:cNvPr id="99" name="Google Shape;99;p20"/>
          <p:cNvSpPr txBox="1">
            <a:spLocks noGrp="1"/>
          </p:cNvSpPr>
          <p:nvPr>
            <p:ph type="body" idx="1"/>
          </p:nvPr>
        </p:nvSpPr>
        <p:spPr>
          <a:xfrm>
            <a:off x="311700" y="102810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480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30"/>
              <a:buChar char="●"/>
            </a:pPr>
            <a:r>
              <a:rPr lang="de" sz="1829">
                <a:latin typeface="Comfortaa"/>
                <a:ea typeface="Comfortaa"/>
                <a:cs typeface="Comfortaa"/>
                <a:sym typeface="Comfortaa"/>
              </a:rPr>
              <a:t>Sprachgebrauch einer </a:t>
            </a:r>
            <a:r>
              <a:rPr lang="de" sz="1829" b="1">
                <a:latin typeface="Comfortaa"/>
                <a:ea typeface="Comfortaa"/>
                <a:cs typeface="Comfortaa"/>
                <a:sym typeface="Comfortaa"/>
              </a:rPr>
              <a:t>sozialen Gruppe</a:t>
            </a:r>
            <a:r>
              <a:rPr lang="de" sz="1829">
                <a:latin typeface="Comfortaa"/>
                <a:ea typeface="Comfortaa"/>
                <a:cs typeface="Comfortaa"/>
                <a:sym typeface="Comfortaa"/>
              </a:rPr>
              <a:t>, z.B. Jugendliche, Lehrer*innen</a:t>
            </a:r>
            <a:endParaRPr sz="1829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30"/>
              <a:buChar char="●"/>
            </a:pPr>
            <a:r>
              <a:rPr lang="de" sz="1829">
                <a:latin typeface="Comfortaa"/>
                <a:ea typeface="Comfortaa"/>
                <a:cs typeface="Comfortaa"/>
                <a:sym typeface="Comfortaa"/>
              </a:rPr>
              <a:t>eine </a:t>
            </a:r>
            <a:r>
              <a:rPr lang="de" sz="1829" b="1">
                <a:latin typeface="Comfortaa"/>
                <a:ea typeface="Comfortaa"/>
                <a:cs typeface="Comfortaa"/>
                <a:sym typeface="Comfortaa"/>
              </a:rPr>
              <a:t>Varietät</a:t>
            </a:r>
            <a:r>
              <a:rPr lang="de" sz="1829">
                <a:latin typeface="Comfortaa"/>
                <a:ea typeface="Comfortaa"/>
                <a:cs typeface="Comfortaa"/>
                <a:sym typeface="Comfortaa"/>
              </a:rPr>
              <a:t> des Deutschen:</a:t>
            </a:r>
            <a:endParaRPr sz="1829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30"/>
              <a:buChar char="●"/>
            </a:pPr>
            <a:r>
              <a:rPr lang="de" sz="1829">
                <a:latin typeface="Comfortaa"/>
                <a:ea typeface="Comfortaa"/>
                <a:cs typeface="Comfortaa"/>
                <a:sym typeface="Comfortaa"/>
              </a:rPr>
              <a:t>unterscheidet sich von der Standardsprache/ Hochdeutsch und anderen Varietäten</a:t>
            </a:r>
            <a:endParaRPr sz="1829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0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935"/>
              <a:buNone/>
            </a:pPr>
            <a:r>
              <a:rPr lang="de" sz="1829">
                <a:latin typeface="Comfortaa"/>
                <a:ea typeface="Comfortaa"/>
                <a:cs typeface="Comfortaa"/>
                <a:sym typeface="Comfortaa"/>
              </a:rPr>
              <a:t>→ z.B. wie Dialekten (ortsgebunden)</a:t>
            </a:r>
            <a:endParaRPr sz="1829"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4805" algn="l" rtl="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1830"/>
              <a:buChar char="●"/>
            </a:pPr>
            <a:r>
              <a:rPr lang="de" sz="1829">
                <a:latin typeface="Comfortaa"/>
                <a:ea typeface="Comfortaa"/>
                <a:cs typeface="Comfortaa"/>
                <a:sym typeface="Comfortaa"/>
              </a:rPr>
              <a:t>unterscheidet sich von der Standardsprache auf allen sprachlichen Ebenen: Laut-, </a:t>
            </a:r>
            <a:r>
              <a:rPr lang="de" sz="1829" b="1">
                <a:latin typeface="Comfortaa"/>
                <a:ea typeface="Comfortaa"/>
                <a:cs typeface="Comfortaa"/>
                <a:sym typeface="Comfortaa"/>
              </a:rPr>
              <a:t>Wort</a:t>
            </a:r>
            <a:r>
              <a:rPr lang="de" sz="1829">
                <a:latin typeface="Comfortaa"/>
                <a:ea typeface="Comfortaa"/>
                <a:cs typeface="Comfortaa"/>
                <a:sym typeface="Comfortaa"/>
              </a:rPr>
              <a:t>-, Satzebene etc. </a:t>
            </a:r>
            <a:endParaRPr sz="1829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b="1"/>
              <a:t>Funktion von Soziolekten</a:t>
            </a:r>
            <a:r>
              <a:rPr lang="de"/>
              <a:t> 🤝🏻</a:t>
            </a:r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latin typeface="Comfortaa"/>
                <a:ea typeface="Comfortaa"/>
                <a:cs typeface="Comfortaa"/>
                <a:sym typeface="Comfortaa"/>
              </a:rPr>
              <a:t>Zugehörigkeit</a:t>
            </a:r>
            <a:r>
              <a:rPr lang="de">
                <a:latin typeface="Comfortaa"/>
                <a:ea typeface="Comfortaa"/>
                <a:cs typeface="Comfortaa"/>
                <a:sym typeface="Comfortaa"/>
              </a:rPr>
              <a:t> zu einer Gruppe signalisieren, z.B. Freunde, Familie, Beruf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 b="1">
                <a:latin typeface="Comfortaa"/>
                <a:ea typeface="Comfortaa"/>
                <a:cs typeface="Comfortaa"/>
                <a:sym typeface="Comfortaa"/>
              </a:rPr>
              <a:t>Abgrenzung </a:t>
            </a:r>
            <a:r>
              <a:rPr lang="de">
                <a:latin typeface="Comfortaa"/>
                <a:ea typeface="Comfortaa"/>
                <a:cs typeface="Comfortaa"/>
                <a:sym typeface="Comfortaa"/>
              </a:rPr>
              <a:t>nach außen, also von Personen anderer Sprachgruppen. Jugendliche grenzen sich z.B. durch ihren Sprachgebrauch (Verwendung eigener Wörter) von ihren Eltern ab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de">
                <a:latin typeface="Comfortaa"/>
                <a:ea typeface="Comfortaa"/>
                <a:cs typeface="Comfortaa"/>
                <a:sym typeface="Comfortaa"/>
              </a:rPr>
              <a:t>Förderung der </a:t>
            </a:r>
            <a:r>
              <a:rPr lang="de" b="1">
                <a:latin typeface="Comfortaa"/>
                <a:ea typeface="Comfortaa"/>
                <a:cs typeface="Comfortaa"/>
                <a:sym typeface="Comfortaa"/>
              </a:rPr>
              <a:t>Gruppenidentität</a:t>
            </a:r>
            <a:r>
              <a:rPr lang="de">
                <a:latin typeface="Comfortaa"/>
                <a:ea typeface="Comfortaa"/>
                <a:cs typeface="Comfortaa"/>
                <a:sym typeface="Comfortaa"/>
              </a:rPr>
              <a:t> und der Identität des Einzelnen 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1054</Words>
  <Application>Microsoft Office PowerPoint</Application>
  <PresentationFormat>Bildspel på skärmen (16:9)</PresentationFormat>
  <Paragraphs>106</Paragraphs>
  <Slides>24</Slides>
  <Notes>24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24</vt:i4>
      </vt:variant>
    </vt:vector>
  </HeadingPairs>
  <TitlesOfParts>
    <vt:vector size="29" baseType="lpstr">
      <vt:lpstr>Source Code Pro</vt:lpstr>
      <vt:lpstr>Amatic SC</vt:lpstr>
      <vt:lpstr>Arial</vt:lpstr>
      <vt:lpstr>Comfortaa</vt:lpstr>
      <vt:lpstr>Beach Day</vt:lpstr>
      <vt:lpstr>Jugendsprache</vt:lpstr>
      <vt:lpstr>Was ist Jugend?  ❓</vt:lpstr>
      <vt:lpstr>Jugend ist…🤸🏻‍♀️</vt:lpstr>
      <vt:lpstr>Findet euch in Gruppen zusammen</vt:lpstr>
      <vt:lpstr>Arbeitsanweisung 💡</vt:lpstr>
      <vt:lpstr>Denkanstöße…</vt:lpstr>
      <vt:lpstr>❗</vt:lpstr>
      <vt:lpstr>Was ist ein Soziolekt? 🌍</vt:lpstr>
      <vt:lpstr>Funktion von Soziolekten 🤝🏻</vt:lpstr>
      <vt:lpstr>👍</vt:lpstr>
      <vt:lpstr>PowerPoint-presentation</vt:lpstr>
      <vt:lpstr>PowerPoint-presentation</vt:lpstr>
      <vt:lpstr>Videos Tagesschau </vt:lpstr>
      <vt:lpstr>Findet euch wieder in euren Gruppen zusammen.</vt:lpstr>
      <vt:lpstr>Arbeitsanweisung💡</vt:lpstr>
      <vt:lpstr>Bedeutung der Jugendwörter 📖</vt:lpstr>
      <vt:lpstr>Und der Gewinner ist…🥳</vt:lpstr>
      <vt:lpstr>Findet euch wieder in euren Gruppen zusammen.</vt:lpstr>
      <vt:lpstr>Arbeitsanweisung💡</vt:lpstr>
      <vt:lpstr>Denkanstöße…</vt:lpstr>
      <vt:lpstr>fALLS WIR NOCH ZEIT HABEN…⏰</vt:lpstr>
      <vt:lpstr>Reflexion 🤓</vt:lpstr>
      <vt:lpstr>PowerPoint-presentation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Jugendsprache</dc:title>
  <dc:creator>Marie Carmain</dc:creator>
  <cp:lastModifiedBy>Hanna Acke</cp:lastModifiedBy>
  <cp:revision>2</cp:revision>
  <dcterms:modified xsi:type="dcterms:W3CDTF">2023-01-30T13:40:22Z</dcterms:modified>
</cp:coreProperties>
</file>