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5"/>
  </p:sldMasterIdLst>
  <p:notesMasterIdLst>
    <p:notesMasterId r:id="rId16"/>
  </p:notesMasterIdLst>
  <p:handoutMasterIdLst>
    <p:handoutMasterId r:id="rId17"/>
  </p:handoutMasterIdLst>
  <p:sldIdLst>
    <p:sldId id="289" r:id="rId6"/>
    <p:sldId id="256" r:id="rId7"/>
    <p:sldId id="288" r:id="rId8"/>
    <p:sldId id="257" r:id="rId9"/>
    <p:sldId id="264" r:id="rId10"/>
    <p:sldId id="258" r:id="rId11"/>
    <p:sldId id="260" r:id="rId12"/>
    <p:sldId id="261" r:id="rId13"/>
    <p:sldId id="287" r:id="rId14"/>
    <p:sldId id="286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B0A249-5147-4CBE-8221-497836CBE0AE}" v="1" dt="2024-06-06T05:02:17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50" d="100"/>
          <a:sy n="50" d="100"/>
        </p:scale>
        <p:origin x="39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1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tinen Merja" userId="814f4452-0b86-4d71-9b70-2e535e553236" providerId="ADAL" clId="{D0B0A249-5147-4CBE-8221-497836CBE0AE}"/>
    <pc:docChg chg="modSld">
      <pc:chgData name="Laitinen Merja" userId="814f4452-0b86-4d71-9b70-2e535e553236" providerId="ADAL" clId="{D0B0A249-5147-4CBE-8221-497836CBE0AE}" dt="2024-06-06T05:02:20.737" v="1" actId="1076"/>
      <pc:docMkLst>
        <pc:docMk/>
      </pc:docMkLst>
      <pc:sldChg chg="addSp modSp mod">
        <pc:chgData name="Laitinen Merja" userId="814f4452-0b86-4d71-9b70-2e535e553236" providerId="ADAL" clId="{D0B0A249-5147-4CBE-8221-497836CBE0AE}" dt="2024-06-06T05:02:20.737" v="1" actId="1076"/>
        <pc:sldMkLst>
          <pc:docMk/>
          <pc:sldMk cId="3954353094" sldId="289"/>
        </pc:sldMkLst>
        <pc:picChg chg="add mod">
          <ac:chgData name="Laitinen Merja" userId="814f4452-0b86-4d71-9b70-2e535e553236" providerId="ADAL" clId="{D0B0A249-5147-4CBE-8221-497836CBE0AE}" dt="2024-06-06T05:02:20.737" v="1" actId="1076"/>
          <ac:picMkLst>
            <pc:docMk/>
            <pc:sldMk cId="3954353094" sldId="289"/>
            <ac:picMk id="3" creationId="{EAB0867E-CD70-5343-A956-8183462E5E4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810FBB3-8ADC-429F-B087-492E2D2DE4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ACE8A2-C2D6-48AE-A527-765F18C5A9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773C5-6A8B-4FD8-A54B-76324FA29378}" type="datetimeFigureOut">
              <a:rPr lang="fi-FI" smtClean="0"/>
              <a:t>6.6.2024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C05786E-1DAF-4B02-B968-6E6CC9C3A3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761DE-4CD2-4871-B3DA-53A7FEF99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CBC1F-F2AC-4423-91DD-15192D9D55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608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C733C-D785-024B-A6E7-86706BEC7AEF}" type="datetimeFigureOut">
              <a:rPr lang="fi-FI" smtClean="0"/>
              <a:t>6.6.2024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F12D5-5B44-D641-815E-C9DE0D087BD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emojen käyttöohj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E637AD5-BCCC-472F-B315-4D0B219A9F48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C191DBD-509E-45E2-B800-20012687723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831C7D0-5DE7-45A8-B291-AB95E237665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112D81-3BFF-4180-9447-B53FFCD3C2BE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B06ACDF-B07F-4267-A866-162715781B7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F37FECB-DF8E-479B-8FCE-702CA10E81F2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1C5EDE6-3B07-4618-9AE4-FC2BFBE9B4F5}"/>
              </a:ext>
            </a:extLst>
          </p:cNvPr>
          <p:cNvSpPr txBox="1"/>
          <p:nvPr userDrawn="1"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pic>
        <p:nvPicPr>
          <p:cNvPr id="19" name="Kuva 18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D66D2FE-2E7C-474D-A34C-3DA7099A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DBF590A-E90D-4CC2-B8E6-6A3A50BB1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20553" y="0"/>
            <a:ext cx="467144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149F8A3-E8D2-ECD0-C88F-EB1958FCF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34692"/>
            <a:ext cx="3813225" cy="498164"/>
          </a:xfrm>
        </p:spPr>
        <p:txBody>
          <a:bodyPr anchor="b">
            <a:noAutofit/>
          </a:bodyPr>
          <a:lstStyle>
            <a:lvl1pPr>
              <a:defRPr sz="35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60F7322-A0B9-3876-5EA0-E3651586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3" y="1339387"/>
            <a:ext cx="6688161" cy="4863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8465B2D-A834-4511-BEB2-CF457113F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0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F03729-1E2C-9BA6-F2BF-27DAFAA7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4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FD4BB77-2675-9A45-5A1D-4A4DDABDCD1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3CFAB7-22A9-ACB3-8B96-1EBD104C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E78943E1-DDB1-48B8-85FF-DD6ECF5B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CCE4F4D5-5488-4C33-BFA2-45D0F1475B98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3214FC-115A-4FA3-A99D-E0E9061F65E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3CACE1D-4666-44E3-AAD6-FF4E714C5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40E45F-6F0A-4170-9313-3530CEA59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9F55AEA-0954-442F-8CD0-38CDE3BAE2CE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5396203-FE51-41D1-A855-98AEBBFB35F6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70E8F59F-AEB0-4AC7-ADAB-6FFB82E30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2EED68-520C-4B2F-928A-453643DB42E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4495EE0-FC09-43C9-8DF9-B1DCCC2B868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26047F-FB3D-41A4-AA9D-67489630C52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DF6FB1D-69C6-495B-AE94-869CD973A89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DE5A71-26BC-4586-970F-705F917DF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E8C4F747-B2B7-6AE8-F89D-4CD722C1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00B941-4BED-4D66-0711-FD5974E81D4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B8862D-DF20-4B48-033E-5E3CD09B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1B344625-0279-4998-9836-B2C48EAE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493F8D8-4EC4-4D8B-B8D7-B328DC39D131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AD314-B5E5-4C2C-A5D9-C1CE0E0E2B6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6F0B07-D5CC-4321-ABEB-3D35A13D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7BB74D54-A951-4258-A6D9-31D730D47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8CDC431-E8E2-4482-880A-28DB8C96D74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AF83A9-95EA-40A6-802C-B761BDCD9AE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A8349697-F459-448C-A921-5ADA991DF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56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5974295C-BA88-AD2D-EE5B-B7CDE12A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2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974A01-200C-FF3B-E3A0-3FF429FB1107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D250D87-0994-EDB3-C953-52908FB3F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01995EDD-B21B-464B-97ED-EF7F6D49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EE5F422-1AB7-473D-8078-9B4ADBAB014C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3D48162-FA14-452C-A4F9-023335DF4C7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D13B5E1-28FC-466F-B899-53696B19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3" name="Kuva 12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432E6182-3A2D-49B8-82ED-E6FEA7796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DBC7812C-F95C-4B4F-A903-BC2AFAF9E19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089CF7B-BB48-46E8-8CCA-F54EFAED1620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7" name="Kuva 1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4D34A00B-7D46-4C17-8A65-F9104682D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2DF679EE-53CB-4254-948F-448DA280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9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A9FD9-9B1B-4F21-A3A6-B88E7FDB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7283"/>
            <a:ext cx="10515600" cy="150018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5617C4-8283-42C5-94B9-BC73737A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7400"/>
            <a:ext cx="10515600" cy="382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B7B784B-431F-468A-909A-39AFED3F3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4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0732F-2B19-4E44-9B1C-BB07A9D9DD9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20BD9B-52BD-4D1F-A034-A6266E26E01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F33EDD1-852B-429D-946B-709AAFB0355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F299AE-BC4A-4F1B-B648-3C886A74E2A6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FE2D226-D5EC-4353-BB0F-4A9B46E52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24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11EF7-5F38-40B6-928C-950C976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147620-7109-4D59-BF5C-B4643463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97C87C-EEA5-4D66-A7E0-EE2AF36D1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4BE623-6648-4CE6-BA81-6A70AD169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B4BFF-1602-4033-AB1D-78DA0E6F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9BE827-939B-413E-B6E2-57363DF9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E5DB86-FF47-4994-B291-22EE91E5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A6BD01-1188-4AA9-A939-DEF44CC9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C6AA51-29E7-496D-9B18-4D5E248A9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0AB180D-0CA2-4CB7-996E-923CE04C9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20EE9F0-B3F0-96B4-621A-592F397D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FDFF418A-D9A4-4409-AABA-AC6E396559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Aihe</a:t>
            </a:r>
            <a:br>
              <a:rPr lang="fi-FI" dirty="0"/>
            </a:br>
            <a:r>
              <a:rPr lang="fi-FI" dirty="0"/>
              <a:t>Nimi, titteli</a:t>
            </a:r>
            <a:br>
              <a:rPr lang="fi-FI" dirty="0"/>
            </a:br>
            <a:r>
              <a:rPr lang="fi-FI" dirty="0"/>
              <a:t>Päivämäärä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D725A2D-5170-7610-CBE3-5E68B7A0A3C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4D4A7B54-78A6-4B7C-AA66-E962D1AA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648404-C1FE-45BB-9BDB-A9365CFB4CE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DD45348-C63C-491F-B341-F82E34F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29B5E25E-DF7E-4D68-BEC5-1B0ADFB58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E2AC0D0-798C-4DFF-A06A-FF9237E5B0E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1FFD71F-908B-47C1-A5D4-24F8F1850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1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A7BDDCD2-6F2B-75F0-42C1-7BF89EB8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D833C3-1CDE-4C71-F454-2E084B2FC0F0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9" name="Kuva 8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7F3043D3-269F-4555-B644-9AD9FCB3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C791663-F166-45B5-BD8F-8C0A21BF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6A1FC5E-A3E0-4486-970F-3294BB0C926D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22EBCC7-AB1B-40FE-9D83-35B0628FAF60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3A47B9-DA74-455C-A5F7-A72C268B4406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667F7E0E-9C47-4CD8-AD08-744F03E78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4C2624DB-B162-411C-804D-1A640065595F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B356B01-354A-49E0-941C-38C96C834E8E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FBCE956-3E2F-4576-8A8C-90FCBE041068}"/>
              </a:ext>
            </a:extLst>
          </p:cNvPr>
          <p:cNvSpPr txBox="1"/>
          <p:nvPr userDrawn="1"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76BF551-23BD-4B3E-B4AE-809332C5E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31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D99958-DF3E-E83B-F3F1-6768DEA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C3955B98-3784-CF45-80CD-49EF050B59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2775DF7-2B76-ACD1-C312-4BEA3FAB7C8B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AA490C-6E8B-4706-A193-B85CA1F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DA32277-E36E-4143-9C37-63FD0826D978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5CAA1D7-AB6C-4E06-90AC-DA7FEF05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6A5C8D-2672-4DF7-90ED-B867BCC0752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45ABF5E-4513-447A-ABD0-D6979F8FA4D7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E6B1BBDD-0377-4F6D-BE77-F7303401A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9E11F42B-BE28-4282-93B7-6EF5746492B2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83BC1B3-5C1E-4E06-BD71-F481DEEAB367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25C6762-4B78-44FD-BC2F-102411BAEDDC}"/>
              </a:ext>
            </a:extLst>
          </p:cNvPr>
          <p:cNvSpPr txBox="1"/>
          <p:nvPr userDrawn="1"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FCBCAB-3121-4469-989C-8829403BD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33C1D52-EB1F-5789-B534-FD91B7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609000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E0E6746-4271-CFFD-8A4F-337E4B677F4B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E4970732-2EBF-4854-A6BF-0015C228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E9D515A-2C44-4F6B-8280-4A38AC4E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4879827-3BDC-4D08-9EA7-6B757016B47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1B62B8E-B2CE-4BF1-B5DF-3F3B112E982B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77DBF5-A9B5-424D-A4A4-AA11D3046040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D8171F60-2624-4119-8AED-861183B0D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25EC9AE-01D0-4E36-B8F4-216975D5BB3D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0129D6C9-A7D2-4D81-A01E-F89D7D295331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69778BC-F884-4722-A820-AA71CCCAD844}"/>
              </a:ext>
            </a:extLst>
          </p:cNvPr>
          <p:cNvSpPr txBox="1"/>
          <p:nvPr userDrawn="1"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1" name="Kuva 20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9E34A688-B9F3-4D61-AD78-D27A6A64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6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4D9D4-A104-4682-A917-969996FB33FC}" type="datetimeFigureOut">
              <a:rPr lang="fi-FI" smtClean="0"/>
              <a:t>6.6.2024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6F4B-AD58-4386-9AD8-FA2C756FA50C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36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von Koulutus omai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 descr="Kuva, joka sisältää kohteen henkilö, istuminen, mies, sisä&#10;&#10;Kuvaus luotu automaattisesti">
            <a:extLst>
              <a:ext uri="{FF2B5EF4-FFF2-40B4-BE49-F238E27FC236}">
                <a16:creationId xmlns:a16="http://schemas.microsoft.com/office/drawing/2014/main" id="{767904A1-A98B-4943-B598-0974547E4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0401" y="0"/>
            <a:ext cx="8331599" cy="68580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BAF33FAC-A812-4A34-AB42-9742F8CD3C9F}"/>
              </a:ext>
            </a:extLst>
          </p:cNvPr>
          <p:cNvSpPr/>
          <p:nvPr userDrawn="1"/>
        </p:nvSpPr>
        <p:spPr>
          <a:xfrm>
            <a:off x="-53786" y="-27002"/>
            <a:ext cx="12245786" cy="6912004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17000"/>
                </a:schemeClr>
              </a:gs>
              <a:gs pos="69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80000"/>
              </a:lnSpc>
            </a:pPr>
            <a:endParaRPr lang="fi-FI" sz="44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b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</a:br>
            <a:endParaRPr lang="fi-FI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400" b="1" dirty="0">
              <a:solidFill>
                <a:srgbClr val="EAB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rgbClr val="EAB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7C45C-E782-483B-940B-399DD6D84E25}"/>
              </a:ext>
            </a:extLst>
          </p:cNvPr>
          <p:cNvSpPr txBox="1"/>
          <p:nvPr userDrawn="1"/>
        </p:nvSpPr>
        <p:spPr>
          <a:xfrm>
            <a:off x="558338" y="6262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0D5AF2A-5783-4B1D-9FFE-EB67612256BE}"/>
              </a:ext>
            </a:extLst>
          </p:cNvPr>
          <p:cNvSpPr/>
          <p:nvPr userDrawn="1"/>
        </p:nvSpPr>
        <p:spPr>
          <a:xfrm>
            <a:off x="-72508" y="254083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EA19FA-048F-4240-AB84-25F5F32E3A4E}"/>
              </a:ext>
            </a:extLst>
          </p:cNvPr>
          <p:cNvSpPr txBox="1"/>
          <p:nvPr userDrawn="1"/>
        </p:nvSpPr>
        <p:spPr>
          <a:xfrm>
            <a:off x="550715" y="447993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378D3BA-2D96-465B-85FC-6A2F98A76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7" y="5979218"/>
            <a:ext cx="2472964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E87A3C1-1A07-DE85-A312-3B91C6CC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75D66B2-2BE5-F7C5-721D-87CBB8D4A414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469D120-C7C2-3A49-9EA3-17B10D676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A76A28C-48CC-83DA-C31E-2448ED84E3F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2" name="Kuva 11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4B5D8D66-577B-4733-A003-10CBD7EDA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9357970-5E60-4DF1-BB0C-9373BFE5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C88D21-6276-44C2-90AB-7C3F1801F8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5CB7C39-5B9E-4935-9670-8A9632F3139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D1471B3-6F91-4AAA-9B59-63BD2DB24208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7" name="Kuva 16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33A15DE-F395-4F36-8BEE-52FF5F022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FB3358DC-A9E4-4190-AB79-2B07BC400BA9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8A9ABCC-5D7D-44F5-8027-3C5C26BA67C5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E19A15-07E8-438E-A836-3D3BEFECDAD7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5" name="Kuva 24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0A52943-FD60-4547-962B-0B0E43295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0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9A59778-DADE-D235-E6E4-59CE3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B4ABE6A-5FBA-2949-74EC-9D5A0E3CC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6133DB4-8F30-BB8B-5758-E0A4B140504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1" name="Kuva 10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12BDF28-2E25-4D8D-A558-1BCA38C5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EF08904-F44C-4604-A5ED-AB98BBC73C84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EB99DEB-049A-4A69-BD49-72CD01C9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F101AE7-350F-4B36-BFA6-0F0DA3692102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88C1616-D499-42A9-A9CC-2439192C73D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967B40EE-DBA0-4736-8024-DBF0EC157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B6E654D0-A89E-4FD4-97A6-F02DE57B046B}"/>
              </a:ext>
            </a:extLst>
          </p:cNvPr>
          <p:cNvSpPr/>
          <p:nvPr userDrawn="1"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F9219EE-FAA2-4C1A-ADF7-B3E9E85510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80944DC-D081-4D56-B2AF-21D3EE9B0ED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4" name="Kuva 2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57843A9-AFE0-4B51-9BB0-A9A8B6EC7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6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408A392B-959C-7B6C-674C-5AA9880A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C1D2456-A64D-4F82-9B4A-7DA6C7A4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15B011E6-98DB-4186-838A-1302F1A9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6AB2E0-F467-4878-AD8E-A323B7D3D4CF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CDBA8AB-B6E6-49D2-AEDF-DACE02E7FB3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2B98DC9-2FF0-46E7-865F-F00899F5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8505BCF7-C890-4C46-97FC-4BF2FAC40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8F56E451-ED68-4BCF-9EDE-39681F5DC6C6}"/>
              </a:ext>
            </a:extLst>
          </p:cNvPr>
          <p:cNvSpPr/>
          <p:nvPr userDrawn="1"/>
        </p:nvSpPr>
        <p:spPr>
          <a:xfrm>
            <a:off x="-790365" y="-108274"/>
            <a:ext cx="13095576" cy="6949351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D9B7B40-FF2F-4159-A535-114A62C65F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A856E9D-3E3B-4DB8-AE8A-35E5F028DAD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5D48A1-3B6D-4B0C-A2E2-5EE297DF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047971-4931-4452-A269-A67E25D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E7D4BE42-323A-487C-9551-C4E7B2DA7C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8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F0D2D1F-6102-4CD8-A7EA-26F9EBA4088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80BA9F-CDAD-4AD2-BA67-0A464FFF49A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6DC961-B2E6-4138-9FD0-114DA1F56DA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192F75-1EDF-4AFD-A166-B0C73573F4C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8CD60EC-9B47-4E4B-9DBF-7A52613D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B5034847-7B62-8A9E-4154-5F5ED4C1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B6DF00-71B4-8E4E-2250-8F7F0FF9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E5434D2-CBF4-4B03-88E5-F3FFF15FDD2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82C2476-002F-4F75-9F7F-2B30389B428D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CB23D3C-191D-4F8E-B26C-D10E7FCA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0A69C2F-FA42-4FAF-8EFB-B9D3AF049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4A3E93F-67DD-43A7-8104-54213AC0C1D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16441B-A971-419E-9833-C1AF99B12940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02AA5A4-D7B4-4E49-BA23-03C8C42E6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6A34A581-056A-4ED4-BA17-599DC7FEC65A}"/>
              </a:ext>
            </a:extLst>
          </p:cNvPr>
          <p:cNvSpPr/>
          <p:nvPr userDrawn="1"/>
        </p:nvSpPr>
        <p:spPr>
          <a:xfrm>
            <a:off x="-613953" y="-209006"/>
            <a:ext cx="13143668" cy="714143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78A09B6-5A4A-43FD-86E7-702340C3F1B8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4B2B2E0-F505-4593-9DEC-1762277AF0D3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79D2FE-6044-D47B-D9E7-1F4DF92B6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512C8FF-0B50-1AC9-291E-9133D63A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97E782-402E-4EF3-BA6D-DCA6273450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9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732889B2-8B94-AED4-54A9-A4DBC247D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88FA28-52F0-6E7B-2A5D-2F91ACEC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E3A41A-F442-493C-87D8-8E9F469A2CB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DC754EF-B2C7-4BD7-B4F8-CB249D10E24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0CC615EA-A1F1-4D4B-8748-CC39DCEE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83B9A6D-9A0C-40BC-B6BF-2C03C0EA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5FA3EA6-7468-4614-AAEE-DAD78FE80CC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A418577-C013-4907-92D7-4444435C79B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C620B8B-56E8-4FF7-AD5C-B3083B2F7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A3F3B0FB-E9FF-4B4D-8422-C811998C7C28}"/>
              </a:ext>
            </a:extLst>
          </p:cNvPr>
          <p:cNvSpPr/>
          <p:nvPr userDrawn="1"/>
        </p:nvSpPr>
        <p:spPr>
          <a:xfrm>
            <a:off x="-85060" y="-66295"/>
            <a:ext cx="12860534" cy="715942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613F8D0-A9F0-4B62-A645-B9527E49920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FC0794B5-7FDD-4982-A13C-724BAD32EBBE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BB91629-3ADE-C876-8969-AC289F4FC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CCE08EB6-352C-AF4B-178C-18EDE406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2" name="Kuva 21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8A44F6F-24A7-49BE-BDAD-680D3FE3E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052DE6-9295-4938-B6E3-DC11D129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FDD54-2E59-4973-9AD8-BE4645EF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5945F8-20EB-481B-C58B-F6BA160F813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DAD45E5-ED6A-5BF1-6C5E-D9CDED16E20B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F698BDE-4F5E-495B-873E-FCB1AB3BC76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989E5AD-E8B2-4CA6-A5C0-FD84E852F1D7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3B67240-02E7-4FBD-A531-11FC3AB30DB5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1A21D39-239B-4CED-9753-55C0A5A3385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870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97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dcFS3rY-R7A&amp;t=41s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72EB32F-81E6-503D-B9EB-C9D9BFD5CE92}"/>
              </a:ext>
            </a:extLst>
          </p:cNvPr>
          <p:cNvSpPr txBox="1"/>
          <p:nvPr/>
        </p:nvSpPr>
        <p:spPr>
          <a:xfrm>
            <a:off x="495300" y="2743200"/>
            <a:ext cx="3495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Proteiinit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AB0867E-CD70-5343-A956-8183462E5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4898078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53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">
            <a:extLst>
              <a:ext uri="{FF2B5EF4-FFF2-40B4-BE49-F238E27FC236}">
                <a16:creationId xmlns:a16="http://schemas.microsoft.com/office/drawing/2014/main" id="{DB5A75A6-E2DB-4666-C801-CD3727B89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715" y="3954499"/>
            <a:ext cx="11139715" cy="1542291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6C2B74C-F77A-7711-A67E-770AAFD2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77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15041" y="1840837"/>
            <a:ext cx="10058400" cy="2357176"/>
          </a:xfrm>
        </p:spPr>
        <p:txBody>
          <a:bodyPr>
            <a:normAutofit/>
          </a:bodyPr>
          <a:lstStyle/>
          <a:p>
            <a:r>
              <a:rPr lang="fi-FI" sz="4400" dirty="0"/>
              <a:t>Proteiinit eli valkuaisaineet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15041" y="4470642"/>
            <a:ext cx="10058400" cy="1739658"/>
          </a:xfrm>
        </p:spPr>
        <p:txBody>
          <a:bodyPr>
            <a:normAutofit fontScale="55000" lnSpcReduction="20000"/>
          </a:bodyPr>
          <a:lstStyle/>
          <a:p>
            <a:r>
              <a:rPr lang="fi-FI" cap="none" dirty="0">
                <a:latin typeface="Open Sans" panose="020B0606030504020204" pitchFamily="34" charset="0"/>
              </a:rPr>
              <a:t>Lähteet: </a:t>
            </a:r>
          </a:p>
          <a:p>
            <a:r>
              <a:rPr lang="fi-FI" cap="none" dirty="0">
                <a:latin typeface="Open Sans" panose="020B0606030504020204" pitchFamily="34" charset="0"/>
              </a:rPr>
              <a:t>Ravitsemushoitosuositus. VRN ja THL 2023</a:t>
            </a:r>
          </a:p>
          <a:p>
            <a:r>
              <a:rPr lang="fi-FI" altLang="fi-FI" cap="none" dirty="0">
                <a:latin typeface="Open Sans" panose="020B0606030504020204" pitchFamily="34" charset="0"/>
              </a:rPr>
              <a:t>Mutanen M, Niinikoski H, </a:t>
            </a:r>
            <a:r>
              <a:rPr lang="fi-FI" altLang="fi-FI" cap="none" dirty="0" err="1">
                <a:latin typeface="Open Sans" panose="020B0606030504020204" pitchFamily="34" charset="0"/>
              </a:rPr>
              <a:t>Schwab</a:t>
            </a:r>
            <a:r>
              <a:rPr lang="fi-FI" altLang="fi-FI" cap="none" dirty="0">
                <a:latin typeface="Open Sans" panose="020B0606030504020204" pitchFamily="34" charset="0"/>
              </a:rPr>
              <a:t> U, Uusitupa M (toim.): Ravitsemustiede. Duodecim 2021</a:t>
            </a:r>
          </a:p>
          <a:p>
            <a:r>
              <a:rPr lang="fi-FI" altLang="fi-FI" cap="none" dirty="0">
                <a:latin typeface="Open Sans" panose="020B0606030504020204" pitchFamily="34" charset="0"/>
              </a:rPr>
              <a:t>Terveyttä ruoasta. Suomalaiset ravitsemussuositukset 2014. VRN 2014</a:t>
            </a:r>
          </a:p>
          <a:p>
            <a:r>
              <a:rPr lang="fi-FI" cap="none" dirty="0" err="1">
                <a:latin typeface="Open Sans" panose="020B0606030504020204" pitchFamily="34" charset="0"/>
              </a:rPr>
              <a:t>Schwab</a:t>
            </a:r>
            <a:r>
              <a:rPr lang="fi-FI" cap="none" dirty="0">
                <a:latin typeface="Open Sans" panose="020B0606030504020204" pitchFamily="34" charset="0"/>
              </a:rPr>
              <a:t> U: Energiaravintoaineet, ravintokuitu ja alkoholi. Lääkärikirja Duodecim 2022</a:t>
            </a:r>
          </a:p>
          <a:p>
            <a:r>
              <a:rPr lang="fi-FI" cap="none" dirty="0" err="1">
                <a:latin typeface="Open Sans" panose="020B0606030504020204" pitchFamily="34" charset="0"/>
              </a:rPr>
              <a:t>Schwab</a:t>
            </a:r>
            <a:r>
              <a:rPr lang="fi-FI" cap="none" dirty="0">
                <a:latin typeface="Open Sans" panose="020B0606030504020204" pitchFamily="34" charset="0"/>
              </a:rPr>
              <a:t> U: Terveyttä edistävä ruokavalio. Lääkärikirja Duodecim 2023</a:t>
            </a:r>
          </a:p>
          <a:p>
            <a:pPr algn="l"/>
            <a:endParaRPr lang="fi-FI" cap="none" dirty="0">
              <a:latin typeface="Open Sans" panose="020B0606030504020204" pitchFamily="34" charset="0"/>
            </a:endParaRPr>
          </a:p>
          <a:p>
            <a:endParaRPr lang="fi-FI" altLang="fi-FI" sz="2400" dirty="0"/>
          </a:p>
          <a:p>
            <a:endParaRPr lang="fi-FI" altLang="fi-FI" sz="2400" dirty="0"/>
          </a:p>
          <a:p>
            <a:endParaRPr lang="fi-FI" altLang="fi-FI" sz="2400" cap="none" dirty="0"/>
          </a:p>
          <a:p>
            <a:endParaRPr lang="fi-FI" sz="24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0356387-6DB2-F893-6971-D7E403FC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65" y="125278"/>
            <a:ext cx="3600778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C449FD4B-3228-6DEB-69AB-9E35E3A48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F0463E6-2831-E85A-5B20-9433277B8981}"/>
              </a:ext>
            </a:extLst>
          </p:cNvPr>
          <p:cNvSpPr txBox="1"/>
          <p:nvPr/>
        </p:nvSpPr>
        <p:spPr>
          <a:xfrm>
            <a:off x="619125" y="3019425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Envato</a:t>
            </a:r>
            <a:r>
              <a:rPr lang="fi-FI" dirty="0"/>
              <a:t> </a:t>
            </a:r>
            <a:r>
              <a:rPr lang="fi-FI" dirty="0" err="1"/>
              <a:t>elements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69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Proteiinit eli valkuaisaineet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0B068992-CCC2-DDB2-C524-6F73B6264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Kasviproteiini</a:t>
            </a:r>
          </a:p>
        </p:txBody>
      </p:sp>
      <p:pic>
        <p:nvPicPr>
          <p:cNvPr id="16" name="Sisällön paikkamerkki 15">
            <a:extLst>
              <a:ext uri="{FF2B5EF4-FFF2-40B4-BE49-F238E27FC236}">
                <a16:creationId xmlns:a16="http://schemas.microsoft.com/office/drawing/2014/main" id="{8665EB53-BF4F-FF8E-C733-A8F5D34B85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025" y="2505075"/>
            <a:ext cx="5065299" cy="3542168"/>
          </a:xfrm>
        </p:spPr>
      </p:pic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2EF7F0D5-DDD9-8DA8-17C4-39DABB299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Eläinproteiini</a:t>
            </a:r>
          </a:p>
        </p:txBody>
      </p:sp>
      <p:pic>
        <p:nvPicPr>
          <p:cNvPr id="14" name="Sisällön paikkamerkki 13">
            <a:extLst>
              <a:ext uri="{FF2B5EF4-FFF2-40B4-BE49-F238E27FC236}">
                <a16:creationId xmlns:a16="http://schemas.microsoft.com/office/drawing/2014/main" id="{E478541E-196D-93C3-A345-8160A75535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01565" y="2505075"/>
            <a:ext cx="4124457" cy="3425825"/>
          </a:xfr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DE324B91-B19C-308D-EACC-825AE66B0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FD33DC21-3DE5-BB02-CD14-1BD6173238BD}"/>
              </a:ext>
            </a:extLst>
          </p:cNvPr>
          <p:cNvSpPr txBox="1"/>
          <p:nvPr/>
        </p:nvSpPr>
        <p:spPr>
          <a:xfrm>
            <a:off x="6701565" y="6059446"/>
            <a:ext cx="2773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</a:t>
            </a:r>
            <a:r>
              <a:rPr lang="fi-FI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Envato</a:t>
            </a:r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i-FI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Elements</a:t>
            </a:r>
            <a:endParaRPr lang="fi-FI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BC37129A-D1B6-C842-1F67-F0E172187190}"/>
              </a:ext>
            </a:extLst>
          </p:cNvPr>
          <p:cNvSpPr txBox="1"/>
          <p:nvPr/>
        </p:nvSpPr>
        <p:spPr>
          <a:xfrm>
            <a:off x="1543778" y="6047243"/>
            <a:ext cx="5157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Ravitsemushoitosuositus. VRN ja THL 2023</a:t>
            </a:r>
          </a:p>
          <a:p>
            <a:endParaRPr lang="fi-FI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0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991813"/>
            <a:ext cx="8229600" cy="706437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4000" dirty="0">
                <a:solidFill>
                  <a:schemeClr val="tx1"/>
                </a:solidFill>
              </a:rPr>
              <a:t>Proteiini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749844"/>
            <a:ext cx="9753600" cy="5000625"/>
          </a:xfrm>
        </p:spPr>
        <p:txBody>
          <a:bodyPr/>
          <a:lstStyle/>
          <a:p>
            <a:r>
              <a:rPr lang="fi-FI" altLang="fi-FI" dirty="0"/>
              <a:t>Proteiinin tarve terveellä ihmisellä on noin 1.1-1.3 g/painokilo </a:t>
            </a:r>
          </a:p>
          <a:p>
            <a:pPr lvl="1"/>
            <a:r>
              <a:rPr lang="fi-FI" dirty="0"/>
              <a:t>Proteiinin tarve yli 65- vuotiailla on 1,2–1,4 g/painokilo/vrk. </a:t>
            </a:r>
            <a:endParaRPr lang="fi-FI" altLang="fi-FI" b="1" dirty="0"/>
          </a:p>
          <a:p>
            <a:pPr lvl="1"/>
            <a:r>
              <a:rPr lang="fi-FI" altLang="fi-FI" dirty="0"/>
              <a:t>Sairaudet voivat lisätä proteiinin tarvetta, tarve on noin 1.2-2 g/kg. </a:t>
            </a:r>
          </a:p>
          <a:p>
            <a:pPr lvl="1"/>
            <a:r>
              <a:rPr lang="fi-FI" altLang="fi-FI" dirty="0"/>
              <a:t>Myös urheilu lisää proteiinin tarvetta. </a:t>
            </a:r>
          </a:p>
          <a:p>
            <a:pPr lvl="1"/>
            <a:r>
              <a:rPr lang="fi-FI" dirty="0"/>
              <a:t>Urheilijoille hyvä proteiinimäärä on usein 1.4–2.0 g/kg.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r>
              <a:rPr lang="fi-FI" altLang="fi-FI" dirty="0"/>
              <a:t>Suomalaiset saavat proteiinia yleensä tarpeeksi. Poikkeuksena  ovat vanhukset.</a:t>
            </a:r>
          </a:p>
          <a:p>
            <a:r>
              <a:rPr lang="fi-FI" sz="1600" dirty="0">
                <a:hlinkClick r:id="rId2"/>
              </a:rPr>
              <a:t>Video: Syö hyvää - Proteiini</a:t>
            </a:r>
            <a:endParaRPr lang="fi-FI" altLang="fi-FI" sz="1600" dirty="0">
              <a:solidFill>
                <a:srgbClr val="FF0000"/>
              </a:solidFill>
            </a:endParaRPr>
          </a:p>
          <a:p>
            <a:endParaRPr lang="fi-FI" altLang="fi-FI" dirty="0"/>
          </a:p>
          <a:p>
            <a:endParaRPr lang="fi-FI" alt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2FBEF4A-A60B-8021-6408-E539C2EA3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922" y="275697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5015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991813"/>
            <a:ext cx="8229600" cy="706437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Proteiini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749844"/>
            <a:ext cx="9053513" cy="5000625"/>
          </a:xfrm>
        </p:spPr>
        <p:txBody>
          <a:bodyPr/>
          <a:lstStyle/>
          <a:p>
            <a:r>
              <a:rPr lang="fi-FI" sz="2000" dirty="0"/>
              <a:t>Proteiinin tarve ei lisäänny vaikka energiankulutus lisääntyy.</a:t>
            </a:r>
          </a:p>
          <a:p>
            <a:r>
              <a:rPr lang="fi-FI" sz="2000" dirty="0"/>
              <a:t>Ravinnon kautta saatu proteiini ei varastoidu.</a:t>
            </a:r>
          </a:p>
          <a:p>
            <a:r>
              <a:rPr lang="fi-FI" altLang="fi-FI" sz="2000" dirty="0"/>
              <a:t>Proteiineja on hyvä saada joka aterialla, noin 20-30 g/ateria.</a:t>
            </a:r>
          </a:p>
          <a:p>
            <a:pPr lvl="1"/>
            <a:r>
              <a:rPr lang="fi-FI" altLang="fi-FI" sz="2000" dirty="0"/>
              <a:t>Tärkeä asia ikääntyneillä.</a:t>
            </a:r>
            <a:endParaRPr lang="fi-FI" sz="2000" dirty="0"/>
          </a:p>
          <a:p>
            <a:r>
              <a:rPr lang="fi-FI" sz="2000" dirty="0"/>
              <a:t>Proteiini lisää kylläisyyden tunnetta. Se auttaa painonhallinnassa.</a:t>
            </a:r>
          </a:p>
          <a:p>
            <a:endParaRPr lang="fi-FI" sz="2000" dirty="0">
              <a:solidFill>
                <a:srgbClr val="000000"/>
              </a:solidFill>
            </a:endParaRPr>
          </a:p>
          <a:p>
            <a:r>
              <a:rPr lang="fi-FI" sz="2000" dirty="0">
                <a:solidFill>
                  <a:srgbClr val="000000"/>
                </a:solidFill>
              </a:rPr>
              <a:t>Hyvin r</a:t>
            </a:r>
            <a:r>
              <a:rPr lang="fi-FI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unsas proteiinin saanti ei ole </a:t>
            </a:r>
            <a:r>
              <a:rPr lang="fi-FI" sz="2000" dirty="0">
                <a:solidFill>
                  <a:srgbClr val="000000"/>
                </a:solidFill>
              </a:rPr>
              <a:t>elimistölle </a:t>
            </a:r>
            <a:r>
              <a:rPr lang="fi-FI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hyödyllistä, koska ylimääräinen proteiini varastoidaan rasvaksi. </a:t>
            </a:r>
          </a:p>
          <a:p>
            <a:pPr marL="1028700" lvl="1" indent="-342900"/>
            <a:r>
              <a:rPr lang="fi-FI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Lisäksi ruokavalio tulee yksipuoliseksi.</a:t>
            </a:r>
          </a:p>
          <a:p>
            <a:pPr marL="1028700" lvl="1" indent="-342900"/>
            <a:r>
              <a:rPr lang="fi-FI" sz="1800" dirty="0">
                <a:solidFill>
                  <a:srgbClr val="000000"/>
                </a:solidFill>
              </a:rPr>
              <a:t>Myös munuaiset kuormittuvat.</a:t>
            </a:r>
            <a:endParaRPr lang="fi-FI" sz="1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fi-FI" altLang="fi-FI" dirty="0"/>
          </a:p>
          <a:p>
            <a:endParaRPr lang="fi-FI" alt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F319FE9-9551-AC53-EA6E-5012E68E1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3168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sz="3200" dirty="0"/>
              <a:t>Kasvisruoka ja proteiini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6648450" cy="45085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dirty="0"/>
              <a:t>Ravitsemuksellisesti täysipainoiseen kasvisruokavalioon kuuluu: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Täysjyväviljaa, perunaa.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Juureksia, vihanneksia, palkokasveja.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Siemeniä, pähkinöitä, sieniä.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Marjoja, hedelmiä, kasvirasvoja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Maitovalmisteita ja kananmunaa tai niitä korvaavia kasviperäisiä tuotteita.</a:t>
            </a:r>
            <a:endParaRPr lang="fi-FI" altLang="fi-FI" dirty="0"/>
          </a:p>
          <a:p>
            <a:pPr marL="0" indent="0">
              <a:buNone/>
            </a:pPr>
            <a:endParaRPr lang="fi-FI" altLang="fi-FI" dirty="0"/>
          </a:p>
          <a:p>
            <a:pPr marL="0" indent="0">
              <a:buNone/>
            </a:pPr>
            <a:r>
              <a:rPr lang="fi-FI" altLang="fi-FI" dirty="0"/>
              <a:t>Kasvisruokailijan on hyvä käyttää monipuolisesti erilaisia kasviperäisiä proteiinin lähteitä:</a:t>
            </a:r>
          </a:p>
          <a:p>
            <a:pPr lvl="1"/>
            <a:r>
              <a:rPr lang="fi-FI" altLang="fi-FI" dirty="0"/>
              <a:t>Pavut, linssit, viljat, pähkinät ja siemenet</a:t>
            </a:r>
          </a:p>
          <a:p>
            <a:pPr lvl="1"/>
            <a:r>
              <a:rPr lang="fi-FI" dirty="0"/>
              <a:t>Nyhtökaura, </a:t>
            </a:r>
            <a:r>
              <a:rPr lang="fi-FI" dirty="0" err="1"/>
              <a:t>nyhtöherne</a:t>
            </a:r>
            <a:r>
              <a:rPr lang="fi-FI" dirty="0"/>
              <a:t>, härkäpapumuru, soijarouhe, tofu, seitan jne.</a:t>
            </a:r>
            <a:endParaRPr lang="fi-FI" altLang="fi-FI" dirty="0"/>
          </a:p>
          <a:p>
            <a:pPr lvl="1"/>
            <a:endParaRPr lang="fi-FI" altLang="fi-FI" dirty="0"/>
          </a:p>
          <a:p>
            <a:pPr lvl="1"/>
            <a:endParaRPr lang="fi-FI" altLang="fi-FI" dirty="0"/>
          </a:p>
          <a:p>
            <a:pPr marL="201168" lvl="1" indent="0">
              <a:buNone/>
            </a:pPr>
            <a:endParaRPr lang="fi-FI" altLang="fi-FI" dirty="0"/>
          </a:p>
          <a:p>
            <a:pPr eaLnBrk="1" hangingPunct="1"/>
            <a:endParaRPr lang="fi-FI" altLang="fi-FI" sz="1800" b="1" dirty="0"/>
          </a:p>
        </p:txBody>
      </p:sp>
      <p:sp>
        <p:nvSpPr>
          <p:cNvPr id="24581" name="Sisällön paikkamerkki 11"/>
          <p:cNvSpPr>
            <a:spLocks noGrp="1" noChangeArrowheads="1"/>
          </p:cNvSpPr>
          <p:nvPr>
            <p:ph sz="half" idx="2"/>
          </p:nvPr>
        </p:nvSpPr>
        <p:spPr>
          <a:xfrm>
            <a:off x="7279064" y="1825625"/>
            <a:ext cx="4074736" cy="4016375"/>
          </a:xfrm>
        </p:spPr>
        <p:txBody>
          <a:bodyPr>
            <a:normAutofit fontScale="85000" lnSpcReduction="20000"/>
          </a:bodyPr>
          <a:lstStyle/>
          <a:p>
            <a:endParaRPr lang="fi-FI" altLang="fi-FI" dirty="0"/>
          </a:p>
          <a:p>
            <a:endParaRPr lang="fi-FI" alt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D8C0A57-1B26-BC86-5B12-F015BAFBE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302C4E0-BC10-3BEB-D7E1-79932361C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064" y="1465568"/>
            <a:ext cx="4347207" cy="3668407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5D9D8087-E462-2CF6-83EE-9A7F2258F1FA}"/>
              </a:ext>
            </a:extLst>
          </p:cNvPr>
          <p:cNvSpPr txBox="1"/>
          <p:nvPr/>
        </p:nvSpPr>
        <p:spPr>
          <a:xfrm>
            <a:off x="7667624" y="5221707"/>
            <a:ext cx="452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Ravitsemushoitosuositus. VRN ja THL 2023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014302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fi-FI" b="1"/>
              <a:t>Proteiinien tehtävät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6466F66-257C-41DA-819F-DF339BF03B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32" y="640081"/>
            <a:ext cx="2232049" cy="5314406"/>
          </a:xfrm>
          <a:prstGeom prst="rect">
            <a:avLst/>
          </a:prstGeom>
        </p:spPr>
      </p:pic>
      <p:sp>
        <p:nvSpPr>
          <p:cNvPr id="266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74770" y="2198914"/>
            <a:ext cx="6574973" cy="3670180"/>
          </a:xfrm>
        </p:spPr>
        <p:txBody>
          <a:bodyPr vert="horz" lIns="0" tIns="45720" rIns="0" bIns="45720" rtlCol="0">
            <a:normAutofit lnSpcReduction="10000"/>
          </a:bodyPr>
          <a:lstStyle/>
          <a:p>
            <a:r>
              <a:rPr lang="fi-FI" altLang="fi-FI" dirty="0"/>
              <a:t>Proteiinit toimivat kaikkialla elimistössä.</a:t>
            </a:r>
          </a:p>
          <a:p>
            <a:r>
              <a:rPr lang="fi-FI" altLang="fi-FI" dirty="0"/>
              <a:t>Proteiineja tarvitaan esimerkiksi:</a:t>
            </a:r>
          </a:p>
          <a:p>
            <a:pPr lvl="1"/>
            <a:r>
              <a:rPr lang="fi-FI" altLang="fi-FI" dirty="0"/>
              <a:t>Kudosten rakentamiseen ja uusimiseen</a:t>
            </a:r>
          </a:p>
          <a:p>
            <a:pPr lvl="2"/>
            <a:r>
              <a:rPr lang="fi-FI" altLang="fi-FI" dirty="0"/>
              <a:t>Proteiinia tarvitaan, kun uusia kudoksia rakennetaan. Esimerkiksi luut, lihakset, iho, veri jne. </a:t>
            </a:r>
          </a:p>
          <a:p>
            <a:pPr lvl="1"/>
            <a:r>
              <a:rPr lang="fi-FI" altLang="fi-FI" dirty="0"/>
              <a:t>Liikkeiden tuottaminen</a:t>
            </a:r>
          </a:p>
          <a:p>
            <a:pPr lvl="2"/>
            <a:r>
              <a:rPr lang="fi-FI" altLang="fi-FI" dirty="0"/>
              <a:t>Lihakset</a:t>
            </a:r>
          </a:p>
          <a:p>
            <a:pPr lvl="1"/>
            <a:r>
              <a:rPr lang="fi-FI" altLang="fi-FI" dirty="0">
                <a:solidFill>
                  <a:schemeClr val="tx1"/>
                </a:solidFill>
              </a:rPr>
              <a:t>Elimistön toimintojen säätely</a:t>
            </a:r>
          </a:p>
          <a:p>
            <a:pPr lvl="2"/>
            <a:r>
              <a:rPr lang="fi-FI" altLang="fi-FI" dirty="0">
                <a:solidFill>
                  <a:schemeClr val="tx1"/>
                </a:solidFill>
              </a:rPr>
              <a:t>Vasta-aineet, entsyymit ja hormonit</a:t>
            </a:r>
            <a:endParaRPr lang="en-US" altLang="fi-FI" dirty="0"/>
          </a:p>
          <a:p>
            <a:pPr lvl="1"/>
            <a:endParaRPr lang="en-US" altLang="fi-FI" dirty="0"/>
          </a:p>
          <a:p>
            <a:pPr>
              <a:buFont typeface="Calibri" panose="020F0502020204030204" pitchFamily="34" charset="0"/>
              <a:buNone/>
            </a:pPr>
            <a:endParaRPr lang="en-US" altLang="fi-FI" b="1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9DF92D7-237D-4A61-9DAB-6BD5922D7C17}"/>
              </a:ext>
            </a:extLst>
          </p:cNvPr>
          <p:cNvSpPr txBox="1"/>
          <p:nvPr/>
        </p:nvSpPr>
        <p:spPr>
          <a:xfrm>
            <a:off x="998483" y="5954487"/>
            <a:ext cx="275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626DA20-ED75-3C4D-72C9-495DF684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7610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Proteiinien tehtävät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889465"/>
            <a:ext cx="5181600" cy="4016375"/>
          </a:xfrm>
        </p:spPr>
        <p:txBody>
          <a:bodyPr/>
          <a:lstStyle/>
          <a:p>
            <a:pPr eaLnBrk="1" hangingPunct="1"/>
            <a:r>
              <a:rPr lang="fi-FI" altLang="fi-FI" dirty="0"/>
              <a:t>Aineiden varastointi elimistössä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fi-FI" altLang="fi-FI" sz="2000" dirty="0"/>
              <a:t>Esimerkiksi </a:t>
            </a:r>
            <a:r>
              <a:rPr lang="fi-FI" altLang="fi-FI" sz="2000" dirty="0" err="1"/>
              <a:t>ferritiini</a:t>
            </a:r>
            <a:r>
              <a:rPr lang="fi-FI" altLang="fi-FI" sz="2000" dirty="0"/>
              <a:t> varastoi rautaa.</a:t>
            </a:r>
          </a:p>
        </p:txBody>
      </p:sp>
      <p:sp>
        <p:nvSpPr>
          <p:cNvPr id="27653" name="Sisällön paikkamerkki 5"/>
          <p:cNvSpPr>
            <a:spLocks noGrp="1" noChangeArrowheads="1"/>
          </p:cNvSpPr>
          <p:nvPr>
            <p:ph sz="half" idx="2"/>
          </p:nvPr>
        </p:nvSpPr>
        <p:spPr>
          <a:xfrm>
            <a:off x="6273800" y="1950130"/>
            <a:ext cx="5181600" cy="4016375"/>
          </a:xfrm>
        </p:spPr>
        <p:txBody>
          <a:bodyPr/>
          <a:lstStyle/>
          <a:p>
            <a:pPr eaLnBrk="1" hangingPunct="1"/>
            <a:r>
              <a:rPr lang="fi-FI" altLang="fi-FI" dirty="0">
                <a:solidFill>
                  <a:schemeClr val="tx1"/>
                </a:solidFill>
              </a:rPr>
              <a:t>Aineiden kuljetus verenkierrossa</a:t>
            </a:r>
          </a:p>
          <a:p>
            <a:pPr marL="342900" lvl="1" indent="-342900">
              <a:buFontTx/>
              <a:buChar char="•"/>
            </a:pPr>
            <a:r>
              <a:rPr lang="fi-FI" altLang="fi-FI" dirty="0">
                <a:solidFill>
                  <a:schemeClr val="tx1"/>
                </a:solidFill>
              </a:rPr>
              <a:t>Kuljetusproteiineja ovat esimerkiksi: </a:t>
            </a:r>
          </a:p>
          <a:p>
            <a:pPr marL="525780" lvl="2" indent="-342900">
              <a:buFontTx/>
              <a:buChar char="•"/>
            </a:pPr>
            <a:r>
              <a:rPr lang="fi-FI" altLang="fi-FI" dirty="0">
                <a:solidFill>
                  <a:schemeClr val="tx1"/>
                </a:solidFill>
              </a:rPr>
              <a:t>Hemoglobiini</a:t>
            </a:r>
            <a:r>
              <a:rPr lang="fi-FI" altLang="fi-FI" b="1" dirty="0">
                <a:solidFill>
                  <a:schemeClr val="tx1"/>
                </a:solidFill>
              </a:rPr>
              <a:t>, </a:t>
            </a:r>
            <a:r>
              <a:rPr lang="fi-FI" altLang="fi-FI" dirty="0">
                <a:solidFill>
                  <a:schemeClr val="tx1"/>
                </a:solidFill>
              </a:rPr>
              <a:t>joka kuljettaa happea.</a:t>
            </a:r>
          </a:p>
          <a:p>
            <a:pPr marL="525780" lvl="2" indent="-342900">
              <a:buFontTx/>
              <a:buChar char="•"/>
            </a:pPr>
            <a:r>
              <a:rPr lang="fi-FI" altLang="fi-FI" dirty="0">
                <a:solidFill>
                  <a:schemeClr val="tx1"/>
                </a:solidFill>
              </a:rPr>
              <a:t>Proteiinit, jotka kuljettavat kivennäisaineita ja rasvaliukoisia vitamiineja. </a:t>
            </a:r>
          </a:p>
          <a:p>
            <a:pPr marL="525780" lvl="2" indent="-342900">
              <a:buFontTx/>
              <a:buChar char="•"/>
            </a:pPr>
            <a:r>
              <a:rPr lang="fi-FI" altLang="fi-FI" dirty="0">
                <a:solidFill>
                  <a:schemeClr val="tx1"/>
                </a:solidFill>
              </a:rPr>
              <a:t>Lipoproteiinit HDL ja LDL, jotka kuljettavat veressä rasvoja, esimerkiksi kolesterolia.</a:t>
            </a:r>
          </a:p>
          <a:p>
            <a:pPr marL="0" lvl="1" indent="0">
              <a:buNone/>
            </a:pPr>
            <a:endParaRPr lang="fi-FI" altLang="fi-FI" dirty="0">
              <a:solidFill>
                <a:schemeClr val="tx1"/>
              </a:solidFill>
            </a:endParaRPr>
          </a:p>
          <a:p>
            <a:pPr marL="342900" lvl="1" indent="-342900">
              <a:buFontTx/>
              <a:buChar char="•"/>
            </a:pPr>
            <a:endParaRPr lang="fi-FI" altLang="fi-FI" b="1" dirty="0">
              <a:solidFill>
                <a:srgbClr val="0070C0"/>
              </a:solidFill>
            </a:endParaRPr>
          </a:p>
          <a:p>
            <a:endParaRPr lang="fi-FI" alt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12" y="3812685"/>
            <a:ext cx="2889183" cy="161388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C000680-9E9B-4BD3-A3AE-64D4CF1BB069}"/>
              </a:ext>
            </a:extLst>
          </p:cNvPr>
          <p:cNvSpPr txBox="1"/>
          <p:nvPr/>
        </p:nvSpPr>
        <p:spPr>
          <a:xfrm>
            <a:off x="1811721" y="5512594"/>
            <a:ext cx="180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Pixabay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CC0FD7A-C442-9247-048D-F0267A91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3899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i-FI" altLang="fi-FI" sz="4000" b="1" dirty="0">
                <a:solidFill>
                  <a:schemeClr val="tx1"/>
                </a:solidFill>
              </a:rPr>
              <a:t>Proteiinin puute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6ED7D393-95F7-4F93-9E93-51B1B2C9C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9288"/>
            <a:ext cx="4566920" cy="4016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b="1" dirty="0" err="1">
                <a:solidFill>
                  <a:schemeClr val="tx1"/>
                </a:solidFill>
              </a:rPr>
              <a:t>Marasmi</a:t>
            </a:r>
            <a:endParaRPr lang="fi-FI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/>
                </a:solidFill>
              </a:rPr>
              <a:t>Liian vähän energiaa ja proteiinia.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tx1"/>
                </a:solidFill>
              </a:rPr>
              <a:t>Liian vähän myös muita ravintoaineita.</a:t>
            </a:r>
          </a:p>
          <a:p>
            <a:r>
              <a:rPr lang="fi-FI" sz="2000" dirty="0">
                <a:solidFill>
                  <a:schemeClr val="tx1"/>
                </a:solidFill>
              </a:rPr>
              <a:t>		</a:t>
            </a:r>
          </a:p>
          <a:p>
            <a:pPr marL="0" indent="0">
              <a:buNone/>
            </a:pPr>
            <a:r>
              <a:rPr lang="fi-FI" sz="2000" b="1" dirty="0" err="1">
                <a:solidFill>
                  <a:schemeClr val="tx1"/>
                </a:solidFill>
              </a:rPr>
              <a:t>Kvashiorkor</a:t>
            </a:r>
            <a:endParaRPr lang="fi-FI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/>
                </a:solidFill>
              </a:rPr>
              <a:t>Liian vähän proteiinia. Energiaa riittävästi.</a:t>
            </a:r>
          </a:p>
          <a:p>
            <a:pPr marL="0" indent="0">
              <a:buNone/>
            </a:pP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9701" name="Sisällön paikkamerkki 9"/>
          <p:cNvSpPr>
            <a:spLocks noGrp="1" noChangeArrowheads="1"/>
          </p:cNvSpPr>
          <p:nvPr>
            <p:ph sz="half" idx="2"/>
          </p:nvPr>
        </p:nvSpPr>
        <p:spPr>
          <a:xfrm>
            <a:off x="5776998" y="1825625"/>
            <a:ext cx="5866362" cy="4016375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fi-FI" altLang="fi-FI" sz="2000" dirty="0">
                <a:solidFill>
                  <a:schemeClr val="tx1"/>
                </a:solidFill>
              </a:rPr>
              <a:t>Osa sairauksista ja hoitotoimenpiteistä lisäävät proteiinin tarvetta: syöpätaudit, suuret leikkaukset, palovammat</a:t>
            </a:r>
            <a:r>
              <a:rPr lang="fi-FI" altLang="fi-FI" sz="2000" dirty="0"/>
              <a:t> jne.</a:t>
            </a:r>
            <a:endParaRPr lang="fi-FI" altLang="fi-FI" sz="20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fi-FI" sz="2000" dirty="0"/>
              <a:t>Proteiinien puutetta on myös pitkäaikaissairailla ja huonosti syövillä vanhuksilla.</a:t>
            </a:r>
          </a:p>
          <a:p>
            <a:pPr>
              <a:lnSpc>
                <a:spcPct val="120000"/>
              </a:lnSpc>
            </a:pPr>
            <a:endParaRPr lang="fi-FI" altLang="fi-FI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fi-FI" altLang="fi-FI" sz="2000" dirty="0">
                <a:solidFill>
                  <a:schemeClr val="tx1"/>
                </a:solidFill>
              </a:rPr>
              <a:t>Proteiinin puute:</a:t>
            </a:r>
          </a:p>
          <a:p>
            <a:pPr lvl="1">
              <a:lnSpc>
                <a:spcPct val="120000"/>
              </a:lnSpc>
            </a:pPr>
            <a:r>
              <a:rPr lang="fi-FI" altLang="fi-FI" sz="2000" dirty="0">
                <a:solidFill>
                  <a:schemeClr val="tx1"/>
                </a:solidFill>
              </a:rPr>
              <a:t>Lihakset vähenevät ja heikkenevät.</a:t>
            </a:r>
          </a:p>
          <a:p>
            <a:pPr lvl="1">
              <a:lnSpc>
                <a:spcPct val="120000"/>
              </a:lnSpc>
            </a:pPr>
            <a:r>
              <a:rPr lang="fi-FI" altLang="fi-FI" sz="2000" dirty="0">
                <a:solidFill>
                  <a:schemeClr val="tx1"/>
                </a:solidFill>
              </a:rPr>
              <a:t>Infektion saa helpommin.</a:t>
            </a:r>
          </a:p>
          <a:p>
            <a:pPr lvl="1">
              <a:lnSpc>
                <a:spcPct val="120000"/>
              </a:lnSpc>
            </a:pPr>
            <a:r>
              <a:rPr lang="fi-FI" altLang="fi-FI" sz="2000" dirty="0">
                <a:solidFill>
                  <a:schemeClr val="tx1"/>
                </a:solidFill>
              </a:rPr>
              <a:t>Haavat paranevat hitaasti.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1097279" y="2780308"/>
            <a:ext cx="195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4" name="Tekstiruutu 3"/>
          <p:cNvSpPr txBox="1"/>
          <p:nvPr/>
        </p:nvSpPr>
        <p:spPr>
          <a:xfrm>
            <a:off x="3717123" y="2934084"/>
            <a:ext cx="205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AF9CBB5-5297-842B-4206-4721F8200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232" y="136525"/>
            <a:ext cx="331651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7778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eema2">
  <a:themeElements>
    <a:clrScheme name="Savon ammattiopisto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BC00"/>
      </a:accent1>
      <a:accent2>
        <a:srgbClr val="D5D6D2"/>
      </a:accent2>
      <a:accent3>
        <a:srgbClr val="A5A5A5"/>
      </a:accent3>
      <a:accent4>
        <a:srgbClr val="FFC000"/>
      </a:accent4>
      <a:accent5>
        <a:srgbClr val="000000"/>
      </a:accent5>
      <a:accent6>
        <a:srgbClr val="212526"/>
      </a:accent6>
      <a:hlink>
        <a:srgbClr val="0563C1"/>
      </a:hlink>
      <a:folHlink>
        <a:srgbClr val="954F72"/>
      </a:folHlink>
    </a:clrScheme>
    <a:fontScheme name="Sakk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teiinit_hoivax" id="{33BE8F1C-BE3C-4D60-8C9B-F739A971FD16}" vid="{7550D6C6-55A8-4482-851F-5D7F121B4E0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akky tiedosto" ma:contentTypeID="0x010100543B188C28B91040A98FFA5D8358E44E00A3653E17E8B4444BAC37BB1A898C5149" ma:contentTypeVersion="7" ma:contentTypeDescription="" ma:contentTypeScope="" ma:versionID="6b476f8849e4c49e2cbffaf5265c69b6">
  <xsd:schema xmlns:xsd="http://www.w3.org/2001/XMLSchema" xmlns:xs="http://www.w3.org/2001/XMLSchema" xmlns:p="http://schemas.microsoft.com/office/2006/metadata/properties" xmlns:ns2="e348f4b8-ab36-454b-bd80-f564cedd1998" targetNamespace="http://schemas.microsoft.com/office/2006/metadata/properties" ma:root="true" ma:fieldsID="7842b9eaeb551fc470c7635f8a24aa28" ns2:_="">
    <xsd:import namespace="e348f4b8-ab36-454b-bd80-f564cedd1998"/>
    <xsd:element name="properties">
      <xsd:complexType>
        <xsd:sequence>
          <xsd:element name="documentManagement">
            <xsd:complexType>
              <xsd:all>
                <xsd:element ref="ns2:n8ec295155b94195b30ebd78abde7bb1" minOccurs="0"/>
                <xsd:element ref="ns2:TaxCatchAll" minOccurs="0"/>
                <xsd:element ref="ns2:TaxCatchAllLabel" minOccurs="0"/>
                <xsd:element ref="ns2:cb385421368245fdbf36d8a68f4bedf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f4b8-ab36-454b-bd80-f564cedd1998" elementFormDefault="qualified">
    <xsd:import namespace="http://schemas.microsoft.com/office/2006/documentManagement/types"/>
    <xsd:import namespace="http://schemas.microsoft.com/office/infopath/2007/PartnerControls"/>
    <xsd:element name="n8ec295155b94195b30ebd78abde7bb1" ma:index="8" nillable="true" ma:taxonomy="true" ma:internalName="n8ec295155b94195b30ebd78abde7bb1" ma:taxonomyFieldName="sakkyliittyva" ma:displayName="Liittyvät sivut" ma:readOnly="false" ma:default="" ma:fieldId="{78ec2951-55b9-4195-b30e-bd78abde7bb1}" ma:taxonomyMulti="true" ma:sspId="9ff719d7-d854-4dfa-b838-39706e50f441" ma:termSetId="6ca5c963-c121-45e3-8876-808412545d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b387cda8-f670-466a-b4a6-89bc050adfc1}" ma:internalName="TaxCatchAll" ma:showField="CatchAllData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b387cda8-f670-466a-b4a6-89bc050adfc1}" ma:internalName="TaxCatchAllLabel" ma:readOnly="true" ma:showField="CatchAllDataLabel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b385421368245fdbf36d8a68f4bedfa" ma:index="12" nillable="true" ma:taxonomy="true" ma:internalName="cb385421368245fdbf36d8a68f4bedfa" ma:taxonomyFieldName="sakkyasiakirjatyyppi" ma:displayName="Asiakirjatyyppi" ma:readOnly="false" ma:default="" ma:fieldId="{cb385421-3682-45fd-bf36-d8a68f4bedfa}" ma:sspId="9ff719d7-d854-4dfa-b838-39706e50f441" ma:termSetId="0353ea1d-5cae-4040-9a98-5756a290533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b385421368245fdbf36d8a68f4bedfa xmlns="e348f4b8-ab36-454b-bd80-f564cedd1998">
      <Terms xmlns="http://schemas.microsoft.com/office/infopath/2007/PartnerControls"/>
    </cb385421368245fdbf36d8a68f4bedfa>
    <n8ec295155b94195b30ebd78abde7bb1 xmlns="e348f4b8-ab36-454b-bd80-f564cedd1998">
      <Terms xmlns="http://schemas.microsoft.com/office/infopath/2007/PartnerControls"/>
    </n8ec295155b94195b30ebd78abde7bb1>
    <TaxCatchAll xmlns="e348f4b8-ab36-454b-bd80-f564cedd199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9ff719d7-d854-4dfa-b838-39706e50f441" ContentTypeId="0x010100543B188C28B91040A98FFA5D8358E44E" PreviousValue="false"/>
</file>

<file path=customXml/itemProps1.xml><?xml version="1.0" encoding="utf-8"?>
<ds:datastoreItem xmlns:ds="http://schemas.openxmlformats.org/officeDocument/2006/customXml" ds:itemID="{30B41F86-3BCB-4C60-B4AA-257AEF3C1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8f4b8-ab36-454b-bd80-f564cedd19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D93E36-6A13-4687-B31F-B7060B3E894E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e348f4b8-ab36-454b-bd80-f564cedd199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6177CC7-400F-455C-8B7B-184083ED366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58EB0F9-FB7A-44EF-BC5F-3AC073EC77FB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Proteiinit_hoivax</Template>
  <TotalTime>102</TotalTime>
  <Words>458</Words>
  <Application>Microsoft Office PowerPoint</Application>
  <PresentationFormat>Laajakuva</PresentationFormat>
  <Paragraphs>86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Open Sans</vt:lpstr>
      <vt:lpstr>Teema2</vt:lpstr>
      <vt:lpstr>PowerPoint-esitys</vt:lpstr>
      <vt:lpstr>Proteiinit eli valkuaisaineet</vt:lpstr>
      <vt:lpstr>Proteiinit eli valkuaisaineet</vt:lpstr>
      <vt:lpstr>Proteiini</vt:lpstr>
      <vt:lpstr>Proteiini</vt:lpstr>
      <vt:lpstr>Kasvisruoka ja proteiini</vt:lpstr>
      <vt:lpstr>Proteiinien tehtävät</vt:lpstr>
      <vt:lpstr>Proteiinien tehtävät</vt:lpstr>
      <vt:lpstr>Proteiinin puute</vt:lpstr>
      <vt:lpstr>PowerPoint-esitys</vt:lpstr>
    </vt:vector>
  </TitlesOfParts>
  <Company>Savon koulutuskuntayhtyma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Kortelainen Arja</dc:creator>
  <cp:lastModifiedBy>Laitinen Merja</cp:lastModifiedBy>
  <cp:revision>2</cp:revision>
  <dcterms:created xsi:type="dcterms:W3CDTF">2024-06-03T09:57:52Z</dcterms:created>
  <dcterms:modified xsi:type="dcterms:W3CDTF">2024-06-06T05:02:24Z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0x010100543B188C28B91040A98FFA5D8358E44E00A3653E17E8B4444BAC37BB1A898C5149</vt:lpwstr>
  </property>
  <property fmtid="{D5CDD505-2E9C-101B-9397-08002B2CF9AE}" pid="3" name="sakkyliittyva">
    <vt:lpwstr/>
  </property>
  <property fmtid="{D5CDD505-2E9C-101B-9397-08002B2CF9AE}" pid="4" name="sakkyasiakirjatyyppi">
    <vt:lpwstr/>
  </property>
</Properties>
</file>