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66" r:id="rId4"/>
    <p:sldId id="271" r:id="rId5"/>
    <p:sldId id="269" r:id="rId6"/>
    <p:sldId id="272" r:id="rId7"/>
    <p:sldId id="265" r:id="rId8"/>
    <p:sldId id="267" r:id="rId9"/>
    <p:sldId id="264" r:id="rId10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712" autoAdjust="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97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kkimäki Mari" userId="2da620b1-3f74-4a53-9cb2-7a981a02d6a3" providerId="ADAL" clId="{AFA83B7D-593C-4109-BD57-38AF1D145904}"/>
    <pc:docChg chg="modSld">
      <pc:chgData name="Penkkimäki Mari" userId="2da620b1-3f74-4a53-9cb2-7a981a02d6a3" providerId="ADAL" clId="{AFA83B7D-593C-4109-BD57-38AF1D145904}" dt="2024-06-03T10:26:17.208" v="1" actId="6549"/>
      <pc:docMkLst>
        <pc:docMk/>
      </pc:docMkLst>
      <pc:sldChg chg="modSp mod">
        <pc:chgData name="Penkkimäki Mari" userId="2da620b1-3f74-4a53-9cb2-7a981a02d6a3" providerId="ADAL" clId="{AFA83B7D-593C-4109-BD57-38AF1D145904}" dt="2024-06-03T10:25:12.606" v="0" actId="20577"/>
        <pc:sldMkLst>
          <pc:docMk/>
          <pc:sldMk cId="3212052917" sldId="266"/>
        </pc:sldMkLst>
        <pc:spChg chg="mod">
          <ac:chgData name="Penkkimäki Mari" userId="2da620b1-3f74-4a53-9cb2-7a981a02d6a3" providerId="ADAL" clId="{AFA83B7D-593C-4109-BD57-38AF1D145904}" dt="2024-06-03T10:25:12.606" v="0" actId="20577"/>
          <ac:spMkLst>
            <pc:docMk/>
            <pc:sldMk cId="3212052917" sldId="266"/>
            <ac:spMk id="10" creationId="{89AAEA69-ED4B-998C-88C5-2454EC016FD2}"/>
          </ac:spMkLst>
        </pc:spChg>
      </pc:sldChg>
      <pc:sldChg chg="modSp mod">
        <pc:chgData name="Penkkimäki Mari" userId="2da620b1-3f74-4a53-9cb2-7a981a02d6a3" providerId="ADAL" clId="{AFA83B7D-593C-4109-BD57-38AF1D145904}" dt="2024-06-03T10:26:17.208" v="1" actId="6549"/>
        <pc:sldMkLst>
          <pc:docMk/>
          <pc:sldMk cId="1284614151" sldId="267"/>
        </pc:sldMkLst>
        <pc:spChg chg="mod">
          <ac:chgData name="Penkkimäki Mari" userId="2da620b1-3f74-4a53-9cb2-7a981a02d6a3" providerId="ADAL" clId="{AFA83B7D-593C-4109-BD57-38AF1D145904}" dt="2024-06-03T10:26:17.208" v="1" actId="6549"/>
          <ac:spMkLst>
            <pc:docMk/>
            <pc:sldMk cId="1284614151" sldId="267"/>
            <ac:spMk id="3" creationId="{DD7438A3-05CC-660C-5D7B-D79154DDBDA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92402E-D48E-4A20-9102-455829196172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2E2CFF20-7C1C-41FD-9CEE-04940163F267}">
      <dgm:prSet/>
      <dgm:spPr/>
      <dgm:t>
        <a:bodyPr/>
        <a:lstStyle/>
        <a:p>
          <a:pPr rtl="0"/>
          <a:r>
            <a:rPr lang="fi-FI" dirty="0"/>
            <a:t>Hyvinvointi on moniulotteinen käsitys</a:t>
          </a:r>
        </a:p>
      </dgm:t>
    </dgm:pt>
    <dgm:pt modelId="{9BBCA0B3-ECD4-4AE4-8479-5F7C71BD2374}" type="parTrans" cxnId="{D4253ED4-707E-4C62-A355-76418DE3C083}">
      <dgm:prSet/>
      <dgm:spPr/>
      <dgm:t>
        <a:bodyPr/>
        <a:lstStyle/>
        <a:p>
          <a:endParaRPr lang="fi-FI"/>
        </a:p>
      </dgm:t>
    </dgm:pt>
    <dgm:pt modelId="{6A04FF85-0D28-4926-B096-826297055590}" type="sibTrans" cxnId="{D4253ED4-707E-4C62-A355-76418DE3C083}">
      <dgm:prSet/>
      <dgm:spPr/>
      <dgm:t>
        <a:bodyPr/>
        <a:lstStyle/>
        <a:p>
          <a:endParaRPr lang="fi-FI"/>
        </a:p>
      </dgm:t>
    </dgm:pt>
    <dgm:pt modelId="{2A3940EC-3F73-41CD-9641-615A6A0C36F2}">
      <dgm:prSet/>
      <dgm:spPr/>
      <dgm:t>
        <a:bodyPr/>
        <a:lstStyle/>
        <a:p>
          <a:pPr rtl="0"/>
          <a:r>
            <a:rPr lang="fi-FI"/>
            <a:t>Psyykkinen</a:t>
          </a:r>
          <a:endParaRPr lang="fi-FI" dirty="0"/>
        </a:p>
      </dgm:t>
    </dgm:pt>
    <dgm:pt modelId="{46CF5DDB-1345-4142-971C-5C6E33AC4D69}" type="parTrans" cxnId="{00BC0CB8-DAD4-4298-9D19-F593C04A534F}">
      <dgm:prSet/>
      <dgm:spPr/>
      <dgm:t>
        <a:bodyPr/>
        <a:lstStyle/>
        <a:p>
          <a:endParaRPr lang="fi-FI"/>
        </a:p>
      </dgm:t>
    </dgm:pt>
    <dgm:pt modelId="{AD29527A-B1B0-451C-8A86-8A04C63E8F91}" type="sibTrans" cxnId="{00BC0CB8-DAD4-4298-9D19-F593C04A534F}">
      <dgm:prSet/>
      <dgm:spPr/>
      <dgm:t>
        <a:bodyPr/>
        <a:lstStyle/>
        <a:p>
          <a:endParaRPr lang="fi-FI"/>
        </a:p>
      </dgm:t>
    </dgm:pt>
    <dgm:pt modelId="{41AD8F5E-FB4D-4F9D-B231-9BCD5CBE59A8}">
      <dgm:prSet/>
      <dgm:spPr/>
      <dgm:t>
        <a:bodyPr/>
        <a:lstStyle/>
        <a:p>
          <a:pPr rtl="0"/>
          <a:r>
            <a:rPr lang="fi-FI"/>
            <a:t>Fyysinen </a:t>
          </a:r>
          <a:endParaRPr lang="fi-FI" dirty="0"/>
        </a:p>
      </dgm:t>
    </dgm:pt>
    <dgm:pt modelId="{11DF7449-9F07-45F2-8445-5ACC48AA58BB}" type="parTrans" cxnId="{28419A6E-A80E-4F1B-87EB-2C5C9667AC06}">
      <dgm:prSet/>
      <dgm:spPr/>
      <dgm:t>
        <a:bodyPr/>
        <a:lstStyle/>
        <a:p>
          <a:endParaRPr lang="fi-FI"/>
        </a:p>
      </dgm:t>
    </dgm:pt>
    <dgm:pt modelId="{2DAF140B-617B-4572-AED6-8059B97A1755}" type="sibTrans" cxnId="{28419A6E-A80E-4F1B-87EB-2C5C9667AC06}">
      <dgm:prSet/>
      <dgm:spPr/>
      <dgm:t>
        <a:bodyPr/>
        <a:lstStyle/>
        <a:p>
          <a:endParaRPr lang="fi-FI"/>
        </a:p>
      </dgm:t>
    </dgm:pt>
    <dgm:pt modelId="{10B988BE-80D1-4A2D-A7B5-0FD3B2EDD8EA}">
      <dgm:prSet/>
      <dgm:spPr/>
      <dgm:t>
        <a:bodyPr/>
        <a:lstStyle/>
        <a:p>
          <a:pPr rtl="0"/>
          <a:r>
            <a:rPr lang="fi-FI"/>
            <a:t>Sosiaalinen</a:t>
          </a:r>
          <a:endParaRPr lang="fi-FI" dirty="0"/>
        </a:p>
      </dgm:t>
    </dgm:pt>
    <dgm:pt modelId="{CD199214-3751-4111-B62F-21290C34E9A7}" type="parTrans" cxnId="{370EC29E-A6F4-443C-87DB-9EE2142AF6E6}">
      <dgm:prSet/>
      <dgm:spPr/>
      <dgm:t>
        <a:bodyPr/>
        <a:lstStyle/>
        <a:p>
          <a:endParaRPr lang="fi-FI"/>
        </a:p>
      </dgm:t>
    </dgm:pt>
    <dgm:pt modelId="{60EB7B12-ED78-4962-BC5E-41FB06F344A5}" type="sibTrans" cxnId="{370EC29E-A6F4-443C-87DB-9EE2142AF6E6}">
      <dgm:prSet/>
      <dgm:spPr/>
      <dgm:t>
        <a:bodyPr/>
        <a:lstStyle/>
        <a:p>
          <a:endParaRPr lang="fi-FI"/>
        </a:p>
      </dgm:t>
    </dgm:pt>
    <dgm:pt modelId="{52536D81-B21D-450E-9911-D9579F8950A6}">
      <dgm:prSet/>
      <dgm:spPr/>
      <dgm:t>
        <a:bodyPr/>
        <a:lstStyle/>
        <a:p>
          <a:pPr rtl="0"/>
          <a:r>
            <a:rPr lang="fi-FI"/>
            <a:t>Terveys</a:t>
          </a:r>
          <a:endParaRPr lang="fi-FI" dirty="0"/>
        </a:p>
      </dgm:t>
    </dgm:pt>
    <dgm:pt modelId="{AA06BD87-DB0E-4890-A9F5-6D5ECA4F94A6}" type="parTrans" cxnId="{50FE966D-C4BE-4C8A-BE54-7E4FFA429A8C}">
      <dgm:prSet/>
      <dgm:spPr/>
      <dgm:t>
        <a:bodyPr/>
        <a:lstStyle/>
        <a:p>
          <a:endParaRPr lang="fi-FI"/>
        </a:p>
      </dgm:t>
    </dgm:pt>
    <dgm:pt modelId="{1857CCFC-41E0-4353-83DA-41E19FFD7E5E}" type="sibTrans" cxnId="{50FE966D-C4BE-4C8A-BE54-7E4FFA429A8C}">
      <dgm:prSet/>
      <dgm:spPr/>
      <dgm:t>
        <a:bodyPr/>
        <a:lstStyle/>
        <a:p>
          <a:endParaRPr lang="fi-FI"/>
        </a:p>
      </dgm:t>
    </dgm:pt>
    <dgm:pt modelId="{D4515A83-AD76-4C82-B0EC-9018C9F9F664}">
      <dgm:prSet/>
      <dgm:spPr/>
      <dgm:t>
        <a:bodyPr/>
        <a:lstStyle/>
        <a:p>
          <a:pPr rtl="0"/>
          <a:r>
            <a:rPr lang="fi-FI"/>
            <a:t>Talous</a:t>
          </a:r>
          <a:endParaRPr lang="fi-FI" dirty="0"/>
        </a:p>
      </dgm:t>
    </dgm:pt>
    <dgm:pt modelId="{8738DFE0-7847-445F-B761-0A892E0BCC6B}" type="parTrans" cxnId="{7262BA75-1D85-4493-912D-40627DB980F1}">
      <dgm:prSet/>
      <dgm:spPr/>
      <dgm:t>
        <a:bodyPr/>
        <a:lstStyle/>
        <a:p>
          <a:endParaRPr lang="fi-FI"/>
        </a:p>
      </dgm:t>
    </dgm:pt>
    <dgm:pt modelId="{F24F99CD-D6D1-4AB0-960C-EB53D0D6034E}" type="sibTrans" cxnId="{7262BA75-1D85-4493-912D-40627DB980F1}">
      <dgm:prSet/>
      <dgm:spPr/>
      <dgm:t>
        <a:bodyPr/>
        <a:lstStyle/>
        <a:p>
          <a:endParaRPr lang="fi-FI"/>
        </a:p>
      </dgm:t>
    </dgm:pt>
    <dgm:pt modelId="{1E005AD5-A17C-41DC-AFC7-0C6D333459DC}">
      <dgm:prSet/>
      <dgm:spPr/>
      <dgm:t>
        <a:bodyPr/>
        <a:lstStyle/>
        <a:p>
          <a:pPr rtl="0"/>
          <a:r>
            <a:rPr lang="fi-FI"/>
            <a:t>Yhteisön hyvinvointi</a:t>
          </a:r>
          <a:endParaRPr lang="fi-FI" dirty="0"/>
        </a:p>
      </dgm:t>
    </dgm:pt>
    <dgm:pt modelId="{5BB23883-7B21-4621-A66D-F1FE0E511A1F}" type="parTrans" cxnId="{D11E3F3B-9663-488F-822D-8E2078139265}">
      <dgm:prSet/>
      <dgm:spPr/>
      <dgm:t>
        <a:bodyPr/>
        <a:lstStyle/>
        <a:p>
          <a:endParaRPr lang="fi-FI"/>
        </a:p>
      </dgm:t>
    </dgm:pt>
    <dgm:pt modelId="{856A9526-0F6A-4B93-AB72-E6A6538C5F54}" type="sibTrans" cxnId="{D11E3F3B-9663-488F-822D-8E2078139265}">
      <dgm:prSet/>
      <dgm:spPr/>
      <dgm:t>
        <a:bodyPr/>
        <a:lstStyle/>
        <a:p>
          <a:endParaRPr lang="fi-FI"/>
        </a:p>
      </dgm:t>
    </dgm:pt>
    <dgm:pt modelId="{4046074B-7065-4ECC-96BD-EC61104C5C42}">
      <dgm:prSet/>
      <dgm:spPr/>
      <dgm:t>
        <a:bodyPr/>
        <a:lstStyle/>
        <a:p>
          <a:pPr rtl="0"/>
          <a:r>
            <a:rPr lang="fi-FI"/>
            <a:t>Kaikki hyvinvoinnin osa-alueet vaikuttavat toisiinsa</a:t>
          </a:r>
          <a:endParaRPr lang="fi-FI" dirty="0"/>
        </a:p>
      </dgm:t>
    </dgm:pt>
    <dgm:pt modelId="{0C6C089B-FAC8-4CAB-B9AC-1ED00C024BB8}" type="parTrans" cxnId="{12CB983F-5B87-40A6-9223-F5EAFAED2EE1}">
      <dgm:prSet/>
      <dgm:spPr/>
      <dgm:t>
        <a:bodyPr/>
        <a:lstStyle/>
        <a:p>
          <a:endParaRPr lang="fi-FI"/>
        </a:p>
      </dgm:t>
    </dgm:pt>
    <dgm:pt modelId="{1EF064F2-5DA1-4BD0-867B-505B4AC75418}" type="sibTrans" cxnId="{12CB983F-5B87-40A6-9223-F5EAFAED2EE1}">
      <dgm:prSet/>
      <dgm:spPr/>
      <dgm:t>
        <a:bodyPr/>
        <a:lstStyle/>
        <a:p>
          <a:endParaRPr lang="fi-FI"/>
        </a:p>
      </dgm:t>
    </dgm:pt>
    <dgm:pt modelId="{698C39AE-C1E4-49FB-8BAD-2B3BA754E3D1}" type="pres">
      <dgm:prSet presAssocID="{B192402E-D48E-4A20-9102-455829196172}" presName="linear" presStyleCnt="0">
        <dgm:presLayoutVars>
          <dgm:animLvl val="lvl"/>
          <dgm:resizeHandles val="exact"/>
        </dgm:presLayoutVars>
      </dgm:prSet>
      <dgm:spPr/>
    </dgm:pt>
    <dgm:pt modelId="{26604E5C-AD89-40E4-86A7-200D3029BB52}" type="pres">
      <dgm:prSet presAssocID="{2E2CFF20-7C1C-41FD-9CEE-04940163F267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A985131F-7784-448B-9F25-9FD039E713AA}" type="pres">
      <dgm:prSet presAssocID="{6A04FF85-0D28-4926-B096-826297055590}" presName="spacer" presStyleCnt="0"/>
      <dgm:spPr/>
    </dgm:pt>
    <dgm:pt modelId="{FDD0B97B-120C-4BC5-AB06-38AA182ACB93}" type="pres">
      <dgm:prSet presAssocID="{2A3940EC-3F73-41CD-9641-615A6A0C36F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B7EBA8A-057A-430D-B17B-14389FC918FC}" type="pres">
      <dgm:prSet presAssocID="{AD29527A-B1B0-451C-8A86-8A04C63E8F91}" presName="spacer" presStyleCnt="0"/>
      <dgm:spPr/>
    </dgm:pt>
    <dgm:pt modelId="{93613DAE-817E-4A0A-B995-65EE6B8BC584}" type="pres">
      <dgm:prSet presAssocID="{41AD8F5E-FB4D-4F9D-B231-9BCD5CBE59A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8F89795-7AD5-4EE0-8D1C-B6B17B11184D}" type="pres">
      <dgm:prSet presAssocID="{2DAF140B-617B-4572-AED6-8059B97A1755}" presName="spacer" presStyleCnt="0"/>
      <dgm:spPr/>
    </dgm:pt>
    <dgm:pt modelId="{005B9D21-D1A3-4F79-A36D-2895334FF733}" type="pres">
      <dgm:prSet presAssocID="{10B988BE-80D1-4A2D-A7B5-0FD3B2EDD8EA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930C8820-C417-4E74-9984-CA6874BB005C}" type="pres">
      <dgm:prSet presAssocID="{60EB7B12-ED78-4962-BC5E-41FB06F344A5}" presName="spacer" presStyleCnt="0"/>
      <dgm:spPr/>
    </dgm:pt>
    <dgm:pt modelId="{B55C14D6-D51E-4168-9FF7-E933505AD4F9}" type="pres">
      <dgm:prSet presAssocID="{52536D81-B21D-450E-9911-D9579F8950A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CC67D08-9239-424F-92CB-78BC8EFE3818}" type="pres">
      <dgm:prSet presAssocID="{1857CCFC-41E0-4353-83DA-41E19FFD7E5E}" presName="spacer" presStyleCnt="0"/>
      <dgm:spPr/>
    </dgm:pt>
    <dgm:pt modelId="{4AC7C365-A63B-415E-AD19-4B2D8CC3EA07}" type="pres">
      <dgm:prSet presAssocID="{D4515A83-AD76-4C82-B0EC-9018C9F9F66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18BCD35-6B38-4D3A-B692-67C59702A01C}" type="pres">
      <dgm:prSet presAssocID="{F24F99CD-D6D1-4AB0-960C-EB53D0D6034E}" presName="spacer" presStyleCnt="0"/>
      <dgm:spPr/>
    </dgm:pt>
    <dgm:pt modelId="{DB80AD61-1B91-4141-BE7C-66CA106C845F}" type="pres">
      <dgm:prSet presAssocID="{1E005AD5-A17C-41DC-AFC7-0C6D333459DC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250C398-EBB0-4EC5-97B9-585E5CE2ABA6}" type="pres">
      <dgm:prSet presAssocID="{856A9526-0F6A-4B93-AB72-E6A6538C5F54}" presName="spacer" presStyleCnt="0"/>
      <dgm:spPr/>
    </dgm:pt>
    <dgm:pt modelId="{382D43A0-6D1B-431E-8CF1-B7CAA3B36C66}" type="pres">
      <dgm:prSet presAssocID="{4046074B-7065-4ECC-96BD-EC61104C5C4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9E793118-306F-4C85-9DE3-92E16D099BA0}" type="presOf" srcId="{2A3940EC-3F73-41CD-9641-615A6A0C36F2}" destId="{FDD0B97B-120C-4BC5-AB06-38AA182ACB93}" srcOrd="0" destOrd="0" presId="urn:microsoft.com/office/officeart/2005/8/layout/vList2"/>
    <dgm:cxn modelId="{DDA8AE1B-63E1-4C9D-AF6C-535D064D7B5D}" type="presOf" srcId="{10B988BE-80D1-4A2D-A7B5-0FD3B2EDD8EA}" destId="{005B9D21-D1A3-4F79-A36D-2895334FF733}" srcOrd="0" destOrd="0" presId="urn:microsoft.com/office/officeart/2005/8/layout/vList2"/>
    <dgm:cxn modelId="{D11E3F3B-9663-488F-822D-8E2078139265}" srcId="{B192402E-D48E-4A20-9102-455829196172}" destId="{1E005AD5-A17C-41DC-AFC7-0C6D333459DC}" srcOrd="6" destOrd="0" parTransId="{5BB23883-7B21-4621-A66D-F1FE0E511A1F}" sibTransId="{856A9526-0F6A-4B93-AB72-E6A6538C5F54}"/>
    <dgm:cxn modelId="{12CB983F-5B87-40A6-9223-F5EAFAED2EE1}" srcId="{B192402E-D48E-4A20-9102-455829196172}" destId="{4046074B-7065-4ECC-96BD-EC61104C5C42}" srcOrd="7" destOrd="0" parTransId="{0C6C089B-FAC8-4CAB-B9AC-1ED00C024BB8}" sibTransId="{1EF064F2-5DA1-4BD0-867B-505B4AC75418}"/>
    <dgm:cxn modelId="{22DC3F68-F7FF-4C4C-B64B-DBE578B9690F}" type="presOf" srcId="{D4515A83-AD76-4C82-B0EC-9018C9F9F664}" destId="{4AC7C365-A63B-415E-AD19-4B2D8CC3EA07}" srcOrd="0" destOrd="0" presId="urn:microsoft.com/office/officeart/2005/8/layout/vList2"/>
    <dgm:cxn modelId="{30EFA268-0DDD-469C-B73A-5CFC8F2C17EE}" type="presOf" srcId="{B192402E-D48E-4A20-9102-455829196172}" destId="{698C39AE-C1E4-49FB-8BAD-2B3BA754E3D1}" srcOrd="0" destOrd="0" presId="urn:microsoft.com/office/officeart/2005/8/layout/vList2"/>
    <dgm:cxn modelId="{50FE966D-C4BE-4C8A-BE54-7E4FFA429A8C}" srcId="{B192402E-D48E-4A20-9102-455829196172}" destId="{52536D81-B21D-450E-9911-D9579F8950A6}" srcOrd="4" destOrd="0" parTransId="{AA06BD87-DB0E-4890-A9F5-6D5ECA4F94A6}" sibTransId="{1857CCFC-41E0-4353-83DA-41E19FFD7E5E}"/>
    <dgm:cxn modelId="{28419A6E-A80E-4F1B-87EB-2C5C9667AC06}" srcId="{B192402E-D48E-4A20-9102-455829196172}" destId="{41AD8F5E-FB4D-4F9D-B231-9BCD5CBE59A8}" srcOrd="2" destOrd="0" parTransId="{11DF7449-9F07-45F2-8445-5ACC48AA58BB}" sibTransId="{2DAF140B-617B-4572-AED6-8059B97A1755}"/>
    <dgm:cxn modelId="{7262BA75-1D85-4493-912D-40627DB980F1}" srcId="{B192402E-D48E-4A20-9102-455829196172}" destId="{D4515A83-AD76-4C82-B0EC-9018C9F9F664}" srcOrd="5" destOrd="0" parTransId="{8738DFE0-7847-445F-B761-0A892E0BCC6B}" sibTransId="{F24F99CD-D6D1-4AB0-960C-EB53D0D6034E}"/>
    <dgm:cxn modelId="{7CAFFE7F-73AF-4E90-9D8E-062C606A3D61}" type="presOf" srcId="{4046074B-7065-4ECC-96BD-EC61104C5C42}" destId="{382D43A0-6D1B-431E-8CF1-B7CAA3B36C66}" srcOrd="0" destOrd="0" presId="urn:microsoft.com/office/officeart/2005/8/layout/vList2"/>
    <dgm:cxn modelId="{D0A8B192-2577-44EE-BB5C-508F77CD8DDB}" type="presOf" srcId="{1E005AD5-A17C-41DC-AFC7-0C6D333459DC}" destId="{DB80AD61-1B91-4141-BE7C-66CA106C845F}" srcOrd="0" destOrd="0" presId="urn:microsoft.com/office/officeart/2005/8/layout/vList2"/>
    <dgm:cxn modelId="{370EC29E-A6F4-443C-87DB-9EE2142AF6E6}" srcId="{B192402E-D48E-4A20-9102-455829196172}" destId="{10B988BE-80D1-4A2D-A7B5-0FD3B2EDD8EA}" srcOrd="3" destOrd="0" parTransId="{CD199214-3751-4111-B62F-21290C34E9A7}" sibTransId="{60EB7B12-ED78-4962-BC5E-41FB06F344A5}"/>
    <dgm:cxn modelId="{282D69B6-ACB1-40BA-B1BB-F58BF07DD3A3}" type="presOf" srcId="{2E2CFF20-7C1C-41FD-9CEE-04940163F267}" destId="{26604E5C-AD89-40E4-86A7-200D3029BB52}" srcOrd="0" destOrd="0" presId="urn:microsoft.com/office/officeart/2005/8/layout/vList2"/>
    <dgm:cxn modelId="{00BC0CB8-DAD4-4298-9D19-F593C04A534F}" srcId="{B192402E-D48E-4A20-9102-455829196172}" destId="{2A3940EC-3F73-41CD-9641-615A6A0C36F2}" srcOrd="1" destOrd="0" parTransId="{46CF5DDB-1345-4142-971C-5C6E33AC4D69}" sibTransId="{AD29527A-B1B0-451C-8A86-8A04C63E8F91}"/>
    <dgm:cxn modelId="{AD867ABD-AD2F-47B7-91C6-1A9EB4A57353}" type="presOf" srcId="{41AD8F5E-FB4D-4F9D-B231-9BCD5CBE59A8}" destId="{93613DAE-817E-4A0A-B995-65EE6B8BC584}" srcOrd="0" destOrd="0" presId="urn:microsoft.com/office/officeart/2005/8/layout/vList2"/>
    <dgm:cxn modelId="{D4253ED4-707E-4C62-A355-76418DE3C083}" srcId="{B192402E-D48E-4A20-9102-455829196172}" destId="{2E2CFF20-7C1C-41FD-9CEE-04940163F267}" srcOrd="0" destOrd="0" parTransId="{9BBCA0B3-ECD4-4AE4-8479-5F7C71BD2374}" sibTransId="{6A04FF85-0D28-4926-B096-826297055590}"/>
    <dgm:cxn modelId="{2E338CEB-77DF-410B-8C5C-489C563088A6}" type="presOf" srcId="{52536D81-B21D-450E-9911-D9579F8950A6}" destId="{B55C14D6-D51E-4168-9FF7-E933505AD4F9}" srcOrd="0" destOrd="0" presId="urn:microsoft.com/office/officeart/2005/8/layout/vList2"/>
    <dgm:cxn modelId="{6D25B824-3CDA-4C52-985F-6E747B5A9887}" type="presParOf" srcId="{698C39AE-C1E4-49FB-8BAD-2B3BA754E3D1}" destId="{26604E5C-AD89-40E4-86A7-200D3029BB52}" srcOrd="0" destOrd="0" presId="urn:microsoft.com/office/officeart/2005/8/layout/vList2"/>
    <dgm:cxn modelId="{6B4637B7-9052-42A2-8ED1-807644AE3E48}" type="presParOf" srcId="{698C39AE-C1E4-49FB-8BAD-2B3BA754E3D1}" destId="{A985131F-7784-448B-9F25-9FD039E713AA}" srcOrd="1" destOrd="0" presId="urn:microsoft.com/office/officeart/2005/8/layout/vList2"/>
    <dgm:cxn modelId="{E66F01DD-0535-45B9-B73F-79B2F6CA9401}" type="presParOf" srcId="{698C39AE-C1E4-49FB-8BAD-2B3BA754E3D1}" destId="{FDD0B97B-120C-4BC5-AB06-38AA182ACB93}" srcOrd="2" destOrd="0" presId="urn:microsoft.com/office/officeart/2005/8/layout/vList2"/>
    <dgm:cxn modelId="{5A36B744-1426-48FF-B5CD-4E5F45E97E36}" type="presParOf" srcId="{698C39AE-C1E4-49FB-8BAD-2B3BA754E3D1}" destId="{4B7EBA8A-057A-430D-B17B-14389FC918FC}" srcOrd="3" destOrd="0" presId="urn:microsoft.com/office/officeart/2005/8/layout/vList2"/>
    <dgm:cxn modelId="{62BD45A5-DCDF-4009-A54C-5EFA250DBE7B}" type="presParOf" srcId="{698C39AE-C1E4-49FB-8BAD-2B3BA754E3D1}" destId="{93613DAE-817E-4A0A-B995-65EE6B8BC584}" srcOrd="4" destOrd="0" presId="urn:microsoft.com/office/officeart/2005/8/layout/vList2"/>
    <dgm:cxn modelId="{9743D98D-7085-4DE7-87E4-055C58A91232}" type="presParOf" srcId="{698C39AE-C1E4-49FB-8BAD-2B3BA754E3D1}" destId="{78F89795-7AD5-4EE0-8D1C-B6B17B11184D}" srcOrd="5" destOrd="0" presId="urn:microsoft.com/office/officeart/2005/8/layout/vList2"/>
    <dgm:cxn modelId="{AF977C57-A24D-4B87-B502-F81657FEDD57}" type="presParOf" srcId="{698C39AE-C1E4-49FB-8BAD-2B3BA754E3D1}" destId="{005B9D21-D1A3-4F79-A36D-2895334FF733}" srcOrd="6" destOrd="0" presId="urn:microsoft.com/office/officeart/2005/8/layout/vList2"/>
    <dgm:cxn modelId="{950B306A-5269-4EE6-BB10-D30BFA4EBD98}" type="presParOf" srcId="{698C39AE-C1E4-49FB-8BAD-2B3BA754E3D1}" destId="{930C8820-C417-4E74-9984-CA6874BB005C}" srcOrd="7" destOrd="0" presId="urn:microsoft.com/office/officeart/2005/8/layout/vList2"/>
    <dgm:cxn modelId="{EF6A179A-912E-4768-AF75-E5A28A85AD76}" type="presParOf" srcId="{698C39AE-C1E4-49FB-8BAD-2B3BA754E3D1}" destId="{B55C14D6-D51E-4168-9FF7-E933505AD4F9}" srcOrd="8" destOrd="0" presId="urn:microsoft.com/office/officeart/2005/8/layout/vList2"/>
    <dgm:cxn modelId="{1FCE5FC2-49E5-4668-BCEA-A3306B91B6BC}" type="presParOf" srcId="{698C39AE-C1E4-49FB-8BAD-2B3BA754E3D1}" destId="{3CC67D08-9239-424F-92CB-78BC8EFE3818}" srcOrd="9" destOrd="0" presId="urn:microsoft.com/office/officeart/2005/8/layout/vList2"/>
    <dgm:cxn modelId="{5CE423C4-5FA2-4691-B0C4-52935189AB79}" type="presParOf" srcId="{698C39AE-C1E4-49FB-8BAD-2B3BA754E3D1}" destId="{4AC7C365-A63B-415E-AD19-4B2D8CC3EA07}" srcOrd="10" destOrd="0" presId="urn:microsoft.com/office/officeart/2005/8/layout/vList2"/>
    <dgm:cxn modelId="{3C4D5F10-93ED-41E6-A41E-CA101E5386E2}" type="presParOf" srcId="{698C39AE-C1E4-49FB-8BAD-2B3BA754E3D1}" destId="{E18BCD35-6B38-4D3A-B692-67C59702A01C}" srcOrd="11" destOrd="0" presId="urn:microsoft.com/office/officeart/2005/8/layout/vList2"/>
    <dgm:cxn modelId="{E769407B-5E00-4FCD-89FF-673C42A6E901}" type="presParOf" srcId="{698C39AE-C1E4-49FB-8BAD-2B3BA754E3D1}" destId="{DB80AD61-1B91-4141-BE7C-66CA106C845F}" srcOrd="12" destOrd="0" presId="urn:microsoft.com/office/officeart/2005/8/layout/vList2"/>
    <dgm:cxn modelId="{48B0A9F1-6FF6-4E9A-83F2-904A62892D0A}" type="presParOf" srcId="{698C39AE-C1E4-49FB-8BAD-2B3BA754E3D1}" destId="{D250C398-EBB0-4EC5-97B9-585E5CE2ABA6}" srcOrd="13" destOrd="0" presId="urn:microsoft.com/office/officeart/2005/8/layout/vList2"/>
    <dgm:cxn modelId="{E35C423A-5F51-4430-9B49-066044874AC4}" type="presParOf" srcId="{698C39AE-C1E4-49FB-8BAD-2B3BA754E3D1}" destId="{382D43A0-6D1B-431E-8CF1-B7CAA3B36C66}" srcOrd="1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04E5C-AD89-40E4-86A7-200D3029BB52}">
      <dsp:nvSpPr>
        <dsp:cNvPr id="0" name=""/>
        <dsp:cNvSpPr/>
      </dsp:nvSpPr>
      <dsp:spPr>
        <a:xfrm>
          <a:off x="0" y="32498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Hyvinvointi on moniulotteinen käsitys</a:t>
          </a:r>
        </a:p>
      </dsp:txBody>
      <dsp:txXfrm>
        <a:off x="28100" y="353081"/>
        <a:ext cx="6592247" cy="519439"/>
      </dsp:txXfrm>
    </dsp:sp>
    <dsp:sp modelId="{FDD0B97B-120C-4BC5-AB06-38AA182ACB93}">
      <dsp:nvSpPr>
        <dsp:cNvPr id="0" name=""/>
        <dsp:cNvSpPr/>
      </dsp:nvSpPr>
      <dsp:spPr>
        <a:xfrm>
          <a:off x="0" y="96974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Psyykkinen</a:t>
          </a:r>
          <a:endParaRPr lang="fi-FI" sz="2400" kern="1200" dirty="0"/>
        </a:p>
      </dsp:txBody>
      <dsp:txXfrm>
        <a:off x="28100" y="997841"/>
        <a:ext cx="6592247" cy="519439"/>
      </dsp:txXfrm>
    </dsp:sp>
    <dsp:sp modelId="{93613DAE-817E-4A0A-B995-65EE6B8BC584}">
      <dsp:nvSpPr>
        <dsp:cNvPr id="0" name=""/>
        <dsp:cNvSpPr/>
      </dsp:nvSpPr>
      <dsp:spPr>
        <a:xfrm>
          <a:off x="0" y="161450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Fyysinen </a:t>
          </a:r>
          <a:endParaRPr lang="fi-FI" sz="2400" kern="1200" dirty="0"/>
        </a:p>
      </dsp:txBody>
      <dsp:txXfrm>
        <a:off x="28100" y="1642601"/>
        <a:ext cx="6592247" cy="519439"/>
      </dsp:txXfrm>
    </dsp:sp>
    <dsp:sp modelId="{005B9D21-D1A3-4F79-A36D-2895334FF733}">
      <dsp:nvSpPr>
        <dsp:cNvPr id="0" name=""/>
        <dsp:cNvSpPr/>
      </dsp:nvSpPr>
      <dsp:spPr>
        <a:xfrm>
          <a:off x="0" y="225926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Sosiaalinen</a:t>
          </a:r>
          <a:endParaRPr lang="fi-FI" sz="2400" kern="1200" dirty="0"/>
        </a:p>
      </dsp:txBody>
      <dsp:txXfrm>
        <a:off x="28100" y="2287361"/>
        <a:ext cx="6592247" cy="519439"/>
      </dsp:txXfrm>
    </dsp:sp>
    <dsp:sp modelId="{B55C14D6-D51E-4168-9FF7-E933505AD4F9}">
      <dsp:nvSpPr>
        <dsp:cNvPr id="0" name=""/>
        <dsp:cNvSpPr/>
      </dsp:nvSpPr>
      <dsp:spPr>
        <a:xfrm>
          <a:off x="0" y="290402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Terveys</a:t>
          </a:r>
          <a:endParaRPr lang="fi-FI" sz="2400" kern="1200" dirty="0"/>
        </a:p>
      </dsp:txBody>
      <dsp:txXfrm>
        <a:off x="28100" y="2932121"/>
        <a:ext cx="6592247" cy="519439"/>
      </dsp:txXfrm>
    </dsp:sp>
    <dsp:sp modelId="{4AC7C365-A63B-415E-AD19-4B2D8CC3EA07}">
      <dsp:nvSpPr>
        <dsp:cNvPr id="0" name=""/>
        <dsp:cNvSpPr/>
      </dsp:nvSpPr>
      <dsp:spPr>
        <a:xfrm>
          <a:off x="0" y="354878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Talous</a:t>
          </a:r>
          <a:endParaRPr lang="fi-FI" sz="2400" kern="1200" dirty="0"/>
        </a:p>
      </dsp:txBody>
      <dsp:txXfrm>
        <a:off x="28100" y="3576881"/>
        <a:ext cx="6592247" cy="519439"/>
      </dsp:txXfrm>
    </dsp:sp>
    <dsp:sp modelId="{DB80AD61-1B91-4141-BE7C-66CA106C845F}">
      <dsp:nvSpPr>
        <dsp:cNvPr id="0" name=""/>
        <dsp:cNvSpPr/>
      </dsp:nvSpPr>
      <dsp:spPr>
        <a:xfrm>
          <a:off x="0" y="419354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Yhteisön hyvinvointi</a:t>
          </a:r>
          <a:endParaRPr lang="fi-FI" sz="2400" kern="1200" dirty="0"/>
        </a:p>
      </dsp:txBody>
      <dsp:txXfrm>
        <a:off x="28100" y="4221641"/>
        <a:ext cx="6592247" cy="519439"/>
      </dsp:txXfrm>
    </dsp:sp>
    <dsp:sp modelId="{382D43A0-6D1B-431E-8CF1-B7CAA3B36C66}">
      <dsp:nvSpPr>
        <dsp:cNvPr id="0" name=""/>
        <dsp:cNvSpPr/>
      </dsp:nvSpPr>
      <dsp:spPr>
        <a:xfrm>
          <a:off x="0" y="4838301"/>
          <a:ext cx="6648447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Kaikki hyvinvoinnin osa-alueet vaikuttavat toisiinsa</a:t>
          </a:r>
          <a:endParaRPr lang="fi-FI" sz="2400" kern="1200" dirty="0"/>
        </a:p>
      </dsp:txBody>
      <dsp:txXfrm>
        <a:off x="28100" y="4866401"/>
        <a:ext cx="6592247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BC10188-DC2C-458D-AB41-143A0BE9A3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9634E15-7196-43FC-B912-C4D8B4A2CE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3EA1B90-5178-4170-92B1-8893BD08564F}" type="datetime1">
              <a:rPr lang="fi-FI" smtClean="0"/>
              <a:t>3.6.2024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EA2570-D5B6-41CB-96C2-FFC994466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5C31B37-7A69-4C30-9B63-29F8242FC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89B6C8-888A-401B-9F9B-D41D36B6C3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3100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34DA7C-E4CC-4BCA-BF4B-EC009506CAB4}" type="datetime1">
              <a:rPr lang="fi-FI" noProof="0" smtClean="0"/>
              <a:t>3.6.2024</a:t>
            </a:fld>
            <a:endParaRPr lang="fi-FI" noProof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F28A1F-3E69-47E5-AE93-E7F2155A242D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75933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3F28A1F-3E69-47E5-AE93-E7F2155A242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714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3F28A1F-3E69-47E5-AE93-E7F2155A242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173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rtlCol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orakulmio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2653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1AB651-5612-4E6A-9B35-A555D082E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1389A2-D77B-40CA-AD1E-0178AEFAD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1DCA993-CBEA-48C5-BD35-50ABDFF64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88ED8E0-95EC-469F-9B7E-562FBDFDE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4634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776F88-2A37-410D-A685-E455AF3D0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C764B46-B015-44F7-8DC0-AFB8D275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3C8232-2077-497A-9142-B787E2B03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AF6077C-D913-4FD0-B6E0-6D70BEFD4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3905DBB-3AA9-4435-AC97-732293FDE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954C901-FCAF-4DFB-A621-6A969641C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921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AF2623-2255-4BBA-9577-B3A3FD2AE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259F0F0-5E7C-4FC9-8E90-6ADCD7A71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0553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A9D3FFB-BE14-4D90-A515-10EDD1BEE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2767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451E51-BE82-4B1B-9CB6-89C26464D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CCBF8C-3CF7-47E6-9AB0-15584178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D07DA3C-0298-45CF-AFC3-41031C076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C4FF87-D01E-416B-9EF8-E107C4EDD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853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rtlCol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orakulmio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2641ECAC-0557-4843-8433-067E4414E2F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7512001" cy="6727855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339438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3300"/>
            <a:ext cx="6273800" cy="1449216"/>
          </a:xfrm>
          <a:solidFill>
            <a:schemeClr val="accent2">
              <a:lumMod val="50000"/>
            </a:schemeClr>
          </a:solidFill>
        </p:spPr>
        <p:txBody>
          <a:bodyPr tIns="108000" bIns="108000" rtlCol="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38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3923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leveä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3301"/>
            <a:ext cx="6273800" cy="1449216"/>
          </a:xfrm>
          <a:solidFill>
            <a:schemeClr val="accent2">
              <a:lumMod val="50000"/>
            </a:schemeClr>
          </a:solidFill>
        </p:spPr>
        <p:txBody>
          <a:bodyPr vert="horz" lIns="91440" tIns="108000" rIns="91440" bIns="108000" rtlCol="0" anchor="ctr">
            <a:spAutoFit/>
          </a:bodyPr>
          <a:lstStyle>
            <a:lvl1pPr>
              <a:defRPr lang="en-US" sz="4000"/>
            </a:lvl1pPr>
          </a:lstStyle>
          <a:p>
            <a:pPr lvl="0" rtl="0">
              <a:lnSpc>
                <a:spcPct val="100000"/>
              </a:lnSpc>
            </a:pPr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9457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6D3C5ED2-B01D-4104-B193-BC78D76A464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305550" cy="6721475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tähän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7974" y="303301"/>
            <a:ext cx="4695825" cy="1449216"/>
          </a:xfrm>
          <a:solidFill>
            <a:schemeClr val="accent2">
              <a:lumMod val="50000"/>
            </a:schemeClr>
          </a:solidFill>
        </p:spPr>
        <p:txBody>
          <a:bodyPr wrap="square" tIns="108000" bIns="108000" rtlCol="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fi-FI" noProof="0"/>
              <a:t>Muokkaa otsikon perustyyliä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9790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– vaakasuuntai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4305300" cy="6721472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vert="horz" lIns="396000" tIns="0" rIns="396000" bIns="0" rtlCol="0" anchor="ctr">
            <a:noAutofit/>
          </a:bodyPr>
          <a:lstStyle>
            <a:lvl1pPr algn="r">
              <a:lnSpc>
                <a:spcPct val="70000"/>
              </a:lnSpc>
              <a:defRPr lang="en-US" sz="5200" b="0" spc="-150" dirty="0"/>
            </a:lvl1pPr>
          </a:lstStyle>
          <a:p>
            <a:pPr lvl="0" algn="r"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365124"/>
            <a:ext cx="6648448" cy="5984875"/>
          </a:xfrm>
        </p:spPr>
        <p:txBody>
          <a:bodyPr lIns="108000" tIns="108000" rIns="108000" bIns="108000"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6049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– vaakasuuntai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tsikko 16">
            <a:extLst>
              <a:ext uri="{FF2B5EF4-FFF2-40B4-BE49-F238E27FC236}">
                <a16:creationId xmlns:a16="http://schemas.microsoft.com/office/drawing/2014/main" id="{65237DA4-112F-40B2-8C8C-EB23506D9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12000" y="0"/>
            <a:ext cx="4680000" cy="6721473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lIns="396000" rIns="396000" rtlCol="0">
            <a:normAutofit/>
          </a:bodyPr>
          <a:lstStyle>
            <a:lvl1pPr>
              <a:lnSpc>
                <a:spcPct val="70000"/>
              </a:lnSpc>
              <a:defRPr sz="5200" spc="-15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6156323" cy="5984875"/>
          </a:xfrm>
        </p:spPr>
        <p:txBody>
          <a:bodyPr lIns="108000" tIns="108000" rIns="108000" bIns="108000" rtlCol="0" anchor="ctr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bg1">
              <a:lumMod val="85000"/>
            </a:schemeClr>
          </a:solidFill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449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– vaakasuuntain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D68E6EF2-4B2F-4D0D-9505-CE928729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611076"/>
            <a:ext cx="6648448" cy="5738923"/>
          </a:xfrm>
        </p:spPr>
        <p:txBody>
          <a:bodyPr lIns="108000" tIns="108000" rIns="108000" bIns="10800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91A21B9-BA54-413B-940E-027C32E4D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1076"/>
            <a:ext cx="3440502" cy="2680322"/>
          </a:xfrm>
          <a:solidFill>
            <a:schemeClr val="accent2">
              <a:lumMod val="50000"/>
            </a:schemeClr>
          </a:solidFill>
        </p:spPr>
        <p:txBody>
          <a:bodyPr wrap="square" tIns="108000" bIns="108000" rtlCol="0" anchor="t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1005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22BDA7-8BE9-42D5-ACF1-0F51423A2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1CEF73F-3CCA-4312-8E9C-2B4629DA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3BF716-502C-4821-A3A0-19C2C508E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6598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48E4AFE-E166-4B84-B0C8-9205038D80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C617517-B672-49BA-AC6E-AB66D06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C92C27-7843-4B22-9200-B7304E6A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5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DB4F10-F75B-41A8-B994-BFF68949E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61475"/>
            <a:ext cx="8382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512D21E2-8DEB-4F43-A26E-B8DA900A9230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35CD3143-7FD1-40EA-AA4A-47C72380AEC2}"/>
              </a:ext>
            </a:extLst>
          </p:cNvPr>
          <p:cNvSpPr/>
          <p:nvPr userDrawn="1"/>
        </p:nvSpPr>
        <p:spPr>
          <a:xfrm>
            <a:off x="11353798" y="6721474"/>
            <a:ext cx="838201" cy="136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39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9" r:id="rId2"/>
    <p:sldLayoutId id="2147483660" r:id="rId3"/>
    <p:sldLayoutId id="2147483665" r:id="rId4"/>
    <p:sldLayoutId id="2147483666" r:id="rId5"/>
    <p:sldLayoutId id="2147483650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astamalanopisto.fi/hankkeet/tsemppia-urapolulle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10C5037-DA4A-44E2-A9FB-84B14987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Psyykkinen hyvinvointi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397C2DB-90F2-4971-AC44-7CDDF5A3B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612" y="4611901"/>
            <a:ext cx="3924000" cy="1065330"/>
          </a:xfrm>
        </p:spPr>
        <p:txBody>
          <a:bodyPr rtlCol="0"/>
          <a:lstStyle/>
          <a:p>
            <a:pPr rtl="0"/>
            <a:r>
              <a:rPr lang="fi-FI" dirty="0"/>
              <a:t>Tsemppiä urapolulle! –hanke</a:t>
            </a:r>
          </a:p>
          <a:p>
            <a:pPr rtl="0"/>
            <a:r>
              <a:rPr lang="fi-FI" dirty="0"/>
              <a:t>Kouluttaja Maija Lyytikäinen</a:t>
            </a:r>
          </a:p>
          <a:p>
            <a:pPr rtl="0"/>
            <a:r>
              <a:rPr lang="fi-FI" dirty="0"/>
              <a:t>Päivämäärä 30.5.2024</a:t>
            </a:r>
          </a:p>
          <a:p>
            <a:pPr rtl="0"/>
            <a:endParaRPr lang="fi-FI" dirty="0"/>
          </a:p>
          <a:p>
            <a:pPr rtl="0"/>
            <a:endParaRPr lang="fi-FI" dirty="0"/>
          </a:p>
        </p:txBody>
      </p:sp>
      <p:sp>
        <p:nvSpPr>
          <p:cNvPr id="15" name="Dian numeron paikkamerkki 14">
            <a:extLst>
              <a:ext uri="{FF2B5EF4-FFF2-40B4-BE49-F238E27FC236}">
                <a16:creationId xmlns:a16="http://schemas.microsoft.com/office/drawing/2014/main" id="{26F5C050-EB87-421A-8A5C-E6CB3010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/>
              <a:t>SIVU </a:t>
            </a:r>
            <a:fld id="{4A9B5881-4007-4345-955A-79C2656F0C49}" type="slidenum">
              <a:rPr lang="fi-FI" smtClean="0"/>
              <a:pPr/>
              <a:t>1</a:t>
            </a:fld>
            <a:endParaRPr lang="fi-FI"/>
          </a:p>
        </p:txBody>
      </p:sp>
      <p:pic>
        <p:nvPicPr>
          <p:cNvPr id="13" name="Kuva 12" descr="Kuva, joka sisältää kohteen Fontti, Grafiikka, teksti, kuvakaappaus&#10;&#10;Kuvaus luotu automaattisesti">
            <a:extLst>
              <a:ext uri="{FF2B5EF4-FFF2-40B4-BE49-F238E27FC236}">
                <a16:creationId xmlns:a16="http://schemas.microsoft.com/office/drawing/2014/main" id="{1B343EDF-7206-4F52-33A8-E72DA502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11" y="5857475"/>
            <a:ext cx="2182069" cy="684000"/>
          </a:xfrm>
          <a:prstGeom prst="rect">
            <a:avLst/>
          </a:prstGeom>
        </p:spPr>
      </p:pic>
      <p:pic>
        <p:nvPicPr>
          <p:cNvPr id="18" name="Kuvan paikkamerkki 17" descr="Kasa erivärisiä lankoja, joista muodostuu keltainen hehkulamppu">
            <a:extLst>
              <a:ext uri="{FF2B5EF4-FFF2-40B4-BE49-F238E27FC236}">
                <a16:creationId xmlns:a16="http://schemas.microsoft.com/office/drawing/2014/main" id="{CF4D5D89-B498-8E36-F313-037BFDB7DA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27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625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3AEC0301-E9AA-4478-9E23-C372DBDCE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SIVU </a:t>
            </a:r>
            <a:fld id="{4A9B5881-4007-4345-955A-79C2656F0C49}" type="slidenum">
              <a:rPr lang="fi-FI" smtClean="0"/>
              <a:pPr rtl="0">
                <a:spcAft>
                  <a:spcPts val="600"/>
                </a:spcAft>
              </a:pPr>
              <a:t>2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8F58AE6-56F6-44E8-8BBF-23277B17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3440502" cy="2680322"/>
          </a:xfrm>
        </p:spPr>
        <p:txBody>
          <a:bodyPr wrap="square" rtlCol="0" anchor="t">
            <a:normAutofit/>
          </a:bodyPr>
          <a:lstStyle/>
          <a:p>
            <a:pPr rtl="0"/>
            <a:r>
              <a:rPr lang="fi-FI" b="1" dirty="0"/>
              <a:t>Hyvinvoinnin osa-alueet</a:t>
            </a:r>
            <a:br>
              <a:rPr lang="fi-FI" dirty="0"/>
            </a:br>
            <a:r>
              <a:rPr lang="fi-FI" dirty="0"/>
              <a:t> </a:t>
            </a:r>
          </a:p>
        </p:txBody>
      </p:sp>
      <p:graphicFrame>
        <p:nvGraphicFramePr>
          <p:cNvPr id="3" name="Sisällön paikkamerkki 2" descr="Luettelon sisällön paikkamerkki">
            <a:extLst>
              <a:ext uri="{FF2B5EF4-FFF2-40B4-BE49-F238E27FC236}">
                <a16:creationId xmlns:a16="http://schemas.microsoft.com/office/drawing/2014/main" id="{00DD6853-7971-494B-A148-546DF3F15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823527"/>
              </p:ext>
            </p:extLst>
          </p:nvPr>
        </p:nvGraphicFramePr>
        <p:xfrm>
          <a:off x="4705350" y="611076"/>
          <a:ext cx="6648448" cy="5738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978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isällön paikkamerkki 11" descr="Kivipyramidi joen rannalla">
            <a:extLst>
              <a:ext uri="{FF2B5EF4-FFF2-40B4-BE49-F238E27FC236}">
                <a16:creationId xmlns:a16="http://schemas.microsoft.com/office/drawing/2014/main" id="{F226411A-7E3C-8FE3-1D3E-81BB418EFFD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81"/>
          <a:stretch/>
        </p:blipFill>
        <p:spPr>
          <a:xfrm>
            <a:off x="20" y="10"/>
            <a:ext cx="6305530" cy="6721465"/>
          </a:xfr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60E3EFF-28CA-B08F-9E7C-AEFD0F39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4" y="303301"/>
            <a:ext cx="4695825" cy="1449216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Psyykkinen hyvinvointi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89AAEA69-ED4B-998C-88C5-2454EC016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>
            <a:normAutofit/>
          </a:bodyPr>
          <a:lstStyle/>
          <a:p>
            <a:pPr rtl="0"/>
            <a:r>
              <a:rPr lang="fi-FI" noProof="1"/>
              <a:t>Kokemus omasta hyvinvoinnista ja mielen tasapainosta</a:t>
            </a:r>
          </a:p>
          <a:p>
            <a:pPr rtl="0"/>
            <a:r>
              <a:rPr lang="fi-FI" noProof="1"/>
              <a:t>Kykyä kohdata arjen haasteita sekä vaihtelevia tilanteita</a:t>
            </a:r>
          </a:p>
          <a:p>
            <a:r>
              <a:rPr lang="fi-FI" noProof="1"/>
              <a:t>Mikä parantaa sinun psyykkistä hyvinvointiasi?</a:t>
            </a:r>
          </a:p>
          <a:p>
            <a:r>
              <a:rPr lang="fi-FI" noProof="1"/>
              <a:t>Psyykkisen hyvinvoinnin ja mielenterveyden vahvistamista voi opetella ja parantaa monilla eri keinoilla</a:t>
            </a:r>
          </a:p>
          <a:p>
            <a:pPr lvl="1"/>
            <a:r>
              <a:rPr lang="fi-FI" noProof="1"/>
              <a:t>Arjen valinnat</a:t>
            </a:r>
          </a:p>
          <a:p>
            <a:pPr lvl="1"/>
            <a:r>
              <a:rPr lang="fi-FI" noProof="1"/>
              <a:t>Tunne- ja tietoisuustaidot</a:t>
            </a:r>
          </a:p>
          <a:p>
            <a:pPr lvl="1"/>
            <a:r>
              <a:rPr lang="fi-FI" noProof="1"/>
              <a:t>Vuorovaikutustaidot</a:t>
            </a:r>
          </a:p>
          <a:p>
            <a:pPr lvl="1"/>
            <a:r>
              <a:rPr lang="fi-FI" noProof="1"/>
              <a:t>Ongelmanratkaisutaidot</a:t>
            </a:r>
          </a:p>
          <a:p>
            <a:pPr lvl="1"/>
            <a:endParaRPr lang="fi-FI" noProof="1"/>
          </a:p>
          <a:p>
            <a:pPr rtl="0"/>
            <a:endParaRPr lang="fi-FI" noProof="1"/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B1212E5-A340-1104-D18E-FFDC7E8642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3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1205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Psyykkisestä terveys tietoisuus Mural">
            <a:extLst>
              <a:ext uri="{FF2B5EF4-FFF2-40B4-BE49-F238E27FC236}">
                <a16:creationId xmlns:a16="http://schemas.microsoft.com/office/drawing/2014/main" id="{037D020E-D392-3529-5E6E-F15035B8C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37" b="1"/>
          <a:stretch/>
        </p:blipFill>
        <p:spPr>
          <a:xfrm>
            <a:off x="20" y="10"/>
            <a:ext cx="6305530" cy="6721465"/>
          </a:xfrm>
          <a:prstGeom prst="rect">
            <a:avLst/>
          </a:prstGeom>
          <a:noFill/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CAB63815-F60F-7646-F31E-183AC812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4" y="303301"/>
            <a:ext cx="4695825" cy="1449216"/>
          </a:xfrm>
        </p:spPr>
        <p:txBody>
          <a:bodyPr wrap="square" anchor="ctr">
            <a:normAutofit/>
          </a:bodyPr>
          <a:lstStyle/>
          <a:p>
            <a:r>
              <a:rPr lang="fi-FI" dirty="0"/>
              <a:t>Mitä mielenterveys 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8EBED7-0B4A-5E14-8AC3-ED0C6256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>
            <a:normAutofit/>
          </a:bodyPr>
          <a:lstStyle/>
          <a:p>
            <a:r>
              <a:rPr lang="fi-FI" sz="2400" dirty="0"/>
              <a:t>Mielenterveys on hyvinvoinnin tila, jossa ihminen pystyy näkemään omat kykynsä ja selviytymään elämään kuuluvissa haasteissa sekä työskentelemään ja ottamaan osaa yhteisönsä toimintaan. (WHO 2013)</a:t>
            </a:r>
          </a:p>
          <a:p>
            <a:r>
              <a:rPr lang="fi-FI" sz="2400" dirty="0"/>
              <a:t>Monen tekijän summa ja jotkut tekijät voivat olla toisia vahvempia</a:t>
            </a:r>
          </a:p>
          <a:p>
            <a:r>
              <a:rPr lang="fi-FI" sz="2400" dirty="0"/>
              <a:t>Vaihtelee elämäntilanteiden mukaan</a:t>
            </a:r>
          </a:p>
          <a:p>
            <a:endParaRPr lang="fi-FI" sz="2400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3B85BE2-B24B-3760-DA1A-5EF5D2EFF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4778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C2DCDAD1-7E01-9B65-656A-0CEE3701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Mielenterveyteen vaikuttavia tekijöitä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480BCAA8-6FBA-3E59-512C-54FC18F2E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r>
              <a:rPr lang="fi-FI" dirty="0"/>
              <a:t>Perimä- ja yksilölliset tekijät</a:t>
            </a:r>
          </a:p>
          <a:p>
            <a:r>
              <a:rPr lang="fi-FI" dirty="0"/>
              <a:t>Ympäristö</a:t>
            </a:r>
          </a:p>
          <a:p>
            <a:r>
              <a:rPr lang="fi-FI" dirty="0"/>
              <a:t>Sosiaaliset suhteet ja vuorovaikutus</a:t>
            </a:r>
          </a:p>
          <a:p>
            <a:r>
              <a:rPr lang="fi-FI" dirty="0"/>
              <a:t>Kokemukset</a:t>
            </a:r>
          </a:p>
          <a:p>
            <a:r>
              <a:rPr lang="fi-FI" dirty="0"/>
              <a:t>Yhteiskunnalliset tekijät</a:t>
            </a:r>
          </a:p>
          <a:p>
            <a:r>
              <a:rPr lang="fi-FI" dirty="0"/>
              <a:t>Kulttuuriset arvot ja uskomukset</a:t>
            </a:r>
          </a:p>
          <a:p>
            <a:r>
              <a:rPr lang="fi-FI" dirty="0"/>
              <a:t>Arjen valinnat</a:t>
            </a:r>
          </a:p>
          <a:p>
            <a:r>
              <a:rPr lang="fi-FI" dirty="0"/>
              <a:t>Arvojen mukaiset valinnat</a:t>
            </a:r>
          </a:p>
          <a:p>
            <a:endParaRPr lang="fi-FI" dirty="0"/>
          </a:p>
        </p:txBody>
      </p:sp>
      <p:pic>
        <p:nvPicPr>
          <p:cNvPr id="11" name="Sisällön paikkamerkki 10" descr="Oikeuden vaaka sinisellä taustalla">
            <a:extLst>
              <a:ext uri="{FF2B5EF4-FFF2-40B4-BE49-F238E27FC236}">
                <a16:creationId xmlns:a16="http://schemas.microsoft.com/office/drawing/2014/main" id="{5C43DAF7-40EB-78FE-7FC0-01B52D9F7B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10707" b="-1"/>
          <a:stretch/>
        </p:blipFill>
        <p:spPr>
          <a:xfrm>
            <a:off x="6172200" y="1825625"/>
            <a:ext cx="5181600" cy="4351338"/>
          </a:xfrm>
          <a:noFill/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5DD407-68EC-EA42-EEC6-E4CEE990B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5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12249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ADD478-3BDA-25B0-DFF0-3A49D169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856"/>
            <a:ext cx="6273800" cy="1326105"/>
          </a:xfrm>
        </p:spPr>
        <p:txBody>
          <a:bodyPr/>
          <a:lstStyle/>
          <a:p>
            <a:r>
              <a:rPr lang="fi-FI" dirty="0"/>
              <a:t>Millainen voisi olla hyvä mielenterveys?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48C2A0-FF65-2919-C83C-B67882F6C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Valmius elämänmuutoksiin, kykyä etsiä selviytymiskeinoja arjen haasteissa ja kriiseissä</a:t>
            </a:r>
          </a:p>
          <a:p>
            <a:r>
              <a:rPr lang="fi-FI" dirty="0"/>
              <a:t>Kykyä huolehtia hyvinvoinnin edellytyksistä ja arjen toiminnoista</a:t>
            </a:r>
          </a:p>
          <a:p>
            <a:r>
              <a:rPr lang="fi-FI" dirty="0"/>
              <a:t>Kykyä ihmissuhteisiin, vuorovaikutukseen</a:t>
            </a:r>
          </a:p>
          <a:p>
            <a:r>
              <a:rPr lang="fi-FI" dirty="0"/>
              <a:t>Hyvää suhdetta itseen, itsensä hyväksymistä ja arvostamista</a:t>
            </a:r>
          </a:p>
          <a:p>
            <a:r>
              <a:rPr lang="fi-FI" dirty="0"/>
              <a:t>Ahdistuksen hallinta</a:t>
            </a:r>
          </a:p>
          <a:p>
            <a:r>
              <a:rPr lang="fi-FI" dirty="0"/>
              <a:t>Todellisuudentajua; kykyä erottaa oma sisäinen maailma ja ulkoinen todellisuus</a:t>
            </a:r>
          </a:p>
          <a:p>
            <a:r>
              <a:rPr lang="fi-FI" dirty="0"/>
              <a:t>Merkityksellisyyden kokemus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0BECA10-BA4D-5F3A-1C12-128F3086F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6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170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CD58FBC-4AE6-C0AE-C305-80AEE3BEC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7</a:t>
            </a:fld>
            <a:endParaRPr lang="fi-FI" noProof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856668-2FF8-8323-A14D-71F21016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04" y="146255"/>
            <a:ext cx="6565490" cy="6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6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16E85F-65F0-479D-15AC-FB8B2586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57"/>
            <a:ext cx="6273800" cy="1880103"/>
          </a:xfrm>
        </p:spPr>
        <p:txBody>
          <a:bodyPr/>
          <a:lstStyle/>
          <a:p>
            <a:r>
              <a:rPr lang="fi-FI" dirty="0"/>
              <a:t>Miten tukea omaa psyykkistä hyvinvointia ja mielenterveyttä?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7438A3-05CC-660C-5D7B-D79154DDB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9909"/>
            <a:ext cx="10515600" cy="3827053"/>
          </a:xfrm>
        </p:spPr>
        <p:txBody>
          <a:bodyPr/>
          <a:lstStyle/>
          <a:p>
            <a:r>
              <a:rPr lang="fi-FI" dirty="0"/>
              <a:t>Kaikilla on elämän aikana haasteita</a:t>
            </a:r>
          </a:p>
          <a:p>
            <a:r>
              <a:rPr lang="fi-FI" dirty="0" err="1"/>
              <a:t>Resilienssin</a:t>
            </a:r>
            <a:r>
              <a:rPr lang="fi-FI" dirty="0"/>
              <a:t> vahvistaminen</a:t>
            </a:r>
          </a:p>
          <a:p>
            <a:r>
              <a:rPr lang="fi-FI" dirty="0" err="1"/>
              <a:t>Resilienssi</a:t>
            </a:r>
            <a:r>
              <a:rPr lang="fi-FI" dirty="0"/>
              <a:t> = kykyä selviytyä haasteista. Ei tarkoita kuitenkaan sitä, etteikö kriiseissä tuntisi surua, lamaantumista, ahdistusta</a:t>
            </a:r>
          </a:p>
          <a:p>
            <a:r>
              <a:rPr lang="fi-FI" dirty="0"/>
              <a:t>Apua kannattaa hakea ajoissa ja matalalla kynnyksellä</a:t>
            </a:r>
          </a:p>
          <a:p>
            <a:pPr lvl="1"/>
            <a:r>
              <a:rPr lang="fi-FI" dirty="0"/>
              <a:t>Terveysasema</a:t>
            </a:r>
          </a:p>
          <a:p>
            <a:pPr lvl="1"/>
            <a:r>
              <a:rPr lang="fi-FI" dirty="0"/>
              <a:t>Yksityinen terveydenhuolto</a:t>
            </a:r>
          </a:p>
          <a:p>
            <a:pPr lvl="1"/>
            <a:r>
              <a:rPr lang="fi-FI" dirty="0"/>
              <a:t>Työterveyshuolto</a:t>
            </a:r>
          </a:p>
          <a:p>
            <a:pPr lvl="1"/>
            <a:r>
              <a:rPr lang="fi-FI" dirty="0"/>
              <a:t>Läheiset, ystävät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9D64D7D-B1FB-7CF3-8A2D-3414E56E7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8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8461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0A00AA4-6487-1D39-20CF-126D4ED1C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9</a:t>
            </a:fld>
            <a:endParaRPr lang="fi-FI" noProof="0"/>
          </a:p>
        </p:txBody>
      </p:sp>
      <p:pic>
        <p:nvPicPr>
          <p:cNvPr id="4" name="Kuva 3" descr="Kuva, joka sisältää kohteen Fontti, Grafiikka, teksti, logo&#10;&#10;Kuvaus luotu automaattisesti">
            <a:extLst>
              <a:ext uri="{FF2B5EF4-FFF2-40B4-BE49-F238E27FC236}">
                <a16:creationId xmlns:a16="http://schemas.microsoft.com/office/drawing/2014/main" id="{72F05356-2BC6-2C35-DB1E-45968689D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4" y="744115"/>
            <a:ext cx="2027305" cy="1075823"/>
          </a:xfrm>
          <a:prstGeom prst="rect">
            <a:avLst/>
          </a:prstGeom>
        </p:spPr>
      </p:pic>
      <p:pic>
        <p:nvPicPr>
          <p:cNvPr id="10" name="Kuva 9" descr="Kuva, joka sisältää kohteen Fontti, Grafiikka, teksti, kuvakaappaus&#10;&#10;Kuvaus luotu automaattisesti">
            <a:extLst>
              <a:ext uri="{FF2B5EF4-FFF2-40B4-BE49-F238E27FC236}">
                <a16:creationId xmlns:a16="http://schemas.microsoft.com/office/drawing/2014/main" id="{BCFD1178-159C-E17B-388A-3BEB33A8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522987"/>
            <a:ext cx="4362798" cy="1367580"/>
          </a:xfrm>
          <a:prstGeom prst="rect">
            <a:avLst/>
          </a:prstGeom>
        </p:spPr>
      </p:pic>
      <p:pic>
        <p:nvPicPr>
          <p:cNvPr id="12" name="Kuva 11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E961D769-1022-D2A6-B4CA-E7A7005B0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1843238"/>
            <a:ext cx="3961723" cy="1585762"/>
          </a:xfrm>
          <a:prstGeom prst="rect">
            <a:avLst/>
          </a:prstGeom>
        </p:spPr>
      </p:pic>
      <p:pic>
        <p:nvPicPr>
          <p:cNvPr id="16" name="Kuva 15" descr="Kuva, joka sisältää kohteen teksti, kuvakaappaus, Fontti, Grafiikka&#10;&#10;Kuvaus luotu automaattisesti">
            <a:extLst>
              <a:ext uri="{FF2B5EF4-FFF2-40B4-BE49-F238E27FC236}">
                <a16:creationId xmlns:a16="http://schemas.microsoft.com/office/drawing/2014/main" id="{A9F80009-1B78-80CB-D4BA-88485A66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74" y="1999146"/>
            <a:ext cx="4088128" cy="1075823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A0CE6BFF-2263-1371-781F-9A870F6B4233}"/>
              </a:ext>
            </a:extLst>
          </p:cNvPr>
          <p:cNvSpPr txBox="1"/>
          <p:nvPr/>
        </p:nvSpPr>
        <p:spPr>
          <a:xfrm>
            <a:off x="915971" y="3254177"/>
            <a:ext cx="10360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0" i="0" dirty="0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Koulutus on Jatkuvan oppimisen ja työllisyyden palvelukeskuksen rahoittama. Palvelukeskus edistää työikäisten osaamisen kehittämistä ja osaavan työvoiman saatavuutta. Palvelukeskuksen toimintaa ohjaavat opetus- ja kulttuuriministeriö sekä työ- ja elinkeinoministeriö.</a:t>
            </a:r>
          </a:p>
          <a:p>
            <a:pPr algn="l"/>
            <a:endParaRPr lang="fi-FI" dirty="0">
              <a:solidFill>
                <a:schemeClr val="bg1"/>
              </a:solidFill>
              <a:latin typeface="Asap" panose="020F0504030102060203" pitchFamily="34" charset="0"/>
            </a:endParaRPr>
          </a:p>
          <a:p>
            <a:pPr algn="l"/>
            <a:r>
              <a:rPr lang="fi-FI" b="0" i="0" dirty="0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Koulutus on rahoitettu Euroopan unionin elpymis- ja palautumistukivälineellä (RRF), joka on EU:n elpymisvälineen (Next </a:t>
            </a:r>
            <a:r>
              <a:rPr lang="fi-FI" b="0" i="0" dirty="0" err="1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Generation</a:t>
            </a:r>
            <a:r>
              <a:rPr lang="fi-FI" b="0" i="0" dirty="0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 EU) suurin ohjelma. Rahoituksen on myöntänyt Jatkuvan oppimisen ja työllisyyden palvelukeskus. Palvelukeskus edistää työikäisten osaamisen kehittämistä ja osaavan työvoiman saatavuutta. Palvelukeskuksen toimintaa ohjaavat opetus- ja kulttuuriministeriö sekä työ- ja elinkeinoministeriö.</a:t>
            </a:r>
          </a:p>
          <a:p>
            <a:br>
              <a:rPr lang="fi-FI" dirty="0"/>
            </a:br>
            <a:r>
              <a:rPr lang="fi-FI" dirty="0">
                <a:solidFill>
                  <a:schemeClr val="bg1"/>
                </a:solidFill>
                <a:hlinkClick r:id="rId6"/>
              </a:rPr>
              <a:t>sastamalanopisto.fi/hankkeet/</a:t>
            </a:r>
            <a:r>
              <a:rPr lang="fi-FI" dirty="0" err="1">
                <a:solidFill>
                  <a:schemeClr val="bg1"/>
                </a:solidFill>
                <a:hlinkClick r:id="rId6"/>
              </a:rPr>
              <a:t>tsemppia</a:t>
            </a:r>
            <a:r>
              <a:rPr lang="fi-FI" dirty="0">
                <a:solidFill>
                  <a:schemeClr val="bg1"/>
                </a:solidFill>
                <a:hlinkClick r:id="rId6"/>
              </a:rPr>
              <a:t>-urapolulle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8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254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5370C5"/>
      </a:accent1>
      <a:accent2>
        <a:srgbClr val="17B2D1"/>
      </a:accent2>
      <a:accent3>
        <a:srgbClr val="2978E7"/>
      </a:accent3>
      <a:accent4>
        <a:srgbClr val="7829E7"/>
      </a:accent4>
      <a:accent5>
        <a:srgbClr val="B517D5"/>
      </a:accent5>
      <a:accent6>
        <a:srgbClr val="E729B7"/>
      </a:accent6>
      <a:hlink>
        <a:srgbClr val="5370C5"/>
      </a:hlink>
      <a:folHlink>
        <a:srgbClr val="7F7F7F"/>
      </a:folHlink>
    </a:clrScheme>
    <a:fontScheme name="MS Surge Teach Light and Dark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9018_TF67543618_Win32" id="{FCC23AA6-3C7C-43D3-84A7-BA61F47ACE3D}" vid="{C5A7F82B-796F-47B8-816B-17FD9424C0D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54">
    <a:dk1>
      <a:srgbClr val="000000"/>
    </a:dk1>
    <a:lt1>
      <a:srgbClr val="FFFFFF"/>
    </a:lt1>
    <a:dk2>
      <a:srgbClr val="242A41"/>
    </a:dk2>
    <a:lt2>
      <a:srgbClr val="E2E8E3"/>
    </a:lt2>
    <a:accent1>
      <a:srgbClr val="5370C5"/>
    </a:accent1>
    <a:accent2>
      <a:srgbClr val="17B2D1"/>
    </a:accent2>
    <a:accent3>
      <a:srgbClr val="2978E7"/>
    </a:accent3>
    <a:accent4>
      <a:srgbClr val="7829E7"/>
    </a:accent4>
    <a:accent5>
      <a:srgbClr val="B517D5"/>
    </a:accent5>
    <a:accent6>
      <a:srgbClr val="E729B7"/>
    </a:accent6>
    <a:hlink>
      <a:srgbClr val="5370C5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Custom 254">
    <a:dk1>
      <a:srgbClr val="000000"/>
    </a:dk1>
    <a:lt1>
      <a:srgbClr val="FFFFFF"/>
    </a:lt1>
    <a:dk2>
      <a:srgbClr val="242A41"/>
    </a:dk2>
    <a:lt2>
      <a:srgbClr val="E2E8E3"/>
    </a:lt2>
    <a:accent1>
      <a:srgbClr val="5370C5"/>
    </a:accent1>
    <a:accent2>
      <a:srgbClr val="17B2D1"/>
    </a:accent2>
    <a:accent3>
      <a:srgbClr val="2978E7"/>
    </a:accent3>
    <a:accent4>
      <a:srgbClr val="7829E7"/>
    </a:accent4>
    <a:accent5>
      <a:srgbClr val="B517D5"/>
    </a:accent5>
    <a:accent6>
      <a:srgbClr val="E729B7"/>
    </a:accent6>
    <a:hlink>
      <a:srgbClr val="5370C5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Yrityksen kurssiopetus</Template>
  <TotalTime>370</TotalTime>
  <Words>351</Words>
  <Application>Microsoft Office PowerPoint</Application>
  <PresentationFormat>Laajakuva</PresentationFormat>
  <Paragraphs>69</Paragraphs>
  <Slides>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Asap</vt:lpstr>
      <vt:lpstr>Calibri</vt:lpstr>
      <vt:lpstr>Calibri Light</vt:lpstr>
      <vt:lpstr>Wingdings</vt:lpstr>
      <vt:lpstr>Office-teema</vt:lpstr>
      <vt:lpstr>Psyykkinen hyvinvointi</vt:lpstr>
      <vt:lpstr>Hyvinvoinnin osa-alueet  </vt:lpstr>
      <vt:lpstr>Psyykkinen hyvinvointi</vt:lpstr>
      <vt:lpstr>Mitä mielenterveys on?</vt:lpstr>
      <vt:lpstr>Mielenterveyteen vaikuttavia tekijöitä</vt:lpstr>
      <vt:lpstr>Millainen voisi olla hyvä mielenterveys?</vt:lpstr>
      <vt:lpstr>PowerPoint-esitys</vt:lpstr>
      <vt:lpstr>Miten tukea omaa psyykkistä hyvinvointia ja mielenterveyttä?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Pidä kurssi</dc:title>
  <dc:creator>Sahlgren Johanna</dc:creator>
  <cp:lastModifiedBy>Penkkimäki Mari</cp:lastModifiedBy>
  <cp:revision>6</cp:revision>
  <dcterms:created xsi:type="dcterms:W3CDTF">2024-03-05T11:36:25Z</dcterms:created>
  <dcterms:modified xsi:type="dcterms:W3CDTF">2024-06-03T10:26:37Z</dcterms:modified>
</cp:coreProperties>
</file>