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58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84D1C-CBAC-489D-8CC3-B4F59426CA96}" v="2" dt="2024-11-15T08:37:43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98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3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3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7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8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3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6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6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4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69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8XA-YysCW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punet.net/blisskieli/" TargetMode="External"/><Relationship Id="rId2" Type="http://schemas.openxmlformats.org/officeDocument/2006/relationships/hyperlink" Target="https://papunet.net/materiaali/viittomakansio-tukiviittomisen-harjoitteluu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punet.net/videot/viestintaa-kommunikoinnin-apuvalineilla/" TargetMode="External"/><Relationship Id="rId4" Type="http://schemas.openxmlformats.org/officeDocument/2006/relationships/hyperlink" Target="https://papunet.net/kuvatyokalut/kuvapankki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apunet.net/kommunikointi-voi-vaikeutua-eri-syista/" TargetMode="External"/><Relationship Id="rId2" Type="http://schemas.openxmlformats.org/officeDocument/2006/relationships/hyperlink" Target="https://papunet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e8XA-YysCWk" TargetMode="External"/><Relationship Id="rId5" Type="http://schemas.openxmlformats.org/officeDocument/2006/relationships/hyperlink" Target="https://papunet.net/kuvatyokalut/kuvapankki/" TargetMode="External"/><Relationship Id="rId4" Type="http://schemas.openxmlformats.org/officeDocument/2006/relationships/hyperlink" Target="https://papunet.net/lainsaadanto-takaa-oikeudet-ja-palvelut-kommunikoinnin-tuek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563148A4-EAE8-49C7-89F1-8E48B3A26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F39AC9-1A34-F6B0-8A96-7F8A576B4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3828" y="4111201"/>
            <a:ext cx="8654267" cy="1124073"/>
          </a:xfrm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PUHETTA TUKEVA JA KORVAAVA KOMMUNIKAATIO</a:t>
            </a:r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F96FDE2F-8352-4200-8537-0E8FC365F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3495110" cy="3414822"/>
          </a:xfrm>
          <a:custGeom>
            <a:avLst/>
            <a:gdLst>
              <a:gd name="connsiteX0" fmla="*/ 3495110 w 3495110"/>
              <a:gd name="connsiteY0" fmla="*/ 3414822 h 3414822"/>
              <a:gd name="connsiteX1" fmla="*/ 26047 w 3495110"/>
              <a:gd name="connsiteY1" fmla="*/ 3414822 h 3414822"/>
              <a:gd name="connsiteX2" fmla="*/ 192248 w 3495110"/>
              <a:gd name="connsiteY2" fmla="*/ 3410701 h 3414822"/>
              <a:gd name="connsiteX3" fmla="*/ 3495109 w 3495110"/>
              <a:gd name="connsiteY3" fmla="*/ 320 h 3414822"/>
              <a:gd name="connsiteX4" fmla="*/ 13063 w 3495110"/>
              <a:gd name="connsiteY4" fmla="*/ 320 h 3414822"/>
              <a:gd name="connsiteX5" fmla="*/ 13063 w 3495110"/>
              <a:gd name="connsiteY5" fmla="*/ 3414822 h 3414822"/>
              <a:gd name="connsiteX6" fmla="*/ 13062 w 3495110"/>
              <a:gd name="connsiteY6" fmla="*/ 3414822 h 3414822"/>
              <a:gd name="connsiteX7" fmla="*/ 13062 w 3495110"/>
              <a:gd name="connsiteY7" fmla="*/ 322 h 3414822"/>
              <a:gd name="connsiteX8" fmla="*/ 0 w 3495110"/>
              <a:gd name="connsiteY8" fmla="*/ 322 h 3414822"/>
              <a:gd name="connsiteX9" fmla="*/ 0 w 3495110"/>
              <a:gd name="connsiteY9" fmla="*/ 0 h 3414822"/>
              <a:gd name="connsiteX10" fmla="*/ 3495110 w 3495110"/>
              <a:gd name="connsiteY10" fmla="*/ 0 h 3414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95110" h="3414822">
                <a:moveTo>
                  <a:pt x="3495110" y="3414822"/>
                </a:moveTo>
                <a:lnTo>
                  <a:pt x="26047" y="3414822"/>
                </a:lnTo>
                <a:lnTo>
                  <a:pt x="192248" y="3410701"/>
                </a:lnTo>
                <a:cubicBezTo>
                  <a:pt x="2032056" y="3319241"/>
                  <a:pt x="3495109" y="1827339"/>
                  <a:pt x="3495109" y="320"/>
                </a:cubicBezTo>
                <a:lnTo>
                  <a:pt x="13063" y="320"/>
                </a:lnTo>
                <a:lnTo>
                  <a:pt x="13063" y="3414822"/>
                </a:lnTo>
                <a:lnTo>
                  <a:pt x="13062" y="3414822"/>
                </a:lnTo>
                <a:lnTo>
                  <a:pt x="13062" y="322"/>
                </a:lnTo>
                <a:lnTo>
                  <a:pt x="0" y="322"/>
                </a:lnTo>
                <a:lnTo>
                  <a:pt x="0" y="0"/>
                </a:lnTo>
                <a:lnTo>
                  <a:pt x="349511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EE03AE3B-3A9F-4A74-A626-EA434E9E0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696893" y="0"/>
            <a:ext cx="3498943" cy="34148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Pilven teksti kupla päälle, kun käytössä on valkoinen tausta">
            <a:extLst>
              <a:ext uri="{FF2B5EF4-FFF2-40B4-BE49-F238E27FC236}">
                <a16:creationId xmlns:a16="http://schemas.microsoft.com/office/drawing/2014/main" id="{09E52C75-61E4-D3AF-4DDA-12A184830E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41251"/>
          <a:stretch/>
        </p:blipFill>
        <p:spPr>
          <a:xfrm>
            <a:off x="-1" y="-38491"/>
            <a:ext cx="8707925" cy="3414814"/>
          </a:xfrm>
          <a:custGeom>
            <a:avLst/>
            <a:gdLst/>
            <a:ahLst/>
            <a:cxnLst/>
            <a:rect l="l" t="t" r="r" b="b"/>
            <a:pathLst>
              <a:path w="8724646" h="3414824">
                <a:moveTo>
                  <a:pt x="3488733" y="0"/>
                </a:moveTo>
                <a:lnTo>
                  <a:pt x="8724646" y="0"/>
                </a:lnTo>
                <a:lnTo>
                  <a:pt x="8724646" y="3414822"/>
                </a:lnTo>
                <a:lnTo>
                  <a:pt x="3488733" y="3414822"/>
                </a:lnTo>
                <a:close/>
                <a:moveTo>
                  <a:pt x="3488732" y="0"/>
                </a:moveTo>
                <a:lnTo>
                  <a:pt x="3488732" y="3414824"/>
                </a:lnTo>
                <a:lnTo>
                  <a:pt x="0" y="3414824"/>
                </a:lnTo>
                <a:cubicBezTo>
                  <a:pt x="0" y="1528869"/>
                  <a:pt x="1561959" y="0"/>
                  <a:pt x="3488732" y="0"/>
                </a:cubicBezTo>
                <a:close/>
              </a:path>
            </a:pathLst>
          </a:custGeom>
        </p:spPr>
      </p:pic>
      <p:sp>
        <p:nvSpPr>
          <p:cNvPr id="22" name="Rectangle 34">
            <a:extLst>
              <a:ext uri="{FF2B5EF4-FFF2-40B4-BE49-F238E27FC236}">
                <a16:creationId xmlns:a16="http://schemas.microsoft.com/office/drawing/2014/main" id="{C4616447-380A-4DF1-834B-15E0529F4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7925" y="0"/>
            <a:ext cx="3495111" cy="3415146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917AC81-606E-0118-469B-352893CE2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45" y="5456815"/>
            <a:ext cx="3038475" cy="1179643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B5E1224C-0190-458E-17C7-C85365B3B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2875" y="5137764"/>
            <a:ext cx="4297680" cy="172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3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14123F-62D9-C0F1-00A6-8230DA13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727366"/>
          </a:xfrm>
        </p:spPr>
        <p:txBody>
          <a:bodyPr/>
          <a:lstStyle/>
          <a:p>
            <a:r>
              <a:rPr lang="fi-FI" dirty="0"/>
              <a:t>Yleistä kommunikaatiovaikeuksista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3B8FB2-4505-4900-601A-48B54CD3B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Kymmeniä tuhansia Suomessa, jolla vaikea tuottaa tai ymmärtää puhetta. </a:t>
            </a:r>
          </a:p>
          <a:p>
            <a:endParaRPr lang="fi-FI" sz="2000" dirty="0"/>
          </a:p>
          <a:p>
            <a:r>
              <a:rPr lang="fi-FI" sz="2000" dirty="0"/>
              <a:t>Jopa 65 000 ihmistä, jotka eivät tule toimeen puheen avulla.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Voivat kommunikoida puhetta korvaavilla keinoilla.</a:t>
            </a:r>
          </a:p>
          <a:p>
            <a:endParaRPr lang="fi-FI" sz="2000" dirty="0"/>
          </a:p>
          <a:p>
            <a:r>
              <a:rPr lang="fi-FI" sz="2000" dirty="0">
                <a:hlinkClick r:id="rId2"/>
              </a:rPr>
              <a:t>https://youtu.be/e8XA-YysCWk</a:t>
            </a:r>
            <a:r>
              <a:rPr lang="fi-FI" sz="2000" dirty="0"/>
              <a:t> --&gt; Mitä ajatuksia herättää?</a:t>
            </a:r>
          </a:p>
          <a:p>
            <a:endParaRPr lang="fi-FI" sz="2000" dirty="0"/>
          </a:p>
          <a:p>
            <a:endParaRPr lang="fi-FI" sz="2000" dirty="0"/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68338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711EF4-1AF9-F2B0-8BC6-1AE36354A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720434"/>
            <a:ext cx="10475015" cy="689266"/>
          </a:xfrm>
        </p:spPr>
        <p:txBody>
          <a:bodyPr/>
          <a:lstStyle/>
          <a:p>
            <a:r>
              <a:rPr lang="fi-FI" dirty="0"/>
              <a:t>Syitä kommunikaation vaikeutumiseksi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AC5A28-71C9-69F3-A52C-9D230C043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1571625"/>
            <a:ext cx="11563349" cy="4791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Syynä kommunikaatiovaikeuksiin voi olla esimerkiksi:</a:t>
            </a:r>
          </a:p>
          <a:p>
            <a:pPr>
              <a:buFontTx/>
              <a:buChar char="-"/>
            </a:pPr>
            <a:r>
              <a:rPr lang="fi-FI" sz="1800" dirty="0"/>
              <a:t>Aivoverenkiertohäiriöt</a:t>
            </a:r>
          </a:p>
          <a:p>
            <a:pPr>
              <a:buFontTx/>
              <a:buChar char="-"/>
            </a:pPr>
            <a:r>
              <a:rPr lang="fi-FI" sz="1800" dirty="0"/>
              <a:t>Keskushermoston sairaudet (ALS, Parkinsonin tauti…)</a:t>
            </a:r>
          </a:p>
          <a:p>
            <a:pPr>
              <a:buFontTx/>
              <a:buChar char="-"/>
            </a:pPr>
            <a:r>
              <a:rPr lang="fi-FI" sz="1800" dirty="0"/>
              <a:t>Autismi</a:t>
            </a:r>
          </a:p>
          <a:p>
            <a:pPr>
              <a:buFontTx/>
              <a:buChar char="-"/>
            </a:pPr>
            <a:r>
              <a:rPr lang="fi-FI" dirty="0"/>
              <a:t>CP-vamma</a:t>
            </a:r>
          </a:p>
          <a:p>
            <a:pPr>
              <a:buFontTx/>
              <a:buChar char="-"/>
            </a:pPr>
            <a:r>
              <a:rPr lang="fi-FI" dirty="0"/>
              <a:t>Etenevät muistisairaudet</a:t>
            </a:r>
          </a:p>
          <a:p>
            <a:pPr>
              <a:buFontTx/>
              <a:buChar char="-"/>
            </a:pPr>
            <a:r>
              <a:rPr lang="fi-FI" dirty="0"/>
              <a:t>Kehityksellinen kielihäiriö</a:t>
            </a:r>
          </a:p>
          <a:p>
            <a:pPr>
              <a:buFontTx/>
              <a:buChar char="-"/>
            </a:pPr>
            <a:r>
              <a:rPr lang="fi-FI" dirty="0"/>
              <a:t>Kehitysvammaisuus</a:t>
            </a:r>
          </a:p>
          <a:p>
            <a:pPr>
              <a:buFontTx/>
              <a:buChar char="-"/>
            </a:pPr>
            <a:r>
              <a:rPr lang="fi-FI" dirty="0"/>
              <a:t>Valikoiva puhumattomuus</a:t>
            </a:r>
          </a:p>
          <a:p>
            <a:pPr>
              <a:buFontTx/>
              <a:buChar char="-"/>
            </a:pPr>
            <a:r>
              <a:rPr lang="fi-FI" dirty="0"/>
              <a:t>Änkytys</a:t>
            </a:r>
          </a:p>
        </p:txBody>
      </p:sp>
    </p:spTree>
    <p:extLst>
      <p:ext uri="{BB962C8B-B14F-4D97-AF65-F5344CB8AC3E}">
        <p14:creationId xmlns:p14="http://schemas.microsoft.com/office/powerpoint/2010/main" val="8007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4096DE-0C5C-3118-2F9C-6445F4A91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2759"/>
            <a:ext cx="9950103" cy="508291"/>
          </a:xfrm>
        </p:spPr>
        <p:txBody>
          <a:bodyPr>
            <a:normAutofit fontScale="90000"/>
          </a:bodyPr>
          <a:lstStyle/>
          <a:p>
            <a:r>
              <a:rPr lang="fi-FI" dirty="0"/>
              <a:t>Lainsäädäntö &amp; palvelut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EDFA93-CD30-7A13-73DD-81F0F62FC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52525"/>
            <a:ext cx="10398815" cy="4788305"/>
          </a:xfrm>
        </p:spPr>
        <p:txBody>
          <a:bodyPr/>
          <a:lstStyle/>
          <a:p>
            <a:r>
              <a:rPr lang="fi-FI" b="1" dirty="0"/>
              <a:t>Eri lait mahdollistavat ja varmistavat puhevammaisten perusoikeuksien toteutumista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Näitä ovat muun muassa perustuslaki, yhdenvertaisuuslaki, laki vammaisten henkilöiden tulkkauspalvelusta ja vammaispalvelulaki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>
                <a:effectLst/>
                <a:latin typeface="Lato" panose="020F0502020204030203" pitchFamily="34" charset="0"/>
              </a:rPr>
              <a:t>Myös YK:n yleissopimus vammaisten henkilöiden oikeuksista nostaa esiin tasa-arvoisuuden ja yhdenvertaisuuden muiden kanssa sekä kieltää kaiken syrjinnän vammaisuuden perusteella.</a:t>
            </a:r>
          </a:p>
          <a:p>
            <a:pPr marL="0" indent="0">
              <a:buNone/>
            </a:pPr>
            <a:endParaRPr lang="fi-FI" dirty="0">
              <a:effectLst/>
              <a:latin typeface="Lato" panose="020F0502020204030203" pitchFamily="34" charset="0"/>
            </a:endParaRPr>
          </a:p>
          <a:p>
            <a:r>
              <a:rPr lang="fi-FI" dirty="0">
                <a:latin typeface="Lato" panose="020F0502020204030203" pitchFamily="34" charset="0"/>
              </a:rPr>
              <a:t>Palveluina kommunikaatiovaikeuksiin voi saada muun muassa neuvontaa, ohjausta ja vertaistukea, palveluohjausta,  kuntoutusta (esim. puheterapiaa), tulkkauspalvelua ja kommunikoinnin apuvälineitä.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758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98D59A-A0D2-74E0-4939-CA7DCC790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041691"/>
          </a:xfrm>
        </p:spPr>
        <p:txBody>
          <a:bodyPr>
            <a:normAutofit fontScale="90000"/>
          </a:bodyPr>
          <a:lstStyle/>
          <a:p>
            <a:r>
              <a:rPr lang="fi-FI" dirty="0"/>
              <a:t>Puhetta tukevat ja korvaavat kommunikaatiomenetelmät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3274E8-E560-1208-AD86-DA129D748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2047875"/>
            <a:ext cx="11058525" cy="3892955"/>
          </a:xfrm>
        </p:spPr>
        <p:txBody>
          <a:bodyPr/>
          <a:lstStyle/>
          <a:p>
            <a:r>
              <a:rPr lang="fi-FI" dirty="0"/>
              <a:t>Kommunikoinnin apuvälineet: kommunikaatio-ohjelmat ja -laitteet, kuvat, kommunikaatiotaulut- ja kansiot, ääniproteesit, puheäänen vahvistimet, kommunikointipassi</a:t>
            </a:r>
          </a:p>
          <a:p>
            <a:r>
              <a:rPr lang="fi-FI" dirty="0"/>
              <a:t>Eleet, ilmeet</a:t>
            </a:r>
          </a:p>
          <a:p>
            <a:r>
              <a:rPr lang="fi-FI" dirty="0"/>
              <a:t>Viittomat, tukiviittomat </a:t>
            </a:r>
            <a:r>
              <a:rPr lang="fi-FI" dirty="0">
                <a:hlinkClick r:id="rId2"/>
              </a:rPr>
              <a:t>Viittomakansio tukiviittomisen harjoitteluun - Papunet</a:t>
            </a:r>
            <a:endParaRPr lang="fi-FI" dirty="0"/>
          </a:p>
          <a:p>
            <a:r>
              <a:rPr lang="fi-FI" dirty="0" err="1"/>
              <a:t>Bliss</a:t>
            </a:r>
            <a:r>
              <a:rPr lang="fi-FI" dirty="0"/>
              <a:t>-kieli </a:t>
            </a:r>
            <a:r>
              <a:rPr lang="fi-FI" dirty="0" err="1">
                <a:hlinkClick r:id="rId3"/>
              </a:rPr>
              <a:t>Blisskieli</a:t>
            </a:r>
            <a:r>
              <a:rPr lang="fi-FI" dirty="0">
                <a:hlinkClick r:id="rId3"/>
              </a:rPr>
              <a:t> – Papunet</a:t>
            </a:r>
            <a:endParaRPr lang="fi-FI" dirty="0"/>
          </a:p>
          <a:p>
            <a:r>
              <a:rPr lang="fi-FI" dirty="0"/>
              <a:t>Viittomakieli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Lisää tietoa saat Papunetin Kuvapankista: </a:t>
            </a:r>
            <a:r>
              <a:rPr lang="fi-FI" dirty="0">
                <a:hlinkClick r:id="rId4"/>
              </a:rPr>
              <a:t>Kuvapankki - Papunet</a:t>
            </a: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D09A93B-6E8D-B65E-0544-C4A6865C9F2B}"/>
              </a:ext>
            </a:extLst>
          </p:cNvPr>
          <p:cNvSpPr txBox="1"/>
          <p:nvPr/>
        </p:nvSpPr>
        <p:spPr>
          <a:xfrm>
            <a:off x="6829425" y="594948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Tikoteekki</a:t>
            </a:r>
            <a:r>
              <a:rPr lang="fi-FI" dirty="0"/>
              <a:t>, Papunet: </a:t>
            </a:r>
            <a:r>
              <a:rPr lang="fi-FI" dirty="0">
                <a:hlinkClick r:id="rId5"/>
              </a:rPr>
              <a:t>Viestintää kommunikoinnin apuvälineillä - Papunet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93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5DF539-23E7-75E1-101D-81831399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kommunikaatiota tukevia menetelmiä voidaan käyttää?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F9DCCC-5CEC-4747-17DC-F124E51F2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6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14433-F061-D096-EFAC-C223A6C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F6523A-6C85-4D92-B9F1-DD2F5B2F3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Papunet </a:t>
            </a:r>
            <a:r>
              <a:rPr lang="fi-FI" sz="2000" dirty="0">
                <a:hlinkClick r:id="rId2"/>
              </a:rPr>
              <a:t>Vuorovaikutus ja kommunikointi kuuluvat kaikille – Papunet</a:t>
            </a:r>
            <a:r>
              <a:rPr lang="fi-FI" sz="2000" dirty="0"/>
              <a:t>’</a:t>
            </a:r>
          </a:p>
          <a:p>
            <a:r>
              <a:rPr lang="fi-FI" sz="1800" dirty="0"/>
              <a:t>Papunet </a:t>
            </a:r>
            <a:r>
              <a:rPr lang="fi-FI" dirty="0">
                <a:hlinkClick r:id="rId3"/>
              </a:rPr>
              <a:t>Kommunikointi voi vaikeutua eri syistä – Papunet</a:t>
            </a:r>
            <a:endParaRPr lang="fi-FI" dirty="0"/>
          </a:p>
          <a:p>
            <a:r>
              <a:rPr lang="fi-FI" sz="1800" dirty="0"/>
              <a:t>Papunet </a:t>
            </a:r>
            <a:r>
              <a:rPr lang="fi-FI" dirty="0">
                <a:hlinkClick r:id="rId4"/>
              </a:rPr>
              <a:t>Lainsäädäntö takaa oikeudet ja palvelut kommunikoinnin tueksi – Papunet</a:t>
            </a:r>
            <a:endParaRPr lang="fi-FI" dirty="0"/>
          </a:p>
          <a:p>
            <a:r>
              <a:rPr lang="fi-FI" sz="1800" dirty="0"/>
              <a:t>Papunet Kuvapankki </a:t>
            </a:r>
            <a:r>
              <a:rPr lang="fi-FI" dirty="0" err="1">
                <a:hlinkClick r:id="rId5"/>
              </a:rPr>
              <a:t>Kuvapankki</a:t>
            </a:r>
            <a:r>
              <a:rPr lang="fi-FI" dirty="0">
                <a:hlinkClick r:id="rId5"/>
              </a:rPr>
              <a:t> - Papunet</a:t>
            </a:r>
            <a:endParaRPr lang="fi-FI" sz="1800" dirty="0"/>
          </a:p>
          <a:p>
            <a:r>
              <a:rPr lang="fi-FI" sz="2000" dirty="0" err="1"/>
              <a:t>Tikoteekki</a:t>
            </a:r>
            <a:r>
              <a:rPr lang="fi-FI" sz="2000" dirty="0"/>
              <a:t> </a:t>
            </a:r>
            <a:r>
              <a:rPr lang="fi-FI" sz="2000" dirty="0">
                <a:hlinkClick r:id="rId6"/>
              </a:rPr>
              <a:t>https://youtu.be/e8XA-YysCWk</a:t>
            </a:r>
            <a:r>
              <a:rPr lang="fi-FI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0391516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AnalogousFromRegularSeedLeftStep">
      <a:dk1>
        <a:srgbClr val="000000"/>
      </a:dk1>
      <a:lt1>
        <a:srgbClr val="FFFFFF"/>
      </a:lt1>
      <a:dk2>
        <a:srgbClr val="233A3E"/>
      </a:dk2>
      <a:lt2>
        <a:srgbClr val="E8E6E2"/>
      </a:lt2>
      <a:accent1>
        <a:srgbClr val="407CD0"/>
      </a:accent1>
      <a:accent2>
        <a:srgbClr val="2EA6BE"/>
      </a:accent2>
      <a:accent3>
        <a:srgbClr val="37B696"/>
      </a:accent3>
      <a:accent4>
        <a:srgbClr val="2DBB5C"/>
      </a:accent4>
      <a:accent5>
        <a:srgbClr val="43B838"/>
      </a:accent5>
      <a:accent6>
        <a:srgbClr val="6FB32B"/>
      </a:accent6>
      <a:hlink>
        <a:srgbClr val="A97A38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257</Words>
  <Application>Microsoft Office PowerPoint</Application>
  <PresentationFormat>Laajakuva</PresentationFormat>
  <Paragraphs>50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Lato</vt:lpstr>
      <vt:lpstr>BlocksVTI</vt:lpstr>
      <vt:lpstr>PUHETTA TUKEVA JA KORVAAVA KOMMUNIKAATIO</vt:lpstr>
      <vt:lpstr>Yleistä kommunikaatiovaikeuksista</vt:lpstr>
      <vt:lpstr>Syitä kommunikaation vaikeutumiseksi</vt:lpstr>
      <vt:lpstr>Lainsäädäntö &amp; palvelut</vt:lpstr>
      <vt:lpstr>Puhetta tukevat ja korvaavat kommunikaatiomenetelmät</vt:lpstr>
      <vt:lpstr>Missä kommunikaatiota tukevia menetelmiä voidaan käyttää?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PUHETTA TUKEVA JA KORVAAVA KOMMUNIKAATIO</dc:title>
  <dc:creator>Heini Toivonen</dc:creator>
  <cp:lastModifiedBy>Heini Toivonen</cp:lastModifiedBy>
  <cp:revision>27</cp:revision>
  <dcterms:created xsi:type="dcterms:W3CDTF">2023-11-23T06:54:10Z</dcterms:created>
  <dcterms:modified xsi:type="dcterms:W3CDTF">2024-11-15T08:38:08Z</dcterms:modified>
</cp:coreProperties>
</file>