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58" r:id="rId3"/>
    <p:sldId id="259" r:id="rId4"/>
    <p:sldId id="257" r:id="rId5"/>
    <p:sldId id="260" r:id="rId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852C0-236B-44D0-9C26-F5D8270FC047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70D24-017E-493E-A95D-3B11B2348282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70D24-017E-493E-A95D-3B11B2348282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6469-176E-480A-A22D-CD743A1E8215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E2C2-9A5A-4F18-B147-2A55EB757CF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6469-176E-480A-A22D-CD743A1E8215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E2C2-9A5A-4F18-B147-2A55EB757CF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6469-176E-480A-A22D-CD743A1E8215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E2C2-9A5A-4F18-B147-2A55EB757CF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6469-176E-480A-A22D-CD743A1E8215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E2C2-9A5A-4F18-B147-2A55EB757CF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6469-176E-480A-A22D-CD743A1E8215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E2C2-9A5A-4F18-B147-2A55EB757CF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6469-176E-480A-A22D-CD743A1E8215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E2C2-9A5A-4F18-B147-2A55EB757CF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6469-176E-480A-A22D-CD743A1E8215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E2C2-9A5A-4F18-B147-2A55EB757CF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6469-176E-480A-A22D-CD743A1E8215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E2C2-9A5A-4F18-B147-2A55EB757CF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6469-176E-480A-A22D-CD743A1E8215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E2C2-9A5A-4F18-B147-2A55EB757CF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6469-176E-480A-A22D-CD743A1E8215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E2C2-9A5A-4F18-B147-2A55EB757CF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6469-176E-480A-A22D-CD743A1E8215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E2C2-9A5A-4F18-B147-2A55EB757CF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A6469-176E-480A-A22D-CD743A1E8215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FE2C2-9A5A-4F18-B147-2A55EB757CFE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hyperlink" Target="http://www.youtube.com/watch?v=C3zdcqDuotI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KoneDigi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1200" dirty="0"/>
              <a:t>Tekijät: Jaakko Ahoranta; Ville Salminen; Kimmo Laaksonen; Ari Haukijärvi</a:t>
            </a:r>
          </a:p>
          <a:p>
            <a:endParaRPr lang="fi-FI" sz="12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13"/>
            <a:ext cx="1261981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62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Win_ma 015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4" name="Tekstikehys 3"/>
          <p:cNvSpPr txBox="1"/>
          <p:nvPr/>
        </p:nvSpPr>
        <p:spPr>
          <a:xfrm>
            <a:off x="7236296" y="1404065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”Voimavirta”</a:t>
            </a:r>
          </a:p>
          <a:p>
            <a:pPr algn="ctr"/>
            <a:r>
              <a:rPr lang="fi-FI" sz="1600" dirty="0"/>
              <a:t>(~ 400 V)</a:t>
            </a:r>
          </a:p>
        </p:txBody>
      </p:sp>
      <p:pic>
        <p:nvPicPr>
          <p:cNvPr id="8" name="Kuva 7" descr="sähkökaappi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28592" y="-77119"/>
            <a:ext cx="910040" cy="1440160"/>
          </a:xfrm>
          <a:prstGeom prst="rect">
            <a:avLst/>
          </a:prstGeom>
        </p:spPr>
      </p:pic>
      <p:grpSp>
        <p:nvGrpSpPr>
          <p:cNvPr id="14" name="Ryhmä 13"/>
          <p:cNvGrpSpPr/>
          <p:nvPr/>
        </p:nvGrpSpPr>
        <p:grpSpPr>
          <a:xfrm>
            <a:off x="3816488" y="4761720"/>
            <a:ext cx="1149709" cy="1080120"/>
            <a:chOff x="3851920" y="4077072"/>
            <a:chExt cx="1149709" cy="1080120"/>
          </a:xfrm>
        </p:grpSpPr>
        <p:sp>
          <p:nvSpPr>
            <p:cNvPr id="9" name="Ellipsi 8"/>
            <p:cNvSpPr/>
            <p:nvPr/>
          </p:nvSpPr>
          <p:spPr>
            <a:xfrm>
              <a:off x="3995936" y="4293096"/>
              <a:ext cx="864096" cy="86409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/>
            <p:cNvSpPr/>
            <p:nvPr/>
          </p:nvSpPr>
          <p:spPr>
            <a:xfrm rot="-2340000">
              <a:off x="4344959" y="4304113"/>
              <a:ext cx="144016" cy="79208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Ellipsi 10"/>
            <p:cNvSpPr/>
            <p:nvPr/>
          </p:nvSpPr>
          <p:spPr>
            <a:xfrm>
              <a:off x="4152047" y="4384456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Tekstikehys 11"/>
            <p:cNvSpPr txBox="1"/>
            <p:nvPr/>
          </p:nvSpPr>
          <p:spPr>
            <a:xfrm>
              <a:off x="3851920" y="407707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O</a:t>
              </a:r>
            </a:p>
          </p:txBody>
        </p:sp>
        <p:sp>
          <p:nvSpPr>
            <p:cNvPr id="13" name="Tekstikehys 12"/>
            <p:cNvSpPr txBox="1"/>
            <p:nvPr/>
          </p:nvSpPr>
          <p:spPr>
            <a:xfrm>
              <a:off x="4713597" y="409102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I</a:t>
              </a:r>
            </a:p>
          </p:txBody>
        </p:sp>
      </p:grpSp>
      <p:grpSp>
        <p:nvGrpSpPr>
          <p:cNvPr id="22" name="Ryhmä 21"/>
          <p:cNvGrpSpPr/>
          <p:nvPr/>
        </p:nvGrpSpPr>
        <p:grpSpPr>
          <a:xfrm>
            <a:off x="2342171" y="2852936"/>
            <a:ext cx="1149709" cy="1080120"/>
            <a:chOff x="3851920" y="5229200"/>
            <a:chExt cx="1149709" cy="1080120"/>
          </a:xfrm>
        </p:grpSpPr>
        <p:sp>
          <p:nvSpPr>
            <p:cNvPr id="16" name="Ellipsi 15"/>
            <p:cNvSpPr/>
            <p:nvPr/>
          </p:nvSpPr>
          <p:spPr>
            <a:xfrm>
              <a:off x="3995936" y="5445224"/>
              <a:ext cx="864096" cy="86409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/>
            <p:cNvSpPr/>
            <p:nvPr/>
          </p:nvSpPr>
          <p:spPr>
            <a:xfrm rot="24540000">
              <a:off x="4344959" y="5456241"/>
              <a:ext cx="144016" cy="79208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Ellipsi 17"/>
            <p:cNvSpPr/>
            <p:nvPr/>
          </p:nvSpPr>
          <p:spPr>
            <a:xfrm>
              <a:off x="4577333" y="5570190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Tekstikehys 18"/>
            <p:cNvSpPr txBox="1"/>
            <p:nvPr/>
          </p:nvSpPr>
          <p:spPr>
            <a:xfrm>
              <a:off x="3851920" y="522920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O</a:t>
              </a:r>
            </a:p>
          </p:txBody>
        </p:sp>
        <p:sp>
          <p:nvSpPr>
            <p:cNvPr id="20" name="Tekstikehys 19"/>
            <p:cNvSpPr txBox="1"/>
            <p:nvPr/>
          </p:nvSpPr>
          <p:spPr>
            <a:xfrm>
              <a:off x="4713597" y="524315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I</a:t>
              </a:r>
            </a:p>
          </p:txBody>
        </p:sp>
      </p:grpSp>
      <p:sp>
        <p:nvSpPr>
          <p:cNvPr id="23" name="Ellipsi 22"/>
          <p:cNvSpPr/>
          <p:nvPr/>
        </p:nvSpPr>
        <p:spPr>
          <a:xfrm>
            <a:off x="2627784" y="4221088"/>
            <a:ext cx="504056" cy="504056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36" name="Ryhmä 35"/>
          <p:cNvGrpSpPr/>
          <p:nvPr/>
        </p:nvGrpSpPr>
        <p:grpSpPr>
          <a:xfrm>
            <a:off x="1921040" y="3656072"/>
            <a:ext cx="1368152" cy="2246769"/>
            <a:chOff x="4178052" y="4022973"/>
            <a:chExt cx="1368152" cy="2246769"/>
          </a:xfrm>
        </p:grpSpPr>
        <p:sp>
          <p:nvSpPr>
            <p:cNvPr id="25" name="Ellipsi 24"/>
            <p:cNvSpPr/>
            <p:nvPr/>
          </p:nvSpPr>
          <p:spPr>
            <a:xfrm>
              <a:off x="4178052" y="4869160"/>
              <a:ext cx="864096" cy="86409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Tekstikehys 29"/>
            <p:cNvSpPr txBox="1"/>
            <p:nvPr/>
          </p:nvSpPr>
          <p:spPr>
            <a:xfrm>
              <a:off x="4250060" y="4022973"/>
              <a:ext cx="129614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0" dirty="0"/>
                <a:t>-</a:t>
              </a:r>
            </a:p>
          </p:txBody>
        </p:sp>
      </p:grpSp>
      <p:grpSp>
        <p:nvGrpSpPr>
          <p:cNvPr id="35" name="Ryhmä 34"/>
          <p:cNvGrpSpPr/>
          <p:nvPr/>
        </p:nvGrpSpPr>
        <p:grpSpPr>
          <a:xfrm>
            <a:off x="3400064" y="3526536"/>
            <a:ext cx="1334244" cy="1569660"/>
            <a:chOff x="5796136" y="5313675"/>
            <a:chExt cx="1334244" cy="1569660"/>
          </a:xfrm>
        </p:grpSpPr>
        <p:sp>
          <p:nvSpPr>
            <p:cNvPr id="32" name="Ellipsi 31"/>
            <p:cNvSpPr/>
            <p:nvPr/>
          </p:nvSpPr>
          <p:spPr>
            <a:xfrm>
              <a:off x="5796136" y="5733256"/>
              <a:ext cx="864096" cy="86409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Tekstikehys 30"/>
            <p:cNvSpPr txBox="1"/>
            <p:nvPr/>
          </p:nvSpPr>
          <p:spPr>
            <a:xfrm>
              <a:off x="5834236" y="5313675"/>
              <a:ext cx="12961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600" dirty="0"/>
                <a:t>+</a:t>
              </a:r>
            </a:p>
          </p:txBody>
        </p:sp>
      </p:grpSp>
      <p:sp>
        <p:nvSpPr>
          <p:cNvPr id="38" name="Puolivapaa piirto 37"/>
          <p:cNvSpPr/>
          <p:nvPr/>
        </p:nvSpPr>
        <p:spPr>
          <a:xfrm rot="60000">
            <a:off x="2104220" y="5662670"/>
            <a:ext cx="6114362" cy="905219"/>
          </a:xfrm>
          <a:custGeom>
            <a:avLst/>
            <a:gdLst>
              <a:gd name="connsiteX0" fmla="*/ 0 w 6114362"/>
              <a:gd name="connsiteY0" fmla="*/ 616945 h 905219"/>
              <a:gd name="connsiteX1" fmla="*/ 407625 w 6114362"/>
              <a:gd name="connsiteY1" fmla="*/ 749147 h 905219"/>
              <a:gd name="connsiteX2" fmla="*/ 1211856 w 6114362"/>
              <a:gd name="connsiteY2" fmla="*/ 848299 h 905219"/>
              <a:gd name="connsiteX3" fmla="*/ 3382179 w 6114362"/>
              <a:gd name="connsiteY3" fmla="*/ 881349 h 905219"/>
              <a:gd name="connsiteX4" fmla="*/ 4616068 w 6114362"/>
              <a:gd name="connsiteY4" fmla="*/ 705080 h 905219"/>
              <a:gd name="connsiteX5" fmla="*/ 5552502 w 6114362"/>
              <a:gd name="connsiteY5" fmla="*/ 352540 h 905219"/>
              <a:gd name="connsiteX6" fmla="*/ 5938092 w 6114362"/>
              <a:gd name="connsiteY6" fmla="*/ 132202 h 905219"/>
              <a:gd name="connsiteX7" fmla="*/ 6114362 w 6114362"/>
              <a:gd name="connsiteY7" fmla="*/ 0 h 9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4362" h="905219">
                <a:moveTo>
                  <a:pt x="0" y="616945"/>
                </a:moveTo>
                <a:cubicBezTo>
                  <a:pt x="102824" y="663766"/>
                  <a:pt x="205649" y="710588"/>
                  <a:pt x="407625" y="749147"/>
                </a:cubicBezTo>
                <a:cubicBezTo>
                  <a:pt x="609601" y="787706"/>
                  <a:pt x="716097" y="826265"/>
                  <a:pt x="1211856" y="848299"/>
                </a:cubicBezTo>
                <a:cubicBezTo>
                  <a:pt x="1707615" y="870333"/>
                  <a:pt x="2814810" y="905219"/>
                  <a:pt x="3382179" y="881349"/>
                </a:cubicBezTo>
                <a:cubicBezTo>
                  <a:pt x="3949548" y="857479"/>
                  <a:pt x="4254348" y="793215"/>
                  <a:pt x="4616068" y="705080"/>
                </a:cubicBezTo>
                <a:cubicBezTo>
                  <a:pt x="4977788" y="616945"/>
                  <a:pt x="5332165" y="448020"/>
                  <a:pt x="5552502" y="352540"/>
                </a:cubicBezTo>
                <a:cubicBezTo>
                  <a:pt x="5772839" y="257060"/>
                  <a:pt x="5844449" y="190959"/>
                  <a:pt x="5938092" y="132202"/>
                </a:cubicBezTo>
                <a:cubicBezTo>
                  <a:pt x="6031735" y="73445"/>
                  <a:pt x="6086820" y="23870"/>
                  <a:pt x="6114362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2" name="Kuva 41" descr="maadoituspuristin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3563888" y="116632"/>
            <a:ext cx="1431007" cy="1190625"/>
          </a:xfrm>
          <a:prstGeom prst="rect">
            <a:avLst/>
          </a:prstGeom>
        </p:spPr>
      </p:pic>
      <p:sp>
        <p:nvSpPr>
          <p:cNvPr id="43" name="Puolivapaa piirto 42"/>
          <p:cNvSpPr/>
          <p:nvPr/>
        </p:nvSpPr>
        <p:spPr>
          <a:xfrm>
            <a:off x="3051672" y="532483"/>
            <a:ext cx="848299" cy="183613"/>
          </a:xfrm>
          <a:custGeom>
            <a:avLst/>
            <a:gdLst>
              <a:gd name="connsiteX0" fmla="*/ 848299 w 848299"/>
              <a:gd name="connsiteY0" fmla="*/ 183613 h 183613"/>
              <a:gd name="connsiteX1" fmla="*/ 561861 w 848299"/>
              <a:gd name="connsiteY1" fmla="*/ 73445 h 183613"/>
              <a:gd name="connsiteX2" fmla="*/ 220338 w 848299"/>
              <a:gd name="connsiteY2" fmla="*/ 7344 h 183613"/>
              <a:gd name="connsiteX3" fmla="*/ 0 w 848299"/>
              <a:gd name="connsiteY3" fmla="*/ 117512 h 18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299" h="183613">
                <a:moveTo>
                  <a:pt x="848299" y="183613"/>
                </a:moveTo>
                <a:cubicBezTo>
                  <a:pt x="757410" y="143218"/>
                  <a:pt x="666521" y="102823"/>
                  <a:pt x="561861" y="73445"/>
                </a:cubicBezTo>
                <a:cubicBezTo>
                  <a:pt x="457201" y="44067"/>
                  <a:pt x="313982" y="0"/>
                  <a:pt x="220338" y="7344"/>
                </a:cubicBezTo>
                <a:cubicBezTo>
                  <a:pt x="126695" y="14689"/>
                  <a:pt x="63347" y="66100"/>
                  <a:pt x="0" y="117512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Puolivapaa piirto 45"/>
          <p:cNvSpPr/>
          <p:nvPr/>
        </p:nvSpPr>
        <p:spPr>
          <a:xfrm>
            <a:off x="3768895" y="5332164"/>
            <a:ext cx="2532753" cy="675701"/>
          </a:xfrm>
          <a:custGeom>
            <a:avLst/>
            <a:gdLst>
              <a:gd name="connsiteX0" fmla="*/ 2467778 w 2467778"/>
              <a:gd name="connsiteY0" fmla="*/ 319489 h 675701"/>
              <a:gd name="connsiteX1" fmla="*/ 1994053 w 2467778"/>
              <a:gd name="connsiteY1" fmla="*/ 484742 h 675701"/>
              <a:gd name="connsiteX2" fmla="*/ 1355074 w 2467778"/>
              <a:gd name="connsiteY2" fmla="*/ 616944 h 675701"/>
              <a:gd name="connsiteX3" fmla="*/ 319489 w 2467778"/>
              <a:gd name="connsiteY3" fmla="*/ 572877 h 675701"/>
              <a:gd name="connsiteX4" fmla="*/ 0 w 2467778"/>
              <a:gd name="connsiteY4" fmla="*/ 0 h 67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778" h="675701">
                <a:moveTo>
                  <a:pt x="2467778" y="319489"/>
                </a:moveTo>
                <a:cubicBezTo>
                  <a:pt x="2323641" y="377327"/>
                  <a:pt x="2179504" y="435166"/>
                  <a:pt x="1994053" y="484742"/>
                </a:cubicBezTo>
                <a:cubicBezTo>
                  <a:pt x="1808602" y="534318"/>
                  <a:pt x="1634168" y="602255"/>
                  <a:pt x="1355074" y="616944"/>
                </a:cubicBezTo>
                <a:cubicBezTo>
                  <a:pt x="1075980" y="631633"/>
                  <a:pt x="545335" y="675701"/>
                  <a:pt x="319489" y="572877"/>
                </a:cubicBezTo>
                <a:cubicBezTo>
                  <a:pt x="93643" y="470053"/>
                  <a:pt x="46821" y="235026"/>
                  <a:pt x="0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Puolivapaa piirto 48"/>
          <p:cNvSpPr/>
          <p:nvPr/>
        </p:nvSpPr>
        <p:spPr>
          <a:xfrm>
            <a:off x="6458139" y="2752253"/>
            <a:ext cx="223318" cy="126749"/>
          </a:xfrm>
          <a:custGeom>
            <a:avLst/>
            <a:gdLst>
              <a:gd name="connsiteX0" fmla="*/ 223318 w 223318"/>
              <a:gd name="connsiteY0" fmla="*/ 0 h 126749"/>
              <a:gd name="connsiteX1" fmla="*/ 87516 w 223318"/>
              <a:gd name="connsiteY1" fmla="*/ 39232 h 126749"/>
              <a:gd name="connsiteX2" fmla="*/ 0 w 223318"/>
              <a:gd name="connsiteY2" fmla="*/ 126749 h 12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318" h="126749">
                <a:moveTo>
                  <a:pt x="223318" y="0"/>
                </a:moveTo>
                <a:cubicBezTo>
                  <a:pt x="174027" y="9053"/>
                  <a:pt x="124736" y="18107"/>
                  <a:pt x="87516" y="39232"/>
                </a:cubicBezTo>
                <a:cubicBezTo>
                  <a:pt x="50296" y="60357"/>
                  <a:pt x="13580" y="111157"/>
                  <a:pt x="0" y="126749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Puolivapaa piirto 50"/>
          <p:cNvSpPr/>
          <p:nvPr/>
        </p:nvSpPr>
        <p:spPr>
          <a:xfrm>
            <a:off x="3523129" y="3877235"/>
            <a:ext cx="2064124" cy="2389094"/>
          </a:xfrm>
          <a:custGeom>
            <a:avLst/>
            <a:gdLst>
              <a:gd name="connsiteX0" fmla="*/ 2064124 w 2064124"/>
              <a:gd name="connsiteY0" fmla="*/ 190500 h 2389094"/>
              <a:gd name="connsiteX1" fmla="*/ 1929653 w 2064124"/>
              <a:gd name="connsiteY1" fmla="*/ 210671 h 2389094"/>
              <a:gd name="connsiteX2" fmla="*/ 1674159 w 2064124"/>
              <a:gd name="connsiteY2" fmla="*/ 123265 h 2389094"/>
              <a:gd name="connsiteX3" fmla="*/ 1479177 w 2064124"/>
              <a:gd name="connsiteY3" fmla="*/ 49306 h 2389094"/>
              <a:gd name="connsiteX4" fmla="*/ 1405218 w 2064124"/>
              <a:gd name="connsiteY4" fmla="*/ 22412 h 2389094"/>
              <a:gd name="connsiteX5" fmla="*/ 1196789 w 2064124"/>
              <a:gd name="connsiteY5" fmla="*/ 2241 h 2389094"/>
              <a:gd name="connsiteX6" fmla="*/ 988359 w 2064124"/>
              <a:gd name="connsiteY6" fmla="*/ 8965 h 2389094"/>
              <a:gd name="connsiteX7" fmla="*/ 820271 w 2064124"/>
              <a:gd name="connsiteY7" fmla="*/ 35859 h 2389094"/>
              <a:gd name="connsiteX8" fmla="*/ 739589 w 2064124"/>
              <a:gd name="connsiteY8" fmla="*/ 96371 h 2389094"/>
              <a:gd name="connsiteX9" fmla="*/ 638736 w 2064124"/>
              <a:gd name="connsiteY9" fmla="*/ 277906 h 2389094"/>
              <a:gd name="connsiteX10" fmla="*/ 672353 w 2064124"/>
              <a:gd name="connsiteY10" fmla="*/ 546847 h 2389094"/>
              <a:gd name="connsiteX11" fmla="*/ 907677 w 2064124"/>
              <a:gd name="connsiteY11" fmla="*/ 903194 h 2389094"/>
              <a:gd name="connsiteX12" fmla="*/ 1418665 w 2064124"/>
              <a:gd name="connsiteY12" fmla="*/ 1353671 h 2389094"/>
              <a:gd name="connsiteX13" fmla="*/ 1707777 w 2064124"/>
              <a:gd name="connsiteY13" fmla="*/ 1555377 h 2389094"/>
              <a:gd name="connsiteX14" fmla="*/ 1822077 w 2064124"/>
              <a:gd name="connsiteY14" fmla="*/ 1763806 h 2389094"/>
              <a:gd name="connsiteX15" fmla="*/ 1815353 w 2064124"/>
              <a:gd name="connsiteY15" fmla="*/ 1985683 h 2389094"/>
              <a:gd name="connsiteX16" fmla="*/ 1687606 w 2064124"/>
              <a:gd name="connsiteY16" fmla="*/ 2234453 h 2389094"/>
              <a:gd name="connsiteX17" fmla="*/ 1472453 w 2064124"/>
              <a:gd name="connsiteY17" fmla="*/ 2362200 h 2389094"/>
              <a:gd name="connsiteX18" fmla="*/ 988359 w 2064124"/>
              <a:gd name="connsiteY18" fmla="*/ 2389094 h 2389094"/>
              <a:gd name="connsiteX19" fmla="*/ 477371 w 2064124"/>
              <a:gd name="connsiteY19" fmla="*/ 2362200 h 2389094"/>
              <a:gd name="connsiteX20" fmla="*/ 161365 w 2064124"/>
              <a:gd name="connsiteY20" fmla="*/ 2261347 h 2389094"/>
              <a:gd name="connsiteX21" fmla="*/ 0 w 2064124"/>
              <a:gd name="connsiteY21" fmla="*/ 1965512 h 238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64124" h="2389094">
                <a:moveTo>
                  <a:pt x="2064124" y="190500"/>
                </a:moveTo>
                <a:cubicBezTo>
                  <a:pt x="2029385" y="206188"/>
                  <a:pt x="1994647" y="221877"/>
                  <a:pt x="1929653" y="210671"/>
                </a:cubicBezTo>
                <a:cubicBezTo>
                  <a:pt x="1864659" y="199465"/>
                  <a:pt x="1749238" y="150159"/>
                  <a:pt x="1674159" y="123265"/>
                </a:cubicBezTo>
                <a:cubicBezTo>
                  <a:pt x="1599080" y="96371"/>
                  <a:pt x="1524001" y="66115"/>
                  <a:pt x="1479177" y="49306"/>
                </a:cubicBezTo>
                <a:cubicBezTo>
                  <a:pt x="1434353" y="32497"/>
                  <a:pt x="1452283" y="30256"/>
                  <a:pt x="1405218" y="22412"/>
                </a:cubicBezTo>
                <a:cubicBezTo>
                  <a:pt x="1358153" y="14568"/>
                  <a:pt x="1266265" y="4482"/>
                  <a:pt x="1196789" y="2241"/>
                </a:cubicBezTo>
                <a:cubicBezTo>
                  <a:pt x="1127313" y="0"/>
                  <a:pt x="1051112" y="3362"/>
                  <a:pt x="988359" y="8965"/>
                </a:cubicBezTo>
                <a:cubicBezTo>
                  <a:pt x="925606" y="14568"/>
                  <a:pt x="861733" y="21291"/>
                  <a:pt x="820271" y="35859"/>
                </a:cubicBezTo>
                <a:cubicBezTo>
                  <a:pt x="778809" y="50427"/>
                  <a:pt x="769845" y="56030"/>
                  <a:pt x="739589" y="96371"/>
                </a:cubicBezTo>
                <a:cubicBezTo>
                  <a:pt x="709333" y="136712"/>
                  <a:pt x="649942" y="202827"/>
                  <a:pt x="638736" y="277906"/>
                </a:cubicBezTo>
                <a:cubicBezTo>
                  <a:pt x="627530" y="352985"/>
                  <a:pt x="627530" y="442632"/>
                  <a:pt x="672353" y="546847"/>
                </a:cubicBezTo>
                <a:cubicBezTo>
                  <a:pt x="717177" y="651062"/>
                  <a:pt x="783292" y="768723"/>
                  <a:pt x="907677" y="903194"/>
                </a:cubicBezTo>
                <a:cubicBezTo>
                  <a:pt x="1032062" y="1037665"/>
                  <a:pt x="1285315" y="1244974"/>
                  <a:pt x="1418665" y="1353671"/>
                </a:cubicBezTo>
                <a:cubicBezTo>
                  <a:pt x="1552015" y="1462368"/>
                  <a:pt x="1640542" y="1487021"/>
                  <a:pt x="1707777" y="1555377"/>
                </a:cubicBezTo>
                <a:cubicBezTo>
                  <a:pt x="1775012" y="1623733"/>
                  <a:pt x="1804148" y="1692088"/>
                  <a:pt x="1822077" y="1763806"/>
                </a:cubicBezTo>
                <a:cubicBezTo>
                  <a:pt x="1840006" y="1835524"/>
                  <a:pt x="1837765" y="1907242"/>
                  <a:pt x="1815353" y="1985683"/>
                </a:cubicBezTo>
                <a:cubicBezTo>
                  <a:pt x="1792941" y="2064124"/>
                  <a:pt x="1744756" y="2171700"/>
                  <a:pt x="1687606" y="2234453"/>
                </a:cubicBezTo>
                <a:cubicBezTo>
                  <a:pt x="1630456" y="2297206"/>
                  <a:pt x="1588994" y="2336427"/>
                  <a:pt x="1472453" y="2362200"/>
                </a:cubicBezTo>
                <a:cubicBezTo>
                  <a:pt x="1355912" y="2387973"/>
                  <a:pt x="1154206" y="2389094"/>
                  <a:pt x="988359" y="2389094"/>
                </a:cubicBezTo>
                <a:cubicBezTo>
                  <a:pt x="822512" y="2389094"/>
                  <a:pt x="615203" y="2383491"/>
                  <a:pt x="477371" y="2362200"/>
                </a:cubicBezTo>
                <a:cubicBezTo>
                  <a:pt x="339539" y="2340909"/>
                  <a:pt x="240927" y="2327462"/>
                  <a:pt x="161365" y="2261347"/>
                </a:cubicBezTo>
                <a:cubicBezTo>
                  <a:pt x="81803" y="2195232"/>
                  <a:pt x="0" y="1965512"/>
                  <a:pt x="0" y="1965512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Tekstikehys 51"/>
          <p:cNvSpPr txBox="1"/>
          <p:nvPr/>
        </p:nvSpPr>
        <p:spPr>
          <a:xfrm>
            <a:off x="1325270" y="4055693"/>
            <a:ext cx="125738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Virtalähde</a:t>
            </a:r>
          </a:p>
        </p:txBody>
      </p:sp>
      <p:sp>
        <p:nvSpPr>
          <p:cNvPr id="53" name="Tekstikehys 52"/>
          <p:cNvSpPr txBox="1"/>
          <p:nvPr/>
        </p:nvSpPr>
        <p:spPr>
          <a:xfrm>
            <a:off x="3419872" y="3445625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Pääkytkin</a:t>
            </a:r>
          </a:p>
        </p:txBody>
      </p:sp>
      <p:cxnSp>
        <p:nvCxnSpPr>
          <p:cNvPr id="55" name="Suora nuoliyhdysviiva 54"/>
          <p:cNvCxnSpPr/>
          <p:nvPr/>
        </p:nvCxnSpPr>
        <p:spPr>
          <a:xfrm flipH="1">
            <a:off x="3131840" y="3789040"/>
            <a:ext cx="576064" cy="504056"/>
          </a:xfrm>
          <a:prstGeom prst="straightConnector1">
            <a:avLst/>
          </a:prstGeom>
          <a:ln w="1270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kstikehys 55"/>
          <p:cNvSpPr txBox="1"/>
          <p:nvPr/>
        </p:nvSpPr>
        <p:spPr>
          <a:xfrm>
            <a:off x="6876256" y="4725144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Hitsauskaapeli</a:t>
            </a:r>
          </a:p>
        </p:txBody>
      </p:sp>
      <p:cxnSp>
        <p:nvCxnSpPr>
          <p:cNvPr id="57" name="Suora nuoliyhdysviiva 56"/>
          <p:cNvCxnSpPr/>
          <p:nvPr/>
        </p:nvCxnSpPr>
        <p:spPr>
          <a:xfrm flipH="1">
            <a:off x="6732240" y="5085184"/>
            <a:ext cx="576064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kstikehys 59"/>
          <p:cNvSpPr txBox="1"/>
          <p:nvPr/>
        </p:nvSpPr>
        <p:spPr>
          <a:xfrm>
            <a:off x="3491880" y="2700209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Maadoitus-</a:t>
            </a:r>
          </a:p>
          <a:p>
            <a:pPr algn="ctr"/>
            <a:r>
              <a:rPr lang="fi-FI" sz="1600" dirty="0"/>
              <a:t>kaapeli</a:t>
            </a:r>
          </a:p>
        </p:txBody>
      </p:sp>
      <p:cxnSp>
        <p:nvCxnSpPr>
          <p:cNvPr id="61" name="Suora nuoliyhdysviiva 60"/>
          <p:cNvCxnSpPr/>
          <p:nvPr/>
        </p:nvCxnSpPr>
        <p:spPr>
          <a:xfrm>
            <a:off x="4211960" y="3212976"/>
            <a:ext cx="360040" cy="57606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kstikehys 63"/>
          <p:cNvSpPr txBox="1"/>
          <p:nvPr/>
        </p:nvSpPr>
        <p:spPr>
          <a:xfrm>
            <a:off x="7020272" y="321297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Maadoitin</a:t>
            </a:r>
          </a:p>
        </p:txBody>
      </p:sp>
      <p:cxnSp>
        <p:nvCxnSpPr>
          <p:cNvPr id="65" name="Suora nuoliyhdysviiva 64"/>
          <p:cNvCxnSpPr/>
          <p:nvPr/>
        </p:nvCxnSpPr>
        <p:spPr>
          <a:xfrm flipH="1" flipV="1">
            <a:off x="6660232" y="2852936"/>
            <a:ext cx="504056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kstikehys 66"/>
          <p:cNvSpPr txBox="1"/>
          <p:nvPr/>
        </p:nvSpPr>
        <p:spPr>
          <a:xfrm>
            <a:off x="4355976" y="26064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Maadoitin</a:t>
            </a:r>
          </a:p>
        </p:txBody>
      </p:sp>
      <p:sp>
        <p:nvSpPr>
          <p:cNvPr id="68" name="Tekstikehys 67"/>
          <p:cNvSpPr txBox="1"/>
          <p:nvPr/>
        </p:nvSpPr>
        <p:spPr>
          <a:xfrm>
            <a:off x="1955328" y="5455128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Kaapeliliittimet</a:t>
            </a:r>
          </a:p>
        </p:txBody>
      </p:sp>
      <p:sp>
        <p:nvSpPr>
          <p:cNvPr id="69" name="Tekstikehys 68"/>
          <p:cNvSpPr txBox="1"/>
          <p:nvPr/>
        </p:nvSpPr>
        <p:spPr>
          <a:xfrm>
            <a:off x="1403648" y="76470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Hitsausvirran säätö</a:t>
            </a:r>
          </a:p>
        </p:txBody>
      </p:sp>
      <p:cxnSp>
        <p:nvCxnSpPr>
          <p:cNvPr id="70" name="Suora nuoliyhdysviiva 69"/>
          <p:cNvCxnSpPr/>
          <p:nvPr/>
        </p:nvCxnSpPr>
        <p:spPr>
          <a:xfrm>
            <a:off x="2522526" y="1058244"/>
            <a:ext cx="432048" cy="864096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kstikehys 73"/>
          <p:cNvSpPr txBox="1"/>
          <p:nvPr/>
        </p:nvSpPr>
        <p:spPr>
          <a:xfrm>
            <a:off x="7194732" y="201928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Puikonpidin</a:t>
            </a:r>
          </a:p>
        </p:txBody>
      </p:sp>
      <p:cxnSp>
        <p:nvCxnSpPr>
          <p:cNvPr id="75" name="Suora nuoliyhdysviiva 74"/>
          <p:cNvCxnSpPr/>
          <p:nvPr/>
        </p:nvCxnSpPr>
        <p:spPr>
          <a:xfrm flipH="1" flipV="1">
            <a:off x="6372200" y="1844824"/>
            <a:ext cx="792088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Kuva 78" descr="hitsari1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0842" y="177667"/>
            <a:ext cx="3889590" cy="5531205"/>
          </a:xfrm>
          <a:prstGeom prst="rect">
            <a:avLst/>
          </a:prstGeom>
        </p:spPr>
      </p:pic>
      <p:sp>
        <p:nvSpPr>
          <p:cNvPr id="73" name="Tekstikehys 72"/>
          <p:cNvSpPr txBox="1"/>
          <p:nvPr/>
        </p:nvSpPr>
        <p:spPr>
          <a:xfrm>
            <a:off x="-108520" y="3007573"/>
            <a:ext cx="9247910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Puikkohitsauksen </a:t>
            </a:r>
            <a:r>
              <a:rPr lang="fi-FI" sz="1600" dirty="0" smtClean="0">
                <a:solidFill>
                  <a:schemeClr val="bg1"/>
                </a:solidFill>
              </a:rPr>
              <a:t>välineet</a:t>
            </a:r>
            <a:endParaRPr lang="fi-FI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3" grpId="0" animBg="1"/>
      <p:bldP spid="23" grpId="1" animBg="1"/>
      <p:bldP spid="38" grpId="0" animBg="1"/>
      <p:bldP spid="43" grpId="0" animBg="1"/>
      <p:bldP spid="43" grpId="1" animBg="1"/>
      <p:bldP spid="46" grpId="0" animBg="1"/>
      <p:bldP spid="49" grpId="0" animBg="1"/>
      <p:bldP spid="51" grpId="0" animBg="1"/>
      <p:bldP spid="52" grpId="0" animBg="1"/>
      <p:bldP spid="53" grpId="0"/>
      <p:bldP spid="53" grpId="1"/>
      <p:bldP spid="56" grpId="0"/>
      <p:bldP spid="56" grpId="1"/>
      <p:bldP spid="60" grpId="0"/>
      <p:bldP spid="60" grpId="1"/>
      <p:bldP spid="64" grpId="0"/>
      <p:bldP spid="64" grpId="1"/>
      <p:bldP spid="67" grpId="0"/>
      <p:bldP spid="67" grpId="1"/>
      <p:bldP spid="68" grpId="0"/>
      <p:bldP spid="68" grpId="1"/>
      <p:bldP spid="69" grpId="0"/>
      <p:bldP spid="69" grpId="1"/>
      <p:bldP spid="74" grpId="0"/>
      <p:bldP spid="74" grpId="1"/>
      <p:bldP spid="73" grpId="0" animBg="1"/>
      <p:bldP spid="7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Win_ma 015K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pic>
        <p:nvPicPr>
          <p:cNvPr id="8" name="Kuva 7" descr="sähkökaappi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628592" y="-77119"/>
            <a:ext cx="910040" cy="1440160"/>
          </a:xfrm>
          <a:prstGeom prst="rect">
            <a:avLst/>
          </a:prstGeom>
        </p:spPr>
      </p:pic>
      <p:sp>
        <p:nvSpPr>
          <p:cNvPr id="38" name="Puolivapaa piirto 37"/>
          <p:cNvSpPr/>
          <p:nvPr/>
        </p:nvSpPr>
        <p:spPr>
          <a:xfrm rot="60000">
            <a:off x="2104220" y="5662670"/>
            <a:ext cx="6114362" cy="905219"/>
          </a:xfrm>
          <a:custGeom>
            <a:avLst/>
            <a:gdLst>
              <a:gd name="connsiteX0" fmla="*/ 0 w 6114362"/>
              <a:gd name="connsiteY0" fmla="*/ 616945 h 905219"/>
              <a:gd name="connsiteX1" fmla="*/ 407625 w 6114362"/>
              <a:gd name="connsiteY1" fmla="*/ 749147 h 905219"/>
              <a:gd name="connsiteX2" fmla="*/ 1211856 w 6114362"/>
              <a:gd name="connsiteY2" fmla="*/ 848299 h 905219"/>
              <a:gd name="connsiteX3" fmla="*/ 3382179 w 6114362"/>
              <a:gd name="connsiteY3" fmla="*/ 881349 h 905219"/>
              <a:gd name="connsiteX4" fmla="*/ 4616068 w 6114362"/>
              <a:gd name="connsiteY4" fmla="*/ 705080 h 905219"/>
              <a:gd name="connsiteX5" fmla="*/ 5552502 w 6114362"/>
              <a:gd name="connsiteY5" fmla="*/ 352540 h 905219"/>
              <a:gd name="connsiteX6" fmla="*/ 5938092 w 6114362"/>
              <a:gd name="connsiteY6" fmla="*/ 132202 h 905219"/>
              <a:gd name="connsiteX7" fmla="*/ 6114362 w 6114362"/>
              <a:gd name="connsiteY7" fmla="*/ 0 h 9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4362" h="905219">
                <a:moveTo>
                  <a:pt x="0" y="616945"/>
                </a:moveTo>
                <a:cubicBezTo>
                  <a:pt x="102824" y="663766"/>
                  <a:pt x="205649" y="710588"/>
                  <a:pt x="407625" y="749147"/>
                </a:cubicBezTo>
                <a:cubicBezTo>
                  <a:pt x="609601" y="787706"/>
                  <a:pt x="716097" y="826265"/>
                  <a:pt x="1211856" y="848299"/>
                </a:cubicBezTo>
                <a:cubicBezTo>
                  <a:pt x="1707615" y="870333"/>
                  <a:pt x="2814810" y="905219"/>
                  <a:pt x="3382179" y="881349"/>
                </a:cubicBezTo>
                <a:cubicBezTo>
                  <a:pt x="3949548" y="857479"/>
                  <a:pt x="4254348" y="793215"/>
                  <a:pt x="4616068" y="705080"/>
                </a:cubicBezTo>
                <a:cubicBezTo>
                  <a:pt x="4977788" y="616945"/>
                  <a:pt x="5332165" y="448020"/>
                  <a:pt x="5552502" y="352540"/>
                </a:cubicBezTo>
                <a:cubicBezTo>
                  <a:pt x="5772839" y="257060"/>
                  <a:pt x="5844449" y="190959"/>
                  <a:pt x="5938092" y="132202"/>
                </a:cubicBezTo>
                <a:cubicBezTo>
                  <a:pt x="6031735" y="73445"/>
                  <a:pt x="6086820" y="23870"/>
                  <a:pt x="6114362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Puolivapaa piirto 45"/>
          <p:cNvSpPr/>
          <p:nvPr/>
        </p:nvSpPr>
        <p:spPr>
          <a:xfrm>
            <a:off x="3768895" y="5332164"/>
            <a:ext cx="2532753" cy="675701"/>
          </a:xfrm>
          <a:custGeom>
            <a:avLst/>
            <a:gdLst>
              <a:gd name="connsiteX0" fmla="*/ 2467778 w 2467778"/>
              <a:gd name="connsiteY0" fmla="*/ 319489 h 675701"/>
              <a:gd name="connsiteX1" fmla="*/ 1994053 w 2467778"/>
              <a:gd name="connsiteY1" fmla="*/ 484742 h 675701"/>
              <a:gd name="connsiteX2" fmla="*/ 1355074 w 2467778"/>
              <a:gd name="connsiteY2" fmla="*/ 616944 h 675701"/>
              <a:gd name="connsiteX3" fmla="*/ 319489 w 2467778"/>
              <a:gd name="connsiteY3" fmla="*/ 572877 h 675701"/>
              <a:gd name="connsiteX4" fmla="*/ 0 w 2467778"/>
              <a:gd name="connsiteY4" fmla="*/ 0 h 67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778" h="675701">
                <a:moveTo>
                  <a:pt x="2467778" y="319489"/>
                </a:moveTo>
                <a:cubicBezTo>
                  <a:pt x="2323641" y="377327"/>
                  <a:pt x="2179504" y="435166"/>
                  <a:pt x="1994053" y="484742"/>
                </a:cubicBezTo>
                <a:cubicBezTo>
                  <a:pt x="1808602" y="534318"/>
                  <a:pt x="1634168" y="602255"/>
                  <a:pt x="1355074" y="616944"/>
                </a:cubicBezTo>
                <a:cubicBezTo>
                  <a:pt x="1075980" y="631633"/>
                  <a:pt x="545335" y="675701"/>
                  <a:pt x="319489" y="572877"/>
                </a:cubicBezTo>
                <a:cubicBezTo>
                  <a:pt x="93643" y="470053"/>
                  <a:pt x="46821" y="235026"/>
                  <a:pt x="0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Puolivapaa piirto 50"/>
          <p:cNvSpPr/>
          <p:nvPr/>
        </p:nvSpPr>
        <p:spPr>
          <a:xfrm>
            <a:off x="3523129" y="3877235"/>
            <a:ext cx="2064124" cy="2389094"/>
          </a:xfrm>
          <a:custGeom>
            <a:avLst/>
            <a:gdLst>
              <a:gd name="connsiteX0" fmla="*/ 2064124 w 2064124"/>
              <a:gd name="connsiteY0" fmla="*/ 190500 h 2389094"/>
              <a:gd name="connsiteX1" fmla="*/ 1929653 w 2064124"/>
              <a:gd name="connsiteY1" fmla="*/ 210671 h 2389094"/>
              <a:gd name="connsiteX2" fmla="*/ 1674159 w 2064124"/>
              <a:gd name="connsiteY2" fmla="*/ 123265 h 2389094"/>
              <a:gd name="connsiteX3" fmla="*/ 1479177 w 2064124"/>
              <a:gd name="connsiteY3" fmla="*/ 49306 h 2389094"/>
              <a:gd name="connsiteX4" fmla="*/ 1405218 w 2064124"/>
              <a:gd name="connsiteY4" fmla="*/ 22412 h 2389094"/>
              <a:gd name="connsiteX5" fmla="*/ 1196789 w 2064124"/>
              <a:gd name="connsiteY5" fmla="*/ 2241 h 2389094"/>
              <a:gd name="connsiteX6" fmla="*/ 988359 w 2064124"/>
              <a:gd name="connsiteY6" fmla="*/ 8965 h 2389094"/>
              <a:gd name="connsiteX7" fmla="*/ 820271 w 2064124"/>
              <a:gd name="connsiteY7" fmla="*/ 35859 h 2389094"/>
              <a:gd name="connsiteX8" fmla="*/ 739589 w 2064124"/>
              <a:gd name="connsiteY8" fmla="*/ 96371 h 2389094"/>
              <a:gd name="connsiteX9" fmla="*/ 638736 w 2064124"/>
              <a:gd name="connsiteY9" fmla="*/ 277906 h 2389094"/>
              <a:gd name="connsiteX10" fmla="*/ 672353 w 2064124"/>
              <a:gd name="connsiteY10" fmla="*/ 546847 h 2389094"/>
              <a:gd name="connsiteX11" fmla="*/ 907677 w 2064124"/>
              <a:gd name="connsiteY11" fmla="*/ 903194 h 2389094"/>
              <a:gd name="connsiteX12" fmla="*/ 1418665 w 2064124"/>
              <a:gd name="connsiteY12" fmla="*/ 1353671 h 2389094"/>
              <a:gd name="connsiteX13" fmla="*/ 1707777 w 2064124"/>
              <a:gd name="connsiteY13" fmla="*/ 1555377 h 2389094"/>
              <a:gd name="connsiteX14" fmla="*/ 1822077 w 2064124"/>
              <a:gd name="connsiteY14" fmla="*/ 1763806 h 2389094"/>
              <a:gd name="connsiteX15" fmla="*/ 1815353 w 2064124"/>
              <a:gd name="connsiteY15" fmla="*/ 1985683 h 2389094"/>
              <a:gd name="connsiteX16" fmla="*/ 1687606 w 2064124"/>
              <a:gd name="connsiteY16" fmla="*/ 2234453 h 2389094"/>
              <a:gd name="connsiteX17" fmla="*/ 1472453 w 2064124"/>
              <a:gd name="connsiteY17" fmla="*/ 2362200 h 2389094"/>
              <a:gd name="connsiteX18" fmla="*/ 988359 w 2064124"/>
              <a:gd name="connsiteY18" fmla="*/ 2389094 h 2389094"/>
              <a:gd name="connsiteX19" fmla="*/ 477371 w 2064124"/>
              <a:gd name="connsiteY19" fmla="*/ 2362200 h 2389094"/>
              <a:gd name="connsiteX20" fmla="*/ 161365 w 2064124"/>
              <a:gd name="connsiteY20" fmla="*/ 2261347 h 2389094"/>
              <a:gd name="connsiteX21" fmla="*/ 0 w 2064124"/>
              <a:gd name="connsiteY21" fmla="*/ 1965512 h 238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64124" h="2389094">
                <a:moveTo>
                  <a:pt x="2064124" y="190500"/>
                </a:moveTo>
                <a:cubicBezTo>
                  <a:pt x="2029385" y="206188"/>
                  <a:pt x="1994647" y="221877"/>
                  <a:pt x="1929653" y="210671"/>
                </a:cubicBezTo>
                <a:cubicBezTo>
                  <a:pt x="1864659" y="199465"/>
                  <a:pt x="1749238" y="150159"/>
                  <a:pt x="1674159" y="123265"/>
                </a:cubicBezTo>
                <a:cubicBezTo>
                  <a:pt x="1599080" y="96371"/>
                  <a:pt x="1524001" y="66115"/>
                  <a:pt x="1479177" y="49306"/>
                </a:cubicBezTo>
                <a:cubicBezTo>
                  <a:pt x="1434353" y="32497"/>
                  <a:pt x="1452283" y="30256"/>
                  <a:pt x="1405218" y="22412"/>
                </a:cubicBezTo>
                <a:cubicBezTo>
                  <a:pt x="1358153" y="14568"/>
                  <a:pt x="1266265" y="4482"/>
                  <a:pt x="1196789" y="2241"/>
                </a:cubicBezTo>
                <a:cubicBezTo>
                  <a:pt x="1127313" y="0"/>
                  <a:pt x="1051112" y="3362"/>
                  <a:pt x="988359" y="8965"/>
                </a:cubicBezTo>
                <a:cubicBezTo>
                  <a:pt x="925606" y="14568"/>
                  <a:pt x="861733" y="21291"/>
                  <a:pt x="820271" y="35859"/>
                </a:cubicBezTo>
                <a:cubicBezTo>
                  <a:pt x="778809" y="50427"/>
                  <a:pt x="769845" y="56030"/>
                  <a:pt x="739589" y="96371"/>
                </a:cubicBezTo>
                <a:cubicBezTo>
                  <a:pt x="709333" y="136712"/>
                  <a:pt x="649942" y="202827"/>
                  <a:pt x="638736" y="277906"/>
                </a:cubicBezTo>
                <a:cubicBezTo>
                  <a:pt x="627530" y="352985"/>
                  <a:pt x="627530" y="442632"/>
                  <a:pt x="672353" y="546847"/>
                </a:cubicBezTo>
                <a:cubicBezTo>
                  <a:pt x="717177" y="651062"/>
                  <a:pt x="783292" y="768723"/>
                  <a:pt x="907677" y="903194"/>
                </a:cubicBezTo>
                <a:cubicBezTo>
                  <a:pt x="1032062" y="1037665"/>
                  <a:pt x="1285315" y="1244974"/>
                  <a:pt x="1418665" y="1353671"/>
                </a:cubicBezTo>
                <a:cubicBezTo>
                  <a:pt x="1552015" y="1462368"/>
                  <a:pt x="1640542" y="1487021"/>
                  <a:pt x="1707777" y="1555377"/>
                </a:cubicBezTo>
                <a:cubicBezTo>
                  <a:pt x="1775012" y="1623733"/>
                  <a:pt x="1804148" y="1692088"/>
                  <a:pt x="1822077" y="1763806"/>
                </a:cubicBezTo>
                <a:cubicBezTo>
                  <a:pt x="1840006" y="1835524"/>
                  <a:pt x="1837765" y="1907242"/>
                  <a:pt x="1815353" y="1985683"/>
                </a:cubicBezTo>
                <a:cubicBezTo>
                  <a:pt x="1792941" y="2064124"/>
                  <a:pt x="1744756" y="2171700"/>
                  <a:pt x="1687606" y="2234453"/>
                </a:cubicBezTo>
                <a:cubicBezTo>
                  <a:pt x="1630456" y="2297206"/>
                  <a:pt x="1588994" y="2336427"/>
                  <a:pt x="1472453" y="2362200"/>
                </a:cubicBezTo>
                <a:cubicBezTo>
                  <a:pt x="1355912" y="2387973"/>
                  <a:pt x="1154206" y="2389094"/>
                  <a:pt x="988359" y="2389094"/>
                </a:cubicBezTo>
                <a:cubicBezTo>
                  <a:pt x="822512" y="2389094"/>
                  <a:pt x="615203" y="2383491"/>
                  <a:pt x="477371" y="2362200"/>
                </a:cubicBezTo>
                <a:cubicBezTo>
                  <a:pt x="339539" y="2340909"/>
                  <a:pt x="240927" y="2327462"/>
                  <a:pt x="161365" y="2261347"/>
                </a:cubicBezTo>
                <a:cubicBezTo>
                  <a:pt x="81803" y="2195232"/>
                  <a:pt x="0" y="1965512"/>
                  <a:pt x="0" y="1965512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Tekstikehys 55"/>
          <p:cNvSpPr txBox="1"/>
          <p:nvPr/>
        </p:nvSpPr>
        <p:spPr>
          <a:xfrm>
            <a:off x="6697515" y="4553514"/>
            <a:ext cx="194421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Hitsaustyöhön sopivat turvakengät</a:t>
            </a:r>
          </a:p>
        </p:txBody>
      </p:sp>
      <p:pic>
        <p:nvPicPr>
          <p:cNvPr id="44" name="Kuva 43" descr="suojalasit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3484" y="1015172"/>
            <a:ext cx="4572532" cy="1837764"/>
          </a:xfrm>
          <a:prstGeom prst="rect">
            <a:avLst/>
          </a:prstGeom>
          <a:effectLst>
            <a:outerShdw blurRad="254000" sx="105000" sy="105000" algn="ctr" rotWithShape="0">
              <a:schemeClr val="accent6">
                <a:lumMod val="75000"/>
                <a:alpha val="74000"/>
              </a:schemeClr>
            </a:outerShdw>
          </a:effectLst>
        </p:spPr>
      </p:pic>
      <p:sp>
        <p:nvSpPr>
          <p:cNvPr id="47" name="Tekstikehys 46"/>
          <p:cNvSpPr txBox="1"/>
          <p:nvPr/>
        </p:nvSpPr>
        <p:spPr>
          <a:xfrm>
            <a:off x="945892" y="3665616"/>
            <a:ext cx="273630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Kunnossa olevat koneet ja niiden varusteet</a:t>
            </a:r>
          </a:p>
        </p:txBody>
      </p:sp>
      <p:sp>
        <p:nvSpPr>
          <p:cNvPr id="48" name="Tekstikehys 47"/>
          <p:cNvSpPr txBox="1"/>
          <p:nvPr/>
        </p:nvSpPr>
        <p:spPr>
          <a:xfrm>
            <a:off x="7020272" y="3688565"/>
            <a:ext cx="194421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Hitsaustyöhön sopivat haalarit</a:t>
            </a:r>
          </a:p>
        </p:txBody>
      </p:sp>
      <p:sp>
        <p:nvSpPr>
          <p:cNvPr id="50" name="Tekstikehys 49"/>
          <p:cNvSpPr txBox="1"/>
          <p:nvPr/>
        </p:nvSpPr>
        <p:spPr>
          <a:xfrm>
            <a:off x="6876256" y="2924944"/>
            <a:ext cx="194421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Hitsaustyöhön sopivat käsineet</a:t>
            </a:r>
          </a:p>
        </p:txBody>
      </p:sp>
      <p:sp>
        <p:nvSpPr>
          <p:cNvPr id="54" name="Tekstikehys 53"/>
          <p:cNvSpPr txBox="1"/>
          <p:nvPr/>
        </p:nvSpPr>
        <p:spPr>
          <a:xfrm>
            <a:off x="5222630" y="306948"/>
            <a:ext cx="1728192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Hitsauskypärä</a:t>
            </a:r>
          </a:p>
        </p:txBody>
      </p:sp>
      <p:sp>
        <p:nvSpPr>
          <p:cNvPr id="58" name="Tekstikehys 57"/>
          <p:cNvSpPr txBox="1"/>
          <p:nvPr/>
        </p:nvSpPr>
        <p:spPr>
          <a:xfrm>
            <a:off x="7066572" y="762146"/>
            <a:ext cx="1728192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Kohdepoisto</a:t>
            </a:r>
          </a:p>
        </p:txBody>
      </p:sp>
      <p:cxnSp>
        <p:nvCxnSpPr>
          <p:cNvPr id="59" name="Suora nuoliyhdysviiva 58"/>
          <p:cNvCxnSpPr/>
          <p:nvPr/>
        </p:nvCxnSpPr>
        <p:spPr>
          <a:xfrm flipV="1">
            <a:off x="4716016" y="1412776"/>
            <a:ext cx="1512168" cy="288032"/>
          </a:xfrm>
          <a:prstGeom prst="straightConnector1">
            <a:avLst/>
          </a:prstGeom>
          <a:ln w="1270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Puolivapaa piirto 65"/>
          <p:cNvSpPr/>
          <p:nvPr/>
        </p:nvSpPr>
        <p:spPr>
          <a:xfrm>
            <a:off x="7267575" y="1409700"/>
            <a:ext cx="187325" cy="1104900"/>
          </a:xfrm>
          <a:custGeom>
            <a:avLst/>
            <a:gdLst>
              <a:gd name="connsiteX0" fmla="*/ 95250 w 187325"/>
              <a:gd name="connsiteY0" fmla="*/ 1104900 h 1104900"/>
              <a:gd name="connsiteX1" fmla="*/ 171450 w 187325"/>
              <a:gd name="connsiteY1" fmla="*/ 809625 h 1104900"/>
              <a:gd name="connsiteX2" fmla="*/ 0 w 187325"/>
              <a:gd name="connsiteY2" fmla="*/ 504825 h 1104900"/>
              <a:gd name="connsiteX3" fmla="*/ 171450 w 187325"/>
              <a:gd name="connsiteY3" fmla="*/ 209550 h 1104900"/>
              <a:gd name="connsiteX4" fmla="*/ 57150 w 187325"/>
              <a:gd name="connsiteY4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25" h="1104900">
                <a:moveTo>
                  <a:pt x="95250" y="1104900"/>
                </a:moveTo>
                <a:cubicBezTo>
                  <a:pt x="141287" y="1007268"/>
                  <a:pt x="187325" y="909637"/>
                  <a:pt x="171450" y="809625"/>
                </a:cubicBezTo>
                <a:cubicBezTo>
                  <a:pt x="155575" y="709613"/>
                  <a:pt x="0" y="604837"/>
                  <a:pt x="0" y="504825"/>
                </a:cubicBezTo>
                <a:cubicBezTo>
                  <a:pt x="0" y="404813"/>
                  <a:pt x="161925" y="293688"/>
                  <a:pt x="171450" y="209550"/>
                </a:cubicBezTo>
                <a:cubicBezTo>
                  <a:pt x="180975" y="125413"/>
                  <a:pt x="119062" y="62706"/>
                  <a:pt x="57150" y="0"/>
                </a:cubicBezTo>
              </a:path>
            </a:pathLst>
          </a:custGeom>
          <a:ln w="38100">
            <a:solidFill>
              <a:schemeClr val="bg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1" name="Puolivapaa piirto 70"/>
          <p:cNvSpPr/>
          <p:nvPr/>
        </p:nvSpPr>
        <p:spPr>
          <a:xfrm>
            <a:off x="5810250" y="2047875"/>
            <a:ext cx="1447800" cy="723900"/>
          </a:xfrm>
          <a:custGeom>
            <a:avLst/>
            <a:gdLst>
              <a:gd name="connsiteX0" fmla="*/ 1447800 w 1447800"/>
              <a:gd name="connsiteY0" fmla="*/ 723900 h 723900"/>
              <a:gd name="connsiteX1" fmla="*/ 942975 w 1447800"/>
              <a:gd name="connsiteY1" fmla="*/ 171450 h 723900"/>
              <a:gd name="connsiteX2" fmla="*/ 0 w 1447800"/>
              <a:gd name="connsiteY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723900">
                <a:moveTo>
                  <a:pt x="1447800" y="723900"/>
                </a:moveTo>
                <a:cubicBezTo>
                  <a:pt x="1316037" y="508000"/>
                  <a:pt x="1184275" y="292100"/>
                  <a:pt x="942975" y="171450"/>
                </a:cubicBezTo>
                <a:cubicBezTo>
                  <a:pt x="701675" y="50800"/>
                  <a:pt x="350837" y="25400"/>
                  <a:pt x="0" y="0"/>
                </a:cubicBezTo>
              </a:path>
            </a:pathLst>
          </a:custGeom>
          <a:ln w="158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Puolivapaa piirto 71"/>
          <p:cNvSpPr/>
          <p:nvPr/>
        </p:nvSpPr>
        <p:spPr>
          <a:xfrm rot="20056345">
            <a:off x="5336481" y="2484111"/>
            <a:ext cx="1846032" cy="723900"/>
          </a:xfrm>
          <a:custGeom>
            <a:avLst/>
            <a:gdLst>
              <a:gd name="connsiteX0" fmla="*/ 1447800 w 1447800"/>
              <a:gd name="connsiteY0" fmla="*/ 723900 h 723900"/>
              <a:gd name="connsiteX1" fmla="*/ 942975 w 1447800"/>
              <a:gd name="connsiteY1" fmla="*/ 171450 h 723900"/>
              <a:gd name="connsiteX2" fmla="*/ 0 w 1447800"/>
              <a:gd name="connsiteY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723900">
                <a:moveTo>
                  <a:pt x="1447800" y="723900"/>
                </a:moveTo>
                <a:cubicBezTo>
                  <a:pt x="1316037" y="508000"/>
                  <a:pt x="1184275" y="292100"/>
                  <a:pt x="942975" y="171450"/>
                </a:cubicBezTo>
                <a:cubicBezTo>
                  <a:pt x="701675" y="50800"/>
                  <a:pt x="350837" y="25400"/>
                  <a:pt x="0" y="0"/>
                </a:cubicBezTo>
              </a:path>
            </a:pathLst>
          </a:custGeom>
          <a:ln w="158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3" name="Puolivapaa piirto 72"/>
          <p:cNvSpPr/>
          <p:nvPr/>
        </p:nvSpPr>
        <p:spPr>
          <a:xfrm rot="16827317">
            <a:off x="5446537" y="3263281"/>
            <a:ext cx="2212369" cy="1032477"/>
          </a:xfrm>
          <a:custGeom>
            <a:avLst/>
            <a:gdLst>
              <a:gd name="connsiteX0" fmla="*/ 1447800 w 1447800"/>
              <a:gd name="connsiteY0" fmla="*/ 723900 h 723900"/>
              <a:gd name="connsiteX1" fmla="*/ 942975 w 1447800"/>
              <a:gd name="connsiteY1" fmla="*/ 171450 h 723900"/>
              <a:gd name="connsiteX2" fmla="*/ 0 w 1447800"/>
              <a:gd name="connsiteY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723900">
                <a:moveTo>
                  <a:pt x="1447800" y="723900"/>
                </a:moveTo>
                <a:cubicBezTo>
                  <a:pt x="1316037" y="508000"/>
                  <a:pt x="1184275" y="292100"/>
                  <a:pt x="942975" y="171450"/>
                </a:cubicBezTo>
                <a:cubicBezTo>
                  <a:pt x="701675" y="50800"/>
                  <a:pt x="350837" y="25400"/>
                  <a:pt x="0" y="0"/>
                </a:cubicBezTo>
              </a:path>
            </a:pathLst>
          </a:custGeom>
          <a:ln w="158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5" name="Puolivapaa piirto 74"/>
          <p:cNvSpPr/>
          <p:nvPr/>
        </p:nvSpPr>
        <p:spPr>
          <a:xfrm>
            <a:off x="6300788" y="1438275"/>
            <a:ext cx="1019175" cy="1266825"/>
          </a:xfrm>
          <a:custGeom>
            <a:avLst/>
            <a:gdLst>
              <a:gd name="connsiteX0" fmla="*/ 995362 w 1019175"/>
              <a:gd name="connsiteY0" fmla="*/ 1266825 h 1266825"/>
              <a:gd name="connsiteX1" fmla="*/ 985837 w 1019175"/>
              <a:gd name="connsiteY1" fmla="*/ 1104900 h 1266825"/>
              <a:gd name="connsiteX2" fmla="*/ 795337 w 1019175"/>
              <a:gd name="connsiteY2" fmla="*/ 1047750 h 1266825"/>
              <a:gd name="connsiteX3" fmla="*/ 833437 w 1019175"/>
              <a:gd name="connsiteY3" fmla="*/ 857250 h 1266825"/>
              <a:gd name="connsiteX4" fmla="*/ 604837 w 1019175"/>
              <a:gd name="connsiteY4" fmla="*/ 838200 h 1266825"/>
              <a:gd name="connsiteX5" fmla="*/ 642937 w 1019175"/>
              <a:gd name="connsiteY5" fmla="*/ 619125 h 1266825"/>
              <a:gd name="connsiteX6" fmla="*/ 414337 w 1019175"/>
              <a:gd name="connsiteY6" fmla="*/ 590550 h 1266825"/>
              <a:gd name="connsiteX7" fmla="*/ 442912 w 1019175"/>
              <a:gd name="connsiteY7" fmla="*/ 381000 h 1266825"/>
              <a:gd name="connsiteX8" fmla="*/ 261937 w 1019175"/>
              <a:gd name="connsiteY8" fmla="*/ 371475 h 1266825"/>
              <a:gd name="connsiteX9" fmla="*/ 280987 w 1019175"/>
              <a:gd name="connsiteY9" fmla="*/ 161925 h 1266825"/>
              <a:gd name="connsiteX10" fmla="*/ 42862 w 1019175"/>
              <a:gd name="connsiteY10" fmla="*/ 133350 h 1266825"/>
              <a:gd name="connsiteX11" fmla="*/ 23812 w 1019175"/>
              <a:gd name="connsiteY11" fmla="*/ 0 h 12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9175" h="1266825">
                <a:moveTo>
                  <a:pt x="995362" y="1266825"/>
                </a:moveTo>
                <a:cubicBezTo>
                  <a:pt x="1007268" y="1204119"/>
                  <a:pt x="1019175" y="1141413"/>
                  <a:pt x="985837" y="1104900"/>
                </a:cubicBezTo>
                <a:cubicBezTo>
                  <a:pt x="952500" y="1068388"/>
                  <a:pt x="820737" y="1089025"/>
                  <a:pt x="795337" y="1047750"/>
                </a:cubicBezTo>
                <a:cubicBezTo>
                  <a:pt x="769937" y="1006475"/>
                  <a:pt x="865187" y="892175"/>
                  <a:pt x="833437" y="857250"/>
                </a:cubicBezTo>
                <a:cubicBezTo>
                  <a:pt x="801687" y="822325"/>
                  <a:pt x="636587" y="877888"/>
                  <a:pt x="604837" y="838200"/>
                </a:cubicBezTo>
                <a:cubicBezTo>
                  <a:pt x="573087" y="798513"/>
                  <a:pt x="674687" y="660400"/>
                  <a:pt x="642937" y="619125"/>
                </a:cubicBezTo>
                <a:cubicBezTo>
                  <a:pt x="611187" y="577850"/>
                  <a:pt x="447674" y="630237"/>
                  <a:pt x="414337" y="590550"/>
                </a:cubicBezTo>
                <a:cubicBezTo>
                  <a:pt x="381000" y="550863"/>
                  <a:pt x="468312" y="417512"/>
                  <a:pt x="442912" y="381000"/>
                </a:cubicBezTo>
                <a:cubicBezTo>
                  <a:pt x="417512" y="344488"/>
                  <a:pt x="288925" y="407988"/>
                  <a:pt x="261937" y="371475"/>
                </a:cubicBezTo>
                <a:cubicBezTo>
                  <a:pt x="234949" y="334962"/>
                  <a:pt x="317499" y="201612"/>
                  <a:pt x="280987" y="161925"/>
                </a:cubicBezTo>
                <a:cubicBezTo>
                  <a:pt x="244475" y="122238"/>
                  <a:pt x="85724" y="160337"/>
                  <a:pt x="42862" y="133350"/>
                </a:cubicBezTo>
                <a:cubicBezTo>
                  <a:pt x="0" y="106363"/>
                  <a:pt x="11906" y="53181"/>
                  <a:pt x="23812" y="0"/>
                </a:cubicBezTo>
              </a:path>
            </a:pathLst>
          </a:custGeom>
          <a:ln w="1905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Puolivapaa piirto 75"/>
          <p:cNvSpPr/>
          <p:nvPr/>
        </p:nvSpPr>
        <p:spPr>
          <a:xfrm>
            <a:off x="6367463" y="1390650"/>
            <a:ext cx="1019175" cy="1266825"/>
          </a:xfrm>
          <a:custGeom>
            <a:avLst/>
            <a:gdLst>
              <a:gd name="connsiteX0" fmla="*/ 995362 w 1019175"/>
              <a:gd name="connsiteY0" fmla="*/ 1266825 h 1266825"/>
              <a:gd name="connsiteX1" fmla="*/ 985837 w 1019175"/>
              <a:gd name="connsiteY1" fmla="*/ 1104900 h 1266825"/>
              <a:gd name="connsiteX2" fmla="*/ 795337 w 1019175"/>
              <a:gd name="connsiteY2" fmla="*/ 1047750 h 1266825"/>
              <a:gd name="connsiteX3" fmla="*/ 833437 w 1019175"/>
              <a:gd name="connsiteY3" fmla="*/ 857250 h 1266825"/>
              <a:gd name="connsiteX4" fmla="*/ 604837 w 1019175"/>
              <a:gd name="connsiteY4" fmla="*/ 838200 h 1266825"/>
              <a:gd name="connsiteX5" fmla="*/ 642937 w 1019175"/>
              <a:gd name="connsiteY5" fmla="*/ 619125 h 1266825"/>
              <a:gd name="connsiteX6" fmla="*/ 414337 w 1019175"/>
              <a:gd name="connsiteY6" fmla="*/ 590550 h 1266825"/>
              <a:gd name="connsiteX7" fmla="*/ 442912 w 1019175"/>
              <a:gd name="connsiteY7" fmla="*/ 381000 h 1266825"/>
              <a:gd name="connsiteX8" fmla="*/ 261937 w 1019175"/>
              <a:gd name="connsiteY8" fmla="*/ 371475 h 1266825"/>
              <a:gd name="connsiteX9" fmla="*/ 280987 w 1019175"/>
              <a:gd name="connsiteY9" fmla="*/ 161925 h 1266825"/>
              <a:gd name="connsiteX10" fmla="*/ 42862 w 1019175"/>
              <a:gd name="connsiteY10" fmla="*/ 133350 h 1266825"/>
              <a:gd name="connsiteX11" fmla="*/ 23812 w 1019175"/>
              <a:gd name="connsiteY11" fmla="*/ 0 h 12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9175" h="1266825">
                <a:moveTo>
                  <a:pt x="995362" y="1266825"/>
                </a:moveTo>
                <a:cubicBezTo>
                  <a:pt x="1007268" y="1204119"/>
                  <a:pt x="1019175" y="1141413"/>
                  <a:pt x="985837" y="1104900"/>
                </a:cubicBezTo>
                <a:cubicBezTo>
                  <a:pt x="952500" y="1068388"/>
                  <a:pt x="820737" y="1089025"/>
                  <a:pt x="795337" y="1047750"/>
                </a:cubicBezTo>
                <a:cubicBezTo>
                  <a:pt x="769937" y="1006475"/>
                  <a:pt x="865187" y="892175"/>
                  <a:pt x="833437" y="857250"/>
                </a:cubicBezTo>
                <a:cubicBezTo>
                  <a:pt x="801687" y="822325"/>
                  <a:pt x="636587" y="877888"/>
                  <a:pt x="604837" y="838200"/>
                </a:cubicBezTo>
                <a:cubicBezTo>
                  <a:pt x="573087" y="798513"/>
                  <a:pt x="674687" y="660400"/>
                  <a:pt x="642937" y="619125"/>
                </a:cubicBezTo>
                <a:cubicBezTo>
                  <a:pt x="611187" y="577850"/>
                  <a:pt x="447674" y="630237"/>
                  <a:pt x="414337" y="590550"/>
                </a:cubicBezTo>
                <a:cubicBezTo>
                  <a:pt x="381000" y="550863"/>
                  <a:pt x="468312" y="417512"/>
                  <a:pt x="442912" y="381000"/>
                </a:cubicBezTo>
                <a:cubicBezTo>
                  <a:pt x="417512" y="344488"/>
                  <a:pt x="288925" y="407988"/>
                  <a:pt x="261937" y="371475"/>
                </a:cubicBezTo>
                <a:cubicBezTo>
                  <a:pt x="234949" y="334962"/>
                  <a:pt x="317499" y="201612"/>
                  <a:pt x="280987" y="161925"/>
                </a:cubicBezTo>
                <a:cubicBezTo>
                  <a:pt x="244475" y="122238"/>
                  <a:pt x="85724" y="160337"/>
                  <a:pt x="42862" y="133350"/>
                </a:cubicBezTo>
                <a:cubicBezTo>
                  <a:pt x="0" y="106363"/>
                  <a:pt x="11906" y="53181"/>
                  <a:pt x="23812" y="0"/>
                </a:cubicBezTo>
              </a:path>
            </a:pathLst>
          </a:custGeom>
          <a:ln w="1905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7" name="Puolivapaa piirto 76"/>
          <p:cNvSpPr/>
          <p:nvPr/>
        </p:nvSpPr>
        <p:spPr>
          <a:xfrm>
            <a:off x="7419975" y="1409700"/>
            <a:ext cx="187325" cy="1104900"/>
          </a:xfrm>
          <a:custGeom>
            <a:avLst/>
            <a:gdLst>
              <a:gd name="connsiteX0" fmla="*/ 95250 w 187325"/>
              <a:gd name="connsiteY0" fmla="*/ 1104900 h 1104900"/>
              <a:gd name="connsiteX1" fmla="*/ 171450 w 187325"/>
              <a:gd name="connsiteY1" fmla="*/ 809625 h 1104900"/>
              <a:gd name="connsiteX2" fmla="*/ 0 w 187325"/>
              <a:gd name="connsiteY2" fmla="*/ 504825 h 1104900"/>
              <a:gd name="connsiteX3" fmla="*/ 171450 w 187325"/>
              <a:gd name="connsiteY3" fmla="*/ 209550 h 1104900"/>
              <a:gd name="connsiteX4" fmla="*/ 57150 w 187325"/>
              <a:gd name="connsiteY4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25" h="1104900">
                <a:moveTo>
                  <a:pt x="95250" y="1104900"/>
                </a:moveTo>
                <a:cubicBezTo>
                  <a:pt x="141287" y="1007268"/>
                  <a:pt x="187325" y="909637"/>
                  <a:pt x="171450" y="809625"/>
                </a:cubicBezTo>
                <a:cubicBezTo>
                  <a:pt x="155575" y="709613"/>
                  <a:pt x="0" y="604837"/>
                  <a:pt x="0" y="504825"/>
                </a:cubicBezTo>
                <a:cubicBezTo>
                  <a:pt x="0" y="404813"/>
                  <a:pt x="161925" y="293688"/>
                  <a:pt x="171450" y="209550"/>
                </a:cubicBezTo>
                <a:cubicBezTo>
                  <a:pt x="180975" y="125413"/>
                  <a:pt x="119062" y="62706"/>
                  <a:pt x="57150" y="0"/>
                </a:cubicBezTo>
              </a:path>
            </a:pathLst>
          </a:custGeom>
          <a:ln w="38100">
            <a:solidFill>
              <a:schemeClr val="bg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Puolivapaa piirto 77"/>
          <p:cNvSpPr/>
          <p:nvPr/>
        </p:nvSpPr>
        <p:spPr>
          <a:xfrm>
            <a:off x="7116663" y="1431826"/>
            <a:ext cx="187325" cy="1104900"/>
          </a:xfrm>
          <a:custGeom>
            <a:avLst/>
            <a:gdLst>
              <a:gd name="connsiteX0" fmla="*/ 95250 w 187325"/>
              <a:gd name="connsiteY0" fmla="*/ 1104900 h 1104900"/>
              <a:gd name="connsiteX1" fmla="*/ 171450 w 187325"/>
              <a:gd name="connsiteY1" fmla="*/ 809625 h 1104900"/>
              <a:gd name="connsiteX2" fmla="*/ 0 w 187325"/>
              <a:gd name="connsiteY2" fmla="*/ 504825 h 1104900"/>
              <a:gd name="connsiteX3" fmla="*/ 171450 w 187325"/>
              <a:gd name="connsiteY3" fmla="*/ 209550 h 1104900"/>
              <a:gd name="connsiteX4" fmla="*/ 57150 w 187325"/>
              <a:gd name="connsiteY4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25" h="1104900">
                <a:moveTo>
                  <a:pt x="95250" y="1104900"/>
                </a:moveTo>
                <a:cubicBezTo>
                  <a:pt x="141287" y="1007268"/>
                  <a:pt x="187325" y="909637"/>
                  <a:pt x="171450" y="809625"/>
                </a:cubicBezTo>
                <a:cubicBezTo>
                  <a:pt x="155575" y="709613"/>
                  <a:pt x="0" y="604837"/>
                  <a:pt x="0" y="504825"/>
                </a:cubicBezTo>
                <a:cubicBezTo>
                  <a:pt x="0" y="404813"/>
                  <a:pt x="161925" y="293688"/>
                  <a:pt x="171450" y="209550"/>
                </a:cubicBezTo>
                <a:cubicBezTo>
                  <a:pt x="180975" y="125413"/>
                  <a:pt x="119062" y="62706"/>
                  <a:pt x="57150" y="0"/>
                </a:cubicBezTo>
              </a:path>
            </a:pathLst>
          </a:custGeom>
          <a:ln w="38100">
            <a:solidFill>
              <a:schemeClr val="bg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Tekstikehys 78"/>
          <p:cNvSpPr txBox="1"/>
          <p:nvPr/>
        </p:nvSpPr>
        <p:spPr>
          <a:xfrm>
            <a:off x="4355976" y="5517232"/>
            <a:ext cx="273630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Kunnossa olevat  kaapelit ja liittimet</a:t>
            </a:r>
          </a:p>
        </p:txBody>
      </p:sp>
      <p:sp>
        <p:nvSpPr>
          <p:cNvPr id="81" name="Tekstikehys 80"/>
          <p:cNvSpPr txBox="1"/>
          <p:nvPr/>
        </p:nvSpPr>
        <p:spPr>
          <a:xfrm>
            <a:off x="-103910" y="2996952"/>
            <a:ext cx="9247910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Työturvallisuus puikkohitsauksessa</a:t>
            </a:r>
          </a:p>
        </p:txBody>
      </p:sp>
      <p:sp>
        <p:nvSpPr>
          <p:cNvPr id="26" name="Tekstikehys 25"/>
          <p:cNvSpPr txBox="1"/>
          <p:nvPr/>
        </p:nvSpPr>
        <p:spPr>
          <a:xfrm>
            <a:off x="3563888" y="620688"/>
            <a:ext cx="1728192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Kuulosuojaimet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6" grpId="0" animBg="1"/>
      <p:bldP spid="51" grpId="0" animBg="1"/>
      <p:bldP spid="56" grpId="0" animBg="1"/>
      <p:bldP spid="47" grpId="0" animBg="1"/>
      <p:bldP spid="48" grpId="0" animBg="1"/>
      <p:bldP spid="50" grpId="0" animBg="1"/>
      <p:bldP spid="54" grpId="0" animBg="1"/>
      <p:bldP spid="58" grpId="0" animBg="1"/>
      <p:bldP spid="66" grpId="0" animBg="1"/>
      <p:bldP spid="66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5" grpId="0" animBg="1"/>
      <p:bldP spid="76" grpId="0" animBg="1"/>
      <p:bldP spid="77" grpId="0" animBg="1"/>
      <p:bldP spid="77" grpId="1" animBg="1"/>
      <p:bldP spid="78" grpId="0" animBg="1"/>
      <p:bldP spid="78" grpId="1" animBg="1"/>
      <p:bldP spid="79" grpId="0" animBg="1"/>
      <p:bldP spid="81" grpId="0" animBg="1"/>
      <p:bldP spid="81" grpId="1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Win_ma 06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3693" y="3455449"/>
            <a:ext cx="3275856" cy="1560417"/>
          </a:xfrm>
          <a:prstGeom prst="rect">
            <a:avLst/>
          </a:prstGeom>
        </p:spPr>
      </p:pic>
      <p:pic>
        <p:nvPicPr>
          <p:cNvPr id="3" name="Kuva 2" descr="puikot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509120"/>
            <a:ext cx="3590014" cy="2793275"/>
          </a:xfrm>
          <a:prstGeom prst="rect">
            <a:avLst/>
          </a:prstGeom>
        </p:spPr>
      </p:pic>
      <p:pic>
        <p:nvPicPr>
          <p:cNvPr id="4" name="Kuva 3" descr="hitsausarvot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15816" y="908720"/>
            <a:ext cx="2880360" cy="2413000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3144903" y="2152612"/>
            <a:ext cx="25202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 descr="Win_ma 019K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116487" y="3428677"/>
            <a:ext cx="4134291" cy="3096344"/>
          </a:xfrm>
          <a:prstGeom prst="rect">
            <a:avLst/>
          </a:prstGeom>
        </p:spPr>
      </p:pic>
      <p:pic>
        <p:nvPicPr>
          <p:cNvPr id="9" name="Kuva 8" descr="Win_ke 013K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3528" y="613749"/>
            <a:ext cx="2520280" cy="2975331"/>
          </a:xfrm>
          <a:prstGeom prst="rect">
            <a:avLst/>
          </a:prstGeom>
        </p:spPr>
      </p:pic>
      <p:pic>
        <p:nvPicPr>
          <p:cNvPr id="2" name="Kuva 1" descr="Win_ma 016K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012160" y="673263"/>
            <a:ext cx="2808312" cy="2547305"/>
          </a:xfrm>
          <a:prstGeom prst="rect">
            <a:avLst/>
          </a:prstGeom>
          <a:effectLst>
            <a:outerShdw blurRad="889000" sx="105000" sy="105000" algn="ctr" rotWithShape="0">
              <a:schemeClr val="accent3">
                <a:lumMod val="75000"/>
                <a:alpha val="87000"/>
              </a:schemeClr>
            </a:outerShdw>
          </a:effectLst>
        </p:spPr>
      </p:pic>
      <p:cxnSp>
        <p:nvCxnSpPr>
          <p:cNvPr id="11" name="Suora nuoliyhdysviiva 10"/>
          <p:cNvCxnSpPr/>
          <p:nvPr/>
        </p:nvCxnSpPr>
        <p:spPr>
          <a:xfrm>
            <a:off x="2994517" y="3893544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/>
          <p:cNvCxnSpPr/>
          <p:nvPr/>
        </p:nvCxnSpPr>
        <p:spPr>
          <a:xfrm flipV="1">
            <a:off x="2987824" y="4338978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kehys 13"/>
          <p:cNvSpPr txBox="1"/>
          <p:nvPr/>
        </p:nvSpPr>
        <p:spPr>
          <a:xfrm>
            <a:off x="2365555" y="3821859"/>
            <a:ext cx="693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Ø 2,5</a:t>
            </a:r>
          </a:p>
        </p:txBody>
      </p:sp>
      <p:sp>
        <p:nvSpPr>
          <p:cNvPr id="15" name="Tekstikehys 14"/>
          <p:cNvSpPr txBox="1"/>
          <p:nvPr/>
        </p:nvSpPr>
        <p:spPr>
          <a:xfrm>
            <a:off x="2628107" y="32336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HITSAUSVIRRAN ASETTAMINEN</a:t>
            </a:r>
          </a:p>
        </p:txBody>
      </p:sp>
      <p:sp>
        <p:nvSpPr>
          <p:cNvPr id="16" name="Tekstikehys 15"/>
          <p:cNvSpPr txBox="1"/>
          <p:nvPr/>
        </p:nvSpPr>
        <p:spPr>
          <a:xfrm>
            <a:off x="330221" y="1092248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 err="1">
                <a:solidFill>
                  <a:srgbClr val="FFFF00"/>
                </a:solidFill>
              </a:rPr>
              <a:t>Hitsat-</a:t>
            </a:r>
            <a:endParaRPr lang="fi-FI" sz="1600" dirty="0">
              <a:solidFill>
                <a:srgbClr val="FFFF00"/>
              </a:solidFill>
            </a:endParaRPr>
          </a:p>
          <a:p>
            <a:pPr algn="ctr"/>
            <a:r>
              <a:rPr lang="fi-FI" sz="1600" dirty="0">
                <a:solidFill>
                  <a:srgbClr val="FFFF00"/>
                </a:solidFill>
              </a:rPr>
              <a:t>tavat </a:t>
            </a:r>
            <a:r>
              <a:rPr lang="fi-FI" sz="1600" dirty="0" err="1">
                <a:solidFill>
                  <a:srgbClr val="FFFF00"/>
                </a:solidFill>
              </a:rPr>
              <a:t>kap-paleet</a:t>
            </a:r>
            <a:r>
              <a:rPr lang="fi-FI" sz="1600" dirty="0">
                <a:solidFill>
                  <a:srgbClr val="FFFF00"/>
                </a:solidFill>
              </a:rPr>
              <a:t>. Silloitettu hitsaus-</a:t>
            </a:r>
          </a:p>
          <a:p>
            <a:pPr algn="ctr"/>
            <a:r>
              <a:rPr lang="fi-FI" sz="1600" dirty="0">
                <a:solidFill>
                  <a:srgbClr val="FFFF00"/>
                </a:solidFill>
              </a:rPr>
              <a:t>railo</a:t>
            </a:r>
          </a:p>
        </p:txBody>
      </p:sp>
      <p:sp>
        <p:nvSpPr>
          <p:cNvPr id="17" name="Tekstikehys 16"/>
          <p:cNvSpPr txBox="1"/>
          <p:nvPr/>
        </p:nvSpPr>
        <p:spPr>
          <a:xfrm>
            <a:off x="310465" y="439123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rgbClr val="FFFF00"/>
                </a:solidFill>
              </a:rPr>
              <a:t>Hitsauspuikko</a:t>
            </a:r>
          </a:p>
        </p:txBody>
      </p:sp>
      <p:sp>
        <p:nvSpPr>
          <p:cNvPr id="18" name="Tekstikehys 17"/>
          <p:cNvSpPr txBox="1"/>
          <p:nvPr/>
        </p:nvSpPr>
        <p:spPr>
          <a:xfrm>
            <a:off x="3001533" y="328498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Hitsausvirran ohjetaulukko</a:t>
            </a:r>
          </a:p>
        </p:txBody>
      </p:sp>
      <p:sp>
        <p:nvSpPr>
          <p:cNvPr id="19" name="Tekstikehys 18"/>
          <p:cNvSpPr txBox="1"/>
          <p:nvPr/>
        </p:nvSpPr>
        <p:spPr>
          <a:xfrm>
            <a:off x="6090538" y="328498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Hitsausvirran asettaminen</a:t>
            </a:r>
          </a:p>
        </p:txBody>
      </p:sp>
      <p:sp>
        <p:nvSpPr>
          <p:cNvPr id="21" name="Ellipsi 20"/>
          <p:cNvSpPr/>
          <p:nvPr/>
        </p:nvSpPr>
        <p:spPr>
          <a:xfrm>
            <a:off x="4860032" y="4221088"/>
            <a:ext cx="2088232" cy="2304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uik1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30532" y="1853332"/>
            <a:ext cx="3379689" cy="2088232"/>
          </a:xfrm>
          <a:prstGeom prst="rect">
            <a:avLst/>
          </a:prstGeom>
        </p:spPr>
      </p:pic>
      <p:pic>
        <p:nvPicPr>
          <p:cNvPr id="3" name="Kuva 2" descr="puik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56384" y="1374981"/>
            <a:ext cx="3334798" cy="2319708"/>
          </a:xfrm>
          <a:prstGeom prst="rect">
            <a:avLst/>
          </a:prstGeom>
        </p:spPr>
      </p:pic>
      <p:pic>
        <p:nvPicPr>
          <p:cNvPr id="4" name="Kuva 3" descr="puik3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100600" y="1385852"/>
            <a:ext cx="3287824" cy="2020642"/>
          </a:xfrm>
          <a:prstGeom prst="rect">
            <a:avLst/>
          </a:prstGeom>
        </p:spPr>
      </p:pic>
      <p:pic>
        <p:nvPicPr>
          <p:cNvPr id="5" name="Kuva 4" descr="puikk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004256" y="1604489"/>
            <a:ext cx="581900" cy="1152128"/>
          </a:xfrm>
          <a:prstGeom prst="rect">
            <a:avLst/>
          </a:prstGeom>
        </p:spPr>
      </p:pic>
      <p:pic>
        <p:nvPicPr>
          <p:cNvPr id="6" name="Kuva 5" descr="Puikko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624321" y="3527662"/>
            <a:ext cx="2880320" cy="2922543"/>
          </a:xfrm>
          <a:prstGeom prst="rect">
            <a:avLst/>
          </a:prstGeom>
          <a:effectLst>
            <a:outerShdw blurRad="279400" sx="105000" sy="105000" algn="ctr" rotWithShape="0">
              <a:schemeClr val="accent6">
                <a:lumMod val="75000"/>
                <a:alpha val="80000"/>
              </a:schemeClr>
            </a:outerShdw>
          </a:effectLst>
        </p:spPr>
      </p:pic>
      <p:pic>
        <p:nvPicPr>
          <p:cNvPr id="7" name="Kuva 6" descr="puikk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75536" y="1268760"/>
            <a:ext cx="581900" cy="1152128"/>
          </a:xfrm>
          <a:prstGeom prst="rect">
            <a:avLst/>
          </a:prstGeom>
        </p:spPr>
      </p:pic>
      <p:sp>
        <p:nvSpPr>
          <p:cNvPr id="8" name="Puolivapaa piirto 7"/>
          <p:cNvSpPr/>
          <p:nvPr/>
        </p:nvSpPr>
        <p:spPr>
          <a:xfrm>
            <a:off x="5964696" y="2013917"/>
            <a:ext cx="536278" cy="271463"/>
          </a:xfrm>
          <a:custGeom>
            <a:avLst/>
            <a:gdLst>
              <a:gd name="connsiteX0" fmla="*/ 546497 w 546497"/>
              <a:gd name="connsiteY0" fmla="*/ 271463 h 271463"/>
              <a:gd name="connsiteX1" fmla="*/ 434578 w 546497"/>
              <a:gd name="connsiteY1" fmla="*/ 204788 h 271463"/>
              <a:gd name="connsiteX2" fmla="*/ 322659 w 546497"/>
              <a:gd name="connsiteY2" fmla="*/ 183356 h 271463"/>
              <a:gd name="connsiteX3" fmla="*/ 163115 w 546497"/>
              <a:gd name="connsiteY3" fmla="*/ 192881 h 271463"/>
              <a:gd name="connsiteX4" fmla="*/ 72628 w 546497"/>
              <a:gd name="connsiteY4" fmla="*/ 192881 h 271463"/>
              <a:gd name="connsiteX5" fmla="*/ 5953 w 546497"/>
              <a:gd name="connsiteY5" fmla="*/ 147638 h 271463"/>
              <a:gd name="connsiteX6" fmla="*/ 36909 w 546497"/>
              <a:gd name="connsiteY6" fmla="*/ 0 h 27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497" h="271463">
                <a:moveTo>
                  <a:pt x="546497" y="271463"/>
                </a:moveTo>
                <a:cubicBezTo>
                  <a:pt x="509190" y="245467"/>
                  <a:pt x="471884" y="219472"/>
                  <a:pt x="434578" y="204788"/>
                </a:cubicBezTo>
                <a:cubicBezTo>
                  <a:pt x="397272" y="190104"/>
                  <a:pt x="367903" y="185340"/>
                  <a:pt x="322659" y="183356"/>
                </a:cubicBezTo>
                <a:cubicBezTo>
                  <a:pt x="277415" y="181372"/>
                  <a:pt x="204787" y="191294"/>
                  <a:pt x="163115" y="192881"/>
                </a:cubicBezTo>
                <a:cubicBezTo>
                  <a:pt x="121443" y="194468"/>
                  <a:pt x="98822" y="200421"/>
                  <a:pt x="72628" y="192881"/>
                </a:cubicBezTo>
                <a:cubicBezTo>
                  <a:pt x="46434" y="185341"/>
                  <a:pt x="11906" y="179785"/>
                  <a:pt x="5953" y="147638"/>
                </a:cubicBezTo>
                <a:cubicBezTo>
                  <a:pt x="0" y="115491"/>
                  <a:pt x="18454" y="57745"/>
                  <a:pt x="36909" y="0"/>
                </a:cubicBezTo>
              </a:path>
            </a:pathLst>
          </a:cu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uolivapaa piirto 8"/>
          <p:cNvSpPr/>
          <p:nvPr/>
        </p:nvSpPr>
        <p:spPr>
          <a:xfrm>
            <a:off x="2364295" y="2213373"/>
            <a:ext cx="576065" cy="144016"/>
          </a:xfrm>
          <a:custGeom>
            <a:avLst/>
            <a:gdLst>
              <a:gd name="connsiteX0" fmla="*/ 0 w 847725"/>
              <a:gd name="connsiteY0" fmla="*/ 0 h 224631"/>
              <a:gd name="connsiteX1" fmla="*/ 183356 w 847725"/>
              <a:gd name="connsiteY1" fmla="*/ 109537 h 224631"/>
              <a:gd name="connsiteX2" fmla="*/ 323850 w 847725"/>
              <a:gd name="connsiteY2" fmla="*/ 176212 h 224631"/>
              <a:gd name="connsiteX3" fmla="*/ 452437 w 847725"/>
              <a:gd name="connsiteY3" fmla="*/ 211931 h 224631"/>
              <a:gd name="connsiteX4" fmla="*/ 585787 w 847725"/>
              <a:gd name="connsiteY4" fmla="*/ 221456 h 224631"/>
              <a:gd name="connsiteX5" fmla="*/ 721518 w 847725"/>
              <a:gd name="connsiteY5" fmla="*/ 192881 h 224631"/>
              <a:gd name="connsiteX6" fmla="*/ 847725 w 847725"/>
              <a:gd name="connsiteY6" fmla="*/ 147637 h 22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7725" h="224631">
                <a:moveTo>
                  <a:pt x="0" y="0"/>
                </a:moveTo>
                <a:cubicBezTo>
                  <a:pt x="64690" y="40084"/>
                  <a:pt x="129381" y="80168"/>
                  <a:pt x="183356" y="109537"/>
                </a:cubicBezTo>
                <a:cubicBezTo>
                  <a:pt x="237331" y="138906"/>
                  <a:pt x="279003" y="159146"/>
                  <a:pt x="323850" y="176212"/>
                </a:cubicBezTo>
                <a:cubicBezTo>
                  <a:pt x="368697" y="193278"/>
                  <a:pt x="408781" y="204390"/>
                  <a:pt x="452437" y="211931"/>
                </a:cubicBezTo>
                <a:cubicBezTo>
                  <a:pt x="496093" y="219472"/>
                  <a:pt x="540940" y="224631"/>
                  <a:pt x="585787" y="221456"/>
                </a:cubicBezTo>
                <a:cubicBezTo>
                  <a:pt x="630634" y="218281"/>
                  <a:pt x="677862" y="205184"/>
                  <a:pt x="721518" y="192881"/>
                </a:cubicBezTo>
                <a:cubicBezTo>
                  <a:pt x="765174" y="180578"/>
                  <a:pt x="806449" y="164107"/>
                  <a:pt x="847725" y="147637"/>
                </a:cubicBezTo>
              </a:path>
            </a:pathLst>
          </a:cu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Puolivapaa piirto 9"/>
          <p:cNvSpPr/>
          <p:nvPr/>
        </p:nvSpPr>
        <p:spPr>
          <a:xfrm rot="515988">
            <a:off x="2629500" y="2420909"/>
            <a:ext cx="594668" cy="101203"/>
          </a:xfrm>
          <a:custGeom>
            <a:avLst/>
            <a:gdLst>
              <a:gd name="connsiteX0" fmla="*/ 685800 w 685800"/>
              <a:gd name="connsiteY0" fmla="*/ 0 h 101203"/>
              <a:gd name="connsiteX1" fmla="*/ 492919 w 685800"/>
              <a:gd name="connsiteY1" fmla="*/ 54768 h 101203"/>
              <a:gd name="connsiteX2" fmla="*/ 278607 w 685800"/>
              <a:gd name="connsiteY2" fmla="*/ 100012 h 101203"/>
              <a:gd name="connsiteX3" fmla="*/ 0 w 685800"/>
              <a:gd name="connsiteY3" fmla="*/ 61912 h 10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101203">
                <a:moveTo>
                  <a:pt x="685800" y="0"/>
                </a:moveTo>
                <a:cubicBezTo>
                  <a:pt x="623292" y="19049"/>
                  <a:pt x="560785" y="38099"/>
                  <a:pt x="492919" y="54768"/>
                </a:cubicBezTo>
                <a:cubicBezTo>
                  <a:pt x="425054" y="71437"/>
                  <a:pt x="360760" y="98821"/>
                  <a:pt x="278607" y="100012"/>
                </a:cubicBezTo>
                <a:cubicBezTo>
                  <a:pt x="196454" y="101203"/>
                  <a:pt x="98227" y="81557"/>
                  <a:pt x="0" y="61912"/>
                </a:cubicBezTo>
              </a:path>
            </a:pathLst>
          </a:cu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nuoliyhdysviiva 11"/>
          <p:cNvCxnSpPr/>
          <p:nvPr/>
        </p:nvCxnSpPr>
        <p:spPr>
          <a:xfrm flipV="1">
            <a:off x="4596544" y="1637308"/>
            <a:ext cx="360040" cy="65462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Kuvatekstiellipsi 13"/>
          <p:cNvSpPr/>
          <p:nvPr/>
        </p:nvSpPr>
        <p:spPr>
          <a:xfrm>
            <a:off x="611560" y="4005064"/>
            <a:ext cx="3600400" cy="2016224"/>
          </a:xfrm>
          <a:prstGeom prst="wedgeEllipseCallout">
            <a:avLst>
              <a:gd name="adj1" fmla="val -1742"/>
              <a:gd name="adj2" fmla="val -92501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Valokaaren sytyttäminen tapahtuu koskettamalla puikolla kappaletta. Valokaaren sytyttyä, valokaari siirretään hitsauskohtaan.</a:t>
            </a:r>
          </a:p>
        </p:txBody>
      </p:sp>
      <p:sp>
        <p:nvSpPr>
          <p:cNvPr id="15" name="Tekstikehys 14"/>
          <p:cNvSpPr txBox="1"/>
          <p:nvPr/>
        </p:nvSpPr>
        <p:spPr>
          <a:xfrm>
            <a:off x="767151" y="689391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Valokaaren sytytys ja hitsin jatkaminen</a:t>
            </a:r>
          </a:p>
        </p:txBody>
      </p:sp>
      <p:sp>
        <p:nvSpPr>
          <p:cNvPr id="16" name="Kuvatekstiellipsi 15"/>
          <p:cNvSpPr/>
          <p:nvPr/>
        </p:nvSpPr>
        <p:spPr>
          <a:xfrm>
            <a:off x="2699792" y="2708920"/>
            <a:ext cx="3024336" cy="1440160"/>
          </a:xfrm>
          <a:prstGeom prst="wedgeEllipseCallout">
            <a:avLst>
              <a:gd name="adj1" fmla="val -63345"/>
              <a:gd name="adj2" fmla="val -45541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Hitsattava kohta pitää olla puhdas (kuonasta ym.) ennen valokaaren sytyttämistä.</a:t>
            </a:r>
          </a:p>
        </p:txBody>
      </p:sp>
      <p:sp>
        <p:nvSpPr>
          <p:cNvPr id="17" name="Kuvatekstiellipsi 16"/>
          <p:cNvSpPr/>
          <p:nvPr/>
        </p:nvSpPr>
        <p:spPr>
          <a:xfrm>
            <a:off x="3275856" y="980728"/>
            <a:ext cx="2592288" cy="1440160"/>
          </a:xfrm>
          <a:prstGeom prst="wedgeEllipseCallout">
            <a:avLst>
              <a:gd name="adj1" fmla="val -70808"/>
              <a:gd name="adj2" fmla="val 74212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Sytytys pitää tehdä siten, että sytytyspaikka jää hitsin alle.</a:t>
            </a:r>
          </a:p>
        </p:txBody>
      </p:sp>
      <p:sp>
        <p:nvSpPr>
          <p:cNvPr id="18" name="Kuvatekstiellipsi 17"/>
          <p:cNvSpPr/>
          <p:nvPr/>
        </p:nvSpPr>
        <p:spPr>
          <a:xfrm>
            <a:off x="5868144" y="1700808"/>
            <a:ext cx="2952328" cy="1584176"/>
          </a:xfrm>
          <a:prstGeom prst="wedgeEllipseCallout">
            <a:avLst>
              <a:gd name="adj1" fmla="val -61432"/>
              <a:gd name="adj2" fmla="val -294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Puikon kuljettamisen pitää olla tasaista ja hallittua. Valokaaren  pitää pysyä lyhyenä.</a:t>
            </a:r>
          </a:p>
        </p:txBody>
      </p:sp>
      <p:sp>
        <p:nvSpPr>
          <p:cNvPr id="19" name="Tekstikehys 18"/>
          <p:cNvSpPr txBox="1"/>
          <p:nvPr/>
        </p:nvSpPr>
        <p:spPr>
          <a:xfrm>
            <a:off x="3359439" y="689391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Hitsaaminen</a:t>
            </a:r>
          </a:p>
        </p:txBody>
      </p:sp>
      <p:sp>
        <p:nvSpPr>
          <p:cNvPr id="20" name="Tekstikehys 19"/>
          <p:cNvSpPr txBox="1"/>
          <p:nvPr/>
        </p:nvSpPr>
        <p:spPr>
          <a:xfrm>
            <a:off x="5735703" y="689391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Valokaaren sammutus</a:t>
            </a:r>
          </a:p>
        </p:txBody>
      </p:sp>
      <p:sp>
        <p:nvSpPr>
          <p:cNvPr id="21" name="Kuvatekstiellipsi 20"/>
          <p:cNvSpPr/>
          <p:nvPr/>
        </p:nvSpPr>
        <p:spPr>
          <a:xfrm>
            <a:off x="5076056" y="3429000"/>
            <a:ext cx="3600400" cy="2016224"/>
          </a:xfrm>
          <a:prstGeom prst="wedgeEllipseCallout">
            <a:avLst>
              <a:gd name="adj1" fmla="val -3671"/>
              <a:gd name="adj2" fmla="val -8963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Jotta hitsin lopetuskohtaan ei synny virheitä, pitää puikkoa kuljetetaan hitaasti taaksepäin palon päälle ja nostaa vasta sitten puikko.</a:t>
            </a:r>
          </a:p>
        </p:txBody>
      </p:sp>
      <p:sp>
        <p:nvSpPr>
          <p:cNvPr id="22" name="Tekstikehys 21"/>
          <p:cNvSpPr txBox="1"/>
          <p:nvPr/>
        </p:nvSpPr>
        <p:spPr>
          <a:xfrm>
            <a:off x="2699792" y="2606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PUIKKOHITSAUSOHJEITA</a:t>
            </a:r>
          </a:p>
        </p:txBody>
      </p:sp>
      <p:sp>
        <p:nvSpPr>
          <p:cNvPr id="23" name="Tekstikehys 22"/>
          <p:cNvSpPr txBox="1"/>
          <p:nvPr/>
        </p:nvSpPr>
        <p:spPr>
          <a:xfrm>
            <a:off x="6732240" y="573325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Katso video </a:t>
            </a:r>
            <a:r>
              <a:rPr lang="fi-FI" sz="1600" dirty="0">
                <a:hlinkClick r:id="rId7"/>
              </a:rPr>
              <a:t>hitsaustapahtumasta</a:t>
            </a:r>
            <a:endParaRPr lang="fi-FI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7 0.00325 C 0.01893 0.01621 0.03698 0.02987 0.0533 0.03241 C 0.06927 0.03519 0.08368 0.02709 0.09809 0.01922 " pathEditMode="relative" rAng="-349184" ptsTypes="a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14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09 0.01875 C 0.08195 0.02662 0.06597 0.03565 0.05347 0.03681 C 0.04097 0.03889 0.03056 0.0345 0.02205 0.03079 " pathEditMode="relative" rAng="-629592" ptsTypes="a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10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88889E-6 4.07407E-6 C -0.0059 -0.00556 -0.01181 -0.01111 -0.02031 -0.01297 C -0.02882 -0.01482 -0.04497 -0.00996 -0.05156 -0.01158 C -0.05816 -0.0132 -0.06007 -0.01644 -0.06042 -0.02223 C -0.06076 -0.02801 -0.05747 -0.03727 -0.05417 -0.04653 " pathEditMode="relative" ptsTypes="aaaaA">
                                      <p:cBhvr>
                                        <p:cTn id="1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5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 animBg="1"/>
      <p:bldP spid="21" grpId="1" animBg="1"/>
      <p:bldP spid="22" grpId="0"/>
      <p:bldP spid="23" grpId="0"/>
      <p:bldP spid="23" grpId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Puikkohitsaus_Korj</Template>
  <TotalTime>1</TotalTime>
  <Words>165</Words>
  <Application>Microsoft Office PowerPoint</Application>
  <PresentationFormat>Näytössä katseltava diaesitys (4:3)</PresentationFormat>
  <Paragraphs>49</Paragraphs>
  <Slides>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KoneDigi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Ville Salminen</dc:creator>
  <cp:lastModifiedBy>Ville Salminen</cp:lastModifiedBy>
  <cp:revision>3</cp:revision>
  <dcterms:created xsi:type="dcterms:W3CDTF">2020-02-03T17:57:16Z</dcterms:created>
  <dcterms:modified xsi:type="dcterms:W3CDTF">2020-02-11T09:50:55Z</dcterms:modified>
</cp:coreProperties>
</file>