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4"/>
  </p:sldMasterIdLst>
  <p:notesMasterIdLst>
    <p:notesMasterId r:id="rId16"/>
  </p:notesMasterIdLst>
  <p:sldIdLst>
    <p:sldId id="256" r:id="rId5"/>
    <p:sldId id="257" r:id="rId6"/>
    <p:sldId id="263" r:id="rId7"/>
    <p:sldId id="262" r:id="rId8"/>
    <p:sldId id="265" r:id="rId9"/>
    <p:sldId id="266" r:id="rId10"/>
    <p:sldId id="269" r:id="rId11"/>
    <p:sldId id="267" r:id="rId12"/>
    <p:sldId id="268" r:id="rId13"/>
    <p:sldId id="270" r:id="rId14"/>
    <p:sldId id="271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63" d="100"/>
          <a:sy n="63" d="100"/>
        </p:scale>
        <p:origin x="656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DE3DC-FFA5-4B06-8CE1-A4327DB2171A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609CB-CAF6-4571-BA04-25E12737EA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26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716506" y="6192671"/>
            <a:ext cx="966537" cy="365125"/>
          </a:xfrm>
        </p:spPr>
        <p:txBody>
          <a:bodyPr/>
          <a:lstStyle/>
          <a:p>
            <a:fld id="{308255F3-F20B-4B87-BA2E-E1B81D1F1716}" type="datetime1">
              <a:rPr lang="fi-FI" smtClean="0"/>
              <a:t>30.9.2020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36287471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3385603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3490309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08944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14108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9979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9979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968402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351338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2164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13098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39746860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2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61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53E9E-8905-47D9-8774-71C2D0812B6B}" type="datetime1">
              <a:rPr lang="fi-FI" smtClean="0"/>
              <a:t>30.9.2020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19267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/>
              <a:t>kiertotalousamk.fi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966C3-9558-4BBB-9775-7D1DA6AA08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271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701" r:id="rId3"/>
    <p:sldLayoutId id="2147483692" r:id="rId4"/>
    <p:sldLayoutId id="2147483693" r:id="rId5"/>
    <p:sldLayoutId id="2147483702" r:id="rId6"/>
    <p:sldLayoutId id="2147483695" r:id="rId7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icrosoft Sans Serif" panose="020B0604020202020204" pitchFamily="34" charset="0"/>
          <a:ea typeface="Microsoft Sans Serif" panose="020B0604020202020204" pitchFamily="34" charset="0"/>
          <a:cs typeface="Microsoft Sans Serif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Puutarha-alan muovijätteiden käsittely ja kierrätys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- </a:t>
            </a:r>
            <a:r>
              <a:rPr lang="fi-FI" sz="3600" dirty="0" err="1"/>
              <a:t>LiMuKe</a:t>
            </a:r>
            <a:r>
              <a:rPr lang="fi-FI" sz="3600" dirty="0"/>
              <a:t>-hankkeen tuloksia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DBEC-BDFD-41C9-A00C-68FA1EF50EC5}" type="datetime1">
              <a:rPr lang="fi-FI" smtClean="0"/>
              <a:t>30.9.2020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  <a:endParaRPr lang="fi-FI" dirty="0"/>
          </a:p>
        </p:txBody>
      </p:sp>
      <p:pic>
        <p:nvPicPr>
          <p:cNvPr id="6" name="Kuva 2" descr="Kuva, joka sisältää kohteen näyttökuva&#10;&#10;Kuvaus luotu automaattisesti">
            <a:extLst>
              <a:ext uri="{FF2B5EF4-FFF2-40B4-BE49-F238E27FC236}">
                <a16:creationId xmlns:a16="http://schemas.microsoft.com/office/drawing/2014/main" id="{4ED260B0-A68D-45C0-B6E2-ED1DF69753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937760"/>
            <a:ext cx="6482080" cy="1168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2866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B1D231C-9C49-451E-B7F1-14D890905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Hankkeessa järjestetyt pilottikeräykset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21FFB8-C486-4F46-9587-73C43B619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Piloteissa tilat saivat tuoda itse muovijätteensä keräyspisteisiin tiettynä aikana ns. keräysviikkona</a:t>
            </a:r>
          </a:p>
          <a:p>
            <a:r>
              <a:rPr lang="fi-FI" dirty="0"/>
              <a:t>Keräysviikoille tuotiin muovijätettä kaukaakin, kun vastaanotto oli maksutonta</a:t>
            </a:r>
          </a:p>
          <a:p>
            <a:r>
              <a:rPr lang="fi-FI" dirty="0"/>
              <a:t>Laaduntarkastusta ja ohjausta kaivattiin keräyspisteisiin</a:t>
            </a:r>
          </a:p>
          <a:p>
            <a:r>
              <a:rPr lang="fi-FI" dirty="0"/>
              <a:t>Ihanteellinen keräysviikkojen määrä olisi noin kaksi kertaa vuodessa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AB8303-0BD1-4D08-A064-CAC407E32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3054420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B1D231C-9C49-451E-B7F1-14D890905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640" y="605155"/>
            <a:ext cx="10515600" cy="1325563"/>
          </a:xfrm>
        </p:spPr>
        <p:txBody>
          <a:bodyPr/>
          <a:lstStyle/>
          <a:p>
            <a:r>
              <a:rPr lang="fi-FI" dirty="0"/>
              <a:t>Kierrätysjärjestelmät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21FFB8-C486-4F46-9587-73C43B619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83301"/>
            <a:ext cx="10515600" cy="4169544"/>
          </a:xfrm>
        </p:spPr>
        <p:txBody>
          <a:bodyPr>
            <a:normAutofit/>
          </a:bodyPr>
          <a:lstStyle/>
          <a:p>
            <a:r>
              <a:rPr lang="fi-FI" dirty="0"/>
              <a:t>Suomessa ei ole kansallista muovimaatalousjätteiden kierrätysjärjestelmää</a:t>
            </a:r>
          </a:p>
          <a:p>
            <a:r>
              <a:rPr lang="fi-FI" dirty="0"/>
              <a:t>Suomen valtakunnallinen noutopalvelu Fortum Waste Solutions Oy noutaa maatilojen muovit: lajiteltu 60 € /tn ja lajittelematon 80 € /tn  (2017 hintatiedot)</a:t>
            </a:r>
          </a:p>
          <a:p>
            <a:r>
              <a:rPr lang="fi-FI" dirty="0"/>
              <a:t>Maksumalleissa on huomioitava se noudetaanko tuotteet tilalta vai kuljettaako yrittäjä tuotteensa keräyspisteeseen</a:t>
            </a:r>
          </a:p>
          <a:p>
            <a:r>
              <a:rPr lang="fi-FI" dirty="0"/>
              <a:t>Kierrätysmaksussa hyvää olisi se, että siinä maksetaan ainoastaan muovikalvon painosta, ei muovijätteen likaisuudesta tai kosteudesta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AB8303-0BD1-4D08-A064-CAC407E32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2165434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LiMuKe</a:t>
            </a:r>
            <a:r>
              <a:rPr lang="fi-FI" dirty="0"/>
              <a:t>-hanke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460811"/>
            <a:ext cx="10515600" cy="45261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b="1" dirty="0" err="1"/>
              <a:t>Limuke</a:t>
            </a:r>
            <a:r>
              <a:rPr lang="fi-FI" b="1" dirty="0"/>
              <a:t> = Likaisen muovijätteen keräys ja kierto</a:t>
            </a:r>
          </a:p>
          <a:p>
            <a:r>
              <a:rPr lang="fi-FI" dirty="0"/>
              <a:t>Hanke toteutettiin vuosina 2016─2018 Varsinais-Suomessa ja Kanta-Hämeessä </a:t>
            </a:r>
          </a:p>
          <a:p>
            <a:r>
              <a:rPr lang="fi-FI" dirty="0"/>
              <a:t>Hankkeessa keskityttiin haja-asutusalueilla syntyvän maatalousmuovijätteen (joka ei ole pakkausmuovia) keräys- ja kierrätysliiketoiminnan kehittämiseen</a:t>
            </a:r>
          </a:p>
          <a:p>
            <a:r>
              <a:rPr lang="fi-FI" dirty="0"/>
              <a:t>Hanketta koordinoi Turun yliopiston Brahea-keskus ja sitä </a:t>
            </a:r>
            <a:r>
              <a:rPr lang="fi-FI" dirty="0" err="1"/>
              <a:t>toteuttiin</a:t>
            </a:r>
            <a:r>
              <a:rPr lang="fi-FI" dirty="0"/>
              <a:t> yhteistyössä Hämeen ammattikorkeakoulun ja Turun ammattikorkeakoulun kanssa. Hanketta rahoitti Euroopan aluekehitysrahaston Kestävää kasvua ja työtä -ohjelma, Keskitien Tukisäätiö, Maa- ja metsätaloustuottajain Keskusliitto sekä MTK-Varsinais-Suomi ja MTK-Häme ry. Rahoittavana viranomaisena Uudenmaan liitto.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1875998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LiMuKe</a:t>
            </a:r>
            <a:r>
              <a:rPr lang="fi-FI" dirty="0"/>
              <a:t>-hanke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460811"/>
            <a:ext cx="10515600" cy="4526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/>
              <a:t>Tavoitteina: </a:t>
            </a:r>
          </a:p>
          <a:p>
            <a:r>
              <a:rPr lang="fi-FI" dirty="0"/>
              <a:t>luoda monistettavia alueellisia malleja maatalousmuovijätteen keräykseen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keräysmalleja pilotoitiin pääasiassa Kanta-Hämeessä maa-, puutarha- ja hevostiloilla </a:t>
            </a:r>
          </a:p>
          <a:p>
            <a:r>
              <a:rPr lang="fi-FI" dirty="0"/>
              <a:t>löytää ja testata  muovijätteen  uusia käyttömahdollisuuksia yhteistyössä jalostavien yritysten kanssa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selvitettiin kuinka paljon eri maatalousmuoveja voidaan keräyksessä yhdistää siten, että niiden jatkojalostus on edelleen mahdollista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tutkittiin, minkä verran kyseiset jätteet sisältävät epäpuhtauksia ja minkä verran prosessointimenetelmät sietävät niitä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2159706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Maatalousmuovijäte Suomessa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Suomessa syntyy vuosittain noin 12 000 tonnia maatalousmuovijätettä </a:t>
            </a:r>
          </a:p>
          <a:p>
            <a:r>
              <a:rPr lang="fi-FI" dirty="0"/>
              <a:t>Tästä noin 7000 tonnia on paalikalvomuovia</a:t>
            </a:r>
          </a:p>
          <a:p>
            <a:r>
              <a:rPr lang="fi-FI" dirty="0"/>
              <a:t>Loput ovat pakkausmuoveja sekä puutarhaviljelyssä käytettäviä katemuoveja ja muoviharsoja</a:t>
            </a:r>
          </a:p>
          <a:p>
            <a:r>
              <a:rPr lang="fi-FI" dirty="0"/>
              <a:t>Suurin osa maa- ja puutarhatalouden tuotantopanoksista on pakattu muoviin esim. kasvinsuojeluaineet ja lannoitteet</a:t>
            </a:r>
          </a:p>
          <a:p>
            <a:pPr marL="0" indent="0">
              <a:buNone/>
            </a:pPr>
            <a:r>
              <a:rPr lang="fi-FI" dirty="0"/>
              <a:t>    → nämä ns. pakkausmuovit kuuluvat tuottajavastuun piiriin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2930873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B1D231C-9C49-451E-B7F1-14D890905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Maatalousmuovijäte Suomessa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21FFB8-C486-4F46-9587-73C43B619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Pakkausmuovia (=ei tuottajavastuuta) eivät ole </a:t>
            </a:r>
          </a:p>
          <a:p>
            <a:pPr lvl="1"/>
            <a:r>
              <a:rPr lang="fi-FI" dirty="0"/>
              <a:t>rehun säilönnässä käytettävät käärintä- ja aumamuovituotteet</a:t>
            </a:r>
          </a:p>
          <a:p>
            <a:pPr lvl="1"/>
            <a:r>
              <a:rPr lang="fi-FI" dirty="0"/>
              <a:t>puutarhatuotannossa käytettävät katekalvot ja -harsot, muovikankaat ja  tihkuletkut</a:t>
            </a:r>
          </a:p>
          <a:p>
            <a:r>
              <a:rPr lang="fi-FI" dirty="0"/>
              <a:t>Kaikesta maatalousmuovijätteestä kierrätykseen menee vain viidennes, loput menevät energiantuotantoon tai hävitetään muilla keinoilla</a:t>
            </a:r>
          </a:p>
          <a:p>
            <a:endParaRPr lang="fi-FI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AB8303-0BD1-4D08-A064-CAC407E32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3243851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Puutarhataloudessa käytettävät yleisimmät muovilajit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666567"/>
            <a:ext cx="10614660" cy="4526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 i="1" dirty="0"/>
              <a:t>Hankkeessa havaittiin, että muoveissa olevat merkinnät olivat puutteellisia tai hankalasti löydettävissä  → haittaa merkittävästi muovin lajittelua ja kierrättämistä</a:t>
            </a:r>
          </a:p>
          <a:p>
            <a:pPr marL="0" indent="0">
              <a:buNone/>
            </a:pPr>
            <a:r>
              <a:rPr lang="fi-FI" dirty="0"/>
              <a:t>PE-muovit – käytetään erilaisissa kalvoissa</a:t>
            </a:r>
          </a:p>
          <a:p>
            <a:pPr marL="0" indent="0">
              <a:buNone/>
            </a:pPr>
            <a:r>
              <a:rPr lang="fi-FI" dirty="0"/>
              <a:t>PE-LD-muovit – käytetään puutarhaviljelyssä katekalvoina</a:t>
            </a:r>
          </a:p>
          <a:p>
            <a:pPr marL="0" indent="0">
              <a:buNone/>
            </a:pPr>
            <a:r>
              <a:rPr lang="fi-FI" dirty="0"/>
              <a:t>PE-HD-muovit – käytetään kanistereissa ja ämpäreissä</a:t>
            </a:r>
          </a:p>
          <a:p>
            <a:pPr marL="0" indent="0">
              <a:buNone/>
            </a:pPr>
            <a:r>
              <a:rPr lang="fi-FI" dirty="0"/>
              <a:t>PP-muovit – käytetään taimiruukuissa, tihkuletkuissa, kansissa ja korkeissa</a:t>
            </a:r>
          </a:p>
          <a:p>
            <a:pPr marL="0" indent="0">
              <a:buNone/>
            </a:pPr>
            <a:r>
              <a:rPr lang="fi-FI" dirty="0"/>
              <a:t>EPS-muovi – käytetään taimilaatikoissa</a:t>
            </a:r>
          </a:p>
          <a:p>
            <a:pPr marL="0" indent="0">
              <a:buNone/>
            </a:pPr>
            <a:r>
              <a:rPr lang="fi-FI" dirty="0"/>
              <a:t>PVC-muovi – vanhin monikäyttöinen muovilaatu, jonka käyttöä on sittemmin vältetty sen sisältämien terveydelle haitallisten aineiden takia 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3447255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B1D231C-9C49-451E-B7F1-14D890905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Muovijätteen poltto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21FFB8-C486-4F46-9587-73C43B619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8710" y="2125980"/>
            <a:ext cx="10245090" cy="3860934"/>
          </a:xfrm>
        </p:spPr>
        <p:txBody>
          <a:bodyPr/>
          <a:lstStyle/>
          <a:p>
            <a:r>
              <a:rPr lang="fi-FI" dirty="0"/>
              <a:t>Muovijätteiden poltto on yksiselitteisesti kielletty v. 2016 kunnallisten jätehuoltomääräysten mukaan</a:t>
            </a:r>
          </a:p>
          <a:p>
            <a:r>
              <a:rPr lang="fi-FI" dirty="0"/>
              <a:t>Muovijätettä ei saa polttaa kotioloissa kattiloissa tai ulkona avotulella</a:t>
            </a:r>
          </a:p>
          <a:p>
            <a:r>
              <a:rPr lang="fi-FI" dirty="0"/>
              <a:t>Näissä polttomenetelmissä poltto-olosuhteet epätäydellisiä </a:t>
            </a:r>
          </a:p>
          <a:p>
            <a:pPr marL="0" indent="0">
              <a:buNone/>
            </a:pPr>
            <a:r>
              <a:rPr lang="fi-FI" dirty="0"/>
              <a:t>    → syntyy myrkyllisiä yhdisteitä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AB8303-0BD1-4D08-A064-CAC407E32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3947087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B1D231C-9C49-451E-B7F1-14D890905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Kokemukset kierrätyksestä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21FFB8-C486-4F46-9587-73C43B619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Hankkeessa saatujen kokemusten perusteella maatalouspuolen muovien keräys ja kierrätys ei ollut haaste</a:t>
            </a:r>
          </a:p>
          <a:p>
            <a:r>
              <a:rPr lang="fi-FI" dirty="0"/>
              <a:t>Sen sijaan puutarhatalouden puolella yrittäjät kokivat lajittelun vaatiman työmäärän suuruuden, tiedon puutteen ja ajankäytön ongelmallisiksi</a:t>
            </a:r>
          </a:p>
          <a:p>
            <a:r>
              <a:rPr lang="fi-FI" dirty="0"/>
              <a:t>Yleisesti oltiin motivoituneita muovin kierrättämiseen, mutta kaivattiin tietoa ja ohjeita lajitteluun ja säilyttämiseen sekä kuljetustarvetta vähentäviä ratkaisuja</a:t>
            </a:r>
          </a:p>
          <a:p>
            <a:endParaRPr lang="fi-FI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AB8303-0BD1-4D08-A064-CAC407E32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809700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B1D231C-9C49-451E-B7F1-14D890905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640" y="605155"/>
            <a:ext cx="10515600" cy="1325563"/>
          </a:xfrm>
        </p:spPr>
        <p:txBody>
          <a:bodyPr/>
          <a:lstStyle/>
          <a:p>
            <a:r>
              <a:rPr lang="fi-FI" dirty="0"/>
              <a:t>Perussäännöt maatalousmuovijätteen käsittelyyn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21FFB8-C486-4F46-9587-73C43B619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5380" y="2602865"/>
            <a:ext cx="10515600" cy="416128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sz="3600" dirty="0"/>
              <a:t>Lajittelu muovilaadun, puhtauden ja värin mukaan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3600" dirty="0"/>
              <a:t>Varastointiolot puhtaat ja kuivat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3600" dirty="0"/>
              <a:t>Kierrätysmahdollisuuksien selvittäminen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AB8303-0BD1-4D08-A064-CAC407E32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4185175762"/>
      </p:ext>
    </p:extLst>
  </p:cSld>
  <p:clrMapOvr>
    <a:masterClrMapping/>
  </p:clrMapOvr>
</p:sld>
</file>

<file path=ppt/theme/theme1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DDAD9F93B98714F9EBCA333AB60A953" ma:contentTypeVersion="2" ma:contentTypeDescription="Luo uusi asiakirja." ma:contentTypeScope="" ma:versionID="1d484925a3c2d3f3fd23d3c74ed18673">
  <xsd:schema xmlns:xsd="http://www.w3.org/2001/XMLSchema" xmlns:xs="http://www.w3.org/2001/XMLSchema" xmlns:p="http://schemas.microsoft.com/office/2006/metadata/properties" xmlns:ns2="6287a37e-707d-4517-b348-c6f049ed7483" targetNamespace="http://schemas.microsoft.com/office/2006/metadata/properties" ma:root="true" ma:fieldsID="5ffeefdbb228593e74e99af3a5fd31ba" ns2:_="">
    <xsd:import namespace="6287a37e-707d-4517-b348-c6f049ed74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87a37e-707d-4517-b348-c6f049ed74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B25BD6D-D2BB-418E-A029-B40BF82CD2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E07A506-E686-4412-8631-BD9CCD75D1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287a37e-707d-4517-b348-c6f049ed74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062D49C-CA25-4999-B952-F55D754961C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1789</TotalTime>
  <Words>528</Words>
  <Application>Microsoft Office PowerPoint</Application>
  <PresentationFormat>Laajakuva</PresentationFormat>
  <Paragraphs>68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Arial</vt:lpstr>
      <vt:lpstr>Calibri</vt:lpstr>
      <vt:lpstr>Microsoft Sans Serif</vt:lpstr>
      <vt:lpstr>Wingdings</vt:lpstr>
      <vt:lpstr>1_Mukautettu suunnittelumalli</vt:lpstr>
      <vt:lpstr>Puutarha-alan muovijätteiden käsittely ja kierrätys</vt:lpstr>
      <vt:lpstr>LiMuKe-hanke</vt:lpstr>
      <vt:lpstr>LiMuKe-hanke</vt:lpstr>
      <vt:lpstr>Maatalousmuovijäte Suomessa</vt:lpstr>
      <vt:lpstr>Maatalousmuovijäte Suomessa</vt:lpstr>
      <vt:lpstr>Puutarhataloudessa käytettävät yleisimmät muovilajit</vt:lpstr>
      <vt:lpstr>Muovijätteen poltto</vt:lpstr>
      <vt:lpstr>Kokemukset kierrätyksestä</vt:lpstr>
      <vt:lpstr>Perussäännöt maatalousmuovijätteen käsittelyyn</vt:lpstr>
      <vt:lpstr>Hankkeessa järjestetyt pilottikeräykset</vt:lpstr>
      <vt:lpstr>Kierrätysjärjestelmät </vt:lpstr>
    </vt:vector>
  </TitlesOfParts>
  <Company>Turun ammattikorkeakoulu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Virta Marketta</dc:creator>
  <cp:lastModifiedBy>Liisa Siivola</cp:lastModifiedBy>
  <cp:revision>31</cp:revision>
  <dcterms:created xsi:type="dcterms:W3CDTF">2019-02-14T13:35:11Z</dcterms:created>
  <dcterms:modified xsi:type="dcterms:W3CDTF">2020-09-30T13:06:57Z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0x010100FDDAD9F93B98714F9EBCA333AB60A953</vt:lpwstr>
  </property>
  <property fmtid="{D5CDD505-2E9C-101B-9397-08002B2CF9AE}" pid="3" name="_dlc_DocIdItemGuid">
    <vt:lpwstr>0fc2c617-0b12-48ef-bcad-c1f15298905c</vt:lpwstr>
  </property>
</Properties>
</file>