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53A0A-4B06-4DFB-B6C5-073153088970}" v="38" dt="2025-10-30T11:39:51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B864-927F-E452-7158-308C24D2D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E6CC3-BC87-2B01-ABAC-80CF8A28C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ACB7E-8575-09C5-4562-1B6567DA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648F-2513-4F61-A611-8F64A6969ADA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7AE3D-7F91-1B85-0D6A-D8CBF449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85071-B0E6-1B56-696F-C6C6105F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A64-5B20-4083-8A7E-675967196B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402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62A6-B879-55A8-54D9-8E7300D3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065E9-1626-0764-E30D-D6A4BEC93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BF33C-FDC4-2C0C-F616-ABAE71B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648F-2513-4F61-A611-8F64A6969ADA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78A0A-361C-A5E2-483E-170E4B12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BAD76-C3A8-6B3B-838B-9713E38B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A64-5B20-4083-8A7E-675967196B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390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713062-75D0-2F3E-E439-DC2526C5E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A660E-5332-4A31-F437-005A0B4B4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21AD4-5FEB-1770-B756-38151072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648F-2513-4F61-A611-8F64A6969ADA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AAF9D-4333-C692-B771-DD050FC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8EE36-8B4C-EBA4-91C6-45BF422E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A64-5B20-4083-8A7E-675967196B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216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1EA2-25A3-9A7C-9356-D8A37297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CC72-6859-2F58-E387-5C3FB784E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ABC60-A7B2-1DE8-6A9F-53D1D4D7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648F-2513-4F61-A611-8F64A6969ADA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96A3-C52A-27C0-5000-96598C8F9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23F9E-3322-7D5B-3DBF-1F941AFE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A64-5B20-4083-8A7E-675967196B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893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25371-8F42-305E-C7CC-87A3B7F7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B458F-1D14-DDE6-3FDE-B6108277E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C2F29-6472-FA25-E9A8-E541453C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648F-2513-4F61-A611-8F64A6969ADA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41115-CF3B-C709-714E-28441CDF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113A3-7264-05BE-42AA-6EE963B3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A64-5B20-4083-8A7E-675967196B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14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3615-F2EA-02F6-8AE1-38F2A083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D3142-FF18-390A-2D71-3D4B5D0E1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25E25-3C12-C930-5753-122ED386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C0075-34F8-8CD5-1716-1AE48285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648F-2513-4F61-A611-8F64A6969ADA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6A6C5-8912-8256-30B4-8E687262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331BB-430B-0767-6164-70B7A9C5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A64-5B20-4083-8A7E-675967196B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05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A578-0114-3EAC-4C78-464F73043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D1B7F-5A89-9CB8-F4FD-FD007002F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D4100-E418-B29E-6ECA-762C20F8E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12E23-C028-0FD6-F96E-4C93C82BC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6582F-C90F-3880-EC62-6BBA7756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717CCB-CB45-F25A-DA70-71C1D34C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648F-2513-4F61-A611-8F64A6969ADA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AE0DA-CFD6-EB49-79BE-2DB128C3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54A37-94FB-168B-8898-FDE768A0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A64-5B20-4083-8A7E-675967196B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684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4322-B949-9404-94A3-1406DD983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AF813-EB02-8368-A6CF-5EB01F72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648F-2513-4F61-A611-8F64A6969ADA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59-10BF-619E-991F-261A2367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943C5-211D-1C04-9A32-77724C2F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A64-5B20-4083-8A7E-675967196B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41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E8746-C287-787D-2239-21473CED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648F-2513-4F61-A611-8F64A6969ADA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92FF44-3BB3-4C24-373C-53811B4A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3E3E0-5E3E-55A7-23C8-EAD9EDB6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A64-5B20-4083-8A7E-675967196B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41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1CA4-53D7-443C-A5C1-5F082324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30F79-1EE9-9184-B802-8FF226617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4FA67-975E-7B73-8128-4B81FC14F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BB4DE-831A-8E79-DC2B-9A7747B7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648F-2513-4F61-A611-8F64A6969ADA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E5C79-14BD-FF19-F75E-84F555F4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E7802-EC79-2A8D-40F0-8790A354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A64-5B20-4083-8A7E-675967196B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3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BDE4-07D2-1BFC-E71B-6A2747E46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758530-21ED-9765-3790-1C377D86E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393F7-2D19-ED05-900E-A47492B90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B6F2A-71D6-C837-A63E-8B8AC54B4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648F-2513-4F61-A611-8F64A6969ADA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14EF7-CF51-D163-BE10-2F42E8F8E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8DB6F-9AF0-A942-08E2-16389BC7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A64-5B20-4083-8A7E-675967196B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84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EAD341-B05F-333B-E3BA-F3AAEB6D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40FAE-5BA3-E37B-9226-E13EA168E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53A7E-8E90-1222-80F7-A57054F2C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648F-2513-4F61-A611-8F64A6969ADA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B010-C0DF-902E-AEDD-89BE14F89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AA099-83F7-BA87-81FA-DFD1F71CA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37A64-5B20-4083-8A7E-675967196B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199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ulkaisut.xamk.fi/materiaali/tulevaisuusvalmennu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jab.de/en/topics/research/current-articles-on-research/futures-literacy-in-international-youth-work" TargetMode="External"/><Relationship Id="rId2" Type="http://schemas.openxmlformats.org/officeDocument/2006/relationships/hyperlink" Target="https://julkaisut.xamk.fi/en/materiaali/futurecoach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ille.Eerikainen@xamk.fi" TargetMode="External"/><Relationship Id="rId2" Type="http://schemas.openxmlformats.org/officeDocument/2006/relationships/hyperlink" Target="mailto:Antti.rantaniva@xamk.f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8911E-E997-C846-ADC8-9DBA633A1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fi-FI" sz="4400" b="1" dirty="0"/>
              <a:t>Hankkeen tuotokset aidosti jakoon ja käyttöön: </a:t>
            </a:r>
            <a:br>
              <a:rPr lang="fi-FI" sz="4000" b="1" dirty="0"/>
            </a:br>
            <a:br>
              <a:rPr lang="fi-FI" sz="4000" b="1" dirty="0"/>
            </a:br>
            <a:r>
              <a:rPr lang="fi-FI" sz="3200" b="1" dirty="0"/>
              <a:t>Case tulevaisuusvalmennus avoimena oppimateriaalina</a:t>
            </a:r>
            <a:br>
              <a:rPr lang="fi-FI" sz="3700" b="1" dirty="0"/>
            </a:br>
            <a:br>
              <a:rPr lang="fi-FI" sz="3700" b="1" dirty="0"/>
            </a:br>
            <a:endParaRPr lang="fi-FI" sz="37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43A29-6747-02CF-3694-26BCECCCB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fi-FI" sz="1700" dirty="0"/>
              <a:t>Antti Rantaniva</a:t>
            </a:r>
          </a:p>
          <a:p>
            <a:pPr algn="l"/>
            <a:r>
              <a:rPr lang="fi-FI" sz="1700" dirty="0"/>
              <a:t>Youth </a:t>
            </a:r>
            <a:r>
              <a:rPr lang="fi-FI" sz="1700" dirty="0" err="1"/>
              <a:t>Research</a:t>
            </a:r>
            <a:r>
              <a:rPr lang="fi-FI" sz="1700" dirty="0"/>
              <a:t> and </a:t>
            </a:r>
            <a:r>
              <a:rPr lang="fi-FI" sz="1700" dirty="0" err="1"/>
              <a:t>Development</a:t>
            </a:r>
            <a:r>
              <a:rPr lang="fi-FI" sz="1700" dirty="0"/>
              <a:t> </a:t>
            </a:r>
            <a:r>
              <a:rPr lang="fi-FI" sz="1700" dirty="0" err="1"/>
              <a:t>Unit</a:t>
            </a:r>
            <a:r>
              <a:rPr lang="fi-FI" sz="1700" dirty="0"/>
              <a:t> Juvenia</a:t>
            </a:r>
          </a:p>
        </p:txBody>
      </p:sp>
      <p:pic>
        <p:nvPicPr>
          <p:cNvPr id="5" name="Picture 4" descr="A city with tall buildings and a bridge over a river&#10;&#10;Description automatically generated">
            <a:extLst>
              <a:ext uri="{FF2B5EF4-FFF2-40B4-BE49-F238E27FC236}">
                <a16:creationId xmlns:a16="http://schemas.microsoft.com/office/drawing/2014/main" id="{80AA4DEB-E292-9510-537E-8DB774C51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r="515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734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983DD-58E9-D899-0BAF-8103E3B0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 b="1"/>
              <a:t>Tausta lyhyesti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6E177-674A-94DD-4629-20509CD70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fi-FI" sz="2000" dirty="0"/>
              <a:t>Nuorten tulevaisuusvalmennusta pilotoitu yksilö- ja</a:t>
            </a:r>
            <a:br>
              <a:rPr lang="fi-FI" sz="2000" dirty="0"/>
            </a:br>
            <a:r>
              <a:rPr lang="fi-FI" sz="2000" dirty="0"/>
              <a:t>ryhmäohjauksena 2021-2023 eri puolilla </a:t>
            </a:r>
            <a:br>
              <a:rPr lang="fi-FI" sz="2000" dirty="0"/>
            </a:br>
            <a:r>
              <a:rPr lang="fi-FI" sz="2000" dirty="0"/>
              <a:t>Etelä-Savoa (Ohjaamo Olkkari 2.0 -hanke)</a:t>
            </a:r>
          </a:p>
          <a:p>
            <a:endParaRPr lang="fi-FI" sz="2000" dirty="0"/>
          </a:p>
          <a:p>
            <a:r>
              <a:rPr lang="fi-FI" sz="2000" dirty="0"/>
              <a:t>Kohderyhmänä pääsääntöisesti täysi-ikäiset työttömät nuoret, joilla erilaisia haasteita. Tulevaisuus valmennusteemana sopisi kuitenkin </a:t>
            </a:r>
            <a:r>
              <a:rPr lang="fi-FI" sz="2000" b="1" i="1" dirty="0"/>
              <a:t>kenelle tahansa</a:t>
            </a:r>
            <a:endParaRPr lang="fi-FI" sz="2000" b="1" i="1" dirty="0">
              <a:ea typeface="Calibri"/>
              <a:cs typeface="Calibri"/>
            </a:endParaRPr>
          </a:p>
          <a:p>
            <a:endParaRPr lang="fi-FI" sz="2000" dirty="0"/>
          </a:p>
          <a:p>
            <a:r>
              <a:rPr lang="fi-FI" sz="2000" dirty="0"/>
              <a:t>Motivaationa nuorten heikko tulevaisuususko. Tavoitteena tulevaisuususkon vahvistaminen nuorisotyöllisin keinoin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5" name="Picture 4" descr="A person wearing a white helmet and standing in a street&#10;&#10;Description automatically generated">
            <a:extLst>
              <a:ext uri="{FF2B5EF4-FFF2-40B4-BE49-F238E27FC236}">
                <a16:creationId xmlns:a16="http://schemas.microsoft.com/office/drawing/2014/main" id="{48B0D280-E0CF-DB37-344A-9C34D6C93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2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983DD-58E9-D899-0BAF-8103E3B0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fi-FI" sz="5400" b="1"/>
              <a:t>Mitä tulevaisuusvalmennus on?</a:t>
            </a:r>
          </a:p>
        </p:txBody>
      </p:sp>
      <p:sp>
        <p:nvSpPr>
          <p:cNvPr id="104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B3B31A9-04C0-BABF-E8C1-2D7F08A00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 b="-1"/>
          <a:stretch/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6E177-674A-94DD-4629-20509CD70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5"/>
            <a:ext cx="6937404" cy="4398377"/>
          </a:xfrm>
        </p:spPr>
        <p:txBody>
          <a:bodyPr anchor="t">
            <a:normAutofit/>
          </a:bodyPr>
          <a:lstStyle/>
          <a:p>
            <a:r>
              <a:rPr lang="fi-FI" sz="1700"/>
              <a:t>Tavoitteena vahvistaa kykyä ajatella erilaisia mahdollisia tulevaisuuksia, uskoa hyvään tulevaisuuteen sekä itsetuntemusta, toimijuutta &amp; </a:t>
            </a:r>
            <a:r>
              <a:rPr lang="fi-FI" sz="1700" err="1"/>
              <a:t>resilienssiä</a:t>
            </a:r>
            <a:endParaRPr lang="fi-FI" sz="1700"/>
          </a:p>
          <a:p>
            <a:endParaRPr lang="fi-FI" sz="1700"/>
          </a:p>
          <a:p>
            <a:r>
              <a:rPr lang="fi-FI" sz="1700"/>
              <a:t>Tulevaisuuden ilmiöiden pohdintaa, toivotun (ja ei-toivotun) tulevaisuuden visiointia sekä syntyneiden oivallusten pohjalta konkreettisten suunnitelmien tekoa</a:t>
            </a:r>
          </a:p>
          <a:p>
            <a:endParaRPr lang="fi-FI" sz="1700"/>
          </a:p>
          <a:p>
            <a:r>
              <a:rPr lang="fi-FI" sz="1700"/>
              <a:t>Nuorisotyöllinen ote</a:t>
            </a:r>
          </a:p>
          <a:p>
            <a:pPr lvl="1"/>
            <a:r>
              <a:rPr lang="fi-FI" sz="1700"/>
              <a:t>Vapaaehtoista</a:t>
            </a:r>
          </a:p>
          <a:p>
            <a:pPr lvl="1"/>
            <a:r>
              <a:rPr lang="fi-FI" sz="1700"/>
              <a:t>Nuorilähtöistä</a:t>
            </a:r>
          </a:p>
          <a:p>
            <a:pPr lvl="1"/>
            <a:r>
              <a:rPr lang="fi-FI" sz="1700"/>
              <a:t>Osallistavaa (yhdessä pohtivaa)</a:t>
            </a:r>
          </a:p>
          <a:p>
            <a:pPr lvl="1"/>
            <a:r>
              <a:rPr lang="fi-FI" sz="1700"/>
              <a:t>Toiminnallista (pelilliset, luovat ja</a:t>
            </a:r>
            <a:br>
              <a:rPr lang="fi-FI" sz="1700"/>
            </a:br>
            <a:r>
              <a:rPr lang="fi-FI" sz="1700"/>
              <a:t>elämyspedagogiikan menetelmät)</a:t>
            </a:r>
          </a:p>
          <a:p>
            <a:pPr lvl="1"/>
            <a:endParaRPr lang="fi-FI" sz="1700"/>
          </a:p>
          <a:p>
            <a:pPr lvl="1"/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327700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983DD-58E9-D899-0BAF-8103E3B0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fi-FI" sz="5400" b="1" dirty="0"/>
              <a:t>Tulevaisuusvalmentajan opas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7E2F4A-9B01-E989-3442-970F6AA77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r="1849" b="-1"/>
          <a:stretch/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6E177-674A-94DD-4629-20509CD70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fi-FI" sz="2000" dirty="0"/>
              <a:t>Julkaisu avoimesti saatavilla osoitteessa: </a:t>
            </a:r>
            <a:r>
              <a:rPr lang="fi-FI" sz="2000" dirty="0">
                <a:hlinkClick r:id="rId3"/>
              </a:rPr>
              <a:t>https://julkaisut.xamk.fi/materiaali/tulevaisuusvalmennus/</a:t>
            </a:r>
            <a:r>
              <a:rPr lang="fi-FI" sz="2000" dirty="0"/>
              <a:t> </a:t>
            </a:r>
          </a:p>
          <a:p>
            <a:endParaRPr lang="fi-FI" sz="2000" dirty="0"/>
          </a:p>
          <a:p>
            <a:r>
              <a:rPr lang="fi-FI" sz="2000" dirty="0"/>
              <a:t>Opaskirja pdf-muodossa + verkkosivu ja harjoitusmateriaaleja</a:t>
            </a:r>
          </a:p>
          <a:p>
            <a:endParaRPr lang="fi-FI" sz="2000" dirty="0"/>
          </a:p>
          <a:p>
            <a:r>
              <a:rPr lang="fi-FI" sz="2000" dirty="0"/>
              <a:t>Tärkeitä seikkoja julkaisussa:</a:t>
            </a:r>
          </a:p>
          <a:p>
            <a:pPr lvl="1"/>
            <a:r>
              <a:rPr lang="fi-FI" sz="1600" dirty="0"/>
              <a:t>Ajankohtainen aihe, johon selkeä tarve kentällä</a:t>
            </a:r>
          </a:p>
          <a:p>
            <a:pPr lvl="1"/>
            <a:r>
              <a:rPr lang="fi-FI" sz="1600" dirty="0"/>
              <a:t>Selvästi rajattu kohderyhmä</a:t>
            </a:r>
          </a:p>
          <a:p>
            <a:pPr lvl="1"/>
            <a:r>
              <a:rPr lang="fi-FI" sz="1600" dirty="0"/>
              <a:t>Tuki korkeakoulun julkaisupalveluilta</a:t>
            </a:r>
          </a:p>
          <a:p>
            <a:pPr lvl="1"/>
            <a:r>
              <a:rPr lang="fi-FI" sz="1600" dirty="0"/>
              <a:t>Olemassa oleva julkaisu on pohja jatkokehittämiselle</a:t>
            </a:r>
          </a:p>
          <a:p>
            <a:pPr marL="457200" lvl="1" indent="0">
              <a:buNone/>
            </a:pPr>
            <a:endParaRPr lang="fi-FI" sz="1600" dirty="0"/>
          </a:p>
          <a:p>
            <a:pPr lvl="1"/>
            <a:endParaRPr lang="fi-FI" sz="2200" dirty="0"/>
          </a:p>
          <a:p>
            <a:pPr lvl="1"/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02518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983DD-58E9-D899-0BAF-8103E3B0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Tulevaisuusvalmentajan opas kansainvälisesti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6E177-674A-94DD-4629-20509CD70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4617288"/>
          </a:xfrm>
        </p:spPr>
        <p:txBody>
          <a:bodyPr>
            <a:normAutofit/>
          </a:bodyPr>
          <a:lstStyle/>
          <a:p>
            <a:pPr lvl="1"/>
            <a:r>
              <a:rPr lang="fi-FI" sz="2000" dirty="0"/>
              <a:t>Opas materiaaleineen käännetty ja julkaistu myös </a:t>
            </a:r>
            <a:br>
              <a:rPr lang="fi-FI" sz="2000" dirty="0"/>
            </a:br>
            <a:r>
              <a:rPr lang="fi-FI" sz="2000" dirty="0"/>
              <a:t>englanniksi: </a:t>
            </a:r>
            <a:br>
              <a:rPr lang="fi-FI" sz="2000" dirty="0"/>
            </a:br>
            <a:r>
              <a:rPr lang="fi-FI" sz="2000" dirty="0">
                <a:hlinkClick r:id="rId2"/>
              </a:rPr>
              <a:t>https://julkaisut.xamk.fi/en/materiaali/futurecoaching/</a:t>
            </a:r>
            <a:r>
              <a:rPr lang="fi-FI" sz="2000" dirty="0"/>
              <a:t> </a:t>
            </a:r>
          </a:p>
          <a:p>
            <a:pPr lvl="1"/>
            <a:endParaRPr lang="fi-FI" sz="2000" dirty="0"/>
          </a:p>
          <a:p>
            <a:pPr lvl="1"/>
            <a:r>
              <a:rPr lang="fi-FI" sz="2000" dirty="0"/>
              <a:t>Kansainvälinen levitys mm. seminaareissa ja hankkeissa</a:t>
            </a:r>
          </a:p>
          <a:p>
            <a:pPr lvl="1"/>
            <a:endParaRPr lang="fi-FI" sz="2000" dirty="0"/>
          </a:p>
          <a:p>
            <a:pPr lvl="1"/>
            <a:r>
              <a:rPr lang="fi-FI" sz="2000" dirty="0" err="1"/>
              <a:t>Kv</a:t>
            </a:r>
            <a:r>
              <a:rPr lang="fi-FI" sz="2000" dirty="0"/>
              <a:t>-haastattelu nuorten tulevaisuususkoon liittyen:</a:t>
            </a:r>
          </a:p>
          <a:p>
            <a:pPr marL="457200" lvl="1" indent="0">
              <a:buNone/>
            </a:pPr>
            <a:r>
              <a:rPr lang="fi-FI" sz="2000" dirty="0">
                <a:hlinkClick r:id="rId3"/>
              </a:rPr>
              <a:t>https://ijab.de/en/topics/research/current-articles-on-research/futures-literacy-in-international-youth-work</a:t>
            </a:r>
            <a:r>
              <a:rPr lang="fi-FI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48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911E-E997-C846-ADC8-9DBA633A1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7489" y="1041398"/>
            <a:ext cx="3148265" cy="2387600"/>
          </a:xfrm>
        </p:spPr>
        <p:txBody>
          <a:bodyPr>
            <a:noAutofit/>
          </a:bodyPr>
          <a:lstStyle/>
          <a:p>
            <a:pPr algn="l"/>
            <a:r>
              <a:rPr lang="fi-FI" sz="5400" b="1"/>
              <a:t>Kiitos!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43A29-6747-02CF-3694-26BCECCCB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7489" y="3845038"/>
            <a:ext cx="3148266" cy="1655762"/>
          </a:xfrm>
        </p:spPr>
        <p:txBody>
          <a:bodyPr>
            <a:normAutofit/>
          </a:bodyPr>
          <a:lstStyle/>
          <a:p>
            <a:pPr algn="l"/>
            <a:r>
              <a:rPr lang="fi-FI" sz="2000">
                <a:hlinkClick r:id="rId2"/>
              </a:rPr>
              <a:t>Antti.rantaniva@xamk.fi</a:t>
            </a:r>
            <a:endParaRPr lang="fi-FI" sz="2000"/>
          </a:p>
          <a:p>
            <a:pPr algn="l"/>
            <a:r>
              <a:rPr lang="fi-FI" sz="2000">
                <a:hlinkClick r:id="rId3"/>
              </a:rPr>
              <a:t>Ville.Eerikainen@xamk.fi</a:t>
            </a:r>
            <a:r>
              <a:rPr lang="fi-FI" sz="2000"/>
              <a:t>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AE3B2FE-4D72-1651-8859-A6D5BB8BA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2234"/>
          <a:stretch/>
        </p:blipFill>
        <p:spPr bwMode="auto">
          <a:xfrm>
            <a:off x="0" y="-1"/>
            <a:ext cx="633817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6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246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Hankkeen tuotokset aidosti jakoon ja käyttöön:   Case tulevaisuusvalmennus avoimena oppimateriaalina  </vt:lpstr>
      <vt:lpstr>Tausta lyhyesti</vt:lpstr>
      <vt:lpstr>Mitä tulevaisuusvalmennus on?</vt:lpstr>
      <vt:lpstr>Tulevaisuusvalmentajan opas</vt:lpstr>
      <vt:lpstr>Tulevaisuusvalmentajan opas kansainvälisesti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Nuorten  tulevaisuusvalmennus  auttaa hahmottamaan  maailmaa</dc:title>
  <dc:creator>Rantaniva Antti</dc:creator>
  <cp:lastModifiedBy>Rantaniva Antti</cp:lastModifiedBy>
  <cp:revision>8</cp:revision>
  <dcterms:created xsi:type="dcterms:W3CDTF">2023-10-03T07:19:07Z</dcterms:created>
  <dcterms:modified xsi:type="dcterms:W3CDTF">2025-11-19T06:07:18Z</dcterms:modified>
</cp:coreProperties>
</file>