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5"/>
    <p:sldMasterId id="2147483798" r:id="rId6"/>
  </p:sldMasterIdLst>
  <p:notesMasterIdLst>
    <p:notesMasterId r:id="rId25"/>
  </p:notesMasterIdLst>
  <p:handoutMasterIdLst>
    <p:handoutMasterId r:id="rId26"/>
  </p:handoutMasterIdLst>
  <p:sldIdLst>
    <p:sldId id="256" r:id="rId7"/>
    <p:sldId id="352" r:id="rId8"/>
    <p:sldId id="294" r:id="rId9"/>
    <p:sldId id="295" r:id="rId10"/>
    <p:sldId id="299" r:id="rId11"/>
    <p:sldId id="345" r:id="rId12"/>
    <p:sldId id="298" r:id="rId13"/>
    <p:sldId id="351" r:id="rId14"/>
    <p:sldId id="343" r:id="rId15"/>
    <p:sldId id="344" r:id="rId16"/>
    <p:sldId id="354" r:id="rId17"/>
    <p:sldId id="302" r:id="rId18"/>
    <p:sldId id="334" r:id="rId19"/>
    <p:sldId id="335" r:id="rId20"/>
    <p:sldId id="336" r:id="rId21"/>
    <p:sldId id="341" r:id="rId22"/>
    <p:sldId id="337" r:id="rId23"/>
    <p:sldId id="279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810FBB3-8ADC-429F-B087-492E2D2DE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ACE8A2-C2D6-48AE-A527-765F18C5A9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73C5-6A8B-4FD8-A54B-76324FA29378}" type="datetimeFigureOut">
              <a:rPr lang="fi-FI" smtClean="0"/>
              <a:t>5.6.2024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05786E-1DAF-4B02-B968-6E6CC9C3A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761DE-4CD2-4871-B3DA-53A7FEF99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BC1F-F2AC-4423-91DD-15192D9D55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60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16T07:46:31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7686 5509 0,'0'0'0,"0"0"15,0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16T08:50:59.4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826 7232 0,'0'0'0,"0"0"15,0 0 1,0 0-16,0 0 15,0 0-15,0 0 16,0 0-16,0 0 16,0 0-16,0 0 15,0 0-15,0 0 16,0 0-16,0 0 16,0 0-16,0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16T08:54:23.1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973 7679 0,'0'0'15,"0"0"-15</inkml:trace>
  <inkml:trace contextRef="#ctx0" brushRef="#br0" timeOffset="21033.23">3597 8486 0,'0'0'15,"0"0"-15,0 0 16,0 0-16,0 0 0,0 0 16,0 0-16,0 0 15,0 0 1,0 0-16,0 0 0,0 0 15,0 0-15,0 0 16,0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733C-D785-024B-A6E7-86706BEC7AEF}" type="datetimeFigureOut">
              <a:rPr lang="fi-FI" smtClean="0"/>
              <a:t>5.6.2024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F12D5-5B44-D641-815E-C9DE0D087B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0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24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D9D4-A104-4682-A917-969996FB33FC}" type="datetimeFigureOut">
              <a:rPr lang="fi-FI" smtClean="0"/>
              <a:t>5.6.2024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6F4B-AD58-4386-9AD8-FA2C756FA50C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1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18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67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2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1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57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1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61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07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04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90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6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54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5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0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67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4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4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51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70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20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D9D4-A104-4682-A917-969996FB33FC}" type="datetimeFigureOut">
              <a:rPr lang="fi-FI" smtClean="0"/>
              <a:t>5.6.2024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6F4B-AD58-4386-9AD8-FA2C756FA50C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413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829A82-95C1-AED6-E982-F4660667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6F1D4C-424D-C5DA-0B2A-CBA4CB4F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B8258A-D1B9-9147-8F6F-037F97C0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3DCD2-03EB-4E2E-8052-E50AB814A10E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950380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8713FE-4A94-F964-6BAE-0A714E1A5C5A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33336C-D4DE-4332-9C0C-3E09604D0A3A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08D5DA0-A0E7-ECFF-14A2-7C6F5297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2BDE5AB-4A44-B2DE-0C92-2A29E097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664DFD2-7B7A-24E7-654B-482DC13F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FF7F3-52A3-4F45-8E97-A3CC3D1A912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04154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87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97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82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506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ustomXml" Target="../ink/ink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17.png"/><Relationship Id="rId4" Type="http://schemas.openxmlformats.org/officeDocument/2006/relationships/image" Target="../media/image38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customXml" Target="../ink/ink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15041" y="3469243"/>
            <a:ext cx="10058400" cy="728769"/>
          </a:xfrm>
        </p:spPr>
        <p:txBody>
          <a:bodyPr>
            <a:normAutofit/>
          </a:bodyPr>
          <a:lstStyle/>
          <a:p>
            <a:r>
              <a:rPr lang="fi-FI" sz="4400" dirty="0"/>
              <a:t>Rasvat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15041" y="4470642"/>
            <a:ext cx="11067384" cy="1739658"/>
          </a:xfrm>
        </p:spPr>
        <p:txBody>
          <a:bodyPr>
            <a:normAutofit fontScale="70000" lnSpcReduction="20000"/>
          </a:bodyPr>
          <a:lstStyle/>
          <a:p>
            <a:r>
              <a:rPr lang="fi-FI" cap="none" dirty="0">
                <a:latin typeface="Open Sans" panose="020B0606030504020204" pitchFamily="34" charset="0"/>
              </a:rPr>
              <a:t>Lähteet:</a:t>
            </a:r>
          </a:p>
          <a:p>
            <a:r>
              <a:rPr lang="fi-FI" cap="none" dirty="0">
                <a:latin typeface="Open Sans" panose="020B0606030504020204" pitchFamily="34" charset="0"/>
              </a:rPr>
              <a:t>Schwab U: Energiaravintoaineet, ravintokuitu ja alkoholi. Lääkärikirja Duodecim 2022</a:t>
            </a:r>
          </a:p>
          <a:p>
            <a:r>
              <a:rPr lang="fi-FI" cap="none" dirty="0">
                <a:latin typeface="Open Sans" panose="020B0606030504020204" pitchFamily="34" charset="0"/>
              </a:rPr>
              <a:t>Schwab U: Terveyttä edistävä ruokavalio. Lääkärikirja Duodecim 2023</a:t>
            </a:r>
          </a:p>
          <a:p>
            <a:r>
              <a:rPr lang="fi-FI" cap="none" dirty="0">
                <a:latin typeface="Open Sans" panose="020B0606030504020204" pitchFamily="34" charset="0"/>
              </a:rPr>
              <a:t>Suomen Sydänliitto, Neuvokas perhe</a:t>
            </a:r>
          </a:p>
          <a:p>
            <a:r>
              <a:rPr lang="fi-FI" cap="none" dirty="0">
                <a:latin typeface="Open Sans" panose="020B0606030504020204" pitchFamily="34" charset="0"/>
              </a:rPr>
              <a:t>https://sydan.fi/ammattilaispalvelu/artikkeli/sydan-ja-ruoka-suositus/</a:t>
            </a:r>
          </a:p>
          <a:p>
            <a:endParaRPr lang="fi-FI" cap="none" dirty="0">
              <a:latin typeface="Open Sans" panose="020B0606030504020204" pitchFamily="34" charset="0"/>
            </a:endParaRPr>
          </a:p>
          <a:p>
            <a:endParaRPr lang="fi-FI" altLang="fi-FI" sz="2400" dirty="0"/>
          </a:p>
          <a:p>
            <a:endParaRPr lang="fi-FI" altLang="fi-FI" sz="2400" dirty="0"/>
          </a:p>
          <a:p>
            <a:endParaRPr lang="fi-FI" altLang="fi-FI" sz="2400" cap="none" dirty="0"/>
          </a:p>
          <a:p>
            <a:endParaRPr lang="fi-FI" sz="24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449FD4B-3228-6DEB-69AB-9E35E3A48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F0463E6-2831-E85A-5B20-9433277B8981}"/>
              </a:ext>
            </a:extLst>
          </p:cNvPr>
          <p:cNvSpPr txBox="1"/>
          <p:nvPr/>
        </p:nvSpPr>
        <p:spPr>
          <a:xfrm>
            <a:off x="619125" y="3019425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5" name="Sisällön paikkamerkki 4" descr="Kuva, joka sisältää kohteen Liuos, Lasipullo, neste, pullo&#10;&#10;Kuvaus luotu automaattisesti">
            <a:extLst>
              <a:ext uri="{FF2B5EF4-FFF2-40B4-BE49-F238E27FC236}">
                <a16:creationId xmlns:a16="http://schemas.microsoft.com/office/drawing/2014/main" id="{A02C99C8-9013-7A88-B0E0-B440B416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" y="-93871"/>
            <a:ext cx="3921575" cy="31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9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isällön paikkamerkki 3">
            <a:extLst>
              <a:ext uri="{FF2B5EF4-FFF2-40B4-BE49-F238E27FC236}">
                <a16:creationId xmlns:a16="http://schemas.microsoft.com/office/drawing/2014/main" id="{C89BE848-35D2-5218-AE9F-04267ECC9BEA}"/>
              </a:ext>
            </a:extLst>
          </p:cNvPr>
          <p:cNvGraphicFramePr>
            <a:graphicFrameLocks/>
          </p:cNvGraphicFramePr>
          <p:nvPr/>
        </p:nvGraphicFramePr>
        <p:xfrm>
          <a:off x="609876" y="596106"/>
          <a:ext cx="7543800" cy="5665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1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Elintarvikkeet,</a:t>
                      </a:r>
                      <a:r>
                        <a:rPr lang="fi-FI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joissa on paljon p</a:t>
                      </a:r>
                      <a:r>
                        <a:rPr lang="fi-FI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ehmeää rasvaa -&gt; Käytä näitä!</a:t>
                      </a:r>
                      <a:endParaRPr lang="fi-FI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fi-FI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Elintarvikkeet, joissa on paljon kovaa rasvaa</a:t>
                      </a:r>
                      <a:r>
                        <a:rPr lang="fi-FI" sz="1800" b="1" baseline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 </a:t>
                      </a:r>
                      <a:r>
                        <a:rPr lang="fi-FI" sz="1800" b="1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-&gt; Vähennä näitä!</a:t>
                      </a:r>
                    </a:p>
                    <a:p>
                      <a:pPr algn="l" fontAlgn="base"/>
                      <a:endParaRPr lang="fi-FI" sz="1800" b="1" dirty="0">
                        <a:solidFill>
                          <a:schemeClr val="tx1"/>
                        </a:solidFill>
                        <a:effectLst/>
                        <a:latin typeface="inherit"/>
                      </a:endParaRPr>
                    </a:p>
                  </a:txBody>
                  <a:tcPr marL="95250" marR="95250" marT="142830" marB="9522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Vähärasvaiset juustot, alle 17 % rasvaa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Rypsi- ja soijaöljypohjaiset valmisteet, tofu</a:t>
                      </a:r>
                    </a:p>
                  </a:txBody>
                  <a:tcPr marL="95250" marR="95250" marT="95220" marB="9522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Rasvaiset juustot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Kookosrasvapohjaiset juustot</a:t>
                      </a:r>
                    </a:p>
                  </a:txBody>
                  <a:tcPr marL="95250" marR="95250" marT="95220" marB="9522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6428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Kala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Broileri, kalkkuna, täyslihavalmisteet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Kasviproteiinivalmisteet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Vähärasvainen jauheliha, paistijauheliha, broilerin ja kalkkunan jauheliha</a:t>
                      </a:r>
                    </a:p>
                  </a:txBody>
                  <a:tcPr marL="95250" marR="95250" marT="95220" marB="9522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Rasvainen punainen liha ja makkara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Rasvainen jauheliha, rasvaa yli 10 %</a:t>
                      </a:r>
                    </a:p>
                  </a:txBody>
                  <a:tcPr marL="95250" marR="95250" marT="95220" marB="9522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434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Kasvirasvapohjaiset juustot sekä soija- ja kaurapohjaiset jogurtin ja kerman kaltaiset valmisteet</a:t>
                      </a:r>
                    </a:p>
                  </a:txBody>
                  <a:tcPr marL="95250" marR="95250" marT="95220" marB="9522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Maidon, piimän, jogurtin, viilin, kerman ja juuston rasva</a:t>
                      </a:r>
                    </a:p>
                  </a:txBody>
                  <a:tcPr marL="95250" marR="95250" marT="95220" marB="9522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448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Maustamattomat pähkinät, mantelit ja siemenet sekä avokado</a:t>
                      </a:r>
                    </a:p>
                  </a:txBody>
                  <a:tcPr marL="95250" marR="95250" marT="95220" marB="9522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Rasvaiset leivonnaiset, pizzat</a:t>
                      </a:r>
                    </a:p>
                  </a:txBody>
                  <a:tcPr marL="95250" marR="95250" marT="95220" marB="9522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550" name="Suorakulmio 2">
            <a:extLst>
              <a:ext uri="{FF2B5EF4-FFF2-40B4-BE49-F238E27FC236}">
                <a16:creationId xmlns:a16="http://schemas.microsoft.com/office/drawing/2014/main" id="{122E1FD1-226A-D88A-2FC0-95CC6C133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467" y="6389701"/>
            <a:ext cx="5227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Lähde: Sydän ja ruoka-suositus. Suomen Sydänliitto ry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2E9DFA3-48AB-FB6B-DFA5-35C336A8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5D08819-FA17-C8B1-D9CF-3EB9D468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34" y="264317"/>
            <a:ext cx="7543800" cy="1449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600" dirty="0"/>
              <a:t>Sanasto</a:t>
            </a:r>
          </a:p>
        </p:txBody>
      </p:sp>
      <p:sp>
        <p:nvSpPr>
          <p:cNvPr id="23555" name="Sisällön paikkamerkki 4">
            <a:extLst>
              <a:ext uri="{FF2B5EF4-FFF2-40B4-BE49-F238E27FC236}">
                <a16:creationId xmlns:a16="http://schemas.microsoft.com/office/drawing/2014/main" id="{9A00D547-2F26-D7A0-2FA2-AC02EEF2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082" y="1846264"/>
            <a:ext cx="4675367" cy="40227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sz="2500" dirty="0"/>
              <a:t> </a:t>
            </a:r>
            <a:r>
              <a:rPr lang="fi-FI" altLang="fi-FI" sz="2000" dirty="0"/>
              <a:t>Vähärasvainen juusto = juusto sisältää vähän rasvaa = rasvaa on 17 % tai vähemmän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000" dirty="0"/>
              <a:t> </a:t>
            </a:r>
            <a:r>
              <a:rPr lang="fi-FI" altLang="fi-FI" sz="2000" dirty="0" err="1"/>
              <a:t>Täys</a:t>
            </a:r>
            <a:r>
              <a:rPr lang="fi-FI" altLang="fi-FI" sz="2000" dirty="0"/>
              <a:t>/liha/valmiste = leikkele esim. kinkku, kalkkunaleikkele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000" dirty="0"/>
              <a:t> Kasvi/proteiini/valmiste = käytetään lihan tilalla ruoanvalmistuksessa = valmistettu esim. soijasta tai pavuista. Soijarouhe, </a:t>
            </a:r>
            <a:r>
              <a:rPr lang="fi-FI" altLang="fi-FI" sz="2000" dirty="0" err="1"/>
              <a:t>Härkis</a:t>
            </a:r>
            <a:endParaRPr lang="fi-FI" altLang="fi-FI" sz="2000" dirty="0"/>
          </a:p>
          <a:p>
            <a:endParaRPr lang="fi-FI" altLang="fi-FI" dirty="0"/>
          </a:p>
        </p:txBody>
      </p:sp>
      <p:sp>
        <p:nvSpPr>
          <p:cNvPr id="23556" name="Sisällön paikkamerkki 5">
            <a:extLst>
              <a:ext uri="{FF2B5EF4-FFF2-40B4-BE49-F238E27FC236}">
                <a16:creationId xmlns:a16="http://schemas.microsoft.com/office/drawing/2014/main" id="{1E861C4A-8B20-AB84-051B-87B55AC5D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8449" y="1846264"/>
            <a:ext cx="4411676" cy="40227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/>
              <a:t> </a:t>
            </a:r>
            <a:r>
              <a:rPr lang="fi-FI" altLang="fi-FI" sz="2000" dirty="0"/>
              <a:t>Leivonta/ margariini = margariini, jota käytetään leipomiseen</a:t>
            </a:r>
          </a:p>
          <a:p>
            <a:endParaRPr lang="fi-FI" altLang="fi-FI" sz="2000" dirty="0"/>
          </a:p>
          <a:p>
            <a:endParaRPr lang="fi-FI" altLang="fi-F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000" dirty="0"/>
              <a:t> Soijajogurtti, kaurajogurtti = soijasta tai kaurasta valmistettu jogurtti. Tuote ei sisällä maitoa.</a:t>
            </a:r>
          </a:p>
          <a:p>
            <a:endParaRPr lang="fi-FI" altLang="fi-FI" dirty="0"/>
          </a:p>
        </p:txBody>
      </p:sp>
      <p:pic>
        <p:nvPicPr>
          <p:cNvPr id="23557" name="Kuva 7" descr="Kuva, joka sisältää kohteen teksti, Välipala, Valmisruoka, Aamupalamurot&#10;&#10;Kuvaus luotu automaattisesti">
            <a:extLst>
              <a:ext uri="{FF2B5EF4-FFF2-40B4-BE49-F238E27FC236}">
                <a16:creationId xmlns:a16="http://schemas.microsoft.com/office/drawing/2014/main" id="{BEED6985-48D1-EB77-4CF3-721825F6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28999" r="9312" b="27950"/>
          <a:stretch>
            <a:fillRect/>
          </a:stretch>
        </p:blipFill>
        <p:spPr bwMode="auto">
          <a:xfrm>
            <a:off x="9740680" y="1821745"/>
            <a:ext cx="15128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kstiruutu 8">
            <a:extLst>
              <a:ext uri="{FF2B5EF4-FFF2-40B4-BE49-F238E27FC236}">
                <a16:creationId xmlns:a16="http://schemas.microsoft.com/office/drawing/2014/main" id="{BD483F97-E43D-63A3-F4E9-6454B78EB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0680" y="2846389"/>
            <a:ext cx="22336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Kuva: www.sunnuntai.fi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2295880-FD56-8AA9-D660-14A439812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60682BEC-A333-1D6D-24ED-63ABFE4CC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03" y="697366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fi-FI" altLang="fi-FI" sz="3600" dirty="0">
                <a:latin typeface="+mn-lt"/>
                <a:ea typeface="+mn-ea"/>
                <a:cs typeface="+mn-cs"/>
              </a:rPr>
              <a:t>Ruoan kolesteroli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C4A8781-65CE-AA60-E365-93C08D74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03" y="1758951"/>
            <a:ext cx="7905750" cy="5000625"/>
          </a:xfrm>
        </p:spPr>
        <p:txBody>
          <a:bodyPr/>
          <a:lstStyle/>
          <a:p>
            <a:pPr eaLnBrk="1" hangingPunct="1"/>
            <a:r>
              <a:rPr lang="fi-FI" altLang="fi-FI" dirty="0">
                <a:solidFill>
                  <a:schemeClr val="tx1"/>
                </a:solidFill>
              </a:rPr>
              <a:t>Kolesteroli on rasvaa.</a:t>
            </a:r>
          </a:p>
          <a:p>
            <a:pPr lvl="1" eaLnBrk="1" hangingPunct="1"/>
            <a:r>
              <a:rPr lang="fi-FI" altLang="fi-FI" sz="2000" dirty="0"/>
              <a:t>Kolesterolia on vain eläinkunnantuotteissa.</a:t>
            </a:r>
          </a:p>
          <a:p>
            <a:pPr lvl="1" eaLnBrk="1" hangingPunct="1"/>
            <a:r>
              <a:rPr lang="fi-FI" altLang="fi-FI" sz="2000" dirty="0"/>
              <a:t>Kolesterolia ei ole kasvikunnantuotteissa.</a:t>
            </a:r>
          </a:p>
          <a:p>
            <a:pPr eaLnBrk="1" hangingPunct="1"/>
            <a:r>
              <a:rPr lang="fi-FI" altLang="fi-FI" dirty="0">
                <a:solidFill>
                  <a:schemeClr val="tx1"/>
                </a:solidFill>
              </a:rPr>
              <a:t>Tuotteet, joissa on paljon kolesterolia:</a:t>
            </a:r>
          </a:p>
          <a:p>
            <a:pPr lvl="1" eaLnBrk="1" hangingPunct="1"/>
            <a:r>
              <a:rPr lang="fi-FI" altLang="fi-FI" dirty="0">
                <a:solidFill>
                  <a:schemeClr val="tx1"/>
                </a:solidFill>
              </a:rPr>
              <a:t> Kananmunan keltuainen, maksa </a:t>
            </a:r>
          </a:p>
          <a:p>
            <a:pPr eaLnBrk="1" hangingPunct="1"/>
            <a:r>
              <a:rPr lang="fi-FI" altLang="fi-FI" dirty="0">
                <a:solidFill>
                  <a:schemeClr val="tx1"/>
                </a:solidFill>
              </a:rPr>
              <a:t>Tuotteet, joissa on melko paljon kolesterolia:</a:t>
            </a:r>
          </a:p>
          <a:p>
            <a:pPr lvl="1" eaLnBrk="1" hangingPunct="1"/>
            <a:r>
              <a:rPr lang="fi-FI" altLang="fi-FI" dirty="0">
                <a:solidFill>
                  <a:schemeClr val="tx1"/>
                </a:solidFill>
              </a:rPr>
              <a:t>Liha, kala, rasvaiset maitotuotteet, katkaravut ja mäti</a:t>
            </a:r>
          </a:p>
          <a:p>
            <a:pPr eaLnBrk="1" hangingPunct="1"/>
            <a:endParaRPr lang="fi-FI" altLang="fi-FI" dirty="0"/>
          </a:p>
          <a:p>
            <a:pPr eaLnBrk="1" hangingPunct="1"/>
            <a:endParaRPr lang="fi-FI" alt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C105C87-15A2-BB9E-65B5-759DF5042E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8120" y="5019300"/>
            <a:ext cx="1864862" cy="1242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Kuva 2">
            <a:extLst>
              <a:ext uri="{FF2B5EF4-FFF2-40B4-BE49-F238E27FC236}">
                <a16:creationId xmlns:a16="http://schemas.microsoft.com/office/drawing/2014/main" id="{50D28455-9253-4D48-BE64-AFD09A3E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9" y="4819651"/>
            <a:ext cx="2016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7" descr="Kuva, joka sisältää kohteen pöytä, ruoka, leipä, istuminen&#10;&#10;Kuvaus luotu automaattisesti">
            <a:extLst>
              <a:ext uri="{FF2B5EF4-FFF2-40B4-BE49-F238E27FC236}">
                <a16:creationId xmlns:a16="http://schemas.microsoft.com/office/drawing/2014/main" id="{B924B1CF-0FFB-D125-6BCC-E9A6D0CBE4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5763" y="5202248"/>
            <a:ext cx="1650390" cy="109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Kuva 8">
            <a:extLst>
              <a:ext uri="{FF2B5EF4-FFF2-40B4-BE49-F238E27FC236}">
                <a16:creationId xmlns:a16="http://schemas.microsoft.com/office/drawing/2014/main" id="{4A772190-61EB-9B62-0CB8-D80134DD2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4922838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Suorakulmio 3">
            <a:extLst>
              <a:ext uri="{FF2B5EF4-FFF2-40B4-BE49-F238E27FC236}">
                <a16:creationId xmlns:a16="http://schemas.microsoft.com/office/drawing/2014/main" id="{9AC03D38-6E35-42B9-6C67-98D5F0126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1" y="5978525"/>
            <a:ext cx="1533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Kuvat: Pixabay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F76E268-880F-0B7B-F8B4-84B828698CB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1069" y="4984331"/>
            <a:ext cx="1784314" cy="119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6" name="Tekstiruutu 5">
            <a:extLst>
              <a:ext uri="{FF2B5EF4-FFF2-40B4-BE49-F238E27FC236}">
                <a16:creationId xmlns:a16="http://schemas.microsoft.com/office/drawing/2014/main" id="{AB060FBD-5E4F-8E78-6F37-7892AAD87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5988050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Kuva:Pixnio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3156561C-77CC-42E6-ACF3-CD3B511F0F22}"/>
                  </a:ext>
                </a:extLst>
              </p14:cNvPr>
              <p14:cNvContentPartPr/>
              <p14:nvPr/>
            </p14:nvContentPartPr>
            <p14:xfrm>
              <a:off x="4290960" y="1983240"/>
              <a:ext cx="360" cy="360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3156561C-77CC-42E6-ACF3-CD3B511F0F2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81600" y="197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Kuva 3">
            <a:extLst>
              <a:ext uri="{FF2B5EF4-FFF2-40B4-BE49-F238E27FC236}">
                <a16:creationId xmlns:a16="http://schemas.microsoft.com/office/drawing/2014/main" id="{C70C82D8-3DEE-A6BA-EC72-1A1073B03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>
            <a:extLst>
              <a:ext uri="{FF2B5EF4-FFF2-40B4-BE49-F238E27FC236}">
                <a16:creationId xmlns:a16="http://schemas.microsoft.com/office/drawing/2014/main" id="{77B3B405-FAC8-1699-8C68-56BCFFE86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033" y="1000125"/>
            <a:ext cx="8229600" cy="706438"/>
          </a:xfrm>
        </p:spPr>
        <p:txBody>
          <a:bodyPr/>
          <a:lstStyle/>
          <a:p>
            <a:pPr>
              <a:defRPr/>
            </a:pPr>
            <a:r>
              <a:rPr lang="fi-FI" altLang="fi-FI" sz="3600" dirty="0">
                <a:latin typeface="+mn-lt"/>
                <a:ea typeface="+mn-ea"/>
                <a:cs typeface="+mn-cs"/>
              </a:rPr>
              <a:t>Veren kolesteroli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6F8AAE6-91A6-0573-5AB8-40E00261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033" y="1557338"/>
            <a:ext cx="7921625" cy="5000625"/>
          </a:xfrm>
        </p:spPr>
        <p:txBody>
          <a:bodyPr/>
          <a:lstStyle/>
          <a:p>
            <a:pPr eaLnBrk="1" hangingPunct="1"/>
            <a:endParaRPr lang="fi-FI" altLang="fi-FI" dirty="0"/>
          </a:p>
          <a:p>
            <a:pPr eaLnBrk="1" hangingPunct="1"/>
            <a:r>
              <a:rPr lang="fi-FI" altLang="fi-FI" sz="2400" dirty="0"/>
              <a:t>Kolesteroli on tärkeä aine elimistössä.</a:t>
            </a:r>
          </a:p>
          <a:p>
            <a:pPr eaLnBrk="1" hangingPunct="1"/>
            <a:r>
              <a:rPr lang="fi-FI" altLang="fi-FI" sz="2400" dirty="0"/>
              <a:t>Sitä syntyy elimistössä ja sitä saadaan ruoasta.</a:t>
            </a:r>
          </a:p>
          <a:p>
            <a:pPr eaLnBrk="1" hangingPunct="1"/>
            <a:r>
              <a:rPr lang="fi-FI" altLang="fi-FI" sz="2400" dirty="0"/>
              <a:t>Maksa on kolesteroliaineenvaihdunnan keskus.</a:t>
            </a:r>
          </a:p>
          <a:p>
            <a:pPr eaLnBrk="1" hangingPunct="1"/>
            <a:r>
              <a:rPr lang="fi-FI" altLang="fi-FI" sz="2400" dirty="0"/>
              <a:t>Maksa valmistaa kolesterolia. </a:t>
            </a:r>
          </a:p>
          <a:p>
            <a:pPr eaLnBrk="1" hangingPunct="1"/>
            <a:r>
              <a:rPr lang="fi-FI" altLang="fi-FI" sz="2400" dirty="0"/>
              <a:t>Veri kuljettaa kolesterolin maksasta kudoksiin.</a:t>
            </a:r>
          </a:p>
          <a:p>
            <a:pPr eaLnBrk="1" hangingPunct="1"/>
            <a:r>
              <a:rPr lang="fi-FI" altLang="fi-FI" sz="2400" dirty="0"/>
              <a:t>Kolesterolia tarvitaan solun seinämien ja hormonien rakentamiseen.</a:t>
            </a:r>
          </a:p>
          <a:p>
            <a:pPr eaLnBrk="1" hangingPunct="1"/>
            <a:endParaRPr lang="fi-FI" altLang="fi-FI" dirty="0"/>
          </a:p>
          <a:p>
            <a:pPr eaLnBrk="1" hangingPunct="1"/>
            <a:endParaRPr lang="fi-FI" altLang="fi-FI" dirty="0"/>
          </a:p>
        </p:txBody>
      </p:sp>
      <p:pic>
        <p:nvPicPr>
          <p:cNvPr id="25604" name="Kuva 1">
            <a:extLst>
              <a:ext uri="{FF2B5EF4-FFF2-40B4-BE49-F238E27FC236}">
                <a16:creationId xmlns:a16="http://schemas.microsoft.com/office/drawing/2014/main" id="{7BD97539-49F2-560E-AF51-9223AB5F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900613"/>
            <a:ext cx="16557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kstiruutu 2">
            <a:extLst>
              <a:ext uri="{FF2B5EF4-FFF2-40B4-BE49-F238E27FC236}">
                <a16:creationId xmlns:a16="http://schemas.microsoft.com/office/drawing/2014/main" id="{BDDBC8FD-B53C-DCED-9BF8-95282CA78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6021389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Kuva: Pixabay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A71CE5D-9E0A-241D-535A-6B05723B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>
            <a:extLst>
              <a:ext uri="{FF2B5EF4-FFF2-40B4-BE49-F238E27FC236}">
                <a16:creationId xmlns:a16="http://schemas.microsoft.com/office/drawing/2014/main" id="{68A1E2B1-3A28-F0DF-ED37-11407D873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1050" y="1038225"/>
            <a:ext cx="8229600" cy="706438"/>
          </a:xfrm>
        </p:spPr>
        <p:txBody>
          <a:bodyPr/>
          <a:lstStyle/>
          <a:p>
            <a:pPr>
              <a:defRPr/>
            </a:pPr>
            <a:r>
              <a:rPr lang="fi-FI" altLang="fi-FI" sz="3600" dirty="0">
                <a:latin typeface="+mn-lt"/>
                <a:ea typeface="+mn-ea"/>
                <a:cs typeface="+mn-cs"/>
              </a:rPr>
              <a:t>Veren kolesteroli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7562246-7293-B46F-087E-12E8A03D8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2092326"/>
            <a:ext cx="6624638" cy="4424363"/>
          </a:xfrm>
        </p:spPr>
        <p:txBody>
          <a:bodyPr/>
          <a:lstStyle/>
          <a:p>
            <a:pPr indent="-92075">
              <a:defRPr/>
            </a:pPr>
            <a:r>
              <a:rPr lang="fi-FI" altLang="fi-FI" sz="2400" dirty="0"/>
              <a:t>LDL = ”paha kolesteroli” </a:t>
            </a:r>
          </a:p>
          <a:p>
            <a:pPr indent="-92075">
              <a:defRPr/>
            </a:pPr>
            <a:r>
              <a:rPr lang="fi-FI" altLang="fi-FI" sz="2400" dirty="0"/>
              <a:t>Kuljettaa kolesterolia kaikkialle elimistöön </a:t>
            </a:r>
          </a:p>
          <a:p>
            <a:pPr>
              <a:defRPr/>
            </a:pPr>
            <a:r>
              <a:rPr lang="fi-FI" altLang="fi-FI" sz="2400" dirty="0">
                <a:solidFill>
                  <a:schemeClr val="tx1"/>
                </a:solidFill>
              </a:rPr>
              <a:t>HDL</a:t>
            </a:r>
            <a:r>
              <a:rPr lang="fi-FI" altLang="fi-FI" sz="2400" b="1" dirty="0">
                <a:solidFill>
                  <a:schemeClr val="tx1"/>
                </a:solidFill>
              </a:rPr>
              <a:t> </a:t>
            </a:r>
            <a:r>
              <a:rPr lang="fi-FI" altLang="fi-FI" sz="2400" dirty="0">
                <a:solidFill>
                  <a:schemeClr val="tx1"/>
                </a:solidFill>
              </a:rPr>
              <a:t> = ”hyvä kolesteroli”</a:t>
            </a:r>
          </a:p>
          <a:p>
            <a:pPr>
              <a:defRPr/>
            </a:pPr>
            <a:r>
              <a:rPr lang="fi-FI" altLang="fi-FI" sz="2400" dirty="0"/>
              <a:t>Kuljettaa kolesterolin pois kudoksista ja kuljettaa sen maksaan → maksa poistaa kolesterolia.</a:t>
            </a:r>
          </a:p>
          <a:p>
            <a:pPr eaLnBrk="1" hangingPunct="1">
              <a:defRPr/>
            </a:pPr>
            <a:endParaRPr lang="fi-FI" altLang="fi-FI" sz="2400" dirty="0"/>
          </a:p>
          <a:p>
            <a:pPr eaLnBrk="1" hangingPunct="1">
              <a:defRPr/>
            </a:pPr>
            <a:endParaRPr lang="fi-FI" altLang="fi-FI" dirty="0"/>
          </a:p>
          <a:p>
            <a:pPr eaLnBrk="1" hangingPunct="1">
              <a:defRPr/>
            </a:pPr>
            <a:endParaRPr lang="fi-FI" alt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AA00D66-8420-5C4F-03B3-2F0D2BC1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54641189-D710-FCCF-6E0B-890B6BBB4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3632" y="1112349"/>
            <a:ext cx="7715250" cy="706438"/>
          </a:xfrm>
        </p:spPr>
        <p:txBody>
          <a:bodyPr/>
          <a:lstStyle/>
          <a:p>
            <a:pPr>
              <a:defRPr/>
            </a:pPr>
            <a:r>
              <a:rPr lang="fi-FI" altLang="fi-FI" sz="3600" dirty="0">
                <a:latin typeface="+mn-lt"/>
                <a:ea typeface="+mn-ea"/>
                <a:cs typeface="+mn-cs"/>
              </a:rPr>
              <a:t>Veren kolesteroli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AC66C28-E629-A1B7-0A4B-FAE598F3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32" y="1801814"/>
            <a:ext cx="7848600" cy="4535487"/>
          </a:xfrm>
        </p:spPr>
        <p:txBody>
          <a:bodyPr/>
          <a:lstStyle/>
          <a:p>
            <a:pPr eaLnBrk="1" hangingPunct="1"/>
            <a:endParaRPr lang="fi-FI" altLang="fi-FI" sz="2400" dirty="0"/>
          </a:p>
          <a:p>
            <a:pPr eaLnBrk="1" hangingPunct="1"/>
            <a:r>
              <a:rPr lang="fi-FI" altLang="fi-FI" sz="2400" dirty="0"/>
              <a:t>Veren kolesterolin määrään vaikuttavat esimerkiksi perintötekijät ja ravinto.</a:t>
            </a:r>
          </a:p>
          <a:p>
            <a:pPr lvl="1" eaLnBrk="1" hangingPunct="1"/>
            <a:r>
              <a:rPr lang="fi-FI" altLang="fi-FI" dirty="0">
                <a:solidFill>
                  <a:schemeClr val="tx1"/>
                </a:solidFill>
              </a:rPr>
              <a:t>Veren kolesterolin määrää nostaa eniten kova rasva.</a:t>
            </a:r>
          </a:p>
          <a:p>
            <a:pPr lvl="1" eaLnBrk="1" hangingPunct="1"/>
            <a:r>
              <a:rPr lang="fi-FI" altLang="fi-FI" dirty="0">
                <a:solidFill>
                  <a:schemeClr val="tx1"/>
                </a:solidFill>
              </a:rPr>
              <a:t>Noin 30 % suomalaisista on sellaiset geenit, että veren kolesterolin ja LDL-kolesterolin määrä nousevat helposti.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BF97EF9-5401-9239-E3E5-B998D96E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8D6F37D6-30E7-C8BF-EA6C-EC89589F1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9" y="700089"/>
            <a:ext cx="8229600" cy="7064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altLang="fi-FI" sz="4000" dirty="0">
                <a:latin typeface="+mn-lt"/>
              </a:rPr>
              <a:t>Miten rasvan laatu vaikuttaa veren kolesterolin määrään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492D0D99-0868-0D8C-2C63-45B8AB144B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876" y="1716088"/>
            <a:ext cx="8291513" cy="4640262"/>
          </a:xfrm>
        </p:spPr>
        <p:txBody>
          <a:bodyPr rtlCol="0">
            <a:normAutofit/>
          </a:bodyPr>
          <a:lstStyle/>
          <a:p>
            <a:pPr marL="91440" indent="-91440">
              <a:defRPr/>
            </a:pPr>
            <a:r>
              <a:rPr lang="fi-FI" altLang="fi-FI" sz="2400" dirty="0"/>
              <a:t>Rasvan laatu on ruokavalion tärkein veren kolesterolin määrään vaikuttava asia. </a:t>
            </a:r>
          </a:p>
          <a:p>
            <a:pPr marL="384048" lvl="1" indent="-182880">
              <a:defRPr/>
            </a:pPr>
            <a:r>
              <a:rPr lang="fi-FI" altLang="fi-FI" sz="2200" dirty="0"/>
              <a:t>Tyydyttyneet rasvahapot eli ns. kovat rasvat suurentavat veren kokonais- ja LDL-kolesterolipitoisuutta.</a:t>
            </a:r>
          </a:p>
          <a:p>
            <a:pPr marL="384048" lvl="1" indent="-182880">
              <a:defRPr/>
            </a:pPr>
            <a:r>
              <a:rPr lang="fi-FI" altLang="fi-FI" sz="2200" dirty="0"/>
              <a:t>Altistaa veritulpan synnylle.</a:t>
            </a:r>
          </a:p>
          <a:p>
            <a:pPr marL="91440" indent="-91440">
              <a:defRPr/>
            </a:pPr>
            <a:r>
              <a:rPr lang="fi-FI" altLang="fi-FI" sz="2400" dirty="0"/>
              <a:t>Kova rasva myös edistää ruoan kolesterolin imeytymistä </a:t>
            </a:r>
            <a:endParaRPr lang="en-US" altLang="fi-FI" sz="2400" dirty="0"/>
          </a:p>
          <a:p>
            <a:pPr marL="384048" lvl="1" indent="-182880">
              <a:defRPr/>
            </a:pPr>
            <a:r>
              <a:rPr lang="fi-FI" altLang="fi-FI" sz="2200" dirty="0"/>
              <a:t>Runsaasti tyydyttynyttä eli kovaa rasvaa sisältävät: </a:t>
            </a:r>
          </a:p>
          <a:p>
            <a:pPr marL="1024128" lvl="3" indent="-182880">
              <a:defRPr/>
            </a:pPr>
            <a:r>
              <a:rPr lang="fi-FI" altLang="fi-FI" sz="1600" dirty="0"/>
              <a:t>Voi ja rasvaseokset</a:t>
            </a:r>
          </a:p>
          <a:p>
            <a:pPr marL="1024128" lvl="3" indent="-182880">
              <a:defRPr/>
            </a:pPr>
            <a:r>
              <a:rPr lang="fi-FI" altLang="fi-FI" sz="1600" dirty="0"/>
              <a:t>Maidon, kerman, viilin, piimän ja juuston rasva</a:t>
            </a:r>
          </a:p>
          <a:p>
            <a:pPr marL="1024128" lvl="3" indent="-182880">
              <a:defRPr/>
            </a:pPr>
            <a:r>
              <a:rPr lang="fi-FI" altLang="fi-FI" sz="1600" dirty="0"/>
              <a:t>Lihan ja makkaran rasva</a:t>
            </a:r>
          </a:p>
          <a:p>
            <a:pPr marL="1024128" lvl="3" indent="-182880">
              <a:defRPr/>
            </a:pPr>
            <a:r>
              <a:rPr lang="fi-FI" altLang="fi-FI" sz="1600" dirty="0"/>
              <a:t>Kookosrasva, palmuöljy, </a:t>
            </a:r>
            <a:r>
              <a:rPr lang="fi-FI" altLang="fi-FI" sz="1600" dirty="0" err="1"/>
              <a:t>palmuydinöljy</a:t>
            </a:r>
            <a:r>
              <a:rPr lang="fi-FI" altLang="fi-FI" sz="1600" dirty="0"/>
              <a:t>, rasvaiset leivonnaiset, pizzat, hampurilaiset</a:t>
            </a:r>
          </a:p>
          <a:p>
            <a:pPr marL="91440" indent="-91440">
              <a:defRPr/>
            </a:pPr>
            <a:endParaRPr lang="fi-FI" altLang="fi-F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47DA947-3C55-D28F-3A43-CD242F9C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489" y="0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>
            <a:extLst>
              <a:ext uri="{FF2B5EF4-FFF2-40B4-BE49-F238E27FC236}">
                <a16:creationId xmlns:a16="http://schemas.microsoft.com/office/drawing/2014/main" id="{16B62B8B-2249-DE0D-A7C9-AA2CE3651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5"/>
          <a:stretch>
            <a:fillRect/>
          </a:stretch>
        </p:blipFill>
        <p:spPr bwMode="auto">
          <a:xfrm>
            <a:off x="1693628" y="1196975"/>
            <a:ext cx="8960086" cy="518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84B0612-F3DF-FA78-EBFD-B4E78655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87339"/>
            <a:ext cx="8424862" cy="981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b="1" dirty="0"/>
              <a:t>Miten voit vaikuttaa sydänterveyteen?</a:t>
            </a: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20D8782E-A040-17C8-3ADD-3852D8462995}"/>
              </a:ext>
            </a:extLst>
          </p:cNvPr>
          <p:cNvSpPr/>
          <p:nvPr/>
        </p:nvSpPr>
        <p:spPr>
          <a:xfrm>
            <a:off x="3143251" y="3789364"/>
            <a:ext cx="4176713" cy="2879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364CE6E7-D4F4-97B8-33E1-066B779380B3}"/>
                  </a:ext>
                </a:extLst>
              </p14:cNvPr>
              <p14:cNvContentPartPr/>
              <p14:nvPr/>
            </p14:nvContentPartPr>
            <p14:xfrm>
              <a:off x="1821360" y="2603520"/>
              <a:ext cx="360" cy="3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364CE6E7-D4F4-97B8-33E1-066B779380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2000" y="259416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F0683ED9-9B8B-BAE9-3110-3840A6A26524}"/>
                  </a:ext>
                </a:extLst>
              </p14:cNvPr>
              <p14:cNvContentPartPr/>
              <p14:nvPr/>
            </p14:nvContentPartPr>
            <p14:xfrm>
              <a:off x="1874280" y="2764440"/>
              <a:ext cx="945000" cy="29088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F0683ED9-9B8B-BAE9-3110-3840A6A265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4920" y="2755080"/>
                <a:ext cx="963720" cy="309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Kuva 5">
            <a:extLst>
              <a:ext uri="{FF2B5EF4-FFF2-40B4-BE49-F238E27FC236}">
                <a16:creationId xmlns:a16="http://schemas.microsoft.com/office/drawing/2014/main" id="{35811D1C-28F5-8D24-CF39-3CF9AEC98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A7749A-C69D-E7CC-0617-5106F73DC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A48BBA6-ED88-B111-5D3B-436D825A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0D32D0-551B-C82A-D58C-58C37B1A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pPr>
              <a:defRPr/>
            </a:pP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Rasvat</a:t>
            </a:r>
          </a:p>
        </p:txBody>
      </p:sp>
      <p:sp>
        <p:nvSpPr>
          <p:cNvPr id="11267" name="Sisällön paikkamerkki 2">
            <a:extLst>
              <a:ext uri="{FF2B5EF4-FFF2-40B4-BE49-F238E27FC236}">
                <a16:creationId xmlns:a16="http://schemas.microsoft.com/office/drawing/2014/main" id="{E3C21CCA-D638-3073-175A-D484AC401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569"/>
            <a:ext cx="10515600" cy="443993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fi-FI" altLang="fi-FI" sz="2000" dirty="0"/>
              <a:t>Elimistö käyttää rasvaa energian lähteeksi.</a:t>
            </a:r>
          </a:p>
          <a:p>
            <a:pPr eaLnBrk="1" hangingPunct="1">
              <a:defRPr/>
            </a:pPr>
            <a:r>
              <a:rPr lang="fi-FI" altLang="fi-FI" sz="2000" dirty="0"/>
              <a:t>Jos ravinto sisältää enemmän energiaa kuin elimistö tarvitsee, liika energia muuttuu rasvaksi.</a:t>
            </a:r>
            <a:r>
              <a:rPr lang="fi-FI" altLang="fi-FI" sz="2000" b="1" dirty="0"/>
              <a:t> </a:t>
            </a:r>
          </a:p>
          <a:p>
            <a:pPr>
              <a:defRPr/>
            </a:pPr>
            <a:r>
              <a:rPr lang="fi-FI" altLang="fi-FI" sz="2000" dirty="0"/>
              <a:t>Rasvoja tarvitaan myös solujen rakennusaineeksi, hormonien valmistamiseen ja elimistön toiminnan säätelyyn.</a:t>
            </a:r>
            <a:endParaRPr lang="fi-FI" altLang="fi-FI" dirty="0"/>
          </a:p>
          <a:p>
            <a:pPr>
              <a:defRPr/>
            </a:pPr>
            <a:r>
              <a:rPr lang="fi-FI" altLang="fi-FI" sz="2000" dirty="0"/>
              <a:t>Rasva sisältää enemmän energiaa kuin proteiinit tai hiilihydraatit.</a:t>
            </a:r>
          </a:p>
          <a:p>
            <a:pPr>
              <a:defRPr/>
            </a:pPr>
            <a:endParaRPr lang="fi-FI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i-FI" sz="2000" dirty="0">
                <a:solidFill>
                  <a:srgbClr val="000000"/>
                </a:solidFill>
              </a:rPr>
              <a:t>Ravinnon rasvat rakentuvat </a:t>
            </a:r>
            <a:r>
              <a:rPr lang="fi-FI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rasvahapoista, jotka jaetaan kemiallisen rakenteen mukaan kolmeen luokkaan: </a:t>
            </a:r>
            <a:r>
              <a:rPr lang="fi-FI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tyydyttyneet, kertatyydyttymättömät ja monityydyttymättömät. </a:t>
            </a:r>
          </a:p>
          <a:p>
            <a:pPr>
              <a:defRPr/>
            </a:pPr>
            <a:endParaRPr lang="fi-FI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defRPr/>
            </a:pPr>
            <a:r>
              <a:rPr lang="fi-FI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Jos rasva sisältää suurimmaksi osaksi tyydyttyneitä rasvahappoja, rasvaa sanotaan </a:t>
            </a:r>
            <a:r>
              <a:rPr lang="fi-FI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kovaksi rasvaksi. </a:t>
            </a:r>
          </a:p>
          <a:p>
            <a:pPr>
              <a:defRPr/>
            </a:pPr>
            <a:r>
              <a:rPr lang="fi-FI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Jos rasva sisältää suurimmaksi osaksi tyydyttymättömiä rasvahappoja, rasvaa sanotaan </a:t>
            </a:r>
            <a:r>
              <a:rPr lang="fi-FI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pehmeäksi rasvaksi</a:t>
            </a:r>
            <a:r>
              <a:rPr lang="fi-FI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>
              <a:defRPr/>
            </a:pPr>
            <a:endParaRPr lang="fi-FI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6BECCB8-CE07-6B78-84D6-C5252088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>
            <a:extLst>
              <a:ext uri="{FF2B5EF4-FFF2-40B4-BE49-F238E27FC236}">
                <a16:creationId xmlns:a16="http://schemas.microsoft.com/office/drawing/2014/main" id="{556264DF-69A6-86D1-4AAC-0D3995319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81" y="404813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fi-FI" alt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Rasvan laatu</a:t>
            </a:r>
            <a:br>
              <a:rPr lang="fi-FI" alt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Mikä on kertatyydyttymätön rasvahappo?</a:t>
            </a:r>
            <a:endParaRPr lang="fi-FI" altLang="fi-FI" sz="2800" dirty="0">
              <a:latin typeface="+mn-lt"/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1858C52-CB52-F20B-5B70-9A9167ECB8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6325" y="1846263"/>
            <a:ext cx="3703638" cy="7366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fi-FI" altLang="fi-FI"/>
          </a:p>
          <a:p>
            <a:pPr eaLnBrk="1" fontAlgn="auto" hangingPunct="1">
              <a:defRPr/>
            </a:pPr>
            <a:endParaRPr lang="fi-FI" altLang="fi-FI"/>
          </a:p>
        </p:txBody>
      </p:sp>
      <p:sp>
        <p:nvSpPr>
          <p:cNvPr id="7173" name="Tekstin paikkamerkki 6">
            <a:extLst>
              <a:ext uri="{FF2B5EF4-FFF2-40B4-BE49-F238E27FC236}">
                <a16:creationId xmlns:a16="http://schemas.microsoft.com/office/drawing/2014/main" id="{553A305A-D13A-2FC1-DE72-07806E4DB7E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6311901" y="1854200"/>
            <a:ext cx="4041775" cy="954088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fi-FI" altLang="fi-FI" dirty="0"/>
              <a:t>= </a:t>
            </a:r>
            <a:r>
              <a:rPr lang="fi-FI" altLang="fi-FI" dirty="0">
                <a:solidFill>
                  <a:schemeClr val="tx1"/>
                </a:solidFill>
              </a:rPr>
              <a:t>Pehmeä rasva</a:t>
            </a:r>
          </a:p>
        </p:txBody>
      </p:sp>
      <p:sp>
        <p:nvSpPr>
          <p:cNvPr id="12293" name="Sisällön paikkamerkki 7">
            <a:extLst>
              <a:ext uri="{FF2B5EF4-FFF2-40B4-BE49-F238E27FC236}">
                <a16:creationId xmlns:a16="http://schemas.microsoft.com/office/drawing/2014/main" id="{E4B9A0C7-13D3-BA25-7C92-2B8A55480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6" y="2924176"/>
            <a:ext cx="4041775" cy="374491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fi-FI" altLang="fi-FI" dirty="0"/>
              <a:t>Rypsiöljy, oliiviöljy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 dirty="0"/>
              <a:t>Margariinit, kasvirasvalevitteet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 dirty="0"/>
              <a:t>Palmuöljy, maissiöljy, maapähkinäöljy, seesamiöljy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 dirty="0"/>
              <a:t>Liha, kana, broileri, kalkkuna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 dirty="0"/>
              <a:t>Pähkinät, mantelit</a:t>
            </a:r>
          </a:p>
          <a:p>
            <a:pPr eaLnBrk="1" hangingPunct="1"/>
            <a:endParaRPr lang="fi-FI" altLang="fi-FI" dirty="0"/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4CFDC0A4-EDDA-D24B-7EC6-8B3FC0259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28612" y="2023760"/>
            <a:ext cx="1884283" cy="1255698"/>
          </a:xfrm>
          <a:effectLst>
            <a:softEdge rad="112500"/>
          </a:effectLst>
        </p:spPr>
      </p:pic>
      <p:pic>
        <p:nvPicPr>
          <p:cNvPr id="10" name="Kuva 9" descr="Kuva, joka sisältää kohteen ruoka, hedelmä, ruoho, lautanen&#10;&#10;Kuvaus luotu automaattisesti">
            <a:extLst>
              <a:ext uri="{FF2B5EF4-FFF2-40B4-BE49-F238E27FC236}">
                <a16:creationId xmlns:a16="http://schemas.microsoft.com/office/drawing/2014/main" id="{A668CBE3-EE55-A8D0-ADB1-02068D18EA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4963" y="3457166"/>
            <a:ext cx="1813793" cy="119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9" descr="https://www.keiju.fi/wp-content/uploads/1323fe1286b7d9e3d3d46951f32f9a3bc6d6_00000000000000000.jpg">
            <a:extLst>
              <a:ext uri="{FF2B5EF4-FFF2-40B4-BE49-F238E27FC236}">
                <a16:creationId xmlns:a16="http://schemas.microsoft.com/office/drawing/2014/main" id="{7AE5A9DC-1CE8-0565-D2AC-0480E54B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662363"/>
            <a:ext cx="61436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DFFE84E-7845-B229-414B-9845B7A262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1085" y="4885062"/>
            <a:ext cx="1757671" cy="117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8" name="Tekstiruutu 4">
            <a:extLst>
              <a:ext uri="{FF2B5EF4-FFF2-40B4-BE49-F238E27FC236}">
                <a16:creationId xmlns:a16="http://schemas.microsoft.com/office/drawing/2014/main" id="{9B8C5E48-0192-37CC-3B7F-1EBF4006D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021389"/>
            <a:ext cx="19431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Kuvat: Pixabay</a:t>
            </a:r>
          </a:p>
        </p:txBody>
      </p:sp>
      <p:sp>
        <p:nvSpPr>
          <p:cNvPr id="12299" name="Tekstiruutu 5">
            <a:extLst>
              <a:ext uri="{FF2B5EF4-FFF2-40B4-BE49-F238E27FC236}">
                <a16:creationId xmlns:a16="http://schemas.microsoft.com/office/drawing/2014/main" id="{50D604B3-5F1B-5E96-B21E-14122F6CE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527676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Kuva: Bunge Finland Oy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7E036534-F507-DFBC-4CD8-3904E19B8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50F8176C-84CE-2F36-0414-5ABE6C6C1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8696" y="242462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fi-FI" alt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Rasvan laatu</a:t>
            </a:r>
            <a:br>
              <a:rPr lang="fi-FI" alt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Mikä on monityydyttymätön rasvahappo?</a:t>
            </a:r>
            <a:endParaRPr lang="fi-FI" altLang="fi-FI" sz="2800" dirty="0">
              <a:latin typeface="+mn-lt"/>
            </a:endParaRPr>
          </a:p>
        </p:txBody>
      </p:sp>
      <p:sp>
        <p:nvSpPr>
          <p:cNvPr id="8196" name="Tekstin paikkamerkki 9">
            <a:extLst>
              <a:ext uri="{FF2B5EF4-FFF2-40B4-BE49-F238E27FC236}">
                <a16:creationId xmlns:a16="http://schemas.microsoft.com/office/drawing/2014/main" id="{192D582D-E994-9FD2-5139-8CEA5FF9B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8025" y="1855788"/>
            <a:ext cx="4040188" cy="946150"/>
          </a:xfrm>
        </p:spPr>
        <p:txBody>
          <a:bodyPr rtlCol="0"/>
          <a:lstStyle/>
          <a:p>
            <a:pPr eaLnBrk="1" fontAlgn="auto" hangingPunct="1">
              <a:defRPr/>
            </a:pPr>
            <a:endParaRPr lang="fi-FI" altLang="fi-FI" dirty="0"/>
          </a:p>
        </p:txBody>
      </p:sp>
      <p:sp>
        <p:nvSpPr>
          <p:cNvPr id="8197" name="Tekstin paikkamerkki 10">
            <a:extLst>
              <a:ext uri="{FF2B5EF4-FFF2-40B4-BE49-F238E27FC236}">
                <a16:creationId xmlns:a16="http://schemas.microsoft.com/office/drawing/2014/main" id="{93529F09-E07B-2503-F15A-A43B7948DE3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7334346" y="1811062"/>
            <a:ext cx="4041775" cy="86995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fi-FI" altLang="fi-FI" sz="2800" dirty="0"/>
              <a:t> = </a:t>
            </a:r>
            <a:r>
              <a:rPr lang="fi-FI" altLang="fi-FI" sz="2800" dirty="0">
                <a:solidFill>
                  <a:schemeClr val="tx1"/>
                </a:solidFill>
              </a:rPr>
              <a:t>Pehmeä rasva</a:t>
            </a:r>
          </a:p>
        </p:txBody>
      </p:sp>
      <p:sp>
        <p:nvSpPr>
          <p:cNvPr id="13317" name="Sisällön paikkamerkki 11">
            <a:extLst>
              <a:ext uri="{FF2B5EF4-FFF2-40B4-BE49-F238E27FC236}">
                <a16:creationId xmlns:a16="http://schemas.microsoft.com/office/drawing/2014/main" id="{D6516A7F-62BD-470B-F4FC-0829FAFE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85420" y="2582333"/>
            <a:ext cx="4041775" cy="2805112"/>
          </a:xfrm>
        </p:spPr>
        <p:txBody>
          <a:bodyPr>
            <a:normAutofit fontScale="47500" lnSpcReduction="20000"/>
          </a:bodyPr>
          <a:lstStyle/>
          <a:p>
            <a:pPr eaLnBrk="1" hangingPunct="1"/>
            <a:endParaRPr lang="fi-FI" altLang="fi-FI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3800" dirty="0">
                <a:solidFill>
                  <a:schemeClr val="tx1"/>
                </a:solidFill>
              </a:rPr>
              <a:t>Margariinit, kasvirasvalevitteet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3800" dirty="0">
                <a:solidFill>
                  <a:schemeClr val="tx1"/>
                </a:solidFill>
              </a:rPr>
              <a:t>Auringonkukka-, maissi-, soijaöljyt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3800" dirty="0">
                <a:solidFill>
                  <a:schemeClr val="tx1"/>
                </a:solidFill>
              </a:rPr>
              <a:t>Pellava-</a:t>
            </a:r>
            <a:r>
              <a:rPr lang="fi-FI" altLang="fi-FI" sz="3800" dirty="0"/>
              <a:t> ja </a:t>
            </a:r>
            <a:r>
              <a:rPr lang="fi-FI" altLang="fi-FI" sz="3800" dirty="0">
                <a:solidFill>
                  <a:schemeClr val="tx1"/>
                </a:solidFill>
              </a:rPr>
              <a:t> camelinaöljyt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3800" dirty="0"/>
              <a:t>M</a:t>
            </a:r>
            <a:r>
              <a:rPr lang="fi-FI" altLang="fi-FI" sz="3800" dirty="0">
                <a:solidFill>
                  <a:schemeClr val="tx1"/>
                </a:solidFill>
              </a:rPr>
              <a:t>aapähkinä-, saflori- ja seesamiöljyt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3800" dirty="0">
                <a:solidFill>
                  <a:schemeClr val="tx1"/>
                </a:solidFill>
              </a:rPr>
              <a:t>Kala</a:t>
            </a:r>
          </a:p>
        </p:txBody>
      </p:sp>
      <p:pic>
        <p:nvPicPr>
          <p:cNvPr id="13319" name="Kuva 5" descr="Kuva, joka sisältää kohteen pöytä, sisä, istuminen, kukka&#10;&#10;Kuvaus luotu automaattisesti">
            <a:extLst>
              <a:ext uri="{FF2B5EF4-FFF2-40B4-BE49-F238E27FC236}">
                <a16:creationId xmlns:a16="http://schemas.microsoft.com/office/drawing/2014/main" id="{8890B1D0-885E-F99F-7A8B-1D608C85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3" y="4512672"/>
            <a:ext cx="20589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39CE311-9741-2A9D-CB27-550F163246C7}"/>
              </a:ext>
            </a:extLst>
          </p:cNvPr>
          <p:cNvSpPr txBox="1"/>
          <p:nvPr/>
        </p:nvSpPr>
        <p:spPr>
          <a:xfrm>
            <a:off x="502785" y="5926321"/>
            <a:ext cx="247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Pixabay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821EBB4-CA8F-4162-1D57-F26EF19F8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40" y="1607156"/>
            <a:ext cx="1718662" cy="185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27B580EA-723D-56CE-D995-0E0143FF6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6960" y="2582334"/>
            <a:ext cx="141798" cy="219604"/>
          </a:xfrm>
        </p:spPr>
        <p:txBody>
          <a:bodyPr>
            <a:normAutofit fontScale="47500" lnSpcReduction="20000"/>
          </a:bodyPr>
          <a:lstStyle/>
          <a:p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C8B6D87-3D4A-A3C2-77A2-3997B0720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1" y="1715028"/>
            <a:ext cx="2368838" cy="142412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4F25CE2-2A3B-D111-6C72-9D1B221EF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995" y="4574301"/>
            <a:ext cx="2008247" cy="114630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F10DF9A-00A7-29F2-1207-F16C7B53B650}"/>
              </a:ext>
            </a:extLst>
          </p:cNvPr>
          <p:cNvSpPr txBox="1"/>
          <p:nvPr/>
        </p:nvSpPr>
        <p:spPr>
          <a:xfrm>
            <a:off x="2977001" y="5884272"/>
            <a:ext cx="1486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Pixabay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EA42058-6520-E948-F1F6-7B9EF7D2D974}"/>
              </a:ext>
            </a:extLst>
          </p:cNvPr>
          <p:cNvSpPr txBox="1"/>
          <p:nvPr/>
        </p:nvSpPr>
        <p:spPr>
          <a:xfrm>
            <a:off x="768696" y="3252788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Prokala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ry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CBA9EC9-10E4-7536-CDAC-592EE02CA069}"/>
              </a:ext>
            </a:extLst>
          </p:cNvPr>
          <p:cNvSpPr txBox="1"/>
          <p:nvPr/>
        </p:nvSpPr>
        <p:spPr>
          <a:xfrm>
            <a:off x="3440365" y="3429000"/>
            <a:ext cx="1561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Prokala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ry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F258B31-A976-3756-48AF-C218CDE72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80F866C-F891-ADC9-FCEE-545AE017B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605" y="4933766"/>
            <a:ext cx="2001741" cy="78997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2EDE6C3-B157-3AA1-C91E-F356500D59A1}"/>
              </a:ext>
            </a:extLst>
          </p:cNvPr>
          <p:cNvSpPr txBox="1"/>
          <p:nvPr/>
        </p:nvSpPr>
        <p:spPr>
          <a:xfrm>
            <a:off x="5419056" y="5926321"/>
            <a:ext cx="1915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www.becel.com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E6E732CF-C211-D8DE-BDD5-8FB43E170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752" y="396559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fi-FI" altLang="fi-FI" sz="3200" dirty="0">
                <a:latin typeface="+mn-lt"/>
                <a:ea typeface="+mn-ea"/>
                <a:cs typeface="+mn-cs"/>
              </a:rPr>
              <a:t>Rasvan laatu</a:t>
            </a:r>
            <a:br>
              <a:rPr lang="fi-FI" altLang="fi-FI" sz="3600" dirty="0">
                <a:latin typeface="+mn-lt"/>
                <a:ea typeface="+mn-ea"/>
                <a:cs typeface="+mn-cs"/>
              </a:rPr>
            </a:br>
            <a:r>
              <a:rPr lang="fi-FI" altLang="fi-FI" sz="2800" dirty="0">
                <a:latin typeface="+mn-lt"/>
                <a:ea typeface="+mn-ea"/>
                <a:cs typeface="+mn-cs"/>
              </a:rPr>
              <a:t>Mikä on tyydyttynyt rasvahappo?</a:t>
            </a:r>
          </a:p>
        </p:txBody>
      </p:sp>
      <p:sp>
        <p:nvSpPr>
          <p:cNvPr id="9220" name="Tekstin paikkamerkki 9">
            <a:extLst>
              <a:ext uri="{FF2B5EF4-FFF2-40B4-BE49-F238E27FC236}">
                <a16:creationId xmlns:a16="http://schemas.microsoft.com/office/drawing/2014/main" id="{2085EF15-81DF-90D0-FAFB-5BEE8C22B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9962" y="1733316"/>
            <a:ext cx="3913187" cy="735012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fi-FI" sz="2800" dirty="0"/>
              <a:t>= </a:t>
            </a:r>
            <a:r>
              <a:rPr lang="fi-FI" sz="2800" dirty="0">
                <a:solidFill>
                  <a:schemeClr val="tx1"/>
                </a:solidFill>
              </a:rPr>
              <a:t>Kova rasva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009A8F5-74C7-0A86-709B-D7344BA469F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80505" y="2582863"/>
            <a:ext cx="3957638" cy="3690937"/>
          </a:xfrm>
        </p:spPr>
        <p:txBody>
          <a:bodyPr rtlCol="0">
            <a:normAutofit fontScale="85000" lnSpcReduction="10000"/>
          </a:bodyPr>
          <a:lstStyle/>
          <a:p>
            <a:pPr marL="91440" indent="-91440">
              <a:lnSpc>
                <a:spcPct val="80000"/>
              </a:lnSpc>
              <a:defRPr/>
            </a:pPr>
            <a:r>
              <a:rPr lang="fi-FI" dirty="0">
                <a:solidFill>
                  <a:schemeClr val="tx1"/>
                </a:solidFill>
              </a:rPr>
              <a:t>Elimistö pystyy valmistamaan tyydyttyneitä rasvahappoja itse.</a:t>
            </a:r>
          </a:p>
          <a:p>
            <a:pPr marL="91440" indent="-91440">
              <a:lnSpc>
                <a:spcPct val="80000"/>
              </a:lnSpc>
              <a:defRPr/>
            </a:pPr>
            <a:r>
              <a:rPr lang="fi-FI" dirty="0">
                <a:solidFill>
                  <a:schemeClr val="tx1"/>
                </a:solidFill>
              </a:rPr>
              <a:t>Niitä ei tarvitse saada ravinnosta.</a:t>
            </a:r>
          </a:p>
          <a:p>
            <a:pPr marL="91440" indent="-91440">
              <a:lnSpc>
                <a:spcPct val="80000"/>
              </a:lnSpc>
              <a:defRPr/>
            </a:pPr>
            <a:r>
              <a:rPr lang="fi-FI" dirty="0">
                <a:solidFill>
                  <a:schemeClr val="tx1"/>
                </a:solidFill>
              </a:rPr>
              <a:t>Runsaasti tyydyttynyttä rasvaa on:</a:t>
            </a:r>
          </a:p>
          <a:p>
            <a:pPr marL="384048" lvl="1" indent="-182880">
              <a:defRPr/>
            </a:pPr>
            <a:r>
              <a:rPr lang="fi-FI" sz="2000" dirty="0"/>
              <a:t>Maito, kerma, juusto, smetana</a:t>
            </a:r>
          </a:p>
          <a:p>
            <a:pPr marL="384048" lvl="1" indent="-182880">
              <a:defRPr/>
            </a:pPr>
            <a:r>
              <a:rPr lang="fi-FI" sz="2000" dirty="0"/>
              <a:t>Voi, voi-kasviöljyseos (”-</a:t>
            </a:r>
            <a:r>
              <a:rPr lang="fi-FI" sz="2000" dirty="0" err="1"/>
              <a:t>riinit</a:t>
            </a:r>
            <a:r>
              <a:rPr lang="fi-FI" sz="2000" dirty="0"/>
              <a:t>”)</a:t>
            </a:r>
          </a:p>
          <a:p>
            <a:pPr marL="384048" lvl="1" indent="-182880">
              <a:defRPr/>
            </a:pPr>
            <a:r>
              <a:rPr lang="fi-FI" sz="2000" dirty="0"/>
              <a:t>Leivonnaiset</a:t>
            </a:r>
          </a:p>
          <a:p>
            <a:pPr marL="384048" lvl="1" indent="-182880">
              <a:defRPr/>
            </a:pPr>
            <a:r>
              <a:rPr lang="fi-FI" sz="2000" dirty="0"/>
              <a:t>Liha, esim. leikkeleet ja makkarat</a:t>
            </a:r>
          </a:p>
          <a:p>
            <a:pPr marL="384048" lvl="1" indent="-182880">
              <a:defRPr/>
            </a:pPr>
            <a:r>
              <a:rPr lang="fi-FI" sz="2000" dirty="0"/>
              <a:t>Kookosöljy, </a:t>
            </a:r>
            <a:r>
              <a:rPr lang="fi-FI" sz="2000" dirty="0" err="1"/>
              <a:t>palmuydinöljy</a:t>
            </a:r>
            <a:r>
              <a:rPr lang="fi-FI" sz="2000" dirty="0"/>
              <a:t>, palmuöljy</a:t>
            </a:r>
          </a:p>
          <a:p>
            <a:pPr marL="91440" indent="-91440"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22" name="Tekstin paikkamerkki 10">
            <a:extLst>
              <a:ext uri="{FF2B5EF4-FFF2-40B4-BE49-F238E27FC236}">
                <a16:creationId xmlns:a16="http://schemas.microsoft.com/office/drawing/2014/main" id="{E0AA5AE5-FDEF-BD6A-A1D3-F9D2BB294F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6188075" y="1846263"/>
            <a:ext cx="3702050" cy="736600"/>
          </a:xfrm>
        </p:spPr>
        <p:txBody>
          <a:bodyPr rtlCol="0"/>
          <a:lstStyle/>
          <a:p>
            <a:pPr eaLnBrk="1" fontAlgn="auto" hangingPunct="1">
              <a:defRPr/>
            </a:pPr>
            <a:endParaRPr lang="fi-FI" altLang="fi-FI"/>
          </a:p>
        </p:txBody>
      </p:sp>
      <p:sp>
        <p:nvSpPr>
          <p:cNvPr id="14342" name="Tekstiruutu 3">
            <a:extLst>
              <a:ext uri="{FF2B5EF4-FFF2-40B4-BE49-F238E27FC236}">
                <a16:creationId xmlns:a16="http://schemas.microsoft.com/office/drawing/2014/main" id="{DB187AB4-DDC9-2F56-0E1F-9E5A7C09C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4630739"/>
            <a:ext cx="2520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1F99764-C490-E4CD-6A75-1EFE658373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7521" y="2642403"/>
            <a:ext cx="1819268" cy="1819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4" name="Tekstiruutu 5">
            <a:extLst>
              <a:ext uri="{FF2B5EF4-FFF2-40B4-BE49-F238E27FC236}">
                <a16:creationId xmlns:a16="http://schemas.microsoft.com/office/drawing/2014/main" id="{495AB0F9-39C5-D39F-D410-2E4FAD4AB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4494605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Kuvat: </a:t>
            </a:r>
            <a:r>
              <a:rPr kumimoji="0" lang="fi-FI" alt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Pixabay</a:t>
            </a:r>
            <a:endParaRPr kumimoji="0" lang="fi-FI" alt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011791F-D2CF-73EC-7C93-A8F66AA398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696452" y="1499048"/>
            <a:ext cx="2525301" cy="1643418"/>
          </a:xfrm>
          <a:effectLst>
            <a:softEdge rad="112500"/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BB7B296-DEF2-0CF9-A80D-D86BA65B60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7718" y="3278600"/>
            <a:ext cx="2382768" cy="169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8A59AAB-E9D9-DC1F-0B02-54E2C57CD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6AAB31-E352-E227-F4C1-52DD65FA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38"/>
            <a:ext cx="7543800" cy="1449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Mistä sinä saat pehmeää ja kovaa rasvaa?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4018B93-0EC1-EDBC-1941-938988DE4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4DD7AE9-36EC-044C-8E8E-00649444D1DD}"/>
              </a:ext>
            </a:extLst>
          </p:cNvPr>
          <p:cNvSpPr txBox="1"/>
          <p:nvPr/>
        </p:nvSpPr>
        <p:spPr>
          <a:xfrm>
            <a:off x="4292628" y="5483499"/>
            <a:ext cx="477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Kuvat: Suomen Sydänliitto, Neuvokas perhe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71A0DDC-28A9-9A54-B31B-86562ACAE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657874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92DDEF3-F221-BEF1-E278-8F1570918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5181600" cy="3657874"/>
          </a:xfrm>
          <a:prstGeom prst="rect">
            <a:avLst/>
          </a:prstGeom>
        </p:spPr>
      </p:pic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33A3D5D7-5A9B-96DD-3E1C-F27E12C357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1825625"/>
            <a:ext cx="5181600" cy="365099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n numeron paikkamerkki 4">
            <a:extLst>
              <a:ext uri="{FF2B5EF4-FFF2-40B4-BE49-F238E27FC236}">
                <a16:creationId xmlns:a16="http://schemas.microsoft.com/office/drawing/2014/main" id="{0D12FF47-F8D5-797F-C589-2D3AB07375DB}"/>
              </a:ext>
            </a:extLst>
          </p:cNvPr>
          <p:cNvSpPr txBox="1">
            <a:spLocks noGrp="1"/>
          </p:cNvSpPr>
          <p:nvPr/>
        </p:nvSpPr>
        <p:spPr bwMode="auto">
          <a:xfrm>
            <a:off x="8177213" y="628650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7C117-6297-4B39-9CB3-78094C08D8E3}" type="slidenum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Päivämäärän paikkamerkki 13">
            <a:extLst>
              <a:ext uri="{FF2B5EF4-FFF2-40B4-BE49-F238E27FC236}">
                <a16:creationId xmlns:a16="http://schemas.microsoft.com/office/drawing/2014/main" id="{3B6E96DC-26F1-6769-63E0-0D35A48DE905}"/>
              </a:ext>
            </a:extLst>
          </p:cNvPr>
          <p:cNvSpPr txBox="1">
            <a:spLocks noGrp="1"/>
          </p:cNvSpPr>
          <p:nvPr/>
        </p:nvSpPr>
        <p:spPr bwMode="auto">
          <a:xfrm>
            <a:off x="9239251" y="6073776"/>
            <a:ext cx="1071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2A23D-61E7-47CA-B418-059BBD8069FA}" type="datetime1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5.6.2024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3B91D0C-02ED-8272-910C-66D8D712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25" y="287338"/>
            <a:ext cx="7543800" cy="989012"/>
          </a:xfrm>
        </p:spPr>
        <p:txBody>
          <a:bodyPr/>
          <a:lstStyle/>
          <a:p>
            <a:pPr>
              <a:defRPr/>
            </a:pPr>
            <a:endParaRPr lang="fi-FI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7E8747-30E2-211B-1CE6-DD4CA82E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FA4A4B7-A9CB-CA3D-2D94-B9B9E8ED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707" y="1292075"/>
            <a:ext cx="7514519" cy="4742469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B80BA1AF-DB19-7638-D1FC-2B5C36B9F4C7}"/>
              </a:ext>
            </a:extLst>
          </p:cNvPr>
          <p:cNvSpPr txBox="1"/>
          <p:nvPr/>
        </p:nvSpPr>
        <p:spPr>
          <a:xfrm>
            <a:off x="9629029" y="5573864"/>
            <a:ext cx="2269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Suomen Sydänliitto 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4353D7D-E036-AA68-F329-9C6D7B78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374FDE3-C2FA-DC38-CA93-EF7835D3F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7" y="636105"/>
            <a:ext cx="8205019" cy="525581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3B209FF-FD6E-7001-FBD4-EB970EA85129}"/>
              </a:ext>
            </a:extLst>
          </p:cNvPr>
          <p:cNvSpPr txBox="1"/>
          <p:nvPr/>
        </p:nvSpPr>
        <p:spPr>
          <a:xfrm>
            <a:off x="2284799" y="5914118"/>
            <a:ext cx="289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Kuva: Suomen Sydänliitto 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F054E903-4D23-71A2-52A7-FDE67B9003C2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78070" y="548480"/>
          <a:ext cx="7543800" cy="576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6920">
                <a:tc>
                  <a:txBody>
                    <a:bodyPr/>
                    <a:lstStyle/>
                    <a:p>
                      <a:r>
                        <a:rPr lang="fi-FI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Elintarvikkeet,</a:t>
                      </a:r>
                      <a:r>
                        <a:rPr lang="fi-FI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joissa on paljon p</a:t>
                      </a:r>
                      <a:r>
                        <a:rPr lang="fi-FI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ehmeää rasvaa -&gt; Käytä näitä!</a:t>
                      </a:r>
                      <a:endParaRPr lang="fi-FI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i-FI" sz="1800" b="1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Elintarvikkeet, joissa on paljon kovaa rasvaa</a:t>
                      </a:r>
                      <a:r>
                        <a:rPr lang="fi-FI" sz="1800" b="1" baseline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 </a:t>
                      </a:r>
                      <a:r>
                        <a:rPr lang="fi-FI" sz="1800" b="1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-&gt; Vähennä näitä!</a:t>
                      </a:r>
                    </a:p>
                  </a:txBody>
                  <a:tcPr marL="95250" marR="95250" marT="142879" marB="95253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689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Kasviöljyt, kuten rypsi- ja oliiviöljy sekä soija-, auringonkukka-, pellavansiemen- ja maissiöljy</a:t>
                      </a:r>
                    </a:p>
                  </a:txBody>
                  <a:tcPr marL="95250" marR="95250" marT="95253" marB="95253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Kookosrasva, ja -öljy, </a:t>
                      </a:r>
                    </a:p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palmuöljy, </a:t>
                      </a:r>
                      <a:r>
                        <a:rPr lang="fi-FI" sz="1800" dirty="0" err="1">
                          <a:solidFill>
                            <a:schemeClr val="tx1"/>
                          </a:solidFill>
                          <a:effectLst/>
                        </a:rPr>
                        <a:t>palmuydinöljy</a:t>
                      </a:r>
                      <a:endParaRPr lang="fi-FI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95253" marB="95253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endParaRPr lang="fi-FI" sz="1800">
                        <a:solidFill>
                          <a:schemeClr val="tx1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fi-FI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Kovat leivonta- ja talousmargariinit</a:t>
                      </a:r>
                    </a:p>
                  </a:txBody>
                  <a:tcPr marT="45721" marB="45721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295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Rasvaton maito ja rasvaton piimä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Soija-, kaura-, riisi- ja mantelijuomat</a:t>
                      </a:r>
                    </a:p>
                  </a:txBody>
                  <a:tcPr marL="95250" marR="95250" marT="95253" marB="95253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Täysmaito, kevytmaito ja -piimä</a:t>
                      </a:r>
                    </a:p>
                  </a:txBody>
                  <a:tcPr marL="95250" marR="95250" marT="95253" marB="95253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2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Rasvaton jogurtti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Soijajuoma, kaurajuoma, riisijuoma, mantelijuoma, osa soija- ja kaurajogurteista</a:t>
                      </a:r>
                    </a:p>
                    <a:p>
                      <a:pPr fontAlgn="base"/>
                      <a:endParaRPr lang="fi-FI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95253" marB="95253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Perinteinen jogurtti, turkkilainen ja kreikkalainen jogurtti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Kookosjogurtti, soija- ja kaurajogurtit, jotka sisältävät kookosta</a:t>
                      </a:r>
                    </a:p>
                  </a:txBody>
                  <a:tcPr marL="95250" marR="95250" marT="95253" marB="95253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8084"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Vähärasvainen ruokakerma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Salaatinkastike</a:t>
                      </a:r>
                      <a:b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Soijajuoma, kaurajuoma, riisijuoma, mantelijuoma</a:t>
                      </a:r>
                    </a:p>
                  </a:txBody>
                  <a:tcPr marL="95250" marR="95250" marT="95253" marB="95253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fi-FI" sz="1800" dirty="0">
                          <a:solidFill>
                            <a:schemeClr val="tx1"/>
                          </a:solidFill>
                          <a:effectLst/>
                        </a:rPr>
                        <a:t>Kerma, kookoskerma ja -maito</a:t>
                      </a:r>
                    </a:p>
                  </a:txBody>
                  <a:tcPr marL="95250" marR="95250" marT="95253" marB="95253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29" name="Tekstiruutu 4">
            <a:extLst>
              <a:ext uri="{FF2B5EF4-FFF2-40B4-BE49-F238E27FC236}">
                <a16:creationId xmlns:a16="http://schemas.microsoft.com/office/drawing/2014/main" id="{518CBFE2-B5FA-D929-A4A8-74904AA6F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6381750"/>
            <a:ext cx="533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Lähde: Sydän ja ruoka-suositus. Suomen Sydänliitto ry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DFBE62F-4A71-295B-69E2-C18DBDD0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pohjat_ammattiopisto_2023 " id="{4949C7E8-4A4F-BC45-AD58-099C6EDD4E68}" vid="{C1589C33-C0A9-DF47-AF9C-7142FD60F9AA}"/>
    </a:ext>
  </a:extLst>
</a:theme>
</file>

<file path=ppt/theme/theme2.xml><?xml version="1.0" encoding="utf-8"?>
<a:theme xmlns:a="http://schemas.openxmlformats.org/drawingml/2006/main" name="1_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teiinit_hoivax" id="{33BE8F1C-BE3C-4D60-8C9B-F739A971FD16}" vid="{7550D6C6-55A8-4482-851F-5D7F121B4E0E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b385421368245fdbf36d8a68f4bedfa xmlns="e348f4b8-ab36-454b-bd80-f564cedd1998">
      <Terms xmlns="http://schemas.microsoft.com/office/infopath/2007/PartnerControls"/>
    </cb385421368245fdbf36d8a68f4bedfa>
    <n8ec295155b94195b30ebd78abde7bb1 xmlns="e348f4b8-ab36-454b-bd80-f564cedd1998">
      <Terms xmlns="http://schemas.microsoft.com/office/infopath/2007/PartnerControls"/>
    </n8ec295155b94195b30ebd78abde7bb1>
    <TaxCatchAll xmlns="e348f4b8-ab36-454b-bd80-f564cedd199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akky tiedosto" ma:contentTypeID="0x010100543B188C28B91040A98FFA5D8358E44E00A3653E17E8B4444BAC37BB1A898C5149" ma:contentTypeVersion="7" ma:contentTypeDescription="" ma:contentTypeScope="" ma:versionID="6b476f8849e4c49e2cbffaf5265c69b6">
  <xsd:schema xmlns:xsd="http://www.w3.org/2001/XMLSchema" xmlns:xs="http://www.w3.org/2001/XMLSchema" xmlns:p="http://schemas.microsoft.com/office/2006/metadata/properties" xmlns:ns2="e348f4b8-ab36-454b-bd80-f564cedd1998" targetNamespace="http://schemas.microsoft.com/office/2006/metadata/properties" ma:root="true" ma:fieldsID="7842b9eaeb551fc470c7635f8a24aa28" ns2:_="">
    <xsd:import namespace="e348f4b8-ab36-454b-bd80-f564cedd1998"/>
    <xsd:element name="properties">
      <xsd:complexType>
        <xsd:sequence>
          <xsd:element name="documentManagement">
            <xsd:complexType>
              <xsd:all>
                <xsd:element ref="ns2:n8ec295155b94195b30ebd78abde7bb1" minOccurs="0"/>
                <xsd:element ref="ns2:TaxCatchAll" minOccurs="0"/>
                <xsd:element ref="ns2:TaxCatchAllLabel" minOccurs="0"/>
                <xsd:element ref="ns2:cb385421368245fdbf36d8a68f4bedf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f4b8-ab36-454b-bd80-f564cedd1998" elementFormDefault="qualified">
    <xsd:import namespace="http://schemas.microsoft.com/office/2006/documentManagement/types"/>
    <xsd:import namespace="http://schemas.microsoft.com/office/infopath/2007/PartnerControls"/>
    <xsd:element name="n8ec295155b94195b30ebd78abde7bb1" ma:index="8" nillable="true" ma:taxonomy="true" ma:internalName="n8ec295155b94195b30ebd78abde7bb1" ma:taxonomyFieldName="sakkyliittyva" ma:displayName="Liittyvät sivut" ma:readOnly="false" ma:default="" ma:fieldId="{78ec2951-55b9-4195-b30e-bd78abde7bb1}" ma:taxonomyMulti="true" ma:sspId="9ff719d7-d854-4dfa-b838-39706e50f441" ma:termSetId="6ca5c963-c121-45e3-8876-808412545d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b387cda8-f670-466a-b4a6-89bc050adfc1}" ma:internalName="TaxCatchAll" ma:showField="CatchAllData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387cda8-f670-466a-b4a6-89bc050adfc1}" ma:internalName="TaxCatchAllLabel" ma:readOnly="true" ma:showField="CatchAllDataLabel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b385421368245fdbf36d8a68f4bedfa" ma:index="12" nillable="true" ma:taxonomy="true" ma:internalName="cb385421368245fdbf36d8a68f4bedfa" ma:taxonomyFieldName="sakkyasiakirjatyyppi" ma:displayName="Asiakirjatyyppi" ma:readOnly="false" ma:default="" ma:fieldId="{cb385421-3682-45fd-bf36-d8a68f4bedfa}" ma:sspId="9ff719d7-d854-4dfa-b838-39706e50f441" ma:termSetId="0353ea1d-5cae-4040-9a98-5756a29053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9ff719d7-d854-4dfa-b838-39706e50f441" ContentTypeId="0x010100543B188C28B91040A98FFA5D8358E44E" PreviousValue="false"/>
</file>

<file path=customXml/itemProps1.xml><?xml version="1.0" encoding="utf-8"?>
<ds:datastoreItem xmlns:ds="http://schemas.openxmlformats.org/officeDocument/2006/customXml" ds:itemID="{36177CC7-400F-455C-8B7B-184083ED36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D93E36-6A13-4687-B31F-B7060B3E894E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e348f4b8-ab36-454b-bd80-f564cedd199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0B41F86-3BCB-4C60-B4AA-257AEF3C1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f4b8-ab36-454b-bd80-f564cedd1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58EB0F9-FB7A-44EF-BC5F-3AC073EC77F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PP-pohjat_ammattiopisto_2024</Template>
  <TotalTime>257</TotalTime>
  <Words>882</Words>
  <Application>Microsoft Office PowerPoint</Application>
  <PresentationFormat>Laajakuva</PresentationFormat>
  <Paragraphs>134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4" baseType="lpstr">
      <vt:lpstr>Arial</vt:lpstr>
      <vt:lpstr>Calibri</vt:lpstr>
      <vt:lpstr>inherit</vt:lpstr>
      <vt:lpstr>Open Sans</vt:lpstr>
      <vt:lpstr>Teema2</vt:lpstr>
      <vt:lpstr>1_Teema2</vt:lpstr>
      <vt:lpstr>Rasvat</vt:lpstr>
      <vt:lpstr>Rasvat</vt:lpstr>
      <vt:lpstr>Rasvan laatu Mikä on kertatyydyttymätön rasvahappo?</vt:lpstr>
      <vt:lpstr>Rasvan laatu Mikä on monityydyttymätön rasvahappo?</vt:lpstr>
      <vt:lpstr>Rasvan laatu Mikä on tyydyttynyt rasvahappo?</vt:lpstr>
      <vt:lpstr>Mistä sinä saat pehmeää ja kovaa rasvaa?</vt:lpstr>
      <vt:lpstr>PowerPoint-esitys</vt:lpstr>
      <vt:lpstr>PowerPoint-esitys</vt:lpstr>
      <vt:lpstr>PowerPoint-esitys</vt:lpstr>
      <vt:lpstr>PowerPoint-esitys</vt:lpstr>
      <vt:lpstr>Sanasto</vt:lpstr>
      <vt:lpstr>Ruoan kolesteroli</vt:lpstr>
      <vt:lpstr>Veren kolesteroli</vt:lpstr>
      <vt:lpstr>Veren kolesteroli</vt:lpstr>
      <vt:lpstr>Veren kolesteroli</vt:lpstr>
      <vt:lpstr>Miten rasvan laatu vaikuttaa veren kolesterolin määrään</vt:lpstr>
      <vt:lpstr>Miten voit vaikuttaa sydänterveyteen?</vt:lpstr>
      <vt:lpstr>PowerPoint-esitys</vt:lpstr>
    </vt:vector>
  </TitlesOfParts>
  <Company>Savon koulutuskuntayhtyma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Kortelainen Arja</dc:creator>
  <cp:lastModifiedBy>Kortelainen Arja</cp:lastModifiedBy>
  <cp:revision>6</cp:revision>
  <dcterms:created xsi:type="dcterms:W3CDTF">2024-05-24T10:49:51Z</dcterms:created>
  <dcterms:modified xsi:type="dcterms:W3CDTF">2024-06-05T17:25:40Z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0x010100543B188C28B91040A98FFA5D8358E44E00A3653E17E8B4444BAC37BB1A898C5149</vt:lpwstr>
  </property>
  <property fmtid="{D5CDD505-2E9C-101B-9397-08002B2CF9AE}" pid="3" name="sakkyliittyva">
    <vt:lpwstr/>
  </property>
  <property fmtid="{D5CDD505-2E9C-101B-9397-08002B2CF9AE}" pid="4" name="sakkyasiakirjatyyppi">
    <vt:lpwstr/>
  </property>
</Properties>
</file>