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notesMasterIdLst>
    <p:notesMasterId r:id="rId32"/>
  </p:notesMasterIdLst>
  <p:sldIdLst>
    <p:sldId id="263" r:id="rId5"/>
    <p:sldId id="265" r:id="rId6"/>
    <p:sldId id="266" r:id="rId7"/>
    <p:sldId id="267" r:id="rId8"/>
    <p:sldId id="268" r:id="rId9"/>
    <p:sldId id="269" r:id="rId10"/>
    <p:sldId id="270" r:id="rId11"/>
    <p:sldId id="271" r:id="rId12"/>
    <p:sldId id="272" r:id="rId13"/>
    <p:sldId id="273" r:id="rId14"/>
    <p:sldId id="274" r:id="rId15"/>
    <p:sldId id="275" r:id="rId16"/>
    <p:sldId id="278" r:id="rId17"/>
    <p:sldId id="279" r:id="rId18"/>
    <p:sldId id="281" r:id="rId19"/>
    <p:sldId id="282" r:id="rId20"/>
    <p:sldId id="283" r:id="rId21"/>
    <p:sldId id="284" r:id="rId22"/>
    <p:sldId id="285" r:id="rId23"/>
    <p:sldId id="286" r:id="rId24"/>
    <p:sldId id="287" r:id="rId25"/>
    <p:sldId id="291" r:id="rId26"/>
    <p:sldId id="292" r:id="rId27"/>
    <p:sldId id="293" r:id="rId28"/>
    <p:sldId id="294" r:id="rId29"/>
    <p:sldId id="295" r:id="rId30"/>
    <p:sldId id="296" r:id="rId3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4660"/>
  </p:normalViewPr>
  <p:slideViewPr>
    <p:cSldViewPr snapToGrid="0">
      <p:cViewPr varScale="1">
        <p:scale>
          <a:sx n="112" d="100"/>
          <a:sy n="112" d="100"/>
        </p:scale>
        <p:origin x="636"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err="1"/>
              <a:t>Biomassojen</a:t>
            </a:r>
            <a:r>
              <a:rPr lang="en-GB" dirty="0"/>
              <a:t> </a:t>
            </a:r>
            <a:r>
              <a:rPr lang="en-GB" dirty="0" err="1"/>
              <a:t>kokonaismäärä</a:t>
            </a:r>
            <a:r>
              <a:rPr lang="en-GB" dirty="0"/>
              <a:t> t/v</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pieChart>
        <c:varyColors val="1"/>
        <c:ser>
          <c:idx val="0"/>
          <c:order val="0"/>
          <c:tx>
            <c:strRef>
              <c:f>Sheet1!$B$1</c:f>
              <c:strCache>
                <c:ptCount val="1"/>
                <c:pt idx="0">
                  <c:v>Biomassan määrä</c:v>
                </c:pt>
              </c:strCache>
            </c:strRef>
          </c:tx>
          <c:dPt>
            <c:idx val="0"/>
            <c:bubble3D val="0"/>
            <c:spPr>
              <a:solidFill>
                <a:schemeClr val="accent2"/>
              </a:solidFill>
              <a:ln>
                <a:noFill/>
              </a:ln>
              <a:effectLst/>
            </c:spPr>
            <c:extLst>
              <c:ext xmlns:c16="http://schemas.microsoft.com/office/drawing/2014/chart" uri="{C3380CC4-5D6E-409C-BE32-E72D297353CC}">
                <c16:uniqueId val="{00000001-A5C3-4310-8F27-DFC2EDD57D66}"/>
              </c:ext>
            </c:extLst>
          </c:dPt>
          <c:dPt>
            <c:idx val="1"/>
            <c:bubble3D val="0"/>
            <c:spPr>
              <a:solidFill>
                <a:schemeClr val="accent4"/>
              </a:solidFill>
              <a:ln>
                <a:noFill/>
              </a:ln>
              <a:effectLst/>
            </c:spPr>
            <c:extLst>
              <c:ext xmlns:c16="http://schemas.microsoft.com/office/drawing/2014/chart" uri="{C3380CC4-5D6E-409C-BE32-E72D297353CC}">
                <c16:uniqueId val="{00000003-A5C3-4310-8F27-DFC2EDD57D66}"/>
              </c:ext>
            </c:extLst>
          </c:dPt>
          <c:dPt>
            <c:idx val="2"/>
            <c:bubble3D val="0"/>
            <c:spPr>
              <a:solidFill>
                <a:schemeClr val="accent6"/>
              </a:solidFill>
              <a:ln>
                <a:noFill/>
              </a:ln>
              <a:effectLst/>
            </c:spPr>
            <c:extLst>
              <c:ext xmlns:c16="http://schemas.microsoft.com/office/drawing/2014/chart" uri="{C3380CC4-5D6E-409C-BE32-E72D297353CC}">
                <c16:uniqueId val="{00000005-A5C3-4310-8F27-DFC2EDD57D66}"/>
              </c:ext>
            </c:extLst>
          </c:dPt>
          <c:dPt>
            <c:idx val="3"/>
            <c:bubble3D val="0"/>
            <c:spPr>
              <a:solidFill>
                <a:schemeClr val="accent2">
                  <a:lumMod val="60000"/>
                </a:schemeClr>
              </a:solidFill>
              <a:ln>
                <a:noFill/>
              </a:ln>
              <a:effectLst/>
            </c:spPr>
            <c:extLst>
              <c:ext xmlns:c16="http://schemas.microsoft.com/office/drawing/2014/chart" uri="{C3380CC4-5D6E-409C-BE32-E72D297353CC}">
                <c16:uniqueId val="{00000007-A5C3-4310-8F27-DFC2EDD57D66}"/>
              </c:ext>
            </c:extLst>
          </c:dPt>
          <c:dPt>
            <c:idx val="4"/>
            <c:bubble3D val="0"/>
            <c:spPr>
              <a:solidFill>
                <a:schemeClr val="accent4">
                  <a:lumMod val="60000"/>
                </a:schemeClr>
              </a:solidFill>
              <a:ln>
                <a:noFill/>
              </a:ln>
              <a:effectLst/>
            </c:spPr>
            <c:extLst>
              <c:ext xmlns:c16="http://schemas.microsoft.com/office/drawing/2014/chart" uri="{C3380CC4-5D6E-409C-BE32-E72D297353CC}">
                <c16:uniqueId val="{00000009-A5C3-4310-8F27-DFC2EDD57D66}"/>
              </c:ext>
            </c:extLst>
          </c:dPt>
          <c:dPt>
            <c:idx val="5"/>
            <c:bubble3D val="0"/>
            <c:spPr>
              <a:solidFill>
                <a:schemeClr val="accent6">
                  <a:lumMod val="60000"/>
                </a:schemeClr>
              </a:solidFill>
              <a:ln>
                <a:noFill/>
              </a:ln>
              <a:effectLst/>
            </c:spPr>
            <c:extLst>
              <c:ext xmlns:c16="http://schemas.microsoft.com/office/drawing/2014/chart" uri="{C3380CC4-5D6E-409C-BE32-E72D297353CC}">
                <c16:uniqueId val="{0000000B-A5C3-4310-8F27-DFC2EDD57D66}"/>
              </c:ext>
            </c:extLst>
          </c:dPt>
          <c:dLbls>
            <c:dLbl>
              <c:idx val="0"/>
              <c:layout>
                <c:manualLayout>
                  <c:x val="1.4492753623188406E-2"/>
                  <c:y val="5.8372849914210293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5C3-4310-8F27-DFC2EDD57D66}"/>
                </c:ext>
              </c:extLst>
            </c:dLbl>
            <c:dLbl>
              <c:idx val="1"/>
              <c:layout>
                <c:manualLayout>
                  <c:x val="-2.4154589371980721E-2"/>
                  <c:y val="5.8372849914210293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5C3-4310-8F27-DFC2EDD57D66}"/>
                </c:ext>
              </c:extLst>
            </c:dLbl>
            <c:dLbl>
              <c:idx val="2"/>
              <c:layout>
                <c:manualLayout>
                  <c:x val="-2.1739130434782608E-2"/>
                  <c:y val="-2.9186424957105147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5C3-4310-8F27-DFC2EDD57D66}"/>
                </c:ext>
              </c:extLst>
            </c:dLbl>
            <c:dLbl>
              <c:idx val="3"/>
              <c:layout>
                <c:manualLayout>
                  <c:x val="-1.0869565217391349E-2"/>
                  <c:y val="-2.3349139965684117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5C3-4310-8F27-DFC2EDD57D66}"/>
                </c:ext>
              </c:extLst>
            </c:dLbl>
            <c:dLbl>
              <c:idx val="4"/>
              <c:layout>
                <c:manualLayout>
                  <c:x val="1.0869565217391304E-2"/>
                  <c:y val="-2.3349139965684117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A5C3-4310-8F27-DFC2EDD57D66}"/>
                </c:ext>
              </c:extLst>
            </c:dLbl>
            <c:dLbl>
              <c:idx val="5"/>
              <c:layout>
                <c:manualLayout>
                  <c:x val="3.5024154589371984E-2"/>
                  <c:y val="-1.7511854974263101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5C3-4310-8F27-DFC2EDD57D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Lannat</c:v>
                </c:pt>
                <c:pt idx="1">
                  <c:v>Ylijäämänurmet</c:v>
                </c:pt>
                <c:pt idx="2">
                  <c:v>Puhdistamolietteet</c:v>
                </c:pt>
                <c:pt idx="3">
                  <c:v>Biojätteet</c:v>
                </c:pt>
                <c:pt idx="4">
                  <c:v>Elintarviketeollisuuden sivuvirrat</c:v>
                </c:pt>
                <c:pt idx="5">
                  <c:v>Metsäteollisuudenlietteet</c:v>
                </c:pt>
              </c:strCache>
            </c:strRef>
          </c:cat>
          <c:val>
            <c:numRef>
              <c:f>Sheet1!$B$2:$B$7</c:f>
              <c:numCache>
                <c:formatCode>General</c:formatCode>
                <c:ptCount val="6"/>
                <c:pt idx="0">
                  <c:v>17300000</c:v>
                </c:pt>
                <c:pt idx="1">
                  <c:v>1510000</c:v>
                </c:pt>
                <c:pt idx="2">
                  <c:v>667000</c:v>
                </c:pt>
                <c:pt idx="3">
                  <c:v>809000</c:v>
                </c:pt>
                <c:pt idx="4">
                  <c:v>259000</c:v>
                </c:pt>
                <c:pt idx="5">
                  <c:v>578000</c:v>
                </c:pt>
              </c:numCache>
            </c:numRef>
          </c:val>
          <c:extLst>
            <c:ext xmlns:c16="http://schemas.microsoft.com/office/drawing/2014/chart" uri="{C3380CC4-5D6E-409C-BE32-E72D297353CC}">
              <c16:uniqueId val="{0000000C-A5C3-4310-8F27-DFC2EDD57D6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err="1"/>
              <a:t>Fosforin</a:t>
            </a:r>
            <a:r>
              <a:rPr lang="en-GB" dirty="0"/>
              <a:t> </a:t>
            </a:r>
            <a:r>
              <a:rPr lang="en-GB" dirty="0" err="1"/>
              <a:t>ja</a:t>
            </a:r>
            <a:r>
              <a:rPr lang="en-GB" dirty="0"/>
              <a:t> </a:t>
            </a:r>
            <a:r>
              <a:rPr lang="en-GB" dirty="0" err="1"/>
              <a:t>typen</a:t>
            </a:r>
            <a:r>
              <a:rPr lang="en-GB" dirty="0"/>
              <a:t> </a:t>
            </a:r>
            <a:r>
              <a:rPr lang="en-GB" dirty="0" err="1"/>
              <a:t>määrä</a:t>
            </a:r>
            <a:r>
              <a:rPr lang="en-GB" dirty="0"/>
              <a:t> t/v</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Sheet1!$B$1</c:f>
              <c:strCache>
                <c:ptCount val="1"/>
                <c:pt idx="0">
                  <c:v>Fosfori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Lannat</c:v>
                </c:pt>
                <c:pt idx="1">
                  <c:v>Ylijäämänurmet</c:v>
                </c:pt>
                <c:pt idx="2">
                  <c:v>Puhdistamolietteet</c:v>
                </c:pt>
                <c:pt idx="3">
                  <c:v>Biojätteet</c:v>
                </c:pt>
                <c:pt idx="4">
                  <c:v>Elintarviketeollisuuden sivuvirrat</c:v>
                </c:pt>
                <c:pt idx="5">
                  <c:v>Metsäteollisuudenlietteet</c:v>
                </c:pt>
              </c:strCache>
            </c:strRef>
          </c:cat>
          <c:val>
            <c:numRef>
              <c:f>Sheet1!$B$2:$B$7</c:f>
              <c:numCache>
                <c:formatCode>General</c:formatCode>
                <c:ptCount val="6"/>
                <c:pt idx="0">
                  <c:v>19300</c:v>
                </c:pt>
                <c:pt idx="1">
                  <c:v>2540</c:v>
                </c:pt>
                <c:pt idx="2">
                  <c:v>2880</c:v>
                </c:pt>
                <c:pt idx="3">
                  <c:v>730</c:v>
                </c:pt>
                <c:pt idx="4">
                  <c:v>360</c:v>
                </c:pt>
                <c:pt idx="5">
                  <c:v>230</c:v>
                </c:pt>
              </c:numCache>
            </c:numRef>
          </c:val>
          <c:extLst>
            <c:ext xmlns:c16="http://schemas.microsoft.com/office/drawing/2014/chart" uri="{C3380CC4-5D6E-409C-BE32-E72D297353CC}">
              <c16:uniqueId val="{00000000-5E01-4FE8-89CA-38C3C3B99501}"/>
            </c:ext>
          </c:extLst>
        </c:ser>
        <c:ser>
          <c:idx val="1"/>
          <c:order val="1"/>
          <c:tx>
            <c:strRef>
              <c:f>Sheet1!$C$1</c:f>
              <c:strCache>
                <c:ptCount val="1"/>
                <c:pt idx="0">
                  <c:v>Typpi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Lannat</c:v>
                </c:pt>
                <c:pt idx="1">
                  <c:v>Ylijäämänurmet</c:v>
                </c:pt>
                <c:pt idx="2">
                  <c:v>Puhdistamolietteet</c:v>
                </c:pt>
                <c:pt idx="3">
                  <c:v>Biojätteet</c:v>
                </c:pt>
                <c:pt idx="4">
                  <c:v>Elintarviketeollisuuden sivuvirrat</c:v>
                </c:pt>
                <c:pt idx="5">
                  <c:v>Metsäteollisuudenlietteet</c:v>
                </c:pt>
              </c:strCache>
            </c:strRef>
          </c:cat>
          <c:val>
            <c:numRef>
              <c:f>Sheet1!$C$2:$C$7</c:f>
              <c:numCache>
                <c:formatCode>General</c:formatCode>
                <c:ptCount val="6"/>
                <c:pt idx="0">
                  <c:v>75600</c:v>
                </c:pt>
                <c:pt idx="1">
                  <c:v>7060</c:v>
                </c:pt>
                <c:pt idx="2">
                  <c:v>3740</c:v>
                </c:pt>
                <c:pt idx="3">
                  <c:v>5340</c:v>
                </c:pt>
                <c:pt idx="4">
                  <c:v>2070</c:v>
                </c:pt>
                <c:pt idx="5">
                  <c:v>1160</c:v>
                </c:pt>
              </c:numCache>
            </c:numRef>
          </c:val>
          <c:extLst>
            <c:ext xmlns:c16="http://schemas.microsoft.com/office/drawing/2014/chart" uri="{C3380CC4-5D6E-409C-BE32-E72D297353CC}">
              <c16:uniqueId val="{00000001-5E01-4FE8-89CA-38C3C3B99501}"/>
            </c:ext>
          </c:extLst>
        </c:ser>
        <c:dLbls>
          <c:dLblPos val="outEnd"/>
          <c:showLegendKey val="0"/>
          <c:showVal val="1"/>
          <c:showCatName val="0"/>
          <c:showSerName val="0"/>
          <c:showPercent val="0"/>
          <c:showBubbleSize val="0"/>
        </c:dLbls>
        <c:gapWidth val="219"/>
        <c:overlap val="-27"/>
        <c:axId val="374194288"/>
        <c:axId val="374192648"/>
      </c:barChart>
      <c:catAx>
        <c:axId val="37419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374192648"/>
        <c:crosses val="autoZero"/>
        <c:auto val="1"/>
        <c:lblAlgn val="ctr"/>
        <c:lblOffset val="100"/>
        <c:noMultiLvlLbl val="0"/>
      </c:catAx>
      <c:valAx>
        <c:axId val="374192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374194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865EED-05CF-40ED-A5C2-F1F74912E483}" type="doc">
      <dgm:prSet loTypeId="urn:microsoft.com/office/officeart/2005/8/layout/chart3" loCatId="cycle" qsTypeId="urn:microsoft.com/office/officeart/2005/8/quickstyle/simple1" qsCatId="simple" csTypeId="urn:microsoft.com/office/officeart/2005/8/colors/accent1_2" csCatId="accent1" phldr="1"/>
      <dgm:spPr/>
    </dgm:pt>
    <dgm:pt modelId="{F7A8B1B3-AC64-43E3-8408-1DF034B8FF70}">
      <dgm:prSet phldrT="[Text]" custT="1"/>
      <dgm:spPr>
        <a:solidFill>
          <a:srgbClr val="92D050"/>
        </a:solidFill>
      </dgm:spPr>
      <dgm:t>
        <a:bodyPr/>
        <a:lstStyle/>
        <a:p>
          <a:r>
            <a:rPr lang="en-US" sz="1600" b="0" dirty="0" err="1">
              <a:ln>
                <a:solidFill>
                  <a:sysClr val="windowText" lastClr="000000"/>
                </a:solidFill>
              </a:ln>
              <a:solidFill>
                <a:sysClr val="windowText" lastClr="000000"/>
              </a:solidFill>
              <a:latin typeface="+mj-lt"/>
            </a:rPr>
            <a:t>Maatalous</a:t>
          </a:r>
          <a:endParaRPr lang="en-US" sz="1600" b="0" dirty="0">
            <a:ln>
              <a:solidFill>
                <a:sysClr val="windowText" lastClr="000000"/>
              </a:solidFill>
            </a:ln>
            <a:solidFill>
              <a:sysClr val="windowText" lastClr="000000"/>
            </a:solidFill>
            <a:latin typeface="+mj-lt"/>
          </a:endParaRPr>
        </a:p>
      </dgm:t>
    </dgm:pt>
    <dgm:pt modelId="{E1CA152F-2ED2-4DF3-9608-E46B3A30BD5F}" type="parTrans" cxnId="{589E7130-FE72-4E34-9272-FF9863D19B8A}">
      <dgm:prSet/>
      <dgm:spPr/>
      <dgm:t>
        <a:bodyPr/>
        <a:lstStyle/>
        <a:p>
          <a:endParaRPr lang="en-US" sz="1600">
            <a:ln>
              <a:solidFill>
                <a:sysClr val="windowText" lastClr="000000"/>
              </a:solidFill>
            </a:ln>
            <a:solidFill>
              <a:sysClr val="windowText" lastClr="000000"/>
            </a:solidFill>
            <a:latin typeface="+mj-lt"/>
          </a:endParaRPr>
        </a:p>
      </dgm:t>
    </dgm:pt>
    <dgm:pt modelId="{B61A6D58-713C-4E61-8F49-291B20025896}" type="sibTrans" cxnId="{589E7130-FE72-4E34-9272-FF9863D19B8A}">
      <dgm:prSet/>
      <dgm:spPr/>
      <dgm:t>
        <a:bodyPr/>
        <a:lstStyle/>
        <a:p>
          <a:endParaRPr lang="en-US" sz="1600">
            <a:ln>
              <a:solidFill>
                <a:sysClr val="windowText" lastClr="000000"/>
              </a:solidFill>
            </a:ln>
            <a:solidFill>
              <a:sysClr val="windowText" lastClr="000000"/>
            </a:solidFill>
            <a:latin typeface="+mj-lt"/>
          </a:endParaRPr>
        </a:p>
      </dgm:t>
    </dgm:pt>
    <dgm:pt modelId="{0998581A-1D6B-4B21-ACAF-6E650A619787}">
      <dgm:prSet phldrT="[Text]" custT="1"/>
      <dgm:spPr>
        <a:solidFill>
          <a:srgbClr val="92D050"/>
        </a:solidFill>
      </dgm:spPr>
      <dgm:t>
        <a:bodyPr/>
        <a:lstStyle/>
        <a:p>
          <a:r>
            <a:rPr lang="en-US" sz="1600" dirty="0" err="1">
              <a:ln>
                <a:solidFill>
                  <a:sysClr val="windowText" lastClr="000000"/>
                </a:solidFill>
              </a:ln>
              <a:solidFill>
                <a:sysClr val="windowText" lastClr="000000"/>
              </a:solidFill>
              <a:latin typeface="+mj-lt"/>
            </a:rPr>
            <a:t>Elintarvike</a:t>
          </a:r>
          <a:r>
            <a:rPr lang="en-US" sz="1600" dirty="0">
              <a:ln>
                <a:solidFill>
                  <a:sysClr val="windowText" lastClr="000000"/>
                </a:solidFill>
              </a:ln>
              <a:solidFill>
                <a:sysClr val="windowText" lastClr="000000"/>
              </a:solidFill>
              <a:latin typeface="+mj-lt"/>
            </a:rPr>
            <a:t>- ja </a:t>
          </a:r>
          <a:r>
            <a:rPr lang="en-US" sz="1600" dirty="0" err="1">
              <a:ln>
                <a:solidFill>
                  <a:sysClr val="windowText" lastClr="000000"/>
                </a:solidFill>
              </a:ln>
              <a:solidFill>
                <a:sysClr val="windowText" lastClr="000000"/>
              </a:solidFill>
              <a:latin typeface="+mj-lt"/>
            </a:rPr>
            <a:t>rehuteolli-suus</a:t>
          </a:r>
          <a:endParaRPr lang="en-US" sz="1600" dirty="0">
            <a:ln>
              <a:solidFill>
                <a:sysClr val="windowText" lastClr="000000"/>
              </a:solidFill>
            </a:ln>
            <a:solidFill>
              <a:sysClr val="windowText" lastClr="000000"/>
            </a:solidFill>
            <a:latin typeface="+mj-lt"/>
          </a:endParaRPr>
        </a:p>
      </dgm:t>
    </dgm:pt>
    <dgm:pt modelId="{6ED12EC0-0402-4395-BB1F-0D743FB8FA63}" type="parTrans" cxnId="{F795CD1C-F8A2-4AE4-AF52-B86CCFD203C1}">
      <dgm:prSet/>
      <dgm:spPr/>
      <dgm:t>
        <a:bodyPr/>
        <a:lstStyle/>
        <a:p>
          <a:endParaRPr lang="en-US" sz="1600">
            <a:ln>
              <a:solidFill>
                <a:sysClr val="windowText" lastClr="000000"/>
              </a:solidFill>
            </a:ln>
            <a:solidFill>
              <a:sysClr val="windowText" lastClr="000000"/>
            </a:solidFill>
            <a:latin typeface="+mj-lt"/>
          </a:endParaRPr>
        </a:p>
      </dgm:t>
    </dgm:pt>
    <dgm:pt modelId="{51A4104F-7FED-46A8-ABD2-5E7EFC4E23B0}" type="sibTrans" cxnId="{F795CD1C-F8A2-4AE4-AF52-B86CCFD203C1}">
      <dgm:prSet/>
      <dgm:spPr/>
      <dgm:t>
        <a:bodyPr/>
        <a:lstStyle/>
        <a:p>
          <a:endParaRPr lang="en-US" sz="1600">
            <a:ln>
              <a:solidFill>
                <a:sysClr val="windowText" lastClr="000000"/>
              </a:solidFill>
            </a:ln>
            <a:solidFill>
              <a:sysClr val="windowText" lastClr="000000"/>
            </a:solidFill>
            <a:latin typeface="+mj-lt"/>
          </a:endParaRPr>
        </a:p>
      </dgm:t>
    </dgm:pt>
    <dgm:pt modelId="{D8B5EB4E-3716-4ECE-B12F-03A11FEBD7E8}">
      <dgm:prSet phldrT="[Text]" custT="1"/>
      <dgm:spPr>
        <a:solidFill>
          <a:srgbClr val="92D050"/>
        </a:solidFill>
      </dgm:spPr>
      <dgm:t>
        <a:bodyPr/>
        <a:lstStyle/>
        <a:p>
          <a:r>
            <a:rPr lang="en-US" sz="1600" dirty="0" err="1">
              <a:ln>
                <a:solidFill>
                  <a:sysClr val="windowText" lastClr="000000"/>
                </a:solidFill>
              </a:ln>
              <a:solidFill>
                <a:sysClr val="windowText" lastClr="000000"/>
              </a:solidFill>
              <a:latin typeface="+mj-lt"/>
            </a:rPr>
            <a:t>Yhdyskun-tien</a:t>
          </a:r>
          <a:r>
            <a:rPr lang="en-US" sz="1600" dirty="0">
              <a:ln>
                <a:solidFill>
                  <a:sysClr val="windowText" lastClr="000000"/>
                </a:solidFill>
              </a:ln>
              <a:solidFill>
                <a:sysClr val="windowText" lastClr="000000"/>
              </a:solidFill>
              <a:latin typeface="+mj-lt"/>
            </a:rPr>
            <a:t> </a:t>
          </a:r>
          <a:r>
            <a:rPr lang="en-US" sz="1600" dirty="0" err="1">
              <a:ln>
                <a:solidFill>
                  <a:sysClr val="windowText" lastClr="000000"/>
                </a:solidFill>
              </a:ln>
              <a:solidFill>
                <a:sysClr val="windowText" lastClr="000000"/>
              </a:solidFill>
              <a:latin typeface="+mj-lt"/>
            </a:rPr>
            <a:t>jätteet</a:t>
          </a:r>
          <a:endParaRPr lang="en-US" sz="1600" dirty="0">
            <a:ln>
              <a:solidFill>
                <a:sysClr val="windowText" lastClr="000000"/>
              </a:solidFill>
            </a:ln>
            <a:solidFill>
              <a:sysClr val="windowText" lastClr="000000"/>
            </a:solidFill>
            <a:latin typeface="+mj-lt"/>
          </a:endParaRPr>
        </a:p>
      </dgm:t>
    </dgm:pt>
    <dgm:pt modelId="{B7D3A84A-BE21-468B-946D-0150EB18E214}" type="parTrans" cxnId="{2C849E82-C2D2-4A56-A58B-C61D016916D4}">
      <dgm:prSet/>
      <dgm:spPr/>
      <dgm:t>
        <a:bodyPr/>
        <a:lstStyle/>
        <a:p>
          <a:endParaRPr lang="en-US" sz="1600">
            <a:ln>
              <a:solidFill>
                <a:sysClr val="windowText" lastClr="000000"/>
              </a:solidFill>
            </a:ln>
            <a:solidFill>
              <a:sysClr val="windowText" lastClr="000000"/>
            </a:solidFill>
            <a:latin typeface="+mj-lt"/>
          </a:endParaRPr>
        </a:p>
      </dgm:t>
    </dgm:pt>
    <dgm:pt modelId="{0F4BF479-8E15-4BFF-8779-D5B3AF7F315E}" type="sibTrans" cxnId="{2C849E82-C2D2-4A56-A58B-C61D016916D4}">
      <dgm:prSet/>
      <dgm:spPr/>
      <dgm:t>
        <a:bodyPr/>
        <a:lstStyle/>
        <a:p>
          <a:endParaRPr lang="en-US" sz="1600">
            <a:ln>
              <a:solidFill>
                <a:sysClr val="windowText" lastClr="000000"/>
              </a:solidFill>
            </a:ln>
            <a:solidFill>
              <a:sysClr val="windowText" lastClr="000000"/>
            </a:solidFill>
            <a:latin typeface="+mj-lt"/>
          </a:endParaRPr>
        </a:p>
      </dgm:t>
    </dgm:pt>
    <dgm:pt modelId="{BAD45818-6AD6-42B7-9C8E-3FAC423DB21F}">
      <dgm:prSet phldrT="[Text]" custT="1"/>
      <dgm:spPr>
        <a:solidFill>
          <a:srgbClr val="92D050"/>
        </a:solidFill>
      </dgm:spPr>
      <dgm:t>
        <a:bodyPr/>
        <a:lstStyle/>
        <a:p>
          <a:r>
            <a:rPr lang="en-US" sz="1600" dirty="0" err="1">
              <a:ln>
                <a:solidFill>
                  <a:sysClr val="windowText" lastClr="000000"/>
                </a:solidFill>
              </a:ln>
              <a:solidFill>
                <a:sysClr val="windowText" lastClr="000000"/>
              </a:solidFill>
              <a:latin typeface="+mj-lt"/>
            </a:rPr>
            <a:t>Jätevedet</a:t>
          </a:r>
          <a:endParaRPr lang="en-US" sz="1600" dirty="0">
            <a:ln>
              <a:solidFill>
                <a:sysClr val="windowText" lastClr="000000"/>
              </a:solidFill>
            </a:ln>
            <a:solidFill>
              <a:sysClr val="windowText" lastClr="000000"/>
            </a:solidFill>
            <a:latin typeface="+mj-lt"/>
          </a:endParaRPr>
        </a:p>
      </dgm:t>
    </dgm:pt>
    <dgm:pt modelId="{6166443F-637E-4818-9572-425942EF980F}" type="parTrans" cxnId="{454EDAEC-A3E4-4FB4-ABF3-A4EF36B15E20}">
      <dgm:prSet/>
      <dgm:spPr/>
      <dgm:t>
        <a:bodyPr/>
        <a:lstStyle/>
        <a:p>
          <a:endParaRPr lang="en-US" sz="1600">
            <a:ln>
              <a:solidFill>
                <a:sysClr val="windowText" lastClr="000000"/>
              </a:solidFill>
            </a:ln>
            <a:solidFill>
              <a:sysClr val="windowText" lastClr="000000"/>
            </a:solidFill>
            <a:latin typeface="+mj-lt"/>
          </a:endParaRPr>
        </a:p>
      </dgm:t>
    </dgm:pt>
    <dgm:pt modelId="{EBA3D73E-9F50-46C2-BE14-321A7439A044}" type="sibTrans" cxnId="{454EDAEC-A3E4-4FB4-ABF3-A4EF36B15E20}">
      <dgm:prSet/>
      <dgm:spPr/>
      <dgm:t>
        <a:bodyPr/>
        <a:lstStyle/>
        <a:p>
          <a:endParaRPr lang="en-US" sz="1600">
            <a:ln>
              <a:solidFill>
                <a:sysClr val="windowText" lastClr="000000"/>
              </a:solidFill>
            </a:ln>
            <a:solidFill>
              <a:sysClr val="windowText" lastClr="000000"/>
            </a:solidFill>
            <a:latin typeface="+mj-lt"/>
          </a:endParaRPr>
        </a:p>
      </dgm:t>
    </dgm:pt>
    <dgm:pt modelId="{B1BDE828-642D-4BF2-8089-02D39891FB26}">
      <dgm:prSet phldrT="[Text]" custT="1"/>
      <dgm:spPr>
        <a:solidFill>
          <a:srgbClr val="92D050"/>
        </a:solidFill>
      </dgm:spPr>
      <dgm:t>
        <a:bodyPr/>
        <a:lstStyle/>
        <a:p>
          <a:r>
            <a:rPr lang="en-US" sz="1600" dirty="0" err="1">
              <a:ln>
                <a:solidFill>
                  <a:sysClr val="windowText" lastClr="000000"/>
                </a:solidFill>
              </a:ln>
              <a:solidFill>
                <a:sysClr val="windowText" lastClr="000000"/>
              </a:solidFill>
              <a:latin typeface="+mj-lt"/>
            </a:rPr>
            <a:t>Kalankas-vatus</a:t>
          </a:r>
          <a:endParaRPr lang="en-US" sz="1600" dirty="0">
            <a:ln>
              <a:solidFill>
                <a:sysClr val="windowText" lastClr="000000"/>
              </a:solidFill>
            </a:ln>
            <a:solidFill>
              <a:sysClr val="windowText" lastClr="000000"/>
            </a:solidFill>
            <a:latin typeface="+mj-lt"/>
          </a:endParaRPr>
        </a:p>
      </dgm:t>
    </dgm:pt>
    <dgm:pt modelId="{0AC9DA0B-B001-4096-A92F-735D0A3BD4AD}" type="parTrans" cxnId="{44FFC9BE-C0D9-4C02-91A4-D9E231F420EE}">
      <dgm:prSet/>
      <dgm:spPr/>
      <dgm:t>
        <a:bodyPr/>
        <a:lstStyle/>
        <a:p>
          <a:endParaRPr lang="en-US" sz="1600">
            <a:ln>
              <a:solidFill>
                <a:sysClr val="windowText" lastClr="000000"/>
              </a:solidFill>
            </a:ln>
            <a:solidFill>
              <a:sysClr val="windowText" lastClr="000000"/>
            </a:solidFill>
            <a:latin typeface="+mj-lt"/>
          </a:endParaRPr>
        </a:p>
      </dgm:t>
    </dgm:pt>
    <dgm:pt modelId="{9EB6B7B0-3C4E-4E48-820F-D5E2EE602928}" type="sibTrans" cxnId="{44FFC9BE-C0D9-4C02-91A4-D9E231F420EE}">
      <dgm:prSet/>
      <dgm:spPr/>
      <dgm:t>
        <a:bodyPr/>
        <a:lstStyle/>
        <a:p>
          <a:endParaRPr lang="en-US" sz="1600">
            <a:ln>
              <a:solidFill>
                <a:sysClr val="windowText" lastClr="000000"/>
              </a:solidFill>
            </a:ln>
            <a:solidFill>
              <a:sysClr val="windowText" lastClr="000000"/>
            </a:solidFill>
            <a:latin typeface="+mj-lt"/>
          </a:endParaRPr>
        </a:p>
      </dgm:t>
    </dgm:pt>
    <dgm:pt modelId="{0904D822-6860-41B2-BA20-8FF6A60B9529}">
      <dgm:prSet phldrT="[Text]" custT="1"/>
      <dgm:spPr>
        <a:solidFill>
          <a:srgbClr val="92D050"/>
        </a:solidFill>
      </dgm:spPr>
      <dgm:t>
        <a:bodyPr/>
        <a:lstStyle/>
        <a:p>
          <a:r>
            <a:rPr lang="en-US" sz="1600" dirty="0" err="1">
              <a:ln>
                <a:solidFill>
                  <a:sysClr val="windowText" lastClr="000000"/>
                </a:solidFill>
              </a:ln>
              <a:solidFill>
                <a:sysClr val="windowText" lastClr="000000"/>
              </a:solidFill>
              <a:latin typeface="+mj-lt"/>
            </a:rPr>
            <a:t>Metsätalous</a:t>
          </a:r>
          <a:endParaRPr lang="en-US" sz="1600" dirty="0">
            <a:ln>
              <a:solidFill>
                <a:sysClr val="windowText" lastClr="000000"/>
              </a:solidFill>
            </a:ln>
            <a:solidFill>
              <a:sysClr val="windowText" lastClr="000000"/>
            </a:solidFill>
            <a:latin typeface="+mj-lt"/>
          </a:endParaRPr>
        </a:p>
      </dgm:t>
    </dgm:pt>
    <dgm:pt modelId="{F685E2C0-DF8F-4FE6-827F-EAC56F1A7735}" type="parTrans" cxnId="{D59306FA-D469-4474-BB7E-70B802B9178E}">
      <dgm:prSet/>
      <dgm:spPr/>
      <dgm:t>
        <a:bodyPr/>
        <a:lstStyle/>
        <a:p>
          <a:endParaRPr lang="en-US" sz="1600">
            <a:ln>
              <a:solidFill>
                <a:sysClr val="windowText" lastClr="000000"/>
              </a:solidFill>
            </a:ln>
            <a:solidFill>
              <a:sysClr val="windowText" lastClr="000000"/>
            </a:solidFill>
            <a:latin typeface="+mj-lt"/>
          </a:endParaRPr>
        </a:p>
      </dgm:t>
    </dgm:pt>
    <dgm:pt modelId="{861F15A4-B4CB-4526-A8D5-5BCCF1AFA243}" type="sibTrans" cxnId="{D59306FA-D469-4474-BB7E-70B802B9178E}">
      <dgm:prSet/>
      <dgm:spPr/>
      <dgm:t>
        <a:bodyPr/>
        <a:lstStyle/>
        <a:p>
          <a:endParaRPr lang="en-US" sz="1600">
            <a:ln>
              <a:solidFill>
                <a:sysClr val="windowText" lastClr="000000"/>
              </a:solidFill>
            </a:ln>
            <a:solidFill>
              <a:sysClr val="windowText" lastClr="000000"/>
            </a:solidFill>
            <a:latin typeface="+mj-lt"/>
          </a:endParaRPr>
        </a:p>
      </dgm:t>
    </dgm:pt>
    <dgm:pt modelId="{97F2F4A0-DCCB-4D82-9DD7-BD97B9BFDA5B}">
      <dgm:prSet phldrT="[Text]" custT="1"/>
      <dgm:spPr>
        <a:solidFill>
          <a:srgbClr val="92D050"/>
        </a:solidFill>
      </dgm:spPr>
      <dgm:t>
        <a:bodyPr/>
        <a:lstStyle/>
        <a:p>
          <a:r>
            <a:rPr lang="en-US" sz="1600" dirty="0" err="1">
              <a:ln>
                <a:solidFill>
                  <a:sysClr val="windowText" lastClr="000000"/>
                </a:solidFill>
              </a:ln>
              <a:solidFill>
                <a:sysClr val="windowText" lastClr="000000"/>
              </a:solidFill>
              <a:latin typeface="+mj-lt"/>
            </a:rPr>
            <a:t>Turpeet</a:t>
          </a:r>
          <a:endParaRPr lang="en-US" sz="1600" dirty="0">
            <a:ln>
              <a:solidFill>
                <a:sysClr val="windowText" lastClr="000000"/>
              </a:solidFill>
            </a:ln>
            <a:solidFill>
              <a:sysClr val="windowText" lastClr="000000"/>
            </a:solidFill>
            <a:latin typeface="+mj-lt"/>
          </a:endParaRPr>
        </a:p>
      </dgm:t>
    </dgm:pt>
    <dgm:pt modelId="{54020366-FE49-46AA-9B94-EA6D68E36770}" type="parTrans" cxnId="{5BDC9076-552D-4ECE-AC6A-BBA6E4EB2D75}">
      <dgm:prSet/>
      <dgm:spPr/>
      <dgm:t>
        <a:bodyPr/>
        <a:lstStyle/>
        <a:p>
          <a:endParaRPr lang="en-US" sz="1600">
            <a:ln>
              <a:solidFill>
                <a:sysClr val="windowText" lastClr="000000"/>
              </a:solidFill>
            </a:ln>
            <a:solidFill>
              <a:sysClr val="windowText" lastClr="000000"/>
            </a:solidFill>
            <a:latin typeface="+mj-lt"/>
          </a:endParaRPr>
        </a:p>
      </dgm:t>
    </dgm:pt>
    <dgm:pt modelId="{EE75A164-DD4C-4A27-9719-B9F54CD8AE2B}" type="sibTrans" cxnId="{5BDC9076-552D-4ECE-AC6A-BBA6E4EB2D75}">
      <dgm:prSet/>
      <dgm:spPr/>
      <dgm:t>
        <a:bodyPr/>
        <a:lstStyle/>
        <a:p>
          <a:endParaRPr lang="en-US" sz="1600">
            <a:ln>
              <a:solidFill>
                <a:sysClr val="windowText" lastClr="000000"/>
              </a:solidFill>
            </a:ln>
            <a:solidFill>
              <a:sysClr val="windowText" lastClr="000000"/>
            </a:solidFill>
            <a:latin typeface="+mj-lt"/>
          </a:endParaRPr>
        </a:p>
      </dgm:t>
    </dgm:pt>
    <dgm:pt modelId="{E2900365-7001-4713-860B-9E45A2276F18}" type="pres">
      <dgm:prSet presAssocID="{79865EED-05CF-40ED-A5C2-F1F74912E483}" presName="compositeShape" presStyleCnt="0">
        <dgm:presLayoutVars>
          <dgm:chMax val="7"/>
          <dgm:dir/>
          <dgm:resizeHandles val="exact"/>
        </dgm:presLayoutVars>
      </dgm:prSet>
      <dgm:spPr/>
    </dgm:pt>
    <dgm:pt modelId="{FD9EA544-F63F-463B-92F9-3AE047FB55C8}" type="pres">
      <dgm:prSet presAssocID="{79865EED-05CF-40ED-A5C2-F1F74912E483}" presName="wedge1" presStyleLbl="node1" presStyleIdx="0" presStyleCnt="7" custLinFactNeighborX="-2757" custLinFactNeighborY="5469"/>
      <dgm:spPr/>
      <dgm:t>
        <a:bodyPr/>
        <a:lstStyle/>
        <a:p>
          <a:endParaRPr lang="en-US"/>
        </a:p>
      </dgm:t>
    </dgm:pt>
    <dgm:pt modelId="{3193237D-1929-41AB-A9A7-73669195DD62}" type="pres">
      <dgm:prSet presAssocID="{79865EED-05CF-40ED-A5C2-F1F74912E483}" presName="wedge1Tx" presStyleLbl="node1" presStyleIdx="0" presStyleCnt="7">
        <dgm:presLayoutVars>
          <dgm:chMax val="0"/>
          <dgm:chPref val="0"/>
          <dgm:bulletEnabled val="1"/>
        </dgm:presLayoutVars>
      </dgm:prSet>
      <dgm:spPr/>
      <dgm:t>
        <a:bodyPr/>
        <a:lstStyle/>
        <a:p>
          <a:endParaRPr lang="en-US"/>
        </a:p>
      </dgm:t>
    </dgm:pt>
    <dgm:pt modelId="{C212403E-D49A-46F1-9B48-BBAC90C62463}" type="pres">
      <dgm:prSet presAssocID="{79865EED-05CF-40ED-A5C2-F1F74912E483}" presName="wedge2" presStyleLbl="node1" presStyleIdx="1" presStyleCnt="7"/>
      <dgm:spPr/>
      <dgm:t>
        <a:bodyPr/>
        <a:lstStyle/>
        <a:p>
          <a:endParaRPr lang="en-US"/>
        </a:p>
      </dgm:t>
    </dgm:pt>
    <dgm:pt modelId="{898082F6-1D59-4F87-8BCF-B63AF7235E4A}" type="pres">
      <dgm:prSet presAssocID="{79865EED-05CF-40ED-A5C2-F1F74912E483}" presName="wedge2Tx" presStyleLbl="node1" presStyleIdx="1" presStyleCnt="7">
        <dgm:presLayoutVars>
          <dgm:chMax val="0"/>
          <dgm:chPref val="0"/>
          <dgm:bulletEnabled val="1"/>
        </dgm:presLayoutVars>
      </dgm:prSet>
      <dgm:spPr/>
      <dgm:t>
        <a:bodyPr/>
        <a:lstStyle/>
        <a:p>
          <a:endParaRPr lang="en-US"/>
        </a:p>
      </dgm:t>
    </dgm:pt>
    <dgm:pt modelId="{841B9F6A-244F-4EE2-B065-4F864697F59E}" type="pres">
      <dgm:prSet presAssocID="{79865EED-05CF-40ED-A5C2-F1F74912E483}" presName="wedge3" presStyleLbl="node1" presStyleIdx="2" presStyleCnt="7"/>
      <dgm:spPr/>
      <dgm:t>
        <a:bodyPr/>
        <a:lstStyle/>
        <a:p>
          <a:endParaRPr lang="en-US"/>
        </a:p>
      </dgm:t>
    </dgm:pt>
    <dgm:pt modelId="{0EFB8552-8259-48F8-9756-27A24A91A304}" type="pres">
      <dgm:prSet presAssocID="{79865EED-05CF-40ED-A5C2-F1F74912E483}" presName="wedge3Tx" presStyleLbl="node1" presStyleIdx="2" presStyleCnt="7">
        <dgm:presLayoutVars>
          <dgm:chMax val="0"/>
          <dgm:chPref val="0"/>
          <dgm:bulletEnabled val="1"/>
        </dgm:presLayoutVars>
      </dgm:prSet>
      <dgm:spPr/>
      <dgm:t>
        <a:bodyPr/>
        <a:lstStyle/>
        <a:p>
          <a:endParaRPr lang="en-US"/>
        </a:p>
      </dgm:t>
    </dgm:pt>
    <dgm:pt modelId="{8C6D036C-B81D-4B84-9554-2F212FAA6C94}" type="pres">
      <dgm:prSet presAssocID="{79865EED-05CF-40ED-A5C2-F1F74912E483}" presName="wedge4" presStyleLbl="node1" presStyleIdx="3" presStyleCnt="7"/>
      <dgm:spPr/>
      <dgm:t>
        <a:bodyPr/>
        <a:lstStyle/>
        <a:p>
          <a:endParaRPr lang="en-US"/>
        </a:p>
      </dgm:t>
    </dgm:pt>
    <dgm:pt modelId="{95915320-E9DD-453A-B3A1-A3F0D6DCCA48}" type="pres">
      <dgm:prSet presAssocID="{79865EED-05CF-40ED-A5C2-F1F74912E483}" presName="wedge4Tx" presStyleLbl="node1" presStyleIdx="3" presStyleCnt="7">
        <dgm:presLayoutVars>
          <dgm:chMax val="0"/>
          <dgm:chPref val="0"/>
          <dgm:bulletEnabled val="1"/>
        </dgm:presLayoutVars>
      </dgm:prSet>
      <dgm:spPr/>
      <dgm:t>
        <a:bodyPr/>
        <a:lstStyle/>
        <a:p>
          <a:endParaRPr lang="en-US"/>
        </a:p>
      </dgm:t>
    </dgm:pt>
    <dgm:pt modelId="{A765F88C-4C94-48E8-B780-221A5F278ECC}" type="pres">
      <dgm:prSet presAssocID="{79865EED-05CF-40ED-A5C2-F1F74912E483}" presName="wedge5" presStyleLbl="node1" presStyleIdx="4" presStyleCnt="7"/>
      <dgm:spPr/>
      <dgm:t>
        <a:bodyPr/>
        <a:lstStyle/>
        <a:p>
          <a:endParaRPr lang="en-US"/>
        </a:p>
      </dgm:t>
    </dgm:pt>
    <dgm:pt modelId="{4ED1B0A1-938A-4F88-B4D8-500568D52F36}" type="pres">
      <dgm:prSet presAssocID="{79865EED-05CF-40ED-A5C2-F1F74912E483}" presName="wedge5Tx" presStyleLbl="node1" presStyleIdx="4" presStyleCnt="7">
        <dgm:presLayoutVars>
          <dgm:chMax val="0"/>
          <dgm:chPref val="0"/>
          <dgm:bulletEnabled val="1"/>
        </dgm:presLayoutVars>
      </dgm:prSet>
      <dgm:spPr/>
      <dgm:t>
        <a:bodyPr/>
        <a:lstStyle/>
        <a:p>
          <a:endParaRPr lang="en-US"/>
        </a:p>
      </dgm:t>
    </dgm:pt>
    <dgm:pt modelId="{FC91895F-B9BA-4DD5-BF1E-D082A8F0341A}" type="pres">
      <dgm:prSet presAssocID="{79865EED-05CF-40ED-A5C2-F1F74912E483}" presName="wedge6" presStyleLbl="node1" presStyleIdx="5" presStyleCnt="7"/>
      <dgm:spPr/>
      <dgm:t>
        <a:bodyPr/>
        <a:lstStyle/>
        <a:p>
          <a:endParaRPr lang="en-US"/>
        </a:p>
      </dgm:t>
    </dgm:pt>
    <dgm:pt modelId="{05BDDDB2-B14C-47B7-8264-0CCAEC8664AB}" type="pres">
      <dgm:prSet presAssocID="{79865EED-05CF-40ED-A5C2-F1F74912E483}" presName="wedge6Tx" presStyleLbl="node1" presStyleIdx="5" presStyleCnt="7">
        <dgm:presLayoutVars>
          <dgm:chMax val="0"/>
          <dgm:chPref val="0"/>
          <dgm:bulletEnabled val="1"/>
        </dgm:presLayoutVars>
      </dgm:prSet>
      <dgm:spPr/>
      <dgm:t>
        <a:bodyPr/>
        <a:lstStyle/>
        <a:p>
          <a:endParaRPr lang="en-US"/>
        </a:p>
      </dgm:t>
    </dgm:pt>
    <dgm:pt modelId="{93262D76-F82C-4BCB-99B1-9A13AFC6FCE1}" type="pres">
      <dgm:prSet presAssocID="{79865EED-05CF-40ED-A5C2-F1F74912E483}" presName="wedge7" presStyleLbl="node1" presStyleIdx="6" presStyleCnt="7"/>
      <dgm:spPr/>
      <dgm:t>
        <a:bodyPr/>
        <a:lstStyle/>
        <a:p>
          <a:endParaRPr lang="en-US"/>
        </a:p>
      </dgm:t>
    </dgm:pt>
    <dgm:pt modelId="{332ACB0A-B865-47F8-B1E3-EB7ABB913B8B}" type="pres">
      <dgm:prSet presAssocID="{79865EED-05CF-40ED-A5C2-F1F74912E483}" presName="wedge7Tx" presStyleLbl="node1" presStyleIdx="6" presStyleCnt="7">
        <dgm:presLayoutVars>
          <dgm:chMax val="0"/>
          <dgm:chPref val="0"/>
          <dgm:bulletEnabled val="1"/>
        </dgm:presLayoutVars>
      </dgm:prSet>
      <dgm:spPr/>
      <dgm:t>
        <a:bodyPr/>
        <a:lstStyle/>
        <a:p>
          <a:endParaRPr lang="en-US"/>
        </a:p>
      </dgm:t>
    </dgm:pt>
  </dgm:ptLst>
  <dgm:cxnLst>
    <dgm:cxn modelId="{BF4830DB-8CFF-4DC8-B6F1-35DC2E7C913A}" type="presOf" srcId="{97F2F4A0-DCCB-4D82-9DD7-BD97B9BFDA5B}" destId="{93262D76-F82C-4BCB-99B1-9A13AFC6FCE1}" srcOrd="0" destOrd="0" presId="urn:microsoft.com/office/officeart/2005/8/layout/chart3"/>
    <dgm:cxn modelId="{F795CD1C-F8A2-4AE4-AF52-B86CCFD203C1}" srcId="{79865EED-05CF-40ED-A5C2-F1F74912E483}" destId="{0998581A-1D6B-4B21-ACAF-6E650A619787}" srcOrd="1" destOrd="0" parTransId="{6ED12EC0-0402-4395-BB1F-0D743FB8FA63}" sibTransId="{51A4104F-7FED-46A8-ABD2-5E7EFC4E23B0}"/>
    <dgm:cxn modelId="{4BFF7FDE-8034-4FEE-AB18-B6ABAC05826F}" type="presOf" srcId="{BAD45818-6AD6-42B7-9C8E-3FAC423DB21F}" destId="{8C6D036C-B81D-4B84-9554-2F212FAA6C94}" srcOrd="0" destOrd="0" presId="urn:microsoft.com/office/officeart/2005/8/layout/chart3"/>
    <dgm:cxn modelId="{30D87209-2C4A-4E8A-BC2B-EC4DEBA5A18C}" type="presOf" srcId="{97F2F4A0-DCCB-4D82-9DD7-BD97B9BFDA5B}" destId="{332ACB0A-B865-47F8-B1E3-EB7ABB913B8B}" srcOrd="1" destOrd="0" presId="urn:microsoft.com/office/officeart/2005/8/layout/chart3"/>
    <dgm:cxn modelId="{9CFD054F-41F8-4FA8-AAAA-41274EAF52EF}" type="presOf" srcId="{0998581A-1D6B-4B21-ACAF-6E650A619787}" destId="{C212403E-D49A-46F1-9B48-BBAC90C62463}" srcOrd="0" destOrd="0" presId="urn:microsoft.com/office/officeart/2005/8/layout/chart3"/>
    <dgm:cxn modelId="{843F256D-7C5B-4882-9320-95642CF2836B}" type="presOf" srcId="{B1BDE828-642D-4BF2-8089-02D39891FB26}" destId="{A765F88C-4C94-48E8-B780-221A5F278ECC}" srcOrd="0" destOrd="0" presId="urn:microsoft.com/office/officeart/2005/8/layout/chart3"/>
    <dgm:cxn modelId="{44FFC9BE-C0D9-4C02-91A4-D9E231F420EE}" srcId="{79865EED-05CF-40ED-A5C2-F1F74912E483}" destId="{B1BDE828-642D-4BF2-8089-02D39891FB26}" srcOrd="4" destOrd="0" parTransId="{0AC9DA0B-B001-4096-A92F-735D0A3BD4AD}" sibTransId="{9EB6B7B0-3C4E-4E48-820F-D5E2EE602928}"/>
    <dgm:cxn modelId="{589E7130-FE72-4E34-9272-FF9863D19B8A}" srcId="{79865EED-05CF-40ED-A5C2-F1F74912E483}" destId="{F7A8B1B3-AC64-43E3-8408-1DF034B8FF70}" srcOrd="0" destOrd="0" parTransId="{E1CA152F-2ED2-4DF3-9608-E46B3A30BD5F}" sibTransId="{B61A6D58-713C-4E61-8F49-291B20025896}"/>
    <dgm:cxn modelId="{FD5FA861-9C5D-4248-9DD2-6725CF6E86F2}" type="presOf" srcId="{B1BDE828-642D-4BF2-8089-02D39891FB26}" destId="{4ED1B0A1-938A-4F88-B4D8-500568D52F36}" srcOrd="1" destOrd="0" presId="urn:microsoft.com/office/officeart/2005/8/layout/chart3"/>
    <dgm:cxn modelId="{FE8DC473-6213-426C-A0A9-A3C09D080BDF}" type="presOf" srcId="{0998581A-1D6B-4B21-ACAF-6E650A619787}" destId="{898082F6-1D59-4F87-8BCF-B63AF7235E4A}" srcOrd="1" destOrd="0" presId="urn:microsoft.com/office/officeart/2005/8/layout/chart3"/>
    <dgm:cxn modelId="{CEFC65AD-0CBD-45E8-A439-CCD443188511}" type="presOf" srcId="{79865EED-05CF-40ED-A5C2-F1F74912E483}" destId="{E2900365-7001-4713-860B-9E45A2276F18}" srcOrd="0" destOrd="0" presId="urn:microsoft.com/office/officeart/2005/8/layout/chart3"/>
    <dgm:cxn modelId="{332280A0-5867-4D6D-B05D-51FAA43F5F34}" type="presOf" srcId="{F7A8B1B3-AC64-43E3-8408-1DF034B8FF70}" destId="{3193237D-1929-41AB-A9A7-73669195DD62}" srcOrd="1" destOrd="0" presId="urn:microsoft.com/office/officeart/2005/8/layout/chart3"/>
    <dgm:cxn modelId="{D59306FA-D469-4474-BB7E-70B802B9178E}" srcId="{79865EED-05CF-40ED-A5C2-F1F74912E483}" destId="{0904D822-6860-41B2-BA20-8FF6A60B9529}" srcOrd="5" destOrd="0" parTransId="{F685E2C0-DF8F-4FE6-827F-EAC56F1A7735}" sibTransId="{861F15A4-B4CB-4526-A8D5-5BCCF1AFA243}"/>
    <dgm:cxn modelId="{5BDC9076-552D-4ECE-AC6A-BBA6E4EB2D75}" srcId="{79865EED-05CF-40ED-A5C2-F1F74912E483}" destId="{97F2F4A0-DCCB-4D82-9DD7-BD97B9BFDA5B}" srcOrd="6" destOrd="0" parTransId="{54020366-FE49-46AA-9B94-EA6D68E36770}" sibTransId="{EE75A164-DD4C-4A27-9719-B9F54CD8AE2B}"/>
    <dgm:cxn modelId="{29E1F7FC-EDC1-4BCD-A077-CB916C074E76}" type="presOf" srcId="{F7A8B1B3-AC64-43E3-8408-1DF034B8FF70}" destId="{FD9EA544-F63F-463B-92F9-3AE047FB55C8}" srcOrd="0" destOrd="0" presId="urn:microsoft.com/office/officeart/2005/8/layout/chart3"/>
    <dgm:cxn modelId="{5DB777C2-1335-480C-9307-0F5FE895A017}" type="presOf" srcId="{D8B5EB4E-3716-4ECE-B12F-03A11FEBD7E8}" destId="{0EFB8552-8259-48F8-9756-27A24A91A304}" srcOrd="1" destOrd="0" presId="urn:microsoft.com/office/officeart/2005/8/layout/chart3"/>
    <dgm:cxn modelId="{2C849E82-C2D2-4A56-A58B-C61D016916D4}" srcId="{79865EED-05CF-40ED-A5C2-F1F74912E483}" destId="{D8B5EB4E-3716-4ECE-B12F-03A11FEBD7E8}" srcOrd="2" destOrd="0" parTransId="{B7D3A84A-BE21-468B-946D-0150EB18E214}" sibTransId="{0F4BF479-8E15-4BFF-8779-D5B3AF7F315E}"/>
    <dgm:cxn modelId="{454EDAEC-A3E4-4FB4-ABF3-A4EF36B15E20}" srcId="{79865EED-05CF-40ED-A5C2-F1F74912E483}" destId="{BAD45818-6AD6-42B7-9C8E-3FAC423DB21F}" srcOrd="3" destOrd="0" parTransId="{6166443F-637E-4818-9572-425942EF980F}" sibTransId="{EBA3D73E-9F50-46C2-BE14-321A7439A044}"/>
    <dgm:cxn modelId="{B6A459C6-1EA3-4EE8-9C8D-4B031F4DD096}" type="presOf" srcId="{D8B5EB4E-3716-4ECE-B12F-03A11FEBD7E8}" destId="{841B9F6A-244F-4EE2-B065-4F864697F59E}" srcOrd="0" destOrd="0" presId="urn:microsoft.com/office/officeart/2005/8/layout/chart3"/>
    <dgm:cxn modelId="{CF486CA0-2FBC-4D07-B352-E903F784DA5A}" type="presOf" srcId="{0904D822-6860-41B2-BA20-8FF6A60B9529}" destId="{05BDDDB2-B14C-47B7-8264-0CCAEC8664AB}" srcOrd="1" destOrd="0" presId="urn:microsoft.com/office/officeart/2005/8/layout/chart3"/>
    <dgm:cxn modelId="{B150382A-56F5-472E-B13C-2FFBB8451E55}" type="presOf" srcId="{BAD45818-6AD6-42B7-9C8E-3FAC423DB21F}" destId="{95915320-E9DD-453A-B3A1-A3F0D6DCCA48}" srcOrd="1" destOrd="0" presId="urn:microsoft.com/office/officeart/2005/8/layout/chart3"/>
    <dgm:cxn modelId="{70173D14-A06A-4B25-8ABB-3C81B22A57C6}" type="presOf" srcId="{0904D822-6860-41B2-BA20-8FF6A60B9529}" destId="{FC91895F-B9BA-4DD5-BF1E-D082A8F0341A}" srcOrd="0" destOrd="0" presId="urn:microsoft.com/office/officeart/2005/8/layout/chart3"/>
    <dgm:cxn modelId="{469AD4B9-AA21-4A70-9160-D3B5CF6BC07B}" type="presParOf" srcId="{E2900365-7001-4713-860B-9E45A2276F18}" destId="{FD9EA544-F63F-463B-92F9-3AE047FB55C8}" srcOrd="0" destOrd="0" presId="urn:microsoft.com/office/officeart/2005/8/layout/chart3"/>
    <dgm:cxn modelId="{14ED312E-16FE-4071-AA1C-EB4C480830AA}" type="presParOf" srcId="{E2900365-7001-4713-860B-9E45A2276F18}" destId="{3193237D-1929-41AB-A9A7-73669195DD62}" srcOrd="1" destOrd="0" presId="urn:microsoft.com/office/officeart/2005/8/layout/chart3"/>
    <dgm:cxn modelId="{644ACA41-7408-46C3-B4B4-A13AADD9C6BF}" type="presParOf" srcId="{E2900365-7001-4713-860B-9E45A2276F18}" destId="{C212403E-D49A-46F1-9B48-BBAC90C62463}" srcOrd="2" destOrd="0" presId="urn:microsoft.com/office/officeart/2005/8/layout/chart3"/>
    <dgm:cxn modelId="{86E0CB8F-4272-4E67-8809-FD31E11924DB}" type="presParOf" srcId="{E2900365-7001-4713-860B-9E45A2276F18}" destId="{898082F6-1D59-4F87-8BCF-B63AF7235E4A}" srcOrd="3" destOrd="0" presId="urn:microsoft.com/office/officeart/2005/8/layout/chart3"/>
    <dgm:cxn modelId="{92EE88B5-5DB2-4201-A02A-DACE532F7B61}" type="presParOf" srcId="{E2900365-7001-4713-860B-9E45A2276F18}" destId="{841B9F6A-244F-4EE2-B065-4F864697F59E}" srcOrd="4" destOrd="0" presId="urn:microsoft.com/office/officeart/2005/8/layout/chart3"/>
    <dgm:cxn modelId="{F76D4F5B-ECD6-4EAB-878E-E7A3ABA28108}" type="presParOf" srcId="{E2900365-7001-4713-860B-9E45A2276F18}" destId="{0EFB8552-8259-48F8-9756-27A24A91A304}" srcOrd="5" destOrd="0" presId="urn:microsoft.com/office/officeart/2005/8/layout/chart3"/>
    <dgm:cxn modelId="{124A40EC-71D7-4041-BC06-BF45121CBF8A}" type="presParOf" srcId="{E2900365-7001-4713-860B-9E45A2276F18}" destId="{8C6D036C-B81D-4B84-9554-2F212FAA6C94}" srcOrd="6" destOrd="0" presId="urn:microsoft.com/office/officeart/2005/8/layout/chart3"/>
    <dgm:cxn modelId="{3DEC3E40-B2FD-4E23-823E-FF2D929576FD}" type="presParOf" srcId="{E2900365-7001-4713-860B-9E45A2276F18}" destId="{95915320-E9DD-453A-B3A1-A3F0D6DCCA48}" srcOrd="7" destOrd="0" presId="urn:microsoft.com/office/officeart/2005/8/layout/chart3"/>
    <dgm:cxn modelId="{F57CB029-1A70-4297-A647-8C6D31EFC3F2}" type="presParOf" srcId="{E2900365-7001-4713-860B-9E45A2276F18}" destId="{A765F88C-4C94-48E8-B780-221A5F278ECC}" srcOrd="8" destOrd="0" presId="urn:microsoft.com/office/officeart/2005/8/layout/chart3"/>
    <dgm:cxn modelId="{EA34C7FE-F9EB-4190-B8A3-0E6D54628E6E}" type="presParOf" srcId="{E2900365-7001-4713-860B-9E45A2276F18}" destId="{4ED1B0A1-938A-4F88-B4D8-500568D52F36}" srcOrd="9" destOrd="0" presId="urn:microsoft.com/office/officeart/2005/8/layout/chart3"/>
    <dgm:cxn modelId="{F6566531-D0F6-4FA8-8F17-62E05F802A74}" type="presParOf" srcId="{E2900365-7001-4713-860B-9E45A2276F18}" destId="{FC91895F-B9BA-4DD5-BF1E-D082A8F0341A}" srcOrd="10" destOrd="0" presId="urn:microsoft.com/office/officeart/2005/8/layout/chart3"/>
    <dgm:cxn modelId="{E492182C-1E9B-4BDE-A596-15B11A513276}" type="presParOf" srcId="{E2900365-7001-4713-860B-9E45A2276F18}" destId="{05BDDDB2-B14C-47B7-8264-0CCAEC8664AB}" srcOrd="11" destOrd="0" presId="urn:microsoft.com/office/officeart/2005/8/layout/chart3"/>
    <dgm:cxn modelId="{605A1B05-BE97-4727-A262-F515E409205E}" type="presParOf" srcId="{E2900365-7001-4713-860B-9E45A2276F18}" destId="{93262D76-F82C-4BCB-99B1-9A13AFC6FCE1}" srcOrd="12" destOrd="0" presId="urn:microsoft.com/office/officeart/2005/8/layout/chart3"/>
    <dgm:cxn modelId="{A8831F0E-B47B-4A28-99E8-9E1A16B1533F}" type="presParOf" srcId="{E2900365-7001-4713-860B-9E45A2276F18}" destId="{332ACB0A-B865-47F8-B1E3-EB7ABB913B8B}"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EA544-F63F-463B-92F9-3AE047FB55C8}">
      <dsp:nvSpPr>
        <dsp:cNvPr id="0" name=""/>
        <dsp:cNvSpPr/>
      </dsp:nvSpPr>
      <dsp:spPr>
        <a:xfrm>
          <a:off x="960414" y="481821"/>
          <a:ext cx="3912720" cy="3912720"/>
        </a:xfrm>
        <a:prstGeom prst="pie">
          <a:avLst>
            <a:gd name="adj1" fmla="val 16200000"/>
            <a:gd name="adj2" fmla="val 19285716"/>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err="1">
              <a:ln>
                <a:solidFill>
                  <a:sysClr val="windowText" lastClr="000000"/>
                </a:solidFill>
              </a:ln>
              <a:solidFill>
                <a:sysClr val="windowText" lastClr="000000"/>
              </a:solidFill>
              <a:latin typeface="+mj-lt"/>
            </a:rPr>
            <a:t>Maatalous</a:t>
          </a:r>
          <a:endParaRPr lang="en-US" sz="1600" b="0" kern="1200" dirty="0">
            <a:ln>
              <a:solidFill>
                <a:sysClr val="windowText" lastClr="000000"/>
              </a:solidFill>
            </a:ln>
            <a:solidFill>
              <a:sysClr val="windowText" lastClr="000000"/>
            </a:solidFill>
            <a:latin typeface="+mj-lt"/>
          </a:endParaRPr>
        </a:p>
      </dsp:txBody>
      <dsp:txXfrm>
        <a:off x="2955435" y="854461"/>
        <a:ext cx="1071340" cy="675410"/>
      </dsp:txXfrm>
    </dsp:sp>
    <dsp:sp modelId="{C212403E-D49A-46F1-9B48-BBAC90C62463}">
      <dsp:nvSpPr>
        <dsp:cNvPr id="0" name=""/>
        <dsp:cNvSpPr/>
      </dsp:nvSpPr>
      <dsp:spPr>
        <a:xfrm>
          <a:off x="967209" y="477445"/>
          <a:ext cx="3912720" cy="3912720"/>
        </a:xfrm>
        <a:prstGeom prst="pie">
          <a:avLst>
            <a:gd name="adj1" fmla="val 19285716"/>
            <a:gd name="adj2" fmla="val 771428"/>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ln>
                <a:solidFill>
                  <a:sysClr val="windowText" lastClr="000000"/>
                </a:solidFill>
              </a:ln>
              <a:solidFill>
                <a:sysClr val="windowText" lastClr="000000"/>
              </a:solidFill>
              <a:latin typeface="+mj-lt"/>
            </a:rPr>
            <a:t>Elintarvike</a:t>
          </a:r>
          <a:r>
            <a:rPr lang="en-US" sz="1600" kern="1200" dirty="0">
              <a:ln>
                <a:solidFill>
                  <a:sysClr val="windowText" lastClr="000000"/>
                </a:solidFill>
              </a:ln>
              <a:solidFill>
                <a:sysClr val="windowText" lastClr="000000"/>
              </a:solidFill>
              <a:latin typeface="+mj-lt"/>
            </a:rPr>
            <a:t>- ja </a:t>
          </a:r>
          <a:r>
            <a:rPr lang="en-US" sz="1600" kern="1200" dirty="0" err="1">
              <a:ln>
                <a:solidFill>
                  <a:sysClr val="windowText" lastClr="000000"/>
                </a:solidFill>
              </a:ln>
              <a:solidFill>
                <a:sysClr val="windowText" lastClr="000000"/>
              </a:solidFill>
              <a:latin typeface="+mj-lt"/>
            </a:rPr>
            <a:t>rehuteolli-suus</a:t>
          </a:r>
          <a:endParaRPr lang="en-US" sz="1600" kern="1200" dirty="0">
            <a:ln>
              <a:solidFill>
                <a:sysClr val="windowText" lastClr="000000"/>
              </a:solidFill>
            </a:ln>
            <a:solidFill>
              <a:sysClr val="windowText" lastClr="000000"/>
            </a:solidFill>
            <a:latin typeface="+mj-lt"/>
          </a:endParaRPr>
        </a:p>
      </dsp:txBody>
      <dsp:txXfrm>
        <a:off x="3645559" y="1874845"/>
        <a:ext cx="1136552" cy="721990"/>
      </dsp:txXfrm>
    </dsp:sp>
    <dsp:sp modelId="{841B9F6A-244F-4EE2-B065-4F864697F59E}">
      <dsp:nvSpPr>
        <dsp:cNvPr id="0" name=""/>
        <dsp:cNvSpPr/>
      </dsp:nvSpPr>
      <dsp:spPr>
        <a:xfrm>
          <a:off x="967209" y="477445"/>
          <a:ext cx="3912720" cy="3912720"/>
        </a:xfrm>
        <a:prstGeom prst="pie">
          <a:avLst>
            <a:gd name="adj1" fmla="val 771428"/>
            <a:gd name="adj2" fmla="val 3857143"/>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ln>
                <a:solidFill>
                  <a:sysClr val="windowText" lastClr="000000"/>
                </a:solidFill>
              </a:ln>
              <a:solidFill>
                <a:sysClr val="windowText" lastClr="000000"/>
              </a:solidFill>
              <a:latin typeface="+mj-lt"/>
            </a:rPr>
            <a:t>Yhdyskun-tien</a:t>
          </a:r>
          <a:r>
            <a:rPr lang="en-US" sz="1600" kern="1200" dirty="0">
              <a:ln>
                <a:solidFill>
                  <a:sysClr val="windowText" lastClr="000000"/>
                </a:solidFill>
              </a:ln>
              <a:solidFill>
                <a:sysClr val="windowText" lastClr="000000"/>
              </a:solidFill>
              <a:latin typeface="+mj-lt"/>
            </a:rPr>
            <a:t> </a:t>
          </a:r>
          <a:r>
            <a:rPr lang="en-US" sz="1600" kern="1200" dirty="0" err="1">
              <a:ln>
                <a:solidFill>
                  <a:sysClr val="windowText" lastClr="000000"/>
                </a:solidFill>
              </a:ln>
              <a:solidFill>
                <a:sysClr val="windowText" lastClr="000000"/>
              </a:solidFill>
              <a:latin typeface="+mj-lt"/>
            </a:rPr>
            <a:t>jätteet</a:t>
          </a:r>
          <a:endParaRPr lang="en-US" sz="1600" kern="1200" dirty="0">
            <a:ln>
              <a:solidFill>
                <a:sysClr val="windowText" lastClr="000000"/>
              </a:solidFill>
            </a:ln>
            <a:solidFill>
              <a:sysClr val="windowText" lastClr="000000"/>
            </a:solidFill>
            <a:latin typeface="+mj-lt"/>
          </a:endParaRPr>
        </a:p>
      </dsp:txBody>
      <dsp:txXfrm>
        <a:off x="3482529" y="2806445"/>
        <a:ext cx="1024760" cy="745280"/>
      </dsp:txXfrm>
    </dsp:sp>
    <dsp:sp modelId="{8C6D036C-B81D-4B84-9554-2F212FAA6C94}">
      <dsp:nvSpPr>
        <dsp:cNvPr id="0" name=""/>
        <dsp:cNvSpPr/>
      </dsp:nvSpPr>
      <dsp:spPr>
        <a:xfrm>
          <a:off x="967209" y="477445"/>
          <a:ext cx="3912720" cy="3912720"/>
        </a:xfrm>
        <a:prstGeom prst="pie">
          <a:avLst>
            <a:gd name="adj1" fmla="val 3857226"/>
            <a:gd name="adj2" fmla="val 6942858"/>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ln>
                <a:solidFill>
                  <a:sysClr val="windowText" lastClr="000000"/>
                </a:solidFill>
              </a:ln>
              <a:solidFill>
                <a:sysClr val="windowText" lastClr="000000"/>
              </a:solidFill>
              <a:latin typeface="+mj-lt"/>
            </a:rPr>
            <a:t>Jätevedet</a:t>
          </a:r>
          <a:endParaRPr lang="en-US" sz="1600" kern="1200" dirty="0">
            <a:ln>
              <a:solidFill>
                <a:sysClr val="windowText" lastClr="000000"/>
              </a:solidFill>
            </a:ln>
            <a:solidFill>
              <a:sysClr val="windowText" lastClr="000000"/>
            </a:solidFill>
            <a:latin typeface="+mj-lt"/>
          </a:endParaRPr>
        </a:p>
      </dsp:txBody>
      <dsp:txXfrm>
        <a:off x="2399544" y="3551725"/>
        <a:ext cx="1048050" cy="745280"/>
      </dsp:txXfrm>
    </dsp:sp>
    <dsp:sp modelId="{A765F88C-4C94-48E8-B780-221A5F278ECC}">
      <dsp:nvSpPr>
        <dsp:cNvPr id="0" name=""/>
        <dsp:cNvSpPr/>
      </dsp:nvSpPr>
      <dsp:spPr>
        <a:xfrm>
          <a:off x="967209" y="477445"/>
          <a:ext cx="3912720" cy="3912720"/>
        </a:xfrm>
        <a:prstGeom prst="pie">
          <a:avLst>
            <a:gd name="adj1" fmla="val 6942858"/>
            <a:gd name="adj2" fmla="val 10028574"/>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ln>
                <a:solidFill>
                  <a:sysClr val="windowText" lastClr="000000"/>
                </a:solidFill>
              </a:ln>
              <a:solidFill>
                <a:sysClr val="windowText" lastClr="000000"/>
              </a:solidFill>
              <a:latin typeface="+mj-lt"/>
            </a:rPr>
            <a:t>Kalankas-vatus</a:t>
          </a:r>
          <a:endParaRPr lang="en-US" sz="1600" kern="1200" dirty="0">
            <a:ln>
              <a:solidFill>
                <a:sysClr val="windowText" lastClr="000000"/>
              </a:solidFill>
            </a:ln>
            <a:solidFill>
              <a:sysClr val="windowText" lastClr="000000"/>
            </a:solidFill>
            <a:latin typeface="+mj-lt"/>
          </a:endParaRPr>
        </a:p>
      </dsp:txBody>
      <dsp:txXfrm>
        <a:off x="1339849" y="2806445"/>
        <a:ext cx="1024760" cy="745280"/>
      </dsp:txXfrm>
    </dsp:sp>
    <dsp:sp modelId="{FC91895F-B9BA-4DD5-BF1E-D082A8F0341A}">
      <dsp:nvSpPr>
        <dsp:cNvPr id="0" name=""/>
        <dsp:cNvSpPr/>
      </dsp:nvSpPr>
      <dsp:spPr>
        <a:xfrm>
          <a:off x="967209" y="477445"/>
          <a:ext cx="3912720" cy="3912720"/>
        </a:xfrm>
        <a:prstGeom prst="pie">
          <a:avLst>
            <a:gd name="adj1" fmla="val 10028574"/>
            <a:gd name="adj2" fmla="val 13114284"/>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ln>
                <a:solidFill>
                  <a:sysClr val="windowText" lastClr="000000"/>
                </a:solidFill>
              </a:ln>
              <a:solidFill>
                <a:sysClr val="windowText" lastClr="000000"/>
              </a:solidFill>
              <a:latin typeface="+mj-lt"/>
            </a:rPr>
            <a:t>Metsätalous</a:t>
          </a:r>
          <a:endParaRPr lang="en-US" sz="1600" kern="1200" dirty="0">
            <a:ln>
              <a:solidFill>
                <a:sysClr val="windowText" lastClr="000000"/>
              </a:solidFill>
            </a:ln>
            <a:solidFill>
              <a:sysClr val="windowText" lastClr="000000"/>
            </a:solidFill>
            <a:latin typeface="+mj-lt"/>
          </a:endParaRPr>
        </a:p>
      </dsp:txBody>
      <dsp:txXfrm>
        <a:off x="1065027" y="1874845"/>
        <a:ext cx="1136552" cy="721990"/>
      </dsp:txXfrm>
    </dsp:sp>
    <dsp:sp modelId="{93262D76-F82C-4BCB-99B1-9A13AFC6FCE1}">
      <dsp:nvSpPr>
        <dsp:cNvPr id="0" name=""/>
        <dsp:cNvSpPr/>
      </dsp:nvSpPr>
      <dsp:spPr>
        <a:xfrm>
          <a:off x="967209" y="477445"/>
          <a:ext cx="3912720" cy="3912720"/>
        </a:xfrm>
        <a:prstGeom prst="pie">
          <a:avLst>
            <a:gd name="adj1" fmla="val 13114284"/>
            <a:gd name="adj2" fmla="val 1620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ln>
                <a:solidFill>
                  <a:sysClr val="windowText" lastClr="000000"/>
                </a:solidFill>
              </a:ln>
              <a:solidFill>
                <a:sysClr val="windowText" lastClr="000000"/>
              </a:solidFill>
              <a:latin typeface="+mj-lt"/>
            </a:rPr>
            <a:t>Turpeet</a:t>
          </a:r>
          <a:endParaRPr lang="en-US" sz="1600" kern="1200" dirty="0">
            <a:ln>
              <a:solidFill>
                <a:sysClr val="windowText" lastClr="000000"/>
              </a:solidFill>
            </a:ln>
            <a:solidFill>
              <a:sysClr val="windowText" lastClr="000000"/>
            </a:solidFill>
            <a:latin typeface="+mj-lt"/>
          </a:endParaRPr>
        </a:p>
      </dsp:txBody>
      <dsp:txXfrm>
        <a:off x="1814965" y="850085"/>
        <a:ext cx="1071340" cy="67541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DE3DC-FFA5-4B06-8CE1-A4327DB2171A}" type="datetimeFigureOut">
              <a:rPr lang="fi-FI" smtClean="0"/>
              <a:t>29.9.2020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609CB-CAF6-4571-BA04-25E12737EAA4}" type="slidenum">
              <a:rPr lang="fi-FI" smtClean="0"/>
              <a:t>‹#›</a:t>
            </a:fld>
            <a:endParaRPr lang="fi-FI"/>
          </a:p>
        </p:txBody>
      </p:sp>
    </p:spTree>
    <p:extLst>
      <p:ext uri="{BB962C8B-B14F-4D97-AF65-F5344CB8AC3E}">
        <p14:creationId xmlns:p14="http://schemas.microsoft.com/office/powerpoint/2010/main" val="35626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3</a:t>
            </a:fld>
            <a:endParaRPr lang="fi-FI"/>
          </a:p>
        </p:txBody>
      </p:sp>
    </p:spTree>
    <p:extLst>
      <p:ext uri="{BB962C8B-B14F-4D97-AF65-F5344CB8AC3E}">
        <p14:creationId xmlns:p14="http://schemas.microsoft.com/office/powerpoint/2010/main" val="3461452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Elintarvike</a:t>
            </a:r>
            <a:r>
              <a:rPr lang="en-US" dirty="0">
                <a:cs typeface="Calibri"/>
              </a:rPr>
              <a:t>- ja </a:t>
            </a:r>
            <a:r>
              <a:rPr lang="en-US" dirty="0" err="1">
                <a:cs typeface="Calibri"/>
              </a:rPr>
              <a:t>rehuteollisuudessa</a:t>
            </a:r>
            <a:r>
              <a:rPr lang="en-US" dirty="0">
                <a:cs typeface="Calibri"/>
              </a:rPr>
              <a:t> </a:t>
            </a:r>
            <a:r>
              <a:rPr lang="en-US" dirty="0" err="1">
                <a:cs typeface="Calibri"/>
              </a:rPr>
              <a:t>syntyy</a:t>
            </a:r>
            <a:r>
              <a:rPr lang="en-US" dirty="0">
                <a:cs typeface="Calibri"/>
              </a:rPr>
              <a:t> </a:t>
            </a:r>
            <a:r>
              <a:rPr lang="en-US" dirty="0" err="1">
                <a:cs typeface="Calibri"/>
              </a:rPr>
              <a:t>sivutuotteita</a:t>
            </a:r>
            <a:r>
              <a:rPr lang="en-US" dirty="0">
                <a:cs typeface="Calibri"/>
              </a:rPr>
              <a:t>, </a:t>
            </a:r>
            <a:r>
              <a:rPr lang="en-US" dirty="0" err="1">
                <a:cs typeface="Calibri"/>
              </a:rPr>
              <a:t>joilla</a:t>
            </a:r>
            <a:r>
              <a:rPr lang="en-US" dirty="0">
                <a:cs typeface="Calibri"/>
              </a:rPr>
              <a:t> on </a:t>
            </a:r>
            <a:r>
              <a:rPr lang="en-US" dirty="0" err="1">
                <a:cs typeface="Calibri"/>
              </a:rPr>
              <a:t>erilaisia</a:t>
            </a:r>
            <a:r>
              <a:rPr lang="en-US" dirty="0">
                <a:cs typeface="Calibri"/>
              </a:rPr>
              <a:t> </a:t>
            </a:r>
            <a:r>
              <a:rPr lang="en-US" dirty="0" err="1">
                <a:cs typeface="Calibri"/>
              </a:rPr>
              <a:t>ominaisuuksia</a:t>
            </a:r>
            <a:r>
              <a:rPr lang="en-US" dirty="0">
                <a:cs typeface="Calibri"/>
              </a:rPr>
              <a:t> ja </a:t>
            </a:r>
            <a:r>
              <a:rPr lang="en-US" dirty="0" err="1">
                <a:cs typeface="Calibri"/>
              </a:rPr>
              <a:t>ravinnesisältöjä</a:t>
            </a:r>
            <a:r>
              <a:rPr lang="en-US" dirty="0">
                <a:cs typeface="Calibri"/>
              </a:rPr>
              <a:t>. </a:t>
            </a:r>
            <a:r>
              <a:rPr lang="en-US" dirty="0" err="1">
                <a:cs typeface="Calibri"/>
              </a:rPr>
              <a:t>Määristä</a:t>
            </a:r>
            <a:r>
              <a:rPr lang="en-US" dirty="0">
                <a:cs typeface="Calibri"/>
              </a:rPr>
              <a:t> ja </a:t>
            </a:r>
            <a:r>
              <a:rPr lang="en-US" dirty="0" err="1">
                <a:cs typeface="Calibri"/>
              </a:rPr>
              <a:t>ravinnepitoisuuksista</a:t>
            </a:r>
            <a:r>
              <a:rPr lang="en-US" dirty="0">
                <a:cs typeface="Calibri"/>
              </a:rPr>
              <a:t> </a:t>
            </a:r>
            <a:r>
              <a:rPr lang="en-US" dirty="0" err="1">
                <a:cs typeface="Calibri"/>
              </a:rPr>
              <a:t>ei</a:t>
            </a:r>
            <a:r>
              <a:rPr lang="en-US" dirty="0">
                <a:cs typeface="Calibri"/>
              </a:rPr>
              <a:t> ole </a:t>
            </a:r>
            <a:r>
              <a:rPr lang="en-US" dirty="0" err="1">
                <a:cs typeface="Calibri"/>
              </a:rPr>
              <a:t>kattavaa</a:t>
            </a:r>
            <a:r>
              <a:rPr lang="en-US" dirty="0">
                <a:cs typeface="Calibri"/>
              </a:rPr>
              <a:t> </a:t>
            </a:r>
            <a:r>
              <a:rPr lang="en-US" dirty="0" err="1">
                <a:cs typeface="Calibri"/>
              </a:rPr>
              <a:t>tietoa</a:t>
            </a:r>
            <a:r>
              <a:rPr lang="en-US" dirty="0">
                <a:cs typeface="Calibri"/>
              </a:rPr>
              <a:t> </a:t>
            </a:r>
            <a:r>
              <a:rPr lang="en-US" dirty="0" err="1">
                <a:cs typeface="Calibri"/>
              </a:rPr>
              <a:t>tilastoinnin</a:t>
            </a:r>
            <a:r>
              <a:rPr lang="en-US" dirty="0">
                <a:cs typeface="Calibri"/>
              </a:rPr>
              <a:t> </a:t>
            </a:r>
            <a:r>
              <a:rPr lang="en-US" dirty="0" err="1">
                <a:cs typeface="Calibri"/>
              </a:rPr>
              <a:t>puutteellisuuden</a:t>
            </a:r>
            <a:r>
              <a:rPr lang="en-US" dirty="0">
                <a:cs typeface="Calibri"/>
              </a:rPr>
              <a:t> </a:t>
            </a:r>
            <a:r>
              <a:rPr lang="en-US" dirty="0" err="1">
                <a:cs typeface="Calibri"/>
              </a:rPr>
              <a:t>vuoksi</a:t>
            </a:r>
            <a:r>
              <a:rPr lang="en-US" dirty="0">
                <a:cs typeface="Calibri"/>
              </a:rPr>
              <a:t>, </a:t>
            </a:r>
            <a:r>
              <a:rPr lang="en-US" dirty="0" err="1">
                <a:cs typeface="Calibri"/>
              </a:rPr>
              <a:t>mutta</a:t>
            </a:r>
            <a:r>
              <a:rPr lang="en-US" dirty="0">
                <a:cs typeface="Calibri"/>
              </a:rPr>
              <a:t> </a:t>
            </a:r>
            <a:r>
              <a:rPr lang="en-US" dirty="0" err="1">
                <a:cs typeface="Calibri"/>
              </a:rPr>
              <a:t>jätteeksi</a:t>
            </a:r>
            <a:r>
              <a:rPr lang="en-US" dirty="0">
                <a:cs typeface="Calibri"/>
              </a:rPr>
              <a:t> </a:t>
            </a:r>
            <a:r>
              <a:rPr lang="en-US" dirty="0" err="1">
                <a:cs typeface="Calibri"/>
              </a:rPr>
              <a:t>raportoituja</a:t>
            </a:r>
            <a:r>
              <a:rPr lang="en-US" dirty="0">
                <a:cs typeface="Calibri"/>
              </a:rPr>
              <a:t> </a:t>
            </a:r>
            <a:r>
              <a:rPr lang="en-US" dirty="0" err="1">
                <a:cs typeface="Calibri"/>
              </a:rPr>
              <a:t>sivuvirtoja</a:t>
            </a:r>
            <a:r>
              <a:rPr lang="en-US" dirty="0">
                <a:cs typeface="Calibri"/>
              </a:rPr>
              <a:t> </a:t>
            </a:r>
            <a:r>
              <a:rPr lang="en-US" dirty="0" err="1">
                <a:cs typeface="Calibri"/>
              </a:rPr>
              <a:t>syntyy</a:t>
            </a:r>
            <a:r>
              <a:rPr lang="en-US" dirty="0">
                <a:cs typeface="Calibri"/>
              </a:rPr>
              <a:t> </a:t>
            </a:r>
            <a:r>
              <a:rPr lang="en-US" dirty="0" err="1">
                <a:cs typeface="Calibri"/>
              </a:rPr>
              <a:t>yli</a:t>
            </a:r>
            <a:r>
              <a:rPr lang="en-US" dirty="0">
                <a:cs typeface="Calibri"/>
              </a:rPr>
              <a:t> 250 000 </a:t>
            </a:r>
            <a:r>
              <a:rPr lang="en-US" dirty="0" err="1">
                <a:cs typeface="Calibri"/>
              </a:rPr>
              <a:t>tonnia</a:t>
            </a:r>
            <a:r>
              <a:rPr lang="en-US" dirty="0">
                <a:cs typeface="Calibri"/>
              </a:rPr>
              <a:t> </a:t>
            </a:r>
            <a:r>
              <a:rPr lang="en-US" dirty="0" err="1">
                <a:cs typeface="Calibri"/>
              </a:rPr>
              <a:t>vuodessa</a:t>
            </a:r>
            <a:r>
              <a:rPr lang="en-US" dirty="0">
                <a:cs typeface="Calibri"/>
              </a:rPr>
              <a:t>. </a:t>
            </a:r>
          </a:p>
          <a:p>
            <a:endParaRPr lang="en-US" dirty="0">
              <a:cs typeface="Calibri"/>
            </a:endParaRPr>
          </a:p>
          <a:p>
            <a:r>
              <a:rPr lang="en-US" dirty="0" err="1">
                <a:cs typeface="Calibri"/>
              </a:rPr>
              <a:t>Sivuvirrat</a:t>
            </a:r>
            <a:endParaRPr lang="en-US" dirty="0">
              <a:cs typeface="Calibri"/>
            </a:endParaRPr>
          </a:p>
          <a:p>
            <a:r>
              <a:rPr lang="en-US" dirty="0">
                <a:cs typeface="Calibri"/>
              </a:rPr>
              <a:t>- </a:t>
            </a:r>
            <a:r>
              <a:rPr lang="en-US" dirty="0" err="1">
                <a:cs typeface="Calibri"/>
              </a:rPr>
              <a:t>nestemäisessä</a:t>
            </a:r>
            <a:r>
              <a:rPr lang="en-US" dirty="0">
                <a:cs typeface="Calibri"/>
              </a:rPr>
              <a:t> tai </a:t>
            </a:r>
            <a:r>
              <a:rPr lang="en-US" dirty="0" err="1">
                <a:cs typeface="Calibri"/>
              </a:rPr>
              <a:t>kiinteässä</a:t>
            </a:r>
            <a:r>
              <a:rPr lang="en-US" dirty="0">
                <a:cs typeface="Calibri"/>
              </a:rPr>
              <a:t> </a:t>
            </a:r>
            <a:r>
              <a:rPr lang="en-US" dirty="0" err="1">
                <a:cs typeface="Calibri"/>
              </a:rPr>
              <a:t>muodossa</a:t>
            </a:r>
            <a:endParaRPr lang="en-US" dirty="0">
              <a:cs typeface="Calibri"/>
            </a:endParaRPr>
          </a:p>
          <a:p>
            <a:r>
              <a:rPr lang="en-US" dirty="0">
                <a:cs typeface="Calibri"/>
              </a:rPr>
              <a:t>- </a:t>
            </a:r>
            <a:r>
              <a:rPr lang="en-US" dirty="0" err="1">
                <a:cs typeface="Calibri"/>
              </a:rPr>
              <a:t>eläin</a:t>
            </a:r>
            <a:r>
              <a:rPr lang="en-US" dirty="0">
                <a:cs typeface="Calibri"/>
              </a:rPr>
              <a:t>- tai </a:t>
            </a:r>
            <a:r>
              <a:rPr lang="en-US" dirty="0" err="1">
                <a:cs typeface="Calibri"/>
              </a:rPr>
              <a:t>kasviperäisiä</a:t>
            </a:r>
            <a:endParaRPr lang="en-US" dirty="0">
              <a:cs typeface="Calibri"/>
            </a:endParaRPr>
          </a:p>
          <a:p>
            <a:endParaRPr lang="en-US" dirty="0">
              <a:cs typeface="Calibri"/>
            </a:endParaRPr>
          </a:p>
          <a:p>
            <a:r>
              <a:rPr lang="en-US" dirty="0" err="1">
                <a:cs typeface="Calibri"/>
              </a:rPr>
              <a:t>Kattavin</a:t>
            </a:r>
            <a:r>
              <a:rPr lang="en-US" dirty="0">
                <a:cs typeface="Calibri"/>
              </a:rPr>
              <a:t> </a:t>
            </a:r>
            <a:r>
              <a:rPr lang="en-US" dirty="0" err="1">
                <a:cs typeface="Calibri"/>
              </a:rPr>
              <a:t>selvitys</a:t>
            </a:r>
            <a:r>
              <a:rPr lang="en-US" dirty="0">
                <a:cs typeface="Calibri"/>
              </a:rPr>
              <a:t> on </a:t>
            </a:r>
            <a:r>
              <a:rPr lang="en-US" dirty="0" err="1">
                <a:cs typeface="Calibri"/>
              </a:rPr>
              <a:t>tehty</a:t>
            </a:r>
            <a:r>
              <a:rPr lang="en-US" dirty="0">
                <a:cs typeface="Calibri"/>
              </a:rPr>
              <a:t> 1990-luvun </a:t>
            </a:r>
            <a:r>
              <a:rPr lang="en-US" dirty="0" err="1">
                <a:cs typeface="Calibri"/>
              </a:rPr>
              <a:t>lopun</a:t>
            </a:r>
            <a:r>
              <a:rPr lang="en-US" dirty="0">
                <a:cs typeface="Calibri"/>
              </a:rPr>
              <a:t> </a:t>
            </a:r>
            <a:r>
              <a:rPr lang="en-US" dirty="0" err="1">
                <a:cs typeface="Calibri"/>
              </a:rPr>
              <a:t>tilanteesta</a:t>
            </a:r>
            <a:r>
              <a:rPr lang="en-US" dirty="0">
                <a:cs typeface="Calibri"/>
              </a:rPr>
              <a:t>, </a:t>
            </a:r>
            <a:r>
              <a:rPr lang="en-US" dirty="0" err="1">
                <a:cs typeface="Calibri"/>
              </a:rPr>
              <a:t>jonka</a:t>
            </a:r>
            <a:r>
              <a:rPr lang="en-US" dirty="0">
                <a:cs typeface="Calibri"/>
              </a:rPr>
              <a:t> </a:t>
            </a:r>
            <a:r>
              <a:rPr lang="en-US" dirty="0" err="1">
                <a:cs typeface="Calibri"/>
              </a:rPr>
              <a:t>mukaan</a:t>
            </a:r>
            <a:endParaRPr lang="en-US" dirty="0">
              <a:cs typeface="Calibri"/>
            </a:endParaRPr>
          </a:p>
          <a:p>
            <a:r>
              <a:rPr lang="en-US" dirty="0">
                <a:cs typeface="Calibri"/>
              </a:rPr>
              <a:t>- </a:t>
            </a:r>
            <a:r>
              <a:rPr lang="en-US" dirty="0" err="1">
                <a:cs typeface="Calibri"/>
              </a:rPr>
              <a:t>eläinperäisiä</a:t>
            </a:r>
            <a:r>
              <a:rPr lang="en-US" dirty="0">
                <a:cs typeface="Calibri"/>
              </a:rPr>
              <a:t> </a:t>
            </a:r>
            <a:r>
              <a:rPr lang="en-US" dirty="0" err="1">
                <a:cs typeface="Calibri"/>
              </a:rPr>
              <a:t>sivutuotteita</a:t>
            </a:r>
            <a:r>
              <a:rPr lang="en-US" dirty="0">
                <a:cs typeface="Calibri"/>
              </a:rPr>
              <a:t> </a:t>
            </a:r>
            <a:r>
              <a:rPr lang="en-US" dirty="0" err="1">
                <a:cs typeface="Calibri"/>
              </a:rPr>
              <a:t>muodostuu</a:t>
            </a:r>
            <a:r>
              <a:rPr lang="en-US" dirty="0">
                <a:cs typeface="Calibri"/>
              </a:rPr>
              <a:t> </a:t>
            </a:r>
            <a:r>
              <a:rPr lang="en-US" dirty="0" err="1">
                <a:cs typeface="Calibri"/>
              </a:rPr>
              <a:t>teurastamoissa</a:t>
            </a:r>
            <a:r>
              <a:rPr lang="en-US" dirty="0">
                <a:cs typeface="Calibri"/>
              </a:rPr>
              <a:t>, </a:t>
            </a:r>
            <a:r>
              <a:rPr lang="en-US" dirty="0" err="1">
                <a:cs typeface="Calibri"/>
              </a:rPr>
              <a:t>maatiloilla</a:t>
            </a:r>
            <a:r>
              <a:rPr lang="en-US" dirty="0">
                <a:cs typeface="Calibri"/>
              </a:rPr>
              <a:t> ja </a:t>
            </a:r>
            <a:r>
              <a:rPr lang="en-US" dirty="0" err="1">
                <a:cs typeface="Calibri"/>
              </a:rPr>
              <a:t>turkiseläintarhoilla</a:t>
            </a:r>
            <a:r>
              <a:rPr lang="en-US" dirty="0">
                <a:cs typeface="Calibri"/>
              </a:rPr>
              <a:t> ja </a:t>
            </a:r>
            <a:r>
              <a:rPr lang="en-US" dirty="0" err="1">
                <a:cs typeface="Calibri"/>
              </a:rPr>
              <a:t>niistä</a:t>
            </a:r>
            <a:r>
              <a:rPr lang="en-US" dirty="0">
                <a:cs typeface="Calibri"/>
              </a:rPr>
              <a:t> 63% </a:t>
            </a:r>
            <a:r>
              <a:rPr lang="en-US" dirty="0" err="1">
                <a:cs typeface="Calibri"/>
              </a:rPr>
              <a:t>päätyi</a:t>
            </a:r>
            <a:r>
              <a:rPr lang="en-US" dirty="0">
                <a:cs typeface="Calibri"/>
              </a:rPr>
              <a:t> </a:t>
            </a:r>
            <a:r>
              <a:rPr lang="en-US" dirty="0" err="1">
                <a:cs typeface="Calibri"/>
              </a:rPr>
              <a:t>turkiseläinten</a:t>
            </a:r>
            <a:r>
              <a:rPr lang="en-US" dirty="0">
                <a:cs typeface="Calibri"/>
              </a:rPr>
              <a:t> </a:t>
            </a:r>
            <a:r>
              <a:rPr lang="en-US" dirty="0" err="1">
                <a:cs typeface="Calibri"/>
              </a:rPr>
              <a:t>rehuksi</a:t>
            </a:r>
            <a:r>
              <a:rPr lang="en-US" dirty="0">
                <a:cs typeface="Calibri"/>
              </a:rPr>
              <a:t> ja 37% </a:t>
            </a:r>
            <a:r>
              <a:rPr lang="en-US" dirty="0" err="1">
                <a:cs typeface="Calibri"/>
              </a:rPr>
              <a:t>renderöitiin</a:t>
            </a:r>
            <a:r>
              <a:rPr lang="en-US" dirty="0">
                <a:cs typeface="Calibri"/>
              </a:rPr>
              <a:t> </a:t>
            </a:r>
            <a:r>
              <a:rPr lang="en-US" dirty="0" err="1">
                <a:cs typeface="Calibri"/>
              </a:rPr>
              <a:t>eli</a:t>
            </a:r>
            <a:r>
              <a:rPr lang="en-US" dirty="0">
                <a:cs typeface="Calibri"/>
              </a:rPr>
              <a:t> </a:t>
            </a:r>
            <a:r>
              <a:rPr lang="en-US" dirty="0" err="1">
                <a:cs typeface="Calibri"/>
              </a:rPr>
              <a:t>käsiteltiin</a:t>
            </a:r>
            <a:r>
              <a:rPr lang="en-US" dirty="0">
                <a:cs typeface="Calibri"/>
              </a:rPr>
              <a:t> </a:t>
            </a:r>
            <a:r>
              <a:rPr lang="en-US" dirty="0" err="1">
                <a:cs typeface="Calibri"/>
              </a:rPr>
              <a:t>erilaisin</a:t>
            </a:r>
            <a:r>
              <a:rPr lang="en-US" dirty="0">
                <a:cs typeface="Calibri"/>
              </a:rPr>
              <a:t> </a:t>
            </a:r>
            <a:r>
              <a:rPr lang="en-US" dirty="0" err="1">
                <a:cs typeface="Calibri"/>
              </a:rPr>
              <a:t>tekniikoin</a:t>
            </a:r>
            <a:r>
              <a:rPr lang="en-US" dirty="0">
                <a:cs typeface="Calibri"/>
              </a:rPr>
              <a:t> </a:t>
            </a:r>
            <a:r>
              <a:rPr lang="en-US" dirty="0" err="1">
                <a:cs typeface="Calibri"/>
              </a:rPr>
              <a:t>rasvan</a:t>
            </a:r>
            <a:r>
              <a:rPr lang="en-US" dirty="0">
                <a:cs typeface="Calibri"/>
              </a:rPr>
              <a:t> </a:t>
            </a:r>
            <a:r>
              <a:rPr lang="en-US" dirty="0" err="1">
                <a:cs typeface="Calibri"/>
              </a:rPr>
              <a:t>erottamiseksi</a:t>
            </a:r>
            <a:r>
              <a:rPr lang="en-US" dirty="0">
                <a:cs typeface="Calibri"/>
              </a:rPr>
              <a:t> </a:t>
            </a:r>
            <a:r>
              <a:rPr lang="en-US" dirty="0" err="1">
                <a:cs typeface="Calibri"/>
              </a:rPr>
              <a:t>lihasta</a:t>
            </a:r>
            <a:r>
              <a:rPr lang="en-US" dirty="0">
                <a:cs typeface="Calibri"/>
              </a:rPr>
              <a:t> ja </a:t>
            </a:r>
            <a:r>
              <a:rPr lang="en-US" dirty="0" err="1">
                <a:cs typeface="Calibri"/>
              </a:rPr>
              <a:t>edelleen</a:t>
            </a:r>
            <a:r>
              <a:rPr lang="en-US" dirty="0">
                <a:cs typeface="Calibri"/>
              </a:rPr>
              <a:t> </a:t>
            </a:r>
            <a:r>
              <a:rPr lang="en-US" dirty="0" err="1">
                <a:cs typeface="Calibri"/>
              </a:rPr>
              <a:t>kompostoitiin</a:t>
            </a:r>
            <a:r>
              <a:rPr lang="en-US" dirty="0">
                <a:cs typeface="Calibri"/>
              </a:rPr>
              <a:t> tai </a:t>
            </a:r>
            <a:r>
              <a:rPr lang="en-US" dirty="0" err="1">
                <a:cs typeface="Calibri"/>
              </a:rPr>
              <a:t>sijoitettiin</a:t>
            </a:r>
            <a:r>
              <a:rPr lang="en-US" dirty="0">
                <a:cs typeface="Calibri"/>
              </a:rPr>
              <a:t> </a:t>
            </a:r>
            <a:r>
              <a:rPr lang="en-US" dirty="0" err="1">
                <a:cs typeface="Calibri"/>
              </a:rPr>
              <a:t>kaatopaikalle</a:t>
            </a:r>
            <a:endParaRPr lang="en-US" dirty="0">
              <a:cs typeface="Calibri"/>
            </a:endParaRPr>
          </a:p>
          <a:p>
            <a:r>
              <a:rPr lang="en-US" dirty="0">
                <a:cs typeface="Calibri"/>
              </a:rPr>
              <a:t>- </a:t>
            </a:r>
            <a:r>
              <a:rPr lang="en-US" dirty="0" err="1">
                <a:cs typeface="Calibri"/>
              </a:rPr>
              <a:t>kasviperäisiä</a:t>
            </a:r>
            <a:r>
              <a:rPr lang="en-US" dirty="0">
                <a:cs typeface="Calibri"/>
              </a:rPr>
              <a:t> </a:t>
            </a:r>
            <a:r>
              <a:rPr lang="en-US" dirty="0" err="1">
                <a:cs typeface="Calibri"/>
              </a:rPr>
              <a:t>sivutuotteita</a:t>
            </a:r>
            <a:r>
              <a:rPr lang="en-US" dirty="0">
                <a:cs typeface="Calibri"/>
              </a:rPr>
              <a:t> </a:t>
            </a:r>
            <a:r>
              <a:rPr lang="en-US" dirty="0" err="1">
                <a:cs typeface="Calibri"/>
              </a:rPr>
              <a:t>muodostuu</a:t>
            </a:r>
            <a:r>
              <a:rPr lang="en-US" dirty="0">
                <a:cs typeface="Calibri"/>
              </a:rPr>
              <a:t> mm. </a:t>
            </a:r>
            <a:r>
              <a:rPr lang="en-US" dirty="0" err="1">
                <a:cs typeface="Calibri"/>
              </a:rPr>
              <a:t>tärkkelyksen</a:t>
            </a:r>
            <a:r>
              <a:rPr lang="en-US" dirty="0">
                <a:cs typeface="Calibri"/>
              </a:rPr>
              <a:t>, </a:t>
            </a:r>
            <a:r>
              <a:rPr lang="en-US" dirty="0" err="1">
                <a:cs typeface="Calibri"/>
              </a:rPr>
              <a:t>sokerin</a:t>
            </a:r>
            <a:r>
              <a:rPr lang="en-US" dirty="0">
                <a:cs typeface="Calibri"/>
              </a:rPr>
              <a:t>, </a:t>
            </a:r>
            <a:r>
              <a:rPr lang="en-US" dirty="0" err="1">
                <a:cs typeface="Calibri"/>
              </a:rPr>
              <a:t>öljyn</a:t>
            </a:r>
            <a:r>
              <a:rPr lang="en-US" dirty="0">
                <a:cs typeface="Calibri"/>
              </a:rPr>
              <a:t>, </a:t>
            </a:r>
            <a:r>
              <a:rPr lang="en-US" dirty="0" err="1">
                <a:cs typeface="Calibri"/>
              </a:rPr>
              <a:t>oluen</a:t>
            </a:r>
            <a:r>
              <a:rPr lang="en-US" dirty="0">
                <a:cs typeface="Calibri"/>
              </a:rPr>
              <a:t> ja </a:t>
            </a:r>
            <a:r>
              <a:rPr lang="en-US" dirty="0" err="1">
                <a:cs typeface="Calibri"/>
              </a:rPr>
              <a:t>alkoholin</a:t>
            </a:r>
            <a:r>
              <a:rPr lang="en-US" dirty="0">
                <a:cs typeface="Calibri"/>
              </a:rPr>
              <a:t> </a:t>
            </a:r>
            <a:r>
              <a:rPr lang="en-US" dirty="0" err="1">
                <a:cs typeface="Calibri"/>
              </a:rPr>
              <a:t>valmistusprosessissa</a:t>
            </a:r>
            <a:r>
              <a:rPr lang="en-US" dirty="0">
                <a:cs typeface="Calibri"/>
              </a:rPr>
              <a:t> ja </a:t>
            </a:r>
            <a:r>
              <a:rPr lang="en-US" dirty="0" err="1">
                <a:cs typeface="Calibri"/>
              </a:rPr>
              <a:t>niistä</a:t>
            </a:r>
            <a:r>
              <a:rPr lang="en-US" dirty="0">
                <a:cs typeface="Calibri"/>
              </a:rPr>
              <a:t> </a:t>
            </a:r>
            <a:r>
              <a:rPr lang="en-US" dirty="0" err="1">
                <a:cs typeface="Calibri"/>
              </a:rPr>
              <a:t>suurin</a:t>
            </a:r>
            <a:r>
              <a:rPr lang="en-US" dirty="0">
                <a:cs typeface="Calibri"/>
              </a:rPr>
              <a:t> </a:t>
            </a:r>
            <a:r>
              <a:rPr lang="en-US" dirty="0" err="1">
                <a:cs typeface="Calibri"/>
              </a:rPr>
              <a:t>osa</a:t>
            </a:r>
            <a:r>
              <a:rPr lang="en-US" dirty="0">
                <a:cs typeface="Calibri"/>
              </a:rPr>
              <a:t> </a:t>
            </a:r>
            <a:r>
              <a:rPr lang="en-US" dirty="0" err="1">
                <a:cs typeface="Calibri"/>
              </a:rPr>
              <a:t>päätyi</a:t>
            </a:r>
            <a:r>
              <a:rPr lang="en-US" dirty="0">
                <a:cs typeface="Calibri"/>
              </a:rPr>
              <a:t> </a:t>
            </a:r>
            <a:r>
              <a:rPr lang="en-US" dirty="0" err="1">
                <a:cs typeface="Calibri"/>
              </a:rPr>
              <a:t>eläinten</a:t>
            </a:r>
            <a:r>
              <a:rPr lang="en-US" dirty="0">
                <a:cs typeface="Calibri"/>
              </a:rPr>
              <a:t> </a:t>
            </a:r>
            <a:r>
              <a:rPr lang="en-US" dirty="0" err="1">
                <a:cs typeface="Calibri"/>
              </a:rPr>
              <a:t>rehuksi</a:t>
            </a:r>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13</a:t>
            </a:fld>
            <a:endParaRPr lang="fi-FI"/>
          </a:p>
        </p:txBody>
      </p:sp>
    </p:spTree>
    <p:extLst>
      <p:ext uri="{BB962C8B-B14F-4D97-AF65-F5344CB8AC3E}">
        <p14:creationId xmlns:p14="http://schemas.microsoft.com/office/powerpoint/2010/main" val="2439181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14</a:t>
            </a:fld>
            <a:endParaRPr lang="fi-FI"/>
          </a:p>
        </p:txBody>
      </p:sp>
    </p:spTree>
    <p:extLst>
      <p:ext uri="{BB962C8B-B14F-4D97-AF65-F5344CB8AC3E}">
        <p14:creationId xmlns:p14="http://schemas.microsoft.com/office/powerpoint/2010/main" val="4279649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15</a:t>
            </a:fld>
            <a:endParaRPr lang="fi-FI"/>
          </a:p>
        </p:txBody>
      </p:sp>
    </p:spTree>
    <p:extLst>
      <p:ext uri="{BB962C8B-B14F-4D97-AF65-F5344CB8AC3E}">
        <p14:creationId xmlns:p14="http://schemas.microsoft.com/office/powerpoint/2010/main" val="3216750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16</a:t>
            </a:fld>
            <a:endParaRPr lang="fi-FI"/>
          </a:p>
        </p:txBody>
      </p:sp>
    </p:spTree>
    <p:extLst>
      <p:ext uri="{BB962C8B-B14F-4D97-AF65-F5344CB8AC3E}">
        <p14:creationId xmlns:p14="http://schemas.microsoft.com/office/powerpoint/2010/main" val="2333353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Jätevesilietettä</a:t>
            </a:r>
            <a:r>
              <a:rPr lang="en-US">
                <a:cs typeface="Calibri"/>
              </a:rPr>
              <a:t> </a:t>
            </a:r>
            <a:r>
              <a:rPr lang="en-US" err="1">
                <a:cs typeface="Calibri"/>
              </a:rPr>
              <a:t>syntyy</a:t>
            </a:r>
            <a:r>
              <a:rPr lang="en-US">
                <a:cs typeface="Calibri"/>
              </a:rPr>
              <a:t> </a:t>
            </a:r>
            <a:r>
              <a:rPr lang="en-US" err="1">
                <a:cs typeface="Calibri"/>
              </a:rPr>
              <a:t>viemärilaitosten</a:t>
            </a:r>
            <a:r>
              <a:rPr lang="en-US">
                <a:cs typeface="Calibri"/>
              </a:rPr>
              <a:t> </a:t>
            </a:r>
            <a:r>
              <a:rPr lang="en-US" err="1">
                <a:cs typeface="Calibri"/>
              </a:rPr>
              <a:t>puhdistusprosesseissa</a:t>
            </a:r>
            <a:r>
              <a:rPr lang="en-US">
                <a:cs typeface="Calibri"/>
              </a:rPr>
              <a:t>. </a:t>
            </a:r>
            <a:r>
              <a:rPr lang="en-US" err="1">
                <a:cs typeface="Calibri"/>
              </a:rPr>
              <a:t>Myös</a:t>
            </a:r>
            <a:r>
              <a:rPr lang="en-US">
                <a:cs typeface="Calibri"/>
              </a:rPr>
              <a:t> </a:t>
            </a:r>
            <a:r>
              <a:rPr lang="en-US" err="1">
                <a:cs typeface="Calibri"/>
              </a:rPr>
              <a:t>haja-asutusaueiden</a:t>
            </a:r>
            <a:r>
              <a:rPr lang="en-US">
                <a:cs typeface="Calibri"/>
              </a:rPr>
              <a:t> </a:t>
            </a:r>
            <a:r>
              <a:rPr lang="en-US" err="1">
                <a:cs typeface="Calibri"/>
              </a:rPr>
              <a:t>viemärverkostoon</a:t>
            </a:r>
            <a:r>
              <a:rPr lang="en-US">
                <a:cs typeface="Calibri"/>
              </a:rPr>
              <a:t> </a:t>
            </a:r>
            <a:r>
              <a:rPr lang="en-US" err="1">
                <a:cs typeface="Calibri"/>
              </a:rPr>
              <a:t>kuulumattomissa</a:t>
            </a:r>
            <a:r>
              <a:rPr lang="en-US">
                <a:cs typeface="Calibri"/>
              </a:rPr>
              <a:t> </a:t>
            </a:r>
            <a:r>
              <a:rPr lang="en-US" err="1">
                <a:cs typeface="Calibri"/>
              </a:rPr>
              <a:t>kiinteistöissä</a:t>
            </a:r>
            <a:r>
              <a:rPr lang="en-US">
                <a:cs typeface="Calibri"/>
              </a:rPr>
              <a:t> </a:t>
            </a:r>
            <a:r>
              <a:rPr lang="en-US" err="1">
                <a:cs typeface="Calibri"/>
              </a:rPr>
              <a:t>syntyy</a:t>
            </a:r>
            <a:r>
              <a:rPr lang="en-US">
                <a:cs typeface="Calibri"/>
              </a:rPr>
              <a:t> </a:t>
            </a:r>
            <a:r>
              <a:rPr lang="en-US" err="1">
                <a:cs typeface="Calibri"/>
              </a:rPr>
              <a:t>lietettä</a:t>
            </a:r>
            <a:r>
              <a:rPr lang="en-US">
                <a:cs typeface="Calibri"/>
              </a:rPr>
              <a:t> (</a:t>
            </a:r>
            <a:r>
              <a:rPr lang="en-US" err="1">
                <a:cs typeface="Calibri"/>
              </a:rPr>
              <a:t>umpisäiliövedet</a:t>
            </a:r>
            <a:r>
              <a:rPr lang="en-US">
                <a:cs typeface="Calibri"/>
              </a:rPr>
              <a:t> ja </a:t>
            </a:r>
            <a:r>
              <a:rPr lang="en-US" err="1">
                <a:cs typeface="Calibri"/>
              </a:rPr>
              <a:t>saostukaivolietteet</a:t>
            </a:r>
            <a:r>
              <a:rPr lang="en-US">
                <a:cs typeface="Calibri"/>
              </a:rPr>
              <a:t>), </a:t>
            </a:r>
            <a:r>
              <a:rPr lang="en-US" err="1">
                <a:cs typeface="Calibri"/>
              </a:rPr>
              <a:t>joka</a:t>
            </a:r>
            <a:r>
              <a:rPr lang="en-US">
                <a:cs typeface="Calibri"/>
              </a:rPr>
              <a:t> </a:t>
            </a:r>
            <a:r>
              <a:rPr lang="en-US" err="1">
                <a:cs typeface="Calibri"/>
              </a:rPr>
              <a:t>yleensä</a:t>
            </a:r>
            <a:r>
              <a:rPr lang="en-US">
                <a:cs typeface="Calibri"/>
              </a:rPr>
              <a:t> </a:t>
            </a:r>
            <a:r>
              <a:rPr lang="en-US" err="1">
                <a:cs typeface="Calibri"/>
              </a:rPr>
              <a:t>toimitetaan</a:t>
            </a:r>
            <a:r>
              <a:rPr lang="en-US">
                <a:cs typeface="Calibri"/>
              </a:rPr>
              <a:t> </a:t>
            </a:r>
            <a:r>
              <a:rPr lang="en-US" err="1">
                <a:cs typeface="Calibri"/>
              </a:rPr>
              <a:t>jäteveen</a:t>
            </a:r>
            <a:r>
              <a:rPr lang="en-US">
                <a:cs typeface="Calibri"/>
              </a:rPr>
              <a:t> </a:t>
            </a:r>
            <a:r>
              <a:rPr lang="en-US" err="1">
                <a:cs typeface="Calibri"/>
              </a:rPr>
              <a:t>puhdistamoille</a:t>
            </a:r>
            <a:r>
              <a:rPr lang="en-US">
                <a:cs typeface="Calibri"/>
              </a:rPr>
              <a:t>. Osa </a:t>
            </a:r>
            <a:r>
              <a:rPr lang="en-US" err="1">
                <a:cs typeface="Calibri"/>
              </a:rPr>
              <a:t>teollisuuden</a:t>
            </a:r>
            <a:r>
              <a:rPr lang="en-US">
                <a:cs typeface="Calibri"/>
              </a:rPr>
              <a:t> </a:t>
            </a:r>
            <a:r>
              <a:rPr lang="en-US" err="1">
                <a:cs typeface="Calibri"/>
              </a:rPr>
              <a:t>jätevesistä</a:t>
            </a:r>
            <a:r>
              <a:rPr lang="en-US">
                <a:cs typeface="Calibri"/>
              </a:rPr>
              <a:t> </a:t>
            </a:r>
            <a:r>
              <a:rPr lang="en-US" err="1">
                <a:cs typeface="Calibri"/>
              </a:rPr>
              <a:t>käsitellään</a:t>
            </a:r>
            <a:r>
              <a:rPr lang="en-US">
                <a:cs typeface="Calibri"/>
              </a:rPr>
              <a:t> </a:t>
            </a:r>
            <a:r>
              <a:rPr lang="en-US" err="1">
                <a:cs typeface="Calibri"/>
              </a:rPr>
              <a:t>myös</a:t>
            </a:r>
            <a:r>
              <a:rPr lang="en-US">
                <a:cs typeface="Calibri"/>
              </a:rPr>
              <a:t> </a:t>
            </a:r>
            <a:r>
              <a:rPr lang="en-US" err="1">
                <a:cs typeface="Calibri"/>
              </a:rPr>
              <a:t>yhdyskuntien</a:t>
            </a:r>
            <a:r>
              <a:rPr lang="en-US">
                <a:cs typeface="Calibri"/>
              </a:rPr>
              <a:t> </a:t>
            </a:r>
            <a:r>
              <a:rPr lang="en-US" err="1">
                <a:cs typeface="Calibri"/>
              </a:rPr>
              <a:t>jätevesilaitoksilla</a:t>
            </a:r>
            <a:r>
              <a:rPr lang="en-US">
                <a:cs typeface="Calibri"/>
              </a:rPr>
              <a:t>. </a:t>
            </a:r>
          </a:p>
          <a:p>
            <a:endParaRPr lang="en-US">
              <a:cs typeface="Calibri"/>
            </a:endParaRPr>
          </a:p>
          <a:p>
            <a:endParaRPr lang="en-US">
              <a:cs typeface="Calibri"/>
            </a:endParaRPr>
          </a:p>
          <a:p>
            <a:endParaRPr lang="en-US"/>
          </a:p>
          <a:p>
            <a:endParaRPr lang="en-US">
              <a:cs typeface="Calibri"/>
            </a:endParaRPr>
          </a:p>
          <a:p>
            <a:endParaRPr lang="en-US">
              <a:cs typeface="Calibri"/>
            </a:endParaRPr>
          </a:p>
          <a:p>
            <a:r>
              <a:rPr lang="en-US">
                <a:cs typeface="Calibri"/>
              </a:rPr>
              <a:t>Jätevesilietteen ravinteiden hyödyntämista edesauttaisi ravinteden talteenotto lietteestä, jolloin haitta-aineiden aiheuttamat vaarat saataisiin minimioitua. Ravinteiden talteenotto edellyttää jätevesipuhdistusprosessien kehittämistä. Fosofrin talteenottoprosessit on helpommin rakennettavissa kuin typen talteenotto, joka vaatisi suurempia muutoksia nykyisin käytössä oleviin menetelmiin. Tällä hetkellä suurin osa typestä vapautuu ilmaan, eikä sitä saada hyödynnettyä. </a:t>
            </a:r>
          </a:p>
          <a:p>
            <a:endParaRPr lang="en-US">
              <a:cs typeface="Calibri"/>
            </a:endParaRPr>
          </a:p>
          <a:p>
            <a:r>
              <a:rPr lang="en-US" err="1">
                <a:cs typeface="Calibri"/>
              </a:rPr>
              <a:t>Mikromuovit</a:t>
            </a:r>
            <a:r>
              <a:rPr lang="en-US">
                <a:cs typeface="Calibri"/>
              </a:rPr>
              <a:t> </a:t>
            </a:r>
            <a:r>
              <a:rPr lang="en-US" err="1">
                <a:cs typeface="Calibri"/>
              </a:rPr>
              <a:t>haasteena</a:t>
            </a:r>
            <a:r>
              <a:rPr lang="en-US">
                <a:cs typeface="Calibri"/>
              </a:rPr>
              <a:t> </a:t>
            </a:r>
            <a:r>
              <a:rPr lang="en-US" err="1">
                <a:cs typeface="Calibri"/>
              </a:rPr>
              <a:t>myös</a:t>
            </a:r>
            <a:r>
              <a:rPr lang="en-US">
                <a:cs typeface="Calibri"/>
              </a:rPr>
              <a:t>.</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17</a:t>
            </a:fld>
            <a:endParaRPr lang="fi-FI"/>
          </a:p>
        </p:txBody>
      </p:sp>
    </p:spTree>
    <p:extLst>
      <p:ext uri="{BB962C8B-B14F-4D97-AF65-F5344CB8AC3E}">
        <p14:creationId xmlns:p14="http://schemas.microsoft.com/office/powerpoint/2010/main" val="614412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HAMK</a:t>
            </a:r>
          </a:p>
          <a:p>
            <a:r>
              <a:rPr lang="fi-FI" dirty="0" smtClean="0"/>
              <a:t>Jäteveden</a:t>
            </a:r>
            <a:r>
              <a:rPr lang="fi-FI" baseline="0" dirty="0" smtClean="0"/>
              <a:t> puhdistamo</a:t>
            </a:r>
          </a:p>
          <a:p>
            <a:endParaRPr lang="fi-FI" baseline="0" dirty="0" smtClean="0"/>
          </a:p>
          <a:p>
            <a:r>
              <a:rPr lang="fi-FI" baseline="0" dirty="0" smtClean="0"/>
              <a:t>METROPOLIA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cs typeface="Calibri"/>
              </a:rPr>
              <a:t>Teollisuuden</a:t>
            </a:r>
            <a:r>
              <a:rPr lang="en-US" dirty="0" smtClean="0">
                <a:cs typeface="Calibri"/>
              </a:rPr>
              <a:t> </a:t>
            </a:r>
            <a:r>
              <a:rPr lang="en-US" dirty="0" err="1" smtClean="0">
                <a:cs typeface="Calibri"/>
              </a:rPr>
              <a:t>lietteet</a:t>
            </a:r>
            <a:r>
              <a:rPr lang="en-US" dirty="0" smtClean="0">
                <a:cs typeface="Calibri"/>
              </a:rPr>
              <a:t>; </a:t>
            </a:r>
            <a:r>
              <a:rPr lang="en-US" dirty="0" err="1" smtClean="0">
                <a:cs typeface="Calibri"/>
              </a:rPr>
              <a:t>teknologia</a:t>
            </a:r>
            <a:r>
              <a:rPr lang="en-US" dirty="0" smtClean="0">
                <a:cs typeface="Calibri"/>
              </a:rPr>
              <a:t> ja </a:t>
            </a:r>
            <a:r>
              <a:rPr lang="en-US" dirty="0" err="1" smtClean="0">
                <a:cs typeface="Calibri"/>
              </a:rPr>
              <a:t>talous</a:t>
            </a:r>
            <a:endParaRPr lang="en-US" dirty="0" smtClean="0"/>
          </a:p>
          <a:p>
            <a:endParaRPr lang="fi-FI" dirty="0"/>
          </a:p>
        </p:txBody>
      </p:sp>
      <p:sp>
        <p:nvSpPr>
          <p:cNvPr id="4" name="Slide Number Placeholder 3"/>
          <p:cNvSpPr>
            <a:spLocks noGrp="1"/>
          </p:cNvSpPr>
          <p:nvPr>
            <p:ph type="sldNum" sz="quarter" idx="10"/>
          </p:nvPr>
        </p:nvSpPr>
        <p:spPr/>
        <p:txBody>
          <a:bodyPr/>
          <a:lstStyle/>
          <a:p>
            <a:fld id="{F06609CB-CAF6-4571-BA04-25E12737EAA4}" type="slidenum">
              <a:rPr lang="fi-FI" smtClean="0"/>
              <a:t>18</a:t>
            </a:fld>
            <a:endParaRPr lang="fi-FI"/>
          </a:p>
        </p:txBody>
      </p:sp>
    </p:spTree>
    <p:extLst>
      <p:ext uri="{BB962C8B-B14F-4D97-AF65-F5344CB8AC3E}">
        <p14:creationId xmlns:p14="http://schemas.microsoft.com/office/powerpoint/2010/main" val="3498582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19</a:t>
            </a:fld>
            <a:endParaRPr lang="fi-FI"/>
          </a:p>
        </p:txBody>
      </p:sp>
    </p:spTree>
    <p:extLst>
      <p:ext uri="{BB962C8B-B14F-4D97-AF65-F5344CB8AC3E}">
        <p14:creationId xmlns:p14="http://schemas.microsoft.com/office/powerpoint/2010/main" val="1556246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Metsäteollisuuden</a:t>
            </a:r>
            <a:r>
              <a:rPr lang="en-US" dirty="0">
                <a:cs typeface="Calibri"/>
              </a:rPr>
              <a:t> </a:t>
            </a:r>
            <a:r>
              <a:rPr lang="en-US" dirty="0" err="1">
                <a:cs typeface="Calibri"/>
              </a:rPr>
              <a:t>sivuvirtoja</a:t>
            </a:r>
            <a:r>
              <a:rPr lang="en-US" dirty="0">
                <a:cs typeface="Calibri"/>
              </a:rPr>
              <a:t> </a:t>
            </a:r>
            <a:r>
              <a:rPr lang="en-US" dirty="0" err="1">
                <a:cs typeface="Calibri"/>
              </a:rPr>
              <a:t>myös</a:t>
            </a:r>
            <a:r>
              <a:rPr lang="en-US" dirty="0">
                <a:cs typeface="Calibri"/>
              </a:rPr>
              <a:t> </a:t>
            </a:r>
            <a:r>
              <a:rPr lang="en-US" dirty="0" err="1">
                <a:cs typeface="Calibri"/>
              </a:rPr>
              <a:t>kuitu</a:t>
            </a:r>
            <a:r>
              <a:rPr lang="en-US" dirty="0">
                <a:cs typeface="Calibri"/>
              </a:rPr>
              <a:t>-, pasta-, </a:t>
            </a:r>
            <a:r>
              <a:rPr lang="en-US" dirty="0" err="1">
                <a:cs typeface="Calibri"/>
              </a:rPr>
              <a:t>puhdistamo</a:t>
            </a:r>
            <a:r>
              <a:rPr lang="en-US" dirty="0">
                <a:cs typeface="Calibri"/>
              </a:rPr>
              <a:t>- ja </a:t>
            </a:r>
            <a:r>
              <a:rPr lang="en-US" dirty="0" err="1">
                <a:cs typeface="Calibri"/>
              </a:rPr>
              <a:t>siistauslietteet</a:t>
            </a:r>
            <a:endParaRPr lang="en-US" dirty="0">
              <a:cs typeface="Calibri"/>
            </a:endParaRPr>
          </a:p>
          <a:p>
            <a:endParaRPr lang="en-US" dirty="0">
              <a:cs typeface="Calibri"/>
            </a:endParaRPr>
          </a:p>
          <a:p>
            <a:r>
              <a:rPr lang="en-US" dirty="0" err="1">
                <a:cs typeface="Calibri"/>
              </a:rPr>
              <a:t>Vesistöihin</a:t>
            </a:r>
            <a:r>
              <a:rPr lang="en-US" dirty="0">
                <a:cs typeface="Calibri"/>
              </a:rPr>
              <a:t> </a:t>
            </a:r>
            <a:r>
              <a:rPr lang="en-US" dirty="0" err="1">
                <a:cs typeface="Calibri"/>
              </a:rPr>
              <a:t>kohdistuu</a:t>
            </a:r>
            <a:r>
              <a:rPr lang="en-US" dirty="0">
                <a:cs typeface="Calibri"/>
              </a:rPr>
              <a:t> </a:t>
            </a:r>
            <a:r>
              <a:rPr lang="en-US" dirty="0" err="1">
                <a:cs typeface="Calibri"/>
              </a:rPr>
              <a:t>ravinne</a:t>
            </a:r>
            <a:r>
              <a:rPr lang="en-US" dirty="0">
                <a:cs typeface="Calibri"/>
              </a:rPr>
              <a:t>- ja </a:t>
            </a:r>
            <a:r>
              <a:rPr lang="en-US" dirty="0" err="1">
                <a:cs typeface="Calibri"/>
              </a:rPr>
              <a:t>kiintoainekuormitusta</a:t>
            </a:r>
            <a:r>
              <a:rPr lang="en-US" dirty="0">
                <a:cs typeface="Calibri"/>
              </a:rPr>
              <a:t> </a:t>
            </a:r>
            <a:r>
              <a:rPr lang="en-US" dirty="0" err="1">
                <a:cs typeface="Calibri"/>
              </a:rPr>
              <a:t>metsien</a:t>
            </a:r>
            <a:r>
              <a:rPr lang="en-US" dirty="0">
                <a:cs typeface="Calibri"/>
              </a:rPr>
              <a:t> </a:t>
            </a:r>
            <a:r>
              <a:rPr lang="en-US" dirty="0" err="1">
                <a:cs typeface="Calibri"/>
              </a:rPr>
              <a:t>uudistamisesta</a:t>
            </a:r>
            <a:r>
              <a:rPr lang="en-US" dirty="0">
                <a:cs typeface="Calibri"/>
              </a:rPr>
              <a:t>, </a:t>
            </a:r>
            <a:r>
              <a:rPr lang="en-US" dirty="0" err="1">
                <a:cs typeface="Calibri"/>
              </a:rPr>
              <a:t>kunnostusojituksesta</a:t>
            </a:r>
            <a:r>
              <a:rPr lang="en-US" dirty="0">
                <a:cs typeface="Calibri"/>
              </a:rPr>
              <a:t> ja </a:t>
            </a:r>
            <a:r>
              <a:rPr lang="en-US" dirty="0" err="1">
                <a:cs typeface="Calibri"/>
              </a:rPr>
              <a:t>lannoituksesta</a:t>
            </a:r>
            <a:r>
              <a:rPr lang="en-US" dirty="0">
                <a:cs typeface="Calibri"/>
              </a:rPr>
              <a:t>. </a:t>
            </a:r>
            <a:r>
              <a:rPr lang="en-US" dirty="0" err="1">
                <a:cs typeface="Calibri"/>
              </a:rPr>
              <a:t>Kuormitusta</a:t>
            </a:r>
            <a:r>
              <a:rPr lang="en-US" dirty="0">
                <a:cs typeface="Calibri"/>
              </a:rPr>
              <a:t> </a:t>
            </a:r>
            <a:r>
              <a:rPr lang="en-US" dirty="0" err="1">
                <a:cs typeface="Calibri"/>
              </a:rPr>
              <a:t>pyritään</a:t>
            </a:r>
            <a:r>
              <a:rPr lang="en-US" dirty="0">
                <a:cs typeface="Calibri"/>
              </a:rPr>
              <a:t> </a:t>
            </a:r>
            <a:r>
              <a:rPr lang="en-US" dirty="0" err="1">
                <a:cs typeface="Calibri"/>
              </a:rPr>
              <a:t>estämään</a:t>
            </a:r>
            <a:r>
              <a:rPr lang="en-US" dirty="0">
                <a:cs typeface="Calibri"/>
              </a:rPr>
              <a:t> </a:t>
            </a:r>
            <a:r>
              <a:rPr lang="en-US" dirty="0" err="1">
                <a:cs typeface="Calibri"/>
              </a:rPr>
              <a:t>suojakaistojen</a:t>
            </a:r>
            <a:r>
              <a:rPr lang="en-US" dirty="0">
                <a:cs typeface="Calibri"/>
              </a:rPr>
              <a:t>, </a:t>
            </a:r>
            <a:r>
              <a:rPr lang="en-US" dirty="0" err="1">
                <a:cs typeface="Calibri"/>
              </a:rPr>
              <a:t>laskeutusaltaiden</a:t>
            </a:r>
            <a:r>
              <a:rPr lang="en-US" dirty="0">
                <a:cs typeface="Calibri"/>
              </a:rPr>
              <a:t> ja </a:t>
            </a:r>
            <a:r>
              <a:rPr lang="en-US" dirty="0" err="1">
                <a:cs typeface="Calibri"/>
              </a:rPr>
              <a:t>huolellisen</a:t>
            </a:r>
            <a:r>
              <a:rPr lang="en-US" dirty="0">
                <a:cs typeface="Calibri"/>
              </a:rPr>
              <a:t> </a:t>
            </a:r>
            <a:r>
              <a:rPr lang="en-US" dirty="0" err="1">
                <a:cs typeface="Calibri"/>
              </a:rPr>
              <a:t>lannoitussuunnitelman</a:t>
            </a:r>
            <a:r>
              <a:rPr lang="en-US" dirty="0">
                <a:cs typeface="Calibri"/>
              </a:rPr>
              <a:t> </a:t>
            </a:r>
            <a:r>
              <a:rPr lang="en-US" dirty="0" err="1">
                <a:cs typeface="Calibri"/>
              </a:rPr>
              <a:t>avulla</a:t>
            </a:r>
            <a:r>
              <a:rPr lang="en-US" dirty="0">
                <a:cs typeface="Calibri"/>
              </a:rPr>
              <a:t>. </a:t>
            </a:r>
          </a:p>
          <a:p>
            <a:endParaRPr lang="en-US" dirty="0">
              <a:cs typeface="Calibri"/>
            </a:endParaRPr>
          </a:p>
          <a:p>
            <a:r>
              <a:rPr lang="en-US" dirty="0" err="1">
                <a:cs typeface="Calibri"/>
              </a:rPr>
              <a:t>Ravinteiden</a:t>
            </a:r>
            <a:r>
              <a:rPr lang="en-US" dirty="0">
                <a:cs typeface="Calibri"/>
              </a:rPr>
              <a:t> </a:t>
            </a:r>
            <a:r>
              <a:rPr lang="en-US" dirty="0" err="1">
                <a:cs typeface="Calibri"/>
              </a:rPr>
              <a:t>kierrätys</a:t>
            </a:r>
            <a:r>
              <a:rPr lang="en-US" dirty="0">
                <a:cs typeface="Calibri"/>
              </a:rPr>
              <a:t> </a:t>
            </a:r>
            <a:r>
              <a:rPr lang="en-US" dirty="0" err="1">
                <a:cs typeface="Calibri"/>
              </a:rPr>
              <a:t>metsätaloudessa</a:t>
            </a:r>
            <a:r>
              <a:rPr lang="en-US" dirty="0">
                <a:cs typeface="Calibri"/>
              </a:rPr>
              <a:t> </a:t>
            </a:r>
            <a:r>
              <a:rPr lang="en-US" dirty="0" err="1">
                <a:cs typeface="Calibri"/>
              </a:rPr>
              <a:t>tarkoittaa</a:t>
            </a:r>
            <a:r>
              <a:rPr lang="en-US" dirty="0">
                <a:cs typeface="Calibri"/>
              </a:rPr>
              <a:t> </a:t>
            </a:r>
            <a:r>
              <a:rPr lang="en-US" dirty="0" err="1">
                <a:cs typeface="Calibri"/>
              </a:rPr>
              <a:t>tuhkan</a:t>
            </a:r>
            <a:r>
              <a:rPr lang="en-US" dirty="0">
                <a:cs typeface="Calibri"/>
              </a:rPr>
              <a:t> </a:t>
            </a:r>
            <a:r>
              <a:rPr lang="en-US" dirty="0" err="1">
                <a:cs typeface="Calibri"/>
              </a:rPr>
              <a:t>käyttöä</a:t>
            </a:r>
            <a:r>
              <a:rPr lang="en-US" dirty="0">
                <a:cs typeface="Calibri"/>
              </a:rPr>
              <a:t> </a:t>
            </a:r>
            <a:r>
              <a:rPr lang="en-US" dirty="0" err="1">
                <a:cs typeface="Calibri"/>
              </a:rPr>
              <a:t>metsien</a:t>
            </a:r>
            <a:r>
              <a:rPr lang="en-US" dirty="0">
                <a:cs typeface="Calibri"/>
              </a:rPr>
              <a:t> </a:t>
            </a:r>
            <a:r>
              <a:rPr lang="en-US" dirty="0" err="1">
                <a:cs typeface="Calibri"/>
              </a:rPr>
              <a:t>lannoituksessa</a:t>
            </a:r>
            <a:r>
              <a:rPr lang="en-US" dirty="0">
                <a:cs typeface="Calibri"/>
              </a:rPr>
              <a:t>. </a:t>
            </a:r>
            <a:r>
              <a:rPr lang="en-US" dirty="0" err="1">
                <a:cs typeface="Calibri"/>
              </a:rPr>
              <a:t>Tuhka</a:t>
            </a:r>
            <a:r>
              <a:rPr lang="en-US" dirty="0">
                <a:cs typeface="Calibri"/>
              </a:rPr>
              <a:t> </a:t>
            </a:r>
            <a:r>
              <a:rPr lang="en-US" dirty="0" err="1">
                <a:cs typeface="Calibri"/>
              </a:rPr>
              <a:t>muodostuu</a:t>
            </a:r>
            <a:r>
              <a:rPr lang="en-US" dirty="0">
                <a:cs typeface="Calibri"/>
              </a:rPr>
              <a:t> </a:t>
            </a:r>
            <a:r>
              <a:rPr lang="en-US" dirty="0" err="1">
                <a:cs typeface="Calibri"/>
              </a:rPr>
              <a:t>poltettaessa</a:t>
            </a:r>
            <a:r>
              <a:rPr lang="en-US" dirty="0">
                <a:cs typeface="Calibri"/>
              </a:rPr>
              <a:t> </a:t>
            </a:r>
            <a:r>
              <a:rPr lang="en-US" dirty="0" err="1">
                <a:cs typeface="Calibri"/>
              </a:rPr>
              <a:t>puuta</a:t>
            </a:r>
            <a:r>
              <a:rPr lang="en-US" dirty="0">
                <a:cs typeface="Calibri"/>
              </a:rPr>
              <a:t>, </a:t>
            </a:r>
            <a:r>
              <a:rPr lang="en-US" dirty="0" err="1">
                <a:cs typeface="Calibri"/>
              </a:rPr>
              <a:t>turvetta</a:t>
            </a:r>
            <a:r>
              <a:rPr lang="en-US" dirty="0">
                <a:cs typeface="Calibri"/>
              </a:rPr>
              <a:t> ja </a:t>
            </a:r>
            <a:r>
              <a:rPr lang="en-US" dirty="0" err="1">
                <a:cs typeface="Calibri"/>
              </a:rPr>
              <a:t>peltobiomassoja</a:t>
            </a:r>
            <a:r>
              <a:rPr lang="en-US" dirty="0">
                <a:cs typeface="Calibri"/>
              </a:rPr>
              <a:t>. </a:t>
            </a:r>
          </a:p>
          <a:p>
            <a:endParaRPr lang="en-US" dirty="0">
              <a:cs typeface="Calibri"/>
            </a:endParaRPr>
          </a:p>
          <a:p>
            <a:r>
              <a:rPr lang="en-US" dirty="0" err="1">
                <a:cs typeface="Calibri"/>
              </a:rPr>
              <a:t>Tuhka</a:t>
            </a:r>
            <a:r>
              <a:rPr lang="en-US" dirty="0">
                <a:cs typeface="Calibri"/>
              </a:rPr>
              <a:t> </a:t>
            </a:r>
            <a:r>
              <a:rPr lang="en-US" dirty="0" err="1">
                <a:cs typeface="Calibri"/>
              </a:rPr>
              <a:t>sisältää</a:t>
            </a:r>
            <a:r>
              <a:rPr lang="en-US" dirty="0">
                <a:cs typeface="Calibri"/>
              </a:rPr>
              <a:t> </a:t>
            </a:r>
            <a:r>
              <a:rPr lang="en-US" dirty="0" err="1">
                <a:cs typeface="Calibri"/>
              </a:rPr>
              <a:t>suhteellisesti</a:t>
            </a:r>
            <a:r>
              <a:rPr lang="en-US" dirty="0">
                <a:cs typeface="Calibri"/>
              </a:rPr>
              <a:t> </a:t>
            </a:r>
            <a:r>
              <a:rPr lang="en-US" dirty="0" err="1">
                <a:cs typeface="Calibri"/>
              </a:rPr>
              <a:t>hyvin</a:t>
            </a:r>
            <a:r>
              <a:rPr lang="en-US" dirty="0">
                <a:cs typeface="Calibri"/>
              </a:rPr>
              <a:t> </a:t>
            </a:r>
            <a:r>
              <a:rPr lang="en-US" dirty="0" err="1">
                <a:cs typeface="Calibri"/>
              </a:rPr>
              <a:t>vähän</a:t>
            </a:r>
            <a:r>
              <a:rPr lang="en-US" dirty="0">
                <a:cs typeface="Calibri"/>
              </a:rPr>
              <a:t> </a:t>
            </a:r>
            <a:r>
              <a:rPr lang="en-US" dirty="0" err="1">
                <a:cs typeface="Calibri"/>
              </a:rPr>
              <a:t>ravinteita</a:t>
            </a:r>
            <a:r>
              <a:rPr lang="en-US" dirty="0">
                <a:cs typeface="Calibri"/>
              </a:rPr>
              <a:t> </a:t>
            </a:r>
            <a:r>
              <a:rPr lang="en-US" dirty="0" err="1">
                <a:cs typeface="Calibri"/>
              </a:rPr>
              <a:t>vertailtaessa</a:t>
            </a:r>
            <a:r>
              <a:rPr lang="en-US" dirty="0">
                <a:cs typeface="Calibri"/>
              </a:rPr>
              <a:t> </a:t>
            </a:r>
            <a:r>
              <a:rPr lang="en-US" dirty="0" err="1">
                <a:cs typeface="Calibri"/>
              </a:rPr>
              <a:t>muihin</a:t>
            </a:r>
            <a:r>
              <a:rPr lang="en-US" dirty="0">
                <a:cs typeface="Calibri"/>
              </a:rPr>
              <a:t> </a:t>
            </a:r>
            <a:r>
              <a:rPr lang="en-US" dirty="0" err="1">
                <a:cs typeface="Calibri"/>
              </a:rPr>
              <a:t>lannoitteisiin</a:t>
            </a:r>
            <a:r>
              <a:rPr lang="en-US" dirty="0">
                <a:cs typeface="Calibri"/>
              </a:rPr>
              <a:t>. </a:t>
            </a:r>
          </a:p>
          <a:p>
            <a:r>
              <a:rPr lang="en-US" dirty="0">
                <a:cs typeface="Calibri"/>
              </a:rPr>
              <a:t>- </a:t>
            </a:r>
            <a:r>
              <a:rPr lang="en-US" dirty="0" err="1">
                <a:cs typeface="Calibri"/>
              </a:rPr>
              <a:t>puutuhkassa</a:t>
            </a:r>
            <a:r>
              <a:rPr lang="en-US" dirty="0">
                <a:cs typeface="Calibri"/>
              </a:rPr>
              <a:t> on </a:t>
            </a:r>
            <a:r>
              <a:rPr lang="en-US" dirty="0" err="1">
                <a:cs typeface="Calibri"/>
              </a:rPr>
              <a:t>noin</a:t>
            </a:r>
            <a:r>
              <a:rPr lang="en-US" dirty="0">
                <a:cs typeface="Calibri"/>
              </a:rPr>
              <a:t> 1,5% </a:t>
            </a:r>
            <a:r>
              <a:rPr lang="en-US" dirty="0" err="1">
                <a:cs typeface="Calibri"/>
              </a:rPr>
              <a:t>fosforia</a:t>
            </a:r>
            <a:r>
              <a:rPr lang="en-US" dirty="0">
                <a:cs typeface="Calibri"/>
              </a:rPr>
              <a:t> ja </a:t>
            </a:r>
            <a:r>
              <a:rPr lang="en-US" dirty="0" err="1">
                <a:cs typeface="Calibri"/>
              </a:rPr>
              <a:t>yli</a:t>
            </a:r>
            <a:r>
              <a:rPr lang="en-US" dirty="0">
                <a:cs typeface="Calibri"/>
              </a:rPr>
              <a:t> 3% </a:t>
            </a:r>
            <a:r>
              <a:rPr lang="en-US" dirty="0" err="1">
                <a:cs typeface="Calibri"/>
              </a:rPr>
              <a:t>kaliumia</a:t>
            </a:r>
            <a:endParaRPr lang="en-US" dirty="0">
              <a:cs typeface="Calibri"/>
            </a:endParaRPr>
          </a:p>
          <a:p>
            <a:r>
              <a:rPr lang="en-US" dirty="0">
                <a:cs typeface="Calibri"/>
              </a:rPr>
              <a:t>- </a:t>
            </a:r>
            <a:r>
              <a:rPr lang="en-US" dirty="0" err="1">
                <a:cs typeface="Calibri"/>
              </a:rPr>
              <a:t>turpeentuhkassa</a:t>
            </a:r>
            <a:r>
              <a:rPr lang="en-US" dirty="0">
                <a:cs typeface="Calibri"/>
              </a:rPr>
              <a:t> </a:t>
            </a:r>
            <a:r>
              <a:rPr lang="en-US" dirty="0" err="1">
                <a:cs typeface="Calibri"/>
              </a:rPr>
              <a:t>ravinteiden</a:t>
            </a:r>
            <a:r>
              <a:rPr lang="en-US" dirty="0">
                <a:cs typeface="Calibri"/>
              </a:rPr>
              <a:t> </a:t>
            </a:r>
            <a:r>
              <a:rPr lang="en-US" dirty="0" err="1">
                <a:cs typeface="Calibri"/>
              </a:rPr>
              <a:t>osuuden</a:t>
            </a:r>
            <a:r>
              <a:rPr lang="en-US" dirty="0">
                <a:cs typeface="Calibri"/>
              </a:rPr>
              <a:t> </a:t>
            </a:r>
            <a:r>
              <a:rPr lang="en-US" dirty="0" err="1">
                <a:cs typeface="Calibri"/>
              </a:rPr>
              <a:t>ovat</a:t>
            </a:r>
            <a:r>
              <a:rPr lang="en-US" dirty="0">
                <a:cs typeface="Calibri"/>
              </a:rPr>
              <a:t> </a:t>
            </a:r>
            <a:r>
              <a:rPr lang="en-US" dirty="0" err="1">
                <a:cs typeface="Calibri"/>
              </a:rPr>
              <a:t>puutuhkaa</a:t>
            </a:r>
            <a:r>
              <a:rPr lang="en-US" dirty="0">
                <a:cs typeface="Calibri"/>
              </a:rPr>
              <a:t> </a:t>
            </a:r>
            <a:r>
              <a:rPr lang="en-US" dirty="0" err="1">
                <a:cs typeface="Calibri"/>
              </a:rPr>
              <a:t>pienemmät</a:t>
            </a:r>
            <a:endParaRPr lang="en-US" dirty="0">
              <a:cs typeface="Calibri"/>
            </a:endParaRPr>
          </a:p>
          <a:p>
            <a:endParaRPr lang="en-US" dirty="0">
              <a:cs typeface="Calibri"/>
            </a:endParaRPr>
          </a:p>
          <a:p>
            <a:r>
              <a:rPr lang="en-US" dirty="0" err="1">
                <a:cs typeface="Calibri"/>
              </a:rPr>
              <a:t>Puun</a:t>
            </a:r>
            <a:r>
              <a:rPr lang="en-US" dirty="0">
                <a:cs typeface="Calibri"/>
              </a:rPr>
              <a:t> </a:t>
            </a:r>
            <a:r>
              <a:rPr lang="en-US" dirty="0" err="1">
                <a:cs typeface="Calibri"/>
              </a:rPr>
              <a:t>poltossa</a:t>
            </a:r>
            <a:r>
              <a:rPr lang="en-US" dirty="0">
                <a:cs typeface="Calibri"/>
              </a:rPr>
              <a:t> </a:t>
            </a:r>
            <a:r>
              <a:rPr lang="en-US" dirty="0" err="1">
                <a:cs typeface="Calibri"/>
              </a:rPr>
              <a:t>syntyvä</a:t>
            </a:r>
            <a:r>
              <a:rPr lang="en-US" dirty="0">
                <a:cs typeface="Calibri"/>
              </a:rPr>
              <a:t> </a:t>
            </a:r>
            <a:r>
              <a:rPr lang="en-US" dirty="0" err="1">
                <a:cs typeface="Calibri"/>
              </a:rPr>
              <a:t>tuhka</a:t>
            </a:r>
            <a:r>
              <a:rPr lang="en-US" dirty="0">
                <a:cs typeface="Calibri"/>
              </a:rPr>
              <a:t> </a:t>
            </a:r>
            <a:r>
              <a:rPr lang="en-US" dirty="0" err="1">
                <a:cs typeface="Calibri"/>
              </a:rPr>
              <a:t>sopisi</a:t>
            </a:r>
            <a:r>
              <a:rPr lang="en-US" dirty="0">
                <a:cs typeface="Calibri"/>
              </a:rPr>
              <a:t> </a:t>
            </a:r>
            <a:r>
              <a:rPr lang="en-US" dirty="0" err="1">
                <a:cs typeface="Calibri"/>
              </a:rPr>
              <a:t>parhaiten</a:t>
            </a:r>
            <a:r>
              <a:rPr lang="en-US" dirty="0">
                <a:cs typeface="Calibri"/>
              </a:rPr>
              <a:t> </a:t>
            </a:r>
            <a:r>
              <a:rPr lang="en-US" dirty="0" err="1">
                <a:cs typeface="Calibri"/>
              </a:rPr>
              <a:t>metsien</a:t>
            </a:r>
            <a:r>
              <a:rPr lang="en-US" dirty="0">
                <a:cs typeface="Calibri"/>
              </a:rPr>
              <a:t> </a:t>
            </a:r>
            <a:r>
              <a:rPr lang="en-US" dirty="0" err="1">
                <a:cs typeface="Calibri"/>
              </a:rPr>
              <a:t>lannoitukseen</a:t>
            </a:r>
            <a:r>
              <a:rPr lang="en-US" dirty="0">
                <a:cs typeface="Calibri"/>
              </a:rPr>
              <a:t>, </a:t>
            </a:r>
            <a:r>
              <a:rPr lang="en-US" dirty="0" err="1">
                <a:cs typeface="Calibri"/>
              </a:rPr>
              <a:t>mutta</a:t>
            </a:r>
            <a:r>
              <a:rPr lang="en-US" dirty="0">
                <a:cs typeface="Calibri"/>
              </a:rPr>
              <a:t> se on </a:t>
            </a:r>
            <a:r>
              <a:rPr lang="en-US" dirty="0" err="1">
                <a:cs typeface="Calibri"/>
              </a:rPr>
              <a:t>harvinaista</a:t>
            </a:r>
            <a:r>
              <a:rPr lang="en-US" dirty="0">
                <a:cs typeface="Calibri"/>
              </a:rPr>
              <a:t>, </a:t>
            </a:r>
            <a:r>
              <a:rPr lang="en-US" dirty="0" err="1">
                <a:cs typeface="Calibri"/>
              </a:rPr>
              <a:t>sillä</a:t>
            </a:r>
            <a:r>
              <a:rPr lang="en-US" dirty="0">
                <a:cs typeface="Calibri"/>
              </a:rPr>
              <a:t> </a:t>
            </a:r>
            <a:r>
              <a:rPr lang="en-US" dirty="0" err="1">
                <a:cs typeface="Calibri"/>
              </a:rPr>
              <a:t>yleensä</a:t>
            </a:r>
            <a:r>
              <a:rPr lang="en-US" dirty="0">
                <a:cs typeface="Calibri"/>
              </a:rPr>
              <a:t> </a:t>
            </a:r>
            <a:r>
              <a:rPr lang="en-US" dirty="0" err="1">
                <a:cs typeface="Calibri"/>
              </a:rPr>
              <a:t>puuta</a:t>
            </a:r>
            <a:r>
              <a:rPr lang="en-US" dirty="0">
                <a:cs typeface="Calibri"/>
              </a:rPr>
              <a:t> </a:t>
            </a:r>
            <a:r>
              <a:rPr lang="en-US" dirty="0" err="1">
                <a:cs typeface="Calibri"/>
              </a:rPr>
              <a:t>poltetaan</a:t>
            </a:r>
            <a:r>
              <a:rPr lang="en-US" dirty="0">
                <a:cs typeface="Calibri"/>
              </a:rPr>
              <a:t> </a:t>
            </a:r>
            <a:r>
              <a:rPr lang="en-US" dirty="0" err="1">
                <a:cs typeface="Calibri"/>
              </a:rPr>
              <a:t>yhdessä</a:t>
            </a:r>
            <a:r>
              <a:rPr lang="en-US" dirty="0">
                <a:cs typeface="Calibri"/>
              </a:rPr>
              <a:t> </a:t>
            </a:r>
            <a:r>
              <a:rPr lang="en-US" dirty="0" err="1">
                <a:cs typeface="Calibri"/>
              </a:rPr>
              <a:t>muiden</a:t>
            </a:r>
            <a:r>
              <a:rPr lang="en-US" dirty="0">
                <a:cs typeface="Calibri"/>
              </a:rPr>
              <a:t> </a:t>
            </a:r>
            <a:r>
              <a:rPr lang="en-US" dirty="0" err="1">
                <a:cs typeface="Calibri"/>
              </a:rPr>
              <a:t>polttoaineiden</a:t>
            </a:r>
            <a:r>
              <a:rPr lang="en-US" dirty="0">
                <a:cs typeface="Calibri"/>
              </a:rPr>
              <a:t>, </a:t>
            </a:r>
            <a:r>
              <a:rPr lang="en-US" dirty="0" err="1">
                <a:cs typeface="Calibri"/>
              </a:rPr>
              <a:t>kuten</a:t>
            </a:r>
            <a:r>
              <a:rPr lang="en-US" dirty="0">
                <a:cs typeface="Calibri"/>
              </a:rPr>
              <a:t> </a:t>
            </a:r>
            <a:r>
              <a:rPr lang="en-US" dirty="0" err="1">
                <a:cs typeface="Calibri"/>
              </a:rPr>
              <a:t>turpeen</a:t>
            </a:r>
            <a:r>
              <a:rPr lang="en-US" dirty="0">
                <a:cs typeface="Calibri"/>
              </a:rPr>
              <a:t>, </a:t>
            </a:r>
            <a:r>
              <a:rPr lang="en-US" dirty="0" err="1">
                <a:cs typeface="Calibri"/>
              </a:rPr>
              <a:t>kanssa</a:t>
            </a:r>
            <a:r>
              <a:rPr lang="en-US" dirty="0">
                <a:cs typeface="Calibri"/>
              </a:rPr>
              <a:t>. </a:t>
            </a:r>
            <a:r>
              <a:rPr lang="en-US" dirty="0" err="1">
                <a:cs typeface="Calibri"/>
              </a:rPr>
              <a:t>Tuhka</a:t>
            </a:r>
            <a:r>
              <a:rPr lang="en-US" dirty="0">
                <a:cs typeface="Calibri"/>
              </a:rPr>
              <a:t> </a:t>
            </a:r>
            <a:r>
              <a:rPr lang="en-US" dirty="0" err="1">
                <a:cs typeface="Calibri"/>
              </a:rPr>
              <a:t>ei</a:t>
            </a:r>
            <a:r>
              <a:rPr lang="en-US" dirty="0">
                <a:cs typeface="Calibri"/>
              </a:rPr>
              <a:t> </a:t>
            </a:r>
            <a:r>
              <a:rPr lang="en-US" dirty="0" err="1">
                <a:cs typeface="Calibri"/>
              </a:rPr>
              <a:t>sovellu</a:t>
            </a:r>
            <a:r>
              <a:rPr lang="en-US" dirty="0">
                <a:cs typeface="Calibri"/>
              </a:rPr>
              <a:t> </a:t>
            </a:r>
            <a:r>
              <a:rPr lang="en-US" dirty="0" err="1">
                <a:cs typeface="Calibri"/>
              </a:rPr>
              <a:t>typpilannoitukseen</a:t>
            </a:r>
            <a:r>
              <a:rPr lang="en-US" dirty="0">
                <a:cs typeface="Calibri"/>
              </a:rPr>
              <a:t>, </a:t>
            </a:r>
            <a:r>
              <a:rPr lang="en-US" dirty="0" err="1">
                <a:cs typeface="Calibri"/>
              </a:rPr>
              <a:t>koska</a:t>
            </a:r>
            <a:r>
              <a:rPr lang="en-US" dirty="0">
                <a:cs typeface="Calibri"/>
              </a:rPr>
              <a:t> </a:t>
            </a:r>
            <a:r>
              <a:rPr lang="en-US" dirty="0" err="1">
                <a:cs typeface="Calibri"/>
              </a:rPr>
              <a:t>materiaalin</a:t>
            </a:r>
            <a:r>
              <a:rPr lang="en-US" dirty="0">
                <a:cs typeface="Calibri"/>
              </a:rPr>
              <a:t> </a:t>
            </a:r>
            <a:r>
              <a:rPr lang="en-US" dirty="0" err="1">
                <a:cs typeface="Calibri"/>
              </a:rPr>
              <a:t>palaessa</a:t>
            </a:r>
            <a:r>
              <a:rPr lang="en-US" dirty="0">
                <a:cs typeface="Calibri"/>
              </a:rPr>
              <a:t> </a:t>
            </a:r>
            <a:r>
              <a:rPr lang="en-US" dirty="0" err="1">
                <a:cs typeface="Calibri"/>
              </a:rPr>
              <a:t>typpi</a:t>
            </a:r>
            <a:r>
              <a:rPr lang="en-US" dirty="0">
                <a:cs typeface="Calibri"/>
              </a:rPr>
              <a:t> </a:t>
            </a:r>
            <a:r>
              <a:rPr lang="en-US" dirty="0" err="1">
                <a:cs typeface="Calibri"/>
              </a:rPr>
              <a:t>poistuu</a:t>
            </a:r>
            <a:r>
              <a:rPr lang="en-US" dirty="0">
                <a:cs typeface="Calibri"/>
              </a:rPr>
              <a:t>. </a:t>
            </a:r>
          </a:p>
          <a:p>
            <a:endParaRPr lang="en-US" dirty="0">
              <a:cs typeface="Calibri"/>
            </a:endParaRPr>
          </a:p>
          <a:p>
            <a:r>
              <a:rPr lang="en-US" dirty="0" err="1">
                <a:cs typeface="Calibri"/>
              </a:rPr>
              <a:t>Suuri</a:t>
            </a:r>
            <a:r>
              <a:rPr lang="en-US" dirty="0">
                <a:cs typeface="Calibri"/>
              </a:rPr>
              <a:t> </a:t>
            </a:r>
            <a:r>
              <a:rPr lang="en-US" dirty="0" err="1">
                <a:cs typeface="Calibri"/>
              </a:rPr>
              <a:t>osa</a:t>
            </a:r>
            <a:r>
              <a:rPr lang="en-US" dirty="0">
                <a:cs typeface="Calibri"/>
              </a:rPr>
              <a:t> </a:t>
            </a:r>
            <a:r>
              <a:rPr lang="en-US" dirty="0" err="1">
                <a:cs typeface="Calibri"/>
              </a:rPr>
              <a:t>metsien</a:t>
            </a:r>
            <a:r>
              <a:rPr lang="en-US" dirty="0">
                <a:cs typeface="Calibri"/>
              </a:rPr>
              <a:t> </a:t>
            </a:r>
            <a:r>
              <a:rPr lang="en-US" dirty="0" err="1">
                <a:cs typeface="Calibri"/>
              </a:rPr>
              <a:t>lannoittamiseen</a:t>
            </a:r>
            <a:r>
              <a:rPr lang="en-US" dirty="0">
                <a:cs typeface="Calibri"/>
              </a:rPr>
              <a:t> </a:t>
            </a:r>
            <a:r>
              <a:rPr lang="en-US" dirty="0" err="1">
                <a:cs typeface="Calibri"/>
              </a:rPr>
              <a:t>kelpaavasta</a:t>
            </a:r>
            <a:r>
              <a:rPr lang="en-US" dirty="0">
                <a:cs typeface="Calibri"/>
              </a:rPr>
              <a:t> </a:t>
            </a:r>
            <a:r>
              <a:rPr lang="en-US" dirty="0" err="1">
                <a:cs typeface="Calibri"/>
              </a:rPr>
              <a:t>tuhkasta</a:t>
            </a:r>
            <a:r>
              <a:rPr lang="en-US" dirty="0">
                <a:cs typeface="Calibri"/>
              </a:rPr>
              <a:t> </a:t>
            </a:r>
            <a:r>
              <a:rPr lang="en-US" dirty="0" err="1">
                <a:cs typeface="Calibri"/>
              </a:rPr>
              <a:t>päätyy</a:t>
            </a:r>
            <a:r>
              <a:rPr lang="en-US" dirty="0">
                <a:cs typeface="Calibri"/>
              </a:rPr>
              <a:t> </a:t>
            </a:r>
            <a:r>
              <a:rPr lang="en-US" dirty="0" err="1">
                <a:cs typeface="Calibri"/>
              </a:rPr>
              <a:t>kaatopaikoille</a:t>
            </a:r>
            <a:r>
              <a:rPr lang="en-US" dirty="0">
                <a:cs typeface="Calibri"/>
              </a:rPr>
              <a:t> tai </a:t>
            </a:r>
            <a:r>
              <a:rPr lang="en-US" dirty="0" err="1">
                <a:cs typeface="Calibri"/>
              </a:rPr>
              <a:t>muuhun</a:t>
            </a:r>
            <a:r>
              <a:rPr lang="en-US" dirty="0">
                <a:cs typeface="Calibri"/>
              </a:rPr>
              <a:t> </a:t>
            </a:r>
            <a:r>
              <a:rPr lang="en-US" dirty="0" err="1">
                <a:cs typeface="Calibri"/>
              </a:rPr>
              <a:t>jatkokäyttöön</a:t>
            </a:r>
            <a:r>
              <a:rPr lang="en-US" dirty="0">
                <a:cs typeface="Calibri"/>
              </a:rPr>
              <a:t>, </a:t>
            </a:r>
            <a:r>
              <a:rPr lang="en-US" dirty="0" err="1">
                <a:cs typeface="Calibri"/>
              </a:rPr>
              <a:t>sillä</a:t>
            </a:r>
            <a:r>
              <a:rPr lang="en-US" dirty="0">
                <a:cs typeface="Calibri"/>
              </a:rPr>
              <a:t> </a:t>
            </a:r>
            <a:r>
              <a:rPr lang="en-US" dirty="0" err="1">
                <a:cs typeface="Calibri"/>
              </a:rPr>
              <a:t>rinnakkaispolton</a:t>
            </a:r>
            <a:r>
              <a:rPr lang="en-US" dirty="0">
                <a:cs typeface="Calibri"/>
              </a:rPr>
              <a:t> </a:t>
            </a:r>
            <a:r>
              <a:rPr lang="en-US" dirty="0" err="1">
                <a:cs typeface="Calibri"/>
              </a:rPr>
              <a:t>vuoksi</a:t>
            </a:r>
            <a:r>
              <a:rPr lang="en-US" dirty="0">
                <a:cs typeface="Calibri"/>
              </a:rPr>
              <a:t> </a:t>
            </a:r>
            <a:r>
              <a:rPr lang="en-US" dirty="0" err="1">
                <a:cs typeface="Calibri"/>
              </a:rPr>
              <a:t>lannoittamiseen</a:t>
            </a:r>
            <a:r>
              <a:rPr lang="en-US" dirty="0">
                <a:cs typeface="Calibri"/>
              </a:rPr>
              <a:t> </a:t>
            </a:r>
            <a:r>
              <a:rPr lang="en-US" dirty="0" err="1">
                <a:cs typeface="Calibri"/>
              </a:rPr>
              <a:t>sopivia</a:t>
            </a:r>
            <a:r>
              <a:rPr lang="en-US" dirty="0">
                <a:cs typeface="Calibri"/>
              </a:rPr>
              <a:t> </a:t>
            </a:r>
            <a:r>
              <a:rPr lang="en-US" dirty="0" err="1">
                <a:cs typeface="Calibri"/>
              </a:rPr>
              <a:t>tuhkia</a:t>
            </a:r>
            <a:r>
              <a:rPr lang="en-US" dirty="0">
                <a:cs typeface="Calibri"/>
              </a:rPr>
              <a:t> on </a:t>
            </a:r>
            <a:r>
              <a:rPr lang="en-US" dirty="0" err="1">
                <a:cs typeface="Calibri"/>
              </a:rPr>
              <a:t>haastava</a:t>
            </a:r>
            <a:r>
              <a:rPr lang="en-US" dirty="0">
                <a:cs typeface="Calibri"/>
              </a:rPr>
              <a:t> </a:t>
            </a:r>
            <a:r>
              <a:rPr lang="en-US" dirty="0" err="1">
                <a:cs typeface="Calibri"/>
              </a:rPr>
              <a:t>erottaa</a:t>
            </a:r>
            <a:r>
              <a:rPr lang="en-US" dirty="0">
                <a:cs typeface="Calibri"/>
              </a:rPr>
              <a:t> </a:t>
            </a:r>
            <a:r>
              <a:rPr lang="en-US" dirty="0" err="1">
                <a:cs typeface="Calibri"/>
              </a:rPr>
              <a:t>muista</a:t>
            </a:r>
            <a:r>
              <a:rPr lang="en-US" dirty="0">
                <a:cs typeface="Calibri"/>
              </a:rPr>
              <a:t> </a:t>
            </a:r>
            <a:r>
              <a:rPr lang="en-US" dirty="0" err="1">
                <a:cs typeface="Calibri"/>
              </a:rPr>
              <a:t>tuhkista</a:t>
            </a:r>
            <a:r>
              <a:rPr lang="en-US" dirty="0">
                <a:cs typeface="Calibri"/>
              </a:rPr>
              <a:t>. </a:t>
            </a:r>
            <a:r>
              <a:rPr lang="en-US" dirty="0" err="1">
                <a:cs typeface="Calibri"/>
              </a:rPr>
              <a:t>Myös</a:t>
            </a:r>
            <a:r>
              <a:rPr lang="en-US" dirty="0">
                <a:cs typeface="Calibri"/>
              </a:rPr>
              <a:t> </a:t>
            </a:r>
            <a:r>
              <a:rPr lang="en-US" dirty="0" err="1">
                <a:cs typeface="Calibri"/>
              </a:rPr>
              <a:t>raskasmetallipitoisuus</a:t>
            </a:r>
            <a:r>
              <a:rPr lang="en-US" dirty="0">
                <a:cs typeface="Calibri"/>
              </a:rPr>
              <a:t> ja </a:t>
            </a:r>
            <a:r>
              <a:rPr lang="en-US" dirty="0" err="1">
                <a:cs typeface="Calibri"/>
              </a:rPr>
              <a:t>ravinteiden</a:t>
            </a:r>
            <a:r>
              <a:rPr lang="en-US" dirty="0">
                <a:cs typeface="Calibri"/>
              </a:rPr>
              <a:t> </a:t>
            </a:r>
            <a:r>
              <a:rPr lang="en-US" dirty="0" err="1">
                <a:cs typeface="Calibri"/>
              </a:rPr>
              <a:t>vähyys</a:t>
            </a:r>
            <a:r>
              <a:rPr lang="en-US" dirty="0">
                <a:cs typeface="Calibri"/>
              </a:rPr>
              <a:t> on </a:t>
            </a:r>
            <a:r>
              <a:rPr lang="en-US" dirty="0" err="1">
                <a:cs typeface="Calibri"/>
              </a:rPr>
              <a:t>rajoittava</a:t>
            </a:r>
            <a:r>
              <a:rPr lang="en-US" dirty="0">
                <a:cs typeface="Calibri"/>
              </a:rPr>
              <a:t> </a:t>
            </a:r>
            <a:r>
              <a:rPr lang="en-US" dirty="0" err="1">
                <a:cs typeface="Calibri"/>
              </a:rPr>
              <a:t>tekijä</a:t>
            </a:r>
            <a:r>
              <a:rPr lang="en-US" dirty="0">
                <a:cs typeface="Calibri"/>
              </a:rPr>
              <a:t> </a:t>
            </a:r>
            <a:r>
              <a:rPr lang="en-US" dirty="0" err="1">
                <a:cs typeface="Calibri"/>
              </a:rPr>
              <a:t>laajemmalle</a:t>
            </a:r>
            <a:r>
              <a:rPr lang="en-US" dirty="0">
                <a:cs typeface="Calibri"/>
              </a:rPr>
              <a:t> </a:t>
            </a:r>
            <a:r>
              <a:rPr lang="en-US" dirty="0" err="1">
                <a:cs typeface="Calibri"/>
              </a:rPr>
              <a:t>hyödyntämiselle</a:t>
            </a:r>
            <a:r>
              <a:rPr lang="en-US" dirty="0">
                <a:cs typeface="Calibri"/>
              </a:rPr>
              <a:t>. </a:t>
            </a:r>
          </a:p>
        </p:txBody>
      </p:sp>
      <p:sp>
        <p:nvSpPr>
          <p:cNvPr id="4" name="Slide Number Placeholder 3"/>
          <p:cNvSpPr>
            <a:spLocks noGrp="1"/>
          </p:cNvSpPr>
          <p:nvPr>
            <p:ph type="sldNum" sz="quarter" idx="5"/>
          </p:nvPr>
        </p:nvSpPr>
        <p:spPr/>
        <p:txBody>
          <a:bodyPr/>
          <a:lstStyle/>
          <a:p>
            <a:fld id="{F06609CB-CAF6-4571-BA04-25E12737EAA4}" type="slidenum">
              <a:rPr lang="fi-FI" smtClean="0"/>
              <a:t>20</a:t>
            </a:fld>
            <a:endParaRPr lang="fi-FI"/>
          </a:p>
        </p:txBody>
      </p:sp>
    </p:spTree>
    <p:extLst>
      <p:ext uri="{BB962C8B-B14F-4D97-AF65-F5344CB8AC3E}">
        <p14:creationId xmlns:p14="http://schemas.microsoft.com/office/powerpoint/2010/main" val="1799342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21</a:t>
            </a:fld>
            <a:endParaRPr lang="fi-FI"/>
          </a:p>
        </p:txBody>
      </p:sp>
    </p:spTree>
    <p:extLst>
      <p:ext uri="{BB962C8B-B14F-4D97-AF65-F5344CB8AC3E}">
        <p14:creationId xmlns:p14="http://schemas.microsoft.com/office/powerpoint/2010/main" val="2947237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6609CB-CAF6-4571-BA04-25E12737EAA4}" type="slidenum">
              <a:rPr lang="fi-FI" smtClean="0"/>
              <a:t>22</a:t>
            </a:fld>
            <a:endParaRPr lang="fi-FI"/>
          </a:p>
        </p:txBody>
      </p:sp>
    </p:spTree>
    <p:extLst>
      <p:ext uri="{BB962C8B-B14F-4D97-AF65-F5344CB8AC3E}">
        <p14:creationId xmlns:p14="http://schemas.microsoft.com/office/powerpoint/2010/main" val="1690201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4</a:t>
            </a:fld>
            <a:endParaRPr lang="fi-FI"/>
          </a:p>
        </p:txBody>
      </p:sp>
    </p:spTree>
    <p:extLst>
      <p:ext uri="{BB962C8B-B14F-4D97-AF65-F5344CB8AC3E}">
        <p14:creationId xmlns:p14="http://schemas.microsoft.com/office/powerpoint/2010/main" val="1088743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23</a:t>
            </a:fld>
            <a:endParaRPr lang="fi-FI"/>
          </a:p>
        </p:txBody>
      </p:sp>
    </p:spTree>
    <p:extLst>
      <p:ext uri="{BB962C8B-B14F-4D97-AF65-F5344CB8AC3E}">
        <p14:creationId xmlns:p14="http://schemas.microsoft.com/office/powerpoint/2010/main" val="3012773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24</a:t>
            </a:fld>
            <a:endParaRPr lang="fi-FI"/>
          </a:p>
        </p:txBody>
      </p:sp>
    </p:spTree>
    <p:extLst>
      <p:ext uri="{BB962C8B-B14F-4D97-AF65-F5344CB8AC3E}">
        <p14:creationId xmlns:p14="http://schemas.microsoft.com/office/powerpoint/2010/main" val="996239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25</a:t>
            </a:fld>
            <a:endParaRPr lang="fi-FI"/>
          </a:p>
        </p:txBody>
      </p:sp>
    </p:spTree>
    <p:extLst>
      <p:ext uri="{BB962C8B-B14F-4D97-AF65-F5344CB8AC3E}">
        <p14:creationId xmlns:p14="http://schemas.microsoft.com/office/powerpoint/2010/main" val="2892789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5</a:t>
            </a:fld>
            <a:endParaRPr lang="fi-FI"/>
          </a:p>
        </p:txBody>
      </p:sp>
    </p:spTree>
    <p:extLst>
      <p:ext uri="{BB962C8B-B14F-4D97-AF65-F5344CB8AC3E}">
        <p14:creationId xmlns:p14="http://schemas.microsoft.com/office/powerpoint/2010/main" val="395339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6609CB-CAF6-4571-BA04-25E12737EAA4}" type="slidenum">
              <a:rPr lang="fi-FI" smtClean="0"/>
              <a:t>6</a:t>
            </a:fld>
            <a:endParaRPr lang="fi-FI"/>
          </a:p>
        </p:txBody>
      </p:sp>
    </p:spTree>
    <p:extLst>
      <p:ext uri="{BB962C8B-B14F-4D97-AF65-F5344CB8AC3E}">
        <p14:creationId xmlns:p14="http://schemas.microsoft.com/office/powerpoint/2010/main" val="3902683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7</a:t>
            </a:fld>
            <a:endParaRPr lang="fi-FI"/>
          </a:p>
        </p:txBody>
      </p:sp>
    </p:spTree>
    <p:extLst>
      <p:ext uri="{BB962C8B-B14F-4D97-AF65-F5344CB8AC3E}">
        <p14:creationId xmlns:p14="http://schemas.microsoft.com/office/powerpoint/2010/main" val="147479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a:t>
            </a:r>
          </a:p>
        </p:txBody>
      </p:sp>
      <p:sp>
        <p:nvSpPr>
          <p:cNvPr id="4" name="Slide Number Placeholder 3"/>
          <p:cNvSpPr>
            <a:spLocks noGrp="1"/>
          </p:cNvSpPr>
          <p:nvPr>
            <p:ph type="sldNum" sz="quarter" idx="5"/>
          </p:nvPr>
        </p:nvSpPr>
        <p:spPr/>
        <p:txBody>
          <a:bodyPr/>
          <a:lstStyle/>
          <a:p>
            <a:fld id="{F06609CB-CAF6-4571-BA04-25E12737EAA4}" type="slidenum">
              <a:rPr lang="fi-FI" smtClean="0"/>
              <a:t>8</a:t>
            </a:fld>
            <a:endParaRPr lang="fi-FI"/>
          </a:p>
        </p:txBody>
      </p:sp>
    </p:spTree>
    <p:extLst>
      <p:ext uri="{BB962C8B-B14F-4D97-AF65-F5344CB8AC3E}">
        <p14:creationId xmlns:p14="http://schemas.microsoft.com/office/powerpoint/2010/main" val="3366694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171450" indent="-171450">
              <a:buFont typeface="Arial"/>
              <a:buChar char="•"/>
            </a:pPr>
            <a:endParaRPr lang="en-US">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10</a:t>
            </a:fld>
            <a:endParaRPr lang="fi-FI"/>
          </a:p>
        </p:txBody>
      </p:sp>
    </p:spTree>
    <p:extLst>
      <p:ext uri="{BB962C8B-B14F-4D97-AF65-F5344CB8AC3E}">
        <p14:creationId xmlns:p14="http://schemas.microsoft.com/office/powerpoint/2010/main" val="3554403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r>
              <a:rPr lang="en-US" dirty="0"/>
              <a:t>  </a:t>
            </a:r>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F06609CB-CAF6-4571-BA04-25E12737EAA4}" type="slidenum">
              <a:rPr lang="fi-FI" smtClean="0"/>
              <a:t>11</a:t>
            </a:fld>
            <a:endParaRPr lang="fi-FI"/>
          </a:p>
        </p:txBody>
      </p:sp>
    </p:spTree>
    <p:extLst>
      <p:ext uri="{BB962C8B-B14F-4D97-AF65-F5344CB8AC3E}">
        <p14:creationId xmlns:p14="http://schemas.microsoft.com/office/powerpoint/2010/main" val="1028207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icrosoft Sans Serif"/>
                <a:ea typeface="Microsoft Sans Serif"/>
                <a:cs typeface="Microsoft Sans Serif"/>
              </a:rPr>
              <a:t>JAMK </a:t>
            </a:r>
          </a:p>
          <a:p>
            <a:r>
              <a:rPr lang="en-US" dirty="0" err="1" smtClean="0">
                <a:cs typeface="Calibri"/>
              </a:rPr>
              <a:t>Lietelannan</a:t>
            </a:r>
            <a:r>
              <a:rPr lang="en-US" dirty="0" smtClean="0">
                <a:cs typeface="Calibri"/>
              </a:rPr>
              <a:t> </a:t>
            </a:r>
            <a:r>
              <a:rPr lang="en-US" dirty="0" err="1" smtClean="0">
                <a:cs typeface="Calibri"/>
              </a:rPr>
              <a:t>käsittelyn</a:t>
            </a:r>
            <a:r>
              <a:rPr lang="en-US" dirty="0" smtClean="0">
                <a:cs typeface="Calibri"/>
              </a:rPr>
              <a:t> </a:t>
            </a:r>
            <a:r>
              <a:rPr lang="en-US" dirty="0" err="1" smtClean="0">
                <a:cs typeface="Calibri"/>
              </a:rPr>
              <a:t>teknologia</a:t>
            </a:r>
            <a:r>
              <a:rPr lang="en-US" dirty="0" smtClean="0">
                <a:cs typeface="Calibri"/>
              </a:rPr>
              <a:t> ja </a:t>
            </a:r>
            <a:r>
              <a:rPr lang="en-US" dirty="0" err="1" smtClean="0">
                <a:cs typeface="Calibri"/>
              </a:rPr>
              <a:t>talous</a:t>
            </a:r>
            <a:endParaRPr lang="en-US" dirty="0" smtClean="0">
              <a:cs typeface="Calibri"/>
            </a:endParaRPr>
          </a:p>
          <a:p>
            <a:r>
              <a:rPr lang="en-US" dirty="0" err="1" smtClean="0">
                <a:cs typeface="Calibri"/>
              </a:rPr>
              <a:t>Ehkä</a:t>
            </a:r>
            <a:r>
              <a:rPr lang="en-US" dirty="0" smtClean="0">
                <a:cs typeface="Calibri"/>
              </a:rPr>
              <a:t> LUKE ja </a:t>
            </a:r>
            <a:r>
              <a:rPr lang="en-US" dirty="0" err="1" smtClean="0">
                <a:cs typeface="Calibri"/>
              </a:rPr>
              <a:t>Valio</a:t>
            </a:r>
            <a:endParaRPr lang="en-US" dirty="0" smtClean="0">
              <a:cs typeface="Calibri"/>
            </a:endParaRPr>
          </a:p>
          <a:p>
            <a:endParaRPr lang="fi-FI" dirty="0"/>
          </a:p>
        </p:txBody>
      </p:sp>
      <p:sp>
        <p:nvSpPr>
          <p:cNvPr id="4" name="Slide Number Placeholder 3"/>
          <p:cNvSpPr>
            <a:spLocks noGrp="1"/>
          </p:cNvSpPr>
          <p:nvPr>
            <p:ph type="sldNum" sz="quarter" idx="10"/>
          </p:nvPr>
        </p:nvSpPr>
        <p:spPr/>
        <p:txBody>
          <a:bodyPr/>
          <a:lstStyle/>
          <a:p>
            <a:fld id="{F06609CB-CAF6-4571-BA04-25E12737EAA4}" type="slidenum">
              <a:rPr lang="fi-FI" smtClean="0"/>
              <a:t>12</a:t>
            </a:fld>
            <a:endParaRPr lang="fi-FI"/>
          </a:p>
        </p:txBody>
      </p:sp>
    </p:spTree>
    <p:extLst>
      <p:ext uri="{BB962C8B-B14F-4D97-AF65-F5344CB8AC3E}">
        <p14:creationId xmlns:p14="http://schemas.microsoft.com/office/powerpoint/2010/main" val="30277516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a:xfrm>
            <a:off x="1716506" y="6192671"/>
            <a:ext cx="966537" cy="365125"/>
          </a:xfrm>
        </p:spPr>
        <p:txBody>
          <a:bodyPr/>
          <a:lstStyle/>
          <a:p>
            <a:fld id="{308255F3-F20B-4B87-BA2E-E1B81D1F1716}" type="datetime1">
              <a:rPr lang="fi-FI" smtClean="0"/>
              <a:t>29.9.2020</a:t>
            </a:fld>
            <a:endParaRPr lang="fi-FI" dirty="0"/>
          </a:p>
        </p:txBody>
      </p:sp>
      <p:sp>
        <p:nvSpPr>
          <p:cNvPr id="5" name="Alatunnisteen paikkamerkki 4"/>
          <p:cNvSpPr>
            <a:spLocks noGrp="1"/>
          </p:cNvSpPr>
          <p:nvPr>
            <p:ph type="ftr" sz="quarter" idx="11"/>
          </p:nvPr>
        </p:nvSpPr>
        <p:spPr/>
        <p:txBody>
          <a:bodyPr/>
          <a:lstStyle/>
          <a:p>
            <a:r>
              <a:rPr lang="fi-FI" dirty="0" smtClean="0"/>
              <a:t>kiertotalousamk.fi</a:t>
            </a:r>
            <a:endParaRPr lang="fi-FI" dirty="0"/>
          </a:p>
        </p:txBody>
      </p:sp>
      <p:pic>
        <p:nvPicPr>
          <p:cNvPr id="7" name="Kuva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0" y="5257800"/>
            <a:ext cx="5359363" cy="876031"/>
          </a:xfrm>
          <a:prstGeom prst="rect">
            <a:avLst/>
          </a:prstGeom>
        </p:spPr>
      </p:pic>
    </p:spTree>
    <p:extLst>
      <p:ext uri="{BB962C8B-B14F-4D97-AF65-F5344CB8AC3E}">
        <p14:creationId xmlns:p14="http://schemas.microsoft.com/office/powerpoint/2010/main" val="36287471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Alatunnisteen paikkamerkki 4"/>
          <p:cNvSpPr>
            <a:spLocks noGrp="1"/>
          </p:cNvSpPr>
          <p:nvPr>
            <p:ph type="ftr" sz="quarter" idx="11"/>
          </p:nvPr>
        </p:nvSpPr>
        <p:spPr/>
        <p:txBody>
          <a:bodyPr/>
          <a:lstStyle/>
          <a:p>
            <a:r>
              <a:rPr lang="fi-FI" smtClean="0"/>
              <a:t>kiertotalousamk.fi</a:t>
            </a:r>
            <a:endParaRPr lang="fi-FI"/>
          </a:p>
        </p:txBody>
      </p:sp>
      <p:pic>
        <p:nvPicPr>
          <p:cNvPr id="4" name="Kuva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3856039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6" name="Kuva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Alatunnisteen paikkamerkki 4"/>
          <p:cNvSpPr>
            <a:spLocks noGrp="1"/>
          </p:cNvSpPr>
          <p:nvPr>
            <p:ph type="ftr" sz="quarter" idx="11"/>
          </p:nvPr>
        </p:nvSpPr>
        <p:spPr/>
        <p:txBody>
          <a:bodyPr/>
          <a:lstStyle/>
          <a:p>
            <a:r>
              <a:rPr lang="fi-FI" smtClean="0"/>
              <a:t>kiertotalousamk.fi</a:t>
            </a:r>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34903091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4"/>
            <a:ext cx="10515600" cy="108944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5" name="Alatunnisteen paikkamerkki 4"/>
          <p:cNvSpPr>
            <a:spLocks noGrp="1"/>
          </p:cNvSpPr>
          <p:nvPr>
            <p:ph type="ftr" sz="quarter" idx="11"/>
          </p:nvPr>
        </p:nvSpPr>
        <p:spPr/>
        <p:txBody>
          <a:bodyPr/>
          <a:lstStyle/>
          <a:p>
            <a:r>
              <a:rPr lang="fi-FI" smtClean="0"/>
              <a:t>kiertotalousamk.fi</a:t>
            </a:r>
            <a:endParaRPr lang="fi-FI"/>
          </a:p>
        </p:txBody>
      </p:sp>
      <p:pic>
        <p:nvPicPr>
          <p:cNvPr id="8" name="Kuv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41085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19979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19979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11"/>
          </p:nvPr>
        </p:nvSpPr>
        <p:spPr/>
        <p:txBody>
          <a:bodyPr/>
          <a:lstStyle/>
          <a:p>
            <a:r>
              <a:rPr lang="fi-FI" smtClean="0"/>
              <a:t>kiertotalousamk.fi</a:t>
            </a:r>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9684029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838200" y="1690688"/>
            <a:ext cx="5181600" cy="4351338"/>
          </a:xfrm>
        </p:spPr>
        <p:txBody>
          <a:bodyPr/>
          <a:lstStyle>
            <a:lvl1pPr marL="457200" indent="-457200">
              <a:buFont typeface="Arial" panose="020B0604020202020204" pitchFamily="34" charset="0"/>
              <a:buChar char="•"/>
              <a:defRPr/>
            </a:lvl1pPr>
          </a:lstStyle>
          <a:p>
            <a:pPr lvl="0"/>
            <a:r>
              <a:rPr lang="fi-FI" dirty="0" smtClean="0"/>
              <a:t>Muokkaa tekstin perustyylejä</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0" y="1825625"/>
            <a:ext cx="5181600" cy="42164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11"/>
          </p:nvPr>
        </p:nvSpPr>
        <p:spPr/>
        <p:txBody>
          <a:bodyPr/>
          <a:lstStyle/>
          <a:p>
            <a:r>
              <a:rPr lang="fi-FI" smtClean="0"/>
              <a:t>kiertotalousamk.fi</a:t>
            </a:r>
            <a:endParaRPr lang="fi-FI"/>
          </a:p>
        </p:txBody>
      </p:sp>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432" y="5352837"/>
            <a:ext cx="4704659" cy="769014"/>
          </a:xfrm>
          <a:prstGeom prst="rect">
            <a:avLst/>
          </a:prstGeom>
        </p:spPr>
      </p:pic>
    </p:spTree>
    <p:extLst>
      <p:ext uri="{BB962C8B-B14F-4D97-AF65-F5344CB8AC3E}">
        <p14:creationId xmlns:p14="http://schemas.microsoft.com/office/powerpoint/2010/main" val="13098673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5" name="Kuva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fi-FI" smtClean="0"/>
              <a:t>Muokkaa perustyyl. napsautt.</a:t>
            </a:r>
            <a:endParaRPr lang="fi-FI"/>
          </a:p>
        </p:txBody>
      </p:sp>
      <p:sp>
        <p:nvSpPr>
          <p:cNvPr id="4" name="Alatunnisteen paikkamerkki 3"/>
          <p:cNvSpPr>
            <a:spLocks noGrp="1"/>
          </p:cNvSpPr>
          <p:nvPr>
            <p:ph type="ftr" sz="quarter" idx="11"/>
          </p:nvPr>
        </p:nvSpPr>
        <p:spPr/>
        <p:txBody>
          <a:bodyPr/>
          <a:lstStyle/>
          <a:p>
            <a:r>
              <a:rPr lang="fi-FI" smtClean="0"/>
              <a:t>kiertotalousamk.fi</a:t>
            </a:r>
            <a:endParaRPr lang="fi-FI"/>
          </a:p>
        </p:txBody>
      </p:sp>
      <p:pic>
        <p:nvPicPr>
          <p:cNvPr id="3" name="Kuva 2"/>
          <p:cNvPicPr>
            <a:picLocks noChangeAspect="1"/>
          </p:cNvPicPr>
          <p:nvPr userDrawn="1"/>
        </p:nvPicPr>
        <p:blipFill>
          <a:blip r:embed="rId3"/>
          <a:stretch>
            <a:fillRect/>
          </a:stretch>
        </p:blipFill>
        <p:spPr>
          <a:xfrm>
            <a:off x="3745788" y="3044918"/>
            <a:ext cx="4700423" cy="768163"/>
          </a:xfrm>
          <a:prstGeom prst="rect">
            <a:avLst/>
          </a:prstGeom>
        </p:spPr>
      </p:pic>
    </p:spTree>
    <p:extLst>
      <p:ext uri="{BB962C8B-B14F-4D97-AF65-F5344CB8AC3E}">
        <p14:creationId xmlns:p14="http://schemas.microsoft.com/office/powerpoint/2010/main" val="39746860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838200" y="1825625"/>
            <a:ext cx="10515600" cy="4161289"/>
          </a:xfrm>
          <a:prstGeom prst="rect">
            <a:avLst/>
          </a:prstGeom>
        </p:spPr>
        <p:txBody>
          <a:bodyPr vert="horz" lIns="91440" tIns="45720" rIns="91440" bIns="45720" rtlCol="0">
            <a:normAutofit/>
          </a:bodyPr>
          <a:lstStyle/>
          <a:p>
            <a:pPr lvl="0"/>
            <a:r>
              <a:rPr lang="fi-FI" dirty="0" smtClean="0"/>
              <a:t>Muokkaa tekstin perustyylejä</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53E9E-8905-47D9-8774-71C2D0812B6B}" type="datetime1">
              <a:rPr lang="fi-FI" smtClean="0"/>
              <a:t>29.9.2020</a:t>
            </a:fld>
            <a:endParaRPr lang="fi-FI"/>
          </a:p>
        </p:txBody>
      </p:sp>
      <p:sp>
        <p:nvSpPr>
          <p:cNvPr id="5" name="Alatunnisteen paikkamerkki 4"/>
          <p:cNvSpPr>
            <a:spLocks noGrp="1"/>
          </p:cNvSpPr>
          <p:nvPr>
            <p:ph type="ftr" sz="quarter" idx="3"/>
          </p:nvPr>
        </p:nvSpPr>
        <p:spPr>
          <a:xfrm>
            <a:off x="4038600" y="619267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smtClean="0"/>
              <a:t>kiertotalousamk.fi</a:t>
            </a:r>
            <a:endParaRPr lang="fi-FI" dirty="0"/>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966C3-9558-4BBB-9775-7D1DA6AA08CC}" type="slidenum">
              <a:rPr lang="fi-FI" smtClean="0"/>
              <a:t>‹#›</a:t>
            </a:fld>
            <a:endParaRPr lang="fi-FI"/>
          </a:p>
        </p:txBody>
      </p:sp>
    </p:spTree>
    <p:extLst>
      <p:ext uri="{BB962C8B-B14F-4D97-AF65-F5344CB8AC3E}">
        <p14:creationId xmlns:p14="http://schemas.microsoft.com/office/powerpoint/2010/main" val="115271154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701" r:id="rId3"/>
    <p:sldLayoutId id="2147483692" r:id="rId4"/>
    <p:sldLayoutId id="2147483693" r:id="rId5"/>
    <p:sldLayoutId id="2147483702" r:id="rId6"/>
    <p:sldLayoutId id="2147483695" r:id="rId7"/>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urn.fi/URN:ISBN:978-952-453-649-3" TargetMode="External"/><Relationship Id="rId2" Type="http://schemas.openxmlformats.org/officeDocument/2006/relationships/hyperlink" Target="https://www.tyrskyconsulting.fi/ravinteiden_kierratys_suomessa.pdf" TargetMode="External"/><Relationship Id="rId1" Type="http://schemas.openxmlformats.org/officeDocument/2006/relationships/slideLayout" Target="../slideLayouts/slideLayout2.xml"/><Relationship Id="rId5" Type="http://schemas.openxmlformats.org/officeDocument/2006/relationships/hyperlink" Target="https://www.ruokavirasto.fi/teemat/elaimista-saatavat-sivutuotteet/" TargetMode="External"/><Relationship Id="rId4" Type="http://schemas.openxmlformats.org/officeDocument/2006/relationships/hyperlink" Target="https://media.sitra.fi/2017/02/27174934/Selvityksia99-2.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jukuri.luke.fi/bitstream/handle/10024/540214/luke-luobio_45_2017.pdf?sequence=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latin typeface="Microsoft Sans Serif"/>
                <a:ea typeface="Microsoft Sans Serif"/>
                <a:cs typeface="Microsoft Sans Serif"/>
              </a:rPr>
              <a:t>Ravinteiden kierrätys, 1op</a:t>
            </a:r>
            <a:endParaRPr lang="fi-FI" dirty="0"/>
          </a:p>
        </p:txBody>
      </p:sp>
      <p:sp>
        <p:nvSpPr>
          <p:cNvPr id="3" name="Alaotsikko 2"/>
          <p:cNvSpPr>
            <a:spLocks noGrp="1"/>
          </p:cNvSpPr>
          <p:nvPr>
            <p:ph type="subTitle" idx="1"/>
          </p:nvPr>
        </p:nvSpPr>
        <p:spPr/>
        <p:txBody>
          <a:bodyPr/>
          <a:lstStyle/>
          <a:p>
            <a:r>
              <a:rPr lang="en-US" dirty="0"/>
              <a:t>Piia Kanto ja Noora Markkanen</a:t>
            </a:r>
          </a:p>
          <a:p>
            <a:r>
              <a:rPr lang="en-US" dirty="0" err="1"/>
              <a:t>Tampereen</a:t>
            </a:r>
            <a:r>
              <a:rPr lang="en-US" dirty="0"/>
              <a:t> </a:t>
            </a:r>
            <a:r>
              <a:rPr lang="en-US" dirty="0" err="1"/>
              <a:t>ammattikorkeakoulu</a:t>
            </a:r>
            <a:endParaRPr lang="en-US" dirty="0"/>
          </a:p>
        </p:txBody>
      </p:sp>
      <p:sp>
        <p:nvSpPr>
          <p:cNvPr id="4" name="Päivämäärän paikkamerkki 3"/>
          <p:cNvSpPr>
            <a:spLocks noGrp="1"/>
          </p:cNvSpPr>
          <p:nvPr>
            <p:ph type="dt" sz="half" idx="10"/>
          </p:nvPr>
        </p:nvSpPr>
        <p:spPr/>
        <p:txBody>
          <a:bodyPr/>
          <a:lstStyle/>
          <a:p>
            <a:fld id="{308255F3-F20B-4B87-BA2E-E1B81D1F1716}" type="datetime1">
              <a:rPr lang="fi-FI" smtClean="0"/>
              <a:t>29.9.2020</a:t>
            </a:fld>
            <a:endParaRPr lang="fi-FI" dirty="0"/>
          </a:p>
        </p:txBody>
      </p:sp>
      <p:sp>
        <p:nvSpPr>
          <p:cNvPr id="5" name="Alatunnisteen paikkamerkki 4"/>
          <p:cNvSpPr>
            <a:spLocks noGrp="1"/>
          </p:cNvSpPr>
          <p:nvPr>
            <p:ph type="ftr" sz="quarter" idx="11"/>
          </p:nvPr>
        </p:nvSpPr>
        <p:spPr/>
        <p:txBody>
          <a:bodyPr/>
          <a:lstStyle/>
          <a:p>
            <a:r>
              <a:rPr lang="fi-FI" smtClean="0"/>
              <a:t>kiertotalousamk.fi</a:t>
            </a:r>
            <a:endParaRPr lang="fi-FI" dirty="0"/>
          </a:p>
        </p:txBody>
      </p:sp>
    </p:spTree>
    <p:extLst>
      <p:ext uri="{BB962C8B-B14F-4D97-AF65-F5344CB8AC3E}">
        <p14:creationId xmlns:p14="http://schemas.microsoft.com/office/powerpoint/2010/main" val="355891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82ACC-DF3E-4843-A58C-71404D0885B5}"/>
              </a:ext>
            </a:extLst>
          </p:cNvPr>
          <p:cNvSpPr>
            <a:spLocks noGrp="1"/>
          </p:cNvSpPr>
          <p:nvPr>
            <p:ph type="title"/>
          </p:nvPr>
        </p:nvSpPr>
        <p:spPr/>
        <p:txBody>
          <a:bodyPr/>
          <a:lstStyle/>
          <a:p>
            <a:r>
              <a:rPr lang="en-US" dirty="0" err="1">
                <a:latin typeface="Microsoft Sans Serif"/>
                <a:ea typeface="Microsoft Sans Serif"/>
                <a:cs typeface="Microsoft Sans Serif"/>
              </a:rPr>
              <a:t>Ravinnetalous</a:t>
            </a:r>
            <a:endParaRPr lang="en-US" dirty="0">
              <a:solidFill>
                <a:srgbClr val="FF0000"/>
              </a:solidFill>
            </a:endParaRPr>
          </a:p>
        </p:txBody>
      </p:sp>
      <p:sp>
        <p:nvSpPr>
          <p:cNvPr id="3" name="Content Placeholder 2">
            <a:extLst>
              <a:ext uri="{FF2B5EF4-FFF2-40B4-BE49-F238E27FC236}">
                <a16:creationId xmlns:a16="http://schemas.microsoft.com/office/drawing/2014/main" id="{3FAC20ED-688B-4DA8-9886-DBD036C6A949}"/>
              </a:ext>
            </a:extLst>
          </p:cNvPr>
          <p:cNvSpPr>
            <a:spLocks noGrp="1"/>
          </p:cNvSpPr>
          <p:nvPr>
            <p:ph idx="1"/>
          </p:nvPr>
        </p:nvSpPr>
        <p:spPr>
          <a:xfrm>
            <a:off x="886691" y="1825626"/>
            <a:ext cx="7165570" cy="3561021"/>
          </a:xfrm>
        </p:spPr>
        <p:txBody>
          <a:bodyPr vert="horz" lIns="91440" tIns="45720" rIns="91440" bIns="45720" rtlCol="0" anchor="t">
            <a:normAutofit fontScale="85000" lnSpcReduction="20000"/>
          </a:bodyPr>
          <a:lstStyle/>
          <a:p>
            <a:r>
              <a:rPr lang="en-US" dirty="0" err="1">
                <a:cs typeface="Calibri"/>
              </a:rPr>
              <a:t>Ravinnetalouden</a:t>
            </a:r>
            <a:r>
              <a:rPr lang="en-US" dirty="0">
                <a:cs typeface="Calibri"/>
              </a:rPr>
              <a:t> </a:t>
            </a:r>
            <a:r>
              <a:rPr lang="en-US" dirty="0" err="1">
                <a:cs typeface="Calibri"/>
              </a:rPr>
              <a:t>toimijoita</a:t>
            </a:r>
            <a:r>
              <a:rPr lang="en-US" dirty="0">
                <a:cs typeface="Calibri"/>
              </a:rPr>
              <a:t> </a:t>
            </a:r>
            <a:r>
              <a:rPr lang="en-US" dirty="0" err="1">
                <a:cs typeface="Calibri"/>
              </a:rPr>
              <a:t>ovat</a:t>
            </a:r>
            <a:r>
              <a:rPr lang="en-US" dirty="0">
                <a:cs typeface="Calibri"/>
              </a:rPr>
              <a:t> </a:t>
            </a:r>
            <a:r>
              <a:rPr lang="en-US" dirty="0" err="1">
                <a:cs typeface="Calibri"/>
              </a:rPr>
              <a:t>maatalous</a:t>
            </a:r>
            <a:r>
              <a:rPr lang="en-US" dirty="0">
                <a:cs typeface="Calibri"/>
              </a:rPr>
              <a:t>, </a:t>
            </a:r>
            <a:r>
              <a:rPr lang="en-US" dirty="0" err="1">
                <a:cs typeface="Calibri"/>
              </a:rPr>
              <a:t>elintarvike</a:t>
            </a:r>
            <a:r>
              <a:rPr lang="en-US" dirty="0">
                <a:cs typeface="Calibri"/>
              </a:rPr>
              <a:t>- ja </a:t>
            </a:r>
            <a:r>
              <a:rPr lang="en-US" dirty="0" err="1">
                <a:cs typeface="Calibri"/>
              </a:rPr>
              <a:t>rehuteollisuus</a:t>
            </a:r>
            <a:r>
              <a:rPr lang="en-US" dirty="0">
                <a:cs typeface="Calibri"/>
              </a:rPr>
              <a:t>, </a:t>
            </a:r>
            <a:r>
              <a:rPr lang="en-US" dirty="0" err="1">
                <a:cs typeface="Calibri"/>
              </a:rPr>
              <a:t>yhdyskunnat</a:t>
            </a:r>
            <a:r>
              <a:rPr lang="en-US" dirty="0">
                <a:cs typeface="Calibri"/>
              </a:rPr>
              <a:t>, </a:t>
            </a:r>
            <a:r>
              <a:rPr lang="en-US" dirty="0" err="1">
                <a:cs typeface="Calibri"/>
              </a:rPr>
              <a:t>kalatalous</a:t>
            </a:r>
            <a:r>
              <a:rPr lang="en-US" dirty="0">
                <a:cs typeface="Calibri"/>
              </a:rPr>
              <a:t>, </a:t>
            </a:r>
            <a:r>
              <a:rPr lang="en-US" dirty="0" err="1">
                <a:cs typeface="Calibri"/>
              </a:rPr>
              <a:t>metsätalous</a:t>
            </a:r>
            <a:r>
              <a:rPr lang="en-US" dirty="0">
                <a:cs typeface="Calibri"/>
              </a:rPr>
              <a:t> ja </a:t>
            </a:r>
            <a:r>
              <a:rPr lang="en-US" dirty="0" err="1">
                <a:cs typeface="Calibri"/>
              </a:rPr>
              <a:t>turvetuotanto</a:t>
            </a:r>
            <a:endParaRPr lang="en-US" dirty="0">
              <a:cs typeface="Calibri"/>
            </a:endParaRPr>
          </a:p>
          <a:p>
            <a:r>
              <a:rPr lang="en-US" dirty="0" err="1">
                <a:cs typeface="Calibri"/>
              </a:rPr>
              <a:t>Maataloudessa</a:t>
            </a:r>
            <a:r>
              <a:rPr lang="en-US" dirty="0">
                <a:cs typeface="Calibri"/>
              </a:rPr>
              <a:t> </a:t>
            </a:r>
            <a:r>
              <a:rPr lang="en-US" dirty="0" err="1">
                <a:cs typeface="Calibri"/>
              </a:rPr>
              <a:t>syntyvät</a:t>
            </a:r>
            <a:r>
              <a:rPr lang="en-US" dirty="0">
                <a:cs typeface="Calibri"/>
              </a:rPr>
              <a:t> </a:t>
            </a:r>
            <a:r>
              <a:rPr lang="en-US" dirty="0" err="1">
                <a:cs typeface="Calibri"/>
              </a:rPr>
              <a:t>suurimmat</a:t>
            </a:r>
            <a:r>
              <a:rPr lang="en-US" dirty="0">
                <a:cs typeface="Calibri"/>
              </a:rPr>
              <a:t> </a:t>
            </a:r>
            <a:r>
              <a:rPr lang="en-US" dirty="0" err="1">
                <a:cs typeface="Calibri"/>
              </a:rPr>
              <a:t>ravinnepitoiset</a:t>
            </a:r>
            <a:r>
              <a:rPr lang="en-US" dirty="0">
                <a:cs typeface="Calibri"/>
              </a:rPr>
              <a:t> </a:t>
            </a:r>
            <a:r>
              <a:rPr lang="en-US" dirty="0" err="1">
                <a:cs typeface="Calibri"/>
              </a:rPr>
              <a:t>sivuvirrat</a:t>
            </a:r>
            <a:endParaRPr lang="en-US" dirty="0">
              <a:cs typeface="Calibri"/>
            </a:endParaRPr>
          </a:p>
          <a:p>
            <a:r>
              <a:rPr lang="en-US" dirty="0" err="1">
                <a:cs typeface="Calibri"/>
              </a:rPr>
              <a:t>Ravinteiden</a:t>
            </a:r>
            <a:r>
              <a:rPr lang="en-US" dirty="0">
                <a:cs typeface="Calibri"/>
              </a:rPr>
              <a:t> </a:t>
            </a:r>
            <a:r>
              <a:rPr lang="en-US" dirty="0" err="1">
                <a:cs typeface="Calibri"/>
              </a:rPr>
              <a:t>kierrättämisen</a:t>
            </a:r>
            <a:r>
              <a:rPr lang="en-US" dirty="0">
                <a:cs typeface="Calibri"/>
              </a:rPr>
              <a:t> </a:t>
            </a:r>
            <a:r>
              <a:rPr lang="en-US" dirty="0" err="1">
                <a:cs typeface="Calibri"/>
              </a:rPr>
              <a:t>taloudellista</a:t>
            </a:r>
            <a:r>
              <a:rPr lang="en-US" dirty="0">
                <a:cs typeface="Calibri"/>
              </a:rPr>
              <a:t> </a:t>
            </a:r>
            <a:r>
              <a:rPr lang="en-US" dirty="0" err="1">
                <a:cs typeface="Calibri"/>
              </a:rPr>
              <a:t>arvoa</a:t>
            </a:r>
            <a:r>
              <a:rPr lang="en-US" dirty="0">
                <a:cs typeface="Calibri"/>
              </a:rPr>
              <a:t> on </a:t>
            </a:r>
            <a:r>
              <a:rPr lang="en-US" dirty="0" err="1">
                <a:cs typeface="Calibri"/>
              </a:rPr>
              <a:t>määritetty</a:t>
            </a:r>
            <a:r>
              <a:rPr lang="en-US" dirty="0">
                <a:cs typeface="Calibri"/>
              </a:rPr>
              <a:t> </a:t>
            </a:r>
            <a:r>
              <a:rPr lang="en-US" dirty="0" err="1">
                <a:cs typeface="Calibri"/>
              </a:rPr>
              <a:t>esimerkiksi</a:t>
            </a:r>
            <a:r>
              <a:rPr lang="en-US" dirty="0">
                <a:cs typeface="Calibri"/>
              </a:rPr>
              <a:t> </a:t>
            </a:r>
            <a:r>
              <a:rPr lang="en-US" dirty="0" err="1">
                <a:cs typeface="Calibri"/>
              </a:rPr>
              <a:t>Sitran</a:t>
            </a:r>
            <a:r>
              <a:rPr lang="en-US" dirty="0">
                <a:cs typeface="Calibri"/>
              </a:rPr>
              <a:t> </a:t>
            </a:r>
            <a:r>
              <a:rPr lang="en-US" dirty="0" err="1">
                <a:cs typeface="Calibri"/>
              </a:rPr>
              <a:t>toimesta</a:t>
            </a:r>
            <a:r>
              <a:rPr lang="en-US" dirty="0">
                <a:cs typeface="Calibri"/>
              </a:rPr>
              <a:t> ja </a:t>
            </a:r>
            <a:r>
              <a:rPr lang="en-US" dirty="0" err="1">
                <a:cs typeface="Calibri"/>
              </a:rPr>
              <a:t>ravinnetalouden</a:t>
            </a:r>
            <a:r>
              <a:rPr lang="en-US" dirty="0">
                <a:cs typeface="Calibri"/>
              </a:rPr>
              <a:t> </a:t>
            </a:r>
            <a:r>
              <a:rPr lang="en-US" dirty="0" err="1">
                <a:cs typeface="Calibri"/>
              </a:rPr>
              <a:t>lasketaan</a:t>
            </a:r>
            <a:r>
              <a:rPr lang="en-US" dirty="0">
                <a:cs typeface="Calibri"/>
              </a:rPr>
              <a:t> </a:t>
            </a:r>
            <a:r>
              <a:rPr lang="en-US" dirty="0" err="1">
                <a:cs typeface="Calibri"/>
              </a:rPr>
              <a:t>tuovan</a:t>
            </a:r>
            <a:r>
              <a:rPr lang="en-US" dirty="0">
                <a:cs typeface="Calibri"/>
              </a:rPr>
              <a:t> </a:t>
            </a:r>
            <a:r>
              <a:rPr lang="en-US" dirty="0" err="1">
                <a:cs typeface="Calibri"/>
              </a:rPr>
              <a:t>lisäarvoa</a:t>
            </a:r>
            <a:r>
              <a:rPr lang="en-US" dirty="0">
                <a:cs typeface="Calibri"/>
              </a:rPr>
              <a:t> mm. </a:t>
            </a:r>
            <a:r>
              <a:rPr lang="en-US" dirty="0" err="1">
                <a:cs typeface="Calibri"/>
              </a:rPr>
              <a:t>uuden</a:t>
            </a:r>
            <a:r>
              <a:rPr lang="en-US" dirty="0">
                <a:cs typeface="Calibri"/>
              </a:rPr>
              <a:t> </a:t>
            </a:r>
            <a:r>
              <a:rPr lang="en-US" dirty="0" err="1">
                <a:cs typeface="Calibri"/>
              </a:rPr>
              <a:t>liiketoiminnan</a:t>
            </a:r>
            <a:r>
              <a:rPr lang="en-US" dirty="0">
                <a:cs typeface="Calibri"/>
              </a:rPr>
              <a:t>, </a:t>
            </a:r>
            <a:r>
              <a:rPr lang="en-US" dirty="0" err="1">
                <a:cs typeface="Calibri"/>
              </a:rPr>
              <a:t>ravinnetuotteiden</a:t>
            </a:r>
            <a:r>
              <a:rPr lang="en-US" dirty="0">
                <a:cs typeface="Calibri"/>
              </a:rPr>
              <a:t> </a:t>
            </a:r>
            <a:r>
              <a:rPr lang="en-US" dirty="0" err="1">
                <a:cs typeface="Calibri"/>
              </a:rPr>
              <a:t>jalostusarvon</a:t>
            </a:r>
            <a:r>
              <a:rPr lang="en-US" dirty="0">
                <a:cs typeface="Calibri"/>
              </a:rPr>
              <a:t> </a:t>
            </a:r>
            <a:r>
              <a:rPr lang="en-US" dirty="0" err="1">
                <a:cs typeface="Calibri"/>
              </a:rPr>
              <a:t>noston</a:t>
            </a:r>
            <a:r>
              <a:rPr lang="en-US" dirty="0">
                <a:cs typeface="Calibri"/>
              </a:rPr>
              <a:t>, </a:t>
            </a:r>
            <a:r>
              <a:rPr lang="en-US" dirty="0" err="1">
                <a:cs typeface="Calibri"/>
              </a:rPr>
              <a:t>lisääntyvien</a:t>
            </a:r>
            <a:r>
              <a:rPr lang="en-US" dirty="0">
                <a:cs typeface="Calibri"/>
              </a:rPr>
              <a:t> </a:t>
            </a:r>
            <a:r>
              <a:rPr lang="en-US" dirty="0" err="1">
                <a:cs typeface="Calibri"/>
              </a:rPr>
              <a:t>työpaikkojen</a:t>
            </a:r>
            <a:r>
              <a:rPr lang="en-US" dirty="0">
                <a:cs typeface="Calibri"/>
              </a:rPr>
              <a:t> ja </a:t>
            </a:r>
            <a:r>
              <a:rPr lang="en-US" dirty="0" err="1">
                <a:cs typeface="Calibri"/>
              </a:rPr>
              <a:t>Itämeren</a:t>
            </a:r>
            <a:r>
              <a:rPr lang="en-US" dirty="0">
                <a:cs typeface="Calibri"/>
              </a:rPr>
              <a:t> </a:t>
            </a:r>
            <a:r>
              <a:rPr lang="en-US" dirty="0" err="1">
                <a:cs typeface="Calibri"/>
              </a:rPr>
              <a:t>rehevöitymisen</a:t>
            </a:r>
            <a:r>
              <a:rPr lang="en-US" dirty="0">
                <a:cs typeface="Calibri"/>
              </a:rPr>
              <a:t> </a:t>
            </a:r>
            <a:r>
              <a:rPr lang="en-US" dirty="0" err="1">
                <a:cs typeface="Calibri"/>
              </a:rPr>
              <a:t>vähentämisen</a:t>
            </a:r>
            <a:r>
              <a:rPr lang="en-US" dirty="0">
                <a:cs typeface="Calibri"/>
              </a:rPr>
              <a:t> </a:t>
            </a:r>
            <a:r>
              <a:rPr lang="en-US" dirty="0" err="1">
                <a:cs typeface="Calibri"/>
              </a:rPr>
              <a:t>kautta</a:t>
            </a:r>
            <a:r>
              <a:rPr lang="en-US" dirty="0">
                <a:cs typeface="Calibri"/>
              </a:rPr>
              <a:t>.</a:t>
            </a:r>
          </a:p>
        </p:txBody>
      </p:sp>
      <p:sp>
        <p:nvSpPr>
          <p:cNvPr id="4" name="Footer Placeholder 3">
            <a:extLst>
              <a:ext uri="{FF2B5EF4-FFF2-40B4-BE49-F238E27FC236}">
                <a16:creationId xmlns:a16="http://schemas.microsoft.com/office/drawing/2014/main" id="{B223A9BA-D0D7-4EC8-9162-E2C4C7B05D75}"/>
              </a:ext>
            </a:extLst>
          </p:cNvPr>
          <p:cNvSpPr>
            <a:spLocks noGrp="1"/>
          </p:cNvSpPr>
          <p:nvPr>
            <p:ph type="ftr" sz="quarter" idx="11"/>
          </p:nvPr>
        </p:nvSpPr>
        <p:spPr/>
        <p:txBody>
          <a:bodyPr/>
          <a:lstStyle/>
          <a:p>
            <a:r>
              <a:rPr lang="fi-FI"/>
              <a:t>kiertotalousamk.fi</a:t>
            </a:r>
          </a:p>
        </p:txBody>
      </p:sp>
      <p:graphicFrame>
        <p:nvGraphicFramePr>
          <p:cNvPr id="5" name="Diagram 4">
            <a:extLst>
              <a:ext uri="{FF2B5EF4-FFF2-40B4-BE49-F238E27FC236}">
                <a16:creationId xmlns:a16="http://schemas.microsoft.com/office/drawing/2014/main" id="{8200E231-6BA4-4039-9091-D02ED0486CF0}"/>
              </a:ext>
            </a:extLst>
          </p:cNvPr>
          <p:cNvGraphicFramePr/>
          <p:nvPr>
            <p:extLst>
              <p:ext uri="{D42A27DB-BD31-4B8C-83A1-F6EECF244321}">
                <p14:modId xmlns:p14="http://schemas.microsoft.com/office/powerpoint/2010/main" val="943491650"/>
              </p:ext>
            </p:extLst>
          </p:nvPr>
        </p:nvGraphicFramePr>
        <p:xfrm>
          <a:off x="6954982" y="1027906"/>
          <a:ext cx="5948217" cy="46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4803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5D7D-7264-4B65-BCC9-FDE070DBEE9A}"/>
              </a:ext>
            </a:extLst>
          </p:cNvPr>
          <p:cNvSpPr>
            <a:spLocks noGrp="1"/>
          </p:cNvSpPr>
          <p:nvPr>
            <p:ph type="title"/>
          </p:nvPr>
        </p:nvSpPr>
        <p:spPr/>
        <p:txBody>
          <a:bodyPr/>
          <a:lstStyle/>
          <a:p>
            <a:r>
              <a:rPr lang="en-US" err="1">
                <a:latin typeface="Microsoft Sans Serif"/>
                <a:ea typeface="Microsoft Sans Serif"/>
                <a:cs typeface="Microsoft Sans Serif"/>
              </a:rPr>
              <a:t>Maatalous</a:t>
            </a:r>
            <a:endParaRPr lang="en-US"/>
          </a:p>
          <a:p>
            <a:endParaRPr lang="en-US"/>
          </a:p>
        </p:txBody>
      </p:sp>
      <p:sp>
        <p:nvSpPr>
          <p:cNvPr id="3" name="Content Placeholder 2">
            <a:extLst>
              <a:ext uri="{FF2B5EF4-FFF2-40B4-BE49-F238E27FC236}">
                <a16:creationId xmlns:a16="http://schemas.microsoft.com/office/drawing/2014/main" id="{5557D235-303C-47ED-9650-F27614FD106E}"/>
              </a:ext>
            </a:extLst>
          </p:cNvPr>
          <p:cNvSpPr>
            <a:spLocks noGrp="1"/>
          </p:cNvSpPr>
          <p:nvPr>
            <p:ph idx="1"/>
          </p:nvPr>
        </p:nvSpPr>
        <p:spPr>
          <a:xfrm>
            <a:off x="1041862" y="1034871"/>
            <a:ext cx="10311938" cy="4590073"/>
          </a:xfrm>
        </p:spPr>
        <p:txBody>
          <a:bodyPr vert="horz" lIns="91440" tIns="45720" rIns="91440" bIns="45720" rtlCol="0" anchor="t">
            <a:normAutofit fontScale="77500" lnSpcReduction="20000"/>
          </a:bodyPr>
          <a:lstStyle/>
          <a:p>
            <a:pPr marL="0" indent="0">
              <a:buNone/>
            </a:pPr>
            <a:endParaRPr lang="en-US" dirty="0">
              <a:cs typeface="Calibri"/>
            </a:endParaRPr>
          </a:p>
          <a:p>
            <a:r>
              <a:rPr lang="en-US" dirty="0" err="1">
                <a:cs typeface="Calibri"/>
              </a:rPr>
              <a:t>Maatalouden</a:t>
            </a:r>
            <a:r>
              <a:rPr lang="en-US" dirty="0">
                <a:cs typeface="Calibri"/>
              </a:rPr>
              <a:t> </a:t>
            </a:r>
            <a:r>
              <a:rPr lang="en-US" dirty="0" err="1">
                <a:cs typeface="Calibri"/>
              </a:rPr>
              <a:t>kierrätysravinnelähteistä</a:t>
            </a:r>
            <a:r>
              <a:rPr lang="en-US" dirty="0">
                <a:cs typeface="Calibri"/>
              </a:rPr>
              <a:t> </a:t>
            </a:r>
            <a:r>
              <a:rPr lang="en-US" dirty="0" err="1">
                <a:cs typeface="Calibri"/>
              </a:rPr>
              <a:t>merkittävin</a:t>
            </a:r>
            <a:r>
              <a:rPr lang="en-US" dirty="0">
                <a:cs typeface="Calibri"/>
              </a:rPr>
              <a:t> on </a:t>
            </a:r>
            <a:r>
              <a:rPr lang="en-US" dirty="0" err="1">
                <a:cs typeface="Calibri"/>
              </a:rPr>
              <a:t>lanta</a:t>
            </a:r>
            <a:r>
              <a:rPr lang="en-US" dirty="0">
                <a:cs typeface="Calibri"/>
              </a:rPr>
              <a:t>. </a:t>
            </a:r>
            <a:r>
              <a:rPr lang="en-US" dirty="0" err="1">
                <a:cs typeface="Calibri"/>
              </a:rPr>
              <a:t>Lannasta</a:t>
            </a:r>
            <a:r>
              <a:rPr lang="en-US" dirty="0">
                <a:cs typeface="Calibri"/>
              </a:rPr>
              <a:t> </a:t>
            </a:r>
            <a:r>
              <a:rPr lang="en-US" dirty="0" err="1">
                <a:cs typeface="Calibri"/>
              </a:rPr>
              <a:t>yli</a:t>
            </a:r>
            <a:r>
              <a:rPr lang="en-US" dirty="0">
                <a:cs typeface="Calibri"/>
              </a:rPr>
              <a:t> </a:t>
            </a:r>
            <a:r>
              <a:rPr lang="en-US" dirty="0" err="1">
                <a:cs typeface="Calibri"/>
              </a:rPr>
              <a:t>puolet</a:t>
            </a:r>
            <a:r>
              <a:rPr lang="en-US" dirty="0">
                <a:cs typeface="Calibri"/>
              </a:rPr>
              <a:t> on </a:t>
            </a:r>
            <a:r>
              <a:rPr lang="en-US" dirty="0" err="1">
                <a:cs typeface="Calibri"/>
              </a:rPr>
              <a:t>niin</a:t>
            </a:r>
            <a:r>
              <a:rPr lang="en-US" dirty="0">
                <a:cs typeface="Calibri"/>
              </a:rPr>
              <a:t> </a:t>
            </a:r>
            <a:r>
              <a:rPr lang="en-US" dirty="0" err="1">
                <a:cs typeface="Calibri"/>
              </a:rPr>
              <a:t>sanottua</a:t>
            </a:r>
            <a:r>
              <a:rPr lang="en-US" dirty="0">
                <a:cs typeface="Calibri"/>
              </a:rPr>
              <a:t> </a:t>
            </a:r>
            <a:r>
              <a:rPr lang="en-US" dirty="0" err="1">
                <a:cs typeface="Calibri"/>
              </a:rPr>
              <a:t>lietelantaa</a:t>
            </a:r>
            <a:r>
              <a:rPr lang="en-US" dirty="0">
                <a:cs typeface="Calibri"/>
              </a:rPr>
              <a:t> ja </a:t>
            </a:r>
            <a:r>
              <a:rPr lang="en-US" dirty="0" err="1">
                <a:cs typeface="Calibri"/>
              </a:rPr>
              <a:t>reilu</a:t>
            </a:r>
            <a:r>
              <a:rPr lang="en-US" dirty="0">
                <a:cs typeface="Calibri"/>
              </a:rPr>
              <a:t> </a:t>
            </a:r>
            <a:r>
              <a:rPr lang="en-US" dirty="0" err="1">
                <a:cs typeface="Calibri"/>
              </a:rPr>
              <a:t>kolmasosa</a:t>
            </a:r>
            <a:r>
              <a:rPr lang="en-US" dirty="0">
                <a:cs typeface="Calibri"/>
              </a:rPr>
              <a:t> </a:t>
            </a:r>
            <a:r>
              <a:rPr lang="en-US" dirty="0" err="1">
                <a:cs typeface="Calibri"/>
              </a:rPr>
              <a:t>kuivalantaa</a:t>
            </a:r>
            <a:r>
              <a:rPr lang="en-US" dirty="0">
                <a:cs typeface="Calibri"/>
              </a:rPr>
              <a:t>. </a:t>
            </a:r>
            <a:r>
              <a:rPr lang="en-US" dirty="0" err="1">
                <a:cs typeface="Calibri"/>
              </a:rPr>
              <a:t>Loppu</a:t>
            </a:r>
            <a:r>
              <a:rPr lang="en-US" dirty="0">
                <a:cs typeface="Calibri"/>
              </a:rPr>
              <a:t> on </a:t>
            </a:r>
            <a:r>
              <a:rPr lang="en-US" dirty="0" err="1">
                <a:cs typeface="Calibri"/>
              </a:rPr>
              <a:t>erilliskerättyä</a:t>
            </a:r>
            <a:r>
              <a:rPr lang="en-US" dirty="0">
                <a:cs typeface="Calibri"/>
              </a:rPr>
              <a:t> </a:t>
            </a:r>
            <a:r>
              <a:rPr lang="en-US" dirty="0" err="1">
                <a:cs typeface="Calibri"/>
              </a:rPr>
              <a:t>virtsaa</a:t>
            </a:r>
            <a:r>
              <a:rPr lang="en-US" dirty="0">
                <a:cs typeface="Calibri"/>
              </a:rPr>
              <a:t>.</a:t>
            </a:r>
          </a:p>
          <a:p>
            <a:r>
              <a:rPr lang="en-US" dirty="0" err="1">
                <a:cs typeface="Calibri"/>
              </a:rPr>
              <a:t>Lannan</a:t>
            </a:r>
            <a:r>
              <a:rPr lang="en-US" dirty="0">
                <a:cs typeface="Calibri"/>
              </a:rPr>
              <a:t> </a:t>
            </a:r>
            <a:r>
              <a:rPr lang="en-US" dirty="0" err="1">
                <a:cs typeface="Calibri"/>
              </a:rPr>
              <a:t>ravinnekäytön</a:t>
            </a:r>
            <a:r>
              <a:rPr lang="en-US" dirty="0">
                <a:cs typeface="Calibri"/>
              </a:rPr>
              <a:t> </a:t>
            </a:r>
            <a:r>
              <a:rPr lang="en-US" dirty="0" err="1">
                <a:cs typeface="Calibri"/>
              </a:rPr>
              <a:t>haasteita</a:t>
            </a:r>
            <a:r>
              <a:rPr lang="en-US" dirty="0">
                <a:cs typeface="Calibri"/>
              </a:rPr>
              <a:t> </a:t>
            </a:r>
            <a:r>
              <a:rPr lang="en-US" dirty="0" err="1">
                <a:cs typeface="Calibri"/>
              </a:rPr>
              <a:t>ovat</a:t>
            </a:r>
            <a:r>
              <a:rPr lang="en-US" dirty="0">
                <a:cs typeface="Calibri"/>
              </a:rPr>
              <a:t> </a:t>
            </a:r>
            <a:r>
              <a:rPr lang="en-US" dirty="0" err="1">
                <a:cs typeface="Calibri"/>
              </a:rPr>
              <a:t>muun</a:t>
            </a:r>
            <a:r>
              <a:rPr lang="en-US" dirty="0">
                <a:cs typeface="Calibri"/>
              </a:rPr>
              <a:t> </a:t>
            </a:r>
            <a:r>
              <a:rPr lang="en-US" dirty="0" err="1">
                <a:cs typeface="Calibri"/>
              </a:rPr>
              <a:t>muassa</a:t>
            </a:r>
            <a:r>
              <a:rPr lang="en-US" dirty="0">
                <a:cs typeface="Calibri"/>
              </a:rPr>
              <a:t>: </a:t>
            </a:r>
          </a:p>
          <a:p>
            <a:pPr lvl="1"/>
            <a:r>
              <a:rPr lang="en-US" dirty="0" err="1">
                <a:cs typeface="Calibri"/>
              </a:rPr>
              <a:t>Koostumus</a:t>
            </a:r>
            <a:r>
              <a:rPr lang="en-US" dirty="0">
                <a:cs typeface="Calibri"/>
              </a:rPr>
              <a:t> </a:t>
            </a:r>
            <a:r>
              <a:rPr lang="en-US" dirty="0" err="1">
                <a:cs typeface="Calibri"/>
              </a:rPr>
              <a:t>kasvien</a:t>
            </a:r>
            <a:r>
              <a:rPr lang="en-US" dirty="0">
                <a:cs typeface="Calibri"/>
              </a:rPr>
              <a:t> </a:t>
            </a:r>
            <a:r>
              <a:rPr lang="en-US" dirty="0" err="1">
                <a:cs typeface="Calibri"/>
              </a:rPr>
              <a:t>tarpeita</a:t>
            </a:r>
            <a:r>
              <a:rPr lang="en-US" dirty="0">
                <a:cs typeface="Calibri"/>
              </a:rPr>
              <a:t> </a:t>
            </a:r>
            <a:r>
              <a:rPr lang="en-US" dirty="0" err="1">
                <a:cs typeface="Calibri"/>
              </a:rPr>
              <a:t>ajatellen</a:t>
            </a:r>
            <a:r>
              <a:rPr lang="en-US" dirty="0">
                <a:cs typeface="Calibri"/>
              </a:rPr>
              <a:t> </a:t>
            </a:r>
            <a:r>
              <a:rPr lang="en-US" dirty="0" err="1">
                <a:cs typeface="Calibri"/>
              </a:rPr>
              <a:t>ei</a:t>
            </a:r>
            <a:r>
              <a:rPr lang="en-US" dirty="0">
                <a:cs typeface="Calibri"/>
              </a:rPr>
              <a:t> ole paras </a:t>
            </a:r>
            <a:r>
              <a:rPr lang="en-US" dirty="0" err="1">
                <a:cs typeface="Calibri"/>
              </a:rPr>
              <a:t>mahdollinen</a:t>
            </a:r>
            <a:r>
              <a:rPr lang="en-US" dirty="0">
                <a:cs typeface="Calibri"/>
              </a:rPr>
              <a:t> ja </a:t>
            </a:r>
            <a:r>
              <a:rPr lang="en-US" dirty="0" err="1">
                <a:cs typeface="Calibri"/>
              </a:rPr>
              <a:t>koostumus</a:t>
            </a:r>
            <a:r>
              <a:rPr lang="en-US" dirty="0">
                <a:cs typeface="Calibri"/>
              </a:rPr>
              <a:t> </a:t>
            </a:r>
            <a:r>
              <a:rPr lang="en-US" dirty="0" err="1">
                <a:cs typeface="Calibri"/>
              </a:rPr>
              <a:t>vaihtelee</a:t>
            </a:r>
            <a:r>
              <a:rPr lang="en-US" dirty="0">
                <a:cs typeface="Calibri"/>
              </a:rPr>
              <a:t> </a:t>
            </a:r>
            <a:r>
              <a:rPr lang="en-US" dirty="0" err="1">
                <a:cs typeface="Calibri"/>
              </a:rPr>
              <a:t>riippuen</a:t>
            </a:r>
            <a:r>
              <a:rPr lang="en-US" dirty="0">
                <a:cs typeface="Calibri"/>
              </a:rPr>
              <a:t> </a:t>
            </a:r>
            <a:r>
              <a:rPr lang="en-US" dirty="0" err="1">
                <a:cs typeface="Calibri"/>
              </a:rPr>
              <a:t>lantatyypistä</a:t>
            </a:r>
            <a:r>
              <a:rPr lang="en-US" dirty="0">
                <a:cs typeface="Calibri"/>
              </a:rPr>
              <a:t>,  </a:t>
            </a:r>
            <a:r>
              <a:rPr lang="en-US" dirty="0" err="1">
                <a:cs typeface="Calibri"/>
              </a:rPr>
              <a:t>eläinlajista</a:t>
            </a:r>
            <a:r>
              <a:rPr lang="en-US" dirty="0">
                <a:cs typeface="Calibri"/>
              </a:rPr>
              <a:t> </a:t>
            </a:r>
            <a:r>
              <a:rPr lang="en-US" dirty="0" err="1">
                <a:cs typeface="Calibri"/>
              </a:rPr>
              <a:t>sekä</a:t>
            </a:r>
            <a:r>
              <a:rPr lang="en-US" dirty="0">
                <a:cs typeface="Calibri"/>
              </a:rPr>
              <a:t> </a:t>
            </a:r>
            <a:r>
              <a:rPr lang="en-US" dirty="0" err="1">
                <a:cs typeface="Calibri"/>
              </a:rPr>
              <a:t>eläinten</a:t>
            </a:r>
            <a:r>
              <a:rPr lang="en-US" dirty="0">
                <a:cs typeface="Calibri"/>
              </a:rPr>
              <a:t> </a:t>
            </a:r>
            <a:r>
              <a:rPr lang="en-US" dirty="0" err="1">
                <a:cs typeface="Calibri"/>
              </a:rPr>
              <a:t>ravinnosta</a:t>
            </a:r>
            <a:r>
              <a:rPr lang="en-US" dirty="0">
                <a:cs typeface="Calibri"/>
              </a:rPr>
              <a:t>. </a:t>
            </a:r>
            <a:r>
              <a:rPr lang="en-US" dirty="0" err="1">
                <a:cs typeface="Calibri"/>
              </a:rPr>
              <a:t>Myös</a:t>
            </a:r>
            <a:r>
              <a:rPr lang="en-US" dirty="0">
                <a:cs typeface="Calibri"/>
              </a:rPr>
              <a:t> </a:t>
            </a:r>
            <a:r>
              <a:rPr lang="en-US" dirty="0" err="1">
                <a:cs typeface="Calibri"/>
              </a:rPr>
              <a:t>lannan</a:t>
            </a:r>
            <a:r>
              <a:rPr lang="en-US" dirty="0">
                <a:cs typeface="Calibri"/>
              </a:rPr>
              <a:t> </a:t>
            </a:r>
            <a:r>
              <a:rPr lang="en-US" dirty="0" err="1">
                <a:cs typeface="Calibri"/>
              </a:rPr>
              <a:t>varastointitapa</a:t>
            </a:r>
            <a:r>
              <a:rPr lang="en-US" dirty="0">
                <a:cs typeface="Calibri"/>
              </a:rPr>
              <a:t> </a:t>
            </a:r>
            <a:r>
              <a:rPr lang="en-US" dirty="0" err="1">
                <a:cs typeface="Calibri"/>
              </a:rPr>
              <a:t>vaikuttaa</a:t>
            </a:r>
            <a:r>
              <a:rPr lang="en-US" dirty="0">
                <a:cs typeface="Calibri"/>
              </a:rPr>
              <a:t> </a:t>
            </a:r>
            <a:r>
              <a:rPr lang="en-US" dirty="0" err="1">
                <a:cs typeface="Calibri"/>
              </a:rPr>
              <a:t>sen</a:t>
            </a:r>
            <a:r>
              <a:rPr lang="en-US" dirty="0">
                <a:cs typeface="Calibri"/>
              </a:rPr>
              <a:t> </a:t>
            </a:r>
            <a:r>
              <a:rPr lang="en-US" dirty="0" err="1">
                <a:cs typeface="Calibri"/>
              </a:rPr>
              <a:t>ravinnekoostumukseen</a:t>
            </a:r>
            <a:r>
              <a:rPr lang="en-US" dirty="0">
                <a:cs typeface="Calibri"/>
              </a:rPr>
              <a:t>.</a:t>
            </a:r>
          </a:p>
          <a:p>
            <a:pPr lvl="1"/>
            <a:r>
              <a:rPr lang="en-US" dirty="0" err="1">
                <a:cs typeface="Calibri"/>
              </a:rPr>
              <a:t>Edellämainituista</a:t>
            </a:r>
            <a:r>
              <a:rPr lang="en-US" dirty="0">
                <a:cs typeface="Calibri"/>
              </a:rPr>
              <a:t> </a:t>
            </a:r>
            <a:r>
              <a:rPr lang="en-US" dirty="0" err="1">
                <a:cs typeface="Calibri"/>
              </a:rPr>
              <a:t>syistä</a:t>
            </a:r>
            <a:r>
              <a:rPr lang="en-US" dirty="0">
                <a:cs typeface="Calibri"/>
              </a:rPr>
              <a:t> </a:t>
            </a:r>
            <a:r>
              <a:rPr lang="en-US" dirty="0" err="1">
                <a:cs typeface="Calibri"/>
              </a:rPr>
              <a:t>johtuen</a:t>
            </a:r>
            <a:r>
              <a:rPr lang="en-US" dirty="0">
                <a:cs typeface="Calibri"/>
              </a:rPr>
              <a:t> </a:t>
            </a:r>
            <a:r>
              <a:rPr lang="en-US" dirty="0" err="1">
                <a:cs typeface="Calibri"/>
              </a:rPr>
              <a:t>lannan</a:t>
            </a:r>
            <a:r>
              <a:rPr lang="en-US" dirty="0">
                <a:cs typeface="Calibri"/>
              </a:rPr>
              <a:t> </a:t>
            </a:r>
            <a:r>
              <a:rPr lang="en-US" dirty="0" err="1">
                <a:cs typeface="Calibri"/>
              </a:rPr>
              <a:t>annostelu</a:t>
            </a:r>
            <a:r>
              <a:rPr lang="en-US" dirty="0">
                <a:cs typeface="Calibri"/>
              </a:rPr>
              <a:t> on </a:t>
            </a:r>
            <a:r>
              <a:rPr lang="en-US" dirty="0" err="1">
                <a:cs typeface="Calibri"/>
              </a:rPr>
              <a:t>mineraalilannoitteiden</a:t>
            </a:r>
            <a:r>
              <a:rPr lang="en-US" dirty="0">
                <a:cs typeface="Calibri"/>
              </a:rPr>
              <a:t> </a:t>
            </a:r>
            <a:r>
              <a:rPr lang="en-US" dirty="0" err="1">
                <a:cs typeface="Calibri"/>
              </a:rPr>
              <a:t>annostelua</a:t>
            </a:r>
            <a:r>
              <a:rPr lang="en-US" dirty="0">
                <a:cs typeface="Calibri"/>
              </a:rPr>
              <a:t> </a:t>
            </a:r>
            <a:r>
              <a:rPr lang="en-US" dirty="0" err="1">
                <a:cs typeface="Calibri"/>
              </a:rPr>
              <a:t>vaikeampaa</a:t>
            </a:r>
            <a:r>
              <a:rPr lang="en-US" dirty="0">
                <a:cs typeface="Calibri"/>
              </a:rPr>
              <a:t>.</a:t>
            </a:r>
          </a:p>
          <a:p>
            <a:pPr lvl="1"/>
            <a:r>
              <a:rPr lang="en-US" dirty="0" err="1">
                <a:cs typeface="Calibri"/>
              </a:rPr>
              <a:t>Lannan</a:t>
            </a:r>
            <a:r>
              <a:rPr lang="en-US" dirty="0">
                <a:cs typeface="Calibri"/>
              </a:rPr>
              <a:t> </a:t>
            </a:r>
            <a:r>
              <a:rPr lang="en-US" dirty="0" err="1">
                <a:cs typeface="Calibri"/>
              </a:rPr>
              <a:t>levitystekniikat</a:t>
            </a:r>
            <a:r>
              <a:rPr lang="en-US" dirty="0">
                <a:cs typeface="Calibri"/>
              </a:rPr>
              <a:t> </a:t>
            </a:r>
            <a:r>
              <a:rPr lang="en-US" dirty="0" err="1">
                <a:cs typeface="Calibri"/>
              </a:rPr>
              <a:t>vaativat</a:t>
            </a:r>
            <a:r>
              <a:rPr lang="en-US" dirty="0">
                <a:cs typeface="Calibri"/>
              </a:rPr>
              <a:t> </a:t>
            </a:r>
            <a:r>
              <a:rPr lang="en-US" dirty="0" err="1">
                <a:cs typeface="Calibri"/>
              </a:rPr>
              <a:t>vielä</a:t>
            </a:r>
            <a:r>
              <a:rPr lang="en-US" dirty="0">
                <a:cs typeface="Calibri"/>
              </a:rPr>
              <a:t> </a:t>
            </a:r>
            <a:r>
              <a:rPr lang="en-US" dirty="0" err="1">
                <a:cs typeface="Calibri"/>
              </a:rPr>
              <a:t>kehittämistä</a:t>
            </a:r>
            <a:r>
              <a:rPr lang="en-US" dirty="0">
                <a:cs typeface="Calibri"/>
              </a:rPr>
              <a:t>.</a:t>
            </a:r>
          </a:p>
          <a:p>
            <a:pPr lvl="1"/>
            <a:r>
              <a:rPr lang="en-US" dirty="0" err="1">
                <a:cs typeface="Calibri"/>
              </a:rPr>
              <a:t>Haasteena</a:t>
            </a:r>
            <a:r>
              <a:rPr lang="en-US" dirty="0">
                <a:cs typeface="Calibri"/>
              </a:rPr>
              <a:t> on </a:t>
            </a:r>
            <a:r>
              <a:rPr lang="en-US" dirty="0" err="1">
                <a:cs typeface="Calibri"/>
              </a:rPr>
              <a:t>myös</a:t>
            </a:r>
            <a:r>
              <a:rPr lang="en-US" dirty="0">
                <a:cs typeface="Calibri"/>
              </a:rPr>
              <a:t> </a:t>
            </a:r>
            <a:r>
              <a:rPr lang="en-US" dirty="0" err="1">
                <a:cs typeface="Calibri"/>
              </a:rPr>
              <a:t>lannan</a:t>
            </a:r>
            <a:r>
              <a:rPr lang="en-US" dirty="0">
                <a:cs typeface="Calibri"/>
              </a:rPr>
              <a:t> </a:t>
            </a:r>
            <a:r>
              <a:rPr lang="en-US" dirty="0" err="1">
                <a:cs typeface="Calibri"/>
              </a:rPr>
              <a:t>tuotto</a:t>
            </a:r>
            <a:r>
              <a:rPr lang="en-US" dirty="0">
                <a:cs typeface="Calibri"/>
              </a:rPr>
              <a:t>- ja </a:t>
            </a:r>
            <a:r>
              <a:rPr lang="en-US" dirty="0" err="1">
                <a:cs typeface="Calibri"/>
              </a:rPr>
              <a:t>käyttökohteiden</a:t>
            </a:r>
            <a:r>
              <a:rPr lang="en-US" dirty="0">
                <a:cs typeface="Calibri"/>
              </a:rPr>
              <a:t> </a:t>
            </a:r>
            <a:r>
              <a:rPr lang="en-US" dirty="0" err="1">
                <a:cs typeface="Calibri"/>
              </a:rPr>
              <a:t>alueellinen</a:t>
            </a:r>
            <a:r>
              <a:rPr lang="en-US" dirty="0">
                <a:cs typeface="Calibri"/>
              </a:rPr>
              <a:t> </a:t>
            </a:r>
            <a:r>
              <a:rPr lang="en-US" dirty="0" err="1">
                <a:cs typeface="Calibri"/>
              </a:rPr>
              <a:t>sijoittuminen</a:t>
            </a:r>
            <a:r>
              <a:rPr lang="en-US" dirty="0">
                <a:cs typeface="Calibri"/>
              </a:rPr>
              <a:t>, </a:t>
            </a:r>
            <a:r>
              <a:rPr lang="en-US" dirty="0" err="1">
                <a:cs typeface="Calibri"/>
              </a:rPr>
              <a:t>kun</a:t>
            </a:r>
            <a:r>
              <a:rPr lang="en-US" dirty="0">
                <a:cs typeface="Calibri"/>
              </a:rPr>
              <a:t> </a:t>
            </a:r>
            <a:r>
              <a:rPr lang="en-US" dirty="0" err="1">
                <a:cs typeface="Calibri"/>
              </a:rPr>
              <a:t>suuri</a:t>
            </a:r>
            <a:r>
              <a:rPr lang="en-US" dirty="0">
                <a:cs typeface="Calibri"/>
              </a:rPr>
              <a:t> </a:t>
            </a:r>
            <a:r>
              <a:rPr lang="en-US" dirty="0" err="1">
                <a:cs typeface="Calibri"/>
              </a:rPr>
              <a:t>osa</a:t>
            </a:r>
            <a:r>
              <a:rPr lang="en-US" dirty="0">
                <a:cs typeface="Calibri"/>
              </a:rPr>
              <a:t> </a:t>
            </a:r>
            <a:r>
              <a:rPr lang="en-US" dirty="0" err="1">
                <a:cs typeface="Calibri"/>
              </a:rPr>
              <a:t>lannasta</a:t>
            </a:r>
            <a:r>
              <a:rPr lang="en-US" dirty="0">
                <a:cs typeface="Calibri"/>
              </a:rPr>
              <a:t> </a:t>
            </a:r>
            <a:r>
              <a:rPr lang="en-US" dirty="0" err="1">
                <a:cs typeface="Calibri"/>
              </a:rPr>
              <a:t>syntyy</a:t>
            </a:r>
            <a:r>
              <a:rPr lang="en-US" dirty="0">
                <a:cs typeface="Calibri"/>
              </a:rPr>
              <a:t> </a:t>
            </a:r>
            <a:r>
              <a:rPr lang="en-US" dirty="0" err="1">
                <a:cs typeface="Calibri"/>
              </a:rPr>
              <a:t>eri</a:t>
            </a:r>
            <a:r>
              <a:rPr lang="en-US" dirty="0">
                <a:cs typeface="Calibri"/>
              </a:rPr>
              <a:t> </a:t>
            </a:r>
            <a:r>
              <a:rPr lang="en-US" dirty="0" err="1">
                <a:cs typeface="Calibri"/>
              </a:rPr>
              <a:t>paikassa</a:t>
            </a:r>
            <a:r>
              <a:rPr lang="en-US" dirty="0">
                <a:cs typeface="Calibri"/>
              </a:rPr>
              <a:t> </a:t>
            </a:r>
            <a:r>
              <a:rPr lang="en-US" dirty="0" err="1">
                <a:cs typeface="Calibri"/>
              </a:rPr>
              <a:t>kuin</a:t>
            </a:r>
            <a:r>
              <a:rPr lang="en-US" dirty="0">
                <a:cs typeface="Calibri"/>
              </a:rPr>
              <a:t> </a:t>
            </a:r>
            <a:r>
              <a:rPr lang="en-US" dirty="0" err="1">
                <a:cs typeface="Calibri"/>
              </a:rPr>
              <a:t>missä</a:t>
            </a:r>
            <a:r>
              <a:rPr lang="en-US" dirty="0">
                <a:cs typeface="Calibri"/>
              </a:rPr>
              <a:t> </a:t>
            </a:r>
            <a:r>
              <a:rPr lang="en-US" dirty="0" err="1">
                <a:cs typeface="Calibri"/>
              </a:rPr>
              <a:t>sen</a:t>
            </a:r>
            <a:r>
              <a:rPr lang="en-US" dirty="0">
                <a:cs typeface="Calibri"/>
              </a:rPr>
              <a:t> </a:t>
            </a:r>
            <a:r>
              <a:rPr lang="en-US" dirty="0" err="1">
                <a:cs typeface="Calibri"/>
              </a:rPr>
              <a:t>ravinteille</a:t>
            </a:r>
            <a:r>
              <a:rPr lang="en-US" dirty="0">
                <a:cs typeface="Calibri"/>
              </a:rPr>
              <a:t> </a:t>
            </a:r>
            <a:r>
              <a:rPr lang="en-US" dirty="0" err="1">
                <a:cs typeface="Calibri"/>
              </a:rPr>
              <a:t>olisi</a:t>
            </a:r>
            <a:r>
              <a:rPr lang="en-US" dirty="0">
                <a:cs typeface="Calibri"/>
              </a:rPr>
              <a:t> </a:t>
            </a:r>
            <a:r>
              <a:rPr lang="en-US" dirty="0" err="1">
                <a:cs typeface="Calibri"/>
              </a:rPr>
              <a:t>käyttöä</a:t>
            </a:r>
            <a:r>
              <a:rPr lang="en-US" dirty="0">
                <a:cs typeface="Calibri"/>
              </a:rPr>
              <a:t>. </a:t>
            </a:r>
          </a:p>
          <a:p>
            <a:r>
              <a:rPr lang="en-US" dirty="0" err="1">
                <a:cs typeface="Calibri"/>
              </a:rPr>
              <a:t>Lannan</a:t>
            </a:r>
            <a:r>
              <a:rPr lang="en-US" dirty="0">
                <a:cs typeface="Calibri"/>
              </a:rPr>
              <a:t> </a:t>
            </a:r>
            <a:r>
              <a:rPr lang="en-US" dirty="0" err="1">
                <a:cs typeface="Calibri"/>
              </a:rPr>
              <a:t>ravinteiden</a:t>
            </a:r>
            <a:r>
              <a:rPr lang="en-US" dirty="0">
                <a:cs typeface="Calibri"/>
              </a:rPr>
              <a:t> </a:t>
            </a:r>
            <a:r>
              <a:rPr lang="en-US" dirty="0" err="1">
                <a:cs typeface="Calibri"/>
              </a:rPr>
              <a:t>tehokkaampi</a:t>
            </a:r>
            <a:r>
              <a:rPr lang="en-US" dirty="0">
                <a:cs typeface="Calibri"/>
              </a:rPr>
              <a:t> </a:t>
            </a:r>
            <a:r>
              <a:rPr lang="en-US" dirty="0" err="1">
                <a:cs typeface="Calibri"/>
              </a:rPr>
              <a:t>hyödyntäminen</a:t>
            </a:r>
            <a:r>
              <a:rPr lang="en-US" dirty="0">
                <a:cs typeface="Calibri"/>
              </a:rPr>
              <a:t> </a:t>
            </a:r>
            <a:r>
              <a:rPr lang="en-US" dirty="0" err="1">
                <a:cs typeface="Calibri"/>
              </a:rPr>
              <a:t>edellyttäisi</a:t>
            </a:r>
            <a:r>
              <a:rPr lang="en-US" dirty="0">
                <a:cs typeface="Calibri"/>
              </a:rPr>
              <a:t> </a:t>
            </a:r>
            <a:r>
              <a:rPr lang="en-US" dirty="0" err="1">
                <a:cs typeface="Calibri"/>
              </a:rPr>
              <a:t>lannan</a:t>
            </a:r>
            <a:r>
              <a:rPr lang="en-US" dirty="0">
                <a:cs typeface="Calibri"/>
              </a:rPr>
              <a:t> </a:t>
            </a:r>
            <a:r>
              <a:rPr lang="en-US" dirty="0" err="1">
                <a:cs typeface="Calibri"/>
              </a:rPr>
              <a:t>prosessointia</a:t>
            </a:r>
            <a:r>
              <a:rPr lang="en-US" dirty="0">
                <a:cs typeface="Calibri"/>
              </a:rPr>
              <a:t>, </a:t>
            </a:r>
            <a:r>
              <a:rPr lang="en-US" dirty="0" err="1">
                <a:cs typeface="Calibri"/>
              </a:rPr>
              <a:t>jotta</a:t>
            </a:r>
            <a:r>
              <a:rPr lang="en-US" dirty="0">
                <a:cs typeface="Calibri"/>
              </a:rPr>
              <a:t> </a:t>
            </a:r>
            <a:r>
              <a:rPr lang="en-US" dirty="0" err="1">
                <a:cs typeface="Calibri"/>
              </a:rPr>
              <a:t>lannan</a:t>
            </a:r>
            <a:r>
              <a:rPr lang="en-US" dirty="0">
                <a:cs typeface="Calibri"/>
              </a:rPr>
              <a:t> </a:t>
            </a:r>
            <a:r>
              <a:rPr lang="en-US" dirty="0" err="1">
                <a:cs typeface="Calibri"/>
              </a:rPr>
              <a:t>ravinnejakauma</a:t>
            </a:r>
            <a:r>
              <a:rPr lang="en-US" dirty="0">
                <a:cs typeface="Calibri"/>
              </a:rPr>
              <a:t> </a:t>
            </a:r>
            <a:r>
              <a:rPr lang="en-US" dirty="0" err="1">
                <a:cs typeface="Calibri"/>
              </a:rPr>
              <a:t>palvelisi</a:t>
            </a:r>
            <a:r>
              <a:rPr lang="en-US" dirty="0">
                <a:cs typeface="Calibri"/>
              </a:rPr>
              <a:t> </a:t>
            </a:r>
            <a:r>
              <a:rPr lang="en-US" dirty="0" err="1">
                <a:cs typeface="Calibri"/>
              </a:rPr>
              <a:t>paremmin</a:t>
            </a:r>
            <a:r>
              <a:rPr lang="en-US" dirty="0">
                <a:cs typeface="Calibri"/>
              </a:rPr>
              <a:t> </a:t>
            </a:r>
            <a:r>
              <a:rPr lang="en-US" dirty="0" err="1">
                <a:cs typeface="Calibri"/>
              </a:rPr>
              <a:t>kasvien</a:t>
            </a:r>
            <a:r>
              <a:rPr lang="en-US" dirty="0">
                <a:cs typeface="Calibri"/>
              </a:rPr>
              <a:t> </a:t>
            </a:r>
            <a:r>
              <a:rPr lang="en-US" dirty="0" err="1">
                <a:cs typeface="Calibri"/>
              </a:rPr>
              <a:t>tarpeita</a:t>
            </a:r>
            <a:r>
              <a:rPr lang="en-US" dirty="0">
                <a:cs typeface="Calibri"/>
              </a:rPr>
              <a:t> ja </a:t>
            </a:r>
            <a:r>
              <a:rPr lang="en-US" dirty="0" err="1">
                <a:cs typeface="Calibri"/>
              </a:rPr>
              <a:t>että</a:t>
            </a:r>
            <a:r>
              <a:rPr lang="en-US" dirty="0">
                <a:cs typeface="Calibri"/>
              </a:rPr>
              <a:t> </a:t>
            </a:r>
            <a:r>
              <a:rPr lang="en-US" dirty="0" err="1">
                <a:cs typeface="Calibri"/>
              </a:rPr>
              <a:t>lannan</a:t>
            </a:r>
            <a:r>
              <a:rPr lang="en-US" dirty="0">
                <a:cs typeface="Calibri"/>
              </a:rPr>
              <a:t> </a:t>
            </a:r>
            <a:r>
              <a:rPr lang="en-US" dirty="0" err="1">
                <a:cs typeface="Calibri"/>
              </a:rPr>
              <a:t>ravinteet</a:t>
            </a:r>
            <a:r>
              <a:rPr lang="en-US" dirty="0">
                <a:cs typeface="Calibri"/>
              </a:rPr>
              <a:t> </a:t>
            </a:r>
            <a:r>
              <a:rPr lang="en-US" dirty="0" err="1">
                <a:cs typeface="Calibri"/>
              </a:rPr>
              <a:t>olisivat</a:t>
            </a:r>
            <a:r>
              <a:rPr lang="en-US" dirty="0">
                <a:cs typeface="Calibri"/>
              </a:rPr>
              <a:t> </a:t>
            </a:r>
            <a:r>
              <a:rPr lang="en-US" dirty="0" err="1">
                <a:cs typeface="Calibri"/>
              </a:rPr>
              <a:t>tiiviimmässä</a:t>
            </a:r>
            <a:r>
              <a:rPr lang="en-US" dirty="0">
                <a:cs typeface="Calibri"/>
              </a:rPr>
              <a:t> </a:t>
            </a:r>
            <a:r>
              <a:rPr lang="en-US" dirty="0" err="1">
                <a:cs typeface="Calibri"/>
              </a:rPr>
              <a:t>muodossa</a:t>
            </a:r>
            <a:r>
              <a:rPr lang="en-US" dirty="0">
                <a:cs typeface="Calibri"/>
              </a:rPr>
              <a:t> ja </a:t>
            </a:r>
            <a:r>
              <a:rPr lang="en-US" dirty="0" err="1">
                <a:cs typeface="Calibri"/>
              </a:rPr>
              <a:t>helpommin</a:t>
            </a:r>
            <a:r>
              <a:rPr lang="en-US" dirty="0">
                <a:cs typeface="Calibri"/>
              </a:rPr>
              <a:t> </a:t>
            </a:r>
            <a:r>
              <a:rPr lang="en-US" dirty="0" err="1">
                <a:cs typeface="Calibri"/>
              </a:rPr>
              <a:t>levitettävissä</a:t>
            </a:r>
            <a:r>
              <a:rPr lang="en-US" dirty="0">
                <a:cs typeface="Calibri"/>
              </a:rPr>
              <a:t>. </a:t>
            </a:r>
            <a:r>
              <a:rPr lang="en-US" dirty="0" err="1">
                <a:cs typeface="Calibri"/>
              </a:rPr>
              <a:t>Käsittely</a:t>
            </a:r>
            <a:r>
              <a:rPr lang="en-US" dirty="0">
                <a:cs typeface="Calibri"/>
              </a:rPr>
              <a:t> </a:t>
            </a:r>
            <a:r>
              <a:rPr lang="en-US" dirty="0" err="1">
                <a:cs typeface="Calibri"/>
              </a:rPr>
              <a:t>kuitenkin</a:t>
            </a:r>
            <a:r>
              <a:rPr lang="en-US" dirty="0">
                <a:cs typeface="Calibri"/>
              </a:rPr>
              <a:t> </a:t>
            </a:r>
            <a:r>
              <a:rPr lang="en-US" dirty="0" err="1">
                <a:cs typeface="Calibri"/>
              </a:rPr>
              <a:t>lisää</a:t>
            </a:r>
            <a:r>
              <a:rPr lang="en-US" dirty="0">
                <a:cs typeface="Calibri"/>
              </a:rPr>
              <a:t> </a:t>
            </a:r>
            <a:r>
              <a:rPr lang="en-US" dirty="0" err="1">
                <a:cs typeface="Calibri"/>
              </a:rPr>
              <a:t>lannan</a:t>
            </a:r>
            <a:r>
              <a:rPr lang="en-US" dirty="0">
                <a:cs typeface="Calibri"/>
              </a:rPr>
              <a:t> </a:t>
            </a:r>
            <a:r>
              <a:rPr lang="en-US" dirty="0" err="1">
                <a:cs typeface="Calibri"/>
              </a:rPr>
              <a:t>käyttökustannuksia</a:t>
            </a:r>
            <a:r>
              <a:rPr lang="en-US" dirty="0">
                <a:cs typeface="Calibri"/>
              </a:rPr>
              <a:t>.</a:t>
            </a: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Footer Placeholder 3">
            <a:extLst>
              <a:ext uri="{FF2B5EF4-FFF2-40B4-BE49-F238E27FC236}">
                <a16:creationId xmlns:a16="http://schemas.microsoft.com/office/drawing/2014/main" id="{441A2980-C5D1-42F5-A645-91BDF497A9F6}"/>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7068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5B3CE-761B-46D8-866F-F6AD2A4E0326}"/>
              </a:ext>
            </a:extLst>
          </p:cNvPr>
          <p:cNvSpPr>
            <a:spLocks noGrp="1"/>
          </p:cNvSpPr>
          <p:nvPr>
            <p:ph type="title"/>
          </p:nvPr>
        </p:nvSpPr>
        <p:spPr/>
        <p:txBody>
          <a:bodyPr/>
          <a:lstStyle/>
          <a:p>
            <a:r>
              <a:rPr lang="en-US" dirty="0" err="1">
                <a:latin typeface="Microsoft Sans Serif"/>
                <a:ea typeface="Microsoft Sans Serif"/>
                <a:cs typeface="Microsoft Sans Serif"/>
              </a:rPr>
              <a:t>Maatalous</a:t>
            </a:r>
            <a:endParaRPr lang="en-US" dirty="0"/>
          </a:p>
        </p:txBody>
      </p:sp>
      <p:sp>
        <p:nvSpPr>
          <p:cNvPr id="3" name="Content Placeholder 2">
            <a:extLst>
              <a:ext uri="{FF2B5EF4-FFF2-40B4-BE49-F238E27FC236}">
                <a16:creationId xmlns:a16="http://schemas.microsoft.com/office/drawing/2014/main" id="{9CC5881D-D6B4-4964-8A15-5EA8058CF038}"/>
              </a:ext>
            </a:extLst>
          </p:cNvPr>
          <p:cNvSpPr>
            <a:spLocks noGrp="1"/>
          </p:cNvSpPr>
          <p:nvPr>
            <p:ph idx="1"/>
          </p:nvPr>
        </p:nvSpPr>
        <p:spPr>
          <a:xfrm>
            <a:off x="898168" y="1531215"/>
            <a:ext cx="10896041" cy="4003881"/>
          </a:xfrm>
        </p:spPr>
        <p:txBody>
          <a:bodyPr vert="horz" lIns="91440" tIns="45720" rIns="91440" bIns="45720" rtlCol="0" anchor="t">
            <a:normAutofit lnSpcReduction="10000"/>
          </a:bodyPr>
          <a:lstStyle/>
          <a:p>
            <a:r>
              <a:rPr lang="en-US" dirty="0" err="1">
                <a:cs typeface="Calibri"/>
              </a:rPr>
              <a:t>Maatalouden</a:t>
            </a:r>
            <a:r>
              <a:rPr lang="en-US" dirty="0">
                <a:cs typeface="Calibri"/>
              </a:rPr>
              <a:t> </a:t>
            </a:r>
            <a:r>
              <a:rPr lang="en-US" dirty="0" err="1">
                <a:cs typeface="Calibri"/>
              </a:rPr>
              <a:t>ravinnelähteitä</a:t>
            </a:r>
            <a:r>
              <a:rPr lang="en-US" dirty="0">
                <a:cs typeface="Calibri"/>
              </a:rPr>
              <a:t> </a:t>
            </a:r>
            <a:r>
              <a:rPr lang="en-US" dirty="0" err="1">
                <a:cs typeface="Calibri"/>
              </a:rPr>
              <a:t>ovat</a:t>
            </a:r>
            <a:r>
              <a:rPr lang="en-US" dirty="0">
                <a:cs typeface="Calibri"/>
              </a:rPr>
              <a:t> </a:t>
            </a:r>
            <a:r>
              <a:rPr lang="en-US" dirty="0" err="1">
                <a:cs typeface="Calibri"/>
              </a:rPr>
              <a:t>myös</a:t>
            </a:r>
            <a:r>
              <a:rPr lang="en-US" dirty="0">
                <a:cs typeface="Calibri"/>
              </a:rPr>
              <a:t> </a:t>
            </a:r>
            <a:r>
              <a:rPr lang="en-US" dirty="0" err="1">
                <a:cs typeface="Calibri"/>
              </a:rPr>
              <a:t>peltobiomassat</a:t>
            </a:r>
            <a:r>
              <a:rPr lang="en-US" dirty="0">
                <a:cs typeface="Calibri"/>
              </a:rPr>
              <a:t>.</a:t>
            </a:r>
          </a:p>
          <a:p>
            <a:r>
              <a:rPr lang="en-US" dirty="0" err="1">
                <a:cs typeface="Calibri"/>
              </a:rPr>
              <a:t>Peltobiomassoja</a:t>
            </a:r>
            <a:r>
              <a:rPr lang="en-US" dirty="0">
                <a:cs typeface="Calibri"/>
              </a:rPr>
              <a:t> </a:t>
            </a:r>
            <a:r>
              <a:rPr lang="en-US" dirty="0" err="1">
                <a:cs typeface="Calibri"/>
              </a:rPr>
              <a:t>käytetään</a:t>
            </a:r>
            <a:r>
              <a:rPr lang="en-US" dirty="0">
                <a:cs typeface="Calibri"/>
              </a:rPr>
              <a:t> </a:t>
            </a:r>
            <a:r>
              <a:rPr lang="en-US" dirty="0" err="1">
                <a:cs typeface="Calibri"/>
              </a:rPr>
              <a:t>ravintona</a:t>
            </a:r>
            <a:r>
              <a:rPr lang="en-US" dirty="0">
                <a:cs typeface="Calibri"/>
              </a:rPr>
              <a:t> ja </a:t>
            </a:r>
            <a:r>
              <a:rPr lang="en-US" dirty="0" err="1">
                <a:cs typeface="Calibri"/>
              </a:rPr>
              <a:t>energian</a:t>
            </a:r>
            <a:r>
              <a:rPr lang="en-US" dirty="0">
                <a:cs typeface="Calibri"/>
              </a:rPr>
              <a:t> </a:t>
            </a:r>
            <a:r>
              <a:rPr lang="en-US" dirty="0" err="1">
                <a:cs typeface="Calibri"/>
              </a:rPr>
              <a:t>tuotannossa</a:t>
            </a:r>
            <a:r>
              <a:rPr lang="en-US" dirty="0">
                <a:cs typeface="Calibri"/>
              </a:rPr>
              <a:t>. </a:t>
            </a:r>
            <a:r>
              <a:rPr lang="en-US" dirty="0" err="1">
                <a:cs typeface="Calibri"/>
              </a:rPr>
              <a:t>Näiden</a:t>
            </a:r>
            <a:r>
              <a:rPr lang="en-US" dirty="0">
                <a:cs typeface="Calibri"/>
              </a:rPr>
              <a:t> </a:t>
            </a:r>
            <a:r>
              <a:rPr lang="en-US" dirty="0" err="1">
                <a:cs typeface="Calibri"/>
              </a:rPr>
              <a:t>lisäksi</a:t>
            </a:r>
            <a:r>
              <a:rPr lang="en-US" dirty="0">
                <a:cs typeface="Calibri"/>
              </a:rPr>
              <a:t> </a:t>
            </a:r>
            <a:r>
              <a:rPr lang="en-US" dirty="0" err="1">
                <a:cs typeface="Calibri"/>
              </a:rPr>
              <a:t>niitä</a:t>
            </a:r>
            <a:r>
              <a:rPr lang="en-US" dirty="0">
                <a:cs typeface="Calibri"/>
              </a:rPr>
              <a:t> </a:t>
            </a:r>
            <a:r>
              <a:rPr lang="en-US" dirty="0" err="1">
                <a:cs typeface="Calibri"/>
              </a:rPr>
              <a:t>kompostoidaan</a:t>
            </a:r>
            <a:r>
              <a:rPr lang="en-US" dirty="0">
                <a:cs typeface="Calibri"/>
              </a:rPr>
              <a:t> ja </a:t>
            </a:r>
            <a:r>
              <a:rPr lang="en-US" dirty="0" err="1">
                <a:cs typeface="Calibri"/>
              </a:rPr>
              <a:t>hyödynnetään</a:t>
            </a:r>
            <a:r>
              <a:rPr lang="en-US" dirty="0">
                <a:cs typeface="Calibri"/>
              </a:rPr>
              <a:t> </a:t>
            </a:r>
            <a:r>
              <a:rPr lang="en-US" dirty="0" err="1">
                <a:cs typeface="Calibri"/>
              </a:rPr>
              <a:t>kateaineina</a:t>
            </a:r>
            <a:r>
              <a:rPr lang="en-US" dirty="0">
                <a:cs typeface="Calibri"/>
              </a:rPr>
              <a:t>. </a:t>
            </a:r>
          </a:p>
          <a:p>
            <a:pPr lvl="1"/>
            <a:r>
              <a:rPr lang="en-US" dirty="0" err="1">
                <a:cs typeface="Calibri"/>
              </a:rPr>
              <a:t>Energiantuotannossa</a:t>
            </a:r>
            <a:r>
              <a:rPr lang="en-US" dirty="0">
                <a:cs typeface="Calibri"/>
              </a:rPr>
              <a:t> </a:t>
            </a:r>
            <a:r>
              <a:rPr lang="en-US" dirty="0" err="1">
                <a:cs typeface="Calibri"/>
              </a:rPr>
              <a:t>peltobiomassoja</a:t>
            </a:r>
            <a:r>
              <a:rPr lang="en-US" dirty="0">
                <a:cs typeface="Calibri"/>
              </a:rPr>
              <a:t> </a:t>
            </a:r>
            <a:r>
              <a:rPr lang="en-US" dirty="0" err="1">
                <a:cs typeface="Calibri"/>
              </a:rPr>
              <a:t>käytetään</a:t>
            </a:r>
            <a:r>
              <a:rPr lang="en-US" dirty="0">
                <a:cs typeface="Calibri"/>
              </a:rPr>
              <a:t> </a:t>
            </a:r>
            <a:r>
              <a:rPr lang="en-US" dirty="0" err="1">
                <a:cs typeface="Calibri"/>
              </a:rPr>
              <a:t>mun</a:t>
            </a:r>
            <a:r>
              <a:rPr lang="en-US" dirty="0">
                <a:cs typeface="Calibri"/>
              </a:rPr>
              <a:t> </a:t>
            </a:r>
            <a:r>
              <a:rPr lang="en-US" dirty="0" err="1">
                <a:cs typeface="Calibri"/>
              </a:rPr>
              <a:t>muassa</a:t>
            </a:r>
            <a:r>
              <a:rPr lang="en-US" dirty="0">
                <a:cs typeface="Calibri"/>
              </a:rPr>
              <a:t> </a:t>
            </a:r>
            <a:r>
              <a:rPr lang="en-US" dirty="0" err="1">
                <a:cs typeface="Calibri"/>
              </a:rPr>
              <a:t>biokaasulaitoksien</a:t>
            </a:r>
            <a:r>
              <a:rPr lang="en-US" dirty="0">
                <a:cs typeface="Calibri"/>
              </a:rPr>
              <a:t> </a:t>
            </a:r>
            <a:r>
              <a:rPr lang="en-US" dirty="0" err="1">
                <a:cs typeface="Calibri"/>
              </a:rPr>
              <a:t>raaka-aineena</a:t>
            </a:r>
            <a:r>
              <a:rPr lang="en-US" dirty="0">
                <a:cs typeface="Calibri"/>
              </a:rPr>
              <a:t>, </a:t>
            </a:r>
            <a:r>
              <a:rPr lang="en-US" dirty="0" err="1">
                <a:cs typeface="Calibri"/>
              </a:rPr>
              <a:t>etanolin</a:t>
            </a:r>
            <a:r>
              <a:rPr lang="en-US" dirty="0">
                <a:cs typeface="Calibri"/>
              </a:rPr>
              <a:t> ja </a:t>
            </a:r>
            <a:r>
              <a:rPr lang="en-US" dirty="0" err="1">
                <a:cs typeface="Calibri"/>
              </a:rPr>
              <a:t>biosieselin</a:t>
            </a:r>
            <a:r>
              <a:rPr lang="en-US" dirty="0">
                <a:cs typeface="Calibri"/>
              </a:rPr>
              <a:t> </a:t>
            </a:r>
            <a:r>
              <a:rPr lang="en-US" dirty="0" err="1">
                <a:cs typeface="Calibri"/>
              </a:rPr>
              <a:t>valmisutksessa</a:t>
            </a:r>
            <a:r>
              <a:rPr lang="en-US" dirty="0">
                <a:cs typeface="Calibri"/>
              </a:rPr>
              <a:t>. </a:t>
            </a:r>
            <a:r>
              <a:rPr lang="en-US" dirty="0" err="1">
                <a:cs typeface="Calibri"/>
              </a:rPr>
              <a:t>Peltobiomassoja</a:t>
            </a:r>
            <a:r>
              <a:rPr lang="en-US" dirty="0">
                <a:cs typeface="Calibri"/>
              </a:rPr>
              <a:t> </a:t>
            </a:r>
            <a:r>
              <a:rPr lang="en-US" dirty="0" err="1">
                <a:cs typeface="Calibri"/>
              </a:rPr>
              <a:t>myös</a:t>
            </a:r>
            <a:r>
              <a:rPr lang="en-US" dirty="0">
                <a:cs typeface="Calibri"/>
              </a:rPr>
              <a:t> </a:t>
            </a:r>
            <a:r>
              <a:rPr lang="en-US" dirty="0" err="1">
                <a:cs typeface="Calibri"/>
              </a:rPr>
              <a:t>poltetaan</a:t>
            </a:r>
            <a:r>
              <a:rPr lang="en-US" dirty="0">
                <a:cs typeface="Calibri"/>
              </a:rPr>
              <a:t>.</a:t>
            </a:r>
          </a:p>
          <a:p>
            <a:pPr lvl="1"/>
            <a:r>
              <a:rPr lang="en-US" dirty="0" err="1">
                <a:cs typeface="Calibri"/>
              </a:rPr>
              <a:t>Energian</a:t>
            </a:r>
            <a:r>
              <a:rPr lang="en-US" dirty="0">
                <a:cs typeface="Calibri"/>
              </a:rPr>
              <a:t> </a:t>
            </a:r>
            <a:r>
              <a:rPr lang="en-US" dirty="0" err="1">
                <a:cs typeface="Calibri"/>
              </a:rPr>
              <a:t>tuotannon</a:t>
            </a:r>
            <a:r>
              <a:rPr lang="en-US" dirty="0">
                <a:cs typeface="Calibri"/>
              </a:rPr>
              <a:t> </a:t>
            </a:r>
            <a:r>
              <a:rPr lang="en-US" dirty="0" err="1">
                <a:cs typeface="Calibri"/>
              </a:rPr>
              <a:t>sivuvirtoina</a:t>
            </a:r>
            <a:r>
              <a:rPr lang="en-US" dirty="0">
                <a:cs typeface="Calibri"/>
              </a:rPr>
              <a:t> </a:t>
            </a:r>
            <a:r>
              <a:rPr lang="en-US" dirty="0" err="1">
                <a:cs typeface="Calibri"/>
              </a:rPr>
              <a:t>syntyy</a:t>
            </a:r>
            <a:r>
              <a:rPr lang="en-US" dirty="0">
                <a:cs typeface="Calibri"/>
              </a:rPr>
              <a:t> </a:t>
            </a:r>
            <a:r>
              <a:rPr lang="en-US" dirty="0" err="1">
                <a:cs typeface="Calibri"/>
              </a:rPr>
              <a:t>ravinnepitoista</a:t>
            </a:r>
            <a:r>
              <a:rPr lang="en-US" dirty="0">
                <a:cs typeface="Calibri"/>
              </a:rPr>
              <a:t> </a:t>
            </a:r>
            <a:r>
              <a:rPr lang="en-US" dirty="0" err="1">
                <a:cs typeface="Calibri"/>
              </a:rPr>
              <a:t>materiaalia</a:t>
            </a:r>
            <a:r>
              <a:rPr lang="en-US" dirty="0">
                <a:cs typeface="Calibri"/>
              </a:rPr>
              <a:t>, jota </a:t>
            </a:r>
            <a:r>
              <a:rPr lang="en-US" dirty="0" err="1">
                <a:cs typeface="Calibri"/>
              </a:rPr>
              <a:t>voidaan</a:t>
            </a:r>
            <a:r>
              <a:rPr lang="en-US" dirty="0">
                <a:cs typeface="Calibri"/>
              </a:rPr>
              <a:t> </a:t>
            </a:r>
            <a:r>
              <a:rPr lang="en-US" dirty="0" err="1">
                <a:cs typeface="Calibri"/>
              </a:rPr>
              <a:t>käyttää</a:t>
            </a:r>
            <a:r>
              <a:rPr lang="en-US" dirty="0">
                <a:cs typeface="Calibri"/>
              </a:rPr>
              <a:t> </a:t>
            </a:r>
            <a:r>
              <a:rPr lang="en-US" dirty="0" err="1">
                <a:cs typeface="Calibri"/>
              </a:rPr>
              <a:t>edelleen</a:t>
            </a:r>
            <a:r>
              <a:rPr lang="en-US" dirty="0">
                <a:cs typeface="Calibri"/>
              </a:rPr>
              <a:t> </a:t>
            </a:r>
            <a:r>
              <a:rPr lang="en-US" dirty="0" err="1">
                <a:cs typeface="Calibri"/>
              </a:rPr>
              <a:t>lannoitteena</a:t>
            </a:r>
            <a:r>
              <a:rPr lang="en-US" dirty="0">
                <a:cs typeface="Calibri"/>
              </a:rPr>
              <a:t>.</a:t>
            </a:r>
            <a:endParaRPr lang="en-US" dirty="0">
              <a:ea typeface="+mn-lt"/>
              <a:cs typeface="+mn-lt"/>
            </a:endParaRPr>
          </a:p>
          <a:p>
            <a:r>
              <a:rPr lang="en-US" dirty="0" err="1">
                <a:cs typeface="Calibri"/>
              </a:rPr>
              <a:t>Peltobiomassojen</a:t>
            </a:r>
            <a:r>
              <a:rPr lang="en-US" dirty="0">
                <a:cs typeface="Calibri"/>
              </a:rPr>
              <a:t> </a:t>
            </a:r>
            <a:r>
              <a:rPr lang="en-US" dirty="0" err="1">
                <a:cs typeface="Calibri"/>
              </a:rPr>
              <a:t>sisältämät</a:t>
            </a:r>
            <a:r>
              <a:rPr lang="en-US" dirty="0">
                <a:cs typeface="Calibri"/>
              </a:rPr>
              <a:t> </a:t>
            </a:r>
            <a:r>
              <a:rPr lang="en-US" dirty="0" err="1">
                <a:cs typeface="Calibri"/>
              </a:rPr>
              <a:t>ravinteet</a:t>
            </a:r>
            <a:r>
              <a:rPr lang="en-US" dirty="0">
                <a:cs typeface="Calibri"/>
              </a:rPr>
              <a:t> </a:t>
            </a:r>
            <a:r>
              <a:rPr lang="en-US" dirty="0" err="1">
                <a:cs typeface="Calibri"/>
              </a:rPr>
              <a:t>voidaan</a:t>
            </a:r>
            <a:r>
              <a:rPr lang="en-US" dirty="0">
                <a:cs typeface="Calibri"/>
              </a:rPr>
              <a:t> </a:t>
            </a:r>
            <a:r>
              <a:rPr lang="en-US" dirty="0" err="1">
                <a:cs typeface="Calibri"/>
              </a:rPr>
              <a:t>palauttaa</a:t>
            </a:r>
            <a:r>
              <a:rPr lang="en-US" dirty="0">
                <a:cs typeface="Calibri"/>
              </a:rPr>
              <a:t> </a:t>
            </a:r>
            <a:r>
              <a:rPr lang="en-US" dirty="0" err="1">
                <a:cs typeface="Calibri"/>
              </a:rPr>
              <a:t>ravinnekiertoon</a:t>
            </a:r>
            <a:r>
              <a:rPr lang="en-US" dirty="0">
                <a:cs typeface="Calibri"/>
              </a:rPr>
              <a:t> </a:t>
            </a:r>
            <a:r>
              <a:rPr lang="en-US" dirty="0" err="1">
                <a:cs typeface="Calibri"/>
              </a:rPr>
              <a:t>eri</a:t>
            </a:r>
            <a:r>
              <a:rPr lang="en-US" dirty="0">
                <a:cs typeface="Calibri"/>
              </a:rPr>
              <a:t> </a:t>
            </a:r>
            <a:r>
              <a:rPr lang="en-US" dirty="0" err="1">
                <a:cs typeface="Calibri"/>
              </a:rPr>
              <a:t>tavoin</a:t>
            </a:r>
            <a:r>
              <a:rPr lang="en-US" dirty="0">
                <a:cs typeface="Calibri"/>
              </a:rPr>
              <a:t> </a:t>
            </a:r>
            <a:r>
              <a:rPr lang="en-US" dirty="0" err="1">
                <a:cs typeface="Calibri"/>
              </a:rPr>
              <a:t>riippuen</a:t>
            </a:r>
            <a:r>
              <a:rPr lang="en-US" dirty="0">
                <a:cs typeface="Calibri"/>
              </a:rPr>
              <a:t> </a:t>
            </a:r>
            <a:r>
              <a:rPr lang="en-US" dirty="0" err="1">
                <a:cs typeface="Calibri"/>
              </a:rPr>
              <a:t>peltobiomassan</a:t>
            </a:r>
            <a:r>
              <a:rPr lang="en-US" dirty="0">
                <a:cs typeface="Calibri"/>
              </a:rPr>
              <a:t> </a:t>
            </a:r>
            <a:r>
              <a:rPr lang="en-US" dirty="0" err="1">
                <a:cs typeface="Calibri"/>
              </a:rPr>
              <a:t>käyttökohteesta</a:t>
            </a:r>
            <a:r>
              <a:rPr lang="en-US" dirty="0">
                <a:cs typeface="Calibri"/>
              </a:rPr>
              <a:t>. </a:t>
            </a:r>
          </a:p>
          <a:p>
            <a:endParaRPr lang="en-US" dirty="0">
              <a:cs typeface="Calibri"/>
            </a:endParaRPr>
          </a:p>
          <a:p>
            <a:pPr lvl="1"/>
            <a:endParaRPr lang="en-US" dirty="0">
              <a:cs typeface="Calibri"/>
            </a:endParaRPr>
          </a:p>
        </p:txBody>
      </p:sp>
      <p:sp>
        <p:nvSpPr>
          <p:cNvPr id="4" name="Footer Placeholder 3">
            <a:extLst>
              <a:ext uri="{FF2B5EF4-FFF2-40B4-BE49-F238E27FC236}">
                <a16:creationId xmlns:a16="http://schemas.microsoft.com/office/drawing/2014/main" id="{A24E45D6-CC63-4317-BE0F-0B11A83B5D7E}"/>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1045750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5381-ECD8-4FAA-AC20-ECA8A3A1DFF0}"/>
              </a:ext>
            </a:extLst>
          </p:cNvPr>
          <p:cNvSpPr>
            <a:spLocks noGrp="1"/>
          </p:cNvSpPr>
          <p:nvPr>
            <p:ph type="title"/>
          </p:nvPr>
        </p:nvSpPr>
        <p:spPr/>
        <p:txBody>
          <a:bodyPr/>
          <a:lstStyle/>
          <a:p>
            <a:r>
              <a:rPr lang="en-US" err="1">
                <a:latin typeface="Microsoft Sans Serif"/>
                <a:ea typeface="Microsoft Sans Serif"/>
                <a:cs typeface="Microsoft Sans Serif"/>
              </a:rPr>
              <a:t>Elintarvike</a:t>
            </a:r>
            <a:r>
              <a:rPr lang="en-US">
                <a:latin typeface="Microsoft Sans Serif"/>
                <a:ea typeface="Microsoft Sans Serif"/>
                <a:cs typeface="Microsoft Sans Serif"/>
              </a:rPr>
              <a:t>- ja </a:t>
            </a:r>
            <a:r>
              <a:rPr lang="en-US" err="1">
                <a:latin typeface="Microsoft Sans Serif"/>
                <a:ea typeface="Microsoft Sans Serif"/>
                <a:cs typeface="Microsoft Sans Serif"/>
              </a:rPr>
              <a:t>rehuteollisuus</a:t>
            </a:r>
            <a:endParaRPr lang="en-US" err="1"/>
          </a:p>
        </p:txBody>
      </p:sp>
      <p:sp>
        <p:nvSpPr>
          <p:cNvPr id="3" name="Content Placeholder 2">
            <a:extLst>
              <a:ext uri="{FF2B5EF4-FFF2-40B4-BE49-F238E27FC236}">
                <a16:creationId xmlns:a16="http://schemas.microsoft.com/office/drawing/2014/main" id="{F9925C4E-0EF2-4065-B00F-993D32073077}"/>
              </a:ext>
            </a:extLst>
          </p:cNvPr>
          <p:cNvSpPr>
            <a:spLocks noGrp="1"/>
          </p:cNvSpPr>
          <p:nvPr>
            <p:ph idx="1"/>
          </p:nvPr>
        </p:nvSpPr>
        <p:spPr>
          <a:xfrm>
            <a:off x="1190342" y="1825626"/>
            <a:ext cx="10163457" cy="3671596"/>
          </a:xfrm>
        </p:spPr>
        <p:txBody>
          <a:bodyPr vert="horz" lIns="91440" tIns="45720" rIns="91440" bIns="45720" rtlCol="0" anchor="t">
            <a:normAutofit fontScale="92500" lnSpcReduction="20000"/>
          </a:bodyPr>
          <a:lstStyle/>
          <a:p>
            <a:r>
              <a:rPr lang="en-US" dirty="0" err="1">
                <a:cs typeface="Calibri"/>
              </a:rPr>
              <a:t>Elintarvike</a:t>
            </a:r>
            <a:r>
              <a:rPr lang="en-US" dirty="0">
                <a:cs typeface="Calibri"/>
              </a:rPr>
              <a:t>- ja </a:t>
            </a:r>
            <a:r>
              <a:rPr lang="en-US" dirty="0" err="1">
                <a:cs typeface="Calibri"/>
              </a:rPr>
              <a:t>rehuteollisuudessa</a:t>
            </a:r>
            <a:r>
              <a:rPr lang="en-US" dirty="0">
                <a:cs typeface="Calibri"/>
              </a:rPr>
              <a:t> </a:t>
            </a:r>
            <a:r>
              <a:rPr lang="en-US" dirty="0" err="1">
                <a:cs typeface="Calibri"/>
              </a:rPr>
              <a:t>syntyy</a:t>
            </a:r>
            <a:r>
              <a:rPr lang="en-US" dirty="0">
                <a:cs typeface="Calibri"/>
              </a:rPr>
              <a:t> </a:t>
            </a:r>
            <a:r>
              <a:rPr lang="en-US" dirty="0" err="1">
                <a:cs typeface="Calibri"/>
              </a:rPr>
              <a:t>sivutuotteita</a:t>
            </a:r>
            <a:r>
              <a:rPr lang="en-US" dirty="0">
                <a:cs typeface="Calibri"/>
              </a:rPr>
              <a:t>, </a:t>
            </a:r>
            <a:r>
              <a:rPr lang="en-US" dirty="0" err="1">
                <a:cs typeface="Calibri"/>
              </a:rPr>
              <a:t>joilla</a:t>
            </a:r>
            <a:r>
              <a:rPr lang="en-US" dirty="0">
                <a:cs typeface="Calibri"/>
              </a:rPr>
              <a:t> on </a:t>
            </a:r>
            <a:r>
              <a:rPr lang="en-US" dirty="0" err="1">
                <a:cs typeface="Calibri"/>
              </a:rPr>
              <a:t>erilaisia</a:t>
            </a:r>
            <a:r>
              <a:rPr lang="en-US" dirty="0">
                <a:cs typeface="Calibri"/>
              </a:rPr>
              <a:t> </a:t>
            </a:r>
            <a:r>
              <a:rPr lang="en-US" dirty="0" err="1">
                <a:cs typeface="Calibri"/>
              </a:rPr>
              <a:t>ominaisuuksia</a:t>
            </a:r>
            <a:r>
              <a:rPr lang="en-US" dirty="0">
                <a:cs typeface="Calibri"/>
              </a:rPr>
              <a:t> ja </a:t>
            </a:r>
            <a:r>
              <a:rPr lang="en-US" dirty="0" err="1">
                <a:cs typeface="Calibri"/>
              </a:rPr>
              <a:t>ravinnesisältöjä</a:t>
            </a:r>
            <a:r>
              <a:rPr lang="en-US" dirty="0">
                <a:cs typeface="Calibri"/>
              </a:rPr>
              <a:t>. </a:t>
            </a:r>
          </a:p>
          <a:p>
            <a:r>
              <a:rPr lang="en-US" dirty="0" err="1">
                <a:cs typeface="Calibri"/>
              </a:rPr>
              <a:t>Sivuvirrat</a:t>
            </a:r>
            <a:r>
              <a:rPr lang="en-US" dirty="0">
                <a:cs typeface="Calibri"/>
              </a:rPr>
              <a:t> </a:t>
            </a:r>
            <a:r>
              <a:rPr lang="en-US" dirty="0" err="1">
                <a:cs typeface="Calibri"/>
              </a:rPr>
              <a:t>ovat</a:t>
            </a:r>
            <a:r>
              <a:rPr lang="en-US" dirty="0">
                <a:cs typeface="Calibri"/>
              </a:rPr>
              <a:t> </a:t>
            </a:r>
            <a:r>
              <a:rPr lang="en-US" dirty="0" err="1">
                <a:cs typeface="Calibri"/>
              </a:rPr>
              <a:t>eläin</a:t>
            </a:r>
            <a:r>
              <a:rPr lang="en-US" dirty="0">
                <a:cs typeface="Calibri"/>
              </a:rPr>
              <a:t>- tai </a:t>
            </a:r>
            <a:r>
              <a:rPr lang="en-US" dirty="0" err="1">
                <a:cs typeface="Calibri"/>
              </a:rPr>
              <a:t>kasviperäisiä</a:t>
            </a:r>
            <a:r>
              <a:rPr lang="en-US" dirty="0">
                <a:cs typeface="Calibri"/>
              </a:rPr>
              <a:t> ja </a:t>
            </a:r>
            <a:r>
              <a:rPr lang="en-US" dirty="0" err="1">
                <a:cs typeface="Calibri"/>
              </a:rPr>
              <a:t>voivat</a:t>
            </a:r>
            <a:r>
              <a:rPr lang="en-US" dirty="0">
                <a:cs typeface="Calibri"/>
              </a:rPr>
              <a:t> olla </a:t>
            </a:r>
            <a:r>
              <a:rPr lang="en-US" dirty="0" err="1">
                <a:cs typeface="Calibri"/>
              </a:rPr>
              <a:t>nestemäisessä</a:t>
            </a:r>
            <a:r>
              <a:rPr lang="en-US" dirty="0">
                <a:cs typeface="Calibri"/>
              </a:rPr>
              <a:t> tai </a:t>
            </a:r>
            <a:r>
              <a:rPr lang="en-US" dirty="0" err="1">
                <a:cs typeface="Calibri"/>
              </a:rPr>
              <a:t>kiinteässä</a:t>
            </a:r>
            <a:r>
              <a:rPr lang="en-US" dirty="0">
                <a:cs typeface="Calibri"/>
              </a:rPr>
              <a:t> </a:t>
            </a:r>
            <a:r>
              <a:rPr lang="en-US" dirty="0" err="1">
                <a:cs typeface="Calibri"/>
              </a:rPr>
              <a:t>muodossa</a:t>
            </a:r>
            <a:r>
              <a:rPr lang="en-US" dirty="0">
                <a:cs typeface="Calibri"/>
              </a:rPr>
              <a:t>. </a:t>
            </a:r>
          </a:p>
          <a:p>
            <a:r>
              <a:rPr lang="en-US" dirty="0" err="1">
                <a:ea typeface="+mn-lt"/>
                <a:cs typeface="+mn-lt"/>
              </a:rPr>
              <a:t>Eläinperäisiä</a:t>
            </a:r>
            <a:r>
              <a:rPr lang="en-US" dirty="0">
                <a:ea typeface="+mn-lt"/>
                <a:cs typeface="+mn-lt"/>
              </a:rPr>
              <a:t> </a:t>
            </a:r>
            <a:r>
              <a:rPr lang="en-US" dirty="0" err="1">
                <a:ea typeface="+mn-lt"/>
                <a:cs typeface="+mn-lt"/>
              </a:rPr>
              <a:t>sivutuotteita</a:t>
            </a:r>
            <a:r>
              <a:rPr lang="en-US" dirty="0">
                <a:ea typeface="+mn-lt"/>
                <a:cs typeface="+mn-lt"/>
              </a:rPr>
              <a:t> </a:t>
            </a:r>
            <a:r>
              <a:rPr lang="en-US" dirty="0" err="1">
                <a:ea typeface="+mn-lt"/>
                <a:cs typeface="+mn-lt"/>
              </a:rPr>
              <a:t>muodostuu</a:t>
            </a:r>
            <a:r>
              <a:rPr lang="en-US" dirty="0">
                <a:ea typeface="+mn-lt"/>
                <a:cs typeface="+mn-lt"/>
              </a:rPr>
              <a:t> </a:t>
            </a:r>
            <a:r>
              <a:rPr lang="en-US" dirty="0" err="1">
                <a:ea typeface="+mn-lt"/>
                <a:cs typeface="+mn-lt"/>
              </a:rPr>
              <a:t>teurastamoissa</a:t>
            </a:r>
            <a:r>
              <a:rPr lang="en-US" dirty="0">
                <a:ea typeface="+mn-lt"/>
                <a:cs typeface="+mn-lt"/>
              </a:rPr>
              <a:t>, </a:t>
            </a:r>
            <a:r>
              <a:rPr lang="en-US" dirty="0" err="1">
                <a:ea typeface="+mn-lt"/>
                <a:cs typeface="+mn-lt"/>
              </a:rPr>
              <a:t>maatiloilla</a:t>
            </a:r>
            <a:r>
              <a:rPr lang="en-US" dirty="0">
                <a:ea typeface="+mn-lt"/>
                <a:cs typeface="+mn-lt"/>
              </a:rPr>
              <a:t> ja </a:t>
            </a:r>
            <a:r>
              <a:rPr lang="en-US" dirty="0" err="1">
                <a:ea typeface="+mn-lt"/>
                <a:cs typeface="+mn-lt"/>
              </a:rPr>
              <a:t>turkiseläintarhoilla</a:t>
            </a:r>
            <a:r>
              <a:rPr lang="en-US" dirty="0">
                <a:ea typeface="+mn-lt"/>
                <a:cs typeface="+mn-lt"/>
              </a:rPr>
              <a:t>. </a:t>
            </a:r>
            <a:r>
              <a:rPr lang="en-US" dirty="0" err="1">
                <a:ea typeface="+mn-lt"/>
                <a:cs typeface="+mn-lt"/>
              </a:rPr>
              <a:t>Yli</a:t>
            </a:r>
            <a:r>
              <a:rPr lang="en-US" dirty="0">
                <a:ea typeface="+mn-lt"/>
                <a:cs typeface="+mn-lt"/>
              </a:rPr>
              <a:t> </a:t>
            </a:r>
            <a:r>
              <a:rPr lang="en-US" dirty="0" err="1">
                <a:ea typeface="+mn-lt"/>
                <a:cs typeface="+mn-lt"/>
              </a:rPr>
              <a:t>puolet</a:t>
            </a:r>
            <a:r>
              <a:rPr lang="en-US" dirty="0">
                <a:ea typeface="+mn-lt"/>
                <a:cs typeface="+mn-lt"/>
              </a:rPr>
              <a:t> </a:t>
            </a:r>
            <a:r>
              <a:rPr lang="en-US" dirty="0" err="1">
                <a:ea typeface="+mn-lt"/>
                <a:cs typeface="+mn-lt"/>
              </a:rPr>
              <a:t>päätyy</a:t>
            </a:r>
            <a:r>
              <a:rPr lang="en-US" dirty="0">
                <a:ea typeface="+mn-lt"/>
                <a:cs typeface="+mn-lt"/>
              </a:rPr>
              <a:t> </a:t>
            </a:r>
            <a:r>
              <a:rPr lang="en-US" dirty="0" err="1">
                <a:ea typeface="+mn-lt"/>
                <a:cs typeface="+mn-lt"/>
              </a:rPr>
              <a:t>turkiseläinten</a:t>
            </a:r>
            <a:r>
              <a:rPr lang="en-US" dirty="0">
                <a:ea typeface="+mn-lt"/>
                <a:cs typeface="+mn-lt"/>
              </a:rPr>
              <a:t> </a:t>
            </a:r>
            <a:r>
              <a:rPr lang="en-US" dirty="0" err="1">
                <a:ea typeface="+mn-lt"/>
                <a:cs typeface="+mn-lt"/>
              </a:rPr>
              <a:t>rehuksi</a:t>
            </a:r>
            <a:r>
              <a:rPr lang="en-US" dirty="0">
                <a:ea typeface="+mn-lt"/>
                <a:cs typeface="+mn-lt"/>
              </a:rPr>
              <a:t> ja </a:t>
            </a:r>
            <a:r>
              <a:rPr lang="en-US" dirty="0" err="1">
                <a:ea typeface="+mn-lt"/>
                <a:cs typeface="+mn-lt"/>
              </a:rPr>
              <a:t>loput</a:t>
            </a:r>
            <a:r>
              <a:rPr lang="en-US" dirty="0">
                <a:ea typeface="+mn-lt"/>
                <a:cs typeface="+mn-lt"/>
              </a:rPr>
              <a:t> </a:t>
            </a:r>
            <a:r>
              <a:rPr lang="en-US" dirty="0" err="1">
                <a:ea typeface="+mn-lt"/>
                <a:cs typeface="+mn-lt"/>
              </a:rPr>
              <a:t>renderöidään</a:t>
            </a:r>
            <a:r>
              <a:rPr lang="en-US" dirty="0">
                <a:ea typeface="+mn-lt"/>
                <a:cs typeface="+mn-lt"/>
              </a:rPr>
              <a:t> </a:t>
            </a:r>
            <a:r>
              <a:rPr lang="en-US" dirty="0" err="1">
                <a:ea typeface="+mn-lt"/>
                <a:cs typeface="+mn-lt"/>
              </a:rPr>
              <a:t>eli</a:t>
            </a:r>
            <a:r>
              <a:rPr lang="en-US" dirty="0">
                <a:ea typeface="+mn-lt"/>
                <a:cs typeface="+mn-lt"/>
              </a:rPr>
              <a:t> </a:t>
            </a:r>
            <a:r>
              <a:rPr lang="en-US" dirty="0" err="1">
                <a:ea typeface="+mn-lt"/>
                <a:cs typeface="+mn-lt"/>
              </a:rPr>
              <a:t>käsitellään</a:t>
            </a:r>
            <a:r>
              <a:rPr lang="en-US" dirty="0">
                <a:ea typeface="+mn-lt"/>
                <a:cs typeface="+mn-lt"/>
              </a:rPr>
              <a:t> </a:t>
            </a:r>
            <a:r>
              <a:rPr lang="en-US" dirty="0" err="1">
                <a:ea typeface="+mn-lt"/>
                <a:cs typeface="+mn-lt"/>
              </a:rPr>
              <a:t>erilaisin</a:t>
            </a:r>
            <a:r>
              <a:rPr lang="en-US" dirty="0">
                <a:ea typeface="+mn-lt"/>
                <a:cs typeface="+mn-lt"/>
              </a:rPr>
              <a:t> </a:t>
            </a:r>
            <a:r>
              <a:rPr lang="en-US" dirty="0" err="1">
                <a:ea typeface="+mn-lt"/>
                <a:cs typeface="+mn-lt"/>
              </a:rPr>
              <a:t>tekniikoin</a:t>
            </a:r>
            <a:r>
              <a:rPr lang="en-US" dirty="0">
                <a:ea typeface="+mn-lt"/>
                <a:cs typeface="+mn-lt"/>
              </a:rPr>
              <a:t> </a:t>
            </a:r>
            <a:r>
              <a:rPr lang="en-US" dirty="0" err="1">
                <a:ea typeface="+mn-lt"/>
                <a:cs typeface="+mn-lt"/>
              </a:rPr>
              <a:t>rasvan</a:t>
            </a:r>
            <a:r>
              <a:rPr lang="en-US" dirty="0">
                <a:ea typeface="+mn-lt"/>
                <a:cs typeface="+mn-lt"/>
              </a:rPr>
              <a:t> </a:t>
            </a:r>
            <a:r>
              <a:rPr lang="en-US" dirty="0" err="1">
                <a:ea typeface="+mn-lt"/>
                <a:cs typeface="+mn-lt"/>
              </a:rPr>
              <a:t>erottamiseksi</a:t>
            </a:r>
            <a:r>
              <a:rPr lang="en-US" dirty="0">
                <a:ea typeface="+mn-lt"/>
                <a:cs typeface="+mn-lt"/>
              </a:rPr>
              <a:t> </a:t>
            </a:r>
            <a:r>
              <a:rPr lang="en-US" dirty="0" err="1">
                <a:ea typeface="+mn-lt"/>
                <a:cs typeface="+mn-lt"/>
              </a:rPr>
              <a:t>lihasta</a:t>
            </a:r>
            <a:r>
              <a:rPr lang="en-US" dirty="0">
                <a:ea typeface="+mn-lt"/>
                <a:cs typeface="+mn-lt"/>
              </a:rPr>
              <a:t> ja </a:t>
            </a:r>
            <a:r>
              <a:rPr lang="en-US" dirty="0" err="1">
                <a:ea typeface="+mn-lt"/>
                <a:cs typeface="+mn-lt"/>
              </a:rPr>
              <a:t>edelleen</a:t>
            </a:r>
            <a:r>
              <a:rPr lang="en-US" dirty="0">
                <a:ea typeface="+mn-lt"/>
                <a:cs typeface="+mn-lt"/>
              </a:rPr>
              <a:t> </a:t>
            </a:r>
            <a:r>
              <a:rPr lang="en-US" dirty="0" err="1">
                <a:ea typeface="+mn-lt"/>
                <a:cs typeface="+mn-lt"/>
              </a:rPr>
              <a:t>kompostoidaan</a:t>
            </a:r>
            <a:r>
              <a:rPr lang="en-US" dirty="0">
                <a:ea typeface="+mn-lt"/>
                <a:cs typeface="+mn-lt"/>
              </a:rPr>
              <a:t> tai </a:t>
            </a:r>
            <a:r>
              <a:rPr lang="en-US" dirty="0" err="1">
                <a:ea typeface="+mn-lt"/>
                <a:cs typeface="+mn-lt"/>
              </a:rPr>
              <a:t>poltetaan</a:t>
            </a:r>
            <a:r>
              <a:rPr lang="en-US" dirty="0">
                <a:ea typeface="+mn-lt"/>
                <a:cs typeface="+mn-lt"/>
              </a:rPr>
              <a:t> </a:t>
            </a:r>
            <a:r>
              <a:rPr lang="en-US" dirty="0" err="1">
                <a:ea typeface="+mn-lt"/>
                <a:cs typeface="+mn-lt"/>
              </a:rPr>
              <a:t>polttolaitoksissa</a:t>
            </a:r>
            <a:r>
              <a:rPr lang="en-US" dirty="0">
                <a:ea typeface="+mn-lt"/>
                <a:cs typeface="+mn-lt"/>
              </a:rPr>
              <a:t>. </a:t>
            </a:r>
          </a:p>
          <a:p>
            <a:r>
              <a:rPr lang="en-US" dirty="0" err="1">
                <a:ea typeface="+mn-lt"/>
                <a:cs typeface="+mn-lt"/>
              </a:rPr>
              <a:t>Kasviperäisiä</a:t>
            </a:r>
            <a:r>
              <a:rPr lang="en-US" dirty="0">
                <a:ea typeface="+mn-lt"/>
                <a:cs typeface="+mn-lt"/>
              </a:rPr>
              <a:t> </a:t>
            </a:r>
            <a:r>
              <a:rPr lang="en-US" dirty="0" err="1">
                <a:ea typeface="+mn-lt"/>
                <a:cs typeface="+mn-lt"/>
              </a:rPr>
              <a:t>sivutuotteita</a:t>
            </a:r>
            <a:r>
              <a:rPr lang="en-US" dirty="0">
                <a:ea typeface="+mn-lt"/>
                <a:cs typeface="+mn-lt"/>
              </a:rPr>
              <a:t> </a:t>
            </a:r>
            <a:r>
              <a:rPr lang="en-US" dirty="0" err="1">
                <a:ea typeface="+mn-lt"/>
                <a:cs typeface="+mn-lt"/>
              </a:rPr>
              <a:t>muodostuu</a:t>
            </a:r>
            <a:r>
              <a:rPr lang="en-US" dirty="0">
                <a:ea typeface="+mn-lt"/>
                <a:cs typeface="+mn-lt"/>
              </a:rPr>
              <a:t> mm. </a:t>
            </a:r>
            <a:r>
              <a:rPr lang="en-US" dirty="0" err="1">
                <a:ea typeface="+mn-lt"/>
                <a:cs typeface="+mn-lt"/>
              </a:rPr>
              <a:t>tärkkelyksen</a:t>
            </a:r>
            <a:r>
              <a:rPr lang="en-US" dirty="0">
                <a:ea typeface="+mn-lt"/>
                <a:cs typeface="+mn-lt"/>
              </a:rPr>
              <a:t>, </a:t>
            </a:r>
            <a:r>
              <a:rPr lang="en-US" dirty="0" err="1">
                <a:ea typeface="+mn-lt"/>
                <a:cs typeface="+mn-lt"/>
              </a:rPr>
              <a:t>sokerin</a:t>
            </a:r>
            <a:r>
              <a:rPr lang="en-US" dirty="0">
                <a:ea typeface="+mn-lt"/>
                <a:cs typeface="+mn-lt"/>
              </a:rPr>
              <a:t>, </a:t>
            </a:r>
            <a:r>
              <a:rPr lang="en-US" dirty="0" err="1">
                <a:ea typeface="+mn-lt"/>
                <a:cs typeface="+mn-lt"/>
              </a:rPr>
              <a:t>öljyn</a:t>
            </a:r>
            <a:r>
              <a:rPr lang="en-US" dirty="0">
                <a:ea typeface="+mn-lt"/>
                <a:cs typeface="+mn-lt"/>
              </a:rPr>
              <a:t>, </a:t>
            </a:r>
            <a:r>
              <a:rPr lang="en-US" dirty="0" err="1">
                <a:ea typeface="+mn-lt"/>
                <a:cs typeface="+mn-lt"/>
              </a:rPr>
              <a:t>oluen</a:t>
            </a:r>
            <a:r>
              <a:rPr lang="en-US" dirty="0">
                <a:ea typeface="+mn-lt"/>
                <a:cs typeface="+mn-lt"/>
              </a:rPr>
              <a:t> ja </a:t>
            </a:r>
            <a:r>
              <a:rPr lang="en-US" dirty="0" err="1">
                <a:ea typeface="+mn-lt"/>
                <a:cs typeface="+mn-lt"/>
              </a:rPr>
              <a:t>alkoholin</a:t>
            </a:r>
            <a:r>
              <a:rPr lang="en-US" dirty="0">
                <a:ea typeface="+mn-lt"/>
                <a:cs typeface="+mn-lt"/>
              </a:rPr>
              <a:t> </a:t>
            </a:r>
            <a:r>
              <a:rPr lang="en-US" dirty="0" err="1">
                <a:ea typeface="+mn-lt"/>
                <a:cs typeface="+mn-lt"/>
              </a:rPr>
              <a:t>valmistusprosessissa</a:t>
            </a:r>
            <a:r>
              <a:rPr lang="en-US" dirty="0">
                <a:ea typeface="+mn-lt"/>
                <a:cs typeface="+mn-lt"/>
              </a:rPr>
              <a:t> ja </a:t>
            </a:r>
            <a:r>
              <a:rPr lang="en-US" dirty="0" err="1">
                <a:ea typeface="+mn-lt"/>
                <a:cs typeface="+mn-lt"/>
              </a:rPr>
              <a:t>niistä</a:t>
            </a:r>
            <a:r>
              <a:rPr lang="en-US" dirty="0">
                <a:ea typeface="+mn-lt"/>
                <a:cs typeface="+mn-lt"/>
              </a:rPr>
              <a:t> </a:t>
            </a:r>
            <a:r>
              <a:rPr lang="en-US" dirty="0" err="1">
                <a:ea typeface="+mn-lt"/>
                <a:cs typeface="+mn-lt"/>
              </a:rPr>
              <a:t>suurin</a:t>
            </a:r>
            <a:r>
              <a:rPr lang="en-US" dirty="0">
                <a:ea typeface="+mn-lt"/>
                <a:cs typeface="+mn-lt"/>
              </a:rPr>
              <a:t> </a:t>
            </a:r>
            <a:r>
              <a:rPr lang="en-US" dirty="0" err="1">
                <a:ea typeface="+mn-lt"/>
                <a:cs typeface="+mn-lt"/>
              </a:rPr>
              <a:t>osa</a:t>
            </a:r>
            <a:r>
              <a:rPr lang="en-US" dirty="0">
                <a:ea typeface="+mn-lt"/>
                <a:cs typeface="+mn-lt"/>
              </a:rPr>
              <a:t> </a:t>
            </a:r>
            <a:r>
              <a:rPr lang="en-US" dirty="0" err="1">
                <a:ea typeface="+mn-lt"/>
                <a:cs typeface="+mn-lt"/>
              </a:rPr>
              <a:t>päätyy</a:t>
            </a:r>
            <a:r>
              <a:rPr lang="en-US" dirty="0">
                <a:ea typeface="+mn-lt"/>
                <a:cs typeface="+mn-lt"/>
              </a:rPr>
              <a:t> </a:t>
            </a:r>
            <a:r>
              <a:rPr lang="en-US" dirty="0" err="1">
                <a:ea typeface="+mn-lt"/>
                <a:cs typeface="+mn-lt"/>
              </a:rPr>
              <a:t>eläinten</a:t>
            </a:r>
            <a:r>
              <a:rPr lang="en-US" dirty="0">
                <a:ea typeface="+mn-lt"/>
                <a:cs typeface="+mn-lt"/>
              </a:rPr>
              <a:t> </a:t>
            </a:r>
            <a:r>
              <a:rPr lang="en-US" dirty="0" err="1">
                <a:ea typeface="+mn-lt"/>
                <a:cs typeface="+mn-lt"/>
              </a:rPr>
              <a:t>rehuksi</a:t>
            </a:r>
            <a:r>
              <a:rPr lang="en-US" dirty="0">
                <a:ea typeface="+mn-lt"/>
                <a:cs typeface="+mn-lt"/>
              </a:rPr>
              <a:t>.</a:t>
            </a:r>
          </a:p>
          <a:p>
            <a:endParaRPr lang="en-US" dirty="0">
              <a:ea typeface="+mn-lt"/>
              <a:cs typeface="+mn-lt"/>
            </a:endParaRPr>
          </a:p>
        </p:txBody>
      </p:sp>
      <p:sp>
        <p:nvSpPr>
          <p:cNvPr id="4" name="Footer Placeholder 3">
            <a:extLst>
              <a:ext uri="{FF2B5EF4-FFF2-40B4-BE49-F238E27FC236}">
                <a16:creationId xmlns:a16="http://schemas.microsoft.com/office/drawing/2014/main" id="{4EEC7938-A16C-45A2-A60E-0BBBCD664AA1}"/>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8763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5381-ECD8-4FAA-AC20-ECA8A3A1DFF0}"/>
              </a:ext>
            </a:extLst>
          </p:cNvPr>
          <p:cNvSpPr>
            <a:spLocks noGrp="1"/>
          </p:cNvSpPr>
          <p:nvPr>
            <p:ph type="title"/>
          </p:nvPr>
        </p:nvSpPr>
        <p:spPr/>
        <p:txBody>
          <a:bodyPr/>
          <a:lstStyle/>
          <a:p>
            <a:r>
              <a:rPr lang="en-US" dirty="0" err="1">
                <a:latin typeface="Microsoft Sans Serif"/>
                <a:ea typeface="Microsoft Sans Serif"/>
                <a:cs typeface="Microsoft Sans Serif"/>
              </a:rPr>
              <a:t>Elintarvike</a:t>
            </a:r>
            <a:r>
              <a:rPr lang="en-US" dirty="0">
                <a:latin typeface="Microsoft Sans Serif"/>
                <a:ea typeface="Microsoft Sans Serif"/>
                <a:cs typeface="Microsoft Sans Serif"/>
              </a:rPr>
              <a:t>- ja </a:t>
            </a:r>
            <a:r>
              <a:rPr lang="en-US" dirty="0" err="1">
                <a:latin typeface="Microsoft Sans Serif"/>
                <a:ea typeface="Microsoft Sans Serif"/>
                <a:cs typeface="Microsoft Sans Serif"/>
              </a:rPr>
              <a:t>rehuteollisuus</a:t>
            </a:r>
            <a:endParaRPr lang="en-US" dirty="0"/>
          </a:p>
        </p:txBody>
      </p:sp>
      <p:sp>
        <p:nvSpPr>
          <p:cNvPr id="3" name="Content Placeholder 2">
            <a:extLst>
              <a:ext uri="{FF2B5EF4-FFF2-40B4-BE49-F238E27FC236}">
                <a16:creationId xmlns:a16="http://schemas.microsoft.com/office/drawing/2014/main" id="{F9925C4E-0EF2-4065-B00F-993D32073077}"/>
              </a:ext>
            </a:extLst>
          </p:cNvPr>
          <p:cNvSpPr>
            <a:spLocks noGrp="1"/>
          </p:cNvSpPr>
          <p:nvPr>
            <p:ph idx="1"/>
          </p:nvPr>
        </p:nvSpPr>
        <p:spPr>
          <a:xfrm>
            <a:off x="1044256" y="1825626"/>
            <a:ext cx="10309543" cy="3980002"/>
          </a:xfrm>
        </p:spPr>
        <p:txBody>
          <a:bodyPr vert="horz" lIns="91440" tIns="45720" rIns="91440" bIns="45720" rtlCol="0" anchor="t">
            <a:normAutofit fontScale="85000" lnSpcReduction="20000"/>
          </a:bodyPr>
          <a:lstStyle/>
          <a:p>
            <a:pPr>
              <a:lnSpc>
                <a:spcPct val="100000"/>
              </a:lnSpc>
              <a:spcBef>
                <a:spcPts val="0"/>
              </a:spcBef>
            </a:pPr>
            <a:r>
              <a:rPr lang="en-US" dirty="0" err="1">
                <a:ea typeface="+mn-lt"/>
                <a:cs typeface="+mn-lt"/>
              </a:rPr>
              <a:t>Sivutuotteita</a:t>
            </a:r>
            <a:r>
              <a:rPr lang="en-US" dirty="0">
                <a:ea typeface="+mn-lt"/>
                <a:cs typeface="+mn-lt"/>
              </a:rPr>
              <a:t> </a:t>
            </a:r>
            <a:r>
              <a:rPr lang="en-US" dirty="0" err="1">
                <a:ea typeface="+mn-lt"/>
                <a:cs typeface="+mn-lt"/>
              </a:rPr>
              <a:t>tulisi</a:t>
            </a:r>
            <a:r>
              <a:rPr lang="en-US" dirty="0">
                <a:ea typeface="+mn-lt"/>
                <a:cs typeface="+mn-lt"/>
              </a:rPr>
              <a:t> </a:t>
            </a:r>
            <a:r>
              <a:rPr lang="en-US" dirty="0" err="1">
                <a:ea typeface="+mn-lt"/>
                <a:cs typeface="+mn-lt"/>
              </a:rPr>
              <a:t>ensisijaisesti</a:t>
            </a:r>
            <a:r>
              <a:rPr lang="en-US" dirty="0">
                <a:ea typeface="+mn-lt"/>
                <a:cs typeface="+mn-lt"/>
              </a:rPr>
              <a:t> </a:t>
            </a:r>
            <a:r>
              <a:rPr lang="en-US" dirty="0" err="1">
                <a:ea typeface="+mn-lt"/>
                <a:cs typeface="+mn-lt"/>
              </a:rPr>
              <a:t>hyödyntää</a:t>
            </a:r>
            <a:r>
              <a:rPr lang="en-US" dirty="0">
                <a:ea typeface="+mn-lt"/>
                <a:cs typeface="+mn-lt"/>
              </a:rPr>
              <a:t> </a:t>
            </a:r>
            <a:r>
              <a:rPr lang="en-US" dirty="0" err="1">
                <a:ea typeface="+mn-lt"/>
                <a:cs typeface="+mn-lt"/>
              </a:rPr>
              <a:t>rehukäytössä</a:t>
            </a:r>
            <a:r>
              <a:rPr lang="en-US" dirty="0">
                <a:ea typeface="+mn-lt"/>
                <a:cs typeface="+mn-lt"/>
              </a:rPr>
              <a:t>, </a:t>
            </a:r>
            <a:r>
              <a:rPr lang="en-US" dirty="0" err="1">
                <a:ea typeface="+mn-lt"/>
                <a:cs typeface="+mn-lt"/>
              </a:rPr>
              <a:t>sillä</a:t>
            </a:r>
            <a:r>
              <a:rPr lang="en-US" dirty="0">
                <a:ea typeface="+mn-lt"/>
                <a:cs typeface="+mn-lt"/>
              </a:rPr>
              <a:t> </a:t>
            </a:r>
            <a:r>
              <a:rPr lang="en-US" dirty="0" err="1">
                <a:ea typeface="+mn-lt"/>
                <a:cs typeface="+mn-lt"/>
              </a:rPr>
              <a:t>jätehierarkiassa</a:t>
            </a:r>
            <a:r>
              <a:rPr lang="en-US" dirty="0">
                <a:ea typeface="+mn-lt"/>
                <a:cs typeface="+mn-lt"/>
              </a:rPr>
              <a:t> se </a:t>
            </a:r>
            <a:r>
              <a:rPr lang="en-US" dirty="0" err="1">
                <a:ea typeface="+mn-lt"/>
                <a:cs typeface="+mn-lt"/>
              </a:rPr>
              <a:t>yleensä</a:t>
            </a:r>
            <a:r>
              <a:rPr lang="en-US" dirty="0">
                <a:ea typeface="+mn-lt"/>
                <a:cs typeface="+mn-lt"/>
              </a:rPr>
              <a:t> </a:t>
            </a:r>
            <a:r>
              <a:rPr lang="en-US" dirty="0" err="1">
                <a:ea typeface="+mn-lt"/>
                <a:cs typeface="+mn-lt"/>
              </a:rPr>
              <a:t>luokitellaan</a:t>
            </a:r>
            <a:r>
              <a:rPr lang="en-US" dirty="0">
                <a:ea typeface="+mn-lt"/>
                <a:cs typeface="+mn-lt"/>
              </a:rPr>
              <a:t> </a:t>
            </a:r>
            <a:r>
              <a:rPr lang="en-US" dirty="0" err="1">
                <a:ea typeface="+mn-lt"/>
                <a:cs typeface="+mn-lt"/>
              </a:rPr>
              <a:t>jätteen</a:t>
            </a:r>
            <a:r>
              <a:rPr lang="en-US" dirty="0">
                <a:ea typeface="+mn-lt"/>
                <a:cs typeface="+mn-lt"/>
              </a:rPr>
              <a:t> </a:t>
            </a:r>
            <a:r>
              <a:rPr lang="en-US" dirty="0" err="1">
                <a:ea typeface="+mn-lt"/>
                <a:cs typeface="+mn-lt"/>
              </a:rPr>
              <a:t>syntymisen</a:t>
            </a:r>
            <a:r>
              <a:rPr lang="en-US" dirty="0">
                <a:ea typeface="+mn-lt"/>
                <a:cs typeface="+mn-lt"/>
              </a:rPr>
              <a:t> </a:t>
            </a:r>
            <a:r>
              <a:rPr lang="en-US" dirty="0" err="1">
                <a:ea typeface="+mn-lt"/>
                <a:cs typeface="+mn-lt"/>
              </a:rPr>
              <a:t>ehkäisemiseksi</a:t>
            </a:r>
            <a:r>
              <a:rPr lang="en-US" dirty="0">
                <a:ea typeface="+mn-lt"/>
                <a:cs typeface="+mn-lt"/>
              </a:rPr>
              <a:t>. </a:t>
            </a:r>
          </a:p>
          <a:p>
            <a:r>
              <a:rPr lang="en-US" dirty="0" err="1">
                <a:ea typeface="+mn-lt"/>
                <a:cs typeface="+mn-lt"/>
              </a:rPr>
              <a:t>Ravinteiden</a:t>
            </a:r>
            <a:r>
              <a:rPr lang="en-US" dirty="0">
                <a:ea typeface="+mn-lt"/>
                <a:cs typeface="+mn-lt"/>
              </a:rPr>
              <a:t> </a:t>
            </a:r>
            <a:r>
              <a:rPr lang="en-US" dirty="0" err="1">
                <a:ea typeface="+mn-lt"/>
                <a:cs typeface="+mn-lt"/>
              </a:rPr>
              <a:t>kierrätys</a:t>
            </a:r>
            <a:r>
              <a:rPr lang="en-US" dirty="0">
                <a:ea typeface="+mn-lt"/>
                <a:cs typeface="+mn-lt"/>
              </a:rPr>
              <a:t> </a:t>
            </a:r>
            <a:r>
              <a:rPr lang="en-US" dirty="0" err="1">
                <a:ea typeface="+mn-lt"/>
                <a:cs typeface="+mn-lt"/>
              </a:rPr>
              <a:t>elintarvike</a:t>
            </a:r>
            <a:r>
              <a:rPr lang="en-US" dirty="0">
                <a:ea typeface="+mn-lt"/>
                <a:cs typeface="+mn-lt"/>
              </a:rPr>
              <a:t>- ja </a:t>
            </a:r>
            <a:r>
              <a:rPr lang="en-US" dirty="0" err="1">
                <a:ea typeface="+mn-lt"/>
                <a:cs typeface="+mn-lt"/>
              </a:rPr>
              <a:t>rehuteollisuudessa</a:t>
            </a:r>
            <a:r>
              <a:rPr lang="en-US" dirty="0">
                <a:ea typeface="+mn-lt"/>
                <a:cs typeface="+mn-lt"/>
              </a:rPr>
              <a:t> </a:t>
            </a:r>
            <a:r>
              <a:rPr lang="en-US" dirty="0" err="1">
                <a:ea typeface="+mn-lt"/>
                <a:cs typeface="+mn-lt"/>
              </a:rPr>
              <a:t>vaatii</a:t>
            </a:r>
            <a:r>
              <a:rPr lang="en-US" dirty="0">
                <a:ea typeface="+mn-lt"/>
                <a:cs typeface="+mn-lt"/>
              </a:rPr>
              <a:t> </a:t>
            </a:r>
            <a:r>
              <a:rPr lang="en-US" dirty="0" err="1">
                <a:ea typeface="+mn-lt"/>
                <a:cs typeface="+mn-lt"/>
              </a:rPr>
              <a:t>usein</a:t>
            </a:r>
            <a:r>
              <a:rPr lang="en-US" dirty="0">
                <a:ea typeface="+mn-lt"/>
                <a:cs typeface="+mn-lt"/>
              </a:rPr>
              <a:t> </a:t>
            </a:r>
            <a:r>
              <a:rPr lang="en-US" dirty="0" err="1">
                <a:ea typeface="+mn-lt"/>
                <a:cs typeface="+mn-lt"/>
              </a:rPr>
              <a:t>prosessointia</a:t>
            </a:r>
            <a:r>
              <a:rPr lang="en-US" dirty="0">
                <a:ea typeface="+mn-lt"/>
                <a:cs typeface="+mn-lt"/>
              </a:rPr>
              <a:t>, </a:t>
            </a:r>
            <a:r>
              <a:rPr lang="en-US" dirty="0" err="1">
                <a:ea typeface="+mn-lt"/>
                <a:cs typeface="+mn-lt"/>
              </a:rPr>
              <a:t>jotta</a:t>
            </a:r>
            <a:r>
              <a:rPr lang="en-US" dirty="0">
                <a:ea typeface="+mn-lt"/>
                <a:cs typeface="+mn-lt"/>
              </a:rPr>
              <a:t> </a:t>
            </a:r>
            <a:r>
              <a:rPr lang="en-US" dirty="0" err="1">
                <a:ea typeface="+mn-lt"/>
                <a:cs typeface="+mn-lt"/>
              </a:rPr>
              <a:t>rehu</a:t>
            </a:r>
            <a:r>
              <a:rPr lang="en-US" dirty="0">
                <a:ea typeface="+mn-lt"/>
                <a:cs typeface="+mn-lt"/>
              </a:rPr>
              <a:t>- tai </a:t>
            </a:r>
            <a:r>
              <a:rPr lang="en-US" dirty="0" err="1">
                <a:ea typeface="+mn-lt"/>
                <a:cs typeface="+mn-lt"/>
              </a:rPr>
              <a:t>lannoitekäytöstä</a:t>
            </a:r>
            <a:r>
              <a:rPr lang="en-US" dirty="0">
                <a:ea typeface="+mn-lt"/>
                <a:cs typeface="+mn-lt"/>
              </a:rPr>
              <a:t> </a:t>
            </a:r>
            <a:r>
              <a:rPr lang="en-US" dirty="0" err="1">
                <a:ea typeface="+mn-lt"/>
                <a:cs typeface="+mn-lt"/>
              </a:rPr>
              <a:t>ei</a:t>
            </a:r>
            <a:r>
              <a:rPr lang="en-US" dirty="0">
                <a:ea typeface="+mn-lt"/>
                <a:cs typeface="+mn-lt"/>
              </a:rPr>
              <a:t> </a:t>
            </a:r>
            <a:r>
              <a:rPr lang="en-US" dirty="0" err="1">
                <a:ea typeface="+mn-lt"/>
                <a:cs typeface="+mn-lt"/>
              </a:rPr>
              <a:t>synny</a:t>
            </a:r>
            <a:r>
              <a:rPr lang="en-US" dirty="0">
                <a:ea typeface="+mn-lt"/>
                <a:cs typeface="+mn-lt"/>
              </a:rPr>
              <a:t> </a:t>
            </a:r>
            <a:r>
              <a:rPr lang="en-US" dirty="0" err="1">
                <a:ea typeface="+mn-lt"/>
                <a:cs typeface="+mn-lt"/>
              </a:rPr>
              <a:t>riskiä</a:t>
            </a:r>
            <a:r>
              <a:rPr lang="en-US" dirty="0">
                <a:ea typeface="+mn-lt"/>
                <a:cs typeface="+mn-lt"/>
              </a:rPr>
              <a:t> </a:t>
            </a:r>
            <a:r>
              <a:rPr lang="en-US" dirty="0" err="1">
                <a:ea typeface="+mn-lt"/>
                <a:cs typeface="+mn-lt"/>
              </a:rPr>
              <a:t>eläin</a:t>
            </a:r>
            <a:r>
              <a:rPr lang="en-US" dirty="0">
                <a:ea typeface="+mn-lt"/>
                <a:cs typeface="+mn-lt"/>
              </a:rPr>
              <a:t>- tai </a:t>
            </a:r>
            <a:r>
              <a:rPr lang="en-US" dirty="0" err="1">
                <a:ea typeface="+mn-lt"/>
                <a:cs typeface="+mn-lt"/>
              </a:rPr>
              <a:t>kasvitautien</a:t>
            </a:r>
            <a:r>
              <a:rPr lang="en-US" dirty="0">
                <a:ea typeface="+mn-lt"/>
                <a:cs typeface="+mn-lt"/>
              </a:rPr>
              <a:t> </a:t>
            </a:r>
            <a:r>
              <a:rPr lang="en-US" dirty="0" err="1">
                <a:ea typeface="+mn-lt"/>
                <a:cs typeface="+mn-lt"/>
              </a:rPr>
              <a:t>muodossa</a:t>
            </a:r>
            <a:r>
              <a:rPr lang="en-US" dirty="0">
                <a:ea typeface="+mn-lt"/>
                <a:cs typeface="+mn-lt"/>
              </a:rPr>
              <a:t>. </a:t>
            </a:r>
            <a:endParaRPr lang="en-US" dirty="0">
              <a:cs typeface="Calibri"/>
            </a:endParaRPr>
          </a:p>
          <a:p>
            <a:r>
              <a:rPr lang="en-US" dirty="0" err="1">
                <a:ea typeface="+mn-lt"/>
                <a:cs typeface="+mn-lt"/>
              </a:rPr>
              <a:t>Sivutuotteiden</a:t>
            </a:r>
            <a:r>
              <a:rPr lang="en-US" dirty="0">
                <a:ea typeface="+mn-lt"/>
                <a:cs typeface="+mn-lt"/>
              </a:rPr>
              <a:t> </a:t>
            </a:r>
            <a:r>
              <a:rPr lang="en-US" dirty="0" err="1">
                <a:ea typeface="+mn-lt"/>
                <a:cs typeface="+mn-lt"/>
              </a:rPr>
              <a:t>käyttäminen</a:t>
            </a:r>
            <a:r>
              <a:rPr lang="en-US" dirty="0">
                <a:ea typeface="+mn-lt"/>
                <a:cs typeface="+mn-lt"/>
              </a:rPr>
              <a:t> </a:t>
            </a:r>
            <a:r>
              <a:rPr lang="en-US" dirty="0" err="1">
                <a:ea typeface="+mn-lt"/>
                <a:cs typeface="+mn-lt"/>
              </a:rPr>
              <a:t>eläinten</a:t>
            </a:r>
            <a:r>
              <a:rPr lang="en-US" dirty="0">
                <a:ea typeface="+mn-lt"/>
                <a:cs typeface="+mn-lt"/>
              </a:rPr>
              <a:t> </a:t>
            </a:r>
            <a:r>
              <a:rPr lang="en-US" dirty="0" err="1">
                <a:ea typeface="+mn-lt"/>
                <a:cs typeface="+mn-lt"/>
              </a:rPr>
              <a:t>ruokintaan</a:t>
            </a:r>
            <a:r>
              <a:rPr lang="en-US" dirty="0">
                <a:ea typeface="+mn-lt"/>
                <a:cs typeface="+mn-lt"/>
              </a:rPr>
              <a:t> </a:t>
            </a:r>
            <a:r>
              <a:rPr lang="en-US" dirty="0" err="1">
                <a:ea typeface="+mn-lt"/>
                <a:cs typeface="+mn-lt"/>
              </a:rPr>
              <a:t>sisältää</a:t>
            </a:r>
            <a:r>
              <a:rPr lang="en-US" dirty="0">
                <a:ea typeface="+mn-lt"/>
                <a:cs typeface="+mn-lt"/>
              </a:rPr>
              <a:t> </a:t>
            </a:r>
            <a:r>
              <a:rPr lang="en-US" dirty="0" err="1">
                <a:ea typeface="+mn-lt"/>
                <a:cs typeface="+mn-lt"/>
              </a:rPr>
              <a:t>paljon</a:t>
            </a:r>
            <a:r>
              <a:rPr lang="en-US" dirty="0">
                <a:ea typeface="+mn-lt"/>
                <a:cs typeface="+mn-lt"/>
              </a:rPr>
              <a:t> </a:t>
            </a:r>
            <a:r>
              <a:rPr lang="en-US" dirty="0" err="1">
                <a:ea typeface="+mn-lt"/>
                <a:cs typeface="+mn-lt"/>
              </a:rPr>
              <a:t>rajoituksia</a:t>
            </a:r>
            <a:r>
              <a:rPr lang="en-US" dirty="0">
                <a:ea typeface="+mn-lt"/>
                <a:cs typeface="+mn-lt"/>
              </a:rPr>
              <a:t> ja on </a:t>
            </a:r>
            <a:r>
              <a:rPr lang="en-US" dirty="0" err="1">
                <a:ea typeface="+mn-lt"/>
                <a:cs typeface="+mn-lt"/>
              </a:rPr>
              <a:t>tarkkaan</a:t>
            </a:r>
            <a:r>
              <a:rPr lang="en-US" dirty="0">
                <a:ea typeface="+mn-lt"/>
                <a:cs typeface="+mn-lt"/>
              </a:rPr>
              <a:t> </a:t>
            </a:r>
            <a:r>
              <a:rPr lang="en-US" dirty="0" err="1">
                <a:ea typeface="+mn-lt"/>
                <a:cs typeface="+mn-lt"/>
              </a:rPr>
              <a:t>laissa</a:t>
            </a:r>
            <a:r>
              <a:rPr lang="en-US" dirty="0">
                <a:ea typeface="+mn-lt"/>
                <a:cs typeface="+mn-lt"/>
              </a:rPr>
              <a:t> </a:t>
            </a:r>
            <a:r>
              <a:rPr lang="en-US" dirty="0" err="1">
                <a:ea typeface="+mn-lt"/>
                <a:cs typeface="+mn-lt"/>
              </a:rPr>
              <a:t>säädeltyä</a:t>
            </a:r>
            <a:r>
              <a:rPr lang="en-US" dirty="0">
                <a:ea typeface="+mn-lt"/>
                <a:cs typeface="+mn-lt"/>
              </a:rPr>
              <a:t>. </a:t>
            </a:r>
            <a:r>
              <a:rPr lang="en-US" dirty="0" err="1">
                <a:ea typeface="+mn-lt"/>
                <a:cs typeface="+mn-lt"/>
              </a:rPr>
              <a:t>Laajimmin</a:t>
            </a:r>
            <a:r>
              <a:rPr lang="en-US" dirty="0">
                <a:ea typeface="+mn-lt"/>
                <a:cs typeface="+mn-lt"/>
              </a:rPr>
              <a:t> </a:t>
            </a:r>
            <a:r>
              <a:rPr lang="en-US" dirty="0" err="1">
                <a:ea typeface="+mn-lt"/>
                <a:cs typeface="+mn-lt"/>
              </a:rPr>
              <a:t>sivutuotteita</a:t>
            </a:r>
            <a:r>
              <a:rPr lang="en-US" dirty="0">
                <a:ea typeface="+mn-lt"/>
                <a:cs typeface="+mn-lt"/>
              </a:rPr>
              <a:t> </a:t>
            </a:r>
            <a:r>
              <a:rPr lang="en-US" dirty="0" err="1">
                <a:ea typeface="+mn-lt"/>
                <a:cs typeface="+mn-lt"/>
              </a:rPr>
              <a:t>voidaan</a:t>
            </a:r>
            <a:r>
              <a:rPr lang="en-US" dirty="0">
                <a:ea typeface="+mn-lt"/>
                <a:cs typeface="+mn-lt"/>
              </a:rPr>
              <a:t> </a:t>
            </a:r>
            <a:r>
              <a:rPr lang="en-US" dirty="0" err="1">
                <a:ea typeface="+mn-lt"/>
                <a:cs typeface="+mn-lt"/>
              </a:rPr>
              <a:t>hyödyntää</a:t>
            </a:r>
            <a:r>
              <a:rPr lang="en-US" dirty="0">
                <a:ea typeface="+mn-lt"/>
                <a:cs typeface="+mn-lt"/>
              </a:rPr>
              <a:t> </a:t>
            </a:r>
            <a:r>
              <a:rPr lang="en-US" dirty="0" err="1">
                <a:ea typeface="+mn-lt"/>
                <a:cs typeface="+mn-lt"/>
              </a:rPr>
              <a:t>turkiseläinten</a:t>
            </a:r>
            <a:r>
              <a:rPr lang="en-US" dirty="0">
                <a:ea typeface="+mn-lt"/>
                <a:cs typeface="+mn-lt"/>
              </a:rPr>
              <a:t> </a:t>
            </a:r>
            <a:r>
              <a:rPr lang="en-US" dirty="0" err="1">
                <a:ea typeface="+mn-lt"/>
                <a:cs typeface="+mn-lt"/>
              </a:rPr>
              <a:t>ruokinnassa</a:t>
            </a:r>
            <a:r>
              <a:rPr lang="en-US" dirty="0">
                <a:ea typeface="+mn-lt"/>
                <a:cs typeface="+mn-lt"/>
              </a:rPr>
              <a:t>, </a:t>
            </a:r>
            <a:r>
              <a:rPr lang="en-US" dirty="0" err="1">
                <a:ea typeface="+mn-lt"/>
                <a:cs typeface="+mn-lt"/>
              </a:rPr>
              <a:t>kun</a:t>
            </a:r>
            <a:r>
              <a:rPr lang="en-US" dirty="0">
                <a:ea typeface="+mn-lt"/>
                <a:cs typeface="+mn-lt"/>
              </a:rPr>
              <a:t> </a:t>
            </a:r>
            <a:r>
              <a:rPr lang="en-US" dirty="0" err="1">
                <a:ea typeface="+mn-lt"/>
                <a:cs typeface="+mn-lt"/>
              </a:rPr>
              <a:t>taas</a:t>
            </a:r>
            <a:r>
              <a:rPr lang="en-US" dirty="0">
                <a:ea typeface="+mn-lt"/>
                <a:cs typeface="+mn-lt"/>
              </a:rPr>
              <a:t> </a:t>
            </a:r>
            <a:r>
              <a:rPr lang="en-US" dirty="0" err="1">
                <a:ea typeface="+mn-lt"/>
                <a:cs typeface="+mn-lt"/>
              </a:rPr>
              <a:t>rajoitetuinta</a:t>
            </a:r>
            <a:r>
              <a:rPr lang="en-US" dirty="0">
                <a:ea typeface="+mn-lt"/>
                <a:cs typeface="+mn-lt"/>
              </a:rPr>
              <a:t> </a:t>
            </a:r>
            <a:r>
              <a:rPr lang="en-US" dirty="0" err="1">
                <a:ea typeface="+mn-lt"/>
                <a:cs typeface="+mn-lt"/>
              </a:rPr>
              <a:t>hyödyntäminen</a:t>
            </a:r>
            <a:r>
              <a:rPr lang="en-US" dirty="0">
                <a:ea typeface="+mn-lt"/>
                <a:cs typeface="+mn-lt"/>
              </a:rPr>
              <a:t> on </a:t>
            </a:r>
            <a:r>
              <a:rPr lang="en-US" dirty="0" err="1">
                <a:ea typeface="+mn-lt"/>
                <a:cs typeface="+mn-lt"/>
              </a:rPr>
              <a:t>tuotantoeläinten</a:t>
            </a:r>
            <a:r>
              <a:rPr lang="en-US" dirty="0">
                <a:ea typeface="+mn-lt"/>
                <a:cs typeface="+mn-lt"/>
              </a:rPr>
              <a:t> </a:t>
            </a:r>
            <a:r>
              <a:rPr lang="en-US" dirty="0" err="1">
                <a:ea typeface="+mn-lt"/>
                <a:cs typeface="+mn-lt"/>
              </a:rPr>
              <a:t>ruokinnassa</a:t>
            </a:r>
            <a:r>
              <a:rPr lang="en-US" dirty="0">
                <a:ea typeface="+mn-lt"/>
                <a:cs typeface="+mn-lt"/>
              </a:rPr>
              <a:t>.</a:t>
            </a:r>
          </a:p>
          <a:p>
            <a:r>
              <a:rPr lang="en-US" dirty="0" err="1">
                <a:ea typeface="+mn-lt"/>
                <a:cs typeface="+mn-lt"/>
              </a:rPr>
              <a:t>Härkäpavusta</a:t>
            </a:r>
            <a:r>
              <a:rPr lang="en-US" dirty="0">
                <a:ea typeface="+mn-lt"/>
                <a:cs typeface="+mn-lt"/>
              </a:rPr>
              <a:t> </a:t>
            </a:r>
            <a:r>
              <a:rPr lang="en-US" dirty="0" err="1">
                <a:ea typeface="+mn-lt"/>
                <a:cs typeface="+mn-lt"/>
              </a:rPr>
              <a:t>tuontisoijan</a:t>
            </a:r>
            <a:r>
              <a:rPr lang="en-US" dirty="0">
                <a:ea typeface="+mn-lt"/>
                <a:cs typeface="+mn-lt"/>
              </a:rPr>
              <a:t> </a:t>
            </a:r>
            <a:r>
              <a:rPr lang="en-US" dirty="0" err="1">
                <a:ea typeface="+mn-lt"/>
                <a:cs typeface="+mn-lt"/>
              </a:rPr>
              <a:t>korvaaja</a:t>
            </a:r>
            <a:r>
              <a:rPr lang="en-US" dirty="0">
                <a:ea typeface="+mn-lt"/>
                <a:cs typeface="+mn-lt"/>
              </a:rPr>
              <a:t> </a:t>
            </a:r>
            <a:r>
              <a:rPr lang="en-US" dirty="0" err="1">
                <a:ea typeface="+mn-lt"/>
                <a:cs typeface="+mn-lt"/>
              </a:rPr>
              <a:t>rehuteollisuuteen</a:t>
            </a:r>
            <a:r>
              <a:rPr lang="en-US" dirty="0">
                <a:ea typeface="+mn-lt"/>
                <a:cs typeface="+mn-lt"/>
              </a:rPr>
              <a:t>?</a:t>
            </a:r>
          </a:p>
          <a:p>
            <a:pPr lvl="1"/>
            <a:r>
              <a:rPr lang="en-US" dirty="0" err="1">
                <a:ea typeface="+mn-lt"/>
                <a:cs typeface="+mn-lt"/>
              </a:rPr>
              <a:t>Härkäpapu</a:t>
            </a:r>
            <a:r>
              <a:rPr lang="en-US" dirty="0">
                <a:ea typeface="+mn-lt"/>
                <a:cs typeface="+mn-lt"/>
              </a:rPr>
              <a:t> </a:t>
            </a:r>
            <a:r>
              <a:rPr lang="en-US" dirty="0" err="1">
                <a:ea typeface="+mn-lt"/>
                <a:cs typeface="+mn-lt"/>
              </a:rPr>
              <a:t>sitoo</a:t>
            </a:r>
            <a:r>
              <a:rPr lang="en-US" dirty="0">
                <a:ea typeface="+mn-lt"/>
                <a:cs typeface="+mn-lt"/>
              </a:rPr>
              <a:t> </a:t>
            </a:r>
            <a:r>
              <a:rPr lang="en-US" dirty="0" err="1">
                <a:ea typeface="+mn-lt"/>
                <a:cs typeface="+mn-lt"/>
              </a:rPr>
              <a:t>kasvaessaan</a:t>
            </a:r>
            <a:r>
              <a:rPr lang="en-US" dirty="0">
                <a:ea typeface="+mn-lt"/>
                <a:cs typeface="+mn-lt"/>
              </a:rPr>
              <a:t> </a:t>
            </a:r>
            <a:r>
              <a:rPr lang="en-US" dirty="0" err="1">
                <a:ea typeface="+mn-lt"/>
                <a:cs typeface="+mn-lt"/>
              </a:rPr>
              <a:t>voimakkaasti</a:t>
            </a:r>
            <a:r>
              <a:rPr lang="en-US" dirty="0">
                <a:ea typeface="+mn-lt"/>
                <a:cs typeface="+mn-lt"/>
              </a:rPr>
              <a:t> </a:t>
            </a:r>
            <a:r>
              <a:rPr lang="en-US" dirty="0" err="1">
                <a:ea typeface="+mn-lt"/>
                <a:cs typeface="+mn-lt"/>
              </a:rPr>
              <a:t>typpeä</a:t>
            </a:r>
            <a:r>
              <a:rPr lang="en-US" dirty="0">
                <a:ea typeface="+mn-lt"/>
                <a:cs typeface="+mn-lt"/>
              </a:rPr>
              <a:t> ja </a:t>
            </a:r>
            <a:r>
              <a:rPr lang="en-US" dirty="0" err="1">
                <a:ea typeface="+mn-lt"/>
                <a:cs typeface="+mn-lt"/>
              </a:rPr>
              <a:t>näin</a:t>
            </a:r>
            <a:r>
              <a:rPr lang="en-US" dirty="0">
                <a:ea typeface="+mn-lt"/>
                <a:cs typeface="+mn-lt"/>
              </a:rPr>
              <a:t> </a:t>
            </a:r>
            <a:r>
              <a:rPr lang="en-US" dirty="0" err="1">
                <a:ea typeface="+mn-lt"/>
                <a:cs typeface="+mn-lt"/>
              </a:rPr>
              <a:t>ollen</a:t>
            </a:r>
            <a:r>
              <a:rPr lang="en-US" dirty="0">
                <a:ea typeface="+mn-lt"/>
                <a:cs typeface="+mn-lt"/>
              </a:rPr>
              <a:t> </a:t>
            </a:r>
            <a:r>
              <a:rPr lang="en-US" dirty="0" err="1">
                <a:ea typeface="+mn-lt"/>
                <a:cs typeface="+mn-lt"/>
              </a:rPr>
              <a:t>parantaa</a:t>
            </a:r>
            <a:r>
              <a:rPr lang="en-US" dirty="0">
                <a:ea typeface="+mn-lt"/>
                <a:cs typeface="+mn-lt"/>
              </a:rPr>
              <a:t> </a:t>
            </a:r>
            <a:r>
              <a:rPr lang="en-US" dirty="0" err="1">
                <a:ea typeface="+mn-lt"/>
                <a:cs typeface="+mn-lt"/>
              </a:rPr>
              <a:t>maaperän</a:t>
            </a:r>
            <a:r>
              <a:rPr lang="en-US" dirty="0">
                <a:ea typeface="+mn-lt"/>
                <a:cs typeface="+mn-lt"/>
              </a:rPr>
              <a:t> </a:t>
            </a:r>
            <a:r>
              <a:rPr lang="en-US" dirty="0" err="1">
                <a:ea typeface="+mn-lt"/>
                <a:cs typeface="+mn-lt"/>
              </a:rPr>
              <a:t>laatua</a:t>
            </a:r>
            <a:r>
              <a:rPr lang="en-US" dirty="0">
                <a:ea typeface="+mn-lt"/>
                <a:cs typeface="+mn-lt"/>
              </a:rPr>
              <a:t> </a:t>
            </a:r>
            <a:r>
              <a:rPr lang="en-US" dirty="0" err="1">
                <a:ea typeface="+mn-lt"/>
                <a:cs typeface="+mn-lt"/>
              </a:rPr>
              <a:t>myös</a:t>
            </a:r>
            <a:r>
              <a:rPr lang="en-US" dirty="0">
                <a:ea typeface="+mn-lt"/>
                <a:cs typeface="+mn-lt"/>
              </a:rPr>
              <a:t> </a:t>
            </a:r>
            <a:r>
              <a:rPr lang="en-US" dirty="0" err="1">
                <a:ea typeface="+mn-lt"/>
                <a:cs typeface="+mn-lt"/>
              </a:rPr>
              <a:t>seuraavia</a:t>
            </a:r>
            <a:r>
              <a:rPr lang="en-US" dirty="0">
                <a:ea typeface="+mn-lt"/>
                <a:cs typeface="+mn-lt"/>
              </a:rPr>
              <a:t> </a:t>
            </a:r>
            <a:r>
              <a:rPr lang="en-US" dirty="0" err="1">
                <a:ea typeface="+mn-lt"/>
                <a:cs typeface="+mn-lt"/>
              </a:rPr>
              <a:t>satokausia</a:t>
            </a:r>
            <a:r>
              <a:rPr lang="en-US" dirty="0">
                <a:ea typeface="+mn-lt"/>
                <a:cs typeface="+mn-lt"/>
              </a:rPr>
              <a:t> </a:t>
            </a:r>
            <a:r>
              <a:rPr lang="en-US" dirty="0" err="1">
                <a:ea typeface="+mn-lt"/>
                <a:cs typeface="+mn-lt"/>
              </a:rPr>
              <a:t>ajatellen</a:t>
            </a:r>
            <a:r>
              <a:rPr lang="en-US" dirty="0">
                <a:ea typeface="+mn-lt"/>
                <a:cs typeface="+mn-lt"/>
              </a:rPr>
              <a:t> </a:t>
            </a:r>
            <a:r>
              <a:rPr lang="en-US" dirty="0" err="1">
                <a:ea typeface="+mn-lt"/>
                <a:cs typeface="+mn-lt"/>
              </a:rPr>
              <a:t>sekä</a:t>
            </a:r>
            <a:r>
              <a:rPr lang="en-US" dirty="0">
                <a:ea typeface="+mn-lt"/>
                <a:cs typeface="+mn-lt"/>
              </a:rPr>
              <a:t> </a:t>
            </a:r>
            <a:r>
              <a:rPr lang="en-US" dirty="0" err="1">
                <a:ea typeface="+mn-lt"/>
                <a:cs typeface="+mn-lt"/>
              </a:rPr>
              <a:t>kasvattaa</a:t>
            </a:r>
            <a:r>
              <a:rPr lang="en-US" dirty="0">
                <a:ea typeface="+mn-lt"/>
                <a:cs typeface="+mn-lt"/>
              </a:rPr>
              <a:t> </a:t>
            </a:r>
            <a:r>
              <a:rPr lang="en-US" dirty="0" err="1">
                <a:ea typeface="+mn-lt"/>
                <a:cs typeface="+mn-lt"/>
              </a:rPr>
              <a:t>maan</a:t>
            </a:r>
            <a:r>
              <a:rPr lang="en-US" dirty="0">
                <a:ea typeface="+mn-lt"/>
                <a:cs typeface="+mn-lt"/>
              </a:rPr>
              <a:t> </a:t>
            </a:r>
            <a:r>
              <a:rPr lang="en-US" dirty="0" err="1">
                <a:ea typeface="+mn-lt"/>
                <a:cs typeface="+mn-lt"/>
              </a:rPr>
              <a:t>arvoa</a:t>
            </a:r>
            <a:r>
              <a:rPr lang="en-US" dirty="0">
                <a:ea typeface="+mn-lt"/>
                <a:cs typeface="+mn-lt"/>
              </a:rPr>
              <a:t> </a:t>
            </a:r>
            <a:r>
              <a:rPr lang="en-US" dirty="0" err="1">
                <a:ea typeface="+mn-lt"/>
                <a:cs typeface="+mn-lt"/>
              </a:rPr>
              <a:t>ravinnepääoman</a:t>
            </a:r>
            <a:r>
              <a:rPr lang="en-US" dirty="0">
                <a:ea typeface="+mn-lt"/>
                <a:cs typeface="+mn-lt"/>
              </a:rPr>
              <a:t> </a:t>
            </a:r>
            <a:r>
              <a:rPr lang="en-US" dirty="0" err="1">
                <a:ea typeface="+mn-lt"/>
                <a:cs typeface="+mn-lt"/>
              </a:rPr>
              <a:t>muodossa</a:t>
            </a:r>
            <a:endParaRPr lang="en-US" dirty="0">
              <a:ea typeface="+mn-lt"/>
              <a:cs typeface="+mn-lt"/>
            </a:endParaRPr>
          </a:p>
          <a:p>
            <a:pPr lvl="1"/>
            <a:endParaRPr lang="en-US" dirty="0">
              <a:ea typeface="+mn-lt"/>
              <a:cs typeface="+mn-lt"/>
            </a:endParaRPr>
          </a:p>
          <a:p>
            <a:endParaRPr lang="en-US" dirty="0">
              <a:ea typeface="+mn-lt"/>
              <a:cs typeface="+mn-lt"/>
            </a:endParaRPr>
          </a:p>
        </p:txBody>
      </p:sp>
      <p:sp>
        <p:nvSpPr>
          <p:cNvPr id="4" name="Footer Placeholder 3">
            <a:extLst>
              <a:ext uri="{FF2B5EF4-FFF2-40B4-BE49-F238E27FC236}">
                <a16:creationId xmlns:a16="http://schemas.microsoft.com/office/drawing/2014/main" id="{4EEC7938-A16C-45A2-A60E-0BBBCD664AA1}"/>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346315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DCA03-7992-4CC6-BAC2-0DCC8CFF68F5}"/>
              </a:ext>
            </a:extLst>
          </p:cNvPr>
          <p:cNvSpPr>
            <a:spLocks noGrp="1"/>
          </p:cNvSpPr>
          <p:nvPr>
            <p:ph type="title"/>
          </p:nvPr>
        </p:nvSpPr>
        <p:spPr/>
        <p:txBody>
          <a:bodyPr/>
          <a:lstStyle/>
          <a:p>
            <a:r>
              <a:rPr lang="en-US" err="1">
                <a:latin typeface="Microsoft Sans Serif"/>
                <a:ea typeface="Microsoft Sans Serif"/>
                <a:cs typeface="Microsoft Sans Serif"/>
              </a:rPr>
              <a:t>Yhdyskuntien</a:t>
            </a:r>
            <a:r>
              <a:rPr lang="en-US">
                <a:latin typeface="Microsoft Sans Serif"/>
                <a:ea typeface="Microsoft Sans Serif"/>
                <a:cs typeface="Microsoft Sans Serif"/>
              </a:rPr>
              <a:t> </a:t>
            </a:r>
            <a:r>
              <a:rPr lang="en-US" err="1">
                <a:latin typeface="Microsoft Sans Serif"/>
                <a:ea typeface="Microsoft Sans Serif"/>
                <a:cs typeface="Microsoft Sans Serif"/>
              </a:rPr>
              <a:t>jätteet</a:t>
            </a:r>
          </a:p>
        </p:txBody>
      </p:sp>
      <p:sp>
        <p:nvSpPr>
          <p:cNvPr id="3" name="Content Placeholder 2">
            <a:extLst>
              <a:ext uri="{FF2B5EF4-FFF2-40B4-BE49-F238E27FC236}">
                <a16:creationId xmlns:a16="http://schemas.microsoft.com/office/drawing/2014/main" id="{072EF74F-DFB2-4FD6-8BE0-19BE7680B66A}"/>
              </a:ext>
            </a:extLst>
          </p:cNvPr>
          <p:cNvSpPr>
            <a:spLocks noGrp="1"/>
          </p:cNvSpPr>
          <p:nvPr>
            <p:ph idx="1"/>
          </p:nvPr>
        </p:nvSpPr>
        <p:spPr>
          <a:xfrm>
            <a:off x="1363484" y="1825626"/>
            <a:ext cx="9990316" cy="3720292"/>
          </a:xfrm>
        </p:spPr>
        <p:txBody>
          <a:bodyPr vert="horz" lIns="91440" tIns="45720" rIns="91440" bIns="45720" rtlCol="0" anchor="t">
            <a:normAutofit fontScale="70000" lnSpcReduction="20000"/>
          </a:bodyPr>
          <a:lstStyle/>
          <a:p>
            <a:r>
              <a:rPr lang="en-US" dirty="0" err="1">
                <a:cs typeface="Calibri"/>
              </a:rPr>
              <a:t>Yhdyskunnissa</a:t>
            </a:r>
            <a:r>
              <a:rPr lang="en-US" dirty="0">
                <a:cs typeface="Calibri"/>
              </a:rPr>
              <a:t> </a:t>
            </a:r>
            <a:r>
              <a:rPr lang="en-US" dirty="0" err="1">
                <a:cs typeface="Calibri"/>
              </a:rPr>
              <a:t>syntyy</a:t>
            </a:r>
            <a:r>
              <a:rPr lang="en-US" dirty="0">
                <a:cs typeface="Calibri"/>
              </a:rPr>
              <a:t> </a:t>
            </a:r>
            <a:r>
              <a:rPr lang="en-US" dirty="0" err="1">
                <a:cs typeface="Calibri"/>
              </a:rPr>
              <a:t>jätteitä</a:t>
            </a:r>
            <a:r>
              <a:rPr lang="en-US" dirty="0">
                <a:cs typeface="Calibri"/>
              </a:rPr>
              <a:t>, </a:t>
            </a:r>
            <a:r>
              <a:rPr lang="en-US" dirty="0" err="1">
                <a:cs typeface="Calibri"/>
              </a:rPr>
              <a:t>joista</a:t>
            </a:r>
            <a:r>
              <a:rPr lang="en-US" dirty="0">
                <a:cs typeface="Calibri"/>
              </a:rPr>
              <a:t> </a:t>
            </a:r>
            <a:r>
              <a:rPr lang="en-US" dirty="0" err="1">
                <a:cs typeface="Calibri"/>
              </a:rPr>
              <a:t>ravinnepitoisia</a:t>
            </a:r>
            <a:r>
              <a:rPr lang="en-US" dirty="0">
                <a:cs typeface="Calibri"/>
              </a:rPr>
              <a:t> </a:t>
            </a:r>
            <a:r>
              <a:rPr lang="en-US" dirty="0" err="1">
                <a:cs typeface="Calibri"/>
              </a:rPr>
              <a:t>ovat</a:t>
            </a:r>
            <a:r>
              <a:rPr lang="en-US" dirty="0">
                <a:cs typeface="Calibri"/>
              </a:rPr>
              <a:t> </a:t>
            </a:r>
            <a:r>
              <a:rPr lang="en-US" dirty="0" err="1">
                <a:cs typeface="Calibri"/>
              </a:rPr>
              <a:t>biojätteet</a:t>
            </a:r>
            <a:r>
              <a:rPr lang="en-US" dirty="0">
                <a:cs typeface="Calibri" panose="020F0502020204030204"/>
              </a:rPr>
              <a:t>. </a:t>
            </a:r>
          </a:p>
          <a:p>
            <a:r>
              <a:rPr lang="en-US" dirty="0" err="1">
                <a:cs typeface="Calibri" panose="020F0502020204030204"/>
              </a:rPr>
              <a:t>Biojätteet</a:t>
            </a:r>
            <a:r>
              <a:rPr lang="en-US" dirty="0">
                <a:cs typeface="Calibri" panose="020F0502020204030204"/>
              </a:rPr>
              <a:t> </a:t>
            </a:r>
            <a:r>
              <a:rPr lang="en-US" dirty="0" err="1">
                <a:cs typeface="Calibri" panose="020F0502020204030204"/>
              </a:rPr>
              <a:t>ovat</a:t>
            </a:r>
            <a:r>
              <a:rPr lang="en-US" dirty="0">
                <a:cs typeface="Calibri" panose="020F0502020204030204"/>
              </a:rPr>
              <a:t> </a:t>
            </a:r>
            <a:r>
              <a:rPr lang="en-US" dirty="0" err="1">
                <a:cs typeface="Calibri" panose="020F0502020204030204"/>
              </a:rPr>
              <a:t>peräisin</a:t>
            </a:r>
            <a:endParaRPr lang="en-US" dirty="0">
              <a:cs typeface="Calibri" panose="020F0502020204030204"/>
            </a:endParaRPr>
          </a:p>
          <a:p>
            <a:pPr lvl="1"/>
            <a:r>
              <a:rPr lang="en-US" dirty="0" err="1">
                <a:cs typeface="Calibri" panose="020F0502020204030204"/>
              </a:rPr>
              <a:t>e</a:t>
            </a:r>
            <a:r>
              <a:rPr lang="en-US" dirty="0" err="1">
                <a:ea typeface="+mn-lt"/>
                <a:cs typeface="+mn-lt"/>
              </a:rPr>
              <a:t>loperäisistä</a:t>
            </a:r>
            <a:r>
              <a:rPr lang="en-US" dirty="0">
                <a:ea typeface="+mn-lt"/>
                <a:cs typeface="+mn-lt"/>
              </a:rPr>
              <a:t> ja </a:t>
            </a:r>
            <a:r>
              <a:rPr lang="en-US" dirty="0" err="1">
                <a:ea typeface="+mn-lt"/>
                <a:cs typeface="+mn-lt"/>
              </a:rPr>
              <a:t>maatuvista</a:t>
            </a:r>
            <a:r>
              <a:rPr lang="en-US" dirty="0">
                <a:ea typeface="+mn-lt"/>
                <a:cs typeface="+mn-lt"/>
              </a:rPr>
              <a:t> </a:t>
            </a:r>
            <a:r>
              <a:rPr lang="en-US" dirty="0" err="1">
                <a:ea typeface="+mn-lt"/>
                <a:cs typeface="+mn-lt"/>
              </a:rPr>
              <a:t>kotitalouden</a:t>
            </a:r>
            <a:r>
              <a:rPr lang="en-US" dirty="0">
                <a:ea typeface="+mn-lt"/>
                <a:cs typeface="+mn-lt"/>
              </a:rPr>
              <a:t> </a:t>
            </a:r>
            <a:r>
              <a:rPr lang="en-US" dirty="0" err="1">
                <a:ea typeface="+mn-lt"/>
                <a:cs typeface="+mn-lt"/>
              </a:rPr>
              <a:t>ruoka</a:t>
            </a:r>
            <a:r>
              <a:rPr lang="en-US" dirty="0">
                <a:ea typeface="+mn-lt"/>
                <a:cs typeface="+mn-lt"/>
              </a:rPr>
              <a:t>- ja </a:t>
            </a:r>
            <a:r>
              <a:rPr lang="en-US" dirty="0" err="1">
                <a:ea typeface="+mn-lt"/>
                <a:cs typeface="+mn-lt"/>
              </a:rPr>
              <a:t>keittiöjätteistä</a:t>
            </a:r>
            <a:r>
              <a:rPr lang="en-US" dirty="0">
                <a:ea typeface="+mn-lt"/>
                <a:cs typeface="+mn-lt"/>
              </a:rPr>
              <a:t>, </a:t>
            </a:r>
          </a:p>
          <a:p>
            <a:pPr lvl="1"/>
            <a:r>
              <a:rPr lang="en-US" dirty="0" err="1">
                <a:ea typeface="+mn-lt"/>
                <a:cs typeface="+mn-lt"/>
              </a:rPr>
              <a:t>ravintoloiden</a:t>
            </a:r>
            <a:r>
              <a:rPr lang="en-US" dirty="0">
                <a:ea typeface="+mn-lt"/>
                <a:cs typeface="+mn-lt"/>
              </a:rPr>
              <a:t>, </a:t>
            </a:r>
            <a:r>
              <a:rPr lang="en-US" dirty="0" err="1">
                <a:ea typeface="+mn-lt"/>
                <a:cs typeface="+mn-lt"/>
              </a:rPr>
              <a:t>ruokapalveluiden</a:t>
            </a:r>
            <a:r>
              <a:rPr lang="en-US" dirty="0">
                <a:ea typeface="+mn-lt"/>
                <a:cs typeface="+mn-lt"/>
              </a:rPr>
              <a:t> ja </a:t>
            </a:r>
            <a:r>
              <a:rPr lang="en-US" dirty="0" err="1">
                <a:ea typeface="+mn-lt"/>
                <a:cs typeface="+mn-lt"/>
              </a:rPr>
              <a:t>vähittäiskaupan</a:t>
            </a:r>
            <a:r>
              <a:rPr lang="en-US" dirty="0">
                <a:ea typeface="+mn-lt"/>
                <a:cs typeface="+mn-lt"/>
              </a:rPr>
              <a:t> </a:t>
            </a:r>
            <a:r>
              <a:rPr lang="en-US" dirty="0" err="1">
                <a:ea typeface="+mn-lt"/>
                <a:cs typeface="+mn-lt"/>
              </a:rPr>
              <a:t>ruokajätteistä</a:t>
            </a:r>
            <a:r>
              <a:rPr lang="en-US" dirty="0">
                <a:ea typeface="+mn-lt"/>
                <a:cs typeface="+mn-lt"/>
              </a:rPr>
              <a:t> </a:t>
            </a:r>
            <a:r>
              <a:rPr lang="en-US" dirty="0" err="1">
                <a:ea typeface="+mn-lt"/>
                <a:cs typeface="+mn-lt"/>
              </a:rPr>
              <a:t>sekä</a:t>
            </a:r>
            <a:r>
              <a:rPr lang="en-US" dirty="0">
                <a:ea typeface="+mn-lt"/>
                <a:cs typeface="+mn-lt"/>
              </a:rPr>
              <a:t> </a:t>
            </a:r>
          </a:p>
          <a:p>
            <a:pPr lvl="1"/>
            <a:r>
              <a:rPr lang="en-US" dirty="0" err="1">
                <a:ea typeface="+mn-lt"/>
                <a:cs typeface="+mn-lt"/>
              </a:rPr>
              <a:t>biohajoavasta</a:t>
            </a:r>
            <a:r>
              <a:rPr lang="en-US" dirty="0">
                <a:ea typeface="+mn-lt"/>
                <a:cs typeface="+mn-lt"/>
              </a:rPr>
              <a:t> </a:t>
            </a:r>
            <a:r>
              <a:rPr lang="en-US" dirty="0" err="1">
                <a:ea typeface="+mn-lt"/>
                <a:cs typeface="+mn-lt"/>
              </a:rPr>
              <a:t>puutarha</a:t>
            </a:r>
            <a:r>
              <a:rPr lang="en-US" dirty="0">
                <a:ea typeface="+mn-lt"/>
                <a:cs typeface="+mn-lt"/>
              </a:rPr>
              <a:t>- ja </a:t>
            </a:r>
            <a:r>
              <a:rPr lang="en-US" dirty="0" err="1">
                <a:ea typeface="+mn-lt"/>
                <a:cs typeface="+mn-lt"/>
              </a:rPr>
              <a:t>puistojätteestä</a:t>
            </a:r>
            <a:r>
              <a:rPr lang="en-US" dirty="0">
                <a:ea typeface="+mn-lt"/>
                <a:cs typeface="+mn-lt"/>
              </a:rPr>
              <a:t>. </a:t>
            </a:r>
            <a:endParaRPr lang="en-US" dirty="0">
              <a:cs typeface="Calibri"/>
            </a:endParaRPr>
          </a:p>
          <a:p>
            <a:r>
              <a:rPr lang="en-US" dirty="0" err="1">
                <a:cs typeface="Calibri"/>
              </a:rPr>
              <a:t>Ruokahävikin</a:t>
            </a:r>
            <a:r>
              <a:rPr lang="en-US" dirty="0">
                <a:cs typeface="Calibri"/>
              </a:rPr>
              <a:t> </a:t>
            </a:r>
            <a:r>
              <a:rPr lang="en-US" dirty="0" err="1">
                <a:cs typeface="Calibri"/>
              </a:rPr>
              <a:t>vähentäminen</a:t>
            </a:r>
            <a:r>
              <a:rPr lang="en-US" dirty="0">
                <a:cs typeface="Calibri"/>
              </a:rPr>
              <a:t> on </a:t>
            </a:r>
            <a:r>
              <a:rPr lang="en-US" dirty="0" err="1">
                <a:cs typeface="Calibri"/>
              </a:rPr>
              <a:t>ensisijainen</a:t>
            </a:r>
            <a:r>
              <a:rPr lang="en-US" dirty="0">
                <a:cs typeface="Calibri"/>
              </a:rPr>
              <a:t> </a:t>
            </a:r>
            <a:r>
              <a:rPr lang="en-US" dirty="0" err="1">
                <a:cs typeface="Calibri"/>
              </a:rPr>
              <a:t>keino</a:t>
            </a:r>
            <a:r>
              <a:rPr lang="en-US" dirty="0">
                <a:cs typeface="Calibri"/>
              </a:rPr>
              <a:t> </a:t>
            </a:r>
            <a:r>
              <a:rPr lang="en-US" dirty="0" err="1">
                <a:cs typeface="Calibri"/>
              </a:rPr>
              <a:t>lisätä</a:t>
            </a:r>
            <a:r>
              <a:rPr lang="en-US" dirty="0">
                <a:cs typeface="Calibri"/>
              </a:rPr>
              <a:t> </a:t>
            </a:r>
            <a:r>
              <a:rPr lang="en-US" dirty="0" err="1">
                <a:cs typeface="Calibri"/>
              </a:rPr>
              <a:t>ravinteiden</a:t>
            </a:r>
            <a:r>
              <a:rPr lang="en-US" dirty="0">
                <a:cs typeface="Calibri"/>
              </a:rPr>
              <a:t> </a:t>
            </a:r>
            <a:r>
              <a:rPr lang="en-US" dirty="0" err="1">
                <a:cs typeface="Calibri"/>
              </a:rPr>
              <a:t>hyödyntämistä</a:t>
            </a:r>
            <a:r>
              <a:rPr lang="en-US" dirty="0">
                <a:cs typeface="Calibri"/>
              </a:rPr>
              <a:t>, </a:t>
            </a:r>
            <a:r>
              <a:rPr lang="en-US" dirty="0" err="1">
                <a:cs typeface="Calibri"/>
              </a:rPr>
              <a:t>sillä</a:t>
            </a:r>
            <a:r>
              <a:rPr lang="en-US" dirty="0">
                <a:cs typeface="Calibri"/>
              </a:rPr>
              <a:t> </a:t>
            </a:r>
            <a:r>
              <a:rPr lang="en-US" dirty="0" err="1">
                <a:cs typeface="Calibri"/>
              </a:rPr>
              <a:t>syötäväksi</a:t>
            </a:r>
            <a:r>
              <a:rPr lang="en-US" dirty="0">
                <a:cs typeface="Calibri"/>
              </a:rPr>
              <a:t> </a:t>
            </a:r>
            <a:r>
              <a:rPr lang="en-US" dirty="0" err="1">
                <a:cs typeface="Calibri"/>
              </a:rPr>
              <a:t>tarkoitetun</a:t>
            </a:r>
            <a:r>
              <a:rPr lang="en-US" dirty="0">
                <a:cs typeface="Calibri"/>
              </a:rPr>
              <a:t> </a:t>
            </a:r>
            <a:r>
              <a:rPr lang="en-US" dirty="0" err="1">
                <a:cs typeface="Calibri"/>
              </a:rPr>
              <a:t>ruoan</a:t>
            </a:r>
            <a:r>
              <a:rPr lang="en-US" dirty="0">
                <a:cs typeface="Calibri"/>
              </a:rPr>
              <a:t> </a:t>
            </a:r>
            <a:r>
              <a:rPr lang="en-US" dirty="0" err="1">
                <a:cs typeface="Calibri"/>
              </a:rPr>
              <a:t>käyttäminen</a:t>
            </a:r>
            <a:r>
              <a:rPr lang="en-US" dirty="0">
                <a:cs typeface="Calibri"/>
              </a:rPr>
              <a:t> </a:t>
            </a:r>
            <a:r>
              <a:rPr lang="en-US" dirty="0" err="1">
                <a:cs typeface="Calibri"/>
              </a:rPr>
              <a:t>ravinnoksi</a:t>
            </a:r>
            <a:r>
              <a:rPr lang="en-US" dirty="0">
                <a:cs typeface="Calibri"/>
              </a:rPr>
              <a:t> on </a:t>
            </a:r>
            <a:r>
              <a:rPr lang="en-US" dirty="0" err="1">
                <a:cs typeface="Calibri"/>
              </a:rPr>
              <a:t>tehokkain</a:t>
            </a:r>
            <a:r>
              <a:rPr lang="en-US" dirty="0">
                <a:cs typeface="Calibri"/>
              </a:rPr>
              <a:t> tapa </a:t>
            </a:r>
            <a:r>
              <a:rPr lang="en-US" dirty="0" err="1">
                <a:cs typeface="Calibri"/>
              </a:rPr>
              <a:t>käyttää</a:t>
            </a:r>
            <a:r>
              <a:rPr lang="en-US" dirty="0">
                <a:cs typeface="Calibri"/>
              </a:rPr>
              <a:t> </a:t>
            </a:r>
            <a:r>
              <a:rPr lang="en-US" dirty="0" err="1">
                <a:cs typeface="Calibri"/>
              </a:rPr>
              <a:t>ravinteita</a:t>
            </a:r>
            <a:r>
              <a:rPr lang="en-US" dirty="0">
                <a:cs typeface="Calibri"/>
              </a:rPr>
              <a:t>.</a:t>
            </a:r>
            <a:endParaRPr lang="en-US" dirty="0">
              <a:solidFill>
                <a:srgbClr val="000000"/>
              </a:solidFill>
              <a:cs typeface="Calibri"/>
            </a:endParaRPr>
          </a:p>
          <a:p>
            <a:r>
              <a:rPr lang="en-US" dirty="0" err="1">
                <a:cs typeface="Calibri"/>
              </a:rPr>
              <a:t>Biojätettä</a:t>
            </a:r>
            <a:r>
              <a:rPr lang="en-US" dirty="0">
                <a:cs typeface="Calibri"/>
              </a:rPr>
              <a:t> </a:t>
            </a:r>
            <a:r>
              <a:rPr lang="en-US" dirty="0" err="1">
                <a:cs typeface="Calibri"/>
              </a:rPr>
              <a:t>kerätään</a:t>
            </a:r>
            <a:r>
              <a:rPr lang="en-US" dirty="0">
                <a:cs typeface="Calibri"/>
              </a:rPr>
              <a:t> </a:t>
            </a:r>
            <a:r>
              <a:rPr lang="en-US" dirty="0" err="1">
                <a:cs typeface="Calibri"/>
              </a:rPr>
              <a:t>erilliskeräyksenä</a:t>
            </a:r>
            <a:r>
              <a:rPr lang="en-US" dirty="0">
                <a:cs typeface="Calibri"/>
              </a:rPr>
              <a:t>, </a:t>
            </a:r>
            <a:r>
              <a:rPr lang="en-US" dirty="0" err="1">
                <a:cs typeface="Calibri"/>
              </a:rPr>
              <a:t>mutta</a:t>
            </a:r>
            <a:r>
              <a:rPr lang="en-US" dirty="0">
                <a:cs typeface="Calibri"/>
              </a:rPr>
              <a:t> </a:t>
            </a:r>
            <a:r>
              <a:rPr lang="en-US" dirty="0" err="1">
                <a:cs typeface="Calibri"/>
              </a:rPr>
              <a:t>ihmisten</a:t>
            </a:r>
            <a:r>
              <a:rPr lang="en-US" dirty="0">
                <a:cs typeface="Calibri"/>
              </a:rPr>
              <a:t> </a:t>
            </a:r>
            <a:r>
              <a:rPr lang="en-US" dirty="0" err="1">
                <a:cs typeface="Calibri"/>
              </a:rPr>
              <a:t>toiminnan</a:t>
            </a:r>
            <a:r>
              <a:rPr lang="en-US" dirty="0">
                <a:cs typeface="Calibri"/>
              </a:rPr>
              <a:t> </a:t>
            </a:r>
            <a:r>
              <a:rPr lang="en-US" dirty="0" err="1">
                <a:cs typeface="Calibri"/>
              </a:rPr>
              <a:t>vuoksi</a:t>
            </a:r>
            <a:r>
              <a:rPr lang="en-US" dirty="0">
                <a:cs typeface="Calibri"/>
              </a:rPr>
              <a:t> </a:t>
            </a:r>
            <a:r>
              <a:rPr lang="en-US" dirty="0" err="1">
                <a:cs typeface="Calibri"/>
              </a:rPr>
              <a:t>kaikkea</a:t>
            </a:r>
            <a:r>
              <a:rPr lang="en-US" dirty="0">
                <a:cs typeface="Calibri"/>
              </a:rPr>
              <a:t> </a:t>
            </a:r>
            <a:r>
              <a:rPr lang="en-US" dirty="0" err="1">
                <a:cs typeface="Calibri"/>
              </a:rPr>
              <a:t>biojätettä</a:t>
            </a:r>
            <a:r>
              <a:rPr lang="en-US" dirty="0">
                <a:cs typeface="Calibri"/>
              </a:rPr>
              <a:t> </a:t>
            </a:r>
            <a:r>
              <a:rPr lang="en-US" dirty="0" err="1">
                <a:cs typeface="Calibri"/>
              </a:rPr>
              <a:t>ei</a:t>
            </a:r>
            <a:r>
              <a:rPr lang="en-US" dirty="0">
                <a:cs typeface="Calibri"/>
              </a:rPr>
              <a:t> </a:t>
            </a:r>
            <a:r>
              <a:rPr lang="en-US" dirty="0" err="1">
                <a:cs typeface="Calibri"/>
              </a:rPr>
              <a:t>saada</a:t>
            </a:r>
            <a:r>
              <a:rPr lang="en-US" dirty="0">
                <a:cs typeface="Calibri"/>
              </a:rPr>
              <a:t> </a:t>
            </a:r>
            <a:r>
              <a:rPr lang="en-US" dirty="0" err="1">
                <a:cs typeface="Calibri"/>
              </a:rPr>
              <a:t>hyötykäyttöön</a:t>
            </a:r>
            <a:r>
              <a:rPr lang="en-US" dirty="0">
                <a:cs typeface="Calibri"/>
              </a:rPr>
              <a:t>, </a:t>
            </a:r>
            <a:r>
              <a:rPr lang="en-US" dirty="0" err="1">
                <a:cs typeface="Calibri"/>
              </a:rPr>
              <a:t>koska</a:t>
            </a:r>
            <a:r>
              <a:rPr lang="en-US" dirty="0">
                <a:cs typeface="Calibri"/>
              </a:rPr>
              <a:t> </a:t>
            </a:r>
            <a:r>
              <a:rPr lang="en-US" dirty="0" err="1">
                <a:cs typeface="Calibri"/>
              </a:rPr>
              <a:t>sekajätteen</a:t>
            </a:r>
            <a:r>
              <a:rPr lang="en-US" dirty="0">
                <a:cs typeface="Calibri"/>
              </a:rPr>
              <a:t> </a:t>
            </a:r>
            <a:r>
              <a:rPr lang="en-US" dirty="0" err="1">
                <a:cs typeface="Calibri"/>
              </a:rPr>
              <a:t>seassa</a:t>
            </a:r>
            <a:r>
              <a:rPr lang="en-US" dirty="0">
                <a:cs typeface="Calibri"/>
              </a:rPr>
              <a:t> on </a:t>
            </a:r>
            <a:r>
              <a:rPr lang="en-US" dirty="0" err="1">
                <a:cs typeface="Calibri"/>
              </a:rPr>
              <a:t>biojätettä</a:t>
            </a:r>
            <a:r>
              <a:rPr lang="en-US" dirty="0">
                <a:cs typeface="Calibri"/>
              </a:rPr>
              <a:t>.</a:t>
            </a:r>
            <a:endParaRPr lang="en-US" dirty="0"/>
          </a:p>
          <a:p>
            <a:r>
              <a:rPr lang="en-US" dirty="0" err="1">
                <a:cs typeface="Calibri"/>
              </a:rPr>
              <a:t>Sekajätteen</a:t>
            </a:r>
            <a:r>
              <a:rPr lang="en-US" dirty="0">
                <a:cs typeface="Calibri"/>
              </a:rPr>
              <a:t> </a:t>
            </a:r>
            <a:r>
              <a:rPr lang="en-US" dirty="0" err="1">
                <a:cs typeface="Calibri"/>
              </a:rPr>
              <a:t>sekaan</a:t>
            </a:r>
            <a:r>
              <a:rPr lang="en-US" dirty="0">
                <a:cs typeface="Calibri"/>
              </a:rPr>
              <a:t> </a:t>
            </a:r>
            <a:r>
              <a:rPr lang="en-US" dirty="0" err="1">
                <a:cs typeface="Calibri"/>
              </a:rPr>
              <a:t>jäävä</a:t>
            </a:r>
            <a:r>
              <a:rPr lang="en-US" dirty="0">
                <a:cs typeface="Calibri"/>
              </a:rPr>
              <a:t> </a:t>
            </a:r>
            <a:r>
              <a:rPr lang="en-US" dirty="0" err="1">
                <a:cs typeface="Calibri"/>
              </a:rPr>
              <a:t>biojäte</a:t>
            </a:r>
            <a:r>
              <a:rPr lang="en-US" dirty="0">
                <a:cs typeface="Calibri"/>
              </a:rPr>
              <a:t> </a:t>
            </a:r>
            <a:r>
              <a:rPr lang="en-US" dirty="0" err="1">
                <a:cs typeface="Calibri"/>
              </a:rPr>
              <a:t>tuottaa</a:t>
            </a:r>
            <a:r>
              <a:rPr lang="en-US" dirty="0">
                <a:cs typeface="Calibri"/>
              </a:rPr>
              <a:t> </a:t>
            </a:r>
            <a:r>
              <a:rPr lang="en-US" dirty="0" err="1">
                <a:cs typeface="Calibri"/>
              </a:rPr>
              <a:t>haasteita</a:t>
            </a:r>
            <a:r>
              <a:rPr lang="en-US" dirty="0">
                <a:cs typeface="Calibri"/>
              </a:rPr>
              <a:t> </a:t>
            </a:r>
            <a:r>
              <a:rPr lang="en-US" dirty="0" err="1">
                <a:cs typeface="Calibri"/>
              </a:rPr>
              <a:t>jätteenpolttolaitoksilla</a:t>
            </a:r>
            <a:r>
              <a:rPr lang="en-US" dirty="0">
                <a:cs typeface="Calibri"/>
              </a:rPr>
              <a:t> </a:t>
            </a:r>
            <a:r>
              <a:rPr lang="en-US" dirty="0" err="1">
                <a:cs typeface="Calibri"/>
              </a:rPr>
              <a:t>korkean</a:t>
            </a:r>
            <a:r>
              <a:rPr lang="en-US" dirty="0">
                <a:cs typeface="Calibri"/>
              </a:rPr>
              <a:t> </a:t>
            </a:r>
            <a:r>
              <a:rPr lang="en-US" dirty="0" err="1">
                <a:cs typeface="Calibri"/>
              </a:rPr>
              <a:t>vesipitoisuudensa</a:t>
            </a:r>
            <a:r>
              <a:rPr lang="en-US" dirty="0">
                <a:cs typeface="Calibri"/>
              </a:rPr>
              <a:t> </a:t>
            </a:r>
            <a:r>
              <a:rPr lang="en-US" dirty="0" err="1">
                <a:cs typeface="Calibri"/>
              </a:rPr>
              <a:t>vuoksi</a:t>
            </a:r>
            <a:r>
              <a:rPr lang="en-US" dirty="0">
                <a:cs typeface="Calibri"/>
              </a:rPr>
              <a:t> ja </a:t>
            </a:r>
            <a:r>
              <a:rPr lang="en-US" dirty="0" err="1">
                <a:cs typeface="Calibri"/>
              </a:rPr>
              <a:t>likaa</a:t>
            </a:r>
            <a:r>
              <a:rPr lang="en-US" dirty="0">
                <a:cs typeface="Calibri"/>
              </a:rPr>
              <a:t> </a:t>
            </a:r>
            <a:r>
              <a:rPr lang="en-US" dirty="0" err="1">
                <a:cs typeface="Calibri"/>
              </a:rPr>
              <a:t>muutoin</a:t>
            </a:r>
            <a:r>
              <a:rPr lang="en-US" dirty="0">
                <a:cs typeface="Calibri"/>
              </a:rPr>
              <a:t> </a:t>
            </a:r>
            <a:r>
              <a:rPr lang="en-US" dirty="0" err="1">
                <a:cs typeface="Calibri"/>
              </a:rPr>
              <a:t>hyödynnettävissä</a:t>
            </a:r>
            <a:r>
              <a:rPr lang="en-US" dirty="0">
                <a:cs typeface="Calibri"/>
              </a:rPr>
              <a:t> </a:t>
            </a:r>
            <a:r>
              <a:rPr lang="en-US" dirty="0" err="1">
                <a:cs typeface="Calibri"/>
              </a:rPr>
              <a:t>olevia</a:t>
            </a:r>
            <a:r>
              <a:rPr lang="en-US" dirty="0">
                <a:cs typeface="Calibri"/>
              </a:rPr>
              <a:t> </a:t>
            </a:r>
            <a:r>
              <a:rPr lang="en-US" dirty="0" err="1">
                <a:cs typeface="Calibri"/>
              </a:rPr>
              <a:t>materiaaleja</a:t>
            </a:r>
            <a:r>
              <a:rPr lang="en-US" dirty="0">
                <a:cs typeface="Calibri"/>
              </a:rPr>
              <a:t> </a:t>
            </a:r>
            <a:r>
              <a:rPr lang="en-US" dirty="0" err="1">
                <a:cs typeface="Calibri"/>
              </a:rPr>
              <a:t>kuten</a:t>
            </a:r>
            <a:r>
              <a:rPr lang="en-US" dirty="0">
                <a:cs typeface="Calibri"/>
              </a:rPr>
              <a:t> </a:t>
            </a:r>
            <a:r>
              <a:rPr lang="en-US" dirty="0" err="1">
                <a:cs typeface="Calibri"/>
              </a:rPr>
              <a:t>kartonkia</a:t>
            </a:r>
            <a:r>
              <a:rPr lang="en-US" dirty="0">
                <a:cs typeface="Calibri"/>
              </a:rPr>
              <a:t> ja </a:t>
            </a:r>
            <a:r>
              <a:rPr lang="en-US" dirty="0" err="1">
                <a:cs typeface="Calibri"/>
              </a:rPr>
              <a:t>muovia</a:t>
            </a:r>
            <a:r>
              <a:rPr lang="en-US" dirty="0">
                <a:cs typeface="Calibri"/>
              </a:rPr>
              <a:t>. </a:t>
            </a:r>
            <a:r>
              <a:rPr lang="en-US" dirty="0" err="1">
                <a:cs typeface="Calibri"/>
              </a:rPr>
              <a:t>Myös</a:t>
            </a:r>
            <a:r>
              <a:rPr lang="en-US" dirty="0">
                <a:cs typeface="Calibri"/>
              </a:rPr>
              <a:t> </a:t>
            </a:r>
            <a:r>
              <a:rPr lang="en-US" dirty="0" err="1">
                <a:cs typeface="Calibri"/>
              </a:rPr>
              <a:t>biojätteen</a:t>
            </a:r>
            <a:r>
              <a:rPr lang="en-US" dirty="0">
                <a:cs typeface="Calibri"/>
              </a:rPr>
              <a:t> </a:t>
            </a:r>
            <a:r>
              <a:rPr lang="en-US" dirty="0" err="1">
                <a:cs typeface="Calibri"/>
              </a:rPr>
              <a:t>ravinteet</a:t>
            </a:r>
            <a:r>
              <a:rPr lang="en-US" dirty="0">
                <a:cs typeface="Calibri"/>
              </a:rPr>
              <a:t> </a:t>
            </a:r>
            <a:r>
              <a:rPr lang="en-US" dirty="0" err="1">
                <a:cs typeface="Calibri"/>
              </a:rPr>
              <a:t>jäävät</a:t>
            </a:r>
            <a:r>
              <a:rPr lang="en-US" dirty="0">
                <a:cs typeface="Calibri"/>
              </a:rPr>
              <a:t> </a:t>
            </a:r>
            <a:r>
              <a:rPr lang="en-US" dirty="0" err="1">
                <a:cs typeface="Calibri"/>
              </a:rPr>
              <a:t>tällöin</a:t>
            </a:r>
            <a:r>
              <a:rPr lang="en-US" dirty="0">
                <a:cs typeface="Calibri"/>
              </a:rPr>
              <a:t> </a:t>
            </a:r>
            <a:r>
              <a:rPr lang="en-US" dirty="0" err="1">
                <a:cs typeface="Calibri"/>
              </a:rPr>
              <a:t>hyödyntämättä</a:t>
            </a:r>
            <a:r>
              <a:rPr lang="en-US" dirty="0">
                <a:cs typeface="Calibri"/>
              </a:rPr>
              <a:t>.</a:t>
            </a:r>
          </a:p>
        </p:txBody>
      </p:sp>
      <p:sp>
        <p:nvSpPr>
          <p:cNvPr id="4" name="Footer Placeholder 3">
            <a:extLst>
              <a:ext uri="{FF2B5EF4-FFF2-40B4-BE49-F238E27FC236}">
                <a16:creationId xmlns:a16="http://schemas.microsoft.com/office/drawing/2014/main" id="{1B87CDB9-F870-4214-B5EF-18967B157140}"/>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70539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DCA03-7992-4CC6-BAC2-0DCC8CFF68F5}"/>
              </a:ext>
            </a:extLst>
          </p:cNvPr>
          <p:cNvSpPr>
            <a:spLocks noGrp="1"/>
          </p:cNvSpPr>
          <p:nvPr>
            <p:ph type="title"/>
          </p:nvPr>
        </p:nvSpPr>
        <p:spPr/>
        <p:txBody>
          <a:bodyPr/>
          <a:lstStyle/>
          <a:p>
            <a:r>
              <a:rPr lang="en-US" err="1">
                <a:latin typeface="Microsoft Sans Serif"/>
                <a:ea typeface="Microsoft Sans Serif"/>
                <a:cs typeface="Microsoft Sans Serif"/>
              </a:rPr>
              <a:t>Yhdyskuntien</a:t>
            </a:r>
            <a:r>
              <a:rPr lang="en-US">
                <a:latin typeface="Microsoft Sans Serif"/>
                <a:ea typeface="Microsoft Sans Serif"/>
                <a:cs typeface="Microsoft Sans Serif"/>
              </a:rPr>
              <a:t> </a:t>
            </a:r>
            <a:r>
              <a:rPr lang="en-US" err="1">
                <a:latin typeface="Microsoft Sans Serif"/>
                <a:ea typeface="Microsoft Sans Serif"/>
                <a:cs typeface="Microsoft Sans Serif"/>
              </a:rPr>
              <a:t>jätteet</a:t>
            </a:r>
          </a:p>
        </p:txBody>
      </p:sp>
      <p:sp>
        <p:nvSpPr>
          <p:cNvPr id="3" name="Content Placeholder 2">
            <a:extLst>
              <a:ext uri="{FF2B5EF4-FFF2-40B4-BE49-F238E27FC236}">
                <a16:creationId xmlns:a16="http://schemas.microsoft.com/office/drawing/2014/main" id="{072EF74F-DFB2-4FD6-8BE0-19BE7680B66A}"/>
              </a:ext>
            </a:extLst>
          </p:cNvPr>
          <p:cNvSpPr>
            <a:spLocks noGrp="1"/>
          </p:cNvSpPr>
          <p:nvPr>
            <p:ph idx="1"/>
          </p:nvPr>
        </p:nvSpPr>
        <p:spPr>
          <a:xfrm>
            <a:off x="838200" y="1469877"/>
            <a:ext cx="10515600" cy="4033615"/>
          </a:xfrm>
        </p:spPr>
        <p:txBody>
          <a:bodyPr vert="horz" lIns="91440" tIns="45720" rIns="91440" bIns="45720" rtlCol="0" anchor="t">
            <a:normAutofit fontScale="77500" lnSpcReduction="20000"/>
          </a:bodyPr>
          <a:lstStyle/>
          <a:p>
            <a:r>
              <a:rPr lang="en-US" dirty="0" err="1">
                <a:cs typeface="Calibri"/>
              </a:rPr>
              <a:t>Syntypaikkalajittelu</a:t>
            </a:r>
            <a:r>
              <a:rPr lang="en-US" dirty="0">
                <a:cs typeface="Calibri"/>
              </a:rPr>
              <a:t> on </a:t>
            </a:r>
            <a:r>
              <a:rPr lang="en-US" dirty="0" err="1">
                <a:cs typeface="Calibri"/>
              </a:rPr>
              <a:t>avainasemassa</a:t>
            </a:r>
            <a:r>
              <a:rPr lang="en-US" dirty="0">
                <a:cs typeface="Calibri"/>
              </a:rPr>
              <a:t> </a:t>
            </a:r>
            <a:r>
              <a:rPr lang="en-US" dirty="0" err="1">
                <a:cs typeface="Calibri"/>
              </a:rPr>
              <a:t>biojätteiden</a:t>
            </a:r>
            <a:r>
              <a:rPr lang="en-US" dirty="0">
                <a:cs typeface="Calibri"/>
              </a:rPr>
              <a:t> </a:t>
            </a:r>
            <a:r>
              <a:rPr lang="en-US" dirty="0" err="1">
                <a:cs typeface="Calibri"/>
              </a:rPr>
              <a:t>hyötykäytön</a:t>
            </a:r>
            <a:r>
              <a:rPr lang="en-US" dirty="0">
                <a:cs typeface="Calibri"/>
              </a:rPr>
              <a:t> </a:t>
            </a:r>
            <a:r>
              <a:rPr lang="en-US" dirty="0" err="1">
                <a:cs typeface="Calibri"/>
              </a:rPr>
              <a:t>kannalta</a:t>
            </a:r>
            <a:r>
              <a:rPr lang="en-US" dirty="0">
                <a:cs typeface="Calibri"/>
              </a:rPr>
              <a:t>. </a:t>
            </a:r>
            <a:endParaRPr lang="en-US" dirty="0"/>
          </a:p>
          <a:p>
            <a:r>
              <a:rPr lang="en-US" dirty="0" err="1">
                <a:cs typeface="Calibri"/>
              </a:rPr>
              <a:t>Sekajätteen</a:t>
            </a:r>
            <a:r>
              <a:rPr lang="en-US" dirty="0">
                <a:cs typeface="Calibri"/>
              </a:rPr>
              <a:t> </a:t>
            </a:r>
            <a:r>
              <a:rPr lang="en-US" dirty="0" err="1">
                <a:cs typeface="Calibri"/>
              </a:rPr>
              <a:t>seasta</a:t>
            </a:r>
            <a:r>
              <a:rPr lang="en-US" dirty="0">
                <a:cs typeface="Calibri"/>
              </a:rPr>
              <a:t> </a:t>
            </a:r>
            <a:r>
              <a:rPr lang="en-US" dirty="0" err="1">
                <a:cs typeface="Calibri"/>
              </a:rPr>
              <a:t>mekaanisesti</a:t>
            </a:r>
            <a:r>
              <a:rPr lang="en-US" dirty="0">
                <a:cs typeface="Calibri"/>
              </a:rPr>
              <a:t> </a:t>
            </a:r>
            <a:r>
              <a:rPr lang="en-US" dirty="0" err="1">
                <a:cs typeface="Calibri"/>
              </a:rPr>
              <a:t>kerättyä</a:t>
            </a:r>
            <a:r>
              <a:rPr lang="en-US" dirty="0">
                <a:cs typeface="Calibri"/>
              </a:rPr>
              <a:t> </a:t>
            </a:r>
            <a:r>
              <a:rPr lang="en-US" dirty="0" err="1">
                <a:cs typeface="Calibri"/>
              </a:rPr>
              <a:t>biojätettä</a:t>
            </a:r>
            <a:r>
              <a:rPr lang="en-US" dirty="0">
                <a:cs typeface="Calibri"/>
              </a:rPr>
              <a:t> </a:t>
            </a:r>
            <a:r>
              <a:rPr lang="en-US" dirty="0" err="1">
                <a:cs typeface="Calibri"/>
              </a:rPr>
              <a:t>voidaan</a:t>
            </a:r>
            <a:r>
              <a:rPr lang="en-US" dirty="0">
                <a:cs typeface="Calibri"/>
              </a:rPr>
              <a:t> </a:t>
            </a:r>
            <a:r>
              <a:rPr lang="en-US" dirty="0" err="1">
                <a:cs typeface="Calibri"/>
              </a:rPr>
              <a:t>hyödyntää</a:t>
            </a:r>
            <a:r>
              <a:rPr lang="en-US" dirty="0">
                <a:cs typeface="Calibri"/>
              </a:rPr>
              <a:t> </a:t>
            </a:r>
            <a:r>
              <a:rPr lang="en-US" dirty="0" err="1">
                <a:cs typeface="Calibri"/>
              </a:rPr>
              <a:t>viherrakentamisessa</a:t>
            </a:r>
            <a:r>
              <a:rPr lang="en-US" dirty="0">
                <a:cs typeface="Calibri"/>
              </a:rPr>
              <a:t>, </a:t>
            </a:r>
            <a:r>
              <a:rPr lang="en-US" dirty="0" err="1">
                <a:cs typeface="Calibri"/>
              </a:rPr>
              <a:t>mutta</a:t>
            </a:r>
            <a:r>
              <a:rPr lang="en-US" dirty="0">
                <a:cs typeface="Calibri"/>
              </a:rPr>
              <a:t> </a:t>
            </a:r>
            <a:r>
              <a:rPr lang="en-US" dirty="0" err="1">
                <a:cs typeface="Calibri"/>
              </a:rPr>
              <a:t>sitä</a:t>
            </a:r>
            <a:r>
              <a:rPr lang="en-US" dirty="0">
                <a:cs typeface="Calibri"/>
              </a:rPr>
              <a:t> </a:t>
            </a:r>
            <a:r>
              <a:rPr lang="en-US" dirty="0" err="1">
                <a:cs typeface="Calibri"/>
              </a:rPr>
              <a:t>ei</a:t>
            </a:r>
            <a:r>
              <a:rPr lang="en-US" dirty="0">
                <a:cs typeface="Calibri"/>
              </a:rPr>
              <a:t> </a:t>
            </a:r>
            <a:r>
              <a:rPr lang="en-US" dirty="0" err="1">
                <a:cs typeface="Calibri"/>
              </a:rPr>
              <a:t>lasketa</a:t>
            </a:r>
            <a:r>
              <a:rPr lang="en-US" dirty="0">
                <a:cs typeface="Calibri"/>
              </a:rPr>
              <a:t> </a:t>
            </a:r>
            <a:r>
              <a:rPr lang="en-US" dirty="0" err="1">
                <a:cs typeface="Calibri"/>
              </a:rPr>
              <a:t>kierrättämiseksi</a:t>
            </a:r>
            <a:r>
              <a:rPr lang="en-US" dirty="0">
                <a:cs typeface="Calibri"/>
              </a:rPr>
              <a:t> ja </a:t>
            </a:r>
            <a:r>
              <a:rPr lang="en-US" dirty="0" err="1">
                <a:cs typeface="Calibri"/>
              </a:rPr>
              <a:t>näin</a:t>
            </a:r>
            <a:r>
              <a:rPr lang="en-US" dirty="0">
                <a:cs typeface="Calibri"/>
              </a:rPr>
              <a:t> </a:t>
            </a:r>
            <a:r>
              <a:rPr lang="en-US" dirty="0" err="1">
                <a:cs typeface="Calibri"/>
              </a:rPr>
              <a:t>ollen</a:t>
            </a:r>
            <a:r>
              <a:rPr lang="en-US" dirty="0">
                <a:cs typeface="Calibri"/>
              </a:rPr>
              <a:t> </a:t>
            </a:r>
            <a:r>
              <a:rPr lang="en-US" dirty="0" err="1">
                <a:cs typeface="Calibri"/>
              </a:rPr>
              <a:t>ravinteet</a:t>
            </a:r>
            <a:r>
              <a:rPr lang="en-US" dirty="0">
                <a:cs typeface="Calibri"/>
              </a:rPr>
              <a:t> </a:t>
            </a:r>
            <a:r>
              <a:rPr lang="en-US" dirty="0" err="1">
                <a:cs typeface="Calibri"/>
              </a:rPr>
              <a:t>eivät</a:t>
            </a:r>
            <a:r>
              <a:rPr lang="en-US" dirty="0">
                <a:cs typeface="Calibri"/>
              </a:rPr>
              <a:t> </a:t>
            </a:r>
            <a:r>
              <a:rPr lang="en-US" dirty="0" err="1">
                <a:cs typeface="Calibri"/>
              </a:rPr>
              <a:t>korvaa</a:t>
            </a:r>
            <a:r>
              <a:rPr lang="en-US" dirty="0">
                <a:cs typeface="Calibri"/>
              </a:rPr>
              <a:t> </a:t>
            </a:r>
            <a:r>
              <a:rPr lang="en-US" dirty="0" err="1">
                <a:cs typeface="Calibri"/>
              </a:rPr>
              <a:t>neitseellisiä</a:t>
            </a:r>
            <a:r>
              <a:rPr lang="en-US" dirty="0">
                <a:cs typeface="Calibri"/>
              </a:rPr>
              <a:t> </a:t>
            </a:r>
            <a:r>
              <a:rPr lang="en-US" dirty="0" err="1">
                <a:cs typeface="Calibri"/>
              </a:rPr>
              <a:t>mineraalilannoitteita</a:t>
            </a:r>
            <a:r>
              <a:rPr lang="en-US" dirty="0">
                <a:cs typeface="Calibri"/>
              </a:rPr>
              <a:t>. </a:t>
            </a:r>
          </a:p>
          <a:p>
            <a:r>
              <a:rPr lang="en-US" dirty="0" err="1">
                <a:ea typeface="+mn-lt"/>
                <a:cs typeface="+mn-lt"/>
              </a:rPr>
              <a:t>Biojätteiden</a:t>
            </a:r>
            <a:r>
              <a:rPr lang="en-US" dirty="0">
                <a:ea typeface="+mn-lt"/>
                <a:cs typeface="+mn-lt"/>
              </a:rPr>
              <a:t> </a:t>
            </a:r>
            <a:r>
              <a:rPr lang="en-US" dirty="0" err="1">
                <a:ea typeface="+mn-lt"/>
                <a:cs typeface="+mn-lt"/>
              </a:rPr>
              <a:t>erilliskeräys</a:t>
            </a:r>
            <a:r>
              <a:rPr lang="en-US" dirty="0">
                <a:ea typeface="+mn-lt"/>
                <a:cs typeface="+mn-lt"/>
              </a:rPr>
              <a:t> on </a:t>
            </a:r>
            <a:r>
              <a:rPr lang="en-US" dirty="0" err="1">
                <a:ea typeface="+mn-lt"/>
                <a:cs typeface="+mn-lt"/>
              </a:rPr>
              <a:t>järjestettävä</a:t>
            </a:r>
            <a:r>
              <a:rPr lang="en-US" dirty="0">
                <a:ea typeface="+mn-lt"/>
                <a:cs typeface="+mn-lt"/>
              </a:rPr>
              <a:t> </a:t>
            </a:r>
            <a:r>
              <a:rPr lang="en-US" dirty="0" err="1">
                <a:cs typeface="Calibri"/>
              </a:rPr>
              <a:t>aina</a:t>
            </a:r>
            <a:r>
              <a:rPr lang="en-US" dirty="0">
                <a:cs typeface="Calibri"/>
              </a:rPr>
              <a:t> </a:t>
            </a:r>
            <a:r>
              <a:rPr lang="en-US" dirty="0" err="1">
                <a:cs typeface="Calibri"/>
              </a:rPr>
              <a:t>vähintään</a:t>
            </a:r>
            <a:r>
              <a:rPr lang="en-US" dirty="0">
                <a:cs typeface="Calibri"/>
              </a:rPr>
              <a:t> </a:t>
            </a:r>
            <a:r>
              <a:rPr lang="en-US" dirty="0" err="1">
                <a:cs typeface="Calibri"/>
              </a:rPr>
              <a:t>yli</a:t>
            </a:r>
            <a:r>
              <a:rPr lang="en-US" dirty="0">
                <a:cs typeface="Calibri"/>
              </a:rPr>
              <a:t> </a:t>
            </a:r>
            <a:r>
              <a:rPr lang="en-US" dirty="0" err="1">
                <a:cs typeface="Calibri"/>
              </a:rPr>
              <a:t>kymmenen</a:t>
            </a:r>
            <a:r>
              <a:rPr lang="en-US" dirty="0">
                <a:cs typeface="Calibri"/>
              </a:rPr>
              <a:t> </a:t>
            </a:r>
            <a:r>
              <a:rPr lang="en-US" dirty="0" err="1">
                <a:cs typeface="Calibri"/>
              </a:rPr>
              <a:t>talouden</a:t>
            </a:r>
            <a:r>
              <a:rPr lang="en-US" dirty="0">
                <a:cs typeface="Calibri"/>
              </a:rPr>
              <a:t> </a:t>
            </a:r>
            <a:r>
              <a:rPr lang="en-US" dirty="0" err="1">
                <a:cs typeface="Calibri"/>
              </a:rPr>
              <a:t>taloyhtiöissä</a:t>
            </a:r>
            <a:r>
              <a:rPr lang="en-US" dirty="0">
                <a:cs typeface="Calibri"/>
              </a:rPr>
              <a:t>, </a:t>
            </a:r>
            <a:r>
              <a:rPr lang="en-US" dirty="0" err="1">
                <a:cs typeface="Calibri"/>
              </a:rPr>
              <a:t>mutta</a:t>
            </a:r>
            <a:r>
              <a:rPr lang="en-US" dirty="0">
                <a:cs typeface="Calibri"/>
              </a:rPr>
              <a:t> </a:t>
            </a:r>
            <a:r>
              <a:rPr lang="en-US" dirty="0" err="1">
                <a:cs typeface="Calibri"/>
              </a:rPr>
              <a:t>muutoin</a:t>
            </a:r>
            <a:r>
              <a:rPr lang="en-US" dirty="0">
                <a:cs typeface="Calibri"/>
              </a:rPr>
              <a:t> </a:t>
            </a:r>
            <a:r>
              <a:rPr lang="en-US" dirty="0" err="1">
                <a:cs typeface="Calibri"/>
              </a:rPr>
              <a:t>kuntien</a:t>
            </a:r>
            <a:r>
              <a:rPr lang="en-US" dirty="0">
                <a:cs typeface="Calibri"/>
              </a:rPr>
              <a:t> </a:t>
            </a:r>
            <a:r>
              <a:rPr lang="en-US" dirty="0" err="1">
                <a:cs typeface="Calibri"/>
              </a:rPr>
              <a:t>jätehuoltomääräykset</a:t>
            </a:r>
            <a:r>
              <a:rPr lang="en-US" dirty="0">
                <a:cs typeface="Calibri"/>
              </a:rPr>
              <a:t> </a:t>
            </a:r>
            <a:r>
              <a:rPr lang="en-US" dirty="0" err="1">
                <a:cs typeface="Calibri"/>
              </a:rPr>
              <a:t>poikkeavat</a:t>
            </a:r>
            <a:r>
              <a:rPr lang="en-US" dirty="0">
                <a:cs typeface="Calibri"/>
              </a:rPr>
              <a:t> </a:t>
            </a:r>
            <a:r>
              <a:rPr lang="en-US" dirty="0" err="1">
                <a:cs typeface="Calibri"/>
              </a:rPr>
              <a:t>toisistaan</a:t>
            </a:r>
            <a:r>
              <a:rPr lang="en-US" dirty="0">
                <a:cs typeface="Calibri"/>
              </a:rPr>
              <a:t> </a:t>
            </a:r>
            <a:r>
              <a:rPr lang="en-US" dirty="0" err="1">
                <a:cs typeface="Calibri"/>
              </a:rPr>
              <a:t>erilliskeräyksen</a:t>
            </a:r>
            <a:r>
              <a:rPr lang="en-US" dirty="0">
                <a:cs typeface="Calibri"/>
              </a:rPr>
              <a:t> </a:t>
            </a:r>
            <a:r>
              <a:rPr lang="en-US" dirty="0" err="1">
                <a:cs typeface="Calibri"/>
              </a:rPr>
              <a:t>suhteen</a:t>
            </a:r>
            <a:r>
              <a:rPr lang="en-US" dirty="0">
                <a:ea typeface="+mn-lt"/>
                <a:cs typeface="+mn-lt"/>
              </a:rPr>
              <a:t>.</a:t>
            </a:r>
            <a:endParaRPr lang="en-US" dirty="0">
              <a:cs typeface="Calibri"/>
            </a:endParaRPr>
          </a:p>
          <a:p>
            <a:r>
              <a:rPr lang="en-US" dirty="0" err="1">
                <a:cs typeface="Calibri"/>
              </a:rPr>
              <a:t>Kaupoilla</a:t>
            </a:r>
            <a:r>
              <a:rPr lang="en-US" dirty="0">
                <a:cs typeface="Calibri"/>
              </a:rPr>
              <a:t> ja </a:t>
            </a:r>
            <a:r>
              <a:rPr lang="en-US" dirty="0" err="1">
                <a:cs typeface="Calibri"/>
              </a:rPr>
              <a:t>yksityisillä</a:t>
            </a:r>
            <a:r>
              <a:rPr lang="en-US" dirty="0">
                <a:cs typeface="Calibri"/>
              </a:rPr>
              <a:t> </a:t>
            </a:r>
            <a:r>
              <a:rPr lang="en-US" dirty="0" err="1">
                <a:cs typeface="Calibri"/>
              </a:rPr>
              <a:t>toimijoilla</a:t>
            </a:r>
            <a:r>
              <a:rPr lang="en-US" dirty="0">
                <a:cs typeface="Calibri"/>
              </a:rPr>
              <a:t> </a:t>
            </a:r>
            <a:r>
              <a:rPr lang="en-US" dirty="0" err="1">
                <a:cs typeface="Calibri"/>
              </a:rPr>
              <a:t>ei</a:t>
            </a:r>
            <a:r>
              <a:rPr lang="en-US" dirty="0">
                <a:cs typeface="Calibri"/>
              </a:rPr>
              <a:t> </a:t>
            </a:r>
            <a:r>
              <a:rPr lang="en-US" dirty="0" err="1">
                <a:cs typeface="Calibri"/>
              </a:rPr>
              <a:t>tällä</a:t>
            </a:r>
            <a:r>
              <a:rPr lang="en-US" dirty="0">
                <a:cs typeface="Calibri"/>
              </a:rPr>
              <a:t> </a:t>
            </a:r>
            <a:r>
              <a:rPr lang="en-US" dirty="0" err="1">
                <a:cs typeface="Calibri"/>
              </a:rPr>
              <a:t>hetkellä</a:t>
            </a:r>
            <a:r>
              <a:rPr lang="en-US" dirty="0">
                <a:cs typeface="Calibri"/>
              </a:rPr>
              <a:t> ole </a:t>
            </a:r>
            <a:r>
              <a:rPr lang="en-US" dirty="0" err="1">
                <a:cs typeface="Calibri"/>
              </a:rPr>
              <a:t>mitään</a:t>
            </a:r>
            <a:r>
              <a:rPr lang="en-US" dirty="0">
                <a:cs typeface="Calibri"/>
              </a:rPr>
              <a:t> </a:t>
            </a:r>
            <a:r>
              <a:rPr lang="en-US" dirty="0" err="1">
                <a:cs typeface="Calibri"/>
              </a:rPr>
              <a:t>yhteistä</a:t>
            </a:r>
            <a:r>
              <a:rPr lang="en-US" dirty="0">
                <a:cs typeface="Calibri"/>
              </a:rPr>
              <a:t> </a:t>
            </a:r>
            <a:r>
              <a:rPr lang="en-US" dirty="0" err="1">
                <a:cs typeface="Calibri"/>
              </a:rPr>
              <a:t>volyymirajaa</a:t>
            </a:r>
            <a:r>
              <a:rPr lang="en-US" dirty="0">
                <a:cs typeface="Calibri"/>
              </a:rPr>
              <a:t>, </a:t>
            </a:r>
            <a:r>
              <a:rPr lang="en-US" dirty="0" err="1">
                <a:cs typeface="Calibri"/>
              </a:rPr>
              <a:t>jolloin</a:t>
            </a:r>
            <a:r>
              <a:rPr lang="en-US" dirty="0">
                <a:cs typeface="Calibri"/>
              </a:rPr>
              <a:t> </a:t>
            </a:r>
            <a:r>
              <a:rPr lang="en-US" dirty="0" err="1">
                <a:cs typeface="Calibri"/>
              </a:rPr>
              <a:t>erilliskeräys</a:t>
            </a:r>
            <a:r>
              <a:rPr lang="en-US" dirty="0">
                <a:cs typeface="Calibri"/>
              </a:rPr>
              <a:t> </a:t>
            </a:r>
            <a:r>
              <a:rPr lang="en-US" dirty="0" err="1">
                <a:cs typeface="Calibri"/>
              </a:rPr>
              <a:t>olisi</a:t>
            </a:r>
            <a:r>
              <a:rPr lang="en-US" dirty="0">
                <a:cs typeface="Calibri"/>
              </a:rPr>
              <a:t> </a:t>
            </a:r>
            <a:r>
              <a:rPr lang="en-US" dirty="0" err="1">
                <a:cs typeface="Calibri"/>
              </a:rPr>
              <a:t>järjestettävä</a:t>
            </a:r>
            <a:r>
              <a:rPr lang="en-US" dirty="0">
                <a:cs typeface="Calibri"/>
              </a:rPr>
              <a:t>. </a:t>
            </a:r>
          </a:p>
          <a:p>
            <a:r>
              <a:rPr lang="en-US" dirty="0" err="1">
                <a:cs typeface="Calibri"/>
              </a:rPr>
              <a:t>Pientaloalueilla</a:t>
            </a:r>
            <a:r>
              <a:rPr lang="en-US" dirty="0">
                <a:cs typeface="Calibri"/>
              </a:rPr>
              <a:t> </a:t>
            </a:r>
            <a:r>
              <a:rPr lang="en-US" dirty="0" err="1">
                <a:cs typeface="Calibri"/>
              </a:rPr>
              <a:t>erilliskeräykseen</a:t>
            </a:r>
            <a:r>
              <a:rPr lang="en-US" dirty="0">
                <a:cs typeface="Calibri"/>
              </a:rPr>
              <a:t> on </a:t>
            </a:r>
            <a:r>
              <a:rPr lang="en-US" dirty="0" err="1">
                <a:cs typeface="Calibri"/>
              </a:rPr>
              <a:t>erilaisia</a:t>
            </a:r>
            <a:r>
              <a:rPr lang="en-US" dirty="0">
                <a:cs typeface="Calibri"/>
              </a:rPr>
              <a:t> </a:t>
            </a:r>
            <a:r>
              <a:rPr lang="en-US" dirty="0" err="1">
                <a:cs typeface="Calibri"/>
              </a:rPr>
              <a:t>taloudellisesti</a:t>
            </a:r>
            <a:r>
              <a:rPr lang="en-US" dirty="0">
                <a:cs typeface="Calibri"/>
              </a:rPr>
              <a:t> </a:t>
            </a:r>
            <a:r>
              <a:rPr lang="en-US" dirty="0" err="1">
                <a:cs typeface="Calibri"/>
              </a:rPr>
              <a:t>huokeampia</a:t>
            </a:r>
            <a:r>
              <a:rPr lang="en-US" dirty="0">
                <a:cs typeface="Calibri"/>
              </a:rPr>
              <a:t> </a:t>
            </a:r>
            <a:r>
              <a:rPr lang="en-US" dirty="0" err="1">
                <a:cs typeface="Calibri"/>
              </a:rPr>
              <a:t>mahdollisuuksia</a:t>
            </a:r>
            <a:r>
              <a:rPr lang="en-US" dirty="0">
                <a:cs typeface="Calibri"/>
              </a:rPr>
              <a:t>, </a:t>
            </a:r>
            <a:r>
              <a:rPr lang="en-US" dirty="0" err="1">
                <a:cs typeface="Calibri"/>
              </a:rPr>
              <a:t>kuten</a:t>
            </a:r>
            <a:r>
              <a:rPr lang="en-US" dirty="0">
                <a:cs typeface="Calibri"/>
              </a:rPr>
              <a:t> </a:t>
            </a:r>
            <a:r>
              <a:rPr lang="en-US" dirty="0" err="1">
                <a:cs typeface="Calibri"/>
              </a:rPr>
              <a:t>kimppakeräys</a:t>
            </a:r>
            <a:r>
              <a:rPr lang="en-US" dirty="0">
                <a:cs typeface="Calibri"/>
              </a:rPr>
              <a:t>, </a:t>
            </a:r>
            <a:r>
              <a:rPr lang="en-US" dirty="0" err="1">
                <a:cs typeface="Calibri"/>
              </a:rPr>
              <a:t>monilokerokeräys</a:t>
            </a:r>
            <a:r>
              <a:rPr lang="en-US" dirty="0">
                <a:cs typeface="Calibri"/>
              </a:rPr>
              <a:t> ja </a:t>
            </a:r>
            <a:r>
              <a:rPr lang="en-US" dirty="0" err="1">
                <a:cs typeface="Calibri"/>
              </a:rPr>
              <a:t>aluekeräys</a:t>
            </a:r>
            <a:r>
              <a:rPr lang="en-US" dirty="0">
                <a:cs typeface="Calibri"/>
              </a:rPr>
              <a:t>.</a:t>
            </a:r>
          </a:p>
          <a:p>
            <a:r>
              <a:rPr lang="en-US" dirty="0" err="1">
                <a:cs typeface="Calibri"/>
              </a:rPr>
              <a:t>Biojätteen</a:t>
            </a:r>
            <a:r>
              <a:rPr lang="en-US" dirty="0">
                <a:cs typeface="Calibri"/>
              </a:rPr>
              <a:t> </a:t>
            </a:r>
            <a:r>
              <a:rPr lang="en-US" dirty="0" err="1">
                <a:cs typeface="Calibri"/>
              </a:rPr>
              <a:t>erilliskeräystä</a:t>
            </a:r>
            <a:r>
              <a:rPr lang="en-US" dirty="0">
                <a:cs typeface="Calibri"/>
              </a:rPr>
              <a:t> </a:t>
            </a:r>
            <a:r>
              <a:rPr lang="en-US" dirty="0" err="1">
                <a:cs typeface="Calibri"/>
              </a:rPr>
              <a:t>voitaisiin</a:t>
            </a:r>
            <a:r>
              <a:rPr lang="en-US" dirty="0">
                <a:cs typeface="Calibri"/>
              </a:rPr>
              <a:t> </a:t>
            </a:r>
            <a:r>
              <a:rPr lang="en-US" dirty="0" err="1">
                <a:cs typeface="Calibri"/>
              </a:rPr>
              <a:t>tehostaa</a:t>
            </a:r>
            <a:r>
              <a:rPr lang="en-US" dirty="0">
                <a:cs typeface="Calibri"/>
              </a:rPr>
              <a:t> </a:t>
            </a:r>
            <a:r>
              <a:rPr lang="en-US" dirty="0" err="1">
                <a:cs typeface="Calibri"/>
              </a:rPr>
              <a:t>muuttamalla</a:t>
            </a:r>
            <a:r>
              <a:rPr lang="en-US" dirty="0">
                <a:cs typeface="Calibri"/>
              </a:rPr>
              <a:t> </a:t>
            </a:r>
            <a:r>
              <a:rPr lang="en-US" dirty="0" err="1">
                <a:cs typeface="Calibri"/>
              </a:rPr>
              <a:t>nykyistä</a:t>
            </a:r>
            <a:r>
              <a:rPr lang="en-US" dirty="0">
                <a:cs typeface="Calibri"/>
              </a:rPr>
              <a:t> </a:t>
            </a:r>
            <a:r>
              <a:rPr lang="en-US" dirty="0" err="1">
                <a:cs typeface="Calibri"/>
              </a:rPr>
              <a:t>jätemaksumallia</a:t>
            </a:r>
            <a:r>
              <a:rPr lang="en-US" dirty="0">
                <a:cs typeface="Calibri"/>
              </a:rPr>
              <a:t> </a:t>
            </a:r>
            <a:r>
              <a:rPr lang="en-US" dirty="0" err="1">
                <a:cs typeface="Calibri"/>
              </a:rPr>
              <a:t>siten</a:t>
            </a:r>
            <a:r>
              <a:rPr lang="en-US" dirty="0">
                <a:cs typeface="Calibri"/>
              </a:rPr>
              <a:t>, </a:t>
            </a:r>
            <a:r>
              <a:rPr lang="en-US" dirty="0" err="1">
                <a:cs typeface="Calibri"/>
              </a:rPr>
              <a:t>että</a:t>
            </a:r>
            <a:r>
              <a:rPr lang="en-US" dirty="0">
                <a:cs typeface="Calibri"/>
              </a:rPr>
              <a:t> se </a:t>
            </a:r>
            <a:r>
              <a:rPr lang="en-US" dirty="0" err="1">
                <a:cs typeface="Calibri"/>
              </a:rPr>
              <a:t>kannustaisi</a:t>
            </a:r>
            <a:r>
              <a:rPr lang="en-US" dirty="0">
                <a:cs typeface="Calibri"/>
              </a:rPr>
              <a:t> </a:t>
            </a:r>
            <a:r>
              <a:rPr lang="en-US" dirty="0" err="1">
                <a:cs typeface="Calibri"/>
              </a:rPr>
              <a:t>lajitteluun</a:t>
            </a:r>
            <a:endParaRPr lang="en-US" dirty="0">
              <a:cs typeface="Calibri"/>
            </a:endParaRPr>
          </a:p>
          <a:p>
            <a:endParaRPr lang="en-US" dirty="0">
              <a:cs typeface="Calibri"/>
            </a:endParaRPr>
          </a:p>
          <a:p>
            <a:endParaRPr lang="en-US" dirty="0">
              <a:cs typeface="Calibri"/>
            </a:endParaRPr>
          </a:p>
        </p:txBody>
      </p:sp>
      <p:sp>
        <p:nvSpPr>
          <p:cNvPr id="4" name="Footer Placeholder 3">
            <a:extLst>
              <a:ext uri="{FF2B5EF4-FFF2-40B4-BE49-F238E27FC236}">
                <a16:creationId xmlns:a16="http://schemas.microsoft.com/office/drawing/2014/main" id="{1B87CDB9-F870-4214-B5EF-18967B157140}"/>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1722597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23842-E21C-4DE8-94E5-75265BC6013C}"/>
              </a:ext>
            </a:extLst>
          </p:cNvPr>
          <p:cNvSpPr>
            <a:spLocks noGrp="1"/>
          </p:cNvSpPr>
          <p:nvPr>
            <p:ph type="title"/>
          </p:nvPr>
        </p:nvSpPr>
        <p:spPr/>
        <p:txBody>
          <a:bodyPr/>
          <a:lstStyle/>
          <a:p>
            <a:r>
              <a:rPr lang="en-US" dirty="0" err="1">
                <a:latin typeface="Microsoft Sans Serif"/>
                <a:ea typeface="Microsoft Sans Serif"/>
                <a:cs typeface="Microsoft Sans Serif"/>
              </a:rPr>
              <a:t>Jätevedet</a:t>
            </a:r>
            <a:endParaRPr lang="en-US" dirty="0"/>
          </a:p>
        </p:txBody>
      </p:sp>
      <p:sp>
        <p:nvSpPr>
          <p:cNvPr id="3" name="Content Placeholder 2">
            <a:extLst>
              <a:ext uri="{FF2B5EF4-FFF2-40B4-BE49-F238E27FC236}">
                <a16:creationId xmlns:a16="http://schemas.microsoft.com/office/drawing/2014/main" id="{E67811F7-A602-4021-8B66-94AA8EFA3D3C}"/>
              </a:ext>
            </a:extLst>
          </p:cNvPr>
          <p:cNvSpPr>
            <a:spLocks noGrp="1"/>
          </p:cNvSpPr>
          <p:nvPr>
            <p:ph idx="1"/>
          </p:nvPr>
        </p:nvSpPr>
        <p:spPr>
          <a:xfrm>
            <a:off x="838200" y="1825625"/>
            <a:ext cx="10761133" cy="3967240"/>
          </a:xfrm>
        </p:spPr>
        <p:txBody>
          <a:bodyPr vert="horz" lIns="91440" tIns="45720" rIns="91440" bIns="45720" rtlCol="0" anchor="t">
            <a:noAutofit/>
          </a:bodyPr>
          <a:lstStyle/>
          <a:p>
            <a:r>
              <a:rPr lang="en-US" dirty="0" err="1">
                <a:cs typeface="Calibri"/>
              </a:rPr>
              <a:t>Jätevesien</a:t>
            </a:r>
            <a:r>
              <a:rPr lang="en-US" dirty="0">
                <a:cs typeface="Calibri"/>
              </a:rPr>
              <a:t> </a:t>
            </a:r>
            <a:r>
              <a:rPr lang="en-US" dirty="0" err="1">
                <a:cs typeface="Calibri"/>
              </a:rPr>
              <a:t>puhdistusprosessista</a:t>
            </a:r>
            <a:r>
              <a:rPr lang="en-US" dirty="0">
                <a:cs typeface="Calibri"/>
              </a:rPr>
              <a:t> </a:t>
            </a:r>
            <a:r>
              <a:rPr lang="en-US" dirty="0" err="1">
                <a:cs typeface="Calibri"/>
              </a:rPr>
              <a:t>ravinteet</a:t>
            </a:r>
            <a:r>
              <a:rPr lang="en-US" dirty="0">
                <a:cs typeface="Calibri"/>
              </a:rPr>
              <a:t> </a:t>
            </a:r>
            <a:r>
              <a:rPr lang="en-US" dirty="0" err="1">
                <a:cs typeface="Calibri"/>
              </a:rPr>
              <a:t>päätyvät</a:t>
            </a:r>
            <a:r>
              <a:rPr lang="en-US" dirty="0">
                <a:cs typeface="Calibri"/>
              </a:rPr>
              <a:t> </a:t>
            </a:r>
            <a:r>
              <a:rPr lang="en-US" dirty="0" err="1">
                <a:cs typeface="Calibri"/>
              </a:rPr>
              <a:t>jätevesilietteeseen</a:t>
            </a:r>
            <a:r>
              <a:rPr lang="en-US" dirty="0">
                <a:cs typeface="Calibri"/>
              </a:rPr>
              <a:t>, </a:t>
            </a:r>
            <a:r>
              <a:rPr lang="en-US" dirty="0" err="1">
                <a:cs typeface="Calibri"/>
              </a:rPr>
              <a:t>puhdistetun</a:t>
            </a:r>
            <a:r>
              <a:rPr lang="en-US" dirty="0">
                <a:cs typeface="Calibri"/>
              </a:rPr>
              <a:t> </a:t>
            </a:r>
            <a:r>
              <a:rPr lang="en-US" dirty="0" err="1">
                <a:cs typeface="Calibri"/>
              </a:rPr>
              <a:t>jäteveden</a:t>
            </a:r>
            <a:r>
              <a:rPr lang="en-US" dirty="0">
                <a:cs typeface="Calibri"/>
              </a:rPr>
              <a:t> </a:t>
            </a:r>
            <a:r>
              <a:rPr lang="en-US" dirty="0" err="1">
                <a:cs typeface="Calibri"/>
              </a:rPr>
              <a:t>mukana</a:t>
            </a:r>
            <a:r>
              <a:rPr lang="en-US" dirty="0">
                <a:cs typeface="Calibri"/>
              </a:rPr>
              <a:t> </a:t>
            </a:r>
            <a:r>
              <a:rPr lang="en-US" dirty="0" err="1">
                <a:cs typeface="Calibri"/>
              </a:rPr>
              <a:t>vesistöön</a:t>
            </a:r>
            <a:r>
              <a:rPr lang="en-US" dirty="0">
                <a:cs typeface="Calibri"/>
              </a:rPr>
              <a:t> tai </a:t>
            </a:r>
            <a:r>
              <a:rPr lang="en-US" dirty="0" err="1">
                <a:cs typeface="Calibri"/>
              </a:rPr>
              <a:t>typen</a:t>
            </a:r>
            <a:r>
              <a:rPr lang="en-US" dirty="0">
                <a:cs typeface="Calibri"/>
              </a:rPr>
              <a:t> </a:t>
            </a:r>
            <a:r>
              <a:rPr lang="en-US" dirty="0" err="1">
                <a:cs typeface="Calibri"/>
              </a:rPr>
              <a:t>osalta</a:t>
            </a:r>
            <a:r>
              <a:rPr lang="en-US" dirty="0">
                <a:cs typeface="Calibri"/>
              </a:rPr>
              <a:t> </a:t>
            </a:r>
            <a:r>
              <a:rPr lang="en-US" dirty="0" err="1">
                <a:cs typeface="Calibri"/>
              </a:rPr>
              <a:t>ilmaan</a:t>
            </a:r>
            <a:r>
              <a:rPr lang="en-US" dirty="0">
                <a:cs typeface="Calibri"/>
              </a:rPr>
              <a:t>.</a:t>
            </a:r>
          </a:p>
          <a:p>
            <a:r>
              <a:rPr lang="en-US" dirty="0" err="1">
                <a:cs typeface="Calibri"/>
              </a:rPr>
              <a:t>Jätevesilietteen</a:t>
            </a:r>
            <a:r>
              <a:rPr lang="en-US" dirty="0">
                <a:cs typeface="Calibri"/>
              </a:rPr>
              <a:t> </a:t>
            </a:r>
            <a:r>
              <a:rPr lang="en-US" dirty="0" err="1">
                <a:cs typeface="Calibri"/>
              </a:rPr>
              <a:t>laatua</a:t>
            </a:r>
            <a:r>
              <a:rPr lang="en-US" dirty="0">
                <a:cs typeface="Calibri"/>
              </a:rPr>
              <a:t> </a:t>
            </a:r>
            <a:r>
              <a:rPr lang="en-US" dirty="0" err="1">
                <a:cs typeface="Calibri"/>
              </a:rPr>
              <a:t>heikentävät</a:t>
            </a:r>
            <a:r>
              <a:rPr lang="en-US" dirty="0">
                <a:cs typeface="Calibri"/>
              </a:rPr>
              <a:t> ja </a:t>
            </a:r>
            <a:r>
              <a:rPr lang="en-US" dirty="0" err="1">
                <a:cs typeface="Calibri"/>
              </a:rPr>
              <a:t>siten</a:t>
            </a:r>
            <a:r>
              <a:rPr lang="en-US" dirty="0">
                <a:cs typeface="Calibri"/>
              </a:rPr>
              <a:t> </a:t>
            </a:r>
            <a:r>
              <a:rPr lang="en-US" dirty="0" err="1">
                <a:cs typeface="Calibri"/>
              </a:rPr>
              <a:t>myös</a:t>
            </a:r>
            <a:r>
              <a:rPr lang="en-US" dirty="0">
                <a:cs typeface="Calibri"/>
              </a:rPr>
              <a:t> </a:t>
            </a:r>
            <a:r>
              <a:rPr lang="en-US" dirty="0" err="1">
                <a:cs typeface="Calibri"/>
              </a:rPr>
              <a:t>sen</a:t>
            </a:r>
            <a:r>
              <a:rPr lang="en-US" dirty="0">
                <a:cs typeface="Calibri"/>
              </a:rPr>
              <a:t> </a:t>
            </a:r>
            <a:r>
              <a:rPr lang="en-US" dirty="0" err="1">
                <a:cs typeface="Calibri"/>
              </a:rPr>
              <a:t>käyttöä</a:t>
            </a:r>
            <a:r>
              <a:rPr lang="en-US" dirty="0">
                <a:cs typeface="Calibri"/>
              </a:rPr>
              <a:t> </a:t>
            </a:r>
            <a:r>
              <a:rPr lang="en-US" dirty="0" err="1">
                <a:cs typeface="Calibri"/>
              </a:rPr>
              <a:t>muun</a:t>
            </a:r>
            <a:r>
              <a:rPr lang="en-US" dirty="0">
                <a:cs typeface="Calibri"/>
              </a:rPr>
              <a:t>       </a:t>
            </a:r>
            <a:r>
              <a:rPr lang="en-US" dirty="0" err="1">
                <a:cs typeface="Calibri"/>
              </a:rPr>
              <a:t>muassa</a:t>
            </a:r>
            <a:r>
              <a:rPr lang="en-US" dirty="0">
                <a:cs typeface="Calibri"/>
              </a:rPr>
              <a:t> </a:t>
            </a:r>
            <a:r>
              <a:rPr lang="en-US" dirty="0" err="1">
                <a:cs typeface="Calibri"/>
              </a:rPr>
              <a:t>maataloudessa</a:t>
            </a:r>
            <a:r>
              <a:rPr lang="en-US" dirty="0">
                <a:cs typeface="Calibri"/>
              </a:rPr>
              <a:t> </a:t>
            </a:r>
            <a:r>
              <a:rPr lang="en-US" dirty="0" err="1">
                <a:cs typeface="Calibri"/>
              </a:rPr>
              <a:t>rajoittavat</a:t>
            </a:r>
            <a:r>
              <a:rPr lang="en-US" dirty="0">
                <a:cs typeface="Calibri"/>
              </a:rPr>
              <a:t> </a:t>
            </a:r>
            <a:r>
              <a:rPr lang="en-US" dirty="0" err="1">
                <a:cs typeface="Calibri"/>
              </a:rPr>
              <a:t>lietteessä</a:t>
            </a:r>
            <a:r>
              <a:rPr lang="en-US" dirty="0">
                <a:cs typeface="Calibri"/>
              </a:rPr>
              <a:t> </a:t>
            </a:r>
            <a:r>
              <a:rPr lang="en-US" dirty="0" err="1">
                <a:cs typeface="Calibri"/>
              </a:rPr>
              <a:t>olevat</a:t>
            </a:r>
            <a:r>
              <a:rPr lang="en-US" dirty="0">
                <a:cs typeface="Calibri"/>
              </a:rPr>
              <a:t> </a:t>
            </a:r>
            <a:r>
              <a:rPr lang="en-US" dirty="0" err="1">
                <a:cs typeface="Calibri"/>
              </a:rPr>
              <a:t>raskasmetallit</a:t>
            </a:r>
            <a:r>
              <a:rPr lang="en-US" dirty="0">
                <a:cs typeface="Calibri"/>
              </a:rPr>
              <a:t> ja         </a:t>
            </a:r>
            <a:r>
              <a:rPr lang="en-US" dirty="0" err="1">
                <a:cs typeface="Calibri"/>
              </a:rPr>
              <a:t>orgaaniset</a:t>
            </a:r>
            <a:r>
              <a:rPr lang="en-US" dirty="0">
                <a:cs typeface="Calibri"/>
              </a:rPr>
              <a:t> </a:t>
            </a:r>
            <a:r>
              <a:rPr lang="en-US" dirty="0" err="1">
                <a:cs typeface="Calibri"/>
              </a:rPr>
              <a:t>haitta-aineet</a:t>
            </a:r>
            <a:r>
              <a:rPr lang="en-US" dirty="0">
                <a:cs typeface="Calibri"/>
              </a:rPr>
              <a:t>.</a:t>
            </a:r>
            <a:endParaRPr lang="en-US" dirty="0">
              <a:ea typeface="+mn-lt"/>
              <a:cs typeface="+mn-lt"/>
            </a:endParaRPr>
          </a:p>
          <a:p>
            <a:r>
              <a:rPr lang="en-US" dirty="0" err="1">
                <a:cs typeface="Calibri"/>
              </a:rPr>
              <a:t>Tällä</a:t>
            </a:r>
            <a:r>
              <a:rPr lang="en-US" dirty="0">
                <a:cs typeface="Calibri"/>
              </a:rPr>
              <a:t> </a:t>
            </a:r>
            <a:r>
              <a:rPr lang="en-US" dirty="0" err="1">
                <a:cs typeface="Calibri"/>
              </a:rPr>
              <a:t>hetkelllä</a:t>
            </a:r>
            <a:r>
              <a:rPr lang="en-US" dirty="0">
                <a:cs typeface="Calibri"/>
              </a:rPr>
              <a:t> </a:t>
            </a:r>
            <a:r>
              <a:rPr lang="en-US" dirty="0" err="1">
                <a:cs typeface="Calibri"/>
              </a:rPr>
              <a:t>lietteen</a:t>
            </a:r>
            <a:r>
              <a:rPr lang="en-US" dirty="0">
                <a:cs typeface="Calibri"/>
              </a:rPr>
              <a:t> </a:t>
            </a:r>
            <a:r>
              <a:rPr lang="en-US" dirty="0" err="1">
                <a:cs typeface="Calibri"/>
              </a:rPr>
              <a:t>pääasiallinen</a:t>
            </a:r>
            <a:r>
              <a:rPr lang="en-US" dirty="0">
                <a:cs typeface="Calibri"/>
              </a:rPr>
              <a:t> </a:t>
            </a:r>
            <a:r>
              <a:rPr lang="en-US" dirty="0" err="1">
                <a:cs typeface="Calibri"/>
              </a:rPr>
              <a:t>käyttökohde</a:t>
            </a:r>
            <a:r>
              <a:rPr lang="en-US" dirty="0">
                <a:cs typeface="Calibri"/>
              </a:rPr>
              <a:t> on </a:t>
            </a:r>
            <a:r>
              <a:rPr lang="en-US" dirty="0" err="1">
                <a:cs typeface="Calibri"/>
              </a:rPr>
              <a:t>viherrakentaminen</a:t>
            </a:r>
            <a:r>
              <a:rPr lang="en-US" dirty="0">
                <a:cs typeface="Calibri"/>
              </a:rPr>
              <a:t>.</a:t>
            </a:r>
            <a:endParaRPr lang="en-US" dirty="0">
              <a:ea typeface="+mn-lt"/>
              <a:cs typeface="+mn-lt"/>
            </a:endParaRPr>
          </a:p>
          <a:p>
            <a:endParaRPr lang="en-US" dirty="0">
              <a:cs typeface="Calibri"/>
            </a:endParaRPr>
          </a:p>
        </p:txBody>
      </p:sp>
      <p:sp>
        <p:nvSpPr>
          <p:cNvPr id="4" name="Footer Placeholder 3">
            <a:extLst>
              <a:ext uri="{FF2B5EF4-FFF2-40B4-BE49-F238E27FC236}">
                <a16:creationId xmlns:a16="http://schemas.microsoft.com/office/drawing/2014/main" id="{43571DD3-71DE-4F6F-972E-FA05CC5D973F}"/>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549725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FDECD-F727-4D8E-BF66-F2D018BB4D66}"/>
              </a:ext>
            </a:extLst>
          </p:cNvPr>
          <p:cNvSpPr>
            <a:spLocks noGrp="1"/>
          </p:cNvSpPr>
          <p:nvPr>
            <p:ph type="title"/>
          </p:nvPr>
        </p:nvSpPr>
        <p:spPr/>
        <p:txBody>
          <a:bodyPr/>
          <a:lstStyle/>
          <a:p>
            <a:r>
              <a:rPr lang="en-US" err="1">
                <a:latin typeface="Microsoft Sans Serif"/>
                <a:ea typeface="Microsoft Sans Serif"/>
                <a:cs typeface="Microsoft Sans Serif"/>
              </a:rPr>
              <a:t>Jätevedet</a:t>
            </a:r>
            <a:endParaRPr lang="en-US" err="1"/>
          </a:p>
        </p:txBody>
      </p:sp>
      <p:sp>
        <p:nvSpPr>
          <p:cNvPr id="3" name="Content Placeholder 2">
            <a:extLst>
              <a:ext uri="{FF2B5EF4-FFF2-40B4-BE49-F238E27FC236}">
                <a16:creationId xmlns:a16="http://schemas.microsoft.com/office/drawing/2014/main" id="{4A39F3A5-7DCD-4803-8768-9C990FB01A86}"/>
              </a:ext>
            </a:extLst>
          </p:cNvPr>
          <p:cNvSpPr>
            <a:spLocks noGrp="1"/>
          </p:cNvSpPr>
          <p:nvPr>
            <p:ph idx="1"/>
          </p:nvPr>
        </p:nvSpPr>
        <p:spPr>
          <a:xfrm>
            <a:off x="838200" y="1710607"/>
            <a:ext cx="10644996" cy="4276307"/>
          </a:xfrm>
        </p:spPr>
        <p:txBody>
          <a:bodyPr vert="horz" lIns="91440" tIns="45720" rIns="91440" bIns="45720" rtlCol="0" anchor="t">
            <a:normAutofit/>
          </a:bodyPr>
          <a:lstStyle/>
          <a:p>
            <a:r>
              <a:rPr lang="en-US" dirty="0" err="1">
                <a:ea typeface="+mn-lt"/>
                <a:cs typeface="+mn-lt"/>
              </a:rPr>
              <a:t>Ennen</a:t>
            </a:r>
            <a:r>
              <a:rPr lang="en-US" dirty="0">
                <a:ea typeface="+mn-lt"/>
                <a:cs typeface="+mn-lt"/>
              </a:rPr>
              <a:t> </a:t>
            </a:r>
            <a:r>
              <a:rPr lang="en-US" dirty="0" err="1">
                <a:ea typeface="+mn-lt"/>
                <a:cs typeface="+mn-lt"/>
              </a:rPr>
              <a:t>käyttöä</a:t>
            </a:r>
            <a:r>
              <a:rPr lang="en-US" dirty="0">
                <a:ea typeface="+mn-lt"/>
                <a:cs typeface="+mn-lt"/>
              </a:rPr>
              <a:t> </a:t>
            </a:r>
            <a:r>
              <a:rPr lang="en-US" dirty="0" err="1">
                <a:ea typeface="+mn-lt"/>
                <a:cs typeface="+mn-lt"/>
              </a:rPr>
              <a:t>liete</a:t>
            </a:r>
            <a:r>
              <a:rPr lang="en-US" dirty="0">
                <a:ea typeface="+mn-lt"/>
                <a:cs typeface="+mn-lt"/>
              </a:rPr>
              <a:t> </a:t>
            </a:r>
            <a:r>
              <a:rPr lang="en-US" dirty="0" err="1">
                <a:ea typeface="+mn-lt"/>
                <a:cs typeface="+mn-lt"/>
              </a:rPr>
              <a:t>täytyy</a:t>
            </a:r>
            <a:r>
              <a:rPr lang="en-US" dirty="0">
                <a:ea typeface="+mn-lt"/>
                <a:cs typeface="+mn-lt"/>
              </a:rPr>
              <a:t> </a:t>
            </a:r>
            <a:r>
              <a:rPr lang="en-US" dirty="0" err="1">
                <a:ea typeface="+mn-lt"/>
                <a:cs typeface="+mn-lt"/>
              </a:rPr>
              <a:t>käsitellä</a:t>
            </a:r>
            <a:r>
              <a:rPr lang="en-US" dirty="0">
                <a:ea typeface="+mn-lt"/>
                <a:cs typeface="+mn-lt"/>
              </a:rPr>
              <a:t>. </a:t>
            </a:r>
            <a:r>
              <a:rPr lang="en-US" dirty="0" err="1">
                <a:ea typeface="+mn-lt"/>
                <a:cs typeface="+mn-lt"/>
              </a:rPr>
              <a:t>Prosessissa</a:t>
            </a:r>
            <a:r>
              <a:rPr lang="en-US" dirty="0">
                <a:ea typeface="+mn-lt"/>
                <a:cs typeface="+mn-lt"/>
              </a:rPr>
              <a:t> </a:t>
            </a:r>
            <a:r>
              <a:rPr lang="en-US" dirty="0" err="1">
                <a:ea typeface="+mn-lt"/>
                <a:cs typeface="+mn-lt"/>
              </a:rPr>
              <a:t>jätevesilietteestä</a:t>
            </a:r>
            <a:r>
              <a:rPr lang="en-US" dirty="0">
                <a:ea typeface="+mn-lt"/>
                <a:cs typeface="+mn-lt"/>
              </a:rPr>
              <a:t> </a:t>
            </a:r>
            <a:r>
              <a:rPr lang="en-US" dirty="0" err="1">
                <a:ea typeface="+mn-lt"/>
                <a:cs typeface="+mn-lt"/>
              </a:rPr>
              <a:t>poistetaan</a:t>
            </a:r>
            <a:r>
              <a:rPr lang="en-US" dirty="0">
                <a:ea typeface="+mn-lt"/>
                <a:cs typeface="+mn-lt"/>
              </a:rPr>
              <a:t> </a:t>
            </a:r>
            <a:r>
              <a:rPr lang="en-US" dirty="0" err="1">
                <a:ea typeface="+mn-lt"/>
                <a:cs typeface="+mn-lt"/>
              </a:rPr>
              <a:t>taudinaiheuttajat</a:t>
            </a:r>
            <a:r>
              <a:rPr lang="en-US" dirty="0">
                <a:ea typeface="+mn-lt"/>
                <a:cs typeface="+mn-lt"/>
              </a:rPr>
              <a:t> ja </a:t>
            </a:r>
            <a:r>
              <a:rPr lang="en-US" dirty="0" err="1">
                <a:ea typeface="+mn-lt"/>
                <a:cs typeface="+mn-lt"/>
              </a:rPr>
              <a:t>vähennetään</a:t>
            </a:r>
            <a:r>
              <a:rPr lang="en-US" dirty="0">
                <a:ea typeface="+mn-lt"/>
                <a:cs typeface="+mn-lt"/>
              </a:rPr>
              <a:t> </a:t>
            </a:r>
            <a:r>
              <a:rPr lang="en-US" dirty="0" err="1">
                <a:ea typeface="+mn-lt"/>
                <a:cs typeface="+mn-lt"/>
              </a:rPr>
              <a:t>hajuhaittoja</a:t>
            </a:r>
            <a:r>
              <a:rPr lang="en-US" dirty="0">
                <a:ea typeface="+mn-lt"/>
                <a:cs typeface="+mn-lt"/>
              </a:rPr>
              <a:t> </a:t>
            </a:r>
            <a:r>
              <a:rPr lang="en-US" dirty="0" err="1">
                <a:ea typeface="+mn-lt"/>
                <a:cs typeface="+mn-lt"/>
              </a:rPr>
              <a:t>sekä</a:t>
            </a:r>
            <a:r>
              <a:rPr lang="en-US" dirty="0">
                <a:ea typeface="+mn-lt"/>
                <a:cs typeface="+mn-lt"/>
              </a:rPr>
              <a:t> </a:t>
            </a:r>
            <a:r>
              <a:rPr lang="en-US" dirty="0" err="1">
                <a:ea typeface="+mn-lt"/>
                <a:cs typeface="+mn-lt"/>
              </a:rPr>
              <a:t>parannetaan</a:t>
            </a:r>
            <a:r>
              <a:rPr lang="en-US" dirty="0">
                <a:ea typeface="+mn-lt"/>
                <a:cs typeface="+mn-lt"/>
              </a:rPr>
              <a:t> </a:t>
            </a:r>
            <a:r>
              <a:rPr lang="en-US" dirty="0" err="1">
                <a:ea typeface="+mn-lt"/>
                <a:cs typeface="+mn-lt"/>
              </a:rPr>
              <a:t>varastopitavuutta</a:t>
            </a:r>
            <a:r>
              <a:rPr lang="en-US" dirty="0">
                <a:ea typeface="+mn-lt"/>
                <a:cs typeface="+mn-lt"/>
              </a:rPr>
              <a:t> ja </a:t>
            </a:r>
            <a:r>
              <a:rPr lang="en-US" dirty="0" err="1">
                <a:ea typeface="+mn-lt"/>
                <a:cs typeface="+mn-lt"/>
              </a:rPr>
              <a:t>käytettävyyttä</a:t>
            </a:r>
            <a:r>
              <a:rPr lang="en-US" dirty="0">
                <a:ea typeface="+mn-lt"/>
                <a:cs typeface="+mn-lt"/>
              </a:rPr>
              <a:t>.</a:t>
            </a:r>
            <a:endParaRPr lang="en-US" dirty="0"/>
          </a:p>
          <a:p>
            <a:r>
              <a:rPr lang="en-US" dirty="0" err="1">
                <a:ea typeface="+mn-lt"/>
                <a:cs typeface="+mn-lt"/>
              </a:rPr>
              <a:t>Nykyinen</a:t>
            </a:r>
            <a:r>
              <a:rPr lang="en-US" dirty="0">
                <a:ea typeface="+mn-lt"/>
                <a:cs typeface="+mn-lt"/>
              </a:rPr>
              <a:t> </a:t>
            </a:r>
            <a:r>
              <a:rPr lang="en-US" dirty="0" err="1">
                <a:ea typeface="+mn-lt"/>
                <a:cs typeface="+mn-lt"/>
              </a:rPr>
              <a:t>jäteveden</a:t>
            </a:r>
            <a:r>
              <a:rPr lang="en-US" dirty="0">
                <a:ea typeface="+mn-lt"/>
                <a:cs typeface="+mn-lt"/>
              </a:rPr>
              <a:t> </a:t>
            </a:r>
            <a:r>
              <a:rPr lang="en-US" dirty="0" err="1">
                <a:ea typeface="+mn-lt"/>
                <a:cs typeface="+mn-lt"/>
              </a:rPr>
              <a:t>puhdistusprosessi</a:t>
            </a:r>
            <a:r>
              <a:rPr lang="en-US" dirty="0">
                <a:ea typeface="+mn-lt"/>
                <a:cs typeface="+mn-lt"/>
              </a:rPr>
              <a:t> </a:t>
            </a:r>
            <a:r>
              <a:rPr lang="en-US" dirty="0" err="1">
                <a:ea typeface="+mn-lt"/>
                <a:cs typeface="+mn-lt"/>
              </a:rPr>
              <a:t>ei</a:t>
            </a:r>
            <a:r>
              <a:rPr lang="en-US" dirty="0">
                <a:ea typeface="+mn-lt"/>
                <a:cs typeface="+mn-lt"/>
              </a:rPr>
              <a:t> </a:t>
            </a:r>
            <a:r>
              <a:rPr lang="en-US" dirty="0" err="1">
                <a:ea typeface="+mn-lt"/>
                <a:cs typeface="+mn-lt"/>
              </a:rPr>
              <a:t>tue</a:t>
            </a:r>
            <a:r>
              <a:rPr lang="en-US" dirty="0">
                <a:ea typeface="+mn-lt"/>
                <a:cs typeface="+mn-lt"/>
              </a:rPr>
              <a:t> </a:t>
            </a:r>
            <a:r>
              <a:rPr lang="en-US" dirty="0" err="1">
                <a:ea typeface="+mn-lt"/>
                <a:cs typeface="+mn-lt"/>
              </a:rPr>
              <a:t>ravinteiden</a:t>
            </a:r>
            <a:r>
              <a:rPr lang="en-US" dirty="0">
                <a:ea typeface="+mn-lt"/>
                <a:cs typeface="+mn-lt"/>
              </a:rPr>
              <a:t> </a:t>
            </a:r>
            <a:r>
              <a:rPr lang="en-US" dirty="0" err="1">
                <a:ea typeface="+mn-lt"/>
                <a:cs typeface="+mn-lt"/>
              </a:rPr>
              <a:t>tehokasta</a:t>
            </a:r>
            <a:r>
              <a:rPr lang="en-US" dirty="0">
                <a:ea typeface="+mn-lt"/>
                <a:cs typeface="+mn-lt"/>
              </a:rPr>
              <a:t>       </a:t>
            </a:r>
            <a:r>
              <a:rPr lang="en-US" dirty="0" err="1">
                <a:ea typeface="+mn-lt"/>
                <a:cs typeface="+mn-lt"/>
              </a:rPr>
              <a:t>talteenottoa</a:t>
            </a:r>
            <a:r>
              <a:rPr lang="en-US" dirty="0">
                <a:ea typeface="+mn-lt"/>
                <a:cs typeface="+mn-lt"/>
              </a:rPr>
              <a:t>. </a:t>
            </a:r>
          </a:p>
          <a:p>
            <a:r>
              <a:rPr lang="en-US" dirty="0" err="1">
                <a:ea typeface="+mn-lt"/>
                <a:cs typeface="+mn-lt"/>
              </a:rPr>
              <a:t>Ravinteiden</a:t>
            </a:r>
            <a:r>
              <a:rPr lang="en-US" dirty="0">
                <a:ea typeface="+mn-lt"/>
                <a:cs typeface="+mn-lt"/>
              </a:rPr>
              <a:t> </a:t>
            </a:r>
            <a:r>
              <a:rPr lang="en-US" dirty="0" err="1">
                <a:ea typeface="+mn-lt"/>
                <a:cs typeface="+mn-lt"/>
              </a:rPr>
              <a:t>talteenoton</a:t>
            </a:r>
            <a:r>
              <a:rPr lang="en-US" dirty="0">
                <a:ea typeface="+mn-lt"/>
                <a:cs typeface="+mn-lt"/>
              </a:rPr>
              <a:t> </a:t>
            </a:r>
            <a:r>
              <a:rPr lang="en-US" dirty="0" err="1">
                <a:ea typeface="+mn-lt"/>
                <a:cs typeface="+mn-lt"/>
              </a:rPr>
              <a:t>parantaminen</a:t>
            </a:r>
            <a:r>
              <a:rPr lang="en-US" dirty="0">
                <a:ea typeface="+mn-lt"/>
                <a:cs typeface="+mn-lt"/>
              </a:rPr>
              <a:t> </a:t>
            </a:r>
            <a:r>
              <a:rPr lang="en-US" dirty="0" err="1">
                <a:ea typeface="+mn-lt"/>
                <a:cs typeface="+mn-lt"/>
              </a:rPr>
              <a:t>edellyttää</a:t>
            </a:r>
            <a:r>
              <a:rPr lang="en-US" dirty="0">
                <a:ea typeface="+mn-lt"/>
                <a:cs typeface="+mn-lt"/>
              </a:rPr>
              <a:t> </a:t>
            </a:r>
            <a:r>
              <a:rPr lang="en-US" dirty="0" err="1">
                <a:ea typeface="+mn-lt"/>
                <a:cs typeface="+mn-lt"/>
              </a:rPr>
              <a:t>uusien</a:t>
            </a:r>
            <a:r>
              <a:rPr lang="en-US" dirty="0">
                <a:ea typeface="+mn-lt"/>
                <a:cs typeface="+mn-lt"/>
              </a:rPr>
              <a:t>                         </a:t>
            </a:r>
            <a:r>
              <a:rPr lang="en-US" dirty="0" err="1">
                <a:ea typeface="+mn-lt"/>
                <a:cs typeface="+mn-lt"/>
              </a:rPr>
              <a:t>tehokkaampien</a:t>
            </a:r>
            <a:r>
              <a:rPr lang="en-US" dirty="0">
                <a:ea typeface="+mn-lt"/>
                <a:cs typeface="+mn-lt"/>
              </a:rPr>
              <a:t> </a:t>
            </a:r>
            <a:r>
              <a:rPr lang="en-US" dirty="0" err="1">
                <a:ea typeface="+mn-lt"/>
                <a:cs typeface="+mn-lt"/>
              </a:rPr>
              <a:t>tekniikoiden</a:t>
            </a:r>
            <a:r>
              <a:rPr lang="en-US" dirty="0">
                <a:ea typeface="+mn-lt"/>
                <a:cs typeface="+mn-lt"/>
              </a:rPr>
              <a:t> </a:t>
            </a:r>
            <a:r>
              <a:rPr lang="en-US" dirty="0" err="1">
                <a:ea typeface="+mn-lt"/>
                <a:cs typeface="+mn-lt"/>
              </a:rPr>
              <a:t>kehittämistä</a:t>
            </a:r>
            <a:r>
              <a:rPr lang="en-US" dirty="0">
                <a:ea typeface="+mn-lt"/>
                <a:cs typeface="+mn-lt"/>
              </a:rPr>
              <a:t> ja </a:t>
            </a:r>
            <a:r>
              <a:rPr lang="en-US" dirty="0" err="1">
                <a:ea typeface="+mn-lt"/>
                <a:cs typeface="+mn-lt"/>
              </a:rPr>
              <a:t>käyttöönottoa</a:t>
            </a:r>
            <a:r>
              <a:rPr lang="en-US" dirty="0">
                <a:ea typeface="+mn-lt"/>
                <a:cs typeface="+mn-lt"/>
              </a:rPr>
              <a:t>.</a:t>
            </a:r>
          </a:p>
          <a:p>
            <a:endParaRPr lang="en-US" dirty="0">
              <a:cs typeface="Calibri"/>
            </a:endParaRPr>
          </a:p>
        </p:txBody>
      </p:sp>
      <p:sp>
        <p:nvSpPr>
          <p:cNvPr id="4" name="Footer Placeholder 3">
            <a:extLst>
              <a:ext uri="{FF2B5EF4-FFF2-40B4-BE49-F238E27FC236}">
                <a16:creationId xmlns:a16="http://schemas.microsoft.com/office/drawing/2014/main" id="{00061F2B-2646-49BD-84AA-6F4A6E4602C8}"/>
              </a:ext>
            </a:extLst>
          </p:cNvPr>
          <p:cNvSpPr>
            <a:spLocks noGrp="1"/>
          </p:cNvSpPr>
          <p:nvPr>
            <p:ph type="ftr" sz="quarter" idx="11"/>
          </p:nvPr>
        </p:nvSpPr>
        <p:spPr/>
        <p:txBody>
          <a:bodyPr/>
          <a:lstStyle/>
          <a:p>
            <a:r>
              <a:rPr lang="fi-FI" dirty="0"/>
              <a:t>kiertotalousamk.fi</a:t>
            </a:r>
          </a:p>
        </p:txBody>
      </p:sp>
    </p:spTree>
    <p:extLst>
      <p:ext uri="{BB962C8B-B14F-4D97-AF65-F5344CB8AC3E}">
        <p14:creationId xmlns:p14="http://schemas.microsoft.com/office/powerpoint/2010/main" val="225907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E6B1-64EC-4375-BCD5-71FD59ACC0EE}"/>
              </a:ext>
            </a:extLst>
          </p:cNvPr>
          <p:cNvSpPr>
            <a:spLocks noGrp="1"/>
          </p:cNvSpPr>
          <p:nvPr>
            <p:ph type="title"/>
          </p:nvPr>
        </p:nvSpPr>
        <p:spPr/>
        <p:txBody>
          <a:bodyPr/>
          <a:lstStyle/>
          <a:p>
            <a:r>
              <a:rPr lang="en-US">
                <a:latin typeface="Microsoft Sans Serif"/>
                <a:ea typeface="Microsoft Sans Serif"/>
                <a:cs typeface="Microsoft Sans Serif"/>
              </a:rPr>
              <a:t>Kalatalous </a:t>
            </a:r>
          </a:p>
        </p:txBody>
      </p:sp>
      <p:sp>
        <p:nvSpPr>
          <p:cNvPr id="3" name="Content Placeholder 2">
            <a:extLst>
              <a:ext uri="{FF2B5EF4-FFF2-40B4-BE49-F238E27FC236}">
                <a16:creationId xmlns:a16="http://schemas.microsoft.com/office/drawing/2014/main" id="{252D9E5F-1A1D-4B89-9E61-D97238131EA6}"/>
              </a:ext>
            </a:extLst>
          </p:cNvPr>
          <p:cNvSpPr>
            <a:spLocks noGrp="1"/>
          </p:cNvSpPr>
          <p:nvPr>
            <p:ph idx="1"/>
          </p:nvPr>
        </p:nvSpPr>
        <p:spPr>
          <a:xfrm>
            <a:off x="677779" y="1582228"/>
            <a:ext cx="10515600" cy="4237455"/>
          </a:xfrm>
        </p:spPr>
        <p:txBody>
          <a:bodyPr vert="horz" lIns="91440" tIns="45720" rIns="91440" bIns="45720" rtlCol="0" anchor="t">
            <a:normAutofit fontScale="77500" lnSpcReduction="20000"/>
          </a:bodyPr>
          <a:lstStyle/>
          <a:p>
            <a:r>
              <a:rPr lang="en-US" dirty="0">
                <a:cs typeface="Calibri"/>
              </a:rPr>
              <a:t>Kalan </a:t>
            </a:r>
            <a:r>
              <a:rPr lang="en-US" dirty="0" err="1">
                <a:cs typeface="Calibri"/>
              </a:rPr>
              <a:t>kasvatuksen</a:t>
            </a:r>
            <a:r>
              <a:rPr lang="en-US" dirty="0">
                <a:cs typeface="Calibri"/>
              </a:rPr>
              <a:t> </a:t>
            </a:r>
            <a:r>
              <a:rPr lang="en-US" dirty="0" err="1">
                <a:cs typeface="Calibri"/>
              </a:rPr>
              <a:t>merkittävimmät</a:t>
            </a:r>
            <a:r>
              <a:rPr lang="en-US" dirty="0">
                <a:cs typeface="Calibri"/>
              </a:rPr>
              <a:t> </a:t>
            </a:r>
            <a:r>
              <a:rPr lang="en-US" dirty="0" err="1">
                <a:cs typeface="Calibri"/>
              </a:rPr>
              <a:t>ravinnepäästöt</a:t>
            </a:r>
            <a:r>
              <a:rPr lang="en-US" dirty="0">
                <a:cs typeface="Calibri"/>
              </a:rPr>
              <a:t> </a:t>
            </a:r>
            <a:r>
              <a:rPr lang="en-US" dirty="0" err="1">
                <a:cs typeface="Calibri"/>
              </a:rPr>
              <a:t>syntyvät</a:t>
            </a:r>
            <a:r>
              <a:rPr lang="en-US" dirty="0">
                <a:cs typeface="Calibri"/>
              </a:rPr>
              <a:t> </a:t>
            </a:r>
            <a:r>
              <a:rPr lang="en-US" dirty="0" err="1">
                <a:cs typeface="Calibri"/>
              </a:rPr>
              <a:t>kalojen</a:t>
            </a:r>
            <a:r>
              <a:rPr lang="en-US" dirty="0">
                <a:cs typeface="Calibri"/>
              </a:rPr>
              <a:t> </a:t>
            </a:r>
            <a:r>
              <a:rPr lang="en-US" dirty="0" err="1">
                <a:cs typeface="Calibri"/>
              </a:rPr>
              <a:t>ruokinnassa</a:t>
            </a:r>
            <a:r>
              <a:rPr lang="en-US" dirty="0">
                <a:cs typeface="Calibri"/>
              </a:rPr>
              <a:t> </a:t>
            </a:r>
            <a:r>
              <a:rPr lang="en-US" dirty="0" err="1">
                <a:cs typeface="Calibri"/>
              </a:rPr>
              <a:t>käytetystä</a:t>
            </a:r>
            <a:r>
              <a:rPr lang="en-US" dirty="0">
                <a:cs typeface="Calibri"/>
              </a:rPr>
              <a:t> </a:t>
            </a:r>
            <a:r>
              <a:rPr lang="en-US" dirty="0" err="1">
                <a:cs typeface="Calibri"/>
              </a:rPr>
              <a:t>rehusta</a:t>
            </a:r>
            <a:r>
              <a:rPr lang="en-US" dirty="0">
                <a:cs typeface="Calibri"/>
              </a:rPr>
              <a:t>.</a:t>
            </a:r>
          </a:p>
          <a:p>
            <a:r>
              <a:rPr lang="en-US" dirty="0" err="1">
                <a:cs typeface="Calibri"/>
              </a:rPr>
              <a:t>Osa</a:t>
            </a:r>
            <a:r>
              <a:rPr lang="en-US" dirty="0">
                <a:cs typeface="Calibri"/>
              </a:rPr>
              <a:t> </a:t>
            </a:r>
            <a:r>
              <a:rPr lang="en-US" dirty="0" err="1">
                <a:cs typeface="Calibri"/>
              </a:rPr>
              <a:t>kaloille</a:t>
            </a:r>
            <a:r>
              <a:rPr lang="en-US" dirty="0">
                <a:cs typeface="Calibri"/>
              </a:rPr>
              <a:t> </a:t>
            </a:r>
            <a:r>
              <a:rPr lang="en-US" dirty="0" err="1">
                <a:cs typeface="Calibri"/>
              </a:rPr>
              <a:t>syötetyn</a:t>
            </a:r>
            <a:r>
              <a:rPr lang="en-US" dirty="0">
                <a:cs typeface="Calibri"/>
              </a:rPr>
              <a:t> </a:t>
            </a:r>
            <a:r>
              <a:rPr lang="en-US" dirty="0" err="1">
                <a:cs typeface="Calibri"/>
              </a:rPr>
              <a:t>rehun</a:t>
            </a:r>
            <a:r>
              <a:rPr lang="en-US" dirty="0">
                <a:cs typeface="Calibri"/>
              </a:rPr>
              <a:t> </a:t>
            </a:r>
            <a:r>
              <a:rPr lang="en-US" dirty="0" err="1">
                <a:cs typeface="Calibri"/>
              </a:rPr>
              <a:t>ravinteista</a:t>
            </a:r>
            <a:r>
              <a:rPr lang="en-US" dirty="0">
                <a:cs typeface="Calibri"/>
              </a:rPr>
              <a:t> </a:t>
            </a:r>
            <a:r>
              <a:rPr lang="en-US" dirty="0" err="1">
                <a:cs typeface="Calibri"/>
              </a:rPr>
              <a:t>päätyy</a:t>
            </a:r>
            <a:r>
              <a:rPr lang="en-US" dirty="0">
                <a:cs typeface="Calibri"/>
              </a:rPr>
              <a:t> </a:t>
            </a:r>
            <a:r>
              <a:rPr lang="en-US" dirty="0" err="1">
                <a:cs typeface="Calibri"/>
              </a:rPr>
              <a:t>veteen</a:t>
            </a:r>
            <a:r>
              <a:rPr lang="en-US" dirty="0">
                <a:cs typeface="Calibri"/>
              </a:rPr>
              <a:t>, </a:t>
            </a:r>
            <a:r>
              <a:rPr lang="en-US" dirty="0" err="1">
                <a:cs typeface="Calibri"/>
              </a:rPr>
              <a:t>mikä</a:t>
            </a:r>
            <a:r>
              <a:rPr lang="en-US" dirty="0">
                <a:cs typeface="Calibri"/>
              </a:rPr>
              <a:t> </a:t>
            </a:r>
            <a:r>
              <a:rPr lang="en-US" dirty="0" err="1">
                <a:cs typeface="Calibri"/>
              </a:rPr>
              <a:t>aiheuttaa</a:t>
            </a:r>
            <a:r>
              <a:rPr lang="en-US" dirty="0">
                <a:cs typeface="Calibri"/>
              </a:rPr>
              <a:t> </a:t>
            </a:r>
            <a:r>
              <a:rPr lang="en-US" dirty="0" err="1">
                <a:cs typeface="Calibri"/>
              </a:rPr>
              <a:t>vesistöjen</a:t>
            </a:r>
            <a:r>
              <a:rPr lang="en-US" dirty="0">
                <a:cs typeface="Calibri"/>
              </a:rPr>
              <a:t> </a:t>
            </a:r>
            <a:r>
              <a:rPr lang="en-US" dirty="0" err="1">
                <a:cs typeface="Calibri"/>
              </a:rPr>
              <a:t>rehevöitymistä</a:t>
            </a:r>
            <a:r>
              <a:rPr lang="en-US" dirty="0">
                <a:cs typeface="Calibri"/>
              </a:rPr>
              <a:t> </a:t>
            </a:r>
            <a:r>
              <a:rPr lang="en-US" dirty="0" err="1">
                <a:cs typeface="Calibri"/>
              </a:rPr>
              <a:t>sekä</a:t>
            </a:r>
            <a:r>
              <a:rPr lang="en-US" dirty="0">
                <a:cs typeface="Calibri"/>
              </a:rPr>
              <a:t> </a:t>
            </a:r>
            <a:r>
              <a:rPr lang="en-US" dirty="0" err="1">
                <a:cs typeface="Calibri"/>
              </a:rPr>
              <a:t>taloudellista</a:t>
            </a:r>
            <a:r>
              <a:rPr lang="en-US" dirty="0">
                <a:cs typeface="Calibri"/>
              </a:rPr>
              <a:t> </a:t>
            </a:r>
            <a:r>
              <a:rPr lang="en-US" dirty="0" err="1">
                <a:cs typeface="Calibri"/>
              </a:rPr>
              <a:t>hävikkiä</a:t>
            </a:r>
            <a:r>
              <a:rPr lang="en-US" dirty="0">
                <a:cs typeface="Calibri"/>
              </a:rPr>
              <a:t>.</a:t>
            </a:r>
          </a:p>
          <a:p>
            <a:r>
              <a:rPr lang="en-US" dirty="0" err="1">
                <a:cs typeface="Calibri"/>
              </a:rPr>
              <a:t>Tällä</a:t>
            </a:r>
            <a:r>
              <a:rPr lang="en-US" dirty="0">
                <a:cs typeface="Calibri"/>
              </a:rPr>
              <a:t> </a:t>
            </a:r>
            <a:r>
              <a:rPr lang="en-US" dirty="0" err="1">
                <a:cs typeface="Calibri"/>
              </a:rPr>
              <a:t>hetkellä</a:t>
            </a:r>
            <a:r>
              <a:rPr lang="en-US" dirty="0">
                <a:cs typeface="Calibri"/>
              </a:rPr>
              <a:t> </a:t>
            </a:r>
            <a:r>
              <a:rPr lang="en-US" dirty="0" err="1">
                <a:cs typeface="Calibri"/>
              </a:rPr>
              <a:t>kalan</a:t>
            </a:r>
            <a:r>
              <a:rPr lang="en-US" dirty="0">
                <a:cs typeface="Calibri"/>
              </a:rPr>
              <a:t> </a:t>
            </a:r>
            <a:r>
              <a:rPr lang="en-US" dirty="0" err="1">
                <a:cs typeface="Calibri"/>
              </a:rPr>
              <a:t>kasvatuksessa</a:t>
            </a:r>
            <a:r>
              <a:rPr lang="en-US" dirty="0">
                <a:cs typeface="Calibri"/>
              </a:rPr>
              <a:t> </a:t>
            </a:r>
            <a:r>
              <a:rPr lang="en-US" dirty="0" err="1">
                <a:cs typeface="Calibri"/>
              </a:rPr>
              <a:t>käytetään</a:t>
            </a:r>
            <a:r>
              <a:rPr lang="en-US" dirty="0">
                <a:cs typeface="Calibri"/>
              </a:rPr>
              <a:t> </a:t>
            </a:r>
            <a:r>
              <a:rPr lang="en-US" dirty="0" err="1">
                <a:cs typeface="Calibri"/>
              </a:rPr>
              <a:t>runsaasti</a:t>
            </a:r>
            <a:r>
              <a:rPr lang="en-US" dirty="0">
                <a:cs typeface="Calibri"/>
              </a:rPr>
              <a:t> </a:t>
            </a:r>
            <a:r>
              <a:rPr lang="en-US" dirty="0" err="1">
                <a:cs typeface="Calibri"/>
              </a:rPr>
              <a:t>tuontirehuja</a:t>
            </a:r>
            <a:r>
              <a:rPr lang="en-US" dirty="0">
                <a:cs typeface="Calibri"/>
              </a:rPr>
              <a:t>, </a:t>
            </a:r>
            <a:r>
              <a:rPr lang="en-US" dirty="0" err="1">
                <a:cs typeface="Calibri"/>
              </a:rPr>
              <a:t>jolloin</a:t>
            </a:r>
            <a:r>
              <a:rPr lang="en-US" dirty="0">
                <a:cs typeface="Calibri"/>
              </a:rPr>
              <a:t> </a:t>
            </a:r>
            <a:r>
              <a:rPr lang="en-US" dirty="0" err="1">
                <a:cs typeface="Calibri"/>
              </a:rPr>
              <a:t>vesistöön</a:t>
            </a:r>
            <a:r>
              <a:rPr lang="en-US" dirty="0">
                <a:cs typeface="Calibri"/>
              </a:rPr>
              <a:t> </a:t>
            </a:r>
            <a:r>
              <a:rPr lang="en-US" dirty="0" err="1">
                <a:cs typeface="Calibri"/>
              </a:rPr>
              <a:t>vapautuu</a:t>
            </a:r>
            <a:r>
              <a:rPr lang="en-US" dirty="0">
                <a:cs typeface="Calibri"/>
              </a:rPr>
              <a:t> </a:t>
            </a:r>
            <a:r>
              <a:rPr lang="en-US" dirty="0" err="1">
                <a:cs typeface="Calibri"/>
              </a:rPr>
              <a:t>ulkomailta</a:t>
            </a:r>
            <a:r>
              <a:rPr lang="en-US" dirty="0">
                <a:cs typeface="Calibri"/>
              </a:rPr>
              <a:t> </a:t>
            </a:r>
            <a:r>
              <a:rPr lang="en-US" dirty="0" err="1">
                <a:cs typeface="Calibri"/>
              </a:rPr>
              <a:t>peräisin</a:t>
            </a:r>
            <a:r>
              <a:rPr lang="en-US" dirty="0">
                <a:cs typeface="Calibri"/>
              </a:rPr>
              <a:t> </a:t>
            </a:r>
            <a:r>
              <a:rPr lang="en-US" dirty="0" err="1">
                <a:cs typeface="Calibri"/>
              </a:rPr>
              <a:t>olevia</a:t>
            </a:r>
            <a:r>
              <a:rPr lang="en-US" dirty="0">
                <a:cs typeface="Calibri"/>
              </a:rPr>
              <a:t> </a:t>
            </a:r>
            <a:r>
              <a:rPr lang="en-US" dirty="0" err="1">
                <a:cs typeface="Calibri"/>
              </a:rPr>
              <a:t>ravinteita</a:t>
            </a:r>
            <a:r>
              <a:rPr lang="en-US" dirty="0">
                <a:cs typeface="Calibri"/>
              </a:rPr>
              <a:t>. </a:t>
            </a:r>
          </a:p>
          <a:p>
            <a:r>
              <a:rPr lang="en-US" dirty="0" err="1">
                <a:cs typeface="Calibri"/>
              </a:rPr>
              <a:t>Niin</a:t>
            </a:r>
            <a:r>
              <a:rPr lang="en-US" dirty="0">
                <a:cs typeface="Calibri"/>
              </a:rPr>
              <a:t> </a:t>
            </a:r>
            <a:r>
              <a:rPr lang="en-US" dirty="0" err="1">
                <a:cs typeface="Calibri"/>
              </a:rPr>
              <a:t>sanotulla</a:t>
            </a:r>
            <a:r>
              <a:rPr lang="en-US" dirty="0">
                <a:cs typeface="Calibri"/>
              </a:rPr>
              <a:t> </a:t>
            </a:r>
            <a:r>
              <a:rPr lang="en-US" dirty="0" err="1">
                <a:cs typeface="Calibri"/>
              </a:rPr>
              <a:t>hoitokalastuksella</a:t>
            </a:r>
            <a:r>
              <a:rPr lang="en-US" dirty="0">
                <a:cs typeface="Calibri"/>
              </a:rPr>
              <a:t> </a:t>
            </a:r>
            <a:r>
              <a:rPr lang="en-US" dirty="0" err="1">
                <a:cs typeface="Calibri"/>
              </a:rPr>
              <a:t>vesistöstä</a:t>
            </a:r>
            <a:r>
              <a:rPr lang="en-US" dirty="0">
                <a:cs typeface="Calibri"/>
              </a:rPr>
              <a:t> </a:t>
            </a:r>
            <a:r>
              <a:rPr lang="en-US" dirty="0" err="1">
                <a:cs typeface="Calibri"/>
              </a:rPr>
              <a:t>poistetaan</a:t>
            </a:r>
            <a:r>
              <a:rPr lang="en-US" dirty="0">
                <a:cs typeface="Calibri"/>
              </a:rPr>
              <a:t>  </a:t>
            </a:r>
            <a:r>
              <a:rPr lang="en-US" dirty="0" err="1">
                <a:cs typeface="Calibri"/>
              </a:rPr>
              <a:t>eläinplanktonia</a:t>
            </a:r>
            <a:r>
              <a:rPr lang="en-US" dirty="0">
                <a:cs typeface="Calibri"/>
              </a:rPr>
              <a:t> </a:t>
            </a:r>
            <a:r>
              <a:rPr lang="en-US" dirty="0" err="1">
                <a:cs typeface="Calibri"/>
              </a:rPr>
              <a:t>ravinnokseen</a:t>
            </a:r>
            <a:r>
              <a:rPr lang="en-US" dirty="0">
                <a:cs typeface="Calibri"/>
              </a:rPr>
              <a:t> </a:t>
            </a:r>
            <a:r>
              <a:rPr lang="en-US" dirty="0" err="1">
                <a:cs typeface="Calibri"/>
              </a:rPr>
              <a:t>käyttäviä</a:t>
            </a:r>
            <a:r>
              <a:rPr lang="en-US" dirty="0">
                <a:cs typeface="Calibri"/>
              </a:rPr>
              <a:t> </a:t>
            </a:r>
            <a:r>
              <a:rPr lang="en-US" dirty="0" err="1">
                <a:cs typeface="Calibri"/>
              </a:rPr>
              <a:t>kaloja</a:t>
            </a:r>
            <a:r>
              <a:rPr lang="en-US" dirty="0">
                <a:cs typeface="Calibri"/>
              </a:rPr>
              <a:t>. </a:t>
            </a:r>
            <a:r>
              <a:rPr lang="en-US" dirty="0" err="1">
                <a:cs typeface="Calibri"/>
              </a:rPr>
              <a:t>Tästä</a:t>
            </a:r>
            <a:r>
              <a:rPr lang="en-US" dirty="0">
                <a:cs typeface="Calibri"/>
              </a:rPr>
              <a:t> </a:t>
            </a:r>
            <a:r>
              <a:rPr lang="en-US" dirty="0" err="1">
                <a:cs typeface="Calibri"/>
              </a:rPr>
              <a:t>seuraa</a:t>
            </a:r>
            <a:r>
              <a:rPr lang="en-US" dirty="0">
                <a:cs typeface="Calibri"/>
              </a:rPr>
              <a:t> </a:t>
            </a:r>
            <a:r>
              <a:rPr lang="en-US" dirty="0" err="1">
                <a:cs typeface="Calibri"/>
              </a:rPr>
              <a:t>eläinplaktonin</a:t>
            </a:r>
            <a:r>
              <a:rPr lang="en-US" dirty="0">
                <a:cs typeface="Calibri"/>
              </a:rPr>
              <a:t> </a:t>
            </a:r>
            <a:r>
              <a:rPr lang="en-US" dirty="0" err="1">
                <a:cs typeface="Calibri"/>
              </a:rPr>
              <a:t>määrän</a:t>
            </a:r>
            <a:r>
              <a:rPr lang="en-US" dirty="0">
                <a:cs typeface="Calibri"/>
              </a:rPr>
              <a:t> </a:t>
            </a:r>
            <a:r>
              <a:rPr lang="en-US" dirty="0" err="1">
                <a:cs typeface="Calibri"/>
              </a:rPr>
              <a:t>kasvua</a:t>
            </a:r>
            <a:r>
              <a:rPr lang="en-US" dirty="0">
                <a:cs typeface="Calibri"/>
              </a:rPr>
              <a:t>, </a:t>
            </a:r>
            <a:r>
              <a:rPr lang="en-US" dirty="0" err="1">
                <a:cs typeface="Calibri"/>
              </a:rPr>
              <a:t>mikä</a:t>
            </a:r>
            <a:r>
              <a:rPr lang="en-US" dirty="0">
                <a:cs typeface="Calibri"/>
              </a:rPr>
              <a:t> </a:t>
            </a:r>
            <a:r>
              <a:rPr lang="en-US" dirty="0" err="1">
                <a:cs typeface="Calibri"/>
              </a:rPr>
              <a:t>puolestaa</a:t>
            </a:r>
            <a:r>
              <a:rPr lang="en-US" dirty="0">
                <a:cs typeface="Calibri"/>
              </a:rPr>
              <a:t> </a:t>
            </a:r>
            <a:r>
              <a:rPr lang="en-US" dirty="0" err="1">
                <a:cs typeface="Calibri"/>
              </a:rPr>
              <a:t>vähentää</a:t>
            </a:r>
            <a:r>
              <a:rPr lang="en-US" dirty="0">
                <a:cs typeface="Calibri"/>
              </a:rPr>
              <a:t> </a:t>
            </a:r>
            <a:r>
              <a:rPr lang="en-US" dirty="0" err="1">
                <a:cs typeface="Calibri"/>
              </a:rPr>
              <a:t>levän</a:t>
            </a:r>
            <a:r>
              <a:rPr lang="en-US" dirty="0">
                <a:cs typeface="Calibri"/>
              </a:rPr>
              <a:t> </a:t>
            </a:r>
            <a:r>
              <a:rPr lang="en-US" dirty="0" err="1">
                <a:cs typeface="Calibri"/>
              </a:rPr>
              <a:t>määrää</a:t>
            </a:r>
            <a:r>
              <a:rPr lang="en-US" dirty="0">
                <a:cs typeface="Calibri"/>
              </a:rPr>
              <a:t> </a:t>
            </a:r>
            <a:r>
              <a:rPr lang="en-US" dirty="0" err="1">
                <a:cs typeface="Calibri"/>
              </a:rPr>
              <a:t>vesistössä</a:t>
            </a:r>
            <a:r>
              <a:rPr lang="en-US" dirty="0">
                <a:cs typeface="Calibri"/>
              </a:rPr>
              <a:t>. </a:t>
            </a:r>
            <a:r>
              <a:rPr lang="en-US" dirty="0" err="1">
                <a:cs typeface="Calibri"/>
              </a:rPr>
              <a:t>Hoitokalastuksella</a:t>
            </a:r>
            <a:r>
              <a:rPr lang="en-US" dirty="0">
                <a:cs typeface="Calibri"/>
              </a:rPr>
              <a:t> </a:t>
            </a:r>
            <a:r>
              <a:rPr lang="en-US" dirty="0" err="1">
                <a:cs typeface="Calibri"/>
              </a:rPr>
              <a:t>pyydettyä</a:t>
            </a:r>
            <a:r>
              <a:rPr lang="en-US" dirty="0">
                <a:cs typeface="Calibri"/>
              </a:rPr>
              <a:t> </a:t>
            </a:r>
            <a:r>
              <a:rPr lang="en-US" dirty="0" err="1">
                <a:cs typeface="Calibri"/>
              </a:rPr>
              <a:t>kalaa</a:t>
            </a:r>
            <a:r>
              <a:rPr lang="en-US" dirty="0">
                <a:cs typeface="Calibri"/>
              </a:rPr>
              <a:t> on </a:t>
            </a:r>
            <a:r>
              <a:rPr lang="en-US" dirty="0" err="1">
                <a:cs typeface="Calibri"/>
              </a:rPr>
              <a:t>tyypillisesti</a:t>
            </a:r>
            <a:r>
              <a:rPr lang="en-US" dirty="0">
                <a:cs typeface="Calibri"/>
              </a:rPr>
              <a:t> </a:t>
            </a:r>
            <a:r>
              <a:rPr lang="en-US" dirty="0" err="1">
                <a:cs typeface="Calibri"/>
              </a:rPr>
              <a:t>käytetty</a:t>
            </a:r>
            <a:r>
              <a:rPr lang="en-US" dirty="0">
                <a:cs typeface="Calibri"/>
              </a:rPr>
              <a:t> </a:t>
            </a:r>
            <a:r>
              <a:rPr lang="en-US" dirty="0" err="1">
                <a:cs typeface="Calibri"/>
              </a:rPr>
              <a:t>turkiseläinten</a:t>
            </a:r>
            <a:r>
              <a:rPr lang="en-US" dirty="0">
                <a:cs typeface="Calibri"/>
              </a:rPr>
              <a:t> </a:t>
            </a:r>
            <a:r>
              <a:rPr lang="en-US" dirty="0" err="1">
                <a:cs typeface="Calibri"/>
              </a:rPr>
              <a:t>rehuna</a:t>
            </a:r>
            <a:r>
              <a:rPr lang="en-US" dirty="0">
                <a:cs typeface="Calibri"/>
              </a:rPr>
              <a:t> tai </a:t>
            </a:r>
            <a:r>
              <a:rPr lang="en-US" dirty="0" err="1">
                <a:cs typeface="Calibri"/>
              </a:rPr>
              <a:t>biokaasulaitoksen</a:t>
            </a:r>
            <a:r>
              <a:rPr lang="en-US" dirty="0">
                <a:cs typeface="Calibri"/>
              </a:rPr>
              <a:t> </a:t>
            </a:r>
            <a:r>
              <a:rPr lang="en-US" dirty="0" err="1">
                <a:cs typeface="Calibri"/>
              </a:rPr>
              <a:t>pottoaineena</a:t>
            </a:r>
            <a:r>
              <a:rPr lang="en-US" dirty="0">
                <a:cs typeface="Calibri"/>
              </a:rPr>
              <a:t>, </a:t>
            </a:r>
            <a:r>
              <a:rPr lang="en-US" dirty="0" err="1">
                <a:cs typeface="Calibri"/>
              </a:rPr>
              <a:t>sitä</a:t>
            </a:r>
            <a:r>
              <a:rPr lang="en-US" dirty="0">
                <a:cs typeface="Calibri"/>
              </a:rPr>
              <a:t> on </a:t>
            </a:r>
            <a:r>
              <a:rPr lang="en-US" dirty="0" err="1">
                <a:cs typeface="Calibri"/>
              </a:rPr>
              <a:t>myös</a:t>
            </a:r>
            <a:r>
              <a:rPr lang="en-US" dirty="0">
                <a:cs typeface="Calibri"/>
              </a:rPr>
              <a:t> </a:t>
            </a:r>
            <a:r>
              <a:rPr lang="en-US" dirty="0" err="1">
                <a:cs typeface="Calibri"/>
              </a:rPr>
              <a:t>kompostoitu</a:t>
            </a:r>
            <a:r>
              <a:rPr lang="en-US" dirty="0">
                <a:cs typeface="Calibri"/>
              </a:rPr>
              <a:t>. </a:t>
            </a:r>
            <a:r>
              <a:rPr lang="en-US" dirty="0" err="1">
                <a:cs typeface="Calibri"/>
              </a:rPr>
              <a:t>Käyttämällä</a:t>
            </a:r>
            <a:r>
              <a:rPr lang="en-US" dirty="0">
                <a:cs typeface="Calibri"/>
              </a:rPr>
              <a:t> </a:t>
            </a:r>
            <a:r>
              <a:rPr lang="en-US" dirty="0" err="1">
                <a:cs typeface="Calibri"/>
              </a:rPr>
              <a:t>näitä</a:t>
            </a:r>
            <a:r>
              <a:rPr lang="en-US" dirty="0">
                <a:cs typeface="Calibri"/>
              </a:rPr>
              <a:t> </a:t>
            </a:r>
            <a:r>
              <a:rPr lang="en-US" dirty="0" err="1">
                <a:cs typeface="Calibri"/>
              </a:rPr>
              <a:t>kaloja</a:t>
            </a:r>
            <a:r>
              <a:rPr lang="en-US" dirty="0">
                <a:cs typeface="Calibri"/>
              </a:rPr>
              <a:t> </a:t>
            </a:r>
            <a:r>
              <a:rPr lang="en-US" dirty="0" err="1">
                <a:cs typeface="Calibri"/>
              </a:rPr>
              <a:t>kalanrehun</a:t>
            </a:r>
            <a:r>
              <a:rPr lang="en-US" dirty="0">
                <a:cs typeface="Calibri"/>
              </a:rPr>
              <a:t> </a:t>
            </a:r>
            <a:r>
              <a:rPr lang="en-US" dirty="0" err="1">
                <a:cs typeface="Calibri"/>
              </a:rPr>
              <a:t>raaka-aineena</a:t>
            </a:r>
            <a:r>
              <a:rPr lang="en-US" dirty="0">
                <a:cs typeface="Calibri"/>
              </a:rPr>
              <a:t> </a:t>
            </a:r>
            <a:r>
              <a:rPr lang="en-US" dirty="0" err="1">
                <a:cs typeface="Calibri"/>
              </a:rPr>
              <a:t>parannettaisiin</a:t>
            </a:r>
            <a:r>
              <a:rPr lang="en-US" dirty="0">
                <a:cs typeface="Calibri"/>
              </a:rPr>
              <a:t> </a:t>
            </a:r>
            <a:r>
              <a:rPr lang="en-US" dirty="0" err="1">
                <a:cs typeface="Calibri"/>
              </a:rPr>
              <a:t>kalankasvatuksen</a:t>
            </a:r>
            <a:r>
              <a:rPr lang="en-US" dirty="0">
                <a:cs typeface="Calibri"/>
              </a:rPr>
              <a:t> </a:t>
            </a:r>
            <a:r>
              <a:rPr lang="en-US" dirty="0" err="1">
                <a:cs typeface="Calibri"/>
              </a:rPr>
              <a:t>omavaraisuutta</a:t>
            </a:r>
            <a:r>
              <a:rPr lang="en-US" dirty="0">
                <a:cs typeface="Calibri"/>
              </a:rPr>
              <a:t> </a:t>
            </a:r>
            <a:r>
              <a:rPr lang="en-US" dirty="0" err="1">
                <a:cs typeface="Calibri"/>
              </a:rPr>
              <a:t>vähentämällä</a:t>
            </a:r>
            <a:r>
              <a:rPr lang="en-US" dirty="0">
                <a:cs typeface="Calibri"/>
              </a:rPr>
              <a:t> </a:t>
            </a:r>
            <a:r>
              <a:rPr lang="en-US" dirty="0" err="1">
                <a:cs typeface="Calibri"/>
              </a:rPr>
              <a:t>tuontirehun</a:t>
            </a:r>
            <a:r>
              <a:rPr lang="en-US" dirty="0">
                <a:cs typeface="Calibri"/>
              </a:rPr>
              <a:t> </a:t>
            </a:r>
            <a:r>
              <a:rPr lang="en-US" dirty="0" err="1">
                <a:cs typeface="Calibri"/>
              </a:rPr>
              <a:t>tarvetta</a:t>
            </a:r>
            <a:r>
              <a:rPr lang="en-US" dirty="0">
                <a:cs typeface="Calibri"/>
              </a:rPr>
              <a:t>. </a:t>
            </a:r>
          </a:p>
          <a:p>
            <a:r>
              <a:rPr lang="en-US" dirty="0" err="1">
                <a:cs typeface="Calibri"/>
              </a:rPr>
              <a:t>Kalankasvatuksen</a:t>
            </a:r>
            <a:r>
              <a:rPr lang="en-US" dirty="0">
                <a:cs typeface="Calibri"/>
              </a:rPr>
              <a:t> </a:t>
            </a:r>
            <a:r>
              <a:rPr lang="en-US" dirty="0" err="1">
                <a:cs typeface="Calibri"/>
              </a:rPr>
              <a:t>ravinnekiertoa</a:t>
            </a:r>
            <a:r>
              <a:rPr lang="en-US" dirty="0">
                <a:cs typeface="Calibri"/>
              </a:rPr>
              <a:t> </a:t>
            </a:r>
            <a:r>
              <a:rPr lang="en-US" dirty="0" err="1">
                <a:cs typeface="Calibri"/>
              </a:rPr>
              <a:t>tehostamalla</a:t>
            </a:r>
            <a:r>
              <a:rPr lang="en-US" dirty="0">
                <a:cs typeface="Calibri"/>
              </a:rPr>
              <a:t> </a:t>
            </a:r>
            <a:r>
              <a:rPr lang="en-US" dirty="0" err="1">
                <a:cs typeface="Calibri"/>
              </a:rPr>
              <a:t>vähennetään</a:t>
            </a:r>
            <a:r>
              <a:rPr lang="en-US" dirty="0">
                <a:cs typeface="Calibri"/>
              </a:rPr>
              <a:t> </a:t>
            </a:r>
            <a:r>
              <a:rPr lang="en-US" dirty="0" err="1">
                <a:cs typeface="Calibri"/>
              </a:rPr>
              <a:t>siis</a:t>
            </a:r>
            <a:r>
              <a:rPr lang="en-US" dirty="0">
                <a:cs typeface="Calibri"/>
              </a:rPr>
              <a:t> </a:t>
            </a:r>
            <a:r>
              <a:rPr lang="en-US" dirty="0" err="1">
                <a:cs typeface="Calibri"/>
              </a:rPr>
              <a:t>myös</a:t>
            </a:r>
            <a:r>
              <a:rPr lang="en-US" dirty="0">
                <a:cs typeface="Calibri"/>
              </a:rPr>
              <a:t> </a:t>
            </a:r>
            <a:r>
              <a:rPr lang="en-US" dirty="0" err="1">
                <a:cs typeface="Calibri"/>
              </a:rPr>
              <a:t>vesistöjen</a:t>
            </a:r>
            <a:r>
              <a:rPr lang="en-US" dirty="0">
                <a:cs typeface="Calibri"/>
              </a:rPr>
              <a:t> </a:t>
            </a:r>
            <a:r>
              <a:rPr lang="en-US" dirty="0" err="1">
                <a:cs typeface="Calibri"/>
              </a:rPr>
              <a:t>rehevöitymistä</a:t>
            </a:r>
            <a:r>
              <a:rPr lang="en-US" dirty="0">
                <a:cs typeface="Calibri"/>
              </a:rPr>
              <a:t>. </a:t>
            </a:r>
            <a:endParaRPr lang="en-US" dirty="0"/>
          </a:p>
          <a:p>
            <a:endParaRPr lang="en-US" dirty="0">
              <a:cs typeface="Calibri"/>
            </a:endParaRPr>
          </a:p>
        </p:txBody>
      </p:sp>
      <p:sp>
        <p:nvSpPr>
          <p:cNvPr id="4" name="Footer Placeholder 3">
            <a:extLst>
              <a:ext uri="{FF2B5EF4-FFF2-40B4-BE49-F238E27FC236}">
                <a16:creationId xmlns:a16="http://schemas.microsoft.com/office/drawing/2014/main" id="{EEF5AB57-278A-4A1C-A05F-66EBB42BE4E6}"/>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816270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latin typeface="Microsoft Sans Serif"/>
                <a:ea typeface="Microsoft Sans Serif"/>
                <a:cs typeface="Microsoft Sans Serif"/>
              </a:rPr>
              <a:t>Esittely</a:t>
            </a:r>
            <a:endParaRPr lang="fi-FI"/>
          </a:p>
        </p:txBody>
      </p:sp>
      <p:sp>
        <p:nvSpPr>
          <p:cNvPr id="3" name="Sisällön paikkamerkki 2"/>
          <p:cNvSpPr>
            <a:spLocks noGrp="1"/>
          </p:cNvSpPr>
          <p:nvPr>
            <p:ph idx="1"/>
          </p:nvPr>
        </p:nvSpPr>
        <p:spPr/>
        <p:txBody>
          <a:bodyPr vert="horz" lIns="91440" tIns="45720" rIns="91440" bIns="45720" rtlCol="0" anchor="t">
            <a:normAutofit/>
          </a:bodyPr>
          <a:lstStyle/>
          <a:p>
            <a:r>
              <a:rPr lang="fi-FI" dirty="0" smtClean="0">
                <a:ea typeface="+mn-lt"/>
                <a:cs typeface="+mn-lt"/>
              </a:rPr>
              <a:t>Materiaalin t</a:t>
            </a:r>
            <a:r>
              <a:rPr lang="fi-FI" dirty="0" smtClean="0">
                <a:ea typeface="+mn-lt"/>
                <a:cs typeface="+mn-lt"/>
              </a:rPr>
              <a:t>avoitteena </a:t>
            </a:r>
            <a:r>
              <a:rPr lang="fi-FI" dirty="0" smtClean="0">
                <a:ea typeface="+mn-lt"/>
                <a:cs typeface="+mn-lt"/>
              </a:rPr>
              <a:t>on antaa ymmärrys ravinnekierrosta kiertotalouden näkökulmasta sekä ravinnetalouden toimijoista. Materiaali käsittelee ravinteiden lähteitä, ympäristövaikutuksia sekä ravinteiden kierrätyksen taloudellista merkitystä.</a:t>
            </a:r>
            <a:endParaRPr lang="en-US" dirty="0" smtClean="0"/>
          </a:p>
          <a:p>
            <a:r>
              <a:rPr lang="fi-FI" dirty="0" smtClean="0">
                <a:cs typeface="Calibri"/>
              </a:rPr>
              <a:t>Materiaali koostuu johdannosta aiheeseen, case-esimerkeistä eri toimialoilta sekä tehtävistä.</a:t>
            </a:r>
          </a:p>
          <a:p>
            <a:r>
              <a:rPr lang="fi-FI" dirty="0" smtClean="0">
                <a:ea typeface="+mn-lt"/>
                <a:cs typeface="+mn-lt"/>
              </a:rPr>
              <a:t>Oppimateriaali voidaan sisällyttää osaksi jotain toista opintojaksoa tai suorittaa itsenäisenä opintona. </a:t>
            </a:r>
            <a:endParaRPr lang="fi-FI" dirty="0">
              <a:cs typeface="Calibri"/>
            </a:endParaRPr>
          </a:p>
        </p:txBody>
      </p:sp>
      <p:sp>
        <p:nvSpPr>
          <p:cNvPr id="4" name="Alatunnisteen paikkamerkki 3"/>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467024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9EFA5-8E0B-48AE-8B82-BC2C76A1D58E}"/>
              </a:ext>
            </a:extLst>
          </p:cNvPr>
          <p:cNvSpPr>
            <a:spLocks noGrp="1"/>
          </p:cNvSpPr>
          <p:nvPr>
            <p:ph type="title"/>
          </p:nvPr>
        </p:nvSpPr>
        <p:spPr/>
        <p:txBody>
          <a:bodyPr/>
          <a:lstStyle/>
          <a:p>
            <a:r>
              <a:rPr lang="en-US" err="1">
                <a:latin typeface="Microsoft Sans Serif"/>
                <a:ea typeface="Microsoft Sans Serif"/>
                <a:cs typeface="Microsoft Sans Serif"/>
              </a:rPr>
              <a:t>Metsätalous</a:t>
            </a:r>
            <a:r>
              <a:rPr lang="en-US">
                <a:latin typeface="Microsoft Sans Serif"/>
                <a:ea typeface="Microsoft Sans Serif"/>
                <a:cs typeface="Microsoft Sans Serif"/>
              </a:rPr>
              <a:t> </a:t>
            </a:r>
          </a:p>
        </p:txBody>
      </p:sp>
      <p:sp>
        <p:nvSpPr>
          <p:cNvPr id="3" name="Content Placeholder 2">
            <a:extLst>
              <a:ext uri="{FF2B5EF4-FFF2-40B4-BE49-F238E27FC236}">
                <a16:creationId xmlns:a16="http://schemas.microsoft.com/office/drawing/2014/main" id="{A3CDF90F-9213-4619-BC1F-1C87AD4F9D9B}"/>
              </a:ext>
            </a:extLst>
          </p:cNvPr>
          <p:cNvSpPr>
            <a:spLocks noGrp="1"/>
          </p:cNvSpPr>
          <p:nvPr>
            <p:ph idx="1"/>
          </p:nvPr>
        </p:nvSpPr>
        <p:spPr/>
        <p:txBody>
          <a:bodyPr vert="horz" lIns="91440" tIns="45720" rIns="91440" bIns="45720" rtlCol="0" anchor="t">
            <a:normAutofit fontScale="92500" lnSpcReduction="10000"/>
          </a:bodyPr>
          <a:lstStyle/>
          <a:p>
            <a:r>
              <a:rPr lang="en-US" err="1">
                <a:cs typeface="Calibri"/>
              </a:rPr>
              <a:t>Metsätalous</a:t>
            </a:r>
            <a:r>
              <a:rPr lang="en-US">
                <a:cs typeface="Calibri"/>
              </a:rPr>
              <a:t> </a:t>
            </a:r>
            <a:r>
              <a:rPr lang="en-US" err="1">
                <a:cs typeface="Calibri"/>
              </a:rPr>
              <a:t>aiheuttaa</a:t>
            </a:r>
            <a:r>
              <a:rPr lang="en-US">
                <a:cs typeface="Calibri"/>
              </a:rPr>
              <a:t> </a:t>
            </a:r>
            <a:r>
              <a:rPr lang="en-US" err="1">
                <a:cs typeface="Calibri"/>
              </a:rPr>
              <a:t>ravinne</a:t>
            </a:r>
            <a:r>
              <a:rPr lang="en-US">
                <a:cs typeface="Calibri"/>
              </a:rPr>
              <a:t>- ja </a:t>
            </a:r>
            <a:r>
              <a:rPr lang="en-US" err="1">
                <a:cs typeface="Calibri"/>
              </a:rPr>
              <a:t>kiintoainekuormitusta</a:t>
            </a:r>
            <a:r>
              <a:rPr lang="en-US">
                <a:cs typeface="Calibri"/>
              </a:rPr>
              <a:t> </a:t>
            </a:r>
            <a:r>
              <a:rPr lang="en-US" err="1">
                <a:cs typeface="Calibri"/>
              </a:rPr>
              <a:t>vesistöihin</a:t>
            </a:r>
            <a:r>
              <a:rPr lang="en-US">
                <a:cs typeface="Calibri"/>
              </a:rPr>
              <a:t> </a:t>
            </a:r>
            <a:r>
              <a:rPr lang="en-US" err="1">
                <a:cs typeface="Calibri"/>
              </a:rPr>
              <a:t>metsien</a:t>
            </a:r>
            <a:r>
              <a:rPr lang="en-US">
                <a:cs typeface="Calibri"/>
              </a:rPr>
              <a:t> </a:t>
            </a:r>
            <a:r>
              <a:rPr lang="en-US" err="1">
                <a:cs typeface="Calibri"/>
              </a:rPr>
              <a:t>uudistamisen</a:t>
            </a:r>
            <a:r>
              <a:rPr lang="en-US">
                <a:cs typeface="Calibri"/>
              </a:rPr>
              <a:t>, </a:t>
            </a:r>
            <a:r>
              <a:rPr lang="en-US" err="1">
                <a:cs typeface="Calibri"/>
              </a:rPr>
              <a:t>kunnostusojituksen</a:t>
            </a:r>
            <a:r>
              <a:rPr lang="en-US">
                <a:cs typeface="Calibri"/>
              </a:rPr>
              <a:t> ja </a:t>
            </a:r>
            <a:r>
              <a:rPr lang="en-US" err="1">
                <a:cs typeface="Calibri"/>
              </a:rPr>
              <a:t>lannoituksen</a:t>
            </a:r>
            <a:r>
              <a:rPr lang="en-US">
                <a:cs typeface="Calibri"/>
              </a:rPr>
              <a:t> </a:t>
            </a:r>
            <a:r>
              <a:rPr lang="en-US" err="1">
                <a:cs typeface="Calibri"/>
              </a:rPr>
              <a:t>vuoksi</a:t>
            </a:r>
            <a:r>
              <a:rPr lang="en-US">
                <a:cs typeface="Calibri"/>
              </a:rPr>
              <a:t>. </a:t>
            </a:r>
            <a:r>
              <a:rPr lang="en-US" err="1">
                <a:cs typeface="Calibri"/>
              </a:rPr>
              <a:t>Kuormitusta</a:t>
            </a:r>
            <a:r>
              <a:rPr lang="en-US">
                <a:cs typeface="Calibri"/>
              </a:rPr>
              <a:t> </a:t>
            </a:r>
            <a:r>
              <a:rPr lang="en-US" err="1">
                <a:cs typeface="Calibri"/>
              </a:rPr>
              <a:t>pyritään</a:t>
            </a:r>
            <a:r>
              <a:rPr lang="en-US">
                <a:ea typeface="+mn-lt"/>
                <a:cs typeface="+mn-lt"/>
              </a:rPr>
              <a:t> </a:t>
            </a:r>
            <a:r>
              <a:rPr lang="en-US" err="1">
                <a:ea typeface="+mn-lt"/>
                <a:cs typeface="+mn-lt"/>
              </a:rPr>
              <a:t>estämään</a:t>
            </a:r>
            <a:r>
              <a:rPr lang="en-US">
                <a:ea typeface="+mn-lt"/>
                <a:cs typeface="+mn-lt"/>
              </a:rPr>
              <a:t> </a:t>
            </a:r>
            <a:r>
              <a:rPr lang="en-US" err="1">
                <a:ea typeface="+mn-lt"/>
                <a:cs typeface="+mn-lt"/>
              </a:rPr>
              <a:t>suojakaistojen</a:t>
            </a:r>
            <a:r>
              <a:rPr lang="en-US">
                <a:ea typeface="+mn-lt"/>
                <a:cs typeface="+mn-lt"/>
              </a:rPr>
              <a:t>, </a:t>
            </a:r>
            <a:r>
              <a:rPr lang="en-US" err="1">
                <a:ea typeface="+mn-lt"/>
                <a:cs typeface="+mn-lt"/>
              </a:rPr>
              <a:t>laskeutusaltaiden</a:t>
            </a:r>
            <a:r>
              <a:rPr lang="en-US">
                <a:ea typeface="+mn-lt"/>
                <a:cs typeface="+mn-lt"/>
              </a:rPr>
              <a:t> ja </a:t>
            </a:r>
            <a:r>
              <a:rPr lang="en-US" err="1">
                <a:ea typeface="+mn-lt"/>
                <a:cs typeface="+mn-lt"/>
              </a:rPr>
              <a:t>huolellisen</a:t>
            </a:r>
            <a:r>
              <a:rPr lang="en-US">
                <a:ea typeface="+mn-lt"/>
                <a:cs typeface="+mn-lt"/>
              </a:rPr>
              <a:t> </a:t>
            </a:r>
            <a:r>
              <a:rPr lang="en-US" err="1">
                <a:ea typeface="+mn-lt"/>
                <a:cs typeface="+mn-lt"/>
              </a:rPr>
              <a:t>lannoitussuunnitelman</a:t>
            </a:r>
            <a:r>
              <a:rPr lang="en-US">
                <a:ea typeface="+mn-lt"/>
                <a:cs typeface="+mn-lt"/>
              </a:rPr>
              <a:t> </a:t>
            </a:r>
            <a:r>
              <a:rPr lang="en-US" err="1">
                <a:ea typeface="+mn-lt"/>
                <a:cs typeface="+mn-lt"/>
              </a:rPr>
              <a:t>avulla</a:t>
            </a:r>
            <a:r>
              <a:rPr lang="en-US">
                <a:ea typeface="+mn-lt"/>
                <a:cs typeface="+mn-lt"/>
              </a:rPr>
              <a:t>. </a:t>
            </a:r>
            <a:endParaRPr lang="en-US">
              <a:cs typeface="Calibri" panose="020F0502020204030204"/>
            </a:endParaRPr>
          </a:p>
          <a:p>
            <a:pPr>
              <a:lnSpc>
                <a:spcPct val="100000"/>
              </a:lnSpc>
              <a:spcBef>
                <a:spcPts val="0"/>
              </a:spcBef>
            </a:pPr>
            <a:r>
              <a:rPr lang="en-US" err="1">
                <a:ea typeface="+mn-lt"/>
                <a:cs typeface="+mn-lt"/>
              </a:rPr>
              <a:t>Ravinteiden</a:t>
            </a:r>
            <a:r>
              <a:rPr lang="en-US">
                <a:ea typeface="+mn-lt"/>
                <a:cs typeface="+mn-lt"/>
              </a:rPr>
              <a:t> </a:t>
            </a:r>
            <a:r>
              <a:rPr lang="en-US" err="1">
                <a:ea typeface="+mn-lt"/>
                <a:cs typeface="+mn-lt"/>
              </a:rPr>
              <a:t>kierrätys</a:t>
            </a:r>
            <a:r>
              <a:rPr lang="en-US">
                <a:ea typeface="+mn-lt"/>
                <a:cs typeface="+mn-lt"/>
              </a:rPr>
              <a:t> </a:t>
            </a:r>
            <a:r>
              <a:rPr lang="en-US" err="1">
                <a:ea typeface="+mn-lt"/>
                <a:cs typeface="+mn-lt"/>
              </a:rPr>
              <a:t>metsätaloudessa</a:t>
            </a:r>
            <a:r>
              <a:rPr lang="en-US">
                <a:ea typeface="+mn-lt"/>
                <a:cs typeface="+mn-lt"/>
              </a:rPr>
              <a:t> </a:t>
            </a:r>
            <a:r>
              <a:rPr lang="en-US" err="1">
                <a:ea typeface="+mn-lt"/>
                <a:cs typeface="+mn-lt"/>
              </a:rPr>
              <a:t>tarkoittaa</a:t>
            </a:r>
            <a:r>
              <a:rPr lang="en-US">
                <a:ea typeface="+mn-lt"/>
                <a:cs typeface="+mn-lt"/>
              </a:rPr>
              <a:t> </a:t>
            </a:r>
            <a:r>
              <a:rPr lang="en-US" err="1">
                <a:ea typeface="+mn-lt"/>
                <a:cs typeface="+mn-lt"/>
              </a:rPr>
              <a:t>tuhkan</a:t>
            </a:r>
            <a:r>
              <a:rPr lang="en-US">
                <a:ea typeface="+mn-lt"/>
                <a:cs typeface="+mn-lt"/>
              </a:rPr>
              <a:t> </a:t>
            </a:r>
            <a:r>
              <a:rPr lang="en-US" err="1">
                <a:ea typeface="+mn-lt"/>
                <a:cs typeface="+mn-lt"/>
              </a:rPr>
              <a:t>käyttöä</a:t>
            </a:r>
            <a:r>
              <a:rPr lang="en-US">
                <a:ea typeface="+mn-lt"/>
                <a:cs typeface="+mn-lt"/>
              </a:rPr>
              <a:t> </a:t>
            </a:r>
            <a:r>
              <a:rPr lang="en-US" err="1">
                <a:ea typeface="+mn-lt"/>
                <a:cs typeface="+mn-lt"/>
              </a:rPr>
              <a:t>metsien</a:t>
            </a:r>
            <a:r>
              <a:rPr lang="en-US">
                <a:ea typeface="+mn-lt"/>
                <a:cs typeface="+mn-lt"/>
              </a:rPr>
              <a:t> </a:t>
            </a:r>
            <a:r>
              <a:rPr lang="en-US" err="1">
                <a:ea typeface="+mn-lt"/>
                <a:cs typeface="+mn-lt"/>
              </a:rPr>
              <a:t>lannoituksessa</a:t>
            </a:r>
            <a:r>
              <a:rPr lang="en-US">
                <a:ea typeface="+mn-lt"/>
                <a:cs typeface="+mn-lt"/>
              </a:rPr>
              <a:t>. </a:t>
            </a:r>
            <a:r>
              <a:rPr lang="en-US" err="1">
                <a:ea typeface="+mn-lt"/>
                <a:cs typeface="+mn-lt"/>
              </a:rPr>
              <a:t>Tuhka</a:t>
            </a:r>
            <a:r>
              <a:rPr lang="en-US">
                <a:ea typeface="+mn-lt"/>
                <a:cs typeface="+mn-lt"/>
              </a:rPr>
              <a:t> </a:t>
            </a:r>
            <a:r>
              <a:rPr lang="en-US" err="1">
                <a:ea typeface="+mn-lt"/>
                <a:cs typeface="+mn-lt"/>
              </a:rPr>
              <a:t>muodostuu</a:t>
            </a:r>
            <a:r>
              <a:rPr lang="en-US">
                <a:ea typeface="+mn-lt"/>
                <a:cs typeface="+mn-lt"/>
              </a:rPr>
              <a:t> </a:t>
            </a:r>
            <a:r>
              <a:rPr lang="en-US" err="1">
                <a:ea typeface="+mn-lt"/>
                <a:cs typeface="+mn-lt"/>
              </a:rPr>
              <a:t>poltettaessa</a:t>
            </a:r>
            <a:r>
              <a:rPr lang="en-US">
                <a:ea typeface="+mn-lt"/>
                <a:cs typeface="+mn-lt"/>
              </a:rPr>
              <a:t> </a:t>
            </a:r>
            <a:r>
              <a:rPr lang="en-US" err="1">
                <a:ea typeface="+mn-lt"/>
                <a:cs typeface="+mn-lt"/>
              </a:rPr>
              <a:t>puuta</a:t>
            </a:r>
            <a:r>
              <a:rPr lang="en-US">
                <a:ea typeface="+mn-lt"/>
                <a:cs typeface="+mn-lt"/>
              </a:rPr>
              <a:t>, </a:t>
            </a:r>
            <a:r>
              <a:rPr lang="en-US" err="1">
                <a:ea typeface="+mn-lt"/>
                <a:cs typeface="+mn-lt"/>
              </a:rPr>
              <a:t>turvetta</a:t>
            </a:r>
            <a:r>
              <a:rPr lang="en-US">
                <a:ea typeface="+mn-lt"/>
                <a:cs typeface="+mn-lt"/>
              </a:rPr>
              <a:t> ja </a:t>
            </a:r>
            <a:r>
              <a:rPr lang="en-US" err="1">
                <a:ea typeface="+mn-lt"/>
                <a:cs typeface="+mn-lt"/>
              </a:rPr>
              <a:t>peltobiomassoja</a:t>
            </a:r>
            <a:r>
              <a:rPr lang="en-US">
                <a:ea typeface="+mn-lt"/>
                <a:cs typeface="+mn-lt"/>
              </a:rPr>
              <a:t>. </a:t>
            </a:r>
          </a:p>
          <a:p>
            <a:pPr>
              <a:lnSpc>
                <a:spcPct val="100000"/>
              </a:lnSpc>
              <a:spcBef>
                <a:spcPts val="0"/>
              </a:spcBef>
            </a:pPr>
            <a:r>
              <a:rPr lang="en-US" err="1">
                <a:ea typeface="+mn-lt"/>
                <a:cs typeface="+mn-lt"/>
              </a:rPr>
              <a:t>Tuhka</a:t>
            </a:r>
            <a:r>
              <a:rPr lang="en-US">
                <a:ea typeface="+mn-lt"/>
                <a:cs typeface="+mn-lt"/>
              </a:rPr>
              <a:t> </a:t>
            </a:r>
            <a:r>
              <a:rPr lang="en-US" err="1">
                <a:ea typeface="+mn-lt"/>
                <a:cs typeface="+mn-lt"/>
              </a:rPr>
              <a:t>sisältää</a:t>
            </a:r>
            <a:r>
              <a:rPr lang="en-US">
                <a:ea typeface="+mn-lt"/>
                <a:cs typeface="+mn-lt"/>
              </a:rPr>
              <a:t> </a:t>
            </a:r>
            <a:r>
              <a:rPr lang="en-US" err="1">
                <a:ea typeface="+mn-lt"/>
                <a:cs typeface="+mn-lt"/>
              </a:rPr>
              <a:t>suhteellisesti</a:t>
            </a:r>
            <a:r>
              <a:rPr lang="en-US">
                <a:ea typeface="+mn-lt"/>
                <a:cs typeface="+mn-lt"/>
              </a:rPr>
              <a:t> </a:t>
            </a:r>
            <a:r>
              <a:rPr lang="en-US" err="1">
                <a:ea typeface="+mn-lt"/>
                <a:cs typeface="+mn-lt"/>
              </a:rPr>
              <a:t>hyvin</a:t>
            </a:r>
            <a:r>
              <a:rPr lang="en-US">
                <a:ea typeface="+mn-lt"/>
                <a:cs typeface="+mn-lt"/>
              </a:rPr>
              <a:t> </a:t>
            </a:r>
            <a:r>
              <a:rPr lang="en-US" err="1">
                <a:ea typeface="+mn-lt"/>
                <a:cs typeface="+mn-lt"/>
              </a:rPr>
              <a:t>vähän</a:t>
            </a:r>
            <a:r>
              <a:rPr lang="en-US">
                <a:ea typeface="+mn-lt"/>
                <a:cs typeface="+mn-lt"/>
              </a:rPr>
              <a:t> </a:t>
            </a:r>
            <a:r>
              <a:rPr lang="en-US" err="1">
                <a:ea typeface="+mn-lt"/>
                <a:cs typeface="+mn-lt"/>
              </a:rPr>
              <a:t>ravinteita</a:t>
            </a:r>
            <a:r>
              <a:rPr lang="en-US">
                <a:ea typeface="+mn-lt"/>
                <a:cs typeface="+mn-lt"/>
              </a:rPr>
              <a:t> </a:t>
            </a:r>
            <a:r>
              <a:rPr lang="en-US" err="1">
                <a:ea typeface="+mn-lt"/>
                <a:cs typeface="+mn-lt"/>
              </a:rPr>
              <a:t>vertailtaessa</a:t>
            </a:r>
            <a:r>
              <a:rPr lang="en-US">
                <a:ea typeface="+mn-lt"/>
                <a:cs typeface="+mn-lt"/>
              </a:rPr>
              <a:t> </a:t>
            </a:r>
            <a:r>
              <a:rPr lang="en-US" err="1">
                <a:ea typeface="+mn-lt"/>
                <a:cs typeface="+mn-lt"/>
              </a:rPr>
              <a:t>muihin</a:t>
            </a:r>
            <a:r>
              <a:rPr lang="en-US">
                <a:ea typeface="+mn-lt"/>
                <a:cs typeface="+mn-lt"/>
              </a:rPr>
              <a:t> </a:t>
            </a:r>
            <a:r>
              <a:rPr lang="en-US" err="1">
                <a:ea typeface="+mn-lt"/>
                <a:cs typeface="+mn-lt"/>
              </a:rPr>
              <a:t>lannoitteisiin</a:t>
            </a:r>
            <a:r>
              <a:rPr lang="en-US">
                <a:ea typeface="+mn-lt"/>
                <a:cs typeface="+mn-lt"/>
              </a:rPr>
              <a:t>. </a:t>
            </a:r>
          </a:p>
          <a:p>
            <a:pPr lvl="1">
              <a:lnSpc>
                <a:spcPct val="100000"/>
              </a:lnSpc>
              <a:spcBef>
                <a:spcPts val="0"/>
              </a:spcBef>
            </a:pPr>
            <a:r>
              <a:rPr lang="en-US" err="1">
                <a:ea typeface="+mn-lt"/>
                <a:cs typeface="+mn-lt"/>
              </a:rPr>
              <a:t>puutuhkassa</a:t>
            </a:r>
            <a:r>
              <a:rPr lang="en-US">
                <a:ea typeface="+mn-lt"/>
                <a:cs typeface="+mn-lt"/>
              </a:rPr>
              <a:t> on </a:t>
            </a:r>
            <a:r>
              <a:rPr lang="en-US" err="1">
                <a:ea typeface="+mn-lt"/>
                <a:cs typeface="+mn-lt"/>
              </a:rPr>
              <a:t>noin</a:t>
            </a:r>
            <a:r>
              <a:rPr lang="en-US">
                <a:ea typeface="+mn-lt"/>
                <a:cs typeface="+mn-lt"/>
              </a:rPr>
              <a:t> 1,5% </a:t>
            </a:r>
            <a:r>
              <a:rPr lang="en-US" err="1">
                <a:ea typeface="+mn-lt"/>
                <a:cs typeface="+mn-lt"/>
              </a:rPr>
              <a:t>fosforia</a:t>
            </a:r>
            <a:r>
              <a:rPr lang="en-US">
                <a:ea typeface="+mn-lt"/>
                <a:cs typeface="+mn-lt"/>
              </a:rPr>
              <a:t> ja </a:t>
            </a:r>
            <a:r>
              <a:rPr lang="en-US" err="1">
                <a:ea typeface="+mn-lt"/>
                <a:cs typeface="+mn-lt"/>
              </a:rPr>
              <a:t>yli</a:t>
            </a:r>
            <a:r>
              <a:rPr lang="en-US">
                <a:ea typeface="+mn-lt"/>
                <a:cs typeface="+mn-lt"/>
              </a:rPr>
              <a:t> 3% </a:t>
            </a:r>
            <a:r>
              <a:rPr lang="en-US" err="1">
                <a:ea typeface="+mn-lt"/>
                <a:cs typeface="+mn-lt"/>
              </a:rPr>
              <a:t>kaliumia</a:t>
            </a:r>
          </a:p>
          <a:p>
            <a:pPr lvl="1">
              <a:lnSpc>
                <a:spcPct val="100000"/>
              </a:lnSpc>
              <a:spcBef>
                <a:spcPts val="0"/>
              </a:spcBef>
            </a:pPr>
            <a:r>
              <a:rPr lang="en-US" err="1">
                <a:ea typeface="+mn-lt"/>
                <a:cs typeface="+mn-lt"/>
              </a:rPr>
              <a:t>turpeentuhkassa</a:t>
            </a:r>
            <a:r>
              <a:rPr lang="en-US">
                <a:ea typeface="+mn-lt"/>
                <a:cs typeface="+mn-lt"/>
              </a:rPr>
              <a:t> </a:t>
            </a:r>
            <a:r>
              <a:rPr lang="en-US" err="1">
                <a:ea typeface="+mn-lt"/>
                <a:cs typeface="+mn-lt"/>
              </a:rPr>
              <a:t>ravinteiden</a:t>
            </a:r>
            <a:r>
              <a:rPr lang="en-US">
                <a:ea typeface="+mn-lt"/>
                <a:cs typeface="+mn-lt"/>
              </a:rPr>
              <a:t> </a:t>
            </a:r>
            <a:r>
              <a:rPr lang="en-US" err="1">
                <a:ea typeface="+mn-lt"/>
                <a:cs typeface="+mn-lt"/>
              </a:rPr>
              <a:t>osuudet</a:t>
            </a:r>
            <a:r>
              <a:rPr lang="en-US">
                <a:ea typeface="+mn-lt"/>
                <a:cs typeface="+mn-lt"/>
              </a:rPr>
              <a:t> </a:t>
            </a:r>
            <a:r>
              <a:rPr lang="en-US" err="1">
                <a:ea typeface="+mn-lt"/>
                <a:cs typeface="+mn-lt"/>
              </a:rPr>
              <a:t>ovat</a:t>
            </a:r>
            <a:r>
              <a:rPr lang="en-US">
                <a:ea typeface="+mn-lt"/>
                <a:cs typeface="+mn-lt"/>
              </a:rPr>
              <a:t> </a:t>
            </a:r>
            <a:r>
              <a:rPr lang="en-US" err="1">
                <a:ea typeface="+mn-lt"/>
                <a:cs typeface="+mn-lt"/>
              </a:rPr>
              <a:t>puutuhkaa</a:t>
            </a:r>
            <a:r>
              <a:rPr lang="en-US">
                <a:ea typeface="+mn-lt"/>
                <a:cs typeface="+mn-lt"/>
              </a:rPr>
              <a:t> </a:t>
            </a:r>
            <a:r>
              <a:rPr lang="en-US" err="1">
                <a:ea typeface="+mn-lt"/>
                <a:cs typeface="+mn-lt"/>
              </a:rPr>
              <a:t>pienemmät</a:t>
            </a:r>
          </a:p>
          <a:p>
            <a:pPr>
              <a:lnSpc>
                <a:spcPct val="100000"/>
              </a:lnSpc>
              <a:spcBef>
                <a:spcPts val="0"/>
              </a:spcBef>
            </a:pPr>
            <a:endParaRPr lang="en-US">
              <a:cs typeface="Calibri"/>
            </a:endParaRPr>
          </a:p>
          <a:p>
            <a:endParaRPr lang="en-US">
              <a:cs typeface="Calibri"/>
            </a:endParaRPr>
          </a:p>
        </p:txBody>
      </p:sp>
      <p:sp>
        <p:nvSpPr>
          <p:cNvPr id="4" name="Footer Placeholder 3">
            <a:extLst>
              <a:ext uri="{FF2B5EF4-FFF2-40B4-BE49-F238E27FC236}">
                <a16:creationId xmlns:a16="http://schemas.microsoft.com/office/drawing/2014/main" id="{B7BC4790-D05A-425B-B601-8B07090CE2B5}"/>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1150667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9EFA5-8E0B-48AE-8B82-BC2C76A1D58E}"/>
              </a:ext>
            </a:extLst>
          </p:cNvPr>
          <p:cNvSpPr>
            <a:spLocks noGrp="1"/>
          </p:cNvSpPr>
          <p:nvPr>
            <p:ph type="title"/>
          </p:nvPr>
        </p:nvSpPr>
        <p:spPr/>
        <p:txBody>
          <a:bodyPr/>
          <a:lstStyle/>
          <a:p>
            <a:r>
              <a:rPr lang="en-US" err="1">
                <a:latin typeface="Microsoft Sans Serif"/>
                <a:ea typeface="Microsoft Sans Serif"/>
                <a:cs typeface="Microsoft Sans Serif"/>
              </a:rPr>
              <a:t>Metsätalous</a:t>
            </a:r>
            <a:r>
              <a:rPr lang="en-US">
                <a:latin typeface="Microsoft Sans Serif"/>
                <a:ea typeface="Microsoft Sans Serif"/>
                <a:cs typeface="Microsoft Sans Serif"/>
              </a:rPr>
              <a:t> </a:t>
            </a:r>
          </a:p>
        </p:txBody>
      </p:sp>
      <p:sp>
        <p:nvSpPr>
          <p:cNvPr id="3" name="Content Placeholder 2">
            <a:extLst>
              <a:ext uri="{FF2B5EF4-FFF2-40B4-BE49-F238E27FC236}">
                <a16:creationId xmlns:a16="http://schemas.microsoft.com/office/drawing/2014/main" id="{A3CDF90F-9213-4619-BC1F-1C87AD4F9D9B}"/>
              </a:ext>
            </a:extLst>
          </p:cNvPr>
          <p:cNvSpPr>
            <a:spLocks noGrp="1"/>
          </p:cNvSpPr>
          <p:nvPr>
            <p:ph idx="1"/>
          </p:nvPr>
        </p:nvSpPr>
        <p:spPr>
          <a:xfrm>
            <a:off x="838200" y="1392965"/>
            <a:ext cx="10515600" cy="4033614"/>
          </a:xfrm>
        </p:spPr>
        <p:txBody>
          <a:bodyPr vert="horz" lIns="91440" tIns="45720" rIns="91440" bIns="45720" rtlCol="0" anchor="t">
            <a:normAutofit fontScale="92500" lnSpcReduction="10000"/>
          </a:bodyPr>
          <a:lstStyle/>
          <a:p>
            <a:r>
              <a:rPr lang="en-US" dirty="0" err="1">
                <a:ea typeface="+mn-lt"/>
                <a:cs typeface="+mn-lt"/>
              </a:rPr>
              <a:t>Puhdas</a:t>
            </a:r>
            <a:r>
              <a:rPr lang="en-US" dirty="0">
                <a:ea typeface="+mn-lt"/>
                <a:cs typeface="+mn-lt"/>
              </a:rPr>
              <a:t> </a:t>
            </a:r>
            <a:r>
              <a:rPr lang="en-US" dirty="0" err="1">
                <a:ea typeface="+mn-lt"/>
                <a:cs typeface="+mn-lt"/>
              </a:rPr>
              <a:t>puutuhka</a:t>
            </a:r>
            <a:r>
              <a:rPr lang="en-US" dirty="0">
                <a:ea typeface="+mn-lt"/>
                <a:cs typeface="+mn-lt"/>
              </a:rPr>
              <a:t> </a:t>
            </a:r>
            <a:r>
              <a:rPr lang="en-US" dirty="0" err="1">
                <a:ea typeface="+mn-lt"/>
                <a:cs typeface="+mn-lt"/>
              </a:rPr>
              <a:t>sopisi</a:t>
            </a:r>
            <a:r>
              <a:rPr lang="en-US" dirty="0">
                <a:ea typeface="+mn-lt"/>
                <a:cs typeface="+mn-lt"/>
              </a:rPr>
              <a:t> </a:t>
            </a:r>
            <a:r>
              <a:rPr lang="en-US" dirty="0" err="1">
                <a:ea typeface="+mn-lt"/>
                <a:cs typeface="+mn-lt"/>
              </a:rPr>
              <a:t>parhaiten</a:t>
            </a:r>
            <a:r>
              <a:rPr lang="en-US" dirty="0">
                <a:ea typeface="+mn-lt"/>
                <a:cs typeface="+mn-lt"/>
              </a:rPr>
              <a:t> </a:t>
            </a:r>
            <a:r>
              <a:rPr lang="en-US" dirty="0" err="1">
                <a:ea typeface="+mn-lt"/>
                <a:cs typeface="+mn-lt"/>
              </a:rPr>
              <a:t>metsien</a:t>
            </a:r>
            <a:r>
              <a:rPr lang="en-US" dirty="0">
                <a:ea typeface="+mn-lt"/>
                <a:cs typeface="+mn-lt"/>
              </a:rPr>
              <a:t> </a:t>
            </a:r>
            <a:r>
              <a:rPr lang="en-US" dirty="0" err="1">
                <a:ea typeface="+mn-lt"/>
                <a:cs typeface="+mn-lt"/>
              </a:rPr>
              <a:t>lannoitukseen</a:t>
            </a:r>
            <a:r>
              <a:rPr lang="en-US" dirty="0">
                <a:ea typeface="+mn-lt"/>
                <a:cs typeface="+mn-lt"/>
              </a:rPr>
              <a:t>, </a:t>
            </a:r>
            <a:r>
              <a:rPr lang="en-US" dirty="0" err="1">
                <a:ea typeface="+mn-lt"/>
                <a:cs typeface="+mn-lt"/>
              </a:rPr>
              <a:t>mutta</a:t>
            </a:r>
            <a:r>
              <a:rPr lang="en-US" dirty="0">
                <a:ea typeface="+mn-lt"/>
                <a:cs typeface="+mn-lt"/>
              </a:rPr>
              <a:t> se on </a:t>
            </a:r>
            <a:r>
              <a:rPr lang="en-US" dirty="0" err="1">
                <a:ea typeface="+mn-lt"/>
                <a:cs typeface="+mn-lt"/>
              </a:rPr>
              <a:t>harvinaista</a:t>
            </a:r>
            <a:r>
              <a:rPr lang="en-US" dirty="0">
                <a:ea typeface="+mn-lt"/>
                <a:cs typeface="+mn-lt"/>
              </a:rPr>
              <a:t>, </a:t>
            </a:r>
            <a:r>
              <a:rPr lang="en-US" dirty="0" err="1">
                <a:ea typeface="+mn-lt"/>
                <a:cs typeface="+mn-lt"/>
              </a:rPr>
              <a:t>sillä</a:t>
            </a:r>
            <a:r>
              <a:rPr lang="en-US" dirty="0">
                <a:ea typeface="+mn-lt"/>
                <a:cs typeface="+mn-lt"/>
              </a:rPr>
              <a:t> </a:t>
            </a:r>
            <a:r>
              <a:rPr lang="en-US" dirty="0" err="1">
                <a:ea typeface="+mn-lt"/>
                <a:cs typeface="+mn-lt"/>
              </a:rPr>
              <a:t>yleensä</a:t>
            </a:r>
            <a:r>
              <a:rPr lang="en-US" dirty="0">
                <a:ea typeface="+mn-lt"/>
                <a:cs typeface="+mn-lt"/>
              </a:rPr>
              <a:t> </a:t>
            </a:r>
            <a:r>
              <a:rPr lang="en-US" dirty="0" err="1">
                <a:ea typeface="+mn-lt"/>
                <a:cs typeface="+mn-lt"/>
              </a:rPr>
              <a:t>puuta</a:t>
            </a:r>
            <a:r>
              <a:rPr lang="en-US" dirty="0">
                <a:ea typeface="+mn-lt"/>
                <a:cs typeface="+mn-lt"/>
              </a:rPr>
              <a:t> </a:t>
            </a:r>
            <a:r>
              <a:rPr lang="en-US" dirty="0" err="1">
                <a:ea typeface="+mn-lt"/>
                <a:cs typeface="+mn-lt"/>
              </a:rPr>
              <a:t>poltetaan</a:t>
            </a:r>
            <a:r>
              <a:rPr lang="en-US" dirty="0">
                <a:ea typeface="+mn-lt"/>
                <a:cs typeface="+mn-lt"/>
              </a:rPr>
              <a:t> </a:t>
            </a:r>
            <a:r>
              <a:rPr lang="en-US" dirty="0" err="1">
                <a:ea typeface="+mn-lt"/>
                <a:cs typeface="+mn-lt"/>
              </a:rPr>
              <a:t>yhdessä</a:t>
            </a:r>
            <a:r>
              <a:rPr lang="en-US" dirty="0">
                <a:ea typeface="+mn-lt"/>
                <a:cs typeface="+mn-lt"/>
              </a:rPr>
              <a:t> </a:t>
            </a:r>
            <a:r>
              <a:rPr lang="en-US" dirty="0" err="1">
                <a:ea typeface="+mn-lt"/>
                <a:cs typeface="+mn-lt"/>
              </a:rPr>
              <a:t>muiden</a:t>
            </a:r>
            <a:r>
              <a:rPr lang="en-US" dirty="0">
                <a:ea typeface="+mn-lt"/>
                <a:cs typeface="+mn-lt"/>
              </a:rPr>
              <a:t> </a:t>
            </a:r>
            <a:r>
              <a:rPr lang="en-US" dirty="0" err="1">
                <a:ea typeface="+mn-lt"/>
                <a:cs typeface="+mn-lt"/>
              </a:rPr>
              <a:t>polttoaineiden</a:t>
            </a:r>
            <a:r>
              <a:rPr lang="en-US" dirty="0">
                <a:ea typeface="+mn-lt"/>
                <a:cs typeface="+mn-lt"/>
              </a:rPr>
              <a:t>, </a:t>
            </a:r>
            <a:r>
              <a:rPr lang="en-US" dirty="0" err="1">
                <a:ea typeface="+mn-lt"/>
                <a:cs typeface="+mn-lt"/>
              </a:rPr>
              <a:t>kuten</a:t>
            </a:r>
            <a:r>
              <a:rPr lang="en-US" dirty="0">
                <a:ea typeface="+mn-lt"/>
                <a:cs typeface="+mn-lt"/>
              </a:rPr>
              <a:t> </a:t>
            </a:r>
            <a:r>
              <a:rPr lang="en-US" dirty="0" err="1">
                <a:ea typeface="+mn-lt"/>
                <a:cs typeface="+mn-lt"/>
              </a:rPr>
              <a:t>turpeen</a:t>
            </a:r>
            <a:r>
              <a:rPr lang="en-US" dirty="0">
                <a:ea typeface="+mn-lt"/>
                <a:cs typeface="+mn-lt"/>
              </a:rPr>
              <a:t>, </a:t>
            </a:r>
            <a:r>
              <a:rPr lang="en-US" dirty="0" err="1">
                <a:ea typeface="+mn-lt"/>
                <a:cs typeface="+mn-lt"/>
              </a:rPr>
              <a:t>kanssa</a:t>
            </a:r>
            <a:r>
              <a:rPr lang="en-US" dirty="0">
                <a:ea typeface="+mn-lt"/>
                <a:cs typeface="+mn-lt"/>
              </a:rPr>
              <a:t>. </a:t>
            </a:r>
          </a:p>
          <a:p>
            <a:r>
              <a:rPr lang="en-US" dirty="0" err="1">
                <a:ea typeface="+mn-lt"/>
                <a:cs typeface="+mn-lt"/>
              </a:rPr>
              <a:t>Tuhka</a:t>
            </a:r>
            <a:r>
              <a:rPr lang="en-US" dirty="0">
                <a:ea typeface="+mn-lt"/>
                <a:cs typeface="+mn-lt"/>
              </a:rPr>
              <a:t> </a:t>
            </a:r>
            <a:r>
              <a:rPr lang="en-US" dirty="0" err="1">
                <a:ea typeface="+mn-lt"/>
                <a:cs typeface="+mn-lt"/>
              </a:rPr>
              <a:t>ei</a:t>
            </a:r>
            <a:r>
              <a:rPr lang="en-US" dirty="0">
                <a:ea typeface="+mn-lt"/>
                <a:cs typeface="+mn-lt"/>
              </a:rPr>
              <a:t> </a:t>
            </a:r>
            <a:r>
              <a:rPr lang="en-US" dirty="0" err="1">
                <a:ea typeface="+mn-lt"/>
                <a:cs typeface="+mn-lt"/>
              </a:rPr>
              <a:t>sovellu</a:t>
            </a:r>
            <a:r>
              <a:rPr lang="en-US" dirty="0">
                <a:ea typeface="+mn-lt"/>
                <a:cs typeface="+mn-lt"/>
              </a:rPr>
              <a:t> </a:t>
            </a:r>
            <a:r>
              <a:rPr lang="en-US" dirty="0" err="1">
                <a:ea typeface="+mn-lt"/>
                <a:cs typeface="+mn-lt"/>
              </a:rPr>
              <a:t>typpilannoitukseen</a:t>
            </a:r>
            <a:r>
              <a:rPr lang="en-US" dirty="0">
                <a:ea typeface="+mn-lt"/>
                <a:cs typeface="+mn-lt"/>
              </a:rPr>
              <a:t>, </a:t>
            </a:r>
            <a:r>
              <a:rPr lang="en-US" dirty="0" err="1">
                <a:ea typeface="+mn-lt"/>
                <a:cs typeface="+mn-lt"/>
              </a:rPr>
              <a:t>koska</a:t>
            </a:r>
            <a:r>
              <a:rPr lang="en-US" dirty="0">
                <a:ea typeface="+mn-lt"/>
                <a:cs typeface="+mn-lt"/>
              </a:rPr>
              <a:t> </a:t>
            </a:r>
            <a:r>
              <a:rPr lang="en-US" dirty="0" err="1">
                <a:ea typeface="+mn-lt"/>
                <a:cs typeface="+mn-lt"/>
              </a:rPr>
              <a:t>materiaalin</a:t>
            </a:r>
            <a:r>
              <a:rPr lang="en-US" dirty="0">
                <a:ea typeface="+mn-lt"/>
                <a:cs typeface="+mn-lt"/>
              </a:rPr>
              <a:t> </a:t>
            </a:r>
            <a:r>
              <a:rPr lang="en-US" dirty="0" err="1">
                <a:ea typeface="+mn-lt"/>
                <a:cs typeface="+mn-lt"/>
              </a:rPr>
              <a:t>palaessa</a:t>
            </a:r>
            <a:r>
              <a:rPr lang="en-US" dirty="0">
                <a:ea typeface="+mn-lt"/>
                <a:cs typeface="+mn-lt"/>
              </a:rPr>
              <a:t> </a:t>
            </a:r>
            <a:r>
              <a:rPr lang="en-US" dirty="0" err="1">
                <a:ea typeface="+mn-lt"/>
                <a:cs typeface="+mn-lt"/>
              </a:rPr>
              <a:t>typpi</a:t>
            </a:r>
            <a:r>
              <a:rPr lang="en-US" dirty="0">
                <a:ea typeface="+mn-lt"/>
                <a:cs typeface="+mn-lt"/>
              </a:rPr>
              <a:t> </a:t>
            </a:r>
            <a:r>
              <a:rPr lang="en-US" dirty="0" err="1">
                <a:ea typeface="+mn-lt"/>
                <a:cs typeface="+mn-lt"/>
              </a:rPr>
              <a:t>poistuu</a:t>
            </a:r>
            <a:r>
              <a:rPr lang="en-US" dirty="0">
                <a:ea typeface="+mn-lt"/>
                <a:cs typeface="+mn-lt"/>
              </a:rPr>
              <a:t>. </a:t>
            </a:r>
          </a:p>
          <a:p>
            <a:pPr>
              <a:lnSpc>
                <a:spcPct val="100000"/>
              </a:lnSpc>
              <a:spcBef>
                <a:spcPts val="0"/>
              </a:spcBef>
            </a:pPr>
            <a:r>
              <a:rPr lang="en-US" dirty="0" err="1">
                <a:ea typeface="+mn-lt"/>
                <a:cs typeface="+mn-lt"/>
              </a:rPr>
              <a:t>Suuri</a:t>
            </a:r>
            <a:r>
              <a:rPr lang="en-US" dirty="0">
                <a:ea typeface="+mn-lt"/>
                <a:cs typeface="+mn-lt"/>
              </a:rPr>
              <a:t> </a:t>
            </a:r>
            <a:r>
              <a:rPr lang="en-US" dirty="0" err="1">
                <a:ea typeface="+mn-lt"/>
                <a:cs typeface="+mn-lt"/>
              </a:rPr>
              <a:t>osa</a:t>
            </a:r>
            <a:r>
              <a:rPr lang="en-US" dirty="0">
                <a:ea typeface="+mn-lt"/>
                <a:cs typeface="+mn-lt"/>
              </a:rPr>
              <a:t> </a:t>
            </a:r>
            <a:r>
              <a:rPr lang="en-US" dirty="0" err="1">
                <a:ea typeface="+mn-lt"/>
                <a:cs typeface="+mn-lt"/>
              </a:rPr>
              <a:t>metsien</a:t>
            </a:r>
            <a:r>
              <a:rPr lang="en-US" dirty="0">
                <a:ea typeface="+mn-lt"/>
                <a:cs typeface="+mn-lt"/>
              </a:rPr>
              <a:t> </a:t>
            </a:r>
            <a:r>
              <a:rPr lang="en-US" dirty="0" err="1">
                <a:ea typeface="+mn-lt"/>
                <a:cs typeface="+mn-lt"/>
              </a:rPr>
              <a:t>lannoittamiseen</a:t>
            </a:r>
            <a:r>
              <a:rPr lang="en-US" dirty="0">
                <a:ea typeface="+mn-lt"/>
                <a:cs typeface="+mn-lt"/>
              </a:rPr>
              <a:t> </a:t>
            </a:r>
            <a:r>
              <a:rPr lang="en-US" dirty="0" err="1">
                <a:ea typeface="+mn-lt"/>
                <a:cs typeface="+mn-lt"/>
              </a:rPr>
              <a:t>kelpaavasta</a:t>
            </a:r>
            <a:r>
              <a:rPr lang="en-US" dirty="0">
                <a:ea typeface="+mn-lt"/>
                <a:cs typeface="+mn-lt"/>
              </a:rPr>
              <a:t> </a:t>
            </a:r>
            <a:r>
              <a:rPr lang="en-US" dirty="0" err="1">
                <a:ea typeface="+mn-lt"/>
                <a:cs typeface="+mn-lt"/>
              </a:rPr>
              <a:t>tuhkasta</a:t>
            </a:r>
            <a:r>
              <a:rPr lang="en-US" dirty="0">
                <a:ea typeface="+mn-lt"/>
                <a:cs typeface="+mn-lt"/>
              </a:rPr>
              <a:t> </a:t>
            </a:r>
            <a:r>
              <a:rPr lang="en-US" dirty="0" err="1">
                <a:ea typeface="+mn-lt"/>
                <a:cs typeface="+mn-lt"/>
              </a:rPr>
              <a:t>päätyy</a:t>
            </a:r>
            <a:r>
              <a:rPr lang="en-US" dirty="0">
                <a:ea typeface="+mn-lt"/>
                <a:cs typeface="+mn-lt"/>
              </a:rPr>
              <a:t> </a:t>
            </a:r>
            <a:r>
              <a:rPr lang="en-US" dirty="0" err="1">
                <a:ea typeface="+mn-lt"/>
                <a:cs typeface="+mn-lt"/>
              </a:rPr>
              <a:t>kaatopaikoille</a:t>
            </a:r>
            <a:r>
              <a:rPr lang="en-US" dirty="0">
                <a:ea typeface="+mn-lt"/>
                <a:cs typeface="+mn-lt"/>
              </a:rPr>
              <a:t> tai </a:t>
            </a:r>
            <a:r>
              <a:rPr lang="en-US" dirty="0" err="1">
                <a:ea typeface="+mn-lt"/>
                <a:cs typeface="+mn-lt"/>
              </a:rPr>
              <a:t>muuhun</a:t>
            </a:r>
            <a:r>
              <a:rPr lang="en-US" dirty="0">
                <a:ea typeface="+mn-lt"/>
                <a:cs typeface="+mn-lt"/>
              </a:rPr>
              <a:t> </a:t>
            </a:r>
            <a:r>
              <a:rPr lang="en-US" dirty="0" err="1">
                <a:ea typeface="+mn-lt"/>
                <a:cs typeface="+mn-lt"/>
              </a:rPr>
              <a:t>jatkokäyttöön</a:t>
            </a:r>
            <a:r>
              <a:rPr lang="en-US" dirty="0">
                <a:ea typeface="+mn-lt"/>
                <a:cs typeface="+mn-lt"/>
              </a:rPr>
              <a:t>, </a:t>
            </a:r>
            <a:r>
              <a:rPr lang="en-US" dirty="0" err="1">
                <a:ea typeface="+mn-lt"/>
                <a:cs typeface="+mn-lt"/>
              </a:rPr>
              <a:t>sillä</a:t>
            </a:r>
            <a:r>
              <a:rPr lang="en-US" dirty="0">
                <a:ea typeface="+mn-lt"/>
                <a:cs typeface="+mn-lt"/>
              </a:rPr>
              <a:t> </a:t>
            </a:r>
            <a:r>
              <a:rPr lang="en-US" dirty="0" err="1">
                <a:ea typeface="+mn-lt"/>
                <a:cs typeface="+mn-lt"/>
              </a:rPr>
              <a:t>rinnakkaispolton</a:t>
            </a:r>
            <a:r>
              <a:rPr lang="en-US" dirty="0">
                <a:ea typeface="+mn-lt"/>
                <a:cs typeface="+mn-lt"/>
              </a:rPr>
              <a:t> </a:t>
            </a:r>
            <a:r>
              <a:rPr lang="en-US" dirty="0" err="1">
                <a:ea typeface="+mn-lt"/>
                <a:cs typeface="+mn-lt"/>
              </a:rPr>
              <a:t>vuoksi</a:t>
            </a:r>
            <a:r>
              <a:rPr lang="en-US" dirty="0">
                <a:ea typeface="+mn-lt"/>
                <a:cs typeface="+mn-lt"/>
              </a:rPr>
              <a:t> </a:t>
            </a:r>
            <a:r>
              <a:rPr lang="en-US" dirty="0" err="1">
                <a:ea typeface="+mn-lt"/>
                <a:cs typeface="+mn-lt"/>
              </a:rPr>
              <a:t>lannoittamiseen</a:t>
            </a:r>
            <a:r>
              <a:rPr lang="en-US" dirty="0">
                <a:ea typeface="+mn-lt"/>
                <a:cs typeface="+mn-lt"/>
              </a:rPr>
              <a:t> </a:t>
            </a:r>
            <a:r>
              <a:rPr lang="en-US" dirty="0" err="1">
                <a:ea typeface="+mn-lt"/>
                <a:cs typeface="+mn-lt"/>
              </a:rPr>
              <a:t>sopivia</a:t>
            </a:r>
            <a:r>
              <a:rPr lang="en-US" dirty="0">
                <a:ea typeface="+mn-lt"/>
                <a:cs typeface="+mn-lt"/>
              </a:rPr>
              <a:t> </a:t>
            </a:r>
            <a:r>
              <a:rPr lang="en-US" dirty="0" err="1">
                <a:ea typeface="+mn-lt"/>
                <a:cs typeface="+mn-lt"/>
              </a:rPr>
              <a:t>tuhkia</a:t>
            </a:r>
            <a:r>
              <a:rPr lang="en-US" dirty="0">
                <a:ea typeface="+mn-lt"/>
                <a:cs typeface="+mn-lt"/>
              </a:rPr>
              <a:t> on </a:t>
            </a:r>
            <a:r>
              <a:rPr lang="en-US" dirty="0" err="1">
                <a:ea typeface="+mn-lt"/>
                <a:cs typeface="+mn-lt"/>
              </a:rPr>
              <a:t>haastava</a:t>
            </a:r>
            <a:r>
              <a:rPr lang="en-US" dirty="0">
                <a:ea typeface="+mn-lt"/>
                <a:cs typeface="+mn-lt"/>
              </a:rPr>
              <a:t> </a:t>
            </a:r>
            <a:r>
              <a:rPr lang="en-US" dirty="0" err="1">
                <a:ea typeface="+mn-lt"/>
                <a:cs typeface="+mn-lt"/>
              </a:rPr>
              <a:t>erottaa</a:t>
            </a:r>
            <a:r>
              <a:rPr lang="en-US" dirty="0">
                <a:ea typeface="+mn-lt"/>
                <a:cs typeface="+mn-lt"/>
              </a:rPr>
              <a:t> </a:t>
            </a:r>
            <a:r>
              <a:rPr lang="en-US" dirty="0" err="1">
                <a:ea typeface="+mn-lt"/>
                <a:cs typeface="+mn-lt"/>
              </a:rPr>
              <a:t>muista</a:t>
            </a:r>
            <a:r>
              <a:rPr lang="en-US" dirty="0">
                <a:ea typeface="+mn-lt"/>
                <a:cs typeface="+mn-lt"/>
              </a:rPr>
              <a:t> </a:t>
            </a:r>
            <a:r>
              <a:rPr lang="en-US" dirty="0" err="1">
                <a:ea typeface="+mn-lt"/>
                <a:cs typeface="+mn-lt"/>
              </a:rPr>
              <a:t>tuhkista</a:t>
            </a:r>
            <a:r>
              <a:rPr lang="en-US" dirty="0">
                <a:ea typeface="+mn-lt"/>
                <a:cs typeface="+mn-lt"/>
              </a:rPr>
              <a:t>.</a:t>
            </a:r>
          </a:p>
          <a:p>
            <a:pPr>
              <a:lnSpc>
                <a:spcPct val="100000"/>
              </a:lnSpc>
              <a:spcBef>
                <a:spcPts val="0"/>
              </a:spcBef>
            </a:pPr>
            <a:r>
              <a:rPr lang="en-US" dirty="0" err="1">
                <a:ea typeface="+mn-lt"/>
                <a:cs typeface="+mn-lt"/>
              </a:rPr>
              <a:t>Myös</a:t>
            </a:r>
            <a:r>
              <a:rPr lang="en-US" dirty="0">
                <a:ea typeface="+mn-lt"/>
                <a:cs typeface="+mn-lt"/>
              </a:rPr>
              <a:t> </a:t>
            </a:r>
            <a:r>
              <a:rPr lang="en-US" dirty="0" err="1">
                <a:ea typeface="+mn-lt"/>
                <a:cs typeface="+mn-lt"/>
              </a:rPr>
              <a:t>lainsäädännölliset</a:t>
            </a:r>
            <a:r>
              <a:rPr lang="en-US" dirty="0">
                <a:ea typeface="+mn-lt"/>
                <a:cs typeface="+mn-lt"/>
              </a:rPr>
              <a:t> </a:t>
            </a:r>
            <a:r>
              <a:rPr lang="en-US" dirty="0" err="1">
                <a:ea typeface="+mn-lt"/>
                <a:cs typeface="+mn-lt"/>
              </a:rPr>
              <a:t>seikat</a:t>
            </a:r>
            <a:r>
              <a:rPr lang="en-US" dirty="0">
                <a:ea typeface="+mn-lt"/>
                <a:cs typeface="+mn-lt"/>
              </a:rPr>
              <a:t> </a:t>
            </a:r>
            <a:r>
              <a:rPr lang="en-US" dirty="0" err="1">
                <a:ea typeface="+mn-lt"/>
                <a:cs typeface="+mn-lt"/>
              </a:rPr>
              <a:t>koskien</a:t>
            </a:r>
            <a:r>
              <a:rPr lang="en-US" dirty="0">
                <a:ea typeface="+mn-lt"/>
                <a:cs typeface="+mn-lt"/>
              </a:rPr>
              <a:t> </a:t>
            </a:r>
            <a:r>
              <a:rPr lang="en-US" dirty="0" err="1">
                <a:ea typeface="+mn-lt"/>
                <a:cs typeface="+mn-lt"/>
              </a:rPr>
              <a:t>esimerkiksi</a:t>
            </a:r>
            <a:r>
              <a:rPr lang="en-US" dirty="0">
                <a:ea typeface="+mn-lt"/>
                <a:cs typeface="+mn-lt"/>
              </a:rPr>
              <a:t> </a:t>
            </a:r>
            <a:r>
              <a:rPr lang="en-US" dirty="0" err="1">
                <a:ea typeface="+mn-lt"/>
                <a:cs typeface="+mn-lt"/>
              </a:rPr>
              <a:t>raskasmetallipitoisuuksia</a:t>
            </a:r>
            <a:r>
              <a:rPr lang="en-US" dirty="0">
                <a:ea typeface="+mn-lt"/>
                <a:cs typeface="+mn-lt"/>
              </a:rPr>
              <a:t> ja </a:t>
            </a:r>
            <a:r>
              <a:rPr lang="en-US" dirty="0" err="1">
                <a:ea typeface="+mn-lt"/>
                <a:cs typeface="+mn-lt"/>
              </a:rPr>
              <a:t>ravinteiden</a:t>
            </a:r>
            <a:r>
              <a:rPr lang="en-US" dirty="0">
                <a:ea typeface="+mn-lt"/>
                <a:cs typeface="+mn-lt"/>
              </a:rPr>
              <a:t> </a:t>
            </a:r>
            <a:r>
              <a:rPr lang="en-US" dirty="0" err="1">
                <a:ea typeface="+mn-lt"/>
                <a:cs typeface="+mn-lt"/>
              </a:rPr>
              <a:t>vähyys</a:t>
            </a:r>
            <a:r>
              <a:rPr lang="en-US" dirty="0">
                <a:ea typeface="+mn-lt"/>
                <a:cs typeface="+mn-lt"/>
              </a:rPr>
              <a:t> </a:t>
            </a:r>
            <a:r>
              <a:rPr lang="en-US" dirty="0" err="1">
                <a:ea typeface="+mn-lt"/>
                <a:cs typeface="+mn-lt"/>
              </a:rPr>
              <a:t>ovat</a:t>
            </a:r>
            <a:r>
              <a:rPr lang="en-US" dirty="0">
                <a:ea typeface="+mn-lt"/>
                <a:cs typeface="+mn-lt"/>
              </a:rPr>
              <a:t> </a:t>
            </a:r>
            <a:r>
              <a:rPr lang="en-US" dirty="0" err="1">
                <a:ea typeface="+mn-lt"/>
                <a:cs typeface="+mn-lt"/>
              </a:rPr>
              <a:t>rajoittavia</a:t>
            </a:r>
            <a:r>
              <a:rPr lang="en-US" dirty="0">
                <a:ea typeface="+mn-lt"/>
                <a:cs typeface="+mn-lt"/>
              </a:rPr>
              <a:t> </a:t>
            </a:r>
            <a:r>
              <a:rPr lang="en-US" dirty="0" err="1">
                <a:ea typeface="+mn-lt"/>
                <a:cs typeface="+mn-lt"/>
              </a:rPr>
              <a:t>tekijöitä</a:t>
            </a:r>
            <a:r>
              <a:rPr lang="en-US" dirty="0">
                <a:ea typeface="+mn-lt"/>
                <a:cs typeface="+mn-lt"/>
              </a:rPr>
              <a:t> </a:t>
            </a:r>
            <a:r>
              <a:rPr lang="en-US" dirty="0" err="1">
                <a:ea typeface="+mn-lt"/>
                <a:cs typeface="+mn-lt"/>
              </a:rPr>
              <a:t>laajemmalle</a:t>
            </a:r>
            <a:r>
              <a:rPr lang="en-US" dirty="0">
                <a:ea typeface="+mn-lt"/>
                <a:cs typeface="+mn-lt"/>
              </a:rPr>
              <a:t> </a:t>
            </a:r>
            <a:r>
              <a:rPr lang="en-US" dirty="0" err="1">
                <a:ea typeface="+mn-lt"/>
                <a:cs typeface="+mn-lt"/>
              </a:rPr>
              <a:t>tuhkien</a:t>
            </a:r>
            <a:r>
              <a:rPr lang="en-US" dirty="0">
                <a:ea typeface="+mn-lt"/>
                <a:cs typeface="+mn-lt"/>
              </a:rPr>
              <a:t> </a:t>
            </a:r>
            <a:r>
              <a:rPr lang="en-US" dirty="0" err="1">
                <a:ea typeface="+mn-lt"/>
                <a:cs typeface="+mn-lt"/>
              </a:rPr>
              <a:t>hyödyntämiselle</a:t>
            </a:r>
            <a:r>
              <a:rPr lang="en-US" dirty="0">
                <a:ea typeface="+mn-lt"/>
                <a:cs typeface="+mn-lt"/>
              </a:rPr>
              <a:t>. </a:t>
            </a:r>
          </a:p>
          <a:p>
            <a:pPr>
              <a:lnSpc>
                <a:spcPct val="100000"/>
              </a:lnSpc>
              <a:spcBef>
                <a:spcPts val="0"/>
              </a:spcBef>
            </a:pPr>
            <a:endParaRPr lang="en-US" dirty="0">
              <a:ea typeface="+mn-lt"/>
              <a:cs typeface="+mn-lt"/>
            </a:endParaRPr>
          </a:p>
          <a:p>
            <a:endParaRPr lang="en-US" dirty="0">
              <a:ea typeface="+mn-lt"/>
              <a:cs typeface="+mn-lt"/>
            </a:endParaRPr>
          </a:p>
          <a:p>
            <a:endParaRPr lang="en-US" dirty="0">
              <a:cs typeface="Calibri"/>
            </a:endParaRPr>
          </a:p>
        </p:txBody>
      </p:sp>
      <p:sp>
        <p:nvSpPr>
          <p:cNvPr id="4" name="Footer Placeholder 3">
            <a:extLst>
              <a:ext uri="{FF2B5EF4-FFF2-40B4-BE49-F238E27FC236}">
                <a16:creationId xmlns:a16="http://schemas.microsoft.com/office/drawing/2014/main" id="{B7BC4790-D05A-425B-B601-8B07090CE2B5}"/>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620641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D7F2E-91AD-4C86-A1A2-984942756EEC}"/>
              </a:ext>
            </a:extLst>
          </p:cNvPr>
          <p:cNvSpPr>
            <a:spLocks noGrp="1"/>
          </p:cNvSpPr>
          <p:nvPr>
            <p:ph type="title"/>
          </p:nvPr>
        </p:nvSpPr>
        <p:spPr/>
        <p:txBody>
          <a:bodyPr/>
          <a:lstStyle/>
          <a:p>
            <a:r>
              <a:rPr lang="en-US">
                <a:latin typeface="Microsoft Sans Serif"/>
                <a:ea typeface="Microsoft Sans Serif"/>
                <a:cs typeface="Microsoft Sans Serif"/>
              </a:rPr>
              <a:t>Turvetuotanto</a:t>
            </a:r>
            <a:endParaRPr lang="en-US" err="1"/>
          </a:p>
        </p:txBody>
      </p:sp>
      <p:sp>
        <p:nvSpPr>
          <p:cNvPr id="3" name="Content Placeholder 2">
            <a:extLst>
              <a:ext uri="{FF2B5EF4-FFF2-40B4-BE49-F238E27FC236}">
                <a16:creationId xmlns:a16="http://schemas.microsoft.com/office/drawing/2014/main" id="{35C86600-E006-4695-ACB8-BBD3E457E104}"/>
              </a:ext>
            </a:extLst>
          </p:cNvPr>
          <p:cNvSpPr>
            <a:spLocks noGrp="1"/>
          </p:cNvSpPr>
          <p:nvPr>
            <p:ph idx="1"/>
          </p:nvPr>
        </p:nvSpPr>
        <p:spPr>
          <a:xfrm>
            <a:off x="838200" y="1375874"/>
            <a:ext cx="10515600" cy="4221621"/>
          </a:xfrm>
        </p:spPr>
        <p:txBody>
          <a:bodyPr vert="horz" lIns="91440" tIns="45720" rIns="91440" bIns="45720" rtlCol="0" anchor="t">
            <a:normAutofit fontScale="77500" lnSpcReduction="20000"/>
          </a:bodyPr>
          <a:lstStyle/>
          <a:p>
            <a:pPr>
              <a:lnSpc>
                <a:spcPct val="100000"/>
              </a:lnSpc>
            </a:pPr>
            <a:r>
              <a:rPr lang="en-US" dirty="0" err="1">
                <a:ea typeface="+mn-lt"/>
                <a:cs typeface="+mn-lt"/>
              </a:rPr>
              <a:t>Turvetuotannon</a:t>
            </a:r>
            <a:r>
              <a:rPr lang="en-US" dirty="0">
                <a:ea typeface="+mn-lt"/>
                <a:cs typeface="+mn-lt"/>
              </a:rPr>
              <a:t> </a:t>
            </a:r>
            <a:r>
              <a:rPr lang="en-US" dirty="0" err="1">
                <a:ea typeface="+mn-lt"/>
                <a:cs typeface="+mn-lt"/>
              </a:rPr>
              <a:t>ravinnekuormitus</a:t>
            </a:r>
            <a:r>
              <a:rPr lang="en-US" dirty="0">
                <a:ea typeface="+mn-lt"/>
                <a:cs typeface="+mn-lt"/>
              </a:rPr>
              <a:t> </a:t>
            </a:r>
            <a:r>
              <a:rPr lang="en-US" dirty="0" err="1">
                <a:ea typeface="+mn-lt"/>
                <a:cs typeface="+mn-lt"/>
              </a:rPr>
              <a:t>vesistöihin</a:t>
            </a:r>
            <a:r>
              <a:rPr lang="en-US" dirty="0">
                <a:ea typeface="+mn-lt"/>
                <a:cs typeface="+mn-lt"/>
              </a:rPr>
              <a:t> on </a:t>
            </a:r>
            <a:r>
              <a:rPr lang="en-US" dirty="0" err="1">
                <a:ea typeface="+mn-lt"/>
                <a:cs typeface="+mn-lt"/>
              </a:rPr>
              <a:t>suurimmillaan</a:t>
            </a:r>
            <a:r>
              <a:rPr lang="en-US" dirty="0">
                <a:ea typeface="+mn-lt"/>
                <a:cs typeface="+mn-lt"/>
              </a:rPr>
              <a:t> </a:t>
            </a:r>
            <a:r>
              <a:rPr lang="en-US" dirty="0" err="1">
                <a:ea typeface="+mn-lt"/>
                <a:cs typeface="+mn-lt"/>
              </a:rPr>
              <a:t>turvetuotannon</a:t>
            </a:r>
            <a:r>
              <a:rPr lang="en-US" dirty="0">
                <a:ea typeface="+mn-lt"/>
                <a:cs typeface="+mn-lt"/>
              </a:rPr>
              <a:t> </a:t>
            </a:r>
            <a:r>
              <a:rPr lang="en-US" dirty="0" err="1">
                <a:ea typeface="+mn-lt"/>
                <a:cs typeface="+mn-lt"/>
              </a:rPr>
              <a:t>alussa</a:t>
            </a:r>
            <a:r>
              <a:rPr lang="en-US" dirty="0">
                <a:ea typeface="+mn-lt"/>
                <a:cs typeface="+mn-lt"/>
              </a:rPr>
              <a:t> </a:t>
            </a:r>
            <a:r>
              <a:rPr lang="en-US" dirty="0" err="1">
                <a:ea typeface="+mn-lt"/>
                <a:cs typeface="+mn-lt"/>
              </a:rPr>
              <a:t>valuman</a:t>
            </a:r>
            <a:r>
              <a:rPr lang="en-US" dirty="0">
                <a:ea typeface="+mn-lt"/>
                <a:cs typeface="+mn-lt"/>
              </a:rPr>
              <a:t> </a:t>
            </a:r>
            <a:r>
              <a:rPr lang="en-US" dirty="0" err="1">
                <a:ea typeface="+mn-lt"/>
                <a:cs typeface="+mn-lt"/>
              </a:rPr>
              <a:t>lisääntyessä</a:t>
            </a:r>
            <a:r>
              <a:rPr lang="en-US" dirty="0">
                <a:ea typeface="+mn-lt"/>
                <a:cs typeface="+mn-lt"/>
              </a:rPr>
              <a:t>, kun </a:t>
            </a:r>
            <a:r>
              <a:rPr lang="en-US" dirty="0" err="1">
                <a:ea typeface="+mn-lt"/>
                <a:cs typeface="+mn-lt"/>
              </a:rPr>
              <a:t>suota</a:t>
            </a:r>
            <a:r>
              <a:rPr lang="en-US" dirty="0">
                <a:ea typeface="+mn-lt"/>
                <a:cs typeface="+mn-lt"/>
              </a:rPr>
              <a:t> </a:t>
            </a:r>
            <a:r>
              <a:rPr lang="en-US" dirty="0" err="1">
                <a:ea typeface="+mn-lt"/>
                <a:cs typeface="+mn-lt"/>
              </a:rPr>
              <a:t>ojitetaan</a:t>
            </a:r>
            <a:r>
              <a:rPr lang="en-US" dirty="0">
                <a:ea typeface="+mn-lt"/>
                <a:cs typeface="+mn-lt"/>
              </a:rPr>
              <a:t> ja </a:t>
            </a:r>
            <a:r>
              <a:rPr lang="en-US" dirty="0" err="1">
                <a:ea typeface="+mn-lt"/>
                <a:cs typeface="+mn-lt"/>
              </a:rPr>
              <a:t>kasvillisuutta</a:t>
            </a:r>
            <a:r>
              <a:rPr lang="en-US" dirty="0">
                <a:ea typeface="+mn-lt"/>
                <a:cs typeface="+mn-lt"/>
              </a:rPr>
              <a:t> </a:t>
            </a:r>
            <a:r>
              <a:rPr lang="en-US" dirty="0" err="1">
                <a:ea typeface="+mn-lt"/>
                <a:cs typeface="+mn-lt"/>
              </a:rPr>
              <a:t>poistetaan</a:t>
            </a:r>
            <a:r>
              <a:rPr lang="en-US" dirty="0">
                <a:ea typeface="+mn-lt"/>
                <a:cs typeface="+mn-lt"/>
              </a:rPr>
              <a:t>. </a:t>
            </a:r>
            <a:endParaRPr lang="en-US" dirty="0"/>
          </a:p>
          <a:p>
            <a:pPr>
              <a:lnSpc>
                <a:spcPct val="100000"/>
              </a:lnSpc>
            </a:pPr>
            <a:r>
              <a:rPr lang="en-US" dirty="0" err="1">
                <a:ea typeface="+mn-lt"/>
                <a:cs typeface="+mn-lt"/>
              </a:rPr>
              <a:t>Ravinnekuormitusta</a:t>
            </a:r>
            <a:r>
              <a:rPr lang="en-US" dirty="0">
                <a:ea typeface="+mn-lt"/>
                <a:cs typeface="+mn-lt"/>
              </a:rPr>
              <a:t> </a:t>
            </a:r>
            <a:r>
              <a:rPr lang="en-US" dirty="0" err="1">
                <a:ea typeface="+mn-lt"/>
                <a:cs typeface="+mn-lt"/>
              </a:rPr>
              <a:t>vähennetään</a:t>
            </a:r>
            <a:r>
              <a:rPr lang="en-US" dirty="0">
                <a:ea typeface="+mn-lt"/>
                <a:cs typeface="+mn-lt"/>
              </a:rPr>
              <a:t> </a:t>
            </a:r>
            <a:r>
              <a:rPr lang="en-US" dirty="0" err="1">
                <a:ea typeface="+mn-lt"/>
                <a:cs typeface="+mn-lt"/>
              </a:rPr>
              <a:t>vesiensuojelurakenteilla</a:t>
            </a:r>
            <a:r>
              <a:rPr lang="en-US" dirty="0">
                <a:ea typeface="+mn-lt"/>
                <a:cs typeface="+mn-lt"/>
              </a:rPr>
              <a:t>, </a:t>
            </a:r>
            <a:r>
              <a:rPr lang="en-US" dirty="0" err="1">
                <a:ea typeface="+mn-lt"/>
                <a:cs typeface="+mn-lt"/>
              </a:rPr>
              <a:t>kuten</a:t>
            </a:r>
            <a:r>
              <a:rPr lang="en-US" dirty="0">
                <a:ea typeface="+mn-lt"/>
                <a:cs typeface="+mn-lt"/>
              </a:rPr>
              <a:t> </a:t>
            </a:r>
            <a:r>
              <a:rPr lang="en-US" dirty="0" err="1">
                <a:ea typeface="+mn-lt"/>
                <a:cs typeface="+mn-lt"/>
              </a:rPr>
              <a:t>pintavalutuksilla</a:t>
            </a:r>
            <a:r>
              <a:rPr lang="en-US" dirty="0">
                <a:ea typeface="+mn-lt"/>
                <a:cs typeface="+mn-lt"/>
              </a:rPr>
              <a:t>, </a:t>
            </a:r>
            <a:r>
              <a:rPr lang="en-US" dirty="0" err="1">
                <a:ea typeface="+mn-lt"/>
                <a:cs typeface="+mn-lt"/>
              </a:rPr>
              <a:t>kemiallisella</a:t>
            </a:r>
            <a:r>
              <a:rPr lang="en-US" dirty="0">
                <a:ea typeface="+mn-lt"/>
                <a:cs typeface="+mn-lt"/>
              </a:rPr>
              <a:t> </a:t>
            </a:r>
            <a:r>
              <a:rPr lang="en-US" dirty="0" err="1">
                <a:ea typeface="+mn-lt"/>
                <a:cs typeface="+mn-lt"/>
              </a:rPr>
              <a:t>vedenpuhdistuksella</a:t>
            </a:r>
            <a:r>
              <a:rPr lang="en-US" dirty="0">
                <a:ea typeface="+mn-lt"/>
                <a:cs typeface="+mn-lt"/>
              </a:rPr>
              <a:t>, </a:t>
            </a:r>
            <a:r>
              <a:rPr lang="en-US" dirty="0" err="1">
                <a:ea typeface="+mn-lt"/>
                <a:cs typeface="+mn-lt"/>
              </a:rPr>
              <a:t>eristysojilla</a:t>
            </a:r>
            <a:r>
              <a:rPr lang="en-US" dirty="0">
                <a:ea typeface="+mn-lt"/>
                <a:cs typeface="+mn-lt"/>
              </a:rPr>
              <a:t>, </a:t>
            </a:r>
            <a:r>
              <a:rPr lang="en-US" dirty="0" err="1">
                <a:ea typeface="+mn-lt"/>
                <a:cs typeface="+mn-lt"/>
              </a:rPr>
              <a:t>sarkaojien</a:t>
            </a:r>
            <a:r>
              <a:rPr lang="en-US" dirty="0">
                <a:ea typeface="+mn-lt"/>
                <a:cs typeface="+mn-lt"/>
              </a:rPr>
              <a:t> </a:t>
            </a:r>
            <a:r>
              <a:rPr lang="en-US" dirty="0" err="1">
                <a:ea typeface="+mn-lt"/>
                <a:cs typeface="+mn-lt"/>
              </a:rPr>
              <a:t>lietteenpidättimillä</a:t>
            </a:r>
            <a:r>
              <a:rPr lang="en-US" dirty="0">
                <a:ea typeface="+mn-lt"/>
                <a:cs typeface="+mn-lt"/>
              </a:rPr>
              <a:t> ja </a:t>
            </a:r>
            <a:r>
              <a:rPr lang="en-US" dirty="0" err="1">
                <a:ea typeface="+mn-lt"/>
                <a:cs typeface="+mn-lt"/>
              </a:rPr>
              <a:t>lietesyvennyksillä</a:t>
            </a:r>
            <a:r>
              <a:rPr lang="en-US" dirty="0">
                <a:ea typeface="+mn-lt"/>
                <a:cs typeface="+mn-lt"/>
              </a:rPr>
              <a:t> </a:t>
            </a:r>
            <a:r>
              <a:rPr lang="en-US" dirty="0" err="1">
                <a:ea typeface="+mn-lt"/>
                <a:cs typeface="+mn-lt"/>
              </a:rPr>
              <a:t>sekä</a:t>
            </a:r>
            <a:r>
              <a:rPr lang="en-US" dirty="0">
                <a:ea typeface="+mn-lt"/>
                <a:cs typeface="+mn-lt"/>
              </a:rPr>
              <a:t> </a:t>
            </a:r>
            <a:r>
              <a:rPr lang="en-US" dirty="0" err="1">
                <a:ea typeface="+mn-lt"/>
                <a:cs typeface="+mn-lt"/>
              </a:rPr>
              <a:t>valuma-altailla</a:t>
            </a:r>
            <a:r>
              <a:rPr lang="en-US" dirty="0">
                <a:ea typeface="+mn-lt"/>
                <a:cs typeface="+mn-lt"/>
              </a:rPr>
              <a:t>. </a:t>
            </a:r>
          </a:p>
          <a:p>
            <a:pPr>
              <a:lnSpc>
                <a:spcPct val="100000"/>
              </a:lnSpc>
            </a:pPr>
            <a:r>
              <a:rPr lang="en-US" dirty="0" err="1">
                <a:ea typeface="+mn-lt"/>
                <a:cs typeface="+mn-lt"/>
              </a:rPr>
              <a:t>Ravinteiden</a:t>
            </a:r>
            <a:r>
              <a:rPr lang="en-US" dirty="0">
                <a:ea typeface="+mn-lt"/>
                <a:cs typeface="+mn-lt"/>
              </a:rPr>
              <a:t> </a:t>
            </a:r>
            <a:r>
              <a:rPr lang="en-US" dirty="0" err="1">
                <a:ea typeface="+mn-lt"/>
                <a:cs typeface="+mn-lt"/>
              </a:rPr>
              <a:t>kierrätys</a:t>
            </a:r>
            <a:r>
              <a:rPr lang="en-US" dirty="0">
                <a:ea typeface="+mn-lt"/>
                <a:cs typeface="+mn-lt"/>
              </a:rPr>
              <a:t> on </a:t>
            </a:r>
            <a:r>
              <a:rPr lang="en-US" dirty="0" err="1">
                <a:ea typeface="+mn-lt"/>
                <a:cs typeface="+mn-lt"/>
              </a:rPr>
              <a:t>vähäistä</a:t>
            </a:r>
            <a:r>
              <a:rPr lang="en-US" dirty="0">
                <a:ea typeface="+mn-lt"/>
                <a:cs typeface="+mn-lt"/>
              </a:rPr>
              <a:t> </a:t>
            </a:r>
            <a:r>
              <a:rPr lang="en-US" dirty="0" err="1">
                <a:ea typeface="+mn-lt"/>
                <a:cs typeface="+mn-lt"/>
              </a:rPr>
              <a:t>turvetuotannossa</a:t>
            </a:r>
            <a:r>
              <a:rPr lang="en-US" dirty="0">
                <a:ea typeface="+mn-lt"/>
                <a:cs typeface="+mn-lt"/>
              </a:rPr>
              <a:t>, </a:t>
            </a:r>
            <a:r>
              <a:rPr lang="en-US" dirty="0" err="1">
                <a:ea typeface="+mn-lt"/>
                <a:cs typeface="+mn-lt"/>
              </a:rPr>
              <a:t>mutta</a:t>
            </a:r>
            <a:r>
              <a:rPr lang="en-US" dirty="0">
                <a:ea typeface="+mn-lt"/>
                <a:cs typeface="+mn-lt"/>
              </a:rPr>
              <a:t> </a:t>
            </a:r>
            <a:r>
              <a:rPr lang="en-US" dirty="0" err="1">
                <a:ea typeface="+mn-lt"/>
                <a:cs typeface="+mn-lt"/>
              </a:rPr>
              <a:t>itse</a:t>
            </a:r>
            <a:r>
              <a:rPr lang="en-US" dirty="0">
                <a:ea typeface="+mn-lt"/>
                <a:cs typeface="+mn-lt"/>
              </a:rPr>
              <a:t> </a:t>
            </a:r>
            <a:r>
              <a:rPr lang="en-US" dirty="0" err="1">
                <a:ea typeface="+mn-lt"/>
                <a:cs typeface="+mn-lt"/>
              </a:rPr>
              <a:t>turvetuotteilla</a:t>
            </a:r>
            <a:r>
              <a:rPr lang="en-US" dirty="0">
                <a:ea typeface="+mn-lt"/>
                <a:cs typeface="+mn-lt"/>
              </a:rPr>
              <a:t> on </a:t>
            </a:r>
            <a:r>
              <a:rPr lang="en-US" dirty="0" err="1">
                <a:ea typeface="+mn-lt"/>
                <a:cs typeface="+mn-lt"/>
              </a:rPr>
              <a:t>suurempi</a:t>
            </a:r>
            <a:r>
              <a:rPr lang="en-US" dirty="0">
                <a:ea typeface="+mn-lt"/>
                <a:cs typeface="+mn-lt"/>
              </a:rPr>
              <a:t> </a:t>
            </a:r>
            <a:r>
              <a:rPr lang="en-US" dirty="0" err="1">
                <a:ea typeface="+mn-lt"/>
                <a:cs typeface="+mn-lt"/>
              </a:rPr>
              <a:t>rooli</a:t>
            </a:r>
            <a:r>
              <a:rPr lang="en-US" dirty="0">
                <a:ea typeface="+mn-lt"/>
                <a:cs typeface="+mn-lt"/>
              </a:rPr>
              <a:t>.</a:t>
            </a:r>
          </a:p>
          <a:p>
            <a:pPr>
              <a:lnSpc>
                <a:spcPct val="100000"/>
              </a:lnSpc>
            </a:pPr>
            <a:r>
              <a:rPr lang="en-US" dirty="0" err="1">
                <a:ea typeface="+mn-lt"/>
                <a:cs typeface="+mn-lt"/>
              </a:rPr>
              <a:t>Turvetuotteita</a:t>
            </a:r>
            <a:r>
              <a:rPr lang="en-US" dirty="0">
                <a:ea typeface="+mn-lt"/>
                <a:cs typeface="+mn-lt"/>
              </a:rPr>
              <a:t> </a:t>
            </a:r>
            <a:r>
              <a:rPr lang="en-US" dirty="0" err="1">
                <a:ea typeface="+mn-lt"/>
                <a:cs typeface="+mn-lt"/>
              </a:rPr>
              <a:t>ovat</a:t>
            </a:r>
            <a:r>
              <a:rPr lang="en-US" dirty="0">
                <a:ea typeface="+mn-lt"/>
                <a:cs typeface="+mn-lt"/>
              </a:rPr>
              <a:t> </a:t>
            </a:r>
            <a:r>
              <a:rPr lang="en-US" dirty="0" err="1">
                <a:ea typeface="+mn-lt"/>
                <a:cs typeface="+mn-lt"/>
              </a:rPr>
              <a:t>polttoturve</a:t>
            </a:r>
            <a:r>
              <a:rPr lang="en-US" dirty="0">
                <a:ea typeface="+mn-lt"/>
                <a:cs typeface="+mn-lt"/>
              </a:rPr>
              <a:t>, </a:t>
            </a:r>
            <a:r>
              <a:rPr lang="en-US" dirty="0" err="1">
                <a:ea typeface="+mn-lt"/>
                <a:cs typeface="+mn-lt"/>
              </a:rPr>
              <a:t>ympäristöturpeet</a:t>
            </a:r>
            <a:r>
              <a:rPr lang="en-US" dirty="0">
                <a:ea typeface="+mn-lt"/>
                <a:cs typeface="+mn-lt"/>
              </a:rPr>
              <a:t> ja </a:t>
            </a:r>
            <a:r>
              <a:rPr lang="en-US" dirty="0" err="1">
                <a:ea typeface="+mn-lt"/>
                <a:cs typeface="+mn-lt"/>
              </a:rPr>
              <a:t>lannoitevalmisteena</a:t>
            </a:r>
            <a:r>
              <a:rPr lang="en-US" dirty="0">
                <a:ea typeface="+mn-lt"/>
                <a:cs typeface="+mn-lt"/>
              </a:rPr>
              <a:t> </a:t>
            </a:r>
            <a:r>
              <a:rPr lang="en-US" dirty="0" err="1">
                <a:ea typeface="+mn-lt"/>
                <a:cs typeface="+mn-lt"/>
              </a:rPr>
              <a:t>käytettävät</a:t>
            </a:r>
            <a:r>
              <a:rPr lang="en-US" dirty="0">
                <a:ea typeface="+mn-lt"/>
                <a:cs typeface="+mn-lt"/>
              </a:rPr>
              <a:t> </a:t>
            </a:r>
            <a:r>
              <a:rPr lang="en-US" dirty="0" err="1">
                <a:ea typeface="+mn-lt"/>
                <a:cs typeface="+mn-lt"/>
              </a:rPr>
              <a:t>maanparannusturpeet</a:t>
            </a:r>
            <a:r>
              <a:rPr lang="en-US" dirty="0">
                <a:ea typeface="+mn-lt"/>
                <a:cs typeface="+mn-lt"/>
              </a:rPr>
              <a:t>. </a:t>
            </a:r>
          </a:p>
          <a:p>
            <a:pPr>
              <a:lnSpc>
                <a:spcPct val="100000"/>
              </a:lnSpc>
            </a:pPr>
            <a:r>
              <a:rPr lang="en-US" dirty="0">
                <a:ea typeface="+mn-lt"/>
                <a:cs typeface="+mn-lt"/>
              </a:rPr>
              <a:t>Turve </a:t>
            </a:r>
            <a:r>
              <a:rPr lang="en-US" dirty="0" err="1">
                <a:ea typeface="+mn-lt"/>
                <a:cs typeface="+mn-lt"/>
              </a:rPr>
              <a:t>materiaalina</a:t>
            </a:r>
            <a:r>
              <a:rPr lang="en-US" dirty="0">
                <a:ea typeface="+mn-lt"/>
                <a:cs typeface="+mn-lt"/>
              </a:rPr>
              <a:t> </a:t>
            </a:r>
            <a:r>
              <a:rPr lang="en-US" dirty="0" err="1">
                <a:ea typeface="+mn-lt"/>
                <a:cs typeface="+mn-lt"/>
              </a:rPr>
              <a:t>ei</a:t>
            </a:r>
            <a:r>
              <a:rPr lang="en-US" dirty="0">
                <a:ea typeface="+mn-lt"/>
                <a:cs typeface="+mn-lt"/>
              </a:rPr>
              <a:t> </a:t>
            </a:r>
            <a:r>
              <a:rPr lang="en-US" dirty="0" err="1">
                <a:ea typeface="+mn-lt"/>
                <a:cs typeface="+mn-lt"/>
              </a:rPr>
              <a:t>sisällä</a:t>
            </a:r>
            <a:r>
              <a:rPr lang="en-US" dirty="0">
                <a:ea typeface="+mn-lt"/>
                <a:cs typeface="+mn-lt"/>
              </a:rPr>
              <a:t> </a:t>
            </a:r>
            <a:r>
              <a:rPr lang="en-US" dirty="0" err="1">
                <a:ea typeface="+mn-lt"/>
                <a:cs typeface="+mn-lt"/>
              </a:rPr>
              <a:t>paljoa</a:t>
            </a:r>
            <a:r>
              <a:rPr lang="en-US" dirty="0">
                <a:ea typeface="+mn-lt"/>
                <a:cs typeface="+mn-lt"/>
              </a:rPr>
              <a:t> </a:t>
            </a:r>
            <a:r>
              <a:rPr lang="en-US" dirty="0" err="1">
                <a:ea typeface="+mn-lt"/>
                <a:cs typeface="+mn-lt"/>
              </a:rPr>
              <a:t>ravinteita</a:t>
            </a:r>
            <a:r>
              <a:rPr lang="en-US" dirty="0">
                <a:ea typeface="+mn-lt"/>
                <a:cs typeface="+mn-lt"/>
              </a:rPr>
              <a:t>, </a:t>
            </a:r>
            <a:r>
              <a:rPr lang="en-US" dirty="0" err="1">
                <a:ea typeface="+mn-lt"/>
                <a:cs typeface="+mn-lt"/>
              </a:rPr>
              <a:t>joten</a:t>
            </a:r>
            <a:r>
              <a:rPr lang="en-US" dirty="0">
                <a:ea typeface="+mn-lt"/>
                <a:cs typeface="+mn-lt"/>
              </a:rPr>
              <a:t> </a:t>
            </a:r>
            <a:r>
              <a:rPr lang="en-US" dirty="0" err="1">
                <a:ea typeface="+mn-lt"/>
                <a:cs typeface="+mn-lt"/>
              </a:rPr>
              <a:t>turvetta</a:t>
            </a:r>
            <a:r>
              <a:rPr lang="en-US" dirty="0">
                <a:ea typeface="+mn-lt"/>
                <a:cs typeface="+mn-lt"/>
              </a:rPr>
              <a:t> </a:t>
            </a:r>
            <a:r>
              <a:rPr lang="en-US" dirty="0" err="1">
                <a:ea typeface="+mn-lt"/>
                <a:cs typeface="+mn-lt"/>
              </a:rPr>
              <a:t>polttamalla</a:t>
            </a:r>
            <a:r>
              <a:rPr lang="en-US" dirty="0">
                <a:ea typeface="+mn-lt"/>
                <a:cs typeface="+mn-lt"/>
              </a:rPr>
              <a:t> </a:t>
            </a:r>
            <a:r>
              <a:rPr lang="en-US" dirty="0" err="1">
                <a:ea typeface="+mn-lt"/>
                <a:cs typeface="+mn-lt"/>
              </a:rPr>
              <a:t>saadun</a:t>
            </a:r>
            <a:r>
              <a:rPr lang="en-US" dirty="0">
                <a:ea typeface="+mn-lt"/>
                <a:cs typeface="+mn-lt"/>
              </a:rPr>
              <a:t> </a:t>
            </a:r>
            <a:r>
              <a:rPr lang="en-US" dirty="0" err="1">
                <a:ea typeface="+mn-lt"/>
                <a:cs typeface="+mn-lt"/>
              </a:rPr>
              <a:t>tuhkan</a:t>
            </a:r>
            <a:r>
              <a:rPr lang="en-US" dirty="0">
                <a:ea typeface="+mn-lt"/>
                <a:cs typeface="+mn-lt"/>
              </a:rPr>
              <a:t> </a:t>
            </a:r>
            <a:r>
              <a:rPr lang="en-US" dirty="0" err="1">
                <a:ea typeface="+mn-lt"/>
                <a:cs typeface="+mn-lt"/>
              </a:rPr>
              <a:t>käyttämisellä</a:t>
            </a:r>
            <a:r>
              <a:rPr lang="en-US" dirty="0">
                <a:ea typeface="+mn-lt"/>
                <a:cs typeface="+mn-lt"/>
              </a:rPr>
              <a:t> on </a:t>
            </a:r>
            <a:r>
              <a:rPr lang="en-US" dirty="0" err="1">
                <a:ea typeface="+mn-lt"/>
                <a:cs typeface="+mn-lt"/>
              </a:rPr>
              <a:t>vähäinen</a:t>
            </a:r>
            <a:r>
              <a:rPr lang="en-US" dirty="0">
                <a:ea typeface="+mn-lt"/>
                <a:cs typeface="+mn-lt"/>
              </a:rPr>
              <a:t> </a:t>
            </a:r>
            <a:r>
              <a:rPr lang="en-US" dirty="0" err="1">
                <a:ea typeface="+mn-lt"/>
                <a:cs typeface="+mn-lt"/>
              </a:rPr>
              <a:t>merkitys</a:t>
            </a:r>
            <a:r>
              <a:rPr lang="en-US" dirty="0">
                <a:ea typeface="+mn-lt"/>
                <a:cs typeface="+mn-lt"/>
              </a:rPr>
              <a:t> </a:t>
            </a:r>
            <a:r>
              <a:rPr lang="en-US" dirty="0" err="1">
                <a:ea typeface="+mn-lt"/>
                <a:cs typeface="+mn-lt"/>
              </a:rPr>
              <a:t>ravinteiden</a:t>
            </a:r>
            <a:r>
              <a:rPr lang="en-US" dirty="0">
                <a:ea typeface="+mn-lt"/>
                <a:cs typeface="+mn-lt"/>
              </a:rPr>
              <a:t> </a:t>
            </a:r>
            <a:r>
              <a:rPr lang="en-US" dirty="0" err="1">
                <a:ea typeface="+mn-lt"/>
                <a:cs typeface="+mn-lt"/>
              </a:rPr>
              <a:t>kierrätykseen</a:t>
            </a:r>
            <a:r>
              <a:rPr lang="en-US" dirty="0">
                <a:ea typeface="+mn-lt"/>
                <a:cs typeface="+mn-lt"/>
              </a:rPr>
              <a:t>.  Sen </a:t>
            </a:r>
            <a:r>
              <a:rPr lang="en-US" dirty="0" err="1">
                <a:ea typeface="+mn-lt"/>
                <a:cs typeface="+mn-lt"/>
              </a:rPr>
              <a:t>sijaan</a:t>
            </a:r>
            <a:r>
              <a:rPr lang="en-US" dirty="0">
                <a:ea typeface="+mn-lt"/>
                <a:cs typeface="+mn-lt"/>
              </a:rPr>
              <a:t> </a:t>
            </a:r>
            <a:r>
              <a:rPr lang="en-US" dirty="0" err="1">
                <a:ea typeface="+mn-lt"/>
                <a:cs typeface="+mn-lt"/>
              </a:rPr>
              <a:t>ympäristöturpeita</a:t>
            </a:r>
            <a:r>
              <a:rPr lang="en-US" dirty="0">
                <a:ea typeface="+mn-lt"/>
                <a:cs typeface="+mn-lt"/>
              </a:rPr>
              <a:t> </a:t>
            </a:r>
            <a:r>
              <a:rPr lang="en-US" dirty="0" err="1">
                <a:ea typeface="+mn-lt"/>
                <a:cs typeface="+mn-lt"/>
              </a:rPr>
              <a:t>käytetään</a:t>
            </a:r>
            <a:r>
              <a:rPr lang="en-US" dirty="0">
                <a:ea typeface="+mn-lt"/>
                <a:cs typeface="+mn-lt"/>
              </a:rPr>
              <a:t> </a:t>
            </a:r>
            <a:r>
              <a:rPr lang="en-US" dirty="0" err="1">
                <a:ea typeface="+mn-lt"/>
                <a:cs typeface="+mn-lt"/>
              </a:rPr>
              <a:t>ravinteiden</a:t>
            </a:r>
            <a:r>
              <a:rPr lang="en-US" dirty="0">
                <a:ea typeface="+mn-lt"/>
                <a:cs typeface="+mn-lt"/>
              </a:rPr>
              <a:t> </a:t>
            </a:r>
            <a:r>
              <a:rPr lang="en-US" dirty="0" err="1">
                <a:ea typeface="+mn-lt"/>
                <a:cs typeface="+mn-lt"/>
              </a:rPr>
              <a:t>talteenoton</a:t>
            </a:r>
            <a:r>
              <a:rPr lang="en-US" dirty="0">
                <a:ea typeface="+mn-lt"/>
                <a:cs typeface="+mn-lt"/>
              </a:rPr>
              <a:t> </a:t>
            </a:r>
            <a:r>
              <a:rPr lang="en-US" dirty="0" err="1">
                <a:ea typeface="+mn-lt"/>
                <a:cs typeface="+mn-lt"/>
              </a:rPr>
              <a:t>apuna</a:t>
            </a:r>
            <a:r>
              <a:rPr lang="en-US" dirty="0">
                <a:ea typeface="+mn-lt"/>
                <a:cs typeface="+mn-lt"/>
              </a:rPr>
              <a:t> </a:t>
            </a:r>
            <a:r>
              <a:rPr lang="en-US" dirty="0" err="1">
                <a:ea typeface="+mn-lt"/>
                <a:cs typeface="+mn-lt"/>
              </a:rPr>
              <a:t>esimerkiksi</a:t>
            </a:r>
            <a:r>
              <a:rPr lang="en-US" dirty="0">
                <a:ea typeface="+mn-lt"/>
                <a:cs typeface="+mn-lt"/>
              </a:rPr>
              <a:t> </a:t>
            </a:r>
            <a:r>
              <a:rPr lang="en-US" dirty="0" err="1">
                <a:ea typeface="+mn-lt"/>
                <a:cs typeface="+mn-lt"/>
              </a:rPr>
              <a:t>kompostoinnissa</a:t>
            </a:r>
            <a:r>
              <a:rPr lang="en-US" dirty="0">
                <a:ea typeface="+mn-lt"/>
                <a:cs typeface="+mn-lt"/>
              </a:rPr>
              <a:t> </a:t>
            </a:r>
            <a:r>
              <a:rPr lang="en-US" dirty="0" err="1">
                <a:ea typeface="+mn-lt"/>
                <a:cs typeface="+mn-lt"/>
              </a:rPr>
              <a:t>apuaineena</a:t>
            </a:r>
            <a:r>
              <a:rPr lang="en-US" dirty="0">
                <a:ea typeface="+mn-lt"/>
                <a:cs typeface="+mn-lt"/>
              </a:rPr>
              <a:t> ja </a:t>
            </a:r>
            <a:r>
              <a:rPr lang="en-US" dirty="0" err="1">
                <a:ea typeface="+mn-lt"/>
                <a:cs typeface="+mn-lt"/>
              </a:rPr>
              <a:t>kuivikkeina</a:t>
            </a:r>
            <a:r>
              <a:rPr lang="en-US" dirty="0">
                <a:ea typeface="+mn-lt"/>
                <a:cs typeface="+mn-lt"/>
              </a:rPr>
              <a:t> </a:t>
            </a:r>
            <a:r>
              <a:rPr lang="en-US" dirty="0" err="1">
                <a:ea typeface="+mn-lt"/>
                <a:cs typeface="+mn-lt"/>
              </a:rPr>
              <a:t>eläinsuojissa</a:t>
            </a:r>
            <a:r>
              <a:rPr lang="en-US" dirty="0">
                <a:ea typeface="+mn-lt"/>
                <a:cs typeface="+mn-lt"/>
              </a:rPr>
              <a:t>. </a:t>
            </a:r>
          </a:p>
          <a:p>
            <a:endParaRPr lang="en-US" dirty="0">
              <a:ea typeface="+mn-lt"/>
              <a:cs typeface="+mn-lt"/>
            </a:endParaRPr>
          </a:p>
        </p:txBody>
      </p:sp>
      <p:sp>
        <p:nvSpPr>
          <p:cNvPr id="4" name="Footer Placeholder 3">
            <a:extLst>
              <a:ext uri="{FF2B5EF4-FFF2-40B4-BE49-F238E27FC236}">
                <a16:creationId xmlns:a16="http://schemas.microsoft.com/office/drawing/2014/main" id="{6E016E4A-8A9E-4163-B665-21564D8B7773}"/>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137746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3B58A-9935-43E5-8FD7-A850E60E22C9}"/>
              </a:ext>
            </a:extLst>
          </p:cNvPr>
          <p:cNvSpPr>
            <a:spLocks noGrp="1"/>
          </p:cNvSpPr>
          <p:nvPr>
            <p:ph type="title"/>
          </p:nvPr>
        </p:nvSpPr>
        <p:spPr/>
        <p:txBody>
          <a:bodyPr/>
          <a:lstStyle/>
          <a:p>
            <a:r>
              <a:rPr lang="en-US" err="1">
                <a:latin typeface="Microsoft Sans Serif"/>
                <a:ea typeface="Microsoft Sans Serif"/>
                <a:cs typeface="Microsoft Sans Serif"/>
              </a:rPr>
              <a:t>Ravinteiden</a:t>
            </a:r>
            <a:r>
              <a:rPr lang="en-US">
                <a:latin typeface="Microsoft Sans Serif"/>
                <a:ea typeface="Microsoft Sans Serif"/>
                <a:cs typeface="Microsoft Sans Serif"/>
              </a:rPr>
              <a:t> </a:t>
            </a:r>
            <a:r>
              <a:rPr lang="en-US" err="1">
                <a:latin typeface="Microsoft Sans Serif"/>
                <a:ea typeface="Microsoft Sans Serif"/>
                <a:cs typeface="Microsoft Sans Serif"/>
              </a:rPr>
              <a:t>kierrätyksen</a:t>
            </a:r>
            <a:r>
              <a:rPr lang="en-US">
                <a:latin typeface="Microsoft Sans Serif"/>
                <a:ea typeface="Microsoft Sans Serif"/>
                <a:cs typeface="Microsoft Sans Serif"/>
              </a:rPr>
              <a:t> </a:t>
            </a:r>
            <a:r>
              <a:rPr lang="en-US" err="1">
                <a:latin typeface="Microsoft Sans Serif"/>
                <a:ea typeface="Microsoft Sans Serif"/>
                <a:cs typeface="Microsoft Sans Serif"/>
              </a:rPr>
              <a:t>hyödyt</a:t>
            </a:r>
            <a:r>
              <a:rPr lang="en-US">
                <a:latin typeface="Microsoft Sans Serif"/>
                <a:ea typeface="Microsoft Sans Serif"/>
                <a:cs typeface="Microsoft Sans Serif"/>
              </a:rPr>
              <a:t> ja </a:t>
            </a:r>
            <a:r>
              <a:rPr lang="en-US" err="1">
                <a:latin typeface="Microsoft Sans Serif"/>
                <a:ea typeface="Microsoft Sans Serif"/>
                <a:cs typeface="Microsoft Sans Serif"/>
              </a:rPr>
              <a:t>haasteet</a:t>
            </a:r>
            <a:endParaRPr lang="en-US" err="1"/>
          </a:p>
        </p:txBody>
      </p:sp>
      <p:sp>
        <p:nvSpPr>
          <p:cNvPr id="3" name="Content Placeholder 2">
            <a:extLst>
              <a:ext uri="{FF2B5EF4-FFF2-40B4-BE49-F238E27FC236}">
                <a16:creationId xmlns:a16="http://schemas.microsoft.com/office/drawing/2014/main" id="{E21D67BB-FCAE-4F6C-BB81-5DEF271B3B04}"/>
              </a:ext>
            </a:extLst>
          </p:cNvPr>
          <p:cNvSpPr>
            <a:spLocks noGrp="1"/>
          </p:cNvSpPr>
          <p:nvPr>
            <p:ph idx="1"/>
          </p:nvPr>
        </p:nvSpPr>
        <p:spPr/>
        <p:txBody>
          <a:bodyPr vert="horz" lIns="91440" tIns="45720" rIns="91440" bIns="45720" rtlCol="0" anchor="t">
            <a:normAutofit fontScale="85000" lnSpcReduction="20000"/>
          </a:bodyPr>
          <a:lstStyle/>
          <a:p>
            <a:r>
              <a:rPr lang="en-US" dirty="0" err="1">
                <a:cs typeface="Calibri"/>
              </a:rPr>
              <a:t>Hyödyt</a:t>
            </a:r>
            <a:endParaRPr lang="en-US" dirty="0"/>
          </a:p>
          <a:p>
            <a:pPr lvl="1"/>
            <a:r>
              <a:rPr lang="en-US" dirty="0" err="1">
                <a:cs typeface="Calibri"/>
              </a:rPr>
              <a:t>Luonnonvarojen</a:t>
            </a:r>
            <a:r>
              <a:rPr lang="en-US" dirty="0">
                <a:cs typeface="Calibri"/>
              </a:rPr>
              <a:t> </a:t>
            </a:r>
            <a:r>
              <a:rPr lang="en-US" dirty="0" err="1">
                <a:cs typeface="Calibri"/>
              </a:rPr>
              <a:t>säästäminen</a:t>
            </a:r>
            <a:endParaRPr lang="en-US" dirty="0">
              <a:cs typeface="Calibri"/>
            </a:endParaRPr>
          </a:p>
          <a:p>
            <a:pPr lvl="1"/>
            <a:r>
              <a:rPr lang="en-US" dirty="0" err="1">
                <a:cs typeface="Calibri"/>
              </a:rPr>
              <a:t>Omavaraisuus</a:t>
            </a:r>
            <a:endParaRPr lang="en-US" dirty="0">
              <a:cs typeface="Calibri"/>
            </a:endParaRPr>
          </a:p>
          <a:p>
            <a:pPr lvl="1"/>
            <a:r>
              <a:rPr lang="en-US" dirty="0" err="1">
                <a:cs typeface="Calibri"/>
              </a:rPr>
              <a:t>Ympäristövaikutusten</a:t>
            </a:r>
            <a:r>
              <a:rPr lang="en-US" dirty="0">
                <a:cs typeface="Calibri"/>
              </a:rPr>
              <a:t> </a:t>
            </a:r>
            <a:r>
              <a:rPr lang="en-US" dirty="0" err="1">
                <a:cs typeface="Calibri"/>
              </a:rPr>
              <a:t>pienentäminen</a:t>
            </a:r>
            <a:endParaRPr lang="en-US" dirty="0">
              <a:cs typeface="Calibri"/>
            </a:endParaRPr>
          </a:p>
          <a:p>
            <a:pPr lvl="1"/>
            <a:r>
              <a:rPr lang="en-US" dirty="0" err="1">
                <a:cs typeface="Calibri"/>
              </a:rPr>
              <a:t>Kansantaloudelliset</a:t>
            </a:r>
            <a:r>
              <a:rPr lang="en-US" dirty="0">
                <a:cs typeface="Calibri"/>
              </a:rPr>
              <a:t> </a:t>
            </a:r>
            <a:r>
              <a:rPr lang="en-US" dirty="0" err="1">
                <a:cs typeface="Calibri"/>
              </a:rPr>
              <a:t>vaikutukset</a:t>
            </a:r>
            <a:endParaRPr lang="en-US" dirty="0">
              <a:cs typeface="Calibri"/>
            </a:endParaRPr>
          </a:p>
          <a:p>
            <a:r>
              <a:rPr lang="en-US" dirty="0" err="1">
                <a:cs typeface="Calibri"/>
              </a:rPr>
              <a:t>Haasteet</a:t>
            </a:r>
            <a:endParaRPr lang="en-US" dirty="0">
              <a:cs typeface="Calibri"/>
            </a:endParaRPr>
          </a:p>
          <a:p>
            <a:pPr lvl="1"/>
            <a:r>
              <a:rPr lang="en-US" dirty="0">
                <a:ea typeface="+mn-lt"/>
                <a:cs typeface="+mn-lt"/>
              </a:rPr>
              <a:t> </a:t>
            </a:r>
            <a:r>
              <a:rPr lang="en-US" dirty="0" err="1">
                <a:ea typeface="+mn-lt"/>
                <a:cs typeface="+mn-lt"/>
              </a:rPr>
              <a:t>Ympäristövaikutusten</a:t>
            </a:r>
            <a:r>
              <a:rPr lang="en-US" dirty="0">
                <a:ea typeface="+mn-lt"/>
                <a:cs typeface="+mn-lt"/>
              </a:rPr>
              <a:t> </a:t>
            </a:r>
            <a:r>
              <a:rPr lang="en-US" dirty="0" err="1">
                <a:ea typeface="+mn-lt"/>
                <a:cs typeface="+mn-lt"/>
              </a:rPr>
              <a:t>siirtyminen</a:t>
            </a:r>
            <a:endParaRPr lang="en-US" dirty="0">
              <a:ea typeface="+mn-lt"/>
              <a:cs typeface="+mn-lt"/>
            </a:endParaRPr>
          </a:p>
          <a:p>
            <a:pPr lvl="2"/>
            <a:r>
              <a:rPr lang="en-US" dirty="0" err="1">
                <a:ea typeface="+mn-lt"/>
                <a:cs typeface="+mn-lt"/>
              </a:rPr>
              <a:t>Ympäristövaikutukset</a:t>
            </a:r>
            <a:r>
              <a:rPr lang="en-US" dirty="0">
                <a:ea typeface="+mn-lt"/>
                <a:cs typeface="+mn-lt"/>
              </a:rPr>
              <a:t> </a:t>
            </a:r>
            <a:r>
              <a:rPr lang="en-US" dirty="0" err="1">
                <a:ea typeface="+mn-lt"/>
                <a:cs typeface="+mn-lt"/>
              </a:rPr>
              <a:t>vaihtuvat</a:t>
            </a:r>
            <a:r>
              <a:rPr lang="en-US" dirty="0">
                <a:ea typeface="+mn-lt"/>
                <a:cs typeface="+mn-lt"/>
              </a:rPr>
              <a:t> </a:t>
            </a:r>
            <a:r>
              <a:rPr lang="en-US" dirty="0" err="1">
                <a:ea typeface="+mn-lt"/>
                <a:cs typeface="+mn-lt"/>
              </a:rPr>
              <a:t>toisiksi</a:t>
            </a:r>
            <a:r>
              <a:rPr lang="en-US" dirty="0">
                <a:ea typeface="+mn-lt"/>
                <a:cs typeface="+mn-lt"/>
              </a:rPr>
              <a:t> </a:t>
            </a:r>
            <a:r>
              <a:rPr lang="en-US" dirty="0" err="1">
                <a:ea typeface="+mn-lt"/>
                <a:cs typeface="+mn-lt"/>
              </a:rPr>
              <a:t>ympäristövaikutuksiksi</a:t>
            </a:r>
            <a:r>
              <a:rPr lang="en-US" dirty="0">
                <a:ea typeface="+mn-lt"/>
                <a:cs typeface="+mn-lt"/>
              </a:rPr>
              <a:t>. </a:t>
            </a:r>
            <a:r>
              <a:rPr lang="en-US" dirty="0" err="1">
                <a:ea typeface="+mn-lt"/>
                <a:cs typeface="+mn-lt"/>
              </a:rPr>
              <a:t>Esim</a:t>
            </a:r>
            <a:r>
              <a:rPr lang="en-US" dirty="0">
                <a:ea typeface="+mn-lt"/>
                <a:cs typeface="+mn-lt"/>
              </a:rPr>
              <a:t>. </a:t>
            </a:r>
            <a:r>
              <a:rPr lang="en-US" dirty="0" err="1">
                <a:ea typeface="+mn-lt"/>
                <a:cs typeface="+mn-lt"/>
              </a:rPr>
              <a:t>rehevöitymisen</a:t>
            </a:r>
            <a:r>
              <a:rPr lang="en-US" dirty="0">
                <a:ea typeface="+mn-lt"/>
                <a:cs typeface="+mn-lt"/>
              </a:rPr>
              <a:t> </a:t>
            </a:r>
            <a:r>
              <a:rPr lang="en-US" dirty="0" err="1">
                <a:ea typeface="+mn-lt"/>
                <a:cs typeface="+mn-lt"/>
              </a:rPr>
              <a:t>sijaan</a:t>
            </a:r>
            <a:r>
              <a:rPr lang="en-US" dirty="0">
                <a:ea typeface="+mn-lt"/>
                <a:cs typeface="+mn-lt"/>
              </a:rPr>
              <a:t> </a:t>
            </a:r>
            <a:r>
              <a:rPr lang="en-US" dirty="0" err="1">
                <a:ea typeface="+mn-lt"/>
                <a:cs typeface="+mn-lt"/>
              </a:rPr>
              <a:t>lisäprosessoinnista</a:t>
            </a:r>
            <a:r>
              <a:rPr lang="en-US" dirty="0">
                <a:ea typeface="+mn-lt"/>
                <a:cs typeface="+mn-lt"/>
              </a:rPr>
              <a:t> </a:t>
            </a:r>
            <a:r>
              <a:rPr lang="en-US" dirty="0" err="1">
                <a:ea typeface="+mn-lt"/>
                <a:cs typeface="+mn-lt"/>
              </a:rPr>
              <a:t>syntyy</a:t>
            </a:r>
            <a:r>
              <a:rPr lang="en-US" dirty="0">
                <a:ea typeface="+mn-lt"/>
                <a:cs typeface="+mn-lt"/>
              </a:rPr>
              <a:t> </a:t>
            </a:r>
            <a:r>
              <a:rPr lang="en-US" dirty="0" err="1">
                <a:ea typeface="+mn-lt"/>
                <a:cs typeface="+mn-lt"/>
              </a:rPr>
              <a:t>kasvihuonekaasupäästöjä</a:t>
            </a:r>
            <a:r>
              <a:rPr lang="en-US" dirty="0">
                <a:ea typeface="+mn-lt"/>
                <a:cs typeface="+mn-lt"/>
              </a:rPr>
              <a:t>.</a:t>
            </a:r>
          </a:p>
          <a:p>
            <a:pPr lvl="1"/>
            <a:r>
              <a:rPr lang="en-US" dirty="0" err="1">
                <a:cs typeface="Calibri"/>
              </a:rPr>
              <a:t>Kustannukset</a:t>
            </a:r>
            <a:endParaRPr lang="en-US" dirty="0">
              <a:cs typeface="Calibri"/>
            </a:endParaRPr>
          </a:p>
          <a:p>
            <a:pPr lvl="2"/>
            <a:r>
              <a:rPr lang="en-US" dirty="0" err="1">
                <a:ea typeface="+mn-lt"/>
                <a:cs typeface="+mn-lt"/>
              </a:rPr>
              <a:t>Kuljetukset</a:t>
            </a:r>
            <a:r>
              <a:rPr lang="en-US" dirty="0">
                <a:ea typeface="+mn-lt"/>
                <a:cs typeface="+mn-lt"/>
              </a:rPr>
              <a:t> ja </a:t>
            </a:r>
            <a:r>
              <a:rPr lang="en-US" dirty="0" err="1">
                <a:ea typeface="+mn-lt"/>
                <a:cs typeface="+mn-lt"/>
              </a:rPr>
              <a:t>lisäprosessointi</a:t>
            </a:r>
            <a:r>
              <a:rPr lang="en-US" dirty="0">
                <a:ea typeface="+mn-lt"/>
                <a:cs typeface="+mn-lt"/>
              </a:rPr>
              <a:t>  </a:t>
            </a:r>
            <a:r>
              <a:rPr lang="en-US" dirty="0" err="1">
                <a:ea typeface="+mn-lt"/>
                <a:cs typeface="+mn-lt"/>
              </a:rPr>
              <a:t>aiheuttavat</a:t>
            </a:r>
            <a:r>
              <a:rPr lang="en-US" dirty="0">
                <a:ea typeface="+mn-lt"/>
                <a:cs typeface="+mn-lt"/>
              </a:rPr>
              <a:t> </a:t>
            </a:r>
            <a:r>
              <a:rPr lang="en-US" dirty="0" err="1">
                <a:ea typeface="+mn-lt"/>
                <a:cs typeface="+mn-lt"/>
              </a:rPr>
              <a:t>uusia</a:t>
            </a:r>
            <a:r>
              <a:rPr lang="en-US" dirty="0">
                <a:ea typeface="+mn-lt"/>
                <a:cs typeface="+mn-lt"/>
              </a:rPr>
              <a:t> </a:t>
            </a:r>
            <a:r>
              <a:rPr lang="en-US" dirty="0" err="1">
                <a:ea typeface="+mn-lt"/>
                <a:cs typeface="+mn-lt"/>
              </a:rPr>
              <a:t>kustannuksia</a:t>
            </a:r>
            <a:endParaRPr lang="en-US" dirty="0">
              <a:cs typeface="Calibri"/>
            </a:endParaRPr>
          </a:p>
          <a:p>
            <a:pPr lvl="1"/>
            <a:r>
              <a:rPr lang="en-US" dirty="0" err="1">
                <a:cs typeface="Calibri"/>
              </a:rPr>
              <a:t>Kierrätettävien</a:t>
            </a:r>
            <a:r>
              <a:rPr lang="en-US" dirty="0">
                <a:cs typeface="Calibri"/>
              </a:rPr>
              <a:t> </a:t>
            </a:r>
            <a:r>
              <a:rPr lang="en-US" dirty="0" err="1">
                <a:cs typeface="Calibri"/>
              </a:rPr>
              <a:t>ravinteiden</a:t>
            </a:r>
            <a:r>
              <a:rPr lang="en-US" dirty="0">
                <a:cs typeface="Calibri"/>
              </a:rPr>
              <a:t> </a:t>
            </a:r>
            <a:r>
              <a:rPr lang="en-US" dirty="0" err="1">
                <a:cs typeface="Calibri"/>
              </a:rPr>
              <a:t>epätasainen</a:t>
            </a:r>
            <a:r>
              <a:rPr lang="en-US" dirty="0">
                <a:cs typeface="Calibri"/>
              </a:rPr>
              <a:t> </a:t>
            </a:r>
            <a:r>
              <a:rPr lang="en-US" dirty="0" err="1">
                <a:cs typeface="Calibri"/>
              </a:rPr>
              <a:t>maantieteellinen</a:t>
            </a:r>
            <a:r>
              <a:rPr lang="en-US" dirty="0">
                <a:cs typeface="Calibri"/>
              </a:rPr>
              <a:t> </a:t>
            </a:r>
            <a:r>
              <a:rPr lang="en-US" dirty="0" err="1">
                <a:cs typeface="Calibri"/>
              </a:rPr>
              <a:t>jakautuminen</a:t>
            </a:r>
            <a:endParaRPr lang="en-US" dirty="0">
              <a:cs typeface="Calibri"/>
            </a:endParaRPr>
          </a:p>
          <a:p>
            <a:pPr lvl="2"/>
            <a:r>
              <a:rPr lang="en-US" dirty="0" err="1">
                <a:cs typeface="Calibri"/>
              </a:rPr>
              <a:t>Esimerkiksi</a:t>
            </a:r>
            <a:r>
              <a:rPr lang="en-US" dirty="0">
                <a:cs typeface="Calibri"/>
              </a:rPr>
              <a:t> </a:t>
            </a:r>
            <a:r>
              <a:rPr lang="en-US" dirty="0" err="1">
                <a:cs typeface="Calibri"/>
              </a:rPr>
              <a:t>lannasta</a:t>
            </a:r>
            <a:r>
              <a:rPr lang="en-US" dirty="0">
                <a:cs typeface="Calibri"/>
              </a:rPr>
              <a:t> </a:t>
            </a:r>
            <a:r>
              <a:rPr lang="en-US" dirty="0" err="1">
                <a:cs typeface="Calibri"/>
              </a:rPr>
              <a:t>puhuttaessa</a:t>
            </a:r>
            <a:r>
              <a:rPr lang="en-US" dirty="0">
                <a:cs typeface="Calibri"/>
              </a:rPr>
              <a:t> </a:t>
            </a:r>
            <a:r>
              <a:rPr lang="en-US" dirty="0" err="1">
                <a:cs typeface="Calibri"/>
              </a:rPr>
              <a:t>tuotanto</a:t>
            </a:r>
            <a:r>
              <a:rPr lang="en-US" dirty="0">
                <a:cs typeface="Calibri"/>
              </a:rPr>
              <a:t> ja </a:t>
            </a:r>
            <a:r>
              <a:rPr lang="en-US" dirty="0" err="1">
                <a:cs typeface="Calibri"/>
              </a:rPr>
              <a:t>tarve</a:t>
            </a:r>
            <a:r>
              <a:rPr lang="en-US" dirty="0">
                <a:cs typeface="Calibri"/>
              </a:rPr>
              <a:t> </a:t>
            </a:r>
            <a:r>
              <a:rPr lang="en-US" dirty="0" err="1">
                <a:cs typeface="Calibri"/>
              </a:rPr>
              <a:t>eivät</a:t>
            </a:r>
            <a:r>
              <a:rPr lang="en-US" dirty="0">
                <a:cs typeface="Calibri"/>
              </a:rPr>
              <a:t> </a:t>
            </a:r>
            <a:r>
              <a:rPr lang="en-US" dirty="0" err="1">
                <a:cs typeface="Calibri"/>
              </a:rPr>
              <a:t>aina</a:t>
            </a:r>
            <a:r>
              <a:rPr lang="en-US" dirty="0">
                <a:cs typeface="Calibri"/>
              </a:rPr>
              <a:t> </a:t>
            </a:r>
            <a:r>
              <a:rPr lang="en-US" dirty="0" err="1">
                <a:cs typeface="Calibri"/>
              </a:rPr>
              <a:t>sijaitse</a:t>
            </a:r>
            <a:r>
              <a:rPr lang="en-US" dirty="0">
                <a:cs typeface="Calibri"/>
              </a:rPr>
              <a:t> </a:t>
            </a:r>
            <a:r>
              <a:rPr lang="en-US" dirty="0" err="1">
                <a:cs typeface="Calibri"/>
              </a:rPr>
              <a:t>maantieteellisesti</a:t>
            </a:r>
            <a:r>
              <a:rPr lang="en-US" dirty="0">
                <a:cs typeface="Calibri"/>
              </a:rPr>
              <a:t> </a:t>
            </a:r>
            <a:r>
              <a:rPr lang="en-US" dirty="0" err="1">
                <a:cs typeface="Calibri"/>
              </a:rPr>
              <a:t>samassa</a:t>
            </a:r>
            <a:r>
              <a:rPr lang="en-US" dirty="0">
                <a:cs typeface="Calibri"/>
              </a:rPr>
              <a:t> </a:t>
            </a:r>
            <a:r>
              <a:rPr lang="en-US" dirty="0" err="1">
                <a:cs typeface="Calibri"/>
              </a:rPr>
              <a:t>paikassa</a:t>
            </a:r>
            <a:r>
              <a:rPr lang="en-US" dirty="0">
                <a:cs typeface="Calibri"/>
              </a:rPr>
              <a:t>, </a:t>
            </a:r>
            <a:r>
              <a:rPr lang="en-US" dirty="0" err="1">
                <a:cs typeface="Calibri"/>
              </a:rPr>
              <a:t>kun</a:t>
            </a:r>
            <a:r>
              <a:rPr lang="en-US" dirty="0">
                <a:cs typeface="Calibri"/>
              </a:rPr>
              <a:t> </a:t>
            </a:r>
            <a:r>
              <a:rPr lang="en-US" dirty="0" err="1">
                <a:cs typeface="Calibri"/>
              </a:rPr>
              <a:t>tilat</a:t>
            </a:r>
            <a:r>
              <a:rPr lang="en-US" dirty="0">
                <a:cs typeface="Calibri"/>
              </a:rPr>
              <a:t> </a:t>
            </a:r>
            <a:r>
              <a:rPr lang="en-US" dirty="0" err="1">
                <a:cs typeface="Calibri"/>
              </a:rPr>
              <a:t>ovat</a:t>
            </a:r>
            <a:r>
              <a:rPr lang="en-US" dirty="0">
                <a:cs typeface="Calibri"/>
              </a:rPr>
              <a:t> </a:t>
            </a:r>
            <a:r>
              <a:rPr lang="en-US" dirty="0" err="1">
                <a:cs typeface="Calibri"/>
              </a:rPr>
              <a:t>enenevissä</a:t>
            </a:r>
            <a:r>
              <a:rPr lang="en-US" dirty="0">
                <a:cs typeface="Calibri"/>
              </a:rPr>
              <a:t> </a:t>
            </a:r>
            <a:r>
              <a:rPr lang="en-US" dirty="0" err="1">
                <a:cs typeface="Calibri"/>
              </a:rPr>
              <a:t>määrin</a:t>
            </a:r>
            <a:r>
              <a:rPr lang="en-US" dirty="0">
                <a:cs typeface="Calibri"/>
              </a:rPr>
              <a:t> </a:t>
            </a:r>
            <a:r>
              <a:rPr lang="en-US" dirty="0" err="1">
                <a:cs typeface="Calibri"/>
              </a:rPr>
              <a:t>erikoistuneet</a:t>
            </a:r>
            <a:r>
              <a:rPr lang="en-US" dirty="0">
                <a:cs typeface="Calibri"/>
              </a:rPr>
              <a:t> </a:t>
            </a:r>
            <a:r>
              <a:rPr lang="en-US" dirty="0" err="1">
                <a:cs typeface="Calibri"/>
              </a:rPr>
              <a:t>joko</a:t>
            </a:r>
            <a:r>
              <a:rPr lang="en-US" dirty="0">
                <a:cs typeface="Calibri"/>
              </a:rPr>
              <a:t> </a:t>
            </a:r>
            <a:r>
              <a:rPr lang="en-US" dirty="0" err="1">
                <a:cs typeface="Calibri"/>
              </a:rPr>
              <a:t>karjan</a:t>
            </a:r>
            <a:r>
              <a:rPr lang="en-US" dirty="0">
                <a:cs typeface="Calibri"/>
              </a:rPr>
              <a:t> </a:t>
            </a:r>
            <a:r>
              <a:rPr lang="en-US" dirty="0" err="1">
                <a:cs typeface="Calibri"/>
              </a:rPr>
              <a:t>kasvatukseen</a:t>
            </a:r>
            <a:r>
              <a:rPr lang="en-US" dirty="0">
                <a:cs typeface="Calibri"/>
              </a:rPr>
              <a:t> tai </a:t>
            </a:r>
            <a:r>
              <a:rPr lang="en-US" dirty="0" err="1">
                <a:cs typeface="Calibri"/>
              </a:rPr>
              <a:t>viljelyyn</a:t>
            </a:r>
            <a:endParaRPr lang="en-US" dirty="0">
              <a:cs typeface="Calibri"/>
            </a:endParaRPr>
          </a:p>
          <a:p>
            <a:endParaRPr lang="en-US" dirty="0">
              <a:cs typeface="Calibri"/>
            </a:endParaRPr>
          </a:p>
        </p:txBody>
      </p:sp>
      <p:sp>
        <p:nvSpPr>
          <p:cNvPr id="4" name="Footer Placeholder 3">
            <a:extLst>
              <a:ext uri="{FF2B5EF4-FFF2-40B4-BE49-F238E27FC236}">
                <a16:creationId xmlns:a16="http://schemas.microsoft.com/office/drawing/2014/main" id="{80360994-9B28-4766-B2C8-9286F80BD52A}"/>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80207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7CC70-8514-4311-819D-2A8F65C06533}"/>
              </a:ext>
            </a:extLst>
          </p:cNvPr>
          <p:cNvSpPr>
            <a:spLocks noGrp="1"/>
          </p:cNvSpPr>
          <p:nvPr>
            <p:ph type="title"/>
          </p:nvPr>
        </p:nvSpPr>
        <p:spPr/>
        <p:txBody>
          <a:bodyPr/>
          <a:lstStyle/>
          <a:p>
            <a:r>
              <a:rPr lang="en-US" err="1">
                <a:latin typeface="Microsoft Sans Serif"/>
                <a:ea typeface="Microsoft Sans Serif"/>
                <a:cs typeface="Microsoft Sans Serif"/>
              </a:rPr>
              <a:t>Ravinteiden</a:t>
            </a:r>
            <a:r>
              <a:rPr lang="en-US">
                <a:latin typeface="Microsoft Sans Serif"/>
                <a:ea typeface="Microsoft Sans Serif"/>
                <a:cs typeface="Microsoft Sans Serif"/>
              </a:rPr>
              <a:t> </a:t>
            </a:r>
            <a:r>
              <a:rPr lang="en-US" err="1">
                <a:latin typeface="Microsoft Sans Serif"/>
                <a:ea typeface="Microsoft Sans Serif"/>
                <a:cs typeface="Microsoft Sans Serif"/>
              </a:rPr>
              <a:t>kierrätyksen</a:t>
            </a:r>
            <a:r>
              <a:rPr lang="en-US">
                <a:latin typeface="Microsoft Sans Serif"/>
                <a:ea typeface="Microsoft Sans Serif"/>
                <a:cs typeface="Microsoft Sans Serif"/>
              </a:rPr>
              <a:t> </a:t>
            </a:r>
            <a:r>
              <a:rPr lang="en-US" err="1">
                <a:latin typeface="Microsoft Sans Serif"/>
                <a:ea typeface="Microsoft Sans Serif"/>
                <a:cs typeface="Microsoft Sans Serif"/>
              </a:rPr>
              <a:t>edistämisen</a:t>
            </a:r>
            <a:r>
              <a:rPr lang="en-US">
                <a:latin typeface="Microsoft Sans Serif"/>
                <a:ea typeface="Microsoft Sans Serif"/>
                <a:cs typeface="Microsoft Sans Serif"/>
              </a:rPr>
              <a:t> </a:t>
            </a:r>
            <a:r>
              <a:rPr lang="en-US" err="1">
                <a:latin typeface="Microsoft Sans Serif"/>
                <a:ea typeface="Microsoft Sans Serif"/>
                <a:cs typeface="Microsoft Sans Serif"/>
              </a:rPr>
              <a:t>moottorit</a:t>
            </a:r>
            <a:endParaRPr lang="en-US" err="1"/>
          </a:p>
        </p:txBody>
      </p:sp>
      <p:sp>
        <p:nvSpPr>
          <p:cNvPr id="3" name="Content Placeholder 2">
            <a:extLst>
              <a:ext uri="{FF2B5EF4-FFF2-40B4-BE49-F238E27FC236}">
                <a16:creationId xmlns:a16="http://schemas.microsoft.com/office/drawing/2014/main" id="{B6249F8A-DDB1-480F-B9E6-2F274D1528EF}"/>
              </a:ext>
            </a:extLst>
          </p:cNvPr>
          <p:cNvSpPr>
            <a:spLocks noGrp="1"/>
          </p:cNvSpPr>
          <p:nvPr>
            <p:ph idx="1"/>
          </p:nvPr>
        </p:nvSpPr>
        <p:spPr>
          <a:xfrm>
            <a:off x="838200" y="1825626"/>
            <a:ext cx="10515600" cy="3686412"/>
          </a:xfrm>
        </p:spPr>
        <p:txBody>
          <a:bodyPr vert="horz" lIns="91440" tIns="45720" rIns="91440" bIns="45720" rtlCol="0" anchor="t">
            <a:normAutofit fontScale="92500" lnSpcReduction="10000"/>
          </a:bodyPr>
          <a:lstStyle/>
          <a:p>
            <a:r>
              <a:rPr lang="en-US" dirty="0" err="1">
                <a:cs typeface="Calibri"/>
              </a:rPr>
              <a:t>Ravinteiden</a:t>
            </a:r>
            <a:r>
              <a:rPr lang="en-US" dirty="0">
                <a:cs typeface="Calibri"/>
              </a:rPr>
              <a:t> </a:t>
            </a:r>
            <a:r>
              <a:rPr lang="en-US" dirty="0" err="1">
                <a:cs typeface="Calibri"/>
              </a:rPr>
              <a:t>kierrätyksen</a:t>
            </a:r>
            <a:r>
              <a:rPr lang="en-US" dirty="0">
                <a:cs typeface="Calibri"/>
              </a:rPr>
              <a:t> </a:t>
            </a:r>
            <a:r>
              <a:rPr lang="en-US" dirty="0" err="1">
                <a:cs typeface="Calibri"/>
              </a:rPr>
              <a:t>tehokas</a:t>
            </a:r>
            <a:r>
              <a:rPr lang="en-US" dirty="0">
                <a:cs typeface="Calibri"/>
              </a:rPr>
              <a:t> </a:t>
            </a:r>
            <a:r>
              <a:rPr lang="en-US" dirty="0" err="1">
                <a:cs typeface="Calibri"/>
              </a:rPr>
              <a:t>edistäminen</a:t>
            </a:r>
            <a:r>
              <a:rPr lang="en-US" dirty="0">
                <a:cs typeface="Calibri"/>
              </a:rPr>
              <a:t> </a:t>
            </a:r>
            <a:r>
              <a:rPr lang="en-US" dirty="0" err="1">
                <a:cs typeface="Calibri"/>
              </a:rPr>
              <a:t>edellyttää</a:t>
            </a:r>
            <a:r>
              <a:rPr lang="en-US" dirty="0">
                <a:cs typeface="Calibri"/>
              </a:rPr>
              <a:t> </a:t>
            </a:r>
            <a:r>
              <a:rPr lang="en-US" dirty="0" err="1">
                <a:cs typeface="Calibri"/>
              </a:rPr>
              <a:t>ohjauskokonaisuuden</a:t>
            </a:r>
            <a:r>
              <a:rPr lang="en-US" dirty="0">
                <a:cs typeface="Calibri"/>
              </a:rPr>
              <a:t> (</a:t>
            </a:r>
            <a:r>
              <a:rPr lang="en-US" dirty="0" err="1">
                <a:cs typeface="Calibri"/>
              </a:rPr>
              <a:t>lainsäädäntö</a:t>
            </a:r>
            <a:r>
              <a:rPr lang="en-US" dirty="0">
                <a:cs typeface="Calibri"/>
              </a:rPr>
              <a:t>, </a:t>
            </a:r>
            <a:r>
              <a:rPr lang="en-US" dirty="0" err="1">
                <a:cs typeface="Calibri"/>
              </a:rPr>
              <a:t>tukijärjestelmä</a:t>
            </a:r>
            <a:r>
              <a:rPr lang="en-US" dirty="0">
                <a:cs typeface="Calibri"/>
              </a:rPr>
              <a:t>, </a:t>
            </a:r>
            <a:r>
              <a:rPr lang="en-US" dirty="0" err="1">
                <a:cs typeface="Calibri"/>
              </a:rPr>
              <a:t>luvat</a:t>
            </a:r>
            <a:r>
              <a:rPr lang="en-US" dirty="0">
                <a:cs typeface="Calibri"/>
              </a:rPr>
              <a:t> </a:t>
            </a:r>
            <a:r>
              <a:rPr lang="en-US" dirty="0" err="1">
                <a:cs typeface="Calibri"/>
              </a:rPr>
              <a:t>jne</a:t>
            </a:r>
            <a:r>
              <a:rPr lang="en-US" dirty="0">
                <a:cs typeface="Calibri"/>
              </a:rPr>
              <a:t>.) </a:t>
            </a:r>
            <a:r>
              <a:rPr lang="en-US" dirty="0" err="1">
                <a:cs typeface="Calibri"/>
              </a:rPr>
              <a:t>uudelleenjärjestämistä</a:t>
            </a:r>
            <a:r>
              <a:rPr lang="en-US" dirty="0">
                <a:cs typeface="Calibri"/>
              </a:rPr>
              <a:t>.</a:t>
            </a:r>
            <a:endParaRPr lang="en-US" dirty="0"/>
          </a:p>
          <a:p>
            <a:r>
              <a:rPr lang="en-US" dirty="0" err="1">
                <a:cs typeface="Calibri"/>
              </a:rPr>
              <a:t>Toimijoiden</a:t>
            </a:r>
            <a:r>
              <a:rPr lang="en-US" dirty="0">
                <a:cs typeface="Calibri"/>
              </a:rPr>
              <a:t> (</a:t>
            </a:r>
            <a:r>
              <a:rPr lang="en-US" dirty="0" err="1">
                <a:cs typeface="Calibri"/>
              </a:rPr>
              <a:t>maatilat</a:t>
            </a:r>
            <a:r>
              <a:rPr lang="en-US" dirty="0">
                <a:cs typeface="Calibri"/>
              </a:rPr>
              <a:t>, </a:t>
            </a:r>
            <a:r>
              <a:rPr lang="en-US" dirty="0" err="1">
                <a:cs typeface="Calibri"/>
              </a:rPr>
              <a:t>teollisuusyritykset</a:t>
            </a:r>
            <a:r>
              <a:rPr lang="en-US" dirty="0">
                <a:cs typeface="Calibri"/>
              </a:rPr>
              <a:t>, </a:t>
            </a:r>
            <a:r>
              <a:rPr lang="en-US" dirty="0" err="1">
                <a:cs typeface="Calibri"/>
              </a:rPr>
              <a:t>biokaasulaitokset</a:t>
            </a:r>
            <a:r>
              <a:rPr lang="en-US" dirty="0">
                <a:cs typeface="Calibri"/>
              </a:rPr>
              <a:t> </a:t>
            </a:r>
            <a:r>
              <a:rPr lang="en-US" dirty="0" err="1">
                <a:cs typeface="Calibri"/>
              </a:rPr>
              <a:t>jne</a:t>
            </a:r>
            <a:r>
              <a:rPr lang="en-US" dirty="0">
                <a:cs typeface="Calibri"/>
              </a:rPr>
              <a:t>.) </a:t>
            </a:r>
            <a:r>
              <a:rPr lang="en-US" dirty="0" err="1">
                <a:cs typeface="Calibri"/>
              </a:rPr>
              <a:t>välisellä</a:t>
            </a:r>
            <a:r>
              <a:rPr lang="en-US" dirty="0">
                <a:cs typeface="Calibri"/>
              </a:rPr>
              <a:t> </a:t>
            </a:r>
            <a:r>
              <a:rPr lang="en-US" dirty="0" err="1">
                <a:cs typeface="Calibri"/>
              </a:rPr>
              <a:t>yhteistyöllä</a:t>
            </a:r>
            <a:r>
              <a:rPr lang="en-US" dirty="0">
                <a:cs typeface="Calibri"/>
              </a:rPr>
              <a:t> on </a:t>
            </a:r>
            <a:r>
              <a:rPr lang="en-US" dirty="0" err="1">
                <a:cs typeface="Calibri"/>
              </a:rPr>
              <a:t>merkittävä</a:t>
            </a:r>
            <a:r>
              <a:rPr lang="en-US" dirty="0">
                <a:cs typeface="Calibri"/>
              </a:rPr>
              <a:t> </a:t>
            </a:r>
            <a:r>
              <a:rPr lang="en-US" dirty="0" err="1">
                <a:cs typeface="Calibri"/>
              </a:rPr>
              <a:t>rooli</a:t>
            </a:r>
            <a:r>
              <a:rPr lang="en-US" dirty="0">
                <a:cs typeface="Calibri"/>
              </a:rPr>
              <a:t> </a:t>
            </a:r>
            <a:r>
              <a:rPr lang="en-US" dirty="0" err="1">
                <a:cs typeface="Calibri"/>
              </a:rPr>
              <a:t>tehokkaan</a:t>
            </a:r>
            <a:r>
              <a:rPr lang="en-US" dirty="0">
                <a:cs typeface="Calibri"/>
              </a:rPr>
              <a:t> </a:t>
            </a:r>
            <a:r>
              <a:rPr lang="en-US" dirty="0" err="1">
                <a:cs typeface="Calibri"/>
              </a:rPr>
              <a:t>ravinnekierrätyksen</a:t>
            </a:r>
            <a:r>
              <a:rPr lang="en-US" dirty="0">
                <a:cs typeface="Calibri"/>
              </a:rPr>
              <a:t> </a:t>
            </a:r>
            <a:r>
              <a:rPr lang="en-US" dirty="0" err="1">
                <a:cs typeface="Calibri"/>
              </a:rPr>
              <a:t>onnistumiseksi</a:t>
            </a:r>
            <a:r>
              <a:rPr lang="en-US" dirty="0">
                <a:cs typeface="Calibri"/>
              </a:rPr>
              <a:t>.</a:t>
            </a:r>
          </a:p>
          <a:p>
            <a:r>
              <a:rPr lang="en-US" dirty="0" err="1">
                <a:cs typeface="Calibri"/>
              </a:rPr>
              <a:t>Tehokas</a:t>
            </a:r>
            <a:r>
              <a:rPr lang="en-US" dirty="0">
                <a:cs typeface="Calibri"/>
              </a:rPr>
              <a:t> </a:t>
            </a:r>
            <a:r>
              <a:rPr lang="en-US" dirty="0" err="1">
                <a:cs typeface="Calibri"/>
              </a:rPr>
              <a:t>ravinteiden</a:t>
            </a:r>
            <a:r>
              <a:rPr lang="en-US" dirty="0">
                <a:cs typeface="Calibri"/>
              </a:rPr>
              <a:t> </a:t>
            </a:r>
            <a:r>
              <a:rPr lang="en-US" dirty="0" err="1">
                <a:cs typeface="Calibri"/>
              </a:rPr>
              <a:t>kierrätys</a:t>
            </a:r>
            <a:r>
              <a:rPr lang="en-US" dirty="0">
                <a:cs typeface="Calibri"/>
              </a:rPr>
              <a:t> </a:t>
            </a:r>
            <a:r>
              <a:rPr lang="en-US" dirty="0" err="1">
                <a:cs typeface="Calibri"/>
              </a:rPr>
              <a:t>edellyttää</a:t>
            </a:r>
            <a:r>
              <a:rPr lang="en-US" dirty="0">
                <a:cs typeface="Calibri"/>
              </a:rPr>
              <a:t> </a:t>
            </a:r>
            <a:r>
              <a:rPr lang="en-US" dirty="0" err="1">
                <a:cs typeface="Calibri"/>
              </a:rPr>
              <a:t>toimivien</a:t>
            </a:r>
            <a:r>
              <a:rPr lang="en-US" dirty="0">
                <a:cs typeface="Calibri"/>
              </a:rPr>
              <a:t> </a:t>
            </a:r>
            <a:r>
              <a:rPr lang="en-US" dirty="0" err="1">
                <a:cs typeface="Calibri"/>
              </a:rPr>
              <a:t>markkinoiden</a:t>
            </a:r>
            <a:r>
              <a:rPr lang="en-US" dirty="0">
                <a:cs typeface="Calibri"/>
              </a:rPr>
              <a:t> </a:t>
            </a:r>
            <a:r>
              <a:rPr lang="en-US" dirty="0" err="1">
                <a:cs typeface="Calibri"/>
              </a:rPr>
              <a:t>luomista</a:t>
            </a:r>
            <a:r>
              <a:rPr lang="en-US" dirty="0">
                <a:cs typeface="Calibri"/>
              </a:rPr>
              <a:t>. </a:t>
            </a:r>
          </a:p>
          <a:p>
            <a:r>
              <a:rPr lang="en-US" dirty="0" err="1">
                <a:cs typeface="Calibri"/>
              </a:rPr>
              <a:t>Taloudellisilla</a:t>
            </a:r>
            <a:r>
              <a:rPr lang="en-US" dirty="0">
                <a:cs typeface="Calibri"/>
              </a:rPr>
              <a:t> </a:t>
            </a:r>
            <a:r>
              <a:rPr lang="en-US" dirty="0" err="1">
                <a:cs typeface="Calibri"/>
              </a:rPr>
              <a:t>ohjauskeinoilla</a:t>
            </a:r>
            <a:r>
              <a:rPr lang="en-US" dirty="0">
                <a:cs typeface="Calibri"/>
              </a:rPr>
              <a:t> </a:t>
            </a:r>
            <a:r>
              <a:rPr lang="en-US" dirty="0" err="1">
                <a:cs typeface="Calibri"/>
              </a:rPr>
              <a:t>voidaan</a:t>
            </a:r>
            <a:r>
              <a:rPr lang="en-US" dirty="0">
                <a:cs typeface="Calibri"/>
              </a:rPr>
              <a:t> </a:t>
            </a:r>
            <a:r>
              <a:rPr lang="en-US" dirty="0" err="1">
                <a:cs typeface="Calibri"/>
              </a:rPr>
              <a:t>edistää</a:t>
            </a:r>
            <a:r>
              <a:rPr lang="en-US" dirty="0">
                <a:cs typeface="Calibri"/>
              </a:rPr>
              <a:t> </a:t>
            </a:r>
            <a:r>
              <a:rPr lang="en-US" dirty="0" err="1">
                <a:cs typeface="Calibri"/>
              </a:rPr>
              <a:t>ravinteiden</a:t>
            </a:r>
            <a:r>
              <a:rPr lang="en-US" dirty="0">
                <a:cs typeface="Calibri"/>
              </a:rPr>
              <a:t> </a:t>
            </a:r>
            <a:r>
              <a:rPr lang="en-US" dirty="0" err="1">
                <a:cs typeface="Calibri"/>
              </a:rPr>
              <a:t>kierrätystä</a:t>
            </a:r>
            <a:r>
              <a:rPr lang="en-US" dirty="0">
                <a:cs typeface="Calibri"/>
              </a:rPr>
              <a:t> - </a:t>
            </a:r>
            <a:r>
              <a:rPr lang="en-US" dirty="0" err="1">
                <a:cs typeface="Calibri"/>
              </a:rPr>
              <a:t>verot</a:t>
            </a:r>
            <a:r>
              <a:rPr lang="en-US" dirty="0">
                <a:cs typeface="Calibri"/>
              </a:rPr>
              <a:t> ja </a:t>
            </a:r>
            <a:r>
              <a:rPr lang="en-US" dirty="0" err="1">
                <a:cs typeface="Calibri"/>
              </a:rPr>
              <a:t>maksut</a:t>
            </a:r>
            <a:r>
              <a:rPr lang="en-US" dirty="0">
                <a:cs typeface="Calibri"/>
              </a:rPr>
              <a:t> </a:t>
            </a:r>
            <a:r>
              <a:rPr lang="en-US" dirty="0" err="1">
                <a:cs typeface="Calibri"/>
              </a:rPr>
              <a:t>ohjaavat</a:t>
            </a:r>
            <a:r>
              <a:rPr lang="en-US" dirty="0">
                <a:cs typeface="Calibri"/>
              </a:rPr>
              <a:t> </a:t>
            </a:r>
            <a:r>
              <a:rPr lang="en-US" dirty="0" err="1">
                <a:cs typeface="Calibri"/>
              </a:rPr>
              <a:t>toimintaa</a:t>
            </a:r>
            <a:r>
              <a:rPr lang="en-US" dirty="0">
                <a:cs typeface="Calibri"/>
              </a:rPr>
              <a:t> </a:t>
            </a:r>
            <a:r>
              <a:rPr lang="en-US" dirty="0" err="1">
                <a:cs typeface="Calibri"/>
              </a:rPr>
              <a:t>kohti</a:t>
            </a:r>
            <a:r>
              <a:rPr lang="en-US" dirty="0">
                <a:cs typeface="Calibri"/>
              </a:rPr>
              <a:t> </a:t>
            </a:r>
            <a:r>
              <a:rPr lang="en-US" dirty="0" err="1">
                <a:cs typeface="Calibri"/>
              </a:rPr>
              <a:t>ravinnetaloutta</a:t>
            </a:r>
            <a:r>
              <a:rPr lang="en-US" dirty="0">
                <a:cs typeface="Calibri"/>
              </a:rPr>
              <a:t> ja </a:t>
            </a:r>
            <a:r>
              <a:rPr lang="en-US" dirty="0" err="1">
                <a:cs typeface="Calibri"/>
              </a:rPr>
              <a:t>tukiet</a:t>
            </a:r>
            <a:r>
              <a:rPr lang="en-US" dirty="0">
                <a:cs typeface="Calibri"/>
              </a:rPr>
              <a:t> ja </a:t>
            </a:r>
            <a:r>
              <a:rPr lang="en-US" dirty="0" err="1">
                <a:cs typeface="Calibri"/>
              </a:rPr>
              <a:t>syöttötariffit</a:t>
            </a:r>
            <a:r>
              <a:rPr lang="en-US" dirty="0">
                <a:cs typeface="Calibri"/>
              </a:rPr>
              <a:t> </a:t>
            </a:r>
            <a:r>
              <a:rPr lang="en-US" dirty="0" err="1">
                <a:cs typeface="Calibri"/>
              </a:rPr>
              <a:t>toimivat</a:t>
            </a:r>
            <a:r>
              <a:rPr lang="en-US" dirty="0">
                <a:cs typeface="Calibri"/>
              </a:rPr>
              <a:t> </a:t>
            </a:r>
            <a:r>
              <a:rPr lang="en-US" dirty="0" err="1">
                <a:cs typeface="Calibri"/>
              </a:rPr>
              <a:t>kannustimina</a:t>
            </a:r>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pPr marL="0" indent="0">
              <a:buNone/>
            </a:pPr>
            <a:endParaRPr lang="en-US" dirty="0">
              <a:cs typeface="Calibri"/>
            </a:endParaRPr>
          </a:p>
        </p:txBody>
      </p:sp>
      <p:sp>
        <p:nvSpPr>
          <p:cNvPr id="4" name="Footer Placeholder 3">
            <a:extLst>
              <a:ext uri="{FF2B5EF4-FFF2-40B4-BE49-F238E27FC236}">
                <a16:creationId xmlns:a16="http://schemas.microsoft.com/office/drawing/2014/main" id="{D5B56FEC-6606-4455-9B50-239EF84C0126}"/>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442274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7CC70-8514-4311-819D-2A8F65C06533}"/>
              </a:ext>
            </a:extLst>
          </p:cNvPr>
          <p:cNvSpPr>
            <a:spLocks noGrp="1"/>
          </p:cNvSpPr>
          <p:nvPr>
            <p:ph type="title"/>
          </p:nvPr>
        </p:nvSpPr>
        <p:spPr/>
        <p:txBody>
          <a:bodyPr/>
          <a:lstStyle/>
          <a:p>
            <a:r>
              <a:rPr lang="en-US" err="1">
                <a:latin typeface="Microsoft Sans Serif"/>
                <a:ea typeface="Microsoft Sans Serif"/>
                <a:cs typeface="Microsoft Sans Serif"/>
              </a:rPr>
              <a:t>Ravinteiden</a:t>
            </a:r>
            <a:r>
              <a:rPr lang="en-US">
                <a:latin typeface="Microsoft Sans Serif"/>
                <a:ea typeface="Microsoft Sans Serif"/>
                <a:cs typeface="Microsoft Sans Serif"/>
              </a:rPr>
              <a:t> </a:t>
            </a:r>
            <a:r>
              <a:rPr lang="en-US" err="1">
                <a:latin typeface="Microsoft Sans Serif"/>
                <a:ea typeface="Microsoft Sans Serif"/>
                <a:cs typeface="Microsoft Sans Serif"/>
              </a:rPr>
              <a:t>kierrätyksen</a:t>
            </a:r>
            <a:r>
              <a:rPr lang="en-US">
                <a:latin typeface="Microsoft Sans Serif"/>
                <a:ea typeface="Microsoft Sans Serif"/>
                <a:cs typeface="Microsoft Sans Serif"/>
              </a:rPr>
              <a:t> </a:t>
            </a:r>
            <a:r>
              <a:rPr lang="en-US" err="1">
                <a:latin typeface="Microsoft Sans Serif"/>
                <a:ea typeface="Microsoft Sans Serif"/>
                <a:cs typeface="Microsoft Sans Serif"/>
              </a:rPr>
              <a:t>edistämisen</a:t>
            </a:r>
            <a:r>
              <a:rPr lang="en-US">
                <a:latin typeface="Microsoft Sans Serif"/>
                <a:ea typeface="Microsoft Sans Serif"/>
                <a:cs typeface="Microsoft Sans Serif"/>
              </a:rPr>
              <a:t> </a:t>
            </a:r>
            <a:r>
              <a:rPr lang="en-US" err="1">
                <a:latin typeface="Microsoft Sans Serif"/>
                <a:ea typeface="Microsoft Sans Serif"/>
                <a:cs typeface="Microsoft Sans Serif"/>
              </a:rPr>
              <a:t>moottorit</a:t>
            </a:r>
            <a:endParaRPr lang="en-US" err="1"/>
          </a:p>
        </p:txBody>
      </p:sp>
      <p:sp>
        <p:nvSpPr>
          <p:cNvPr id="3" name="Content Placeholder 2">
            <a:extLst>
              <a:ext uri="{FF2B5EF4-FFF2-40B4-BE49-F238E27FC236}">
                <a16:creationId xmlns:a16="http://schemas.microsoft.com/office/drawing/2014/main" id="{B6249F8A-DDB1-480F-B9E6-2F274D1528EF}"/>
              </a:ext>
            </a:extLst>
          </p:cNvPr>
          <p:cNvSpPr>
            <a:spLocks noGrp="1"/>
          </p:cNvSpPr>
          <p:nvPr>
            <p:ph idx="1"/>
          </p:nvPr>
        </p:nvSpPr>
        <p:spPr/>
        <p:txBody>
          <a:bodyPr vert="horz" lIns="91440" tIns="45720" rIns="91440" bIns="45720" rtlCol="0" anchor="t">
            <a:normAutofit/>
          </a:bodyPr>
          <a:lstStyle/>
          <a:p>
            <a:r>
              <a:rPr lang="en-US" err="1">
                <a:ea typeface="+mn-lt"/>
                <a:cs typeface="+mn-lt"/>
              </a:rPr>
              <a:t>Kierrätysravinteiden</a:t>
            </a:r>
            <a:r>
              <a:rPr lang="en-US">
                <a:ea typeface="+mn-lt"/>
                <a:cs typeface="+mn-lt"/>
              </a:rPr>
              <a:t> </a:t>
            </a:r>
            <a:r>
              <a:rPr lang="en-US" err="1">
                <a:ea typeface="+mn-lt"/>
                <a:cs typeface="+mn-lt"/>
              </a:rPr>
              <a:t>saatavuutta</a:t>
            </a:r>
            <a:r>
              <a:rPr lang="en-US">
                <a:ea typeface="+mn-lt"/>
                <a:cs typeface="+mn-lt"/>
              </a:rPr>
              <a:t> ja </a:t>
            </a:r>
            <a:r>
              <a:rPr lang="en-US" err="1">
                <a:ea typeface="+mn-lt"/>
                <a:cs typeface="+mn-lt"/>
              </a:rPr>
              <a:t>imagoa</a:t>
            </a:r>
            <a:r>
              <a:rPr lang="en-US">
                <a:ea typeface="+mn-lt"/>
                <a:cs typeface="+mn-lt"/>
              </a:rPr>
              <a:t> on </a:t>
            </a:r>
            <a:r>
              <a:rPr lang="en-US" err="1">
                <a:ea typeface="+mn-lt"/>
                <a:cs typeface="+mn-lt"/>
              </a:rPr>
              <a:t>parannettava</a:t>
            </a:r>
            <a:r>
              <a:rPr lang="en-US">
                <a:ea typeface="+mn-lt"/>
                <a:cs typeface="+mn-lt"/>
              </a:rPr>
              <a:t>.</a:t>
            </a:r>
            <a:endParaRPr lang="en-US">
              <a:cs typeface="Calibri" panose="020F0502020204030204"/>
            </a:endParaRPr>
          </a:p>
          <a:p>
            <a:r>
              <a:rPr lang="en-US" err="1">
                <a:cs typeface="Calibri" panose="020F0502020204030204"/>
              </a:rPr>
              <a:t>Ominaisuuksia</a:t>
            </a:r>
            <a:r>
              <a:rPr lang="en-US">
                <a:cs typeface="Calibri" panose="020F0502020204030204"/>
              </a:rPr>
              <a:t>, </a:t>
            </a:r>
            <a:r>
              <a:rPr lang="en-US" err="1">
                <a:cs typeface="Calibri" panose="020F0502020204030204"/>
              </a:rPr>
              <a:t>kuten</a:t>
            </a:r>
            <a:r>
              <a:rPr lang="en-US">
                <a:cs typeface="Calibri" panose="020F0502020204030204"/>
              </a:rPr>
              <a:t> </a:t>
            </a:r>
            <a:r>
              <a:rPr lang="en-US" err="1">
                <a:cs typeface="Calibri" panose="020F0502020204030204"/>
              </a:rPr>
              <a:t>koostumusta</a:t>
            </a:r>
            <a:r>
              <a:rPr lang="en-US">
                <a:cs typeface="Calibri" panose="020F0502020204030204"/>
              </a:rPr>
              <a:t>, </a:t>
            </a:r>
            <a:r>
              <a:rPr lang="en-US" err="1">
                <a:cs typeface="Calibri" panose="020F0502020204030204"/>
              </a:rPr>
              <a:t>jakelumuotoa</a:t>
            </a:r>
            <a:r>
              <a:rPr lang="en-US">
                <a:cs typeface="Calibri" panose="020F0502020204030204"/>
              </a:rPr>
              <a:t>, </a:t>
            </a:r>
            <a:r>
              <a:rPr lang="en-US" err="1">
                <a:cs typeface="Calibri" panose="020F0502020204030204"/>
              </a:rPr>
              <a:t>laatua</a:t>
            </a:r>
            <a:r>
              <a:rPr lang="en-US">
                <a:cs typeface="Calibri" panose="020F0502020204030204"/>
              </a:rPr>
              <a:t> ja </a:t>
            </a:r>
            <a:r>
              <a:rPr lang="en-US" err="1">
                <a:cs typeface="Calibri" panose="020F0502020204030204"/>
              </a:rPr>
              <a:t>hintaa</a:t>
            </a:r>
            <a:r>
              <a:rPr lang="en-US">
                <a:cs typeface="Calibri" panose="020F0502020204030204"/>
              </a:rPr>
              <a:t>, </a:t>
            </a:r>
            <a:r>
              <a:rPr lang="en-US" err="1">
                <a:cs typeface="Calibri" panose="020F0502020204030204"/>
              </a:rPr>
              <a:t>kehittämällä</a:t>
            </a:r>
            <a:r>
              <a:rPr lang="en-US">
                <a:cs typeface="Calibri" panose="020F0502020204030204"/>
              </a:rPr>
              <a:t> </a:t>
            </a:r>
            <a:r>
              <a:rPr lang="en-US" err="1">
                <a:cs typeface="Calibri" panose="020F0502020204030204"/>
              </a:rPr>
              <a:t>kierrätysravinteiden</a:t>
            </a:r>
            <a:r>
              <a:rPr lang="en-US">
                <a:cs typeface="Calibri" panose="020F0502020204030204"/>
              </a:rPr>
              <a:t> </a:t>
            </a:r>
            <a:r>
              <a:rPr lang="en-US" err="1">
                <a:cs typeface="Calibri" panose="020F0502020204030204"/>
              </a:rPr>
              <a:t>käyttöä</a:t>
            </a:r>
            <a:r>
              <a:rPr lang="en-US">
                <a:cs typeface="Calibri" panose="020F0502020204030204"/>
              </a:rPr>
              <a:t> ja </a:t>
            </a:r>
            <a:r>
              <a:rPr lang="en-US" err="1">
                <a:cs typeface="Calibri" panose="020F0502020204030204"/>
              </a:rPr>
              <a:t>markkinoita</a:t>
            </a:r>
            <a:r>
              <a:rPr lang="en-US">
                <a:cs typeface="Calibri" panose="020F0502020204030204"/>
              </a:rPr>
              <a:t> </a:t>
            </a:r>
            <a:r>
              <a:rPr lang="en-US" err="1">
                <a:cs typeface="Calibri" panose="020F0502020204030204"/>
              </a:rPr>
              <a:t>voidaan</a:t>
            </a:r>
            <a:r>
              <a:rPr lang="en-US">
                <a:cs typeface="Calibri" panose="020F0502020204030204"/>
              </a:rPr>
              <a:t> </a:t>
            </a:r>
            <a:r>
              <a:rPr lang="en-US" err="1">
                <a:cs typeface="Calibri" panose="020F0502020204030204"/>
              </a:rPr>
              <a:t>kasvattaa</a:t>
            </a:r>
            <a:r>
              <a:rPr lang="en-US">
                <a:cs typeface="Calibri" panose="020F0502020204030204"/>
              </a:rPr>
              <a:t>.</a:t>
            </a:r>
          </a:p>
          <a:p>
            <a:r>
              <a:rPr lang="en-US" err="1">
                <a:ea typeface="+mn-lt"/>
                <a:cs typeface="+mn-lt"/>
              </a:rPr>
              <a:t>Myös</a:t>
            </a:r>
            <a:r>
              <a:rPr lang="en-US">
                <a:ea typeface="+mn-lt"/>
                <a:cs typeface="+mn-lt"/>
              </a:rPr>
              <a:t> </a:t>
            </a:r>
            <a:r>
              <a:rPr lang="en-US" err="1">
                <a:ea typeface="+mn-lt"/>
                <a:cs typeface="+mn-lt"/>
              </a:rPr>
              <a:t>uusilla</a:t>
            </a:r>
            <a:r>
              <a:rPr lang="en-US">
                <a:ea typeface="+mn-lt"/>
                <a:cs typeface="+mn-lt"/>
              </a:rPr>
              <a:t> </a:t>
            </a:r>
            <a:r>
              <a:rPr lang="en-US" err="1">
                <a:ea typeface="+mn-lt"/>
                <a:cs typeface="+mn-lt"/>
              </a:rPr>
              <a:t>teknologisilla</a:t>
            </a:r>
            <a:r>
              <a:rPr lang="en-US">
                <a:ea typeface="+mn-lt"/>
                <a:cs typeface="+mn-lt"/>
              </a:rPr>
              <a:t> </a:t>
            </a:r>
            <a:r>
              <a:rPr lang="en-US" err="1">
                <a:ea typeface="+mn-lt"/>
                <a:cs typeface="+mn-lt"/>
              </a:rPr>
              <a:t>innovaatioilla</a:t>
            </a:r>
            <a:r>
              <a:rPr lang="en-US">
                <a:ea typeface="+mn-lt"/>
                <a:cs typeface="+mn-lt"/>
              </a:rPr>
              <a:t> ja </a:t>
            </a:r>
            <a:r>
              <a:rPr lang="en-US" err="1">
                <a:ea typeface="+mn-lt"/>
                <a:cs typeface="+mn-lt"/>
              </a:rPr>
              <a:t>ratkaisuilla</a:t>
            </a:r>
            <a:r>
              <a:rPr lang="en-US">
                <a:ea typeface="+mn-lt"/>
                <a:cs typeface="+mn-lt"/>
              </a:rPr>
              <a:t> on </a:t>
            </a:r>
            <a:r>
              <a:rPr lang="en-US" err="1">
                <a:ea typeface="+mn-lt"/>
                <a:cs typeface="+mn-lt"/>
              </a:rPr>
              <a:t>tärkeä</a:t>
            </a:r>
            <a:r>
              <a:rPr lang="en-US">
                <a:ea typeface="+mn-lt"/>
                <a:cs typeface="+mn-lt"/>
              </a:rPr>
              <a:t> </a:t>
            </a:r>
            <a:r>
              <a:rPr lang="en-US" err="1">
                <a:ea typeface="+mn-lt"/>
                <a:cs typeface="+mn-lt"/>
              </a:rPr>
              <a:t>rooli</a:t>
            </a:r>
            <a:r>
              <a:rPr lang="en-US">
                <a:ea typeface="+mn-lt"/>
                <a:cs typeface="+mn-lt"/>
              </a:rPr>
              <a:t> </a:t>
            </a:r>
            <a:r>
              <a:rPr lang="en-US" err="1">
                <a:ea typeface="+mn-lt"/>
                <a:cs typeface="+mn-lt"/>
              </a:rPr>
              <a:t>ravinnetalouden</a:t>
            </a:r>
            <a:r>
              <a:rPr lang="en-US">
                <a:ea typeface="+mn-lt"/>
                <a:cs typeface="+mn-lt"/>
              </a:rPr>
              <a:t> luomisessa.</a:t>
            </a:r>
          </a:p>
          <a:p>
            <a:endParaRPr lang="en-US">
              <a:ea typeface="+mn-lt"/>
              <a:cs typeface="+mn-lt"/>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p:txBody>
      </p:sp>
      <p:sp>
        <p:nvSpPr>
          <p:cNvPr id="4" name="Footer Placeholder 3">
            <a:extLst>
              <a:ext uri="{FF2B5EF4-FFF2-40B4-BE49-F238E27FC236}">
                <a16:creationId xmlns:a16="http://schemas.microsoft.com/office/drawing/2014/main" id="{D5B56FEC-6606-4455-9B50-239EF84C0126}"/>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798172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342E-7B4F-488D-977B-4D7437CF2000}"/>
              </a:ext>
            </a:extLst>
          </p:cNvPr>
          <p:cNvSpPr>
            <a:spLocks noGrp="1"/>
          </p:cNvSpPr>
          <p:nvPr>
            <p:ph type="title"/>
          </p:nvPr>
        </p:nvSpPr>
        <p:spPr/>
        <p:txBody>
          <a:bodyPr/>
          <a:lstStyle/>
          <a:p>
            <a:r>
              <a:rPr lang="en-US" err="1">
                <a:latin typeface="Microsoft Sans Serif"/>
                <a:ea typeface="Microsoft Sans Serif"/>
                <a:cs typeface="Microsoft Sans Serif"/>
              </a:rPr>
              <a:t>Lähteet</a:t>
            </a:r>
            <a:endParaRPr lang="en-US" err="1"/>
          </a:p>
        </p:txBody>
      </p:sp>
      <p:sp>
        <p:nvSpPr>
          <p:cNvPr id="3" name="Content Placeholder 2">
            <a:extLst>
              <a:ext uri="{FF2B5EF4-FFF2-40B4-BE49-F238E27FC236}">
                <a16:creationId xmlns:a16="http://schemas.microsoft.com/office/drawing/2014/main" id="{3469207A-F0E2-4834-B446-2F1AF84EC400}"/>
              </a:ext>
            </a:extLst>
          </p:cNvPr>
          <p:cNvSpPr>
            <a:spLocks noGrp="1"/>
          </p:cNvSpPr>
          <p:nvPr>
            <p:ph idx="1"/>
          </p:nvPr>
        </p:nvSpPr>
        <p:spPr/>
        <p:txBody>
          <a:bodyPr vert="horz" lIns="91440" tIns="45720" rIns="91440" bIns="45720" rtlCol="0" anchor="t">
            <a:normAutofit fontScale="77500" lnSpcReduction="20000"/>
          </a:bodyPr>
          <a:lstStyle/>
          <a:p>
            <a:r>
              <a:rPr lang="en-US" dirty="0" err="1">
                <a:ea typeface="+mn-lt"/>
                <a:cs typeface="+mn-lt"/>
              </a:rPr>
              <a:t>Berninger,Kati</a:t>
            </a:r>
            <a:r>
              <a:rPr lang="en-US" dirty="0">
                <a:ea typeface="+mn-lt"/>
                <a:cs typeface="+mn-lt"/>
              </a:rPr>
              <a:t>. </a:t>
            </a:r>
            <a:r>
              <a:rPr lang="en-US" dirty="0" err="1">
                <a:ea typeface="+mn-lt"/>
                <a:cs typeface="+mn-lt"/>
              </a:rPr>
              <a:t>Ravinteiden</a:t>
            </a:r>
            <a:r>
              <a:rPr lang="en-US" dirty="0">
                <a:ea typeface="+mn-lt"/>
                <a:cs typeface="+mn-lt"/>
              </a:rPr>
              <a:t> </a:t>
            </a:r>
            <a:r>
              <a:rPr lang="en-US" dirty="0" err="1">
                <a:ea typeface="+mn-lt"/>
                <a:cs typeface="+mn-lt"/>
              </a:rPr>
              <a:t>kierrätys</a:t>
            </a:r>
            <a:r>
              <a:rPr lang="en-US" dirty="0">
                <a:ea typeface="+mn-lt"/>
                <a:cs typeface="+mn-lt"/>
              </a:rPr>
              <a:t> </a:t>
            </a:r>
            <a:r>
              <a:rPr lang="en-US" dirty="0" err="1">
                <a:ea typeface="+mn-lt"/>
                <a:cs typeface="+mn-lt"/>
              </a:rPr>
              <a:t>Suomessa</a:t>
            </a:r>
            <a:r>
              <a:rPr lang="en-US" dirty="0">
                <a:ea typeface="+mn-lt"/>
                <a:cs typeface="+mn-lt"/>
              </a:rPr>
              <a:t> – </a:t>
            </a:r>
            <a:r>
              <a:rPr lang="en-US" dirty="0" err="1">
                <a:ea typeface="+mn-lt"/>
                <a:cs typeface="+mn-lt"/>
              </a:rPr>
              <a:t>Koskeeko</a:t>
            </a:r>
            <a:r>
              <a:rPr lang="en-US" dirty="0">
                <a:ea typeface="+mn-lt"/>
                <a:cs typeface="+mn-lt"/>
              </a:rPr>
              <a:t> </a:t>
            </a:r>
            <a:r>
              <a:rPr lang="en-US" dirty="0" err="1">
                <a:ea typeface="+mn-lt"/>
                <a:cs typeface="+mn-lt"/>
              </a:rPr>
              <a:t>asia</a:t>
            </a:r>
            <a:r>
              <a:rPr lang="en-US" dirty="0">
                <a:ea typeface="+mn-lt"/>
                <a:cs typeface="+mn-lt"/>
              </a:rPr>
              <a:t> </a:t>
            </a:r>
            <a:r>
              <a:rPr lang="en-US" dirty="0" err="1">
                <a:ea typeface="+mn-lt"/>
                <a:cs typeface="+mn-lt"/>
              </a:rPr>
              <a:t>minua</a:t>
            </a:r>
            <a:r>
              <a:rPr lang="en-US" dirty="0">
                <a:ea typeface="+mn-lt"/>
                <a:cs typeface="+mn-lt"/>
              </a:rPr>
              <a:t>? </a:t>
            </a:r>
            <a:r>
              <a:rPr lang="en-US" dirty="0" err="1">
                <a:ea typeface="+mn-lt"/>
                <a:cs typeface="+mn-lt"/>
              </a:rPr>
              <a:t>Tyrsky</a:t>
            </a:r>
            <a:r>
              <a:rPr lang="en-US" dirty="0">
                <a:ea typeface="+mn-lt"/>
                <a:cs typeface="+mn-lt"/>
              </a:rPr>
              <a:t> Consulting. </a:t>
            </a:r>
            <a:r>
              <a:rPr lang="en-US" dirty="0" err="1">
                <a:ea typeface="+mn-lt"/>
                <a:cs typeface="+mn-lt"/>
              </a:rPr>
              <a:t>Tulostettu</a:t>
            </a:r>
            <a:r>
              <a:rPr lang="en-US" dirty="0">
                <a:ea typeface="+mn-lt"/>
                <a:cs typeface="+mn-lt"/>
              </a:rPr>
              <a:t> 13.3.2019. </a:t>
            </a:r>
            <a:r>
              <a:rPr lang="en-US" dirty="0">
                <a:ea typeface="+mn-lt"/>
                <a:cs typeface="+mn-lt"/>
                <a:hlinkClick r:id="rId2"/>
              </a:rPr>
              <a:t>https://www.tyrskyconsulting.fi/ravinteiden_kierratys_suomessa.pdf</a:t>
            </a:r>
            <a:r>
              <a:rPr lang="en-US" dirty="0">
                <a:ea typeface="+mn-lt"/>
                <a:cs typeface="+mn-lt"/>
              </a:rPr>
              <a:t> </a:t>
            </a:r>
          </a:p>
          <a:p>
            <a:r>
              <a:rPr lang="en-US" dirty="0" err="1">
                <a:ea typeface="+mn-lt"/>
                <a:cs typeface="+mn-lt"/>
              </a:rPr>
              <a:t>Suomesta</a:t>
            </a:r>
            <a:r>
              <a:rPr lang="en-US" dirty="0">
                <a:ea typeface="+mn-lt"/>
                <a:cs typeface="+mn-lt"/>
              </a:rPr>
              <a:t> </a:t>
            </a:r>
            <a:r>
              <a:rPr lang="en-US" dirty="0" err="1">
                <a:ea typeface="+mn-lt"/>
                <a:cs typeface="+mn-lt"/>
              </a:rPr>
              <a:t>ravinteiden</a:t>
            </a:r>
            <a:r>
              <a:rPr lang="en-US" dirty="0">
                <a:ea typeface="+mn-lt"/>
                <a:cs typeface="+mn-lt"/>
              </a:rPr>
              <a:t> </a:t>
            </a:r>
            <a:r>
              <a:rPr lang="en-US" dirty="0" err="1">
                <a:ea typeface="+mn-lt"/>
                <a:cs typeface="+mn-lt"/>
              </a:rPr>
              <a:t>kierrätyksen</a:t>
            </a:r>
            <a:r>
              <a:rPr lang="en-US" dirty="0">
                <a:ea typeface="+mn-lt"/>
                <a:cs typeface="+mn-lt"/>
              </a:rPr>
              <a:t> </a:t>
            </a:r>
            <a:r>
              <a:rPr lang="en-US" dirty="0" err="1">
                <a:ea typeface="+mn-lt"/>
                <a:cs typeface="+mn-lt"/>
              </a:rPr>
              <a:t>mallimaa</a:t>
            </a:r>
            <a:r>
              <a:rPr lang="en-US" dirty="0">
                <a:ea typeface="+mn-lt"/>
                <a:cs typeface="+mn-lt"/>
              </a:rPr>
              <a:t>. </a:t>
            </a:r>
            <a:r>
              <a:rPr lang="en-US" dirty="0" err="1">
                <a:ea typeface="+mn-lt"/>
                <a:cs typeface="+mn-lt"/>
              </a:rPr>
              <a:t>Työryhmämuistio</a:t>
            </a:r>
            <a:r>
              <a:rPr lang="en-US" dirty="0">
                <a:ea typeface="+mn-lt"/>
                <a:cs typeface="+mn-lt"/>
              </a:rPr>
              <a:t> mmm 2011:5. Helsinki 2011. </a:t>
            </a:r>
            <a:r>
              <a:rPr lang="en-US" dirty="0" err="1">
                <a:ea typeface="+mn-lt"/>
                <a:cs typeface="+mn-lt"/>
              </a:rPr>
              <a:t>Tulostettu</a:t>
            </a:r>
            <a:r>
              <a:rPr lang="en-US" dirty="0">
                <a:ea typeface="+mn-lt"/>
                <a:cs typeface="+mn-lt"/>
              </a:rPr>
              <a:t> 9.5.2019. </a:t>
            </a:r>
            <a:r>
              <a:rPr lang="en-US" dirty="0">
                <a:ea typeface="+mn-lt"/>
                <a:cs typeface="+mn-lt"/>
                <a:hlinkClick r:id="rId3"/>
              </a:rPr>
              <a:t>http://urn.fi/URN:ISBN:978-952-453-649-3</a:t>
            </a:r>
            <a:r>
              <a:rPr lang="en-US" dirty="0">
                <a:ea typeface="+mn-lt"/>
                <a:cs typeface="+mn-lt"/>
              </a:rPr>
              <a:t> </a:t>
            </a:r>
            <a:endParaRPr lang="en-US" dirty="0"/>
          </a:p>
          <a:p>
            <a:r>
              <a:rPr lang="en-US" dirty="0">
                <a:ea typeface="+mn-lt"/>
                <a:cs typeface="+mn-lt"/>
              </a:rPr>
              <a:t> </a:t>
            </a:r>
            <a:r>
              <a:rPr lang="en-US" dirty="0" err="1" smtClean="0">
                <a:ea typeface="+mn-lt"/>
                <a:cs typeface="+mn-lt"/>
              </a:rPr>
              <a:t>Aho</a:t>
            </a:r>
            <a:r>
              <a:rPr lang="en-US" dirty="0">
                <a:ea typeface="+mn-lt"/>
                <a:cs typeface="+mn-lt"/>
              </a:rPr>
              <a:t>, M., </a:t>
            </a:r>
            <a:r>
              <a:rPr lang="en-US" dirty="0" err="1">
                <a:ea typeface="+mn-lt"/>
                <a:cs typeface="+mn-lt"/>
              </a:rPr>
              <a:t>Pursula</a:t>
            </a:r>
            <a:r>
              <a:rPr lang="en-US" dirty="0">
                <a:ea typeface="+mn-lt"/>
                <a:cs typeface="+mn-lt"/>
              </a:rPr>
              <a:t>, T., </a:t>
            </a:r>
            <a:r>
              <a:rPr lang="en-US" dirty="0" err="1">
                <a:ea typeface="+mn-lt"/>
                <a:cs typeface="+mn-lt"/>
              </a:rPr>
              <a:t>Saario</a:t>
            </a:r>
            <a:r>
              <a:rPr lang="en-US" dirty="0">
                <a:ea typeface="+mn-lt"/>
                <a:cs typeface="+mn-lt"/>
              </a:rPr>
              <a:t>, M., Miller, T., </a:t>
            </a:r>
            <a:r>
              <a:rPr lang="en-US" dirty="0" err="1">
                <a:ea typeface="+mn-lt"/>
                <a:cs typeface="+mn-lt"/>
              </a:rPr>
              <a:t>Kumpulainen</a:t>
            </a:r>
            <a:r>
              <a:rPr lang="en-US" dirty="0">
                <a:ea typeface="+mn-lt"/>
                <a:cs typeface="+mn-lt"/>
              </a:rPr>
              <a:t>, A., </a:t>
            </a:r>
            <a:r>
              <a:rPr lang="en-US" dirty="0" err="1">
                <a:ea typeface="+mn-lt"/>
                <a:cs typeface="+mn-lt"/>
              </a:rPr>
              <a:t>Päällysaho</a:t>
            </a:r>
            <a:r>
              <a:rPr lang="en-US" dirty="0">
                <a:ea typeface="+mn-lt"/>
                <a:cs typeface="+mn-lt"/>
              </a:rPr>
              <a:t>, M., </a:t>
            </a:r>
            <a:r>
              <a:rPr lang="en-US" dirty="0" err="1">
                <a:ea typeface="+mn-lt"/>
                <a:cs typeface="+mn-lt"/>
              </a:rPr>
              <a:t>Kontiokari</a:t>
            </a:r>
            <a:r>
              <a:rPr lang="en-US" dirty="0">
                <a:ea typeface="+mn-lt"/>
                <a:cs typeface="+mn-lt"/>
              </a:rPr>
              <a:t>, V., </a:t>
            </a:r>
            <a:r>
              <a:rPr lang="en-US" dirty="0" err="1">
                <a:ea typeface="+mn-lt"/>
                <a:cs typeface="+mn-lt"/>
              </a:rPr>
              <a:t>Autio</a:t>
            </a:r>
            <a:r>
              <a:rPr lang="en-US" dirty="0">
                <a:ea typeface="+mn-lt"/>
                <a:cs typeface="+mn-lt"/>
              </a:rPr>
              <a:t>, M., </a:t>
            </a:r>
            <a:r>
              <a:rPr lang="en-US" dirty="0" err="1">
                <a:ea typeface="+mn-lt"/>
                <a:cs typeface="+mn-lt"/>
              </a:rPr>
              <a:t>Hillgren</a:t>
            </a:r>
            <a:r>
              <a:rPr lang="en-US" dirty="0">
                <a:ea typeface="+mn-lt"/>
                <a:cs typeface="+mn-lt"/>
              </a:rPr>
              <a:t>, A., </a:t>
            </a:r>
            <a:r>
              <a:rPr lang="en-US" dirty="0" err="1">
                <a:ea typeface="+mn-lt"/>
                <a:cs typeface="+mn-lt"/>
              </a:rPr>
              <a:t>Descombles</a:t>
            </a:r>
            <a:r>
              <a:rPr lang="en-US" dirty="0">
                <a:ea typeface="+mn-lt"/>
                <a:cs typeface="+mn-lt"/>
              </a:rPr>
              <a:t>, L. &amp; Gaia Consulting. 2015. </a:t>
            </a:r>
            <a:r>
              <a:rPr lang="en-US" dirty="0" err="1">
                <a:ea typeface="+mn-lt"/>
                <a:cs typeface="+mn-lt"/>
              </a:rPr>
              <a:t>Ravinteiden</a:t>
            </a:r>
            <a:r>
              <a:rPr lang="en-US" dirty="0">
                <a:ea typeface="+mn-lt"/>
                <a:cs typeface="+mn-lt"/>
              </a:rPr>
              <a:t> </a:t>
            </a:r>
            <a:r>
              <a:rPr lang="en-US" dirty="0" err="1">
                <a:ea typeface="+mn-lt"/>
                <a:cs typeface="+mn-lt"/>
              </a:rPr>
              <a:t>kierron</a:t>
            </a:r>
            <a:r>
              <a:rPr lang="en-US" dirty="0">
                <a:ea typeface="+mn-lt"/>
                <a:cs typeface="+mn-lt"/>
              </a:rPr>
              <a:t> </a:t>
            </a:r>
            <a:r>
              <a:rPr lang="en-US" dirty="0" err="1">
                <a:ea typeface="+mn-lt"/>
                <a:cs typeface="+mn-lt"/>
              </a:rPr>
              <a:t>taloudellinen</a:t>
            </a:r>
            <a:r>
              <a:rPr lang="en-US" dirty="0">
                <a:ea typeface="+mn-lt"/>
                <a:cs typeface="+mn-lt"/>
              </a:rPr>
              <a:t> </a:t>
            </a:r>
            <a:r>
              <a:rPr lang="en-US" dirty="0" err="1">
                <a:ea typeface="+mn-lt"/>
                <a:cs typeface="+mn-lt"/>
              </a:rPr>
              <a:t>arvo</a:t>
            </a:r>
            <a:r>
              <a:rPr lang="en-US" dirty="0">
                <a:ea typeface="+mn-lt"/>
                <a:cs typeface="+mn-lt"/>
              </a:rPr>
              <a:t> ja </a:t>
            </a:r>
            <a:r>
              <a:rPr lang="en-US" dirty="0" err="1">
                <a:ea typeface="+mn-lt"/>
                <a:cs typeface="+mn-lt"/>
              </a:rPr>
              <a:t>mahdollisuudet</a:t>
            </a:r>
            <a:r>
              <a:rPr lang="en-US" dirty="0">
                <a:ea typeface="+mn-lt"/>
                <a:cs typeface="+mn-lt"/>
              </a:rPr>
              <a:t> </a:t>
            </a:r>
            <a:r>
              <a:rPr lang="en-US" dirty="0" err="1">
                <a:ea typeface="+mn-lt"/>
                <a:cs typeface="+mn-lt"/>
              </a:rPr>
              <a:t>Suomelle</a:t>
            </a:r>
            <a:r>
              <a:rPr lang="en-US" dirty="0">
                <a:ea typeface="+mn-lt"/>
                <a:cs typeface="+mn-lt"/>
              </a:rPr>
              <a:t>. </a:t>
            </a:r>
            <a:r>
              <a:rPr lang="en-US" dirty="0" err="1">
                <a:ea typeface="+mn-lt"/>
                <a:cs typeface="+mn-lt"/>
              </a:rPr>
              <a:t>Sitran</a:t>
            </a:r>
            <a:r>
              <a:rPr lang="en-US" dirty="0">
                <a:ea typeface="+mn-lt"/>
                <a:cs typeface="+mn-lt"/>
              </a:rPr>
              <a:t> </a:t>
            </a:r>
            <a:r>
              <a:rPr lang="en-US" dirty="0" err="1">
                <a:ea typeface="+mn-lt"/>
                <a:cs typeface="+mn-lt"/>
              </a:rPr>
              <a:t>selvityksiä</a:t>
            </a:r>
            <a:r>
              <a:rPr lang="en-US" dirty="0">
                <a:ea typeface="+mn-lt"/>
                <a:cs typeface="+mn-lt"/>
              </a:rPr>
              <a:t>. </a:t>
            </a:r>
            <a:r>
              <a:rPr lang="en-US" dirty="0" err="1">
                <a:ea typeface="+mn-lt"/>
                <a:cs typeface="+mn-lt"/>
              </a:rPr>
              <a:t>Luettu</a:t>
            </a:r>
            <a:r>
              <a:rPr lang="en-US" dirty="0">
                <a:ea typeface="+mn-lt"/>
                <a:cs typeface="+mn-lt"/>
              </a:rPr>
              <a:t> 15.5.2019. </a:t>
            </a:r>
            <a:r>
              <a:rPr lang="en-US" dirty="0">
                <a:ea typeface="+mn-lt"/>
                <a:cs typeface="+mn-lt"/>
                <a:hlinkClick r:id="rId4"/>
              </a:rPr>
              <a:t>https://media.sitra.fi/2017/02/27174934/Selvityksia99-2.pdf</a:t>
            </a:r>
            <a:r>
              <a:rPr lang="en-US" dirty="0">
                <a:ea typeface="+mn-lt"/>
                <a:cs typeface="+mn-lt"/>
              </a:rPr>
              <a:t> </a:t>
            </a:r>
          </a:p>
          <a:p>
            <a:r>
              <a:rPr lang="en-US" dirty="0" err="1">
                <a:ea typeface="+mn-lt"/>
                <a:cs typeface="+mn-lt"/>
              </a:rPr>
              <a:t>Miransari</a:t>
            </a:r>
            <a:r>
              <a:rPr lang="en-US" dirty="0">
                <a:ea typeface="+mn-lt"/>
                <a:cs typeface="+mn-lt"/>
              </a:rPr>
              <a:t>, M. 2012. Soil Nutrients. Environmental Health – Physical, Chemical and Biological Factors. Nova Science Publishers. New York.</a:t>
            </a:r>
          </a:p>
          <a:p>
            <a:r>
              <a:rPr lang="en-US" dirty="0" err="1">
                <a:ea typeface="+mn-lt"/>
                <a:cs typeface="+mn-lt"/>
              </a:rPr>
              <a:t>Ruokavirasto</a:t>
            </a:r>
            <a:r>
              <a:rPr lang="en-US" dirty="0">
                <a:ea typeface="+mn-lt"/>
                <a:cs typeface="+mn-lt"/>
              </a:rPr>
              <a:t>. 2019. </a:t>
            </a:r>
            <a:r>
              <a:rPr lang="en-US" dirty="0">
                <a:ea typeface="+mn-lt"/>
                <a:cs typeface="+mn-lt"/>
                <a:hlinkClick r:id="rId5"/>
              </a:rPr>
              <a:t>https://www.ruokavirasto.fi/teemat/elaimista-saatavat-sivutuotteet/</a:t>
            </a:r>
            <a:r>
              <a:rPr lang="en-US" dirty="0">
                <a:ea typeface="+mn-lt"/>
                <a:cs typeface="+mn-lt"/>
              </a:rPr>
              <a:t> </a:t>
            </a:r>
            <a:r>
              <a:rPr lang="en-US" dirty="0" err="1">
                <a:ea typeface="+mn-lt"/>
                <a:cs typeface="+mn-lt"/>
              </a:rPr>
              <a:t>Tulostettu</a:t>
            </a:r>
            <a:r>
              <a:rPr lang="en-US" dirty="0">
                <a:ea typeface="+mn-lt"/>
                <a:cs typeface="+mn-lt"/>
              </a:rPr>
              <a:t> 27.5.2019.  </a:t>
            </a:r>
          </a:p>
          <a:p>
            <a:endParaRPr lang="en-US" dirty="0">
              <a:ea typeface="+mn-lt"/>
              <a:cs typeface="+mn-lt"/>
            </a:endParaRPr>
          </a:p>
        </p:txBody>
      </p:sp>
      <p:sp>
        <p:nvSpPr>
          <p:cNvPr id="4" name="Footer Placeholder 3">
            <a:extLst>
              <a:ext uri="{FF2B5EF4-FFF2-40B4-BE49-F238E27FC236}">
                <a16:creationId xmlns:a16="http://schemas.microsoft.com/office/drawing/2014/main" id="{9CF695BE-4F39-45F5-808C-04E86490C594}"/>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546728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6852B-0CBE-4923-8B62-FA2F839F2820}"/>
              </a:ext>
            </a:extLst>
          </p:cNvPr>
          <p:cNvSpPr>
            <a:spLocks noGrp="1"/>
          </p:cNvSpPr>
          <p:nvPr>
            <p:ph type="title"/>
          </p:nvPr>
        </p:nvSpPr>
        <p:spPr/>
        <p:txBody>
          <a:bodyPr/>
          <a:lstStyle/>
          <a:p>
            <a:r>
              <a:rPr lang="en-US" err="1">
                <a:latin typeface="Microsoft Sans Serif"/>
                <a:ea typeface="Microsoft Sans Serif"/>
                <a:cs typeface="Microsoft Sans Serif"/>
              </a:rPr>
              <a:t>Lähteet</a:t>
            </a:r>
            <a:endParaRPr lang="en-US" err="1"/>
          </a:p>
        </p:txBody>
      </p:sp>
      <p:sp>
        <p:nvSpPr>
          <p:cNvPr id="3" name="Content Placeholder 2">
            <a:extLst>
              <a:ext uri="{FF2B5EF4-FFF2-40B4-BE49-F238E27FC236}">
                <a16:creationId xmlns:a16="http://schemas.microsoft.com/office/drawing/2014/main" id="{B367F5C8-3789-4DCC-A703-C2CCF8E40B9C}"/>
              </a:ext>
            </a:extLst>
          </p:cNvPr>
          <p:cNvSpPr>
            <a:spLocks noGrp="1"/>
          </p:cNvSpPr>
          <p:nvPr>
            <p:ph idx="1"/>
          </p:nvPr>
        </p:nvSpPr>
        <p:spPr/>
        <p:txBody>
          <a:bodyPr vert="horz" lIns="91440" tIns="45720" rIns="91440" bIns="45720" rtlCol="0" anchor="t">
            <a:normAutofit/>
          </a:bodyPr>
          <a:lstStyle/>
          <a:p>
            <a:r>
              <a:rPr lang="en-US" err="1">
                <a:cs typeface="Calibri"/>
              </a:rPr>
              <a:t>Marttinen</a:t>
            </a:r>
            <a:r>
              <a:rPr lang="en-US">
                <a:cs typeface="Calibri"/>
              </a:rPr>
              <a:t>, S., </a:t>
            </a:r>
            <a:r>
              <a:rPr lang="en-US" err="1">
                <a:cs typeface="Calibri"/>
              </a:rPr>
              <a:t>Venelampi</a:t>
            </a:r>
            <a:r>
              <a:rPr lang="en-US">
                <a:cs typeface="Calibri"/>
              </a:rPr>
              <a:t>, O., </a:t>
            </a:r>
            <a:r>
              <a:rPr lang="en-US" err="1">
                <a:cs typeface="Calibri"/>
              </a:rPr>
              <a:t>Iho</a:t>
            </a:r>
            <a:r>
              <a:rPr lang="en-US">
                <a:cs typeface="Calibri"/>
              </a:rPr>
              <a:t>, A., </a:t>
            </a:r>
            <a:r>
              <a:rPr lang="en-US" err="1">
                <a:cs typeface="Calibri"/>
              </a:rPr>
              <a:t>Koikkalainen</a:t>
            </a:r>
            <a:r>
              <a:rPr lang="en-US">
                <a:cs typeface="Calibri"/>
              </a:rPr>
              <a:t>, K., Lehtonen, E., </a:t>
            </a:r>
            <a:r>
              <a:rPr lang="en-US" err="1">
                <a:cs typeface="Calibri"/>
              </a:rPr>
              <a:t>Luostarinen</a:t>
            </a:r>
            <a:r>
              <a:rPr lang="en-US">
                <a:cs typeface="Calibri"/>
              </a:rPr>
              <a:t>, S., Rasa, K., </a:t>
            </a:r>
            <a:r>
              <a:rPr lang="en-US" err="1">
                <a:cs typeface="Calibri"/>
              </a:rPr>
              <a:t>Sarvi</a:t>
            </a:r>
            <a:r>
              <a:rPr lang="en-US">
                <a:cs typeface="Calibri"/>
              </a:rPr>
              <a:t>, M., </a:t>
            </a:r>
            <a:r>
              <a:rPr lang="en-US" err="1">
                <a:cs typeface="Calibri"/>
              </a:rPr>
              <a:t>Tampio</a:t>
            </a:r>
            <a:r>
              <a:rPr lang="en-US">
                <a:cs typeface="Calibri"/>
              </a:rPr>
              <a:t>, E., </a:t>
            </a:r>
            <a:r>
              <a:rPr lang="en-US" err="1">
                <a:cs typeface="Calibri"/>
              </a:rPr>
              <a:t>Turtola</a:t>
            </a:r>
            <a:r>
              <a:rPr lang="en-US">
                <a:cs typeface="Calibri"/>
              </a:rPr>
              <a:t>, E., </a:t>
            </a:r>
            <a:r>
              <a:rPr lang="en-US" err="1">
                <a:cs typeface="Calibri"/>
              </a:rPr>
              <a:t>Ylivainio</a:t>
            </a:r>
            <a:r>
              <a:rPr lang="en-US">
                <a:cs typeface="Calibri"/>
              </a:rPr>
              <a:t>, K., </a:t>
            </a:r>
            <a:r>
              <a:rPr lang="en-US" err="1">
                <a:cs typeface="Calibri"/>
              </a:rPr>
              <a:t>Grönroos</a:t>
            </a:r>
            <a:r>
              <a:rPr lang="en-US">
                <a:cs typeface="Calibri"/>
              </a:rPr>
              <a:t>, J., Kauppila, J., </a:t>
            </a:r>
            <a:r>
              <a:rPr lang="en-US" err="1">
                <a:cs typeface="Calibri"/>
              </a:rPr>
              <a:t>Koskiaho</a:t>
            </a:r>
            <a:r>
              <a:rPr lang="en-US">
                <a:cs typeface="Calibri"/>
              </a:rPr>
              <a:t>, J., Valve, H., Laine-</a:t>
            </a:r>
            <a:r>
              <a:rPr lang="en-US" err="1">
                <a:cs typeface="Calibri"/>
              </a:rPr>
              <a:t>Ylijoki</a:t>
            </a:r>
            <a:r>
              <a:rPr lang="en-US">
                <a:cs typeface="Calibri"/>
              </a:rPr>
              <a:t>, J., Lantto, R., </a:t>
            </a:r>
            <a:r>
              <a:rPr lang="en-US" err="1">
                <a:cs typeface="Calibri"/>
              </a:rPr>
              <a:t>Oasmaa</a:t>
            </a:r>
            <a:r>
              <a:rPr lang="en-US">
                <a:cs typeface="Calibri"/>
              </a:rPr>
              <a:t>, A., </a:t>
            </a:r>
            <a:r>
              <a:rPr lang="en-US" err="1">
                <a:cs typeface="Calibri"/>
              </a:rPr>
              <a:t>zu</a:t>
            </a:r>
            <a:r>
              <a:rPr lang="en-US">
                <a:cs typeface="Calibri"/>
              </a:rPr>
              <a:t> Castell-</a:t>
            </a:r>
            <a:r>
              <a:rPr lang="en-US" err="1">
                <a:cs typeface="Calibri"/>
              </a:rPr>
              <a:t>Rüdenhausen</a:t>
            </a:r>
            <a:r>
              <a:rPr lang="en-US">
                <a:cs typeface="Calibri"/>
              </a:rPr>
              <a:t>, M., </a:t>
            </a:r>
            <a:r>
              <a:rPr lang="en-US" err="1">
                <a:cs typeface="Calibri"/>
              </a:rPr>
              <a:t>Kohti</a:t>
            </a:r>
            <a:r>
              <a:rPr lang="en-US">
                <a:cs typeface="Calibri"/>
              </a:rPr>
              <a:t> </a:t>
            </a:r>
            <a:r>
              <a:rPr lang="en-US" err="1">
                <a:cs typeface="Calibri"/>
              </a:rPr>
              <a:t>ravinteiden</a:t>
            </a:r>
            <a:r>
              <a:rPr lang="en-US">
                <a:cs typeface="Calibri"/>
              </a:rPr>
              <a:t> </a:t>
            </a:r>
            <a:r>
              <a:rPr lang="en-US" err="1">
                <a:cs typeface="Calibri"/>
              </a:rPr>
              <a:t>kierrätyksen</a:t>
            </a:r>
            <a:r>
              <a:rPr lang="en-US">
                <a:cs typeface="Calibri"/>
              </a:rPr>
              <a:t> </a:t>
            </a:r>
            <a:r>
              <a:rPr lang="en-US" err="1">
                <a:cs typeface="Calibri"/>
              </a:rPr>
              <a:t>läpimurtoa</a:t>
            </a:r>
            <a:r>
              <a:rPr lang="en-US">
                <a:cs typeface="Calibri"/>
              </a:rPr>
              <a:t>. </a:t>
            </a:r>
            <a:r>
              <a:rPr lang="en-US" err="1">
                <a:cs typeface="Calibri"/>
              </a:rPr>
              <a:t>Nykytila</a:t>
            </a:r>
            <a:r>
              <a:rPr lang="en-US">
                <a:cs typeface="Calibri"/>
              </a:rPr>
              <a:t> ja </a:t>
            </a:r>
            <a:r>
              <a:rPr lang="en-US" err="1">
                <a:cs typeface="Calibri"/>
              </a:rPr>
              <a:t>suositukset</a:t>
            </a:r>
            <a:r>
              <a:rPr lang="en-US">
                <a:cs typeface="Calibri"/>
              </a:rPr>
              <a:t> </a:t>
            </a:r>
            <a:r>
              <a:rPr lang="en-US" err="1">
                <a:cs typeface="Calibri"/>
              </a:rPr>
              <a:t>ohjauskeinojen</a:t>
            </a:r>
            <a:r>
              <a:rPr lang="en-US">
                <a:cs typeface="Calibri"/>
              </a:rPr>
              <a:t> </a:t>
            </a:r>
            <a:r>
              <a:rPr lang="en-US" err="1">
                <a:cs typeface="Calibri"/>
              </a:rPr>
              <a:t>kehittämiseksi</a:t>
            </a:r>
            <a:r>
              <a:rPr lang="en-US">
                <a:cs typeface="Calibri"/>
              </a:rPr>
              <a:t> </a:t>
            </a:r>
            <a:r>
              <a:rPr lang="en-US" err="1">
                <a:cs typeface="Calibri"/>
              </a:rPr>
              <a:t>Suomessa</a:t>
            </a:r>
            <a:r>
              <a:rPr lang="en-US">
                <a:cs typeface="Calibri"/>
              </a:rPr>
              <a:t>.  </a:t>
            </a:r>
            <a:r>
              <a:rPr lang="en-US" err="1">
                <a:cs typeface="Calibri"/>
              </a:rPr>
              <a:t>Luonnonvara</a:t>
            </a:r>
            <a:r>
              <a:rPr lang="en-US">
                <a:cs typeface="Calibri"/>
              </a:rPr>
              <a:t>- ja </a:t>
            </a:r>
            <a:r>
              <a:rPr lang="en-US" err="1">
                <a:cs typeface="Calibri"/>
              </a:rPr>
              <a:t>biotalouden</a:t>
            </a:r>
            <a:r>
              <a:rPr lang="en-US">
                <a:cs typeface="Calibri"/>
              </a:rPr>
              <a:t> </a:t>
            </a:r>
            <a:r>
              <a:rPr lang="en-US" err="1">
                <a:cs typeface="Calibri"/>
              </a:rPr>
              <a:t>tutkimus</a:t>
            </a:r>
            <a:r>
              <a:rPr lang="en-US">
                <a:cs typeface="Calibri"/>
              </a:rPr>
              <a:t> 45/2017. </a:t>
            </a:r>
            <a:r>
              <a:rPr lang="en-US" err="1">
                <a:ea typeface="+mn-lt"/>
                <a:cs typeface="+mn-lt"/>
              </a:rPr>
              <a:t>Luonnonvarakeskus</a:t>
            </a:r>
            <a:r>
              <a:rPr lang="en-US">
                <a:ea typeface="+mn-lt"/>
                <a:cs typeface="+mn-lt"/>
              </a:rPr>
              <a:t>. </a:t>
            </a:r>
            <a:r>
              <a:rPr lang="en-US">
                <a:ea typeface="+mn-lt"/>
                <a:cs typeface="+mn-lt"/>
                <a:hlinkClick r:id="rId2"/>
              </a:rPr>
              <a:t>http://jukuri.luke.fi/bitstream/handle/10024/540214/luke-luobio_45_2017.pdf?sequence=6</a:t>
            </a:r>
            <a:r>
              <a:rPr lang="en-US">
                <a:ea typeface="+mn-lt"/>
                <a:cs typeface="+mn-lt"/>
              </a:rPr>
              <a:t> . </a:t>
            </a:r>
            <a:r>
              <a:rPr lang="en-US" err="1">
                <a:ea typeface="+mn-lt"/>
                <a:cs typeface="+mn-lt"/>
              </a:rPr>
              <a:t>Luettu</a:t>
            </a:r>
            <a:r>
              <a:rPr lang="en-US">
                <a:ea typeface="+mn-lt"/>
                <a:cs typeface="+mn-lt"/>
              </a:rPr>
              <a:t> 28.5.2019</a:t>
            </a:r>
            <a:endParaRPr lang="en-US"/>
          </a:p>
          <a:p>
            <a:endParaRPr lang="en-US">
              <a:cs typeface="Calibri"/>
            </a:endParaRPr>
          </a:p>
        </p:txBody>
      </p:sp>
      <p:sp>
        <p:nvSpPr>
          <p:cNvPr id="4" name="Footer Placeholder 3">
            <a:extLst>
              <a:ext uri="{FF2B5EF4-FFF2-40B4-BE49-F238E27FC236}">
                <a16:creationId xmlns:a16="http://schemas.microsoft.com/office/drawing/2014/main" id="{B5153318-ED87-4385-959B-872ACF6C7325}"/>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946670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E51A4-6847-4459-8498-31AC9D599DF8}"/>
              </a:ext>
            </a:extLst>
          </p:cNvPr>
          <p:cNvSpPr>
            <a:spLocks noGrp="1"/>
          </p:cNvSpPr>
          <p:nvPr>
            <p:ph type="title"/>
          </p:nvPr>
        </p:nvSpPr>
        <p:spPr/>
        <p:txBody>
          <a:bodyPr/>
          <a:lstStyle/>
          <a:p>
            <a:r>
              <a:rPr lang="fi-FI"/>
              <a:t>Ravinteet</a:t>
            </a:r>
            <a:endParaRPr lang="en-US"/>
          </a:p>
        </p:txBody>
      </p:sp>
      <p:sp>
        <p:nvSpPr>
          <p:cNvPr id="3" name="Content Placeholder 2">
            <a:extLst>
              <a:ext uri="{FF2B5EF4-FFF2-40B4-BE49-F238E27FC236}">
                <a16:creationId xmlns:a16="http://schemas.microsoft.com/office/drawing/2014/main" id="{A995D719-6BA5-456C-92C4-98BDC29F64DE}"/>
              </a:ext>
            </a:extLst>
          </p:cNvPr>
          <p:cNvSpPr>
            <a:spLocks noGrp="1"/>
          </p:cNvSpPr>
          <p:nvPr>
            <p:ph idx="1"/>
          </p:nvPr>
        </p:nvSpPr>
        <p:spPr/>
        <p:txBody>
          <a:bodyPr vert="horz" lIns="91440" tIns="45720" rIns="91440" bIns="45720" rtlCol="0" anchor="t">
            <a:normAutofit/>
          </a:bodyPr>
          <a:lstStyle/>
          <a:p>
            <a:r>
              <a:rPr lang="en-US" err="1">
                <a:cs typeface="Calibri"/>
              </a:rPr>
              <a:t>Ravinteet</a:t>
            </a:r>
            <a:r>
              <a:rPr lang="en-US">
                <a:cs typeface="Calibri"/>
              </a:rPr>
              <a:t> </a:t>
            </a:r>
            <a:r>
              <a:rPr lang="en-US" err="1">
                <a:cs typeface="Calibri"/>
              </a:rPr>
              <a:t>ovat</a:t>
            </a:r>
            <a:r>
              <a:rPr lang="en-US">
                <a:cs typeface="Calibri"/>
              </a:rPr>
              <a:t> </a:t>
            </a:r>
            <a:r>
              <a:rPr lang="en-US" err="1">
                <a:cs typeface="Calibri"/>
              </a:rPr>
              <a:t>aineita</a:t>
            </a:r>
            <a:r>
              <a:rPr lang="en-US">
                <a:cs typeface="Calibri"/>
              </a:rPr>
              <a:t>, </a:t>
            </a:r>
            <a:r>
              <a:rPr lang="en-US" err="1">
                <a:cs typeface="Calibri"/>
              </a:rPr>
              <a:t>joita</a:t>
            </a:r>
            <a:r>
              <a:rPr lang="en-US">
                <a:cs typeface="Calibri"/>
              </a:rPr>
              <a:t> </a:t>
            </a:r>
            <a:r>
              <a:rPr lang="en-US" err="1">
                <a:cs typeface="Calibri"/>
              </a:rPr>
              <a:t>kasvit</a:t>
            </a:r>
            <a:r>
              <a:rPr lang="en-US">
                <a:cs typeface="Calibri"/>
              </a:rPr>
              <a:t> </a:t>
            </a:r>
            <a:r>
              <a:rPr lang="en-US" err="1">
                <a:cs typeface="Calibri"/>
              </a:rPr>
              <a:t>tarvitsevat</a:t>
            </a:r>
            <a:r>
              <a:rPr lang="en-US">
                <a:cs typeface="Calibri"/>
              </a:rPr>
              <a:t> </a:t>
            </a:r>
            <a:r>
              <a:rPr lang="en-US" err="1">
                <a:cs typeface="Calibri"/>
              </a:rPr>
              <a:t>kasvaakseen</a:t>
            </a:r>
          </a:p>
          <a:p>
            <a:r>
              <a:rPr lang="en-US" err="1">
                <a:cs typeface="Calibri"/>
              </a:rPr>
              <a:t>Ravinteet</a:t>
            </a:r>
            <a:r>
              <a:rPr lang="en-US">
                <a:cs typeface="Calibri"/>
              </a:rPr>
              <a:t> </a:t>
            </a:r>
            <a:r>
              <a:rPr lang="en-US" err="1">
                <a:cs typeface="Calibri"/>
              </a:rPr>
              <a:t>luokitellaan</a:t>
            </a:r>
            <a:r>
              <a:rPr lang="en-US">
                <a:cs typeface="Calibri"/>
              </a:rPr>
              <a:t> </a:t>
            </a:r>
            <a:r>
              <a:rPr lang="en-US" err="1">
                <a:cs typeface="Calibri"/>
              </a:rPr>
              <a:t>pää</a:t>
            </a:r>
            <a:r>
              <a:rPr lang="en-US">
                <a:cs typeface="Calibri"/>
              </a:rPr>
              <a:t>-, </a:t>
            </a:r>
            <a:r>
              <a:rPr lang="en-US" err="1">
                <a:cs typeface="Calibri"/>
              </a:rPr>
              <a:t>sivu</a:t>
            </a:r>
            <a:r>
              <a:rPr lang="en-US">
                <a:cs typeface="Calibri"/>
              </a:rPr>
              <a:t>- ja </a:t>
            </a:r>
            <a:r>
              <a:rPr lang="en-US" err="1">
                <a:cs typeface="Calibri"/>
              </a:rPr>
              <a:t>hivenravinteiksi</a:t>
            </a:r>
            <a:r>
              <a:rPr lang="en-US">
                <a:cs typeface="Calibri"/>
              </a:rPr>
              <a:t> </a:t>
            </a:r>
            <a:r>
              <a:rPr lang="en-US" err="1">
                <a:cs typeface="Calibri"/>
              </a:rPr>
              <a:t>sen</a:t>
            </a:r>
            <a:r>
              <a:rPr lang="en-US">
                <a:cs typeface="Calibri"/>
              </a:rPr>
              <a:t> </a:t>
            </a:r>
            <a:r>
              <a:rPr lang="en-US" err="1">
                <a:cs typeface="Calibri"/>
              </a:rPr>
              <a:t>mukaan</a:t>
            </a:r>
            <a:r>
              <a:rPr lang="en-US">
                <a:cs typeface="Calibri"/>
              </a:rPr>
              <a:t>, </a:t>
            </a:r>
            <a:r>
              <a:rPr lang="en-US" err="1">
                <a:cs typeface="Calibri"/>
              </a:rPr>
              <a:t>kuinka</a:t>
            </a:r>
            <a:r>
              <a:rPr lang="en-US">
                <a:cs typeface="Calibri"/>
              </a:rPr>
              <a:t> </a:t>
            </a:r>
            <a:r>
              <a:rPr lang="en-US" err="1">
                <a:cs typeface="Calibri"/>
              </a:rPr>
              <a:t>paljon</a:t>
            </a:r>
            <a:r>
              <a:rPr lang="en-US">
                <a:cs typeface="Calibri"/>
              </a:rPr>
              <a:t> </a:t>
            </a:r>
            <a:r>
              <a:rPr lang="en-US" err="1">
                <a:cs typeface="Calibri"/>
              </a:rPr>
              <a:t>kasvit</a:t>
            </a:r>
            <a:r>
              <a:rPr lang="en-US">
                <a:cs typeface="Calibri"/>
              </a:rPr>
              <a:t> </a:t>
            </a:r>
            <a:r>
              <a:rPr lang="en-US" err="1">
                <a:cs typeface="Calibri"/>
              </a:rPr>
              <a:t>niitä</a:t>
            </a:r>
            <a:r>
              <a:rPr lang="en-US">
                <a:cs typeface="Calibri"/>
              </a:rPr>
              <a:t> </a:t>
            </a:r>
            <a:r>
              <a:rPr lang="en-US" err="1">
                <a:cs typeface="Calibri"/>
              </a:rPr>
              <a:t>tarvitsevat</a:t>
            </a:r>
          </a:p>
        </p:txBody>
      </p:sp>
      <p:sp>
        <p:nvSpPr>
          <p:cNvPr id="4" name="Footer Placeholder 3">
            <a:extLst>
              <a:ext uri="{FF2B5EF4-FFF2-40B4-BE49-F238E27FC236}">
                <a16:creationId xmlns:a16="http://schemas.microsoft.com/office/drawing/2014/main" id="{07681E77-52FE-45AE-8FC5-2FE92B896810}"/>
              </a:ext>
            </a:extLst>
          </p:cNvPr>
          <p:cNvSpPr>
            <a:spLocks noGrp="1"/>
          </p:cNvSpPr>
          <p:nvPr>
            <p:ph type="ftr" sz="quarter" idx="11"/>
          </p:nvPr>
        </p:nvSpPr>
        <p:spPr/>
        <p:txBody>
          <a:bodyPr/>
          <a:lstStyle/>
          <a:p>
            <a:r>
              <a:rPr lang="fi-FI"/>
              <a:t>kiertotalousamk.fi</a:t>
            </a:r>
          </a:p>
        </p:txBody>
      </p:sp>
      <p:graphicFrame>
        <p:nvGraphicFramePr>
          <p:cNvPr id="5" name="Table 5">
            <a:extLst>
              <a:ext uri="{FF2B5EF4-FFF2-40B4-BE49-F238E27FC236}">
                <a16:creationId xmlns:a16="http://schemas.microsoft.com/office/drawing/2014/main" id="{23195669-DEEF-42F3-81BF-3706D2CC6477}"/>
              </a:ext>
            </a:extLst>
          </p:cNvPr>
          <p:cNvGraphicFramePr>
            <a:graphicFrameLocks noGrp="1"/>
          </p:cNvGraphicFramePr>
          <p:nvPr>
            <p:extLst/>
          </p:nvPr>
        </p:nvGraphicFramePr>
        <p:xfrm>
          <a:off x="1279584" y="3536829"/>
          <a:ext cx="9685710" cy="2651760"/>
        </p:xfrm>
        <a:graphic>
          <a:graphicData uri="http://schemas.openxmlformats.org/drawingml/2006/table">
            <a:tbl>
              <a:tblPr firstRow="1" bandRow="1">
                <a:tableStyleId>{2D5ABB26-0587-4C30-8999-92F81FD0307C}</a:tableStyleId>
              </a:tblPr>
              <a:tblGrid>
                <a:gridCol w="3228570">
                  <a:extLst>
                    <a:ext uri="{9D8B030D-6E8A-4147-A177-3AD203B41FA5}">
                      <a16:colId xmlns:a16="http://schemas.microsoft.com/office/drawing/2014/main" val="3721002013"/>
                    </a:ext>
                  </a:extLst>
                </a:gridCol>
                <a:gridCol w="3228570">
                  <a:extLst>
                    <a:ext uri="{9D8B030D-6E8A-4147-A177-3AD203B41FA5}">
                      <a16:colId xmlns:a16="http://schemas.microsoft.com/office/drawing/2014/main" val="2045413162"/>
                    </a:ext>
                  </a:extLst>
                </a:gridCol>
                <a:gridCol w="3228570">
                  <a:extLst>
                    <a:ext uri="{9D8B030D-6E8A-4147-A177-3AD203B41FA5}">
                      <a16:colId xmlns:a16="http://schemas.microsoft.com/office/drawing/2014/main" val="3302345638"/>
                    </a:ext>
                  </a:extLst>
                </a:gridCol>
              </a:tblGrid>
              <a:tr h="2197843">
                <a:tc>
                  <a:txBody>
                    <a:bodyPr/>
                    <a:lstStyle/>
                    <a:p>
                      <a:pPr algn="ctr"/>
                      <a:r>
                        <a:rPr lang="en-US" sz="2400" b="1" err="1"/>
                        <a:t>Pääravinteet</a:t>
                      </a:r>
                    </a:p>
                    <a:p>
                      <a:pPr lvl="0" algn="ctr">
                        <a:buNone/>
                      </a:pPr>
                      <a:r>
                        <a:rPr lang="en-US" sz="2400" err="1"/>
                        <a:t>Typpi</a:t>
                      </a:r>
                      <a:r>
                        <a:rPr lang="en-US" sz="2400"/>
                        <a:t> N</a:t>
                      </a:r>
                    </a:p>
                    <a:p>
                      <a:pPr lvl="0" algn="ctr">
                        <a:buNone/>
                      </a:pPr>
                      <a:r>
                        <a:rPr lang="en-US" sz="2400" err="1"/>
                        <a:t>Fosfori</a:t>
                      </a:r>
                      <a:r>
                        <a:rPr lang="en-US" sz="2400"/>
                        <a:t> P</a:t>
                      </a:r>
                    </a:p>
                    <a:p>
                      <a:pPr lvl="0" algn="ctr">
                        <a:buNone/>
                      </a:pPr>
                      <a:r>
                        <a:rPr lang="en-US" sz="2400"/>
                        <a:t>Kalium K</a:t>
                      </a:r>
                    </a:p>
                  </a:txBody>
                  <a:tcPr/>
                </a:tc>
                <a:tc>
                  <a:txBody>
                    <a:bodyPr/>
                    <a:lstStyle/>
                    <a:p>
                      <a:pPr algn="ctr"/>
                      <a:r>
                        <a:rPr lang="en-US" sz="2400" b="1" err="1"/>
                        <a:t>Sivuravinteet</a:t>
                      </a:r>
                    </a:p>
                    <a:p>
                      <a:pPr lvl="0" algn="ctr">
                        <a:buNone/>
                      </a:pPr>
                      <a:r>
                        <a:rPr lang="en-US" sz="2400" err="1"/>
                        <a:t>Kalsium</a:t>
                      </a:r>
                      <a:r>
                        <a:rPr lang="en-US" sz="2400"/>
                        <a:t> Ca</a:t>
                      </a:r>
                    </a:p>
                    <a:p>
                      <a:pPr lvl="0" algn="ctr">
                        <a:buNone/>
                      </a:pPr>
                      <a:r>
                        <a:rPr lang="en-US" sz="2400"/>
                        <a:t>Magnesium Mg</a:t>
                      </a:r>
                    </a:p>
                    <a:p>
                      <a:pPr lvl="0" algn="ctr">
                        <a:buNone/>
                      </a:pPr>
                      <a:r>
                        <a:rPr lang="en-US" sz="2400"/>
                        <a:t>Rikki S</a:t>
                      </a:r>
                    </a:p>
                  </a:txBody>
                  <a:tcPr/>
                </a:tc>
                <a:tc>
                  <a:txBody>
                    <a:bodyPr/>
                    <a:lstStyle/>
                    <a:p>
                      <a:pPr algn="ctr"/>
                      <a:r>
                        <a:rPr lang="en-US" sz="2400" b="1" err="1"/>
                        <a:t>Hivenravinteet</a:t>
                      </a:r>
                    </a:p>
                    <a:p>
                      <a:pPr lvl="0" algn="ctr">
                        <a:buNone/>
                      </a:pPr>
                      <a:r>
                        <a:rPr lang="en-US" sz="2400" err="1"/>
                        <a:t>Rauta</a:t>
                      </a:r>
                      <a:r>
                        <a:rPr lang="en-US" sz="2400"/>
                        <a:t> Fe</a:t>
                      </a:r>
                    </a:p>
                    <a:p>
                      <a:pPr lvl="0" algn="ctr">
                        <a:buNone/>
                      </a:pPr>
                      <a:r>
                        <a:rPr lang="en-US" sz="2400" err="1"/>
                        <a:t>Mangaani</a:t>
                      </a:r>
                      <a:r>
                        <a:rPr lang="en-US" sz="2400"/>
                        <a:t> Mn</a:t>
                      </a:r>
                    </a:p>
                    <a:p>
                      <a:pPr lvl="0" algn="ctr">
                        <a:buNone/>
                      </a:pPr>
                      <a:r>
                        <a:rPr lang="en-US" sz="2400" err="1"/>
                        <a:t>Sinkki</a:t>
                      </a:r>
                      <a:r>
                        <a:rPr lang="en-US" sz="2400"/>
                        <a:t> Zn</a:t>
                      </a:r>
                    </a:p>
                    <a:p>
                      <a:pPr lvl="0" algn="ctr">
                        <a:buNone/>
                      </a:pPr>
                      <a:r>
                        <a:rPr lang="en-US" sz="2400" err="1"/>
                        <a:t>Kupari</a:t>
                      </a:r>
                      <a:r>
                        <a:rPr lang="en-US" sz="2400"/>
                        <a:t> Cu</a:t>
                      </a:r>
                    </a:p>
                    <a:p>
                      <a:pPr lvl="0" algn="ctr">
                        <a:buNone/>
                      </a:pPr>
                      <a:r>
                        <a:rPr lang="en-US" sz="2400" err="1"/>
                        <a:t>Boori</a:t>
                      </a:r>
                      <a:r>
                        <a:rPr lang="en-US" sz="2400"/>
                        <a:t> B</a:t>
                      </a:r>
                    </a:p>
                    <a:p>
                      <a:pPr lvl="0" algn="ctr">
                        <a:buNone/>
                      </a:pPr>
                      <a:r>
                        <a:rPr lang="en-US" sz="2400" err="1"/>
                        <a:t>Molybdeeni</a:t>
                      </a:r>
                      <a:r>
                        <a:rPr lang="en-US" sz="2400"/>
                        <a:t> Mo</a:t>
                      </a:r>
                    </a:p>
                  </a:txBody>
                  <a:tcPr/>
                </a:tc>
                <a:extLst>
                  <a:ext uri="{0D108BD9-81ED-4DB2-BD59-A6C34878D82A}">
                    <a16:rowId xmlns:a16="http://schemas.microsoft.com/office/drawing/2014/main" val="355520497"/>
                  </a:ext>
                </a:extLst>
              </a:tr>
            </a:tbl>
          </a:graphicData>
        </a:graphic>
      </p:graphicFrame>
    </p:spTree>
    <p:extLst>
      <p:ext uri="{BB962C8B-B14F-4D97-AF65-F5344CB8AC3E}">
        <p14:creationId xmlns:p14="http://schemas.microsoft.com/office/powerpoint/2010/main" val="1964093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A8ECC-0B7F-4341-9550-69F72C98C7DD}"/>
              </a:ext>
            </a:extLst>
          </p:cNvPr>
          <p:cNvSpPr>
            <a:spLocks noGrp="1"/>
          </p:cNvSpPr>
          <p:nvPr>
            <p:ph type="title"/>
          </p:nvPr>
        </p:nvSpPr>
        <p:spPr/>
        <p:txBody>
          <a:bodyPr/>
          <a:lstStyle/>
          <a:p>
            <a:r>
              <a:rPr lang="en-US" err="1">
                <a:latin typeface="Microsoft Sans Serif"/>
                <a:ea typeface="Microsoft Sans Serif"/>
                <a:cs typeface="Microsoft Sans Serif"/>
              </a:rPr>
              <a:t>Ravinnekierto</a:t>
            </a:r>
          </a:p>
        </p:txBody>
      </p:sp>
      <p:sp>
        <p:nvSpPr>
          <p:cNvPr id="3" name="Content Placeholder 2">
            <a:extLst>
              <a:ext uri="{FF2B5EF4-FFF2-40B4-BE49-F238E27FC236}">
                <a16:creationId xmlns:a16="http://schemas.microsoft.com/office/drawing/2014/main" id="{D1D8587F-5F09-4F3C-8F8B-609916CC55D3}"/>
              </a:ext>
            </a:extLst>
          </p:cNvPr>
          <p:cNvSpPr>
            <a:spLocks noGrp="1"/>
          </p:cNvSpPr>
          <p:nvPr>
            <p:ph idx="1"/>
          </p:nvPr>
        </p:nvSpPr>
        <p:spPr/>
        <p:txBody>
          <a:bodyPr vert="horz" lIns="91440" tIns="45720" rIns="91440" bIns="45720" rtlCol="0" anchor="t">
            <a:normAutofit/>
          </a:bodyPr>
          <a:lstStyle/>
          <a:p>
            <a:r>
              <a:rPr lang="en-US" dirty="0" err="1">
                <a:cs typeface="Calibri"/>
              </a:rPr>
              <a:t>Luonnon</a:t>
            </a:r>
            <a:r>
              <a:rPr lang="en-US" dirty="0">
                <a:cs typeface="Calibri"/>
              </a:rPr>
              <a:t> </a:t>
            </a:r>
            <a:r>
              <a:rPr lang="en-US" dirty="0" err="1">
                <a:cs typeface="Calibri"/>
              </a:rPr>
              <a:t>ravinnekierrossa</a:t>
            </a:r>
            <a:r>
              <a:rPr lang="en-US" dirty="0">
                <a:cs typeface="Calibri"/>
              </a:rPr>
              <a:t> </a:t>
            </a:r>
            <a:r>
              <a:rPr lang="en-US" dirty="0" err="1">
                <a:cs typeface="Calibri"/>
              </a:rPr>
              <a:t>kasvit</a:t>
            </a:r>
            <a:r>
              <a:rPr lang="en-US" dirty="0">
                <a:cs typeface="Calibri"/>
              </a:rPr>
              <a:t> </a:t>
            </a:r>
            <a:r>
              <a:rPr lang="en-US" dirty="0" err="1">
                <a:cs typeface="Calibri"/>
              </a:rPr>
              <a:t>ottavat</a:t>
            </a:r>
            <a:r>
              <a:rPr lang="en-US" dirty="0">
                <a:cs typeface="Calibri"/>
              </a:rPr>
              <a:t> </a:t>
            </a:r>
            <a:r>
              <a:rPr lang="en-US" dirty="0" err="1">
                <a:cs typeface="Calibri"/>
              </a:rPr>
              <a:t>ravinteita</a:t>
            </a:r>
            <a:r>
              <a:rPr lang="en-US" dirty="0">
                <a:cs typeface="Calibri"/>
              </a:rPr>
              <a:t> </a:t>
            </a:r>
            <a:r>
              <a:rPr lang="en-US" dirty="0" err="1">
                <a:cs typeface="Calibri"/>
              </a:rPr>
              <a:t>maaperästä</a:t>
            </a:r>
            <a:r>
              <a:rPr lang="en-US" dirty="0">
                <a:cs typeface="Calibri"/>
              </a:rPr>
              <a:t> ja </a:t>
            </a:r>
            <a:r>
              <a:rPr lang="en-US" dirty="0" err="1">
                <a:cs typeface="Calibri"/>
              </a:rPr>
              <a:t>ilmasta</a:t>
            </a:r>
            <a:r>
              <a:rPr lang="en-US" dirty="0">
                <a:cs typeface="Calibri"/>
              </a:rPr>
              <a:t>, </a:t>
            </a:r>
            <a:r>
              <a:rPr lang="en-US" dirty="0" err="1">
                <a:cs typeface="Calibri"/>
              </a:rPr>
              <a:t>jonka</a:t>
            </a:r>
            <a:r>
              <a:rPr lang="en-US" dirty="0">
                <a:cs typeface="Calibri"/>
              </a:rPr>
              <a:t> </a:t>
            </a:r>
            <a:r>
              <a:rPr lang="en-US" dirty="0" err="1">
                <a:cs typeface="Calibri"/>
              </a:rPr>
              <a:t>jälkeen</a:t>
            </a:r>
            <a:r>
              <a:rPr lang="en-US" dirty="0">
                <a:cs typeface="Calibri"/>
              </a:rPr>
              <a:t> </a:t>
            </a:r>
            <a:r>
              <a:rPr lang="en-US" dirty="0" err="1">
                <a:cs typeface="Calibri"/>
              </a:rPr>
              <a:t>ravinteet</a:t>
            </a:r>
            <a:r>
              <a:rPr lang="en-US" dirty="0">
                <a:cs typeface="Calibri"/>
              </a:rPr>
              <a:t> </a:t>
            </a:r>
            <a:r>
              <a:rPr lang="en-US" dirty="0" err="1">
                <a:cs typeface="Calibri"/>
              </a:rPr>
              <a:t>kiertävät</a:t>
            </a:r>
            <a:r>
              <a:rPr lang="en-US" dirty="0">
                <a:cs typeface="Calibri"/>
              </a:rPr>
              <a:t> </a:t>
            </a:r>
            <a:r>
              <a:rPr lang="en-US" dirty="0" err="1">
                <a:cs typeface="Calibri"/>
              </a:rPr>
              <a:t>edelleen</a:t>
            </a:r>
            <a:r>
              <a:rPr lang="en-US" dirty="0">
                <a:cs typeface="Calibri"/>
              </a:rPr>
              <a:t> </a:t>
            </a:r>
            <a:r>
              <a:rPr lang="en-US" dirty="0" err="1">
                <a:cs typeface="Calibri"/>
              </a:rPr>
              <a:t>eläinten</a:t>
            </a:r>
            <a:r>
              <a:rPr lang="en-US" dirty="0">
                <a:cs typeface="Calibri"/>
              </a:rPr>
              <a:t> </a:t>
            </a:r>
            <a:r>
              <a:rPr lang="en-US" dirty="0" err="1">
                <a:cs typeface="Calibri"/>
              </a:rPr>
              <a:t>ravinnoksi</a:t>
            </a:r>
            <a:r>
              <a:rPr lang="en-US" dirty="0">
                <a:cs typeface="Calibri"/>
              </a:rPr>
              <a:t> ja </a:t>
            </a:r>
            <a:r>
              <a:rPr lang="en-US" dirty="0" err="1">
                <a:cs typeface="Calibri"/>
              </a:rPr>
              <a:t>lopulta</a:t>
            </a:r>
            <a:r>
              <a:rPr lang="en-US" dirty="0">
                <a:cs typeface="Calibri"/>
              </a:rPr>
              <a:t> </a:t>
            </a:r>
            <a:r>
              <a:rPr lang="en-US" dirty="0" err="1">
                <a:cs typeface="Calibri"/>
              </a:rPr>
              <a:t>hajoamisprosessin</a:t>
            </a:r>
            <a:r>
              <a:rPr lang="en-US" dirty="0">
                <a:cs typeface="Calibri"/>
              </a:rPr>
              <a:t> </a:t>
            </a:r>
            <a:r>
              <a:rPr lang="en-US" dirty="0" err="1">
                <a:cs typeface="Calibri"/>
              </a:rPr>
              <a:t>myötä</a:t>
            </a:r>
            <a:r>
              <a:rPr lang="en-US" dirty="0">
                <a:cs typeface="Calibri"/>
              </a:rPr>
              <a:t> </a:t>
            </a:r>
            <a:r>
              <a:rPr lang="en-US" dirty="0" err="1">
                <a:cs typeface="Calibri"/>
              </a:rPr>
              <a:t>palautuvat</a:t>
            </a:r>
            <a:r>
              <a:rPr lang="en-US" dirty="0">
                <a:cs typeface="Calibri"/>
              </a:rPr>
              <a:t> </a:t>
            </a:r>
            <a:r>
              <a:rPr lang="en-US" dirty="0" err="1">
                <a:cs typeface="Calibri"/>
              </a:rPr>
              <a:t>takaisin</a:t>
            </a:r>
            <a:r>
              <a:rPr lang="en-US" dirty="0">
                <a:cs typeface="Calibri"/>
              </a:rPr>
              <a:t> </a:t>
            </a:r>
            <a:r>
              <a:rPr lang="en-US" dirty="0" err="1">
                <a:cs typeface="Calibri"/>
              </a:rPr>
              <a:t>maaperään</a:t>
            </a:r>
            <a:r>
              <a:rPr lang="en-US" dirty="0">
                <a:cs typeface="Calibri"/>
              </a:rPr>
              <a:t>.</a:t>
            </a:r>
            <a:endParaRPr lang="en-US" dirty="0"/>
          </a:p>
          <a:p>
            <a:r>
              <a:rPr lang="en-US" dirty="0" err="1">
                <a:cs typeface="Calibri"/>
              </a:rPr>
              <a:t>Fosforin</a:t>
            </a:r>
            <a:r>
              <a:rPr lang="en-US" dirty="0">
                <a:cs typeface="Calibri"/>
              </a:rPr>
              <a:t> ja </a:t>
            </a:r>
            <a:r>
              <a:rPr lang="en-US" dirty="0" err="1">
                <a:cs typeface="Calibri"/>
              </a:rPr>
              <a:t>typen</a:t>
            </a:r>
            <a:r>
              <a:rPr lang="en-US" dirty="0">
                <a:cs typeface="Calibri"/>
              </a:rPr>
              <a:t> </a:t>
            </a:r>
            <a:r>
              <a:rPr lang="en-US" dirty="0" err="1">
                <a:cs typeface="Calibri"/>
              </a:rPr>
              <a:t>saatavuus</a:t>
            </a:r>
            <a:r>
              <a:rPr lang="en-US" dirty="0">
                <a:cs typeface="Calibri"/>
              </a:rPr>
              <a:t> on </a:t>
            </a:r>
            <a:r>
              <a:rPr lang="en-US" dirty="0" err="1">
                <a:cs typeface="Calibri"/>
              </a:rPr>
              <a:t>kasvien</a:t>
            </a:r>
            <a:r>
              <a:rPr lang="en-US" dirty="0">
                <a:cs typeface="Calibri"/>
              </a:rPr>
              <a:t> </a:t>
            </a:r>
            <a:r>
              <a:rPr lang="en-US" dirty="0" err="1">
                <a:cs typeface="Calibri"/>
              </a:rPr>
              <a:t>kasvun</a:t>
            </a:r>
            <a:r>
              <a:rPr lang="en-US" dirty="0">
                <a:cs typeface="Calibri"/>
              </a:rPr>
              <a:t> </a:t>
            </a:r>
            <a:r>
              <a:rPr lang="en-US" dirty="0" err="1">
                <a:cs typeface="Calibri"/>
              </a:rPr>
              <a:t>kannalta</a:t>
            </a:r>
            <a:r>
              <a:rPr lang="en-US" dirty="0">
                <a:cs typeface="Calibri"/>
              </a:rPr>
              <a:t> </a:t>
            </a:r>
            <a:r>
              <a:rPr lang="en-US" dirty="0" err="1">
                <a:cs typeface="Calibri"/>
              </a:rPr>
              <a:t>oleellista</a:t>
            </a:r>
            <a:endParaRPr lang="en-US" dirty="0">
              <a:cs typeface="Calibri"/>
            </a:endParaRPr>
          </a:p>
          <a:p>
            <a:r>
              <a:rPr lang="en-US" dirty="0" err="1">
                <a:cs typeface="Calibri"/>
              </a:rPr>
              <a:t>Luonnon</a:t>
            </a:r>
            <a:r>
              <a:rPr lang="en-US" dirty="0">
                <a:cs typeface="Calibri"/>
              </a:rPr>
              <a:t> </a:t>
            </a:r>
            <a:r>
              <a:rPr lang="en-US" dirty="0" err="1">
                <a:cs typeface="Calibri"/>
              </a:rPr>
              <a:t>ravinnekierrossa</a:t>
            </a:r>
            <a:r>
              <a:rPr lang="en-US" dirty="0">
                <a:cs typeface="Calibri"/>
              </a:rPr>
              <a:t> </a:t>
            </a:r>
            <a:r>
              <a:rPr lang="en-US" dirty="0" err="1">
                <a:cs typeface="Calibri"/>
              </a:rPr>
              <a:t>fosforia</a:t>
            </a:r>
            <a:r>
              <a:rPr lang="en-US" dirty="0">
                <a:cs typeface="Calibri"/>
              </a:rPr>
              <a:t> </a:t>
            </a:r>
            <a:r>
              <a:rPr lang="en-US" dirty="0" err="1">
                <a:cs typeface="Calibri"/>
              </a:rPr>
              <a:t>vapautuu</a:t>
            </a:r>
            <a:r>
              <a:rPr lang="en-US" dirty="0">
                <a:cs typeface="Calibri"/>
              </a:rPr>
              <a:t> </a:t>
            </a:r>
            <a:r>
              <a:rPr lang="en-US" dirty="0" err="1">
                <a:cs typeface="Calibri"/>
              </a:rPr>
              <a:t>maahan</a:t>
            </a:r>
            <a:r>
              <a:rPr lang="en-US" dirty="0">
                <a:cs typeface="Calibri"/>
              </a:rPr>
              <a:t> </a:t>
            </a:r>
            <a:r>
              <a:rPr lang="en-US" dirty="0" err="1">
                <a:cs typeface="Calibri"/>
              </a:rPr>
              <a:t>rapautuvasta</a:t>
            </a:r>
            <a:r>
              <a:rPr lang="en-US" dirty="0">
                <a:cs typeface="Calibri"/>
              </a:rPr>
              <a:t> </a:t>
            </a:r>
            <a:r>
              <a:rPr lang="en-US" dirty="0" err="1">
                <a:cs typeface="Calibri"/>
              </a:rPr>
              <a:t>kallioperästä</a:t>
            </a:r>
            <a:r>
              <a:rPr lang="en-US" dirty="0">
                <a:cs typeface="Calibri"/>
              </a:rPr>
              <a:t> </a:t>
            </a:r>
          </a:p>
          <a:p>
            <a:r>
              <a:rPr lang="en-US" dirty="0" err="1">
                <a:cs typeface="Calibri"/>
              </a:rPr>
              <a:t>Typpi</a:t>
            </a:r>
            <a:r>
              <a:rPr lang="en-US" dirty="0">
                <a:cs typeface="Calibri"/>
              </a:rPr>
              <a:t> </a:t>
            </a:r>
            <a:r>
              <a:rPr lang="en-US" dirty="0" err="1">
                <a:cs typeface="Calibri"/>
              </a:rPr>
              <a:t>puolestaan</a:t>
            </a:r>
            <a:r>
              <a:rPr lang="en-US" dirty="0">
                <a:cs typeface="Calibri"/>
              </a:rPr>
              <a:t> on </a:t>
            </a:r>
            <a:r>
              <a:rPr lang="en-US" dirty="0" err="1">
                <a:cs typeface="Calibri"/>
              </a:rPr>
              <a:t>peräisin</a:t>
            </a:r>
            <a:r>
              <a:rPr lang="en-US" dirty="0">
                <a:cs typeface="Calibri"/>
              </a:rPr>
              <a:t> </a:t>
            </a:r>
            <a:r>
              <a:rPr lang="en-US" dirty="0" err="1">
                <a:cs typeface="Calibri"/>
              </a:rPr>
              <a:t>ilmakehästä</a:t>
            </a:r>
            <a:r>
              <a:rPr lang="en-US" dirty="0">
                <a:cs typeface="Calibri"/>
              </a:rPr>
              <a:t>, </a:t>
            </a:r>
            <a:r>
              <a:rPr lang="en-US" dirty="0" err="1">
                <a:cs typeface="Calibri"/>
              </a:rPr>
              <a:t>josta</a:t>
            </a:r>
            <a:r>
              <a:rPr lang="en-US" dirty="0">
                <a:cs typeface="Calibri"/>
              </a:rPr>
              <a:t> se </a:t>
            </a:r>
            <a:r>
              <a:rPr lang="en-US" dirty="0" err="1">
                <a:cs typeface="Calibri"/>
              </a:rPr>
              <a:t>saadaan</a:t>
            </a:r>
            <a:r>
              <a:rPr lang="en-US" dirty="0">
                <a:cs typeface="Calibri"/>
              </a:rPr>
              <a:t> </a:t>
            </a:r>
            <a:r>
              <a:rPr lang="en-US" dirty="0" err="1">
                <a:cs typeface="Calibri"/>
              </a:rPr>
              <a:t>kasveille</a:t>
            </a:r>
            <a:r>
              <a:rPr lang="en-US" dirty="0">
                <a:cs typeface="Calibri"/>
              </a:rPr>
              <a:t> </a:t>
            </a:r>
            <a:r>
              <a:rPr lang="en-US" dirty="0" err="1">
                <a:cs typeface="Calibri"/>
              </a:rPr>
              <a:t>käyttökelpoiseen</a:t>
            </a:r>
            <a:r>
              <a:rPr lang="en-US" dirty="0">
                <a:cs typeface="Calibri"/>
              </a:rPr>
              <a:t> </a:t>
            </a:r>
            <a:r>
              <a:rPr lang="en-US" dirty="0" err="1">
                <a:cs typeface="Calibri"/>
              </a:rPr>
              <a:t>muotoon</a:t>
            </a:r>
            <a:r>
              <a:rPr lang="en-US" dirty="0">
                <a:cs typeface="Calibri"/>
              </a:rPr>
              <a:t> </a:t>
            </a:r>
            <a:r>
              <a:rPr lang="en-US" dirty="0" err="1">
                <a:cs typeface="Calibri"/>
              </a:rPr>
              <a:t>maaperän</a:t>
            </a:r>
            <a:r>
              <a:rPr lang="en-US" dirty="0">
                <a:cs typeface="Calibri"/>
              </a:rPr>
              <a:t> </a:t>
            </a:r>
            <a:r>
              <a:rPr lang="en-US" dirty="0" err="1">
                <a:cs typeface="Calibri"/>
              </a:rPr>
              <a:t>bakteerien</a:t>
            </a:r>
            <a:r>
              <a:rPr lang="en-US" dirty="0">
                <a:cs typeface="Calibri"/>
              </a:rPr>
              <a:t> </a:t>
            </a:r>
            <a:r>
              <a:rPr lang="en-US" dirty="0" err="1">
                <a:cs typeface="Calibri"/>
              </a:rPr>
              <a:t>avulla</a:t>
            </a:r>
            <a:endParaRPr lang="en-US" dirty="0">
              <a:cs typeface="Calibri"/>
            </a:endParaRPr>
          </a:p>
        </p:txBody>
      </p:sp>
      <p:sp>
        <p:nvSpPr>
          <p:cNvPr id="4" name="Footer Placeholder 3">
            <a:extLst>
              <a:ext uri="{FF2B5EF4-FFF2-40B4-BE49-F238E27FC236}">
                <a16:creationId xmlns:a16="http://schemas.microsoft.com/office/drawing/2014/main" id="{E5987FA0-E12C-4BC6-BEF7-90FB401C09AB}"/>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266478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AFE6-F6B8-4723-88BD-0D1A05DB6DCB}"/>
              </a:ext>
            </a:extLst>
          </p:cNvPr>
          <p:cNvSpPr>
            <a:spLocks noGrp="1"/>
          </p:cNvSpPr>
          <p:nvPr>
            <p:ph type="title"/>
          </p:nvPr>
        </p:nvSpPr>
        <p:spPr/>
        <p:txBody>
          <a:bodyPr/>
          <a:lstStyle/>
          <a:p>
            <a:r>
              <a:rPr lang="en-US">
                <a:latin typeface="Microsoft Sans Serif"/>
                <a:ea typeface="Microsoft Sans Serif"/>
                <a:cs typeface="Microsoft Sans Serif"/>
              </a:rPr>
              <a:t>Ihmisen tuomat muutokset</a:t>
            </a:r>
          </a:p>
        </p:txBody>
      </p:sp>
      <p:sp>
        <p:nvSpPr>
          <p:cNvPr id="3" name="Content Placeholder 2">
            <a:extLst>
              <a:ext uri="{FF2B5EF4-FFF2-40B4-BE49-F238E27FC236}">
                <a16:creationId xmlns:a16="http://schemas.microsoft.com/office/drawing/2014/main" id="{55F75FAB-7E25-4124-BE12-A292E9BC0758}"/>
              </a:ext>
            </a:extLst>
          </p:cNvPr>
          <p:cNvSpPr>
            <a:spLocks noGrp="1"/>
          </p:cNvSpPr>
          <p:nvPr>
            <p:ph idx="1"/>
          </p:nvPr>
        </p:nvSpPr>
        <p:spPr/>
        <p:txBody>
          <a:bodyPr vert="horz" lIns="91440" tIns="45720" rIns="91440" bIns="45720" rtlCol="0" anchor="t">
            <a:normAutofit/>
          </a:bodyPr>
          <a:lstStyle/>
          <a:p>
            <a:r>
              <a:rPr lang="en-US" err="1">
                <a:cs typeface="Calibri"/>
              </a:rPr>
              <a:t>Ihmistoiminta</a:t>
            </a:r>
            <a:r>
              <a:rPr lang="en-US">
                <a:cs typeface="Calibri"/>
              </a:rPr>
              <a:t> on </a:t>
            </a:r>
            <a:r>
              <a:rPr lang="en-US" err="1">
                <a:cs typeface="Calibri"/>
              </a:rPr>
              <a:t>johtanut</a:t>
            </a:r>
            <a:r>
              <a:rPr lang="en-US">
                <a:cs typeface="Calibri"/>
              </a:rPr>
              <a:t> </a:t>
            </a:r>
            <a:r>
              <a:rPr lang="en-US" err="1">
                <a:cs typeface="Calibri"/>
              </a:rPr>
              <a:t>luonnollisen</a:t>
            </a:r>
            <a:r>
              <a:rPr lang="en-US">
                <a:cs typeface="Calibri"/>
              </a:rPr>
              <a:t> </a:t>
            </a:r>
            <a:r>
              <a:rPr lang="en-US" err="1">
                <a:cs typeface="Calibri"/>
              </a:rPr>
              <a:t>ravinnekierron</a:t>
            </a:r>
            <a:r>
              <a:rPr lang="en-US">
                <a:cs typeface="Calibri"/>
              </a:rPr>
              <a:t> </a:t>
            </a:r>
            <a:r>
              <a:rPr lang="en-US" err="1">
                <a:cs typeface="Calibri"/>
              </a:rPr>
              <a:t>epätasapainoon</a:t>
            </a:r>
          </a:p>
          <a:p>
            <a:r>
              <a:rPr lang="en-US" err="1">
                <a:cs typeface="Calibri"/>
              </a:rPr>
              <a:t>Ihmisten</a:t>
            </a:r>
            <a:r>
              <a:rPr lang="en-US">
                <a:cs typeface="Calibri"/>
              </a:rPr>
              <a:t> </a:t>
            </a:r>
            <a:r>
              <a:rPr lang="en-US" err="1">
                <a:cs typeface="Calibri"/>
              </a:rPr>
              <a:t>vuoksi</a:t>
            </a:r>
            <a:r>
              <a:rPr lang="en-US">
                <a:cs typeface="Calibri"/>
              </a:rPr>
              <a:t> </a:t>
            </a:r>
            <a:r>
              <a:rPr lang="en-US" err="1">
                <a:cs typeface="Calibri"/>
              </a:rPr>
              <a:t>ravinteet</a:t>
            </a:r>
            <a:r>
              <a:rPr lang="en-US">
                <a:cs typeface="Calibri"/>
              </a:rPr>
              <a:t> </a:t>
            </a:r>
            <a:r>
              <a:rPr lang="en-US" err="1">
                <a:cs typeface="Calibri"/>
              </a:rPr>
              <a:t>poistuvat</a:t>
            </a:r>
            <a:r>
              <a:rPr lang="en-US">
                <a:cs typeface="Calibri"/>
              </a:rPr>
              <a:t> "</a:t>
            </a:r>
            <a:r>
              <a:rPr lang="en-US" err="1">
                <a:cs typeface="Calibri"/>
              </a:rPr>
              <a:t>suljetusta</a:t>
            </a:r>
            <a:r>
              <a:rPr lang="en-US">
                <a:cs typeface="Calibri"/>
              </a:rPr>
              <a:t>" </a:t>
            </a:r>
            <a:r>
              <a:rPr lang="en-US" err="1">
                <a:cs typeface="Calibri"/>
              </a:rPr>
              <a:t>kierrosta</a:t>
            </a:r>
            <a:r>
              <a:rPr lang="en-US">
                <a:cs typeface="Calibri"/>
              </a:rPr>
              <a:t> ja </a:t>
            </a:r>
            <a:r>
              <a:rPr lang="en-US" err="1">
                <a:cs typeface="Calibri"/>
              </a:rPr>
              <a:t>suurilta</a:t>
            </a:r>
            <a:r>
              <a:rPr lang="en-US">
                <a:cs typeface="Calibri"/>
              </a:rPr>
              <a:t> </a:t>
            </a:r>
            <a:r>
              <a:rPr lang="en-US" err="1">
                <a:cs typeface="Calibri"/>
              </a:rPr>
              <a:t>osin</a:t>
            </a:r>
            <a:r>
              <a:rPr lang="en-US">
                <a:cs typeface="Calibri"/>
              </a:rPr>
              <a:t> </a:t>
            </a:r>
            <a:r>
              <a:rPr lang="en-US" err="1">
                <a:cs typeface="Calibri"/>
              </a:rPr>
              <a:t>jäävät</a:t>
            </a:r>
            <a:r>
              <a:rPr lang="en-US">
                <a:cs typeface="Calibri"/>
              </a:rPr>
              <a:t> </a:t>
            </a:r>
            <a:r>
              <a:rPr lang="en-US" err="1">
                <a:cs typeface="Calibri"/>
              </a:rPr>
              <a:t>hyödyntämättä</a:t>
            </a:r>
            <a:r>
              <a:rPr lang="en-US">
                <a:cs typeface="Calibri"/>
              </a:rPr>
              <a:t> </a:t>
            </a:r>
            <a:r>
              <a:rPr lang="en-US" err="1">
                <a:cs typeface="Calibri"/>
              </a:rPr>
              <a:t>päätyen</a:t>
            </a:r>
            <a:r>
              <a:rPr lang="en-US">
                <a:cs typeface="Calibri"/>
              </a:rPr>
              <a:t> </a:t>
            </a:r>
            <a:r>
              <a:rPr lang="en-US" err="1">
                <a:cs typeface="Calibri"/>
              </a:rPr>
              <a:t>hukkavirroiksi</a:t>
            </a:r>
            <a:r>
              <a:rPr lang="en-US">
                <a:cs typeface="Calibri"/>
              </a:rPr>
              <a:t> ja </a:t>
            </a:r>
            <a:r>
              <a:rPr lang="en-US" err="1">
                <a:cs typeface="Calibri"/>
              </a:rPr>
              <a:t>ravinnepäästöiksi</a:t>
            </a:r>
          </a:p>
          <a:p>
            <a:r>
              <a:rPr lang="en-US" err="1">
                <a:cs typeface="Calibri"/>
              </a:rPr>
              <a:t>Samalla</a:t>
            </a:r>
            <a:r>
              <a:rPr lang="en-US">
                <a:cs typeface="Calibri"/>
              </a:rPr>
              <a:t> </a:t>
            </a:r>
            <a:r>
              <a:rPr lang="en-US" err="1">
                <a:cs typeface="Calibri"/>
              </a:rPr>
              <a:t>maaperät</a:t>
            </a:r>
            <a:r>
              <a:rPr lang="en-US">
                <a:cs typeface="Calibri"/>
              </a:rPr>
              <a:t> </a:t>
            </a:r>
            <a:r>
              <a:rPr lang="en-US" err="1">
                <a:cs typeface="Calibri"/>
              </a:rPr>
              <a:t>köyhtyvät</a:t>
            </a:r>
            <a:r>
              <a:rPr lang="en-US">
                <a:cs typeface="Calibri"/>
              </a:rPr>
              <a:t>, jolloin ravinnekadon </a:t>
            </a:r>
            <a:r>
              <a:rPr lang="en-US" err="1">
                <a:cs typeface="Calibri"/>
              </a:rPr>
              <a:t>paikkaamiseksi</a:t>
            </a:r>
            <a:r>
              <a:rPr lang="en-US">
                <a:cs typeface="Calibri"/>
              </a:rPr>
              <a:t> </a:t>
            </a:r>
            <a:r>
              <a:rPr lang="en-US" err="1">
                <a:cs typeface="Calibri"/>
              </a:rPr>
              <a:t>käytetään</a:t>
            </a:r>
            <a:r>
              <a:rPr lang="en-US">
                <a:cs typeface="Calibri"/>
              </a:rPr>
              <a:t> </a:t>
            </a:r>
            <a:r>
              <a:rPr lang="en-US" err="1">
                <a:cs typeface="Calibri"/>
              </a:rPr>
              <a:t>lannoitteita</a:t>
            </a:r>
            <a:endParaRPr lang="en-US">
              <a:cs typeface="Calibri"/>
            </a:endParaRPr>
          </a:p>
          <a:p>
            <a:r>
              <a:rPr lang="en-US" err="1">
                <a:cs typeface="Calibri"/>
              </a:rPr>
              <a:t>Kasvavat</a:t>
            </a:r>
            <a:r>
              <a:rPr lang="en-US">
                <a:cs typeface="Calibri"/>
              </a:rPr>
              <a:t> </a:t>
            </a:r>
            <a:r>
              <a:rPr lang="en-US" err="1">
                <a:cs typeface="Calibri"/>
              </a:rPr>
              <a:t>ravinnekuormat</a:t>
            </a:r>
            <a:r>
              <a:rPr lang="en-US">
                <a:cs typeface="Calibri"/>
              </a:rPr>
              <a:t> </a:t>
            </a:r>
            <a:r>
              <a:rPr lang="en-US" err="1">
                <a:cs typeface="Calibri"/>
              </a:rPr>
              <a:t>aiheuttavat</a:t>
            </a:r>
            <a:r>
              <a:rPr lang="en-US">
                <a:cs typeface="Calibri"/>
              </a:rPr>
              <a:t> </a:t>
            </a:r>
            <a:r>
              <a:rPr lang="en-US" err="1">
                <a:cs typeface="Calibri"/>
              </a:rPr>
              <a:t>ympäristövaikutuksia</a:t>
            </a:r>
            <a:r>
              <a:rPr lang="en-US">
                <a:cs typeface="Calibri"/>
              </a:rPr>
              <a:t> mm. </a:t>
            </a:r>
            <a:r>
              <a:rPr lang="en-US" err="1">
                <a:cs typeface="Calibri"/>
              </a:rPr>
              <a:t>vesistöjen</a:t>
            </a:r>
            <a:r>
              <a:rPr lang="en-US">
                <a:cs typeface="Calibri"/>
              </a:rPr>
              <a:t> </a:t>
            </a:r>
            <a:r>
              <a:rPr lang="en-US" err="1">
                <a:cs typeface="Calibri"/>
              </a:rPr>
              <a:t>rehevöitymisen</a:t>
            </a:r>
            <a:r>
              <a:rPr lang="en-US">
                <a:cs typeface="Calibri"/>
              </a:rPr>
              <a:t> </a:t>
            </a:r>
            <a:r>
              <a:rPr lang="en-US" err="1">
                <a:cs typeface="Calibri"/>
              </a:rPr>
              <a:t>muodossa</a:t>
            </a:r>
          </a:p>
          <a:p>
            <a:endParaRPr lang="en-US">
              <a:cs typeface="Calibri"/>
            </a:endParaRPr>
          </a:p>
        </p:txBody>
      </p:sp>
      <p:sp>
        <p:nvSpPr>
          <p:cNvPr id="4" name="Footer Placeholder 3">
            <a:extLst>
              <a:ext uri="{FF2B5EF4-FFF2-40B4-BE49-F238E27FC236}">
                <a16:creationId xmlns:a16="http://schemas.microsoft.com/office/drawing/2014/main" id="{005090BE-B368-4476-A4A5-5B31F350622B}"/>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65498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6AFE6-F6B8-4723-88BD-0D1A05DB6DCB}"/>
              </a:ext>
            </a:extLst>
          </p:cNvPr>
          <p:cNvSpPr>
            <a:spLocks noGrp="1"/>
          </p:cNvSpPr>
          <p:nvPr>
            <p:ph type="title"/>
          </p:nvPr>
        </p:nvSpPr>
        <p:spPr/>
        <p:txBody>
          <a:bodyPr/>
          <a:lstStyle/>
          <a:p>
            <a:r>
              <a:rPr lang="en-US" err="1">
                <a:latin typeface="Microsoft Sans Serif"/>
                <a:ea typeface="Microsoft Sans Serif"/>
                <a:cs typeface="Microsoft Sans Serif"/>
              </a:rPr>
              <a:t>Miksi</a:t>
            </a:r>
            <a:r>
              <a:rPr lang="en-US">
                <a:latin typeface="Microsoft Sans Serif"/>
                <a:ea typeface="Microsoft Sans Serif"/>
                <a:cs typeface="Microsoft Sans Serif"/>
              </a:rPr>
              <a:t> </a:t>
            </a:r>
            <a:r>
              <a:rPr lang="en-US" err="1">
                <a:latin typeface="Microsoft Sans Serif"/>
                <a:ea typeface="Microsoft Sans Serif"/>
                <a:cs typeface="Microsoft Sans Serif"/>
              </a:rPr>
              <a:t>ravinteiden</a:t>
            </a:r>
            <a:r>
              <a:rPr lang="en-US">
                <a:latin typeface="Microsoft Sans Serif"/>
                <a:ea typeface="Microsoft Sans Serif"/>
                <a:cs typeface="Microsoft Sans Serif"/>
              </a:rPr>
              <a:t> </a:t>
            </a:r>
            <a:r>
              <a:rPr lang="en-US" err="1">
                <a:latin typeface="Microsoft Sans Serif"/>
                <a:ea typeface="Microsoft Sans Serif"/>
                <a:cs typeface="Microsoft Sans Serif"/>
              </a:rPr>
              <a:t>kierrätys</a:t>
            </a:r>
            <a:r>
              <a:rPr lang="en-US">
                <a:latin typeface="Microsoft Sans Serif"/>
                <a:ea typeface="Microsoft Sans Serif"/>
                <a:cs typeface="Microsoft Sans Serif"/>
              </a:rPr>
              <a:t>?</a:t>
            </a:r>
          </a:p>
        </p:txBody>
      </p:sp>
      <p:sp>
        <p:nvSpPr>
          <p:cNvPr id="3" name="Content Placeholder 2">
            <a:extLst>
              <a:ext uri="{FF2B5EF4-FFF2-40B4-BE49-F238E27FC236}">
                <a16:creationId xmlns:a16="http://schemas.microsoft.com/office/drawing/2014/main" id="{55F75FAB-7E25-4124-BE12-A292E9BC0758}"/>
              </a:ext>
            </a:extLst>
          </p:cNvPr>
          <p:cNvSpPr>
            <a:spLocks noGrp="1"/>
          </p:cNvSpPr>
          <p:nvPr>
            <p:ph idx="1"/>
          </p:nvPr>
        </p:nvSpPr>
        <p:spPr>
          <a:xfrm>
            <a:off x="838200" y="1363485"/>
            <a:ext cx="10515600" cy="4623430"/>
          </a:xfrm>
        </p:spPr>
        <p:txBody>
          <a:bodyPr vert="horz" lIns="91440" tIns="45720" rIns="91440" bIns="45720" rtlCol="0" anchor="t">
            <a:normAutofit/>
          </a:bodyPr>
          <a:lstStyle/>
          <a:p>
            <a:r>
              <a:rPr lang="en-US" dirty="0" err="1">
                <a:cs typeface="Calibri"/>
              </a:rPr>
              <a:t>Ravinnekatoa</a:t>
            </a:r>
            <a:r>
              <a:rPr lang="en-US" dirty="0">
                <a:cs typeface="Calibri"/>
              </a:rPr>
              <a:t> </a:t>
            </a:r>
            <a:r>
              <a:rPr lang="en-US" dirty="0" err="1">
                <a:cs typeface="Calibri"/>
              </a:rPr>
              <a:t>paikataan</a:t>
            </a:r>
            <a:r>
              <a:rPr lang="en-US" dirty="0">
                <a:cs typeface="Calibri"/>
              </a:rPr>
              <a:t> </a:t>
            </a:r>
            <a:r>
              <a:rPr lang="en-US" dirty="0" err="1">
                <a:cs typeface="Calibri"/>
              </a:rPr>
              <a:t>käyttämällä</a:t>
            </a:r>
            <a:r>
              <a:rPr lang="en-US" dirty="0">
                <a:cs typeface="Calibri"/>
              </a:rPr>
              <a:t> </a:t>
            </a:r>
            <a:r>
              <a:rPr lang="en-US" dirty="0" err="1">
                <a:cs typeface="Calibri"/>
              </a:rPr>
              <a:t>lannoitteita</a:t>
            </a:r>
            <a:endParaRPr lang="en-US" dirty="0">
              <a:cs typeface="Calibri"/>
            </a:endParaRPr>
          </a:p>
          <a:p>
            <a:r>
              <a:rPr lang="en-US" dirty="0" err="1">
                <a:cs typeface="Calibri"/>
              </a:rPr>
              <a:t>Lannoitteissa</a:t>
            </a:r>
            <a:r>
              <a:rPr lang="en-US" dirty="0">
                <a:cs typeface="Calibri"/>
              </a:rPr>
              <a:t> </a:t>
            </a:r>
            <a:r>
              <a:rPr lang="en-US" dirty="0" err="1">
                <a:cs typeface="Calibri"/>
              </a:rPr>
              <a:t>käytettään</a:t>
            </a:r>
            <a:r>
              <a:rPr lang="en-US" dirty="0">
                <a:cs typeface="Calibri"/>
              </a:rPr>
              <a:t> </a:t>
            </a:r>
            <a:r>
              <a:rPr lang="en-US" dirty="0" err="1">
                <a:cs typeface="Calibri"/>
              </a:rPr>
              <a:t>kaivoksista</a:t>
            </a:r>
            <a:r>
              <a:rPr lang="en-US" dirty="0">
                <a:cs typeface="Calibri"/>
              </a:rPr>
              <a:t> </a:t>
            </a:r>
            <a:r>
              <a:rPr lang="en-US" dirty="0" err="1">
                <a:cs typeface="Calibri"/>
              </a:rPr>
              <a:t>louhittua</a:t>
            </a:r>
            <a:r>
              <a:rPr lang="en-US" dirty="0">
                <a:cs typeface="Calibri"/>
              </a:rPr>
              <a:t> </a:t>
            </a:r>
            <a:r>
              <a:rPr lang="en-US" dirty="0" err="1">
                <a:cs typeface="Calibri"/>
              </a:rPr>
              <a:t>fosfaattikiveä</a:t>
            </a:r>
            <a:r>
              <a:rPr lang="en-US" dirty="0">
                <a:cs typeface="Calibri"/>
              </a:rPr>
              <a:t> ja </a:t>
            </a:r>
            <a:r>
              <a:rPr lang="en-US" dirty="0" err="1">
                <a:cs typeface="Calibri"/>
              </a:rPr>
              <a:t>ilmakehästä</a:t>
            </a:r>
            <a:r>
              <a:rPr lang="en-US" dirty="0">
                <a:cs typeface="Calibri"/>
              </a:rPr>
              <a:t> </a:t>
            </a:r>
            <a:r>
              <a:rPr lang="en-US" dirty="0" err="1">
                <a:cs typeface="Calibri"/>
              </a:rPr>
              <a:t>peräisin</a:t>
            </a:r>
            <a:r>
              <a:rPr lang="en-US" dirty="0">
                <a:cs typeface="Calibri"/>
              </a:rPr>
              <a:t> </a:t>
            </a:r>
            <a:r>
              <a:rPr lang="en-US" dirty="0" err="1">
                <a:cs typeface="Calibri"/>
              </a:rPr>
              <a:t>olevaa</a:t>
            </a:r>
            <a:r>
              <a:rPr lang="en-US" dirty="0">
                <a:cs typeface="Calibri"/>
              </a:rPr>
              <a:t> </a:t>
            </a:r>
            <a:r>
              <a:rPr lang="en-US" dirty="0" err="1">
                <a:cs typeface="Calibri"/>
              </a:rPr>
              <a:t>typpeä</a:t>
            </a:r>
            <a:r>
              <a:rPr lang="en-US" dirty="0">
                <a:cs typeface="Calibri"/>
              </a:rPr>
              <a:t> </a:t>
            </a:r>
          </a:p>
          <a:p>
            <a:r>
              <a:rPr lang="en-US" dirty="0" err="1">
                <a:cs typeface="Calibri"/>
              </a:rPr>
              <a:t>Fosfori</a:t>
            </a:r>
            <a:r>
              <a:rPr lang="en-US" dirty="0">
                <a:cs typeface="Calibri"/>
              </a:rPr>
              <a:t> on </a:t>
            </a:r>
            <a:r>
              <a:rPr lang="en-US" dirty="0" err="1">
                <a:cs typeface="Calibri"/>
              </a:rPr>
              <a:t>uusiutumaton</a:t>
            </a:r>
            <a:r>
              <a:rPr lang="en-US" dirty="0">
                <a:cs typeface="Calibri"/>
              </a:rPr>
              <a:t> </a:t>
            </a:r>
            <a:r>
              <a:rPr lang="en-US" dirty="0" err="1">
                <a:cs typeface="Calibri"/>
              </a:rPr>
              <a:t>luonnonvara</a:t>
            </a:r>
            <a:r>
              <a:rPr lang="en-US" dirty="0">
                <a:cs typeface="Calibri"/>
              </a:rPr>
              <a:t> ja </a:t>
            </a:r>
            <a:r>
              <a:rPr lang="en-US" dirty="0" err="1">
                <a:cs typeface="Calibri"/>
              </a:rPr>
              <a:t>monesti</a:t>
            </a:r>
            <a:r>
              <a:rPr lang="en-US" dirty="0">
                <a:cs typeface="Calibri"/>
              </a:rPr>
              <a:t> </a:t>
            </a:r>
            <a:r>
              <a:rPr lang="en-US" dirty="0" err="1">
                <a:cs typeface="Calibri"/>
              </a:rPr>
              <a:t>peräisin</a:t>
            </a:r>
            <a:r>
              <a:rPr lang="en-US" dirty="0">
                <a:cs typeface="Calibri"/>
              </a:rPr>
              <a:t> </a:t>
            </a:r>
            <a:r>
              <a:rPr lang="en-US" dirty="0" err="1">
                <a:cs typeface="Calibri"/>
              </a:rPr>
              <a:t>poliittisesti</a:t>
            </a:r>
            <a:r>
              <a:rPr lang="en-US" dirty="0">
                <a:cs typeface="Calibri"/>
              </a:rPr>
              <a:t> </a:t>
            </a:r>
            <a:r>
              <a:rPr lang="en-US" dirty="0" err="1">
                <a:cs typeface="Calibri"/>
              </a:rPr>
              <a:t>epävakailta</a:t>
            </a:r>
            <a:r>
              <a:rPr lang="en-US" dirty="0">
                <a:cs typeface="Calibri"/>
              </a:rPr>
              <a:t> </a:t>
            </a:r>
            <a:r>
              <a:rPr lang="en-US" dirty="0" err="1">
                <a:cs typeface="Calibri"/>
              </a:rPr>
              <a:t>alueilta</a:t>
            </a:r>
            <a:endParaRPr lang="en-US" dirty="0">
              <a:cs typeface="Calibri"/>
            </a:endParaRPr>
          </a:p>
          <a:p>
            <a:r>
              <a:rPr lang="en-US" dirty="0" err="1">
                <a:cs typeface="Calibri"/>
              </a:rPr>
              <a:t>Typen</a:t>
            </a:r>
            <a:r>
              <a:rPr lang="en-US" dirty="0">
                <a:cs typeface="Calibri"/>
              </a:rPr>
              <a:t> </a:t>
            </a:r>
            <a:r>
              <a:rPr lang="en-US" dirty="0" err="1">
                <a:cs typeface="Calibri"/>
              </a:rPr>
              <a:t>valmistus</a:t>
            </a:r>
            <a:r>
              <a:rPr lang="en-US" dirty="0">
                <a:cs typeface="Calibri"/>
              </a:rPr>
              <a:t> on </a:t>
            </a:r>
            <a:r>
              <a:rPr lang="en-US" dirty="0" err="1">
                <a:cs typeface="Calibri"/>
              </a:rPr>
              <a:t>energiaintensiivinen</a:t>
            </a:r>
            <a:r>
              <a:rPr lang="en-US" dirty="0">
                <a:cs typeface="Calibri"/>
              </a:rPr>
              <a:t> </a:t>
            </a:r>
            <a:r>
              <a:rPr lang="en-US" dirty="0" err="1">
                <a:cs typeface="Calibri"/>
              </a:rPr>
              <a:t>prosessi</a:t>
            </a:r>
            <a:r>
              <a:rPr lang="en-US" dirty="0">
                <a:cs typeface="Calibri"/>
              </a:rPr>
              <a:t>, </a:t>
            </a:r>
            <a:r>
              <a:rPr lang="en-US" dirty="0" err="1">
                <a:cs typeface="Calibri"/>
              </a:rPr>
              <a:t>minkä</a:t>
            </a:r>
            <a:r>
              <a:rPr lang="en-US" dirty="0">
                <a:cs typeface="Calibri"/>
              </a:rPr>
              <a:t> </a:t>
            </a:r>
            <a:r>
              <a:rPr lang="en-US" dirty="0" err="1">
                <a:cs typeface="Calibri"/>
              </a:rPr>
              <a:t>vuoksi</a:t>
            </a:r>
            <a:r>
              <a:rPr lang="en-US" dirty="0">
                <a:cs typeface="Calibri"/>
              </a:rPr>
              <a:t> </a:t>
            </a:r>
            <a:r>
              <a:rPr lang="en-US" dirty="0" err="1">
                <a:cs typeface="Calibri"/>
              </a:rPr>
              <a:t>sen</a:t>
            </a:r>
            <a:r>
              <a:rPr lang="en-US" dirty="0">
                <a:cs typeface="Calibri"/>
              </a:rPr>
              <a:t> </a:t>
            </a:r>
            <a:r>
              <a:rPr lang="en-US" dirty="0" err="1">
                <a:cs typeface="Calibri"/>
              </a:rPr>
              <a:t>valmistaminen</a:t>
            </a:r>
            <a:r>
              <a:rPr lang="en-US" dirty="0">
                <a:cs typeface="Calibri"/>
              </a:rPr>
              <a:t> on </a:t>
            </a:r>
            <a:r>
              <a:rPr lang="en-US" dirty="0" err="1">
                <a:cs typeface="Calibri"/>
              </a:rPr>
              <a:t>kallista</a:t>
            </a:r>
            <a:endParaRPr lang="en-US" dirty="0">
              <a:cs typeface="Calibri"/>
            </a:endParaRPr>
          </a:p>
          <a:p>
            <a:r>
              <a:rPr lang="en-US" dirty="0" err="1">
                <a:cs typeface="Calibri"/>
              </a:rPr>
              <a:t>Tehostamalla</a:t>
            </a:r>
            <a:r>
              <a:rPr lang="en-US" dirty="0">
                <a:cs typeface="Calibri"/>
              </a:rPr>
              <a:t> </a:t>
            </a:r>
            <a:r>
              <a:rPr lang="en-US" dirty="0" err="1">
                <a:cs typeface="Calibri"/>
              </a:rPr>
              <a:t>ravinteiden</a:t>
            </a:r>
            <a:r>
              <a:rPr lang="en-US" dirty="0">
                <a:cs typeface="Calibri"/>
              </a:rPr>
              <a:t> </a:t>
            </a:r>
            <a:r>
              <a:rPr lang="en-US" dirty="0" err="1">
                <a:cs typeface="Calibri"/>
              </a:rPr>
              <a:t>kierrätystä</a:t>
            </a:r>
            <a:r>
              <a:rPr lang="en-US" dirty="0">
                <a:cs typeface="Calibri"/>
              </a:rPr>
              <a:t> </a:t>
            </a:r>
            <a:r>
              <a:rPr lang="en-US" dirty="0" err="1">
                <a:cs typeface="Calibri"/>
              </a:rPr>
              <a:t>voidaan</a:t>
            </a:r>
            <a:r>
              <a:rPr lang="en-US" dirty="0">
                <a:cs typeface="Calibri"/>
              </a:rPr>
              <a:t> </a:t>
            </a:r>
            <a:r>
              <a:rPr lang="en-US" dirty="0" err="1">
                <a:cs typeface="Calibri"/>
              </a:rPr>
              <a:t>vähentää</a:t>
            </a:r>
            <a:r>
              <a:rPr lang="en-US" dirty="0">
                <a:cs typeface="Calibri"/>
              </a:rPr>
              <a:t> </a:t>
            </a:r>
            <a:r>
              <a:rPr lang="en-US" dirty="0" err="1">
                <a:cs typeface="Calibri"/>
              </a:rPr>
              <a:t>neitseellisten</a:t>
            </a:r>
            <a:r>
              <a:rPr lang="en-US" dirty="0">
                <a:cs typeface="Calibri"/>
              </a:rPr>
              <a:t> </a:t>
            </a:r>
            <a:r>
              <a:rPr lang="en-US" dirty="0" err="1">
                <a:cs typeface="Calibri"/>
              </a:rPr>
              <a:t>raaka-aineiden</a:t>
            </a:r>
            <a:r>
              <a:rPr lang="en-US" dirty="0">
                <a:cs typeface="Calibri"/>
              </a:rPr>
              <a:t> </a:t>
            </a:r>
            <a:r>
              <a:rPr lang="en-US" dirty="0" err="1">
                <a:cs typeface="Calibri"/>
              </a:rPr>
              <a:t>käyttöä</a:t>
            </a:r>
            <a:r>
              <a:rPr lang="en-US" dirty="0">
                <a:cs typeface="Calibri"/>
              </a:rPr>
              <a:t> ja </a:t>
            </a:r>
            <a:r>
              <a:rPr lang="en-US" dirty="0" err="1">
                <a:cs typeface="Calibri"/>
              </a:rPr>
              <a:t>samalla</a:t>
            </a:r>
            <a:r>
              <a:rPr lang="en-US" dirty="0">
                <a:cs typeface="Calibri"/>
              </a:rPr>
              <a:t> </a:t>
            </a:r>
            <a:r>
              <a:rPr lang="en-US" dirty="0" err="1">
                <a:cs typeface="Calibri"/>
              </a:rPr>
              <a:t>pienentää</a:t>
            </a:r>
            <a:r>
              <a:rPr lang="en-US" dirty="0">
                <a:cs typeface="Calibri"/>
              </a:rPr>
              <a:t> </a:t>
            </a:r>
            <a:r>
              <a:rPr lang="en-US" dirty="0" err="1">
                <a:cs typeface="Calibri"/>
              </a:rPr>
              <a:t>ympäristövaikutuksia</a:t>
            </a:r>
            <a:endParaRPr lang="en-US" dirty="0">
              <a:cs typeface="Calibri"/>
            </a:endParaRPr>
          </a:p>
        </p:txBody>
      </p:sp>
      <p:sp>
        <p:nvSpPr>
          <p:cNvPr id="4" name="Footer Placeholder 3">
            <a:extLst>
              <a:ext uri="{FF2B5EF4-FFF2-40B4-BE49-F238E27FC236}">
                <a16:creationId xmlns:a16="http://schemas.microsoft.com/office/drawing/2014/main" id="{005090BE-B368-4476-A4A5-5B31F350622B}"/>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3499848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CCBCD-2E17-461F-B061-781C6F689C2C}"/>
              </a:ext>
            </a:extLst>
          </p:cNvPr>
          <p:cNvSpPr>
            <a:spLocks noGrp="1"/>
          </p:cNvSpPr>
          <p:nvPr>
            <p:ph type="title"/>
          </p:nvPr>
        </p:nvSpPr>
        <p:spPr/>
        <p:txBody>
          <a:bodyPr/>
          <a:lstStyle/>
          <a:p>
            <a:r>
              <a:rPr lang="en-US" err="1">
                <a:latin typeface="Microsoft Sans Serif"/>
                <a:ea typeface="Microsoft Sans Serif"/>
                <a:cs typeface="Microsoft Sans Serif"/>
              </a:rPr>
              <a:t>Kiertotalous</a:t>
            </a:r>
            <a:r>
              <a:rPr lang="en-US">
                <a:latin typeface="Microsoft Sans Serif"/>
                <a:ea typeface="Microsoft Sans Serif"/>
                <a:cs typeface="Microsoft Sans Serif"/>
              </a:rPr>
              <a:t> ja ravinteet</a:t>
            </a:r>
            <a:endParaRPr lang="en-US" err="1"/>
          </a:p>
        </p:txBody>
      </p:sp>
      <p:sp>
        <p:nvSpPr>
          <p:cNvPr id="3" name="Content Placeholder 2">
            <a:extLst>
              <a:ext uri="{FF2B5EF4-FFF2-40B4-BE49-F238E27FC236}">
                <a16:creationId xmlns:a16="http://schemas.microsoft.com/office/drawing/2014/main" id="{24FDE635-A8C7-49FF-B82A-96A7AC87E1F5}"/>
              </a:ext>
            </a:extLst>
          </p:cNvPr>
          <p:cNvSpPr>
            <a:spLocks noGrp="1"/>
          </p:cNvSpPr>
          <p:nvPr>
            <p:ph idx="1"/>
          </p:nvPr>
        </p:nvSpPr>
        <p:spPr>
          <a:xfrm>
            <a:off x="838200" y="1410056"/>
            <a:ext cx="10515600" cy="4457217"/>
          </a:xfrm>
        </p:spPr>
        <p:txBody>
          <a:bodyPr vert="horz" lIns="91440" tIns="45720" rIns="91440" bIns="45720" rtlCol="0" anchor="t">
            <a:normAutofit fontScale="85000" lnSpcReduction="20000"/>
          </a:bodyPr>
          <a:lstStyle/>
          <a:p>
            <a:r>
              <a:rPr lang="en-US" err="1">
                <a:ea typeface="+mn-lt"/>
                <a:cs typeface="+mn-lt"/>
              </a:rPr>
              <a:t>Kiertotalous</a:t>
            </a:r>
            <a:r>
              <a:rPr lang="en-US">
                <a:ea typeface="+mn-lt"/>
                <a:cs typeface="+mn-lt"/>
              </a:rPr>
              <a:t> on </a:t>
            </a:r>
            <a:r>
              <a:rPr lang="en-US" err="1">
                <a:ea typeface="+mn-lt"/>
                <a:cs typeface="+mn-lt"/>
              </a:rPr>
              <a:t>uusi</a:t>
            </a:r>
            <a:r>
              <a:rPr lang="en-US">
                <a:ea typeface="+mn-lt"/>
                <a:cs typeface="+mn-lt"/>
              </a:rPr>
              <a:t> </a:t>
            </a:r>
            <a:r>
              <a:rPr lang="en-US" err="1">
                <a:ea typeface="+mn-lt"/>
                <a:cs typeface="+mn-lt"/>
              </a:rPr>
              <a:t>talousmalli</a:t>
            </a:r>
            <a:r>
              <a:rPr lang="en-US">
                <a:ea typeface="+mn-lt"/>
                <a:cs typeface="+mn-lt"/>
              </a:rPr>
              <a:t>, </a:t>
            </a:r>
            <a:r>
              <a:rPr lang="en-US" err="1">
                <a:ea typeface="+mn-lt"/>
                <a:cs typeface="+mn-lt"/>
              </a:rPr>
              <a:t>jolla</a:t>
            </a:r>
            <a:r>
              <a:rPr lang="en-US">
                <a:ea typeface="+mn-lt"/>
                <a:cs typeface="+mn-lt"/>
              </a:rPr>
              <a:t> </a:t>
            </a:r>
            <a:r>
              <a:rPr lang="en-US" err="1">
                <a:ea typeface="+mn-lt"/>
                <a:cs typeface="+mn-lt"/>
              </a:rPr>
              <a:t>pyritään</a:t>
            </a:r>
            <a:r>
              <a:rPr lang="en-US">
                <a:ea typeface="+mn-lt"/>
                <a:cs typeface="+mn-lt"/>
              </a:rPr>
              <a:t> </a:t>
            </a:r>
            <a:r>
              <a:rPr lang="en-US" err="1">
                <a:ea typeface="+mn-lt"/>
                <a:cs typeface="+mn-lt"/>
              </a:rPr>
              <a:t>korvaamaan</a:t>
            </a:r>
            <a:r>
              <a:rPr lang="en-US">
                <a:ea typeface="+mn-lt"/>
                <a:cs typeface="+mn-lt"/>
              </a:rPr>
              <a:t> </a:t>
            </a:r>
            <a:r>
              <a:rPr lang="en-US" err="1">
                <a:ea typeface="+mn-lt"/>
                <a:cs typeface="+mn-lt"/>
              </a:rPr>
              <a:t>vallitseva</a:t>
            </a:r>
            <a:r>
              <a:rPr lang="en-US">
                <a:ea typeface="+mn-lt"/>
                <a:cs typeface="+mn-lt"/>
              </a:rPr>
              <a:t> </a:t>
            </a:r>
            <a:r>
              <a:rPr lang="en-US" err="1">
                <a:ea typeface="+mn-lt"/>
                <a:cs typeface="+mn-lt"/>
              </a:rPr>
              <a:t>lineaarinen</a:t>
            </a:r>
            <a:r>
              <a:rPr lang="en-US">
                <a:ea typeface="+mn-lt"/>
                <a:cs typeface="+mn-lt"/>
              </a:rPr>
              <a:t> </a:t>
            </a:r>
            <a:r>
              <a:rPr lang="en-US" err="1">
                <a:ea typeface="+mn-lt"/>
                <a:cs typeface="+mn-lt"/>
              </a:rPr>
              <a:t>ota-valmista-hävitä</a:t>
            </a:r>
            <a:r>
              <a:rPr lang="en-US">
                <a:ea typeface="+mn-lt"/>
                <a:cs typeface="+mn-lt"/>
              </a:rPr>
              <a:t> -</a:t>
            </a:r>
            <a:r>
              <a:rPr lang="en-US" err="1">
                <a:ea typeface="+mn-lt"/>
                <a:cs typeface="+mn-lt"/>
              </a:rPr>
              <a:t>malli</a:t>
            </a:r>
          </a:p>
          <a:p>
            <a:r>
              <a:rPr lang="en-US" err="1">
                <a:ea typeface="+mn-lt"/>
                <a:cs typeface="+mn-lt"/>
              </a:rPr>
              <a:t>Väestön</a:t>
            </a:r>
            <a:r>
              <a:rPr lang="en-US">
                <a:ea typeface="+mn-lt"/>
                <a:cs typeface="+mn-lt"/>
              </a:rPr>
              <a:t> </a:t>
            </a:r>
            <a:r>
              <a:rPr lang="en-US" err="1">
                <a:ea typeface="+mn-lt"/>
                <a:cs typeface="+mn-lt"/>
              </a:rPr>
              <a:t>lisääntyessä</a:t>
            </a:r>
            <a:r>
              <a:rPr lang="en-US">
                <a:ea typeface="+mn-lt"/>
                <a:cs typeface="+mn-lt"/>
              </a:rPr>
              <a:t> ja </a:t>
            </a:r>
            <a:r>
              <a:rPr lang="en-US" err="1">
                <a:ea typeface="+mn-lt"/>
                <a:cs typeface="+mn-lt"/>
              </a:rPr>
              <a:t>kulutuksen</a:t>
            </a:r>
            <a:r>
              <a:rPr lang="en-US">
                <a:ea typeface="+mn-lt"/>
                <a:cs typeface="+mn-lt"/>
              </a:rPr>
              <a:t> </a:t>
            </a:r>
            <a:r>
              <a:rPr lang="en-US" err="1">
                <a:ea typeface="+mn-lt"/>
                <a:cs typeface="+mn-lt"/>
              </a:rPr>
              <a:t>kasvaessa</a:t>
            </a:r>
            <a:r>
              <a:rPr lang="en-US">
                <a:ea typeface="+mn-lt"/>
                <a:cs typeface="+mn-lt"/>
              </a:rPr>
              <a:t> </a:t>
            </a:r>
            <a:r>
              <a:rPr lang="en-US" err="1">
                <a:ea typeface="+mn-lt"/>
                <a:cs typeface="+mn-lt"/>
              </a:rPr>
              <a:t>ympäristön</a:t>
            </a:r>
            <a:r>
              <a:rPr lang="en-US">
                <a:ea typeface="+mn-lt"/>
                <a:cs typeface="+mn-lt"/>
              </a:rPr>
              <a:t> </a:t>
            </a:r>
            <a:r>
              <a:rPr lang="en-US" err="1">
                <a:ea typeface="+mn-lt"/>
                <a:cs typeface="+mn-lt"/>
              </a:rPr>
              <a:t>kantokyky</a:t>
            </a:r>
            <a:r>
              <a:rPr lang="en-US">
                <a:ea typeface="+mn-lt"/>
                <a:cs typeface="+mn-lt"/>
              </a:rPr>
              <a:t> </a:t>
            </a:r>
            <a:r>
              <a:rPr lang="en-US" err="1">
                <a:ea typeface="+mn-lt"/>
                <a:cs typeface="+mn-lt"/>
              </a:rPr>
              <a:t>ei</a:t>
            </a:r>
            <a:r>
              <a:rPr lang="en-US">
                <a:ea typeface="+mn-lt"/>
                <a:cs typeface="+mn-lt"/>
              </a:rPr>
              <a:t> </a:t>
            </a:r>
            <a:r>
              <a:rPr lang="en-US" err="1">
                <a:ea typeface="+mn-lt"/>
                <a:cs typeface="+mn-lt"/>
              </a:rPr>
              <a:t>kestä</a:t>
            </a:r>
            <a:r>
              <a:rPr lang="en-US">
                <a:ea typeface="+mn-lt"/>
                <a:cs typeface="+mn-lt"/>
              </a:rPr>
              <a:t> </a:t>
            </a:r>
            <a:r>
              <a:rPr lang="en-US" err="1">
                <a:ea typeface="+mn-lt"/>
                <a:cs typeface="+mn-lt"/>
              </a:rPr>
              <a:t>lineaarista</a:t>
            </a:r>
            <a:r>
              <a:rPr lang="en-US">
                <a:ea typeface="+mn-lt"/>
                <a:cs typeface="+mn-lt"/>
              </a:rPr>
              <a:t> </a:t>
            </a:r>
            <a:r>
              <a:rPr lang="en-US" err="1">
                <a:ea typeface="+mn-lt"/>
                <a:cs typeface="+mn-lt"/>
              </a:rPr>
              <a:t>käyttäytymismallia</a:t>
            </a:r>
          </a:p>
          <a:p>
            <a:r>
              <a:rPr lang="en-US" err="1">
                <a:ea typeface="+mn-lt"/>
                <a:cs typeface="+mn-lt"/>
              </a:rPr>
              <a:t>Kiertotalous</a:t>
            </a:r>
            <a:r>
              <a:rPr lang="en-US">
                <a:ea typeface="+mn-lt"/>
                <a:cs typeface="+mn-lt"/>
              </a:rPr>
              <a:t> </a:t>
            </a:r>
            <a:r>
              <a:rPr lang="en-US" err="1">
                <a:ea typeface="+mn-lt"/>
                <a:cs typeface="+mn-lt"/>
              </a:rPr>
              <a:t>perustuu</a:t>
            </a:r>
            <a:r>
              <a:rPr lang="en-US">
                <a:ea typeface="+mn-lt"/>
                <a:cs typeface="+mn-lt"/>
              </a:rPr>
              <a:t> </a:t>
            </a:r>
            <a:r>
              <a:rPr lang="en-US" err="1">
                <a:ea typeface="+mn-lt"/>
                <a:cs typeface="+mn-lt"/>
              </a:rPr>
              <a:t>ajatteluun</a:t>
            </a:r>
            <a:r>
              <a:rPr lang="en-US">
                <a:ea typeface="+mn-lt"/>
                <a:cs typeface="+mn-lt"/>
              </a:rPr>
              <a:t>, </a:t>
            </a:r>
            <a:r>
              <a:rPr lang="en-US" err="1">
                <a:ea typeface="+mn-lt"/>
                <a:cs typeface="+mn-lt"/>
              </a:rPr>
              <a:t>jossa</a:t>
            </a:r>
            <a:r>
              <a:rPr lang="en-US">
                <a:ea typeface="+mn-lt"/>
                <a:cs typeface="+mn-lt"/>
              </a:rPr>
              <a:t> </a:t>
            </a:r>
            <a:r>
              <a:rPr lang="en-US" err="1">
                <a:ea typeface="+mn-lt"/>
                <a:cs typeface="+mn-lt"/>
              </a:rPr>
              <a:t>materiaaleja</a:t>
            </a:r>
            <a:r>
              <a:rPr lang="en-US">
                <a:ea typeface="+mn-lt"/>
                <a:cs typeface="+mn-lt"/>
              </a:rPr>
              <a:t> </a:t>
            </a:r>
            <a:r>
              <a:rPr lang="en-US" err="1">
                <a:ea typeface="+mn-lt"/>
                <a:cs typeface="+mn-lt"/>
              </a:rPr>
              <a:t>käytetään</a:t>
            </a:r>
            <a:r>
              <a:rPr lang="en-US">
                <a:ea typeface="+mn-lt"/>
                <a:cs typeface="+mn-lt"/>
              </a:rPr>
              <a:t> </a:t>
            </a:r>
            <a:r>
              <a:rPr lang="en-US" err="1">
                <a:ea typeface="+mn-lt"/>
                <a:cs typeface="+mn-lt"/>
              </a:rPr>
              <a:t>tehokkaasti</a:t>
            </a:r>
            <a:r>
              <a:rPr lang="en-US">
                <a:ea typeface="+mn-lt"/>
                <a:cs typeface="+mn-lt"/>
              </a:rPr>
              <a:t> </a:t>
            </a:r>
            <a:r>
              <a:rPr lang="en-US" err="1">
                <a:ea typeface="+mn-lt"/>
                <a:cs typeface="+mn-lt"/>
              </a:rPr>
              <a:t>hyödyksi</a:t>
            </a:r>
            <a:r>
              <a:rPr lang="en-US">
                <a:ea typeface="+mn-lt"/>
                <a:cs typeface="+mn-lt"/>
              </a:rPr>
              <a:t> </a:t>
            </a:r>
            <a:r>
              <a:rPr lang="en-US" err="1">
                <a:ea typeface="+mn-lt"/>
                <a:cs typeface="+mn-lt"/>
              </a:rPr>
              <a:t>siten</a:t>
            </a:r>
            <a:r>
              <a:rPr lang="en-US">
                <a:ea typeface="+mn-lt"/>
                <a:cs typeface="+mn-lt"/>
              </a:rPr>
              <a:t>, </a:t>
            </a:r>
            <a:r>
              <a:rPr lang="en-US" err="1">
                <a:ea typeface="+mn-lt"/>
                <a:cs typeface="+mn-lt"/>
              </a:rPr>
              <a:t>että</a:t>
            </a:r>
            <a:r>
              <a:rPr lang="en-US">
                <a:ea typeface="+mn-lt"/>
                <a:cs typeface="+mn-lt"/>
              </a:rPr>
              <a:t> </a:t>
            </a:r>
            <a:r>
              <a:rPr lang="en-US" err="1">
                <a:ea typeface="+mn-lt"/>
                <a:cs typeface="+mn-lt"/>
              </a:rPr>
              <a:t>jätteen</a:t>
            </a:r>
            <a:r>
              <a:rPr lang="en-US">
                <a:ea typeface="+mn-lt"/>
                <a:cs typeface="+mn-lt"/>
              </a:rPr>
              <a:t> </a:t>
            </a:r>
            <a:r>
              <a:rPr lang="en-US" err="1">
                <a:ea typeface="+mn-lt"/>
                <a:cs typeface="+mn-lt"/>
              </a:rPr>
              <a:t>määrä</a:t>
            </a:r>
            <a:r>
              <a:rPr lang="en-US">
                <a:ea typeface="+mn-lt"/>
                <a:cs typeface="+mn-lt"/>
              </a:rPr>
              <a:t> </a:t>
            </a:r>
            <a:r>
              <a:rPr lang="en-US" err="1">
                <a:ea typeface="+mn-lt"/>
                <a:cs typeface="+mn-lt"/>
              </a:rPr>
              <a:t>minimoidaan</a:t>
            </a:r>
            <a:r>
              <a:rPr lang="en-US">
                <a:ea typeface="+mn-lt"/>
                <a:cs typeface="+mn-lt"/>
              </a:rPr>
              <a:t> jo </a:t>
            </a:r>
            <a:r>
              <a:rPr lang="en-US" err="1">
                <a:ea typeface="+mn-lt"/>
                <a:cs typeface="+mn-lt"/>
              </a:rPr>
              <a:t>suunnitteluvaiheessa</a:t>
            </a:r>
            <a:r>
              <a:rPr lang="en-US">
                <a:ea typeface="+mn-lt"/>
                <a:cs typeface="+mn-lt"/>
              </a:rPr>
              <a:t> ja </a:t>
            </a:r>
            <a:r>
              <a:rPr lang="en-US" err="1">
                <a:ea typeface="+mn-lt"/>
                <a:cs typeface="+mn-lt"/>
              </a:rPr>
              <a:t>materiaaleja</a:t>
            </a:r>
            <a:r>
              <a:rPr lang="en-US">
                <a:ea typeface="+mn-lt"/>
                <a:cs typeface="+mn-lt"/>
              </a:rPr>
              <a:t> </a:t>
            </a:r>
            <a:r>
              <a:rPr lang="en-US" err="1">
                <a:ea typeface="+mn-lt"/>
                <a:cs typeface="+mn-lt"/>
              </a:rPr>
              <a:t>ei</a:t>
            </a:r>
            <a:r>
              <a:rPr lang="en-US">
                <a:ea typeface="+mn-lt"/>
                <a:cs typeface="+mn-lt"/>
              </a:rPr>
              <a:t> </a:t>
            </a:r>
            <a:r>
              <a:rPr lang="en-US" err="1">
                <a:ea typeface="+mn-lt"/>
                <a:cs typeface="+mn-lt"/>
              </a:rPr>
              <a:t>lopussa</a:t>
            </a:r>
            <a:r>
              <a:rPr lang="en-US">
                <a:ea typeface="+mn-lt"/>
                <a:cs typeface="+mn-lt"/>
              </a:rPr>
              <a:t> </a:t>
            </a:r>
            <a:r>
              <a:rPr lang="en-US" err="1">
                <a:ea typeface="+mn-lt"/>
                <a:cs typeface="+mn-lt"/>
              </a:rPr>
              <a:t>tuhota</a:t>
            </a:r>
            <a:r>
              <a:rPr lang="en-US">
                <a:ea typeface="+mn-lt"/>
                <a:cs typeface="+mn-lt"/>
              </a:rPr>
              <a:t> </a:t>
            </a:r>
            <a:r>
              <a:rPr lang="en-US" err="1">
                <a:ea typeface="+mn-lt"/>
                <a:cs typeface="+mn-lt"/>
              </a:rPr>
              <a:t>vaan</a:t>
            </a:r>
            <a:r>
              <a:rPr lang="en-US">
                <a:ea typeface="+mn-lt"/>
                <a:cs typeface="+mn-lt"/>
              </a:rPr>
              <a:t> </a:t>
            </a:r>
            <a:r>
              <a:rPr lang="en-US" err="1">
                <a:ea typeface="+mn-lt"/>
                <a:cs typeface="+mn-lt"/>
              </a:rPr>
              <a:t>niille</a:t>
            </a:r>
            <a:r>
              <a:rPr lang="en-US">
                <a:ea typeface="+mn-lt"/>
                <a:cs typeface="+mn-lt"/>
              </a:rPr>
              <a:t> </a:t>
            </a:r>
            <a:r>
              <a:rPr lang="en-US" err="1">
                <a:ea typeface="+mn-lt"/>
                <a:cs typeface="+mn-lt"/>
              </a:rPr>
              <a:t>pyritään</a:t>
            </a:r>
            <a:r>
              <a:rPr lang="en-US">
                <a:ea typeface="+mn-lt"/>
                <a:cs typeface="+mn-lt"/>
              </a:rPr>
              <a:t> </a:t>
            </a:r>
            <a:r>
              <a:rPr lang="en-US" err="1">
                <a:ea typeface="+mn-lt"/>
                <a:cs typeface="+mn-lt"/>
              </a:rPr>
              <a:t>löytämään</a:t>
            </a:r>
            <a:r>
              <a:rPr lang="en-US">
                <a:ea typeface="+mn-lt"/>
                <a:cs typeface="+mn-lt"/>
              </a:rPr>
              <a:t> </a:t>
            </a:r>
            <a:r>
              <a:rPr lang="en-US" err="1">
                <a:ea typeface="+mn-lt"/>
                <a:cs typeface="+mn-lt"/>
              </a:rPr>
              <a:t>uusia</a:t>
            </a:r>
            <a:r>
              <a:rPr lang="en-US">
                <a:ea typeface="+mn-lt"/>
                <a:cs typeface="+mn-lt"/>
              </a:rPr>
              <a:t> </a:t>
            </a:r>
            <a:r>
              <a:rPr lang="en-US" err="1">
                <a:ea typeface="+mn-lt"/>
                <a:cs typeface="+mn-lt"/>
              </a:rPr>
              <a:t>käyttökohteita</a:t>
            </a:r>
            <a:r>
              <a:rPr lang="en-US">
                <a:ea typeface="+mn-lt"/>
                <a:cs typeface="+mn-lt"/>
              </a:rPr>
              <a:t>.</a:t>
            </a:r>
          </a:p>
          <a:p>
            <a:r>
              <a:rPr lang="en-US" err="1">
                <a:ea typeface="+mn-lt"/>
                <a:cs typeface="+mn-lt"/>
              </a:rPr>
              <a:t>Ravinteiden</a:t>
            </a:r>
            <a:r>
              <a:rPr lang="en-US">
                <a:ea typeface="+mn-lt"/>
                <a:cs typeface="+mn-lt"/>
              </a:rPr>
              <a:t> </a:t>
            </a:r>
            <a:r>
              <a:rPr lang="en-US" err="1">
                <a:ea typeface="+mn-lt"/>
                <a:cs typeface="+mn-lt"/>
              </a:rPr>
              <a:t>käytön</a:t>
            </a:r>
            <a:r>
              <a:rPr lang="en-US">
                <a:ea typeface="+mn-lt"/>
                <a:cs typeface="+mn-lt"/>
              </a:rPr>
              <a:t> </a:t>
            </a:r>
            <a:r>
              <a:rPr lang="en-US" err="1">
                <a:ea typeface="+mn-lt"/>
                <a:cs typeface="+mn-lt"/>
              </a:rPr>
              <a:t>nykyinen</a:t>
            </a:r>
            <a:r>
              <a:rPr lang="en-US">
                <a:ea typeface="+mn-lt"/>
                <a:cs typeface="+mn-lt"/>
              </a:rPr>
              <a:t> </a:t>
            </a:r>
            <a:r>
              <a:rPr lang="en-US" err="1">
                <a:ea typeface="+mn-lt"/>
                <a:cs typeface="+mn-lt"/>
              </a:rPr>
              <a:t>toimintamalli</a:t>
            </a:r>
            <a:r>
              <a:rPr lang="en-US">
                <a:ea typeface="+mn-lt"/>
                <a:cs typeface="+mn-lt"/>
              </a:rPr>
              <a:t> </a:t>
            </a:r>
            <a:r>
              <a:rPr lang="en-US" err="1">
                <a:ea typeface="+mn-lt"/>
                <a:cs typeface="+mn-lt"/>
              </a:rPr>
              <a:t>perustuu</a:t>
            </a:r>
            <a:r>
              <a:rPr lang="en-US">
                <a:ea typeface="+mn-lt"/>
                <a:cs typeface="+mn-lt"/>
              </a:rPr>
              <a:t> </a:t>
            </a:r>
            <a:r>
              <a:rPr lang="en-US" err="1">
                <a:ea typeface="+mn-lt"/>
                <a:cs typeface="+mn-lt"/>
              </a:rPr>
              <a:t>neitsellisten</a:t>
            </a:r>
            <a:r>
              <a:rPr lang="en-US">
                <a:ea typeface="+mn-lt"/>
                <a:cs typeface="+mn-lt"/>
              </a:rPr>
              <a:t> </a:t>
            </a:r>
            <a:r>
              <a:rPr lang="en-US" err="1">
                <a:ea typeface="+mn-lt"/>
                <a:cs typeface="+mn-lt"/>
              </a:rPr>
              <a:t>raaka-aineiden</a:t>
            </a:r>
            <a:r>
              <a:rPr lang="en-US">
                <a:ea typeface="+mn-lt"/>
                <a:cs typeface="+mn-lt"/>
              </a:rPr>
              <a:t> </a:t>
            </a:r>
            <a:r>
              <a:rPr lang="en-US" err="1">
                <a:ea typeface="+mn-lt"/>
                <a:cs typeface="+mn-lt"/>
              </a:rPr>
              <a:t>käyttöön</a:t>
            </a:r>
            <a:r>
              <a:rPr lang="en-US">
                <a:ea typeface="+mn-lt"/>
                <a:cs typeface="+mn-lt"/>
              </a:rPr>
              <a:t> ja  </a:t>
            </a:r>
            <a:r>
              <a:rPr lang="en-US" err="1">
                <a:ea typeface="+mn-lt"/>
                <a:cs typeface="+mn-lt"/>
              </a:rPr>
              <a:t>ravinteiden</a:t>
            </a:r>
            <a:r>
              <a:rPr lang="en-US">
                <a:ea typeface="+mn-lt"/>
                <a:cs typeface="+mn-lt"/>
              </a:rPr>
              <a:t> </a:t>
            </a:r>
            <a:r>
              <a:rPr lang="en-US" err="1">
                <a:ea typeface="+mn-lt"/>
                <a:cs typeface="+mn-lt"/>
              </a:rPr>
              <a:t>hukkaamiseen</a:t>
            </a:r>
            <a:r>
              <a:rPr lang="en-US">
                <a:ea typeface="+mn-lt"/>
                <a:cs typeface="+mn-lt"/>
              </a:rPr>
              <a:t> </a:t>
            </a:r>
            <a:r>
              <a:rPr lang="en-US" err="1">
                <a:ea typeface="+mn-lt"/>
                <a:cs typeface="+mn-lt"/>
              </a:rPr>
              <a:t>sekä</a:t>
            </a:r>
            <a:r>
              <a:rPr lang="en-US">
                <a:ea typeface="+mn-lt"/>
                <a:cs typeface="+mn-lt"/>
              </a:rPr>
              <a:t> </a:t>
            </a:r>
            <a:r>
              <a:rPr lang="en-US" err="1">
                <a:ea typeface="+mn-lt"/>
                <a:cs typeface="+mn-lt"/>
              </a:rPr>
              <a:t>aiheuttaa</a:t>
            </a:r>
            <a:r>
              <a:rPr lang="en-US">
                <a:ea typeface="+mn-lt"/>
                <a:cs typeface="+mn-lt"/>
              </a:rPr>
              <a:t> </a:t>
            </a:r>
            <a:r>
              <a:rPr lang="en-US" err="1">
                <a:ea typeface="+mn-lt"/>
                <a:cs typeface="+mn-lt"/>
              </a:rPr>
              <a:t>kuormitusta</a:t>
            </a:r>
            <a:r>
              <a:rPr lang="en-US">
                <a:ea typeface="+mn-lt"/>
                <a:cs typeface="+mn-lt"/>
              </a:rPr>
              <a:t> </a:t>
            </a:r>
            <a:r>
              <a:rPr lang="en-US" err="1">
                <a:ea typeface="+mn-lt"/>
                <a:cs typeface="+mn-lt"/>
              </a:rPr>
              <a:t>ympäristölle</a:t>
            </a:r>
            <a:r>
              <a:rPr lang="en-US">
                <a:ea typeface="+mn-lt"/>
                <a:cs typeface="+mn-lt"/>
              </a:rPr>
              <a:t> ja on </a:t>
            </a:r>
            <a:r>
              <a:rPr lang="en-US" err="1">
                <a:ea typeface="+mn-lt"/>
                <a:cs typeface="+mn-lt"/>
              </a:rPr>
              <a:t>taloudellisesti</a:t>
            </a:r>
            <a:r>
              <a:rPr lang="en-US">
                <a:ea typeface="+mn-lt"/>
                <a:cs typeface="+mn-lt"/>
              </a:rPr>
              <a:t> </a:t>
            </a:r>
            <a:r>
              <a:rPr lang="en-US" err="1">
                <a:ea typeface="+mn-lt"/>
                <a:cs typeface="+mn-lt"/>
              </a:rPr>
              <a:t>tehotonta</a:t>
            </a:r>
            <a:r>
              <a:rPr lang="en-US">
                <a:ea typeface="+mn-lt"/>
                <a:cs typeface="+mn-lt"/>
              </a:rPr>
              <a:t>. </a:t>
            </a:r>
          </a:p>
          <a:p>
            <a:r>
              <a:rPr lang="en-US">
                <a:ea typeface="+mn-lt"/>
                <a:cs typeface="+mn-lt"/>
              </a:rPr>
              <a:t>Kiertotalousajattelu </a:t>
            </a:r>
            <a:r>
              <a:rPr lang="en-US" err="1">
                <a:ea typeface="+mn-lt"/>
                <a:cs typeface="+mn-lt"/>
              </a:rPr>
              <a:t>ravinnetaloudessa</a:t>
            </a:r>
            <a:r>
              <a:rPr lang="en-US">
                <a:ea typeface="+mn-lt"/>
                <a:cs typeface="+mn-lt"/>
              </a:rPr>
              <a:t> </a:t>
            </a:r>
            <a:r>
              <a:rPr lang="en-US" err="1">
                <a:ea typeface="+mn-lt"/>
                <a:cs typeface="+mn-lt"/>
              </a:rPr>
              <a:t>tarkoittaa</a:t>
            </a:r>
            <a:r>
              <a:rPr lang="en-US">
                <a:ea typeface="+mn-lt"/>
                <a:cs typeface="+mn-lt"/>
              </a:rPr>
              <a:t> jo </a:t>
            </a:r>
            <a:r>
              <a:rPr lang="en-US" err="1">
                <a:ea typeface="+mn-lt"/>
                <a:cs typeface="+mn-lt"/>
              </a:rPr>
              <a:t>kierrossa</a:t>
            </a:r>
            <a:r>
              <a:rPr lang="en-US">
                <a:ea typeface="+mn-lt"/>
                <a:cs typeface="+mn-lt"/>
              </a:rPr>
              <a:t> </a:t>
            </a:r>
            <a:r>
              <a:rPr lang="en-US" err="1">
                <a:ea typeface="+mn-lt"/>
                <a:cs typeface="+mn-lt"/>
              </a:rPr>
              <a:t>olevien</a:t>
            </a:r>
            <a:r>
              <a:rPr lang="en-US">
                <a:ea typeface="+mn-lt"/>
                <a:cs typeface="+mn-lt"/>
              </a:rPr>
              <a:t> </a:t>
            </a:r>
            <a:r>
              <a:rPr lang="en-US" err="1">
                <a:ea typeface="+mn-lt"/>
                <a:cs typeface="+mn-lt"/>
              </a:rPr>
              <a:t>ravinteiden</a:t>
            </a:r>
            <a:r>
              <a:rPr lang="en-US">
                <a:ea typeface="+mn-lt"/>
                <a:cs typeface="+mn-lt"/>
              </a:rPr>
              <a:t> </a:t>
            </a:r>
            <a:r>
              <a:rPr lang="en-US" err="1">
                <a:ea typeface="+mn-lt"/>
                <a:cs typeface="+mn-lt"/>
              </a:rPr>
              <a:t>mahdollisimman</a:t>
            </a:r>
            <a:r>
              <a:rPr lang="en-US">
                <a:ea typeface="+mn-lt"/>
                <a:cs typeface="+mn-lt"/>
              </a:rPr>
              <a:t> </a:t>
            </a:r>
            <a:r>
              <a:rPr lang="en-US" err="1">
                <a:ea typeface="+mn-lt"/>
                <a:cs typeface="+mn-lt"/>
              </a:rPr>
              <a:t>tehokasta</a:t>
            </a:r>
            <a:r>
              <a:rPr lang="en-US">
                <a:ea typeface="+mn-lt"/>
                <a:cs typeface="+mn-lt"/>
              </a:rPr>
              <a:t> </a:t>
            </a:r>
            <a:r>
              <a:rPr lang="en-US" err="1">
                <a:ea typeface="+mn-lt"/>
                <a:cs typeface="+mn-lt"/>
              </a:rPr>
              <a:t>hyödyntämistä</a:t>
            </a:r>
            <a:r>
              <a:rPr lang="en-US">
                <a:ea typeface="+mn-lt"/>
                <a:cs typeface="+mn-lt"/>
              </a:rPr>
              <a:t>, </a:t>
            </a:r>
            <a:r>
              <a:rPr lang="en-US" err="1">
                <a:ea typeface="+mn-lt"/>
                <a:cs typeface="+mn-lt"/>
              </a:rPr>
              <a:t>mikä</a:t>
            </a:r>
            <a:r>
              <a:rPr lang="en-US">
                <a:ea typeface="+mn-lt"/>
                <a:cs typeface="+mn-lt"/>
              </a:rPr>
              <a:t> </a:t>
            </a:r>
            <a:r>
              <a:rPr lang="en-US" err="1">
                <a:ea typeface="+mn-lt"/>
                <a:cs typeface="+mn-lt"/>
              </a:rPr>
              <a:t>parantaa</a:t>
            </a:r>
            <a:r>
              <a:rPr lang="en-US">
                <a:ea typeface="+mn-lt"/>
                <a:cs typeface="+mn-lt"/>
              </a:rPr>
              <a:t> </a:t>
            </a:r>
            <a:r>
              <a:rPr lang="en-US" err="1">
                <a:ea typeface="+mn-lt"/>
                <a:cs typeface="+mn-lt"/>
              </a:rPr>
              <a:t>omavaraisuutta</a:t>
            </a:r>
            <a:r>
              <a:rPr lang="en-US">
                <a:ea typeface="+mn-lt"/>
                <a:cs typeface="+mn-lt"/>
              </a:rPr>
              <a:t>, </a:t>
            </a:r>
            <a:r>
              <a:rPr lang="en-US" err="1">
                <a:ea typeface="+mn-lt"/>
                <a:cs typeface="+mn-lt"/>
              </a:rPr>
              <a:t>hyödyttää</a:t>
            </a:r>
            <a:r>
              <a:rPr lang="en-US">
                <a:ea typeface="+mn-lt"/>
                <a:cs typeface="+mn-lt"/>
              </a:rPr>
              <a:t> </a:t>
            </a:r>
            <a:r>
              <a:rPr lang="en-US" err="1">
                <a:ea typeface="+mn-lt"/>
                <a:cs typeface="+mn-lt"/>
              </a:rPr>
              <a:t>taloutta</a:t>
            </a:r>
            <a:r>
              <a:rPr lang="en-US">
                <a:ea typeface="+mn-lt"/>
                <a:cs typeface="+mn-lt"/>
              </a:rPr>
              <a:t> ja </a:t>
            </a:r>
            <a:r>
              <a:rPr lang="en-US" err="1">
                <a:ea typeface="+mn-lt"/>
                <a:cs typeface="+mn-lt"/>
              </a:rPr>
              <a:t>pienentää</a:t>
            </a:r>
            <a:r>
              <a:rPr lang="en-US">
                <a:ea typeface="+mn-lt"/>
                <a:cs typeface="+mn-lt"/>
              </a:rPr>
              <a:t> </a:t>
            </a:r>
            <a:r>
              <a:rPr lang="en-US" err="1">
                <a:ea typeface="+mn-lt"/>
                <a:cs typeface="+mn-lt"/>
              </a:rPr>
              <a:t>ympäristövaikutuksia</a:t>
            </a:r>
          </a:p>
        </p:txBody>
      </p:sp>
      <p:sp>
        <p:nvSpPr>
          <p:cNvPr id="4" name="Footer Placeholder 3">
            <a:extLst>
              <a:ext uri="{FF2B5EF4-FFF2-40B4-BE49-F238E27FC236}">
                <a16:creationId xmlns:a16="http://schemas.microsoft.com/office/drawing/2014/main" id="{41038EAE-BFCF-4B3D-9F04-BF88CE077202}"/>
              </a:ext>
            </a:extLst>
          </p:cNvPr>
          <p:cNvSpPr>
            <a:spLocks noGrp="1"/>
          </p:cNvSpPr>
          <p:nvPr>
            <p:ph type="ftr" sz="quarter" idx="11"/>
          </p:nvPr>
        </p:nvSpPr>
        <p:spPr/>
        <p:txBody>
          <a:bodyPr/>
          <a:lstStyle/>
          <a:p>
            <a:r>
              <a:rPr lang="fi-FI"/>
              <a:t>kiertotalousamk.fi</a:t>
            </a:r>
          </a:p>
        </p:txBody>
      </p:sp>
    </p:spTree>
    <p:extLst>
      <p:ext uri="{BB962C8B-B14F-4D97-AF65-F5344CB8AC3E}">
        <p14:creationId xmlns:p14="http://schemas.microsoft.com/office/powerpoint/2010/main" val="2609217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0319-348E-47F8-A08A-839FF292981A}"/>
              </a:ext>
            </a:extLst>
          </p:cNvPr>
          <p:cNvSpPr>
            <a:spLocks noGrp="1"/>
          </p:cNvSpPr>
          <p:nvPr>
            <p:ph type="title"/>
          </p:nvPr>
        </p:nvSpPr>
        <p:spPr/>
        <p:txBody>
          <a:bodyPr/>
          <a:lstStyle/>
          <a:p>
            <a:r>
              <a:rPr lang="en-US" err="1">
                <a:latin typeface="Microsoft Sans Serif"/>
                <a:ea typeface="Microsoft Sans Serif"/>
                <a:cs typeface="Microsoft Sans Serif"/>
              </a:rPr>
              <a:t>Ravinteiden</a:t>
            </a:r>
            <a:r>
              <a:rPr lang="en-US">
                <a:latin typeface="Microsoft Sans Serif"/>
                <a:ea typeface="Microsoft Sans Serif"/>
                <a:cs typeface="Microsoft Sans Serif"/>
              </a:rPr>
              <a:t> </a:t>
            </a:r>
            <a:r>
              <a:rPr lang="en-US" err="1">
                <a:latin typeface="Microsoft Sans Serif"/>
                <a:ea typeface="Microsoft Sans Serif"/>
                <a:cs typeface="Microsoft Sans Serif"/>
              </a:rPr>
              <a:t>lähteet</a:t>
            </a:r>
            <a:endParaRPr lang="en-US" err="1"/>
          </a:p>
        </p:txBody>
      </p:sp>
      <p:sp>
        <p:nvSpPr>
          <p:cNvPr id="3" name="Content Placeholder 2">
            <a:extLst>
              <a:ext uri="{FF2B5EF4-FFF2-40B4-BE49-F238E27FC236}">
                <a16:creationId xmlns:a16="http://schemas.microsoft.com/office/drawing/2014/main" id="{64B44112-1C9C-4C92-A6D8-7EC2D4C18F5A}"/>
              </a:ext>
            </a:extLst>
          </p:cNvPr>
          <p:cNvSpPr>
            <a:spLocks noGrp="1"/>
          </p:cNvSpPr>
          <p:nvPr>
            <p:ph idx="1"/>
          </p:nvPr>
        </p:nvSpPr>
        <p:spPr>
          <a:xfrm>
            <a:off x="838200" y="1542473"/>
            <a:ext cx="10515600" cy="4444441"/>
          </a:xfrm>
        </p:spPr>
        <p:txBody>
          <a:bodyPr vert="horz" lIns="91440" tIns="45720" rIns="91440" bIns="45720" rtlCol="0" anchor="t">
            <a:normAutofit/>
          </a:bodyPr>
          <a:lstStyle/>
          <a:p>
            <a:r>
              <a:rPr lang="en-US" dirty="0" err="1">
                <a:cs typeface="Calibri"/>
              </a:rPr>
              <a:t>Seuraavat</a:t>
            </a:r>
            <a:r>
              <a:rPr lang="en-US" dirty="0">
                <a:cs typeface="Calibri"/>
              </a:rPr>
              <a:t> </a:t>
            </a:r>
            <a:r>
              <a:rPr lang="en-US" dirty="0" err="1">
                <a:cs typeface="Calibri"/>
              </a:rPr>
              <a:t>biomassat</a:t>
            </a:r>
            <a:r>
              <a:rPr lang="en-US" dirty="0">
                <a:cs typeface="Calibri"/>
              </a:rPr>
              <a:t> </a:t>
            </a:r>
            <a:r>
              <a:rPr lang="en-US" dirty="0" err="1">
                <a:cs typeface="Calibri"/>
              </a:rPr>
              <a:t>ovat</a:t>
            </a:r>
            <a:r>
              <a:rPr lang="en-US" dirty="0">
                <a:cs typeface="Calibri"/>
              </a:rPr>
              <a:t> </a:t>
            </a:r>
            <a:r>
              <a:rPr lang="en-US" dirty="0" err="1">
                <a:cs typeface="Calibri"/>
              </a:rPr>
              <a:t>keskeisiä</a:t>
            </a:r>
            <a:r>
              <a:rPr lang="en-US" dirty="0">
                <a:cs typeface="Calibri"/>
              </a:rPr>
              <a:t> </a:t>
            </a:r>
            <a:r>
              <a:rPr lang="en-US" dirty="0" err="1">
                <a:cs typeface="Calibri"/>
              </a:rPr>
              <a:t>ravinteiden</a:t>
            </a:r>
            <a:r>
              <a:rPr lang="en-US" dirty="0">
                <a:cs typeface="Calibri"/>
              </a:rPr>
              <a:t> </a:t>
            </a:r>
            <a:r>
              <a:rPr lang="en-US" dirty="0" err="1">
                <a:cs typeface="Calibri"/>
              </a:rPr>
              <a:t>kierrätyksen</a:t>
            </a:r>
            <a:r>
              <a:rPr lang="en-US" dirty="0">
                <a:cs typeface="Calibri"/>
              </a:rPr>
              <a:t> </a:t>
            </a:r>
            <a:r>
              <a:rPr lang="en-US" dirty="0" err="1">
                <a:cs typeface="Calibri"/>
              </a:rPr>
              <a:t>lähteitä</a:t>
            </a:r>
            <a:endParaRPr lang="en-US" dirty="0">
              <a:cs typeface="Calibri"/>
            </a:endParaRPr>
          </a:p>
        </p:txBody>
      </p:sp>
      <p:sp>
        <p:nvSpPr>
          <p:cNvPr id="4" name="Footer Placeholder 3">
            <a:extLst>
              <a:ext uri="{FF2B5EF4-FFF2-40B4-BE49-F238E27FC236}">
                <a16:creationId xmlns:a16="http://schemas.microsoft.com/office/drawing/2014/main" id="{402E6029-680B-4B21-A4D4-CC1643D835FA}"/>
              </a:ext>
            </a:extLst>
          </p:cNvPr>
          <p:cNvSpPr>
            <a:spLocks noGrp="1"/>
          </p:cNvSpPr>
          <p:nvPr>
            <p:ph type="ftr" sz="quarter" idx="11"/>
          </p:nvPr>
        </p:nvSpPr>
        <p:spPr/>
        <p:txBody>
          <a:bodyPr/>
          <a:lstStyle/>
          <a:p>
            <a:r>
              <a:rPr lang="fi-FI"/>
              <a:t>kiertotalousamk.fi</a:t>
            </a:r>
          </a:p>
        </p:txBody>
      </p:sp>
      <p:graphicFrame>
        <p:nvGraphicFramePr>
          <p:cNvPr id="5" name="Content Placeholder 5">
            <a:extLst>
              <a:ext uri="{FF2B5EF4-FFF2-40B4-BE49-F238E27FC236}">
                <a16:creationId xmlns:a16="http://schemas.microsoft.com/office/drawing/2014/main" id="{34394187-7518-4C91-B888-9693D0C17A68}"/>
              </a:ext>
            </a:extLst>
          </p:cNvPr>
          <p:cNvGraphicFramePr>
            <a:graphicFrameLocks/>
          </p:cNvGraphicFramePr>
          <p:nvPr>
            <p:extLst>
              <p:ext uri="{D42A27DB-BD31-4B8C-83A1-F6EECF244321}">
                <p14:modId xmlns:p14="http://schemas.microsoft.com/office/powerpoint/2010/main" val="1365451019"/>
              </p:ext>
            </p:extLst>
          </p:nvPr>
        </p:nvGraphicFramePr>
        <p:xfrm>
          <a:off x="1428186" y="2341373"/>
          <a:ext cx="9335627" cy="31297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9198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C2209-4DF0-4079-A5BA-9C9BEF5B1A68}"/>
              </a:ext>
            </a:extLst>
          </p:cNvPr>
          <p:cNvSpPr>
            <a:spLocks noGrp="1"/>
          </p:cNvSpPr>
          <p:nvPr>
            <p:ph type="title"/>
          </p:nvPr>
        </p:nvSpPr>
        <p:spPr/>
        <p:txBody>
          <a:bodyPr/>
          <a:lstStyle/>
          <a:p>
            <a:r>
              <a:rPr lang="en-US" err="1">
                <a:latin typeface="Microsoft Sans Serif"/>
                <a:ea typeface="Microsoft Sans Serif"/>
                <a:cs typeface="Microsoft Sans Serif"/>
              </a:rPr>
              <a:t>Fosforin</a:t>
            </a:r>
            <a:r>
              <a:rPr lang="en-US">
                <a:latin typeface="Microsoft Sans Serif"/>
                <a:ea typeface="Microsoft Sans Serif"/>
                <a:cs typeface="Microsoft Sans Serif"/>
              </a:rPr>
              <a:t> ja </a:t>
            </a:r>
            <a:r>
              <a:rPr lang="en-US" err="1">
                <a:latin typeface="Microsoft Sans Serif"/>
                <a:ea typeface="Microsoft Sans Serif"/>
                <a:cs typeface="Microsoft Sans Serif"/>
              </a:rPr>
              <a:t>typen</a:t>
            </a:r>
            <a:r>
              <a:rPr lang="en-US">
                <a:latin typeface="Microsoft Sans Serif"/>
                <a:ea typeface="Microsoft Sans Serif"/>
                <a:cs typeface="Microsoft Sans Serif"/>
              </a:rPr>
              <a:t> </a:t>
            </a:r>
            <a:r>
              <a:rPr lang="en-US" err="1">
                <a:latin typeface="Microsoft Sans Serif"/>
                <a:ea typeface="Microsoft Sans Serif"/>
                <a:cs typeface="Microsoft Sans Serif"/>
              </a:rPr>
              <a:t>määrät</a:t>
            </a:r>
            <a:r>
              <a:rPr lang="en-US">
                <a:latin typeface="Microsoft Sans Serif"/>
                <a:ea typeface="Microsoft Sans Serif"/>
                <a:cs typeface="Microsoft Sans Serif"/>
              </a:rPr>
              <a:t> biomassoissa</a:t>
            </a:r>
            <a:endParaRPr lang="en-US"/>
          </a:p>
        </p:txBody>
      </p:sp>
      <p:sp>
        <p:nvSpPr>
          <p:cNvPr id="4" name="Footer Placeholder 3">
            <a:extLst>
              <a:ext uri="{FF2B5EF4-FFF2-40B4-BE49-F238E27FC236}">
                <a16:creationId xmlns:a16="http://schemas.microsoft.com/office/drawing/2014/main" id="{A98EC20B-9CC2-411E-BF71-AA0FE1A6C737}"/>
              </a:ext>
            </a:extLst>
          </p:cNvPr>
          <p:cNvSpPr>
            <a:spLocks noGrp="1"/>
          </p:cNvSpPr>
          <p:nvPr>
            <p:ph type="ftr" sz="quarter" idx="11"/>
          </p:nvPr>
        </p:nvSpPr>
        <p:spPr/>
        <p:txBody>
          <a:bodyPr/>
          <a:lstStyle/>
          <a:p>
            <a:r>
              <a:rPr lang="fi-FI"/>
              <a:t>kiertotalousamk.fi</a:t>
            </a:r>
          </a:p>
        </p:txBody>
      </p:sp>
      <p:graphicFrame>
        <p:nvGraphicFramePr>
          <p:cNvPr id="5" name="Content Placeholder 5">
            <a:extLst>
              <a:ext uri="{FF2B5EF4-FFF2-40B4-BE49-F238E27FC236}">
                <a16:creationId xmlns:a16="http://schemas.microsoft.com/office/drawing/2014/main" id="{BBF22FF1-A0C0-4BDF-A2E4-51A0A4169689}"/>
              </a:ext>
            </a:extLst>
          </p:cNvPr>
          <p:cNvGraphicFramePr>
            <a:graphicFrameLocks noGrp="1"/>
          </p:cNvGraphicFramePr>
          <p:nvPr>
            <p:ph idx="1"/>
            <p:extLst/>
          </p:nvPr>
        </p:nvGraphicFramePr>
        <p:xfrm>
          <a:off x="993183" y="1816228"/>
          <a:ext cx="10515600" cy="41608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3450269"/>
      </p:ext>
    </p:extLst>
  </p:cSld>
  <p:clrMapOvr>
    <a:masterClrMapping/>
  </p:clrMapOvr>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8865530EA321004EAC708E961D6020F2" ma:contentTypeVersion="18" ma:contentTypeDescription="Luo uusi asiakirja." ma:contentTypeScope="" ma:versionID="9ee45df740188e6616094c24f2519b71">
  <xsd:schema xmlns:xsd="http://www.w3.org/2001/XMLSchema" xmlns:xs="http://www.w3.org/2001/XMLSchema" xmlns:p="http://schemas.microsoft.com/office/2006/metadata/properties" xmlns:ns3="aeb8c138-c471-462d-83bc-6d9a211815c7" xmlns:ns4="9302a72f-54e9-438b-b8fc-6d2671fe2ebd" targetNamespace="http://schemas.microsoft.com/office/2006/metadata/properties" ma:root="true" ma:fieldsID="5ca29349f8d510e7e056e7a8498dc5e1" ns3:_="" ns4:_="">
    <xsd:import namespace="aeb8c138-c471-462d-83bc-6d9a211815c7"/>
    <xsd:import namespace="9302a72f-54e9-438b-b8fc-6d2671fe2ebd"/>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b8c138-c471-462d-83bc-6d9a211815c7"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02a72f-54e9-438b-b8fc-6d2671fe2ebd" elementFormDefault="qualified">
    <xsd:import namespace="http://schemas.microsoft.com/office/2006/documentManagement/types"/>
    <xsd:import namespace="http://schemas.microsoft.com/office/infopath/2007/PartnerControls"/>
    <xsd:element name="SharedWithUsers" ma:index="19"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Jakamisen tiedot" ma:internalName="SharedWithDetails" ma:readOnly="true">
      <xsd:simpleType>
        <xsd:restriction base="dms:Note">
          <xsd:maxLength value="255"/>
        </xsd:restriction>
      </xsd:simpleType>
    </xsd:element>
    <xsd:element name="SharingHintHash" ma:index="21"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grationWizId xmlns="aeb8c138-c471-462d-83bc-6d9a211815c7" xsi:nil="true"/>
    <MigrationWizIdSecurityGroups xmlns="aeb8c138-c471-462d-83bc-6d9a211815c7" xsi:nil="true"/>
    <MigrationWizIdPermissionLevels xmlns="aeb8c138-c471-462d-83bc-6d9a211815c7" xsi:nil="true"/>
    <MigrationWizIdPermissions xmlns="aeb8c138-c471-462d-83bc-6d9a211815c7" xsi:nil="true"/>
    <MigrationWizIdDocumentLibraryPermissions xmlns="aeb8c138-c471-462d-83bc-6d9a211815c7" xsi:nil="true"/>
  </documentManagement>
</p:properties>
</file>

<file path=customXml/itemProps1.xml><?xml version="1.0" encoding="utf-8"?>
<ds:datastoreItem xmlns:ds="http://schemas.openxmlformats.org/officeDocument/2006/customXml" ds:itemID="{868FDA8B-CD65-4CD9-97D8-FB5AB53E6CCC}">
  <ds:schemaRefs>
    <ds:schemaRef ds:uri="http://schemas.microsoft.com/sharepoint/v3/contenttype/forms"/>
  </ds:schemaRefs>
</ds:datastoreItem>
</file>

<file path=customXml/itemProps2.xml><?xml version="1.0" encoding="utf-8"?>
<ds:datastoreItem xmlns:ds="http://schemas.openxmlformats.org/officeDocument/2006/customXml" ds:itemID="{3AFC7AD8-209A-43B5-8F83-E4646BD174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b8c138-c471-462d-83bc-6d9a211815c7"/>
    <ds:schemaRef ds:uri="9302a72f-54e9-438b-b8fc-6d2671fe2e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1FB009-BD01-46A5-8707-C89D1C4FBDB4}">
  <ds:schemaRefs>
    <ds:schemaRef ds:uri="http://schemas.microsoft.com/office/infopath/2007/PartnerControls"/>
    <ds:schemaRef ds:uri="9302a72f-54e9-438b-b8fc-6d2671fe2ebd"/>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aeb8c138-c471-462d-83bc-6d9a211815c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4855</TotalTime>
  <Words>2455</Words>
  <Application>Microsoft Office PowerPoint</Application>
  <PresentationFormat>Widescreen</PresentationFormat>
  <Paragraphs>280</Paragraphs>
  <Slides>27</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Microsoft Sans Serif</vt:lpstr>
      <vt:lpstr>1_Mukautettu suunnittelumalli</vt:lpstr>
      <vt:lpstr>Ravinteiden kierrätys, 1op</vt:lpstr>
      <vt:lpstr>Esittely</vt:lpstr>
      <vt:lpstr>Ravinteet</vt:lpstr>
      <vt:lpstr>Ravinnekierto</vt:lpstr>
      <vt:lpstr>Ihmisen tuomat muutokset</vt:lpstr>
      <vt:lpstr>Miksi ravinteiden kierrätys?</vt:lpstr>
      <vt:lpstr>Kiertotalous ja ravinteet</vt:lpstr>
      <vt:lpstr>Ravinteiden lähteet</vt:lpstr>
      <vt:lpstr>Fosforin ja typen määrät biomassoissa</vt:lpstr>
      <vt:lpstr>Ravinnetalous</vt:lpstr>
      <vt:lpstr>Maatalous </vt:lpstr>
      <vt:lpstr>Maatalous</vt:lpstr>
      <vt:lpstr>Elintarvike- ja rehuteollisuus</vt:lpstr>
      <vt:lpstr>Elintarvike- ja rehuteollisuus</vt:lpstr>
      <vt:lpstr>Yhdyskuntien jätteet</vt:lpstr>
      <vt:lpstr>Yhdyskuntien jätteet</vt:lpstr>
      <vt:lpstr>Jätevedet</vt:lpstr>
      <vt:lpstr>Jätevedet</vt:lpstr>
      <vt:lpstr>Kalatalous </vt:lpstr>
      <vt:lpstr>Metsätalous </vt:lpstr>
      <vt:lpstr>Metsätalous </vt:lpstr>
      <vt:lpstr>Turvetuotanto</vt:lpstr>
      <vt:lpstr>Ravinteiden kierrätyksen hyödyt ja haasteet</vt:lpstr>
      <vt:lpstr>Ravinteiden kierrätyksen edistämisen moottorit</vt:lpstr>
      <vt:lpstr>Ravinteiden kierrätyksen edistämisen moottorit</vt:lpstr>
      <vt:lpstr>Lähteet</vt:lpstr>
      <vt:lpstr>Lähteet</vt:lpstr>
    </vt:vector>
  </TitlesOfParts>
  <Company>Turun ammattikorkeakoulu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Virta Marketta</dc:creator>
  <cp:lastModifiedBy>Piia Kanto (TAMK)</cp:lastModifiedBy>
  <cp:revision>34</cp:revision>
  <dcterms:created xsi:type="dcterms:W3CDTF">2019-02-14T13:35:11Z</dcterms:created>
  <dcterms:modified xsi:type="dcterms:W3CDTF">2020-09-29T04:46:59Z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0x0101008865530EA321004EAC708E961D6020F2</vt:lpwstr>
  </property>
  <property fmtid="{D5CDD505-2E9C-101B-9397-08002B2CF9AE}" pid="3" name="_dlc_DocIdItemGuid">
    <vt:lpwstr>db07e57f-cb60-4b3f-b533-83c4734a93b9</vt:lpwstr>
  </property>
</Properties>
</file>