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85" r:id="rId2"/>
    <p:sldId id="295" r:id="rId3"/>
    <p:sldId id="301" r:id="rId4"/>
    <p:sldId id="296" r:id="rId5"/>
    <p:sldId id="308" r:id="rId6"/>
    <p:sldId id="297" r:id="rId7"/>
    <p:sldId id="309" r:id="rId8"/>
    <p:sldId id="310" r:id="rId9"/>
    <p:sldId id="298" r:id="rId10"/>
    <p:sldId id="311" r:id="rId11"/>
    <p:sldId id="300" r:id="rId12"/>
    <p:sldId id="312" r:id="rId13"/>
    <p:sldId id="314" r:id="rId14"/>
    <p:sldId id="315" r:id="rId15"/>
    <p:sldId id="313" r:id="rId16"/>
    <p:sldId id="294" r:id="rId17"/>
    <p:sldId id="316" r:id="rId18"/>
    <p:sldId id="279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50" d="100"/>
          <a:sy n="50" d="100"/>
        </p:scale>
        <p:origin x="3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emojen käyttöohj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E637AD5-BCCC-472F-B315-4D0B219A9F48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C191DBD-509E-45E2-B800-20012687723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831C7D0-5DE7-45A8-B291-AB95E237665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D112D81-3BFF-4180-9447-B53FFCD3C2BE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B06ACDF-B07F-4267-A866-162715781B7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2F37FECB-DF8E-479B-8FCE-702CA10E81F2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1C5EDE6-3B07-4618-9AE4-FC2BFBE9B4F5}"/>
              </a:ext>
            </a:extLst>
          </p:cNvPr>
          <p:cNvSpPr txBox="1"/>
          <p:nvPr userDrawn="1"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pic>
        <p:nvPicPr>
          <p:cNvPr id="19" name="Kuva 18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D66D2FE-2E7C-474D-A34C-3DA7099A0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0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DBF590A-E90D-4CC2-B8E6-6A3A50BB1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20553" y="0"/>
            <a:ext cx="4671446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149F8A3-E8D2-ECD0-C88F-EB1958FCF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34692"/>
            <a:ext cx="3813225" cy="498164"/>
          </a:xfrm>
        </p:spPr>
        <p:txBody>
          <a:bodyPr anchor="b">
            <a:noAutofit/>
          </a:bodyPr>
          <a:lstStyle>
            <a:lvl1pPr>
              <a:defRPr sz="35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760F7322-A0B9-3876-5EA0-E36515869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3" y="1339387"/>
            <a:ext cx="6688161" cy="48638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8465B2D-A834-4511-BEB2-CF457113F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53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F03729-1E2C-9BA6-F2BF-27DAFAA78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44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FD4BB77-2675-9A45-5A1D-4A4DDABDCD1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43CFAB7-22A9-ACB3-8B96-1EBD104C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E78943E1-DDB1-48B8-85FF-DD6ECF5B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CCE4F4D5-5488-4C33-BFA2-45D0F1475B98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A3214FC-115A-4FA3-A99D-E0E9061F65E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3CACE1D-4666-44E3-AAD6-FF4E714C5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40E45F-6F0A-4170-9313-3530CEA59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9F55AEA-0954-442F-8CD0-38CDE3BAE2CE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E5396203-FE51-41D1-A855-98AEBBFB35F6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70E8F59F-AEB0-4AC7-ADAB-6FFB82E303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6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F2EED68-520C-4B2F-928A-453643DB42E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4495EE0-FC09-43C9-8DF9-B1DCCC2B868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026047F-FB3D-41A4-AA9D-67489630C52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2DF6FB1D-69C6-495B-AE94-869CD973A89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DE5A71-26BC-4586-970F-705F917DF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92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E8C4F747-B2B7-6AE8-F89D-4CD722C15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100B941-4BED-4D66-0711-FD5974E81D4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DB8862D-DF20-4B48-033E-5E3CD09B5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1B344625-0279-4998-9836-B2C48EAEB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9493F8D8-4EC4-4D8B-B8D7-B328DC39D131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4AAD314-B5E5-4C2C-A5D9-C1CE0E0E2B6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66F0B07-D5CC-4321-ABEB-3D35A13D2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7BB74D54-A951-4258-A6D9-31D730D47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8CDC431-E8E2-4482-880A-28DB8C96D74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0AF83A9-95EA-40A6-802C-B761BDCD9AE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A8349697-F459-448C-A921-5ADA991DF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15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5974295C-BA88-AD2D-EE5B-B7CDE12AE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2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1974A01-200C-FF3B-E3A0-3FF429FB1107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D250D87-0994-EDB3-C953-52908FB3F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01995EDD-B21B-464B-97ED-EF7F6D49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8EE5F422-1AB7-473D-8078-9B4ADBAB014C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3D48162-FA14-452C-A4F9-023335DF4C7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D13B5E1-28FC-466F-B899-53696B19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3" name="Kuva 12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432E6182-3A2D-49B8-82ED-E6FEA7796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DBC7812C-F95C-4B4F-A903-BC2AFAF9E19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089CF7B-BB48-46E8-8CCA-F54EFAED1620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7" name="Kuva 1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4D34A00B-7D46-4C17-8A65-F9104682D3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36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98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2DF679EE-53CB-4254-948F-448DA280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95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tsikko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AA9FD9-9B1B-4F21-A3A6-B88E7FDB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7283"/>
            <a:ext cx="10515600" cy="150018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5617C4-8283-42C5-94B9-BC73737A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57400"/>
            <a:ext cx="10515600" cy="382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B7B784B-431F-468A-909A-39AFED3F3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08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500732F-2B19-4E44-9B1C-BB07A9D9DD9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D20BD9B-52BD-4D1F-A034-A6266E26E01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F33EDD1-852B-429D-946B-709AAFB0355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FF299AE-BC4A-4F1B-B648-3C886A74E2A6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FE2D226-D5EC-4353-BB0F-4A9B46E52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84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111EF7-5F38-40B6-928C-950C976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147620-7109-4D59-BF5C-B46434630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97C87C-EEA5-4D66-A7E0-EE2AF36D1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4BE623-6648-4CE6-BA81-6A70AD169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40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AB4BFF-1602-4033-AB1D-78DA0E6F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C9BE827-939B-413E-B6E2-57363DF95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E5DB86-FF47-4994-B291-22EE91E59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A6BD01-1188-4AA9-A939-DEF44CC90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DC6AA51-29E7-496D-9B18-4D5E248A9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0AB180D-0CA2-4CB7-996E-923CE04C9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2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20EE9F0-B3F0-96B4-621A-592F397D4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FDFF418A-D9A4-4409-AABA-AC6E396559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Aihe</a:t>
            </a:r>
            <a:br>
              <a:rPr lang="fi-FI" dirty="0"/>
            </a:br>
            <a:r>
              <a:rPr lang="fi-FI" dirty="0"/>
              <a:t>Nimi, titteli</a:t>
            </a:r>
            <a:br>
              <a:rPr lang="fi-FI" dirty="0"/>
            </a:br>
            <a:r>
              <a:rPr lang="fi-FI" dirty="0"/>
              <a:t>Päivämäärä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D725A2D-5170-7610-CBE3-5E68B7A0A3C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4D4A7B54-78A6-4B7C-AA66-E962D1AA2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1648404-C1FE-45BB-9BDB-A9365CFB4CE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1DD45348-C63C-491F-B341-F82E34F5A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29B5E25E-DF7E-4D68-BEC5-1B0ADFB58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E2AC0D0-798C-4DFF-A06A-FF9237E5B0E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1FFD71F-908B-47C1-A5D4-24F8F18500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56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A7BDDCD2-6F2B-75F0-42C1-7BF89EB82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8D833C3-1CDE-4C71-F454-2E084B2FC0F0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9" name="Kuva 8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7F3043D3-269F-4555-B644-9AD9FCB3A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DC791663-F166-45B5-BD8F-8C0A21BF7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6A1FC5E-A3E0-4486-970F-3294BB0C926D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E22EBCC7-AB1B-40FE-9D83-35B0628FAF60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B3A47B9-DA74-455C-A5F7-A72C268B4406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667F7E0E-9C47-4CD8-AD08-744F03E78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4C2624DB-B162-411C-804D-1A640065595F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AB356B01-354A-49E0-941C-38C96C834E8E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AFBCE956-3E2F-4576-8A8C-90FCBE041068}"/>
              </a:ext>
            </a:extLst>
          </p:cNvPr>
          <p:cNvSpPr txBox="1"/>
          <p:nvPr userDrawn="1"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76BF551-23BD-4B3E-B4AE-809332C5E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50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D99958-DF3E-E83B-F3F1-6768DEA3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C3955B98-3784-CF45-80CD-49EF050B59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2775DF7-2B76-ACD1-C312-4BEA3FAB7C8B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AA490C-6E8B-4706-A193-B85CA1F5F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DDA32277-E36E-4143-9C37-63FD0826D978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5CAA1D7-AB6C-4E06-90AC-DA7FEF05B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A6A5C8D-2672-4DF7-90ED-B867BCC0752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45ABF5E-4513-447A-ABD0-D6979F8FA4D7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E6B1BBDD-0377-4F6D-BE77-F7303401A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9E11F42B-BE28-4282-93B7-6EF5746492B2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383BC1B3-5C1E-4E06-BD71-F481DEEAB367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C25C6762-4B78-44FD-BC2F-102411BAEDDC}"/>
              </a:ext>
            </a:extLst>
          </p:cNvPr>
          <p:cNvSpPr txBox="1"/>
          <p:nvPr userDrawn="1"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FCBCAB-3121-4469-989C-8829403BD8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33C1D52-EB1F-5789-B534-FD91B74D9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609000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E0E6746-4271-CFFD-8A4F-337E4B677F4B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E4970732-2EBF-4854-A6BF-0015C2288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E9D515A-2C44-4F6B-8280-4A38AC4EC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04879827-3BDC-4D08-9EA7-6B757016B47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21B62B8E-B2CE-4BF1-B5DF-3F3B112E982B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A77DBF5-A9B5-424D-A4A4-AA11D3046040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D8171F60-2624-4119-8AED-861183B0D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525EC9AE-01D0-4E36-B8F4-216975D5BB3D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0129D6C9-A7D2-4D81-A01E-F89D7D295331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F69778BC-F884-4722-A820-AA71CCCAD844}"/>
              </a:ext>
            </a:extLst>
          </p:cNvPr>
          <p:cNvSpPr txBox="1"/>
          <p:nvPr userDrawn="1"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1" name="Kuva 20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9E34A688-B9F3-4D61-AD78-D27A6A645E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9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von Koulutus omaisho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Kuva 20" descr="Kuva, joka sisältää kohteen henkilö, istuminen, mies, sisä&#10;&#10;Kuvaus luotu automaattisesti">
            <a:extLst>
              <a:ext uri="{FF2B5EF4-FFF2-40B4-BE49-F238E27FC236}">
                <a16:creationId xmlns:a16="http://schemas.microsoft.com/office/drawing/2014/main" id="{767904A1-A98B-4943-B598-0974547E4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0401" y="0"/>
            <a:ext cx="8331599" cy="6858000"/>
          </a:xfrm>
          <a:prstGeom prst="rect">
            <a:avLst/>
          </a:prstGeom>
        </p:spPr>
      </p:pic>
      <p:sp>
        <p:nvSpPr>
          <p:cNvPr id="22" name="Suorakulmio 21">
            <a:extLst>
              <a:ext uri="{FF2B5EF4-FFF2-40B4-BE49-F238E27FC236}">
                <a16:creationId xmlns:a16="http://schemas.microsoft.com/office/drawing/2014/main" id="{BAF33FAC-A812-4A34-AB42-9742F8CD3C9F}"/>
              </a:ext>
            </a:extLst>
          </p:cNvPr>
          <p:cNvSpPr/>
          <p:nvPr userDrawn="1"/>
        </p:nvSpPr>
        <p:spPr>
          <a:xfrm>
            <a:off x="-53786" y="-27002"/>
            <a:ext cx="12245786" cy="6912004"/>
          </a:xfrm>
          <a:prstGeom prst="rect">
            <a:avLst/>
          </a:prstGeom>
          <a:gradFill flip="none" rotWithShape="1">
            <a:gsLst>
              <a:gs pos="37000">
                <a:schemeClr val="accent1">
                  <a:lumMod val="5000"/>
                  <a:lumOff val="95000"/>
                  <a:alpha val="17000"/>
                </a:schemeClr>
              </a:gs>
              <a:gs pos="69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80000"/>
              </a:lnSpc>
            </a:pPr>
            <a:endParaRPr lang="fi-FI" sz="44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fi-FI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  <a:b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</a:br>
            <a:endParaRPr lang="fi-FI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2400" b="1" dirty="0">
              <a:solidFill>
                <a:srgbClr val="EABE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rgbClr val="EABE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>
              <a:lnSpc>
                <a:spcPct val="80000"/>
              </a:lnSpc>
            </a:pPr>
            <a:endParaRPr lang="fi-FI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EE7C45C-E782-483B-940B-399DD6D84E25}"/>
              </a:ext>
            </a:extLst>
          </p:cNvPr>
          <p:cNvSpPr txBox="1"/>
          <p:nvPr userDrawn="1"/>
        </p:nvSpPr>
        <p:spPr>
          <a:xfrm>
            <a:off x="558338" y="626299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F0D5AF2A-5783-4B1D-9FFE-EB67612256BE}"/>
              </a:ext>
            </a:extLst>
          </p:cNvPr>
          <p:cNvSpPr/>
          <p:nvPr userDrawn="1"/>
        </p:nvSpPr>
        <p:spPr>
          <a:xfrm>
            <a:off x="-72508" y="254083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1EA19FA-048F-4240-AB84-25F5F32E3A4E}"/>
              </a:ext>
            </a:extLst>
          </p:cNvPr>
          <p:cNvSpPr txBox="1"/>
          <p:nvPr userDrawn="1"/>
        </p:nvSpPr>
        <p:spPr>
          <a:xfrm>
            <a:off x="550715" y="447993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9" name="Kuva 8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4378D3BA-2D96-465B-85FC-6A2F98A76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17" y="5979218"/>
            <a:ext cx="2472964" cy="6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8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E87A3C1-1A07-DE85-A312-3B91C6CC2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75D66B2-2BE5-F7C5-721D-87CBB8D4A414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D469D120-C7C2-3A49-9EA3-17B10D6768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A76A28C-48CC-83DA-C31E-2448ED84E3F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2" name="Kuva 11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4B5D8D66-577B-4733-A003-10CBD7EDA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9357970-5E60-4DF1-BB0C-9373BFE50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8C88D21-6276-44C2-90AB-7C3F1801F8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5CB7C39-5B9E-4935-9670-8A9632F3139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D1471B3-6F91-4AAA-9B59-63BD2DB24208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7" name="Kuva 16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33A15DE-F395-4F36-8BEE-52FF5F022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FB3358DC-A9E4-4190-AB79-2B07BC400BA9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88A9ABCC-5D7D-44F5-8027-3C5C26BA67C5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0E19A15-07E8-438E-A836-3D3BEFECDAD7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5" name="Kuva 24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0A52943-FD60-4547-962B-0B0E432957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1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9A59778-DADE-D235-E6E4-59CE31B5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6B4ABE6A-5FBA-2949-74EC-9D5A0E3CC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6133DB4-8F30-BB8B-5758-E0A4B140504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1" name="Kuva 10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12BDF28-2E25-4D8D-A558-1BCA38C5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2EF08904-F44C-4604-A5ED-AB98BBC73C84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EB99DEB-049A-4A69-BD49-72CD01C9A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6F101AE7-350F-4B36-BFA6-0F0DA3692102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88C1616-D499-42A9-A9CC-2439192C73D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967B40EE-DBA0-4736-8024-DBF0EC157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B6E654D0-A89E-4FD4-97A6-F02DE57B046B}"/>
              </a:ext>
            </a:extLst>
          </p:cNvPr>
          <p:cNvSpPr/>
          <p:nvPr userDrawn="1"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EF9219EE-FAA2-4C1A-ADF7-B3E9E85510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B80944DC-D081-4D56-B2AF-21D3EE9B0ED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4" name="Kuva 2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57843A9-AFE0-4B51-9BB0-A9A8B6EC7A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7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408A392B-959C-7B6C-674C-5AA9880AC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C1D2456-A64D-4F82-9B4A-7DA6C7A45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15B011E6-98DB-4186-838A-1302F1A9F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856AB2E0-F467-4878-AD8E-A323B7D3D4CF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CCDBA8AB-B6E6-49D2-AEDF-DACE02E7FB3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2B98DC9-2FF0-46E7-865F-F00899F5F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8505BCF7-C890-4C46-97FC-4BF2FAC40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8F56E451-ED68-4BCF-9EDE-39681F5DC6C6}"/>
              </a:ext>
            </a:extLst>
          </p:cNvPr>
          <p:cNvSpPr/>
          <p:nvPr userDrawn="1"/>
        </p:nvSpPr>
        <p:spPr>
          <a:xfrm>
            <a:off x="-790365" y="-108274"/>
            <a:ext cx="13095576" cy="6949351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BD9B7B40-FF2F-4159-A535-114A62C65F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4A856E9D-3E3B-4DB8-AE8A-35E5F028DAD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A5D48A1-3B6D-4B0C-A2E2-5EE297DF9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9047971-4931-4452-A269-A67E25D6C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E7D4BE42-323A-487C-9551-C4E7B2DA7C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3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F0D2D1F-6102-4CD8-A7EA-26F9EBA4088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80BA9F-CDAD-4AD2-BA67-0A464FFF49A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D6DC961-B2E6-4138-9FD0-114DA1F56DA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A192F75-1EDF-4AFD-A166-B0C73573F4C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8CD60EC-9B47-4E4B-9DBF-7A52613D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9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B5034847-7B62-8A9E-4154-5F5ED4C1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0B6DF00-71B4-8E4E-2250-8F7F0FF94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E5434D2-CBF4-4B03-88E5-F3FFF15FDD2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D82C2476-002F-4F75-9F7F-2B30389B428D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CB23D3C-191D-4F8E-B26C-D10E7FCAE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0A69C2F-FA42-4FAF-8EFB-B9D3AF049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04A3E93F-67DD-43A7-8104-54213AC0C1D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A16441B-A971-419E-9833-C1AF99B12940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02AA5A4-D7B4-4E49-BA23-03C8C42E6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6A34A581-056A-4ED4-BA17-599DC7FEC65A}"/>
              </a:ext>
            </a:extLst>
          </p:cNvPr>
          <p:cNvSpPr/>
          <p:nvPr userDrawn="1"/>
        </p:nvSpPr>
        <p:spPr>
          <a:xfrm>
            <a:off x="-613953" y="-209006"/>
            <a:ext cx="13143668" cy="7141434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78A09B6-5A4A-43FD-86E7-702340C3F1B8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24B2B2E0-F505-4593-9DEC-1762277AF0D3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C79D2FE-6044-D47B-D9E7-1F4DF92B6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512C8FF-0B50-1AC9-291E-9133D63A6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97E782-402E-4EF3-BA6D-DCA6273450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0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732889B2-8B94-AED4-54A9-A4DBC247D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588FA28-52F0-6E7B-2A5D-2F91ACECD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0E3A41A-F442-493C-87D8-8E9F469A2CB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4DC754EF-B2C7-4BD7-B4F8-CB249D10E24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0CC615EA-A1F1-4D4B-8748-CC39DCEE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83B9A6D-9A0C-40BC-B6BF-2C03C0EA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5FA3EA6-7468-4614-AAEE-DAD78FE80CC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6A418577-C013-4907-92D7-4444435C79B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8C620B8B-56E8-4FF7-AD5C-B3083B2F7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A3F3B0FB-E9FF-4B4D-8422-C811998C7C28}"/>
              </a:ext>
            </a:extLst>
          </p:cNvPr>
          <p:cNvSpPr/>
          <p:nvPr userDrawn="1"/>
        </p:nvSpPr>
        <p:spPr>
          <a:xfrm>
            <a:off x="-85060" y="-66295"/>
            <a:ext cx="12860534" cy="7159426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F613F8D0-A9F0-4B62-A645-B9527E49920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FC0794B5-7FDD-4982-A13C-724BAD32EBBE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6BB91629-3ADE-C876-8969-AC289F4FC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CCE08EB6-352C-AF4B-178C-18EDE406C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2" name="Kuva 21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8A44F6F-24A7-49BE-BDAD-680D3FE3E7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1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8052DE6-9295-4938-B6E3-DC11D129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3FDD54-2E59-4973-9AD8-BE4645EF4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25945F8-20EB-481B-C58B-F6BA160F813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DAD45E5-ED6A-5BF1-6C5E-D9CDED16E20B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F698BDE-4F5E-495B-873E-FCB1AB3BC76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989E5AD-E8B2-4CA6-A5C0-FD84E852F1D7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3B67240-02E7-4FBD-A531-11FC3AB30DB5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E1A21D39-239B-4CED-9753-55C0A5A3385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240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okavirasto.fi/elintarvikkeet/terveytta-edistava-ruokavalio/ravitsemus--ja-ruokasuositukset/aikuiset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hyperlink" Target="https://www.ruokavirasto.fi/henkiloasiakkaat/tietoa-elintarvikkeista/elintarvikkeiden-turvallisen-kayton-ohjeet/turvallisen-kayton-ohjeet/kala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59221268-72B8-3148-3D7A-1261A4C515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08" r="1508"/>
          <a:stretch/>
        </p:blipFill>
        <p:spPr>
          <a:xfrm>
            <a:off x="7924375" y="1100138"/>
            <a:ext cx="2900190" cy="4257675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699E508-BDDD-98D8-D14D-56996BFC0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3" y="771525"/>
            <a:ext cx="6688161" cy="5431671"/>
          </a:xfrm>
        </p:spPr>
        <p:txBody>
          <a:bodyPr>
            <a:normAutofit/>
          </a:bodyPr>
          <a:lstStyle/>
          <a:p>
            <a:r>
              <a:rPr lang="fi-FI" sz="4000" b="1" dirty="0"/>
              <a:t>Terveyttä ruoasta - Suomalaiset ravitsemussuositukset 2014</a:t>
            </a:r>
          </a:p>
          <a:p>
            <a:r>
              <a:rPr lang="fi-FI" sz="2400" dirty="0">
                <a:solidFill>
                  <a:srgbClr val="343841"/>
                </a:solidFill>
              </a:rPr>
              <a:t>Ravitsemussuositusten keskeinen tavoite on parantaa väestön terveyttä  ravitsemuksen avulla.</a:t>
            </a:r>
          </a:p>
          <a:p>
            <a:r>
              <a:rPr lang="fi-FI" sz="2400" dirty="0">
                <a:solidFill>
                  <a:srgbClr val="343841"/>
                </a:solidFill>
              </a:rPr>
              <a:t>Suomalaisia ravitsemussuosituksia uudistetaan tällä hetkellä ja uusi suositus julkaistaan loppu vuodesta 2024.</a:t>
            </a:r>
          </a:p>
          <a:p>
            <a:endParaRPr lang="fi-FI" sz="2400" dirty="0">
              <a:solidFill>
                <a:srgbClr val="343841"/>
              </a:solidFill>
            </a:endParaRPr>
          </a:p>
          <a:p>
            <a:r>
              <a:rPr lang="fi-FI" sz="1800" dirty="0">
                <a:solidFill>
                  <a:srgbClr val="343841"/>
                </a:solidFill>
                <a:hlinkClick r:id="rId3"/>
              </a:rPr>
              <a:t>Suosituksen voit lukea tästä linkistä</a:t>
            </a:r>
            <a:r>
              <a:rPr lang="fi-FI" sz="2400" dirty="0">
                <a:solidFill>
                  <a:srgbClr val="343841"/>
                </a:solidFill>
                <a:hlinkClick r:id="rId3"/>
              </a:rPr>
              <a:t>.</a:t>
            </a:r>
            <a:endParaRPr lang="fi-FI" sz="2400" dirty="0">
              <a:solidFill>
                <a:srgbClr val="343841"/>
              </a:solidFill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14C5991-F65E-D419-245B-C281C39EC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5F37EFC-6345-D829-B838-B63714A56228}"/>
              </a:ext>
            </a:extLst>
          </p:cNvPr>
          <p:cNvSpPr txBox="1"/>
          <p:nvPr/>
        </p:nvSpPr>
        <p:spPr>
          <a:xfrm>
            <a:off x="8031593" y="5229225"/>
            <a:ext cx="4286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Terveyttä ruoasta - Suomalaiset ravitsemussuositukset 2014 VRN</a:t>
            </a:r>
          </a:p>
          <a:p>
            <a:endParaRPr lang="fi-FI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022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174165" y="1069809"/>
            <a:ext cx="8229600" cy="633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4000" b="1" dirty="0">
                <a:solidFill>
                  <a:schemeClr val="tx1"/>
                </a:solidFill>
              </a:rPr>
              <a:t>Kala, liha, siipikarja, kananmuna 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idx="1"/>
          </p:nvPr>
        </p:nvSpPr>
        <p:spPr>
          <a:xfrm>
            <a:off x="1451811" y="1772652"/>
            <a:ext cx="9721014" cy="4032835"/>
          </a:xfrm>
        </p:spPr>
        <p:txBody>
          <a:bodyPr/>
          <a:lstStyle/>
          <a:p>
            <a:r>
              <a:rPr lang="fi-FI" altLang="fi-FI" sz="2000" b="1" dirty="0"/>
              <a:t>Kalasta, lihasta ja kananmunasta saa runsaasti proteiinia sekä A- ja B-vitamiineja. Kala on tärkeä D-vitamiinin lähde ja sen rasva on pehmeää. Liha, sisäelimet ja kala sisältävät hyvin imeytyvää rautaa</a:t>
            </a:r>
          </a:p>
          <a:p>
            <a:pPr lvl="1"/>
            <a:r>
              <a:rPr lang="fi-FI" altLang="fi-FI" sz="1800" dirty="0"/>
              <a:t>Kalaa kannattaa syödä 2–3 kertaa viikossa. Vaihtele kalalajeja.</a:t>
            </a:r>
          </a:p>
          <a:p>
            <a:pPr lvl="1"/>
            <a:r>
              <a:rPr lang="fi-FI" altLang="fi-FI" sz="1800" dirty="0"/>
              <a:t>Lihavalmisteita ja punaista lihaa korkeintaan 500 g (kypsäpaino) viikossa. </a:t>
            </a:r>
          </a:p>
          <a:p>
            <a:pPr lvl="1"/>
            <a:r>
              <a:rPr lang="fi-FI" altLang="fi-FI" sz="1800" dirty="0"/>
              <a:t>Jos veren kolesteroliarvo on korkea,  kananmunan keltuaisia korkeintaan 3-4 kappaletta viikossa</a:t>
            </a:r>
          </a:p>
          <a:p>
            <a:pPr lvl="1"/>
            <a:r>
              <a:rPr lang="fi-FI" altLang="fi-FI" sz="1800" dirty="0"/>
              <a:t>Valitse punainen liha (naudan-, lampaan- ja sianliha) ja lihavalmisteet vähärasvaisena. </a:t>
            </a:r>
          </a:p>
          <a:p>
            <a:pPr lvl="1"/>
            <a:r>
              <a:rPr lang="fi-FI" altLang="fi-FI" sz="1800" dirty="0">
                <a:solidFill>
                  <a:srgbClr val="00B050"/>
                </a:solidFill>
                <a:hlinkClick r:id="rId2"/>
              </a:rPr>
              <a:t>Ruokaviraston ohjeet kalan turvallisesta käytöstä</a:t>
            </a:r>
            <a:endParaRPr lang="fi-FI" altLang="fi-FI" sz="1800" dirty="0">
              <a:solidFill>
                <a:srgbClr val="00B050"/>
              </a:solidFill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4" y="4696186"/>
            <a:ext cx="28511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F1DDC9B5-C1A4-0274-4894-26EDD85B3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89" y="-86171"/>
            <a:ext cx="3316511" cy="132904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BA8EA753-A98A-5D02-9288-F003AB9F7442}"/>
              </a:ext>
            </a:extLst>
          </p:cNvPr>
          <p:cNvSpPr txBox="1"/>
          <p:nvPr/>
        </p:nvSpPr>
        <p:spPr>
          <a:xfrm>
            <a:off x="542925" y="6022891"/>
            <a:ext cx="227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Kuva: </a:t>
            </a:r>
            <a:r>
              <a:rPr lang="fi-FI" sz="1200" dirty="0" err="1"/>
              <a:t>Prokala</a:t>
            </a:r>
            <a:r>
              <a:rPr lang="fi-FI" sz="1200" dirty="0"/>
              <a:t> ry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E7CFD9E-2095-D74F-8B67-D4E41713E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766" y="4826138"/>
            <a:ext cx="2146389" cy="1196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822425BB-B267-752E-07AB-ECA1D8E3E913}"/>
              </a:ext>
            </a:extLst>
          </p:cNvPr>
          <p:cNvSpPr txBox="1"/>
          <p:nvPr/>
        </p:nvSpPr>
        <p:spPr>
          <a:xfrm>
            <a:off x="3330092" y="5993174"/>
            <a:ext cx="2457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Kuva: </a:t>
            </a:r>
            <a:r>
              <a:rPr lang="fi-FI" sz="1200" dirty="0" err="1"/>
              <a:t>Pixabay</a:t>
            </a:r>
            <a:endParaRPr lang="fi-FI" sz="12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B62D93B-F713-B069-C88B-F0A26AAB8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377" y="4903083"/>
            <a:ext cx="1914948" cy="1258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C5C05B98-9227-203A-348F-7167B8D39B78}"/>
              </a:ext>
            </a:extLst>
          </p:cNvPr>
          <p:cNvSpPr txBox="1"/>
          <p:nvPr/>
        </p:nvSpPr>
        <p:spPr>
          <a:xfrm>
            <a:off x="5787542" y="6131673"/>
            <a:ext cx="1765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Kuva: </a:t>
            </a:r>
            <a:r>
              <a:rPr lang="fi-FI" sz="1200" dirty="0" err="1"/>
              <a:t>Pixabay</a:t>
            </a:r>
            <a:endParaRPr lang="fi-FI" sz="1200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566B1AB-C66C-7395-E007-3DAACE289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9590" y="4889083"/>
            <a:ext cx="1772635" cy="1286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12B792A4-CCA5-5684-8812-09FAB6F9DB36}"/>
              </a:ext>
            </a:extLst>
          </p:cNvPr>
          <p:cNvSpPr txBox="1"/>
          <p:nvPr/>
        </p:nvSpPr>
        <p:spPr>
          <a:xfrm>
            <a:off x="7717276" y="5991888"/>
            <a:ext cx="127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Kuva: </a:t>
            </a:r>
            <a:r>
              <a:rPr lang="fi-FI" sz="1200" dirty="0" err="1"/>
              <a:t>Pixabay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722347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066925" y="196058"/>
            <a:ext cx="8229600" cy="1066800"/>
          </a:xfrm>
        </p:spPr>
        <p:txBody>
          <a:bodyPr>
            <a:normAutofit fontScale="90000"/>
          </a:bodyPr>
          <a:lstStyle/>
          <a:p>
            <a:br>
              <a:rPr lang="fi-FI" altLang="fi-FI" sz="3200"/>
            </a:br>
            <a:br>
              <a:rPr lang="fi-FI" altLang="fi-FI" sz="3200"/>
            </a:br>
            <a:r>
              <a:rPr lang="fi-FI" altLang="fi-FI" sz="3200"/>
              <a:t>	</a:t>
            </a:r>
            <a:br>
              <a:rPr lang="fi-FI" altLang="fi-FI" sz="3200"/>
            </a:br>
            <a:endParaRPr lang="fi-FI" altLang="fi-FI" sz="3200" b="1">
              <a:solidFill>
                <a:schemeClr val="bg1"/>
              </a:solidFill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i-FI" altLang="fi-FI" sz="2400"/>
          </a:p>
          <a:p>
            <a:endParaRPr lang="fi-FI" altLang="fi-FI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2400"/>
          </a:p>
        </p:txBody>
      </p:sp>
      <p:pic>
        <p:nvPicPr>
          <p:cNvPr id="13317" name="Kuva 6" descr="ruokakolmio_teksteilla_iso_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b="3819"/>
          <a:stretch>
            <a:fillRect/>
          </a:stretch>
        </p:blipFill>
        <p:spPr bwMode="auto">
          <a:xfrm>
            <a:off x="1782763" y="47627"/>
            <a:ext cx="6631530" cy="623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i 4"/>
          <p:cNvSpPr/>
          <p:nvPr/>
        </p:nvSpPr>
        <p:spPr>
          <a:xfrm>
            <a:off x="2724150" y="1173162"/>
            <a:ext cx="4781550" cy="7667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7424FC1-2308-CD30-2006-4CC1893A1D08}"/>
              </a:ext>
            </a:extLst>
          </p:cNvPr>
          <p:cNvSpPr txBox="1"/>
          <p:nvPr/>
        </p:nvSpPr>
        <p:spPr>
          <a:xfrm>
            <a:off x="8414293" y="4864895"/>
            <a:ext cx="23317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Terveyttä ruoasta - Suomalaiset ravitsemussuositukset 2014 VRN</a:t>
            </a:r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2C1A970-0CAD-A6A3-308F-F2839383C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431" y="0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0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211179" y="955675"/>
            <a:ext cx="8229600" cy="706437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4000" b="1" dirty="0">
                <a:solidFill>
                  <a:schemeClr val="tx1"/>
                </a:solidFill>
              </a:rPr>
              <a:t>Käytä sokeria kohtuullisesti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idx="1"/>
          </p:nvPr>
        </p:nvSpPr>
        <p:spPr>
          <a:xfrm>
            <a:off x="1211179" y="2284718"/>
            <a:ext cx="8701171" cy="3665232"/>
          </a:xfrm>
        </p:spPr>
        <p:txBody>
          <a:bodyPr/>
          <a:lstStyle/>
          <a:p>
            <a:pPr eaLnBrk="1" hangingPunct="1"/>
            <a:r>
              <a:rPr lang="fi-FI" altLang="fi-FI" sz="2000" b="1" dirty="0"/>
              <a:t>Sokeria korkeintaan noin 50 g päivässä</a:t>
            </a:r>
          </a:p>
          <a:p>
            <a:pPr lvl="1" eaLnBrk="1" hangingPunct="1"/>
            <a:r>
              <a:rPr lang="fi-FI" altLang="fi-FI" sz="1800" dirty="0"/>
              <a:t>Paljon sokeria sisältävät: makeiset, suklaa, maustetut jogurtit, vanukkaat, hillot ja makeat leivonnaiset.</a:t>
            </a:r>
          </a:p>
          <a:p>
            <a:pPr lvl="1" eaLnBrk="1" hangingPunct="1"/>
            <a:r>
              <a:rPr lang="fi-FI" altLang="fi-FI" sz="1800" dirty="0"/>
              <a:t>Paljon sokeria sisältäviä juomia ovat: useimmat mehut, virvoitusjuomat ja makeat alkoholijuomat, kuten liköörit, makeat viinit ja monet siiderit.</a:t>
            </a:r>
          </a:p>
          <a:p>
            <a:pPr lvl="1" eaLnBrk="1" hangingPunct="1"/>
            <a:r>
              <a:rPr lang="fi-FI" altLang="fi-FI" sz="1800" dirty="0"/>
              <a:t>Sokeri sisältää energiaa ja vähän ravintoaineita.</a:t>
            </a:r>
          </a:p>
          <a:p>
            <a:pPr lvl="1" eaLnBrk="1" hangingPunct="1"/>
            <a:r>
              <a:rPr lang="fi-FI" altLang="fi-FI" sz="1800" dirty="0"/>
              <a:t>Intiaanisokeri, ruokosokeri, hunaja, hedelmäsokeri yms. eivät ole terveellisempiä kuin tavallinen sokeri. </a:t>
            </a:r>
          </a:p>
          <a:p>
            <a:pPr lvl="1" eaLnBrk="1" hangingPunct="1"/>
            <a:endParaRPr lang="fi-FI" altLang="fi-FI" sz="1800" dirty="0">
              <a:solidFill>
                <a:srgbClr val="00B050"/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7692D6A-5D0D-B6E4-6ACE-D3333B9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839" y="-20150"/>
            <a:ext cx="3316511" cy="1329043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D1256139-6CCC-2BD9-C885-7F92E044D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274" y="4729164"/>
            <a:ext cx="2189830" cy="139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EB9EC4B1-0C01-422D-5C78-BB94968F3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45" y="4729163"/>
            <a:ext cx="2293235" cy="139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D20F654-CB86-D877-4121-5C501F910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318" y="4729164"/>
            <a:ext cx="1757430" cy="139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E88B1FBA-D582-0341-2F3E-F0F1300EC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722854" y="4824412"/>
            <a:ext cx="2189495" cy="130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F3388333-AA25-67B1-2002-56CEE164CDE1}"/>
              </a:ext>
            </a:extLst>
          </p:cNvPr>
          <p:cNvSpPr txBox="1"/>
          <p:nvPr/>
        </p:nvSpPr>
        <p:spPr>
          <a:xfrm>
            <a:off x="5991225" y="6248400"/>
            <a:ext cx="1409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Kuvat: </a:t>
            </a:r>
            <a:r>
              <a:rPr lang="fi-FI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Pixabay</a:t>
            </a:r>
            <a:endParaRPr lang="fi-FI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03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A01B603-61AB-55D9-FCAB-96ABCF2A2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328612"/>
            <a:ext cx="8342155" cy="5843588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C00A9A9-B794-B433-90AF-23E06989D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839" y="-20150"/>
            <a:ext cx="3316511" cy="132904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60841664-B8FF-7E58-1446-250E72013DD2}"/>
              </a:ext>
            </a:extLst>
          </p:cNvPr>
          <p:cNvSpPr txBox="1"/>
          <p:nvPr/>
        </p:nvSpPr>
        <p:spPr>
          <a:xfrm>
            <a:off x="5838825" y="6172200"/>
            <a:ext cx="2590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Suomen Sydänliitto, Neuvokas perhe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0639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DF2B83F-6C66-56D1-CB41-B318C6746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300037"/>
            <a:ext cx="8334435" cy="5729288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7883EA0D-0C65-7185-8539-E0F1F63BC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839" y="-20150"/>
            <a:ext cx="3316511" cy="132904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DD406A11-B5F5-1242-1427-80A6E328C319}"/>
              </a:ext>
            </a:extLst>
          </p:cNvPr>
          <p:cNvSpPr txBox="1"/>
          <p:nvPr/>
        </p:nvSpPr>
        <p:spPr>
          <a:xfrm>
            <a:off x="5753099" y="6105525"/>
            <a:ext cx="248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Suomen Sydänliitto, Neuvokas perhe</a:t>
            </a:r>
          </a:p>
        </p:txBody>
      </p:sp>
    </p:spTree>
    <p:extLst>
      <p:ext uri="{BB962C8B-B14F-4D97-AF65-F5344CB8AC3E}">
        <p14:creationId xmlns:p14="http://schemas.microsoft.com/office/powerpoint/2010/main" val="539184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1203158" y="963781"/>
            <a:ext cx="8229600" cy="706437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4000" b="1" dirty="0">
                <a:solidFill>
                  <a:schemeClr val="tx1"/>
                </a:solidFill>
              </a:rPr>
              <a:t>Käytä suolaa kohtuullisesti 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idx="1"/>
          </p:nvPr>
        </p:nvSpPr>
        <p:spPr>
          <a:xfrm>
            <a:off x="1203158" y="1836821"/>
            <a:ext cx="9712491" cy="4721143"/>
          </a:xfrm>
        </p:spPr>
        <p:txBody>
          <a:bodyPr/>
          <a:lstStyle/>
          <a:p>
            <a:pPr marL="0" indent="0">
              <a:buNone/>
            </a:pPr>
            <a:r>
              <a:rPr lang="fi-FI" altLang="fi-FI" sz="1600" dirty="0"/>
              <a:t>Aikuisten on hyvä käyttää suolaa enintään 5 g/vrk.</a:t>
            </a:r>
          </a:p>
          <a:p>
            <a:pPr marL="0" indent="0">
              <a:buNone/>
            </a:pPr>
            <a:r>
              <a:rPr lang="fi-FI" altLang="fi-FI" sz="1600" dirty="0"/>
              <a:t>2–10-vuotiaiden lasten suolan saanti tulisi olla korkeintaan 3–4 g/vrk.</a:t>
            </a:r>
          </a:p>
          <a:p>
            <a:pPr marL="0" indent="0">
              <a:buNone/>
            </a:pPr>
            <a:r>
              <a:rPr lang="fi-FI" altLang="fi-FI" sz="1600" dirty="0"/>
              <a:t>Alle 1-vuotiaille ei anneta suolaa tai sitä sisältäviä elintarvikkeita</a:t>
            </a:r>
          </a:p>
          <a:p>
            <a:pPr marL="0" indent="0">
              <a:buNone/>
            </a:pPr>
            <a:r>
              <a:rPr lang="fi-FI" sz="1600" dirty="0"/>
              <a:t>Suolan vähentämisen terveysvaikutukset: </a:t>
            </a:r>
          </a:p>
          <a:p>
            <a:pPr lvl="1"/>
            <a:r>
              <a:rPr lang="fi-FI" sz="1600" dirty="0"/>
              <a:t>Verenpaine laskee → hyväksi sydämelle, aivoille ja luille. </a:t>
            </a:r>
          </a:p>
          <a:p>
            <a:pPr lvl="1"/>
            <a:r>
              <a:rPr lang="fi-FI" sz="1600" dirty="0"/>
              <a:t>Mahasyöpäriski pienenee.  </a:t>
            </a:r>
          </a:p>
          <a:p>
            <a:pPr lvl="1"/>
            <a:r>
              <a:rPr lang="fi-FI" sz="1600" dirty="0"/>
              <a:t>Muistisairauksien riski pienenee.</a:t>
            </a:r>
          </a:p>
          <a:p>
            <a:pPr lvl="1"/>
            <a:r>
              <a:rPr lang="fi-FI" sz="1600" dirty="0"/>
              <a:t>Vähäsuolainen ruokavalio säästää luustoa → suola (NaCl) lisää kalsiumin erittymistä virtsaan.</a:t>
            </a:r>
          </a:p>
          <a:p>
            <a:r>
              <a:rPr lang="fi-FI" altLang="fi-FI" sz="1600" dirty="0"/>
              <a:t>Tarkista suolan määrä esimerkiksi:</a:t>
            </a:r>
          </a:p>
          <a:p>
            <a:pPr marL="1028700" lvl="1" indent="-342900"/>
            <a:r>
              <a:rPr lang="fi-FI" altLang="fi-FI" sz="1600" dirty="0"/>
              <a:t>Leivästä</a:t>
            </a:r>
          </a:p>
          <a:p>
            <a:pPr marL="1028700" lvl="1" indent="-342900"/>
            <a:r>
              <a:rPr lang="fi-FI" altLang="fi-FI" sz="1600" dirty="0"/>
              <a:t>Juustoista ja leikkeleistä</a:t>
            </a:r>
          </a:p>
          <a:p>
            <a:pPr marL="1028700" lvl="1" indent="-342900"/>
            <a:r>
              <a:rPr lang="fi-FI" altLang="fi-FI" sz="1600" dirty="0"/>
              <a:t>Valmisruuista</a:t>
            </a:r>
          </a:p>
          <a:p>
            <a:pPr marL="342900" indent="-342900"/>
            <a:r>
              <a:rPr lang="fi-FI" altLang="fi-FI" sz="1800" dirty="0"/>
              <a:t>Sydänmerkki auttaa löytämään tuotteita, joissa on vähemmän suolaa.</a:t>
            </a:r>
          </a:p>
          <a:p>
            <a:pPr lvl="1" eaLnBrk="1" hangingPunct="1">
              <a:buFontTx/>
              <a:buNone/>
            </a:pPr>
            <a:endParaRPr lang="fi-FI" altLang="fi-FI" dirty="0"/>
          </a:p>
          <a:p>
            <a:pPr lvl="1" eaLnBrk="1" hangingPunct="1"/>
            <a:endParaRPr lang="fi-FI" alt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2963F79-E9D0-BE25-C5CD-69C1F9D01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371" y="-106701"/>
            <a:ext cx="3316511" cy="132904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B711D01-5DFE-19E5-A424-EF0F35912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487" y="4655969"/>
            <a:ext cx="4207556" cy="7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21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7E4733C-DC2B-3556-5DF6-10E4D02EA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6769"/>
            <a:ext cx="8258175" cy="582397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1C44AF4D-F7D4-9CE0-8EC4-1D37B9C5B000}"/>
              </a:ext>
            </a:extLst>
          </p:cNvPr>
          <p:cNvSpPr txBox="1"/>
          <p:nvPr/>
        </p:nvSpPr>
        <p:spPr>
          <a:xfrm>
            <a:off x="5857875" y="6162675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Suomen Sydänliitto, Neuvokas perhe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059C329-97C4-FBB9-C60A-84CA068A7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839" y="-20150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49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4354638-7AB7-66AD-566D-FE9E3B0BF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83" y="169480"/>
            <a:ext cx="8070032" cy="600009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080C57F1-1428-6414-E019-347B8474D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839" y="-20150"/>
            <a:ext cx="3316511" cy="132904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58AB6D4-E4B2-F2A0-B717-19BB2873FD1E}"/>
              </a:ext>
            </a:extLst>
          </p:cNvPr>
          <p:cNvSpPr txBox="1"/>
          <p:nvPr/>
        </p:nvSpPr>
        <p:spPr>
          <a:xfrm>
            <a:off x="5065986" y="5909092"/>
            <a:ext cx="2753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Leipätiedotus ry</a:t>
            </a:r>
            <a:endParaRPr lang="fi-FI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77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A7749A-C69D-E7CC-0617-5106F73DC2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E80FE57-F491-85BE-43ED-49BAD4BAB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1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1066800"/>
          </a:xfrm>
        </p:spPr>
        <p:txBody>
          <a:bodyPr>
            <a:normAutofit fontScale="90000"/>
          </a:bodyPr>
          <a:lstStyle/>
          <a:p>
            <a:br>
              <a:rPr lang="fi-FI" altLang="fi-FI" sz="3200"/>
            </a:br>
            <a:br>
              <a:rPr lang="fi-FI" altLang="fi-FI" sz="3200"/>
            </a:br>
            <a:r>
              <a:rPr lang="fi-FI" altLang="fi-FI" sz="3200"/>
              <a:t>	</a:t>
            </a:r>
            <a:br>
              <a:rPr lang="fi-FI" altLang="fi-FI" sz="3200"/>
            </a:br>
            <a:endParaRPr lang="fi-FI" altLang="fi-FI" sz="3200" b="1">
              <a:solidFill>
                <a:schemeClr val="bg1"/>
              </a:solidFill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i-FI" altLang="fi-FI" sz="2400" dirty="0"/>
          </a:p>
          <a:p>
            <a:endParaRPr lang="fi-FI" altLang="fi-FI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2400" dirty="0"/>
          </a:p>
        </p:txBody>
      </p:sp>
      <p:pic>
        <p:nvPicPr>
          <p:cNvPr id="13317" name="Kuva 6" descr="ruokakolmio_teksteilla_iso_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b="3819"/>
          <a:stretch>
            <a:fillRect/>
          </a:stretch>
        </p:blipFill>
        <p:spPr bwMode="auto">
          <a:xfrm>
            <a:off x="1782763" y="47627"/>
            <a:ext cx="6631530" cy="623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i 4"/>
          <p:cNvSpPr/>
          <p:nvPr/>
        </p:nvSpPr>
        <p:spPr>
          <a:xfrm>
            <a:off x="1240109" y="4177174"/>
            <a:ext cx="7734300" cy="15961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7424FC1-2308-CD30-2006-4CC1893A1D08}"/>
              </a:ext>
            </a:extLst>
          </p:cNvPr>
          <p:cNvSpPr txBox="1"/>
          <p:nvPr/>
        </p:nvSpPr>
        <p:spPr>
          <a:xfrm>
            <a:off x="8414293" y="3306373"/>
            <a:ext cx="23317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Terveyttä ruoasta - Suomalaiset ravitsemussuositukset 2014 VRN</a:t>
            </a:r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6A9A4EE-A25A-3C84-1BD7-3C1A6B1C3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856" y="0"/>
            <a:ext cx="2833144" cy="11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70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717383" y="848728"/>
            <a:ext cx="8229600" cy="777875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4000" b="1" dirty="0">
                <a:solidFill>
                  <a:schemeClr val="tx1"/>
                </a:solidFill>
              </a:rPr>
              <a:t>Kasvikset, hedelmät ja marjat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>
          <a:xfrm>
            <a:off x="717383" y="1808246"/>
            <a:ext cx="8229600" cy="427288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fi-FI" sz="2400" b="1" dirty="0">
                <a:solidFill>
                  <a:srgbClr val="FF0000"/>
                </a:solidFill>
              </a:rPr>
              <a:t>Ruokakolmion alin taso</a:t>
            </a:r>
            <a:endParaRPr lang="fi-FI" sz="2400" b="1" dirty="0"/>
          </a:p>
          <a:p>
            <a:pPr eaLnBrk="1" hangingPunct="1">
              <a:defRPr/>
            </a:pPr>
            <a:r>
              <a:rPr lang="fi-FI" sz="2400" b="1" dirty="0"/>
              <a:t>Kasvikset, hedelmät ja marjat</a:t>
            </a:r>
          </a:p>
          <a:p>
            <a:pPr lvl="1" eaLnBrk="1" hangingPunct="1">
              <a:defRPr/>
            </a:pPr>
            <a:r>
              <a:rPr lang="fi-FI" sz="2000" dirty="0"/>
              <a:t>Runsaasti kuitua, vitamiineja ja kivennäisaineita sekä muita hyödyllisiä yhdisteitä.</a:t>
            </a:r>
            <a:endParaRPr lang="fi-FI" sz="1600" dirty="0"/>
          </a:p>
          <a:p>
            <a:pPr lvl="1" eaLnBrk="1" hangingPunct="1">
              <a:defRPr/>
            </a:pPr>
            <a:r>
              <a:rPr lang="fi-FI" sz="2000" dirty="0"/>
              <a:t>Rasvan ja hiilihydraattien laatu on edullinen.</a:t>
            </a:r>
          </a:p>
          <a:p>
            <a:pPr lvl="1">
              <a:defRPr/>
            </a:pPr>
            <a:r>
              <a:rPr lang="fi-FI" sz="2000" dirty="0"/>
              <a:t>Palkokasveja voi käyttää ruokavaliossa proteiinin lähteenä.</a:t>
            </a:r>
          </a:p>
          <a:p>
            <a:pPr lvl="1">
              <a:defRPr/>
            </a:pPr>
            <a:r>
              <a:rPr lang="fi-FI" sz="2100" dirty="0"/>
              <a:t>Sisältävät kuitua, joka tasaa veren glukoosin nousua aterian jälkeen ja edistää vatsan toimintaa.</a:t>
            </a:r>
          </a:p>
          <a:p>
            <a:pPr lvl="1">
              <a:defRPr/>
            </a:pPr>
            <a:r>
              <a:rPr lang="fi-FI" sz="2100" dirty="0"/>
              <a:t>Energiapitoisuus on pieni.</a:t>
            </a:r>
            <a:endParaRPr lang="fi-FI" sz="2000" dirty="0"/>
          </a:p>
          <a:p>
            <a:pPr eaLnBrk="1" hangingPunct="1">
              <a:buFontTx/>
              <a:buNone/>
              <a:defRPr/>
            </a:pPr>
            <a:endParaRPr lang="fi-FI" sz="2400" dirty="0"/>
          </a:p>
          <a:p>
            <a:pPr eaLnBrk="1" hangingPunct="1">
              <a:defRPr/>
            </a:pPr>
            <a:r>
              <a:rPr lang="fi-FI" sz="2400" dirty="0"/>
              <a:t>Käytä kasviksia, marjoja ja hedelmiä puoli kiloa päivässä, lapsille viisi oman kouran kokoista annosta.</a:t>
            </a:r>
          </a:p>
          <a:p>
            <a:pPr eaLnBrk="1" hangingPunct="1">
              <a:buFontTx/>
              <a:buNone/>
              <a:defRPr/>
            </a:pPr>
            <a:endParaRPr lang="fi-FI" sz="2400" dirty="0"/>
          </a:p>
          <a:p>
            <a:pPr eaLnBrk="1" hangingPunct="1">
              <a:defRPr/>
            </a:pPr>
            <a:endParaRPr lang="fi-FI" sz="24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26DFC9D1-F03B-D23D-F4DB-EE5B72919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5" y="1953320"/>
            <a:ext cx="1819275" cy="3804542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C4BCFC1-9C01-B2C6-23C4-56ECE9EFBBE8}"/>
              </a:ext>
            </a:extLst>
          </p:cNvPr>
          <p:cNvSpPr txBox="1"/>
          <p:nvPr/>
        </p:nvSpPr>
        <p:spPr>
          <a:xfrm>
            <a:off x="5429250" y="6262771"/>
            <a:ext cx="371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Kuva: Kotimaiset kasvikset ry/Teppo Johansson, Sanna Peurakoski, </a:t>
            </a:r>
            <a:r>
              <a:rPr lang="fi-FI" sz="1400" dirty="0" err="1"/>
              <a:t>Liia</a:t>
            </a:r>
            <a:r>
              <a:rPr lang="fi-FI" sz="1400" dirty="0"/>
              <a:t> Rissanen, Tommy Selin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C394EC3-9B6C-E66E-E262-FD7D4F58F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45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1066800"/>
          </a:xfrm>
        </p:spPr>
        <p:txBody>
          <a:bodyPr>
            <a:normAutofit fontScale="90000"/>
          </a:bodyPr>
          <a:lstStyle/>
          <a:p>
            <a:br>
              <a:rPr lang="fi-FI" altLang="fi-FI" sz="3200"/>
            </a:br>
            <a:br>
              <a:rPr lang="fi-FI" altLang="fi-FI" sz="3200"/>
            </a:br>
            <a:r>
              <a:rPr lang="fi-FI" altLang="fi-FI" sz="3200"/>
              <a:t>	</a:t>
            </a:r>
            <a:br>
              <a:rPr lang="fi-FI" altLang="fi-FI" sz="3200"/>
            </a:br>
            <a:endParaRPr lang="fi-FI" altLang="fi-FI" sz="3200" b="1">
              <a:solidFill>
                <a:schemeClr val="bg1"/>
              </a:solidFill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i-FI" altLang="fi-FI" sz="2400"/>
          </a:p>
          <a:p>
            <a:endParaRPr lang="fi-FI" altLang="fi-FI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2400"/>
          </a:p>
        </p:txBody>
      </p:sp>
      <p:pic>
        <p:nvPicPr>
          <p:cNvPr id="13317" name="Kuva 6" descr="ruokakolmio_teksteilla_iso_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b="3819"/>
          <a:stretch>
            <a:fillRect/>
          </a:stretch>
        </p:blipFill>
        <p:spPr bwMode="auto">
          <a:xfrm>
            <a:off x="1782763" y="47627"/>
            <a:ext cx="6631530" cy="623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i 4"/>
          <p:cNvSpPr/>
          <p:nvPr/>
        </p:nvSpPr>
        <p:spPr>
          <a:xfrm>
            <a:off x="1240109" y="3543300"/>
            <a:ext cx="7734300" cy="8848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7424FC1-2308-CD30-2006-4CC1893A1D08}"/>
              </a:ext>
            </a:extLst>
          </p:cNvPr>
          <p:cNvSpPr txBox="1"/>
          <p:nvPr/>
        </p:nvSpPr>
        <p:spPr>
          <a:xfrm>
            <a:off x="8412705" y="4436744"/>
            <a:ext cx="23317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Terveyttä ruoasta - Suomalaiset ravitsemussuositukset 2014 VRN</a:t>
            </a:r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86608BD-C983-3F94-990B-5577D4DEC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409" y="47627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34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935076" y="627856"/>
            <a:ext cx="7205749" cy="633413"/>
          </a:xfrm>
        </p:spPr>
        <p:txBody>
          <a:bodyPr>
            <a:noAutofit/>
          </a:bodyPr>
          <a:lstStyle/>
          <a:p>
            <a:pPr eaLnBrk="1" hangingPunct="1"/>
            <a:r>
              <a:rPr lang="fi-FI" altLang="fi-FI" sz="4000" b="1" dirty="0">
                <a:solidFill>
                  <a:schemeClr val="tx1"/>
                </a:solidFill>
              </a:rPr>
              <a:t>Viljavalmisteet ja peruna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1317626" y="1485900"/>
            <a:ext cx="9878694" cy="467995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endParaRPr lang="fi-FI" altLang="fi-FI" sz="2000" i="1" dirty="0"/>
          </a:p>
          <a:p>
            <a:pPr marL="0" indent="0">
              <a:buNone/>
            </a:pPr>
            <a:r>
              <a:rPr lang="fi-FI" sz="2600" b="1" dirty="0">
                <a:solidFill>
                  <a:srgbClr val="FF0000"/>
                </a:solidFill>
              </a:rPr>
              <a:t>Ruokakolmion toinen taso</a:t>
            </a:r>
          </a:p>
          <a:p>
            <a:pPr marL="0" indent="0" eaLnBrk="1" hangingPunct="1">
              <a:buNone/>
            </a:pPr>
            <a:r>
              <a:rPr lang="fi-FI" altLang="fi-FI" b="1" dirty="0"/>
              <a:t>Viljavalmisteet ovat tärkeitä energian, hiilihydraattien ja proteiinin lähteitä. </a:t>
            </a:r>
          </a:p>
          <a:p>
            <a:r>
              <a:rPr lang="fi-FI" b="1" dirty="0"/>
              <a:t>Täysjyväviljasta saadaan runsaasti kuitua sekä monia vitamiineja ja kivennäisaineita</a:t>
            </a:r>
          </a:p>
          <a:p>
            <a:pPr lvl="1"/>
            <a:r>
              <a:rPr lang="fi-FI" dirty="0"/>
              <a:t>Leivät, puurot, riisit, pastat, myslit ja murot kannattaa valita täysjyväisenä.</a:t>
            </a:r>
            <a:endParaRPr lang="fi-FI" altLang="fi-FI" sz="2000" b="1" dirty="0"/>
          </a:p>
          <a:p>
            <a:pPr lvl="1"/>
            <a:r>
              <a:rPr lang="fi-FI" altLang="fi-FI" dirty="0"/>
              <a:t>Viljavalmisteita on hyvä käyttää noin 6-9 annosta päivässä. Leikki-ikäiset noin 4 annosta</a:t>
            </a:r>
          </a:p>
          <a:p>
            <a:r>
              <a:rPr lang="fi-FI" b="1" dirty="0"/>
              <a:t>Runsaskuituisessa viljatuotteessa on kuitua vähintään 6 g/100 g</a:t>
            </a:r>
          </a:p>
          <a:p>
            <a:pPr lvl="1"/>
            <a:r>
              <a:rPr lang="fi-FI" dirty="0"/>
              <a:t>Näkkileivässä ja hapankorpuissa vähintään 10 g/100 g</a:t>
            </a:r>
          </a:p>
          <a:p>
            <a:pPr lvl="1"/>
            <a:r>
              <a:rPr lang="fi-FI" dirty="0"/>
              <a:t>Leivän suolapitoisuuden on hyvä olla alle 1 %</a:t>
            </a:r>
          </a:p>
          <a:p>
            <a:pPr lvl="1" eaLnBrk="1" hangingPunct="1">
              <a:buFontTx/>
              <a:buNone/>
            </a:pPr>
            <a:endParaRPr lang="fi-FI" altLang="fi-FI" sz="1800" dirty="0">
              <a:solidFill>
                <a:srgbClr val="00B050"/>
              </a:solidFill>
            </a:endParaRPr>
          </a:p>
          <a:p>
            <a:r>
              <a:rPr lang="fi-FI" altLang="fi-FI" sz="2400" dirty="0"/>
              <a:t>Peruna sisältää kohtuullisesti hiilihydraatteja (tärkkelystä) ja useita kivennäisaineita (mm. kaliumia ja magnesiumia) sekä C-vitamiinia.</a:t>
            </a:r>
          </a:p>
          <a:p>
            <a:pPr lvl="1"/>
            <a:r>
              <a:rPr lang="fi-FI" dirty="0"/>
              <a:t>Perunan valmistuksessa on hyvä suosia rasvattomia menetelmiä.</a:t>
            </a:r>
          </a:p>
          <a:p>
            <a:pPr lvl="1"/>
            <a:endParaRPr lang="fi-FI" altLang="fi-FI" dirty="0"/>
          </a:p>
          <a:p>
            <a:pPr eaLnBrk="1" hangingPunct="1"/>
            <a:endParaRPr lang="fi-FI" altLang="fi-FI" sz="2400" dirty="0"/>
          </a:p>
        </p:txBody>
      </p:sp>
      <p:pic>
        <p:nvPicPr>
          <p:cNvPr id="22533" name="Kuva 6" descr="1145-leipator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08744"/>
            <a:ext cx="1131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Kuva 7" descr="1106-monenlaista-ruisleipaa-i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869156"/>
            <a:ext cx="1728788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kstikehys 8"/>
          <p:cNvSpPr txBox="1">
            <a:spLocks noChangeArrowheads="1"/>
          </p:cNvSpPr>
          <p:nvPr/>
        </p:nvSpPr>
        <p:spPr bwMode="auto">
          <a:xfrm>
            <a:off x="185737" y="1477169"/>
            <a:ext cx="2244641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Kuva: Leipätiedotus ry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EBC119AC-4EEC-CECF-B049-BE433B073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700" y="0"/>
            <a:ext cx="2781300" cy="11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1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1066800"/>
          </a:xfrm>
        </p:spPr>
        <p:txBody>
          <a:bodyPr>
            <a:normAutofit fontScale="90000"/>
          </a:bodyPr>
          <a:lstStyle/>
          <a:p>
            <a:br>
              <a:rPr lang="fi-FI" altLang="fi-FI" sz="3200"/>
            </a:br>
            <a:br>
              <a:rPr lang="fi-FI" altLang="fi-FI" sz="3200"/>
            </a:br>
            <a:r>
              <a:rPr lang="fi-FI" altLang="fi-FI" sz="3200"/>
              <a:t>	</a:t>
            </a:r>
            <a:br>
              <a:rPr lang="fi-FI" altLang="fi-FI" sz="3200"/>
            </a:br>
            <a:endParaRPr lang="fi-FI" altLang="fi-FI" sz="3200" b="1">
              <a:solidFill>
                <a:schemeClr val="bg1"/>
              </a:solidFill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i-FI" altLang="fi-FI" sz="2400"/>
          </a:p>
          <a:p>
            <a:endParaRPr lang="fi-FI" altLang="fi-FI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2400"/>
          </a:p>
        </p:txBody>
      </p:sp>
      <p:pic>
        <p:nvPicPr>
          <p:cNvPr id="13317" name="Kuva 6" descr="ruokakolmio_teksteilla_iso_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b="3819"/>
          <a:stretch>
            <a:fillRect/>
          </a:stretch>
        </p:blipFill>
        <p:spPr bwMode="auto">
          <a:xfrm>
            <a:off x="1782763" y="47627"/>
            <a:ext cx="6631530" cy="623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i 4"/>
          <p:cNvSpPr/>
          <p:nvPr/>
        </p:nvSpPr>
        <p:spPr>
          <a:xfrm>
            <a:off x="1231378" y="2838450"/>
            <a:ext cx="77343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7424FC1-2308-CD30-2006-4CC1893A1D08}"/>
              </a:ext>
            </a:extLst>
          </p:cNvPr>
          <p:cNvSpPr txBox="1"/>
          <p:nvPr/>
        </p:nvSpPr>
        <p:spPr>
          <a:xfrm>
            <a:off x="8414293" y="4355465"/>
            <a:ext cx="23317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Terveyttä ruoasta - Suomalaiset ravitsemussuositukset 2014 VRN</a:t>
            </a:r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282C29E-4F7C-2470-A907-FCFE47232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528" y="-140170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85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963557" y="503002"/>
            <a:ext cx="8569325" cy="777875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4000" b="1" dirty="0">
                <a:solidFill>
                  <a:schemeClr val="tx1"/>
                </a:solidFill>
              </a:rPr>
              <a:t>Ravintorasvat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552451" y="1804737"/>
            <a:ext cx="9166894" cy="494539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altLang="fi-FI" sz="2000" b="1" dirty="0">
                <a:solidFill>
                  <a:srgbClr val="FF0000"/>
                </a:solidFill>
              </a:rPr>
              <a:t>Ruokakolmion kolmas taso</a:t>
            </a:r>
          </a:p>
          <a:p>
            <a:pPr eaLnBrk="1" hangingPunct="1">
              <a:lnSpc>
                <a:spcPct val="80000"/>
              </a:lnSpc>
            </a:pPr>
            <a:r>
              <a:rPr lang="fi-FI" altLang="fi-FI" sz="2000" b="1" dirty="0">
                <a:solidFill>
                  <a:schemeClr val="tx1"/>
                </a:solidFill>
              </a:rPr>
              <a:t>Kaikki ravintorasvat sisältävät runsaasti energiaa sekä rasvaliukoisia vitamiineja, kuten A-, D-  ja E-vitamiineja.</a:t>
            </a:r>
          </a:p>
          <a:p>
            <a:pPr eaLnBrk="1" hangingPunct="1">
              <a:lnSpc>
                <a:spcPct val="80000"/>
              </a:lnSpc>
            </a:pPr>
            <a:endParaRPr lang="fi-FI" altLang="fi-FI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i-FI" altLang="fi-FI" sz="2000" dirty="0">
                <a:solidFill>
                  <a:schemeClr val="tx1"/>
                </a:solidFill>
              </a:rPr>
              <a:t>Kasviöljyt ja niistä valmistetut levitteet ja ”pullomargariinit” sisältävät paljon terveydelle </a:t>
            </a:r>
            <a:r>
              <a:rPr lang="fi-FI" altLang="fi-FI" sz="2000" dirty="0"/>
              <a:t>hyvää </a:t>
            </a:r>
            <a:r>
              <a:rPr lang="fi-FI" altLang="fi-FI" sz="2000" dirty="0">
                <a:solidFill>
                  <a:schemeClr val="tx1"/>
                </a:solidFill>
              </a:rPr>
              <a:t>pehmeää </a:t>
            </a:r>
            <a:r>
              <a:rPr lang="fi-FI" altLang="fi-FI" sz="2000" dirty="0"/>
              <a:t>rasvaa. Runsaan </a:t>
            </a:r>
            <a:r>
              <a:rPr lang="fi-FI" altLang="fi-FI" sz="2000" dirty="0">
                <a:solidFill>
                  <a:schemeClr val="tx1"/>
                </a:solidFill>
              </a:rPr>
              <a:t>energiamäärän </a:t>
            </a:r>
            <a:r>
              <a:rPr lang="fi-FI" altLang="fi-FI" sz="2000" dirty="0"/>
              <a:t>vuoksi niitä on hyvä käyttää kohtuullisesti.</a:t>
            </a:r>
          </a:p>
          <a:p>
            <a:pPr lvl="1"/>
            <a:r>
              <a:rPr lang="fi-FI" altLang="fi-FI" sz="1800" b="1" dirty="0">
                <a:solidFill>
                  <a:schemeClr val="tx1"/>
                </a:solidFill>
              </a:rPr>
              <a:t>Leipärasvana</a:t>
            </a:r>
            <a:r>
              <a:rPr lang="fi-FI" altLang="fi-FI" sz="1800" b="1" dirty="0"/>
              <a:t> on hyvä käyttää vähintään </a:t>
            </a:r>
            <a:r>
              <a:rPr lang="fi-FI" altLang="fi-FI" sz="1800" b="1" dirty="0">
                <a:solidFill>
                  <a:schemeClr val="tx1"/>
                </a:solidFill>
              </a:rPr>
              <a:t>60 % rasvaa sisältävää kasviöljypohjaista rasvalevitettä. </a:t>
            </a:r>
          </a:p>
          <a:p>
            <a:pPr lvl="1"/>
            <a:r>
              <a:rPr lang="fi-FI" altLang="fi-FI" sz="1800" dirty="0">
                <a:solidFill>
                  <a:schemeClr val="tx1"/>
                </a:solidFill>
              </a:rPr>
              <a:t>Käytä kasviöljystä valmistettua salaatinkastiketta. </a:t>
            </a:r>
          </a:p>
          <a:p>
            <a:pPr lvl="1"/>
            <a:r>
              <a:rPr lang="fi-FI" altLang="fi-FI" sz="1800" dirty="0"/>
              <a:t>Käytä ruoanvalmistuksessa </a:t>
            </a:r>
            <a:r>
              <a:rPr lang="fi-FI" altLang="fi-FI" sz="1800" dirty="0">
                <a:solidFill>
                  <a:schemeClr val="tx1"/>
                </a:solidFill>
              </a:rPr>
              <a:t>kasviöljyä, ns. pullomargariinia tai vähintään 60 % rasvaa sisältävää kasviöljypohjaista levitettä.</a:t>
            </a:r>
          </a:p>
          <a:p>
            <a:pPr lvl="1"/>
            <a:r>
              <a:rPr lang="fi-FI" altLang="fi-FI" sz="1800" dirty="0">
                <a:solidFill>
                  <a:schemeClr val="tx1"/>
                </a:solidFill>
              </a:rPr>
              <a:t>Erilaisia pähkinöitä, manteleita ja siemeniä voi käyttää                                                   noin 30 g (2 rkl) päivässä eli 200–250 g viikossa.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fi-FI" altLang="fi-FI" sz="2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AAEE780-DC86-81C6-C0FC-FA49D3E6F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290" y="1905135"/>
            <a:ext cx="2379390" cy="153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7D72EFB9-EC18-2203-5C25-A24525463DBF}"/>
              </a:ext>
            </a:extLst>
          </p:cNvPr>
          <p:cNvSpPr txBox="1"/>
          <p:nvPr/>
        </p:nvSpPr>
        <p:spPr>
          <a:xfrm>
            <a:off x="9719344" y="5604287"/>
            <a:ext cx="237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Kuvat: </a:t>
            </a:r>
            <a:r>
              <a:rPr lang="fi-FI" dirty="0" err="1"/>
              <a:t>Pixabay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0C33513-7F53-ABCB-AF7D-F1671F1B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290" y="3962207"/>
            <a:ext cx="2379390" cy="160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8FF6C80-7A3C-B960-6C3F-ACA00A82E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2882" y="6119"/>
            <a:ext cx="1975946" cy="168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1D82F4B6-BC79-8981-ABC8-B147167D9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822079"/>
            <a:ext cx="2997829" cy="120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32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7011" y="1037725"/>
            <a:ext cx="8229600" cy="633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4000" b="1" dirty="0">
                <a:solidFill>
                  <a:schemeClr val="tx1"/>
                </a:solidFill>
              </a:rPr>
              <a:t>Maitovalmisteet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idx="1"/>
          </p:nvPr>
        </p:nvSpPr>
        <p:spPr>
          <a:xfrm>
            <a:off x="1147011" y="1836821"/>
            <a:ext cx="7908757" cy="424013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fi-FI" sz="2400" b="1" dirty="0"/>
              <a:t>Maitovalmisteet ovat tärkeitä proteiinin, kivennäisaineiden (esimerkiksi kalsiumin, jodin) sekä B-vitamiinien lähteitä.</a:t>
            </a:r>
          </a:p>
          <a:p>
            <a:pPr>
              <a:defRPr/>
            </a:pPr>
            <a:r>
              <a:rPr lang="fi-FI" sz="2400" b="1" dirty="0"/>
              <a:t>Lisäksi D-vitaminoidut maitovalmisteet ovat välttämättömiä, jotta D-vitamiinia saadaan riittävästi</a:t>
            </a:r>
            <a:r>
              <a:rPr lang="fi-FI" sz="2400" i="1" dirty="0"/>
              <a:t>.</a:t>
            </a:r>
          </a:p>
          <a:p>
            <a:pPr lvl="1">
              <a:defRPr/>
            </a:pPr>
            <a:r>
              <a:rPr lang="fi-FI" sz="1700" b="1" dirty="0"/>
              <a:t>Valitse jokapäiväiseen</a:t>
            </a:r>
            <a:r>
              <a:rPr lang="fi-FI" sz="1700" dirty="0"/>
              <a:t> ruokavalioon rasvattomat tai vähärasvaiset maitovalmisteet.</a:t>
            </a:r>
          </a:p>
          <a:p>
            <a:pPr lvl="1">
              <a:defRPr/>
            </a:pPr>
            <a:r>
              <a:rPr lang="fi-FI" sz="1700" dirty="0"/>
              <a:t>Rasvaiset tuotteet sisältävät runsaasti kovaa eli tyydyttynyttä rasvaa</a:t>
            </a:r>
          </a:p>
          <a:p>
            <a:pPr lvl="2">
              <a:defRPr/>
            </a:pPr>
            <a:r>
              <a:rPr lang="fi-FI" sz="1700" dirty="0"/>
              <a:t>Maitovalmisteet enintään 1 % rasvaa.</a:t>
            </a:r>
          </a:p>
          <a:p>
            <a:pPr lvl="2">
              <a:defRPr/>
            </a:pPr>
            <a:r>
              <a:rPr lang="fi-FI" sz="1700" dirty="0"/>
              <a:t>Vähärasvainen juusto alle 17 % rasvaa.</a:t>
            </a:r>
          </a:p>
          <a:p>
            <a:pPr lvl="1">
              <a:defRPr/>
            </a:pPr>
            <a:r>
              <a:rPr lang="fi-FI" sz="1700" dirty="0"/>
              <a:t>Kalsiumin tarve täyttyy, kun käyttää päivässä nestemäisiä maitovalmisteita noin 0,5 l  ja 2-3 viipaletta juustoa.</a:t>
            </a:r>
          </a:p>
          <a:p>
            <a:pPr lvl="1">
              <a:defRPr/>
            </a:pPr>
            <a:r>
              <a:rPr lang="fi-FI" sz="1700" b="1" dirty="0"/>
              <a:t>Käytä harvoin</a:t>
            </a:r>
            <a:r>
              <a:rPr lang="fi-FI" sz="1700" dirty="0"/>
              <a:t> rasvaisia juustoja, kermaa, jäätelöä sekä vanukkaita ja  vaahdotettavia kasvirasvavalmisteita</a:t>
            </a:r>
          </a:p>
          <a:p>
            <a:pPr lvl="1">
              <a:defRPr/>
            </a:pPr>
            <a:endParaRPr lang="fi-FI" sz="2000" dirty="0"/>
          </a:p>
        </p:txBody>
      </p:sp>
      <p:pic>
        <p:nvPicPr>
          <p:cNvPr id="24582" name="Kuva 6" descr="maitolas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84" y="573376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10450513" y="5215218"/>
            <a:ext cx="133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Kuvat: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Pixabay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C2BF2D1-BEE5-C84F-8DF6-DD35BB752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6523" y="1819851"/>
            <a:ext cx="1532523" cy="160914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89F808B-2F55-73EE-8089-8EC551C09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3900" y="3399118"/>
            <a:ext cx="1888826" cy="160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DDD19B6-34FB-9907-F318-DA960DC11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325" y="5874249"/>
            <a:ext cx="2914443" cy="116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50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1066800"/>
          </a:xfrm>
        </p:spPr>
        <p:txBody>
          <a:bodyPr>
            <a:normAutofit fontScale="90000"/>
          </a:bodyPr>
          <a:lstStyle/>
          <a:p>
            <a:br>
              <a:rPr lang="fi-FI" altLang="fi-FI" sz="3200"/>
            </a:br>
            <a:br>
              <a:rPr lang="fi-FI" altLang="fi-FI" sz="3200"/>
            </a:br>
            <a:r>
              <a:rPr lang="fi-FI" altLang="fi-FI" sz="3200"/>
              <a:t>	</a:t>
            </a:r>
            <a:br>
              <a:rPr lang="fi-FI" altLang="fi-FI" sz="3200"/>
            </a:br>
            <a:endParaRPr lang="fi-FI" altLang="fi-FI" sz="3200" b="1">
              <a:solidFill>
                <a:schemeClr val="bg1"/>
              </a:solidFill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i-FI" altLang="fi-FI" sz="2400"/>
          </a:p>
          <a:p>
            <a:endParaRPr lang="fi-FI" altLang="fi-FI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2400"/>
          </a:p>
        </p:txBody>
      </p:sp>
      <p:pic>
        <p:nvPicPr>
          <p:cNvPr id="13317" name="Kuva 6" descr="ruokakolmio_teksteilla_iso_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b="3819"/>
          <a:stretch>
            <a:fillRect/>
          </a:stretch>
        </p:blipFill>
        <p:spPr bwMode="auto">
          <a:xfrm>
            <a:off x="1782763" y="47627"/>
            <a:ext cx="6631530" cy="623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i 4"/>
          <p:cNvSpPr/>
          <p:nvPr/>
        </p:nvSpPr>
        <p:spPr>
          <a:xfrm>
            <a:off x="1571624" y="1825625"/>
            <a:ext cx="6972301" cy="13414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7424FC1-2308-CD30-2006-4CC1893A1D08}"/>
              </a:ext>
            </a:extLst>
          </p:cNvPr>
          <p:cNvSpPr txBox="1"/>
          <p:nvPr/>
        </p:nvSpPr>
        <p:spPr>
          <a:xfrm>
            <a:off x="8414293" y="4355465"/>
            <a:ext cx="23317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Terveyttä ruoasta - Suomalaiset ravitsemussuositukset 2014 VRN</a:t>
            </a:r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BD39F92-70DF-477E-83D6-52CD9C9C3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489" y="115581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05209"/>
      </p:ext>
    </p:extLst>
  </p:cSld>
  <p:clrMapOvr>
    <a:masterClrMapping/>
  </p:clrMapOvr>
</p:sld>
</file>

<file path=ppt/theme/theme1.xml><?xml version="1.0" encoding="utf-8"?>
<a:theme xmlns:a="http://schemas.openxmlformats.org/drawingml/2006/main" name="Teema2">
  <a:themeElements>
    <a:clrScheme name="Savon ammattiopisto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DBC00"/>
      </a:accent1>
      <a:accent2>
        <a:srgbClr val="D5D6D2"/>
      </a:accent2>
      <a:accent3>
        <a:srgbClr val="A5A5A5"/>
      </a:accent3>
      <a:accent4>
        <a:srgbClr val="FFC000"/>
      </a:accent4>
      <a:accent5>
        <a:srgbClr val="000000"/>
      </a:accent5>
      <a:accent6>
        <a:srgbClr val="212526"/>
      </a:accent6>
      <a:hlink>
        <a:srgbClr val="0563C1"/>
      </a:hlink>
      <a:folHlink>
        <a:srgbClr val="954F72"/>
      </a:folHlink>
    </a:clrScheme>
    <a:fontScheme name="Sakk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-pohjat_ammattiopisto_2023 " id="{4949C7E8-4A4F-BC45-AD58-099C6EDD4E68}" vid="{C1589C33-C0A9-DF47-AF9C-7142FD60F9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801</Words>
  <Application>Microsoft Office PowerPoint</Application>
  <PresentationFormat>Laajakuva</PresentationFormat>
  <Paragraphs>102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2" baseType="lpstr">
      <vt:lpstr>Arial</vt:lpstr>
      <vt:lpstr>Calibri</vt:lpstr>
      <vt:lpstr>Open Sans</vt:lpstr>
      <vt:lpstr>Teema2</vt:lpstr>
      <vt:lpstr>PowerPoint-esitys</vt:lpstr>
      <vt:lpstr>    </vt:lpstr>
      <vt:lpstr>Kasvikset, hedelmät ja marjat</vt:lpstr>
      <vt:lpstr>    </vt:lpstr>
      <vt:lpstr>Viljavalmisteet ja peruna</vt:lpstr>
      <vt:lpstr>    </vt:lpstr>
      <vt:lpstr>Ravintorasvat</vt:lpstr>
      <vt:lpstr>Maitovalmisteet</vt:lpstr>
      <vt:lpstr>    </vt:lpstr>
      <vt:lpstr>Kala, liha, siipikarja, kananmuna </vt:lpstr>
      <vt:lpstr>    </vt:lpstr>
      <vt:lpstr>Käytä sokeria kohtuullisesti</vt:lpstr>
      <vt:lpstr>PowerPoint-esitys</vt:lpstr>
      <vt:lpstr>PowerPoint-esitys</vt:lpstr>
      <vt:lpstr>Käytä suolaa kohtuullisesti 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Ruokakolmio</dc:title>
  <dc:creator>Kortelainen Arja</dc:creator>
  <cp:lastModifiedBy>Laitinen Merja</cp:lastModifiedBy>
  <cp:revision>14</cp:revision>
  <dcterms:created xsi:type="dcterms:W3CDTF">2020-04-22T13:27:57Z</dcterms:created>
  <dcterms:modified xsi:type="dcterms:W3CDTF">2024-06-06T05:06:40Z</dcterms:modified>
</cp:coreProperties>
</file>