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63"/>
  </p:notesMasterIdLst>
  <p:sldIdLst>
    <p:sldId id="353" r:id="rId6"/>
    <p:sldId id="263" r:id="rId7"/>
    <p:sldId id="264" r:id="rId8"/>
    <p:sldId id="336" r:id="rId9"/>
    <p:sldId id="265" r:id="rId10"/>
    <p:sldId id="337" r:id="rId11"/>
    <p:sldId id="356" r:id="rId12"/>
    <p:sldId id="338" r:id="rId13"/>
    <p:sldId id="266" r:id="rId14"/>
    <p:sldId id="335" r:id="rId15"/>
    <p:sldId id="333" r:id="rId16"/>
    <p:sldId id="267" r:id="rId17"/>
    <p:sldId id="342" r:id="rId18"/>
    <p:sldId id="268" r:id="rId19"/>
    <p:sldId id="343" r:id="rId20"/>
    <p:sldId id="339" r:id="rId21"/>
    <p:sldId id="273" r:id="rId22"/>
    <p:sldId id="274" r:id="rId23"/>
    <p:sldId id="275" r:id="rId24"/>
    <p:sldId id="276" r:id="rId25"/>
    <p:sldId id="277" r:id="rId26"/>
    <p:sldId id="281" r:id="rId27"/>
    <p:sldId id="282" r:id="rId28"/>
    <p:sldId id="283" r:id="rId29"/>
    <p:sldId id="284" r:id="rId30"/>
    <p:sldId id="285" r:id="rId31"/>
    <p:sldId id="287" r:id="rId32"/>
    <p:sldId id="289" r:id="rId33"/>
    <p:sldId id="290" r:id="rId34"/>
    <p:sldId id="291" r:id="rId35"/>
    <p:sldId id="292" r:id="rId36"/>
    <p:sldId id="295" r:id="rId37"/>
    <p:sldId id="296" r:id="rId38"/>
    <p:sldId id="297" r:id="rId39"/>
    <p:sldId id="345" r:id="rId40"/>
    <p:sldId id="298" r:id="rId41"/>
    <p:sldId id="299" r:id="rId42"/>
    <p:sldId id="300" r:id="rId43"/>
    <p:sldId id="301" r:id="rId44"/>
    <p:sldId id="302" r:id="rId45"/>
    <p:sldId id="303" r:id="rId46"/>
    <p:sldId id="307" r:id="rId47"/>
    <p:sldId id="308" r:id="rId48"/>
    <p:sldId id="309" r:id="rId49"/>
    <p:sldId id="311" r:id="rId50"/>
    <p:sldId id="313" r:id="rId51"/>
    <p:sldId id="314" r:id="rId52"/>
    <p:sldId id="315" r:id="rId53"/>
    <p:sldId id="316" r:id="rId54"/>
    <p:sldId id="317" r:id="rId55"/>
    <p:sldId id="318" r:id="rId56"/>
    <p:sldId id="320" r:id="rId57"/>
    <p:sldId id="324" r:id="rId58"/>
    <p:sldId id="325" r:id="rId59"/>
    <p:sldId id="326" r:id="rId60"/>
    <p:sldId id="327" r:id="rId61"/>
    <p:sldId id="329" r:id="rId6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FE2"/>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7737" autoAdjust="0"/>
  </p:normalViewPr>
  <p:slideViewPr>
    <p:cSldViewPr snapToGrid="0">
      <p:cViewPr varScale="1">
        <p:scale>
          <a:sx n="53" d="100"/>
          <a:sy n="53" d="100"/>
        </p:scale>
        <p:origin x="11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l\Desktop\Asseri\VAMK\IEYX1002%20Uusiutuva%20energia\Kirjallisuus\Life%20cycle%20CO2%20emissions%20from%20different%20energy%20sour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cap="all" baseline="0">
                <a:solidFill>
                  <a:schemeClr val="dk1"/>
                </a:solidFill>
                <a:latin typeface="+mn-lt"/>
                <a:ea typeface="+mn-ea"/>
                <a:cs typeface="+mn-cs"/>
              </a:defRPr>
            </a:pPr>
            <a:r>
              <a:rPr lang="fi-FI" sz="1400"/>
              <a:t>Life cycle CO2 emissions </a:t>
            </a:r>
          </a:p>
        </c:rich>
      </c:tx>
      <c:layout>
        <c:manualLayout>
          <c:xMode val="edge"/>
          <c:yMode val="edge"/>
          <c:x val="0.49321975857312317"/>
          <c:y val="8.2164632333579665E-2"/>
        </c:manualLayout>
      </c:layout>
      <c:overlay val="1"/>
      <c:spPr>
        <a:noFill/>
        <a:ln>
          <a:noFill/>
        </a:ln>
        <a:effectLst/>
      </c:spPr>
      <c:txPr>
        <a:bodyPr rot="0" spcFirstLastPara="1" vertOverflow="ellipsis" vert="horz" wrap="square" anchor="ctr" anchorCtr="1"/>
        <a:lstStyle/>
        <a:p>
          <a:pPr algn="ctr">
            <a:defRPr sz="1800" b="0" i="0" u="none" strike="noStrike" kern="1200" cap="all" baseline="0">
              <a:solidFill>
                <a:schemeClr val="dk1"/>
              </a:solidFill>
              <a:latin typeface="+mn-lt"/>
              <a:ea typeface="+mn-ea"/>
              <a:cs typeface="+mn-cs"/>
            </a:defRPr>
          </a:pPr>
          <a:endParaRPr lang="fi-FI"/>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p3d contourW="6350">
          <a:contourClr>
            <a:schemeClr val="accent6"/>
          </a:contourClr>
        </a:sp3d>
      </c:spPr>
    </c:sideWall>
    <c:backWall>
      <c:thickness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p3d contourW="6350">
          <a:contourClr>
            <a:schemeClr val="accent6"/>
          </a:contourClr>
        </a:sp3d>
      </c:spPr>
    </c:backWall>
    <c:plotArea>
      <c:layout/>
      <c:bar3DChart>
        <c:barDir val="bar"/>
        <c:grouping val="clustered"/>
        <c:varyColors val="0"/>
        <c:ser>
          <c:idx val="0"/>
          <c:order val="0"/>
          <c:spPr>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a:scene3d>
              <a:camera prst="orthographicFront"/>
              <a:lightRig rig="threePt" dir="t"/>
            </a:scene3d>
            <a:sp3d contourW="6350" prstMaterial="flat">
              <a:contourClr>
                <a:schemeClr val="dk1"/>
              </a:contourClr>
            </a:sp3d>
          </c:spPr>
          <c:invertIfNegative val="0"/>
          <c:dLbls>
            <c:spPr>
              <a:solidFill>
                <a:schemeClr val="lt1"/>
              </a:solidFill>
              <a:ln w="12700" cap="flat" cmpd="sng" algn="ctr">
                <a:solidFill>
                  <a:schemeClr val="accent6"/>
                </a:solidFill>
                <a:prstDash val="solid"/>
                <a:miter lim="800000"/>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Taul1!$A$4:$A$14</c:f>
              <c:strCache>
                <c:ptCount val="11"/>
                <c:pt idx="0">
                  <c:v>Coal</c:v>
                </c:pt>
                <c:pt idx="1">
                  <c:v>Biomass - cofiring with coal</c:v>
                </c:pt>
                <c:pt idx="2">
                  <c:v>Natural gas</c:v>
                </c:pt>
                <c:pt idx="3">
                  <c:v>Biomass</c:v>
                </c:pt>
                <c:pt idx="4">
                  <c:v>Solar PV</c:v>
                </c:pt>
                <c:pt idx="5">
                  <c:v>Geothermal</c:v>
                </c:pt>
                <c:pt idx="6">
                  <c:v>Concentrated solar power</c:v>
                </c:pt>
                <c:pt idx="7">
                  <c:v>Hydropower</c:v>
                </c:pt>
                <c:pt idx="8">
                  <c:v>Offshore wind</c:v>
                </c:pt>
                <c:pt idx="9">
                  <c:v>Nuclear</c:v>
                </c:pt>
                <c:pt idx="10">
                  <c:v>Onshore wind</c:v>
                </c:pt>
              </c:strCache>
            </c:strRef>
          </c:cat>
          <c:val>
            <c:numRef>
              <c:f>Taul1!$B$4:$B$14</c:f>
              <c:numCache>
                <c:formatCode>General</c:formatCode>
                <c:ptCount val="11"/>
                <c:pt idx="0">
                  <c:v>820</c:v>
                </c:pt>
                <c:pt idx="1">
                  <c:v>740</c:v>
                </c:pt>
                <c:pt idx="2">
                  <c:v>490</c:v>
                </c:pt>
                <c:pt idx="3">
                  <c:v>230</c:v>
                </c:pt>
                <c:pt idx="4">
                  <c:v>48</c:v>
                </c:pt>
                <c:pt idx="5">
                  <c:v>38</c:v>
                </c:pt>
                <c:pt idx="6">
                  <c:v>27</c:v>
                </c:pt>
                <c:pt idx="7">
                  <c:v>24</c:v>
                </c:pt>
                <c:pt idx="8">
                  <c:v>12</c:v>
                </c:pt>
                <c:pt idx="9">
                  <c:v>12</c:v>
                </c:pt>
                <c:pt idx="10">
                  <c:v>11</c:v>
                </c:pt>
              </c:numCache>
            </c:numRef>
          </c:val>
          <c:extLst>
            <c:ext xmlns:c16="http://schemas.microsoft.com/office/drawing/2014/chart" uri="{C3380CC4-5D6E-409C-BE32-E72D297353CC}">
              <c16:uniqueId val="{00000000-77EE-43DD-BC52-1F9F7FD22238}"/>
            </c:ext>
          </c:extLst>
        </c:ser>
        <c:dLbls>
          <c:showLegendKey val="0"/>
          <c:showVal val="1"/>
          <c:showCatName val="0"/>
          <c:showSerName val="0"/>
          <c:showPercent val="0"/>
          <c:showBubbleSize val="0"/>
        </c:dLbls>
        <c:gapWidth val="75"/>
        <c:shape val="box"/>
        <c:axId val="1656242911"/>
        <c:axId val="1656243327"/>
        <c:axId val="0"/>
      </c:bar3DChart>
      <c:catAx>
        <c:axId val="16562429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solidFill>
                <a:latin typeface="+mn-lt"/>
                <a:ea typeface="+mn-ea"/>
                <a:cs typeface="+mn-cs"/>
              </a:defRPr>
            </a:pPr>
            <a:endParaRPr lang="fi-FI"/>
          </a:p>
        </c:txPr>
        <c:crossAx val="1656243327"/>
        <c:crosses val="autoZero"/>
        <c:auto val="1"/>
        <c:lblAlgn val="ctr"/>
        <c:lblOffset val="100"/>
        <c:noMultiLvlLbl val="0"/>
      </c:catAx>
      <c:valAx>
        <c:axId val="1656243327"/>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r>
                  <a:rPr lang="fi-FI"/>
                  <a:t>gCO</a:t>
                </a:r>
                <a:r>
                  <a:rPr lang="fi-FI" baseline="-25000"/>
                  <a:t>2</a:t>
                </a:r>
                <a:r>
                  <a:rPr lang="fi-FI" baseline="0"/>
                  <a:t>-eq./kWh</a:t>
                </a:r>
                <a:endParaRPr lang="fi-FI"/>
              </a:p>
            </c:rich>
          </c:tx>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i-FI"/>
          </a:p>
        </c:txPr>
        <c:crossAx val="1656242911"/>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200"/>
              <a:t>Billions of mobile phone accounts worldwide</a:t>
            </a:r>
          </a:p>
        </c:rich>
      </c:tx>
      <c:layout>
        <c:manualLayout>
          <c:xMode val="edge"/>
          <c:yMode val="edge"/>
          <c:x val="1.2881889763779519E-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cat>
            <c:numRef>
              <c:f>Taul1!$A$2:$A$12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Taul1!$B$2:$B$12</c:f>
              <c:numCache>
                <c:formatCode>General</c:formatCode>
                <c:ptCount val="11"/>
                <c:pt idx="0">
                  <c:v>0.75</c:v>
                </c:pt>
                <c:pt idx="1">
                  <c:v>1</c:v>
                </c:pt>
                <c:pt idx="2">
                  <c:v>1.25</c:v>
                </c:pt>
                <c:pt idx="3">
                  <c:v>1.45</c:v>
                </c:pt>
                <c:pt idx="4">
                  <c:v>1.7</c:v>
                </c:pt>
                <c:pt idx="5">
                  <c:v>2</c:v>
                </c:pt>
                <c:pt idx="6">
                  <c:v>2.7</c:v>
                </c:pt>
                <c:pt idx="7">
                  <c:v>3.3</c:v>
                </c:pt>
                <c:pt idx="8">
                  <c:v>3.9</c:v>
                </c:pt>
                <c:pt idx="9">
                  <c:v>4.5999999999999996</c:v>
                </c:pt>
                <c:pt idx="10">
                  <c:v>5.2</c:v>
                </c:pt>
              </c:numCache>
            </c:numRef>
          </c:val>
          <c:extLst>
            <c:ext xmlns:c16="http://schemas.microsoft.com/office/drawing/2014/chart" uri="{C3380CC4-5D6E-409C-BE32-E72D297353CC}">
              <c16:uniqueId val="{00000000-D49A-4D92-8C2B-C91BE17E848B}"/>
            </c:ext>
          </c:extLst>
        </c:ser>
        <c:dLbls>
          <c:showLegendKey val="0"/>
          <c:showVal val="0"/>
          <c:showCatName val="0"/>
          <c:showSerName val="0"/>
          <c:showPercent val="0"/>
          <c:showBubbleSize val="0"/>
        </c:dLbls>
        <c:gapWidth val="219"/>
        <c:overlap val="-27"/>
        <c:axId val="1607101727"/>
        <c:axId val="1607107135"/>
      </c:barChart>
      <c:catAx>
        <c:axId val="1607101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07107135"/>
        <c:crosses val="autoZero"/>
        <c:auto val="1"/>
        <c:lblAlgn val="ctr"/>
        <c:lblOffset val="100"/>
        <c:noMultiLvlLbl val="0"/>
      </c:catAx>
      <c:valAx>
        <c:axId val="1607107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607101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i-FI"/>
              <a:t>Global water resources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manualLayout>
          <c:layoutTarget val="inner"/>
          <c:xMode val="edge"/>
          <c:yMode val="edge"/>
          <c:x val="9.6262044671278649E-2"/>
          <c:y val="0.10324151111193743"/>
          <c:w val="0.67840873091468268"/>
          <c:h val="0.86970296638530475"/>
        </c:manualLayout>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C09-43A9-8A7C-EBF24FC2010C}"/>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C09-43A9-8A7C-EBF24FC2010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Taul1!$B$2:$B$3</c:f>
              <c:strCache>
                <c:ptCount val="2"/>
                <c:pt idx="0">
                  <c:v>Saltwater</c:v>
                </c:pt>
                <c:pt idx="1">
                  <c:v>Freshwater</c:v>
                </c:pt>
              </c:strCache>
            </c:strRef>
          </c:cat>
          <c:val>
            <c:numRef>
              <c:f>Taul1!$C$2:$C$3</c:f>
              <c:numCache>
                <c:formatCode>0.0\ %</c:formatCode>
                <c:ptCount val="2"/>
                <c:pt idx="0">
                  <c:v>0.97499999999999998</c:v>
                </c:pt>
                <c:pt idx="1">
                  <c:v>2.5000000000000001E-2</c:v>
                </c:pt>
              </c:numCache>
            </c:numRef>
          </c:val>
          <c:extLst>
            <c:ext xmlns:c16="http://schemas.microsoft.com/office/drawing/2014/chart" uri="{C3380CC4-5D6E-409C-BE32-E72D297353CC}">
              <c16:uniqueId val="{00000004-0C09-43A9-8A7C-EBF24FC2010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i-FI" dirty="0" err="1" smtClean="0"/>
              <a:t>Freshwater</a:t>
            </a:r>
            <a:r>
              <a:rPr lang="fi-FI" dirty="0" smtClean="0"/>
              <a:t> (3 % of </a:t>
            </a:r>
            <a:r>
              <a:rPr lang="fi-FI" dirty="0" err="1" smtClean="0"/>
              <a:t>all</a:t>
            </a:r>
            <a:r>
              <a:rPr lang="fi-FI" dirty="0" smtClean="0"/>
              <a:t> </a:t>
            </a:r>
            <a:r>
              <a:rPr lang="fi-FI" dirty="0" err="1" smtClean="0"/>
              <a:t>global</a:t>
            </a:r>
            <a:r>
              <a:rPr lang="fi-FI" dirty="0" smtClean="0"/>
              <a:t> </a:t>
            </a:r>
            <a:r>
              <a:rPr lang="fi-FI" dirty="0" err="1" smtClean="0"/>
              <a:t>water</a:t>
            </a:r>
            <a:r>
              <a:rPr lang="fi-FI" dirty="0" smtClean="0"/>
              <a:t>)</a:t>
            </a:r>
            <a:endParaRPr lang="fi-FI"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i-FI"/>
        </a:p>
      </c:txPr>
    </c:title>
    <c:autoTitleDeleted val="0"/>
    <c:plotArea>
      <c:layout/>
      <c:pieChart>
        <c:varyColors val="1"/>
        <c:ser>
          <c:idx val="0"/>
          <c:order val="0"/>
          <c:dPt>
            <c:idx val="0"/>
            <c:bubble3D val="0"/>
            <c:spPr>
              <a:solidFill>
                <a:schemeClr val="accent1">
                  <a:shade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28C-4C5A-BE2C-436EF1C3689B}"/>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28C-4C5A-BE2C-436EF1C3689B}"/>
              </c:ext>
            </c:extLst>
          </c:dPt>
          <c:dPt>
            <c:idx val="2"/>
            <c:bubble3D val="0"/>
            <c:spPr>
              <a:solidFill>
                <a:schemeClr val="accent1">
                  <a:tint val="6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28C-4C5A-BE2C-436EF1C3689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Taul1!$F$2:$F$4</c:f>
              <c:strCache>
                <c:ptCount val="3"/>
                <c:pt idx="0">
                  <c:v>Glaciers and permanent snow cover (69 %)</c:v>
                </c:pt>
                <c:pt idx="1">
                  <c:v>Groundwater (31 %)</c:v>
                </c:pt>
                <c:pt idx="2">
                  <c:v>Lakes and rivers (0.3 %)</c:v>
                </c:pt>
              </c:strCache>
            </c:strRef>
          </c:cat>
          <c:val>
            <c:numRef>
              <c:f>Taul1!$G$2:$G$4</c:f>
              <c:numCache>
                <c:formatCode>0.0\ %</c:formatCode>
                <c:ptCount val="3"/>
                <c:pt idx="0">
                  <c:v>0.68899999999999995</c:v>
                </c:pt>
                <c:pt idx="1">
                  <c:v>0.308</c:v>
                </c:pt>
                <c:pt idx="2">
                  <c:v>3.0000000000000001E-3</c:v>
                </c:pt>
              </c:numCache>
            </c:numRef>
          </c:val>
          <c:extLst>
            <c:ext xmlns:c16="http://schemas.microsoft.com/office/drawing/2014/chart" uri="{C3380CC4-5D6E-409C-BE32-E72D297353CC}">
              <c16:uniqueId val="{00000006-F28C-4C5A-BE2C-436EF1C3689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i-FI"/>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FC5D4B-A3C2-482B-94CF-17566A73E57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i-FI"/>
        </a:p>
      </dgm:t>
    </dgm:pt>
    <dgm:pt modelId="{E3D2FA06-671E-4E22-9ADB-F8F96F125176}">
      <dgm:prSet phldrT="[Teksti]"/>
      <dgm:spPr>
        <a:solidFill>
          <a:schemeClr val="tx1"/>
        </a:solidFill>
      </dgm:spPr>
      <dgm:t>
        <a:bodyPr/>
        <a:lstStyle/>
        <a:p>
          <a:r>
            <a:rPr lang="fi-FI" dirty="0" smtClean="0"/>
            <a:t>Black</a:t>
          </a:r>
          <a:endParaRPr lang="fi-FI" dirty="0"/>
        </a:p>
      </dgm:t>
    </dgm:pt>
    <dgm:pt modelId="{8468CF04-B6F2-4BF4-A493-71821DC79048}" type="parTrans" cxnId="{44C2586A-9623-41E0-A2A8-65BE0BECEEC0}">
      <dgm:prSet/>
      <dgm:spPr/>
      <dgm:t>
        <a:bodyPr/>
        <a:lstStyle/>
        <a:p>
          <a:endParaRPr lang="fi-FI"/>
        </a:p>
      </dgm:t>
    </dgm:pt>
    <dgm:pt modelId="{00E372B4-2CC6-4FD0-A03D-D3093C07D101}" type="sibTrans" cxnId="{44C2586A-9623-41E0-A2A8-65BE0BECEEC0}">
      <dgm:prSet/>
      <dgm:spPr/>
      <dgm:t>
        <a:bodyPr/>
        <a:lstStyle/>
        <a:p>
          <a:endParaRPr lang="fi-FI"/>
        </a:p>
      </dgm:t>
    </dgm:pt>
    <dgm:pt modelId="{E800C27F-1158-4723-830D-9F2A23E702E7}">
      <dgm:prSet phldrT="[Teksti]"/>
      <dgm:spPr>
        <a:solidFill>
          <a:schemeClr val="bg1">
            <a:lumMod val="50000"/>
          </a:schemeClr>
        </a:solidFill>
      </dgm:spPr>
      <dgm:t>
        <a:bodyPr/>
        <a:lstStyle/>
        <a:p>
          <a:r>
            <a:rPr lang="fi-FI" dirty="0" err="1" smtClean="0"/>
            <a:t>Grey</a:t>
          </a:r>
          <a:endParaRPr lang="fi-FI" dirty="0"/>
        </a:p>
      </dgm:t>
    </dgm:pt>
    <dgm:pt modelId="{BDF18686-942B-42AE-8819-A6311F0309B0}" type="parTrans" cxnId="{5EFBB980-34E6-4CCE-8335-744490EE20E7}">
      <dgm:prSet/>
      <dgm:spPr/>
      <dgm:t>
        <a:bodyPr/>
        <a:lstStyle/>
        <a:p>
          <a:endParaRPr lang="fi-FI"/>
        </a:p>
      </dgm:t>
    </dgm:pt>
    <dgm:pt modelId="{1EBEDD53-7A4D-4210-B80A-40619B1DF545}" type="sibTrans" cxnId="{5EFBB980-34E6-4CCE-8335-744490EE20E7}">
      <dgm:prSet/>
      <dgm:spPr/>
      <dgm:t>
        <a:bodyPr/>
        <a:lstStyle/>
        <a:p>
          <a:endParaRPr lang="fi-FI"/>
        </a:p>
      </dgm:t>
    </dgm:pt>
    <dgm:pt modelId="{1EC1C37D-6B70-496A-BE0A-409F6469F7A1}">
      <dgm:prSet phldrT="[Teksti]"/>
      <dgm:spPr>
        <a:solidFill>
          <a:srgbClr val="00B050"/>
        </a:solidFill>
      </dgm:spPr>
      <dgm:t>
        <a:bodyPr/>
        <a:lstStyle/>
        <a:p>
          <a:r>
            <a:rPr lang="fi-FI" dirty="0" smtClean="0"/>
            <a:t>Green</a:t>
          </a:r>
          <a:endParaRPr lang="fi-FI" dirty="0"/>
        </a:p>
      </dgm:t>
    </dgm:pt>
    <dgm:pt modelId="{E304951C-8D77-4CC4-BBCD-6A757E9B6D55}" type="parTrans" cxnId="{F512C38C-AEB2-4A80-96D7-5C594DEB45F5}">
      <dgm:prSet/>
      <dgm:spPr/>
      <dgm:t>
        <a:bodyPr/>
        <a:lstStyle/>
        <a:p>
          <a:endParaRPr lang="fi-FI"/>
        </a:p>
      </dgm:t>
    </dgm:pt>
    <dgm:pt modelId="{EEDD7D70-1069-4E44-A73C-5EB6AC4965E4}" type="sibTrans" cxnId="{F512C38C-AEB2-4A80-96D7-5C594DEB45F5}">
      <dgm:prSet/>
      <dgm:spPr/>
      <dgm:t>
        <a:bodyPr/>
        <a:lstStyle/>
        <a:p>
          <a:endParaRPr lang="fi-FI"/>
        </a:p>
      </dgm:t>
    </dgm:pt>
    <dgm:pt modelId="{009B8E0D-E2DA-47FD-A27A-6A7A45A01385}">
      <dgm:prSet phldrT="[Teksti]"/>
      <dgm:spPr>
        <a:solidFill>
          <a:srgbClr val="0070C0"/>
        </a:solidFill>
      </dgm:spPr>
      <dgm:t>
        <a:bodyPr/>
        <a:lstStyle/>
        <a:p>
          <a:r>
            <a:rPr lang="fi-FI" dirty="0" err="1" smtClean="0"/>
            <a:t>Blue</a:t>
          </a:r>
          <a:endParaRPr lang="fi-FI" dirty="0"/>
        </a:p>
      </dgm:t>
    </dgm:pt>
    <dgm:pt modelId="{98AA3A22-92A5-452E-B95D-404BF4855482}" type="parTrans" cxnId="{4A4478B0-6292-46D1-B7BD-871332DF1530}">
      <dgm:prSet/>
      <dgm:spPr/>
      <dgm:t>
        <a:bodyPr/>
        <a:lstStyle/>
        <a:p>
          <a:endParaRPr lang="fi-FI"/>
        </a:p>
      </dgm:t>
    </dgm:pt>
    <dgm:pt modelId="{626DFAA4-B066-4DBD-99CF-37AC4AA3716E}" type="sibTrans" cxnId="{4A4478B0-6292-46D1-B7BD-871332DF1530}">
      <dgm:prSet/>
      <dgm:spPr/>
      <dgm:t>
        <a:bodyPr/>
        <a:lstStyle/>
        <a:p>
          <a:endParaRPr lang="fi-FI"/>
        </a:p>
      </dgm:t>
    </dgm:pt>
    <dgm:pt modelId="{70065ABA-2A17-4911-AA3C-D26FCE85D938}" type="pres">
      <dgm:prSet presAssocID="{74FC5D4B-A3C2-482B-94CF-17566A73E57C}" presName="linear" presStyleCnt="0">
        <dgm:presLayoutVars>
          <dgm:animLvl val="lvl"/>
          <dgm:resizeHandles val="exact"/>
        </dgm:presLayoutVars>
      </dgm:prSet>
      <dgm:spPr/>
      <dgm:t>
        <a:bodyPr/>
        <a:lstStyle/>
        <a:p>
          <a:endParaRPr lang="fi-FI"/>
        </a:p>
      </dgm:t>
    </dgm:pt>
    <dgm:pt modelId="{812352AF-67E7-46D8-9231-0072FD98FAFC}" type="pres">
      <dgm:prSet presAssocID="{E3D2FA06-671E-4E22-9ADB-F8F96F125176}" presName="parentText" presStyleLbl="node1" presStyleIdx="0" presStyleCnt="4" custLinFactNeighborX="1485" custLinFactNeighborY="-9920">
        <dgm:presLayoutVars>
          <dgm:chMax val="0"/>
          <dgm:bulletEnabled val="1"/>
        </dgm:presLayoutVars>
      </dgm:prSet>
      <dgm:spPr/>
      <dgm:t>
        <a:bodyPr/>
        <a:lstStyle/>
        <a:p>
          <a:endParaRPr lang="fi-FI"/>
        </a:p>
      </dgm:t>
    </dgm:pt>
    <dgm:pt modelId="{FC608E10-D39F-4E01-BC9F-D8E14932A327}" type="pres">
      <dgm:prSet presAssocID="{00E372B4-2CC6-4FD0-A03D-D3093C07D101}" presName="spacer" presStyleCnt="0"/>
      <dgm:spPr/>
    </dgm:pt>
    <dgm:pt modelId="{923C46E3-F392-46EF-9DDC-50F64320ADD6}" type="pres">
      <dgm:prSet presAssocID="{E800C27F-1158-4723-830D-9F2A23E702E7}" presName="parentText" presStyleLbl="node1" presStyleIdx="1" presStyleCnt="4">
        <dgm:presLayoutVars>
          <dgm:chMax val="0"/>
          <dgm:bulletEnabled val="1"/>
        </dgm:presLayoutVars>
      </dgm:prSet>
      <dgm:spPr/>
      <dgm:t>
        <a:bodyPr/>
        <a:lstStyle/>
        <a:p>
          <a:endParaRPr lang="fi-FI"/>
        </a:p>
      </dgm:t>
    </dgm:pt>
    <dgm:pt modelId="{F693A1B3-384D-467E-937D-15515ECEFDA9}" type="pres">
      <dgm:prSet presAssocID="{1EBEDD53-7A4D-4210-B80A-40619B1DF545}" presName="spacer" presStyleCnt="0"/>
      <dgm:spPr/>
    </dgm:pt>
    <dgm:pt modelId="{41021033-2FF0-4009-8A2A-D67F74254B5D}" type="pres">
      <dgm:prSet presAssocID="{1EC1C37D-6B70-496A-BE0A-409F6469F7A1}" presName="parentText" presStyleLbl="node1" presStyleIdx="2" presStyleCnt="4">
        <dgm:presLayoutVars>
          <dgm:chMax val="0"/>
          <dgm:bulletEnabled val="1"/>
        </dgm:presLayoutVars>
      </dgm:prSet>
      <dgm:spPr/>
      <dgm:t>
        <a:bodyPr/>
        <a:lstStyle/>
        <a:p>
          <a:endParaRPr lang="fi-FI"/>
        </a:p>
      </dgm:t>
    </dgm:pt>
    <dgm:pt modelId="{5BFA5173-FBF8-49E3-9886-A9339C4395A9}" type="pres">
      <dgm:prSet presAssocID="{EEDD7D70-1069-4E44-A73C-5EB6AC4965E4}" presName="spacer" presStyleCnt="0"/>
      <dgm:spPr/>
    </dgm:pt>
    <dgm:pt modelId="{77BB9841-DAE1-4E89-9A96-B4FD5ED465DC}" type="pres">
      <dgm:prSet presAssocID="{009B8E0D-E2DA-47FD-A27A-6A7A45A01385}" presName="parentText" presStyleLbl="node1" presStyleIdx="3" presStyleCnt="4">
        <dgm:presLayoutVars>
          <dgm:chMax val="0"/>
          <dgm:bulletEnabled val="1"/>
        </dgm:presLayoutVars>
      </dgm:prSet>
      <dgm:spPr/>
      <dgm:t>
        <a:bodyPr/>
        <a:lstStyle/>
        <a:p>
          <a:endParaRPr lang="fi-FI"/>
        </a:p>
      </dgm:t>
    </dgm:pt>
  </dgm:ptLst>
  <dgm:cxnLst>
    <dgm:cxn modelId="{FB7DDD3C-E298-4F23-9183-4FB82D0C1813}" type="presOf" srcId="{E800C27F-1158-4723-830D-9F2A23E702E7}" destId="{923C46E3-F392-46EF-9DDC-50F64320ADD6}" srcOrd="0" destOrd="0" presId="urn:microsoft.com/office/officeart/2005/8/layout/vList2"/>
    <dgm:cxn modelId="{4A4478B0-6292-46D1-B7BD-871332DF1530}" srcId="{74FC5D4B-A3C2-482B-94CF-17566A73E57C}" destId="{009B8E0D-E2DA-47FD-A27A-6A7A45A01385}" srcOrd="3" destOrd="0" parTransId="{98AA3A22-92A5-452E-B95D-404BF4855482}" sibTransId="{626DFAA4-B066-4DBD-99CF-37AC4AA3716E}"/>
    <dgm:cxn modelId="{5EFBB980-34E6-4CCE-8335-744490EE20E7}" srcId="{74FC5D4B-A3C2-482B-94CF-17566A73E57C}" destId="{E800C27F-1158-4723-830D-9F2A23E702E7}" srcOrd="1" destOrd="0" parTransId="{BDF18686-942B-42AE-8819-A6311F0309B0}" sibTransId="{1EBEDD53-7A4D-4210-B80A-40619B1DF545}"/>
    <dgm:cxn modelId="{F512C38C-AEB2-4A80-96D7-5C594DEB45F5}" srcId="{74FC5D4B-A3C2-482B-94CF-17566A73E57C}" destId="{1EC1C37D-6B70-496A-BE0A-409F6469F7A1}" srcOrd="2" destOrd="0" parTransId="{E304951C-8D77-4CC4-BBCD-6A757E9B6D55}" sibTransId="{EEDD7D70-1069-4E44-A73C-5EB6AC4965E4}"/>
    <dgm:cxn modelId="{9C9CA0E4-2F7E-49C6-BC8F-780CF4BFFD77}" type="presOf" srcId="{74FC5D4B-A3C2-482B-94CF-17566A73E57C}" destId="{70065ABA-2A17-4911-AA3C-D26FCE85D938}" srcOrd="0" destOrd="0" presId="urn:microsoft.com/office/officeart/2005/8/layout/vList2"/>
    <dgm:cxn modelId="{12B6EC80-3486-414E-9AB9-755395DC2AC9}" type="presOf" srcId="{009B8E0D-E2DA-47FD-A27A-6A7A45A01385}" destId="{77BB9841-DAE1-4E89-9A96-B4FD5ED465DC}" srcOrd="0" destOrd="0" presId="urn:microsoft.com/office/officeart/2005/8/layout/vList2"/>
    <dgm:cxn modelId="{04EE48C5-DA54-4C8D-AC0C-456B3B192A75}" type="presOf" srcId="{E3D2FA06-671E-4E22-9ADB-F8F96F125176}" destId="{812352AF-67E7-46D8-9231-0072FD98FAFC}" srcOrd="0" destOrd="0" presId="urn:microsoft.com/office/officeart/2005/8/layout/vList2"/>
    <dgm:cxn modelId="{44C2586A-9623-41E0-A2A8-65BE0BECEEC0}" srcId="{74FC5D4B-A3C2-482B-94CF-17566A73E57C}" destId="{E3D2FA06-671E-4E22-9ADB-F8F96F125176}" srcOrd="0" destOrd="0" parTransId="{8468CF04-B6F2-4BF4-A493-71821DC79048}" sibTransId="{00E372B4-2CC6-4FD0-A03D-D3093C07D101}"/>
    <dgm:cxn modelId="{BA0E82DD-1228-45B1-83DC-99F13DF5077F}" type="presOf" srcId="{1EC1C37D-6B70-496A-BE0A-409F6469F7A1}" destId="{41021033-2FF0-4009-8A2A-D67F74254B5D}" srcOrd="0" destOrd="0" presId="urn:microsoft.com/office/officeart/2005/8/layout/vList2"/>
    <dgm:cxn modelId="{9FB01FCF-67FF-4285-A367-1DCB101A5C75}" type="presParOf" srcId="{70065ABA-2A17-4911-AA3C-D26FCE85D938}" destId="{812352AF-67E7-46D8-9231-0072FD98FAFC}" srcOrd="0" destOrd="0" presId="urn:microsoft.com/office/officeart/2005/8/layout/vList2"/>
    <dgm:cxn modelId="{281F4AA6-A53B-4B9C-87E1-66E5A2021A95}" type="presParOf" srcId="{70065ABA-2A17-4911-AA3C-D26FCE85D938}" destId="{FC608E10-D39F-4E01-BC9F-D8E14932A327}" srcOrd="1" destOrd="0" presId="urn:microsoft.com/office/officeart/2005/8/layout/vList2"/>
    <dgm:cxn modelId="{AD9C6A38-D0D4-4941-84F2-10FBB46BFA63}" type="presParOf" srcId="{70065ABA-2A17-4911-AA3C-D26FCE85D938}" destId="{923C46E3-F392-46EF-9DDC-50F64320ADD6}" srcOrd="2" destOrd="0" presId="urn:microsoft.com/office/officeart/2005/8/layout/vList2"/>
    <dgm:cxn modelId="{0D68EE90-4826-4E64-B904-B3EADAE2B7C5}" type="presParOf" srcId="{70065ABA-2A17-4911-AA3C-D26FCE85D938}" destId="{F693A1B3-384D-467E-937D-15515ECEFDA9}" srcOrd="3" destOrd="0" presId="urn:microsoft.com/office/officeart/2005/8/layout/vList2"/>
    <dgm:cxn modelId="{E13C11EC-518B-4F0A-A899-E18AA1DB5903}" type="presParOf" srcId="{70065ABA-2A17-4911-AA3C-D26FCE85D938}" destId="{41021033-2FF0-4009-8A2A-D67F74254B5D}" srcOrd="4" destOrd="0" presId="urn:microsoft.com/office/officeart/2005/8/layout/vList2"/>
    <dgm:cxn modelId="{5060E4FD-D3CB-4793-BF84-792FB7F38A31}" type="presParOf" srcId="{70065ABA-2A17-4911-AA3C-D26FCE85D938}" destId="{5BFA5173-FBF8-49E3-9886-A9339C4395A9}" srcOrd="5" destOrd="0" presId="urn:microsoft.com/office/officeart/2005/8/layout/vList2"/>
    <dgm:cxn modelId="{E8D5F303-349B-46DA-9D47-BC32AF0C95A9}" type="presParOf" srcId="{70065ABA-2A17-4911-AA3C-D26FCE85D938}" destId="{77BB9841-DAE1-4E89-9A96-B4FD5ED465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352AF-67E7-46D8-9231-0072FD98FAFC}">
      <dsp:nvSpPr>
        <dsp:cNvPr id="0" name=""/>
        <dsp:cNvSpPr/>
      </dsp:nvSpPr>
      <dsp:spPr>
        <a:xfrm>
          <a:off x="0" y="14358"/>
          <a:ext cx="6096000" cy="1031354"/>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fi-FI" sz="4300" kern="1200" dirty="0" smtClean="0"/>
            <a:t>Black</a:t>
          </a:r>
          <a:endParaRPr lang="fi-FI" sz="4300" kern="1200" dirty="0"/>
        </a:p>
      </dsp:txBody>
      <dsp:txXfrm>
        <a:off x="50347" y="64705"/>
        <a:ext cx="5995306" cy="930660"/>
      </dsp:txXfrm>
    </dsp:sp>
    <dsp:sp modelId="{923C46E3-F392-46EF-9DDC-50F64320ADD6}">
      <dsp:nvSpPr>
        <dsp:cNvPr id="0" name=""/>
        <dsp:cNvSpPr/>
      </dsp:nvSpPr>
      <dsp:spPr>
        <a:xfrm>
          <a:off x="0" y="1181838"/>
          <a:ext cx="6096000" cy="1031354"/>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fi-FI" sz="4300" kern="1200" dirty="0" err="1" smtClean="0"/>
            <a:t>Grey</a:t>
          </a:r>
          <a:endParaRPr lang="fi-FI" sz="4300" kern="1200" dirty="0"/>
        </a:p>
      </dsp:txBody>
      <dsp:txXfrm>
        <a:off x="50347" y="1232185"/>
        <a:ext cx="5995306" cy="930660"/>
      </dsp:txXfrm>
    </dsp:sp>
    <dsp:sp modelId="{41021033-2FF0-4009-8A2A-D67F74254B5D}">
      <dsp:nvSpPr>
        <dsp:cNvPr id="0" name=""/>
        <dsp:cNvSpPr/>
      </dsp:nvSpPr>
      <dsp:spPr>
        <a:xfrm>
          <a:off x="0" y="2337033"/>
          <a:ext cx="6096000" cy="103135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fi-FI" sz="4300" kern="1200" dirty="0" smtClean="0"/>
            <a:t>Green</a:t>
          </a:r>
          <a:endParaRPr lang="fi-FI" sz="4300" kern="1200" dirty="0"/>
        </a:p>
      </dsp:txBody>
      <dsp:txXfrm>
        <a:off x="50347" y="2387380"/>
        <a:ext cx="5995306" cy="930660"/>
      </dsp:txXfrm>
    </dsp:sp>
    <dsp:sp modelId="{77BB9841-DAE1-4E89-9A96-B4FD5ED465DC}">
      <dsp:nvSpPr>
        <dsp:cNvPr id="0" name=""/>
        <dsp:cNvSpPr/>
      </dsp:nvSpPr>
      <dsp:spPr>
        <a:xfrm>
          <a:off x="0" y="3492228"/>
          <a:ext cx="6096000" cy="1031354"/>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fi-FI" sz="4300" kern="1200" dirty="0" err="1" smtClean="0"/>
            <a:t>Blue</a:t>
          </a:r>
          <a:endParaRPr lang="fi-FI" sz="4300" kern="1200" dirty="0"/>
        </a:p>
      </dsp:txBody>
      <dsp:txXfrm>
        <a:off x="50347" y="3542575"/>
        <a:ext cx="5995306" cy="9306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30.10.2020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err="1"/>
              <a:t>collapsing</a:t>
            </a:r>
            <a:r>
              <a:rPr lang="fi-FI"/>
              <a:t> </a:t>
            </a:r>
            <a:r>
              <a:rPr lang="fi-FI" err="1"/>
              <a:t>fisheries</a:t>
            </a:r>
            <a:r>
              <a:rPr lang="fi-FI"/>
              <a:t>, </a:t>
            </a:r>
            <a:r>
              <a:rPr lang="fi-FI" err="1"/>
              <a:t>diminishing</a:t>
            </a:r>
            <a:r>
              <a:rPr lang="fi-FI"/>
              <a:t> </a:t>
            </a:r>
            <a:r>
              <a:rPr lang="fi-FI" err="1"/>
              <a:t>forest</a:t>
            </a:r>
            <a:r>
              <a:rPr lang="fi-FI"/>
              <a:t> </a:t>
            </a:r>
            <a:r>
              <a:rPr lang="fi-FI" err="1"/>
              <a:t>cover</a:t>
            </a:r>
            <a:r>
              <a:rPr lang="fi-FI"/>
              <a:t>, </a:t>
            </a:r>
            <a:r>
              <a:rPr lang="fi-FI" err="1"/>
              <a:t>depletion</a:t>
            </a:r>
            <a:r>
              <a:rPr lang="fi-FI"/>
              <a:t> of </a:t>
            </a:r>
            <a:r>
              <a:rPr lang="fi-FI" err="1"/>
              <a:t>fresh</a:t>
            </a:r>
            <a:r>
              <a:rPr lang="fi-FI"/>
              <a:t> </a:t>
            </a:r>
            <a:r>
              <a:rPr lang="fi-FI" err="1"/>
              <a:t>water</a:t>
            </a:r>
            <a:r>
              <a:rPr lang="fi-FI"/>
              <a:t> </a:t>
            </a:r>
            <a:r>
              <a:rPr lang="fi-FI" err="1"/>
              <a:t>systems</a:t>
            </a:r>
            <a:r>
              <a:rPr lang="fi-FI"/>
              <a:t>, and </a:t>
            </a:r>
            <a:r>
              <a:rPr lang="fi-FI" err="1"/>
              <a:t>the</a:t>
            </a:r>
            <a:r>
              <a:rPr lang="fi-FI"/>
              <a:t> </a:t>
            </a:r>
            <a:r>
              <a:rPr lang="fi-FI" err="1"/>
              <a:t>build</a:t>
            </a:r>
            <a:r>
              <a:rPr lang="fi-FI"/>
              <a:t> </a:t>
            </a:r>
            <a:r>
              <a:rPr lang="fi-FI" err="1"/>
              <a:t>up</a:t>
            </a:r>
            <a:r>
              <a:rPr lang="fi-FI"/>
              <a:t> of </a:t>
            </a:r>
            <a:r>
              <a:rPr lang="fi-FI" err="1"/>
              <a:t>carbon</a:t>
            </a:r>
            <a:r>
              <a:rPr lang="fi-FI"/>
              <a:t> </a:t>
            </a:r>
            <a:r>
              <a:rPr lang="fi-FI" err="1"/>
              <a:t>dioxide</a:t>
            </a:r>
            <a:r>
              <a:rPr lang="fi-FI"/>
              <a:t> </a:t>
            </a:r>
            <a:r>
              <a:rPr lang="fi-FI" err="1"/>
              <a:t>emissions</a:t>
            </a:r>
          </a:p>
          <a:p>
            <a:pPr marL="171450" indent="-171450">
              <a:buFont typeface="Arial" panose="020B0604020202020204" pitchFamily="34" charset="0"/>
              <a:buChar char="•"/>
            </a:pPr>
            <a:endParaRPr lang="fi-FI"/>
          </a:p>
        </p:txBody>
      </p:sp>
      <p:sp>
        <p:nvSpPr>
          <p:cNvPr id="4" name="Dian numeron paikkamerkki 3"/>
          <p:cNvSpPr>
            <a:spLocks noGrp="1"/>
          </p:cNvSpPr>
          <p:nvPr>
            <p:ph type="sldNum" sz="quarter" idx="10"/>
          </p:nvPr>
        </p:nvSpPr>
        <p:spPr/>
        <p:txBody>
          <a:bodyPr/>
          <a:lstStyle/>
          <a:p>
            <a:fld id="{918CD252-49A5-4423-8B16-C8F681F392AC}" type="slidenum">
              <a:rPr lang="fi-FI"/>
              <a:t>2</a:t>
            </a:fld>
            <a:endParaRPr lang="fi-FI"/>
          </a:p>
        </p:txBody>
      </p:sp>
    </p:spTree>
    <p:extLst>
      <p:ext uri="{BB962C8B-B14F-4D97-AF65-F5344CB8AC3E}">
        <p14:creationId xmlns:p14="http://schemas.microsoft.com/office/powerpoint/2010/main" val="122811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Guilford M. C. </a:t>
            </a:r>
            <a:r>
              <a:rPr lang="en-US" b="0" i="1" dirty="0" smtClean="0"/>
              <a:t>et </a:t>
            </a:r>
            <a:r>
              <a:rPr lang="en-US" b="0" i="0" dirty="0" smtClean="0"/>
              <a:t>al. 2011: A</a:t>
            </a:r>
            <a:r>
              <a:rPr lang="en-US" b="0" dirty="0" smtClean="0"/>
              <a:t> New Long Term Assessment of Energy Return on Investment (EROI) for U.S. Oil and Gas Discovery and Production</a:t>
            </a:r>
          </a:p>
          <a:p>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20</a:t>
            </a:fld>
            <a:endParaRPr lang="fi-FI"/>
          </a:p>
        </p:txBody>
      </p:sp>
    </p:spTree>
    <p:extLst>
      <p:ext uri="{BB962C8B-B14F-4D97-AF65-F5344CB8AC3E}">
        <p14:creationId xmlns:p14="http://schemas.microsoft.com/office/powerpoint/2010/main" val="292380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http://energyskeptic.com/2013/2012-global-eroi/</a:t>
            </a:r>
          </a:p>
          <a:p>
            <a:endParaRPr lang="en-US" sz="1200" b="0" i="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https://therationalpessimist.com/2013/04/07/one-reason-we-struggle-to-grow-energy-return-on-investment-eroi/</a:t>
            </a:r>
          </a:p>
          <a:p>
            <a:r>
              <a:rPr lang="en-US" sz="1200" b="0" i="1" kern="1200" dirty="0" smtClean="0">
                <a:solidFill>
                  <a:schemeClr val="tx1"/>
                </a:solidFill>
                <a:effectLst/>
                <a:latin typeface="+mn-lt"/>
                <a:ea typeface="+mn-ea"/>
                <a:cs typeface="+mn-cs"/>
              </a:rPr>
              <a:t>If you’ve got an EROI of 1.1:1, you can pump the oil out of the ground and look at it. If you’ve got 1.2:1, you can refine it and look at it. At 1.3:1, you can move it to where you want it and look at it. We looked at the minimum EROI you need to drive a truck, and you need at least 3:1 at the wellhead. Now, if you want to put anything in the truck, like grain, you need to have an EROI of 5:1. And that includes the depreciation for the truck. But if you want to include the depreciation for the truck driver and the oil worker and the farmer, then you’ve got to support the families. And then you need an EROI of 7:1. And if you want education, you need 8:1 or 9:1. And if you want health care, you need 10:1 or 11:1.</a:t>
            </a:r>
            <a:endParaRPr lang="fi-FI" dirty="0" smtClean="0"/>
          </a:p>
        </p:txBody>
      </p:sp>
      <p:sp>
        <p:nvSpPr>
          <p:cNvPr id="4" name="Dian numeron paikkamerkki 3"/>
          <p:cNvSpPr>
            <a:spLocks noGrp="1"/>
          </p:cNvSpPr>
          <p:nvPr>
            <p:ph type="sldNum" sz="quarter" idx="10"/>
          </p:nvPr>
        </p:nvSpPr>
        <p:spPr/>
        <p:txBody>
          <a:bodyPr/>
          <a:lstStyle/>
          <a:p>
            <a:fld id="{918CD252-49A5-4423-8B16-C8F681F392AC}" type="slidenum">
              <a:rPr lang="fi-FI" smtClean="0"/>
              <a:t>21</a:t>
            </a:fld>
            <a:endParaRPr lang="fi-FI"/>
          </a:p>
        </p:txBody>
      </p:sp>
    </p:spTree>
    <p:extLst>
      <p:ext uri="{BB962C8B-B14F-4D97-AF65-F5344CB8AC3E}">
        <p14:creationId xmlns:p14="http://schemas.microsoft.com/office/powerpoint/2010/main" val="601001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Energiatiheys: </a:t>
            </a:r>
            <a:r>
              <a:rPr lang="fi-FI" dirty="0" err="1"/>
              <a:t>UE:t</a:t>
            </a:r>
            <a:r>
              <a:rPr lang="fi-FI" dirty="0"/>
              <a:t> vaativat suuren maa-alan tuotettua</a:t>
            </a:r>
            <a:r>
              <a:rPr lang="fi-FI" baseline="0" dirty="0"/>
              <a:t> energiaa kohti (tuuli, aurinko)</a:t>
            </a:r>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22</a:t>
            </a:fld>
            <a:endParaRPr lang="fi-FI"/>
          </a:p>
        </p:txBody>
      </p:sp>
    </p:spTree>
    <p:extLst>
      <p:ext uri="{BB962C8B-B14F-4D97-AF65-F5344CB8AC3E}">
        <p14:creationId xmlns:p14="http://schemas.microsoft.com/office/powerpoint/2010/main" val="147296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23</a:t>
            </a:fld>
            <a:endParaRPr lang="fi-FI"/>
          </a:p>
        </p:txBody>
      </p:sp>
    </p:spTree>
    <p:extLst>
      <p:ext uri="{BB962C8B-B14F-4D97-AF65-F5344CB8AC3E}">
        <p14:creationId xmlns:p14="http://schemas.microsoft.com/office/powerpoint/2010/main" val="326885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smtClean="0"/>
              <a:t>U.S. </a:t>
            </a:r>
            <a:r>
              <a:rPr lang="fi-FI" sz="1400" dirty="0" err="1" smtClean="0"/>
              <a:t>Geological</a:t>
            </a:r>
            <a:r>
              <a:rPr lang="fi-FI" sz="1400" dirty="0" smtClean="0"/>
              <a:t> </a:t>
            </a:r>
            <a:r>
              <a:rPr lang="fi-FI" sz="1400" dirty="0" err="1" smtClean="0"/>
              <a:t>Survey</a:t>
            </a:r>
            <a:r>
              <a:rPr lang="fi-FI" sz="1400" dirty="0" smtClean="0"/>
              <a:t>, 2019: </a:t>
            </a:r>
            <a:r>
              <a:rPr lang="fi-FI" sz="1400" dirty="0" err="1" smtClean="0"/>
              <a:t>Mineral</a:t>
            </a:r>
            <a:r>
              <a:rPr lang="fi-FI" sz="1400" dirty="0" smtClean="0"/>
              <a:t> </a:t>
            </a:r>
            <a:r>
              <a:rPr lang="fi-FI" sz="1400" dirty="0" err="1" smtClean="0"/>
              <a:t>commodity</a:t>
            </a:r>
            <a:r>
              <a:rPr lang="fi-FI" sz="1400" dirty="0" smtClean="0"/>
              <a:t> </a:t>
            </a:r>
            <a:r>
              <a:rPr lang="fi-FI" sz="1400" dirty="0" err="1" smtClean="0"/>
              <a:t>summaries</a:t>
            </a:r>
            <a:r>
              <a:rPr lang="fi-FI" sz="1400" dirty="0" smtClean="0"/>
              <a:t> 2019</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Meers</a:t>
            </a:r>
            <a:r>
              <a:rPr lang="en-US" sz="1200" b="0" i="0" u="none" strike="noStrike" kern="1200" baseline="0" dirty="0" smtClean="0">
                <a:solidFill>
                  <a:schemeClr val="tx1"/>
                </a:solidFill>
                <a:latin typeface="+mn-lt"/>
                <a:ea typeface="+mn-ea"/>
                <a:cs typeface="+mn-cs"/>
              </a:rPr>
              <a:t> (2016): </a:t>
            </a:r>
            <a:r>
              <a:rPr lang="en-US" sz="1200" b="1" i="0" u="none" strike="noStrike" kern="1200" baseline="0" dirty="0" smtClean="0">
                <a:solidFill>
                  <a:schemeClr val="tx1"/>
                </a:solidFill>
                <a:latin typeface="+mn-lt"/>
                <a:ea typeface="+mn-ea"/>
                <a:cs typeface="+mn-cs"/>
              </a:rPr>
              <a:t>EIP-AGRI Focus Group </a:t>
            </a:r>
            <a:r>
              <a:rPr lang="en-US" sz="1200" b="0" i="0" u="none" strike="noStrike" kern="1200" baseline="0" dirty="0" smtClean="0">
                <a:solidFill>
                  <a:schemeClr val="tx1"/>
                </a:solidFill>
                <a:latin typeface="+mn-lt"/>
                <a:ea typeface="+mn-ea"/>
                <a:cs typeface="+mn-cs"/>
              </a:rPr>
              <a:t>How to improve the agronomic use of recycled nutrients (N and P) from livestock manure and other organic sources? </a:t>
            </a:r>
          </a:p>
          <a:p>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Clark W. </a:t>
            </a:r>
            <a:r>
              <a:rPr lang="en-US" sz="1200" b="1" i="0" u="none" strike="noStrike" kern="1200" baseline="0" dirty="0" err="1" smtClean="0">
                <a:solidFill>
                  <a:schemeClr val="tx1"/>
                </a:solidFill>
                <a:latin typeface="+mn-lt"/>
                <a:ea typeface="+mn-ea"/>
                <a:cs typeface="+mn-cs"/>
              </a:rPr>
              <a:t>Gellings</a:t>
            </a:r>
            <a:r>
              <a:rPr lang="en-US" sz="1200" b="1" i="0" u="none" strike="noStrike" kern="1200" baseline="0" dirty="0" smtClean="0">
                <a:solidFill>
                  <a:schemeClr val="tx1"/>
                </a:solidFill>
                <a:latin typeface="+mn-lt"/>
                <a:ea typeface="+mn-ea"/>
                <a:cs typeface="+mn-cs"/>
              </a:rPr>
              <a:t>, Kelly E. </a:t>
            </a:r>
            <a:r>
              <a:rPr lang="en-US" sz="1200" b="1" i="0" u="none" strike="noStrike" kern="1200" baseline="0" dirty="0" err="1" smtClean="0">
                <a:solidFill>
                  <a:schemeClr val="tx1"/>
                </a:solidFill>
                <a:latin typeface="+mn-lt"/>
                <a:ea typeface="+mn-ea"/>
                <a:cs typeface="+mn-cs"/>
              </a:rPr>
              <a:t>Parmenter</a:t>
            </a:r>
            <a:r>
              <a:rPr lang="en-US" sz="1200" b="0" i="0" u="none" strike="noStrike" kern="1200" baseline="0" dirty="0" smtClean="0">
                <a:solidFill>
                  <a:schemeClr val="tx1"/>
                </a:solidFill>
                <a:latin typeface="+mn-lt"/>
                <a:ea typeface="+mn-ea"/>
                <a:cs typeface="+mn-cs"/>
              </a:rPr>
              <a:t>, (2004), ENERGY EFFICIENCY IN FERTILIZER PRODUCTION AND USE , in </a:t>
            </a:r>
            <a:r>
              <a:rPr lang="en-US" sz="1200" b="0" i="1" u="none" strike="noStrike" kern="1200" baseline="0" dirty="0" smtClean="0">
                <a:solidFill>
                  <a:schemeClr val="tx1"/>
                </a:solidFill>
                <a:latin typeface="+mn-lt"/>
                <a:ea typeface="+mn-ea"/>
                <a:cs typeface="+mn-cs"/>
              </a:rPr>
              <a:t>Efficient Use and Conservation of Energy</a:t>
            </a:r>
            <a:r>
              <a:rPr lang="en-US" sz="1200" b="0" i="0" u="none" strike="noStrike" kern="1200" baseline="0" dirty="0" smtClean="0">
                <a:solidFill>
                  <a:schemeClr val="tx1"/>
                </a:solidFill>
                <a:latin typeface="+mn-lt"/>
                <a:ea typeface="+mn-ea"/>
                <a:cs typeface="+mn-cs"/>
              </a:rPr>
              <a:t>, [Eds. Clark W. </a:t>
            </a:r>
            <a:r>
              <a:rPr lang="en-US" sz="1200" b="0" i="0" u="none" strike="noStrike" kern="1200" baseline="0" dirty="0" err="1" smtClean="0">
                <a:solidFill>
                  <a:schemeClr val="tx1"/>
                </a:solidFill>
                <a:latin typeface="+mn-lt"/>
                <a:ea typeface="+mn-ea"/>
                <a:cs typeface="+mn-cs"/>
              </a:rPr>
              <a:t>Gellings</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Kornelis</a:t>
            </a:r>
            <a:r>
              <a:rPr lang="en-US" sz="1200" b="0" i="0" u="none" strike="noStrike" kern="1200" baseline="0" dirty="0" smtClean="0">
                <a:solidFill>
                  <a:schemeClr val="tx1"/>
                </a:solidFill>
                <a:latin typeface="+mn-lt"/>
                <a:ea typeface="+mn-ea"/>
                <a:cs typeface="+mn-cs"/>
              </a:rPr>
              <a:t> Blok], in </a:t>
            </a:r>
            <a:r>
              <a:rPr lang="en-US" sz="1200" b="0" i="1" u="none" strike="noStrike" kern="1200" baseline="0" dirty="0" smtClean="0">
                <a:solidFill>
                  <a:schemeClr val="tx1"/>
                </a:solidFill>
                <a:latin typeface="+mn-lt"/>
                <a:ea typeface="+mn-ea"/>
                <a:cs typeface="+mn-cs"/>
              </a:rPr>
              <a:t>Encyclopedia of Life Support Systems (EOLSS), </a:t>
            </a:r>
          </a:p>
          <a:p>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26</a:t>
            </a:fld>
            <a:endParaRPr lang="fi-FI"/>
          </a:p>
        </p:txBody>
      </p:sp>
    </p:spTree>
    <p:extLst>
      <p:ext uri="{BB962C8B-B14F-4D97-AF65-F5344CB8AC3E}">
        <p14:creationId xmlns:p14="http://schemas.microsoft.com/office/powerpoint/2010/main" val="375861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Meers</a:t>
            </a:r>
            <a:r>
              <a:rPr lang="en-US" sz="1200" b="0" i="0" u="none" strike="noStrike" kern="1200" baseline="0" dirty="0" smtClean="0">
                <a:solidFill>
                  <a:schemeClr val="tx1"/>
                </a:solidFill>
                <a:latin typeface="+mn-lt"/>
                <a:ea typeface="+mn-ea"/>
                <a:cs typeface="+mn-cs"/>
              </a:rPr>
              <a:t> (2016): </a:t>
            </a:r>
            <a:r>
              <a:rPr lang="en-US" sz="1200" b="1" i="0" u="none" strike="noStrike" kern="1200" baseline="0" dirty="0" smtClean="0">
                <a:solidFill>
                  <a:schemeClr val="tx1"/>
                </a:solidFill>
                <a:latin typeface="+mn-lt"/>
                <a:ea typeface="+mn-ea"/>
                <a:cs typeface="+mn-cs"/>
              </a:rPr>
              <a:t>EIP-AGRI Focus Group </a:t>
            </a:r>
            <a:r>
              <a:rPr lang="en-US" sz="1200" b="0" i="0" u="none" strike="noStrike" kern="1200" baseline="0" dirty="0" smtClean="0">
                <a:solidFill>
                  <a:schemeClr val="tx1"/>
                </a:solidFill>
                <a:latin typeface="+mn-lt"/>
                <a:ea typeface="+mn-ea"/>
                <a:cs typeface="+mn-cs"/>
              </a:rPr>
              <a:t>How to improve the agronomic use of recycled nutrients (N and P) from livestock manure and other organic sources?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Clark W. </a:t>
            </a:r>
            <a:r>
              <a:rPr lang="en-US" sz="1200" b="1" i="0" u="none" strike="noStrike" kern="1200" baseline="0" dirty="0" err="1" smtClean="0">
                <a:solidFill>
                  <a:schemeClr val="tx1"/>
                </a:solidFill>
                <a:latin typeface="+mn-lt"/>
                <a:ea typeface="+mn-ea"/>
                <a:cs typeface="+mn-cs"/>
              </a:rPr>
              <a:t>Gellings</a:t>
            </a:r>
            <a:r>
              <a:rPr lang="en-US" sz="1200" b="1" i="0" u="none" strike="noStrike" kern="1200" baseline="0" dirty="0" smtClean="0">
                <a:solidFill>
                  <a:schemeClr val="tx1"/>
                </a:solidFill>
                <a:latin typeface="+mn-lt"/>
                <a:ea typeface="+mn-ea"/>
                <a:cs typeface="+mn-cs"/>
              </a:rPr>
              <a:t>, Kelly E. </a:t>
            </a:r>
            <a:r>
              <a:rPr lang="en-US" sz="1200" b="1" i="0" u="none" strike="noStrike" kern="1200" baseline="0" dirty="0" err="1" smtClean="0">
                <a:solidFill>
                  <a:schemeClr val="tx1"/>
                </a:solidFill>
                <a:latin typeface="+mn-lt"/>
                <a:ea typeface="+mn-ea"/>
                <a:cs typeface="+mn-cs"/>
              </a:rPr>
              <a:t>Parmenter</a:t>
            </a:r>
            <a:r>
              <a:rPr lang="en-US" sz="1200" b="0" i="0" u="none" strike="noStrike" kern="1200" baseline="0" dirty="0" smtClean="0">
                <a:solidFill>
                  <a:schemeClr val="tx1"/>
                </a:solidFill>
                <a:latin typeface="+mn-lt"/>
                <a:ea typeface="+mn-ea"/>
                <a:cs typeface="+mn-cs"/>
              </a:rPr>
              <a:t>, (2004), ENERGY EFFICIENCY IN FERTILIZER PRODUCTION AND USE , in </a:t>
            </a:r>
            <a:r>
              <a:rPr lang="en-US" sz="1200" b="0" i="1" u="none" strike="noStrike" kern="1200" baseline="0" dirty="0" smtClean="0">
                <a:solidFill>
                  <a:schemeClr val="tx1"/>
                </a:solidFill>
                <a:latin typeface="+mn-lt"/>
                <a:ea typeface="+mn-ea"/>
                <a:cs typeface="+mn-cs"/>
              </a:rPr>
              <a:t>Efficient Use and Conservation of Energy</a:t>
            </a:r>
            <a:r>
              <a:rPr lang="en-US" sz="1200" b="0" i="0" u="none" strike="noStrike" kern="1200" baseline="0" dirty="0" smtClean="0">
                <a:solidFill>
                  <a:schemeClr val="tx1"/>
                </a:solidFill>
                <a:latin typeface="+mn-lt"/>
                <a:ea typeface="+mn-ea"/>
                <a:cs typeface="+mn-cs"/>
              </a:rPr>
              <a:t>, [Eds. Clark W. </a:t>
            </a:r>
            <a:r>
              <a:rPr lang="en-US" sz="1200" b="0" i="0" u="none" strike="noStrike" kern="1200" baseline="0" dirty="0" err="1" smtClean="0">
                <a:solidFill>
                  <a:schemeClr val="tx1"/>
                </a:solidFill>
                <a:latin typeface="+mn-lt"/>
                <a:ea typeface="+mn-ea"/>
                <a:cs typeface="+mn-cs"/>
              </a:rPr>
              <a:t>Gellings</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Kornelis</a:t>
            </a:r>
            <a:r>
              <a:rPr lang="en-US" sz="1200" b="0" i="0" u="none" strike="noStrike" kern="1200" baseline="0" dirty="0" smtClean="0">
                <a:solidFill>
                  <a:schemeClr val="tx1"/>
                </a:solidFill>
                <a:latin typeface="+mn-lt"/>
                <a:ea typeface="+mn-ea"/>
                <a:cs typeface="+mn-cs"/>
              </a:rPr>
              <a:t> Blok], in </a:t>
            </a:r>
            <a:r>
              <a:rPr lang="en-US" sz="1200" b="0" i="1" u="none" strike="noStrike" kern="1200" baseline="0" dirty="0" smtClean="0">
                <a:solidFill>
                  <a:schemeClr val="tx1"/>
                </a:solidFill>
                <a:latin typeface="+mn-lt"/>
                <a:ea typeface="+mn-ea"/>
                <a:cs typeface="+mn-cs"/>
              </a:rPr>
              <a:t>Encyclopedia of Life Support Systems (EOLSS),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“Producing ammonia is a very energy intensive process; it requires about 1090 to 1250 m</a:t>
            </a:r>
            <a:r>
              <a:rPr lang="en-US" sz="1200" b="0" i="1" u="none" strike="noStrike" kern="1200" baseline="3000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of natural gas to produce 1 metric ton of anhydrous ammonia (35 000 to 40 000 ft</a:t>
            </a:r>
            <a:r>
              <a:rPr lang="en-US" sz="1200" b="0" i="1" u="none" strike="noStrike" kern="1200" baseline="3000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natural gas per short ton). In 1999, over 15 million metric tons (17 million short tons) of ammonia were produced in the United States, with almost 90% of that going to the fertilizer industry. This amount corresponded to about 3% of total US natural gas production. </a:t>
            </a:r>
            <a:endParaRPr lang="fi-FI" b="0" i="1" u="none" dirty="0" smtClean="0"/>
          </a:p>
          <a:p>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27</a:t>
            </a:fld>
            <a:endParaRPr lang="fi-FI"/>
          </a:p>
        </p:txBody>
      </p:sp>
    </p:spTree>
    <p:extLst>
      <p:ext uri="{BB962C8B-B14F-4D97-AF65-F5344CB8AC3E}">
        <p14:creationId xmlns:p14="http://schemas.microsoft.com/office/powerpoint/2010/main" val="82616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30</a:t>
            </a:fld>
            <a:endParaRPr lang="fi-FI"/>
          </a:p>
        </p:txBody>
      </p:sp>
    </p:spTree>
    <p:extLst>
      <p:ext uri="{BB962C8B-B14F-4D97-AF65-F5344CB8AC3E}">
        <p14:creationId xmlns:p14="http://schemas.microsoft.com/office/powerpoint/2010/main" val="2791569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http://one-europe.net/user/files/Briefs/waterfootpriint.jpeg</a:t>
            </a:r>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31</a:t>
            </a:fld>
            <a:endParaRPr lang="fi-FI"/>
          </a:p>
        </p:txBody>
      </p:sp>
    </p:spTree>
    <p:extLst>
      <p:ext uri="{BB962C8B-B14F-4D97-AF65-F5344CB8AC3E}">
        <p14:creationId xmlns:p14="http://schemas.microsoft.com/office/powerpoint/2010/main" val="359260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Veden värit</a:t>
            </a:r>
            <a:r>
              <a:rPr lang="fi-FI" baseline="0" dirty="0"/>
              <a:t> (</a:t>
            </a:r>
            <a:r>
              <a:rPr lang="fi-FI" dirty="0" err="1"/>
              <a:t>Dyke</a:t>
            </a:r>
            <a:r>
              <a:rPr lang="fi-FI" dirty="0"/>
              <a:t>: C. 1992: </a:t>
            </a:r>
            <a:r>
              <a:rPr lang="fi-FI" dirty="0" err="1"/>
              <a:t>From</a:t>
            </a:r>
            <a:r>
              <a:rPr lang="fi-FI" dirty="0"/>
              <a:t> </a:t>
            </a:r>
            <a:r>
              <a:rPr lang="fi-FI" dirty="0" err="1"/>
              <a:t>Entropy</a:t>
            </a:r>
            <a:r>
              <a:rPr lang="fi-FI" dirty="0"/>
              <a:t> to </a:t>
            </a:r>
            <a:r>
              <a:rPr lang="fi-FI" dirty="0" err="1"/>
              <a:t>Economy</a:t>
            </a:r>
            <a:r>
              <a:rPr lang="fi-FI" dirty="0"/>
              <a:t>. A </a:t>
            </a:r>
            <a:r>
              <a:rPr lang="fi-FI" dirty="0" err="1"/>
              <a:t>Thorny</a:t>
            </a:r>
            <a:r>
              <a:rPr lang="fi-FI" dirty="0"/>
              <a:t> </a:t>
            </a:r>
            <a:r>
              <a:rPr lang="fi-FI" dirty="0" err="1"/>
              <a:t>Path</a:t>
            </a:r>
            <a:r>
              <a:rPr lang="fi-FI" dirty="0"/>
              <a:t>. </a:t>
            </a:r>
            <a:r>
              <a:rPr lang="fi-FI" i="1" dirty="0" err="1"/>
              <a:t>Advances</a:t>
            </a:r>
            <a:r>
              <a:rPr lang="fi-FI" i="1" dirty="0"/>
              <a:t> in Human </a:t>
            </a:r>
            <a:r>
              <a:rPr lang="fi-FI" i="1" dirty="0" err="1"/>
              <a:t>Ecology</a:t>
            </a:r>
            <a:r>
              <a:rPr lang="fi-FI" i="1" dirty="0"/>
              <a:t> (1)</a:t>
            </a:r>
            <a:r>
              <a:rPr lang="fi-FI" i="0" dirty="0"/>
              <a:t>.)</a:t>
            </a:r>
            <a:endParaRPr lang="fi-FI" dirty="0"/>
          </a:p>
          <a:p>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32</a:t>
            </a:fld>
            <a:endParaRPr lang="fi-FI"/>
          </a:p>
        </p:txBody>
      </p:sp>
    </p:spTree>
    <p:extLst>
      <p:ext uri="{BB962C8B-B14F-4D97-AF65-F5344CB8AC3E}">
        <p14:creationId xmlns:p14="http://schemas.microsoft.com/office/powerpoint/2010/main" val="1693200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Veden värit</a:t>
            </a:r>
            <a:r>
              <a:rPr lang="fi-FI" baseline="0" dirty="0"/>
              <a:t> (</a:t>
            </a:r>
            <a:r>
              <a:rPr lang="fi-FI" dirty="0" err="1"/>
              <a:t>Dyke</a:t>
            </a:r>
            <a:r>
              <a:rPr lang="fi-FI" dirty="0"/>
              <a:t>: C. 1992: </a:t>
            </a:r>
            <a:r>
              <a:rPr lang="fi-FI" dirty="0" err="1"/>
              <a:t>From</a:t>
            </a:r>
            <a:r>
              <a:rPr lang="fi-FI" dirty="0"/>
              <a:t> </a:t>
            </a:r>
            <a:r>
              <a:rPr lang="fi-FI" dirty="0" err="1"/>
              <a:t>Entropy</a:t>
            </a:r>
            <a:r>
              <a:rPr lang="fi-FI" dirty="0"/>
              <a:t> to </a:t>
            </a:r>
            <a:r>
              <a:rPr lang="fi-FI" dirty="0" err="1"/>
              <a:t>Economy</a:t>
            </a:r>
            <a:r>
              <a:rPr lang="fi-FI" dirty="0"/>
              <a:t>. A </a:t>
            </a:r>
            <a:r>
              <a:rPr lang="fi-FI" dirty="0" err="1"/>
              <a:t>Thorny</a:t>
            </a:r>
            <a:r>
              <a:rPr lang="fi-FI" dirty="0"/>
              <a:t> </a:t>
            </a:r>
            <a:r>
              <a:rPr lang="fi-FI" dirty="0" err="1"/>
              <a:t>Path</a:t>
            </a:r>
            <a:r>
              <a:rPr lang="fi-FI" dirty="0"/>
              <a:t>. </a:t>
            </a:r>
            <a:r>
              <a:rPr lang="fi-FI" i="1" dirty="0" err="1"/>
              <a:t>Advances</a:t>
            </a:r>
            <a:r>
              <a:rPr lang="fi-FI" i="1" dirty="0"/>
              <a:t> in Human </a:t>
            </a:r>
            <a:r>
              <a:rPr lang="fi-FI" i="1" dirty="0" err="1"/>
              <a:t>Ecology</a:t>
            </a:r>
            <a:r>
              <a:rPr lang="fi-FI" i="1" dirty="0"/>
              <a:t> (1)</a:t>
            </a:r>
            <a:r>
              <a:rPr lang="fi-FI" i="0" dirty="0"/>
              <a:t>.)</a:t>
            </a:r>
            <a:endParaRPr lang="fi-FI" dirty="0"/>
          </a:p>
          <a:p>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33</a:t>
            </a:fld>
            <a:endParaRPr lang="fi-FI"/>
          </a:p>
        </p:txBody>
      </p:sp>
    </p:spTree>
    <p:extLst>
      <p:ext uri="{BB962C8B-B14F-4D97-AF65-F5344CB8AC3E}">
        <p14:creationId xmlns:p14="http://schemas.microsoft.com/office/powerpoint/2010/main" val="192053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18CD252-49A5-4423-8B16-C8F681F392AC}" type="slidenum">
              <a:rPr lang="fi-FI"/>
              <a:t>3</a:t>
            </a:fld>
            <a:endParaRPr lang="fi-FI"/>
          </a:p>
        </p:txBody>
      </p:sp>
    </p:spTree>
    <p:extLst>
      <p:ext uri="{BB962C8B-B14F-4D97-AF65-F5344CB8AC3E}">
        <p14:creationId xmlns:p14="http://schemas.microsoft.com/office/powerpoint/2010/main" val="3117840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http://recoverwater.com/</a:t>
            </a:r>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34</a:t>
            </a:fld>
            <a:endParaRPr lang="fi-FI"/>
          </a:p>
        </p:txBody>
      </p:sp>
    </p:spTree>
    <p:extLst>
      <p:ext uri="{BB962C8B-B14F-4D97-AF65-F5344CB8AC3E}">
        <p14:creationId xmlns:p14="http://schemas.microsoft.com/office/powerpoint/2010/main" val="2421724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Energeettisesti helpompaa tuottaa mustaa kuin sinistä vettä</a:t>
            </a:r>
          </a:p>
          <a:p>
            <a:pPr lvl="1"/>
            <a:endParaRPr lang="fi-FI" dirty="0" smtClean="0"/>
          </a:p>
          <a:p>
            <a:pPr lvl="1"/>
            <a:r>
              <a:rPr lang="fi-FI" dirty="0" smtClean="0"/>
              <a:t>Termodynamiikan laki (entropia):</a:t>
            </a:r>
          </a:p>
          <a:p>
            <a:pPr marL="457200" lvl="1" indent="0">
              <a:buNone/>
            </a:pPr>
            <a:endParaRPr lang="fi-FI" dirty="0" smtClean="0"/>
          </a:p>
          <a:p>
            <a:pPr marL="274320" lvl="1" indent="0">
              <a:buNone/>
            </a:pPr>
            <a:r>
              <a:rPr lang="fi-FI" b="1" dirty="0" smtClean="0"/>
              <a:t>	</a:t>
            </a:r>
            <a:r>
              <a:rPr lang="fi-FI" sz="1800" b="1" dirty="0" smtClean="0"/>
              <a:t>Sekoittaminen helpompaa kuin erottaminen!</a:t>
            </a:r>
          </a:p>
          <a:p>
            <a:pPr marL="274320" lvl="1" indent="0">
              <a:buNone/>
            </a:pPr>
            <a:endParaRPr lang="fi-FI" sz="1500" b="1" dirty="0" smtClean="0"/>
          </a:p>
          <a:p>
            <a:r>
              <a:rPr lang="fi-FI" dirty="0" smtClean="0"/>
              <a:t>Silti moderni yhteiskunta käyttää paljon energiaa tehdäkseen puhtaasta vedestä mustaa</a:t>
            </a:r>
          </a:p>
          <a:p>
            <a:pPr lvl="1"/>
            <a:r>
              <a:rPr lang="fi-FI" dirty="0" smtClean="0"/>
              <a:t>”Puhtaanapito”</a:t>
            </a:r>
          </a:p>
          <a:p>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38</a:t>
            </a:fld>
            <a:endParaRPr lang="fi-FI"/>
          </a:p>
        </p:txBody>
      </p:sp>
    </p:spTree>
    <p:extLst>
      <p:ext uri="{BB962C8B-B14F-4D97-AF65-F5344CB8AC3E}">
        <p14:creationId xmlns:p14="http://schemas.microsoft.com/office/powerpoint/2010/main" val="163032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Aliravitsemus: https://www.wfp.org/hunger/stats</a:t>
            </a:r>
          </a:p>
          <a:p>
            <a:r>
              <a:rPr lang="fi-FI" dirty="0"/>
              <a:t>Ylipaino:</a:t>
            </a:r>
            <a:r>
              <a:rPr lang="fi-FI" baseline="0" dirty="0"/>
              <a:t> https://www.scientificamerican.com/article/world-s-obese-population-hits-641-million</a:t>
            </a:r>
            <a:r>
              <a:rPr lang="fi-FI" baseline="0" dirty="0" smtClean="0"/>
              <a:t>/</a:t>
            </a:r>
          </a:p>
          <a:p>
            <a:endParaRPr lang="fi-FI" baseline="0" dirty="0" smtClean="0"/>
          </a:p>
          <a:p>
            <a:r>
              <a:rPr lang="en-US" dirty="0" smtClean="0"/>
              <a:t>https://www.cnbc.com/id/100893540</a:t>
            </a:r>
            <a:endParaRPr lang="en-US" dirty="0"/>
          </a:p>
        </p:txBody>
      </p:sp>
      <p:sp>
        <p:nvSpPr>
          <p:cNvPr id="4" name="Slide Number Placeholder 3"/>
          <p:cNvSpPr>
            <a:spLocks noGrp="1"/>
          </p:cNvSpPr>
          <p:nvPr>
            <p:ph type="sldNum" sz="quarter" idx="10"/>
          </p:nvPr>
        </p:nvSpPr>
        <p:spPr/>
        <p:txBody>
          <a:bodyPr/>
          <a:lstStyle/>
          <a:p>
            <a:fld id="{918CD252-49A5-4423-8B16-C8F681F392AC}" type="slidenum">
              <a:rPr lang="fi-FI" smtClean="0"/>
              <a:t>44</a:t>
            </a:fld>
            <a:endParaRPr lang="fi-FI"/>
          </a:p>
        </p:txBody>
      </p:sp>
    </p:spTree>
    <p:extLst>
      <p:ext uri="{BB962C8B-B14F-4D97-AF65-F5344CB8AC3E}">
        <p14:creationId xmlns:p14="http://schemas.microsoft.com/office/powerpoint/2010/main" val="2995789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Ville Lähde:</a:t>
            </a:r>
            <a:r>
              <a:rPr lang="fi-FI" baseline="0" dirty="0" smtClean="0"/>
              <a:t> Niukkuuden maailmassa</a:t>
            </a:r>
          </a:p>
        </p:txBody>
      </p:sp>
      <p:sp>
        <p:nvSpPr>
          <p:cNvPr id="4" name="Dian numeron paikkamerkki 3"/>
          <p:cNvSpPr>
            <a:spLocks noGrp="1"/>
          </p:cNvSpPr>
          <p:nvPr>
            <p:ph type="sldNum" sz="quarter" idx="10"/>
          </p:nvPr>
        </p:nvSpPr>
        <p:spPr/>
        <p:txBody>
          <a:bodyPr/>
          <a:lstStyle/>
          <a:p>
            <a:fld id="{48F1F819-43F0-3246-9D96-F7758EDA6201}" type="slidenum">
              <a:rPr lang="fi-FI" smtClean="0"/>
              <a:t>49</a:t>
            </a:fld>
            <a:endParaRPr lang="fi-FI"/>
          </a:p>
        </p:txBody>
      </p:sp>
    </p:spTree>
    <p:extLst>
      <p:ext uri="{BB962C8B-B14F-4D97-AF65-F5344CB8AC3E}">
        <p14:creationId xmlns:p14="http://schemas.microsoft.com/office/powerpoint/2010/main" val="2624346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smtClean="0"/>
              <a:t>There’s</a:t>
            </a:r>
            <a:r>
              <a:rPr lang="fi-FI" dirty="0" smtClean="0"/>
              <a:t> a </a:t>
            </a:r>
            <a:r>
              <a:rPr lang="fi-FI" dirty="0" err="1" smtClean="0"/>
              <a:t>debate</a:t>
            </a:r>
            <a:r>
              <a:rPr lang="fi-FI" baseline="0" dirty="0" smtClean="0"/>
              <a:t> </a:t>
            </a:r>
            <a:r>
              <a:rPr lang="fi-FI" baseline="0" dirty="0" err="1" smtClean="0"/>
              <a:t>going</a:t>
            </a:r>
            <a:r>
              <a:rPr lang="fi-FI" baseline="0" dirty="0" smtClean="0"/>
              <a:t> on </a:t>
            </a:r>
            <a:r>
              <a:rPr lang="fi-FI" baseline="0" dirty="0" err="1" smtClean="0"/>
              <a:t>whether</a:t>
            </a:r>
            <a:r>
              <a:rPr lang="fi-FI" baseline="0" dirty="0" smtClean="0"/>
              <a:t> to </a:t>
            </a:r>
            <a:r>
              <a:rPr lang="fi-FI" baseline="0" dirty="0" err="1" smtClean="0"/>
              <a:t>make</a:t>
            </a:r>
            <a:r>
              <a:rPr lang="fi-FI" baseline="0" dirty="0" smtClean="0"/>
              <a:t> </a:t>
            </a:r>
            <a:r>
              <a:rPr lang="fi-FI" baseline="0" dirty="0" err="1" smtClean="0"/>
              <a:t>gene</a:t>
            </a:r>
            <a:r>
              <a:rPr lang="fi-FI" baseline="0" dirty="0" smtClean="0"/>
              <a:t> EDITING </a:t>
            </a:r>
            <a:r>
              <a:rPr lang="fi-FI" baseline="0" dirty="0" err="1" smtClean="0"/>
              <a:t>easier</a:t>
            </a:r>
            <a:r>
              <a:rPr lang="fi-FI" baseline="0" dirty="0" smtClean="0"/>
              <a:t> </a:t>
            </a:r>
            <a:r>
              <a:rPr lang="fi-FI" baseline="0" dirty="0" err="1" smtClean="0"/>
              <a:t>by</a:t>
            </a:r>
            <a:r>
              <a:rPr lang="fi-FI" baseline="0" dirty="0" smtClean="0"/>
              <a:t> </a:t>
            </a:r>
            <a:r>
              <a:rPr lang="fi-FI" baseline="0" dirty="0" err="1" smtClean="0"/>
              <a:t>distinguishing</a:t>
            </a:r>
            <a:r>
              <a:rPr lang="fi-FI" baseline="0" dirty="0" smtClean="0"/>
              <a:t> it </a:t>
            </a:r>
            <a:r>
              <a:rPr lang="fi-FI" baseline="0" dirty="0" err="1" smtClean="0"/>
              <a:t>from</a:t>
            </a:r>
            <a:r>
              <a:rPr lang="fi-FI" baseline="0" dirty="0" smtClean="0"/>
              <a:t> </a:t>
            </a:r>
            <a:r>
              <a:rPr lang="fi-FI" baseline="0" dirty="0" err="1" smtClean="0"/>
              <a:t>gene</a:t>
            </a:r>
            <a:r>
              <a:rPr lang="fi-FI" baseline="0" dirty="0" smtClean="0"/>
              <a:t> MODIFYING</a:t>
            </a:r>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50</a:t>
            </a:fld>
            <a:endParaRPr lang="fi-FI"/>
          </a:p>
        </p:txBody>
      </p:sp>
    </p:spTree>
    <p:extLst>
      <p:ext uri="{BB962C8B-B14F-4D97-AF65-F5344CB8AC3E}">
        <p14:creationId xmlns:p14="http://schemas.microsoft.com/office/powerpoint/2010/main" val="3750242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https://www.hs.fi/tiede/art-2000005890237.html</a:t>
            </a:r>
          </a:p>
          <a:p>
            <a:r>
              <a:rPr lang="fi-FI" dirty="0" smtClean="0"/>
              <a:t>https</a:t>
            </a:r>
            <a:r>
              <a:rPr lang="fi-FI" dirty="0"/>
              <a:t>://wwf.fi/kalaopas/Mihin-WWF-n-Kalaopasta-tarvitaan--2549.a</a:t>
            </a:r>
          </a:p>
        </p:txBody>
      </p:sp>
      <p:sp>
        <p:nvSpPr>
          <p:cNvPr id="4" name="Dian numeron paikkamerkki 3"/>
          <p:cNvSpPr>
            <a:spLocks noGrp="1"/>
          </p:cNvSpPr>
          <p:nvPr>
            <p:ph type="sldNum" sz="quarter" idx="10"/>
          </p:nvPr>
        </p:nvSpPr>
        <p:spPr/>
        <p:txBody>
          <a:bodyPr/>
          <a:lstStyle/>
          <a:p>
            <a:fld id="{918CD252-49A5-4423-8B16-C8F681F392AC}" type="slidenum">
              <a:rPr lang="fi-FI" smtClean="0"/>
              <a:t>52</a:t>
            </a:fld>
            <a:endParaRPr lang="fi-FI"/>
          </a:p>
        </p:txBody>
      </p:sp>
    </p:spTree>
    <p:extLst>
      <p:ext uri="{BB962C8B-B14F-4D97-AF65-F5344CB8AC3E}">
        <p14:creationId xmlns:p14="http://schemas.microsoft.com/office/powerpoint/2010/main" val="1714183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sz="800" dirty="0" smtClean="0"/>
              <a:t>https://www.researchgate.net/publication/283528658_Livestock_and_the_Environment_What_Have_We_Learned_in_the_Past_Decade?fbclid=IwAR37PhNwChFbKDDv0BOBy-1YELYpDDdhvg1HP9STIKHj1Whzqyvlq-rDR2E (8-18</a:t>
            </a:r>
            <a:r>
              <a:rPr lang="fi-FI" sz="800" baseline="0" dirty="0" smtClean="0"/>
              <a:t> %)</a:t>
            </a:r>
            <a:endParaRPr lang="fi-FI" sz="8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fi-FI" sz="800" dirty="0" smtClean="0"/>
          </a:p>
          <a:p>
            <a:r>
              <a:rPr lang="fi-FI" sz="1200" b="0" i="0" u="none" strike="noStrike" kern="1200" baseline="0" dirty="0" smtClean="0">
                <a:solidFill>
                  <a:schemeClr val="tx1"/>
                </a:solidFill>
                <a:latin typeface="+mn-lt"/>
                <a:ea typeface="+mn-ea"/>
                <a:cs typeface="+mn-cs"/>
              </a:rPr>
              <a:t>TACKLING CLIMATE</a:t>
            </a:r>
          </a:p>
          <a:p>
            <a:r>
              <a:rPr lang="fi-FI" sz="1200" b="0" i="0" u="none" strike="noStrike" kern="1200" baseline="0" dirty="0" smtClean="0">
                <a:solidFill>
                  <a:schemeClr val="tx1"/>
                </a:solidFill>
                <a:latin typeface="+mn-lt"/>
                <a:ea typeface="+mn-ea"/>
                <a:cs typeface="+mn-cs"/>
              </a:rPr>
              <a:t>CHANGE THROUGH</a:t>
            </a:r>
          </a:p>
          <a:p>
            <a:r>
              <a:rPr lang="fi-FI" sz="1200" b="0" i="0" u="none" strike="noStrike" kern="1200" baseline="0" dirty="0" smtClean="0">
                <a:solidFill>
                  <a:schemeClr val="tx1"/>
                </a:solidFill>
                <a:latin typeface="+mn-lt"/>
                <a:ea typeface="+mn-ea"/>
                <a:cs typeface="+mn-cs"/>
              </a:rPr>
              <a:t>LIVESTOCK (14,5 %)</a:t>
            </a:r>
            <a:endParaRPr lang="fi-FI" dirty="0" smtClean="0"/>
          </a:p>
          <a:p>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53</a:t>
            </a:fld>
            <a:endParaRPr lang="fi-FI"/>
          </a:p>
        </p:txBody>
      </p:sp>
    </p:spTree>
    <p:extLst>
      <p:ext uri="{BB962C8B-B14F-4D97-AF65-F5344CB8AC3E}">
        <p14:creationId xmlns:p14="http://schemas.microsoft.com/office/powerpoint/2010/main" val="3384252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8F1F819-43F0-3246-9D96-F7758EDA6201}" type="slidenum">
              <a:rPr lang="fi-FI" smtClean="0"/>
              <a:t>56</a:t>
            </a:fld>
            <a:endParaRPr lang="fi-FI"/>
          </a:p>
        </p:txBody>
      </p:sp>
    </p:spTree>
    <p:extLst>
      <p:ext uri="{BB962C8B-B14F-4D97-AF65-F5344CB8AC3E}">
        <p14:creationId xmlns:p14="http://schemas.microsoft.com/office/powerpoint/2010/main" val="355232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18CD252-49A5-4423-8B16-C8F681F392AC}" type="slidenum">
              <a:rPr lang="fi-FI"/>
              <a:t>4</a:t>
            </a:fld>
            <a:endParaRPr lang="fi-FI"/>
          </a:p>
        </p:txBody>
      </p:sp>
    </p:spTree>
    <p:extLst>
      <p:ext uri="{BB962C8B-B14F-4D97-AF65-F5344CB8AC3E}">
        <p14:creationId xmlns:p14="http://schemas.microsoft.com/office/powerpoint/2010/main" val="176372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Öljy 4330=</a:t>
            </a:r>
          </a:p>
          <a:p>
            <a:r>
              <a:rPr lang="fi-FI" dirty="0"/>
              <a:t>Maakaasu 3140=</a:t>
            </a:r>
          </a:p>
          <a:p>
            <a:r>
              <a:rPr lang="fi-FI" dirty="0"/>
              <a:t>Hiili 3840</a:t>
            </a:r>
          </a:p>
          <a:p>
            <a:r>
              <a:rPr lang="fi-FI" dirty="0"/>
              <a:t>Ydin</a:t>
            </a:r>
            <a:r>
              <a:rPr lang="fi-FI" baseline="0" dirty="0"/>
              <a:t> 580</a:t>
            </a:r>
          </a:p>
          <a:p>
            <a:r>
              <a:rPr lang="fi-FI" baseline="0" dirty="0"/>
              <a:t>Hydro 890</a:t>
            </a:r>
          </a:p>
          <a:p>
            <a:r>
              <a:rPr lang="fi-FI" baseline="0" dirty="0"/>
              <a:t>UE 360</a:t>
            </a:r>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13</a:t>
            </a:fld>
            <a:endParaRPr lang="fi-FI"/>
          </a:p>
        </p:txBody>
      </p:sp>
    </p:spTree>
    <p:extLst>
      <p:ext uri="{BB962C8B-B14F-4D97-AF65-F5344CB8AC3E}">
        <p14:creationId xmlns:p14="http://schemas.microsoft.com/office/powerpoint/2010/main" val="395912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Öljy 4330=</a:t>
            </a:r>
          </a:p>
          <a:p>
            <a:r>
              <a:rPr lang="fi-FI" dirty="0"/>
              <a:t>Maakaasu 3140=</a:t>
            </a:r>
          </a:p>
          <a:p>
            <a:r>
              <a:rPr lang="fi-FI" dirty="0"/>
              <a:t>Hiili 3840</a:t>
            </a:r>
          </a:p>
          <a:p>
            <a:r>
              <a:rPr lang="fi-FI" dirty="0"/>
              <a:t>Ydin</a:t>
            </a:r>
            <a:r>
              <a:rPr lang="fi-FI" baseline="0" dirty="0"/>
              <a:t> 580</a:t>
            </a:r>
          </a:p>
          <a:p>
            <a:r>
              <a:rPr lang="fi-FI" baseline="0" dirty="0"/>
              <a:t>Hydro 890</a:t>
            </a:r>
          </a:p>
          <a:p>
            <a:r>
              <a:rPr lang="fi-FI" baseline="0" dirty="0"/>
              <a:t>UE 360</a:t>
            </a:r>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14</a:t>
            </a:fld>
            <a:endParaRPr lang="fi-FI"/>
          </a:p>
        </p:txBody>
      </p:sp>
    </p:spTree>
    <p:extLst>
      <p:ext uri="{BB962C8B-B14F-4D97-AF65-F5344CB8AC3E}">
        <p14:creationId xmlns:p14="http://schemas.microsoft.com/office/powerpoint/2010/main" val="229083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https://www.mckinsey.com/~/media/McKinsey/Industries/Oil%20and%20Gas/Our%20Insights/Peak%20energy%20peak%20oil%20and%20the%20rise%20of%20renewables%20An%20executives%20guide%20to%20the%20global%20energy%20system/Peak-energy-peak-oil-and-the-rise-of-renewables-vF.ashx</a:t>
            </a:r>
            <a:endParaRPr lang="fi-FI" dirty="0"/>
          </a:p>
        </p:txBody>
      </p:sp>
      <p:sp>
        <p:nvSpPr>
          <p:cNvPr id="4" name="Dian numeron paikkamerkki 3"/>
          <p:cNvSpPr>
            <a:spLocks noGrp="1"/>
          </p:cNvSpPr>
          <p:nvPr>
            <p:ph type="sldNum" sz="quarter" idx="10"/>
          </p:nvPr>
        </p:nvSpPr>
        <p:spPr/>
        <p:txBody>
          <a:bodyPr/>
          <a:lstStyle/>
          <a:p>
            <a:fld id="{F06609CB-CAF6-4571-BA04-25E12737EAA4}" type="slidenum">
              <a:rPr lang="fi-FI" smtClean="0"/>
              <a:t>15</a:t>
            </a:fld>
            <a:endParaRPr lang="fi-FI"/>
          </a:p>
        </p:txBody>
      </p:sp>
    </p:spTree>
    <p:extLst>
      <p:ext uri="{BB962C8B-B14F-4D97-AF65-F5344CB8AC3E}">
        <p14:creationId xmlns:p14="http://schemas.microsoft.com/office/powerpoint/2010/main" val="1366629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https://www.ipcc.ch/site/assets/uploads/2018/02/ipcc_wg3_ar5_chapter7.pdf</a:t>
            </a:r>
            <a:endParaRPr lang="fi-FI" dirty="0"/>
          </a:p>
        </p:txBody>
      </p:sp>
      <p:sp>
        <p:nvSpPr>
          <p:cNvPr id="4" name="Dian numeron paikkamerkki 3"/>
          <p:cNvSpPr>
            <a:spLocks noGrp="1"/>
          </p:cNvSpPr>
          <p:nvPr>
            <p:ph type="sldNum" sz="quarter" idx="10"/>
          </p:nvPr>
        </p:nvSpPr>
        <p:spPr/>
        <p:txBody>
          <a:bodyPr/>
          <a:lstStyle/>
          <a:p>
            <a:fld id="{F06609CB-CAF6-4571-BA04-25E12737EAA4}" type="slidenum">
              <a:rPr lang="fi-FI" smtClean="0"/>
              <a:t>16</a:t>
            </a:fld>
            <a:endParaRPr lang="fi-FI"/>
          </a:p>
        </p:txBody>
      </p:sp>
    </p:spTree>
    <p:extLst>
      <p:ext uri="{BB962C8B-B14F-4D97-AF65-F5344CB8AC3E}">
        <p14:creationId xmlns:p14="http://schemas.microsoft.com/office/powerpoint/2010/main" val="3013488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18CD252-49A5-4423-8B16-C8F681F392AC}" type="slidenum">
              <a:rPr lang="fi-FI"/>
              <a:t>17</a:t>
            </a:fld>
            <a:endParaRPr lang="fi-FI"/>
          </a:p>
        </p:txBody>
      </p:sp>
    </p:spTree>
    <p:extLst>
      <p:ext uri="{BB962C8B-B14F-4D97-AF65-F5344CB8AC3E}">
        <p14:creationId xmlns:p14="http://schemas.microsoft.com/office/powerpoint/2010/main" val="72728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Alussa öljy sisältää</a:t>
            </a:r>
            <a:r>
              <a:rPr lang="fi-FI" baseline="0" dirty="0"/>
              <a:t> 100 MJ, mutta ketjun edetessä ulossaatava energia vähenee. EROI ei kuitenkaan vertaa 100 MJ 20,5 </a:t>
            </a:r>
            <a:r>
              <a:rPr lang="fi-FI" baseline="0" dirty="0" err="1"/>
              <a:t>MJ:een</a:t>
            </a:r>
            <a:r>
              <a:rPr lang="fi-FI" baseline="0" dirty="0"/>
              <a:t>, vaan jalostamiseen käytettyä energiaa 20,5 </a:t>
            </a:r>
            <a:r>
              <a:rPr lang="fi-FI" baseline="0" dirty="0" err="1"/>
              <a:t>MJ:en</a:t>
            </a:r>
            <a:r>
              <a:rPr lang="fi-FI" baseline="0" dirty="0"/>
              <a:t>.</a:t>
            </a:r>
            <a:endParaRPr lang="fi-FI" dirty="0"/>
          </a:p>
        </p:txBody>
      </p:sp>
      <p:sp>
        <p:nvSpPr>
          <p:cNvPr id="4" name="Dian numeron paikkamerkki 3"/>
          <p:cNvSpPr>
            <a:spLocks noGrp="1"/>
          </p:cNvSpPr>
          <p:nvPr>
            <p:ph type="sldNum" sz="quarter" idx="10"/>
          </p:nvPr>
        </p:nvSpPr>
        <p:spPr/>
        <p:txBody>
          <a:bodyPr/>
          <a:lstStyle/>
          <a:p>
            <a:fld id="{918CD252-49A5-4423-8B16-C8F681F392AC}" type="slidenum">
              <a:rPr lang="fi-FI" smtClean="0"/>
              <a:t>19</a:t>
            </a:fld>
            <a:endParaRPr lang="fi-FI"/>
          </a:p>
        </p:txBody>
      </p:sp>
    </p:spTree>
    <p:extLst>
      <p:ext uri="{BB962C8B-B14F-4D97-AF65-F5344CB8AC3E}">
        <p14:creationId xmlns:p14="http://schemas.microsoft.com/office/powerpoint/2010/main" val="180757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30.10.2020</a:t>
            </a:fld>
            <a:endParaRPr lang="fi-FI" dirty="0"/>
          </a:p>
        </p:txBody>
      </p:sp>
      <p:sp>
        <p:nvSpPr>
          <p:cNvPr id="5" name="Alatunnisteen paikkamerkki 4"/>
          <p:cNvSpPr>
            <a:spLocks noGrp="1"/>
          </p:cNvSpPr>
          <p:nvPr>
            <p:ph type="ftr" sz="quarter" idx="11"/>
          </p:nvPr>
        </p:nvSpPr>
        <p:spPr/>
        <p:txBody>
          <a:bodyPr/>
          <a:lstStyle/>
          <a:p>
            <a:r>
              <a:rPr lang="fi-FI" dirty="0" smtClean="0"/>
              <a:t>kiertotalousamk.fi</a:t>
            </a:r>
            <a:endParaRPr lang="fi-FI" dirty="0"/>
          </a:p>
        </p:txBody>
      </p:sp>
    </p:spTree>
    <p:extLst>
      <p:ext uri="{BB962C8B-B14F-4D97-AF65-F5344CB8AC3E}">
        <p14:creationId xmlns:p14="http://schemas.microsoft.com/office/powerpoint/2010/main" val="36287471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Alatunnisteen paikkamerkki 4"/>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3856039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Alatunnisteen paikkamerkki 4"/>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4903091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5" name="Alatunnisteen paikkamerkki 4"/>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141085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19979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19979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968402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smtClean="0"/>
              <a:t>Muokkaa tekstin perustyylejä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Sisällön paikkamerkki 3"/>
          <p:cNvSpPr>
            <a:spLocks noGrp="1"/>
          </p:cNvSpPr>
          <p:nvPr>
            <p:ph sz="half" idx="2"/>
          </p:nvPr>
        </p:nvSpPr>
        <p:spPr>
          <a:xfrm>
            <a:off x="6172200" y="1825625"/>
            <a:ext cx="5181600" cy="421640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1309867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smtClean="0"/>
              <a:t>Muokkaa perustyyl. napsautt.</a:t>
            </a:r>
            <a:endParaRPr lang="fi-FI"/>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Tree>
    <p:extLst>
      <p:ext uri="{BB962C8B-B14F-4D97-AF65-F5344CB8AC3E}">
        <p14:creationId xmlns:p14="http://schemas.microsoft.com/office/powerpoint/2010/main" val="3974686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älilehti_pink">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rgbClr val="D1007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sz="2400"/>
          </a:p>
        </p:txBody>
      </p:sp>
      <p:pic>
        <p:nvPicPr>
          <p:cNvPr id="12" name="Kuva 11" descr="VAMK_logo_WHITE_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2" y="5498160"/>
            <a:ext cx="1348316" cy="727153"/>
          </a:xfrm>
          <a:prstGeom prst="rect">
            <a:avLst/>
          </a:prstGeom>
        </p:spPr>
      </p:pic>
      <p:sp>
        <p:nvSpPr>
          <p:cNvPr id="17" name="Otsikko 1"/>
          <p:cNvSpPr>
            <a:spLocks noGrp="1"/>
          </p:cNvSpPr>
          <p:nvPr>
            <p:ph type="title" hasCustomPrompt="1"/>
          </p:nvPr>
        </p:nvSpPr>
        <p:spPr>
          <a:xfrm>
            <a:off x="3139554" y="1853479"/>
            <a:ext cx="7630915" cy="2501413"/>
          </a:xfrm>
          <a:noFill/>
        </p:spPr>
        <p:txBody>
          <a:bodyPr anchor="ctr">
            <a:normAutofit/>
          </a:bodyPr>
          <a:lstStyle>
            <a:lvl1pPr algn="l">
              <a:defRPr sz="4800" b="1" u="none" cap="none">
                <a:solidFill>
                  <a:schemeClr val="bg1"/>
                </a:solidFill>
              </a:defRPr>
            </a:lvl1pPr>
          </a:lstStyle>
          <a:p>
            <a:r>
              <a:rPr lang="fi-FI" dirty="0" smtClean="0"/>
              <a:t>MUOKKAA PERUSTYYLEJÄ NAPS.</a:t>
            </a:r>
            <a:endParaRPr lang="fi-FI" dirty="0"/>
          </a:p>
        </p:txBody>
      </p:sp>
      <p:sp>
        <p:nvSpPr>
          <p:cNvPr id="18" name="Tekstin paikkamerkki 2"/>
          <p:cNvSpPr>
            <a:spLocks noGrp="1"/>
          </p:cNvSpPr>
          <p:nvPr>
            <p:ph type="body" idx="1"/>
          </p:nvPr>
        </p:nvSpPr>
        <p:spPr>
          <a:xfrm>
            <a:off x="3141301" y="4353543"/>
            <a:ext cx="7629168" cy="881423"/>
          </a:xfrm>
          <a:noFill/>
          <a:ln>
            <a:noFill/>
          </a:ln>
        </p:spPr>
        <p:txBody>
          <a:bodyPr anchor="ctr">
            <a:normAutofit/>
          </a:bodyPr>
          <a:lstStyle>
            <a:lvl1pPr marL="0" indent="0" algn="l">
              <a:buNone/>
              <a:defRPr sz="2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i-FI" dirty="0" smtClean="0"/>
              <a:t>Muokkaa tekstin perustyylejä napsauttamalla</a:t>
            </a:r>
          </a:p>
        </p:txBody>
      </p:sp>
    </p:spTree>
    <p:extLst>
      <p:ext uri="{BB962C8B-B14F-4D97-AF65-F5344CB8AC3E}">
        <p14:creationId xmlns:p14="http://schemas.microsoft.com/office/powerpoint/2010/main" val="864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smtClean="0"/>
              <a:t>Muokkaa tekstin perustyylejä</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30.10.2020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smtClean="0"/>
              <a:t>kiertotalousamk.fi</a:t>
            </a:r>
            <a:endParaRPr lang="fi-FI" dirty="0"/>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 id="2147483703" r:id="rId8"/>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World_energy_consumption.sv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p.com/en/global/corporate/energy-economics/statistical-review-of-world-energy/primary-energ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pcc.ch/site/assets/uploads/2018/02/ipcc_wg3_ar5_chapter7.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nappygoat.com/s/?q=bestof%3AMethane+Hydrate+phase+diagram.jpg+BadJPEG+en+graphic+developed+based+on+data+from+Physical+Chemical+Characteristics+of+Natural+Gas+Hydrate%3B+Book+Series+Coastal#f07464c2a8068f058eaa42eda64fb59664b7dc86,0,5"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ommons.wikimedia.org/wiki/File:Earth_Overshoot_Day_1969-2018.jp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mdpi.com/2071-1050/3/10/1866/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hyperlink" Target="http://one-europe.net/user/files/Briefs/waterfootpriint.jpe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reenlightonline.co.za/?attachment_id=840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iwaponline.com/jwrd/article/6/4/466/28849/First-implementation-of-a-SEMIZENTRAL-resourc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fi/photos/kev%C3%A4%C3%A4ll%C3%A4-mets%C3%A4ss%C3%A4-p%C3%A4iv%C3%A4nvalossa-mets%C3%A4-5109813/"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abay.com/fi/photos/stream-vesi-vuoret-3645734/"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xhere.com/en/photo/498453"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ommons.wikimedia.org/wiki/File:Kipsisakka-altaat_laittomassa_tilassa_-_Ilmakuva_2013_(9709939955).jpg"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pxhere.com/en/photo/911922" TargetMode="External"/><Relationship Id="rId1" Type="http://schemas.openxmlformats.org/officeDocument/2006/relationships/slideLayout" Target="../slideLayouts/slideLayout2.xml"/><Relationship Id="rId5" Type="http://schemas.openxmlformats.org/officeDocument/2006/relationships/hyperlink" Target="https://commons.wikimedia.org/wiki/File:Flexible_intermediate_bulk_containers-Fertilizer.jpg" TargetMode="Externa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pxfuel.com/en/free-photo-obpmw"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commons.wikimedia.org/wiki/File:Golden_Rice.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cdn.pixabay.com/photo/2020/04/22/09/11/air-pollution-city-5076746_1280.jp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pcc.ch/site/assets/uploads/2018/02/ipcc_wg3_ar5_annex-iii.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technologyreview.com/2010/11/29/198753/the-mobile-device-is-becoming-humankinds-primary-tool-infographics-featu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mmons.wikimedia.org/wiki/File:Global_Warming_Predictions.png" TargetMode="External"/><Relationship Id="rId1" Type="http://schemas.openxmlformats.org/officeDocument/2006/relationships/slideLayout" Target="../slideLayouts/slideLayout2.xml"/><Relationship Id="rId5" Type="http://schemas.openxmlformats.org/officeDocument/2006/relationships/hyperlink" Target="https://commons.wikimedia.org/wiki/File:World_Population_Growth_1700-2100.png"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www.stat.fi/til/kanma/2016/kanma_2016_2017-11-16_tie_001_fi.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Resource </a:t>
            </a:r>
            <a:r>
              <a:rPr lang="fi-FI" dirty="0" err="1" smtClean="0"/>
              <a:t>scarcity</a:t>
            </a:r>
            <a:endParaRPr lang="fi-FI" dirty="0"/>
          </a:p>
        </p:txBody>
      </p:sp>
      <p:sp>
        <p:nvSpPr>
          <p:cNvPr id="3" name="Alaotsikko 2"/>
          <p:cNvSpPr>
            <a:spLocks noGrp="1"/>
          </p:cNvSpPr>
          <p:nvPr>
            <p:ph type="subTitle" idx="1"/>
          </p:nvPr>
        </p:nvSpPr>
        <p:spPr/>
        <p:txBody>
          <a:bodyPr>
            <a:normAutofit fontScale="77500" lnSpcReduction="20000"/>
          </a:bodyPr>
          <a:lstStyle/>
          <a:p>
            <a:r>
              <a:rPr lang="fi-FI" dirty="0" err="1" smtClean="0"/>
              <a:t>We</a:t>
            </a:r>
            <a:r>
              <a:rPr lang="fi-FI" dirty="0" smtClean="0"/>
              <a:t> </a:t>
            </a:r>
            <a:r>
              <a:rPr lang="fi-FI" dirty="0" err="1" smtClean="0"/>
              <a:t>have</a:t>
            </a:r>
            <a:r>
              <a:rPr lang="fi-FI" dirty="0" smtClean="0"/>
              <a:t> </a:t>
            </a:r>
            <a:r>
              <a:rPr lang="fi-FI" dirty="0" err="1" smtClean="0"/>
              <a:t>finite</a:t>
            </a:r>
            <a:r>
              <a:rPr lang="fi-FI" dirty="0" smtClean="0"/>
              <a:t> </a:t>
            </a:r>
            <a:r>
              <a:rPr lang="fi-FI" dirty="0" err="1" smtClean="0"/>
              <a:t>amount</a:t>
            </a:r>
            <a:r>
              <a:rPr lang="fi-FI" dirty="0" smtClean="0"/>
              <a:t> of </a:t>
            </a:r>
            <a:r>
              <a:rPr lang="fi-FI" dirty="0" err="1" smtClean="0"/>
              <a:t>natural</a:t>
            </a:r>
            <a:r>
              <a:rPr lang="fi-FI" dirty="0" smtClean="0"/>
              <a:t> </a:t>
            </a:r>
            <a:r>
              <a:rPr lang="fi-FI" dirty="0" err="1" smtClean="0"/>
              <a:t>resources</a:t>
            </a:r>
            <a:r>
              <a:rPr lang="fi-FI" dirty="0" smtClean="0"/>
              <a:t>.</a:t>
            </a:r>
            <a:endParaRPr lang="fi-FI" dirty="0"/>
          </a:p>
          <a:p>
            <a:r>
              <a:rPr lang="fi-FI" dirty="0" smtClean="0"/>
              <a:t>Can </a:t>
            </a:r>
            <a:r>
              <a:rPr lang="fi-FI" dirty="0" err="1" smtClean="0"/>
              <a:t>we</a:t>
            </a:r>
            <a:r>
              <a:rPr lang="fi-FI" dirty="0" smtClean="0"/>
              <a:t> </a:t>
            </a:r>
            <a:r>
              <a:rPr lang="fi-FI" dirty="0" err="1" smtClean="0"/>
              <a:t>use</a:t>
            </a:r>
            <a:r>
              <a:rPr lang="fi-FI" dirty="0" smtClean="0"/>
              <a:t> </a:t>
            </a:r>
            <a:r>
              <a:rPr lang="fi-FI" dirty="0" err="1" smtClean="0"/>
              <a:t>them</a:t>
            </a:r>
            <a:r>
              <a:rPr lang="fi-FI" dirty="0" smtClean="0"/>
              <a:t> </a:t>
            </a:r>
            <a:r>
              <a:rPr lang="fi-FI" dirty="0" err="1" smtClean="0"/>
              <a:t>infinitely</a:t>
            </a:r>
            <a:r>
              <a:rPr lang="fi-FI" dirty="0" smtClean="0"/>
              <a:t>?</a:t>
            </a:r>
          </a:p>
          <a:p>
            <a:endParaRPr lang="fi-FI" dirty="0"/>
          </a:p>
          <a:p>
            <a:r>
              <a:rPr lang="fi-FI" dirty="0" smtClean="0"/>
              <a:t>Asseri Laitinen</a:t>
            </a:r>
          </a:p>
          <a:p>
            <a:r>
              <a:rPr lang="fi-FI" dirty="0" smtClean="0"/>
              <a:t>Vaasa </a:t>
            </a:r>
            <a:r>
              <a:rPr lang="fi-FI" dirty="0" err="1" smtClean="0"/>
              <a:t>University</a:t>
            </a:r>
            <a:r>
              <a:rPr lang="fi-FI" dirty="0" smtClean="0"/>
              <a:t> of </a:t>
            </a:r>
            <a:r>
              <a:rPr lang="fi-FI" dirty="0" err="1" smtClean="0"/>
              <a:t>Applied</a:t>
            </a:r>
            <a:r>
              <a:rPr lang="fi-FI" dirty="0" smtClean="0"/>
              <a:t> Sciences</a:t>
            </a:r>
            <a:endParaRPr lang="fi-FI" dirty="0"/>
          </a:p>
        </p:txBody>
      </p:sp>
      <p:sp>
        <p:nvSpPr>
          <p:cNvPr id="4" name="Päivämäärän paikkamerkki 3"/>
          <p:cNvSpPr>
            <a:spLocks noGrp="1"/>
          </p:cNvSpPr>
          <p:nvPr>
            <p:ph type="dt" sz="half" idx="10"/>
          </p:nvPr>
        </p:nvSpPr>
        <p:spPr/>
        <p:txBody>
          <a:bodyPr/>
          <a:lstStyle/>
          <a:p>
            <a:fld id="{308255F3-F20B-4B87-BA2E-E1B81D1F1716}" type="datetime1">
              <a:rPr lang="fi-FI" smtClean="0"/>
              <a:t>30.10.2020</a:t>
            </a:fld>
            <a:endParaRPr lang="fi-FI" dirty="0"/>
          </a:p>
        </p:txBody>
      </p:sp>
      <p:sp>
        <p:nvSpPr>
          <p:cNvPr id="5" name="Alatunnisteen paikkamerkki 4"/>
          <p:cNvSpPr>
            <a:spLocks noGrp="1"/>
          </p:cNvSpPr>
          <p:nvPr>
            <p:ph type="ftr" sz="quarter" idx="11"/>
          </p:nvPr>
        </p:nvSpPr>
        <p:spPr/>
        <p:txBody>
          <a:bodyPr/>
          <a:lstStyle/>
          <a:p>
            <a:r>
              <a:rPr lang="fi-FI" smtClean="0"/>
              <a:t>kiertotalousamk.fi</a:t>
            </a:r>
            <a:endParaRPr lang="fi-FI" dirty="0"/>
          </a:p>
        </p:txBody>
      </p:sp>
    </p:spTree>
    <p:extLst>
      <p:ext uri="{BB962C8B-B14F-4D97-AF65-F5344CB8AC3E}">
        <p14:creationId xmlns:p14="http://schemas.microsoft.com/office/powerpoint/2010/main" val="274318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p:txBody>
          <a:bodyPr/>
          <a:lstStyle/>
          <a:p>
            <a:r>
              <a:rPr lang="fi-FI" smtClean="0"/>
              <a:t>kiertotalousamk.fi</a:t>
            </a:r>
            <a:endParaRPr lang="fi-FI"/>
          </a:p>
        </p:txBody>
      </p:sp>
      <p:sp>
        <p:nvSpPr>
          <p:cNvPr id="6" name="Viisikulmio 5"/>
          <p:cNvSpPr/>
          <p:nvPr/>
        </p:nvSpPr>
        <p:spPr>
          <a:xfrm>
            <a:off x="2348604" y="3794417"/>
            <a:ext cx="2458923" cy="16082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Domestic</a:t>
            </a:r>
            <a:r>
              <a:rPr lang="fi-FI" dirty="0" smtClean="0"/>
              <a:t> </a:t>
            </a:r>
            <a:r>
              <a:rPr lang="fi-FI" dirty="0" err="1" smtClean="0"/>
              <a:t>extraction</a:t>
            </a:r>
            <a:endParaRPr lang="fi-FI" dirty="0"/>
          </a:p>
        </p:txBody>
      </p:sp>
      <p:sp>
        <p:nvSpPr>
          <p:cNvPr id="7" name="Viisikulmio 6"/>
          <p:cNvSpPr/>
          <p:nvPr/>
        </p:nvSpPr>
        <p:spPr>
          <a:xfrm>
            <a:off x="2327026" y="3107029"/>
            <a:ext cx="2480501" cy="70773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Manufactured</a:t>
            </a:r>
            <a:r>
              <a:rPr lang="fi-FI" dirty="0" smtClean="0"/>
              <a:t> </a:t>
            </a:r>
            <a:r>
              <a:rPr lang="fi-FI" dirty="0" err="1" smtClean="0"/>
              <a:t>imports</a:t>
            </a:r>
            <a:endParaRPr lang="fi-FI" dirty="0"/>
          </a:p>
        </p:txBody>
      </p:sp>
      <p:sp>
        <p:nvSpPr>
          <p:cNvPr id="8" name="Viisikulmio 7"/>
          <p:cNvSpPr/>
          <p:nvPr/>
        </p:nvSpPr>
        <p:spPr>
          <a:xfrm>
            <a:off x="2348604" y="820615"/>
            <a:ext cx="1336705" cy="22751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Hidden</a:t>
            </a:r>
            <a:r>
              <a:rPr lang="fi-FI" dirty="0" smtClean="0"/>
              <a:t> </a:t>
            </a:r>
            <a:r>
              <a:rPr lang="fi-FI" dirty="0" err="1" smtClean="0"/>
              <a:t>flow</a:t>
            </a:r>
            <a:r>
              <a:rPr lang="fi-FI" dirty="0" smtClean="0"/>
              <a:t> </a:t>
            </a:r>
            <a:r>
              <a:rPr lang="fi-FI" dirty="0" err="1" smtClean="0"/>
              <a:t>imports</a:t>
            </a:r>
            <a:endParaRPr lang="fi-FI" dirty="0"/>
          </a:p>
        </p:txBody>
      </p:sp>
      <p:sp>
        <p:nvSpPr>
          <p:cNvPr id="9" name="Viisikulmio 8"/>
          <p:cNvSpPr/>
          <p:nvPr/>
        </p:nvSpPr>
        <p:spPr>
          <a:xfrm>
            <a:off x="2348604" y="5392126"/>
            <a:ext cx="2458923" cy="7800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Unused</a:t>
            </a:r>
            <a:r>
              <a:rPr lang="fi-FI" dirty="0" smtClean="0"/>
              <a:t> </a:t>
            </a:r>
            <a:r>
              <a:rPr lang="fi-FI" dirty="0" err="1" smtClean="0"/>
              <a:t>extraction</a:t>
            </a:r>
            <a:endParaRPr lang="fi-FI" dirty="0"/>
          </a:p>
        </p:txBody>
      </p:sp>
      <p:sp>
        <p:nvSpPr>
          <p:cNvPr id="2" name="Pyöristetty suorakulmio 1"/>
          <p:cNvSpPr/>
          <p:nvPr/>
        </p:nvSpPr>
        <p:spPr>
          <a:xfrm>
            <a:off x="2327026" y="820615"/>
            <a:ext cx="6672551" cy="537205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Viisikulmio 9"/>
          <p:cNvSpPr/>
          <p:nvPr/>
        </p:nvSpPr>
        <p:spPr>
          <a:xfrm>
            <a:off x="8999577" y="2178774"/>
            <a:ext cx="2956895" cy="92825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Exports</a:t>
            </a:r>
            <a:endParaRPr lang="fi-FI" dirty="0"/>
          </a:p>
        </p:txBody>
      </p:sp>
      <p:sp>
        <p:nvSpPr>
          <p:cNvPr id="11" name="Viisikulmio 10"/>
          <p:cNvSpPr/>
          <p:nvPr/>
        </p:nvSpPr>
        <p:spPr>
          <a:xfrm>
            <a:off x="8999577" y="3132714"/>
            <a:ext cx="1245325" cy="14947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Hidden</a:t>
            </a:r>
            <a:r>
              <a:rPr lang="fi-FI" dirty="0" smtClean="0"/>
              <a:t> </a:t>
            </a:r>
            <a:r>
              <a:rPr lang="fi-FI" dirty="0" err="1" smtClean="0"/>
              <a:t>flow</a:t>
            </a:r>
            <a:r>
              <a:rPr lang="fi-FI" dirty="0" smtClean="0"/>
              <a:t> </a:t>
            </a:r>
            <a:r>
              <a:rPr lang="fi-FI" dirty="0" err="1" smtClean="0"/>
              <a:t>exports</a:t>
            </a:r>
            <a:endParaRPr lang="fi-FI" dirty="0"/>
          </a:p>
        </p:txBody>
      </p:sp>
      <p:sp>
        <p:nvSpPr>
          <p:cNvPr id="3" name="Suorakulmio 2"/>
          <p:cNvSpPr/>
          <p:nvPr/>
        </p:nvSpPr>
        <p:spPr>
          <a:xfrm>
            <a:off x="2327027" y="837068"/>
            <a:ext cx="9199956" cy="2279193"/>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5410982" y="5782154"/>
            <a:ext cx="3629891" cy="369332"/>
          </a:xfrm>
          <a:prstGeom prst="rect">
            <a:avLst/>
          </a:prstGeom>
          <a:noFill/>
        </p:spPr>
        <p:txBody>
          <a:bodyPr wrap="square" rtlCol="0">
            <a:spAutoFit/>
          </a:bodyPr>
          <a:lstStyle/>
          <a:p>
            <a:r>
              <a:rPr lang="fi-FI" dirty="0" err="1" smtClean="0"/>
              <a:t>Finnish</a:t>
            </a:r>
            <a:r>
              <a:rPr lang="fi-FI" dirty="0" smtClean="0"/>
              <a:t> </a:t>
            </a:r>
            <a:r>
              <a:rPr lang="fi-FI" dirty="0" err="1" smtClean="0"/>
              <a:t>use</a:t>
            </a:r>
            <a:r>
              <a:rPr lang="fi-FI" dirty="0" smtClean="0"/>
              <a:t> of </a:t>
            </a:r>
            <a:r>
              <a:rPr lang="fi-FI" dirty="0" err="1" smtClean="0"/>
              <a:t>natural</a:t>
            </a:r>
            <a:r>
              <a:rPr lang="fi-FI" dirty="0" smtClean="0"/>
              <a:t> </a:t>
            </a:r>
            <a:r>
              <a:rPr lang="fi-FI" dirty="0" err="1" smtClean="0"/>
              <a:t>resources</a:t>
            </a:r>
            <a:endParaRPr lang="fi-FI" dirty="0"/>
          </a:p>
        </p:txBody>
      </p:sp>
      <p:sp>
        <p:nvSpPr>
          <p:cNvPr id="13" name="Tekstiruutu 12"/>
          <p:cNvSpPr txBox="1"/>
          <p:nvPr/>
        </p:nvSpPr>
        <p:spPr>
          <a:xfrm>
            <a:off x="9525001" y="820615"/>
            <a:ext cx="2535382" cy="646331"/>
          </a:xfrm>
          <a:prstGeom prst="rect">
            <a:avLst/>
          </a:prstGeom>
          <a:noFill/>
        </p:spPr>
        <p:txBody>
          <a:bodyPr wrap="square" rtlCol="0">
            <a:spAutoFit/>
          </a:bodyPr>
          <a:lstStyle/>
          <a:p>
            <a:r>
              <a:rPr lang="fi-FI" dirty="0" err="1" smtClean="0"/>
              <a:t>Production</a:t>
            </a:r>
            <a:r>
              <a:rPr lang="fi-FI" dirty="0" smtClean="0"/>
              <a:t> and </a:t>
            </a:r>
            <a:r>
              <a:rPr lang="fi-FI" dirty="0" err="1" smtClean="0"/>
              <a:t>use</a:t>
            </a:r>
            <a:r>
              <a:rPr lang="fi-FI" dirty="0" smtClean="0"/>
              <a:t> outside Finland</a:t>
            </a:r>
            <a:endParaRPr lang="fi-FI" dirty="0"/>
          </a:p>
        </p:txBody>
      </p:sp>
    </p:spTree>
    <p:extLst>
      <p:ext uri="{BB962C8B-B14F-4D97-AF65-F5344CB8AC3E}">
        <p14:creationId xmlns:p14="http://schemas.microsoft.com/office/powerpoint/2010/main" val="405601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p:cNvSpPr>
            <a:spLocks noGrp="1"/>
          </p:cNvSpPr>
          <p:nvPr>
            <p:ph idx="1"/>
          </p:nvPr>
        </p:nvSpPr>
        <p:spPr>
          <a:xfrm>
            <a:off x="348936" y="180543"/>
            <a:ext cx="4086498" cy="6123275"/>
          </a:xfrm>
        </p:spPr>
        <p:txBody>
          <a:bodyPr>
            <a:normAutofit/>
          </a:bodyPr>
          <a:lstStyle/>
          <a:p>
            <a:r>
              <a:rPr lang="fi-FI" dirty="0" err="1"/>
              <a:t>The</a:t>
            </a:r>
            <a:r>
              <a:rPr lang="fi-FI" dirty="0"/>
              <a:t> </a:t>
            </a:r>
            <a:r>
              <a:rPr lang="fi-FI" dirty="0" err="1"/>
              <a:t>question</a:t>
            </a:r>
            <a:r>
              <a:rPr lang="fi-FI" dirty="0"/>
              <a:t> is </a:t>
            </a:r>
            <a:r>
              <a:rPr lang="fi-FI" dirty="0" err="1"/>
              <a:t>how</a:t>
            </a:r>
            <a:r>
              <a:rPr lang="fi-FI" dirty="0"/>
              <a:t> to </a:t>
            </a:r>
            <a:r>
              <a:rPr lang="fi-FI" dirty="0" err="1"/>
              <a:t>allocate</a:t>
            </a:r>
            <a:r>
              <a:rPr lang="fi-FI" dirty="0"/>
              <a:t> </a:t>
            </a:r>
            <a:r>
              <a:rPr lang="fi-FI" dirty="0" err="1"/>
              <a:t>national</a:t>
            </a:r>
            <a:r>
              <a:rPr lang="fi-FI" dirty="0"/>
              <a:t> </a:t>
            </a:r>
            <a:r>
              <a:rPr lang="fi-FI" dirty="0" err="1"/>
              <a:t>use</a:t>
            </a:r>
            <a:r>
              <a:rPr lang="fi-FI" dirty="0"/>
              <a:t> of </a:t>
            </a:r>
            <a:r>
              <a:rPr lang="fi-FI" dirty="0" err="1"/>
              <a:t>natural</a:t>
            </a:r>
            <a:r>
              <a:rPr lang="fi-FI" dirty="0"/>
              <a:t> </a:t>
            </a:r>
            <a:r>
              <a:rPr lang="fi-FI" dirty="0" err="1" smtClean="0"/>
              <a:t>resources</a:t>
            </a:r>
            <a:endParaRPr lang="fi-FI" dirty="0" smtClean="0"/>
          </a:p>
          <a:p>
            <a:endParaRPr lang="fi-FI" dirty="0"/>
          </a:p>
          <a:p>
            <a:pPr>
              <a:buFont typeface="Symbol" panose="05050102010706020507" pitchFamily="18" charset="2"/>
              <a:buChar char="Þ"/>
            </a:pPr>
            <a:r>
              <a:rPr lang="fi-FI" dirty="0" err="1" smtClean="0"/>
              <a:t>The</a:t>
            </a:r>
            <a:r>
              <a:rPr lang="fi-FI" dirty="0" smtClean="0"/>
              <a:t> </a:t>
            </a:r>
            <a:r>
              <a:rPr lang="fi-FI" dirty="0" err="1" smtClean="0"/>
              <a:t>balance</a:t>
            </a:r>
            <a:r>
              <a:rPr lang="fi-FI" dirty="0" smtClean="0"/>
              <a:t> </a:t>
            </a:r>
            <a:r>
              <a:rPr lang="fi-FI" dirty="0" err="1" smtClean="0"/>
              <a:t>between</a:t>
            </a:r>
            <a:r>
              <a:rPr lang="fi-FI" dirty="0" smtClean="0"/>
              <a:t> </a:t>
            </a:r>
            <a:r>
              <a:rPr lang="fi-FI" i="1" u="sng" dirty="0" err="1" smtClean="0"/>
              <a:t>hidden</a:t>
            </a:r>
            <a:r>
              <a:rPr lang="fi-FI" i="1" u="sng" dirty="0" smtClean="0"/>
              <a:t> </a:t>
            </a:r>
            <a:r>
              <a:rPr lang="fi-FI" i="1" u="sng" dirty="0" err="1" smtClean="0"/>
              <a:t>flow</a:t>
            </a:r>
            <a:r>
              <a:rPr lang="fi-FI" i="1" u="sng" dirty="0" smtClean="0"/>
              <a:t> </a:t>
            </a:r>
            <a:r>
              <a:rPr lang="fi-FI" i="1" u="sng" dirty="0" err="1" smtClean="0"/>
              <a:t>exports</a:t>
            </a:r>
            <a:r>
              <a:rPr lang="fi-FI" i="1" u="sng" dirty="0" smtClean="0"/>
              <a:t> </a:t>
            </a:r>
            <a:r>
              <a:rPr lang="fi-FI" dirty="0" smtClean="0"/>
              <a:t>and </a:t>
            </a:r>
            <a:r>
              <a:rPr lang="fi-FI" i="1" u="sng" dirty="0" err="1" smtClean="0"/>
              <a:t>imports</a:t>
            </a:r>
            <a:r>
              <a:rPr lang="fi-FI" i="1" dirty="0" smtClean="0"/>
              <a:t> </a:t>
            </a:r>
            <a:r>
              <a:rPr lang="fi-FI" dirty="0" smtClean="0"/>
              <a:t>is </a:t>
            </a:r>
            <a:r>
              <a:rPr lang="fi-FI" dirty="0" err="1" smtClean="0"/>
              <a:t>not</a:t>
            </a:r>
            <a:r>
              <a:rPr lang="fi-FI" dirty="0" smtClean="0"/>
              <a:t> </a:t>
            </a:r>
            <a:r>
              <a:rPr lang="fi-FI" dirty="0" err="1" smtClean="0"/>
              <a:t>clear</a:t>
            </a:r>
            <a:endParaRPr lang="fi-FI" dirty="0" smtClean="0"/>
          </a:p>
          <a:p>
            <a:pPr marL="0" indent="0">
              <a:buNone/>
            </a:pPr>
            <a:endParaRPr lang="fi-FI" dirty="0" smtClean="0"/>
          </a:p>
          <a:p>
            <a:endParaRPr lang="fi-FI" dirty="0" smtClean="0"/>
          </a:p>
          <a:p>
            <a:pPr marL="914400" lvl="2" indent="0">
              <a:buNone/>
            </a:pPr>
            <a:endParaRPr lang="fi-FI" dirty="0"/>
          </a:p>
        </p:txBody>
      </p:sp>
      <p:pic>
        <p:nvPicPr>
          <p:cNvPr id="11" name="Kuva 10"/>
          <p:cNvPicPr>
            <a:picLocks noChangeAspect="1"/>
          </p:cNvPicPr>
          <p:nvPr/>
        </p:nvPicPr>
        <p:blipFill>
          <a:blip r:embed="rId2"/>
          <a:stretch>
            <a:fillRect/>
          </a:stretch>
        </p:blipFill>
        <p:spPr>
          <a:xfrm>
            <a:off x="5113626" y="2619375"/>
            <a:ext cx="6924675" cy="4238625"/>
          </a:xfrm>
          <a:prstGeom prst="rect">
            <a:avLst/>
          </a:prstGeom>
        </p:spPr>
      </p:pic>
      <p:sp>
        <p:nvSpPr>
          <p:cNvPr id="12" name="Suorakulmio 11"/>
          <p:cNvSpPr/>
          <p:nvPr/>
        </p:nvSpPr>
        <p:spPr>
          <a:xfrm>
            <a:off x="4435434" y="390481"/>
            <a:ext cx="6096000" cy="1754326"/>
          </a:xfrm>
          <a:prstGeom prst="rect">
            <a:avLst/>
          </a:prstGeom>
        </p:spPr>
        <p:txBody>
          <a:bodyPr>
            <a:spAutoFit/>
          </a:bodyPr>
          <a:lstStyle/>
          <a:p>
            <a:pPr lvl="1"/>
            <a:r>
              <a:rPr lang="fi-FI" b="1" dirty="0"/>
              <a:t>Finland </a:t>
            </a:r>
            <a:r>
              <a:rPr lang="fi-FI" b="1" dirty="0" err="1"/>
              <a:t>imports</a:t>
            </a:r>
            <a:endParaRPr lang="fi-FI" b="1" dirty="0"/>
          </a:p>
          <a:p>
            <a:pPr lvl="2"/>
            <a:r>
              <a:rPr lang="fi-FI" dirty="0" err="1" smtClean="0"/>
              <a:t>Fuels</a:t>
            </a:r>
            <a:r>
              <a:rPr lang="fi-FI" dirty="0" smtClean="0"/>
              <a:t> &amp; </a:t>
            </a:r>
            <a:r>
              <a:rPr lang="fi-FI" dirty="0" err="1" smtClean="0"/>
              <a:t>chemicals</a:t>
            </a:r>
            <a:endParaRPr lang="fi-FI" dirty="0"/>
          </a:p>
          <a:p>
            <a:pPr lvl="2"/>
            <a:r>
              <a:rPr lang="fi-FI" dirty="0" err="1" smtClean="0"/>
              <a:t>Electronics</a:t>
            </a:r>
            <a:endParaRPr lang="fi-FI" dirty="0"/>
          </a:p>
          <a:p>
            <a:pPr lvl="2"/>
            <a:r>
              <a:rPr lang="fi-FI" dirty="0" err="1"/>
              <a:t>Machinery</a:t>
            </a:r>
            <a:endParaRPr lang="fi-FI" dirty="0"/>
          </a:p>
          <a:p>
            <a:pPr lvl="2"/>
            <a:r>
              <a:rPr lang="fi-FI" dirty="0" err="1" smtClean="0"/>
              <a:t>Metals</a:t>
            </a:r>
            <a:r>
              <a:rPr lang="fi-FI" dirty="0" smtClean="0"/>
              <a:t> </a:t>
            </a:r>
            <a:r>
              <a:rPr lang="fi-FI" dirty="0"/>
              <a:t>&amp; </a:t>
            </a:r>
            <a:r>
              <a:rPr lang="fi-FI" dirty="0" err="1"/>
              <a:t>metal</a:t>
            </a:r>
            <a:r>
              <a:rPr lang="fi-FI" dirty="0"/>
              <a:t> </a:t>
            </a:r>
            <a:r>
              <a:rPr lang="fi-FI" dirty="0" smtClean="0"/>
              <a:t>products</a:t>
            </a:r>
          </a:p>
          <a:p>
            <a:pPr lvl="2"/>
            <a:r>
              <a:rPr lang="fi-FI" dirty="0" err="1" smtClean="0"/>
              <a:t>Vehicles</a:t>
            </a:r>
            <a:endParaRPr lang="fi-FI" dirty="0"/>
          </a:p>
        </p:txBody>
      </p:sp>
      <p:sp>
        <p:nvSpPr>
          <p:cNvPr id="13" name="Suorakulmio 12"/>
          <p:cNvSpPr/>
          <p:nvPr/>
        </p:nvSpPr>
        <p:spPr>
          <a:xfrm>
            <a:off x="8744198" y="390481"/>
            <a:ext cx="6096000" cy="1754326"/>
          </a:xfrm>
          <a:prstGeom prst="rect">
            <a:avLst/>
          </a:prstGeom>
        </p:spPr>
        <p:txBody>
          <a:bodyPr>
            <a:spAutoFit/>
          </a:bodyPr>
          <a:lstStyle/>
          <a:p>
            <a:pPr lvl="1"/>
            <a:r>
              <a:rPr lang="fi-FI" b="1" dirty="0" smtClean="0"/>
              <a:t>Finland </a:t>
            </a:r>
            <a:r>
              <a:rPr lang="fi-FI" b="1" dirty="0" err="1" smtClean="0"/>
              <a:t>exports</a:t>
            </a:r>
            <a:endParaRPr lang="fi-FI" b="1" dirty="0" smtClean="0"/>
          </a:p>
          <a:p>
            <a:pPr lvl="2"/>
            <a:r>
              <a:rPr lang="fi-FI" dirty="0" err="1" smtClean="0"/>
              <a:t>Chemicals</a:t>
            </a:r>
            <a:r>
              <a:rPr lang="fi-FI" dirty="0" smtClean="0"/>
              <a:t> &amp; </a:t>
            </a:r>
            <a:r>
              <a:rPr lang="fi-FI" dirty="0" err="1" smtClean="0"/>
              <a:t>fuels</a:t>
            </a:r>
            <a:endParaRPr lang="fi-FI" dirty="0" smtClean="0"/>
          </a:p>
          <a:p>
            <a:pPr lvl="2"/>
            <a:r>
              <a:rPr lang="fi-FI" dirty="0" smtClean="0"/>
              <a:t>Paper </a:t>
            </a:r>
            <a:r>
              <a:rPr lang="fi-FI" dirty="0"/>
              <a:t>&amp; </a:t>
            </a:r>
            <a:r>
              <a:rPr lang="fi-FI" dirty="0" err="1"/>
              <a:t>cardboard</a:t>
            </a:r>
            <a:endParaRPr lang="fi-FI" dirty="0"/>
          </a:p>
          <a:p>
            <a:pPr lvl="2"/>
            <a:r>
              <a:rPr lang="fi-FI" dirty="0" err="1"/>
              <a:t>Metals</a:t>
            </a:r>
            <a:r>
              <a:rPr lang="fi-FI" dirty="0"/>
              <a:t> &amp; </a:t>
            </a:r>
            <a:r>
              <a:rPr lang="fi-FI" dirty="0" err="1"/>
              <a:t>metal</a:t>
            </a:r>
            <a:r>
              <a:rPr lang="fi-FI" dirty="0"/>
              <a:t> products</a:t>
            </a:r>
          </a:p>
          <a:p>
            <a:pPr lvl="2"/>
            <a:r>
              <a:rPr lang="fi-FI" dirty="0" err="1"/>
              <a:t>Electronics</a:t>
            </a:r>
            <a:endParaRPr lang="fi-FI" dirty="0"/>
          </a:p>
          <a:p>
            <a:pPr lvl="2"/>
            <a:r>
              <a:rPr lang="fi-FI" dirty="0" err="1"/>
              <a:t>Machinery</a:t>
            </a:r>
            <a:endParaRPr lang="fi-FI" dirty="0"/>
          </a:p>
        </p:txBody>
      </p:sp>
    </p:spTree>
    <p:extLst>
      <p:ext uri="{BB962C8B-B14F-4D97-AF65-F5344CB8AC3E}">
        <p14:creationId xmlns:p14="http://schemas.microsoft.com/office/powerpoint/2010/main" val="171027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Fossil</a:t>
            </a:r>
            <a:r>
              <a:rPr lang="fi-FI" dirty="0" smtClean="0"/>
              <a:t> </a:t>
            </a:r>
            <a:r>
              <a:rPr lang="fi-FI" dirty="0" err="1" smtClean="0"/>
              <a:t>fuels</a:t>
            </a:r>
            <a:endParaRPr lang="fi-FI" dirty="0"/>
          </a:p>
        </p:txBody>
      </p:sp>
      <p:sp>
        <p:nvSpPr>
          <p:cNvPr id="4" name="Tekstin paikkamerkki 3"/>
          <p:cNvSpPr>
            <a:spLocks noGrp="1"/>
          </p:cNvSpPr>
          <p:nvPr>
            <p:ph type="body" idx="1"/>
          </p:nvPr>
        </p:nvSpPr>
        <p:spPr/>
        <p:txBody>
          <a:bodyPr/>
          <a:lstStyle/>
          <a:p>
            <a:endParaRPr lang="fi-FI"/>
          </a:p>
        </p:txBody>
      </p:sp>
    </p:spTree>
    <p:extLst>
      <p:ext uri="{BB962C8B-B14F-4D97-AF65-F5344CB8AC3E}">
        <p14:creationId xmlns:p14="http://schemas.microsoft.com/office/powerpoint/2010/main" val="2862010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World </a:t>
            </a:r>
            <a:r>
              <a:rPr lang="fi-FI" dirty="0" err="1" smtClean="0"/>
              <a:t>energy</a:t>
            </a:r>
            <a:r>
              <a:rPr lang="fi-FI" dirty="0" smtClean="0"/>
              <a:t> </a:t>
            </a:r>
            <a:r>
              <a:rPr lang="fi-FI" dirty="0" err="1" smtClean="0"/>
              <a:t>production</a:t>
            </a:r>
            <a:endParaRPr lang="fi-FI" dirty="0"/>
          </a:p>
        </p:txBody>
      </p:sp>
      <p:sp>
        <p:nvSpPr>
          <p:cNvPr id="3" name="Sisällön paikkamerkki 2"/>
          <p:cNvSpPr>
            <a:spLocks noGrp="1"/>
          </p:cNvSpPr>
          <p:nvPr>
            <p:ph idx="1"/>
          </p:nvPr>
        </p:nvSpPr>
        <p:spPr>
          <a:xfrm>
            <a:off x="609603" y="1481668"/>
            <a:ext cx="5818906" cy="4758265"/>
          </a:xfrm>
        </p:spPr>
        <p:txBody>
          <a:bodyPr/>
          <a:lstStyle/>
          <a:p>
            <a:pPr marL="0" indent="0">
              <a:buNone/>
            </a:pPr>
            <a:r>
              <a:rPr lang="fi-FI" sz="3200" b="1" dirty="0"/>
              <a:t>13 </a:t>
            </a:r>
            <a:r>
              <a:rPr lang="fi-FI" sz="3200" b="1" dirty="0" smtClean="0"/>
              <a:t>865 </a:t>
            </a:r>
            <a:r>
              <a:rPr lang="fi-FI" sz="3200" b="1" dirty="0" err="1"/>
              <a:t>Mtoe</a:t>
            </a:r>
            <a:endParaRPr lang="fi-FI" sz="3200" b="1" dirty="0"/>
          </a:p>
          <a:p>
            <a:pPr marL="0" indent="0">
              <a:buNone/>
            </a:pPr>
            <a:r>
              <a:rPr lang="fi-FI" sz="2133" dirty="0"/>
              <a:t>(</a:t>
            </a:r>
            <a:r>
              <a:rPr lang="fi-FI" sz="2133" dirty="0" err="1"/>
              <a:t>million</a:t>
            </a:r>
            <a:r>
              <a:rPr lang="fi-FI" sz="2133" dirty="0"/>
              <a:t> </a:t>
            </a:r>
            <a:r>
              <a:rPr lang="fi-FI" sz="2133" dirty="0" err="1"/>
              <a:t>tonnes</a:t>
            </a:r>
            <a:r>
              <a:rPr lang="fi-FI" sz="2133" dirty="0"/>
              <a:t> </a:t>
            </a:r>
            <a:r>
              <a:rPr lang="fi-FI" sz="2133" dirty="0" err="1"/>
              <a:t>oil</a:t>
            </a:r>
            <a:r>
              <a:rPr lang="fi-FI" sz="2133" dirty="0"/>
              <a:t> </a:t>
            </a:r>
            <a:r>
              <a:rPr lang="fi-FI" sz="2133" dirty="0" err="1"/>
              <a:t>equivalent</a:t>
            </a:r>
            <a:r>
              <a:rPr lang="fi-FI" sz="2133" dirty="0"/>
              <a:t>)</a:t>
            </a:r>
            <a:endParaRPr lang="fi-FI" sz="1867" dirty="0"/>
          </a:p>
          <a:p>
            <a:pPr marL="0" indent="0">
              <a:buNone/>
            </a:pPr>
            <a:endParaRPr lang="fi-FI" b="1" dirty="0"/>
          </a:p>
          <a:p>
            <a:r>
              <a:rPr lang="fi-FI" sz="2000" dirty="0" err="1" smtClean="0"/>
              <a:t>Fossil</a:t>
            </a:r>
            <a:r>
              <a:rPr lang="fi-FI" sz="2000" dirty="0" smtClean="0"/>
              <a:t> </a:t>
            </a:r>
            <a:r>
              <a:rPr lang="fi-FI" sz="2000" dirty="0" err="1" smtClean="0"/>
              <a:t>fuels</a:t>
            </a:r>
            <a:r>
              <a:rPr lang="fi-FI" sz="2000" dirty="0" smtClean="0"/>
              <a:t> 85 </a:t>
            </a:r>
            <a:r>
              <a:rPr lang="fi-FI" sz="2000" dirty="0"/>
              <a:t>%</a:t>
            </a:r>
          </a:p>
          <a:p>
            <a:r>
              <a:rPr lang="fi-FI" sz="2000" dirty="0" err="1" smtClean="0"/>
              <a:t>Nuclear</a:t>
            </a:r>
            <a:r>
              <a:rPr lang="fi-FI" sz="2000" dirty="0" smtClean="0"/>
              <a:t> 4 </a:t>
            </a:r>
            <a:r>
              <a:rPr lang="fi-FI" sz="2000" dirty="0"/>
              <a:t>%</a:t>
            </a:r>
          </a:p>
          <a:p>
            <a:r>
              <a:rPr lang="fi-FI" sz="2000" dirty="0" err="1" smtClean="0"/>
              <a:t>Hydropower</a:t>
            </a:r>
            <a:r>
              <a:rPr lang="fi-FI" sz="2000" dirty="0" smtClean="0"/>
              <a:t> </a:t>
            </a:r>
            <a:r>
              <a:rPr lang="fi-FI" sz="2000" dirty="0"/>
              <a:t>7 %</a:t>
            </a:r>
          </a:p>
          <a:p>
            <a:r>
              <a:rPr lang="fi-FI" sz="2000" dirty="0" err="1" smtClean="0"/>
              <a:t>Renewables</a:t>
            </a:r>
            <a:r>
              <a:rPr lang="fi-FI" sz="2000" dirty="0" smtClean="0"/>
              <a:t> </a:t>
            </a:r>
            <a:r>
              <a:rPr lang="fi-FI" sz="2000" dirty="0"/>
              <a:t>4</a:t>
            </a:r>
            <a:r>
              <a:rPr lang="fi-FI" sz="2000" dirty="0" smtClean="0"/>
              <a:t> %</a:t>
            </a:r>
          </a:p>
          <a:p>
            <a:endParaRPr lang="fi-FI" sz="2000" dirty="0"/>
          </a:p>
          <a:p>
            <a:pPr marL="0" indent="0">
              <a:buNone/>
            </a:pPr>
            <a:r>
              <a:rPr lang="fi-FI" sz="2000" dirty="0" smtClean="0"/>
              <a:t>=&gt; Still </a:t>
            </a:r>
            <a:r>
              <a:rPr lang="fi-FI" sz="2000" dirty="0" err="1" smtClean="0"/>
              <a:t>most</a:t>
            </a:r>
            <a:r>
              <a:rPr lang="fi-FI" sz="2000" dirty="0" smtClean="0"/>
              <a:t> of </a:t>
            </a:r>
            <a:r>
              <a:rPr lang="fi-FI" sz="2000" dirty="0" err="1" smtClean="0"/>
              <a:t>the</a:t>
            </a:r>
            <a:r>
              <a:rPr lang="fi-FI" sz="2000" dirty="0" smtClean="0"/>
              <a:t> </a:t>
            </a:r>
            <a:r>
              <a:rPr lang="fi-FI" sz="2000" dirty="0" err="1" smtClean="0"/>
              <a:t>energy</a:t>
            </a:r>
            <a:r>
              <a:rPr lang="fi-FI" sz="2000" dirty="0" smtClean="0"/>
              <a:t> </a:t>
            </a:r>
            <a:r>
              <a:rPr lang="fi-FI" sz="2000" dirty="0" err="1" smtClean="0"/>
              <a:t>use</a:t>
            </a:r>
            <a:r>
              <a:rPr lang="fi-FI" sz="2000" dirty="0" smtClean="0"/>
              <a:t> is </a:t>
            </a:r>
            <a:r>
              <a:rPr lang="fi-FI" sz="2000" dirty="0" err="1" smtClean="0"/>
              <a:t>supplied</a:t>
            </a:r>
            <a:r>
              <a:rPr lang="fi-FI" sz="2000" dirty="0" smtClean="0"/>
              <a:t> </a:t>
            </a:r>
            <a:r>
              <a:rPr lang="fi-FI" sz="2000" dirty="0" err="1" smtClean="0"/>
              <a:t>by</a:t>
            </a:r>
            <a:r>
              <a:rPr lang="fi-FI" sz="2000" dirty="0" smtClean="0"/>
              <a:t> </a:t>
            </a:r>
            <a:r>
              <a:rPr lang="fi-FI" sz="2000" b="1" dirty="0" err="1" smtClean="0"/>
              <a:t>fossil</a:t>
            </a:r>
            <a:r>
              <a:rPr lang="fi-FI" sz="2000" b="1" dirty="0" smtClean="0"/>
              <a:t> </a:t>
            </a:r>
            <a:r>
              <a:rPr lang="fi-FI" sz="2000" b="1" dirty="0" err="1" smtClean="0"/>
              <a:t>fuels</a:t>
            </a:r>
            <a:endParaRPr lang="fi-FI" sz="2000"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462" y="1481668"/>
            <a:ext cx="5736485" cy="4283242"/>
          </a:xfrm>
          <a:prstGeom prst="rect">
            <a:avLst/>
          </a:prstGeom>
        </p:spPr>
      </p:pic>
      <p:sp>
        <p:nvSpPr>
          <p:cNvPr id="5" name="Suorakulmio 4"/>
          <p:cNvSpPr/>
          <p:nvPr/>
        </p:nvSpPr>
        <p:spPr>
          <a:xfrm>
            <a:off x="4090736" y="6239933"/>
            <a:ext cx="7419474" cy="646331"/>
          </a:xfrm>
          <a:prstGeom prst="rect">
            <a:avLst/>
          </a:prstGeom>
        </p:spPr>
        <p:txBody>
          <a:bodyPr wrap="square">
            <a:spAutoFit/>
          </a:bodyPr>
          <a:lstStyle/>
          <a:p>
            <a:r>
              <a:rPr lang="fi-FI" dirty="0" smtClean="0"/>
              <a:t>Figure </a:t>
            </a:r>
            <a:r>
              <a:rPr lang="fi-FI" dirty="0" err="1" smtClean="0"/>
              <a:t>source</a:t>
            </a:r>
            <a:r>
              <a:rPr lang="fi-FI" dirty="0" smtClean="0"/>
              <a:t>:</a:t>
            </a:r>
            <a:r>
              <a:rPr lang="fi-FI" dirty="0" smtClean="0">
                <a:hlinkClick r:id="rId4"/>
              </a:rPr>
              <a:t> https</a:t>
            </a:r>
            <a:r>
              <a:rPr lang="fi-FI" dirty="0">
                <a:hlinkClick r:id="rId4"/>
              </a:rPr>
              <a:t>://</a:t>
            </a:r>
            <a:r>
              <a:rPr lang="fi-FI" dirty="0" smtClean="0">
                <a:hlinkClick r:id="rId4"/>
              </a:rPr>
              <a:t>commons.wikimedia.org/wiki/File:World_energy_consumption.svg</a:t>
            </a:r>
            <a:r>
              <a:rPr lang="fi-FI" dirty="0" smtClean="0"/>
              <a:t> </a:t>
            </a:r>
            <a:endParaRPr lang="fi-FI" dirty="0"/>
          </a:p>
        </p:txBody>
      </p:sp>
    </p:spTree>
    <p:extLst>
      <p:ext uri="{BB962C8B-B14F-4D97-AF65-F5344CB8AC3E}">
        <p14:creationId xmlns:p14="http://schemas.microsoft.com/office/powerpoint/2010/main" val="391787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World </a:t>
            </a:r>
            <a:r>
              <a:rPr lang="fi-FI" dirty="0" err="1" smtClean="0"/>
              <a:t>energy</a:t>
            </a:r>
            <a:r>
              <a:rPr lang="fi-FI" dirty="0" smtClean="0"/>
              <a:t> </a:t>
            </a:r>
            <a:r>
              <a:rPr lang="fi-FI" dirty="0" err="1" smtClean="0"/>
              <a:t>production</a:t>
            </a:r>
            <a:endParaRPr lang="fi-FI" dirty="0"/>
          </a:p>
        </p:txBody>
      </p:sp>
      <p:sp>
        <p:nvSpPr>
          <p:cNvPr id="7" name="Tekstiruutu 6"/>
          <p:cNvSpPr txBox="1"/>
          <p:nvPr/>
        </p:nvSpPr>
        <p:spPr>
          <a:xfrm>
            <a:off x="3219929" y="3745865"/>
            <a:ext cx="5315554" cy="523220"/>
          </a:xfrm>
          <a:prstGeom prst="rect">
            <a:avLst/>
          </a:prstGeom>
          <a:noFill/>
        </p:spPr>
        <p:txBody>
          <a:bodyPr wrap="square" rtlCol="0">
            <a:spAutoFit/>
          </a:bodyPr>
          <a:lstStyle/>
          <a:p>
            <a:r>
              <a:rPr lang="fi-FI" sz="1400" dirty="0">
                <a:hlinkClick r:id="rId3"/>
              </a:rPr>
              <a:t>https://</a:t>
            </a:r>
            <a:r>
              <a:rPr lang="fi-FI" sz="1400" dirty="0" smtClean="0">
                <a:hlinkClick r:id="rId3"/>
              </a:rPr>
              <a:t>www.bp.com/en/global/corporate/energy-economics/statistical-review-of-world-energy/primary-energy.html</a:t>
            </a:r>
            <a:r>
              <a:rPr lang="fi-FI" sz="1400" dirty="0" smtClean="0"/>
              <a:t> </a:t>
            </a:r>
            <a:endParaRPr lang="fi-FI" sz="1400" dirty="0"/>
          </a:p>
        </p:txBody>
      </p:sp>
      <p:pic>
        <p:nvPicPr>
          <p:cNvPr id="5" name="Kuva 4"/>
          <p:cNvPicPr>
            <a:picLocks noChangeAspect="1"/>
          </p:cNvPicPr>
          <p:nvPr/>
        </p:nvPicPr>
        <p:blipFill>
          <a:blip r:embed="rId4"/>
          <a:stretch>
            <a:fillRect/>
          </a:stretch>
        </p:blipFill>
        <p:spPr>
          <a:xfrm>
            <a:off x="1913434" y="1792162"/>
            <a:ext cx="7738238" cy="1655983"/>
          </a:xfrm>
          <a:prstGeom prst="rect">
            <a:avLst/>
          </a:prstGeom>
          <a:ln w="38100">
            <a:solidFill>
              <a:schemeClr val="accent3">
                <a:lumMod val="50000"/>
              </a:schemeClr>
            </a:solidFill>
          </a:ln>
        </p:spPr>
      </p:pic>
      <p:pic>
        <p:nvPicPr>
          <p:cNvPr id="8" name="Kuva 7"/>
          <p:cNvPicPr>
            <a:picLocks noChangeAspect="1"/>
          </p:cNvPicPr>
          <p:nvPr/>
        </p:nvPicPr>
        <p:blipFill>
          <a:blip r:embed="rId5"/>
          <a:stretch>
            <a:fillRect/>
          </a:stretch>
        </p:blipFill>
        <p:spPr>
          <a:xfrm>
            <a:off x="2038264" y="4651026"/>
            <a:ext cx="7613408" cy="1701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327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22730" y="162873"/>
            <a:ext cx="11439617" cy="4161289"/>
          </a:xfrm>
        </p:spPr>
        <p:txBody>
          <a:bodyPr>
            <a:normAutofit/>
          </a:bodyPr>
          <a:lstStyle/>
          <a:p>
            <a:r>
              <a:rPr lang="fi-FI" dirty="0" smtClean="0"/>
              <a:t>Even </a:t>
            </a:r>
            <a:r>
              <a:rPr lang="fi-FI" dirty="0" err="1" smtClean="0"/>
              <a:t>though</a:t>
            </a:r>
            <a:r>
              <a:rPr lang="fi-FI" dirty="0" smtClean="0"/>
              <a:t> </a:t>
            </a:r>
            <a:r>
              <a:rPr lang="fi-FI" dirty="0" err="1" smtClean="0"/>
              <a:t>huge</a:t>
            </a:r>
            <a:r>
              <a:rPr lang="fi-FI" dirty="0" smtClean="0"/>
              <a:t> </a:t>
            </a:r>
            <a:r>
              <a:rPr lang="fi-FI" dirty="0" err="1" smtClean="0"/>
              <a:t>amounts</a:t>
            </a:r>
            <a:r>
              <a:rPr lang="fi-FI" dirty="0" smtClean="0"/>
              <a:t> of </a:t>
            </a:r>
            <a:r>
              <a:rPr lang="fi-FI" dirty="0" err="1" smtClean="0"/>
              <a:t>renewables</a:t>
            </a:r>
            <a:r>
              <a:rPr lang="fi-FI" dirty="0" smtClean="0"/>
              <a:t> </a:t>
            </a:r>
            <a:r>
              <a:rPr lang="fi-FI" dirty="0" err="1" smtClean="0"/>
              <a:t>are</a:t>
            </a:r>
            <a:r>
              <a:rPr lang="fi-FI" dirty="0" smtClean="0"/>
              <a:t> </a:t>
            </a:r>
            <a:r>
              <a:rPr lang="fi-FI" dirty="0" err="1" smtClean="0"/>
              <a:t>being</a:t>
            </a:r>
            <a:r>
              <a:rPr lang="fi-FI" dirty="0" smtClean="0"/>
              <a:t> </a:t>
            </a:r>
            <a:r>
              <a:rPr lang="fi-FI" dirty="0" err="1" smtClean="0"/>
              <a:t>installed</a:t>
            </a:r>
            <a:r>
              <a:rPr lang="fi-FI" dirty="0" smtClean="0"/>
              <a:t> </a:t>
            </a:r>
            <a:r>
              <a:rPr lang="fi-FI" dirty="0" err="1" smtClean="0"/>
              <a:t>every</a:t>
            </a:r>
            <a:r>
              <a:rPr lang="fi-FI" dirty="0" smtClean="0"/>
              <a:t> </a:t>
            </a:r>
            <a:r>
              <a:rPr lang="fi-FI" dirty="0" err="1" smtClean="0"/>
              <a:t>year</a:t>
            </a:r>
            <a:r>
              <a:rPr lang="fi-FI" dirty="0" smtClean="0"/>
              <a:t>, </a:t>
            </a:r>
          </a:p>
          <a:p>
            <a:pPr marL="0" indent="0">
              <a:buNone/>
            </a:pPr>
            <a:r>
              <a:rPr lang="fi-FI" dirty="0" err="1" smtClean="0"/>
              <a:t>global</a:t>
            </a:r>
            <a:r>
              <a:rPr lang="fi-FI" dirty="0" smtClean="0"/>
              <a:t> </a:t>
            </a:r>
            <a:r>
              <a:rPr lang="fi-FI" b="1" dirty="0" err="1" smtClean="0"/>
              <a:t>energy</a:t>
            </a:r>
            <a:r>
              <a:rPr lang="fi-FI" b="1" dirty="0" smtClean="0"/>
              <a:t> </a:t>
            </a:r>
            <a:r>
              <a:rPr lang="fi-FI" b="1" dirty="0" err="1" smtClean="0"/>
              <a:t>demand</a:t>
            </a:r>
            <a:r>
              <a:rPr lang="fi-FI" b="1" dirty="0" smtClean="0"/>
              <a:t> is </a:t>
            </a:r>
            <a:r>
              <a:rPr lang="fi-FI" b="1" dirty="0" err="1" smtClean="0"/>
              <a:t>increasing</a:t>
            </a:r>
            <a:r>
              <a:rPr lang="fi-FI" b="1" dirty="0" smtClean="0"/>
              <a:t> </a:t>
            </a:r>
            <a:r>
              <a:rPr lang="fi-FI" b="1" dirty="0" err="1" smtClean="0"/>
              <a:t>faster</a:t>
            </a:r>
            <a:r>
              <a:rPr lang="fi-FI" b="1" dirty="0" smtClean="0"/>
              <a:t> </a:t>
            </a:r>
            <a:r>
              <a:rPr lang="fi-FI" b="1" dirty="0" err="1" smtClean="0"/>
              <a:t>than</a:t>
            </a:r>
            <a:r>
              <a:rPr lang="fi-FI" b="1" dirty="0" smtClean="0"/>
              <a:t> </a:t>
            </a:r>
            <a:r>
              <a:rPr lang="fi-FI" b="1" dirty="0" err="1" smtClean="0"/>
              <a:t>the</a:t>
            </a:r>
            <a:r>
              <a:rPr lang="fi-FI" b="1" dirty="0" smtClean="0"/>
              <a:t> </a:t>
            </a:r>
            <a:r>
              <a:rPr lang="fi-FI" b="1" dirty="0" err="1" smtClean="0"/>
              <a:t>growth</a:t>
            </a:r>
            <a:r>
              <a:rPr lang="fi-FI" b="1" dirty="0" smtClean="0"/>
              <a:t> of </a:t>
            </a:r>
            <a:r>
              <a:rPr lang="fi-FI" b="1" dirty="0" err="1" smtClean="0"/>
              <a:t>renewables</a:t>
            </a:r>
            <a:r>
              <a:rPr lang="fi-FI" b="1" dirty="0" smtClean="0"/>
              <a:t> is </a:t>
            </a:r>
            <a:r>
              <a:rPr lang="fi-FI" dirty="0" err="1" smtClean="0"/>
              <a:t>meaning</a:t>
            </a:r>
            <a:r>
              <a:rPr lang="fi-FI" dirty="0" smtClean="0"/>
              <a:t> </a:t>
            </a:r>
            <a:r>
              <a:rPr lang="fi-FI" dirty="0" err="1" smtClean="0"/>
              <a:t>that</a:t>
            </a:r>
            <a:r>
              <a:rPr lang="fi-FI" dirty="0" smtClean="0"/>
              <a:t> </a:t>
            </a:r>
            <a:r>
              <a:rPr lang="fi-FI" dirty="0" err="1" smtClean="0"/>
              <a:t>fossil</a:t>
            </a:r>
            <a:r>
              <a:rPr lang="fi-FI" dirty="0" smtClean="0"/>
              <a:t> </a:t>
            </a:r>
            <a:r>
              <a:rPr lang="fi-FI" dirty="0" err="1" smtClean="0"/>
              <a:t>based</a:t>
            </a:r>
            <a:r>
              <a:rPr lang="fi-FI" dirty="0" smtClean="0"/>
              <a:t> </a:t>
            </a:r>
            <a:r>
              <a:rPr lang="fi-FI" dirty="0" err="1" smtClean="0"/>
              <a:t>energy</a:t>
            </a:r>
            <a:r>
              <a:rPr lang="fi-FI" dirty="0" smtClean="0"/>
              <a:t> </a:t>
            </a:r>
            <a:r>
              <a:rPr lang="fi-FI" dirty="0" err="1" smtClean="0"/>
              <a:t>capacity</a:t>
            </a:r>
            <a:r>
              <a:rPr lang="fi-FI" dirty="0" smtClean="0"/>
              <a:t> is </a:t>
            </a:r>
            <a:r>
              <a:rPr lang="fi-FI" dirty="0" err="1" smtClean="0"/>
              <a:t>installed</a:t>
            </a:r>
            <a:r>
              <a:rPr lang="fi-FI" dirty="0" smtClean="0"/>
              <a:t> </a:t>
            </a:r>
            <a:r>
              <a:rPr lang="fi-FI" dirty="0" err="1" smtClean="0"/>
              <a:t>more</a:t>
            </a:r>
            <a:r>
              <a:rPr lang="fi-FI" dirty="0" smtClean="0"/>
              <a:t> </a:t>
            </a:r>
            <a:r>
              <a:rPr lang="fi-FI" dirty="0" err="1" smtClean="0"/>
              <a:t>than</a:t>
            </a:r>
            <a:r>
              <a:rPr lang="fi-FI" dirty="0" smtClean="0"/>
              <a:t> </a:t>
            </a:r>
            <a:r>
              <a:rPr lang="fi-FI" dirty="0" err="1" smtClean="0"/>
              <a:t>renewables</a:t>
            </a:r>
            <a:endParaRPr lang="fi-FI" dirty="0" smtClean="0"/>
          </a:p>
          <a:p>
            <a:pPr marL="0" indent="0">
              <a:buNone/>
            </a:pPr>
            <a:endParaRPr lang="fi-FI" dirty="0" smtClean="0"/>
          </a:p>
          <a:p>
            <a:pPr marL="0" indent="0">
              <a:buNone/>
            </a:pPr>
            <a:endParaRPr lang="fi-FI" dirty="0"/>
          </a:p>
          <a:p>
            <a:pPr marL="0" indent="0">
              <a:buNone/>
            </a:pPr>
            <a:r>
              <a:rPr lang="fi-FI" dirty="0"/>
              <a:t>(in </a:t>
            </a:r>
            <a:r>
              <a:rPr lang="fi-FI" dirty="0" err="1"/>
              <a:t>electricity</a:t>
            </a:r>
            <a:r>
              <a:rPr lang="fi-FI" dirty="0"/>
              <a:t> </a:t>
            </a:r>
            <a:r>
              <a:rPr lang="fi-FI" dirty="0" err="1"/>
              <a:t>production</a:t>
            </a:r>
            <a:r>
              <a:rPr lang="fi-FI" dirty="0"/>
              <a:t> </a:t>
            </a:r>
            <a:r>
              <a:rPr lang="fi-FI" dirty="0" err="1"/>
              <a:t>renewables</a:t>
            </a:r>
            <a:r>
              <a:rPr lang="fi-FI" dirty="0"/>
              <a:t> </a:t>
            </a:r>
            <a:r>
              <a:rPr lang="fi-FI" dirty="0" err="1"/>
              <a:t>dominates</a:t>
            </a:r>
            <a:r>
              <a:rPr lang="fi-FI" dirty="0"/>
              <a:t> </a:t>
            </a:r>
            <a:r>
              <a:rPr lang="fi-FI" dirty="0" err="1" smtClean="0"/>
              <a:t>already</a:t>
            </a:r>
            <a:r>
              <a:rPr lang="fi-FI" dirty="0" smtClean="0"/>
              <a:t> </a:t>
            </a:r>
            <a:r>
              <a:rPr lang="fi-FI" dirty="0" err="1" smtClean="0"/>
              <a:t>today</a:t>
            </a:r>
            <a:r>
              <a:rPr lang="fi-FI" dirty="0"/>
              <a:t>)</a:t>
            </a:r>
          </a:p>
          <a:p>
            <a:pPr marL="0" indent="0">
              <a:buNone/>
            </a:pPr>
            <a:endParaRPr lang="fi-FI" sz="2000" dirty="0"/>
          </a:p>
        </p:txBody>
      </p:sp>
      <p:sp>
        <p:nvSpPr>
          <p:cNvPr id="4" name="Alatunnisteen paikkamerkki 3"/>
          <p:cNvSpPr>
            <a:spLocks noGrp="1"/>
          </p:cNvSpPr>
          <p:nvPr>
            <p:ph type="ftr" sz="quarter" idx="11"/>
          </p:nvPr>
        </p:nvSpPr>
        <p:spPr/>
        <p:txBody>
          <a:bodyPr/>
          <a:lstStyle/>
          <a:p>
            <a:r>
              <a:rPr lang="fi-FI" smtClean="0"/>
              <a:t>kiertotalousamk.fi</a:t>
            </a:r>
            <a:endParaRPr lang="fi-FI"/>
          </a:p>
        </p:txBody>
      </p:sp>
      <p:sp>
        <p:nvSpPr>
          <p:cNvPr id="7" name="Suorakulmio 6"/>
          <p:cNvSpPr/>
          <p:nvPr/>
        </p:nvSpPr>
        <p:spPr>
          <a:xfrm>
            <a:off x="5934248" y="5707801"/>
            <a:ext cx="516038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spcBef>
                <a:spcPct val="20000"/>
              </a:spcBef>
              <a:buClr>
                <a:srgbClr val="D10074"/>
              </a:buClr>
            </a:pPr>
            <a:r>
              <a:rPr lang="fi-FI" dirty="0">
                <a:solidFill>
                  <a:prstClr val="black">
                    <a:lumMod val="75000"/>
                    <a:lumOff val="25000"/>
                  </a:prstClr>
                </a:solidFill>
                <a:latin typeface="Palatino"/>
              </a:rPr>
              <a:t>Energy </a:t>
            </a:r>
            <a:r>
              <a:rPr lang="fi-FI" dirty="0" err="1">
                <a:solidFill>
                  <a:prstClr val="black">
                    <a:lumMod val="75000"/>
                    <a:lumOff val="25000"/>
                  </a:prstClr>
                </a:solidFill>
                <a:latin typeface="Palatino"/>
              </a:rPr>
              <a:t>use</a:t>
            </a:r>
            <a:r>
              <a:rPr lang="fi-FI" dirty="0">
                <a:solidFill>
                  <a:prstClr val="black">
                    <a:lumMod val="75000"/>
                    <a:lumOff val="25000"/>
                  </a:prstClr>
                </a:solidFill>
                <a:latin typeface="Palatino"/>
              </a:rPr>
              <a:t> is </a:t>
            </a:r>
            <a:r>
              <a:rPr lang="fi-FI" dirty="0" err="1">
                <a:solidFill>
                  <a:prstClr val="black">
                    <a:lumMod val="75000"/>
                    <a:lumOff val="25000"/>
                  </a:prstClr>
                </a:solidFill>
                <a:latin typeface="Palatino"/>
              </a:rPr>
              <a:t>estimated</a:t>
            </a:r>
            <a:r>
              <a:rPr lang="fi-FI" dirty="0">
                <a:solidFill>
                  <a:prstClr val="black">
                    <a:lumMod val="75000"/>
                    <a:lumOff val="25000"/>
                  </a:prstClr>
                </a:solidFill>
                <a:latin typeface="Palatino"/>
              </a:rPr>
              <a:t> to </a:t>
            </a:r>
            <a:r>
              <a:rPr lang="fi-FI" dirty="0" err="1">
                <a:solidFill>
                  <a:prstClr val="black">
                    <a:lumMod val="75000"/>
                    <a:lumOff val="25000"/>
                  </a:prstClr>
                </a:solidFill>
                <a:latin typeface="Palatino"/>
              </a:rPr>
              <a:t>peak</a:t>
            </a:r>
            <a:r>
              <a:rPr lang="fi-FI" dirty="0">
                <a:solidFill>
                  <a:prstClr val="black">
                    <a:lumMod val="75000"/>
                    <a:lumOff val="25000"/>
                  </a:prstClr>
                </a:solidFill>
                <a:latin typeface="Palatino"/>
              </a:rPr>
              <a:t> in 2040s, 2050s</a:t>
            </a:r>
          </a:p>
        </p:txBody>
      </p:sp>
      <p:pic>
        <p:nvPicPr>
          <p:cNvPr id="2" name="Kuv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30" y="3802835"/>
            <a:ext cx="5525847" cy="2754961"/>
          </a:xfrm>
          <a:prstGeom prst="rect">
            <a:avLst/>
          </a:prstGeom>
        </p:spPr>
      </p:pic>
      <p:sp>
        <p:nvSpPr>
          <p:cNvPr id="8" name="Alanuoli 7"/>
          <p:cNvSpPr/>
          <p:nvPr/>
        </p:nvSpPr>
        <p:spPr>
          <a:xfrm>
            <a:off x="2464548" y="3237351"/>
            <a:ext cx="421105" cy="5293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8665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Estimates</a:t>
            </a:r>
            <a:r>
              <a:rPr lang="fi-FI" dirty="0" smtClean="0"/>
              <a:t> of </a:t>
            </a:r>
            <a:r>
              <a:rPr lang="fi-FI" dirty="0" err="1" smtClean="0"/>
              <a:t>fossil</a:t>
            </a:r>
            <a:r>
              <a:rPr lang="fi-FI" dirty="0" smtClean="0"/>
              <a:t> </a:t>
            </a:r>
            <a:r>
              <a:rPr lang="fi-FI" dirty="0" err="1" smtClean="0"/>
              <a:t>fuels</a:t>
            </a:r>
            <a:r>
              <a:rPr lang="fi-FI" dirty="0" smtClean="0"/>
              <a:t> </a:t>
            </a:r>
            <a:r>
              <a:rPr lang="fi-FI" dirty="0" err="1" smtClean="0"/>
              <a:t>reserves</a:t>
            </a:r>
            <a:endParaRPr lang="fi-FI" dirty="0"/>
          </a:p>
        </p:txBody>
      </p:sp>
      <p:sp>
        <p:nvSpPr>
          <p:cNvPr id="3" name="Sisällön paikkamerkki 2"/>
          <p:cNvSpPr>
            <a:spLocks noGrp="1"/>
          </p:cNvSpPr>
          <p:nvPr>
            <p:ph idx="1"/>
          </p:nvPr>
        </p:nvSpPr>
        <p:spPr/>
        <p:txBody>
          <a:bodyPr>
            <a:normAutofit fontScale="92500" lnSpcReduction="10000"/>
          </a:bodyPr>
          <a:lstStyle/>
          <a:p>
            <a:pPr marL="0" indent="0">
              <a:buNone/>
            </a:pPr>
            <a:r>
              <a:rPr lang="en-US" dirty="0" smtClean="0"/>
              <a:t>IPCC:</a:t>
            </a:r>
          </a:p>
          <a:p>
            <a:r>
              <a:rPr lang="en-US" dirty="0" smtClean="0"/>
              <a:t>“</a:t>
            </a:r>
            <a:r>
              <a:rPr lang="en-US" b="1" i="1" dirty="0" smtClean="0"/>
              <a:t>coal </a:t>
            </a:r>
            <a:r>
              <a:rPr lang="en-US" i="1" dirty="0"/>
              <a:t>reserves are likely to last around 100 years at current rates of </a:t>
            </a:r>
            <a:r>
              <a:rPr lang="en-US" i="1" dirty="0" smtClean="0"/>
              <a:t>production</a:t>
            </a:r>
            <a:r>
              <a:rPr lang="en-US" dirty="0" smtClean="0"/>
              <a:t>”</a:t>
            </a:r>
          </a:p>
          <a:p>
            <a:r>
              <a:rPr lang="en-US" dirty="0" smtClean="0"/>
              <a:t>“</a:t>
            </a:r>
            <a:r>
              <a:rPr lang="en-US" i="1" dirty="0" smtClean="0"/>
              <a:t>the </a:t>
            </a:r>
            <a:r>
              <a:rPr lang="en-US" i="1" dirty="0"/>
              <a:t>peak in </a:t>
            </a:r>
            <a:r>
              <a:rPr lang="en-US" b="1" i="1" dirty="0" smtClean="0"/>
              <a:t>conventional </a:t>
            </a:r>
            <a:r>
              <a:rPr lang="en-US" b="1" i="1" dirty="0"/>
              <a:t>oil </a:t>
            </a:r>
            <a:r>
              <a:rPr lang="en-US" i="1" dirty="0"/>
              <a:t>production is imminent or has already been </a:t>
            </a:r>
            <a:r>
              <a:rPr lang="en-US" i="1" dirty="0" smtClean="0"/>
              <a:t>passed</a:t>
            </a:r>
            <a:r>
              <a:rPr lang="en-US" dirty="0" smtClean="0"/>
              <a:t>”</a:t>
            </a:r>
          </a:p>
          <a:p>
            <a:pPr lvl="1"/>
            <a:r>
              <a:rPr lang="en-US" dirty="0" smtClean="0"/>
              <a:t>“</a:t>
            </a:r>
            <a:r>
              <a:rPr lang="en-US" sz="2000" b="1" i="1" dirty="0" smtClean="0"/>
              <a:t>Unconventional </a:t>
            </a:r>
            <a:r>
              <a:rPr lang="en-US" sz="2000" b="1" i="1" dirty="0"/>
              <a:t>oil </a:t>
            </a:r>
            <a:r>
              <a:rPr lang="en-US" sz="2000" i="1" dirty="0"/>
              <a:t>resources are larger than those for conventional oils. Large quantities of these in the form of </a:t>
            </a:r>
            <a:r>
              <a:rPr lang="en-US" sz="2000" i="1" u="sng" dirty="0"/>
              <a:t>shale oil, heavy oil, </a:t>
            </a:r>
            <a:r>
              <a:rPr lang="en-US" sz="2000" i="1" u="sng" dirty="0" smtClean="0"/>
              <a:t>bitumen</a:t>
            </a:r>
            <a:r>
              <a:rPr lang="en-US" sz="2000" i="1" u="sng" dirty="0"/>
              <a:t>, oil (tar) sands, and extra-heavy oil </a:t>
            </a:r>
            <a:r>
              <a:rPr lang="en-US" sz="2000" i="1" dirty="0"/>
              <a:t>are trapped in sedimentary rocks in several thousand basins around the world</a:t>
            </a:r>
            <a:r>
              <a:rPr lang="en-US" sz="2000" i="1" dirty="0" smtClean="0"/>
              <a:t>.</a:t>
            </a:r>
            <a:r>
              <a:rPr lang="en-US" dirty="0" smtClean="0"/>
              <a:t>”</a:t>
            </a:r>
          </a:p>
          <a:p>
            <a:r>
              <a:rPr lang="en-US" i="1" dirty="0" smtClean="0"/>
              <a:t>“</a:t>
            </a:r>
            <a:r>
              <a:rPr lang="en-US" b="1" i="1" dirty="0" smtClean="0"/>
              <a:t>natural </a:t>
            </a:r>
            <a:r>
              <a:rPr lang="en-US" b="1" i="1" dirty="0"/>
              <a:t>gas </a:t>
            </a:r>
            <a:r>
              <a:rPr lang="en-US" i="1" dirty="0"/>
              <a:t>reserve additions have consistently outpaced production volumes and resource estimations have increased steadily since the </a:t>
            </a:r>
            <a:r>
              <a:rPr lang="en-US" i="1" dirty="0" smtClean="0"/>
              <a:t>1970s</a:t>
            </a:r>
            <a:r>
              <a:rPr lang="en-US" dirty="0" smtClean="0"/>
              <a:t>”</a:t>
            </a:r>
            <a:r>
              <a:rPr lang="en-US" i="1" dirty="0" smtClean="0"/>
              <a:t> </a:t>
            </a:r>
            <a:endParaRPr lang="en-US" i="1" dirty="0"/>
          </a:p>
          <a:p>
            <a:pPr lvl="1"/>
            <a:r>
              <a:rPr lang="en-US" sz="2200" i="1" dirty="0" smtClean="0"/>
              <a:t>“The </a:t>
            </a:r>
            <a:r>
              <a:rPr lang="en-US" sz="2200" i="1" dirty="0"/>
              <a:t>global natural gas resource base is vast and more widely dispersed geographically than oil</a:t>
            </a:r>
            <a:r>
              <a:rPr lang="en-US" sz="2200" i="1" dirty="0" smtClean="0"/>
              <a:t>.”</a:t>
            </a:r>
            <a:endParaRPr lang="fi-FI" sz="2200" i="1" dirty="0"/>
          </a:p>
        </p:txBody>
      </p:sp>
      <p:sp>
        <p:nvSpPr>
          <p:cNvPr id="4" name="Alatunnisteen paikkamerkki 3"/>
          <p:cNvSpPr>
            <a:spLocks noGrp="1"/>
          </p:cNvSpPr>
          <p:nvPr>
            <p:ph type="ftr" sz="quarter" idx="11"/>
          </p:nvPr>
        </p:nvSpPr>
        <p:spPr/>
        <p:txBody>
          <a:bodyPr/>
          <a:lstStyle/>
          <a:p>
            <a:r>
              <a:rPr lang="fi-FI" dirty="0" smtClean="0"/>
              <a:t>kiertotalousamk.fi</a:t>
            </a:r>
            <a:endParaRPr lang="fi-FI" dirty="0"/>
          </a:p>
        </p:txBody>
      </p:sp>
      <p:sp>
        <p:nvSpPr>
          <p:cNvPr id="5" name="Suorakulmio 4"/>
          <p:cNvSpPr/>
          <p:nvPr/>
        </p:nvSpPr>
        <p:spPr>
          <a:xfrm>
            <a:off x="2230581" y="6455776"/>
            <a:ext cx="6096000" cy="307777"/>
          </a:xfrm>
          <a:prstGeom prst="rect">
            <a:avLst/>
          </a:prstGeom>
        </p:spPr>
        <p:txBody>
          <a:bodyPr>
            <a:spAutoFit/>
          </a:bodyPr>
          <a:lstStyle/>
          <a:p>
            <a:r>
              <a:rPr lang="fi-FI" sz="1400" dirty="0">
                <a:hlinkClick r:id="rId3"/>
              </a:rPr>
              <a:t>https://</a:t>
            </a:r>
            <a:r>
              <a:rPr lang="fi-FI" sz="1400" dirty="0" smtClean="0">
                <a:hlinkClick r:id="rId3"/>
              </a:rPr>
              <a:t>www.ipcc.ch/site/assets/uploads/2018/02/ipcc_wg3_ar5_chapter7.pdf</a:t>
            </a:r>
            <a:r>
              <a:rPr lang="fi-FI" sz="1400" dirty="0" smtClean="0"/>
              <a:t> </a:t>
            </a:r>
            <a:endParaRPr lang="fi-FI" sz="1400" dirty="0"/>
          </a:p>
        </p:txBody>
      </p:sp>
    </p:spTree>
    <p:extLst>
      <p:ext uri="{BB962C8B-B14F-4D97-AF65-F5344CB8AC3E}">
        <p14:creationId xmlns:p14="http://schemas.microsoft.com/office/powerpoint/2010/main" val="4084010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Natural </a:t>
            </a:r>
            <a:r>
              <a:rPr lang="fi-FI" dirty="0" err="1" smtClean="0"/>
              <a:t>resource</a:t>
            </a:r>
            <a:r>
              <a:rPr lang="fi-FI" dirty="0" smtClean="0"/>
              <a:t> </a:t>
            </a:r>
            <a:r>
              <a:rPr lang="fi-FI" dirty="0" err="1" smtClean="0"/>
              <a:t>reserves</a:t>
            </a:r>
            <a:endParaRPr lang="fi-FI" dirty="0"/>
          </a:p>
        </p:txBody>
      </p:sp>
      <p:pic>
        <p:nvPicPr>
          <p:cNvPr id="8" name="Sisällön paikkamerkki 7"/>
          <p:cNvPicPr>
            <a:picLocks noGrp="1" noChangeAspect="1"/>
          </p:cNvPicPr>
          <p:nvPr>
            <p:ph sz="half" idx="1"/>
          </p:nvPr>
        </p:nvPicPr>
        <p:blipFill rotWithShape="1">
          <a:blip r:embed="rId3"/>
          <a:srcRect l="22277" t="40037" r="43181" b="13443"/>
          <a:stretch/>
        </p:blipFill>
        <p:spPr>
          <a:xfrm>
            <a:off x="345743" y="1481669"/>
            <a:ext cx="5277135" cy="5330444"/>
          </a:xfrm>
        </p:spPr>
      </p:pic>
      <p:sp>
        <p:nvSpPr>
          <p:cNvPr id="3" name="Sisällön paikkamerkki 2"/>
          <p:cNvSpPr>
            <a:spLocks noGrp="1"/>
          </p:cNvSpPr>
          <p:nvPr>
            <p:ph sz="half" idx="2"/>
          </p:nvPr>
        </p:nvSpPr>
        <p:spPr>
          <a:xfrm>
            <a:off x="5495499" y="1600201"/>
            <a:ext cx="6696501" cy="5211911"/>
          </a:xfrm>
        </p:spPr>
        <p:txBody>
          <a:bodyPr>
            <a:normAutofit/>
          </a:bodyPr>
          <a:lstStyle/>
          <a:p>
            <a:r>
              <a:rPr lang="fi-FI" dirty="0" smtClean="0"/>
              <a:t>In </a:t>
            </a:r>
            <a:r>
              <a:rPr lang="fi-FI" dirty="0" err="1" smtClean="0"/>
              <a:t>use</a:t>
            </a:r>
            <a:endParaRPr lang="fi-FI" dirty="0" smtClean="0"/>
          </a:p>
          <a:p>
            <a:r>
              <a:rPr lang="fi-FI" dirty="0" err="1" smtClean="0"/>
              <a:t>Established</a:t>
            </a:r>
            <a:endParaRPr lang="fi-FI" dirty="0" smtClean="0"/>
          </a:p>
          <a:p>
            <a:pPr lvl="1"/>
            <a:r>
              <a:rPr lang="fi-FI" dirty="0" err="1" smtClean="0"/>
              <a:t>Over</a:t>
            </a:r>
            <a:r>
              <a:rPr lang="fi-FI" dirty="0" smtClean="0"/>
              <a:t> 90 % </a:t>
            </a:r>
            <a:r>
              <a:rPr lang="fi-FI" dirty="0" err="1" smtClean="0"/>
              <a:t>probability</a:t>
            </a:r>
            <a:r>
              <a:rPr lang="fi-FI" dirty="0" smtClean="0"/>
              <a:t> </a:t>
            </a:r>
            <a:r>
              <a:rPr lang="fi-FI" dirty="0" err="1" smtClean="0"/>
              <a:t>that</a:t>
            </a:r>
            <a:r>
              <a:rPr lang="fi-FI" dirty="0" smtClean="0"/>
              <a:t> </a:t>
            </a:r>
            <a:r>
              <a:rPr lang="fi-FI" dirty="0" err="1" smtClean="0"/>
              <a:t>the</a:t>
            </a:r>
            <a:r>
              <a:rPr lang="fi-FI" dirty="0" smtClean="0"/>
              <a:t> </a:t>
            </a:r>
            <a:r>
              <a:rPr lang="fi-FI" dirty="0" err="1" smtClean="0"/>
              <a:t>reserves</a:t>
            </a:r>
            <a:r>
              <a:rPr lang="fi-FI" dirty="0" smtClean="0"/>
              <a:t> </a:t>
            </a:r>
            <a:r>
              <a:rPr lang="fi-FI" dirty="0" err="1" smtClean="0"/>
              <a:t>can</a:t>
            </a:r>
            <a:r>
              <a:rPr lang="fi-FI" dirty="0" smtClean="0"/>
              <a:t> </a:t>
            </a:r>
            <a:r>
              <a:rPr lang="fi-FI" dirty="0" err="1" smtClean="0"/>
              <a:t>be</a:t>
            </a:r>
            <a:r>
              <a:rPr lang="fi-FI" dirty="0" smtClean="0"/>
              <a:t> </a:t>
            </a:r>
            <a:r>
              <a:rPr lang="fi-FI" dirty="0" err="1" smtClean="0"/>
              <a:t>recovered</a:t>
            </a:r>
            <a:r>
              <a:rPr lang="fi-FI" dirty="0" smtClean="0"/>
              <a:t> </a:t>
            </a:r>
            <a:r>
              <a:rPr lang="fi-FI" dirty="0" err="1" smtClean="0"/>
              <a:t>under</a:t>
            </a:r>
            <a:r>
              <a:rPr lang="fi-FI" dirty="0" smtClean="0"/>
              <a:t> </a:t>
            </a:r>
            <a:r>
              <a:rPr lang="fi-FI" dirty="0" err="1" smtClean="0"/>
              <a:t>existing</a:t>
            </a:r>
            <a:r>
              <a:rPr lang="fi-FI" dirty="0" smtClean="0"/>
              <a:t> operating </a:t>
            </a:r>
            <a:r>
              <a:rPr lang="fi-FI" dirty="0" err="1" smtClean="0"/>
              <a:t>conditions</a:t>
            </a:r>
            <a:endParaRPr lang="fi-FI" dirty="0" smtClean="0"/>
          </a:p>
          <a:p>
            <a:r>
              <a:rPr lang="fi-FI" dirty="0" err="1" smtClean="0"/>
              <a:t>Probable</a:t>
            </a:r>
            <a:endParaRPr lang="fi-FI" dirty="0" smtClean="0"/>
          </a:p>
          <a:p>
            <a:pPr lvl="1"/>
            <a:r>
              <a:rPr lang="fi-FI" dirty="0" smtClean="0"/>
              <a:t>Can </a:t>
            </a:r>
            <a:r>
              <a:rPr lang="fi-FI" dirty="0" err="1" smtClean="0"/>
              <a:t>be</a:t>
            </a:r>
            <a:r>
              <a:rPr lang="fi-FI" dirty="0" smtClean="0"/>
              <a:t> </a:t>
            </a:r>
            <a:r>
              <a:rPr lang="fi-FI" dirty="0" err="1" smtClean="0"/>
              <a:t>used</a:t>
            </a:r>
            <a:r>
              <a:rPr lang="fi-FI" dirty="0" smtClean="0"/>
              <a:t> in </a:t>
            </a:r>
            <a:r>
              <a:rPr lang="fi-FI" dirty="0" err="1" smtClean="0"/>
              <a:t>future</a:t>
            </a:r>
            <a:r>
              <a:rPr lang="fi-FI" dirty="0" smtClean="0"/>
              <a:t> </a:t>
            </a:r>
            <a:r>
              <a:rPr lang="fi-FI" dirty="0" err="1" smtClean="0"/>
              <a:t>if</a:t>
            </a:r>
            <a:r>
              <a:rPr lang="fi-FI" dirty="0" smtClean="0"/>
              <a:t> </a:t>
            </a:r>
            <a:r>
              <a:rPr lang="fi-FI" dirty="0" err="1" smtClean="0"/>
              <a:t>comes</a:t>
            </a:r>
            <a:r>
              <a:rPr lang="fi-FI" dirty="0" smtClean="0"/>
              <a:t> </a:t>
            </a:r>
            <a:r>
              <a:rPr lang="fi-FI" dirty="0" err="1" smtClean="0"/>
              <a:t>technically</a:t>
            </a:r>
            <a:r>
              <a:rPr lang="fi-FI" dirty="0" smtClean="0"/>
              <a:t> </a:t>
            </a:r>
            <a:r>
              <a:rPr lang="fi-FI" dirty="0" err="1" smtClean="0"/>
              <a:t>or</a:t>
            </a:r>
            <a:r>
              <a:rPr lang="fi-FI" dirty="0" smtClean="0"/>
              <a:t> </a:t>
            </a:r>
            <a:r>
              <a:rPr lang="fi-FI" dirty="0" err="1" smtClean="0"/>
              <a:t>economically</a:t>
            </a:r>
            <a:r>
              <a:rPr lang="fi-FI" dirty="0" smtClean="0"/>
              <a:t> </a:t>
            </a:r>
            <a:r>
              <a:rPr lang="fi-FI" dirty="0" err="1" smtClean="0"/>
              <a:t>viable</a:t>
            </a:r>
            <a:r>
              <a:rPr lang="fi-FI" dirty="0" smtClean="0"/>
              <a:t> (at </a:t>
            </a:r>
            <a:r>
              <a:rPr lang="fi-FI" dirty="0" err="1" smtClean="0"/>
              <a:t>least</a:t>
            </a:r>
            <a:r>
              <a:rPr lang="fi-FI" dirty="0" smtClean="0"/>
              <a:t> 50 % </a:t>
            </a:r>
            <a:r>
              <a:rPr lang="fi-FI" dirty="0" err="1" smtClean="0"/>
              <a:t>probability</a:t>
            </a:r>
            <a:r>
              <a:rPr lang="fi-FI" dirty="0" smtClean="0"/>
              <a:t>)</a:t>
            </a:r>
          </a:p>
          <a:p>
            <a:r>
              <a:rPr lang="fi-FI" dirty="0" err="1" smtClean="0"/>
              <a:t>Possible</a:t>
            </a:r>
            <a:endParaRPr lang="fi-FI" dirty="0" smtClean="0"/>
          </a:p>
          <a:p>
            <a:pPr lvl="1"/>
            <a:r>
              <a:rPr lang="fi-FI" dirty="0" err="1" smtClean="0"/>
              <a:t>Unproven</a:t>
            </a:r>
            <a:r>
              <a:rPr lang="fi-FI" dirty="0" smtClean="0"/>
              <a:t> </a:t>
            </a:r>
            <a:r>
              <a:rPr lang="fi-FI" dirty="0" err="1" smtClean="0"/>
              <a:t>reserves</a:t>
            </a:r>
            <a:r>
              <a:rPr lang="fi-FI" dirty="0" smtClean="0"/>
              <a:t> (10 % </a:t>
            </a:r>
            <a:r>
              <a:rPr lang="fi-FI" dirty="0" err="1" smtClean="0"/>
              <a:t>confidence</a:t>
            </a:r>
            <a:r>
              <a:rPr lang="fi-FI" dirty="0" smtClean="0"/>
              <a:t> </a:t>
            </a:r>
            <a:r>
              <a:rPr lang="fi-FI" dirty="0" err="1" smtClean="0"/>
              <a:t>level</a:t>
            </a:r>
            <a:r>
              <a:rPr lang="fi-FI" dirty="0" smtClean="0"/>
              <a:t> of </a:t>
            </a:r>
            <a:r>
              <a:rPr lang="fi-FI" dirty="0" err="1" smtClean="0"/>
              <a:t>recovery</a:t>
            </a:r>
            <a:r>
              <a:rPr lang="fi-FI" dirty="0" smtClean="0"/>
              <a:t>)</a:t>
            </a:r>
            <a:endParaRPr lang="fi-FI" dirty="0"/>
          </a:p>
        </p:txBody>
      </p:sp>
      <p:sp>
        <p:nvSpPr>
          <p:cNvPr id="4" name="Tekstiruutu 3"/>
          <p:cNvSpPr txBox="1"/>
          <p:nvPr/>
        </p:nvSpPr>
        <p:spPr>
          <a:xfrm>
            <a:off x="609601" y="2111829"/>
            <a:ext cx="117565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dirty="0"/>
              <a:t>In </a:t>
            </a:r>
            <a:r>
              <a:rPr lang="fi-FI" sz="2400" dirty="0" err="1"/>
              <a:t>use</a:t>
            </a:r>
            <a:endParaRPr lang="fi-FI" sz="2400" dirty="0"/>
          </a:p>
        </p:txBody>
      </p:sp>
      <p:sp>
        <p:nvSpPr>
          <p:cNvPr id="6" name="Tekstiruutu 5"/>
          <p:cNvSpPr txBox="1"/>
          <p:nvPr/>
        </p:nvSpPr>
        <p:spPr>
          <a:xfrm>
            <a:off x="609599" y="3408226"/>
            <a:ext cx="165462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dirty="0" err="1"/>
              <a:t>Established</a:t>
            </a:r>
            <a:endParaRPr lang="fi-FI" sz="2400" dirty="0"/>
          </a:p>
        </p:txBody>
      </p:sp>
      <p:sp>
        <p:nvSpPr>
          <p:cNvPr id="7" name="Tekstiruutu 6"/>
          <p:cNvSpPr txBox="1"/>
          <p:nvPr/>
        </p:nvSpPr>
        <p:spPr>
          <a:xfrm>
            <a:off x="609600" y="4146890"/>
            <a:ext cx="189411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dirty="0" err="1"/>
              <a:t>Probable</a:t>
            </a:r>
            <a:endParaRPr lang="fi-FI" sz="2400" dirty="0"/>
          </a:p>
        </p:txBody>
      </p:sp>
      <p:sp>
        <p:nvSpPr>
          <p:cNvPr id="9" name="Tekstiruutu 8"/>
          <p:cNvSpPr txBox="1"/>
          <p:nvPr/>
        </p:nvSpPr>
        <p:spPr>
          <a:xfrm>
            <a:off x="609599" y="4917122"/>
            <a:ext cx="189411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dirty="0" err="1"/>
              <a:t>Possible</a:t>
            </a:r>
            <a:endParaRPr lang="fi-FI" sz="2400" dirty="0"/>
          </a:p>
        </p:txBody>
      </p:sp>
      <p:sp>
        <p:nvSpPr>
          <p:cNvPr id="10" name="Tekstiruutu 9"/>
          <p:cNvSpPr txBox="1"/>
          <p:nvPr/>
        </p:nvSpPr>
        <p:spPr>
          <a:xfrm>
            <a:off x="609600" y="5765521"/>
            <a:ext cx="2438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400" dirty="0"/>
              <a:t>Total </a:t>
            </a:r>
            <a:r>
              <a:rPr lang="fi-FI" sz="2400" dirty="0" err="1"/>
              <a:t>reserves</a:t>
            </a:r>
            <a:r>
              <a:rPr lang="fi-FI" sz="2400" dirty="0"/>
              <a:t>?</a:t>
            </a:r>
          </a:p>
        </p:txBody>
      </p:sp>
      <p:sp>
        <p:nvSpPr>
          <p:cNvPr id="5" name="Suorakulmio 4"/>
          <p:cNvSpPr/>
          <p:nvPr/>
        </p:nvSpPr>
        <p:spPr>
          <a:xfrm>
            <a:off x="3048000" y="4812632"/>
            <a:ext cx="1042737" cy="566155"/>
          </a:xfrm>
          <a:prstGeom prst="rect">
            <a:avLst/>
          </a:prstGeom>
          <a:solidFill>
            <a:srgbClr val="EEDFE2"/>
          </a:solidFill>
          <a:ln>
            <a:solidFill>
              <a:srgbClr val="EED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8289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Resource </a:t>
            </a:r>
            <a:r>
              <a:rPr lang="fi-FI" dirty="0" err="1" smtClean="0"/>
              <a:t>scarcity</a:t>
            </a:r>
            <a:endParaRPr lang="fi-FI" dirty="0"/>
          </a:p>
        </p:txBody>
      </p:sp>
      <p:sp>
        <p:nvSpPr>
          <p:cNvPr id="3" name="Sisällön paikkamerkki 2"/>
          <p:cNvSpPr>
            <a:spLocks noGrp="1"/>
          </p:cNvSpPr>
          <p:nvPr>
            <p:ph idx="1"/>
          </p:nvPr>
        </p:nvSpPr>
        <p:spPr>
          <a:xfrm>
            <a:off x="152402" y="1481669"/>
            <a:ext cx="5486399" cy="4758265"/>
          </a:xfrm>
        </p:spPr>
        <p:txBody>
          <a:bodyPr/>
          <a:lstStyle/>
          <a:p>
            <a:r>
              <a:rPr lang="fi-FI" dirty="0" err="1" smtClean="0"/>
              <a:t>Absolute</a:t>
            </a:r>
            <a:r>
              <a:rPr lang="fi-FI" dirty="0" smtClean="0"/>
              <a:t> </a:t>
            </a:r>
            <a:r>
              <a:rPr lang="fi-FI" dirty="0" err="1" smtClean="0"/>
              <a:t>scarcity</a:t>
            </a:r>
            <a:endParaRPr lang="fi-FI" dirty="0"/>
          </a:p>
          <a:p>
            <a:pPr lvl="1"/>
            <a:r>
              <a:rPr lang="fi-FI" dirty="0" err="1" smtClean="0"/>
              <a:t>Scarce</a:t>
            </a:r>
            <a:r>
              <a:rPr lang="fi-FI" dirty="0" smtClean="0"/>
              <a:t> </a:t>
            </a:r>
            <a:r>
              <a:rPr lang="fi-FI" dirty="0" err="1" smtClean="0"/>
              <a:t>reserve</a:t>
            </a:r>
            <a:r>
              <a:rPr lang="fi-FI" dirty="0" smtClean="0"/>
              <a:t> </a:t>
            </a:r>
            <a:r>
              <a:rPr lang="fi-FI" dirty="0" err="1" smtClean="0"/>
              <a:t>that</a:t>
            </a:r>
            <a:r>
              <a:rPr lang="fi-FI" dirty="0" smtClean="0"/>
              <a:t> </a:t>
            </a:r>
            <a:r>
              <a:rPr lang="fi-FI" dirty="0" err="1" smtClean="0"/>
              <a:t>can’t</a:t>
            </a:r>
            <a:r>
              <a:rPr lang="fi-FI" dirty="0" smtClean="0"/>
              <a:t> </a:t>
            </a:r>
            <a:r>
              <a:rPr lang="fi-FI" dirty="0" err="1" smtClean="0"/>
              <a:t>meet</a:t>
            </a:r>
            <a:r>
              <a:rPr lang="fi-FI" dirty="0" smtClean="0"/>
              <a:t> </a:t>
            </a:r>
            <a:r>
              <a:rPr lang="fi-FI" dirty="0" err="1" smtClean="0"/>
              <a:t>the</a:t>
            </a:r>
            <a:r>
              <a:rPr lang="fi-FI" dirty="0" smtClean="0"/>
              <a:t> </a:t>
            </a:r>
            <a:r>
              <a:rPr lang="fi-FI" dirty="0" err="1" smtClean="0"/>
              <a:t>demand</a:t>
            </a:r>
            <a:endParaRPr lang="fi-FI" dirty="0" smtClean="0"/>
          </a:p>
          <a:p>
            <a:pPr marL="609585" lvl="1" indent="0">
              <a:buNone/>
            </a:pPr>
            <a:endParaRPr lang="fi-FI" dirty="0"/>
          </a:p>
          <a:p>
            <a:r>
              <a:rPr lang="fi-FI" dirty="0" err="1" smtClean="0"/>
              <a:t>Relative</a:t>
            </a:r>
            <a:r>
              <a:rPr lang="fi-FI" dirty="0" smtClean="0"/>
              <a:t> </a:t>
            </a:r>
            <a:r>
              <a:rPr lang="fi-FI" dirty="0" err="1" smtClean="0"/>
              <a:t>scarcity</a:t>
            </a:r>
            <a:endParaRPr lang="fi-FI" dirty="0"/>
          </a:p>
          <a:p>
            <a:pPr lvl="1"/>
            <a:r>
              <a:rPr lang="fi-FI" dirty="0" err="1" smtClean="0"/>
              <a:t>Reserve</a:t>
            </a:r>
            <a:r>
              <a:rPr lang="fi-FI" dirty="0" smtClean="0"/>
              <a:t> </a:t>
            </a:r>
            <a:r>
              <a:rPr lang="fi-FI" dirty="0" err="1" smtClean="0"/>
              <a:t>that</a:t>
            </a:r>
            <a:r>
              <a:rPr lang="fi-FI" dirty="0" smtClean="0"/>
              <a:t> </a:t>
            </a:r>
            <a:r>
              <a:rPr lang="fi-FI" dirty="0" err="1" smtClean="0"/>
              <a:t>can’t</a:t>
            </a:r>
            <a:r>
              <a:rPr lang="fi-FI" dirty="0" smtClean="0"/>
              <a:t> </a:t>
            </a:r>
            <a:r>
              <a:rPr lang="fi-FI" dirty="0" err="1" smtClean="0"/>
              <a:t>be</a:t>
            </a:r>
            <a:r>
              <a:rPr lang="fi-FI" dirty="0" smtClean="0"/>
              <a:t> </a:t>
            </a:r>
            <a:r>
              <a:rPr lang="fi-FI" dirty="0" err="1" smtClean="0"/>
              <a:t>utilized</a:t>
            </a:r>
            <a:r>
              <a:rPr lang="fi-FI" dirty="0" smtClean="0"/>
              <a:t> at </a:t>
            </a:r>
            <a:r>
              <a:rPr lang="fi-FI" dirty="0" err="1" smtClean="0"/>
              <a:t>current</a:t>
            </a:r>
            <a:r>
              <a:rPr lang="fi-FI" dirty="0" smtClean="0"/>
              <a:t> </a:t>
            </a:r>
            <a:r>
              <a:rPr lang="fi-FI" dirty="0" err="1" smtClean="0"/>
              <a:t>circumstances</a:t>
            </a:r>
            <a:endParaRPr lang="fi-FI" dirty="0" smtClean="0"/>
          </a:p>
          <a:p>
            <a:pPr lvl="2"/>
            <a:r>
              <a:rPr lang="fi-FI" dirty="0" smtClean="0"/>
              <a:t>Can </a:t>
            </a:r>
            <a:r>
              <a:rPr lang="fi-FI" dirty="0" err="1" smtClean="0"/>
              <a:t>become</a:t>
            </a:r>
            <a:r>
              <a:rPr lang="fi-FI" dirty="0" smtClean="0"/>
              <a:t> </a:t>
            </a:r>
            <a:r>
              <a:rPr lang="fi-FI" dirty="0" err="1" smtClean="0"/>
              <a:t>exploitable</a:t>
            </a:r>
            <a:r>
              <a:rPr lang="fi-FI" dirty="0" smtClean="0"/>
              <a:t> </a:t>
            </a:r>
            <a:r>
              <a:rPr lang="fi-FI" dirty="0" err="1" smtClean="0"/>
              <a:t>if</a:t>
            </a:r>
            <a:r>
              <a:rPr lang="fi-FI" dirty="0" smtClean="0"/>
              <a:t> </a:t>
            </a:r>
            <a:r>
              <a:rPr lang="fi-FI" dirty="0" err="1" smtClean="0"/>
              <a:t>new</a:t>
            </a:r>
            <a:r>
              <a:rPr lang="fi-FI" dirty="0" smtClean="0"/>
              <a:t> </a:t>
            </a:r>
            <a:r>
              <a:rPr lang="fi-FI" dirty="0" err="1" smtClean="0"/>
              <a:t>technology</a:t>
            </a:r>
            <a:r>
              <a:rPr lang="fi-FI" dirty="0" smtClean="0"/>
              <a:t> </a:t>
            </a:r>
            <a:r>
              <a:rPr lang="fi-FI" dirty="0" err="1" smtClean="0"/>
              <a:t>emerges</a:t>
            </a:r>
            <a:r>
              <a:rPr lang="fi-FI" dirty="0" smtClean="0"/>
              <a:t> </a:t>
            </a:r>
            <a:r>
              <a:rPr lang="fi-FI" dirty="0" err="1" smtClean="0"/>
              <a:t>or</a:t>
            </a:r>
            <a:r>
              <a:rPr lang="fi-FI" dirty="0" smtClean="0"/>
              <a:t> </a:t>
            </a:r>
            <a:r>
              <a:rPr lang="fi-FI" dirty="0" err="1" smtClean="0"/>
              <a:t>if</a:t>
            </a:r>
            <a:r>
              <a:rPr lang="fi-FI" dirty="0" smtClean="0"/>
              <a:t> </a:t>
            </a:r>
            <a:r>
              <a:rPr lang="fi-FI" dirty="0" err="1" smtClean="0"/>
              <a:t>fuel</a:t>
            </a:r>
            <a:r>
              <a:rPr lang="fi-FI" dirty="0" smtClean="0"/>
              <a:t> </a:t>
            </a:r>
            <a:r>
              <a:rPr lang="fi-FI" dirty="0" err="1" smtClean="0"/>
              <a:t>prices</a:t>
            </a:r>
            <a:r>
              <a:rPr lang="fi-FI" dirty="0"/>
              <a:t> </a:t>
            </a:r>
            <a:r>
              <a:rPr lang="fi-FI" dirty="0" err="1" smtClean="0"/>
              <a:t>change</a:t>
            </a:r>
            <a:endParaRPr lang="fi-FI" dirty="0" smtClean="0"/>
          </a:p>
          <a:p>
            <a:pPr lvl="3"/>
            <a:r>
              <a:rPr lang="fi-FI" dirty="0" err="1" smtClean="0"/>
              <a:t>Shale</a:t>
            </a:r>
            <a:r>
              <a:rPr lang="fi-FI" dirty="0" smtClean="0"/>
              <a:t> </a:t>
            </a:r>
            <a:r>
              <a:rPr lang="fi-FI" dirty="0" err="1" smtClean="0"/>
              <a:t>gas</a:t>
            </a:r>
            <a:r>
              <a:rPr lang="fi-FI" dirty="0" smtClean="0"/>
              <a:t> and </a:t>
            </a:r>
            <a:r>
              <a:rPr lang="fi-FI" dirty="0" err="1" smtClean="0"/>
              <a:t>oil</a:t>
            </a:r>
            <a:r>
              <a:rPr lang="fi-FI" dirty="0" smtClean="0"/>
              <a:t>, </a:t>
            </a:r>
            <a:r>
              <a:rPr lang="fi-FI" dirty="0" err="1" smtClean="0"/>
              <a:t>arctic</a:t>
            </a:r>
            <a:r>
              <a:rPr lang="fi-FI" dirty="0" smtClean="0"/>
              <a:t> </a:t>
            </a:r>
            <a:r>
              <a:rPr lang="fi-FI" dirty="0" err="1" smtClean="0"/>
              <a:t>oil</a:t>
            </a:r>
            <a:endParaRPr lang="fi-FI" dirty="0" smtClean="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836" y="822325"/>
            <a:ext cx="5836762" cy="4110622"/>
          </a:xfrm>
          <a:prstGeom prst="rect">
            <a:avLst/>
          </a:prstGeom>
        </p:spPr>
      </p:pic>
      <p:sp>
        <p:nvSpPr>
          <p:cNvPr id="7" name="Suorakulmio 6"/>
          <p:cNvSpPr/>
          <p:nvPr/>
        </p:nvSpPr>
        <p:spPr>
          <a:xfrm>
            <a:off x="6073217" y="5036494"/>
            <a:ext cx="6096000" cy="1477328"/>
          </a:xfrm>
          <a:prstGeom prst="rect">
            <a:avLst/>
          </a:prstGeom>
        </p:spPr>
        <p:txBody>
          <a:bodyPr>
            <a:spAutoFit/>
          </a:bodyPr>
          <a:lstStyle/>
          <a:p>
            <a:r>
              <a:rPr lang="fi-FI" dirty="0">
                <a:hlinkClick r:id="rId3"/>
              </a:rPr>
              <a:t>https://snappygoat.com/s/?q=bestof%3AMethane+Hydrate+phase+diagram.jpg+BadJPEG+en+graphic+developed+based+on+data+from+Physical+Chemical+Characteristics+of+Natural+Gas+Hydrate%3B+Book+Series+Coastal#f07464c2a8068f058eaa42eda64fb59664b7dc86,0,5</a:t>
            </a:r>
            <a:r>
              <a:rPr lang="fi-FI" dirty="0" smtClean="0"/>
              <a:t>. </a:t>
            </a:r>
            <a:endParaRPr lang="fi-FI" dirty="0"/>
          </a:p>
        </p:txBody>
      </p:sp>
    </p:spTree>
    <p:extLst>
      <p:ext uri="{BB962C8B-B14F-4D97-AF65-F5344CB8AC3E}">
        <p14:creationId xmlns:p14="http://schemas.microsoft.com/office/powerpoint/2010/main" val="259575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EROI</a:t>
            </a:r>
          </a:p>
        </p:txBody>
      </p:sp>
      <p:sp>
        <p:nvSpPr>
          <p:cNvPr id="3" name="Sisällön paikkamerkki 2"/>
          <p:cNvSpPr>
            <a:spLocks noGrp="1"/>
          </p:cNvSpPr>
          <p:nvPr>
            <p:ph idx="1"/>
          </p:nvPr>
        </p:nvSpPr>
        <p:spPr>
          <a:xfrm>
            <a:off x="838200" y="1506971"/>
            <a:ext cx="10515600" cy="4161289"/>
          </a:xfrm>
        </p:spPr>
        <p:txBody>
          <a:bodyPr/>
          <a:lstStyle/>
          <a:p>
            <a:r>
              <a:rPr lang="fi-FI" dirty="0"/>
              <a:t>E</a:t>
            </a:r>
            <a:r>
              <a:rPr lang="fi-FI" dirty="0" smtClean="0"/>
              <a:t>nergy </a:t>
            </a:r>
            <a:r>
              <a:rPr lang="fi-FI" dirty="0"/>
              <a:t>R</a:t>
            </a:r>
            <a:r>
              <a:rPr lang="fi-FI" dirty="0" smtClean="0"/>
              <a:t>eturn </a:t>
            </a:r>
            <a:r>
              <a:rPr lang="fi-FI" dirty="0"/>
              <a:t>on </a:t>
            </a:r>
            <a:r>
              <a:rPr lang="fi-FI" dirty="0" smtClean="0"/>
              <a:t>(Energy) </a:t>
            </a:r>
            <a:r>
              <a:rPr lang="fi-FI" dirty="0" err="1" smtClean="0"/>
              <a:t>Invested</a:t>
            </a:r>
            <a:r>
              <a:rPr lang="fi-FI" dirty="0" smtClean="0"/>
              <a:t> = ERO(E)I</a:t>
            </a:r>
            <a:endParaRPr lang="fi-FI" dirty="0"/>
          </a:p>
          <a:p>
            <a:pPr marL="0" indent="0">
              <a:buNone/>
            </a:pPr>
            <a:r>
              <a:rPr lang="fi-FI" dirty="0" smtClean="0"/>
              <a:t>= </a:t>
            </a:r>
            <a:r>
              <a:rPr lang="fi-FI" b="1" dirty="0" err="1" smtClean="0"/>
              <a:t>energy</a:t>
            </a:r>
            <a:r>
              <a:rPr lang="fi-FI" b="1" dirty="0" smtClean="0"/>
              <a:t> output </a:t>
            </a:r>
            <a:r>
              <a:rPr lang="fi-FI" dirty="0" err="1" smtClean="0"/>
              <a:t>that</a:t>
            </a:r>
            <a:r>
              <a:rPr lang="fi-FI" dirty="0" smtClean="0"/>
              <a:t> </a:t>
            </a:r>
            <a:r>
              <a:rPr lang="fi-FI" dirty="0" err="1" smtClean="0"/>
              <a:t>we</a:t>
            </a:r>
            <a:r>
              <a:rPr lang="fi-FI" dirty="0" smtClean="0"/>
              <a:t> </a:t>
            </a:r>
            <a:r>
              <a:rPr lang="fi-FI" dirty="0" err="1" smtClean="0"/>
              <a:t>get</a:t>
            </a:r>
            <a:r>
              <a:rPr lang="fi-FI" dirty="0" smtClean="0"/>
              <a:t> out of </a:t>
            </a:r>
            <a:r>
              <a:rPr lang="fi-FI" dirty="0" err="1" smtClean="0"/>
              <a:t>fuel</a:t>
            </a:r>
            <a:r>
              <a:rPr lang="fi-FI" dirty="0" smtClean="0"/>
              <a:t> </a:t>
            </a:r>
            <a:r>
              <a:rPr lang="fi-FI" b="1" dirty="0" err="1" smtClean="0"/>
              <a:t>related</a:t>
            </a:r>
            <a:r>
              <a:rPr lang="fi-FI" b="1" dirty="0" smtClean="0"/>
              <a:t> to </a:t>
            </a:r>
            <a:r>
              <a:rPr lang="fi-FI" dirty="0" err="1" smtClean="0"/>
              <a:t>the</a:t>
            </a:r>
            <a:r>
              <a:rPr lang="fi-FI" dirty="0" smtClean="0"/>
              <a:t> </a:t>
            </a:r>
            <a:r>
              <a:rPr lang="fi-FI" dirty="0" err="1" smtClean="0"/>
              <a:t>amount</a:t>
            </a:r>
            <a:r>
              <a:rPr lang="fi-FI" dirty="0" smtClean="0"/>
              <a:t> of </a:t>
            </a:r>
            <a:r>
              <a:rPr lang="fi-FI" b="1" dirty="0" err="1" smtClean="0"/>
              <a:t>energy</a:t>
            </a:r>
            <a:r>
              <a:rPr lang="fi-FI" b="1" dirty="0" smtClean="0"/>
              <a:t> </a:t>
            </a:r>
            <a:r>
              <a:rPr lang="fi-FI" b="1" dirty="0" err="1" smtClean="0"/>
              <a:t>consumed</a:t>
            </a:r>
            <a:r>
              <a:rPr lang="fi-FI" b="1" dirty="0" smtClean="0"/>
              <a:t> </a:t>
            </a:r>
            <a:r>
              <a:rPr lang="fi-FI" dirty="0" smtClean="0"/>
              <a:t>in </a:t>
            </a:r>
            <a:r>
              <a:rPr lang="fi-FI" dirty="0" err="1" smtClean="0"/>
              <a:t>extracting</a:t>
            </a:r>
            <a:r>
              <a:rPr lang="fi-FI" dirty="0" smtClean="0"/>
              <a:t>, </a:t>
            </a:r>
            <a:r>
              <a:rPr lang="fi-FI" dirty="0" err="1" smtClean="0"/>
              <a:t>refining</a:t>
            </a:r>
            <a:r>
              <a:rPr lang="fi-FI" dirty="0" smtClean="0"/>
              <a:t> etc. </a:t>
            </a:r>
            <a:r>
              <a:rPr lang="fi-FI" dirty="0" err="1" smtClean="0"/>
              <a:t>the</a:t>
            </a:r>
            <a:r>
              <a:rPr lang="fi-FI" dirty="0" smtClean="0"/>
              <a:t> </a:t>
            </a:r>
            <a:r>
              <a:rPr lang="fi-FI" dirty="0" err="1" smtClean="0"/>
              <a:t>raw</a:t>
            </a:r>
            <a:r>
              <a:rPr lang="fi-FI" dirty="0" smtClean="0"/>
              <a:t> </a:t>
            </a:r>
            <a:r>
              <a:rPr lang="fi-FI" dirty="0" err="1" smtClean="0"/>
              <a:t>energy</a:t>
            </a:r>
            <a:r>
              <a:rPr lang="fi-FI" dirty="0" smtClean="0"/>
              <a:t> </a:t>
            </a:r>
            <a:r>
              <a:rPr lang="fi-FI" dirty="0" err="1" smtClean="0"/>
              <a:t>source</a:t>
            </a:r>
            <a:r>
              <a:rPr lang="fi-FI" dirty="0" smtClean="0"/>
              <a:t> to a </a:t>
            </a:r>
            <a:r>
              <a:rPr lang="fi-FI" dirty="0" err="1" smtClean="0"/>
              <a:t>fuel</a:t>
            </a:r>
            <a:endParaRPr lang="fi-FI" dirty="0" smtClean="0"/>
          </a:p>
        </p:txBody>
      </p:sp>
    </p:spTree>
    <p:extLst>
      <p:ext uri="{BB962C8B-B14F-4D97-AF65-F5344CB8AC3E}">
        <p14:creationId xmlns:p14="http://schemas.microsoft.com/office/powerpoint/2010/main" val="180679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lvl="0"/>
            <a:r>
              <a:rPr lang="fi-FI" dirty="0"/>
              <a:t>Resource </a:t>
            </a:r>
            <a:r>
              <a:rPr lang="fi-FI" dirty="0" err="1"/>
              <a:t>scarcity</a:t>
            </a:r>
            <a:endParaRPr lang="fi-FI" dirty="0"/>
          </a:p>
        </p:txBody>
      </p:sp>
      <p:sp>
        <p:nvSpPr>
          <p:cNvPr id="10" name="Tekstiruutu 9"/>
          <p:cNvSpPr txBox="1"/>
          <p:nvPr/>
        </p:nvSpPr>
        <p:spPr>
          <a:xfrm>
            <a:off x="6740435" y="165861"/>
            <a:ext cx="5451565" cy="3293209"/>
          </a:xfrm>
          <a:prstGeom prst="rect">
            <a:avLst/>
          </a:prstGeom>
        </p:spPr>
        <p:txBody>
          <a:bodyPr wrap="square" rtlCol="0" anchor="t">
            <a:spAutoFit/>
          </a:bodyPr>
          <a:lstStyle/>
          <a:p>
            <a:pPr marL="285744" indent="-285744">
              <a:buFont typeface="Arial" panose="020B0604020202020204" pitchFamily="34" charset="0"/>
              <a:buChar char="•"/>
            </a:pPr>
            <a:r>
              <a:rPr lang="fi-FI" sz="2200" dirty="0" err="1"/>
              <a:t>We</a:t>
            </a:r>
            <a:r>
              <a:rPr lang="fi-FI" sz="2200" dirty="0"/>
              <a:t> </a:t>
            </a:r>
            <a:r>
              <a:rPr lang="fi-FI" sz="2200" dirty="0" err="1"/>
              <a:t>use</a:t>
            </a:r>
            <a:r>
              <a:rPr lang="fi-FI" sz="2200" dirty="0"/>
              <a:t> </a:t>
            </a:r>
            <a:r>
              <a:rPr lang="fi-FI" sz="2200" dirty="0" smtClean="0"/>
              <a:t>1,7 </a:t>
            </a:r>
            <a:r>
              <a:rPr lang="fi-FI" sz="2200" dirty="0" err="1"/>
              <a:t>Earths</a:t>
            </a:r>
            <a:r>
              <a:rPr lang="fi-FI" sz="2200" dirty="0"/>
              <a:t> at </a:t>
            </a:r>
            <a:r>
              <a:rPr lang="fi-FI" sz="2200" dirty="0" err="1"/>
              <a:t>the</a:t>
            </a:r>
            <a:r>
              <a:rPr lang="fi-FI" sz="2200" dirty="0"/>
              <a:t> </a:t>
            </a:r>
            <a:r>
              <a:rPr lang="fi-FI" sz="2200" dirty="0" err="1"/>
              <a:t>moment</a:t>
            </a:r>
            <a:endParaRPr lang="fi-FI" sz="2200" dirty="0"/>
          </a:p>
          <a:p>
            <a:endParaRPr lang="fi-FI" sz="2200" dirty="0"/>
          </a:p>
          <a:p>
            <a:pPr marL="285744" indent="-285744">
              <a:buFont typeface="Arial" panose="020B0604020202020204" pitchFamily="34" charset="0"/>
              <a:buChar char="•"/>
            </a:pPr>
            <a:r>
              <a:rPr lang="fi-FI" sz="2200" dirty="0" err="1"/>
              <a:t>Population</a:t>
            </a:r>
            <a:r>
              <a:rPr lang="fi-FI" sz="2200" dirty="0"/>
              <a:t> 10 </a:t>
            </a:r>
            <a:r>
              <a:rPr lang="fi-FI" sz="2200" dirty="0" err="1"/>
              <a:t>billoin</a:t>
            </a:r>
            <a:r>
              <a:rPr lang="fi-FI" sz="2200" dirty="0"/>
              <a:t> in 2050 </a:t>
            </a:r>
          </a:p>
          <a:p>
            <a:pPr marL="285744" indent="-285744">
              <a:buFont typeface="Arial" panose="020B0604020202020204" pitchFamily="34" charset="0"/>
              <a:buChar char="•"/>
            </a:pPr>
            <a:endParaRPr lang="fi-FI" sz="2200" dirty="0"/>
          </a:p>
          <a:p>
            <a:pPr marL="285744" indent="-285744">
              <a:buFont typeface="Arial" panose="020B0604020202020204" pitchFamily="34" charset="0"/>
              <a:buChar char="•"/>
            </a:pPr>
            <a:r>
              <a:rPr lang="fi-FI" sz="2200" dirty="0"/>
              <a:t>2.5 </a:t>
            </a:r>
            <a:r>
              <a:rPr lang="fi-FI" sz="2200" dirty="0" err="1"/>
              <a:t>billion</a:t>
            </a:r>
            <a:r>
              <a:rPr lang="fi-FI" sz="2200" dirty="0"/>
              <a:t> </a:t>
            </a:r>
            <a:r>
              <a:rPr lang="fi-FI" sz="2200" dirty="0" err="1"/>
              <a:t>new</a:t>
            </a:r>
            <a:r>
              <a:rPr lang="fi-FI" sz="2200" dirty="0"/>
              <a:t> </a:t>
            </a:r>
            <a:r>
              <a:rPr lang="fi-FI" sz="2200" dirty="0" err="1"/>
              <a:t>middle-class</a:t>
            </a:r>
            <a:r>
              <a:rPr lang="fi-FI" sz="2200" dirty="0"/>
              <a:t> </a:t>
            </a:r>
            <a:r>
              <a:rPr lang="fi-FI" sz="2200" dirty="0" err="1"/>
              <a:t>people</a:t>
            </a:r>
            <a:r>
              <a:rPr lang="fi-FI" sz="2200" dirty="0"/>
              <a:t> </a:t>
            </a:r>
            <a:r>
              <a:rPr lang="fi-FI" sz="2200" dirty="0" err="1"/>
              <a:t>until</a:t>
            </a:r>
            <a:r>
              <a:rPr lang="fi-FI" sz="2200" dirty="0"/>
              <a:t> 2030</a:t>
            </a:r>
          </a:p>
          <a:p>
            <a:pPr marL="895328" lvl="1" indent="-285744">
              <a:buFont typeface="Arial" panose="020B0604020202020204" pitchFamily="34" charset="0"/>
              <a:buChar char="•"/>
            </a:pPr>
            <a:r>
              <a:rPr lang="fi-FI" sz="2200" dirty="0"/>
              <a:t>China, </a:t>
            </a:r>
            <a:r>
              <a:rPr lang="fi-FI" sz="2200" dirty="0" err="1"/>
              <a:t>India</a:t>
            </a:r>
            <a:r>
              <a:rPr lang="fi-FI" sz="2200" dirty="0"/>
              <a:t>, </a:t>
            </a:r>
            <a:r>
              <a:rPr lang="fi-FI" sz="2200" dirty="0" err="1"/>
              <a:t>Africa</a:t>
            </a:r>
            <a:endParaRPr lang="fi-FI" sz="2200" dirty="0"/>
          </a:p>
          <a:p>
            <a:pPr marL="285744" indent="-285744">
              <a:buFont typeface="Arial" panose="020B0604020202020204" pitchFamily="34" charset="0"/>
              <a:buChar char="•"/>
            </a:pPr>
            <a:endParaRPr lang="fi-FI" dirty="0"/>
          </a:p>
          <a:p>
            <a:pPr marL="285744" indent="-285744">
              <a:buFont typeface="Arial" panose="020B0604020202020204" pitchFamily="34" charset="0"/>
              <a:buChar char="•"/>
            </a:pPr>
            <a:endParaRPr lang="fi-FI" dirty="0"/>
          </a:p>
          <a:p>
            <a:pPr marL="285744" indent="-285744">
              <a:buFont typeface="Arial" panose="020B0604020202020204" pitchFamily="34" charset="0"/>
              <a:buChar char="•"/>
            </a:pPr>
            <a:endParaRPr lang="fi-FI" dirty="0"/>
          </a:p>
        </p:txBody>
      </p:sp>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94284"/>
            <a:ext cx="7115264" cy="4463716"/>
          </a:xfrm>
          <a:prstGeom prst="rect">
            <a:avLst/>
          </a:prstGeom>
        </p:spPr>
      </p:pic>
      <p:sp>
        <p:nvSpPr>
          <p:cNvPr id="6" name="Suorakulmio 5"/>
          <p:cNvSpPr/>
          <p:nvPr/>
        </p:nvSpPr>
        <p:spPr>
          <a:xfrm>
            <a:off x="7115263" y="6211669"/>
            <a:ext cx="3316116" cy="523220"/>
          </a:xfrm>
          <a:prstGeom prst="rect">
            <a:avLst/>
          </a:prstGeom>
        </p:spPr>
        <p:txBody>
          <a:bodyPr wrap="square">
            <a:spAutoFit/>
          </a:bodyPr>
          <a:lstStyle/>
          <a:p>
            <a:r>
              <a:rPr lang="fi-FI" sz="1400" dirty="0">
                <a:hlinkClick r:id="rId4"/>
              </a:rPr>
              <a:t>https://</a:t>
            </a:r>
            <a:r>
              <a:rPr lang="fi-FI" sz="1400" dirty="0" smtClean="0">
                <a:hlinkClick r:id="rId4"/>
              </a:rPr>
              <a:t>commons.wikimedia.org/wiki/File:Earth_Overshoot_Day_1969-2018.jpg</a:t>
            </a:r>
            <a:r>
              <a:rPr lang="fi-FI" sz="1400" dirty="0" smtClean="0"/>
              <a:t> </a:t>
            </a:r>
            <a:endParaRPr lang="fi-FI" sz="1400" dirty="0"/>
          </a:p>
        </p:txBody>
      </p:sp>
    </p:spTree>
    <p:extLst>
      <p:ext uri="{BB962C8B-B14F-4D97-AF65-F5344CB8AC3E}">
        <p14:creationId xmlns:p14="http://schemas.microsoft.com/office/powerpoint/2010/main" val="89524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EROI</a:t>
            </a:r>
          </a:p>
        </p:txBody>
      </p:sp>
      <p:sp>
        <p:nvSpPr>
          <p:cNvPr id="3" name="Sisällön paikkamerkki 2"/>
          <p:cNvSpPr>
            <a:spLocks noGrp="1"/>
          </p:cNvSpPr>
          <p:nvPr>
            <p:ph idx="1"/>
          </p:nvPr>
        </p:nvSpPr>
        <p:spPr>
          <a:xfrm>
            <a:off x="838200" y="1572155"/>
            <a:ext cx="10515600" cy="4161289"/>
          </a:xfrm>
        </p:spPr>
        <p:txBody>
          <a:bodyPr/>
          <a:lstStyle/>
          <a:p>
            <a:r>
              <a:rPr lang="fi-FI" dirty="0" smtClean="0"/>
              <a:t>EROI </a:t>
            </a:r>
            <a:r>
              <a:rPr lang="fi-FI" dirty="0" err="1" smtClean="0"/>
              <a:t>value</a:t>
            </a:r>
            <a:r>
              <a:rPr lang="fi-FI" dirty="0" smtClean="0"/>
              <a:t> for </a:t>
            </a:r>
            <a:r>
              <a:rPr lang="fi-FI" dirty="0" err="1" smtClean="0"/>
              <a:t>oil</a:t>
            </a:r>
            <a:r>
              <a:rPr lang="fi-FI" dirty="0" smtClean="0"/>
              <a:t> </a:t>
            </a:r>
            <a:r>
              <a:rPr lang="fi-FI" dirty="0" err="1" smtClean="0"/>
              <a:t>has</a:t>
            </a:r>
            <a:r>
              <a:rPr lang="fi-FI" dirty="0" smtClean="0"/>
              <a:t> </a:t>
            </a:r>
            <a:r>
              <a:rPr lang="fi-FI" dirty="0" err="1" smtClean="0"/>
              <a:t>decreased</a:t>
            </a:r>
            <a:r>
              <a:rPr lang="fi-FI" dirty="0"/>
              <a:t> </a:t>
            </a:r>
            <a:r>
              <a:rPr lang="fi-FI" dirty="0" err="1" smtClean="0"/>
              <a:t>hugely</a:t>
            </a:r>
            <a:r>
              <a:rPr lang="fi-FI" dirty="0" smtClean="0"/>
              <a:t> </a:t>
            </a:r>
            <a:r>
              <a:rPr lang="fi-FI" dirty="0" err="1" smtClean="0"/>
              <a:t>since</a:t>
            </a:r>
            <a:r>
              <a:rPr lang="fi-FI" dirty="0" smtClean="0"/>
              <a:t> </a:t>
            </a:r>
            <a:r>
              <a:rPr lang="fi-FI" dirty="0" err="1" smtClean="0"/>
              <a:t>the</a:t>
            </a:r>
            <a:r>
              <a:rPr lang="fi-FI" dirty="0" smtClean="0"/>
              <a:t> </a:t>
            </a:r>
            <a:r>
              <a:rPr lang="fi-FI" dirty="0" err="1" smtClean="0"/>
              <a:t>beginning</a:t>
            </a:r>
            <a:r>
              <a:rPr lang="fi-FI" dirty="0" smtClean="0"/>
              <a:t> of </a:t>
            </a:r>
            <a:r>
              <a:rPr lang="fi-FI" dirty="0" err="1" smtClean="0"/>
              <a:t>the</a:t>
            </a:r>
            <a:r>
              <a:rPr lang="fi-FI" dirty="0" smtClean="0"/>
              <a:t> </a:t>
            </a:r>
            <a:r>
              <a:rPr lang="fi-FI" dirty="0" err="1" smtClean="0"/>
              <a:t>modern</a:t>
            </a:r>
            <a:r>
              <a:rPr lang="fi-FI" dirty="0" smtClean="0"/>
              <a:t> </a:t>
            </a:r>
            <a:r>
              <a:rPr lang="fi-FI" dirty="0" err="1" smtClean="0"/>
              <a:t>era</a:t>
            </a:r>
            <a:endParaRPr lang="fi-FI" dirty="0" smtClean="0"/>
          </a:p>
          <a:p>
            <a:pPr marL="0" indent="0">
              <a:buNone/>
            </a:pPr>
            <a:endParaRPr lang="fi-FI" dirty="0" smtClean="0"/>
          </a:p>
          <a:p>
            <a:r>
              <a:rPr lang="fi-FI" dirty="0" err="1" smtClean="0"/>
              <a:t>Profitability</a:t>
            </a:r>
            <a:r>
              <a:rPr lang="fi-FI" dirty="0" smtClean="0"/>
              <a:t> </a:t>
            </a:r>
            <a:r>
              <a:rPr lang="fi-FI" dirty="0" err="1" smtClean="0"/>
              <a:t>ratio</a:t>
            </a:r>
            <a:r>
              <a:rPr lang="fi-FI" dirty="0" smtClean="0"/>
              <a:t> </a:t>
            </a:r>
            <a:r>
              <a:rPr lang="fi-FI" b="1" dirty="0"/>
              <a:t>6:1</a:t>
            </a:r>
          </a:p>
          <a:p>
            <a:endParaRPr lang="fi-FI" dirty="0" smtClean="0"/>
          </a:p>
          <a:p>
            <a:r>
              <a:rPr lang="fi-FI" dirty="0" err="1" smtClean="0"/>
              <a:t>Modern</a:t>
            </a:r>
            <a:r>
              <a:rPr lang="fi-FI" dirty="0" smtClean="0"/>
              <a:t> </a:t>
            </a:r>
            <a:r>
              <a:rPr lang="fi-FI" dirty="0" err="1" smtClean="0"/>
              <a:t>society</a:t>
            </a:r>
            <a:r>
              <a:rPr lang="fi-FI" dirty="0" smtClean="0"/>
              <a:t> </a:t>
            </a:r>
            <a:r>
              <a:rPr lang="fi-FI" dirty="0" err="1" smtClean="0"/>
              <a:t>needs</a:t>
            </a:r>
            <a:r>
              <a:rPr lang="fi-FI" dirty="0" smtClean="0"/>
              <a:t> </a:t>
            </a:r>
          </a:p>
          <a:p>
            <a:pPr marL="0" indent="0">
              <a:buNone/>
            </a:pPr>
            <a:r>
              <a:rPr lang="fi-FI" dirty="0" smtClean="0"/>
              <a:t>EROI </a:t>
            </a:r>
            <a:r>
              <a:rPr lang="fi-FI" dirty="0" err="1" smtClean="0"/>
              <a:t>value</a:t>
            </a:r>
            <a:r>
              <a:rPr lang="fi-FI" dirty="0" smtClean="0"/>
              <a:t> of </a:t>
            </a:r>
          </a:p>
          <a:p>
            <a:pPr marL="0" indent="0">
              <a:buNone/>
            </a:pPr>
            <a:r>
              <a:rPr lang="fi-FI" b="1" dirty="0" smtClean="0"/>
              <a:t>10:1</a:t>
            </a:r>
            <a:endParaRPr lang="fi-FI" dirty="0"/>
          </a:p>
          <a:p>
            <a:pPr lvl="1"/>
            <a:endParaRPr lang="fi-FI" dirty="0"/>
          </a:p>
        </p:txBody>
      </p:sp>
      <p:sp>
        <p:nvSpPr>
          <p:cNvPr id="6" name="Tekstiruutu 5"/>
          <p:cNvSpPr txBox="1"/>
          <p:nvPr/>
        </p:nvSpPr>
        <p:spPr>
          <a:xfrm>
            <a:off x="5630779" y="3652799"/>
            <a:ext cx="5498431" cy="1477328"/>
          </a:xfrm>
          <a:prstGeom prst="rect">
            <a:avLst/>
          </a:prstGeom>
          <a:noFill/>
        </p:spPr>
        <p:txBody>
          <a:bodyPr wrap="square" rtlCol="0">
            <a:spAutoFit/>
          </a:bodyPr>
          <a:lstStyle/>
          <a:p>
            <a:r>
              <a:rPr lang="fi-FI" dirty="0" err="1" smtClean="0"/>
              <a:t>See</a:t>
            </a:r>
            <a:r>
              <a:rPr lang="fi-FI" dirty="0" smtClean="0"/>
              <a:t> </a:t>
            </a:r>
            <a:r>
              <a:rPr lang="fi-FI" i="1" dirty="0" smtClean="0"/>
              <a:t>Figure </a:t>
            </a:r>
            <a:r>
              <a:rPr lang="fi-FI" dirty="0" smtClean="0"/>
              <a:t>1 in </a:t>
            </a:r>
            <a:r>
              <a:rPr lang="fi-FI" dirty="0" err="1" smtClean="0"/>
              <a:t>page</a:t>
            </a:r>
            <a:r>
              <a:rPr lang="fi-FI" dirty="0" smtClean="0"/>
              <a:t> 1873 in </a:t>
            </a:r>
            <a:r>
              <a:rPr lang="en-US" dirty="0"/>
              <a:t>Guilford M. C. </a:t>
            </a:r>
            <a:r>
              <a:rPr lang="en-US" i="1" dirty="0"/>
              <a:t>et </a:t>
            </a:r>
            <a:r>
              <a:rPr lang="en-US" dirty="0"/>
              <a:t>al. 2011: </a:t>
            </a:r>
            <a:r>
              <a:rPr lang="en-US" dirty="0">
                <a:hlinkClick r:id="rId3"/>
              </a:rPr>
              <a:t>A New Long Term Assessment of Energy Return on Investment (EROI) for U.S. Oil and Gas Discovery and Production</a:t>
            </a:r>
            <a:endParaRPr lang="en-US" dirty="0"/>
          </a:p>
          <a:p>
            <a:endParaRPr lang="fi-FI" dirty="0"/>
          </a:p>
        </p:txBody>
      </p:sp>
    </p:spTree>
    <p:extLst>
      <p:ext uri="{BB962C8B-B14F-4D97-AF65-F5344CB8AC3E}">
        <p14:creationId xmlns:p14="http://schemas.microsoft.com/office/powerpoint/2010/main" val="1600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EROI </a:t>
            </a:r>
            <a:r>
              <a:rPr lang="fi-FI" dirty="0" smtClean="0"/>
              <a:t>in a </a:t>
            </a:r>
            <a:r>
              <a:rPr lang="fi-FI" dirty="0" err="1" smtClean="0"/>
              <a:t>society</a:t>
            </a:r>
            <a:endParaRPr lang="fi-FI" dirty="0"/>
          </a:p>
        </p:txBody>
      </p:sp>
      <p:sp>
        <p:nvSpPr>
          <p:cNvPr id="3" name="Sisällön paikkamerkki 2"/>
          <p:cNvSpPr>
            <a:spLocks noGrp="1"/>
          </p:cNvSpPr>
          <p:nvPr>
            <p:ph idx="1"/>
          </p:nvPr>
        </p:nvSpPr>
        <p:spPr/>
        <p:txBody>
          <a:bodyPr>
            <a:normAutofit/>
          </a:bodyPr>
          <a:lstStyle/>
          <a:p>
            <a:pPr marL="0" indent="0" fontAlgn="base">
              <a:buNone/>
            </a:pPr>
            <a:r>
              <a:rPr lang="en-US" sz="2400" u="sng" dirty="0"/>
              <a:t>Min. EROI required</a:t>
            </a:r>
            <a:r>
              <a:rPr lang="en-US" sz="2400" dirty="0"/>
              <a:t>   </a:t>
            </a:r>
            <a:r>
              <a:rPr lang="en-US" sz="2400" dirty="0" smtClean="0"/>
              <a:t>   </a:t>
            </a:r>
            <a:r>
              <a:rPr lang="en-US" sz="2400" u="sng" dirty="0" smtClean="0"/>
              <a:t>Activity</a:t>
            </a:r>
            <a:endParaRPr lang="en-US" sz="2400" u="sng" dirty="0"/>
          </a:p>
          <a:p>
            <a:pPr lvl="1" fontAlgn="base"/>
            <a:r>
              <a:rPr lang="en-US" dirty="0"/>
              <a:t>1.1  : 1             </a:t>
            </a:r>
            <a:r>
              <a:rPr lang="en-US" dirty="0" smtClean="0"/>
              <a:t>	Extract </a:t>
            </a:r>
            <a:r>
              <a:rPr lang="en-US" dirty="0"/>
              <a:t>oil</a:t>
            </a:r>
          </a:p>
          <a:p>
            <a:pPr lvl="1" fontAlgn="base"/>
            <a:r>
              <a:rPr lang="en-US" dirty="0"/>
              <a:t>1.2  : 1             </a:t>
            </a:r>
            <a:r>
              <a:rPr lang="en-US" dirty="0" smtClean="0"/>
              <a:t>	Refine </a:t>
            </a:r>
            <a:r>
              <a:rPr lang="en-US" dirty="0"/>
              <a:t>Oil</a:t>
            </a:r>
          </a:p>
          <a:p>
            <a:pPr lvl="1" fontAlgn="base"/>
            <a:r>
              <a:rPr lang="en-US" dirty="0"/>
              <a:t>3    :  1            </a:t>
            </a:r>
            <a:r>
              <a:rPr lang="en-US" dirty="0" smtClean="0"/>
              <a:t> 	Transportation</a:t>
            </a:r>
            <a:endParaRPr lang="en-US" dirty="0"/>
          </a:p>
          <a:p>
            <a:pPr lvl="1" fontAlgn="base"/>
            <a:r>
              <a:rPr lang="en-US" dirty="0"/>
              <a:t>5    :  1             </a:t>
            </a:r>
            <a:r>
              <a:rPr lang="en-US" dirty="0" smtClean="0"/>
              <a:t>	Grow </a:t>
            </a:r>
            <a:r>
              <a:rPr lang="en-US" dirty="0"/>
              <a:t>Food</a:t>
            </a:r>
          </a:p>
          <a:p>
            <a:pPr lvl="1" fontAlgn="base"/>
            <a:r>
              <a:rPr lang="en-US" dirty="0"/>
              <a:t>7-8 :  1             </a:t>
            </a:r>
            <a:r>
              <a:rPr lang="en-US" dirty="0" smtClean="0"/>
              <a:t>	Support </a:t>
            </a:r>
            <a:r>
              <a:rPr lang="en-US" dirty="0"/>
              <a:t>Family of Workers</a:t>
            </a:r>
          </a:p>
          <a:p>
            <a:pPr lvl="1" fontAlgn="base"/>
            <a:r>
              <a:rPr lang="en-US" dirty="0"/>
              <a:t>10  :  1             </a:t>
            </a:r>
            <a:r>
              <a:rPr lang="en-US" dirty="0" smtClean="0"/>
              <a:t>	Education</a:t>
            </a:r>
            <a:endParaRPr lang="en-US" dirty="0"/>
          </a:p>
          <a:p>
            <a:pPr lvl="1" fontAlgn="base"/>
            <a:r>
              <a:rPr lang="en-US" dirty="0"/>
              <a:t>12  :  1             </a:t>
            </a:r>
            <a:r>
              <a:rPr lang="en-US" dirty="0" smtClean="0"/>
              <a:t>	Health </a:t>
            </a:r>
            <a:r>
              <a:rPr lang="en-US" dirty="0"/>
              <a:t>Care</a:t>
            </a:r>
          </a:p>
          <a:p>
            <a:pPr lvl="1" fontAlgn="base"/>
            <a:r>
              <a:rPr lang="en-US" dirty="0"/>
              <a:t>14  :  1             </a:t>
            </a:r>
            <a:r>
              <a:rPr lang="en-US" dirty="0" smtClean="0"/>
              <a:t>	Arts </a:t>
            </a:r>
            <a:r>
              <a:rPr lang="en-US" dirty="0"/>
              <a:t>and other culture</a:t>
            </a:r>
          </a:p>
        </p:txBody>
      </p:sp>
      <p:sp>
        <p:nvSpPr>
          <p:cNvPr id="7" name="Tekstiruutu 6"/>
          <p:cNvSpPr txBox="1"/>
          <p:nvPr/>
        </p:nvSpPr>
        <p:spPr>
          <a:xfrm>
            <a:off x="2567491" y="5852161"/>
            <a:ext cx="4748981" cy="646331"/>
          </a:xfrm>
          <a:prstGeom prst="rect">
            <a:avLst/>
          </a:prstGeom>
          <a:noFill/>
        </p:spPr>
        <p:txBody>
          <a:bodyPr wrap="square" rtlCol="0">
            <a:spAutoFit/>
          </a:bodyPr>
          <a:lstStyle/>
          <a:p>
            <a:r>
              <a:rPr lang="en-US" sz="1200" dirty="0"/>
              <a:t>Lambert, J.; Lambert, G. Life, Liberty, and the Pursuit of Energy: Understanding the Psychology of Depleting Oil Resources; </a:t>
            </a:r>
            <a:r>
              <a:rPr lang="en-US" sz="1200" dirty="0" err="1"/>
              <a:t>Karnak</a:t>
            </a:r>
            <a:r>
              <a:rPr lang="en-US" sz="1200" dirty="0"/>
              <a:t> Books: London, UK, In preparation.</a:t>
            </a:r>
            <a:endParaRPr lang="fi-FI" sz="1200" dirty="0"/>
          </a:p>
        </p:txBody>
      </p:sp>
    </p:spTree>
    <p:extLst>
      <p:ext uri="{BB962C8B-B14F-4D97-AF65-F5344CB8AC3E}">
        <p14:creationId xmlns:p14="http://schemas.microsoft.com/office/powerpoint/2010/main" val="47436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a:t>
            </a:r>
            <a:r>
              <a:rPr lang="fi-FI" dirty="0" err="1" smtClean="0"/>
              <a:t>Fossil</a:t>
            </a:r>
            <a:r>
              <a:rPr lang="fi-FI" dirty="0" smtClean="0"/>
              <a:t> </a:t>
            </a:r>
            <a:r>
              <a:rPr lang="fi-FI" dirty="0" err="1" smtClean="0"/>
              <a:t>society</a:t>
            </a:r>
            <a:r>
              <a:rPr lang="fi-FI" dirty="0" smtClean="0"/>
              <a:t>”</a:t>
            </a:r>
            <a:endParaRPr lang="fi-FI" dirty="0"/>
          </a:p>
        </p:txBody>
      </p:sp>
      <p:sp>
        <p:nvSpPr>
          <p:cNvPr id="3" name="Sisällön paikkamerkki 2"/>
          <p:cNvSpPr>
            <a:spLocks noGrp="1"/>
          </p:cNvSpPr>
          <p:nvPr>
            <p:ph idx="1"/>
          </p:nvPr>
        </p:nvSpPr>
        <p:spPr/>
        <p:txBody>
          <a:bodyPr>
            <a:normAutofit/>
          </a:bodyPr>
          <a:lstStyle/>
          <a:p>
            <a:r>
              <a:rPr lang="fi-FI" dirty="0" err="1" smtClean="0"/>
              <a:t>It’s</a:t>
            </a:r>
            <a:r>
              <a:rPr lang="fi-FI" dirty="0" smtClean="0"/>
              <a:t> </a:t>
            </a:r>
            <a:r>
              <a:rPr lang="fi-FI" dirty="0" err="1" smtClean="0"/>
              <a:t>difficult</a:t>
            </a:r>
            <a:r>
              <a:rPr lang="fi-FI" dirty="0" smtClean="0"/>
              <a:t> to </a:t>
            </a:r>
            <a:r>
              <a:rPr lang="fi-FI" dirty="0" err="1" smtClean="0"/>
              <a:t>substitute</a:t>
            </a:r>
            <a:r>
              <a:rPr lang="fi-FI" dirty="0" smtClean="0"/>
              <a:t> </a:t>
            </a:r>
            <a:r>
              <a:rPr lang="fi-FI" dirty="0" err="1" smtClean="0"/>
              <a:t>fossil</a:t>
            </a:r>
            <a:r>
              <a:rPr lang="fi-FI" dirty="0" smtClean="0"/>
              <a:t> </a:t>
            </a:r>
            <a:r>
              <a:rPr lang="fi-FI" dirty="0" err="1" smtClean="0"/>
              <a:t>fuels</a:t>
            </a:r>
            <a:endParaRPr lang="fi-FI" dirty="0"/>
          </a:p>
          <a:p>
            <a:r>
              <a:rPr lang="fi-FI" dirty="0" err="1" smtClean="0"/>
              <a:t>Fossil</a:t>
            </a:r>
            <a:r>
              <a:rPr lang="fi-FI" dirty="0" smtClean="0"/>
              <a:t> </a:t>
            </a:r>
            <a:r>
              <a:rPr lang="fi-FI" dirty="0" err="1" smtClean="0"/>
              <a:t>fuels</a:t>
            </a:r>
            <a:r>
              <a:rPr lang="fi-FI" dirty="0" smtClean="0"/>
              <a:t> </a:t>
            </a:r>
            <a:r>
              <a:rPr lang="fi-FI" dirty="0" err="1" smtClean="0"/>
              <a:t>have</a:t>
            </a:r>
            <a:r>
              <a:rPr lang="fi-FI" dirty="0" smtClean="0"/>
              <a:t> </a:t>
            </a:r>
            <a:r>
              <a:rPr lang="fi-FI" dirty="0" err="1" smtClean="0"/>
              <a:t>some</a:t>
            </a:r>
            <a:r>
              <a:rPr lang="fi-FI" dirty="0" smtClean="0"/>
              <a:t> </a:t>
            </a:r>
            <a:r>
              <a:rPr lang="fi-FI" dirty="0" err="1" smtClean="0"/>
              <a:t>overwhelming</a:t>
            </a:r>
            <a:r>
              <a:rPr lang="fi-FI" dirty="0" smtClean="0"/>
              <a:t> </a:t>
            </a:r>
            <a:r>
              <a:rPr lang="fi-FI" dirty="0" err="1" smtClean="0"/>
              <a:t>features</a:t>
            </a:r>
            <a:endParaRPr lang="fi-FI" dirty="0"/>
          </a:p>
          <a:p>
            <a:pPr lvl="1"/>
            <a:r>
              <a:rPr lang="fi-FI" dirty="0" smtClean="0"/>
              <a:t>Energy </a:t>
            </a:r>
            <a:r>
              <a:rPr lang="fi-FI" dirty="0" err="1" smtClean="0"/>
              <a:t>content</a:t>
            </a:r>
            <a:r>
              <a:rPr lang="fi-FI" dirty="0" smtClean="0"/>
              <a:t>, </a:t>
            </a:r>
            <a:r>
              <a:rPr lang="fi-FI" dirty="0" err="1" smtClean="0"/>
              <a:t>energy</a:t>
            </a:r>
            <a:r>
              <a:rPr lang="fi-FI" dirty="0" smtClean="0"/>
              <a:t> </a:t>
            </a:r>
            <a:r>
              <a:rPr lang="fi-FI" dirty="0" err="1" smtClean="0"/>
              <a:t>density</a:t>
            </a:r>
            <a:r>
              <a:rPr lang="fi-FI" dirty="0" smtClean="0"/>
              <a:t>, </a:t>
            </a:r>
            <a:r>
              <a:rPr lang="fi-FI" dirty="0" err="1" smtClean="0"/>
              <a:t>stability</a:t>
            </a:r>
            <a:r>
              <a:rPr lang="fi-FI" dirty="0" smtClean="0"/>
              <a:t> in </a:t>
            </a:r>
            <a:r>
              <a:rPr lang="fi-FI" dirty="0" err="1" smtClean="0"/>
              <a:t>storaging</a:t>
            </a:r>
            <a:r>
              <a:rPr lang="fi-FI" dirty="0" smtClean="0"/>
              <a:t> and </a:t>
            </a:r>
            <a:r>
              <a:rPr lang="fi-FI" dirty="0" err="1" smtClean="0"/>
              <a:t>transportation</a:t>
            </a:r>
            <a:r>
              <a:rPr lang="fi-FI" dirty="0" smtClean="0"/>
              <a:t>, </a:t>
            </a:r>
            <a:r>
              <a:rPr lang="fi-FI" dirty="0" err="1" smtClean="0"/>
              <a:t>reliability</a:t>
            </a:r>
            <a:r>
              <a:rPr lang="fi-FI" dirty="0" smtClean="0"/>
              <a:t>, </a:t>
            </a:r>
            <a:r>
              <a:rPr lang="fi-FI" dirty="0" err="1" smtClean="0"/>
              <a:t>multi-function</a:t>
            </a:r>
            <a:endParaRPr lang="fi-FI" dirty="0" smtClean="0"/>
          </a:p>
          <a:p>
            <a:pPr lvl="1"/>
            <a:endParaRPr lang="fi-FI" dirty="0"/>
          </a:p>
          <a:p>
            <a:r>
              <a:rPr lang="fi-FI" dirty="0" err="1" smtClean="0"/>
              <a:t>Infrastructures</a:t>
            </a:r>
            <a:r>
              <a:rPr lang="fi-FI" dirty="0" smtClean="0"/>
              <a:t> </a:t>
            </a:r>
            <a:r>
              <a:rPr lang="fi-FI" dirty="0" err="1" smtClean="0"/>
              <a:t>are</a:t>
            </a:r>
            <a:r>
              <a:rPr lang="fi-FI" dirty="0" smtClean="0"/>
              <a:t> </a:t>
            </a:r>
            <a:r>
              <a:rPr lang="fi-FI" dirty="0" err="1" smtClean="0"/>
              <a:t>built</a:t>
            </a:r>
            <a:r>
              <a:rPr lang="fi-FI" dirty="0" smtClean="0"/>
              <a:t> to </a:t>
            </a:r>
            <a:r>
              <a:rPr lang="fi-FI" dirty="0" err="1" smtClean="0"/>
              <a:t>use</a:t>
            </a:r>
            <a:r>
              <a:rPr lang="fi-FI" dirty="0" smtClean="0"/>
              <a:t> </a:t>
            </a:r>
            <a:r>
              <a:rPr lang="fi-FI" dirty="0" err="1" smtClean="0"/>
              <a:t>oil</a:t>
            </a:r>
            <a:r>
              <a:rPr lang="fi-FI" dirty="0" smtClean="0"/>
              <a:t> and </a:t>
            </a:r>
            <a:r>
              <a:rPr lang="fi-FI" dirty="0" err="1" smtClean="0"/>
              <a:t>other</a:t>
            </a:r>
            <a:r>
              <a:rPr lang="fi-FI" dirty="0" smtClean="0"/>
              <a:t> </a:t>
            </a:r>
            <a:r>
              <a:rPr lang="fi-FI" dirty="0" err="1" smtClean="0"/>
              <a:t>fossil</a:t>
            </a:r>
            <a:r>
              <a:rPr lang="fi-FI" dirty="0" smtClean="0"/>
              <a:t> </a:t>
            </a:r>
            <a:r>
              <a:rPr lang="fi-FI" dirty="0" err="1" smtClean="0"/>
              <a:t>fuels</a:t>
            </a:r>
            <a:endParaRPr lang="fi-FI" dirty="0" smtClean="0"/>
          </a:p>
          <a:p>
            <a:pPr lvl="1"/>
            <a:r>
              <a:rPr lang="fi-FI" dirty="0" err="1" smtClean="0"/>
              <a:t>Transportation</a:t>
            </a:r>
            <a:r>
              <a:rPr lang="fi-FI" dirty="0" smtClean="0"/>
              <a:t>, </a:t>
            </a:r>
            <a:r>
              <a:rPr lang="fi-FI" dirty="0" err="1" smtClean="0"/>
              <a:t>heat</a:t>
            </a:r>
            <a:r>
              <a:rPr lang="fi-FI" dirty="0" smtClean="0"/>
              <a:t> and </a:t>
            </a:r>
            <a:r>
              <a:rPr lang="fi-FI" dirty="0" err="1" smtClean="0"/>
              <a:t>electricity</a:t>
            </a:r>
            <a:endParaRPr lang="fi-FI" dirty="0"/>
          </a:p>
          <a:p>
            <a:endParaRPr lang="fi-FI" dirty="0" smtClean="0"/>
          </a:p>
        </p:txBody>
      </p:sp>
    </p:spTree>
    <p:extLst>
      <p:ext uri="{BB962C8B-B14F-4D97-AF65-F5344CB8AC3E}">
        <p14:creationId xmlns:p14="http://schemas.microsoft.com/office/powerpoint/2010/main" val="44726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a:t>
            </a:r>
            <a:r>
              <a:rPr lang="fi-FI" dirty="0" err="1"/>
              <a:t>Fossil</a:t>
            </a:r>
            <a:r>
              <a:rPr lang="fi-FI" dirty="0"/>
              <a:t> </a:t>
            </a:r>
            <a:r>
              <a:rPr lang="fi-FI" dirty="0" err="1"/>
              <a:t>society</a:t>
            </a:r>
            <a:r>
              <a:rPr lang="fi-FI" dirty="0"/>
              <a:t>”</a:t>
            </a:r>
          </a:p>
        </p:txBody>
      </p:sp>
      <p:sp>
        <p:nvSpPr>
          <p:cNvPr id="3" name="Sisällön paikkamerkki 2"/>
          <p:cNvSpPr>
            <a:spLocks noGrp="1"/>
          </p:cNvSpPr>
          <p:nvPr>
            <p:ph idx="1"/>
          </p:nvPr>
        </p:nvSpPr>
        <p:spPr/>
        <p:txBody>
          <a:bodyPr/>
          <a:lstStyle/>
          <a:p>
            <a:r>
              <a:rPr lang="fi-FI" dirty="0" err="1" smtClean="0"/>
              <a:t>Subsituting</a:t>
            </a:r>
            <a:r>
              <a:rPr lang="fi-FI" dirty="0" smtClean="0"/>
              <a:t> </a:t>
            </a:r>
            <a:r>
              <a:rPr lang="fi-FI" dirty="0" err="1" smtClean="0"/>
              <a:t>oil</a:t>
            </a:r>
            <a:r>
              <a:rPr lang="fi-FI" dirty="0" smtClean="0"/>
              <a:t> </a:t>
            </a:r>
            <a:r>
              <a:rPr lang="fi-FI" dirty="0" err="1" smtClean="0"/>
              <a:t>with</a:t>
            </a:r>
            <a:r>
              <a:rPr lang="fi-FI" dirty="0"/>
              <a:t> </a:t>
            </a:r>
            <a:r>
              <a:rPr lang="fi-FI" dirty="0" err="1"/>
              <a:t>e.g</a:t>
            </a:r>
            <a:r>
              <a:rPr lang="fi-FI" dirty="0"/>
              <a:t> </a:t>
            </a:r>
            <a:r>
              <a:rPr lang="fi-FI" dirty="0" err="1"/>
              <a:t>biofuels</a:t>
            </a:r>
            <a:r>
              <a:rPr lang="fi-FI" dirty="0"/>
              <a:t> </a:t>
            </a:r>
            <a:r>
              <a:rPr lang="fi-FI" dirty="0" err="1" smtClean="0"/>
              <a:t>produces</a:t>
            </a:r>
            <a:r>
              <a:rPr lang="fi-FI" dirty="0" smtClean="0"/>
              <a:t> a </a:t>
            </a:r>
            <a:r>
              <a:rPr lang="fi-FI" dirty="0" err="1" smtClean="0"/>
              <a:t>lot</a:t>
            </a:r>
            <a:r>
              <a:rPr lang="fi-FI" dirty="0" smtClean="0"/>
              <a:t> of </a:t>
            </a:r>
            <a:r>
              <a:rPr lang="fi-FI" dirty="0" err="1" smtClean="0"/>
              <a:t>loss</a:t>
            </a:r>
            <a:endParaRPr lang="fi-FI" dirty="0" smtClean="0"/>
          </a:p>
          <a:p>
            <a:endParaRPr lang="fi-FI" dirty="0"/>
          </a:p>
          <a:p>
            <a:pPr lvl="1"/>
            <a:r>
              <a:rPr lang="fi-FI" dirty="0" smtClean="0"/>
              <a:t>Earth </a:t>
            </a:r>
            <a:r>
              <a:rPr lang="fi-FI" dirty="0" err="1" smtClean="0"/>
              <a:t>has</a:t>
            </a:r>
            <a:r>
              <a:rPr lang="fi-FI" dirty="0" smtClean="0"/>
              <a:t> </a:t>
            </a:r>
            <a:r>
              <a:rPr lang="fi-FI" dirty="0" err="1" smtClean="0"/>
              <a:t>used</a:t>
            </a:r>
            <a:r>
              <a:rPr lang="fi-FI" dirty="0" smtClean="0"/>
              <a:t> </a:t>
            </a:r>
            <a:r>
              <a:rPr lang="fi-FI" b="1" dirty="0" err="1" smtClean="0"/>
              <a:t>millions</a:t>
            </a:r>
            <a:r>
              <a:rPr lang="fi-FI" b="1" dirty="0" smtClean="0"/>
              <a:t> of </a:t>
            </a:r>
            <a:r>
              <a:rPr lang="fi-FI" b="1" dirty="0" err="1" smtClean="0"/>
              <a:t>years</a:t>
            </a:r>
            <a:r>
              <a:rPr lang="fi-FI" b="1" dirty="0" smtClean="0"/>
              <a:t> </a:t>
            </a:r>
            <a:r>
              <a:rPr lang="fi-FI" dirty="0" smtClean="0"/>
              <a:t>and </a:t>
            </a:r>
            <a:r>
              <a:rPr lang="fi-FI" dirty="0" err="1" smtClean="0"/>
              <a:t>optimal</a:t>
            </a:r>
            <a:r>
              <a:rPr lang="fi-FI" dirty="0" smtClean="0"/>
              <a:t> </a:t>
            </a:r>
            <a:r>
              <a:rPr lang="fi-FI" dirty="0" err="1" smtClean="0"/>
              <a:t>conditions</a:t>
            </a:r>
            <a:r>
              <a:rPr lang="fi-FI" dirty="0" smtClean="0"/>
              <a:t> (</a:t>
            </a:r>
            <a:r>
              <a:rPr lang="fi-FI" dirty="0" err="1" smtClean="0"/>
              <a:t>pressure</a:t>
            </a:r>
            <a:r>
              <a:rPr lang="fi-FI" dirty="0" smtClean="0"/>
              <a:t>)</a:t>
            </a:r>
            <a:r>
              <a:rPr lang="fi-FI" b="1" dirty="0" smtClean="0"/>
              <a:t> </a:t>
            </a:r>
            <a:r>
              <a:rPr lang="fi-FI" dirty="0" smtClean="0"/>
              <a:t>to </a:t>
            </a:r>
            <a:r>
              <a:rPr lang="fi-FI" dirty="0" err="1" smtClean="0"/>
              <a:t>make</a:t>
            </a:r>
            <a:r>
              <a:rPr lang="fi-FI" dirty="0" smtClean="0"/>
              <a:t> ”</a:t>
            </a:r>
            <a:r>
              <a:rPr lang="fi-FI" dirty="0" err="1" smtClean="0"/>
              <a:t>perfect</a:t>
            </a:r>
            <a:r>
              <a:rPr lang="fi-FI" dirty="0" smtClean="0"/>
              <a:t>” </a:t>
            </a:r>
            <a:r>
              <a:rPr lang="fi-FI" dirty="0" err="1" smtClean="0"/>
              <a:t>fuel</a:t>
            </a:r>
            <a:r>
              <a:rPr lang="fi-FI" dirty="0" smtClean="0"/>
              <a:t> as </a:t>
            </a:r>
            <a:r>
              <a:rPr lang="fi-FI" dirty="0" err="1" smtClean="0"/>
              <a:t>oil</a:t>
            </a:r>
            <a:r>
              <a:rPr lang="fi-FI" dirty="0" smtClean="0"/>
              <a:t>, </a:t>
            </a:r>
            <a:r>
              <a:rPr lang="fi-FI" dirty="0" err="1" smtClean="0"/>
              <a:t>coal</a:t>
            </a:r>
            <a:r>
              <a:rPr lang="fi-FI" dirty="0" smtClean="0"/>
              <a:t> and </a:t>
            </a:r>
            <a:r>
              <a:rPr lang="fi-FI" dirty="0" err="1" smtClean="0"/>
              <a:t>natural</a:t>
            </a:r>
            <a:r>
              <a:rPr lang="fi-FI" dirty="0" smtClean="0"/>
              <a:t> </a:t>
            </a:r>
            <a:r>
              <a:rPr lang="fi-FI" dirty="0" err="1" smtClean="0"/>
              <a:t>gas</a:t>
            </a:r>
            <a:endParaRPr lang="fi-FI" dirty="0" smtClean="0"/>
          </a:p>
          <a:p>
            <a:pPr lvl="1"/>
            <a:endParaRPr lang="fi-FI" dirty="0"/>
          </a:p>
          <a:p>
            <a:r>
              <a:rPr lang="fi-FI" dirty="0" err="1" smtClean="0"/>
              <a:t>Should</a:t>
            </a:r>
            <a:r>
              <a:rPr lang="fi-FI" dirty="0" smtClean="0"/>
              <a:t> </a:t>
            </a:r>
            <a:r>
              <a:rPr lang="fi-FI" dirty="0" err="1"/>
              <a:t>s</a:t>
            </a:r>
            <a:r>
              <a:rPr lang="fi-FI" dirty="0" err="1" smtClean="0"/>
              <a:t>ome</a:t>
            </a:r>
            <a:r>
              <a:rPr lang="fi-FI" dirty="0" smtClean="0"/>
              <a:t> of </a:t>
            </a:r>
            <a:r>
              <a:rPr lang="fi-FI" dirty="0" err="1" smtClean="0"/>
              <a:t>the</a:t>
            </a:r>
            <a:r>
              <a:rPr lang="fi-FI" dirty="0" smtClean="0"/>
              <a:t> </a:t>
            </a:r>
            <a:r>
              <a:rPr lang="fi-FI" dirty="0" err="1" smtClean="0"/>
              <a:t>functions</a:t>
            </a:r>
            <a:r>
              <a:rPr lang="fi-FI" dirty="0" smtClean="0"/>
              <a:t> in </a:t>
            </a:r>
            <a:r>
              <a:rPr lang="fi-FI" dirty="0" err="1" smtClean="0"/>
              <a:t>our</a:t>
            </a:r>
            <a:r>
              <a:rPr lang="fi-FI" dirty="0" smtClean="0"/>
              <a:t> </a:t>
            </a:r>
            <a:r>
              <a:rPr lang="fi-FI" dirty="0" err="1" smtClean="0"/>
              <a:t>societes</a:t>
            </a:r>
            <a:r>
              <a:rPr lang="fi-FI" dirty="0" smtClean="0"/>
              <a:t> </a:t>
            </a:r>
            <a:r>
              <a:rPr lang="fi-FI" dirty="0" err="1" smtClean="0"/>
              <a:t>be</a:t>
            </a:r>
            <a:r>
              <a:rPr lang="fi-FI" dirty="0" smtClean="0"/>
              <a:t> </a:t>
            </a:r>
            <a:r>
              <a:rPr lang="fi-FI" dirty="0" err="1" smtClean="0"/>
              <a:t>allowed</a:t>
            </a:r>
            <a:r>
              <a:rPr lang="fi-FI" dirty="0" smtClean="0"/>
              <a:t> to </a:t>
            </a:r>
            <a:r>
              <a:rPr lang="fi-FI" dirty="0" err="1" smtClean="0"/>
              <a:t>use</a:t>
            </a:r>
            <a:r>
              <a:rPr lang="fi-FI" dirty="0" smtClean="0"/>
              <a:t> </a:t>
            </a:r>
            <a:r>
              <a:rPr lang="fi-FI" dirty="0" err="1" smtClean="0"/>
              <a:t>fossil</a:t>
            </a:r>
            <a:r>
              <a:rPr lang="fi-FI" dirty="0" smtClean="0"/>
              <a:t> </a:t>
            </a:r>
            <a:r>
              <a:rPr lang="fi-FI" dirty="0" err="1" smtClean="0"/>
              <a:t>fuels</a:t>
            </a:r>
            <a:r>
              <a:rPr lang="fi-FI" dirty="0" smtClean="0"/>
              <a:t> </a:t>
            </a:r>
            <a:r>
              <a:rPr lang="fi-FI" dirty="0" err="1" smtClean="0"/>
              <a:t>also</a:t>
            </a:r>
            <a:r>
              <a:rPr lang="fi-FI" dirty="0" smtClean="0"/>
              <a:t> in </a:t>
            </a:r>
            <a:r>
              <a:rPr lang="fi-FI" dirty="0" err="1" smtClean="0"/>
              <a:t>future</a:t>
            </a:r>
            <a:r>
              <a:rPr lang="fi-FI" dirty="0" smtClean="0"/>
              <a:t>?</a:t>
            </a:r>
          </a:p>
          <a:p>
            <a:pPr lvl="1"/>
            <a:r>
              <a:rPr lang="fi-FI" dirty="0" err="1" smtClean="0"/>
              <a:t>Aviation</a:t>
            </a:r>
            <a:r>
              <a:rPr lang="fi-FI" dirty="0" smtClean="0"/>
              <a:t>, </a:t>
            </a:r>
            <a:r>
              <a:rPr lang="fi-FI" dirty="0" err="1" smtClean="0"/>
              <a:t>agriculture</a:t>
            </a:r>
            <a:r>
              <a:rPr lang="fi-FI" dirty="0" smtClean="0"/>
              <a:t>, </a:t>
            </a:r>
            <a:r>
              <a:rPr lang="fi-FI" dirty="0" err="1" smtClean="0"/>
              <a:t>some</a:t>
            </a:r>
            <a:r>
              <a:rPr lang="fi-FI" dirty="0" smtClean="0"/>
              <a:t> </a:t>
            </a:r>
            <a:r>
              <a:rPr lang="fi-FI" dirty="0" err="1" smtClean="0"/>
              <a:t>industries</a:t>
            </a:r>
            <a:r>
              <a:rPr lang="fi-FI" dirty="0" smtClean="0"/>
              <a:t> (</a:t>
            </a:r>
            <a:r>
              <a:rPr lang="fi-FI" dirty="0" err="1" smtClean="0"/>
              <a:t>e.g</a:t>
            </a:r>
            <a:r>
              <a:rPr lang="fi-FI" dirty="0" smtClean="0"/>
              <a:t>. </a:t>
            </a:r>
            <a:r>
              <a:rPr lang="fi-FI" dirty="0" err="1" smtClean="0"/>
              <a:t>coke</a:t>
            </a:r>
            <a:r>
              <a:rPr lang="fi-FI" dirty="0" smtClean="0"/>
              <a:t> in </a:t>
            </a:r>
            <a:r>
              <a:rPr lang="fi-FI" dirty="0" err="1" smtClean="0"/>
              <a:t>iron</a:t>
            </a:r>
            <a:r>
              <a:rPr lang="fi-FI" dirty="0" smtClean="0"/>
              <a:t> </a:t>
            </a:r>
            <a:r>
              <a:rPr lang="fi-FI" dirty="0" err="1" smtClean="0"/>
              <a:t>making</a:t>
            </a:r>
            <a:r>
              <a:rPr lang="fi-FI" dirty="0" smtClean="0"/>
              <a:t>)</a:t>
            </a:r>
          </a:p>
          <a:p>
            <a:pPr marL="609585" lvl="1" indent="0">
              <a:buNone/>
            </a:pPr>
            <a:endParaRPr lang="fi-FI" dirty="0"/>
          </a:p>
        </p:txBody>
      </p:sp>
    </p:spTree>
    <p:extLst>
      <p:ext uri="{BB962C8B-B14F-4D97-AF65-F5344CB8AC3E}">
        <p14:creationId xmlns:p14="http://schemas.microsoft.com/office/powerpoint/2010/main" val="94598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Fertilizers</a:t>
            </a:r>
            <a:endParaRPr lang="fi-FI" dirty="0"/>
          </a:p>
        </p:txBody>
      </p:sp>
      <p:sp>
        <p:nvSpPr>
          <p:cNvPr id="4" name="Tekstin paikkamerkki 3"/>
          <p:cNvSpPr>
            <a:spLocks noGrp="1"/>
          </p:cNvSpPr>
          <p:nvPr>
            <p:ph type="body" idx="1"/>
          </p:nvPr>
        </p:nvSpPr>
        <p:spPr/>
        <p:txBody>
          <a:bodyPr/>
          <a:lstStyle/>
          <a:p>
            <a:endParaRPr lang="fi-FI"/>
          </a:p>
        </p:txBody>
      </p:sp>
    </p:spTree>
    <p:extLst>
      <p:ext uri="{BB962C8B-B14F-4D97-AF65-F5344CB8AC3E}">
        <p14:creationId xmlns:p14="http://schemas.microsoft.com/office/powerpoint/2010/main" val="59587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Fertilizers</a:t>
            </a:r>
            <a:endParaRPr lang="fi-FI" dirty="0"/>
          </a:p>
        </p:txBody>
      </p:sp>
      <p:sp>
        <p:nvSpPr>
          <p:cNvPr id="3" name="Sisällön paikkamerkki 2"/>
          <p:cNvSpPr>
            <a:spLocks noGrp="1"/>
          </p:cNvSpPr>
          <p:nvPr>
            <p:ph idx="1"/>
          </p:nvPr>
        </p:nvSpPr>
        <p:spPr>
          <a:xfrm>
            <a:off x="392987" y="1830584"/>
            <a:ext cx="10688097" cy="4758265"/>
          </a:xfrm>
        </p:spPr>
        <p:txBody>
          <a:bodyPr>
            <a:normAutofit/>
          </a:bodyPr>
          <a:lstStyle/>
          <a:p>
            <a:r>
              <a:rPr lang="fi-FI" dirty="0" err="1" smtClean="0"/>
              <a:t>Phosphorus</a:t>
            </a:r>
            <a:r>
              <a:rPr lang="fi-FI" dirty="0" smtClean="0"/>
              <a:t> and </a:t>
            </a:r>
            <a:r>
              <a:rPr lang="fi-FI" dirty="0" err="1" smtClean="0"/>
              <a:t>nitrogen</a:t>
            </a:r>
            <a:r>
              <a:rPr lang="fi-FI" dirty="0" smtClean="0"/>
              <a:t> </a:t>
            </a:r>
            <a:r>
              <a:rPr lang="fi-FI" dirty="0" err="1" smtClean="0"/>
              <a:t>most</a:t>
            </a:r>
            <a:r>
              <a:rPr lang="fi-FI" dirty="0" smtClean="0"/>
              <a:t> </a:t>
            </a:r>
            <a:r>
              <a:rPr lang="fi-FI" dirty="0" err="1" smtClean="0"/>
              <a:t>important</a:t>
            </a:r>
            <a:r>
              <a:rPr lang="fi-FI" dirty="0" smtClean="0"/>
              <a:t> </a:t>
            </a:r>
            <a:r>
              <a:rPr lang="fi-FI" dirty="0" err="1" smtClean="0"/>
              <a:t>nutrients</a:t>
            </a:r>
            <a:r>
              <a:rPr lang="fi-FI" dirty="0" smtClean="0"/>
              <a:t> in food </a:t>
            </a:r>
            <a:r>
              <a:rPr lang="fi-FI" dirty="0" err="1" smtClean="0"/>
              <a:t>production</a:t>
            </a:r>
            <a:endParaRPr lang="fi-FI" dirty="0"/>
          </a:p>
          <a:p>
            <a:r>
              <a:rPr lang="fi-FI" dirty="0" err="1" smtClean="0"/>
              <a:t>Recycling</a:t>
            </a:r>
            <a:r>
              <a:rPr lang="fi-FI" dirty="0" smtClean="0"/>
              <a:t> of </a:t>
            </a:r>
            <a:r>
              <a:rPr lang="fi-FI" dirty="0" err="1" smtClean="0"/>
              <a:t>nutrients</a:t>
            </a:r>
            <a:r>
              <a:rPr lang="fi-FI" dirty="0" smtClean="0"/>
              <a:t> is </a:t>
            </a:r>
            <a:r>
              <a:rPr lang="fi-FI" dirty="0" err="1" smtClean="0"/>
              <a:t>low</a:t>
            </a:r>
            <a:endParaRPr lang="fi-FI" dirty="0" smtClean="0"/>
          </a:p>
          <a:p>
            <a:pPr lvl="1"/>
            <a:r>
              <a:rPr lang="fi-FI" dirty="0" err="1" smtClean="0"/>
              <a:t>Ends</a:t>
            </a:r>
            <a:r>
              <a:rPr lang="fi-FI" dirty="0" smtClean="0"/>
              <a:t> </a:t>
            </a:r>
            <a:r>
              <a:rPr lang="fi-FI" dirty="0" err="1" smtClean="0"/>
              <a:t>up</a:t>
            </a:r>
            <a:r>
              <a:rPr lang="fi-FI" dirty="0" smtClean="0"/>
              <a:t> to </a:t>
            </a:r>
            <a:r>
              <a:rPr lang="fi-FI" dirty="0" err="1" smtClean="0"/>
              <a:t>lakes</a:t>
            </a:r>
            <a:r>
              <a:rPr lang="fi-FI" dirty="0" smtClean="0"/>
              <a:t> and </a:t>
            </a:r>
            <a:r>
              <a:rPr lang="fi-FI" dirty="0" err="1" smtClean="0"/>
              <a:t>seas</a:t>
            </a:r>
            <a:r>
              <a:rPr lang="fi-FI" dirty="0"/>
              <a:t> </a:t>
            </a:r>
            <a:r>
              <a:rPr lang="fi-FI" dirty="0" err="1" smtClean="0"/>
              <a:t>from</a:t>
            </a:r>
            <a:r>
              <a:rPr lang="fi-FI" dirty="0" smtClean="0"/>
              <a:t> </a:t>
            </a:r>
            <a:r>
              <a:rPr lang="fi-FI" dirty="0" err="1" smtClean="0"/>
              <a:t>agriculture</a:t>
            </a:r>
            <a:r>
              <a:rPr lang="fi-FI" dirty="0" smtClean="0"/>
              <a:t> </a:t>
            </a:r>
            <a:r>
              <a:rPr lang="fi-FI" dirty="0" err="1" smtClean="0"/>
              <a:t>or</a:t>
            </a:r>
            <a:r>
              <a:rPr lang="fi-FI" dirty="0" smtClean="0"/>
              <a:t> to </a:t>
            </a:r>
            <a:r>
              <a:rPr lang="fi-FI" dirty="0" err="1" smtClean="0"/>
              <a:t>landfills</a:t>
            </a:r>
            <a:r>
              <a:rPr lang="fi-FI" dirty="0" smtClean="0"/>
              <a:t> </a:t>
            </a:r>
            <a:r>
              <a:rPr lang="fi-FI" dirty="0" err="1" smtClean="0"/>
              <a:t>or</a:t>
            </a:r>
            <a:r>
              <a:rPr lang="fi-FI" dirty="0" smtClean="0"/>
              <a:t> </a:t>
            </a:r>
            <a:r>
              <a:rPr lang="fi-FI" dirty="0" err="1" smtClean="0"/>
              <a:t>incineration</a:t>
            </a:r>
            <a:r>
              <a:rPr lang="fi-FI" dirty="0" smtClean="0"/>
              <a:t> </a:t>
            </a:r>
            <a:r>
              <a:rPr lang="fi-FI" dirty="0" err="1" smtClean="0"/>
              <a:t>from</a:t>
            </a:r>
            <a:r>
              <a:rPr lang="fi-FI" dirty="0" smtClean="0"/>
              <a:t> </a:t>
            </a:r>
            <a:r>
              <a:rPr lang="fi-FI" dirty="0" err="1" smtClean="0"/>
              <a:t>human</a:t>
            </a:r>
            <a:r>
              <a:rPr lang="fi-FI" dirty="0" smtClean="0"/>
              <a:t> </a:t>
            </a:r>
            <a:r>
              <a:rPr lang="fi-FI" dirty="0" err="1" smtClean="0"/>
              <a:t>wastewater</a:t>
            </a:r>
            <a:endParaRPr lang="fi-FI" dirty="0" smtClean="0"/>
          </a:p>
          <a:p>
            <a:pPr marL="457200" lvl="1" indent="0">
              <a:buNone/>
            </a:pPr>
            <a:endParaRPr lang="fi-FI" dirty="0"/>
          </a:p>
          <a:p>
            <a:r>
              <a:rPr lang="fi-FI" dirty="0" smtClean="0"/>
              <a:t>Resources </a:t>
            </a:r>
            <a:r>
              <a:rPr lang="fi-FI" dirty="0" err="1" smtClean="0"/>
              <a:t>are</a:t>
            </a:r>
            <a:r>
              <a:rPr lang="fi-FI" dirty="0" smtClean="0"/>
              <a:t> </a:t>
            </a:r>
            <a:r>
              <a:rPr lang="fi-FI" dirty="0" err="1" smtClean="0"/>
              <a:t>declining</a:t>
            </a:r>
            <a:r>
              <a:rPr lang="fi-FI" dirty="0" smtClean="0"/>
              <a:t> </a:t>
            </a:r>
            <a:r>
              <a:rPr lang="fi-FI" dirty="0" err="1" smtClean="0"/>
              <a:t>but</a:t>
            </a:r>
            <a:r>
              <a:rPr lang="fi-FI" dirty="0" smtClean="0"/>
              <a:t> </a:t>
            </a:r>
            <a:r>
              <a:rPr lang="fi-FI" dirty="0" err="1" smtClean="0"/>
              <a:t>the</a:t>
            </a:r>
            <a:r>
              <a:rPr lang="fi-FI" dirty="0" smtClean="0"/>
              <a:t> </a:t>
            </a:r>
            <a:r>
              <a:rPr lang="fi-FI" dirty="0" err="1" smtClean="0"/>
              <a:t>consumption</a:t>
            </a:r>
            <a:r>
              <a:rPr lang="fi-FI" dirty="0" smtClean="0"/>
              <a:t> is </a:t>
            </a:r>
            <a:r>
              <a:rPr lang="fi-FI" dirty="0" err="1" smtClean="0"/>
              <a:t>increasing</a:t>
            </a:r>
            <a:endParaRPr lang="fi-FI" dirty="0" smtClean="0"/>
          </a:p>
        </p:txBody>
      </p:sp>
    </p:spTree>
    <p:extLst>
      <p:ext uri="{BB962C8B-B14F-4D97-AF65-F5344CB8AC3E}">
        <p14:creationId xmlns:p14="http://schemas.microsoft.com/office/powerpoint/2010/main" val="182055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Phosphorus</a:t>
            </a:r>
            <a:endParaRPr lang="fi-FI" dirty="0"/>
          </a:p>
        </p:txBody>
      </p:sp>
      <p:sp>
        <p:nvSpPr>
          <p:cNvPr id="3" name="Sisällön paikkamerkki 2"/>
          <p:cNvSpPr>
            <a:spLocks noGrp="1"/>
          </p:cNvSpPr>
          <p:nvPr>
            <p:ph idx="1"/>
          </p:nvPr>
        </p:nvSpPr>
        <p:spPr>
          <a:xfrm>
            <a:off x="838200" y="1690688"/>
            <a:ext cx="10515600" cy="4161289"/>
          </a:xfrm>
        </p:spPr>
        <p:txBody>
          <a:bodyPr/>
          <a:lstStyle/>
          <a:p>
            <a:r>
              <a:rPr lang="fi-FI" dirty="0" err="1" smtClean="0"/>
              <a:t>Only</a:t>
            </a:r>
            <a:r>
              <a:rPr lang="fi-FI" dirty="0" smtClean="0"/>
              <a:t> </a:t>
            </a:r>
            <a:r>
              <a:rPr lang="fi-FI" dirty="0" err="1" smtClean="0"/>
              <a:t>resource</a:t>
            </a:r>
            <a:r>
              <a:rPr lang="fi-FI" dirty="0" smtClean="0"/>
              <a:t> for </a:t>
            </a:r>
            <a:r>
              <a:rPr lang="fi-FI" dirty="0" err="1" smtClean="0"/>
              <a:t>phosphorus</a:t>
            </a:r>
            <a:r>
              <a:rPr lang="fi-FI" dirty="0" smtClean="0"/>
              <a:t> is </a:t>
            </a:r>
            <a:r>
              <a:rPr lang="fi-FI" dirty="0" err="1" smtClean="0"/>
              <a:t>phosphate</a:t>
            </a:r>
            <a:r>
              <a:rPr lang="fi-FI" dirty="0" smtClean="0"/>
              <a:t> rock</a:t>
            </a:r>
          </a:p>
          <a:p>
            <a:pPr lvl="1"/>
            <a:r>
              <a:rPr lang="fi-FI" dirty="0" err="1" smtClean="0"/>
              <a:t>Known</a:t>
            </a:r>
            <a:r>
              <a:rPr lang="fi-FI" dirty="0" smtClean="0"/>
              <a:t> </a:t>
            </a:r>
            <a:r>
              <a:rPr lang="fi-FI" dirty="0" err="1" smtClean="0"/>
              <a:t>phosphate</a:t>
            </a:r>
            <a:r>
              <a:rPr lang="fi-FI" dirty="0" smtClean="0"/>
              <a:t> rock </a:t>
            </a:r>
            <a:r>
              <a:rPr lang="fi-FI" dirty="0" err="1" smtClean="0"/>
              <a:t>reserves</a:t>
            </a:r>
            <a:r>
              <a:rPr lang="fi-FI" dirty="0" smtClean="0"/>
              <a:t> </a:t>
            </a:r>
            <a:r>
              <a:rPr lang="fi-FI" dirty="0" err="1" smtClean="0"/>
              <a:t>will</a:t>
            </a:r>
            <a:r>
              <a:rPr lang="fi-FI" dirty="0" smtClean="0"/>
              <a:t> </a:t>
            </a:r>
            <a:r>
              <a:rPr lang="fi-FI" dirty="0" err="1" smtClean="0"/>
              <a:t>last</a:t>
            </a:r>
            <a:r>
              <a:rPr lang="fi-FI" dirty="0" smtClean="0"/>
              <a:t> at </a:t>
            </a:r>
            <a:r>
              <a:rPr lang="fi-FI" dirty="0" err="1" smtClean="0"/>
              <a:t>least</a:t>
            </a:r>
            <a:r>
              <a:rPr lang="fi-FI" dirty="0" smtClean="0"/>
              <a:t> 250 </a:t>
            </a:r>
            <a:r>
              <a:rPr lang="fi-FI" dirty="0" err="1" smtClean="0"/>
              <a:t>years</a:t>
            </a:r>
            <a:r>
              <a:rPr lang="fi-FI" dirty="0" smtClean="0"/>
              <a:t> at </a:t>
            </a:r>
            <a:r>
              <a:rPr lang="fi-FI" dirty="0" err="1" smtClean="0"/>
              <a:t>today’s</a:t>
            </a:r>
            <a:r>
              <a:rPr lang="fi-FI" dirty="0" smtClean="0"/>
              <a:t> </a:t>
            </a:r>
            <a:r>
              <a:rPr lang="fi-FI" dirty="0" err="1" smtClean="0"/>
              <a:t>consuming</a:t>
            </a:r>
            <a:r>
              <a:rPr lang="fi-FI" dirty="0" smtClean="0"/>
              <a:t> </a:t>
            </a:r>
            <a:r>
              <a:rPr lang="fi-FI" dirty="0" err="1" smtClean="0"/>
              <a:t>rates</a:t>
            </a:r>
            <a:r>
              <a:rPr lang="fi-FI" dirty="0" smtClean="0"/>
              <a:t>.</a:t>
            </a:r>
          </a:p>
          <a:p>
            <a:r>
              <a:rPr lang="fi-FI" dirty="0" err="1" smtClean="0"/>
              <a:t>Phosphorus</a:t>
            </a:r>
            <a:r>
              <a:rPr lang="fi-FI" dirty="0" smtClean="0"/>
              <a:t> </a:t>
            </a:r>
            <a:r>
              <a:rPr lang="fi-FI" dirty="0" err="1" smtClean="0"/>
              <a:t>fertilizer</a:t>
            </a:r>
            <a:r>
              <a:rPr lang="fi-FI" dirty="0" smtClean="0"/>
              <a:t> </a:t>
            </a:r>
            <a:r>
              <a:rPr lang="fi-FI" dirty="0" err="1" smtClean="0"/>
              <a:t>production</a:t>
            </a:r>
            <a:r>
              <a:rPr lang="fi-FI" dirty="0" smtClean="0"/>
              <a:t> </a:t>
            </a:r>
            <a:r>
              <a:rPr lang="fi-FI" dirty="0" err="1" smtClean="0"/>
              <a:t>consumes</a:t>
            </a:r>
            <a:r>
              <a:rPr lang="fi-FI" dirty="0" smtClean="0"/>
              <a:t> </a:t>
            </a:r>
            <a:r>
              <a:rPr lang="fi-FI" dirty="0" err="1" smtClean="0"/>
              <a:t>fossil</a:t>
            </a:r>
            <a:r>
              <a:rPr lang="fi-FI" dirty="0" smtClean="0"/>
              <a:t> </a:t>
            </a:r>
            <a:r>
              <a:rPr lang="fi-FI" dirty="0" err="1" smtClean="0"/>
              <a:t>fuels</a:t>
            </a:r>
            <a:r>
              <a:rPr lang="fi-FI" dirty="0" smtClean="0"/>
              <a:t> </a:t>
            </a:r>
            <a:r>
              <a:rPr lang="fi-FI" b="1" dirty="0" smtClean="0"/>
              <a:t>7,7 GJ / t-P</a:t>
            </a:r>
            <a:endParaRPr lang="fi-FI" b="1" dirty="0"/>
          </a:p>
        </p:txBody>
      </p:sp>
      <p:sp>
        <p:nvSpPr>
          <p:cNvPr id="4" name="Suorakulmio 3"/>
          <p:cNvSpPr/>
          <p:nvPr/>
        </p:nvSpPr>
        <p:spPr>
          <a:xfrm>
            <a:off x="561474" y="3621268"/>
            <a:ext cx="11069052" cy="2462213"/>
          </a:xfrm>
          <a:prstGeom prst="rect">
            <a:avLst/>
          </a:prstGeom>
        </p:spPr>
        <p:txBody>
          <a:bodyPr wrap="square">
            <a:spAutoFit/>
          </a:bodyPr>
          <a:lstStyle/>
          <a:p>
            <a:pPr lvl="0">
              <a:defRPr/>
            </a:pPr>
            <a:r>
              <a:rPr lang="fi-FI" sz="2000" b="1" dirty="0" err="1" smtClean="0"/>
              <a:t>Sources</a:t>
            </a:r>
            <a:r>
              <a:rPr lang="fi-FI" sz="2000" b="1" dirty="0" smtClean="0"/>
              <a:t>:</a:t>
            </a:r>
          </a:p>
          <a:p>
            <a:pPr lvl="0">
              <a:defRPr/>
            </a:pPr>
            <a:endParaRPr lang="fi-FI" sz="2000" b="1" dirty="0"/>
          </a:p>
          <a:p>
            <a:pPr lvl="0">
              <a:defRPr/>
            </a:pPr>
            <a:r>
              <a:rPr lang="fi-FI" dirty="0" smtClean="0"/>
              <a:t>U.S</a:t>
            </a:r>
            <a:r>
              <a:rPr lang="fi-FI" dirty="0"/>
              <a:t>. </a:t>
            </a:r>
            <a:r>
              <a:rPr lang="fi-FI" dirty="0" err="1"/>
              <a:t>Geological</a:t>
            </a:r>
            <a:r>
              <a:rPr lang="fi-FI" dirty="0"/>
              <a:t> </a:t>
            </a:r>
            <a:r>
              <a:rPr lang="fi-FI" dirty="0" err="1"/>
              <a:t>Survey</a:t>
            </a:r>
            <a:r>
              <a:rPr lang="fi-FI" dirty="0"/>
              <a:t>, 2019: </a:t>
            </a:r>
            <a:r>
              <a:rPr lang="fi-FI" dirty="0" err="1"/>
              <a:t>Mineral</a:t>
            </a:r>
            <a:r>
              <a:rPr lang="fi-FI" dirty="0"/>
              <a:t> </a:t>
            </a:r>
            <a:r>
              <a:rPr lang="fi-FI" dirty="0" err="1"/>
              <a:t>commodity</a:t>
            </a:r>
            <a:r>
              <a:rPr lang="fi-FI" dirty="0"/>
              <a:t> </a:t>
            </a:r>
            <a:r>
              <a:rPr lang="fi-FI" dirty="0" err="1"/>
              <a:t>summaries</a:t>
            </a:r>
            <a:r>
              <a:rPr lang="fi-FI" dirty="0"/>
              <a:t> 2019</a:t>
            </a:r>
          </a:p>
          <a:p>
            <a:endParaRPr lang="en-US" sz="1600" dirty="0"/>
          </a:p>
          <a:p>
            <a:r>
              <a:rPr lang="en-US" sz="1600" dirty="0" err="1" smtClean="0"/>
              <a:t>Meers</a:t>
            </a:r>
            <a:r>
              <a:rPr lang="en-US" sz="1600" dirty="0" smtClean="0"/>
              <a:t>, 2016: </a:t>
            </a:r>
            <a:r>
              <a:rPr lang="en-US" sz="1600" dirty="0"/>
              <a:t>EIP-AGRI Focus Group How to improve the agronomic use of recycled nutrients (N and P) from livestock manure and other organic sources? </a:t>
            </a:r>
          </a:p>
          <a:p>
            <a:endParaRPr lang="en-US" sz="1600" dirty="0"/>
          </a:p>
          <a:p>
            <a:pPr lvl="0" defTabSz="457200">
              <a:defRPr/>
            </a:pPr>
            <a:r>
              <a:rPr lang="en-US" sz="1600" dirty="0"/>
              <a:t>Clark W. </a:t>
            </a:r>
            <a:r>
              <a:rPr lang="en-US" sz="1600" dirty="0" err="1"/>
              <a:t>Gellings</a:t>
            </a:r>
            <a:r>
              <a:rPr lang="en-US" sz="1600" dirty="0"/>
              <a:t>, Kelly E. </a:t>
            </a:r>
            <a:r>
              <a:rPr lang="en-US" sz="1600" dirty="0" err="1"/>
              <a:t>Parmenter</a:t>
            </a:r>
            <a:r>
              <a:rPr lang="en-US" sz="1600" dirty="0"/>
              <a:t>, </a:t>
            </a:r>
            <a:r>
              <a:rPr lang="en-US" sz="1600" dirty="0" smtClean="0"/>
              <a:t>2004: ENERGY </a:t>
            </a:r>
            <a:r>
              <a:rPr lang="en-US" sz="1600" dirty="0"/>
              <a:t>EFFICIENCY IN FERTILIZER PRODUCTION AND USE , in </a:t>
            </a:r>
            <a:r>
              <a:rPr lang="en-US" sz="1600" i="1" dirty="0"/>
              <a:t>Efficient Use and Conservation of Energy</a:t>
            </a:r>
            <a:r>
              <a:rPr lang="en-US" sz="1600" dirty="0"/>
              <a:t>, [Eds. Clark W. </a:t>
            </a:r>
            <a:r>
              <a:rPr lang="en-US" sz="1600" dirty="0" err="1"/>
              <a:t>Gellings</a:t>
            </a:r>
            <a:r>
              <a:rPr lang="en-US" sz="1600" dirty="0"/>
              <a:t>, and </a:t>
            </a:r>
            <a:r>
              <a:rPr lang="en-US" sz="1600" dirty="0" err="1"/>
              <a:t>Kornelis</a:t>
            </a:r>
            <a:r>
              <a:rPr lang="en-US" sz="1600" dirty="0"/>
              <a:t> Blok], in </a:t>
            </a:r>
            <a:r>
              <a:rPr lang="en-US" sz="1600" i="1" dirty="0"/>
              <a:t>Encyclopedia of Life Support Systems (EOLSS</a:t>
            </a:r>
            <a:r>
              <a:rPr lang="en-US" sz="1600" i="1" dirty="0" smtClean="0"/>
              <a:t>)</a:t>
            </a:r>
            <a:endParaRPr lang="en-US" sz="1600" i="1" dirty="0"/>
          </a:p>
        </p:txBody>
      </p:sp>
    </p:spTree>
    <p:extLst>
      <p:ext uri="{BB962C8B-B14F-4D97-AF65-F5344CB8AC3E}">
        <p14:creationId xmlns:p14="http://schemas.microsoft.com/office/powerpoint/2010/main" val="113909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53146" y="1481668"/>
            <a:ext cx="10972799" cy="4758265"/>
          </a:xfrm>
        </p:spPr>
        <p:txBody>
          <a:bodyPr/>
          <a:lstStyle/>
          <a:p>
            <a:r>
              <a:rPr lang="fi-FI" dirty="0" smtClean="0"/>
              <a:t>N </a:t>
            </a:r>
            <a:r>
              <a:rPr lang="fi-FI" dirty="0" err="1" smtClean="0"/>
              <a:t>fertilizer</a:t>
            </a:r>
            <a:r>
              <a:rPr lang="fi-FI" dirty="0" smtClean="0"/>
              <a:t> is </a:t>
            </a:r>
            <a:r>
              <a:rPr lang="fi-FI" dirty="0" err="1" smtClean="0"/>
              <a:t>produced</a:t>
            </a:r>
            <a:r>
              <a:rPr lang="fi-FI" dirty="0" smtClean="0"/>
              <a:t> via </a:t>
            </a:r>
            <a:r>
              <a:rPr lang="fi-FI" dirty="0" err="1" smtClean="0"/>
              <a:t>Haber</a:t>
            </a:r>
            <a:r>
              <a:rPr lang="fi-FI" dirty="0" smtClean="0"/>
              <a:t>-Bosch –</a:t>
            </a:r>
            <a:r>
              <a:rPr lang="fi-FI" dirty="0" err="1" smtClean="0"/>
              <a:t>process</a:t>
            </a:r>
            <a:endParaRPr lang="fi-FI" dirty="0"/>
          </a:p>
          <a:p>
            <a:pPr lvl="1"/>
            <a:r>
              <a:rPr lang="fi-FI" dirty="0" err="1" smtClean="0"/>
              <a:t>Combines</a:t>
            </a:r>
            <a:r>
              <a:rPr lang="fi-FI" dirty="0" smtClean="0"/>
              <a:t> </a:t>
            </a:r>
            <a:r>
              <a:rPr lang="fi-FI" dirty="0" err="1" smtClean="0"/>
              <a:t>nitrogen</a:t>
            </a:r>
            <a:r>
              <a:rPr lang="fi-FI" dirty="0" smtClean="0"/>
              <a:t> </a:t>
            </a:r>
            <a:r>
              <a:rPr lang="fi-FI" dirty="0" err="1" smtClean="0"/>
              <a:t>from</a:t>
            </a:r>
            <a:r>
              <a:rPr lang="fi-FI" dirty="0" smtClean="0"/>
              <a:t> </a:t>
            </a:r>
            <a:r>
              <a:rPr lang="fi-FI" dirty="0" err="1" smtClean="0"/>
              <a:t>atmosphere</a:t>
            </a:r>
            <a:r>
              <a:rPr lang="fi-FI" dirty="0" smtClean="0"/>
              <a:t> (N</a:t>
            </a:r>
            <a:r>
              <a:rPr lang="fi-FI" baseline="-25000" dirty="0" smtClean="0"/>
              <a:t>2</a:t>
            </a:r>
            <a:r>
              <a:rPr lang="fi-FI" dirty="0"/>
              <a:t>) </a:t>
            </a:r>
            <a:r>
              <a:rPr lang="fi-FI" dirty="0" smtClean="0"/>
              <a:t>and </a:t>
            </a:r>
            <a:r>
              <a:rPr lang="fi-FI" dirty="0" err="1" smtClean="0"/>
              <a:t>hydrogen</a:t>
            </a:r>
            <a:r>
              <a:rPr lang="fi-FI" dirty="0" smtClean="0"/>
              <a:t> </a:t>
            </a:r>
            <a:r>
              <a:rPr lang="fi-FI" dirty="0" err="1" smtClean="0"/>
              <a:t>from</a:t>
            </a:r>
            <a:r>
              <a:rPr lang="fi-FI" dirty="0" smtClean="0"/>
              <a:t> </a:t>
            </a:r>
            <a:r>
              <a:rPr lang="fi-FI" dirty="0" err="1" smtClean="0"/>
              <a:t>natural</a:t>
            </a:r>
            <a:r>
              <a:rPr lang="fi-FI" dirty="0" smtClean="0"/>
              <a:t> </a:t>
            </a:r>
            <a:r>
              <a:rPr lang="fi-FI" dirty="0" err="1" smtClean="0"/>
              <a:t>gas</a:t>
            </a:r>
            <a:r>
              <a:rPr lang="fi-FI" dirty="0" smtClean="0"/>
              <a:t> </a:t>
            </a:r>
            <a:r>
              <a:rPr lang="fi-FI" dirty="0"/>
              <a:t>(CH</a:t>
            </a:r>
            <a:r>
              <a:rPr lang="fi-FI" baseline="-25000" dirty="0"/>
              <a:t>4</a:t>
            </a:r>
            <a:r>
              <a:rPr lang="fi-FI" dirty="0"/>
              <a:t>) </a:t>
            </a:r>
            <a:r>
              <a:rPr lang="fi-FI" dirty="0" smtClean="0"/>
              <a:t>to </a:t>
            </a:r>
            <a:r>
              <a:rPr lang="fi-FI" dirty="0" err="1" smtClean="0"/>
              <a:t>form</a:t>
            </a:r>
            <a:r>
              <a:rPr lang="fi-FI" dirty="0" smtClean="0"/>
              <a:t> </a:t>
            </a:r>
            <a:r>
              <a:rPr lang="fi-FI" dirty="0" err="1" smtClean="0"/>
              <a:t>ammonia</a:t>
            </a:r>
            <a:r>
              <a:rPr lang="fi-FI" dirty="0" smtClean="0"/>
              <a:t>, NH</a:t>
            </a:r>
            <a:r>
              <a:rPr lang="fi-FI" baseline="-25000" dirty="0" smtClean="0"/>
              <a:t>3</a:t>
            </a:r>
          </a:p>
          <a:p>
            <a:pPr lvl="1"/>
            <a:endParaRPr lang="en-US" dirty="0" smtClean="0"/>
          </a:p>
          <a:p>
            <a:r>
              <a:rPr lang="en-US" dirty="0" smtClean="0"/>
              <a:t>Requires </a:t>
            </a:r>
            <a:r>
              <a:rPr lang="en-US" b="1" dirty="0" smtClean="0"/>
              <a:t>1090-1250 </a:t>
            </a:r>
            <a:r>
              <a:rPr lang="en-US" b="1" dirty="0"/>
              <a:t>m</a:t>
            </a:r>
            <a:r>
              <a:rPr lang="en-US" b="1" baseline="30000" dirty="0"/>
              <a:t>3 </a:t>
            </a:r>
            <a:r>
              <a:rPr lang="fi-FI" b="1" dirty="0" smtClean="0"/>
              <a:t>CH</a:t>
            </a:r>
            <a:r>
              <a:rPr lang="fi-FI" b="1" baseline="-25000" dirty="0" smtClean="0"/>
              <a:t>4 </a:t>
            </a:r>
            <a:r>
              <a:rPr lang="en-US" dirty="0" smtClean="0"/>
              <a:t>/ t-</a:t>
            </a:r>
            <a:r>
              <a:rPr lang="fi-FI" dirty="0" smtClean="0"/>
              <a:t>NH</a:t>
            </a:r>
            <a:r>
              <a:rPr lang="fi-FI" baseline="-25000" dirty="0" smtClean="0"/>
              <a:t>3</a:t>
            </a:r>
          </a:p>
          <a:p>
            <a:pPr marL="609585" lvl="1" indent="0">
              <a:buNone/>
            </a:pPr>
            <a:endParaRPr lang="fi-FI" baseline="-25000" dirty="0"/>
          </a:p>
          <a:p>
            <a:pPr lvl="1"/>
            <a:r>
              <a:rPr lang="fi-FI" dirty="0" err="1" smtClean="0"/>
              <a:t>Consumes</a:t>
            </a:r>
            <a:r>
              <a:rPr lang="fi-FI" dirty="0" smtClean="0"/>
              <a:t> </a:t>
            </a:r>
            <a:r>
              <a:rPr lang="fi-FI" dirty="0" err="1" smtClean="0"/>
              <a:t>fossil</a:t>
            </a:r>
            <a:r>
              <a:rPr lang="fi-FI" dirty="0" smtClean="0"/>
              <a:t> </a:t>
            </a:r>
            <a:r>
              <a:rPr lang="fi-FI" dirty="0" err="1" smtClean="0"/>
              <a:t>fuels</a:t>
            </a:r>
            <a:r>
              <a:rPr lang="fi-FI" dirty="0" smtClean="0"/>
              <a:t> </a:t>
            </a:r>
            <a:r>
              <a:rPr lang="fi-FI" dirty="0"/>
              <a:t>35.2-40.5 </a:t>
            </a:r>
            <a:r>
              <a:rPr lang="fi-FI" dirty="0" smtClean="0"/>
              <a:t>GJ / t-NH</a:t>
            </a:r>
            <a:r>
              <a:rPr lang="fi-FI" baseline="-25000" dirty="0" smtClean="0"/>
              <a:t>4</a:t>
            </a:r>
            <a:r>
              <a:rPr lang="fi-FI" baseline="30000" dirty="0" smtClean="0"/>
              <a:t>+</a:t>
            </a:r>
            <a:r>
              <a:rPr lang="fi-FI" dirty="0" smtClean="0"/>
              <a:t> </a:t>
            </a:r>
            <a:endParaRPr lang="fi-FI" dirty="0"/>
          </a:p>
        </p:txBody>
      </p:sp>
      <p:sp>
        <p:nvSpPr>
          <p:cNvPr id="2" name="Otsikko 1"/>
          <p:cNvSpPr>
            <a:spLocks noGrp="1"/>
          </p:cNvSpPr>
          <p:nvPr>
            <p:ph type="title"/>
          </p:nvPr>
        </p:nvSpPr>
        <p:spPr/>
        <p:txBody>
          <a:bodyPr/>
          <a:lstStyle/>
          <a:p>
            <a:r>
              <a:rPr lang="fi-FI" dirty="0" err="1" smtClean="0"/>
              <a:t>Nitrogen</a:t>
            </a:r>
            <a:endParaRPr lang="fi-FI" dirty="0"/>
          </a:p>
        </p:txBody>
      </p:sp>
    </p:spTree>
    <p:extLst>
      <p:ext uri="{BB962C8B-B14F-4D97-AF65-F5344CB8AC3E}">
        <p14:creationId xmlns:p14="http://schemas.microsoft.com/office/powerpoint/2010/main" val="5976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Nutrient</a:t>
            </a:r>
            <a:r>
              <a:rPr lang="fi-FI" dirty="0" smtClean="0"/>
              <a:t> </a:t>
            </a:r>
            <a:r>
              <a:rPr lang="fi-FI" dirty="0" err="1" smtClean="0"/>
              <a:t>recycling</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err="1" smtClean="0"/>
              <a:t>Manure</a:t>
            </a:r>
            <a:endParaRPr lang="fi-FI" dirty="0" smtClean="0"/>
          </a:p>
          <a:p>
            <a:r>
              <a:rPr lang="fi-FI" dirty="0" err="1" smtClean="0"/>
              <a:t>Wastewater</a:t>
            </a:r>
            <a:r>
              <a:rPr lang="fi-FI" dirty="0" smtClean="0"/>
              <a:t> </a:t>
            </a:r>
            <a:r>
              <a:rPr lang="fi-FI" dirty="0" err="1" smtClean="0"/>
              <a:t>sludges</a:t>
            </a:r>
            <a:endParaRPr lang="fi-FI" dirty="0" smtClean="0"/>
          </a:p>
          <a:p>
            <a:r>
              <a:rPr lang="fi-FI" dirty="0" smtClean="0"/>
              <a:t>Food </a:t>
            </a:r>
            <a:r>
              <a:rPr lang="fi-FI" dirty="0" err="1" smtClean="0"/>
              <a:t>waste</a:t>
            </a:r>
            <a:endParaRPr lang="fi-FI" dirty="0" smtClean="0"/>
          </a:p>
          <a:p>
            <a:r>
              <a:rPr lang="fi-FI" dirty="0" err="1" smtClean="0"/>
              <a:t>Crop</a:t>
            </a:r>
            <a:r>
              <a:rPr lang="fi-FI" dirty="0" smtClean="0"/>
              <a:t> </a:t>
            </a:r>
            <a:r>
              <a:rPr lang="fi-FI" dirty="0" err="1" smtClean="0"/>
              <a:t>residues</a:t>
            </a:r>
            <a:endParaRPr lang="fi-FI" dirty="0" smtClean="0"/>
          </a:p>
          <a:p>
            <a:endParaRPr lang="fi-FI" dirty="0"/>
          </a:p>
          <a:p>
            <a:pPr>
              <a:buFont typeface="Symbol" panose="05050102010706020507" pitchFamily="18" charset="2"/>
              <a:buChar char="Þ"/>
            </a:pPr>
            <a:r>
              <a:rPr lang="fi-FI" dirty="0" err="1" smtClean="0"/>
              <a:t>Anaerobic</a:t>
            </a:r>
            <a:r>
              <a:rPr lang="fi-FI" dirty="0" smtClean="0"/>
              <a:t> </a:t>
            </a:r>
            <a:r>
              <a:rPr lang="fi-FI" dirty="0" err="1" smtClean="0"/>
              <a:t>digestion</a:t>
            </a:r>
            <a:r>
              <a:rPr lang="fi-FI" dirty="0" smtClean="0"/>
              <a:t> </a:t>
            </a:r>
            <a:r>
              <a:rPr lang="fi-FI" dirty="0" err="1" smtClean="0"/>
              <a:t>one</a:t>
            </a:r>
            <a:r>
              <a:rPr lang="fi-FI" dirty="0" smtClean="0"/>
              <a:t> </a:t>
            </a:r>
            <a:r>
              <a:rPr lang="fi-FI" dirty="0" err="1" smtClean="0"/>
              <a:t>working</a:t>
            </a:r>
            <a:r>
              <a:rPr lang="fi-FI" dirty="0" smtClean="0"/>
              <a:t> option</a:t>
            </a:r>
          </a:p>
          <a:p>
            <a:pPr lvl="1"/>
            <a:r>
              <a:rPr lang="fi-FI" dirty="0" smtClean="0"/>
              <a:t>Products: </a:t>
            </a:r>
            <a:r>
              <a:rPr lang="fi-FI" b="1" dirty="0" err="1" smtClean="0"/>
              <a:t>energy</a:t>
            </a:r>
            <a:r>
              <a:rPr lang="fi-FI" b="1" dirty="0" smtClean="0"/>
              <a:t> (</a:t>
            </a:r>
            <a:r>
              <a:rPr lang="fi-FI" b="1" dirty="0" err="1" smtClean="0"/>
              <a:t>vehicle</a:t>
            </a:r>
            <a:r>
              <a:rPr lang="fi-FI" b="1" dirty="0" smtClean="0"/>
              <a:t> </a:t>
            </a:r>
            <a:r>
              <a:rPr lang="fi-FI" b="1" dirty="0" err="1" smtClean="0"/>
              <a:t>gas</a:t>
            </a:r>
            <a:r>
              <a:rPr lang="fi-FI" b="1" dirty="0"/>
              <a:t> </a:t>
            </a:r>
            <a:r>
              <a:rPr lang="fi-FI" b="1" dirty="0" err="1" smtClean="0"/>
              <a:t>or</a:t>
            </a:r>
            <a:r>
              <a:rPr lang="fi-FI" b="1" dirty="0" smtClean="0"/>
              <a:t> </a:t>
            </a:r>
            <a:r>
              <a:rPr lang="fi-FI" b="1" dirty="0" err="1" smtClean="0"/>
              <a:t>heat&amp;electricity</a:t>
            </a:r>
            <a:r>
              <a:rPr lang="fi-FI" b="1" dirty="0" smtClean="0"/>
              <a:t>) &amp; </a:t>
            </a:r>
            <a:r>
              <a:rPr lang="fi-FI" b="1" dirty="0" err="1" smtClean="0"/>
              <a:t>fertilizer</a:t>
            </a:r>
            <a:endParaRPr lang="fi-FI" dirty="0" smtClean="0"/>
          </a:p>
          <a:p>
            <a:pPr marL="609585" lvl="1" indent="0">
              <a:buNone/>
            </a:pPr>
            <a:endParaRPr lang="fi-FI" dirty="0" smtClean="0"/>
          </a:p>
          <a:p>
            <a:pPr lvl="1"/>
            <a:r>
              <a:rPr lang="fi-FI" dirty="0" err="1" smtClean="0"/>
              <a:t>Nutrients</a:t>
            </a:r>
            <a:r>
              <a:rPr lang="fi-FI" dirty="0" smtClean="0"/>
              <a:t> </a:t>
            </a:r>
            <a:r>
              <a:rPr lang="fi-FI" dirty="0" err="1" smtClean="0"/>
              <a:t>are</a:t>
            </a:r>
            <a:r>
              <a:rPr lang="fi-FI" dirty="0" smtClean="0"/>
              <a:t> </a:t>
            </a:r>
            <a:r>
              <a:rPr lang="fi-FI" dirty="0" err="1" smtClean="0"/>
              <a:t>more</a:t>
            </a:r>
            <a:r>
              <a:rPr lang="fi-FI" dirty="0" smtClean="0"/>
              <a:t> </a:t>
            </a:r>
            <a:r>
              <a:rPr lang="fi-FI" dirty="0" err="1" smtClean="0"/>
              <a:t>soluble</a:t>
            </a:r>
            <a:r>
              <a:rPr lang="fi-FI" dirty="0" smtClean="0"/>
              <a:t> </a:t>
            </a:r>
            <a:r>
              <a:rPr lang="fi-FI" dirty="0" err="1" smtClean="0"/>
              <a:t>so</a:t>
            </a:r>
            <a:r>
              <a:rPr lang="fi-FI" dirty="0" smtClean="0"/>
              <a:t> </a:t>
            </a:r>
            <a:r>
              <a:rPr lang="fi-FI" dirty="0" err="1" smtClean="0"/>
              <a:t>that</a:t>
            </a:r>
            <a:r>
              <a:rPr lang="fi-FI" dirty="0" smtClean="0"/>
              <a:t> </a:t>
            </a:r>
            <a:r>
              <a:rPr lang="fi-FI" dirty="0" err="1" smtClean="0"/>
              <a:t>plants</a:t>
            </a:r>
            <a:r>
              <a:rPr lang="fi-FI" dirty="0" smtClean="0"/>
              <a:t> </a:t>
            </a:r>
            <a:r>
              <a:rPr lang="fi-FI" dirty="0" err="1" smtClean="0"/>
              <a:t>can</a:t>
            </a:r>
            <a:r>
              <a:rPr lang="fi-FI" dirty="0" smtClean="0"/>
              <a:t> </a:t>
            </a:r>
            <a:r>
              <a:rPr lang="fi-FI" dirty="0" err="1" smtClean="0"/>
              <a:t>utilize</a:t>
            </a:r>
            <a:r>
              <a:rPr lang="fi-FI" dirty="0" smtClean="0"/>
              <a:t> </a:t>
            </a:r>
            <a:r>
              <a:rPr lang="fi-FI" dirty="0" err="1" smtClean="0"/>
              <a:t>them</a:t>
            </a:r>
            <a:r>
              <a:rPr lang="fi-FI" dirty="0" smtClean="0"/>
              <a:t> </a:t>
            </a:r>
            <a:r>
              <a:rPr lang="fi-FI" dirty="0" err="1" smtClean="0"/>
              <a:t>more</a:t>
            </a:r>
            <a:r>
              <a:rPr lang="fi-FI" dirty="0" smtClean="0"/>
              <a:t> </a:t>
            </a:r>
            <a:r>
              <a:rPr lang="fi-FI" dirty="0" err="1" smtClean="0"/>
              <a:t>effectively</a:t>
            </a:r>
            <a:endParaRPr lang="fi-FI" dirty="0" smtClean="0"/>
          </a:p>
          <a:p>
            <a:pPr lvl="2"/>
            <a:r>
              <a:rPr lang="fi-FI" dirty="0" err="1" smtClean="0"/>
              <a:t>They</a:t>
            </a:r>
            <a:r>
              <a:rPr lang="fi-FI" dirty="0" smtClean="0"/>
              <a:t> </a:t>
            </a:r>
            <a:r>
              <a:rPr lang="fi-FI" dirty="0" err="1" smtClean="0"/>
              <a:t>are</a:t>
            </a:r>
            <a:r>
              <a:rPr lang="fi-FI" dirty="0" smtClean="0"/>
              <a:t> </a:t>
            </a:r>
            <a:r>
              <a:rPr lang="fi-FI" dirty="0" err="1" smtClean="0"/>
              <a:t>not</a:t>
            </a:r>
            <a:r>
              <a:rPr lang="fi-FI" dirty="0" smtClean="0"/>
              <a:t> </a:t>
            </a:r>
            <a:r>
              <a:rPr lang="fi-FI" dirty="0" err="1" smtClean="0"/>
              <a:t>washed</a:t>
            </a:r>
            <a:r>
              <a:rPr lang="fi-FI" dirty="0" smtClean="0"/>
              <a:t> </a:t>
            </a:r>
            <a:r>
              <a:rPr lang="fi-FI" dirty="0" err="1" smtClean="0"/>
              <a:t>away</a:t>
            </a:r>
            <a:r>
              <a:rPr lang="fi-FI" dirty="0" smtClean="0"/>
              <a:t> </a:t>
            </a:r>
            <a:r>
              <a:rPr lang="fi-FI" dirty="0" err="1" smtClean="0"/>
              <a:t>that</a:t>
            </a:r>
            <a:r>
              <a:rPr lang="fi-FI" dirty="0" smtClean="0"/>
              <a:t> </a:t>
            </a:r>
            <a:r>
              <a:rPr lang="fi-FI" dirty="0" err="1" smtClean="0"/>
              <a:t>easily</a:t>
            </a:r>
            <a:r>
              <a:rPr lang="fi-FI" dirty="0" smtClean="0"/>
              <a:t> </a:t>
            </a:r>
            <a:r>
              <a:rPr lang="fi-FI" dirty="0" err="1" smtClean="0"/>
              <a:t>from</a:t>
            </a:r>
            <a:r>
              <a:rPr lang="fi-FI" dirty="0" smtClean="0"/>
              <a:t> </a:t>
            </a:r>
            <a:r>
              <a:rPr lang="fi-FI" dirty="0" err="1" smtClean="0"/>
              <a:t>the</a:t>
            </a:r>
            <a:r>
              <a:rPr lang="fi-FI" dirty="0" smtClean="0"/>
              <a:t> </a:t>
            </a:r>
            <a:r>
              <a:rPr lang="fi-FI" dirty="0" err="1" smtClean="0"/>
              <a:t>field</a:t>
            </a:r>
            <a:r>
              <a:rPr lang="fi-FI" dirty="0" smtClean="0"/>
              <a:t> </a:t>
            </a:r>
            <a:r>
              <a:rPr lang="fi-FI" dirty="0" err="1" smtClean="0"/>
              <a:t>by</a:t>
            </a:r>
            <a:r>
              <a:rPr lang="fi-FI" dirty="0" smtClean="0"/>
              <a:t> </a:t>
            </a:r>
            <a:r>
              <a:rPr lang="fi-FI" dirty="0" err="1" smtClean="0"/>
              <a:t>rainwater</a:t>
            </a:r>
            <a:endParaRPr lang="fi-FI" dirty="0" smtClean="0"/>
          </a:p>
          <a:p>
            <a:pPr marL="457200" lvl="1" indent="0">
              <a:buNone/>
            </a:pPr>
            <a:endParaRPr lang="fi-FI" dirty="0" smtClean="0"/>
          </a:p>
        </p:txBody>
      </p:sp>
    </p:spTree>
    <p:extLst>
      <p:ext uri="{BB962C8B-B14F-4D97-AF65-F5344CB8AC3E}">
        <p14:creationId xmlns:p14="http://schemas.microsoft.com/office/powerpoint/2010/main" val="51588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Water</a:t>
            </a:r>
            <a:endParaRPr lang="fi-FI" dirty="0"/>
          </a:p>
        </p:txBody>
      </p:sp>
      <p:sp>
        <p:nvSpPr>
          <p:cNvPr id="4" name="Tekstin paikkamerkki 3"/>
          <p:cNvSpPr>
            <a:spLocks noGrp="1"/>
          </p:cNvSpPr>
          <p:nvPr>
            <p:ph type="body" idx="1"/>
          </p:nvPr>
        </p:nvSpPr>
        <p:spPr/>
        <p:txBody>
          <a:bodyPr/>
          <a:lstStyle/>
          <a:p>
            <a:endParaRPr lang="fi-FI"/>
          </a:p>
        </p:txBody>
      </p:sp>
    </p:spTree>
    <p:extLst>
      <p:ext uri="{BB962C8B-B14F-4D97-AF65-F5344CB8AC3E}">
        <p14:creationId xmlns:p14="http://schemas.microsoft.com/office/powerpoint/2010/main" val="325008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smtClean="0"/>
              <a:t>Which</a:t>
            </a:r>
            <a:r>
              <a:rPr lang="fi-FI" dirty="0" smtClean="0"/>
              <a:t> </a:t>
            </a:r>
            <a:r>
              <a:rPr lang="fi-FI" dirty="0" err="1" smtClean="0"/>
              <a:t>resources</a:t>
            </a:r>
            <a:r>
              <a:rPr lang="fi-FI" dirty="0" smtClean="0"/>
              <a:t> </a:t>
            </a:r>
            <a:r>
              <a:rPr lang="fi-FI" dirty="0" err="1" smtClean="0"/>
              <a:t>are</a:t>
            </a:r>
            <a:r>
              <a:rPr lang="fi-FI" dirty="0" smtClean="0"/>
              <a:t> </a:t>
            </a:r>
            <a:r>
              <a:rPr lang="fi-FI" dirty="0" err="1" smtClean="0"/>
              <a:t>running</a:t>
            </a:r>
            <a:r>
              <a:rPr lang="fi-FI" dirty="0" smtClean="0"/>
              <a:t> out?</a:t>
            </a:r>
            <a:endParaRPr lang="fi-FI" dirty="0"/>
          </a:p>
        </p:txBody>
      </p:sp>
      <p:sp>
        <p:nvSpPr>
          <p:cNvPr id="3" name="Sisällön paikkamerkki 2"/>
          <p:cNvSpPr>
            <a:spLocks noGrp="1"/>
          </p:cNvSpPr>
          <p:nvPr>
            <p:ph idx="1"/>
          </p:nvPr>
        </p:nvSpPr>
        <p:spPr/>
        <p:txBody>
          <a:bodyPr vert="horz" lIns="91440" tIns="45720" rIns="91440" bIns="45720" rtlCol="0" anchor="t">
            <a:normAutofit/>
          </a:bodyPr>
          <a:lstStyle/>
          <a:p>
            <a:endParaRPr lang="fi-FI" b="1" dirty="0" smtClean="0">
              <a:solidFill>
                <a:srgbClr val="3E3D2D"/>
              </a:solidFill>
            </a:endParaRPr>
          </a:p>
          <a:p>
            <a:endParaRPr lang="fi-FI" b="1" dirty="0">
              <a:solidFill>
                <a:srgbClr val="3E3D2D"/>
              </a:solidFill>
            </a:endParaRPr>
          </a:p>
          <a:p>
            <a:endParaRPr lang="fi-FI" b="1" dirty="0" smtClean="0">
              <a:solidFill>
                <a:srgbClr val="3E3D2D"/>
              </a:solidFill>
            </a:endParaRPr>
          </a:p>
          <a:p>
            <a:pPr marL="0" indent="0">
              <a:buNone/>
            </a:pPr>
            <a:endParaRPr lang="fi-FI" b="1" dirty="0" smtClean="0">
              <a:solidFill>
                <a:srgbClr val="3E3D2D"/>
              </a:solidFill>
            </a:endParaRPr>
          </a:p>
          <a:p>
            <a:r>
              <a:rPr lang="fi-FI" b="1" dirty="0" err="1" smtClean="0">
                <a:solidFill>
                  <a:srgbClr val="FF0000"/>
                </a:solidFill>
              </a:rPr>
              <a:t>List</a:t>
            </a:r>
            <a:r>
              <a:rPr lang="fi-FI" b="1" dirty="0" smtClean="0">
                <a:solidFill>
                  <a:srgbClr val="FF0000"/>
                </a:solidFill>
              </a:rPr>
              <a:t> at </a:t>
            </a:r>
            <a:r>
              <a:rPr lang="fi-FI" b="1" dirty="0" err="1" smtClean="0">
                <a:solidFill>
                  <a:srgbClr val="FF0000"/>
                </a:solidFill>
              </a:rPr>
              <a:t>least</a:t>
            </a:r>
            <a:r>
              <a:rPr lang="fi-FI" b="1" dirty="0" smtClean="0">
                <a:solidFill>
                  <a:srgbClr val="FF0000"/>
                </a:solidFill>
              </a:rPr>
              <a:t> 5 </a:t>
            </a:r>
            <a:r>
              <a:rPr lang="fi-FI" b="1" dirty="0" err="1" smtClean="0">
                <a:solidFill>
                  <a:srgbClr val="FF0000"/>
                </a:solidFill>
              </a:rPr>
              <a:t>resources</a:t>
            </a:r>
            <a:r>
              <a:rPr lang="fi-FI" b="1" dirty="0" smtClean="0">
                <a:solidFill>
                  <a:srgbClr val="FF0000"/>
                </a:solidFill>
              </a:rPr>
              <a:t> </a:t>
            </a:r>
            <a:r>
              <a:rPr lang="fi-FI" b="1" dirty="0" err="1" smtClean="0">
                <a:solidFill>
                  <a:srgbClr val="FF0000"/>
                </a:solidFill>
              </a:rPr>
              <a:t>whose</a:t>
            </a:r>
            <a:r>
              <a:rPr lang="fi-FI" b="1" dirty="0" smtClean="0">
                <a:solidFill>
                  <a:srgbClr val="FF0000"/>
                </a:solidFill>
              </a:rPr>
              <a:t> </a:t>
            </a:r>
            <a:r>
              <a:rPr lang="fi-FI" b="1" dirty="0" err="1" smtClean="0">
                <a:solidFill>
                  <a:srgbClr val="FF0000"/>
                </a:solidFill>
              </a:rPr>
              <a:t>reserves</a:t>
            </a:r>
            <a:r>
              <a:rPr lang="fi-FI" b="1" dirty="0" smtClean="0">
                <a:solidFill>
                  <a:srgbClr val="FF0000"/>
                </a:solidFill>
              </a:rPr>
              <a:t> </a:t>
            </a:r>
            <a:r>
              <a:rPr lang="fi-FI" b="1" dirty="0" err="1" smtClean="0">
                <a:solidFill>
                  <a:srgbClr val="FF0000"/>
                </a:solidFill>
              </a:rPr>
              <a:t>have</a:t>
            </a:r>
            <a:r>
              <a:rPr lang="fi-FI" b="1" dirty="0" smtClean="0">
                <a:solidFill>
                  <a:srgbClr val="FF0000"/>
                </a:solidFill>
              </a:rPr>
              <a:t> </a:t>
            </a:r>
            <a:r>
              <a:rPr lang="fi-FI" b="1" dirty="0" err="1" smtClean="0">
                <a:solidFill>
                  <a:srgbClr val="FF0000"/>
                </a:solidFill>
              </a:rPr>
              <a:t>critically</a:t>
            </a:r>
            <a:r>
              <a:rPr lang="fi-FI" b="1" dirty="0" smtClean="0">
                <a:solidFill>
                  <a:srgbClr val="FF0000"/>
                </a:solidFill>
              </a:rPr>
              <a:t> </a:t>
            </a:r>
            <a:r>
              <a:rPr lang="fi-FI" b="1" dirty="0" err="1" smtClean="0">
                <a:solidFill>
                  <a:srgbClr val="FF0000"/>
                </a:solidFill>
              </a:rPr>
              <a:t>lowered</a:t>
            </a:r>
            <a:r>
              <a:rPr lang="fi-FI" b="1" dirty="0" smtClean="0">
                <a:solidFill>
                  <a:srgbClr val="FF0000"/>
                </a:solidFill>
              </a:rPr>
              <a:t> in </a:t>
            </a:r>
            <a:r>
              <a:rPr lang="fi-FI" b="1" dirty="0" err="1" smtClean="0">
                <a:solidFill>
                  <a:srgbClr val="FF0000"/>
                </a:solidFill>
              </a:rPr>
              <a:t>last</a:t>
            </a:r>
            <a:r>
              <a:rPr lang="fi-FI" b="1" dirty="0" smtClean="0">
                <a:solidFill>
                  <a:srgbClr val="FF0000"/>
                </a:solidFill>
              </a:rPr>
              <a:t> 100 </a:t>
            </a:r>
            <a:r>
              <a:rPr lang="fi-FI" b="1" dirty="0" err="1" smtClean="0">
                <a:solidFill>
                  <a:srgbClr val="FF0000"/>
                </a:solidFill>
              </a:rPr>
              <a:t>years</a:t>
            </a:r>
            <a:r>
              <a:rPr lang="fi-FI" b="1" dirty="0" smtClean="0">
                <a:solidFill>
                  <a:srgbClr val="FF0000"/>
                </a:solidFill>
              </a:rPr>
              <a:t>?</a:t>
            </a:r>
            <a:endParaRPr lang="fi-FI" b="1" dirty="0">
              <a:solidFill>
                <a:srgbClr val="FF0000"/>
              </a:solidFill>
            </a:endParaRPr>
          </a:p>
        </p:txBody>
      </p:sp>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709" y="1599248"/>
            <a:ext cx="3561806" cy="2003516"/>
          </a:xfrm>
          <a:prstGeom prst="rect">
            <a:avLst/>
          </a:prstGeom>
        </p:spPr>
      </p:pic>
    </p:spTree>
    <p:extLst>
      <p:ext uri="{BB962C8B-B14F-4D97-AF65-F5344CB8AC3E}">
        <p14:creationId xmlns:p14="http://schemas.microsoft.com/office/powerpoint/2010/main" val="41717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Freshwater</a:t>
            </a:r>
            <a:endParaRPr lang="fi-FI" dirty="0"/>
          </a:p>
        </p:txBody>
      </p:sp>
      <p:graphicFrame>
        <p:nvGraphicFramePr>
          <p:cNvPr id="5" name="Kaavio 4"/>
          <p:cNvGraphicFramePr>
            <a:graphicFrameLocks/>
          </p:cNvGraphicFramePr>
          <p:nvPr>
            <p:extLst>
              <p:ext uri="{D42A27DB-BD31-4B8C-83A1-F6EECF244321}">
                <p14:modId xmlns:p14="http://schemas.microsoft.com/office/powerpoint/2010/main" val="1470076665"/>
              </p:ext>
            </p:extLst>
          </p:nvPr>
        </p:nvGraphicFramePr>
        <p:xfrm>
          <a:off x="408215" y="1502228"/>
          <a:ext cx="5687785" cy="4188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p:cNvGraphicFramePr>
            <a:graphicFrameLocks/>
          </p:cNvGraphicFramePr>
          <p:nvPr>
            <p:extLst>
              <p:ext uri="{D42A27DB-BD31-4B8C-83A1-F6EECF244321}">
                <p14:modId xmlns:p14="http://schemas.microsoft.com/office/powerpoint/2010/main" val="1600446209"/>
              </p:ext>
            </p:extLst>
          </p:nvPr>
        </p:nvGraphicFramePr>
        <p:xfrm>
          <a:off x="6351814" y="2400301"/>
          <a:ext cx="5715000" cy="42617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116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orakulmio 6"/>
          <p:cNvSpPr/>
          <p:nvPr/>
        </p:nvSpPr>
        <p:spPr>
          <a:xfrm>
            <a:off x="2218197" y="983611"/>
            <a:ext cx="7564192" cy="1323632"/>
          </a:xfrm>
          <a:prstGeom prst="rect">
            <a:avLst/>
          </a:prstGeom>
        </p:spPr>
        <p:txBody>
          <a:bodyPr wrap="square">
            <a:spAutoFit/>
          </a:bodyPr>
          <a:lstStyle/>
          <a:p>
            <a:r>
              <a:rPr lang="fi-FI" sz="2667" b="1" dirty="0" err="1"/>
              <a:t>Most</a:t>
            </a:r>
            <a:r>
              <a:rPr lang="fi-FI" sz="2667" b="1" dirty="0"/>
              <a:t> of </a:t>
            </a:r>
            <a:r>
              <a:rPr lang="fi-FI" sz="2667" b="1" dirty="0" err="1"/>
              <a:t>the</a:t>
            </a:r>
            <a:r>
              <a:rPr lang="fi-FI" sz="2667" b="1" dirty="0"/>
              <a:t> </a:t>
            </a:r>
            <a:r>
              <a:rPr lang="fi-FI" sz="2667" b="1" dirty="0" err="1"/>
              <a:t>water</a:t>
            </a:r>
            <a:r>
              <a:rPr lang="fi-FI" sz="2667" b="1" dirty="0"/>
              <a:t> is </a:t>
            </a:r>
            <a:r>
              <a:rPr lang="fi-FI" sz="2667" b="1" dirty="0" err="1"/>
              <a:t>consumed</a:t>
            </a:r>
            <a:r>
              <a:rPr lang="fi-FI" sz="2667" b="1" dirty="0"/>
              <a:t> </a:t>
            </a:r>
            <a:r>
              <a:rPr lang="fi-FI" sz="2667" b="1" dirty="0" err="1"/>
              <a:t>by</a:t>
            </a:r>
            <a:r>
              <a:rPr lang="fi-FI" sz="2667" b="1" dirty="0"/>
              <a:t> food and </a:t>
            </a:r>
            <a:r>
              <a:rPr lang="fi-FI" sz="2667" b="1" dirty="0" err="1" smtClean="0"/>
              <a:t>goods</a:t>
            </a:r>
            <a:endParaRPr lang="fi-FI" sz="2667" b="1" dirty="0" smtClean="0"/>
          </a:p>
          <a:p>
            <a:endParaRPr lang="fi-FI" sz="2667" b="1" dirty="0"/>
          </a:p>
          <a:p>
            <a:r>
              <a:rPr lang="fi-FI" sz="2667" b="1" dirty="0" smtClean="0"/>
              <a:t>= WATER FOOTPRINT </a:t>
            </a:r>
            <a:endParaRPr lang="fi-FI" sz="2667" b="1" dirty="0"/>
          </a:p>
        </p:txBody>
      </p:sp>
      <p:sp>
        <p:nvSpPr>
          <p:cNvPr id="2" name="Suorakulmio 1"/>
          <p:cNvSpPr/>
          <p:nvPr/>
        </p:nvSpPr>
        <p:spPr>
          <a:xfrm>
            <a:off x="2218197" y="2702913"/>
            <a:ext cx="7803739" cy="830997"/>
          </a:xfrm>
          <a:prstGeom prst="rect">
            <a:avLst/>
          </a:prstGeom>
        </p:spPr>
        <p:txBody>
          <a:bodyPr wrap="none">
            <a:spAutoFit/>
          </a:bodyPr>
          <a:lstStyle/>
          <a:p>
            <a:r>
              <a:rPr lang="fi-FI" sz="2400" dirty="0" smtClean="0"/>
              <a:t>Check </a:t>
            </a:r>
            <a:r>
              <a:rPr lang="fi-FI" sz="2400" dirty="0" err="1" smtClean="0"/>
              <a:t>figure</a:t>
            </a:r>
            <a:r>
              <a:rPr lang="fi-FI" sz="2400" dirty="0" smtClean="0"/>
              <a:t> in:</a:t>
            </a:r>
            <a:endParaRPr lang="fi-FI" sz="2400" dirty="0">
              <a:hlinkClick r:id="rId3"/>
            </a:endParaRPr>
          </a:p>
          <a:p>
            <a:r>
              <a:rPr lang="fi-FI" sz="2400" dirty="0" smtClean="0">
                <a:hlinkClick r:id="rId3"/>
              </a:rPr>
              <a:t>http</a:t>
            </a:r>
            <a:r>
              <a:rPr lang="fi-FI" sz="2400" dirty="0">
                <a:hlinkClick r:id="rId3"/>
              </a:rPr>
              <a:t>://</a:t>
            </a:r>
            <a:r>
              <a:rPr lang="fi-FI" sz="2400" dirty="0" smtClean="0">
                <a:hlinkClick r:id="rId3"/>
              </a:rPr>
              <a:t>one-europe.net/user/files/Briefs/waterfootpriint.jpeg</a:t>
            </a:r>
            <a:r>
              <a:rPr lang="fi-FI" sz="2400" dirty="0" smtClean="0"/>
              <a:t> </a:t>
            </a:r>
            <a:endParaRPr lang="fi-FI" sz="2400" dirty="0"/>
          </a:p>
        </p:txBody>
      </p:sp>
    </p:spTree>
    <p:extLst>
      <p:ext uri="{BB962C8B-B14F-4D97-AF65-F5344CB8AC3E}">
        <p14:creationId xmlns:p14="http://schemas.microsoft.com/office/powerpoint/2010/main" val="30877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Colours</a:t>
            </a:r>
            <a:r>
              <a:rPr lang="fi-FI" dirty="0" smtClean="0"/>
              <a:t> of </a:t>
            </a:r>
            <a:r>
              <a:rPr lang="fi-FI" dirty="0" err="1" smtClean="0"/>
              <a:t>water</a:t>
            </a:r>
            <a:endParaRPr lang="fi-FI" dirty="0"/>
          </a:p>
        </p:txBody>
      </p:sp>
      <p:sp>
        <p:nvSpPr>
          <p:cNvPr id="3" name="Sisällön paikkamerkki 2"/>
          <p:cNvSpPr>
            <a:spLocks noGrp="1"/>
          </p:cNvSpPr>
          <p:nvPr>
            <p:ph idx="1"/>
          </p:nvPr>
        </p:nvSpPr>
        <p:spPr/>
        <p:txBody>
          <a:bodyPr>
            <a:normAutofit/>
          </a:bodyPr>
          <a:lstStyle/>
          <a:p>
            <a:r>
              <a:rPr lang="fi-FI" sz="3200" b="1" dirty="0"/>
              <a:t>Black</a:t>
            </a:r>
          </a:p>
          <a:p>
            <a:r>
              <a:rPr lang="fi-FI" sz="3200" b="1" dirty="0" err="1">
                <a:solidFill>
                  <a:schemeClr val="bg1">
                    <a:lumMod val="65000"/>
                  </a:schemeClr>
                </a:solidFill>
              </a:rPr>
              <a:t>Grey</a:t>
            </a:r>
            <a:endParaRPr lang="fi-FI" sz="3200" b="1" dirty="0">
              <a:solidFill>
                <a:schemeClr val="bg1">
                  <a:lumMod val="65000"/>
                </a:schemeClr>
              </a:solidFill>
            </a:endParaRPr>
          </a:p>
          <a:p>
            <a:r>
              <a:rPr lang="fi-FI" sz="3200" b="1" dirty="0">
                <a:solidFill>
                  <a:srgbClr val="00B050"/>
                </a:solidFill>
              </a:rPr>
              <a:t>Green</a:t>
            </a:r>
          </a:p>
          <a:p>
            <a:r>
              <a:rPr lang="fi-FI" sz="3200" b="1" dirty="0" err="1">
                <a:solidFill>
                  <a:srgbClr val="0070C0"/>
                </a:solidFill>
              </a:rPr>
              <a:t>Blue</a:t>
            </a:r>
            <a:endParaRPr lang="fi-FI" sz="3200" b="1" dirty="0">
              <a:solidFill>
                <a:srgbClr val="0070C0"/>
              </a:solidFill>
            </a:endParaRPr>
          </a:p>
        </p:txBody>
      </p:sp>
      <p:sp>
        <p:nvSpPr>
          <p:cNvPr id="7" name="Tekstiruutu 6"/>
          <p:cNvSpPr txBox="1"/>
          <p:nvPr/>
        </p:nvSpPr>
        <p:spPr>
          <a:xfrm>
            <a:off x="746218" y="6378641"/>
            <a:ext cx="5770265" cy="254044"/>
          </a:xfrm>
          <a:prstGeom prst="rect">
            <a:avLst/>
          </a:prstGeom>
          <a:noFill/>
        </p:spPr>
        <p:txBody>
          <a:bodyPr wrap="square" rtlCol="0">
            <a:spAutoFit/>
          </a:bodyPr>
          <a:lstStyle/>
          <a:p>
            <a:r>
              <a:rPr lang="fi-FI" sz="1051" dirty="0" err="1"/>
              <a:t>Dyke</a:t>
            </a:r>
            <a:r>
              <a:rPr lang="fi-FI" sz="1051" dirty="0"/>
              <a:t>: C. 1992: </a:t>
            </a:r>
            <a:r>
              <a:rPr lang="fi-FI" sz="1051" dirty="0" err="1"/>
              <a:t>From</a:t>
            </a:r>
            <a:r>
              <a:rPr lang="fi-FI" sz="1051" dirty="0"/>
              <a:t> </a:t>
            </a:r>
            <a:r>
              <a:rPr lang="fi-FI" sz="1051" dirty="0" err="1"/>
              <a:t>Entropy</a:t>
            </a:r>
            <a:r>
              <a:rPr lang="fi-FI" sz="1051" dirty="0"/>
              <a:t> to </a:t>
            </a:r>
            <a:r>
              <a:rPr lang="fi-FI" sz="1051" dirty="0" err="1"/>
              <a:t>Economy</a:t>
            </a:r>
            <a:r>
              <a:rPr lang="fi-FI" sz="1051" dirty="0"/>
              <a:t>. A </a:t>
            </a:r>
            <a:r>
              <a:rPr lang="fi-FI" sz="1051" dirty="0" err="1"/>
              <a:t>Thorny</a:t>
            </a:r>
            <a:r>
              <a:rPr lang="fi-FI" sz="1051" dirty="0"/>
              <a:t> </a:t>
            </a:r>
            <a:r>
              <a:rPr lang="fi-FI" sz="1051" dirty="0" err="1"/>
              <a:t>Path</a:t>
            </a:r>
            <a:r>
              <a:rPr lang="fi-FI" sz="1051" dirty="0"/>
              <a:t>. </a:t>
            </a:r>
            <a:r>
              <a:rPr lang="fi-FI" sz="1051" i="1" dirty="0" err="1"/>
              <a:t>Advances</a:t>
            </a:r>
            <a:r>
              <a:rPr lang="fi-FI" sz="1051" i="1" dirty="0"/>
              <a:t> in Human </a:t>
            </a:r>
            <a:r>
              <a:rPr lang="fi-FI" sz="1051" i="1" dirty="0" err="1"/>
              <a:t>Ecology</a:t>
            </a:r>
            <a:endParaRPr lang="fi-FI" sz="1051" dirty="0"/>
          </a:p>
        </p:txBody>
      </p:sp>
    </p:spTree>
    <p:extLst>
      <p:ext uri="{BB962C8B-B14F-4D97-AF65-F5344CB8AC3E}">
        <p14:creationId xmlns:p14="http://schemas.microsoft.com/office/powerpoint/2010/main" val="14865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Black </a:t>
            </a:r>
            <a:r>
              <a:rPr lang="fi-FI" dirty="0" err="1" smtClean="0"/>
              <a:t>water</a:t>
            </a:r>
            <a:endParaRPr lang="fi-FI" dirty="0"/>
          </a:p>
        </p:txBody>
      </p:sp>
      <p:sp>
        <p:nvSpPr>
          <p:cNvPr id="3" name="Sisällön paikkamerkki 2"/>
          <p:cNvSpPr>
            <a:spLocks noGrp="1"/>
          </p:cNvSpPr>
          <p:nvPr>
            <p:ph idx="1"/>
          </p:nvPr>
        </p:nvSpPr>
        <p:spPr/>
        <p:txBody>
          <a:bodyPr>
            <a:normAutofit/>
          </a:bodyPr>
          <a:lstStyle/>
          <a:p>
            <a:r>
              <a:rPr lang="fi-FI" dirty="0" err="1" smtClean="0"/>
              <a:t>Contains</a:t>
            </a:r>
            <a:r>
              <a:rPr lang="fi-FI" dirty="0" smtClean="0"/>
              <a:t> </a:t>
            </a:r>
            <a:r>
              <a:rPr lang="fi-FI" dirty="0" err="1" smtClean="0"/>
              <a:t>excrement</a:t>
            </a:r>
            <a:r>
              <a:rPr lang="fi-FI" dirty="0" smtClean="0"/>
              <a:t> </a:t>
            </a:r>
            <a:r>
              <a:rPr lang="fi-FI" dirty="0" err="1" smtClean="0"/>
              <a:t>or</a:t>
            </a:r>
            <a:r>
              <a:rPr lang="fi-FI" dirty="0" smtClean="0"/>
              <a:t> </a:t>
            </a:r>
            <a:r>
              <a:rPr lang="fi-FI" dirty="0" err="1" smtClean="0"/>
              <a:t>other</a:t>
            </a:r>
            <a:r>
              <a:rPr lang="fi-FI" dirty="0" smtClean="0"/>
              <a:t> </a:t>
            </a:r>
            <a:r>
              <a:rPr lang="fi-FI" dirty="0" err="1" smtClean="0"/>
              <a:t>hazardous</a:t>
            </a:r>
            <a:r>
              <a:rPr lang="fi-FI" dirty="0" smtClean="0"/>
              <a:t> </a:t>
            </a:r>
            <a:r>
              <a:rPr lang="fi-FI" dirty="0" err="1" smtClean="0"/>
              <a:t>matter</a:t>
            </a:r>
            <a:r>
              <a:rPr lang="fi-FI" dirty="0" smtClean="0"/>
              <a:t> for </a:t>
            </a:r>
            <a:r>
              <a:rPr lang="fi-FI" dirty="0" err="1" smtClean="0"/>
              <a:t>example</a:t>
            </a:r>
            <a:r>
              <a:rPr lang="fi-FI" dirty="0" smtClean="0"/>
              <a:t> </a:t>
            </a:r>
            <a:r>
              <a:rPr lang="fi-FI" dirty="0" err="1" smtClean="0"/>
              <a:t>from</a:t>
            </a:r>
            <a:r>
              <a:rPr lang="fi-FI" dirty="0" smtClean="0"/>
              <a:t> </a:t>
            </a:r>
            <a:r>
              <a:rPr lang="fi-FI" dirty="0" err="1" smtClean="0"/>
              <a:t>industry</a:t>
            </a:r>
            <a:endParaRPr lang="fi-FI" dirty="0" smtClean="0"/>
          </a:p>
          <a:p>
            <a:endParaRPr lang="fi-FI" dirty="0"/>
          </a:p>
          <a:p>
            <a:r>
              <a:rPr lang="fi-FI" dirty="0" err="1" smtClean="0"/>
              <a:t>Expensive</a:t>
            </a:r>
            <a:r>
              <a:rPr lang="fi-FI" dirty="0" smtClean="0"/>
              <a:t>, </a:t>
            </a:r>
            <a:r>
              <a:rPr lang="fi-FI" dirty="0" err="1" smtClean="0"/>
              <a:t>challenging</a:t>
            </a:r>
            <a:r>
              <a:rPr lang="fi-FI" dirty="0" smtClean="0"/>
              <a:t> and/</a:t>
            </a:r>
            <a:r>
              <a:rPr lang="fi-FI" dirty="0" err="1" smtClean="0"/>
              <a:t>or</a:t>
            </a:r>
            <a:r>
              <a:rPr lang="fi-FI" dirty="0" smtClean="0"/>
              <a:t> </a:t>
            </a:r>
            <a:r>
              <a:rPr lang="fi-FI" dirty="0" err="1" smtClean="0"/>
              <a:t>dangerous</a:t>
            </a:r>
            <a:r>
              <a:rPr lang="fi-FI" dirty="0" smtClean="0"/>
              <a:t> to </a:t>
            </a:r>
            <a:r>
              <a:rPr lang="fi-FI" dirty="0" err="1" smtClean="0"/>
              <a:t>clean</a:t>
            </a:r>
            <a:endParaRPr lang="fi-FI" dirty="0"/>
          </a:p>
          <a:p>
            <a:pPr lvl="1"/>
            <a:endParaRPr lang="fi-FI" dirty="0" smtClean="0"/>
          </a:p>
          <a:p>
            <a:r>
              <a:rPr lang="fi-FI" dirty="0" err="1" smtClean="0"/>
              <a:t>Forming</a:t>
            </a:r>
            <a:r>
              <a:rPr lang="fi-FI" dirty="0" smtClean="0"/>
              <a:t> of </a:t>
            </a:r>
            <a:r>
              <a:rPr lang="fi-FI" dirty="0" err="1" smtClean="0"/>
              <a:t>black</a:t>
            </a:r>
            <a:r>
              <a:rPr lang="fi-FI" dirty="0" smtClean="0"/>
              <a:t> </a:t>
            </a:r>
            <a:r>
              <a:rPr lang="fi-FI" dirty="0" err="1" smtClean="0"/>
              <a:t>water</a:t>
            </a:r>
            <a:r>
              <a:rPr lang="fi-FI" dirty="0" smtClean="0"/>
              <a:t> </a:t>
            </a:r>
            <a:r>
              <a:rPr lang="fi-FI" dirty="0"/>
              <a:t>	</a:t>
            </a:r>
            <a:r>
              <a:rPr lang="fi-FI" dirty="0" err="1" smtClean="0"/>
              <a:t>should</a:t>
            </a:r>
            <a:r>
              <a:rPr lang="fi-FI" dirty="0" smtClean="0"/>
              <a:t> </a:t>
            </a:r>
            <a:r>
              <a:rPr lang="fi-FI" dirty="0" err="1" smtClean="0"/>
              <a:t>be</a:t>
            </a:r>
            <a:r>
              <a:rPr lang="fi-FI" dirty="0" smtClean="0"/>
              <a:t> </a:t>
            </a:r>
            <a:r>
              <a:rPr lang="fi-FI" dirty="0" err="1" smtClean="0"/>
              <a:t>avoided</a:t>
            </a:r>
            <a:endParaRPr lang="fi-FI" dirty="0" smtClean="0"/>
          </a:p>
          <a:p>
            <a:pPr marL="609585" lvl="1" indent="0">
              <a:buNone/>
            </a:pPr>
            <a:endParaRPr lang="fi-FI" dirty="0"/>
          </a:p>
          <a:p>
            <a:pPr lvl="1"/>
            <a:r>
              <a:rPr lang="fi-FI" dirty="0" err="1" smtClean="0"/>
              <a:t>Dry</a:t>
            </a:r>
            <a:r>
              <a:rPr lang="fi-FI" dirty="0" smtClean="0"/>
              <a:t> </a:t>
            </a:r>
            <a:r>
              <a:rPr lang="fi-FI" dirty="0" err="1" smtClean="0"/>
              <a:t>toilets</a:t>
            </a:r>
            <a:endParaRPr lang="fi-FI" dirty="0" smtClean="0"/>
          </a:p>
          <a:p>
            <a:pPr lvl="1"/>
            <a:r>
              <a:rPr lang="fi-FI" dirty="0" err="1" smtClean="0"/>
              <a:t>Internal</a:t>
            </a:r>
            <a:r>
              <a:rPr lang="fi-FI" dirty="0" smtClean="0"/>
              <a:t> </a:t>
            </a:r>
            <a:r>
              <a:rPr lang="fi-FI" dirty="0" err="1" smtClean="0"/>
              <a:t>cycle</a:t>
            </a:r>
            <a:r>
              <a:rPr lang="fi-FI" dirty="0" smtClean="0"/>
              <a:t> of </a:t>
            </a:r>
            <a:r>
              <a:rPr lang="fi-FI" dirty="0" err="1" smtClean="0"/>
              <a:t>water</a:t>
            </a:r>
            <a:r>
              <a:rPr lang="fi-FI" dirty="0" smtClean="0"/>
              <a:t> in </a:t>
            </a:r>
            <a:r>
              <a:rPr lang="fi-FI" sz="2400" dirty="0" err="1" smtClean="0"/>
              <a:t>factories</a:t>
            </a:r>
            <a:endParaRPr lang="fi-FI" sz="2400" dirty="0"/>
          </a:p>
        </p:txBody>
      </p:sp>
    </p:spTree>
    <p:extLst>
      <p:ext uri="{BB962C8B-B14F-4D97-AF65-F5344CB8AC3E}">
        <p14:creationId xmlns:p14="http://schemas.microsoft.com/office/powerpoint/2010/main" val="16730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Grey</a:t>
            </a:r>
            <a:r>
              <a:rPr lang="fi-FI" dirty="0" smtClean="0"/>
              <a:t> </a:t>
            </a:r>
            <a:r>
              <a:rPr lang="fi-FI" dirty="0" err="1" smtClean="0"/>
              <a:t>water</a:t>
            </a:r>
            <a:endParaRPr lang="fi-FI" dirty="0"/>
          </a:p>
        </p:txBody>
      </p:sp>
      <p:sp>
        <p:nvSpPr>
          <p:cNvPr id="3" name="Sisällön paikkamerkki 2"/>
          <p:cNvSpPr>
            <a:spLocks noGrp="1"/>
          </p:cNvSpPr>
          <p:nvPr>
            <p:ph idx="1"/>
          </p:nvPr>
        </p:nvSpPr>
        <p:spPr>
          <a:xfrm>
            <a:off x="838200" y="1690688"/>
            <a:ext cx="10515600" cy="4161289"/>
          </a:xfrm>
        </p:spPr>
        <p:txBody>
          <a:bodyPr/>
          <a:lstStyle/>
          <a:p>
            <a:r>
              <a:rPr lang="fi-FI" dirty="0" err="1" smtClean="0"/>
              <a:t>Shower</a:t>
            </a:r>
            <a:r>
              <a:rPr lang="fi-FI" dirty="0" smtClean="0"/>
              <a:t>, </a:t>
            </a:r>
            <a:r>
              <a:rPr lang="fi-FI" dirty="0" err="1" smtClean="0"/>
              <a:t>laundry</a:t>
            </a:r>
            <a:r>
              <a:rPr lang="fi-FI" dirty="0" smtClean="0"/>
              <a:t>, </a:t>
            </a:r>
            <a:r>
              <a:rPr lang="fi-FI" dirty="0" err="1" smtClean="0"/>
              <a:t>dish</a:t>
            </a:r>
            <a:endParaRPr lang="fi-FI" dirty="0" smtClean="0"/>
          </a:p>
          <a:p>
            <a:endParaRPr lang="fi-FI" dirty="0"/>
          </a:p>
          <a:p>
            <a:r>
              <a:rPr lang="fi-FI" dirty="0" err="1" smtClean="0"/>
              <a:t>Contains</a:t>
            </a:r>
            <a:r>
              <a:rPr lang="fi-FI" dirty="0" smtClean="0"/>
              <a:t> no </a:t>
            </a:r>
            <a:r>
              <a:rPr lang="fi-FI" dirty="0" err="1" smtClean="0"/>
              <a:t>hazardous</a:t>
            </a:r>
            <a:r>
              <a:rPr lang="fi-FI" dirty="0" smtClean="0"/>
              <a:t>/</a:t>
            </a:r>
            <a:r>
              <a:rPr lang="fi-FI" dirty="0" err="1" smtClean="0"/>
              <a:t>toxic</a:t>
            </a:r>
            <a:r>
              <a:rPr lang="fi-FI" dirty="0" smtClean="0"/>
              <a:t> </a:t>
            </a:r>
            <a:r>
              <a:rPr lang="fi-FI" dirty="0" err="1" smtClean="0"/>
              <a:t>compounds</a:t>
            </a:r>
            <a:endParaRPr lang="fi-FI" dirty="0" smtClean="0"/>
          </a:p>
          <a:p>
            <a:endParaRPr lang="fi-FI" dirty="0" smtClean="0"/>
          </a:p>
          <a:p>
            <a:r>
              <a:rPr lang="fi-FI" dirty="0" smtClean="0"/>
              <a:t>Black and </a:t>
            </a:r>
            <a:r>
              <a:rPr lang="fi-FI" dirty="0" err="1" smtClean="0"/>
              <a:t>grey</a:t>
            </a:r>
            <a:r>
              <a:rPr lang="fi-FI" dirty="0" smtClean="0"/>
              <a:t> </a:t>
            </a:r>
            <a:r>
              <a:rPr lang="fi-FI" dirty="0" err="1" smtClean="0"/>
              <a:t>water</a:t>
            </a:r>
            <a:r>
              <a:rPr lang="fi-FI" dirty="0" smtClean="0"/>
              <a:t> </a:t>
            </a:r>
            <a:r>
              <a:rPr lang="fi-FI" dirty="0" err="1" smtClean="0"/>
              <a:t>can</a:t>
            </a:r>
            <a:r>
              <a:rPr lang="fi-FI" dirty="0" smtClean="0"/>
              <a:t> </a:t>
            </a:r>
            <a:r>
              <a:rPr lang="fi-FI" dirty="0" err="1" smtClean="0"/>
              <a:t>be</a:t>
            </a:r>
            <a:r>
              <a:rPr lang="fi-FI" dirty="0" smtClean="0"/>
              <a:t> </a:t>
            </a:r>
            <a:r>
              <a:rPr lang="fi-FI" dirty="0" err="1" smtClean="0"/>
              <a:t>collected</a:t>
            </a:r>
            <a:r>
              <a:rPr lang="fi-FI" dirty="0" smtClean="0"/>
              <a:t> </a:t>
            </a:r>
            <a:r>
              <a:rPr lang="fi-FI" dirty="0" err="1" smtClean="0"/>
              <a:t>separately</a:t>
            </a:r>
            <a:r>
              <a:rPr lang="fi-FI" dirty="0" smtClean="0"/>
              <a:t> to </a:t>
            </a:r>
            <a:r>
              <a:rPr lang="fi-FI" dirty="0" err="1" smtClean="0"/>
              <a:t>save</a:t>
            </a:r>
            <a:r>
              <a:rPr lang="fi-FI" dirty="0" smtClean="0"/>
              <a:t> </a:t>
            </a:r>
            <a:r>
              <a:rPr lang="fi-FI" dirty="0" err="1" smtClean="0"/>
              <a:t>water</a:t>
            </a:r>
            <a:r>
              <a:rPr lang="fi-FI" dirty="0" smtClean="0"/>
              <a:t> </a:t>
            </a:r>
            <a:r>
              <a:rPr lang="fi-FI" dirty="0" err="1" smtClean="0"/>
              <a:t>reserves</a:t>
            </a:r>
            <a:endParaRPr lang="fi-FI" dirty="0"/>
          </a:p>
          <a:p>
            <a:pPr lvl="1"/>
            <a:r>
              <a:rPr lang="fi-FI" dirty="0" err="1" smtClean="0"/>
              <a:t>Grey</a:t>
            </a:r>
            <a:r>
              <a:rPr lang="fi-FI" dirty="0" smtClean="0"/>
              <a:t> </a:t>
            </a:r>
            <a:r>
              <a:rPr lang="fi-FI" dirty="0" err="1" smtClean="0"/>
              <a:t>water</a:t>
            </a:r>
            <a:r>
              <a:rPr lang="fi-FI" dirty="0" smtClean="0"/>
              <a:t> </a:t>
            </a:r>
            <a:r>
              <a:rPr lang="fi-FI" dirty="0" err="1" smtClean="0"/>
              <a:t>could</a:t>
            </a:r>
            <a:r>
              <a:rPr lang="fi-FI" dirty="0" smtClean="0"/>
              <a:t> </a:t>
            </a:r>
            <a:r>
              <a:rPr lang="fi-FI" dirty="0" err="1" smtClean="0"/>
              <a:t>be</a:t>
            </a:r>
            <a:r>
              <a:rPr lang="fi-FI" dirty="0" smtClean="0"/>
              <a:t> </a:t>
            </a:r>
            <a:r>
              <a:rPr lang="fi-FI" dirty="0" err="1" smtClean="0"/>
              <a:t>re-used</a:t>
            </a:r>
            <a:r>
              <a:rPr lang="fi-FI" dirty="0" smtClean="0"/>
              <a:t> </a:t>
            </a:r>
            <a:r>
              <a:rPr lang="fi-FI" dirty="0" err="1" smtClean="0"/>
              <a:t>e.g</a:t>
            </a:r>
            <a:r>
              <a:rPr lang="fi-FI" dirty="0" smtClean="0"/>
              <a:t>. to </a:t>
            </a:r>
            <a:r>
              <a:rPr lang="fi-FI" dirty="0" err="1" smtClean="0"/>
              <a:t>irrigation</a:t>
            </a:r>
            <a:endParaRPr lang="fi-FI" dirty="0"/>
          </a:p>
        </p:txBody>
      </p:sp>
      <p:sp>
        <p:nvSpPr>
          <p:cNvPr id="5" name="Suorakulmio 4"/>
          <p:cNvSpPr/>
          <p:nvPr/>
        </p:nvSpPr>
        <p:spPr>
          <a:xfrm>
            <a:off x="8309024" y="6550223"/>
            <a:ext cx="4072012" cy="307777"/>
          </a:xfrm>
          <a:prstGeom prst="rect">
            <a:avLst/>
          </a:prstGeom>
        </p:spPr>
        <p:txBody>
          <a:bodyPr wrap="none">
            <a:spAutoFit/>
          </a:bodyPr>
          <a:lstStyle/>
          <a:p>
            <a:r>
              <a:rPr lang="fi-FI" sz="1400" dirty="0">
                <a:hlinkClick r:id="rId3"/>
              </a:rPr>
              <a:t>https://greenlightonline.co.za/?</a:t>
            </a:r>
            <a:r>
              <a:rPr lang="fi-FI" sz="1400" dirty="0" smtClean="0">
                <a:hlinkClick r:id="rId3"/>
              </a:rPr>
              <a:t>attachment_id=8401</a:t>
            </a:r>
            <a:r>
              <a:rPr lang="fi-FI" sz="1400" dirty="0" smtClean="0"/>
              <a:t> </a:t>
            </a:r>
            <a:endParaRPr lang="fi-FI" sz="1400" dirty="0"/>
          </a:p>
        </p:txBody>
      </p:sp>
    </p:spTree>
    <p:extLst>
      <p:ext uri="{BB962C8B-B14F-4D97-AF65-F5344CB8AC3E}">
        <p14:creationId xmlns:p14="http://schemas.microsoft.com/office/powerpoint/2010/main" val="343024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38200" y="513188"/>
            <a:ext cx="10515600" cy="5446741"/>
          </a:xfrm>
        </p:spPr>
        <p:txBody>
          <a:bodyPr>
            <a:normAutofit lnSpcReduction="10000"/>
          </a:bodyPr>
          <a:lstStyle/>
          <a:p>
            <a:r>
              <a:rPr lang="fi-FI" dirty="0" smtClean="0"/>
              <a:t>Full-</a:t>
            </a:r>
            <a:r>
              <a:rPr lang="fi-FI" dirty="0" err="1" smtClean="0"/>
              <a:t>scale</a:t>
            </a:r>
            <a:r>
              <a:rPr lang="fi-FI" dirty="0" smtClean="0"/>
              <a:t> (12 000 </a:t>
            </a:r>
            <a:r>
              <a:rPr lang="fi-FI" dirty="0" err="1" smtClean="0"/>
              <a:t>inhabitants</a:t>
            </a:r>
            <a:r>
              <a:rPr lang="fi-FI" dirty="0" smtClean="0"/>
              <a:t>) </a:t>
            </a:r>
            <a:r>
              <a:rPr lang="fi-FI" dirty="0" err="1" smtClean="0"/>
              <a:t>separate</a:t>
            </a:r>
            <a:r>
              <a:rPr lang="fi-FI" dirty="0" smtClean="0"/>
              <a:t> </a:t>
            </a:r>
            <a:r>
              <a:rPr lang="fi-FI" dirty="0" err="1" smtClean="0"/>
              <a:t>black</a:t>
            </a:r>
            <a:r>
              <a:rPr lang="fi-FI" dirty="0" smtClean="0"/>
              <a:t> and </a:t>
            </a:r>
            <a:r>
              <a:rPr lang="fi-FI" dirty="0" err="1" smtClean="0"/>
              <a:t>grey</a:t>
            </a:r>
            <a:r>
              <a:rPr lang="fi-FI" dirty="0" smtClean="0"/>
              <a:t> </a:t>
            </a:r>
            <a:r>
              <a:rPr lang="fi-FI" dirty="0" err="1" smtClean="0"/>
              <a:t>wastewater</a:t>
            </a:r>
            <a:r>
              <a:rPr lang="fi-FI" dirty="0" smtClean="0"/>
              <a:t> </a:t>
            </a:r>
            <a:r>
              <a:rPr lang="fi-FI" dirty="0" err="1" smtClean="0"/>
              <a:t>treatment</a:t>
            </a:r>
            <a:r>
              <a:rPr lang="fi-FI" dirty="0" smtClean="0"/>
              <a:t> in Qingdao, China</a:t>
            </a:r>
          </a:p>
          <a:p>
            <a:endParaRPr lang="fi-FI" dirty="0"/>
          </a:p>
          <a:p>
            <a:pPr marL="0" indent="0">
              <a:buNone/>
            </a:pPr>
            <a:r>
              <a:rPr lang="fi-FI" dirty="0" smtClean="0"/>
              <a:t>+ Can help to </a:t>
            </a:r>
            <a:r>
              <a:rPr lang="fi-FI" dirty="0" err="1" smtClean="0"/>
              <a:t>protect</a:t>
            </a:r>
            <a:r>
              <a:rPr lang="fi-FI" dirty="0" smtClean="0"/>
              <a:t> </a:t>
            </a:r>
            <a:r>
              <a:rPr lang="fi-FI" dirty="0" err="1" smtClean="0"/>
              <a:t>water</a:t>
            </a:r>
            <a:r>
              <a:rPr lang="fi-FI" dirty="0" smtClean="0"/>
              <a:t> </a:t>
            </a:r>
            <a:r>
              <a:rPr lang="fi-FI" dirty="0" err="1" smtClean="0"/>
              <a:t>bodies</a:t>
            </a:r>
            <a:r>
              <a:rPr lang="fi-FI" dirty="0" smtClean="0"/>
              <a:t> in </a:t>
            </a:r>
            <a:r>
              <a:rPr lang="fi-FI" dirty="0" err="1" smtClean="0"/>
              <a:t>areas</a:t>
            </a:r>
            <a:r>
              <a:rPr lang="fi-FI" dirty="0" smtClean="0"/>
              <a:t> </a:t>
            </a:r>
            <a:r>
              <a:rPr lang="fi-FI" dirty="0" err="1" smtClean="0"/>
              <a:t>where</a:t>
            </a:r>
            <a:r>
              <a:rPr lang="fi-FI" dirty="0" smtClean="0"/>
              <a:t> </a:t>
            </a:r>
            <a:r>
              <a:rPr lang="fi-FI" dirty="0" err="1" smtClean="0"/>
              <a:t>clean</a:t>
            </a:r>
            <a:r>
              <a:rPr lang="fi-FI" dirty="0" smtClean="0"/>
              <a:t> </a:t>
            </a:r>
            <a:r>
              <a:rPr lang="fi-FI" dirty="0" err="1" smtClean="0"/>
              <a:t>water</a:t>
            </a:r>
            <a:r>
              <a:rPr lang="fi-FI" dirty="0" smtClean="0"/>
              <a:t> </a:t>
            </a:r>
            <a:r>
              <a:rPr lang="fi-FI" dirty="0" err="1" smtClean="0"/>
              <a:t>resources</a:t>
            </a:r>
            <a:r>
              <a:rPr lang="fi-FI" dirty="0" smtClean="0"/>
              <a:t> </a:t>
            </a:r>
            <a:r>
              <a:rPr lang="fi-FI" dirty="0" err="1" smtClean="0"/>
              <a:t>are</a:t>
            </a:r>
            <a:r>
              <a:rPr lang="fi-FI" dirty="0" smtClean="0"/>
              <a:t> </a:t>
            </a:r>
            <a:r>
              <a:rPr lang="fi-FI" dirty="0" err="1" smtClean="0"/>
              <a:t>insufficient</a:t>
            </a:r>
            <a:endParaRPr lang="fi-FI" dirty="0" smtClean="0"/>
          </a:p>
          <a:p>
            <a:pPr marL="0" indent="0">
              <a:buNone/>
            </a:pPr>
            <a:r>
              <a:rPr lang="fi-FI" dirty="0" smtClean="0"/>
              <a:t>+ </a:t>
            </a:r>
            <a:r>
              <a:rPr lang="fi-FI" dirty="0" err="1" smtClean="0"/>
              <a:t>nutrient</a:t>
            </a:r>
            <a:r>
              <a:rPr lang="fi-FI" dirty="0" smtClean="0"/>
              <a:t> </a:t>
            </a:r>
            <a:r>
              <a:rPr lang="fi-FI" dirty="0" err="1" smtClean="0"/>
              <a:t>load</a:t>
            </a:r>
            <a:r>
              <a:rPr lang="fi-FI" dirty="0" smtClean="0"/>
              <a:t> in </a:t>
            </a:r>
            <a:r>
              <a:rPr lang="fi-FI" dirty="0" err="1" smtClean="0"/>
              <a:t>effluent</a:t>
            </a:r>
            <a:r>
              <a:rPr lang="fi-FI" dirty="0" smtClean="0"/>
              <a:t> </a:t>
            </a:r>
            <a:r>
              <a:rPr lang="fi-FI" dirty="0" err="1" smtClean="0"/>
              <a:t>lowers</a:t>
            </a:r>
            <a:endParaRPr lang="fi-FI" dirty="0" smtClean="0"/>
          </a:p>
          <a:p>
            <a:pPr marL="0" indent="0">
              <a:buNone/>
            </a:pPr>
            <a:endParaRPr lang="fi-FI" dirty="0"/>
          </a:p>
          <a:p>
            <a:pPr>
              <a:buFontTx/>
              <a:buChar char="-"/>
            </a:pPr>
            <a:r>
              <a:rPr lang="fi-FI" dirty="0" err="1" smtClean="0"/>
              <a:t>Use</a:t>
            </a:r>
            <a:r>
              <a:rPr lang="fi-FI" dirty="0" smtClean="0"/>
              <a:t> of </a:t>
            </a:r>
            <a:r>
              <a:rPr lang="fi-FI" dirty="0" err="1" smtClean="0"/>
              <a:t>wastewater</a:t>
            </a:r>
            <a:r>
              <a:rPr lang="fi-FI" dirty="0" smtClean="0"/>
              <a:t> </a:t>
            </a:r>
            <a:r>
              <a:rPr lang="fi-FI" dirty="0" err="1" smtClean="0"/>
              <a:t>treatment</a:t>
            </a:r>
            <a:r>
              <a:rPr lang="fi-FI" dirty="0" smtClean="0"/>
              <a:t> </a:t>
            </a:r>
            <a:r>
              <a:rPr lang="fi-FI" dirty="0" err="1" smtClean="0"/>
              <a:t>chemicals</a:t>
            </a:r>
            <a:r>
              <a:rPr lang="fi-FI" dirty="0" smtClean="0"/>
              <a:t> </a:t>
            </a:r>
            <a:r>
              <a:rPr lang="fi-FI" dirty="0" err="1" smtClean="0"/>
              <a:t>increases</a:t>
            </a:r>
            <a:endParaRPr lang="fi-FI" dirty="0" smtClean="0"/>
          </a:p>
          <a:p>
            <a:pPr>
              <a:buFontTx/>
              <a:buChar char="-"/>
            </a:pPr>
            <a:r>
              <a:rPr lang="fi-FI" dirty="0" err="1" smtClean="0"/>
              <a:t>Use</a:t>
            </a:r>
            <a:r>
              <a:rPr lang="fi-FI" dirty="0" smtClean="0"/>
              <a:t> of </a:t>
            </a:r>
            <a:r>
              <a:rPr lang="fi-FI" dirty="0" err="1" smtClean="0"/>
              <a:t>energy</a:t>
            </a:r>
            <a:r>
              <a:rPr lang="fi-FI" dirty="0" smtClean="0"/>
              <a:t> </a:t>
            </a:r>
            <a:r>
              <a:rPr lang="fi-FI" dirty="0" err="1" smtClean="0"/>
              <a:t>increases</a:t>
            </a:r>
            <a:endParaRPr lang="fi-FI" dirty="0" smtClean="0"/>
          </a:p>
          <a:p>
            <a:pPr>
              <a:buFontTx/>
              <a:buChar char="-"/>
            </a:pPr>
            <a:endParaRPr lang="fi-FI" dirty="0"/>
          </a:p>
          <a:p>
            <a:pPr marL="0" indent="0">
              <a:buNone/>
            </a:pPr>
            <a:r>
              <a:rPr lang="fi-FI" dirty="0" smtClean="0"/>
              <a:t>+ </a:t>
            </a:r>
            <a:r>
              <a:rPr lang="fi-FI" dirty="0" err="1" smtClean="0"/>
              <a:t>Compared</a:t>
            </a:r>
            <a:r>
              <a:rPr lang="fi-FI" dirty="0" smtClean="0"/>
              <a:t> to </a:t>
            </a:r>
            <a:r>
              <a:rPr lang="fi-FI" dirty="0" err="1" smtClean="0"/>
              <a:t>seawater</a:t>
            </a:r>
            <a:r>
              <a:rPr lang="fi-FI" dirty="0" smtClean="0"/>
              <a:t> </a:t>
            </a:r>
            <a:r>
              <a:rPr lang="fi-FI" dirty="0" err="1" smtClean="0"/>
              <a:t>desalination</a:t>
            </a:r>
            <a:r>
              <a:rPr lang="fi-FI" dirty="0" smtClean="0"/>
              <a:t>, </a:t>
            </a:r>
            <a:r>
              <a:rPr lang="fi-FI" dirty="0" err="1" smtClean="0"/>
              <a:t>clean</a:t>
            </a:r>
            <a:r>
              <a:rPr lang="fi-FI" dirty="0" smtClean="0"/>
              <a:t> </a:t>
            </a:r>
            <a:r>
              <a:rPr lang="fi-FI" dirty="0" err="1" smtClean="0"/>
              <a:t>water</a:t>
            </a:r>
            <a:r>
              <a:rPr lang="fi-FI" dirty="0" smtClean="0"/>
              <a:t> </a:t>
            </a:r>
            <a:r>
              <a:rPr lang="fi-FI" dirty="0" err="1" smtClean="0"/>
              <a:t>can</a:t>
            </a:r>
            <a:r>
              <a:rPr lang="fi-FI" dirty="0" smtClean="0"/>
              <a:t> </a:t>
            </a:r>
            <a:r>
              <a:rPr lang="fi-FI" dirty="0" err="1" smtClean="0"/>
              <a:t>be</a:t>
            </a:r>
            <a:r>
              <a:rPr lang="fi-FI" dirty="0" smtClean="0"/>
              <a:t> </a:t>
            </a:r>
            <a:r>
              <a:rPr lang="fi-FI" dirty="0" err="1" smtClean="0"/>
              <a:t>produced</a:t>
            </a:r>
            <a:r>
              <a:rPr lang="fi-FI" dirty="0" smtClean="0"/>
              <a:t> at </a:t>
            </a:r>
            <a:r>
              <a:rPr lang="fi-FI" dirty="0" err="1" smtClean="0"/>
              <a:t>lower</a:t>
            </a:r>
            <a:r>
              <a:rPr lang="fi-FI" dirty="0" smtClean="0"/>
              <a:t> </a:t>
            </a:r>
            <a:r>
              <a:rPr lang="fi-FI" dirty="0" err="1" smtClean="0"/>
              <a:t>energy</a:t>
            </a:r>
            <a:r>
              <a:rPr lang="fi-FI" dirty="0" smtClean="0"/>
              <a:t> </a:t>
            </a:r>
            <a:r>
              <a:rPr lang="fi-FI" dirty="0" err="1" smtClean="0"/>
              <a:t>use</a:t>
            </a:r>
            <a:endParaRPr lang="fi-FI" dirty="0"/>
          </a:p>
        </p:txBody>
      </p:sp>
      <p:sp>
        <p:nvSpPr>
          <p:cNvPr id="7" name="Suorakulmio 6"/>
          <p:cNvSpPr/>
          <p:nvPr/>
        </p:nvSpPr>
        <p:spPr>
          <a:xfrm>
            <a:off x="2041072" y="6322594"/>
            <a:ext cx="6096000" cy="523220"/>
          </a:xfrm>
          <a:prstGeom prst="rect">
            <a:avLst/>
          </a:prstGeom>
        </p:spPr>
        <p:txBody>
          <a:bodyPr>
            <a:spAutoFit/>
          </a:bodyPr>
          <a:lstStyle/>
          <a:p>
            <a:r>
              <a:rPr lang="fi-FI" sz="1400" dirty="0">
                <a:hlinkClick r:id="rId2"/>
              </a:rPr>
              <a:t>https://</a:t>
            </a:r>
            <a:r>
              <a:rPr lang="fi-FI" sz="1400" dirty="0" smtClean="0">
                <a:hlinkClick r:id="rId2"/>
              </a:rPr>
              <a:t>iwaponline.com/jwrd/article/6/4/466/28849/First-implementation-of-a-SEMIZENTRAL-resource</a:t>
            </a:r>
            <a:r>
              <a:rPr lang="fi-FI" sz="1400" dirty="0" smtClean="0"/>
              <a:t> </a:t>
            </a:r>
            <a:endParaRPr lang="fi-FI" sz="1400" dirty="0"/>
          </a:p>
        </p:txBody>
      </p:sp>
    </p:spTree>
    <p:extLst>
      <p:ext uri="{BB962C8B-B14F-4D97-AF65-F5344CB8AC3E}">
        <p14:creationId xmlns:p14="http://schemas.microsoft.com/office/powerpoint/2010/main" val="1947640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Green </a:t>
            </a:r>
            <a:r>
              <a:rPr lang="fi-FI" dirty="0" err="1" smtClean="0"/>
              <a:t>water</a:t>
            </a:r>
            <a:endParaRPr lang="fi-FI" dirty="0"/>
          </a:p>
        </p:txBody>
      </p:sp>
      <p:sp>
        <p:nvSpPr>
          <p:cNvPr id="3" name="Sisällön paikkamerkki 2"/>
          <p:cNvSpPr>
            <a:spLocks noGrp="1"/>
          </p:cNvSpPr>
          <p:nvPr>
            <p:ph idx="1"/>
          </p:nvPr>
        </p:nvSpPr>
        <p:spPr>
          <a:xfrm>
            <a:off x="457200" y="1825625"/>
            <a:ext cx="4190009" cy="4161289"/>
          </a:xfrm>
        </p:spPr>
        <p:txBody>
          <a:bodyPr/>
          <a:lstStyle/>
          <a:p>
            <a:r>
              <a:rPr lang="fi-FI" dirty="0" smtClean="0"/>
              <a:t>”</a:t>
            </a:r>
            <a:r>
              <a:rPr lang="fi-FI" dirty="0" err="1" smtClean="0"/>
              <a:t>Soil</a:t>
            </a:r>
            <a:r>
              <a:rPr lang="fi-FI" dirty="0" smtClean="0"/>
              <a:t> </a:t>
            </a:r>
            <a:r>
              <a:rPr lang="fi-FI" dirty="0" err="1" smtClean="0"/>
              <a:t>water</a:t>
            </a:r>
            <a:r>
              <a:rPr lang="fi-FI" dirty="0" smtClean="0"/>
              <a:t>”</a:t>
            </a:r>
            <a:endParaRPr lang="fi-FI" dirty="0"/>
          </a:p>
          <a:p>
            <a:pPr lvl="1"/>
            <a:r>
              <a:rPr lang="fi-FI" dirty="0" err="1" smtClean="0"/>
              <a:t>Soil</a:t>
            </a:r>
            <a:r>
              <a:rPr lang="fi-FI" dirty="0" smtClean="0"/>
              <a:t> </a:t>
            </a:r>
            <a:r>
              <a:rPr lang="fi-FI" dirty="0" err="1" smtClean="0"/>
              <a:t>moisture</a:t>
            </a:r>
            <a:r>
              <a:rPr lang="fi-FI" dirty="0" smtClean="0"/>
              <a:t> </a:t>
            </a:r>
            <a:r>
              <a:rPr lang="fi-FI" dirty="0" err="1" smtClean="0"/>
              <a:t>formed</a:t>
            </a:r>
            <a:r>
              <a:rPr lang="fi-FI" dirty="0" smtClean="0"/>
              <a:t> </a:t>
            </a:r>
            <a:r>
              <a:rPr lang="fi-FI" dirty="0" err="1" smtClean="0"/>
              <a:t>by</a:t>
            </a:r>
            <a:r>
              <a:rPr lang="fi-FI" dirty="0" smtClean="0"/>
              <a:t> </a:t>
            </a:r>
            <a:r>
              <a:rPr lang="fi-FI" dirty="0" err="1" smtClean="0"/>
              <a:t>rain</a:t>
            </a:r>
            <a:r>
              <a:rPr lang="fi-FI" dirty="0" smtClean="0"/>
              <a:t> </a:t>
            </a:r>
            <a:r>
              <a:rPr lang="fi-FI" dirty="0" err="1" smtClean="0"/>
              <a:t>water</a:t>
            </a:r>
            <a:endParaRPr lang="fi-FI" dirty="0"/>
          </a:p>
          <a:p>
            <a:pPr lvl="1"/>
            <a:r>
              <a:rPr lang="fi-FI" dirty="0" err="1" smtClean="0"/>
              <a:t>Used</a:t>
            </a:r>
            <a:r>
              <a:rPr lang="fi-FI" dirty="0" smtClean="0"/>
              <a:t> </a:t>
            </a:r>
            <a:r>
              <a:rPr lang="fi-FI" dirty="0" err="1" smtClean="0"/>
              <a:t>by</a:t>
            </a:r>
            <a:r>
              <a:rPr lang="fi-FI" dirty="0" smtClean="0"/>
              <a:t> </a:t>
            </a:r>
            <a:r>
              <a:rPr lang="fi-FI" dirty="0" err="1" smtClean="0"/>
              <a:t>plants</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7209" y="1027906"/>
            <a:ext cx="7232566" cy="4819827"/>
          </a:xfrm>
          <a:prstGeom prst="rect">
            <a:avLst/>
          </a:prstGeom>
        </p:spPr>
      </p:pic>
      <p:sp>
        <p:nvSpPr>
          <p:cNvPr id="5" name="Suorakulmio 4"/>
          <p:cNvSpPr/>
          <p:nvPr/>
        </p:nvSpPr>
        <p:spPr>
          <a:xfrm>
            <a:off x="4768516" y="5986914"/>
            <a:ext cx="6096000" cy="923330"/>
          </a:xfrm>
          <a:prstGeom prst="rect">
            <a:avLst/>
          </a:prstGeom>
        </p:spPr>
        <p:txBody>
          <a:bodyPr>
            <a:spAutoFit/>
          </a:bodyPr>
          <a:lstStyle/>
          <a:p>
            <a:r>
              <a:rPr lang="fi-FI" dirty="0">
                <a:hlinkClick r:id="rId3"/>
              </a:rPr>
              <a:t>https://pixabay.com/fi/photos/kev%C3%A4%C3%A4ll%C3%A4-mets%C3%A4ss%C3%A4-p%C3%A4iv%C3%A4nvalossa-mets%C3%A4-5109813</a:t>
            </a:r>
            <a:r>
              <a:rPr lang="fi-FI" dirty="0" smtClean="0">
                <a:hlinkClick r:id="rId3"/>
              </a:rPr>
              <a:t>/</a:t>
            </a:r>
            <a:r>
              <a:rPr lang="fi-FI" dirty="0" smtClean="0"/>
              <a:t> </a:t>
            </a:r>
            <a:endParaRPr lang="fi-FI" dirty="0"/>
          </a:p>
        </p:txBody>
      </p:sp>
    </p:spTree>
    <p:extLst>
      <p:ext uri="{BB962C8B-B14F-4D97-AF65-F5344CB8AC3E}">
        <p14:creationId xmlns:p14="http://schemas.microsoft.com/office/powerpoint/2010/main" val="223726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Blue</a:t>
            </a:r>
            <a:r>
              <a:rPr lang="fi-FI" dirty="0" smtClean="0"/>
              <a:t> </a:t>
            </a:r>
            <a:r>
              <a:rPr lang="fi-FI" dirty="0" err="1" smtClean="0"/>
              <a:t>water</a:t>
            </a:r>
            <a:endParaRPr lang="fi-FI" dirty="0"/>
          </a:p>
        </p:txBody>
      </p:sp>
      <p:sp>
        <p:nvSpPr>
          <p:cNvPr id="3" name="Sisällön paikkamerkki 2"/>
          <p:cNvSpPr>
            <a:spLocks noGrp="1"/>
          </p:cNvSpPr>
          <p:nvPr>
            <p:ph idx="1"/>
          </p:nvPr>
        </p:nvSpPr>
        <p:spPr>
          <a:xfrm>
            <a:off x="609601" y="1481668"/>
            <a:ext cx="10904619" cy="4758265"/>
          </a:xfrm>
        </p:spPr>
        <p:txBody>
          <a:bodyPr/>
          <a:lstStyle/>
          <a:p>
            <a:r>
              <a:rPr lang="fi-FI" dirty="0" err="1" smtClean="0"/>
              <a:t>Clean</a:t>
            </a:r>
            <a:r>
              <a:rPr lang="fi-FI" dirty="0" smtClean="0"/>
              <a:t>, </a:t>
            </a:r>
            <a:r>
              <a:rPr lang="fi-FI" dirty="0" err="1" smtClean="0"/>
              <a:t>usually</a:t>
            </a:r>
            <a:r>
              <a:rPr lang="fi-FI" dirty="0" smtClean="0"/>
              <a:t> </a:t>
            </a:r>
            <a:r>
              <a:rPr lang="fi-FI" dirty="0" err="1" smtClean="0"/>
              <a:t>drinkable</a:t>
            </a:r>
            <a:r>
              <a:rPr lang="fi-FI" dirty="0" smtClean="0"/>
              <a:t> </a:t>
            </a:r>
            <a:r>
              <a:rPr lang="fi-FI" dirty="0" err="1" smtClean="0"/>
              <a:t>water</a:t>
            </a:r>
            <a:endParaRPr lang="fi-FI" dirty="0"/>
          </a:p>
          <a:p>
            <a:r>
              <a:rPr lang="fi-FI" dirty="0" err="1" smtClean="0"/>
              <a:t>Ground</a:t>
            </a:r>
            <a:r>
              <a:rPr lang="fi-FI" dirty="0" smtClean="0"/>
              <a:t> </a:t>
            </a:r>
            <a:r>
              <a:rPr lang="fi-FI" dirty="0" err="1" smtClean="0"/>
              <a:t>water</a:t>
            </a:r>
            <a:r>
              <a:rPr lang="fi-FI" dirty="0" smtClean="0"/>
              <a:t>, </a:t>
            </a:r>
            <a:r>
              <a:rPr lang="fi-FI" dirty="0" err="1" smtClean="0"/>
              <a:t>springs</a:t>
            </a:r>
            <a:r>
              <a:rPr lang="fi-FI" dirty="0" smtClean="0"/>
              <a:t>, </a:t>
            </a:r>
            <a:r>
              <a:rPr lang="fi-FI" dirty="0" err="1" smtClean="0"/>
              <a:t>lakes</a:t>
            </a:r>
            <a:r>
              <a:rPr lang="fi-FI" dirty="0" smtClean="0"/>
              <a:t>, </a:t>
            </a:r>
            <a:r>
              <a:rPr lang="fi-FI" dirty="0" err="1" smtClean="0"/>
              <a:t>ponds</a:t>
            </a:r>
            <a:endParaRPr lang="fi-FI" dirty="0"/>
          </a:p>
          <a:p>
            <a:pPr marL="0" indent="0">
              <a:buNone/>
            </a:pPr>
            <a:endParaRPr lang="fi-FI" dirty="0" smtClean="0"/>
          </a:p>
          <a:p>
            <a:r>
              <a:rPr lang="fi-FI" dirty="0" err="1" smtClean="0"/>
              <a:t>The</a:t>
            </a:r>
            <a:r>
              <a:rPr lang="fi-FI" dirty="0" smtClean="0"/>
              <a:t> </a:t>
            </a:r>
            <a:r>
              <a:rPr lang="fi-FI" dirty="0" err="1" smtClean="0"/>
              <a:t>water</a:t>
            </a:r>
            <a:r>
              <a:rPr lang="fi-FI" dirty="0" smtClean="0"/>
              <a:t> </a:t>
            </a:r>
            <a:r>
              <a:rPr lang="fi-FI" dirty="0" err="1" smtClean="0"/>
              <a:t>used</a:t>
            </a:r>
            <a:r>
              <a:rPr lang="fi-FI" dirty="0" smtClean="0"/>
              <a:t> in </a:t>
            </a:r>
            <a:r>
              <a:rPr lang="fi-FI" dirty="0" err="1" smtClean="0"/>
              <a:t>urban</a:t>
            </a:r>
            <a:r>
              <a:rPr lang="fi-FI" dirty="0" smtClean="0"/>
              <a:t> </a:t>
            </a:r>
            <a:r>
              <a:rPr lang="fi-FI" dirty="0" err="1" smtClean="0"/>
              <a:t>areas</a:t>
            </a:r>
            <a:r>
              <a:rPr lang="fi-FI" dirty="0" smtClean="0"/>
              <a:t> </a:t>
            </a:r>
            <a:r>
              <a:rPr lang="fi-FI" dirty="0" err="1" smtClean="0"/>
              <a:t>can</a:t>
            </a:r>
            <a:r>
              <a:rPr lang="fi-FI" dirty="0" smtClean="0"/>
              <a:t> </a:t>
            </a:r>
            <a:r>
              <a:rPr lang="fi-FI" dirty="0" err="1" smtClean="0"/>
              <a:t>be</a:t>
            </a:r>
            <a:r>
              <a:rPr lang="fi-FI" dirty="0" smtClean="0"/>
              <a:t> </a:t>
            </a:r>
            <a:r>
              <a:rPr lang="fi-FI" dirty="0" err="1" smtClean="0"/>
              <a:t>sescribed</a:t>
            </a:r>
            <a:r>
              <a:rPr lang="fi-FI" dirty="0" smtClean="0"/>
              <a:t> as </a:t>
            </a:r>
            <a:r>
              <a:rPr lang="fi-FI" b="1" dirty="0" err="1" smtClean="0"/>
              <a:t>blue-green</a:t>
            </a:r>
            <a:r>
              <a:rPr lang="fi-FI" dirty="0" smtClean="0"/>
              <a:t> </a:t>
            </a:r>
            <a:r>
              <a:rPr lang="fi-FI" dirty="0" err="1" smtClean="0"/>
              <a:t>or</a:t>
            </a:r>
            <a:r>
              <a:rPr lang="fi-FI" dirty="0" smtClean="0"/>
              <a:t> </a:t>
            </a:r>
            <a:r>
              <a:rPr lang="fi-FI" b="1" dirty="0" err="1" smtClean="0"/>
              <a:t>blue-grey</a:t>
            </a:r>
            <a:r>
              <a:rPr lang="fi-FI" dirty="0" smtClean="0"/>
              <a:t> </a:t>
            </a:r>
            <a:r>
              <a:rPr lang="fi-FI" dirty="0" err="1" smtClean="0"/>
              <a:t>water</a:t>
            </a:r>
            <a:r>
              <a:rPr lang="fi-FI" dirty="0" smtClean="0"/>
              <a:t> </a:t>
            </a:r>
          </a:p>
          <a:p>
            <a:pPr lvl="1"/>
            <a:r>
              <a:rPr lang="fi-FI" dirty="0" smtClean="0"/>
              <a:t>(as </a:t>
            </a:r>
            <a:r>
              <a:rPr lang="fi-FI" dirty="0" err="1" smtClean="0"/>
              <a:t>the</a:t>
            </a:r>
            <a:r>
              <a:rPr lang="fi-FI" dirty="0" smtClean="0"/>
              <a:t> </a:t>
            </a:r>
            <a:r>
              <a:rPr lang="fi-FI" dirty="0" err="1" smtClean="0"/>
              <a:t>groundwater</a:t>
            </a:r>
            <a:r>
              <a:rPr lang="fi-FI" dirty="0" smtClean="0"/>
              <a:t>, </a:t>
            </a:r>
            <a:r>
              <a:rPr lang="fi-FI" dirty="0" err="1" smtClean="0"/>
              <a:t>water</a:t>
            </a:r>
            <a:r>
              <a:rPr lang="fi-FI" dirty="0" smtClean="0"/>
              <a:t> </a:t>
            </a:r>
            <a:r>
              <a:rPr lang="fi-FI" dirty="0" err="1" smtClean="0"/>
              <a:t>from</a:t>
            </a:r>
            <a:r>
              <a:rPr lang="fi-FI" dirty="0" smtClean="0"/>
              <a:t> lake is </a:t>
            </a:r>
            <a:r>
              <a:rPr lang="fi-FI" dirty="0" err="1" smtClean="0"/>
              <a:t>cleaned</a:t>
            </a:r>
            <a:r>
              <a:rPr lang="fi-FI" dirty="0" smtClean="0"/>
              <a:t> </a:t>
            </a:r>
            <a:r>
              <a:rPr lang="fi-FI" dirty="0" err="1" smtClean="0"/>
              <a:t>using</a:t>
            </a:r>
            <a:r>
              <a:rPr lang="fi-FI" dirty="0" smtClean="0"/>
              <a:t> </a:t>
            </a:r>
            <a:r>
              <a:rPr lang="fi-FI" dirty="0" err="1" smtClean="0"/>
              <a:t>chemicals</a:t>
            </a:r>
            <a:r>
              <a:rPr lang="fi-FI" dirty="0" smtClean="0"/>
              <a:t> </a:t>
            </a:r>
            <a:r>
              <a:rPr lang="fi-FI" dirty="0" err="1" smtClean="0"/>
              <a:t>by</a:t>
            </a:r>
            <a:r>
              <a:rPr lang="fi-FI" dirty="0" smtClean="0"/>
              <a:t> </a:t>
            </a:r>
            <a:r>
              <a:rPr lang="fi-FI" dirty="0" err="1" smtClean="0"/>
              <a:t>drinking</a:t>
            </a:r>
            <a:r>
              <a:rPr lang="fi-FI" dirty="0" smtClean="0"/>
              <a:t> </a:t>
            </a:r>
            <a:r>
              <a:rPr lang="fi-FI" dirty="0" err="1" smtClean="0"/>
              <a:t>water</a:t>
            </a:r>
            <a:r>
              <a:rPr lang="fi-FI" dirty="0" smtClean="0"/>
              <a:t> </a:t>
            </a:r>
            <a:r>
              <a:rPr lang="fi-FI" dirty="0" err="1" smtClean="0"/>
              <a:t>treatment</a:t>
            </a:r>
            <a:r>
              <a:rPr lang="fi-FI" dirty="0" smtClean="0"/>
              <a:t> </a:t>
            </a:r>
            <a:r>
              <a:rPr lang="fi-FI" dirty="0" err="1" smtClean="0"/>
              <a:t>plants</a:t>
            </a:r>
            <a:r>
              <a:rPr lang="fi-FI" dirty="0" smtClean="0"/>
              <a:t>)</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9893" y="4201447"/>
            <a:ext cx="4717717" cy="2347802"/>
          </a:xfrm>
          <a:prstGeom prst="rect">
            <a:avLst/>
          </a:prstGeom>
        </p:spPr>
      </p:pic>
      <p:sp>
        <p:nvSpPr>
          <p:cNvPr id="6" name="Suorakulmio 5"/>
          <p:cNvSpPr/>
          <p:nvPr/>
        </p:nvSpPr>
        <p:spPr>
          <a:xfrm>
            <a:off x="4472085" y="6549249"/>
            <a:ext cx="5853334" cy="369332"/>
          </a:xfrm>
          <a:prstGeom prst="rect">
            <a:avLst/>
          </a:prstGeom>
        </p:spPr>
        <p:txBody>
          <a:bodyPr wrap="none">
            <a:spAutoFit/>
          </a:bodyPr>
          <a:lstStyle/>
          <a:p>
            <a:r>
              <a:rPr lang="fi-FI" dirty="0">
                <a:hlinkClick r:id="rId3"/>
              </a:rPr>
              <a:t>https://pixabay.com/fi/photos/stream-vesi-vuoret-3645734</a:t>
            </a:r>
            <a:r>
              <a:rPr lang="fi-FI" dirty="0" smtClean="0">
                <a:hlinkClick r:id="rId3"/>
              </a:rPr>
              <a:t>/</a:t>
            </a:r>
            <a:r>
              <a:rPr lang="fi-FI" dirty="0" smtClean="0"/>
              <a:t> </a:t>
            </a:r>
            <a:endParaRPr lang="fi-FI" dirty="0"/>
          </a:p>
        </p:txBody>
      </p:sp>
    </p:spTree>
    <p:extLst>
      <p:ext uri="{BB962C8B-B14F-4D97-AF65-F5344CB8AC3E}">
        <p14:creationId xmlns:p14="http://schemas.microsoft.com/office/powerpoint/2010/main" val="22263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idx="1"/>
            <p:extLst/>
          </p:nvPr>
        </p:nvGraphicFramePr>
        <p:xfrm>
          <a:off x="2699657" y="1698173"/>
          <a:ext cx="6096000" cy="455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Alanuoli 7"/>
          <p:cNvSpPr/>
          <p:nvPr/>
        </p:nvSpPr>
        <p:spPr>
          <a:xfrm>
            <a:off x="1787363" y="2566369"/>
            <a:ext cx="427703" cy="281383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Alanuoli 10"/>
          <p:cNvSpPr/>
          <p:nvPr/>
        </p:nvSpPr>
        <p:spPr>
          <a:xfrm flipV="1">
            <a:off x="9097151" y="2604495"/>
            <a:ext cx="427703" cy="2813836"/>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9826347" y="3019178"/>
            <a:ext cx="1445631" cy="1323632"/>
          </a:xfrm>
          <a:prstGeom prst="rect">
            <a:avLst/>
          </a:prstGeom>
          <a:noFill/>
        </p:spPr>
        <p:txBody>
          <a:bodyPr wrap="square" rtlCol="0">
            <a:spAutoFit/>
          </a:bodyPr>
          <a:lstStyle/>
          <a:p>
            <a:r>
              <a:rPr lang="fi-FI" sz="2667" dirty="0" err="1"/>
              <a:t>Harder</a:t>
            </a:r>
            <a:r>
              <a:rPr lang="fi-FI" sz="2667" dirty="0"/>
              <a:t> to </a:t>
            </a:r>
            <a:r>
              <a:rPr lang="fi-FI" sz="2667" dirty="0" err="1"/>
              <a:t>clean</a:t>
            </a:r>
            <a:r>
              <a:rPr lang="fi-FI" sz="2667" dirty="0"/>
              <a:t> </a:t>
            </a:r>
            <a:r>
              <a:rPr lang="fi-FI" sz="2667" dirty="0" err="1"/>
              <a:t>up</a:t>
            </a:r>
            <a:endParaRPr lang="fi-FI" sz="2667" dirty="0"/>
          </a:p>
        </p:txBody>
      </p:sp>
      <p:sp>
        <p:nvSpPr>
          <p:cNvPr id="10" name="Tekstiruutu 9"/>
          <p:cNvSpPr txBox="1"/>
          <p:nvPr/>
        </p:nvSpPr>
        <p:spPr>
          <a:xfrm>
            <a:off x="256139" y="3019176"/>
            <a:ext cx="1445631" cy="1323632"/>
          </a:xfrm>
          <a:prstGeom prst="rect">
            <a:avLst/>
          </a:prstGeom>
          <a:noFill/>
        </p:spPr>
        <p:txBody>
          <a:bodyPr wrap="square" rtlCol="0">
            <a:spAutoFit/>
          </a:bodyPr>
          <a:lstStyle/>
          <a:p>
            <a:r>
              <a:rPr lang="fi-FI" sz="2667" dirty="0" err="1"/>
              <a:t>Harder</a:t>
            </a:r>
            <a:r>
              <a:rPr lang="fi-FI" sz="2667" dirty="0"/>
              <a:t> to </a:t>
            </a:r>
            <a:r>
              <a:rPr lang="fi-FI" sz="2667" dirty="0" err="1"/>
              <a:t>produce</a:t>
            </a:r>
            <a:endParaRPr lang="fi-FI" sz="2667" dirty="0"/>
          </a:p>
        </p:txBody>
      </p:sp>
    </p:spTree>
    <p:extLst>
      <p:ext uri="{BB962C8B-B14F-4D97-AF65-F5344CB8AC3E}">
        <p14:creationId xmlns:p14="http://schemas.microsoft.com/office/powerpoint/2010/main" val="217216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Minerals</a:t>
            </a:r>
            <a:endParaRPr lang="fi-FI" dirty="0"/>
          </a:p>
        </p:txBody>
      </p:sp>
      <p:sp>
        <p:nvSpPr>
          <p:cNvPr id="4" name="Tekstin paikkamerkki 3"/>
          <p:cNvSpPr>
            <a:spLocks noGrp="1"/>
          </p:cNvSpPr>
          <p:nvPr>
            <p:ph type="body" idx="1"/>
          </p:nvPr>
        </p:nvSpPr>
        <p:spPr/>
        <p:txBody>
          <a:bodyPr/>
          <a:lstStyle/>
          <a:p>
            <a:endParaRPr lang="fi-FI"/>
          </a:p>
        </p:txBody>
      </p:sp>
    </p:spTree>
    <p:extLst>
      <p:ext uri="{BB962C8B-B14F-4D97-AF65-F5344CB8AC3E}">
        <p14:creationId xmlns:p14="http://schemas.microsoft.com/office/powerpoint/2010/main" val="123187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smtClean="0"/>
              <a:t>Which</a:t>
            </a:r>
            <a:r>
              <a:rPr lang="fi-FI" dirty="0" smtClean="0"/>
              <a:t> </a:t>
            </a:r>
            <a:r>
              <a:rPr lang="fi-FI" dirty="0" err="1" smtClean="0"/>
              <a:t>resources</a:t>
            </a:r>
            <a:r>
              <a:rPr lang="fi-FI" dirty="0" smtClean="0"/>
              <a:t> </a:t>
            </a:r>
            <a:r>
              <a:rPr lang="fi-FI" dirty="0" err="1" smtClean="0"/>
              <a:t>are</a:t>
            </a:r>
            <a:r>
              <a:rPr lang="fi-FI" dirty="0" smtClean="0"/>
              <a:t> </a:t>
            </a:r>
            <a:r>
              <a:rPr lang="fi-FI" dirty="0" err="1"/>
              <a:t>running</a:t>
            </a:r>
            <a:r>
              <a:rPr lang="fi-FI" dirty="0"/>
              <a:t> out?</a:t>
            </a:r>
          </a:p>
        </p:txBody>
      </p:sp>
      <p:sp>
        <p:nvSpPr>
          <p:cNvPr id="3" name="Sisällön paikkamerkki 2"/>
          <p:cNvSpPr>
            <a:spLocks noGrp="1"/>
          </p:cNvSpPr>
          <p:nvPr>
            <p:ph idx="1"/>
          </p:nvPr>
        </p:nvSpPr>
        <p:spPr/>
        <p:txBody>
          <a:bodyPr vert="horz" lIns="91440" tIns="45720" rIns="91440" bIns="45720" rtlCol="0" anchor="t">
            <a:normAutofit fontScale="92500" lnSpcReduction="10000"/>
          </a:bodyPr>
          <a:lstStyle/>
          <a:p>
            <a:r>
              <a:rPr lang="fi-FI" b="1" dirty="0" err="1" smtClean="0"/>
              <a:t>Fossil</a:t>
            </a:r>
            <a:r>
              <a:rPr lang="fi-FI" b="1" dirty="0" smtClean="0"/>
              <a:t> </a:t>
            </a:r>
            <a:r>
              <a:rPr lang="fi-FI" b="1" dirty="0" err="1" smtClean="0"/>
              <a:t>fuels</a:t>
            </a:r>
            <a:endParaRPr lang="fi-FI" b="1" dirty="0" smtClean="0"/>
          </a:p>
          <a:p>
            <a:r>
              <a:rPr lang="fi-FI" b="1" dirty="0" err="1" smtClean="0"/>
              <a:t>Fertilizers</a:t>
            </a:r>
            <a:r>
              <a:rPr lang="fi-FI" b="1" dirty="0" smtClean="0"/>
              <a:t> (</a:t>
            </a:r>
            <a:r>
              <a:rPr lang="fi-FI" b="1" dirty="0" err="1"/>
              <a:t>p</a:t>
            </a:r>
            <a:r>
              <a:rPr lang="fi-FI" b="1" dirty="0" err="1" smtClean="0"/>
              <a:t>hosphorus</a:t>
            </a:r>
            <a:r>
              <a:rPr lang="fi-FI" b="1" dirty="0" smtClean="0"/>
              <a:t>, etc.)</a:t>
            </a:r>
            <a:endParaRPr lang="fi-FI" b="1" dirty="0"/>
          </a:p>
          <a:p>
            <a:r>
              <a:rPr lang="fi-FI" b="1" dirty="0" err="1" smtClean="0"/>
              <a:t>Minerals</a:t>
            </a:r>
            <a:r>
              <a:rPr lang="fi-FI" b="1" dirty="0" smtClean="0"/>
              <a:t> (</a:t>
            </a:r>
            <a:r>
              <a:rPr lang="fi-FI" b="1" dirty="0" err="1" smtClean="0"/>
              <a:t>silver</a:t>
            </a:r>
            <a:r>
              <a:rPr lang="fi-FI" b="1" dirty="0" smtClean="0"/>
              <a:t>, </a:t>
            </a:r>
            <a:r>
              <a:rPr lang="fi-FI" b="1" dirty="0" err="1" smtClean="0"/>
              <a:t>copper</a:t>
            </a:r>
            <a:r>
              <a:rPr lang="fi-FI" b="1" dirty="0" smtClean="0"/>
              <a:t>, </a:t>
            </a:r>
            <a:r>
              <a:rPr lang="fi-FI" b="1" dirty="0" err="1" smtClean="0"/>
              <a:t>nickel</a:t>
            </a:r>
            <a:r>
              <a:rPr lang="fi-FI" b="1" dirty="0" smtClean="0"/>
              <a:t>, etc.)</a:t>
            </a:r>
            <a:endParaRPr lang="fi-FI" b="1" dirty="0"/>
          </a:p>
          <a:p>
            <a:r>
              <a:rPr lang="fi-FI" b="1" dirty="0" err="1" smtClean="0">
                <a:solidFill>
                  <a:srgbClr val="3E3D2D"/>
                </a:solidFill>
              </a:rPr>
              <a:t>Clean</a:t>
            </a:r>
            <a:r>
              <a:rPr lang="fi-FI" b="1" dirty="0" smtClean="0">
                <a:solidFill>
                  <a:srgbClr val="3E3D2D"/>
                </a:solidFill>
              </a:rPr>
              <a:t> </a:t>
            </a:r>
            <a:r>
              <a:rPr lang="fi-FI" b="1" dirty="0" err="1" smtClean="0">
                <a:solidFill>
                  <a:srgbClr val="3E3D2D"/>
                </a:solidFill>
              </a:rPr>
              <a:t>water</a:t>
            </a:r>
            <a:endParaRPr lang="fi-FI" b="1" dirty="0" smtClean="0">
              <a:solidFill>
                <a:srgbClr val="3E3D2D"/>
              </a:solidFill>
            </a:endParaRPr>
          </a:p>
          <a:p>
            <a:r>
              <a:rPr lang="fi-FI" b="1" dirty="0" smtClean="0">
                <a:solidFill>
                  <a:srgbClr val="3E3D2D"/>
                </a:solidFill>
              </a:rPr>
              <a:t>Food</a:t>
            </a:r>
            <a:endParaRPr lang="fi-FI" b="1" dirty="0">
              <a:solidFill>
                <a:srgbClr val="3E3D2D"/>
              </a:solidFill>
            </a:endParaRPr>
          </a:p>
          <a:p>
            <a:r>
              <a:rPr lang="fi-FI" b="1" dirty="0" err="1" smtClean="0">
                <a:solidFill>
                  <a:srgbClr val="3E3D2D"/>
                </a:solidFill>
              </a:rPr>
              <a:t>Forests</a:t>
            </a:r>
            <a:endParaRPr lang="fi-FI" b="1" dirty="0">
              <a:solidFill>
                <a:srgbClr val="3E3D2D"/>
              </a:solidFill>
            </a:endParaRPr>
          </a:p>
          <a:p>
            <a:r>
              <a:rPr lang="fi-FI" b="1" dirty="0" err="1" smtClean="0">
                <a:solidFill>
                  <a:srgbClr val="3E3D2D"/>
                </a:solidFill>
              </a:rPr>
              <a:t>Clean</a:t>
            </a:r>
            <a:r>
              <a:rPr lang="fi-FI" b="1" dirty="0" smtClean="0">
                <a:solidFill>
                  <a:srgbClr val="3E3D2D"/>
                </a:solidFill>
              </a:rPr>
              <a:t> air</a:t>
            </a:r>
            <a:endParaRPr lang="fi-FI" b="1" dirty="0">
              <a:solidFill>
                <a:srgbClr val="3E3D2D"/>
              </a:solidFill>
            </a:endParaRPr>
          </a:p>
          <a:p>
            <a:r>
              <a:rPr lang="fi-FI" b="1" dirty="0" err="1" smtClean="0">
                <a:solidFill>
                  <a:srgbClr val="3E3D2D"/>
                </a:solidFill>
              </a:rPr>
              <a:t>Nutritious</a:t>
            </a:r>
            <a:r>
              <a:rPr lang="fi-FI" b="1" dirty="0" smtClean="0">
                <a:solidFill>
                  <a:srgbClr val="3E3D2D"/>
                </a:solidFill>
              </a:rPr>
              <a:t> </a:t>
            </a:r>
            <a:r>
              <a:rPr lang="fi-FI" b="1" dirty="0" err="1" smtClean="0">
                <a:solidFill>
                  <a:srgbClr val="3E3D2D"/>
                </a:solidFill>
              </a:rPr>
              <a:t>soil</a:t>
            </a:r>
            <a:r>
              <a:rPr lang="fi-FI" b="1" dirty="0" smtClean="0">
                <a:solidFill>
                  <a:srgbClr val="3E3D2D"/>
                </a:solidFill>
              </a:rPr>
              <a:t> </a:t>
            </a:r>
            <a:endParaRPr lang="fi-FI" b="1" dirty="0">
              <a:solidFill>
                <a:srgbClr val="3E3D2D"/>
              </a:solidFill>
            </a:endParaRPr>
          </a:p>
          <a:p>
            <a:r>
              <a:rPr lang="fi-FI" b="1" dirty="0" err="1" smtClean="0">
                <a:solidFill>
                  <a:srgbClr val="3E3D2D"/>
                </a:solidFill>
              </a:rPr>
              <a:t>Biodiversity</a:t>
            </a:r>
            <a:endParaRPr lang="fi-FI" b="1" dirty="0">
              <a:solidFill>
                <a:srgbClr val="3E3D2D"/>
              </a:solidFill>
            </a:endParaRPr>
          </a:p>
        </p:txBody>
      </p:sp>
    </p:spTree>
    <p:extLst>
      <p:ext uri="{BB962C8B-B14F-4D97-AF65-F5344CB8AC3E}">
        <p14:creationId xmlns:p14="http://schemas.microsoft.com/office/powerpoint/2010/main" val="31475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Minerals</a:t>
            </a:r>
            <a:endParaRPr lang="fi-FI" dirty="0"/>
          </a:p>
        </p:txBody>
      </p:sp>
      <p:sp>
        <p:nvSpPr>
          <p:cNvPr id="3" name="Sisällön paikkamerkki 2"/>
          <p:cNvSpPr>
            <a:spLocks noGrp="1"/>
          </p:cNvSpPr>
          <p:nvPr>
            <p:ph idx="1"/>
          </p:nvPr>
        </p:nvSpPr>
        <p:spPr/>
        <p:txBody>
          <a:bodyPr>
            <a:normAutofit/>
          </a:bodyPr>
          <a:lstStyle/>
          <a:p>
            <a:pPr marL="0" indent="0">
              <a:buNone/>
            </a:pPr>
            <a:r>
              <a:rPr lang="fi-FI" b="1" dirty="0" err="1" smtClean="0"/>
              <a:t>Mineral</a:t>
            </a:r>
            <a:r>
              <a:rPr lang="fi-FI" dirty="0" smtClean="0"/>
              <a:t> </a:t>
            </a:r>
            <a:r>
              <a:rPr lang="fi-FI" dirty="0"/>
              <a:t>= </a:t>
            </a:r>
            <a:r>
              <a:rPr lang="fi-FI" dirty="0" err="1" smtClean="0"/>
              <a:t>naturally</a:t>
            </a:r>
            <a:r>
              <a:rPr lang="fi-FI" dirty="0" smtClean="0"/>
              <a:t> </a:t>
            </a:r>
            <a:r>
              <a:rPr lang="fi-FI" dirty="0" err="1" smtClean="0"/>
              <a:t>occurring</a:t>
            </a:r>
            <a:r>
              <a:rPr lang="fi-FI" dirty="0" smtClean="0"/>
              <a:t>, </a:t>
            </a:r>
            <a:r>
              <a:rPr lang="fi-FI" dirty="0" err="1" smtClean="0"/>
              <a:t>inorganic</a:t>
            </a:r>
            <a:r>
              <a:rPr lang="fi-FI" dirty="0" smtClean="0"/>
              <a:t> </a:t>
            </a:r>
            <a:r>
              <a:rPr lang="fi-FI" dirty="0" err="1" smtClean="0"/>
              <a:t>solid</a:t>
            </a:r>
            <a:r>
              <a:rPr lang="fi-FI" dirty="0" smtClean="0"/>
              <a:t> </a:t>
            </a:r>
            <a:r>
              <a:rPr lang="fi-FI" dirty="0" err="1" smtClean="0"/>
              <a:t>chemical</a:t>
            </a:r>
            <a:r>
              <a:rPr lang="fi-FI" dirty="0" smtClean="0"/>
              <a:t> </a:t>
            </a:r>
            <a:r>
              <a:rPr lang="fi-FI" dirty="0" err="1" smtClean="0"/>
              <a:t>compound</a:t>
            </a:r>
            <a:endParaRPr lang="fi-FI" dirty="0"/>
          </a:p>
          <a:p>
            <a:pPr lvl="1"/>
            <a:r>
              <a:rPr lang="fi-FI" dirty="0" err="1" smtClean="0"/>
              <a:t>Consists</a:t>
            </a:r>
            <a:r>
              <a:rPr lang="fi-FI" dirty="0" smtClean="0"/>
              <a:t> </a:t>
            </a:r>
            <a:r>
              <a:rPr lang="fi-FI" dirty="0" err="1" smtClean="0"/>
              <a:t>typically</a:t>
            </a:r>
            <a:r>
              <a:rPr lang="fi-FI" dirty="0" smtClean="0"/>
              <a:t> of </a:t>
            </a:r>
            <a:r>
              <a:rPr lang="fi-FI" dirty="0" err="1" smtClean="0"/>
              <a:t>several</a:t>
            </a:r>
            <a:r>
              <a:rPr lang="fi-FI" dirty="0" smtClean="0"/>
              <a:t> </a:t>
            </a:r>
            <a:r>
              <a:rPr lang="fi-FI" dirty="0" err="1" smtClean="0"/>
              <a:t>different</a:t>
            </a:r>
            <a:r>
              <a:rPr lang="fi-FI" dirty="0" smtClean="0"/>
              <a:t> </a:t>
            </a:r>
            <a:r>
              <a:rPr lang="fi-FI" dirty="0" err="1" smtClean="0"/>
              <a:t>elements</a:t>
            </a:r>
            <a:endParaRPr lang="fi-FI" dirty="0"/>
          </a:p>
          <a:p>
            <a:pPr lvl="1"/>
            <a:r>
              <a:rPr lang="fi-FI" dirty="0" smtClean="0"/>
              <a:t>~ 100 </a:t>
            </a:r>
            <a:r>
              <a:rPr lang="fi-FI" dirty="0" err="1" smtClean="0"/>
              <a:t>minerals</a:t>
            </a:r>
            <a:r>
              <a:rPr lang="fi-FI" dirty="0" smtClean="0"/>
              <a:t> </a:t>
            </a:r>
            <a:r>
              <a:rPr lang="fi-FI" dirty="0" err="1" smtClean="0"/>
              <a:t>have</a:t>
            </a:r>
            <a:r>
              <a:rPr lang="fi-FI" dirty="0" smtClean="0"/>
              <a:t> </a:t>
            </a:r>
            <a:r>
              <a:rPr lang="fi-FI" dirty="0" err="1" smtClean="0"/>
              <a:t>economical</a:t>
            </a:r>
            <a:r>
              <a:rPr lang="fi-FI" dirty="0" smtClean="0"/>
              <a:t> </a:t>
            </a:r>
            <a:r>
              <a:rPr lang="fi-FI" dirty="0" err="1" smtClean="0"/>
              <a:t>value</a:t>
            </a:r>
            <a:endParaRPr lang="fi-FI" dirty="0" smtClean="0"/>
          </a:p>
          <a:p>
            <a:pPr marL="609585" lvl="1" indent="0">
              <a:buNone/>
            </a:pPr>
            <a:endParaRPr lang="fi-FI" dirty="0"/>
          </a:p>
          <a:p>
            <a:r>
              <a:rPr lang="fi-FI" dirty="0" err="1" smtClean="0"/>
              <a:t>Formed</a:t>
            </a:r>
            <a:r>
              <a:rPr lang="fi-FI" dirty="0" smtClean="0"/>
              <a:t> </a:t>
            </a:r>
            <a:r>
              <a:rPr lang="fi-FI" dirty="0"/>
              <a:t>as a </a:t>
            </a:r>
            <a:r>
              <a:rPr lang="fi-FI" dirty="0" err="1"/>
              <a:t>result</a:t>
            </a:r>
            <a:r>
              <a:rPr lang="fi-FI" dirty="0"/>
              <a:t> of </a:t>
            </a:r>
            <a:r>
              <a:rPr lang="fi-FI" dirty="0" err="1"/>
              <a:t>geological</a:t>
            </a:r>
            <a:r>
              <a:rPr lang="fi-FI" dirty="0"/>
              <a:t> </a:t>
            </a:r>
            <a:r>
              <a:rPr lang="fi-FI" dirty="0" err="1" smtClean="0"/>
              <a:t>processes</a:t>
            </a:r>
            <a:endParaRPr lang="fi-FI" dirty="0" smtClean="0"/>
          </a:p>
          <a:p>
            <a:pPr lvl="1"/>
            <a:r>
              <a:rPr lang="fi-FI" dirty="0" err="1" smtClean="0"/>
              <a:t>Geological</a:t>
            </a:r>
            <a:r>
              <a:rPr lang="fi-FI" dirty="0" smtClean="0"/>
              <a:t> </a:t>
            </a:r>
            <a:r>
              <a:rPr lang="fi-FI" dirty="0" err="1" smtClean="0"/>
              <a:t>cycles</a:t>
            </a:r>
            <a:r>
              <a:rPr lang="fi-FI" dirty="0" smtClean="0"/>
              <a:t> </a:t>
            </a:r>
            <a:r>
              <a:rPr lang="fi-FI" dirty="0" err="1" smtClean="0"/>
              <a:t>too</a:t>
            </a:r>
            <a:r>
              <a:rPr lang="fi-FI" dirty="0" smtClean="0"/>
              <a:t> </a:t>
            </a:r>
            <a:r>
              <a:rPr lang="fi-FI" dirty="0" err="1" smtClean="0"/>
              <a:t>slow</a:t>
            </a:r>
            <a:r>
              <a:rPr lang="fi-FI" dirty="0" smtClean="0"/>
              <a:t> to </a:t>
            </a:r>
            <a:r>
              <a:rPr lang="fi-FI" dirty="0" err="1" smtClean="0"/>
              <a:t>be</a:t>
            </a:r>
            <a:r>
              <a:rPr lang="fi-FI" dirty="0" smtClean="0"/>
              <a:t> </a:t>
            </a:r>
            <a:r>
              <a:rPr lang="fi-FI" dirty="0" err="1" smtClean="0"/>
              <a:t>renewable</a:t>
            </a:r>
            <a:endParaRPr lang="fi-FI" dirty="0"/>
          </a:p>
          <a:p>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410" y="3669632"/>
            <a:ext cx="4638174" cy="3092116"/>
          </a:xfrm>
          <a:prstGeom prst="rect">
            <a:avLst/>
          </a:prstGeom>
        </p:spPr>
      </p:pic>
      <p:sp>
        <p:nvSpPr>
          <p:cNvPr id="6" name="Suorakulmio 5"/>
          <p:cNvSpPr/>
          <p:nvPr/>
        </p:nvSpPr>
        <p:spPr>
          <a:xfrm>
            <a:off x="3676541" y="6392416"/>
            <a:ext cx="3833037" cy="369332"/>
          </a:xfrm>
          <a:prstGeom prst="rect">
            <a:avLst/>
          </a:prstGeom>
        </p:spPr>
        <p:txBody>
          <a:bodyPr wrap="none">
            <a:spAutoFit/>
          </a:bodyPr>
          <a:lstStyle/>
          <a:p>
            <a:r>
              <a:rPr lang="fi-FI" dirty="0">
                <a:hlinkClick r:id="rId3"/>
              </a:rPr>
              <a:t>https://</a:t>
            </a:r>
            <a:r>
              <a:rPr lang="fi-FI" dirty="0" smtClean="0">
                <a:hlinkClick r:id="rId3"/>
              </a:rPr>
              <a:t>pxhere.com/en/photo/498453</a:t>
            </a:r>
            <a:r>
              <a:rPr lang="fi-FI" dirty="0" smtClean="0"/>
              <a:t> </a:t>
            </a:r>
            <a:endParaRPr lang="fi-FI" dirty="0"/>
          </a:p>
        </p:txBody>
      </p:sp>
    </p:spTree>
    <p:extLst>
      <p:ext uri="{BB962C8B-B14F-4D97-AF65-F5344CB8AC3E}">
        <p14:creationId xmlns:p14="http://schemas.microsoft.com/office/powerpoint/2010/main" val="365492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27011"/>
            <a:ext cx="7319913" cy="1325563"/>
          </a:xfrm>
        </p:spPr>
        <p:txBody>
          <a:bodyPr>
            <a:normAutofit/>
          </a:bodyPr>
          <a:lstStyle/>
          <a:p>
            <a:r>
              <a:rPr lang="fi-FI" dirty="0" err="1" smtClean="0"/>
              <a:t>Minerals</a:t>
            </a:r>
            <a:r>
              <a:rPr lang="fi-FI" dirty="0" smtClean="0"/>
              <a:t> in </a:t>
            </a:r>
            <a:r>
              <a:rPr lang="fi-FI" dirty="0" err="1" smtClean="0"/>
              <a:t>future</a:t>
            </a:r>
            <a:r>
              <a:rPr lang="fi-FI" dirty="0" smtClean="0"/>
              <a:t> </a:t>
            </a:r>
            <a:r>
              <a:rPr lang="fi-FI" dirty="0" err="1" smtClean="0"/>
              <a:t>energy</a:t>
            </a:r>
            <a:r>
              <a:rPr lang="fi-FI" dirty="0" smtClean="0"/>
              <a:t> </a:t>
            </a:r>
            <a:r>
              <a:rPr lang="fi-FI" dirty="0" err="1" smtClean="0"/>
              <a:t>production</a:t>
            </a:r>
            <a:endParaRPr lang="fi-FI" dirty="0"/>
          </a:p>
        </p:txBody>
      </p:sp>
      <p:sp>
        <p:nvSpPr>
          <p:cNvPr id="3" name="Sisällön paikkamerkki 2"/>
          <p:cNvSpPr>
            <a:spLocks noGrp="1"/>
          </p:cNvSpPr>
          <p:nvPr>
            <p:ph idx="1"/>
          </p:nvPr>
        </p:nvSpPr>
        <p:spPr>
          <a:xfrm>
            <a:off x="810494" y="1689263"/>
            <a:ext cx="10451063" cy="4390122"/>
          </a:xfrm>
        </p:spPr>
        <p:txBody>
          <a:bodyPr>
            <a:normAutofit/>
          </a:bodyPr>
          <a:lstStyle/>
          <a:p>
            <a:pPr marL="0" indent="0">
              <a:buNone/>
            </a:pPr>
            <a:endParaRPr lang="fi-FI" dirty="0" smtClean="0"/>
          </a:p>
          <a:p>
            <a:r>
              <a:rPr lang="fi-FI" dirty="0" err="1" smtClean="0"/>
              <a:t>Non-carbon</a:t>
            </a:r>
            <a:r>
              <a:rPr lang="fi-FI" dirty="0" smtClean="0"/>
              <a:t> </a:t>
            </a:r>
            <a:r>
              <a:rPr lang="fi-FI" dirty="0" err="1" smtClean="0"/>
              <a:t>energy</a:t>
            </a:r>
            <a:r>
              <a:rPr lang="fi-FI" dirty="0" smtClean="0"/>
              <a:t> </a:t>
            </a:r>
            <a:r>
              <a:rPr lang="fi-FI" dirty="0" err="1" smtClean="0"/>
              <a:t>production</a:t>
            </a:r>
            <a:r>
              <a:rPr lang="fi-FI" dirty="0" smtClean="0"/>
              <a:t> </a:t>
            </a:r>
            <a:r>
              <a:rPr lang="fi-FI" dirty="0" err="1" smtClean="0"/>
              <a:t>will</a:t>
            </a:r>
            <a:r>
              <a:rPr lang="fi-FI" dirty="0" smtClean="0"/>
              <a:t> </a:t>
            </a:r>
            <a:r>
              <a:rPr lang="fi-FI" dirty="0" err="1" smtClean="0"/>
              <a:t>increase</a:t>
            </a:r>
            <a:r>
              <a:rPr lang="fi-FI" dirty="0" smtClean="0"/>
              <a:t> </a:t>
            </a:r>
            <a:r>
              <a:rPr lang="fi-FI" dirty="0" err="1" smtClean="0"/>
              <a:t>the</a:t>
            </a:r>
            <a:r>
              <a:rPr lang="fi-FI" dirty="0" smtClean="0"/>
              <a:t> </a:t>
            </a:r>
            <a:r>
              <a:rPr lang="fi-FI" dirty="0" err="1" smtClean="0"/>
              <a:t>use</a:t>
            </a:r>
            <a:r>
              <a:rPr lang="fi-FI" dirty="0" smtClean="0"/>
              <a:t> of </a:t>
            </a:r>
            <a:r>
              <a:rPr lang="fi-FI" dirty="0" err="1" smtClean="0"/>
              <a:t>rare</a:t>
            </a:r>
            <a:r>
              <a:rPr lang="fi-FI" dirty="0" smtClean="0"/>
              <a:t> </a:t>
            </a:r>
            <a:r>
              <a:rPr lang="fi-FI" dirty="0" err="1" smtClean="0"/>
              <a:t>metals</a:t>
            </a:r>
            <a:endParaRPr lang="fi-FI" dirty="0" smtClean="0"/>
          </a:p>
          <a:p>
            <a:pPr marL="0" indent="0">
              <a:buNone/>
            </a:pPr>
            <a:endParaRPr lang="fi-FI" dirty="0"/>
          </a:p>
          <a:p>
            <a:pPr lvl="1"/>
            <a:r>
              <a:rPr lang="fi-FI" dirty="0" err="1" smtClean="0"/>
              <a:t>Solar</a:t>
            </a:r>
            <a:r>
              <a:rPr lang="fi-FI" dirty="0" smtClean="0"/>
              <a:t> </a:t>
            </a:r>
            <a:r>
              <a:rPr lang="fi-FI" dirty="0" err="1" smtClean="0"/>
              <a:t>panels</a:t>
            </a:r>
            <a:endParaRPr lang="fi-FI" dirty="0"/>
          </a:p>
          <a:p>
            <a:pPr lvl="1"/>
            <a:r>
              <a:rPr lang="fi-FI" dirty="0" err="1" smtClean="0"/>
              <a:t>Wind</a:t>
            </a:r>
            <a:r>
              <a:rPr lang="fi-FI" dirty="0" smtClean="0"/>
              <a:t> </a:t>
            </a:r>
            <a:r>
              <a:rPr lang="fi-FI" dirty="0" err="1" smtClean="0"/>
              <a:t>turbines</a:t>
            </a:r>
            <a:endParaRPr lang="fi-FI" dirty="0"/>
          </a:p>
          <a:p>
            <a:pPr lvl="1"/>
            <a:r>
              <a:rPr lang="fi-FI" dirty="0" err="1" smtClean="0"/>
              <a:t>Batteries</a:t>
            </a:r>
            <a:endParaRPr lang="fi-FI" dirty="0"/>
          </a:p>
          <a:p>
            <a:pPr lvl="1"/>
            <a:r>
              <a:rPr lang="fi-FI" dirty="0" smtClean="0"/>
              <a:t>Power </a:t>
            </a:r>
            <a:r>
              <a:rPr lang="fi-FI" dirty="0" err="1" smtClean="0"/>
              <a:t>grid</a:t>
            </a:r>
            <a:endParaRPr lang="fi-FI" dirty="0"/>
          </a:p>
          <a:p>
            <a:pPr lvl="1"/>
            <a:r>
              <a:rPr lang="fi-FI" dirty="0" err="1" smtClean="0"/>
              <a:t>Nuclear</a:t>
            </a:r>
            <a:r>
              <a:rPr lang="fi-FI" dirty="0" smtClean="0"/>
              <a:t> </a:t>
            </a:r>
            <a:r>
              <a:rPr lang="fi-FI" dirty="0" err="1" smtClean="0"/>
              <a:t>power</a:t>
            </a:r>
            <a:r>
              <a:rPr lang="fi-FI" dirty="0" smtClean="0"/>
              <a:t> </a:t>
            </a:r>
            <a:r>
              <a:rPr lang="fi-FI" dirty="0" err="1" smtClean="0"/>
              <a:t>plants</a:t>
            </a:r>
            <a:endParaRPr lang="fi-FI" dirty="0"/>
          </a:p>
          <a:p>
            <a:pPr lvl="1"/>
            <a:r>
              <a:rPr lang="fi-FI" dirty="0" err="1" smtClean="0"/>
              <a:t>Lighting</a:t>
            </a:r>
            <a:endParaRPr lang="fi-FI" dirty="0"/>
          </a:p>
        </p:txBody>
      </p:sp>
    </p:spTree>
    <p:extLst>
      <p:ext uri="{BB962C8B-B14F-4D97-AF65-F5344CB8AC3E}">
        <p14:creationId xmlns:p14="http://schemas.microsoft.com/office/powerpoint/2010/main" val="271364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smtClean="0"/>
              <a:t>Minerals</a:t>
            </a:r>
            <a:r>
              <a:rPr lang="fi-FI" dirty="0" smtClean="0"/>
              <a:t> in </a:t>
            </a:r>
            <a:r>
              <a:rPr lang="fi-FI" dirty="0" err="1" smtClean="0"/>
              <a:t>the</a:t>
            </a:r>
            <a:r>
              <a:rPr lang="fi-FI" dirty="0" smtClean="0"/>
              <a:t> </a:t>
            </a:r>
            <a:r>
              <a:rPr lang="fi-FI" dirty="0" err="1" smtClean="0"/>
              <a:t>future</a:t>
            </a:r>
            <a:endParaRPr lang="fi-FI" dirty="0"/>
          </a:p>
        </p:txBody>
      </p:sp>
      <p:sp>
        <p:nvSpPr>
          <p:cNvPr id="3" name="Sisällön paikkamerkki 2"/>
          <p:cNvSpPr>
            <a:spLocks noGrp="1"/>
          </p:cNvSpPr>
          <p:nvPr>
            <p:ph idx="1"/>
          </p:nvPr>
        </p:nvSpPr>
        <p:spPr>
          <a:xfrm>
            <a:off x="609602" y="2098593"/>
            <a:ext cx="5714452" cy="3387807"/>
          </a:xfrm>
        </p:spPr>
        <p:txBody>
          <a:bodyPr>
            <a:normAutofit/>
          </a:bodyPr>
          <a:lstStyle/>
          <a:p>
            <a:r>
              <a:rPr lang="fi-FI" dirty="0" err="1" smtClean="0"/>
              <a:t>Geopolitical</a:t>
            </a:r>
            <a:r>
              <a:rPr lang="fi-FI" dirty="0" smtClean="0"/>
              <a:t> </a:t>
            </a:r>
            <a:r>
              <a:rPr lang="fi-FI" dirty="0" err="1" smtClean="0"/>
              <a:t>questions</a:t>
            </a:r>
            <a:endParaRPr lang="fi-FI" dirty="0" smtClean="0"/>
          </a:p>
          <a:p>
            <a:pPr marL="609585" lvl="1" indent="0">
              <a:buNone/>
            </a:pPr>
            <a:endParaRPr lang="fi-FI" dirty="0"/>
          </a:p>
          <a:p>
            <a:r>
              <a:rPr lang="fi-FI" dirty="0" err="1" smtClean="0"/>
              <a:t>Environmental</a:t>
            </a:r>
            <a:r>
              <a:rPr lang="fi-FI" dirty="0" smtClean="0"/>
              <a:t> and </a:t>
            </a:r>
            <a:r>
              <a:rPr lang="fi-FI" dirty="0" err="1" smtClean="0"/>
              <a:t>societal</a:t>
            </a:r>
            <a:r>
              <a:rPr lang="fi-FI" dirty="0" smtClean="0"/>
              <a:t> </a:t>
            </a:r>
            <a:r>
              <a:rPr lang="fi-FI" dirty="0" err="1" smtClean="0"/>
              <a:t>impact</a:t>
            </a:r>
            <a:r>
              <a:rPr lang="fi-FI" dirty="0"/>
              <a:t> of </a:t>
            </a:r>
            <a:r>
              <a:rPr lang="fi-FI" dirty="0" err="1" smtClean="0"/>
              <a:t>mining</a:t>
            </a:r>
            <a:r>
              <a:rPr lang="fi-FI" dirty="0" smtClean="0"/>
              <a:t> </a:t>
            </a:r>
            <a:r>
              <a:rPr lang="fi-FI" dirty="0" err="1" smtClean="0"/>
              <a:t>industry</a:t>
            </a:r>
            <a:endParaRPr lang="fi-FI" dirty="0" smtClean="0"/>
          </a:p>
          <a:p>
            <a:pPr marL="0" indent="0">
              <a:buNone/>
            </a:pPr>
            <a:endParaRPr lang="fi-FI" dirty="0"/>
          </a:p>
          <a:p>
            <a:r>
              <a:rPr lang="fi-FI" dirty="0" err="1" smtClean="0"/>
              <a:t>Landfills</a:t>
            </a:r>
            <a:r>
              <a:rPr lang="fi-FI" dirty="0"/>
              <a:t> </a:t>
            </a:r>
            <a:r>
              <a:rPr lang="fi-FI" dirty="0" smtClean="0"/>
              <a:t>as </a:t>
            </a:r>
            <a:r>
              <a:rPr lang="fi-FI" dirty="0" err="1" smtClean="0"/>
              <a:t>new</a:t>
            </a:r>
            <a:r>
              <a:rPr lang="fi-FI" dirty="0" smtClean="0"/>
              <a:t> </a:t>
            </a:r>
            <a:r>
              <a:rPr lang="fi-FI" dirty="0" err="1" smtClean="0"/>
              <a:t>mines</a:t>
            </a:r>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2832" y="275853"/>
            <a:ext cx="5642264" cy="4029517"/>
          </a:xfrm>
          <a:prstGeom prst="rect">
            <a:avLst/>
          </a:prstGeom>
        </p:spPr>
      </p:pic>
      <p:sp>
        <p:nvSpPr>
          <p:cNvPr id="6" name="Suorakulmio 5"/>
          <p:cNvSpPr/>
          <p:nvPr/>
        </p:nvSpPr>
        <p:spPr>
          <a:xfrm>
            <a:off x="6676980" y="4911207"/>
            <a:ext cx="5515020" cy="923330"/>
          </a:xfrm>
          <a:prstGeom prst="rect">
            <a:avLst/>
          </a:prstGeom>
        </p:spPr>
        <p:txBody>
          <a:bodyPr wrap="square">
            <a:spAutoFit/>
          </a:bodyPr>
          <a:lstStyle/>
          <a:p>
            <a:r>
              <a:rPr lang="fi-FI" dirty="0">
                <a:hlinkClick r:id="rId3"/>
              </a:rPr>
              <a:t>https://commons.wikimedia.org/wiki/File:Kipsisakka-altaat_laittomassa_tilassa_-_Ilmakuva_2013_(9709939955).</a:t>
            </a:r>
            <a:r>
              <a:rPr lang="fi-FI" dirty="0" smtClean="0">
                <a:hlinkClick r:id="rId3"/>
              </a:rPr>
              <a:t>jpg</a:t>
            </a:r>
            <a:r>
              <a:rPr lang="fi-FI" dirty="0" smtClean="0"/>
              <a:t> </a:t>
            </a:r>
            <a:endParaRPr lang="fi-FI" dirty="0"/>
          </a:p>
        </p:txBody>
      </p:sp>
      <p:sp>
        <p:nvSpPr>
          <p:cNvPr id="8" name="Tekstiruutu 7"/>
          <p:cNvSpPr txBox="1"/>
          <p:nvPr/>
        </p:nvSpPr>
        <p:spPr>
          <a:xfrm>
            <a:off x="6949695" y="4423622"/>
            <a:ext cx="4091283" cy="369332"/>
          </a:xfrm>
          <a:prstGeom prst="rect">
            <a:avLst/>
          </a:prstGeom>
          <a:noFill/>
        </p:spPr>
        <p:txBody>
          <a:bodyPr wrap="square" rtlCol="0">
            <a:spAutoFit/>
          </a:bodyPr>
          <a:lstStyle/>
          <a:p>
            <a:r>
              <a:rPr lang="fi-FI" dirty="0" smtClean="0"/>
              <a:t>Figure: Talvivaara </a:t>
            </a:r>
            <a:r>
              <a:rPr lang="fi-FI" dirty="0" err="1" smtClean="0"/>
              <a:t>mine</a:t>
            </a:r>
            <a:r>
              <a:rPr lang="fi-FI" dirty="0" smtClean="0"/>
              <a:t>, Sotkamo, Finland</a:t>
            </a:r>
            <a:endParaRPr lang="fi-FI" dirty="0"/>
          </a:p>
        </p:txBody>
      </p:sp>
    </p:spTree>
    <p:extLst>
      <p:ext uri="{BB962C8B-B14F-4D97-AF65-F5344CB8AC3E}">
        <p14:creationId xmlns:p14="http://schemas.microsoft.com/office/powerpoint/2010/main" val="119889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Food </a:t>
            </a:r>
            <a:r>
              <a:rPr lang="fi-FI" dirty="0" err="1" smtClean="0"/>
              <a:t>industry</a:t>
            </a:r>
            <a:endParaRPr lang="fi-FI" dirty="0"/>
          </a:p>
        </p:txBody>
      </p:sp>
      <p:sp>
        <p:nvSpPr>
          <p:cNvPr id="4" name="Tekstin paikkamerkki 3"/>
          <p:cNvSpPr>
            <a:spLocks noGrp="1"/>
          </p:cNvSpPr>
          <p:nvPr>
            <p:ph type="body" idx="1"/>
          </p:nvPr>
        </p:nvSpPr>
        <p:spPr/>
        <p:txBody>
          <a:bodyPr/>
          <a:lstStyle/>
          <a:p>
            <a:endParaRPr lang="fi-FI"/>
          </a:p>
        </p:txBody>
      </p:sp>
    </p:spTree>
    <p:extLst>
      <p:ext uri="{BB962C8B-B14F-4D97-AF65-F5344CB8AC3E}">
        <p14:creationId xmlns:p14="http://schemas.microsoft.com/office/powerpoint/2010/main" val="1148292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Food </a:t>
            </a:r>
            <a:r>
              <a:rPr lang="fi-FI" dirty="0" err="1" smtClean="0"/>
              <a:t>industry</a:t>
            </a:r>
            <a:endParaRPr lang="en-US" dirty="0"/>
          </a:p>
        </p:txBody>
      </p:sp>
      <p:sp>
        <p:nvSpPr>
          <p:cNvPr id="3" name="Content Placeholder 2"/>
          <p:cNvSpPr>
            <a:spLocks noGrp="1"/>
          </p:cNvSpPr>
          <p:nvPr>
            <p:ph idx="1"/>
          </p:nvPr>
        </p:nvSpPr>
        <p:spPr/>
        <p:txBody>
          <a:bodyPr>
            <a:normAutofit/>
          </a:bodyPr>
          <a:lstStyle/>
          <a:p>
            <a:pPr marL="0" indent="0">
              <a:buNone/>
            </a:pPr>
            <a:r>
              <a:rPr lang="fi-FI" b="1" dirty="0" smtClean="0"/>
              <a:t>~ 800 </a:t>
            </a:r>
            <a:r>
              <a:rPr lang="fi-FI" b="1" dirty="0" err="1" smtClean="0"/>
              <a:t>million</a:t>
            </a:r>
            <a:r>
              <a:rPr lang="fi-FI" b="1" dirty="0" smtClean="0"/>
              <a:t> </a:t>
            </a:r>
            <a:r>
              <a:rPr lang="fi-FI" b="1" dirty="0" err="1" smtClean="0"/>
              <a:t>malnourished</a:t>
            </a:r>
            <a:endParaRPr lang="fi-FI" b="1" dirty="0"/>
          </a:p>
          <a:p>
            <a:pPr marL="609585" lvl="1" indent="0">
              <a:buNone/>
            </a:pPr>
            <a:r>
              <a:rPr lang="fi-FI" sz="3200" b="1" dirty="0"/>
              <a:t>&gt;&lt;</a:t>
            </a:r>
            <a:endParaRPr lang="fi-FI" b="1" dirty="0" smtClean="0"/>
          </a:p>
          <a:p>
            <a:pPr marL="0" indent="0">
              <a:buNone/>
            </a:pPr>
            <a:r>
              <a:rPr lang="fi-FI" b="1" dirty="0" smtClean="0"/>
              <a:t>~ 600 </a:t>
            </a:r>
            <a:r>
              <a:rPr lang="fi-FI" b="1" dirty="0" err="1" smtClean="0"/>
              <a:t>million</a:t>
            </a:r>
            <a:r>
              <a:rPr lang="fi-FI" b="1" dirty="0" smtClean="0"/>
              <a:t> </a:t>
            </a:r>
            <a:r>
              <a:rPr lang="fi-FI" b="1" dirty="0" err="1" smtClean="0"/>
              <a:t>overweighted</a:t>
            </a:r>
            <a:endParaRPr lang="fi-FI" b="1" dirty="0" smtClean="0"/>
          </a:p>
          <a:p>
            <a:endParaRPr lang="fi-FI" b="1" dirty="0"/>
          </a:p>
          <a:p>
            <a:r>
              <a:rPr lang="fi-FI" dirty="0" err="1" smtClean="0"/>
              <a:t>There</a:t>
            </a:r>
            <a:r>
              <a:rPr lang="fi-FI" dirty="0" smtClean="0"/>
              <a:t> is </a:t>
            </a:r>
            <a:r>
              <a:rPr lang="fi-FI" dirty="0" err="1" smtClean="0"/>
              <a:t>enough</a:t>
            </a:r>
            <a:r>
              <a:rPr lang="fi-FI" dirty="0" smtClean="0"/>
              <a:t> food in </a:t>
            </a:r>
            <a:r>
              <a:rPr lang="fi-FI" dirty="0" err="1" smtClean="0"/>
              <a:t>the</a:t>
            </a:r>
            <a:r>
              <a:rPr lang="fi-FI" dirty="0" smtClean="0"/>
              <a:t> </a:t>
            </a:r>
            <a:r>
              <a:rPr lang="fi-FI" dirty="0" err="1" smtClean="0"/>
              <a:t>world</a:t>
            </a:r>
            <a:r>
              <a:rPr lang="fi-FI" dirty="0" smtClean="0"/>
              <a:t> </a:t>
            </a:r>
            <a:r>
              <a:rPr lang="fi-FI" dirty="0" err="1" smtClean="0"/>
              <a:t>but</a:t>
            </a:r>
            <a:r>
              <a:rPr lang="fi-FI" dirty="0" smtClean="0"/>
              <a:t> </a:t>
            </a:r>
            <a:r>
              <a:rPr lang="fi-FI" dirty="0" err="1" smtClean="0"/>
              <a:t>it’s</a:t>
            </a:r>
            <a:r>
              <a:rPr lang="fi-FI" dirty="0" smtClean="0"/>
              <a:t> </a:t>
            </a:r>
            <a:r>
              <a:rPr lang="fi-FI" dirty="0" err="1" smtClean="0"/>
              <a:t>not</a:t>
            </a:r>
            <a:r>
              <a:rPr lang="fi-FI" dirty="0" smtClean="0"/>
              <a:t> </a:t>
            </a:r>
            <a:r>
              <a:rPr lang="fi-FI" dirty="0" err="1" smtClean="0"/>
              <a:t>distributed</a:t>
            </a:r>
            <a:r>
              <a:rPr lang="fi-FI" dirty="0" smtClean="0"/>
              <a:t> </a:t>
            </a:r>
            <a:r>
              <a:rPr lang="fi-FI" dirty="0" err="1" smtClean="0"/>
              <a:t>evenly</a:t>
            </a:r>
            <a:r>
              <a:rPr lang="fi-FI" dirty="0" smtClean="0"/>
              <a:t> </a:t>
            </a:r>
            <a:endParaRPr lang="fi-FI" dirty="0"/>
          </a:p>
          <a:p>
            <a:endParaRPr lang="fi-FI" dirty="0" smtClean="0"/>
          </a:p>
          <a:p>
            <a:r>
              <a:rPr lang="fi-FI" dirty="0" err="1"/>
              <a:t>The</a:t>
            </a:r>
            <a:r>
              <a:rPr lang="fi-FI" dirty="0"/>
              <a:t> </a:t>
            </a:r>
            <a:r>
              <a:rPr lang="fi-FI" dirty="0" err="1"/>
              <a:t>amount</a:t>
            </a:r>
            <a:r>
              <a:rPr lang="fi-FI" dirty="0"/>
              <a:t> </a:t>
            </a:r>
            <a:r>
              <a:rPr lang="fi-FI" dirty="0" smtClean="0"/>
              <a:t>of </a:t>
            </a:r>
            <a:r>
              <a:rPr lang="fi-FI" dirty="0" err="1" smtClean="0"/>
              <a:t>malnourished</a:t>
            </a:r>
            <a:r>
              <a:rPr lang="fi-FI" dirty="0" smtClean="0"/>
              <a:t> is </a:t>
            </a:r>
            <a:r>
              <a:rPr lang="fi-FI" dirty="0" err="1"/>
              <a:t>declining</a:t>
            </a:r>
            <a:endParaRPr lang="fi-FI" dirty="0"/>
          </a:p>
          <a:p>
            <a:endParaRPr lang="fi-FI" dirty="0"/>
          </a:p>
        </p:txBody>
      </p:sp>
    </p:spTree>
    <p:extLst>
      <p:ext uri="{BB962C8B-B14F-4D97-AF65-F5344CB8AC3E}">
        <p14:creationId xmlns:p14="http://schemas.microsoft.com/office/powerpoint/2010/main" val="140535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948" y="-51678"/>
            <a:ext cx="10515600" cy="1325563"/>
          </a:xfrm>
        </p:spPr>
        <p:txBody>
          <a:bodyPr/>
          <a:lstStyle/>
          <a:p>
            <a:r>
              <a:rPr lang="fi-FI" dirty="0" smtClean="0"/>
              <a:t>Food </a:t>
            </a:r>
            <a:r>
              <a:rPr lang="fi-FI" dirty="0" err="1" smtClean="0"/>
              <a:t>industry</a:t>
            </a:r>
            <a:endParaRPr lang="en-US" dirty="0"/>
          </a:p>
        </p:txBody>
      </p:sp>
      <p:sp>
        <p:nvSpPr>
          <p:cNvPr id="3" name="Content Placeholder 2"/>
          <p:cNvSpPr>
            <a:spLocks noGrp="1"/>
          </p:cNvSpPr>
          <p:nvPr>
            <p:ph idx="1"/>
          </p:nvPr>
        </p:nvSpPr>
        <p:spPr>
          <a:xfrm>
            <a:off x="488273" y="1328826"/>
            <a:ext cx="10515600" cy="4161289"/>
          </a:xfrm>
        </p:spPr>
        <p:txBody>
          <a:bodyPr/>
          <a:lstStyle/>
          <a:p>
            <a:r>
              <a:rPr lang="fi-FI" dirty="0" err="1" smtClean="0"/>
              <a:t>So</a:t>
            </a:r>
            <a:r>
              <a:rPr lang="fi-FI" dirty="0" smtClean="0"/>
              <a:t> </a:t>
            </a:r>
            <a:r>
              <a:rPr lang="fi-FI" dirty="0" err="1" smtClean="0"/>
              <a:t>far</a:t>
            </a:r>
            <a:r>
              <a:rPr lang="fi-FI" dirty="0" smtClean="0"/>
              <a:t>, food </a:t>
            </a:r>
            <a:r>
              <a:rPr lang="fi-FI" dirty="0" err="1" smtClean="0"/>
              <a:t>industry</a:t>
            </a:r>
            <a:r>
              <a:rPr lang="fi-FI" dirty="0" smtClean="0"/>
              <a:t> </a:t>
            </a:r>
            <a:r>
              <a:rPr lang="fi-FI" dirty="0" err="1" smtClean="0"/>
              <a:t>has</a:t>
            </a:r>
            <a:r>
              <a:rPr lang="fi-FI" dirty="0" smtClean="0"/>
              <a:t> </a:t>
            </a:r>
            <a:r>
              <a:rPr lang="fi-FI" dirty="0" err="1" smtClean="0"/>
              <a:t>grown</a:t>
            </a:r>
            <a:r>
              <a:rPr lang="fi-FI" dirty="0" smtClean="0"/>
              <a:t> </a:t>
            </a:r>
            <a:r>
              <a:rPr lang="fi-FI" dirty="0" err="1" smtClean="0"/>
              <a:t>faster</a:t>
            </a:r>
            <a:r>
              <a:rPr lang="fi-FI" dirty="0" smtClean="0"/>
              <a:t> </a:t>
            </a:r>
            <a:r>
              <a:rPr lang="fi-FI" dirty="0" err="1" smtClean="0"/>
              <a:t>than</a:t>
            </a:r>
            <a:r>
              <a:rPr lang="fi-FI" dirty="0" smtClean="0"/>
              <a:t> </a:t>
            </a:r>
          </a:p>
          <a:p>
            <a:pPr marL="0" indent="0">
              <a:buNone/>
            </a:pPr>
            <a:r>
              <a:rPr lang="fi-FI" dirty="0" err="1" smtClean="0"/>
              <a:t>the</a:t>
            </a:r>
            <a:r>
              <a:rPr lang="fi-FI" dirty="0" smtClean="0"/>
              <a:t> </a:t>
            </a:r>
            <a:r>
              <a:rPr lang="fi-FI" dirty="0" err="1" smtClean="0"/>
              <a:t>world</a:t>
            </a:r>
            <a:r>
              <a:rPr lang="fi-FI" dirty="0" smtClean="0"/>
              <a:t> </a:t>
            </a:r>
            <a:r>
              <a:rPr lang="fi-FI" dirty="0" err="1" smtClean="0"/>
              <a:t>population</a:t>
            </a:r>
            <a:endParaRPr lang="fi-FI" dirty="0" smtClean="0"/>
          </a:p>
          <a:p>
            <a:pPr lvl="1"/>
            <a:endParaRPr lang="en-US" dirty="0" smtClean="0"/>
          </a:p>
          <a:p>
            <a:pPr lvl="1"/>
            <a:r>
              <a:rPr lang="en-US" dirty="0" smtClean="0"/>
              <a:t>More powerful farming techniques</a:t>
            </a:r>
          </a:p>
          <a:p>
            <a:pPr lvl="2"/>
            <a:r>
              <a:rPr lang="fi-FI" dirty="0" err="1" smtClean="0"/>
              <a:t>Uses</a:t>
            </a:r>
            <a:r>
              <a:rPr lang="fi-FI" dirty="0" smtClean="0"/>
              <a:t> a </a:t>
            </a:r>
            <a:r>
              <a:rPr lang="fi-FI" dirty="0" err="1" smtClean="0"/>
              <a:t>lot</a:t>
            </a:r>
            <a:r>
              <a:rPr lang="fi-FI" dirty="0" smtClean="0"/>
              <a:t> of </a:t>
            </a:r>
            <a:r>
              <a:rPr lang="fi-FI" dirty="0" err="1" smtClean="0"/>
              <a:t>fossil</a:t>
            </a:r>
            <a:r>
              <a:rPr lang="fi-FI" dirty="0" smtClean="0"/>
              <a:t> </a:t>
            </a:r>
            <a:r>
              <a:rPr lang="fi-FI" dirty="0" err="1" smtClean="0"/>
              <a:t>fuels</a:t>
            </a:r>
            <a:endParaRPr lang="en-US" dirty="0"/>
          </a:p>
          <a:p>
            <a:pPr lvl="1"/>
            <a:r>
              <a:rPr lang="en-US" dirty="0" smtClean="0"/>
              <a:t>Artificial fertilizers</a:t>
            </a:r>
            <a:endParaRPr lang="en-US" dirty="0"/>
          </a:p>
          <a:p>
            <a:pPr lvl="1"/>
            <a:r>
              <a:rPr lang="en-US" dirty="0" smtClean="0"/>
              <a:t>Increased farmland area</a:t>
            </a:r>
            <a:endParaRPr lang="en-US" dirty="0"/>
          </a:p>
          <a:p>
            <a:pPr lvl="2"/>
            <a:r>
              <a:rPr lang="fi-FI" dirty="0" err="1" smtClean="0"/>
              <a:t>Forest</a:t>
            </a:r>
            <a:r>
              <a:rPr lang="fi-FI" dirty="0" smtClean="0"/>
              <a:t> </a:t>
            </a:r>
            <a:r>
              <a:rPr lang="fi-FI" dirty="0" err="1" smtClean="0"/>
              <a:t>cuttings</a:t>
            </a:r>
            <a:endParaRPr lang="en-US" dirty="0"/>
          </a:p>
          <a:p>
            <a:pPr lvl="1"/>
            <a:r>
              <a:rPr lang="en-US" dirty="0" smtClean="0"/>
              <a:t>Plant biotechnology, refinement, GMO</a:t>
            </a:r>
            <a:endParaRPr lang="en-US" dirty="0"/>
          </a:p>
          <a:p>
            <a:endParaRPr lang="en-US" dirty="0"/>
          </a:p>
        </p:txBody>
      </p:sp>
      <p:sp>
        <p:nvSpPr>
          <p:cNvPr id="6" name="AutoShape 2" descr="data:image/jpeg;base64,/9j/4AAQSkZJRgABAQAAAQABAAD/2wCEAAkGBxMTEhUTExMWFhUXGCAbGBgYGB8dGxsYGx0aHR4aHRsaHSggHh0lHRodITEhJSorLi4uGiAzODMtNygtLisBCgoKDg0OGhAQGy0lICUvLS8tLS0tLS0tLS0tLS0tLS0tLS0tLS0tLS0tLS0tLS0tLS0tLS0tLS0tLS0tLS0tLf/AABEIALYBFQMBIgACEQEDEQH/xAAbAAACAwEBAQAAAAAAAAAAAAADBAECBQAGB//EADwQAAECBAQFAgQGAgIBAwUAAAECEQADITEEEkFRBSJhcYGRoRMyscEUQtHh8PEGUiNiFYKSshYzU3Oi/8QAGQEAAwEBAQAAAAAAAAAAAAAAAAECAwQF/8QAJREAAgICAQUAAgMBAAAAAAAAAAECERIhMQMTQVFhIoEUcfAE/9oADAMBAAIRAxEAPwBlOMF2/nrFhjdIx52LSkWAers9TbxEfjAwL9KCPS77PP7aNs8QH8tEy+ICMA4hRLJBbfcX8Qb8YSKJIPuYl9ZhgbqOJlnEXPE1dB9488MWr/Swq8SmaosKiJ7rDFG+niSj9Laxw4gqn6x5/Ksq+zwZD2IZXR7HzB3QxRtjHq19qx34xRetIyUpoLtauvcaRKSsWAr1ie6GJpfjVEsHd2rEIxxL32frGeyndh9PpF5hmGyRX3b+4XdDFGknF0/eK/HPQRmGbMry/SJC5jixO4rbpB3H7DFGkief9h0pHJnFnzuRCX4acqqUl9wP40XMqfZUsh/a20LufQxGEYzq/v8AeGZGLBoRXRmaMxHD8QQAEdbe7wQcGxGoT2dvpA+qvYYmn+MQHc2vWO/HJNNr1aEjwOYSouA5cVif/p6YQHWDXQH6xPdj7DAdmFBsQfSKfEDBlQuj/G1U51DX+VtDiOB1cqV6CJ7yXkXbYIrV1PaKqmqbWH0cNy7nuR9hFzKGrmJ/kD7Rkmcd4GcR1jWmyU3yDzADIBtLHgQ/5CF2zNOIO8VM/r9I0vwi/wDRu9PpWKL4edn9vc1g/koMDMM/qYoqb1MPTeHLOiR/NyYUm8PI/MIa/wCiL8k0Lqmjc+sUUsbmCrwRG0LTMOenvFd5BRJmjrAlTR19YhcnYv4MMJ4aRWY42Qn5j3NkwPrJeSqFs42joYmylvRAA0Y/q59Y6J76HSMexGp9af1SCBgWf0P7Ql8QZgCmmpAoPOsMpmC1Mu4LntaMXNm1DAOUfTbxFlTPH8rATOSA6sxArtTvHS8RmTypAr8zfR694Wb5FQylRoQOXuR59YIiZQk1NmJr6wBWIJURmSKtqPHrAJc0pIAFK/zt1hZNhQ+qazMdajt2iErVYmxd6M2ja2hWVOA5s1LM1fG8NzacxINSGAr3+sDm0FBEpUSPy9TqIIJOpnJFaBiT6AfxjCE5iWACtqn3J1EEMxw4TUOP7G0PNga+HkSVAE4hb1oEHT9o0OG4TDTaha1NoSxHWlo81KTUlXazgt17QRE0g5UKvowFO0J9RlWvR7hHDsOK5Umjuo6b1NusNy5ctPypSG0AEfPJswORStCxJLbbawSROUDnCqpNGNv7ich5r0fQgdh7RJOpYR4c8WngOJignU0u7+BWOPHpqcxK3cWNRWlA0CbZWZ7dBfV+0XbvHj8D/k6yAkISws3isbnDeMfFD/K1G61g35LWzWD7GKfD3HqYo5vHKmHr6QtFYk5K7eItbX2gSl7xQTmMGgwGDXr9Irk7e0COI6e8R8e9v0gDBhSOg8xBUR+0UE8X9YEqdS0LFB2wgdneBqJ6+8XGIBrSkUM19gO8FIO2CmJBvWF5klO388Q18UmgAP0iqVE6D1h0J9NCipaX+QQL8KDow9v3h4sCSW9aDxrCs2eD+b9oh5XpC7V+AJkJT8oAJ1av7QBWHBv9YYVNEDM4D6QqY+18ADCpjosrEDb7x0VTDs/DwEuZUEM/+rFj42hklUw/L1YeQ+3rAwUlTgMLBzUvo0LzApyQCEizA13pFGVB05rKBYULsq3TvBVy0MDMmMdgTUnQgCkDlSwSAlIGhDvb7wJJOZX/ABFLEVIf23h3sQ0vEy01vVnY3vqahveDZ2UAgjdRbywfppEy5qUmvM9AmjPazOYVmY8BVACToNOg0pErfAUNrmkgOACbAhvp5qIhClKUUh6DM75k70Jt5hc8RA5iltGNaj03g4xAmlmISQAyaA3qR3hpMMRorTlSSwO4YZu0TKVViXGlf3rGbPlqIU6XISMqnqDu/v4MLATFrHKopA0BvqTDUNDUDanTQE1WC1WLs+gpX1pAfipKXdug6eLPA5OBUsqHKlJsf2FY25H+MINFzQprhI0d7va0FJeRrptmHMXlCCyxm1VV3s0UQVzElKCbBwD1j2EnASpILoWpCTygpf8AKAafeNTDqGTMiWEkhwMoB8wZpbNF0TxeB4LiVU+GQN1Fge7mPQYf/HH+dYD1IF7MzmNWXPzGvKbMS+nTSALxCUzCkJUo0tb1JvEvq2aLpxLYXhUiXZDn/sSYelqCSyQEgaD7wLMGau9/3hecAp6kpI+W1dIlyLwSWkaPxwO5PX0aIM/o9N/0jEJWUrqWBDJcjUXPQWaNRBoK+LwlII7DjEO4Yv4gT93/AJtFQs3oRo/o3bvE5CdQNLP94dl0iZgJqSezNAlhO9dj++kF+Kqw+n61iFTTZv5+kFhtFGA5gXan8EQlDihtveLGYdx6xDEkgAE9TbzAFl5bgO/tFUKKydW2icqUjmUD4Yeu0U/FuWplahH6RRHPAVZAuSpvSATZhILV+nZoEH6Fqm7wNda6C1YLKUQvxN2fs8KzJrmoDasKatF5hLPtr+8dmArzdDX9ILHQKfvQesBVOSGDkvo1THTVF3JcvfWFpeIUc+ZGVjTV+oaCx0MHFEUZvBjoCUjQqHoz+sTDseKPEYeWHzKyhvLnrBjNJ/MCS1A4DaN3hPAhSZgKFBtVNodbVP8AN40jKzA11pbLe+/iJm97OApMlpocyksQ5T8t7Mz9IiZPUohL5VCtyfre8UXOCQ2Zt/Ta7nrvB5BQzILkjYBh9h+giSRLEJmAuoggBw22oJaKomZwFISCdAzs9PYgF40cLkSs5yVJagALD9XNI1DPk0CUJGWpBTUEVPnvSL7qSL1Rnjg0+eE8jEVymnT0MaeB/wAXUlviLKejP4hz/wAmhKfi58zj5ajy9v6hlHHZSU5iXJFEpJAFLF/6iH1tGiwoYwXDJcoOUE3qog13jQSAkUSmprlDfV4xsNxpCnCgpLJcnN1ZgNYvJ4vKXQL/APcLetHhZGsX0/AjxnhiSr4iT+bmqTrVqCNjDzJYCVJOVgwqPLijxl8QxMnICFhyHqCfDXf94Lg+ISkywopRarAkv5t9oHILgmzVTND35SCLfeI/8gxACCQ7PW2/q1BEKxMsfmSCQ7a+l/MCwGNE2gGVQehu40BdonIttcWGm4gAlRSA6amCYTFJWjlWC1CXc5vTeFeIIJoVhIKSCkkO+5q7QtwvDoly08xOYgKUlRqqtQResCZN/kbMmYXagSbEqq5dww2GsCkyFOpwCxYcz06i39xypyS5dRLAVZm07mJlzUUFn3u+rd4GxtF14dILtVhT01iABqDSr7bwriEFgxq4Jd2Z6+2kGViQ4TlFbHM9BBY7oYQGBqwH8uIkKFh6k0fyNni0slgCa7hm97RGSmUOToC1HrrbvD5HdckTSAxb0Y+2o6R2Umor49/7gikhNZhelnBp1P6QlNxqh8iCUs7BmAOoi1EhyfgcWlIDr5ug+5hebj0mxSE929IRM8l/nO4sQzaBt4GoXLkbgtfo8VQkOKxQdnff7R3x03d9g+32jIXz1zN1ykd62eOVhnIAWlyLa+TpDxRWRrfGJBIu+4179Ig0Fwz0dox5uFJJZaGUWqq+1WpaIKDXnST/APsP2gw+jyNUzaaHb9bwJav+hNtKNvCyVLUASqiaUINdswr6mFypbkOtNqE07MaQsQyNNg4cDqwJgS0pergHRuvt+8ZylKFypRJpYkDa8AGMmgjMsnuC7frDxYWac5RJq42Z/wBI6EDxSYmiQAH1F/WOgwY8keYTRIBJZNtK1uCHPaL4oKUnMlClm1PXttGdhyuYWS+4Ow3J9ocw+KnSyZZACR79SXrENNf2cQJClKBGUpe5IrXv9IGlIfIORNj4p39YtxGUhSQszA5O5tdmBjpimPzJ+WhuT0qO3SGmxDa8KkI5VLUoj5QvTewqNg8ACFpSQtYCrhq+G+8MMJTKWsKJDgqSHG6dhpFUyJSkqmLBc6hRIOla0cmwiVICknMkEKcunSqRs9XvpErnMlPxCOYkpSAHGgpoT1hnEkApVLQFJoGPykdWs3WE5uEllIKnCncBIIAGldX/AIYaaati/sbEhqqLB7mp33pSsOrx4WgpTK5U1zJH63prGZJRkSVfCLPSmYU2KjDM7FZMuXISQ7KqO5aj3EZyV7QUXkz0LUlBcAk3Iof1f6wwqWksACbp5qZjTUE0EBkyZYJXyKDAhAJUoKIYnttET5aQflyMxZzmrqxesDpvVhRM/GMVHMStLvlpVqBrmIwsybmzE2vmvzOzfrpDOHZCnIBzajXS+9/SEsMsqUoEOwKgHqcpa/mGtj2zYwGMACQpQUwY5ku5sztdq+sMDFKScoHKlI0oCCfyjuD0jz8ycClCvla12Bf7vr0h6as51KQXTkFHGv7UeCvZcWNjibryZk5yLixGgreN9KTkSoEZnszjKKMD7vHz+cedJI5Q4FK8oBAfsY9RwWZnQAlJNHF3rVqaRWJpDnZvJUpRdnpW1vvFSed8hGUMOXQ3qD0i2CwIoXUn/qkn3OkaEyeEUSlhsDc9d+8FGt+gOHmIKQVFNdBc91fYQOfxEGiVJAHo/p+sSghfzJcCxoW8RVWFkmuVi+lK+NYaaCtiwm5sxJBpoth+oiiELSc+QHM/zVI8lRpDCMJLBUAlsxq5P2iuIwIVqpTA0zBmNxa0PJBiCRKJd0JQAfympp0EBxExYSORfNq4c9WIEMYfAZSAFEtVmSw6AxTGYRRLlajo7kBu6T1h5IMWIrnuQlprasU+1d4idMqcpABoAU/U6ekNTMNNB+atNX3rUUPeF5sqchmZVa8ofpsIaaCmClqqc6kgu3ykA+1fB0iv4oA5eUHdTMR0ANfMSUTHOaUlyKEf7alwXDjSAYtbBOaWDSp5mDNqCa+YdhQR3BKgjKRoGLWsDCyk8rBApcBZP2iPhEuGJc0dVWa4e8GmYNKEB0qAUKEkVHVvy/WHYAJ4duWYGAIOagG1oph0EXUsU16+fdogBKXOZT99N2DRypgNPiKT3SfFXpDsAasUtNA57pjo5E06TXHW/wBI6CwoxESkoLCYpxRTfK+/bSGpgAQrLNdWWoLEV0dnId6RmTQpOZQBNq5fFB+kNpkFKM5HzXLNXctakcrfFs5BTDy2LrUFEL+YaDdte0aEtUolRKiKNU/a3vGasBJDE5qEpyu4ew3LfaL8QkKXlUgcpLMWHkC/rGl2BpykyZwIWczHlzXfttHTkyloAbKHYFIag31jJxuEXkBGoFBWou/6Q5icOM5y8oABBA3SPmTo1T4iUkt2IOuaEp+GLD3O5G9oEFTUsoghNUgkaVoPXWM7h2ZQKs2auZJcHlAqTT5gdOsaIxZRlRQqul3IY7B/rDkmgGcYsFJJcjfaum5AhWbw1C0ZyVFiyctH1huZiAUFFSf+tqV19P6gHD8eVLL1SQUgpoBQ7j3ERbStDZ0lfw8ksIUAVMNnbQ6s7wymWqWFKKWVS/u+g0gGPUSGU6iiZylJ/IQ4d6dCWGsUx2ZaFJSt2XLUnQB9Ca2LUiqsVWWCznLKJSUhbPrX2ce0X/EpSsqTRzk8EfqD6Qqs/wDIhWcDMPhkpS5uefZg/S0bGH4AqbkznKm7M6nq7N1P1iqRpGBmYaUucooIIo4Z6mgr5Eb/AA/gMwkKVRWTKRck2dhfSPQ8P4Z8IAE5RqLqJ+iYcM5KHCA3a57kh4RooehXh3BkobNy0tdRH0HaGMXOEpkykJym5Jb9zFUztVp6a/WLqlpUKA+u3n6QWaYJcioxigQVAaNzEVO3LWDfEXUqfsAbeWrDK0glOgoBmDN1gU7A8wdaa1cGhEK0VTFP/J1c5xpVPtB145LXSHLAEVfq31i54ckkEVDV6v2aKf8AjhQFJKRYbZt6N6wXFj2UmTU6EFSf+ze28XCxu52ce4+0VRhklxlylIZ9W76vAZuAOqurMH//AJHtBoLYy6XHN5Cf5SOSujPr/wBh+/mMpOCU5exNCkKbsdtYiehSVgAqdqDS9+l94eP0LNNM2oqA76XaIJcg0PVJaMtEyaHdRe3KgK1H8pBZGJWLIKldHAFuhp0gphcTRmLNtC4avWjQupNPlodLF/tCUzHKCgRLcNVTvQirDXZ7wPD44HMWUCKEKV9PELFjtGgC4AIKdGeh9rxRUtIsFM2/6XELfjgAlTqY0FAft4i/4gPYBNra1oNRBTHohUtFy1NAHP0gRSivLlFXIo/QgVaLTMShgGD7E26xKFpBqCxqC7110h7DQgnhID5Qk7hSqiOh/wDElTtMNOj/AFEdDyYjweEmrUAlQOUAqG1NX9Gg+HwyzmSpaWUQzKLp7jawjMxMwioWDbo4IJsbVApFcDiJhmJWA7VJJaguASGeJUKVo4aGJs1UmaUioT+YKcUGqSHB2eHMPjm5uVSiQATcBnoBb+bQisJK5iiotMoRqTcV6V/aDokJQ2UuLlrpIZvSCUVJbExpeLCljnLguSQa7AEHua1rE8AWrPNVMSXNDmLUrQA9/SKSMQU5ikBZpo+UAuSze9LwVE5RXm/IRVRILKKaOH6CCqVIaBzcCpIPwTLTWiSQMocF7AV+8V4hgsrFDCaKpSDmoxKujjQ9RFZU0hKkkOApi1XFK36+0N/CUX5bAml2LVB1YVhxyLUGxYKMyQZgRyhBDj/YMoE9WzRmYHGc1CWS4Ic2Y09Y9jw/hUwoWAGQognqGI5fJg2F/wAXQnKVk8xsGctoQK16RS82i8a5PN4ULmTMoDhQSo01ysp+jtG9I4OM2dRbMAMoqaNWl7e8ejwvCRLSAAJaGvdR7J07mH0oCQcjA6m6zrcj2ES9DUU3oQwHBkJA5Ql9GBWW22jXkJCCcqMo1UTU9HvATMUkBgk9SS9/5SBTsQrMz1Hp01MS5PwaKC8kpxJzUoX13i5mqIFmb09D4aF1zlgO6aOxIr/UWl4lSgCUpNKkk62sN+8Tsul7DZ0n5gL+w7wdawUjKLDR3b6GEsqCuqkuBViTTQBu12hiYUBmVcOXqBpsINDpkS5ydCfILgnx1iZMtBsobObk631gMtDMAolzvSvS8XQmlgSD/t4cOBWC0DT9EplqykD1/q8ShCxWoP8A1Ln9Wik9NKhT9Oo6XiJE5rFR6fWrQC/QxMmU5jq7kGvtWBKmANmtsU17i30eAzJrAZlDKC4JPU769IunFINSBl0chvNKQwDKmBQ+UhtgwHntC5WkuWo1CSD4Z3aJUEvTNTRJFegL2gacUQCMnZ+0DBfGGkolZQScwvcv6W94EsS/9xUsAKEdyNIBK+H8QuonMKCg+zQZMs15g381BMFjaZWdhEFklSWFQAKNXb01is/goJzhKTRqP6FJq3SLnMHBDvpR9/ELTZtMxBSra/b+Uhpv2KvhRfDMliQC7hCm6tWoH6wtPwRcjO2Yvo/bmDeYcnYjM1wphbUbbiKTDMLHQb/sqHkwpeReXhkh2DP8xDOBqLt5hedgUB8qVN+Z1Fz1CiKeI0Z+KBaiADvv5hRc7mB+G4FQyxS2jD0h5SCovyZOKmLSQEijaqBfra8dG2opUSSpi+v9R0Vn8DF+z58TlWlVGy5nUHCRTw5cMIhE0EuCwJDvap0GlIrj5ypiQCU5NUg7VDaloS4hLWfkQcpCS4sG394SV6Zxc6NJakFKXqPuD+YC/bYxOLQlZKflZjlAY7hukY0rE5pRBYMXs5u33ENy5kwzQQ5BSL7j9RDcaHiNysYEyiUqq6QoKuxNaC7iLcHWBmyqTlKapaxFQ3RqAQvhuFTVFbpPOojK7EhqEHZvpG5J4Th0o5iQomwVX6UMS6RUYqtheFcJSpPKQc9CCC+lSD5jdlcJTLTzrASzBqEg0YAE+AIzuHz5KJiUpUUqdgGdqdD52je/GSpWZQBXMAKnVVTC7dO0CdbspXQ1wzBLyBJGVIDZiOZTEWA+8aMlEuVVIIJNSQVKLfTxGPI41nW7flCq2ysfAiTxOWon4aQav07Av1tCzscVF8jhxZdgkPeoJPuGbrHTcQQmqiDYEbdoXRiFcpYl2cGjHtaGZcxJG3/Yi3Zol/TeKrgquYVDlLsKZiz+Y4YhjzIJI/1Zh5/SJyOMwDgF6ijtekG+Gog5hUFtPb+4gvYuZ8tVDyjc+zCLyRzZgxfazdNoFSoLpa2awOjXNYp8MKYnKpLUuajam410g1xYm6dUMzkkig7B3Gtj0gawspDm93De97RQyEgBQDPQMSfG3vBJKVIFFFNfzV8a0huxaIlylpS+cb1Ne1rfrErWkkAsSdnYXcmzWbaOE5VHUnoWDB+jbxZIscqS4YlrHwDSDflD/ZdCrAAgnRvpr4MQucsUzChq7JuOtB+kKfiJdv8AlS2lf6beG5aAqprbKBW3aHr0JpryVJSpIK5aSond7QNMtIJ5Eg619KCg7QwZChUgF9AWfqG06QmuWty41ukvQnYsYWhptETlOfnCWADEBlbafSJmyFmoKRarPVtGi4QpJuWINrvo9SB6xCSQllDNWoDOU+tor9iv4C+GqmZhvrT3MUzD5il2s4Jb0NH94PMxChlJBbQ0cN0a/wCsLjFVqpTGzhn76Qtj/E6ZNLXWGNQNH2BiqJiyeXMAAzs480Z4aJKnygeVAP2eh8tChoSpSLXLg+jGkG/Q9VyWSau4cNdJoQa1Ar2iwxJF0g9AHD7EEUgISi+U01Dlr6gQvmzOM79CwLjWldIevQNP2MzfhUUqWc2g/a7QKZMlgOVZaOHcjsDF5UpSU0LvWqv/AItCC1LS7lySbDTuYFQlkNIJU5SpCx7DtHQrJyrcv4y28vHRdfRP+j53jgEOEmiVFq7Gx8Q1hQVpDqZCzlI3rWnakWxMpK2UUVYEgPdku9asXhjAtKDIWXYkk7f6t4hSlX9nE6XAweEy0klKstGG4rc6aDSDYOUhK0OQkpDJsXAubM/XpGERMWSEu5DsDY7Hq2nVoYwctS1BBWUVYvubQ3fsLZ6jifEZbIKCHzFy2qQz31BMYKc5UJiN3azVPgirdIpiZCkkoWpkk+vYVqPG0MScMkAcxJS9yaqYsG0rWM26IbGVHmlqOXMDVQLknbvWm0aOMx6AkIvUkuGNKFiDWvtGDMwoU2aYsnYFnKbqNaude0FOGmTlKGfkQaFWgIDhPWDhVZaeqGZ/ElkhKAKcraBBFz5g3AJS1qVmWxSXYCha5d+2kZ2I4YEgzCskAgfKWIDu5FWhjhc0y0rUxI/KxskkOAXdzt2idV+JCdHsTPSoh/y0VlcEdWFGgyJhCmS6uXMCWL1Ys38rHkZ+NIUlTEBJBBFGbTyD7weRxZWZJqWSxeqiXFWPU/WHm0arqryj1KccpyAkMxqFdLWDNFpGMFM3zahTAB9jePNT+OKlAEpSleaoYEFjuC3pFOI40zCFFmIuACN8viJcnQ31X4Z6lGJUVLFFgsQCWYEF+4cPDcrIchVZNGSC3r31jx2BxgSUpml81i4cAWB0cPGtKnglSQpJSzk5rAO5HWLi09msZtqzfJRZzTYszDs3tCs3Dul0rLGzMR3jITilFBdSkE0RzVJ2J26jaDYXiinKDykUIJao1e39RjLqJyxQLrpOjQVJUmwDaEu/oKE+BAisgOARSt6ev7RxJSfzCjualjWwJ3gicQX+bMdCG2v9Lxq40bLqRfIOQqnylmom4JbqCW3iEpysCnKpgQxoRtRvcQzOeiyCOti92cPXvEqUhZLqIDOwUK+f1h7F+LO/EULZQWdgQfLNAJk9YYMwbQP9XeIm4AggywlxQEVLaP8A00Am4IAhas13LdOg27Qr9gl6ZYTphmEgpMtqaMrrV4a+HzOQC4031pCWJBJCszhzR6DoXS1IXwk5Qc9f9WCbbEOOukFLwNKSNQISUEVSD6hurUtC68hDFaSDvUUsGsfreAqKhWqgexD+denWKTVyyap/KwoxbZ4EU79DEnD3y5CNElmI2ep96RGKlkEnKAQB+1Aev1hb4YByig1BLivXeCITUEE9X22dmh79i/EolC1CrjUpehqwr2+0BWkAgukgXzAsT1hkYimVKn2BLhzpU/SKpxBmCqUkDqW60aHbCkKiclyxH/pOu1xFjMDVUX3ah+wHT3jp0sfPy0Ojino7/TzEshZZKgVGpIIqB0OvaHfwK3yIYjFEEgJBAs6YiHJuGCSwBO9D+hrHQ7XoKfs8LxKYEFCUkEsKpLpOlRoe0JSypahzM5LHQDV/LRfEYYMQS3O76gbUpTeHEzAzf7GpSdGAoG1I94evB57fkBh5qgPhpLu+vu5tD0iUZfMVAlQdQHSxfVvF4wsbLynlVWhcij6JB1Ea/DMVMCS6UijJp8xcAit2u9qQnD6Kg2J4iMqAQksqhdiw0Oz3icfPC05QbC6QHYXsdKwiuTnXmKgxdOnKT00I+8X4bKGQZU5lKUU0HMpLhxVn37RMorkGROnOzFiA7n6Rt/48hJ/5D8QoNgGYkU10EKTsIEyypaBSigoh3BoKGM+ZxScAXUpOXlI23ppSFWSqILjRr47FFWcoAFXygkqDk16in30jMwOJU6krCWL824/1It/cX4bjP+ZaCRzAgMpg1au7gNHYaVkxCSOdAcggKKCakAlq18HxA1VphWxnD4khQBD1IANaEOfQfSIRKMxZK1EMwFBUp/MX8DrDWMw+dSlp5FlP/wBs0cs1BuxbrSMHESVJUM8zKbrQKm+rHQeIUPyWhYmnj8epafhMgElg5em4Ww5nqBasctfw5antQpSFVCCoAgm9HERgcOlpoUvOFB2KWKbcwcUYUpGlh+E/EGaYkEqBASTQChOars4FtoLimkFVwZnEcJL+FLnJWpaiQlQ0F6jUAGlbw3wfFLMw3YJZIsCOvnXpAEyUSSqoKcp+Ug0cU6HUGJ/x6XNnTknLlTm+ZR5Sly9dQGqP1hyvF/BptGvPnlTpqwD0AcHcEX3Ii0ziiU5VoLzFUJI5dfVx6QGfhlyysZQklTctUFJNCGp0IhDEZlqyggIQCUA7a/8AqJc+RGPTq2EXs0Z2NV8SXOCqKSSoC4LMw9I0sLjC4oTmOYkaOLBwR56R42VjlJIDAKU7Udh83g0YQxL4wVS0BCiDRxoal69j9Y1xknorKnZ7qdiQlQCQ2YgJrW4cMCAC2v0iJswJJcAFioqKfQuDqH1jy07jiRKSkJBVnYVdjcVNYYwHFM5SgJKisF6Bso0uwEZSzqx5t2bGD4wZuTKoJBcctRS7vrRo05XFSpG4sSQaDsHrHhMHw5QKsqyEoWSQokFBOhAuG1j0kmUtCQVMHTXRQvVjR4uXVjFpNlLq8Ds/FISjMAFAX5no+2hbpDKJyVpdCmqQPFz9e8eT4pxQqSqxYa1FKeh2geH4kQtDKYZd+V/9mswEUUuu7s9jOwwIBYKrdqBxUsIXEtBFHIJaoo+rV8wr+J50JStJCgrm+VgGLlmIP1jE4zxVWdCWokkhQdiNXer794bSo0fXxPTGRlJPKoACgNaeotAsTwpWcFNEKrRTeo17iK4PiqilClJal8oZtiRbfvBfxhL8opYO9Lmxr9YSXk17iZVGGoAcxajs7dzR/wB4ohaUgDmr+YhSUk7HR2iZOJSCpgxuQo22IzVtrF/xYUCCoWL3NWu+sPY0kDmS1dT1oQ22h8RlrnAF1JCfJ/SHfioW7LdXqD3AFYZWAA7OWuRyqBGxDjWkCcvI2kI5js/UKpHQT4oyjlDVZ82t7GOik/gsT51xEh0lKndhm0De4eC4VKaAglShpYbk9BAp4CgCQctCydf3p7xnoTOWeRNNuhsCY0pvg89K+Da4kqVMypIojlTTW3gPBZi8yOYALSwTVgKGreLRlfhlgZ1JLBy78rIuw1FItlWoqVmYOOXqaewMRjXkHo3P/IymEzKAvKAQBdqZjsTWL8O4mhNkgLzMlhYWd92PpC0/DBGHyqSCQp8z/M7lw2w0sIphcAlUv4hCkg/LlUxG7PQvGTjFLYqGJ+LBzKyihAJUSzk0G7v0jRlTcPlMkS1LmLJUofMpyGJBcAUjHxsgBDFBymrVBJsFXu20VlSghblKQoj5SFWIAuC5DDvEyjFrVhQ7Mkypc1M2TLAyMFBVKmgvfTvWF5eKypUpKyMxcoFMhFAXe3RooEfDUqY2ZZoEKcpGXYmrgaGBpUQ8xMlJSsPu2b83eLS1t2AxhJxXNQlNVKLF6AUNX6M70tG6j/H5T1zTDQ0LAuCCHuIx8D8JAS6iqYoE5XtQmjDYXhzC46XMOVImIWGZJ5QoVqmlaC2sTNtcIHb4DTpUqVMzSmQgJKXJJUa2rbWveMzimMXmyoWUSQQVknX/AEBF+1qRadLeaQD+UlTuzBgK71sN4X4kkSkISoEhLkKZw5/M2wFH0eCCbafIeTKmyzmmEEEEsSAaquKfePQ/43OmSpakLDApFXqNPB+0YuFxClqClAtd2IBAo4PQwXGyeZSysswCAnUmtRu+veNZPL8WOz1HFVn8LylJBWKg7VoKD+GMLDnNlb/YByW0oO8Dx85WRCEpXkzOSEkjNVhm+0X4pgVLSlaCVKUkFKQ4IURXoAlqlqkxKjGP7E0rLYbAkzHDBBoUqPN1FLOklq6QSZwiTmIAKpdwrOzMbHqfMK8KwE1KD+IWUkChBBLDfcAfeKYqROU3wxnDcwSOanTsSWik1b2OkaQ4OADMSFfCcLKnBD3bfoYvweWpM4/DJylReltA30vrWF8JjpqZYR/yJCVZeZLhzYbVPu0AwWKmBQJbK6kAAFs1anrmglG1VhibvH3RkIdJSQFKBJtzMTrcdnEcjirJJCVEKVl863/loxuI4tWRAMzmYBi5BLlqalqP0gaVLmJTlYDMSSaJdgAHq1fpGfYWKUuAca5GMPhCpZSo5RVg4qHfxSGFTElygADKxFq2LU1rGJNE7OlIrSpB1Gg8wnKx5UVlQY7F6K1odY2cU1obivB6BOOmAqIIypA1rm2a7Nr2gIxVQ5BSLsexL07QlPweYOlRFXUSbDSgG7RfB4MrBIWkKLHKRykBnBaoc9YmkTyb8vE5pI/K9HOgJoB4Fe+sUnYpaiCkPlOXcU76QkMSEoDGmfIBfR36ltYR4dPyTMhXVRt2c19ozcXTZWTZ7TCYtFBnFbACj6uLbRWaUsWCaXYP9GpHkE8V+ESlgeb5iGLHT3Ma+H4mlQSAplXU4ABVsDFpujdTT0OHEFIDNlKspZTMTa9NoMtRDPmB3L18pJEZ8nE5woigdimhAOtx1hkzyhIHMQ1crhV6EaN0IPeGpFRaekzUTiTdLB7gKF96x0Y02cg/nX05QT9IiCkW5I8jMxAEsHILt6Qxg5i1MMxYjN4FxHR0aS1G0cnCK4zHlIYOx0e35abQticUWdz0e9XP6xEdExiqslcDPDZCiBmUSXSUVJADGltvrBMXisqs7ZmNlbF2EdHQ3t0D5DYriiiUEsyg5oHDbRMwfFyqVYPlY1DKanRwI6OjOUUtr/cjkW45gvgJClqK3LFqHcNFOFL/ABCzJmKUAkVILu40szAUjo6J6Ly6eT5CJGJxUmUZEzDyym/zFyXpXc3HUQ1O4gvEyjmZPw1gpKXBDC3oSPMdHRpJUrFMyeKYlSZiFA0Jysda3Pk26CNSTKMyd86gGLsdGct+lo6OglqOh+ByelGTKorKQWBo4/jwtj8EmWlJBJS6czirEjxrEx0YpVQqoNInqRlSCwWS40pqBpQQ3IxwUFiWCgrGXNqCk3vWtY6OiWrp/wC8mfixeRjJYKXSpYKCkBR+UPobg0veAYnHGWElIABFh0ceSwv1jo6LSG+SMHxdZA/9oHt9DfeN3hZRKCgU5kLcEbFLl+9L3iI6CSSehrkz+JplTVhYCkByijPapd+oHiMrFryKyJsWAf2domOhx26YN2z0C8OhBlqKXWEh1bk/aMvinCZMsKKUsVcxOyXqG1MdHRPRbckaJAUSQqUwcHK79qiA8OmIyZgiuU1Nagx0dFeGZsURhGQh1F11fUFm9I5MgSSWJLuKtofWOjo1u3THYOdhU5kH/wDIRm80cP2g+GxBCzLplB2BLAuLx0dCTHF7NSRikqcoS27gPSJnY5SULDklIPaOjoxcVbGZkvEskOAbx0dHRuykf//Z"/>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i-FI" sz="2400"/>
          </a:p>
        </p:txBody>
      </p:sp>
      <p:sp>
        <p:nvSpPr>
          <p:cNvPr id="7" name="Suorakulmio 6"/>
          <p:cNvSpPr/>
          <p:nvPr/>
        </p:nvSpPr>
        <p:spPr>
          <a:xfrm>
            <a:off x="8034357" y="3379979"/>
            <a:ext cx="3833037" cy="369332"/>
          </a:xfrm>
          <a:prstGeom prst="rect">
            <a:avLst/>
          </a:prstGeom>
        </p:spPr>
        <p:txBody>
          <a:bodyPr wrap="none">
            <a:spAutoFit/>
          </a:bodyPr>
          <a:lstStyle/>
          <a:p>
            <a:r>
              <a:rPr lang="fi-FI" dirty="0">
                <a:hlinkClick r:id="rId2"/>
              </a:rPr>
              <a:t>https://</a:t>
            </a:r>
            <a:r>
              <a:rPr lang="fi-FI" dirty="0" smtClean="0">
                <a:hlinkClick r:id="rId2"/>
              </a:rPr>
              <a:t>pxhere.com/en/photo/911922</a:t>
            </a:r>
            <a:r>
              <a:rPr lang="fi-FI" dirty="0" smtClean="0"/>
              <a:t> </a:t>
            </a:r>
            <a:endParaRPr lang="fi-FI" dirty="0"/>
          </a:p>
        </p:txBody>
      </p:sp>
      <p:pic>
        <p:nvPicPr>
          <p:cNvPr id="8" name="Kuva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7987" y="80704"/>
            <a:ext cx="4325779" cy="3244334"/>
          </a:xfrm>
          <a:prstGeom prst="rect">
            <a:avLst/>
          </a:prstGeom>
        </p:spPr>
      </p:pic>
      <p:pic>
        <p:nvPicPr>
          <p:cNvPr id="9" name="Kuv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73" y="3867776"/>
            <a:ext cx="3494522" cy="2620892"/>
          </a:xfrm>
          <a:prstGeom prst="rect">
            <a:avLst/>
          </a:prstGeom>
        </p:spPr>
      </p:pic>
      <p:sp>
        <p:nvSpPr>
          <p:cNvPr id="10" name="Suorakulmio 9"/>
          <p:cNvSpPr/>
          <p:nvPr/>
        </p:nvSpPr>
        <p:spPr>
          <a:xfrm>
            <a:off x="2776307" y="6488668"/>
            <a:ext cx="9415693" cy="369332"/>
          </a:xfrm>
          <a:prstGeom prst="rect">
            <a:avLst/>
          </a:prstGeom>
        </p:spPr>
        <p:txBody>
          <a:bodyPr wrap="square">
            <a:spAutoFit/>
          </a:bodyPr>
          <a:lstStyle/>
          <a:p>
            <a:r>
              <a:rPr lang="fi-FI" dirty="0">
                <a:hlinkClick r:id="rId5"/>
              </a:rPr>
              <a:t>https://</a:t>
            </a:r>
            <a:r>
              <a:rPr lang="fi-FI" dirty="0" smtClean="0">
                <a:hlinkClick r:id="rId5"/>
              </a:rPr>
              <a:t>commons.wikimedia.org/wiki/File:Flexible_intermediate_bulk_containers-Fertilizer.jpg</a:t>
            </a:r>
            <a:r>
              <a:rPr lang="fi-FI" dirty="0" smtClean="0"/>
              <a:t> </a:t>
            </a:r>
            <a:endParaRPr lang="fi-FI" dirty="0"/>
          </a:p>
        </p:txBody>
      </p:sp>
    </p:spTree>
    <p:extLst>
      <p:ext uri="{BB962C8B-B14F-4D97-AF65-F5344CB8AC3E}">
        <p14:creationId xmlns:p14="http://schemas.microsoft.com/office/powerpoint/2010/main" val="20846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Food </a:t>
            </a:r>
            <a:r>
              <a:rPr lang="fi-FI" dirty="0" err="1"/>
              <a:t>industry</a:t>
            </a:r>
            <a:endParaRPr lang="en-US" dirty="0"/>
          </a:p>
        </p:txBody>
      </p:sp>
      <p:sp>
        <p:nvSpPr>
          <p:cNvPr id="3" name="Content Placeholder 2"/>
          <p:cNvSpPr>
            <a:spLocks noGrp="1"/>
          </p:cNvSpPr>
          <p:nvPr>
            <p:ph idx="1"/>
          </p:nvPr>
        </p:nvSpPr>
        <p:spPr>
          <a:xfrm>
            <a:off x="838200" y="1690688"/>
            <a:ext cx="10663988" cy="4161289"/>
          </a:xfrm>
        </p:spPr>
        <p:txBody>
          <a:bodyPr>
            <a:normAutofit/>
          </a:bodyPr>
          <a:lstStyle/>
          <a:p>
            <a:r>
              <a:rPr lang="fi-FI" dirty="0" smtClean="0"/>
              <a:t>Food </a:t>
            </a:r>
            <a:r>
              <a:rPr lang="fi-FI" dirty="0" err="1" smtClean="0"/>
              <a:t>production</a:t>
            </a:r>
            <a:r>
              <a:rPr lang="fi-FI" dirty="0" smtClean="0"/>
              <a:t> is </a:t>
            </a:r>
            <a:r>
              <a:rPr lang="fi-FI" dirty="0" err="1" smtClean="0"/>
              <a:t>extremely</a:t>
            </a:r>
            <a:r>
              <a:rPr lang="fi-FI" dirty="0" smtClean="0"/>
              <a:t> </a:t>
            </a:r>
            <a:r>
              <a:rPr lang="fi-FI" dirty="0" err="1" smtClean="0"/>
              <a:t>fossil</a:t>
            </a:r>
            <a:r>
              <a:rPr lang="fi-FI" dirty="0" smtClean="0"/>
              <a:t> </a:t>
            </a:r>
            <a:r>
              <a:rPr lang="fi-FI" dirty="0" err="1" smtClean="0"/>
              <a:t>intensive</a:t>
            </a:r>
            <a:endParaRPr lang="fi-FI" dirty="0"/>
          </a:p>
          <a:p>
            <a:pPr lvl="1"/>
            <a:r>
              <a:rPr lang="fi-FI" dirty="0" err="1" smtClean="0"/>
              <a:t>Soil</a:t>
            </a:r>
            <a:r>
              <a:rPr lang="fi-FI" dirty="0" smtClean="0"/>
              <a:t> </a:t>
            </a:r>
            <a:r>
              <a:rPr lang="fi-FI" dirty="0" err="1"/>
              <a:t>preparation</a:t>
            </a:r>
            <a:r>
              <a:rPr lang="fi-FI" dirty="0" smtClean="0"/>
              <a:t>, </a:t>
            </a:r>
            <a:r>
              <a:rPr lang="fi-FI" dirty="0" err="1" smtClean="0"/>
              <a:t>fertilizing</a:t>
            </a:r>
            <a:r>
              <a:rPr lang="fi-FI" dirty="0" smtClean="0"/>
              <a:t>, </a:t>
            </a:r>
            <a:r>
              <a:rPr lang="fi-FI" dirty="0" err="1" smtClean="0"/>
              <a:t>unrooting</a:t>
            </a:r>
            <a:r>
              <a:rPr lang="fi-FI" dirty="0" smtClean="0"/>
              <a:t> </a:t>
            </a:r>
            <a:r>
              <a:rPr lang="fi-FI" dirty="0" err="1" smtClean="0"/>
              <a:t>weeds</a:t>
            </a:r>
            <a:r>
              <a:rPr lang="fi-FI" dirty="0" smtClean="0"/>
              <a:t>, </a:t>
            </a:r>
            <a:r>
              <a:rPr lang="fi-FI" dirty="0" err="1" smtClean="0"/>
              <a:t>harvesting</a:t>
            </a:r>
            <a:r>
              <a:rPr lang="fi-FI" dirty="0" smtClean="0"/>
              <a:t>, </a:t>
            </a:r>
            <a:r>
              <a:rPr lang="fi-FI" dirty="0" err="1" smtClean="0"/>
              <a:t>transportation</a:t>
            </a:r>
            <a:endParaRPr lang="fi-FI" dirty="0"/>
          </a:p>
          <a:p>
            <a:endParaRPr lang="fi-FI" dirty="0" smtClean="0"/>
          </a:p>
          <a:p>
            <a:r>
              <a:rPr lang="fi-FI" dirty="0" err="1" smtClean="0"/>
              <a:t>Very</a:t>
            </a:r>
            <a:r>
              <a:rPr lang="fi-FI" dirty="0" smtClean="0"/>
              <a:t> </a:t>
            </a:r>
            <a:r>
              <a:rPr lang="fi-FI" dirty="0" err="1" smtClean="0"/>
              <a:t>low</a:t>
            </a:r>
            <a:r>
              <a:rPr lang="fi-FI" dirty="0" smtClean="0"/>
              <a:t> EROI</a:t>
            </a:r>
          </a:p>
          <a:p>
            <a:pPr marL="0" indent="0">
              <a:buNone/>
            </a:pPr>
            <a:r>
              <a:rPr lang="fi-FI" dirty="0" smtClean="0"/>
              <a:t>=&gt; A </a:t>
            </a:r>
            <a:r>
              <a:rPr lang="fi-FI" dirty="0" err="1" smtClean="0"/>
              <a:t>lot</a:t>
            </a:r>
            <a:r>
              <a:rPr lang="fi-FI" dirty="0" smtClean="0"/>
              <a:t> of </a:t>
            </a:r>
            <a:r>
              <a:rPr lang="fi-FI" dirty="0" err="1" smtClean="0"/>
              <a:t>energy</a:t>
            </a:r>
            <a:r>
              <a:rPr lang="fi-FI" dirty="0" smtClean="0"/>
              <a:t> is </a:t>
            </a:r>
            <a:r>
              <a:rPr lang="fi-FI" dirty="0" err="1" smtClean="0"/>
              <a:t>consumed</a:t>
            </a:r>
            <a:r>
              <a:rPr lang="fi-FI" dirty="0" smtClean="0"/>
              <a:t> to </a:t>
            </a:r>
            <a:r>
              <a:rPr lang="fi-FI" dirty="0" err="1" smtClean="0"/>
              <a:t>produce</a:t>
            </a:r>
            <a:r>
              <a:rPr lang="fi-FI" dirty="0" smtClean="0"/>
              <a:t> </a:t>
            </a:r>
            <a:r>
              <a:rPr lang="fi-FI" dirty="0" err="1" smtClean="0"/>
              <a:t>eatable</a:t>
            </a:r>
            <a:r>
              <a:rPr lang="fi-FI" dirty="0" smtClean="0"/>
              <a:t> </a:t>
            </a:r>
            <a:r>
              <a:rPr lang="fi-FI" dirty="0" err="1" smtClean="0"/>
              <a:t>calories</a:t>
            </a:r>
            <a:r>
              <a:rPr lang="fi-FI" dirty="0" smtClean="0"/>
              <a:t> for </a:t>
            </a:r>
            <a:r>
              <a:rPr lang="fi-FI" dirty="0" err="1" smtClean="0"/>
              <a:t>humans</a:t>
            </a:r>
            <a:endParaRPr lang="fi-FI" dirty="0"/>
          </a:p>
          <a:p>
            <a:pPr lvl="1"/>
            <a:r>
              <a:rPr lang="fi-FI" dirty="0" smtClean="0"/>
              <a:t>Food is </a:t>
            </a:r>
            <a:r>
              <a:rPr lang="fi-FI" dirty="0" err="1" smtClean="0"/>
              <a:t>still</a:t>
            </a:r>
            <a:r>
              <a:rPr lang="fi-FI" dirty="0" smtClean="0"/>
              <a:t> </a:t>
            </a:r>
            <a:r>
              <a:rPr lang="fi-FI" dirty="0" err="1" smtClean="0"/>
              <a:t>unique</a:t>
            </a:r>
            <a:r>
              <a:rPr lang="fi-FI" dirty="0" smtClean="0"/>
              <a:t>  </a:t>
            </a:r>
            <a:endParaRPr lang="fi-FI" dirty="0"/>
          </a:p>
          <a:p>
            <a:pPr lvl="1">
              <a:buFont typeface="Symbol"/>
              <a:buChar char="Þ"/>
            </a:pPr>
            <a:r>
              <a:rPr lang="fi-FI" dirty="0" err="1" smtClean="0"/>
              <a:t>You</a:t>
            </a:r>
            <a:r>
              <a:rPr lang="fi-FI" dirty="0" smtClean="0"/>
              <a:t> </a:t>
            </a:r>
            <a:r>
              <a:rPr lang="fi-FI" dirty="0" err="1" smtClean="0"/>
              <a:t>can’t</a:t>
            </a:r>
            <a:r>
              <a:rPr lang="fi-FI" dirty="0" smtClean="0"/>
              <a:t> </a:t>
            </a:r>
            <a:r>
              <a:rPr lang="fi-FI" dirty="0" err="1" smtClean="0"/>
              <a:t>eat</a:t>
            </a:r>
            <a:r>
              <a:rPr lang="fi-FI" dirty="0" smtClean="0"/>
              <a:t> </a:t>
            </a:r>
            <a:r>
              <a:rPr lang="fi-FI" dirty="0" err="1" smtClean="0"/>
              <a:t>solar</a:t>
            </a:r>
            <a:r>
              <a:rPr lang="fi-FI" dirty="0" smtClean="0"/>
              <a:t> </a:t>
            </a:r>
            <a:r>
              <a:rPr lang="fi-FI" dirty="0" err="1" smtClean="0"/>
              <a:t>energy</a:t>
            </a:r>
            <a:r>
              <a:rPr lang="fi-FI" dirty="0" smtClean="0"/>
              <a:t> </a:t>
            </a:r>
            <a:r>
              <a:rPr lang="fi-FI" dirty="0" err="1" smtClean="0"/>
              <a:t>or</a:t>
            </a:r>
            <a:r>
              <a:rPr lang="fi-FI" dirty="0" smtClean="0"/>
              <a:t> </a:t>
            </a:r>
            <a:r>
              <a:rPr lang="fi-FI" dirty="0" err="1" smtClean="0"/>
              <a:t>oil</a:t>
            </a:r>
            <a:endParaRPr lang="fi-FI" dirty="0"/>
          </a:p>
          <a:p>
            <a:pPr lvl="1"/>
            <a:endParaRPr lang="en-US" dirty="0"/>
          </a:p>
        </p:txBody>
      </p:sp>
    </p:spTree>
    <p:extLst>
      <p:ext uri="{BB962C8B-B14F-4D97-AF65-F5344CB8AC3E}">
        <p14:creationId xmlns:p14="http://schemas.microsoft.com/office/powerpoint/2010/main" val="157695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298213" cy="6869248"/>
          </a:xfrm>
          <a:prstGeom prst="rect">
            <a:avLst/>
          </a:prstGeom>
        </p:spPr>
      </p:pic>
      <p:sp>
        <p:nvSpPr>
          <p:cNvPr id="2" name="Title 1"/>
          <p:cNvSpPr>
            <a:spLocks noGrp="1"/>
          </p:cNvSpPr>
          <p:nvPr>
            <p:ph type="title"/>
          </p:nvPr>
        </p:nvSpPr>
        <p:spPr/>
        <p:txBody>
          <a:bodyPr/>
          <a:lstStyle/>
          <a:p>
            <a:r>
              <a:rPr lang="fi-FI" dirty="0" err="1" smtClean="0"/>
              <a:t>Challenges</a:t>
            </a:r>
            <a:r>
              <a:rPr lang="fi-FI" dirty="0" smtClean="0"/>
              <a:t> in </a:t>
            </a:r>
            <a:r>
              <a:rPr lang="fi-FI" dirty="0" err="1" smtClean="0"/>
              <a:t>future</a:t>
            </a:r>
            <a:r>
              <a:rPr lang="fi-FI" dirty="0" smtClean="0"/>
              <a:t> food </a:t>
            </a:r>
            <a:r>
              <a:rPr lang="fi-FI" dirty="0" err="1" smtClean="0"/>
              <a:t>production</a:t>
            </a:r>
            <a:endParaRPr lang="en-US" dirty="0"/>
          </a:p>
        </p:txBody>
      </p:sp>
      <p:sp>
        <p:nvSpPr>
          <p:cNvPr id="3" name="Content Placeholder 2"/>
          <p:cNvSpPr>
            <a:spLocks noGrp="1"/>
          </p:cNvSpPr>
          <p:nvPr>
            <p:ph idx="1"/>
          </p:nvPr>
        </p:nvSpPr>
        <p:spPr>
          <a:xfrm>
            <a:off x="838200" y="1825625"/>
            <a:ext cx="10515600" cy="4678692"/>
          </a:xfrm>
        </p:spPr>
        <p:txBody>
          <a:bodyPr>
            <a:normAutofit fontScale="92500" lnSpcReduction="20000"/>
          </a:bodyPr>
          <a:lstStyle/>
          <a:p>
            <a:r>
              <a:rPr lang="fi-FI" sz="3200" dirty="0" err="1" smtClean="0">
                <a:solidFill>
                  <a:schemeClr val="accent6">
                    <a:lumMod val="20000"/>
                    <a:lumOff val="80000"/>
                  </a:schemeClr>
                </a:solidFill>
              </a:rPr>
              <a:t>Fossil</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fuel</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dependence</a:t>
            </a:r>
            <a:endParaRPr lang="fi-FI" sz="3200" dirty="0" smtClean="0">
              <a:solidFill>
                <a:schemeClr val="accent6">
                  <a:lumMod val="20000"/>
                  <a:lumOff val="80000"/>
                </a:schemeClr>
              </a:solidFill>
            </a:endParaRPr>
          </a:p>
          <a:p>
            <a:endParaRPr lang="fi-FI" sz="3200" dirty="0">
              <a:solidFill>
                <a:schemeClr val="accent6">
                  <a:lumMod val="20000"/>
                  <a:lumOff val="80000"/>
                </a:schemeClr>
              </a:solidFill>
            </a:endParaRPr>
          </a:p>
          <a:p>
            <a:r>
              <a:rPr lang="fi-FI" sz="3200" dirty="0" err="1" smtClean="0">
                <a:solidFill>
                  <a:schemeClr val="accent6">
                    <a:lumMod val="20000"/>
                    <a:lumOff val="80000"/>
                  </a:schemeClr>
                </a:solidFill>
              </a:rPr>
              <a:t>Climate</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change</a:t>
            </a:r>
            <a:endParaRPr lang="fi-FI" sz="3200" dirty="0">
              <a:solidFill>
                <a:schemeClr val="accent6">
                  <a:lumMod val="20000"/>
                  <a:lumOff val="80000"/>
                </a:schemeClr>
              </a:solidFill>
            </a:endParaRPr>
          </a:p>
          <a:p>
            <a:pPr lvl="1"/>
            <a:r>
              <a:rPr lang="fi-FI" sz="2800" dirty="0" err="1" smtClean="0">
                <a:solidFill>
                  <a:schemeClr val="accent6">
                    <a:lumMod val="20000"/>
                    <a:lumOff val="80000"/>
                  </a:schemeClr>
                </a:solidFill>
              </a:rPr>
              <a:t>Droughts</a:t>
            </a:r>
            <a:r>
              <a:rPr lang="fi-FI" sz="2800" dirty="0" smtClean="0">
                <a:solidFill>
                  <a:schemeClr val="accent6">
                    <a:lumMod val="20000"/>
                    <a:lumOff val="80000"/>
                  </a:schemeClr>
                </a:solidFill>
              </a:rPr>
              <a:t>, </a:t>
            </a:r>
            <a:r>
              <a:rPr lang="fi-FI" sz="2800" dirty="0" err="1" smtClean="0">
                <a:solidFill>
                  <a:schemeClr val="accent6">
                    <a:lumMod val="20000"/>
                    <a:lumOff val="80000"/>
                  </a:schemeClr>
                </a:solidFill>
              </a:rPr>
              <a:t>rainstorms</a:t>
            </a:r>
            <a:r>
              <a:rPr lang="fi-FI" sz="2800" dirty="0" smtClean="0">
                <a:solidFill>
                  <a:schemeClr val="accent6">
                    <a:lumMod val="20000"/>
                    <a:lumOff val="80000"/>
                  </a:schemeClr>
                </a:solidFill>
              </a:rPr>
              <a:t>, </a:t>
            </a:r>
            <a:r>
              <a:rPr lang="fi-FI" sz="2800" dirty="0" err="1" smtClean="0">
                <a:solidFill>
                  <a:schemeClr val="accent6">
                    <a:lumMod val="20000"/>
                    <a:lumOff val="80000"/>
                  </a:schemeClr>
                </a:solidFill>
              </a:rPr>
              <a:t>floods</a:t>
            </a:r>
            <a:endParaRPr lang="fi-FI" sz="2800" dirty="0">
              <a:solidFill>
                <a:schemeClr val="accent6">
                  <a:lumMod val="20000"/>
                  <a:lumOff val="80000"/>
                </a:schemeClr>
              </a:solidFill>
            </a:endParaRPr>
          </a:p>
          <a:p>
            <a:pPr lvl="1"/>
            <a:endParaRPr lang="fi-FI" sz="2800" dirty="0" smtClean="0">
              <a:solidFill>
                <a:schemeClr val="accent6">
                  <a:lumMod val="20000"/>
                  <a:lumOff val="80000"/>
                </a:schemeClr>
              </a:solidFill>
            </a:endParaRPr>
          </a:p>
          <a:p>
            <a:r>
              <a:rPr lang="fi-FI" sz="3200" dirty="0" err="1" smtClean="0">
                <a:solidFill>
                  <a:schemeClr val="accent6">
                    <a:lumMod val="20000"/>
                    <a:lumOff val="80000"/>
                  </a:schemeClr>
                </a:solidFill>
              </a:rPr>
              <a:t>Sustainability</a:t>
            </a:r>
            <a:r>
              <a:rPr lang="fi-FI" sz="3200" dirty="0" smtClean="0">
                <a:solidFill>
                  <a:schemeClr val="accent6">
                    <a:lumMod val="20000"/>
                    <a:lumOff val="80000"/>
                  </a:schemeClr>
                </a:solidFill>
              </a:rPr>
              <a:t> of </a:t>
            </a:r>
            <a:r>
              <a:rPr lang="fi-FI" sz="3200" dirty="0" err="1" smtClean="0">
                <a:solidFill>
                  <a:schemeClr val="accent6">
                    <a:lumMod val="20000"/>
                    <a:lumOff val="80000"/>
                  </a:schemeClr>
                </a:solidFill>
              </a:rPr>
              <a:t>animal</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protein</a:t>
            </a:r>
            <a:r>
              <a:rPr lang="fi-FI" sz="3200" dirty="0" smtClean="0">
                <a:solidFill>
                  <a:schemeClr val="accent6">
                    <a:lumMod val="20000"/>
                    <a:lumOff val="80000"/>
                  </a:schemeClr>
                </a:solidFill>
              </a:rPr>
              <a:t>, food </a:t>
            </a:r>
            <a:r>
              <a:rPr lang="fi-FI" sz="3200" dirty="0" err="1" smtClean="0">
                <a:solidFill>
                  <a:schemeClr val="accent6">
                    <a:lumMod val="20000"/>
                    <a:lumOff val="80000"/>
                  </a:schemeClr>
                </a:solidFill>
              </a:rPr>
              <a:t>transportation</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through</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continents</a:t>
            </a:r>
            <a:endParaRPr lang="fi-FI" sz="3200" dirty="0" smtClean="0">
              <a:solidFill>
                <a:schemeClr val="accent6">
                  <a:lumMod val="20000"/>
                  <a:lumOff val="80000"/>
                </a:schemeClr>
              </a:solidFill>
            </a:endParaRPr>
          </a:p>
          <a:p>
            <a:pPr lvl="1"/>
            <a:endParaRPr lang="fi-FI" sz="2800" dirty="0">
              <a:solidFill>
                <a:schemeClr val="accent6">
                  <a:lumMod val="20000"/>
                  <a:lumOff val="80000"/>
                </a:schemeClr>
              </a:solidFill>
            </a:endParaRPr>
          </a:p>
          <a:p>
            <a:r>
              <a:rPr lang="fi-FI" sz="3200" dirty="0" err="1" smtClean="0">
                <a:solidFill>
                  <a:schemeClr val="accent6">
                    <a:lumMod val="20000"/>
                    <a:lumOff val="80000"/>
                  </a:schemeClr>
                </a:solidFill>
              </a:rPr>
              <a:t>Erosion</a:t>
            </a:r>
            <a:r>
              <a:rPr lang="fi-FI" sz="3200" dirty="0" smtClean="0">
                <a:solidFill>
                  <a:schemeClr val="accent6">
                    <a:lumMod val="20000"/>
                    <a:lumOff val="80000"/>
                  </a:schemeClr>
                </a:solidFill>
              </a:rPr>
              <a:t> and </a:t>
            </a:r>
            <a:r>
              <a:rPr lang="fi-FI" sz="3200" dirty="0" err="1" smtClean="0">
                <a:solidFill>
                  <a:schemeClr val="accent6">
                    <a:lumMod val="20000"/>
                    <a:lumOff val="80000"/>
                  </a:schemeClr>
                </a:solidFill>
              </a:rPr>
              <a:t>soil</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degradation</a:t>
            </a:r>
            <a:endParaRPr lang="fi-FI" sz="3200" dirty="0">
              <a:solidFill>
                <a:schemeClr val="accent6">
                  <a:lumMod val="20000"/>
                  <a:lumOff val="80000"/>
                </a:schemeClr>
              </a:solidFill>
            </a:endParaRPr>
          </a:p>
          <a:p>
            <a:pPr marL="609585" lvl="1" indent="0">
              <a:buNone/>
            </a:pPr>
            <a:endParaRPr lang="fi-FI" sz="2800" dirty="0">
              <a:solidFill>
                <a:schemeClr val="accent6">
                  <a:lumMod val="20000"/>
                  <a:lumOff val="80000"/>
                </a:schemeClr>
              </a:solidFill>
            </a:endParaRPr>
          </a:p>
          <a:p>
            <a:r>
              <a:rPr lang="fi-FI" sz="3200" dirty="0" err="1" smtClean="0">
                <a:solidFill>
                  <a:schemeClr val="accent6">
                    <a:lumMod val="20000"/>
                    <a:lumOff val="80000"/>
                  </a:schemeClr>
                </a:solidFill>
              </a:rPr>
              <a:t>Decreasing</a:t>
            </a:r>
            <a:r>
              <a:rPr lang="fi-FI" sz="3200" dirty="0" smtClean="0">
                <a:solidFill>
                  <a:schemeClr val="accent6">
                    <a:lumMod val="20000"/>
                    <a:lumOff val="80000"/>
                  </a:schemeClr>
                </a:solidFill>
              </a:rPr>
              <a:t> of </a:t>
            </a:r>
            <a:r>
              <a:rPr lang="fi-FI" sz="3200" dirty="0" err="1" smtClean="0">
                <a:solidFill>
                  <a:schemeClr val="accent6">
                    <a:lumMod val="20000"/>
                    <a:lumOff val="80000"/>
                  </a:schemeClr>
                </a:solidFill>
              </a:rPr>
              <a:t>fishery</a:t>
            </a:r>
            <a:r>
              <a:rPr lang="fi-FI" sz="3200" dirty="0" smtClean="0">
                <a:solidFill>
                  <a:schemeClr val="accent6">
                    <a:lumMod val="20000"/>
                    <a:lumOff val="80000"/>
                  </a:schemeClr>
                </a:solidFill>
              </a:rPr>
              <a:t> </a:t>
            </a:r>
            <a:r>
              <a:rPr lang="fi-FI" sz="3200" dirty="0" err="1" smtClean="0">
                <a:solidFill>
                  <a:schemeClr val="accent6">
                    <a:lumMod val="20000"/>
                    <a:lumOff val="80000"/>
                  </a:schemeClr>
                </a:solidFill>
              </a:rPr>
              <a:t>stock</a:t>
            </a:r>
            <a:endParaRPr lang="fi-FI" sz="3200" dirty="0">
              <a:solidFill>
                <a:schemeClr val="accent6">
                  <a:lumMod val="20000"/>
                  <a:lumOff val="80000"/>
                </a:schemeClr>
              </a:solidFill>
            </a:endParaRPr>
          </a:p>
          <a:p>
            <a:endParaRPr lang="en-US" dirty="0"/>
          </a:p>
        </p:txBody>
      </p:sp>
      <p:sp>
        <p:nvSpPr>
          <p:cNvPr id="6" name="Suorakulmio 5"/>
          <p:cNvSpPr/>
          <p:nvPr/>
        </p:nvSpPr>
        <p:spPr>
          <a:xfrm>
            <a:off x="5987306" y="6317451"/>
            <a:ext cx="4745017" cy="369332"/>
          </a:xfrm>
          <a:prstGeom prst="rect">
            <a:avLst/>
          </a:prstGeom>
        </p:spPr>
        <p:txBody>
          <a:bodyPr wrap="none">
            <a:spAutoFit/>
          </a:bodyPr>
          <a:lstStyle/>
          <a:p>
            <a:r>
              <a:rPr lang="fi-FI" dirty="0">
                <a:solidFill>
                  <a:schemeClr val="bg1"/>
                </a:solidFill>
                <a:hlinkClick r:id="rId3"/>
              </a:rPr>
              <a:t>https://</a:t>
            </a:r>
            <a:r>
              <a:rPr lang="fi-FI" dirty="0" smtClean="0">
                <a:solidFill>
                  <a:schemeClr val="bg1"/>
                </a:solidFill>
                <a:hlinkClick r:id="rId3"/>
              </a:rPr>
              <a:t>www.pxfuel.com/en/free-photo-obpmw</a:t>
            </a:r>
            <a:r>
              <a:rPr lang="fi-FI" dirty="0" smtClean="0">
                <a:solidFill>
                  <a:schemeClr val="bg1"/>
                </a:solidFill>
              </a:rPr>
              <a:t> </a:t>
            </a:r>
            <a:endParaRPr lang="fi-FI" dirty="0">
              <a:solidFill>
                <a:schemeClr val="bg1"/>
              </a:solidFill>
            </a:endParaRPr>
          </a:p>
        </p:txBody>
      </p:sp>
    </p:spTree>
    <p:extLst>
      <p:ext uri="{BB962C8B-B14F-4D97-AF65-F5344CB8AC3E}">
        <p14:creationId xmlns:p14="http://schemas.microsoft.com/office/powerpoint/2010/main" val="26031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Challenges</a:t>
            </a:r>
            <a:r>
              <a:rPr lang="fi-FI" dirty="0"/>
              <a:t> in </a:t>
            </a:r>
            <a:r>
              <a:rPr lang="fi-FI" dirty="0" err="1"/>
              <a:t>future</a:t>
            </a:r>
            <a:r>
              <a:rPr lang="fi-FI" dirty="0"/>
              <a:t> food </a:t>
            </a:r>
            <a:r>
              <a:rPr lang="fi-FI" dirty="0" err="1"/>
              <a:t>production</a:t>
            </a:r>
            <a:endParaRPr lang="en-US" dirty="0"/>
          </a:p>
        </p:txBody>
      </p:sp>
      <p:sp>
        <p:nvSpPr>
          <p:cNvPr id="3" name="Content Placeholder 2"/>
          <p:cNvSpPr>
            <a:spLocks noGrp="1"/>
          </p:cNvSpPr>
          <p:nvPr>
            <p:ph idx="1"/>
          </p:nvPr>
        </p:nvSpPr>
        <p:spPr/>
        <p:txBody>
          <a:bodyPr/>
          <a:lstStyle/>
          <a:p>
            <a:r>
              <a:rPr lang="fi-FI" dirty="0" err="1" smtClean="0"/>
              <a:t>Decreasing</a:t>
            </a:r>
            <a:r>
              <a:rPr lang="fi-FI" dirty="0" smtClean="0"/>
              <a:t>  of </a:t>
            </a:r>
            <a:r>
              <a:rPr lang="fi-FI" dirty="0" err="1" smtClean="0"/>
              <a:t>fossil</a:t>
            </a:r>
            <a:r>
              <a:rPr lang="fi-FI" dirty="0" smtClean="0"/>
              <a:t> </a:t>
            </a:r>
            <a:r>
              <a:rPr lang="fi-FI" dirty="0" err="1" smtClean="0"/>
              <a:t>feritilizer</a:t>
            </a:r>
            <a:r>
              <a:rPr lang="fi-FI" dirty="0"/>
              <a:t> </a:t>
            </a:r>
            <a:r>
              <a:rPr lang="fi-FI" dirty="0" err="1" smtClean="0"/>
              <a:t>resources</a:t>
            </a:r>
            <a:r>
              <a:rPr lang="fi-FI" dirty="0" smtClean="0"/>
              <a:t> and </a:t>
            </a:r>
            <a:r>
              <a:rPr lang="fi-FI" dirty="0" err="1" smtClean="0"/>
              <a:t>increasing</a:t>
            </a:r>
            <a:r>
              <a:rPr lang="fi-FI" dirty="0" smtClean="0"/>
              <a:t> of </a:t>
            </a:r>
            <a:r>
              <a:rPr lang="fi-FI" dirty="0" err="1" smtClean="0"/>
              <a:t>price</a:t>
            </a:r>
            <a:endParaRPr lang="fi-FI" dirty="0" smtClean="0"/>
          </a:p>
          <a:p>
            <a:r>
              <a:rPr lang="fi-FI" dirty="0" err="1" smtClean="0"/>
              <a:t>Population</a:t>
            </a:r>
            <a:r>
              <a:rPr lang="fi-FI" dirty="0" smtClean="0"/>
              <a:t> </a:t>
            </a:r>
            <a:r>
              <a:rPr lang="fi-FI" dirty="0" err="1" smtClean="0"/>
              <a:t>growth</a:t>
            </a:r>
            <a:endParaRPr lang="fi-FI" dirty="0"/>
          </a:p>
          <a:p>
            <a:r>
              <a:rPr lang="fi-FI" dirty="0" err="1" smtClean="0"/>
              <a:t>Bioenergy</a:t>
            </a:r>
            <a:r>
              <a:rPr lang="fi-FI" dirty="0" smtClean="0"/>
              <a:t> </a:t>
            </a:r>
            <a:r>
              <a:rPr lang="fi-FI" dirty="0" err="1" smtClean="0"/>
              <a:t>production</a:t>
            </a:r>
            <a:endParaRPr lang="en-US" dirty="0"/>
          </a:p>
        </p:txBody>
      </p:sp>
    </p:spTree>
    <p:extLst>
      <p:ext uri="{BB962C8B-B14F-4D97-AF65-F5344CB8AC3E}">
        <p14:creationId xmlns:p14="http://schemas.microsoft.com/office/powerpoint/2010/main" val="371140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err="1" smtClean="0"/>
              <a:t>Biodiversity</a:t>
            </a:r>
            <a:r>
              <a:rPr lang="fi-FI" dirty="0" smtClean="0"/>
              <a:t> in food </a:t>
            </a:r>
            <a:r>
              <a:rPr lang="fi-FI" dirty="0" err="1" smtClean="0"/>
              <a:t>production</a:t>
            </a:r>
            <a:endParaRPr lang="fi-FI" dirty="0"/>
          </a:p>
        </p:txBody>
      </p:sp>
      <p:sp>
        <p:nvSpPr>
          <p:cNvPr id="3" name="Sisällön paikkamerkki 2"/>
          <p:cNvSpPr>
            <a:spLocks noGrp="1"/>
          </p:cNvSpPr>
          <p:nvPr>
            <p:ph idx="1"/>
          </p:nvPr>
        </p:nvSpPr>
        <p:spPr>
          <a:xfrm>
            <a:off x="838200" y="1466491"/>
            <a:ext cx="10515600" cy="5175849"/>
          </a:xfrm>
        </p:spPr>
        <p:txBody>
          <a:bodyPr>
            <a:normAutofit/>
          </a:bodyPr>
          <a:lstStyle/>
          <a:p>
            <a:endParaRPr lang="fi-FI" dirty="0" smtClean="0"/>
          </a:p>
          <a:p>
            <a:r>
              <a:rPr lang="fi-FI" dirty="0" err="1" smtClean="0"/>
              <a:t>Wheat</a:t>
            </a:r>
            <a:r>
              <a:rPr lang="fi-FI" dirty="0" smtClean="0"/>
              <a:t>, </a:t>
            </a:r>
            <a:r>
              <a:rPr lang="fi-FI" dirty="0" err="1" smtClean="0"/>
              <a:t>rice</a:t>
            </a:r>
            <a:r>
              <a:rPr lang="fi-FI" dirty="0" smtClean="0"/>
              <a:t>, corn, </a:t>
            </a:r>
            <a:r>
              <a:rPr lang="fi-FI" dirty="0" err="1" smtClean="0"/>
              <a:t>potato</a:t>
            </a:r>
            <a:r>
              <a:rPr lang="fi-FI" dirty="0" smtClean="0"/>
              <a:t>, </a:t>
            </a:r>
            <a:r>
              <a:rPr lang="fi-FI" dirty="0" err="1" smtClean="0"/>
              <a:t>sweet</a:t>
            </a:r>
            <a:r>
              <a:rPr lang="fi-FI" dirty="0" smtClean="0"/>
              <a:t> </a:t>
            </a:r>
            <a:r>
              <a:rPr lang="fi-FI" dirty="0" err="1" smtClean="0"/>
              <a:t>potato</a:t>
            </a:r>
            <a:r>
              <a:rPr lang="fi-FI" dirty="0" smtClean="0"/>
              <a:t>, </a:t>
            </a:r>
            <a:r>
              <a:rPr lang="fi-FI" dirty="0" err="1" smtClean="0"/>
              <a:t>barley</a:t>
            </a:r>
            <a:r>
              <a:rPr lang="fi-FI" dirty="0"/>
              <a:t> </a:t>
            </a:r>
            <a:r>
              <a:rPr lang="fi-FI" dirty="0" smtClean="0"/>
              <a:t>and </a:t>
            </a:r>
            <a:r>
              <a:rPr lang="fi-FI" dirty="0" err="1" smtClean="0"/>
              <a:t>cassava</a:t>
            </a:r>
            <a:r>
              <a:rPr lang="fi-FI" dirty="0" smtClean="0"/>
              <a:t> </a:t>
            </a:r>
            <a:r>
              <a:rPr lang="fi-FI" dirty="0" err="1" smtClean="0"/>
              <a:t>produces</a:t>
            </a:r>
            <a:r>
              <a:rPr lang="fi-FI" dirty="0" smtClean="0"/>
              <a:t> 75 % of </a:t>
            </a:r>
            <a:r>
              <a:rPr lang="fi-FI" dirty="0" err="1" smtClean="0"/>
              <a:t>human</a:t>
            </a:r>
            <a:r>
              <a:rPr lang="fi-FI" dirty="0" smtClean="0"/>
              <a:t> </a:t>
            </a:r>
            <a:r>
              <a:rPr lang="fi-FI" dirty="0" err="1" smtClean="0"/>
              <a:t>diet</a:t>
            </a:r>
            <a:endParaRPr lang="fi-FI" dirty="0"/>
          </a:p>
          <a:p>
            <a:endParaRPr lang="fi-FI" dirty="0" smtClean="0"/>
          </a:p>
          <a:p>
            <a:pPr marL="0" indent="0">
              <a:buNone/>
            </a:pPr>
            <a:endParaRPr lang="fi-FI" dirty="0" smtClean="0"/>
          </a:p>
          <a:p>
            <a:r>
              <a:rPr lang="fi-FI" dirty="0" err="1" smtClean="0"/>
              <a:t>It’s</a:t>
            </a:r>
            <a:r>
              <a:rPr lang="fi-FI" dirty="0" smtClean="0"/>
              <a:t> </a:t>
            </a:r>
            <a:r>
              <a:rPr lang="fi-FI" dirty="0" err="1" smtClean="0"/>
              <a:t>important</a:t>
            </a:r>
            <a:r>
              <a:rPr lang="fi-FI" dirty="0" smtClean="0"/>
              <a:t> to </a:t>
            </a:r>
            <a:r>
              <a:rPr lang="fi-FI" dirty="0" err="1" smtClean="0"/>
              <a:t>secure</a:t>
            </a:r>
            <a:r>
              <a:rPr lang="fi-FI" dirty="0" smtClean="0"/>
              <a:t> </a:t>
            </a:r>
            <a:r>
              <a:rPr lang="fi-FI" dirty="0" err="1" smtClean="0"/>
              <a:t>the</a:t>
            </a:r>
            <a:r>
              <a:rPr lang="fi-FI" dirty="0" smtClean="0"/>
              <a:t> </a:t>
            </a:r>
            <a:r>
              <a:rPr lang="fi-FI" dirty="0" err="1" smtClean="0"/>
              <a:t>variety</a:t>
            </a:r>
            <a:r>
              <a:rPr lang="fi-FI" dirty="0" smtClean="0"/>
              <a:t> of food </a:t>
            </a:r>
            <a:r>
              <a:rPr lang="fi-FI" dirty="0" err="1" smtClean="0"/>
              <a:t>crop</a:t>
            </a:r>
            <a:r>
              <a:rPr lang="fi-FI" dirty="0" smtClean="0"/>
              <a:t> </a:t>
            </a:r>
            <a:r>
              <a:rPr lang="fi-FI" dirty="0" err="1" smtClean="0"/>
              <a:t>genome</a:t>
            </a:r>
            <a:r>
              <a:rPr lang="fi-FI" dirty="0" smtClean="0"/>
              <a:t> to </a:t>
            </a:r>
            <a:r>
              <a:rPr lang="fi-FI" dirty="0" err="1" smtClean="0"/>
              <a:t>make</a:t>
            </a:r>
            <a:r>
              <a:rPr lang="fi-FI" dirty="0" smtClean="0"/>
              <a:t> </a:t>
            </a:r>
            <a:r>
              <a:rPr lang="fi-FI" dirty="0" err="1" smtClean="0"/>
              <a:t>plants</a:t>
            </a:r>
            <a:r>
              <a:rPr lang="fi-FI" dirty="0" smtClean="0"/>
              <a:t> </a:t>
            </a:r>
            <a:r>
              <a:rPr lang="fi-FI" dirty="0" err="1" smtClean="0"/>
              <a:t>survive</a:t>
            </a:r>
            <a:r>
              <a:rPr lang="fi-FI" dirty="0" smtClean="0"/>
              <a:t> in </a:t>
            </a:r>
            <a:r>
              <a:rPr lang="fi-FI" dirty="0" err="1" smtClean="0"/>
              <a:t>new</a:t>
            </a:r>
            <a:r>
              <a:rPr lang="fi-FI" dirty="0" smtClean="0"/>
              <a:t> </a:t>
            </a:r>
            <a:r>
              <a:rPr lang="fi-FI" dirty="0" err="1" smtClean="0"/>
              <a:t>conditions</a:t>
            </a:r>
            <a:r>
              <a:rPr lang="fi-FI" dirty="0" smtClean="0"/>
              <a:t> in </a:t>
            </a:r>
            <a:r>
              <a:rPr lang="fi-FI" dirty="0" err="1" smtClean="0"/>
              <a:t>the</a:t>
            </a:r>
            <a:r>
              <a:rPr lang="fi-FI" dirty="0" smtClean="0"/>
              <a:t> </a:t>
            </a:r>
            <a:r>
              <a:rPr lang="fi-FI" dirty="0" err="1" smtClean="0"/>
              <a:t>changing</a:t>
            </a:r>
            <a:r>
              <a:rPr lang="fi-FI" dirty="0" smtClean="0"/>
              <a:t> </a:t>
            </a:r>
            <a:r>
              <a:rPr lang="fi-FI" dirty="0" err="1" smtClean="0"/>
              <a:t>climate</a:t>
            </a:r>
            <a:endParaRPr lang="fi-FI" dirty="0" smtClean="0"/>
          </a:p>
        </p:txBody>
      </p:sp>
    </p:spTree>
    <p:extLst>
      <p:ext uri="{BB962C8B-B14F-4D97-AF65-F5344CB8AC3E}">
        <p14:creationId xmlns:p14="http://schemas.microsoft.com/office/powerpoint/2010/main" val="252735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Use</a:t>
            </a:r>
            <a:r>
              <a:rPr lang="fi-FI" dirty="0" smtClean="0"/>
              <a:t> of </a:t>
            </a:r>
            <a:r>
              <a:rPr lang="fi-FI" dirty="0" err="1" smtClean="0"/>
              <a:t>natural</a:t>
            </a:r>
            <a:r>
              <a:rPr lang="fi-FI" dirty="0" smtClean="0"/>
              <a:t> </a:t>
            </a:r>
            <a:r>
              <a:rPr lang="fi-FI" dirty="0" err="1" smtClean="0"/>
              <a:t>resources</a:t>
            </a:r>
            <a:endParaRPr lang="fi-FI" dirty="0"/>
          </a:p>
        </p:txBody>
      </p:sp>
      <p:sp>
        <p:nvSpPr>
          <p:cNvPr id="3" name="Sisällön paikkamerkki 2"/>
          <p:cNvSpPr>
            <a:spLocks noGrp="1"/>
          </p:cNvSpPr>
          <p:nvPr>
            <p:ph idx="1"/>
          </p:nvPr>
        </p:nvSpPr>
        <p:spPr/>
        <p:txBody>
          <a:bodyPr>
            <a:normAutofit/>
          </a:bodyPr>
          <a:lstStyle/>
          <a:p>
            <a:r>
              <a:rPr lang="fi-FI" dirty="0" err="1" smtClean="0"/>
              <a:t>The</a:t>
            </a:r>
            <a:r>
              <a:rPr lang="fi-FI" dirty="0" smtClean="0"/>
              <a:t> </a:t>
            </a:r>
            <a:r>
              <a:rPr lang="fi-FI" dirty="0" err="1" smtClean="0"/>
              <a:t>environmental</a:t>
            </a:r>
            <a:r>
              <a:rPr lang="fi-FI" dirty="0" smtClean="0"/>
              <a:t> </a:t>
            </a:r>
            <a:r>
              <a:rPr lang="fi-FI" dirty="0" err="1" smtClean="0"/>
              <a:t>problems</a:t>
            </a:r>
            <a:r>
              <a:rPr lang="fi-FI" dirty="0" smtClean="0"/>
              <a:t> </a:t>
            </a:r>
            <a:r>
              <a:rPr lang="fi-FI" dirty="0" err="1" smtClean="0"/>
              <a:t>or</a:t>
            </a:r>
            <a:r>
              <a:rPr lang="fi-FI" dirty="0" smtClean="0"/>
              <a:t> </a:t>
            </a:r>
            <a:r>
              <a:rPr lang="fi-FI" dirty="0" err="1" smtClean="0"/>
              <a:t>lack</a:t>
            </a:r>
            <a:r>
              <a:rPr lang="fi-FI" dirty="0" smtClean="0"/>
              <a:t> of </a:t>
            </a:r>
            <a:r>
              <a:rPr lang="fi-FI" dirty="0" err="1" smtClean="0"/>
              <a:t>resources</a:t>
            </a:r>
            <a:r>
              <a:rPr lang="fi-FI" dirty="0"/>
              <a:t> </a:t>
            </a:r>
            <a:r>
              <a:rPr lang="fi-FI" dirty="0" err="1" smtClean="0"/>
              <a:t>has</a:t>
            </a:r>
            <a:r>
              <a:rPr lang="fi-FI" dirty="0" smtClean="0"/>
              <a:t> </a:t>
            </a:r>
            <a:r>
              <a:rPr lang="fi-FI" dirty="0" err="1" smtClean="0"/>
              <a:t>always</a:t>
            </a:r>
            <a:r>
              <a:rPr lang="fi-FI" dirty="0" smtClean="0"/>
              <a:t> </a:t>
            </a:r>
            <a:r>
              <a:rPr lang="fi-FI" dirty="0" err="1" smtClean="0"/>
              <a:t>created</a:t>
            </a:r>
            <a:r>
              <a:rPr lang="fi-FI" dirty="0" smtClean="0"/>
              <a:t> </a:t>
            </a:r>
            <a:r>
              <a:rPr lang="fi-FI" dirty="0" err="1" smtClean="0"/>
              <a:t>development</a:t>
            </a:r>
            <a:endParaRPr lang="fi-FI" dirty="0"/>
          </a:p>
          <a:p>
            <a:pPr marL="0" indent="0">
              <a:buNone/>
            </a:pPr>
            <a:r>
              <a:rPr lang="fi-FI" dirty="0" smtClean="0"/>
              <a:t>= </a:t>
            </a:r>
            <a:r>
              <a:rPr lang="fi-FI" b="1" dirty="0" err="1" smtClean="0"/>
              <a:t>Technologic</a:t>
            </a:r>
            <a:r>
              <a:rPr lang="fi-FI" b="1" dirty="0" smtClean="0"/>
              <a:t> </a:t>
            </a:r>
            <a:r>
              <a:rPr lang="fi-FI" b="1" dirty="0" err="1"/>
              <a:t>E</a:t>
            </a:r>
            <a:r>
              <a:rPr lang="fi-FI" b="1" dirty="0" err="1" smtClean="0"/>
              <a:t>volution</a:t>
            </a:r>
            <a:endParaRPr lang="fi-FI" b="1" dirty="0" smtClean="0"/>
          </a:p>
          <a:p>
            <a:pPr lvl="1"/>
            <a:endParaRPr lang="fi-FI" dirty="0" smtClean="0"/>
          </a:p>
          <a:p>
            <a:pPr lvl="1"/>
            <a:r>
              <a:rPr lang="fi-FI" dirty="0" err="1" smtClean="0"/>
              <a:t>Ozone</a:t>
            </a:r>
            <a:r>
              <a:rPr lang="fi-FI" dirty="0" smtClean="0"/>
              <a:t> </a:t>
            </a:r>
            <a:r>
              <a:rPr lang="fi-FI" dirty="0" err="1" smtClean="0"/>
              <a:t>depletion</a:t>
            </a:r>
            <a:r>
              <a:rPr lang="fi-FI" dirty="0" smtClean="0"/>
              <a:t> =&gt; </a:t>
            </a:r>
            <a:r>
              <a:rPr lang="fi-FI" dirty="0" err="1" smtClean="0"/>
              <a:t>new</a:t>
            </a:r>
            <a:r>
              <a:rPr lang="fi-FI" dirty="0" smtClean="0"/>
              <a:t> </a:t>
            </a:r>
            <a:r>
              <a:rPr lang="fi-FI" dirty="0" err="1" smtClean="0"/>
              <a:t>halocarbon-free</a:t>
            </a:r>
            <a:r>
              <a:rPr lang="fi-FI" dirty="0" smtClean="0"/>
              <a:t> </a:t>
            </a:r>
            <a:r>
              <a:rPr lang="fi-FI" dirty="0" err="1" smtClean="0"/>
              <a:t>coolants</a:t>
            </a:r>
            <a:r>
              <a:rPr lang="fi-FI" dirty="0" smtClean="0"/>
              <a:t> for </a:t>
            </a:r>
            <a:r>
              <a:rPr lang="fi-FI" dirty="0" err="1" smtClean="0"/>
              <a:t>refrigerators</a:t>
            </a:r>
            <a:r>
              <a:rPr lang="fi-FI" dirty="0" smtClean="0"/>
              <a:t> etc. (</a:t>
            </a:r>
            <a:r>
              <a:rPr lang="fi-FI" dirty="0" err="1" smtClean="0"/>
              <a:t>instead</a:t>
            </a:r>
            <a:r>
              <a:rPr lang="fi-FI" dirty="0" smtClean="0"/>
              <a:t> of </a:t>
            </a:r>
            <a:r>
              <a:rPr lang="fi-FI" dirty="0" err="1" smtClean="0"/>
              <a:t>banning</a:t>
            </a:r>
            <a:r>
              <a:rPr lang="fi-FI" dirty="0" smtClean="0"/>
              <a:t> </a:t>
            </a:r>
            <a:r>
              <a:rPr lang="fi-FI" dirty="0" err="1" smtClean="0"/>
              <a:t>the</a:t>
            </a:r>
            <a:r>
              <a:rPr lang="fi-FI" dirty="0" smtClean="0"/>
              <a:t> </a:t>
            </a:r>
            <a:r>
              <a:rPr lang="fi-FI" dirty="0" err="1" smtClean="0"/>
              <a:t>use</a:t>
            </a:r>
            <a:r>
              <a:rPr lang="fi-FI" dirty="0" smtClean="0"/>
              <a:t> of </a:t>
            </a:r>
            <a:r>
              <a:rPr lang="fi-FI" dirty="0" err="1" smtClean="0"/>
              <a:t>refrigerators</a:t>
            </a:r>
            <a:r>
              <a:rPr lang="fi-FI" dirty="0" smtClean="0"/>
              <a:t>)</a:t>
            </a:r>
          </a:p>
          <a:p>
            <a:pPr lvl="1"/>
            <a:r>
              <a:rPr lang="fi-FI" dirty="0" smtClean="0"/>
              <a:t>CO</a:t>
            </a:r>
            <a:r>
              <a:rPr lang="fi-FI" baseline="-25000" dirty="0" smtClean="0"/>
              <a:t>2</a:t>
            </a:r>
            <a:r>
              <a:rPr lang="fi-FI" dirty="0" smtClean="0"/>
              <a:t>-emissions </a:t>
            </a:r>
            <a:r>
              <a:rPr lang="fi-FI" dirty="0" err="1" smtClean="0"/>
              <a:t>from</a:t>
            </a:r>
            <a:r>
              <a:rPr lang="fi-FI" dirty="0" smtClean="0"/>
              <a:t> </a:t>
            </a:r>
            <a:r>
              <a:rPr lang="fi-FI" dirty="0" err="1" smtClean="0"/>
              <a:t>vehicles</a:t>
            </a:r>
            <a:r>
              <a:rPr lang="fi-FI" dirty="0" smtClean="0"/>
              <a:t> =&gt; </a:t>
            </a:r>
            <a:r>
              <a:rPr lang="fi-FI" dirty="0" err="1" smtClean="0"/>
              <a:t>electric</a:t>
            </a:r>
            <a:r>
              <a:rPr lang="fi-FI" dirty="0" smtClean="0"/>
              <a:t> </a:t>
            </a:r>
            <a:r>
              <a:rPr lang="fi-FI" dirty="0" err="1" smtClean="0"/>
              <a:t>vehicles</a:t>
            </a:r>
            <a:endParaRPr lang="fi-FI" dirty="0" smtClean="0"/>
          </a:p>
          <a:p>
            <a:pPr lvl="1"/>
            <a:r>
              <a:rPr lang="fi-FI" dirty="0" err="1" smtClean="0"/>
              <a:t>From</a:t>
            </a:r>
            <a:r>
              <a:rPr lang="fi-FI" dirty="0" smtClean="0"/>
              <a:t> </a:t>
            </a:r>
            <a:r>
              <a:rPr lang="fi-FI" dirty="0" err="1" smtClean="0"/>
              <a:t>electric</a:t>
            </a:r>
            <a:r>
              <a:rPr lang="fi-FI" dirty="0" smtClean="0"/>
              <a:t> </a:t>
            </a:r>
            <a:r>
              <a:rPr lang="fi-FI" dirty="0" err="1" smtClean="0"/>
              <a:t>bulbs</a:t>
            </a:r>
            <a:r>
              <a:rPr lang="fi-FI" dirty="0" smtClean="0"/>
              <a:t> to LED </a:t>
            </a:r>
            <a:r>
              <a:rPr lang="fi-FI" dirty="0" err="1" smtClean="0"/>
              <a:t>lights</a:t>
            </a:r>
            <a:endParaRPr lang="fi-FI" dirty="0" smtClean="0"/>
          </a:p>
          <a:p>
            <a:pPr lvl="1"/>
            <a:endParaRPr lang="fi-FI" dirty="0"/>
          </a:p>
        </p:txBody>
      </p:sp>
    </p:spTree>
    <p:extLst>
      <p:ext uri="{BB962C8B-B14F-4D97-AF65-F5344CB8AC3E}">
        <p14:creationId xmlns:p14="http://schemas.microsoft.com/office/powerpoint/2010/main" val="245446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Gene</a:t>
            </a:r>
            <a:r>
              <a:rPr lang="fi-FI" dirty="0" smtClean="0"/>
              <a:t> </a:t>
            </a:r>
            <a:r>
              <a:rPr lang="fi-FI" dirty="0" err="1" smtClean="0"/>
              <a:t>technology</a:t>
            </a:r>
            <a:endParaRPr lang="fi-FI" dirty="0"/>
          </a:p>
        </p:txBody>
      </p:sp>
      <p:sp>
        <p:nvSpPr>
          <p:cNvPr id="3" name="Sisällön paikkamerkki 2"/>
          <p:cNvSpPr>
            <a:spLocks noGrp="1"/>
          </p:cNvSpPr>
          <p:nvPr>
            <p:ph idx="1"/>
          </p:nvPr>
        </p:nvSpPr>
        <p:spPr>
          <a:xfrm>
            <a:off x="1032933" y="1481668"/>
            <a:ext cx="10135812" cy="4758265"/>
          </a:xfrm>
        </p:spPr>
        <p:txBody>
          <a:bodyPr>
            <a:normAutofit/>
          </a:bodyPr>
          <a:lstStyle/>
          <a:p>
            <a:r>
              <a:rPr lang="fi-FI" dirty="0" err="1" smtClean="0"/>
              <a:t>Gene</a:t>
            </a:r>
            <a:r>
              <a:rPr lang="fi-FI" dirty="0" smtClean="0"/>
              <a:t> </a:t>
            </a:r>
            <a:r>
              <a:rPr lang="fi-FI" dirty="0" err="1" smtClean="0"/>
              <a:t>modifiying</a:t>
            </a:r>
            <a:endParaRPr lang="fi-FI" dirty="0" smtClean="0"/>
          </a:p>
          <a:p>
            <a:pPr lvl="1"/>
            <a:r>
              <a:rPr lang="fi-FI" dirty="0" err="1" smtClean="0"/>
              <a:t>Modifying</a:t>
            </a:r>
            <a:r>
              <a:rPr lang="fi-FI" dirty="0" smtClean="0"/>
              <a:t> ”</a:t>
            </a:r>
            <a:r>
              <a:rPr lang="fi-FI" dirty="0" err="1" smtClean="0"/>
              <a:t>natural</a:t>
            </a:r>
            <a:r>
              <a:rPr lang="fi-FI" dirty="0" smtClean="0"/>
              <a:t>” </a:t>
            </a:r>
            <a:r>
              <a:rPr lang="fi-FI" dirty="0" err="1" smtClean="0"/>
              <a:t>genome</a:t>
            </a:r>
            <a:r>
              <a:rPr lang="fi-FI" dirty="0" smtClean="0"/>
              <a:t> of </a:t>
            </a:r>
            <a:r>
              <a:rPr lang="fi-FI" dirty="0" err="1" smtClean="0"/>
              <a:t>species</a:t>
            </a:r>
            <a:r>
              <a:rPr lang="fi-FI" dirty="0" smtClean="0"/>
              <a:t> </a:t>
            </a:r>
            <a:r>
              <a:rPr lang="fi-FI" dirty="0" err="1" smtClean="0"/>
              <a:t>by</a:t>
            </a:r>
            <a:r>
              <a:rPr lang="fi-FI" dirty="0" smtClean="0"/>
              <a:t> </a:t>
            </a:r>
            <a:r>
              <a:rPr lang="fi-FI" dirty="0" err="1" smtClean="0"/>
              <a:t>bringing</a:t>
            </a:r>
            <a:r>
              <a:rPr lang="fi-FI" dirty="0" smtClean="0"/>
              <a:t> </a:t>
            </a:r>
            <a:r>
              <a:rPr lang="fi-FI" dirty="0" err="1" smtClean="0"/>
              <a:t>new</a:t>
            </a:r>
            <a:r>
              <a:rPr lang="fi-FI" dirty="0" smtClean="0"/>
              <a:t> </a:t>
            </a:r>
            <a:r>
              <a:rPr lang="fi-FI" dirty="0" err="1" smtClean="0"/>
              <a:t>genes</a:t>
            </a:r>
            <a:r>
              <a:rPr lang="fi-FI" dirty="0" smtClean="0"/>
              <a:t> and </a:t>
            </a:r>
            <a:r>
              <a:rPr lang="fi-FI" dirty="0" err="1" smtClean="0"/>
              <a:t>genotypes</a:t>
            </a:r>
            <a:r>
              <a:rPr lang="fi-FI" dirty="0" smtClean="0"/>
              <a:t> </a:t>
            </a:r>
            <a:r>
              <a:rPr lang="fi-FI" dirty="0" err="1" smtClean="0"/>
              <a:t>from</a:t>
            </a:r>
            <a:r>
              <a:rPr lang="fi-FI" dirty="0" smtClean="0"/>
              <a:t> </a:t>
            </a:r>
            <a:r>
              <a:rPr lang="fi-FI" dirty="0" err="1" smtClean="0"/>
              <a:t>other</a:t>
            </a:r>
            <a:r>
              <a:rPr lang="fi-FI" dirty="0" smtClean="0"/>
              <a:t> </a:t>
            </a:r>
            <a:r>
              <a:rPr lang="fi-FI" dirty="0" err="1" smtClean="0"/>
              <a:t>species</a:t>
            </a:r>
            <a:r>
              <a:rPr lang="fi-FI" dirty="0" smtClean="0"/>
              <a:t> </a:t>
            </a:r>
          </a:p>
          <a:p>
            <a:pPr marL="609585" lvl="1" indent="0">
              <a:buNone/>
            </a:pPr>
            <a:endParaRPr lang="fi-FI" dirty="0"/>
          </a:p>
          <a:p>
            <a:r>
              <a:rPr lang="fi-FI" dirty="0" err="1" smtClean="0"/>
              <a:t>Gene</a:t>
            </a:r>
            <a:r>
              <a:rPr lang="fi-FI" dirty="0" smtClean="0"/>
              <a:t> </a:t>
            </a:r>
            <a:r>
              <a:rPr lang="fi-FI" dirty="0" err="1" smtClean="0"/>
              <a:t>editing</a:t>
            </a:r>
            <a:endParaRPr lang="fi-FI" dirty="0" smtClean="0"/>
          </a:p>
          <a:p>
            <a:pPr lvl="1"/>
            <a:r>
              <a:rPr lang="fi-FI" dirty="0" smtClean="0"/>
              <a:t>Editing </a:t>
            </a:r>
            <a:r>
              <a:rPr lang="fi-FI" dirty="0" err="1" smtClean="0"/>
              <a:t>species</a:t>
            </a:r>
            <a:r>
              <a:rPr lang="fi-FI" dirty="0" smtClean="0"/>
              <a:t>’ </a:t>
            </a:r>
            <a:r>
              <a:rPr lang="fi-FI" dirty="0" err="1" smtClean="0"/>
              <a:t>own</a:t>
            </a:r>
            <a:r>
              <a:rPr lang="fi-FI" dirty="0" smtClean="0"/>
              <a:t> </a:t>
            </a:r>
            <a:r>
              <a:rPr lang="fi-FI" dirty="0" err="1" smtClean="0"/>
              <a:t>gene</a:t>
            </a:r>
            <a:r>
              <a:rPr lang="fi-FI" dirty="0" smtClean="0"/>
              <a:t> </a:t>
            </a:r>
            <a:r>
              <a:rPr lang="fi-FI" dirty="0" err="1" smtClean="0"/>
              <a:t>by</a:t>
            </a:r>
            <a:r>
              <a:rPr lang="fi-FI" dirty="0" smtClean="0"/>
              <a:t> </a:t>
            </a:r>
            <a:r>
              <a:rPr lang="fi-FI" dirty="0" err="1" smtClean="0"/>
              <a:t>bringing</a:t>
            </a:r>
            <a:r>
              <a:rPr lang="fi-FI" dirty="0" smtClean="0"/>
              <a:t> </a:t>
            </a:r>
            <a:r>
              <a:rPr lang="fi-FI" dirty="0" err="1" smtClean="0"/>
              <a:t>new</a:t>
            </a:r>
            <a:r>
              <a:rPr lang="fi-FI" dirty="0" smtClean="0"/>
              <a:t> </a:t>
            </a:r>
            <a:r>
              <a:rPr lang="fi-FI" dirty="0" err="1" smtClean="0"/>
              <a:t>genes</a:t>
            </a:r>
            <a:r>
              <a:rPr lang="fi-FI" dirty="0" smtClean="0"/>
              <a:t> </a:t>
            </a:r>
            <a:r>
              <a:rPr lang="fi-FI" dirty="0" err="1" smtClean="0"/>
              <a:t>from</a:t>
            </a:r>
            <a:r>
              <a:rPr lang="fi-FI" dirty="0" smtClean="0"/>
              <a:t> </a:t>
            </a:r>
            <a:r>
              <a:rPr lang="fi-FI" dirty="0" err="1" smtClean="0"/>
              <a:t>other</a:t>
            </a:r>
            <a:r>
              <a:rPr lang="fi-FI" dirty="0" smtClean="0"/>
              <a:t> </a:t>
            </a:r>
            <a:r>
              <a:rPr lang="fi-FI" dirty="0" err="1" smtClean="0"/>
              <a:t>species</a:t>
            </a:r>
            <a:r>
              <a:rPr lang="fi-FI" dirty="0" smtClean="0"/>
              <a:t> </a:t>
            </a:r>
            <a:r>
              <a:rPr lang="fi-FI" dirty="0" err="1" smtClean="0"/>
              <a:t>varieties</a:t>
            </a:r>
            <a:endParaRPr lang="fi-FI" dirty="0" smtClean="0"/>
          </a:p>
          <a:p>
            <a:pPr lvl="1"/>
            <a:r>
              <a:rPr lang="fi-FI" dirty="0" err="1" smtClean="0"/>
              <a:t>Genes</a:t>
            </a:r>
            <a:r>
              <a:rPr lang="fi-FI" dirty="0" smtClean="0"/>
              <a:t> </a:t>
            </a:r>
            <a:r>
              <a:rPr lang="fi-FI" dirty="0" err="1" smtClean="0"/>
              <a:t>are</a:t>
            </a:r>
            <a:r>
              <a:rPr lang="fi-FI" dirty="0" smtClean="0"/>
              <a:t> </a:t>
            </a:r>
            <a:r>
              <a:rPr lang="fi-FI" dirty="0" err="1" smtClean="0"/>
              <a:t>not</a:t>
            </a:r>
            <a:r>
              <a:rPr lang="fi-FI" dirty="0" smtClean="0"/>
              <a:t> </a:t>
            </a:r>
            <a:r>
              <a:rPr lang="fi-FI" dirty="0" err="1" smtClean="0"/>
              <a:t>brought</a:t>
            </a:r>
            <a:r>
              <a:rPr lang="fi-FI" dirty="0" smtClean="0"/>
              <a:t> </a:t>
            </a:r>
            <a:r>
              <a:rPr lang="fi-FI" dirty="0" err="1" smtClean="0"/>
              <a:t>from</a:t>
            </a:r>
            <a:r>
              <a:rPr lang="fi-FI" dirty="0" smtClean="0"/>
              <a:t> </a:t>
            </a:r>
            <a:r>
              <a:rPr lang="fi-FI" dirty="0" err="1" smtClean="0"/>
              <a:t>other</a:t>
            </a:r>
            <a:r>
              <a:rPr lang="fi-FI" dirty="0" smtClean="0"/>
              <a:t> </a:t>
            </a:r>
            <a:r>
              <a:rPr lang="fi-FI" dirty="0" err="1" smtClean="0"/>
              <a:t>species</a:t>
            </a:r>
            <a:endParaRPr lang="fi-FI" dirty="0" smtClean="0"/>
          </a:p>
          <a:p>
            <a:pPr lvl="1"/>
            <a:endParaRPr lang="fi-FI" dirty="0" smtClean="0"/>
          </a:p>
          <a:p>
            <a:r>
              <a:rPr lang="fi-FI" dirty="0" err="1" smtClean="0"/>
              <a:t>Traditional</a:t>
            </a:r>
            <a:r>
              <a:rPr lang="fi-FI" dirty="0" smtClean="0"/>
              <a:t> </a:t>
            </a:r>
            <a:r>
              <a:rPr lang="fi-FI" dirty="0" err="1" smtClean="0"/>
              <a:t>plant</a:t>
            </a:r>
            <a:r>
              <a:rPr lang="fi-FI" dirty="0" smtClean="0"/>
              <a:t> </a:t>
            </a:r>
            <a:r>
              <a:rPr lang="fi-FI" dirty="0" err="1" smtClean="0"/>
              <a:t>breeding</a:t>
            </a:r>
            <a:endParaRPr lang="fi-FI" dirty="0" smtClean="0"/>
          </a:p>
          <a:p>
            <a:pPr lvl="1"/>
            <a:r>
              <a:rPr lang="fi-FI" dirty="0" smtClean="0"/>
              <a:t>Cross </a:t>
            </a:r>
            <a:r>
              <a:rPr lang="fi-FI" dirty="0" err="1" smtClean="0"/>
              <a:t>breeding</a:t>
            </a:r>
            <a:r>
              <a:rPr lang="fi-FI" dirty="0" smtClean="0"/>
              <a:t>, </a:t>
            </a:r>
            <a:r>
              <a:rPr lang="fi-FI" dirty="0" err="1" smtClean="0"/>
              <a:t>mutation</a:t>
            </a:r>
            <a:r>
              <a:rPr lang="fi-FI" dirty="0" smtClean="0"/>
              <a:t> (</a:t>
            </a:r>
            <a:r>
              <a:rPr lang="fi-FI" dirty="0" err="1" smtClean="0"/>
              <a:t>radiative</a:t>
            </a:r>
            <a:r>
              <a:rPr lang="fi-FI" dirty="0" smtClean="0"/>
              <a:t>, </a:t>
            </a:r>
            <a:r>
              <a:rPr lang="fi-FI" dirty="0" err="1" smtClean="0"/>
              <a:t>chemical</a:t>
            </a:r>
            <a:r>
              <a:rPr lang="fi-FI" dirty="0" smtClean="0"/>
              <a:t>), </a:t>
            </a:r>
            <a:r>
              <a:rPr lang="fi-FI" dirty="0" err="1" smtClean="0"/>
              <a:t>haploidy</a:t>
            </a:r>
            <a:endParaRPr lang="fi-FI" dirty="0" smtClean="0"/>
          </a:p>
          <a:p>
            <a:pPr lvl="1"/>
            <a:endParaRPr lang="fi-FI" dirty="0" smtClean="0"/>
          </a:p>
        </p:txBody>
      </p:sp>
    </p:spTree>
    <p:extLst>
      <p:ext uri="{BB962C8B-B14F-4D97-AF65-F5344CB8AC3E}">
        <p14:creationId xmlns:p14="http://schemas.microsoft.com/office/powerpoint/2010/main" val="263665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GMO</a:t>
            </a:r>
            <a:endParaRPr lang="en-US" dirty="0"/>
          </a:p>
        </p:txBody>
      </p:sp>
      <p:sp>
        <p:nvSpPr>
          <p:cNvPr id="3" name="Content Placeholder 2"/>
          <p:cNvSpPr>
            <a:spLocks noGrp="1"/>
          </p:cNvSpPr>
          <p:nvPr>
            <p:ph idx="1"/>
          </p:nvPr>
        </p:nvSpPr>
        <p:spPr/>
        <p:txBody>
          <a:bodyPr>
            <a:normAutofit/>
          </a:bodyPr>
          <a:lstStyle/>
          <a:p>
            <a:r>
              <a:rPr lang="fi-FI" dirty="0" err="1" smtClean="0"/>
              <a:t>The</a:t>
            </a:r>
            <a:r>
              <a:rPr lang="fi-FI" dirty="0" smtClean="0"/>
              <a:t> </a:t>
            </a:r>
            <a:r>
              <a:rPr lang="fi-FI" dirty="0" err="1" smtClean="0"/>
              <a:t>desired</a:t>
            </a:r>
            <a:r>
              <a:rPr lang="fi-FI" dirty="0" smtClean="0"/>
              <a:t> </a:t>
            </a:r>
            <a:r>
              <a:rPr lang="fi-FI" dirty="0" err="1" smtClean="0"/>
              <a:t>plant</a:t>
            </a:r>
            <a:r>
              <a:rPr lang="fi-FI" dirty="0" smtClean="0"/>
              <a:t> </a:t>
            </a:r>
            <a:r>
              <a:rPr lang="fi-FI" dirty="0" err="1" smtClean="0"/>
              <a:t>features</a:t>
            </a:r>
            <a:r>
              <a:rPr lang="fi-FI" dirty="0" smtClean="0"/>
              <a:t> </a:t>
            </a:r>
            <a:r>
              <a:rPr lang="fi-FI" dirty="0" err="1" smtClean="0"/>
              <a:t>can</a:t>
            </a:r>
            <a:r>
              <a:rPr lang="fi-FI" dirty="0" smtClean="0"/>
              <a:t> </a:t>
            </a:r>
            <a:r>
              <a:rPr lang="fi-FI" dirty="0" err="1" smtClean="0"/>
              <a:t>be</a:t>
            </a:r>
            <a:r>
              <a:rPr lang="fi-FI" dirty="0" smtClean="0"/>
              <a:t> </a:t>
            </a:r>
            <a:r>
              <a:rPr lang="fi-FI" dirty="0" err="1" smtClean="0"/>
              <a:t>developed</a:t>
            </a:r>
            <a:endParaRPr lang="fi-FI" dirty="0"/>
          </a:p>
          <a:p>
            <a:pPr lvl="1"/>
            <a:r>
              <a:rPr lang="fi-FI" dirty="0" err="1" smtClean="0"/>
              <a:t>Tolerance</a:t>
            </a:r>
            <a:r>
              <a:rPr lang="fi-FI" dirty="0" smtClean="0"/>
              <a:t> to </a:t>
            </a:r>
            <a:r>
              <a:rPr lang="fi-FI" dirty="0" err="1" smtClean="0"/>
              <a:t>certain</a:t>
            </a:r>
            <a:r>
              <a:rPr lang="fi-FI" dirty="0" smtClean="0"/>
              <a:t> </a:t>
            </a:r>
            <a:r>
              <a:rPr lang="fi-FI" dirty="0" err="1" smtClean="0"/>
              <a:t>pests</a:t>
            </a:r>
            <a:r>
              <a:rPr lang="fi-FI" dirty="0" smtClean="0"/>
              <a:t> </a:t>
            </a:r>
            <a:r>
              <a:rPr lang="fi-FI" dirty="0" err="1" smtClean="0"/>
              <a:t>or</a:t>
            </a:r>
            <a:r>
              <a:rPr lang="fi-FI" dirty="0" smtClean="0"/>
              <a:t> </a:t>
            </a:r>
            <a:r>
              <a:rPr lang="fi-FI" dirty="0" err="1" smtClean="0"/>
              <a:t>methorological</a:t>
            </a:r>
            <a:r>
              <a:rPr lang="fi-FI" dirty="0" smtClean="0"/>
              <a:t> </a:t>
            </a:r>
            <a:r>
              <a:rPr lang="fi-FI" dirty="0" err="1" smtClean="0"/>
              <a:t>phenomena</a:t>
            </a:r>
            <a:r>
              <a:rPr lang="fi-FI" dirty="0" smtClean="0"/>
              <a:t> (</a:t>
            </a:r>
            <a:r>
              <a:rPr lang="fi-FI" dirty="0" err="1" smtClean="0"/>
              <a:t>heat</a:t>
            </a:r>
            <a:r>
              <a:rPr lang="fi-FI" dirty="0" smtClean="0"/>
              <a:t>, </a:t>
            </a:r>
            <a:r>
              <a:rPr lang="fi-FI" dirty="0" err="1" smtClean="0"/>
              <a:t>drought</a:t>
            </a:r>
            <a:r>
              <a:rPr lang="fi-FI" dirty="0" smtClean="0"/>
              <a:t>)</a:t>
            </a:r>
          </a:p>
          <a:p>
            <a:endParaRPr lang="fi-FI" dirty="0"/>
          </a:p>
          <a:p>
            <a:r>
              <a:rPr lang="fi-FI" dirty="0" smtClean="0"/>
              <a:t>Golden </a:t>
            </a:r>
            <a:r>
              <a:rPr lang="fi-FI" dirty="0" err="1" smtClean="0"/>
              <a:t>rice</a:t>
            </a:r>
            <a:endParaRPr lang="fi-FI" dirty="0"/>
          </a:p>
          <a:p>
            <a:pPr lvl="1"/>
            <a:r>
              <a:rPr lang="fi-FI" dirty="0" err="1" smtClean="0"/>
              <a:t>Contains</a:t>
            </a:r>
            <a:r>
              <a:rPr lang="fi-FI" dirty="0" smtClean="0"/>
              <a:t> </a:t>
            </a:r>
            <a:r>
              <a:rPr lang="fi-FI" dirty="0" err="1" smtClean="0"/>
              <a:t>beta-carotene</a:t>
            </a:r>
            <a:r>
              <a:rPr lang="fi-FI" dirty="0" smtClean="0"/>
              <a:t> (A-</a:t>
            </a:r>
            <a:r>
              <a:rPr lang="fi-FI" dirty="0" err="1" smtClean="0"/>
              <a:t>vitamine</a:t>
            </a:r>
            <a:r>
              <a:rPr lang="fi-FI" dirty="0" smtClean="0"/>
              <a:t>) </a:t>
            </a:r>
          </a:p>
          <a:p>
            <a:pPr marL="457200" lvl="1" indent="0">
              <a:buNone/>
            </a:pPr>
            <a:r>
              <a:rPr lang="fi-FI" dirty="0" err="1" smtClean="0"/>
              <a:t>that</a:t>
            </a:r>
            <a:r>
              <a:rPr lang="fi-FI" dirty="0" smtClean="0"/>
              <a:t> </a:t>
            </a:r>
            <a:r>
              <a:rPr lang="fi-FI" dirty="0" err="1" smtClean="0"/>
              <a:t>lacks</a:t>
            </a:r>
            <a:r>
              <a:rPr lang="fi-FI" dirty="0" smtClean="0"/>
              <a:t> </a:t>
            </a:r>
            <a:r>
              <a:rPr lang="fi-FI" dirty="0" err="1" smtClean="0"/>
              <a:t>e.g</a:t>
            </a:r>
            <a:r>
              <a:rPr lang="fi-FI" dirty="0" smtClean="0"/>
              <a:t>. in </a:t>
            </a:r>
            <a:r>
              <a:rPr lang="fi-FI" dirty="0" err="1" smtClean="0"/>
              <a:t>India</a:t>
            </a:r>
            <a:r>
              <a:rPr lang="fi-FI" dirty="0" smtClean="0"/>
              <a:t> and </a:t>
            </a:r>
            <a:r>
              <a:rPr lang="fi-FI" dirty="0" err="1" smtClean="0"/>
              <a:t>Africa</a:t>
            </a:r>
            <a:endParaRPr lang="en-US" dirty="0"/>
          </a:p>
        </p:txBody>
      </p:sp>
      <p:sp>
        <p:nvSpPr>
          <p:cNvPr id="5" name="Suorakulmio 4"/>
          <p:cNvSpPr/>
          <p:nvPr/>
        </p:nvSpPr>
        <p:spPr>
          <a:xfrm>
            <a:off x="5493609" y="6360513"/>
            <a:ext cx="5680529" cy="369332"/>
          </a:xfrm>
          <a:prstGeom prst="rect">
            <a:avLst/>
          </a:prstGeom>
        </p:spPr>
        <p:txBody>
          <a:bodyPr wrap="none">
            <a:spAutoFit/>
          </a:bodyPr>
          <a:lstStyle/>
          <a:p>
            <a:r>
              <a:rPr lang="fi-FI" dirty="0">
                <a:hlinkClick r:id="rId2"/>
              </a:rPr>
              <a:t>https://</a:t>
            </a:r>
            <a:r>
              <a:rPr lang="fi-FI" dirty="0" smtClean="0">
                <a:hlinkClick r:id="rId2"/>
              </a:rPr>
              <a:t>commons.wikimedia.org/wiki/File:Golden_Rice.jpg</a:t>
            </a:r>
            <a:r>
              <a:rPr lang="fi-FI" dirty="0" smtClean="0"/>
              <a:t> </a:t>
            </a:r>
            <a:endParaRPr lang="fi-FI" dirty="0"/>
          </a:p>
        </p:txBody>
      </p:sp>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102" y="2863515"/>
            <a:ext cx="5090400" cy="3380874"/>
          </a:xfrm>
          <a:prstGeom prst="rect">
            <a:avLst/>
          </a:prstGeom>
        </p:spPr>
      </p:pic>
    </p:spTree>
    <p:extLst>
      <p:ext uri="{BB962C8B-B14F-4D97-AF65-F5344CB8AC3E}">
        <p14:creationId xmlns:p14="http://schemas.microsoft.com/office/powerpoint/2010/main" val="225817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64066" y="604574"/>
            <a:ext cx="10515600" cy="1325563"/>
          </a:xfrm>
        </p:spPr>
        <p:txBody>
          <a:bodyPr/>
          <a:lstStyle/>
          <a:p>
            <a:r>
              <a:rPr lang="fi-FI" dirty="0" err="1" smtClean="0"/>
              <a:t>Fishery</a:t>
            </a:r>
            <a:r>
              <a:rPr lang="fi-FI" dirty="0" smtClean="0"/>
              <a:t> </a:t>
            </a:r>
            <a:r>
              <a:rPr lang="fi-FI" dirty="0" err="1" smtClean="0"/>
              <a:t>overexploitation</a:t>
            </a:r>
            <a:endParaRPr lang="fi-FI" dirty="0"/>
          </a:p>
        </p:txBody>
      </p:sp>
      <p:sp>
        <p:nvSpPr>
          <p:cNvPr id="3" name="Sisällön paikkamerkki 2"/>
          <p:cNvSpPr>
            <a:spLocks noGrp="1"/>
          </p:cNvSpPr>
          <p:nvPr>
            <p:ph idx="1"/>
          </p:nvPr>
        </p:nvSpPr>
        <p:spPr>
          <a:xfrm>
            <a:off x="364066" y="2411428"/>
            <a:ext cx="11887198" cy="4523846"/>
          </a:xfrm>
        </p:spPr>
        <p:txBody>
          <a:bodyPr/>
          <a:lstStyle/>
          <a:p>
            <a:r>
              <a:rPr lang="fi-FI" b="1" dirty="0" smtClean="0"/>
              <a:t>~1/3 of </a:t>
            </a:r>
            <a:r>
              <a:rPr lang="fi-FI" b="1" dirty="0" err="1" smtClean="0"/>
              <a:t>world’s</a:t>
            </a:r>
            <a:r>
              <a:rPr lang="fi-FI" b="1" dirty="0" smtClean="0"/>
              <a:t> </a:t>
            </a:r>
            <a:r>
              <a:rPr lang="fi-FI" b="1" dirty="0" err="1" smtClean="0"/>
              <a:t>fish</a:t>
            </a:r>
            <a:r>
              <a:rPr lang="fi-FI" b="1" dirty="0" smtClean="0"/>
              <a:t> </a:t>
            </a:r>
            <a:r>
              <a:rPr lang="fi-FI" b="1" dirty="0" err="1" smtClean="0"/>
              <a:t>stocks</a:t>
            </a:r>
            <a:r>
              <a:rPr lang="fi-FI" b="1" dirty="0" smtClean="0"/>
              <a:t> </a:t>
            </a:r>
            <a:r>
              <a:rPr lang="fi-FI" b="1" dirty="0" err="1" smtClean="0"/>
              <a:t>are</a:t>
            </a:r>
            <a:r>
              <a:rPr lang="fi-FI" b="1" dirty="0" smtClean="0"/>
              <a:t> </a:t>
            </a:r>
            <a:r>
              <a:rPr lang="fi-FI" b="1" dirty="0" err="1" smtClean="0"/>
              <a:t>overfished</a:t>
            </a:r>
            <a:endParaRPr lang="fi-FI" b="1" dirty="0" smtClean="0"/>
          </a:p>
          <a:p>
            <a:pPr marL="0" indent="0">
              <a:buNone/>
            </a:pPr>
            <a:endParaRPr lang="fi-FI" b="1" dirty="0" smtClean="0"/>
          </a:p>
          <a:p>
            <a:r>
              <a:rPr lang="fi-FI" sz="2133" b="1" dirty="0" err="1" smtClean="0"/>
              <a:t>Aquaculture</a:t>
            </a:r>
            <a:r>
              <a:rPr lang="fi-FI" sz="2133" b="1" dirty="0" smtClean="0"/>
              <a:t> </a:t>
            </a:r>
            <a:r>
              <a:rPr lang="fi-FI" sz="2133" b="1" dirty="0" err="1" smtClean="0"/>
              <a:t>causes</a:t>
            </a:r>
            <a:r>
              <a:rPr lang="fi-FI" sz="2133" b="1" dirty="0" smtClean="0"/>
              <a:t> </a:t>
            </a:r>
            <a:r>
              <a:rPr lang="fi-FI" sz="2133" b="1" dirty="0" err="1" smtClean="0"/>
              <a:t>eutrophication</a:t>
            </a:r>
            <a:r>
              <a:rPr lang="fi-FI" sz="2133" b="1" dirty="0" smtClean="0"/>
              <a:t>, </a:t>
            </a:r>
            <a:r>
              <a:rPr lang="fi-FI" sz="2133" b="1" dirty="0" err="1" smtClean="0"/>
              <a:t>feed</a:t>
            </a:r>
            <a:r>
              <a:rPr lang="fi-FI" sz="2133" b="1" dirty="0" smtClean="0"/>
              <a:t> </a:t>
            </a:r>
            <a:r>
              <a:rPr lang="fi-FI" sz="2133" b="1" dirty="0" err="1" smtClean="0"/>
              <a:t>imports</a:t>
            </a:r>
            <a:r>
              <a:rPr lang="fi-FI" sz="2133" b="1" dirty="0" smtClean="0"/>
              <a:t> and </a:t>
            </a:r>
            <a:r>
              <a:rPr lang="fi-FI" sz="2133" b="1" dirty="0" err="1" smtClean="0"/>
              <a:t>low-value</a:t>
            </a:r>
            <a:r>
              <a:rPr lang="fi-FI" sz="2133" b="1" dirty="0" smtClean="0"/>
              <a:t> </a:t>
            </a:r>
            <a:r>
              <a:rPr lang="fi-FI" sz="2133" b="1" dirty="0" err="1" smtClean="0"/>
              <a:t>fishes</a:t>
            </a:r>
            <a:r>
              <a:rPr lang="fi-FI" sz="2133" b="1" dirty="0" smtClean="0"/>
              <a:t> </a:t>
            </a:r>
            <a:r>
              <a:rPr lang="fi-FI" sz="2133" b="1" dirty="0" err="1" smtClean="0"/>
              <a:t>using</a:t>
            </a:r>
            <a:r>
              <a:rPr lang="fi-FI" sz="2133" b="1" dirty="0" smtClean="0"/>
              <a:t> as a </a:t>
            </a:r>
            <a:r>
              <a:rPr lang="fi-FI" sz="2133" b="1" dirty="0" err="1" smtClean="0"/>
              <a:t>feed</a:t>
            </a:r>
            <a:endParaRPr lang="fi-FI" sz="2133" b="1" dirty="0" smtClean="0"/>
          </a:p>
        </p:txBody>
      </p:sp>
    </p:spTree>
    <p:extLst>
      <p:ext uri="{BB962C8B-B14F-4D97-AF65-F5344CB8AC3E}">
        <p14:creationId xmlns:p14="http://schemas.microsoft.com/office/powerpoint/2010/main" val="211800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Meat</a:t>
            </a:r>
            <a:r>
              <a:rPr lang="fi-FI" dirty="0" smtClean="0"/>
              <a:t> </a:t>
            </a:r>
            <a:r>
              <a:rPr lang="fi-FI" dirty="0" err="1" smtClean="0"/>
              <a:t>production</a:t>
            </a:r>
            <a:endParaRPr lang="en-US" dirty="0"/>
          </a:p>
        </p:txBody>
      </p:sp>
      <p:sp>
        <p:nvSpPr>
          <p:cNvPr id="3" name="Content Placeholder 2"/>
          <p:cNvSpPr>
            <a:spLocks noGrp="1"/>
          </p:cNvSpPr>
          <p:nvPr>
            <p:ph idx="1"/>
          </p:nvPr>
        </p:nvSpPr>
        <p:spPr/>
        <p:txBody>
          <a:bodyPr/>
          <a:lstStyle/>
          <a:p>
            <a:r>
              <a:rPr lang="fi-FI" dirty="0" smtClean="0"/>
              <a:t>8-15 </a:t>
            </a:r>
            <a:r>
              <a:rPr lang="fi-FI" dirty="0"/>
              <a:t>% </a:t>
            </a:r>
            <a:r>
              <a:rPr lang="fi-FI" dirty="0" err="1" smtClean="0"/>
              <a:t>global</a:t>
            </a:r>
            <a:r>
              <a:rPr lang="fi-FI" dirty="0" smtClean="0"/>
              <a:t> GHG </a:t>
            </a:r>
            <a:r>
              <a:rPr lang="fi-FI" dirty="0" err="1" smtClean="0"/>
              <a:t>emissions</a:t>
            </a:r>
            <a:endParaRPr lang="fi-FI" dirty="0"/>
          </a:p>
          <a:p>
            <a:r>
              <a:rPr lang="fi-FI" dirty="0" smtClean="0"/>
              <a:t>25-32 % </a:t>
            </a:r>
            <a:r>
              <a:rPr lang="fi-FI" dirty="0" err="1" smtClean="0"/>
              <a:t>water-use</a:t>
            </a:r>
            <a:endParaRPr lang="fi-FI" dirty="0"/>
          </a:p>
          <a:p>
            <a:pPr lvl="1">
              <a:buFont typeface="Courier New" panose="02070309020205020404" pitchFamily="49" charset="0"/>
              <a:buChar char="o"/>
            </a:pPr>
            <a:r>
              <a:rPr lang="fi-FI" dirty="0" err="1" smtClean="0"/>
              <a:t>Comparing</a:t>
            </a:r>
            <a:r>
              <a:rPr lang="fi-FI" dirty="0" smtClean="0"/>
              <a:t> to </a:t>
            </a:r>
            <a:r>
              <a:rPr lang="fi-FI" dirty="0" err="1" smtClean="0"/>
              <a:t>eg</a:t>
            </a:r>
            <a:r>
              <a:rPr lang="fi-FI" dirty="0" smtClean="0"/>
              <a:t>. </a:t>
            </a:r>
            <a:r>
              <a:rPr lang="fi-FI" dirty="0" err="1" smtClean="0"/>
              <a:t>transportation</a:t>
            </a:r>
            <a:r>
              <a:rPr lang="fi-FI" dirty="0" smtClean="0"/>
              <a:t> 13 </a:t>
            </a:r>
            <a:r>
              <a:rPr lang="fi-FI" dirty="0"/>
              <a:t>%</a:t>
            </a:r>
          </a:p>
          <a:p>
            <a:pPr>
              <a:buFont typeface="Courier New" panose="02070309020205020404" pitchFamily="49" charset="0"/>
              <a:buChar char="o"/>
            </a:pPr>
            <a:endParaRPr lang="fi-FI" dirty="0" smtClean="0"/>
          </a:p>
          <a:p>
            <a:pPr>
              <a:buFont typeface="Courier New" panose="02070309020205020404" pitchFamily="49" charset="0"/>
              <a:buChar char="o"/>
            </a:pPr>
            <a:r>
              <a:rPr lang="fi-FI" dirty="0" err="1" smtClean="0"/>
              <a:t>Efficiency</a:t>
            </a:r>
            <a:r>
              <a:rPr lang="fi-FI" dirty="0" smtClean="0"/>
              <a:t> of </a:t>
            </a:r>
            <a:r>
              <a:rPr lang="fi-FI" dirty="0" err="1" smtClean="0"/>
              <a:t>meat</a:t>
            </a:r>
            <a:r>
              <a:rPr lang="fi-FI" dirty="0" smtClean="0"/>
              <a:t> ~10 </a:t>
            </a:r>
            <a:r>
              <a:rPr lang="fi-FI" dirty="0"/>
              <a:t>– 20 </a:t>
            </a:r>
            <a:r>
              <a:rPr lang="fi-FI" dirty="0" smtClean="0"/>
              <a:t>%</a:t>
            </a:r>
          </a:p>
          <a:p>
            <a:pPr lvl="1">
              <a:buFont typeface="Courier New" panose="02070309020205020404" pitchFamily="49" charset="0"/>
              <a:buChar char="o"/>
            </a:pPr>
            <a:r>
              <a:rPr lang="fi-FI" dirty="0" smtClean="0"/>
              <a:t>5-10 kg </a:t>
            </a:r>
            <a:r>
              <a:rPr lang="fi-FI" dirty="0" err="1" smtClean="0"/>
              <a:t>feed</a:t>
            </a:r>
            <a:r>
              <a:rPr lang="fi-FI" dirty="0" smtClean="0"/>
              <a:t> / kg </a:t>
            </a:r>
            <a:r>
              <a:rPr lang="fi-FI" dirty="0" err="1" smtClean="0"/>
              <a:t>meat</a:t>
            </a:r>
            <a:endParaRPr lang="fi-FI" dirty="0" smtClean="0"/>
          </a:p>
          <a:p>
            <a:pPr lvl="1">
              <a:buFont typeface="Courier New" panose="02070309020205020404" pitchFamily="49" charset="0"/>
              <a:buChar char="o"/>
            </a:pPr>
            <a:endParaRPr lang="fi-FI" dirty="0"/>
          </a:p>
          <a:p>
            <a:pPr lvl="1">
              <a:buFont typeface="Courier New" panose="02070309020205020404" pitchFamily="49" charset="0"/>
              <a:buChar char="o"/>
            </a:pPr>
            <a:r>
              <a:rPr lang="fi-FI" dirty="0" err="1" smtClean="0"/>
              <a:t>However</a:t>
            </a:r>
            <a:r>
              <a:rPr lang="fi-FI" dirty="0" smtClean="0"/>
              <a:t>, </a:t>
            </a:r>
            <a:r>
              <a:rPr lang="fi-FI" dirty="0" err="1" smtClean="0"/>
              <a:t>livestock</a:t>
            </a:r>
            <a:r>
              <a:rPr lang="fi-FI" dirty="0" smtClean="0"/>
              <a:t> </a:t>
            </a:r>
            <a:r>
              <a:rPr lang="fi-FI" dirty="0" err="1" smtClean="0"/>
              <a:t>can</a:t>
            </a:r>
            <a:r>
              <a:rPr lang="fi-FI" dirty="0" smtClean="0"/>
              <a:t> </a:t>
            </a:r>
            <a:r>
              <a:rPr lang="fi-FI" dirty="0" err="1" smtClean="0"/>
              <a:t>transform</a:t>
            </a:r>
            <a:r>
              <a:rPr lang="fi-FI" dirty="0" smtClean="0"/>
              <a:t> </a:t>
            </a:r>
            <a:r>
              <a:rPr lang="fi-FI" dirty="0" err="1" smtClean="0"/>
              <a:t>materials</a:t>
            </a:r>
            <a:r>
              <a:rPr lang="fi-FI" dirty="0" smtClean="0"/>
              <a:t> </a:t>
            </a:r>
            <a:r>
              <a:rPr lang="fi-FI" dirty="0" err="1" smtClean="0"/>
              <a:t>non-edible</a:t>
            </a:r>
            <a:r>
              <a:rPr lang="fi-FI" dirty="0" smtClean="0"/>
              <a:t> for </a:t>
            </a:r>
            <a:r>
              <a:rPr lang="fi-FI" dirty="0" err="1" smtClean="0"/>
              <a:t>human</a:t>
            </a:r>
            <a:r>
              <a:rPr lang="fi-FI" dirty="0" smtClean="0"/>
              <a:t> (</a:t>
            </a:r>
            <a:r>
              <a:rPr lang="fi-FI" dirty="0" err="1" smtClean="0"/>
              <a:t>grass</a:t>
            </a:r>
            <a:r>
              <a:rPr lang="fi-FI" dirty="0" smtClean="0"/>
              <a:t>, etc.) to </a:t>
            </a:r>
            <a:r>
              <a:rPr lang="fi-FI" dirty="0" err="1" smtClean="0"/>
              <a:t>edible</a:t>
            </a:r>
            <a:r>
              <a:rPr lang="fi-FI" dirty="0" smtClean="0"/>
              <a:t> </a:t>
            </a:r>
            <a:r>
              <a:rPr lang="fi-FI" dirty="0" err="1" smtClean="0"/>
              <a:t>meat</a:t>
            </a:r>
            <a:r>
              <a:rPr lang="fi-FI" dirty="0" smtClean="0"/>
              <a:t> (and </a:t>
            </a:r>
            <a:r>
              <a:rPr lang="fi-FI" dirty="0" err="1" smtClean="0"/>
              <a:t>still</a:t>
            </a:r>
            <a:r>
              <a:rPr lang="fi-FI" dirty="0" smtClean="0"/>
              <a:t> </a:t>
            </a:r>
            <a:r>
              <a:rPr lang="fi-FI" dirty="0" err="1" smtClean="0"/>
              <a:t>produce</a:t>
            </a:r>
            <a:r>
              <a:rPr lang="fi-FI" dirty="0" smtClean="0"/>
              <a:t> </a:t>
            </a:r>
            <a:r>
              <a:rPr lang="fi-FI" dirty="0" err="1" smtClean="0"/>
              <a:t>recyclable</a:t>
            </a:r>
            <a:r>
              <a:rPr lang="fi-FI" dirty="0" smtClean="0"/>
              <a:t> </a:t>
            </a:r>
            <a:r>
              <a:rPr lang="fi-FI" dirty="0" err="1" smtClean="0"/>
              <a:t>nutrients</a:t>
            </a:r>
            <a:r>
              <a:rPr lang="fi-FI" dirty="0"/>
              <a:t> </a:t>
            </a:r>
            <a:r>
              <a:rPr lang="fi-FI" dirty="0" smtClean="0"/>
              <a:t>via </a:t>
            </a:r>
            <a:r>
              <a:rPr lang="fi-FI" dirty="0" err="1" smtClean="0"/>
              <a:t>manure</a:t>
            </a:r>
            <a:r>
              <a:rPr lang="fi-FI" dirty="0" smtClean="0"/>
              <a:t>)</a:t>
            </a:r>
          </a:p>
          <a:p>
            <a:pPr>
              <a:buFont typeface="Courier New" panose="02070309020205020404" pitchFamily="49" charset="0"/>
              <a:buChar char="o"/>
            </a:pPr>
            <a:endParaRPr lang="en-US" dirty="0"/>
          </a:p>
        </p:txBody>
      </p:sp>
      <p:sp>
        <p:nvSpPr>
          <p:cNvPr id="7" name="TextBox 6"/>
          <p:cNvSpPr txBox="1"/>
          <p:nvPr/>
        </p:nvSpPr>
        <p:spPr>
          <a:xfrm>
            <a:off x="2751909" y="6113418"/>
            <a:ext cx="4023360" cy="254044"/>
          </a:xfrm>
          <a:prstGeom prst="rect">
            <a:avLst/>
          </a:prstGeom>
          <a:noFill/>
        </p:spPr>
        <p:txBody>
          <a:bodyPr wrap="square" rtlCol="0">
            <a:spAutoFit/>
          </a:bodyPr>
          <a:lstStyle/>
          <a:p>
            <a:r>
              <a:rPr lang="en-US" sz="1051" dirty="0"/>
              <a:t>ftp://ftp.fao.org/docrep/fao/010/a0701e/a0701e03.pdf</a:t>
            </a:r>
          </a:p>
        </p:txBody>
      </p:sp>
    </p:spTree>
    <p:extLst>
      <p:ext uri="{BB962C8B-B14F-4D97-AF65-F5344CB8AC3E}">
        <p14:creationId xmlns:p14="http://schemas.microsoft.com/office/powerpoint/2010/main" val="154496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Soil</a:t>
            </a:r>
            <a:endParaRPr lang="fi-FI" dirty="0"/>
          </a:p>
        </p:txBody>
      </p:sp>
      <p:sp>
        <p:nvSpPr>
          <p:cNvPr id="3" name="Sisällön paikkamerkki 2"/>
          <p:cNvSpPr>
            <a:spLocks noGrp="1"/>
          </p:cNvSpPr>
          <p:nvPr>
            <p:ph idx="1"/>
          </p:nvPr>
        </p:nvSpPr>
        <p:spPr/>
        <p:txBody>
          <a:bodyPr>
            <a:normAutofit/>
          </a:bodyPr>
          <a:lstStyle/>
          <a:p>
            <a:r>
              <a:rPr lang="fi-FI" dirty="0"/>
              <a:t>~1/3 of </a:t>
            </a:r>
            <a:r>
              <a:rPr lang="fi-FI" dirty="0" err="1"/>
              <a:t>fertile</a:t>
            </a:r>
            <a:r>
              <a:rPr lang="fi-FI" dirty="0"/>
              <a:t> </a:t>
            </a:r>
            <a:r>
              <a:rPr lang="fi-FI" dirty="0" err="1"/>
              <a:t>soil</a:t>
            </a:r>
            <a:r>
              <a:rPr lang="fi-FI" dirty="0"/>
              <a:t> </a:t>
            </a:r>
            <a:r>
              <a:rPr lang="fi-FI" dirty="0" err="1"/>
              <a:t>has</a:t>
            </a:r>
            <a:r>
              <a:rPr lang="fi-FI" dirty="0"/>
              <a:t> </a:t>
            </a:r>
            <a:r>
              <a:rPr lang="fi-FI" dirty="0" err="1"/>
              <a:t>disappeared</a:t>
            </a:r>
            <a:r>
              <a:rPr lang="fi-FI" dirty="0"/>
              <a:t> in just 40 </a:t>
            </a:r>
            <a:r>
              <a:rPr lang="fi-FI" dirty="0" err="1"/>
              <a:t>years</a:t>
            </a:r>
            <a:r>
              <a:rPr lang="fi-FI" dirty="0"/>
              <a:t> </a:t>
            </a:r>
            <a:r>
              <a:rPr lang="fi-FI" dirty="0" err="1"/>
              <a:t>by</a:t>
            </a:r>
            <a:r>
              <a:rPr lang="fi-FI" dirty="0"/>
              <a:t> </a:t>
            </a:r>
            <a:r>
              <a:rPr lang="fi-FI" dirty="0" err="1" smtClean="0"/>
              <a:t>soil</a:t>
            </a:r>
            <a:r>
              <a:rPr lang="fi-FI" dirty="0" smtClean="0"/>
              <a:t> </a:t>
            </a:r>
            <a:r>
              <a:rPr lang="fi-FI" dirty="0" err="1" smtClean="0"/>
              <a:t>erosion</a:t>
            </a:r>
            <a:r>
              <a:rPr lang="fi-FI" dirty="0" smtClean="0"/>
              <a:t> and </a:t>
            </a:r>
            <a:r>
              <a:rPr lang="fi-FI" dirty="0" err="1" smtClean="0"/>
              <a:t>toxication</a:t>
            </a:r>
            <a:endParaRPr lang="fi-FI" dirty="0" smtClean="0"/>
          </a:p>
          <a:p>
            <a:pPr marL="0" indent="0">
              <a:buNone/>
            </a:pPr>
            <a:endParaRPr lang="fi-FI" dirty="0"/>
          </a:p>
          <a:p>
            <a:r>
              <a:rPr lang="fi-FI" dirty="0" err="1" smtClean="0"/>
              <a:t>The</a:t>
            </a:r>
            <a:r>
              <a:rPr lang="fi-FI" dirty="0" smtClean="0"/>
              <a:t> </a:t>
            </a:r>
            <a:r>
              <a:rPr lang="fi-FI" dirty="0" err="1" smtClean="0"/>
              <a:t>quality</a:t>
            </a:r>
            <a:r>
              <a:rPr lang="fi-FI" dirty="0" smtClean="0"/>
              <a:t> and </a:t>
            </a:r>
            <a:r>
              <a:rPr lang="fi-FI" dirty="0" err="1" smtClean="0"/>
              <a:t>erosion-durability</a:t>
            </a:r>
            <a:r>
              <a:rPr lang="fi-FI" dirty="0" smtClean="0"/>
              <a:t> of </a:t>
            </a:r>
            <a:r>
              <a:rPr lang="fi-FI" dirty="0" err="1" smtClean="0"/>
              <a:t>soil</a:t>
            </a:r>
            <a:r>
              <a:rPr lang="fi-FI" dirty="0" smtClean="0"/>
              <a:t> </a:t>
            </a:r>
            <a:r>
              <a:rPr lang="fi-FI" dirty="0" err="1" smtClean="0"/>
              <a:t>can</a:t>
            </a:r>
            <a:r>
              <a:rPr lang="fi-FI" dirty="0" smtClean="0"/>
              <a:t> </a:t>
            </a:r>
            <a:r>
              <a:rPr lang="fi-FI" dirty="0" err="1" smtClean="0"/>
              <a:t>be</a:t>
            </a:r>
            <a:r>
              <a:rPr lang="fi-FI" dirty="0" smtClean="0"/>
              <a:t> </a:t>
            </a:r>
            <a:r>
              <a:rPr lang="fi-FI" dirty="0" err="1" smtClean="0"/>
              <a:t>enhanced</a:t>
            </a:r>
            <a:r>
              <a:rPr lang="fi-FI" dirty="0" smtClean="0"/>
              <a:t> </a:t>
            </a:r>
            <a:r>
              <a:rPr lang="fi-FI" dirty="0" err="1" smtClean="0"/>
              <a:t>by</a:t>
            </a:r>
            <a:endParaRPr lang="fi-FI" dirty="0" smtClean="0"/>
          </a:p>
          <a:p>
            <a:pPr lvl="1"/>
            <a:r>
              <a:rPr lang="fi-FI" dirty="0" err="1" smtClean="0"/>
              <a:t>Crop</a:t>
            </a:r>
            <a:r>
              <a:rPr lang="fi-FI" dirty="0" smtClean="0"/>
              <a:t> </a:t>
            </a:r>
            <a:r>
              <a:rPr lang="fi-FI" dirty="0" err="1" smtClean="0"/>
              <a:t>rotation</a:t>
            </a:r>
            <a:endParaRPr lang="fi-FI" dirty="0"/>
          </a:p>
          <a:p>
            <a:pPr lvl="1"/>
            <a:r>
              <a:rPr lang="fi-FI" dirty="0" err="1" smtClean="0"/>
              <a:t>Cover</a:t>
            </a:r>
            <a:r>
              <a:rPr lang="fi-FI" dirty="0" smtClean="0"/>
              <a:t> </a:t>
            </a:r>
            <a:r>
              <a:rPr lang="fi-FI" dirty="0" err="1" smtClean="0"/>
              <a:t>crops</a:t>
            </a:r>
            <a:endParaRPr lang="fi-FI" dirty="0"/>
          </a:p>
          <a:p>
            <a:pPr lvl="1"/>
            <a:r>
              <a:rPr lang="fi-FI" dirty="0" err="1" smtClean="0"/>
              <a:t>Moderate</a:t>
            </a:r>
            <a:r>
              <a:rPr lang="fi-FI" dirty="0" smtClean="0"/>
              <a:t>/</a:t>
            </a:r>
            <a:r>
              <a:rPr lang="fi-FI" dirty="0" err="1" smtClean="0"/>
              <a:t>light</a:t>
            </a:r>
            <a:r>
              <a:rPr lang="fi-FI" dirty="0" smtClean="0"/>
              <a:t> </a:t>
            </a:r>
            <a:r>
              <a:rPr lang="fi-FI" dirty="0" err="1" smtClean="0"/>
              <a:t>preparation</a:t>
            </a:r>
            <a:r>
              <a:rPr lang="fi-FI" dirty="0" smtClean="0"/>
              <a:t> of </a:t>
            </a:r>
            <a:r>
              <a:rPr lang="fi-FI" dirty="0" err="1" smtClean="0"/>
              <a:t>soil</a:t>
            </a:r>
            <a:r>
              <a:rPr lang="fi-FI" dirty="0" smtClean="0"/>
              <a:t> </a:t>
            </a:r>
            <a:r>
              <a:rPr lang="fi-FI" dirty="0" err="1" smtClean="0"/>
              <a:t>or</a:t>
            </a:r>
            <a:r>
              <a:rPr lang="fi-FI" dirty="0" smtClean="0"/>
              <a:t> no </a:t>
            </a:r>
            <a:r>
              <a:rPr lang="fi-FI" dirty="0" err="1" smtClean="0"/>
              <a:t>soil</a:t>
            </a:r>
            <a:r>
              <a:rPr lang="fi-FI" dirty="0" smtClean="0"/>
              <a:t> </a:t>
            </a:r>
            <a:r>
              <a:rPr lang="fi-FI" dirty="0" err="1" smtClean="0"/>
              <a:t>preparation</a:t>
            </a:r>
            <a:r>
              <a:rPr lang="fi-FI" dirty="0" smtClean="0"/>
              <a:t> at  </a:t>
            </a:r>
            <a:r>
              <a:rPr lang="fi-FI" dirty="0" err="1" smtClean="0"/>
              <a:t>all</a:t>
            </a:r>
            <a:endParaRPr lang="fi-FI" dirty="0"/>
          </a:p>
          <a:p>
            <a:endParaRPr lang="fi-FI" dirty="0"/>
          </a:p>
        </p:txBody>
      </p:sp>
      <p:sp>
        <p:nvSpPr>
          <p:cNvPr id="7" name="Tekstiruutu 6"/>
          <p:cNvSpPr txBox="1"/>
          <p:nvPr/>
        </p:nvSpPr>
        <p:spPr>
          <a:xfrm>
            <a:off x="2567491" y="5982901"/>
            <a:ext cx="4955459" cy="254044"/>
          </a:xfrm>
          <a:prstGeom prst="rect">
            <a:avLst/>
          </a:prstGeom>
          <a:noFill/>
        </p:spPr>
        <p:txBody>
          <a:bodyPr wrap="square" rtlCol="0">
            <a:spAutoFit/>
          </a:bodyPr>
          <a:lstStyle/>
          <a:p>
            <a:r>
              <a:rPr lang="fi-FI" sz="1051" dirty="0"/>
              <a:t>http://grantham.sheffield.ac.uk/soil-loss-an-unfolding-global-disaster/</a:t>
            </a:r>
          </a:p>
        </p:txBody>
      </p:sp>
    </p:spTree>
    <p:extLst>
      <p:ext uri="{BB962C8B-B14F-4D97-AF65-F5344CB8AC3E}">
        <p14:creationId xmlns:p14="http://schemas.microsoft.com/office/powerpoint/2010/main" val="99271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Others</a:t>
            </a:r>
            <a:endParaRPr lang="fi-FI" dirty="0"/>
          </a:p>
        </p:txBody>
      </p:sp>
      <p:sp>
        <p:nvSpPr>
          <p:cNvPr id="4" name="Tekstin paikkamerkki 3"/>
          <p:cNvSpPr>
            <a:spLocks noGrp="1"/>
          </p:cNvSpPr>
          <p:nvPr>
            <p:ph type="body" idx="1"/>
          </p:nvPr>
        </p:nvSpPr>
        <p:spPr/>
        <p:txBody>
          <a:bodyPr/>
          <a:lstStyle/>
          <a:p>
            <a:endParaRPr lang="fi-FI"/>
          </a:p>
        </p:txBody>
      </p:sp>
    </p:spTree>
    <p:extLst>
      <p:ext uri="{BB962C8B-B14F-4D97-AF65-F5344CB8AC3E}">
        <p14:creationId xmlns:p14="http://schemas.microsoft.com/office/powerpoint/2010/main" val="2007669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Forests</a:t>
            </a:r>
            <a:endParaRPr lang="en-US" dirty="0"/>
          </a:p>
        </p:txBody>
      </p:sp>
      <p:sp>
        <p:nvSpPr>
          <p:cNvPr id="3" name="Content Placeholder 2"/>
          <p:cNvSpPr>
            <a:spLocks noGrp="1"/>
          </p:cNvSpPr>
          <p:nvPr>
            <p:ph idx="1"/>
          </p:nvPr>
        </p:nvSpPr>
        <p:spPr>
          <a:xfrm>
            <a:off x="3392905" y="365125"/>
            <a:ext cx="7471611" cy="6300370"/>
          </a:xfrm>
        </p:spPr>
        <p:txBody>
          <a:bodyPr>
            <a:normAutofit/>
          </a:bodyPr>
          <a:lstStyle/>
          <a:p>
            <a:r>
              <a:rPr lang="fi-FI" dirty="0" err="1" smtClean="0"/>
              <a:t>Pre-industrial</a:t>
            </a:r>
            <a:r>
              <a:rPr lang="fi-FI" dirty="0" smtClean="0"/>
              <a:t> </a:t>
            </a:r>
            <a:r>
              <a:rPr lang="fi-FI" dirty="0" err="1" smtClean="0"/>
              <a:t>era</a:t>
            </a:r>
            <a:r>
              <a:rPr lang="fi-FI" dirty="0" smtClean="0"/>
              <a:t>:</a:t>
            </a:r>
            <a:endParaRPr lang="fi-FI" dirty="0"/>
          </a:p>
          <a:p>
            <a:pPr lvl="1"/>
            <a:r>
              <a:rPr lang="fi-FI" dirty="0" smtClean="0"/>
              <a:t>Home</a:t>
            </a:r>
            <a:endParaRPr lang="fi-FI" dirty="0"/>
          </a:p>
          <a:p>
            <a:pPr lvl="1"/>
            <a:r>
              <a:rPr lang="fi-FI" dirty="0" smtClean="0"/>
              <a:t>Food, </a:t>
            </a:r>
            <a:r>
              <a:rPr lang="fi-FI" dirty="0" err="1" smtClean="0"/>
              <a:t>medicine</a:t>
            </a:r>
            <a:endParaRPr lang="fi-FI" dirty="0"/>
          </a:p>
          <a:p>
            <a:pPr lvl="1"/>
            <a:r>
              <a:rPr lang="fi-FI" dirty="0" err="1"/>
              <a:t>F</a:t>
            </a:r>
            <a:r>
              <a:rPr lang="fi-FI" dirty="0" err="1" smtClean="0"/>
              <a:t>irewood</a:t>
            </a:r>
            <a:endParaRPr lang="fi-FI" dirty="0" smtClean="0"/>
          </a:p>
          <a:p>
            <a:pPr marL="609585" lvl="1" indent="0">
              <a:buNone/>
            </a:pPr>
            <a:endParaRPr lang="fi-FI" dirty="0"/>
          </a:p>
          <a:p>
            <a:r>
              <a:rPr lang="fi-FI" dirty="0" smtClean="0"/>
              <a:t>Industrial </a:t>
            </a:r>
            <a:r>
              <a:rPr lang="fi-FI" dirty="0" err="1" smtClean="0"/>
              <a:t>era</a:t>
            </a:r>
            <a:r>
              <a:rPr lang="fi-FI" dirty="0" smtClean="0"/>
              <a:t>:</a:t>
            </a:r>
            <a:endParaRPr lang="fi-FI" dirty="0"/>
          </a:p>
          <a:p>
            <a:pPr lvl="1"/>
            <a:r>
              <a:rPr lang="fi-FI" dirty="0" smtClean="0"/>
              <a:t>Source of </a:t>
            </a:r>
            <a:r>
              <a:rPr lang="fi-FI" dirty="0" err="1" smtClean="0"/>
              <a:t>raw</a:t>
            </a:r>
            <a:r>
              <a:rPr lang="fi-FI" dirty="0" smtClean="0"/>
              <a:t> </a:t>
            </a:r>
            <a:r>
              <a:rPr lang="fi-FI" dirty="0" err="1" smtClean="0"/>
              <a:t>materials</a:t>
            </a:r>
            <a:r>
              <a:rPr lang="fi-FI" dirty="0" smtClean="0"/>
              <a:t> for </a:t>
            </a:r>
          </a:p>
          <a:p>
            <a:pPr marL="609585" lvl="1" indent="0">
              <a:buNone/>
            </a:pPr>
            <a:r>
              <a:rPr lang="fi-FI" dirty="0" err="1" smtClean="0"/>
              <a:t>construction</a:t>
            </a:r>
            <a:r>
              <a:rPr lang="fi-FI" dirty="0" smtClean="0"/>
              <a:t>, </a:t>
            </a:r>
            <a:r>
              <a:rPr lang="fi-FI" dirty="0" err="1" smtClean="0"/>
              <a:t>paper</a:t>
            </a:r>
            <a:r>
              <a:rPr lang="fi-FI" dirty="0" smtClean="0"/>
              <a:t>, </a:t>
            </a:r>
            <a:r>
              <a:rPr lang="fi-FI" dirty="0" err="1" smtClean="0"/>
              <a:t>energy</a:t>
            </a:r>
            <a:r>
              <a:rPr lang="fi-FI" dirty="0" smtClean="0"/>
              <a:t>, etc.</a:t>
            </a:r>
          </a:p>
          <a:p>
            <a:pPr marL="609585" lvl="1" indent="0">
              <a:buNone/>
            </a:pPr>
            <a:endParaRPr lang="fi-FI" dirty="0"/>
          </a:p>
          <a:p>
            <a:r>
              <a:rPr lang="fi-FI" dirty="0" smtClean="0"/>
              <a:t>Post-</a:t>
            </a:r>
            <a:r>
              <a:rPr lang="fi-FI" dirty="0" err="1" smtClean="0"/>
              <a:t>industrial</a:t>
            </a:r>
            <a:r>
              <a:rPr lang="fi-FI" dirty="0" smtClean="0"/>
              <a:t>:</a:t>
            </a:r>
            <a:endParaRPr lang="fi-FI" dirty="0"/>
          </a:p>
          <a:p>
            <a:pPr lvl="1"/>
            <a:r>
              <a:rPr lang="fi-FI" dirty="0" err="1" smtClean="0"/>
              <a:t>Multipurpose</a:t>
            </a:r>
            <a:r>
              <a:rPr lang="fi-FI" dirty="0" smtClean="0"/>
              <a:t> </a:t>
            </a:r>
            <a:r>
              <a:rPr lang="fi-FI" dirty="0" err="1" smtClean="0"/>
              <a:t>forest</a:t>
            </a:r>
            <a:r>
              <a:rPr lang="fi-FI" dirty="0" smtClean="0"/>
              <a:t> </a:t>
            </a:r>
            <a:r>
              <a:rPr lang="fi-FI" dirty="0" err="1" smtClean="0"/>
              <a:t>use</a:t>
            </a:r>
            <a:endParaRPr lang="fi-FI" dirty="0"/>
          </a:p>
          <a:p>
            <a:pPr lvl="1"/>
            <a:r>
              <a:rPr lang="fi-FI" dirty="0" err="1" smtClean="0"/>
              <a:t>Raw</a:t>
            </a:r>
            <a:r>
              <a:rPr lang="fi-FI" dirty="0" smtClean="0"/>
              <a:t> </a:t>
            </a:r>
            <a:r>
              <a:rPr lang="fi-FI" dirty="0" err="1" smtClean="0"/>
              <a:t>materials</a:t>
            </a:r>
            <a:endParaRPr lang="fi-FI" dirty="0"/>
          </a:p>
          <a:p>
            <a:pPr lvl="1"/>
            <a:r>
              <a:rPr lang="fi-FI" dirty="0" err="1" smtClean="0"/>
              <a:t>Tourism</a:t>
            </a:r>
            <a:r>
              <a:rPr lang="fi-FI" dirty="0" smtClean="0"/>
              <a:t>, </a:t>
            </a:r>
            <a:r>
              <a:rPr lang="fi-FI" dirty="0" err="1" smtClean="0"/>
              <a:t>relaxation</a:t>
            </a:r>
            <a:r>
              <a:rPr lang="fi-FI" dirty="0" smtClean="0"/>
              <a:t>, </a:t>
            </a:r>
            <a:r>
              <a:rPr lang="fi-FI" dirty="0" err="1" smtClean="0"/>
              <a:t>healthiness</a:t>
            </a:r>
            <a:endParaRPr lang="fi-FI" dirty="0"/>
          </a:p>
          <a:p>
            <a:pPr lvl="1"/>
            <a:r>
              <a:rPr lang="fi-FI" dirty="0" err="1" smtClean="0"/>
              <a:t>Biodiversity</a:t>
            </a:r>
            <a:endParaRPr lang="fi-FI" dirty="0"/>
          </a:p>
          <a:p>
            <a:endParaRPr lang="en-US" dirty="0"/>
          </a:p>
        </p:txBody>
      </p:sp>
    </p:spTree>
    <p:extLst>
      <p:ext uri="{BB962C8B-B14F-4D97-AF65-F5344CB8AC3E}">
        <p14:creationId xmlns:p14="http://schemas.microsoft.com/office/powerpoint/2010/main" val="21939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Clean</a:t>
            </a:r>
            <a:r>
              <a:rPr lang="fi-FI" dirty="0" smtClean="0"/>
              <a:t> air</a:t>
            </a:r>
            <a:endParaRPr lang="fi-FI" dirty="0"/>
          </a:p>
        </p:txBody>
      </p:sp>
      <p:sp>
        <p:nvSpPr>
          <p:cNvPr id="3" name="Sisällön paikkamerkki 2"/>
          <p:cNvSpPr>
            <a:spLocks noGrp="1"/>
          </p:cNvSpPr>
          <p:nvPr>
            <p:ph idx="1"/>
          </p:nvPr>
        </p:nvSpPr>
        <p:spPr/>
        <p:txBody>
          <a:bodyPr/>
          <a:lstStyle/>
          <a:p>
            <a:r>
              <a:rPr lang="fi-FI" dirty="0" smtClean="0"/>
              <a:t>WHO: </a:t>
            </a:r>
            <a:r>
              <a:rPr lang="fi-FI" dirty="0"/>
              <a:t>1/8 </a:t>
            </a:r>
            <a:r>
              <a:rPr lang="fi-FI" dirty="0" smtClean="0"/>
              <a:t>of </a:t>
            </a:r>
            <a:r>
              <a:rPr lang="fi-FI" dirty="0" err="1" smtClean="0"/>
              <a:t>yearly</a:t>
            </a:r>
            <a:r>
              <a:rPr lang="fi-FI" dirty="0" smtClean="0"/>
              <a:t> </a:t>
            </a:r>
            <a:r>
              <a:rPr lang="fi-FI" dirty="0" err="1" smtClean="0"/>
              <a:t>deaths</a:t>
            </a:r>
            <a:r>
              <a:rPr lang="fi-FI" smtClean="0"/>
              <a:t> (~7 </a:t>
            </a:r>
            <a:r>
              <a:rPr lang="fi-FI" dirty="0" err="1" smtClean="0"/>
              <a:t>million</a:t>
            </a:r>
            <a:r>
              <a:rPr lang="fi-FI" dirty="0" smtClean="0"/>
              <a:t> out of ~55 </a:t>
            </a:r>
            <a:r>
              <a:rPr lang="fi-FI" dirty="0" err="1" smtClean="0"/>
              <a:t>millions</a:t>
            </a:r>
            <a:r>
              <a:rPr lang="fi-FI" dirty="0" smtClean="0"/>
              <a:t>) is </a:t>
            </a:r>
            <a:r>
              <a:rPr lang="fi-FI" dirty="0" err="1" smtClean="0"/>
              <a:t>caused</a:t>
            </a:r>
            <a:r>
              <a:rPr lang="fi-FI" dirty="0" smtClean="0"/>
              <a:t> </a:t>
            </a:r>
            <a:r>
              <a:rPr lang="fi-FI" dirty="0" err="1" smtClean="0"/>
              <a:t>by</a:t>
            </a:r>
            <a:r>
              <a:rPr lang="fi-FI" dirty="0" smtClean="0"/>
              <a:t> air </a:t>
            </a:r>
            <a:r>
              <a:rPr lang="fi-FI" dirty="0" err="1" smtClean="0"/>
              <a:t>pollutions</a:t>
            </a:r>
            <a:endParaRPr lang="fi-FI" dirty="0" smtClean="0"/>
          </a:p>
        </p:txBody>
      </p:sp>
      <p:pic>
        <p:nvPicPr>
          <p:cNvPr id="8" name="Kuva 7"/>
          <p:cNvPicPr>
            <a:picLocks noChangeAspect="1"/>
          </p:cNvPicPr>
          <p:nvPr/>
        </p:nvPicPr>
        <p:blipFill>
          <a:blip r:embed="rId2"/>
          <a:stretch>
            <a:fillRect/>
          </a:stretch>
        </p:blipFill>
        <p:spPr>
          <a:xfrm>
            <a:off x="962525" y="2538799"/>
            <a:ext cx="6505074" cy="4319201"/>
          </a:xfrm>
          <a:prstGeom prst="rect">
            <a:avLst/>
          </a:prstGeom>
        </p:spPr>
      </p:pic>
      <p:sp>
        <p:nvSpPr>
          <p:cNvPr id="9" name="Suorakulmio 8"/>
          <p:cNvSpPr/>
          <p:nvPr/>
        </p:nvSpPr>
        <p:spPr>
          <a:xfrm>
            <a:off x="7692189" y="6211669"/>
            <a:ext cx="4327358" cy="646331"/>
          </a:xfrm>
          <a:prstGeom prst="rect">
            <a:avLst/>
          </a:prstGeom>
        </p:spPr>
        <p:txBody>
          <a:bodyPr wrap="square">
            <a:spAutoFit/>
          </a:bodyPr>
          <a:lstStyle/>
          <a:p>
            <a:r>
              <a:rPr lang="fi-FI" dirty="0">
                <a:hlinkClick r:id="rId3"/>
              </a:rPr>
              <a:t>https://</a:t>
            </a:r>
            <a:r>
              <a:rPr lang="fi-FI" dirty="0" smtClean="0">
                <a:hlinkClick r:id="rId3"/>
              </a:rPr>
              <a:t>cdn.pixabay.com/photo/2020/04/22/09/11/air-pollution-city-5076746_1280.jpg</a:t>
            </a:r>
            <a:r>
              <a:rPr lang="fi-FI" dirty="0" smtClean="0"/>
              <a:t> </a:t>
            </a:r>
            <a:endParaRPr lang="fi-FI" dirty="0"/>
          </a:p>
        </p:txBody>
      </p:sp>
    </p:spTree>
    <p:extLst>
      <p:ext uri="{BB962C8B-B14F-4D97-AF65-F5344CB8AC3E}">
        <p14:creationId xmlns:p14="http://schemas.microsoft.com/office/powerpoint/2010/main" val="166742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97872" y="316192"/>
            <a:ext cx="10515600" cy="6541808"/>
          </a:xfrm>
          <a:solidFill>
            <a:schemeClr val="bg1"/>
          </a:solidFill>
        </p:spPr>
        <p:txBody>
          <a:bodyPr>
            <a:normAutofit/>
          </a:bodyPr>
          <a:lstStyle/>
          <a:p>
            <a:r>
              <a:rPr lang="fi-FI" dirty="0" err="1" smtClean="0"/>
              <a:t>Instead</a:t>
            </a:r>
            <a:r>
              <a:rPr lang="fi-FI" dirty="0" smtClean="0"/>
              <a:t> of </a:t>
            </a:r>
            <a:r>
              <a:rPr lang="fi-FI" dirty="0" err="1" smtClean="0"/>
              <a:t>banning</a:t>
            </a:r>
            <a:r>
              <a:rPr lang="fi-FI" dirty="0" smtClean="0"/>
              <a:t> </a:t>
            </a:r>
            <a:r>
              <a:rPr lang="fi-FI" dirty="0" err="1" smtClean="0"/>
              <a:t>or</a:t>
            </a:r>
            <a:r>
              <a:rPr lang="fi-FI" dirty="0" smtClean="0"/>
              <a:t> </a:t>
            </a:r>
            <a:r>
              <a:rPr lang="fi-FI" dirty="0" err="1" smtClean="0"/>
              <a:t>degrowthing</a:t>
            </a:r>
            <a:r>
              <a:rPr lang="fi-FI" dirty="0" smtClean="0"/>
              <a:t>, </a:t>
            </a:r>
            <a:r>
              <a:rPr lang="fi-FI" dirty="0" err="1" smtClean="0"/>
              <a:t>the</a:t>
            </a:r>
            <a:r>
              <a:rPr lang="fi-FI" dirty="0" smtClean="0"/>
              <a:t> </a:t>
            </a:r>
            <a:r>
              <a:rPr lang="fi-FI" dirty="0" err="1" smtClean="0"/>
              <a:t>consuming</a:t>
            </a:r>
            <a:r>
              <a:rPr lang="fi-FI" dirty="0" smtClean="0"/>
              <a:t> is </a:t>
            </a:r>
            <a:r>
              <a:rPr lang="fi-FI" dirty="0" err="1" smtClean="0"/>
              <a:t>enabled</a:t>
            </a:r>
            <a:r>
              <a:rPr lang="fi-FI" dirty="0" smtClean="0"/>
              <a:t> </a:t>
            </a:r>
            <a:r>
              <a:rPr lang="fi-FI" dirty="0" err="1" smtClean="0"/>
              <a:t>other</a:t>
            </a:r>
            <a:r>
              <a:rPr lang="fi-FI" dirty="0" smtClean="0"/>
              <a:t> </a:t>
            </a:r>
            <a:r>
              <a:rPr lang="fi-FI" dirty="0" err="1" smtClean="0"/>
              <a:t>way</a:t>
            </a:r>
            <a:endParaRPr lang="fi-FI" dirty="0" smtClean="0"/>
          </a:p>
          <a:p>
            <a:endParaRPr lang="fi-FI" b="1" dirty="0" smtClean="0"/>
          </a:p>
          <a:p>
            <a:r>
              <a:rPr lang="fi-FI" dirty="0" err="1" smtClean="0"/>
              <a:t>The</a:t>
            </a:r>
            <a:r>
              <a:rPr lang="fi-FI" dirty="0" smtClean="0"/>
              <a:t> </a:t>
            </a:r>
            <a:r>
              <a:rPr lang="fi-FI" dirty="0" err="1" smtClean="0"/>
              <a:t>problem</a:t>
            </a:r>
            <a:r>
              <a:rPr lang="fi-FI" dirty="0" smtClean="0"/>
              <a:t> is </a:t>
            </a:r>
            <a:r>
              <a:rPr lang="fi-FI" dirty="0" err="1" smtClean="0"/>
              <a:t>that</a:t>
            </a:r>
            <a:r>
              <a:rPr lang="fi-FI" dirty="0" smtClean="0"/>
              <a:t> </a:t>
            </a:r>
            <a:r>
              <a:rPr lang="fi-FI" dirty="0" err="1" smtClean="0"/>
              <a:t>there’s</a:t>
            </a:r>
            <a:r>
              <a:rPr lang="fi-FI" dirty="0" smtClean="0"/>
              <a:t> no </a:t>
            </a:r>
            <a:r>
              <a:rPr lang="fi-FI" dirty="0" err="1" smtClean="0"/>
              <a:t>carbon</a:t>
            </a:r>
            <a:r>
              <a:rPr lang="fi-FI" dirty="0" smtClean="0"/>
              <a:t>-, </a:t>
            </a:r>
            <a:r>
              <a:rPr lang="fi-FI" dirty="0" err="1" smtClean="0"/>
              <a:t>material</a:t>
            </a:r>
            <a:r>
              <a:rPr lang="fi-FI" dirty="0" smtClean="0"/>
              <a:t>- </a:t>
            </a:r>
            <a:r>
              <a:rPr lang="fi-FI" dirty="0" err="1" smtClean="0"/>
              <a:t>or</a:t>
            </a:r>
            <a:r>
              <a:rPr lang="fi-FI" dirty="0" smtClean="0"/>
              <a:t> </a:t>
            </a:r>
            <a:r>
              <a:rPr lang="fi-FI" dirty="0" err="1" smtClean="0"/>
              <a:t>energy-</a:t>
            </a:r>
            <a:r>
              <a:rPr lang="fi-FI" b="1" dirty="0" err="1" smtClean="0"/>
              <a:t>free</a:t>
            </a:r>
            <a:r>
              <a:rPr lang="fi-FI" b="1" dirty="0" smtClean="0"/>
              <a:t> </a:t>
            </a:r>
            <a:r>
              <a:rPr lang="fi-FI" dirty="0" smtClean="0"/>
              <a:t>option</a:t>
            </a:r>
          </a:p>
          <a:p>
            <a:pPr lvl="1"/>
            <a:r>
              <a:rPr lang="fi-FI" sz="2000" dirty="0" err="1" smtClean="0"/>
              <a:t>wind</a:t>
            </a:r>
            <a:r>
              <a:rPr lang="fi-FI" sz="2000" dirty="0" smtClean="0"/>
              <a:t>, </a:t>
            </a:r>
            <a:r>
              <a:rPr lang="fi-FI" sz="2000" dirty="0" err="1" smtClean="0"/>
              <a:t>solar</a:t>
            </a:r>
            <a:r>
              <a:rPr lang="fi-FI" sz="2000" dirty="0" smtClean="0"/>
              <a:t>, </a:t>
            </a:r>
            <a:r>
              <a:rPr lang="fi-FI" sz="2000" dirty="0" err="1" smtClean="0"/>
              <a:t>hydro</a:t>
            </a:r>
            <a:r>
              <a:rPr lang="fi-FI" sz="2000" dirty="0" smtClean="0"/>
              <a:t> </a:t>
            </a:r>
            <a:r>
              <a:rPr lang="fi-FI" sz="2000" dirty="0" err="1" smtClean="0"/>
              <a:t>don’t</a:t>
            </a:r>
            <a:r>
              <a:rPr lang="fi-FI" sz="2000" dirty="0" smtClean="0"/>
              <a:t> </a:t>
            </a:r>
            <a:r>
              <a:rPr lang="fi-FI" sz="2000" dirty="0" err="1" smtClean="0"/>
              <a:t>have</a:t>
            </a:r>
            <a:r>
              <a:rPr lang="fi-FI" sz="2000" dirty="0" smtClean="0"/>
              <a:t> </a:t>
            </a:r>
            <a:r>
              <a:rPr lang="fi-FI" sz="2000" dirty="0" err="1" smtClean="0"/>
              <a:t>direct</a:t>
            </a:r>
            <a:r>
              <a:rPr lang="fi-FI" sz="2000" dirty="0" smtClean="0"/>
              <a:t> </a:t>
            </a:r>
            <a:r>
              <a:rPr lang="fi-FI" sz="2000" dirty="0" err="1" smtClean="0"/>
              <a:t>emissions</a:t>
            </a:r>
            <a:r>
              <a:rPr lang="fi-FI" sz="2000" dirty="0" smtClean="0"/>
              <a:t> to air </a:t>
            </a:r>
          </a:p>
          <a:p>
            <a:pPr marL="457200" lvl="1" indent="0">
              <a:buNone/>
            </a:pPr>
            <a:r>
              <a:rPr lang="fi-FI" sz="2000" dirty="0" err="1" smtClean="0"/>
              <a:t>but</a:t>
            </a:r>
            <a:r>
              <a:rPr lang="fi-FI" sz="2000" dirty="0" smtClean="0"/>
              <a:t> </a:t>
            </a:r>
            <a:r>
              <a:rPr lang="fi-FI" sz="2000" dirty="0" err="1" smtClean="0"/>
              <a:t>through</a:t>
            </a:r>
            <a:r>
              <a:rPr lang="fi-FI" sz="2000" dirty="0" smtClean="0"/>
              <a:t> </a:t>
            </a:r>
            <a:r>
              <a:rPr lang="fi-FI" sz="2000" dirty="0" err="1" smtClean="0"/>
              <a:t>mining</a:t>
            </a:r>
            <a:r>
              <a:rPr lang="fi-FI" sz="2000" dirty="0" smtClean="0"/>
              <a:t> of </a:t>
            </a:r>
            <a:r>
              <a:rPr lang="fi-FI" sz="2000" dirty="0" err="1" smtClean="0"/>
              <a:t>raw</a:t>
            </a:r>
            <a:r>
              <a:rPr lang="fi-FI" sz="2000" dirty="0" smtClean="0"/>
              <a:t> </a:t>
            </a:r>
            <a:r>
              <a:rPr lang="fi-FI" sz="2000" dirty="0" err="1" smtClean="0"/>
              <a:t>materials</a:t>
            </a:r>
            <a:r>
              <a:rPr lang="fi-FI" sz="2000" dirty="0" smtClean="0"/>
              <a:t>, </a:t>
            </a:r>
            <a:r>
              <a:rPr lang="fi-FI" sz="2000" dirty="0" err="1" smtClean="0"/>
              <a:t>infrastructure</a:t>
            </a:r>
            <a:r>
              <a:rPr lang="fi-FI" sz="2000" dirty="0" smtClean="0"/>
              <a:t>, </a:t>
            </a:r>
          </a:p>
          <a:p>
            <a:pPr marL="457200" lvl="1" indent="0">
              <a:buNone/>
            </a:pPr>
            <a:r>
              <a:rPr lang="fi-FI" sz="2000" dirty="0" err="1" smtClean="0"/>
              <a:t>construction</a:t>
            </a:r>
            <a:r>
              <a:rPr lang="fi-FI" sz="2000" dirty="0" smtClean="0"/>
              <a:t> etc.</a:t>
            </a:r>
          </a:p>
          <a:p>
            <a:pPr lvl="2"/>
            <a:r>
              <a:rPr lang="fi-FI" sz="1600" dirty="0" smtClean="0"/>
              <a:t>Even </a:t>
            </a:r>
            <a:r>
              <a:rPr lang="fi-FI" sz="1600" dirty="0" err="1" smtClean="0"/>
              <a:t>though</a:t>
            </a:r>
            <a:r>
              <a:rPr lang="fi-FI" sz="1600" dirty="0" smtClean="0"/>
              <a:t> </a:t>
            </a:r>
            <a:r>
              <a:rPr lang="fi-FI" sz="1600" dirty="0" err="1" smtClean="0"/>
              <a:t>we</a:t>
            </a:r>
            <a:r>
              <a:rPr lang="fi-FI" sz="1600" dirty="0" smtClean="0"/>
              <a:t> </a:t>
            </a:r>
            <a:r>
              <a:rPr lang="fi-FI" sz="1600" dirty="0" err="1" smtClean="0"/>
              <a:t>shift</a:t>
            </a:r>
            <a:r>
              <a:rPr lang="fi-FI" sz="1600" dirty="0" smtClean="0"/>
              <a:t> to </a:t>
            </a:r>
            <a:r>
              <a:rPr lang="fi-FI" sz="1600" dirty="0" err="1" smtClean="0"/>
              <a:t>renewable</a:t>
            </a:r>
            <a:r>
              <a:rPr lang="fi-FI" sz="1600" dirty="0" smtClean="0"/>
              <a:t> </a:t>
            </a:r>
            <a:r>
              <a:rPr lang="fi-FI" sz="1600" dirty="0" err="1" smtClean="0"/>
              <a:t>or</a:t>
            </a:r>
            <a:r>
              <a:rPr lang="fi-FI" sz="1600" dirty="0" smtClean="0"/>
              <a:t> </a:t>
            </a:r>
            <a:r>
              <a:rPr lang="fi-FI" sz="1600" dirty="0" err="1" smtClean="0"/>
              <a:t>other</a:t>
            </a:r>
            <a:r>
              <a:rPr lang="fi-FI" sz="1600" dirty="0" smtClean="0"/>
              <a:t> </a:t>
            </a:r>
            <a:r>
              <a:rPr lang="fi-FI" sz="1600" b="1" u="sng" dirty="0" err="1" smtClean="0"/>
              <a:t>low</a:t>
            </a:r>
            <a:r>
              <a:rPr lang="fi-FI" sz="1600" dirty="0" err="1" smtClean="0"/>
              <a:t>-carbon</a:t>
            </a:r>
            <a:r>
              <a:rPr lang="fi-FI" sz="1600" dirty="0" smtClean="0"/>
              <a:t> </a:t>
            </a:r>
            <a:r>
              <a:rPr lang="fi-FI" sz="1600" dirty="0" err="1" smtClean="0"/>
              <a:t>energy</a:t>
            </a:r>
            <a:r>
              <a:rPr lang="fi-FI" sz="1600" dirty="0" smtClean="0"/>
              <a:t> </a:t>
            </a:r>
          </a:p>
          <a:p>
            <a:pPr marL="914400" lvl="2" indent="0">
              <a:buNone/>
            </a:pPr>
            <a:r>
              <a:rPr lang="fi-FI" sz="1600" dirty="0" err="1" smtClean="0"/>
              <a:t>sources</a:t>
            </a:r>
            <a:r>
              <a:rPr lang="fi-FI" sz="1600" dirty="0" smtClean="0"/>
              <a:t>, </a:t>
            </a:r>
            <a:r>
              <a:rPr lang="fi-FI" sz="1600" dirty="0" err="1" smtClean="0"/>
              <a:t>we</a:t>
            </a:r>
            <a:r>
              <a:rPr lang="fi-FI" sz="1600" dirty="0" smtClean="0"/>
              <a:t> </a:t>
            </a:r>
            <a:r>
              <a:rPr lang="fi-FI" sz="1600" dirty="0" err="1" smtClean="0"/>
              <a:t>can’t</a:t>
            </a:r>
            <a:r>
              <a:rPr lang="fi-FI" sz="1600" dirty="0" smtClean="0"/>
              <a:t> </a:t>
            </a:r>
            <a:r>
              <a:rPr lang="fi-FI" sz="1600" dirty="0" err="1" smtClean="0"/>
              <a:t>increase</a:t>
            </a:r>
            <a:r>
              <a:rPr lang="fi-FI" sz="1600" dirty="0" smtClean="0"/>
              <a:t> </a:t>
            </a:r>
            <a:r>
              <a:rPr lang="fi-FI" sz="1600" dirty="0" err="1" smtClean="0"/>
              <a:t>our</a:t>
            </a:r>
            <a:r>
              <a:rPr lang="fi-FI" sz="1600" dirty="0" smtClean="0"/>
              <a:t> </a:t>
            </a:r>
            <a:r>
              <a:rPr lang="fi-FI" sz="1600" dirty="0" err="1" smtClean="0"/>
              <a:t>energy</a:t>
            </a:r>
            <a:r>
              <a:rPr lang="fi-FI" sz="1600" dirty="0" smtClean="0"/>
              <a:t> </a:t>
            </a:r>
            <a:r>
              <a:rPr lang="fi-FI" sz="1600" dirty="0" err="1" smtClean="0"/>
              <a:t>use</a:t>
            </a:r>
            <a:r>
              <a:rPr lang="fi-FI" sz="1600" dirty="0" smtClean="0"/>
              <a:t> </a:t>
            </a:r>
            <a:r>
              <a:rPr lang="fi-FI" sz="1600" dirty="0" err="1" smtClean="0"/>
              <a:t>infinitely</a:t>
            </a:r>
            <a:endParaRPr lang="fi-FI" sz="1600" dirty="0" smtClean="0"/>
          </a:p>
          <a:p>
            <a:pPr marL="457200" lvl="1" indent="0">
              <a:buNone/>
            </a:pPr>
            <a:endParaRPr lang="fi-FI" sz="2000" dirty="0"/>
          </a:p>
          <a:p>
            <a:pPr lvl="1"/>
            <a:endParaRPr lang="fi-FI" dirty="0" smtClean="0"/>
          </a:p>
          <a:p>
            <a:endParaRPr lang="fi-FI" dirty="0"/>
          </a:p>
        </p:txBody>
      </p:sp>
      <p:graphicFrame>
        <p:nvGraphicFramePr>
          <p:cNvPr id="8" name="Kaavio 7"/>
          <p:cNvGraphicFramePr>
            <a:graphicFrameLocks/>
          </p:cNvGraphicFramePr>
          <p:nvPr>
            <p:extLst>
              <p:ext uri="{D42A27DB-BD31-4B8C-83A1-F6EECF244321}">
                <p14:modId xmlns:p14="http://schemas.microsoft.com/office/powerpoint/2010/main" val="3301332102"/>
              </p:ext>
            </p:extLst>
          </p:nvPr>
        </p:nvGraphicFramePr>
        <p:xfrm>
          <a:off x="7245927" y="2382981"/>
          <a:ext cx="4835237" cy="3713019"/>
        </p:xfrm>
        <a:graphic>
          <a:graphicData uri="http://schemas.openxmlformats.org/drawingml/2006/chart">
            <c:chart xmlns:c="http://schemas.openxmlformats.org/drawingml/2006/chart" xmlns:r="http://schemas.openxmlformats.org/officeDocument/2006/relationships" r:id="rId2"/>
          </a:graphicData>
        </a:graphic>
      </p:graphicFrame>
      <p:sp>
        <p:nvSpPr>
          <p:cNvPr id="10" name="Pyöristetty suorakulmio 9"/>
          <p:cNvSpPr/>
          <p:nvPr/>
        </p:nvSpPr>
        <p:spPr>
          <a:xfrm>
            <a:off x="8970817" y="2576945"/>
            <a:ext cx="692728" cy="1939637"/>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a:p>
        </p:txBody>
      </p:sp>
      <p:sp>
        <p:nvSpPr>
          <p:cNvPr id="2" name="Suorakulmio 1"/>
          <p:cNvSpPr/>
          <p:nvPr/>
        </p:nvSpPr>
        <p:spPr>
          <a:xfrm>
            <a:off x="7245927" y="6096000"/>
            <a:ext cx="4607364" cy="738664"/>
          </a:xfrm>
          <a:prstGeom prst="rect">
            <a:avLst/>
          </a:prstGeom>
        </p:spPr>
        <p:txBody>
          <a:bodyPr wrap="square">
            <a:spAutoFit/>
          </a:bodyPr>
          <a:lstStyle/>
          <a:p>
            <a:r>
              <a:rPr lang="fi-FI" sz="1400" dirty="0" smtClean="0"/>
              <a:t>Source:</a:t>
            </a:r>
            <a:r>
              <a:rPr lang="fi-FI" sz="1400" dirty="0" smtClean="0">
                <a:hlinkClick r:id="rId3"/>
              </a:rPr>
              <a:t> https</a:t>
            </a:r>
            <a:r>
              <a:rPr lang="fi-FI" sz="1400" dirty="0">
                <a:hlinkClick r:id="rId3"/>
              </a:rPr>
              <a:t>://</a:t>
            </a:r>
            <a:r>
              <a:rPr lang="fi-FI" sz="1400" dirty="0" smtClean="0">
                <a:hlinkClick r:id="rId3"/>
              </a:rPr>
              <a:t>www.ipcc.ch/site/assets/uploads/2018/02/ipcc_wg3_ar5_annex-iii.pdf</a:t>
            </a:r>
            <a:r>
              <a:rPr lang="fi-FI" sz="1400" dirty="0" smtClean="0"/>
              <a:t> </a:t>
            </a:r>
            <a:endParaRPr lang="fi-FI" sz="1400" dirty="0"/>
          </a:p>
        </p:txBody>
      </p:sp>
    </p:spTree>
    <p:extLst>
      <p:ext uri="{BB962C8B-B14F-4D97-AF65-F5344CB8AC3E}">
        <p14:creationId xmlns:p14="http://schemas.microsoft.com/office/powerpoint/2010/main" val="216973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97872" y="316192"/>
            <a:ext cx="10515600" cy="6541808"/>
          </a:xfrm>
          <a:solidFill>
            <a:schemeClr val="bg1"/>
          </a:solidFill>
        </p:spPr>
        <p:txBody>
          <a:bodyPr>
            <a:normAutofit/>
          </a:bodyPr>
          <a:lstStyle/>
          <a:p>
            <a:r>
              <a:rPr lang="fi-FI" dirty="0" err="1" smtClean="0"/>
              <a:t>Instead</a:t>
            </a:r>
            <a:r>
              <a:rPr lang="fi-FI" dirty="0" smtClean="0"/>
              <a:t> of </a:t>
            </a:r>
            <a:r>
              <a:rPr lang="fi-FI" dirty="0" err="1" smtClean="0"/>
              <a:t>banning</a:t>
            </a:r>
            <a:r>
              <a:rPr lang="fi-FI" dirty="0" smtClean="0"/>
              <a:t> </a:t>
            </a:r>
            <a:r>
              <a:rPr lang="fi-FI" dirty="0" err="1" smtClean="0"/>
              <a:t>or</a:t>
            </a:r>
            <a:r>
              <a:rPr lang="fi-FI" dirty="0" smtClean="0"/>
              <a:t> </a:t>
            </a:r>
            <a:r>
              <a:rPr lang="fi-FI" dirty="0" err="1" smtClean="0"/>
              <a:t>degrowthing</a:t>
            </a:r>
            <a:r>
              <a:rPr lang="fi-FI" dirty="0" smtClean="0"/>
              <a:t>, </a:t>
            </a:r>
            <a:r>
              <a:rPr lang="fi-FI" dirty="0" err="1" smtClean="0"/>
              <a:t>the</a:t>
            </a:r>
            <a:r>
              <a:rPr lang="fi-FI" dirty="0" smtClean="0"/>
              <a:t> </a:t>
            </a:r>
            <a:r>
              <a:rPr lang="fi-FI" dirty="0" err="1" smtClean="0"/>
              <a:t>consuming</a:t>
            </a:r>
            <a:r>
              <a:rPr lang="fi-FI" dirty="0" smtClean="0"/>
              <a:t> is </a:t>
            </a:r>
            <a:r>
              <a:rPr lang="fi-FI" dirty="0" err="1" smtClean="0"/>
              <a:t>enabled</a:t>
            </a:r>
            <a:r>
              <a:rPr lang="fi-FI" dirty="0" smtClean="0"/>
              <a:t> </a:t>
            </a:r>
            <a:r>
              <a:rPr lang="fi-FI" dirty="0" err="1" smtClean="0"/>
              <a:t>other</a:t>
            </a:r>
            <a:r>
              <a:rPr lang="fi-FI" dirty="0" smtClean="0"/>
              <a:t> </a:t>
            </a:r>
            <a:r>
              <a:rPr lang="fi-FI" dirty="0" err="1" smtClean="0"/>
              <a:t>way</a:t>
            </a:r>
            <a:endParaRPr lang="fi-FI" dirty="0" smtClean="0"/>
          </a:p>
          <a:p>
            <a:endParaRPr lang="fi-FI" b="1" dirty="0" smtClean="0"/>
          </a:p>
          <a:p>
            <a:pPr marL="457200" lvl="1" indent="0">
              <a:buNone/>
            </a:pPr>
            <a:endParaRPr lang="fi-FI" sz="2000" dirty="0"/>
          </a:p>
          <a:p>
            <a:pPr lvl="1"/>
            <a:r>
              <a:rPr lang="fi-FI" sz="2000" dirty="0" err="1" smtClean="0"/>
              <a:t>The</a:t>
            </a:r>
            <a:r>
              <a:rPr lang="fi-FI" sz="2000" dirty="0" smtClean="0"/>
              <a:t> ”</a:t>
            </a:r>
            <a:r>
              <a:rPr lang="fi-FI" sz="2000" dirty="0" err="1" smtClean="0"/>
              <a:t>quality</a:t>
            </a:r>
            <a:r>
              <a:rPr lang="fi-FI" sz="2000" dirty="0" smtClean="0"/>
              <a:t>” of mobile </a:t>
            </a:r>
            <a:r>
              <a:rPr lang="fi-FI" sz="2000" dirty="0" err="1" smtClean="0"/>
              <a:t>phones</a:t>
            </a:r>
            <a:r>
              <a:rPr lang="fi-FI" sz="2000" dirty="0" smtClean="0"/>
              <a:t> </a:t>
            </a:r>
          </a:p>
          <a:p>
            <a:pPr marL="457200" lvl="1" indent="0">
              <a:buNone/>
            </a:pPr>
            <a:r>
              <a:rPr lang="fi-FI" sz="2000" dirty="0" err="1" smtClean="0"/>
              <a:t>has</a:t>
            </a:r>
            <a:r>
              <a:rPr lang="fi-FI" sz="2000" dirty="0" smtClean="0"/>
              <a:t> </a:t>
            </a:r>
            <a:r>
              <a:rPr lang="fi-FI" sz="2000" dirty="0" err="1" smtClean="0"/>
              <a:t>improved</a:t>
            </a:r>
            <a:r>
              <a:rPr lang="fi-FI" sz="2000" dirty="0" smtClean="0"/>
              <a:t> (</a:t>
            </a:r>
            <a:r>
              <a:rPr lang="fi-FI" sz="2000" dirty="0" err="1" smtClean="0"/>
              <a:t>the</a:t>
            </a:r>
            <a:r>
              <a:rPr lang="fi-FI" sz="2000" dirty="0" smtClean="0"/>
              <a:t> </a:t>
            </a:r>
            <a:r>
              <a:rPr lang="fi-FI" sz="2000" dirty="0" err="1" smtClean="0"/>
              <a:t>mass</a:t>
            </a:r>
            <a:r>
              <a:rPr lang="fi-FI" sz="2000" dirty="0" smtClean="0"/>
              <a:t> </a:t>
            </a:r>
            <a:r>
              <a:rPr lang="fi-FI" sz="2000" dirty="0" err="1" smtClean="0"/>
              <a:t>has</a:t>
            </a:r>
            <a:r>
              <a:rPr lang="fi-FI" sz="2000" dirty="0" smtClean="0"/>
              <a:t> </a:t>
            </a:r>
          </a:p>
          <a:p>
            <a:pPr marL="457200" lvl="1" indent="0">
              <a:buNone/>
            </a:pPr>
            <a:r>
              <a:rPr lang="fi-FI" sz="2000" dirty="0" err="1" smtClean="0"/>
              <a:t>decreased</a:t>
            </a:r>
            <a:r>
              <a:rPr lang="fi-FI" sz="2000" dirty="0" smtClean="0"/>
              <a:t> =&gt; </a:t>
            </a:r>
            <a:r>
              <a:rPr lang="fi-FI" sz="2000" dirty="0" err="1" smtClean="0"/>
              <a:t>less</a:t>
            </a:r>
            <a:r>
              <a:rPr lang="fi-FI" sz="2000" dirty="0" smtClean="0"/>
              <a:t> </a:t>
            </a:r>
            <a:r>
              <a:rPr lang="fi-FI" sz="2000" dirty="0" err="1" smtClean="0"/>
              <a:t>raw</a:t>
            </a:r>
            <a:r>
              <a:rPr lang="fi-FI" sz="2000" dirty="0" smtClean="0"/>
              <a:t> </a:t>
            </a:r>
            <a:r>
              <a:rPr lang="fi-FI" sz="2000" dirty="0" err="1" smtClean="0"/>
              <a:t>materials</a:t>
            </a:r>
            <a:endParaRPr lang="fi-FI" sz="2000" dirty="0" smtClean="0"/>
          </a:p>
          <a:p>
            <a:pPr marL="457200" lvl="1" indent="0">
              <a:buNone/>
            </a:pPr>
            <a:r>
              <a:rPr lang="fi-FI" sz="2000" dirty="0" err="1" smtClean="0"/>
              <a:t>used</a:t>
            </a:r>
            <a:r>
              <a:rPr lang="fi-FI" sz="2000" dirty="0" smtClean="0"/>
              <a:t>), </a:t>
            </a:r>
            <a:r>
              <a:rPr lang="fi-FI" sz="2000" dirty="0" err="1" smtClean="0"/>
              <a:t>but</a:t>
            </a:r>
            <a:r>
              <a:rPr lang="fi-FI" sz="2000" dirty="0" smtClean="0"/>
              <a:t> </a:t>
            </a:r>
            <a:r>
              <a:rPr lang="fi-FI" sz="2000" dirty="0" err="1" smtClean="0"/>
              <a:t>the</a:t>
            </a:r>
            <a:r>
              <a:rPr lang="fi-FI" sz="2000" dirty="0" smtClean="0"/>
              <a:t> </a:t>
            </a:r>
            <a:r>
              <a:rPr lang="fi-FI" sz="2000" dirty="0" err="1" smtClean="0"/>
              <a:t>quantity</a:t>
            </a:r>
            <a:r>
              <a:rPr lang="fi-FI" sz="2000" dirty="0" smtClean="0"/>
              <a:t> </a:t>
            </a:r>
          </a:p>
          <a:p>
            <a:pPr marL="457200" lvl="1" indent="0">
              <a:buNone/>
            </a:pPr>
            <a:r>
              <a:rPr lang="fi-FI" sz="2000" dirty="0" smtClean="0"/>
              <a:t>of </a:t>
            </a:r>
            <a:r>
              <a:rPr lang="fi-FI" sz="2000" dirty="0" err="1" smtClean="0"/>
              <a:t>phones</a:t>
            </a:r>
            <a:r>
              <a:rPr lang="fi-FI" sz="2000" dirty="0" smtClean="0"/>
              <a:t> is </a:t>
            </a:r>
            <a:r>
              <a:rPr lang="fi-FI" sz="2000" dirty="0" err="1" smtClean="0"/>
              <a:t>increasing</a:t>
            </a:r>
            <a:r>
              <a:rPr lang="fi-FI" sz="2000" dirty="0" smtClean="0"/>
              <a:t> </a:t>
            </a:r>
            <a:r>
              <a:rPr lang="fi-FI" sz="2000" dirty="0" err="1" smtClean="0"/>
              <a:t>almost</a:t>
            </a:r>
            <a:r>
              <a:rPr lang="fi-FI" sz="2000" dirty="0" smtClean="0"/>
              <a:t> </a:t>
            </a:r>
          </a:p>
          <a:p>
            <a:pPr marL="457200" lvl="1" indent="0">
              <a:buNone/>
            </a:pPr>
            <a:r>
              <a:rPr lang="fi-FI" sz="2000" dirty="0" err="1" smtClean="0"/>
              <a:t>exponentially</a:t>
            </a:r>
            <a:endParaRPr lang="fi-FI" sz="2000" dirty="0" smtClean="0"/>
          </a:p>
          <a:p>
            <a:pPr lvl="2"/>
            <a:r>
              <a:rPr lang="fi-FI" sz="1600" dirty="0" err="1" smtClean="0"/>
              <a:t>The</a:t>
            </a:r>
            <a:r>
              <a:rPr lang="fi-FI" sz="1600" dirty="0" smtClean="0"/>
              <a:t> </a:t>
            </a:r>
            <a:r>
              <a:rPr lang="fi-FI" sz="1600" dirty="0" err="1" smtClean="0"/>
              <a:t>material</a:t>
            </a:r>
            <a:r>
              <a:rPr lang="fi-FI" sz="1600" dirty="0" smtClean="0"/>
              <a:t> </a:t>
            </a:r>
            <a:r>
              <a:rPr lang="fi-FI" sz="1600" dirty="0" err="1" smtClean="0"/>
              <a:t>save</a:t>
            </a:r>
            <a:r>
              <a:rPr lang="fi-FI" sz="1600" dirty="0" smtClean="0"/>
              <a:t> </a:t>
            </a:r>
            <a:r>
              <a:rPr lang="fi-FI" sz="1600" dirty="0" err="1" smtClean="0"/>
              <a:t>we</a:t>
            </a:r>
            <a:r>
              <a:rPr lang="fi-FI" sz="1600" dirty="0" smtClean="0"/>
              <a:t> </a:t>
            </a:r>
            <a:r>
              <a:rPr lang="fi-FI" sz="1600" dirty="0" err="1" smtClean="0"/>
              <a:t>win</a:t>
            </a:r>
            <a:r>
              <a:rPr lang="fi-FI" sz="1600" dirty="0" smtClean="0"/>
              <a:t> </a:t>
            </a:r>
            <a:r>
              <a:rPr lang="fi-FI" sz="1600" dirty="0" err="1" smtClean="0"/>
              <a:t>by</a:t>
            </a:r>
            <a:endParaRPr lang="fi-FI" sz="1600" dirty="0"/>
          </a:p>
          <a:p>
            <a:pPr marL="914400" lvl="2" indent="0">
              <a:buNone/>
            </a:pPr>
            <a:r>
              <a:rPr lang="fi-FI" sz="1600" dirty="0" err="1" smtClean="0"/>
              <a:t>smaller</a:t>
            </a:r>
            <a:r>
              <a:rPr lang="fi-FI" sz="1600" dirty="0" smtClean="0"/>
              <a:t> </a:t>
            </a:r>
            <a:r>
              <a:rPr lang="fi-FI" sz="1600" dirty="0" err="1" smtClean="0"/>
              <a:t>phones</a:t>
            </a:r>
            <a:r>
              <a:rPr lang="fi-FI" sz="1600" dirty="0" smtClean="0"/>
              <a:t>, </a:t>
            </a:r>
            <a:r>
              <a:rPr lang="fi-FI" sz="1600" dirty="0" err="1" smtClean="0"/>
              <a:t>we</a:t>
            </a:r>
            <a:r>
              <a:rPr lang="fi-FI" sz="1600" dirty="0" smtClean="0"/>
              <a:t> </a:t>
            </a:r>
            <a:r>
              <a:rPr lang="fi-FI" sz="1600" dirty="0" err="1" smtClean="0"/>
              <a:t>lose</a:t>
            </a:r>
            <a:r>
              <a:rPr lang="fi-FI" sz="1600" dirty="0" smtClean="0"/>
              <a:t> </a:t>
            </a:r>
            <a:r>
              <a:rPr lang="fi-FI" sz="1600" dirty="0" err="1" smtClean="0"/>
              <a:t>by</a:t>
            </a:r>
            <a:r>
              <a:rPr lang="fi-FI" sz="1600" dirty="0" smtClean="0"/>
              <a:t> </a:t>
            </a:r>
            <a:r>
              <a:rPr lang="fi-FI" sz="1600" dirty="0" err="1" smtClean="0"/>
              <a:t>having</a:t>
            </a:r>
            <a:endParaRPr lang="fi-FI" sz="1600" dirty="0" smtClean="0"/>
          </a:p>
          <a:p>
            <a:pPr marL="914400" lvl="2" indent="0">
              <a:buNone/>
            </a:pPr>
            <a:r>
              <a:rPr lang="fi-FI" sz="1600" dirty="0" err="1" smtClean="0"/>
              <a:t>more</a:t>
            </a:r>
            <a:r>
              <a:rPr lang="fi-FI" sz="1600" dirty="0" smtClean="0"/>
              <a:t> </a:t>
            </a:r>
            <a:r>
              <a:rPr lang="fi-FI" sz="1600" dirty="0" err="1" smtClean="0"/>
              <a:t>phones</a:t>
            </a:r>
            <a:r>
              <a:rPr lang="fi-FI" sz="1600" dirty="0" smtClean="0"/>
              <a:t> in </a:t>
            </a:r>
            <a:r>
              <a:rPr lang="fi-FI" sz="1600" dirty="0" err="1" smtClean="0"/>
              <a:t>the</a:t>
            </a:r>
            <a:r>
              <a:rPr lang="fi-FI" sz="1600" dirty="0" smtClean="0"/>
              <a:t> </a:t>
            </a:r>
            <a:r>
              <a:rPr lang="fi-FI" sz="1600" dirty="0" err="1" smtClean="0"/>
              <a:t>globe</a:t>
            </a:r>
            <a:endParaRPr lang="fi-FI" sz="1600" dirty="0" smtClean="0"/>
          </a:p>
          <a:p>
            <a:pPr lvl="1"/>
            <a:endParaRPr lang="fi-FI" dirty="0" smtClean="0"/>
          </a:p>
          <a:p>
            <a:endParaRPr lang="fi-FI" dirty="0"/>
          </a:p>
        </p:txBody>
      </p:sp>
      <p:sp>
        <p:nvSpPr>
          <p:cNvPr id="4" name="Suorakulmio 3"/>
          <p:cNvSpPr/>
          <p:nvPr/>
        </p:nvSpPr>
        <p:spPr>
          <a:xfrm>
            <a:off x="5120641" y="5613880"/>
            <a:ext cx="4726076" cy="646331"/>
          </a:xfrm>
          <a:prstGeom prst="rect">
            <a:avLst/>
          </a:prstGeom>
        </p:spPr>
        <p:txBody>
          <a:bodyPr wrap="square">
            <a:spAutoFit/>
          </a:bodyPr>
          <a:lstStyle/>
          <a:p>
            <a:r>
              <a:rPr lang="fi-FI" sz="1200" dirty="0" smtClean="0"/>
              <a:t>Source:</a:t>
            </a:r>
            <a:r>
              <a:rPr lang="fi-FI" sz="1200" dirty="0" smtClean="0">
                <a:hlinkClick r:id="rId2"/>
              </a:rPr>
              <a:t> https://www.technologyreview.com/2010/11/29/198753/the-mobile-device-is-becoming-humankinds-primary-tool-infographics-feature/</a:t>
            </a:r>
            <a:r>
              <a:rPr lang="fi-FI" sz="1200" dirty="0" smtClean="0"/>
              <a:t> </a:t>
            </a:r>
            <a:endParaRPr lang="fi-FI" sz="1200" dirty="0"/>
          </a:p>
        </p:txBody>
      </p:sp>
      <p:graphicFrame>
        <p:nvGraphicFramePr>
          <p:cNvPr id="9" name="Kaavio 8"/>
          <p:cNvGraphicFramePr>
            <a:graphicFrameLocks/>
          </p:cNvGraphicFramePr>
          <p:nvPr>
            <p:extLst>
              <p:ext uri="{D42A27DB-BD31-4B8C-83A1-F6EECF244321}">
                <p14:modId xmlns:p14="http://schemas.microsoft.com/office/powerpoint/2010/main" val="587255818"/>
              </p:ext>
            </p:extLst>
          </p:nvPr>
        </p:nvGraphicFramePr>
        <p:xfrm>
          <a:off x="5120641" y="221549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89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42453" y="129847"/>
            <a:ext cx="10515600" cy="4161289"/>
          </a:xfrm>
        </p:spPr>
        <p:txBody>
          <a:bodyPr>
            <a:normAutofit/>
          </a:bodyPr>
          <a:lstStyle/>
          <a:p>
            <a:r>
              <a:rPr lang="fi-FI" dirty="0" err="1" smtClean="0"/>
              <a:t>Do</a:t>
            </a:r>
            <a:r>
              <a:rPr lang="fi-FI" dirty="0" smtClean="0"/>
              <a:t> </a:t>
            </a:r>
            <a:r>
              <a:rPr lang="fi-FI" dirty="0" err="1" smtClean="0"/>
              <a:t>we</a:t>
            </a:r>
            <a:r>
              <a:rPr lang="fi-FI" dirty="0" smtClean="0"/>
              <a:t> </a:t>
            </a:r>
            <a:r>
              <a:rPr lang="fi-FI" dirty="0" err="1" smtClean="0"/>
              <a:t>have</a:t>
            </a:r>
            <a:r>
              <a:rPr lang="fi-FI" dirty="0" smtClean="0"/>
              <a:t> </a:t>
            </a:r>
            <a:r>
              <a:rPr lang="fi-FI" dirty="0" err="1" smtClean="0"/>
              <a:t>enough</a:t>
            </a:r>
            <a:r>
              <a:rPr lang="fi-FI" dirty="0" smtClean="0"/>
              <a:t> </a:t>
            </a:r>
            <a:r>
              <a:rPr lang="fi-FI" dirty="0" err="1" smtClean="0"/>
              <a:t>time</a:t>
            </a:r>
            <a:r>
              <a:rPr lang="fi-FI" dirty="0" smtClean="0"/>
              <a:t> to </a:t>
            </a:r>
            <a:r>
              <a:rPr lang="fi-FI" dirty="0" err="1" smtClean="0"/>
              <a:t>wait</a:t>
            </a:r>
            <a:r>
              <a:rPr lang="fi-FI" dirty="0" smtClean="0"/>
              <a:t> for </a:t>
            </a:r>
            <a:r>
              <a:rPr lang="fi-FI" dirty="0" err="1" smtClean="0"/>
              <a:t>the</a:t>
            </a:r>
            <a:r>
              <a:rPr lang="fi-FI" dirty="0" smtClean="0"/>
              <a:t> </a:t>
            </a:r>
            <a:r>
              <a:rPr lang="fi-FI" dirty="0" err="1"/>
              <a:t>t</a:t>
            </a:r>
            <a:r>
              <a:rPr lang="fi-FI" dirty="0" err="1" smtClean="0"/>
              <a:t>echno-evolution</a:t>
            </a:r>
            <a:r>
              <a:rPr lang="fi-FI" dirty="0" smtClean="0"/>
              <a:t> to </a:t>
            </a:r>
            <a:r>
              <a:rPr lang="fi-FI" dirty="0" err="1" smtClean="0"/>
              <a:t>happen</a:t>
            </a:r>
            <a:r>
              <a:rPr lang="fi-FI" dirty="0" smtClean="0"/>
              <a:t>?</a:t>
            </a:r>
          </a:p>
          <a:p>
            <a:pPr lvl="1"/>
            <a:r>
              <a:rPr lang="fi-FI" dirty="0" err="1" smtClean="0"/>
              <a:t>Increasing</a:t>
            </a:r>
            <a:r>
              <a:rPr lang="fi-FI" dirty="0" smtClean="0"/>
              <a:t> </a:t>
            </a:r>
            <a:r>
              <a:rPr lang="fi-FI" dirty="0" err="1" smtClean="0"/>
              <a:t>world</a:t>
            </a:r>
            <a:r>
              <a:rPr lang="fi-FI" dirty="0" smtClean="0"/>
              <a:t> </a:t>
            </a:r>
            <a:r>
              <a:rPr lang="fi-FI" dirty="0" err="1" smtClean="0"/>
              <a:t>population</a:t>
            </a:r>
            <a:endParaRPr lang="fi-FI" dirty="0"/>
          </a:p>
          <a:p>
            <a:pPr lvl="1"/>
            <a:r>
              <a:rPr lang="fi-FI" dirty="0" err="1" smtClean="0"/>
              <a:t>Climate</a:t>
            </a:r>
            <a:r>
              <a:rPr lang="fi-FI" dirty="0" smtClean="0"/>
              <a:t> </a:t>
            </a:r>
            <a:r>
              <a:rPr lang="fi-FI" dirty="0" err="1" smtClean="0"/>
              <a:t>change</a:t>
            </a:r>
            <a:endParaRPr lang="fi-FI" dirty="0" smtClean="0"/>
          </a:p>
          <a:p>
            <a:pPr lvl="1"/>
            <a:r>
              <a:rPr lang="fi-FI" dirty="0" smtClean="0"/>
              <a:t>Resource </a:t>
            </a:r>
            <a:r>
              <a:rPr lang="fi-FI" dirty="0" err="1" smtClean="0"/>
              <a:t>scarcity</a:t>
            </a:r>
            <a:endParaRPr lang="fi-FI" dirty="0"/>
          </a:p>
          <a:p>
            <a:r>
              <a:rPr lang="fi-FI" dirty="0" err="1" smtClean="0"/>
              <a:t>The</a:t>
            </a:r>
            <a:r>
              <a:rPr lang="fi-FI" dirty="0" smtClean="0"/>
              <a:t> </a:t>
            </a:r>
            <a:r>
              <a:rPr lang="fi-FI" dirty="0" err="1" smtClean="0"/>
              <a:t>use</a:t>
            </a:r>
            <a:r>
              <a:rPr lang="fi-FI" dirty="0" smtClean="0"/>
              <a:t> of </a:t>
            </a:r>
            <a:r>
              <a:rPr lang="fi-FI" dirty="0" err="1" smtClean="0"/>
              <a:t>better</a:t>
            </a:r>
            <a:r>
              <a:rPr lang="fi-FI" dirty="0" smtClean="0"/>
              <a:t> </a:t>
            </a:r>
            <a:r>
              <a:rPr lang="fi-FI" dirty="0" err="1" smtClean="0"/>
              <a:t>technologies</a:t>
            </a:r>
            <a:r>
              <a:rPr lang="fi-FI" dirty="0" smtClean="0"/>
              <a:t> is </a:t>
            </a:r>
            <a:r>
              <a:rPr lang="fi-FI" dirty="0" err="1" smtClean="0"/>
              <a:t>not</a:t>
            </a:r>
            <a:r>
              <a:rPr lang="fi-FI" dirty="0" smtClean="0"/>
              <a:t> </a:t>
            </a:r>
            <a:r>
              <a:rPr lang="fi-FI" dirty="0" err="1" smtClean="0"/>
              <a:t>enough</a:t>
            </a:r>
            <a:r>
              <a:rPr lang="fi-FI" dirty="0" smtClean="0"/>
              <a:t>, </a:t>
            </a:r>
            <a:r>
              <a:rPr lang="fi-FI" dirty="0" err="1" smtClean="0"/>
              <a:t>unless</a:t>
            </a:r>
            <a:r>
              <a:rPr lang="fi-FI" dirty="0" smtClean="0"/>
              <a:t> </a:t>
            </a:r>
            <a:r>
              <a:rPr lang="fi-FI" dirty="0" err="1" smtClean="0"/>
              <a:t>we</a:t>
            </a:r>
            <a:r>
              <a:rPr lang="fi-FI" dirty="0" smtClean="0"/>
              <a:t> </a:t>
            </a:r>
            <a:r>
              <a:rPr lang="fi-FI" dirty="0" err="1" smtClean="0"/>
              <a:t>decouple</a:t>
            </a:r>
            <a:r>
              <a:rPr lang="fi-FI" dirty="0" smtClean="0"/>
              <a:t> </a:t>
            </a:r>
            <a:r>
              <a:rPr lang="fi-FI" dirty="0" err="1" smtClean="0"/>
              <a:t>our</a:t>
            </a:r>
            <a:r>
              <a:rPr lang="fi-FI" dirty="0" smtClean="0"/>
              <a:t> </a:t>
            </a:r>
            <a:r>
              <a:rPr lang="fi-FI" dirty="0" err="1" smtClean="0"/>
              <a:t>natural</a:t>
            </a:r>
            <a:r>
              <a:rPr lang="fi-FI" dirty="0" smtClean="0"/>
              <a:t> </a:t>
            </a:r>
            <a:r>
              <a:rPr lang="fi-FI" dirty="0" err="1" smtClean="0"/>
              <a:t>resource</a:t>
            </a:r>
            <a:r>
              <a:rPr lang="fi-FI" dirty="0" smtClean="0"/>
              <a:t> </a:t>
            </a:r>
            <a:r>
              <a:rPr lang="fi-FI" dirty="0" err="1" smtClean="0"/>
              <a:t>use</a:t>
            </a:r>
            <a:r>
              <a:rPr lang="fi-FI" dirty="0" smtClean="0"/>
              <a:t> </a:t>
            </a:r>
            <a:r>
              <a:rPr lang="fi-FI" dirty="0" err="1" smtClean="0"/>
              <a:t>from</a:t>
            </a:r>
            <a:r>
              <a:rPr lang="fi-FI" dirty="0" smtClean="0"/>
              <a:t> </a:t>
            </a:r>
            <a:r>
              <a:rPr lang="fi-FI" dirty="0" err="1" smtClean="0"/>
              <a:t>consuming</a:t>
            </a:r>
            <a:r>
              <a:rPr lang="fi-FI" dirty="0" smtClean="0"/>
              <a:t>  </a:t>
            </a:r>
          </a:p>
          <a:p>
            <a:pPr marL="609585" lvl="1" indent="0">
              <a:buNone/>
            </a:pPr>
            <a:endParaRPr lang="fi-FI" dirty="0"/>
          </a:p>
          <a:p>
            <a:endParaRPr lang="fi-FI" dirty="0"/>
          </a:p>
        </p:txBody>
      </p:sp>
      <p:sp>
        <p:nvSpPr>
          <p:cNvPr id="2" name="Suorakulmio 1"/>
          <p:cNvSpPr/>
          <p:nvPr/>
        </p:nvSpPr>
        <p:spPr>
          <a:xfrm>
            <a:off x="242453" y="6550223"/>
            <a:ext cx="6096000" cy="307777"/>
          </a:xfrm>
          <a:prstGeom prst="rect">
            <a:avLst/>
          </a:prstGeom>
        </p:spPr>
        <p:txBody>
          <a:bodyPr>
            <a:spAutoFit/>
          </a:bodyPr>
          <a:lstStyle/>
          <a:p>
            <a:r>
              <a:rPr lang="fi-FI" sz="1400" dirty="0">
                <a:hlinkClick r:id="rId2"/>
              </a:rPr>
              <a:t>https://</a:t>
            </a:r>
            <a:r>
              <a:rPr lang="fi-FI" sz="1400" dirty="0" smtClean="0">
                <a:hlinkClick r:id="rId2"/>
              </a:rPr>
              <a:t>commons.wikimedia.org/wiki/File:Global_Warming_Predictions.png</a:t>
            </a:r>
            <a:r>
              <a:rPr lang="fi-FI" sz="1400" dirty="0" smtClean="0"/>
              <a:t> </a:t>
            </a:r>
            <a:endParaRPr lang="fi-FI" sz="1400" dirty="0"/>
          </a:p>
        </p:txBody>
      </p:sp>
      <p:pic>
        <p:nvPicPr>
          <p:cNvPr id="4" name="Kuv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453" y="2959298"/>
            <a:ext cx="5029200" cy="3590925"/>
          </a:xfrm>
          <a:prstGeom prst="rect">
            <a:avLst/>
          </a:prstGeom>
        </p:spPr>
      </p:pic>
      <p:pic>
        <p:nvPicPr>
          <p:cNvPr id="5" name="Kuva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2196" y="2527299"/>
            <a:ext cx="5859803" cy="4176811"/>
          </a:xfrm>
          <a:prstGeom prst="rect">
            <a:avLst/>
          </a:prstGeom>
        </p:spPr>
      </p:pic>
      <p:sp>
        <p:nvSpPr>
          <p:cNvPr id="8" name="Suorakulmio 7"/>
          <p:cNvSpPr/>
          <p:nvPr/>
        </p:nvSpPr>
        <p:spPr>
          <a:xfrm>
            <a:off x="5893952" y="6534699"/>
            <a:ext cx="6412347" cy="307777"/>
          </a:xfrm>
          <a:prstGeom prst="rect">
            <a:avLst/>
          </a:prstGeom>
        </p:spPr>
        <p:txBody>
          <a:bodyPr wrap="square">
            <a:spAutoFit/>
          </a:bodyPr>
          <a:lstStyle/>
          <a:p>
            <a:r>
              <a:rPr lang="fi-FI" sz="1400" dirty="0">
                <a:hlinkClick r:id="rId5"/>
              </a:rPr>
              <a:t>https://</a:t>
            </a:r>
            <a:r>
              <a:rPr lang="fi-FI" sz="1400" dirty="0" smtClean="0">
                <a:hlinkClick r:id="rId5"/>
              </a:rPr>
              <a:t>commons.wikimedia.org/wiki/File:World_Population_Growth_1700-2100.png</a:t>
            </a:r>
            <a:r>
              <a:rPr lang="fi-FI" sz="1400" dirty="0" smtClean="0"/>
              <a:t> </a:t>
            </a:r>
            <a:endParaRPr lang="fi-FI" sz="1400" dirty="0"/>
          </a:p>
        </p:txBody>
      </p:sp>
    </p:spTree>
    <p:extLst>
      <p:ext uri="{BB962C8B-B14F-4D97-AF65-F5344CB8AC3E}">
        <p14:creationId xmlns:p14="http://schemas.microsoft.com/office/powerpoint/2010/main" val="32089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Use</a:t>
            </a:r>
            <a:r>
              <a:rPr lang="fi-FI" dirty="0"/>
              <a:t> of </a:t>
            </a:r>
            <a:r>
              <a:rPr lang="fi-FI" dirty="0" err="1"/>
              <a:t>natural</a:t>
            </a:r>
            <a:r>
              <a:rPr lang="fi-FI" dirty="0"/>
              <a:t> </a:t>
            </a:r>
            <a:r>
              <a:rPr lang="fi-FI" dirty="0" err="1"/>
              <a:t>resources</a:t>
            </a:r>
            <a:endParaRPr lang="fi-FI" dirty="0"/>
          </a:p>
        </p:txBody>
      </p:sp>
      <p:sp>
        <p:nvSpPr>
          <p:cNvPr id="5" name="Sisällön paikkamerkki 4"/>
          <p:cNvSpPr>
            <a:spLocks noGrp="1"/>
          </p:cNvSpPr>
          <p:nvPr>
            <p:ph idx="1"/>
          </p:nvPr>
        </p:nvSpPr>
        <p:spPr>
          <a:xfrm>
            <a:off x="224244" y="1690688"/>
            <a:ext cx="11386229" cy="4866866"/>
          </a:xfrm>
        </p:spPr>
        <p:txBody>
          <a:bodyPr>
            <a:normAutofit/>
          </a:bodyPr>
          <a:lstStyle/>
          <a:p>
            <a:r>
              <a:rPr lang="fi-FI" dirty="0" err="1" smtClean="0"/>
              <a:t>The</a:t>
            </a:r>
            <a:r>
              <a:rPr lang="fi-FI" dirty="0" smtClean="0"/>
              <a:t> </a:t>
            </a:r>
            <a:r>
              <a:rPr lang="fi-FI" i="1" dirty="0" err="1" smtClean="0"/>
              <a:t>domestic</a:t>
            </a:r>
            <a:r>
              <a:rPr lang="fi-FI" i="1" dirty="0" smtClean="0"/>
              <a:t> </a:t>
            </a:r>
            <a:r>
              <a:rPr lang="fi-FI" i="1" dirty="0" err="1" smtClean="0"/>
              <a:t>extraction</a:t>
            </a:r>
            <a:r>
              <a:rPr lang="fi-FI" i="1" dirty="0" smtClean="0"/>
              <a:t> </a:t>
            </a:r>
            <a:r>
              <a:rPr lang="fi-FI" dirty="0" smtClean="0"/>
              <a:t>in Finland </a:t>
            </a:r>
            <a:r>
              <a:rPr lang="fi-FI" dirty="0" err="1" smtClean="0"/>
              <a:t>has</a:t>
            </a:r>
            <a:r>
              <a:rPr lang="fi-FI" dirty="0" smtClean="0"/>
              <a:t> </a:t>
            </a:r>
            <a:r>
              <a:rPr lang="fi-FI" dirty="0" err="1" smtClean="0"/>
              <a:t>been</a:t>
            </a:r>
            <a:r>
              <a:rPr lang="fi-FI" dirty="0" smtClean="0"/>
              <a:t> </a:t>
            </a:r>
            <a:r>
              <a:rPr lang="fi-FI" dirty="0" err="1" smtClean="0"/>
              <a:t>stable</a:t>
            </a:r>
            <a:r>
              <a:rPr lang="fi-FI" dirty="0" smtClean="0"/>
              <a:t> for 40-50 </a:t>
            </a:r>
            <a:r>
              <a:rPr lang="fi-FI" dirty="0" err="1" smtClean="0"/>
              <a:t>years</a:t>
            </a:r>
            <a:endParaRPr lang="fi-FI" dirty="0" smtClean="0"/>
          </a:p>
          <a:p>
            <a:endParaRPr lang="fi-FI" dirty="0"/>
          </a:p>
          <a:p>
            <a:pPr lvl="1"/>
            <a:r>
              <a:rPr lang="fi-FI" dirty="0" err="1" smtClean="0"/>
              <a:t>Nevertheless</a:t>
            </a:r>
            <a:r>
              <a:rPr lang="fi-FI" dirty="0" smtClean="0"/>
              <a:t>, </a:t>
            </a:r>
            <a:r>
              <a:rPr lang="fi-FI" i="1" dirty="0" err="1"/>
              <a:t>h</a:t>
            </a:r>
            <a:r>
              <a:rPr lang="fi-FI" i="1" dirty="0" err="1" smtClean="0"/>
              <a:t>idden</a:t>
            </a:r>
            <a:r>
              <a:rPr lang="fi-FI" i="1" dirty="0" smtClean="0"/>
              <a:t> </a:t>
            </a:r>
            <a:r>
              <a:rPr lang="fi-FI" i="1" dirty="0" err="1" smtClean="0"/>
              <a:t>flow</a:t>
            </a:r>
            <a:r>
              <a:rPr lang="fi-FI" i="1" dirty="0" smtClean="0"/>
              <a:t> </a:t>
            </a:r>
            <a:r>
              <a:rPr lang="fi-FI" i="1" dirty="0" err="1" smtClean="0"/>
              <a:t>imports</a:t>
            </a:r>
            <a:r>
              <a:rPr lang="fi-FI" i="1" dirty="0" smtClean="0"/>
              <a:t> </a:t>
            </a:r>
            <a:r>
              <a:rPr lang="fi-FI" sz="2000" dirty="0" smtClean="0"/>
              <a:t>(</a:t>
            </a:r>
            <a:r>
              <a:rPr lang="fi-FI" sz="2000" dirty="0" err="1" smtClean="0"/>
              <a:t>mining</a:t>
            </a:r>
            <a:r>
              <a:rPr lang="fi-FI" sz="2000" dirty="0" smtClean="0"/>
              <a:t>, </a:t>
            </a:r>
            <a:r>
              <a:rPr lang="fi-FI" sz="2000" dirty="0" err="1" smtClean="0"/>
              <a:t>energy</a:t>
            </a:r>
            <a:r>
              <a:rPr lang="fi-FI" sz="2000" dirty="0" smtClean="0"/>
              <a:t> </a:t>
            </a:r>
            <a:r>
              <a:rPr lang="fi-FI" sz="2000" dirty="0" err="1" smtClean="0"/>
              <a:t>use</a:t>
            </a:r>
            <a:r>
              <a:rPr lang="fi-FI" sz="2000" dirty="0" smtClean="0"/>
              <a:t> in </a:t>
            </a:r>
            <a:r>
              <a:rPr lang="fi-FI" sz="2000" dirty="0" err="1" smtClean="0"/>
              <a:t>manufacture</a:t>
            </a:r>
            <a:r>
              <a:rPr lang="fi-FI" sz="2000" dirty="0" smtClean="0"/>
              <a:t>, </a:t>
            </a:r>
            <a:r>
              <a:rPr lang="fi-FI" sz="2000" dirty="0" err="1" smtClean="0"/>
              <a:t>transportation</a:t>
            </a:r>
            <a:r>
              <a:rPr lang="fi-FI" sz="2000" dirty="0" smtClean="0"/>
              <a:t>, etc.) </a:t>
            </a:r>
            <a:r>
              <a:rPr lang="fi-FI" dirty="0" err="1" smtClean="0"/>
              <a:t>has</a:t>
            </a:r>
            <a:r>
              <a:rPr lang="fi-FI" dirty="0" smtClean="0"/>
              <a:t> </a:t>
            </a:r>
            <a:r>
              <a:rPr lang="fi-FI" dirty="0" err="1" smtClean="0"/>
              <a:t>increased</a:t>
            </a:r>
            <a:r>
              <a:rPr lang="fi-FI" dirty="0" smtClean="0"/>
              <a:t> </a:t>
            </a:r>
            <a:r>
              <a:rPr lang="fi-FI" dirty="0" err="1" smtClean="0"/>
              <a:t>hugely</a:t>
            </a:r>
            <a:endParaRPr lang="fi-FI" dirty="0" smtClean="0"/>
          </a:p>
          <a:p>
            <a:pPr marL="457200" lvl="1" indent="0">
              <a:buNone/>
            </a:pPr>
            <a:endParaRPr lang="fi-FI" dirty="0" smtClean="0"/>
          </a:p>
          <a:p>
            <a:pPr>
              <a:buFont typeface="Symbol" panose="05050102010706020507" pitchFamily="18" charset="2"/>
              <a:buChar char="Þ"/>
            </a:pPr>
            <a:r>
              <a:rPr lang="fi-FI" sz="2400" dirty="0" err="1"/>
              <a:t>The</a:t>
            </a:r>
            <a:r>
              <a:rPr lang="fi-FI" sz="2400" dirty="0"/>
              <a:t> </a:t>
            </a:r>
            <a:r>
              <a:rPr lang="fi-FI" sz="2400" dirty="0" err="1"/>
              <a:t>production</a:t>
            </a:r>
            <a:r>
              <a:rPr lang="fi-FI" sz="2400" dirty="0"/>
              <a:t> and </a:t>
            </a:r>
            <a:r>
              <a:rPr lang="fi-FI" sz="2400" dirty="0" err="1"/>
              <a:t>use</a:t>
            </a:r>
            <a:r>
              <a:rPr lang="fi-FI" sz="2400" dirty="0"/>
              <a:t> of </a:t>
            </a:r>
            <a:r>
              <a:rPr lang="fi-FI" sz="2400" dirty="0" err="1"/>
              <a:t>raw</a:t>
            </a:r>
            <a:r>
              <a:rPr lang="fi-FI" sz="2400" dirty="0"/>
              <a:t> </a:t>
            </a:r>
            <a:r>
              <a:rPr lang="fi-FI" sz="2400" dirty="0" err="1"/>
              <a:t>materials</a:t>
            </a:r>
            <a:r>
              <a:rPr lang="fi-FI" sz="2400" dirty="0"/>
              <a:t> </a:t>
            </a:r>
            <a:r>
              <a:rPr lang="fi-FI" sz="2400" dirty="0" err="1"/>
              <a:t>happens</a:t>
            </a:r>
            <a:r>
              <a:rPr lang="fi-FI" sz="2400" dirty="0"/>
              <a:t> in </a:t>
            </a:r>
            <a:r>
              <a:rPr lang="fi-FI" sz="2400" dirty="0" err="1"/>
              <a:t>developing</a:t>
            </a:r>
            <a:r>
              <a:rPr lang="fi-FI" sz="2400" dirty="0"/>
              <a:t> </a:t>
            </a:r>
            <a:r>
              <a:rPr lang="fi-FI" sz="2400" dirty="0" err="1"/>
              <a:t>countries</a:t>
            </a:r>
            <a:r>
              <a:rPr lang="fi-FI" sz="2400" dirty="0"/>
              <a:t> (</a:t>
            </a:r>
            <a:r>
              <a:rPr lang="fi-FI" sz="2400" i="1" dirty="0" err="1"/>
              <a:t>Hidden</a:t>
            </a:r>
            <a:r>
              <a:rPr lang="fi-FI" sz="2400" i="1" dirty="0"/>
              <a:t> </a:t>
            </a:r>
            <a:r>
              <a:rPr lang="fi-FI" sz="2400" i="1" dirty="0" err="1"/>
              <a:t>flow</a:t>
            </a:r>
            <a:r>
              <a:rPr lang="fi-FI" sz="2400" i="1" dirty="0"/>
              <a:t> </a:t>
            </a:r>
            <a:r>
              <a:rPr lang="fi-FI" sz="2400" i="1" dirty="0" err="1"/>
              <a:t>imports</a:t>
            </a:r>
            <a:r>
              <a:rPr lang="fi-FI" sz="2400" dirty="0"/>
              <a:t>)</a:t>
            </a:r>
          </a:p>
          <a:p>
            <a:pPr>
              <a:buFont typeface="Symbol" panose="05050102010706020507" pitchFamily="18" charset="2"/>
              <a:buChar char="Þ"/>
            </a:pPr>
            <a:endParaRPr lang="fi-FI" sz="2400" dirty="0"/>
          </a:p>
          <a:p>
            <a:pPr>
              <a:buFont typeface="Symbol" panose="05050102010706020507" pitchFamily="18" charset="2"/>
              <a:buChar char="Þ"/>
            </a:pPr>
            <a:r>
              <a:rPr lang="fi-FI" sz="2400" dirty="0" err="1"/>
              <a:t>Only</a:t>
            </a:r>
            <a:r>
              <a:rPr lang="fi-FI" sz="2400" dirty="0"/>
              <a:t> </a:t>
            </a:r>
            <a:r>
              <a:rPr lang="fi-FI" sz="2400" dirty="0" err="1"/>
              <a:t>the</a:t>
            </a:r>
            <a:r>
              <a:rPr lang="fi-FI" sz="2400" dirty="0"/>
              <a:t> </a:t>
            </a:r>
            <a:r>
              <a:rPr lang="fi-FI" sz="2400" dirty="0" err="1"/>
              <a:t>material</a:t>
            </a:r>
            <a:r>
              <a:rPr lang="fi-FI" sz="2400" dirty="0"/>
              <a:t> </a:t>
            </a:r>
            <a:r>
              <a:rPr lang="fi-FI" sz="2400" dirty="0" err="1"/>
              <a:t>load</a:t>
            </a:r>
            <a:r>
              <a:rPr lang="fi-FI" sz="2400" dirty="0"/>
              <a:t> (</a:t>
            </a:r>
            <a:r>
              <a:rPr lang="fi-FI" sz="2400" dirty="0" err="1"/>
              <a:t>mass</a:t>
            </a:r>
            <a:r>
              <a:rPr lang="fi-FI" sz="2400" dirty="0"/>
              <a:t>) of </a:t>
            </a:r>
            <a:r>
              <a:rPr lang="fi-FI" sz="2400" dirty="0" err="1"/>
              <a:t>the</a:t>
            </a:r>
            <a:r>
              <a:rPr lang="fi-FI" sz="2400" dirty="0"/>
              <a:t> </a:t>
            </a:r>
            <a:r>
              <a:rPr lang="fi-FI" sz="2400" dirty="0" err="1"/>
              <a:t>end</a:t>
            </a:r>
            <a:r>
              <a:rPr lang="fi-FI" sz="2400" dirty="0"/>
              <a:t> </a:t>
            </a:r>
            <a:r>
              <a:rPr lang="fi-FI" sz="2400" dirty="0" err="1"/>
              <a:t>product</a:t>
            </a:r>
            <a:r>
              <a:rPr lang="fi-FI" sz="2400" dirty="0"/>
              <a:t> (</a:t>
            </a:r>
            <a:r>
              <a:rPr lang="fi-FI" sz="2400" i="1" dirty="0" err="1"/>
              <a:t>Manufactured</a:t>
            </a:r>
            <a:r>
              <a:rPr lang="fi-FI" sz="2400" i="1" dirty="0"/>
              <a:t> </a:t>
            </a:r>
            <a:r>
              <a:rPr lang="fi-FI" sz="2400" i="1" dirty="0" err="1"/>
              <a:t>imports</a:t>
            </a:r>
            <a:r>
              <a:rPr lang="fi-FI" sz="2400" dirty="0"/>
              <a:t>) </a:t>
            </a:r>
            <a:r>
              <a:rPr lang="fi-FI" sz="2400" dirty="0" err="1"/>
              <a:t>can</a:t>
            </a:r>
            <a:r>
              <a:rPr lang="fi-FI" sz="2400" dirty="0"/>
              <a:t> </a:t>
            </a:r>
            <a:r>
              <a:rPr lang="fi-FI" sz="2400" dirty="0" err="1"/>
              <a:t>be</a:t>
            </a:r>
            <a:r>
              <a:rPr lang="fi-FI" sz="2400" dirty="0"/>
              <a:t> </a:t>
            </a:r>
            <a:r>
              <a:rPr lang="fi-FI" sz="2400" dirty="0" err="1"/>
              <a:t>seen</a:t>
            </a:r>
            <a:r>
              <a:rPr lang="fi-FI" sz="2400" dirty="0"/>
              <a:t> in </a:t>
            </a:r>
            <a:r>
              <a:rPr lang="fi-FI" sz="2400" dirty="0" err="1"/>
              <a:t>Finland’s</a:t>
            </a:r>
            <a:r>
              <a:rPr lang="fi-FI" sz="2400" dirty="0"/>
              <a:t> </a:t>
            </a:r>
            <a:r>
              <a:rPr lang="fi-FI" sz="2400" dirty="0" err="1"/>
              <a:t>statistics</a:t>
            </a:r>
            <a:endParaRPr lang="fi-FI" sz="2400" dirty="0"/>
          </a:p>
          <a:p>
            <a:pPr lvl="1"/>
            <a:endParaRPr lang="fi-FI" dirty="0" smtClean="0"/>
          </a:p>
          <a:p>
            <a:pPr lvl="1"/>
            <a:endParaRPr lang="fi-FI" dirty="0"/>
          </a:p>
          <a:p>
            <a:pPr lvl="1"/>
            <a:endParaRPr lang="fi-FI" dirty="0"/>
          </a:p>
        </p:txBody>
      </p:sp>
      <p:sp>
        <p:nvSpPr>
          <p:cNvPr id="3" name="Suorakulmio 2"/>
          <p:cNvSpPr/>
          <p:nvPr/>
        </p:nvSpPr>
        <p:spPr>
          <a:xfrm>
            <a:off x="2506578" y="6372888"/>
            <a:ext cx="7599948" cy="369332"/>
          </a:xfrm>
          <a:prstGeom prst="rect">
            <a:avLst/>
          </a:prstGeom>
        </p:spPr>
        <p:txBody>
          <a:bodyPr wrap="square">
            <a:spAutoFit/>
          </a:bodyPr>
          <a:lstStyle/>
          <a:p>
            <a:r>
              <a:rPr lang="fi-FI" dirty="0">
                <a:hlinkClick r:id="rId2"/>
              </a:rPr>
              <a:t>http://</a:t>
            </a:r>
            <a:r>
              <a:rPr lang="fi-FI" dirty="0" smtClean="0">
                <a:hlinkClick r:id="rId2"/>
              </a:rPr>
              <a:t>www.stat.fi/til/kanma/2016/kanma_2016_2017-11-16_tie_001_fi.html</a:t>
            </a:r>
            <a:r>
              <a:rPr lang="fi-FI" dirty="0" smtClean="0"/>
              <a:t> </a:t>
            </a:r>
            <a:endParaRPr lang="fi-FI" dirty="0"/>
          </a:p>
        </p:txBody>
      </p:sp>
    </p:spTree>
    <p:extLst>
      <p:ext uri="{BB962C8B-B14F-4D97-AF65-F5344CB8AC3E}">
        <p14:creationId xmlns:p14="http://schemas.microsoft.com/office/powerpoint/2010/main" val="29478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427W7XWPXQD2-403814790-1263</_dlc_DocId>
    <_dlc_DocIdUrl xmlns="76865ef9-df32-4c37-ae45-f9784eb47bff">
      <Url>https://tt.eduuni.fi/sites/luc-lapinamk-extra/kiertotalousosaamista-ammattikorkeakouluihin/_layouts/15/DocIdRedir.aspx?ID=427W7XWPXQD2-403814790-1263</Url>
      <Description>427W7XWPXQD2-403814790-1263</Description>
    </_dlc_DocIdUrl>
  </documentManagement>
</p:propertie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3.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4.xml><?xml version="1.0" encoding="utf-8"?>
<ds:datastoreItem xmlns:ds="http://schemas.openxmlformats.org/officeDocument/2006/customXml" ds:itemID="{8062D49C-CA25-4999-B952-F55D754961C0}">
  <ds:schemaRefs>
    <ds:schemaRef ds:uri="76865ef9-df32-4c37-ae45-f9784eb47bff"/>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e9e6169-ad39-4139-80cb-366121f0def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15659</TotalTime>
  <Words>3168</Words>
  <Application>Microsoft Office PowerPoint</Application>
  <PresentationFormat>Laajakuva</PresentationFormat>
  <Paragraphs>513</Paragraphs>
  <Slides>57</Slides>
  <Notes>27</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57</vt:i4>
      </vt:variant>
    </vt:vector>
  </HeadingPairs>
  <TitlesOfParts>
    <vt:vector size="64" baseType="lpstr">
      <vt:lpstr>Arial</vt:lpstr>
      <vt:lpstr>Calibri</vt:lpstr>
      <vt:lpstr>Courier New</vt:lpstr>
      <vt:lpstr>Microsoft Sans Serif</vt:lpstr>
      <vt:lpstr>Palatino</vt:lpstr>
      <vt:lpstr>Symbol</vt:lpstr>
      <vt:lpstr>1_Mukautettu suunnittelumalli</vt:lpstr>
      <vt:lpstr>Resource scarcity</vt:lpstr>
      <vt:lpstr>Resource scarcity</vt:lpstr>
      <vt:lpstr>Which resources are running out?</vt:lpstr>
      <vt:lpstr>Which resources are running out?</vt:lpstr>
      <vt:lpstr>Use of natural resources</vt:lpstr>
      <vt:lpstr>PowerPoint-esitys</vt:lpstr>
      <vt:lpstr>PowerPoint-esitys</vt:lpstr>
      <vt:lpstr>PowerPoint-esitys</vt:lpstr>
      <vt:lpstr>Use of natural resources</vt:lpstr>
      <vt:lpstr>PowerPoint-esitys</vt:lpstr>
      <vt:lpstr>PowerPoint-esitys</vt:lpstr>
      <vt:lpstr>Fossil fuels</vt:lpstr>
      <vt:lpstr>World energy production</vt:lpstr>
      <vt:lpstr>World energy production</vt:lpstr>
      <vt:lpstr>PowerPoint-esitys</vt:lpstr>
      <vt:lpstr>Estimates of fossil fuels reserves</vt:lpstr>
      <vt:lpstr>Natural resource reserves</vt:lpstr>
      <vt:lpstr>Resource scarcity</vt:lpstr>
      <vt:lpstr>EROI</vt:lpstr>
      <vt:lpstr>EROI</vt:lpstr>
      <vt:lpstr>EROI in a society</vt:lpstr>
      <vt:lpstr>”Fossil society”</vt:lpstr>
      <vt:lpstr>”Fossil society”</vt:lpstr>
      <vt:lpstr>Fertilizers</vt:lpstr>
      <vt:lpstr>Fertilizers</vt:lpstr>
      <vt:lpstr>Phosphorus</vt:lpstr>
      <vt:lpstr>Nitrogen</vt:lpstr>
      <vt:lpstr>Nutrient recycling</vt:lpstr>
      <vt:lpstr>Water</vt:lpstr>
      <vt:lpstr>Freshwater</vt:lpstr>
      <vt:lpstr>PowerPoint-esitys</vt:lpstr>
      <vt:lpstr>Colours of water</vt:lpstr>
      <vt:lpstr>Black water</vt:lpstr>
      <vt:lpstr>Grey water</vt:lpstr>
      <vt:lpstr>PowerPoint-esitys</vt:lpstr>
      <vt:lpstr>Green water</vt:lpstr>
      <vt:lpstr>Blue water</vt:lpstr>
      <vt:lpstr>PowerPoint-esitys</vt:lpstr>
      <vt:lpstr>Minerals</vt:lpstr>
      <vt:lpstr>Minerals</vt:lpstr>
      <vt:lpstr>Minerals in future energy production</vt:lpstr>
      <vt:lpstr>Minerals in the future</vt:lpstr>
      <vt:lpstr>Food industry</vt:lpstr>
      <vt:lpstr>Food industry</vt:lpstr>
      <vt:lpstr>Food industry</vt:lpstr>
      <vt:lpstr>Food industry</vt:lpstr>
      <vt:lpstr>Challenges in future food production</vt:lpstr>
      <vt:lpstr>Challenges in future food production</vt:lpstr>
      <vt:lpstr>Biodiversity in food production</vt:lpstr>
      <vt:lpstr>Gene technology</vt:lpstr>
      <vt:lpstr>GMO</vt:lpstr>
      <vt:lpstr>Fishery overexploitation</vt:lpstr>
      <vt:lpstr>Meat production</vt:lpstr>
      <vt:lpstr>Soil</vt:lpstr>
      <vt:lpstr>Others</vt:lpstr>
      <vt:lpstr>Forests</vt:lpstr>
      <vt:lpstr>Clean air</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scarcity</dc:title>
  <dc:creator>Virta Marketta</dc:creator>
  <cp:lastModifiedBy>Asseri Laitinen</cp:lastModifiedBy>
  <cp:revision>117</cp:revision>
  <dcterms:created xsi:type="dcterms:W3CDTF">2019-02-14T13:35:11Z</dcterms:created>
  <dcterms:modified xsi:type="dcterms:W3CDTF">2020-10-30T09:22:16Z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dcd3001b-5f06-4075-b1fb-b0c1d875a9a6</vt:lpwstr>
  </property>
</Properties>
</file>