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30"/>
  </p:notesMasterIdLst>
  <p:sldIdLst>
    <p:sldId id="256" r:id="rId5"/>
    <p:sldId id="257" r:id="rId6"/>
    <p:sldId id="263" r:id="rId7"/>
    <p:sldId id="265" r:id="rId8"/>
    <p:sldId id="264" r:id="rId9"/>
    <p:sldId id="260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80" r:id="rId21"/>
    <p:sldId id="276" r:id="rId22"/>
    <p:sldId id="278" r:id="rId23"/>
    <p:sldId id="277" r:id="rId24"/>
    <p:sldId id="284" r:id="rId25"/>
    <p:sldId id="283" r:id="rId26"/>
    <p:sldId id="285" r:id="rId27"/>
    <p:sldId id="281" r:id="rId28"/>
    <p:sldId id="282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3.9.2020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3.9.2020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3.9.2020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dJMWnVQUUc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kivo.fi/ymmarramme/jatehuolto-ja-kiertotalous/jatevoimala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ur-lex.europa.eu/LexUriServ/LexUriServ.do?uri=COM:2011:0571:FIN:FI: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798102"/>
            <a:ext cx="9144000" cy="2387600"/>
          </a:xfrm>
        </p:spPr>
        <p:txBody>
          <a:bodyPr>
            <a:normAutofit/>
          </a:bodyPr>
          <a:lstStyle/>
          <a:p>
            <a:r>
              <a:rPr lang="fi-FI" sz="4800" dirty="0" smtClean="0"/>
              <a:t>RESURSSITEHOKKUUS JA KIERTOTALOUS</a:t>
            </a: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28790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TAUSTAA JA KÄSITTEITÄ; 0,5 op</a:t>
            </a:r>
          </a:p>
          <a:p>
            <a:endParaRPr lang="fi-FI" dirty="0"/>
          </a:p>
          <a:p>
            <a:r>
              <a:rPr lang="fi-FI" dirty="0" smtClean="0"/>
              <a:t>Hannariina Honkanen</a:t>
            </a:r>
          </a:p>
          <a:p>
            <a:r>
              <a:rPr lang="fi-FI" dirty="0" smtClean="0"/>
              <a:t>Jyväskylän ammattikorkeakoulu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3.9.2020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8" y="5359999"/>
            <a:ext cx="6272911" cy="10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135288" y="2131233"/>
            <a:ext cx="70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Kuva: </a:t>
            </a:r>
            <a:r>
              <a:rPr lang="fi-FI" i="1" dirty="0" err="1" smtClean="0"/>
              <a:t>Circular</a:t>
            </a:r>
            <a:r>
              <a:rPr lang="fi-FI" i="1" dirty="0" smtClean="0"/>
              <a:t> </a:t>
            </a:r>
            <a:r>
              <a:rPr lang="fi-FI" i="1" dirty="0" err="1" smtClean="0"/>
              <a:t>economy</a:t>
            </a:r>
            <a:r>
              <a:rPr lang="fi-FI" i="1" dirty="0" smtClean="0"/>
              <a:t> </a:t>
            </a:r>
            <a:endParaRPr lang="fi-FI" i="1" dirty="0" smtClean="0"/>
          </a:p>
          <a:p>
            <a:r>
              <a:rPr lang="fi-FI" i="1" dirty="0" smtClean="0"/>
              <a:t>Lähde: Raportti ”</a:t>
            </a:r>
            <a:r>
              <a:rPr lang="en-US" i="1" dirty="0" smtClean="0"/>
              <a:t>More </a:t>
            </a:r>
            <a:r>
              <a:rPr lang="en-US" i="1" dirty="0"/>
              <a:t>from less —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material </a:t>
            </a:r>
            <a:r>
              <a:rPr lang="en-US" i="1" dirty="0"/>
              <a:t>resource efficiency in </a:t>
            </a:r>
            <a:r>
              <a:rPr lang="en-US" i="1" dirty="0" smtClean="0"/>
              <a:t>Europe” (2016), s. 17</a:t>
            </a:r>
          </a:p>
          <a:p>
            <a:r>
              <a:rPr lang="en-US" i="1" dirty="0" err="1" smtClean="0"/>
              <a:t>Saatavissa</a:t>
            </a:r>
            <a:r>
              <a:rPr lang="en-US" i="1" dirty="0"/>
              <a:t>: https://www.eea.europa.eu/publications/more-from-less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40744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285131" y="230025"/>
            <a:ext cx="350853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fi-FI" sz="2000" dirty="0" smtClean="0"/>
              <a:t>Esimerkkejä EU:n politiikoista materiaali- ja resurssitehokkuuteen liittyen</a:t>
            </a:r>
            <a:endParaRPr lang="fi-FI" sz="2000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667" y="178557"/>
            <a:ext cx="7534733" cy="6008508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8153400" y="6196286"/>
            <a:ext cx="35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/>
              <a:t>Lähde: Raportti ”</a:t>
            </a:r>
            <a:r>
              <a:rPr lang="en-US" sz="1400" i="1" dirty="0" smtClean="0"/>
              <a:t>More </a:t>
            </a:r>
            <a:r>
              <a:rPr lang="en-US" sz="1400" i="1" dirty="0"/>
              <a:t>from less —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material </a:t>
            </a:r>
            <a:r>
              <a:rPr lang="en-US" sz="1400" i="1" dirty="0"/>
              <a:t>resource efficiency in </a:t>
            </a:r>
            <a:r>
              <a:rPr lang="en-US" sz="1400" i="1" dirty="0" smtClean="0"/>
              <a:t>Europe” (2016)</a:t>
            </a:r>
            <a:endParaRPr lang="fi-FI" sz="1400" i="1" dirty="0"/>
          </a:p>
        </p:txBody>
      </p:sp>
      <p:sp>
        <p:nvSpPr>
          <p:cNvPr id="10" name="Suorakulmio 9"/>
          <p:cNvSpPr/>
          <p:nvPr/>
        </p:nvSpPr>
        <p:spPr>
          <a:xfrm>
            <a:off x="3793667" y="574599"/>
            <a:ext cx="1658227" cy="562168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8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1400" y="3055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EU:n kiertotalouden </a:t>
            </a:r>
            <a:r>
              <a:rPr lang="fi-FI" sz="4000" dirty="0" smtClean="0"/>
              <a:t>toimintasuunnitelma (2015), </a:t>
            </a:r>
            <a:r>
              <a:rPr lang="fi-FI" sz="4000" dirty="0"/>
              <a:t>kehittämistoimia ja ohjausta sektoreittain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34534" y="1631063"/>
            <a:ext cx="10515600" cy="4161289"/>
          </a:xfrm>
        </p:spPr>
        <p:txBody>
          <a:bodyPr>
            <a:noAutofit/>
          </a:bodyPr>
          <a:lstStyle/>
          <a:p>
            <a:r>
              <a:rPr lang="fi-FI" sz="2000" dirty="0"/>
              <a:t>Tuotanto</a:t>
            </a:r>
          </a:p>
          <a:p>
            <a:pPr lvl="1"/>
            <a:r>
              <a:rPr lang="fi-FI" sz="2000" dirty="0"/>
              <a:t>mm. ekosuunnittelu, BAT ja BREF…</a:t>
            </a:r>
          </a:p>
          <a:p>
            <a:r>
              <a:rPr lang="fi-FI" sz="2000" dirty="0"/>
              <a:t>Kulutus</a:t>
            </a:r>
          </a:p>
          <a:p>
            <a:pPr lvl="1"/>
            <a:r>
              <a:rPr lang="fi-FI" sz="2000" dirty="0"/>
              <a:t>Valvonta, ympäristömerkinnät, ohjeet, julkiset hankinnat…</a:t>
            </a:r>
          </a:p>
          <a:p>
            <a:r>
              <a:rPr lang="fi-FI" sz="2000" dirty="0"/>
              <a:t>Jätehuolto</a:t>
            </a:r>
          </a:p>
          <a:p>
            <a:pPr lvl="1"/>
            <a:r>
              <a:rPr lang="fi-FI" sz="2000" dirty="0"/>
              <a:t>Lainsäädännön tarkistus, yhteistyön parantaminen jäsenvaltioiden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kesken</a:t>
            </a:r>
            <a:r>
              <a:rPr lang="fi-FI" sz="2000" dirty="0"/>
              <a:t>, jätteensiirrot, vapaaehtoinen sertifiointi…</a:t>
            </a:r>
          </a:p>
          <a:p>
            <a:r>
              <a:rPr lang="fi-FI" sz="2000" dirty="0"/>
              <a:t>Markkinat uusioraaka-aineille</a:t>
            </a:r>
          </a:p>
          <a:p>
            <a:pPr lvl="1"/>
            <a:r>
              <a:rPr lang="fi-FI" sz="2000" dirty="0"/>
              <a:t>Uusia standardeja, lainsäädännön tarkistus, veden uudelleenkäyttö, EU:n raaka-aineiden tietojärjestelmän kehittäminen, elektroninen tiedonvaihto… </a:t>
            </a:r>
          </a:p>
          <a:p>
            <a:r>
              <a:rPr lang="fi-FI" sz="2000" dirty="0"/>
              <a:t>TOIMIALAKOHTAISTA KEHITTÄMISTÄ: Muovit, elintarvikejäte, kriittiset raaka-aineet, rakentaminen ja purkaminen, biomassa ja biopohjaiset tuotteet </a:t>
            </a:r>
            <a:r>
              <a:rPr lang="fi-FI" sz="2000" i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huom. kemia</a:t>
            </a:r>
            <a:endParaRPr lang="fi-FI" sz="20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838" y="1631063"/>
            <a:ext cx="2887829" cy="254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9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72" y="144991"/>
            <a:ext cx="8877328" cy="604768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2490478" y="6143236"/>
            <a:ext cx="103975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/>
              <a:t>Alkuperäistä kuvaa muokattu</a:t>
            </a:r>
          </a:p>
          <a:p>
            <a:r>
              <a:rPr lang="fi-FI" sz="1400" i="1" dirty="0" smtClean="0"/>
              <a:t>Alkuperäisen kuvan lähde: Suomen ympäristökeskus 2014, </a:t>
            </a:r>
            <a:r>
              <a:rPr lang="fi-FI" sz="1400" i="1" dirty="0" err="1" smtClean="0"/>
              <a:t>policy</a:t>
            </a:r>
            <a:r>
              <a:rPr lang="fi-FI" sz="1400" i="1" dirty="0" smtClean="0"/>
              <a:t> </a:t>
            </a:r>
            <a:r>
              <a:rPr lang="fi-FI" sz="1400" i="1" dirty="0" err="1" smtClean="0"/>
              <a:t>brief</a:t>
            </a:r>
            <a:r>
              <a:rPr lang="fi-FI" sz="1400" i="1" dirty="0" smtClean="0"/>
              <a:t>: </a:t>
            </a:r>
            <a:r>
              <a:rPr lang="fi-FI" sz="1400" dirty="0"/>
              <a:t>Kohti hiilineutraalia kiertotaloutta - tutkimus vauhdittamaan </a:t>
            </a:r>
            <a:r>
              <a:rPr lang="fi-FI" sz="1400" dirty="0" smtClean="0"/>
              <a:t>muutosta</a:t>
            </a:r>
          </a:p>
          <a:p>
            <a:r>
              <a:rPr lang="fi-FI" sz="1400" i="1" dirty="0"/>
              <a:t>Saatavissa: https://helda.helsinki.fi/handle/10138/135242</a:t>
            </a:r>
          </a:p>
        </p:txBody>
      </p:sp>
      <p:sp>
        <p:nvSpPr>
          <p:cNvPr id="9" name="5-sakarainen tähti 8"/>
          <p:cNvSpPr/>
          <p:nvPr/>
        </p:nvSpPr>
        <p:spPr>
          <a:xfrm>
            <a:off x="2128435" y="2326374"/>
            <a:ext cx="362043" cy="334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5-sakarainen tähti 9"/>
          <p:cNvSpPr/>
          <p:nvPr/>
        </p:nvSpPr>
        <p:spPr>
          <a:xfrm>
            <a:off x="10305957" y="2661368"/>
            <a:ext cx="362043" cy="334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5-sakarainen tähti 10"/>
          <p:cNvSpPr/>
          <p:nvPr/>
        </p:nvSpPr>
        <p:spPr>
          <a:xfrm>
            <a:off x="7219537" y="5826839"/>
            <a:ext cx="362043" cy="3349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9143942" y="287178"/>
            <a:ext cx="232403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Erottele ja </a:t>
            </a:r>
            <a:br>
              <a:rPr lang="fi-FI" dirty="0" smtClean="0"/>
            </a:br>
            <a:r>
              <a:rPr lang="fi-FI" dirty="0" smtClean="0"/>
              <a:t>suhteuta toisiinsa:</a:t>
            </a:r>
          </a:p>
          <a:p>
            <a:pPr marL="342900" indent="-342900">
              <a:buAutoNum type="arabicPeriod"/>
            </a:pPr>
            <a:r>
              <a:rPr lang="fi-FI" dirty="0" smtClean="0">
                <a:solidFill>
                  <a:srgbClr val="7030A0"/>
                </a:solidFill>
              </a:rPr>
              <a:t>Kiertotalous</a:t>
            </a:r>
          </a:p>
          <a:p>
            <a:pPr marL="342900" indent="-342900">
              <a:buAutoNum type="arabicPeriod"/>
            </a:pPr>
            <a:r>
              <a:rPr lang="fi-FI" dirty="0" smtClean="0">
                <a:solidFill>
                  <a:srgbClr val="7030A0"/>
                </a:solidFill>
              </a:rPr>
              <a:t>Biotalous</a:t>
            </a:r>
          </a:p>
          <a:p>
            <a:pPr marL="342900" indent="-342900">
              <a:buAutoNum type="arabicPeriod"/>
            </a:pPr>
            <a:r>
              <a:rPr lang="fi-FI" dirty="0" err="1" smtClean="0">
                <a:solidFill>
                  <a:srgbClr val="7030A0"/>
                </a:solidFill>
              </a:rPr>
              <a:t>Cleantech</a:t>
            </a:r>
            <a:endParaRPr lang="fi-FI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10373280" y="4524919"/>
            <a:ext cx="1511875" cy="1667752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VIDEOLINKKI: </a:t>
            </a:r>
            <a:b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Re-thinking </a:t>
            </a:r>
            <a:r>
              <a:rPr kumimoji="0" lang="fi-FI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Process</a:t>
            </a: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: </a:t>
            </a:r>
            <a:r>
              <a:rPr kumimoji="0" lang="fi-FI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the</a:t>
            </a: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 </a:t>
            </a:r>
            <a:r>
              <a:rPr kumimoji="0" lang="fi-FI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circular</a:t>
            </a: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 </a:t>
            </a:r>
            <a:r>
              <a:rPr kumimoji="0" lang="fi-FI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economy</a:t>
            </a: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4038600" y="131002"/>
            <a:ext cx="37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KIERTOTALOUDEN PERIAATE</a:t>
            </a:r>
            <a:endParaRPr lang="fi-FI" sz="2400" b="1" dirty="0"/>
          </a:p>
        </p:txBody>
      </p:sp>
      <p:sp>
        <p:nvSpPr>
          <p:cNvPr id="2" name="Tekstiruutu 1"/>
          <p:cNvSpPr txBox="1"/>
          <p:nvPr/>
        </p:nvSpPr>
        <p:spPr>
          <a:xfrm>
            <a:off x="1568998" y="2253895"/>
            <a:ext cx="1031615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 smtClean="0"/>
              <a:t>Kuva ”Kiertotalouden periaate”</a:t>
            </a:r>
          </a:p>
          <a:p>
            <a:r>
              <a:rPr lang="fi-FI" i="1" dirty="0" smtClean="0"/>
              <a:t>Lähde: Ellen </a:t>
            </a:r>
            <a:r>
              <a:rPr lang="fi-FI" i="1" dirty="0" err="1" smtClean="0"/>
              <a:t>MacArthur</a:t>
            </a:r>
            <a:r>
              <a:rPr lang="fi-FI" i="1" dirty="0" smtClean="0"/>
              <a:t> Foundation</a:t>
            </a:r>
          </a:p>
          <a:p>
            <a:r>
              <a:rPr lang="fi-FI" i="1" dirty="0" smtClean="0"/>
              <a:t>Saatavissa </a:t>
            </a:r>
            <a:r>
              <a:rPr lang="fi-FI" i="1" dirty="0"/>
              <a:t>mm. </a:t>
            </a:r>
            <a:r>
              <a:rPr lang="fi-FI" i="1" dirty="0" smtClean="0"/>
              <a:t>Valtioneuvoston kanslian (2016) raportti, s. 11</a:t>
            </a:r>
            <a:endParaRPr lang="fi-FI" i="1" dirty="0" smtClean="0"/>
          </a:p>
          <a:p>
            <a:r>
              <a:rPr lang="fi-FI" sz="1400" i="1" dirty="0" smtClean="0"/>
              <a:t>https</a:t>
            </a:r>
            <a:r>
              <a:rPr lang="fi-FI" sz="1400" i="1" dirty="0"/>
              <a:t>://tietokayttoon.fi/documents/10616/2009122/25_Kiertotalous+Suomessa.pdf/5a942ae7-9ec8-4b54-a079-f99c8ba2f8f1?version=1.0</a:t>
            </a:r>
          </a:p>
        </p:txBody>
      </p:sp>
    </p:spTree>
    <p:extLst>
      <p:ext uri="{BB962C8B-B14F-4D97-AF65-F5344CB8AC3E}">
        <p14:creationId xmlns:p14="http://schemas.microsoft.com/office/powerpoint/2010/main" val="28930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492814" y="323516"/>
            <a:ext cx="312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TEOLLINEN SYMBIOOSI</a:t>
            </a:r>
            <a:endParaRPr lang="fi-FI" sz="24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1628345" y="2957055"/>
            <a:ext cx="8737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Kuva ”Teollinen symbioosi”</a:t>
            </a:r>
          </a:p>
          <a:p>
            <a:r>
              <a:rPr lang="fi-FI" i="1" dirty="0"/>
              <a:t>L</a:t>
            </a:r>
            <a:r>
              <a:rPr lang="fi-FI" i="1" dirty="0" smtClean="0"/>
              <a:t>ähde</a:t>
            </a:r>
            <a:r>
              <a:rPr lang="fi-FI" i="1" dirty="0"/>
              <a:t>: </a:t>
            </a:r>
            <a:r>
              <a:rPr lang="fi-FI" i="1" dirty="0" smtClean="0"/>
              <a:t>Raportti ”Teolliset </a:t>
            </a:r>
            <a:r>
              <a:rPr lang="fi-FI" i="1" dirty="0"/>
              <a:t>symbioosit esimerkkinä </a:t>
            </a:r>
            <a:r>
              <a:rPr lang="fi-FI" i="1" dirty="0" smtClean="0"/>
              <a:t>kansallisen materiaali-tehokkuusohjelman toteuttamisesta” Valtiontalouden tarkastusvirasto </a:t>
            </a:r>
            <a:r>
              <a:rPr lang="fi-FI" i="1" dirty="0" smtClean="0"/>
              <a:t>2018, s. 11</a:t>
            </a:r>
            <a:endParaRPr lang="fi-FI" i="1" dirty="0" smtClean="0"/>
          </a:p>
          <a:p>
            <a:r>
              <a:rPr lang="fi-FI" i="1" dirty="0"/>
              <a:t>Saatavissa: https://www.vtv.fi/julkaisut/teolliset-symbioosit-esimerkkina-kansallisen-materiaalitehokkuusohjelman-toteuttamisesta/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809321" y="1132473"/>
            <a:ext cx="3483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”Toisen jäte on toisen raaka-aine”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Hukkamateriaalit/ sivuainevirrat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Hukkaenergia/ jätelämpö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Yhteinen suunnittelu?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4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384670" y="406690"/>
            <a:ext cx="5034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TEOLLINEN SYMBIOOSIT, MUUTOKSET</a:t>
            </a:r>
            <a:endParaRPr lang="fi-FI" sz="2400" b="1" dirty="0"/>
          </a:p>
        </p:txBody>
      </p:sp>
      <p:sp>
        <p:nvSpPr>
          <p:cNvPr id="12" name="Tekstiruutu 11"/>
          <p:cNvSpPr txBox="1"/>
          <p:nvPr/>
        </p:nvSpPr>
        <p:spPr>
          <a:xfrm>
            <a:off x="1532839" y="2749940"/>
            <a:ext cx="938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Kuva ”</a:t>
            </a:r>
            <a:r>
              <a:rPr lang="fi-FI" i="1" dirty="0" err="1" smtClean="0"/>
              <a:t>Lineraaristen</a:t>
            </a:r>
            <a:r>
              <a:rPr lang="fi-FI" i="1" dirty="0" smtClean="0"/>
              <a:t> arvoketjujen tuotantomallista liiketoiminta-ekosysteemiksi”</a:t>
            </a:r>
          </a:p>
          <a:p>
            <a:endParaRPr lang="fi-FI" i="1" dirty="0"/>
          </a:p>
          <a:p>
            <a:r>
              <a:rPr lang="fi-FI" i="1" dirty="0" smtClean="0"/>
              <a:t>Lähde: </a:t>
            </a:r>
            <a:r>
              <a:rPr lang="fi-FI" i="1" dirty="0"/>
              <a:t>Sitra, Arvoa ainekierroista </a:t>
            </a:r>
            <a:r>
              <a:rPr lang="fi-FI" i="1" dirty="0" smtClean="0"/>
              <a:t>– teollisten symbioosien globaali markkinakatsaus (2013), s. 9</a:t>
            </a:r>
          </a:p>
          <a:p>
            <a:r>
              <a:rPr lang="fi-FI" i="1" dirty="0"/>
              <a:t>Saatavissa: https://www.sitra.fi/julkaisut/arvoa-ainekierroista/</a:t>
            </a:r>
          </a:p>
        </p:txBody>
      </p:sp>
    </p:spTree>
    <p:extLst>
      <p:ext uri="{BB962C8B-B14F-4D97-AF65-F5344CB8AC3E}">
        <p14:creationId xmlns:p14="http://schemas.microsoft.com/office/powerpoint/2010/main" val="21601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730735" y="6291021"/>
            <a:ext cx="1515533" cy="394396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996677" y="3132952"/>
            <a:ext cx="79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Taulukko/kuva: ”Esimerkkejä yritysten materiaalitehokkuuden keinoista”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Lähde: Ympäristöministeriö 2013, Suomen talouden materiaalivirrat vuonna 2008 ja resurssitehokkuuden</a:t>
            </a:r>
            <a:r>
              <a:rPr lang="fi-FI" i="1" kern="0" dirty="0">
                <a:solidFill>
                  <a:prstClr val="black"/>
                </a:solidFill>
              </a:rPr>
              <a:t> </a:t>
            </a:r>
            <a:r>
              <a:rPr kumimoji="0" lang="fi-FI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tehostamisen vaikutukset vuoteen 2030,</a:t>
            </a:r>
            <a:r>
              <a:rPr kumimoji="0" lang="fi-FI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s. 29</a:t>
            </a:r>
            <a:endParaRPr kumimoji="0" lang="fi-FI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fi-FI" i="1" kern="0" dirty="0">
                <a:solidFill>
                  <a:prstClr val="black"/>
                </a:solidFill>
              </a:rPr>
              <a:t>Saatavissa: https://julkaisut.valtioneuvosto.fi/handle/10138/40781</a:t>
            </a:r>
            <a:endParaRPr kumimoji="0" lang="fi-FI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3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617987" y="503412"/>
            <a:ext cx="3457822" cy="9528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fi-FI" sz="3600" dirty="0" smtClean="0"/>
              <a:t>Jätehuolto ja kiertotalous</a:t>
            </a:r>
            <a:endParaRPr lang="fi-FI" sz="3600" dirty="0"/>
          </a:p>
        </p:txBody>
      </p:sp>
      <p:sp>
        <p:nvSpPr>
          <p:cNvPr id="8" name="Tekstiruutu 7"/>
          <p:cNvSpPr txBox="1"/>
          <p:nvPr/>
        </p:nvSpPr>
        <p:spPr>
          <a:xfrm>
            <a:off x="1922982" y="3362804"/>
            <a:ext cx="699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i-FI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Kuva ”</a:t>
            </a:r>
            <a:r>
              <a:rPr lang="fi-FI" i="1" dirty="0" smtClean="0"/>
              <a:t>Syntypaikkalajittelu </a:t>
            </a:r>
            <a:r>
              <a:rPr lang="fi-FI" i="1" dirty="0"/>
              <a:t>ja kierrätys ovat keskeinen osa </a:t>
            </a:r>
            <a:r>
              <a:rPr lang="fi-FI" i="1" dirty="0" smtClean="0"/>
              <a:t>kiertotaloutta”</a:t>
            </a:r>
            <a:endParaRPr kumimoji="0" lang="fi-FI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Lähde: Suomen kiertovoima Oy 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i="1" dirty="0">
                <a:solidFill>
                  <a:prstClr val="black"/>
                </a:solidFill>
                <a:ea typeface="ＭＳ Ｐゴシック" charset="0"/>
              </a:rPr>
              <a:t>Saatavissa: https://kivo.fi/ymmarramme/jatehuolto-ja-kiertotalous/</a:t>
            </a:r>
            <a:endParaRPr kumimoji="0" lang="fi-FI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1400" y="305500"/>
            <a:ext cx="10515600" cy="896767"/>
          </a:xfrm>
        </p:spPr>
        <p:txBody>
          <a:bodyPr>
            <a:normAutofit/>
          </a:bodyPr>
          <a:lstStyle/>
          <a:p>
            <a:r>
              <a:rPr lang="fi-FI" sz="4000" dirty="0" smtClean="0"/>
              <a:t>Jätehuolto ja kiertotalous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1400" y="1202267"/>
            <a:ext cx="10727267" cy="4161289"/>
          </a:xfrm>
        </p:spPr>
        <p:txBody>
          <a:bodyPr>
            <a:no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fi-FI" sz="2400" dirty="0">
                <a:solidFill>
                  <a:prstClr val="black"/>
                </a:solidFill>
                <a:cs typeface="Calibri"/>
              </a:rPr>
              <a:t>Kierrätys lannoitteiksi ja maanparannusaineiksi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Biologinen kierrätys on merkittävä osa kiertotaloutta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Biologisella käsittelyllä eli </a:t>
            </a:r>
            <a:r>
              <a:rPr lang="fi-FI" sz="1800" dirty="0">
                <a:solidFill>
                  <a:srgbClr val="005A8C"/>
                </a:solidFill>
                <a:cs typeface="Calibri"/>
              </a:rPr>
              <a:t>kompostoimalla</a:t>
            </a: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 tai </a:t>
            </a:r>
            <a:r>
              <a:rPr lang="fi-FI" sz="1800" dirty="0">
                <a:solidFill>
                  <a:srgbClr val="005A8C"/>
                </a:solidFill>
                <a:cs typeface="Calibri"/>
              </a:rPr>
              <a:t>mädättämällä</a:t>
            </a: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 muunnetaan lajiteltu ja kerätty eloperäinen jäte lannoitteiksi ja maanparannusaineiksi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Samalla tuotetaan biokaasua tai muita uusiutuvia polttoaineita, joita voidaan käyttää ajoneuvopolttoaineena tai sähkön tuotannossa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Biolaitoksissa käsitellään asumisen, kaupan ja teollisuuden elintarvike-, puutarha- ja muita biohajoavia biojätteitä sekä puhdistamolietteitä (vuosittain yht. 400 000 tonnia erilaisia biojätteitä)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fi-FI" sz="2400" dirty="0">
                <a:solidFill>
                  <a:prstClr val="black"/>
                </a:solidFill>
                <a:cs typeface="Calibri"/>
              </a:rPr>
              <a:t>Lajittelu materiaalien talteen ottamiseksi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Jätteiden kierrättäminen perustuu lähtökohtaisesti </a:t>
            </a:r>
            <a:r>
              <a:rPr lang="fi-FI" sz="1800" dirty="0">
                <a:solidFill>
                  <a:srgbClr val="005A8C"/>
                </a:solidFill>
                <a:cs typeface="Calibri"/>
              </a:rPr>
              <a:t>lajitteluun</a:t>
            </a: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 ja </a:t>
            </a:r>
            <a:r>
              <a:rPr lang="fi-FI" sz="1800" dirty="0">
                <a:solidFill>
                  <a:srgbClr val="005A8C"/>
                </a:solidFill>
                <a:cs typeface="Calibri"/>
              </a:rPr>
              <a:t>erilliskeräykseen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Sekajätteestä voidaan ottaa lajittelulaitoksissa talteen kierrätysmateriaaleja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Mekaanisella käsittelyllä kuten </a:t>
            </a:r>
            <a:r>
              <a:rPr lang="fi-FI" sz="1800" dirty="0">
                <a:solidFill>
                  <a:srgbClr val="005A8C"/>
                </a:solidFill>
                <a:cs typeface="Calibri"/>
              </a:rPr>
              <a:t>murskaamalla</a:t>
            </a: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 ja </a:t>
            </a:r>
            <a:r>
              <a:rPr lang="fi-FI" sz="1800" dirty="0">
                <a:solidFill>
                  <a:srgbClr val="005A8C"/>
                </a:solidFill>
                <a:cs typeface="Calibri"/>
              </a:rPr>
              <a:t>seulomalla</a:t>
            </a: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 pyritään jätteestä erottamaan kierrätettäviä fraktioita ja muokkaamaan jätettä energiana hyödynnettäväksi 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Mekaanisiin lajittelulaitoksiin ohjataan muun muassa rakennus- ja </a:t>
            </a:r>
            <a:r>
              <a:rPr lang="fi-FI" sz="1800" dirty="0" smtClean="0">
                <a:solidFill>
                  <a:prstClr val="black">
                    <a:tint val="75000"/>
                  </a:prstClr>
                </a:solidFill>
                <a:cs typeface="Calibri"/>
              </a:rPr>
              <a:t>purkujätettä </a:t>
            </a: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sekä suurikokoista kotitalousjätettä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475260" y="6086760"/>
            <a:ext cx="2467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Lähde: Suomen kiertovoima Oy 2018</a:t>
            </a:r>
            <a:endParaRPr kumimoji="0" lang="fi-FI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Orientoivia kysymyksiä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26067" y="1538288"/>
            <a:ext cx="10515600" cy="4161289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Milloin luonnonvarat loppuu? Mitä vielä riittää?</a:t>
            </a:r>
          </a:p>
          <a:p>
            <a:r>
              <a:rPr lang="fi-FI" dirty="0"/>
              <a:t>Mitä on materiaalitehokkuus teollisuudessa ja yhteiskunnassa?</a:t>
            </a:r>
          </a:p>
          <a:p>
            <a:r>
              <a:rPr lang="fi-FI" dirty="0"/>
              <a:t>Mitä kaikkea on energiatehokkuus?</a:t>
            </a:r>
          </a:p>
          <a:p>
            <a:r>
              <a:rPr lang="fi-FI" dirty="0"/>
              <a:t>Mitä tarkoittaa kiertotalous?</a:t>
            </a:r>
          </a:p>
          <a:p>
            <a:r>
              <a:rPr lang="fi-FI" dirty="0"/>
              <a:t>Mikä jätteiden lajittelua ja hyödyntämistä ohjaa?</a:t>
            </a:r>
          </a:p>
          <a:p>
            <a:r>
              <a:rPr lang="fi-FI" dirty="0"/>
              <a:t>Mitä on elinkaariarviointi?</a:t>
            </a:r>
          </a:p>
          <a:p>
            <a:r>
              <a:rPr lang="fi-FI" dirty="0"/>
              <a:t>Miten resurssitehokkuus otetaan tuotesuunnittelussa huomioon?</a:t>
            </a:r>
          </a:p>
          <a:p>
            <a:r>
              <a:rPr lang="fi-FI" dirty="0"/>
              <a:t>Mitä on LEAN?</a:t>
            </a:r>
          </a:p>
          <a:p>
            <a:r>
              <a:rPr lang="fi-FI" dirty="0"/>
              <a:t>Liittyykö kunnossapito resurssitehokkuuteen?</a:t>
            </a:r>
          </a:p>
          <a:p>
            <a:r>
              <a:rPr lang="fi-FI" dirty="0"/>
              <a:t>Mitä eri keinoja on hyödyntää hukkaa?</a:t>
            </a:r>
          </a:p>
          <a:p>
            <a:r>
              <a:rPr lang="fi-FI" dirty="0"/>
              <a:t>Voiko ja kannattaako energiaa varastoida?</a:t>
            </a:r>
          </a:p>
          <a:p>
            <a:r>
              <a:rPr lang="fi-FI" dirty="0"/>
              <a:t>Mitä resurssitehokkuus tarkoittaa rakentamisessa ja rakennusten käytössä?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8759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1400" y="305500"/>
            <a:ext cx="10515600" cy="896767"/>
          </a:xfrm>
        </p:spPr>
        <p:txBody>
          <a:bodyPr>
            <a:normAutofit/>
          </a:bodyPr>
          <a:lstStyle/>
          <a:p>
            <a:r>
              <a:rPr lang="fi-FI" sz="4000" dirty="0" smtClean="0"/>
              <a:t>Jätehuolto ja kiertotalous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1400" y="1202267"/>
            <a:ext cx="10761133" cy="4161289"/>
          </a:xfrm>
        </p:spPr>
        <p:txBody>
          <a:bodyPr>
            <a:no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fi-FI" sz="2400" dirty="0">
                <a:solidFill>
                  <a:prstClr val="black"/>
                </a:solidFill>
                <a:cs typeface="Calibri"/>
              </a:rPr>
              <a:t>Energiahyödyntäminen korvaa fossiilisia polttoaineita ja lisää energiaomavaraisuutta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Kierrätettävät materiaalit lajitellaan syntypaikoillaan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Lajittelematon sekajäte hyödynnetään kiertotalouden mukaisesti energiana, siitä tuotetaan sähköä ja lämpöä 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Vuonna 2017 Suomen jätevoimaloiden yhteenlaskettu vuosittainen kapasiteetti on 1,7 miljoonaa tonnia, josta noin 70 - 80 % on varattu kuntien jätelaitosten kierrätyskelvottomalle jätteelle 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Huomioitavaa on, että elinkeinoelämän kierrätyskelvottomille jätteille ei ole olemassa riittävästi kapasiteettia vaan niitä joudutaan varastoimaan ja viemään muihin maihin hyödynnettäväksi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Jätevoimaloissa jopa 95 % polttoaineen sisältämästä energiasta muunnetaan sähköksi ja kaukolämmöksi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	</a:t>
            </a:r>
            <a:r>
              <a:rPr lang="fi-FI" sz="1800" dirty="0">
                <a:solidFill>
                  <a:srgbClr val="005A8C"/>
                </a:solidFill>
                <a:cs typeface="Calibri"/>
              </a:rPr>
              <a:t>* Kaukolämmön tuotanto on yhteensä 3 </a:t>
            </a:r>
            <a:r>
              <a:rPr lang="fi-FI" sz="1800" dirty="0" err="1">
                <a:solidFill>
                  <a:srgbClr val="005A8C"/>
                </a:solidFill>
                <a:cs typeface="Calibri"/>
              </a:rPr>
              <a:t>TWh</a:t>
            </a:r>
            <a:r>
              <a:rPr lang="fi-FI" sz="1800" dirty="0">
                <a:solidFill>
                  <a:srgbClr val="005A8C"/>
                </a:solidFill>
                <a:cs typeface="Calibri"/>
              </a:rPr>
              <a:t>, mikä on 8 % Suomen kokonaistuotannosta</a:t>
            </a: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srgbClr val="005A8C"/>
                </a:solidFill>
                <a:cs typeface="Calibri"/>
              </a:rPr>
              <a:t>	* Sähköntuotanto on vastaavasti 1,2 </a:t>
            </a:r>
            <a:r>
              <a:rPr lang="fi-FI" sz="1800" dirty="0" err="1">
                <a:solidFill>
                  <a:srgbClr val="005A8C"/>
                </a:solidFill>
                <a:cs typeface="Calibri"/>
              </a:rPr>
              <a:t>TWh</a:t>
            </a:r>
            <a:r>
              <a:rPr lang="fi-FI" sz="1800" dirty="0">
                <a:solidFill>
                  <a:srgbClr val="005A8C"/>
                </a:solidFill>
                <a:cs typeface="Calibri"/>
              </a:rPr>
              <a:t>, joka vastaa noin 2 % Suomen kokonaistuotannosta</a:t>
            </a:r>
            <a:endParaRPr lang="fi-FI" sz="1800" dirty="0">
              <a:solidFill>
                <a:prstClr val="black">
                  <a:tint val="75000"/>
                </a:prstClr>
              </a:solidFill>
              <a:cs typeface="Calibri"/>
            </a:endParaRPr>
          </a:p>
          <a:p>
            <a:pPr marL="457200" lvl="1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800" dirty="0">
                <a:solidFill>
                  <a:prstClr val="black">
                    <a:tint val="75000"/>
                  </a:prstClr>
                </a:solidFill>
                <a:cs typeface="Calibri"/>
              </a:rPr>
              <a:t>Jätevoimaloiden lisäksi jätteitä hyödynnetään energiana niin sanotuissa rinnakkaispolttolaitoksissa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  <a:cs typeface="Calibri"/>
              </a:rPr>
              <a:t>Jätteiden energiahyötykäytön tilanne ja laitokset kartalla: </a:t>
            </a:r>
            <a:br>
              <a:rPr lang="fi-FI" sz="1800" dirty="0">
                <a:solidFill>
                  <a:prstClr val="black"/>
                </a:solidFill>
                <a:cs typeface="Calibri"/>
              </a:rPr>
            </a:br>
            <a:r>
              <a:rPr lang="fi-FI" sz="1800" dirty="0">
                <a:solidFill>
                  <a:prstClr val="black"/>
                </a:solidFill>
                <a:cs typeface="Calibri"/>
                <a:hlinkClick r:id="rId2"/>
              </a:rPr>
              <a:t>http://kivo.fi/ymmarramme/jatehuolto-ja-kiertotalous/jatevoimalat/</a:t>
            </a:r>
            <a:r>
              <a:rPr lang="fi-FI" sz="1800" dirty="0">
                <a:solidFill>
                  <a:prstClr val="black"/>
                </a:solidFill>
                <a:cs typeface="Calibri"/>
              </a:rPr>
              <a:t> 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373660" y="6121823"/>
            <a:ext cx="2467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Lähde: Suomen kiertovoima Oy 2018</a:t>
            </a:r>
            <a:endParaRPr kumimoji="0" lang="fi-FI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kiertotalousamk.fi</a:t>
            </a:r>
            <a:endParaRPr lang="fi-FI" dirty="0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1060438" y="596332"/>
            <a:ext cx="1008293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fi-FI" sz="4000" dirty="0" smtClean="0"/>
              <a:t>Mitä on kiertotalous energia-alalla?</a:t>
            </a:r>
            <a:br>
              <a:rPr lang="fi-FI" sz="4000" dirty="0" smtClean="0"/>
            </a:br>
            <a:endParaRPr lang="fi-FI" sz="3200" dirty="0"/>
          </a:p>
        </p:txBody>
      </p:sp>
      <p:sp>
        <p:nvSpPr>
          <p:cNvPr id="9" name="Tekstin paikkamerkki 2"/>
          <p:cNvSpPr txBox="1">
            <a:spLocks/>
          </p:cNvSpPr>
          <p:nvPr/>
        </p:nvSpPr>
        <p:spPr>
          <a:xfrm>
            <a:off x="1172581" y="1486289"/>
            <a:ext cx="10071124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/>
              <a:t>Mille materiaalivirroille energia-alalla pitää luoda suljettu kierto?</a:t>
            </a:r>
          </a:p>
          <a:p>
            <a:r>
              <a:rPr lang="fi-FI" sz="2400" dirty="0" smtClean="0"/>
              <a:t>Uusiutuvan vs. uusiutumattoman energian käyttö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fi-FI" dirty="0" smtClean="0">
                <a:solidFill>
                  <a:srgbClr val="7030A0"/>
                </a:solidFill>
              </a:rPr>
              <a:t>Primäärienergian tuotantoon liittyvien luonnonvarojen käyttö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fi-FI" dirty="0" smtClean="0">
                <a:solidFill>
                  <a:srgbClr val="7030A0"/>
                </a:solidFill>
              </a:rPr>
              <a:t>Energia-alan sekä muiden toimijoiden ylijäämäenergian käyttö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fi-FI" dirty="0" smtClean="0">
                <a:solidFill>
                  <a:srgbClr val="7030A0"/>
                </a:solidFill>
              </a:rPr>
              <a:t>Loppukäyttäjän energiankäyttö</a:t>
            </a:r>
          </a:p>
          <a:p>
            <a:r>
              <a:rPr lang="fi-FI" sz="2400" dirty="0" smtClean="0"/>
              <a:t>Tähtäimiä/kannustimia: luonnonvarojen saatavuuden heikkeneminen ja kallistuminen, uusia palveluja energiayritysten kumppanuuksilla tai kumppanuuksilla asiakkaiden kanssa, strategiatyö yrityksissä energiamarkkinoiden muuttuessa, ylijäämäenergian hyödyntäminen (mm. kaavoitus, teknologia kuten lämpöpumput)</a:t>
            </a:r>
            <a:endParaRPr lang="fi-FI" sz="2400" dirty="0"/>
          </a:p>
        </p:txBody>
      </p:sp>
      <p:sp>
        <p:nvSpPr>
          <p:cNvPr id="5" name="Tekstiruutu 4"/>
          <p:cNvSpPr txBox="1"/>
          <p:nvPr/>
        </p:nvSpPr>
        <p:spPr>
          <a:xfrm>
            <a:off x="8607061" y="5429424"/>
            <a:ext cx="2311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/>
              <a:t>Lähde: Kiertotalous </a:t>
            </a:r>
            <a:br>
              <a:rPr lang="fi-FI" sz="1400" i="1" dirty="0" smtClean="0"/>
            </a:br>
            <a:r>
              <a:rPr lang="fi-FI" sz="1400" i="1" dirty="0" smtClean="0"/>
              <a:t>energia-alalla (</a:t>
            </a:r>
            <a:r>
              <a:rPr lang="fi-FI" sz="1400" i="1" dirty="0" err="1" smtClean="0"/>
              <a:t>Deloitte</a:t>
            </a:r>
            <a:r>
              <a:rPr lang="fi-FI" sz="1400" i="1" dirty="0" smtClean="0"/>
              <a:t> 2018)</a:t>
            </a:r>
            <a:endParaRPr lang="fi-FI" sz="1400" i="1" dirty="0"/>
          </a:p>
        </p:txBody>
      </p:sp>
    </p:spTree>
    <p:extLst>
      <p:ext uri="{BB962C8B-B14F-4D97-AF65-F5344CB8AC3E}">
        <p14:creationId xmlns:p14="http://schemas.microsoft.com/office/powerpoint/2010/main" val="20514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kiertotalousamk.fi</a:t>
            </a:r>
            <a:endParaRPr lang="fi-FI" dirty="0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1060438" y="596332"/>
            <a:ext cx="1008293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fi-FI" sz="4000" dirty="0" smtClean="0"/>
              <a:t>Mitä on kiertotalous energia-alalla?</a:t>
            </a:r>
            <a:br>
              <a:rPr lang="fi-FI" sz="4000" dirty="0" smtClean="0"/>
            </a:br>
            <a:endParaRPr lang="fi-FI" sz="32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9230819" y="3115062"/>
            <a:ext cx="2597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Kestävä energiajärjestelmä 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 </a:t>
            </a:r>
          </a:p>
          <a:p>
            <a:r>
              <a:rPr lang="fi-FI" dirty="0">
                <a:sym typeface="Wingdings" panose="05000000000000000000" pitchFamily="2" charset="2"/>
              </a:rPr>
              <a:t>K</a:t>
            </a:r>
            <a:r>
              <a:rPr lang="fi-FI" dirty="0" smtClean="0">
                <a:sym typeface="Wingdings" panose="05000000000000000000" pitchFamily="2" charset="2"/>
              </a:rPr>
              <a:t>estävä materiaalijärjestelmä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1258612" y="2340115"/>
            <a:ext cx="7544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Kuva: </a:t>
            </a:r>
            <a:r>
              <a:rPr lang="fi-FI" i="1" dirty="0" smtClean="0"/>
              <a:t>”Tarvitsemme </a:t>
            </a:r>
            <a:r>
              <a:rPr lang="fi-FI" i="1" dirty="0"/>
              <a:t>kestävän energiajärjestelmän tuottaaksemme</a:t>
            </a:r>
          </a:p>
          <a:p>
            <a:r>
              <a:rPr lang="fi-FI" i="1" dirty="0"/>
              <a:t>kestävän </a:t>
            </a:r>
            <a:r>
              <a:rPr lang="fi-FI" i="1" dirty="0" smtClean="0"/>
              <a:t>materiaalijärjestelmän”</a:t>
            </a:r>
          </a:p>
          <a:p>
            <a:r>
              <a:rPr lang="fi-FI" i="1" dirty="0" smtClean="0"/>
              <a:t>Lähde: Kiertotalous energia-alalla (</a:t>
            </a:r>
            <a:r>
              <a:rPr lang="fi-FI" i="1" dirty="0" err="1" smtClean="0"/>
              <a:t>Deloitte</a:t>
            </a:r>
            <a:r>
              <a:rPr lang="fi-FI" i="1" dirty="0" smtClean="0"/>
              <a:t> 2018), s. 9 (</a:t>
            </a:r>
            <a:r>
              <a:rPr lang="fi-FI" i="1" dirty="0"/>
              <a:t>Alkuperäinen kuva: Sitra 2016 –Kierrolla kärkeen, Suomen </a:t>
            </a:r>
            <a:r>
              <a:rPr lang="fi-FI" i="1" dirty="0" smtClean="0"/>
              <a:t>kiertotaloustiekartta)</a:t>
            </a:r>
          </a:p>
          <a:p>
            <a:r>
              <a:rPr lang="fi-FI" i="1" dirty="0" smtClean="0"/>
              <a:t>Saatavissa: https</a:t>
            </a:r>
            <a:r>
              <a:rPr lang="fi-FI" i="1" dirty="0"/>
              <a:t>://energia.fi/uutishuone/materiaalipankki/kiertotalous_energia-alalla_-_deloitte_oy_2018.html</a:t>
            </a:r>
          </a:p>
        </p:txBody>
      </p:sp>
      <p:sp>
        <p:nvSpPr>
          <p:cNvPr id="14" name="Alanuoli 13"/>
          <p:cNvSpPr/>
          <p:nvPr/>
        </p:nvSpPr>
        <p:spPr>
          <a:xfrm>
            <a:off x="9723605" y="3811270"/>
            <a:ext cx="428039" cy="36190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4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112808" y="4750665"/>
            <a:ext cx="8198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Määritelmä:</a:t>
            </a:r>
          </a:p>
          <a:p>
            <a:r>
              <a:rPr lang="fi-FI" dirty="0" smtClean="0"/>
              <a:t>”Energiajärjestelmän kiertotalous tarkoittaa energiantuotantoon käytettyjen </a:t>
            </a:r>
            <a:br>
              <a:rPr lang="fi-FI" dirty="0" smtClean="0"/>
            </a:br>
            <a:r>
              <a:rPr lang="fi-FI" dirty="0" smtClean="0"/>
              <a:t>luonnonvarojen, loppuenergian ja niiden väliin jäävän ylijäämäenergian ja sivuvirtojen </a:t>
            </a:r>
            <a:br>
              <a:rPr lang="fi-FI" dirty="0" smtClean="0"/>
            </a:br>
            <a:r>
              <a:rPr lang="fi-FI" dirty="0" smtClean="0"/>
              <a:t>mahdollisimman tehokasta käyttöä tukevia ratkaisuja.”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217668" y="2408354"/>
            <a:ext cx="905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Kuva: </a:t>
            </a:r>
            <a:r>
              <a:rPr lang="fi-FI" i="1" dirty="0" smtClean="0"/>
              <a:t>”Mitä energiajärjestelmässä optimoidaan kiertotalouden näkökulmasta”</a:t>
            </a:r>
          </a:p>
          <a:p>
            <a:r>
              <a:rPr lang="fi-FI" i="1" dirty="0" smtClean="0"/>
              <a:t>Lähde: Kiertotalous energia-alalla (</a:t>
            </a:r>
            <a:r>
              <a:rPr lang="fi-FI" i="1" dirty="0" err="1" smtClean="0"/>
              <a:t>Deloitte</a:t>
            </a:r>
            <a:r>
              <a:rPr lang="fi-FI" i="1" dirty="0" smtClean="0"/>
              <a:t> 2018), s. 13 </a:t>
            </a:r>
          </a:p>
          <a:p>
            <a:r>
              <a:rPr lang="fi-FI" i="1" dirty="0" smtClean="0"/>
              <a:t>Saatavissa: https</a:t>
            </a:r>
            <a:r>
              <a:rPr lang="fi-FI" i="1" dirty="0"/>
              <a:t>://energia.fi/uutishuone/materiaalipankki/kiertotalous_energia-alalla_-_deloitte_oy_2018.html</a:t>
            </a:r>
          </a:p>
        </p:txBody>
      </p:sp>
    </p:spTree>
    <p:extLst>
      <p:ext uri="{BB962C8B-B14F-4D97-AF65-F5344CB8AC3E}">
        <p14:creationId xmlns:p14="http://schemas.microsoft.com/office/powerpoint/2010/main" val="34946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2038" y="479802"/>
            <a:ext cx="3649133" cy="1243733"/>
          </a:xfrm>
        </p:spPr>
        <p:txBody>
          <a:bodyPr>
            <a:normAutofit/>
          </a:bodyPr>
          <a:lstStyle/>
          <a:p>
            <a:r>
              <a:rPr lang="fi-FI" sz="4000" dirty="0" smtClean="0"/>
              <a:t>Itsenäistä</a:t>
            </a:r>
            <a:br>
              <a:rPr lang="fi-FI" sz="4000" dirty="0" smtClean="0"/>
            </a:br>
            <a:r>
              <a:rPr lang="fi-FI" sz="4000" dirty="0" smtClean="0"/>
              <a:t>luettavaa, </a:t>
            </a:r>
            <a:r>
              <a:rPr lang="fi-FI" sz="3200" dirty="0" smtClean="0">
                <a:hlinkClick r:id="rId2"/>
              </a:rPr>
              <a:t>linkki</a:t>
            </a:r>
            <a:endParaRPr lang="fi-FI" sz="4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439" y="377596"/>
            <a:ext cx="6555442" cy="567640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38" y="1964413"/>
            <a:ext cx="4007401" cy="37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1400" y="305500"/>
            <a:ext cx="10515600" cy="896767"/>
          </a:xfrm>
        </p:spPr>
        <p:txBody>
          <a:bodyPr>
            <a:normAutofit/>
          </a:bodyPr>
          <a:lstStyle/>
          <a:p>
            <a:r>
              <a:rPr lang="fi-FI" sz="4000" dirty="0" smtClean="0"/>
              <a:t>Itsenäistä tehtävää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1401" y="1202267"/>
            <a:ext cx="10515600" cy="4161289"/>
          </a:xfrm>
        </p:spPr>
        <p:txBody>
          <a:bodyPr>
            <a:noAutofit/>
          </a:bodyPr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2400" dirty="0">
                <a:solidFill>
                  <a:prstClr val="black"/>
                </a:solidFill>
                <a:cs typeface="Calibri"/>
              </a:rPr>
              <a:t>ETSI VASTAUKSET KYSYMYKSIIN</a:t>
            </a:r>
            <a:r>
              <a:rPr lang="fi-FI" sz="2400" dirty="0" smtClean="0">
                <a:solidFill>
                  <a:prstClr val="black"/>
                </a:solidFill>
                <a:cs typeface="Calibri"/>
              </a:rPr>
              <a:t>:</a:t>
            </a:r>
            <a:endParaRPr lang="fi-FI" sz="2400" dirty="0">
              <a:solidFill>
                <a:prstClr val="black"/>
              </a:solidFill>
              <a:cs typeface="Calibri"/>
            </a:endParaRPr>
          </a:p>
          <a:p>
            <a:pPr marL="457200" lvl="0" indent="-4572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fi-FI" sz="2200" dirty="0">
                <a:solidFill>
                  <a:prstClr val="black"/>
                </a:solidFill>
                <a:cs typeface="Calibri"/>
              </a:rPr>
              <a:t>Miksi resurssitehokkuus </a:t>
            </a:r>
            <a:r>
              <a:rPr lang="fi-FI" sz="2200" dirty="0" smtClean="0">
                <a:solidFill>
                  <a:prstClr val="black"/>
                </a:solidFill>
                <a:cs typeface="Calibri"/>
              </a:rPr>
              <a:t>kannattaa Euroopassa</a:t>
            </a:r>
            <a:r>
              <a:rPr lang="fi-FI" sz="2200" dirty="0">
                <a:solidFill>
                  <a:prstClr val="black"/>
                </a:solidFill>
                <a:cs typeface="Calibri"/>
              </a:rPr>
              <a:t>? Listaa hyötyjä yrityksille ja </a:t>
            </a:r>
            <a:r>
              <a:rPr lang="fi-FI" sz="2200" dirty="0" smtClean="0">
                <a:solidFill>
                  <a:prstClr val="black"/>
                </a:solidFill>
                <a:cs typeface="Calibri"/>
              </a:rPr>
              <a:t>ihmisille</a:t>
            </a:r>
            <a:r>
              <a:rPr lang="fi-FI" sz="2200" dirty="0">
                <a:solidFill>
                  <a:prstClr val="black"/>
                </a:solidFill>
                <a:cs typeface="Calibri"/>
              </a:rPr>
              <a:t>.</a:t>
            </a:r>
          </a:p>
          <a:p>
            <a:pPr marL="457200" lvl="0" indent="-4572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fi-FI" sz="2200" dirty="0">
                <a:solidFill>
                  <a:prstClr val="black"/>
                </a:solidFill>
                <a:cs typeface="Calibri"/>
              </a:rPr>
              <a:t>Raportissa käydään läpi eri luonnonvaroja </a:t>
            </a:r>
            <a:r>
              <a:rPr lang="fi-FI" sz="2200" dirty="0" smtClean="0">
                <a:solidFill>
                  <a:prstClr val="black"/>
                </a:solidFill>
                <a:cs typeface="Calibri"/>
              </a:rPr>
              <a:t>ja </a:t>
            </a:r>
            <a:r>
              <a:rPr lang="fi-FI" sz="2200" dirty="0">
                <a:solidFill>
                  <a:prstClr val="black"/>
                </a:solidFill>
                <a:cs typeface="Calibri"/>
              </a:rPr>
              <a:t>ekosysteemipalveluita. Selvitä itsellesi</a:t>
            </a:r>
            <a:r>
              <a:rPr lang="fi-FI" sz="2200" dirty="0" smtClean="0">
                <a:solidFill>
                  <a:prstClr val="black"/>
                </a:solidFill>
                <a:cs typeface="Calibri"/>
              </a:rPr>
              <a:t>, tee tarvittaessa tiedonhakua, mitä </a:t>
            </a:r>
            <a:r>
              <a:rPr lang="fi-FI" sz="2200" dirty="0">
                <a:solidFill>
                  <a:prstClr val="black"/>
                </a:solidFill>
                <a:cs typeface="Calibri"/>
              </a:rPr>
              <a:t>ekosysteemipalvelut </a:t>
            </a:r>
            <a:r>
              <a:rPr lang="fi-FI" sz="2200" dirty="0" smtClean="0">
                <a:solidFill>
                  <a:prstClr val="black"/>
                </a:solidFill>
                <a:cs typeface="Calibri"/>
              </a:rPr>
              <a:t>tarkoittaa.</a:t>
            </a:r>
          </a:p>
          <a:p>
            <a:pPr marL="457200" lvl="0" indent="-457200" defTabSz="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fi-FI" sz="2200" dirty="0" smtClean="0">
                <a:solidFill>
                  <a:prstClr val="black"/>
                </a:solidFill>
                <a:cs typeface="Calibri"/>
              </a:rPr>
              <a:t>Mitkä </a:t>
            </a:r>
            <a:r>
              <a:rPr lang="fi-FI" sz="2200" dirty="0">
                <a:solidFill>
                  <a:prstClr val="black"/>
                </a:solidFill>
                <a:cs typeface="Calibri"/>
              </a:rPr>
              <a:t>resurssitehokkuuden kannalta </a:t>
            </a:r>
            <a:r>
              <a:rPr lang="fi-FI" sz="2200" dirty="0" smtClean="0">
                <a:solidFill>
                  <a:prstClr val="black"/>
                </a:solidFill>
                <a:cs typeface="Calibri"/>
              </a:rPr>
              <a:t>avainasemassa </a:t>
            </a:r>
            <a:r>
              <a:rPr lang="fi-FI" sz="2200" dirty="0">
                <a:solidFill>
                  <a:prstClr val="black"/>
                </a:solidFill>
                <a:cs typeface="Calibri"/>
              </a:rPr>
              <a:t>olevat sektorit raportissa </a:t>
            </a:r>
            <a:br>
              <a:rPr lang="fi-FI" sz="2200" dirty="0">
                <a:solidFill>
                  <a:prstClr val="black"/>
                </a:solidFill>
                <a:cs typeface="Calibri"/>
              </a:rPr>
            </a:br>
            <a:r>
              <a:rPr lang="fi-FI" sz="2200" dirty="0">
                <a:solidFill>
                  <a:prstClr val="black"/>
                </a:solidFill>
                <a:cs typeface="Calibri"/>
              </a:rPr>
              <a:t>esitellään? </a:t>
            </a:r>
            <a:endParaRPr lang="fi-FI" sz="2200" dirty="0" smtClean="0">
              <a:solidFill>
                <a:prstClr val="black"/>
              </a:solidFill>
              <a:cs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1400" dirty="0" smtClean="0">
                <a:solidFill>
                  <a:prstClr val="black"/>
                </a:solidFill>
                <a:cs typeface="Calibri"/>
              </a:rPr>
              <a:t> </a:t>
            </a:r>
            <a:endParaRPr lang="fi-FI" sz="1400" dirty="0">
              <a:solidFill>
                <a:prstClr val="black"/>
              </a:solidFill>
              <a:cs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i-FI" sz="2400" dirty="0" smtClean="0">
                <a:solidFill>
                  <a:prstClr val="black"/>
                </a:solidFill>
                <a:cs typeface="Calibri"/>
              </a:rPr>
              <a:t>TUTUSTU LISÄKSI LIITTEEN ERI SEKTOREIHIN JA RESURSSEIHIN (TAULUKKO)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</a:pPr>
            <a:r>
              <a:rPr lang="fi-FI" sz="2200" dirty="0" smtClean="0">
                <a:solidFill>
                  <a:prstClr val="black"/>
                </a:solidFill>
                <a:cs typeface="Calibri"/>
              </a:rPr>
              <a:t>Valitse toimiala. Käy läpi </a:t>
            </a:r>
            <a:r>
              <a:rPr lang="fi-FI" sz="2200" dirty="0">
                <a:solidFill>
                  <a:prstClr val="black"/>
                </a:solidFill>
                <a:cs typeface="Calibri"/>
              </a:rPr>
              <a:t>kaikki oman </a:t>
            </a:r>
            <a:r>
              <a:rPr lang="fi-FI" sz="2200" dirty="0" smtClean="0">
                <a:solidFill>
                  <a:prstClr val="black"/>
                </a:solidFill>
                <a:cs typeface="Calibri"/>
              </a:rPr>
              <a:t>toimialan </a:t>
            </a:r>
            <a:r>
              <a:rPr lang="fi-FI" sz="2200" dirty="0">
                <a:solidFill>
                  <a:prstClr val="black"/>
                </a:solidFill>
                <a:cs typeface="Calibri"/>
              </a:rPr>
              <a:t>ja resurssien väliset yhteydet (9 kpl) </a:t>
            </a:r>
            <a:br>
              <a:rPr lang="fi-FI" sz="2200" dirty="0">
                <a:solidFill>
                  <a:prstClr val="black"/>
                </a:solidFill>
                <a:cs typeface="Calibri"/>
              </a:rPr>
            </a:br>
            <a:r>
              <a:rPr lang="fi-FI" sz="2200" dirty="0">
                <a:solidFill>
                  <a:prstClr val="black"/>
                </a:solidFill>
                <a:cs typeface="Calibri"/>
              </a:rPr>
              <a:t>taulukosta </a:t>
            </a:r>
            <a:r>
              <a:rPr lang="fi-FI" sz="2200" dirty="0" smtClean="0">
                <a:solidFill>
                  <a:prstClr val="black"/>
                </a:solidFill>
                <a:cs typeface="Calibri"/>
                <a:sym typeface="Wingdings" panose="05000000000000000000" pitchFamily="2" charset="2"/>
              </a:rPr>
              <a:t> </a:t>
            </a:r>
            <a:r>
              <a:rPr lang="fi-FI" sz="2200" dirty="0" smtClean="0">
                <a:solidFill>
                  <a:prstClr val="black"/>
                </a:solidFill>
                <a:cs typeface="Calibri"/>
              </a:rPr>
              <a:t>kokonaiskäsityksen muodostaminen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</a:pPr>
            <a:r>
              <a:rPr lang="fi-FI" sz="2200" dirty="0" smtClean="0">
                <a:solidFill>
                  <a:prstClr val="black"/>
                </a:solidFill>
                <a:cs typeface="Calibri"/>
              </a:rPr>
              <a:t>Pohdi, mitkä </a:t>
            </a:r>
            <a:r>
              <a:rPr lang="fi-FI" sz="2200" dirty="0">
                <a:solidFill>
                  <a:prstClr val="black"/>
                </a:solidFill>
                <a:cs typeface="Calibri"/>
              </a:rPr>
              <a:t>resurssitehokkuuden näkökulmat ovat </a:t>
            </a:r>
            <a:r>
              <a:rPr lang="fi-FI" sz="2200" dirty="0" smtClean="0">
                <a:solidFill>
                  <a:prstClr val="black"/>
                </a:solidFill>
                <a:cs typeface="Calibri"/>
              </a:rPr>
              <a:t>mielestäsi globaalisti ja paikallisesti </a:t>
            </a:r>
            <a:r>
              <a:rPr lang="fi-FI" sz="2200" dirty="0">
                <a:solidFill>
                  <a:prstClr val="black"/>
                </a:solidFill>
                <a:cs typeface="Calibri"/>
              </a:rPr>
              <a:t>tärkeitä</a:t>
            </a:r>
            <a:r>
              <a:rPr lang="fi-FI" sz="2200" dirty="0" smtClean="0">
                <a:solidFill>
                  <a:prstClr val="black"/>
                </a:solidFill>
                <a:cs typeface="Calibri"/>
              </a:rPr>
              <a:t>?</a:t>
            </a:r>
            <a:endParaRPr lang="fi-FI" sz="2200" dirty="0">
              <a:solidFill>
                <a:prstClr val="black"/>
              </a:solidFill>
              <a:cs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fi-FI" sz="2400" dirty="0">
              <a:solidFill>
                <a:prstClr val="black"/>
              </a:solidFill>
              <a:cs typeface="Calibri"/>
            </a:endParaRP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1068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948175" y="363767"/>
            <a:ext cx="5435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Resurssitehokkuustarpeen taustalla: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602294" y="3260145"/>
            <a:ext cx="8619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Kuva: ”Luonnonvarojen riittävyys nousemassa globaalina huolenaiheena ilmastokysymysten rinnalle – ja ohi? </a:t>
            </a:r>
          </a:p>
          <a:p>
            <a:r>
              <a:rPr lang="fi-FI" i="1" dirty="0" smtClean="0"/>
              <a:t>Lähde: Sitra (2009</a:t>
            </a:r>
            <a:r>
              <a:rPr lang="fi-FI" i="1" dirty="0" smtClean="0"/>
              <a:t>), ppt-esitys, dia 3</a:t>
            </a:r>
            <a:endParaRPr lang="fi-FI" i="1" dirty="0" smtClean="0"/>
          </a:p>
          <a:p>
            <a:r>
              <a:rPr lang="fi-FI" i="1" dirty="0" smtClean="0"/>
              <a:t>Saatavissa mm</a:t>
            </a:r>
            <a:r>
              <a:rPr lang="fi-FI" i="1" dirty="0"/>
              <a:t>: https://www.slideshare.net/Maamerkit/eeva-hellstrm-922012-lhiratkaisut-vihren-talouden-ytimess</a:t>
            </a:r>
          </a:p>
          <a:p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24185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948175" y="363767"/>
            <a:ext cx="4941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Kestävyys ja ihmisten hyvinvointi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816464" y="2490830"/>
            <a:ext cx="5869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Kuva ”Hyvinvoiva ja vastuullinen ihminen”</a:t>
            </a:r>
          </a:p>
          <a:p>
            <a:r>
              <a:rPr lang="fi-FI" i="1" dirty="0" smtClean="0"/>
              <a:t>Kuva ”Ainevirta </a:t>
            </a:r>
            <a:r>
              <a:rPr lang="fi-FI" i="1" dirty="0" err="1" smtClean="0"/>
              <a:t>vs</a:t>
            </a:r>
            <a:r>
              <a:rPr lang="fi-FI" i="1" dirty="0" smtClean="0"/>
              <a:t> ainekierto”</a:t>
            </a:r>
          </a:p>
          <a:p>
            <a:r>
              <a:rPr lang="fi-FI" i="1" dirty="0" smtClean="0"/>
              <a:t>Lähde: Sitra </a:t>
            </a:r>
            <a:r>
              <a:rPr lang="fi-FI" i="1" dirty="0" smtClean="0"/>
              <a:t>2012, ppt-esitys, diat 5 ja 8</a:t>
            </a:r>
            <a:endParaRPr lang="fi-FI" i="1" dirty="0" smtClean="0"/>
          </a:p>
          <a:p>
            <a:r>
              <a:rPr lang="fi-FI" i="1" dirty="0" smtClean="0"/>
              <a:t>Saatavissa: https</a:t>
            </a:r>
            <a:r>
              <a:rPr lang="fi-FI" i="1" dirty="0"/>
              <a:t>://www.slideshare.net/SitraEnergia/2012-0301-noponen-helsingin-energian-kaukon-piv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153400" y="3489789"/>
            <a:ext cx="2805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Haaste:</a:t>
            </a:r>
          </a:p>
          <a:p>
            <a:r>
              <a:rPr lang="fi-FI" dirty="0" smtClean="0"/>
              <a:t>Koetun hyvinvoinnin ja </a:t>
            </a:r>
            <a:br>
              <a:rPr lang="fi-FI" dirty="0" smtClean="0"/>
            </a:br>
            <a:r>
              <a:rPr lang="fi-FI" dirty="0" smtClean="0"/>
              <a:t>talouskasvun irtikytkentä</a:t>
            </a:r>
          </a:p>
          <a:p>
            <a:r>
              <a:rPr lang="fi-FI" dirty="0"/>
              <a:t>l</a:t>
            </a:r>
            <a:r>
              <a:rPr lang="fi-FI" dirty="0" smtClean="0"/>
              <a:t>uonnonvarojen kulutuksesta.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4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fi-FI" dirty="0" smtClean="0"/>
              <a:t>Resurssitehokkuudesta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3000" y="1362241"/>
            <a:ext cx="10515600" cy="4161289"/>
          </a:xfrm>
        </p:spPr>
        <p:txBody>
          <a:bodyPr>
            <a:noAutofit/>
          </a:bodyPr>
          <a:lstStyle/>
          <a:p>
            <a:r>
              <a:rPr lang="fi-FI" sz="2400" dirty="0"/>
              <a:t>Muutostarve, taustalla luonnonvarojen hupeneminen ja kallistuminen, väestönkasvu ja ilmastonmuutos</a:t>
            </a:r>
          </a:p>
          <a:p>
            <a:r>
              <a:rPr lang="fi-FI" sz="2400" dirty="0"/>
              <a:t>Alueelliset, kansalliset, globaalit toimet tarpeen</a:t>
            </a:r>
          </a:p>
          <a:p>
            <a:r>
              <a:rPr lang="fi-FI" sz="2400" dirty="0"/>
              <a:t>Ekologinen kestävyys, kiertotalous</a:t>
            </a:r>
          </a:p>
          <a:p>
            <a:r>
              <a:rPr lang="fi-FI" sz="2400" dirty="0"/>
              <a:t>Raaka-aineiden saatavuus ja riittävyys</a:t>
            </a:r>
          </a:p>
          <a:p>
            <a:r>
              <a:rPr lang="fi-FI" sz="2400" dirty="0"/>
              <a:t>Energian saatavuus ja tehokkuus</a:t>
            </a:r>
          </a:p>
          <a:p>
            <a:r>
              <a:rPr lang="fi-FI" sz="2400" dirty="0"/>
              <a:t>Uudet toimintamallit, innovatiiviset ratkaisut esim. </a:t>
            </a:r>
            <a:br>
              <a:rPr lang="fi-FI" sz="2400" dirty="0"/>
            </a:br>
            <a:r>
              <a:rPr lang="fi-FI" sz="2400" dirty="0"/>
              <a:t>liikenteessä</a:t>
            </a:r>
          </a:p>
          <a:p>
            <a:r>
              <a:rPr lang="fi-FI" sz="2400" dirty="0"/>
              <a:t>Ruoka ja puhdas vesi</a:t>
            </a:r>
          </a:p>
          <a:p>
            <a:r>
              <a:rPr lang="fi-FI" sz="2400" dirty="0"/>
              <a:t>Ympäristön hyvinvointi vs. ihmisten hyvinvointi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019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16464" y="2490830"/>
            <a:ext cx="586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Kuva ”Resurssitehokkuuden parantamispotentiaali vaihtelee”</a:t>
            </a:r>
          </a:p>
          <a:p>
            <a:r>
              <a:rPr lang="fi-FI" i="1" dirty="0" smtClean="0"/>
              <a:t>Lähde: </a:t>
            </a:r>
            <a:r>
              <a:rPr lang="fi-FI" i="1" dirty="0" smtClean="0"/>
              <a:t>Elinkeinoelämän keskusliitto 2014, ppt-esitys, dia 4</a:t>
            </a:r>
            <a:endParaRPr lang="fi-FI" i="1" dirty="0" smtClean="0"/>
          </a:p>
          <a:p>
            <a:r>
              <a:rPr lang="fi-FI" i="1" dirty="0" smtClean="0"/>
              <a:t>Saatavissa</a:t>
            </a:r>
            <a:r>
              <a:rPr lang="fi-FI" i="1" dirty="0"/>
              <a:t>: https://ek.fi/wp-content/uploads/Mita-resurssitehokkuus-on-ja-mihin-silla-pyritaan.pdf</a:t>
            </a:r>
          </a:p>
        </p:txBody>
      </p:sp>
    </p:spTree>
    <p:extLst>
      <p:ext uri="{BB962C8B-B14F-4D97-AF65-F5344CB8AC3E}">
        <p14:creationId xmlns:p14="http://schemas.microsoft.com/office/powerpoint/2010/main" val="40546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7533" y="37675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/>
              <a:t>Materiaalitehokkuuden pääajureita ja kannustimia </a:t>
            </a:r>
            <a:r>
              <a:rPr lang="fi-FI" sz="4000" dirty="0" smtClean="0"/>
              <a:t>EU-maissa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26067" y="1812006"/>
            <a:ext cx="10515600" cy="4161289"/>
          </a:xfrm>
        </p:spPr>
        <p:txBody>
          <a:bodyPr>
            <a:noAutofit/>
          </a:bodyPr>
          <a:lstStyle/>
          <a:p>
            <a:r>
              <a:rPr lang="en-US" sz="2400" dirty="0" err="1"/>
              <a:t>Taloudelliset</a:t>
            </a:r>
            <a:r>
              <a:rPr lang="en-US" sz="2400" dirty="0"/>
              <a:t> </a:t>
            </a:r>
            <a:r>
              <a:rPr lang="en-US" sz="2400" dirty="0" err="1"/>
              <a:t>intressit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kilpailukyvyn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parantaminen</a:t>
            </a:r>
            <a:endParaRPr lang="en-US" sz="2400" dirty="0"/>
          </a:p>
          <a:p>
            <a:r>
              <a:rPr lang="en-US" sz="2400" dirty="0" err="1"/>
              <a:t>Ympäristönäkökohdat</a:t>
            </a:r>
            <a:r>
              <a:rPr lang="en-US" sz="2400" dirty="0"/>
              <a:t> </a:t>
            </a:r>
          </a:p>
          <a:p>
            <a:r>
              <a:rPr lang="fi-FI" sz="2400" dirty="0"/>
              <a:t>Sääntely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870012" y="3388617"/>
            <a:ext cx="9027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+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Materiaalien ja energian riittävyyden varmistaminen ja toimitusvarmuuden </a:t>
            </a:r>
            <a:b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parantaminen (vs. riippuvuus tuontiresursseista)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+  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Tuotantotehokkuuden parantaminen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+  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Uudet työpaikat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+  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Jätehuollon kehittäminen ja materiaalien kierrättäminen</a:t>
            </a:r>
          </a:p>
        </p:txBody>
      </p:sp>
    </p:spTree>
    <p:extLst>
      <p:ext uri="{BB962C8B-B14F-4D97-AF65-F5344CB8AC3E}">
        <p14:creationId xmlns:p14="http://schemas.microsoft.com/office/powerpoint/2010/main" val="11551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971739" y="2801888"/>
            <a:ext cx="586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Sisältö ”Resurssitehokkuuteen liittyviä käsitteitä”</a:t>
            </a:r>
          </a:p>
          <a:p>
            <a:r>
              <a:rPr lang="fi-FI" i="1" dirty="0" smtClean="0"/>
              <a:t>Lähde: </a:t>
            </a:r>
            <a:r>
              <a:rPr lang="fi-FI" i="1" dirty="0" smtClean="0"/>
              <a:t>Elinkeinoelämän keskusliitto 2014, ppt-esitys, dia 6</a:t>
            </a:r>
            <a:endParaRPr lang="fi-FI" i="1" dirty="0" smtClean="0"/>
          </a:p>
          <a:p>
            <a:r>
              <a:rPr lang="fi-FI" i="1" dirty="0" smtClean="0"/>
              <a:t>Saatavissa</a:t>
            </a:r>
            <a:r>
              <a:rPr lang="fi-FI" i="1" dirty="0"/>
              <a:t>: https://ek.fi/wp-content/uploads/Mita-resurssitehokkuus-on-ja-mihin-silla-pyritaan.pdf</a:t>
            </a:r>
          </a:p>
        </p:txBody>
      </p:sp>
    </p:spTree>
    <p:extLst>
      <p:ext uri="{BB962C8B-B14F-4D97-AF65-F5344CB8AC3E}">
        <p14:creationId xmlns:p14="http://schemas.microsoft.com/office/powerpoint/2010/main" val="12751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7533" y="37675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/>
              <a:t>Lineaarisesta taloudesta kiertotalouteen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26067" y="1702318"/>
            <a:ext cx="10515600" cy="4161289"/>
          </a:xfrm>
        </p:spPr>
        <p:txBody>
          <a:bodyPr>
            <a:noAutofit/>
          </a:bodyPr>
          <a:lstStyle/>
          <a:p>
            <a:r>
              <a:rPr lang="fi-FI" sz="2400" dirty="0"/>
              <a:t>Materiaalitehokkuuden parantaminen</a:t>
            </a:r>
          </a:p>
          <a:p>
            <a:r>
              <a:rPr lang="fi-FI" sz="2400" dirty="0"/>
              <a:t>Luonnonvarojen käytön minimointi</a:t>
            </a:r>
          </a:p>
          <a:p>
            <a:r>
              <a:rPr lang="fi-FI" sz="2400" dirty="0"/>
              <a:t>Jätteiden tuottamisen </a:t>
            </a:r>
            <a:r>
              <a:rPr lang="fi-FI" sz="2400" dirty="0" smtClean="0"/>
              <a:t>minimointi</a:t>
            </a:r>
          </a:p>
          <a:p>
            <a:pPr marL="0" indent="0">
              <a:buNone/>
            </a:pPr>
            <a:r>
              <a:rPr lang="fi-FI" sz="2400" dirty="0" smtClean="0"/>
              <a:t>Esim. </a:t>
            </a:r>
          </a:p>
          <a:p>
            <a:pPr marL="0" lvl="0" indent="0">
              <a:buNone/>
            </a:pPr>
            <a:r>
              <a:rPr lang="fi-FI" sz="1800" dirty="0">
                <a:solidFill>
                  <a:prstClr val="black"/>
                </a:solidFill>
              </a:rPr>
              <a:t>	</a:t>
            </a: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i-FI" sz="2000" dirty="0">
                <a:solidFill>
                  <a:prstClr val="black"/>
                </a:solidFill>
              </a:rPr>
              <a:t>suljetut kierrot prosesseissa</a:t>
            </a:r>
          </a:p>
          <a:p>
            <a:pPr marL="0" lvl="0" indent="0">
              <a:buNone/>
            </a:pPr>
            <a:r>
              <a:rPr lang="fi-FI" sz="2000" dirty="0">
                <a:solidFill>
                  <a:prstClr val="black"/>
                </a:solidFill>
              </a:rPr>
              <a:t>	</a:t>
            </a: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 sivutuotteiden hyödyntäminen ja kierrätys</a:t>
            </a:r>
          </a:p>
          <a:p>
            <a:pPr marL="0" lvl="0" indent="0">
              <a:buNone/>
            </a:pP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	 teolliset symbioosit (laitoksen suunnittelusta ekosysteemin </a:t>
            </a:r>
            <a:b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                     suunnitteluun)</a:t>
            </a:r>
          </a:p>
          <a:p>
            <a:pPr marL="0" lvl="0" indent="0">
              <a:buNone/>
            </a:pP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	 ympäristömyötäinen tuotesuunnittelu</a:t>
            </a:r>
          </a:p>
          <a:p>
            <a:pPr marL="0" lvl="0" indent="0">
              <a:buNone/>
            </a:pP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	 yhdyskunnan jätteiden kierrätys ja hyödyntäminen materiaalina ja energiana</a:t>
            </a:r>
            <a:endParaRPr lang="fi-FI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1702318"/>
            <a:ext cx="2853267" cy="33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1C4445BC30944900C1AB7707536FE" ma:contentTypeVersion="2" ma:contentTypeDescription="Create a new document." ma:contentTypeScope="" ma:versionID="d819b86aae10b63520e0bc5f6986cf9b">
  <xsd:schema xmlns:xsd="http://www.w3.org/2001/XMLSchema" xmlns:xs="http://www.w3.org/2001/XMLSchema" xmlns:p="http://schemas.microsoft.com/office/2006/metadata/properties" xmlns:ns2="1883c1e5-87b7-43f4-94be-6e6accfc0457" targetNamespace="http://schemas.microsoft.com/office/2006/metadata/properties" ma:root="true" ma:fieldsID="23bef015dcfe032023df9fd1a1e2ac22" ns2:_="">
    <xsd:import namespace="1883c1e5-87b7-43f4-94be-6e6accfc0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3c1e5-87b7-43f4-94be-6e6accfc0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C48CF7-B26D-49B8-B602-0AFE83E6F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3c1e5-87b7-43f4-94be-6e6accfc04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62D49C-CA25-4999-B952-F55D754961C0}">
  <ds:schemaRefs>
    <ds:schemaRef ds:uri="7e9e6169-ad39-4139-80cb-366121f0def0"/>
    <ds:schemaRef ds:uri="http://purl.org/dc/elements/1.1/"/>
    <ds:schemaRef ds:uri="76865ef9-df32-4c37-ae45-f9784eb47bff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</TotalTime>
  <Words>1254</Words>
  <Application>Microsoft Office PowerPoint</Application>
  <PresentationFormat>Laajakuva</PresentationFormat>
  <Paragraphs>193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Microsoft Sans Serif</vt:lpstr>
      <vt:lpstr>Wingdings</vt:lpstr>
      <vt:lpstr>1_Mukautettu suunnittelumalli</vt:lpstr>
      <vt:lpstr>RESURSSITEHOKKUUS JA KIERTOTALOUS</vt:lpstr>
      <vt:lpstr>Orientoivia kysymyksiä</vt:lpstr>
      <vt:lpstr>PowerPoint-esitys</vt:lpstr>
      <vt:lpstr>PowerPoint-esitys</vt:lpstr>
      <vt:lpstr>Resurssitehokkuudesta</vt:lpstr>
      <vt:lpstr>PowerPoint-esitys</vt:lpstr>
      <vt:lpstr>Materiaalitehokkuuden pääajureita ja kannustimia EU-maissa</vt:lpstr>
      <vt:lpstr>PowerPoint-esitys</vt:lpstr>
      <vt:lpstr>Lineaarisesta taloudesta kiertotalouteen</vt:lpstr>
      <vt:lpstr>PowerPoint-esitys</vt:lpstr>
      <vt:lpstr>PowerPoint-esitys</vt:lpstr>
      <vt:lpstr>EU:n kiertotalouden toimintasuunnitelma (2015), kehittämistoimia ja ohjausta sektoreittain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Jätehuolto ja kiertotalous</vt:lpstr>
      <vt:lpstr>Jätehuolto ja kiertotalous</vt:lpstr>
      <vt:lpstr>PowerPoint-esitys</vt:lpstr>
      <vt:lpstr>PowerPoint-esitys</vt:lpstr>
      <vt:lpstr>PowerPoint-esitys</vt:lpstr>
      <vt:lpstr>Itsenäistä luettavaa, linkki</vt:lpstr>
      <vt:lpstr>Itsenäistä tehtävää</vt:lpstr>
    </vt:vector>
  </TitlesOfParts>
  <Company>Turun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 Marketta</dc:creator>
  <cp:lastModifiedBy>Honkanen Hannariina</cp:lastModifiedBy>
  <cp:revision>48</cp:revision>
  <dcterms:created xsi:type="dcterms:W3CDTF">2019-02-14T13:35:11Z</dcterms:created>
  <dcterms:modified xsi:type="dcterms:W3CDTF">2020-09-03T06:32:40Z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0x0101008551C4445BC30944900C1AB7707536FE</vt:lpwstr>
  </property>
  <property fmtid="{D5CDD505-2E9C-101B-9397-08002B2CF9AE}" pid="3" name="_dlc_DocIdItemGuid">
    <vt:lpwstr>0fc2c617-0b12-48ef-bcad-c1f15298905c</vt:lpwstr>
  </property>
</Properties>
</file>