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72" r:id="rId3"/>
    <p:sldId id="371" r:id="rId4"/>
    <p:sldId id="314" r:id="rId5"/>
    <p:sldId id="270" r:id="rId6"/>
    <p:sldId id="315" r:id="rId7"/>
    <p:sldId id="357" r:id="rId8"/>
    <p:sldId id="269" r:id="rId9"/>
    <p:sldId id="258" r:id="rId10"/>
    <p:sldId id="259" r:id="rId11"/>
    <p:sldId id="260" r:id="rId12"/>
    <p:sldId id="261" r:id="rId13"/>
    <p:sldId id="288" r:id="rId14"/>
    <p:sldId id="366" r:id="rId15"/>
    <p:sldId id="329" r:id="rId16"/>
    <p:sldId id="262" r:id="rId17"/>
    <p:sldId id="290" r:id="rId18"/>
    <p:sldId id="274" r:id="rId19"/>
    <p:sldId id="291" r:id="rId20"/>
    <p:sldId id="292" r:id="rId21"/>
    <p:sldId id="293" r:id="rId22"/>
    <p:sldId id="359" r:id="rId23"/>
    <p:sldId id="333" r:id="rId24"/>
    <p:sldId id="307" r:id="rId25"/>
    <p:sldId id="345" r:id="rId26"/>
    <p:sldId id="347" r:id="rId27"/>
    <p:sldId id="376" r:id="rId28"/>
    <p:sldId id="257" r:id="rId29"/>
    <p:sldId id="317" r:id="rId30"/>
    <p:sldId id="313" r:id="rId31"/>
    <p:sldId id="263" r:id="rId32"/>
    <p:sldId id="363" r:id="rId33"/>
    <p:sldId id="294" r:id="rId34"/>
    <p:sldId id="285" r:id="rId35"/>
    <p:sldId id="286" r:id="rId36"/>
    <p:sldId id="350" r:id="rId37"/>
    <p:sldId id="339" r:id="rId38"/>
    <p:sldId id="340" r:id="rId39"/>
    <p:sldId id="303" r:id="rId40"/>
    <p:sldId id="367" r:id="rId41"/>
    <p:sldId id="368" r:id="rId42"/>
    <p:sldId id="369" r:id="rId43"/>
    <p:sldId id="370" r:id="rId44"/>
    <p:sldId id="341" r:id="rId45"/>
    <p:sldId id="352" r:id="rId46"/>
    <p:sldId id="372" r:id="rId47"/>
    <p:sldId id="267" r:id="rId48"/>
    <p:sldId id="326" r:id="rId49"/>
    <p:sldId id="355" r:id="rId50"/>
    <p:sldId id="354" r:id="rId51"/>
    <p:sldId id="356" r:id="rId52"/>
    <p:sldId id="266" r:id="rId53"/>
    <p:sldId id="321" r:id="rId54"/>
    <p:sldId id="374" r:id="rId55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DC097-A9A6-4E41-AEAB-F50B43C7F42F}" type="datetimeFigureOut">
              <a:rPr lang="fi-FI" smtClean="0"/>
              <a:t>4.6.2024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7F614-AC11-4064-BD69-8CA096BAECD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370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7A873-A1B6-41FB-9673-FF5EDA907889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761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09CA77-BCEE-2973-DACF-933BB7D247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92B526D8-83A4-F0BC-4C25-8470A68EE8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054310-E378-8EB1-619D-023B54A28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6FB7AD-7D61-4599-9394-48B9EE7A5DA5}" type="datetime1">
              <a:rPr lang="fi-FI" smtClean="0"/>
              <a:t>4.6.2024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3D477D3-EBFC-4405-7DF8-B0FB7131F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6DBB1F2-E596-E5F6-B745-6490F19A2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610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02581F-2A85-C220-152C-EA80F2A03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E4DDEF97-DD7E-DD05-CD4A-146D7B7717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260CAEE-4940-40BA-9149-3D036B4B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58763E-91D2-472E-A70C-27C4035CA4DF}" type="datetime1">
              <a:rPr lang="fi-FI" smtClean="0"/>
              <a:t>4.6.2024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774CE4B-3C6A-EC94-9C01-B846E14B6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BE3A5A-DF47-36D1-79BB-CE0003C67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5612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998877D2-F6C9-CDAB-6033-C71C8BADB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29793753-49A5-7F37-8A28-DC027D007F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D958E0B-DD28-EE7E-46AB-B828A0E55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71B6C-0689-4E6D-8CE0-EAABF6F3F7DB}" type="datetime1">
              <a:rPr lang="fi-FI" smtClean="0"/>
              <a:t>4.6.2024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D54288E-99A2-75A3-3EAF-3222253AE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5A7FF99-3831-ECA7-FEDA-BAB6D169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2904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6C1460A-75DF-4960-A853-F4972856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D013830-D21C-4D63-E8B7-C8B87EFD3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B89874-490D-F6A5-C9FD-6C3964DD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207E44-3883-4CBE-80CB-33DCEF0D7F06}" type="datetime1">
              <a:rPr lang="fi-FI" smtClean="0"/>
              <a:t>4.6.2024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91EF4C5-2F06-4E90-EDE5-99EDF97FB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ED282E2-002A-4BDD-5D3F-DABE9C8B5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15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EB13FD2-FB25-3351-6274-D0BF96842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0008BD5-4EBE-0723-2388-532B8BA7B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7769B4-813F-AABF-7C29-D60531076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58DBA-0AE7-41CB-9C53-55A55685E37B}" type="datetime1">
              <a:rPr lang="fi-FI" smtClean="0"/>
              <a:t>4.6.2024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CB40D96-6B57-FC19-FD58-B25696B35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FAF170B-9700-879F-1222-D09B730A6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57291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869C8F-C08D-7561-A237-42FD9EC31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37E0E76-C25B-BDCA-16C5-5AEF0BD5A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F0D7A62-515D-D1A5-5376-F9DE73859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130D7E3-81F0-C669-EDC4-7096EE209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9E7EE-C7FF-4139-AAF2-C094292B22A5}" type="datetime1">
              <a:rPr lang="fi-FI" smtClean="0"/>
              <a:t>4.6.2024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2BD509B1-957C-50F3-52FC-0D7B07F22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868D47F-19CF-A770-391D-7538EB18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3856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5BB991-0611-4D5C-B42D-AA8D338D1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89688317-D3F0-F60C-2298-4B8E9A6504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B39793F-3F03-6BAF-7800-74782D65AC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74F8C00-0A6B-73A4-A5FD-493E96301C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5FBE15DB-D3B0-0941-740A-774FD57A87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8389498D-EC84-BAAB-A08F-F0361C3F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0DF99-E8B4-410F-AB01-6BBD04CCECA5}" type="datetime1">
              <a:rPr lang="fi-FI" smtClean="0"/>
              <a:t>4.6.2024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CBD706F-0B4A-82F0-37A1-803A9E7D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FE4FB8B0-68F6-EEFF-3173-5646614C1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67526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D1F2F6-D07F-A578-EB69-02CF15421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1F31C05-D51B-F499-3573-452B65537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56DF32-034E-4603-90EB-219EA84EC9C3}" type="datetime1">
              <a:rPr lang="fi-FI" smtClean="0"/>
              <a:t>4.6.2024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A2C7E7C-1A10-5EB8-3633-875A6D20D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2EDE43D-D729-3478-F617-9096E5CC0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8856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6B705AD-3D2A-8F7C-B633-750BB9C2A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C0209-8CF6-4528-A5C6-0FC9BC38B2FD}" type="datetime1">
              <a:rPr lang="fi-FI" smtClean="0"/>
              <a:t>4.6.2024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4CFD1F9-1FB2-8985-9287-E193798AD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4DDEE6E4-BA1A-6670-B6BE-8BF7A8C0B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94931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E574436-0E1F-93A7-EAC9-E56E3AB50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0C8B89-F45D-79DA-0222-CF94610264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22565A53-309D-B309-EC16-332E1C9FF9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C8BB33D-5DFA-233F-F0FA-36F39A184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6DB3E-E205-42A6-BE92-CD17ADD8FD26}" type="datetime1">
              <a:rPr lang="fi-FI" smtClean="0"/>
              <a:t>4.6.2024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53E03F7-D10F-0C65-342F-8E6AF5B7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759DBCE-A6A5-1E47-6AD3-5B771919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42706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D62FBA-9D7F-C6A8-D39A-FD9B8B22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998F185-BD25-A592-563C-548680009C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1132D47B-F1FE-0BF7-23CC-857FED66C0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6F65ED7-7EFF-6224-0EBF-D2EA367FB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723A88-2C24-420C-A4CC-2BE9BAB473FC}" type="datetime1">
              <a:rPr lang="fi-FI" smtClean="0"/>
              <a:t>4.6.2024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FDFC27E-D8ED-8737-0490-5EB2E491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54D37FC-675D-AC25-986D-D247B9E4E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852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72BADCC-DBF5-6B6F-9828-089EFE160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97DE673-099C-834D-92E7-0525648CF2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BAF6944-21E6-C4AF-5820-B44E92D0F5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F74844-9503-40EB-8560-6FC7E0A15761}" type="datetime1">
              <a:rPr lang="fi-FI" smtClean="0"/>
              <a:t>4.6.2024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5EE578A-4C6F-483F-269F-E4BC0CF75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25E87F6-FA3A-0A03-29A0-138F784CCD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6B21B9-60DD-4707-8048-8581A68ADF97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366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0KxWL0122Y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78sCS44TyIk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JG8oj_5Xrrd8ufz0PYB27lI0myLYvG_D/view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mediataitokoulu.fi/polkuja_varhaiskasvatus.pdf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8IOs9nRJNg&amp;list=OLAK5uy_kGc1aYFlHyW1bPIYs5kX1i_DQ5StFwxoc&amp;index=11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youtube.com/watch?v=6n3kajtXR6I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s://areena.yle.fi/lapset/1-1967259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youtube.com/watch?v=zdNjTFj8lAk" TargetMode="Externa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1sdZjK-s3A" TargetMode="Externa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liikkuvavarhaiskasvatus.fi/wp-content/uploads/2023/01/Digiliikunta-toimintavinkkeja-digiliikunnan-tueksi.pdf" TargetMode="External"/><Relationship Id="rId2" Type="http://schemas.openxmlformats.org/officeDocument/2006/relationships/hyperlink" Target="https://www.youtube.com/watch?v=x5sb8fSox_U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hyperlink" Target="https://areena.yle.fi/1-50483035" TargetMode="Externa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liikkuvavarhaiskasvatus.fi/wp-content/uploads/2023/01/Digiliikunta-toimintavinkkeja-digiliikunnan-tueksi.pdf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eX1p2cxfXi-9g1GudPNvD8ItRi13aOcc/view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4FLpto4rvK8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sisalto.oppijailo.fi/pelit/ZUIFGxtfNf3B/index.html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_vyhbBJUHs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anva.com/design/DAF3r-eQndM/-g5C8_bT1O5J7EfQjkGc5w/edit?utm_content=DAF3r-eQndM&amp;utm_campaign=designshare&amp;utm_medium=link2&amp;utm_source=sharebutton" TargetMode="Externa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apunet.net/_pelit/_palapelit/palapeli2/app.php?lang=fi" TargetMode="External"/><Relationship Id="rId4" Type="http://schemas.openxmlformats.org/officeDocument/2006/relationships/hyperlink" Target="https://papunet.net/_pelit/_korttipelit/muistipeli-uusi/?data=data.php%3Ftype1%3D36%26type2%3D36&amp;gameId=elaimilla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qYFQtA3wfc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w2Q2whrbgY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ip4N8KxeCg" TargetMode="External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supercoloring.com/coloring-pages/daffodil-8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gIIQ3nCqg4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Kuva 4" descr="Kuva, joka sisältää kohteen teksti, kuvakaappaus, ympyrä, Fontti&#10;&#10;Kuvaus luotu automaattisesti">
            <a:extLst>
              <a:ext uri="{FF2B5EF4-FFF2-40B4-BE49-F238E27FC236}">
                <a16:creationId xmlns:a16="http://schemas.microsoft.com/office/drawing/2014/main" id="{E70A8857-1AEE-6CDA-BB9E-874D50903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C4F4D0-ACF4-A6A9-7C6A-1522B4D099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chemeClr val="tx1"/>
                </a:solidFill>
              </a:rPr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24018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1" descr="Kuva, joka sisältää kohteen musiikki, marakassi, Lapsitaide, kuvitus&#10;&#10;Kuvaus luotu automaattisesti">
            <a:extLst>
              <a:ext uri="{FF2B5EF4-FFF2-40B4-BE49-F238E27FC236}">
                <a16:creationId xmlns:a16="http://schemas.microsoft.com/office/drawing/2014/main" id="{2817700D-4F79-AE24-255A-B5AB1519685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171" y="1709851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A0CE2A2-CE22-323E-40A3-F6879381FA9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fi-FI" b="1"/>
              <a:t>Rytmien mukana</a:t>
            </a:r>
          </a:p>
          <a:p>
            <a:r>
              <a:rPr lang="fi-FI"/>
              <a:t>Soitetaan rytmisoittimia yhdessä </a:t>
            </a:r>
          </a:p>
          <a:p>
            <a:r>
              <a:rPr lang="fi-FI"/>
              <a:t>Kun aikuinen näyttää vihreää korttia soitetaan kovaa </a:t>
            </a:r>
          </a:p>
          <a:p>
            <a:r>
              <a:rPr lang="fi-FI"/>
              <a:t>Kun aikuinen näytetään punaista korttia soitetaan hiljaa </a:t>
            </a:r>
          </a:p>
          <a:p>
            <a:r>
              <a:rPr lang="fi-FI"/>
              <a:t>Mahdollisuuksien mukaan annetaan lasten vuorollaan näyttää vihreää tai punaista korttia. 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F9827CF9-01E1-37DE-FAD4-54D7BD51C813}"/>
              </a:ext>
            </a:extLst>
          </p:cNvPr>
          <p:cNvSpPr/>
          <p:nvPr/>
        </p:nvSpPr>
        <p:spPr>
          <a:xfrm>
            <a:off x="9048888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03FD5E-9351-A024-F28E-7F6F9C055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252855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1" descr="Kuva, joka sisältää kohteen laatikko&#10;&#10;Kuvaus luotu automaattisesti">
            <a:extLst>
              <a:ext uri="{FF2B5EF4-FFF2-40B4-BE49-F238E27FC236}">
                <a16:creationId xmlns:a16="http://schemas.microsoft.com/office/drawing/2014/main" id="{5D68F923-3F8F-677D-A6FE-E382F70A5F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4929" y="-4649"/>
            <a:ext cx="4824655" cy="6858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F8C52D5-788E-B652-92EC-D9F7D3D7CE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fi-FI" b="1"/>
              <a:t>Päällä, sivulla, alla...</a:t>
            </a:r>
          </a:p>
          <a:p>
            <a:r>
              <a:rPr lang="fi-FI"/>
              <a:t>Kuunnellaan Kielinupun ”missä nalle on” </a:t>
            </a:r>
            <a:r>
              <a:rPr lang="fi-FI">
                <a:ea typeface="+mn-lt"/>
                <a:cs typeface="+mn-lt"/>
                <a:hlinkClick r:id="rId3"/>
              </a:rPr>
              <a:t>Kielinuppu - Missä nalle on? (youtube.com)</a:t>
            </a:r>
          </a:p>
          <a:p>
            <a:r>
              <a:rPr lang="fi-FI"/>
              <a:t>Otetaan nalle  tai muu pehmolelu ja harjoitellaan käsitteitä yhdessä</a:t>
            </a:r>
          </a:p>
          <a:p>
            <a:r>
              <a:rPr lang="fi-FI"/>
              <a:t>Viedään lelu esim. tuolin päälle ja lapset kertovat missä nalle on</a:t>
            </a:r>
          </a:p>
          <a:p>
            <a:r>
              <a:rPr lang="fi-FI"/>
              <a:t>Aikuinen pyytää lasta viemään lelun esim. tuolin alle. Katsotaan yhdessä menikö Nalle oikeaan paikkaan 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9FFAC14C-C409-B885-9653-6F04AA27B2CB}"/>
              </a:ext>
            </a:extLst>
          </p:cNvPr>
          <p:cNvSpPr/>
          <p:nvPr/>
        </p:nvSpPr>
        <p:spPr>
          <a:xfrm>
            <a:off x="9048888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5628F57-18CE-3505-11D2-BDC54D2E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3193036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1" descr="Kuva, joka sisältää kohteen luonnos, animaatio, piirros, clipart&#10;&#10;Kuvaus luotu automaattisesti">
            <a:extLst>
              <a:ext uri="{FF2B5EF4-FFF2-40B4-BE49-F238E27FC236}">
                <a16:creationId xmlns:a16="http://schemas.microsoft.com/office/drawing/2014/main" id="{B7D8B704-E1B9-B3C2-7A87-C770C416CB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" y="2025537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30C9A35-4069-86AA-76B3-897EF92619B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fi-FI" sz="2600" b="1">
                <a:ea typeface="+mn-lt"/>
                <a:cs typeface="+mn-lt"/>
              </a:rPr>
              <a:t>Robottien matkassa</a:t>
            </a:r>
          </a:p>
          <a:p>
            <a:r>
              <a:rPr lang="fi-FI" sz="2600">
                <a:ea typeface="+mn-lt"/>
                <a:cs typeface="+mn-lt"/>
              </a:rPr>
              <a:t>Otetaan esiin eri värisiä, muotoisia ja kokoisia paloja (voidaan tehdä esim. kartongista) </a:t>
            </a:r>
            <a:endParaRPr lang="fi-FI"/>
          </a:p>
          <a:p>
            <a:r>
              <a:rPr lang="fi-FI"/>
              <a:t>Kuunnellaan Siinan taikaradion ”Minä olen Robotti” </a:t>
            </a:r>
            <a:r>
              <a:rPr lang="fi-FI">
                <a:ea typeface="+mn-lt"/>
                <a:cs typeface="+mn-lt"/>
                <a:hlinkClick r:id="rId3"/>
              </a:rPr>
              <a:t>Siinan TaikaStudio, 18. Mä olen robotti (18/22) (youtube.com)</a:t>
            </a:r>
          </a:p>
          <a:p>
            <a:r>
              <a:rPr lang="fi-FI"/>
              <a:t>Aikuinen voi ensin esimerkkinä näyttää miten robotin voi koota paloista</a:t>
            </a:r>
          </a:p>
          <a:p>
            <a:r>
              <a:rPr lang="fi-FI"/>
              <a:t>Lapset saavat tehdä yhteisen robotin niin, että jokainen valitsee yhden palan  joka liimataan tai laitetaan sinitarralla kiinni isolle paperille. </a:t>
            </a:r>
          </a:p>
          <a:p>
            <a:r>
              <a:rPr lang="fi-FI"/>
              <a:t>Robottiin voi myös lisätä nappeja yms. nappuloiksi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2106CEFF-C588-6763-D361-FCD27776B063}"/>
              </a:ext>
            </a:extLst>
          </p:cNvPr>
          <p:cNvSpPr/>
          <p:nvPr/>
        </p:nvSpPr>
        <p:spPr>
          <a:xfrm>
            <a:off x="9048888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E2D38F7-299E-ACDB-60BE-A95C3FCDE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6061063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525D67-ED2D-E6FF-7E0F-5FD2F39C2F6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1353C0-74CE-0E00-3F41-0D44A1299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Etsi </a:t>
            </a:r>
            <a:r>
              <a:rPr lang="en-US" b="1" err="1"/>
              <a:t>ohjeen</a:t>
            </a:r>
            <a:r>
              <a:rPr lang="en-US" b="1"/>
              <a:t> </a:t>
            </a:r>
            <a:r>
              <a:rPr lang="en-US" b="1" err="1"/>
              <a:t>mukaan</a:t>
            </a:r>
            <a:endParaRPr lang="en-US" b="1"/>
          </a:p>
          <a:p>
            <a:r>
              <a:rPr lang="en-US" err="1"/>
              <a:t>Etsitään</a:t>
            </a:r>
            <a:r>
              <a:rPr lang="en-US"/>
              <a:t> </a:t>
            </a:r>
            <a:r>
              <a:rPr lang="en-US" err="1"/>
              <a:t>tavaroita</a:t>
            </a:r>
            <a:r>
              <a:rPr lang="en-US"/>
              <a:t> </a:t>
            </a:r>
            <a:r>
              <a:rPr lang="en-US" err="1"/>
              <a:t>tietyn</a:t>
            </a:r>
            <a:r>
              <a:rPr lang="en-US"/>
              <a:t> </a:t>
            </a:r>
            <a:r>
              <a:rPr lang="en-US" err="1"/>
              <a:t>ominaisuuden</a:t>
            </a:r>
            <a:r>
              <a:rPr lang="en-US"/>
              <a:t> </a:t>
            </a:r>
            <a:r>
              <a:rPr lang="en-US" err="1"/>
              <a:t>mukaan</a:t>
            </a:r>
            <a:endParaRPr lang="en-US"/>
          </a:p>
          <a:p>
            <a:pPr lvl="1"/>
            <a:r>
              <a:rPr lang="en-US" err="1"/>
              <a:t>Esim</a:t>
            </a:r>
            <a:r>
              <a:rPr lang="en-US"/>
              <a:t>. Iso, </a:t>
            </a:r>
            <a:r>
              <a:rPr lang="en-US" err="1"/>
              <a:t>vihreä</a:t>
            </a:r>
            <a:r>
              <a:rPr lang="en-US"/>
              <a:t>, </a:t>
            </a:r>
            <a:r>
              <a:rPr lang="en-US" err="1"/>
              <a:t>pyöreä</a:t>
            </a:r>
            <a:r>
              <a:rPr lang="en-US"/>
              <a:t>, </a:t>
            </a:r>
          </a:p>
          <a:p>
            <a:r>
              <a:rPr lang="en-US" err="1"/>
              <a:t>Tutustutaan</a:t>
            </a:r>
            <a:r>
              <a:rPr lang="en-US"/>
              <a:t> </a:t>
            </a:r>
            <a:r>
              <a:rPr lang="en-US" err="1"/>
              <a:t>yhdessä</a:t>
            </a:r>
            <a:r>
              <a:rPr lang="en-US"/>
              <a:t> </a:t>
            </a:r>
            <a:r>
              <a:rPr lang="en-US" err="1"/>
              <a:t>siihen</a:t>
            </a:r>
            <a:r>
              <a:rPr lang="en-US"/>
              <a:t> </a:t>
            </a:r>
            <a:r>
              <a:rPr lang="en-US" err="1"/>
              <a:t>mitä</a:t>
            </a:r>
            <a:r>
              <a:rPr lang="en-US"/>
              <a:t> </a:t>
            </a:r>
            <a:r>
              <a:rPr lang="en-US" err="1"/>
              <a:t>löydettiin</a:t>
            </a:r>
            <a:r>
              <a:rPr lang="en-US"/>
              <a:t> </a:t>
            </a:r>
          </a:p>
          <a:p>
            <a:r>
              <a:rPr lang="en-US" err="1"/>
              <a:t>Annetaan</a:t>
            </a:r>
            <a:r>
              <a:rPr lang="en-US"/>
              <a:t> </a:t>
            </a:r>
            <a:r>
              <a:rPr lang="en-US" err="1"/>
              <a:t>lapsille</a:t>
            </a:r>
            <a:r>
              <a:rPr lang="en-US"/>
              <a:t> </a:t>
            </a:r>
            <a:r>
              <a:rPr lang="en-US" err="1"/>
              <a:t>mahdollisuus</a:t>
            </a:r>
            <a:r>
              <a:rPr lang="en-US"/>
              <a:t> </a:t>
            </a:r>
            <a:r>
              <a:rPr lang="en-US" err="1"/>
              <a:t>keksiä</a:t>
            </a:r>
            <a:r>
              <a:rPr lang="en-US"/>
              <a:t> </a:t>
            </a:r>
            <a:r>
              <a:rPr lang="en-US" err="1"/>
              <a:t>mitä</a:t>
            </a:r>
            <a:r>
              <a:rPr lang="en-US"/>
              <a:t> </a:t>
            </a:r>
            <a:r>
              <a:rPr lang="en-US" err="1"/>
              <a:t>etsitään</a:t>
            </a:r>
            <a:r>
              <a:rPr lang="en-US"/>
              <a:t> </a:t>
            </a:r>
          </a:p>
          <a:p>
            <a:endParaRPr lang="en-US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E12D28B5-316C-37A3-9EB2-1B39304A5723}"/>
              </a:ext>
            </a:extLst>
          </p:cNvPr>
          <p:cNvSpPr/>
          <p:nvPr/>
        </p:nvSpPr>
        <p:spPr>
          <a:xfrm>
            <a:off x="9475253" y="208344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411E054-E8AD-DD33-D9A2-1777AE1CD1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082415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clipart, maa-ajoneuvo, pyörä, animaatio&#10;&#10;Kuvaus luotu automaattisesti">
            <a:extLst>
              <a:ext uri="{FF2B5EF4-FFF2-40B4-BE49-F238E27FC236}">
                <a16:creationId xmlns:a16="http://schemas.microsoft.com/office/drawing/2014/main" id="{1B286915-A9B6-0CC8-5BCE-42BBED274A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" y="1829594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3DA15D6D-96A6-FA26-0DEA-D3B582D8C3D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/>
              <a:t>Ohjelmoitava junarata</a:t>
            </a:r>
          </a:p>
          <a:p>
            <a:r>
              <a:rPr lang="fi-FI"/>
              <a:t>Rakentakaa junarata yhdessä.</a:t>
            </a:r>
          </a:p>
          <a:p>
            <a:r>
              <a:rPr lang="fi-FI"/>
              <a:t>Asetelkaa toimintapalat radan eri kohtiin. Tutkikaa mitä tapahtuu, kun juna ajaa toimintapalikan päältä?</a:t>
            </a:r>
          </a:p>
          <a:p>
            <a:r>
              <a:rPr lang="fi-FI"/>
              <a:t>Ohjatkaa junaa myös tabletilla löytyvän sovelluksen avulla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F3AA2D5A-CF84-B304-1CA3-7686CD045858}"/>
              </a:ext>
            </a:extLst>
          </p:cNvPr>
          <p:cNvSpPr/>
          <p:nvPr/>
        </p:nvSpPr>
        <p:spPr>
          <a:xfrm>
            <a:off x="10182824" y="328087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E31DA3F-585A-57DB-0C1C-3CE90B641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432473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48ACE7-ECBD-232F-E507-8F18FCBE644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27000" y="1005249"/>
            <a:ext cx="6096000" cy="3429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EB7E91-3C66-A017-34FD-C58A61DFB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2086" y="900340"/>
            <a:ext cx="5758542" cy="571205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err="1">
                <a:latin typeface="Arial"/>
                <a:ea typeface="+mn-lt"/>
                <a:cs typeface="Arial"/>
              </a:rPr>
              <a:t>Lauletaan</a:t>
            </a:r>
            <a:r>
              <a:rPr lang="en-US" b="1">
                <a:latin typeface="Arial"/>
                <a:ea typeface="+mn-lt"/>
                <a:cs typeface="Arial"/>
              </a:rPr>
              <a:t>  </a:t>
            </a:r>
            <a:r>
              <a:rPr lang="en-US" b="1" err="1">
                <a:latin typeface="Arial"/>
                <a:ea typeface="+mn-lt"/>
                <a:cs typeface="Arial"/>
              </a:rPr>
              <a:t>yhdessä</a:t>
            </a:r>
            <a:endParaRPr lang="en-US" b="1">
              <a:latin typeface="Arial"/>
              <a:ea typeface="+mn-lt"/>
              <a:cs typeface="Arial"/>
            </a:endParaRPr>
          </a:p>
          <a:p>
            <a:r>
              <a:rPr lang="en-US" err="1">
                <a:latin typeface="Arial"/>
                <a:ea typeface="+mn-lt"/>
                <a:cs typeface="Arial"/>
              </a:rPr>
              <a:t>Laittakaa</a:t>
            </a:r>
            <a:r>
              <a:rPr lang="en-US">
                <a:latin typeface="Arial"/>
                <a:ea typeface="+mn-lt"/>
                <a:cs typeface="Arial"/>
              </a:rPr>
              <a:t> </a:t>
            </a:r>
            <a:r>
              <a:rPr lang="en-US" err="1">
                <a:latin typeface="Arial"/>
                <a:ea typeface="+mn-lt"/>
                <a:cs typeface="Arial"/>
              </a:rPr>
              <a:t>esim</a:t>
            </a:r>
            <a:r>
              <a:rPr lang="en-US">
                <a:latin typeface="Arial"/>
                <a:ea typeface="+mn-lt"/>
                <a:cs typeface="Arial"/>
              </a:rPr>
              <a:t>. </a:t>
            </a:r>
            <a:r>
              <a:rPr lang="en-US" err="1">
                <a:latin typeface="Arial"/>
                <a:ea typeface="+mn-lt"/>
                <a:cs typeface="Arial"/>
              </a:rPr>
              <a:t>Seuraavien</a:t>
            </a:r>
            <a:r>
              <a:rPr lang="en-US">
                <a:latin typeface="Arial"/>
                <a:ea typeface="+mn-lt"/>
                <a:cs typeface="Arial"/>
              </a:rPr>
              <a:t> </a:t>
            </a:r>
            <a:r>
              <a:rPr lang="en-US" err="1">
                <a:latin typeface="Arial"/>
                <a:ea typeface="+mn-lt"/>
                <a:cs typeface="Arial"/>
              </a:rPr>
              <a:t>laulujen</a:t>
            </a:r>
            <a:r>
              <a:rPr lang="en-US">
                <a:latin typeface="Arial"/>
                <a:ea typeface="+mn-lt"/>
                <a:cs typeface="Arial"/>
              </a:rPr>
              <a:t> </a:t>
            </a:r>
            <a:r>
              <a:rPr lang="en-US" err="1">
                <a:latin typeface="Arial"/>
                <a:ea typeface="+mn-lt"/>
                <a:cs typeface="Arial"/>
              </a:rPr>
              <a:t>nimiä</a:t>
            </a:r>
            <a:r>
              <a:rPr lang="en-US">
                <a:latin typeface="Arial"/>
                <a:ea typeface="+mn-lt"/>
                <a:cs typeface="Arial"/>
              </a:rPr>
              <a:t> </a:t>
            </a:r>
            <a:r>
              <a:rPr lang="en-US" err="1">
                <a:latin typeface="Arial"/>
                <a:ea typeface="+mn-lt"/>
                <a:cs typeface="Arial"/>
              </a:rPr>
              <a:t>lorupussiin</a:t>
            </a:r>
            <a:endParaRPr lang="en-US">
              <a:latin typeface="Aptos" panose="020B0004020202020204"/>
              <a:ea typeface="+mn-lt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/>
              <a:t>Lennä</a:t>
            </a:r>
            <a:r>
              <a:rPr lang="en-US"/>
              <a:t> </a:t>
            </a:r>
            <a:r>
              <a:rPr lang="en-US" err="1"/>
              <a:t>lennä</a:t>
            </a:r>
            <a:r>
              <a:rPr lang="en-US"/>
              <a:t> </a:t>
            </a:r>
            <a:r>
              <a:rPr lang="en-US" err="1"/>
              <a:t>leppäkerttu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Aptos"/>
                <a:cs typeface="Arial"/>
              </a:rPr>
              <a:t>Pienen</a:t>
            </a:r>
            <a:r>
              <a:rPr lang="en-US">
                <a:latin typeface="Aptos"/>
                <a:cs typeface="Arial"/>
              </a:rPr>
              <a:t> </a:t>
            </a:r>
            <a:r>
              <a:rPr lang="en-US" err="1">
                <a:latin typeface="Aptos"/>
                <a:cs typeface="Arial"/>
              </a:rPr>
              <a:t>pieni</a:t>
            </a:r>
            <a:r>
              <a:rPr lang="en-US">
                <a:latin typeface="Aptos"/>
                <a:cs typeface="Arial"/>
              </a:rPr>
              <a:t> </a:t>
            </a:r>
            <a:r>
              <a:rPr lang="en-US" err="1">
                <a:latin typeface="Aptos"/>
                <a:cs typeface="Arial"/>
              </a:rPr>
              <a:t>verturi</a:t>
            </a:r>
            <a:endParaRPr lang="en-US">
              <a:latin typeface="Aptos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Aptos"/>
                <a:ea typeface="+mn-lt"/>
                <a:cs typeface="Arial"/>
              </a:rPr>
              <a:t>Pienet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sammakot</a:t>
            </a:r>
            <a:endParaRPr lang="en-US">
              <a:latin typeface="Aptos"/>
              <a:ea typeface="+mn-lt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ptos"/>
                <a:ea typeface="+mn-lt"/>
                <a:cs typeface="Arial"/>
              </a:rPr>
              <a:t>5 </a:t>
            </a:r>
            <a:r>
              <a:rPr lang="en-US" err="1">
                <a:latin typeface="Aptos"/>
                <a:ea typeface="+mn-lt"/>
                <a:cs typeface="Arial"/>
              </a:rPr>
              <a:t>pientä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ankkaa</a:t>
            </a:r>
            <a:endParaRPr lang="en-US">
              <a:latin typeface="Aptos"/>
              <a:ea typeface="+mn-lt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Aptos"/>
                <a:ea typeface="+mn-lt"/>
                <a:cs typeface="Arial"/>
              </a:rPr>
              <a:t>Bussilaulu</a:t>
            </a:r>
            <a:endParaRPr lang="en-US">
              <a:latin typeface="Aptos"/>
              <a:ea typeface="+mn-lt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Aptos"/>
                <a:ea typeface="+mn-lt"/>
                <a:cs typeface="Arial"/>
              </a:rPr>
              <a:t>Hämä-hämä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häkki</a:t>
            </a:r>
            <a:endParaRPr lang="en-US">
              <a:latin typeface="Aptos"/>
              <a:ea typeface="+mn-lt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Aptos"/>
                <a:ea typeface="+mn-lt"/>
                <a:cs typeface="Arial"/>
              </a:rPr>
              <a:t>Elefanttimarssi</a:t>
            </a:r>
            <a:endParaRPr lang="en-US">
              <a:latin typeface="Aptos"/>
              <a:ea typeface="+mn-lt"/>
              <a:cs typeface="Arial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>
                <a:latin typeface="Aptos"/>
                <a:ea typeface="+mn-lt"/>
                <a:cs typeface="Arial"/>
              </a:rPr>
              <a:t>Jänis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istui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maassa</a:t>
            </a:r>
            <a:endParaRPr lang="en-US">
              <a:latin typeface="Aptos"/>
              <a:ea typeface="+mn-lt"/>
              <a:cs typeface="Arial"/>
            </a:endParaRPr>
          </a:p>
          <a:p>
            <a:r>
              <a:rPr lang="en-US" err="1">
                <a:latin typeface="Aptos"/>
                <a:ea typeface="+mn-lt"/>
                <a:cs typeface="Arial"/>
              </a:rPr>
              <a:t>Nostakaa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vuorotellen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pussista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laulun</a:t>
            </a:r>
            <a:r>
              <a:rPr lang="en-US">
                <a:latin typeface="Aptos"/>
                <a:ea typeface="+mn-lt"/>
                <a:cs typeface="Arial"/>
              </a:rPr>
              <a:t> </a:t>
            </a:r>
            <a:r>
              <a:rPr lang="en-US" err="1">
                <a:latin typeface="Aptos"/>
                <a:ea typeface="+mn-lt"/>
                <a:cs typeface="Arial"/>
              </a:rPr>
              <a:t>nimi</a:t>
            </a:r>
            <a:r>
              <a:rPr lang="en-US">
                <a:latin typeface="Aptos"/>
                <a:ea typeface="+mn-lt"/>
                <a:cs typeface="Arial"/>
              </a:rPr>
              <a:t> ja </a:t>
            </a:r>
            <a:r>
              <a:rPr lang="en-US" err="1">
                <a:latin typeface="Aptos"/>
                <a:ea typeface="+mn-lt"/>
                <a:cs typeface="Arial"/>
              </a:rPr>
              <a:t>laulakaa</a:t>
            </a:r>
            <a:r>
              <a:rPr lang="en-US">
                <a:latin typeface="Aptos"/>
                <a:ea typeface="+mn-lt"/>
                <a:cs typeface="Arial"/>
              </a:rPr>
              <a:t>/</a:t>
            </a:r>
            <a:r>
              <a:rPr lang="en-US" err="1">
                <a:latin typeface="Aptos"/>
                <a:ea typeface="+mn-lt"/>
                <a:cs typeface="Arial"/>
              </a:rPr>
              <a:t>leikkikää</a:t>
            </a:r>
            <a:r>
              <a:rPr lang="en-US">
                <a:latin typeface="Aptos"/>
                <a:ea typeface="+mn-lt"/>
                <a:cs typeface="Arial"/>
              </a:rPr>
              <a:t> se </a:t>
            </a:r>
            <a:r>
              <a:rPr lang="en-US" err="1">
                <a:latin typeface="Aptos"/>
                <a:ea typeface="+mn-lt"/>
                <a:cs typeface="Arial"/>
              </a:rPr>
              <a:t>yhdessä</a:t>
            </a:r>
            <a:r>
              <a:rPr lang="en-US">
                <a:latin typeface="Aptos"/>
                <a:ea typeface="+mn-lt"/>
                <a:cs typeface="Arial"/>
              </a:rPr>
              <a:t>. </a:t>
            </a:r>
          </a:p>
          <a:p>
            <a:endParaRPr lang="en-US">
              <a:latin typeface="Arial"/>
              <a:cs typeface="Arial"/>
            </a:endParaRPr>
          </a:p>
          <a:p>
            <a:endParaRPr lang="en-US">
              <a:latin typeface="Arial"/>
              <a:cs typeface="Arial"/>
            </a:endParaRP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61425B0E-508C-AB87-2E30-63E800FD9767}"/>
              </a:ext>
            </a:extLst>
          </p:cNvPr>
          <p:cNvSpPr/>
          <p:nvPr/>
        </p:nvSpPr>
        <p:spPr>
          <a:xfrm>
            <a:off x="9634902" y="211641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9CE8FF-0194-F6B2-F714-45BF17C88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39345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1" descr="Kuva, joka sisältää kohteen Lapsitaide, animaatio, piirros, kuvitus&#10;&#10;Kuvaus luotu automaattisesti">
            <a:extLst>
              <a:ext uri="{FF2B5EF4-FFF2-40B4-BE49-F238E27FC236}">
                <a16:creationId xmlns:a16="http://schemas.microsoft.com/office/drawing/2014/main" id="{84A167B3-5607-D84E-43B5-D73DF1379AE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" y="1825625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3F8EC56-0573-D800-992F-52C2109964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fi-FI" b="1"/>
              <a:t>Yhteistä taidetta </a:t>
            </a:r>
          </a:p>
          <a:p>
            <a:r>
              <a:rPr lang="fi-FI"/>
              <a:t>Maalataan iso maalaus</a:t>
            </a:r>
          </a:p>
          <a:p>
            <a:r>
              <a:rPr lang="fi-FI"/>
              <a:t>Otetaan useampi kuva lapsesta ja lapsi saa itse valita mikä kuvista tulostetaan. </a:t>
            </a:r>
          </a:p>
          <a:p>
            <a:r>
              <a:rPr lang="fi-FI"/>
              <a:t>Kuva liimataan maalaukseen. Lapsi itse valitsee mihin kohtaan maalausta hän haluaa kuvan liimata. </a:t>
            </a:r>
          </a:p>
          <a:p>
            <a:r>
              <a:rPr lang="fi-FI"/>
              <a:t>Lapsi tuo kotoaan tärkeän lelun/asian ja ottaa siitä kuvan.  Kuva tulostetaan ja lapsi liimaa kuvan haluamaansa kohtaan maalausta.  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29AF69F6-E4EC-E796-7EBE-97E4602151B7}"/>
              </a:ext>
            </a:extLst>
          </p:cNvPr>
          <p:cNvSpPr/>
          <p:nvPr/>
        </p:nvSpPr>
        <p:spPr>
          <a:xfrm>
            <a:off x="9578659" y="217248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607DC651-5BAA-07A5-817E-C7BB4E524943}"/>
              </a:ext>
            </a:extLst>
          </p:cNvPr>
          <p:cNvSpPr/>
          <p:nvPr/>
        </p:nvSpPr>
        <p:spPr>
          <a:xfrm>
            <a:off x="10155602" y="217248"/>
            <a:ext cx="375919" cy="39623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>
              <a:solidFill>
                <a:srgbClr val="FF0000"/>
              </a:solidFill>
            </a:endParaRP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B268955-7297-1A0B-F46E-3A319AAAE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040000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uurennuslasi">
            <a:extLst>
              <a:ext uri="{FF2B5EF4-FFF2-40B4-BE49-F238E27FC236}">
                <a16:creationId xmlns:a16="http://schemas.microsoft.com/office/drawing/2014/main" id="{4BF6E35F-6700-2EE6-F956-1070C729F6D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971592" y="4001190"/>
            <a:ext cx="916817" cy="92786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6489C4-0F5A-DEB0-53B3-B8A87A73FF8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fi-FI" b="1" dirty="0">
                <a:latin typeface="Arial"/>
                <a:cs typeface="Arial"/>
              </a:rPr>
              <a:t>Mikä kuvassa on hassusti?</a:t>
            </a:r>
            <a:endParaRPr lang="en-US" b="1" dirty="0"/>
          </a:p>
          <a:p>
            <a:r>
              <a:rPr lang="fi-FI" dirty="0">
                <a:latin typeface="Arial"/>
                <a:cs typeface="Arial"/>
              </a:rPr>
              <a:t>Tutustutaan ja keskustellaan lasten kanssa Kuvilla-sivuston "Mikä kuvassa on hassusti kuvista"</a:t>
            </a:r>
          </a:p>
          <a:p>
            <a:r>
              <a:rPr lang="fi-FI" dirty="0">
                <a:latin typeface="Arial"/>
                <a:ea typeface="+mn-lt"/>
                <a:cs typeface="Arial"/>
              </a:rPr>
              <a:t>Kuviin voi tutustua vaikka kosketusnäytöltä</a:t>
            </a:r>
          </a:p>
          <a:p>
            <a:r>
              <a:rPr lang="fi-FI" dirty="0">
                <a:latin typeface="Arial"/>
                <a:ea typeface="+mn-lt"/>
                <a:cs typeface="Arial"/>
              </a:rPr>
              <a:t>Jos et pysty käyttämään suoraa linkkiä mene Kuvilla- sivuille ja kirjoita hakukenttään "arvoitukset". Valitse hakutulos. Vierittämällä sivua alaspäin löydät materiaalin. Materiaalia saa tulostaa kunhan sivusto linkitetään </a:t>
            </a:r>
            <a:r>
              <a:rPr lang="en-US" dirty="0" err="1">
                <a:ea typeface="+mn-lt"/>
                <a:cs typeface="+mn-lt"/>
              </a:rPr>
              <a:t>linkitetää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materiaaliin</a:t>
            </a:r>
            <a:r>
              <a:rPr lang="en-US" dirty="0">
                <a:ea typeface="+mn-lt"/>
                <a:cs typeface="+mn-lt"/>
              </a:rPr>
              <a:t>.  </a:t>
            </a:r>
            <a:endParaRPr lang="fi-FI" dirty="0">
              <a:latin typeface="Arial"/>
              <a:ea typeface="+mn-lt"/>
              <a:cs typeface="Arial"/>
            </a:endParaRPr>
          </a:p>
          <a:p>
            <a:r>
              <a:rPr lang="fi-FI" dirty="0">
                <a:ea typeface="+mn-lt"/>
                <a:cs typeface="+mn-lt"/>
                <a:hlinkClick r:id="rId3"/>
              </a:rPr>
              <a:t>https://drive.google.com/file/d/1JG8oj_5Xrrd8ufz0PYB27lI0myLYvG_D/view</a:t>
            </a:r>
            <a:endParaRPr lang="en-US" dirty="0">
              <a:latin typeface="Arial"/>
              <a:cs typeface="Arial"/>
            </a:endParaRPr>
          </a:p>
          <a:p>
            <a:r>
              <a:rPr lang="fi-FI" dirty="0">
                <a:latin typeface="Aptos"/>
                <a:cs typeface="Arial"/>
              </a:rPr>
              <a:t>Kuvia voi tehdä myös itse </a:t>
            </a:r>
          </a:p>
          <a:p>
            <a:endParaRPr lang="fi-FI" dirty="0">
              <a:latin typeface="Aptos"/>
              <a:cs typeface="Arial"/>
            </a:endParaRPr>
          </a:p>
          <a:p>
            <a:endParaRPr lang="fi-FI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5" name="Ellipsi 6">
            <a:extLst>
              <a:ext uri="{FF2B5EF4-FFF2-40B4-BE49-F238E27FC236}">
                <a16:creationId xmlns:a16="http://schemas.microsoft.com/office/drawing/2014/main" id="{E44BF7DF-81F5-4F4C-E4C8-26DB2AA52764}"/>
              </a:ext>
            </a:extLst>
          </p:cNvPr>
          <p:cNvSpPr/>
          <p:nvPr/>
        </p:nvSpPr>
        <p:spPr>
          <a:xfrm>
            <a:off x="9322125" y="210212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E5681E-C0C5-CEA7-9D95-FEEA1B42D9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36" y="2197888"/>
            <a:ext cx="5819914" cy="3329609"/>
          </a:xfrm>
          <a:prstGeom prst="rect">
            <a:avLst/>
          </a:prstGeom>
        </p:spPr>
      </p:pic>
      <p:sp>
        <p:nvSpPr>
          <p:cNvPr id="2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9B31F42-DA19-E9D5-09AA-4D87A2F95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0505861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FB91CAD-6637-6FE4-FA89-D3942E8B8E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27374" r="32800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2D60FC-E42D-489A-4516-A2AF196D2A52}"/>
              </a:ext>
            </a:extLst>
          </p:cNvPr>
          <p:cNvSpPr txBox="1"/>
          <p:nvPr/>
        </p:nvSpPr>
        <p:spPr>
          <a:xfrm>
            <a:off x="5827048" y="1868487"/>
            <a:ext cx="5438455" cy="435133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b="1" err="1"/>
              <a:t>Palataan</a:t>
            </a:r>
            <a:r>
              <a:rPr lang="en-US" sz="2800" b="1"/>
              <a:t> </a:t>
            </a:r>
            <a:r>
              <a:rPr lang="en-US" sz="2800" b="1" err="1"/>
              <a:t>luettuun</a:t>
            </a:r>
            <a:r>
              <a:rPr lang="en-US" sz="2800" b="1"/>
              <a:t> ​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err="1"/>
              <a:t>Palataan</a:t>
            </a:r>
            <a:r>
              <a:rPr lang="en-US" sz="2800"/>
              <a:t> </a:t>
            </a:r>
            <a:r>
              <a:rPr lang="en-US" sz="2800" err="1"/>
              <a:t>lasten</a:t>
            </a:r>
            <a:r>
              <a:rPr lang="en-US" sz="2800"/>
              <a:t> </a:t>
            </a:r>
            <a:r>
              <a:rPr lang="en-US" sz="2800" err="1"/>
              <a:t>kanssa</a:t>
            </a:r>
            <a:r>
              <a:rPr lang="en-US" sz="2800"/>
              <a:t> </a:t>
            </a:r>
            <a:r>
              <a:rPr lang="en-US" sz="2800" err="1"/>
              <a:t>aiemmin</a:t>
            </a:r>
            <a:r>
              <a:rPr lang="en-US" sz="2800"/>
              <a:t> </a:t>
            </a:r>
            <a:r>
              <a:rPr lang="en-US" sz="2800" err="1"/>
              <a:t>luettuun</a:t>
            </a:r>
            <a:r>
              <a:rPr lang="en-US" sz="2800"/>
              <a:t> </a:t>
            </a:r>
            <a:r>
              <a:rPr lang="en-US" sz="2800" err="1"/>
              <a:t>kirjaan</a:t>
            </a:r>
            <a:r>
              <a:rPr lang="en-US" sz="2800"/>
              <a:t>​</a:t>
            </a:r>
          </a:p>
          <a:p>
            <a:pPr marL="2286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err="1"/>
              <a:t>Keskustellaan</a:t>
            </a:r>
            <a:r>
              <a:rPr lang="en-US" sz="2800"/>
              <a:t> ja </a:t>
            </a:r>
            <a:r>
              <a:rPr lang="en-US" sz="2800" err="1"/>
              <a:t>tutkitaan</a:t>
            </a:r>
            <a:r>
              <a:rPr lang="en-US" sz="2800"/>
              <a:t> </a:t>
            </a:r>
            <a:r>
              <a:rPr lang="en-US" sz="2800" err="1"/>
              <a:t>kuvia</a:t>
            </a:r>
            <a:r>
              <a:rPr lang="en-US" sz="2800"/>
              <a:t>: </a:t>
            </a:r>
            <a:r>
              <a:rPr lang="en-US" sz="2800" err="1"/>
              <a:t>Mitä</a:t>
            </a:r>
            <a:r>
              <a:rPr lang="en-US" sz="2800"/>
              <a:t> </a:t>
            </a:r>
            <a:r>
              <a:rPr lang="en-US" sz="2800" err="1"/>
              <a:t>kuvissa</a:t>
            </a:r>
            <a:r>
              <a:rPr lang="en-US" sz="2800"/>
              <a:t> </a:t>
            </a:r>
            <a:r>
              <a:rPr lang="en-US" sz="2800" err="1"/>
              <a:t>tapahtuu</a:t>
            </a:r>
            <a:r>
              <a:rPr lang="en-US" sz="2800"/>
              <a:t>? </a:t>
            </a:r>
            <a:r>
              <a:rPr lang="en-US" sz="2800" err="1"/>
              <a:t>Miltä</a:t>
            </a:r>
            <a:r>
              <a:rPr lang="en-US" sz="2800"/>
              <a:t> </a:t>
            </a:r>
            <a:r>
              <a:rPr lang="en-US" sz="2800" err="1"/>
              <a:t>hahmoista</a:t>
            </a:r>
            <a:r>
              <a:rPr lang="en-US" sz="2800"/>
              <a:t> </a:t>
            </a:r>
            <a:r>
              <a:rPr lang="en-US" sz="2800" err="1"/>
              <a:t>tuntuu</a:t>
            </a:r>
            <a:r>
              <a:rPr lang="en-US" sz="2800"/>
              <a:t>? </a:t>
            </a:r>
            <a:r>
              <a:rPr lang="en-US" sz="2800" err="1"/>
              <a:t>Mitä</a:t>
            </a:r>
            <a:r>
              <a:rPr lang="en-US" sz="2800"/>
              <a:t> </a:t>
            </a:r>
            <a:r>
              <a:rPr lang="en-US" sz="2800" err="1"/>
              <a:t>kuvissa</a:t>
            </a:r>
            <a:r>
              <a:rPr lang="en-US" sz="2800"/>
              <a:t> </a:t>
            </a:r>
            <a:r>
              <a:rPr lang="en-US" sz="2800" err="1"/>
              <a:t>nä-kyy</a:t>
            </a:r>
            <a:r>
              <a:rPr lang="en-US" sz="2800"/>
              <a:t>?​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C3EDFB7E-6C68-D984-8CFE-B7C4D635CD07}"/>
              </a:ext>
            </a:extLst>
          </p:cNvPr>
          <p:cNvSpPr/>
          <p:nvPr/>
        </p:nvSpPr>
        <p:spPr>
          <a:xfrm>
            <a:off x="9549616" y="206831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!!Arc">
            <a:extLst>
              <a:ext uri="{FF2B5EF4-FFF2-40B4-BE49-F238E27FC236}">
                <a16:creationId xmlns:a16="http://schemas.microsoft.com/office/drawing/2014/main" id="{835EF3DD-7D43-4A27-8967-A92FD8CC9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73531" y="407987"/>
            <a:ext cx="2987899" cy="2987899"/>
          </a:xfrm>
          <a:prstGeom prst="arc">
            <a:avLst>
              <a:gd name="adj1" fmla="val 16200000"/>
              <a:gd name="adj2" fmla="val 256372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A9ACCEA9-2A17-739A-86B1-D99C9497F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62500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ED4FBFC-2C33-915B-8CC2-B6B42672BE7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0DBC7C-D5D0-1ED8-171F-52A71162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Keksitään</a:t>
            </a:r>
            <a:r>
              <a:rPr lang="en-US" b="1"/>
              <a:t> </a:t>
            </a:r>
            <a:r>
              <a:rPr lang="en-US" b="1" err="1"/>
              <a:t>tarinaa</a:t>
            </a:r>
            <a:endParaRPr lang="en-US" b="1"/>
          </a:p>
          <a:p>
            <a:r>
              <a:rPr lang="en-US" err="1"/>
              <a:t>Otetaan</a:t>
            </a:r>
            <a:r>
              <a:rPr lang="en-US"/>
              <a:t> </a:t>
            </a:r>
            <a:r>
              <a:rPr lang="en-US" err="1"/>
              <a:t>esille</a:t>
            </a:r>
            <a:r>
              <a:rPr lang="en-US"/>
              <a:t> </a:t>
            </a:r>
            <a:r>
              <a:rPr lang="en-US" err="1"/>
              <a:t>useita</a:t>
            </a:r>
            <a:r>
              <a:rPr lang="en-US"/>
              <a:t> </a:t>
            </a:r>
            <a:r>
              <a:rPr lang="en-US" err="1"/>
              <a:t>erilaisia</a:t>
            </a:r>
            <a:r>
              <a:rPr lang="en-US"/>
              <a:t> </a:t>
            </a:r>
            <a:r>
              <a:rPr lang="en-US" err="1"/>
              <a:t>kuvia</a:t>
            </a:r>
            <a:endParaRPr lang="en-US"/>
          </a:p>
          <a:p>
            <a:r>
              <a:rPr lang="en-US" err="1"/>
              <a:t>Jokainen</a:t>
            </a:r>
            <a:r>
              <a:rPr lang="en-US"/>
              <a:t> </a:t>
            </a:r>
            <a:r>
              <a:rPr lang="en-US" err="1"/>
              <a:t>kertoo</a:t>
            </a:r>
            <a:r>
              <a:rPr lang="en-US"/>
              <a:t> </a:t>
            </a:r>
            <a:r>
              <a:rPr lang="en-US" err="1"/>
              <a:t>vuorollaan</a:t>
            </a:r>
            <a:r>
              <a:rPr lang="en-US"/>
              <a:t> </a:t>
            </a:r>
            <a:r>
              <a:rPr lang="en-US" err="1"/>
              <a:t>yhden</a:t>
            </a:r>
            <a:r>
              <a:rPr lang="en-US"/>
              <a:t> </a:t>
            </a:r>
            <a:r>
              <a:rPr lang="en-US" err="1"/>
              <a:t>asian</a:t>
            </a:r>
            <a:r>
              <a:rPr lang="en-US"/>
              <a:t> </a:t>
            </a:r>
            <a:r>
              <a:rPr lang="en-US" err="1"/>
              <a:t>kuvasta</a:t>
            </a:r>
            <a:r>
              <a:rPr lang="en-US"/>
              <a:t> ja </a:t>
            </a:r>
            <a:r>
              <a:rPr lang="en-US" err="1"/>
              <a:t>aikuinen</a:t>
            </a:r>
            <a:r>
              <a:rPr lang="en-US"/>
              <a:t> </a:t>
            </a:r>
            <a:r>
              <a:rPr lang="en-US" err="1"/>
              <a:t>kokoaa</a:t>
            </a:r>
            <a:r>
              <a:rPr lang="en-US"/>
              <a:t> </a:t>
            </a:r>
            <a:r>
              <a:rPr lang="en-US" err="1"/>
              <a:t>kerrotut</a:t>
            </a:r>
            <a:r>
              <a:rPr lang="en-US"/>
              <a:t> </a:t>
            </a:r>
            <a:r>
              <a:rPr lang="en-US" err="1"/>
              <a:t>asiat</a:t>
            </a:r>
            <a:r>
              <a:rPr lang="en-US"/>
              <a:t> </a:t>
            </a:r>
            <a:r>
              <a:rPr lang="en-US" err="1"/>
              <a:t>tarinaksi</a:t>
            </a:r>
            <a:r>
              <a:rPr lang="en-US"/>
              <a:t>. </a:t>
            </a:r>
          </a:p>
          <a:p>
            <a:r>
              <a:rPr lang="en-US" err="1"/>
              <a:t>Lapset</a:t>
            </a:r>
            <a:r>
              <a:rPr lang="en-US"/>
              <a:t> </a:t>
            </a:r>
            <a:r>
              <a:rPr lang="en-US" err="1"/>
              <a:t>voivat</a:t>
            </a:r>
            <a:r>
              <a:rPr lang="en-US"/>
              <a:t> </a:t>
            </a:r>
            <a:r>
              <a:rPr lang="en-US" err="1"/>
              <a:t>kuvittaa</a:t>
            </a:r>
            <a:r>
              <a:rPr lang="en-US"/>
              <a:t> </a:t>
            </a:r>
            <a:r>
              <a:rPr lang="en-US" err="1"/>
              <a:t>tarinan</a:t>
            </a:r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Ellipsi 3">
            <a:extLst>
              <a:ext uri="{FF2B5EF4-FFF2-40B4-BE49-F238E27FC236}">
                <a16:creationId xmlns:a16="http://schemas.microsoft.com/office/drawing/2014/main" id="{F534F84A-6DEE-FBB2-8B41-D20A55F77D72}"/>
              </a:ext>
            </a:extLst>
          </p:cNvPr>
          <p:cNvSpPr/>
          <p:nvPr/>
        </p:nvSpPr>
        <p:spPr>
          <a:xfrm>
            <a:off x="9528315" y="305344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744E0FE-F3BA-77B9-ACF6-FB534B18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0549" y="6346622"/>
            <a:ext cx="4114800" cy="365125"/>
          </a:xfrm>
        </p:spPr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9530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1585949-F28C-490A-30DB-CE21F75DCF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9881C8-7AD4-8EBC-1DDC-8947465138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err="1"/>
              <a:t>Siirtymien</a:t>
            </a:r>
            <a:r>
              <a:rPr lang="en-US" b="1"/>
              <a:t> </a:t>
            </a:r>
            <a:r>
              <a:rPr lang="en-US" b="1" err="1"/>
              <a:t>ohjelmoiminen</a:t>
            </a:r>
            <a:endParaRPr lang="en-US" b="1"/>
          </a:p>
          <a:p>
            <a:r>
              <a:rPr lang="en-US" err="1"/>
              <a:t>Esim</a:t>
            </a:r>
            <a:r>
              <a:rPr lang="en-US"/>
              <a:t>. </a:t>
            </a:r>
            <a:r>
              <a:rPr lang="en-US" err="1"/>
              <a:t>käsien</a:t>
            </a:r>
            <a:r>
              <a:rPr lang="en-US"/>
              <a:t> </a:t>
            </a:r>
            <a:r>
              <a:rPr lang="en-US" err="1"/>
              <a:t>pesulle</a:t>
            </a:r>
            <a:r>
              <a:rPr lang="en-US"/>
              <a:t> </a:t>
            </a:r>
            <a:r>
              <a:rPr lang="en-US" err="1"/>
              <a:t>siirrytään</a:t>
            </a:r>
            <a:r>
              <a:rPr lang="en-US"/>
              <a:t> tie-</a:t>
            </a:r>
            <a:r>
              <a:rPr lang="en-US" err="1"/>
              <a:t>tyn</a:t>
            </a:r>
            <a:r>
              <a:rPr lang="en-US"/>
              <a:t> </a:t>
            </a:r>
            <a:r>
              <a:rPr lang="en-US" err="1"/>
              <a:t>ohjelmoinnin</a:t>
            </a:r>
            <a:r>
              <a:rPr lang="en-US"/>
              <a:t> </a:t>
            </a:r>
            <a:r>
              <a:rPr lang="en-US" err="1"/>
              <a:t>mukaan</a:t>
            </a:r>
            <a:r>
              <a:rPr lang="en-US"/>
              <a:t>. </a:t>
            </a:r>
          </a:p>
          <a:p>
            <a:r>
              <a:rPr lang="en-US" err="1"/>
              <a:t>Ohjelmoinnissa</a:t>
            </a:r>
            <a:r>
              <a:rPr lang="en-US"/>
              <a:t> </a:t>
            </a:r>
            <a:r>
              <a:rPr lang="en-US" err="1"/>
              <a:t>voi</a:t>
            </a:r>
            <a:r>
              <a:rPr lang="en-US"/>
              <a:t> </a:t>
            </a:r>
            <a:r>
              <a:rPr lang="en-US" err="1"/>
              <a:t>käyttää</a:t>
            </a:r>
            <a:r>
              <a:rPr lang="en-US"/>
              <a:t> </a:t>
            </a:r>
            <a:r>
              <a:rPr lang="en-US" err="1"/>
              <a:t>vaikka</a:t>
            </a:r>
            <a:r>
              <a:rPr lang="en-US"/>
              <a:t>  </a:t>
            </a:r>
            <a:r>
              <a:rPr lang="en-US" err="1"/>
              <a:t>kuvia</a:t>
            </a:r>
            <a:r>
              <a:rPr lang="en-US"/>
              <a:t>, </a:t>
            </a:r>
            <a:r>
              <a:rPr lang="en-US" err="1"/>
              <a:t>sanoja</a:t>
            </a:r>
            <a:r>
              <a:rPr lang="en-US"/>
              <a:t> tai </a:t>
            </a:r>
            <a:r>
              <a:rPr lang="en-US" err="1"/>
              <a:t>noppaa</a:t>
            </a:r>
            <a:r>
              <a:rPr lang="en-US"/>
              <a:t>. </a:t>
            </a:r>
          </a:p>
          <a:p>
            <a:r>
              <a:rPr lang="en-US" err="1"/>
              <a:t>Esim</a:t>
            </a:r>
            <a:r>
              <a:rPr lang="en-US"/>
              <a:t>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/>
              <a:t>Heitetään</a:t>
            </a:r>
            <a:r>
              <a:rPr lang="en-US"/>
              <a:t> </a:t>
            </a:r>
            <a:r>
              <a:rPr lang="en-US" err="1"/>
              <a:t>noppalla</a:t>
            </a:r>
            <a:r>
              <a:rPr lang="en-US"/>
              <a:t> 3. </a:t>
            </a:r>
            <a:r>
              <a:rPr lang="en-US" err="1"/>
              <a:t>Aiemmin</a:t>
            </a:r>
            <a:r>
              <a:rPr lang="en-US"/>
              <a:t> on </a:t>
            </a:r>
            <a:r>
              <a:rPr lang="en-US" err="1"/>
              <a:t>määritetty</a:t>
            </a:r>
            <a:r>
              <a:rPr lang="en-US"/>
              <a:t>, </a:t>
            </a:r>
            <a:r>
              <a:rPr lang="en-US" err="1"/>
              <a:t>että</a:t>
            </a:r>
            <a:r>
              <a:rPr lang="en-US"/>
              <a:t> 3 </a:t>
            </a:r>
            <a:r>
              <a:rPr lang="en-US" err="1"/>
              <a:t>tarkoittaa</a:t>
            </a:r>
            <a:r>
              <a:rPr lang="en-US"/>
              <a:t>, </a:t>
            </a:r>
            <a:r>
              <a:rPr lang="en-US" err="1"/>
              <a:t>että</a:t>
            </a:r>
            <a:r>
              <a:rPr lang="en-US"/>
              <a:t> </a:t>
            </a:r>
            <a:r>
              <a:rPr lang="en-US" err="1"/>
              <a:t>hypitään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</a:t>
            </a:r>
            <a:r>
              <a:rPr lang="en-US" err="1"/>
              <a:t>puput</a:t>
            </a:r>
            <a:r>
              <a:rPr lang="en-US"/>
              <a:t>. </a:t>
            </a:r>
            <a:r>
              <a:rPr lang="en-US" err="1"/>
              <a:t>Kaikki</a:t>
            </a:r>
            <a:r>
              <a:rPr lang="en-US"/>
              <a:t> </a:t>
            </a:r>
            <a:r>
              <a:rPr lang="en-US" err="1"/>
              <a:t>siirtyvät</a:t>
            </a:r>
            <a:r>
              <a:rPr lang="en-US"/>
              <a:t> </a:t>
            </a:r>
            <a:r>
              <a:rPr lang="en-US" err="1"/>
              <a:t>käsien</a:t>
            </a:r>
            <a:r>
              <a:rPr lang="en-US"/>
              <a:t> </a:t>
            </a:r>
            <a:r>
              <a:rPr lang="en-US" err="1"/>
              <a:t>pesulle</a:t>
            </a:r>
            <a:r>
              <a:rPr lang="en-US"/>
              <a:t> </a:t>
            </a:r>
            <a:r>
              <a:rPr lang="en-US" err="1"/>
              <a:t>hyppimällä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</a:t>
            </a:r>
            <a:r>
              <a:rPr lang="en-US" err="1"/>
              <a:t>puput</a:t>
            </a:r>
            <a:r>
              <a:rPr lang="en-US"/>
              <a:t>.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err="1"/>
              <a:t>Nostetaan</a:t>
            </a:r>
            <a:r>
              <a:rPr lang="en-US"/>
              <a:t> </a:t>
            </a:r>
            <a:r>
              <a:rPr lang="en-US" err="1"/>
              <a:t>lorupussista</a:t>
            </a:r>
            <a:r>
              <a:rPr lang="en-US"/>
              <a:t> </a:t>
            </a:r>
            <a:r>
              <a:rPr lang="en-US" err="1"/>
              <a:t>kortti</a:t>
            </a:r>
            <a:r>
              <a:rPr lang="en-US"/>
              <a:t> </a:t>
            </a:r>
            <a:r>
              <a:rPr lang="en-US" err="1"/>
              <a:t>jossa</a:t>
            </a:r>
            <a:r>
              <a:rPr lang="en-US"/>
              <a:t> </a:t>
            </a:r>
            <a:r>
              <a:rPr lang="en-US" err="1"/>
              <a:t>näytetty</a:t>
            </a:r>
            <a:r>
              <a:rPr lang="en-US"/>
              <a:t> </a:t>
            </a:r>
            <a:r>
              <a:rPr lang="en-US" err="1"/>
              <a:t>miten</a:t>
            </a:r>
            <a:r>
              <a:rPr lang="en-US"/>
              <a:t> </a:t>
            </a:r>
            <a:r>
              <a:rPr lang="en-US" err="1"/>
              <a:t>siirrytään</a:t>
            </a:r>
            <a:r>
              <a:rPr lang="en-US"/>
              <a:t> </a:t>
            </a:r>
            <a:r>
              <a:rPr lang="en-US" err="1"/>
              <a:t>pukemaan</a:t>
            </a:r>
            <a:r>
              <a:rPr lang="en-US"/>
              <a:t> </a:t>
            </a:r>
            <a:r>
              <a:rPr lang="en-US" err="1"/>
              <a:t>jne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2" name="Ellipsi 4">
            <a:extLst>
              <a:ext uri="{FF2B5EF4-FFF2-40B4-BE49-F238E27FC236}">
                <a16:creationId xmlns:a16="http://schemas.microsoft.com/office/drawing/2014/main" id="{68796017-F385-5686-2A82-EA92EE2F33E1}"/>
              </a:ext>
            </a:extLst>
          </p:cNvPr>
          <p:cNvSpPr/>
          <p:nvPr/>
        </p:nvSpPr>
        <p:spPr>
          <a:xfrm>
            <a:off x="9539356" y="210930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E24A0CD4-2BEB-3842-570B-A7D6D0250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5627797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0D8422-A151-5276-8D76-9D7898FFFB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7D11AA-DC30-A556-D8B0-59BF7B0B6E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/>
              <a:t>ÄÄNIEN JÄLJILLÄ</a:t>
            </a:r>
          </a:p>
          <a:p>
            <a:r>
              <a:rPr lang="en-US" sz="2200" err="1"/>
              <a:t>Tutkikaa</a:t>
            </a:r>
            <a:r>
              <a:rPr lang="en-US" sz="2200"/>
              <a:t> </a:t>
            </a:r>
            <a:r>
              <a:rPr lang="en-US" sz="2200" err="1"/>
              <a:t>ääniä</a:t>
            </a:r>
            <a:r>
              <a:rPr lang="en-US" sz="2200"/>
              <a:t> </a:t>
            </a:r>
            <a:r>
              <a:rPr lang="en-US" sz="2200" err="1"/>
              <a:t>kuuntelemalla</a:t>
            </a:r>
            <a:r>
              <a:rPr lang="en-US" sz="2200"/>
              <a:t> tai </a:t>
            </a:r>
            <a:r>
              <a:rPr lang="en-US" sz="2200" err="1"/>
              <a:t>tekemällä</a:t>
            </a:r>
            <a:r>
              <a:rPr lang="en-US" sz="2200"/>
              <a:t> </a:t>
            </a:r>
            <a:r>
              <a:rPr lang="en-US" sz="2200" err="1"/>
              <a:t>niitä</a:t>
            </a:r>
            <a:r>
              <a:rPr lang="en-US" sz="2200"/>
              <a:t> </a:t>
            </a:r>
            <a:r>
              <a:rPr lang="en-US" sz="2200" err="1"/>
              <a:t>itse</a:t>
            </a:r>
            <a:r>
              <a:rPr lang="en-US" sz="2200"/>
              <a:t>. </a:t>
            </a:r>
            <a:r>
              <a:rPr lang="en-US" sz="2200" err="1"/>
              <a:t>Millaisia</a:t>
            </a:r>
            <a:r>
              <a:rPr lang="en-US" sz="2200"/>
              <a:t> </a:t>
            </a:r>
            <a:r>
              <a:rPr lang="en-US" sz="2200" err="1"/>
              <a:t>ääniä</a:t>
            </a:r>
            <a:r>
              <a:rPr lang="en-US" sz="2200"/>
              <a:t> </a:t>
            </a:r>
            <a:r>
              <a:rPr lang="en-US" sz="2200" err="1"/>
              <a:t>kuuluu</a:t>
            </a:r>
            <a:r>
              <a:rPr lang="en-US" sz="2200"/>
              <a:t> </a:t>
            </a:r>
            <a:r>
              <a:rPr lang="en-US" sz="2200" err="1"/>
              <a:t>ulkona</a:t>
            </a:r>
            <a:r>
              <a:rPr lang="en-US" sz="2200"/>
              <a:t>, </a:t>
            </a:r>
            <a:r>
              <a:rPr lang="en-US" sz="2200" err="1"/>
              <a:t>entä</a:t>
            </a:r>
            <a:r>
              <a:rPr lang="en-US" sz="2200"/>
              <a:t> </a:t>
            </a:r>
            <a:r>
              <a:rPr lang="en-US" sz="2200" err="1"/>
              <a:t>sisällä</a:t>
            </a:r>
            <a:r>
              <a:rPr lang="en-US" sz="2200"/>
              <a:t>? </a:t>
            </a:r>
            <a:r>
              <a:rPr lang="en-US" sz="2200" err="1"/>
              <a:t>Miltä</a:t>
            </a:r>
            <a:r>
              <a:rPr lang="en-US" sz="2200"/>
              <a:t> </a:t>
            </a:r>
            <a:r>
              <a:rPr lang="en-US" sz="2200" err="1"/>
              <a:t>sade</a:t>
            </a:r>
            <a:r>
              <a:rPr lang="en-US" sz="2200"/>
              <a:t> </a:t>
            </a:r>
            <a:r>
              <a:rPr lang="en-US" sz="2200" err="1"/>
              <a:t>kuulostaa</a:t>
            </a:r>
            <a:r>
              <a:rPr lang="en-US" sz="2200"/>
              <a:t>? Miten </a:t>
            </a:r>
            <a:r>
              <a:rPr lang="en-US" sz="2200" err="1"/>
              <a:t>kattila</a:t>
            </a:r>
            <a:r>
              <a:rPr lang="en-US" sz="2200"/>
              <a:t> </a:t>
            </a:r>
            <a:r>
              <a:rPr lang="en-US" sz="2200" err="1"/>
              <a:t>kopisee</a:t>
            </a:r>
            <a:r>
              <a:rPr lang="en-US" sz="2200"/>
              <a:t>? </a:t>
            </a:r>
            <a:r>
              <a:rPr lang="en-US" sz="2200" err="1"/>
              <a:t>Millaisia</a:t>
            </a:r>
            <a:r>
              <a:rPr lang="en-US" sz="2200"/>
              <a:t> </a:t>
            </a:r>
            <a:r>
              <a:rPr lang="en-US" sz="2200" err="1"/>
              <a:t>ääniä</a:t>
            </a:r>
            <a:r>
              <a:rPr lang="en-US" sz="2200"/>
              <a:t> </a:t>
            </a:r>
            <a:r>
              <a:rPr lang="en-US" sz="2200" err="1"/>
              <a:t>omalla</a:t>
            </a:r>
            <a:r>
              <a:rPr lang="en-US" sz="2200"/>
              <a:t> </a:t>
            </a:r>
            <a:r>
              <a:rPr lang="en-US" sz="2200" err="1"/>
              <a:t>suulla</a:t>
            </a:r>
            <a:r>
              <a:rPr lang="en-US" sz="2200"/>
              <a:t> ja </a:t>
            </a:r>
            <a:r>
              <a:rPr lang="en-US" sz="2200" err="1"/>
              <a:t>keholla</a:t>
            </a:r>
            <a:r>
              <a:rPr lang="en-US" sz="2200"/>
              <a:t> </a:t>
            </a:r>
            <a:r>
              <a:rPr lang="en-US" sz="2200" err="1"/>
              <a:t>voi</a:t>
            </a:r>
            <a:r>
              <a:rPr lang="en-US" sz="2200"/>
              <a:t> </a:t>
            </a:r>
            <a:r>
              <a:rPr lang="en-US" sz="2200" err="1"/>
              <a:t>tuottaa</a:t>
            </a:r>
            <a:r>
              <a:rPr lang="en-US" sz="2200"/>
              <a:t>?</a:t>
            </a:r>
          </a:p>
          <a:p>
            <a:endParaRPr lang="en-US" sz="2200"/>
          </a:p>
          <a:p>
            <a:endParaRPr lang="en-US" sz="2200"/>
          </a:p>
          <a:p>
            <a:pPr marL="0" indent="0">
              <a:buNone/>
            </a:pPr>
            <a:endParaRPr lang="en-US" sz="2200"/>
          </a:p>
          <a:p>
            <a:pPr marL="0" indent="0">
              <a:buNone/>
            </a:pPr>
            <a:endParaRPr lang="en-US" sz="1100"/>
          </a:p>
          <a:p>
            <a:pPr marL="0" indent="0">
              <a:buNone/>
            </a:pPr>
            <a:endParaRPr lang="en-US" sz="1100"/>
          </a:p>
          <a:p>
            <a:pPr marL="0" indent="0">
              <a:buNone/>
            </a:pPr>
            <a:r>
              <a:rPr lang="en-US" sz="1100"/>
              <a:t>Lähde: Kavi: </a:t>
            </a:r>
            <a:r>
              <a:rPr lang="en-US" sz="1100" err="1"/>
              <a:t>Polkuja</a:t>
            </a:r>
            <a:r>
              <a:rPr lang="en-US" sz="1100"/>
              <a:t> </a:t>
            </a:r>
            <a:r>
              <a:rPr lang="en-US" sz="1100" err="1"/>
              <a:t>medialukutaitoon</a:t>
            </a:r>
            <a:r>
              <a:rPr lang="en-US" sz="1100"/>
              <a:t>- </a:t>
            </a:r>
            <a:r>
              <a:rPr lang="en-US" sz="1100" err="1"/>
              <a:t>Opas</a:t>
            </a:r>
            <a:r>
              <a:rPr lang="en-US" sz="1100"/>
              <a:t> </a:t>
            </a:r>
            <a:r>
              <a:rPr lang="en-US" sz="1100" err="1"/>
              <a:t>varhaiskasvatukseen</a:t>
            </a:r>
            <a:r>
              <a:rPr lang="en-US" sz="1100"/>
              <a:t> ja </a:t>
            </a:r>
            <a:r>
              <a:rPr lang="en-US" sz="1100" err="1"/>
              <a:t>esiopetukseen</a:t>
            </a:r>
            <a:r>
              <a:rPr lang="en-US" sz="1100"/>
              <a:t> s.8. </a:t>
            </a:r>
            <a:r>
              <a:rPr lang="en-US" sz="1100" err="1"/>
              <a:t>Saataville</a:t>
            </a:r>
            <a:r>
              <a:rPr lang="en-US" sz="1100"/>
              <a:t> </a:t>
            </a:r>
            <a:r>
              <a:rPr lang="en-US" sz="1100">
                <a:hlinkClick r:id="rId4"/>
              </a:rPr>
              <a:t>https://www.mediataitokoulu.fi/polkuja_varhaiskasvatus.pdf</a:t>
            </a:r>
            <a:endParaRPr lang="en-US" sz="1100"/>
          </a:p>
          <a:p>
            <a:pPr marL="0" indent="0">
              <a:buNone/>
            </a:pPr>
            <a:endParaRPr lang="en-US" sz="1100"/>
          </a:p>
          <a:p>
            <a:endParaRPr lang="en-US" sz="2200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36A758C4-00A5-F788-4D99-C573A7ADD0CB}"/>
              </a:ext>
            </a:extLst>
          </p:cNvPr>
          <p:cNvSpPr/>
          <p:nvPr/>
        </p:nvSpPr>
        <p:spPr>
          <a:xfrm>
            <a:off x="9472189" y="217091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03E4FFF-1BC4-9D5B-0CDA-BBD9585D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870691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9E670A-5C6E-AE3F-D0FA-C9940955D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Pantomiimi</a:t>
            </a:r>
            <a:endParaRPr lang="en-US" b="1"/>
          </a:p>
          <a:p>
            <a:r>
              <a:rPr lang="en-US" err="1"/>
              <a:t>Valitkaa</a:t>
            </a:r>
            <a:r>
              <a:rPr lang="en-US"/>
              <a:t> </a:t>
            </a:r>
            <a:r>
              <a:rPr lang="en-US" err="1"/>
              <a:t>helppoja</a:t>
            </a:r>
            <a:r>
              <a:rPr lang="en-US"/>
              <a:t> </a:t>
            </a:r>
            <a:r>
              <a:rPr lang="en-US" err="1"/>
              <a:t>eläimiä</a:t>
            </a:r>
            <a:r>
              <a:rPr lang="en-US"/>
              <a:t> </a:t>
            </a:r>
            <a:r>
              <a:rPr lang="en-US" err="1"/>
              <a:t>kuten</a:t>
            </a:r>
            <a:r>
              <a:rPr lang="en-US"/>
              <a:t> </a:t>
            </a:r>
            <a:r>
              <a:rPr lang="en-US" err="1"/>
              <a:t>koira</a:t>
            </a:r>
            <a:r>
              <a:rPr lang="en-US"/>
              <a:t>, </a:t>
            </a:r>
            <a:r>
              <a:rPr lang="en-US" err="1"/>
              <a:t>kissa</a:t>
            </a:r>
            <a:r>
              <a:rPr lang="en-US"/>
              <a:t> ja </a:t>
            </a:r>
            <a:r>
              <a:rPr lang="en-US" err="1"/>
              <a:t>lehmä</a:t>
            </a:r>
            <a:r>
              <a:rPr lang="en-US"/>
              <a:t>. </a:t>
            </a:r>
          </a:p>
          <a:p>
            <a:r>
              <a:rPr lang="en-US" err="1"/>
              <a:t>Lapset</a:t>
            </a:r>
            <a:r>
              <a:rPr lang="en-US"/>
              <a:t> </a:t>
            </a:r>
            <a:r>
              <a:rPr lang="en-US" err="1"/>
              <a:t>esittävät</a:t>
            </a:r>
            <a:r>
              <a:rPr lang="en-US"/>
              <a:t> </a:t>
            </a:r>
            <a:r>
              <a:rPr lang="en-US" err="1"/>
              <a:t>vuorotellen</a:t>
            </a:r>
            <a:r>
              <a:rPr lang="en-US"/>
              <a:t> </a:t>
            </a:r>
            <a:r>
              <a:rPr lang="en-US" err="1"/>
              <a:t>yhtä</a:t>
            </a:r>
            <a:r>
              <a:rPr lang="en-US"/>
              <a:t> </a:t>
            </a:r>
            <a:r>
              <a:rPr lang="en-US" err="1"/>
              <a:t>eläintä</a:t>
            </a:r>
            <a:r>
              <a:rPr lang="en-US"/>
              <a:t>. </a:t>
            </a:r>
            <a:r>
              <a:rPr lang="en-US" err="1"/>
              <a:t>Voidaan</a:t>
            </a:r>
            <a:r>
              <a:rPr lang="en-US"/>
              <a:t> </a:t>
            </a:r>
            <a:r>
              <a:rPr lang="en-US" err="1"/>
              <a:t>sopiva</a:t>
            </a:r>
            <a:r>
              <a:rPr lang="en-US"/>
              <a:t>, </a:t>
            </a:r>
            <a:r>
              <a:rPr lang="en-US" err="1"/>
              <a:t>että</a:t>
            </a:r>
            <a:r>
              <a:rPr lang="en-US"/>
              <a:t> </a:t>
            </a:r>
            <a:r>
              <a:rPr lang="en-US" err="1"/>
              <a:t>lapset</a:t>
            </a:r>
            <a:r>
              <a:rPr lang="en-US"/>
              <a:t> </a:t>
            </a:r>
            <a:r>
              <a:rPr lang="en-US" err="1"/>
              <a:t>saavat</a:t>
            </a:r>
            <a:r>
              <a:rPr lang="en-US"/>
              <a:t> </a:t>
            </a:r>
            <a:r>
              <a:rPr lang="en-US" err="1"/>
              <a:t>myös</a:t>
            </a:r>
            <a:r>
              <a:rPr lang="en-US"/>
              <a:t> </a:t>
            </a:r>
            <a:r>
              <a:rPr lang="en-US" err="1"/>
              <a:t>äännellä</a:t>
            </a:r>
            <a:r>
              <a:rPr lang="en-US"/>
              <a:t> </a:t>
            </a:r>
            <a:r>
              <a:rPr lang="en-US" err="1"/>
              <a:t>samalla</a:t>
            </a:r>
            <a:r>
              <a:rPr lang="en-US"/>
              <a:t> </a:t>
            </a:r>
            <a:r>
              <a:rPr lang="en-US" err="1"/>
              <a:t>tavalla</a:t>
            </a:r>
            <a:r>
              <a:rPr lang="en-US"/>
              <a:t> </a:t>
            </a:r>
            <a:r>
              <a:rPr lang="en-US" err="1"/>
              <a:t>kuin</a:t>
            </a:r>
            <a:r>
              <a:rPr lang="en-US"/>
              <a:t> </a:t>
            </a:r>
            <a:r>
              <a:rPr lang="en-US" err="1"/>
              <a:t>eläin</a:t>
            </a:r>
            <a:r>
              <a:rPr lang="en-US"/>
              <a:t> </a:t>
            </a:r>
          </a:p>
          <a:p>
            <a:r>
              <a:rPr lang="en-US"/>
              <a:t>Muut </a:t>
            </a:r>
            <a:r>
              <a:rPr lang="en-US" err="1"/>
              <a:t>lapset</a:t>
            </a:r>
            <a:r>
              <a:rPr lang="en-US"/>
              <a:t> </a:t>
            </a:r>
            <a:r>
              <a:rPr lang="en-US" err="1"/>
              <a:t>arvaavat</a:t>
            </a:r>
            <a:r>
              <a:rPr lang="en-US"/>
              <a:t> </a:t>
            </a:r>
            <a:r>
              <a:rPr lang="en-US" err="1"/>
              <a:t>mitä</a:t>
            </a:r>
            <a:r>
              <a:rPr lang="en-US"/>
              <a:t> </a:t>
            </a:r>
            <a:r>
              <a:rPr lang="en-US" err="1"/>
              <a:t>eläintä</a:t>
            </a:r>
            <a:r>
              <a:rPr lang="en-US"/>
              <a:t> </a:t>
            </a:r>
            <a:r>
              <a:rPr lang="en-US" err="1"/>
              <a:t>lapsi</a:t>
            </a:r>
            <a:r>
              <a:rPr lang="en-US"/>
              <a:t> </a:t>
            </a:r>
            <a:r>
              <a:rPr lang="en-US" err="1"/>
              <a:t>esittää</a:t>
            </a:r>
            <a:r>
              <a:rPr lang="en-US"/>
              <a:t>.</a:t>
            </a:r>
          </a:p>
          <a:p>
            <a:endParaRPr lang="en-US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AACC6BAE-3C9C-DE5E-E238-CA1BC02102F7}"/>
              </a:ext>
            </a:extLst>
          </p:cNvPr>
          <p:cNvSpPr/>
          <p:nvPr/>
        </p:nvSpPr>
        <p:spPr>
          <a:xfrm>
            <a:off x="9513721" y="214369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pic>
        <p:nvPicPr>
          <p:cNvPr id="7" name="Sisällön paikkamerkki 6" descr="Kuva, joka sisältää kohteen animaatio, clipart, nisäkäs, kuvitus&#10;&#10;Kuvaus luotu automaattisesti">
            <a:extLst>
              <a:ext uri="{FF2B5EF4-FFF2-40B4-BE49-F238E27FC236}">
                <a16:creationId xmlns:a16="http://schemas.microsoft.com/office/drawing/2014/main" id="{9C062509-F6BE-C6B6-C3A8-C86BB040C22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5815" y="-4649"/>
            <a:ext cx="4835540" cy="6879771"/>
          </a:xfr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845AD69-32B3-5540-2B8F-2961B802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3573972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animaatio, Animoidut lastenohjelmat, kuvitus, nisäkäs&#10;&#10;Kuvaus luotu automaattisesti">
            <a:extLst>
              <a:ext uri="{FF2B5EF4-FFF2-40B4-BE49-F238E27FC236}">
                <a16:creationId xmlns:a16="http://schemas.microsoft.com/office/drawing/2014/main" id="{4207B4EC-DF70-FABC-0C0D-D3D81C63F8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3029" y="1535680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EF3C019-4F9C-D6AB-8895-9A59ED0FA1D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/>
              <a:t>Äänien jäljillä </a:t>
            </a:r>
          </a:p>
          <a:p>
            <a:r>
              <a:rPr lang="fi-FI"/>
              <a:t>Pelatkaa yhdessä Oppi ja Ilo Etsi eläin- peliä ja opetelkaa tunnistamaan eläinten ääniä. </a:t>
            </a:r>
          </a:p>
          <a:p>
            <a:r>
              <a:rPr lang="fi-FI"/>
              <a:t>Pelatkaa myös erilaisia äänilottoja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A43B4E97-0C73-CD99-0509-118F88BE578C}"/>
              </a:ext>
            </a:extLst>
          </p:cNvPr>
          <p:cNvSpPr/>
          <p:nvPr/>
        </p:nvSpPr>
        <p:spPr>
          <a:xfrm>
            <a:off x="9513721" y="214369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4FBC212-6554-23E6-27C4-6FB9792CB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750403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81BB58-939B-6D3C-CE61-EBEF632B11C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929" y="3293"/>
            <a:ext cx="4855127" cy="6851003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92FC8-B80D-CFE5-53B3-0BE5BA8893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err="1"/>
              <a:t>Kuulinko</a:t>
            </a:r>
            <a:r>
              <a:rPr lang="en-US" sz="2400" b="1"/>
              <a:t> </a:t>
            </a:r>
            <a:r>
              <a:rPr lang="en-US" sz="2400" b="1" err="1"/>
              <a:t>oikein</a:t>
            </a:r>
            <a:r>
              <a:rPr lang="en-US" sz="2400" b="1"/>
              <a:t>?</a:t>
            </a:r>
          </a:p>
          <a:p>
            <a:pPr marL="342900"/>
            <a:r>
              <a:rPr lang="en-US" sz="2400" err="1"/>
              <a:t>Kuunnelkaa</a:t>
            </a:r>
            <a:r>
              <a:rPr lang="en-US" sz="2400"/>
              <a:t> </a:t>
            </a:r>
            <a:r>
              <a:rPr lang="en-US" sz="2400" err="1"/>
              <a:t>Fröbelin</a:t>
            </a:r>
            <a:r>
              <a:rPr lang="en-US" sz="2400"/>
              <a:t> </a:t>
            </a:r>
            <a:r>
              <a:rPr lang="en-US" sz="2400" err="1"/>
              <a:t>palikoiden</a:t>
            </a:r>
            <a:r>
              <a:rPr lang="en-US" sz="2400"/>
              <a:t> </a:t>
            </a:r>
            <a:r>
              <a:rPr lang="en-US" sz="2400" err="1"/>
              <a:t>lauluja</a:t>
            </a:r>
            <a:r>
              <a:rPr lang="en-US" sz="2400"/>
              <a:t> </a:t>
            </a:r>
            <a:r>
              <a:rPr lang="en-US" sz="2400">
                <a:ea typeface="+mn-lt"/>
                <a:cs typeface="+mn-lt"/>
              </a:rPr>
              <a:t> (vain </a:t>
            </a:r>
            <a:r>
              <a:rPr lang="en-US" sz="2400" err="1">
                <a:ea typeface="+mn-lt"/>
                <a:cs typeface="+mn-lt"/>
              </a:rPr>
              <a:t>musiikki</a:t>
            </a:r>
            <a:r>
              <a:rPr lang="en-US" sz="2400">
                <a:ea typeface="+mn-lt"/>
                <a:cs typeface="+mn-lt"/>
              </a:rPr>
              <a:t>) ja </a:t>
            </a:r>
            <a:r>
              <a:rPr lang="en-US" sz="2400" err="1">
                <a:ea typeface="+mn-lt"/>
                <a:cs typeface="+mn-lt"/>
              </a:rPr>
              <a:t>leikkikää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mukana</a:t>
            </a:r>
            <a:r>
              <a:rPr lang="en-US" sz="2400">
                <a:ea typeface="+mn-lt"/>
                <a:cs typeface="+mn-lt"/>
              </a:rPr>
              <a:t> </a:t>
            </a:r>
            <a:r>
              <a:rPr lang="en-US" sz="2400" err="1">
                <a:ea typeface="+mn-lt"/>
                <a:cs typeface="+mn-lt"/>
              </a:rPr>
              <a:t>kuulemienne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ohjeiden</a:t>
            </a:r>
            <a:r>
              <a:rPr lang="en-US" sz="2400">
                <a:ea typeface="+mn-lt"/>
                <a:cs typeface="+mn-lt"/>
              </a:rPr>
              <a:t> </a:t>
            </a:r>
            <a:r>
              <a:rPr lang="en-US" sz="2400" err="1">
                <a:ea typeface="+mn-lt"/>
                <a:cs typeface="+mn-lt"/>
              </a:rPr>
              <a:t>perusteella</a:t>
            </a:r>
            <a:endParaRPr lang="en-US" sz="2400" err="1"/>
          </a:p>
          <a:p>
            <a:pPr marL="342900"/>
            <a:r>
              <a:rPr lang="en-US" sz="2400">
                <a:hlinkClick r:id="rId3"/>
              </a:rPr>
              <a:t>Jos sul' lysti on (youtube.com)</a:t>
            </a:r>
            <a:endParaRPr lang="en-US" sz="2400"/>
          </a:p>
          <a:p>
            <a:pPr marL="342900"/>
            <a:r>
              <a:rPr lang="en-US" sz="2400">
                <a:latin typeface="Arial"/>
                <a:cs typeface="Arial"/>
                <a:hlinkClick r:id="rId4"/>
              </a:rPr>
              <a:t>Sutsisatsi (youtube.com)</a:t>
            </a:r>
            <a:r>
              <a:rPr lang="en-US" sz="2400">
                <a:ea typeface="+mn-lt"/>
                <a:cs typeface="+mn-lt"/>
              </a:rPr>
              <a:t> </a:t>
            </a:r>
            <a:endParaRPr lang="en-US" sz="2400"/>
          </a:p>
          <a:p>
            <a:pPr marL="342900"/>
            <a:endParaRPr lang="en-US" sz="2400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A0BF451B-7FB4-6233-AF4F-32029D581549}"/>
              </a:ext>
            </a:extLst>
          </p:cNvPr>
          <p:cNvSpPr/>
          <p:nvPr/>
        </p:nvSpPr>
        <p:spPr>
          <a:xfrm>
            <a:off x="9578659" y="217248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09CEA62-5CF6-3D0D-DCEF-712042762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028639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EDF7399-B127-BE94-C52C-28020B822E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C1C942-8D07-89CD-3DB3-2A624E8750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200" b="1" err="1"/>
              <a:t>Kuvien</a:t>
            </a:r>
            <a:r>
              <a:rPr lang="en-US" sz="2200" b="1"/>
              <a:t> </a:t>
            </a:r>
            <a:r>
              <a:rPr lang="en-US" sz="2200" b="1" err="1"/>
              <a:t>tarkastelua</a:t>
            </a:r>
            <a:endParaRPr lang="en-US" b="1"/>
          </a:p>
          <a:p>
            <a:pPr marL="0"/>
            <a:r>
              <a:rPr lang="en-US" sz="2200" err="1"/>
              <a:t>Katsokaa</a:t>
            </a:r>
            <a:r>
              <a:rPr lang="en-US" sz="2200"/>
              <a:t> </a:t>
            </a:r>
            <a:r>
              <a:rPr lang="en-US" sz="2200" err="1"/>
              <a:t>lasten</a:t>
            </a:r>
            <a:r>
              <a:rPr lang="en-US" sz="2200"/>
              <a:t> </a:t>
            </a:r>
            <a:r>
              <a:rPr lang="en-US" sz="2200" err="1"/>
              <a:t>kanssa</a:t>
            </a:r>
            <a:r>
              <a:rPr lang="en-US" sz="2200"/>
              <a:t> </a:t>
            </a:r>
            <a:r>
              <a:rPr lang="en-US" sz="2200" err="1"/>
              <a:t>erilaisia</a:t>
            </a:r>
            <a:r>
              <a:rPr lang="en-US" sz="2200"/>
              <a:t> </a:t>
            </a:r>
            <a:r>
              <a:rPr lang="en-US" sz="2200" err="1"/>
              <a:t>kuvia</a:t>
            </a:r>
            <a:r>
              <a:rPr lang="en-US" sz="2200"/>
              <a:t>. Kysykää </a:t>
            </a:r>
            <a:r>
              <a:rPr lang="en-US" sz="2200" err="1"/>
              <a:t>lapsilta</a:t>
            </a:r>
            <a:r>
              <a:rPr lang="en-US" sz="2200"/>
              <a:t> </a:t>
            </a:r>
            <a:r>
              <a:rPr lang="en-US" sz="2200" err="1"/>
              <a:t>kysymyksiä</a:t>
            </a:r>
            <a:r>
              <a:rPr lang="en-US" sz="2200"/>
              <a:t> </a:t>
            </a:r>
            <a:r>
              <a:rPr lang="en-US" sz="2200" err="1"/>
              <a:t>kuten</a:t>
            </a:r>
            <a:r>
              <a:rPr lang="en-US" sz="2200"/>
              <a:t> </a:t>
            </a:r>
            <a:r>
              <a:rPr lang="en-US" sz="2200" err="1"/>
              <a:t>missä</a:t>
            </a:r>
            <a:r>
              <a:rPr lang="en-US" sz="2200"/>
              <a:t> </a:t>
            </a:r>
            <a:r>
              <a:rPr lang="en-US" sz="2200" err="1"/>
              <a:t>ruskea</a:t>
            </a:r>
            <a:r>
              <a:rPr lang="en-US" sz="2200"/>
              <a:t> </a:t>
            </a:r>
            <a:r>
              <a:rPr lang="en-US" sz="2200" err="1"/>
              <a:t>kissa</a:t>
            </a:r>
            <a:r>
              <a:rPr lang="en-US" sz="2200"/>
              <a:t> on, </a:t>
            </a:r>
            <a:r>
              <a:rPr lang="en-US" sz="2200" err="1"/>
              <a:t>kuinka</a:t>
            </a:r>
            <a:r>
              <a:rPr lang="en-US" sz="2200"/>
              <a:t> </a:t>
            </a:r>
            <a:r>
              <a:rPr lang="en-US" sz="2200" err="1"/>
              <a:t>monta</a:t>
            </a:r>
            <a:r>
              <a:rPr lang="en-US" sz="2200"/>
              <a:t> </a:t>
            </a:r>
            <a:r>
              <a:rPr lang="en-US" sz="2200" err="1"/>
              <a:t>oravaa</a:t>
            </a:r>
            <a:r>
              <a:rPr lang="en-US" sz="2200"/>
              <a:t> </a:t>
            </a:r>
            <a:r>
              <a:rPr lang="en-US" sz="2200" err="1"/>
              <a:t>kuvassa</a:t>
            </a:r>
            <a:r>
              <a:rPr lang="en-US" sz="2200"/>
              <a:t> </a:t>
            </a:r>
            <a:r>
              <a:rPr lang="en-US" sz="2200" err="1"/>
              <a:t>näkyy</a:t>
            </a:r>
            <a:r>
              <a:rPr lang="en-US" sz="2200"/>
              <a:t> </a:t>
            </a:r>
            <a:r>
              <a:rPr lang="en-US" sz="2200" err="1"/>
              <a:t>yms</a:t>
            </a:r>
            <a:r>
              <a:rPr lang="en-US" sz="2200"/>
              <a:t>. </a:t>
            </a:r>
            <a:r>
              <a:rPr lang="en-US" sz="2200" err="1"/>
              <a:t>Vastatkaa</a:t>
            </a:r>
            <a:r>
              <a:rPr lang="en-US" sz="2200"/>
              <a:t> </a:t>
            </a:r>
            <a:r>
              <a:rPr lang="en-US" sz="2200" err="1"/>
              <a:t>kysymyksiin</a:t>
            </a:r>
            <a:r>
              <a:rPr lang="en-US" sz="2200"/>
              <a:t> (</a:t>
            </a:r>
            <a:r>
              <a:rPr lang="en-US" sz="2200" err="1"/>
              <a:t>ikätasoisesti</a:t>
            </a:r>
            <a:r>
              <a:rPr lang="en-US" sz="2200"/>
              <a:t>) </a:t>
            </a:r>
            <a:r>
              <a:rPr lang="en-US" sz="2200" err="1"/>
              <a:t>mahdollisimman</a:t>
            </a:r>
            <a:r>
              <a:rPr lang="en-US" sz="2200"/>
              <a:t> </a:t>
            </a:r>
            <a:r>
              <a:rPr lang="en-US" sz="2200" err="1"/>
              <a:t>tarkasti</a:t>
            </a:r>
            <a:r>
              <a:rPr lang="en-US" sz="2200"/>
              <a:t>.</a:t>
            </a:r>
          </a:p>
          <a:p>
            <a:pPr marL="0"/>
            <a:endParaRPr lang="en-US" sz="2200"/>
          </a:p>
          <a:p>
            <a:pPr marL="0"/>
            <a:r>
              <a:rPr lang="en-US" sz="2200" err="1"/>
              <a:t>Katsokaa</a:t>
            </a:r>
            <a:r>
              <a:rPr lang="en-US" sz="2200"/>
              <a:t> </a:t>
            </a:r>
            <a:r>
              <a:rPr lang="en-US" sz="2200" err="1"/>
              <a:t>erilaisia</a:t>
            </a:r>
            <a:r>
              <a:rPr lang="en-US" sz="2200"/>
              <a:t> </a:t>
            </a:r>
            <a:r>
              <a:rPr lang="en-US" sz="2200" err="1"/>
              <a:t>kuvia</a:t>
            </a:r>
            <a:r>
              <a:rPr lang="en-US" sz="2200"/>
              <a:t> ja </a:t>
            </a:r>
            <a:r>
              <a:rPr lang="en-US" sz="2200" err="1"/>
              <a:t>pyytäkää</a:t>
            </a:r>
            <a:r>
              <a:rPr lang="en-US" sz="2200"/>
              <a:t> </a:t>
            </a:r>
            <a:r>
              <a:rPr lang="en-US" sz="2200" err="1"/>
              <a:t>lapsia</a:t>
            </a:r>
            <a:r>
              <a:rPr lang="en-US" sz="2200"/>
              <a:t> </a:t>
            </a:r>
            <a:r>
              <a:rPr lang="en-US" sz="2200" err="1"/>
              <a:t>kertomaan</a:t>
            </a:r>
            <a:r>
              <a:rPr lang="en-US" sz="2200"/>
              <a:t> </a:t>
            </a:r>
            <a:r>
              <a:rPr lang="en-US" sz="2200" err="1"/>
              <a:t>niin</a:t>
            </a:r>
            <a:r>
              <a:rPr lang="en-US" sz="2200"/>
              <a:t> </a:t>
            </a:r>
            <a:r>
              <a:rPr lang="en-US" sz="2200" err="1"/>
              <a:t>monta</a:t>
            </a:r>
            <a:r>
              <a:rPr lang="en-US" sz="2200"/>
              <a:t> </a:t>
            </a:r>
            <a:r>
              <a:rPr lang="en-US" sz="2200" err="1"/>
              <a:t>asiaa</a:t>
            </a:r>
            <a:r>
              <a:rPr lang="en-US" sz="2200"/>
              <a:t>, </a:t>
            </a:r>
            <a:r>
              <a:rPr lang="en-US" sz="2200" err="1"/>
              <a:t>kun</a:t>
            </a:r>
            <a:r>
              <a:rPr lang="en-US" sz="2200"/>
              <a:t> he </a:t>
            </a:r>
            <a:r>
              <a:rPr lang="en-US" sz="2200" err="1"/>
              <a:t>keksivät</a:t>
            </a:r>
            <a:r>
              <a:rPr lang="en-US" sz="2200"/>
              <a:t> </a:t>
            </a:r>
            <a:r>
              <a:rPr lang="en-US" sz="2200" err="1"/>
              <a:t>kuvasta</a:t>
            </a:r>
            <a:r>
              <a:rPr lang="en-US" sz="2200"/>
              <a:t>. </a:t>
            </a:r>
            <a:r>
              <a:rPr lang="en-US" sz="2200" err="1"/>
              <a:t>Keskustelkaa</a:t>
            </a:r>
            <a:r>
              <a:rPr lang="en-US" sz="2200"/>
              <a:t> </a:t>
            </a:r>
            <a:r>
              <a:rPr lang="en-US" sz="2200" err="1"/>
              <a:t>esille</a:t>
            </a:r>
            <a:r>
              <a:rPr lang="en-US" sz="2200"/>
              <a:t> </a:t>
            </a:r>
            <a:r>
              <a:rPr lang="en-US" sz="2200" err="1"/>
              <a:t>nousevista</a:t>
            </a:r>
            <a:r>
              <a:rPr lang="en-US" sz="2200"/>
              <a:t> </a:t>
            </a:r>
            <a:r>
              <a:rPr lang="en-US" sz="2200" err="1"/>
              <a:t>asioista</a:t>
            </a:r>
            <a:r>
              <a:rPr lang="en-US" sz="2200"/>
              <a:t> </a:t>
            </a:r>
            <a:r>
              <a:rPr lang="en-US" sz="2200" err="1"/>
              <a:t>yhdessä</a:t>
            </a:r>
            <a:r>
              <a:rPr lang="en-US" sz="2200"/>
              <a:t>. </a:t>
            </a:r>
          </a:p>
          <a:p>
            <a:pPr marL="457200" lvl="1"/>
            <a:r>
              <a:rPr lang="en-US" sz="1800" err="1"/>
              <a:t>Voitte</a:t>
            </a:r>
            <a:r>
              <a:rPr lang="en-US" sz="1800"/>
              <a:t> </a:t>
            </a:r>
            <a:r>
              <a:rPr lang="en-US" sz="1800" err="1"/>
              <a:t>hyödyntää</a:t>
            </a:r>
            <a:r>
              <a:rPr lang="en-US" sz="1800"/>
              <a:t> </a:t>
            </a:r>
            <a:r>
              <a:rPr lang="en-US" sz="1800" err="1"/>
              <a:t>esim</a:t>
            </a:r>
            <a:r>
              <a:rPr lang="en-US" sz="1800"/>
              <a:t>. </a:t>
            </a:r>
            <a:r>
              <a:rPr lang="en-US" sz="1800" err="1"/>
              <a:t>Medialukutaidon</a:t>
            </a:r>
            <a:r>
              <a:rPr lang="en-US" sz="1800"/>
              <a:t> </a:t>
            </a:r>
            <a:r>
              <a:rPr lang="en-US" sz="1800" err="1"/>
              <a:t>puuhakorttien</a:t>
            </a:r>
            <a:r>
              <a:rPr lang="en-US" sz="1800"/>
              <a:t> </a:t>
            </a:r>
            <a:r>
              <a:rPr lang="en-US" sz="1800" err="1"/>
              <a:t>kuvia</a:t>
            </a:r>
            <a:endParaRPr lang="en-US" sz="1800"/>
          </a:p>
        </p:txBody>
      </p:sp>
      <p:sp>
        <p:nvSpPr>
          <p:cNvPr id="3" name="Ellipsi 6">
            <a:extLst>
              <a:ext uri="{FF2B5EF4-FFF2-40B4-BE49-F238E27FC236}">
                <a16:creationId xmlns:a16="http://schemas.microsoft.com/office/drawing/2014/main" id="{2841DDE3-69FD-F8BB-0881-1F8013E31470}"/>
              </a:ext>
            </a:extLst>
          </p:cNvPr>
          <p:cNvSpPr/>
          <p:nvPr/>
        </p:nvSpPr>
        <p:spPr>
          <a:xfrm>
            <a:off x="9546991" y="206692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C0C84AE-57DA-EC8A-5C4E-434BB5CC8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8297784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095A940-3D74-9A6E-56AD-F919D6103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2840" y="2059305"/>
            <a:ext cx="5181600" cy="435133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b="1"/>
              <a:t>Muusikin viemää</a:t>
            </a:r>
          </a:p>
          <a:p>
            <a:r>
              <a:rPr lang="fi-FI"/>
              <a:t>Kuunnelkaa erityylisiä musiikkeja ja liikkukaa musiikin tahdissa eri tavoilla</a:t>
            </a:r>
          </a:p>
          <a:p>
            <a:pPr lvl="1"/>
            <a:r>
              <a:rPr lang="fi-FI"/>
              <a:t>Aikuinen voi sanoittaa esim. "tämä musiikki on hidasta se saa meidät </a:t>
            </a:r>
            <a:r>
              <a:rPr lang="fi-FI" err="1"/>
              <a:t>liikumaan</a:t>
            </a:r>
            <a:r>
              <a:rPr lang="fi-FI"/>
              <a:t> rauhallisesti"</a:t>
            </a:r>
            <a:endParaRPr lang="en-US" sz="2200">
              <a:latin typeface="Arial"/>
              <a:cs typeface="Arial"/>
            </a:endParaRPr>
          </a:p>
          <a:p>
            <a:r>
              <a:rPr lang="en-US" sz="2600" err="1">
                <a:latin typeface="Arial"/>
                <a:cs typeface="Arial"/>
              </a:rPr>
              <a:t>Tutustukaa</a:t>
            </a:r>
            <a:r>
              <a:rPr lang="en-US" sz="2600">
                <a:latin typeface="Arial"/>
                <a:cs typeface="Arial"/>
              </a:rPr>
              <a:t> </a:t>
            </a:r>
            <a:r>
              <a:rPr lang="en-US" sz="2600" err="1">
                <a:latin typeface="Arial"/>
                <a:cs typeface="Arial"/>
              </a:rPr>
              <a:t>Tanssi</a:t>
            </a:r>
            <a:r>
              <a:rPr lang="en-US" sz="2600">
                <a:latin typeface="Arial"/>
                <a:cs typeface="Arial"/>
              </a:rPr>
              <a:t> </a:t>
            </a:r>
            <a:r>
              <a:rPr lang="en-US" sz="2600" err="1">
                <a:latin typeface="Arial"/>
                <a:cs typeface="Arial"/>
              </a:rPr>
              <a:t>tarttuu-ohjelmaan</a:t>
            </a:r>
            <a:r>
              <a:rPr lang="en-US" sz="2600">
                <a:latin typeface="Arial"/>
                <a:cs typeface="Arial"/>
              </a:rPr>
              <a:t>:  </a:t>
            </a:r>
            <a:r>
              <a:rPr lang="en-US" sz="2600">
                <a:latin typeface="Arial"/>
                <a:cs typeface="Arial"/>
                <a:hlinkClick r:id="rId2"/>
              </a:rPr>
              <a:t>Disco | Tanssi tarttuu | Lasten Areena | yle.fi</a:t>
            </a:r>
            <a:endParaRPr lang="en-US" sz="2600">
              <a:latin typeface="Arial"/>
              <a:cs typeface="Arial"/>
            </a:endParaRPr>
          </a:p>
          <a:p>
            <a:endParaRPr lang="en-US" sz="2200">
              <a:latin typeface="Segoe UI"/>
              <a:cs typeface="Segoe UI"/>
            </a:endParaRPr>
          </a:p>
          <a:p>
            <a:pPr lvl="1"/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9" name="Ellipsi 6">
            <a:extLst>
              <a:ext uri="{FF2B5EF4-FFF2-40B4-BE49-F238E27FC236}">
                <a16:creationId xmlns:a16="http://schemas.microsoft.com/office/drawing/2014/main" id="{61379604-808D-E55A-E33D-0D473E502867}"/>
              </a:ext>
            </a:extLst>
          </p:cNvPr>
          <p:cNvSpPr/>
          <p:nvPr/>
        </p:nvSpPr>
        <p:spPr>
          <a:xfrm>
            <a:off x="9511190" y="208806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pic>
        <p:nvPicPr>
          <p:cNvPr id="7" name="Content Placeholder 4" descr="Kuva, joka sisältää kohteen animaatio, Ihmisen kasvot, poika, clipart&#10;&#10;Kuvaus luotu automaattisesti">
            <a:extLst>
              <a:ext uri="{FF2B5EF4-FFF2-40B4-BE49-F238E27FC236}">
                <a16:creationId xmlns:a16="http://schemas.microsoft.com/office/drawing/2014/main" id="{BFDDAC87-0F2A-46D3-FF62-337281640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9" y="3293"/>
            <a:ext cx="4862824" cy="685485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9BF1F2A-CB49-29A1-AD99-BD3E6D40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7397972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9544E3-CD63-05CC-2C04-2023268127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842501"/>
            <a:ext cx="5440195" cy="3060109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6911BD5-5CDE-0874-9644-E360578A5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76530" y="1439545"/>
            <a:ext cx="4771178" cy="43889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err="1"/>
              <a:t>Kuvamuistelua</a:t>
            </a:r>
            <a:endParaRPr lang="en-US" b="1"/>
          </a:p>
          <a:p>
            <a:r>
              <a:rPr lang="en-US" err="1"/>
              <a:t>Palatkaa</a:t>
            </a:r>
            <a:r>
              <a:rPr lang="en-US"/>
              <a:t> </a:t>
            </a:r>
            <a:r>
              <a:rPr lang="en-US" err="1"/>
              <a:t>kauden</a:t>
            </a:r>
            <a:r>
              <a:rPr lang="en-US"/>
              <a:t> </a:t>
            </a:r>
            <a:r>
              <a:rPr lang="en-US" err="1"/>
              <a:t>aikana</a:t>
            </a:r>
            <a:r>
              <a:rPr lang="en-US"/>
              <a:t> </a:t>
            </a:r>
            <a:r>
              <a:rPr lang="en-US" err="1"/>
              <a:t>toiminnasta</a:t>
            </a:r>
            <a:r>
              <a:rPr lang="en-US"/>
              <a:t> </a:t>
            </a:r>
            <a:r>
              <a:rPr lang="en-US" err="1"/>
              <a:t>otettuihin</a:t>
            </a:r>
            <a:r>
              <a:rPr lang="en-US"/>
              <a:t> </a:t>
            </a:r>
            <a:r>
              <a:rPr lang="en-US" err="1"/>
              <a:t>kuviin</a:t>
            </a:r>
            <a:r>
              <a:rPr lang="en-US"/>
              <a:t> tai </a:t>
            </a:r>
            <a:r>
              <a:rPr lang="en-US" err="1"/>
              <a:t>jonkun</a:t>
            </a:r>
            <a:r>
              <a:rPr lang="en-US"/>
              <a:t> </a:t>
            </a:r>
            <a:r>
              <a:rPr lang="en-US" err="1"/>
              <a:t>tietyn</a:t>
            </a:r>
            <a:r>
              <a:rPr lang="en-US"/>
              <a:t> </a:t>
            </a:r>
            <a:r>
              <a:rPr lang="en-US" err="1"/>
              <a:t>yhteisen</a:t>
            </a:r>
            <a:r>
              <a:rPr lang="en-US"/>
              <a:t> </a:t>
            </a:r>
            <a:r>
              <a:rPr lang="en-US" err="1"/>
              <a:t>retken</a:t>
            </a:r>
            <a:r>
              <a:rPr lang="en-US"/>
              <a:t> </a:t>
            </a:r>
            <a:r>
              <a:rPr lang="en-US" err="1"/>
              <a:t>kuviin</a:t>
            </a:r>
            <a:endParaRPr lang="en-US"/>
          </a:p>
          <a:p>
            <a:r>
              <a:rPr lang="en-US" err="1"/>
              <a:t>Jutellaan</a:t>
            </a:r>
            <a:r>
              <a:rPr lang="en-US"/>
              <a:t> </a:t>
            </a:r>
            <a:r>
              <a:rPr lang="en-US" err="1"/>
              <a:t>kuvista</a:t>
            </a:r>
            <a:r>
              <a:rPr lang="en-US"/>
              <a:t>. </a:t>
            </a:r>
            <a:r>
              <a:rPr lang="en-US" err="1"/>
              <a:t>Keitä</a:t>
            </a:r>
            <a:r>
              <a:rPr lang="en-US"/>
              <a:t> </a:t>
            </a:r>
            <a:r>
              <a:rPr lang="en-US" err="1"/>
              <a:t>kuvissa</a:t>
            </a:r>
            <a:r>
              <a:rPr lang="en-US"/>
              <a:t> </a:t>
            </a:r>
            <a:r>
              <a:rPr lang="en-US" err="1"/>
              <a:t>näkyy</a:t>
            </a:r>
            <a:r>
              <a:rPr lang="en-US"/>
              <a:t>? </a:t>
            </a:r>
            <a:r>
              <a:rPr lang="en-US" err="1"/>
              <a:t>Mitä</a:t>
            </a:r>
            <a:r>
              <a:rPr lang="en-US"/>
              <a:t> </a:t>
            </a:r>
            <a:r>
              <a:rPr lang="en-US" err="1"/>
              <a:t>ollaan</a:t>
            </a:r>
            <a:r>
              <a:rPr lang="en-US"/>
              <a:t> </a:t>
            </a:r>
            <a:r>
              <a:rPr lang="en-US" err="1"/>
              <a:t>tekemässä</a:t>
            </a:r>
            <a:r>
              <a:rPr lang="en-US"/>
              <a:t>? </a:t>
            </a:r>
            <a:r>
              <a:rPr lang="en-US" err="1"/>
              <a:t>Mikä</a:t>
            </a:r>
            <a:r>
              <a:rPr lang="en-US"/>
              <a:t> </a:t>
            </a:r>
            <a:r>
              <a:rPr lang="en-US" err="1"/>
              <a:t>oli</a:t>
            </a:r>
            <a:r>
              <a:rPr lang="en-US"/>
              <a:t> </a:t>
            </a:r>
            <a:r>
              <a:rPr lang="en-US" err="1"/>
              <a:t>erityisen</a:t>
            </a:r>
            <a:r>
              <a:rPr lang="en-US"/>
              <a:t> </a:t>
            </a:r>
            <a:r>
              <a:rPr lang="en-US" err="1"/>
              <a:t>mukavaa</a:t>
            </a:r>
            <a:r>
              <a:rPr lang="en-US"/>
              <a:t>? </a:t>
            </a:r>
            <a:r>
              <a:rPr lang="en-US" err="1"/>
              <a:t>Mitä</a:t>
            </a:r>
            <a:r>
              <a:rPr lang="en-US"/>
              <a:t> </a:t>
            </a:r>
            <a:r>
              <a:rPr lang="en-US" err="1"/>
              <a:t>halutaan</a:t>
            </a:r>
            <a:r>
              <a:rPr lang="en-US"/>
              <a:t> </a:t>
            </a:r>
            <a:r>
              <a:rPr lang="en-US" err="1"/>
              <a:t>tehdä</a:t>
            </a:r>
            <a:r>
              <a:rPr lang="en-US"/>
              <a:t> </a:t>
            </a:r>
            <a:r>
              <a:rPr lang="en-US" err="1"/>
              <a:t>uudestaan</a:t>
            </a:r>
            <a:r>
              <a:rPr lang="en-US"/>
              <a:t>?...</a:t>
            </a:r>
          </a:p>
          <a:p>
            <a:pPr marL="0"/>
            <a:endParaRPr lang="en-US"/>
          </a:p>
          <a:p>
            <a:pPr marL="0"/>
            <a:endParaRPr lang="en-US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5DE90FFE-0B90-86A8-9321-EECD6ABB6AC7}"/>
              </a:ext>
            </a:extLst>
          </p:cNvPr>
          <p:cNvSpPr/>
          <p:nvPr/>
        </p:nvSpPr>
        <p:spPr>
          <a:xfrm>
            <a:off x="9496514" y="214450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8A3599-B035-FF0E-62AC-3CD32C006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89027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C02AF05-0C25-C584-C48F-E6A8D58795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200" y="1960223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4842FCB-7AEA-1F10-E75A-3F47FB7CFF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/>
              <a:t>Kuvanlukutaitoa metsässä</a:t>
            </a:r>
          </a:p>
          <a:p>
            <a:r>
              <a:rPr lang="fi-FI"/>
              <a:t>Otetaan etukäteen kuvia erilaisista metsän aarteista (esim. Kivi, käpy, kanto jne.)</a:t>
            </a:r>
          </a:p>
          <a:p>
            <a:r>
              <a:rPr lang="fi-FI"/>
              <a:t>Katsotaan ja sanoitetaan lasten kanssa mitä kuvissa näkyy. </a:t>
            </a:r>
          </a:p>
          <a:p>
            <a:r>
              <a:rPr lang="fi-FI"/>
              <a:t>Etsitään kuvassa näkyvä asia (ei tarvitse olla juuri sama kuin kuvassa vaan etsitään yleisesti esim. Kiviä tai isoja kiviä ikätason mukaan)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B41B80D-0BD5-B7F7-FBF2-C40DB1355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36859691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63320F5-4C0A-8DB6-8308-5A50BDA2C4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b="1" err="1"/>
              <a:t>Suujumpataan</a:t>
            </a:r>
            <a:endParaRPr lang="fi-FI" b="1"/>
          </a:p>
          <a:p>
            <a:r>
              <a:rPr lang="fi-FI"/>
              <a:t>Muodosta pehmomuotopaloista rata lattialle. Aseta radalle esim. eläinten kuvia. Lapsi kulkee rataa pitkin ja pysähtyy eläimen kohdalla.</a:t>
            </a:r>
          </a:p>
          <a:p>
            <a:r>
              <a:rPr lang="fi-FI"/>
              <a:t>Tarkoituksena on tunnistaa eläin, sanoa eläimen nimi tai äänellä samalla tavalla kuin eläin ääntelee. 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216A97BE-D724-938E-AD38-D79C082876A5}"/>
              </a:ext>
            </a:extLst>
          </p:cNvPr>
          <p:cNvSpPr/>
          <p:nvPr/>
        </p:nvSpPr>
        <p:spPr>
          <a:xfrm>
            <a:off x="9048888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6" name="Ellipsi 6">
            <a:extLst>
              <a:ext uri="{FF2B5EF4-FFF2-40B4-BE49-F238E27FC236}">
                <a16:creationId xmlns:a16="http://schemas.microsoft.com/office/drawing/2014/main" id="{228E40BA-7D83-CAC9-69DE-9DB9C646A6A7}"/>
              </a:ext>
            </a:extLst>
          </p:cNvPr>
          <p:cNvSpPr/>
          <p:nvPr/>
        </p:nvSpPr>
        <p:spPr>
          <a:xfrm>
            <a:off x="9634902" y="211641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45D05EB4-D204-686C-3F79-1A9FF82535A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829594"/>
            <a:ext cx="6096000" cy="3429000"/>
          </a:xfr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FA5B146-58A6-5F93-CF32-89E37B2D7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815350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4F90F23-3A81-7331-F627-46C63C4E5A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90A6C8-1A13-9D85-6559-31867BB670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Jumppakortit</a:t>
            </a:r>
            <a:endParaRPr lang="en-US"/>
          </a:p>
          <a:p>
            <a:endParaRPr lang="en-US"/>
          </a:p>
          <a:p>
            <a:r>
              <a:rPr lang="en-US" err="1"/>
              <a:t>Levittäkää</a:t>
            </a:r>
            <a:r>
              <a:rPr lang="en-US"/>
              <a:t> </a:t>
            </a:r>
            <a:r>
              <a:rPr lang="en-US" err="1"/>
              <a:t>jumppakortit</a:t>
            </a:r>
            <a:r>
              <a:rPr lang="en-US"/>
              <a:t> </a:t>
            </a:r>
            <a:r>
              <a:rPr lang="en-US" err="1"/>
              <a:t>lattialle</a:t>
            </a:r>
            <a:r>
              <a:rPr lang="en-US"/>
              <a:t> </a:t>
            </a:r>
            <a:r>
              <a:rPr lang="en-US" err="1"/>
              <a:t>kuvapuoli</a:t>
            </a:r>
            <a:r>
              <a:rPr lang="en-US"/>
              <a:t> </a:t>
            </a:r>
            <a:r>
              <a:rPr lang="en-US" err="1"/>
              <a:t>alaspäin</a:t>
            </a:r>
            <a:r>
              <a:rPr lang="en-US"/>
              <a:t>. </a:t>
            </a:r>
            <a:r>
              <a:rPr lang="en-US" err="1"/>
              <a:t>Jokainen</a:t>
            </a:r>
            <a:r>
              <a:rPr lang="en-US"/>
              <a:t> </a:t>
            </a:r>
            <a:r>
              <a:rPr lang="en-US" err="1"/>
              <a:t>saa</a:t>
            </a:r>
            <a:r>
              <a:rPr lang="en-US"/>
              <a:t> </a:t>
            </a:r>
            <a:r>
              <a:rPr lang="en-US" err="1"/>
              <a:t>vuorollaan</a:t>
            </a:r>
            <a:r>
              <a:rPr lang="en-US"/>
              <a:t> hakea </a:t>
            </a:r>
            <a:r>
              <a:rPr lang="en-US" err="1"/>
              <a:t>kortin</a:t>
            </a:r>
            <a:r>
              <a:rPr lang="en-US"/>
              <a:t>. </a:t>
            </a:r>
            <a:r>
              <a:rPr lang="en-US" err="1"/>
              <a:t>Katsotaan</a:t>
            </a:r>
            <a:r>
              <a:rPr lang="en-US"/>
              <a:t> </a:t>
            </a:r>
            <a:r>
              <a:rPr lang="en-US" err="1"/>
              <a:t>mikä</a:t>
            </a:r>
            <a:r>
              <a:rPr lang="en-US"/>
              <a:t> </a:t>
            </a:r>
            <a:r>
              <a:rPr lang="en-US" err="1"/>
              <a:t>liike</a:t>
            </a:r>
            <a:r>
              <a:rPr lang="en-US"/>
              <a:t> </a:t>
            </a:r>
            <a:r>
              <a:rPr lang="en-US" err="1"/>
              <a:t>kortissa</a:t>
            </a:r>
            <a:r>
              <a:rPr lang="en-US"/>
              <a:t> on ja </a:t>
            </a:r>
            <a:r>
              <a:rPr lang="en-US" err="1"/>
              <a:t>tehdään</a:t>
            </a:r>
            <a:r>
              <a:rPr lang="en-US"/>
              <a:t> se </a:t>
            </a:r>
            <a:r>
              <a:rPr lang="en-US" err="1"/>
              <a:t>yhdessä</a:t>
            </a:r>
            <a:endParaRPr lang="en-US"/>
          </a:p>
          <a:p>
            <a:endParaRPr lang="en-US"/>
          </a:p>
        </p:txBody>
      </p:sp>
      <p:sp>
        <p:nvSpPr>
          <p:cNvPr id="3" name="Ellipsi 6">
            <a:extLst>
              <a:ext uri="{FF2B5EF4-FFF2-40B4-BE49-F238E27FC236}">
                <a16:creationId xmlns:a16="http://schemas.microsoft.com/office/drawing/2014/main" id="{987474E4-924E-98D4-04DD-8919355DA112}"/>
              </a:ext>
            </a:extLst>
          </p:cNvPr>
          <p:cNvSpPr/>
          <p:nvPr/>
        </p:nvSpPr>
        <p:spPr>
          <a:xfrm>
            <a:off x="9081545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109AD6E8-CDA2-C159-001D-731E5C408186}"/>
              </a:ext>
            </a:extLst>
          </p:cNvPr>
          <p:cNvSpPr/>
          <p:nvPr/>
        </p:nvSpPr>
        <p:spPr>
          <a:xfrm>
            <a:off x="9593173" y="211641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9F4D50E-74F3-3BC1-4134-004E83CA9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867990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A07B3E5-0312-2231-9C8A-9586268C538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/>
              <a:t>Suuntia</a:t>
            </a:r>
          </a:p>
          <a:p>
            <a:pPr marL="285750" indent="-285750"/>
            <a:r>
              <a:rPr lang="en-US" sz="1700" err="1">
                <a:ea typeface="+mn-lt"/>
                <a:cs typeface="+mn-lt"/>
              </a:rPr>
              <a:t>Katsokaa</a:t>
            </a:r>
            <a:r>
              <a:rPr lang="en-US" sz="1700">
                <a:ea typeface="+mn-lt"/>
                <a:cs typeface="+mn-lt"/>
              </a:rPr>
              <a:t> Siinan </a:t>
            </a:r>
            <a:r>
              <a:rPr lang="en-US" sz="1700" err="1">
                <a:ea typeface="+mn-lt"/>
                <a:cs typeface="+mn-lt"/>
              </a:rPr>
              <a:t>taikaradion</a:t>
            </a:r>
            <a:r>
              <a:rPr lang="en-US" sz="1700">
                <a:ea typeface="+mn-lt"/>
                <a:cs typeface="+mn-lt"/>
              </a:rPr>
              <a:t> </a:t>
            </a:r>
            <a:r>
              <a:rPr lang="en-US" sz="1700" err="1">
                <a:ea typeface="+mn-lt"/>
                <a:cs typeface="+mn-lt"/>
              </a:rPr>
              <a:t>sammakkolaulu</a:t>
            </a:r>
            <a:r>
              <a:rPr lang="en-US" sz="1700">
                <a:ea typeface="+mn-lt"/>
                <a:cs typeface="+mn-lt"/>
              </a:rPr>
              <a:t> </a:t>
            </a:r>
            <a:r>
              <a:rPr lang="en-US" sz="1700">
                <a:latin typeface="Arial"/>
                <a:cs typeface="Arial"/>
                <a:hlinkClick r:id="rId2"/>
              </a:rPr>
              <a:t>https://www.youtube.com/watch?v=zdNjTFj8lAk</a:t>
            </a:r>
          </a:p>
          <a:p>
            <a:pPr marL="285750" indent="-285750"/>
            <a:r>
              <a:rPr lang="en-US" sz="1700" err="1">
                <a:latin typeface="Arial"/>
                <a:cs typeface="Arial"/>
              </a:rPr>
              <a:t>Harjoitelkaa</a:t>
            </a:r>
            <a:r>
              <a:rPr lang="en-US" sz="1700">
                <a:latin typeface="Arial"/>
                <a:cs typeface="Arial"/>
              </a:rPr>
              <a:t> </a:t>
            </a:r>
            <a:r>
              <a:rPr lang="en-US" sz="1700" err="1">
                <a:latin typeface="Arial"/>
                <a:cs typeface="Arial"/>
              </a:rPr>
              <a:t>samoja</a:t>
            </a:r>
            <a:r>
              <a:rPr lang="en-US" sz="1700">
                <a:latin typeface="Arial"/>
                <a:cs typeface="Arial"/>
              </a:rPr>
              <a:t> </a:t>
            </a:r>
            <a:r>
              <a:rPr lang="en-US" sz="1700" err="1">
                <a:latin typeface="Arial"/>
                <a:cs typeface="Arial"/>
              </a:rPr>
              <a:t>suuntia</a:t>
            </a:r>
            <a:r>
              <a:rPr lang="en-US" sz="1700">
                <a:latin typeface="Arial"/>
                <a:cs typeface="Arial"/>
              </a:rPr>
              <a:t> </a:t>
            </a:r>
            <a:r>
              <a:rPr lang="en-US" sz="1700" err="1">
                <a:latin typeface="Arial"/>
                <a:cs typeface="Arial"/>
              </a:rPr>
              <a:t>nostamalla</a:t>
            </a:r>
            <a:r>
              <a:rPr lang="en-US" sz="1700">
                <a:latin typeface="Arial"/>
                <a:cs typeface="Arial"/>
              </a:rPr>
              <a:t> </a:t>
            </a:r>
            <a:r>
              <a:rPr lang="en-US" sz="1700" err="1">
                <a:latin typeface="Arial"/>
                <a:cs typeface="Arial"/>
              </a:rPr>
              <a:t>esim</a:t>
            </a:r>
            <a:r>
              <a:rPr lang="en-US" sz="1700">
                <a:latin typeface="Arial"/>
                <a:cs typeface="Arial"/>
              </a:rPr>
              <a:t>. </a:t>
            </a:r>
            <a:r>
              <a:rPr lang="en-US" sz="1700" err="1">
                <a:latin typeface="Arial"/>
                <a:cs typeface="Arial"/>
              </a:rPr>
              <a:t>Käsiä</a:t>
            </a:r>
            <a:r>
              <a:rPr lang="en-US" sz="1700">
                <a:latin typeface="Arial"/>
                <a:cs typeface="Arial"/>
              </a:rPr>
              <a:t> </a:t>
            </a:r>
            <a:r>
              <a:rPr lang="en-US" sz="1700" err="1">
                <a:latin typeface="Arial"/>
                <a:cs typeface="Arial"/>
              </a:rPr>
              <a:t>vuorotellen</a:t>
            </a:r>
            <a:r>
              <a:rPr lang="en-US" sz="1700">
                <a:latin typeface="Arial"/>
                <a:cs typeface="Arial"/>
              </a:rPr>
              <a:t> </a:t>
            </a:r>
            <a:r>
              <a:rPr lang="en-US" sz="1700" err="1">
                <a:latin typeface="Arial"/>
                <a:cs typeface="Arial"/>
              </a:rPr>
              <a:t>ylös</a:t>
            </a:r>
            <a:r>
              <a:rPr lang="en-US" sz="1700">
                <a:latin typeface="Arial"/>
                <a:cs typeface="Arial"/>
              </a:rPr>
              <a:t>, alas, </a:t>
            </a:r>
            <a:r>
              <a:rPr lang="en-US" sz="1700" err="1">
                <a:latin typeface="Arial"/>
                <a:cs typeface="Arial"/>
              </a:rPr>
              <a:t>eteen</a:t>
            </a:r>
            <a:r>
              <a:rPr lang="en-US" sz="1700">
                <a:latin typeface="Arial"/>
                <a:cs typeface="Arial"/>
              </a:rPr>
              <a:t>, </a:t>
            </a:r>
            <a:r>
              <a:rPr lang="en-US" sz="1700" err="1">
                <a:latin typeface="Arial"/>
                <a:cs typeface="Arial"/>
              </a:rPr>
              <a:t>taakse</a:t>
            </a:r>
            <a:r>
              <a:rPr lang="en-US" sz="1700">
                <a:latin typeface="Arial"/>
                <a:cs typeface="Arial"/>
              </a:rPr>
              <a:t> ja </a:t>
            </a:r>
            <a:r>
              <a:rPr lang="en-US" sz="1700" err="1">
                <a:latin typeface="Arial"/>
                <a:cs typeface="Arial"/>
              </a:rPr>
              <a:t>sivulle</a:t>
            </a:r>
            <a:endParaRPr lang="en-US" sz="1700">
              <a:latin typeface="Arial"/>
              <a:cs typeface="Arial"/>
            </a:endParaRPr>
          </a:p>
        </p:txBody>
      </p:sp>
      <p:sp>
        <p:nvSpPr>
          <p:cNvPr id="6" name="Ellipsi 6">
            <a:extLst>
              <a:ext uri="{FF2B5EF4-FFF2-40B4-BE49-F238E27FC236}">
                <a16:creationId xmlns:a16="http://schemas.microsoft.com/office/drawing/2014/main" id="{C103C0E3-7C7C-9D31-05F1-E9C260D1C491}"/>
              </a:ext>
            </a:extLst>
          </p:cNvPr>
          <p:cNvSpPr/>
          <p:nvPr/>
        </p:nvSpPr>
        <p:spPr>
          <a:xfrm>
            <a:off x="9538745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pic>
        <p:nvPicPr>
          <p:cNvPr id="7" name="Kuva 6" descr="Kuva, joka sisältää kohteen clipart, animaatio, muotoilu&#10;&#10;Kuvaus luotu automaattisesti">
            <a:extLst>
              <a:ext uri="{FF2B5EF4-FFF2-40B4-BE49-F238E27FC236}">
                <a16:creationId xmlns:a16="http://schemas.microsoft.com/office/drawing/2014/main" id="{04FF6B03-B78B-6772-DE83-322259057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14500"/>
            <a:ext cx="6096000" cy="342900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2328A9-1181-6E97-2EA1-B4198ADDA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6280766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19BDE1-4367-BD97-B09E-15F3177A55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3486EA-DC00-290A-E520-5E3C29A081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15502" y="1094942"/>
            <a:ext cx="5721484" cy="435133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400" b="1" err="1"/>
              <a:t>Metsän</a:t>
            </a:r>
            <a:r>
              <a:rPr lang="en-US" sz="2400" b="1"/>
              <a:t> </a:t>
            </a:r>
            <a:r>
              <a:rPr lang="en-US" sz="2400" b="1" err="1"/>
              <a:t>aarteita</a:t>
            </a:r>
            <a:endParaRPr lang="en-US" sz="2400" b="1"/>
          </a:p>
          <a:p>
            <a:r>
              <a:rPr lang="en-US" sz="2400" err="1"/>
              <a:t>Kerätkää</a:t>
            </a:r>
            <a:r>
              <a:rPr lang="en-US" sz="2400"/>
              <a:t> </a:t>
            </a:r>
            <a:r>
              <a:rPr lang="en-US" sz="2400" err="1"/>
              <a:t>metsästä</a:t>
            </a:r>
            <a:r>
              <a:rPr lang="en-US" sz="2400"/>
              <a:t> </a:t>
            </a:r>
            <a:r>
              <a:rPr lang="en-US" sz="2400" err="1"/>
              <a:t>erilaisia</a:t>
            </a:r>
            <a:r>
              <a:rPr lang="en-US" sz="2400"/>
              <a:t> </a:t>
            </a:r>
            <a:r>
              <a:rPr lang="en-US" sz="2400" err="1"/>
              <a:t>aarteita</a:t>
            </a:r>
            <a:r>
              <a:rPr lang="en-US" sz="2400"/>
              <a:t> </a:t>
            </a:r>
            <a:r>
              <a:rPr lang="en-US" sz="2400" err="1"/>
              <a:t>eri</a:t>
            </a:r>
            <a:r>
              <a:rPr lang="en-US" sz="2400"/>
              <a:t> </a:t>
            </a:r>
            <a:r>
              <a:rPr lang="en-US" sz="2400" err="1"/>
              <a:t>perustein</a:t>
            </a:r>
            <a:r>
              <a:rPr lang="en-US" sz="2400"/>
              <a:t> </a:t>
            </a:r>
            <a:r>
              <a:rPr lang="en-US" sz="2400" err="1"/>
              <a:t>kuten</a:t>
            </a:r>
            <a:r>
              <a:rPr lang="en-US" sz="2400"/>
              <a:t> </a:t>
            </a:r>
            <a:r>
              <a:rPr lang="en-US" sz="2400" err="1"/>
              <a:t>väri</a:t>
            </a:r>
            <a:r>
              <a:rPr lang="en-US" sz="2400"/>
              <a:t>, </a:t>
            </a:r>
            <a:r>
              <a:rPr lang="en-US" sz="2400" err="1"/>
              <a:t>koko</a:t>
            </a:r>
            <a:r>
              <a:rPr lang="en-US" sz="2400"/>
              <a:t>, </a:t>
            </a:r>
            <a:r>
              <a:rPr lang="en-US" sz="2400" err="1"/>
              <a:t>ominaisuus</a:t>
            </a:r>
            <a:r>
              <a:rPr lang="en-US" sz="2400"/>
              <a:t> (tai </a:t>
            </a:r>
            <a:r>
              <a:rPr lang="en-US" sz="2400" err="1"/>
              <a:t>aikuinen</a:t>
            </a:r>
            <a:r>
              <a:rPr lang="en-US" sz="2400"/>
              <a:t> </a:t>
            </a:r>
            <a:r>
              <a:rPr lang="en-US" sz="2400" err="1"/>
              <a:t>ohjelmoi</a:t>
            </a:r>
            <a:r>
              <a:rPr lang="en-US" sz="2400"/>
              <a:t> </a:t>
            </a:r>
            <a:r>
              <a:rPr lang="en-US" sz="2400" err="1"/>
              <a:t>lapsia</a:t>
            </a:r>
            <a:r>
              <a:rPr lang="en-US" sz="2400"/>
              <a:t> </a:t>
            </a:r>
            <a:r>
              <a:rPr lang="en-US" sz="2400" err="1"/>
              <a:t>etsimään</a:t>
            </a:r>
            <a:r>
              <a:rPr lang="en-US" sz="2400"/>
              <a:t> </a:t>
            </a:r>
            <a:r>
              <a:rPr lang="en-US" sz="2400" err="1"/>
              <a:t>esim</a:t>
            </a:r>
            <a:r>
              <a:rPr lang="en-US" sz="2400"/>
              <a:t>. 5 </a:t>
            </a:r>
            <a:r>
              <a:rPr lang="en-US" sz="2400" err="1"/>
              <a:t>käpyä</a:t>
            </a:r>
            <a:r>
              <a:rPr lang="en-US" sz="2400"/>
              <a:t>, 3 </a:t>
            </a:r>
            <a:r>
              <a:rPr lang="en-US" sz="2400" err="1"/>
              <a:t>kiveä</a:t>
            </a:r>
            <a:r>
              <a:rPr lang="en-US" sz="2400"/>
              <a:t> ja 4 </a:t>
            </a:r>
            <a:r>
              <a:rPr lang="en-US" sz="2400" err="1"/>
              <a:t>tikkua</a:t>
            </a:r>
            <a:r>
              <a:rPr lang="en-US" sz="2400"/>
              <a:t>).  </a:t>
            </a:r>
          </a:p>
          <a:p>
            <a:r>
              <a:rPr lang="en-US" sz="2400"/>
              <a:t>Kun </a:t>
            </a:r>
            <a:r>
              <a:rPr lang="en-US" sz="2400" err="1"/>
              <a:t>aarteet</a:t>
            </a:r>
            <a:r>
              <a:rPr lang="en-US" sz="2400"/>
              <a:t> on </a:t>
            </a:r>
            <a:r>
              <a:rPr lang="en-US" sz="2400" err="1"/>
              <a:t>kerätty</a:t>
            </a:r>
            <a:r>
              <a:rPr lang="en-US" sz="2400"/>
              <a:t>, </a:t>
            </a:r>
            <a:r>
              <a:rPr lang="en-US" sz="2400" err="1"/>
              <a:t>jokainen</a:t>
            </a:r>
            <a:r>
              <a:rPr lang="en-US" sz="2400"/>
              <a:t> </a:t>
            </a:r>
            <a:r>
              <a:rPr lang="en-US" sz="2400" err="1"/>
              <a:t>lapsi</a:t>
            </a:r>
            <a:r>
              <a:rPr lang="en-US" sz="2400"/>
              <a:t> </a:t>
            </a:r>
            <a:r>
              <a:rPr lang="en-US" sz="2400" err="1"/>
              <a:t>saa</a:t>
            </a:r>
            <a:r>
              <a:rPr lang="en-US" sz="2400"/>
              <a:t> </a:t>
            </a:r>
            <a:r>
              <a:rPr lang="en-US" sz="2400" err="1"/>
              <a:t>asetella</a:t>
            </a:r>
            <a:r>
              <a:rPr lang="en-US" sz="2400"/>
              <a:t> ne </a:t>
            </a:r>
            <a:r>
              <a:rPr lang="en-US" sz="2400" err="1"/>
              <a:t>haluamallaan</a:t>
            </a:r>
            <a:r>
              <a:rPr lang="en-US" sz="2400"/>
              <a:t> </a:t>
            </a:r>
            <a:r>
              <a:rPr lang="en-US" sz="2400" err="1"/>
              <a:t>tavalla</a:t>
            </a:r>
            <a:r>
              <a:rPr lang="en-US" sz="2400"/>
              <a:t> ja </a:t>
            </a:r>
            <a:r>
              <a:rPr lang="en-US" sz="2400" err="1"/>
              <a:t>asetelmasta</a:t>
            </a:r>
            <a:r>
              <a:rPr lang="en-US" sz="2400"/>
              <a:t> </a:t>
            </a:r>
            <a:r>
              <a:rPr lang="en-US" sz="2400" err="1"/>
              <a:t>otetaan</a:t>
            </a:r>
            <a:r>
              <a:rPr lang="en-US" sz="2400"/>
              <a:t> </a:t>
            </a:r>
            <a:r>
              <a:rPr lang="en-US" sz="2400" err="1"/>
              <a:t>kuva</a:t>
            </a:r>
            <a:r>
              <a:rPr lang="en-US" sz="2400"/>
              <a:t>.</a:t>
            </a:r>
            <a:endParaRPr lang="en-US"/>
          </a:p>
          <a:p>
            <a:r>
              <a:rPr lang="en-US" sz="2400" err="1"/>
              <a:t>Kuvista</a:t>
            </a:r>
            <a:r>
              <a:rPr lang="en-US" sz="2400"/>
              <a:t> </a:t>
            </a:r>
            <a:r>
              <a:rPr lang="en-US" sz="2400" err="1"/>
              <a:t>voi</a:t>
            </a:r>
            <a:r>
              <a:rPr lang="en-US" sz="2400"/>
              <a:t> </a:t>
            </a:r>
            <a:r>
              <a:rPr lang="en-US" sz="2400" err="1"/>
              <a:t>tehdä</a:t>
            </a:r>
            <a:r>
              <a:rPr lang="en-US" sz="2400"/>
              <a:t> </a:t>
            </a:r>
            <a:r>
              <a:rPr lang="en-US" sz="2400" err="1"/>
              <a:t>näyttelyn</a:t>
            </a:r>
            <a:endParaRPr lang="en-US" sz="2400"/>
          </a:p>
          <a:p>
            <a:r>
              <a:rPr lang="en-US" sz="2400" err="1"/>
              <a:t>Halutessanne</a:t>
            </a:r>
            <a:r>
              <a:rPr lang="en-US" sz="2400"/>
              <a:t> </a:t>
            </a:r>
            <a:r>
              <a:rPr lang="en-US" sz="2400" err="1"/>
              <a:t>voitte</a:t>
            </a:r>
            <a:r>
              <a:rPr lang="en-US" sz="2400"/>
              <a:t> </a:t>
            </a:r>
            <a:r>
              <a:rPr lang="en-US" sz="2400" err="1"/>
              <a:t>tehdä</a:t>
            </a:r>
            <a:r>
              <a:rPr lang="en-US" sz="2400"/>
              <a:t> </a:t>
            </a:r>
            <a:r>
              <a:rPr lang="en-US" sz="2400" err="1"/>
              <a:t>oksista</a:t>
            </a:r>
            <a:r>
              <a:rPr lang="en-US" sz="2400"/>
              <a:t> </a:t>
            </a:r>
            <a:r>
              <a:rPr lang="en-US" sz="2400" err="1"/>
              <a:t>pieniä</a:t>
            </a:r>
            <a:r>
              <a:rPr lang="en-US" sz="2400"/>
              <a:t> </a:t>
            </a:r>
            <a:r>
              <a:rPr lang="en-US" sz="2400" err="1"/>
              <a:t>kuvakehyksiä</a:t>
            </a:r>
            <a:r>
              <a:rPr lang="en-US" sz="2400"/>
              <a:t>, </a:t>
            </a:r>
            <a:r>
              <a:rPr lang="en-US" sz="2400" err="1"/>
              <a:t>joiden</a:t>
            </a:r>
            <a:r>
              <a:rPr lang="en-US" sz="2400"/>
              <a:t> </a:t>
            </a:r>
            <a:r>
              <a:rPr lang="en-US" sz="2400" err="1"/>
              <a:t>sisällä</a:t>
            </a:r>
            <a:r>
              <a:rPr lang="en-US" sz="2400"/>
              <a:t> </a:t>
            </a:r>
            <a:r>
              <a:rPr lang="en-US" sz="2400" err="1"/>
              <a:t>asetelma</a:t>
            </a:r>
            <a:r>
              <a:rPr lang="en-US" sz="2400"/>
              <a:t> </a:t>
            </a:r>
            <a:r>
              <a:rPr lang="en-US" sz="2400" err="1"/>
              <a:t>rakennetaan</a:t>
            </a:r>
            <a:r>
              <a:rPr lang="en-US" sz="2400"/>
              <a:t>. </a:t>
            </a:r>
          </a:p>
        </p:txBody>
      </p:sp>
      <p:sp>
        <p:nvSpPr>
          <p:cNvPr id="3" name="Ellipsi 6">
            <a:extLst>
              <a:ext uri="{FF2B5EF4-FFF2-40B4-BE49-F238E27FC236}">
                <a16:creationId xmlns:a16="http://schemas.microsoft.com/office/drawing/2014/main" id="{C28A2F16-071F-4D01-0BDC-72BF245E61D1}"/>
              </a:ext>
            </a:extLst>
          </p:cNvPr>
          <p:cNvSpPr/>
          <p:nvPr/>
        </p:nvSpPr>
        <p:spPr>
          <a:xfrm>
            <a:off x="9081545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BD9C5417-0B1F-2822-ECF0-899B29C15ACF}"/>
              </a:ext>
            </a:extLst>
          </p:cNvPr>
          <p:cNvSpPr/>
          <p:nvPr/>
        </p:nvSpPr>
        <p:spPr>
          <a:xfrm>
            <a:off x="9593173" y="211641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5F0C92A-0F5E-04A3-0985-7571CD9EF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395913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1" descr="Kuva, joka sisältää kohteen kuvitus&#10;&#10;Kuvaus luotu automaattisesti">
            <a:extLst>
              <a:ext uri="{FF2B5EF4-FFF2-40B4-BE49-F238E27FC236}">
                <a16:creationId xmlns:a16="http://schemas.microsoft.com/office/drawing/2014/main" id="{403D3B29-07E0-99BD-EC16-1E7EFDBC46C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818" y="1928885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57AEECC-D8E5-EA51-0EA6-96CA9BF3E25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fi-FI" b="1"/>
              <a:t>Kehonosia </a:t>
            </a:r>
          </a:p>
          <a:p>
            <a:r>
              <a:rPr lang="fi-FI"/>
              <a:t>Katsotaan yhdessä Kielinupun  "Missä on </a:t>
            </a:r>
            <a:r>
              <a:rPr lang="fi-FI" err="1"/>
              <a:t>sun</a:t>
            </a:r>
            <a:r>
              <a:rPr lang="fi-FI"/>
              <a:t> silmät?" </a:t>
            </a:r>
            <a:r>
              <a:rPr lang="fi-FI">
                <a:ea typeface="+mn-lt"/>
                <a:cs typeface="+mn-lt"/>
                <a:hlinkClick r:id="rId3"/>
              </a:rPr>
              <a:t>Kielinuppu - Missä on sun silmät? (youtube.com)</a:t>
            </a:r>
            <a:endParaRPr lang="fi-FI"/>
          </a:p>
          <a:p>
            <a:r>
              <a:rPr lang="fi-FI"/>
              <a:t>Ottakaa lasten kanssa kuvia eri kehonosista esim. Korvasta ja nenästä. Katsokaa kuvia yhdessä ja etsikää omasta kehosta kuvassa näkyvä kehonosa. </a:t>
            </a:r>
          </a:p>
          <a:p>
            <a:pPr marL="0" indent="0">
              <a:buNone/>
            </a:pPr>
            <a:endParaRPr lang="fi-FI"/>
          </a:p>
          <a:p>
            <a:pPr marL="0" indent="0">
              <a:buNone/>
            </a:pPr>
            <a:endParaRPr lang="fi-FI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150C3692-CE67-96B1-70EF-783D20BF87AF}"/>
              </a:ext>
            </a:extLst>
          </p:cNvPr>
          <p:cNvSpPr/>
          <p:nvPr/>
        </p:nvSpPr>
        <p:spPr>
          <a:xfrm>
            <a:off x="9578659" y="217248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792DBB46-9E14-3F26-4F7B-8E5BED9604C6}"/>
              </a:ext>
            </a:extLst>
          </p:cNvPr>
          <p:cNvSpPr/>
          <p:nvPr/>
        </p:nvSpPr>
        <p:spPr>
          <a:xfrm>
            <a:off x="10162329" y="217625"/>
            <a:ext cx="406398" cy="3962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7" name="Ellipsi 13">
            <a:extLst>
              <a:ext uri="{FF2B5EF4-FFF2-40B4-BE49-F238E27FC236}">
                <a16:creationId xmlns:a16="http://schemas.microsoft.com/office/drawing/2014/main" id="{1261B104-D4CE-1201-B574-EDCC3C4295A3}"/>
              </a:ext>
            </a:extLst>
          </p:cNvPr>
          <p:cNvSpPr/>
          <p:nvPr/>
        </p:nvSpPr>
        <p:spPr>
          <a:xfrm>
            <a:off x="10750349" y="214392"/>
            <a:ext cx="406399" cy="3962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43F4A04-3570-CFCE-01B8-C1F2895016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4265594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9BC79DC-2938-DB98-2899-C64F67004F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/>
              <a:t>Kehonosia 2</a:t>
            </a:r>
            <a:endParaRPr lang="fi-FI"/>
          </a:p>
          <a:p>
            <a:pPr marL="0" indent="0">
              <a:buNone/>
            </a:pPr>
            <a:r>
              <a:rPr lang="fi-FI"/>
              <a:t>Katsokaa yhdessä Ulvilan digiliikuntapelin kehonosavideo. </a:t>
            </a:r>
          </a:p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2"/>
              </a:rPr>
              <a:t>Kehonosat video (youtube.com)</a:t>
            </a:r>
            <a:endParaRPr lang="fi-FI"/>
          </a:p>
          <a:p>
            <a:pPr marL="0" indent="0">
              <a:buNone/>
            </a:pPr>
            <a:r>
              <a:rPr lang="fi-FI"/>
              <a:t>Tarvittaessa voitte hidastaa videon toistonopeutta videon asetuksista (video kannattaa tässä tapauksessa laittaa äänettömälle) 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91446D46-53F1-3AF3-7DC1-408891EF748D}"/>
              </a:ext>
            </a:extLst>
          </p:cNvPr>
          <p:cNvSpPr txBox="1"/>
          <p:nvPr/>
        </p:nvSpPr>
        <p:spPr>
          <a:xfrm>
            <a:off x="6174922" y="5660570"/>
            <a:ext cx="57013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/>
              <a:t>Lähde: Ulvilan </a:t>
            </a:r>
            <a:r>
              <a:rPr lang="fi-FI" err="1"/>
              <a:t>digiliinkintapeli</a:t>
            </a:r>
            <a:r>
              <a:rPr lang="fi-FI"/>
              <a:t> s. 13. Saatavilla </a:t>
            </a:r>
            <a:r>
              <a:rPr lang="fi-FI">
                <a:ea typeface="+mn-lt"/>
                <a:cs typeface="+mn-lt"/>
                <a:hlinkClick r:id="rId3"/>
              </a:rPr>
              <a:t>Digiliikunta-toimintavinkkeja-digiliikunnan-tueksi.pdf (liikkuvavarhaiskasvatus.fi)</a:t>
            </a:r>
            <a:r>
              <a:rPr lang="fi-FI">
                <a:ea typeface="+mn-lt"/>
                <a:cs typeface="+mn-lt"/>
              </a:rPr>
              <a:t>. Viitattu 13.5.2024</a:t>
            </a:r>
            <a:endParaRPr lang="fi-FI"/>
          </a:p>
        </p:txBody>
      </p:sp>
      <p:pic>
        <p:nvPicPr>
          <p:cNvPr id="7" name="Sisällön paikkamerkki 1" descr="Kuva, joka sisältää kohteen kuvitus&#10;&#10;Kuvaus luotu automaattisesti">
            <a:extLst>
              <a:ext uri="{FF2B5EF4-FFF2-40B4-BE49-F238E27FC236}">
                <a16:creationId xmlns:a16="http://schemas.microsoft.com/office/drawing/2014/main" id="{CC3B1917-0749-F751-DC9E-A3F8089CB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8" y="1928885"/>
            <a:ext cx="6096000" cy="3429000"/>
          </a:xfrm>
          <a:prstGeom prst="rect">
            <a:avLst/>
          </a:prstGeom>
        </p:spPr>
      </p:pic>
      <p:sp>
        <p:nvSpPr>
          <p:cNvPr id="9" name="Ellipsi 8">
            <a:extLst>
              <a:ext uri="{FF2B5EF4-FFF2-40B4-BE49-F238E27FC236}">
                <a16:creationId xmlns:a16="http://schemas.microsoft.com/office/drawing/2014/main" id="{1DEA3AEE-437D-353F-350E-0A4DA84B51BD}"/>
              </a:ext>
            </a:extLst>
          </p:cNvPr>
          <p:cNvSpPr/>
          <p:nvPr/>
        </p:nvSpPr>
        <p:spPr>
          <a:xfrm>
            <a:off x="9578659" y="217248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D26F1FC8-CD1A-5F53-C9C6-8AFE084D066F}"/>
              </a:ext>
            </a:extLst>
          </p:cNvPr>
          <p:cNvSpPr/>
          <p:nvPr/>
        </p:nvSpPr>
        <p:spPr>
          <a:xfrm>
            <a:off x="9048888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FACC199-F09F-0031-5B62-ACF144190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7400" y="6336368"/>
            <a:ext cx="4114800" cy="365125"/>
          </a:xfrm>
        </p:spPr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604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879555-7929-CB81-F3F4-236AA96A3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07413" y="1498060"/>
            <a:ext cx="5600352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/>
              <a:t>Digi </a:t>
            </a:r>
            <a:r>
              <a:rPr lang="en-US" b="1" err="1"/>
              <a:t>aamujumppa</a:t>
            </a:r>
            <a:r>
              <a:rPr lang="en-US" b="1"/>
              <a:t> </a:t>
            </a:r>
          </a:p>
          <a:p>
            <a:r>
              <a:rPr lang="en-US" err="1"/>
              <a:t>Menkää</a:t>
            </a:r>
            <a:r>
              <a:rPr lang="en-US"/>
              <a:t> Lasten </a:t>
            </a:r>
            <a:r>
              <a:rPr lang="en-US" err="1"/>
              <a:t>areena</a:t>
            </a:r>
            <a:r>
              <a:rPr lang="en-US"/>
              <a:t>- </a:t>
            </a:r>
            <a:r>
              <a:rPr lang="en-US" err="1"/>
              <a:t>sivulle</a:t>
            </a:r>
            <a:r>
              <a:rPr lang="en-US"/>
              <a:t> ja </a:t>
            </a:r>
            <a:r>
              <a:rPr lang="en-US" err="1"/>
              <a:t>etsikää</a:t>
            </a:r>
            <a:r>
              <a:rPr lang="en-US"/>
              <a:t> </a:t>
            </a:r>
            <a:r>
              <a:rPr lang="en-US" err="1"/>
              <a:t>aamujumppa</a:t>
            </a:r>
            <a:r>
              <a:rPr lang="en-US"/>
              <a:t> </a:t>
            </a:r>
          </a:p>
          <a:p>
            <a:r>
              <a:rPr lang="en-US" err="1"/>
              <a:t>Tehkää</a:t>
            </a:r>
            <a:r>
              <a:rPr lang="en-US"/>
              <a:t> </a:t>
            </a:r>
            <a:r>
              <a:rPr lang="en-US" err="1"/>
              <a:t>yhdessä</a:t>
            </a:r>
            <a:r>
              <a:rPr lang="en-US"/>
              <a:t> </a:t>
            </a:r>
            <a:r>
              <a:rPr lang="en-US" err="1"/>
              <a:t>valitsemanne</a:t>
            </a:r>
            <a:r>
              <a:rPr lang="en-US"/>
              <a:t> </a:t>
            </a:r>
            <a:r>
              <a:rPr lang="en-US" err="1"/>
              <a:t>aamujumppa</a:t>
            </a:r>
            <a:r>
              <a:rPr lang="en-US"/>
              <a:t> (</a:t>
            </a:r>
            <a:r>
              <a:rPr lang="en-US" err="1"/>
              <a:t>vvoi</a:t>
            </a:r>
            <a:r>
              <a:rPr lang="en-US"/>
              <a:t> </a:t>
            </a:r>
            <a:r>
              <a:rPr lang="en-US" err="1"/>
              <a:t>heijastaa</a:t>
            </a:r>
            <a:r>
              <a:rPr lang="en-US"/>
              <a:t> </a:t>
            </a:r>
            <a:r>
              <a:rPr lang="en-US" err="1"/>
              <a:t>myös</a:t>
            </a:r>
            <a:r>
              <a:rPr lang="en-US"/>
              <a:t> </a:t>
            </a:r>
            <a:r>
              <a:rPr lang="en-US" err="1"/>
              <a:t>kosketusnäytölle</a:t>
            </a:r>
            <a:r>
              <a:rPr lang="en-US"/>
              <a:t>)</a:t>
            </a:r>
          </a:p>
          <a:p>
            <a:r>
              <a:rPr lang="en-US"/>
              <a:t> </a:t>
            </a:r>
            <a:r>
              <a:rPr lang="en-US">
                <a:hlinkClick r:id="rId2"/>
              </a:rPr>
              <a:t>https://areena.yle.fi/1-50483035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57271720-F5A6-A546-9AF0-288892592296}"/>
              </a:ext>
            </a:extLst>
          </p:cNvPr>
          <p:cNvSpPr/>
          <p:nvPr/>
        </p:nvSpPr>
        <p:spPr>
          <a:xfrm>
            <a:off x="9609467" y="564318"/>
            <a:ext cx="406398" cy="39623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6" name="Ellipsi 13">
            <a:extLst>
              <a:ext uri="{FF2B5EF4-FFF2-40B4-BE49-F238E27FC236}">
                <a16:creationId xmlns:a16="http://schemas.microsoft.com/office/drawing/2014/main" id="{9D5BB5CA-D45A-FC80-6E3E-DD7F7768EB12}"/>
              </a:ext>
            </a:extLst>
          </p:cNvPr>
          <p:cNvSpPr/>
          <p:nvPr/>
        </p:nvSpPr>
        <p:spPr>
          <a:xfrm>
            <a:off x="9020785" y="561960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7" name="Ellipsi 13">
            <a:extLst>
              <a:ext uri="{FF2B5EF4-FFF2-40B4-BE49-F238E27FC236}">
                <a16:creationId xmlns:a16="http://schemas.microsoft.com/office/drawing/2014/main" id="{72CAD548-9FEA-A201-DDC9-ED2D118447EC}"/>
              </a:ext>
            </a:extLst>
          </p:cNvPr>
          <p:cNvSpPr/>
          <p:nvPr/>
        </p:nvSpPr>
        <p:spPr>
          <a:xfrm>
            <a:off x="10230804" y="561415"/>
            <a:ext cx="406399" cy="3962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pic>
        <p:nvPicPr>
          <p:cNvPr id="13" name="Sisällön paikkamerkki 12" descr="Kuva, joka sisältää kohteen kuvakaappaus, vaate, animaatio&#10;&#10;Kuvaus luotu automaattisesti">
            <a:extLst>
              <a:ext uri="{FF2B5EF4-FFF2-40B4-BE49-F238E27FC236}">
                <a16:creationId xmlns:a16="http://schemas.microsoft.com/office/drawing/2014/main" id="{7C9470D5-61D7-F346-23BC-43457098AE3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81" y="1984442"/>
            <a:ext cx="5181600" cy="2914650"/>
          </a:xfr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2A9012C-9595-9E07-D19E-A3794065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32985593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95AA66A-FAEA-DE2E-74DE-F6AE0E3BBA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2940" y="270310"/>
            <a:ext cx="5306860" cy="5906653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fi-FI">
              <a:ea typeface="Calibri"/>
              <a:cs typeface="Calibri"/>
            </a:endParaRPr>
          </a:p>
          <a:p>
            <a:pPr marL="0" indent="0">
              <a:buNone/>
            </a:pPr>
            <a:endParaRPr lang="fi-FI">
              <a:ea typeface="Calibri"/>
              <a:cs typeface="Calibri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4C1B339-6F7F-B53C-8FD6-7E7ECD4EF8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9147" y="1025515"/>
            <a:ext cx="5223353" cy="59588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>
                <a:ea typeface="Calibri"/>
                <a:cs typeface="Calibri"/>
              </a:rPr>
              <a:t>Otetaan valokuvia</a:t>
            </a:r>
          </a:p>
          <a:p>
            <a:r>
              <a:rPr lang="fi-FI">
                <a:ea typeface="Calibri"/>
                <a:cs typeface="Calibri"/>
              </a:rPr>
              <a:t>Varaa käyttöösi yksikön "kamerakynäpuhelimet" tai tabletteja</a:t>
            </a:r>
          </a:p>
          <a:p>
            <a:r>
              <a:rPr lang="fi-FI">
                <a:ea typeface="Calibri"/>
                <a:cs typeface="Calibri"/>
              </a:rPr>
              <a:t>Ottakaa pienryhmässä kuvia sovituista asioista esim. kuvaa </a:t>
            </a:r>
          </a:p>
          <a:p>
            <a:pPr lvl="1" indent="-457200"/>
            <a:r>
              <a:rPr lang="fi-FI">
                <a:ea typeface="Calibri"/>
                <a:cs typeface="Calibri"/>
              </a:rPr>
              <a:t>jotain punaista</a:t>
            </a:r>
          </a:p>
          <a:p>
            <a:pPr lvl="1" indent="-457200"/>
            <a:r>
              <a:rPr lang="fi-FI">
                <a:ea typeface="Calibri"/>
                <a:cs typeface="Calibri"/>
              </a:rPr>
              <a:t>jotain isoa</a:t>
            </a:r>
          </a:p>
          <a:p>
            <a:pPr lvl="1" indent="-457200"/>
            <a:r>
              <a:rPr lang="fi-FI">
                <a:ea typeface="Calibri"/>
                <a:cs typeface="Calibri"/>
              </a:rPr>
              <a:t>jotain kovaa...yms.</a:t>
            </a:r>
          </a:p>
          <a:p>
            <a:r>
              <a:rPr lang="fi-FI">
                <a:ea typeface="Calibri"/>
                <a:cs typeface="Calibri"/>
              </a:rPr>
              <a:t>Tutustukaa kuviin yhdessä </a:t>
            </a: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A6B1D219-5847-E4FB-E142-0A91F6556400}"/>
              </a:ext>
            </a:extLst>
          </p:cNvPr>
          <p:cNvSpPr/>
          <p:nvPr/>
        </p:nvSpPr>
        <p:spPr>
          <a:xfrm>
            <a:off x="9143365" y="620508"/>
            <a:ext cx="375919" cy="3555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64D31594-E706-E5D6-0461-81AC6922932C}"/>
              </a:ext>
            </a:extLst>
          </p:cNvPr>
          <p:cNvSpPr/>
          <p:nvPr/>
        </p:nvSpPr>
        <p:spPr>
          <a:xfrm>
            <a:off x="9624031" y="624605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Ellipsi 15">
            <a:extLst>
              <a:ext uri="{FF2B5EF4-FFF2-40B4-BE49-F238E27FC236}">
                <a16:creationId xmlns:a16="http://schemas.microsoft.com/office/drawing/2014/main" id="{B854C0F6-08DE-D7A8-41EB-F7AB6DA0EAF2}"/>
              </a:ext>
            </a:extLst>
          </p:cNvPr>
          <p:cNvSpPr/>
          <p:nvPr/>
        </p:nvSpPr>
        <p:spPr>
          <a:xfrm>
            <a:off x="10129640" y="628920"/>
            <a:ext cx="406399" cy="39623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FDFEF7-00CE-EC3E-A706-B0DEEE8E4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43" y="1507671"/>
            <a:ext cx="6096000" cy="3429000"/>
          </a:xfrm>
          <a:prstGeom prst="rect">
            <a:avLst/>
          </a:prstGeom>
        </p:spPr>
      </p:pic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DDAC109-AE02-322D-B682-A161F0EF0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9311314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animaatio, clipart, kuvitus, teksti&#10;&#10;Kuvaus luotu automaattisesti">
            <a:extLst>
              <a:ext uri="{FF2B5EF4-FFF2-40B4-BE49-F238E27FC236}">
                <a16:creationId xmlns:a16="http://schemas.microsoft.com/office/drawing/2014/main" id="{5BF51777-E74F-34BD-300C-F372CC9E80E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3" r="3" b="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A5309F8-29F8-6668-FE88-7E760CAE21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Videoidaan</a:t>
            </a:r>
            <a:endParaRPr lang="fi-FI" b="1"/>
          </a:p>
          <a:p>
            <a:r>
              <a:rPr lang="en-US" err="1"/>
              <a:t>Videoikaa</a:t>
            </a:r>
            <a:r>
              <a:rPr lang="en-US"/>
              <a:t> </a:t>
            </a:r>
            <a:r>
              <a:rPr lang="en-US" err="1"/>
              <a:t>ryhmän</a:t>
            </a:r>
            <a:r>
              <a:rPr lang="en-US"/>
              <a:t> </a:t>
            </a:r>
            <a:r>
              <a:rPr lang="en-US" err="1"/>
              <a:t>yhteinen</a:t>
            </a:r>
            <a:r>
              <a:rPr lang="en-US"/>
              <a:t> </a:t>
            </a:r>
            <a:r>
              <a:rPr lang="en-US" err="1"/>
              <a:t>laululeikki</a:t>
            </a:r>
            <a:r>
              <a:rPr lang="en-US"/>
              <a:t>- </a:t>
            </a:r>
            <a:r>
              <a:rPr lang="en-US" err="1"/>
              <a:t>hetki</a:t>
            </a:r>
            <a:endParaRPr lang="en-US"/>
          </a:p>
          <a:p>
            <a:r>
              <a:rPr lang="en-US" err="1"/>
              <a:t>Katsokaa</a:t>
            </a:r>
            <a:r>
              <a:rPr lang="en-US"/>
              <a:t> video </a:t>
            </a:r>
            <a:r>
              <a:rPr lang="en-US" err="1"/>
              <a:t>yhdessä</a:t>
            </a:r>
            <a:endParaRPr lang="en-US"/>
          </a:p>
          <a:p>
            <a:pPr marL="0"/>
            <a:endParaRPr lang="en-US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44D67435-BF34-1993-0FBD-2ED944EA5786}"/>
              </a:ext>
            </a:extLst>
          </p:cNvPr>
          <p:cNvSpPr/>
          <p:nvPr/>
        </p:nvSpPr>
        <p:spPr>
          <a:xfrm>
            <a:off x="8975884" y="311785"/>
            <a:ext cx="375919" cy="35559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7CD50760-0BEC-0A3D-52B0-6C5E6D62923B}"/>
              </a:ext>
            </a:extLst>
          </p:cNvPr>
          <p:cNvSpPr/>
          <p:nvPr/>
        </p:nvSpPr>
        <p:spPr>
          <a:xfrm>
            <a:off x="9447062" y="313601"/>
            <a:ext cx="375919" cy="35559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35C3AD8-2EEB-FE2C-7D0D-FF63AAF9C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8948847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7B7D8CD-AB9E-232F-2753-6CB6320CA4D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9DE32D77-4FF3-13E1-26FE-1B3785ECA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800" b="1" err="1"/>
              <a:t>Urheillaan</a:t>
            </a:r>
            <a:r>
              <a:rPr lang="en-US" sz="1800" b="1"/>
              <a:t> (</a:t>
            </a:r>
            <a:r>
              <a:rPr lang="en-US" sz="1800" b="1" err="1"/>
              <a:t>Ulvilan</a:t>
            </a:r>
            <a:r>
              <a:rPr lang="en-US" sz="1800" b="1"/>
              <a:t> </a:t>
            </a:r>
            <a:r>
              <a:rPr lang="en-US" sz="1800" b="1" err="1"/>
              <a:t>digiliikuntapeli</a:t>
            </a:r>
            <a:r>
              <a:rPr lang="en-US" sz="1800" b="1"/>
              <a:t>)</a:t>
            </a:r>
            <a:endParaRPr lang="en-US" b="1"/>
          </a:p>
          <a:p>
            <a:pPr marL="457200"/>
            <a:r>
              <a:rPr lang="en-US" sz="1800" err="1"/>
              <a:t>Valitaan</a:t>
            </a:r>
            <a:r>
              <a:rPr lang="en-US" sz="1800"/>
              <a:t> </a:t>
            </a:r>
            <a:r>
              <a:rPr lang="en-US" sz="1800" err="1"/>
              <a:t>yhdessä</a:t>
            </a:r>
            <a:r>
              <a:rPr lang="en-US" sz="1800"/>
              <a:t>/</a:t>
            </a:r>
            <a:r>
              <a:rPr lang="en-US" sz="1800" err="1"/>
              <a:t>aikuisen</a:t>
            </a:r>
            <a:r>
              <a:rPr lang="en-US" sz="1800"/>
              <a:t> </a:t>
            </a:r>
            <a:r>
              <a:rPr lang="en-US" sz="1800" err="1"/>
              <a:t>toimesta</a:t>
            </a:r>
            <a:r>
              <a:rPr lang="en-US" sz="1800"/>
              <a:t> </a:t>
            </a:r>
            <a:r>
              <a:rPr lang="en-US" sz="1800" err="1"/>
              <a:t>muutama</a:t>
            </a:r>
            <a:r>
              <a:rPr lang="en-US" sz="1800"/>
              <a:t> </a:t>
            </a:r>
            <a:r>
              <a:rPr lang="en-US" sz="1800" err="1"/>
              <a:t>urheilulaji</a:t>
            </a:r>
            <a:r>
              <a:rPr lang="en-US" sz="1800"/>
              <a:t> </a:t>
            </a:r>
            <a:r>
              <a:rPr lang="en-US" sz="1800" err="1"/>
              <a:t>esim</a:t>
            </a:r>
            <a:r>
              <a:rPr lang="en-US" sz="1800"/>
              <a:t>.  </a:t>
            </a:r>
            <a:r>
              <a:rPr lang="en-US" sz="1800" err="1"/>
              <a:t>Juoksu</a:t>
            </a:r>
            <a:r>
              <a:rPr lang="en-US" sz="1800"/>
              <a:t> tai </a:t>
            </a:r>
            <a:r>
              <a:rPr lang="en-US" sz="1800" err="1"/>
              <a:t>pallon</a:t>
            </a:r>
            <a:r>
              <a:rPr lang="en-US" sz="1800"/>
              <a:t> </a:t>
            </a:r>
            <a:r>
              <a:rPr lang="en-US" sz="1800" err="1"/>
              <a:t>heitto</a:t>
            </a:r>
            <a:r>
              <a:rPr lang="en-US" sz="1800"/>
              <a:t>. </a:t>
            </a:r>
          </a:p>
          <a:p>
            <a:pPr marL="457200"/>
            <a:r>
              <a:rPr lang="en-US" sz="1800" err="1"/>
              <a:t>Kuvataan</a:t>
            </a:r>
            <a:r>
              <a:rPr lang="en-US" sz="1800"/>
              <a:t> </a:t>
            </a:r>
            <a:r>
              <a:rPr lang="en-US" sz="1800" err="1"/>
              <a:t>lasten</a:t>
            </a:r>
            <a:r>
              <a:rPr lang="en-US" sz="1800"/>
              <a:t> </a:t>
            </a:r>
            <a:r>
              <a:rPr lang="en-US" sz="1800" err="1"/>
              <a:t>suoritukset</a:t>
            </a:r>
            <a:r>
              <a:rPr lang="en-US" sz="1800"/>
              <a:t> </a:t>
            </a:r>
            <a:r>
              <a:rPr lang="en-US" sz="1800" err="1"/>
              <a:t>videolle</a:t>
            </a:r>
            <a:r>
              <a:rPr lang="en-US" sz="1800"/>
              <a:t> (</a:t>
            </a:r>
            <a:r>
              <a:rPr lang="en-US" sz="1800" err="1"/>
              <a:t>mieluiten</a:t>
            </a:r>
            <a:r>
              <a:rPr lang="en-US" sz="1800"/>
              <a:t> </a:t>
            </a:r>
            <a:r>
              <a:rPr lang="en-US" sz="1800" err="1"/>
              <a:t>niin</a:t>
            </a:r>
            <a:r>
              <a:rPr lang="en-US" sz="1800"/>
              <a:t>, </a:t>
            </a:r>
            <a:r>
              <a:rPr lang="en-US" sz="1800" err="1"/>
              <a:t>että</a:t>
            </a:r>
            <a:r>
              <a:rPr lang="en-US" sz="1800"/>
              <a:t>  </a:t>
            </a:r>
            <a:r>
              <a:rPr lang="en-US" sz="1800" err="1"/>
              <a:t>lapset</a:t>
            </a:r>
            <a:r>
              <a:rPr lang="en-US" sz="1800"/>
              <a:t> </a:t>
            </a:r>
            <a:r>
              <a:rPr lang="en-US" sz="1800" err="1"/>
              <a:t>kuvaavat</a:t>
            </a:r>
            <a:r>
              <a:rPr lang="en-US" sz="1800"/>
              <a:t> </a:t>
            </a:r>
            <a:r>
              <a:rPr lang="en-US" sz="1800" err="1"/>
              <a:t>toinen</a:t>
            </a:r>
            <a:r>
              <a:rPr lang="en-US" sz="1800"/>
              <a:t> </a:t>
            </a:r>
            <a:r>
              <a:rPr lang="en-US" sz="1800" err="1"/>
              <a:t>toisensa</a:t>
            </a:r>
            <a:r>
              <a:rPr lang="en-US" sz="1800"/>
              <a:t>  </a:t>
            </a:r>
            <a:r>
              <a:rPr lang="en-US" sz="1800" err="1"/>
              <a:t>suoritukset</a:t>
            </a:r>
            <a:r>
              <a:rPr lang="en-US" sz="1800"/>
              <a:t> </a:t>
            </a:r>
            <a:r>
              <a:rPr lang="en-US" sz="1800" err="1"/>
              <a:t>aikuisten</a:t>
            </a:r>
            <a:r>
              <a:rPr lang="en-US" sz="1800"/>
              <a:t> </a:t>
            </a:r>
            <a:r>
              <a:rPr lang="en-US" sz="1800" err="1"/>
              <a:t>avulla</a:t>
            </a:r>
            <a:r>
              <a:rPr lang="en-US" sz="1800"/>
              <a:t>). </a:t>
            </a:r>
          </a:p>
          <a:p>
            <a:pPr marL="457200"/>
            <a:r>
              <a:rPr lang="en-US" sz="1800" err="1"/>
              <a:t>Katsotaan</a:t>
            </a:r>
            <a:r>
              <a:rPr lang="en-US" sz="1800"/>
              <a:t> </a:t>
            </a:r>
            <a:r>
              <a:rPr lang="en-US" sz="1800" err="1"/>
              <a:t>videot</a:t>
            </a:r>
            <a:r>
              <a:rPr lang="en-US" sz="1800"/>
              <a:t> </a:t>
            </a:r>
            <a:r>
              <a:rPr lang="en-US" sz="1800" err="1"/>
              <a:t>isommalta</a:t>
            </a:r>
            <a:r>
              <a:rPr lang="en-US" sz="1800"/>
              <a:t> </a:t>
            </a:r>
            <a:r>
              <a:rPr lang="en-US" sz="1800" err="1"/>
              <a:t>näytöltä</a:t>
            </a:r>
            <a:r>
              <a:rPr lang="en-US" sz="1800"/>
              <a:t> </a:t>
            </a:r>
            <a:r>
              <a:rPr lang="en-US" sz="1800" err="1"/>
              <a:t>keskustellaan</a:t>
            </a:r>
            <a:r>
              <a:rPr lang="en-US" sz="1800"/>
              <a:t> </a:t>
            </a:r>
            <a:r>
              <a:rPr lang="en-US" sz="1800" err="1"/>
              <a:t>miltä</a:t>
            </a:r>
            <a:r>
              <a:rPr lang="en-US" sz="1800"/>
              <a:t> </a:t>
            </a:r>
            <a:r>
              <a:rPr lang="en-US" sz="1800" err="1"/>
              <a:t>lajit</a:t>
            </a:r>
            <a:r>
              <a:rPr lang="en-US" sz="1800"/>
              <a:t> </a:t>
            </a:r>
            <a:r>
              <a:rPr lang="en-US" sz="1800" err="1"/>
              <a:t>tuntuivat</a:t>
            </a:r>
            <a:r>
              <a:rPr lang="en-US" sz="1800"/>
              <a:t>.</a:t>
            </a:r>
          </a:p>
          <a:p>
            <a:pPr marL="0"/>
            <a:endParaRPr lang="en-US" sz="1800"/>
          </a:p>
          <a:p>
            <a:pPr marL="0"/>
            <a:endParaRPr lang="en-US" sz="1800"/>
          </a:p>
        </p:txBody>
      </p:sp>
      <p:sp>
        <p:nvSpPr>
          <p:cNvPr id="6" name="Ellipsi 2">
            <a:extLst>
              <a:ext uri="{FF2B5EF4-FFF2-40B4-BE49-F238E27FC236}">
                <a16:creationId xmlns:a16="http://schemas.microsoft.com/office/drawing/2014/main" id="{27EC37FE-128F-49E1-8325-30F5D1A0072D}"/>
              </a:ext>
            </a:extLst>
          </p:cNvPr>
          <p:cNvSpPr/>
          <p:nvPr/>
        </p:nvSpPr>
        <p:spPr>
          <a:xfrm>
            <a:off x="9384118" y="209600"/>
            <a:ext cx="375919" cy="3962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37CEBC77-7AFC-1D21-44C1-FFFC23D44F48}"/>
              </a:ext>
            </a:extLst>
          </p:cNvPr>
          <p:cNvSpPr/>
          <p:nvPr/>
        </p:nvSpPr>
        <p:spPr>
          <a:xfrm>
            <a:off x="9907060" y="210948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C9667135-420B-D637-0BDF-29CCEBD4CF61}"/>
              </a:ext>
            </a:extLst>
          </p:cNvPr>
          <p:cNvSpPr txBox="1"/>
          <p:nvPr/>
        </p:nvSpPr>
        <p:spPr>
          <a:xfrm>
            <a:off x="6187318" y="4546812"/>
            <a:ext cx="5361214" cy="10341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dirty="0" err="1">
                <a:latin typeface="Arial"/>
                <a:cs typeface="Arial"/>
              </a:rPr>
              <a:t>Lähde</a:t>
            </a:r>
            <a:r>
              <a:rPr lang="en-US" sz="1200" dirty="0">
                <a:latin typeface="Arial"/>
                <a:cs typeface="Arial"/>
              </a:rPr>
              <a:t>: </a:t>
            </a:r>
            <a:r>
              <a:rPr lang="en-US" sz="1200" dirty="0" err="1">
                <a:latin typeface="Arial"/>
                <a:cs typeface="Arial"/>
              </a:rPr>
              <a:t>Ulvilan</a:t>
            </a:r>
            <a:r>
              <a:rPr lang="en-US" sz="1200" dirty="0">
                <a:latin typeface="Arial"/>
                <a:cs typeface="Arial"/>
              </a:rPr>
              <a:t> </a:t>
            </a:r>
            <a:r>
              <a:rPr lang="en-US" sz="1200" dirty="0" err="1">
                <a:latin typeface="Arial"/>
                <a:cs typeface="Arial"/>
              </a:rPr>
              <a:t>varhaiskasvatus</a:t>
            </a:r>
            <a:r>
              <a:rPr lang="en-US" sz="1200" dirty="0">
                <a:latin typeface="Arial"/>
                <a:cs typeface="Arial"/>
              </a:rPr>
              <a:t>: </a:t>
            </a:r>
            <a:r>
              <a:rPr lang="en-US" sz="1200" dirty="0" err="1">
                <a:latin typeface="Arial"/>
                <a:cs typeface="Arial"/>
              </a:rPr>
              <a:t>Digiliikunta</a:t>
            </a:r>
            <a:r>
              <a:rPr lang="en-US" sz="1200" dirty="0">
                <a:latin typeface="Arial"/>
                <a:cs typeface="Arial"/>
              </a:rPr>
              <a:t>- </a:t>
            </a:r>
            <a:r>
              <a:rPr lang="en-US" sz="1200" dirty="0" err="1">
                <a:latin typeface="Arial"/>
                <a:cs typeface="Arial"/>
              </a:rPr>
              <a:t>toimintavinkkejä</a:t>
            </a:r>
            <a:r>
              <a:rPr lang="en-US" sz="1200" dirty="0">
                <a:latin typeface="Arial"/>
                <a:cs typeface="Arial"/>
              </a:rPr>
              <a:t> </a:t>
            </a:r>
            <a:r>
              <a:rPr lang="en-US" sz="1200" dirty="0" err="1">
                <a:latin typeface="Arial"/>
                <a:cs typeface="Arial"/>
              </a:rPr>
              <a:t>digiliikunnan</a:t>
            </a:r>
            <a:r>
              <a:rPr lang="en-US" sz="1200" dirty="0">
                <a:latin typeface="Arial"/>
                <a:cs typeface="Arial"/>
              </a:rPr>
              <a:t> </a:t>
            </a:r>
            <a:r>
              <a:rPr lang="en-US" sz="1200" dirty="0" err="1">
                <a:latin typeface="Arial"/>
                <a:cs typeface="Arial"/>
              </a:rPr>
              <a:t>tueksi</a:t>
            </a:r>
            <a:r>
              <a:rPr lang="en-US" sz="1200" dirty="0">
                <a:latin typeface="Arial"/>
                <a:cs typeface="Arial"/>
              </a:rPr>
              <a:t> s. 7-8. </a:t>
            </a:r>
            <a:r>
              <a:rPr lang="en-US" sz="1200" dirty="0" err="1">
                <a:latin typeface="Arial"/>
                <a:cs typeface="Arial"/>
              </a:rPr>
              <a:t>Saatavana</a:t>
            </a:r>
            <a:r>
              <a:rPr lang="en-US" sz="1200" dirty="0">
                <a:latin typeface="Arial"/>
                <a:cs typeface="Arial"/>
              </a:rPr>
              <a:t> </a:t>
            </a:r>
            <a:r>
              <a:rPr lang="en-US" sz="1200" dirty="0">
                <a:latin typeface="Arial"/>
                <a:cs typeface="Arial"/>
                <a:hlinkClick r:id="rId3"/>
              </a:rPr>
              <a:t>https://liikkuvavarhaiskasvatus.fi/wp-content/uploads/2023/01/Digiliikunta-toimintavinkkeja-digiliikunnan-tueksi.pdf</a:t>
            </a:r>
            <a:endParaRPr lang="en-US" sz="1200" dirty="0">
              <a:latin typeface="Arial"/>
              <a:cs typeface="Arial"/>
            </a:endParaRPr>
          </a:p>
          <a:p>
            <a:pPr algn="l"/>
            <a:endParaRPr lang="fi-FI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F05E03-C809-BB23-694E-4FB8C5E8D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40094" y="6219825"/>
            <a:ext cx="4447161" cy="365125"/>
          </a:xfrm>
        </p:spPr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939128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isällön paikkamerkki 6" descr="Kuva, joka sisältää kohteen Lelupalikka, Tarralappu&#10;&#10;Kuvaus luotu automaattisesti">
            <a:extLst>
              <a:ext uri="{FF2B5EF4-FFF2-40B4-BE49-F238E27FC236}">
                <a16:creationId xmlns:a16="http://schemas.microsoft.com/office/drawing/2014/main" id="{04CDC940-2080-A648-0C0F-5DD67093221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B936731-C967-5AB4-1E4A-5423B7FBCC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err="1"/>
              <a:t>Kamerakynätehtävä</a:t>
            </a:r>
            <a:r>
              <a:rPr lang="en-US" sz="2000" b="1"/>
              <a:t>: </a:t>
            </a:r>
            <a:r>
              <a:rPr lang="en-US" sz="2000" b="1" err="1"/>
              <a:t>Numerot</a:t>
            </a:r>
            <a:endParaRPr lang="en-US" sz="2000"/>
          </a:p>
          <a:p>
            <a:r>
              <a:rPr lang="en-US" sz="1800" err="1"/>
              <a:t>Asetelkaa</a:t>
            </a:r>
            <a:r>
              <a:rPr lang="en-US" sz="1800"/>
              <a:t> </a:t>
            </a:r>
            <a:r>
              <a:rPr lang="en-US" sz="1800" err="1"/>
              <a:t>johonkin</a:t>
            </a:r>
            <a:r>
              <a:rPr lang="en-US" sz="1800"/>
              <a:t> </a:t>
            </a:r>
            <a:r>
              <a:rPr lang="en-US" sz="1800" err="1"/>
              <a:t>tilaan</a:t>
            </a:r>
            <a:r>
              <a:rPr lang="en-US" sz="1800"/>
              <a:t> </a:t>
            </a:r>
            <a:r>
              <a:rPr lang="en-US" sz="1800" err="1"/>
              <a:t>esim</a:t>
            </a:r>
            <a:r>
              <a:rPr lang="en-US" sz="1800"/>
              <a:t>. </a:t>
            </a:r>
            <a:r>
              <a:rPr lang="en-US" sz="1800" err="1"/>
              <a:t>palikkaryhmiä</a:t>
            </a:r>
            <a:r>
              <a:rPr lang="en-US" sz="1800"/>
              <a:t>, </a:t>
            </a:r>
            <a:r>
              <a:rPr lang="en-US" sz="1800" err="1"/>
              <a:t>joissa</a:t>
            </a:r>
            <a:r>
              <a:rPr lang="en-US" sz="1800"/>
              <a:t> on 1,2,3,4 tai 5 </a:t>
            </a:r>
            <a:r>
              <a:rPr lang="en-US" sz="1800" err="1"/>
              <a:t>palikkaa</a:t>
            </a:r>
            <a:r>
              <a:rPr lang="en-US" sz="1800"/>
              <a:t>. </a:t>
            </a:r>
          </a:p>
          <a:p>
            <a:r>
              <a:rPr lang="en-US" sz="1800" err="1"/>
              <a:t>Lapsia</a:t>
            </a:r>
            <a:r>
              <a:rPr lang="en-US" sz="1800"/>
              <a:t> </a:t>
            </a:r>
            <a:r>
              <a:rPr lang="en-US" sz="1800" err="1"/>
              <a:t>pyydetään</a:t>
            </a:r>
            <a:r>
              <a:rPr lang="en-US" sz="1800"/>
              <a:t> </a:t>
            </a:r>
            <a:r>
              <a:rPr lang="en-US" sz="1800" err="1"/>
              <a:t>pareittain</a:t>
            </a:r>
            <a:r>
              <a:rPr lang="en-US" sz="1800"/>
              <a:t> </a:t>
            </a:r>
            <a:r>
              <a:rPr lang="en-US" sz="1800" err="1"/>
              <a:t>etsimään</a:t>
            </a:r>
            <a:r>
              <a:rPr lang="en-US" sz="1800"/>
              <a:t> ja </a:t>
            </a:r>
            <a:r>
              <a:rPr lang="en-US" sz="1800" err="1"/>
              <a:t>kuvaamaan</a:t>
            </a:r>
            <a:r>
              <a:rPr lang="en-US" sz="1800"/>
              <a:t> </a:t>
            </a:r>
            <a:r>
              <a:rPr lang="en-US" sz="1800" err="1"/>
              <a:t>ohjeenmukainen</a:t>
            </a:r>
            <a:r>
              <a:rPr lang="en-US" sz="1800"/>
              <a:t> (</a:t>
            </a:r>
            <a:r>
              <a:rPr lang="en-US" sz="1800" err="1"/>
              <a:t>esim</a:t>
            </a:r>
            <a:r>
              <a:rPr lang="en-US" sz="1800"/>
              <a:t>. se </a:t>
            </a:r>
            <a:r>
              <a:rPr lang="en-US" sz="1800" err="1"/>
              <a:t>jossa</a:t>
            </a:r>
            <a:r>
              <a:rPr lang="en-US" sz="1800"/>
              <a:t> on 3 </a:t>
            </a:r>
            <a:r>
              <a:rPr lang="en-US" sz="1800" err="1"/>
              <a:t>palikkaa</a:t>
            </a:r>
            <a:r>
              <a:rPr lang="en-US" sz="1800"/>
              <a:t>) </a:t>
            </a:r>
            <a:r>
              <a:rPr lang="en-US" sz="1800" err="1"/>
              <a:t>palikkaryhmä</a:t>
            </a:r>
            <a:r>
              <a:rPr lang="en-US" sz="1800"/>
              <a:t>. </a:t>
            </a:r>
            <a:r>
              <a:rPr lang="en-US" sz="1800" err="1"/>
              <a:t>Kuvat</a:t>
            </a:r>
            <a:r>
              <a:rPr lang="en-US" sz="1800"/>
              <a:t> </a:t>
            </a:r>
            <a:r>
              <a:rPr lang="en-US" sz="1800" err="1"/>
              <a:t>käydään</a:t>
            </a:r>
            <a:r>
              <a:rPr lang="en-US" sz="1800"/>
              <a:t> </a:t>
            </a:r>
            <a:r>
              <a:rPr lang="en-US" sz="1800" err="1"/>
              <a:t>läpi</a:t>
            </a:r>
            <a:r>
              <a:rPr lang="en-US" sz="1800"/>
              <a:t> ja </a:t>
            </a:r>
            <a:r>
              <a:rPr lang="en-US" sz="1800" err="1"/>
              <a:t>lasketaan</a:t>
            </a:r>
            <a:r>
              <a:rPr lang="en-US" sz="1800"/>
              <a:t> </a:t>
            </a:r>
            <a:r>
              <a:rPr lang="en-US" sz="1800" err="1"/>
              <a:t>kuinka</a:t>
            </a:r>
            <a:r>
              <a:rPr lang="en-US" sz="1800"/>
              <a:t> </a:t>
            </a:r>
            <a:r>
              <a:rPr lang="en-US" sz="1800" err="1"/>
              <a:t>monta</a:t>
            </a:r>
            <a:r>
              <a:rPr lang="en-US" sz="1800"/>
              <a:t> </a:t>
            </a:r>
            <a:r>
              <a:rPr lang="en-US" sz="1800" err="1"/>
              <a:t>palikkaa</a:t>
            </a:r>
            <a:r>
              <a:rPr lang="en-US" sz="1800"/>
              <a:t> </a:t>
            </a:r>
            <a:r>
              <a:rPr lang="en-US" sz="1800" err="1"/>
              <a:t>kuvassa</a:t>
            </a:r>
            <a:r>
              <a:rPr lang="en-US" sz="1800"/>
              <a:t> </a:t>
            </a:r>
            <a:r>
              <a:rPr lang="en-US" sz="1800" err="1"/>
              <a:t>näkyy</a:t>
            </a:r>
            <a:r>
              <a:rPr lang="en-US" sz="1800"/>
              <a:t>.</a:t>
            </a:r>
          </a:p>
          <a:p>
            <a:pPr marL="0"/>
            <a:endParaRPr lang="en-US" sz="1800"/>
          </a:p>
        </p:txBody>
      </p:sp>
      <p:sp>
        <p:nvSpPr>
          <p:cNvPr id="10" name="Ellipsi 6">
            <a:extLst>
              <a:ext uri="{FF2B5EF4-FFF2-40B4-BE49-F238E27FC236}">
                <a16:creationId xmlns:a16="http://schemas.microsoft.com/office/drawing/2014/main" id="{AAB32B0E-03E9-C817-D2A4-A2726DFDD5B1}"/>
              </a:ext>
            </a:extLst>
          </p:cNvPr>
          <p:cNvSpPr/>
          <p:nvPr/>
        </p:nvSpPr>
        <p:spPr>
          <a:xfrm>
            <a:off x="9491274" y="209600"/>
            <a:ext cx="375919" cy="3962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37CEBC77-7AFC-1D21-44C1-FFFC23D44F48}"/>
              </a:ext>
            </a:extLst>
          </p:cNvPr>
          <p:cNvSpPr/>
          <p:nvPr/>
        </p:nvSpPr>
        <p:spPr>
          <a:xfrm>
            <a:off x="10135660" y="210948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36835E5-20D7-A7E5-1F82-4B9FCA672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37857860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 descr="Kuva, joka sisältää kohteen leikkikenttä, henkilö, poika, Ihmisen kasvot&#10;&#10;Kuvaus luotu automaattisesti">
            <a:extLst>
              <a:ext uri="{FF2B5EF4-FFF2-40B4-BE49-F238E27FC236}">
                <a16:creationId xmlns:a16="http://schemas.microsoft.com/office/drawing/2014/main" id="{0F41B9B3-13F9-081A-4B9C-2D806C8082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199" y="1842501"/>
            <a:ext cx="5440195" cy="3060109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B96E111-990E-8755-844E-2B4ADD57A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9570" y="1825625"/>
            <a:ext cx="4771178" cy="438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b="1" err="1"/>
              <a:t>Kamerakynätehtävä</a:t>
            </a:r>
            <a:r>
              <a:rPr lang="en-US" sz="2600" b="1"/>
              <a:t>: Oma </a:t>
            </a:r>
            <a:r>
              <a:rPr lang="en-US" sz="2600" b="1" err="1"/>
              <a:t>lempipaikka</a:t>
            </a:r>
            <a:endParaRPr lang="en-US" b="1" err="1"/>
          </a:p>
          <a:p>
            <a:pPr marL="0"/>
            <a:r>
              <a:rPr lang="en-US" sz="2600" err="1"/>
              <a:t>Jokainen</a:t>
            </a:r>
            <a:r>
              <a:rPr lang="en-US" sz="2600"/>
              <a:t> </a:t>
            </a:r>
            <a:r>
              <a:rPr lang="en-US" sz="2600" err="1"/>
              <a:t>saa</a:t>
            </a:r>
            <a:r>
              <a:rPr lang="en-US" sz="2600"/>
              <a:t> </a:t>
            </a:r>
            <a:r>
              <a:rPr lang="en-US" sz="2600" err="1"/>
              <a:t>ottaa</a:t>
            </a:r>
            <a:r>
              <a:rPr lang="en-US" sz="2600"/>
              <a:t> </a:t>
            </a:r>
            <a:r>
              <a:rPr lang="en-US" sz="2600" err="1"/>
              <a:t>pihalta</a:t>
            </a:r>
            <a:r>
              <a:rPr lang="en-US" sz="2600"/>
              <a:t> </a:t>
            </a:r>
            <a:r>
              <a:rPr lang="en-US" sz="2600" err="1"/>
              <a:t>kuvan</a:t>
            </a:r>
            <a:r>
              <a:rPr lang="en-US" sz="2600"/>
              <a:t> </a:t>
            </a:r>
            <a:r>
              <a:rPr lang="en-US" sz="2600" err="1"/>
              <a:t>omasta</a:t>
            </a:r>
            <a:r>
              <a:rPr lang="en-US" sz="2600"/>
              <a:t> </a:t>
            </a:r>
            <a:r>
              <a:rPr lang="en-US" sz="2600" err="1"/>
              <a:t>lempipaikastaan</a:t>
            </a:r>
            <a:r>
              <a:rPr lang="en-US" sz="2600"/>
              <a:t>. </a:t>
            </a:r>
            <a:r>
              <a:rPr lang="en-US" sz="2600" err="1"/>
              <a:t>Kuviin</a:t>
            </a:r>
            <a:r>
              <a:rPr lang="en-US" sz="2600"/>
              <a:t> </a:t>
            </a:r>
            <a:r>
              <a:rPr lang="en-US" sz="2600" err="1"/>
              <a:t>tustustutaan</a:t>
            </a:r>
            <a:r>
              <a:rPr lang="en-US" sz="2600"/>
              <a:t> </a:t>
            </a:r>
            <a:r>
              <a:rPr lang="en-US" sz="2600" err="1"/>
              <a:t>yhdessä</a:t>
            </a:r>
            <a:endParaRPr lang="en-US" sz="2600"/>
          </a:p>
          <a:p>
            <a:pPr marL="0"/>
            <a:r>
              <a:rPr lang="en-US" sz="2600"/>
              <a:t>Kuvat </a:t>
            </a:r>
            <a:r>
              <a:rPr lang="en-US" sz="2600" err="1"/>
              <a:t>katsotaan</a:t>
            </a:r>
            <a:r>
              <a:rPr lang="en-US" sz="2600"/>
              <a:t> </a:t>
            </a:r>
            <a:r>
              <a:rPr lang="en-US" sz="2600" err="1"/>
              <a:t>yksi</a:t>
            </a:r>
            <a:r>
              <a:rPr lang="en-US" sz="2600"/>
              <a:t> </a:t>
            </a:r>
            <a:r>
              <a:rPr lang="en-US" sz="2600" err="1"/>
              <a:t>kerralla</a:t>
            </a:r>
            <a:endParaRPr lang="en-US"/>
          </a:p>
          <a:p>
            <a:pPr marL="0"/>
            <a:r>
              <a:rPr lang="en-US" sz="2600" err="1"/>
              <a:t>lapset</a:t>
            </a:r>
            <a:r>
              <a:rPr lang="en-US" sz="2600"/>
              <a:t> </a:t>
            </a:r>
            <a:r>
              <a:rPr lang="en-US" sz="2600" err="1"/>
              <a:t>saavat</a:t>
            </a:r>
            <a:r>
              <a:rPr lang="en-US" sz="2600"/>
              <a:t> </a:t>
            </a:r>
            <a:r>
              <a:rPr lang="en-US" sz="2600" err="1"/>
              <a:t>juosta</a:t>
            </a:r>
            <a:r>
              <a:rPr lang="en-US" sz="2600"/>
              <a:t> </a:t>
            </a:r>
            <a:r>
              <a:rPr lang="en-US" sz="2600" err="1"/>
              <a:t>kuvan</a:t>
            </a:r>
            <a:r>
              <a:rPr lang="en-US" sz="2600"/>
              <a:t> </a:t>
            </a:r>
            <a:r>
              <a:rPr lang="en-US" sz="2600" err="1"/>
              <a:t>osoittamaan</a:t>
            </a:r>
            <a:r>
              <a:rPr lang="en-US" sz="2600"/>
              <a:t> </a:t>
            </a:r>
            <a:r>
              <a:rPr lang="en-US" sz="2600" err="1"/>
              <a:t>paikaan</a:t>
            </a:r>
            <a:r>
              <a:rPr lang="en-US" sz="2600"/>
              <a:t> </a:t>
            </a:r>
            <a:r>
              <a:rPr lang="en-US" sz="2600" err="1"/>
              <a:t>kun</a:t>
            </a:r>
            <a:r>
              <a:rPr lang="en-US" sz="2600"/>
              <a:t> he </a:t>
            </a:r>
            <a:r>
              <a:rPr lang="en-US" sz="2600" err="1"/>
              <a:t>sen</a:t>
            </a:r>
            <a:r>
              <a:rPr lang="en-US" sz="2600"/>
              <a:t> </a:t>
            </a:r>
            <a:r>
              <a:rPr lang="en-US" sz="2600" err="1"/>
              <a:t>kuvasta</a:t>
            </a:r>
            <a:r>
              <a:rPr lang="en-US" sz="2600"/>
              <a:t> </a:t>
            </a:r>
            <a:r>
              <a:rPr lang="en-US" sz="2600" err="1"/>
              <a:t>tunnistavat</a:t>
            </a:r>
            <a:r>
              <a:rPr lang="en-US" sz="2600"/>
              <a:t>.</a:t>
            </a:r>
          </a:p>
          <a:p>
            <a:pPr marL="0"/>
            <a:endParaRPr lang="en-US" sz="2600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E5CDD10B-00DD-0162-139E-DD123015B0AE}"/>
              </a:ext>
            </a:extLst>
          </p:cNvPr>
          <p:cNvSpPr/>
          <p:nvPr/>
        </p:nvSpPr>
        <p:spPr>
          <a:xfrm>
            <a:off x="9483110" y="207559"/>
            <a:ext cx="375919" cy="3962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37CEBC77-7AFC-1D21-44C1-FFFC23D44F48}"/>
              </a:ext>
            </a:extLst>
          </p:cNvPr>
          <p:cNvSpPr/>
          <p:nvPr/>
        </p:nvSpPr>
        <p:spPr>
          <a:xfrm>
            <a:off x="10113888" y="200062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48571BB-3049-94F2-6629-70C8F5A25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1127402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EC17E4-ADCA-FD8D-7D7F-BA2F79D6A0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4DFA99-A056-9B68-308F-33198B0123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b="1" dirty="0"/>
              <a:t>Onko </a:t>
            </a:r>
            <a:r>
              <a:rPr lang="en-US" b="1" dirty="0" err="1"/>
              <a:t>väittämä</a:t>
            </a:r>
            <a:r>
              <a:rPr lang="en-US" b="1" dirty="0"/>
              <a:t> </a:t>
            </a:r>
            <a:r>
              <a:rPr lang="en-US" b="1" dirty="0" err="1"/>
              <a:t>totta</a:t>
            </a:r>
            <a:r>
              <a:rPr lang="en-US" b="1" dirty="0"/>
              <a:t>?</a:t>
            </a:r>
          </a:p>
          <a:p>
            <a:r>
              <a:rPr lang="en-US" dirty="0" err="1"/>
              <a:t>Tutustukaa</a:t>
            </a:r>
            <a:r>
              <a:rPr lang="en-US" dirty="0"/>
              <a:t> </a:t>
            </a:r>
            <a:r>
              <a:rPr lang="en-US" dirty="0" err="1"/>
              <a:t>Kuvilla</a:t>
            </a:r>
            <a:r>
              <a:rPr lang="en-US" dirty="0"/>
              <a:t>- </a:t>
            </a:r>
            <a:r>
              <a:rPr lang="en-US" dirty="0" err="1"/>
              <a:t>sivuilla</a:t>
            </a:r>
            <a:r>
              <a:rPr lang="en-US" dirty="0"/>
              <a:t> </a:t>
            </a:r>
            <a:r>
              <a:rPr lang="en-US" dirty="0" err="1"/>
              <a:t>oleviin</a:t>
            </a:r>
            <a:r>
              <a:rPr lang="en-US" dirty="0"/>
              <a:t> </a:t>
            </a:r>
            <a:r>
              <a:rPr lang="en-US" dirty="0" err="1"/>
              <a:t>väittämiin</a:t>
            </a:r>
            <a:r>
              <a:rPr lang="en-US" dirty="0"/>
              <a:t> ja </a:t>
            </a:r>
            <a:r>
              <a:rPr lang="en-US" dirty="0" err="1"/>
              <a:t>miettikää</a:t>
            </a:r>
            <a:r>
              <a:rPr lang="en-US" dirty="0"/>
              <a:t> </a:t>
            </a:r>
            <a:r>
              <a:rPr lang="en-US" dirty="0" err="1"/>
              <a:t>voiko</a:t>
            </a:r>
            <a:r>
              <a:rPr lang="en-US" dirty="0"/>
              <a:t> </a:t>
            </a:r>
            <a:r>
              <a:rPr lang="en-US" dirty="0" err="1"/>
              <a:t>väittämä</a:t>
            </a:r>
            <a:r>
              <a:rPr lang="en-US" dirty="0"/>
              <a:t> olla </a:t>
            </a:r>
            <a:r>
              <a:rPr lang="en-US" dirty="0" err="1"/>
              <a:t>totta</a:t>
            </a:r>
            <a:r>
              <a:rPr lang="en-US" dirty="0"/>
              <a:t> (</a:t>
            </a:r>
            <a:r>
              <a:rPr lang="en-US" dirty="0" err="1"/>
              <a:t>tulostakaa</a:t>
            </a:r>
            <a:r>
              <a:rPr lang="en-US" dirty="0"/>
              <a:t> tai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/>
              <a:t>käyttäkää</a:t>
            </a:r>
            <a:r>
              <a:rPr lang="en-US" dirty="0"/>
              <a:t> </a:t>
            </a:r>
            <a:r>
              <a:rPr lang="en-US" dirty="0" err="1"/>
              <a:t>kannettavaa</a:t>
            </a:r>
            <a:r>
              <a:rPr lang="en-US" dirty="0"/>
              <a:t> </a:t>
            </a:r>
            <a:r>
              <a:rPr lang="en-US" dirty="0" err="1"/>
              <a:t>tietokonetta</a:t>
            </a:r>
            <a:r>
              <a:rPr lang="en-US" dirty="0"/>
              <a:t>/</a:t>
            </a:r>
            <a:r>
              <a:rPr lang="en-US" dirty="0" err="1"/>
              <a:t>kosketusnäyttöä</a:t>
            </a:r>
            <a:r>
              <a:rPr lang="en-US" dirty="0"/>
              <a:t> </a:t>
            </a:r>
            <a:r>
              <a:rPr lang="en-US" dirty="0" err="1"/>
              <a:t>kuvien</a:t>
            </a:r>
            <a:r>
              <a:rPr lang="en-US" dirty="0"/>
              <a:t> </a:t>
            </a:r>
            <a:r>
              <a:rPr lang="en-US" dirty="0" err="1"/>
              <a:t>katsomiseen</a:t>
            </a:r>
            <a:r>
              <a:rPr lang="en-US" dirty="0"/>
              <a:t>. Jos </a:t>
            </a:r>
            <a:r>
              <a:rPr lang="en-US" dirty="0" err="1"/>
              <a:t>tulostatte</a:t>
            </a:r>
            <a:r>
              <a:rPr lang="en-US" dirty="0"/>
              <a:t> </a:t>
            </a:r>
            <a:r>
              <a:rPr lang="en-US" dirty="0" err="1"/>
              <a:t>materiaalia</a:t>
            </a:r>
            <a:r>
              <a:rPr lang="en-US" dirty="0"/>
              <a:t> </a:t>
            </a:r>
            <a:r>
              <a:rPr lang="en-US" dirty="0" err="1"/>
              <a:t>tulee</a:t>
            </a:r>
            <a:r>
              <a:rPr lang="en-US" dirty="0"/>
              <a:t> </a:t>
            </a:r>
            <a:r>
              <a:rPr lang="en-US" dirty="0" err="1"/>
              <a:t>sivusto</a:t>
            </a:r>
            <a:r>
              <a:rPr lang="en-US" dirty="0"/>
              <a:t> </a:t>
            </a:r>
            <a:r>
              <a:rPr lang="en-US" dirty="0" err="1"/>
              <a:t>linkittää</a:t>
            </a:r>
            <a:r>
              <a:rPr lang="en-US" dirty="0"/>
              <a:t> </a:t>
            </a:r>
            <a:r>
              <a:rPr lang="en-US" dirty="0" err="1"/>
              <a:t>siihen</a:t>
            </a:r>
            <a:r>
              <a:rPr lang="en-US" dirty="0"/>
              <a:t>)</a:t>
            </a:r>
          </a:p>
          <a:p>
            <a:pPr lvl="1"/>
            <a:r>
              <a:rPr lang="en-US" dirty="0">
                <a:hlinkClick r:id="rId3"/>
              </a:rPr>
              <a:t>MIKÄ EI OLE </a:t>
            </a:r>
            <a:r>
              <a:rPr lang="en-US" dirty="0" err="1">
                <a:hlinkClick r:id="rId3"/>
              </a:rPr>
              <a:t>TOTTA?.pdf</a:t>
            </a:r>
            <a:r>
              <a:rPr lang="en-US" dirty="0">
                <a:hlinkClick r:id="rId3"/>
              </a:rPr>
              <a:t> - Google Drive</a:t>
            </a:r>
          </a:p>
          <a:p>
            <a:r>
              <a:rPr lang="en-US" dirty="0" err="1"/>
              <a:t>Voitte</a:t>
            </a:r>
            <a:r>
              <a:rPr lang="en-US" dirty="0"/>
              <a:t> </a:t>
            </a:r>
            <a:r>
              <a:rPr lang="en-US" dirty="0" err="1"/>
              <a:t>tehdä</a:t>
            </a:r>
            <a:r>
              <a:rPr lang="en-US" dirty="0"/>
              <a:t> </a:t>
            </a:r>
            <a:r>
              <a:rPr lang="en-US" dirty="0" err="1"/>
              <a:t>myös</a:t>
            </a:r>
            <a:r>
              <a:rPr lang="en-US" dirty="0"/>
              <a:t> </a:t>
            </a:r>
            <a:r>
              <a:rPr lang="en-US" dirty="0" err="1"/>
              <a:t>omia</a:t>
            </a:r>
            <a:r>
              <a:rPr lang="en-US" dirty="0"/>
              <a:t> </a:t>
            </a:r>
            <a:r>
              <a:rPr lang="en-US" dirty="0" err="1"/>
              <a:t>helpompia</a:t>
            </a:r>
            <a:r>
              <a:rPr lang="en-US" dirty="0"/>
              <a:t> </a:t>
            </a:r>
            <a:r>
              <a:rPr lang="en-US" dirty="0" err="1"/>
              <a:t>kuvia</a:t>
            </a:r>
            <a:r>
              <a:rPr lang="en-US" dirty="0"/>
              <a:t> (</a:t>
            </a:r>
            <a:r>
              <a:rPr lang="en-US" dirty="0" err="1"/>
              <a:t>muutama</a:t>
            </a:r>
            <a:r>
              <a:rPr lang="en-US" dirty="0"/>
              <a:t> </a:t>
            </a:r>
            <a:r>
              <a:rPr lang="en-US" dirty="0" err="1"/>
              <a:t>esimerkkiä</a:t>
            </a:r>
            <a:r>
              <a:rPr lang="en-US" dirty="0"/>
              <a:t> </a:t>
            </a:r>
            <a:r>
              <a:rPr lang="en-US" dirty="0" err="1"/>
              <a:t>löytyy</a:t>
            </a:r>
            <a:r>
              <a:rPr lang="en-US" dirty="0"/>
              <a:t> </a:t>
            </a:r>
            <a:r>
              <a:rPr lang="en-US" dirty="0" err="1"/>
              <a:t>seuraavilta</a:t>
            </a:r>
            <a:r>
              <a:rPr lang="en-US" dirty="0"/>
              <a:t> </a:t>
            </a:r>
            <a:r>
              <a:rPr lang="en-US" dirty="0" err="1"/>
              <a:t>dioilta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3" name="Ellipsi 6">
            <a:extLst>
              <a:ext uri="{FF2B5EF4-FFF2-40B4-BE49-F238E27FC236}">
                <a16:creationId xmlns:a16="http://schemas.microsoft.com/office/drawing/2014/main" id="{5BF88E1C-FEF2-7EED-3DD2-8FE9AEA67157}"/>
              </a:ext>
            </a:extLst>
          </p:cNvPr>
          <p:cNvSpPr/>
          <p:nvPr/>
        </p:nvSpPr>
        <p:spPr>
          <a:xfrm>
            <a:off x="9169126" y="222526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6" name="Ellipsi 6">
            <a:extLst>
              <a:ext uri="{FF2B5EF4-FFF2-40B4-BE49-F238E27FC236}">
                <a16:creationId xmlns:a16="http://schemas.microsoft.com/office/drawing/2014/main" id="{05C3C196-077D-68B4-B27A-9F1DA101F5DC}"/>
              </a:ext>
            </a:extLst>
          </p:cNvPr>
          <p:cNvSpPr/>
          <p:nvPr/>
        </p:nvSpPr>
        <p:spPr>
          <a:xfrm>
            <a:off x="9667888" y="224835"/>
            <a:ext cx="375919" cy="39623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90E7620-E382-DEE0-E4AA-9E768683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21530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767769-F08D-1C5C-D9D5-8E4079DFF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85318" y="1427329"/>
            <a:ext cx="5721484" cy="435133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US" sz="2400" b="1" err="1"/>
              <a:t>Ruudukko-ohjelmointia</a:t>
            </a:r>
            <a:endParaRPr lang="en-US" sz="2400" err="1"/>
          </a:p>
          <a:p>
            <a:r>
              <a:rPr lang="en-US" sz="2400" err="1"/>
              <a:t>Tehkää</a:t>
            </a:r>
            <a:r>
              <a:rPr lang="en-US" sz="2400"/>
              <a:t> </a:t>
            </a:r>
            <a:r>
              <a:rPr lang="en-US" sz="2400" err="1"/>
              <a:t>ikätasolle</a:t>
            </a:r>
            <a:r>
              <a:rPr lang="en-US" sz="2400"/>
              <a:t> </a:t>
            </a:r>
            <a:r>
              <a:rPr lang="en-US" sz="2400" err="1"/>
              <a:t>sopiva</a:t>
            </a:r>
            <a:r>
              <a:rPr lang="en-US" sz="2400"/>
              <a:t> </a:t>
            </a:r>
            <a:r>
              <a:rPr lang="en-US" sz="2400" err="1"/>
              <a:t>ruudukko</a:t>
            </a:r>
            <a:r>
              <a:rPr lang="en-US" sz="2400"/>
              <a:t> </a:t>
            </a:r>
            <a:r>
              <a:rPr lang="en-US" sz="2400" err="1"/>
              <a:t>ulkona</a:t>
            </a:r>
            <a:r>
              <a:rPr lang="en-US" sz="2400"/>
              <a:t>  </a:t>
            </a:r>
            <a:r>
              <a:rPr lang="en-US" sz="2400" err="1"/>
              <a:t>hiekkaan</a:t>
            </a:r>
            <a:r>
              <a:rPr lang="en-US" sz="2400"/>
              <a:t> tai </a:t>
            </a:r>
            <a:r>
              <a:rPr lang="en-US" sz="2400" err="1"/>
              <a:t>lumeen</a:t>
            </a:r>
            <a:r>
              <a:rPr lang="en-US" sz="2400"/>
              <a:t> tai </a:t>
            </a:r>
            <a:r>
              <a:rPr lang="en-US" sz="2400" err="1"/>
              <a:t>sisällä</a:t>
            </a:r>
            <a:r>
              <a:rPr lang="en-US" sz="2400"/>
              <a:t> </a:t>
            </a:r>
            <a:r>
              <a:rPr lang="en-US" sz="2400" err="1"/>
              <a:t>lattialle</a:t>
            </a:r>
            <a:r>
              <a:rPr lang="en-US" sz="2400"/>
              <a:t> </a:t>
            </a:r>
            <a:r>
              <a:rPr lang="en-US" sz="2400" err="1"/>
              <a:t>vaikka</a:t>
            </a:r>
            <a:r>
              <a:rPr lang="en-US" sz="2400"/>
              <a:t> </a:t>
            </a:r>
            <a:r>
              <a:rPr lang="en-US" sz="2400" err="1"/>
              <a:t>maalarinteipistä</a:t>
            </a:r>
            <a:r>
              <a:rPr lang="en-US" sz="2400"/>
              <a:t> tai </a:t>
            </a:r>
            <a:r>
              <a:rPr lang="en-US" sz="2400" err="1"/>
              <a:t>pehmopaloista</a:t>
            </a:r>
            <a:r>
              <a:rPr lang="en-US" sz="2400"/>
              <a:t> </a:t>
            </a:r>
            <a:endParaRPr lang="en-US"/>
          </a:p>
          <a:p>
            <a:r>
              <a:rPr lang="en-US" sz="2400" err="1"/>
              <a:t>Ruudukon</a:t>
            </a:r>
            <a:r>
              <a:rPr lang="en-US" sz="2400"/>
              <a:t> </a:t>
            </a:r>
            <a:r>
              <a:rPr lang="en-US" sz="2400" err="1"/>
              <a:t>yhteen</a:t>
            </a:r>
            <a:r>
              <a:rPr lang="en-US" sz="2400"/>
              <a:t> </a:t>
            </a:r>
            <a:r>
              <a:rPr lang="en-US" sz="2400" err="1"/>
              <a:t>ruutuun</a:t>
            </a:r>
            <a:r>
              <a:rPr lang="en-US" sz="2400"/>
              <a:t> </a:t>
            </a:r>
            <a:r>
              <a:rPr lang="en-US" sz="2400" err="1"/>
              <a:t>laitetaan</a:t>
            </a:r>
            <a:r>
              <a:rPr lang="en-US" sz="2400"/>
              <a:t> </a:t>
            </a:r>
            <a:r>
              <a:rPr lang="en-US" sz="2400" err="1"/>
              <a:t>esim</a:t>
            </a:r>
            <a:r>
              <a:rPr lang="en-US" sz="2400"/>
              <a:t>. </a:t>
            </a:r>
            <a:r>
              <a:rPr lang="en-US" sz="2400" err="1"/>
              <a:t>Sammakko</a:t>
            </a:r>
            <a:r>
              <a:rPr lang="en-US" sz="2400"/>
              <a:t> ja </a:t>
            </a:r>
            <a:r>
              <a:rPr lang="en-US" sz="2400" err="1"/>
              <a:t>ruudukon</a:t>
            </a:r>
            <a:r>
              <a:rPr lang="en-US" sz="2400"/>
              <a:t> </a:t>
            </a:r>
            <a:r>
              <a:rPr lang="en-US" sz="2400" err="1"/>
              <a:t>ulkopuolella</a:t>
            </a:r>
            <a:r>
              <a:rPr lang="en-US" sz="2400"/>
              <a:t> </a:t>
            </a:r>
            <a:r>
              <a:rPr lang="en-US" sz="2400" err="1"/>
              <a:t>vastakkaiselle</a:t>
            </a:r>
            <a:r>
              <a:rPr lang="en-US" sz="2400"/>
              <a:t> </a:t>
            </a:r>
            <a:r>
              <a:rPr lang="en-US" sz="2400" err="1"/>
              <a:t>puolelle</a:t>
            </a:r>
            <a:r>
              <a:rPr lang="en-US" sz="2400"/>
              <a:t> </a:t>
            </a:r>
            <a:r>
              <a:rPr lang="en-US" sz="2400" err="1"/>
              <a:t>toinen</a:t>
            </a:r>
            <a:r>
              <a:rPr lang="en-US" sz="2400"/>
              <a:t> </a:t>
            </a:r>
            <a:r>
              <a:rPr lang="en-US" sz="2400" err="1"/>
              <a:t>sammakko</a:t>
            </a:r>
            <a:r>
              <a:rPr lang="en-US" sz="2400"/>
              <a:t>. </a:t>
            </a:r>
          </a:p>
          <a:p>
            <a:r>
              <a:rPr lang="en-US" sz="2400" err="1"/>
              <a:t>Miettikää</a:t>
            </a:r>
            <a:r>
              <a:rPr lang="en-US" sz="2400"/>
              <a:t> </a:t>
            </a:r>
            <a:r>
              <a:rPr lang="en-US" sz="2400" err="1"/>
              <a:t>lasten</a:t>
            </a:r>
            <a:r>
              <a:rPr lang="en-US" sz="2400"/>
              <a:t> </a:t>
            </a:r>
            <a:r>
              <a:rPr lang="en-US" sz="2400" err="1"/>
              <a:t>kanssa</a:t>
            </a:r>
            <a:r>
              <a:rPr lang="en-US" sz="2400"/>
              <a:t> </a:t>
            </a:r>
            <a:r>
              <a:rPr lang="en-US" sz="2400" err="1"/>
              <a:t>mitä</a:t>
            </a:r>
            <a:r>
              <a:rPr lang="en-US" sz="2400"/>
              <a:t> </a:t>
            </a:r>
            <a:r>
              <a:rPr lang="en-US" sz="2400" err="1"/>
              <a:t>reittiä</a:t>
            </a:r>
            <a:r>
              <a:rPr lang="en-US" sz="2400"/>
              <a:t> </a:t>
            </a:r>
            <a:r>
              <a:rPr lang="en-US" sz="2400" err="1"/>
              <a:t>eli</a:t>
            </a:r>
            <a:r>
              <a:rPr lang="en-US" sz="2400"/>
              <a:t> </a:t>
            </a:r>
            <a:r>
              <a:rPr lang="en-US" sz="2400" err="1"/>
              <a:t>mihin</a:t>
            </a:r>
            <a:r>
              <a:rPr lang="en-US" sz="2400"/>
              <a:t> </a:t>
            </a:r>
            <a:r>
              <a:rPr lang="en-US" sz="2400" err="1"/>
              <a:t>ruutuihin</a:t>
            </a:r>
            <a:r>
              <a:rPr lang="en-US" sz="2400"/>
              <a:t> </a:t>
            </a:r>
            <a:r>
              <a:rPr lang="en-US" sz="2400" err="1"/>
              <a:t>ruudukon</a:t>
            </a:r>
            <a:r>
              <a:rPr lang="en-US" sz="2400"/>
              <a:t> </a:t>
            </a:r>
            <a:r>
              <a:rPr lang="en-US" sz="2400" err="1"/>
              <a:t>ulkopuolella</a:t>
            </a:r>
            <a:r>
              <a:rPr lang="en-US" sz="2400"/>
              <a:t> </a:t>
            </a:r>
            <a:r>
              <a:rPr lang="en-US" sz="2400" err="1"/>
              <a:t>olevan</a:t>
            </a:r>
            <a:r>
              <a:rPr lang="en-US" sz="2400"/>
              <a:t> </a:t>
            </a:r>
            <a:r>
              <a:rPr lang="en-US" sz="2400" err="1"/>
              <a:t>sammakon</a:t>
            </a:r>
            <a:r>
              <a:rPr lang="en-US" sz="2400"/>
              <a:t> </a:t>
            </a:r>
            <a:r>
              <a:rPr lang="en-US" sz="2400" err="1"/>
              <a:t>pitää</a:t>
            </a:r>
            <a:r>
              <a:rPr lang="en-US" sz="2400"/>
              <a:t> </a:t>
            </a:r>
            <a:r>
              <a:rPr lang="en-US" sz="2400" err="1"/>
              <a:t>mennä</a:t>
            </a:r>
            <a:r>
              <a:rPr lang="en-US" sz="2400"/>
              <a:t>, </a:t>
            </a:r>
            <a:r>
              <a:rPr lang="en-US" sz="2400" err="1"/>
              <a:t>jotta</a:t>
            </a:r>
            <a:r>
              <a:rPr lang="en-US" sz="2400"/>
              <a:t> se </a:t>
            </a:r>
            <a:r>
              <a:rPr lang="en-US" sz="2400" err="1"/>
              <a:t>pääsee</a:t>
            </a:r>
            <a:r>
              <a:rPr lang="en-US" sz="2400"/>
              <a:t> </a:t>
            </a:r>
            <a:r>
              <a:rPr lang="en-US" sz="2400" err="1"/>
              <a:t>kaverinsa</a:t>
            </a:r>
            <a:r>
              <a:rPr lang="en-US" sz="2400"/>
              <a:t> </a:t>
            </a:r>
            <a:r>
              <a:rPr lang="en-US" sz="2400" err="1"/>
              <a:t>luokse</a:t>
            </a:r>
            <a:r>
              <a:rPr lang="en-US" sz="2400"/>
              <a:t>. </a:t>
            </a:r>
            <a:r>
              <a:rPr lang="en-US" sz="2400" err="1"/>
              <a:t>Käykää</a:t>
            </a:r>
            <a:r>
              <a:rPr lang="en-US" sz="2400"/>
              <a:t> </a:t>
            </a:r>
            <a:r>
              <a:rPr lang="en-US" sz="2400" err="1"/>
              <a:t>läpi</a:t>
            </a:r>
            <a:r>
              <a:rPr lang="en-US" sz="2400"/>
              <a:t> </a:t>
            </a:r>
            <a:r>
              <a:rPr lang="en-US" sz="2400" err="1"/>
              <a:t>suuntia</a:t>
            </a:r>
            <a:r>
              <a:rPr lang="en-US" sz="2400"/>
              <a:t> (</a:t>
            </a:r>
            <a:r>
              <a:rPr lang="en-US" sz="2400" err="1"/>
              <a:t>eteen</a:t>
            </a:r>
            <a:r>
              <a:rPr lang="en-US" sz="2400"/>
              <a:t>, </a:t>
            </a:r>
            <a:r>
              <a:rPr lang="en-US" sz="2400" err="1"/>
              <a:t>taakse</a:t>
            </a:r>
            <a:r>
              <a:rPr lang="en-US" sz="2400"/>
              <a:t>, </a:t>
            </a:r>
            <a:r>
              <a:rPr lang="en-US" sz="2400" err="1"/>
              <a:t>sivulle</a:t>
            </a:r>
            <a:r>
              <a:rPr lang="en-US" sz="2400"/>
              <a:t>)   </a:t>
            </a:r>
          </a:p>
          <a:p>
            <a:r>
              <a:rPr lang="en-US" sz="2400"/>
              <a:t>Apuna </a:t>
            </a:r>
            <a:r>
              <a:rPr lang="en-US" sz="2400" err="1"/>
              <a:t>voi</a:t>
            </a:r>
            <a:r>
              <a:rPr lang="en-US" sz="2400"/>
              <a:t> </a:t>
            </a:r>
            <a:r>
              <a:rPr lang="en-US" sz="2400" err="1"/>
              <a:t>käyttää</a:t>
            </a:r>
            <a:r>
              <a:rPr lang="en-US" sz="2400"/>
              <a:t> </a:t>
            </a:r>
            <a:r>
              <a:rPr lang="en-US" sz="2400" err="1"/>
              <a:t>nuolikortteja</a:t>
            </a:r>
            <a:endParaRPr lang="en-US" sz="2400"/>
          </a:p>
          <a:p>
            <a:r>
              <a:rPr lang="en-US" sz="2400" err="1"/>
              <a:t>Ulkona</a:t>
            </a:r>
            <a:r>
              <a:rPr lang="en-US" sz="2400"/>
              <a:t> </a:t>
            </a:r>
            <a:r>
              <a:rPr lang="en-US" sz="2400" err="1"/>
              <a:t>lumesta</a:t>
            </a:r>
            <a:r>
              <a:rPr lang="en-US" sz="2400"/>
              <a:t> </a:t>
            </a:r>
            <a:r>
              <a:rPr lang="en-US" sz="2400" err="1"/>
              <a:t>voi</a:t>
            </a:r>
            <a:r>
              <a:rPr lang="en-US" sz="2400"/>
              <a:t> </a:t>
            </a:r>
            <a:r>
              <a:rPr lang="en-US" sz="2400" err="1"/>
              <a:t>rakentaa</a:t>
            </a:r>
            <a:r>
              <a:rPr lang="en-US" sz="2400"/>
              <a:t> </a:t>
            </a:r>
            <a:r>
              <a:rPr lang="en-US" sz="2400" err="1"/>
              <a:t>myös</a:t>
            </a:r>
            <a:r>
              <a:rPr lang="en-US" sz="2400"/>
              <a:t> </a:t>
            </a:r>
            <a:r>
              <a:rPr lang="en-US" sz="2400" err="1"/>
              <a:t>yksinkertaisen</a:t>
            </a:r>
            <a:r>
              <a:rPr lang="en-US" sz="2400"/>
              <a:t> </a:t>
            </a:r>
            <a:r>
              <a:rPr lang="en-US" sz="2400" err="1"/>
              <a:t>labyrintin</a:t>
            </a:r>
            <a:r>
              <a:rPr lang="en-US" sz="2400"/>
              <a:t> ja </a:t>
            </a:r>
            <a:r>
              <a:rPr lang="en-US" sz="2400" err="1"/>
              <a:t>antaa</a:t>
            </a:r>
            <a:r>
              <a:rPr lang="en-US" sz="2400"/>
              <a:t> </a:t>
            </a:r>
            <a:r>
              <a:rPr lang="en-US" sz="2400" err="1"/>
              <a:t>lapsille</a:t>
            </a:r>
            <a:r>
              <a:rPr lang="en-US" sz="2400"/>
              <a:t> </a:t>
            </a:r>
            <a:r>
              <a:rPr lang="en-US" sz="2400" err="1"/>
              <a:t>tehtäviä</a:t>
            </a:r>
            <a:r>
              <a:rPr lang="en-US" sz="2400"/>
              <a:t> </a:t>
            </a:r>
            <a:r>
              <a:rPr lang="en-US" sz="2400" err="1"/>
              <a:t>kuten</a:t>
            </a:r>
            <a:r>
              <a:rPr lang="en-US" sz="2400"/>
              <a:t>  </a:t>
            </a:r>
            <a:r>
              <a:rPr lang="en-US" sz="2400" err="1"/>
              <a:t>mene</a:t>
            </a:r>
            <a:r>
              <a:rPr lang="en-US" sz="2400"/>
              <a:t> </a:t>
            </a:r>
            <a:r>
              <a:rPr lang="en-US" sz="2400" err="1"/>
              <a:t>liukumäkeen</a:t>
            </a:r>
            <a:r>
              <a:rPr lang="en-US" sz="2400"/>
              <a:t> tai </a:t>
            </a:r>
            <a:r>
              <a:rPr lang="en-US" sz="2400" err="1"/>
              <a:t>hiekkalaatikolla</a:t>
            </a:r>
            <a:r>
              <a:rPr lang="en-US" sz="2400"/>
              <a:t>.  </a:t>
            </a:r>
          </a:p>
        </p:txBody>
      </p:sp>
      <p:sp>
        <p:nvSpPr>
          <p:cNvPr id="3" name="Ellipsi 6">
            <a:extLst>
              <a:ext uri="{FF2B5EF4-FFF2-40B4-BE49-F238E27FC236}">
                <a16:creationId xmlns:a16="http://schemas.microsoft.com/office/drawing/2014/main" id="{FE8C6FC8-C8C2-9FD0-A5B4-2351FCB4177D}"/>
              </a:ext>
            </a:extLst>
          </p:cNvPr>
          <p:cNvSpPr/>
          <p:nvPr/>
        </p:nvSpPr>
        <p:spPr>
          <a:xfrm>
            <a:off x="9538745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pic>
        <p:nvPicPr>
          <p:cNvPr id="6" name="Sisällön paikkamerkki 5" descr="Kuva, joka sisältää kohteen clipart, Lapsitaide&#10;&#10;Kuvaus luotu automaattisesti">
            <a:extLst>
              <a:ext uri="{FF2B5EF4-FFF2-40B4-BE49-F238E27FC236}">
                <a16:creationId xmlns:a16="http://schemas.microsoft.com/office/drawing/2014/main" id="{BFB3D8D1-C778-1649-2469-4FB9CB1F396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76444" y="-15535"/>
            <a:ext cx="4868198" cy="6868885"/>
          </a:xfr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C8A6DEB-6635-EFE5-3B60-656848613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30801994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animaatio, puu, lumiukko, ranta&#10;&#10;Kuvaus luotu automaattisesti">
            <a:extLst>
              <a:ext uri="{FF2B5EF4-FFF2-40B4-BE49-F238E27FC236}">
                <a16:creationId xmlns:a16="http://schemas.microsoft.com/office/drawing/2014/main" id="{DDFCD31B-0B43-CAC8-1BF7-C44649423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3"/>
            <a:ext cx="12319000" cy="686954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6E1EC03-0E24-905B-7AFC-0AF229FB7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8363544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Lapsitaide, clipart, animaatio, kuvitus&#10;&#10;Kuvaus luotu automaattisesti">
            <a:extLst>
              <a:ext uri="{FF2B5EF4-FFF2-40B4-BE49-F238E27FC236}">
                <a16:creationId xmlns:a16="http://schemas.microsoft.com/office/drawing/2014/main" id="{3A0D2ECB-1D71-3216-6685-D74EC324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3"/>
            <a:ext cx="12203545" cy="68580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920BABB-D6CA-C600-00F9-0EAF45F49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7459230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kukka, lumiukko, Lapsitaide, kuvitus&#10;&#10;Kuvaus luotu automaattisesti">
            <a:extLst>
              <a:ext uri="{FF2B5EF4-FFF2-40B4-BE49-F238E27FC236}">
                <a16:creationId xmlns:a16="http://schemas.microsoft.com/office/drawing/2014/main" id="{40C449EB-0128-499D-3D8B-9B938FD3C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3"/>
            <a:ext cx="12203545" cy="68580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0ABDA97-2A0D-4EC5-B9A4-D4637AFF4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1598473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uva, joka sisältää kohteen teksti, clipart, animaatio, kuvitus&#10;&#10;Kuvaus luotu automaattisesti">
            <a:extLst>
              <a:ext uri="{FF2B5EF4-FFF2-40B4-BE49-F238E27FC236}">
                <a16:creationId xmlns:a16="http://schemas.microsoft.com/office/drawing/2014/main" id="{CB05C59D-5A3A-AC69-1195-256C687C7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3"/>
            <a:ext cx="12203545" cy="6858000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54112D2-CAEF-DB20-F23D-3EB94BA7F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74322305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Ihmisen kasvot, piirros, poika, animaatio&#10;&#10;Kuvaus luotu automaattisesti">
            <a:extLst>
              <a:ext uri="{FF2B5EF4-FFF2-40B4-BE49-F238E27FC236}">
                <a16:creationId xmlns:a16="http://schemas.microsoft.com/office/drawing/2014/main" id="{768A3518-96F1-53F4-353E-D9B3606B840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DAAA202-73F5-A0D1-F163-441575CD58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Kamerakynätehtävä</a:t>
            </a:r>
            <a:r>
              <a:rPr lang="en-US" b="1"/>
              <a:t>: </a:t>
            </a:r>
            <a:r>
              <a:rPr lang="en-US" b="1" err="1"/>
              <a:t>Tavaran</a:t>
            </a:r>
            <a:r>
              <a:rPr lang="en-US" b="1"/>
              <a:t> </a:t>
            </a:r>
            <a:r>
              <a:rPr lang="en-US" b="1" err="1"/>
              <a:t>piilotus</a:t>
            </a:r>
          </a:p>
          <a:p>
            <a:pPr marL="457200"/>
            <a:r>
              <a:rPr lang="en-US"/>
              <a:t>2-3 </a:t>
            </a:r>
            <a:r>
              <a:rPr lang="en-US" err="1"/>
              <a:t>lapsen</a:t>
            </a:r>
            <a:r>
              <a:rPr lang="en-US"/>
              <a:t> </a:t>
            </a:r>
            <a:r>
              <a:rPr lang="en-US" err="1"/>
              <a:t>ryhmissä</a:t>
            </a:r>
            <a:r>
              <a:rPr lang="en-US"/>
              <a:t> </a:t>
            </a:r>
            <a:r>
              <a:rPr lang="en-US" err="1"/>
              <a:t>lapset</a:t>
            </a:r>
            <a:r>
              <a:rPr lang="en-US"/>
              <a:t> </a:t>
            </a:r>
            <a:r>
              <a:rPr lang="en-US" err="1"/>
              <a:t>piilottavat</a:t>
            </a:r>
            <a:r>
              <a:rPr lang="en-US"/>
              <a:t> </a:t>
            </a:r>
            <a:r>
              <a:rPr lang="en-US" err="1"/>
              <a:t>jonkun</a:t>
            </a:r>
            <a:r>
              <a:rPr lang="en-US"/>
              <a:t> </a:t>
            </a:r>
            <a:r>
              <a:rPr lang="en-US" err="1"/>
              <a:t>ennalta</a:t>
            </a:r>
            <a:r>
              <a:rPr lang="en-US"/>
              <a:t> </a:t>
            </a:r>
            <a:r>
              <a:rPr lang="en-US" err="1"/>
              <a:t>sovitun</a:t>
            </a:r>
            <a:r>
              <a:rPr lang="en-US"/>
              <a:t> </a:t>
            </a:r>
            <a:r>
              <a:rPr lang="en-US" err="1"/>
              <a:t>esineen</a:t>
            </a:r>
            <a:r>
              <a:rPr lang="en-US"/>
              <a:t>. </a:t>
            </a:r>
            <a:r>
              <a:rPr lang="en-US" err="1"/>
              <a:t>Esineestä</a:t>
            </a:r>
            <a:r>
              <a:rPr lang="en-US"/>
              <a:t> </a:t>
            </a:r>
            <a:r>
              <a:rPr lang="en-US" err="1"/>
              <a:t>otetaan</a:t>
            </a:r>
            <a:r>
              <a:rPr lang="en-US"/>
              <a:t> </a:t>
            </a:r>
            <a:r>
              <a:rPr lang="en-US" err="1"/>
              <a:t>kuva</a:t>
            </a:r>
            <a:r>
              <a:rPr lang="en-US"/>
              <a:t> (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ole </a:t>
            </a:r>
            <a:r>
              <a:rPr lang="en-US" err="1"/>
              <a:t>liian</a:t>
            </a:r>
            <a:r>
              <a:rPr lang="en-US"/>
              <a:t> </a:t>
            </a:r>
            <a:r>
              <a:rPr lang="en-US" err="1"/>
              <a:t>helppo</a:t>
            </a:r>
            <a:r>
              <a:rPr lang="en-US"/>
              <a:t> tai </a:t>
            </a:r>
            <a:r>
              <a:rPr lang="en-US" err="1"/>
              <a:t>vaikea</a:t>
            </a:r>
            <a:r>
              <a:rPr lang="en-US"/>
              <a:t>) </a:t>
            </a:r>
            <a:r>
              <a:rPr lang="en-US" err="1"/>
              <a:t>jonka</a:t>
            </a:r>
            <a:r>
              <a:rPr lang="en-US"/>
              <a:t> </a:t>
            </a:r>
            <a:r>
              <a:rPr lang="en-US" err="1"/>
              <a:t>perusteella</a:t>
            </a:r>
            <a:r>
              <a:rPr lang="en-US"/>
              <a:t> </a:t>
            </a:r>
            <a:r>
              <a:rPr lang="en-US" err="1"/>
              <a:t>toisen</a:t>
            </a:r>
            <a:r>
              <a:rPr lang="en-US"/>
              <a:t> </a:t>
            </a:r>
            <a:r>
              <a:rPr lang="en-US" err="1"/>
              <a:t>ryhmän</a:t>
            </a:r>
            <a:r>
              <a:rPr lang="en-US"/>
              <a:t> </a:t>
            </a:r>
            <a:r>
              <a:rPr lang="en-US" err="1"/>
              <a:t>pitää</a:t>
            </a:r>
            <a:r>
              <a:rPr lang="en-US"/>
              <a:t> </a:t>
            </a:r>
            <a:r>
              <a:rPr lang="en-US" err="1"/>
              <a:t>etsiä</a:t>
            </a:r>
            <a:r>
              <a:rPr lang="en-US"/>
              <a:t> </a:t>
            </a:r>
            <a:r>
              <a:rPr lang="en-US" err="1"/>
              <a:t>piilotetttu</a:t>
            </a:r>
            <a:r>
              <a:rPr lang="en-US"/>
              <a:t> </a:t>
            </a:r>
            <a:r>
              <a:rPr lang="en-US" err="1"/>
              <a:t>esine</a:t>
            </a:r>
            <a:endParaRPr lang="en-US"/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FF886549-CFAE-3F5E-4A2A-777FC81501B9}"/>
              </a:ext>
            </a:extLst>
          </p:cNvPr>
          <p:cNvSpPr/>
          <p:nvPr/>
        </p:nvSpPr>
        <p:spPr>
          <a:xfrm>
            <a:off x="9384118" y="209600"/>
            <a:ext cx="375919" cy="3962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37CEBC77-7AFC-1D21-44C1-FFFC23D44F48}"/>
              </a:ext>
            </a:extLst>
          </p:cNvPr>
          <p:cNvSpPr/>
          <p:nvPr/>
        </p:nvSpPr>
        <p:spPr>
          <a:xfrm>
            <a:off x="9939717" y="210948"/>
            <a:ext cx="40639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9BA38D5-CDC6-9A8C-C67F-F6C55BE5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628229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7B8512-92DC-E77B-E214-9713F74A22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9963" y="1966942"/>
            <a:ext cx="6096000" cy="3429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BF8341-502E-A668-E2CE-D7EC6C9F60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0" indent="0">
              <a:buNone/>
            </a:pPr>
            <a:r>
              <a:rPr lang="en-US" b="1" err="1">
                <a:ea typeface="+mn-lt"/>
                <a:cs typeface="+mn-lt"/>
              </a:rPr>
              <a:t>Eläimet</a:t>
            </a:r>
            <a:endParaRPr lang="en-US" b="1"/>
          </a:p>
          <a:p>
            <a:r>
              <a:rPr lang="en-US" err="1"/>
              <a:t>Valitkaa</a:t>
            </a:r>
            <a:r>
              <a:rPr lang="en-US"/>
              <a:t> </a:t>
            </a:r>
            <a:r>
              <a:rPr lang="en-US" err="1"/>
              <a:t>jokin</a:t>
            </a:r>
            <a:r>
              <a:rPr lang="en-US"/>
              <a:t> </a:t>
            </a:r>
            <a:r>
              <a:rPr lang="en-US" err="1"/>
              <a:t>villieläin</a:t>
            </a:r>
            <a:r>
              <a:rPr lang="en-US"/>
              <a:t> </a:t>
            </a:r>
            <a:r>
              <a:rPr lang="en-US" err="1"/>
              <a:t>joka</a:t>
            </a:r>
            <a:r>
              <a:rPr lang="en-US"/>
              <a:t> </a:t>
            </a:r>
            <a:r>
              <a:rPr lang="en-US" err="1"/>
              <a:t>lapsia</a:t>
            </a:r>
            <a:r>
              <a:rPr lang="en-US"/>
              <a:t> </a:t>
            </a:r>
            <a:r>
              <a:rPr lang="en-US" err="1"/>
              <a:t>kiinnostaa</a:t>
            </a:r>
            <a:r>
              <a:rPr lang="en-US"/>
              <a:t>. </a:t>
            </a:r>
          </a:p>
          <a:p>
            <a:r>
              <a:rPr lang="en-US" err="1"/>
              <a:t>Etsikää</a:t>
            </a:r>
            <a:r>
              <a:rPr lang="en-US"/>
              <a:t> </a:t>
            </a:r>
            <a:r>
              <a:rPr lang="en-US" err="1"/>
              <a:t>eläimestä</a:t>
            </a:r>
            <a:r>
              <a:rPr lang="en-US"/>
              <a:t> </a:t>
            </a:r>
            <a:r>
              <a:rPr lang="en-US" err="1"/>
              <a:t>tietoja</a:t>
            </a:r>
            <a:r>
              <a:rPr lang="en-US"/>
              <a:t> 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Missä</a:t>
            </a:r>
            <a:r>
              <a:rPr lang="en-US"/>
              <a:t> se </a:t>
            </a:r>
            <a:r>
              <a:rPr lang="en-US" err="1"/>
              <a:t>asuu</a:t>
            </a:r>
            <a:r>
              <a:rPr lang="en-US"/>
              <a:t> ja </a:t>
            </a:r>
            <a:r>
              <a:rPr lang="en-US" err="1"/>
              <a:t>mitä</a:t>
            </a:r>
            <a:r>
              <a:rPr lang="en-US"/>
              <a:t> se </a:t>
            </a:r>
            <a:r>
              <a:rPr lang="en-US" err="1"/>
              <a:t>syö</a:t>
            </a:r>
            <a:r>
              <a:rPr lang="en-US"/>
              <a:t>. </a:t>
            </a:r>
          </a:p>
          <a:p>
            <a:r>
              <a:rPr lang="en-US" err="1"/>
              <a:t>Käyttäkää</a:t>
            </a:r>
            <a:r>
              <a:rPr lang="en-US"/>
              <a:t> </a:t>
            </a:r>
            <a:r>
              <a:rPr lang="en-US" err="1"/>
              <a:t>tiedonhakuun</a:t>
            </a:r>
            <a:r>
              <a:rPr lang="en-US"/>
              <a:t> </a:t>
            </a:r>
            <a:r>
              <a:rPr lang="en-US" err="1"/>
              <a:t>Internetiä</a:t>
            </a:r>
            <a:r>
              <a:rPr lang="en-US"/>
              <a:t> ja </a:t>
            </a:r>
            <a:r>
              <a:rPr lang="en-US" err="1"/>
              <a:t>kirjoja</a:t>
            </a:r>
            <a:endParaRPr lang="en-US"/>
          </a:p>
          <a:p>
            <a:r>
              <a:rPr lang="en-US" err="1"/>
              <a:t>Etsikää</a:t>
            </a:r>
            <a:r>
              <a:rPr lang="en-US"/>
              <a:t> </a:t>
            </a:r>
            <a:r>
              <a:rPr lang="en-US" err="1"/>
              <a:t>eläimestä</a:t>
            </a:r>
            <a:r>
              <a:rPr lang="en-US"/>
              <a:t> </a:t>
            </a:r>
            <a:r>
              <a:rPr lang="en-US" err="1"/>
              <a:t>kuvia</a:t>
            </a:r>
            <a:r>
              <a:rPr lang="en-US"/>
              <a:t> tai </a:t>
            </a:r>
            <a:r>
              <a:rPr lang="en-US" err="1"/>
              <a:t>sopiva</a:t>
            </a:r>
            <a:r>
              <a:rPr lang="en-US"/>
              <a:t> video (</a:t>
            </a:r>
            <a:r>
              <a:rPr lang="en-US" err="1"/>
              <a:t>videoiden</a:t>
            </a:r>
            <a:r>
              <a:rPr lang="en-US"/>
              <a:t> </a:t>
            </a:r>
            <a:r>
              <a:rPr lang="en-US" err="1"/>
              <a:t>käyttö</a:t>
            </a:r>
            <a:r>
              <a:rPr lang="en-US"/>
              <a:t> </a:t>
            </a:r>
            <a:r>
              <a:rPr lang="en-US" err="1"/>
              <a:t>opetuksen</a:t>
            </a:r>
            <a:r>
              <a:rPr lang="en-US"/>
              <a:t> </a:t>
            </a:r>
            <a:r>
              <a:rPr lang="en-US" err="1"/>
              <a:t>havainnollistamiseksi</a:t>
            </a:r>
            <a:r>
              <a:rPr lang="en-US"/>
              <a:t> on </a:t>
            </a:r>
            <a:r>
              <a:rPr lang="en-US" err="1"/>
              <a:t>sallittu</a:t>
            </a:r>
            <a:r>
              <a:rPr lang="en-US"/>
              <a:t> </a:t>
            </a:r>
            <a:r>
              <a:rPr lang="en-US" err="1"/>
              <a:t>jos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</a:t>
            </a:r>
            <a:r>
              <a:rPr lang="en-US" err="1"/>
              <a:t>videon</a:t>
            </a:r>
            <a:r>
              <a:rPr lang="en-US"/>
              <a:t> </a:t>
            </a:r>
            <a:r>
              <a:rPr lang="en-US" err="1"/>
              <a:t>käyttöön</a:t>
            </a:r>
            <a:r>
              <a:rPr lang="en-US"/>
              <a:t> ole </a:t>
            </a:r>
            <a:r>
              <a:rPr lang="en-US" err="1"/>
              <a:t>hankittavissa</a:t>
            </a:r>
            <a:r>
              <a:rPr lang="en-US"/>
              <a:t> </a:t>
            </a:r>
            <a:r>
              <a:rPr lang="en-US" err="1"/>
              <a:t>lupaa</a:t>
            </a:r>
            <a:r>
              <a:rPr lang="en-US"/>
              <a:t> </a:t>
            </a:r>
            <a:r>
              <a:rPr lang="en-US" err="1"/>
              <a:t>eli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Youtubesta</a:t>
            </a:r>
            <a:r>
              <a:rPr lang="en-US"/>
              <a:t> </a:t>
            </a:r>
            <a:r>
              <a:rPr lang="en-US" err="1"/>
              <a:t>voitte</a:t>
            </a:r>
            <a:r>
              <a:rPr lang="en-US"/>
              <a:t> </a:t>
            </a:r>
            <a:r>
              <a:rPr lang="en-US" err="1"/>
              <a:t>katsoa</a:t>
            </a:r>
            <a:r>
              <a:rPr lang="en-US"/>
              <a:t> </a:t>
            </a:r>
            <a:r>
              <a:rPr lang="en-US" err="1"/>
              <a:t>pienen</a:t>
            </a:r>
            <a:r>
              <a:rPr lang="en-US"/>
              <a:t> </a:t>
            </a:r>
            <a:r>
              <a:rPr lang="en-US" err="1"/>
              <a:t>pätkän</a:t>
            </a:r>
            <a:r>
              <a:rPr lang="en-US"/>
              <a:t> </a:t>
            </a:r>
            <a:r>
              <a:rPr lang="en-US" err="1"/>
              <a:t>jostain</a:t>
            </a:r>
            <a:r>
              <a:rPr lang="en-US"/>
              <a:t> </a:t>
            </a:r>
            <a:r>
              <a:rPr lang="en-US" err="1"/>
              <a:t>eläimestä</a:t>
            </a:r>
            <a:r>
              <a:rPr lang="en-US"/>
              <a:t>)</a:t>
            </a:r>
          </a:p>
          <a:p>
            <a:r>
              <a:rPr lang="en-US" err="1"/>
              <a:t>Aikuisen</a:t>
            </a:r>
            <a:r>
              <a:rPr lang="en-US"/>
              <a:t> </a:t>
            </a:r>
            <a:r>
              <a:rPr lang="en-US" err="1"/>
              <a:t>tulee</a:t>
            </a:r>
            <a:r>
              <a:rPr lang="en-US"/>
              <a:t> </a:t>
            </a:r>
            <a:r>
              <a:rPr lang="en-US" err="1"/>
              <a:t>varmistaa</a:t>
            </a:r>
            <a:r>
              <a:rPr lang="en-US"/>
              <a:t>, </a:t>
            </a:r>
            <a:r>
              <a:rPr lang="en-US" err="1"/>
              <a:t>että</a:t>
            </a:r>
            <a:r>
              <a:rPr lang="en-US"/>
              <a:t>  </a:t>
            </a:r>
            <a:r>
              <a:rPr lang="en-US" err="1"/>
              <a:t>Internetin</a:t>
            </a:r>
            <a:r>
              <a:rPr lang="en-US"/>
              <a:t> </a:t>
            </a:r>
            <a:r>
              <a:rPr lang="en-US" err="1"/>
              <a:t>hakutulokset</a:t>
            </a:r>
            <a:r>
              <a:rPr lang="en-US"/>
              <a:t> </a:t>
            </a:r>
            <a:r>
              <a:rPr lang="en-US" err="1"/>
              <a:t>ovat</a:t>
            </a:r>
            <a:r>
              <a:rPr lang="en-US"/>
              <a:t> </a:t>
            </a:r>
            <a:r>
              <a:rPr lang="en-US" err="1"/>
              <a:t>lapsille</a:t>
            </a:r>
            <a:r>
              <a:rPr lang="en-US"/>
              <a:t> </a:t>
            </a:r>
            <a:r>
              <a:rPr lang="en-US" err="1"/>
              <a:t>sopivia</a:t>
            </a:r>
            <a:r>
              <a:rPr lang="en-US"/>
              <a:t>. </a:t>
            </a:r>
            <a:r>
              <a:rPr lang="en-US" err="1"/>
              <a:t>Aikuinen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vaikka</a:t>
            </a:r>
            <a:r>
              <a:rPr lang="en-US"/>
              <a:t> </a:t>
            </a:r>
            <a:r>
              <a:rPr lang="en-US" err="1"/>
              <a:t>tarkistaa</a:t>
            </a:r>
            <a:r>
              <a:rPr lang="en-US"/>
              <a:t> </a:t>
            </a:r>
            <a:r>
              <a:rPr lang="en-US" err="1"/>
              <a:t>mitä</a:t>
            </a:r>
            <a:r>
              <a:rPr lang="en-US"/>
              <a:t> </a:t>
            </a:r>
            <a:r>
              <a:rPr lang="en-US" err="1"/>
              <a:t>kuvahakutuloksia</a:t>
            </a:r>
            <a:r>
              <a:rPr lang="en-US"/>
              <a:t> </a:t>
            </a:r>
            <a:r>
              <a:rPr lang="en-US" err="1"/>
              <a:t>saadaan</a:t>
            </a:r>
            <a:r>
              <a:rPr lang="en-US"/>
              <a:t> </a:t>
            </a:r>
            <a:r>
              <a:rPr lang="en-US" err="1"/>
              <a:t>kun</a:t>
            </a:r>
            <a:r>
              <a:rPr lang="en-US"/>
              <a:t> </a:t>
            </a:r>
            <a:r>
              <a:rPr lang="en-US" err="1"/>
              <a:t>haetaan</a:t>
            </a:r>
            <a:r>
              <a:rPr lang="en-US"/>
              <a:t> </a:t>
            </a:r>
            <a:r>
              <a:rPr lang="en-US" err="1"/>
              <a:t>vaikka</a:t>
            </a:r>
            <a:r>
              <a:rPr lang="en-US"/>
              <a:t> "</a:t>
            </a:r>
            <a:r>
              <a:rPr lang="en-US" err="1"/>
              <a:t>leijona</a:t>
            </a:r>
            <a:r>
              <a:rPr lang="en-US"/>
              <a:t>". </a:t>
            </a:r>
          </a:p>
        </p:txBody>
      </p:sp>
      <p:sp>
        <p:nvSpPr>
          <p:cNvPr id="9" name="Ellipsi 2">
            <a:extLst>
              <a:ext uri="{FF2B5EF4-FFF2-40B4-BE49-F238E27FC236}">
                <a16:creationId xmlns:a16="http://schemas.microsoft.com/office/drawing/2014/main" id="{8C63AB41-D505-AFD1-53B9-CBA5364DDA45}"/>
              </a:ext>
            </a:extLst>
          </p:cNvPr>
          <p:cNvSpPr/>
          <p:nvPr/>
        </p:nvSpPr>
        <p:spPr>
          <a:xfrm>
            <a:off x="9111975" y="209600"/>
            <a:ext cx="375919" cy="396239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Ellipsi 6">
            <a:extLst>
              <a:ext uri="{FF2B5EF4-FFF2-40B4-BE49-F238E27FC236}">
                <a16:creationId xmlns:a16="http://schemas.microsoft.com/office/drawing/2014/main" id="{7BD33405-E6B6-6245-49D5-AEC9BEEEB200}"/>
              </a:ext>
            </a:extLst>
          </p:cNvPr>
          <p:cNvSpPr/>
          <p:nvPr/>
        </p:nvSpPr>
        <p:spPr>
          <a:xfrm>
            <a:off x="9634902" y="211641"/>
            <a:ext cx="375919" cy="39623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FBFD8C8-A1CB-35E0-1DC4-530F5CB0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5894507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teksti, kuvakaappaus, Fontti, ympyrä&#10;&#10;Kuvaus luotu automaattisesti">
            <a:extLst>
              <a:ext uri="{FF2B5EF4-FFF2-40B4-BE49-F238E27FC236}">
                <a16:creationId xmlns:a16="http://schemas.microsoft.com/office/drawing/2014/main" id="{C10012F0-E198-60D6-A85F-983B1DC943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794"/>
            <a:ext cx="12192000" cy="6858000"/>
          </a:xfr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4576FB2-EDBB-5D02-4BC3-9AA491F9C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>
                <a:solidFill>
                  <a:schemeClr val="tx1"/>
                </a:solidFill>
              </a:rPr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85448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9962-264A-5219-D506-6F12EECE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260FB7E-2BE1-C1D9-D8CD-97FB110165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EF5CBFB-6426-85F5-338D-D31C2D8D9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sz="2400" b="1"/>
              <a:t> </a:t>
            </a:r>
            <a:r>
              <a:rPr lang="en-US" sz="2400" b="1" err="1"/>
              <a:t>Värit</a:t>
            </a:r>
            <a:endParaRPr lang="en-US" sz="2400" b="1"/>
          </a:p>
          <a:p>
            <a:pPr marL="685800" indent="-457200">
              <a:buAutoNum type="arabicPeriod"/>
            </a:pPr>
            <a:r>
              <a:rPr lang="en-US" sz="2400" err="1"/>
              <a:t>Katsotaan</a:t>
            </a:r>
            <a:r>
              <a:rPr lang="en-US" sz="2400"/>
              <a:t> </a:t>
            </a:r>
            <a:r>
              <a:rPr lang="en-US" sz="2400" err="1"/>
              <a:t>kielinupun</a:t>
            </a:r>
            <a:r>
              <a:rPr lang="en-US" sz="2400"/>
              <a:t> "</a:t>
            </a:r>
            <a:r>
              <a:rPr lang="en-US" sz="2400" err="1"/>
              <a:t>Missä</a:t>
            </a:r>
            <a:r>
              <a:rPr lang="en-US" sz="2400"/>
              <a:t> </a:t>
            </a:r>
            <a:r>
              <a:rPr lang="en-US" sz="2400" err="1"/>
              <a:t>kasvaa</a:t>
            </a:r>
            <a:r>
              <a:rPr lang="en-US" sz="2400"/>
              <a:t> </a:t>
            </a:r>
            <a:r>
              <a:rPr lang="en-US" sz="2400" err="1"/>
              <a:t>punainen</a:t>
            </a:r>
            <a:r>
              <a:rPr lang="en-US" sz="2400"/>
              <a:t> </a:t>
            </a:r>
            <a:r>
              <a:rPr lang="en-US" sz="2400" err="1"/>
              <a:t>kukka</a:t>
            </a:r>
            <a:r>
              <a:rPr lang="en-US" sz="2400"/>
              <a:t> </a:t>
            </a:r>
            <a:r>
              <a:rPr lang="en-US" sz="2400" err="1"/>
              <a:t>laulu</a:t>
            </a:r>
            <a:r>
              <a:rPr lang="en-US" sz="2400"/>
              <a:t>"</a:t>
            </a:r>
          </a:p>
          <a:p>
            <a:pPr marL="914400" lvl="1"/>
            <a:r>
              <a:rPr lang="en-US">
                <a:hlinkClick r:id="rId3"/>
              </a:rPr>
              <a:t>Kielinuppu: missä kasvaa punainen kukka</a:t>
            </a:r>
            <a:endParaRPr lang="en-US"/>
          </a:p>
          <a:p>
            <a:pPr marL="457200">
              <a:buAutoNum type="arabicPeriod"/>
            </a:pPr>
            <a:r>
              <a:rPr lang="en-US" sz="2400" err="1"/>
              <a:t>Etsitään</a:t>
            </a:r>
            <a:r>
              <a:rPr lang="en-US" sz="2400"/>
              <a:t> </a:t>
            </a:r>
            <a:r>
              <a:rPr lang="en-US" sz="2400" err="1"/>
              <a:t>ryhmätilasta</a:t>
            </a:r>
            <a:r>
              <a:rPr lang="en-US" sz="2400"/>
              <a:t> </a:t>
            </a:r>
            <a:r>
              <a:rPr lang="en-US" sz="2400" err="1"/>
              <a:t>eri</a:t>
            </a:r>
            <a:r>
              <a:rPr lang="en-US" sz="2400"/>
              <a:t> </a:t>
            </a:r>
            <a:r>
              <a:rPr lang="en-US" sz="2400" err="1"/>
              <a:t>värejä</a:t>
            </a:r>
            <a:r>
              <a:rPr lang="en-US" sz="2400"/>
              <a:t>. </a:t>
            </a:r>
            <a:r>
              <a:rPr lang="en-US" sz="2400" err="1"/>
              <a:t>Etsittävän</a:t>
            </a:r>
            <a:r>
              <a:rPr lang="en-US" sz="2400"/>
              <a:t> </a:t>
            </a:r>
            <a:r>
              <a:rPr lang="en-US" sz="2400" err="1"/>
              <a:t>värin</a:t>
            </a:r>
            <a:r>
              <a:rPr lang="en-US" sz="2400"/>
              <a:t> </a:t>
            </a:r>
            <a:r>
              <a:rPr lang="en-US" sz="2400" err="1"/>
              <a:t>havainnollistamiseen</a:t>
            </a:r>
            <a:r>
              <a:rPr lang="en-US" sz="2400"/>
              <a:t> </a:t>
            </a:r>
            <a:r>
              <a:rPr lang="en-US" sz="2400" err="1"/>
              <a:t>voi</a:t>
            </a:r>
            <a:r>
              <a:rPr lang="en-US" sz="2400"/>
              <a:t> </a:t>
            </a:r>
            <a:r>
              <a:rPr lang="en-US" sz="2400" err="1"/>
              <a:t>käyttää</a:t>
            </a:r>
            <a:r>
              <a:rPr lang="en-US" sz="2400"/>
              <a:t> </a:t>
            </a:r>
            <a:r>
              <a:rPr lang="en-US" sz="2400" err="1"/>
              <a:t>esim</a:t>
            </a:r>
            <a:r>
              <a:rPr lang="en-US" sz="2400"/>
              <a:t>. </a:t>
            </a:r>
            <a:r>
              <a:rPr lang="en-US" sz="2400" err="1"/>
              <a:t>Huiveja</a:t>
            </a:r>
            <a:r>
              <a:rPr lang="en-US" sz="2400"/>
              <a:t>,  </a:t>
            </a:r>
            <a:r>
              <a:rPr lang="en-US" sz="2400" err="1"/>
              <a:t>värikortteja</a:t>
            </a:r>
            <a:r>
              <a:rPr lang="en-US" sz="2400"/>
              <a:t>, </a:t>
            </a:r>
            <a:r>
              <a:rPr lang="en-US" sz="2400" err="1"/>
              <a:t>värillistä</a:t>
            </a:r>
            <a:r>
              <a:rPr lang="en-US" sz="2400"/>
              <a:t> </a:t>
            </a:r>
            <a:r>
              <a:rPr lang="en-US" sz="2400" err="1"/>
              <a:t>paperia</a:t>
            </a:r>
            <a:r>
              <a:rPr lang="en-US" sz="2400"/>
              <a:t> tai  </a:t>
            </a:r>
            <a:r>
              <a:rPr lang="en-US" sz="2400" err="1"/>
              <a:t>rakennuspalikoita</a:t>
            </a:r>
            <a:r>
              <a:rPr lang="en-US" sz="2400"/>
              <a:t>.  </a:t>
            </a:r>
          </a:p>
          <a:p>
            <a:pPr marL="457200">
              <a:buAutoNum type="arabicPeriod"/>
            </a:pPr>
            <a:r>
              <a:rPr lang="en-US" sz="2400" err="1"/>
              <a:t>Pelatkaa</a:t>
            </a:r>
            <a:r>
              <a:rPr lang="en-US" sz="2400"/>
              <a:t> </a:t>
            </a:r>
            <a:r>
              <a:rPr lang="en-US" sz="2400" err="1"/>
              <a:t>oppi</a:t>
            </a:r>
            <a:r>
              <a:rPr lang="en-US" sz="2400"/>
              <a:t> ja </a:t>
            </a:r>
            <a:r>
              <a:rPr lang="en-US" sz="2400" err="1"/>
              <a:t>ilon</a:t>
            </a:r>
            <a:r>
              <a:rPr lang="en-US" sz="2400"/>
              <a:t> </a:t>
            </a:r>
            <a:r>
              <a:rPr lang="en-US" sz="2400" err="1"/>
              <a:t>sivuilta</a:t>
            </a:r>
            <a:r>
              <a:rPr lang="en-US" sz="2400"/>
              <a:t> </a:t>
            </a:r>
            <a:r>
              <a:rPr lang="en-US" sz="2400" err="1"/>
              <a:t>tunnista</a:t>
            </a:r>
            <a:r>
              <a:rPr lang="en-US" sz="2400"/>
              <a:t> </a:t>
            </a:r>
            <a:r>
              <a:rPr lang="en-US" sz="2400" err="1"/>
              <a:t>värit</a:t>
            </a:r>
            <a:r>
              <a:rPr lang="en-US" sz="2400"/>
              <a:t> </a:t>
            </a:r>
            <a:r>
              <a:rPr lang="en-US" sz="2400" err="1"/>
              <a:t>peliä</a:t>
            </a:r>
            <a:endParaRPr lang="en-US" sz="2400"/>
          </a:p>
          <a:p>
            <a:pPr marL="914400" lvl="1"/>
            <a:r>
              <a:rPr lang="en-US">
                <a:hlinkClick r:id="rId4"/>
              </a:rPr>
              <a:t>Oppi ja ilo: tunnista värit</a:t>
            </a:r>
            <a:endParaRPr lang="en-US"/>
          </a:p>
          <a:p>
            <a:pPr marL="914400" lvl="1"/>
            <a:endParaRPr lang="en-US" sz="1500"/>
          </a:p>
          <a:p>
            <a:pPr marL="0">
              <a:buAutoNum type="arabicPeriod"/>
            </a:pPr>
            <a:endParaRPr lang="en-US" sz="1500"/>
          </a:p>
          <a:p>
            <a:pPr marL="0">
              <a:buAutoNum type="arabicPeriod"/>
            </a:pPr>
            <a:endParaRPr lang="en-US" sz="150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2B686FB-43D2-CB30-FD1C-13B3C4542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3183806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0E2C14-FE57-FF25-3047-832AF78EC7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0818" y="1824976"/>
            <a:ext cx="6096000" cy="34290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44B61A-DBA3-84AD-9795-3C1299DC6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2382" y="1248352"/>
            <a:ext cx="5181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Lumiukko</a:t>
            </a:r>
            <a:endParaRPr lang="en-US" b="1"/>
          </a:p>
          <a:p>
            <a:r>
              <a:rPr lang="en-US" err="1"/>
              <a:t>Lukekaa</a:t>
            </a:r>
            <a:r>
              <a:rPr lang="en-US"/>
              <a:t> </a:t>
            </a:r>
            <a:r>
              <a:rPr lang="en-US" err="1"/>
              <a:t>yhdessä</a:t>
            </a:r>
            <a:r>
              <a:rPr lang="en-US"/>
              <a:t> </a:t>
            </a:r>
            <a:r>
              <a:rPr lang="en-US" err="1"/>
              <a:t>lumiukkoaiheinen</a:t>
            </a:r>
            <a:r>
              <a:rPr lang="en-US"/>
              <a:t> </a:t>
            </a:r>
            <a:r>
              <a:rPr lang="en-US" err="1"/>
              <a:t>satu</a:t>
            </a:r>
            <a:r>
              <a:rPr lang="en-US"/>
              <a:t> </a:t>
            </a:r>
          </a:p>
          <a:p>
            <a:r>
              <a:rPr lang="en-US" err="1"/>
              <a:t>Tehkää</a:t>
            </a:r>
            <a:r>
              <a:rPr lang="en-US"/>
              <a:t> </a:t>
            </a:r>
            <a:r>
              <a:rPr lang="en-US" err="1"/>
              <a:t>yhdessä</a:t>
            </a:r>
            <a:r>
              <a:rPr lang="en-US"/>
              <a:t> Siinan </a:t>
            </a:r>
            <a:r>
              <a:rPr lang="en-US" err="1"/>
              <a:t>taikaradion</a:t>
            </a:r>
            <a:r>
              <a:rPr lang="en-US"/>
              <a:t> </a:t>
            </a:r>
            <a:r>
              <a:rPr lang="en-US" err="1"/>
              <a:t>lumiukkojumppa</a:t>
            </a:r>
            <a:endParaRPr lang="en-US"/>
          </a:p>
          <a:p>
            <a:pPr marL="971550" lvl="1" indent="-514350">
              <a:buFont typeface="Courier New"/>
              <a:buChar char="o"/>
            </a:pPr>
            <a:r>
              <a:rPr lang="en-US">
                <a:ea typeface="+mn-lt"/>
                <a:cs typeface="+mn-lt"/>
                <a:hlinkClick r:id="rId3"/>
              </a:rPr>
              <a:t>Siinan taikaradio: lumiukkojumppa</a:t>
            </a:r>
            <a:endParaRPr lang="en-US">
              <a:ea typeface="+mn-lt"/>
              <a:cs typeface="+mn-lt"/>
            </a:endParaRPr>
          </a:p>
          <a:p>
            <a:r>
              <a:rPr lang="en-US" err="1">
                <a:ea typeface="+mn-lt"/>
                <a:cs typeface="+mn-lt"/>
              </a:rPr>
              <a:t>Kootkaa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yhdessä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lumiukkoja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valmiista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kuvioista</a:t>
            </a:r>
            <a:r>
              <a:rPr lang="en-US">
                <a:ea typeface="+mn-lt"/>
                <a:cs typeface="+mn-lt"/>
              </a:rPr>
              <a:t> tai </a:t>
            </a:r>
            <a:r>
              <a:rPr lang="en-US" err="1">
                <a:ea typeface="+mn-lt"/>
                <a:cs typeface="+mn-lt"/>
              </a:rPr>
              <a:t>jokainen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piirtää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oman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lumiukon</a:t>
            </a:r>
            <a:r>
              <a:rPr lang="en-US">
                <a:ea typeface="+mn-lt"/>
                <a:cs typeface="+mn-lt"/>
              </a:rPr>
              <a:t> </a:t>
            </a:r>
          </a:p>
          <a:p>
            <a:pPr marL="971550" lvl="1" indent="-514350">
              <a:buFont typeface="Courier New"/>
              <a:buChar char="o"/>
            </a:pPr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8CB01FA-D5CD-E9D0-21F8-74CE17BA5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40321983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877A65D-1083-E265-B3D9-A686FAE270F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2496" y="2048487"/>
            <a:ext cx="5181600" cy="2964873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CB1489-70CE-3BF8-2BAB-8A5E342E9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6886" y="1825625"/>
            <a:ext cx="5344885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err="1">
                <a:latin typeface="Arial"/>
                <a:cs typeface="Arial"/>
              </a:rPr>
              <a:t>Eläimet</a:t>
            </a:r>
            <a:endParaRPr lang="en-US" sz="2400" err="1">
              <a:latin typeface="Arial"/>
              <a:cs typeface="Arial"/>
            </a:endParaRPr>
          </a:p>
          <a:p>
            <a:pPr marL="0"/>
            <a:r>
              <a:rPr lang="en-US" sz="2400" err="1">
                <a:latin typeface="Arial"/>
                <a:cs typeface="Arial"/>
              </a:rPr>
              <a:t>Nimetkää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erilaisia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eläimiä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esim</a:t>
            </a:r>
            <a:r>
              <a:rPr lang="en-US" sz="2400">
                <a:latin typeface="Arial"/>
                <a:cs typeface="Arial"/>
              </a:rPr>
              <a:t>. </a:t>
            </a:r>
            <a:r>
              <a:rPr lang="en-US" sz="2400" err="1">
                <a:latin typeface="Arial"/>
                <a:cs typeface="Arial"/>
              </a:rPr>
              <a:t>kuvien</a:t>
            </a:r>
            <a:r>
              <a:rPr lang="en-US" sz="2400">
                <a:latin typeface="Arial"/>
                <a:cs typeface="Arial"/>
              </a:rPr>
              <a:t> tai </a:t>
            </a:r>
            <a:r>
              <a:rPr lang="en-US" sz="2400" err="1">
                <a:latin typeface="Arial"/>
                <a:cs typeface="Arial"/>
              </a:rPr>
              <a:t>oheisen</a:t>
            </a:r>
            <a:r>
              <a:rPr lang="en-US" sz="2400">
                <a:latin typeface="Arial"/>
                <a:cs typeface="Arial"/>
              </a:rPr>
              <a:t> Canva-</a:t>
            </a:r>
            <a:r>
              <a:rPr lang="en-US" sz="2400" err="1">
                <a:latin typeface="Arial"/>
                <a:cs typeface="Arial"/>
              </a:rPr>
              <a:t>esityksen</a:t>
            </a:r>
            <a:r>
              <a:rPr lang="en-US" sz="2400">
                <a:latin typeface="Arial"/>
                <a:cs typeface="Arial"/>
              </a:rPr>
              <a:t> </a:t>
            </a:r>
            <a:r>
              <a:rPr lang="en-US" sz="2400" err="1">
                <a:latin typeface="Arial"/>
                <a:cs typeface="Arial"/>
              </a:rPr>
              <a:t>avulla</a:t>
            </a:r>
            <a:endParaRPr lang="en-US" sz="2400">
              <a:latin typeface="Arial"/>
              <a:cs typeface="Arial"/>
            </a:endParaRPr>
          </a:p>
          <a:p>
            <a:pPr marL="457200" lvl="1">
              <a:buFont typeface="Courier New,monospace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  <a:hlinkClick r:id="rId3"/>
              </a:rPr>
              <a:t>https://www.canva.com/design/DAF3r-eQndM/-g5C8_bT1O5J7EfQjkGc5w/edit?utm_content=DAF3r-eQndM&amp;utm_campaign=designshare&amp;utm_medium=link2&amp;utm_source=sharebutton</a:t>
            </a:r>
            <a:endParaRPr lang="en-US" sz="2000">
              <a:latin typeface="Arial"/>
              <a:cs typeface="Arial"/>
            </a:endParaRPr>
          </a:p>
          <a:p>
            <a:pPr marL="0">
              <a:buFont typeface="Courier New,monospace" panose="020B0604020202020204" pitchFamily="34" charset="0"/>
              <a:buChar char="o"/>
            </a:pPr>
            <a:r>
              <a:rPr lang="en-US" sz="2400" err="1">
                <a:latin typeface="Arial"/>
                <a:cs typeface="Arial"/>
              </a:rPr>
              <a:t>Pelatkaa</a:t>
            </a:r>
            <a:r>
              <a:rPr lang="en-US" sz="2400">
                <a:latin typeface="Arial"/>
                <a:cs typeface="Arial"/>
              </a:rPr>
              <a:t> </a:t>
            </a:r>
            <a:r>
              <a:rPr lang="en-US" sz="2400" err="1">
                <a:latin typeface="Arial"/>
                <a:cs typeface="Arial"/>
              </a:rPr>
              <a:t>eläinmuistipelejä</a:t>
            </a:r>
            <a:r>
              <a:rPr lang="en-US" sz="2400">
                <a:latin typeface="Arial"/>
                <a:cs typeface="Arial"/>
              </a:rPr>
              <a:t> tai -</a:t>
            </a:r>
            <a:r>
              <a:rPr lang="en-US" sz="2400" err="1">
                <a:latin typeface="Arial"/>
                <a:cs typeface="Arial"/>
              </a:rPr>
              <a:t>palapelejä</a:t>
            </a:r>
            <a:r>
              <a:rPr lang="en-US" sz="2400">
                <a:latin typeface="Arial"/>
                <a:cs typeface="Arial"/>
              </a:rPr>
              <a:t> </a:t>
            </a:r>
          </a:p>
          <a:p>
            <a:pPr marL="0">
              <a:buFont typeface="Courier New,monospace" panose="020B0604020202020204" pitchFamily="34" charset="0"/>
              <a:buChar char="o"/>
            </a:pPr>
            <a:r>
              <a:rPr lang="en-US" sz="2000" err="1">
                <a:latin typeface="Arial"/>
                <a:cs typeface="Arial"/>
              </a:rPr>
              <a:t>Papunetin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sivuilta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löytyy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digitaaliset</a:t>
            </a:r>
            <a:r>
              <a:rPr lang="en-US" sz="2000">
                <a:latin typeface="Arial"/>
                <a:cs typeface="Arial"/>
              </a:rPr>
              <a:t> </a:t>
            </a:r>
            <a:r>
              <a:rPr lang="en-US" sz="2000" err="1">
                <a:latin typeface="Arial"/>
                <a:cs typeface="Arial"/>
              </a:rPr>
              <a:t>versio</a:t>
            </a:r>
            <a:endParaRPr lang="en-US" sz="2000">
              <a:latin typeface="Arial"/>
              <a:cs typeface="Arial"/>
            </a:endParaRPr>
          </a:p>
          <a:p>
            <a:pPr marL="457200" lvl="1">
              <a:buFont typeface="Courier New,monospace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  <a:hlinkClick r:id="rId4"/>
              </a:rPr>
              <a:t>Papunetin eläinpalapeli</a:t>
            </a:r>
            <a:r>
              <a:rPr lang="en-US" sz="2000">
                <a:latin typeface="Arial"/>
                <a:cs typeface="Arial"/>
              </a:rPr>
              <a:t> </a:t>
            </a:r>
          </a:p>
          <a:p>
            <a:pPr marL="457200" lvl="1">
              <a:buFont typeface="Courier New,monospace" panose="020B0604020202020204" pitchFamily="34" charset="0"/>
              <a:buChar char="o"/>
            </a:pPr>
            <a:r>
              <a:rPr lang="en-US" sz="2000">
                <a:latin typeface="Arial"/>
                <a:cs typeface="Arial"/>
                <a:hlinkClick r:id="rId5"/>
              </a:rPr>
              <a:t>Palapeli (papunet.net)</a:t>
            </a:r>
            <a:endParaRPr lang="en-US" sz="2000">
              <a:latin typeface="Arial"/>
              <a:cs typeface="Arial"/>
            </a:endParaRPr>
          </a:p>
          <a:p>
            <a:pPr marL="0">
              <a:buFont typeface="Courier New,monospace" panose="020B0604020202020204" pitchFamily="34" charset="0"/>
              <a:buChar char="o"/>
            </a:pPr>
            <a:endParaRPr lang="en-US" sz="240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5EBC2DF-44B3-E19B-C3AA-4AD2AB8C4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760988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2D8A335-AF8A-CFE3-2A50-8E45F6E75A5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26570" y="1907815"/>
            <a:ext cx="5440195" cy="3060109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8D7FB6B-4652-B4BD-AA68-0D9ED59EE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9570" y="1825625"/>
            <a:ext cx="4771178" cy="438890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b="1" err="1"/>
              <a:t>Kapteeni</a:t>
            </a:r>
            <a:r>
              <a:rPr lang="en-US" b="1"/>
              <a:t> </a:t>
            </a:r>
            <a:r>
              <a:rPr lang="en-US" b="1" err="1"/>
              <a:t>käskee</a:t>
            </a:r>
            <a:r>
              <a:rPr lang="en-US" b="1"/>
              <a:t>- </a:t>
            </a:r>
            <a:r>
              <a:rPr lang="en-US" b="1" err="1"/>
              <a:t>leikki</a:t>
            </a:r>
            <a:endParaRPr lang="en-US" b="1"/>
          </a:p>
          <a:p>
            <a:r>
              <a:rPr lang="en-US" err="1"/>
              <a:t>Leikkikää</a:t>
            </a:r>
            <a:r>
              <a:rPr lang="en-US"/>
              <a:t> </a:t>
            </a:r>
            <a:r>
              <a:rPr lang="en-US" err="1"/>
              <a:t>kapteeni</a:t>
            </a:r>
            <a:r>
              <a:rPr lang="en-US"/>
              <a:t> </a:t>
            </a:r>
            <a:r>
              <a:rPr lang="en-US" err="1"/>
              <a:t>käskee</a:t>
            </a:r>
            <a:r>
              <a:rPr lang="en-US"/>
              <a:t>- </a:t>
            </a:r>
            <a:r>
              <a:rPr lang="en-US" err="1"/>
              <a:t>leikkiä</a:t>
            </a:r>
            <a:r>
              <a:rPr lang="en-US"/>
              <a:t>. </a:t>
            </a:r>
          </a:p>
          <a:p>
            <a:r>
              <a:rPr lang="en-US" err="1"/>
              <a:t>Ohjeet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antaa</a:t>
            </a:r>
            <a:r>
              <a:rPr lang="en-US"/>
              <a:t> </a:t>
            </a:r>
            <a:r>
              <a:rPr lang="en-US" err="1"/>
              <a:t>esim</a:t>
            </a:r>
            <a:r>
              <a:rPr lang="en-US"/>
              <a:t>. </a:t>
            </a:r>
            <a:r>
              <a:rPr lang="en-US" err="1"/>
              <a:t>Sanallisesti</a:t>
            </a:r>
            <a:r>
              <a:rPr lang="en-US"/>
              <a:t> tai </a:t>
            </a:r>
            <a:r>
              <a:rPr lang="en-US" err="1"/>
              <a:t>kuvallisesti</a:t>
            </a:r>
            <a:endParaRPr lang="en-US"/>
          </a:p>
          <a:p>
            <a:r>
              <a:rPr lang="en-US" err="1"/>
              <a:t>Aikuinen</a:t>
            </a:r>
            <a:r>
              <a:rPr lang="en-US"/>
              <a:t> </a:t>
            </a:r>
            <a:r>
              <a:rPr lang="en-US" err="1"/>
              <a:t>voi</a:t>
            </a:r>
            <a:r>
              <a:rPr lang="en-US"/>
              <a:t> olla </a:t>
            </a:r>
            <a:r>
              <a:rPr lang="en-US" err="1"/>
              <a:t>ensimmäinen</a:t>
            </a:r>
            <a:r>
              <a:rPr lang="en-US"/>
              <a:t> </a:t>
            </a:r>
            <a:r>
              <a:rPr lang="en-US" err="1"/>
              <a:t>kapteeni</a:t>
            </a:r>
            <a:r>
              <a:rPr lang="en-US"/>
              <a:t>, </a:t>
            </a:r>
            <a:r>
              <a:rPr lang="en-US" err="1"/>
              <a:t>jos</a:t>
            </a:r>
            <a:r>
              <a:rPr lang="en-US"/>
              <a:t> </a:t>
            </a:r>
            <a:r>
              <a:rPr lang="en-US" err="1"/>
              <a:t>leikki</a:t>
            </a:r>
            <a:r>
              <a:rPr lang="en-US"/>
              <a:t> </a:t>
            </a:r>
            <a:r>
              <a:rPr lang="en-US" err="1"/>
              <a:t>ei</a:t>
            </a:r>
            <a:r>
              <a:rPr lang="en-US"/>
              <a:t> ole tutu. </a:t>
            </a:r>
            <a:r>
              <a:rPr lang="en-US" err="1"/>
              <a:t>Sitten</a:t>
            </a:r>
            <a:r>
              <a:rPr lang="en-US"/>
              <a:t>- on </a:t>
            </a:r>
            <a:r>
              <a:rPr lang="en-US" err="1"/>
              <a:t>lasten</a:t>
            </a:r>
            <a:r>
              <a:rPr lang="en-US"/>
              <a:t> </a:t>
            </a:r>
            <a:r>
              <a:rPr lang="en-US" err="1"/>
              <a:t>vuoro</a:t>
            </a:r>
            <a:r>
              <a:rPr lang="en-US"/>
              <a:t>.  </a:t>
            </a:r>
            <a:r>
              <a:rPr lang="en-US" err="1"/>
              <a:t>Sikuinen</a:t>
            </a:r>
            <a:r>
              <a:rPr lang="en-US"/>
              <a:t> ja </a:t>
            </a:r>
            <a:r>
              <a:rPr lang="en-US" err="1"/>
              <a:t>lapsi</a:t>
            </a:r>
            <a:r>
              <a:rPr lang="en-US"/>
              <a:t> </a:t>
            </a:r>
            <a:r>
              <a:rPr lang="en-US" err="1"/>
              <a:t>voivat</a:t>
            </a:r>
            <a:r>
              <a:rPr lang="en-US"/>
              <a:t> </a:t>
            </a:r>
            <a:r>
              <a:rPr lang="en-US" err="1"/>
              <a:t>tarvittessa</a:t>
            </a:r>
            <a:r>
              <a:rPr lang="en-US"/>
              <a:t> </a:t>
            </a:r>
            <a:r>
              <a:rPr lang="en-US" err="1"/>
              <a:t>muodostaa</a:t>
            </a:r>
            <a:r>
              <a:rPr lang="en-US"/>
              <a:t> </a:t>
            </a:r>
            <a:r>
              <a:rPr lang="en-US" err="1"/>
              <a:t>kapteeni</a:t>
            </a:r>
            <a:r>
              <a:rPr lang="en-US"/>
              <a:t> </a:t>
            </a:r>
            <a:r>
              <a:rPr lang="en-US" err="1"/>
              <a:t>parin</a:t>
            </a:r>
            <a:endParaRPr lang="en-US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FB4E905A-2C0A-7703-E129-ED6A779BB97D}"/>
              </a:ext>
            </a:extLst>
          </p:cNvPr>
          <p:cNvSpPr/>
          <p:nvPr/>
        </p:nvSpPr>
        <p:spPr>
          <a:xfrm>
            <a:off x="9472275" y="213619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29D1CB2-36E3-66F3-AEBA-C49F4FF80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5938713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imetään eläimiä">
            <a:hlinkClick r:id="" action="ppaction://media"/>
            <a:extLst>
              <a:ext uri="{FF2B5EF4-FFF2-40B4-BE49-F238E27FC236}">
                <a16:creationId xmlns:a16="http://schemas.microsoft.com/office/drawing/2014/main" id="{9C92E46D-4EBC-A926-1030-58F035CFE4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53" y="-941"/>
            <a:ext cx="12192705" cy="685988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8A1E5F2-C8DA-E940-C2C0-8DD61905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314496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B93FF-AB14-C183-1D51-E51FAAC0FD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04F9533A-2C6A-11C8-81EA-015FC83B04B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57C6B7E-9712-2B6A-7FB1-44E6CA54F2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b="1" err="1"/>
              <a:t>Autorata</a:t>
            </a:r>
            <a:r>
              <a:rPr lang="en-US" b="1"/>
              <a:t> </a:t>
            </a:r>
          </a:p>
          <a:p>
            <a:pPr marL="0"/>
            <a:r>
              <a:rPr lang="en-US" err="1"/>
              <a:t>Laulakaa</a:t>
            </a:r>
            <a:r>
              <a:rPr lang="en-US"/>
              <a:t> ja </a:t>
            </a:r>
            <a:r>
              <a:rPr lang="en-US" err="1"/>
              <a:t>leikkikää</a:t>
            </a:r>
            <a:r>
              <a:rPr lang="en-US"/>
              <a:t> </a:t>
            </a:r>
            <a:r>
              <a:rPr lang="en-US" err="1"/>
              <a:t>yhdessä</a:t>
            </a:r>
            <a:r>
              <a:rPr lang="en-US"/>
              <a:t> Siinan </a:t>
            </a:r>
            <a:r>
              <a:rPr lang="en-US" err="1"/>
              <a:t>taikaradion</a:t>
            </a:r>
            <a:r>
              <a:rPr lang="en-US"/>
              <a:t> </a:t>
            </a:r>
            <a:r>
              <a:rPr lang="en-US" err="1"/>
              <a:t>autolla</a:t>
            </a:r>
            <a:r>
              <a:rPr lang="en-US"/>
              <a:t> </a:t>
            </a:r>
            <a:r>
              <a:rPr lang="en-US" err="1"/>
              <a:t>ajetaan</a:t>
            </a:r>
            <a:r>
              <a:rPr lang="en-US"/>
              <a:t> </a:t>
            </a:r>
            <a:r>
              <a:rPr lang="en-US" err="1"/>
              <a:t>varovasti</a:t>
            </a:r>
            <a:r>
              <a:rPr lang="en-US"/>
              <a:t> </a:t>
            </a:r>
            <a:r>
              <a:rPr lang="en-US" err="1"/>
              <a:t>laulu</a:t>
            </a:r>
            <a:endParaRPr lang="en-US"/>
          </a:p>
          <a:p>
            <a:pPr marL="457200"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  <a:hlinkClick r:id="rId3"/>
              </a:rPr>
              <a:t>Siinan taikaradio: Autolla ajetaan varo varovasti</a:t>
            </a:r>
            <a:endParaRPr lang="en-US"/>
          </a:p>
          <a:p>
            <a:pPr marL="0"/>
            <a:r>
              <a:rPr lang="en-US" err="1"/>
              <a:t>Suunnitelkaa</a:t>
            </a:r>
            <a:r>
              <a:rPr lang="en-US"/>
              <a:t> </a:t>
            </a:r>
            <a:r>
              <a:rPr lang="en-US" err="1"/>
              <a:t>yhdessä</a:t>
            </a:r>
            <a:r>
              <a:rPr lang="en-US"/>
              <a:t> </a:t>
            </a:r>
            <a:r>
              <a:rPr lang="en-US" err="1"/>
              <a:t>autorata</a:t>
            </a:r>
            <a:endParaRPr lang="en-US"/>
          </a:p>
          <a:p>
            <a:pPr>
              <a:buFont typeface="Arial"/>
            </a:pPr>
            <a:r>
              <a:rPr lang="en-US" err="1"/>
              <a:t>Rakentakaa</a:t>
            </a:r>
            <a:r>
              <a:rPr lang="en-US"/>
              <a:t> </a:t>
            </a:r>
            <a:r>
              <a:rPr lang="en-US" err="1"/>
              <a:t>palikoista</a:t>
            </a:r>
            <a:r>
              <a:rPr lang="en-US"/>
              <a:t>, </a:t>
            </a:r>
            <a:r>
              <a:rPr lang="en-US" err="1"/>
              <a:t>leluista</a:t>
            </a:r>
            <a:r>
              <a:rPr lang="en-US"/>
              <a:t> tai </a:t>
            </a:r>
            <a:r>
              <a:rPr lang="en-US" err="1"/>
              <a:t>teipistä</a:t>
            </a:r>
            <a:r>
              <a:rPr lang="en-US"/>
              <a:t> </a:t>
            </a:r>
            <a:r>
              <a:rPr lang="en-US" err="1"/>
              <a:t>suunnittelemanne</a:t>
            </a:r>
            <a:r>
              <a:rPr lang="en-US"/>
              <a:t> rata. </a:t>
            </a:r>
          </a:p>
          <a:p>
            <a:pPr>
              <a:buFont typeface="Arial"/>
            </a:pPr>
            <a:r>
              <a:rPr lang="en-US" err="1"/>
              <a:t>Ottakaa</a:t>
            </a:r>
            <a:r>
              <a:rPr lang="en-US"/>
              <a:t> </a:t>
            </a:r>
            <a:r>
              <a:rPr lang="en-US" err="1"/>
              <a:t>esiin</a:t>
            </a:r>
            <a:r>
              <a:rPr lang="en-US"/>
              <a:t> </a:t>
            </a:r>
            <a:r>
              <a:rPr lang="en-US" err="1"/>
              <a:t>leluautoja</a:t>
            </a:r>
            <a:r>
              <a:rPr lang="en-US"/>
              <a:t> tai Brion </a:t>
            </a:r>
            <a:r>
              <a:rPr lang="en-US" err="1"/>
              <a:t>kauko-ohjattava</a:t>
            </a:r>
            <a:r>
              <a:rPr lang="en-US"/>
              <a:t> auto ja </a:t>
            </a:r>
            <a:r>
              <a:rPr lang="en-US" err="1"/>
              <a:t>koettakaa</a:t>
            </a:r>
            <a:r>
              <a:rPr lang="en-US"/>
              <a:t> </a:t>
            </a:r>
            <a:r>
              <a:rPr lang="en-US" err="1"/>
              <a:t>ajaa</a:t>
            </a:r>
            <a:r>
              <a:rPr lang="en-US"/>
              <a:t> </a:t>
            </a:r>
            <a:r>
              <a:rPr lang="en-US" err="1"/>
              <a:t>reitti</a:t>
            </a:r>
            <a:r>
              <a:rPr lang="en-US"/>
              <a:t> </a:t>
            </a:r>
            <a:r>
              <a:rPr lang="en-US" err="1"/>
              <a:t>alusta</a:t>
            </a:r>
            <a:r>
              <a:rPr lang="en-US"/>
              <a:t> </a:t>
            </a:r>
            <a:r>
              <a:rPr lang="en-US" err="1"/>
              <a:t>loppuun</a:t>
            </a:r>
            <a:r>
              <a:rPr lang="en-US"/>
              <a:t>. </a:t>
            </a:r>
          </a:p>
          <a:p>
            <a:pPr>
              <a:buFont typeface="Arial"/>
            </a:pPr>
            <a:r>
              <a:rPr lang="en-US" err="1"/>
              <a:t>Samalla</a:t>
            </a:r>
            <a:r>
              <a:rPr lang="en-US"/>
              <a:t> </a:t>
            </a:r>
            <a:r>
              <a:rPr lang="en-US" err="1"/>
              <a:t>voitte</a:t>
            </a:r>
            <a:r>
              <a:rPr lang="en-US"/>
              <a:t> </a:t>
            </a:r>
            <a:r>
              <a:rPr lang="en-US" err="1"/>
              <a:t>jutella</a:t>
            </a:r>
            <a:r>
              <a:rPr lang="en-US"/>
              <a:t> </a:t>
            </a:r>
            <a:r>
              <a:rPr lang="en-US" err="1"/>
              <a:t>suunnista</a:t>
            </a:r>
            <a:r>
              <a:rPr lang="en-US"/>
              <a:t> (</a:t>
            </a:r>
            <a:r>
              <a:rPr lang="en-US" err="1"/>
              <a:t>eteen</a:t>
            </a:r>
            <a:r>
              <a:rPr lang="en-US"/>
              <a:t>, </a:t>
            </a:r>
            <a:r>
              <a:rPr lang="en-US" err="1"/>
              <a:t>taakse</a:t>
            </a:r>
            <a:r>
              <a:rPr lang="en-US"/>
              <a:t>, </a:t>
            </a:r>
            <a:r>
              <a:rPr lang="en-US" err="1"/>
              <a:t>sivulle</a:t>
            </a:r>
            <a:r>
              <a:rPr lang="en-US"/>
              <a:t>...)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1D58ADD-3F07-817D-9651-E1B0B59B0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80625" y="6366077"/>
            <a:ext cx="4114800" cy="365125"/>
          </a:xfrm>
        </p:spPr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9468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6AF26-546F-9997-AAE8-C1E4183DE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0837765-440A-79CF-24D6-CC03957007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8545" y="1617158"/>
            <a:ext cx="5818910" cy="3302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01EA0F0-4089-2EFF-83A7-B21C0DD6397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fi-FI" sz="2400" b="1"/>
              <a:t>Autopesula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Katsokaa yhdessä </a:t>
            </a:r>
            <a:r>
              <a:rPr lang="fi-FI" sz="2400" kern="100" err="1">
                <a:effectLst/>
                <a:latin typeface="Calibri"/>
                <a:ea typeface="Calibri" panose="020F0502020204030204" pitchFamily="34" charset="0"/>
                <a:cs typeface="Times New Roman"/>
              </a:rPr>
              <a:t>Fröbelin</a:t>
            </a:r>
            <a:r>
              <a:rPr lang="fi-FI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palikoiden autopesula leikkilaulu</a:t>
            </a:r>
          </a:p>
          <a:p>
            <a:pPr marL="800100" lvl="1" indent="-342900">
              <a:lnSpc>
                <a:spcPct val="107000"/>
              </a:lnSpc>
              <a:buFont typeface="Courier New" panose="020B0604020202020204" pitchFamily="34" charset="0"/>
              <a:buChar char="o"/>
            </a:pPr>
            <a:r>
              <a:rPr lang="fi-FI" kern="100">
                <a:ea typeface="+mn-lt"/>
                <a:cs typeface="+mn-lt"/>
                <a:hlinkClick r:id="rId3"/>
              </a:rPr>
              <a:t>Fröbelin palikat: Autopesula</a:t>
            </a:r>
            <a:endParaRPr lang="fi-FI" kern="100">
              <a:latin typeface="Calibri"/>
              <a:ea typeface="Calibri" panose="020F0502020204030204" pitchFamily="34" charset="0"/>
              <a:cs typeface="Times New Roman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fi-FI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Miettikää yhdessä mitä autopesulassa voi olla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fi-FI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Rakentakaa autopesula tarjolla olevista</a:t>
            </a:r>
            <a:r>
              <a:rPr lang="fi-FI" sz="2400" kern="100"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fi-FI" sz="2400" kern="100">
                <a:effectLst/>
                <a:latin typeface="Calibri"/>
                <a:ea typeface="Calibri" panose="020F0502020204030204" pitchFamily="34" charset="0"/>
                <a:cs typeface="Times New Roman"/>
              </a:rPr>
              <a:t> </a:t>
            </a:r>
            <a:r>
              <a:rPr lang="fi-FI" sz="2400" kern="100">
                <a:latin typeface="Calibri"/>
                <a:ea typeface="Calibri" panose="020F0502020204030204" pitchFamily="34" charset="0"/>
                <a:cs typeface="Times New Roman"/>
              </a:rPr>
              <a:t>materiaaleista  (palikat, kierrätysmateriaalit tms.) ja nauttikaa yhteisestä leikistä</a:t>
            </a:r>
            <a:endParaRPr lang="fi-FI" sz="2400" kern="100">
              <a:effectLst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419CD22-58B4-8241-452F-BEEA097D8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2615398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D9962-264A-5219-D506-6F12EECE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CD02E15-E995-D42D-FE59-3EC429FFBC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EF5CBFB-6426-85F5-338D-D31C2D8D93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27591" y="1367744"/>
            <a:ext cx="5721484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err="1">
                <a:ea typeface="+mn-lt"/>
                <a:cs typeface="+mn-lt"/>
              </a:rPr>
              <a:t>Värit</a:t>
            </a:r>
            <a:r>
              <a:rPr lang="en-US" sz="2400" b="1">
                <a:ea typeface="+mn-lt"/>
                <a:cs typeface="+mn-lt"/>
              </a:rPr>
              <a:t> 2</a:t>
            </a:r>
            <a:endParaRPr lang="en-US" b="1"/>
          </a:p>
          <a:p>
            <a:pPr marL="685800" indent="-457200">
              <a:buAutoNum type="arabicPeriod"/>
            </a:pPr>
            <a:r>
              <a:rPr lang="en-US" sz="2000" err="1"/>
              <a:t>Katsotaan</a:t>
            </a:r>
            <a:r>
              <a:rPr lang="en-US" sz="2000"/>
              <a:t> Siinan </a:t>
            </a:r>
            <a:r>
              <a:rPr lang="en-US" sz="2000" err="1"/>
              <a:t>taikastudion</a:t>
            </a:r>
            <a:r>
              <a:rPr lang="en-US" sz="2000"/>
              <a:t> </a:t>
            </a:r>
            <a:r>
              <a:rPr lang="en-US" sz="2000" err="1"/>
              <a:t>kenellä</a:t>
            </a:r>
            <a:r>
              <a:rPr lang="en-US" sz="2000"/>
              <a:t> on </a:t>
            </a:r>
            <a:r>
              <a:rPr lang="en-US" sz="2000" err="1"/>
              <a:t>päällään</a:t>
            </a:r>
            <a:r>
              <a:rPr lang="en-US" sz="2000"/>
              <a:t> </a:t>
            </a:r>
            <a:r>
              <a:rPr lang="en-US" sz="2000" err="1"/>
              <a:t>laulu</a:t>
            </a:r>
            <a:r>
              <a:rPr lang="en-US" sz="2000"/>
              <a:t> </a:t>
            </a:r>
          </a:p>
          <a:p>
            <a:pPr marL="914400" lvl="1"/>
            <a:r>
              <a:rPr lang="en-US" sz="2000">
                <a:hlinkClick r:id="rId3"/>
              </a:rPr>
              <a:t>Siinan taikaradio:Värilaulu</a:t>
            </a:r>
            <a:endParaRPr lang="en-US" sz="2000"/>
          </a:p>
          <a:p>
            <a:pPr marL="457200">
              <a:buAutoNum type="arabicPeriod"/>
            </a:pPr>
            <a:r>
              <a:rPr lang="en-US" sz="2000" err="1"/>
              <a:t>Ottakaa</a:t>
            </a:r>
            <a:r>
              <a:rPr lang="en-US" sz="2000"/>
              <a:t> </a:t>
            </a:r>
            <a:r>
              <a:rPr lang="en-US" sz="2000" err="1"/>
              <a:t>esiin</a:t>
            </a:r>
            <a:r>
              <a:rPr lang="en-US" sz="2000"/>
              <a:t> </a:t>
            </a:r>
            <a:r>
              <a:rPr lang="en-US" sz="2000" err="1"/>
              <a:t>värikortteja</a:t>
            </a:r>
            <a:r>
              <a:rPr lang="en-US" sz="2000"/>
              <a:t> tai  </a:t>
            </a:r>
            <a:r>
              <a:rPr lang="en-US" sz="2000" err="1"/>
              <a:t>vaikka</a:t>
            </a:r>
            <a:r>
              <a:rPr lang="en-US" sz="2000"/>
              <a:t> </a:t>
            </a:r>
            <a:r>
              <a:rPr lang="en-US" sz="2000" err="1"/>
              <a:t>värikyniä</a:t>
            </a:r>
            <a:r>
              <a:rPr lang="en-US" sz="2000"/>
              <a:t>. </a:t>
            </a:r>
            <a:r>
              <a:rPr lang="en-US" sz="2000" err="1"/>
              <a:t>Jokainen</a:t>
            </a:r>
            <a:r>
              <a:rPr lang="en-US" sz="2000"/>
              <a:t> </a:t>
            </a:r>
            <a:r>
              <a:rPr lang="en-US" sz="2000" err="1"/>
              <a:t>saa</a:t>
            </a:r>
            <a:r>
              <a:rPr lang="en-US" sz="2000"/>
              <a:t> </a:t>
            </a:r>
            <a:r>
              <a:rPr lang="en-US" sz="2000" err="1"/>
              <a:t>näyttää</a:t>
            </a:r>
            <a:r>
              <a:rPr lang="en-US" sz="2000"/>
              <a:t>/</a:t>
            </a:r>
            <a:r>
              <a:rPr lang="en-US" sz="2000" err="1"/>
              <a:t>kertoa</a:t>
            </a:r>
            <a:r>
              <a:rPr lang="en-US" sz="2000"/>
              <a:t> </a:t>
            </a:r>
            <a:r>
              <a:rPr lang="en-US" sz="2000" err="1"/>
              <a:t>mistä</a:t>
            </a:r>
            <a:r>
              <a:rPr lang="en-US" sz="2000"/>
              <a:t> </a:t>
            </a:r>
            <a:r>
              <a:rPr lang="en-US" sz="2000" err="1"/>
              <a:t>väristä</a:t>
            </a:r>
            <a:r>
              <a:rPr lang="en-US" sz="2000"/>
              <a:t> </a:t>
            </a:r>
            <a:r>
              <a:rPr lang="en-US" sz="2000" err="1"/>
              <a:t>hän</a:t>
            </a:r>
            <a:r>
              <a:rPr lang="en-US" sz="2000"/>
              <a:t> </a:t>
            </a:r>
            <a:r>
              <a:rPr lang="en-US" sz="2000" err="1"/>
              <a:t>pitää</a:t>
            </a:r>
            <a:r>
              <a:rPr lang="en-US" sz="2000"/>
              <a:t> </a:t>
            </a:r>
            <a:r>
              <a:rPr lang="en-US" sz="2000" err="1"/>
              <a:t>eniten</a:t>
            </a:r>
            <a:r>
              <a:rPr lang="en-US" sz="2000"/>
              <a:t>. </a:t>
            </a:r>
          </a:p>
          <a:p>
            <a:pPr marL="457200">
              <a:buAutoNum type="arabicPeriod"/>
            </a:pPr>
            <a:r>
              <a:rPr lang="en-US" sz="2000" err="1"/>
              <a:t>Lisäksi</a:t>
            </a:r>
            <a:r>
              <a:rPr lang="en-US" sz="2000"/>
              <a:t>: </a:t>
            </a:r>
            <a:r>
              <a:rPr lang="en-US" sz="2000" err="1"/>
              <a:t>Jokainen</a:t>
            </a:r>
            <a:r>
              <a:rPr lang="en-US" sz="2000"/>
              <a:t> </a:t>
            </a:r>
            <a:r>
              <a:rPr lang="en-US" sz="2000" err="1"/>
              <a:t>saa</a:t>
            </a:r>
            <a:r>
              <a:rPr lang="en-US" sz="2000"/>
              <a:t> </a:t>
            </a:r>
            <a:r>
              <a:rPr lang="en-US" sz="2000" err="1"/>
              <a:t>värittää</a:t>
            </a:r>
            <a:r>
              <a:rPr lang="en-US" sz="2000"/>
              <a:t> </a:t>
            </a:r>
            <a:r>
              <a:rPr lang="en-US" sz="2000" err="1"/>
              <a:t>esim</a:t>
            </a:r>
            <a:r>
              <a:rPr lang="en-US" sz="2000"/>
              <a:t>. </a:t>
            </a:r>
            <a:r>
              <a:rPr lang="en-US" sz="2000" err="1"/>
              <a:t>kukan</a:t>
            </a:r>
            <a:r>
              <a:rPr lang="en-US" sz="2000"/>
              <a:t> </a:t>
            </a:r>
            <a:r>
              <a:rPr lang="en-US" sz="2000" err="1"/>
              <a:t>omalla</a:t>
            </a:r>
            <a:r>
              <a:rPr lang="en-US" sz="2000"/>
              <a:t> </a:t>
            </a:r>
            <a:r>
              <a:rPr lang="en-US" sz="2000" err="1"/>
              <a:t>lempivärillään</a:t>
            </a:r>
            <a:r>
              <a:rPr lang="en-US" sz="2000"/>
              <a:t> </a:t>
            </a:r>
            <a:r>
              <a:rPr lang="en-US" sz="2000">
                <a:ea typeface="+mn-lt"/>
                <a:cs typeface="+mn-lt"/>
                <a:hlinkClick r:id="rId4"/>
              </a:rPr>
              <a:t>Daffodil coloring page | Free Printable Coloring Pages (supercoloring.com)</a:t>
            </a:r>
          </a:p>
          <a:p>
            <a:pPr marL="457200">
              <a:buAutoNum type="arabicPeriod"/>
            </a:pPr>
            <a:r>
              <a:rPr lang="en-US" sz="2000" err="1"/>
              <a:t>Käydään</a:t>
            </a:r>
            <a:r>
              <a:rPr lang="en-US" sz="2000"/>
              <a:t> </a:t>
            </a:r>
            <a:r>
              <a:rPr lang="en-US" sz="2000" err="1"/>
              <a:t>kuvat</a:t>
            </a:r>
            <a:r>
              <a:rPr lang="en-US" sz="2000"/>
              <a:t> </a:t>
            </a:r>
            <a:r>
              <a:rPr lang="en-US" sz="2000" err="1"/>
              <a:t>läpi</a:t>
            </a:r>
            <a:r>
              <a:rPr lang="en-US" sz="2000"/>
              <a:t> ja </a:t>
            </a:r>
            <a:r>
              <a:rPr lang="en-US" sz="2000" err="1"/>
              <a:t>todetaan</a:t>
            </a:r>
            <a:r>
              <a:rPr lang="en-US" sz="2000"/>
              <a:t> </a:t>
            </a:r>
            <a:r>
              <a:rPr lang="en-US" sz="2000" err="1"/>
              <a:t>yhdessä</a:t>
            </a:r>
            <a:r>
              <a:rPr lang="en-US" sz="2000"/>
              <a:t> </a:t>
            </a:r>
            <a:r>
              <a:rPr lang="en-US" sz="2000" err="1"/>
              <a:t>mitä</a:t>
            </a:r>
            <a:r>
              <a:rPr lang="en-US" sz="2000"/>
              <a:t> </a:t>
            </a:r>
            <a:r>
              <a:rPr lang="en-US" sz="2000" err="1"/>
              <a:t>värejä</a:t>
            </a:r>
            <a:r>
              <a:rPr lang="en-US" sz="2000"/>
              <a:t> on </a:t>
            </a:r>
            <a:r>
              <a:rPr lang="en-US" sz="2000" err="1"/>
              <a:t>käytetty</a:t>
            </a:r>
            <a:endParaRPr lang="en-US" sz="2000"/>
          </a:p>
          <a:p>
            <a:pPr marL="457200">
              <a:buAutoNum type="arabicPeriod"/>
            </a:pPr>
            <a:r>
              <a:rPr lang="en-US" sz="2000" err="1"/>
              <a:t>Tehkää</a:t>
            </a:r>
            <a:r>
              <a:rPr lang="en-US" sz="2000"/>
              <a:t> </a:t>
            </a:r>
            <a:r>
              <a:rPr lang="en-US" sz="2000" err="1"/>
              <a:t>kuvista</a:t>
            </a:r>
            <a:r>
              <a:rPr lang="en-US" sz="2000"/>
              <a:t> </a:t>
            </a:r>
            <a:r>
              <a:rPr lang="en-US" sz="2000" err="1"/>
              <a:t>meidän</a:t>
            </a:r>
            <a:r>
              <a:rPr lang="en-US" sz="2000"/>
              <a:t> </a:t>
            </a:r>
            <a:r>
              <a:rPr lang="en-US" sz="2000" err="1"/>
              <a:t>lempivärit</a:t>
            </a:r>
            <a:r>
              <a:rPr lang="en-US" sz="2000"/>
              <a:t> </a:t>
            </a:r>
            <a:r>
              <a:rPr lang="en-US" sz="2000" err="1"/>
              <a:t>näyttely</a:t>
            </a:r>
            <a:r>
              <a:rPr lang="en-US" sz="2000"/>
              <a:t>, </a:t>
            </a:r>
            <a:r>
              <a:rPr lang="en-US" sz="2000" err="1"/>
              <a:t>mutta</a:t>
            </a:r>
            <a:r>
              <a:rPr lang="en-US" sz="2000"/>
              <a:t> </a:t>
            </a:r>
            <a:r>
              <a:rPr lang="en-US" sz="2000" err="1"/>
              <a:t>lapsen</a:t>
            </a:r>
            <a:r>
              <a:rPr lang="en-US" sz="2000"/>
              <a:t> </a:t>
            </a:r>
            <a:r>
              <a:rPr lang="en-US" sz="2000" err="1"/>
              <a:t>lupa</a:t>
            </a:r>
            <a:r>
              <a:rPr lang="en-US" sz="2000"/>
              <a:t> </a:t>
            </a:r>
            <a:r>
              <a:rPr lang="en-US" sz="2000" err="1"/>
              <a:t>tulee</a:t>
            </a:r>
            <a:r>
              <a:rPr lang="en-US" sz="2000"/>
              <a:t> </a:t>
            </a:r>
            <a:r>
              <a:rPr lang="en-US" sz="2000" err="1"/>
              <a:t>pyytää</a:t>
            </a:r>
            <a:r>
              <a:rPr lang="en-US" sz="2000"/>
              <a:t> </a:t>
            </a:r>
            <a:r>
              <a:rPr lang="en-US" sz="2000" err="1"/>
              <a:t>kuvan</a:t>
            </a:r>
            <a:r>
              <a:rPr lang="en-US" sz="2000"/>
              <a:t> </a:t>
            </a:r>
            <a:r>
              <a:rPr lang="en-US" sz="2000" err="1"/>
              <a:t>esille</a:t>
            </a:r>
            <a:r>
              <a:rPr lang="en-US" sz="2000"/>
              <a:t> </a:t>
            </a:r>
            <a:r>
              <a:rPr lang="en-US" sz="2000" err="1"/>
              <a:t>laittamiseen</a:t>
            </a:r>
            <a:r>
              <a:rPr lang="en-US" sz="2000"/>
              <a:t>. </a:t>
            </a:r>
          </a:p>
          <a:p>
            <a:pPr marL="0">
              <a:buAutoNum type="arabicPeriod"/>
            </a:pPr>
            <a:endParaRPr lang="en-US" sz="2000"/>
          </a:p>
          <a:p>
            <a:pPr marL="0">
              <a:buAutoNum type="arabicPeriod"/>
            </a:pPr>
            <a:endParaRPr lang="en-US" sz="140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6AD268-3343-1A14-3198-00CC7591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67009" y="6259074"/>
            <a:ext cx="4114800" cy="365125"/>
          </a:xfrm>
        </p:spPr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55835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 descr="Kuva, joka sisältää kohteen piirros, Lapsitaide, kuvitus, clipart&#10;&#10;Kuvaus luotu automaattisesti">
            <a:extLst>
              <a:ext uri="{FF2B5EF4-FFF2-40B4-BE49-F238E27FC236}">
                <a16:creationId xmlns:a16="http://schemas.microsoft.com/office/drawing/2014/main" id="{1AC80C44-92D3-A559-8943-E59238D613B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57909" y="1940430"/>
            <a:ext cx="6096000" cy="34290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771077-E352-6CBE-37E8-E3EA83C81F5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fi-FI"/>
              <a:t>Numeroita</a:t>
            </a:r>
          </a:p>
          <a:p>
            <a:pPr marL="457200" indent="-457200"/>
            <a:r>
              <a:rPr lang="fi-FI"/>
              <a:t>Laulakaa ja leikkikää Siinan taikaradion 5 pientä ankkaa </a:t>
            </a:r>
            <a:r>
              <a:rPr lang="fi-FI">
                <a:ea typeface="+mn-lt"/>
                <a:cs typeface="+mn-lt"/>
                <a:hlinkClick r:id="rId3"/>
              </a:rPr>
              <a:t>https://www.youtube.com/watch?v=IgIIQ3nCqg4</a:t>
            </a:r>
            <a:endParaRPr lang="fi-FI">
              <a:ea typeface="+mn-lt"/>
              <a:cs typeface="+mn-lt"/>
            </a:endParaRPr>
          </a:p>
          <a:p>
            <a:pPr marL="457200" indent="-457200"/>
            <a:r>
              <a:rPr lang="fi-FI"/>
              <a:t>Harjoitelkaa numeroita 1-4 Numerot-pelit avulla (</a:t>
            </a:r>
            <a:r>
              <a:rPr lang="fi-FI" err="1"/>
              <a:t>Bimi</a:t>
            </a:r>
            <a:r>
              <a:rPr lang="fi-FI"/>
              <a:t> </a:t>
            </a:r>
            <a:r>
              <a:rPr lang="fi-FI" err="1"/>
              <a:t>Boo</a:t>
            </a:r>
            <a:r>
              <a:rPr lang="fi-FI"/>
              <a:t>). Pelissä </a:t>
            </a:r>
            <a:r>
              <a:rPr lang="fi-FI" err="1"/>
              <a:t>jokanen</a:t>
            </a:r>
            <a:r>
              <a:rPr lang="fi-FI"/>
              <a:t> numero harjoitellaan erikseen. </a:t>
            </a:r>
          </a:p>
          <a:p>
            <a:pPr marL="457200" indent="-457200"/>
            <a:r>
              <a:rPr lang="fi-FI"/>
              <a:t>Tehkää erilaisia numerotehtäviä yhdessä esim. Pyytää lapsia tuomaan 1 palikka, 2 autoa jne.</a:t>
            </a:r>
          </a:p>
          <a:p>
            <a:pPr marL="0" indent="0">
              <a:buNone/>
            </a:pPr>
            <a:endParaRPr lang="fi-FI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5C620B1-BE4F-FE53-63D0-AA260DDDC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10026440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92669E-80E2-6419-1F90-C6FC45EA46F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r="3" b="76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222BA1-50A7-2D0B-8F85-9D766ECC5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841226" cy="435133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US" b="1" err="1"/>
              <a:t>Noppajumppa</a:t>
            </a:r>
            <a:endParaRPr lang="en-US" b="1"/>
          </a:p>
          <a:p>
            <a:r>
              <a:rPr lang="en-US" err="1"/>
              <a:t>Heitetään</a:t>
            </a:r>
            <a:r>
              <a:rPr lang="en-US"/>
              <a:t> </a:t>
            </a:r>
            <a:r>
              <a:rPr lang="en-US" err="1"/>
              <a:t>isoa</a:t>
            </a:r>
            <a:r>
              <a:rPr lang="en-US"/>
              <a:t> </a:t>
            </a:r>
            <a:r>
              <a:rPr lang="en-US" err="1"/>
              <a:t>pehmonoppaa</a:t>
            </a:r>
          </a:p>
          <a:p>
            <a:r>
              <a:rPr lang="en-US" err="1"/>
              <a:t>Sopikaa</a:t>
            </a:r>
            <a:r>
              <a:rPr lang="en-US"/>
              <a:t> </a:t>
            </a:r>
            <a:r>
              <a:rPr lang="en-US" err="1"/>
              <a:t>mikä</a:t>
            </a:r>
            <a:r>
              <a:rPr lang="en-US"/>
              <a:t> </a:t>
            </a:r>
            <a:r>
              <a:rPr lang="en-US" err="1"/>
              <a:t>liike</a:t>
            </a:r>
            <a:r>
              <a:rPr lang="en-US"/>
              <a:t> </a:t>
            </a:r>
            <a:r>
              <a:rPr lang="en-US" err="1"/>
              <a:t>tehdään</a:t>
            </a:r>
            <a:r>
              <a:rPr lang="en-US"/>
              <a:t> </a:t>
            </a:r>
            <a:r>
              <a:rPr lang="en-US" err="1"/>
              <a:t>minkäkin</a:t>
            </a:r>
            <a:r>
              <a:rPr lang="en-US"/>
              <a:t> </a:t>
            </a:r>
            <a:r>
              <a:rPr lang="en-US" err="1"/>
              <a:t>numeron</a:t>
            </a:r>
            <a:r>
              <a:rPr lang="en-US"/>
              <a:t> </a:t>
            </a:r>
            <a:r>
              <a:rPr lang="en-US" err="1"/>
              <a:t>kohdalla</a:t>
            </a:r>
            <a:r>
              <a:rPr lang="en-US"/>
              <a:t>. </a:t>
            </a:r>
          </a:p>
          <a:p>
            <a:r>
              <a:rPr lang="en-US" err="1">
                <a:ea typeface="+mn-lt"/>
                <a:cs typeface="+mn-lt"/>
              </a:rPr>
              <a:t>Liikeet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voi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valita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vaikka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jumppakorteista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Jumppakortit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asetetaan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esim</a:t>
            </a:r>
            <a:r>
              <a:rPr lang="en-US">
                <a:ea typeface="+mn-lt"/>
                <a:cs typeface="+mn-lt"/>
              </a:rPr>
              <a:t>. Salin </a:t>
            </a:r>
            <a:r>
              <a:rPr lang="en-US" err="1">
                <a:ea typeface="+mn-lt"/>
                <a:cs typeface="+mn-lt"/>
              </a:rPr>
              <a:t>lattialle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eri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kohtiin</a:t>
            </a:r>
            <a:r>
              <a:rPr lang="en-US">
                <a:ea typeface="+mn-lt"/>
                <a:cs typeface="+mn-lt"/>
              </a:rPr>
              <a:t> ja </a:t>
            </a:r>
            <a:r>
              <a:rPr lang="en-US" err="1">
                <a:ea typeface="+mn-lt"/>
                <a:cs typeface="+mn-lt"/>
              </a:rPr>
              <a:t>niiden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viereen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laitetaan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numerokortti</a:t>
            </a:r>
            <a:r>
              <a:rPr lang="en-US">
                <a:ea typeface="+mn-lt"/>
                <a:cs typeface="+mn-lt"/>
              </a:rPr>
              <a:t>. </a:t>
            </a:r>
          </a:p>
          <a:p>
            <a:r>
              <a:rPr lang="en-US" err="1">
                <a:ea typeface="+mn-lt"/>
                <a:cs typeface="+mn-lt"/>
              </a:rPr>
              <a:t>Lapset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heittävät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vuorollaan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noppaa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salin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keskellä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Yhdessä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pohditaan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mikä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numero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nopassa</a:t>
            </a:r>
            <a:r>
              <a:rPr lang="en-US">
                <a:ea typeface="+mn-lt"/>
                <a:cs typeface="+mn-lt"/>
              </a:rPr>
              <a:t> </a:t>
            </a:r>
            <a:r>
              <a:rPr lang="en-US" err="1">
                <a:ea typeface="+mn-lt"/>
                <a:cs typeface="+mn-lt"/>
              </a:rPr>
              <a:t>näkyy</a:t>
            </a:r>
            <a:r>
              <a:rPr lang="en-US">
                <a:ea typeface="+mn-lt"/>
                <a:cs typeface="+mn-lt"/>
              </a:rPr>
              <a:t>. </a:t>
            </a:r>
            <a:r>
              <a:rPr lang="en-US" err="1">
                <a:ea typeface="+mn-lt"/>
                <a:cs typeface="+mn-lt"/>
              </a:rPr>
              <a:t>Sitten</a:t>
            </a:r>
            <a:r>
              <a:rPr lang="en-US">
                <a:ea typeface="+mn-lt"/>
                <a:cs typeface="+mn-lt"/>
              </a:rPr>
              <a:t>. </a:t>
            </a:r>
            <a:r>
              <a:rPr lang="en-US" err="1">
                <a:ea typeface="+mn-lt"/>
                <a:cs typeface="+mn-lt"/>
              </a:rPr>
              <a:t>etsitään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lukua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vastaava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kortti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lattialta</a:t>
            </a:r>
            <a:r>
              <a:rPr lang="en-US">
                <a:ea typeface="+mn-lt"/>
                <a:cs typeface="+mn-lt"/>
              </a:rPr>
              <a:t>. Kun </a:t>
            </a:r>
            <a:r>
              <a:rPr lang="en-US" err="1">
                <a:ea typeface="+mn-lt"/>
                <a:cs typeface="+mn-lt"/>
              </a:rPr>
              <a:t>kortti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löytyy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tehdään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sen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osoittama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jumppaliike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yhdessä</a:t>
            </a:r>
            <a:r>
              <a:rPr lang="en-US">
                <a:ea typeface="+mn-lt"/>
                <a:cs typeface="+mn-lt"/>
              </a:rPr>
              <a:t> ja </a:t>
            </a:r>
            <a:r>
              <a:rPr lang="en-US" err="1">
                <a:ea typeface="+mn-lt"/>
                <a:cs typeface="+mn-lt"/>
              </a:rPr>
              <a:t>paltaan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salin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keskelle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heittämään</a:t>
            </a:r>
            <a:r>
              <a:rPr lang="en-US">
                <a:ea typeface="+mn-lt"/>
                <a:cs typeface="+mn-lt"/>
              </a:rPr>
              <a:t> </a:t>
            </a:r>
            <a:r>
              <a:rPr lang="en-US" err="1">
                <a:ea typeface="+mn-lt"/>
                <a:cs typeface="+mn-lt"/>
              </a:rPr>
              <a:t>noppaa</a:t>
            </a:r>
            <a:r>
              <a:rPr lang="en-US">
                <a:ea typeface="+mn-lt"/>
                <a:cs typeface="+mn-lt"/>
              </a:rPr>
              <a:t>. </a:t>
            </a:r>
            <a:endParaRPr lang="en-US"/>
          </a:p>
          <a:p>
            <a:endParaRPr lang="en-US"/>
          </a:p>
        </p:txBody>
      </p:sp>
      <p:sp>
        <p:nvSpPr>
          <p:cNvPr id="3" name="Ellipsi 6">
            <a:extLst>
              <a:ext uri="{FF2B5EF4-FFF2-40B4-BE49-F238E27FC236}">
                <a16:creationId xmlns:a16="http://schemas.microsoft.com/office/drawing/2014/main" id="{73E7976B-7FA0-12F5-52E6-FEE165152D75}"/>
              </a:ext>
            </a:extLst>
          </p:cNvPr>
          <p:cNvSpPr/>
          <p:nvPr/>
        </p:nvSpPr>
        <p:spPr>
          <a:xfrm>
            <a:off x="9601750" y="226484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80D402-01FF-EDB7-6A3E-3E4BE05B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3749865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81B535E7-239A-063F-AD8F-707E3FD5534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73" r="3" b="3"/>
          <a:stretch/>
        </p:blipFill>
        <p:spPr>
          <a:xfrm>
            <a:off x="-7366" y="10"/>
            <a:ext cx="4855591" cy="6857990"/>
          </a:xfrm>
          <a:custGeom>
            <a:avLst/>
            <a:gdLst/>
            <a:ahLst/>
            <a:cxnLst/>
            <a:rect l="l" t="t" r="r" b="b"/>
            <a:pathLst>
              <a:path w="4636517" h="6858000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10CD51A-D3CE-8E2B-F44F-B10B54B5C4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27048" y="1868487"/>
            <a:ext cx="5721484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/>
              <a:t>Seuraa</a:t>
            </a:r>
            <a:r>
              <a:rPr lang="en-US" b="1"/>
              <a:t> </a:t>
            </a:r>
            <a:r>
              <a:rPr lang="en-US" b="1" err="1"/>
              <a:t>johtajaa</a:t>
            </a:r>
            <a:r>
              <a:rPr lang="en-US" b="1"/>
              <a:t>- </a:t>
            </a:r>
            <a:r>
              <a:rPr lang="en-US" b="1" err="1"/>
              <a:t>leikki</a:t>
            </a:r>
            <a:endParaRPr lang="en-US" b="1"/>
          </a:p>
          <a:p>
            <a:r>
              <a:rPr lang="en-US" err="1"/>
              <a:t>Leikitään</a:t>
            </a:r>
            <a:r>
              <a:rPr lang="en-US"/>
              <a:t> </a:t>
            </a:r>
            <a:r>
              <a:rPr lang="en-US" err="1"/>
              <a:t>lasten</a:t>
            </a:r>
            <a:r>
              <a:rPr lang="en-US"/>
              <a:t> </a:t>
            </a:r>
            <a:r>
              <a:rPr lang="en-US" err="1"/>
              <a:t>kanssa</a:t>
            </a:r>
            <a:r>
              <a:rPr lang="en-US"/>
              <a:t> </a:t>
            </a:r>
            <a:r>
              <a:rPr lang="en-US" err="1"/>
              <a:t>seuraa</a:t>
            </a:r>
            <a:r>
              <a:rPr lang="en-US"/>
              <a:t> </a:t>
            </a:r>
            <a:r>
              <a:rPr lang="en-US" err="1"/>
              <a:t>johtajaa</a:t>
            </a:r>
            <a:endParaRPr lang="en-US"/>
          </a:p>
          <a:p>
            <a:r>
              <a:rPr lang="en-US"/>
              <a:t>Leikkiä </a:t>
            </a:r>
            <a:r>
              <a:rPr lang="en-US" err="1"/>
              <a:t>voi</a:t>
            </a:r>
            <a:r>
              <a:rPr lang="en-US"/>
              <a:t> </a:t>
            </a:r>
            <a:r>
              <a:rPr lang="en-US" err="1"/>
              <a:t>leikkiä</a:t>
            </a:r>
            <a:r>
              <a:rPr lang="en-US"/>
              <a:t> </a:t>
            </a:r>
            <a:r>
              <a:rPr lang="en-US" err="1"/>
              <a:t>seisten</a:t>
            </a:r>
            <a:r>
              <a:rPr lang="en-US"/>
              <a:t>, </a:t>
            </a:r>
            <a:r>
              <a:rPr lang="en-US" err="1"/>
              <a:t>istuen</a:t>
            </a:r>
            <a:r>
              <a:rPr lang="en-US"/>
              <a:t>, </a:t>
            </a:r>
            <a:r>
              <a:rPr lang="en-US" err="1"/>
              <a:t>kävellen</a:t>
            </a:r>
            <a:r>
              <a:rPr lang="en-US"/>
              <a:t>, </a:t>
            </a:r>
            <a:r>
              <a:rPr lang="en-US" err="1"/>
              <a:t>kuvia</a:t>
            </a:r>
            <a:r>
              <a:rPr lang="en-US"/>
              <a:t> </a:t>
            </a:r>
            <a:r>
              <a:rPr lang="en-US" err="1"/>
              <a:t>näyttämällä</a:t>
            </a:r>
            <a:r>
              <a:rPr lang="en-US"/>
              <a:t> </a:t>
            </a:r>
            <a:r>
              <a:rPr lang="en-US" err="1"/>
              <a:t>yms</a:t>
            </a:r>
            <a:r>
              <a:rPr lang="en-US"/>
              <a:t>. </a:t>
            </a:r>
          </a:p>
          <a:p>
            <a:r>
              <a:rPr lang="en-US" err="1"/>
              <a:t>Annetaan</a:t>
            </a:r>
            <a:r>
              <a:rPr lang="en-US"/>
              <a:t> </a:t>
            </a:r>
            <a:r>
              <a:rPr lang="en-US" err="1"/>
              <a:t>kaikille</a:t>
            </a:r>
            <a:r>
              <a:rPr lang="en-US"/>
              <a:t> </a:t>
            </a:r>
            <a:r>
              <a:rPr lang="en-US" err="1"/>
              <a:t>mahdollisuus</a:t>
            </a:r>
            <a:r>
              <a:rPr lang="en-US"/>
              <a:t> </a:t>
            </a:r>
            <a:r>
              <a:rPr lang="en-US" err="1"/>
              <a:t>toimia</a:t>
            </a:r>
            <a:r>
              <a:rPr lang="en-US"/>
              <a:t> </a:t>
            </a:r>
            <a:r>
              <a:rPr lang="en-US" err="1"/>
              <a:t>johtajana</a:t>
            </a:r>
            <a:r>
              <a:rPr lang="en-US"/>
              <a:t> </a:t>
            </a:r>
          </a:p>
          <a:p>
            <a:endParaRPr lang="en-US"/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0AA631E1-EC9F-FA9C-B6CC-07B5A4429333}"/>
              </a:ext>
            </a:extLst>
          </p:cNvPr>
          <p:cNvSpPr/>
          <p:nvPr/>
        </p:nvSpPr>
        <p:spPr>
          <a:xfrm>
            <a:off x="9570862" y="21358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A559762-47EB-920C-E58D-B2B016183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2727" y="6375805"/>
            <a:ext cx="4114800" cy="365125"/>
          </a:xfrm>
        </p:spPr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2095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D2AF2-6321-8270-7B08-BB867F566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842501"/>
            <a:ext cx="5440195" cy="3060109"/>
          </a:xfrm>
          <a:custGeom>
            <a:avLst/>
            <a:gdLst/>
            <a:ahLst/>
            <a:cxnLst/>
            <a:rect l="l" t="t" r="r" b="b"/>
            <a:pathLst>
              <a:path w="4643496" h="5550370">
                <a:moveTo>
                  <a:pt x="81586" y="0"/>
                </a:moveTo>
                <a:lnTo>
                  <a:pt x="4561910" y="0"/>
                </a:lnTo>
                <a:cubicBezTo>
                  <a:pt x="4606969" y="0"/>
                  <a:pt x="4643496" y="36527"/>
                  <a:pt x="4643496" y="81586"/>
                </a:cubicBezTo>
                <a:lnTo>
                  <a:pt x="4643496" y="5468784"/>
                </a:lnTo>
                <a:cubicBezTo>
                  <a:pt x="4643496" y="5513843"/>
                  <a:pt x="4606969" y="5550370"/>
                  <a:pt x="4561910" y="5550370"/>
                </a:cubicBezTo>
                <a:lnTo>
                  <a:pt x="81586" y="5550370"/>
                </a:lnTo>
                <a:cubicBezTo>
                  <a:pt x="36527" y="5550370"/>
                  <a:pt x="0" y="5513843"/>
                  <a:pt x="0" y="5468784"/>
                </a:cubicBezTo>
                <a:lnTo>
                  <a:pt x="0" y="81586"/>
                </a:lnTo>
                <a:cubicBezTo>
                  <a:pt x="0" y="36527"/>
                  <a:pt x="36527" y="0"/>
                  <a:pt x="81586" y="0"/>
                </a:cubicBezTo>
                <a:close/>
              </a:path>
            </a:pathLst>
          </a:custGeo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1319E30-0082-C58F-BB25-FEBE05095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9570" y="1825625"/>
            <a:ext cx="4771178" cy="438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err="1"/>
              <a:t>Kosketusohjaus</a:t>
            </a:r>
            <a:endParaRPr lang="en-US" b="1"/>
          </a:p>
          <a:p>
            <a:pPr marL="0"/>
            <a:r>
              <a:rPr lang="en-US" sz="2000"/>
              <a:t>Lapsi, tai </a:t>
            </a:r>
            <a:r>
              <a:rPr lang="en-US" sz="2000" err="1"/>
              <a:t>aikuinen</a:t>
            </a:r>
            <a:r>
              <a:rPr lang="en-US" sz="2000"/>
              <a:t> </a:t>
            </a:r>
            <a:r>
              <a:rPr lang="en-US" sz="2000" err="1"/>
              <a:t>ohjaa</a:t>
            </a:r>
            <a:r>
              <a:rPr lang="en-US" sz="2000"/>
              <a:t> </a:t>
            </a:r>
            <a:r>
              <a:rPr lang="en-US" sz="2000" err="1"/>
              <a:t>lasta</a:t>
            </a:r>
            <a:r>
              <a:rPr lang="en-US" sz="2000"/>
              <a:t> </a:t>
            </a:r>
            <a:r>
              <a:rPr lang="en-US" sz="2000" err="1"/>
              <a:t>koskettamalla</a:t>
            </a:r>
            <a:r>
              <a:rPr lang="en-US" sz="2000"/>
              <a:t> </a:t>
            </a:r>
            <a:r>
              <a:rPr lang="en-US" sz="2000" err="1"/>
              <a:t>esim</a:t>
            </a:r>
            <a:r>
              <a:rPr lang="en-US" sz="2000"/>
              <a:t>. </a:t>
            </a:r>
          </a:p>
          <a:p>
            <a:pPr marL="342900"/>
            <a:r>
              <a:rPr lang="en-US" sz="2000" err="1"/>
              <a:t>Kosketus</a:t>
            </a:r>
            <a:r>
              <a:rPr lang="en-US" sz="2000"/>
              <a:t> </a:t>
            </a:r>
            <a:r>
              <a:rPr lang="en-US" sz="2000" err="1"/>
              <a:t>päähän</a:t>
            </a:r>
            <a:r>
              <a:rPr lang="en-US" sz="2000"/>
              <a:t> </a:t>
            </a:r>
            <a:r>
              <a:rPr lang="en-US" sz="2000" err="1"/>
              <a:t>tarkoittaa</a:t>
            </a:r>
            <a:r>
              <a:rPr lang="en-US" sz="2000"/>
              <a:t> </a:t>
            </a:r>
            <a:r>
              <a:rPr lang="en-US" sz="2000" err="1"/>
              <a:t>askelta</a:t>
            </a:r>
            <a:r>
              <a:rPr lang="en-US" sz="2000"/>
              <a:t>. </a:t>
            </a:r>
          </a:p>
          <a:p>
            <a:pPr marL="342900"/>
            <a:r>
              <a:rPr lang="en-US" sz="2000" err="1"/>
              <a:t>Kosketus</a:t>
            </a:r>
            <a:r>
              <a:rPr lang="en-US" sz="2000"/>
              <a:t> </a:t>
            </a:r>
            <a:r>
              <a:rPr lang="en-US" sz="2000" err="1"/>
              <a:t>selkään</a:t>
            </a:r>
            <a:r>
              <a:rPr lang="en-US" sz="2000"/>
              <a:t> </a:t>
            </a:r>
            <a:r>
              <a:rPr lang="en-US" sz="2000" err="1"/>
              <a:t>tarkoittaa</a:t>
            </a:r>
            <a:r>
              <a:rPr lang="en-US" sz="2000"/>
              <a:t> "Stop".</a:t>
            </a:r>
          </a:p>
          <a:p>
            <a:pPr marL="342900"/>
            <a:r>
              <a:rPr lang="en-US" sz="2000" err="1"/>
              <a:t>Keksitään</a:t>
            </a:r>
            <a:r>
              <a:rPr lang="en-US" sz="2000"/>
              <a:t> </a:t>
            </a:r>
            <a:r>
              <a:rPr lang="en-US" sz="2000" err="1"/>
              <a:t>uusia</a:t>
            </a:r>
            <a:r>
              <a:rPr lang="en-US" sz="2000"/>
              <a:t> </a:t>
            </a:r>
            <a:r>
              <a:rPr lang="en-US" sz="2000" err="1"/>
              <a:t>ohjauskosketuksia</a:t>
            </a:r>
            <a:r>
              <a:rPr lang="en-US" sz="2000"/>
              <a:t>.</a:t>
            </a:r>
            <a:endParaRPr lang="en-US"/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30B5A5CA-BDCC-5ED4-3F23-9BD70291FCBF}"/>
              </a:ext>
            </a:extLst>
          </p:cNvPr>
          <p:cNvSpPr/>
          <p:nvPr/>
        </p:nvSpPr>
        <p:spPr>
          <a:xfrm>
            <a:off x="9423496" y="208280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DE9F114-DF4B-5A64-8125-5DB7F3333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</a:p>
        </p:txBody>
      </p:sp>
    </p:spTree>
    <p:extLst>
      <p:ext uri="{BB962C8B-B14F-4D97-AF65-F5344CB8AC3E}">
        <p14:creationId xmlns:p14="http://schemas.microsoft.com/office/powerpoint/2010/main" val="4035408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isällön paikkamerkki 1" descr="Kuva, joka sisältää kohteen clipart, Lapsitaide, animaatio, kuvitus&#10;&#10;Kuvaus luotu automaattisesti">
            <a:extLst>
              <a:ext uri="{FF2B5EF4-FFF2-40B4-BE49-F238E27FC236}">
                <a16:creationId xmlns:a16="http://schemas.microsoft.com/office/drawing/2014/main" id="{F7B3C00C-F0CC-BFF9-6D1B-57AA377939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2" y="4258"/>
            <a:ext cx="4906133" cy="6862618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1668D8B-BE05-A41A-598B-1DCE7E38CC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b="1"/>
              <a:t>Luokittelua</a:t>
            </a:r>
          </a:p>
          <a:p>
            <a:r>
              <a:rPr lang="fi-FI"/>
              <a:t>Laatikoon kerätään erivärisiä tavaroita (esim. keltainen, punainen, vihreä ja sininen). </a:t>
            </a:r>
          </a:p>
          <a:p>
            <a:r>
              <a:rPr lang="fi-FI"/>
              <a:t>Lattialle asetetaan saman värisiä ”värilaattoja”. Tavarat laitetaan kasaan lattialle ja lapset saavat lajitella tavaroita värilaattojen päälle värien mukaan. </a:t>
            </a:r>
          </a:p>
        </p:txBody>
      </p:sp>
      <p:sp>
        <p:nvSpPr>
          <p:cNvPr id="5" name="Ellipsi 4">
            <a:extLst>
              <a:ext uri="{FF2B5EF4-FFF2-40B4-BE49-F238E27FC236}">
                <a16:creationId xmlns:a16="http://schemas.microsoft.com/office/drawing/2014/main" id="{D78BE366-CEFD-F3DA-2D1A-1DB1DEE06782}"/>
              </a:ext>
            </a:extLst>
          </p:cNvPr>
          <p:cNvSpPr/>
          <p:nvPr/>
        </p:nvSpPr>
        <p:spPr>
          <a:xfrm>
            <a:off x="9048888" y="211641"/>
            <a:ext cx="375919" cy="39623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5766DA2-2F95-4EF7-F720-0FC5C00A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06475" y="6336894"/>
            <a:ext cx="4114800" cy="365125"/>
          </a:xfrm>
        </p:spPr>
        <p:txBody>
          <a:bodyPr/>
          <a:lstStyle/>
          <a:p>
            <a:r>
              <a:rPr lang="fi-FI"/>
              <a:t>Riihimäen varhaiskasvatus.This work is licensed under CC BY-NC-SA 4.0. CC-lisenssi ei koske linkitettyjä sisältöjä eikä viitattuja (lähde) sisältöjä.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8453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3441</Words>
  <Application>Microsoft Office PowerPoint</Application>
  <PresentationFormat>Laajakuva</PresentationFormat>
  <Paragraphs>282</Paragraphs>
  <Slides>54</Slides>
  <Notes>1</Notes>
  <HiddenSlides>0</HiddenSlides>
  <MMClips>1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54</vt:i4>
      </vt:variant>
    </vt:vector>
  </HeadingPairs>
  <TitlesOfParts>
    <vt:vector size="62" baseType="lpstr">
      <vt:lpstr>Aptos</vt:lpstr>
      <vt:lpstr>Aptos Display</vt:lpstr>
      <vt:lpstr>Arial</vt:lpstr>
      <vt:lpstr>Calibri</vt:lpstr>
      <vt:lpstr>Courier New</vt:lpstr>
      <vt:lpstr>Courier New,monospace</vt:lpstr>
      <vt:lpstr>Segoe UI</vt:lpstr>
      <vt:lpstr>Office-teema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Riihimaen kaupunki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Takala Silja</dc:creator>
  <cp:lastModifiedBy>Takala Silja</cp:lastModifiedBy>
  <cp:revision>6</cp:revision>
  <dcterms:created xsi:type="dcterms:W3CDTF">2024-05-07T04:24:16Z</dcterms:created>
  <dcterms:modified xsi:type="dcterms:W3CDTF">2024-06-04T05:31:47Z</dcterms:modified>
</cp:coreProperties>
</file>