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69" r:id="rId5"/>
    <p:sldId id="294" r:id="rId6"/>
    <p:sldId id="295" r:id="rId7"/>
    <p:sldId id="305" r:id="rId8"/>
    <p:sldId id="306" r:id="rId9"/>
    <p:sldId id="296" r:id="rId10"/>
    <p:sldId id="298" r:id="rId11"/>
    <p:sldId id="299" r:id="rId12"/>
    <p:sldId id="300" r:id="rId13"/>
    <p:sldId id="301" r:id="rId14"/>
    <p:sldId id="302" r:id="rId15"/>
    <p:sldId id="307" r:id="rId16"/>
    <p:sldId id="303" r:id="rId17"/>
    <p:sldId id="291" r:id="rId18"/>
    <p:sldId id="304" r:id="rId19"/>
    <p:sldId id="268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EC810D"/>
    <a:srgbClr val="7D127C"/>
    <a:srgbClr val="000000"/>
    <a:srgbClr val="C1C1C1"/>
    <a:srgbClr val="ED8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11-06T12:02:18.030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11-06T12:02:19.238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3C628-3CF7-44BC-B50F-54F6020B04DB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3FF17-DCA2-4BAE-9039-941CC76462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558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creativecommons.org/licenses/by-sa/4.0/deed.fi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2D92052-5CD1-4F46-B0FA-38378F14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9339"/>
            <a:ext cx="12192000" cy="8128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7460E9D-96AE-4354-B9A6-671C3691DA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FCDEFFC-B747-41BE-9236-DF2B1797F7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86DCCB0-7908-43F7-BD84-4D014AAAA422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4719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4E755ACA-2F78-4086-9808-0EB99AA8839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647378C-5158-4E16-A773-F80A1A7B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B63ADB4-A04B-4E55-AC73-33F27509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DFF951-2459-459B-A596-FE1F3440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0CBA284-BEAD-4B3B-9936-490324F5D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CFA370A-F2B3-4C0E-8746-8A2404059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4" name="Kuva 1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B4E01EB-0ACF-4BB4-AA47-890CAB50CB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7233A7C0-0BA1-4D61-BA0B-26D3AD6B96A2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2225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038ECC46-6E27-4B1C-ACF5-3754AD5F356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BF9E61-E154-41D0-A983-77D5F09B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35F450-AE1F-4FC9-AF26-3CC86699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20FD88-1313-49C4-B98D-D5DAC713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AC67D56-A08D-4817-86CA-D377D98E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DA7FC5-0AAE-4823-AFC6-DCA74959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BD636C-496A-464F-B525-29821D5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F8AD7AB-EE06-4389-86E5-85D6BE87E2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73CE822-CD81-421B-BAB7-89B76EC3D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EB24FD4-ECC3-4E7F-A0B1-82867BED6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B33424F0-7140-405A-B73C-B548422EB174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68642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4ED2353-72F9-4F46-8CA0-5FEF3181168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875A89D-743A-46C4-8A10-D765B9E1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C2C2EB-A0B0-4330-A057-840B84221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746297B-A980-4164-8EA4-A55D5C01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B1BF6A-7F59-4D18-8AAB-E9BD5C9E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05FD2A-FBB0-4F7D-A9F8-6D11DFCD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598DC56-7694-49F1-99AD-27A7468F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0A8BA298-58DD-436D-A8CA-634BE3B417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4F41F5A-6EA4-4961-8A1C-074F81588C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F909B0C-3F16-45D5-8C7A-173766C7EF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52B28BDD-6110-4461-92AE-97C9B2035CAB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51925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9C4A-B67D-4FC6-9615-F0A3E6391F46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5907-CD1B-40DD-8C2E-3C8FD03C5F0D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630" cy="6911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822960"/>
            <a:ext cx="11201400" cy="530592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797629" y="3651477"/>
            <a:ext cx="616131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37" y="5639378"/>
            <a:ext cx="2336051" cy="1272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40" y="-89092"/>
            <a:ext cx="2695659" cy="13824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025" y="160882"/>
            <a:ext cx="972786" cy="9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kannettava, sisä&#10;&#10;Kuvaus luotu automaattisesti">
            <a:extLst>
              <a:ext uri="{FF2B5EF4-FFF2-40B4-BE49-F238E27FC236}">
                <a16:creationId xmlns:a16="http://schemas.microsoft.com/office/drawing/2014/main" id="{FB5AFF70-A199-423B-97F3-AA2201E75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334875" cy="822325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0BCB223-9F9D-4BAA-8163-8EC611452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2BAA450-5C4A-4BDC-B633-1E5A9F1721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2EC568C0-E3B5-4663-B08C-9125BFD8F674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175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nnettava, henkilö, tietokone, käyttäminen&#10;&#10;Kuvaus luotu automaattisesti">
            <a:extLst>
              <a:ext uri="{FF2B5EF4-FFF2-40B4-BE49-F238E27FC236}">
                <a16:creationId xmlns:a16="http://schemas.microsoft.com/office/drawing/2014/main" id="{DB905609-50CA-442A-A888-C548FA2CE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711200"/>
            <a:ext cx="12306300" cy="82042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3D3AB43-3E74-4C99-9738-4A6BE83854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DE33A31-3800-4A38-8ECB-59DE8BB6FC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AA8234FD-B202-4AC8-A3CD-5EAAA21F7AE7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21914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annettava, pöytä, sisä&#10;&#10;Kuvaus luotu automaattisesti">
            <a:extLst>
              <a:ext uri="{FF2B5EF4-FFF2-40B4-BE49-F238E27FC236}">
                <a16:creationId xmlns:a16="http://schemas.microsoft.com/office/drawing/2014/main" id="{83D253D6-23B5-4001-85A5-49F51BD51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306300" cy="922972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E3307EB-485C-4B79-8DDA-231E7D6235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1CA1578-FBC6-4386-8E2B-6A0F41B29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5BB3DF8-E8AE-4E99-B575-2C8F0217F9C6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4053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836F189-35EA-4881-BFB5-245466755EC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A52EFF-D943-4547-BC4C-5799DFAD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CCD573-C93F-49DB-AA33-688F7916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17F7F4-B32F-4DF2-A505-663E139D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AF5029-5478-4325-A642-80090559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672218-8FB6-4305-8793-DD4154C9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E3F1D21-39E5-43BD-ACC6-9C4951B4C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371EA05-0224-4A4E-998E-F885DB544D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627B2F1-0B6F-431D-8863-4FD3FC5C3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EAB5E986-8F44-457E-8DAC-3EDB5E8C8963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40524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B5C213F-8495-47F1-8D55-609434C669F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06B14EC-A99B-4F0C-BCDB-9B5ECFC7ACAF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3CF69AB0-3698-41ED-BEF9-DC6FB272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506A6B8-3ED9-402A-92EE-0030612378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2EEAA1E2-9FB8-4F62-8B79-98A046283F57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6" name="Kuva 1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68CEA5E-60E2-4644-BD90-2A5CBF5D29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HJÄ (ilman logo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38EBBB67-B190-4C60-86BF-FA4F3BCFBCA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8477A8-ACA7-477F-BADE-1B34FF00ACDA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4A125DFA-0C51-454C-B956-DA5455FEA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7710237-FFF1-4A1B-8D15-01C938534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750FF13-EA51-454B-B5EB-7E8BBACF4E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4E5A7C05-02A9-48B5-866C-529CA407D87F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0094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0702910-F9F7-493E-95B2-C977E979A62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A896C7B-63AF-40A5-BB70-A06E2D71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32D297-0040-452B-9ADC-DECE2D5BA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033A3C-7B91-4F67-B079-39C138AA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113505-7C81-4FCA-BA80-2AC5A738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B8B0F1-E201-4BEB-9AD9-B45C632F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4923A7-CA2A-43FD-A68D-CFBACE89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9C524C9D-DA76-4367-9450-514502D48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5E30704-B75D-480A-951F-41AC80D2B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A0518E1-5F9C-47FC-8C65-4E0216812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AB0261A1-A197-4921-80EA-D18BD727A26D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69803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imateriaalin tekijät CC BY-SA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E4350B55-30CC-44A4-BB26-199510415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633616"/>
            <a:ext cx="11745686" cy="23390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E941943-C43E-4373-A48C-2A3B6A56EE2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B922D8-4B6F-44A6-972E-026D7EFE2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Oppimateriaalin tekijät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F435412-8F6C-4B8E-B1A5-1A42441C1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6176963"/>
            <a:ext cx="974270" cy="681037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DCE77CB-FB12-49D3-9893-55F89BCF5C0D}"/>
              </a:ext>
            </a:extLst>
          </p:cNvPr>
          <p:cNvSpPr txBox="1"/>
          <p:nvPr userDrawn="1"/>
        </p:nvSpPr>
        <p:spPr>
          <a:xfrm>
            <a:off x="6060223" y="6610569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149287-124C-4E53-8604-8BC5482C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4" y="5281794"/>
            <a:ext cx="946990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964234F-D31A-482F-AC1D-1D8C6EB66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i-FI" dirty="0"/>
              <a:t>Tämän oppimateriaalin tekijät: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56578E8-AF21-4D58-95C9-6C462F64FDDB}"/>
              </a:ext>
            </a:extLst>
          </p:cNvPr>
          <p:cNvSpPr txBox="1"/>
          <p:nvPr userDrawn="1"/>
        </p:nvSpPr>
        <p:spPr>
          <a:xfrm>
            <a:off x="220436" y="5367118"/>
            <a:ext cx="250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0" u="none" dirty="0"/>
              <a:t>Erikoistumiskoulutuksen toteuttavat: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4E532BF-E580-4F25-9835-30EA37D338E1}"/>
              </a:ext>
            </a:extLst>
          </p:cNvPr>
          <p:cNvSpPr txBox="1"/>
          <p:nvPr userDrawn="1"/>
        </p:nvSpPr>
        <p:spPr>
          <a:xfrm>
            <a:off x="838200" y="4394315"/>
            <a:ext cx="916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0" u="none" dirty="0"/>
              <a:t>Tämä oppimateriaali on lisensoitu </a:t>
            </a:r>
            <a:r>
              <a:rPr lang="fi-FI" sz="2400" b="0" u="none" dirty="0">
                <a:hlinkClick r:id="rId6"/>
              </a:rPr>
              <a:t>CC BY-SA 4.0 -lisenssillä</a:t>
            </a:r>
            <a:r>
              <a:rPr lang="fi-FI" sz="2400" b="0" u="none" dirty="0"/>
              <a:t> ellei jossain kohden muuta ilmoiteta.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DDAB6818-F3C4-4A9D-95D5-7B2F838A17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73713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dirty="0"/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3F7915A-739B-4AD3-9F08-217902FD1E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22540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A0A9729-F4A6-47CD-9EAC-B4039BF6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9FBFDC-970E-42DC-9ACB-AC3B35C7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7F86B7-4094-4D88-924E-592AE9139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6606A0-4D72-49A1-80B0-8B290AC44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28B2D8-965A-4150-9991-83DDA16E9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82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1" r:id="rId5"/>
    <p:sldLayoutId id="2147483650" r:id="rId6"/>
    <p:sldLayoutId id="2147483659" r:id="rId7"/>
    <p:sldLayoutId id="2147483652" r:id="rId8"/>
    <p:sldLayoutId id="2147483658" r:id="rId9"/>
    <p:sldLayoutId id="2147483655" r:id="rId10"/>
    <p:sldLayoutId id="2147483656" r:id="rId11"/>
    <p:sldLayoutId id="2147483657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png"/><Relationship Id="rId4" Type="http://schemas.openxmlformats.org/officeDocument/2006/relationships/hyperlink" Target="https://yle.fi/uutiset/3-871615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hyperlink" Target="https://yle.fi/uutiset/3-1059696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roboapu.fi/?p=836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deed.fi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bioservo.com/healthcare/carbonhand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emag.medicalexpo.com/bestic-the-eating-assistance-device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hyperlink" Target="https://www.karolinska.se/om-oss/centrala-nyheter/2016/09/pratande-robottruckar-fick-namn-av-barnjury/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10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F568B2-2161-4481-AB83-74BE8A09AD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19884" y="5106256"/>
            <a:ext cx="10108271" cy="887857"/>
          </a:xfrm>
        </p:spPr>
        <p:txBody>
          <a:bodyPr>
            <a:normAutofit/>
          </a:bodyPr>
          <a:lstStyle/>
          <a:p>
            <a:pPr lvl="0" algn="ctr"/>
            <a:r>
              <a:rPr lang="fi-FI" sz="2400" dirty="0"/>
              <a:t>Robotiikan merkityksestä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A91BA4-6D22-418D-94CF-E2E584894E25}"/>
              </a:ext>
            </a:extLst>
          </p:cNvPr>
          <p:cNvSpPr txBox="1">
            <a:spLocks/>
          </p:cNvSpPr>
          <p:nvPr/>
        </p:nvSpPr>
        <p:spPr>
          <a:xfrm>
            <a:off x="963845" y="3667875"/>
            <a:ext cx="10108271" cy="1512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b="1" i="0" dirty="0">
                <a:solidFill>
                  <a:srgbClr val="244274"/>
                </a:solidFill>
                <a:effectLst/>
                <a:latin typeface="Lato" panose="020F0502020204030203" pitchFamily="34" charset="0"/>
              </a:rPr>
              <a:t>Terveyden- ja hyvinvoinnin seurantaosaaminen 2</a:t>
            </a:r>
          </a:p>
        </p:txBody>
      </p:sp>
    </p:spTree>
    <p:extLst>
      <p:ext uri="{BB962C8B-B14F-4D97-AF65-F5344CB8AC3E}">
        <p14:creationId xmlns:p14="http://schemas.microsoft.com/office/powerpoint/2010/main" val="198032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2272-93B8-45FA-99C0-C1353C9E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Leikkausrobotiikka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BEE6D-34E1-40AB-8D56-A0A0B4E1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2D415-AC0D-4263-9B4D-6E9D37A7F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Turvallisempaa, riskittömämpää, taloudellistakin</a:t>
            </a:r>
          </a:p>
          <a:p>
            <a:r>
              <a:rPr lang="fi-FI" dirty="0"/>
              <a:t>Potilaalle helpompaa, kivuttomampaa, nopeampaa toipumista</a:t>
            </a:r>
          </a:p>
          <a:p>
            <a:r>
              <a:rPr lang="fi-FI" dirty="0"/>
              <a:t>Lue lisää: </a:t>
            </a:r>
            <a:r>
              <a:rPr lang="fi-FI" dirty="0">
                <a:hlinkClick r:id="rId4"/>
              </a:rPr>
              <a:t>https://yle.fi/uutiset/3-8716158</a:t>
            </a:r>
            <a:r>
              <a:rPr lang="fi-FI" dirty="0"/>
              <a:t> </a:t>
            </a:r>
          </a:p>
          <a:p>
            <a:r>
              <a:rPr lang="fi-FI" dirty="0"/>
              <a:t>Tulevaisuuden kirurgit myös osin etätyössä?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3C986A-9FB0-4CE6-A0E3-D8D0D99E5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1"/>
    </mc:Choice>
    <mc:Fallback xmlns="">
      <p:transition spd="slow" advTm="6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7298-0AE2-4F0D-80EA-6A2472FBB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fi-FI" sz="5400" dirty="0"/>
              <a:t>Seksirobotiikka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EE48D9-E646-4E1F-B705-82368187A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endParaRPr lang="fi-FI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74CE8-B447-402E-A0F6-825AB540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Ctr="0">
            <a:norm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i-FI" sz="1200">
                <a:solidFill>
                  <a:schemeClr val="tx1"/>
                </a:solidFill>
              </a:rPr>
              <a:t>|  </a:t>
            </a:r>
            <a:fld id="{CDC8994D-33BE-6F4B-918B-78B2D731EB1C}" type="slidenum">
              <a:rPr lang="fi-FI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fi-FI" sz="120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01F358-9E2E-4684-86F3-86F520268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3"/>
    </mc:Choice>
    <mc:Fallback xmlns="">
      <p:transition spd="slow" advTm="3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0591-6157-411F-BD57-FE01AF1C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Dronet</a:t>
            </a:r>
            <a:endParaRPr lang="fi-F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810CE-B93D-40E5-8B6F-B6393FDD8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2154" y="551055"/>
            <a:ext cx="5347691" cy="46420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967FE-557B-47EB-9984-7322B5FB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E0C4F-54B2-4754-8B32-1A6055DF5A67}"/>
              </a:ext>
            </a:extLst>
          </p:cNvPr>
          <p:cNvSpPr txBox="1"/>
          <p:nvPr/>
        </p:nvSpPr>
        <p:spPr>
          <a:xfrm>
            <a:off x="3422154" y="5754757"/>
            <a:ext cx="799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ja lisätietoa: https://www.ts.fi/uutiset/kotimaa/4705978/Laakkeet+lennatettiin+ikaihmisille+dronella+Helsingissa</a:t>
            </a:r>
          </a:p>
        </p:txBody>
      </p:sp>
      <p:sp>
        <p:nvSpPr>
          <p:cNvPr id="7" name="AutoShape 2" descr="Kuvahaun tulos haulle kuva dronella">
            <a:extLst>
              <a:ext uri="{FF2B5EF4-FFF2-40B4-BE49-F238E27FC236}">
                <a16:creationId xmlns:a16="http://schemas.microsoft.com/office/drawing/2014/main" id="{368A02A5-F1FF-42B0-9ACA-7C074BFD7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0A8334-19E0-4F42-A961-36CF81271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8"/>
    </mc:Choice>
    <mc:Fallback xmlns="">
      <p:transition spd="slow" advTm="3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CF37-08C0-4D45-9526-56A93F6C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Opettavat 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23A84-CE8D-4CC8-AAA7-DBAE4E99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2289" y="1702670"/>
            <a:ext cx="10172700" cy="1962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047CA-ECB3-405B-ADC0-DF47DA29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D650D-9CE8-48B7-B4FB-B026ECD76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773" y="3429000"/>
            <a:ext cx="4593917" cy="31435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35AC95-40F5-4EFB-B7CC-6AFB9DE7D44E}"/>
              </a:ext>
            </a:extLst>
          </p:cNvPr>
          <p:cNvSpPr/>
          <p:nvPr/>
        </p:nvSpPr>
        <p:spPr>
          <a:xfrm>
            <a:off x="636104" y="3982995"/>
            <a:ext cx="4055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Kuva ja lisätietoa: https://www.aamulehti.fi/a/200807171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E82FFD-C4DA-496C-955A-EDDCFAD82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4"/>
    </mc:Choice>
    <mc:Fallback xmlns="">
      <p:transition spd="slow" advTm="4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7C67-7416-4C0F-8B71-4EBA5D96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Ulkoinen tukiranka eli </a:t>
            </a:r>
            <a:r>
              <a:rPr lang="fi-FI" dirty="0" err="1"/>
              <a:t>eksoskeleton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97E5-3705-4F83-984C-C6BE9CEB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574" y="6131243"/>
            <a:ext cx="8998225" cy="3584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/>
              <a:t>Kuva ja lisätietoa: </a:t>
            </a:r>
            <a:r>
              <a:rPr lang="fi-FI" dirty="0">
                <a:hlinkClick r:id="rId4"/>
              </a:rPr>
              <a:t>https://yle.fi/uutiset/3-10596968</a:t>
            </a:r>
            <a:r>
              <a:rPr lang="fi-FI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367B8-EECC-4E52-9F4F-5B8E8A6D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BF6D1-43D3-4E6A-BB4E-4EEE37329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060" y="1812564"/>
            <a:ext cx="5329950" cy="41466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D1C500-8D39-4BC7-AB61-4BFAC48F1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E098-D68B-4996-B548-772AD54A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Sosiaaliset robotit</a:t>
            </a:r>
            <a:endParaRPr lang="fi-FI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4A3146-2069-4C1A-BBE1-1E9F290CA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8296" y="1772979"/>
            <a:ext cx="5095504" cy="3793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762F7-032B-45A1-BB46-39AEAA9B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AutoShape 2" descr="Kuvahaun tulos haulle pepper robotti">
            <a:extLst>
              <a:ext uri="{FF2B5EF4-FFF2-40B4-BE49-F238E27FC236}">
                <a16:creationId xmlns:a16="http://schemas.microsoft.com/office/drawing/2014/main" id="{7192653E-E5B8-46B8-A409-177D1937B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2BB7F-4EA7-4EA9-ADED-A336F143F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6" y="3441696"/>
            <a:ext cx="5475138" cy="2124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2AA44-4819-4C1A-8349-AC5C84AD4EDA}"/>
              </a:ext>
            </a:extLst>
          </p:cNvPr>
          <p:cNvSpPr txBox="1"/>
          <p:nvPr/>
        </p:nvSpPr>
        <p:spPr>
          <a:xfrm>
            <a:off x="556591" y="5774636"/>
            <a:ext cx="34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Kuva ja lisätietoa: </a:t>
            </a:r>
            <a:r>
              <a:rPr lang="fi-FI">
                <a:hlinkClick r:id="rId6"/>
              </a:rPr>
              <a:t>https://roboapu.fi/?p=836</a:t>
            </a:r>
            <a:r>
              <a:rPr lang="fi-FI"/>
              <a:t> 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1450A-A5F8-425D-84FA-72C1DBCF757D}"/>
              </a:ext>
            </a:extLst>
          </p:cNvPr>
          <p:cNvSpPr txBox="1"/>
          <p:nvPr/>
        </p:nvSpPr>
        <p:spPr>
          <a:xfrm>
            <a:off x="768485" y="1896894"/>
            <a:ext cx="38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Pienistä suuriin, pehmeistä koviin, robotinnäköisistä ihmisenoloisiin…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4E1A7-C2F6-4D5C-AD12-CB3AAEB18A06}"/>
              </a:ext>
            </a:extLst>
          </p:cNvPr>
          <p:cNvSpPr txBox="1"/>
          <p:nvPr/>
        </p:nvSpPr>
        <p:spPr>
          <a:xfrm>
            <a:off x="6258297" y="5943600"/>
            <a:ext cx="3909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/>
              <a:t>Kuva Taru Lehtimäki TAMK</a:t>
            </a:r>
            <a:endParaRPr lang="fi-FI" sz="11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3BBF702-49E3-4931-A7F8-D897AC3B7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52"/>
    </mc:Choice>
    <mc:Fallback xmlns="">
      <p:transition spd="slow" advTm="7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C0F1D-0278-493D-BCEA-3461A996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Oppimateriaalin tekijät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841A49E0-DEAE-4983-BE5A-00355399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949"/>
            <a:ext cx="10751049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457200" lvl="1" indent="0">
              <a:buNone/>
            </a:pPr>
            <a:endParaRPr lang="fi-FI" sz="1800" dirty="0"/>
          </a:p>
          <a:p>
            <a:pPr lvl="0"/>
            <a:r>
              <a:rPr lang="en-US" sz="1600"/>
              <a:t>Taru Manner</a:t>
            </a:r>
            <a:endParaRPr lang="en-US" sz="1600" dirty="0"/>
          </a:p>
        </p:txBody>
      </p:sp>
      <p:sp>
        <p:nvSpPr>
          <p:cNvPr id="3" name="Suorakulmio 2">
            <a:hlinkClick r:id="rId2"/>
            <a:extLst>
              <a:ext uri="{FF2B5EF4-FFF2-40B4-BE49-F238E27FC236}">
                <a16:creationId xmlns:a16="http://schemas.microsoft.com/office/drawing/2014/main" id="{23749169-F5F9-4EC5-8F6A-F44FA97468F4}"/>
              </a:ext>
            </a:extLst>
          </p:cNvPr>
          <p:cNvSpPr/>
          <p:nvPr/>
        </p:nvSpPr>
        <p:spPr>
          <a:xfrm>
            <a:off x="5095982" y="4417888"/>
            <a:ext cx="3071973" cy="47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73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BB36-F43A-49A9-959B-0B599781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22" y="901783"/>
            <a:ext cx="3923352" cy="1662801"/>
          </a:xfrm>
        </p:spPr>
        <p:txBody>
          <a:bodyPr>
            <a:normAutofit/>
          </a:bodyPr>
          <a:lstStyle/>
          <a:p>
            <a:r>
              <a:rPr lang="fi-FI" dirty="0" err="1"/>
              <a:t>Cobotit</a:t>
            </a:r>
            <a:br>
              <a:rPr lang="fi-FI" dirty="0"/>
            </a:br>
            <a:r>
              <a:rPr lang="fi-FI" dirty="0"/>
              <a:t>Yhteistyörobotit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7C303-A7D7-413F-95CD-AB1CB6A98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7611" y="1232452"/>
            <a:ext cx="5003446" cy="46132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17088-CD54-4040-BFAA-846A944E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46AF0-6493-444A-98DD-B99AEF21160C}"/>
              </a:ext>
            </a:extLst>
          </p:cNvPr>
          <p:cNvSpPr/>
          <p:nvPr/>
        </p:nvSpPr>
        <p:spPr>
          <a:xfrm rot="10800000" flipV="1">
            <a:off x="5426763" y="6136213"/>
            <a:ext cx="4025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https://www.aamulehti.fi/a/200797134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ED30DF-97B0-49F8-86F0-F80968403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5"/>
    </mc:Choice>
    <mc:Fallback xmlns="">
      <p:transition spd="slow" advTm="5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FEBF-BB8D-47C4-80CE-CAC4A691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Nostavat tai tukevat robotit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5B1F4-79DD-44CE-A502-A74849D3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6AC3A-2B36-4C3B-B8A3-C1981A2F7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095" y="2231987"/>
            <a:ext cx="4371211" cy="2914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92C70-4860-4F84-A107-290843896608}"/>
              </a:ext>
            </a:extLst>
          </p:cNvPr>
          <p:cNvSpPr txBox="1"/>
          <p:nvPr/>
        </p:nvSpPr>
        <p:spPr>
          <a:xfrm>
            <a:off x="7130095" y="5310230"/>
            <a:ext cx="4371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Voimaliivit lähihoitajan työssä</a:t>
            </a:r>
          </a:p>
          <a:p>
            <a:r>
              <a:rPr lang="fi-FI" sz="1100" dirty="0"/>
              <a:t>Kuva ja lisätietoa: https://www.tredu.fi/tiedotteet/2019/pFlkdge2N.html</a:t>
            </a:r>
          </a:p>
        </p:txBody>
      </p:sp>
      <p:pic>
        <p:nvPicPr>
          <p:cNvPr id="10" name="Content Placeholder 9" descr="A person standing in a room&#10;&#10;Description automatically generated">
            <a:extLst>
              <a:ext uri="{FF2B5EF4-FFF2-40B4-BE49-F238E27FC236}">
                <a16:creationId xmlns:a16="http://schemas.microsoft.com/office/drawing/2014/main" id="{44C3C47A-82E8-4A6C-AECA-635544053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98" y="1371601"/>
            <a:ext cx="2724253" cy="362377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CDB74-D12E-429A-B562-F76A01E50C94}"/>
              </a:ext>
            </a:extLst>
          </p:cNvPr>
          <p:cNvSpPr txBox="1"/>
          <p:nvPr/>
        </p:nvSpPr>
        <p:spPr>
          <a:xfrm>
            <a:off x="690693" y="5486399"/>
            <a:ext cx="5233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Skelex</a:t>
            </a:r>
            <a:r>
              <a:rPr lang="fi-FI" dirty="0"/>
              <a:t> </a:t>
            </a:r>
            <a:r>
              <a:rPr lang="fi-FI" dirty="0" err="1"/>
              <a:t>eksoskeleton</a:t>
            </a:r>
            <a:r>
              <a:rPr lang="fi-FI" dirty="0"/>
              <a:t>, kuva Suvi Hagström TAMK</a:t>
            </a:r>
          </a:p>
          <a:p>
            <a:r>
              <a:rPr lang="fi-FI" dirty="0"/>
              <a:t>Lisätietoa: https://www.meditas.fi/tuotteet/skelex-eksoskeleton/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3C51EB7-53F3-49E0-BFCA-EE1B25BA8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20"/>
    </mc:Choice>
    <mc:Fallback xmlns="">
      <p:transition spd="slow" advTm="10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954D-0A71-4536-B267-D1B99D30F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Toimintavajeessa avustavat robotit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D9ADF9-E6A8-45E1-BE56-7DDDBCF61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4602" y="2393894"/>
            <a:ext cx="4365795" cy="2878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A5632-F776-4B0D-8F11-5BE9B0D4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E20F0-3AE7-4892-A501-423E15F8E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89" y="2506163"/>
            <a:ext cx="5620989" cy="265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B879E-2704-4F15-8063-F4BC0D2B1079}"/>
              </a:ext>
            </a:extLst>
          </p:cNvPr>
          <p:cNvSpPr txBox="1"/>
          <p:nvPr/>
        </p:nvSpPr>
        <p:spPr>
          <a:xfrm>
            <a:off x="838899" y="5704514"/>
            <a:ext cx="37414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00" dirty="0">
              <a:hlinkClick r:id="rId6"/>
            </a:endParaRPr>
          </a:p>
          <a:p>
            <a:r>
              <a:rPr lang="fi-FI" sz="1100" dirty="0"/>
              <a:t>kuva ja lisätietoa  </a:t>
            </a:r>
            <a:r>
              <a:rPr lang="fi-FI" sz="1100" dirty="0">
                <a:hlinkClick r:id="rId6"/>
              </a:rPr>
              <a:t>http://emag.medicalexpo.com/bestic-the-eating-assistance-device/</a:t>
            </a:r>
            <a:r>
              <a:rPr lang="fi-FI" sz="11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16F27-7E7C-427A-B186-571B01885B2D}"/>
              </a:ext>
            </a:extLst>
          </p:cNvPr>
          <p:cNvSpPr txBox="1"/>
          <p:nvPr/>
        </p:nvSpPr>
        <p:spPr>
          <a:xfrm>
            <a:off x="5754848" y="5763237"/>
            <a:ext cx="465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ja lisätietoa: </a:t>
            </a:r>
            <a:r>
              <a:rPr lang="fi-FI" sz="1100" dirty="0">
                <a:hlinkClick r:id="rId7"/>
              </a:rPr>
              <a:t>https://www.bioservo.com/healthcare/carbonhand</a:t>
            </a:r>
            <a:r>
              <a:rPr lang="fi-FI" sz="11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500CF-664F-46AD-9F86-C608221F9C30}"/>
              </a:ext>
            </a:extLst>
          </p:cNvPr>
          <p:cNvSpPr txBox="1"/>
          <p:nvPr/>
        </p:nvSpPr>
        <p:spPr>
          <a:xfrm flipH="1">
            <a:off x="5667189" y="5272788"/>
            <a:ext cx="37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Carbonhand</a:t>
            </a:r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F9A7C-4EA0-4F04-9A52-6619649A34A5}"/>
              </a:ext>
            </a:extLst>
          </p:cNvPr>
          <p:cNvSpPr txBox="1"/>
          <p:nvPr/>
        </p:nvSpPr>
        <p:spPr>
          <a:xfrm>
            <a:off x="754602" y="5526157"/>
            <a:ext cx="351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Bestic</a:t>
            </a:r>
            <a:endParaRPr lang="fi-FI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BB23EA6-4FD1-40A4-86D0-9F6500A3E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3"/>
    </mc:Choice>
    <mc:Fallback xmlns="">
      <p:transition spd="slow" advTm="5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0E98-3172-4B40-A2D3-8733C7BC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Automaattiset palvelurobotit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31C063-F843-4246-9C8F-230F8D18C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9E493-FA01-4097-BE1B-E1D76205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46734-F38F-4801-9335-68A7E3E33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050" y="1561221"/>
            <a:ext cx="5557539" cy="4321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12204-A060-4783-8270-3D34CFD45835}"/>
              </a:ext>
            </a:extLst>
          </p:cNvPr>
          <p:cNvSpPr/>
          <p:nvPr/>
        </p:nvSpPr>
        <p:spPr>
          <a:xfrm rot="10800000" flipV="1">
            <a:off x="2832652" y="5988929"/>
            <a:ext cx="8770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Kuva ja lisätietoa: </a:t>
            </a:r>
            <a:r>
              <a:rPr lang="fi-FI" sz="1100" dirty="0">
                <a:hlinkClick r:id="rId5"/>
              </a:rPr>
              <a:t>https://www.karolinska.se/om-oss/centrala-nyheter/2016/09/pratande-robottruckar-fick-namn-av-barnjury/</a:t>
            </a:r>
            <a:r>
              <a:rPr lang="fi-FI" sz="1100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38BF55-F83C-46C5-9B06-A3640E32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0"/>
    </mc:Choice>
    <mc:Fallback xmlns="">
      <p:transition spd="slow" advTm="3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1558-D7BF-4100-B759-070623CD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Tekoäly, ohjelmistorobotiikka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case Watson, IBM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5FF5DF-139B-40E2-9343-5F66B1C7E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F4F98-61C1-4A5C-8C48-F16C946B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6</a:t>
            </a:fld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15AE90-A829-4644-A933-D11A6ABF45E3}"/>
                  </a:ext>
                </a:extLst>
              </p14:cNvPr>
              <p14:cNvContentPartPr/>
              <p14:nvPr/>
            </p14:nvContentPartPr>
            <p14:xfrm>
              <a:off x="9672510" y="229015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15AE90-A829-4644-A933-D11A6ABF45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63510" y="22811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0611356-A5B0-4B2C-BD52-4A9864BB8F42}"/>
                  </a:ext>
                </a:extLst>
              </p14:cNvPr>
              <p14:cNvContentPartPr/>
              <p14:nvPr/>
            </p14:nvContentPartPr>
            <p14:xfrm>
              <a:off x="6870630" y="6090318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0611356-A5B0-4B2C-BD52-4A9864BB8F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61630" y="608131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A8EF5F-EA71-447C-BA6B-9786ED6BA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6"/>
    </mc:Choice>
    <mc:Fallback xmlns="">
      <p:transition spd="slow" advTm="5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F00E-C4BD-4CFF-8676-DD50F344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365125"/>
            <a:ext cx="9232929" cy="3859005"/>
          </a:xfrm>
        </p:spPr>
        <p:txBody>
          <a:bodyPr>
            <a:normAutofit/>
          </a:bodyPr>
          <a:lstStyle/>
          <a:p>
            <a:r>
              <a:rPr lang="fi-FI" dirty="0"/>
              <a:t>Kotona avustavat, henkilöityvät robotit</a:t>
            </a:r>
            <a:br>
              <a:rPr lang="fi-FI" dirty="0"/>
            </a:br>
            <a:br>
              <a:rPr lang="fi-FI" dirty="0"/>
            </a:br>
            <a:r>
              <a:rPr lang="fi-FI" dirty="0"/>
              <a:t>Imurit</a:t>
            </a:r>
            <a:br>
              <a:rPr lang="fi-FI" dirty="0"/>
            </a:br>
            <a:r>
              <a:rPr lang="fi-FI" dirty="0"/>
              <a:t>Ruohonleikkurit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11936-1E69-44E8-81D2-0DC3CFC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9" name="Content Placeholder 8" descr="A black dog lying on green grass&#10;&#10;Description automatically generated">
            <a:extLst>
              <a:ext uri="{FF2B5EF4-FFF2-40B4-BE49-F238E27FC236}">
                <a16:creationId xmlns:a16="http://schemas.microsoft.com/office/drawing/2014/main" id="{7A63BF1F-B6FB-40AD-B724-841E86C19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545"/>
            <a:ext cx="4396895" cy="35862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C33CC-F2AA-4B16-B625-14A46514BB71}"/>
              </a:ext>
            </a:extLst>
          </p:cNvPr>
          <p:cNvSpPr txBox="1"/>
          <p:nvPr/>
        </p:nvSpPr>
        <p:spPr>
          <a:xfrm>
            <a:off x="6095999" y="6082003"/>
            <a:ext cx="1666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Taru Lehtimäki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CB2CB4-CF46-4137-89F1-CBC47471A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7"/>
    </mc:Choice>
    <mc:Fallback xmlns="">
      <p:transition spd="slow" advTm="4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F49D-827C-408D-A57C-511D826C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Autonomiset 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200F0-F925-4F76-8CD0-4D2FE9796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3761" y="1614698"/>
            <a:ext cx="3745328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DF7EE-5097-4272-BD19-B84985A5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88F21-23A9-45F2-AB39-A3CCA2FB3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909" y="2012849"/>
            <a:ext cx="4830344" cy="4111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AAA0E-1174-49D5-91E3-4BD4C9E34CC6}"/>
              </a:ext>
            </a:extLst>
          </p:cNvPr>
          <p:cNvSpPr txBox="1"/>
          <p:nvPr/>
        </p:nvSpPr>
        <p:spPr>
          <a:xfrm>
            <a:off x="1133062" y="6124475"/>
            <a:ext cx="4962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ja lisätietoa: https://www.maaseuduntulevaisuus.fi/metsa/mets%C3%A4kone-ilman-kuljettajaa-utopiaa-vai-tulevaisuuden-arkea-1.145721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12159-1EBD-4EDD-AC9E-9403812FB60F}"/>
              </a:ext>
            </a:extLst>
          </p:cNvPr>
          <p:cNvSpPr/>
          <p:nvPr/>
        </p:nvSpPr>
        <p:spPr>
          <a:xfrm>
            <a:off x="6399909" y="6124474"/>
            <a:ext cx="52685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Kuva ja lisätietoa: https://hervannansanomat.fi/robottibussia-nakee-taas-hervannassa-hyppaa-kyytiin-ilmaiseksi/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EFE153-53AB-4052-9FE4-F09C8BBB5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8"/>
    </mc:Choice>
    <mc:Fallback xmlns="">
      <p:transition spd="slow" advTm="1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5273-FFAC-4D8C-A1CB-87275F43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Robotiikkaa valvonnan avuksi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D2483-52B1-4B75-A306-5A82771C5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985"/>
            <a:ext cx="3723813" cy="4143977"/>
          </a:xfrm>
        </p:spPr>
        <p:txBody>
          <a:bodyPr/>
          <a:lstStyle/>
          <a:p>
            <a:r>
              <a:rPr lang="fi-FI" dirty="0"/>
              <a:t>Tarkkailevaa robotiikkaa on kehitetty </a:t>
            </a:r>
            <a:r>
              <a:rPr lang="fi-FI" dirty="0" err="1"/>
              <a:t>katastofitilanteisiin</a:t>
            </a:r>
            <a:r>
              <a:rPr lang="fi-FI" dirty="0"/>
              <a:t> ja sodankäynnin kehittämisessä.</a:t>
            </a:r>
          </a:p>
          <a:p>
            <a:r>
              <a:rPr lang="fi-FI" dirty="0"/>
              <a:t>Kameraväitteinen mobiiliohjattava  </a:t>
            </a:r>
            <a:r>
              <a:rPr lang="fi-FI" dirty="0" err="1"/>
              <a:t>Appbot</a:t>
            </a:r>
            <a:r>
              <a:rPr lang="fi-FI" dirty="0"/>
              <a:t> </a:t>
            </a:r>
            <a:r>
              <a:rPr lang="fi-FI" dirty="0" err="1"/>
              <a:t>link</a:t>
            </a:r>
            <a:r>
              <a:rPr lang="fi-FI" dirty="0"/>
              <a:t>, ikäihmisen turvaksi?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1600A-4AFE-43E8-B01F-3E52FE5E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4E83D-00C2-4821-B32C-F28E5D292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386" y="1974480"/>
            <a:ext cx="2825318" cy="2825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3B892C-11A9-46B1-A4C2-FE6492BB6EF9}"/>
              </a:ext>
            </a:extLst>
          </p:cNvPr>
          <p:cNvSpPr txBox="1"/>
          <p:nvPr/>
        </p:nvSpPr>
        <p:spPr>
          <a:xfrm>
            <a:off x="6559826" y="5973417"/>
            <a:ext cx="48124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dirty="0"/>
              <a:t>Kuva ja lisätietoa: https://www.power.fi/koti-ja-vapaa-aika/kodin-turvallisuus/valvontakamerat/appbot-link-smart-home-camera-robot/p-253872/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1F61-C0F5-4CE6-8EE5-E6AE04A5B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459" y="1877057"/>
            <a:ext cx="3134927" cy="31349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721EF9C-1F13-432C-8E3A-2A63FF7E6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02"/>
    </mc:Choice>
    <mc:Fallback xmlns="">
      <p:transition spd="slow" advTm="9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7C7A5E1E72AC64A83C56ED0BAD0B6C6" ma:contentTypeVersion="17" ma:contentTypeDescription="Luo uusi asiakirja." ma:contentTypeScope="" ma:versionID="4a1cb03677a6d46732d6121e65b243d0">
  <xsd:schema xmlns:xsd="http://www.w3.org/2001/XMLSchema" xmlns:xs="http://www.w3.org/2001/XMLSchema" xmlns:p="http://schemas.microsoft.com/office/2006/metadata/properties" xmlns:ns2="9925f18e-407e-420e-8571-51d983537b64" xmlns:ns3="908ba3c3-476d-49d9-9402-6f1fbb2f5e30" xmlns:ns4="4cb4f1c2-1b8e-491c-9abf-3ae89a5f0e6c" targetNamespace="http://schemas.microsoft.com/office/2006/metadata/properties" ma:root="true" ma:fieldsID="d28047b3fe853908707610cfc6a54c81" ns2:_="" ns3:_="" ns4:_="">
    <xsd:import namespace="9925f18e-407e-420e-8571-51d983537b64"/>
    <xsd:import namespace="908ba3c3-476d-49d9-9402-6f1fbb2f5e30"/>
    <xsd:import namespace="4cb4f1c2-1b8e-491c-9abf-3ae89a5f0e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5f18e-407e-420e-8571-51d983537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1b524aec-822c-496a-ac04-7365e57914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ba3c3-476d-49d9-9402-6f1fbb2f5e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4f1c2-1b8e-491c-9abf-3ae89a5f0e6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1426921-d84d-4a9c-a5e0-227cc1da03b7}" ma:internalName="TaxCatchAll" ma:showField="CatchAllData" ma:web="908ba3c3-476d-49d9-9402-6f1fbb2f5e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b4f1c2-1b8e-491c-9abf-3ae89a5f0e6c" xsi:nil="true"/>
    <lcf76f155ced4ddcb4097134ff3c332f xmlns="9925f18e-407e-420e-8571-51d983537b6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E1153F-BCE2-43E1-9077-456B514953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D638B6-27EA-49CF-92FA-B235DCCF4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25f18e-407e-420e-8571-51d983537b64"/>
    <ds:schemaRef ds:uri="908ba3c3-476d-49d9-9402-6f1fbb2f5e30"/>
    <ds:schemaRef ds:uri="4cb4f1c2-1b8e-491c-9abf-3ae89a5f0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DFF5CC-B426-4780-9489-BEDF7E2C4D59}">
  <ds:schemaRefs>
    <ds:schemaRef ds:uri="9925f18e-407e-420e-8571-51d983537b64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908ba3c3-476d-49d9-9402-6f1fbb2f5e30"/>
    <ds:schemaRef ds:uri="4cb4f1c2-1b8e-491c-9abf-3ae89a5f0e6c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Laajakuva</PresentationFormat>
  <Paragraphs>60</Paragraphs>
  <Slides>16</Slides>
  <Notes>0</Notes>
  <HiddenSlides>0</HiddenSlides>
  <MMClips>14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Lato</vt:lpstr>
      <vt:lpstr>Office-teema</vt:lpstr>
      <vt:lpstr>Robotiikan merkityksestä</vt:lpstr>
      <vt:lpstr>Cobotit Yhteistyörobotit</vt:lpstr>
      <vt:lpstr>Nostavat tai tukevat robotit</vt:lpstr>
      <vt:lpstr>Toimintavajeessa avustavat robotit</vt:lpstr>
      <vt:lpstr>Automaattiset palvelurobotit</vt:lpstr>
      <vt:lpstr>Tekoäly, ohjelmistorobotiikka case Watson, IBM</vt:lpstr>
      <vt:lpstr>Kotona avustavat, henkilöityvät robotit  Imurit Ruohonleikkurit</vt:lpstr>
      <vt:lpstr>Autonomiset robotit</vt:lpstr>
      <vt:lpstr>Robotiikkaa valvonnan avuksi</vt:lpstr>
      <vt:lpstr>Leikkausrobotiikka</vt:lpstr>
      <vt:lpstr>Seksirobotiikka</vt:lpstr>
      <vt:lpstr>Dronet</vt:lpstr>
      <vt:lpstr>Opettavat robotit</vt:lpstr>
      <vt:lpstr>Ulkoinen tukiranka eli eksoskeleton</vt:lpstr>
      <vt:lpstr>Sosiaaliset robotit</vt:lpstr>
      <vt:lpstr>Oppimateriaalin tekijät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Jenni Viljanen</dc:creator>
  <cp:lastModifiedBy>Minna Tiainen (TAMK)</cp:lastModifiedBy>
  <cp:revision>10</cp:revision>
  <dcterms:created xsi:type="dcterms:W3CDTF">2021-04-13T12:53:10Z</dcterms:created>
  <dcterms:modified xsi:type="dcterms:W3CDTF">2023-12-11T15:39:13Z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0x010100D7C7A5E1E72AC64A83C56ED0BAD0B6C6</vt:lpwstr>
  </property>
  <property fmtid="{D5CDD505-2E9C-101B-9397-08002B2CF9AE}" pid="3" name="MediaServiceImageTags">
    <vt:lpwstr/>
  </property>
</Properties>
</file>