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9" r:id="rId5"/>
    <p:sldId id="309" r:id="rId6"/>
    <p:sldId id="310" r:id="rId7"/>
    <p:sldId id="312" r:id="rId8"/>
    <p:sldId id="313" r:id="rId9"/>
    <p:sldId id="311" r:id="rId10"/>
    <p:sldId id="26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EC810D"/>
    <a:srgbClr val="7D127C"/>
    <a:srgbClr val="000000"/>
    <a:srgbClr val="C1C1C1"/>
    <a:srgbClr val="ED8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3C628-3CF7-44BC-B50F-54F6020B04DB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FF17-DCA2-4BAE-9039-941CC76462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5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4.0/deed.fi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2D92052-5CD1-4F46-B0FA-38378F14B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339"/>
            <a:ext cx="12192000" cy="812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7460E9D-96AE-4354-B9A6-671C3691D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FCDEFFC-B747-41BE-9236-DF2B1797F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86DCCB0-7908-43F7-BD84-4D014AAAA422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4719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E755ACA-2F78-4086-9808-0EB99AA8839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47378C-5158-4E16-A773-F80A1A7B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63ADB4-A04B-4E55-AC73-33F27509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DFF951-2459-459B-A596-FE1F3440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0CBA284-BEAD-4B3B-9936-490324F5D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CFA370A-F2B3-4C0E-8746-8A24040595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B4E01EB-0ACF-4BB4-AA47-890CAB50CB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33A7C0-0BA1-4D61-BA0B-26D3AD6B96A2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2225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38ECC46-6E27-4B1C-ACF5-3754AD5F356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BF9E61-E154-41D0-A983-77D5F09B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5F450-AE1F-4FC9-AF26-3CC86699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20FD88-1313-49C4-B98D-D5DAC713C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C67D56-A08D-4817-86CA-D377D98E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DA7FC5-0AAE-4823-AFC6-DCA74959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BD636C-496A-464F-B525-29821D57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F8AD7AB-EE06-4389-86E5-85D6BE87E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73CE822-CD81-421B-BAB7-89B76EC3D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EB24FD4-ECC3-4E7F-A0B1-82867BED6A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B33424F0-7140-405A-B73C-B548422EB174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68642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4ED2353-72F9-4F46-8CA0-5FEF318116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75A89D-743A-46C4-8A10-D765B9E1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C2C2EB-A0B0-4330-A057-840B84221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46297B-A980-4164-8EA4-A55D5C017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B1BF6A-7F59-4D18-8AAB-E9BD5C9E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05FD2A-FBB0-4F7D-A9F8-6D11DFCD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98DC56-7694-49F1-99AD-27A7468F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A8BA298-58DD-436D-A8CA-634BE3B41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4F41F5A-6EA4-4961-8A1C-074F81588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F909B0C-3F16-45D5-8C7A-173766C7EF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52B28BDD-6110-4461-92AE-97C9B2035CAB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51925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FB5AFF70-A199-423B-97F3-AA2201E7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0"/>
            <a:ext cx="12334875" cy="822325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0BCB223-9F9D-4BAA-8163-8EC611452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2BAA450-5C4A-4BDC-B633-1E5A9F1721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EC568C0-E3B5-4663-B08C-9125BFD8F674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175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nnettava, henkilö, tietokone, käyttäminen&#10;&#10;Kuvaus luotu automaattisesti">
            <a:extLst>
              <a:ext uri="{FF2B5EF4-FFF2-40B4-BE49-F238E27FC236}">
                <a16:creationId xmlns:a16="http://schemas.microsoft.com/office/drawing/2014/main" id="{DB905609-50CA-442A-A888-C548FA2CE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711200"/>
            <a:ext cx="12306300" cy="82042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3D3AB43-3E74-4C99-9738-4A6BE83854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DE33A31-3800-4A38-8ECB-59DE8BB6FC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AA8234FD-B202-4AC8-A3CD-5EAAA21F7AE7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21914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annettava, pöytä, sisä&#10;&#10;Kuvaus luotu automaattisesti">
            <a:extLst>
              <a:ext uri="{FF2B5EF4-FFF2-40B4-BE49-F238E27FC236}">
                <a16:creationId xmlns:a16="http://schemas.microsoft.com/office/drawing/2014/main" id="{83D253D6-23B5-4001-85A5-49F51BD51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1"/>
            <a:ext cx="12306300" cy="922972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E3307EB-485C-4B79-8DDA-231E7D6235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1CA1578-FBC6-4386-8E2B-6A0F41B29F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E5BB3DF8-E8AE-4E99-B575-2C8F0217F9C6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4053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836F189-35EA-4881-BFB5-245466755EC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A52EFF-D943-4547-BC4C-5799DFA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CCD573-C93F-49DB-AA33-688F7916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17F7F4-B32F-4DF2-A505-663E139D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F5029-5478-4325-A642-80090559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672218-8FB6-4305-8793-DD4154C9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E3F1D21-39E5-43BD-ACC6-9C4951B4C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371EA05-0224-4A4E-998E-F885DB544D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627B2F1-0B6F-431D-8863-4FD3FC5C3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EAB5E986-8F44-457E-8DAC-3EDB5E8C8963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4052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B5C213F-8495-47F1-8D55-609434C669F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06B14EC-A99B-4F0C-BCDB-9B5ECFC7ACAF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CF69AB0-3698-41ED-BEF9-DC6FB2725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506A6B8-3ED9-402A-92EE-0030612378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EEAA1E2-9FB8-4F62-8B79-98A046283F57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68CEA5E-60E2-4644-BD90-2A5CBF5D29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HJÄ (ilman logo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8EBBB67-B190-4C60-86BF-FA4F3BCFBCA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477A8-ACA7-477F-BADE-1B34FF00ACD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A125DFA-0C51-454C-B956-DA5455FEA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7710237-FFF1-4A1B-8D15-01C93853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5" name="Kuva 1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750FF13-EA51-454B-B5EB-7E8BBACF4E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4E5A7C05-02A9-48B5-866C-529CA407D87F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0094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40702910-F9F7-493E-95B2-C977E979A62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896C7B-63AF-40A5-BB70-A06E2D71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32D297-0040-452B-9ADC-DECE2D5BA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033A3C-7B91-4F67-B079-39C138AA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113505-7C81-4FCA-BA80-2AC5A738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B8B0F1-E201-4BEB-9AD9-B45C632F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4923A7-CA2A-43FD-A68D-CFBACE89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C524C9D-DA76-4367-9450-514502D48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5E30704-B75D-480A-951F-41AC80D2B9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0518E1-5F9C-47FC-8C65-4E0216812F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AB0261A1-A197-4921-80EA-D18BD727A26D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69803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pimateriaalin tekijät CC 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E4350B55-30CC-44A4-BB26-19951041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33616"/>
            <a:ext cx="11745686" cy="23390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941943-C43E-4373-A48C-2A3B6A56EE2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B922D8-4B6F-44A6-972E-026D7EFE2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Oppimateriaalin tekijät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435412-8F6C-4B8E-B1A5-1A42441C1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BDCE77CB-FB12-49D3-9893-55F89BCF5C0D}"/>
              </a:ext>
            </a:extLst>
          </p:cNvPr>
          <p:cNvSpPr txBox="1"/>
          <p:nvPr userDrawn="1"/>
        </p:nvSpPr>
        <p:spPr>
          <a:xfrm>
            <a:off x="6060223" y="6610569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149287-124C-4E53-8604-8BC5482C6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4" y="5281794"/>
            <a:ext cx="946990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964234F-D31A-482F-AC1D-1D8C6EB66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/>
              <a:t>Tämän oppimateriaalin tekijät: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56578E8-AF21-4D58-95C9-6C462F64FDDB}"/>
              </a:ext>
            </a:extLst>
          </p:cNvPr>
          <p:cNvSpPr txBox="1"/>
          <p:nvPr userDrawn="1"/>
        </p:nvSpPr>
        <p:spPr>
          <a:xfrm>
            <a:off x="220436" y="5367118"/>
            <a:ext cx="250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0" u="none" dirty="0"/>
              <a:t>Erikoistumiskoulutuksen toteuttavat: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4E532BF-E580-4F25-9835-30EA37D338E1}"/>
              </a:ext>
            </a:extLst>
          </p:cNvPr>
          <p:cNvSpPr txBox="1"/>
          <p:nvPr userDrawn="1"/>
        </p:nvSpPr>
        <p:spPr>
          <a:xfrm>
            <a:off x="838200" y="4394315"/>
            <a:ext cx="916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u="none" dirty="0"/>
              <a:t>Tämä oppimateriaali on lisensoitu </a:t>
            </a:r>
            <a:r>
              <a:rPr lang="fi-FI" sz="2400" b="0" u="none" dirty="0">
                <a:hlinkClick r:id="rId6"/>
              </a:rPr>
              <a:t>CC BY-SA 4.0 -lisenssillä</a:t>
            </a:r>
            <a:r>
              <a:rPr lang="fi-FI" sz="2400" b="0" u="none" dirty="0"/>
              <a:t> ellei jossain kohden muuta ilmoiteta.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DDAB6818-F3C4-4A9D-95D5-7B2F838A17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73713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fi-FI" dirty="0"/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F7915A-739B-4AD3-9F08-217902FD1E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22540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0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0A9729-F4A6-47CD-9EAC-B4039BF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9FBFDC-970E-42DC-9ACB-AC3B35C7E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F86B7-4094-4D88-924E-592AE9139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6606A0-4D72-49A1-80B0-8B290AC4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8B2D8-965A-4150-9991-83DDA16E9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1" r:id="rId5"/>
    <p:sldLayoutId id="2147483650" r:id="rId6"/>
    <p:sldLayoutId id="2147483659" r:id="rId7"/>
    <p:sldLayoutId id="2147483652" r:id="rId8"/>
    <p:sldLayoutId id="2147483658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ehylehti.fi/fi/ihmiset/vammautuneen-rauhanturvaajan-valamarssi-katso-video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709469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qH2DXjx2c" TargetMode="External"/><Relationship Id="rId2" Type="http://schemas.openxmlformats.org/officeDocument/2006/relationships/hyperlink" Target="https://www.youtube.com/watch?v=QMSzsZKI12w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heraposture.co.uk/resources/video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telepresencerobots.com/robots/ohmnilabs-ohmni-superca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fi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F568B2-2161-4481-AB83-74BE8A09ADD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9884" y="5106256"/>
            <a:ext cx="10108271" cy="887857"/>
          </a:xfrm>
        </p:spPr>
        <p:txBody>
          <a:bodyPr>
            <a:normAutofit/>
          </a:bodyPr>
          <a:lstStyle/>
          <a:p>
            <a:pPr lvl="0" algn="ctr"/>
            <a:r>
              <a:rPr lang="fi-FI" sz="2400">
                <a:latin typeface="+mn-lt"/>
              </a:rPr>
              <a:t>Robotiikka kuntoutumisessa</a:t>
            </a:r>
            <a:endParaRPr lang="fi-FI" sz="2400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F8A91BA4-6D22-418D-94CF-E2E584894E25}"/>
              </a:ext>
            </a:extLst>
          </p:cNvPr>
          <p:cNvSpPr txBox="1">
            <a:spLocks/>
          </p:cNvSpPr>
          <p:nvPr/>
        </p:nvSpPr>
        <p:spPr>
          <a:xfrm>
            <a:off x="963845" y="3667875"/>
            <a:ext cx="10108271" cy="151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i="0" dirty="0">
                <a:solidFill>
                  <a:srgbClr val="244274"/>
                </a:solidFill>
                <a:effectLst/>
                <a:latin typeface="Lato" panose="020F0502020204030203" pitchFamily="34" charset="0"/>
              </a:rPr>
              <a:t>Terveyden- ja hyvinvoinnin seurantaosaaminen 2</a:t>
            </a:r>
          </a:p>
        </p:txBody>
      </p:sp>
    </p:spTree>
    <p:extLst>
      <p:ext uri="{BB962C8B-B14F-4D97-AF65-F5344CB8AC3E}">
        <p14:creationId xmlns:p14="http://schemas.microsoft.com/office/powerpoint/2010/main" val="198032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 seuraavaa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Ihmisen toimintakyky on mennyt äkillisesti onnettomuuden seurauksena</a:t>
            </a:r>
          </a:p>
          <a:p>
            <a:pPr lvl="1"/>
            <a:r>
              <a:rPr lang="fi-FI" dirty="0"/>
              <a:t>Vuoteesta ylösnousu ei onnistu</a:t>
            </a:r>
          </a:p>
          <a:p>
            <a:pPr lvl="1"/>
            <a:r>
              <a:rPr lang="fi-FI" dirty="0"/>
              <a:t>Istumatasapainoa ei ole</a:t>
            </a:r>
          </a:p>
          <a:p>
            <a:pPr lvl="1"/>
            <a:r>
              <a:rPr lang="fi-FI" dirty="0"/>
              <a:t>Pystyasento on mahdoton</a:t>
            </a:r>
          </a:p>
          <a:p>
            <a:pPr lvl="1"/>
            <a:r>
              <a:rPr lang="fi-FI" dirty="0"/>
              <a:t>Liikkuminen vähäistä, suoli ei toimi, jalkojen verenkierto on heikkoa, painumien riski kasvaa</a:t>
            </a:r>
          </a:p>
          <a:p>
            <a:pPr lvl="1"/>
            <a:r>
              <a:rPr lang="fi-FI" dirty="0"/>
              <a:t>Itsenäisesti sosiaalinen kanssakäyminen on hankalaa</a:t>
            </a:r>
          </a:p>
          <a:p>
            <a:pPr lvl="1"/>
            <a:endParaRPr lang="fi-FI" dirty="0"/>
          </a:p>
          <a:p>
            <a:pPr lvl="1"/>
            <a:r>
              <a:rPr lang="fi-FI" dirty="0" err="1"/>
              <a:t>Entäs</a:t>
            </a:r>
            <a:r>
              <a:rPr lang="fi-FI" dirty="0"/>
              <a:t> jos robotiikasta olisi apua?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777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1853-1AEB-45AE-A182-1DDF62B2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Eksoskeleton</a:t>
            </a:r>
            <a:r>
              <a:rPr lang="fi-FI" dirty="0"/>
              <a:t>, ulkoinen tukiranka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0735-4980-4552-B25F-A958A6AD9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800" y="1590262"/>
            <a:ext cx="6443870" cy="4283764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Kävelyrobotiikalla on saatu lupaavaa tukea kuntoutumiseen ja hyötyjä myös heille, jotka eivät vammastaan toivu, mutta robotin avulla pääsevät pystyasentoon</a:t>
            </a:r>
          </a:p>
          <a:p>
            <a:r>
              <a:rPr lang="fi-FI" dirty="0"/>
              <a:t>Lue lisää ja katso video: Tehy 5.12.2016 </a:t>
            </a:r>
            <a:r>
              <a:rPr lang="fi-FI" dirty="0">
                <a:hlinkClick r:id="rId2"/>
              </a:rPr>
              <a:t>Vammautuneen rauhanturvaajan valamarssi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F70AE-FB96-4B42-A878-C4D92C9ED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072102"/>
            <a:ext cx="4045226" cy="4104861"/>
          </a:xfrm>
        </p:spPr>
        <p:txBody>
          <a:bodyPr/>
          <a:lstStyle/>
          <a:p>
            <a:r>
              <a:rPr lang="fi-FI" dirty="0"/>
              <a:t>Ulkoinen tukiranka tukee ja auttaa omaa toimintakykyä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1518A-D264-4D6C-A883-4962535A1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3597551"/>
            <a:ext cx="3228975" cy="2276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C8F9F-36EE-41C9-B5F8-A2FA6D239C45}"/>
              </a:ext>
            </a:extLst>
          </p:cNvPr>
          <p:cNvSpPr txBox="1"/>
          <p:nvPr/>
        </p:nvSpPr>
        <p:spPr>
          <a:xfrm>
            <a:off x="1033670" y="6176963"/>
            <a:ext cx="32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Shuttershock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4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46B5-9E05-4C6D-8DBC-625B04BC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Robotisoidut proteesit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9EAA-7054-4536-8FB6-A22294F96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Ihmisen tarvitsemista varaosista tulee yhä teknologisempia, ne kykenevät aiempaa paremmin terveen raajan toimintoja vastaaviin toimintoihin.</a:t>
            </a:r>
          </a:p>
          <a:p>
            <a:r>
              <a:rPr lang="fi-FI" dirty="0"/>
              <a:t>Lue YLE 18.2.2014 </a:t>
            </a:r>
            <a:r>
              <a:rPr lang="fi-FI" b="1" dirty="0">
                <a:hlinkClick r:id="rId2"/>
              </a:rPr>
              <a:t>Robottikäsi toimii kuin oma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530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A6F5-AD4F-40C7-A047-52A863B7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Omatoimisuutta tukevat robotit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8DC6-3268-4C94-9E54-0EB1B11E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Syöttörobotit, kuten </a:t>
            </a:r>
            <a:r>
              <a:rPr lang="fi-FI" dirty="0" err="1"/>
              <a:t>Bestic</a:t>
            </a:r>
            <a:r>
              <a:rPr lang="fi-FI" dirty="0"/>
              <a:t>, </a:t>
            </a:r>
            <a:r>
              <a:rPr lang="fi-FI" dirty="0">
                <a:hlinkClick r:id="rId2"/>
              </a:rPr>
              <a:t>katso esittelyvideo</a:t>
            </a:r>
            <a:endParaRPr lang="fi-FI" dirty="0"/>
          </a:p>
          <a:p>
            <a:r>
              <a:rPr lang="fi-FI" dirty="0"/>
              <a:t>Raajaan, esim. käteen voimaa tuovat robotit, </a:t>
            </a:r>
            <a:r>
              <a:rPr lang="fi-FI" dirty="0" err="1"/>
              <a:t>esim</a:t>
            </a:r>
            <a:r>
              <a:rPr lang="fi-FI" dirty="0"/>
              <a:t> </a:t>
            </a:r>
            <a:r>
              <a:rPr lang="fi-FI" dirty="0" err="1"/>
              <a:t>Carbonhand</a:t>
            </a:r>
            <a:r>
              <a:rPr lang="fi-FI" dirty="0"/>
              <a:t>, </a:t>
            </a:r>
            <a:r>
              <a:rPr lang="fi-FI" dirty="0">
                <a:hlinkClick r:id="rId3"/>
              </a:rPr>
              <a:t>katso esittelyvideo</a:t>
            </a:r>
            <a:endParaRPr lang="fi-FI" dirty="0"/>
          </a:p>
          <a:p>
            <a:r>
              <a:rPr lang="fi-FI" dirty="0"/>
              <a:t>Liikettä helpottavat ja avustavat robottivuoteet, tuolit jne.</a:t>
            </a:r>
          </a:p>
          <a:p>
            <a:pPr lvl="1"/>
            <a:r>
              <a:rPr lang="fi-FI" dirty="0"/>
              <a:t>Tutustu esimerkiksi </a:t>
            </a:r>
            <a:r>
              <a:rPr lang="fi-FI" dirty="0" err="1">
                <a:hlinkClick r:id="rId4"/>
              </a:rPr>
              <a:t>Rotoflex</a:t>
            </a:r>
            <a:r>
              <a:rPr lang="fi-FI" dirty="0">
                <a:hlinkClick r:id="rId4"/>
              </a:rPr>
              <a:t> robottivuoteisiin täällä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216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E8E22-8EDB-491B-B0A3-9A683C52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193" y="1981201"/>
            <a:ext cx="3377183" cy="370889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Telepresence-</a:t>
            </a:r>
            <a:r>
              <a:rPr lang="en-US" dirty="0" err="1"/>
              <a:t>robotit</a:t>
            </a:r>
            <a:r>
              <a:rPr lang="en-US" dirty="0"/>
              <a:t> </a:t>
            </a:r>
            <a:r>
              <a:rPr lang="en-US" dirty="0" err="1"/>
              <a:t>tuo</a:t>
            </a:r>
            <a:r>
              <a:rPr lang="en-US" dirty="0"/>
              <a:t> </a:t>
            </a:r>
            <a:r>
              <a:rPr lang="en-US" dirty="0" err="1"/>
              <a:t>kuvayhteyden</a:t>
            </a:r>
            <a:r>
              <a:rPr lang="en-US" dirty="0"/>
              <a:t> </a:t>
            </a:r>
            <a:r>
              <a:rPr lang="en-US" dirty="0" err="1"/>
              <a:t>ihmisen</a:t>
            </a:r>
            <a:r>
              <a:rPr lang="en-US" dirty="0"/>
              <a:t> </a:t>
            </a:r>
            <a:r>
              <a:rPr lang="en-US" dirty="0" err="1"/>
              <a:t>luo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Tutustu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>
                <a:hlinkClick r:id="rId2"/>
              </a:rPr>
              <a:t>Ohmniin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täällä</a:t>
            </a:r>
            <a:endParaRPr lang="en-US" dirty="0"/>
          </a:p>
        </p:txBody>
      </p:sp>
      <p:pic>
        <p:nvPicPr>
          <p:cNvPr id="8" name="Content Placeholder 7" descr="A large room&#10;&#10;Description automatically generated">
            <a:extLst>
              <a:ext uri="{FF2B5EF4-FFF2-40B4-BE49-F238E27FC236}">
                <a16:creationId xmlns:a16="http://schemas.microsoft.com/office/drawing/2014/main" id="{5C79DA6B-6E5D-4491-9B03-15A2CEB2C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r="2923" b="-1"/>
          <a:stretch/>
        </p:blipFill>
        <p:spPr>
          <a:xfrm>
            <a:off x="249948" y="0"/>
            <a:ext cx="7534636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B3DA9F-86F2-4BE2-A209-F81A2143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48" y="6364181"/>
            <a:ext cx="13412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C0F1D-0278-493D-BCEA-3461A99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Oppimateriaalin tekijät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41A49E0-DEAE-4983-BE5A-00355399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949"/>
            <a:ext cx="10751049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marL="457200" lvl="1" indent="0">
              <a:buNone/>
            </a:pPr>
            <a:endParaRPr lang="fi-FI" sz="1800" dirty="0"/>
          </a:p>
          <a:p>
            <a:pPr lvl="0"/>
            <a:r>
              <a:rPr lang="en-US" sz="1600" dirty="0"/>
              <a:t>Taru Manner</a:t>
            </a:r>
          </a:p>
        </p:txBody>
      </p:sp>
      <p:sp>
        <p:nvSpPr>
          <p:cNvPr id="3" name="Suorakulmio 2">
            <a:hlinkClick r:id="rId2"/>
            <a:extLst>
              <a:ext uri="{FF2B5EF4-FFF2-40B4-BE49-F238E27FC236}">
                <a16:creationId xmlns:a16="http://schemas.microsoft.com/office/drawing/2014/main" id="{23749169-F5F9-4EC5-8F6A-F44FA97468F4}"/>
              </a:ext>
            </a:extLst>
          </p:cNvPr>
          <p:cNvSpPr/>
          <p:nvPr/>
        </p:nvSpPr>
        <p:spPr>
          <a:xfrm>
            <a:off x="5095982" y="4417888"/>
            <a:ext cx="3071973" cy="472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73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4f1c2-1b8e-491c-9abf-3ae89a5f0e6c" xsi:nil="true"/>
    <lcf76f155ced4ddcb4097134ff3c332f xmlns="9925f18e-407e-420e-8571-51d983537b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C7A5E1E72AC64A83C56ED0BAD0B6C6" ma:contentTypeVersion="17" ma:contentTypeDescription="Luo uusi asiakirja." ma:contentTypeScope="" ma:versionID="4a1cb03677a6d46732d6121e65b243d0">
  <xsd:schema xmlns:xsd="http://www.w3.org/2001/XMLSchema" xmlns:xs="http://www.w3.org/2001/XMLSchema" xmlns:p="http://schemas.microsoft.com/office/2006/metadata/properties" xmlns:ns2="9925f18e-407e-420e-8571-51d983537b64" xmlns:ns3="908ba3c3-476d-49d9-9402-6f1fbb2f5e30" xmlns:ns4="4cb4f1c2-1b8e-491c-9abf-3ae89a5f0e6c" targetNamespace="http://schemas.microsoft.com/office/2006/metadata/properties" ma:root="true" ma:fieldsID="d28047b3fe853908707610cfc6a54c81" ns2:_="" ns3:_="" ns4:_="">
    <xsd:import namespace="9925f18e-407e-420e-8571-51d983537b64"/>
    <xsd:import namespace="908ba3c3-476d-49d9-9402-6f1fbb2f5e30"/>
    <xsd:import namespace="4cb4f1c2-1b8e-491c-9abf-3ae89a5f0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f18e-407e-420e-8571-51d983537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b524aec-822c-496a-ac04-7365e57914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ba3c3-476d-49d9-9402-6f1fbb2f5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4f1c2-1b8e-491c-9abf-3ae89a5f0e6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1426921-d84d-4a9c-a5e0-227cc1da03b7}" ma:internalName="TaxCatchAll" ma:showField="CatchAllData" ma:web="908ba3c3-476d-49d9-9402-6f1fbb2f5e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FF5CC-B426-4780-9489-BEDF7E2C4D59}">
  <ds:schemaRefs>
    <ds:schemaRef ds:uri="9925f18e-407e-420e-8571-51d983537b64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908ba3c3-476d-49d9-9402-6f1fbb2f5e30"/>
    <ds:schemaRef ds:uri="4cb4f1c2-1b8e-491c-9abf-3ae89a5f0e6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D638B6-27EA-49CF-92FA-B235DCCF4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25f18e-407e-420e-8571-51d983537b64"/>
    <ds:schemaRef ds:uri="908ba3c3-476d-49d9-9402-6f1fbb2f5e30"/>
    <ds:schemaRef ds:uri="4cb4f1c2-1b8e-491c-9abf-3ae89a5f0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1153F-BCE2-43E1-9077-456B51495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Laajakuva</PresentationFormat>
  <Paragraphs>29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Lato</vt:lpstr>
      <vt:lpstr>Office-teema</vt:lpstr>
      <vt:lpstr>Robotiikka kuntoutumisessa</vt:lpstr>
      <vt:lpstr>Pohdi seuraavaa</vt:lpstr>
      <vt:lpstr>Eksoskeleton, ulkoinen tukiranka</vt:lpstr>
      <vt:lpstr>Robotisoidut proteesit</vt:lpstr>
      <vt:lpstr>Omatoimisuutta tukevat robotit</vt:lpstr>
      <vt:lpstr>Telepresence-robotit tuo kuvayhteyden ihmisen luo  Tutustu esim. Ohmniin täällä</vt:lpstr>
      <vt:lpstr>Oppimateriaalin tekijät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Viljanen</dc:creator>
  <cp:lastModifiedBy>Minna Tiainen (TAMK)</cp:lastModifiedBy>
  <cp:revision>15</cp:revision>
  <dcterms:created xsi:type="dcterms:W3CDTF">2021-04-13T12:53:10Z</dcterms:created>
  <dcterms:modified xsi:type="dcterms:W3CDTF">2023-12-11T15:50:47Z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0x010100D7C7A5E1E72AC64A83C56ED0BAD0B6C6</vt:lpwstr>
  </property>
  <property fmtid="{D5CDD505-2E9C-101B-9397-08002B2CF9AE}" pid="3" name="MediaServiceImageTags">
    <vt:lpwstr/>
  </property>
</Properties>
</file>