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9" r:id="rId5"/>
    <p:sldId id="322" r:id="rId6"/>
    <p:sldId id="314" r:id="rId7"/>
    <p:sldId id="317" r:id="rId8"/>
    <p:sldId id="318" r:id="rId9"/>
    <p:sldId id="319" r:id="rId10"/>
    <p:sldId id="320" r:id="rId11"/>
    <p:sldId id="321" r:id="rId12"/>
    <p:sldId id="268"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EC810D"/>
    <a:srgbClr val="7D127C"/>
    <a:srgbClr val="000000"/>
    <a:srgbClr val="C1C1C1"/>
    <a:srgbClr val="ED82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49" autoAdjust="0"/>
    <p:restoredTop sz="94660"/>
  </p:normalViewPr>
  <p:slideViewPr>
    <p:cSldViewPr snapToGrid="0">
      <p:cViewPr varScale="1">
        <p:scale>
          <a:sx n="73" d="100"/>
          <a:sy n="73" d="100"/>
        </p:scale>
        <p:origin x="71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3C628-3CF7-44BC-B50F-54F6020B04DB}" type="datetimeFigureOut">
              <a:rPr lang="fi-FI" smtClean="0"/>
              <a:t>11.12.2023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3FF17-DCA2-4BAE-9039-941CC76462C3}" type="slidenum">
              <a:rPr lang="fi-FI" smtClean="0"/>
              <a:t>‹#›</a:t>
            </a:fld>
            <a:endParaRPr lang="fi-FI"/>
          </a:p>
        </p:txBody>
      </p:sp>
    </p:spTree>
    <p:extLst>
      <p:ext uri="{BB962C8B-B14F-4D97-AF65-F5344CB8AC3E}">
        <p14:creationId xmlns:p14="http://schemas.microsoft.com/office/powerpoint/2010/main" val="408558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s://creativecommons.org/licenses/by-sa/4.0/deed.fi" TargetMode="External"/><Relationship Id="rId5" Type="http://schemas.openxmlformats.org/officeDocument/2006/relationships/image" Target="../media/image10.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2D92052-5CD1-4F46-B0FA-38378F14BA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59339"/>
            <a:ext cx="12192000" cy="81280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7">
            <a:extLst>
              <a:ext uri="{FF2B5EF4-FFF2-40B4-BE49-F238E27FC236}">
                <a16:creationId xmlns:a16="http://schemas.microsoft.com/office/drawing/2014/main" id="{27460E9D-96AE-4354-B9A6-671C3691DA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0" name="Picture 8">
            <a:extLst>
              <a:ext uri="{FF2B5EF4-FFF2-40B4-BE49-F238E27FC236}">
                <a16:creationId xmlns:a16="http://schemas.microsoft.com/office/drawing/2014/main" id="{CFCDEFFC-B747-41BE-9236-DF2B1797F7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2" name="TextBox 8">
            <a:extLst>
              <a:ext uri="{FF2B5EF4-FFF2-40B4-BE49-F238E27FC236}">
                <a16:creationId xmlns:a16="http://schemas.microsoft.com/office/drawing/2014/main" id="{F86DCCB0-7908-43F7-BD84-4D014AAAA422}"/>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47196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E755ACA-2F78-4086-9808-0EB99AA8839E}"/>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Päivämäärän paikkamerkki 1">
            <a:extLst>
              <a:ext uri="{FF2B5EF4-FFF2-40B4-BE49-F238E27FC236}">
                <a16:creationId xmlns:a16="http://schemas.microsoft.com/office/drawing/2014/main" id="{9647378C-5158-4E16-A773-F80A1A7B1683}"/>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3" name="Alatunnisteen paikkamerkki 2">
            <a:extLst>
              <a:ext uri="{FF2B5EF4-FFF2-40B4-BE49-F238E27FC236}">
                <a16:creationId xmlns:a16="http://schemas.microsoft.com/office/drawing/2014/main" id="{2B63ADB4-A04B-4E55-AC73-33F27509D10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6DFF951-2459-459B-A596-FE1F34403C4B}"/>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0" name="Picture 7">
            <a:extLst>
              <a:ext uri="{FF2B5EF4-FFF2-40B4-BE49-F238E27FC236}">
                <a16:creationId xmlns:a16="http://schemas.microsoft.com/office/drawing/2014/main" id="{80CBA284-BEAD-4B3B-9936-490324F5D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3" name="Picture 8">
            <a:extLst>
              <a:ext uri="{FF2B5EF4-FFF2-40B4-BE49-F238E27FC236}">
                <a16:creationId xmlns:a16="http://schemas.microsoft.com/office/drawing/2014/main" id="{7CFA370A-F2B3-4C0E-8746-8A24040595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4" name="Kuva 13" descr="Kuva, joka sisältää kohteen teksti, clipart-kuva&#10;&#10;Kuvaus luotu automaattisesti">
            <a:extLst>
              <a:ext uri="{FF2B5EF4-FFF2-40B4-BE49-F238E27FC236}">
                <a16:creationId xmlns:a16="http://schemas.microsoft.com/office/drawing/2014/main" id="{6B4E01EB-0ACF-4BB4-AA47-890CAB50CB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5" name="TextBox 8">
            <a:extLst>
              <a:ext uri="{FF2B5EF4-FFF2-40B4-BE49-F238E27FC236}">
                <a16:creationId xmlns:a16="http://schemas.microsoft.com/office/drawing/2014/main" id="{7233A7C0-0BA1-4D61-BA0B-26D3AD6B96A2}"/>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2225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38ECC46-6E27-4B1C-ACF5-3754AD5F356C}"/>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A1BF9E61-E154-41D0-A983-77D5F09B88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E35F450-AE1F-4FC9-AF26-3CC866997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620FD88-1313-49C4-B98D-D5DAC713C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AC67D56-A08D-4817-86CA-D377D98E3FC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6" name="Alatunnisteen paikkamerkki 5">
            <a:extLst>
              <a:ext uri="{FF2B5EF4-FFF2-40B4-BE49-F238E27FC236}">
                <a16:creationId xmlns:a16="http://schemas.microsoft.com/office/drawing/2014/main" id="{50DA7FC5-0AAE-4823-AFC6-DCA7495977B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DBD636C-496A-464F-B525-29821D57E11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F8AD7AB-EE06-4389-86E5-85D6BE87E2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73CE822-CD81-421B-BAB7-89B76EC3D2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6EB24FD4-ECC3-4E7F-A0B1-82867BED6A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B33424F0-7140-405A-B73C-B548422EB174}"/>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68642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54ED2353-72F9-4F46-8CA0-5FEF3181168B}"/>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3875A89D-743A-46C4-8A10-D765B9E1C5D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CC2C2EB-A0B0-4330-A057-840B84221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746297B-A980-4164-8EA4-A55D5C01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FB1BF6A-7F59-4D18-8AAB-E9BD5C9EEFEC}"/>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6" name="Alatunnisteen paikkamerkki 5">
            <a:extLst>
              <a:ext uri="{FF2B5EF4-FFF2-40B4-BE49-F238E27FC236}">
                <a16:creationId xmlns:a16="http://schemas.microsoft.com/office/drawing/2014/main" id="{0905FD2A-FBB0-4F7D-A9F8-6D11DFCD8E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98DC56-7694-49F1-99AD-27A7468F2E98}"/>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0A8BA298-58DD-436D-A8CA-634BE3B417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84F41F5A-6EA4-4961-8A1C-074F81588C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4F909B0C-3F16-45D5-8C7A-173766C7EF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52B28BDD-6110-4461-92AE-97C9B2035CAB}"/>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51925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spTree>
      <p:nvGrpSpPr>
        <p:cNvPr id="1" name=""/>
        <p:cNvGrpSpPr/>
        <p:nvPr/>
      </p:nvGrpSpPr>
      <p:grpSpPr>
        <a:xfrm>
          <a:off x="0" y="0"/>
          <a:ext cx="0" cy="0"/>
          <a:chOff x="0" y="0"/>
          <a:chExt cx="0" cy="0"/>
        </a:xfrm>
      </p:grpSpPr>
      <p:pic>
        <p:nvPicPr>
          <p:cNvPr id="3" name="Kuva 2" descr="Kuva, joka sisältää kohteen teksti, henkilö, kannettava, sisä&#10;&#10;Kuvaus luotu automaattisesti">
            <a:extLst>
              <a:ext uri="{FF2B5EF4-FFF2-40B4-BE49-F238E27FC236}">
                <a16:creationId xmlns:a16="http://schemas.microsoft.com/office/drawing/2014/main" id="{FB5AFF70-A199-423B-97F3-AA2201E753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00"/>
            <a:ext cx="12334875" cy="822325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50BCB223-9F9D-4BAA-8163-8EC6114523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42BAA450-5C4A-4BDC-B633-1E5A9F1721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2EC568C0-E3B5-4663-B08C-9125BFD8F674}"/>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1750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dia">
    <p:spTree>
      <p:nvGrpSpPr>
        <p:cNvPr id="1" name=""/>
        <p:cNvGrpSpPr/>
        <p:nvPr/>
      </p:nvGrpSpPr>
      <p:grpSpPr>
        <a:xfrm>
          <a:off x="0" y="0"/>
          <a:ext cx="0" cy="0"/>
          <a:chOff x="0" y="0"/>
          <a:chExt cx="0" cy="0"/>
        </a:xfrm>
      </p:grpSpPr>
      <p:pic>
        <p:nvPicPr>
          <p:cNvPr id="3" name="Kuva 2" descr="Kuva, joka sisältää kohteen kannettava, henkilö, tietokone, käyttäminen&#10;&#10;Kuvaus luotu automaattisesti">
            <a:extLst>
              <a:ext uri="{FF2B5EF4-FFF2-40B4-BE49-F238E27FC236}">
                <a16:creationId xmlns:a16="http://schemas.microsoft.com/office/drawing/2014/main" id="{DB905609-50CA-442A-A888-C548FA2CED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711200"/>
            <a:ext cx="12306300" cy="82042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13D3AB43-3E74-4C99-9738-4A6BE83854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DE33A31-3800-4A38-8ECB-59DE8BB6FC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AA8234FD-B202-4AC8-A3CD-5EAAA21F7AE7}"/>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21914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tsikkodia">
    <p:spTree>
      <p:nvGrpSpPr>
        <p:cNvPr id="1" name=""/>
        <p:cNvGrpSpPr/>
        <p:nvPr/>
      </p:nvGrpSpPr>
      <p:grpSpPr>
        <a:xfrm>
          <a:off x="0" y="0"/>
          <a:ext cx="0" cy="0"/>
          <a:chOff x="0" y="0"/>
          <a:chExt cx="0" cy="0"/>
        </a:xfrm>
      </p:grpSpPr>
      <p:pic>
        <p:nvPicPr>
          <p:cNvPr id="7" name="Kuva 6" descr="Kuva, joka sisältää kohteen teksti, kannettava, pöytä, sisä&#10;&#10;Kuvaus luotu automaattisesti">
            <a:extLst>
              <a:ext uri="{FF2B5EF4-FFF2-40B4-BE49-F238E27FC236}">
                <a16:creationId xmlns:a16="http://schemas.microsoft.com/office/drawing/2014/main" id="{83D253D6-23B5-4001-85A5-49F51BD51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01"/>
            <a:ext cx="12306300" cy="9229725"/>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DE3307EB-485C-4B79-8DDA-231E7D6235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1CA1578-FBC6-4386-8E2B-6A0F41B29F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E5BB3DF8-E8AE-4E99-B575-2C8F0217F9C6}"/>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4053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836F189-35EA-4881-BFB5-245466755EC4}"/>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DAA52EFF-D943-4547-BC4C-5799DFAD6464}"/>
              </a:ext>
            </a:extLst>
          </p:cNvPr>
          <p:cNvSpPr>
            <a:spLocks noGrp="1"/>
          </p:cNvSpPr>
          <p:nvPr>
            <p:ph type="title"/>
          </p:nvPr>
        </p:nvSpPr>
        <p:spPr>
          <a:xfrm>
            <a:off x="831850" y="1709738"/>
            <a:ext cx="10515600" cy="2852737"/>
          </a:xfrm>
        </p:spPr>
        <p:txBody>
          <a:bodyPr anchor="b">
            <a:normAutofit/>
          </a:bodyPr>
          <a:lstStyle>
            <a:lvl1pP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4CCD573-C93F-49DB-AA33-688F79169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8317F7F4-B32F-4DF2-A505-663E139D553E}"/>
              </a:ext>
            </a:extLst>
          </p:cNvPr>
          <p:cNvSpPr>
            <a:spLocks noGrp="1"/>
          </p:cNvSpPr>
          <p:nvPr>
            <p:ph type="dt" sz="half" idx="10"/>
          </p:nvPr>
        </p:nvSpPr>
        <p:spPr/>
        <p:txBody>
          <a:bodyPr/>
          <a:lstStyle/>
          <a:p>
            <a:fld id="{9DABD3FB-967E-4962-95E1-2F39F9C7BC28}" type="datetimeFigureOut">
              <a:rPr lang="fi-FI" smtClean="0"/>
              <a:t>11.12.2023</a:t>
            </a:fld>
            <a:endParaRPr lang="fi-FI" dirty="0"/>
          </a:p>
        </p:txBody>
      </p:sp>
      <p:sp>
        <p:nvSpPr>
          <p:cNvPr id="5" name="Alatunnisteen paikkamerkki 4">
            <a:extLst>
              <a:ext uri="{FF2B5EF4-FFF2-40B4-BE49-F238E27FC236}">
                <a16:creationId xmlns:a16="http://schemas.microsoft.com/office/drawing/2014/main" id="{FFAF5029-5478-4325-A642-800905596F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0672218-8FB6-4305-8793-DD4154C9C944}"/>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E3F1D21-39E5-43BD-ACC6-9C4951B4C1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371EA05-0224-4A4E-998E-F885DB544D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C627B2F1-0B6F-431D-8863-4FD3FC5C35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EAB5E986-8F44-457E-8DAC-3EDB5E8C8963}"/>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40524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1B5C213F-8495-47F1-8D55-609434C669FA}"/>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0" name="TextBox 8">
            <a:extLst>
              <a:ext uri="{FF2B5EF4-FFF2-40B4-BE49-F238E27FC236}">
                <a16:creationId xmlns:a16="http://schemas.microsoft.com/office/drawing/2014/main" id="{106B14EC-A99B-4F0C-BCDB-9B5ECFC7ACAF}"/>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3" name="Picture 7">
            <a:extLst>
              <a:ext uri="{FF2B5EF4-FFF2-40B4-BE49-F238E27FC236}">
                <a16:creationId xmlns:a16="http://schemas.microsoft.com/office/drawing/2014/main" id="{3CF69AB0-3698-41ED-BEF9-DC6FB2725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5506A6B8-3ED9-402A-92EE-0030612378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sp>
        <p:nvSpPr>
          <p:cNvPr id="15" name="TextBox 8">
            <a:extLst>
              <a:ext uri="{FF2B5EF4-FFF2-40B4-BE49-F238E27FC236}">
                <a16:creationId xmlns:a16="http://schemas.microsoft.com/office/drawing/2014/main" id="{2EEAA1E2-9FB8-4F62-8B79-98A046283F57}"/>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6" name="Kuva 15" descr="Kuva, joka sisältää kohteen teksti, clipart-kuva&#10;&#10;Kuvaus luotu automaattisesti">
            <a:extLst>
              <a:ext uri="{FF2B5EF4-FFF2-40B4-BE49-F238E27FC236}">
                <a16:creationId xmlns:a16="http://schemas.microsoft.com/office/drawing/2014/main" id="{068CEA5E-60E2-4644-BD90-2A5CBF5D29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Tree>
    <p:extLst>
      <p:ext uri="{BB962C8B-B14F-4D97-AF65-F5344CB8AC3E}">
        <p14:creationId xmlns:p14="http://schemas.microsoft.com/office/powerpoint/2010/main" val="68101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YHJÄ (ilman log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2" name="Dian numeron paikkamerkki 5">
            <a:extLst>
              <a:ext uri="{FF2B5EF4-FFF2-40B4-BE49-F238E27FC236}">
                <a16:creationId xmlns:a16="http://schemas.microsoft.com/office/drawing/2014/main" id="{38EBBB67-B190-4C60-86BF-FA4F3BCFBCA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8477A8-ACA7-477F-BADE-1B34FF00ACDA}" type="slidenum">
              <a:rPr lang="fi-FI" smtClean="0"/>
              <a:pPr/>
              <a:t>‹#›</a:t>
            </a:fld>
            <a:endParaRPr lang="fi-FI"/>
          </a:p>
        </p:txBody>
      </p:sp>
      <p:pic>
        <p:nvPicPr>
          <p:cNvPr id="13" name="Picture 7">
            <a:extLst>
              <a:ext uri="{FF2B5EF4-FFF2-40B4-BE49-F238E27FC236}">
                <a16:creationId xmlns:a16="http://schemas.microsoft.com/office/drawing/2014/main" id="{4A125DFA-0C51-454C-B956-DA5455FEAA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E7710237-FFF1-4A1B-8D15-01C9385342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5" name="Kuva 14" descr="Kuva, joka sisältää kohteen teksti, clipart-kuva&#10;&#10;Kuvaus luotu automaattisesti">
            <a:extLst>
              <a:ext uri="{FF2B5EF4-FFF2-40B4-BE49-F238E27FC236}">
                <a16:creationId xmlns:a16="http://schemas.microsoft.com/office/drawing/2014/main" id="{8750FF13-EA51-454B-B5EB-7E8BBACF4E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6" name="TextBox 8">
            <a:extLst>
              <a:ext uri="{FF2B5EF4-FFF2-40B4-BE49-F238E27FC236}">
                <a16:creationId xmlns:a16="http://schemas.microsoft.com/office/drawing/2014/main" id="{4E5A7C05-02A9-48B5-866C-529CA407D87F}"/>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0094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0702910-F9F7-493E-95B2-C977E979A62F}"/>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7A896C7B-63AF-40A5-BB70-A06E2D71FD8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E32D297-0040-452B-9ADC-DECE2D5BAF0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2033A3C-7B91-4F67-B079-39C138AAE789}"/>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D113505-7C81-4FCA-BA80-2AC5A7381F77}"/>
              </a:ext>
            </a:extLst>
          </p:cNvPr>
          <p:cNvSpPr>
            <a:spLocks noGrp="1"/>
          </p:cNvSpPr>
          <p:nvPr>
            <p:ph type="dt" sz="half" idx="10"/>
          </p:nvPr>
        </p:nvSpPr>
        <p:spPr/>
        <p:txBody>
          <a:bodyPr/>
          <a:lstStyle/>
          <a:p>
            <a:fld id="{9DABD3FB-967E-4962-95E1-2F39F9C7BC28}" type="datetimeFigureOut">
              <a:rPr lang="fi-FI" smtClean="0"/>
              <a:t>11.12.2023</a:t>
            </a:fld>
            <a:endParaRPr lang="fi-FI" dirty="0"/>
          </a:p>
        </p:txBody>
      </p:sp>
      <p:sp>
        <p:nvSpPr>
          <p:cNvPr id="6" name="Alatunnisteen paikkamerkki 5">
            <a:extLst>
              <a:ext uri="{FF2B5EF4-FFF2-40B4-BE49-F238E27FC236}">
                <a16:creationId xmlns:a16="http://schemas.microsoft.com/office/drawing/2014/main" id="{8AB8B0F1-E201-4BEB-9AD9-B45C632F708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4923A7-CA2A-43FD-A68D-CFBACE898E7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9C524C9D-DA76-4367-9450-514502D48B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35E30704-B75D-480A-951F-41AC80D2B9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0A0518E1-5F9C-47FC-8C65-4E0216812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AB0261A1-A197-4921-80EA-D18BD727A26D}"/>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69803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ppimateriaalin tekijät CC BY-SA 4.0">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E4350B55-30CC-44A4-BB26-199510415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314" y="6633616"/>
            <a:ext cx="11745686" cy="233909"/>
          </a:xfrm>
          <a:prstGeom prst="rect">
            <a:avLst/>
          </a:prstGeom>
        </p:spPr>
      </p:pic>
      <p:pic>
        <p:nvPicPr>
          <p:cNvPr id="14" name="Picture 2">
            <a:extLst>
              <a:ext uri="{FF2B5EF4-FFF2-40B4-BE49-F238E27FC236}">
                <a16:creationId xmlns:a16="http://schemas.microsoft.com/office/drawing/2014/main" id="{0E941943-C43E-4373-A48C-2A3B6A56EE26}"/>
              </a:ext>
            </a:extLst>
          </p:cNvPr>
          <p:cNvPicPr/>
          <p:nvPr userDrawn="1"/>
        </p:nvPicPr>
        <p:blipFill>
          <a:blip r:embed="rId3">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E3B922D8-4B6F-44A6-972E-026D7EFE2683}"/>
              </a:ext>
            </a:extLst>
          </p:cNvPr>
          <p:cNvSpPr>
            <a:spLocks noGrp="1"/>
          </p:cNvSpPr>
          <p:nvPr>
            <p:ph type="title" hasCustomPrompt="1"/>
          </p:nvPr>
        </p:nvSpPr>
        <p:spPr/>
        <p:txBody>
          <a:bodyPr/>
          <a:lstStyle>
            <a:lvl1pPr>
              <a:defRPr/>
            </a:lvl1pPr>
          </a:lstStyle>
          <a:p>
            <a:r>
              <a:rPr lang="fi-FI" dirty="0"/>
              <a:t>Oppimateriaalin tekijät</a:t>
            </a:r>
          </a:p>
        </p:txBody>
      </p:sp>
      <p:pic>
        <p:nvPicPr>
          <p:cNvPr id="7" name="Picture 8">
            <a:extLst>
              <a:ext uri="{FF2B5EF4-FFF2-40B4-BE49-F238E27FC236}">
                <a16:creationId xmlns:a16="http://schemas.microsoft.com/office/drawing/2014/main" id="{AF435412-8F6C-4B8E-B1A5-1A42441C1C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699" y="6176963"/>
            <a:ext cx="974270" cy="681037"/>
          </a:xfrm>
          <a:prstGeom prst="rect">
            <a:avLst/>
          </a:prstGeom>
        </p:spPr>
      </p:pic>
      <p:sp>
        <p:nvSpPr>
          <p:cNvPr id="10" name="TextBox 8">
            <a:extLst>
              <a:ext uri="{FF2B5EF4-FFF2-40B4-BE49-F238E27FC236}">
                <a16:creationId xmlns:a16="http://schemas.microsoft.com/office/drawing/2014/main" id="{BDCE77CB-FB12-49D3-9893-55F89BCF5C0D}"/>
              </a:ext>
            </a:extLst>
          </p:cNvPr>
          <p:cNvSpPr txBox="1"/>
          <p:nvPr userDrawn="1"/>
        </p:nvSpPr>
        <p:spPr>
          <a:xfrm>
            <a:off x="6060223" y="6610569"/>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026" name="Picture 2">
            <a:extLst>
              <a:ext uri="{FF2B5EF4-FFF2-40B4-BE49-F238E27FC236}">
                <a16:creationId xmlns:a16="http://schemas.microsoft.com/office/drawing/2014/main" id="{83149287-124C-4E53-8604-8BC5482C632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22094" y="5281794"/>
            <a:ext cx="9469905" cy="1325562"/>
          </a:xfrm>
          <a:prstGeom prst="rect">
            <a:avLst/>
          </a:prstGeom>
          <a:noFill/>
          <a:extLst>
            <a:ext uri="{909E8E84-426E-40DD-AFC4-6F175D3DCCD1}">
              <a14:hiddenFill xmlns:a14="http://schemas.microsoft.com/office/drawing/2010/main">
                <a:solidFill>
                  <a:srgbClr val="FFFFFF"/>
                </a:solidFill>
              </a14:hiddenFill>
            </a:ext>
          </a:extLst>
        </p:spPr>
      </p:pic>
      <p:sp>
        <p:nvSpPr>
          <p:cNvPr id="13" name="Sisällön paikkamerkki 2">
            <a:extLst>
              <a:ext uri="{FF2B5EF4-FFF2-40B4-BE49-F238E27FC236}">
                <a16:creationId xmlns:a16="http://schemas.microsoft.com/office/drawing/2014/main" id="{D964234F-D31A-482F-AC1D-1D8C6EB66E21}"/>
              </a:ext>
            </a:extLst>
          </p:cNvPr>
          <p:cNvSpPr>
            <a:spLocks noGrp="1"/>
          </p:cNvSpPr>
          <p:nvPr>
            <p:ph idx="1" hasCustomPrompt="1"/>
          </p:nvPr>
        </p:nvSpPr>
        <p:spPr>
          <a:xfrm>
            <a:off x="838200" y="1825625"/>
            <a:ext cx="4733925" cy="2317750"/>
          </a:xfrm>
        </p:spPr>
        <p:txBody>
          <a:bodyPr>
            <a:normAutofit/>
          </a:bodyPr>
          <a:lstStyle>
            <a:lvl1pPr marL="0" indent="0">
              <a:buNone/>
              <a:defRPr sz="2000"/>
            </a:lvl1pPr>
          </a:lstStyle>
          <a:p>
            <a:pPr lvl="0"/>
            <a:r>
              <a:rPr lang="fi-FI" dirty="0"/>
              <a:t>Tämän oppimateriaalin tekijät:</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sp>
        <p:nvSpPr>
          <p:cNvPr id="12" name="Tekstiruutu 11">
            <a:extLst>
              <a:ext uri="{FF2B5EF4-FFF2-40B4-BE49-F238E27FC236}">
                <a16:creationId xmlns:a16="http://schemas.microsoft.com/office/drawing/2014/main" id="{C56578E8-AF21-4D58-95C9-6C462F64FDDB}"/>
              </a:ext>
            </a:extLst>
          </p:cNvPr>
          <p:cNvSpPr txBox="1"/>
          <p:nvPr userDrawn="1"/>
        </p:nvSpPr>
        <p:spPr>
          <a:xfrm>
            <a:off x="220436" y="5367118"/>
            <a:ext cx="2501657" cy="646331"/>
          </a:xfrm>
          <a:prstGeom prst="rect">
            <a:avLst/>
          </a:prstGeom>
          <a:noFill/>
        </p:spPr>
        <p:txBody>
          <a:bodyPr wrap="square" rtlCol="0">
            <a:spAutoFit/>
          </a:bodyPr>
          <a:lstStyle/>
          <a:p>
            <a:pPr algn="r"/>
            <a:r>
              <a:rPr lang="fi-FI" b="0" u="none" dirty="0"/>
              <a:t>Erikoistumiskoulutuksen toteuttavat:</a:t>
            </a:r>
          </a:p>
        </p:txBody>
      </p:sp>
      <p:sp>
        <p:nvSpPr>
          <p:cNvPr id="16" name="Tekstiruutu 15">
            <a:extLst>
              <a:ext uri="{FF2B5EF4-FFF2-40B4-BE49-F238E27FC236}">
                <a16:creationId xmlns:a16="http://schemas.microsoft.com/office/drawing/2014/main" id="{C4E532BF-E580-4F25-9835-30EA37D338E1}"/>
              </a:ext>
            </a:extLst>
          </p:cNvPr>
          <p:cNvSpPr txBox="1"/>
          <p:nvPr userDrawn="1"/>
        </p:nvSpPr>
        <p:spPr>
          <a:xfrm>
            <a:off x="838200" y="4394315"/>
            <a:ext cx="9164444" cy="830997"/>
          </a:xfrm>
          <a:prstGeom prst="rect">
            <a:avLst/>
          </a:prstGeom>
          <a:noFill/>
        </p:spPr>
        <p:txBody>
          <a:bodyPr wrap="square" rtlCol="0">
            <a:spAutoFit/>
          </a:bodyPr>
          <a:lstStyle/>
          <a:p>
            <a:r>
              <a:rPr lang="fi-FI" sz="2400" b="0" u="none" dirty="0"/>
              <a:t>Tämä oppimateriaali on lisensoitu </a:t>
            </a:r>
            <a:r>
              <a:rPr lang="fi-FI" sz="2400" b="0" u="none" dirty="0">
                <a:hlinkClick r:id="rId6"/>
              </a:rPr>
              <a:t>CC BY-SA 4.0 -lisenssillä</a:t>
            </a:r>
            <a:r>
              <a:rPr lang="fi-FI" sz="2400" b="0" u="none" dirty="0"/>
              <a:t> ellei jossain kohden muuta ilmoiteta.</a:t>
            </a:r>
          </a:p>
        </p:txBody>
      </p:sp>
      <p:sp>
        <p:nvSpPr>
          <p:cNvPr id="19" name="Sisällön paikkamerkki 2">
            <a:extLst>
              <a:ext uri="{FF2B5EF4-FFF2-40B4-BE49-F238E27FC236}">
                <a16:creationId xmlns:a16="http://schemas.microsoft.com/office/drawing/2014/main" id="{DDAB6818-F3C4-4A9D-95D5-7B2F838A17A7}"/>
              </a:ext>
            </a:extLst>
          </p:cNvPr>
          <p:cNvSpPr>
            <a:spLocks noGrp="1"/>
          </p:cNvSpPr>
          <p:nvPr>
            <p:ph idx="10"/>
          </p:nvPr>
        </p:nvSpPr>
        <p:spPr>
          <a:xfrm>
            <a:off x="6073713" y="1825625"/>
            <a:ext cx="4733925" cy="2317750"/>
          </a:xfrm>
        </p:spPr>
        <p:txBody>
          <a:bodyPr>
            <a:normAutofit/>
          </a:bodyPr>
          <a:lstStyle>
            <a:lvl1pPr marL="0" indent="0">
              <a:buNone/>
              <a:defRPr sz="2000"/>
            </a:lvl1pPr>
          </a:lstStyle>
          <a:p>
            <a:pPr lvl="0"/>
            <a:endParaRPr lang="fi-FI" dirty="0"/>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pic>
        <p:nvPicPr>
          <p:cNvPr id="20" name="Kuva 19" descr="Kuva, joka sisältää kohteen teksti, clipart-kuva&#10;&#10;Kuvaus luotu automaattisesti">
            <a:extLst>
              <a:ext uri="{FF2B5EF4-FFF2-40B4-BE49-F238E27FC236}">
                <a16:creationId xmlns:a16="http://schemas.microsoft.com/office/drawing/2014/main" id="{03F7915A-739B-4AD3-9F08-217902FD1E2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46314" y="6225403"/>
            <a:ext cx="1127033" cy="409994"/>
          </a:xfrm>
          <a:prstGeom prst="rect">
            <a:avLst/>
          </a:prstGeom>
        </p:spPr>
      </p:pic>
    </p:spTree>
    <p:extLst>
      <p:ext uri="{BB962C8B-B14F-4D97-AF65-F5344CB8AC3E}">
        <p14:creationId xmlns:p14="http://schemas.microsoft.com/office/powerpoint/2010/main" val="175860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A0A9729-F4A6-47CD-9EAC-B4039BF69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99FBFDC-970E-42DC-9ACB-AC3B35C7E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07F86B7-4094-4D88-924E-592AE9139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BD3FB-967E-4962-95E1-2F39F9C7BC28}" type="datetimeFigureOut">
              <a:rPr lang="fi-FI" smtClean="0"/>
              <a:t>11.12.2023</a:t>
            </a:fld>
            <a:endParaRPr lang="fi-FI"/>
          </a:p>
        </p:txBody>
      </p:sp>
      <p:sp>
        <p:nvSpPr>
          <p:cNvPr id="5" name="Alatunnisteen paikkamerkki 4">
            <a:extLst>
              <a:ext uri="{FF2B5EF4-FFF2-40B4-BE49-F238E27FC236}">
                <a16:creationId xmlns:a16="http://schemas.microsoft.com/office/drawing/2014/main" id="{C06606A0-4D72-49A1-80B0-8B290AC44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1E28B2D8-965A-4150-9991-83DDA16E9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77A8-ACA7-477F-BADE-1B34FF00ACDA}" type="slidenum">
              <a:rPr lang="fi-FI" smtClean="0"/>
              <a:t>‹#›</a:t>
            </a:fld>
            <a:endParaRPr lang="fi-FI"/>
          </a:p>
        </p:txBody>
      </p:sp>
    </p:spTree>
    <p:extLst>
      <p:ext uri="{BB962C8B-B14F-4D97-AF65-F5344CB8AC3E}">
        <p14:creationId xmlns:p14="http://schemas.microsoft.com/office/powerpoint/2010/main" val="131829723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1" r:id="rId5"/>
    <p:sldLayoutId id="2147483650" r:id="rId6"/>
    <p:sldLayoutId id="2147483659" r:id="rId7"/>
    <p:sldLayoutId id="2147483652" r:id="rId8"/>
    <p:sldLayoutId id="2147483658"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ilastokeskus.fi/tietotrendit/artikkelit/2019/yksinaisia-on-sadoin-tuhansin-yhteista-korkea-ika-pienet-tulot-ja-huono-terveys/" TargetMode="External"/><Relationship Id="rId1" Type="http://schemas.openxmlformats.org/officeDocument/2006/relationships/slideLayout" Target="../slideLayouts/slideLayout8.xml"/><Relationship Id="rId4" Type="http://schemas.openxmlformats.org/officeDocument/2006/relationships/hyperlink" Target="https://www.stat.fi/til/asas/2018/asas_2018_2019-05-14_tie_001_fi.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LjtOMBWvTo" TargetMode="External"/><Relationship Id="rId2" Type="http://schemas.openxmlformats.org/officeDocument/2006/relationships/hyperlink" Target="https://www.mikrobitti.fi/uutiset/koirankin-voi-nyt-koodata-kotitoihin-legendaarisen-robottihauvan-koodi-on-nyt-avointa-riistaa/2e6aa76e-c8a0-4ac5-9966-8a548e9120ec"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DbTCXVGYZk&amp;feature=youtu.be" TargetMode="External"/><Relationship Id="rId2" Type="http://schemas.openxmlformats.org/officeDocument/2006/relationships/hyperlink" Target="https://www.home-connect.com/fi/fi/ohjeet-tuki/amazon-alexa" TargetMode="Externa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meetsomnox.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creativecommons.org/licenses/by-sa/4.0/deed.fi"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F568B2-2161-4481-AB83-74BE8A09ADD6}"/>
              </a:ext>
            </a:extLst>
          </p:cNvPr>
          <p:cNvSpPr>
            <a:spLocks noGrp="1"/>
          </p:cNvSpPr>
          <p:nvPr>
            <p:ph type="ctrTitle" idx="4294967295"/>
          </p:nvPr>
        </p:nvSpPr>
        <p:spPr>
          <a:xfrm>
            <a:off x="1119884" y="5106256"/>
            <a:ext cx="10108271" cy="887857"/>
          </a:xfrm>
        </p:spPr>
        <p:txBody>
          <a:bodyPr>
            <a:normAutofit/>
          </a:bodyPr>
          <a:lstStyle/>
          <a:p>
            <a:pPr lvl="0" algn="ctr"/>
            <a:r>
              <a:rPr lang="fi-FI" sz="2400" dirty="0">
                <a:latin typeface="+mn-lt"/>
              </a:rPr>
              <a:t>Robotiikka yksinäisyyttä helpottamassa </a:t>
            </a:r>
            <a:endParaRPr lang="fi-FI" sz="2400" dirty="0"/>
          </a:p>
        </p:txBody>
      </p:sp>
      <p:sp>
        <p:nvSpPr>
          <p:cNvPr id="3" name="Otsikko 1">
            <a:extLst>
              <a:ext uri="{FF2B5EF4-FFF2-40B4-BE49-F238E27FC236}">
                <a16:creationId xmlns:a16="http://schemas.microsoft.com/office/drawing/2014/main" id="{F8A91BA4-6D22-418D-94CF-E2E584894E25}"/>
              </a:ext>
            </a:extLst>
          </p:cNvPr>
          <p:cNvSpPr txBox="1">
            <a:spLocks/>
          </p:cNvSpPr>
          <p:nvPr/>
        </p:nvSpPr>
        <p:spPr>
          <a:xfrm>
            <a:off x="963845" y="3667875"/>
            <a:ext cx="10108271" cy="151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fi-FI" b="1" i="0" dirty="0">
                <a:solidFill>
                  <a:srgbClr val="244274"/>
                </a:solidFill>
                <a:effectLst/>
                <a:latin typeface="Lato" panose="020F0502020204030203" pitchFamily="34" charset="0"/>
              </a:rPr>
              <a:t>Terveyden- ja hyvinvoinnin seurantaosaaminen 2</a:t>
            </a:r>
          </a:p>
        </p:txBody>
      </p:sp>
    </p:spTree>
    <p:extLst>
      <p:ext uri="{BB962C8B-B14F-4D97-AF65-F5344CB8AC3E}">
        <p14:creationId xmlns:p14="http://schemas.microsoft.com/office/powerpoint/2010/main" val="198032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223FAC-16DB-3D98-4FF6-BBFCB048606A}"/>
              </a:ext>
            </a:extLst>
          </p:cNvPr>
          <p:cNvSpPr>
            <a:spLocks noGrp="1"/>
          </p:cNvSpPr>
          <p:nvPr>
            <p:ph type="title"/>
          </p:nvPr>
        </p:nvSpPr>
        <p:spPr/>
        <p:txBody>
          <a:bodyPr/>
          <a:lstStyle/>
          <a:p>
            <a:r>
              <a:rPr lang="fi-FI" dirty="0"/>
              <a:t>Robotiikka yksinäisyyttä helpottamassa </a:t>
            </a:r>
          </a:p>
        </p:txBody>
      </p:sp>
      <p:pic>
        <p:nvPicPr>
          <p:cNvPr id="4" name="Sisällön paikkamerkki 3">
            <a:extLst>
              <a:ext uri="{FF2B5EF4-FFF2-40B4-BE49-F238E27FC236}">
                <a16:creationId xmlns:a16="http://schemas.microsoft.com/office/drawing/2014/main" id="{7A56622A-F492-1D92-F74A-6BBBCC5F13A1}"/>
              </a:ext>
            </a:extLst>
          </p:cNvPr>
          <p:cNvPicPr>
            <a:picLocks noGrp="1" noChangeAspect="1"/>
          </p:cNvPicPr>
          <p:nvPr>
            <p:ph idx="1"/>
          </p:nvPr>
        </p:nvPicPr>
        <p:blipFill>
          <a:blip r:embed="rId2"/>
          <a:stretch>
            <a:fillRect/>
          </a:stretch>
        </p:blipFill>
        <p:spPr>
          <a:xfrm>
            <a:off x="4185279" y="1825625"/>
            <a:ext cx="3821441" cy="4351338"/>
          </a:xfrm>
          <a:prstGeom prst="rect">
            <a:avLst/>
          </a:prstGeom>
        </p:spPr>
      </p:pic>
    </p:spTree>
    <p:extLst>
      <p:ext uri="{BB962C8B-B14F-4D97-AF65-F5344CB8AC3E}">
        <p14:creationId xmlns:p14="http://schemas.microsoft.com/office/powerpoint/2010/main" val="174378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64AE3-2621-4860-88BD-5D7B15349E9D}"/>
              </a:ext>
            </a:extLst>
          </p:cNvPr>
          <p:cNvSpPr>
            <a:spLocks noGrp="1"/>
          </p:cNvSpPr>
          <p:nvPr>
            <p:ph type="title"/>
          </p:nvPr>
        </p:nvSpPr>
        <p:spPr/>
        <p:txBody>
          <a:bodyPr/>
          <a:lstStyle/>
          <a:p>
            <a:endParaRPr lang="fi-FI"/>
          </a:p>
        </p:txBody>
      </p:sp>
      <p:sp>
        <p:nvSpPr>
          <p:cNvPr id="3" name="Content Placeholder 2">
            <a:extLst>
              <a:ext uri="{FF2B5EF4-FFF2-40B4-BE49-F238E27FC236}">
                <a16:creationId xmlns:a16="http://schemas.microsoft.com/office/drawing/2014/main" id="{4F1BB68E-1B4F-4DAA-BFE4-913FCBAD47E0}"/>
              </a:ext>
            </a:extLst>
          </p:cNvPr>
          <p:cNvSpPr>
            <a:spLocks noGrp="1"/>
          </p:cNvSpPr>
          <p:nvPr>
            <p:ph sz="half" idx="1"/>
          </p:nvPr>
        </p:nvSpPr>
        <p:spPr/>
        <p:txBody>
          <a:bodyPr>
            <a:normAutofit fontScale="92500" lnSpcReduction="20000"/>
          </a:bodyPr>
          <a:lstStyle/>
          <a:p>
            <a:r>
              <a:rPr lang="fi-FI" dirty="0"/>
              <a:t>Elämme yhteiskunnassa, jossa yksiasuvien määrä kasvaa. </a:t>
            </a:r>
          </a:p>
          <a:p>
            <a:r>
              <a:rPr lang="fi-FI" dirty="0"/>
              <a:t>Yksinäisyyttä voi kokea ryhmän ja perheenkin keskellä.</a:t>
            </a:r>
          </a:p>
          <a:p>
            <a:r>
              <a:rPr lang="fi-FI" dirty="0"/>
              <a:t>Koettu yksinäisyys lisääntyy ja kaikissa ikäluokissa yksinäisyydellä on todettu olevan yhteyttä koetun terveydentilan heikentymiseen, mielenterveyden ongelmiin,  osallisuuden kokemukseen, sosioekonomiseen asemaan</a:t>
            </a:r>
          </a:p>
          <a:p>
            <a:r>
              <a:rPr lang="fi-FI" dirty="0"/>
              <a:t>Lue lisää mm. </a:t>
            </a:r>
            <a:r>
              <a:rPr lang="fi-FI" dirty="0">
                <a:hlinkClick r:id="rId2"/>
              </a:rPr>
              <a:t>Okkonen 2019. Tieto ja trendit </a:t>
            </a:r>
            <a:endParaRPr lang="fi-FI" dirty="0"/>
          </a:p>
        </p:txBody>
      </p:sp>
      <p:pic>
        <p:nvPicPr>
          <p:cNvPr id="6" name="Content Placeholder 5">
            <a:extLst>
              <a:ext uri="{FF2B5EF4-FFF2-40B4-BE49-F238E27FC236}">
                <a16:creationId xmlns:a16="http://schemas.microsoft.com/office/drawing/2014/main" id="{2EAD7135-3B9D-4668-A551-C1C181AA575B}"/>
              </a:ext>
            </a:extLst>
          </p:cNvPr>
          <p:cNvPicPr>
            <a:picLocks noGrp="1" noChangeAspect="1"/>
          </p:cNvPicPr>
          <p:nvPr>
            <p:ph sz="half" idx="2"/>
          </p:nvPr>
        </p:nvPicPr>
        <p:blipFill>
          <a:blip r:embed="rId3"/>
          <a:stretch>
            <a:fillRect/>
          </a:stretch>
        </p:blipFill>
        <p:spPr>
          <a:xfrm>
            <a:off x="6827245" y="1458867"/>
            <a:ext cx="4780721" cy="3216490"/>
          </a:xfrm>
          <a:prstGeom prst="rect">
            <a:avLst/>
          </a:prstGeom>
        </p:spPr>
      </p:pic>
      <p:sp>
        <p:nvSpPr>
          <p:cNvPr id="7" name="TextBox 6">
            <a:extLst>
              <a:ext uri="{FF2B5EF4-FFF2-40B4-BE49-F238E27FC236}">
                <a16:creationId xmlns:a16="http://schemas.microsoft.com/office/drawing/2014/main" id="{2EF09C28-A4EB-444E-8400-B36D65166C3A}"/>
              </a:ext>
            </a:extLst>
          </p:cNvPr>
          <p:cNvSpPr txBox="1"/>
          <p:nvPr/>
        </p:nvSpPr>
        <p:spPr>
          <a:xfrm>
            <a:off x="6460435" y="6271591"/>
            <a:ext cx="3349487" cy="369332"/>
          </a:xfrm>
          <a:prstGeom prst="rect">
            <a:avLst/>
          </a:prstGeom>
          <a:noFill/>
        </p:spPr>
        <p:txBody>
          <a:bodyPr wrap="square" rtlCol="0">
            <a:spAutoFit/>
          </a:bodyPr>
          <a:lstStyle/>
          <a:p>
            <a:endParaRPr lang="fi-FI" dirty="0"/>
          </a:p>
        </p:txBody>
      </p:sp>
      <p:sp>
        <p:nvSpPr>
          <p:cNvPr id="8" name="TextBox 7">
            <a:extLst>
              <a:ext uri="{FF2B5EF4-FFF2-40B4-BE49-F238E27FC236}">
                <a16:creationId xmlns:a16="http://schemas.microsoft.com/office/drawing/2014/main" id="{D76D6CC5-AD15-49D5-B0F4-1005AB71DF7B}"/>
              </a:ext>
            </a:extLst>
          </p:cNvPr>
          <p:cNvSpPr txBox="1"/>
          <p:nvPr/>
        </p:nvSpPr>
        <p:spPr>
          <a:xfrm>
            <a:off x="7126356" y="4760843"/>
            <a:ext cx="4780721" cy="461665"/>
          </a:xfrm>
          <a:prstGeom prst="rect">
            <a:avLst/>
          </a:prstGeom>
          <a:noFill/>
        </p:spPr>
        <p:txBody>
          <a:bodyPr wrap="square" rtlCol="0">
            <a:spAutoFit/>
          </a:bodyPr>
          <a:lstStyle/>
          <a:p>
            <a:r>
              <a:rPr lang="fi-FI" sz="1200" dirty="0"/>
              <a:t>Lähde. Tilastokeskus 14.5.2019 </a:t>
            </a:r>
            <a:r>
              <a:rPr lang="fi-FI" sz="1200" dirty="0">
                <a:hlinkClick r:id="rId4"/>
              </a:rPr>
              <a:t>https://www.stat.fi/til/asas/2018/asas_2018_2019-05-14_tie_001_fi.html</a:t>
            </a:r>
            <a:r>
              <a:rPr lang="fi-FI" sz="1200" dirty="0"/>
              <a:t> </a:t>
            </a:r>
          </a:p>
        </p:txBody>
      </p:sp>
    </p:spTree>
    <p:extLst>
      <p:ext uri="{BB962C8B-B14F-4D97-AF65-F5344CB8AC3E}">
        <p14:creationId xmlns:p14="http://schemas.microsoft.com/office/powerpoint/2010/main" val="298009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6CF9-EFD0-4BE7-A84A-F56604ABB41F}"/>
              </a:ext>
            </a:extLst>
          </p:cNvPr>
          <p:cNvSpPr>
            <a:spLocks noGrp="1"/>
          </p:cNvSpPr>
          <p:nvPr>
            <p:ph type="title"/>
          </p:nvPr>
        </p:nvSpPr>
        <p:spPr/>
        <p:txBody>
          <a:bodyPr/>
          <a:lstStyle/>
          <a:p>
            <a:r>
              <a:rPr lang="fi-FI" dirty="0"/>
              <a:t>Pohdi seuraavaa</a:t>
            </a:r>
          </a:p>
        </p:txBody>
      </p:sp>
      <p:sp>
        <p:nvSpPr>
          <p:cNvPr id="3" name="Content Placeholder 2">
            <a:extLst>
              <a:ext uri="{FF2B5EF4-FFF2-40B4-BE49-F238E27FC236}">
                <a16:creationId xmlns:a16="http://schemas.microsoft.com/office/drawing/2014/main" id="{EA23FA98-D95B-4104-9E4E-8DF46770B3E7}"/>
              </a:ext>
            </a:extLst>
          </p:cNvPr>
          <p:cNvSpPr>
            <a:spLocks noGrp="1"/>
          </p:cNvSpPr>
          <p:nvPr>
            <p:ph idx="1"/>
          </p:nvPr>
        </p:nvSpPr>
        <p:spPr>
          <a:xfrm>
            <a:off x="838200" y="1825625"/>
            <a:ext cx="10929730" cy="4351338"/>
          </a:xfrm>
        </p:spPr>
        <p:txBody>
          <a:bodyPr>
            <a:normAutofit fontScale="92500" lnSpcReduction="10000"/>
          </a:bodyPr>
          <a:lstStyle/>
          <a:p>
            <a:r>
              <a:rPr lang="fi-FI" dirty="0"/>
              <a:t>Pieni ekaluokkalainen kokee yksinolon hankalaksi, kun vanhempien työpäivät ovat pitkiä, vanhemmat etsivät ratkaisua toistuviin työn keskeyttäviin puheluihin.</a:t>
            </a:r>
          </a:p>
          <a:p>
            <a:r>
              <a:rPr lang="fi-FI" dirty="0"/>
              <a:t>Pitkään työttömänä olleen henkilön on vaikea nukkua öisin ja pysyä hereillä päivisin. Tapaamisia on unohtunut väsymyksen vuoksi.</a:t>
            </a:r>
          </a:p>
          <a:p>
            <a:r>
              <a:rPr lang="fi-FI" dirty="0"/>
              <a:t>Perheen äiti kokee arjen helpottuneen robotti-imurin ja -ruohon-leikkurin myötä ja pohtii, voisiko sosiaalinen robotti virkistää perheen sisäistä keskustelua? Perheenjäsenet kun tapaavat jäämään mobiililaitteidensa taakse.</a:t>
            </a:r>
          </a:p>
          <a:p>
            <a:r>
              <a:rPr lang="fi-FI" dirty="0"/>
              <a:t>Ikäihminen, jonka lapset asuvat etäällä, etsii apua yksinäisyyteen soittaen terveyskeskukseen useampia kertoja viikossa. Muistikin alkaa tehdä tepposiaan.</a:t>
            </a:r>
          </a:p>
        </p:txBody>
      </p:sp>
    </p:spTree>
    <p:extLst>
      <p:ext uri="{BB962C8B-B14F-4D97-AF65-F5344CB8AC3E}">
        <p14:creationId xmlns:p14="http://schemas.microsoft.com/office/powerpoint/2010/main" val="398614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93062" cy="1325563"/>
          </a:xfrm>
        </p:spPr>
        <p:txBody>
          <a:bodyPr>
            <a:normAutofit fontScale="90000"/>
          </a:bodyPr>
          <a:lstStyle/>
          <a:p>
            <a:r>
              <a:rPr lang="fi-FI" dirty="0"/>
              <a:t>Lapselle on seurana robottikoira </a:t>
            </a:r>
            <a:r>
              <a:rPr lang="fi-FI" dirty="0" err="1"/>
              <a:t>Aibo</a:t>
            </a:r>
            <a:r>
              <a:rPr lang="fi-FI" dirty="0"/>
              <a:t>, joka leikittää ja viihdyttää koko ajan lisää oppien</a:t>
            </a:r>
          </a:p>
        </p:txBody>
      </p:sp>
      <p:sp>
        <p:nvSpPr>
          <p:cNvPr id="1030" name="Content Placeholder 1029">
            <a:extLst>
              <a:ext uri="{FF2B5EF4-FFF2-40B4-BE49-F238E27FC236}">
                <a16:creationId xmlns:a16="http://schemas.microsoft.com/office/drawing/2014/main" id="{480BEF23-FFB4-426B-93F3-D5128C9C624B}"/>
              </a:ext>
            </a:extLst>
          </p:cNvPr>
          <p:cNvSpPr>
            <a:spLocks noGrp="1"/>
          </p:cNvSpPr>
          <p:nvPr>
            <p:ph idx="1"/>
          </p:nvPr>
        </p:nvSpPr>
        <p:spPr>
          <a:xfrm>
            <a:off x="838200" y="1825625"/>
            <a:ext cx="3797807" cy="4351338"/>
          </a:xfrm>
        </p:spPr>
        <p:txBody>
          <a:bodyPr>
            <a:normAutofit fontScale="92500" lnSpcReduction="20000"/>
          </a:bodyPr>
          <a:lstStyle/>
          <a:p>
            <a:r>
              <a:rPr lang="en-US" sz="2000" dirty="0" err="1"/>
              <a:t>Aibo</a:t>
            </a:r>
            <a:r>
              <a:rPr lang="en-US" sz="2000" dirty="0"/>
              <a:t> on </a:t>
            </a:r>
            <a:r>
              <a:rPr lang="en-US" sz="2000" dirty="0" err="1"/>
              <a:t>ollut</a:t>
            </a:r>
            <a:r>
              <a:rPr lang="en-US" sz="2000" dirty="0"/>
              <a:t> </a:t>
            </a:r>
            <a:r>
              <a:rPr lang="en-US" sz="2000" dirty="0" err="1"/>
              <a:t>markkinoilla</a:t>
            </a:r>
            <a:r>
              <a:rPr lang="en-US" sz="2000" dirty="0"/>
              <a:t> jo 20 </a:t>
            </a:r>
            <a:r>
              <a:rPr lang="en-US" sz="2000" dirty="0" err="1"/>
              <a:t>vuotta</a:t>
            </a:r>
            <a:endParaRPr lang="en-US" sz="2000" dirty="0"/>
          </a:p>
          <a:p>
            <a:r>
              <a:rPr lang="en-US" sz="2000" dirty="0" err="1"/>
              <a:t>Japanissa</a:t>
            </a:r>
            <a:r>
              <a:rPr lang="en-US" sz="2000" dirty="0"/>
              <a:t> </a:t>
            </a:r>
            <a:r>
              <a:rPr lang="en-US" sz="2000" dirty="0" err="1"/>
              <a:t>lemmikikoirat</a:t>
            </a:r>
            <a:r>
              <a:rPr lang="en-US" sz="2000" dirty="0"/>
              <a:t> </a:t>
            </a:r>
            <a:r>
              <a:rPr lang="en-US" sz="2000" dirty="0" err="1"/>
              <a:t>ovat</a:t>
            </a:r>
            <a:r>
              <a:rPr lang="en-US" sz="2000" dirty="0"/>
              <a:t> </a:t>
            </a:r>
            <a:r>
              <a:rPr lang="en-US" sz="2000" dirty="0" err="1"/>
              <a:t>suosituimpia</a:t>
            </a:r>
            <a:r>
              <a:rPr lang="en-US" sz="2000" dirty="0"/>
              <a:t> </a:t>
            </a:r>
            <a:r>
              <a:rPr lang="en-US" sz="2000" dirty="0" err="1"/>
              <a:t>kotirobotteja</a:t>
            </a:r>
            <a:endParaRPr lang="en-US" sz="2000" dirty="0"/>
          </a:p>
          <a:p>
            <a:r>
              <a:rPr lang="en-US" sz="2000" dirty="0" err="1"/>
              <a:t>Aiboa</a:t>
            </a:r>
            <a:r>
              <a:rPr lang="en-US" sz="2000" dirty="0"/>
              <a:t> </a:t>
            </a:r>
            <a:r>
              <a:rPr lang="en-US" sz="2000" dirty="0" err="1"/>
              <a:t>voi</a:t>
            </a:r>
            <a:r>
              <a:rPr lang="en-US" sz="2000" dirty="0"/>
              <a:t> </a:t>
            </a:r>
            <a:r>
              <a:rPr lang="en-US" sz="2000" dirty="0" err="1"/>
              <a:t>koodata</a:t>
            </a:r>
            <a:r>
              <a:rPr lang="en-US" sz="2000" dirty="0"/>
              <a:t> </a:t>
            </a:r>
            <a:r>
              <a:rPr lang="en-US" sz="2000" dirty="0" err="1"/>
              <a:t>myös</a:t>
            </a:r>
            <a:r>
              <a:rPr lang="en-US" sz="2000" dirty="0"/>
              <a:t> </a:t>
            </a:r>
            <a:r>
              <a:rPr lang="en-US" sz="2000" dirty="0" err="1"/>
              <a:t>itse</a:t>
            </a:r>
            <a:r>
              <a:rPr lang="en-US" sz="2000" dirty="0"/>
              <a:t>. Lue </a:t>
            </a:r>
            <a:r>
              <a:rPr lang="en-US" sz="2000" dirty="0" err="1"/>
              <a:t>Mikrobitti</a:t>
            </a:r>
            <a:r>
              <a:rPr lang="en-US" sz="2000" dirty="0"/>
              <a:t> 18.11.2019</a:t>
            </a:r>
          </a:p>
          <a:p>
            <a:r>
              <a:rPr lang="fi-FI" sz="2000" b="1" dirty="0">
                <a:hlinkClick r:id="rId2"/>
              </a:rPr>
              <a:t>Koirankin voi nyt koodata kotitöihin – legendaarisen robottihauvan koodi on nyt avointa riistaa</a:t>
            </a:r>
            <a:endParaRPr lang="fi-FI" sz="2000" b="1" dirty="0"/>
          </a:p>
          <a:p>
            <a:r>
              <a:rPr lang="en-US" sz="2000" dirty="0" err="1"/>
              <a:t>Aibo</a:t>
            </a:r>
            <a:r>
              <a:rPr lang="en-US" sz="2000" dirty="0"/>
              <a:t> </a:t>
            </a:r>
            <a:r>
              <a:rPr lang="en-US" sz="2000" dirty="0" err="1"/>
              <a:t>oppii</a:t>
            </a:r>
            <a:r>
              <a:rPr lang="en-US" sz="2000" dirty="0"/>
              <a:t> </a:t>
            </a:r>
            <a:r>
              <a:rPr lang="en-US" sz="2000" dirty="0" err="1"/>
              <a:t>tunnitamaan</a:t>
            </a:r>
            <a:r>
              <a:rPr lang="en-US" sz="2000" dirty="0"/>
              <a:t> </a:t>
            </a:r>
            <a:r>
              <a:rPr lang="en-US" sz="2000" dirty="0" err="1"/>
              <a:t>perheenjäseniään</a:t>
            </a:r>
            <a:r>
              <a:rPr lang="en-US" sz="2000" dirty="0"/>
              <a:t> ja </a:t>
            </a:r>
            <a:r>
              <a:rPr lang="en-US" sz="2000" dirty="0" err="1"/>
              <a:t>sen</a:t>
            </a:r>
            <a:r>
              <a:rPr lang="en-US" sz="2000" dirty="0"/>
              <a:t> persona </a:t>
            </a:r>
            <a:r>
              <a:rPr lang="en-US" sz="2000" dirty="0" err="1"/>
              <a:t>muodostuu</a:t>
            </a:r>
            <a:r>
              <a:rPr lang="en-US" sz="2000" dirty="0"/>
              <a:t> </a:t>
            </a:r>
            <a:r>
              <a:rPr lang="en-US" sz="2000" dirty="0" err="1"/>
              <a:t>sen</a:t>
            </a:r>
            <a:r>
              <a:rPr lang="en-US" sz="2000" dirty="0"/>
              <a:t> </a:t>
            </a:r>
            <a:r>
              <a:rPr lang="en-US" sz="2000" dirty="0" err="1"/>
              <a:t>saaman</a:t>
            </a:r>
            <a:r>
              <a:rPr lang="en-US" sz="2000" dirty="0"/>
              <a:t> </a:t>
            </a:r>
            <a:r>
              <a:rPr lang="en-US" sz="2000" dirty="0" err="1"/>
              <a:t>palautteen</a:t>
            </a:r>
            <a:r>
              <a:rPr lang="en-US" sz="2000" dirty="0"/>
              <a:t> </a:t>
            </a:r>
            <a:r>
              <a:rPr lang="en-US" sz="2000" dirty="0" err="1"/>
              <a:t>perusteella</a:t>
            </a:r>
            <a:endParaRPr lang="en-US" sz="2000" dirty="0"/>
          </a:p>
          <a:p>
            <a:r>
              <a:rPr lang="en-US" sz="2000" dirty="0" err="1"/>
              <a:t>Voit</a:t>
            </a:r>
            <a:r>
              <a:rPr lang="en-US" sz="2000" dirty="0"/>
              <a:t> </a:t>
            </a:r>
            <a:r>
              <a:rPr lang="en-US" sz="2000" dirty="0" err="1"/>
              <a:t>katsoa</a:t>
            </a:r>
            <a:r>
              <a:rPr lang="en-US" sz="2000" dirty="0"/>
              <a:t> </a:t>
            </a:r>
            <a:r>
              <a:rPr lang="en-US" sz="2000" dirty="0" err="1"/>
              <a:t>Aibo</a:t>
            </a:r>
            <a:r>
              <a:rPr lang="en-US" sz="2000" dirty="0"/>
              <a:t> </a:t>
            </a:r>
            <a:r>
              <a:rPr lang="en-US" sz="2000" dirty="0" err="1"/>
              <a:t>vai</a:t>
            </a:r>
            <a:r>
              <a:rPr lang="en-US" sz="2000" dirty="0"/>
              <a:t> </a:t>
            </a:r>
            <a:r>
              <a:rPr lang="en-US" sz="2000" dirty="0" err="1"/>
              <a:t>oikea</a:t>
            </a:r>
            <a:r>
              <a:rPr lang="en-US" sz="2000" dirty="0"/>
              <a:t> </a:t>
            </a:r>
            <a:r>
              <a:rPr lang="en-US" sz="2000" dirty="0" err="1"/>
              <a:t>koira</a:t>
            </a:r>
            <a:r>
              <a:rPr lang="en-US" sz="2000" dirty="0"/>
              <a:t> </a:t>
            </a:r>
            <a:r>
              <a:rPr lang="en-US" sz="2000" dirty="0" err="1">
                <a:hlinkClick r:id="rId3"/>
              </a:rPr>
              <a:t>täältä</a:t>
            </a:r>
            <a:r>
              <a:rPr lang="en-US" sz="2000" dirty="0"/>
              <a:t> (</a:t>
            </a:r>
            <a:r>
              <a:rPr lang="en-US" sz="2000" dirty="0" err="1"/>
              <a:t>eng.</a:t>
            </a:r>
            <a:r>
              <a:rPr lang="en-US" sz="2000" dirty="0"/>
              <a:t>)</a:t>
            </a:r>
          </a:p>
        </p:txBody>
      </p:sp>
      <p:pic>
        <p:nvPicPr>
          <p:cNvPr id="1026" name="Picture 2" descr="CES2018_Sony_Aibo3_RochelleWinters | Sony's revived robot Ai… | Flickr">
            <a:extLst>
              <a:ext uri="{FF2B5EF4-FFF2-40B4-BE49-F238E27FC236}">
                <a16:creationId xmlns:a16="http://schemas.microsoft.com/office/drawing/2014/main" id="{B3702774-0F24-44B2-B465-CD06BE582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21"/>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7303-F972-4354-94FE-E6A69C802E3D}"/>
              </a:ext>
            </a:extLst>
          </p:cNvPr>
          <p:cNvSpPr>
            <a:spLocks noGrp="1"/>
          </p:cNvSpPr>
          <p:nvPr>
            <p:ph type="title"/>
          </p:nvPr>
        </p:nvSpPr>
        <p:spPr/>
        <p:txBody>
          <a:bodyPr/>
          <a:lstStyle/>
          <a:p>
            <a:r>
              <a:rPr lang="fi-FI" dirty="0"/>
              <a:t>Työtöntä päivärytmiin tukee </a:t>
            </a:r>
            <a:r>
              <a:rPr lang="fi-FI" dirty="0" err="1"/>
              <a:t>chat</a:t>
            </a:r>
            <a:r>
              <a:rPr lang="fi-FI" dirty="0"/>
              <a:t> </a:t>
            </a:r>
            <a:r>
              <a:rPr lang="fi-FI" dirty="0" err="1"/>
              <a:t>bot</a:t>
            </a:r>
            <a:r>
              <a:rPr lang="fi-FI" dirty="0"/>
              <a:t>, </a:t>
            </a:r>
            <a:br>
              <a:rPr lang="fi-FI" dirty="0"/>
            </a:br>
            <a:r>
              <a:rPr lang="fi-FI" dirty="0"/>
              <a:t>unta rauhoittaa unirobotti</a:t>
            </a:r>
          </a:p>
        </p:txBody>
      </p:sp>
      <p:sp>
        <p:nvSpPr>
          <p:cNvPr id="4" name="Content Placeholder 3">
            <a:extLst>
              <a:ext uri="{FF2B5EF4-FFF2-40B4-BE49-F238E27FC236}">
                <a16:creationId xmlns:a16="http://schemas.microsoft.com/office/drawing/2014/main" id="{03A3EAE7-46ED-416A-8452-457A06978D03}"/>
              </a:ext>
            </a:extLst>
          </p:cNvPr>
          <p:cNvSpPr>
            <a:spLocks noGrp="1"/>
          </p:cNvSpPr>
          <p:nvPr>
            <p:ph sz="half" idx="1"/>
          </p:nvPr>
        </p:nvSpPr>
        <p:spPr>
          <a:xfrm>
            <a:off x="487017" y="1832013"/>
            <a:ext cx="5532783" cy="4344950"/>
          </a:xfrm>
        </p:spPr>
        <p:txBody>
          <a:bodyPr>
            <a:normAutofit/>
          </a:bodyPr>
          <a:lstStyle/>
          <a:p>
            <a:r>
              <a:rPr lang="fi-FI" sz="2400" dirty="0" err="1"/>
              <a:t>Alexa</a:t>
            </a:r>
            <a:r>
              <a:rPr lang="fi-FI" sz="2400" dirty="0"/>
              <a:t> muistuttaa kalenterimerkinnöistä, vastaa kysymyksiin, kysyy vastakysymyksiä, ohjaa kodin elektroniikkaa, kertoo kysyttäessä päivän sään jne.</a:t>
            </a:r>
          </a:p>
          <a:p>
            <a:r>
              <a:rPr lang="fi-FI" sz="2400" dirty="0"/>
              <a:t>Lue lisää ääniohjauksesta ja kodin elektroniikan Home </a:t>
            </a:r>
            <a:r>
              <a:rPr lang="fi-FI" sz="2400" dirty="0" err="1"/>
              <a:t>connect</a:t>
            </a:r>
            <a:r>
              <a:rPr lang="fi-FI" sz="2400" dirty="0"/>
              <a:t> kytkemisestä </a:t>
            </a:r>
            <a:r>
              <a:rPr lang="fi-FI" sz="2400" b="1" dirty="0">
                <a:hlinkClick r:id="rId2"/>
              </a:rPr>
              <a:t>täältä</a:t>
            </a:r>
            <a:endParaRPr lang="fi-FI" sz="2400" b="1" dirty="0"/>
          </a:p>
        </p:txBody>
      </p:sp>
      <p:sp>
        <p:nvSpPr>
          <p:cNvPr id="5" name="Content Placeholder 4">
            <a:extLst>
              <a:ext uri="{FF2B5EF4-FFF2-40B4-BE49-F238E27FC236}">
                <a16:creationId xmlns:a16="http://schemas.microsoft.com/office/drawing/2014/main" id="{3375AD55-2498-4687-89D2-4889FF7A6AEB}"/>
              </a:ext>
            </a:extLst>
          </p:cNvPr>
          <p:cNvSpPr>
            <a:spLocks noGrp="1"/>
          </p:cNvSpPr>
          <p:nvPr>
            <p:ph sz="half" idx="2"/>
          </p:nvPr>
        </p:nvSpPr>
        <p:spPr/>
        <p:txBody>
          <a:bodyPr/>
          <a:lstStyle/>
          <a:p>
            <a:r>
              <a:rPr lang="fi-FI" dirty="0"/>
              <a:t>Uneen saattelee </a:t>
            </a:r>
            <a:r>
              <a:rPr lang="fi-FI" dirty="0" err="1"/>
              <a:t>Somnox</a:t>
            </a:r>
            <a:r>
              <a:rPr lang="fi-FI" dirty="0"/>
              <a:t> –uni-robotti, joka myös herättää aamulla, tutustu </a:t>
            </a:r>
            <a:r>
              <a:rPr lang="fi-FI" dirty="0" err="1"/>
              <a:t>Somnoxiin</a:t>
            </a:r>
            <a:r>
              <a:rPr lang="fi-FI" dirty="0"/>
              <a:t> </a:t>
            </a:r>
            <a:r>
              <a:rPr lang="fi-FI" b="1" dirty="0">
                <a:hlinkClick r:id="rId3"/>
              </a:rPr>
              <a:t>täällä</a:t>
            </a:r>
            <a:endParaRPr lang="fi-FI" b="1" dirty="0"/>
          </a:p>
          <a:p>
            <a:r>
              <a:rPr lang="fi-FI" dirty="0"/>
              <a:t>Lue lisää </a:t>
            </a:r>
            <a:r>
              <a:rPr lang="fi-FI" dirty="0" err="1"/>
              <a:t>Somnoxin</a:t>
            </a:r>
            <a:r>
              <a:rPr lang="fi-FI" dirty="0"/>
              <a:t> sivuilta </a:t>
            </a:r>
            <a:r>
              <a:rPr lang="fi-FI" b="1" dirty="0">
                <a:hlinkClick r:id="rId4"/>
              </a:rPr>
              <a:t>täältä</a:t>
            </a:r>
            <a:endParaRPr lang="fi-FI" b="1" dirty="0"/>
          </a:p>
          <a:p>
            <a:endParaRPr lang="fi-FI" b="1" dirty="0"/>
          </a:p>
        </p:txBody>
      </p:sp>
      <p:pic>
        <p:nvPicPr>
          <p:cNvPr id="6" name="Picture 5">
            <a:extLst>
              <a:ext uri="{FF2B5EF4-FFF2-40B4-BE49-F238E27FC236}">
                <a16:creationId xmlns:a16="http://schemas.microsoft.com/office/drawing/2014/main" id="{F7975A7C-E34A-4486-897D-E8234883DDAE}"/>
              </a:ext>
            </a:extLst>
          </p:cNvPr>
          <p:cNvPicPr>
            <a:picLocks noChangeAspect="1"/>
          </p:cNvPicPr>
          <p:nvPr/>
        </p:nvPicPr>
        <p:blipFill>
          <a:blip r:embed="rId5"/>
          <a:stretch>
            <a:fillRect/>
          </a:stretch>
        </p:blipFill>
        <p:spPr>
          <a:xfrm>
            <a:off x="3627782" y="4538969"/>
            <a:ext cx="2256184" cy="1566277"/>
          </a:xfrm>
          <a:prstGeom prst="rect">
            <a:avLst/>
          </a:prstGeom>
        </p:spPr>
      </p:pic>
      <p:pic>
        <p:nvPicPr>
          <p:cNvPr id="7" name="Picture 6">
            <a:extLst>
              <a:ext uri="{FF2B5EF4-FFF2-40B4-BE49-F238E27FC236}">
                <a16:creationId xmlns:a16="http://schemas.microsoft.com/office/drawing/2014/main" id="{A80447CF-BB3E-4595-A233-CC8710A1D583}"/>
              </a:ext>
            </a:extLst>
          </p:cNvPr>
          <p:cNvPicPr>
            <a:picLocks noChangeAspect="1"/>
          </p:cNvPicPr>
          <p:nvPr/>
        </p:nvPicPr>
        <p:blipFill>
          <a:blip r:embed="rId6"/>
          <a:stretch>
            <a:fillRect/>
          </a:stretch>
        </p:blipFill>
        <p:spPr>
          <a:xfrm>
            <a:off x="8202565" y="4094344"/>
            <a:ext cx="2137668" cy="1803771"/>
          </a:xfrm>
          <a:prstGeom prst="rect">
            <a:avLst/>
          </a:prstGeom>
        </p:spPr>
      </p:pic>
      <p:sp>
        <p:nvSpPr>
          <p:cNvPr id="8" name="TextBox 7">
            <a:extLst>
              <a:ext uri="{FF2B5EF4-FFF2-40B4-BE49-F238E27FC236}">
                <a16:creationId xmlns:a16="http://schemas.microsoft.com/office/drawing/2014/main" id="{AE7BE5C9-BB4B-47AF-92A9-D8B91E0F1813}"/>
              </a:ext>
            </a:extLst>
          </p:cNvPr>
          <p:cNvSpPr txBox="1"/>
          <p:nvPr/>
        </p:nvSpPr>
        <p:spPr>
          <a:xfrm>
            <a:off x="3747051" y="6176963"/>
            <a:ext cx="1928191" cy="369332"/>
          </a:xfrm>
          <a:prstGeom prst="rect">
            <a:avLst/>
          </a:prstGeom>
          <a:noFill/>
        </p:spPr>
        <p:txBody>
          <a:bodyPr wrap="square" rtlCol="0">
            <a:spAutoFit/>
          </a:bodyPr>
          <a:lstStyle/>
          <a:p>
            <a:r>
              <a:rPr lang="fi-FI" dirty="0"/>
              <a:t>Kuva: </a:t>
            </a:r>
            <a:r>
              <a:rPr lang="fi-FI" dirty="0" err="1"/>
              <a:t>Shuttestock</a:t>
            </a:r>
            <a:endParaRPr lang="fi-FI" dirty="0"/>
          </a:p>
        </p:txBody>
      </p:sp>
      <p:sp>
        <p:nvSpPr>
          <p:cNvPr id="9" name="TextBox 8">
            <a:extLst>
              <a:ext uri="{FF2B5EF4-FFF2-40B4-BE49-F238E27FC236}">
                <a16:creationId xmlns:a16="http://schemas.microsoft.com/office/drawing/2014/main" id="{CE230065-0745-48F8-BECE-1D5DE47E2E81}"/>
              </a:ext>
            </a:extLst>
          </p:cNvPr>
          <p:cNvSpPr txBox="1"/>
          <p:nvPr/>
        </p:nvSpPr>
        <p:spPr>
          <a:xfrm>
            <a:off x="7822096" y="6033052"/>
            <a:ext cx="3642237" cy="646331"/>
          </a:xfrm>
          <a:prstGeom prst="rect">
            <a:avLst/>
          </a:prstGeom>
          <a:noFill/>
        </p:spPr>
        <p:txBody>
          <a:bodyPr wrap="square" rtlCol="0">
            <a:spAutoFit/>
          </a:bodyPr>
          <a:lstStyle/>
          <a:p>
            <a:r>
              <a:rPr lang="fi-FI" dirty="0"/>
              <a:t>Kuva: </a:t>
            </a:r>
            <a:r>
              <a:rPr lang="fi-FI" dirty="0" err="1"/>
              <a:t>Somnox</a:t>
            </a:r>
            <a:r>
              <a:rPr lang="fi-FI" dirty="0"/>
              <a:t>, https://meetsomnox.com/ </a:t>
            </a:r>
          </a:p>
        </p:txBody>
      </p:sp>
    </p:spTree>
    <p:extLst>
      <p:ext uri="{BB962C8B-B14F-4D97-AF65-F5344CB8AC3E}">
        <p14:creationId xmlns:p14="http://schemas.microsoft.com/office/powerpoint/2010/main" val="60888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A496-B6E1-4211-ABED-5ABA4FF539BC}"/>
              </a:ext>
            </a:extLst>
          </p:cNvPr>
          <p:cNvSpPr>
            <a:spLocks noGrp="1"/>
          </p:cNvSpPr>
          <p:nvPr>
            <p:ph type="title"/>
          </p:nvPr>
        </p:nvSpPr>
        <p:spPr/>
        <p:txBody>
          <a:bodyPr/>
          <a:lstStyle/>
          <a:p>
            <a:r>
              <a:rPr lang="fi-FI" dirty="0"/>
              <a:t>Ikäihmisen seurana ja arjen toimintojen ohjaajana toimii </a:t>
            </a:r>
            <a:r>
              <a:rPr lang="fi-FI" dirty="0" err="1"/>
              <a:t>Pepper</a:t>
            </a:r>
            <a:endParaRPr lang="fi-FI" dirty="0"/>
          </a:p>
        </p:txBody>
      </p:sp>
      <p:sp>
        <p:nvSpPr>
          <p:cNvPr id="4" name="Content Placeholder 3">
            <a:extLst>
              <a:ext uri="{FF2B5EF4-FFF2-40B4-BE49-F238E27FC236}">
                <a16:creationId xmlns:a16="http://schemas.microsoft.com/office/drawing/2014/main" id="{0C7AE435-BBAE-43F2-93DF-97BDEE9D3493}"/>
              </a:ext>
            </a:extLst>
          </p:cNvPr>
          <p:cNvSpPr>
            <a:spLocks noGrp="1"/>
          </p:cNvSpPr>
          <p:nvPr>
            <p:ph sz="half" idx="1"/>
          </p:nvPr>
        </p:nvSpPr>
        <p:spPr/>
        <p:txBody>
          <a:bodyPr>
            <a:normAutofit fontScale="92500" lnSpcReduction="10000"/>
          </a:bodyPr>
          <a:lstStyle/>
          <a:p>
            <a:r>
              <a:rPr lang="fi-FI" dirty="0" err="1"/>
              <a:t>Pepper</a:t>
            </a:r>
            <a:r>
              <a:rPr lang="fi-FI" dirty="0"/>
              <a:t> voi aamulla ystävällisesti herättää ja ohjata nousemaan vuoteesta varovasti</a:t>
            </a:r>
          </a:p>
          <a:p>
            <a:r>
              <a:rPr lang="fi-FI" dirty="0"/>
              <a:t>Se voi huomauttaa ystävän syntymäpäivästä, tai lapsenlapsen jalkapallopelistä</a:t>
            </a:r>
          </a:p>
          <a:p>
            <a:r>
              <a:rPr lang="fi-FI" dirty="0"/>
              <a:t>Se voi avata kuvapuhelun tai vaikka kuvat kahvinkeittämisen vaiheista näytölleen tai avata kuvayhteyden kotihoitoon</a:t>
            </a:r>
          </a:p>
          <a:p>
            <a:r>
              <a:rPr lang="fi-FI" dirty="0"/>
              <a:t>Väsyneenä se luonnollisesti osaa </a:t>
            </a:r>
            <a:r>
              <a:rPr lang="fi-FI"/>
              <a:t>liikkua laturiinsa</a:t>
            </a:r>
            <a:endParaRPr lang="fi-FI" dirty="0"/>
          </a:p>
        </p:txBody>
      </p:sp>
      <p:pic>
        <p:nvPicPr>
          <p:cNvPr id="7" name="Content Placeholder 6" descr="A picture containing indoor, table, white, sitting&#10;&#10;Description automatically generated">
            <a:extLst>
              <a:ext uri="{FF2B5EF4-FFF2-40B4-BE49-F238E27FC236}">
                <a16:creationId xmlns:a16="http://schemas.microsoft.com/office/drawing/2014/main" id="{338C0C1A-B4FF-4717-B09C-FC0A081CA25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5279" t="26112" r="6957" b="2166"/>
          <a:stretch/>
        </p:blipFill>
        <p:spPr>
          <a:xfrm>
            <a:off x="8020878" y="1157166"/>
            <a:ext cx="2107095" cy="5335709"/>
          </a:xfrm>
        </p:spPr>
      </p:pic>
      <p:sp>
        <p:nvSpPr>
          <p:cNvPr id="8" name="TextBox 7">
            <a:extLst>
              <a:ext uri="{FF2B5EF4-FFF2-40B4-BE49-F238E27FC236}">
                <a16:creationId xmlns:a16="http://schemas.microsoft.com/office/drawing/2014/main" id="{2268C303-48D7-4337-B9DF-59FD8ABA46DD}"/>
              </a:ext>
            </a:extLst>
          </p:cNvPr>
          <p:cNvSpPr txBox="1"/>
          <p:nvPr/>
        </p:nvSpPr>
        <p:spPr>
          <a:xfrm>
            <a:off x="10326757" y="5933661"/>
            <a:ext cx="2007704" cy="646331"/>
          </a:xfrm>
          <a:prstGeom prst="rect">
            <a:avLst/>
          </a:prstGeom>
          <a:noFill/>
        </p:spPr>
        <p:txBody>
          <a:bodyPr wrap="square" rtlCol="0">
            <a:spAutoFit/>
          </a:bodyPr>
          <a:lstStyle/>
          <a:p>
            <a:r>
              <a:rPr lang="fi-FI" dirty="0"/>
              <a:t>Kuva: Sanna Seurujärvi TAMK</a:t>
            </a:r>
          </a:p>
        </p:txBody>
      </p:sp>
    </p:spTree>
    <p:extLst>
      <p:ext uri="{BB962C8B-B14F-4D97-AF65-F5344CB8AC3E}">
        <p14:creationId xmlns:p14="http://schemas.microsoft.com/office/powerpoint/2010/main" val="48665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FB63-7259-433E-B01E-19C38630A796}"/>
              </a:ext>
            </a:extLst>
          </p:cNvPr>
          <p:cNvSpPr>
            <a:spLocks noGrp="1"/>
          </p:cNvSpPr>
          <p:nvPr>
            <p:ph type="title"/>
          </p:nvPr>
        </p:nvSpPr>
        <p:spPr/>
        <p:txBody>
          <a:bodyPr/>
          <a:lstStyle/>
          <a:p>
            <a:r>
              <a:rPr lang="fi-FI" dirty="0"/>
              <a:t>Muistathan</a:t>
            </a:r>
          </a:p>
        </p:txBody>
      </p:sp>
      <p:sp>
        <p:nvSpPr>
          <p:cNvPr id="3" name="Content Placeholder 2">
            <a:extLst>
              <a:ext uri="{FF2B5EF4-FFF2-40B4-BE49-F238E27FC236}">
                <a16:creationId xmlns:a16="http://schemas.microsoft.com/office/drawing/2014/main" id="{8BD23D5E-B291-4ACA-8DDD-39C333AF4531}"/>
              </a:ext>
            </a:extLst>
          </p:cNvPr>
          <p:cNvSpPr>
            <a:spLocks noGrp="1"/>
          </p:cNvSpPr>
          <p:nvPr>
            <p:ph idx="1"/>
          </p:nvPr>
        </p:nvSpPr>
        <p:spPr/>
        <p:txBody>
          <a:bodyPr/>
          <a:lstStyle/>
          <a:p>
            <a:r>
              <a:rPr lang="fi-FI" dirty="0"/>
              <a:t>Ihmistä toisensa apuna ei ole tarkoitus korvata, vaan tukea ihmisiä silloin, kun ihmiset eivät riitä  kohtaamisiin</a:t>
            </a:r>
          </a:p>
          <a:p>
            <a:endParaRPr lang="fi-FI" dirty="0"/>
          </a:p>
          <a:p>
            <a:r>
              <a:rPr lang="fi-FI" dirty="0"/>
              <a:t>Kiertäessäni </a:t>
            </a:r>
            <a:r>
              <a:rPr lang="fi-FI" dirty="0" err="1"/>
              <a:t>Pepperin</a:t>
            </a:r>
            <a:r>
              <a:rPr lang="fi-FI" dirty="0"/>
              <a:t> kanssa senioritaloissa, yllättävän monet olisivat valmiita ottamaan robotin arkeensa. He kuvaavat usein pelkonaan vaihtuvat ihmiset - kotihoidon ammattilaiset - arjessaan, ihmiset, jotka eivät oikeasti ehdi heihin tutustumaan. Robotti on pysyvä, toki ei kaikkia käyntejä korvaava. Robotti voisi olla myös yhteys kotihoitoon tai taho, joka osaa kertoa omistajastaan silloinkin, kun omistaja ei enää itse pysty.</a:t>
            </a:r>
          </a:p>
        </p:txBody>
      </p:sp>
    </p:spTree>
    <p:extLst>
      <p:ext uri="{BB962C8B-B14F-4D97-AF65-F5344CB8AC3E}">
        <p14:creationId xmlns:p14="http://schemas.microsoft.com/office/powerpoint/2010/main" val="6721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3C0F1D-0278-493D-BCEA-3461A996F402}"/>
              </a:ext>
            </a:extLst>
          </p:cNvPr>
          <p:cNvSpPr>
            <a:spLocks noGrp="1"/>
          </p:cNvSpPr>
          <p:nvPr>
            <p:ph type="title"/>
          </p:nvPr>
        </p:nvSpPr>
        <p:spPr/>
        <p:txBody>
          <a:bodyPr/>
          <a:lstStyle/>
          <a:p>
            <a:r>
              <a:rPr lang="fi-FI" dirty="0"/>
              <a:t>Oppimateriaalin tekijät</a:t>
            </a:r>
          </a:p>
        </p:txBody>
      </p:sp>
      <p:sp>
        <p:nvSpPr>
          <p:cNvPr id="5" name="Sisällön paikkamerkki 2">
            <a:extLst>
              <a:ext uri="{FF2B5EF4-FFF2-40B4-BE49-F238E27FC236}">
                <a16:creationId xmlns:a16="http://schemas.microsoft.com/office/drawing/2014/main" id="{841A49E0-DEAE-4983-BE5A-00355399948C}"/>
              </a:ext>
            </a:extLst>
          </p:cNvPr>
          <p:cNvSpPr>
            <a:spLocks noGrp="1"/>
          </p:cNvSpPr>
          <p:nvPr>
            <p:ph idx="1"/>
          </p:nvPr>
        </p:nvSpPr>
        <p:spPr>
          <a:xfrm>
            <a:off x="838200" y="1884949"/>
            <a:ext cx="10751049" cy="2317750"/>
          </a:xfrm>
        </p:spPr>
        <p:txBody>
          <a:bodyPr>
            <a:normAutofit/>
          </a:bodyPr>
          <a:lstStyle>
            <a:lvl1pPr marL="0" indent="0">
              <a:buNone/>
              <a:defRPr sz="2000"/>
            </a:lvl1pPr>
          </a:lstStyle>
          <a:p>
            <a:pPr marL="457200" lvl="1" indent="0">
              <a:buNone/>
            </a:pPr>
            <a:endParaRPr lang="fi-FI" sz="1800" dirty="0"/>
          </a:p>
          <a:p>
            <a:pPr lvl="0"/>
            <a:r>
              <a:rPr lang="en-US" sz="1600" dirty="0"/>
              <a:t>Taru Manner</a:t>
            </a:r>
          </a:p>
        </p:txBody>
      </p:sp>
      <p:sp>
        <p:nvSpPr>
          <p:cNvPr id="3" name="Suorakulmio 2">
            <a:hlinkClick r:id="rId2"/>
            <a:extLst>
              <a:ext uri="{FF2B5EF4-FFF2-40B4-BE49-F238E27FC236}">
                <a16:creationId xmlns:a16="http://schemas.microsoft.com/office/drawing/2014/main" id="{23749169-F5F9-4EC5-8F6A-F44FA97468F4}"/>
              </a:ext>
            </a:extLst>
          </p:cNvPr>
          <p:cNvSpPr/>
          <p:nvPr/>
        </p:nvSpPr>
        <p:spPr>
          <a:xfrm>
            <a:off x="5095982" y="4417888"/>
            <a:ext cx="3071973" cy="472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6673724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b4f1c2-1b8e-491c-9abf-3ae89a5f0e6c" xsi:nil="true"/>
    <lcf76f155ced4ddcb4097134ff3c332f xmlns="9925f18e-407e-420e-8571-51d983537b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D7C7A5E1E72AC64A83C56ED0BAD0B6C6" ma:contentTypeVersion="17" ma:contentTypeDescription="Luo uusi asiakirja." ma:contentTypeScope="" ma:versionID="4a1cb03677a6d46732d6121e65b243d0">
  <xsd:schema xmlns:xsd="http://www.w3.org/2001/XMLSchema" xmlns:xs="http://www.w3.org/2001/XMLSchema" xmlns:p="http://schemas.microsoft.com/office/2006/metadata/properties" xmlns:ns2="9925f18e-407e-420e-8571-51d983537b64" xmlns:ns3="908ba3c3-476d-49d9-9402-6f1fbb2f5e30" xmlns:ns4="4cb4f1c2-1b8e-491c-9abf-3ae89a5f0e6c" targetNamespace="http://schemas.microsoft.com/office/2006/metadata/properties" ma:root="true" ma:fieldsID="d28047b3fe853908707610cfc6a54c81" ns2:_="" ns3:_="" ns4:_="">
    <xsd:import namespace="9925f18e-407e-420e-8571-51d983537b64"/>
    <xsd:import namespace="908ba3c3-476d-49d9-9402-6f1fbb2f5e30"/>
    <xsd:import namespace="4cb4f1c2-1b8e-491c-9abf-3ae89a5f0e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5f18e-407e-420e-8571-51d983537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1b524aec-822c-496a-ac04-7365e57914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a3c3-476d-49d9-9402-6f1fbb2f5e30"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b4f1c2-1b8e-491c-9abf-3ae89a5f0e6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1426921-d84d-4a9c-a5e0-227cc1da03b7}" ma:internalName="TaxCatchAll" ma:showField="CatchAllData" ma:web="908ba3c3-476d-49d9-9402-6f1fbb2f5e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DFF5CC-B426-4780-9489-BEDF7E2C4D59}">
  <ds:schemaRefs>
    <ds:schemaRef ds:uri="9925f18e-407e-420e-8571-51d983537b64"/>
    <ds:schemaRef ds:uri="http://schemas.microsoft.com/office/2006/documentManagement/types"/>
    <ds:schemaRef ds:uri="http://www.w3.org/XML/1998/namespace"/>
    <ds:schemaRef ds:uri="http://purl.org/dc/dcmitype/"/>
    <ds:schemaRef ds:uri="http://schemas.microsoft.com/office/infopath/2007/PartnerControls"/>
    <ds:schemaRef ds:uri="http://purl.org/dc/elements/1.1/"/>
    <ds:schemaRef ds:uri="908ba3c3-476d-49d9-9402-6f1fbb2f5e30"/>
    <ds:schemaRef ds:uri="4cb4f1c2-1b8e-491c-9abf-3ae89a5f0e6c"/>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5D638B6-27EA-49CF-92FA-B235DCCF4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25f18e-407e-420e-8571-51d983537b64"/>
    <ds:schemaRef ds:uri="908ba3c3-476d-49d9-9402-6f1fbb2f5e30"/>
    <ds:schemaRef ds:uri="4cb4f1c2-1b8e-491c-9abf-3ae89a5f0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E1153F-BCE2-43E1-9077-456B514953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462</Words>
  <Application>Microsoft Office PowerPoint</Application>
  <PresentationFormat>Laajakuva</PresentationFormat>
  <Paragraphs>40</Paragraphs>
  <Slides>9</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9</vt:i4>
      </vt:variant>
    </vt:vector>
  </HeadingPairs>
  <TitlesOfParts>
    <vt:vector size="15" baseType="lpstr">
      <vt:lpstr>Arial</vt:lpstr>
      <vt:lpstr>Calibri</vt:lpstr>
      <vt:lpstr>Calibri Light</vt:lpstr>
      <vt:lpstr>Century Gothic</vt:lpstr>
      <vt:lpstr>Lato</vt:lpstr>
      <vt:lpstr>Office-teema</vt:lpstr>
      <vt:lpstr>Robotiikka yksinäisyyttä helpottamassa </vt:lpstr>
      <vt:lpstr>Robotiikka yksinäisyyttä helpottamassa </vt:lpstr>
      <vt:lpstr>PowerPoint-esitys</vt:lpstr>
      <vt:lpstr>Pohdi seuraavaa</vt:lpstr>
      <vt:lpstr>Lapselle on seurana robottikoira Aibo, joka leikittää ja viihdyttää koko ajan lisää oppien</vt:lpstr>
      <vt:lpstr>Työtöntä päivärytmiin tukee chat bot,  unta rauhoittaa unirobotti</vt:lpstr>
      <vt:lpstr>Ikäihmisen seurana ja arjen toimintojen ohjaajana toimii Pepper</vt:lpstr>
      <vt:lpstr>Muistathan</vt:lpstr>
      <vt:lpstr>Oppimateriaalin tekijät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Jenni Viljanen</dc:creator>
  <cp:lastModifiedBy>Minna Tiainen (TAMK)</cp:lastModifiedBy>
  <cp:revision>14</cp:revision>
  <dcterms:created xsi:type="dcterms:W3CDTF">2021-04-13T12:53:10Z</dcterms:created>
  <dcterms:modified xsi:type="dcterms:W3CDTF">2023-12-11T15:48:05Z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0x010100D7C7A5E1E72AC64A83C56ED0BAD0B6C6</vt:lpwstr>
  </property>
  <property fmtid="{D5CDD505-2E9C-101B-9397-08002B2CF9AE}" pid="3" name="MediaServiceImageTags">
    <vt:lpwstr/>
  </property>
</Properties>
</file>