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5"/>
  </p:sldMasterIdLst>
  <p:notesMasterIdLst>
    <p:notesMasterId r:id="rId21"/>
  </p:notesMasterIdLst>
  <p:handoutMasterIdLst>
    <p:handoutMasterId r:id="rId22"/>
  </p:handoutMasterIdLst>
  <p:sldIdLst>
    <p:sldId id="485" r:id="rId6"/>
    <p:sldId id="261" r:id="rId7"/>
    <p:sldId id="258" r:id="rId8"/>
    <p:sldId id="272" r:id="rId9"/>
    <p:sldId id="488" r:id="rId10"/>
    <p:sldId id="486" r:id="rId11"/>
    <p:sldId id="480" r:id="rId12"/>
    <p:sldId id="274" r:id="rId13"/>
    <p:sldId id="490" r:id="rId14"/>
    <p:sldId id="273" r:id="rId15"/>
    <p:sldId id="275" r:id="rId16"/>
    <p:sldId id="482" r:id="rId17"/>
    <p:sldId id="491" r:id="rId18"/>
    <p:sldId id="492" r:id="rId19"/>
    <p:sldId id="279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50" d="100"/>
          <a:sy n="50" d="100"/>
        </p:scale>
        <p:origin x="39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810FBB3-8ADC-429F-B087-492E2D2DE4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ACE8A2-C2D6-48AE-A527-765F18C5A9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773C5-6A8B-4FD8-A54B-76324FA29378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C05786E-1DAF-4B02-B968-6E6CC9C3A3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761DE-4CD2-4871-B3DA-53A7FEF99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CBC1F-F2AC-4423-91DD-15192D9D55F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3608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C733C-D785-024B-A6E7-86706BEC7AEF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F12D5-5B44-D641-815E-C9DE0D087BD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emojen käyttöohj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E637AD5-BCCC-472F-B315-4D0B219A9F48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C191DBD-509E-45E2-B800-20012687723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831C7D0-5DE7-45A8-B291-AB95E237665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D112D81-3BFF-4180-9447-B53FFCD3C2BE}"/>
              </a:ext>
            </a:extLst>
          </p:cNvPr>
          <p:cNvSpPr txBox="1"/>
          <p:nvPr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B06ACDF-B07F-4267-A866-162715781B7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2F37FECB-DF8E-479B-8FCE-702CA10E81F2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1C5EDE6-3B07-4618-9AE4-FC2BFBE9B4F5}"/>
              </a:ext>
            </a:extLst>
          </p:cNvPr>
          <p:cNvSpPr txBox="1"/>
          <p:nvPr userDrawn="1"/>
        </p:nvSpPr>
        <p:spPr>
          <a:xfrm>
            <a:off x="576118" y="263047"/>
            <a:ext cx="111713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NÄIN KÄYTÄT POWERPOINTIN SAKKYN TEEMAPOHJIA:</a:t>
            </a:r>
          </a:p>
          <a:p>
            <a:endParaRPr lang="fi-FI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-Valitse itsellesi sopivat diat alla olevista vaihtoehdoista, poista  ylimääräiset diat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-Tallenna diat omalle koneellesi (älä tee muutoksia tai tallenna mitään alkuperäiseen!)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-Voit muokata tekstikenttiä mieleiseksesi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fonttia Open </a:t>
            </a:r>
            <a:r>
              <a:rPr lang="fi-FI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Sans</a:t>
            </a: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jos sinulta ei löydy fonttia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voit ladata sen netistä.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-Käytä dioissa vain Teeman värejä, löydät ne -&gt; Dian Perustyyli  </a:t>
            </a:r>
          </a:p>
          <a:p>
            <a:r>
              <a:rPr lang="fi-FI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-&gt; Värit -&gt; Mukautetut värit -&gt; Sakky Teema</a:t>
            </a:r>
          </a:p>
        </p:txBody>
      </p:sp>
      <p:pic>
        <p:nvPicPr>
          <p:cNvPr id="19" name="Kuva 18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D66D2FE-2E7C-474D-A34C-3DA7099A0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DBF590A-E90D-4CC2-B8E6-6A3A50BB1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20553" y="0"/>
            <a:ext cx="4671446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149F8A3-E8D2-ECD0-C88F-EB1958FCF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34692"/>
            <a:ext cx="3813225" cy="498164"/>
          </a:xfrm>
        </p:spPr>
        <p:txBody>
          <a:bodyPr anchor="b">
            <a:noAutofit/>
          </a:bodyPr>
          <a:lstStyle>
            <a:lvl1pPr>
              <a:defRPr sz="35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760F7322-A0B9-3876-5EA0-E36515869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3" y="1339387"/>
            <a:ext cx="6688161" cy="48638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08465B2D-A834-4511-BEB2-CF457113F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0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F03729-1E2C-9BA6-F2BF-27DAFAA78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44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FD4BB77-2675-9A45-5A1D-4A4DDABDCD1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743CFAB7-22A9-ACB3-8B96-1EBD104C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E78943E1-DDB1-48B8-85FF-DD6ECF5B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CCE4F4D5-5488-4C33-BFA2-45D0F1475B98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A3214FC-115A-4FA3-A99D-E0E9061F65E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3CACE1D-4666-44E3-AAD6-FF4E714C5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vaate, Ihmisen kasvot, henkilö, nainen&#10;&#10;Kuvaus luotu automaattisesti">
            <a:extLst>
              <a:ext uri="{FF2B5EF4-FFF2-40B4-BE49-F238E27FC236}">
                <a16:creationId xmlns:a16="http://schemas.microsoft.com/office/drawing/2014/main" id="{1040E45F-6F0A-4170-9313-3530CEA59C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 b="10838"/>
          <a:stretch/>
        </p:blipFill>
        <p:spPr>
          <a:xfrm>
            <a:off x="-95693" y="-46301"/>
            <a:ext cx="12445880" cy="7014261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9F55AEA-0954-442F-8CD0-38CDE3BAE2CE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5396203-FE51-41D1-A855-98AEBBFB35F6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70E8F59F-AEB0-4AC7-ADAB-6FFB82E303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0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DF2EED68-520C-4B2F-928A-453643DB42EB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84495EE0-FC09-43C9-8DF9-B1DCCC2B868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026047F-FB3D-41A4-AA9D-67489630C524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2DF6FB1D-69C6-495B-AE94-869CD973A89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DE5A71-26BC-4586-970F-705F917DF8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E8C4F747-B2B7-6AE8-F89D-4CD722C15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100B941-4BED-4D66-0711-FD5974E81D4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B8862D-DF20-4B48-033E-5E3CD09B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0" name="Kuva 9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1B344625-0279-4998-9836-B2C48EAEB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9493F8D8-4EC4-4D8B-B8D7-B328DC39D131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AD314-B5E5-4C2C-A5D9-C1CE0E0E2B69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66F0B07-D5CC-4321-ABEB-3D35A13D2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4" name="Kuva 13" descr="Kuva, joka sisältää kohteen Ihmisen kasvot, vaate, henkilö, mies&#10;&#10;Kuvaus luotu automaattisesti">
            <a:extLst>
              <a:ext uri="{FF2B5EF4-FFF2-40B4-BE49-F238E27FC236}">
                <a16:creationId xmlns:a16="http://schemas.microsoft.com/office/drawing/2014/main" id="{7BB74D54-A951-4258-A6D9-31D730D47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2124" r="7946" b="18673"/>
          <a:stretch/>
        </p:blipFill>
        <p:spPr>
          <a:xfrm>
            <a:off x="-95693" y="-92597"/>
            <a:ext cx="12287692" cy="7060558"/>
          </a:xfrm>
          <a:prstGeom prst="rect">
            <a:avLst/>
          </a:prstGeom>
        </p:spPr>
      </p:pic>
      <p:sp>
        <p:nvSpPr>
          <p:cNvPr id="15" name="Suorakulmio 14">
            <a:extLst>
              <a:ext uri="{FF2B5EF4-FFF2-40B4-BE49-F238E27FC236}">
                <a16:creationId xmlns:a16="http://schemas.microsoft.com/office/drawing/2014/main" id="{38CDC431-E8E2-4482-880A-28DB8C96D74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0AF83A9-95EA-40A6-802C-B761BDCD9AE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8" name="Kuva 1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A8349697-F459-448C-A921-5ADA991DF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6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_sisältö_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5974295C-BA88-AD2D-EE5B-B7CDE12A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2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B21B0A-046A-E8D5-9C86-670AC8E73A60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1974A01-200C-FF3B-E3A0-3FF429FB1107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3D250D87-0994-EDB3-C953-52908FB3F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01995EDD-B21B-464B-97ED-EF7F6D493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EE5F422-1AB7-473D-8078-9B4ADBAB014C}"/>
              </a:ext>
            </a:extLst>
          </p:cNvPr>
          <p:cNvSpPr/>
          <p:nvPr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3D48162-FA14-452C-A4F9-023335DF4C7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D13B5E1-28FC-466F-B899-53696B19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3" name="Kuva 12" descr="Kuva, joka sisältää kohteen henkilö, vaate, Ihmisen kasvot, seinä&#10;&#10;Kuvaus luotu automaattisesti">
            <a:extLst>
              <a:ext uri="{FF2B5EF4-FFF2-40B4-BE49-F238E27FC236}">
                <a16:creationId xmlns:a16="http://schemas.microsoft.com/office/drawing/2014/main" id="{432E6182-3A2D-49B8-82ED-E6FEA7796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6123" r="-308" b="9254"/>
          <a:stretch/>
        </p:blipFill>
        <p:spPr>
          <a:xfrm>
            <a:off x="-95693" y="-104172"/>
            <a:ext cx="12422731" cy="7072132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DBC7812C-F95C-4B4F-A903-BC2AFAF9E199}"/>
              </a:ext>
            </a:extLst>
          </p:cNvPr>
          <p:cNvSpPr/>
          <p:nvPr userDrawn="1"/>
        </p:nvSpPr>
        <p:spPr>
          <a:xfrm>
            <a:off x="-95693" y="263047"/>
            <a:ext cx="321161" cy="6704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C089CF7B-BB48-46E8-8CCA-F54EFAED1620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pic>
        <p:nvPicPr>
          <p:cNvPr id="17" name="Kuva 1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4D34A00B-7D46-4C17-8A65-F9104682D3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1D31DF2-A643-47E3-97C7-6B657F6EC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607C20-DD26-45CB-9FC0-59C26C53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98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2DF679EE-53CB-4254-948F-448DA280A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tsikko_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AA9FD9-9B1B-4F21-A3A6-B88E7FDBF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7283"/>
            <a:ext cx="10515600" cy="150018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5617C4-8283-42C5-94B9-BC73737A0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057400"/>
            <a:ext cx="10515600" cy="38227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B7B784B-431F-468A-909A-39AFED3F3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4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500732F-2B19-4E44-9B1C-BB07A9D9DD9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D20BD9B-52BD-4D1F-A034-A6266E26E01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F33EDD1-852B-429D-946B-709AAFB0355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FF299AE-BC4A-4F1B-B648-3C886A74E2A6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FE2D226-D5EC-4353-BB0F-4A9B46E52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24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111EF7-5F38-40B6-928C-950C976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147620-7109-4D59-BF5C-B46434630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197C87C-EEA5-4D66-A7E0-EE2AF36D1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63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4BE623-6648-4CE6-BA81-6A70AD169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B4BFF-1602-4033-AB1D-78DA0E6F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C9BE827-939B-413E-B6E2-57363DF9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E5DB86-FF47-4994-B291-22EE91E59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A6BD01-1188-4AA9-A939-DEF44CC9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DC6AA51-29E7-496D-9B18-4D5E248A9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0AB180D-0CA2-4CB7-996E-923CE04C92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20EE9F0-B3F0-96B4-621A-592F397D4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FDFF418A-D9A4-4409-AABA-AC6E396559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Aihe</a:t>
            </a:r>
            <a:br>
              <a:rPr lang="fi-FI" dirty="0"/>
            </a:br>
            <a:r>
              <a:rPr lang="fi-FI" dirty="0"/>
              <a:t>Nimi, titteli</a:t>
            </a:r>
            <a:br>
              <a:rPr lang="fi-FI" dirty="0"/>
            </a:br>
            <a:r>
              <a:rPr lang="fi-FI" dirty="0"/>
              <a:t>Päivämäärä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D725A2D-5170-7610-CBE3-5E68B7A0A3C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4D4A7B54-78A6-4B7C-AA66-E962D1AA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21648404-C1FE-45BB-9BDB-A9365CFB4CE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DD45348-C63C-491F-B341-F82E34F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29B5E25E-DF7E-4D68-BEC5-1B0ADFB58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 t="4903" r="7556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E2AC0D0-798C-4DFF-A06A-FF9237E5B0E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1FFD71F-908B-47C1-A5D4-24F8F18500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11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A7BDDCD2-6F2B-75F0-42C1-7BF89EB82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8D833C3-1CDE-4C71-F454-2E084B2FC0F0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9" name="Kuva 8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7F3043D3-269F-4555-B644-9AD9FCB3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DC791663-F166-45B5-BD8F-8C0A21BF78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6A1FC5E-A3E0-4486-970F-3294BB0C926D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22EBCC7-AB1B-40FE-9D83-35B0628FAF60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3A47B9-DA74-455C-A5F7-A72C268B4406}"/>
              </a:ext>
            </a:extLst>
          </p:cNvPr>
          <p:cNvSpPr txBox="1"/>
          <p:nvPr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häämekko, puku, morsian, henkilö&#10;&#10;Kuvaus luotu automaattisesti">
            <a:extLst>
              <a:ext uri="{FF2B5EF4-FFF2-40B4-BE49-F238E27FC236}">
                <a16:creationId xmlns:a16="http://schemas.microsoft.com/office/drawing/2014/main" id="{667F7E0E-9C47-4CD8-AD08-744F03E78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r="10102"/>
          <a:stretch/>
        </p:blipFill>
        <p:spPr>
          <a:xfrm>
            <a:off x="-115747" y="-172043"/>
            <a:ext cx="12570106" cy="7096338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4C2624DB-B162-411C-804D-1A640065595F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B356B01-354A-49E0-941C-38C96C834E8E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AFBCE956-3E2F-4576-8A8C-90FCBE041068}"/>
              </a:ext>
            </a:extLst>
          </p:cNvPr>
          <p:cNvSpPr txBox="1"/>
          <p:nvPr userDrawn="1"/>
        </p:nvSpPr>
        <p:spPr>
          <a:xfrm>
            <a:off x="550715" y="996630"/>
            <a:ext cx="6153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D76BF551-23BD-4B3E-B4AE-809332C5E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D99958-DF3E-E83B-F3F1-6768DEA3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C3955B98-3784-CF45-80CD-49EF050B59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954499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2775DF7-2B76-ACD1-C312-4BEA3FAB7C8B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5CAA490C-6E8B-4706-A193-B85CA1F5F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DDA32277-E36E-4143-9C37-63FD0826D978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5CAA1D7-AB6C-4E06-90AC-DA7FEF05B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A6A5C8D-2672-4DF7-90ED-B867BCC0752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45ABF5E-4513-447A-ABD0-D6979F8FA4D7}"/>
              </a:ext>
            </a:extLst>
          </p:cNvPr>
          <p:cNvSpPr txBox="1"/>
          <p:nvPr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7" name="Kuva 16" descr="Kuva, joka sisältää kohteen vaate, henkilö, Ihmisen kasvot, seinä&#10;&#10;Kuvaus luotu automaattisesti">
            <a:extLst>
              <a:ext uri="{FF2B5EF4-FFF2-40B4-BE49-F238E27FC236}">
                <a16:creationId xmlns:a16="http://schemas.microsoft.com/office/drawing/2014/main" id="{E6B1BBDD-0377-4F6D-BE77-F7303401A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360" r="8467" b="12158"/>
          <a:stretch/>
        </p:blipFill>
        <p:spPr>
          <a:xfrm>
            <a:off x="0" y="-12701"/>
            <a:ext cx="12204699" cy="6936995"/>
          </a:xfrm>
          <a:prstGeom prst="rect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9E11F42B-BE28-4282-93B7-6EF5746492B2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383BC1B3-5C1E-4E06-BD71-F481DEEAB367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25C6762-4B78-44FD-BC2F-102411BAEDDC}"/>
              </a:ext>
            </a:extLst>
          </p:cNvPr>
          <p:cNvSpPr txBox="1"/>
          <p:nvPr userDrawn="1"/>
        </p:nvSpPr>
        <p:spPr>
          <a:xfrm>
            <a:off x="550715" y="1132610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6FCBCAB-3121-4469-989C-8829403BD8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0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733C1D52-EB1F-5789-B534-FD91B74D9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974638BA-F58F-AC21-4277-EA6F2ECC4F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3609000"/>
            <a:ext cx="11139715" cy="1542291"/>
          </a:xfrm>
        </p:spPr>
        <p:txBody>
          <a:bodyPr>
            <a:normAutofit/>
          </a:bodyPr>
          <a:lstStyle>
            <a:lvl1pPr marL="0" indent="0" algn="ctr">
              <a:lnSpc>
                <a:spcPts val="4200"/>
              </a:lnSpc>
              <a:buNone/>
              <a:defRPr sz="3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50E61D5-9B2F-5E16-14D9-8E4B94926A01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E0E6746-4271-CFFD-8A4F-337E4B677F4B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8" name="Kuva 7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E4970732-2EBF-4854-A6BF-0015C228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E9D515A-2C44-4F6B-8280-4A38AC4EC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4879827-3BDC-4D08-9EA7-6B757016B47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1B62B8E-B2CE-4BF1-B5DF-3F3B112E982B}"/>
              </a:ext>
            </a:extLst>
          </p:cNvPr>
          <p:cNvSpPr/>
          <p:nvPr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A77DBF5-A9B5-424D-A4A4-AA11D3046040}"/>
              </a:ext>
            </a:extLst>
          </p:cNvPr>
          <p:cNvSpPr txBox="1"/>
          <p:nvPr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15" name="Kuva 14" descr="Kuva, joka sisältää kohteen vaate, henkilö, jalkineet, Housut&#10;&#10;Kuvaus luotu automaattisesti">
            <a:extLst>
              <a:ext uri="{FF2B5EF4-FFF2-40B4-BE49-F238E27FC236}">
                <a16:creationId xmlns:a16="http://schemas.microsoft.com/office/drawing/2014/main" id="{D8171F60-2624-4119-8AED-861183B0D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5"/>
          <a:stretch/>
        </p:blipFill>
        <p:spPr>
          <a:xfrm>
            <a:off x="0" y="0"/>
            <a:ext cx="12192000" cy="692429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25EC9AE-01D0-4E36-B8F4-216975D5BB3D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0129D6C9-A7D2-4D81-A01E-F89D7D295331}"/>
              </a:ext>
            </a:extLst>
          </p:cNvPr>
          <p:cNvSpPr/>
          <p:nvPr userDrawn="1"/>
        </p:nvSpPr>
        <p:spPr>
          <a:xfrm>
            <a:off x="-115747" y="263047"/>
            <a:ext cx="341215" cy="6661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F69778BC-F884-4722-A820-AA71CCCAD844}"/>
              </a:ext>
            </a:extLst>
          </p:cNvPr>
          <p:cNvSpPr txBox="1"/>
          <p:nvPr userDrawn="1"/>
        </p:nvSpPr>
        <p:spPr>
          <a:xfrm>
            <a:off x="550715" y="2714744"/>
            <a:ext cx="1113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Kiitos!</a:t>
            </a:r>
          </a:p>
        </p:txBody>
      </p:sp>
      <p:pic>
        <p:nvPicPr>
          <p:cNvPr id="21" name="Kuva 20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9E34A688-B9F3-4D61-AD78-D27A6A645E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1A789D-606B-4F4B-AB29-DFCB7A6D8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76CD8E1-8FF4-4017-A667-7099934D7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76C9F0-E88A-4C02-949E-B041B35F2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AF08-5159-4085-8CF6-31C137621CCC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A34E9E-4DAB-4161-BFA6-F8E04A33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65ED96-59CF-48E1-8AF6-06B138AD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EFB6-E6AB-48A3-ABAB-0E7C8CCB5E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850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D43D30-AE0E-4E64-BD08-7CB238A0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D715123-EC82-4C16-BA24-9F09731E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BAF08-5159-4085-8CF6-31C137621CCC}" type="datetimeFigureOut">
              <a:rPr lang="fi-FI" smtClean="0"/>
              <a:t>6.6.2024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42DF9D3-E718-4F82-AC9C-62DB4470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E3B1BF7-A89E-44B5-8D83-94FBA293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DEFB6-E6AB-48A3-ABAB-0E7C8CCB5E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880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von Koulutus omaishoi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52F3F15E-DA39-3424-2216-72F476EF2D76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D38BF21-0A5D-4C9E-8847-036674B13E4E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740B6595-10D4-4B40-AF80-69E5611630B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17CB3BD-345E-4EF6-B0D1-3AC48CEE51D3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A63F780C-CDAA-4319-8BA3-81CFB4AEB84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1" name="Kuva 20" descr="Kuva, joka sisältää kohteen henkilö, istuminen, mies, sisä&#10;&#10;Kuvaus luotu automaattisesti">
            <a:extLst>
              <a:ext uri="{FF2B5EF4-FFF2-40B4-BE49-F238E27FC236}">
                <a16:creationId xmlns:a16="http://schemas.microsoft.com/office/drawing/2014/main" id="{767904A1-A98B-4943-B598-0974547E4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0401" y="0"/>
            <a:ext cx="8331599" cy="6858000"/>
          </a:xfrm>
          <a:prstGeom prst="rect">
            <a:avLst/>
          </a:prstGeom>
        </p:spPr>
      </p:pic>
      <p:sp>
        <p:nvSpPr>
          <p:cNvPr id="22" name="Suorakulmio 21">
            <a:extLst>
              <a:ext uri="{FF2B5EF4-FFF2-40B4-BE49-F238E27FC236}">
                <a16:creationId xmlns:a16="http://schemas.microsoft.com/office/drawing/2014/main" id="{BAF33FAC-A812-4A34-AB42-9742F8CD3C9F}"/>
              </a:ext>
            </a:extLst>
          </p:cNvPr>
          <p:cNvSpPr/>
          <p:nvPr userDrawn="1"/>
        </p:nvSpPr>
        <p:spPr>
          <a:xfrm>
            <a:off x="-53786" y="-27002"/>
            <a:ext cx="12245786" cy="6912004"/>
          </a:xfrm>
          <a:prstGeom prst="rect">
            <a:avLst/>
          </a:prstGeom>
          <a:gradFill flip="none" rotWithShape="1">
            <a:gsLst>
              <a:gs pos="37000">
                <a:schemeClr val="accent1">
                  <a:lumMod val="5000"/>
                  <a:lumOff val="95000"/>
                  <a:alpha val="17000"/>
                </a:schemeClr>
              </a:gs>
              <a:gs pos="69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80000"/>
              </a:lnSpc>
            </a:pPr>
            <a:endParaRPr lang="fi-FI" sz="4400" b="1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i-FI" sz="3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3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</a:t>
            </a:r>
            <a:b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80000"/>
              </a:lnSpc>
            </a:pPr>
            <a:r>
              <a:rPr lang="fi-FI" sz="3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br>
              <a:rPr lang="fi-FI" sz="2800" dirty="0">
                <a:solidFill>
                  <a:schemeClr val="tx1">
                    <a:lumMod val="65000"/>
                    <a:lumOff val="35000"/>
                  </a:schemeClr>
                </a:solidFill>
                <a:cs typeface="Calibri"/>
              </a:rPr>
            </a:br>
            <a:endParaRPr lang="fi-FI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fi-FI" sz="2400" b="1" dirty="0">
              <a:solidFill>
                <a:srgbClr val="EABE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fi-FI" sz="2400" b="1" dirty="0">
                <a:solidFill>
                  <a:srgbClr val="EABE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</a:p>
          <a:p>
            <a:pPr>
              <a:lnSpc>
                <a:spcPct val="80000"/>
              </a:lnSpc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>
              <a:lnSpc>
                <a:spcPct val="80000"/>
              </a:lnSpc>
            </a:pPr>
            <a:endParaRPr lang="fi-FI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EE7C45C-E782-483B-940B-399DD6D84E25}"/>
              </a:ext>
            </a:extLst>
          </p:cNvPr>
          <p:cNvSpPr txBox="1"/>
          <p:nvPr userDrawn="1"/>
        </p:nvSpPr>
        <p:spPr>
          <a:xfrm>
            <a:off x="558338" y="626299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F0D5AF2A-5783-4B1D-9FFE-EB67612256BE}"/>
              </a:ext>
            </a:extLst>
          </p:cNvPr>
          <p:cNvSpPr/>
          <p:nvPr userDrawn="1"/>
        </p:nvSpPr>
        <p:spPr>
          <a:xfrm>
            <a:off x="-72508" y="254083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1EA19FA-048F-4240-AB84-25F5F32E3A4E}"/>
              </a:ext>
            </a:extLst>
          </p:cNvPr>
          <p:cNvSpPr txBox="1"/>
          <p:nvPr userDrawn="1"/>
        </p:nvSpPr>
        <p:spPr>
          <a:xfrm>
            <a:off x="550715" y="447993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9" name="Kuva 8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4378D3BA-2D96-465B-85FC-6A2F98A76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7" y="5979218"/>
            <a:ext cx="2472964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E87A3C1-1A07-DE85-A312-3B91C6CC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75D66B2-2BE5-F7C5-721D-87CBB8D4A414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D469D120-C7C2-3A49-9EA3-17B10D6768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A76A28C-48CC-83DA-C31E-2448ED84E3F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2" name="Kuva 11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4B5D8D66-577B-4733-A003-10CBD7EDA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9357970-5E60-4DF1-BB0C-9373BFE50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C88D21-6276-44C2-90AB-7C3F1801F8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5CB7C39-5B9E-4935-9670-8A9632F3139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D1471B3-6F91-4AAA-9B59-63BD2DB24208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7" name="Kuva 16" descr="Kuva, joka sisältää kohteen hymy, Ihmisen kasvot, henkilö, vaate&#10;&#10;Kuvaus luotu automaattisesti">
            <a:extLst>
              <a:ext uri="{FF2B5EF4-FFF2-40B4-BE49-F238E27FC236}">
                <a16:creationId xmlns:a16="http://schemas.microsoft.com/office/drawing/2014/main" id="{F33A15DE-F395-4F36-8BEE-52FF5F022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t="3280" r="6917" b="11741"/>
          <a:stretch/>
        </p:blipFill>
        <p:spPr>
          <a:xfrm>
            <a:off x="-85060" y="-1"/>
            <a:ext cx="12277060" cy="6924296"/>
          </a:xfrm>
          <a:prstGeom prst="rect">
            <a:avLst/>
          </a:prstGeom>
        </p:spPr>
      </p:pic>
      <p:sp>
        <p:nvSpPr>
          <p:cNvPr id="20" name="Tekstiruutu 19">
            <a:extLst>
              <a:ext uri="{FF2B5EF4-FFF2-40B4-BE49-F238E27FC236}">
                <a16:creationId xmlns:a16="http://schemas.microsoft.com/office/drawing/2014/main" id="{FB3358DC-A9E4-4190-AB79-2B07BC400BA9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8A9ABCC-5D7D-44F5-8027-3C5C26BA67C5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80E19A15-07E8-438E-A836-3D3BEFECDAD7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5" name="Kuva 24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0A52943-FD60-4547-962B-0B0E432957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9A59778-DADE-D235-E6E4-59CE31B5A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4240CF25-C235-4ECB-B44D-B98EABB218AC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FEAB00-1BBD-7907-109F-ACD3C1440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1B6619FF-5609-9BDD-58C6-40BE56596E4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B4ABE6A-5FBA-2949-74EC-9D5A0E3CC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715" y="2578099"/>
            <a:ext cx="6153695" cy="3245171"/>
          </a:xfrm>
        </p:spPr>
        <p:txBody>
          <a:bodyPr>
            <a:normAutofit/>
          </a:bodyPr>
          <a:lstStyle>
            <a:lvl1pPr marL="0" indent="0" algn="l">
              <a:lnSpc>
                <a:spcPts val="4200"/>
              </a:lnSpc>
              <a:buNone/>
              <a:defRPr sz="3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Aihe</a:t>
            </a:r>
            <a:br>
              <a:rPr lang="fi-FI"/>
            </a:br>
            <a:r>
              <a:rPr lang="fi-FI"/>
              <a:t>Nimi, titteli</a:t>
            </a:r>
            <a:br>
              <a:rPr lang="fi-FI"/>
            </a:br>
            <a:r>
              <a:rPr lang="fi-FI"/>
              <a:t>Päivämäärä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6133DB4-8F30-BB8B-5758-E0A4B1405047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1" name="Kuva 10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612BDF28-2E25-4D8D-A558-1BCA38C5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2EF08904-F44C-4604-A5ED-AB98BBC73C84}"/>
              </a:ext>
            </a:extLst>
          </p:cNvPr>
          <p:cNvSpPr/>
          <p:nvPr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EB99DEB-049A-4A69-BD49-72CD01C9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6F101AE7-350F-4B36-BFA6-0F0DA3692102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88C1616-D499-42A9-A9CC-2439192C73D2}"/>
              </a:ext>
            </a:extLst>
          </p:cNvPr>
          <p:cNvSpPr txBox="1"/>
          <p:nvPr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koulutuskuntayhtymä</a:t>
            </a:r>
          </a:p>
        </p:txBody>
      </p:sp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967B40EE-DBA0-4736-8024-DBF0EC157C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4" r="18976" b="33314"/>
          <a:stretch/>
        </p:blipFill>
        <p:spPr>
          <a:xfrm>
            <a:off x="-95693" y="1"/>
            <a:ext cx="12287693" cy="6924294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B6E654D0-A89E-4FD4-97A6-F02DE57B046B}"/>
              </a:ext>
            </a:extLst>
          </p:cNvPr>
          <p:cNvSpPr/>
          <p:nvPr userDrawn="1"/>
        </p:nvSpPr>
        <p:spPr>
          <a:xfrm>
            <a:off x="-95693" y="263047"/>
            <a:ext cx="321161" cy="6661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F9219EE-FAA2-4C1A-ADF7-B3E9E85510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80944DC-D081-4D56-B2AF-21D3EE9B0ED5}"/>
              </a:ext>
            </a:extLst>
          </p:cNvPr>
          <p:cNvSpPr txBox="1"/>
          <p:nvPr userDrawn="1"/>
        </p:nvSpPr>
        <p:spPr>
          <a:xfrm>
            <a:off x="550715" y="996630"/>
            <a:ext cx="6153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Savon</a:t>
            </a:r>
            <a:b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i-FI" sz="4000" b="1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ammattiopisto</a:t>
            </a:r>
          </a:p>
        </p:txBody>
      </p:sp>
      <p:pic>
        <p:nvPicPr>
          <p:cNvPr id="24" name="Kuva 23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357843A9-AFE0-4B51-9BB0-A9A8B6EC7A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408A392B-959C-7B6C-674C-5AA9880AC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9C1D2456-A64D-4F82-9B4A-7DA6C7A4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9" name="Kuva 8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15B011E6-98DB-4186-838A-1302F1A9F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856AB2E0-F467-4878-AD8E-A323B7D3D4CF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CCDBA8AB-B6E6-49D2-AEDF-DACE02E7FB3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32B98DC9-2FF0-46E7-865F-F00899F5F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15709"/>
            <a:ext cx="3782576" cy="1542291"/>
          </a:xfrm>
          <a:prstGeom prst="rect">
            <a:avLst/>
          </a:prstGeom>
        </p:spPr>
      </p:pic>
      <p:pic>
        <p:nvPicPr>
          <p:cNvPr id="16" name="Kuva 15" descr="Kuva, joka sisältää kohteen Ihmisen kasvot, henkilö, hymy, vaate&#10;&#10;Kuvaus luotu automaattisesti">
            <a:extLst>
              <a:ext uri="{FF2B5EF4-FFF2-40B4-BE49-F238E27FC236}">
                <a16:creationId xmlns:a16="http://schemas.microsoft.com/office/drawing/2014/main" id="{8505BCF7-C890-4C46-97FC-4BF2FAC40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2031"/>
          <a:stretch/>
        </p:blipFill>
        <p:spPr>
          <a:xfrm>
            <a:off x="5892588" y="-16923"/>
            <a:ext cx="6299412" cy="6858000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8F56E451-ED68-4BCF-9EDE-39681F5DC6C6}"/>
              </a:ext>
            </a:extLst>
          </p:cNvPr>
          <p:cNvSpPr/>
          <p:nvPr userDrawn="1"/>
        </p:nvSpPr>
        <p:spPr>
          <a:xfrm>
            <a:off x="-790365" y="-108274"/>
            <a:ext cx="13095576" cy="6949351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D9B7B40-FF2F-4159-A535-114A62C65F22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4A856E9D-3E3B-4DB8-AE8A-35E5F028DAD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5D48A1-3B6D-4B0C-A2E2-5EE297DF9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9047971-4931-4452-A269-A67E25D6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E7D4BE42-323A-487C-9551-C4E7B2DA7C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>
            <a:extLst>
              <a:ext uri="{FF2B5EF4-FFF2-40B4-BE49-F238E27FC236}">
                <a16:creationId xmlns:a16="http://schemas.microsoft.com/office/drawing/2014/main" id="{E6167CAD-9602-4581-AA5B-4998DB0626D5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B164FD1-A516-4312-A141-16C17479886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AF0D2D1F-6102-4CD8-A7EA-26F9EBA4088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A80BA9F-CDAD-4AD2-BA67-0A464FFF49A3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6DC961-B2E6-4138-9FD0-114DA1F56DA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BA192F75-1EDF-4AFD-A166-B0C73573F4C1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68CD60EC-9B47-4E4B-9DBF-7A52613D9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2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B5034847-7B62-8A9E-4154-5F5ED4C1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0B6DF00-71B4-8E4E-2250-8F7F0FF943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E5434D2-CBF4-4B03-88E5-F3FFF15FDD2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D82C2476-002F-4F75-9F7F-2B30389B428D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CB23D3C-191D-4F8E-B26C-D10E7FCAE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0A69C2F-FA42-4FAF-8EFB-B9D3AF049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4A3E93F-67DD-43A7-8104-54213AC0C1DA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4A16441B-A971-419E-9833-C1AF99B12940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102AA5A4-D7B4-4E49-BA23-03C8C42E6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196658"/>
            <a:ext cx="8094875" cy="666330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6A34A581-056A-4ED4-BA17-599DC7FEC65A}"/>
              </a:ext>
            </a:extLst>
          </p:cNvPr>
          <p:cNvSpPr/>
          <p:nvPr userDrawn="1"/>
        </p:nvSpPr>
        <p:spPr>
          <a:xfrm>
            <a:off x="-613953" y="-209006"/>
            <a:ext cx="13143668" cy="7141434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78A09B6-5A4A-43FD-86E7-702340C3F1B8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24B2B2E0-F505-4593-9DEC-1762277AF0D3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79D2FE-6044-D47B-D9E7-1F4DF92B6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512C8FF-0B50-1AC9-291E-9133D63A6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3" name="Kuva 22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5A97E782-402E-4EF3-BA6D-DCA6273450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9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732889B2-8B94-AED4-54A9-A4DBC247D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588FA28-52F0-6E7B-2A5D-2F91ACECD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F0E3A41A-F442-493C-87D8-8E9F469A2CB1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4DC754EF-B2C7-4BD7-B4F8-CB249D10E245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0CC615EA-A1F1-4D4B-8748-CC39DCEE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83B9A6D-9A0C-40BC-B6BF-2C03C0EA25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005" b="14005"/>
          <a:stretch/>
        </p:blipFill>
        <p:spPr>
          <a:xfrm>
            <a:off x="8409424" y="5382004"/>
            <a:ext cx="3782576" cy="1542291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D5FA3EA6-7468-4614-AAEE-DAD78FE80CC6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6A418577-C013-4907-92D7-4444435C79BE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8C620B8B-56E8-4FF7-AD5C-B3083B2F7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19209" b="3807"/>
          <a:stretch/>
        </p:blipFill>
        <p:spPr>
          <a:xfrm>
            <a:off x="6067509" y="0"/>
            <a:ext cx="6202463" cy="6924296"/>
          </a:xfrm>
          <a:prstGeom prst="rect">
            <a:avLst/>
          </a:prstGeom>
        </p:spPr>
      </p:pic>
      <p:sp>
        <p:nvSpPr>
          <p:cNvPr id="17" name="Suorakulmio 16">
            <a:extLst>
              <a:ext uri="{FF2B5EF4-FFF2-40B4-BE49-F238E27FC236}">
                <a16:creationId xmlns:a16="http://schemas.microsoft.com/office/drawing/2014/main" id="{A3F3B0FB-E9FF-4B4D-8422-C811998C7C28}"/>
              </a:ext>
            </a:extLst>
          </p:cNvPr>
          <p:cNvSpPr/>
          <p:nvPr userDrawn="1"/>
        </p:nvSpPr>
        <p:spPr>
          <a:xfrm>
            <a:off x="-85060" y="-66295"/>
            <a:ext cx="12860534" cy="7159426"/>
          </a:xfrm>
          <a:prstGeom prst="rect">
            <a:avLst/>
          </a:prstGeom>
          <a:solidFill>
            <a:schemeClr val="bg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613F8D0-A9F0-4B62-A645-B9527E49920C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FC0794B5-7FDD-4982-A13C-724BAD32EBBE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">
            <a:extLst>
              <a:ext uri="{FF2B5EF4-FFF2-40B4-BE49-F238E27FC236}">
                <a16:creationId xmlns:a16="http://schemas.microsoft.com/office/drawing/2014/main" id="{6BB91629-3ADE-C876-8969-AC289F4FC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534" y="581060"/>
            <a:ext cx="4812866" cy="451796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3">
            <a:extLst>
              <a:ext uri="{FF2B5EF4-FFF2-40B4-BE49-F238E27FC236}">
                <a16:creationId xmlns:a16="http://schemas.microsoft.com/office/drawing/2014/main" id="{CCE08EB6-352C-AF4B-178C-18EDE406C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4" y="1339388"/>
            <a:ext cx="4812866" cy="41792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2" name="Kuva 21" descr="Kuva, joka sisältää kohteen Grafiikka&#10;&#10;Kuvaus luotu automaattisesti">
            <a:extLst>
              <a:ext uri="{FF2B5EF4-FFF2-40B4-BE49-F238E27FC236}">
                <a16:creationId xmlns:a16="http://schemas.microsoft.com/office/drawing/2014/main" id="{88A44F6F-24A7-49BE-BDAD-680D3FE3E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878" y="6020058"/>
            <a:ext cx="2541506" cy="64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052DE6-9295-4938-B6E3-DC11D129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F3FDD54-2E59-4973-9AD8-BE4645EF4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25945F8-20EB-481B-C58B-F6BA160F8133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DAD45E5-ED6A-5BF1-6C5E-D9CDED16E20B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F698BDE-4F5E-495B-873E-FCB1AB3BC760}"/>
              </a:ext>
            </a:extLst>
          </p:cNvPr>
          <p:cNvSpPr txBox="1"/>
          <p:nvPr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9989E5AD-E8B2-4CA6-A5C0-FD84E852F1D7}"/>
              </a:ext>
            </a:extLst>
          </p:cNvPr>
          <p:cNvSpPr/>
          <p:nvPr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3B67240-02E7-4FBD-A531-11FC3AB30DB5}"/>
              </a:ext>
            </a:extLst>
          </p:cNvPr>
          <p:cNvSpPr txBox="1"/>
          <p:nvPr userDrawn="1"/>
        </p:nvSpPr>
        <p:spPr>
          <a:xfrm>
            <a:off x="588818" y="6293473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spc="300" dirty="0">
                <a:ea typeface="Open Sans" panose="020B0606030504020204" pitchFamily="34" charset="0"/>
                <a:cs typeface="Open Sans" panose="020B0606030504020204" pitchFamily="34" charset="0"/>
              </a:rPr>
              <a:t>KESTÄVÄN TULEVAISUUDEN TEKIJÄ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E1A21D39-239B-4CED-9753-55C0A5A33854}"/>
              </a:ext>
            </a:extLst>
          </p:cNvPr>
          <p:cNvSpPr/>
          <p:nvPr userDrawn="1"/>
        </p:nvSpPr>
        <p:spPr>
          <a:xfrm>
            <a:off x="-85060" y="263047"/>
            <a:ext cx="310528" cy="66693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70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97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8" r:id="rId23"/>
    <p:sldLayoutId id="214748379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lkari.fi/handle/10024/146233" TargetMode="External"/><Relationship Id="rId2" Type="http://schemas.openxmlformats.org/officeDocument/2006/relationships/hyperlink" Target="http://urn.fi/URN:ISBN:978-952-343-472-1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40A667-2209-41AD-7DDF-C04372AF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fi-FI"/>
              <a:t>Ruokailun toteuttaminen</a:t>
            </a:r>
            <a:br>
              <a:rPr lang="fi-FI"/>
            </a:br>
            <a:r>
              <a:rPr lang="fi-FI"/>
              <a:t>ympärivuorokautisessa hoidossa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5727E1D-25E1-E3AB-7B2E-C8FBFBCEFD7C}"/>
              </a:ext>
            </a:extLst>
          </p:cNvPr>
          <p:cNvSpPr>
            <a:spLocks/>
          </p:cNvSpPr>
          <p:nvPr/>
        </p:nvSpPr>
        <p:spPr>
          <a:xfrm>
            <a:off x="670914" y="3429000"/>
            <a:ext cx="3301645" cy="137780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576072">
              <a:lnSpc>
                <a:spcPct val="90000"/>
              </a:lnSpc>
              <a:spcAft>
                <a:spcPts val="600"/>
              </a:spcAft>
            </a:pPr>
            <a:r>
              <a:rPr lang="fi-FI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Lähteet:</a:t>
            </a:r>
            <a:endParaRPr lang="fi-FI" sz="1700" kern="1200" dirty="0">
              <a:solidFill>
                <a:schemeClr val="tx1"/>
              </a:solidFill>
              <a:latin typeface="+mn-lt"/>
              <a:ea typeface="+mn-ea"/>
              <a:cs typeface="+mn-cs"/>
              <a:hlinkClick r:id="rId2" tooltip="Vireyttä seniorivuosiin 2020"/>
            </a:endParaRPr>
          </a:p>
          <a:p>
            <a:pPr defTabSz="576072">
              <a:lnSpc>
                <a:spcPct val="90000"/>
              </a:lnSpc>
              <a:spcAft>
                <a:spcPts val="600"/>
              </a:spcAft>
            </a:pPr>
            <a:r>
              <a:rPr lang="fi-FI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 tooltip="Vireyttä seniorivuosiin 2020"/>
              </a:rPr>
              <a:t>Vireyttä seniorivuosiin – ikääntyneiden ruokasuositus</a:t>
            </a:r>
            <a:r>
              <a:rPr lang="fi-FI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defTabSz="576072">
              <a:lnSpc>
                <a:spcPct val="90000"/>
              </a:lnSpc>
              <a:spcAft>
                <a:spcPts val="600"/>
              </a:spcAft>
            </a:pPr>
            <a:r>
              <a:rPr lang="fi-FI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Ravitsemushoitosuositus</a:t>
            </a:r>
            <a:endParaRPr lang="fi-FI" sz="17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E5FF17A-1DCB-A100-6D5D-72DEF35D2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01" y="1907665"/>
            <a:ext cx="2808479" cy="399783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7E46FD0-64DD-50C5-4D0E-8DFC1DC00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94" y="1830051"/>
            <a:ext cx="3064365" cy="407545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409A8FC9-3F38-9B07-9B3A-BBF0C3DD7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242" y="0"/>
            <a:ext cx="1709989" cy="6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738E4B-0A1A-4B4C-B44F-C9F7E813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latin typeface="+mn-lt"/>
                <a:ea typeface="+mj-ea"/>
                <a:cs typeface="+mj-cs"/>
              </a:rPr>
              <a:t>Ruoan</a:t>
            </a:r>
            <a:r>
              <a:rPr lang="en-US" sz="3200" kern="1200" dirty="0">
                <a:latin typeface="+mn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n-lt"/>
                <a:ea typeface="+mj-ea"/>
                <a:cs typeface="+mj-cs"/>
              </a:rPr>
              <a:t>rakenteen</a:t>
            </a:r>
            <a:r>
              <a:rPr lang="en-US" sz="3200" kern="1200" dirty="0">
                <a:latin typeface="+mn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n-lt"/>
                <a:ea typeface="+mj-ea"/>
                <a:cs typeface="+mj-cs"/>
              </a:rPr>
              <a:t>valinta</a:t>
            </a:r>
            <a:br>
              <a:rPr lang="en-US" sz="3200" kern="1200" dirty="0">
                <a:latin typeface="+mn-lt"/>
                <a:ea typeface="+mj-ea"/>
                <a:cs typeface="+mj-cs"/>
              </a:rPr>
            </a:br>
            <a:r>
              <a:rPr lang="en-US" sz="3200" dirty="0" err="1">
                <a:latin typeface="+mn-lt"/>
                <a:ea typeface="+mj-ea"/>
                <a:cs typeface="+mj-cs"/>
              </a:rPr>
              <a:t>Nestemäinen</a:t>
            </a:r>
            <a:r>
              <a:rPr lang="en-US" sz="3200" dirty="0">
                <a:latin typeface="+mn-lt"/>
                <a:ea typeface="+mj-ea"/>
                <a:cs typeface="+mj-cs"/>
              </a:rPr>
              <a:t> </a:t>
            </a:r>
            <a:r>
              <a:rPr lang="en-US" sz="3200" dirty="0" err="1">
                <a:latin typeface="+mn-lt"/>
                <a:ea typeface="+mj-ea"/>
                <a:cs typeface="+mj-cs"/>
              </a:rPr>
              <a:t>ruokavalio</a:t>
            </a:r>
            <a:endParaRPr lang="en-US" sz="3200" kern="1200" dirty="0">
              <a:latin typeface="+mn-lt"/>
              <a:ea typeface="+mj-ea"/>
              <a:cs typeface="+mj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A11F980-E78F-49EF-9D1C-58A972057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75" b="7925"/>
          <a:stretch/>
        </p:blipFill>
        <p:spPr>
          <a:xfrm>
            <a:off x="851973" y="1391137"/>
            <a:ext cx="3885398" cy="257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27E335A-54E1-6926-5207-9244A263A5F8}"/>
              </a:ext>
            </a:extLst>
          </p:cNvPr>
          <p:cNvSpPr txBox="1"/>
          <p:nvPr/>
        </p:nvSpPr>
        <p:spPr>
          <a:xfrm>
            <a:off x="610354" y="3966920"/>
            <a:ext cx="50701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/>
              <a:t>Nestemäinen ruokavalio </a:t>
            </a:r>
            <a:r>
              <a:rPr lang="fi-FI"/>
              <a:t>on tarkoitettu lyhytaikaiseen käyttöön. Nestemäistä ruokavaliota täydennetään kliinisillä täydennysravintovalmisteilla.</a:t>
            </a:r>
          </a:p>
          <a:p>
            <a:r>
              <a:rPr lang="fi-FI"/>
              <a:t> </a:t>
            </a:r>
          </a:p>
          <a:p>
            <a:r>
              <a:rPr lang="fi-FI"/>
              <a:t>Ruoka on täysin sileää, juoksevaa ja nestemäistä. Leivän tilalla on velliä. Ruoan pitää olla rakenteeltaan niin ohutta, että sitä voi juoda mukista.</a:t>
            </a:r>
          </a:p>
          <a:p>
            <a:endParaRPr lang="fi-FI"/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8AE36CC-5C1D-B198-2E26-86E98D280A5C}"/>
              </a:ext>
            </a:extLst>
          </p:cNvPr>
          <p:cNvSpPr txBox="1"/>
          <p:nvPr/>
        </p:nvSpPr>
        <p:spPr>
          <a:xfrm>
            <a:off x="5839424" y="4572919"/>
            <a:ext cx="5583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Kuva ja taulukko: Ravitsemushoitosuositus. VRN ja THL 2023</a:t>
            </a:r>
            <a:endParaRPr lang="fi-FI" sz="14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DEF19B0-0345-0A1A-C844-F598B42C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10" y="1471884"/>
            <a:ext cx="5459616" cy="286232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1098A9A-1358-BB14-3857-641893D86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38ACE8-3BE2-4F7B-9DBF-92CB4759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2001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</a:rPr>
              <a:t>Tehostettu</a:t>
            </a:r>
            <a:r>
              <a:rPr lang="en-US" sz="4000" kern="1200" dirty="0">
                <a:solidFill>
                  <a:schemeClr val="tx1"/>
                </a:solidFill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</a:rPr>
              <a:t>ruokavalio</a:t>
            </a:r>
            <a:r>
              <a:rPr lang="en-US" sz="4000" dirty="0"/>
              <a:t> =</a:t>
            </a:r>
            <a:r>
              <a:rPr lang="en-US" sz="4000" kern="1200" dirty="0">
                <a:solidFill>
                  <a:schemeClr val="tx1"/>
                </a:solidFill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</a:rPr>
              <a:t>rikastettu</a:t>
            </a:r>
            <a:r>
              <a:rPr lang="en-US" sz="4000" kern="1200" dirty="0">
                <a:solidFill>
                  <a:schemeClr val="tx1"/>
                </a:solidFill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</a:rPr>
              <a:t>ruokavalio</a:t>
            </a:r>
            <a:r>
              <a:rPr lang="en-US" sz="4000" kern="1200" dirty="0">
                <a:solidFill>
                  <a:schemeClr val="tx1"/>
                </a:solidFill>
              </a:rPr>
              <a:t> = REPRO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FF8A192-0F27-4829-A4E1-52C16B6D4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869" y="1825625"/>
            <a:ext cx="5181600" cy="4016375"/>
          </a:xfrm>
        </p:spPr>
        <p:txBody>
          <a:bodyPr>
            <a:normAutofit/>
          </a:bodyPr>
          <a:lstStyle/>
          <a:p>
            <a:r>
              <a:rPr lang="fi-FI" sz="2000" dirty="0"/>
              <a:t>Tehostettu ruokavalio on tarkoitettu:</a:t>
            </a:r>
          </a:p>
          <a:p>
            <a:pPr lvl="1"/>
            <a:r>
              <a:rPr lang="fi-FI" sz="2000" dirty="0"/>
              <a:t>vajaaravitsemuksen ehkäisyyn ja hoitoon.</a:t>
            </a:r>
          </a:p>
          <a:p>
            <a:pPr lvl="1"/>
            <a:r>
              <a:rPr lang="fi-FI" sz="2000" dirty="0"/>
              <a:t>ruokahaluttomille potilaille. </a:t>
            </a:r>
          </a:p>
          <a:p>
            <a:r>
              <a:rPr lang="fi-FI" sz="2000" dirty="0"/>
              <a:t>Annoskoko on ½–⅔ perusruoan annoskoosta. </a:t>
            </a:r>
          </a:p>
          <a:p>
            <a:r>
              <a:rPr lang="fi-FI" sz="2000" dirty="0"/>
              <a:t>Tehostettu ruokavalio sisältää perusruokavaliota enemmän rasvaa ja proteiinia</a:t>
            </a:r>
          </a:p>
          <a:p>
            <a:r>
              <a:rPr lang="fi-FI" sz="2000" dirty="0"/>
              <a:t>Ravinnonsaantia voidaan myös  tehostaa tarjoamalla potilaalle toiveruokia,  välipaloja ja täydennysravintovalmisteita.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77EC864B-BBD0-45D6-8C90-2920785DB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0250" y="1825625"/>
            <a:ext cx="5181600" cy="4351338"/>
          </a:xfrm>
        </p:spPr>
        <p:txBody>
          <a:bodyPr>
            <a:normAutofit/>
          </a:bodyPr>
          <a:lstStyle/>
          <a:p>
            <a:endParaRPr lang="fi-FI" dirty="0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454E2F3C-AA14-49A8-9641-F67D35E6D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546" y="3069683"/>
            <a:ext cx="1795585" cy="173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3FBB95FA-0665-BABE-A7C5-A5434D205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49"/>
          <a:stretch/>
        </p:blipFill>
        <p:spPr>
          <a:xfrm>
            <a:off x="5341168" y="1658144"/>
            <a:ext cx="4832681" cy="418385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4DFFBBB7-5F3A-5E73-FDBC-5D6F10A009B3}"/>
              </a:ext>
            </a:extLst>
          </p:cNvPr>
          <p:cNvSpPr txBox="1"/>
          <p:nvPr/>
        </p:nvSpPr>
        <p:spPr>
          <a:xfrm>
            <a:off x="5532469" y="5856528"/>
            <a:ext cx="445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Ravitsemushoitosuositus. VRN ja THL 2023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B1F9B90-924E-A2C5-F9E8-B37B87B1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6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ruoka, tarjotin, erilainen&#10;&#10;Kuvaus luotu automaattisesti">
            <a:extLst>
              <a:ext uri="{FF2B5EF4-FFF2-40B4-BE49-F238E27FC236}">
                <a16:creationId xmlns:a16="http://schemas.microsoft.com/office/drawing/2014/main" id="{52458E94-38D0-4BDF-9F63-C7743BED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1690688"/>
            <a:ext cx="5173663" cy="4079875"/>
          </a:xfrm>
          <a:prstGeom prst="rect">
            <a:avLst/>
          </a:prstGeom>
        </p:spPr>
      </p:pic>
      <p:pic>
        <p:nvPicPr>
          <p:cNvPr id="6" name="Kuva 5" descr="Kuva, joka sisältää kohteen teksti, ruoka, lautanen, sisä&#10;&#10;Kuvaus luotu automaattisesti">
            <a:extLst>
              <a:ext uri="{FF2B5EF4-FFF2-40B4-BE49-F238E27FC236}">
                <a16:creationId xmlns:a16="http://schemas.microsoft.com/office/drawing/2014/main" id="{819A6E65-29B6-46B5-A6D1-71DBFE2C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675" y="1762125"/>
            <a:ext cx="5138738" cy="407987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738ACE8-3BE2-4F7B-9DBF-92CB4759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Tehostettu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ruokavalio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9A0F6F9-867F-778A-53E5-0A13C88428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AC77109-18B1-4E5A-6FCC-079BB79F55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8AC07D7-1C74-72EC-9E88-F9D724922D47}"/>
              </a:ext>
            </a:extLst>
          </p:cNvPr>
          <p:cNvSpPr txBox="1"/>
          <p:nvPr/>
        </p:nvSpPr>
        <p:spPr>
          <a:xfrm>
            <a:off x="822325" y="5842000"/>
            <a:ext cx="372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237E9E7-FA6E-C140-489D-1867C816B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5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5C6D94-D1F7-3D35-E152-9FA54D4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795"/>
          </a:xfrm>
        </p:spPr>
        <p:txBody>
          <a:bodyPr/>
          <a:lstStyle/>
          <a:p>
            <a:r>
              <a:rPr lang="fi-FI" dirty="0">
                <a:latin typeface="+mn-lt"/>
              </a:rPr>
              <a:t>Tehostettu ruokavalio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1E675CEA-1DC1-DB8C-92AA-37BA91FAF3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320" y="1949398"/>
            <a:ext cx="4211320" cy="3204265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0E29193-A77D-33D3-B2D3-5D96090CE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9754" y="1453420"/>
            <a:ext cx="5469596" cy="4503478"/>
          </a:xfr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BCA3D55-6430-9C99-1355-5E52D9A74154}"/>
              </a:ext>
            </a:extLst>
          </p:cNvPr>
          <p:cNvSpPr txBox="1"/>
          <p:nvPr/>
        </p:nvSpPr>
        <p:spPr>
          <a:xfrm>
            <a:off x="553720" y="5292546"/>
            <a:ext cx="3586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 ja taulukko:  Ravitsemushoitosuositus. VRN ja THL 2023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FAA73F2-A386-6B92-DCA8-F3AC9C527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3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741F0DAD-181C-F005-C153-DA8A2DB1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Ruoan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jakaminen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Sisällön paikkamerkki 16">
            <a:extLst>
              <a:ext uri="{FF2B5EF4-FFF2-40B4-BE49-F238E27FC236}">
                <a16:creationId xmlns:a16="http://schemas.microsoft.com/office/drawing/2014/main" id="{51BFF3CE-2B57-F7ED-9371-428197380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359" r="31409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4FA0536-242A-BBCB-51AC-603C59140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" r="29555" b="-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E3E368F-5017-BF3F-CF85-656191626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1916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C1762D7-0421-8398-6AFE-6542748AC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400" dirty="0"/>
              <a:t>Ruoka </a:t>
            </a:r>
            <a:r>
              <a:rPr lang="en-US" sz="1400" dirty="0" err="1"/>
              <a:t>kuljetetaan</a:t>
            </a:r>
            <a:r>
              <a:rPr lang="en-US" sz="1400" dirty="0"/>
              <a:t> </a:t>
            </a:r>
            <a:r>
              <a:rPr lang="en-US" sz="1400" dirty="0" err="1"/>
              <a:t>osastolle</a:t>
            </a:r>
            <a:r>
              <a:rPr lang="en-US" sz="1400" dirty="0"/>
              <a:t> </a:t>
            </a:r>
            <a:r>
              <a:rPr lang="en-US" sz="1400" dirty="0" err="1"/>
              <a:t>valmiiksi</a:t>
            </a:r>
            <a:r>
              <a:rPr lang="en-US" sz="1400" dirty="0"/>
              <a:t> </a:t>
            </a:r>
            <a:r>
              <a:rPr lang="en-US" sz="1400" dirty="0" err="1"/>
              <a:t>jaettuina</a:t>
            </a:r>
            <a:r>
              <a:rPr lang="en-US" sz="1400" dirty="0"/>
              <a:t> </a:t>
            </a:r>
            <a:r>
              <a:rPr lang="en-US" sz="1400" dirty="0" err="1"/>
              <a:t>annoksina</a:t>
            </a:r>
            <a:r>
              <a:rPr lang="en-US" sz="1400" dirty="0"/>
              <a:t> tai </a:t>
            </a:r>
            <a:r>
              <a:rPr lang="en-US" sz="1400" dirty="0" err="1"/>
              <a:t>osaston</a:t>
            </a:r>
            <a:r>
              <a:rPr lang="en-US" sz="1400" dirty="0"/>
              <a:t> </a:t>
            </a:r>
            <a:r>
              <a:rPr lang="en-US" sz="1400" dirty="0" err="1"/>
              <a:t>hoitohenkilökunta</a:t>
            </a:r>
            <a:r>
              <a:rPr lang="en-US" sz="1400" dirty="0"/>
              <a:t> </a:t>
            </a:r>
            <a:r>
              <a:rPr lang="en-US" sz="1400" dirty="0" err="1"/>
              <a:t>jakaa</a:t>
            </a:r>
            <a:r>
              <a:rPr lang="en-US" sz="1400" dirty="0"/>
              <a:t> </a:t>
            </a:r>
            <a:r>
              <a:rPr lang="en-US" sz="1400" dirty="0" err="1"/>
              <a:t>sen.</a:t>
            </a:r>
            <a:r>
              <a:rPr lang="en-US" sz="1400" dirty="0"/>
              <a:t>.</a:t>
            </a:r>
          </a:p>
          <a:p>
            <a:r>
              <a:rPr lang="en-US" sz="1400" dirty="0" err="1"/>
              <a:t>Ruoan</a:t>
            </a:r>
            <a:r>
              <a:rPr lang="en-US" sz="1400" dirty="0"/>
              <a:t> </a:t>
            </a:r>
            <a:r>
              <a:rPr lang="en-US" sz="1400" dirty="0" err="1"/>
              <a:t>tilaamisessa</a:t>
            </a:r>
            <a:r>
              <a:rPr lang="en-US" sz="1400" dirty="0"/>
              <a:t> ja </a:t>
            </a:r>
            <a:r>
              <a:rPr lang="en-US" sz="1400" dirty="0" err="1"/>
              <a:t>jakelussa</a:t>
            </a:r>
            <a:r>
              <a:rPr lang="en-US" sz="1400" dirty="0"/>
              <a:t> </a:t>
            </a:r>
            <a:r>
              <a:rPr lang="en-US" sz="1400" dirty="0" err="1"/>
              <a:t>voi</a:t>
            </a:r>
            <a:r>
              <a:rPr lang="en-US" sz="1400" dirty="0"/>
              <a:t> olla </a:t>
            </a:r>
            <a:r>
              <a:rPr lang="en-US" sz="1400" dirty="0" err="1"/>
              <a:t>käytössä</a:t>
            </a:r>
            <a:r>
              <a:rPr lang="en-US" sz="1400" dirty="0"/>
              <a:t> </a:t>
            </a:r>
            <a:r>
              <a:rPr lang="en-US" sz="1400" dirty="0" err="1"/>
              <a:t>erilaisia</a:t>
            </a:r>
            <a:r>
              <a:rPr lang="en-US" sz="1400" dirty="0"/>
              <a:t> </a:t>
            </a:r>
            <a:r>
              <a:rPr lang="en-US" sz="1400" dirty="0" err="1"/>
              <a:t>ruokakortteja</a:t>
            </a:r>
            <a:r>
              <a:rPr lang="en-US" sz="1400" dirty="0"/>
              <a:t>, </a:t>
            </a:r>
            <a:r>
              <a:rPr lang="en-US" sz="1400" dirty="0" err="1"/>
              <a:t>joihin</a:t>
            </a:r>
            <a:r>
              <a:rPr lang="en-US" sz="1400" dirty="0"/>
              <a:t> </a:t>
            </a:r>
            <a:r>
              <a:rPr lang="en-US" sz="1400" dirty="0" err="1"/>
              <a:t>merkitään</a:t>
            </a:r>
            <a:r>
              <a:rPr lang="en-US" sz="1400" dirty="0"/>
              <a:t> </a:t>
            </a:r>
            <a:r>
              <a:rPr lang="en-US" sz="1400" dirty="0" err="1"/>
              <a:t>potilaan</a:t>
            </a:r>
            <a:r>
              <a:rPr lang="en-US" sz="1400" dirty="0"/>
              <a:t> </a:t>
            </a:r>
            <a:r>
              <a:rPr lang="en-US" sz="1400" dirty="0" err="1"/>
              <a:t>ruokavalio</a:t>
            </a:r>
            <a:r>
              <a:rPr lang="en-US" sz="1400" dirty="0"/>
              <a:t> ja </a:t>
            </a:r>
            <a:r>
              <a:rPr lang="en-US" sz="1400" dirty="0" err="1"/>
              <a:t>annoskoko</a:t>
            </a:r>
            <a:r>
              <a:rPr lang="en-US" sz="1400" dirty="0"/>
              <a:t>. </a:t>
            </a:r>
          </a:p>
          <a:p>
            <a:r>
              <a:rPr lang="en-US" sz="1400" dirty="0" err="1"/>
              <a:t>Ruokakorttiin</a:t>
            </a:r>
            <a:r>
              <a:rPr lang="en-US" sz="1400" dirty="0"/>
              <a:t> </a:t>
            </a:r>
            <a:r>
              <a:rPr lang="en-US" sz="1400" dirty="0" err="1"/>
              <a:t>voidaan</a:t>
            </a:r>
            <a:r>
              <a:rPr lang="en-US" sz="1400" dirty="0"/>
              <a:t> </a:t>
            </a:r>
            <a:r>
              <a:rPr lang="en-US" sz="1400" dirty="0" err="1"/>
              <a:t>merkitä</a:t>
            </a:r>
            <a:r>
              <a:rPr lang="en-US" sz="1400" dirty="0"/>
              <a:t> </a:t>
            </a:r>
            <a:r>
              <a:rPr lang="en-US" sz="1400" dirty="0" err="1"/>
              <a:t>muita</a:t>
            </a:r>
            <a:r>
              <a:rPr lang="en-US" sz="1400" dirty="0"/>
              <a:t> </a:t>
            </a:r>
            <a:r>
              <a:rPr lang="en-US" sz="1400" dirty="0" err="1"/>
              <a:t>ruokailussa</a:t>
            </a:r>
            <a:r>
              <a:rPr lang="en-US" sz="1400" dirty="0"/>
              <a:t> </a:t>
            </a:r>
            <a:r>
              <a:rPr lang="en-US" sz="1400" dirty="0" err="1"/>
              <a:t>tarvittavia</a:t>
            </a:r>
            <a:r>
              <a:rPr lang="en-US" sz="1400" dirty="0"/>
              <a:t> </a:t>
            </a:r>
            <a:r>
              <a:rPr lang="en-US" sz="1400" dirty="0" err="1"/>
              <a:t>tietoja</a:t>
            </a:r>
            <a:r>
              <a:rPr lang="en-US" sz="1400" dirty="0"/>
              <a:t> </a:t>
            </a:r>
            <a:r>
              <a:rPr lang="en-US" sz="1400" dirty="0" err="1"/>
              <a:t>esimerkiksi</a:t>
            </a:r>
            <a:r>
              <a:rPr lang="en-US" sz="1400" dirty="0"/>
              <a:t>:</a:t>
            </a:r>
          </a:p>
          <a:p>
            <a:pPr lvl="1"/>
            <a:r>
              <a:rPr lang="en-US" sz="1400" dirty="0" err="1"/>
              <a:t>Leipä</a:t>
            </a:r>
            <a:r>
              <a:rPr lang="en-US" sz="1400" dirty="0"/>
              <a:t> ja </a:t>
            </a:r>
            <a:r>
              <a:rPr lang="en-US" sz="1400" dirty="0" err="1"/>
              <a:t>juomat</a:t>
            </a:r>
            <a:endParaRPr lang="en-US" sz="1400" dirty="0"/>
          </a:p>
          <a:p>
            <a:pPr lvl="1"/>
            <a:r>
              <a:rPr lang="en-US" sz="1400" dirty="0" err="1"/>
              <a:t>Ruokailun</a:t>
            </a:r>
            <a:r>
              <a:rPr lang="en-US" sz="1400" dirty="0"/>
              <a:t> </a:t>
            </a:r>
            <a:r>
              <a:rPr lang="en-US" sz="1400" dirty="0" err="1"/>
              <a:t>apuvälineet</a:t>
            </a:r>
            <a:r>
              <a:rPr lang="en-US" sz="1400" dirty="0"/>
              <a:t>.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6BA4B94-434F-AA72-9110-49F08864EE22}"/>
              </a:ext>
            </a:extLst>
          </p:cNvPr>
          <p:cNvSpPr txBox="1"/>
          <p:nvPr/>
        </p:nvSpPr>
        <p:spPr>
          <a:xfrm>
            <a:off x="91440" y="4306592"/>
            <a:ext cx="3975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286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53A7749A-C69D-E7CC-0617-5106F73DC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E80FE57-F491-85BE-43ED-49BAD4BA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05F801-4338-42B0-A6B6-337F580A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72782" cy="1323677"/>
          </a:xfrm>
        </p:spPr>
        <p:txBody>
          <a:bodyPr anchor="b">
            <a:normAutofit/>
          </a:bodyPr>
          <a:lstStyle/>
          <a:p>
            <a:r>
              <a:rPr lang="fi-FI" sz="4000" dirty="0"/>
              <a:t>Potilasruoan tarjoilu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4342" y="1860063"/>
            <a:ext cx="6502218" cy="48165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i-FI" sz="6000" dirty="0"/>
              <a:t>Ympärivuorokautisessa hoidossa ruoanjakelu toteutetaan keskitetysti tai hajautetusti.</a:t>
            </a:r>
          </a:p>
          <a:p>
            <a:pPr marL="0" indent="0">
              <a:buNone/>
            </a:pPr>
            <a:r>
              <a:rPr lang="fi-FI" sz="6000" b="1" dirty="0"/>
              <a:t>Keskitetyssä jakelussa </a:t>
            </a:r>
            <a:r>
              <a:rPr lang="fi-FI" sz="6000" dirty="0"/>
              <a:t>ruoka annostellaan ravintokeskuksessa jokaiselle potilaalle omalle tarjottimelle. </a:t>
            </a:r>
          </a:p>
          <a:p>
            <a:pPr marL="0" indent="0">
              <a:buNone/>
            </a:pPr>
            <a:r>
              <a:rPr lang="fi-FI" sz="6000" dirty="0"/>
              <a:t>Ruoka kuljetetaan yksiköihin vaunuilla joko kylmänä tai kuumana. Hoitajat, laitoshuoltajat ja hoiva-avustajat jakavat ruokatarjottimet potilaille.</a:t>
            </a:r>
          </a:p>
          <a:p>
            <a:pPr marL="0" indent="0">
              <a:buNone/>
            </a:pPr>
            <a:r>
              <a:rPr lang="fi-FI" sz="6000" b="1" dirty="0" err="1"/>
              <a:t>Hajautettussa</a:t>
            </a:r>
            <a:r>
              <a:rPr lang="fi-FI" sz="6000" b="1" dirty="0"/>
              <a:t> ruoanjakelussa </a:t>
            </a:r>
            <a:r>
              <a:rPr lang="fi-FI" sz="6000" dirty="0"/>
              <a:t>ruoka tuodaan yksikköön isoissa astioissa. Hoitajat, laitoshuoltajat ja hoiva-avustajat annostelevat ja jakavat ruoan potilaille.</a:t>
            </a:r>
          </a:p>
          <a:p>
            <a:pPr marL="0" indent="0">
              <a:buNone/>
            </a:pPr>
            <a:r>
              <a:rPr lang="fi-FI" sz="6000" dirty="0"/>
              <a:t>Joissakin paikoissa hoitajat tai hoiva-avustajat  valmistavat ruoan </a:t>
            </a:r>
            <a:r>
              <a:rPr lang="fi-FI" sz="6000" b="1" dirty="0"/>
              <a:t>työyksikössä. Joissakin työyksiköissä ruoka valmistetaan yhdessä asiakkaiden kanssa.</a:t>
            </a:r>
          </a:p>
          <a:p>
            <a:pPr marL="0" indent="0">
              <a:buNone/>
            </a:pPr>
            <a:endParaRPr lang="fi-FI" sz="6000" b="1" dirty="0"/>
          </a:p>
          <a:p>
            <a:pPr marL="0" indent="0">
              <a:buNone/>
            </a:pPr>
            <a:r>
              <a:rPr lang="fi-FI" sz="6000" dirty="0"/>
              <a:t>Hoitohenkilökunnan tehtävä on varmistaa hyvä ravitsemus huolehtimalla ruoan tilaamisesta, jakelusta ja ruokailutilanteesta.</a:t>
            </a:r>
          </a:p>
          <a:p>
            <a:pPr marL="0" indent="0">
              <a:buNone/>
            </a:pPr>
            <a:endParaRPr lang="fi-FI" sz="900" b="1" dirty="0"/>
          </a:p>
          <a:p>
            <a:pPr marL="0" indent="0">
              <a:buNone/>
            </a:pPr>
            <a:endParaRPr lang="fi-FI" sz="900" b="1" dirty="0"/>
          </a:p>
          <a:p>
            <a:pPr marL="0" indent="0">
              <a:buNone/>
            </a:pPr>
            <a:r>
              <a:rPr lang="fi-FI" sz="900" b="1" dirty="0"/>
              <a:t>	</a:t>
            </a:r>
            <a:endParaRPr lang="en-US" sz="900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F5A896-B720-4FC6-BD50-D72D690D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1" r="27231"/>
          <a:stretch/>
        </p:blipFill>
        <p:spPr>
          <a:xfrm>
            <a:off x="7039611" y="740867"/>
            <a:ext cx="4888047" cy="524586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8CDDB24-5F44-F1A9-0C96-F153B0B4B145}"/>
              </a:ext>
            </a:extLst>
          </p:cNvPr>
          <p:cNvSpPr txBox="1"/>
          <p:nvPr/>
        </p:nvSpPr>
        <p:spPr>
          <a:xfrm>
            <a:off x="6115203" y="5979436"/>
            <a:ext cx="336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DFBD031-D546-758E-9D6C-093931EC4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234" y="-59819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8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B23882-DB5B-436B-9264-7B22720B2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+mn-lt"/>
              </a:rPr>
              <a:t>Mitä ruoan tilaamisessa on huomioitava?</a:t>
            </a:r>
          </a:p>
        </p:txBody>
      </p:sp>
      <p:sp>
        <p:nvSpPr>
          <p:cNvPr id="19" name="Content Placeholder 9"/>
          <p:cNvSpPr>
            <a:spLocks noGrp="1"/>
          </p:cNvSpPr>
          <p:nvPr>
            <p:ph idx="1"/>
          </p:nvPr>
        </p:nvSpPr>
        <p:spPr>
          <a:xfrm>
            <a:off x="838201" y="1825625"/>
            <a:ext cx="5929922" cy="4402680"/>
          </a:xfrm>
        </p:spPr>
        <p:txBody>
          <a:bodyPr>
            <a:normAutofit fontScale="92500" lnSpcReduction="20000"/>
          </a:bodyPr>
          <a:lstStyle/>
          <a:p>
            <a:r>
              <a:rPr lang="fi-FI" sz="1600" dirty="0"/>
              <a:t>Sairaudet, toimenpiteet tms.</a:t>
            </a:r>
          </a:p>
          <a:p>
            <a:pPr lvl="1"/>
            <a:r>
              <a:rPr lang="fi-FI" sz="1600" dirty="0"/>
              <a:t>Perusruokavalio tai tehostettu ruoka</a:t>
            </a:r>
          </a:p>
          <a:p>
            <a:pPr lvl="1"/>
            <a:r>
              <a:rPr lang="fi-FI" sz="1600" dirty="0"/>
              <a:t>Erityisruokavalio</a:t>
            </a:r>
          </a:p>
          <a:p>
            <a:pPr lvl="1"/>
            <a:r>
              <a:rPr lang="fi-FI" sz="1600" dirty="0"/>
              <a:t>Sopimattomat ruoka-aineet </a:t>
            </a:r>
          </a:p>
          <a:p>
            <a:r>
              <a:rPr lang="fi-FI" sz="1600" dirty="0"/>
              <a:t>Painonkehitys ja vajaaravitsemuksen riskin arviointi (esim. MNA-testi tulos).</a:t>
            </a:r>
          </a:p>
          <a:p>
            <a:pPr lvl="1"/>
            <a:r>
              <a:rPr lang="fi-FI" sz="1600" dirty="0"/>
              <a:t>Tehostettu ruokavalio, lisävälipalat, mieliruoat</a:t>
            </a:r>
          </a:p>
          <a:p>
            <a:r>
              <a:rPr lang="fi-FI" sz="1600" dirty="0"/>
              <a:t>Annoskoko.</a:t>
            </a:r>
          </a:p>
          <a:p>
            <a:r>
              <a:rPr lang="fi-FI" sz="1600" dirty="0"/>
              <a:t>Suun ja hampaiden kunto, nielemiskyky. </a:t>
            </a:r>
          </a:p>
          <a:p>
            <a:pPr lvl="1"/>
            <a:r>
              <a:rPr lang="fi-FI" sz="1600" dirty="0"/>
              <a:t>Ruoan rakenne</a:t>
            </a:r>
          </a:p>
          <a:p>
            <a:r>
              <a:rPr lang="fi-FI" sz="1600" dirty="0"/>
              <a:t>Ruokailutoiveet:</a:t>
            </a:r>
          </a:p>
          <a:p>
            <a:pPr lvl="1"/>
            <a:r>
              <a:rPr lang="fi-FI" sz="1600" dirty="0"/>
              <a:t>Leivän, leipärasvan ja juoman laatu</a:t>
            </a:r>
          </a:p>
          <a:p>
            <a:pPr lvl="1"/>
            <a:r>
              <a:rPr lang="fi-FI" sz="1600" dirty="0"/>
              <a:t>Mieliruoat tai ruoat, joista potilas ei pidä. </a:t>
            </a:r>
          </a:p>
          <a:p>
            <a:pPr lvl="1"/>
            <a:r>
              <a:rPr lang="fi-FI" sz="1600" dirty="0"/>
              <a:t>Toivomus ruokailupaikasta</a:t>
            </a:r>
          </a:p>
          <a:p>
            <a:r>
              <a:rPr lang="fi-FI" sz="1600" dirty="0"/>
              <a:t>Ruokavalioon vaikuttavat tekijät, kuten etniset ja uskonnolliset näkökohdat.</a:t>
            </a:r>
          </a:p>
          <a:p>
            <a:r>
              <a:rPr lang="fi-FI" sz="1600" dirty="0"/>
              <a:t>Ruokailuavun ja apuvälineiden tarve.</a:t>
            </a:r>
            <a:endParaRPr lang="en-US" sz="1600" dirty="0"/>
          </a:p>
          <a:p>
            <a:endParaRPr lang="en-US" sz="9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697CE6E-88DB-45E7-8FFD-851B91CDD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" r="28122" b="1"/>
          <a:stretch/>
        </p:blipFill>
        <p:spPr>
          <a:xfrm>
            <a:off x="7406641" y="1195253"/>
            <a:ext cx="4785360" cy="4606392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48F8CA5-EFC6-1056-CB8C-5194E2375450}"/>
              </a:ext>
            </a:extLst>
          </p:cNvPr>
          <p:cNvSpPr txBox="1"/>
          <p:nvPr/>
        </p:nvSpPr>
        <p:spPr>
          <a:xfrm>
            <a:off x="6231111" y="5784952"/>
            <a:ext cx="3462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67A968F-6582-0352-18EE-89E5585BA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3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84576EC9-A638-4E0C-BC85-844C24A0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8387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/>
              <a:t>Annoskoon</a:t>
            </a:r>
            <a:r>
              <a:rPr lang="en-US" sz="4000" b="1" dirty="0"/>
              <a:t> </a:t>
            </a:r>
            <a:r>
              <a:rPr lang="en-US" sz="4000" b="1" dirty="0" err="1"/>
              <a:t>valinta</a:t>
            </a:r>
            <a:endParaRPr lang="en-US" sz="4000" b="1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AE183D5-3C69-4C57-BF27-1CC722871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4" r="1" b="1"/>
          <a:stretch/>
        </p:blipFill>
        <p:spPr>
          <a:xfrm>
            <a:off x="4125081" y="1103542"/>
            <a:ext cx="3383280" cy="478512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A5D0A84-2904-4569-82C7-C5968D5E47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7" r="-1" b="1201"/>
          <a:stretch/>
        </p:blipFill>
        <p:spPr>
          <a:xfrm>
            <a:off x="7867797" y="1118362"/>
            <a:ext cx="3383280" cy="4785123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7F59DBD-03E0-4457-BA91-D6EB83163043}"/>
              </a:ext>
            </a:extLst>
          </p:cNvPr>
          <p:cNvSpPr txBox="1"/>
          <p:nvPr/>
        </p:nvSpPr>
        <p:spPr>
          <a:xfrm>
            <a:off x="3864762" y="1079435"/>
            <a:ext cx="56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5F98489-9CBE-4937-93E7-1278EE296B94}"/>
              </a:ext>
            </a:extLst>
          </p:cNvPr>
          <p:cNvSpPr txBox="1"/>
          <p:nvPr/>
        </p:nvSpPr>
        <p:spPr>
          <a:xfrm>
            <a:off x="3817341" y="3565358"/>
            <a:ext cx="423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M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1D7BB2E-4980-46DF-96CA-1A4C4F6125D2}"/>
              </a:ext>
            </a:extLst>
          </p:cNvPr>
          <p:cNvSpPr txBox="1"/>
          <p:nvPr/>
        </p:nvSpPr>
        <p:spPr>
          <a:xfrm>
            <a:off x="7483174" y="1118362"/>
            <a:ext cx="384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L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5F4F7DB-2E39-42C8-B840-3E63D0BC38A9}"/>
              </a:ext>
            </a:extLst>
          </p:cNvPr>
          <p:cNvSpPr txBox="1"/>
          <p:nvPr/>
        </p:nvSpPr>
        <p:spPr>
          <a:xfrm>
            <a:off x="7493774" y="3496102"/>
            <a:ext cx="435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/>
              <a:t>XL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B781BB6-C15E-074C-6ED6-B4766CDDC8F2}"/>
              </a:ext>
            </a:extLst>
          </p:cNvPr>
          <p:cNvSpPr txBox="1"/>
          <p:nvPr/>
        </p:nvSpPr>
        <p:spPr>
          <a:xfrm>
            <a:off x="7508361" y="6327293"/>
            <a:ext cx="3688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Kuva: Vireyttä seniorivuosiin</a:t>
            </a:r>
          </a:p>
          <a:p>
            <a:r>
              <a:rPr lang="fi-FI" sz="1200" dirty="0"/>
              <a:t>– ikääntyneiden ruokasuositus VRN ja THL 2020</a:t>
            </a:r>
          </a:p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32FDE05-15AD-4C88-175E-3A140E29E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84576EC9-A638-4E0C-BC85-844C24A0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latin typeface="+mn-lt"/>
              </a:rPr>
              <a:t>Energian</a:t>
            </a:r>
            <a:r>
              <a:rPr lang="en-US" sz="3800" dirty="0">
                <a:latin typeface="+mn-lt"/>
              </a:rPr>
              <a:t> </a:t>
            </a:r>
            <a:r>
              <a:rPr lang="en-US" sz="3800" dirty="0" err="1">
                <a:latin typeface="+mn-lt"/>
              </a:rPr>
              <a:t>tarpeen</a:t>
            </a:r>
            <a:r>
              <a:rPr lang="en-US" sz="3800" dirty="0">
                <a:latin typeface="+mn-lt"/>
              </a:rPr>
              <a:t> </a:t>
            </a:r>
            <a:r>
              <a:rPr lang="en-US" sz="3800" dirty="0" err="1">
                <a:latin typeface="+mn-lt"/>
              </a:rPr>
              <a:t>arviointi</a:t>
            </a:r>
            <a:r>
              <a:rPr lang="en-US" sz="3800" dirty="0">
                <a:latin typeface="+mn-lt"/>
              </a:rPr>
              <a:t> </a:t>
            </a:r>
            <a:r>
              <a:rPr lang="en-US" sz="3800" dirty="0" err="1">
                <a:latin typeface="+mn-lt"/>
              </a:rPr>
              <a:t>annoskoon</a:t>
            </a:r>
            <a:r>
              <a:rPr lang="en-US" sz="3800" dirty="0">
                <a:latin typeface="+mn-lt"/>
              </a:rPr>
              <a:t> </a:t>
            </a:r>
            <a:r>
              <a:rPr lang="en-US" sz="3800" dirty="0" err="1">
                <a:latin typeface="+mn-lt"/>
              </a:rPr>
              <a:t>valintaa</a:t>
            </a:r>
            <a:r>
              <a:rPr lang="en-US" sz="3800" dirty="0">
                <a:latin typeface="+mn-lt"/>
              </a:rPr>
              <a:t> </a:t>
            </a:r>
            <a:r>
              <a:rPr lang="en-US" sz="3800" dirty="0" err="1">
                <a:latin typeface="+mn-lt"/>
              </a:rPr>
              <a:t>varten</a:t>
            </a:r>
            <a:endParaRPr lang="en-US" sz="3800" dirty="0">
              <a:latin typeface="+mn-lt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26F698A4-97FD-47C1-2DA7-9CAC0A3AAF9E}"/>
              </a:ext>
            </a:extLst>
          </p:cNvPr>
          <p:cNvSpPr txBox="1"/>
          <p:nvPr/>
        </p:nvSpPr>
        <p:spPr>
          <a:xfrm>
            <a:off x="155644" y="2872899"/>
            <a:ext cx="5154534" cy="3659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25–30 kcal/kg vuodepotilas tai vähän liikkuva normaalipainoinen henkilö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35 kcal/kg liikkuvat, alipainoiset tai suuresta leikkauksesta tai traumasta kuntoutuvat henkilöt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25 kcal/kg ylipainoinen tai lihavia henkilö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i-FI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Nestetasapainon poikkeavuudet otetaan huomioon painon mittaamisessa.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dirty="0"/>
              <a:t>Esim. vähän liikkuva 72 kg mies x 30 kcal = 2160 kcal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fi-FI" sz="1600" dirty="0"/>
              <a:t> → L annoskoko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1B79B0C-2808-BCCF-E47E-CE3937EA2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4" r="10286"/>
          <a:stretch/>
        </p:blipFill>
        <p:spPr>
          <a:xfrm>
            <a:off x="5465822" y="671504"/>
            <a:ext cx="5973703" cy="595565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7646A68-D4C2-8C60-E0E0-309DD2E5735E}"/>
              </a:ext>
            </a:extLst>
          </p:cNvPr>
          <p:cNvSpPr txBox="1"/>
          <p:nvPr/>
        </p:nvSpPr>
        <p:spPr>
          <a:xfrm>
            <a:off x="5465822" y="63963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E9AF546-8ECB-C89B-AC2A-71F3FB1AC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22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D6F83F-3596-1B48-E948-A900C7C0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fi-FI" sz="5000" dirty="0">
                <a:latin typeface="+mn-lt"/>
              </a:rPr>
              <a:t>Ikääntyneen lautasmalli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924B75-8BC2-4028-B24D-CD87DF5D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Ikääntyneiden </a:t>
            </a:r>
            <a:r>
              <a:rPr lang="fi-FI" sz="2200" dirty="0"/>
              <a:t>pääaterioiden annosteluun suositellaan kolmeen osaan jaettua lautasmallia.</a:t>
            </a:r>
            <a:endParaRPr lang="en-US" sz="2200" dirty="0"/>
          </a:p>
        </p:txBody>
      </p:sp>
      <p:pic>
        <p:nvPicPr>
          <p:cNvPr id="5" name="Sisällön paikkamerkki 4" descr="Kuva, joka sisältää kohteen pöytäastiasto, ateria, lautanen, ruoka&#10;&#10;Kuvaus luotu automaattisesti">
            <a:extLst>
              <a:ext uri="{FF2B5EF4-FFF2-40B4-BE49-F238E27FC236}">
                <a16:creationId xmlns:a16="http://schemas.microsoft.com/office/drawing/2014/main" id="{B6ADED91-BEC1-2E89-BDD6-B05EBBBA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77" y="1069942"/>
            <a:ext cx="5692923" cy="452587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765760F-FD69-7B64-DAE5-7CC740750535}"/>
              </a:ext>
            </a:extLst>
          </p:cNvPr>
          <p:cNvSpPr txBox="1"/>
          <p:nvPr/>
        </p:nvSpPr>
        <p:spPr>
          <a:xfrm>
            <a:off x="4994189" y="5134150"/>
            <a:ext cx="3137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5733775-1F41-1578-B44A-EB241EED2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18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738E4B-0A1A-4B4C-B44F-C9F7E813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/>
              <a:t>Ruoan</a:t>
            </a:r>
            <a:r>
              <a:rPr lang="en-US" sz="3600" kern="1200" dirty="0"/>
              <a:t> </a:t>
            </a:r>
            <a:r>
              <a:rPr lang="en-US" sz="3600" kern="1200" dirty="0" err="1"/>
              <a:t>rakenteen</a:t>
            </a:r>
            <a:r>
              <a:rPr lang="en-US" sz="3600" kern="1200" dirty="0"/>
              <a:t> </a:t>
            </a:r>
            <a:r>
              <a:rPr lang="en-US" sz="3600" kern="1200" dirty="0" err="1"/>
              <a:t>valinta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Perusruokavalio</a:t>
            </a:r>
            <a:r>
              <a:rPr lang="en-US" sz="3600" dirty="0"/>
              <a:t> – </a:t>
            </a:r>
            <a:r>
              <a:rPr lang="en-US" sz="3600" dirty="0" err="1"/>
              <a:t>pehmeä</a:t>
            </a:r>
            <a:r>
              <a:rPr lang="en-US" sz="3600" dirty="0"/>
              <a:t> </a:t>
            </a:r>
            <a:r>
              <a:rPr lang="en-US" sz="3600" dirty="0" err="1"/>
              <a:t>ruokavalio</a:t>
            </a:r>
            <a:endParaRPr lang="en-US" sz="3600" kern="1200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73CBB2B9-438D-16F6-B4C4-AF51E115C857}"/>
              </a:ext>
            </a:extLst>
          </p:cNvPr>
          <p:cNvSpPr>
            <a:spLocks/>
          </p:cNvSpPr>
          <p:nvPr/>
        </p:nvSpPr>
        <p:spPr>
          <a:xfrm>
            <a:off x="838200" y="1825625"/>
            <a:ext cx="5181600" cy="401637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75066918-903D-F55A-8317-AA4E1D9F93DA}"/>
              </a:ext>
            </a:extLst>
          </p:cNvPr>
          <p:cNvSpPr>
            <a:spLocks/>
          </p:cNvSpPr>
          <p:nvPr/>
        </p:nvSpPr>
        <p:spPr>
          <a:xfrm>
            <a:off x="6172200" y="1825625"/>
            <a:ext cx="5181600" cy="4016375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EB28CE7-1C19-180F-5ECC-895E8B53D2A7}"/>
              </a:ext>
            </a:extLst>
          </p:cNvPr>
          <p:cNvSpPr txBox="1"/>
          <p:nvPr/>
        </p:nvSpPr>
        <p:spPr>
          <a:xfrm>
            <a:off x="4238625" y="542925"/>
            <a:ext cx="461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5787DA5-86AC-4599-952B-60073ACB1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9" b="9435"/>
          <a:stretch/>
        </p:blipFill>
        <p:spPr>
          <a:xfrm>
            <a:off x="1398327" y="1825625"/>
            <a:ext cx="4651518" cy="275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uva 9" descr="Kuva, joka sisältää kohteen teksti, ruoka, lautanen, astia&#10;&#10;Kuvaus luotu automaattisesti">
            <a:extLst>
              <a:ext uri="{FF2B5EF4-FFF2-40B4-BE49-F238E27FC236}">
                <a16:creationId xmlns:a16="http://schemas.microsoft.com/office/drawing/2014/main" id="{5730685F-9B07-4926-8899-6BB7AB8F8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" t="4224" r="534" b="56871"/>
          <a:stretch/>
        </p:blipFill>
        <p:spPr>
          <a:xfrm>
            <a:off x="6350607" y="1845591"/>
            <a:ext cx="4451363" cy="273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A5F87E8A-7A1A-5FC5-38B6-7DA18E4A2A96}"/>
              </a:ext>
            </a:extLst>
          </p:cNvPr>
          <p:cNvSpPr txBox="1"/>
          <p:nvPr/>
        </p:nvSpPr>
        <p:spPr>
          <a:xfrm>
            <a:off x="6250530" y="4818840"/>
            <a:ext cx="465151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fi-FI" sz="162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Asiakkaalle valitaan pehmeä ruokavalio, jos hän ei pysty kunnolla pureskelemaan ruokaa. </a:t>
            </a:r>
          </a:p>
          <a:p>
            <a:pPr defTabSz="822960">
              <a:spcAft>
                <a:spcPts val="600"/>
              </a:spcAft>
            </a:pPr>
            <a:r>
              <a:rPr lang="fi-FI" sz="162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Ruoan pitää olla niin pehmeää, että se voidaan hienontaa haarukalla ja se on helppo pureskella</a:t>
            </a:r>
            <a:r>
              <a:rPr lang="fi-FI" sz="162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D9BEA8C8-EF3B-40BA-B9C0-10F656ADBFF9}"/>
              </a:ext>
            </a:extLst>
          </p:cNvPr>
          <p:cNvSpPr txBox="1"/>
          <p:nvPr/>
        </p:nvSpPr>
        <p:spPr>
          <a:xfrm>
            <a:off x="1655619" y="4544337"/>
            <a:ext cx="4285851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fi-FI" sz="108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Kuvat: Vireyttä seniorivuosiin</a:t>
            </a:r>
          </a:p>
          <a:p>
            <a:pPr defTabSz="822960">
              <a:spcAft>
                <a:spcPts val="600"/>
              </a:spcAft>
            </a:pPr>
            <a:r>
              <a:rPr lang="fi-FI" sz="108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  <a:p>
            <a:pPr>
              <a:spcAft>
                <a:spcPts val="600"/>
              </a:spcAft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E5F8415-5E4E-8F22-3E02-6867A0918960}"/>
              </a:ext>
            </a:extLst>
          </p:cNvPr>
          <p:cNvSpPr txBox="1"/>
          <p:nvPr/>
        </p:nvSpPr>
        <p:spPr>
          <a:xfrm>
            <a:off x="1289951" y="5012767"/>
            <a:ext cx="465151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fi-FI" sz="162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Asiakkaalle valitaan </a:t>
            </a:r>
            <a:r>
              <a:rPr lang="fi-FI" sz="162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perusruokavalio</a:t>
            </a:r>
            <a:r>
              <a:rPr lang="fi-FI" sz="162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kun hän pystyy pureskelemaan ja nielemään normaalisti.</a:t>
            </a:r>
            <a:endParaRPr lang="fi-FI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9BFD05E0-07D9-07FD-4636-914C70F38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738E4B-0A1A-4B4C-B44F-C9F7E813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945"/>
            <a:ext cx="10515600" cy="79574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 err="1"/>
              <a:t>Ruoan</a:t>
            </a:r>
            <a:r>
              <a:rPr lang="en-US" sz="4000" kern="1200" dirty="0"/>
              <a:t> </a:t>
            </a:r>
            <a:r>
              <a:rPr lang="en-US" sz="4000" kern="1200" dirty="0" err="1"/>
              <a:t>rakenteen</a:t>
            </a:r>
            <a:r>
              <a:rPr lang="en-US" sz="4000" kern="1200" dirty="0"/>
              <a:t> </a:t>
            </a:r>
            <a:r>
              <a:rPr lang="en-US" sz="4000" kern="1200" dirty="0" err="1"/>
              <a:t>valinta</a:t>
            </a:r>
            <a:br>
              <a:rPr lang="en-US" sz="4000" kern="1200" dirty="0"/>
            </a:br>
            <a:r>
              <a:rPr lang="en-US" sz="4000" dirty="0" err="1"/>
              <a:t>Karkea</a:t>
            </a:r>
            <a:r>
              <a:rPr lang="en-US" sz="4000" dirty="0"/>
              <a:t> </a:t>
            </a:r>
            <a:r>
              <a:rPr lang="en-US" sz="4000" dirty="0" err="1"/>
              <a:t>sosemainen</a:t>
            </a:r>
            <a:r>
              <a:rPr lang="en-US" sz="4000" dirty="0"/>
              <a:t> </a:t>
            </a:r>
            <a:r>
              <a:rPr lang="en-US" sz="4000" dirty="0" err="1"/>
              <a:t>ruokavalio</a:t>
            </a:r>
            <a:br>
              <a:rPr lang="en-US" sz="4000" kern="1200" dirty="0"/>
            </a:br>
            <a:endParaRPr lang="en-US" sz="4000" kern="1200" dirty="0"/>
          </a:p>
        </p:txBody>
      </p:sp>
      <p:pic>
        <p:nvPicPr>
          <p:cNvPr id="9" name="Kuva 8" descr="Kuva, joka sisältää kohteen teksti, ruoka, lautanen, astia&#10;&#10;Kuvaus luotu automaattisesti">
            <a:extLst>
              <a:ext uri="{FF2B5EF4-FFF2-40B4-BE49-F238E27FC236}">
                <a16:creationId xmlns:a16="http://schemas.microsoft.com/office/drawing/2014/main" id="{C87ED1AF-0BB0-4A4C-925D-1F0D85EE1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b="10658"/>
          <a:stretch/>
        </p:blipFill>
        <p:spPr>
          <a:xfrm>
            <a:off x="1273303" y="1644679"/>
            <a:ext cx="3550388" cy="2163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67610AA-BE2E-6D7E-2AE6-177F2B7FB867}"/>
              </a:ext>
            </a:extLst>
          </p:cNvPr>
          <p:cNvSpPr txBox="1"/>
          <p:nvPr/>
        </p:nvSpPr>
        <p:spPr>
          <a:xfrm>
            <a:off x="1273303" y="4299721"/>
            <a:ext cx="4480373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Asiakkaalle valitaan </a:t>
            </a:r>
            <a:r>
              <a:rPr lang="fi-FI" sz="1600" b="1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karkea sosemainen ruoka</a:t>
            </a: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kun pureskelukyky ei riitä pehmeän ruoan syömiseen tai kun tarvitaan helpommin nieltävää ruokaa. </a:t>
            </a:r>
          </a:p>
          <a:p>
            <a:pPr>
              <a:spcAft>
                <a:spcPts val="600"/>
              </a:spcAft>
            </a:pP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E71D5EC-8C9D-EDAC-C6CF-F56F2FA17D2C}"/>
              </a:ext>
            </a:extLst>
          </p:cNvPr>
          <p:cNvSpPr txBox="1"/>
          <p:nvPr/>
        </p:nvSpPr>
        <p:spPr>
          <a:xfrm>
            <a:off x="1273303" y="3799998"/>
            <a:ext cx="66401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fi-FI" sz="105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 – ikääntyneiden ruokasuositus VRN ja THL 2020 ja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D8E352C-33E4-6B8F-E67F-E7278FD7C719}"/>
              </a:ext>
            </a:extLst>
          </p:cNvPr>
          <p:cNvSpPr txBox="1"/>
          <p:nvPr/>
        </p:nvSpPr>
        <p:spPr>
          <a:xfrm>
            <a:off x="6438326" y="4319272"/>
            <a:ext cx="381462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Karkea sosemainen ruoka sopii jos:</a:t>
            </a:r>
          </a:p>
          <a:p>
            <a:pPr marL="214313" indent="-214313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asiakkaalla on huonot hampaat tai sopimattomat hammasproteesit.</a:t>
            </a:r>
          </a:p>
          <a:p>
            <a:pPr marL="214313" indent="-214313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asiakkaalla ei ole hampaita.</a:t>
            </a:r>
          </a:p>
          <a:p>
            <a:pPr marL="214313" indent="-214313" defTabSz="685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asiakkaan suu on kipeä tai kuiva</a:t>
            </a:r>
            <a:r>
              <a:rPr lang="fi-FI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C33FBC4-4DA7-CBED-8A50-E37EFD636AA9}"/>
              </a:ext>
            </a:extLst>
          </p:cNvPr>
          <p:cNvSpPr txBox="1"/>
          <p:nvPr/>
        </p:nvSpPr>
        <p:spPr>
          <a:xfrm>
            <a:off x="1273303" y="5407717"/>
            <a:ext cx="4797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fi-FI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Karkea sosemainen ruoka sopii myös ruoansulatuskanavan leikkausten jälkeen</a:t>
            </a:r>
            <a:r>
              <a:rPr lang="fi-FI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47C5150-33B7-F03F-3747-719CFE903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4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3C27C39-6A2C-4087-9C2D-66774B4C2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88"/>
          <a:stretch/>
        </p:blipFill>
        <p:spPr>
          <a:xfrm>
            <a:off x="6394217" y="3025697"/>
            <a:ext cx="3933813" cy="254828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8738E4B-0A1A-4B4C-B44F-C9F7E8130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n-lt"/>
              </a:rPr>
              <a:t>Ruoan</a:t>
            </a:r>
            <a:r>
              <a:rPr lang="en-US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</a:rPr>
              <a:t>rakenteen</a:t>
            </a:r>
            <a:r>
              <a:rPr lang="en-US" kern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</a:rPr>
              <a:t>valinta</a:t>
            </a:r>
            <a:br>
              <a:rPr lang="en-US" kern="1200" dirty="0">
                <a:solidFill>
                  <a:schemeClr val="tx1"/>
                </a:solidFill>
                <a:latin typeface="+mn-lt"/>
              </a:rPr>
            </a:br>
            <a:r>
              <a:rPr lang="en-US" kern="1200" dirty="0" err="1">
                <a:solidFill>
                  <a:schemeClr val="tx1"/>
                </a:solidFill>
                <a:latin typeface="+mn-lt"/>
              </a:rPr>
              <a:t>S</a:t>
            </a:r>
            <a:r>
              <a:rPr lang="en-US" sz="4000" dirty="0" err="1">
                <a:latin typeface="+mn-lt"/>
              </a:rPr>
              <a:t>ileä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sosemainen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ruokavalio</a:t>
            </a:r>
            <a:endParaRPr lang="en-US" sz="40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E9CFD54-517B-DB64-D46D-0ACC6ACE31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1800" b="1" dirty="0"/>
              <a:t>Sileää sosemaista </a:t>
            </a:r>
            <a:r>
              <a:rPr lang="fi-FI" sz="1800" dirty="0"/>
              <a:t>ruokavaliota tarvitaan kun potilaalla on nielemisvaikeuksia, jotka johtuvat esim. neurologisista sairauksista. </a:t>
            </a:r>
          </a:p>
          <a:p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F67A9B7-E41E-94C2-B3F3-66FDE8C2A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825626"/>
            <a:ext cx="5816600" cy="3824898"/>
          </a:xfrm>
        </p:spPr>
        <p:txBody>
          <a:bodyPr/>
          <a:lstStyle/>
          <a:p>
            <a:r>
              <a:rPr lang="fi-FI" sz="1800" dirty="0"/>
              <a:t>Ruoat on hienonnettu täysin sileiksi ja siitä ei erotu nestettä. </a:t>
            </a:r>
          </a:p>
          <a:p>
            <a:r>
              <a:rPr lang="fi-FI" sz="1800" dirty="0"/>
              <a:t>Ruoka tai juoma voidaan sakeuttaa sakeuttamisjauheella, jos rakenne on liian juokseva.</a:t>
            </a:r>
          </a:p>
          <a:p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E71D5EC-8C9D-EDAC-C6CF-F56F2FA17D2C}"/>
              </a:ext>
            </a:extLst>
          </p:cNvPr>
          <p:cNvSpPr txBox="1"/>
          <p:nvPr/>
        </p:nvSpPr>
        <p:spPr>
          <a:xfrm>
            <a:off x="6394217" y="5481645"/>
            <a:ext cx="5230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Vireyttä seniorivuosiin</a:t>
            </a:r>
          </a:p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ikääntyneiden ruokasuositus VRN ja THL 2020</a:t>
            </a:r>
          </a:p>
          <a:p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8E3DF72-C495-BBBA-A2AF-2CF0414A0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61" y="3133088"/>
            <a:ext cx="3583273" cy="234390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186E308-9BCD-C98F-91C0-CD3FB97153E2}"/>
              </a:ext>
            </a:extLst>
          </p:cNvPr>
          <p:cNvSpPr txBox="1"/>
          <p:nvPr/>
        </p:nvSpPr>
        <p:spPr>
          <a:xfrm>
            <a:off x="904384" y="5573978"/>
            <a:ext cx="4920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Kuva: Ravitsemushoitosuositus. VRN ja THL 2023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6F5CABE-BA92-EDC7-5EE7-FB0D559E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541" y="26988"/>
            <a:ext cx="2677952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ema2">
  <a:themeElements>
    <a:clrScheme name="Savon ammattiopisto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DBC00"/>
      </a:accent1>
      <a:accent2>
        <a:srgbClr val="D5D6D2"/>
      </a:accent2>
      <a:accent3>
        <a:srgbClr val="A5A5A5"/>
      </a:accent3>
      <a:accent4>
        <a:srgbClr val="FFC000"/>
      </a:accent4>
      <a:accent5>
        <a:srgbClr val="000000"/>
      </a:accent5>
      <a:accent6>
        <a:srgbClr val="212526"/>
      </a:accent6>
      <a:hlink>
        <a:srgbClr val="0563C1"/>
      </a:hlink>
      <a:folHlink>
        <a:srgbClr val="954F72"/>
      </a:folHlink>
    </a:clrScheme>
    <a:fontScheme name="Sakk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pohjat_ammattiopisto_2023 " id="{4949C7E8-4A4F-BC45-AD58-099C6EDD4E68}" vid="{C1589C33-C0A9-DF47-AF9C-7142FD60F9A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akky tiedosto" ma:contentTypeID="0x010100543B188C28B91040A98FFA5D8358E44E00A3653E17E8B4444BAC37BB1A898C5149" ma:contentTypeVersion="7" ma:contentTypeDescription="" ma:contentTypeScope="" ma:versionID="6b476f8849e4c49e2cbffaf5265c69b6">
  <xsd:schema xmlns:xsd="http://www.w3.org/2001/XMLSchema" xmlns:xs="http://www.w3.org/2001/XMLSchema" xmlns:p="http://schemas.microsoft.com/office/2006/metadata/properties" xmlns:ns2="e348f4b8-ab36-454b-bd80-f564cedd1998" targetNamespace="http://schemas.microsoft.com/office/2006/metadata/properties" ma:root="true" ma:fieldsID="7842b9eaeb551fc470c7635f8a24aa28" ns2:_="">
    <xsd:import namespace="e348f4b8-ab36-454b-bd80-f564cedd1998"/>
    <xsd:element name="properties">
      <xsd:complexType>
        <xsd:sequence>
          <xsd:element name="documentManagement">
            <xsd:complexType>
              <xsd:all>
                <xsd:element ref="ns2:n8ec295155b94195b30ebd78abde7bb1" minOccurs="0"/>
                <xsd:element ref="ns2:TaxCatchAll" minOccurs="0"/>
                <xsd:element ref="ns2:TaxCatchAllLabel" minOccurs="0"/>
                <xsd:element ref="ns2:cb385421368245fdbf36d8a68f4bedf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8f4b8-ab36-454b-bd80-f564cedd1998" elementFormDefault="qualified">
    <xsd:import namespace="http://schemas.microsoft.com/office/2006/documentManagement/types"/>
    <xsd:import namespace="http://schemas.microsoft.com/office/infopath/2007/PartnerControls"/>
    <xsd:element name="n8ec295155b94195b30ebd78abde7bb1" ma:index="8" nillable="true" ma:taxonomy="true" ma:internalName="n8ec295155b94195b30ebd78abde7bb1" ma:taxonomyFieldName="sakkyliittyva" ma:displayName="Liittyvät sivut" ma:readOnly="false" ma:default="" ma:fieldId="{78ec2951-55b9-4195-b30e-bd78abde7bb1}" ma:taxonomyMulti="true" ma:sspId="9ff719d7-d854-4dfa-b838-39706e50f441" ma:termSetId="6ca5c963-c121-45e3-8876-808412545d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b387cda8-f670-466a-b4a6-89bc050adfc1}" ma:internalName="TaxCatchAll" ma:showField="CatchAllData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b387cda8-f670-466a-b4a6-89bc050adfc1}" ma:internalName="TaxCatchAllLabel" ma:readOnly="true" ma:showField="CatchAllDataLabel" ma:web="d171f770-65c6-46bf-802b-547ee986b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b385421368245fdbf36d8a68f4bedfa" ma:index="12" nillable="true" ma:taxonomy="true" ma:internalName="cb385421368245fdbf36d8a68f4bedfa" ma:taxonomyFieldName="sakkyasiakirjatyyppi" ma:displayName="Asiakirjatyyppi" ma:readOnly="false" ma:default="" ma:fieldId="{cb385421-3682-45fd-bf36-d8a68f4bedfa}" ma:sspId="9ff719d7-d854-4dfa-b838-39706e50f441" ma:termSetId="0353ea1d-5cae-4040-9a98-5756a290533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b385421368245fdbf36d8a68f4bedfa xmlns="e348f4b8-ab36-454b-bd80-f564cedd1998">
      <Terms xmlns="http://schemas.microsoft.com/office/infopath/2007/PartnerControls"/>
    </cb385421368245fdbf36d8a68f4bedfa>
    <n8ec295155b94195b30ebd78abde7bb1 xmlns="e348f4b8-ab36-454b-bd80-f564cedd1998">
      <Terms xmlns="http://schemas.microsoft.com/office/infopath/2007/PartnerControls"/>
    </n8ec295155b94195b30ebd78abde7bb1>
    <TaxCatchAll xmlns="e348f4b8-ab36-454b-bd80-f564cedd199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9ff719d7-d854-4dfa-b838-39706e50f441" ContentTypeId="0x010100543B188C28B91040A98FFA5D8358E44E" PreviousValue="false"/>
</file>

<file path=customXml/itemProps1.xml><?xml version="1.0" encoding="utf-8"?>
<ds:datastoreItem xmlns:ds="http://schemas.openxmlformats.org/officeDocument/2006/customXml" ds:itemID="{30B41F86-3BCB-4C60-B4AA-257AEF3C1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8f4b8-ab36-454b-bd80-f564cedd19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93E36-6A13-4687-B31F-B7060B3E894E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e348f4b8-ab36-454b-bd80-f564cedd199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6177CC7-400F-455C-8B7B-184083ED366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58EB0F9-FB7A-44EF-BC5F-3AC073EC77F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PP-pohjat_ammattiopisto_2024</Template>
  <TotalTime>151</TotalTime>
  <Words>712</Words>
  <Application>Microsoft Office PowerPoint</Application>
  <PresentationFormat>Laajakuva</PresentationFormat>
  <Paragraphs>104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Open Sans</vt:lpstr>
      <vt:lpstr>Teema2</vt:lpstr>
      <vt:lpstr>Ruokailun toteuttaminen ympärivuorokautisessa hoidossa</vt:lpstr>
      <vt:lpstr>Potilasruoan tarjoilu</vt:lpstr>
      <vt:lpstr>Mitä ruoan tilaamisessa on huomioitava?</vt:lpstr>
      <vt:lpstr>Annoskoon valinta</vt:lpstr>
      <vt:lpstr>Energian tarpeen arviointi annoskoon valintaa varten</vt:lpstr>
      <vt:lpstr>Ikääntyneen lautasmalli</vt:lpstr>
      <vt:lpstr>Ruoan rakenteen valinta  Perusruokavalio – pehmeä ruokavalio</vt:lpstr>
      <vt:lpstr>Ruoan rakenteen valinta Karkea sosemainen ruokavalio </vt:lpstr>
      <vt:lpstr>Ruoan rakenteen valinta Sileä sosemainen ruokavalio</vt:lpstr>
      <vt:lpstr>Ruoan rakenteen valinta Nestemäinen ruokavalio</vt:lpstr>
      <vt:lpstr>Tehostettu ruokavalio = rikastettu ruokavalio = REPRO</vt:lpstr>
      <vt:lpstr>Tehostettu ruokavalio</vt:lpstr>
      <vt:lpstr>Tehostettu ruokavalio</vt:lpstr>
      <vt:lpstr>Ruoan jakaminen</vt:lpstr>
      <vt:lpstr>PowerPoint-esitys</vt:lpstr>
    </vt:vector>
  </TitlesOfParts>
  <Company>Savon koulutuskuntayhtyma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Kortelainen Arja</dc:creator>
  <cp:lastModifiedBy>Laitinen Merja</cp:lastModifiedBy>
  <cp:revision>4</cp:revision>
  <dcterms:created xsi:type="dcterms:W3CDTF">2024-05-24T10:49:51Z</dcterms:created>
  <dcterms:modified xsi:type="dcterms:W3CDTF">2024-06-06T05:05:58Z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0x010100543B188C28B91040A98FFA5D8358E44E00A3653E17E8B4444BAC37BB1A898C5149</vt:lpwstr>
  </property>
  <property fmtid="{D5CDD505-2E9C-101B-9397-08002B2CF9AE}" pid="3" name="sakkyliittyva">
    <vt:lpwstr/>
  </property>
  <property fmtid="{D5CDD505-2E9C-101B-9397-08002B2CF9AE}" pid="4" name="sakkyasiakirjatyyppi">
    <vt:lpwstr/>
  </property>
</Properties>
</file>